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5"/>
  </p:notesMasterIdLst>
  <p:sldIdLst>
    <p:sldId id="257" r:id="rId2"/>
    <p:sldId id="261" r:id="rId3"/>
    <p:sldId id="260" r:id="rId4"/>
    <p:sldId id="263" r:id="rId5"/>
    <p:sldId id="327" r:id="rId6"/>
    <p:sldId id="269" r:id="rId7"/>
    <p:sldId id="270" r:id="rId8"/>
    <p:sldId id="370" r:id="rId9"/>
    <p:sldId id="272" r:id="rId10"/>
    <p:sldId id="330" r:id="rId11"/>
    <p:sldId id="264" r:id="rId12"/>
    <p:sldId id="362" r:id="rId13"/>
    <p:sldId id="351" r:id="rId14"/>
    <p:sldId id="352" r:id="rId15"/>
    <p:sldId id="353" r:id="rId16"/>
    <p:sldId id="354" r:id="rId17"/>
    <p:sldId id="267" r:id="rId18"/>
    <p:sldId id="357" r:id="rId19"/>
    <p:sldId id="345" r:id="rId20"/>
    <p:sldId id="287" r:id="rId21"/>
    <p:sldId id="361" r:id="rId22"/>
    <p:sldId id="359" r:id="rId23"/>
    <p:sldId id="358" r:id="rId24"/>
    <p:sldId id="339" r:id="rId25"/>
    <p:sldId id="337" r:id="rId26"/>
    <p:sldId id="338" r:id="rId27"/>
    <p:sldId id="340" r:id="rId28"/>
    <p:sldId id="331" r:id="rId29"/>
    <p:sldId id="349" r:id="rId30"/>
    <p:sldId id="367" r:id="rId31"/>
    <p:sldId id="333" r:id="rId32"/>
    <p:sldId id="342" r:id="rId33"/>
    <p:sldId id="343" r:id="rId34"/>
    <p:sldId id="355" r:id="rId35"/>
    <p:sldId id="365" r:id="rId36"/>
    <p:sldId id="366" r:id="rId37"/>
    <p:sldId id="335" r:id="rId38"/>
    <p:sldId id="369" r:id="rId39"/>
    <p:sldId id="344" r:id="rId40"/>
    <p:sldId id="368" r:id="rId41"/>
    <p:sldId id="371" r:id="rId42"/>
    <p:sldId id="360" r:id="rId43"/>
    <p:sldId id="308"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163C-543E-EC32-BA23-79729272F3A1}" name="Karina Campos" initials="KC" userId="S::karina.campos@cdpr.ca.gov::3c57320c-ecd2-498e-8c78-3b632bf9b20c" providerId="AD"/>
  <p188:author id="{4CEFE18C-15C2-570E-3F04-5C6CE0434B31}" name="Rose, Bobbie" initials="RB" userId="S::Bobbie.Rose@ucsf.edu::9bf782f8-0cdd-4721-9a04-4b50acc5cfeb" providerId="AD"/>
  <p188:author id="{279A9597-0247-15F1-B88D-638AE614FC40}" name="Kaufmann, Amanda@CDPR" initials="KA" userId="S::Amanda.Kaufmann@cdpr.ca.gov::60de1838-9e0d-4d79-98d1-16b068b21050" providerId="AD"/>
  <p188:author id="{7ED4C1B5-FF15-A457-FA43-FE2901D13BDC}" name="Liao, Mira" initials="LM" userId="S::Mira.Liao@ucsf.edu::c64aa82d-7898-4e94-bbef-2c55ca8e7d7a" providerId="AD"/>
  <p188:author id="{16885DDD-2EAB-143A-DDCC-B11A8AB76705}" name="Roberta Rose" initials="RR" userId="bAcYAhD9dSSQGX+mSO5tA7A2Aminc65dM1BLAhyvvj8="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CW" lastIdx="1" clrIdx="0"/>
  <p:cmAuthor id="2" name="Rose, Bobbie" initials="RB" lastIdx="3" clrIdx="1">
    <p:extLst>
      <p:ext uri="{19B8F6BF-5375-455C-9EA6-DF929625EA0E}">
        <p15:presenceInfo xmlns:p15="http://schemas.microsoft.com/office/powerpoint/2012/main" userId="S-1-5-21-2695169584-3817918341-3537416689-116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716FB2"/>
    <a:srgbClr val="8DC63F"/>
    <a:srgbClr val="00347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657" autoAdjust="0"/>
  </p:normalViewPr>
  <p:slideViewPr>
    <p:cSldViewPr>
      <p:cViewPr varScale="1">
        <p:scale>
          <a:sx n="97" d="100"/>
          <a:sy n="97" d="100"/>
        </p:scale>
        <p:origin x="111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0E342-FE95-41BD-A330-66877DA1DBDF}" type="datetimeFigureOut">
              <a:rPr lang="en-US" smtClean="0"/>
              <a:t>4/25/2023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5F3B6-3F50-42C0-B15E-F1698C309863}" type="slidenum">
              <a:rPr lang="en-US" smtClean="0"/>
              <a:t>‹#›</a:t>
            </a:fld>
            <a:endParaRPr lang="en-US"/>
          </a:p>
        </p:txBody>
      </p:sp>
    </p:spTree>
    <p:extLst>
      <p:ext uri="{BB962C8B-B14F-4D97-AF65-F5344CB8AC3E}">
        <p14:creationId xmlns:p14="http://schemas.microsoft.com/office/powerpoint/2010/main" val="139411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purchased from iStock.</a:t>
            </a:r>
          </a:p>
          <a:p>
            <a:endParaRPr lang="en-US" dirty="0"/>
          </a:p>
          <a:p>
            <a:r>
              <a:rPr lang="en-US" dirty="0"/>
              <a:t>Introduce yourself &amp; your role as a health and safety advocate.</a:t>
            </a:r>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Definition of a pest: causes </a:t>
            </a:r>
            <a:r>
              <a:rPr lang="en-US" dirty="0"/>
              <a:t>damage or discomfort, or transmit or produce disease? </a:t>
            </a:r>
          </a:p>
          <a:p>
            <a:pPr eaLnBrk="1" hangingPunct="1">
              <a:spcBef>
                <a:spcPct val="0"/>
              </a:spcBef>
            </a:pPr>
            <a:r>
              <a:rPr lang="en-US" dirty="0"/>
              <a:t>Do they cause health problems?  Building damage?  Are parents upset when they see ants?</a:t>
            </a:r>
          </a:p>
          <a:p>
            <a:pPr eaLnBrk="1" hangingPunct="1">
              <a:spcBef>
                <a:spcPct val="0"/>
              </a:spcBef>
            </a:pPr>
            <a:r>
              <a:rPr lang="en-US" dirty="0"/>
              <a:t>Does the location of the ants (indoors vs outdoors, </a:t>
            </a:r>
            <a:r>
              <a:rPr lang="en-US" dirty="0" err="1"/>
              <a:t>etc</a:t>
            </a:r>
            <a:r>
              <a:rPr lang="en-US" dirty="0"/>
              <a:t>) change the answer?</a:t>
            </a:r>
          </a:p>
          <a:p>
            <a:pPr eaLnBrk="1" hangingPunct="1">
              <a:spcBef>
                <a:spcPct val="0"/>
              </a:spcBef>
            </a:pPr>
            <a:endParaRPr lang="en-US" dirty="0"/>
          </a:p>
          <a:p>
            <a:pPr eaLnBrk="1" hangingPunct="1">
              <a:spcBef>
                <a:spcPct val="0"/>
              </a:spcBef>
            </a:pPr>
            <a:r>
              <a:rPr lang="en-US" dirty="0"/>
              <a:t>Discuss in groups, come back to give your group’s answer(s)</a:t>
            </a:r>
          </a:p>
          <a:p>
            <a:pPr eaLnBrk="1" hangingPunct="1">
              <a:spcBef>
                <a:spcPct val="0"/>
              </a:spcBef>
            </a:pPr>
            <a:endParaRPr lang="en-US" dirty="0"/>
          </a:p>
          <a:p>
            <a:pPr eaLnBrk="1" hangingPunct="1">
              <a:spcBef>
                <a:spcPct val="0"/>
              </a:spcBef>
            </a:pPr>
            <a:r>
              <a:rPr lang="en-US" dirty="0"/>
              <a:t>Using pesticides can trigger requirements of the Healthy Schools Act.</a:t>
            </a:r>
          </a:p>
        </p:txBody>
      </p:sp>
      <p:sp>
        <p:nvSpPr>
          <p:cNvPr id="4" name="Slide Number Placeholder 3"/>
          <p:cNvSpPr>
            <a:spLocks noGrp="1"/>
          </p:cNvSpPr>
          <p:nvPr>
            <p:ph type="sldNum" sz="quarter" idx="5"/>
          </p:nvPr>
        </p:nvSpPr>
        <p:spPr/>
        <p:txBody>
          <a:bodyPr/>
          <a:lstStyle/>
          <a:p>
            <a:fld id="{8E05F3B6-3F50-42C0-B15E-F1698C309863}" type="slidenum">
              <a:rPr lang="en-US" smtClean="0"/>
              <a:t>10</a:t>
            </a:fld>
            <a:endParaRPr lang="en-US"/>
          </a:p>
        </p:txBody>
      </p:sp>
    </p:spTree>
    <p:extLst>
      <p:ext uri="{BB962C8B-B14F-4D97-AF65-F5344CB8AC3E}">
        <p14:creationId xmlns:p14="http://schemas.microsoft.com/office/powerpoint/2010/main" val="280301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b="1" dirty="0"/>
              <a:t>Has anyone heard of the Healthy Schools Act?  What can you tell me about it?</a:t>
            </a:r>
          </a:p>
          <a:p>
            <a:pPr eaLnBrk="1" hangingPunct="1">
              <a:spcBef>
                <a:spcPct val="0"/>
              </a:spcBef>
            </a:pPr>
            <a:r>
              <a:rPr lang="en-US" altLang="en-US" dirty="0"/>
              <a:t>In 2007, California Law AB 2865 extended the Healthy Schools Act to child care centers. Many ECE providers are unaware of their responsibilities under the HSA. </a:t>
            </a:r>
            <a:endParaRPr lang="en-US" altLang="en-US" b="1" dirty="0"/>
          </a:p>
          <a:p>
            <a:pPr eaLnBrk="1" hangingPunct="1">
              <a:spcBef>
                <a:spcPct val="0"/>
              </a:spcBef>
            </a:pPr>
            <a:endParaRPr lang="en-US" altLang="en-US" dirty="0"/>
          </a:p>
          <a:p>
            <a:pPr eaLnBrk="1" hangingPunct="1">
              <a:spcBef>
                <a:spcPct val="0"/>
              </a:spcBef>
            </a:pPr>
            <a:r>
              <a:rPr lang="en-US" altLang="en-US" dirty="0"/>
              <a:t>Even though</a:t>
            </a:r>
            <a:r>
              <a:rPr lang="en-US" altLang="en-US" baseline="0" dirty="0"/>
              <a:t> the HSA does not apply to family child care homes, there is great value in protecting children’s health using IPM strategies in this setting. Guidance for safer pest management and IPM specific to family child care homes is available on the CCHP website: https://cchp.ucsf.edu/content/integrated-pest-management-toolkit-family-child-care-homes </a:t>
            </a:r>
            <a:endParaRPr lang="en-US" alt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11</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Who is responsible for helping to implement the Healthy Schools Act?</a:t>
            </a:r>
            <a:r>
              <a:rPr lang="en-US" altLang="en-US" baseline="0" dirty="0"/>
              <a:t> </a:t>
            </a:r>
            <a:r>
              <a:rPr lang="en-US" altLang="en-US" dirty="0"/>
              <a:t>The California Department of Pesticide Regulation (DPR) is responsible for helping schools and child care centers implement IPM practices.  </a:t>
            </a:r>
          </a:p>
          <a:p>
            <a:pPr eaLnBrk="1" hangingPunct="1">
              <a:spcBef>
                <a:spcPct val="0"/>
              </a:spcBef>
            </a:pPr>
            <a:endParaRPr lang="en-US" altLang="en-US" dirty="0"/>
          </a:p>
          <a:p>
            <a:pPr eaLnBrk="1" hangingPunct="1">
              <a:spcBef>
                <a:spcPct val="0"/>
              </a:spcBef>
            </a:pPr>
            <a:r>
              <a:rPr lang="en-US" altLang="en-US" dirty="0"/>
              <a:t>You may request information from the California DPR about starting an IPM program in an ECE facility by contacting The California Department of Pesticide Regulation’s Child Care IPM Program.  </a:t>
            </a:r>
            <a:r>
              <a:rPr lang="en-US" sz="1800" b="0" i="0" u="none" strike="noStrike" dirty="0">
                <a:solidFill>
                  <a:srgbClr val="000000"/>
                </a:solidFill>
                <a:effectLst/>
                <a:latin typeface="Calibri" panose="020F0502020204030204" pitchFamily="34" charset="0"/>
              </a:rPr>
              <a:t>Resources at</a:t>
            </a:r>
            <a:r>
              <a:rPr lang="en-US" sz="1800" b="0" i="0" u="sng" dirty="0">
                <a:solidFill>
                  <a:srgbClr val="000000"/>
                </a:solidFill>
                <a:effectLst/>
                <a:latin typeface="Calibri" panose="020F0502020204030204" pitchFamily="34" charset="0"/>
              </a:rPr>
              <a:t> https://www.cdpr.ca.gov/docs/schoolipm/</a:t>
            </a:r>
          </a:p>
          <a:p>
            <a:pPr eaLnBrk="1" hangingPunct="1">
              <a:spcBef>
                <a:spcPct val="0"/>
              </a:spcBef>
            </a:pPr>
            <a:endParaRPr lang="en-US" sz="1800" b="0" i="0" u="sng" dirty="0">
              <a:solidFill>
                <a:srgbClr val="000000"/>
              </a:solidFill>
              <a:effectLst/>
              <a:latin typeface="Calibri" panose="020F0502020204030204" pitchFamily="34" charset="0"/>
            </a:endParaRPr>
          </a:p>
          <a:p>
            <a:pPr eaLnBrk="1" hangingPunct="1">
              <a:spcBef>
                <a:spcPct val="0"/>
              </a:spcBef>
            </a:pPr>
            <a:r>
              <a:rPr lang="en-US" sz="1800" b="0" i="0" u="none" dirty="0">
                <a:solidFill>
                  <a:srgbClr val="000000"/>
                </a:solidFill>
                <a:effectLst/>
                <a:latin typeface="Calibri" panose="020F0502020204030204" pitchFamily="34" charset="0"/>
              </a:rPr>
              <a:t>Or email ccipmlist@cdpr.ca.gov with any questions.</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12</a:t>
            </a:fld>
            <a:endParaRPr lang="en-US" dirty="0"/>
          </a:p>
        </p:txBody>
      </p:sp>
    </p:spTree>
    <p:extLst>
      <p:ext uri="{BB962C8B-B14F-4D97-AF65-F5344CB8AC3E}">
        <p14:creationId xmlns:p14="http://schemas.microsoft.com/office/powerpoint/2010/main" val="397954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t>You may be familiar with these requirements (next 4 slides):</a:t>
            </a:r>
          </a:p>
          <a:p>
            <a:pPr eaLnBrk="1" hangingPunct="1">
              <a:spcBef>
                <a:spcPct val="0"/>
              </a:spcBef>
            </a:pPr>
            <a:r>
              <a:rPr lang="en-US" altLang="en-US" baseline="0" dirty="0"/>
              <a:t>1. </a:t>
            </a:r>
            <a:r>
              <a:rPr lang="en-US" altLang="en-US" b="1" baseline="0" dirty="0"/>
              <a:t>Identify</a:t>
            </a:r>
            <a:r>
              <a:rPr lang="en-US" altLang="en-US" baseline="0" dirty="0"/>
              <a:t> a person at the center to make sure the requirements are met, AKA the Integrated Pest Management Coordinator </a:t>
            </a:r>
          </a:p>
          <a:p>
            <a:r>
              <a:rPr lang="en-US" altLang="en-US" dirty="0"/>
              <a:t>2. </a:t>
            </a:r>
            <a:r>
              <a:rPr lang="en-US" b="0" dirty="0"/>
              <a:t>Develop an IPM </a:t>
            </a:r>
            <a:r>
              <a:rPr lang="en-US" b="1" dirty="0"/>
              <a:t>plan</a:t>
            </a:r>
          </a:p>
          <a:p>
            <a:pPr marL="628650" lvl="1" indent="-171450">
              <a:buFont typeface="Arial" panose="020B0604020202020204" pitchFamily="34" charset="0"/>
              <a:buChar char="•"/>
            </a:pPr>
            <a:r>
              <a:rPr lang="en-US" b="0" dirty="0"/>
              <a:t>Use the template provided by the Department of Pesticide Regulation (DPR); or write your own that includes: name of IPM Coordinator, list of all pesticides expected to be applied even by PMPs, and the date when the plan will be revised. </a:t>
            </a:r>
            <a:endParaRPr lang="en-US" b="0" baseline="0" dirty="0"/>
          </a:p>
          <a:p>
            <a:pPr marL="628650" lvl="1" indent="-171450">
              <a:buFont typeface="Arial" panose="020B0604020202020204" pitchFamily="34" charset="0"/>
              <a:buChar char="•"/>
            </a:pPr>
            <a:r>
              <a:rPr lang="en-US" dirty="0"/>
              <a:t>Post the IPM plan on your program’s Web site; if you do not have a Web site send the IPM plan to all parents, guardians, and staff with the annual written notification.</a:t>
            </a:r>
          </a:p>
          <a:p>
            <a:pPr marL="628650" lvl="1" indent="-171450">
              <a:buFont typeface="Arial" panose="020B0604020202020204" pitchFamily="34" charset="0"/>
              <a:buChar char="•"/>
            </a:pPr>
            <a:r>
              <a:rPr lang="en-US" dirty="0"/>
              <a:t>Post a paper copy of the plan in your center or school office.</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13</a:t>
            </a:fld>
            <a:endParaRPr lang="en-US"/>
          </a:p>
        </p:txBody>
      </p:sp>
    </p:spTree>
    <p:extLst>
      <p:ext uri="{BB962C8B-B14F-4D97-AF65-F5344CB8AC3E}">
        <p14:creationId xmlns:p14="http://schemas.microsoft.com/office/powerpoint/2010/main" val="8156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Complete IPM training</a:t>
            </a:r>
            <a:r>
              <a:rPr lang="en-US" b="0" dirty="0"/>
              <a:t> </a:t>
            </a:r>
          </a:p>
          <a:p>
            <a:pPr marL="628650" lvl="1" indent="-171450">
              <a:buFont typeface="Arial" panose="020B0604020202020204" pitchFamily="34" charset="0"/>
              <a:buChar char="•"/>
            </a:pPr>
            <a:r>
              <a:rPr lang="en-US" b="0" dirty="0"/>
              <a:t>This training is required for the IPM coordinator and anyone who will apply pesticides (including disinfectants and other exempt pesticides) at the child care program</a:t>
            </a:r>
          </a:p>
          <a:p>
            <a:pPr marL="628650" lvl="1" indent="-171450">
              <a:buFont typeface="Arial" panose="020B0604020202020204" pitchFamily="34" charset="0"/>
              <a:buChar char="•"/>
            </a:pPr>
            <a:r>
              <a:rPr lang="en-US" b="0" dirty="0"/>
              <a:t>Training must be repeated every year</a:t>
            </a:r>
            <a:endParaRPr lang="en-US" altLang="en-US" dirty="0"/>
          </a:p>
          <a:p>
            <a:pPr eaLnBrk="1" hangingPunct="1">
              <a:spcBef>
                <a:spcPct val="0"/>
              </a:spcBef>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t>Post signs</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dirty="0"/>
              <a:t>Notify parents and staff before pesticides are applied</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latin typeface="Arial"/>
                <a:cs typeface="Arial"/>
              </a:rPr>
              <a:t>Post warning signs around each area where nonexempt pesticides will be applied (sprays, foggers, or uncontained pellets or powder) .</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latin typeface="Arial"/>
                <a:cs typeface="Arial"/>
              </a:rPr>
              <a:t>These signs should be posted 24 hours before and stay in place 72 hours after pesticides are used. </a:t>
            </a:r>
            <a:endParaRPr lang="en-US" dirty="0">
              <a:latin typeface="Arial" panose="020B0604020202020204" pitchFamily="34" charset="0"/>
              <a:cs typeface="Arial" panose="020B0604020202020204" pitchFamily="34" charset="0"/>
            </a:endParaRP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14</a:t>
            </a:fld>
            <a:endParaRPr lang="en-US"/>
          </a:p>
        </p:txBody>
      </p:sp>
    </p:spTree>
    <p:extLst>
      <p:ext uri="{BB962C8B-B14F-4D97-AF65-F5344CB8AC3E}">
        <p14:creationId xmlns:p14="http://schemas.microsoft.com/office/powerpoint/2010/main" val="3468159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Notify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Every year, let parents and staff know in writing </a:t>
            </a:r>
            <a:r>
              <a:rPr lang="en-US" sz="1200" dirty="0">
                <a:latin typeface="Arial" panose="020B0604020202020204" pitchFamily="34" charset="0"/>
                <a:cs typeface="Arial" panose="020B0604020202020204" pitchFamily="34" charset="0"/>
              </a:rPr>
              <a:t>which pesticides (nonexempt) are expected to be applied by center staff or pest management professionals in the upcoming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Record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Keep records </a:t>
            </a:r>
            <a:r>
              <a:rPr lang="en-US" sz="1800" dirty="0">
                <a:effectLst/>
                <a:latin typeface="Segoe UI" panose="020B0502040204020203" pitchFamily="34" charset="0"/>
              </a:rPr>
              <a:t>about nonexempt pesticides </a:t>
            </a:r>
            <a:r>
              <a:rPr lang="en-US" sz="1800" dirty="0">
                <a:latin typeface="Arial"/>
                <a:cs typeface="Arial"/>
              </a:rPr>
              <a:t>(sprays, foggers, or uncontained pellets or powder) </a:t>
            </a:r>
            <a:r>
              <a:rPr lang="en-US" sz="1800" dirty="0">
                <a:effectLst/>
                <a:latin typeface="Segoe UI" panose="020B0502040204020203" pitchFamily="34" charset="0"/>
              </a:rPr>
              <a:t>used by staff and contractors in the past 4 years</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15</a:t>
            </a:fld>
            <a:endParaRPr lang="en-US"/>
          </a:p>
        </p:txBody>
      </p:sp>
    </p:spTree>
    <p:extLst>
      <p:ext uri="{BB962C8B-B14F-4D97-AF65-F5344CB8AC3E}">
        <p14:creationId xmlns:p14="http://schemas.microsoft.com/office/powerpoint/2010/main" val="172189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Register</a:t>
            </a:r>
          </a:p>
          <a:p>
            <a:pPr marL="628650" lvl="1" indent="-171450" eaLnBrk="1" hangingPunct="1">
              <a:spcBef>
                <a:spcPct val="0"/>
              </a:spcBef>
              <a:buFont typeface="Arial" panose="020B0604020202020204" pitchFamily="34" charset="0"/>
              <a:buChar char="•"/>
            </a:pPr>
            <a:r>
              <a:rPr lang="en-US" altLang="en-US" dirty="0"/>
              <a:t>Maintain a list of parents and staff who want to be told when non exempt pesticides (sprays, foggers, pellets or powder if uncontained) are going to be used</a:t>
            </a:r>
          </a:p>
          <a:p>
            <a:pPr marL="628650" lvl="1" indent="-171450" eaLnBrk="1" hangingPunct="1">
              <a:spcBef>
                <a:spcPct val="0"/>
              </a:spcBef>
              <a:buFont typeface="Arial" panose="020B0604020202020204" pitchFamily="34" charset="0"/>
              <a:buChar char="•"/>
            </a:pPr>
            <a:r>
              <a:rPr lang="en-US" altLang="en-US" dirty="0"/>
              <a:t>Notify everyone on the register </a:t>
            </a:r>
            <a:r>
              <a:rPr lang="en-US" altLang="en-US" b="1" dirty="0"/>
              <a:t>early</a:t>
            </a:r>
            <a:r>
              <a:rPr lang="en-US" altLang="en-US" dirty="0"/>
              <a:t>--at least 72 hours before they are used</a:t>
            </a:r>
          </a:p>
          <a:p>
            <a:pPr eaLnBrk="1" hangingPunct="1">
              <a:spcBef>
                <a:spcPct val="0"/>
              </a:spcBef>
            </a:pPr>
            <a:endParaRPr lang="en-US" altLang="en-US" dirty="0"/>
          </a:p>
          <a:p>
            <a:r>
              <a:rPr lang="en-US" altLang="en-US" dirty="0"/>
              <a:t>Make sure to </a:t>
            </a:r>
            <a:r>
              <a:rPr lang="en-US" altLang="en-US" b="1" dirty="0"/>
              <a:t>report</a:t>
            </a:r>
            <a:r>
              <a:rPr lang="en-US" altLang="en-US" dirty="0"/>
              <a:t> non exempt </a:t>
            </a:r>
            <a:r>
              <a:rPr lang="en-US" dirty="0">
                <a:latin typeface="Arial"/>
                <a:cs typeface="Arial"/>
              </a:rPr>
              <a:t>(sprays, foggers, or uncontained pellets or powder) </a:t>
            </a:r>
            <a:r>
              <a:rPr lang="en-US" altLang="en-US" dirty="0"/>
              <a:t>pesticide use each year. </a:t>
            </a:r>
            <a:endParaRPr lang="en-US" altLang="en-US" b="0" dirty="0"/>
          </a:p>
          <a:p>
            <a:pPr marL="628650" lvl="1" indent="-171450">
              <a:buFont typeface="Arial" panose="020B0604020202020204" pitchFamily="34" charset="0"/>
              <a:buChar char="•"/>
            </a:pPr>
            <a:r>
              <a:rPr lang="en-US" b="0" dirty="0"/>
              <a:t>send pesticide use reports for pesticide applications made by school site employees to DPR annually or more frequently </a:t>
            </a:r>
          </a:p>
          <a:p>
            <a:pPr marL="628650" lvl="1" indent="-171450">
              <a:buFont typeface="Arial" panose="020B0604020202020204" pitchFamily="34" charset="0"/>
              <a:buChar char="•"/>
            </a:pPr>
            <a:r>
              <a:rPr lang="en-US" b="0" dirty="0"/>
              <a:t>DO NOT submit pesticide use reports for pesticides applied by contractors; they will submit their own reports to DPR</a:t>
            </a:r>
          </a:p>
          <a:p>
            <a:pPr marL="628650" lvl="1" indent="-171450">
              <a:buFont typeface="Arial" panose="020B0604020202020204" pitchFamily="34" charset="0"/>
              <a:buChar char="•"/>
            </a:pPr>
            <a:r>
              <a:rPr lang="en-US" dirty="0"/>
              <a:t>submit reports no later than January 30 for the previous year (for example, submit your 2023 reports no later than January 30, 2022) </a:t>
            </a:r>
          </a:p>
          <a:p>
            <a:pPr marL="628650" lvl="1" indent="-171450">
              <a:buFont typeface="Arial" panose="020B0604020202020204" pitchFamily="34" charset="0"/>
              <a:buChar char="•"/>
            </a:pPr>
            <a:r>
              <a:rPr lang="en-US" dirty="0"/>
              <a:t>use the DPR form HSA-118 (Pesticide Use Reporting For School And Child Care Employees) which is available on the DPR School IPM Web site https://www.cdpr.ca.gov/docs/schoolipm/ </a:t>
            </a:r>
            <a:endParaRPr lang="en-US" b="0"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16</a:t>
            </a:fld>
            <a:endParaRPr lang="en-US"/>
          </a:p>
        </p:txBody>
      </p:sp>
    </p:spTree>
    <p:extLst>
      <p:ext uri="{BB962C8B-B14F-4D97-AF65-F5344CB8AC3E}">
        <p14:creationId xmlns:p14="http://schemas.microsoft.com/office/powerpoint/2010/main" val="111125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Healthy Schools Act has very specific requirements for:</a:t>
            </a:r>
          </a:p>
          <a:p>
            <a:pPr marL="628650" lvl="1" indent="-171450" eaLnBrk="1" hangingPunct="1">
              <a:spcBef>
                <a:spcPct val="0"/>
              </a:spcBef>
              <a:buFont typeface="Arial" panose="020B0604020202020204" pitchFamily="34" charset="0"/>
              <a:buChar char="•"/>
            </a:pPr>
            <a:r>
              <a:rPr lang="en-US" altLang="en-US" dirty="0"/>
              <a:t>property owners—you may need to inform your landlord if you rent your facility.</a:t>
            </a:r>
          </a:p>
          <a:p>
            <a:pPr marL="628650" lvl="1" indent="-171450" eaLnBrk="1" hangingPunct="1">
              <a:spcBef>
                <a:spcPct val="0"/>
              </a:spcBef>
              <a:buFont typeface="Arial" panose="020B0604020202020204" pitchFamily="34" charset="0"/>
              <a:buChar char="•"/>
            </a:pPr>
            <a:r>
              <a:rPr lang="en-US" altLang="en-US" dirty="0"/>
              <a:t>pest management professionals—if you use a service you may need to inform them of the Healthy Schools Act requirements.</a:t>
            </a:r>
          </a:p>
          <a:p>
            <a:pPr eaLnBrk="1" hangingPunct="1">
              <a:spcBef>
                <a:spcPct val="0"/>
              </a:spcBef>
            </a:pPr>
            <a:r>
              <a:rPr lang="en-US" altLang="en-US" dirty="0"/>
              <a:t>Be sure to share this information to protect children and staff in your center.  It’s important to be aware of everyone who might be using pesticides in your center:</a:t>
            </a:r>
          </a:p>
          <a:p>
            <a:pPr marL="628650" lvl="1" indent="-171450" eaLnBrk="1" hangingPunct="1">
              <a:spcBef>
                <a:spcPct val="0"/>
              </a:spcBef>
              <a:buFont typeface="Arial" panose="020B0604020202020204" pitchFamily="34" charset="0"/>
              <a:buChar char="•"/>
            </a:pPr>
            <a:r>
              <a:rPr lang="en-US" altLang="en-US" dirty="0"/>
              <a:t>Custodians/janitorial</a:t>
            </a:r>
          </a:p>
          <a:p>
            <a:pPr marL="628650" lvl="1" indent="-171450" eaLnBrk="1" hangingPunct="1">
              <a:spcBef>
                <a:spcPct val="0"/>
              </a:spcBef>
              <a:buFont typeface="Arial" panose="020B0604020202020204" pitchFamily="34" charset="0"/>
              <a:buChar char="•"/>
            </a:pPr>
            <a:r>
              <a:rPr lang="en-US" altLang="en-US" dirty="0"/>
              <a:t>Any volunteers</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F6C6070-6DA9-442A-83AB-658E6F84D0C6}" type="slidenum">
              <a:rPr lang="en-US" altLang="en-US" smtClean="0"/>
              <a:pPr eaLnBrk="1" hangingPunct="1"/>
              <a:t>17</a:t>
            </a:fld>
            <a:endParaRPr lang="en-US" altLang="en-US"/>
          </a:p>
        </p:txBody>
      </p:sp>
    </p:spTree>
    <p:extLst>
      <p:ext uri="{BB962C8B-B14F-4D97-AF65-F5344CB8AC3E}">
        <p14:creationId xmlns:p14="http://schemas.microsoft.com/office/powerpoint/2010/main" val="360599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pesticides are exempt from the Healthy Schools Act.  This means that parents and staff do not need to be notified when these pesticide products are used, and records do not have to be kept of their application.</a:t>
            </a:r>
          </a:p>
          <a:p>
            <a:endParaRPr lang="en-US" b="0" i="0" dirty="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Products that use pesticides in a bait, trap, or gel , are exempt.  That is because they are contained—so they can’t be inhaled or easily touched by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Products that are used to kill germs (antimicrobials), such as sanitizers and disinfectants are also exempt.</a:t>
            </a:r>
            <a:endParaRPr lang="en-US" b="0" i="0" dirty="0">
              <a:solidFill>
                <a:srgbClr val="202124"/>
              </a:solidFill>
              <a:effectLst/>
              <a:latin typeface="Roboto" panose="02000000000000000000" pitchFamily="2" charset="0"/>
            </a:endParaRPr>
          </a:p>
          <a:p>
            <a:endParaRPr lang="en-US" b="0" i="0" dirty="0">
              <a:solidFill>
                <a:srgbClr val="202124"/>
              </a:solidFill>
              <a:effectLst/>
              <a:latin typeface="Roboto" panose="02000000000000000000" pitchFamily="2" charset="0"/>
            </a:endParaRPr>
          </a:p>
          <a:p>
            <a:r>
              <a:rPr lang="en-US" b="0" i="0" dirty="0">
                <a:solidFill>
                  <a:srgbClr val="202124"/>
                </a:solidFill>
                <a:effectLst/>
                <a:latin typeface="Roboto" panose="02000000000000000000" pitchFamily="2" charset="0"/>
              </a:rPr>
              <a:t>Certain pesticides that pose little to no risk to people or the environment are considered </a:t>
            </a:r>
            <a:r>
              <a:rPr lang="en-US" b="1" i="0" dirty="0">
                <a:solidFill>
                  <a:srgbClr val="202124"/>
                </a:solidFill>
                <a:effectLst/>
                <a:latin typeface="Roboto" panose="02000000000000000000" pitchFamily="2" charset="0"/>
              </a:rPr>
              <a:t>minimum risk, pesticides </a:t>
            </a:r>
            <a:r>
              <a:rPr lang="en-US" b="0" i="0" dirty="0">
                <a:solidFill>
                  <a:srgbClr val="202124"/>
                </a:solidFill>
                <a:effectLst/>
                <a:latin typeface="Roboto" panose="02000000000000000000" pitchFamily="2" charset="0"/>
              </a:rPr>
              <a:t>under the Federal Insecticide, Fungicide, and Rodenticide Act (FIFRA). These pesticides are also known as FIFRA 25(b) products. </a:t>
            </a:r>
            <a:r>
              <a:rPr lang="en-US" strike="noStrike" dirty="0"/>
              <a:t>This may include products with minimum risk active ingredients such as rosemary oil.</a:t>
            </a:r>
            <a:endParaRPr lang="en-US" strike="sngStrike" dirty="0"/>
          </a:p>
          <a:p>
            <a:r>
              <a:rPr lang="en-US" dirty="0"/>
              <a:t>Full List of minimum risk pesticides: https://www.epa.gov/sites/default/files/2018-01/documents/minrisk-active-ingredients-tolerances-jan-2018.pdf </a:t>
            </a:r>
          </a:p>
          <a:p>
            <a:r>
              <a:rPr lang="en-US" dirty="0"/>
              <a:t>These are also exempt.</a:t>
            </a:r>
          </a:p>
          <a:p>
            <a:endParaRPr lang="en-US" dirty="0"/>
          </a:p>
          <a:p>
            <a:r>
              <a:rPr lang="en-US" dirty="0"/>
              <a:t>HOWEVER, if you apply any type</a:t>
            </a:r>
            <a:r>
              <a:rPr lang="en-US" baseline="0" dirty="0"/>
              <a:t> of pesticide, exempt or not, </a:t>
            </a:r>
            <a:r>
              <a:rPr lang="en-US" b="1" baseline="0" dirty="0"/>
              <a:t>you still have to take the IPM training.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4572-CB99-40FC-AA4A-6C21834D37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42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pictures of pesticides that are exempt.  If you use these you do not have to post notifications to parents or fill out reports.  However, you are still required to take annual IPM/IGM training.</a:t>
            </a:r>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19</a:t>
            </a:fld>
            <a:endParaRPr lang="en-US" dirty="0"/>
          </a:p>
        </p:txBody>
      </p:sp>
    </p:spTree>
    <p:extLst>
      <p:ext uri="{BB962C8B-B14F-4D97-AF65-F5344CB8AC3E}">
        <p14:creationId xmlns:p14="http://schemas.microsoft.com/office/powerpoint/2010/main" val="423704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en-US" altLang="en-US" dirty="0"/>
              <a:t>The development of Managing Cockroaches in Child Care Settings was funded by the California Department of Pesticide Regulation (DPR) and the University of California (UC), San Francisco School of Nursing’s California Childcare Health Program. The contents of this document do not necessarily reflect the views and policies of DPR, nor does mention of trade names or commercial products constitute endorsement or recommendation for use. </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altLang="en-US" dirty="0"/>
              <a:t>Prevention: </a:t>
            </a:r>
            <a:r>
              <a:rPr lang="en-US" dirty="0"/>
              <a:t>Keep pests out;</a:t>
            </a:r>
            <a:r>
              <a:rPr lang="en-US" baseline="0" dirty="0"/>
              <a:t> </a:t>
            </a:r>
            <a:r>
              <a:rPr lang="en-US" dirty="0"/>
              <a:t>Remove pests' food, water, and shelter</a:t>
            </a:r>
            <a:endParaRPr lang="en-US" altLang="en-US" dirty="0"/>
          </a:p>
          <a:p>
            <a:pPr lvl="0"/>
            <a:r>
              <a:rPr lang="en-US" altLang="en-US" dirty="0"/>
              <a:t>Inspect - </a:t>
            </a:r>
            <a:r>
              <a:rPr lang="en-US" dirty="0">
                <a:solidFill>
                  <a:schemeClr val="bg1"/>
                </a:solidFill>
              </a:rPr>
              <a:t>Look for signs of pests;</a:t>
            </a:r>
            <a:r>
              <a:rPr lang="en-US" baseline="0" dirty="0">
                <a:solidFill>
                  <a:schemeClr val="bg1"/>
                </a:solidFill>
              </a:rPr>
              <a:t> </a:t>
            </a:r>
            <a:r>
              <a:rPr lang="en-US" dirty="0">
                <a:solidFill>
                  <a:schemeClr val="bg1"/>
                </a:solidFill>
              </a:rPr>
              <a:t>Evidence,</a:t>
            </a:r>
            <a:r>
              <a:rPr lang="en-US" baseline="0" dirty="0">
                <a:solidFill>
                  <a:schemeClr val="bg1"/>
                </a:solidFill>
              </a:rPr>
              <a:t> </a:t>
            </a:r>
            <a:r>
              <a:rPr lang="en-US" dirty="0">
                <a:solidFill>
                  <a:schemeClr val="bg1"/>
                </a:solidFill>
              </a:rPr>
              <a:t>Damage,</a:t>
            </a:r>
            <a:r>
              <a:rPr lang="en-US" baseline="0" dirty="0">
                <a:solidFill>
                  <a:schemeClr val="bg1"/>
                </a:solidFill>
              </a:rPr>
              <a:t> </a:t>
            </a:r>
            <a:r>
              <a:rPr lang="en-US" dirty="0">
                <a:solidFill>
                  <a:schemeClr val="bg1"/>
                </a:solidFill>
              </a:rPr>
              <a:t>The pests themselves;</a:t>
            </a:r>
            <a:r>
              <a:rPr lang="en-US" baseline="0" dirty="0">
                <a:solidFill>
                  <a:schemeClr val="bg1"/>
                </a:solidFill>
              </a:rPr>
              <a:t> </a:t>
            </a:r>
            <a:r>
              <a:rPr lang="en-US" dirty="0"/>
              <a:t>Where </a:t>
            </a:r>
            <a:r>
              <a:rPr lang="en-US" dirty="0">
                <a:solidFill>
                  <a:schemeClr val="bg1"/>
                </a:solidFill>
              </a:rPr>
              <a:t>and how are they </a:t>
            </a:r>
            <a:r>
              <a:rPr lang="en-US" dirty="0"/>
              <a:t>coming in?</a:t>
            </a:r>
            <a:endParaRPr lang="en-US" altLang="en-US" dirty="0"/>
          </a:p>
          <a:p>
            <a:pPr lvl="0"/>
            <a:r>
              <a:rPr lang="en-US" altLang="en-US" dirty="0"/>
              <a:t>Identify Pests - </a:t>
            </a:r>
            <a:r>
              <a:rPr lang="en-US" dirty="0">
                <a:solidFill>
                  <a:schemeClr val="bg1"/>
                </a:solidFill>
              </a:rPr>
              <a:t>What kind of pests are you finding?</a:t>
            </a:r>
            <a:r>
              <a:rPr lang="en-US" baseline="0" dirty="0">
                <a:solidFill>
                  <a:schemeClr val="bg1"/>
                </a:solidFill>
              </a:rPr>
              <a:t> </a:t>
            </a:r>
            <a:r>
              <a:rPr lang="en-US" dirty="0">
                <a:solidFill>
                  <a:schemeClr val="bg1"/>
                </a:solidFill>
              </a:rPr>
              <a:t>Where do they live?</a:t>
            </a:r>
            <a:r>
              <a:rPr lang="en-US" baseline="0" dirty="0">
                <a:solidFill>
                  <a:schemeClr val="bg1"/>
                </a:solidFill>
              </a:rPr>
              <a:t> </a:t>
            </a:r>
            <a:r>
              <a:rPr lang="en-US" dirty="0"/>
              <a:t>What do they eat?</a:t>
            </a:r>
            <a:r>
              <a:rPr lang="en-US" baseline="0" dirty="0"/>
              <a:t> </a:t>
            </a:r>
            <a:r>
              <a:rPr lang="en-US" dirty="0"/>
              <a:t>What is their life cycle?</a:t>
            </a:r>
            <a:endParaRPr lang="en-US" altLang="en-US" dirty="0"/>
          </a:p>
          <a:p>
            <a:pPr lvl="0"/>
            <a:r>
              <a:rPr lang="en-US" altLang="en-US" dirty="0"/>
              <a:t>Monitor - </a:t>
            </a:r>
            <a:r>
              <a:rPr lang="en-US" dirty="0">
                <a:solidFill>
                  <a:schemeClr val="bg1"/>
                </a:solidFill>
              </a:rPr>
              <a:t>Continue inspecting and evaluating;</a:t>
            </a:r>
            <a:r>
              <a:rPr lang="en-US" baseline="0" dirty="0">
                <a:solidFill>
                  <a:schemeClr val="bg1"/>
                </a:solidFill>
              </a:rPr>
              <a:t> </a:t>
            </a:r>
            <a:r>
              <a:rPr lang="en-US" dirty="0"/>
              <a:t>Use the IPM Checklist for FCCHs</a:t>
            </a:r>
            <a:endParaRPr lang="en-US" altLang="en-US" dirty="0"/>
          </a:p>
          <a:p>
            <a:pPr lvl="0"/>
            <a:r>
              <a:rPr lang="en-US" altLang="en-US" dirty="0"/>
              <a:t>Manage existing pest problems: </a:t>
            </a:r>
            <a:r>
              <a:rPr lang="en-US" dirty="0"/>
              <a:t>Clean thoroughly ;</a:t>
            </a:r>
            <a:r>
              <a:rPr lang="en-US" baseline="0" dirty="0"/>
              <a:t> </a:t>
            </a:r>
            <a:r>
              <a:rPr lang="en-US" dirty="0"/>
              <a:t>Vacuum </a:t>
            </a:r>
            <a:r>
              <a:rPr lang="en-US" dirty="0">
                <a:solidFill>
                  <a:schemeClr val="bg1"/>
                </a:solidFill>
              </a:rPr>
              <a:t>and </a:t>
            </a:r>
            <a:r>
              <a:rPr lang="en-US" dirty="0"/>
              <a:t>trap;</a:t>
            </a:r>
            <a:r>
              <a:rPr lang="en-US" baseline="0" dirty="0"/>
              <a:t> </a:t>
            </a:r>
            <a:r>
              <a:rPr lang="en-US" b="0" baseline="0" dirty="0">
                <a:solidFill>
                  <a:schemeClr val="bg1"/>
                </a:solidFill>
              </a:rPr>
              <a:t>If pesticide use is necessary, u</a:t>
            </a:r>
            <a:r>
              <a:rPr lang="en-US" b="0" dirty="0">
                <a:solidFill>
                  <a:schemeClr val="bg1"/>
                </a:solidFill>
              </a:rPr>
              <a:t>se</a:t>
            </a:r>
            <a:r>
              <a:rPr lang="en-US" dirty="0">
                <a:solidFill>
                  <a:schemeClr val="bg1"/>
                </a:solidFill>
              </a:rPr>
              <a:t> baits and gels, not</a:t>
            </a:r>
            <a:r>
              <a:rPr lang="en-US" dirty="0"/>
              <a:t> sprays</a:t>
            </a:r>
          </a:p>
          <a:p>
            <a:pPr eaLnBrk="1" hangingPunct="1">
              <a:spcBef>
                <a:spcPct val="0"/>
              </a:spcBef>
            </a:pPr>
            <a:endParaRPr lang="en-US" altLang="en-US" dirty="0"/>
          </a:p>
          <a:p>
            <a:pPr eaLnBrk="1" hangingPunct="1">
              <a:spcBef>
                <a:spcPct val="0"/>
              </a:spcBef>
            </a:pPr>
            <a:r>
              <a:rPr lang="en-US" altLang="en-US" dirty="0"/>
              <a:t>Out of all of the strategies, prevention is the key to IPM.  In practice, many of the strategies we describe in these categories are used in more than one category of IPM. For example, keeping pests out of your building is an important prevention strategy, but it is also a strategy used when managing an infestation.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21</a:t>
            </a:fld>
            <a:endParaRPr lang="en-US"/>
          </a:p>
        </p:txBody>
      </p:sp>
    </p:spTree>
    <p:extLst>
      <p:ext uri="{BB962C8B-B14F-4D97-AF65-F5344CB8AC3E}">
        <p14:creationId xmlns:p14="http://schemas.microsoft.com/office/powerpoint/2010/main" val="3147059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The </a:t>
            </a:r>
            <a:r>
              <a:rPr lang="en-US" sz="1800" dirty="0" err="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brownbanded</a:t>
            </a:r>
            <a:r>
              <a:rPr lang="en-US"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cockroach is not as common as the German cockroach in California and accounts for only about 1% of all indoor infestations.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German Cockroaches </a:t>
            </a:r>
            <a:r>
              <a:rPr lang="en-US" sz="1200" dirty="0">
                <a:solidFill>
                  <a:srgbClr val="000000"/>
                </a:solidFill>
                <a:latin typeface="Verdana" panose="020B0604030504040204" pitchFamily="34" charset="0"/>
                <a:ea typeface="Calibri" panose="020F0502020204030204" pitchFamily="34" charset="0"/>
                <a:cs typeface="Times New Roman" panose="02020603050405020304" pitchFamily="18" charset="0"/>
              </a:rPr>
              <a:t>are drawn to warm, dark, humid areas that are close to food and water.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E05F3B6-3F50-42C0-B15E-F1698C309863}" type="slidenum">
              <a:rPr lang="en-US" smtClean="0"/>
              <a:t>22</a:t>
            </a:fld>
            <a:endParaRPr lang="en-US"/>
          </a:p>
        </p:txBody>
      </p:sp>
    </p:spTree>
    <p:extLst>
      <p:ext uri="{BB962C8B-B14F-4D97-AF65-F5344CB8AC3E}">
        <p14:creationId xmlns:p14="http://schemas.microsoft.com/office/powerpoint/2010/main" val="386043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Image purchased from iStock.</a:t>
            </a:r>
          </a:p>
        </p:txBody>
      </p:sp>
      <p:sp>
        <p:nvSpPr>
          <p:cNvPr id="4" name="Slide Number Placeholder 3"/>
          <p:cNvSpPr>
            <a:spLocks noGrp="1"/>
          </p:cNvSpPr>
          <p:nvPr>
            <p:ph type="sldNum" sz="quarter" idx="5"/>
          </p:nvPr>
        </p:nvSpPr>
        <p:spPr/>
        <p:txBody>
          <a:bodyPr/>
          <a:lstStyle/>
          <a:p>
            <a:fld id="{8E05F3B6-3F50-42C0-B15E-F1698C309863}" type="slidenum">
              <a:rPr lang="en-US" smtClean="0"/>
              <a:t>23</a:t>
            </a:fld>
            <a:endParaRPr lang="en-US"/>
          </a:p>
        </p:txBody>
      </p:sp>
    </p:spTree>
    <p:extLst>
      <p:ext uri="{BB962C8B-B14F-4D97-AF65-F5344CB8AC3E}">
        <p14:creationId xmlns:p14="http://schemas.microsoft.com/office/powerpoint/2010/main" val="2446763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go through the steps of the IPM Cycle specifically talking about cockroaches.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During the day, roaches hide in dark, moist areas like cracks, water meter boxes, sewers, and crawl spaces. </a:t>
            </a:r>
            <a:r>
              <a:rPr lang="en-US" sz="1200" dirty="0">
                <a:solidFill>
                  <a:schemeClr val="tx1"/>
                </a:solidFill>
                <a:effectLst/>
                <a:latin typeface="+mn-lt"/>
                <a:ea typeface="+mn-ea"/>
                <a:cs typeface="+mn-cs"/>
              </a:rPr>
              <a:t> </a:t>
            </a:r>
            <a:r>
              <a:rPr lang="en-US"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They come out at night to feed.</a:t>
            </a:r>
            <a:endParaRPr lang="en-US" dirty="0"/>
          </a:p>
          <a:p>
            <a:r>
              <a:rPr lang="en-US" dirty="0"/>
              <a:t>Step 1: Prevention—outside your building.  Take away places that cockroaches like to nest or find food near your building.  They are less likely to find their way inside.</a:t>
            </a:r>
          </a:p>
        </p:txBody>
      </p:sp>
      <p:sp>
        <p:nvSpPr>
          <p:cNvPr id="4" name="Slide Number Placeholder 3"/>
          <p:cNvSpPr>
            <a:spLocks noGrp="1"/>
          </p:cNvSpPr>
          <p:nvPr>
            <p:ph type="sldNum" sz="quarter" idx="5"/>
          </p:nvPr>
        </p:nvSpPr>
        <p:spPr/>
        <p:txBody>
          <a:bodyPr/>
          <a:lstStyle/>
          <a:p>
            <a:fld id="{8E05F3B6-3F50-42C0-B15E-F1698C309863}" type="slidenum">
              <a:rPr lang="en-US" smtClean="0"/>
              <a:t>24</a:t>
            </a:fld>
            <a:endParaRPr lang="en-US"/>
          </a:p>
        </p:txBody>
      </p:sp>
    </p:spTree>
    <p:extLst>
      <p:ext uri="{BB962C8B-B14F-4D97-AF65-F5344CB8AC3E}">
        <p14:creationId xmlns:p14="http://schemas.microsoft.com/office/powerpoint/2010/main" val="3733456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Step 1, Preventing cockroaches from finding food and water inside your building</a:t>
            </a:r>
          </a:p>
        </p:txBody>
      </p:sp>
      <p:sp>
        <p:nvSpPr>
          <p:cNvPr id="4" name="Slide Number Placeholder 3"/>
          <p:cNvSpPr>
            <a:spLocks noGrp="1"/>
          </p:cNvSpPr>
          <p:nvPr>
            <p:ph type="sldNum" sz="quarter" idx="5"/>
          </p:nvPr>
        </p:nvSpPr>
        <p:spPr/>
        <p:txBody>
          <a:bodyPr/>
          <a:lstStyle/>
          <a:p>
            <a:fld id="{8E05F3B6-3F50-42C0-B15E-F1698C309863}" type="slidenum">
              <a:rPr lang="en-US" smtClean="0"/>
              <a:t>25</a:t>
            </a:fld>
            <a:endParaRPr lang="en-US"/>
          </a:p>
        </p:txBody>
      </p:sp>
    </p:spTree>
    <p:extLst>
      <p:ext uri="{BB962C8B-B14F-4D97-AF65-F5344CB8AC3E}">
        <p14:creationId xmlns:p14="http://schemas.microsoft.com/office/powerpoint/2010/main" val="186735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JigsawMedium"/>
              </a:rPr>
              <a:t>Corrugated cardboard boxes are a favorite hiding place for cockroaches. They eat the glue and lay their eggs in the corrugation.</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26</a:t>
            </a:fld>
            <a:endParaRPr lang="en-US"/>
          </a:p>
        </p:txBody>
      </p:sp>
    </p:spTree>
    <p:extLst>
      <p:ext uri="{BB962C8B-B14F-4D97-AF65-F5344CB8AC3E}">
        <p14:creationId xmlns:p14="http://schemas.microsoft.com/office/powerpoint/2010/main" val="2562717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Cockroaches thrive in both indoor and outdoor environments that provide food, water, and shelter.  </a:t>
            </a:r>
            <a:r>
              <a:rPr lang="en-US" dirty="0"/>
              <a:t>Seal cracks and crevices that are allowing them inside. </a:t>
            </a:r>
          </a:p>
        </p:txBody>
      </p:sp>
      <p:sp>
        <p:nvSpPr>
          <p:cNvPr id="4" name="Slide Number Placeholder 3"/>
          <p:cNvSpPr>
            <a:spLocks noGrp="1"/>
          </p:cNvSpPr>
          <p:nvPr>
            <p:ph type="sldNum" sz="quarter" idx="5"/>
          </p:nvPr>
        </p:nvSpPr>
        <p:spPr/>
        <p:txBody>
          <a:bodyPr/>
          <a:lstStyle/>
          <a:p>
            <a:fld id="{8E05F3B6-3F50-42C0-B15E-F1698C309863}" type="slidenum">
              <a:rPr lang="en-US" smtClean="0"/>
              <a:t>27</a:t>
            </a:fld>
            <a:endParaRPr lang="en-US"/>
          </a:p>
        </p:txBody>
      </p:sp>
    </p:spTree>
    <p:extLst>
      <p:ext uri="{BB962C8B-B14F-4D97-AF65-F5344CB8AC3E}">
        <p14:creationId xmlns:p14="http://schemas.microsoft.com/office/powerpoint/2010/main" val="3704021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During the day, roaches hide in dark, moist areas like cracks, water meter boxes, sewers, and crawl spaces.  Cockroaches leave stains and foul odors. </a:t>
            </a:r>
            <a:r>
              <a:rPr lang="en-US" sz="1800" b="0" i="0" u="none" strike="noStrike" baseline="0" dirty="0">
                <a:solidFill>
                  <a:srgbClr val="221E1F"/>
                </a:solidFill>
                <a:latin typeface="Times New Roman" panose="02020603050405020304" pitchFamily="18" charset="0"/>
              </a:rPr>
              <a:t>Locate hiding places by putting sticky traps (such as a roach </a:t>
            </a:r>
            <a:r>
              <a:rPr lang="en-US" sz="1800" b="0" i="0" u="none" strike="noStrike" baseline="0" dirty="0">
                <a:solidFill>
                  <a:srgbClr val="221E1F"/>
                </a:solidFill>
                <a:latin typeface="Times" panose="02020603050405020304" pitchFamily="18" charset="0"/>
              </a:rPr>
              <a:t>motel) on the floor next to walls and under refrigerators, </a:t>
            </a:r>
            <a:r>
              <a:rPr lang="en-US" sz="1800" b="0" i="0" u="none" strike="noStrike" baseline="0" dirty="0">
                <a:solidFill>
                  <a:srgbClr val="221E1F"/>
                </a:solidFill>
                <a:latin typeface="Times New Roman" panose="02020603050405020304" pitchFamily="18" charset="0"/>
              </a:rPr>
              <a:t>dishwashers, sinks, and ranges.  </a:t>
            </a:r>
            <a:r>
              <a:rPr lang="en-US" sz="1800" b="0" i="0" u="none" strike="noStrike" baseline="0" dirty="0">
                <a:latin typeface="JigsawMedium"/>
              </a:rPr>
              <a:t>A lot of young cockroaches (smaller and wingless) indicate you have an active infestation. </a:t>
            </a:r>
            <a:br>
              <a:rPr lang="en-US" sz="2800" b="0" dirty="0">
                <a:effectLst/>
              </a:rPr>
            </a:br>
            <a:r>
              <a:rPr lang="en-US" sz="2800" b="0" dirty="0">
                <a:effectLst/>
              </a:rPr>
              <a:t>Glue traps are usually for indoor use and work best when used with other strategies for insect control. Glue traps alone will catch some cockroaches but will not take care of your cockroach problem.</a:t>
            </a:r>
            <a:endParaRPr lang="en-US" sz="1800" b="0" i="0" u="none" strike="noStrike" baseline="0" dirty="0">
              <a:solidFill>
                <a:srgbClr val="221E1F"/>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dirty="0">
                <a:effectLst/>
                <a:latin typeface="Segoe UI" panose="020B0502040204020203" pitchFamily="34" charset="0"/>
              </a:rPr>
            </a:br>
            <a:br>
              <a:rPr lang="en-US" sz="1800" dirty="0">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28</a:t>
            </a:fld>
            <a:endParaRPr lang="en-US"/>
          </a:p>
        </p:txBody>
      </p:sp>
    </p:spTree>
    <p:extLst>
      <p:ext uri="{BB962C8B-B14F-4D97-AF65-F5344CB8AC3E}">
        <p14:creationId xmlns:p14="http://schemas.microsoft.com/office/powerpoint/2010/main" val="576195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None/>
            </a:pPr>
            <a:r>
              <a:rPr lang="en-US" dirty="0">
                <a:solidFill>
                  <a:srgbClr val="009999"/>
                </a:solidFill>
              </a:rPr>
              <a:t>German cockroaches can enter buildings hidden in grocery bags, lunch bags, back packs, diaper bags, and cardboard boxes. </a:t>
            </a:r>
          </a:p>
          <a:p>
            <a:pPr lvl="1">
              <a:buFont typeface="Wingdings" panose="05000000000000000000" pitchFamily="2" charset="2"/>
              <a:buNone/>
            </a:pPr>
            <a:r>
              <a:rPr lang="en-US" dirty="0">
                <a:solidFill>
                  <a:srgbClr val="009999"/>
                </a:solidFill>
              </a:rPr>
              <a:t>In apartment buildings, cockroaches sometimes slip under doors or through wall voids. </a:t>
            </a:r>
          </a:p>
          <a:p>
            <a:pPr lvl="1">
              <a:buFont typeface="Wingdings" panose="05000000000000000000" pitchFamily="2" charset="2"/>
              <a:buNone/>
            </a:pPr>
            <a:r>
              <a:rPr lang="en-US" dirty="0">
                <a:solidFill>
                  <a:srgbClr val="009999"/>
                </a:solidFill>
              </a:rPr>
              <a:t>Outdoor cockroaches can sneak in through drain pipes and narrow gaps around windows and doorways.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29</a:t>
            </a:fld>
            <a:endParaRPr lang="en-US"/>
          </a:p>
        </p:txBody>
      </p:sp>
    </p:spTree>
    <p:extLst>
      <p:ext uri="{BB962C8B-B14F-4D97-AF65-F5344CB8AC3E}">
        <p14:creationId xmlns:p14="http://schemas.microsoft.com/office/powerpoint/2010/main" val="115606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Talking points: </a:t>
            </a:r>
          </a:p>
          <a:p>
            <a:pPr eaLnBrk="1" hangingPunct="1"/>
            <a:r>
              <a:rPr lang="en-US" altLang="en-US" dirty="0"/>
              <a:t>Sometimes people have a strong emotional reaction to the presence of cockroaches and that’s okay.</a:t>
            </a:r>
          </a:p>
          <a:p>
            <a:pPr eaLnBrk="1" hangingPunct="1"/>
            <a:r>
              <a:rPr lang="en-US" altLang="en-US" dirty="0"/>
              <a:t>Some people may also have strong feelings about wanting to keep children and the environment safe from pesticides.</a:t>
            </a:r>
          </a:p>
          <a:p>
            <a:pPr eaLnBrk="1" hangingPunct="1"/>
            <a:r>
              <a:rPr lang="en-US" altLang="en-US" dirty="0"/>
              <a:t>Some things attendees might want to learn:</a:t>
            </a:r>
          </a:p>
          <a:p>
            <a:pPr marL="171450" indent="-171450" eaLnBrk="1" hangingPunct="1">
              <a:buFont typeface="Arial" panose="020B0604020202020204" pitchFamily="34" charset="0"/>
              <a:buChar char="•"/>
            </a:pPr>
            <a:r>
              <a:rPr lang="en-US" altLang="en-US" dirty="0"/>
              <a:t>Why cockroaches are a problem</a:t>
            </a:r>
          </a:p>
          <a:p>
            <a:pPr marL="171450" indent="-171450" eaLnBrk="1" hangingPunct="1">
              <a:buFont typeface="Arial" panose="020B0604020202020204" pitchFamily="34" charset="0"/>
              <a:buChar char="•"/>
            </a:pPr>
            <a:r>
              <a:rPr lang="en-US" altLang="en-US" dirty="0"/>
              <a:t>Effective methods for managing cockroaches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How to manage cockroaches safely</a:t>
            </a:r>
          </a:p>
          <a:p>
            <a:pPr marL="171450" indent="-171450" eaLnBrk="1" hangingPunct="1">
              <a:buFont typeface="Arial" panose="020B0604020202020204" pitchFamily="34" charset="0"/>
              <a:buChar char="•"/>
            </a:pPr>
            <a:r>
              <a:rPr lang="en-US" altLang="en-US" dirty="0"/>
              <a:t>Overview of IPM</a:t>
            </a:r>
          </a:p>
          <a:p>
            <a:pPr marL="171450" indent="-171450" eaLnBrk="1" hangingPunct="1">
              <a:buFont typeface="Arial" panose="020B0604020202020204" pitchFamily="34" charset="0"/>
              <a:buChar char="•"/>
            </a:pPr>
            <a:r>
              <a:rPr lang="en-US" altLang="en-US" dirty="0"/>
              <a:t>How to comply with the Healthy Schools Act</a:t>
            </a:r>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202911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Identification Chart</a:t>
            </a:r>
            <a:br>
              <a:rPr lang="en-US" sz="1800" dirty="0">
                <a:effectLst/>
                <a:latin typeface="Segoe UI" panose="020B0502040204020203" pitchFamily="34" charset="0"/>
              </a:rPr>
            </a:br>
            <a:br>
              <a:rPr lang="en-US" sz="1800" dirty="0">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30</a:t>
            </a:fld>
            <a:endParaRPr lang="en-US"/>
          </a:p>
        </p:txBody>
      </p:sp>
    </p:spTree>
    <p:extLst>
      <p:ext uri="{BB962C8B-B14F-4D97-AF65-F5344CB8AC3E}">
        <p14:creationId xmlns:p14="http://schemas.microsoft.com/office/powerpoint/2010/main" val="3710172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Cockroaches usually hide during the day, but you might see the following signs of cockroaches: droppings, egg casings, stains, unpleasant odor.</a:t>
            </a:r>
          </a:p>
        </p:txBody>
      </p:sp>
      <p:sp>
        <p:nvSpPr>
          <p:cNvPr id="4" name="Slide Number Placeholder 3"/>
          <p:cNvSpPr>
            <a:spLocks noGrp="1"/>
          </p:cNvSpPr>
          <p:nvPr>
            <p:ph type="sldNum" sz="quarter" idx="5"/>
          </p:nvPr>
        </p:nvSpPr>
        <p:spPr/>
        <p:txBody>
          <a:bodyPr/>
          <a:lstStyle/>
          <a:p>
            <a:fld id="{8E05F3B6-3F50-42C0-B15E-F1698C309863}" type="slidenum">
              <a:rPr lang="en-US" smtClean="0"/>
              <a:t>32</a:t>
            </a:fld>
            <a:endParaRPr lang="en-US"/>
          </a:p>
        </p:txBody>
      </p:sp>
    </p:spTree>
    <p:extLst>
      <p:ext uri="{BB962C8B-B14F-4D97-AF65-F5344CB8AC3E}">
        <p14:creationId xmlns:p14="http://schemas.microsoft.com/office/powerpoint/2010/main" val="881338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dirty="0">
                <a:effectLst/>
              </a:rPr>
            </a:br>
            <a:r>
              <a:rPr lang="en-US" b="0" dirty="0">
                <a:effectLst/>
              </a:rPr>
              <a:t>Use an integrated approach to managing cockroaches. Cockroaches are hard to get rid of. </a:t>
            </a:r>
            <a:br>
              <a:rPr lang="en-US" b="0" dirty="0">
                <a:effectLst/>
              </a:rPr>
            </a:br>
            <a:r>
              <a:rPr lang="en-US" b="0" dirty="0">
                <a:effectLst/>
              </a:rPr>
              <a:t>Cleaning up and fixing leaks are only the first steps of cockroach control.</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33</a:t>
            </a:fld>
            <a:endParaRPr lang="en-US"/>
          </a:p>
        </p:txBody>
      </p:sp>
    </p:spTree>
    <p:extLst>
      <p:ext uri="{BB962C8B-B14F-4D97-AF65-F5344CB8AC3E}">
        <p14:creationId xmlns:p14="http://schemas.microsoft.com/office/powerpoint/2010/main" val="2009904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Traps catch roaches with a sticky substance. You can get low lying traps that fit under appliances or in other tight spaces. </a:t>
            </a:r>
          </a:p>
        </p:txBody>
      </p:sp>
      <p:sp>
        <p:nvSpPr>
          <p:cNvPr id="4" name="Slide Number Placeholder 3"/>
          <p:cNvSpPr>
            <a:spLocks noGrp="1"/>
          </p:cNvSpPr>
          <p:nvPr>
            <p:ph type="sldNum" sz="quarter" idx="5"/>
          </p:nvPr>
        </p:nvSpPr>
        <p:spPr/>
        <p:txBody>
          <a:bodyPr/>
          <a:lstStyle/>
          <a:p>
            <a:fld id="{8E05F3B6-3F50-42C0-B15E-F1698C309863}" type="slidenum">
              <a:rPr lang="en-US" smtClean="0"/>
              <a:t>34</a:t>
            </a:fld>
            <a:endParaRPr lang="en-US"/>
          </a:p>
        </p:txBody>
      </p:sp>
    </p:spTree>
    <p:extLst>
      <p:ext uri="{BB962C8B-B14F-4D97-AF65-F5344CB8AC3E}">
        <p14:creationId xmlns:p14="http://schemas.microsoft.com/office/powerpoint/2010/main" val="2385494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Contained bait stations or gels are safer than sprays because the pesticide does not spread to people in the building.</a:t>
            </a:r>
          </a:p>
          <a:p>
            <a:r>
              <a:rPr lang="en-US" dirty="0"/>
              <a:t>Cockroach gel baits are available with a variety of insecticide formulations that control these pests. The method works by enticing the pests to eat gel bait, which it thinks is a source of food, so it consumes the pesticide contained within. </a:t>
            </a:r>
          </a:p>
        </p:txBody>
      </p:sp>
      <p:sp>
        <p:nvSpPr>
          <p:cNvPr id="4" name="Slide Number Placeholder 3"/>
          <p:cNvSpPr>
            <a:spLocks noGrp="1"/>
          </p:cNvSpPr>
          <p:nvPr>
            <p:ph type="sldNum" sz="quarter" idx="5"/>
          </p:nvPr>
        </p:nvSpPr>
        <p:spPr/>
        <p:txBody>
          <a:bodyPr/>
          <a:lstStyle/>
          <a:p>
            <a:fld id="{8E05F3B6-3F50-42C0-B15E-F1698C309863}" type="slidenum">
              <a:rPr lang="en-US" smtClean="0"/>
              <a:t>35</a:t>
            </a:fld>
            <a:endParaRPr lang="en-US"/>
          </a:p>
        </p:txBody>
      </p:sp>
    </p:spTree>
    <p:extLst>
      <p:ext uri="{BB962C8B-B14F-4D97-AF65-F5344CB8AC3E}">
        <p14:creationId xmlns:p14="http://schemas.microsoft.com/office/powerpoint/2010/main" val="1024693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Self-contained bait stations (or crack-and-crevice gels) are safer than sprays because the pesticide does not spread to people in the building. Be sure to place self-contained bait stations out reach of children and animals. Gels are meant to be used in wall cracks-and-crevices away from people, especially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r>
              <a:rPr lang="en-US" dirty="0"/>
              <a:t>Cockroach gel baits are available with a variety of insecticide formulations that control these pests. The method works by enticing the pests to eat gel bait, which it thinks is a source of food, so it consumes the pesticide contained within. </a:t>
            </a:r>
          </a:p>
        </p:txBody>
      </p:sp>
      <p:sp>
        <p:nvSpPr>
          <p:cNvPr id="4" name="Slide Number Placeholder 3"/>
          <p:cNvSpPr>
            <a:spLocks noGrp="1"/>
          </p:cNvSpPr>
          <p:nvPr>
            <p:ph type="sldNum" sz="quarter" idx="5"/>
          </p:nvPr>
        </p:nvSpPr>
        <p:spPr/>
        <p:txBody>
          <a:bodyPr/>
          <a:lstStyle/>
          <a:p>
            <a:fld id="{8E05F3B6-3F50-42C0-B15E-F1698C309863}" type="slidenum">
              <a:rPr lang="en-US" smtClean="0"/>
              <a:t>36</a:t>
            </a:fld>
            <a:endParaRPr lang="en-US"/>
          </a:p>
        </p:txBody>
      </p:sp>
    </p:spTree>
    <p:extLst>
      <p:ext uri="{BB962C8B-B14F-4D97-AF65-F5344CB8AC3E}">
        <p14:creationId xmlns:p14="http://schemas.microsoft.com/office/powerpoint/2010/main" val="378188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spray or use bug bombs because the cockroaches will scatter and return later. Instead, use bait stations and gels.</a:t>
            </a:r>
          </a:p>
        </p:txBody>
      </p:sp>
      <p:sp>
        <p:nvSpPr>
          <p:cNvPr id="4" name="Slide Number Placeholder 3"/>
          <p:cNvSpPr>
            <a:spLocks noGrp="1"/>
          </p:cNvSpPr>
          <p:nvPr>
            <p:ph type="sldNum" sz="quarter" idx="5"/>
          </p:nvPr>
        </p:nvSpPr>
        <p:spPr/>
        <p:txBody>
          <a:bodyPr/>
          <a:lstStyle/>
          <a:p>
            <a:fld id="{8E05F3B6-3F50-42C0-B15E-F1698C309863}" type="slidenum">
              <a:rPr lang="en-US" smtClean="0"/>
              <a:t>37</a:t>
            </a:fld>
            <a:endParaRPr lang="en-US"/>
          </a:p>
        </p:txBody>
      </p:sp>
    </p:spTree>
    <p:extLst>
      <p:ext uri="{BB962C8B-B14F-4D97-AF65-F5344CB8AC3E}">
        <p14:creationId xmlns:p14="http://schemas.microsoft.com/office/powerpoint/2010/main" val="426275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vacuum cleaner with a HEPA filter? Insecticide spray? Crevice-and-crack gel bait?</a:t>
            </a:r>
          </a:p>
        </p:txBody>
      </p:sp>
      <p:sp>
        <p:nvSpPr>
          <p:cNvPr id="4" name="Slide Number Placeholder 3"/>
          <p:cNvSpPr>
            <a:spLocks noGrp="1"/>
          </p:cNvSpPr>
          <p:nvPr>
            <p:ph type="sldNum" sz="quarter" idx="5"/>
          </p:nvPr>
        </p:nvSpPr>
        <p:spPr/>
        <p:txBody>
          <a:bodyPr/>
          <a:lstStyle/>
          <a:p>
            <a:fld id="{8E05F3B6-3F50-42C0-B15E-F1698C309863}" type="slidenum">
              <a:rPr lang="en-US" smtClean="0"/>
              <a:t>38</a:t>
            </a:fld>
            <a:endParaRPr lang="en-US"/>
          </a:p>
        </p:txBody>
      </p:sp>
    </p:spTree>
    <p:extLst>
      <p:ext uri="{BB962C8B-B14F-4D97-AF65-F5344CB8AC3E}">
        <p14:creationId xmlns:p14="http://schemas.microsoft.com/office/powerpoint/2010/main" val="3785259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JigsawMedium"/>
              </a:rPr>
              <a:t>When traps become clogged with cockroaches, throw them away and replace with new ones. Note: it is illegal to use/discharge pesticides in storm drains or sewer systems.</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39</a:t>
            </a:fld>
            <a:endParaRPr lang="en-US"/>
          </a:p>
        </p:txBody>
      </p:sp>
    </p:spTree>
    <p:extLst>
      <p:ext uri="{BB962C8B-B14F-4D97-AF65-F5344CB8AC3E}">
        <p14:creationId xmlns:p14="http://schemas.microsoft.com/office/powerpoint/2010/main" val="3791476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40</a:t>
            </a:fld>
            <a:endParaRPr lang="en-US"/>
          </a:p>
        </p:txBody>
      </p:sp>
    </p:spTree>
    <p:extLst>
      <p:ext uri="{BB962C8B-B14F-4D97-AF65-F5344CB8AC3E}">
        <p14:creationId xmlns:p14="http://schemas.microsoft.com/office/powerpoint/2010/main" val="3377075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Here are the four things we hope you’ll take away from this presentation: </a:t>
            </a:r>
          </a:p>
          <a:p>
            <a:pPr marL="228600" indent="-228600" eaLnBrk="1" fontAlgn="auto" hangingPunct="1">
              <a:spcBef>
                <a:spcPts val="0"/>
              </a:spcBef>
              <a:spcAft>
                <a:spcPts val="0"/>
              </a:spcAft>
              <a:buFontTx/>
              <a:buAutoNum type="arabicParenR"/>
              <a:defRPr/>
            </a:pPr>
            <a:r>
              <a:rPr lang="en-US" dirty="0"/>
              <a:t>How to prevent and get rid of cockroaches inside your center.  </a:t>
            </a:r>
          </a:p>
          <a:p>
            <a:pPr marL="228600" indent="-228600" eaLnBrk="1" fontAlgn="auto" hangingPunct="1">
              <a:spcBef>
                <a:spcPts val="0"/>
              </a:spcBef>
              <a:spcAft>
                <a:spcPts val="0"/>
              </a:spcAft>
              <a:buFontTx/>
              <a:buAutoNum type="arabicParenR"/>
              <a:defRPr/>
            </a:pPr>
            <a:r>
              <a:rPr lang="en-US" dirty="0"/>
              <a:t>How to use pest control methods that are designed to control pests while also protecting the health of people.</a:t>
            </a:r>
          </a:p>
          <a:p>
            <a:pPr marL="228600" indent="-228600" eaLnBrk="1" fontAlgn="auto" hangingPunct="1">
              <a:spcBef>
                <a:spcPts val="0"/>
              </a:spcBef>
              <a:spcAft>
                <a:spcPts val="0"/>
              </a:spcAft>
              <a:buFontTx/>
              <a:buAutoNum type="arabicParenR"/>
              <a:defRPr/>
            </a:pPr>
            <a:r>
              <a:rPr lang="en-US" dirty="0"/>
              <a:t>How to use pest control methods that protect the environment. </a:t>
            </a:r>
          </a:p>
          <a:p>
            <a:pPr marL="228600" indent="-228600" eaLnBrk="1" fontAlgn="auto" hangingPunct="1">
              <a:spcBef>
                <a:spcPts val="0"/>
              </a:spcBef>
              <a:spcAft>
                <a:spcPts val="0"/>
              </a:spcAft>
              <a:buFontTx/>
              <a:buAutoNum type="arabicParenR"/>
              <a:defRPr/>
            </a:pPr>
            <a:r>
              <a:rPr lang="en-US" dirty="0"/>
              <a:t>To understand the Healthy Schools Act and what your responsibilities are in order to follow the law.</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4</a:t>
            </a:fld>
            <a:endParaRPr lang="en-US" altLang="en-US"/>
          </a:p>
        </p:txBody>
      </p:sp>
    </p:spTree>
    <p:extLst>
      <p:ext uri="{BB962C8B-B14F-4D97-AF65-F5344CB8AC3E}">
        <p14:creationId xmlns:p14="http://schemas.microsoft.com/office/powerpoint/2010/main" val="41022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If you have tried all of the IPM steps and still have rodents entering your building, contact a Pest Management Professional.  Remember:</a:t>
            </a:r>
          </a:p>
          <a:p>
            <a:pPr marL="228600" indent="-228600">
              <a:buAutoNum type="arabicPeriod"/>
            </a:pPr>
            <a:r>
              <a:rPr lang="en-US" sz="1200" b="0" i="0" u="none" strike="noStrike" kern="1200" baseline="0" dirty="0">
                <a:solidFill>
                  <a:schemeClr val="tx1"/>
                </a:solidFill>
                <a:latin typeface="+mn-lt"/>
                <a:ea typeface="+mn-ea"/>
                <a:cs typeface="+mn-cs"/>
              </a:rPr>
              <a:t>All pest management professionals (PMPs) must be licensed by the State of California. You can verify whether a company or an individual has a license issued by the Structural Pest Control Board at www.pestboard.ca.gov. Having a structural pest control board license means you have passed the exam and you have completed your live scan finger print process.</a:t>
            </a:r>
          </a:p>
          <a:p>
            <a:pPr marL="0" inden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PMPs should be trained in IPM for schools and child care. The UC Statewide IPM Program offers a free online course for PMPs titled </a:t>
            </a:r>
            <a:r>
              <a:rPr lang="en-US" sz="1200" b="0" i="1" u="none" strike="noStrike" kern="1200" baseline="0" dirty="0">
                <a:solidFill>
                  <a:schemeClr val="tx1"/>
                </a:solidFill>
                <a:latin typeface="+mn-lt"/>
                <a:ea typeface="+mn-ea"/>
                <a:cs typeface="+mn-cs"/>
              </a:rPr>
              <a:t>Providing IPM Services in Schools and Child Care Settings. </a:t>
            </a:r>
            <a:r>
              <a:rPr lang="en-US" sz="1200" b="0" i="0" u="none" strike="noStrike" kern="1200" baseline="0" dirty="0">
                <a:solidFill>
                  <a:schemeClr val="tx1"/>
                </a:solidFill>
                <a:latin typeface="+mn-lt"/>
                <a:ea typeface="+mn-ea"/>
                <a:cs typeface="+mn-cs"/>
              </a:rPr>
              <a:t>Ask for proof that your PMP has taken the course</a:t>
            </a:r>
          </a:p>
          <a:p>
            <a:endParaRPr lang="en-US" sz="1200" b="0" i="0" u="none" strike="noStrike" kern="1200" baseline="0" dirty="0">
              <a:solidFill>
                <a:schemeClr val="tx1"/>
              </a:solidFill>
              <a:latin typeface="+mn-lt"/>
              <a:ea typeface="+mn-ea"/>
              <a:cs typeface="+mn-cs"/>
            </a:endParaRPr>
          </a:p>
          <a:p>
            <a:r>
              <a:rPr lang="en-US" sz="1200" b="0" i="0" u="none" strike="noStrike" dirty="0">
                <a:solidFill>
                  <a:srgbClr val="000000"/>
                </a:solidFill>
                <a:effectLst/>
                <a:latin typeface="Calibri" panose="020F0502020204030204" pitchFamily="34" charset="0"/>
              </a:rPr>
              <a:t>3. Some PMPs may have a third-party certification demonstrating extra skills in IPM and environmentally sensitive practices. </a:t>
            </a:r>
            <a:r>
              <a:rPr lang="en-US" sz="1200" b="0" i="0" u="none" strike="noStrike" dirty="0">
                <a:solidFill>
                  <a:srgbClr val="000000"/>
                </a:solidFill>
                <a:effectLst/>
                <a:latin typeface="Calibri" panose="020F0502020204030204" pitchFamily="34" charset="0"/>
                <a:cs typeface="Calibri" panose="020F0502020204030204" pitchFamily="34" charset="0"/>
              </a:rPr>
              <a:t>Review each certification type before choosing a PMP.</a:t>
            </a:r>
            <a:r>
              <a:rPr lang="en-US" sz="1200" b="0" i="0" dirty="0">
                <a:solidFill>
                  <a:srgbClr val="000000"/>
                </a:solidFill>
                <a:effectLst/>
                <a:latin typeface="Calibri" panose="020F0502020204030204" pitchFamily="34" charset="0"/>
                <a:cs typeface="Calibri" panose="020F0502020204030204" pitchFamily="34" charset="0"/>
              </a:rPr>
              <a:t>​</a:t>
            </a:r>
            <a:endParaRPr lang="en-US" baseline="0" dirty="0">
              <a:latin typeface="Calibri" panose="020F0502020204030204" pitchFamily="34" charset="0"/>
              <a:cs typeface="Calibri" panose="020F0502020204030204" pitchFamily="34"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E7C56-E781-4050-8DB8-442DFE1DC6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7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000000"/>
                </a:solidFill>
                <a:effectLst/>
                <a:latin typeface="Calibri" panose="020F0502020204030204" pitchFamily="34" charset="0"/>
              </a:rPr>
              <a:t>Some PMPs may have a third-party certification demonstrating extra skills in IPM and environmentally sensitive practices.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dirty="0">
              <a:solidFill>
                <a:srgbClr val="000000"/>
              </a:solidFill>
              <a:effectLst/>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000000"/>
                </a:solidFill>
                <a:effectLst/>
                <a:latin typeface="Calibri" panose="020F0502020204030204" pitchFamily="34" charset="0"/>
                <a:cs typeface="Calibri" panose="020F0502020204030204" pitchFamily="34" charset="0"/>
              </a:rPr>
              <a:t>Review each certification type before choosing a PMP.  Here are links with more information.</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E7C56-E781-4050-8DB8-442DFE1DC6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247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43</a:t>
            </a:fld>
            <a:endParaRPr lang="en-US"/>
          </a:p>
        </p:txBody>
      </p:sp>
    </p:spTree>
    <p:extLst>
      <p:ext uri="{BB962C8B-B14F-4D97-AF65-F5344CB8AC3E}">
        <p14:creationId xmlns:p14="http://schemas.microsoft.com/office/powerpoint/2010/main" val="322401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5</a:t>
            </a:fld>
            <a:endParaRPr lang="en-US" altLang="en-US"/>
          </a:p>
        </p:txBody>
      </p:sp>
    </p:spTree>
    <p:extLst>
      <p:ext uri="{BB962C8B-B14F-4D97-AF65-F5344CB8AC3E}">
        <p14:creationId xmlns:p14="http://schemas.microsoft.com/office/powerpoint/2010/main" val="119117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What pests do you see here?</a:t>
            </a:r>
          </a:p>
          <a:p>
            <a:pPr eaLnBrk="1" hangingPunct="1">
              <a:spcBef>
                <a:spcPct val="0"/>
              </a:spcBef>
            </a:pPr>
            <a:endParaRPr lang="en-US" altLang="en-US" dirty="0"/>
          </a:p>
          <a:p>
            <a:pPr algn="l"/>
            <a:r>
              <a:rPr lang="en-US" altLang="en-US" dirty="0"/>
              <a:t>A pest can also be described as something that is simply where it is not wanted, such as weeds in a grassy play area. It’s important to remember: something that is a pest in one situation can play an important role in the environment in other settings. For example, </a:t>
            </a:r>
            <a:r>
              <a:rPr lang="en-US" altLang="en-US" sz="1800" b="0" i="0" u="none" strike="noStrike" baseline="0" dirty="0">
                <a:solidFill>
                  <a:srgbClr val="000000"/>
                </a:solidFill>
                <a:latin typeface="Frutiger 55 Roman"/>
              </a:rPr>
              <a:t>a</a:t>
            </a:r>
            <a:r>
              <a:rPr lang="en-US" sz="1800" b="0" i="0" u="none" strike="noStrike" baseline="0" dirty="0">
                <a:solidFill>
                  <a:srgbClr val="221E1F"/>
                </a:solidFill>
                <a:latin typeface="Frutiger 55 Roman"/>
              </a:rPr>
              <a:t>nts are actually beneficial when they’re outdoors. They add oxygen to the soil and attack insects such as fleas, caterpillars, and termites. Today we are focusing on cockroaches.</a:t>
            </a:r>
          </a:p>
          <a:p>
            <a:pPr algn="l"/>
            <a:endParaRPr lang="en-US" sz="1800" b="0" i="0" u="none" strike="noStrike" baseline="0" dirty="0">
              <a:solidFill>
                <a:srgbClr val="221E1F"/>
              </a:solidFill>
              <a:latin typeface="Frutiger 55 Roman"/>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EB06D86-FF7D-4247-A173-4E1C3FB6CFE0}" type="slidenum">
              <a:rPr lang="en-US" altLang="en-US" smtClean="0"/>
              <a:pPr eaLnBrk="1" hangingPunct="1"/>
              <a:t>6</a:t>
            </a:fld>
            <a:endParaRPr lang="en-US" altLang="en-US"/>
          </a:p>
        </p:txBody>
      </p:sp>
    </p:spTree>
    <p:extLst>
      <p:ext uri="{BB962C8B-B14F-4D97-AF65-F5344CB8AC3E}">
        <p14:creationId xmlns:p14="http://schemas.microsoft.com/office/powerpoint/2010/main" val="229873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 you can see from this pie chart of a survey of child care centers, the cockroach is one of the most common indoor pests.</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0368C6D-2A8A-4324-B0E8-96BF8268A4AD}" type="slidenum">
              <a:rPr lang="en-US" altLang="en-US" smtClean="0"/>
              <a:pPr eaLnBrk="1" hangingPunct="1"/>
              <a:t>7</a:t>
            </a:fld>
            <a:endParaRPr lang="en-US" altLang="en-US"/>
          </a:p>
        </p:txBody>
      </p:sp>
    </p:spTree>
    <p:extLst>
      <p:ext uri="{BB962C8B-B14F-4D97-AF65-F5344CB8AC3E}">
        <p14:creationId xmlns:p14="http://schemas.microsoft.com/office/powerpoint/2010/main" val="138322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 you saw in the previous pie chart of a survey of child care centers, the cockroach is one of the most common indoor pests. But they are not seen as outdoors as much. However, outdoor cockroaches sometime come indoors, so it’s good to keep an eye out.</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0368C6D-2A8A-4324-B0E8-96BF8268A4AD}" type="slidenum">
              <a:rPr lang="en-US" altLang="en-US" smtClean="0"/>
              <a:pPr eaLnBrk="1" hangingPunct="1"/>
              <a:t>8</a:t>
            </a:fld>
            <a:endParaRPr lang="en-US" altLang="en-US"/>
          </a:p>
        </p:txBody>
      </p:sp>
    </p:spTree>
    <p:extLst>
      <p:ext uri="{BB962C8B-B14F-4D97-AF65-F5344CB8AC3E}">
        <p14:creationId xmlns:p14="http://schemas.microsoft.com/office/powerpoint/2010/main" val="58972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en-US" dirty="0"/>
              <a:t>There are three major categories of concern with pests in child care.  </a:t>
            </a:r>
          </a:p>
          <a:p>
            <a:pPr marL="0" lvl="1" eaLnBrk="1" fontAlgn="auto" hangingPunct="1">
              <a:spcBef>
                <a:spcPts val="0"/>
              </a:spcBef>
              <a:spcAft>
                <a:spcPts val="0"/>
              </a:spcAft>
              <a:defRPr/>
            </a:pPr>
            <a:r>
              <a:rPr lang="en-US" dirty="0"/>
              <a:t>The first one is health problems.  Pests such as cockroaches or mice can spread germs that can cause disease.  For instance, a roach can walk across the toilet or in the trash on uncooked meat or rotting food and then across plates and tables where we eat.  Pests can also cause allergies or asthma.  Roaches can trigger asthma because when they shed their skin to grow, they release a “dander” much like a cat. This has been shown to be an asthma trigger.  Mice have also been shown to trigger asthma because of their fur and urine smells.</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The second category of problem is building damage.  Rats can through wires, which can be an electrical danger.  Mold and termites can damage the structural integrity of a building.</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The third category of problem is that parents and staff are upset when they see pests, and often want to get rid of them as quickly as possible.</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0E5B4B59-D95A-43DA-9DC6-272FCE24AD2A}" type="slidenum">
              <a:rPr lang="en-US" altLang="en-US" smtClean="0"/>
              <a:pPr eaLnBrk="1" hangingPunct="1"/>
              <a:t>9</a:t>
            </a:fld>
            <a:endParaRPr lang="en-US" altLang="en-US"/>
          </a:p>
        </p:txBody>
      </p:sp>
    </p:spTree>
    <p:extLst>
      <p:ext uri="{BB962C8B-B14F-4D97-AF65-F5344CB8AC3E}">
        <p14:creationId xmlns:p14="http://schemas.microsoft.com/office/powerpoint/2010/main" val="322709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47961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81F7-0A81-4808-9C26-106512D0BB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99B99-40CB-4BB8-AD93-780043DE3F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8677B-9601-4A5D-8190-8279B8700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D4DC9B66-906B-BDF6-E9C2-5DBA18A36144}"/>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047669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21A3-166C-4051-A24C-78279C6A9F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49968-2762-48C3-8858-9C4C7E79075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5C8D1F95-40BF-A52C-8FBD-08E3DAA15202}"/>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28945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A26EB-E6D7-4614-A30C-A6500CF025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5A2F9-1FD8-47EF-A621-3A3DACC3930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93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C3C27E7-8403-EFEB-4A3C-038242CC5987}"/>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733595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
        <p:nvSpPr>
          <p:cNvPr id="3" name="TextBox 2">
            <a:extLst>
              <a:ext uri="{FF2B5EF4-FFF2-40B4-BE49-F238E27FC236}">
                <a16:creationId xmlns:a16="http://schemas.microsoft.com/office/drawing/2014/main" id="{74C6E703-37AF-0607-9C98-36CFCB307F12}"/>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495638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016FB4-37C9-7447-6B84-896DEDC075AE}"/>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849748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
        <p:nvSpPr>
          <p:cNvPr id="3" name="TextBox 2">
            <a:extLst>
              <a:ext uri="{FF2B5EF4-FFF2-40B4-BE49-F238E27FC236}">
                <a16:creationId xmlns:a16="http://schemas.microsoft.com/office/drawing/2014/main" id="{71636316-D743-FFBD-8641-B75FDE6ECB6C}"/>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701515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3F465D-0D6D-A238-0A26-26417041D0D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114096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29340" y="169068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F5FBC830-D45D-58A4-1F1E-5A5B4B15216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8601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36E1-AE76-4260-8DB3-56E121DF3A7A}"/>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0A08F072-3692-6A73-76B7-A6C1F7AC4380}"/>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4078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38200" y="2057400"/>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D71E79EE-B435-6D94-53E1-E1EACA1E5B5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81283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F555-B85D-429D-89E3-6E6696D7B41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FDCE7F75-9D19-0A3A-1EF5-49D4AC040A8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7939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A36F-0055-4E53-A9E3-F081D64E2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5C8B945-A65B-134B-3F01-D4B0DCA42CB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17518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A9A19B32-544A-3C49-49D4-84EE8C95782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96150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ECEAB5-91C8-1023-C86D-460568A87605}"/>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2019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22234D-994D-5C71-EA6B-4279291C0C7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50852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0134-DDDB-434B-8A32-4ECB3BE25D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19E45-8B4B-4F98-BAA6-DF8EF78B92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DA319B-1766-4BA6-BDC2-95C627DB28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D45ED705-C413-C130-900F-6F46A1750A1A}"/>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976031581"/>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B57ED2-C5C2-61DC-D39B-1A1E31545A1E}"/>
              </a:ext>
            </a:extLst>
          </p:cNvPr>
          <p:cNvSpPr txBox="1">
            <a:spLocks/>
          </p:cNvSpPr>
          <p:nvPr userDrawn="1"/>
        </p:nvSpPr>
        <p:spPr>
          <a:xfrm>
            <a:off x="10160" y="1"/>
            <a:ext cx="12181840" cy="1066800"/>
          </a:xfrm>
          <a:prstGeom prst="rect">
            <a:avLst/>
          </a:prstGeom>
          <a:solidFill>
            <a:schemeClr val="accent5">
              <a:lumMod val="60000"/>
              <a:lumOff val="40000"/>
              <a:alpha val="70980"/>
            </a:schemeClr>
          </a:solidFill>
        </p:spPr>
        <p:txBody>
          <a:bodyPr anchor="ctr" anchorCtr="0"/>
          <a:lstStyle>
            <a:lvl1pPr algn="ctr"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dirty="0"/>
          </a:p>
        </p:txBody>
      </p:sp>
      <p:sp>
        <p:nvSpPr>
          <p:cNvPr id="5" name="Title 1">
            <a:extLst>
              <a:ext uri="{FF2B5EF4-FFF2-40B4-BE49-F238E27FC236}">
                <a16:creationId xmlns:a16="http://schemas.microsoft.com/office/drawing/2014/main" id="{F530C0F2-6477-FC8A-4227-1D4E3DD6B4F5}"/>
              </a:ext>
            </a:extLst>
          </p:cNvPr>
          <p:cNvSpPr txBox="1">
            <a:spLocks/>
          </p:cNvSpPr>
          <p:nvPr userDrawn="1"/>
        </p:nvSpPr>
        <p:spPr>
          <a:xfrm>
            <a:off x="10160" y="25401"/>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9" name="Picture 8" descr="A picture containing insect&#10;&#10;Description automatically generated">
            <a:extLst>
              <a:ext uri="{FF2B5EF4-FFF2-40B4-BE49-F238E27FC236}">
                <a16:creationId xmlns:a16="http://schemas.microsoft.com/office/drawing/2014/main" id="{2A7CC06A-ABA0-6C41-74C0-83EBB38720F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28600" y="182888"/>
            <a:ext cx="766042" cy="766042"/>
          </a:xfrm>
          <a:prstGeom prst="rect">
            <a:avLst/>
          </a:prstGeom>
        </p:spPr>
      </p:pic>
    </p:spTree>
    <p:extLst>
      <p:ext uri="{BB962C8B-B14F-4D97-AF65-F5344CB8AC3E}">
        <p14:creationId xmlns:p14="http://schemas.microsoft.com/office/powerpoint/2010/main" val="3470431727"/>
      </p:ext>
    </p:extLst>
  </p:cSld>
  <p:clrMap bg1="lt1" tx1="dk1" bg2="lt2" tx2="dk2" accent1="accent1" accent2="accent2" accent3="accent3" accent4="accent4" accent5="accent5" accent6="accent6" hlink="hlink" folHlink="folHlink"/>
  <p:sldLayoutIdLst>
    <p:sldLayoutId id="2147483696" r:id="rId1"/>
    <p:sldLayoutId id="2147483711"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8" r:id="rId13"/>
    <p:sldLayoutId id="2147483709" r:id="rId14"/>
    <p:sldLayoutId id="2147483710" r:id="rId15"/>
    <p:sldLayoutId id="2147483673" r:id="rId16"/>
    <p:sldLayoutId id="2147483677" r:id="rId17"/>
    <p:sldLayoutId id="2147483712"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1.wdp"/><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hyperlink" Target="mailto:ccipmlist@cdpr.ca.gov" TargetMode="External"/><Relationship Id="rId4" Type="http://schemas.openxmlformats.org/officeDocument/2006/relationships/hyperlink" Target="https://www.cdpr.ca.gov/docs/schoolipm/"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hyperlink" Target="https://cchp.ucsf.edu/" TargetMode="External"/><Relationship Id="rId4" Type="http://schemas.openxmlformats.org/officeDocument/2006/relationships/hyperlink" Target="https://www.cdpr.ca.gov/docs/schoolip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hyperlink" Target="https://www2.ipm.ucanr.edu/highlights/2018/School_outdoor_baiting_program_to_manage_cockroaches/" TargetMode="Externa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hyperlink" Target="http://ipm.ucanr.edu/PMG/PESTNOTES/pn7467.html"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31.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32.jpg"/><Relationship Id="rId4" Type="http://schemas.openxmlformats.org/officeDocument/2006/relationships/hyperlink" Target="https://cchp.ucsf.edu/content/ipm-checklist-0"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39.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tags" Target="../tags/tag41.xml"/><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42.jpg"/><Relationship Id="rId5" Type="http://schemas.openxmlformats.org/officeDocument/2006/relationships/hyperlink" Target="http://www.ipm.ucdavis.edu/training/school-and-child-care-ipm.html" TargetMode="External"/><Relationship Id="rId4" Type="http://schemas.openxmlformats.org/officeDocument/2006/relationships/hyperlink" Target="https://apps.cdpr.ca.gov/schoolipm/"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41.xml"/><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hyperlink" Target="https://www.qualitypro.org/certified-services/greenpro/" TargetMode="External"/><Relationship Id="rId5" Type="http://schemas.openxmlformats.org/officeDocument/2006/relationships/hyperlink" Target="https://greenshieldcertified.org/" TargetMode="External"/><Relationship Id="rId4" Type="http://schemas.openxmlformats.org/officeDocument/2006/relationships/hyperlink" Target="https://www.ecowisecertified.com/ecowise_find.html" TargetMode="External"/><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image" Target="../media/image46.png"/><Relationship Id="rId5" Type="http://schemas.openxmlformats.org/officeDocument/2006/relationships/hyperlink" Target="https://www.youtube.com/watch?v=rhulBiAHCW4&amp;t=1s" TargetMode="External"/><Relationship Id="rId4" Type="http://schemas.openxmlformats.org/officeDocument/2006/relationships/hyperlink" Target="https://www.youtube.com/watch?v=IdIjwCHQiCM&amp;t=55s"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65CC8-5933-083F-0461-A59CEB248FE5}"/>
              </a:ext>
            </a:extLst>
          </p:cNvPr>
          <p:cNvSpPr>
            <a:spLocks noGrp="1"/>
          </p:cNvSpPr>
          <p:nvPr>
            <p:ph type="ctrTitle"/>
          </p:nvPr>
        </p:nvSpPr>
        <p:spPr>
          <a:xfrm>
            <a:off x="-1" y="21922"/>
            <a:ext cx="12192000" cy="1066800"/>
          </a:xfrm>
          <a:noFill/>
        </p:spPr>
        <p:txBody>
          <a:bodyPr anchor="ctr" anchorCtr="0">
            <a:noAutofit/>
          </a:bodyPr>
          <a:lstStyle/>
          <a:p>
            <a:pPr algn="ctr"/>
            <a:r>
              <a:rPr lang="en-US" sz="3600" b="1" dirty="0">
                <a:solidFill>
                  <a:schemeClr val="bg1"/>
                </a:solidFill>
              </a:rPr>
              <a:t>Managing Roaches in Child Care Settings</a:t>
            </a:r>
          </a:p>
        </p:txBody>
      </p:sp>
      <p:pic>
        <p:nvPicPr>
          <p:cNvPr id="5" name="Picture 4" descr="A picture containing person, indoor, child, little&#10;&#10;Description automatically generated">
            <a:extLst>
              <a:ext uri="{FF2B5EF4-FFF2-40B4-BE49-F238E27FC236}">
                <a16:creationId xmlns:a16="http://schemas.microsoft.com/office/drawing/2014/main" id="{CAF90111-6584-2FE0-93C9-EDC58B5DF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1" y="1047279"/>
            <a:ext cx="12174255" cy="5788799"/>
          </a:xfrm>
          <a:prstGeom prst="rect">
            <a:avLst/>
          </a:prstGeom>
        </p:spPr>
      </p:pic>
      <p:sp>
        <p:nvSpPr>
          <p:cNvPr id="3" name="Subtitle 2">
            <a:extLst>
              <a:ext uri="{FF2B5EF4-FFF2-40B4-BE49-F238E27FC236}">
                <a16:creationId xmlns:a16="http://schemas.microsoft.com/office/drawing/2014/main" id="{CAABD5FA-4B7F-B4FA-09E3-23561F69783A}"/>
              </a:ext>
            </a:extLst>
          </p:cNvPr>
          <p:cNvSpPr>
            <a:spLocks noGrp="1"/>
          </p:cNvSpPr>
          <p:nvPr>
            <p:ph type="subTitle" idx="1"/>
          </p:nvPr>
        </p:nvSpPr>
        <p:spPr>
          <a:xfrm>
            <a:off x="-8874" y="5943600"/>
            <a:ext cx="12192000" cy="914400"/>
          </a:xfrm>
          <a:solidFill>
            <a:srgbClr val="AA4038">
              <a:alpha val="83000"/>
            </a:srgbClr>
          </a:solidFill>
        </p:spPr>
        <p:txBody>
          <a:bodyPr lIns="91440" tIns="91440" bIns="91440" anchor="ctr" anchorCtr="0">
            <a:normAutofit/>
          </a:bodyPr>
          <a:lstStyle/>
          <a:p>
            <a:pPr>
              <a:lnSpc>
                <a:spcPts val="2600"/>
              </a:lnSpc>
              <a:spcBef>
                <a:spcPts val="0"/>
              </a:spcBef>
            </a:pPr>
            <a:r>
              <a:rPr lang="en-US" sz="2000" dirty="0">
                <a:solidFill>
                  <a:srgbClr val="EBE2CD"/>
                </a:solidFill>
                <a:latin typeface="Arial" panose="020B0604020202020204" pitchFamily="34" charset="0"/>
                <a:ea typeface="Cambria" panose="02040503050406030204" pitchFamily="18" charset="0"/>
                <a:cs typeface="Arial" panose="020B0604020202020204" pitchFamily="34" charset="0"/>
              </a:rPr>
              <a:t>University of California, San Francisco / California Childcare Health Program</a:t>
            </a:r>
          </a:p>
          <a:p>
            <a:pPr algn="ctr">
              <a:lnSpc>
                <a:spcPts val="2600"/>
              </a:lnSpc>
              <a:spcBef>
                <a:spcPts val="0"/>
              </a:spcBef>
            </a:pPr>
            <a:r>
              <a:rPr lang="en-US" sz="1800" b="1" dirty="0">
                <a:solidFill>
                  <a:srgbClr val="EBE2CD"/>
                </a:solidFill>
                <a:latin typeface="Arial" panose="020B0604020202020204" pitchFamily="34" charset="0"/>
                <a:ea typeface="Cambria" panose="02040503050406030204" pitchFamily="18" charset="0"/>
                <a:cs typeface="Arial" panose="020B0604020202020204" pitchFamily="34" charset="0"/>
              </a:rPr>
              <a:t>HEALTHY SCHOOLS ACT APPROVED COURSE, 2023</a:t>
            </a:r>
          </a:p>
        </p:txBody>
      </p:sp>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31C349F-8B00-07EC-A9E5-79F07935D2C4}"/>
              </a:ext>
            </a:extLst>
          </p:cNvPr>
          <p:cNvSpPr txBox="1">
            <a:spLocks/>
          </p:cNvSpPr>
          <p:nvPr/>
        </p:nvSpPr>
        <p:spPr>
          <a:xfrm>
            <a:off x="1037767" y="2209800"/>
            <a:ext cx="7001373" cy="3733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latin typeface="Arial"/>
                <a:cs typeface="Arial"/>
              </a:rPr>
              <a:t>Do they cause:</a:t>
            </a:r>
          </a:p>
          <a:p>
            <a:pPr lvl="1">
              <a:spcAft>
                <a:spcPts val="1200"/>
              </a:spcAft>
            </a:pPr>
            <a:r>
              <a:rPr lang="en-US" dirty="0">
                <a:solidFill>
                  <a:srgbClr val="009999"/>
                </a:solidFill>
                <a:latin typeface="Arial"/>
                <a:cs typeface="Arial"/>
              </a:rPr>
              <a:t>Health problems?</a:t>
            </a:r>
          </a:p>
          <a:p>
            <a:pPr lvl="1">
              <a:spcAft>
                <a:spcPts val="1200"/>
              </a:spcAft>
            </a:pPr>
            <a:r>
              <a:rPr lang="en-US" dirty="0">
                <a:solidFill>
                  <a:srgbClr val="009999"/>
                </a:solidFill>
                <a:latin typeface="Arial"/>
                <a:cs typeface="Arial"/>
              </a:rPr>
              <a:t>Building damage?</a:t>
            </a:r>
          </a:p>
          <a:p>
            <a:pPr lvl="1">
              <a:spcAft>
                <a:spcPts val="1200"/>
              </a:spcAft>
            </a:pPr>
            <a:r>
              <a:rPr lang="en-US" dirty="0">
                <a:solidFill>
                  <a:srgbClr val="009999"/>
                </a:solidFill>
                <a:latin typeface="Arial"/>
                <a:cs typeface="Arial"/>
              </a:rPr>
              <a:t>Parents and staff to be upset?</a:t>
            </a:r>
          </a:p>
        </p:txBody>
      </p:sp>
      <p:sp>
        <p:nvSpPr>
          <p:cNvPr id="15" name="Title 1">
            <a:extLst>
              <a:ext uri="{FF2B5EF4-FFF2-40B4-BE49-F238E27FC236}">
                <a16:creationId xmlns:a16="http://schemas.microsoft.com/office/drawing/2014/main" id="{FA14FEC6-59E6-3854-7A98-B07BAC69BB5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SMALL GROUP DISCUSSION:</a:t>
            </a:r>
          </a:p>
          <a:p>
            <a:pPr algn="ctr"/>
            <a:r>
              <a:rPr lang="en-US" sz="3600" dirty="0">
                <a:solidFill>
                  <a:schemeClr val="bg1"/>
                </a:solidFill>
                <a:latin typeface="Arial" panose="020B0604020202020204" pitchFamily="34" charset="0"/>
                <a:cs typeface="Arial" panose="020B0604020202020204" pitchFamily="34" charset="0"/>
              </a:rPr>
              <a:t>Are cockroaches pests?</a:t>
            </a:r>
          </a:p>
        </p:txBody>
      </p:sp>
      <p:sp>
        <p:nvSpPr>
          <p:cNvPr id="19" name="Flowchart: Alternate Process 4">
            <a:extLst>
              <a:ext uri="{FF2B5EF4-FFF2-40B4-BE49-F238E27FC236}">
                <a16:creationId xmlns:a16="http://schemas.microsoft.com/office/drawing/2014/main" id="{FE9C95E0-C7EC-CC2D-0FF1-410D0A92AC56}"/>
              </a:ext>
            </a:extLst>
          </p:cNvPr>
          <p:cNvSpPr/>
          <p:nvPr/>
        </p:nvSpPr>
        <p:spPr>
          <a:xfrm>
            <a:off x="7398544" y="3274500"/>
            <a:ext cx="2179699" cy="1158240"/>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Building Damage</a:t>
            </a:r>
          </a:p>
        </p:txBody>
      </p:sp>
      <p:sp>
        <p:nvSpPr>
          <p:cNvPr id="20" name="Flowchart: Alternate Process 5">
            <a:extLst>
              <a:ext uri="{FF2B5EF4-FFF2-40B4-BE49-F238E27FC236}">
                <a16:creationId xmlns:a16="http://schemas.microsoft.com/office/drawing/2014/main" id="{70BEFBA2-3602-DF2A-CC75-384EF157111C}"/>
              </a:ext>
            </a:extLst>
          </p:cNvPr>
          <p:cNvSpPr/>
          <p:nvPr/>
        </p:nvSpPr>
        <p:spPr>
          <a:xfrm>
            <a:off x="7391400" y="1965305"/>
            <a:ext cx="2209800" cy="914400"/>
          </a:xfrm>
          <a:prstGeom prst="flowChartAlternate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Problems</a:t>
            </a:r>
          </a:p>
        </p:txBody>
      </p:sp>
      <p:sp>
        <p:nvSpPr>
          <p:cNvPr id="21" name="Flowchart: Alternate Process 6">
            <a:extLst>
              <a:ext uri="{FF2B5EF4-FFF2-40B4-BE49-F238E27FC236}">
                <a16:creationId xmlns:a16="http://schemas.microsoft.com/office/drawing/2014/main" id="{385087D7-FA50-FF2E-91EA-CC7551714C27}"/>
              </a:ext>
            </a:extLst>
          </p:cNvPr>
          <p:cNvSpPr/>
          <p:nvPr/>
        </p:nvSpPr>
        <p:spPr>
          <a:xfrm>
            <a:off x="7381418" y="4803148"/>
            <a:ext cx="2209800" cy="1341121"/>
          </a:xfrm>
          <a:prstGeom prst="flowChartAlternateProcess">
            <a:avLst/>
          </a:prstGeom>
          <a:solidFill>
            <a:srgbClr val="716F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b="1" dirty="0"/>
              <a:t>Parents and staff are upset when they see pests </a:t>
            </a:r>
          </a:p>
        </p:txBody>
      </p:sp>
    </p:spTree>
    <p:custDataLst>
      <p:tags r:id="rId1"/>
    </p:custDataLst>
    <p:extLst>
      <p:ext uri="{BB962C8B-B14F-4D97-AF65-F5344CB8AC3E}">
        <p14:creationId xmlns:p14="http://schemas.microsoft.com/office/powerpoint/2010/main" val="299307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F685F56-A585-B764-88D1-0C01BA92F0BA}"/>
              </a:ext>
            </a:extLst>
          </p:cNvPr>
          <p:cNvSpPr>
            <a:spLocks noGrp="1"/>
          </p:cNvSpPr>
          <p:nvPr>
            <p:ph idx="1"/>
          </p:nvPr>
        </p:nvSpPr>
        <p:spPr>
          <a:xfrm>
            <a:off x="762000" y="1371600"/>
            <a:ext cx="7543800" cy="4495800"/>
          </a:xfrm>
        </p:spPr>
        <p:txBody>
          <a:bodyPr vert="horz" lIns="91440" tIns="45720" rIns="91440" bIns="45720" rtlCol="0" anchor="t">
            <a:normAutofit fontScale="92500" lnSpcReduction="10000"/>
          </a:bodyPr>
          <a:lstStyle/>
          <a:p>
            <a:pPr>
              <a:lnSpc>
                <a:spcPct val="120000"/>
              </a:lnSpc>
              <a:spcAft>
                <a:spcPts val="1200"/>
              </a:spcAft>
            </a:pPr>
            <a:r>
              <a:rPr lang="en-US" b="1" dirty="0">
                <a:solidFill>
                  <a:srgbClr val="009999"/>
                </a:solidFill>
              </a:rPr>
              <a:t>A right-to-know law </a:t>
            </a:r>
            <a:r>
              <a:rPr lang="en-US" dirty="0"/>
              <a:t>that informs parents and staff about pesticide use at public schools and child care centers.</a:t>
            </a:r>
          </a:p>
          <a:p>
            <a:pPr>
              <a:lnSpc>
                <a:spcPct val="120000"/>
              </a:lnSpc>
              <a:spcAft>
                <a:spcPts val="1200"/>
              </a:spcAft>
            </a:pPr>
            <a:r>
              <a:rPr lang="en-US" dirty="0"/>
              <a:t>Assures </a:t>
            </a:r>
            <a:r>
              <a:rPr lang="en-US" b="1" dirty="0">
                <a:solidFill>
                  <a:srgbClr val="009999"/>
                </a:solidFill>
              </a:rPr>
              <a:t>healthy, safe learning and care environments</a:t>
            </a:r>
            <a:r>
              <a:rPr lang="en-US" dirty="0">
                <a:solidFill>
                  <a:srgbClr val="009999"/>
                </a:solidFill>
              </a:rPr>
              <a:t> </a:t>
            </a:r>
            <a:r>
              <a:rPr lang="en-US" dirty="0"/>
              <a:t>for California children. </a:t>
            </a:r>
            <a:endParaRPr lang="en-US" sz="2000" dirty="0"/>
          </a:p>
          <a:p>
            <a:pPr>
              <a:lnSpc>
                <a:spcPct val="120000"/>
              </a:lnSpc>
              <a:spcAft>
                <a:spcPts val="1200"/>
              </a:spcAft>
            </a:pPr>
            <a:r>
              <a:rPr lang="en-US" dirty="0"/>
              <a:t>Applies to public K–12 schools and public and private </a:t>
            </a:r>
            <a:r>
              <a:rPr lang="en-US" b="1" dirty="0">
                <a:solidFill>
                  <a:srgbClr val="009999"/>
                </a:solidFill>
              </a:rPr>
              <a:t>licensed child care centers</a:t>
            </a:r>
            <a:r>
              <a:rPr lang="en-US" dirty="0"/>
              <a:t>.</a:t>
            </a:r>
          </a:p>
          <a:p>
            <a:pPr>
              <a:lnSpc>
                <a:spcPct val="120000"/>
              </a:lnSpc>
              <a:spcAft>
                <a:spcPts val="1200"/>
              </a:spcAft>
            </a:pPr>
            <a:r>
              <a:rPr lang="en-US" dirty="0"/>
              <a:t>Does not apply to </a:t>
            </a:r>
            <a:r>
              <a:rPr lang="en-US" b="1" dirty="0">
                <a:solidFill>
                  <a:srgbClr val="009999"/>
                </a:solidFill>
              </a:rPr>
              <a:t>family child care homes</a:t>
            </a:r>
            <a:r>
              <a:rPr lang="en-US" dirty="0"/>
              <a:t>.</a:t>
            </a:r>
          </a:p>
        </p:txBody>
      </p:sp>
      <p:pic>
        <p:nvPicPr>
          <p:cNvPr id="7" name="Picture 2">
            <a:extLst>
              <a:ext uri="{FF2B5EF4-FFF2-40B4-BE49-F238E27FC236}">
                <a16:creationId xmlns:a16="http://schemas.microsoft.com/office/drawing/2014/main" id="{860FB011-2C4A-D9DD-5E03-6DFF1497221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a:extLst>
              <a:ext uri="{FF2B5EF4-FFF2-40B4-BE49-F238E27FC236}">
                <a16:creationId xmlns:a16="http://schemas.microsoft.com/office/drawing/2014/main" id="{9E6298E8-0A01-BE17-5BE7-718E7C4C9B4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What Is the Healthy Schools Act (HSA)</a:t>
            </a:r>
          </a:p>
        </p:txBody>
      </p:sp>
    </p:spTree>
    <p:custDataLst>
      <p:tags r:id="rId1"/>
    </p:custDataLst>
    <p:extLst>
      <p:ext uri="{BB962C8B-B14F-4D97-AF65-F5344CB8AC3E}">
        <p14:creationId xmlns:p14="http://schemas.microsoft.com/office/powerpoint/2010/main" val="125626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680581" y="1752600"/>
            <a:ext cx="7543800" cy="4495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r>
              <a:rPr lang="en-US" b="1" dirty="0">
                <a:solidFill>
                  <a:srgbClr val="009999"/>
                </a:solidFill>
              </a:rPr>
              <a:t>The California Department of Pesticide Regulation (DPR) </a:t>
            </a:r>
            <a:r>
              <a:rPr lang="en-US" dirty="0"/>
              <a:t>is responsible for helping implement the Healthy Schools Act</a:t>
            </a:r>
          </a:p>
          <a:p>
            <a:pPr>
              <a:lnSpc>
                <a:spcPct val="120000"/>
              </a:lnSpc>
              <a:spcAft>
                <a:spcPts val="1200"/>
              </a:spcAft>
            </a:pPr>
            <a:r>
              <a:rPr lang="en-US" dirty="0"/>
              <a:t>Contact DPR’s </a:t>
            </a:r>
            <a:r>
              <a:rPr lang="en-US" b="1" dirty="0">
                <a:solidFill>
                  <a:srgbClr val="009999"/>
                </a:solidFill>
              </a:rPr>
              <a:t>Child Care IPM Program: </a:t>
            </a:r>
          </a:p>
          <a:p>
            <a:pPr lvl="1">
              <a:lnSpc>
                <a:spcPct val="120000"/>
              </a:lnSpc>
              <a:spcAft>
                <a:spcPts val="1200"/>
              </a:spcAft>
            </a:pPr>
            <a:r>
              <a:rPr lang="en-US" dirty="0">
                <a:hlinkClick r:id="rId4"/>
              </a:rPr>
              <a:t>https://www.cdpr.ca.gov/docs/schoolipm/</a:t>
            </a:r>
            <a:endParaRPr lang="en-US" sz="1600" dirty="0"/>
          </a:p>
          <a:p>
            <a:pPr lvl="1">
              <a:lnSpc>
                <a:spcPct val="120000"/>
              </a:lnSpc>
              <a:spcAft>
                <a:spcPts val="1200"/>
              </a:spcAft>
            </a:pPr>
            <a:r>
              <a:rPr lang="en-US" dirty="0"/>
              <a:t>Email </a:t>
            </a:r>
            <a:r>
              <a:rPr lang="en-US" dirty="0">
                <a:hlinkClick r:id="rId5"/>
              </a:rPr>
              <a:t>ccipmlist@cdpr.ca.gov</a:t>
            </a:r>
            <a:r>
              <a:rPr lang="en-US" dirty="0"/>
              <a:t> with questions</a:t>
            </a:r>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Healthy Schools Act (HSA)</a:t>
            </a:r>
          </a:p>
        </p:txBody>
      </p:sp>
    </p:spTree>
    <p:custDataLst>
      <p:tags r:id="rId1"/>
    </p:custDataLst>
    <p:extLst>
      <p:ext uri="{BB962C8B-B14F-4D97-AF65-F5344CB8AC3E}">
        <p14:creationId xmlns:p14="http://schemas.microsoft.com/office/powerpoint/2010/main" val="1437717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B158D31F-9CFD-4DA0-A142-1CBAF0619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1908763"/>
            <a:ext cx="11658600" cy="3040474"/>
          </a:xfrm>
          <a:prstGeom prst="rect">
            <a:avLst/>
          </a:prstGeom>
        </p:spPr>
      </p:pic>
      <p:sp>
        <p:nvSpPr>
          <p:cNvPr id="2" name="Title 1">
            <a:extLst>
              <a:ext uri="{FF2B5EF4-FFF2-40B4-BE49-F238E27FC236}">
                <a16:creationId xmlns:a16="http://schemas.microsoft.com/office/drawing/2014/main" id="{0AA4422D-8FCF-5A45-BD04-A96794A9EB5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HSA Requirements for Child Care Centers </a:t>
            </a:r>
          </a:p>
        </p:txBody>
      </p:sp>
    </p:spTree>
    <p:custDataLst>
      <p:tags r:id="rId1"/>
    </p:custDataLst>
    <p:extLst>
      <p:ext uri="{BB962C8B-B14F-4D97-AF65-F5344CB8AC3E}">
        <p14:creationId xmlns:p14="http://schemas.microsoft.com/office/powerpoint/2010/main" val="88837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048435"/>
            <a:ext cx="12192000" cy="2761129"/>
          </a:xfrm>
          <a:prstGeom prst="rect">
            <a:avLst/>
          </a:prstGeom>
        </p:spPr>
      </p:pic>
      <p:sp>
        <p:nvSpPr>
          <p:cNvPr id="2" name="Title 1">
            <a:extLst>
              <a:ext uri="{FF2B5EF4-FFF2-40B4-BE49-F238E27FC236}">
                <a16:creationId xmlns:a16="http://schemas.microsoft.com/office/drawing/2014/main" id="{6542BF37-E089-FBCE-A237-547CD4FE582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HSA Requirements for Child Care Centers </a:t>
            </a:r>
          </a:p>
        </p:txBody>
      </p:sp>
    </p:spTree>
    <p:custDataLst>
      <p:tags r:id="rId1"/>
    </p:custDataLst>
    <p:extLst>
      <p:ext uri="{BB962C8B-B14F-4D97-AF65-F5344CB8AC3E}">
        <p14:creationId xmlns:p14="http://schemas.microsoft.com/office/powerpoint/2010/main" val="3962801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080708"/>
            <a:ext cx="12192000" cy="2696583"/>
          </a:xfrm>
          <a:prstGeom prst="rect">
            <a:avLst/>
          </a:prstGeom>
        </p:spPr>
      </p:pic>
      <p:sp>
        <p:nvSpPr>
          <p:cNvPr id="2" name="Title 1">
            <a:extLst>
              <a:ext uri="{FF2B5EF4-FFF2-40B4-BE49-F238E27FC236}">
                <a16:creationId xmlns:a16="http://schemas.microsoft.com/office/drawing/2014/main" id="{45CE17B7-50CD-EC91-EA1E-204725A284A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HSA Requirements for Child Care Centers </a:t>
            </a:r>
          </a:p>
        </p:txBody>
      </p:sp>
    </p:spTree>
    <p:custDataLst>
      <p:tags r:id="rId1"/>
    </p:custDataLst>
    <p:extLst>
      <p:ext uri="{BB962C8B-B14F-4D97-AF65-F5344CB8AC3E}">
        <p14:creationId xmlns:p14="http://schemas.microsoft.com/office/powerpoint/2010/main" val="401429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8177" y="1839209"/>
            <a:ext cx="11355646" cy="3179581"/>
          </a:xfrm>
          <a:prstGeom prst="rect">
            <a:avLst/>
          </a:prstGeom>
        </p:spPr>
      </p:pic>
      <p:sp>
        <p:nvSpPr>
          <p:cNvPr id="2" name="Title 1">
            <a:extLst>
              <a:ext uri="{FF2B5EF4-FFF2-40B4-BE49-F238E27FC236}">
                <a16:creationId xmlns:a16="http://schemas.microsoft.com/office/drawing/2014/main" id="{CBCA827B-D1AC-BA07-942D-90394D9EB5C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HSA Requirements for Child Care Centers </a:t>
            </a:r>
          </a:p>
        </p:txBody>
      </p:sp>
    </p:spTree>
    <p:custDataLst>
      <p:tags r:id="rId1"/>
    </p:custDataLst>
    <p:extLst>
      <p:ext uri="{BB962C8B-B14F-4D97-AF65-F5344CB8AC3E}">
        <p14:creationId xmlns:p14="http://schemas.microsoft.com/office/powerpoint/2010/main" val="7955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981201" y="1239839"/>
            <a:ext cx="7954963" cy="949325"/>
          </a:xfrm>
          <a:prstGeom prst="rect">
            <a:avLst/>
          </a:prstGeom>
        </p:spPr>
        <p:txBody>
          <a:bodyPr/>
          <a:lstStyle/>
          <a:p>
            <a:pPr marL="342900" indent="-342900">
              <a:spcBef>
                <a:spcPct val="20000"/>
              </a:spcBef>
              <a:defRPr/>
            </a:pPr>
            <a:r>
              <a:rPr lang="en-US" sz="1400" spc="300" dirty="0">
                <a:latin typeface="News Gothic MT"/>
                <a:cs typeface="News Gothic MT"/>
              </a:rPr>
              <a:t> </a:t>
            </a:r>
          </a:p>
        </p:txBody>
      </p:sp>
      <p:sp>
        <p:nvSpPr>
          <p:cNvPr id="9" name="Content Placeholder 2">
            <a:extLst>
              <a:ext uri="{FF2B5EF4-FFF2-40B4-BE49-F238E27FC236}">
                <a16:creationId xmlns:a16="http://schemas.microsoft.com/office/drawing/2014/main" id="{C93FBF9C-22A6-BF81-85A9-2E21D7F6DAB4}"/>
              </a:ext>
            </a:extLst>
          </p:cNvPr>
          <p:cNvSpPr>
            <a:spLocks noGrp="1"/>
          </p:cNvSpPr>
          <p:nvPr>
            <p:ph idx="1"/>
          </p:nvPr>
        </p:nvSpPr>
        <p:spPr>
          <a:xfrm>
            <a:off x="914400" y="2057285"/>
            <a:ext cx="5495260" cy="2054541"/>
          </a:xfrm>
        </p:spPr>
        <p:txBody>
          <a:bodyPr vert="horz" lIns="91440" tIns="45720" rIns="91440" bIns="45720" rtlCol="0" anchor="t">
            <a:noAutofit/>
          </a:bodyPr>
          <a:lstStyle/>
          <a:p>
            <a:pPr>
              <a:spcAft>
                <a:spcPts val="1200"/>
              </a:spcAft>
              <a:defRPr/>
            </a:pPr>
            <a:r>
              <a:rPr lang="en-US" sz="2400" dirty="0"/>
              <a:t>Property Owners</a:t>
            </a:r>
          </a:p>
          <a:p>
            <a:pPr>
              <a:spcAft>
                <a:spcPts val="1200"/>
              </a:spcAft>
              <a:defRPr/>
            </a:pPr>
            <a:r>
              <a:rPr lang="en-US" sz="2400" dirty="0"/>
              <a:t>Pest Management Professionals</a:t>
            </a:r>
          </a:p>
          <a:p>
            <a:pPr>
              <a:spcAft>
                <a:spcPts val="1200"/>
              </a:spcAft>
              <a:defRPr/>
            </a:pPr>
            <a:r>
              <a:rPr lang="en-US" sz="2400" dirty="0"/>
              <a:t>Custodians/Janitorial Service</a:t>
            </a:r>
          </a:p>
          <a:p>
            <a:pPr>
              <a:spcAft>
                <a:spcPts val="1200"/>
              </a:spcAft>
              <a:defRPr/>
            </a:pPr>
            <a:r>
              <a:rPr lang="en-US" sz="2400" dirty="0"/>
              <a:t>Volunteers</a:t>
            </a:r>
          </a:p>
        </p:txBody>
      </p:sp>
      <p:sp>
        <p:nvSpPr>
          <p:cNvPr id="10" name="Content Placeholder 2">
            <a:extLst>
              <a:ext uri="{FF2B5EF4-FFF2-40B4-BE49-F238E27FC236}">
                <a16:creationId xmlns:a16="http://schemas.microsoft.com/office/drawing/2014/main" id="{17678C45-C154-2FDB-FD58-D4F51746684E}"/>
              </a:ext>
            </a:extLst>
          </p:cNvPr>
          <p:cNvSpPr txBox="1">
            <a:spLocks/>
          </p:cNvSpPr>
          <p:nvPr/>
        </p:nvSpPr>
        <p:spPr>
          <a:xfrm>
            <a:off x="1676400" y="5791200"/>
            <a:ext cx="9067800" cy="991919"/>
          </a:xfrm>
          <a:prstGeom prst="rect">
            <a:avLst/>
          </a:prstGeom>
        </p:spPr>
        <p:txBody>
          <a:bodyPr/>
          <a:lstStyle/>
          <a:p>
            <a:pPr algn="ctr">
              <a:spcBef>
                <a:spcPct val="20000"/>
              </a:spcBef>
              <a:defRPr/>
            </a:pPr>
            <a:r>
              <a:rPr lang="en-US" i="1" dirty="0">
                <a:latin typeface="Arial" panose="020B0604020202020204" pitchFamily="34" charset="0"/>
                <a:cs typeface="Arial" panose="020B0604020202020204" pitchFamily="34" charset="0"/>
              </a:rPr>
              <a:t>The Healthy Schools Act has specific requirements for </a:t>
            </a:r>
            <a:r>
              <a:rPr lang="en-US" b="1" i="1" dirty="0">
                <a:solidFill>
                  <a:srgbClr val="009999"/>
                </a:solidFill>
                <a:latin typeface="Arial" panose="020B0604020202020204" pitchFamily="34" charset="0"/>
                <a:cs typeface="Arial" panose="020B0604020202020204" pitchFamily="34" charset="0"/>
              </a:rPr>
              <a:t>property owners </a:t>
            </a:r>
            <a:r>
              <a:rPr lang="en-US" i="1" dirty="0">
                <a:latin typeface="Arial" panose="020B0604020202020204" pitchFamily="34" charset="0"/>
                <a:cs typeface="Arial" panose="020B0604020202020204" pitchFamily="34" charset="0"/>
              </a:rPr>
              <a:t>and </a:t>
            </a:r>
            <a:r>
              <a:rPr lang="en-US" b="1" i="1" dirty="0">
                <a:solidFill>
                  <a:srgbClr val="009999"/>
                </a:solidFill>
                <a:latin typeface="Arial" panose="020B0604020202020204" pitchFamily="34" charset="0"/>
                <a:cs typeface="Arial" panose="020B0604020202020204" pitchFamily="34" charset="0"/>
              </a:rPr>
              <a:t>pest management professionals</a:t>
            </a:r>
            <a:r>
              <a:rPr lang="en-US" i="1" dirty="0">
                <a:latin typeface="Arial" panose="020B0604020202020204" pitchFamily="34" charset="0"/>
                <a:cs typeface="Arial" panose="020B0604020202020204" pitchFamily="34" charset="0"/>
              </a:rPr>
              <a:t>. More information can be found on the DPR website.</a:t>
            </a:r>
          </a:p>
          <a:p>
            <a:pPr algn="ctr">
              <a:spcBef>
                <a:spcPct val="20000"/>
              </a:spcBef>
              <a:defRPr/>
            </a:pPr>
            <a:endParaRPr lang="en-US" i="1" dirty="0"/>
          </a:p>
        </p:txBody>
      </p:sp>
      <p:pic>
        <p:nvPicPr>
          <p:cNvPr id="12" name="Picture 11">
            <a:extLst>
              <a:ext uri="{FF2B5EF4-FFF2-40B4-BE49-F238E27FC236}">
                <a16:creationId xmlns:a16="http://schemas.microsoft.com/office/drawing/2014/main" id="{83E90747-1B36-DDC6-C7BA-7A5EBE967CAC}"/>
              </a:ext>
            </a:extLst>
          </p:cNvPr>
          <p:cNvPicPr/>
          <p:nvPr/>
        </p:nvPicPr>
        <p:blipFill rotWithShape="1">
          <a:blip r:embed="rId4"/>
          <a:srcRect l="6006" t="17113" r="7415" b="6025"/>
          <a:stretch/>
        </p:blipFill>
        <p:spPr bwMode="auto">
          <a:xfrm>
            <a:off x="6400800" y="1676400"/>
            <a:ext cx="5791200" cy="3435481"/>
          </a:xfrm>
          <a:prstGeom prst="rect">
            <a:avLst/>
          </a:prstGeom>
          <a:ln>
            <a:solidFill>
              <a:schemeClr val="tx2"/>
            </a:solid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1847B97B-ABFB-B86B-76C2-24460AA06A61}"/>
              </a:ext>
            </a:extLst>
          </p:cNvPr>
          <p:cNvSpPr txBox="1"/>
          <p:nvPr/>
        </p:nvSpPr>
        <p:spPr>
          <a:xfrm>
            <a:off x="10439400" y="5105400"/>
            <a:ext cx="2438400" cy="261610"/>
          </a:xfrm>
          <a:prstGeom prst="rect">
            <a:avLst/>
          </a:prstGeom>
          <a:noFill/>
        </p:spPr>
        <p:txBody>
          <a:bodyPr wrap="square" rtlCol="0">
            <a:spAutoFit/>
          </a:bodyPr>
          <a:lstStyle/>
          <a:p>
            <a:r>
              <a:rPr lang="en-US" sz="1100" i="1" dirty="0"/>
              <a:t>Photo from UCSF</a:t>
            </a:r>
          </a:p>
        </p:txBody>
      </p:sp>
      <p:sp>
        <p:nvSpPr>
          <p:cNvPr id="14" name="Title 1">
            <a:extLst>
              <a:ext uri="{FF2B5EF4-FFF2-40B4-BE49-F238E27FC236}">
                <a16:creationId xmlns:a16="http://schemas.microsoft.com/office/drawing/2014/main" id="{80160108-F644-0D00-FB88-348FB22447B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Be sure to communicate with…</a:t>
            </a:r>
          </a:p>
        </p:txBody>
      </p:sp>
    </p:spTree>
    <p:custDataLst>
      <p:tags r:id="rId1"/>
    </p:custDataLst>
    <p:extLst>
      <p:ext uri="{BB962C8B-B14F-4D97-AF65-F5344CB8AC3E}">
        <p14:creationId xmlns:p14="http://schemas.microsoft.com/office/powerpoint/2010/main" val="773257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1BB7984-2E4C-A4EE-AFEB-09F6CD5BFD7A}"/>
              </a:ext>
            </a:extLst>
          </p:cNvPr>
          <p:cNvSpPr/>
          <p:nvPr/>
        </p:nvSpPr>
        <p:spPr>
          <a:xfrm>
            <a:off x="2819400" y="4762500"/>
            <a:ext cx="6286500" cy="156210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 name="Content Placeholder 2">
            <a:extLst>
              <a:ext uri="{FF2B5EF4-FFF2-40B4-BE49-F238E27FC236}">
                <a16:creationId xmlns:a16="http://schemas.microsoft.com/office/drawing/2014/main" id="{4B6C94E5-90ED-35E5-D814-CA2483763A9D}"/>
              </a:ext>
            </a:extLst>
          </p:cNvPr>
          <p:cNvSpPr>
            <a:spLocks noGrp="1"/>
          </p:cNvSpPr>
          <p:nvPr>
            <p:ph idx="1"/>
          </p:nvPr>
        </p:nvSpPr>
        <p:spPr>
          <a:xfrm>
            <a:off x="419100" y="1219200"/>
            <a:ext cx="11353800" cy="4114800"/>
          </a:xfrm>
        </p:spPr>
        <p:txBody>
          <a:bodyPr vert="horz" lIns="91440" tIns="45720" rIns="91440" bIns="45720" rtlCol="0" anchor="t">
            <a:normAutofit/>
          </a:bodyPr>
          <a:lstStyle/>
          <a:p>
            <a:pPr marL="0" indent="0">
              <a:lnSpc>
                <a:spcPct val="100000"/>
              </a:lnSpc>
              <a:spcAft>
                <a:spcPts val="1200"/>
              </a:spcAft>
              <a:buNone/>
            </a:pPr>
            <a:r>
              <a:rPr lang="en-US" dirty="0"/>
              <a:t>These products are </a:t>
            </a:r>
            <a:r>
              <a:rPr lang="en-US" b="1" dirty="0">
                <a:cs typeface="Calibri"/>
              </a:rPr>
              <a:t>exempt</a:t>
            </a:r>
            <a:r>
              <a:rPr lang="en-US" dirty="0">
                <a:cs typeface="Calibri"/>
              </a:rPr>
              <a:t> from reporting and posting requirements:</a:t>
            </a:r>
          </a:p>
          <a:p>
            <a:pPr lvl="1">
              <a:lnSpc>
                <a:spcPct val="100000"/>
              </a:lnSpc>
              <a:spcAft>
                <a:spcPts val="1200"/>
              </a:spcAft>
            </a:pPr>
            <a:r>
              <a:rPr lang="en-US" dirty="0"/>
              <a:t>Pesticides in </a:t>
            </a:r>
            <a:r>
              <a:rPr lang="en-US" b="1" dirty="0">
                <a:solidFill>
                  <a:srgbClr val="009999"/>
                </a:solidFill>
              </a:rPr>
              <a:t>self-contained baits</a:t>
            </a:r>
          </a:p>
          <a:p>
            <a:pPr lvl="1">
              <a:lnSpc>
                <a:spcPct val="100000"/>
              </a:lnSpc>
              <a:spcAft>
                <a:spcPts val="1200"/>
              </a:spcAft>
            </a:pPr>
            <a:r>
              <a:rPr lang="en-US" dirty="0"/>
              <a:t>Pesticides in </a:t>
            </a:r>
            <a:r>
              <a:rPr lang="en-US" b="1" dirty="0">
                <a:solidFill>
                  <a:srgbClr val="009999"/>
                </a:solidFill>
              </a:rPr>
              <a:t>gels or pastes used as crack-and-crevice treatments</a:t>
            </a:r>
            <a:endParaRPr lang="en-US" b="1" dirty="0">
              <a:solidFill>
                <a:srgbClr val="009999"/>
              </a:solidFill>
              <a:cs typeface="Calibri"/>
            </a:endParaRPr>
          </a:p>
          <a:p>
            <a:pPr lvl="1">
              <a:lnSpc>
                <a:spcPct val="100000"/>
              </a:lnSpc>
              <a:spcAft>
                <a:spcPts val="1200"/>
              </a:spcAft>
            </a:pPr>
            <a:r>
              <a:rPr lang="en-US" dirty="0"/>
              <a:t>Products used to kill germs (antimicrobials), such as </a:t>
            </a:r>
            <a:r>
              <a:rPr lang="en-US" b="1" dirty="0">
                <a:solidFill>
                  <a:srgbClr val="009999"/>
                </a:solidFill>
              </a:rPr>
              <a:t>sanitizers and disinfectants</a:t>
            </a:r>
          </a:p>
          <a:p>
            <a:pPr lvl="1">
              <a:lnSpc>
                <a:spcPct val="100000"/>
              </a:lnSpc>
              <a:spcAft>
                <a:spcPts val="1200"/>
              </a:spcAft>
            </a:pPr>
            <a:r>
              <a:rPr lang="en-US" b="1" dirty="0">
                <a:solidFill>
                  <a:srgbClr val="009999"/>
                </a:solidFill>
                <a:cs typeface="Calibri"/>
              </a:rPr>
              <a:t>Minimum risk </a:t>
            </a:r>
            <a:r>
              <a:rPr lang="en-US" dirty="0">
                <a:cs typeface="Calibri"/>
              </a:rPr>
              <a:t>pesticides or FIFRA 25(b) products containing minimum risk active ingredients like cinnamon, peppermint, citronella</a:t>
            </a:r>
            <a:endParaRPr lang="en-US" sz="2400" dirty="0"/>
          </a:p>
          <a:p>
            <a:pPr marL="411480" lvl="1" indent="0">
              <a:spcAft>
                <a:spcPts val="1200"/>
              </a:spcAft>
              <a:buNone/>
            </a:pPr>
            <a:endParaRPr lang="en-US" sz="2400" b="1" dirty="0">
              <a:cs typeface="Calibri"/>
            </a:endParaRPr>
          </a:p>
        </p:txBody>
      </p:sp>
      <p:sp>
        <p:nvSpPr>
          <p:cNvPr id="8" name="Title 1">
            <a:extLst>
              <a:ext uri="{FF2B5EF4-FFF2-40B4-BE49-F238E27FC236}">
                <a16:creationId xmlns:a16="http://schemas.microsoft.com/office/drawing/2014/main" id="{D32BE6F4-BF31-6FAD-B960-E6B723C80A2C}"/>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Exempt Products</a:t>
            </a:r>
          </a:p>
        </p:txBody>
      </p:sp>
      <p:sp>
        <p:nvSpPr>
          <p:cNvPr id="9" name="TextBox 8">
            <a:extLst>
              <a:ext uri="{FF2B5EF4-FFF2-40B4-BE49-F238E27FC236}">
                <a16:creationId xmlns:a16="http://schemas.microsoft.com/office/drawing/2014/main" id="{8079B5E7-788D-C037-6AF9-09A7333AD8D6}"/>
              </a:ext>
            </a:extLst>
          </p:cNvPr>
          <p:cNvSpPr txBox="1"/>
          <p:nvPr/>
        </p:nvSpPr>
        <p:spPr>
          <a:xfrm>
            <a:off x="3200400" y="5070901"/>
            <a:ext cx="5410200" cy="830997"/>
          </a:xfrm>
          <a:prstGeom prst="rect">
            <a:avLst/>
          </a:prstGeom>
          <a:noFill/>
        </p:spPr>
        <p:txBody>
          <a:bodyPr wrap="square">
            <a:spAutoFit/>
          </a:bodyPr>
          <a:lstStyle/>
          <a:p>
            <a:pPr marL="411480" lvl="1" indent="0" algn="ctr">
              <a:spcAft>
                <a:spcPts val="1200"/>
              </a:spcAft>
              <a:buNone/>
            </a:pPr>
            <a:r>
              <a:rPr lang="en-US" sz="2400" b="1" dirty="0">
                <a:solidFill>
                  <a:schemeClr val="bg1"/>
                </a:solidFill>
                <a:cs typeface="Calibri"/>
              </a:rPr>
              <a:t>Annual training is required even when using exempt products!</a:t>
            </a:r>
            <a:endParaRPr lang="en-US" sz="2400" dirty="0">
              <a:solidFill>
                <a:schemeClr val="bg1"/>
              </a:solidFill>
              <a:cs typeface="Calibri"/>
            </a:endParaRPr>
          </a:p>
        </p:txBody>
      </p:sp>
    </p:spTree>
    <p:custDataLst>
      <p:tags r:id="rId1"/>
    </p:custDataLst>
    <p:extLst>
      <p:ext uri="{BB962C8B-B14F-4D97-AF65-F5344CB8AC3E}">
        <p14:creationId xmlns:p14="http://schemas.microsoft.com/office/powerpoint/2010/main" val="3966681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5A1DF852-A6B1-4624-8241-0308A25A82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52400"/>
            <a:ext cx="4759036" cy="6158752"/>
          </a:xfrm>
          <a:prstGeom prst="rect">
            <a:avLst/>
          </a:prstGeom>
        </p:spPr>
      </p:pic>
    </p:spTree>
    <p:custDataLst>
      <p:tags r:id="rId1"/>
    </p:custDataLst>
    <p:extLst>
      <p:ext uri="{BB962C8B-B14F-4D97-AF65-F5344CB8AC3E}">
        <p14:creationId xmlns:p14="http://schemas.microsoft.com/office/powerpoint/2010/main" val="227416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24BC26-0E8D-A7E5-1023-9B39D82EB5C6}"/>
              </a:ext>
            </a:extLst>
          </p:cNvPr>
          <p:cNvSpPr txBox="1"/>
          <p:nvPr/>
        </p:nvSpPr>
        <p:spPr>
          <a:xfrm>
            <a:off x="38099" y="5612474"/>
            <a:ext cx="12192000" cy="784125"/>
          </a:xfrm>
          <a:prstGeom prst="rect">
            <a:avLst/>
          </a:prstGeom>
          <a:noFill/>
        </p:spPr>
        <p:txBody>
          <a:bodyPr wrap="square">
            <a:spAutoFit/>
          </a:bodyPr>
          <a:lstStyle/>
          <a:p>
            <a:pPr algn="ctr">
              <a:lnSpc>
                <a:spcPct val="150000"/>
              </a:lnSpc>
            </a:pPr>
            <a:r>
              <a:rPr lang="en-US" sz="1600" dirty="0">
                <a:hlinkClick r:id="rId4"/>
              </a:rPr>
              <a:t>https://www.cdpr.ca.gov/docs/schoolipm</a:t>
            </a:r>
            <a:endParaRPr lang="en-US" sz="1600" dirty="0"/>
          </a:p>
          <a:p>
            <a:pPr algn="ctr">
              <a:lnSpc>
                <a:spcPct val="150000"/>
              </a:lnSpc>
            </a:pPr>
            <a:r>
              <a:rPr lang="en-US" sz="1600" dirty="0">
                <a:hlinkClick r:id="rId5"/>
              </a:rPr>
              <a:t>https://cchp.ucsf.edu</a:t>
            </a:r>
            <a:r>
              <a:rPr lang="en-US" sz="1600" dirty="0"/>
              <a:t> </a:t>
            </a:r>
          </a:p>
        </p:txBody>
      </p:sp>
      <p:sp>
        <p:nvSpPr>
          <p:cNvPr id="3" name="TextBox 2">
            <a:extLst>
              <a:ext uri="{FF2B5EF4-FFF2-40B4-BE49-F238E27FC236}">
                <a16:creationId xmlns:a16="http://schemas.microsoft.com/office/drawing/2014/main" id="{CCC9A65F-8F6F-97FE-996F-07D76EA16F5D}"/>
              </a:ext>
            </a:extLst>
          </p:cNvPr>
          <p:cNvSpPr txBox="1"/>
          <p:nvPr/>
        </p:nvSpPr>
        <p:spPr>
          <a:xfrm>
            <a:off x="990600" y="4844016"/>
            <a:ext cx="10287000" cy="879600"/>
          </a:xfrm>
          <a:prstGeom prst="rect">
            <a:avLst/>
          </a:prstGeom>
          <a:noFill/>
        </p:spPr>
        <p:txBody>
          <a:bodyPr wrap="square">
            <a:spAutoFit/>
          </a:bodyPr>
          <a:lstStyle/>
          <a:p>
            <a:pPr>
              <a:lnSpc>
                <a:spcPts val="2120"/>
              </a:lnSpc>
              <a:defRPr/>
            </a:pPr>
            <a:r>
              <a:rPr lang="en-US" sz="1600" dirty="0">
                <a:latin typeface="Arial" panose="020B0604020202020204" pitchFamily="34" charset="0"/>
                <a:ea typeface="ヒラギノ角ゴ Pro W3" pitchFamily="37" charset="-128"/>
                <a:cs typeface="Arial" panose="020B0604020202020204" pitchFamily="34" charset="0"/>
              </a:rPr>
              <a:t>Funding for this program was provided through a grant awarded by the California Department of Pesticide Regulation (DPR). The contents of this document do not necessarily reflect the views and policies of DPR nor does mention of trade names or commercial products constitute endorsement or recommendation for use.</a:t>
            </a:r>
          </a:p>
        </p:txBody>
      </p:sp>
      <p:grpSp>
        <p:nvGrpSpPr>
          <p:cNvPr id="4" name="Group 3">
            <a:extLst>
              <a:ext uri="{FF2B5EF4-FFF2-40B4-BE49-F238E27FC236}">
                <a16:creationId xmlns:a16="http://schemas.microsoft.com/office/drawing/2014/main" id="{BE13C13F-AFB3-AED6-561F-22440E9AAC40}"/>
              </a:ext>
            </a:extLst>
          </p:cNvPr>
          <p:cNvGrpSpPr/>
          <p:nvPr/>
        </p:nvGrpSpPr>
        <p:grpSpPr>
          <a:xfrm>
            <a:off x="2833752" y="1288712"/>
            <a:ext cx="6600695" cy="3555304"/>
            <a:chOff x="3124200" y="1370354"/>
            <a:chExt cx="5943600" cy="2944257"/>
          </a:xfrm>
        </p:grpSpPr>
        <p:sp>
          <p:nvSpPr>
            <p:cNvPr id="5" name="TextBox 4">
              <a:extLst>
                <a:ext uri="{FF2B5EF4-FFF2-40B4-BE49-F238E27FC236}">
                  <a16:creationId xmlns:a16="http://schemas.microsoft.com/office/drawing/2014/main" id="{4DB71613-55AF-2694-D93F-EE594B855457}"/>
                </a:ext>
              </a:extLst>
            </p:cNvPr>
            <p:cNvSpPr txBox="1"/>
            <p:nvPr/>
          </p:nvSpPr>
          <p:spPr>
            <a:xfrm>
              <a:off x="3124200" y="1370354"/>
              <a:ext cx="5943600" cy="2944257"/>
            </a:xfrm>
            <a:prstGeom prst="rect">
              <a:avLst/>
            </a:prstGeom>
            <a:solidFill>
              <a:schemeClr val="bg1"/>
            </a:solidFill>
          </p:spPr>
          <p:txBody>
            <a:bodyPr wrap="square" rtlCol="0">
              <a:spAutoFit/>
            </a:bodyPr>
            <a:lstStyle/>
            <a:p>
              <a:endParaRPr lang="en-US" dirty="0"/>
            </a:p>
          </p:txBody>
        </p:sp>
        <p:pic>
          <p:nvPicPr>
            <p:cNvPr id="10" name="Picture 2" descr="dpr logo">
              <a:extLst>
                <a:ext uri="{FF2B5EF4-FFF2-40B4-BE49-F238E27FC236}">
                  <a16:creationId xmlns:a16="http://schemas.microsoft.com/office/drawing/2014/main" id="{A2D9DB3B-A249-D771-2103-59DEE26AE0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196" y="1849751"/>
              <a:ext cx="3067432" cy="80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UCSF_SubLogo_SchoolNurs_navy_RGB">
              <a:extLst>
                <a:ext uri="{FF2B5EF4-FFF2-40B4-BE49-F238E27FC236}">
                  <a16:creationId xmlns:a16="http://schemas.microsoft.com/office/drawing/2014/main" id="{EE1CC953-F8C6-DC86-6763-03DC8C8627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553" y="3173314"/>
              <a:ext cx="2283608" cy="6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9582C738-8039-E584-E4CF-D19A52BB06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746206" y="1849751"/>
              <a:ext cx="870620" cy="19356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
        <p:nvSpPr>
          <p:cNvPr id="14" name="Title 1">
            <a:extLst>
              <a:ext uri="{FF2B5EF4-FFF2-40B4-BE49-F238E27FC236}">
                <a16:creationId xmlns:a16="http://schemas.microsoft.com/office/drawing/2014/main" id="{0549230F-DC96-71F9-E812-7C5ED432890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Acknowledgements</a:t>
            </a:r>
          </a:p>
        </p:txBody>
      </p:sp>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110897-B38C-95A4-5E69-449116D63F9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The Integrated Pest Management Cycle</a:t>
            </a:r>
          </a:p>
        </p:txBody>
      </p:sp>
      <p:pic>
        <p:nvPicPr>
          <p:cNvPr id="3" name="Picture 2">
            <a:extLst>
              <a:ext uri="{FF2B5EF4-FFF2-40B4-BE49-F238E27FC236}">
                <a16:creationId xmlns:a16="http://schemas.microsoft.com/office/drawing/2014/main" id="{0518D729-B984-BD9D-3029-5909C94AB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1219200"/>
            <a:ext cx="5181600" cy="5181600"/>
          </a:xfrm>
          <a:prstGeom prst="rect">
            <a:avLst/>
          </a:prstGeom>
        </p:spPr>
      </p:pic>
    </p:spTree>
    <p:custDataLst>
      <p:tags r:id="rId1"/>
    </p:custDataLst>
    <p:extLst>
      <p:ext uri="{BB962C8B-B14F-4D97-AF65-F5344CB8AC3E}">
        <p14:creationId xmlns:p14="http://schemas.microsoft.com/office/powerpoint/2010/main" val="3203921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EEF8E0-D8F1-47FF-8F13-4B259D1AE3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22"/>
          <a:stretch/>
        </p:blipFill>
        <p:spPr>
          <a:xfrm>
            <a:off x="2057400" y="1600200"/>
            <a:ext cx="7750968" cy="4633912"/>
          </a:xfrm>
          <a:prstGeom prst="rect">
            <a:avLst/>
          </a:prstGeom>
        </p:spPr>
      </p:pic>
      <p:sp>
        <p:nvSpPr>
          <p:cNvPr id="4" name="Title 1">
            <a:extLst>
              <a:ext uri="{FF2B5EF4-FFF2-40B4-BE49-F238E27FC236}">
                <a16:creationId xmlns:a16="http://schemas.microsoft.com/office/drawing/2014/main" id="{FDF3A9FD-9A8A-0277-B0C1-7ACE239A87D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IPM for cockroaches</a:t>
            </a:r>
          </a:p>
        </p:txBody>
      </p:sp>
    </p:spTree>
    <p:custDataLst>
      <p:tags r:id="rId1"/>
    </p:custDataLst>
    <p:extLst>
      <p:ext uri="{BB962C8B-B14F-4D97-AF65-F5344CB8AC3E}">
        <p14:creationId xmlns:p14="http://schemas.microsoft.com/office/powerpoint/2010/main" val="954129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BE3123-388F-41E5-8CF4-7F2985EE9C34}"/>
              </a:ext>
            </a:extLst>
          </p:cNvPr>
          <p:cNvSpPr>
            <a:spLocks noGrp="1"/>
          </p:cNvSpPr>
          <p:nvPr>
            <p:ph idx="1"/>
          </p:nvPr>
        </p:nvSpPr>
        <p:spPr>
          <a:xfrm>
            <a:off x="838200" y="1447800"/>
            <a:ext cx="10515600" cy="4800600"/>
          </a:xfrm>
        </p:spPr>
        <p:txBody>
          <a:bodyPr>
            <a:noAutofit/>
          </a:bodyPr>
          <a:lstStyle/>
          <a:p>
            <a:pPr>
              <a:lnSpc>
                <a:spcPts val="2960"/>
              </a:lnSpc>
              <a:spcAft>
                <a:spcPts val="120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Cockroaches are active at night, so if you see one during the day you probably have a lot more!</a:t>
            </a:r>
          </a:p>
          <a:p>
            <a:pPr>
              <a:lnSpc>
                <a:spcPts val="2960"/>
              </a:lnSpc>
              <a:spcAft>
                <a:spcPts val="120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Cockroaches avoid open spaces and scurry into hiding places when they sense noise, movement, and light. </a:t>
            </a:r>
            <a:r>
              <a:rPr lang="en-US" sz="2400" dirty="0">
                <a:latin typeface="Calibri" panose="020F0502020204030204" pitchFamily="34" charset="0"/>
                <a:cs typeface="Calibri" panose="020F0502020204030204" pitchFamily="34" charset="0"/>
              </a:rPr>
              <a:t>They can flatten their bodies to fit into narrow spaces and hide beneath rubber mats, behind wallpaper, and within wall cracks.</a:t>
            </a:r>
            <a:endPar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2960"/>
              </a:lnSpc>
              <a:spcAft>
                <a:spcPts val="120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Some cockroaches live </a:t>
            </a:r>
            <a:r>
              <a:rPr lang="en-US" sz="2400" b="1" dirty="0">
                <a:solidFill>
                  <a:srgbClr val="009999"/>
                </a:solidFill>
                <a:effectLst/>
                <a:latin typeface="Calibri" panose="020F0502020204030204" pitchFamily="34" charset="0"/>
                <a:ea typeface="Times New Roman" panose="02020603050405020304" pitchFamily="18" charset="0"/>
                <a:cs typeface="Calibri" panose="020F0502020204030204" pitchFamily="34" charset="0"/>
              </a:rPr>
              <a:t>indoors</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some cockroaches live </a:t>
            </a:r>
            <a:r>
              <a:rPr lang="en-US" sz="2400" b="1" dirty="0">
                <a:solidFill>
                  <a:srgbClr val="009999"/>
                </a:solidFill>
                <a:effectLst/>
                <a:latin typeface="Calibri" panose="020F0502020204030204" pitchFamily="34" charset="0"/>
                <a:ea typeface="Times New Roman" panose="02020603050405020304" pitchFamily="18" charset="0"/>
                <a:cs typeface="Calibri" panose="020F0502020204030204" pitchFamily="34" charset="0"/>
              </a:rPr>
              <a:t>outdoors</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Sometimes an outdoor cockroach will come indoors in search of food.</a:t>
            </a:r>
          </a:p>
          <a:p>
            <a:pPr>
              <a:lnSpc>
                <a:spcPts val="2960"/>
              </a:lnSpc>
              <a:spcAft>
                <a:spcPts val="1200"/>
              </a:spcAft>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The German cockroach is the most common </a:t>
            </a:r>
            <a:r>
              <a:rPr lang="en-US" sz="2400" b="1" dirty="0">
                <a:solidFill>
                  <a:srgbClr val="009999"/>
                </a:solidFill>
                <a:latin typeface="Calibri" panose="020F0502020204030204" pitchFamily="34" charset="0"/>
                <a:ea typeface="Calibri" panose="020F0502020204030204" pitchFamily="34" charset="0"/>
                <a:cs typeface="Calibri" panose="020F0502020204030204" pitchFamily="34" charset="0"/>
              </a:rPr>
              <a:t>indoor</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species in California. It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has the fastest reproductive cycle: a single female and her offspring can produce over 30,000 </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cockroaches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a year! Yikes, that’s a lot of cockroaches!</a:t>
            </a:r>
          </a:p>
          <a:p>
            <a:pPr>
              <a:lnSpc>
                <a:spcPts val="2960"/>
              </a:lnSpc>
              <a:spcAft>
                <a:spcPts val="1200"/>
              </a:spcAft>
            </a:pPr>
            <a:endPar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ts val="2960"/>
              </a:lnSpc>
              <a:spcAft>
                <a:spcPts val="1200"/>
              </a:spcAft>
              <a:buNone/>
            </a:pPr>
            <a:endParaRPr lang="en-US" sz="24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0" indent="0">
              <a:lnSpc>
                <a:spcPts val="2960"/>
              </a:lnSpc>
              <a:spcAft>
                <a:spcPts val="1200"/>
              </a:spcAft>
              <a:buNone/>
            </a:pPr>
            <a:endParaRPr lang="en-US" sz="2400" dirty="0"/>
          </a:p>
        </p:txBody>
      </p:sp>
      <p:sp>
        <p:nvSpPr>
          <p:cNvPr id="4" name="Title 1">
            <a:extLst>
              <a:ext uri="{FF2B5EF4-FFF2-40B4-BE49-F238E27FC236}">
                <a16:creationId xmlns:a16="http://schemas.microsoft.com/office/drawing/2014/main" id="{4124CD10-1BB1-1F83-6741-1F1ED03A967B}"/>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Fun facts about cockroaches!</a:t>
            </a:r>
          </a:p>
        </p:txBody>
      </p:sp>
    </p:spTree>
    <p:custDataLst>
      <p:tags r:id="rId1"/>
    </p:custDataLst>
    <p:extLst>
      <p:ext uri="{BB962C8B-B14F-4D97-AF65-F5344CB8AC3E}">
        <p14:creationId xmlns:p14="http://schemas.microsoft.com/office/powerpoint/2010/main" val="3430621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BE3123-388F-41E5-8CF4-7F2985EE9C34}"/>
              </a:ext>
            </a:extLst>
          </p:cNvPr>
          <p:cNvSpPr>
            <a:spLocks noGrp="1"/>
          </p:cNvSpPr>
          <p:nvPr>
            <p:ph idx="1"/>
          </p:nvPr>
        </p:nvSpPr>
        <p:spPr>
          <a:xfrm>
            <a:off x="1066800" y="1600200"/>
            <a:ext cx="5562600" cy="4351338"/>
          </a:xfrm>
        </p:spPr>
        <p:txBody>
          <a:bodyPr/>
          <a:lstStyle/>
          <a:p>
            <a:r>
              <a:rPr lang="en-US" sz="2400" b="1" dirty="0">
                <a:solidFill>
                  <a:srgbClr val="009999"/>
                </a:solidFill>
                <a:effectLst/>
                <a:latin typeface="Calibri" panose="020F0502020204030204" pitchFamily="34" charset="0"/>
                <a:ea typeface="Calibri" panose="020F0502020204030204" pitchFamily="34" charset="0"/>
                <a:cs typeface="Calibri" panose="020F0502020204030204" pitchFamily="34" charset="0"/>
              </a:rPr>
              <a:t>German cockroaches (indoor) </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are believed to be capable of transmitting Staph, Strep, hepatitis, coliform</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typhoid, and dysentery. And they produce allergens that can trigger asthma attacks, especially in children.</a:t>
            </a:r>
          </a:p>
          <a:p>
            <a:r>
              <a:rPr lang="en-US" sz="2400" b="1" dirty="0">
                <a:solidFill>
                  <a:srgbClr val="009999"/>
                </a:solidFill>
                <a:effectLst/>
                <a:latin typeface="Calibri" panose="020F0502020204030204" pitchFamily="34" charset="0"/>
                <a:ea typeface="Calibri" panose="020F0502020204030204" pitchFamily="34" charset="0"/>
                <a:cs typeface="Calibri" panose="020F0502020204030204" pitchFamily="34" charset="0"/>
              </a:rPr>
              <a:t>American cockroaches (outdoor) </a:t>
            </a:r>
            <a:br>
              <a:rPr lang="en-US" sz="2400" b="1" dirty="0">
                <a:solidFill>
                  <a:srgbClr val="009999"/>
                </a:solidFill>
                <a:effectLst/>
                <a:latin typeface="Calibri" panose="020F0502020204030204" pitchFamily="34" charset="0"/>
                <a:ea typeface="Calibri" panose="020F0502020204030204" pitchFamily="34" charset="0"/>
                <a:cs typeface="Calibri" panose="020F0502020204030204" pitchFamily="34" charset="0"/>
              </a:rPr>
            </a:b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may come into contact with human excrement in sewers or with pet droppings outdoors. They are capable of transmitting bacteria that cause food poisoning like Salmonella and Shigella.</a:t>
            </a:r>
          </a:p>
          <a:p>
            <a:endParaRPr lang="en-US" sz="18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7" name="Picture 6">
            <a:extLst>
              <a:ext uri="{FF2B5EF4-FFF2-40B4-BE49-F238E27FC236}">
                <a16:creationId xmlns:a16="http://schemas.microsoft.com/office/drawing/2014/main" id="{54AC1648-DF8E-433C-8747-02E392F80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005" y="1866900"/>
            <a:ext cx="5297996" cy="3543300"/>
          </a:xfrm>
          <a:prstGeom prst="rect">
            <a:avLst/>
          </a:prstGeom>
        </p:spPr>
      </p:pic>
      <p:sp>
        <p:nvSpPr>
          <p:cNvPr id="4" name="Title 1">
            <a:extLst>
              <a:ext uri="{FF2B5EF4-FFF2-40B4-BE49-F238E27FC236}">
                <a16:creationId xmlns:a16="http://schemas.microsoft.com/office/drawing/2014/main" id="{253FDAF4-F60B-1C8F-C8C4-967E5F83862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Potential health concerns</a:t>
            </a:r>
          </a:p>
        </p:txBody>
      </p:sp>
    </p:spTree>
    <p:custDataLst>
      <p:tags r:id="rId1"/>
    </p:custDataLst>
    <p:extLst>
      <p:ext uri="{BB962C8B-B14F-4D97-AF65-F5344CB8AC3E}">
        <p14:creationId xmlns:p14="http://schemas.microsoft.com/office/powerpoint/2010/main" val="2078711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685800" y="1523999"/>
            <a:ext cx="6400800" cy="4757803"/>
          </a:xfrm>
        </p:spPr>
        <p:txBody>
          <a:bodyPr vert="horz" lIns="91440" tIns="45720" rIns="91440" bIns="45720" rtlCol="0" anchor="t">
            <a:normAutofit/>
          </a:bodyPr>
          <a:lstStyle/>
          <a:p>
            <a:pPr marL="0" indent="0">
              <a:spcAft>
                <a:spcPts val="1200"/>
              </a:spcAft>
              <a:buNone/>
            </a:pPr>
            <a:r>
              <a:rPr lang="en-US" dirty="0"/>
              <a:t>How can cockroaches get in?</a:t>
            </a:r>
          </a:p>
          <a:p>
            <a:pPr lvl="1">
              <a:spcAft>
                <a:spcPts val="1200"/>
              </a:spcAft>
              <a:buFont typeface="Wingdings" panose="05000000000000000000" pitchFamily="2" charset="2"/>
              <a:buChar char="ü"/>
            </a:pPr>
            <a:r>
              <a:rPr lang="en-US" dirty="0">
                <a:solidFill>
                  <a:srgbClr val="009999"/>
                </a:solidFill>
              </a:rPr>
              <a:t>German cockroaches can enter buildings hidden in grocery bags, </a:t>
            </a:r>
            <a:br>
              <a:rPr lang="en-US" dirty="0">
                <a:solidFill>
                  <a:srgbClr val="009999"/>
                </a:solidFill>
              </a:rPr>
            </a:br>
            <a:r>
              <a:rPr lang="en-US" dirty="0">
                <a:solidFill>
                  <a:srgbClr val="009999"/>
                </a:solidFill>
              </a:rPr>
              <a:t>lunch bags, back packs, diaper bags, and cardboard boxes. </a:t>
            </a:r>
          </a:p>
          <a:p>
            <a:pPr lvl="1">
              <a:spcAft>
                <a:spcPts val="1200"/>
              </a:spcAft>
              <a:buFont typeface="Wingdings" panose="05000000000000000000" pitchFamily="2" charset="2"/>
              <a:buChar char="ü"/>
            </a:pPr>
            <a:r>
              <a:rPr lang="en-US" dirty="0">
                <a:solidFill>
                  <a:srgbClr val="009999"/>
                </a:solidFill>
              </a:rPr>
              <a:t>In apartment buildings, cockroaches sometimes slip under doors or through wall voids. </a:t>
            </a:r>
          </a:p>
          <a:p>
            <a:pPr lvl="1">
              <a:spcAft>
                <a:spcPts val="1200"/>
              </a:spcAft>
              <a:buFont typeface="Wingdings" panose="05000000000000000000" pitchFamily="2" charset="2"/>
              <a:buChar char="ü"/>
            </a:pPr>
            <a:r>
              <a:rPr lang="en-US" dirty="0">
                <a:solidFill>
                  <a:srgbClr val="009999"/>
                </a:solidFill>
              </a:rPr>
              <a:t>Outdoor cockroaches can sneak in through drainpipes and narrow gaps around windows and doorways.</a:t>
            </a:r>
          </a:p>
        </p:txBody>
      </p:sp>
      <p:pic>
        <p:nvPicPr>
          <p:cNvPr id="3" name="Picture 2" descr="A picture containing person&#10;&#10;Description automatically generated">
            <a:extLst>
              <a:ext uri="{FF2B5EF4-FFF2-40B4-BE49-F238E27FC236}">
                <a16:creationId xmlns:a16="http://schemas.microsoft.com/office/drawing/2014/main" id="{204960D0-0016-332D-F5DB-E73112EAA755}"/>
              </a:ext>
            </a:extLst>
          </p:cNvPr>
          <p:cNvPicPr>
            <a:picLocks noChangeAspect="1"/>
          </p:cNvPicPr>
          <p:nvPr/>
        </p:nvPicPr>
        <p:blipFill rotWithShape="1">
          <a:blip r:embed="rId4">
            <a:extLst>
              <a:ext uri="{28A0092B-C50C-407E-A947-70E740481C1C}">
                <a14:useLocalDpi xmlns:a14="http://schemas.microsoft.com/office/drawing/2010/main" val="0"/>
              </a:ext>
            </a:extLst>
          </a:blip>
          <a:srcRect l="2214" t="12138" r="-499" b="16265"/>
          <a:stretch/>
        </p:blipFill>
        <p:spPr>
          <a:xfrm>
            <a:off x="7696200" y="1371600"/>
            <a:ext cx="4495800" cy="4910203"/>
          </a:xfrm>
          <a:prstGeom prst="rect">
            <a:avLst/>
          </a:prstGeom>
        </p:spPr>
      </p:pic>
      <p:sp>
        <p:nvSpPr>
          <p:cNvPr id="4" name="Title 1">
            <a:extLst>
              <a:ext uri="{FF2B5EF4-FFF2-40B4-BE49-F238E27FC236}">
                <a16:creationId xmlns:a16="http://schemas.microsoft.com/office/drawing/2014/main" id="{C4314314-364D-4C84-813C-B1CDA724B8E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PREVENTING COCKROACHES:</a:t>
            </a:r>
          </a:p>
          <a:p>
            <a:pPr algn="ctr"/>
            <a:r>
              <a:rPr lang="en-US" sz="3600" dirty="0">
                <a:solidFill>
                  <a:schemeClr val="bg1"/>
                </a:solidFill>
                <a:latin typeface="Arial" panose="020B0604020202020204" pitchFamily="34" charset="0"/>
                <a:cs typeface="Arial" panose="020B0604020202020204" pitchFamily="34" charset="0"/>
              </a:rPr>
              <a:t>Keep them outside</a:t>
            </a:r>
          </a:p>
        </p:txBody>
      </p:sp>
    </p:spTree>
    <p:custDataLst>
      <p:tags r:id="rId1"/>
    </p:custDataLst>
    <p:extLst>
      <p:ext uri="{BB962C8B-B14F-4D97-AF65-F5344CB8AC3E}">
        <p14:creationId xmlns:p14="http://schemas.microsoft.com/office/powerpoint/2010/main" val="205058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90600" y="1828800"/>
            <a:ext cx="6324600" cy="3657600"/>
          </a:xfrm>
        </p:spPr>
        <p:txBody>
          <a:bodyPr vert="horz" lIns="91440" tIns="45720" rIns="91440" bIns="45720" rtlCol="0" anchor="t">
            <a:normAutofit lnSpcReduction="10000"/>
          </a:bodyPr>
          <a:lstStyle/>
          <a:p>
            <a:pPr>
              <a:spcAft>
                <a:spcPts val="1200"/>
              </a:spcAft>
            </a:pPr>
            <a:r>
              <a:rPr lang="en-US" dirty="0">
                <a:latin typeface="Arial"/>
                <a:cs typeface="Arial"/>
              </a:rPr>
              <a:t>Keep kitchen and eating areas clean between meals.</a:t>
            </a:r>
          </a:p>
          <a:p>
            <a:pPr>
              <a:spcAft>
                <a:spcPts val="1200"/>
              </a:spcAft>
            </a:pPr>
            <a:r>
              <a:rPr lang="en-US" dirty="0">
                <a:latin typeface="Arial"/>
                <a:cs typeface="Arial"/>
              </a:rPr>
              <a:t>Store food in sealed containers.</a:t>
            </a:r>
          </a:p>
          <a:p>
            <a:pPr>
              <a:spcAft>
                <a:spcPts val="1200"/>
              </a:spcAft>
            </a:pPr>
            <a:r>
              <a:rPr lang="en-US" dirty="0">
                <a:latin typeface="Arial"/>
                <a:cs typeface="Arial"/>
              </a:rPr>
              <a:t>Wipe up spills right away.</a:t>
            </a:r>
          </a:p>
          <a:p>
            <a:pPr>
              <a:spcAft>
                <a:spcPts val="1200"/>
              </a:spcAft>
            </a:pPr>
            <a:r>
              <a:rPr lang="en-US" dirty="0">
                <a:latin typeface="Arial"/>
                <a:cs typeface="Arial"/>
              </a:rPr>
              <a:t>Remove garbage every day.</a:t>
            </a:r>
          </a:p>
          <a:p>
            <a:pPr>
              <a:spcAft>
                <a:spcPts val="1200"/>
              </a:spcAft>
            </a:pPr>
            <a:r>
              <a:rPr lang="en-US" dirty="0">
                <a:latin typeface="Arial"/>
                <a:cs typeface="Arial"/>
              </a:rPr>
              <a:t>Repair leaky sinks and pipes.</a:t>
            </a:r>
          </a:p>
          <a:p>
            <a:pPr>
              <a:spcAft>
                <a:spcPts val="1200"/>
              </a:spcAft>
            </a:pPr>
            <a:endParaRPr lang="en-US" dirty="0">
              <a:latin typeface="Arial"/>
              <a:cs typeface="Arial"/>
            </a:endParaRPr>
          </a:p>
        </p:txBody>
      </p:sp>
      <p:pic>
        <p:nvPicPr>
          <p:cNvPr id="7" name="Picture 5" descr="A picture containing toilet&#10;&#10;Description automatically generated">
            <a:extLst>
              <a:ext uri="{FF2B5EF4-FFF2-40B4-BE49-F238E27FC236}">
                <a16:creationId xmlns:a16="http://schemas.microsoft.com/office/drawing/2014/main" id="{C1671C8A-8590-4B85-A7D3-0DEAC1683E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99" b="9975"/>
          <a:stretch/>
        </p:blipFill>
        <p:spPr bwMode="auto">
          <a:xfrm>
            <a:off x="7824151" y="1219200"/>
            <a:ext cx="4367849" cy="5202477"/>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0A855EB-21AB-9ADD-093D-583F271F207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PREVENTING COCKROACHES:</a:t>
            </a:r>
          </a:p>
          <a:p>
            <a:pPr algn="ctr"/>
            <a:r>
              <a:rPr lang="en-US" sz="3600" dirty="0">
                <a:solidFill>
                  <a:schemeClr val="bg1"/>
                </a:solidFill>
                <a:latin typeface="Arial" panose="020B0604020202020204" pitchFamily="34" charset="0"/>
                <a:cs typeface="Arial" panose="020B0604020202020204" pitchFamily="34" charset="0"/>
              </a:rPr>
              <a:t>Remove their food and water</a:t>
            </a:r>
          </a:p>
        </p:txBody>
      </p:sp>
    </p:spTree>
    <p:custDataLst>
      <p:tags r:id="rId1"/>
    </p:custDataLst>
    <p:extLst>
      <p:ext uri="{BB962C8B-B14F-4D97-AF65-F5344CB8AC3E}">
        <p14:creationId xmlns:p14="http://schemas.microsoft.com/office/powerpoint/2010/main" val="108958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14400" y="1905000"/>
            <a:ext cx="6781800" cy="3726949"/>
          </a:xfrm>
        </p:spPr>
        <p:txBody>
          <a:bodyPr vert="horz" lIns="91440" tIns="45720" rIns="91440" bIns="45720" rtlCol="0" anchor="t">
            <a:noAutofit/>
          </a:bodyPr>
          <a:lstStyle/>
          <a:p>
            <a:pPr>
              <a:spcAft>
                <a:spcPts val="1200"/>
              </a:spcAft>
            </a:pPr>
            <a:r>
              <a:rPr lang="en-US" dirty="0">
                <a:latin typeface="Arial"/>
                <a:cs typeface="Arial"/>
              </a:rPr>
              <a:t>Seal cracks and crevices where outdoor cockroaches can come in.</a:t>
            </a:r>
          </a:p>
          <a:p>
            <a:pPr>
              <a:spcAft>
                <a:spcPts val="1200"/>
              </a:spcAft>
            </a:pPr>
            <a:r>
              <a:rPr lang="en-US" dirty="0">
                <a:latin typeface="Arial"/>
                <a:cs typeface="Arial"/>
              </a:rPr>
              <a:t>Install brush door sweeps.</a:t>
            </a:r>
          </a:p>
          <a:p>
            <a:pPr>
              <a:spcAft>
                <a:spcPts val="1200"/>
              </a:spcAft>
            </a:pPr>
            <a:r>
              <a:rPr lang="en-US" dirty="0">
                <a:latin typeface="Arial"/>
                <a:cs typeface="Arial"/>
              </a:rPr>
              <a:t>Get rid of clutter.</a:t>
            </a:r>
          </a:p>
          <a:p>
            <a:pPr>
              <a:spcAft>
                <a:spcPts val="1200"/>
              </a:spcAft>
            </a:pPr>
            <a:r>
              <a:rPr lang="en-US" dirty="0">
                <a:latin typeface="Arial"/>
                <a:cs typeface="Arial"/>
              </a:rPr>
              <a:t>Store supplies in containers with tight fitting lids instead of cardboard boxes.</a:t>
            </a:r>
            <a:endParaRPr lang="en-US" dirty="0"/>
          </a:p>
        </p:txBody>
      </p:sp>
      <p:pic>
        <p:nvPicPr>
          <p:cNvPr id="5" name="Picture 4">
            <a:extLst>
              <a:ext uri="{FF2B5EF4-FFF2-40B4-BE49-F238E27FC236}">
                <a16:creationId xmlns:a16="http://schemas.microsoft.com/office/drawing/2014/main" id="{EB9F6CCD-5C41-4FA2-90D3-3EAA496E6E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70" b="8844"/>
          <a:stretch/>
        </p:blipFill>
        <p:spPr bwMode="auto">
          <a:xfrm>
            <a:off x="8079288" y="1163756"/>
            <a:ext cx="4112712" cy="5209435"/>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C33DAD2-C4DC-3DCC-CBC8-DC0F9A18C76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PREVENTING COCKROACHES:</a:t>
            </a:r>
          </a:p>
          <a:p>
            <a:pPr algn="ctr"/>
            <a:r>
              <a:rPr lang="en-US" sz="3600" dirty="0">
                <a:solidFill>
                  <a:schemeClr val="bg1"/>
                </a:solidFill>
                <a:latin typeface="Arial" panose="020B0604020202020204" pitchFamily="34" charset="0"/>
                <a:cs typeface="Arial" panose="020B0604020202020204" pitchFamily="34" charset="0"/>
              </a:rPr>
              <a:t>Remove their shelter</a:t>
            </a:r>
          </a:p>
        </p:txBody>
      </p:sp>
    </p:spTree>
    <p:custDataLst>
      <p:tags r:id="rId1"/>
    </p:custDataLst>
    <p:extLst>
      <p:ext uri="{BB962C8B-B14F-4D97-AF65-F5344CB8AC3E}">
        <p14:creationId xmlns:p14="http://schemas.microsoft.com/office/powerpoint/2010/main" val="411313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14400" y="1676400"/>
            <a:ext cx="4724400" cy="4419600"/>
          </a:xfrm>
        </p:spPr>
        <p:txBody>
          <a:bodyPr vert="horz" lIns="91440" tIns="45720" rIns="91440" bIns="45720" rtlCol="0" anchor="t">
            <a:normAutofit fontScale="92500" lnSpcReduction="10000"/>
          </a:bodyPr>
          <a:lstStyle/>
          <a:p>
            <a:pPr>
              <a:spcAft>
                <a:spcPts val="600"/>
              </a:spcAft>
            </a:pPr>
            <a:r>
              <a:rPr lang="en-US" sz="3000" dirty="0"/>
              <a:t>Use a flashlight and/or a small mirror to check behind/under cabinets </a:t>
            </a:r>
            <a:br>
              <a:rPr lang="en-US" sz="3000" dirty="0"/>
            </a:br>
            <a:r>
              <a:rPr lang="en-US" sz="3000" dirty="0"/>
              <a:t>and appliances.</a:t>
            </a:r>
          </a:p>
          <a:p>
            <a:pPr>
              <a:spcAft>
                <a:spcPts val="600"/>
              </a:spcAft>
            </a:pPr>
            <a:r>
              <a:rPr lang="en-US" sz="3000" dirty="0">
                <a:latin typeface="Arial"/>
                <a:cs typeface="Arial"/>
              </a:rPr>
              <a:t>Put sticky traps on the ﬂoor next to walls and under refrigerators, dishwashers, sinks, and ranges.</a:t>
            </a:r>
          </a:p>
          <a:p>
            <a:pPr>
              <a:spcAft>
                <a:spcPts val="600"/>
              </a:spcAft>
            </a:pPr>
            <a:r>
              <a:rPr lang="en-US" sz="3000" dirty="0">
                <a:latin typeface="Arial"/>
                <a:cs typeface="Arial"/>
              </a:rPr>
              <a:t>If you see one cockroach, there are probably many more hiding.</a:t>
            </a:r>
          </a:p>
          <a:p>
            <a:pPr>
              <a:spcAft>
                <a:spcPts val="600"/>
              </a:spcAft>
            </a:pPr>
            <a:endParaRPr lang="en-US" sz="3000" dirty="0">
              <a:latin typeface="Arial"/>
              <a:cs typeface="Arial"/>
            </a:endParaRPr>
          </a:p>
          <a:p>
            <a:pPr>
              <a:spcAft>
                <a:spcPts val="600"/>
              </a:spcAft>
            </a:pPr>
            <a:endParaRPr lang="en-US" dirty="0">
              <a:latin typeface="Arial"/>
              <a:cs typeface="Arial"/>
            </a:endParaRPr>
          </a:p>
          <a:p>
            <a:pPr marL="0" indent="0">
              <a:spcAft>
                <a:spcPts val="600"/>
              </a:spcAft>
              <a:buNone/>
            </a:pPr>
            <a:endParaRPr lang="en-US" dirty="0">
              <a:latin typeface="Arial"/>
              <a:cs typeface="Arial"/>
            </a:endParaRPr>
          </a:p>
          <a:p>
            <a:pPr marL="0" indent="0">
              <a:spcAft>
                <a:spcPts val="600"/>
              </a:spcAft>
              <a:buNone/>
            </a:pPr>
            <a:endParaRPr lang="en-US" dirty="0">
              <a:latin typeface="Arial"/>
              <a:cs typeface="Arial"/>
            </a:endParaRPr>
          </a:p>
        </p:txBody>
      </p:sp>
      <p:pic>
        <p:nvPicPr>
          <p:cNvPr id="3" name="Picture 2" descr="A person looking under a sink with a flashlight">
            <a:extLst>
              <a:ext uri="{FF2B5EF4-FFF2-40B4-BE49-F238E27FC236}">
                <a16:creationId xmlns:a16="http://schemas.microsoft.com/office/drawing/2014/main" id="{91885AD1-EE08-000C-0C3D-991657D55099}"/>
              </a:ext>
            </a:extLst>
          </p:cNvPr>
          <p:cNvPicPr>
            <a:picLocks noChangeAspect="1"/>
          </p:cNvPicPr>
          <p:nvPr/>
        </p:nvPicPr>
        <p:blipFill rotWithShape="1">
          <a:blip r:embed="rId4">
            <a:extLst>
              <a:ext uri="{28A0092B-C50C-407E-A947-70E740481C1C}">
                <a14:useLocalDpi xmlns:a14="http://schemas.microsoft.com/office/drawing/2010/main" val="0"/>
              </a:ext>
            </a:extLst>
          </a:blip>
          <a:srcRect l="9490" t="7301" r="12694" b="25367"/>
          <a:stretch/>
        </p:blipFill>
        <p:spPr>
          <a:xfrm>
            <a:off x="6041721" y="1676400"/>
            <a:ext cx="6150279" cy="4266940"/>
          </a:xfrm>
          <a:prstGeom prst="rect">
            <a:avLst/>
          </a:prstGeom>
        </p:spPr>
      </p:pic>
      <p:sp>
        <p:nvSpPr>
          <p:cNvPr id="4" name="Title 1">
            <a:extLst>
              <a:ext uri="{FF2B5EF4-FFF2-40B4-BE49-F238E27FC236}">
                <a16:creationId xmlns:a16="http://schemas.microsoft.com/office/drawing/2014/main" id="{FDD64C40-4048-0D84-EE84-CBDC39FE7BE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Inspecting for Cockroaches</a:t>
            </a:r>
          </a:p>
        </p:txBody>
      </p:sp>
    </p:spTree>
    <p:custDataLst>
      <p:tags r:id="rId1"/>
    </p:custDataLst>
    <p:extLst>
      <p:ext uri="{BB962C8B-B14F-4D97-AF65-F5344CB8AC3E}">
        <p14:creationId xmlns:p14="http://schemas.microsoft.com/office/powerpoint/2010/main" val="274851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1001038" y="1481202"/>
            <a:ext cx="4256762" cy="4690998"/>
          </a:xfrm>
        </p:spPr>
        <p:txBody>
          <a:bodyPr vert="horz" lIns="91440" tIns="45720" rIns="91440" bIns="45720" rtlCol="0" anchor="t">
            <a:normAutofit/>
          </a:bodyPr>
          <a:lstStyle/>
          <a:p>
            <a:pPr marL="0" indent="0">
              <a:lnSpc>
                <a:spcPts val="3360"/>
              </a:lnSpc>
              <a:buNone/>
            </a:pPr>
            <a:r>
              <a:rPr lang="en-US" b="1" dirty="0">
                <a:solidFill>
                  <a:srgbClr val="009999"/>
                </a:solidFill>
                <a:latin typeface="Arial"/>
                <a:cs typeface="Arial"/>
              </a:rPr>
              <a:t>Sticky Traps </a:t>
            </a:r>
            <a:r>
              <a:rPr lang="en-US" dirty="0">
                <a:latin typeface="Arial"/>
                <a:cs typeface="Arial"/>
              </a:rPr>
              <a:t>help to identify what kind of cockroaches they are, where they are hiding, and how many generations you may have.</a:t>
            </a:r>
          </a:p>
          <a:p>
            <a:pPr marL="0" indent="0">
              <a:lnSpc>
                <a:spcPts val="3360"/>
              </a:lnSpc>
              <a:buNone/>
            </a:pPr>
            <a:endParaRPr lang="en-US" dirty="0">
              <a:latin typeface="Arial"/>
              <a:cs typeface="Arial"/>
            </a:endParaRPr>
          </a:p>
        </p:txBody>
      </p:sp>
      <p:pic>
        <p:nvPicPr>
          <p:cNvPr id="4" name="Picture 3">
            <a:extLst>
              <a:ext uri="{FF2B5EF4-FFF2-40B4-BE49-F238E27FC236}">
                <a16:creationId xmlns:a16="http://schemas.microsoft.com/office/drawing/2014/main" id="{121F3F16-A062-453F-860D-686325FFA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066800"/>
            <a:ext cx="6324600" cy="4784764"/>
          </a:xfrm>
          <a:prstGeom prst="rect">
            <a:avLst/>
          </a:prstGeom>
        </p:spPr>
      </p:pic>
      <p:sp>
        <p:nvSpPr>
          <p:cNvPr id="6" name="TextBox 5">
            <a:extLst>
              <a:ext uri="{FF2B5EF4-FFF2-40B4-BE49-F238E27FC236}">
                <a16:creationId xmlns:a16="http://schemas.microsoft.com/office/drawing/2014/main" id="{B63FC886-61B4-4BC5-BE85-6DAD69940B5B}"/>
              </a:ext>
            </a:extLst>
          </p:cNvPr>
          <p:cNvSpPr txBox="1"/>
          <p:nvPr/>
        </p:nvSpPr>
        <p:spPr>
          <a:xfrm>
            <a:off x="5791200" y="5956756"/>
            <a:ext cx="5943600" cy="430887"/>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Photo Credit: Andrew Southerland, UC IPM </a:t>
            </a:r>
          </a:p>
          <a:p>
            <a:r>
              <a:rPr lang="en-US" sz="1000" dirty="0">
                <a:latin typeface="Calibri" panose="020F0502020204030204" pitchFamily="34" charset="0"/>
                <a:cs typeface="Calibri" panose="020F0502020204030204" pitchFamily="34" charset="0"/>
                <a:hlinkClick r:id="rId5"/>
              </a:rPr>
              <a:t>https://www2.ipm.ucanr.edu/highlights/2018/School_outdoor_baiting_program_to_manage_cockroaches/</a:t>
            </a:r>
            <a:r>
              <a:rPr lang="en-US" sz="1000" dirty="0">
                <a:latin typeface="Calibri" panose="020F0502020204030204" pitchFamily="34" charset="0"/>
                <a:cs typeface="Calibri" panose="020F0502020204030204" pitchFamily="34" charset="0"/>
              </a:rPr>
              <a:t> </a:t>
            </a:r>
          </a:p>
        </p:txBody>
      </p:sp>
      <p:sp>
        <p:nvSpPr>
          <p:cNvPr id="3" name="Title 1">
            <a:extLst>
              <a:ext uri="{FF2B5EF4-FFF2-40B4-BE49-F238E27FC236}">
                <a16:creationId xmlns:a16="http://schemas.microsoft.com/office/drawing/2014/main" id="{DC2C2A1E-95CC-C389-725B-BE4979289C2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Identifying Cockroaches</a:t>
            </a:r>
          </a:p>
        </p:txBody>
      </p:sp>
    </p:spTree>
    <p:custDataLst>
      <p:tags r:id="rId1"/>
    </p:custDataLst>
    <p:extLst>
      <p:ext uri="{BB962C8B-B14F-4D97-AF65-F5344CB8AC3E}">
        <p14:creationId xmlns:p14="http://schemas.microsoft.com/office/powerpoint/2010/main" val="2030802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829491" y="1825625"/>
            <a:ext cx="5410200" cy="4351338"/>
          </a:xfrm>
        </p:spPr>
        <p:txBody>
          <a:bodyPr vert="horz" lIns="91440" tIns="45720" rIns="91440" bIns="45720" rtlCol="0" anchor="t">
            <a:normAutofit/>
          </a:bodyPr>
          <a:lstStyle/>
          <a:p>
            <a:pPr marL="0" indent="0">
              <a:buNone/>
            </a:pPr>
            <a:r>
              <a:rPr lang="en-US" dirty="0">
                <a:latin typeface="Arial"/>
                <a:ea typeface="Cambria"/>
                <a:cs typeface="Arial"/>
              </a:rPr>
              <a:t>Types of </a:t>
            </a:r>
            <a:r>
              <a:rPr lang="en-US" b="1" dirty="0">
                <a:solidFill>
                  <a:srgbClr val="009999"/>
                </a:solidFill>
                <a:latin typeface="Arial"/>
                <a:ea typeface="Cambria"/>
                <a:cs typeface="Arial"/>
              </a:rPr>
              <a:t>indoor</a:t>
            </a:r>
            <a:r>
              <a:rPr lang="en-US" dirty="0">
                <a:latin typeface="Arial"/>
                <a:ea typeface="Cambria"/>
                <a:cs typeface="Arial"/>
              </a:rPr>
              <a:t> cockroaches (smaller)</a:t>
            </a:r>
            <a:endParaRPr lang="en-US" dirty="0">
              <a:latin typeface="Arial"/>
              <a:cs typeface="Arial"/>
            </a:endParaRPr>
          </a:p>
          <a:p>
            <a:r>
              <a:rPr lang="en-US" dirty="0">
                <a:latin typeface="Arial"/>
                <a:cs typeface="Arial"/>
              </a:rPr>
              <a:t>Most common:</a:t>
            </a:r>
          </a:p>
          <a:p>
            <a:pPr>
              <a:buFont typeface="Wingdings" panose="05000000000000000000" pitchFamily="2" charset="2"/>
              <a:buChar char="ü"/>
            </a:pPr>
            <a:r>
              <a:rPr lang="en-US" dirty="0">
                <a:solidFill>
                  <a:srgbClr val="009999"/>
                </a:solidFill>
                <a:latin typeface="Arial"/>
                <a:cs typeface="Arial"/>
              </a:rPr>
              <a:t>German cockroaches</a:t>
            </a:r>
          </a:p>
          <a:p>
            <a:pPr>
              <a:spcBef>
                <a:spcPts val="2200"/>
              </a:spcBef>
            </a:pPr>
            <a:r>
              <a:rPr lang="en-US" dirty="0">
                <a:latin typeface="Arial"/>
                <a:cs typeface="Arial"/>
              </a:rPr>
              <a:t>Less common:</a:t>
            </a:r>
          </a:p>
          <a:p>
            <a:pPr>
              <a:buFont typeface="Wingdings" panose="05000000000000000000" pitchFamily="2" charset="2"/>
              <a:buChar char="ü"/>
            </a:pPr>
            <a:r>
              <a:rPr lang="en-US" dirty="0" err="1">
                <a:solidFill>
                  <a:srgbClr val="009999"/>
                </a:solidFill>
                <a:latin typeface="Arial"/>
                <a:cs typeface="Arial"/>
              </a:rPr>
              <a:t>Broadbanded</a:t>
            </a:r>
            <a:r>
              <a:rPr lang="en-US" dirty="0">
                <a:solidFill>
                  <a:srgbClr val="009999"/>
                </a:solidFill>
                <a:latin typeface="Arial"/>
                <a:cs typeface="Arial"/>
              </a:rPr>
              <a:t> cockroaches</a:t>
            </a:r>
          </a:p>
        </p:txBody>
      </p:sp>
      <p:sp>
        <p:nvSpPr>
          <p:cNvPr id="3" name="Content Placeholder 2">
            <a:extLst>
              <a:ext uri="{FF2B5EF4-FFF2-40B4-BE49-F238E27FC236}">
                <a16:creationId xmlns:a16="http://schemas.microsoft.com/office/drawing/2014/main" id="{FA2C60FC-FBC7-46F2-80F3-10A84D8102DB}"/>
              </a:ext>
            </a:extLst>
          </p:cNvPr>
          <p:cNvSpPr>
            <a:spLocks noGrp="1"/>
          </p:cNvSpPr>
          <p:nvPr>
            <p:ph sz="half" idx="4294967295"/>
          </p:nvPr>
        </p:nvSpPr>
        <p:spPr>
          <a:xfrm>
            <a:off x="6553200" y="1831159"/>
            <a:ext cx="5181600" cy="4351338"/>
          </a:xfrm>
          <a:prstGeom prst="rect">
            <a:avLst/>
          </a:prstGeom>
        </p:spPr>
        <p:txBody>
          <a:bodyPr/>
          <a:lstStyle/>
          <a:p>
            <a:pPr marL="0" indent="0">
              <a:buNone/>
            </a:pPr>
            <a:r>
              <a:rPr lang="en-US" dirty="0">
                <a:latin typeface="Arial"/>
                <a:cs typeface="Arial"/>
              </a:rPr>
              <a:t>Types of cockroaches seen </a:t>
            </a:r>
            <a:r>
              <a:rPr lang="en-US" b="1" dirty="0">
                <a:solidFill>
                  <a:srgbClr val="009999"/>
                </a:solidFill>
                <a:latin typeface="Arial"/>
                <a:cs typeface="Arial"/>
              </a:rPr>
              <a:t>outdoors</a:t>
            </a:r>
            <a:r>
              <a:rPr lang="en-US" dirty="0">
                <a:latin typeface="Arial"/>
                <a:cs typeface="Arial"/>
              </a:rPr>
              <a:t> (larger)</a:t>
            </a:r>
          </a:p>
          <a:p>
            <a:pPr>
              <a:buFont typeface="Wingdings" panose="05000000000000000000" pitchFamily="2" charset="2"/>
              <a:buChar char="ü"/>
            </a:pPr>
            <a:r>
              <a:rPr lang="en-US" dirty="0">
                <a:solidFill>
                  <a:srgbClr val="009999"/>
                </a:solidFill>
                <a:latin typeface="Arial"/>
                <a:cs typeface="Arial"/>
              </a:rPr>
              <a:t>Turkestan</a:t>
            </a:r>
          </a:p>
          <a:p>
            <a:pPr>
              <a:buFont typeface="Wingdings" panose="05000000000000000000" pitchFamily="2" charset="2"/>
              <a:buChar char="ü"/>
            </a:pPr>
            <a:r>
              <a:rPr lang="en-US" dirty="0">
                <a:solidFill>
                  <a:srgbClr val="009999"/>
                </a:solidFill>
                <a:latin typeface="Arial"/>
                <a:cs typeface="Arial"/>
              </a:rPr>
              <a:t>Oriental </a:t>
            </a:r>
          </a:p>
          <a:p>
            <a:pPr>
              <a:buFont typeface="Wingdings" panose="05000000000000000000" pitchFamily="2" charset="2"/>
              <a:buChar char="ü"/>
            </a:pPr>
            <a:r>
              <a:rPr lang="en-US" dirty="0">
                <a:solidFill>
                  <a:srgbClr val="009999"/>
                </a:solidFill>
                <a:latin typeface="Arial"/>
                <a:cs typeface="Arial"/>
              </a:rPr>
              <a:t>American</a:t>
            </a:r>
          </a:p>
          <a:p>
            <a:pPr>
              <a:buFont typeface="Wingdings" panose="05000000000000000000" pitchFamily="2" charset="2"/>
              <a:buChar char="ü"/>
            </a:pPr>
            <a:r>
              <a:rPr lang="en-US" dirty="0">
                <a:solidFill>
                  <a:srgbClr val="009999"/>
                </a:solidFill>
                <a:latin typeface="Arial"/>
                <a:cs typeface="Arial"/>
              </a:rPr>
              <a:t>Smokey brown</a:t>
            </a:r>
          </a:p>
          <a:p>
            <a:pPr>
              <a:buFont typeface="Wingdings" panose="05000000000000000000" pitchFamily="2" charset="2"/>
              <a:buChar char="ü"/>
            </a:pPr>
            <a:r>
              <a:rPr lang="en-US" dirty="0">
                <a:solidFill>
                  <a:srgbClr val="009999"/>
                </a:solidFill>
                <a:latin typeface="Arial"/>
                <a:cs typeface="Arial"/>
              </a:rPr>
              <a:t>Field</a:t>
            </a:r>
          </a:p>
          <a:p>
            <a:endParaRPr lang="en-US" dirty="0"/>
          </a:p>
        </p:txBody>
      </p:sp>
      <p:sp>
        <p:nvSpPr>
          <p:cNvPr id="8" name="TextBox 7">
            <a:extLst>
              <a:ext uri="{FF2B5EF4-FFF2-40B4-BE49-F238E27FC236}">
                <a16:creationId xmlns:a16="http://schemas.microsoft.com/office/drawing/2014/main" id="{B31A369B-8B4A-4543-878E-2EA78EE93A63}"/>
              </a:ext>
            </a:extLst>
          </p:cNvPr>
          <p:cNvSpPr txBox="1"/>
          <p:nvPr/>
        </p:nvSpPr>
        <p:spPr>
          <a:xfrm>
            <a:off x="3048000" y="5992297"/>
            <a:ext cx="6096000" cy="369332"/>
          </a:xfrm>
          <a:prstGeom prst="rect">
            <a:avLst/>
          </a:prstGeom>
          <a:noFill/>
        </p:spPr>
        <p:txBody>
          <a:bodyPr wrap="square">
            <a:spAutoFit/>
          </a:bodyPr>
          <a:lstStyle/>
          <a:p>
            <a:pPr marL="0" marR="0" algn="ctr">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4"/>
              </a:rPr>
              <a:t> http://ipm.ucanr.edu/PMG/PESTNOTES/pn7467.html</a:t>
            </a:r>
            <a:r>
              <a:rPr lang="en-US" sz="1800" dirty="0">
                <a:effectLst/>
                <a:latin typeface="Calibri" panose="020F0502020204030204" pitchFamily="34" charset="0"/>
                <a:ea typeface="Calibri" panose="020F0502020204030204" pitchFamily="34" charset="0"/>
              </a:rPr>
              <a:t> </a:t>
            </a:r>
          </a:p>
        </p:txBody>
      </p:sp>
      <p:sp>
        <p:nvSpPr>
          <p:cNvPr id="6" name="TextBox 5">
            <a:extLst>
              <a:ext uri="{FF2B5EF4-FFF2-40B4-BE49-F238E27FC236}">
                <a16:creationId xmlns:a16="http://schemas.microsoft.com/office/drawing/2014/main" id="{3ACC9DDC-AB87-4DFB-966A-291B6A61AFB2}"/>
              </a:ext>
            </a:extLst>
          </p:cNvPr>
          <p:cNvSpPr txBox="1"/>
          <p:nvPr/>
        </p:nvSpPr>
        <p:spPr>
          <a:xfrm>
            <a:off x="4152900" y="5715000"/>
            <a:ext cx="3886200" cy="369332"/>
          </a:xfrm>
          <a:prstGeom prst="rect">
            <a:avLst/>
          </a:prstGeom>
          <a:noFill/>
        </p:spPr>
        <p:txBody>
          <a:bodyPr wrap="square" rtlCol="0">
            <a:spAutoFit/>
          </a:bodyPr>
          <a:lstStyle/>
          <a:p>
            <a:pPr algn="ctr"/>
            <a:r>
              <a:rPr lang="en-US" b="1" dirty="0"/>
              <a:t>Learn more:</a:t>
            </a:r>
          </a:p>
        </p:txBody>
      </p:sp>
      <p:sp>
        <p:nvSpPr>
          <p:cNvPr id="4" name="Title 1">
            <a:extLst>
              <a:ext uri="{FF2B5EF4-FFF2-40B4-BE49-F238E27FC236}">
                <a16:creationId xmlns:a16="http://schemas.microsoft.com/office/drawing/2014/main" id="{4EC276AC-C9EE-2CF4-4F54-E1C2313BDF0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Identifying Cockroaches</a:t>
            </a:r>
          </a:p>
        </p:txBody>
      </p:sp>
    </p:spTree>
    <p:custDataLst>
      <p:tags r:id="rId1"/>
    </p:custDataLst>
    <p:extLst>
      <p:ext uri="{BB962C8B-B14F-4D97-AF65-F5344CB8AC3E}">
        <p14:creationId xmlns:p14="http://schemas.microsoft.com/office/powerpoint/2010/main" val="2326850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FD6D4857-7819-CD0F-B3BB-EFCE2AEFC3C8}"/>
              </a:ext>
            </a:extLst>
          </p:cNvPr>
          <p:cNvSpPr>
            <a:spLocks noGrp="1"/>
          </p:cNvSpPr>
          <p:nvPr>
            <p:ph idx="1"/>
          </p:nvPr>
        </p:nvSpPr>
        <p:spPr>
          <a:xfrm>
            <a:off x="829340" y="1981199"/>
            <a:ext cx="7455125" cy="3753173"/>
          </a:xfrm>
        </p:spPr>
        <p:txBody>
          <a:bodyPr>
            <a:normAutofit/>
          </a:bodyPr>
          <a:lstStyle/>
          <a:p>
            <a:pPr>
              <a:spcBef>
                <a:spcPts val="1200"/>
              </a:spcBef>
              <a:spcAft>
                <a:spcPts val="1200"/>
              </a:spcAft>
            </a:pPr>
            <a:r>
              <a:rPr lang="en-US" dirty="0"/>
              <a:t>What’s your name?</a:t>
            </a:r>
          </a:p>
          <a:p>
            <a:pPr>
              <a:spcBef>
                <a:spcPts val="1200"/>
              </a:spcBef>
              <a:spcAft>
                <a:spcPts val="1200"/>
              </a:spcAft>
            </a:pPr>
            <a:r>
              <a:rPr lang="en-US" dirty="0"/>
              <a:t>Have you ever hired a pest management professional?</a:t>
            </a:r>
          </a:p>
          <a:p>
            <a:pPr>
              <a:spcBef>
                <a:spcPts val="1200"/>
              </a:spcBef>
              <a:spcAft>
                <a:spcPts val="1200"/>
              </a:spcAft>
            </a:pPr>
            <a:r>
              <a:rPr lang="en-US" dirty="0"/>
              <a:t>What would you like to learn from today’s workshop?</a:t>
            </a:r>
          </a:p>
        </p:txBody>
      </p:sp>
      <p:sp>
        <p:nvSpPr>
          <p:cNvPr id="12" name="Title 1">
            <a:extLst>
              <a:ext uri="{FF2B5EF4-FFF2-40B4-BE49-F238E27FC236}">
                <a16:creationId xmlns:a16="http://schemas.microsoft.com/office/drawing/2014/main" id="{3E857E59-DD60-7D41-2F61-5673CFEA608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spcBef>
                <a:spcPts val="1200"/>
              </a:spcBef>
              <a:spcAft>
                <a:spcPts val="1200"/>
              </a:spcAft>
            </a:pPr>
            <a:r>
              <a:rPr lang="en-US" sz="3600" dirty="0">
                <a:solidFill>
                  <a:schemeClr val="bg1"/>
                </a:solidFill>
                <a:latin typeface="Arial" panose="020B0604020202020204" pitchFamily="34" charset="0"/>
                <a:cs typeface="Arial" panose="020B0604020202020204" pitchFamily="34" charset="0"/>
              </a:rPr>
              <a:t>Icebreaker Questions</a:t>
            </a:r>
          </a:p>
        </p:txBody>
      </p:sp>
      <p:pic>
        <p:nvPicPr>
          <p:cNvPr id="13" name="Picture 12" descr="Icon&#10;&#10;Description automatically generated">
            <a:extLst>
              <a:ext uri="{FF2B5EF4-FFF2-40B4-BE49-F238E27FC236}">
                <a16:creationId xmlns:a16="http://schemas.microsoft.com/office/drawing/2014/main" id="{41E99130-0C81-5374-180A-E6B96A67E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351134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86FE04-6410-4C42-A3D2-EEA855BD0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228600"/>
            <a:ext cx="7907795" cy="6111110"/>
          </a:xfrm>
          <a:prstGeom prst="rect">
            <a:avLst/>
          </a:prstGeom>
          <a:ln>
            <a:solidFill>
              <a:schemeClr val="tx1"/>
            </a:solidFill>
          </a:ln>
        </p:spPr>
      </p:pic>
      <p:sp>
        <p:nvSpPr>
          <p:cNvPr id="2" name="TextBox 1">
            <a:extLst>
              <a:ext uri="{FF2B5EF4-FFF2-40B4-BE49-F238E27FC236}">
                <a16:creationId xmlns:a16="http://schemas.microsoft.com/office/drawing/2014/main" id="{AF13653C-F750-C258-C799-8396CA932F45}"/>
              </a:ext>
            </a:extLst>
          </p:cNvPr>
          <p:cNvSpPr txBox="1"/>
          <p:nvPr/>
        </p:nvSpPr>
        <p:spPr>
          <a:xfrm>
            <a:off x="10287000" y="5139381"/>
            <a:ext cx="1143000" cy="1200329"/>
          </a:xfrm>
          <a:prstGeom prst="rect">
            <a:avLst/>
          </a:prstGeom>
          <a:noFill/>
        </p:spPr>
        <p:txBody>
          <a:bodyPr wrap="square" rtlCol="0">
            <a:spAutoFit/>
          </a:bodyPr>
          <a:lstStyle/>
          <a:p>
            <a:r>
              <a:rPr lang="en-US" sz="1200" dirty="0"/>
              <a:t>Graphic from the California Department of Pesticide Regulation</a:t>
            </a:r>
          </a:p>
        </p:txBody>
      </p:sp>
    </p:spTree>
    <p:custDataLst>
      <p:tags r:id="rId1"/>
    </p:custDataLst>
    <p:extLst>
      <p:ext uri="{BB962C8B-B14F-4D97-AF65-F5344CB8AC3E}">
        <p14:creationId xmlns:p14="http://schemas.microsoft.com/office/powerpoint/2010/main" val="1478068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419E4F-7F86-9331-EA3A-CB1C8D8317D1}"/>
              </a:ext>
            </a:extLst>
          </p:cNvPr>
          <p:cNvSpPr>
            <a:spLocks noGrp="1"/>
          </p:cNvSpPr>
          <p:nvPr>
            <p:ph idx="1"/>
          </p:nvPr>
        </p:nvSpPr>
        <p:spPr>
          <a:xfrm>
            <a:off x="990600" y="1905000"/>
            <a:ext cx="3514060" cy="3679826"/>
          </a:xfrm>
        </p:spPr>
        <p:txBody>
          <a:bodyPr vert="horz" lIns="91440" tIns="45720" rIns="91440" bIns="45720" rtlCol="0" anchor="t">
            <a:normAutofit/>
          </a:bodyPr>
          <a:lstStyle/>
          <a:p>
            <a:pPr marL="0" indent="0">
              <a:buNone/>
            </a:pPr>
            <a:r>
              <a:rPr lang="en-US" dirty="0">
                <a:latin typeface="Arial"/>
                <a:cs typeface="Arial"/>
              </a:rPr>
              <a:t>They are searching for food and water!</a:t>
            </a:r>
          </a:p>
        </p:txBody>
      </p:sp>
      <p:pic>
        <p:nvPicPr>
          <p:cNvPr id="4" name="Picture 3">
            <a:extLst>
              <a:ext uri="{FF2B5EF4-FFF2-40B4-BE49-F238E27FC236}">
                <a16:creationId xmlns:a16="http://schemas.microsoft.com/office/drawing/2014/main" id="{C38CBAEE-DD99-471E-8E17-51BCAB4B8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189" y="1066800"/>
            <a:ext cx="7448811" cy="4965874"/>
          </a:xfrm>
          <a:prstGeom prst="rect">
            <a:avLst/>
          </a:prstGeom>
        </p:spPr>
      </p:pic>
      <p:sp>
        <p:nvSpPr>
          <p:cNvPr id="3" name="Title 1">
            <a:extLst>
              <a:ext uri="{FF2B5EF4-FFF2-40B4-BE49-F238E27FC236}">
                <a16:creationId xmlns:a16="http://schemas.microsoft.com/office/drawing/2014/main" id="{3F4E2150-FDEB-D9F3-B7A1-35019CAF7C5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Why do outdoor cockroaches come indoors?</a:t>
            </a:r>
          </a:p>
        </p:txBody>
      </p:sp>
    </p:spTree>
    <p:custDataLst>
      <p:tags r:id="rId1"/>
    </p:custDataLst>
    <p:extLst>
      <p:ext uri="{BB962C8B-B14F-4D97-AF65-F5344CB8AC3E}">
        <p14:creationId xmlns:p14="http://schemas.microsoft.com/office/powerpoint/2010/main" val="3818994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914400" y="1752600"/>
            <a:ext cx="4572000" cy="3581400"/>
          </a:xfrm>
        </p:spPr>
        <p:txBody>
          <a:bodyPr vert="horz" lIns="91440" tIns="45720" rIns="91440" bIns="45720" rtlCol="0" anchor="t">
            <a:normAutofit lnSpcReduction="10000"/>
          </a:bodyPr>
          <a:lstStyle/>
          <a:p>
            <a:r>
              <a:rPr lang="en-US" dirty="0">
                <a:latin typeface="Arial"/>
                <a:cs typeface="Arial"/>
              </a:rPr>
              <a:t>Look for signs of cockroaches: droppings, egg casings, cast-off skins, stains, unpleasant odor.</a:t>
            </a:r>
          </a:p>
          <a:p>
            <a:pPr>
              <a:spcBef>
                <a:spcPts val="2200"/>
              </a:spcBef>
            </a:pPr>
            <a:r>
              <a:rPr lang="en-US" dirty="0">
                <a:latin typeface="Arial"/>
                <a:cs typeface="Arial"/>
              </a:rPr>
              <a:t>Use an IPM checklist regularly. </a:t>
            </a:r>
            <a:r>
              <a:rPr lang="en-US" dirty="0">
                <a:latin typeface="Arial"/>
                <a:cs typeface="Arial"/>
                <a:hlinkClick r:id="rId4"/>
              </a:rPr>
              <a:t>https://cchp.ucsf.edu/content/ipm-checklist-0</a:t>
            </a:r>
            <a:r>
              <a:rPr lang="en-US" dirty="0">
                <a:latin typeface="Arial"/>
                <a:cs typeface="Arial"/>
              </a:rPr>
              <a:t> </a:t>
            </a:r>
          </a:p>
          <a:p>
            <a:endParaRPr lang="en-US" dirty="0">
              <a:latin typeface="Arial"/>
              <a:cs typeface="Arial"/>
            </a:endParaRPr>
          </a:p>
        </p:txBody>
      </p:sp>
      <p:pic>
        <p:nvPicPr>
          <p:cNvPr id="6" name="Picture 5" descr="A person in a mask writing on a piece of paper&#10;&#10;Description automatically generated with medium confidence">
            <a:extLst>
              <a:ext uri="{FF2B5EF4-FFF2-40B4-BE49-F238E27FC236}">
                <a16:creationId xmlns:a16="http://schemas.microsoft.com/office/drawing/2014/main" id="{E0631851-1E13-454D-9E95-FB8AF7C6383D}"/>
              </a:ext>
            </a:extLst>
          </p:cNvPr>
          <p:cNvPicPr>
            <a:picLocks noChangeAspect="1"/>
          </p:cNvPicPr>
          <p:nvPr/>
        </p:nvPicPr>
        <p:blipFill rotWithShape="1">
          <a:blip r:embed="rId5">
            <a:extLst>
              <a:ext uri="{28A0092B-C50C-407E-A947-70E740481C1C}">
                <a14:useLocalDpi xmlns:a14="http://schemas.microsoft.com/office/drawing/2010/main" val="0"/>
              </a:ext>
            </a:extLst>
          </a:blip>
          <a:srcRect l="744" t="197" r="10163" b="-588"/>
          <a:stretch/>
        </p:blipFill>
        <p:spPr>
          <a:xfrm>
            <a:off x="5791200" y="1447800"/>
            <a:ext cx="6400800" cy="4827494"/>
          </a:xfrm>
          <a:prstGeom prst="rect">
            <a:avLst/>
          </a:prstGeom>
        </p:spPr>
      </p:pic>
      <p:sp>
        <p:nvSpPr>
          <p:cNvPr id="5" name="Title 1">
            <a:extLst>
              <a:ext uri="{FF2B5EF4-FFF2-40B4-BE49-F238E27FC236}">
                <a16:creationId xmlns:a16="http://schemas.microsoft.com/office/drawing/2014/main" id="{7EB36471-7579-4537-DE29-DA0AD7199C8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Monitoring for Cockroaches</a:t>
            </a:r>
          </a:p>
        </p:txBody>
      </p:sp>
    </p:spTree>
    <p:custDataLst>
      <p:tags r:id="rId1"/>
    </p:custDataLst>
    <p:extLst>
      <p:ext uri="{BB962C8B-B14F-4D97-AF65-F5344CB8AC3E}">
        <p14:creationId xmlns:p14="http://schemas.microsoft.com/office/powerpoint/2010/main" val="191545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38200" y="1524000"/>
            <a:ext cx="5715000" cy="4419600"/>
          </a:xfrm>
        </p:spPr>
        <p:txBody>
          <a:bodyPr vert="horz" lIns="91440" tIns="45720" rIns="91440" bIns="45720" rtlCol="0" anchor="t">
            <a:normAutofit/>
          </a:bodyPr>
          <a:lstStyle/>
          <a:p>
            <a:pPr algn="l"/>
            <a:r>
              <a:rPr lang="en-US" sz="2600" dirty="0"/>
              <a:t>Vacuum </a:t>
            </a:r>
            <a:r>
              <a:rPr lang="en-US" sz="2600" b="0" i="0" u="none" strike="noStrike" baseline="0" dirty="0"/>
              <a:t>cockroach hiding places thoroughly using a HEPA filter vacuum with a crevice attachment.</a:t>
            </a:r>
            <a:endParaRPr lang="en-US" sz="2600" dirty="0"/>
          </a:p>
          <a:p>
            <a:pPr>
              <a:spcBef>
                <a:spcPts val="2200"/>
              </a:spcBef>
            </a:pPr>
            <a:r>
              <a:rPr lang="en-US" sz="2600" dirty="0">
                <a:latin typeface="Arial"/>
                <a:cs typeface="Arial"/>
              </a:rPr>
              <a:t>Take away the food and water they are attracted to. </a:t>
            </a:r>
          </a:p>
          <a:p>
            <a:pPr lvl="1">
              <a:buFont typeface="Wingdings" panose="05000000000000000000" pitchFamily="2" charset="2"/>
              <a:buChar char="ü"/>
            </a:pPr>
            <a:r>
              <a:rPr lang="en-US" sz="2200" dirty="0">
                <a:solidFill>
                  <a:srgbClr val="009999"/>
                </a:solidFill>
                <a:latin typeface="Arial"/>
                <a:cs typeface="Arial"/>
              </a:rPr>
              <a:t>Wipe up sticky spills.</a:t>
            </a:r>
          </a:p>
          <a:p>
            <a:pPr lvl="1">
              <a:buFont typeface="Wingdings" panose="05000000000000000000" pitchFamily="2" charset="2"/>
              <a:buChar char="ü"/>
            </a:pPr>
            <a:r>
              <a:rPr lang="en-US" sz="2200" dirty="0">
                <a:solidFill>
                  <a:srgbClr val="009999"/>
                </a:solidFill>
                <a:latin typeface="Arial"/>
                <a:cs typeface="Arial"/>
              </a:rPr>
              <a:t>Store food in sealed containers. </a:t>
            </a:r>
          </a:p>
          <a:p>
            <a:pPr>
              <a:spcBef>
                <a:spcPts val="2200"/>
              </a:spcBef>
            </a:pPr>
            <a:r>
              <a:rPr lang="en-US" sz="2600" dirty="0">
                <a:latin typeface="Arial"/>
                <a:cs typeface="Arial"/>
              </a:rPr>
              <a:t>Fix leaks.</a:t>
            </a:r>
          </a:p>
          <a:p>
            <a:endParaRPr lang="en-US" dirty="0">
              <a:latin typeface="Arial"/>
              <a:cs typeface="Arial"/>
            </a:endParaRPr>
          </a:p>
          <a:p>
            <a:endParaRPr lang="en-US" dirty="0">
              <a:latin typeface="Arial"/>
              <a:cs typeface="Arial"/>
            </a:endParaRPr>
          </a:p>
        </p:txBody>
      </p:sp>
      <p:pic>
        <p:nvPicPr>
          <p:cNvPr id="5" name="Picture 4" descr="A picture containing indoor, wall&#10;&#10;Description automatically generated">
            <a:extLst>
              <a:ext uri="{FF2B5EF4-FFF2-40B4-BE49-F238E27FC236}">
                <a16:creationId xmlns:a16="http://schemas.microsoft.com/office/drawing/2014/main" id="{FC77A29A-92D5-0294-A1B8-8567BC7AD7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02" r="981" b="3998"/>
          <a:stretch/>
        </p:blipFill>
        <p:spPr>
          <a:xfrm>
            <a:off x="6705600" y="1619076"/>
            <a:ext cx="5486400" cy="3730825"/>
          </a:xfrm>
          <a:prstGeom prst="rect">
            <a:avLst/>
          </a:prstGeom>
        </p:spPr>
      </p:pic>
      <p:sp>
        <p:nvSpPr>
          <p:cNvPr id="6" name="Title 1">
            <a:extLst>
              <a:ext uri="{FF2B5EF4-FFF2-40B4-BE49-F238E27FC236}">
                <a16:creationId xmlns:a16="http://schemas.microsoft.com/office/drawing/2014/main" id="{2894700C-AAB4-09A7-11D4-7835B19B749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MANAGING COCKROACHES:</a:t>
            </a:r>
            <a:br>
              <a:rPr lang="en-US" sz="24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First Steps</a:t>
            </a:r>
          </a:p>
        </p:txBody>
      </p:sp>
    </p:spTree>
    <p:custDataLst>
      <p:tags r:id="rId1"/>
    </p:custDataLst>
    <p:extLst>
      <p:ext uri="{BB962C8B-B14F-4D97-AF65-F5344CB8AC3E}">
        <p14:creationId xmlns:p14="http://schemas.microsoft.com/office/powerpoint/2010/main" val="3029565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DAD-3B6E-CBE8-D077-BFB3D1645584}"/>
              </a:ext>
            </a:extLst>
          </p:cNvPr>
          <p:cNvSpPr>
            <a:spLocks noGrp="1"/>
          </p:cNvSpPr>
          <p:nvPr>
            <p:ph idx="1"/>
          </p:nvPr>
        </p:nvSpPr>
        <p:spPr>
          <a:xfrm>
            <a:off x="838200" y="1905000"/>
            <a:ext cx="10515600" cy="4351338"/>
          </a:xfrm>
        </p:spPr>
        <p:txBody>
          <a:bodyPr vert="horz" lIns="91440" tIns="45720" rIns="91440" bIns="45720" rtlCol="0" anchor="t">
            <a:normAutofit/>
          </a:bodyPr>
          <a:lstStyle/>
          <a:p>
            <a:endParaRPr lang="en-US" dirty="0">
              <a:latin typeface="Arial"/>
              <a:cs typeface="Arial"/>
            </a:endParaRPr>
          </a:p>
          <a:p>
            <a:endParaRPr lang="en-US" dirty="0"/>
          </a:p>
          <a:p>
            <a:endParaRPr lang="en-US" dirty="0">
              <a:latin typeface="Arial"/>
              <a:cs typeface="Arial"/>
            </a:endParaRPr>
          </a:p>
        </p:txBody>
      </p:sp>
      <p:sp>
        <p:nvSpPr>
          <p:cNvPr id="9" name="TextBox 8">
            <a:extLst>
              <a:ext uri="{FF2B5EF4-FFF2-40B4-BE49-F238E27FC236}">
                <a16:creationId xmlns:a16="http://schemas.microsoft.com/office/drawing/2014/main" id="{4D87BCB6-1B01-42D8-B404-928246DDEDFA}"/>
              </a:ext>
            </a:extLst>
          </p:cNvPr>
          <p:cNvSpPr txBox="1"/>
          <p:nvPr/>
        </p:nvSpPr>
        <p:spPr>
          <a:xfrm>
            <a:off x="838200" y="1905000"/>
            <a:ext cx="7315200" cy="4231928"/>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US" sz="2800" dirty="0">
                <a:latin typeface="Arial" panose="020B0604020202020204" pitchFamily="34" charset="0"/>
                <a:cs typeface="Arial" panose="020B0604020202020204" pitchFamily="34" charset="0"/>
              </a:rPr>
              <a:t>Place cockroach traps glue-side up.</a:t>
            </a:r>
          </a:p>
          <a:p>
            <a:pPr marL="285750" indent="-285750">
              <a:spcAft>
                <a:spcPts val="1800"/>
              </a:spcAft>
              <a:buFont typeface="Arial" panose="020B0604020202020204" pitchFamily="34" charset="0"/>
              <a:buChar char="•"/>
            </a:pPr>
            <a:r>
              <a:rPr lang="en-US" sz="2800" dirty="0">
                <a:latin typeface="Arial" panose="020B0604020202020204" pitchFamily="34" charset="0"/>
                <a:cs typeface="Arial" panose="020B0604020202020204" pitchFamily="34" charset="0"/>
              </a:rPr>
              <a:t>Place them under sinks, on the floor next to walls and appliances, or in any other inside location where you have seen roach activity (out of children’s reach).</a:t>
            </a:r>
          </a:p>
          <a:p>
            <a:pPr marL="285750" indent="-285750">
              <a:spcAft>
                <a:spcPts val="1800"/>
              </a:spcAft>
              <a:buFont typeface="Arial" panose="020B0604020202020204" pitchFamily="34" charset="0"/>
              <a:buChar char="•"/>
            </a:pPr>
            <a:r>
              <a:rPr lang="en-US" sz="2800" dirty="0">
                <a:latin typeface="Arial" panose="020B0604020202020204" pitchFamily="34" charset="0"/>
                <a:cs typeface="Arial" panose="020B0604020202020204" pitchFamily="34" charset="0"/>
              </a:rPr>
              <a:t>If traps become clogged with cockroaches, throw them away and put out new traps.</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A803FB4-8C51-6E4D-EF6C-9B9C7817ED32}"/>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MANAGING COCKROACHES:</a:t>
            </a:r>
            <a:br>
              <a:rPr lang="en-US" sz="24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Traps</a:t>
            </a:r>
          </a:p>
        </p:txBody>
      </p:sp>
      <p:pic>
        <p:nvPicPr>
          <p:cNvPr id="6" name="Picture 5" descr="A picture containing pizza, food, slice, piece&#10;&#10;Description automatically generated">
            <a:extLst>
              <a:ext uri="{FF2B5EF4-FFF2-40B4-BE49-F238E27FC236}">
                <a16:creationId xmlns:a16="http://schemas.microsoft.com/office/drawing/2014/main" id="{74F1C826-E45D-AD49-EC4E-90A7F1C39C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01" t="-346" r="11953" b="346"/>
          <a:stretch/>
        </p:blipFill>
        <p:spPr>
          <a:xfrm>
            <a:off x="8229600" y="1890584"/>
            <a:ext cx="3962400" cy="3573653"/>
          </a:xfrm>
          <a:prstGeom prst="rect">
            <a:avLst/>
          </a:prstGeom>
        </p:spPr>
      </p:pic>
    </p:spTree>
    <p:custDataLst>
      <p:tags r:id="rId1"/>
    </p:custDataLst>
    <p:extLst>
      <p:ext uri="{BB962C8B-B14F-4D97-AF65-F5344CB8AC3E}">
        <p14:creationId xmlns:p14="http://schemas.microsoft.com/office/powerpoint/2010/main" val="3012331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DAD-3B6E-CBE8-D077-BFB3D1645584}"/>
              </a:ext>
            </a:extLst>
          </p:cNvPr>
          <p:cNvSpPr>
            <a:spLocks noGrp="1"/>
          </p:cNvSpPr>
          <p:nvPr>
            <p:ph idx="1"/>
          </p:nvPr>
        </p:nvSpPr>
        <p:spPr>
          <a:xfrm>
            <a:off x="1066800" y="1447800"/>
            <a:ext cx="5689723" cy="3581400"/>
          </a:xfrm>
        </p:spPr>
        <p:txBody>
          <a:bodyPr vert="horz" lIns="91440" tIns="45720" rIns="91440" bIns="45720" rtlCol="0" anchor="t">
            <a:noAutofit/>
          </a:bodyPr>
          <a:lstStyle/>
          <a:p>
            <a:pPr>
              <a:spcBef>
                <a:spcPts val="0"/>
              </a:spcBef>
              <a:spcAft>
                <a:spcPts val="1800"/>
              </a:spcAft>
            </a:pPr>
            <a:r>
              <a:rPr lang="en-US" dirty="0">
                <a:latin typeface="Arial"/>
                <a:cs typeface="Arial"/>
              </a:rPr>
              <a:t>Contained bait stations or gels are safer than sprays.</a:t>
            </a:r>
          </a:p>
          <a:p>
            <a:pPr>
              <a:spcBef>
                <a:spcPts val="0"/>
              </a:spcBef>
              <a:spcAft>
                <a:spcPts val="1800"/>
              </a:spcAft>
            </a:pPr>
            <a:r>
              <a:rPr lang="en-US" dirty="0"/>
              <a:t>The pesticide in the bait can move through the cockroach population and cause the numbers to fall significantly.</a:t>
            </a:r>
          </a:p>
          <a:p>
            <a:pPr>
              <a:spcBef>
                <a:spcPts val="0"/>
              </a:spcBef>
              <a:spcAft>
                <a:spcPts val="1800"/>
              </a:spcAft>
            </a:pPr>
            <a:r>
              <a:rPr lang="en-US" dirty="0"/>
              <a:t>Baits work best when placed near areas where cockroaches breed and hide. </a:t>
            </a:r>
          </a:p>
          <a:p>
            <a:pPr>
              <a:spcBef>
                <a:spcPts val="0"/>
              </a:spcBef>
              <a:spcAft>
                <a:spcPts val="1800"/>
              </a:spcAft>
            </a:pPr>
            <a:r>
              <a:rPr lang="en-US" dirty="0">
                <a:latin typeface="Arial"/>
                <a:cs typeface="Arial"/>
              </a:rPr>
              <a:t>Bait pesticides act slowly. </a:t>
            </a:r>
            <a:br>
              <a:rPr lang="en-US" dirty="0">
                <a:latin typeface="Arial"/>
                <a:cs typeface="Arial"/>
              </a:rPr>
            </a:br>
            <a:r>
              <a:rPr lang="en-US" dirty="0">
                <a:latin typeface="Arial"/>
                <a:cs typeface="Arial"/>
              </a:rPr>
              <a:t>So be patient.</a:t>
            </a:r>
          </a:p>
          <a:p>
            <a:pPr>
              <a:spcBef>
                <a:spcPts val="0"/>
              </a:spcBef>
              <a:spcAft>
                <a:spcPts val="1800"/>
              </a:spcAft>
            </a:pPr>
            <a:endParaRPr lang="en-US" dirty="0">
              <a:latin typeface="Arial"/>
              <a:cs typeface="Arial"/>
            </a:endParaRPr>
          </a:p>
          <a:p>
            <a:pPr>
              <a:spcBef>
                <a:spcPts val="0"/>
              </a:spcBef>
              <a:spcAft>
                <a:spcPts val="1800"/>
              </a:spcAft>
            </a:pPr>
            <a:endParaRPr lang="en-US" dirty="0"/>
          </a:p>
          <a:p>
            <a:pPr>
              <a:spcBef>
                <a:spcPts val="0"/>
              </a:spcBef>
              <a:spcAft>
                <a:spcPts val="1800"/>
              </a:spcAft>
            </a:pPr>
            <a:endParaRPr lang="en-US" dirty="0">
              <a:latin typeface="Arial"/>
              <a:cs typeface="Arial"/>
            </a:endParaRPr>
          </a:p>
        </p:txBody>
      </p:sp>
      <p:sp>
        <p:nvSpPr>
          <p:cNvPr id="4" name="Title 1">
            <a:extLst>
              <a:ext uri="{FF2B5EF4-FFF2-40B4-BE49-F238E27FC236}">
                <a16:creationId xmlns:a16="http://schemas.microsoft.com/office/drawing/2014/main" id="{3F44F83D-4ABA-E6BF-47A4-A7F0D984E7C0}"/>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MANAGING COCKROACHES:</a:t>
            </a:r>
            <a:br>
              <a:rPr lang="en-US" sz="24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Baits</a:t>
            </a:r>
          </a:p>
        </p:txBody>
      </p:sp>
      <p:pic>
        <p:nvPicPr>
          <p:cNvPr id="6" name="Picture 5" descr="A picture containing insect&#10;&#10;Description automatically generated">
            <a:extLst>
              <a:ext uri="{FF2B5EF4-FFF2-40B4-BE49-F238E27FC236}">
                <a16:creationId xmlns:a16="http://schemas.microsoft.com/office/drawing/2014/main" id="{DD77A8E3-D9D7-09CC-6B33-908D24A31B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84" r="9375"/>
          <a:stretch/>
        </p:blipFill>
        <p:spPr>
          <a:xfrm>
            <a:off x="7138561" y="1600200"/>
            <a:ext cx="5053439" cy="4073525"/>
          </a:xfrm>
          <a:prstGeom prst="rect">
            <a:avLst/>
          </a:prstGeom>
        </p:spPr>
      </p:pic>
    </p:spTree>
    <p:custDataLst>
      <p:tags r:id="rId1"/>
    </p:custDataLst>
    <p:extLst>
      <p:ext uri="{BB962C8B-B14F-4D97-AF65-F5344CB8AC3E}">
        <p14:creationId xmlns:p14="http://schemas.microsoft.com/office/powerpoint/2010/main" val="296270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DAD-3B6E-CBE8-D077-BFB3D1645584}"/>
              </a:ext>
            </a:extLst>
          </p:cNvPr>
          <p:cNvSpPr>
            <a:spLocks noGrp="1"/>
          </p:cNvSpPr>
          <p:nvPr>
            <p:ph idx="1"/>
          </p:nvPr>
        </p:nvSpPr>
        <p:spPr>
          <a:xfrm>
            <a:off x="914400" y="1638300"/>
            <a:ext cx="5867400" cy="3581400"/>
          </a:xfrm>
        </p:spPr>
        <p:txBody>
          <a:bodyPr vert="horz" lIns="91440" tIns="45720" rIns="91440" bIns="45720" rtlCol="0" anchor="t">
            <a:normAutofit/>
          </a:bodyPr>
          <a:lstStyle/>
          <a:p>
            <a:r>
              <a:rPr lang="en-US" sz="2800" dirty="0">
                <a:latin typeface="Arial"/>
                <a:cs typeface="Arial"/>
              </a:rPr>
              <a:t>Place baits out of children’s reach.</a:t>
            </a:r>
          </a:p>
          <a:p>
            <a:r>
              <a:rPr lang="en-US" sz="2800" dirty="0"/>
              <a:t>For serious infestations, hiring a professional pest management may the best option to safely get rid of cockroaches.</a:t>
            </a:r>
          </a:p>
          <a:p>
            <a:r>
              <a:rPr lang="en-US" sz="2800" dirty="0"/>
              <a:t>Baits can be used indoors and outdoors.</a:t>
            </a:r>
          </a:p>
          <a:p>
            <a:endParaRPr lang="en-US" dirty="0">
              <a:latin typeface="Arial"/>
              <a:cs typeface="Arial"/>
            </a:endParaRPr>
          </a:p>
          <a:p>
            <a:endParaRPr lang="en-US" dirty="0"/>
          </a:p>
          <a:p>
            <a:endParaRPr lang="en-US" dirty="0">
              <a:latin typeface="Arial"/>
              <a:cs typeface="Arial"/>
            </a:endParaRPr>
          </a:p>
        </p:txBody>
      </p:sp>
      <p:sp>
        <p:nvSpPr>
          <p:cNvPr id="5" name="Title 1">
            <a:extLst>
              <a:ext uri="{FF2B5EF4-FFF2-40B4-BE49-F238E27FC236}">
                <a16:creationId xmlns:a16="http://schemas.microsoft.com/office/drawing/2014/main" id="{ED8E7BA2-D54A-3888-D1CA-912142CD4650}"/>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MANAGING COCKROACHES:</a:t>
            </a:r>
            <a:br>
              <a:rPr lang="en-US" sz="24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Baits</a:t>
            </a:r>
          </a:p>
        </p:txBody>
      </p:sp>
      <p:pic>
        <p:nvPicPr>
          <p:cNvPr id="7" name="Picture 6">
            <a:extLst>
              <a:ext uri="{FF2B5EF4-FFF2-40B4-BE49-F238E27FC236}">
                <a16:creationId xmlns:a16="http://schemas.microsoft.com/office/drawing/2014/main" id="{B8BF2D19-B597-514D-AD27-303FE7D39C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1" t="3030" b="20203"/>
          <a:stretch/>
        </p:blipFill>
        <p:spPr>
          <a:xfrm>
            <a:off x="7239000" y="1524000"/>
            <a:ext cx="4889016" cy="2895601"/>
          </a:xfrm>
          <a:prstGeom prst="rect">
            <a:avLst/>
          </a:prstGeom>
        </p:spPr>
      </p:pic>
    </p:spTree>
    <p:custDataLst>
      <p:tags r:id="rId1"/>
    </p:custDataLst>
    <p:extLst>
      <p:ext uri="{BB962C8B-B14F-4D97-AF65-F5344CB8AC3E}">
        <p14:creationId xmlns:p14="http://schemas.microsoft.com/office/powerpoint/2010/main" val="3431806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F376AD-59D2-6719-D90C-C2F485538386}"/>
              </a:ext>
            </a:extLst>
          </p:cNvPr>
          <p:cNvSpPr>
            <a:spLocks noGrp="1"/>
          </p:cNvSpPr>
          <p:nvPr>
            <p:ph idx="1"/>
          </p:nvPr>
        </p:nvSpPr>
        <p:spPr>
          <a:xfrm>
            <a:off x="838200" y="1447800"/>
            <a:ext cx="6053890" cy="4351338"/>
          </a:xfrm>
        </p:spPr>
        <p:txBody>
          <a:bodyPr vert="horz" lIns="91440" tIns="45720" rIns="91440" bIns="45720" rtlCol="0" anchor="t">
            <a:normAutofit fontScale="92500"/>
          </a:bodyPr>
          <a:lstStyle/>
          <a:p>
            <a:pPr>
              <a:spcBef>
                <a:spcPts val="1600"/>
              </a:spcBef>
            </a:pPr>
            <a:r>
              <a:rPr lang="en-US" dirty="0">
                <a:latin typeface="Arial"/>
                <a:cs typeface="Arial"/>
              </a:rPr>
              <a:t>Sprays only kill the cockroaches you can see and don’t reach their hiding places or kill their eggs. Sprays tend to scatter cockroaches.</a:t>
            </a:r>
            <a:endParaRPr lang="en-US" dirty="0"/>
          </a:p>
          <a:p>
            <a:pPr>
              <a:spcBef>
                <a:spcPts val="1600"/>
              </a:spcBef>
            </a:pPr>
            <a:r>
              <a:rPr lang="en-US" dirty="0">
                <a:latin typeface="Arial"/>
                <a:cs typeface="Arial"/>
              </a:rPr>
              <a:t>Sprays can leave residues or drift into the air and harm people (especially children), pets, and the environment.</a:t>
            </a:r>
          </a:p>
          <a:p>
            <a:pPr>
              <a:spcBef>
                <a:spcPts val="1600"/>
              </a:spcBef>
            </a:pPr>
            <a:r>
              <a:rPr lang="en-US" sz="2800" dirty="0">
                <a:latin typeface="Arial"/>
                <a:cs typeface="Arial"/>
              </a:rPr>
              <a:t>Don’t spray pesticides when you use baits because you’ll kill the pest before it can share the pesticide.</a:t>
            </a:r>
          </a:p>
          <a:p>
            <a:pPr>
              <a:spcBef>
                <a:spcPts val="1600"/>
              </a:spcBef>
            </a:pPr>
            <a:endParaRPr lang="en-US" dirty="0"/>
          </a:p>
        </p:txBody>
      </p:sp>
      <p:grpSp>
        <p:nvGrpSpPr>
          <p:cNvPr id="4" name="Group 3">
            <a:extLst>
              <a:ext uri="{FF2B5EF4-FFF2-40B4-BE49-F238E27FC236}">
                <a16:creationId xmlns:a16="http://schemas.microsoft.com/office/drawing/2014/main" id="{488EBF04-15B5-4AC1-998B-96C04BE7DB40}"/>
              </a:ext>
            </a:extLst>
          </p:cNvPr>
          <p:cNvGrpSpPr/>
          <p:nvPr/>
        </p:nvGrpSpPr>
        <p:grpSpPr>
          <a:xfrm>
            <a:off x="7620000" y="1683268"/>
            <a:ext cx="3505200" cy="4351338"/>
            <a:chOff x="7248780" y="457200"/>
            <a:chExt cx="4648200" cy="5958406"/>
          </a:xfrm>
        </p:grpSpPr>
        <p:pic>
          <p:nvPicPr>
            <p:cNvPr id="6" name="Picture 6" descr="A picture containing logo&#10;&#10;Description automatically generated">
              <a:extLst>
                <a:ext uri="{FF2B5EF4-FFF2-40B4-BE49-F238E27FC236}">
                  <a16:creationId xmlns:a16="http://schemas.microsoft.com/office/drawing/2014/main" id="{C772C55D-AFAE-2D6D-D040-B5706C056BF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61" b="89664" l="0" r="98755"/>
                      </a14:imgEffect>
                    </a14:imgLayer>
                  </a14:imgProps>
                </a:ext>
              </a:extLst>
            </a:blip>
            <a:stretch>
              <a:fillRect/>
            </a:stretch>
          </p:blipFill>
          <p:spPr>
            <a:xfrm>
              <a:off x="7696200" y="457200"/>
              <a:ext cx="3733800" cy="5958406"/>
            </a:xfrm>
            <a:prstGeom prst="rect">
              <a:avLst/>
            </a:prstGeom>
          </p:spPr>
        </p:pic>
        <p:pic>
          <p:nvPicPr>
            <p:cNvPr id="5" name="Picture 4">
              <a:extLst>
                <a:ext uri="{FF2B5EF4-FFF2-40B4-BE49-F238E27FC236}">
                  <a16:creationId xmlns:a16="http://schemas.microsoft.com/office/drawing/2014/main" id="{4C1EA710-5ACB-4BBC-AB92-C961D34B0B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780" y="838200"/>
              <a:ext cx="4648200" cy="4648200"/>
            </a:xfrm>
            <a:prstGeom prst="rect">
              <a:avLst/>
            </a:prstGeom>
          </p:spPr>
        </p:pic>
      </p:grpSp>
      <p:sp>
        <p:nvSpPr>
          <p:cNvPr id="8" name="Title 1">
            <a:extLst>
              <a:ext uri="{FF2B5EF4-FFF2-40B4-BE49-F238E27FC236}">
                <a16:creationId xmlns:a16="http://schemas.microsoft.com/office/drawing/2014/main" id="{835F860B-F39E-D691-3AED-5709BEE008DA}"/>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MANAGING COCKROACHES:</a:t>
            </a:r>
            <a:br>
              <a:rPr lang="en-US" sz="24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Avoid using sprays</a:t>
            </a:r>
          </a:p>
        </p:txBody>
      </p:sp>
    </p:spTree>
    <p:custDataLst>
      <p:tags r:id="rId1"/>
    </p:custDataLst>
    <p:extLst>
      <p:ext uri="{BB962C8B-B14F-4D97-AF65-F5344CB8AC3E}">
        <p14:creationId xmlns:p14="http://schemas.microsoft.com/office/powerpoint/2010/main" val="2941236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4BE5C6A-2F15-A14B-2629-F5B66EC17876}"/>
              </a:ext>
            </a:extLst>
          </p:cNvPr>
          <p:cNvPicPr>
            <a:picLocks noChangeAspect="1"/>
          </p:cNvPicPr>
          <p:nvPr/>
        </p:nvPicPr>
        <p:blipFill>
          <a:blip r:embed="rId4"/>
          <a:stretch>
            <a:fillRect/>
          </a:stretch>
        </p:blipFill>
        <p:spPr>
          <a:xfrm>
            <a:off x="8077200" y="2281602"/>
            <a:ext cx="3246120" cy="2540088"/>
          </a:xfrm>
          <a:prstGeom prst="rect">
            <a:avLst/>
          </a:prstGeom>
        </p:spPr>
      </p:pic>
      <p:sp>
        <p:nvSpPr>
          <p:cNvPr id="8" name="Oval 7">
            <a:extLst>
              <a:ext uri="{FF2B5EF4-FFF2-40B4-BE49-F238E27FC236}">
                <a16:creationId xmlns:a16="http://schemas.microsoft.com/office/drawing/2014/main" id="{4B01AF8E-3A78-A86B-B718-4E2CE389A38C}"/>
              </a:ext>
            </a:extLst>
          </p:cNvPr>
          <p:cNvSpPr/>
          <p:nvPr/>
        </p:nvSpPr>
        <p:spPr>
          <a:xfrm>
            <a:off x="4304779" y="1936938"/>
            <a:ext cx="3246120" cy="3236976"/>
          </a:xfrm>
          <a:prstGeom prst="ellipse">
            <a:avLst/>
          </a:prstGeom>
          <a:noFill/>
          <a:ln w="762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3356AD-0AC6-39D7-D795-522AB1A7890B}"/>
              </a:ext>
            </a:extLst>
          </p:cNvPr>
          <p:cNvSpPr/>
          <p:nvPr/>
        </p:nvSpPr>
        <p:spPr>
          <a:xfrm>
            <a:off x="622127" y="1936938"/>
            <a:ext cx="3246120" cy="323697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E68B3F3-B2DC-8980-51F0-7AE977E63AC9}"/>
              </a:ext>
            </a:extLst>
          </p:cNvPr>
          <p:cNvSpPr/>
          <p:nvPr/>
        </p:nvSpPr>
        <p:spPr>
          <a:xfrm>
            <a:off x="7987431" y="1936938"/>
            <a:ext cx="3246120" cy="3236976"/>
          </a:xfrm>
          <a:prstGeom prst="ellipse">
            <a:avLst/>
          </a:prstGeom>
          <a:noFill/>
          <a:ln w="76200">
            <a:solidFill>
              <a:srgbClr val="716F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94ACA41-957B-C878-50CF-ED015C5C9DA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ACTIVITY:</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   </a:t>
            </a:r>
            <a:r>
              <a:rPr lang="en-US" sz="3600" dirty="0">
                <a:solidFill>
                  <a:schemeClr val="bg1"/>
                </a:solidFill>
                <a:latin typeface="Arial" panose="020B0604020202020204" pitchFamily="34" charset="0"/>
                <a:cs typeface="Arial" panose="020B0604020202020204" pitchFamily="34" charset="0"/>
              </a:rPr>
              <a:t>Which have you used to get rid of cockroaches?</a:t>
            </a:r>
          </a:p>
        </p:txBody>
      </p:sp>
      <p:pic>
        <p:nvPicPr>
          <p:cNvPr id="5" name="Picture 6" descr="A picture containing logo&#10;&#10;Description automatically generated">
            <a:extLst>
              <a:ext uri="{FF2B5EF4-FFF2-40B4-BE49-F238E27FC236}">
                <a16:creationId xmlns:a16="http://schemas.microsoft.com/office/drawing/2014/main" id="{31833FF8-4BD7-9A0F-27E5-71D9B5DC2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61" b="89664" l="0" r="98755"/>
                    </a14:imgEffect>
                  </a14:imgLayer>
                </a14:imgProps>
              </a:ext>
            </a:extLst>
          </a:blip>
          <a:stretch>
            <a:fillRect/>
          </a:stretch>
        </p:blipFill>
        <p:spPr>
          <a:xfrm>
            <a:off x="4994609" y="1936937"/>
            <a:ext cx="2015791" cy="3236976"/>
          </a:xfrm>
          <a:prstGeom prst="rect">
            <a:avLst/>
          </a:prstGeom>
        </p:spPr>
      </p:pic>
      <p:pic>
        <p:nvPicPr>
          <p:cNvPr id="2" name="Picture 1">
            <a:extLst>
              <a:ext uri="{FF2B5EF4-FFF2-40B4-BE49-F238E27FC236}">
                <a16:creationId xmlns:a16="http://schemas.microsoft.com/office/drawing/2014/main" id="{8466DDA6-C357-1FF3-9887-692E43EFAF7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4137" y="2438400"/>
            <a:ext cx="2203611" cy="2209800"/>
          </a:xfrm>
          <a:prstGeom prst="rect">
            <a:avLst/>
          </a:prstGeom>
          <a:noFill/>
          <a:ln>
            <a:noFill/>
          </a:ln>
        </p:spPr>
      </p:pic>
    </p:spTree>
    <p:custDataLst>
      <p:tags r:id="rId1"/>
    </p:custDataLst>
    <p:extLst>
      <p:ext uri="{BB962C8B-B14F-4D97-AF65-F5344CB8AC3E}">
        <p14:creationId xmlns:p14="http://schemas.microsoft.com/office/powerpoint/2010/main" val="1503644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60854" y="1524000"/>
            <a:ext cx="9349946" cy="4060826"/>
          </a:xfrm>
        </p:spPr>
        <p:txBody>
          <a:bodyPr vert="horz" lIns="91440" tIns="45720" rIns="91440" bIns="45720" rtlCol="0" anchor="t">
            <a:normAutofit/>
          </a:bodyPr>
          <a:lstStyle/>
          <a:p>
            <a:pPr marL="0" indent="0">
              <a:spcBef>
                <a:spcPts val="2200"/>
              </a:spcBef>
              <a:buNone/>
            </a:pPr>
            <a:r>
              <a:rPr lang="en-US" dirty="0"/>
              <a:t>1. Keep them from coming indoors.</a:t>
            </a:r>
          </a:p>
          <a:p>
            <a:pPr marL="0" indent="0">
              <a:spcBef>
                <a:spcPts val="2200"/>
              </a:spcBef>
              <a:buNone/>
            </a:pPr>
            <a:r>
              <a:rPr lang="en-US" dirty="0"/>
              <a:t>2. Remove their source of food and water.</a:t>
            </a:r>
          </a:p>
          <a:p>
            <a:pPr marL="0" indent="0">
              <a:spcBef>
                <a:spcPts val="2200"/>
              </a:spcBef>
              <a:buNone/>
            </a:pPr>
            <a:r>
              <a:rPr lang="en-US" dirty="0"/>
              <a:t>3. </a:t>
            </a:r>
            <a:r>
              <a:rPr lang="en-US" dirty="0">
                <a:latin typeface="Arial"/>
                <a:cs typeface="Arial"/>
              </a:rPr>
              <a:t>Eliminate their hiding spots </a:t>
            </a:r>
            <a:br>
              <a:rPr lang="en-US" dirty="0">
                <a:latin typeface="Arial"/>
                <a:cs typeface="Arial"/>
              </a:rPr>
            </a:br>
            <a:r>
              <a:rPr lang="en-US" dirty="0">
                <a:latin typeface="Arial"/>
                <a:cs typeface="Arial"/>
              </a:rPr>
              <a:t>(</a:t>
            </a:r>
            <a:r>
              <a:rPr lang="en-US" dirty="0"/>
              <a:t>They can be found hiding in mulch, rotting leaf litter, decaying logs, woodpiles, stumps, ground cover plantings, around garbage, storm drains, or sewer lines.)</a:t>
            </a:r>
          </a:p>
          <a:p>
            <a:pPr marL="0" indent="0">
              <a:spcBef>
                <a:spcPts val="2200"/>
              </a:spcBef>
              <a:buNone/>
            </a:pPr>
            <a:r>
              <a:rPr lang="en-US" dirty="0">
                <a:latin typeface="Arial"/>
                <a:cs typeface="Arial"/>
              </a:rPr>
              <a:t>4. Place bait stations out of children’s reach.</a:t>
            </a:r>
          </a:p>
        </p:txBody>
      </p:sp>
      <p:sp>
        <p:nvSpPr>
          <p:cNvPr id="4" name="Title 1">
            <a:extLst>
              <a:ext uri="{FF2B5EF4-FFF2-40B4-BE49-F238E27FC236}">
                <a16:creationId xmlns:a16="http://schemas.microsoft.com/office/drawing/2014/main" id="{DFC442A1-B606-30AB-05AF-B024BE2DEAF0}"/>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MANAGING COCKROACHES:</a:t>
            </a:r>
            <a:br>
              <a:rPr lang="en-US" sz="24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Outdoors</a:t>
            </a:r>
          </a:p>
        </p:txBody>
      </p:sp>
    </p:spTree>
    <p:custDataLst>
      <p:tags r:id="rId1"/>
    </p:custDataLst>
    <p:extLst>
      <p:ext uri="{BB962C8B-B14F-4D97-AF65-F5344CB8AC3E}">
        <p14:creationId xmlns:p14="http://schemas.microsoft.com/office/powerpoint/2010/main" val="3509248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990600" y="1219200"/>
            <a:ext cx="10902108" cy="3352800"/>
          </a:xfrm>
        </p:spPr>
        <p:txBody>
          <a:bodyPr vert="horz" lIns="91440" tIns="45720" rIns="91440" bIns="45720" rtlCol="0" anchor="t">
            <a:normAutofit/>
          </a:bodyPr>
          <a:lstStyle/>
          <a:p>
            <a:pPr marL="331470" indent="-331470">
              <a:lnSpc>
                <a:spcPct val="100000"/>
              </a:lnSpc>
              <a:spcBef>
                <a:spcPts val="0"/>
              </a:spcBef>
              <a:spcAft>
                <a:spcPts val="2400"/>
              </a:spcAft>
              <a:buFont typeface="+mj-lt"/>
              <a:buAutoNum type="arabicPeriod"/>
              <a:defRPr/>
            </a:pPr>
            <a:r>
              <a:rPr lang="en-US" dirty="0">
                <a:latin typeface="Arial"/>
                <a:cs typeface="Calibri"/>
              </a:rPr>
              <a:t>To prevent and </a:t>
            </a:r>
            <a:r>
              <a:rPr lang="en-US" dirty="0">
                <a:latin typeface="Arial"/>
                <a:cs typeface="Arial"/>
              </a:rPr>
              <a:t>get rid of cockroaches safely.</a:t>
            </a:r>
            <a:endParaRPr lang="en-US" dirty="0"/>
          </a:p>
          <a:p>
            <a:pPr marL="331470" indent="-331470">
              <a:lnSpc>
                <a:spcPct val="100000"/>
              </a:lnSpc>
              <a:spcBef>
                <a:spcPts val="0"/>
              </a:spcBef>
              <a:spcAft>
                <a:spcPts val="2400"/>
              </a:spcAft>
              <a:buAutoNum type="arabicPeriod"/>
              <a:defRPr/>
            </a:pPr>
            <a:r>
              <a:rPr lang="en-US" dirty="0">
                <a:latin typeface="Arial"/>
                <a:cs typeface="Arial"/>
              </a:rPr>
              <a:t>To protect the health of children and staff in child care facilities. </a:t>
            </a:r>
          </a:p>
          <a:p>
            <a:pPr marL="331470" indent="-331470">
              <a:lnSpc>
                <a:spcPct val="100000"/>
              </a:lnSpc>
              <a:spcBef>
                <a:spcPts val="0"/>
              </a:spcBef>
              <a:spcAft>
                <a:spcPts val="2400"/>
              </a:spcAft>
              <a:buAutoNum type="arabicPeriod"/>
              <a:defRPr/>
            </a:pPr>
            <a:r>
              <a:rPr lang="en-US" dirty="0">
                <a:latin typeface="Arial"/>
                <a:cs typeface="Arial"/>
              </a:rPr>
              <a:t>To protect our environment.</a:t>
            </a:r>
          </a:p>
          <a:p>
            <a:pPr marL="331470" indent="-331470">
              <a:lnSpc>
                <a:spcPct val="100000"/>
              </a:lnSpc>
              <a:spcBef>
                <a:spcPts val="0"/>
              </a:spcBef>
              <a:spcAft>
                <a:spcPts val="2400"/>
              </a:spcAft>
              <a:buAutoNum type="arabicPeriod"/>
              <a:defRPr/>
            </a:pPr>
            <a:r>
              <a:rPr lang="en-US" dirty="0">
                <a:latin typeface="Arial"/>
                <a:cs typeface="Arial"/>
              </a:rPr>
              <a:t>To make sure your staff is following the Health Schools Act requirements.</a:t>
            </a:r>
            <a:endParaRPr lang="en-US" dirty="0">
              <a:cs typeface="Arial"/>
            </a:endParaRPr>
          </a:p>
        </p:txBody>
      </p:sp>
      <p:sp>
        <p:nvSpPr>
          <p:cNvPr id="3" name="Title 1">
            <a:extLst>
              <a:ext uri="{FF2B5EF4-FFF2-40B4-BE49-F238E27FC236}">
                <a16:creationId xmlns:a16="http://schemas.microsoft.com/office/drawing/2014/main" id="{3573556A-73E0-3BBA-EF53-2061087E41A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Goals</a:t>
            </a:r>
          </a:p>
        </p:txBody>
      </p:sp>
    </p:spTree>
    <p:custDataLst>
      <p:tags r:id="rId1"/>
    </p:custDataLst>
    <p:extLst>
      <p:ext uri="{BB962C8B-B14F-4D97-AF65-F5344CB8AC3E}">
        <p14:creationId xmlns:p14="http://schemas.microsoft.com/office/powerpoint/2010/main" val="298483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55139A-3C4F-4DB1-A72E-1169D8D85F4B}"/>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t="15436" b="2549"/>
          <a:stretch/>
        </p:blipFill>
        <p:spPr>
          <a:xfrm>
            <a:off x="1886743" y="1066800"/>
            <a:ext cx="8171657" cy="5177591"/>
          </a:xfrm>
          <a:prstGeom prst="rect">
            <a:avLst/>
          </a:prstGeom>
        </p:spPr>
      </p:pic>
      <p:sp>
        <p:nvSpPr>
          <p:cNvPr id="3" name="Title 1">
            <a:extLst>
              <a:ext uri="{FF2B5EF4-FFF2-40B4-BE49-F238E27FC236}">
                <a16:creationId xmlns:a16="http://schemas.microsoft.com/office/drawing/2014/main" id="{EA32AE39-C552-51DC-3211-C881A942C786}"/>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MANAGING COCKROACHES:</a:t>
            </a:r>
            <a:br>
              <a:rPr lang="en-US" sz="24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Best practices</a:t>
            </a:r>
          </a:p>
        </p:txBody>
      </p:sp>
      <p:sp>
        <p:nvSpPr>
          <p:cNvPr id="2" name="TextBox 1">
            <a:extLst>
              <a:ext uri="{FF2B5EF4-FFF2-40B4-BE49-F238E27FC236}">
                <a16:creationId xmlns:a16="http://schemas.microsoft.com/office/drawing/2014/main" id="{837F6EFD-9F45-0E23-D3AF-98B47809B553}"/>
              </a:ext>
            </a:extLst>
          </p:cNvPr>
          <p:cNvSpPr txBox="1"/>
          <p:nvPr/>
        </p:nvSpPr>
        <p:spPr>
          <a:xfrm>
            <a:off x="10058400" y="5044062"/>
            <a:ext cx="1143000" cy="1200329"/>
          </a:xfrm>
          <a:prstGeom prst="rect">
            <a:avLst/>
          </a:prstGeom>
          <a:noFill/>
        </p:spPr>
        <p:txBody>
          <a:bodyPr wrap="square" rtlCol="0">
            <a:spAutoFit/>
          </a:bodyPr>
          <a:lstStyle/>
          <a:p>
            <a:r>
              <a:rPr lang="en-US" sz="1200" dirty="0"/>
              <a:t>Graphic from the California Department of Pesticide Regulation</a:t>
            </a:r>
          </a:p>
        </p:txBody>
      </p:sp>
    </p:spTree>
    <p:custDataLst>
      <p:tags r:id="rId1"/>
    </p:custDataLst>
    <p:extLst>
      <p:ext uri="{BB962C8B-B14F-4D97-AF65-F5344CB8AC3E}">
        <p14:creationId xmlns:p14="http://schemas.microsoft.com/office/powerpoint/2010/main" val="621616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435274"/>
            <a:ext cx="5257801" cy="4267200"/>
          </a:xfrm>
        </p:spPr>
        <p:txBody>
          <a:bodyPr vert="horz" lIns="91440" tIns="45720" rIns="91440" bIns="45720" rtlCol="0" anchor="t">
            <a:normAutofit/>
          </a:bodyPr>
          <a:lstStyle/>
          <a:p>
            <a:r>
              <a:rPr lang="en-US" sz="2400" dirty="0"/>
              <a:t>Must be licensed</a:t>
            </a:r>
          </a:p>
          <a:p>
            <a:pPr lvl="1"/>
            <a:r>
              <a:rPr lang="en-US" sz="2000" dirty="0">
                <a:solidFill>
                  <a:srgbClr val="009999"/>
                </a:solidFill>
              </a:rPr>
              <a:t>with DPR, </a:t>
            </a:r>
            <a:r>
              <a:rPr lang="en-US" sz="2000" b="1" i="1" dirty="0">
                <a:solidFill>
                  <a:srgbClr val="009999"/>
                </a:solidFill>
              </a:rPr>
              <a:t>and</a:t>
            </a:r>
          </a:p>
          <a:p>
            <a:pPr lvl="1"/>
            <a:r>
              <a:rPr lang="en-US" sz="2000" dirty="0">
                <a:solidFill>
                  <a:srgbClr val="009999"/>
                </a:solidFill>
              </a:rPr>
              <a:t>with Structural Pest Control Board</a:t>
            </a:r>
          </a:p>
          <a:p>
            <a:pPr>
              <a:spcBef>
                <a:spcPts val="2200"/>
              </a:spcBef>
            </a:pPr>
            <a:r>
              <a:rPr lang="en-US" sz="2400" dirty="0"/>
              <a:t>Must be trained in IPM for schools and child care</a:t>
            </a:r>
          </a:p>
          <a:p>
            <a:pPr lvl="1">
              <a:lnSpc>
                <a:spcPct val="100000"/>
              </a:lnSpc>
              <a:spcBef>
                <a:spcPts val="1200"/>
              </a:spcBef>
            </a:pPr>
            <a:r>
              <a:rPr lang="en-US" sz="2000" dirty="0">
                <a:solidFill>
                  <a:srgbClr val="009999"/>
                </a:solidFill>
                <a:cs typeface="Calibri"/>
              </a:rPr>
              <a:t>Free DPR online Advanced course for PMPs:  </a:t>
            </a:r>
            <a:r>
              <a:rPr lang="en-US" sz="2000" dirty="0">
                <a:ea typeface="+mn-lt"/>
                <a:cs typeface="+mn-lt"/>
                <a:hlinkClick r:id="rId4"/>
              </a:rPr>
              <a:t>www.cdpr.ca.gov/schoolipm</a:t>
            </a:r>
            <a:endParaRPr lang="en-US" sz="2000" dirty="0">
              <a:cs typeface="Calibri"/>
            </a:endParaRPr>
          </a:p>
          <a:p>
            <a:pPr lvl="1">
              <a:lnSpc>
                <a:spcPct val="100000"/>
              </a:lnSpc>
              <a:spcBef>
                <a:spcPts val="1200"/>
              </a:spcBef>
            </a:pPr>
            <a:r>
              <a:rPr lang="en-US" sz="2000" dirty="0">
                <a:solidFill>
                  <a:srgbClr val="009999"/>
                </a:solidFill>
              </a:rPr>
              <a:t>Request UC IPM free online training: </a:t>
            </a:r>
            <a:r>
              <a:rPr lang="en-US" sz="2000" dirty="0">
                <a:hlinkClick r:id="rId5"/>
              </a:rPr>
              <a:t>www.ipm.ucdavis.edu/training/school-and-child-care-ipm.html</a:t>
            </a:r>
            <a:r>
              <a:rPr lang="en-US" sz="2000" dirty="0"/>
              <a:t>  </a:t>
            </a:r>
            <a:endParaRPr lang="en-US" sz="2000" dirty="0">
              <a:cs typeface="Calibri"/>
            </a:endParaRPr>
          </a:p>
        </p:txBody>
      </p:sp>
      <p:pic>
        <p:nvPicPr>
          <p:cNvPr id="5" name="Picture 4" descr="A picture containing outdoor, person, ground, person&#10;&#10;Description automatically generated">
            <a:extLst>
              <a:ext uri="{FF2B5EF4-FFF2-40B4-BE49-F238E27FC236}">
                <a16:creationId xmlns:a16="http://schemas.microsoft.com/office/drawing/2014/main" id="{57D5CF2D-7934-4A42-BE51-288FF245E558}"/>
              </a:ext>
            </a:extLst>
          </p:cNvPr>
          <p:cNvPicPr>
            <a:picLocks noChangeAspect="1"/>
          </p:cNvPicPr>
          <p:nvPr/>
        </p:nvPicPr>
        <p:blipFill rotWithShape="1">
          <a:blip r:embed="rId6">
            <a:extLst>
              <a:ext uri="{28A0092B-C50C-407E-A947-70E740481C1C}">
                <a14:useLocalDpi xmlns:a14="http://schemas.microsoft.com/office/drawing/2010/main" val="0"/>
              </a:ext>
            </a:extLst>
          </a:blip>
          <a:srcRect l="10740" t="14250" r="16666" b="6898"/>
          <a:stretch/>
        </p:blipFill>
        <p:spPr>
          <a:xfrm>
            <a:off x="6299201" y="1447800"/>
            <a:ext cx="5892799" cy="4267200"/>
          </a:xfrm>
          <a:prstGeom prst="rect">
            <a:avLst/>
          </a:prstGeom>
        </p:spPr>
      </p:pic>
      <p:sp>
        <p:nvSpPr>
          <p:cNvPr id="4" name="Title 1">
            <a:extLst>
              <a:ext uri="{FF2B5EF4-FFF2-40B4-BE49-F238E27FC236}">
                <a16:creationId xmlns:a16="http://schemas.microsoft.com/office/drawing/2014/main" id="{4BFD418F-4B77-6E54-8AC0-2C47CDE3FD6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MANAGEMENT: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Hiring a pest management professional (PMP)</a:t>
            </a:r>
          </a:p>
        </p:txBody>
      </p:sp>
    </p:spTree>
    <p:custDataLst>
      <p:tags r:id="rId1"/>
    </p:custDataLst>
    <p:extLst>
      <p:ext uri="{BB962C8B-B14F-4D97-AF65-F5344CB8AC3E}">
        <p14:creationId xmlns:p14="http://schemas.microsoft.com/office/powerpoint/2010/main" val="2680423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3362" y="1828800"/>
            <a:ext cx="6934200" cy="3962400"/>
          </a:xfrm>
        </p:spPr>
        <p:txBody>
          <a:bodyPr vert="horz" lIns="91440" tIns="45720" rIns="91440" bIns="45720" rtlCol="0" anchor="t">
            <a:normAutofit/>
          </a:bodyPr>
          <a:lstStyle/>
          <a:p>
            <a:pPr marL="0" indent="0">
              <a:buNone/>
            </a:pPr>
            <a:r>
              <a:rPr lang="en-US" sz="2400" b="1" dirty="0"/>
              <a:t>Examples of third-party certification:</a:t>
            </a:r>
          </a:p>
          <a:p>
            <a:pPr>
              <a:lnSpc>
                <a:spcPct val="150000"/>
              </a:lnSpc>
            </a:pPr>
            <a:r>
              <a:rPr lang="en-US" sz="2000" dirty="0" err="1"/>
              <a:t>EcoWise</a:t>
            </a:r>
            <a:r>
              <a:rPr lang="en-US" sz="2000" dirty="0"/>
              <a:t>: </a:t>
            </a:r>
            <a:r>
              <a:rPr lang="en-US" sz="2000" dirty="0">
                <a:solidFill>
                  <a:srgbClr val="009999"/>
                </a:solidFill>
                <a:hlinkClick r:id="rId4">
                  <a:extLst>
                    <a:ext uri="{A12FA001-AC4F-418D-AE19-62706E023703}">
                      <ahyp:hlinkClr xmlns:ahyp="http://schemas.microsoft.com/office/drawing/2018/hyperlinkcolor" val="tx"/>
                    </a:ext>
                  </a:extLst>
                </a:hlinkClick>
              </a:rPr>
              <a:t>https://www.ecowisecertified.com/ecowise_find.html</a:t>
            </a:r>
            <a:r>
              <a:rPr lang="en-US" sz="2000" dirty="0">
                <a:solidFill>
                  <a:srgbClr val="009999"/>
                </a:solidFill>
              </a:rPr>
              <a:t> </a:t>
            </a:r>
          </a:p>
          <a:p>
            <a:pPr>
              <a:lnSpc>
                <a:spcPct val="150000"/>
              </a:lnSpc>
            </a:pPr>
            <a:r>
              <a:rPr lang="en-US" sz="2000" dirty="0" err="1"/>
              <a:t>GreenPro</a:t>
            </a:r>
            <a:r>
              <a:rPr lang="en-US" sz="2000" dirty="0"/>
              <a:t>: </a:t>
            </a:r>
            <a:r>
              <a:rPr lang="en-US" sz="2000" dirty="0">
                <a:solidFill>
                  <a:srgbClr val="009999"/>
                </a:solidFill>
                <a:hlinkClick r:id="rId5">
                  <a:extLst>
                    <a:ext uri="{A12FA001-AC4F-418D-AE19-62706E023703}">
                      <ahyp:hlinkClr xmlns:ahyp="http://schemas.microsoft.com/office/drawing/2018/hyperlinkcolor" val="tx"/>
                    </a:ext>
                  </a:extLst>
                </a:hlinkClick>
              </a:rPr>
              <a:t>https://greenshieldcertified.org/</a:t>
            </a:r>
            <a:r>
              <a:rPr lang="en-US" sz="2000" dirty="0">
                <a:solidFill>
                  <a:srgbClr val="009999"/>
                </a:solidFill>
              </a:rPr>
              <a:t> </a:t>
            </a:r>
          </a:p>
          <a:p>
            <a:pPr>
              <a:lnSpc>
                <a:spcPct val="150000"/>
              </a:lnSpc>
            </a:pPr>
            <a:r>
              <a:rPr lang="en-US" sz="2000" dirty="0" err="1"/>
              <a:t>GreenShield</a:t>
            </a:r>
            <a:r>
              <a:rPr lang="en-US" sz="2000" dirty="0"/>
              <a:t>: </a:t>
            </a:r>
            <a:r>
              <a:rPr lang="en-US" sz="2000" dirty="0">
                <a:solidFill>
                  <a:srgbClr val="009999"/>
                </a:solidFill>
                <a:hlinkClick r:id="rId6">
                  <a:extLst>
                    <a:ext uri="{A12FA001-AC4F-418D-AE19-62706E023703}">
                      <ahyp:hlinkClr xmlns:ahyp="http://schemas.microsoft.com/office/drawing/2018/hyperlinkcolor" val="tx"/>
                    </a:ext>
                  </a:extLst>
                </a:hlinkClick>
              </a:rPr>
              <a:t>https://www.qualitypro.org/certified-services/greenpro/</a:t>
            </a:r>
            <a:r>
              <a:rPr lang="en-US" sz="2000" dirty="0">
                <a:solidFill>
                  <a:srgbClr val="009999"/>
                </a:solidFill>
              </a:rPr>
              <a:t> </a:t>
            </a:r>
          </a:p>
        </p:txBody>
      </p:sp>
      <p:pic>
        <p:nvPicPr>
          <p:cNvPr id="6" name="Picture 5">
            <a:extLst>
              <a:ext uri="{FF2B5EF4-FFF2-40B4-BE49-F238E27FC236}">
                <a16:creationId xmlns:a16="http://schemas.microsoft.com/office/drawing/2014/main" id="{AD69C4F5-40F9-4550-B909-12B5561E1935}"/>
              </a:ext>
            </a:extLst>
          </p:cNvPr>
          <p:cNvPicPr>
            <a:picLocks noChangeAspect="1"/>
          </p:cNvPicPr>
          <p:nvPr/>
        </p:nvPicPr>
        <p:blipFill>
          <a:blip r:embed="rId7"/>
          <a:stretch>
            <a:fillRect/>
          </a:stretch>
        </p:blipFill>
        <p:spPr>
          <a:xfrm>
            <a:off x="8229600" y="4191000"/>
            <a:ext cx="2772966" cy="12954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052FBE1B-C1C1-4E8A-9641-26B4085A7F80}"/>
              </a:ext>
            </a:extLst>
          </p:cNvPr>
          <p:cNvPicPr>
            <a:picLocks noChangeAspect="1"/>
          </p:cNvPicPr>
          <p:nvPr/>
        </p:nvPicPr>
        <p:blipFill rotWithShape="1">
          <a:blip r:embed="rId8">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10" name="Picture 9">
            <a:extLst>
              <a:ext uri="{FF2B5EF4-FFF2-40B4-BE49-F238E27FC236}">
                <a16:creationId xmlns:a16="http://schemas.microsoft.com/office/drawing/2014/main" id="{3D4082CC-4C84-41C6-882F-47CB8F96C764}"/>
              </a:ext>
            </a:extLst>
          </p:cNvPr>
          <p:cNvPicPr>
            <a:picLocks noChangeAspect="1"/>
          </p:cNvPicPr>
          <p:nvPr/>
        </p:nvPicPr>
        <p:blipFill>
          <a:blip r:embed="rId9"/>
          <a:stretch>
            <a:fillRect/>
          </a:stretch>
        </p:blipFill>
        <p:spPr>
          <a:xfrm>
            <a:off x="10058400" y="1600200"/>
            <a:ext cx="1625604" cy="2084108"/>
          </a:xfrm>
          <a:prstGeom prst="rect">
            <a:avLst/>
          </a:prstGeom>
        </p:spPr>
      </p:pic>
      <p:sp>
        <p:nvSpPr>
          <p:cNvPr id="4" name="Title 1">
            <a:extLst>
              <a:ext uri="{FF2B5EF4-FFF2-40B4-BE49-F238E27FC236}">
                <a16:creationId xmlns:a16="http://schemas.microsoft.com/office/drawing/2014/main" id="{3072C696-FAF6-896F-7E27-EAD68832B6A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MANAGEMENT: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Hiring a PMP</a:t>
            </a:r>
          </a:p>
        </p:txBody>
      </p:sp>
    </p:spTree>
    <p:custDataLst>
      <p:tags r:id="rId1"/>
    </p:custDataLst>
    <p:extLst>
      <p:ext uri="{BB962C8B-B14F-4D97-AF65-F5344CB8AC3E}">
        <p14:creationId xmlns:p14="http://schemas.microsoft.com/office/powerpoint/2010/main" val="1342292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778" y="1758809"/>
            <a:ext cx="5943600" cy="3993667"/>
          </a:xfrm>
        </p:spPr>
        <p:txBody>
          <a:bodyPr vert="horz" lIns="91440" tIns="45720" rIns="91440" bIns="45720" rtlCol="0" anchor="t">
            <a:normAutofit/>
          </a:bodyPr>
          <a:lstStyle/>
          <a:p>
            <a:pPr marL="0" indent="0">
              <a:buNone/>
            </a:pPr>
            <a:r>
              <a:rPr lang="en-US" sz="2400" dirty="0">
                <a:latin typeface="Arial"/>
                <a:cs typeface="Arial"/>
              </a:rPr>
              <a:t>Getting Rid of Cockroaches in Your Child Care Center</a:t>
            </a:r>
          </a:p>
          <a:p>
            <a:pPr marL="0" indent="0">
              <a:buNone/>
            </a:pPr>
            <a:r>
              <a:rPr lang="en-US" sz="2400" dirty="0">
                <a:latin typeface="Arial"/>
                <a:cs typeface="Arial"/>
                <a:hlinkClick r:id="rId4"/>
              </a:rPr>
              <a:t>https://www.youtube.com/watch?v=IdIjwCHQiCM&amp;t=55s</a:t>
            </a:r>
            <a:r>
              <a:rPr lang="en-US" sz="2400" dirty="0">
                <a:latin typeface="Arial"/>
                <a:cs typeface="Arial"/>
              </a:rPr>
              <a:t> </a:t>
            </a:r>
          </a:p>
          <a:p>
            <a:pPr marL="0" indent="0">
              <a:spcBef>
                <a:spcPts val="2800"/>
              </a:spcBef>
              <a:buNone/>
            </a:pPr>
            <a:r>
              <a:rPr lang="es-ES" sz="2400" dirty="0">
                <a:latin typeface="Arial"/>
                <a:cs typeface="Arial"/>
              </a:rPr>
              <a:t>Cómo deshacerse de las cucarachas en su centro de cuidado infantil</a:t>
            </a:r>
          </a:p>
          <a:p>
            <a:pPr marL="0" indent="0">
              <a:buNone/>
            </a:pPr>
            <a:r>
              <a:rPr lang="es-ES" sz="2400" dirty="0">
                <a:latin typeface="Arial"/>
                <a:cs typeface="Arial"/>
                <a:hlinkClick r:id="rId5"/>
              </a:rPr>
              <a:t>https://www.youtube.com/watch?v=rhulBiAHCW4&amp;t=1s</a:t>
            </a:r>
            <a:r>
              <a:rPr lang="es-ES" sz="2400" dirty="0">
                <a:latin typeface="Arial"/>
                <a:cs typeface="Arial"/>
              </a:rPr>
              <a:t> </a:t>
            </a:r>
          </a:p>
        </p:txBody>
      </p:sp>
      <p:pic>
        <p:nvPicPr>
          <p:cNvPr id="5" name="Picture 4">
            <a:extLst>
              <a:ext uri="{FF2B5EF4-FFF2-40B4-BE49-F238E27FC236}">
                <a16:creationId xmlns:a16="http://schemas.microsoft.com/office/drawing/2014/main" id="{88AFC357-C3F8-4C1B-87F5-7E043DB4A1B7}"/>
              </a:ext>
            </a:extLst>
          </p:cNvPr>
          <p:cNvPicPr>
            <a:picLocks noChangeAspect="1"/>
          </p:cNvPicPr>
          <p:nvPr/>
        </p:nvPicPr>
        <p:blipFill rotWithShape="1">
          <a:blip r:embed="rId6"/>
          <a:srcRect l="5386" t="13903" r="41581" b="15897"/>
          <a:stretch/>
        </p:blipFill>
        <p:spPr bwMode="auto">
          <a:xfrm>
            <a:off x="6858000" y="1782816"/>
            <a:ext cx="4974140" cy="3703583"/>
          </a:xfrm>
          <a:prstGeom prst="rect">
            <a:avLst/>
          </a:prstGeom>
          <a:ln>
            <a:solidFill>
              <a:schemeClr val="tx1"/>
            </a:solidFill>
          </a:ln>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2D60D62D-F357-C5DD-462B-4E80B4FAE34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VIDEOS:</a:t>
            </a:r>
          </a:p>
          <a:p>
            <a:pPr algn="ctr"/>
            <a:r>
              <a:rPr lang="en-US" sz="3600" dirty="0">
                <a:solidFill>
                  <a:schemeClr val="bg1"/>
                </a:solidFill>
                <a:latin typeface="Arial" panose="020B0604020202020204" pitchFamily="34" charset="0"/>
                <a:cs typeface="Arial" panose="020B0604020202020204" pitchFamily="34" charset="0"/>
              </a:rPr>
              <a:t>Keeping pests our of your child care center</a:t>
            </a:r>
          </a:p>
        </p:txBody>
      </p:sp>
    </p:spTree>
    <p:custDataLst>
      <p:tags r:id="rId1"/>
    </p:custDataLst>
    <p:extLst>
      <p:ext uri="{BB962C8B-B14F-4D97-AF65-F5344CB8AC3E}">
        <p14:creationId xmlns:p14="http://schemas.microsoft.com/office/powerpoint/2010/main" val="331409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838200" y="1360487"/>
            <a:ext cx="11353800" cy="4137026"/>
          </a:xfrm>
        </p:spPr>
        <p:txBody>
          <a:bodyPr vert="horz" lIns="91440" tIns="45720" rIns="91440" bIns="45720" rtlCol="0" anchor="t">
            <a:noAutofit/>
          </a:bodyPr>
          <a:lstStyle/>
          <a:p>
            <a:pPr marL="331470" indent="-331470">
              <a:lnSpc>
                <a:spcPct val="150000"/>
              </a:lnSpc>
              <a:spcBef>
                <a:spcPts val="0"/>
              </a:spcBef>
              <a:spcAft>
                <a:spcPts val="1800"/>
              </a:spcAft>
              <a:buFont typeface="+mj-lt"/>
              <a:buAutoNum type="arabicPeriod"/>
              <a:defRPr/>
            </a:pPr>
            <a:r>
              <a:rPr lang="en-US" dirty="0">
                <a:latin typeface="Arial"/>
                <a:cs typeface="Arial"/>
              </a:rPr>
              <a:t>Cockroaches as pests</a:t>
            </a:r>
          </a:p>
          <a:p>
            <a:pPr marL="331470" indent="-331470">
              <a:lnSpc>
                <a:spcPct val="150000"/>
              </a:lnSpc>
              <a:spcBef>
                <a:spcPts val="0"/>
              </a:spcBef>
              <a:spcAft>
                <a:spcPts val="1800"/>
              </a:spcAft>
              <a:buFont typeface="+mj-lt"/>
              <a:buAutoNum type="arabicPeriod"/>
              <a:defRPr/>
            </a:pPr>
            <a:r>
              <a:rPr lang="en-US" dirty="0">
                <a:latin typeface="Arial"/>
                <a:cs typeface="Arial"/>
              </a:rPr>
              <a:t>The Healthy Schools Act and Integrated Pest Management</a:t>
            </a:r>
            <a:r>
              <a:rPr lang="en-US" dirty="0">
                <a:latin typeface="Arial"/>
                <a:cs typeface="Calibri"/>
              </a:rPr>
              <a:t> (IPM) </a:t>
            </a:r>
            <a:endParaRPr lang="en-US" dirty="0"/>
          </a:p>
          <a:p>
            <a:pPr marL="331470" indent="-331470">
              <a:lnSpc>
                <a:spcPct val="150000"/>
              </a:lnSpc>
              <a:spcBef>
                <a:spcPts val="0"/>
              </a:spcBef>
              <a:spcAft>
                <a:spcPts val="1800"/>
              </a:spcAft>
              <a:buFont typeface="+mj-lt"/>
              <a:buAutoNum type="arabicPeriod"/>
              <a:defRPr/>
            </a:pPr>
            <a:r>
              <a:rPr lang="en-US" dirty="0">
                <a:latin typeface="Arial"/>
                <a:cs typeface="Calibri"/>
              </a:rPr>
              <a:t>IPM of cockroaches</a:t>
            </a:r>
            <a:endParaRPr lang="en-US" dirty="0">
              <a:cs typeface="Calibri"/>
            </a:endParaRPr>
          </a:p>
        </p:txBody>
      </p:sp>
      <p:sp>
        <p:nvSpPr>
          <p:cNvPr id="3" name="Title 1">
            <a:extLst>
              <a:ext uri="{FF2B5EF4-FFF2-40B4-BE49-F238E27FC236}">
                <a16:creationId xmlns:a16="http://schemas.microsoft.com/office/drawing/2014/main" id="{2D9C2B17-A60F-54AF-5F14-272F299AF70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Agenda</a:t>
            </a:r>
          </a:p>
        </p:txBody>
      </p:sp>
    </p:spTree>
    <p:custDataLst>
      <p:tags r:id="rId1"/>
    </p:custDataLst>
    <p:extLst>
      <p:ext uri="{BB962C8B-B14F-4D97-AF65-F5344CB8AC3E}">
        <p14:creationId xmlns:p14="http://schemas.microsoft.com/office/powerpoint/2010/main" val="29428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80E6F35-EEB6-082F-9B47-41088A13F284}"/>
              </a:ext>
            </a:extLst>
          </p:cNvPr>
          <p:cNvSpPr>
            <a:spLocks noGrp="1"/>
          </p:cNvSpPr>
          <p:nvPr>
            <p:ph idx="1"/>
          </p:nvPr>
        </p:nvSpPr>
        <p:spPr>
          <a:xfrm>
            <a:off x="914400" y="1524000"/>
            <a:ext cx="10515600" cy="1143000"/>
          </a:xfrm>
        </p:spPr>
        <p:txBody>
          <a:bodyPr/>
          <a:lstStyle/>
          <a:p>
            <a:pPr marL="0" indent="0">
              <a:buNone/>
            </a:pPr>
            <a:r>
              <a:rPr lang="en-US" dirty="0"/>
              <a:t>A pest can be described as any living organism that causes damage or discomfort, or transmits or produces disease.  </a:t>
            </a:r>
          </a:p>
        </p:txBody>
      </p:sp>
      <p:pic>
        <p:nvPicPr>
          <p:cNvPr id="8" name="Picture 2">
            <a:extLst>
              <a:ext uri="{FF2B5EF4-FFF2-40B4-BE49-F238E27FC236}">
                <a16:creationId xmlns:a16="http://schemas.microsoft.com/office/drawing/2014/main" id="{635EDA41-E899-0408-9F59-8132675E1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14600"/>
            <a:ext cx="7543799" cy="41921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80CA132-33AD-028C-26BF-39DBD23CCF4A}"/>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What is a pest?</a:t>
            </a:r>
          </a:p>
        </p:txBody>
      </p:sp>
      <p:sp>
        <p:nvSpPr>
          <p:cNvPr id="4" name="Oval 3">
            <a:extLst>
              <a:ext uri="{FF2B5EF4-FFF2-40B4-BE49-F238E27FC236}">
                <a16:creationId xmlns:a16="http://schemas.microsoft.com/office/drawing/2014/main" id="{6D74E50F-1959-4B32-AEFB-518635068454}"/>
              </a:ext>
            </a:extLst>
          </p:cNvPr>
          <p:cNvSpPr/>
          <p:nvPr/>
        </p:nvSpPr>
        <p:spPr>
          <a:xfrm>
            <a:off x="6400800" y="3124200"/>
            <a:ext cx="1524000" cy="1447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517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3A2736-E28E-A299-B83F-DC70E869B8A3}"/>
              </a:ext>
            </a:extLst>
          </p:cNvPr>
          <p:cNvSpPr txBox="1">
            <a:spLocks/>
          </p:cNvSpPr>
          <p:nvPr/>
        </p:nvSpPr>
        <p:spPr>
          <a:xfrm>
            <a:off x="-12526" y="152400"/>
            <a:ext cx="1220452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r>
              <a:rPr lang="en-US" sz="2800" dirty="0">
                <a:solidFill>
                  <a:schemeClr val="bg1"/>
                </a:solidFill>
                <a:latin typeface="Arial"/>
                <a:ea typeface="Cambria"/>
                <a:cs typeface="Arial"/>
              </a:rPr>
              <a:t>What are the most common </a:t>
            </a:r>
            <a:r>
              <a:rPr lang="en-US" sz="2800" b="1" dirty="0">
                <a:latin typeface="Arial"/>
                <a:ea typeface="Cambria"/>
                <a:cs typeface="Arial"/>
              </a:rPr>
              <a:t>INDOOR</a:t>
            </a:r>
            <a:r>
              <a:rPr lang="en-US" sz="2800" dirty="0">
                <a:latin typeface="Arial"/>
                <a:ea typeface="Cambria"/>
                <a:cs typeface="Arial"/>
              </a:rPr>
              <a:t> </a:t>
            </a:r>
            <a:r>
              <a:rPr lang="en-US" sz="2800" dirty="0">
                <a:solidFill>
                  <a:schemeClr val="bg1"/>
                </a:solidFill>
                <a:latin typeface="Arial"/>
                <a:ea typeface="Cambria"/>
                <a:cs typeface="Arial"/>
              </a:rPr>
              <a:t>pests </a:t>
            </a:r>
            <a:br>
              <a:rPr lang="en-US" sz="2800" dirty="0">
                <a:solidFill>
                  <a:schemeClr val="bg1"/>
                </a:solidFill>
                <a:latin typeface="Arial"/>
                <a:ea typeface="Cambria"/>
                <a:cs typeface="Arial"/>
              </a:rPr>
            </a:br>
            <a:r>
              <a:rPr lang="en-US" sz="2800" dirty="0">
                <a:solidFill>
                  <a:schemeClr val="bg1"/>
                </a:solidFill>
                <a:latin typeface="Arial"/>
                <a:ea typeface="Cambria"/>
                <a:cs typeface="Arial"/>
              </a:rPr>
              <a:t>in California childcare centers?</a:t>
            </a:r>
          </a:p>
        </p:txBody>
      </p:sp>
      <p:pic>
        <p:nvPicPr>
          <p:cNvPr id="4" name="Picture 4">
            <a:extLst>
              <a:ext uri="{FF2B5EF4-FFF2-40B4-BE49-F238E27FC236}">
                <a16:creationId xmlns:a16="http://schemas.microsoft.com/office/drawing/2014/main" id="{19AC11A9-11B5-AC16-DA71-FA92DE414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295400"/>
            <a:ext cx="5334000" cy="429354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DCCCD4E0-65A5-C229-2305-DEBAFBBEA49E}"/>
              </a:ext>
            </a:extLst>
          </p:cNvPr>
          <p:cNvSpPr>
            <a:spLocks noChangeArrowheads="1"/>
          </p:cNvSpPr>
          <p:nvPr/>
        </p:nvSpPr>
        <p:spPr bwMode="auto">
          <a:xfrm>
            <a:off x="990600" y="6095999"/>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sp>
        <p:nvSpPr>
          <p:cNvPr id="5" name="Arrow: Right 4">
            <a:extLst>
              <a:ext uri="{FF2B5EF4-FFF2-40B4-BE49-F238E27FC236}">
                <a16:creationId xmlns:a16="http://schemas.microsoft.com/office/drawing/2014/main" id="{FFB8FDE5-DC0E-42F4-9D22-78032D5E2EF7}"/>
              </a:ext>
            </a:extLst>
          </p:cNvPr>
          <p:cNvSpPr/>
          <p:nvPr/>
        </p:nvSpPr>
        <p:spPr>
          <a:xfrm>
            <a:off x="2362200" y="3810000"/>
            <a:ext cx="978408"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585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3A2736-E28E-A299-B83F-DC70E869B8A3}"/>
              </a:ext>
            </a:extLst>
          </p:cNvPr>
          <p:cNvSpPr txBox="1">
            <a:spLocks/>
          </p:cNvSpPr>
          <p:nvPr/>
        </p:nvSpPr>
        <p:spPr>
          <a:xfrm>
            <a:off x="-12526" y="152400"/>
            <a:ext cx="1220452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r>
              <a:rPr lang="en-US" sz="2800" dirty="0">
                <a:solidFill>
                  <a:schemeClr val="bg1"/>
                </a:solidFill>
                <a:latin typeface="Arial"/>
                <a:ea typeface="Cambria"/>
                <a:cs typeface="Arial"/>
              </a:rPr>
              <a:t>What are the most common </a:t>
            </a:r>
            <a:r>
              <a:rPr lang="en-US" sz="2800" b="1" dirty="0">
                <a:latin typeface="Arial"/>
                <a:ea typeface="Cambria"/>
                <a:cs typeface="Arial"/>
              </a:rPr>
              <a:t>OUTDOOR </a:t>
            </a:r>
            <a:r>
              <a:rPr lang="en-US" sz="2800" dirty="0">
                <a:solidFill>
                  <a:schemeClr val="bg1"/>
                </a:solidFill>
                <a:latin typeface="Arial"/>
                <a:ea typeface="Cambria"/>
                <a:cs typeface="Arial"/>
              </a:rPr>
              <a:t>pests </a:t>
            </a:r>
            <a:br>
              <a:rPr lang="en-US" sz="2800" dirty="0">
                <a:solidFill>
                  <a:schemeClr val="bg1"/>
                </a:solidFill>
                <a:latin typeface="Arial"/>
                <a:ea typeface="Cambria"/>
                <a:cs typeface="Arial"/>
              </a:rPr>
            </a:br>
            <a:r>
              <a:rPr lang="en-US" sz="2800" dirty="0">
                <a:solidFill>
                  <a:schemeClr val="bg1"/>
                </a:solidFill>
                <a:latin typeface="Arial"/>
                <a:ea typeface="Cambria"/>
                <a:cs typeface="Arial"/>
              </a:rPr>
              <a:t>in California childcare centers?</a:t>
            </a:r>
          </a:p>
        </p:txBody>
      </p:sp>
      <p:sp>
        <p:nvSpPr>
          <p:cNvPr id="6" name="Rectangle 4">
            <a:extLst>
              <a:ext uri="{FF2B5EF4-FFF2-40B4-BE49-F238E27FC236}">
                <a16:creationId xmlns:a16="http://schemas.microsoft.com/office/drawing/2014/main" id="{DCCCD4E0-65A5-C229-2305-DEBAFBBEA49E}"/>
              </a:ext>
            </a:extLst>
          </p:cNvPr>
          <p:cNvSpPr>
            <a:spLocks noChangeArrowheads="1"/>
          </p:cNvSpPr>
          <p:nvPr/>
        </p:nvSpPr>
        <p:spPr bwMode="auto">
          <a:xfrm>
            <a:off x="990600" y="6095999"/>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pic>
        <p:nvPicPr>
          <p:cNvPr id="2" name="Picture 1">
            <a:extLst>
              <a:ext uri="{FF2B5EF4-FFF2-40B4-BE49-F238E27FC236}">
                <a16:creationId xmlns:a16="http://schemas.microsoft.com/office/drawing/2014/main" id="{C466EDF9-3133-856D-AA8B-1325367BD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395" y="1524000"/>
            <a:ext cx="5405211" cy="424803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5875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4B2B90A-BB6F-5672-1C7B-1EFDC2AA17C4}"/>
              </a:ext>
            </a:extLst>
          </p:cNvPr>
          <p:cNvCxnSpPr>
            <a:cxnSpLocks/>
          </p:cNvCxnSpPr>
          <p:nvPr/>
        </p:nvCxnSpPr>
        <p:spPr>
          <a:xfrm flipH="1">
            <a:off x="2362200" y="4072003"/>
            <a:ext cx="5943600" cy="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66E3DE67-5AF2-5E28-E1C9-6F9E0E2CBC6B}"/>
              </a:ext>
            </a:extLst>
          </p:cNvPr>
          <p:cNvCxnSpPr>
            <a:cxnSpLocks/>
          </p:cNvCxnSpPr>
          <p:nvPr/>
        </p:nvCxnSpPr>
        <p:spPr>
          <a:xfrm flipH="1">
            <a:off x="2362200" y="1905000"/>
            <a:ext cx="7620000" cy="0"/>
          </a:xfrm>
          <a:prstGeom prst="line">
            <a:avLst/>
          </a:prstGeom>
        </p:spPr>
        <p:style>
          <a:lnRef idx="2">
            <a:schemeClr val="dk1"/>
          </a:lnRef>
          <a:fillRef idx="0">
            <a:schemeClr val="dk1"/>
          </a:fillRef>
          <a:effectRef idx="1">
            <a:schemeClr val="dk1"/>
          </a:effectRef>
          <a:fontRef idx="minor">
            <a:schemeClr val="tx1"/>
          </a:fontRef>
        </p:style>
      </p:cxnSp>
      <p:sp>
        <p:nvSpPr>
          <p:cNvPr id="12" name="Title 1">
            <a:extLst>
              <a:ext uri="{FF2B5EF4-FFF2-40B4-BE49-F238E27FC236}">
                <a16:creationId xmlns:a16="http://schemas.microsoft.com/office/drawing/2014/main" id="{4758910F-57ED-5318-CED2-7FC6386DDBFC}"/>
              </a:ext>
            </a:extLst>
          </p:cNvPr>
          <p:cNvSpPr txBox="1">
            <a:spLocks/>
          </p:cNvSpPr>
          <p:nvPr/>
        </p:nvSpPr>
        <p:spPr>
          <a:xfrm>
            <a:off x="1114612" y="285618"/>
            <a:ext cx="9962775" cy="804314"/>
          </a:xfrm>
          <a:prstGeom prst="rect">
            <a:avLst/>
          </a:prstGeom>
          <a:ln w="25400">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r>
              <a:rPr lang="en-US" sz="3200" dirty="0">
                <a:solidFill>
                  <a:schemeClr val="bg1"/>
                </a:solidFill>
                <a:latin typeface="Arial"/>
                <a:ea typeface="Cambria"/>
                <a:cs typeface="Arial"/>
              </a:rPr>
              <a:t>What problems can pests cause?</a:t>
            </a:r>
          </a:p>
        </p:txBody>
      </p:sp>
      <p:pic>
        <p:nvPicPr>
          <p:cNvPr id="13" name="Picture 2">
            <a:extLst>
              <a:ext uri="{FF2B5EF4-FFF2-40B4-BE49-F238E27FC236}">
                <a16:creationId xmlns:a16="http://schemas.microsoft.com/office/drawing/2014/main" id="{915AF7D8-E08F-AEA2-ED1D-13DC22FDAB5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636688" y="2133600"/>
            <a:ext cx="1346200" cy="202088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Flowchart: Alternate Process 6">
            <a:extLst>
              <a:ext uri="{FF2B5EF4-FFF2-40B4-BE49-F238E27FC236}">
                <a16:creationId xmlns:a16="http://schemas.microsoft.com/office/drawing/2014/main" id="{01AF1A75-917F-8D30-8733-7F70A9E21525}"/>
              </a:ext>
            </a:extLst>
          </p:cNvPr>
          <p:cNvSpPr/>
          <p:nvPr/>
        </p:nvSpPr>
        <p:spPr>
          <a:xfrm>
            <a:off x="1114612" y="3519154"/>
            <a:ext cx="2398950" cy="1133475"/>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Building Damage</a:t>
            </a:r>
          </a:p>
        </p:txBody>
      </p:sp>
      <p:sp>
        <p:nvSpPr>
          <p:cNvPr id="15" name="Flowchart: Alternate Process 7">
            <a:extLst>
              <a:ext uri="{FF2B5EF4-FFF2-40B4-BE49-F238E27FC236}">
                <a16:creationId xmlns:a16="http://schemas.microsoft.com/office/drawing/2014/main" id="{8D1E9A1F-D8B7-2764-4163-BFD2F4147263}"/>
              </a:ext>
            </a:extLst>
          </p:cNvPr>
          <p:cNvSpPr/>
          <p:nvPr/>
        </p:nvSpPr>
        <p:spPr>
          <a:xfrm>
            <a:off x="1114612" y="1371600"/>
            <a:ext cx="2398950" cy="1094476"/>
          </a:xfrm>
          <a:prstGeom prst="flowChartAlternate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Problems</a:t>
            </a:r>
          </a:p>
        </p:txBody>
      </p:sp>
      <p:sp>
        <p:nvSpPr>
          <p:cNvPr id="16" name="Flowchart: Alternate Process 52">
            <a:extLst>
              <a:ext uri="{FF2B5EF4-FFF2-40B4-BE49-F238E27FC236}">
                <a16:creationId xmlns:a16="http://schemas.microsoft.com/office/drawing/2014/main" id="{300BD08A-F4C1-A789-873F-8C9C0E455E11}"/>
              </a:ext>
            </a:extLst>
          </p:cNvPr>
          <p:cNvSpPr/>
          <p:nvPr/>
        </p:nvSpPr>
        <p:spPr>
          <a:xfrm>
            <a:off x="585164" y="5267956"/>
            <a:ext cx="3505200" cy="914400"/>
          </a:xfrm>
          <a:prstGeom prst="flowChartAlternateProcess">
            <a:avLst/>
          </a:prstGeom>
          <a:solidFill>
            <a:srgbClr val="716F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b="1" dirty="0"/>
              <a:t>Parents and staff are upset </a:t>
            </a:r>
            <a:br>
              <a:rPr lang="en-US" sz="1900" b="1" dirty="0"/>
            </a:br>
            <a:r>
              <a:rPr lang="en-US" sz="1900" b="1" dirty="0"/>
              <a:t>when they see pests </a:t>
            </a:r>
          </a:p>
        </p:txBody>
      </p:sp>
      <p:pic>
        <p:nvPicPr>
          <p:cNvPr id="17" name="Picture 3">
            <a:extLst>
              <a:ext uri="{FF2B5EF4-FFF2-40B4-BE49-F238E27FC236}">
                <a16:creationId xmlns:a16="http://schemas.microsoft.com/office/drawing/2014/main" id="{DA7E93F0-BB47-F7C5-BF12-D58241F39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644" y="2133600"/>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4" descr="Chewed%20%20wire">
            <a:extLst>
              <a:ext uri="{FF2B5EF4-FFF2-40B4-BE49-F238E27FC236}">
                <a16:creationId xmlns:a16="http://schemas.microsoft.com/office/drawing/2014/main" id="{13A83F2C-A7E3-04E2-C331-5FAF8B5324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6981825" y="4343400"/>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9830409D-471C-F6BB-79FF-5F689BB81B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507" y="4343400"/>
            <a:ext cx="1503362"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13ADB0B-C150-0910-52BB-9538E7683E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7148" y="2133600"/>
            <a:ext cx="1382326" cy="10391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Flowchart: Process 8">
            <a:extLst>
              <a:ext uri="{FF2B5EF4-FFF2-40B4-BE49-F238E27FC236}">
                <a16:creationId xmlns:a16="http://schemas.microsoft.com/office/drawing/2014/main" id="{AF99AFA0-1527-6E87-ABF2-36F0DF91FB9F}"/>
              </a:ext>
            </a:extLst>
          </p:cNvPr>
          <p:cNvSpPr/>
          <p:nvPr/>
        </p:nvSpPr>
        <p:spPr>
          <a:xfrm>
            <a:off x="3744621" y="1642613"/>
            <a:ext cx="2848966"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960"/>
              </a:lnSpc>
              <a:defRPr/>
            </a:pPr>
            <a:r>
              <a:rPr lang="en-US" b="1" dirty="0"/>
              <a:t>Spread Disease/Contaminants</a:t>
            </a:r>
          </a:p>
        </p:txBody>
      </p:sp>
      <p:sp>
        <p:nvSpPr>
          <p:cNvPr id="22" name="Flowchart: Process 9">
            <a:extLst>
              <a:ext uri="{FF2B5EF4-FFF2-40B4-BE49-F238E27FC236}">
                <a16:creationId xmlns:a16="http://schemas.microsoft.com/office/drawing/2014/main" id="{04E7D50A-1731-4836-D537-D9E204C31B31}"/>
              </a:ext>
            </a:extLst>
          </p:cNvPr>
          <p:cNvSpPr/>
          <p:nvPr/>
        </p:nvSpPr>
        <p:spPr>
          <a:xfrm>
            <a:off x="6943303" y="1652138"/>
            <a:ext cx="1735137"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 Allergies</a:t>
            </a:r>
          </a:p>
        </p:txBody>
      </p:sp>
      <p:sp>
        <p:nvSpPr>
          <p:cNvPr id="23" name="Flowchart: Process 10">
            <a:extLst>
              <a:ext uri="{FF2B5EF4-FFF2-40B4-BE49-F238E27FC236}">
                <a16:creationId xmlns:a16="http://schemas.microsoft.com/office/drawing/2014/main" id="{9DBA8D40-9DE9-0491-4DFE-15482300F8AE}"/>
              </a:ext>
            </a:extLst>
          </p:cNvPr>
          <p:cNvSpPr/>
          <p:nvPr/>
        </p:nvSpPr>
        <p:spPr>
          <a:xfrm>
            <a:off x="9395388" y="1661663"/>
            <a:ext cx="1828800" cy="51435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Trigger  Asthma</a:t>
            </a:r>
          </a:p>
        </p:txBody>
      </p:sp>
      <p:sp>
        <p:nvSpPr>
          <p:cNvPr id="24" name="Flowchart: Process 38">
            <a:extLst>
              <a:ext uri="{FF2B5EF4-FFF2-40B4-BE49-F238E27FC236}">
                <a16:creationId xmlns:a16="http://schemas.microsoft.com/office/drawing/2014/main" id="{24DDA0DF-D443-346F-7468-821B2755C68C}"/>
              </a:ext>
            </a:extLst>
          </p:cNvPr>
          <p:cNvSpPr/>
          <p:nvPr/>
        </p:nvSpPr>
        <p:spPr>
          <a:xfrm>
            <a:off x="6934200" y="3799734"/>
            <a:ext cx="1905000" cy="619866"/>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Rats Eat Wires</a:t>
            </a:r>
          </a:p>
        </p:txBody>
      </p:sp>
      <p:sp>
        <p:nvSpPr>
          <p:cNvPr id="25" name="Flowchart: Process 39">
            <a:extLst>
              <a:ext uri="{FF2B5EF4-FFF2-40B4-BE49-F238E27FC236}">
                <a16:creationId xmlns:a16="http://schemas.microsoft.com/office/drawing/2014/main" id="{BAEA24BA-D5C4-09EC-1229-0664F573C776}"/>
              </a:ext>
            </a:extLst>
          </p:cNvPr>
          <p:cNvSpPr/>
          <p:nvPr/>
        </p:nvSpPr>
        <p:spPr>
          <a:xfrm>
            <a:off x="4092012" y="3821165"/>
            <a:ext cx="2286000" cy="588169"/>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Mold &amp; Termites Damage Building</a:t>
            </a:r>
          </a:p>
        </p:txBody>
      </p:sp>
    </p:spTree>
    <p:custDataLst>
      <p:tags r:id="rId1"/>
    </p:custDataLst>
    <p:extLst>
      <p:ext uri="{BB962C8B-B14F-4D97-AF65-F5344CB8AC3E}">
        <p14:creationId xmlns:p14="http://schemas.microsoft.com/office/powerpoint/2010/main" val="2346854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6085</TotalTime>
  <Words>4613</Words>
  <Application>Microsoft Office PowerPoint</Application>
  <PresentationFormat>Widescreen</PresentationFormat>
  <Paragraphs>363</Paragraphs>
  <Slides>43</Slides>
  <Notes>42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Arial</vt:lpstr>
      <vt:lpstr>Calibri</vt:lpstr>
      <vt:lpstr>Cambria</vt:lpstr>
      <vt:lpstr>Century Gothic</vt:lpstr>
      <vt:lpstr>Frutiger 55 Roman</vt:lpstr>
      <vt:lpstr>JigsawMedium</vt:lpstr>
      <vt:lpstr>News Gothic MT</vt:lpstr>
      <vt:lpstr>Roboto</vt:lpstr>
      <vt:lpstr>Segoe UI</vt:lpstr>
      <vt:lpstr>Times</vt:lpstr>
      <vt:lpstr>Times New Roman</vt:lpstr>
      <vt:lpstr>Verdana</vt:lpstr>
      <vt:lpstr>Wingdings</vt:lpstr>
      <vt:lpstr>Office Theme</vt:lpstr>
      <vt:lpstr>Managing Roaches in Child Care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Rose, Bobbie</cp:lastModifiedBy>
  <cp:revision>862</cp:revision>
  <dcterms:created xsi:type="dcterms:W3CDTF">2017-11-15T21:34:28Z</dcterms:created>
  <dcterms:modified xsi:type="dcterms:W3CDTF">2023-04-25T22:12:33Z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