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5"/>
  </p:notesMasterIdLst>
  <p:sldIdLst>
    <p:sldId id="257" r:id="rId2"/>
    <p:sldId id="261" r:id="rId3"/>
    <p:sldId id="260" r:id="rId4"/>
    <p:sldId id="263" r:id="rId5"/>
    <p:sldId id="327" r:id="rId6"/>
    <p:sldId id="269" r:id="rId7"/>
    <p:sldId id="270" r:id="rId8"/>
    <p:sldId id="374" r:id="rId9"/>
    <p:sldId id="272" r:id="rId10"/>
    <p:sldId id="330" r:id="rId11"/>
    <p:sldId id="264" r:id="rId12"/>
    <p:sldId id="362" r:id="rId13"/>
    <p:sldId id="351" r:id="rId14"/>
    <p:sldId id="352" r:id="rId15"/>
    <p:sldId id="353" r:id="rId16"/>
    <p:sldId id="354" r:id="rId17"/>
    <p:sldId id="267" r:id="rId18"/>
    <p:sldId id="357" r:id="rId19"/>
    <p:sldId id="345" r:id="rId20"/>
    <p:sldId id="287" r:id="rId21"/>
    <p:sldId id="361" r:id="rId22"/>
    <p:sldId id="359" r:id="rId23"/>
    <p:sldId id="358" r:id="rId24"/>
    <p:sldId id="339" r:id="rId25"/>
    <p:sldId id="337" r:id="rId26"/>
    <p:sldId id="338" r:id="rId27"/>
    <p:sldId id="340" r:id="rId28"/>
    <p:sldId id="331" r:id="rId29"/>
    <p:sldId id="349" r:id="rId30"/>
    <p:sldId id="367" r:id="rId31"/>
    <p:sldId id="333" r:id="rId32"/>
    <p:sldId id="342" r:id="rId33"/>
    <p:sldId id="343" r:id="rId34"/>
    <p:sldId id="355" r:id="rId35"/>
    <p:sldId id="365" r:id="rId36"/>
    <p:sldId id="366" r:id="rId37"/>
    <p:sldId id="335" r:id="rId38"/>
    <p:sldId id="369" r:id="rId39"/>
    <p:sldId id="344" r:id="rId40"/>
    <p:sldId id="375" r:id="rId41"/>
    <p:sldId id="371" r:id="rId42"/>
    <p:sldId id="360" r:id="rId43"/>
    <p:sldId id="308"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163C-543E-EC32-BA23-79729272F3A1}" name="Karina Campos" initials="KC" userId="S::karina.campos@cdpr.ca.gov::3c57320c-ecd2-498e-8c78-3b632bf9b20c" providerId="AD"/>
  <p188:author id="{4CEFE18C-15C2-570E-3F04-5C6CE0434B31}" name="Rose, Bobbie" initials="RB" userId="S::Bobbie.Rose@ucsf.edu::9bf782f8-0cdd-4721-9a04-4b50acc5cfeb" providerId="AD"/>
  <p188:author id="{279A9597-0247-15F1-B88D-638AE614FC40}" name="Kaufmann, Amanda@CDPR" initials="KA" userId="S::Amanda.Kaufmann@cdpr.ca.gov::60de1838-9e0d-4d79-98d1-16b068b21050" providerId="AD"/>
  <p188:author id="{7ED4C1B5-FF15-A457-FA43-FE2901D13BDC}" name="Liao, Mira" initials="LM" userId="S::Mira.Liao@ucsf.edu::c64aa82d-7898-4e94-bbef-2c55ca8e7d7a" providerId="AD"/>
  <p188:author id="{16885DDD-2EAB-143A-DDCC-B11A8AB76705}" name="Roberta Rose" initials="RR" userId="bAcYAhD9dSSQGX+mSO5tA7A2Aminc65dM1BLAhyvvj8="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CW" lastIdx="1" clrIdx="0"/>
  <p:cmAuthor id="2" name="Rose, Bobbie" initials="RB" lastIdx="3" clrIdx="1">
    <p:extLst>
      <p:ext uri="{19B8F6BF-5375-455C-9EA6-DF929625EA0E}">
        <p15:presenceInfo xmlns:p15="http://schemas.microsoft.com/office/powerpoint/2012/main" userId="S-1-5-21-2695169584-3817918341-3537416689-116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716FB2"/>
    <a:srgbClr val="8DC63F"/>
    <a:srgbClr val="00347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657" autoAdjust="0"/>
  </p:normalViewPr>
  <p:slideViewPr>
    <p:cSldViewPr>
      <p:cViewPr varScale="1">
        <p:scale>
          <a:sx n="73" d="100"/>
          <a:sy n="73" d="100"/>
        </p:scale>
        <p:origin x="40" y="5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0E342-FE95-41BD-A330-66877DA1DBDF}" type="datetimeFigureOut">
              <a:rPr lang="en-US" smtClean="0"/>
              <a:t>5/17/2023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5F3B6-3F50-42C0-B15E-F1698C309863}" type="slidenum">
              <a:rPr lang="en-US" smtClean="0"/>
              <a:t>‹#›</a:t>
            </a:fld>
            <a:endParaRPr lang="en-US"/>
          </a:p>
        </p:txBody>
      </p:sp>
    </p:spTree>
    <p:extLst>
      <p:ext uri="{BB962C8B-B14F-4D97-AF65-F5344CB8AC3E}">
        <p14:creationId xmlns:p14="http://schemas.microsoft.com/office/powerpoint/2010/main" val="139411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图片购自</a:t>
            </a:r>
            <a:r>
              <a:rPr lang="en-US" altLang="zh-CN" dirty="0"/>
              <a:t>iStock</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介绍你自己和你作为健康和安全倡导者的角色。</a:t>
            </a:r>
            <a:endParaRPr lang="en-US" dirty="0"/>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zh-CN" altLang="en-US" dirty="0"/>
              <a:t>害蟲的定義：造成損害或不適，或傳播或產生疾病？</a:t>
            </a:r>
            <a:endParaRPr lang="en-US" altLang="zh-CN" dirty="0"/>
          </a:p>
          <a:p>
            <a:pPr eaLnBrk="1" hangingPunct="1">
              <a:spcBef>
                <a:spcPct val="0"/>
              </a:spcBef>
            </a:pPr>
            <a:r>
              <a:rPr lang="zh-CN" altLang="en-US" dirty="0"/>
              <a:t>它們會造成健康問題嗎？ 建築物損壞？ 父母看到螞蟻時是否感到不安？</a:t>
            </a:r>
            <a:endParaRPr lang="en-US" altLang="zh-CN" dirty="0"/>
          </a:p>
          <a:p>
            <a:pPr eaLnBrk="1" hangingPunct="1">
              <a:spcBef>
                <a:spcPct val="0"/>
              </a:spcBef>
            </a:pPr>
            <a:r>
              <a:rPr lang="zh-CN" altLang="en-US" dirty="0"/>
              <a:t>蟑螂的位置（室內與室外等）是否會改變答案？</a:t>
            </a:r>
            <a:endParaRPr lang="en-US" altLang="zh-CN" dirty="0"/>
          </a:p>
          <a:p>
            <a:pPr eaLnBrk="1" hangingPunct="1">
              <a:spcBef>
                <a:spcPct val="0"/>
              </a:spcBef>
            </a:pPr>
            <a:endParaRPr lang="en-US" altLang="zh-CN" dirty="0"/>
          </a:p>
          <a:p>
            <a:pPr eaLnBrk="1" hangingPunct="1">
              <a:spcBef>
                <a:spcPct val="0"/>
              </a:spcBef>
            </a:pPr>
            <a:r>
              <a:rPr lang="zh-CN" altLang="en-US" dirty="0"/>
              <a:t>分組討論，回來給出你們組的答案。</a:t>
            </a:r>
            <a:endParaRPr lang="en-US" altLang="zh-CN" dirty="0"/>
          </a:p>
          <a:p>
            <a:pPr eaLnBrk="1" hangingPunct="1">
              <a:spcBef>
                <a:spcPct val="0"/>
              </a:spcBef>
            </a:pPr>
            <a:endParaRPr lang="en-US" altLang="zh-CN" dirty="0"/>
          </a:p>
          <a:p>
            <a:pPr eaLnBrk="1" hangingPunct="1">
              <a:spcBef>
                <a:spcPct val="0"/>
              </a:spcBef>
            </a:pPr>
            <a:r>
              <a:rPr lang="zh-CN" altLang="en-US" dirty="0"/>
              <a:t>使用殺蟲劑會引發</a:t>
            </a:r>
            <a:r>
              <a:rPr lang="en-US" altLang="zh-CN" dirty="0"/>
              <a:t>《</a:t>
            </a:r>
            <a:r>
              <a:rPr lang="zh-CN" altLang="en-US" dirty="0"/>
              <a:t>健康學校法</a:t>
            </a:r>
            <a:r>
              <a:rPr lang="en-US" altLang="zh-CN" dirty="0"/>
              <a:t>》</a:t>
            </a:r>
            <a:r>
              <a:rPr lang="zh-CN" altLang="en-US" dirty="0"/>
              <a:t>的要求。</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10</a:t>
            </a:fld>
            <a:endParaRPr lang="en-US"/>
          </a:p>
        </p:txBody>
      </p:sp>
    </p:spTree>
    <p:extLst>
      <p:ext uri="{BB962C8B-B14F-4D97-AF65-F5344CB8AC3E}">
        <p14:creationId xmlns:p14="http://schemas.microsoft.com/office/powerpoint/2010/main" val="280301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zh-CN" altLang="en-US" b="1" dirty="0"/>
              <a:t>有人聽說過</a:t>
            </a:r>
            <a:r>
              <a:rPr lang="en-US" altLang="zh-CN" b="1" dirty="0"/>
              <a:t>《</a:t>
            </a:r>
            <a:r>
              <a:rPr lang="zh-CN" altLang="en-US" b="1" dirty="0"/>
              <a:t>健康學校法</a:t>
            </a:r>
            <a:r>
              <a:rPr lang="en-US" altLang="zh-CN" b="1" dirty="0"/>
              <a:t>》</a:t>
            </a:r>
            <a:r>
              <a:rPr lang="zh-CN" altLang="en-US" b="1" dirty="0"/>
              <a:t>嗎？ 你能告訴我關於它的什麼？</a:t>
            </a:r>
            <a:endParaRPr lang="en-US" altLang="zh-CN" b="1" dirty="0"/>
          </a:p>
          <a:p>
            <a:pPr eaLnBrk="1" hangingPunct="1">
              <a:spcBef>
                <a:spcPct val="0"/>
              </a:spcBef>
            </a:pPr>
            <a:r>
              <a:rPr lang="en-US" altLang="zh-CN" dirty="0"/>
              <a:t>2007</a:t>
            </a:r>
            <a:r>
              <a:rPr lang="zh-CN" altLang="en-US" dirty="0"/>
              <a:t>年，加州法律</a:t>
            </a:r>
            <a:r>
              <a:rPr lang="en-US" altLang="zh-CN" dirty="0"/>
              <a:t>AB2865</a:t>
            </a:r>
            <a:r>
              <a:rPr lang="zh-CN" altLang="en-US" dirty="0"/>
              <a:t>將</a:t>
            </a:r>
            <a:r>
              <a:rPr lang="en-US" altLang="zh-CN" dirty="0"/>
              <a:t>《</a:t>
            </a:r>
            <a:r>
              <a:rPr lang="zh-CN" altLang="en-US" dirty="0"/>
              <a:t>健康學校法</a:t>
            </a:r>
            <a:r>
              <a:rPr lang="en-US" altLang="zh-CN" dirty="0"/>
              <a:t>》</a:t>
            </a:r>
            <a:r>
              <a:rPr lang="zh-CN" altLang="en-US" dirty="0"/>
              <a:t>擴展到托兒所。許多幼教機構沒有意識到他們在</a:t>
            </a:r>
            <a:r>
              <a:rPr lang="en-US" altLang="zh-CN" dirty="0"/>
              <a:t>HSA</a:t>
            </a:r>
            <a:r>
              <a:rPr lang="zh-CN" altLang="en-US" dirty="0"/>
              <a:t>下的責任。儘管</a:t>
            </a:r>
            <a:r>
              <a:rPr lang="en-US" altLang="zh-CN" dirty="0"/>
              <a:t>HSA</a:t>
            </a:r>
            <a:r>
              <a:rPr lang="zh-CN" altLang="en-US" dirty="0"/>
              <a:t>不適用於家庭托兒所，但在這種情況下使用</a:t>
            </a:r>
            <a:r>
              <a:rPr lang="en-US" altLang="zh-CN" dirty="0"/>
              <a:t>IPM</a:t>
            </a:r>
            <a:r>
              <a:rPr lang="zh-CN" altLang="en-US" dirty="0"/>
              <a:t>策略保護兒童健康有很大價值。關於家庭托兒所的更安全的害蟲管理和</a:t>
            </a:r>
            <a:r>
              <a:rPr lang="en-US" altLang="zh-CN" dirty="0"/>
              <a:t>IPM</a:t>
            </a:r>
            <a:r>
              <a:rPr lang="zh-CN" altLang="en-US" dirty="0"/>
              <a:t>的指導可在</a:t>
            </a:r>
            <a:r>
              <a:rPr lang="en-US" altLang="zh-CN" dirty="0"/>
              <a:t>CCHP</a:t>
            </a:r>
            <a:r>
              <a:rPr lang="zh-CN" altLang="en-US" dirty="0"/>
              <a:t>網站上找到：</a:t>
            </a:r>
            <a:r>
              <a:rPr lang="en-US" altLang="zh-CN" dirty="0"/>
              <a:t>https://cchp.ucsf.edu/content/integrated-pest-management-toolkit-family-child-care-homes</a:t>
            </a:r>
            <a:r>
              <a:rPr lang="zh-CN" altLang="en-US" dirty="0"/>
              <a:t>。</a:t>
            </a:r>
            <a:endParaRPr lang="en-US" alt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11</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zh-CN" altLang="en-US" dirty="0"/>
              <a:t>誰負責幫助實施</a:t>
            </a:r>
            <a:r>
              <a:rPr lang="en-US" altLang="zh-CN" dirty="0"/>
              <a:t>《</a:t>
            </a:r>
            <a:r>
              <a:rPr lang="zh-CN" altLang="en-US" dirty="0"/>
              <a:t>健康學校法</a:t>
            </a:r>
            <a:r>
              <a:rPr lang="en-US" altLang="zh-CN" dirty="0"/>
              <a:t>》</a:t>
            </a:r>
            <a:r>
              <a:rPr lang="zh-CN" altLang="en-US" dirty="0"/>
              <a:t>？加州殺蟲劑監管局（</a:t>
            </a:r>
            <a:r>
              <a:rPr lang="en-US" altLang="zh-CN" dirty="0"/>
              <a:t>DPR</a:t>
            </a:r>
            <a:r>
              <a:rPr lang="zh-CN" altLang="en-US" dirty="0"/>
              <a:t>）負責幫助學校和托兒所實施</a:t>
            </a:r>
            <a:r>
              <a:rPr lang="en-US" altLang="zh-CN" dirty="0"/>
              <a:t>IPM</a:t>
            </a:r>
            <a:r>
              <a:rPr lang="zh-CN" altLang="en-US" dirty="0"/>
              <a:t>措施。 </a:t>
            </a:r>
            <a:endParaRPr lang="en-US" altLang="zh-CN" dirty="0"/>
          </a:p>
          <a:p>
            <a:pPr eaLnBrk="1" hangingPunct="1">
              <a:spcBef>
                <a:spcPct val="0"/>
              </a:spcBef>
            </a:pPr>
            <a:endParaRPr lang="en-US" altLang="zh-CN" dirty="0"/>
          </a:p>
          <a:p>
            <a:pPr eaLnBrk="1" hangingPunct="1">
              <a:spcBef>
                <a:spcPct val="0"/>
              </a:spcBef>
            </a:pPr>
            <a:r>
              <a:rPr lang="zh-CN" altLang="en-US" dirty="0"/>
              <a:t>您可以通過聯繫加州殺蟲劑管理部的兒童護理</a:t>
            </a:r>
            <a:r>
              <a:rPr lang="en-US" altLang="zh-CN" dirty="0"/>
              <a:t>IPM</a:t>
            </a:r>
            <a:r>
              <a:rPr lang="zh-CN" altLang="en-US" dirty="0"/>
              <a:t>計畫，向加州</a:t>
            </a:r>
            <a:r>
              <a:rPr lang="en-US" altLang="zh-CN" dirty="0"/>
              <a:t>DPR</a:t>
            </a:r>
            <a:r>
              <a:rPr lang="zh-CN" altLang="en-US" dirty="0"/>
              <a:t>索取關於在幼兒教育設施中開始實施</a:t>
            </a:r>
            <a:r>
              <a:rPr lang="en-US" altLang="zh-CN" dirty="0"/>
              <a:t>IPM</a:t>
            </a:r>
            <a:r>
              <a:rPr lang="zh-CN" altLang="en-US" dirty="0"/>
              <a:t>計畫的資訊。 資源地址：</a:t>
            </a:r>
            <a:r>
              <a:rPr lang="en-US" altLang="zh-CN" dirty="0"/>
              <a:t>https://www.cdpr.ca.gov/docs/schoolipm/</a:t>
            </a:r>
          </a:p>
          <a:p>
            <a:pPr eaLnBrk="1" hangingPunct="1">
              <a:spcBef>
                <a:spcPct val="0"/>
              </a:spcBef>
            </a:pPr>
            <a:endParaRPr lang="en-US" altLang="zh-CN" dirty="0"/>
          </a:p>
          <a:p>
            <a:pPr eaLnBrk="1" hangingPunct="1">
              <a:spcBef>
                <a:spcPct val="0"/>
              </a:spcBef>
            </a:pPr>
            <a:r>
              <a:rPr lang="zh-CN" altLang="en-US" dirty="0"/>
              <a:t>如有任何問題，請發電子郵件至 </a:t>
            </a:r>
            <a:r>
              <a:rPr lang="en-US" altLang="zh-CN" dirty="0"/>
              <a:t>ccipmlist@cdpr.ca.gov</a:t>
            </a:r>
            <a:r>
              <a:rPr lang="zh-CN" altLang="en-US" dirty="0"/>
              <a:t>。</a:t>
            </a: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12</a:t>
            </a:fld>
            <a:endParaRPr lang="en-US" dirty="0"/>
          </a:p>
        </p:txBody>
      </p:sp>
    </p:spTree>
    <p:extLst>
      <p:ext uri="{BB962C8B-B14F-4D97-AF65-F5344CB8AC3E}">
        <p14:creationId xmlns:p14="http://schemas.microsoft.com/office/powerpoint/2010/main" val="397954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你可能對這些要求很熟悉（接下來的</a:t>
            </a:r>
            <a:r>
              <a:rPr lang="en-US" altLang="zh-CN" dirty="0"/>
              <a:t>4</a:t>
            </a:r>
            <a:r>
              <a:rPr lang="zh-CN" altLang="en-US" dirty="0"/>
              <a:t>張幻燈片）：</a:t>
            </a:r>
            <a:endParaRPr lang="en-US" altLang="zh-CN" dirty="0"/>
          </a:p>
          <a:p>
            <a:pPr marL="0" indent="0">
              <a:buNone/>
            </a:pPr>
            <a:r>
              <a:rPr lang="en-US" altLang="zh-CN" dirty="0"/>
              <a:t>1.</a:t>
            </a:r>
            <a:r>
              <a:rPr lang="zh-CN" altLang="en-US" dirty="0"/>
              <a:t>在中心</a:t>
            </a:r>
            <a:r>
              <a:rPr lang="zh-CN" altLang="en-US" b="1" dirty="0"/>
              <a:t>確定</a:t>
            </a:r>
            <a:r>
              <a:rPr lang="zh-CN" altLang="en-US" dirty="0"/>
              <a:t>一個人，以確保滿足這些要求，又稱綜合蟲害管理協調員 </a:t>
            </a:r>
            <a:endParaRPr lang="en-US" altLang="zh-CN" dirty="0"/>
          </a:p>
          <a:p>
            <a:pPr marL="0" indent="0">
              <a:buNone/>
            </a:pPr>
            <a:r>
              <a:rPr lang="en-US" altLang="zh-CN" dirty="0"/>
              <a:t>2. </a:t>
            </a:r>
            <a:r>
              <a:rPr lang="zh-CN" altLang="en-US" dirty="0"/>
              <a:t>制定一個</a:t>
            </a:r>
            <a:r>
              <a:rPr lang="en-US" altLang="zh-CN" dirty="0"/>
              <a:t>IPM</a:t>
            </a:r>
            <a:r>
              <a:rPr lang="zh-CN" altLang="en-US" b="1" dirty="0"/>
              <a:t>計畫</a:t>
            </a:r>
            <a:endParaRPr lang="en-US" altLang="zh-CN" b="1" dirty="0"/>
          </a:p>
          <a:p>
            <a:pPr marL="171450" indent="-171450">
              <a:buFont typeface="Arial" panose="020B0604020202020204" pitchFamily="34" charset="0"/>
              <a:buChar char="•"/>
            </a:pPr>
            <a:r>
              <a:rPr lang="zh-CN" altLang="en-US" dirty="0"/>
              <a:t>使用殺蟲劑管理部門（</a:t>
            </a:r>
            <a:r>
              <a:rPr lang="en-US" altLang="zh-CN" dirty="0"/>
              <a:t>DPR</a:t>
            </a:r>
            <a:r>
              <a:rPr lang="zh-CN" altLang="en-US" dirty="0"/>
              <a:t>）提供的範本；或者寫出你自己的範本，包括：</a:t>
            </a:r>
            <a:r>
              <a:rPr lang="en-US" altLang="zh-CN" dirty="0"/>
              <a:t>IPM</a:t>
            </a:r>
            <a:r>
              <a:rPr lang="zh-CN" altLang="en-US" dirty="0"/>
              <a:t>協調員的名字，所有預計應用的殺蟲劑的清單，甚至是</a:t>
            </a:r>
            <a:r>
              <a:rPr lang="en-US" altLang="zh-CN" dirty="0"/>
              <a:t>PMP</a:t>
            </a:r>
            <a:r>
              <a:rPr lang="zh-CN" altLang="en-US" dirty="0"/>
              <a:t>，以及計畫的修訂日期</a:t>
            </a:r>
            <a:r>
              <a:rPr lang="en-US" altLang="zh-CN" dirty="0"/>
              <a:t>,</a:t>
            </a:r>
            <a:r>
              <a:rPr lang="zh-CN" altLang="en-US" dirty="0"/>
              <a:t>在你的專案網站上公佈</a:t>
            </a:r>
            <a:r>
              <a:rPr lang="en-US" altLang="zh-CN" dirty="0"/>
              <a:t>IPM</a:t>
            </a:r>
            <a:r>
              <a:rPr lang="zh-CN" altLang="en-US" dirty="0"/>
              <a:t>計畫；</a:t>
            </a:r>
            <a:endParaRPr lang="en-US" altLang="zh-CN" dirty="0"/>
          </a:p>
          <a:p>
            <a:pPr marL="171450" indent="-171450">
              <a:buFont typeface="Arial" panose="020B0604020202020204" pitchFamily="34" charset="0"/>
              <a:buChar char="•"/>
            </a:pPr>
            <a:r>
              <a:rPr lang="zh-CN" altLang="en-US" dirty="0"/>
              <a:t>如果你沒有網站，則將</a:t>
            </a:r>
            <a:r>
              <a:rPr lang="en-US" altLang="zh-CN" dirty="0"/>
              <a:t>IPM</a:t>
            </a:r>
            <a:r>
              <a:rPr lang="zh-CN" altLang="en-US" dirty="0"/>
              <a:t>計畫與年度書面通知一起發給所有家長、監護人和工作人員。</a:t>
            </a:r>
            <a:endParaRPr lang="en-US" altLang="zh-CN" dirty="0"/>
          </a:p>
          <a:p>
            <a:pPr marL="171450" indent="-171450">
              <a:buFont typeface="Arial" panose="020B0604020202020204" pitchFamily="34" charset="0"/>
              <a:buChar char="•"/>
            </a:pPr>
            <a:r>
              <a:rPr lang="zh-CN" altLang="en-US" dirty="0"/>
              <a:t>在你的中心或學校辦公室張貼該計畫的紙質副本。</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13</a:t>
            </a:fld>
            <a:endParaRPr lang="en-US"/>
          </a:p>
        </p:txBody>
      </p:sp>
    </p:spTree>
    <p:extLst>
      <p:ext uri="{BB962C8B-B14F-4D97-AF65-F5344CB8AC3E}">
        <p14:creationId xmlns:p14="http://schemas.microsoft.com/office/powerpoint/2010/main" val="8156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zh-CN" altLang="en-US" b="1" dirty="0"/>
              <a:t>完成</a:t>
            </a:r>
            <a:r>
              <a:rPr lang="en-US" altLang="zh-CN" b="1" dirty="0"/>
              <a:t>IPM</a:t>
            </a:r>
            <a:r>
              <a:rPr lang="zh-CN" altLang="en-US" b="1" dirty="0"/>
              <a:t>培訓 </a:t>
            </a:r>
            <a:endParaRPr lang="en-US" altLang="zh-CN" b="1" dirty="0"/>
          </a:p>
          <a:p>
            <a:pPr marL="171450" indent="-171450" eaLnBrk="1" hangingPunct="1">
              <a:spcBef>
                <a:spcPct val="0"/>
              </a:spcBef>
              <a:buFont typeface="Arial" panose="020B0604020202020204" pitchFamily="34" charset="0"/>
              <a:buChar char="•"/>
            </a:pPr>
            <a:r>
              <a:rPr lang="en-US" altLang="zh-CN" dirty="0"/>
              <a:t>IPM</a:t>
            </a:r>
            <a:r>
              <a:rPr lang="zh-CN" altLang="en-US" dirty="0"/>
              <a:t>協調員和任何將在托兒所使用殺蟲劑（包括消毒劑和其他豁免殺蟲劑）的人都必須接受這一培訓。</a:t>
            </a:r>
            <a:endParaRPr lang="en-US" altLang="zh-CN" dirty="0"/>
          </a:p>
          <a:p>
            <a:pPr marL="171450" indent="-171450" eaLnBrk="1" hangingPunct="1">
              <a:spcBef>
                <a:spcPct val="0"/>
              </a:spcBef>
              <a:buFont typeface="Arial" panose="020B0604020202020204" pitchFamily="34" charset="0"/>
              <a:buChar char="•"/>
            </a:pPr>
            <a:r>
              <a:rPr lang="zh-CN" altLang="en-US" dirty="0"/>
              <a:t>每年都必須重複培訓</a:t>
            </a:r>
            <a:endParaRPr lang="en-US" altLang="en-US" dirty="0"/>
          </a:p>
          <a:p>
            <a:endParaRPr lang="en-US" altLang="zh-CN" dirty="0"/>
          </a:p>
          <a:p>
            <a:r>
              <a:rPr lang="zh-CN" altLang="en-US" b="1" dirty="0"/>
              <a:t>張貼標誌</a:t>
            </a:r>
            <a:endParaRPr lang="en-US" altLang="zh-CN" b="1" dirty="0"/>
          </a:p>
          <a:p>
            <a:pPr marL="171450" indent="-171450">
              <a:buFont typeface="Arial" panose="020B0604020202020204" pitchFamily="34" charset="0"/>
              <a:buChar char="•"/>
            </a:pPr>
            <a:r>
              <a:rPr lang="zh-CN" altLang="en-US" dirty="0"/>
              <a:t>在使用殺蟲劑之前通知家長和工作人員</a:t>
            </a:r>
            <a:endParaRPr lang="en-US" altLang="zh-CN" dirty="0"/>
          </a:p>
          <a:p>
            <a:pPr marL="171450" indent="-171450">
              <a:buFont typeface="Arial" panose="020B0604020202020204" pitchFamily="34" charset="0"/>
              <a:buChar char="•"/>
            </a:pPr>
            <a:r>
              <a:rPr lang="zh-CN" altLang="en-US" dirty="0"/>
              <a:t>在每個使用非豁免殺蟲劑（噴霧器、霧化器、或不封閉的顆粒或粉末）的地方張貼警告標誌。</a:t>
            </a:r>
            <a:endParaRPr lang="en-US" altLang="zh-CN" dirty="0"/>
          </a:p>
          <a:p>
            <a:pPr marL="171450" indent="-171450">
              <a:buFont typeface="Arial" panose="020B0604020202020204" pitchFamily="34" charset="0"/>
              <a:buChar char="•"/>
            </a:pPr>
            <a:r>
              <a:rPr lang="zh-CN" altLang="en-US" dirty="0"/>
              <a:t>這些標誌應在使用殺蟲劑前</a:t>
            </a:r>
            <a:r>
              <a:rPr lang="en-US" altLang="zh-CN" dirty="0"/>
              <a:t>24</a:t>
            </a:r>
            <a:r>
              <a:rPr lang="zh-CN" altLang="en-US" dirty="0"/>
              <a:t>小時張貼，並在使用後</a:t>
            </a:r>
            <a:r>
              <a:rPr lang="en-US" altLang="zh-CN" dirty="0"/>
              <a:t>72</a:t>
            </a:r>
            <a:r>
              <a:rPr lang="zh-CN" altLang="en-US" dirty="0"/>
              <a:t>小時內保持不變。</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14</a:t>
            </a:fld>
            <a:endParaRPr lang="en-US"/>
          </a:p>
        </p:txBody>
      </p:sp>
    </p:spTree>
    <p:extLst>
      <p:ext uri="{BB962C8B-B14F-4D97-AF65-F5344CB8AC3E}">
        <p14:creationId xmlns:p14="http://schemas.microsoft.com/office/powerpoint/2010/main" val="3468159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Notify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Every year, let parents and staff know in writing </a:t>
            </a:r>
            <a:r>
              <a:rPr lang="en-US" sz="1200" dirty="0">
                <a:latin typeface="Arial" panose="020B0604020202020204" pitchFamily="34" charset="0"/>
                <a:cs typeface="Arial" panose="020B0604020202020204" pitchFamily="34" charset="0"/>
              </a:rPr>
              <a:t>which pesticides (nonexempt) are expected to be applied by center staff or pest management professionals in the upcoming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Record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Keep records </a:t>
            </a:r>
            <a:r>
              <a:rPr lang="en-US" sz="1800" dirty="0">
                <a:effectLst/>
                <a:latin typeface="Segoe UI" panose="020B0502040204020203" pitchFamily="34" charset="0"/>
              </a:rPr>
              <a:t>about nonexempt pesticides </a:t>
            </a:r>
            <a:r>
              <a:rPr lang="en-US" sz="1800" dirty="0">
                <a:latin typeface="Arial"/>
                <a:cs typeface="Arial"/>
              </a:rPr>
              <a:t>(sprays, foggers, or uncontained pellets or powder) </a:t>
            </a:r>
            <a:r>
              <a:rPr lang="en-US" sz="1800" dirty="0">
                <a:effectLst/>
                <a:latin typeface="Segoe UI" panose="020B0502040204020203" pitchFamily="34" charset="0"/>
              </a:rPr>
              <a:t>used by staff and contractors in the past 4 years</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15</a:t>
            </a:fld>
            <a:endParaRPr lang="en-US"/>
          </a:p>
        </p:txBody>
      </p:sp>
    </p:spTree>
    <p:extLst>
      <p:ext uri="{BB962C8B-B14F-4D97-AF65-F5344CB8AC3E}">
        <p14:creationId xmlns:p14="http://schemas.microsoft.com/office/powerpoint/2010/main" val="172189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Register</a:t>
            </a:r>
          </a:p>
          <a:p>
            <a:pPr marL="628650" lvl="1" indent="-171450" eaLnBrk="1" hangingPunct="1">
              <a:spcBef>
                <a:spcPct val="0"/>
              </a:spcBef>
              <a:buFont typeface="Arial" panose="020B0604020202020204" pitchFamily="34" charset="0"/>
              <a:buChar char="•"/>
            </a:pPr>
            <a:r>
              <a:rPr lang="en-US" altLang="en-US" dirty="0"/>
              <a:t>Maintain a list of parents and staff who want to be told when non exempt pesticides (sprays, foggers, pellets or powder if uncontained) are going to be used</a:t>
            </a:r>
          </a:p>
          <a:p>
            <a:pPr marL="628650" lvl="1" indent="-171450" eaLnBrk="1" hangingPunct="1">
              <a:spcBef>
                <a:spcPct val="0"/>
              </a:spcBef>
              <a:buFont typeface="Arial" panose="020B0604020202020204" pitchFamily="34" charset="0"/>
              <a:buChar char="•"/>
            </a:pPr>
            <a:r>
              <a:rPr lang="en-US" altLang="en-US" dirty="0"/>
              <a:t>Notify everyone on the register </a:t>
            </a:r>
            <a:r>
              <a:rPr lang="en-US" altLang="en-US" b="1" dirty="0"/>
              <a:t>early</a:t>
            </a:r>
            <a:r>
              <a:rPr lang="en-US" altLang="en-US" dirty="0"/>
              <a:t>--at least 72 hours before they are used</a:t>
            </a:r>
          </a:p>
          <a:p>
            <a:pPr eaLnBrk="1" hangingPunct="1">
              <a:spcBef>
                <a:spcPct val="0"/>
              </a:spcBef>
            </a:pPr>
            <a:endParaRPr lang="en-US" altLang="en-US" dirty="0"/>
          </a:p>
          <a:p>
            <a:r>
              <a:rPr lang="en-US" altLang="en-US" dirty="0"/>
              <a:t>Make sure to </a:t>
            </a:r>
            <a:r>
              <a:rPr lang="en-US" altLang="en-US" b="1" dirty="0"/>
              <a:t>report</a:t>
            </a:r>
            <a:r>
              <a:rPr lang="en-US" altLang="en-US" dirty="0"/>
              <a:t> non exempt </a:t>
            </a:r>
            <a:r>
              <a:rPr lang="en-US" dirty="0">
                <a:latin typeface="Arial"/>
                <a:cs typeface="Arial"/>
              </a:rPr>
              <a:t>(sprays, foggers, or uncontained pellets or powder) </a:t>
            </a:r>
            <a:r>
              <a:rPr lang="en-US" altLang="en-US" dirty="0"/>
              <a:t>pesticide use each year. </a:t>
            </a:r>
            <a:endParaRPr lang="en-US" altLang="en-US" b="0" dirty="0"/>
          </a:p>
          <a:p>
            <a:pPr marL="628650" lvl="1" indent="-171450">
              <a:buFont typeface="Arial" panose="020B0604020202020204" pitchFamily="34" charset="0"/>
              <a:buChar char="•"/>
            </a:pPr>
            <a:r>
              <a:rPr lang="en-US" b="0" dirty="0"/>
              <a:t>send pesticide use reports for pesticide applications made by school site employees to DPR annually or more frequently </a:t>
            </a:r>
          </a:p>
          <a:p>
            <a:pPr marL="628650" lvl="1" indent="-171450">
              <a:buFont typeface="Arial" panose="020B0604020202020204" pitchFamily="34" charset="0"/>
              <a:buChar char="•"/>
            </a:pPr>
            <a:r>
              <a:rPr lang="en-US" b="0" dirty="0"/>
              <a:t>DO NOT submit pesticide use reports for pesticides applied by contractors; they will submit their own reports to DPR</a:t>
            </a:r>
          </a:p>
          <a:p>
            <a:pPr marL="628650" lvl="1" indent="-171450">
              <a:buFont typeface="Arial" panose="020B0604020202020204" pitchFamily="34" charset="0"/>
              <a:buChar char="•"/>
            </a:pPr>
            <a:r>
              <a:rPr lang="en-US" dirty="0"/>
              <a:t>submit reports no later than January 30 for the previous year (for example, submit your 2023 reports no later than January 30, 2022) </a:t>
            </a:r>
          </a:p>
          <a:p>
            <a:pPr marL="628650" lvl="1" indent="-171450">
              <a:buFont typeface="Arial" panose="020B0604020202020204" pitchFamily="34" charset="0"/>
              <a:buChar char="•"/>
            </a:pPr>
            <a:r>
              <a:rPr lang="en-US" dirty="0"/>
              <a:t>use the DPR form HSA-118 (Pesticide Use Reporting For School And Child Care Employees) which is available on the DPR School IPM Web site https://www.cdpr.ca.gov/docs/schoolipm/ </a:t>
            </a:r>
            <a:endParaRPr lang="en-US" b="0"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16</a:t>
            </a:fld>
            <a:endParaRPr lang="en-US"/>
          </a:p>
        </p:txBody>
      </p:sp>
    </p:spTree>
    <p:extLst>
      <p:ext uri="{BB962C8B-B14F-4D97-AF65-F5344CB8AC3E}">
        <p14:creationId xmlns:p14="http://schemas.microsoft.com/office/powerpoint/2010/main" val="111125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eaLnBrk="1" hangingPunct="1">
              <a:spcBef>
                <a:spcPct val="0"/>
              </a:spcBef>
              <a:buFont typeface="Arial" panose="020B0604020202020204" pitchFamily="34" charset="0"/>
              <a:buNone/>
            </a:pPr>
            <a:r>
              <a:rPr lang="en-US" altLang="zh-CN" dirty="0"/>
              <a:t>《</a:t>
            </a:r>
            <a:r>
              <a:rPr lang="zh-CN" altLang="en-US" dirty="0"/>
              <a:t>健康學校法</a:t>
            </a:r>
            <a:r>
              <a:rPr lang="en-US" altLang="zh-CN" dirty="0"/>
              <a:t>》</a:t>
            </a:r>
            <a:r>
              <a:rPr lang="zh-CN" altLang="en-US" dirty="0"/>
              <a:t>對以下方面有非常具體的要求：</a:t>
            </a:r>
            <a:endParaRPr lang="en-US" altLang="zh-CN" dirty="0"/>
          </a:p>
          <a:p>
            <a:pPr marL="628650" lvl="1" indent="-171450" eaLnBrk="1" hangingPunct="1">
              <a:spcBef>
                <a:spcPct val="0"/>
              </a:spcBef>
              <a:buFont typeface="Arial" panose="020B0604020202020204" pitchFamily="34" charset="0"/>
              <a:buChar char="•"/>
            </a:pPr>
            <a:r>
              <a:rPr lang="zh-CN" altLang="en-US" dirty="0"/>
              <a:t>業主</a:t>
            </a:r>
            <a:r>
              <a:rPr lang="en-US" altLang="zh-CN" dirty="0"/>
              <a:t>--</a:t>
            </a:r>
            <a:r>
              <a:rPr lang="zh-CN" altLang="en-US" dirty="0"/>
              <a:t>如果您租用設施，您可能需要通知您的房東。</a:t>
            </a:r>
            <a:endParaRPr lang="en-US" altLang="zh-CN" dirty="0"/>
          </a:p>
          <a:p>
            <a:pPr marL="628650" lvl="1" indent="-171450" eaLnBrk="1" hangingPunct="1">
              <a:spcBef>
                <a:spcPct val="0"/>
              </a:spcBef>
              <a:buFont typeface="Arial" panose="020B0604020202020204" pitchFamily="34" charset="0"/>
              <a:buChar char="•"/>
            </a:pPr>
            <a:r>
              <a:rPr lang="zh-CN" altLang="en-US" dirty="0"/>
              <a:t>害蟲管理專業人員</a:t>
            </a:r>
            <a:r>
              <a:rPr lang="en-US" altLang="zh-CN" dirty="0"/>
              <a:t>--</a:t>
            </a:r>
            <a:r>
              <a:rPr lang="zh-CN" altLang="en-US" dirty="0"/>
              <a:t>如果您使用的是服務，您可能需要告知他們健康學校法案的要求。</a:t>
            </a:r>
            <a:endParaRPr lang="en-US" altLang="zh-CN" dirty="0"/>
          </a:p>
          <a:p>
            <a:pPr marL="457200" lvl="1" indent="0" eaLnBrk="1" hangingPunct="1">
              <a:spcBef>
                <a:spcPct val="0"/>
              </a:spcBef>
              <a:buFont typeface="Arial" panose="020B0604020202020204" pitchFamily="34" charset="0"/>
              <a:buNone/>
            </a:pPr>
            <a:endParaRPr lang="en-US" altLang="zh-CN" dirty="0"/>
          </a:p>
          <a:p>
            <a:pPr marL="457200" lvl="1" indent="0" eaLnBrk="1" hangingPunct="1">
              <a:spcBef>
                <a:spcPct val="0"/>
              </a:spcBef>
              <a:buFont typeface="Arial" panose="020B0604020202020204" pitchFamily="34" charset="0"/>
              <a:buNone/>
            </a:pPr>
            <a:r>
              <a:rPr lang="zh-CN" altLang="en-US" dirty="0"/>
              <a:t>請務必分享這些資訊，以保護你中心的兒童和工作人員。 重要的是，要瞭解每個可能在你的中心使用殺蟲劑的人：</a:t>
            </a:r>
            <a:endParaRPr lang="en-US" altLang="zh-CN" dirty="0"/>
          </a:p>
          <a:p>
            <a:pPr marL="628650" lvl="1" indent="-171450" eaLnBrk="1" hangingPunct="1">
              <a:spcBef>
                <a:spcPct val="0"/>
              </a:spcBef>
              <a:buFont typeface="Arial" panose="020B0604020202020204" pitchFamily="34" charset="0"/>
              <a:buChar char="•"/>
            </a:pPr>
            <a:r>
              <a:rPr lang="zh-CN" altLang="en-US" dirty="0"/>
              <a:t>保管員</a:t>
            </a:r>
            <a:r>
              <a:rPr lang="en-US" altLang="zh-CN" dirty="0"/>
              <a:t>/</a:t>
            </a:r>
            <a:r>
              <a:rPr lang="zh-CN" altLang="en-US" dirty="0"/>
              <a:t>清潔工</a:t>
            </a:r>
            <a:endParaRPr lang="en-US" altLang="zh-CN" dirty="0"/>
          </a:p>
          <a:p>
            <a:pPr marL="628650" lvl="1" indent="-171450" eaLnBrk="1" hangingPunct="1">
              <a:spcBef>
                <a:spcPct val="0"/>
              </a:spcBef>
              <a:buFont typeface="Arial" panose="020B0604020202020204" pitchFamily="34" charset="0"/>
              <a:buChar char="•"/>
            </a:pPr>
            <a:r>
              <a:rPr lang="zh-CN" altLang="en-US" dirty="0"/>
              <a:t>任何志願者</a:t>
            </a:r>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F6C6070-6DA9-442A-83AB-658E6F84D0C6}" type="slidenum">
              <a:rPr lang="en-US" altLang="en-US" smtClean="0"/>
              <a:pPr eaLnBrk="1" hangingPunct="1"/>
              <a:t>17</a:t>
            </a:fld>
            <a:endParaRPr lang="en-US" altLang="en-US"/>
          </a:p>
        </p:txBody>
      </p:sp>
    </p:spTree>
    <p:extLst>
      <p:ext uri="{BB962C8B-B14F-4D97-AF65-F5344CB8AC3E}">
        <p14:creationId xmlns:p14="http://schemas.microsoft.com/office/powerpoint/2010/main" val="360599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有些殺蟲劑被豁免於</a:t>
            </a:r>
            <a:r>
              <a:rPr lang="en-US" altLang="zh-CN" b="0" baseline="0" dirty="0"/>
              <a:t>《</a:t>
            </a:r>
            <a:r>
              <a:rPr lang="zh-CN" altLang="en-US" b="0" baseline="0" dirty="0"/>
              <a:t>健康學校法</a:t>
            </a:r>
            <a:r>
              <a:rPr lang="en-US" altLang="zh-CN" b="0" baseline="0" dirty="0"/>
              <a:t>》</a:t>
            </a:r>
            <a:r>
              <a:rPr lang="zh-CN" altLang="en-US" b="0" baseline="0" dirty="0"/>
              <a:t>。 這意味著在使用這些殺蟲劑產品時，不需要通知家長和工作人員，也不需要保存使用記錄。</a:t>
            </a: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在誘餌、陷阱或凝膠中使用殺蟲劑的產品被豁免。 這是因為它們是封閉的，所以不能被兒童吸入或輕易觸及。用於殺滅細菌的產品（抗菌劑），如消毒劑和殺菌劑也是豁免的。</a:t>
            </a: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根據</a:t>
            </a:r>
            <a:r>
              <a:rPr lang="en-US" altLang="zh-CN" b="0" baseline="0" dirty="0"/>
              <a:t>《</a:t>
            </a:r>
            <a:r>
              <a:rPr lang="zh-CN" altLang="en-US" b="0" baseline="0" dirty="0"/>
              <a:t>聯邦殺蟲劑、殺真菌劑和殺鼠劑法案</a:t>
            </a:r>
            <a:r>
              <a:rPr lang="en-US" altLang="zh-CN" b="0" baseline="0" dirty="0"/>
              <a:t>》</a:t>
            </a:r>
            <a:r>
              <a:rPr lang="zh-CN" altLang="en-US" b="0" baseline="0" dirty="0"/>
              <a:t>（</a:t>
            </a:r>
            <a:r>
              <a:rPr lang="en-US" altLang="zh-CN" b="0" baseline="0" dirty="0"/>
              <a:t>FIFRA</a:t>
            </a:r>
            <a:r>
              <a:rPr lang="zh-CN" altLang="en-US" b="0" baseline="0" dirty="0"/>
              <a:t>），某些對人或環境幾乎沒有風險的殺蟲劑被認為是</a:t>
            </a:r>
            <a:r>
              <a:rPr lang="zh-CN" altLang="en-US" b="1" baseline="0" dirty="0"/>
              <a:t>最低風險的殺蟲劑</a:t>
            </a:r>
            <a:r>
              <a:rPr lang="zh-CN" altLang="en-US" b="0" baseline="0" dirty="0"/>
              <a:t>。這些殺蟲劑也被稱為</a:t>
            </a:r>
            <a:r>
              <a:rPr lang="en-US" altLang="zh-CN" b="0" baseline="0" dirty="0"/>
              <a:t>FIFRA 25(b)</a:t>
            </a:r>
            <a:r>
              <a:rPr lang="zh-CN" altLang="en-US" b="0" baseline="0" dirty="0"/>
              <a:t>產品。這可能包括具有最低風險活性成分的產品，如迷迭香油。</a:t>
            </a:r>
            <a:r>
              <a:rPr lang="zh-CN" altLang="en-US" b="1" baseline="0" dirty="0"/>
              <a:t>最低風險殺蟲劑的完整清單</a:t>
            </a:r>
            <a:r>
              <a:rPr lang="zh-CN" altLang="en-US" b="0" baseline="0" dirty="0"/>
              <a:t>：</a:t>
            </a:r>
            <a:r>
              <a:rPr lang="en-US" altLang="zh-CN" b="0" baseline="0" dirty="0"/>
              <a:t>https://www.epa.gov/sites/default/files/2018-01/documents/minrisk-active-ingredients-tolerances-jan-2018.pdf </a:t>
            </a:r>
            <a:r>
              <a:rPr lang="zh-CN" altLang="en-US" b="0" baseline="0" dirty="0"/>
              <a:t>這些也是豁免的。</a:t>
            </a: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但是，如果你使用任何類型的殺蟲劑，無論是否豁免，你仍然</a:t>
            </a:r>
            <a:r>
              <a:rPr lang="zh-CN" altLang="en-US" b="1" baseline="0" dirty="0"/>
              <a:t>必須參加</a:t>
            </a:r>
            <a:r>
              <a:rPr lang="en-US" altLang="zh-CN" b="1" baseline="0" dirty="0"/>
              <a:t>IPM</a:t>
            </a:r>
            <a:r>
              <a:rPr lang="zh-CN" altLang="en-US" b="1" baseline="0" dirty="0"/>
              <a:t>培訓</a:t>
            </a:r>
            <a:r>
              <a:rPr lang="zh-CN" altLang="en-US" b="0" baseline="0" dirty="0"/>
              <a:t>。</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4572-CB99-40FC-AA4A-6C21834D37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42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下面是一些被豁免的殺蟲劑的圖片。 </a:t>
            </a:r>
          </a:p>
          <a:p>
            <a:endParaRPr lang="zh-CN" altLang="en-US" dirty="0"/>
          </a:p>
          <a:p>
            <a:r>
              <a:rPr lang="en-US" altLang="zh-CN" dirty="0"/>
              <a:t>--</a:t>
            </a:r>
            <a:r>
              <a:rPr lang="zh-CN" altLang="en-US" dirty="0"/>
              <a:t>自帶誘餌盒</a:t>
            </a:r>
          </a:p>
          <a:p>
            <a:r>
              <a:rPr lang="en-US" altLang="zh-CN" dirty="0"/>
              <a:t>--</a:t>
            </a:r>
            <a:r>
              <a:rPr lang="zh-CN" altLang="en-US" dirty="0"/>
              <a:t>凝膠和糊狀物</a:t>
            </a:r>
          </a:p>
          <a:p>
            <a:r>
              <a:rPr lang="en-US" altLang="zh-CN" dirty="0"/>
              <a:t>--</a:t>
            </a:r>
            <a:r>
              <a:rPr lang="zh-CN" altLang="en-US" dirty="0"/>
              <a:t>清洗劑和消毒劑</a:t>
            </a:r>
          </a:p>
          <a:p>
            <a:r>
              <a:rPr lang="en-US" altLang="zh-CN" dirty="0"/>
              <a:t>--FIFRA 25(b)</a:t>
            </a:r>
            <a:r>
              <a:rPr lang="zh-CN" altLang="en-US" dirty="0"/>
              <a:t>最低風險的殺蟲劑：</a:t>
            </a:r>
          </a:p>
          <a:p>
            <a:r>
              <a:rPr lang="zh-CN" altLang="en-US" dirty="0"/>
              <a:t>	同樣，這包括具有最低風險活性成分的產品，如：迷迭香、肉桂、薄荷、香茅</a:t>
            </a:r>
          </a:p>
          <a:p>
            <a:r>
              <a:rPr lang="zh-CN" altLang="en-US" dirty="0"/>
              <a:t>	列表：</a:t>
            </a:r>
            <a:r>
              <a:rPr lang="en-US" altLang="zh-CN" dirty="0"/>
              <a:t>https://www.epa.gov/sites/default/files/2018-01/documents/minrisk-active-ingredients-tolerances-jan-2018.pdf </a:t>
            </a:r>
          </a:p>
          <a:p>
            <a:endParaRPr lang="en-US" altLang="zh-CN" dirty="0"/>
          </a:p>
          <a:p>
            <a:r>
              <a:rPr lang="zh-CN" altLang="en-US" dirty="0"/>
              <a:t>如果你使用這些產品，你不需要向家長發佈通知或填寫報告。 你仍然必須參加年度</a:t>
            </a:r>
            <a:r>
              <a:rPr lang="en-US" altLang="zh-CN" dirty="0"/>
              <a:t>IPM/IGM</a:t>
            </a:r>
            <a:r>
              <a:rPr lang="zh-CN" altLang="en-US" dirty="0"/>
              <a:t>培訓。</a:t>
            </a:r>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19</a:t>
            </a:fld>
            <a:endParaRPr lang="en-US" dirty="0"/>
          </a:p>
        </p:txBody>
      </p:sp>
    </p:spTree>
    <p:extLst>
      <p:ext uri="{BB962C8B-B14F-4D97-AF65-F5344CB8AC3E}">
        <p14:creationId xmlns:p14="http://schemas.microsoft.com/office/powerpoint/2010/main" val="423704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en-US" altLang="zh-CN" dirty="0"/>
              <a:t>《</a:t>
            </a:r>
            <a:r>
              <a:rPr lang="zh-CN" altLang="en-US" dirty="0"/>
              <a:t>托兒所環境中的蟑螂管理</a:t>
            </a:r>
            <a:r>
              <a:rPr lang="en-US" altLang="zh-CN" dirty="0"/>
              <a:t>》</a:t>
            </a:r>
            <a:r>
              <a:rPr lang="zh-CN" altLang="en-US" dirty="0"/>
              <a:t>的開發由加州殺蟲劑監管部（</a:t>
            </a:r>
            <a:r>
              <a:rPr lang="en-US" altLang="zh-CN" dirty="0"/>
              <a:t>DPR</a:t>
            </a:r>
            <a:r>
              <a:rPr lang="zh-CN" altLang="en-US" dirty="0"/>
              <a:t>）和加州大學（</a:t>
            </a:r>
            <a:r>
              <a:rPr lang="en-US" altLang="zh-CN" dirty="0"/>
              <a:t>UC</a:t>
            </a:r>
            <a:r>
              <a:rPr lang="zh-CN" altLang="en-US" dirty="0"/>
              <a:t>）三藩市分校護理學院的加州托兒所健康專案資助。</a:t>
            </a:r>
            <a:endParaRPr lang="en-US" altLang="zh-CN" dirty="0"/>
          </a:p>
          <a:p>
            <a:pPr marL="0" lvl="2" eaLnBrk="1" hangingPunct="1">
              <a:spcBef>
                <a:spcPct val="0"/>
              </a:spcBef>
            </a:pPr>
            <a:r>
              <a:rPr lang="zh-CN" altLang="en-US" dirty="0"/>
              <a:t>本檔的內容不一定反映</a:t>
            </a:r>
            <a:r>
              <a:rPr lang="en-US" altLang="zh-CN" dirty="0"/>
              <a:t>DPR</a:t>
            </a:r>
            <a:r>
              <a:rPr lang="zh-CN" altLang="en-US" dirty="0"/>
              <a:t>的觀點和政策，提到商品名稱或商業產品也不構成對使用的認可或推薦。</a:t>
            </a: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預防： 把害蟲拒之門外；清除害蟲的食物、水和住所</a:t>
            </a:r>
            <a:endParaRPr lang="en-US" altLang="zh-CN" dirty="0"/>
          </a:p>
          <a:p>
            <a:r>
              <a:rPr lang="zh-CN" altLang="en-US" dirty="0"/>
              <a:t>檢查 </a:t>
            </a:r>
            <a:r>
              <a:rPr lang="en-US" altLang="zh-CN" dirty="0"/>
              <a:t>- </a:t>
            </a:r>
            <a:r>
              <a:rPr lang="zh-CN" altLang="en-US" dirty="0"/>
              <a:t>尋找害蟲的跡象；證據、損害、害蟲本身；它們從哪裡和如何進來的？</a:t>
            </a:r>
            <a:endParaRPr lang="en-US" altLang="zh-CN" dirty="0"/>
          </a:p>
          <a:p>
            <a:r>
              <a:rPr lang="zh-CN" altLang="en-US" dirty="0"/>
              <a:t>識別害蟲 </a:t>
            </a:r>
            <a:r>
              <a:rPr lang="en-US" altLang="zh-CN" dirty="0"/>
              <a:t>- </a:t>
            </a:r>
            <a:r>
              <a:rPr lang="zh-CN" altLang="en-US" dirty="0"/>
              <a:t>你發現什麼樣的害蟲？它們住在哪裡？他們吃什麼？它們的生命週期是什麼？</a:t>
            </a:r>
            <a:endParaRPr lang="en-US" altLang="zh-CN" dirty="0"/>
          </a:p>
          <a:p>
            <a:r>
              <a:rPr lang="zh-CN" altLang="en-US" dirty="0"/>
              <a:t>監測 </a:t>
            </a:r>
            <a:r>
              <a:rPr lang="en-US" altLang="zh-CN" dirty="0"/>
              <a:t>- </a:t>
            </a:r>
            <a:r>
              <a:rPr lang="zh-CN" altLang="en-US" dirty="0"/>
              <a:t>繼續檢查和評估；使用</a:t>
            </a:r>
            <a:r>
              <a:rPr lang="en-US" altLang="zh-CN" dirty="0"/>
              <a:t>FCCHs</a:t>
            </a:r>
            <a:r>
              <a:rPr lang="zh-CN" altLang="en-US" dirty="0"/>
              <a:t>的</a:t>
            </a:r>
            <a:r>
              <a:rPr lang="en-US" altLang="zh-CN" dirty="0"/>
              <a:t>IPM</a:t>
            </a:r>
            <a:r>
              <a:rPr lang="zh-CN" altLang="en-US" dirty="0"/>
              <a:t>檢查表管理現有的害蟲問題： 徹底清潔；吸塵和誘捕；如果有必要使用殺蟲劑，使用誘餌和凝膠，而不是噴劑。</a:t>
            </a:r>
            <a:endParaRPr lang="en-US" altLang="zh-CN" dirty="0"/>
          </a:p>
          <a:p>
            <a:endParaRPr lang="en-US" altLang="zh-CN" dirty="0"/>
          </a:p>
          <a:p>
            <a:r>
              <a:rPr lang="zh-CN" altLang="en-US" dirty="0"/>
              <a:t>在所有的策略中，預防是</a:t>
            </a:r>
            <a:r>
              <a:rPr lang="en-US" altLang="zh-CN" dirty="0"/>
              <a:t>IPM</a:t>
            </a:r>
            <a:r>
              <a:rPr lang="zh-CN" altLang="en-US" dirty="0"/>
              <a:t>的關鍵。 在實踐中，我們在這些類別中描述的許多策略被用於</a:t>
            </a:r>
            <a:r>
              <a:rPr lang="en-US" altLang="zh-CN" dirty="0"/>
              <a:t>IPM</a:t>
            </a:r>
            <a:r>
              <a:rPr lang="zh-CN" altLang="en-US" dirty="0"/>
              <a:t>的一個以上的類別。例如，不讓害蟲進入你的建築是一個重要的預防策略，但它也是管理蟲害時使用的策略。</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21</a:t>
            </a:fld>
            <a:endParaRPr lang="en-US"/>
          </a:p>
        </p:txBody>
      </p:sp>
    </p:spTree>
    <p:extLst>
      <p:ext uri="{BB962C8B-B14F-4D97-AF65-F5344CB8AC3E}">
        <p14:creationId xmlns:p14="http://schemas.microsoft.com/office/powerpoint/2010/main" val="3147059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dirty="0">
                <a:effectLst/>
                <a:latin typeface="Calibri" panose="020F0502020204030204" pitchFamily="34" charset="0"/>
                <a:ea typeface="Calibri" panose="020F0502020204030204" pitchFamily="34" charset="0"/>
                <a:cs typeface="Times New Roman" panose="02020603050405020304" pitchFamily="18" charset="0"/>
              </a:rPr>
              <a:t>棕帶蟑螂在加州不像德國蟑螂那樣常見，只占所有室內蟲害的</a:t>
            </a:r>
            <a:r>
              <a:rPr lang="en-US" altLang="zh-CN" sz="1200" dirty="0">
                <a:effectLst/>
                <a:latin typeface="Calibri" panose="020F0502020204030204" pitchFamily="34" charset="0"/>
                <a:ea typeface="Calibri" panose="020F0502020204030204" pitchFamily="34" charset="0"/>
                <a:cs typeface="Times New Roman" panose="02020603050405020304" pitchFamily="18" charset="0"/>
              </a:rPr>
              <a:t>1%</a:t>
            </a:r>
            <a:r>
              <a:rPr lang="zh-CN" altLang="en-US" sz="1200" dirty="0">
                <a:effectLst/>
                <a:latin typeface="Calibri" panose="020F0502020204030204" pitchFamily="34" charset="0"/>
                <a:ea typeface="Calibri" panose="020F0502020204030204" pitchFamily="34" charset="0"/>
                <a:cs typeface="Times New Roman" panose="02020603050405020304" pitchFamily="18" charset="0"/>
              </a:rPr>
              <a:t>左右。</a:t>
            </a:r>
          </a:p>
          <a:p>
            <a:r>
              <a:rPr lang="zh-CN" altLang="en-US" sz="1200" dirty="0">
                <a:effectLst/>
                <a:latin typeface="Calibri" panose="020F0502020204030204" pitchFamily="34" charset="0"/>
                <a:ea typeface="Calibri" panose="020F0502020204030204" pitchFamily="34" charset="0"/>
                <a:cs typeface="Times New Roman" panose="02020603050405020304" pitchFamily="18" charset="0"/>
              </a:rPr>
              <a:t>德國蟑螂被吸引到靠近食物和水的溫暖、黑暗、潮濕的地方。</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E05F3B6-3F50-42C0-B15E-F1698C309863}" type="slidenum">
              <a:rPr lang="en-US" smtClean="0"/>
              <a:t>22</a:t>
            </a:fld>
            <a:endParaRPr lang="en-US"/>
          </a:p>
        </p:txBody>
      </p:sp>
    </p:spTree>
    <p:extLst>
      <p:ext uri="{BB962C8B-B14F-4D97-AF65-F5344CB8AC3E}">
        <p14:creationId xmlns:p14="http://schemas.microsoft.com/office/powerpoint/2010/main" val="386043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Image purchased from iStock.</a:t>
            </a:r>
          </a:p>
        </p:txBody>
      </p:sp>
      <p:sp>
        <p:nvSpPr>
          <p:cNvPr id="4" name="Slide Number Placeholder 3"/>
          <p:cNvSpPr>
            <a:spLocks noGrp="1"/>
          </p:cNvSpPr>
          <p:nvPr>
            <p:ph type="sldNum" sz="quarter" idx="5"/>
          </p:nvPr>
        </p:nvSpPr>
        <p:spPr/>
        <p:txBody>
          <a:bodyPr/>
          <a:lstStyle/>
          <a:p>
            <a:fld id="{8E05F3B6-3F50-42C0-B15E-F1698C309863}" type="slidenum">
              <a:rPr lang="en-US" smtClean="0"/>
              <a:t>23</a:t>
            </a:fld>
            <a:endParaRPr lang="en-US"/>
          </a:p>
        </p:txBody>
      </p:sp>
    </p:spTree>
    <p:extLst>
      <p:ext uri="{BB962C8B-B14F-4D97-AF65-F5344CB8AC3E}">
        <p14:creationId xmlns:p14="http://schemas.microsoft.com/office/powerpoint/2010/main" val="2446763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我們將通過</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IPM</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迴圈的步驟專門談論蟑螂。</a:t>
            </a:r>
          </a:p>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白天，蟑螂躲在黑暗、潮濕的地方，如裂縫、水錶箱、下水道和爬行空間。 他們在晚上出來覓食。</a:t>
            </a:r>
          </a:p>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第一步：預防</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在你的建築物外。 把蟑螂喜歡在你的建築物附近築巢或尋找食物的地方拿走。 它們就不太可能在裡面找到自己的方式。</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24</a:t>
            </a:fld>
            <a:endParaRPr lang="en-US"/>
          </a:p>
        </p:txBody>
      </p:sp>
    </p:spTree>
    <p:extLst>
      <p:ext uri="{BB962C8B-B14F-4D97-AF65-F5344CB8AC3E}">
        <p14:creationId xmlns:p14="http://schemas.microsoft.com/office/powerpoint/2010/main" val="3733456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繼續進行第</a:t>
            </a:r>
            <a:r>
              <a:rPr lang="en-US" altLang="zh-CN" dirty="0"/>
              <a:t>1</a:t>
            </a:r>
            <a:r>
              <a:rPr lang="zh-CN" altLang="en-US" dirty="0"/>
              <a:t>步驟，防止蟑螂在你的建築物內找到食物和水。</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25</a:t>
            </a:fld>
            <a:endParaRPr lang="en-US"/>
          </a:p>
        </p:txBody>
      </p:sp>
    </p:spTree>
    <p:extLst>
      <p:ext uri="{BB962C8B-B14F-4D97-AF65-F5344CB8AC3E}">
        <p14:creationId xmlns:p14="http://schemas.microsoft.com/office/powerpoint/2010/main" val="186735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CN" altLang="en-US" dirty="0"/>
              <a:t>瓦楞紙板箱是蟑螂最喜歡的藏身之處。它們吃膠水，並在波紋中產卵。</a:t>
            </a:r>
          </a:p>
          <a:p>
            <a:pPr algn="l"/>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26</a:t>
            </a:fld>
            <a:endParaRPr lang="en-US"/>
          </a:p>
        </p:txBody>
      </p:sp>
    </p:spTree>
    <p:extLst>
      <p:ext uri="{BB962C8B-B14F-4D97-AF65-F5344CB8AC3E}">
        <p14:creationId xmlns:p14="http://schemas.microsoft.com/office/powerpoint/2010/main" val="2562717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蟑螂在提供食物、水和庇護所的室內和室外環境中都能茁壯成長。 密封那些讓它們進入的裂縫和縫隙。</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27</a:t>
            </a:fld>
            <a:endParaRPr lang="en-US"/>
          </a:p>
        </p:txBody>
      </p:sp>
    </p:spTree>
    <p:extLst>
      <p:ext uri="{BB962C8B-B14F-4D97-AF65-F5344CB8AC3E}">
        <p14:creationId xmlns:p14="http://schemas.microsoft.com/office/powerpoint/2010/main" val="3704021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effectLst/>
                <a:latin typeface="Segoe UI" panose="020B0502040204020203" pitchFamily="34" charset="0"/>
              </a:rPr>
              <a:t>白天，蟑螂躲在黑暗潮濕的地方，如裂縫、水錶箱、下水道和爬行空間。 蟑螂會留下污漬和惡臭。通過在牆壁旁邊的地板上以及冰箱、洗碗機、水槽和灶台下面放置粘性陷阱（如蟑螂旅館）來找到藏身之處。 很多年輕的蟑螂（較小且沒有翅膀）表明你有一個活躍的侵擾。膠水誘捕粘貼通常是在室內使用的，與其他昆蟲控制策略一起使用時效果最好。單獨使用膠水誘粘貼可以捕捉一些蟑螂，但不能解決您的蟑螂問題。</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dirty="0">
                <a:effectLst/>
                <a:latin typeface="Segoe UI" panose="020B0502040204020203" pitchFamily="34" charset="0"/>
              </a:rPr>
            </a:br>
            <a:br>
              <a:rPr lang="en-US" sz="1800" dirty="0">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28</a:t>
            </a:fld>
            <a:endParaRPr lang="en-US"/>
          </a:p>
        </p:txBody>
      </p:sp>
    </p:spTree>
    <p:extLst>
      <p:ext uri="{BB962C8B-B14F-4D97-AF65-F5344CB8AC3E}">
        <p14:creationId xmlns:p14="http://schemas.microsoft.com/office/powerpoint/2010/main" val="576195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德國蟑螂可以藏在雜貨袋、午餐袋、背包、尿布袋和紙板箱中進入建築物。</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在公寓樓裡，蟑螂有時會從門縫或牆縫中溜進去。</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室外的蟑螂可以通過排水管和窗戶及門口的狹窄縫隙潛入。</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29</a:t>
            </a:fld>
            <a:endParaRPr lang="en-US"/>
          </a:p>
        </p:txBody>
      </p:sp>
    </p:spTree>
    <p:extLst>
      <p:ext uri="{BB962C8B-B14F-4D97-AF65-F5344CB8AC3E}">
        <p14:creationId xmlns:p14="http://schemas.microsoft.com/office/powerpoint/2010/main" val="115606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Talking points: </a:t>
            </a:r>
          </a:p>
          <a:p>
            <a:pPr eaLnBrk="1" hangingPunct="1"/>
            <a:r>
              <a:rPr lang="en-US" altLang="en-US" dirty="0"/>
              <a:t>Sometimes people have a strong emotional reaction to the presence of cockroaches and that’s okay.</a:t>
            </a:r>
          </a:p>
          <a:p>
            <a:pPr eaLnBrk="1" hangingPunct="1"/>
            <a:r>
              <a:rPr lang="en-US" altLang="en-US" dirty="0"/>
              <a:t>Some people may also have strong feelings about wanting to keep children and the environment safe from pesticides.</a:t>
            </a:r>
          </a:p>
          <a:p>
            <a:pPr eaLnBrk="1" hangingPunct="1"/>
            <a:r>
              <a:rPr lang="en-US" altLang="en-US" dirty="0"/>
              <a:t>Some things attendees might want to learn:</a:t>
            </a:r>
          </a:p>
          <a:p>
            <a:pPr marL="171450" indent="-171450" eaLnBrk="1" hangingPunct="1">
              <a:buFont typeface="Arial" panose="020B0604020202020204" pitchFamily="34" charset="0"/>
              <a:buChar char="•"/>
            </a:pPr>
            <a:r>
              <a:rPr lang="en-US" altLang="en-US" dirty="0"/>
              <a:t>Why cockroaches are a problem</a:t>
            </a:r>
          </a:p>
          <a:p>
            <a:pPr marL="171450" indent="-171450" eaLnBrk="1" hangingPunct="1">
              <a:buFont typeface="Arial" panose="020B0604020202020204" pitchFamily="34" charset="0"/>
              <a:buChar char="•"/>
            </a:pPr>
            <a:r>
              <a:rPr lang="en-US" altLang="en-US" dirty="0"/>
              <a:t>Effective methods for managing cockroaches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How to manage cockroaches safely</a:t>
            </a:r>
          </a:p>
          <a:p>
            <a:pPr marL="171450" indent="-171450" eaLnBrk="1" hangingPunct="1">
              <a:buFont typeface="Arial" panose="020B0604020202020204" pitchFamily="34" charset="0"/>
              <a:buChar char="•"/>
            </a:pPr>
            <a:r>
              <a:rPr lang="en-US" altLang="en-US" dirty="0"/>
              <a:t>Overview of IPM</a:t>
            </a:r>
          </a:p>
          <a:p>
            <a:pPr marL="171450" indent="-171450" eaLnBrk="1" hangingPunct="1">
              <a:buFont typeface="Arial" panose="020B0604020202020204" pitchFamily="34" charset="0"/>
              <a:buChar char="•"/>
            </a:pPr>
            <a:r>
              <a:rPr lang="en-US" altLang="en-US" dirty="0"/>
              <a:t>How to comply with the Healthy Schools Act</a:t>
            </a:r>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202911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Identification Chart</a:t>
            </a:r>
            <a:br>
              <a:rPr lang="en-US" sz="1800" dirty="0">
                <a:effectLst/>
                <a:latin typeface="Segoe UI" panose="020B0502040204020203" pitchFamily="34" charset="0"/>
              </a:rPr>
            </a:br>
            <a:br>
              <a:rPr lang="en-US" sz="1800" dirty="0">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30</a:t>
            </a:fld>
            <a:endParaRPr lang="en-US"/>
          </a:p>
        </p:txBody>
      </p:sp>
    </p:spTree>
    <p:extLst>
      <p:ext uri="{BB962C8B-B14F-4D97-AF65-F5344CB8AC3E}">
        <p14:creationId xmlns:p14="http://schemas.microsoft.com/office/powerpoint/2010/main" val="3710172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蟑螂通常在白天隱藏起來，但你可能會看到以下蟑螂的跡象：糞便、蛋殼、污漬、難聞的氣味。</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32</a:t>
            </a:fld>
            <a:endParaRPr lang="en-US"/>
          </a:p>
        </p:txBody>
      </p:sp>
    </p:spTree>
    <p:extLst>
      <p:ext uri="{BB962C8B-B14F-4D97-AF65-F5344CB8AC3E}">
        <p14:creationId xmlns:p14="http://schemas.microsoft.com/office/powerpoint/2010/main" val="881338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dirty="0">
                <a:effectLst/>
              </a:rPr>
            </a:br>
            <a:r>
              <a:rPr lang="zh-CN" altLang="en-US" b="0" dirty="0">
                <a:effectLst/>
              </a:rPr>
              <a:t>使用綜合方法來管理蟑螂。蟑螂是很難擺脫的。清理和修復洩漏點只是控制蟑螂的第一步。</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33</a:t>
            </a:fld>
            <a:endParaRPr lang="en-US"/>
          </a:p>
        </p:txBody>
      </p:sp>
    </p:spTree>
    <p:extLst>
      <p:ext uri="{BB962C8B-B14F-4D97-AF65-F5344CB8AC3E}">
        <p14:creationId xmlns:p14="http://schemas.microsoft.com/office/powerpoint/2010/main" val="2009904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誘捕器是用一種粘性物質來捕捉蟑螂。你可以買到適合</a:t>
            </a:r>
            <a:r>
              <a:rPr lang="zh-TW" altLang="en-US" sz="1800" kern="100" dirty="0">
                <a:effectLst/>
                <a:latin typeface="Calibri" panose="020F0502020204030204" pitchFamily="34" charset="0"/>
                <a:ea typeface="PMingLiU" panose="02020500000000000000" pitchFamily="18" charset="-120"/>
                <a:cs typeface="Times New Roman" panose="02020603050405020304" pitchFamily="18" charset="0"/>
              </a:rPr>
              <a:t>放於</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在電器下面或其他狹小空間低位</a:t>
            </a:r>
            <a:r>
              <a:rPr lang="zh-TW" altLang="en-US" sz="1800" kern="100" dirty="0">
                <a:effectLst/>
                <a:latin typeface="Calibri" panose="020F0502020204030204" pitchFamily="34" charset="0"/>
                <a:ea typeface="PMingLiU" panose="02020500000000000000" pitchFamily="18" charset="-120"/>
                <a:cs typeface="Times New Roman" panose="02020603050405020304" pitchFamily="18" charset="0"/>
              </a:rPr>
              <a:t>置的</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誘捕器。</a:t>
            </a:r>
          </a:p>
        </p:txBody>
      </p:sp>
      <p:sp>
        <p:nvSpPr>
          <p:cNvPr id="4" name="Slide Number Placeholder 3"/>
          <p:cNvSpPr>
            <a:spLocks noGrp="1"/>
          </p:cNvSpPr>
          <p:nvPr>
            <p:ph type="sldNum" sz="quarter" idx="5"/>
          </p:nvPr>
        </p:nvSpPr>
        <p:spPr/>
        <p:txBody>
          <a:bodyPr/>
          <a:lstStyle/>
          <a:p>
            <a:fld id="{8E05F3B6-3F50-42C0-B15E-F1698C309863}" type="slidenum">
              <a:rPr lang="en-US" smtClean="0"/>
              <a:t>34</a:t>
            </a:fld>
            <a:endParaRPr lang="en-US"/>
          </a:p>
        </p:txBody>
      </p:sp>
    </p:spTree>
    <p:extLst>
      <p:ext uri="{BB962C8B-B14F-4D97-AF65-F5344CB8AC3E}">
        <p14:creationId xmlns:p14="http://schemas.microsoft.com/office/powerpoint/2010/main" val="2385494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封閉的誘餌站或凝膠比噴霧劑更安全，因為殺蟲劑不會傳播給建築物內的人。</a:t>
            </a:r>
          </a:p>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蟑螂凝膠誘餌有多種殺蟲劑配方，可以控制這些害蟲。這種方法的作用是引誘害蟲吃凝膠誘餌，它認為這是食物的來源，所以它消耗了裡面的殺蟲劑。</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 </a:t>
            </a:r>
            <a:endPar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35</a:t>
            </a:fld>
            <a:endParaRPr lang="en-US"/>
          </a:p>
        </p:txBody>
      </p:sp>
    </p:spTree>
    <p:extLst>
      <p:ext uri="{BB962C8B-B14F-4D97-AF65-F5344CB8AC3E}">
        <p14:creationId xmlns:p14="http://schemas.microsoft.com/office/powerpoint/2010/main" val="1024693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自</a:t>
            </a:r>
            <a:r>
              <a:rPr lang="zh-TW" altLang="en-US" sz="1800" kern="100" dirty="0">
                <a:effectLst/>
                <a:latin typeface="Calibri" panose="020F0502020204030204" pitchFamily="34" charset="0"/>
                <a:ea typeface="PMingLiU" panose="02020500000000000000" pitchFamily="18" charset="-120"/>
                <a:cs typeface="Times New Roman" panose="02020603050405020304" pitchFamily="18" charset="0"/>
              </a:rPr>
              <a:t>設</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的誘餌站（或裂縫膠）比噴霧劑更安全，因為殺蟲劑不會傳播給建築物內的人。請確保將自</a:t>
            </a:r>
            <a:r>
              <a:rPr lang="zh-TW" altLang="en-US" sz="1800" kern="100" dirty="0">
                <a:effectLst/>
                <a:latin typeface="Calibri" panose="020F0502020204030204" pitchFamily="34" charset="0"/>
                <a:ea typeface="PMingLiU" panose="02020500000000000000" pitchFamily="18" charset="-120"/>
                <a:cs typeface="Times New Roman" panose="02020603050405020304" pitchFamily="18" charset="0"/>
              </a:rPr>
              <a:t>設</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的誘餌站放在兒童和動物接觸不到的地方。凝膠是指在遠離人，特別是兒童的牆縫和縫隙中使用。</a:t>
            </a:r>
          </a:p>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蟑螂膠餌有多種殺蟲劑配方，可以控制這些害蟲。該方法的作用是誘使害蟲吃凝膠誘餌，它認為這是食物的來源，所以它消耗了其中的殺蟲劑。</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 </a:t>
            </a:r>
            <a:endPar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36</a:t>
            </a:fld>
            <a:endParaRPr lang="en-US"/>
          </a:p>
        </p:txBody>
      </p:sp>
    </p:spTree>
    <p:extLst>
      <p:ext uri="{BB962C8B-B14F-4D97-AF65-F5344CB8AC3E}">
        <p14:creationId xmlns:p14="http://schemas.microsoft.com/office/powerpoint/2010/main" val="378188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不要噴灑或使用殺蟲劑，因為蟑螂會散開，以後再回來。相反，使用誘餌站和凝膠。</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 </a:t>
            </a:r>
            <a:endPar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37</a:t>
            </a:fld>
            <a:endParaRPr lang="en-US"/>
          </a:p>
        </p:txBody>
      </p:sp>
    </p:spTree>
    <p:extLst>
      <p:ext uri="{BB962C8B-B14F-4D97-AF65-F5344CB8AC3E}">
        <p14:creationId xmlns:p14="http://schemas.microsoft.com/office/powerpoint/2010/main" val="426275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帶</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HEPA</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篩檢程式的吸塵器？殺蟲劑噴霧？裂縫膠餌？</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 </a:t>
            </a:r>
            <a:endPar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38</a:t>
            </a:fld>
            <a:endParaRPr lang="en-US"/>
          </a:p>
        </p:txBody>
      </p:sp>
    </p:spTree>
    <p:extLst>
      <p:ext uri="{BB962C8B-B14F-4D97-AF65-F5344CB8AC3E}">
        <p14:creationId xmlns:p14="http://schemas.microsoft.com/office/powerpoint/2010/main" val="3785259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當誘捕器被蟑螂堵塞時，將其扔掉並換上新的。注意：在雨水管道或下水道系統中使用</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排放殺蟲劑是違法的。</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 </a:t>
            </a:r>
            <a:endPar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endParaRPr>
          </a:p>
          <a:p>
            <a:pPr algn="l"/>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39</a:t>
            </a:fld>
            <a:endParaRPr lang="en-US"/>
          </a:p>
        </p:txBody>
      </p:sp>
    </p:spTree>
    <p:extLst>
      <p:ext uri="{BB962C8B-B14F-4D97-AF65-F5344CB8AC3E}">
        <p14:creationId xmlns:p14="http://schemas.microsoft.com/office/powerpoint/2010/main" val="3791476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Headings:</a:t>
            </a:r>
          </a:p>
          <a:p>
            <a:r>
              <a:rPr lang="en-US" dirty="0"/>
              <a:t>Prevent	</a:t>
            </a:r>
            <a:r>
              <a:rPr lang="zh-HK" altLang="en-US" dirty="0"/>
              <a:t>預</a:t>
            </a:r>
            <a:r>
              <a:rPr lang="zh-CN" altLang="en-US" dirty="0"/>
              <a:t>防</a:t>
            </a:r>
          </a:p>
          <a:p>
            <a:r>
              <a:rPr lang="en-US" altLang="zh-CN" dirty="0"/>
              <a:t>Clean 	</a:t>
            </a:r>
            <a:r>
              <a:rPr lang="zh-CN" altLang="en-US" dirty="0"/>
              <a:t>清潔</a:t>
            </a:r>
          </a:p>
          <a:p>
            <a:r>
              <a:rPr lang="en-US" altLang="zh-CN" dirty="0"/>
              <a:t>Declutter 	</a:t>
            </a:r>
            <a:r>
              <a:rPr lang="zh-CN" altLang="en-US" dirty="0"/>
              <a:t>清理</a:t>
            </a:r>
          </a:p>
          <a:p>
            <a:r>
              <a:rPr lang="en-US" altLang="zh-CN" dirty="0"/>
              <a:t>Monitor 	</a:t>
            </a:r>
            <a:r>
              <a:rPr lang="zh-CN" altLang="en-US" dirty="0"/>
              <a:t>監控</a:t>
            </a:r>
          </a:p>
          <a:p>
            <a:r>
              <a:rPr lang="en-US" altLang="zh-CN" dirty="0"/>
              <a:t>Identify 	</a:t>
            </a:r>
            <a:r>
              <a:rPr lang="zh-CN" altLang="en-US" dirty="0"/>
              <a:t>識別</a:t>
            </a:r>
          </a:p>
          <a:p>
            <a:r>
              <a:rPr lang="en-US" altLang="zh-CN" dirty="0"/>
              <a:t>Remove 	</a:t>
            </a:r>
            <a:r>
              <a:rPr lang="zh-CN" altLang="en-US" dirty="0"/>
              <a:t>移除 </a:t>
            </a:r>
          </a:p>
          <a:p>
            <a:r>
              <a:rPr lang="en-US" altLang="zh-CN" dirty="0"/>
              <a:t>Bait 	</a:t>
            </a:r>
            <a:r>
              <a:rPr lang="zh-CN" altLang="en-US" dirty="0"/>
              <a:t>誘餌</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F3B6-3F50-42C0-B15E-F1698C309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919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zh-CN" altLang="en-US" dirty="0"/>
              <a:t>以下是我們希望你能從這次演講中得到的四件事： </a:t>
            </a:r>
            <a:endParaRPr lang="en-US" altLang="zh-CN" dirty="0"/>
          </a:p>
          <a:p>
            <a:pPr eaLnBrk="1" fontAlgn="auto" hangingPunct="1">
              <a:spcBef>
                <a:spcPts val="0"/>
              </a:spcBef>
              <a:spcAft>
                <a:spcPts val="0"/>
              </a:spcAft>
              <a:defRPr/>
            </a:pPr>
            <a:r>
              <a:rPr lang="en-US" altLang="zh-CN" dirty="0"/>
              <a:t>1.</a:t>
            </a:r>
            <a:r>
              <a:rPr lang="zh-CN" altLang="en-US" dirty="0"/>
              <a:t>如何在你的中心內預防和清除蟑螂。 </a:t>
            </a:r>
            <a:endParaRPr lang="en-US" altLang="zh-CN" dirty="0"/>
          </a:p>
          <a:p>
            <a:pPr eaLnBrk="1" fontAlgn="auto" hangingPunct="1">
              <a:spcBef>
                <a:spcPts val="0"/>
              </a:spcBef>
              <a:spcAft>
                <a:spcPts val="0"/>
              </a:spcAft>
              <a:defRPr/>
            </a:pPr>
            <a:r>
              <a:rPr lang="en-US" altLang="zh-CN" dirty="0"/>
              <a:t>2.</a:t>
            </a:r>
            <a:r>
              <a:rPr lang="zh-CN" altLang="en-US" dirty="0"/>
              <a:t>如何使用既能控制害蟲又能保護人的健康的害蟲控制方法。</a:t>
            </a:r>
            <a:endParaRPr lang="en-US" altLang="zh-CN" dirty="0"/>
          </a:p>
          <a:p>
            <a:pPr eaLnBrk="1" fontAlgn="auto" hangingPunct="1">
              <a:spcBef>
                <a:spcPts val="0"/>
              </a:spcBef>
              <a:spcAft>
                <a:spcPts val="0"/>
              </a:spcAft>
              <a:defRPr/>
            </a:pPr>
            <a:r>
              <a:rPr lang="en-US" altLang="zh-CN" dirty="0"/>
              <a:t>3.</a:t>
            </a:r>
            <a:r>
              <a:rPr lang="zh-CN" altLang="en-US" dirty="0"/>
              <a:t>如何使用保護環境的害蟲控制方法。</a:t>
            </a:r>
            <a:endParaRPr lang="en-US" altLang="zh-CN" dirty="0"/>
          </a:p>
          <a:p>
            <a:pPr eaLnBrk="1" fontAlgn="auto" hangingPunct="1">
              <a:spcBef>
                <a:spcPts val="0"/>
              </a:spcBef>
              <a:spcAft>
                <a:spcPts val="0"/>
              </a:spcAft>
              <a:defRPr/>
            </a:pPr>
            <a:r>
              <a:rPr lang="en-US" altLang="zh-CN" dirty="0"/>
              <a:t>4.</a:t>
            </a:r>
            <a:r>
              <a:rPr lang="zh-CN" altLang="en-US" dirty="0"/>
              <a:t>瞭解</a:t>
            </a:r>
            <a:r>
              <a:rPr lang="en-US" altLang="zh-CN" dirty="0"/>
              <a:t>《</a:t>
            </a:r>
            <a:r>
              <a:rPr lang="zh-CN" altLang="en-US" dirty="0"/>
              <a:t>健康學校法</a:t>
            </a:r>
            <a:r>
              <a:rPr lang="en-US" altLang="zh-CN" dirty="0"/>
              <a:t>》</a:t>
            </a:r>
            <a:r>
              <a:rPr lang="zh-CN" altLang="en-US" dirty="0"/>
              <a:t>，以及為了遵守法律，你的責任是什麼。</a:t>
            </a: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4</a:t>
            </a:fld>
            <a:endParaRPr lang="en-US" altLang="en-US"/>
          </a:p>
        </p:txBody>
      </p:sp>
    </p:spTree>
    <p:extLst>
      <p:ext uri="{BB962C8B-B14F-4D97-AF65-F5344CB8AC3E}">
        <p14:creationId xmlns:p14="http://schemas.microsoft.com/office/powerpoint/2010/main" val="41022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如果你已經嘗試了所有的</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IPM</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步驟，但仍然有蟑螂進入你的建築物，請聯繫害蟲管理專家。 請記住</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1.</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所有害蟲管理專業人員</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(PMPs)</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必須獲得加利福尼亞州政府的許可。你可以核實一個公司或個人是否有結構性害蟲控制委員會頒發的執照，網址是</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www.pestboard.ca.gov</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。擁有結構性害蟲控制委員會的執照意味著你已經通過了考試，並且完成了現場掃描指紋的過程。</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2. PMP</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應該接受學校和托兒所的</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IPM</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培訓。加州大學全州</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IPM</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計畫為</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PMP</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提供一個免費的線上課程，題目是在學校和托兒所提供</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IPM</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服務。要求證明你的</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PMP</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已經參加了該課程。</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3. </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一些</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PMP</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可能有協力廠商認證，證明在</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IPM</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和環境敏感的做法方面有額外的技能。在選擇</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PMP</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之前要審查每一種認證類型。</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 </a:t>
            </a:r>
            <a:endPar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E7C56-E781-4050-8DB8-442DFE1DC6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7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一些</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PMP</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可能有協力廠商認證，證明在</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IPM</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和環境敏感實踐方面有額外的技能。</a:t>
            </a:r>
            <a:endParaRPr lang="en-US" altLang="zh-TW" sz="1800" kern="100" dirty="0">
              <a:effectLst/>
              <a:latin typeface="Calibri" panose="020F0502020204030204" pitchFamily="34" charset="0"/>
              <a:ea typeface="PMingLiU" panose="02020500000000000000" pitchFamily="18" charset="-120"/>
              <a:cs typeface="Times New Roman" panose="02020603050405020304" pitchFamily="18" charset="0"/>
            </a:endParaRPr>
          </a:p>
          <a:p>
            <a:endPar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endParaRPr>
          </a:p>
          <a:p>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在選擇</a:t>
            </a: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PMP</a:t>
            </a:r>
            <a:r>
              <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rPr>
              <a:t>之前，請審查每一種認證類型。 以下是有更多資訊的連結。</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E7C56-E781-4050-8DB8-442DFE1DC6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247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43</a:t>
            </a:fld>
            <a:endParaRPr lang="en-US"/>
          </a:p>
        </p:txBody>
      </p:sp>
    </p:spTree>
    <p:extLst>
      <p:ext uri="{BB962C8B-B14F-4D97-AF65-F5344CB8AC3E}">
        <p14:creationId xmlns:p14="http://schemas.microsoft.com/office/powerpoint/2010/main" val="322401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5</a:t>
            </a:fld>
            <a:endParaRPr lang="en-US" altLang="en-US"/>
          </a:p>
        </p:txBody>
      </p:sp>
    </p:spTree>
    <p:extLst>
      <p:ext uri="{BB962C8B-B14F-4D97-AF65-F5344CB8AC3E}">
        <p14:creationId xmlns:p14="http://schemas.microsoft.com/office/powerpoint/2010/main" val="119117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zh-CN" altLang="en-US" sz="1800" b="0" i="0" u="none" strike="noStrike" baseline="0" dirty="0">
                <a:solidFill>
                  <a:srgbClr val="221E1F"/>
                </a:solidFill>
                <a:latin typeface="Frutiger 55 Roman"/>
              </a:rPr>
              <a:t>你在這裡看到什麼害蟲？</a:t>
            </a:r>
            <a:endParaRPr lang="en-US" altLang="zh-CN" sz="1800" b="0" i="0" u="none" strike="noStrike" baseline="0" dirty="0">
              <a:solidFill>
                <a:srgbClr val="221E1F"/>
              </a:solidFill>
              <a:latin typeface="Frutiger 55 Roman"/>
            </a:endParaRPr>
          </a:p>
          <a:p>
            <a:pPr algn="l"/>
            <a:endParaRPr lang="en-US" altLang="zh-CN" sz="1800" b="0" i="0" u="none" strike="noStrike" baseline="0" dirty="0">
              <a:solidFill>
                <a:srgbClr val="221E1F"/>
              </a:solidFill>
              <a:latin typeface="Frutiger 55 Roman"/>
            </a:endParaRPr>
          </a:p>
          <a:p>
            <a:pPr algn="l"/>
            <a:r>
              <a:rPr lang="zh-CN" altLang="en-US" sz="1800" b="0" i="0" u="none" strike="noStrike" baseline="0" dirty="0">
                <a:solidFill>
                  <a:srgbClr val="221E1F"/>
                </a:solidFill>
                <a:latin typeface="Frutiger 55 Roman"/>
              </a:rPr>
              <a:t>害蟲也可以被描述為僅僅是在它不想要的地方的東西，例如草地遊戲區的雜草。重要的是要記住：在一種情況下是害蟲的東西在其他環境中可以發揮重要作用。</a:t>
            </a:r>
            <a:endParaRPr lang="en-US" altLang="zh-CN" sz="1800" b="0" i="0" u="none" strike="noStrike" baseline="0" dirty="0">
              <a:solidFill>
                <a:srgbClr val="221E1F"/>
              </a:solidFill>
              <a:latin typeface="Frutiger 55 Roman"/>
            </a:endParaRPr>
          </a:p>
          <a:p>
            <a:pPr algn="l"/>
            <a:r>
              <a:rPr lang="zh-CN" altLang="en-US" sz="1800" b="0" i="0" u="none" strike="noStrike" baseline="0" dirty="0">
                <a:solidFill>
                  <a:srgbClr val="221E1F"/>
                </a:solidFill>
                <a:latin typeface="Frutiger 55 Roman"/>
              </a:rPr>
              <a:t>例如，螞蟻在戶外時實際上是有益的。它們為土壤增加氧氣，並攻擊昆蟲，如跳蚤、毛毛蟲和白蟻。今天我們關注的是蟑螂。</a:t>
            </a:r>
            <a:endParaRPr lang="en-US" sz="1800" b="0" i="0" u="none" strike="noStrike" baseline="0" dirty="0">
              <a:solidFill>
                <a:srgbClr val="221E1F"/>
              </a:solidFill>
              <a:latin typeface="Frutiger 55 Roman"/>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EB06D86-FF7D-4247-A173-4E1C3FB6CFE0}" type="slidenum">
              <a:rPr lang="en-US" altLang="en-US" smtClean="0"/>
              <a:pPr eaLnBrk="1" hangingPunct="1"/>
              <a:t>6</a:t>
            </a:fld>
            <a:endParaRPr lang="en-US" altLang="en-US"/>
          </a:p>
        </p:txBody>
      </p:sp>
    </p:spTree>
    <p:extLst>
      <p:ext uri="{BB962C8B-B14F-4D97-AF65-F5344CB8AC3E}">
        <p14:creationId xmlns:p14="http://schemas.microsoft.com/office/powerpoint/2010/main" val="229873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正如你從這個對托兒所的調查圓形圖中看到的，蟑螂是最常見的室內害蟲之一。</a:t>
            </a: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0368C6D-2A8A-4324-B0E8-96BF8268A4AD}" type="slidenum">
              <a:rPr lang="en-US" altLang="en-US" smtClean="0"/>
              <a:pPr eaLnBrk="1" hangingPunct="1"/>
              <a:t>7</a:t>
            </a:fld>
            <a:endParaRPr lang="en-US" altLang="en-US"/>
          </a:p>
        </p:txBody>
      </p:sp>
    </p:spTree>
    <p:extLst>
      <p:ext uri="{BB962C8B-B14F-4D97-AF65-F5344CB8AC3E}">
        <p14:creationId xmlns:p14="http://schemas.microsoft.com/office/powerpoint/2010/main" val="138322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正如你在之前對托兒所的調查圓形圖中看到的，蟑螂是最常見的室內害蟲之一。但它們在戶外出現的次數並不多。然而，户外的蟑螂有時也會進入室內，所以要留意一下就好。</a:t>
            </a:r>
          </a:p>
          <a:p>
            <a:pPr eaLnBrk="1" hangingPunct="1">
              <a:spcBef>
                <a:spcPct val="0"/>
              </a:spcBef>
            </a:pP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368C6D-2A8A-4324-B0E8-96BF8268A4AD}" type="slidenum">
              <a:rPr kumimoji="0" lang="en-US" altLang="en-US" sz="1200" b="0" i="0" u="none" strike="noStrike" kern="1200" cap="none" spc="0" normalizeH="0" baseline="0" noProof="0" smtClean="0">
                <a:ln>
                  <a:noFill/>
                </a:ln>
                <a:solidFill>
                  <a:prstClr val="black"/>
                </a:solidFill>
                <a:effectLst/>
                <a:uLnTx/>
                <a:uFillTx/>
                <a:latin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94248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zh-CN" altLang="en-US" dirty="0"/>
              <a:t>托兒中心的害蟲有三大類值得關注。</a:t>
            </a:r>
            <a:endParaRPr lang="en-US" altLang="zh-CN" dirty="0"/>
          </a:p>
          <a:p>
            <a:pPr marL="0" lvl="1" eaLnBrk="1" fontAlgn="auto" hangingPunct="1">
              <a:spcBef>
                <a:spcPts val="0"/>
              </a:spcBef>
              <a:spcAft>
                <a:spcPts val="0"/>
              </a:spcAft>
              <a:defRPr/>
            </a:pPr>
            <a:endParaRPr lang="en-US" altLang="zh-CN" dirty="0"/>
          </a:p>
          <a:p>
            <a:pPr marL="0" lvl="1" eaLnBrk="1" fontAlgn="auto" hangingPunct="1">
              <a:spcBef>
                <a:spcPts val="0"/>
              </a:spcBef>
              <a:spcAft>
                <a:spcPts val="0"/>
              </a:spcAft>
              <a:defRPr/>
            </a:pPr>
            <a:r>
              <a:rPr lang="zh-CN" altLang="en-US" dirty="0"/>
              <a:t>第一類是健康問題。 蟑螂或老鼠等害蟲可以傳播病菌，導致疾病。 例如，蟑螂可以穿過廁所或垃圾桶裡未煮熟的肉或腐爛的食物，然後穿過我們吃飯的盤子和桌子。 害蟲也可以引起過敏或哮喘。 蟑螂會引發哮喘，因為當它們脫皮生長時，會釋放出一種很像貓的 </a:t>
            </a:r>
            <a:r>
              <a:rPr lang="en-US" altLang="zh-CN" dirty="0"/>
              <a:t>"</a:t>
            </a:r>
            <a:r>
              <a:rPr lang="zh-CN" altLang="en-US" dirty="0"/>
              <a:t>皮屑</a:t>
            </a:r>
            <a:r>
              <a:rPr lang="en-US" altLang="zh-CN" dirty="0"/>
              <a:t>"</a:t>
            </a:r>
            <a:r>
              <a:rPr lang="zh-CN" altLang="en-US" dirty="0"/>
              <a:t>。這已被證明是哮喘的一個誘因。 </a:t>
            </a:r>
            <a:endParaRPr lang="en-US" altLang="zh-CN" dirty="0"/>
          </a:p>
          <a:p>
            <a:pPr marL="0" lvl="1" eaLnBrk="1" fontAlgn="auto" hangingPunct="1">
              <a:spcBef>
                <a:spcPts val="0"/>
              </a:spcBef>
              <a:spcAft>
                <a:spcPts val="0"/>
              </a:spcAft>
              <a:defRPr/>
            </a:pPr>
            <a:r>
              <a:rPr lang="zh-CN" altLang="en-US" dirty="0"/>
              <a:t>老鼠也被證明會引發哮喘，因為它們的皮毛和尿液的氣味。</a:t>
            </a:r>
            <a:endParaRPr lang="en-US" altLang="zh-CN" dirty="0"/>
          </a:p>
          <a:p>
            <a:pPr marL="0" lvl="1" eaLnBrk="1" fontAlgn="auto" hangingPunct="1">
              <a:spcBef>
                <a:spcPts val="0"/>
              </a:spcBef>
              <a:spcAft>
                <a:spcPts val="0"/>
              </a:spcAft>
              <a:defRPr/>
            </a:pPr>
            <a:endParaRPr lang="en-US" altLang="zh-CN" dirty="0"/>
          </a:p>
          <a:p>
            <a:pPr marL="0" lvl="1" eaLnBrk="1" fontAlgn="auto" hangingPunct="1">
              <a:spcBef>
                <a:spcPts val="0"/>
              </a:spcBef>
              <a:spcAft>
                <a:spcPts val="0"/>
              </a:spcAft>
              <a:defRPr/>
            </a:pPr>
            <a:r>
              <a:rPr lang="zh-CN" altLang="en-US" dirty="0"/>
              <a:t>第二類問題是建築物的損壞。 老鼠可以穿過電線，這可能是一種電導危險。 黴菌和白蟻會破壞建築物的結構完整性。</a:t>
            </a:r>
            <a:endParaRPr lang="en-US" altLang="zh-CN" dirty="0"/>
          </a:p>
          <a:p>
            <a:pPr marL="0" lvl="1" eaLnBrk="1" fontAlgn="auto" hangingPunct="1">
              <a:spcBef>
                <a:spcPts val="0"/>
              </a:spcBef>
              <a:spcAft>
                <a:spcPts val="0"/>
              </a:spcAft>
              <a:defRPr/>
            </a:pPr>
            <a:endParaRPr lang="en-US" altLang="zh-CN" dirty="0"/>
          </a:p>
          <a:p>
            <a:pPr marL="0" lvl="1" eaLnBrk="1" fontAlgn="auto" hangingPunct="1">
              <a:spcBef>
                <a:spcPts val="0"/>
              </a:spcBef>
              <a:spcAft>
                <a:spcPts val="0"/>
              </a:spcAft>
              <a:defRPr/>
            </a:pPr>
            <a:r>
              <a:rPr lang="zh-CN" altLang="en-US" dirty="0"/>
              <a:t>第三類問題是，家長和工作人員看到害蟲時很不安，往往想儘快把它們趕走。</a:t>
            </a:r>
            <a:endParaRPr 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0E5B4B59-D95A-43DA-9DC6-272FCE24AD2A}" type="slidenum">
              <a:rPr lang="en-US" altLang="en-US" smtClean="0"/>
              <a:pPr eaLnBrk="1" hangingPunct="1"/>
              <a:t>9</a:t>
            </a:fld>
            <a:endParaRPr lang="en-US" altLang="en-US"/>
          </a:p>
        </p:txBody>
      </p:sp>
    </p:spTree>
    <p:extLst>
      <p:ext uri="{BB962C8B-B14F-4D97-AF65-F5344CB8AC3E}">
        <p14:creationId xmlns:p14="http://schemas.microsoft.com/office/powerpoint/2010/main" val="322709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47961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81F7-0A81-4808-9C26-106512D0BB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99B99-40CB-4BB8-AD93-780043DE3F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8677B-9601-4A5D-8190-8279B8700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D4DC9B66-906B-BDF6-E9C2-5DBA18A36144}"/>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047669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21A3-166C-4051-A24C-78279C6A9F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49968-2762-48C3-8858-9C4C7E79075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5C8D1F95-40BF-A52C-8FBD-08E3DAA15202}"/>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28945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A26EB-E6D7-4614-A30C-A6500CF025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5A2F9-1FD8-47EF-A621-3A3DACC3930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93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C3C27E7-8403-EFEB-4A3C-038242CC5987}"/>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733595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
        <p:nvSpPr>
          <p:cNvPr id="3" name="TextBox 2">
            <a:extLst>
              <a:ext uri="{FF2B5EF4-FFF2-40B4-BE49-F238E27FC236}">
                <a16:creationId xmlns:a16="http://schemas.microsoft.com/office/drawing/2014/main" id="{74C6E703-37AF-0607-9C98-36CFCB307F12}"/>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495638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016FB4-37C9-7447-6B84-896DEDC075AE}"/>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849748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
        <p:nvSpPr>
          <p:cNvPr id="3" name="TextBox 2">
            <a:extLst>
              <a:ext uri="{FF2B5EF4-FFF2-40B4-BE49-F238E27FC236}">
                <a16:creationId xmlns:a16="http://schemas.microsoft.com/office/drawing/2014/main" id="{71636316-D743-FFBD-8641-B75FDE6ECB6C}"/>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701515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3F465D-0D6D-A238-0A26-26417041D0D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114096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29340" y="169068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F5FBC830-D45D-58A4-1F1E-5A5B4B15216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8601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36E1-AE76-4260-8DB3-56E121DF3A7A}"/>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0A08F072-3692-6A73-76B7-A6C1F7AC4380}"/>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4078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38200" y="2057400"/>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D71E79EE-B435-6D94-53E1-E1EACA1E5B5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81283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F555-B85D-429D-89E3-6E6696D7B41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FDCE7F75-9D19-0A3A-1EF5-49D4AC040A8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7939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A36F-0055-4E53-A9E3-F081D64E2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5C8B945-A65B-134B-3F01-D4B0DCA42CB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17518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A9A19B32-544A-3C49-49D4-84EE8C95782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96150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ECEAB5-91C8-1023-C86D-460568A87605}"/>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2019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22234D-994D-5C71-EA6B-4279291C0C7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50852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0134-DDDB-434B-8A32-4ECB3BE25D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19E45-8B4B-4F98-BAA6-DF8EF78B92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DA319B-1766-4BA6-BDC2-95C627DB28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D45ED705-C413-C130-900F-6F46A1750A1A}"/>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976031581"/>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B57ED2-C5C2-61DC-D39B-1A1E31545A1E}"/>
              </a:ext>
            </a:extLst>
          </p:cNvPr>
          <p:cNvSpPr txBox="1">
            <a:spLocks/>
          </p:cNvSpPr>
          <p:nvPr userDrawn="1"/>
        </p:nvSpPr>
        <p:spPr>
          <a:xfrm>
            <a:off x="10160" y="1"/>
            <a:ext cx="12181840" cy="1066800"/>
          </a:xfrm>
          <a:prstGeom prst="rect">
            <a:avLst/>
          </a:prstGeom>
          <a:solidFill>
            <a:schemeClr val="accent5">
              <a:lumMod val="60000"/>
              <a:lumOff val="40000"/>
              <a:alpha val="70980"/>
            </a:schemeClr>
          </a:solidFill>
        </p:spPr>
        <p:txBody>
          <a:bodyPr anchor="ctr" anchorCtr="0"/>
          <a:lstStyle>
            <a:lvl1pPr algn="ctr"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dirty="0"/>
          </a:p>
        </p:txBody>
      </p:sp>
      <p:sp>
        <p:nvSpPr>
          <p:cNvPr id="5" name="Title 1">
            <a:extLst>
              <a:ext uri="{FF2B5EF4-FFF2-40B4-BE49-F238E27FC236}">
                <a16:creationId xmlns:a16="http://schemas.microsoft.com/office/drawing/2014/main" id="{F530C0F2-6477-FC8A-4227-1D4E3DD6B4F5}"/>
              </a:ext>
            </a:extLst>
          </p:cNvPr>
          <p:cNvSpPr txBox="1">
            <a:spLocks/>
          </p:cNvSpPr>
          <p:nvPr userDrawn="1"/>
        </p:nvSpPr>
        <p:spPr>
          <a:xfrm>
            <a:off x="10160" y="25401"/>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9" name="Picture 8" descr="A picture containing insect&#10;&#10;Description automatically generated">
            <a:extLst>
              <a:ext uri="{FF2B5EF4-FFF2-40B4-BE49-F238E27FC236}">
                <a16:creationId xmlns:a16="http://schemas.microsoft.com/office/drawing/2014/main" id="{2A7CC06A-ABA0-6C41-74C0-83EBB38720F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28600" y="182888"/>
            <a:ext cx="766042" cy="766042"/>
          </a:xfrm>
          <a:prstGeom prst="rect">
            <a:avLst/>
          </a:prstGeom>
        </p:spPr>
      </p:pic>
    </p:spTree>
    <p:extLst>
      <p:ext uri="{BB962C8B-B14F-4D97-AF65-F5344CB8AC3E}">
        <p14:creationId xmlns:p14="http://schemas.microsoft.com/office/powerpoint/2010/main" val="3470431727"/>
      </p:ext>
    </p:extLst>
  </p:cSld>
  <p:clrMap bg1="lt1" tx1="dk1" bg2="lt2" tx2="dk2" accent1="accent1" accent2="accent2" accent3="accent3" accent4="accent4" accent5="accent5" accent6="accent6" hlink="hlink" folHlink="folHlink"/>
  <p:sldLayoutIdLst>
    <p:sldLayoutId id="2147483696" r:id="rId1"/>
    <p:sldLayoutId id="2147483711"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8" r:id="rId13"/>
    <p:sldLayoutId id="2147483709" r:id="rId14"/>
    <p:sldLayoutId id="2147483710" r:id="rId15"/>
    <p:sldLayoutId id="2147483673" r:id="rId16"/>
    <p:sldLayoutId id="2147483677" r:id="rId17"/>
    <p:sldLayoutId id="2147483712"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1.wdp"/><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hyperlink" Target="mailto:ccipmlist@cdpr.ca.gov" TargetMode="External"/><Relationship Id="rId4" Type="http://schemas.openxmlformats.org/officeDocument/2006/relationships/hyperlink" Target="https://www.cdpr.ca.gov/docs/schoolipm/"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hyperlink" Target="https://cchp.ucsf.edu/" TargetMode="External"/><Relationship Id="rId4" Type="http://schemas.openxmlformats.org/officeDocument/2006/relationships/hyperlink" Target="https://www.cdpr.ca.gov/docs/schoolip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hyperlink" Target="https://www2.ipm.ucanr.edu/highlights/2018/School_outdoor_baiting_program_to_manage_cockroaches/" TargetMode="Externa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hyperlink" Target="http://ipm.ucanr.edu/PMG/PESTNOTES/pn7467.html"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31.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32.jpg"/><Relationship Id="rId4" Type="http://schemas.openxmlformats.org/officeDocument/2006/relationships/hyperlink" Target="https://cchp.ucsf.edu/content/ipm-checklist-0"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39.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tags" Target="../tags/tag41.xml"/><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42.jpg"/><Relationship Id="rId5" Type="http://schemas.openxmlformats.org/officeDocument/2006/relationships/hyperlink" Target="http://www.ipm.ucdavis.edu/training/school-and-child-care-ipm.html" TargetMode="External"/><Relationship Id="rId4" Type="http://schemas.openxmlformats.org/officeDocument/2006/relationships/hyperlink" Target="http://www.cdpr.ca.gov/schoolipm"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ecowisecertified.com/ecowise_find.html"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4.xml"/><Relationship Id="rId5" Type="http://schemas.openxmlformats.org/officeDocument/2006/relationships/image" Target="../media/image46.png"/><Relationship Id="rId4" Type="http://schemas.openxmlformats.org/officeDocument/2006/relationships/hyperlink" Target="https://www.youtube.com/watch?v=IdIjwCHQiCM&amp;t=55s"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65CC8-5933-083F-0461-A59CEB248FE5}"/>
              </a:ext>
            </a:extLst>
          </p:cNvPr>
          <p:cNvSpPr>
            <a:spLocks noGrp="1"/>
          </p:cNvSpPr>
          <p:nvPr>
            <p:ph type="ctrTitle"/>
          </p:nvPr>
        </p:nvSpPr>
        <p:spPr>
          <a:xfrm>
            <a:off x="-1" y="21922"/>
            <a:ext cx="12192000" cy="1066800"/>
          </a:xfrm>
          <a:noFill/>
        </p:spPr>
        <p:txBody>
          <a:bodyPr anchor="ctr" anchorCtr="0">
            <a:noAutofit/>
          </a:bodyPr>
          <a:lstStyle/>
          <a:p>
            <a:pPr algn="ctr"/>
            <a:r>
              <a:rPr lang="zh-HK" altLang="en-US" sz="4000" b="1" dirty="0">
                <a:solidFill>
                  <a:schemeClr val="bg1"/>
                </a:solidFill>
                <a:latin typeface="Microsoft JhengHei" panose="020B0604030504040204" pitchFamily="34" charset="-120"/>
                <a:ea typeface="Microsoft JhengHei" panose="020B0604030504040204" pitchFamily="34" charset="-120"/>
              </a:rPr>
              <a:t>管理托兒所的蟑螂</a:t>
            </a:r>
            <a:endParaRPr lang="en-US" sz="4000" b="1" dirty="0">
              <a:solidFill>
                <a:schemeClr val="bg1"/>
              </a:solidFill>
              <a:latin typeface="Microsoft JhengHei" panose="020B0604030504040204" pitchFamily="34" charset="-120"/>
              <a:ea typeface="Microsoft JhengHei" panose="020B0604030504040204" pitchFamily="34" charset="-120"/>
            </a:endParaRPr>
          </a:p>
        </p:txBody>
      </p:sp>
      <p:pic>
        <p:nvPicPr>
          <p:cNvPr id="5" name="Picture 4" descr="A picture containing person, indoor, child, little&#10;&#10;Description automatically generated">
            <a:extLst>
              <a:ext uri="{FF2B5EF4-FFF2-40B4-BE49-F238E27FC236}">
                <a16:creationId xmlns:a16="http://schemas.microsoft.com/office/drawing/2014/main" id="{CAF90111-6584-2FE0-93C9-EDC58B5DF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1" y="1047279"/>
            <a:ext cx="12174255" cy="5788799"/>
          </a:xfrm>
          <a:prstGeom prst="rect">
            <a:avLst/>
          </a:prstGeom>
        </p:spPr>
      </p:pic>
      <p:sp>
        <p:nvSpPr>
          <p:cNvPr id="3" name="Subtitle 2">
            <a:extLst>
              <a:ext uri="{FF2B5EF4-FFF2-40B4-BE49-F238E27FC236}">
                <a16:creationId xmlns:a16="http://schemas.microsoft.com/office/drawing/2014/main" id="{CAABD5FA-4B7F-B4FA-09E3-23561F69783A}"/>
              </a:ext>
            </a:extLst>
          </p:cNvPr>
          <p:cNvSpPr>
            <a:spLocks noGrp="1"/>
          </p:cNvSpPr>
          <p:nvPr>
            <p:ph type="subTitle" idx="1"/>
          </p:nvPr>
        </p:nvSpPr>
        <p:spPr>
          <a:xfrm>
            <a:off x="-8874" y="5943600"/>
            <a:ext cx="12192000" cy="914400"/>
          </a:xfrm>
          <a:solidFill>
            <a:srgbClr val="AA4038">
              <a:alpha val="83000"/>
            </a:srgbClr>
          </a:solidFill>
        </p:spPr>
        <p:txBody>
          <a:bodyPr lIns="91440" tIns="91440" bIns="91440" anchor="ctr" anchorCtr="0">
            <a:normAutofit/>
          </a:bodyPr>
          <a:lstStyle/>
          <a:p>
            <a:pPr>
              <a:lnSpc>
                <a:spcPts val="2600"/>
              </a:lnSpc>
              <a:spcBef>
                <a:spcPts val="0"/>
              </a:spcBef>
            </a:pPr>
            <a:r>
              <a:rPr lang="zh-CN" altLang="en-US" sz="1800" b="1" dirty="0">
                <a:solidFill>
                  <a:srgbClr val="EBE2CD"/>
                </a:solidFill>
                <a:latin typeface="Microsoft JhengHei" panose="020B0604030504040204" pitchFamily="34" charset="-120"/>
                <a:ea typeface="Microsoft JhengHei" panose="020B0604030504040204" pitchFamily="34" charset="-120"/>
              </a:rPr>
              <a:t>加州大學三藩市分校</a:t>
            </a:r>
            <a:r>
              <a:rPr lang="en-US" altLang="zh-CN" sz="1800" b="1" dirty="0">
                <a:solidFill>
                  <a:srgbClr val="EBE2CD"/>
                </a:solidFill>
                <a:latin typeface="Microsoft JhengHei" panose="020B0604030504040204" pitchFamily="34" charset="-120"/>
                <a:ea typeface="Microsoft JhengHei" panose="020B0604030504040204" pitchFamily="34" charset="-120"/>
              </a:rPr>
              <a:t>/</a:t>
            </a:r>
            <a:r>
              <a:rPr lang="zh-CN" altLang="en-US" sz="1800" b="1" dirty="0">
                <a:solidFill>
                  <a:srgbClr val="EBE2CD"/>
                </a:solidFill>
                <a:latin typeface="Microsoft JhengHei" panose="020B0604030504040204" pitchFamily="34" charset="-120"/>
                <a:ea typeface="Microsoft JhengHei" panose="020B0604030504040204" pitchFamily="34" charset="-120"/>
              </a:rPr>
              <a:t>加州托兒所健康計畫</a:t>
            </a:r>
            <a:endParaRPr lang="en-US" altLang="zh-CN" sz="1800" b="1" dirty="0">
              <a:solidFill>
                <a:srgbClr val="EBE2CD"/>
              </a:solidFill>
              <a:latin typeface="Microsoft JhengHei" panose="020B0604030504040204" pitchFamily="34" charset="-120"/>
              <a:ea typeface="Microsoft JhengHei" panose="020B0604030504040204" pitchFamily="34" charset="-120"/>
            </a:endParaRPr>
          </a:p>
          <a:p>
            <a:pPr>
              <a:lnSpc>
                <a:spcPts val="2600"/>
              </a:lnSpc>
              <a:spcBef>
                <a:spcPts val="0"/>
              </a:spcBef>
            </a:pPr>
            <a:r>
              <a:rPr lang="en-US" altLang="zh-CN" sz="1800" b="1" dirty="0">
                <a:solidFill>
                  <a:srgbClr val="EBE2CD"/>
                </a:solidFill>
                <a:latin typeface="Microsoft JhengHei" panose="020B0604030504040204" pitchFamily="34" charset="-120"/>
                <a:ea typeface="Microsoft JhengHei" panose="020B0604030504040204" pitchFamily="34" charset="-120"/>
              </a:rPr>
              <a:t>《</a:t>
            </a:r>
            <a:r>
              <a:rPr lang="zh-CN" altLang="en-US" sz="1800" b="1" dirty="0">
                <a:solidFill>
                  <a:srgbClr val="EBE2CD"/>
                </a:solidFill>
                <a:latin typeface="Microsoft JhengHei" panose="020B0604030504040204" pitchFamily="34" charset="-120"/>
                <a:ea typeface="Microsoft JhengHei" panose="020B0604030504040204" pitchFamily="34" charset="-120"/>
              </a:rPr>
              <a:t>健康學校法案</a:t>
            </a:r>
            <a:r>
              <a:rPr lang="en-US" altLang="zh-CN" sz="1800" b="1" dirty="0">
                <a:solidFill>
                  <a:srgbClr val="EBE2CD"/>
                </a:solidFill>
                <a:latin typeface="Microsoft JhengHei" panose="020B0604030504040204" pitchFamily="34" charset="-120"/>
                <a:ea typeface="Microsoft JhengHei" panose="020B0604030504040204" pitchFamily="34" charset="-120"/>
              </a:rPr>
              <a:t>》</a:t>
            </a:r>
            <a:r>
              <a:rPr lang="zh-CN" altLang="en-US" sz="1800" b="1" dirty="0">
                <a:solidFill>
                  <a:srgbClr val="EBE2CD"/>
                </a:solidFill>
                <a:latin typeface="Microsoft JhengHei" panose="020B0604030504040204" pitchFamily="34" charset="-120"/>
                <a:ea typeface="Microsoft JhengHei" panose="020B0604030504040204" pitchFamily="34" charset="-120"/>
              </a:rPr>
              <a:t>批准的課程，</a:t>
            </a:r>
            <a:r>
              <a:rPr lang="en-US" altLang="zh-CN" sz="1800" b="1" dirty="0">
                <a:solidFill>
                  <a:srgbClr val="EBE2CD"/>
                </a:solidFill>
                <a:latin typeface="Microsoft JhengHei" panose="020B0604030504040204" pitchFamily="34" charset="-120"/>
                <a:ea typeface="Microsoft JhengHei" panose="020B0604030504040204" pitchFamily="34" charset="-120"/>
              </a:rPr>
              <a:t>2023</a:t>
            </a:r>
            <a:r>
              <a:rPr lang="zh-CN" altLang="en-US" sz="1800" b="1" dirty="0">
                <a:solidFill>
                  <a:srgbClr val="EBE2CD"/>
                </a:solidFill>
                <a:latin typeface="Microsoft JhengHei" panose="020B0604030504040204" pitchFamily="34" charset="-120"/>
                <a:ea typeface="Microsoft JhengHei" panose="020B0604030504040204" pitchFamily="34" charset="-120"/>
              </a:rPr>
              <a:t>年</a:t>
            </a:r>
            <a:endParaRPr lang="en-US" sz="1800" b="1" dirty="0">
              <a:solidFill>
                <a:srgbClr val="EBE2CD"/>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31C349F-8B00-07EC-A9E5-79F07935D2C4}"/>
              </a:ext>
            </a:extLst>
          </p:cNvPr>
          <p:cNvSpPr txBox="1">
            <a:spLocks/>
          </p:cNvSpPr>
          <p:nvPr/>
        </p:nvSpPr>
        <p:spPr>
          <a:xfrm>
            <a:off x="1037767" y="2209800"/>
            <a:ext cx="7001373" cy="3733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zh-CN" altLang="en-US" b="1" dirty="0">
                <a:latin typeface="Microsoft JhengHei" panose="020B0604030504040204" pitchFamily="34" charset="-120"/>
                <a:ea typeface="Microsoft JhengHei" panose="020B0604030504040204" pitchFamily="34" charset="-120"/>
                <a:cs typeface="Arial"/>
              </a:rPr>
              <a:t>它們是否會造成：</a:t>
            </a:r>
            <a:endParaRPr lang="en-US" b="1" dirty="0">
              <a:solidFill>
                <a:srgbClr val="009999"/>
              </a:solidFill>
              <a:latin typeface="Microsoft JhengHei" panose="020B0604030504040204" pitchFamily="34" charset="-120"/>
              <a:ea typeface="Microsoft JhengHei" panose="020B0604030504040204" pitchFamily="34" charset="-120"/>
              <a:cs typeface="Arial"/>
            </a:endParaRPr>
          </a:p>
          <a:p>
            <a:pPr lvl="1">
              <a:spcAft>
                <a:spcPts val="1200"/>
              </a:spcAft>
            </a:pPr>
            <a:r>
              <a:rPr lang="zh-HK" altLang="en-US" dirty="0">
                <a:solidFill>
                  <a:srgbClr val="009999"/>
                </a:solidFill>
                <a:latin typeface="Microsoft JhengHei" panose="020B0604030504040204" pitchFamily="34" charset="-120"/>
                <a:ea typeface="Microsoft JhengHei" panose="020B0604030504040204" pitchFamily="34" charset="-120"/>
                <a:cs typeface="Arial"/>
              </a:rPr>
              <a:t>健康問題？</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建築物損壞？</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家長和員工會感到不安嗎？</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sp>
        <p:nvSpPr>
          <p:cNvPr id="15" name="Title 1">
            <a:extLst>
              <a:ext uri="{FF2B5EF4-FFF2-40B4-BE49-F238E27FC236}">
                <a16:creationId xmlns:a16="http://schemas.microsoft.com/office/drawing/2014/main" id="{FA14FEC6-59E6-3854-7A98-B07BAC69BB5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小組討論：</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蟑螂是害蟲嗎？</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9" name="Flowchart: Alternate Process 4">
            <a:extLst>
              <a:ext uri="{FF2B5EF4-FFF2-40B4-BE49-F238E27FC236}">
                <a16:creationId xmlns:a16="http://schemas.microsoft.com/office/drawing/2014/main" id="{FE9C95E0-C7EC-CC2D-0FF1-410D0A92AC56}"/>
              </a:ext>
            </a:extLst>
          </p:cNvPr>
          <p:cNvSpPr/>
          <p:nvPr/>
        </p:nvSpPr>
        <p:spPr>
          <a:xfrm>
            <a:off x="7398544" y="3274500"/>
            <a:ext cx="2179699" cy="1158240"/>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建築物損壞</a:t>
            </a:r>
            <a:endParaRPr lang="en-US" sz="2000" b="1" dirty="0">
              <a:latin typeface="Microsoft JhengHei" panose="020B0604030504040204" pitchFamily="34" charset="-120"/>
              <a:ea typeface="Microsoft JhengHei" panose="020B0604030504040204" pitchFamily="34" charset="-120"/>
            </a:endParaRPr>
          </a:p>
        </p:txBody>
      </p:sp>
      <p:sp>
        <p:nvSpPr>
          <p:cNvPr id="20" name="Flowchart: Alternate Process 5">
            <a:extLst>
              <a:ext uri="{FF2B5EF4-FFF2-40B4-BE49-F238E27FC236}">
                <a16:creationId xmlns:a16="http://schemas.microsoft.com/office/drawing/2014/main" id="{70BEFBA2-3602-DF2A-CC75-384EF157111C}"/>
              </a:ext>
            </a:extLst>
          </p:cNvPr>
          <p:cNvSpPr/>
          <p:nvPr/>
        </p:nvSpPr>
        <p:spPr>
          <a:xfrm>
            <a:off x="7391400" y="1965305"/>
            <a:ext cx="2209800" cy="914400"/>
          </a:xfrm>
          <a:prstGeom prst="flowChartAlternate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健康問題</a:t>
            </a:r>
            <a:endParaRPr lang="en-US" sz="2000" b="1" dirty="0">
              <a:latin typeface="Microsoft JhengHei" panose="020B0604030504040204" pitchFamily="34" charset="-120"/>
              <a:ea typeface="Microsoft JhengHei" panose="020B0604030504040204" pitchFamily="34" charset="-120"/>
            </a:endParaRPr>
          </a:p>
        </p:txBody>
      </p:sp>
      <p:sp>
        <p:nvSpPr>
          <p:cNvPr id="21" name="Flowchart: Alternate Process 6">
            <a:extLst>
              <a:ext uri="{FF2B5EF4-FFF2-40B4-BE49-F238E27FC236}">
                <a16:creationId xmlns:a16="http://schemas.microsoft.com/office/drawing/2014/main" id="{385087D7-FA50-FF2E-91EA-CC7551714C27}"/>
              </a:ext>
            </a:extLst>
          </p:cNvPr>
          <p:cNvSpPr/>
          <p:nvPr/>
        </p:nvSpPr>
        <p:spPr>
          <a:xfrm>
            <a:off x="7381418" y="4803148"/>
            <a:ext cx="2209800" cy="1341121"/>
          </a:xfrm>
          <a:prstGeom prst="flowChartAlternateProcess">
            <a:avLst/>
          </a:prstGeom>
          <a:solidFill>
            <a:srgbClr val="716F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b="1" dirty="0">
                <a:latin typeface="Microsoft JhengHei" panose="020B0604030504040204" pitchFamily="34" charset="-120"/>
                <a:ea typeface="Microsoft JhengHei" panose="020B0604030504040204" pitchFamily="34" charset="-120"/>
              </a:rPr>
              <a:t>家長和工作人員看到害蟲就會感到不安</a:t>
            </a:r>
            <a:endParaRPr lang="en-US" sz="1900" b="1"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299307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F685F56-A585-B764-88D1-0C01BA92F0BA}"/>
              </a:ext>
            </a:extLst>
          </p:cNvPr>
          <p:cNvSpPr>
            <a:spLocks noGrp="1"/>
          </p:cNvSpPr>
          <p:nvPr>
            <p:ph idx="1"/>
          </p:nvPr>
        </p:nvSpPr>
        <p:spPr>
          <a:xfrm>
            <a:off x="762000" y="1371600"/>
            <a:ext cx="7543800" cy="4495800"/>
          </a:xfrm>
        </p:spPr>
        <p:txBody>
          <a:bodyPr vert="horz" lIns="91440" tIns="45720" rIns="91440" bIns="45720" rtlCol="0" anchor="t">
            <a:normAutofit/>
          </a:bodyPr>
          <a:lstStyle/>
          <a:p>
            <a:pPr marL="457200" indent="-457200">
              <a:spcAft>
                <a:spcPts val="1200"/>
              </a:spcAft>
              <a:buFont typeface="Arial" panose="020B0604020202020204" pitchFamily="34" charset="0"/>
              <a:buChar char="•"/>
            </a:pPr>
            <a:r>
              <a:rPr lang="zh-CN" altLang="en-US" sz="3200" b="1" dirty="0">
                <a:solidFill>
                  <a:srgbClr val="009999"/>
                </a:solidFill>
                <a:latin typeface="Microsoft JhengHei" panose="020B0604030504040204" pitchFamily="34" charset="-120"/>
                <a:ea typeface="Microsoft JhengHei" panose="020B0604030504040204" pitchFamily="34" charset="-120"/>
              </a:rPr>
              <a:t>知情權法</a:t>
            </a:r>
            <a:r>
              <a:rPr lang="en-US" sz="3200" b="1" dirty="0">
                <a:solidFill>
                  <a:srgbClr val="009999"/>
                </a:solidFill>
                <a:latin typeface="Microsoft JhengHei" panose="020B0604030504040204" pitchFamily="34" charset="-120"/>
                <a:ea typeface="Microsoft JhengHei" panose="020B0604030504040204" pitchFamily="34" charset="-120"/>
              </a:rPr>
              <a:t> </a:t>
            </a:r>
            <a:r>
              <a:rPr lang="zh-CN" altLang="en-US" sz="3200" dirty="0">
                <a:latin typeface="Microsoft JhengHei" panose="020B0604030504040204" pitchFamily="34" charset="-120"/>
                <a:ea typeface="Microsoft JhengHei" panose="020B0604030504040204" pitchFamily="34" charset="-120"/>
              </a:rPr>
              <a:t>，讓家長和工作人員瞭解公立學校和托兒所的殺蟲劑使用情況。</a:t>
            </a:r>
          </a:p>
          <a:p>
            <a:pPr marL="457200" indent="-457200">
              <a:spcAft>
                <a:spcPts val="1200"/>
              </a:spcAft>
              <a:buFont typeface="Arial" panose="020B0604020202020204" pitchFamily="34" charset="0"/>
              <a:buChar char="•"/>
            </a:pPr>
            <a:r>
              <a:rPr lang="zh-CN" altLang="en-US" sz="3200" b="1" dirty="0">
                <a:solidFill>
                  <a:srgbClr val="009999"/>
                </a:solidFill>
                <a:latin typeface="Microsoft JhengHei" panose="020B0604030504040204" pitchFamily="34" charset="-120"/>
                <a:ea typeface="Microsoft JhengHei" panose="020B0604030504040204" pitchFamily="34" charset="-120"/>
              </a:rPr>
              <a:t>保證加州兒童的健康</a:t>
            </a:r>
            <a:r>
              <a:rPr lang="zh-CN" altLang="en-US" sz="3200" dirty="0">
                <a:latin typeface="Microsoft JhengHei" panose="020B0604030504040204" pitchFamily="34" charset="-120"/>
                <a:ea typeface="Microsoft JhengHei" panose="020B0604030504040204" pitchFamily="34" charset="-120"/>
              </a:rPr>
              <a:t>、安全的學習和護理環境。</a:t>
            </a:r>
          </a:p>
          <a:p>
            <a:pPr marL="457200" indent="-457200">
              <a:spcAft>
                <a:spcPts val="1200"/>
              </a:spcAft>
              <a:buFont typeface="Arial" panose="020B0604020202020204" pitchFamily="34" charset="0"/>
              <a:buChar char="•"/>
            </a:pPr>
            <a:r>
              <a:rPr lang="zh-CN" altLang="en-US" sz="3200" dirty="0">
                <a:latin typeface="Microsoft JhengHei" panose="020B0604030504040204" pitchFamily="34" charset="-120"/>
                <a:ea typeface="Microsoft JhengHei" panose="020B0604030504040204" pitchFamily="34" charset="-120"/>
              </a:rPr>
              <a:t>適用於公立</a:t>
            </a:r>
            <a:r>
              <a:rPr lang="en-US" altLang="zh-CN" sz="3200" dirty="0">
                <a:latin typeface="Microsoft JhengHei" panose="020B0604030504040204" pitchFamily="34" charset="-120"/>
                <a:ea typeface="Microsoft JhengHei" panose="020B0604030504040204" pitchFamily="34" charset="-120"/>
              </a:rPr>
              <a:t>K-12</a:t>
            </a:r>
            <a:r>
              <a:rPr lang="zh-CN" altLang="en-US" sz="3200" dirty="0">
                <a:latin typeface="Microsoft JhengHei" panose="020B0604030504040204" pitchFamily="34" charset="-120"/>
                <a:ea typeface="Microsoft JhengHei" panose="020B0604030504040204" pitchFamily="34" charset="-120"/>
              </a:rPr>
              <a:t>學校以及公立和私立</a:t>
            </a:r>
            <a:r>
              <a:rPr lang="zh-CN" altLang="en-US" sz="3200" b="1" dirty="0">
                <a:solidFill>
                  <a:srgbClr val="009999"/>
                </a:solidFill>
                <a:latin typeface="Microsoft JhengHei" panose="020B0604030504040204" pitchFamily="34" charset="-120"/>
                <a:ea typeface="Microsoft JhengHei" panose="020B0604030504040204" pitchFamily="34" charset="-120"/>
              </a:rPr>
              <a:t>持牌照的托兒中心</a:t>
            </a:r>
            <a:r>
              <a:rPr lang="zh-CN" altLang="en-US" sz="3200" dirty="0">
                <a:latin typeface="Microsoft JhengHei" panose="020B0604030504040204" pitchFamily="34" charset="-120"/>
                <a:ea typeface="Microsoft JhengHei" panose="020B0604030504040204" pitchFamily="34" charset="-120"/>
              </a:rPr>
              <a:t>。</a:t>
            </a:r>
          </a:p>
          <a:p>
            <a:pPr marL="457200" indent="-457200">
              <a:spcAft>
                <a:spcPts val="1200"/>
              </a:spcAft>
              <a:buFont typeface="Arial" panose="020B0604020202020204" pitchFamily="34" charset="0"/>
              <a:buChar char="•"/>
            </a:pPr>
            <a:r>
              <a:rPr lang="zh-CN" altLang="en-US" sz="3200" dirty="0">
                <a:latin typeface="Microsoft JhengHei" panose="020B0604030504040204" pitchFamily="34" charset="-120"/>
                <a:ea typeface="Microsoft JhengHei" panose="020B0604030504040204" pitchFamily="34" charset="-120"/>
              </a:rPr>
              <a:t>不適用於</a:t>
            </a:r>
            <a:r>
              <a:rPr lang="zh-CN" altLang="en-US" sz="3200" b="1" dirty="0">
                <a:solidFill>
                  <a:srgbClr val="009999"/>
                </a:solidFill>
                <a:latin typeface="Microsoft JhengHei" panose="020B0604030504040204" pitchFamily="34" charset="-120"/>
                <a:ea typeface="Microsoft JhengHei" panose="020B0604030504040204" pitchFamily="34" charset="-120"/>
              </a:rPr>
              <a:t>家庭托兒所</a:t>
            </a:r>
            <a:r>
              <a:rPr lang="zh-CN" altLang="en-US" sz="3200" dirty="0">
                <a:latin typeface="Microsoft JhengHei" panose="020B0604030504040204" pitchFamily="34" charset="-120"/>
                <a:ea typeface="Microsoft JhengHei" panose="020B0604030504040204" pitchFamily="34" charset="-120"/>
              </a:rPr>
              <a:t>。</a:t>
            </a:r>
            <a:r>
              <a:rPr lang="en-US" altLang="zh-HK" sz="3200" dirty="0"/>
              <a:t> </a:t>
            </a:r>
          </a:p>
        </p:txBody>
      </p:sp>
      <p:pic>
        <p:nvPicPr>
          <p:cNvPr id="7" name="Picture 2">
            <a:extLst>
              <a:ext uri="{FF2B5EF4-FFF2-40B4-BE49-F238E27FC236}">
                <a16:creationId xmlns:a16="http://schemas.microsoft.com/office/drawing/2014/main" id="{860FB011-2C4A-D9DD-5E03-6DFF1497221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a:extLst>
              <a:ext uri="{FF2B5EF4-FFF2-40B4-BE49-F238E27FC236}">
                <a16:creationId xmlns:a16="http://schemas.microsoft.com/office/drawing/2014/main" id="{9E6298E8-0A01-BE17-5BE7-718E7C4C9B4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健康學校法</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25626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680581" y="1752600"/>
            <a:ext cx="7543800" cy="4495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200"/>
              </a:spcAft>
              <a:buFont typeface="Arial" panose="020B0604020202020204" pitchFamily="34" charset="0"/>
              <a:buChar char="•"/>
            </a:pPr>
            <a:r>
              <a:rPr lang="zh-CN" altLang="en-US" sz="2800" b="1" dirty="0">
                <a:solidFill>
                  <a:srgbClr val="009999"/>
                </a:solidFill>
                <a:latin typeface="Microsoft JhengHei" panose="020B0604030504040204" pitchFamily="34" charset="-120"/>
                <a:ea typeface="Microsoft JhengHei" panose="020B0604030504040204" pitchFamily="34" charset="-120"/>
              </a:rPr>
              <a:t>加州殺蟲劑監管局（</a:t>
            </a:r>
            <a:r>
              <a:rPr lang="en-US" altLang="zh-CN" sz="2800" b="1" dirty="0">
                <a:solidFill>
                  <a:srgbClr val="009999"/>
                </a:solidFill>
                <a:latin typeface="Microsoft JhengHei" panose="020B0604030504040204" pitchFamily="34" charset="-120"/>
                <a:ea typeface="Microsoft JhengHei" panose="020B0604030504040204" pitchFamily="34" charset="-120"/>
              </a:rPr>
              <a:t>DPR</a:t>
            </a:r>
            <a:r>
              <a:rPr lang="zh-CN" altLang="en-US" sz="2800" b="1" dirty="0">
                <a:solidFill>
                  <a:srgbClr val="009999"/>
                </a:solidFill>
                <a:latin typeface="Microsoft JhengHei" panose="020B0604030504040204" pitchFamily="34" charset="-120"/>
                <a:ea typeface="Microsoft JhengHei" panose="020B0604030504040204" pitchFamily="34" charset="-120"/>
              </a:rPr>
              <a:t>）</a:t>
            </a:r>
            <a:r>
              <a:rPr lang="zh-CN" altLang="en-US" sz="2800" dirty="0">
                <a:latin typeface="Microsoft JhengHei" panose="020B0604030504040204" pitchFamily="34" charset="-120"/>
                <a:ea typeface="Microsoft JhengHei" panose="020B0604030504040204" pitchFamily="34" charset="-120"/>
              </a:rPr>
              <a:t>負責幫助實施</a:t>
            </a:r>
            <a:r>
              <a:rPr lang="en-US" altLang="zh-CN" sz="2800" dirty="0">
                <a:latin typeface="Microsoft JhengHei" panose="020B0604030504040204" pitchFamily="34" charset="-120"/>
                <a:ea typeface="Microsoft JhengHei" panose="020B0604030504040204" pitchFamily="34" charset="-120"/>
              </a:rPr>
              <a:t>《</a:t>
            </a:r>
            <a:r>
              <a:rPr lang="zh-CN" altLang="en-US" sz="2800" dirty="0">
                <a:latin typeface="Microsoft JhengHei" panose="020B0604030504040204" pitchFamily="34" charset="-120"/>
                <a:ea typeface="Microsoft JhengHei" panose="020B0604030504040204" pitchFamily="34" charset="-120"/>
              </a:rPr>
              <a:t>健康學校法</a:t>
            </a:r>
            <a:r>
              <a:rPr lang="en-US" altLang="zh-CN" sz="2800" dirty="0">
                <a:latin typeface="Microsoft JhengHei" panose="020B0604030504040204" pitchFamily="34" charset="-120"/>
                <a:ea typeface="Microsoft JhengHei" panose="020B0604030504040204" pitchFamily="34" charset="-120"/>
              </a:rPr>
              <a:t>》</a:t>
            </a:r>
            <a:r>
              <a:rPr lang="zh-CN" altLang="en-US" sz="2800" dirty="0">
                <a:latin typeface="Microsoft JhengHei" panose="020B0604030504040204" pitchFamily="34" charset="-120"/>
                <a:ea typeface="Microsoft JhengHei" panose="020B0604030504040204" pitchFamily="34" charset="-120"/>
              </a:rPr>
              <a:t>。</a:t>
            </a:r>
          </a:p>
          <a:p>
            <a:pPr marL="457200" indent="-457200">
              <a:spcAft>
                <a:spcPts val="1200"/>
              </a:spcAft>
              <a:buFont typeface="Arial" panose="020B0604020202020204" pitchFamily="34" charset="0"/>
              <a:buChar char="•"/>
            </a:pPr>
            <a:r>
              <a:rPr lang="zh-CN" altLang="en-US" sz="2800" dirty="0">
                <a:latin typeface="Microsoft JhengHei" panose="020B0604030504040204" pitchFamily="34" charset="-120"/>
                <a:ea typeface="Microsoft JhengHei" panose="020B0604030504040204" pitchFamily="34" charset="-120"/>
              </a:rPr>
              <a:t>聯繫</a:t>
            </a:r>
            <a:r>
              <a:rPr lang="en-US" altLang="zh-CN" sz="2800" b="1" dirty="0">
                <a:solidFill>
                  <a:srgbClr val="009999"/>
                </a:solidFill>
                <a:latin typeface="Microsoft JhengHei" panose="020B0604030504040204" pitchFamily="34" charset="-120"/>
                <a:ea typeface="Microsoft JhengHei" panose="020B0604030504040204" pitchFamily="34" charset="-120"/>
              </a:rPr>
              <a:t>DPR</a:t>
            </a:r>
            <a:r>
              <a:rPr lang="zh-CN" altLang="en-US" sz="2800" b="1" dirty="0">
                <a:solidFill>
                  <a:srgbClr val="009999"/>
                </a:solidFill>
                <a:latin typeface="Microsoft JhengHei" panose="020B0604030504040204" pitchFamily="34" charset="-120"/>
                <a:ea typeface="Microsoft JhengHei" panose="020B0604030504040204" pitchFamily="34" charset="-120"/>
              </a:rPr>
              <a:t>的兒童護理</a:t>
            </a:r>
            <a:r>
              <a:rPr lang="en-US" altLang="zh-CN" sz="2800" b="1" dirty="0">
                <a:solidFill>
                  <a:srgbClr val="009999"/>
                </a:solidFill>
                <a:latin typeface="Microsoft JhengHei" panose="020B0604030504040204" pitchFamily="34" charset="-120"/>
                <a:ea typeface="Microsoft JhengHei" panose="020B0604030504040204" pitchFamily="34" charset="-120"/>
              </a:rPr>
              <a:t>IPM</a:t>
            </a:r>
            <a:r>
              <a:rPr lang="zh-CN" altLang="en-US" sz="2800" dirty="0">
                <a:latin typeface="Microsoft JhengHei" panose="020B0604030504040204" pitchFamily="34" charset="-120"/>
                <a:ea typeface="Microsoft JhengHei" panose="020B0604030504040204" pitchFamily="34" charset="-120"/>
              </a:rPr>
              <a:t>計畫： </a:t>
            </a:r>
          </a:p>
          <a:p>
            <a:pPr marL="914400" lvl="1" indent="-457200">
              <a:spcAft>
                <a:spcPts val="1200"/>
              </a:spcAft>
              <a:buFont typeface="Arial" panose="020B0604020202020204" pitchFamily="34" charset="0"/>
              <a:buChar char="•"/>
            </a:pPr>
            <a:r>
              <a:rPr lang="en-US" altLang="zh-CN" sz="2400" dirty="0">
                <a:latin typeface="Microsoft JhengHei" panose="020B0604030504040204" pitchFamily="34" charset="-120"/>
                <a:ea typeface="Microsoft JhengHei" panose="020B0604030504040204" pitchFamily="34" charset="-120"/>
                <a:hlinkClick r:id="rId4"/>
              </a:rPr>
              <a:t>https://www.cdpr.ca.gov/docs/schoolipm/</a:t>
            </a:r>
            <a:endParaRPr lang="en-US" altLang="zh-CN" sz="2400" dirty="0">
              <a:latin typeface="Microsoft JhengHei" panose="020B0604030504040204" pitchFamily="34" charset="-120"/>
              <a:ea typeface="Microsoft JhengHei" panose="020B0604030504040204" pitchFamily="34" charset="-120"/>
            </a:endParaRPr>
          </a:p>
          <a:p>
            <a:pPr marL="914400" lvl="1" indent="-457200">
              <a:spcAft>
                <a:spcPts val="1200"/>
              </a:spcAft>
              <a:buFont typeface="Arial" panose="020B0604020202020204" pitchFamily="34" charset="0"/>
              <a:buChar char="•"/>
            </a:pPr>
            <a:r>
              <a:rPr lang="zh-CN" altLang="en-US" sz="2800" dirty="0">
                <a:latin typeface="Microsoft JhengHei" panose="020B0604030504040204" pitchFamily="34" charset="-120"/>
                <a:ea typeface="Microsoft JhengHei" panose="020B0604030504040204" pitchFamily="34" charset="-120"/>
              </a:rPr>
              <a:t>如有問題，請發電子郵件至 </a:t>
            </a:r>
            <a:r>
              <a:rPr lang="en-US" altLang="zh-CN" sz="2400" dirty="0">
                <a:latin typeface="Microsoft JhengHei" panose="020B0604030504040204" pitchFamily="34" charset="-120"/>
                <a:ea typeface="Microsoft JhengHei" panose="020B0604030504040204" pitchFamily="34" charset="-120"/>
                <a:hlinkClick r:id="rId5"/>
              </a:rPr>
              <a:t>ccipmlist@cdpr.ca.gov</a:t>
            </a:r>
            <a:endParaRPr lang="en-US" altLang="zh-CN" sz="2400" dirty="0">
              <a:latin typeface="Microsoft JhengHei" panose="020B0604030504040204" pitchFamily="34" charset="-120"/>
              <a:ea typeface="Microsoft JhengHei" panose="020B0604030504040204" pitchFamily="34" charset="-120"/>
            </a:endParaRPr>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HK" sz="3600" dirty="0">
                <a:solidFill>
                  <a:schemeClr val="bg1"/>
                </a:solidFill>
                <a:latin typeface="Arial" panose="020B0604020202020204" pitchFamily="34" charset="0"/>
                <a:cs typeface="Arial" panose="020B0604020202020204" pitchFamily="34" charset="0"/>
              </a:rPr>
              <a:t>《</a:t>
            </a:r>
            <a:r>
              <a:rPr lang="zh-HK" altLang="en-US" sz="3600" dirty="0">
                <a:solidFill>
                  <a:schemeClr val="bg1"/>
                </a:solidFill>
                <a:latin typeface="Arial" panose="020B0604020202020204" pitchFamily="34" charset="0"/>
                <a:cs typeface="Arial" panose="020B0604020202020204" pitchFamily="34" charset="0"/>
              </a:rPr>
              <a:t>健康學校法</a:t>
            </a:r>
            <a:r>
              <a:rPr lang="en-US" altLang="zh-HK" sz="3600" dirty="0">
                <a:solidFill>
                  <a:schemeClr val="bg1"/>
                </a:solidFill>
                <a:latin typeface="Arial" panose="020B0604020202020204" pitchFamily="34" charset="0"/>
                <a:cs typeface="Arial" panose="020B0604020202020204" pitchFamily="34" charset="0"/>
              </a:rPr>
              <a:t>》(</a:t>
            </a:r>
            <a:r>
              <a:rPr lang="en-US" sz="3600" dirty="0">
                <a:solidFill>
                  <a:schemeClr val="bg1"/>
                </a:solidFill>
                <a:latin typeface="Arial" panose="020B0604020202020204" pitchFamily="34" charset="0"/>
                <a:cs typeface="Arial" panose="020B0604020202020204" pitchFamily="34" charset="0"/>
              </a:rPr>
              <a:t>HSA)</a:t>
            </a:r>
          </a:p>
        </p:txBody>
      </p:sp>
    </p:spTree>
    <p:custDataLst>
      <p:tags r:id="rId1"/>
    </p:custDataLst>
    <p:extLst>
      <p:ext uri="{BB962C8B-B14F-4D97-AF65-F5344CB8AC3E}">
        <p14:creationId xmlns:p14="http://schemas.microsoft.com/office/powerpoint/2010/main" val="1437717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B158D31F-9CFD-4DA0-A142-1CBAF0619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1908763"/>
            <a:ext cx="11658600" cy="3040474"/>
          </a:xfrm>
          <a:prstGeom prst="rect">
            <a:avLst/>
          </a:prstGeom>
        </p:spPr>
      </p:pic>
      <p:sp>
        <p:nvSpPr>
          <p:cNvPr id="2" name="Title 1">
            <a:extLst>
              <a:ext uri="{FF2B5EF4-FFF2-40B4-BE49-F238E27FC236}">
                <a16:creationId xmlns:a16="http://schemas.microsoft.com/office/drawing/2014/main" id="{0AA4422D-8FCF-5A45-BD04-A96794A9EB5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88837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048435"/>
            <a:ext cx="12192000" cy="2761129"/>
          </a:xfrm>
          <a:prstGeom prst="rect">
            <a:avLst/>
          </a:prstGeom>
        </p:spPr>
      </p:pic>
      <p:sp>
        <p:nvSpPr>
          <p:cNvPr id="2" name="Title 1">
            <a:extLst>
              <a:ext uri="{FF2B5EF4-FFF2-40B4-BE49-F238E27FC236}">
                <a16:creationId xmlns:a16="http://schemas.microsoft.com/office/drawing/2014/main" id="{6542BF37-E089-FBCE-A237-547CD4FE582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3962801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080708"/>
            <a:ext cx="12192000" cy="2696583"/>
          </a:xfrm>
          <a:prstGeom prst="rect">
            <a:avLst/>
          </a:prstGeom>
        </p:spPr>
      </p:pic>
      <p:sp>
        <p:nvSpPr>
          <p:cNvPr id="2" name="Title 1">
            <a:extLst>
              <a:ext uri="{FF2B5EF4-FFF2-40B4-BE49-F238E27FC236}">
                <a16:creationId xmlns:a16="http://schemas.microsoft.com/office/drawing/2014/main" id="{45CE17B7-50CD-EC91-EA1E-204725A284A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401429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8177" y="1839209"/>
            <a:ext cx="11355646" cy="3179581"/>
          </a:xfrm>
          <a:prstGeom prst="rect">
            <a:avLst/>
          </a:prstGeom>
        </p:spPr>
      </p:pic>
      <p:sp>
        <p:nvSpPr>
          <p:cNvPr id="2" name="Title 1">
            <a:extLst>
              <a:ext uri="{FF2B5EF4-FFF2-40B4-BE49-F238E27FC236}">
                <a16:creationId xmlns:a16="http://schemas.microsoft.com/office/drawing/2014/main" id="{CBCA827B-D1AC-BA07-942D-90394D9EB5C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7955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981201" y="1239839"/>
            <a:ext cx="7954963" cy="949325"/>
          </a:xfrm>
          <a:prstGeom prst="rect">
            <a:avLst/>
          </a:prstGeom>
        </p:spPr>
        <p:txBody>
          <a:bodyPr/>
          <a:lstStyle/>
          <a:p>
            <a:pPr marL="342900" indent="-342900">
              <a:spcBef>
                <a:spcPct val="20000"/>
              </a:spcBef>
              <a:defRPr/>
            </a:pPr>
            <a:r>
              <a:rPr lang="en-US" sz="1400" spc="300" dirty="0">
                <a:latin typeface="News Gothic MT"/>
                <a:cs typeface="News Gothic MT"/>
              </a:rPr>
              <a:t> </a:t>
            </a:r>
          </a:p>
        </p:txBody>
      </p:sp>
      <p:sp>
        <p:nvSpPr>
          <p:cNvPr id="9" name="Content Placeholder 2">
            <a:extLst>
              <a:ext uri="{FF2B5EF4-FFF2-40B4-BE49-F238E27FC236}">
                <a16:creationId xmlns:a16="http://schemas.microsoft.com/office/drawing/2014/main" id="{C93FBF9C-22A6-BF81-85A9-2E21D7F6DAB4}"/>
              </a:ext>
            </a:extLst>
          </p:cNvPr>
          <p:cNvSpPr>
            <a:spLocks noGrp="1"/>
          </p:cNvSpPr>
          <p:nvPr>
            <p:ph idx="1"/>
          </p:nvPr>
        </p:nvSpPr>
        <p:spPr>
          <a:xfrm>
            <a:off x="914400" y="2057285"/>
            <a:ext cx="5495260" cy="3048115"/>
          </a:xfrm>
        </p:spPr>
        <p:txBody>
          <a:bodyPr vert="horz" lIns="91440" tIns="45720" rIns="91440" bIns="45720" rtlCol="0" anchor="t">
            <a:no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物業業主</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蟲害管理專業人員</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保管員</a:t>
            </a:r>
            <a:r>
              <a:rPr kumimoji="0" lang="en-US" altLang="zh-CN"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r>
              <a:rPr kumimoji="0" lang="zh-CN"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清潔服務</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志願者</a:t>
            </a:r>
            <a:endParaRPr kumimoji="0" 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a:p>
            <a:pPr>
              <a:spcAft>
                <a:spcPts val="1200"/>
              </a:spcAft>
              <a:defRPr/>
            </a:pPr>
            <a:endParaRPr lang="en-US" sz="2400" dirty="0"/>
          </a:p>
        </p:txBody>
      </p:sp>
      <p:sp>
        <p:nvSpPr>
          <p:cNvPr id="10" name="Content Placeholder 2">
            <a:extLst>
              <a:ext uri="{FF2B5EF4-FFF2-40B4-BE49-F238E27FC236}">
                <a16:creationId xmlns:a16="http://schemas.microsoft.com/office/drawing/2014/main" id="{17678C45-C154-2FDB-FD58-D4F51746684E}"/>
              </a:ext>
            </a:extLst>
          </p:cNvPr>
          <p:cNvSpPr txBox="1">
            <a:spLocks/>
          </p:cNvSpPr>
          <p:nvPr/>
        </p:nvSpPr>
        <p:spPr>
          <a:xfrm>
            <a:off x="1676400" y="5791200"/>
            <a:ext cx="9067800" cy="991919"/>
          </a:xfrm>
          <a:prstGeom prst="rect">
            <a:avLst/>
          </a:prstGeom>
        </p:spPr>
        <p:txBody>
          <a:bodyPr/>
          <a:lstStyle/>
          <a:p>
            <a:pPr algn="ctr">
              <a:spcBef>
                <a:spcPct val="20000"/>
              </a:spcBef>
              <a:defRPr/>
            </a:pPr>
            <a:endParaRPr lang="en-US" i="1" dirty="0"/>
          </a:p>
        </p:txBody>
      </p:sp>
      <p:pic>
        <p:nvPicPr>
          <p:cNvPr id="12" name="Picture 11">
            <a:extLst>
              <a:ext uri="{FF2B5EF4-FFF2-40B4-BE49-F238E27FC236}">
                <a16:creationId xmlns:a16="http://schemas.microsoft.com/office/drawing/2014/main" id="{83E90747-1B36-DDC6-C7BA-7A5EBE967CAC}"/>
              </a:ext>
            </a:extLst>
          </p:cNvPr>
          <p:cNvPicPr/>
          <p:nvPr/>
        </p:nvPicPr>
        <p:blipFill rotWithShape="1">
          <a:blip r:embed="rId4"/>
          <a:srcRect l="6006" t="17113" r="7415" b="6025"/>
          <a:stretch/>
        </p:blipFill>
        <p:spPr bwMode="auto">
          <a:xfrm>
            <a:off x="6400800" y="1676400"/>
            <a:ext cx="5791200" cy="3435481"/>
          </a:xfrm>
          <a:prstGeom prst="rect">
            <a:avLst/>
          </a:prstGeom>
          <a:ln>
            <a:solidFill>
              <a:schemeClr val="tx2"/>
            </a:solid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1847B97B-ABFB-B86B-76C2-24460AA06A61}"/>
              </a:ext>
            </a:extLst>
          </p:cNvPr>
          <p:cNvSpPr txBox="1"/>
          <p:nvPr/>
        </p:nvSpPr>
        <p:spPr>
          <a:xfrm>
            <a:off x="10439400" y="5105400"/>
            <a:ext cx="2438400" cy="261610"/>
          </a:xfrm>
          <a:prstGeom prst="rect">
            <a:avLst/>
          </a:prstGeom>
          <a:noFill/>
        </p:spPr>
        <p:txBody>
          <a:bodyPr wrap="square" rtlCol="0">
            <a:spAutoFit/>
          </a:bodyPr>
          <a:lstStyle/>
          <a:p>
            <a:r>
              <a:rPr lang="en-US" sz="1100" i="1" dirty="0"/>
              <a:t>Photo from UCSF</a:t>
            </a:r>
          </a:p>
        </p:txBody>
      </p:sp>
      <p:sp>
        <p:nvSpPr>
          <p:cNvPr id="14" name="Title 1">
            <a:extLst>
              <a:ext uri="{FF2B5EF4-FFF2-40B4-BE49-F238E27FC236}">
                <a16:creationId xmlns:a16="http://schemas.microsoft.com/office/drawing/2014/main" id="{80160108-F644-0D00-FB88-348FB22447B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請務必與</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6" name="TextBox 15">
            <a:extLst>
              <a:ext uri="{FF2B5EF4-FFF2-40B4-BE49-F238E27FC236}">
                <a16:creationId xmlns:a16="http://schemas.microsoft.com/office/drawing/2014/main" id="{448AE1CA-4319-41DC-942B-C138B47CB5B5}"/>
              </a:ext>
            </a:extLst>
          </p:cNvPr>
          <p:cNvSpPr txBox="1"/>
          <p:nvPr/>
        </p:nvSpPr>
        <p:spPr>
          <a:xfrm>
            <a:off x="2133600" y="5492766"/>
            <a:ext cx="70445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r>
              <a:rPr kumimoji="0" lang="zh-CN"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健康學校法</a:t>
            </a:r>
            <a:r>
              <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r>
              <a:rPr kumimoji="0" lang="zh-CN"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對財產所有者和</a:t>
            </a:r>
            <a:r>
              <a:rPr kumimoji="0" lang="zh-CN" altLang="en-US" sz="1800" b="0" i="0" u="none" strike="noStrike" kern="1200" cap="none" spc="0" normalizeH="0" baseline="0" noProof="0" dirty="0">
                <a:ln>
                  <a:noFill/>
                </a:ln>
                <a:solidFill>
                  <a:srgbClr val="009999"/>
                </a:solidFill>
                <a:effectLst/>
                <a:uLnTx/>
                <a:uFillTx/>
                <a:latin typeface="Microsoft JhengHei" panose="020B0604030504040204" pitchFamily="34" charset="-120"/>
                <a:ea typeface="Microsoft JhengHei" panose="020B0604030504040204" pitchFamily="34" charset="-120"/>
                <a:cs typeface="+mn-cs"/>
              </a:rPr>
              <a:t>害蟲管理專業人員</a:t>
            </a:r>
            <a:r>
              <a:rPr kumimoji="0" lang="zh-CN"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有具體要求。更多資訊可以在</a:t>
            </a:r>
            <a:r>
              <a:rPr kumimoji="0" lang="en-US" altLang="zh-CN" sz="1800" b="0" i="0" u="none" strike="noStrike" kern="1200" cap="none" spc="0" normalizeH="0" baseline="0" noProof="0" dirty="0">
                <a:ln>
                  <a:noFill/>
                </a:ln>
                <a:solidFill>
                  <a:srgbClr val="009999"/>
                </a:solidFill>
                <a:effectLst/>
                <a:uLnTx/>
                <a:uFillTx/>
                <a:latin typeface="Microsoft JhengHei" panose="020B0604030504040204" pitchFamily="34" charset="-120"/>
                <a:ea typeface="Microsoft JhengHei" panose="020B0604030504040204" pitchFamily="34" charset="-120"/>
                <a:cs typeface="+mn-cs"/>
              </a:rPr>
              <a:t>DPR</a:t>
            </a:r>
            <a:r>
              <a:rPr kumimoji="0" lang="zh-CN"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的網站上找到</a:t>
            </a:r>
            <a:endParaRPr kumimoji="0" lang="zh-HK"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Tree>
    <p:custDataLst>
      <p:tags r:id="rId1"/>
    </p:custDataLst>
    <p:extLst>
      <p:ext uri="{BB962C8B-B14F-4D97-AF65-F5344CB8AC3E}">
        <p14:creationId xmlns:p14="http://schemas.microsoft.com/office/powerpoint/2010/main" val="773257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1BB7984-2E4C-A4EE-AFEB-09F6CD5BFD7A}"/>
              </a:ext>
            </a:extLst>
          </p:cNvPr>
          <p:cNvSpPr/>
          <p:nvPr/>
        </p:nvSpPr>
        <p:spPr>
          <a:xfrm>
            <a:off x="2895600" y="4381122"/>
            <a:ext cx="6286500" cy="156210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 name="Content Placeholder 2">
            <a:extLst>
              <a:ext uri="{FF2B5EF4-FFF2-40B4-BE49-F238E27FC236}">
                <a16:creationId xmlns:a16="http://schemas.microsoft.com/office/drawing/2014/main" id="{4B6C94E5-90ED-35E5-D814-CA2483763A9D}"/>
              </a:ext>
            </a:extLst>
          </p:cNvPr>
          <p:cNvSpPr>
            <a:spLocks noGrp="1"/>
          </p:cNvSpPr>
          <p:nvPr>
            <p:ph idx="1"/>
          </p:nvPr>
        </p:nvSpPr>
        <p:spPr>
          <a:xfrm>
            <a:off x="419100" y="1219200"/>
            <a:ext cx="11353800" cy="2819400"/>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這些產品可免於報告和張貼要求：</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9999"/>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自帶誘餌的殺蟲劑</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9999"/>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用作裂縫和裂縫處理的凝膠或糊狀物中的殺蟲劑</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用於</a:t>
            </a:r>
            <a:r>
              <a:rPr kumimoji="0" lang="zh-CN" altLang="en-US" sz="2400" b="1" i="0" u="none" strike="noStrike" kern="1200" cap="none" spc="0" normalizeH="0" baseline="0" noProof="0" dirty="0">
                <a:ln>
                  <a:noFill/>
                </a:ln>
                <a:solidFill>
                  <a:srgbClr val="009999"/>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殺滅病菌的產品（抗菌劑）</a:t>
            </a:r>
            <a:r>
              <a:rPr kumimoji="0" lang="zh-CN"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，如消毒劑和殺菌劑</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最低風險的殺蟲劑或</a:t>
            </a:r>
            <a:r>
              <a:rPr kumimoji="0" lang="en-US" altLang="zh-CN"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FIFRA 25(b)</a:t>
            </a:r>
            <a:r>
              <a:rPr kumimoji="0" lang="zh-CN"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含有最低風險的產品，如肉桂、薄荷、香茅等</a:t>
            </a:r>
          </a:p>
        </p:txBody>
      </p:sp>
      <p:sp>
        <p:nvSpPr>
          <p:cNvPr id="8" name="Title 1">
            <a:extLst>
              <a:ext uri="{FF2B5EF4-FFF2-40B4-BE49-F238E27FC236}">
                <a16:creationId xmlns:a16="http://schemas.microsoft.com/office/drawing/2014/main" id="{D32BE6F4-BF31-6FAD-B960-E6B723C80A2C}"/>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豁免類產品</a:t>
            </a:r>
            <a:endParaRPr lang="en-US" sz="36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079B5E7-788D-C037-6AF9-09A7333AD8D6}"/>
              </a:ext>
            </a:extLst>
          </p:cNvPr>
          <p:cNvSpPr txBox="1"/>
          <p:nvPr/>
        </p:nvSpPr>
        <p:spPr>
          <a:xfrm>
            <a:off x="3724275" y="4746673"/>
            <a:ext cx="4743450" cy="830997"/>
          </a:xfrm>
          <a:prstGeom prst="rect">
            <a:avLst/>
          </a:prstGeom>
          <a:noFill/>
        </p:spPr>
        <p:txBody>
          <a:bodyPr wrap="square">
            <a:spAutoFit/>
          </a:bodyPr>
          <a:lstStyle/>
          <a:p>
            <a:r>
              <a:rPr lang="zh-CN" altLang="en-US" sz="2400" b="1" dirty="0">
                <a:solidFill>
                  <a:schemeClr val="bg1"/>
                </a:solidFill>
                <a:latin typeface="Microsoft JhengHei" panose="020B0604030504040204" pitchFamily="34" charset="-120"/>
                <a:ea typeface="Microsoft JhengHei" panose="020B0604030504040204" pitchFamily="34" charset="-120"/>
              </a:rPr>
              <a:t>即使在使用豁免產品時，也需要進行年度培訓</a:t>
            </a:r>
            <a:r>
              <a:rPr lang="en-US" altLang="zh-CN" sz="2400" b="1" dirty="0">
                <a:solidFill>
                  <a:schemeClr val="bg1"/>
                </a:solidFill>
                <a:latin typeface="Microsoft JhengHei" panose="020B0604030504040204" pitchFamily="34" charset="-120"/>
                <a:ea typeface="Microsoft JhengHei" panose="020B0604030504040204" pitchFamily="34" charset="-120"/>
              </a:rPr>
              <a:t>!</a:t>
            </a:r>
          </a:p>
        </p:txBody>
      </p:sp>
    </p:spTree>
    <p:custDataLst>
      <p:tags r:id="rId1"/>
    </p:custDataLst>
    <p:extLst>
      <p:ext uri="{BB962C8B-B14F-4D97-AF65-F5344CB8AC3E}">
        <p14:creationId xmlns:p14="http://schemas.microsoft.com/office/powerpoint/2010/main" val="3966681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5A1DF852-A6B1-4624-8241-0308A25A82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52400"/>
            <a:ext cx="4759036" cy="6158752"/>
          </a:xfrm>
          <a:prstGeom prst="rect">
            <a:avLst/>
          </a:prstGeom>
        </p:spPr>
      </p:pic>
    </p:spTree>
    <p:custDataLst>
      <p:tags r:id="rId1"/>
    </p:custDataLst>
    <p:extLst>
      <p:ext uri="{BB962C8B-B14F-4D97-AF65-F5344CB8AC3E}">
        <p14:creationId xmlns:p14="http://schemas.microsoft.com/office/powerpoint/2010/main" val="227416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24BC26-0E8D-A7E5-1023-9B39D82EB5C6}"/>
              </a:ext>
            </a:extLst>
          </p:cNvPr>
          <p:cNvSpPr txBox="1"/>
          <p:nvPr/>
        </p:nvSpPr>
        <p:spPr>
          <a:xfrm>
            <a:off x="38099" y="5612474"/>
            <a:ext cx="12192000" cy="784125"/>
          </a:xfrm>
          <a:prstGeom prst="rect">
            <a:avLst/>
          </a:prstGeom>
          <a:noFill/>
        </p:spPr>
        <p:txBody>
          <a:bodyPr wrap="square">
            <a:spAutoFit/>
          </a:bodyPr>
          <a:lstStyle/>
          <a:p>
            <a:pPr algn="ctr">
              <a:lnSpc>
                <a:spcPct val="150000"/>
              </a:lnSpc>
            </a:pPr>
            <a:r>
              <a:rPr lang="en-US" sz="1600" dirty="0">
                <a:hlinkClick r:id="rId4"/>
              </a:rPr>
              <a:t>https://www.cdpr.ca.gov/docs/schoolipm</a:t>
            </a:r>
            <a:endParaRPr lang="en-US" sz="1600" dirty="0"/>
          </a:p>
          <a:p>
            <a:pPr algn="ctr">
              <a:lnSpc>
                <a:spcPct val="150000"/>
              </a:lnSpc>
            </a:pPr>
            <a:r>
              <a:rPr lang="en-US" sz="1600" dirty="0">
                <a:hlinkClick r:id="rId5"/>
              </a:rPr>
              <a:t>https://cchp.ucsf.edu</a:t>
            </a:r>
            <a:r>
              <a:rPr lang="en-US" sz="1600" dirty="0"/>
              <a:t> </a:t>
            </a:r>
          </a:p>
        </p:txBody>
      </p:sp>
      <p:sp>
        <p:nvSpPr>
          <p:cNvPr id="3" name="TextBox 2">
            <a:extLst>
              <a:ext uri="{FF2B5EF4-FFF2-40B4-BE49-F238E27FC236}">
                <a16:creationId xmlns:a16="http://schemas.microsoft.com/office/drawing/2014/main" id="{CCC9A65F-8F6F-97FE-996F-07D76EA16F5D}"/>
              </a:ext>
            </a:extLst>
          </p:cNvPr>
          <p:cNvSpPr txBox="1"/>
          <p:nvPr/>
        </p:nvSpPr>
        <p:spPr>
          <a:xfrm>
            <a:off x="990600" y="4844016"/>
            <a:ext cx="10287000" cy="618952"/>
          </a:xfrm>
          <a:prstGeom prst="rect">
            <a:avLst/>
          </a:prstGeom>
          <a:noFill/>
        </p:spPr>
        <p:txBody>
          <a:bodyPr wrap="square">
            <a:spAutoFit/>
          </a:bodyPr>
          <a:lstStyle/>
          <a:p>
            <a:pPr>
              <a:lnSpc>
                <a:spcPts val="2120"/>
              </a:lnSpc>
              <a:defRPr/>
            </a:pP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本計畫的資金是通過加州農藥監管局（</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DPR</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）的撥款提供的。本檔的內容不一定反映</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DPR</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的觀點和政策，提到商品名稱或商業產品也不構成對使用的認可或推薦。</a:t>
            </a:r>
            <a:endParaRPr lang="en-US" sz="1600" dirty="0">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4" name="Group 3">
            <a:extLst>
              <a:ext uri="{FF2B5EF4-FFF2-40B4-BE49-F238E27FC236}">
                <a16:creationId xmlns:a16="http://schemas.microsoft.com/office/drawing/2014/main" id="{BE13C13F-AFB3-AED6-561F-22440E9AAC40}"/>
              </a:ext>
            </a:extLst>
          </p:cNvPr>
          <p:cNvGrpSpPr/>
          <p:nvPr/>
        </p:nvGrpSpPr>
        <p:grpSpPr>
          <a:xfrm>
            <a:off x="2833752" y="1288712"/>
            <a:ext cx="6600695" cy="3555304"/>
            <a:chOff x="3124200" y="1370354"/>
            <a:chExt cx="5943600" cy="2944257"/>
          </a:xfrm>
        </p:grpSpPr>
        <p:sp>
          <p:nvSpPr>
            <p:cNvPr id="5" name="TextBox 4">
              <a:extLst>
                <a:ext uri="{FF2B5EF4-FFF2-40B4-BE49-F238E27FC236}">
                  <a16:creationId xmlns:a16="http://schemas.microsoft.com/office/drawing/2014/main" id="{4DB71613-55AF-2694-D93F-EE594B855457}"/>
                </a:ext>
              </a:extLst>
            </p:cNvPr>
            <p:cNvSpPr txBox="1"/>
            <p:nvPr/>
          </p:nvSpPr>
          <p:spPr>
            <a:xfrm>
              <a:off x="3124200" y="1370354"/>
              <a:ext cx="5943600" cy="2944257"/>
            </a:xfrm>
            <a:prstGeom prst="rect">
              <a:avLst/>
            </a:prstGeom>
            <a:solidFill>
              <a:schemeClr val="bg1"/>
            </a:solidFill>
          </p:spPr>
          <p:txBody>
            <a:bodyPr wrap="square" rtlCol="0">
              <a:spAutoFit/>
            </a:bodyPr>
            <a:lstStyle/>
            <a:p>
              <a:endParaRPr lang="en-US" dirty="0"/>
            </a:p>
          </p:txBody>
        </p:sp>
        <p:pic>
          <p:nvPicPr>
            <p:cNvPr id="10" name="Picture 2" descr="dpr logo">
              <a:extLst>
                <a:ext uri="{FF2B5EF4-FFF2-40B4-BE49-F238E27FC236}">
                  <a16:creationId xmlns:a16="http://schemas.microsoft.com/office/drawing/2014/main" id="{A2D9DB3B-A249-D771-2103-59DEE26AE0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196" y="1849751"/>
              <a:ext cx="3067432" cy="80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UCSF_SubLogo_SchoolNurs_navy_RGB">
              <a:extLst>
                <a:ext uri="{FF2B5EF4-FFF2-40B4-BE49-F238E27FC236}">
                  <a16:creationId xmlns:a16="http://schemas.microsoft.com/office/drawing/2014/main" id="{EE1CC953-F8C6-DC86-6763-03DC8C8627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553" y="3173314"/>
              <a:ext cx="2283608" cy="6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9582C738-8039-E584-E4CF-D19A52BB06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746206" y="1849751"/>
              <a:ext cx="870620" cy="19356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
        <p:nvSpPr>
          <p:cNvPr id="14" name="Title 1">
            <a:extLst>
              <a:ext uri="{FF2B5EF4-FFF2-40B4-BE49-F238E27FC236}">
                <a16:creationId xmlns:a16="http://schemas.microsoft.com/office/drawing/2014/main" id="{0549230F-DC96-71F9-E812-7C5ED432890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鳴謝</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110897-B38C-95A4-5E69-449116D63F9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蟲害綜合防治週期</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2" name="Group 1">
            <a:extLst>
              <a:ext uri="{FF2B5EF4-FFF2-40B4-BE49-F238E27FC236}">
                <a16:creationId xmlns:a16="http://schemas.microsoft.com/office/drawing/2014/main" id="{F1C2BCE8-BF8E-DA03-1AD8-D3244841BF6A}"/>
              </a:ext>
            </a:extLst>
          </p:cNvPr>
          <p:cNvGrpSpPr/>
          <p:nvPr/>
        </p:nvGrpSpPr>
        <p:grpSpPr>
          <a:xfrm>
            <a:off x="2553851" y="1219200"/>
            <a:ext cx="7035760" cy="5195304"/>
            <a:chOff x="2553851" y="1219200"/>
            <a:chExt cx="7035760" cy="5195304"/>
          </a:xfrm>
        </p:grpSpPr>
        <p:pic>
          <p:nvPicPr>
            <p:cNvPr id="4" name="Picture 3">
              <a:extLst>
                <a:ext uri="{FF2B5EF4-FFF2-40B4-BE49-F238E27FC236}">
                  <a16:creationId xmlns:a16="http://schemas.microsoft.com/office/drawing/2014/main" id="{9EB4C199-9F00-547A-1399-C7A6F5A8FB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05200" y="1219200"/>
              <a:ext cx="5042904" cy="5042904"/>
            </a:xfrm>
            <a:prstGeom prst="rect">
              <a:avLst/>
            </a:prstGeom>
          </p:spPr>
        </p:pic>
        <p:sp>
          <p:nvSpPr>
            <p:cNvPr id="6" name="TextBox 5">
              <a:extLst>
                <a:ext uri="{FF2B5EF4-FFF2-40B4-BE49-F238E27FC236}">
                  <a16:creationId xmlns:a16="http://schemas.microsoft.com/office/drawing/2014/main" id="{EAD01145-658D-B2D8-24AA-013E84EFDB6B}"/>
                </a:ext>
              </a:extLst>
            </p:cNvPr>
            <p:cNvSpPr txBox="1"/>
            <p:nvPr/>
          </p:nvSpPr>
          <p:spPr>
            <a:xfrm>
              <a:off x="3124200" y="1514939"/>
              <a:ext cx="914400" cy="523220"/>
            </a:xfrm>
            <a:prstGeom prst="rect">
              <a:avLst/>
            </a:prstGeom>
            <a:noFill/>
          </p:spPr>
          <p:txBody>
            <a:bodyPr wrap="square" rtlCol="0">
              <a:spAutoFit/>
            </a:bodyPr>
            <a:lstStyle/>
            <a:p>
              <a:r>
                <a:rPr lang="zh-CN" altLang="en-US" sz="2800" b="1" dirty="0">
                  <a:latin typeface="Microsoft JhengHei" panose="020B0604030504040204" pitchFamily="34" charset="-120"/>
                  <a:ea typeface="Microsoft JhengHei" panose="020B0604030504040204" pitchFamily="34" charset="-120"/>
                </a:rPr>
                <a:t>預防</a:t>
              </a:r>
              <a:endParaRPr lang="en-US" sz="2800" b="1" dirty="0">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013F94C9-2ECF-59F7-6380-5D4717FA5D47}"/>
                </a:ext>
              </a:extLst>
            </p:cNvPr>
            <p:cNvSpPr txBox="1"/>
            <p:nvPr/>
          </p:nvSpPr>
          <p:spPr>
            <a:xfrm>
              <a:off x="8029111" y="1523648"/>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檢查</a:t>
              </a:r>
              <a:endParaRPr lang="en-US" sz="2800" b="1" dirty="0">
                <a:latin typeface="Microsoft JhengHei" panose="020B0604030504040204" pitchFamily="34" charset="-120"/>
                <a:ea typeface="Microsoft JhengHei" panose="020B0604030504040204" pitchFamily="34" charset="-120"/>
              </a:endParaRPr>
            </a:p>
          </p:txBody>
        </p:sp>
        <p:sp>
          <p:nvSpPr>
            <p:cNvPr id="8" name="TextBox 7">
              <a:extLst>
                <a:ext uri="{FF2B5EF4-FFF2-40B4-BE49-F238E27FC236}">
                  <a16:creationId xmlns:a16="http://schemas.microsoft.com/office/drawing/2014/main" id="{D2A614AF-098D-E560-F129-32DC9823EBEB}"/>
                </a:ext>
              </a:extLst>
            </p:cNvPr>
            <p:cNvSpPr txBox="1"/>
            <p:nvPr/>
          </p:nvSpPr>
          <p:spPr>
            <a:xfrm>
              <a:off x="8686800" y="3740652"/>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識別</a:t>
              </a:r>
              <a:endParaRPr lang="en-US" sz="2800" b="1" dirty="0">
                <a:latin typeface="Microsoft JhengHei" panose="020B0604030504040204" pitchFamily="34" charset="-120"/>
                <a:ea typeface="Microsoft JhengHei" panose="020B0604030504040204" pitchFamily="34" charset="-120"/>
              </a:endParaRPr>
            </a:p>
          </p:txBody>
        </p:sp>
        <p:sp>
          <p:nvSpPr>
            <p:cNvPr id="9" name="TextBox 8">
              <a:extLst>
                <a:ext uri="{FF2B5EF4-FFF2-40B4-BE49-F238E27FC236}">
                  <a16:creationId xmlns:a16="http://schemas.microsoft.com/office/drawing/2014/main" id="{62E72769-2229-91D2-3D84-5E666F95C8DB}"/>
                </a:ext>
              </a:extLst>
            </p:cNvPr>
            <p:cNvSpPr txBox="1"/>
            <p:nvPr/>
          </p:nvSpPr>
          <p:spPr>
            <a:xfrm>
              <a:off x="7306587" y="5891284"/>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監測</a:t>
              </a:r>
              <a:endParaRPr lang="en-US" sz="2800" b="1" dirty="0">
                <a:latin typeface="Microsoft JhengHei" panose="020B0604030504040204" pitchFamily="34" charset="-120"/>
                <a:ea typeface="Microsoft JhengHei" panose="020B0604030504040204" pitchFamily="34" charset="-120"/>
              </a:endParaRPr>
            </a:p>
          </p:txBody>
        </p:sp>
        <p:sp>
          <p:nvSpPr>
            <p:cNvPr id="10" name="TextBox 9">
              <a:extLst>
                <a:ext uri="{FF2B5EF4-FFF2-40B4-BE49-F238E27FC236}">
                  <a16:creationId xmlns:a16="http://schemas.microsoft.com/office/drawing/2014/main" id="{6BCD204B-92AC-02CF-CFAF-2D240EC29AA3}"/>
                </a:ext>
              </a:extLst>
            </p:cNvPr>
            <p:cNvSpPr txBox="1"/>
            <p:nvPr/>
          </p:nvSpPr>
          <p:spPr>
            <a:xfrm>
              <a:off x="2553851" y="4296622"/>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管理</a:t>
              </a:r>
              <a:endParaRPr lang="en-US" sz="2800" b="1" dirty="0">
                <a:latin typeface="Microsoft JhengHei" panose="020B0604030504040204" pitchFamily="34" charset="-120"/>
                <a:ea typeface="Microsoft JhengHei" panose="020B0604030504040204" pitchFamily="34" charset="-120"/>
              </a:endParaRPr>
            </a:p>
          </p:txBody>
        </p:sp>
      </p:grpSp>
    </p:spTree>
    <p:custDataLst>
      <p:tags r:id="rId1"/>
    </p:custDataLst>
    <p:extLst>
      <p:ext uri="{BB962C8B-B14F-4D97-AF65-F5344CB8AC3E}">
        <p14:creationId xmlns:p14="http://schemas.microsoft.com/office/powerpoint/2010/main" val="3203921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EEF8E0-D8F1-47FF-8F13-4B259D1AE3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22"/>
          <a:stretch/>
        </p:blipFill>
        <p:spPr>
          <a:xfrm>
            <a:off x="2057400" y="1600200"/>
            <a:ext cx="7750968" cy="4633912"/>
          </a:xfrm>
          <a:prstGeom prst="rect">
            <a:avLst/>
          </a:prstGeom>
        </p:spPr>
      </p:pic>
      <p:sp>
        <p:nvSpPr>
          <p:cNvPr id="4" name="Title 1">
            <a:extLst>
              <a:ext uri="{FF2B5EF4-FFF2-40B4-BE49-F238E27FC236}">
                <a16:creationId xmlns:a16="http://schemas.microsoft.com/office/drawing/2014/main" id="{FDF3A9FD-9A8A-0277-B0C1-7ACE239A87D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蟑螂的綜合防治</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954129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BE3123-388F-41E5-8CF4-7F2985EE9C34}"/>
              </a:ext>
            </a:extLst>
          </p:cNvPr>
          <p:cNvSpPr>
            <a:spLocks noGrp="1"/>
          </p:cNvSpPr>
          <p:nvPr>
            <p:ph idx="1"/>
          </p:nvPr>
        </p:nvSpPr>
        <p:spPr>
          <a:xfrm>
            <a:off x="838200" y="1447800"/>
            <a:ext cx="10515600" cy="4800600"/>
          </a:xfrm>
        </p:spPr>
        <p:txBody>
          <a:bodyPr>
            <a:noAutofit/>
          </a:bodyPr>
          <a:lstStyle/>
          <a:p>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蟑螂在夜間活動，所以如果你在白天看到一隻蟑螂，你可能有更多的蟑螂</a:t>
            </a:r>
            <a:r>
              <a:rPr lang="en-US"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a:t>
            </a:r>
            <a:endPar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蟑螂會避開開放空間，當它們感覺到噪音、運動和光線時，就會竄入藏身之處。它們可以把身體放平，以適應狹窄的空間，並藏在橡膠墊下</a:t>
            </a:r>
            <a:r>
              <a:rPr lang="zh-TW" altLang="en-US"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面</a:t>
            </a: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、牆紙後面和牆體裂縫裡。</a:t>
            </a:r>
          </a:p>
          <a:p>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有些蟑螂生活在</a:t>
            </a:r>
            <a:r>
              <a:rPr lang="zh-TW" altLang="zh-HK" b="1" kern="100" dirty="0">
                <a:solidFill>
                  <a:srgbClr val="009999"/>
                </a:solidFill>
                <a:effectLst/>
                <a:latin typeface="Microsoft JhengHei" panose="020B0604030504040204" pitchFamily="34" charset="-120"/>
                <a:ea typeface="Microsoft JhengHei" panose="020B0604030504040204" pitchFamily="34" charset="-120"/>
                <a:cs typeface="Times New Roman" panose="02020603050405020304" pitchFamily="18" charset="0"/>
              </a:rPr>
              <a:t>室內</a:t>
            </a: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，有些蟑螂生活在</a:t>
            </a:r>
            <a:r>
              <a:rPr lang="zh-TW" altLang="zh-HK" b="1" kern="100" dirty="0">
                <a:solidFill>
                  <a:srgbClr val="009999"/>
                </a:solidFill>
                <a:effectLst/>
                <a:latin typeface="Microsoft JhengHei" panose="020B0604030504040204" pitchFamily="34" charset="-120"/>
                <a:ea typeface="Microsoft JhengHei" panose="020B0604030504040204" pitchFamily="34" charset="-120"/>
                <a:cs typeface="Times New Roman" panose="02020603050405020304" pitchFamily="18" charset="0"/>
              </a:rPr>
              <a:t>室外</a:t>
            </a: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。有時室外的蟑螂會到室內尋找食物。</a:t>
            </a:r>
          </a:p>
          <a:p>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德國蟑螂是加州最常見的</a:t>
            </a:r>
            <a:r>
              <a:rPr lang="zh-TW" altLang="zh-HK" b="1" kern="100" dirty="0">
                <a:solidFill>
                  <a:srgbClr val="009999"/>
                </a:solidFill>
                <a:effectLst/>
                <a:latin typeface="Microsoft JhengHei" panose="020B0604030504040204" pitchFamily="34" charset="-120"/>
                <a:ea typeface="Microsoft JhengHei" panose="020B0604030504040204" pitchFamily="34" charset="-120"/>
                <a:cs typeface="Times New Roman" panose="02020603050405020304" pitchFamily="18" charset="0"/>
              </a:rPr>
              <a:t>室內</a:t>
            </a: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物種。它有最快的繁殖週期：一隻雌性蟑螂和她的後代在一年內可以產生超過</a:t>
            </a:r>
            <a:r>
              <a:rPr lang="en-US"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30,000</a:t>
            </a:r>
            <a:r>
              <a:rPr lang="zh-HK" altLang="en-US"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隻</a:t>
            </a: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蟑螂！這是個很大的數字！呀，這是一個很大的蟑螂</a:t>
            </a:r>
            <a:r>
              <a:rPr lang="en-US"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a:t>
            </a:r>
            <a:endParaRPr lang="en-US" sz="24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0" indent="0">
              <a:lnSpc>
                <a:spcPts val="2960"/>
              </a:lnSpc>
              <a:spcAft>
                <a:spcPts val="1200"/>
              </a:spcAft>
              <a:buNone/>
            </a:pPr>
            <a:endParaRPr lang="en-US" sz="2400" dirty="0"/>
          </a:p>
        </p:txBody>
      </p:sp>
      <p:sp>
        <p:nvSpPr>
          <p:cNvPr id="4" name="Title 1">
            <a:extLst>
              <a:ext uri="{FF2B5EF4-FFF2-40B4-BE49-F238E27FC236}">
                <a16:creationId xmlns:a16="http://schemas.microsoft.com/office/drawing/2014/main" id="{4124CD10-1BB1-1F83-6741-1F1ED03A967B}"/>
              </a:ext>
            </a:extLst>
          </p:cNvPr>
          <p:cNvSpPr txBox="1">
            <a:spLocks/>
          </p:cNvSpPr>
          <p:nvPr/>
        </p:nvSpPr>
        <p:spPr>
          <a:xfrm>
            <a:off x="990600" y="228600"/>
            <a:ext cx="11201400" cy="8382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關於蟑螂的有趣事實</a:t>
            </a:r>
            <a:r>
              <a:rPr lang="en-US"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endPar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 </a:t>
            </a:r>
            <a:endPar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endParaRPr>
          </a:p>
        </p:txBody>
      </p:sp>
    </p:spTree>
    <p:custDataLst>
      <p:tags r:id="rId1"/>
    </p:custDataLst>
    <p:extLst>
      <p:ext uri="{BB962C8B-B14F-4D97-AF65-F5344CB8AC3E}">
        <p14:creationId xmlns:p14="http://schemas.microsoft.com/office/powerpoint/2010/main" val="3430621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BE3123-388F-41E5-8CF4-7F2985EE9C34}"/>
              </a:ext>
            </a:extLst>
          </p:cNvPr>
          <p:cNvSpPr>
            <a:spLocks noGrp="1"/>
          </p:cNvSpPr>
          <p:nvPr>
            <p:ph idx="1"/>
          </p:nvPr>
        </p:nvSpPr>
        <p:spPr>
          <a:xfrm>
            <a:off x="990600" y="1600200"/>
            <a:ext cx="5638800" cy="4351338"/>
          </a:xfrm>
        </p:spPr>
        <p:txBody>
          <a:bodyPr/>
          <a:lstStyle/>
          <a:p>
            <a:r>
              <a:rPr lang="zh-TW" altLang="zh-HK" b="1" kern="100" dirty="0">
                <a:solidFill>
                  <a:srgbClr val="009999"/>
                </a:solidFill>
                <a:effectLst/>
                <a:latin typeface="Microsoft JhengHei" panose="020B0604030504040204" pitchFamily="34" charset="-120"/>
                <a:ea typeface="Microsoft JhengHei" panose="020B0604030504040204" pitchFamily="34" charset="-120"/>
                <a:cs typeface="Times New Roman" panose="02020603050405020304" pitchFamily="18" charset="0"/>
              </a:rPr>
              <a:t>德國蟑螂（室內）</a:t>
            </a: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被認為能夠傳播葡萄球菌、鏈球菌、肝炎、大腸桿菌、傷寒和痢疾。而且它們產生的過敏原可以引發哮喘發作，特別是在兒童中。</a:t>
            </a:r>
          </a:p>
          <a:p>
            <a:r>
              <a:rPr lang="zh-TW" altLang="zh-HK" b="1" kern="100" dirty="0">
                <a:solidFill>
                  <a:srgbClr val="009999"/>
                </a:solidFill>
                <a:effectLst/>
                <a:latin typeface="Microsoft JhengHei" panose="020B0604030504040204" pitchFamily="34" charset="-120"/>
                <a:ea typeface="Microsoft JhengHei" panose="020B0604030504040204" pitchFamily="34" charset="-120"/>
                <a:cs typeface="Times New Roman" panose="02020603050405020304" pitchFamily="18" charset="0"/>
              </a:rPr>
              <a:t>美國蟑螂（室外） </a:t>
            </a: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可能會接觸到下水道中的人類排泄物或戶外的寵物糞便。它們能夠傳播引起食物中毒的細菌，如沙門氏菌和志賀氏菌。</a:t>
            </a:r>
            <a:endParaRPr lang="en-US" dirty="0">
              <a:solidFill>
                <a:srgbClr val="000000"/>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buNone/>
            </a:pPr>
            <a:endParaRPr lang="en-US" dirty="0"/>
          </a:p>
        </p:txBody>
      </p:sp>
      <p:pic>
        <p:nvPicPr>
          <p:cNvPr id="7" name="Picture 6">
            <a:extLst>
              <a:ext uri="{FF2B5EF4-FFF2-40B4-BE49-F238E27FC236}">
                <a16:creationId xmlns:a16="http://schemas.microsoft.com/office/drawing/2014/main" id="{54AC1648-DF8E-433C-8747-02E392F80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005" y="1866900"/>
            <a:ext cx="5297996" cy="3543300"/>
          </a:xfrm>
          <a:prstGeom prst="rect">
            <a:avLst/>
          </a:prstGeom>
        </p:spPr>
      </p:pic>
      <p:sp>
        <p:nvSpPr>
          <p:cNvPr id="4" name="Title 1">
            <a:extLst>
              <a:ext uri="{FF2B5EF4-FFF2-40B4-BE49-F238E27FC236}">
                <a16:creationId xmlns:a16="http://schemas.microsoft.com/office/drawing/2014/main" id="{253FDAF4-F60B-1C8F-C8C4-967E5F83862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潛在對健康的關注</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078711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14400" y="1600200"/>
            <a:ext cx="6400800" cy="4343401"/>
          </a:xfrm>
        </p:spPr>
        <p:txBody>
          <a:bodyPr vert="horz" lIns="91440" tIns="45720" rIns="91440" bIns="45720" rtlCol="0" anchor="t">
            <a:normAutofit/>
          </a:bodyPr>
          <a:lstStyle/>
          <a:p>
            <a:pPr marL="0" indent="0">
              <a:spcAft>
                <a:spcPts val="1200"/>
              </a:spcAft>
              <a:buNone/>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蟑螂如何進入？</a:t>
            </a:r>
            <a:endParaRPr lang="en-US" sz="3200" dirty="0">
              <a:solidFill>
                <a:srgbClr val="009999"/>
              </a:solidFill>
              <a:latin typeface="Microsoft JhengHei" panose="020B0604030504040204" pitchFamily="34" charset="-120"/>
              <a:ea typeface="Microsoft JhengHei" panose="020B0604030504040204" pitchFamily="34" charset="-120"/>
            </a:endParaRPr>
          </a:p>
          <a:p>
            <a:pPr lvl="1">
              <a:spcAft>
                <a:spcPts val="1200"/>
              </a:spcAft>
              <a:buFont typeface="Wingdings" panose="05000000000000000000" pitchFamily="2" charset="2"/>
              <a:buChar char="ü"/>
            </a:pPr>
            <a:r>
              <a:rPr lang="zh-TW" altLang="zh-HK" sz="2800" kern="100" dirty="0">
                <a:solidFill>
                  <a:srgbClr val="009999"/>
                </a:solidFill>
                <a:effectLst/>
                <a:latin typeface="Microsoft JhengHei" panose="020B0604030504040204" pitchFamily="34" charset="-120"/>
                <a:ea typeface="Microsoft JhengHei" panose="020B0604030504040204" pitchFamily="34" charset="-120"/>
                <a:cs typeface="Times New Roman" panose="02020603050405020304" pitchFamily="18" charset="0"/>
              </a:rPr>
              <a:t>德國蟑螂可以藏在雜貨袋裡進入建築物、 午餐袋、背包、尿布袋和紙板箱中。</a:t>
            </a:r>
            <a:endParaRPr lang="en-US" sz="2800" dirty="0">
              <a:solidFill>
                <a:srgbClr val="009999"/>
              </a:solidFill>
              <a:latin typeface="Microsoft JhengHei" panose="020B0604030504040204" pitchFamily="34" charset="-120"/>
              <a:ea typeface="Microsoft JhengHei" panose="020B0604030504040204" pitchFamily="34" charset="-120"/>
            </a:endParaRPr>
          </a:p>
          <a:p>
            <a:pPr lvl="1">
              <a:spcAft>
                <a:spcPts val="1200"/>
              </a:spcAft>
              <a:buFont typeface="Wingdings" panose="05000000000000000000" pitchFamily="2" charset="2"/>
              <a:buChar char="ü"/>
            </a:pPr>
            <a:r>
              <a:rPr lang="zh-TW" altLang="zh-HK" sz="2800" kern="100" dirty="0">
                <a:solidFill>
                  <a:srgbClr val="009999"/>
                </a:solidFill>
                <a:latin typeface="Microsoft JhengHei" panose="020B0604030504040204" pitchFamily="34" charset="-120"/>
                <a:ea typeface="Microsoft JhengHei" panose="020B0604030504040204" pitchFamily="34" charset="-120"/>
                <a:cs typeface="Times New Roman" panose="02020603050405020304" pitchFamily="18" charset="0"/>
              </a:rPr>
              <a:t>在公寓樓裡，蟑螂有時會從門縫或牆縫中溜進去。</a:t>
            </a:r>
            <a:endParaRPr lang="en-US" sz="2800" kern="100" dirty="0">
              <a:solidFill>
                <a:srgbClr val="009999"/>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lvl="1">
              <a:spcAft>
                <a:spcPts val="1200"/>
              </a:spcAft>
              <a:buFont typeface="Wingdings" panose="05000000000000000000" pitchFamily="2" charset="2"/>
              <a:buChar char="ü"/>
            </a:pPr>
            <a:r>
              <a:rPr lang="zh-TW" altLang="zh-HK" sz="2800" kern="100" dirty="0">
                <a:solidFill>
                  <a:srgbClr val="009999"/>
                </a:solidFill>
                <a:latin typeface="Microsoft JhengHei" panose="020B0604030504040204" pitchFamily="34" charset="-120"/>
                <a:ea typeface="Microsoft JhengHei" panose="020B0604030504040204" pitchFamily="34" charset="-120"/>
                <a:cs typeface="Times New Roman" panose="02020603050405020304" pitchFamily="18" charset="0"/>
              </a:rPr>
              <a:t>室外的蟑螂可以通過排水管以及窗戶和門口周圍的狹窄縫隙潛入。</a:t>
            </a:r>
            <a:endParaRPr lang="en-US" sz="2800" kern="100" dirty="0">
              <a:solidFill>
                <a:srgbClr val="009999"/>
              </a:solidFill>
              <a:latin typeface="Microsoft JhengHei" panose="020B0604030504040204" pitchFamily="34" charset="-120"/>
              <a:ea typeface="Microsoft JhengHei" panose="020B0604030504040204" pitchFamily="34" charset="-120"/>
              <a:cs typeface="Times New Roman" panose="02020603050405020304" pitchFamily="18" charset="0"/>
            </a:endParaRPr>
          </a:p>
        </p:txBody>
      </p:sp>
      <p:pic>
        <p:nvPicPr>
          <p:cNvPr id="3" name="Picture 2" descr="A picture containing person&#10;&#10;Description automatically generated">
            <a:extLst>
              <a:ext uri="{FF2B5EF4-FFF2-40B4-BE49-F238E27FC236}">
                <a16:creationId xmlns:a16="http://schemas.microsoft.com/office/drawing/2014/main" id="{204960D0-0016-332D-F5DB-E73112EAA755}"/>
              </a:ext>
            </a:extLst>
          </p:cNvPr>
          <p:cNvPicPr>
            <a:picLocks noChangeAspect="1"/>
          </p:cNvPicPr>
          <p:nvPr/>
        </p:nvPicPr>
        <p:blipFill rotWithShape="1">
          <a:blip r:embed="rId4">
            <a:extLst>
              <a:ext uri="{28A0092B-C50C-407E-A947-70E740481C1C}">
                <a14:useLocalDpi xmlns:a14="http://schemas.microsoft.com/office/drawing/2010/main" val="0"/>
              </a:ext>
            </a:extLst>
          </a:blip>
          <a:srcRect l="2214" t="12138" r="-499" b="16265"/>
          <a:stretch/>
        </p:blipFill>
        <p:spPr>
          <a:xfrm>
            <a:off x="7696200" y="1371600"/>
            <a:ext cx="4495800" cy="4910203"/>
          </a:xfrm>
          <a:prstGeom prst="rect">
            <a:avLst/>
          </a:prstGeom>
        </p:spPr>
      </p:pic>
      <p:sp>
        <p:nvSpPr>
          <p:cNvPr id="4" name="Title 1">
            <a:extLst>
              <a:ext uri="{FF2B5EF4-FFF2-40B4-BE49-F238E27FC236}">
                <a16:creationId xmlns:a16="http://schemas.microsoft.com/office/drawing/2014/main" id="{C4314314-364D-4C84-813C-B1CDA724B8EF}"/>
              </a:ext>
            </a:extLst>
          </p:cNvPr>
          <p:cNvSpPr txBox="1">
            <a:spLocks/>
          </p:cNvSpPr>
          <p:nvPr/>
        </p:nvSpPr>
        <p:spPr>
          <a:xfrm>
            <a:off x="2819400" y="233297"/>
            <a:ext cx="6553200" cy="685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預防蟑螂：</a:t>
            </a:r>
            <a:endParaRPr lang="en-US" altLang="zh-TW"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把它們</a:t>
            </a:r>
            <a:r>
              <a:rPr lang="zh-TW" altLang="en-US"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保留在</a:t>
            </a: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外面</a:t>
            </a:r>
          </a:p>
        </p:txBody>
      </p:sp>
    </p:spTree>
    <p:custDataLst>
      <p:tags r:id="rId1"/>
    </p:custDataLst>
    <p:extLst>
      <p:ext uri="{BB962C8B-B14F-4D97-AF65-F5344CB8AC3E}">
        <p14:creationId xmlns:p14="http://schemas.microsoft.com/office/powerpoint/2010/main" val="205058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90600" y="1828800"/>
            <a:ext cx="6324600" cy="3657600"/>
          </a:xfrm>
        </p:spPr>
        <p:txBody>
          <a:bodyPr vert="horz" lIns="91440" tIns="45720" rIns="91440" bIns="45720" rtlCol="0" anchor="t">
            <a:normAutofit/>
          </a:bodyPr>
          <a:lstStyle/>
          <a:p>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 在兩餐之間保持廚房和飲食區的清潔。</a:t>
            </a:r>
            <a:endParaRPr lang="en-US" altLang="zh-TW"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r>
              <a:rPr lang="en-US"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 </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將食物儲存在密封的容器中。</a:t>
            </a:r>
          </a:p>
          <a:p>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溢出來的東西要馬上擦乾淨。</a:t>
            </a:r>
          </a:p>
          <a:p>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每天清理垃圾。</a:t>
            </a:r>
          </a:p>
          <a:p>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修復漏水的水槽和管道。</a:t>
            </a:r>
          </a:p>
          <a:p>
            <a:pPr marL="0" indent="0">
              <a:buNone/>
            </a:pPr>
            <a:endParaRPr lang="zh-TW" altLang="zh-HK" kern="100" dirty="0">
              <a:effectLst/>
              <a:latin typeface="Calibri" panose="020F0502020204030204" pitchFamily="34" charset="0"/>
              <a:ea typeface="PMingLiU" panose="02020500000000000000" pitchFamily="18" charset="-120"/>
              <a:cs typeface="Times New Roman" panose="02020603050405020304" pitchFamily="18" charset="0"/>
            </a:endParaRPr>
          </a:p>
        </p:txBody>
      </p:sp>
      <p:pic>
        <p:nvPicPr>
          <p:cNvPr id="7" name="Picture 5" descr="A picture containing toilet&#10;&#10;Description automatically generated">
            <a:extLst>
              <a:ext uri="{FF2B5EF4-FFF2-40B4-BE49-F238E27FC236}">
                <a16:creationId xmlns:a16="http://schemas.microsoft.com/office/drawing/2014/main" id="{C1671C8A-8590-4B85-A7D3-0DEAC1683E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99" b="9975"/>
          <a:stretch/>
        </p:blipFill>
        <p:spPr bwMode="auto">
          <a:xfrm>
            <a:off x="7824151" y="1219200"/>
            <a:ext cx="4367849" cy="5202477"/>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0A855EB-21AB-9ADD-093D-583F271F207E}"/>
              </a:ext>
            </a:extLst>
          </p:cNvPr>
          <p:cNvSpPr txBox="1">
            <a:spLocks/>
          </p:cNvSpPr>
          <p:nvPr/>
        </p:nvSpPr>
        <p:spPr>
          <a:xfrm>
            <a:off x="3467100" y="0"/>
            <a:ext cx="52578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防止蟑螂：</a:t>
            </a: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清除它們的食物和水</a:t>
            </a:r>
          </a:p>
        </p:txBody>
      </p:sp>
    </p:spTree>
    <p:custDataLst>
      <p:tags r:id="rId1"/>
    </p:custDataLst>
    <p:extLst>
      <p:ext uri="{BB962C8B-B14F-4D97-AF65-F5344CB8AC3E}">
        <p14:creationId xmlns:p14="http://schemas.microsoft.com/office/powerpoint/2010/main" val="108958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14400" y="1905000"/>
            <a:ext cx="6781800" cy="3726949"/>
          </a:xfrm>
        </p:spPr>
        <p:txBody>
          <a:bodyPr vert="horz" lIns="91440" tIns="45720" rIns="91440" bIns="45720" rtlCol="0" anchor="t">
            <a:noAutofit/>
          </a:bodyPr>
          <a:lstStyle/>
          <a:p>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密封室外蟑螂可能進入的裂縫和縫隙。</a:t>
            </a:r>
          </a:p>
          <a:p>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安裝刷門的掃帚。</a:t>
            </a:r>
          </a:p>
          <a:p>
            <a:r>
              <a:rPr lang="en-US"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 </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擺脫雜亂的環境。</a:t>
            </a:r>
          </a:p>
          <a:p>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將用品存放在有緊密蓋子的容器中，而不是紙箱。</a:t>
            </a:r>
          </a:p>
        </p:txBody>
      </p:sp>
      <p:pic>
        <p:nvPicPr>
          <p:cNvPr id="5" name="Picture 4">
            <a:extLst>
              <a:ext uri="{FF2B5EF4-FFF2-40B4-BE49-F238E27FC236}">
                <a16:creationId xmlns:a16="http://schemas.microsoft.com/office/drawing/2014/main" id="{EB9F6CCD-5C41-4FA2-90D3-3EAA496E6E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70" b="8844"/>
          <a:stretch/>
        </p:blipFill>
        <p:spPr bwMode="auto">
          <a:xfrm>
            <a:off x="8079288" y="1163756"/>
            <a:ext cx="4112712" cy="5209435"/>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C33DAD2-C4DC-3DCC-CBC8-DC0F9A18C762}"/>
              </a:ext>
            </a:extLst>
          </p:cNvPr>
          <p:cNvSpPr txBox="1">
            <a:spLocks/>
          </p:cNvSpPr>
          <p:nvPr/>
        </p:nvSpPr>
        <p:spPr>
          <a:xfrm>
            <a:off x="3619500" y="37381"/>
            <a:ext cx="4953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防止蟑螂</a:t>
            </a:r>
            <a:r>
              <a:rPr lang="en-US" altLang="zh-TW"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 </a:t>
            </a: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移除它們的庇護所</a:t>
            </a:r>
          </a:p>
        </p:txBody>
      </p:sp>
    </p:spTree>
    <p:custDataLst>
      <p:tags r:id="rId1"/>
    </p:custDataLst>
    <p:extLst>
      <p:ext uri="{BB962C8B-B14F-4D97-AF65-F5344CB8AC3E}">
        <p14:creationId xmlns:p14="http://schemas.microsoft.com/office/powerpoint/2010/main" val="411313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14400" y="1676400"/>
            <a:ext cx="4724400" cy="4419600"/>
          </a:xfrm>
        </p:spPr>
        <p:txBody>
          <a:bodyPr vert="horz" lIns="91440" tIns="45720" rIns="91440" bIns="45720" rtlCol="0" anchor="t">
            <a:normAutofit fontScale="92500" lnSpcReduction="20000"/>
          </a:bodyPr>
          <a:lstStyle/>
          <a:p>
            <a:pPr>
              <a:lnSpc>
                <a:spcPct val="110000"/>
              </a:lnSpc>
              <a:spcBef>
                <a:spcPts val="600"/>
              </a:spcBef>
              <a:spcAft>
                <a:spcPts val="600"/>
              </a:spcAft>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使用手電筒和</a:t>
            </a:r>
            <a:r>
              <a:rPr lang="en-US"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或小鏡子檢查櫃子後面</a:t>
            </a:r>
            <a:r>
              <a:rPr lang="en-US"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下面 和電器。</a:t>
            </a:r>
          </a:p>
          <a:p>
            <a:pPr>
              <a:lnSpc>
                <a:spcPct val="110000"/>
              </a:lnSpc>
              <a:spcBef>
                <a:spcPts val="600"/>
              </a:spcBef>
              <a:spcAft>
                <a:spcPts val="600"/>
              </a:spcAft>
            </a:pPr>
            <a:r>
              <a:rPr lang="en-US"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 </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在牆壁旁邊的地板上以及冰箱、洗碗機、水槽和灶台下</a:t>
            </a:r>
            <a:r>
              <a:rPr lang="zh-TW" altLang="en-US"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面</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放置粘性陷阱。</a:t>
            </a:r>
          </a:p>
          <a:p>
            <a:pPr>
              <a:lnSpc>
                <a:spcPct val="110000"/>
              </a:lnSpc>
              <a:spcBef>
                <a:spcPts val="600"/>
              </a:spcBef>
              <a:spcAft>
                <a:spcPts val="600"/>
              </a:spcAft>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如果你看到一隻蟑螂，可能還有更多的蟑螂藏在那裡。</a:t>
            </a:r>
          </a:p>
          <a:p>
            <a:pPr marL="0" indent="0">
              <a:buNone/>
            </a:pPr>
            <a:endParaRPr lang="en-US" sz="3000" dirty="0">
              <a:latin typeface="Arial"/>
              <a:cs typeface="Arial"/>
            </a:endParaRPr>
          </a:p>
          <a:p>
            <a:pPr>
              <a:spcAft>
                <a:spcPts val="600"/>
              </a:spcAft>
            </a:pPr>
            <a:endParaRPr lang="en-US" dirty="0">
              <a:latin typeface="Arial"/>
              <a:cs typeface="Arial"/>
            </a:endParaRPr>
          </a:p>
          <a:p>
            <a:pPr marL="0" indent="0">
              <a:spcAft>
                <a:spcPts val="600"/>
              </a:spcAft>
              <a:buNone/>
            </a:pPr>
            <a:endParaRPr lang="en-US" dirty="0">
              <a:latin typeface="Arial"/>
              <a:cs typeface="Arial"/>
            </a:endParaRPr>
          </a:p>
          <a:p>
            <a:pPr marL="0" indent="0">
              <a:spcAft>
                <a:spcPts val="600"/>
              </a:spcAft>
              <a:buNone/>
            </a:pPr>
            <a:endParaRPr lang="en-US" dirty="0">
              <a:latin typeface="Arial"/>
              <a:cs typeface="Arial"/>
            </a:endParaRPr>
          </a:p>
        </p:txBody>
      </p:sp>
      <p:pic>
        <p:nvPicPr>
          <p:cNvPr id="3" name="Picture 2" descr="A person looking under a sink with a flashlight">
            <a:extLst>
              <a:ext uri="{FF2B5EF4-FFF2-40B4-BE49-F238E27FC236}">
                <a16:creationId xmlns:a16="http://schemas.microsoft.com/office/drawing/2014/main" id="{91885AD1-EE08-000C-0C3D-991657D55099}"/>
              </a:ext>
            </a:extLst>
          </p:cNvPr>
          <p:cNvPicPr>
            <a:picLocks noChangeAspect="1"/>
          </p:cNvPicPr>
          <p:nvPr/>
        </p:nvPicPr>
        <p:blipFill rotWithShape="1">
          <a:blip r:embed="rId4">
            <a:extLst>
              <a:ext uri="{28A0092B-C50C-407E-A947-70E740481C1C}">
                <a14:useLocalDpi xmlns:a14="http://schemas.microsoft.com/office/drawing/2010/main" val="0"/>
              </a:ext>
            </a:extLst>
          </a:blip>
          <a:srcRect l="9490" t="7301" r="12694" b="25367"/>
          <a:stretch/>
        </p:blipFill>
        <p:spPr>
          <a:xfrm>
            <a:off x="6041721" y="1676400"/>
            <a:ext cx="6150279" cy="4266940"/>
          </a:xfrm>
          <a:prstGeom prst="rect">
            <a:avLst/>
          </a:prstGeom>
        </p:spPr>
      </p:pic>
      <p:sp>
        <p:nvSpPr>
          <p:cNvPr id="4" name="Title 1">
            <a:extLst>
              <a:ext uri="{FF2B5EF4-FFF2-40B4-BE49-F238E27FC236}">
                <a16:creationId xmlns:a16="http://schemas.microsoft.com/office/drawing/2014/main" id="{FDD64C40-4048-0D84-EE84-CBDC39FE7BE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檢查蟑螂</a:t>
            </a:r>
          </a:p>
        </p:txBody>
      </p:sp>
    </p:spTree>
    <p:custDataLst>
      <p:tags r:id="rId1"/>
    </p:custDataLst>
    <p:extLst>
      <p:ext uri="{BB962C8B-B14F-4D97-AF65-F5344CB8AC3E}">
        <p14:creationId xmlns:p14="http://schemas.microsoft.com/office/powerpoint/2010/main" val="274851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762000" y="1981200"/>
            <a:ext cx="4419600" cy="3471798"/>
          </a:xfrm>
        </p:spPr>
        <p:txBody>
          <a:bodyPr vert="horz" lIns="91440" tIns="45720" rIns="91440" bIns="45720" rtlCol="0" anchor="t">
            <a:normAutofit lnSpcReduction="10000"/>
          </a:bodyPr>
          <a:lstStyle/>
          <a:p>
            <a:pPr marL="0" indent="0">
              <a:lnSpc>
                <a:spcPct val="100000"/>
              </a:lnSpc>
              <a:spcBef>
                <a:spcPts val="600"/>
              </a:spcBef>
              <a:spcAft>
                <a:spcPts val="600"/>
              </a:spcAft>
              <a:buNone/>
            </a:pPr>
            <a:r>
              <a:rPr lang="zh-TW" altLang="en-US" sz="3200" b="1" kern="100" dirty="0">
                <a:solidFill>
                  <a:srgbClr val="009999"/>
                </a:solidFill>
                <a:effectLst/>
                <a:latin typeface="Microsoft JhengHei" panose="020B0604030504040204" pitchFamily="34" charset="-120"/>
                <a:ea typeface="Microsoft JhengHei" panose="020B0604030504040204" pitchFamily="34" charset="-120"/>
                <a:cs typeface="Times New Roman" panose="02020603050405020304" pitchFamily="18" charset="0"/>
              </a:rPr>
              <a:t>粘性</a:t>
            </a:r>
            <a:r>
              <a:rPr lang="zh-TW" altLang="zh-HK" sz="3200" b="1" kern="100" dirty="0">
                <a:solidFill>
                  <a:srgbClr val="009999"/>
                </a:solidFill>
                <a:effectLst/>
                <a:latin typeface="Microsoft JhengHei" panose="020B0604030504040204" pitchFamily="34" charset="-120"/>
                <a:ea typeface="Microsoft JhengHei" panose="020B0604030504040204" pitchFamily="34" charset="-120"/>
                <a:cs typeface="Times New Roman" panose="02020603050405020304" pitchFamily="18" charset="0"/>
              </a:rPr>
              <a:t>誘捕</a:t>
            </a:r>
            <a:r>
              <a:rPr lang="zh-TW" altLang="en-US" sz="3200" b="1" kern="100" dirty="0">
                <a:solidFill>
                  <a:srgbClr val="009999"/>
                </a:solidFill>
                <a:effectLst/>
                <a:latin typeface="Microsoft JhengHei" panose="020B0604030504040204" pitchFamily="34" charset="-120"/>
                <a:ea typeface="Microsoft JhengHei" panose="020B0604030504040204" pitchFamily="34" charset="-120"/>
                <a:cs typeface="Times New Roman" panose="02020603050405020304" pitchFamily="18" charset="0"/>
              </a:rPr>
              <a:t>貼</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通常是在室內使用的，與其他昆蟲控制策略一起使用時效果最好。單獨使用膠水陷阱可以捕捉一些蟑螂，但不能解決您的蟑螂問題。</a:t>
            </a:r>
          </a:p>
        </p:txBody>
      </p:sp>
      <p:pic>
        <p:nvPicPr>
          <p:cNvPr id="4" name="Picture 3">
            <a:extLst>
              <a:ext uri="{FF2B5EF4-FFF2-40B4-BE49-F238E27FC236}">
                <a16:creationId xmlns:a16="http://schemas.microsoft.com/office/drawing/2014/main" id="{121F3F16-A062-453F-860D-686325FFA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066800"/>
            <a:ext cx="6324600" cy="4784764"/>
          </a:xfrm>
          <a:prstGeom prst="rect">
            <a:avLst/>
          </a:prstGeom>
        </p:spPr>
      </p:pic>
      <p:sp>
        <p:nvSpPr>
          <p:cNvPr id="6" name="TextBox 5">
            <a:extLst>
              <a:ext uri="{FF2B5EF4-FFF2-40B4-BE49-F238E27FC236}">
                <a16:creationId xmlns:a16="http://schemas.microsoft.com/office/drawing/2014/main" id="{B63FC886-61B4-4BC5-BE85-6DAD69940B5B}"/>
              </a:ext>
            </a:extLst>
          </p:cNvPr>
          <p:cNvSpPr txBox="1"/>
          <p:nvPr/>
        </p:nvSpPr>
        <p:spPr>
          <a:xfrm>
            <a:off x="5791200" y="5956756"/>
            <a:ext cx="5943600" cy="430887"/>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Photo Credit: Andrew Southerland, UC IPM </a:t>
            </a:r>
          </a:p>
          <a:p>
            <a:r>
              <a:rPr lang="en-US" sz="1000" dirty="0">
                <a:latin typeface="Calibri" panose="020F0502020204030204" pitchFamily="34" charset="0"/>
                <a:cs typeface="Calibri" panose="020F0502020204030204" pitchFamily="34" charset="0"/>
                <a:hlinkClick r:id="rId5"/>
              </a:rPr>
              <a:t>https://www2.ipm.ucanr.edu/highlights/2018/School_outdoor_baiting_program_to_manage_cockroaches/</a:t>
            </a:r>
            <a:r>
              <a:rPr lang="en-US" sz="1000" dirty="0">
                <a:latin typeface="Calibri" panose="020F0502020204030204" pitchFamily="34" charset="0"/>
                <a:cs typeface="Calibri" panose="020F0502020204030204" pitchFamily="34" charset="0"/>
              </a:rPr>
              <a:t> </a:t>
            </a:r>
          </a:p>
        </p:txBody>
      </p:sp>
      <p:sp>
        <p:nvSpPr>
          <p:cNvPr id="3" name="Title 1">
            <a:extLst>
              <a:ext uri="{FF2B5EF4-FFF2-40B4-BE49-F238E27FC236}">
                <a16:creationId xmlns:a16="http://schemas.microsoft.com/office/drawing/2014/main" id="{DC2C2A1E-95CC-C389-725B-BE4979289C24}"/>
              </a:ext>
            </a:extLst>
          </p:cNvPr>
          <p:cNvSpPr txBox="1">
            <a:spLocks/>
          </p:cNvSpPr>
          <p:nvPr/>
        </p:nvSpPr>
        <p:spPr>
          <a:xfrm>
            <a:off x="4800600" y="0"/>
            <a:ext cx="21336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識別蟑螂</a:t>
            </a:r>
          </a:p>
        </p:txBody>
      </p:sp>
    </p:spTree>
    <p:custDataLst>
      <p:tags r:id="rId1"/>
    </p:custDataLst>
    <p:extLst>
      <p:ext uri="{BB962C8B-B14F-4D97-AF65-F5344CB8AC3E}">
        <p14:creationId xmlns:p14="http://schemas.microsoft.com/office/powerpoint/2010/main" val="2030802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678611" y="1478818"/>
            <a:ext cx="5410200" cy="3889375"/>
          </a:xfrm>
        </p:spPr>
        <p:txBody>
          <a:bodyPr vert="horz" lIns="91440" tIns="45720" rIns="91440" bIns="45720" rtlCol="0" anchor="t">
            <a:normAutofit/>
          </a:bodyPr>
          <a:lstStyle/>
          <a:p>
            <a:pPr marL="0" indent="0">
              <a:buNone/>
            </a:pPr>
            <a:r>
              <a:rPr lang="zh-TW" altLang="zh-HK" sz="3200" b="1" dirty="0">
                <a:solidFill>
                  <a:srgbClr val="009999"/>
                </a:solidFill>
                <a:latin typeface="Microsoft JhengHei" panose="020B0604030504040204" pitchFamily="34" charset="-120"/>
                <a:ea typeface="Microsoft JhengHei" panose="020B0604030504040204" pitchFamily="34" charset="-120"/>
                <a:cs typeface="Arial"/>
              </a:rPr>
              <a:t>室內</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蟑螂的類型（較小）</a:t>
            </a:r>
            <a:endParaRPr lang="en-US" sz="3200" dirty="0">
              <a:latin typeface="Microsoft JhengHei" panose="020B0604030504040204" pitchFamily="34" charset="-120"/>
              <a:ea typeface="Microsoft JhengHei" panose="020B0604030504040204" pitchFamily="34" charset="-120"/>
              <a:cs typeface="Arial"/>
            </a:endParaRPr>
          </a:p>
          <a:p>
            <a:r>
              <a:rPr lang="zh-TW" altLang="zh-HK" sz="3200" dirty="0">
                <a:effectLst/>
                <a:latin typeface="Microsoft JhengHei" panose="020B0604030504040204" pitchFamily="34" charset="-120"/>
                <a:ea typeface="Microsoft JhengHei" panose="020B0604030504040204" pitchFamily="34" charset="-120"/>
                <a:cs typeface="Times New Roman" panose="02020603050405020304" pitchFamily="18" charset="0"/>
              </a:rPr>
              <a:t>最常見的：</a:t>
            </a:r>
            <a:endParaRPr lang="en-US" sz="3200" dirty="0">
              <a:latin typeface="Microsoft JhengHei" panose="020B0604030504040204" pitchFamily="34" charset="-120"/>
              <a:ea typeface="Microsoft JhengHei" panose="020B0604030504040204" pitchFamily="34" charset="-120"/>
              <a:cs typeface="Arial"/>
            </a:endParaRPr>
          </a:p>
          <a:p>
            <a:pPr>
              <a:buFont typeface="Wingdings" panose="05000000000000000000" pitchFamily="2" charset="2"/>
              <a:buChar char="ü"/>
            </a:pPr>
            <a:r>
              <a:rPr lang="zh-TW" altLang="zh-HK" sz="3200" dirty="0">
                <a:solidFill>
                  <a:srgbClr val="009999"/>
                </a:solidFill>
                <a:latin typeface="Microsoft JhengHei" panose="020B0604030504040204" pitchFamily="34" charset="-120"/>
                <a:ea typeface="Microsoft JhengHei" panose="020B0604030504040204" pitchFamily="34" charset="-120"/>
                <a:cs typeface="Arial"/>
              </a:rPr>
              <a:t>德國蟑螂</a:t>
            </a:r>
            <a:endParaRPr lang="en-US" sz="3200" dirty="0">
              <a:solidFill>
                <a:srgbClr val="009999"/>
              </a:solidFill>
              <a:latin typeface="Microsoft JhengHei" panose="020B0604030504040204" pitchFamily="34" charset="-120"/>
              <a:ea typeface="Microsoft JhengHei" panose="020B0604030504040204" pitchFamily="34" charset="-120"/>
              <a:cs typeface="Arial"/>
            </a:endParaRPr>
          </a:p>
          <a:p>
            <a:pPr>
              <a:spcBef>
                <a:spcPts val="2200"/>
              </a:spcBef>
            </a:pPr>
            <a:r>
              <a:rPr lang="zh-TW" altLang="zh-HK" sz="3200" dirty="0">
                <a:effectLst/>
                <a:latin typeface="Microsoft JhengHei" panose="020B0604030504040204" pitchFamily="34" charset="-120"/>
                <a:ea typeface="Microsoft JhengHei" panose="020B0604030504040204" pitchFamily="34" charset="-120"/>
                <a:cs typeface="Times New Roman" panose="02020603050405020304" pitchFamily="18" charset="0"/>
              </a:rPr>
              <a:t>不太常見：</a:t>
            </a:r>
            <a:endParaRPr lang="en-US" sz="3200" dirty="0">
              <a:latin typeface="Microsoft JhengHei" panose="020B0604030504040204" pitchFamily="34" charset="-120"/>
              <a:ea typeface="Microsoft JhengHei" panose="020B0604030504040204" pitchFamily="34" charset="-120"/>
              <a:cs typeface="Arial"/>
            </a:endParaRPr>
          </a:p>
          <a:p>
            <a:pPr>
              <a:buFont typeface="Wingdings" panose="05000000000000000000" pitchFamily="2" charset="2"/>
              <a:buChar char="ü"/>
            </a:pPr>
            <a:r>
              <a:rPr lang="zh-HK" altLang="en-US" sz="3200" dirty="0">
                <a:solidFill>
                  <a:srgbClr val="009999"/>
                </a:solidFill>
                <a:latin typeface="Microsoft JhengHei" panose="020B0604030504040204" pitchFamily="34" charset="-120"/>
                <a:ea typeface="Microsoft JhengHei" panose="020B0604030504040204" pitchFamily="34" charset="-120"/>
                <a:cs typeface="Arial"/>
              </a:rPr>
              <a:t>宽带的蟑螂</a:t>
            </a:r>
            <a:endParaRPr lang="en-US" sz="3200" dirty="0">
              <a:solidFill>
                <a:srgbClr val="009999"/>
              </a:solidFill>
              <a:latin typeface="Microsoft JhengHei" panose="020B0604030504040204" pitchFamily="34" charset="-120"/>
              <a:ea typeface="Microsoft JhengHei" panose="020B0604030504040204" pitchFamily="34" charset="-120"/>
              <a:cs typeface="Arial"/>
            </a:endParaRPr>
          </a:p>
        </p:txBody>
      </p:sp>
      <p:sp>
        <p:nvSpPr>
          <p:cNvPr id="3" name="Content Placeholder 2">
            <a:extLst>
              <a:ext uri="{FF2B5EF4-FFF2-40B4-BE49-F238E27FC236}">
                <a16:creationId xmlns:a16="http://schemas.microsoft.com/office/drawing/2014/main" id="{FA2C60FC-FBC7-46F2-80F3-10A84D8102DB}"/>
              </a:ext>
            </a:extLst>
          </p:cNvPr>
          <p:cNvSpPr>
            <a:spLocks noGrp="1"/>
          </p:cNvSpPr>
          <p:nvPr>
            <p:ph sz="half" idx="4294967295"/>
          </p:nvPr>
        </p:nvSpPr>
        <p:spPr>
          <a:xfrm>
            <a:off x="6324600" y="1502311"/>
            <a:ext cx="5181600" cy="3984089"/>
          </a:xfrm>
          <a:prstGeom prst="rect">
            <a:avLst/>
          </a:prstGeom>
        </p:spPr>
        <p:txBody>
          <a:bodyPr/>
          <a:lstStyle/>
          <a:p>
            <a:pPr marL="0" indent="0">
              <a:buNone/>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在</a:t>
            </a:r>
            <a:r>
              <a:rPr lang="zh-TW" altLang="zh-HK" sz="3200" b="1" dirty="0">
                <a:solidFill>
                  <a:srgbClr val="009999"/>
                </a:solidFill>
                <a:latin typeface="Microsoft JhengHei" panose="020B0604030504040204" pitchFamily="34" charset="-120"/>
                <a:ea typeface="Microsoft JhengHei" panose="020B0604030504040204" pitchFamily="34" charset="-120"/>
                <a:cs typeface="Arial"/>
              </a:rPr>
              <a:t>戶外</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看到的蟑螂類型（較大的）</a:t>
            </a:r>
            <a:endParaRPr lang="en-US" sz="3200" dirty="0">
              <a:latin typeface="Microsoft JhengHei" panose="020B0604030504040204" pitchFamily="34" charset="-120"/>
              <a:ea typeface="Microsoft JhengHei" panose="020B0604030504040204" pitchFamily="34" charset="-120"/>
              <a:cs typeface="Arial"/>
            </a:endParaRPr>
          </a:p>
          <a:p>
            <a:pPr>
              <a:buFont typeface="Wingdings" panose="05000000000000000000" pitchFamily="2" charset="2"/>
              <a:buChar char="ü"/>
            </a:pPr>
            <a:r>
              <a:rPr lang="en-US" sz="3200" dirty="0">
                <a:solidFill>
                  <a:srgbClr val="009999"/>
                </a:solidFill>
                <a:latin typeface="Microsoft JhengHei" panose="020B0604030504040204" pitchFamily="34" charset="-120"/>
                <a:ea typeface="Microsoft JhengHei" panose="020B0604030504040204" pitchFamily="34" charset="-120"/>
                <a:cs typeface="Arial"/>
              </a:rPr>
              <a:t>Turkestan </a:t>
            </a:r>
            <a:r>
              <a:rPr lang="zh-HK" altLang="en-US" sz="3200" dirty="0">
                <a:solidFill>
                  <a:srgbClr val="009999"/>
                </a:solidFill>
                <a:latin typeface="Microsoft JhengHei" panose="020B0604030504040204" pitchFamily="34" charset="-120"/>
                <a:ea typeface="Microsoft JhengHei" panose="020B0604030504040204" pitchFamily="34" charset="-120"/>
                <a:cs typeface="Arial"/>
              </a:rPr>
              <a:t>突厥斯坦</a:t>
            </a:r>
            <a:endParaRPr lang="en-US" altLang="zh-HK" sz="3200" dirty="0">
              <a:solidFill>
                <a:srgbClr val="009999"/>
              </a:solidFill>
              <a:latin typeface="Microsoft JhengHei" panose="020B0604030504040204" pitchFamily="34" charset="-120"/>
              <a:ea typeface="Microsoft JhengHei" panose="020B0604030504040204" pitchFamily="34" charset="-120"/>
              <a:cs typeface="Arial"/>
            </a:endParaRPr>
          </a:p>
          <a:p>
            <a:pPr>
              <a:buFont typeface="Wingdings" panose="05000000000000000000" pitchFamily="2" charset="2"/>
              <a:buChar char="ü"/>
            </a:pPr>
            <a:r>
              <a:rPr lang="zh-TW" altLang="zh-HK" sz="3200" dirty="0">
                <a:solidFill>
                  <a:srgbClr val="009999"/>
                </a:solidFill>
                <a:latin typeface="Microsoft JhengHei" panose="020B0604030504040204" pitchFamily="34" charset="-120"/>
                <a:ea typeface="Microsoft JhengHei" panose="020B0604030504040204" pitchFamily="34" charset="-120"/>
                <a:cs typeface="Arial"/>
              </a:rPr>
              <a:t>東方 </a:t>
            </a:r>
            <a:endParaRPr lang="en-US" sz="3200" dirty="0">
              <a:solidFill>
                <a:srgbClr val="009999"/>
              </a:solidFill>
              <a:latin typeface="Microsoft JhengHei" panose="020B0604030504040204" pitchFamily="34" charset="-120"/>
              <a:ea typeface="Microsoft JhengHei" panose="020B0604030504040204" pitchFamily="34" charset="-120"/>
              <a:cs typeface="Arial"/>
            </a:endParaRPr>
          </a:p>
          <a:p>
            <a:pPr>
              <a:buFont typeface="Wingdings" panose="05000000000000000000" pitchFamily="2" charset="2"/>
              <a:buChar char="ü"/>
            </a:pPr>
            <a:r>
              <a:rPr lang="zh-TW" altLang="zh-HK" sz="3200" dirty="0">
                <a:solidFill>
                  <a:srgbClr val="009999"/>
                </a:solidFill>
                <a:latin typeface="Microsoft JhengHei" panose="020B0604030504040204" pitchFamily="34" charset="-120"/>
                <a:ea typeface="Microsoft JhengHei" panose="020B0604030504040204" pitchFamily="34" charset="-120"/>
                <a:cs typeface="Arial"/>
              </a:rPr>
              <a:t>美洲的</a:t>
            </a:r>
            <a:endParaRPr lang="en-US" altLang="zh-TW" sz="3200" dirty="0">
              <a:solidFill>
                <a:srgbClr val="009999"/>
              </a:solidFill>
              <a:latin typeface="Microsoft JhengHei" panose="020B0604030504040204" pitchFamily="34" charset="-120"/>
              <a:ea typeface="Microsoft JhengHei" panose="020B0604030504040204" pitchFamily="34" charset="-120"/>
              <a:cs typeface="Arial"/>
            </a:endParaRPr>
          </a:p>
          <a:p>
            <a:pPr>
              <a:buFont typeface="Wingdings" panose="05000000000000000000" pitchFamily="2" charset="2"/>
              <a:buChar char="ü"/>
            </a:pPr>
            <a:r>
              <a:rPr lang="zh-TW" altLang="zh-HK" sz="3200" dirty="0">
                <a:solidFill>
                  <a:srgbClr val="009999"/>
                </a:solidFill>
                <a:latin typeface="Microsoft JhengHei" panose="020B0604030504040204" pitchFamily="34" charset="-120"/>
                <a:ea typeface="Microsoft JhengHei" panose="020B0604030504040204" pitchFamily="34" charset="-120"/>
                <a:cs typeface="Arial"/>
              </a:rPr>
              <a:t>煙棕色</a:t>
            </a:r>
            <a:endParaRPr lang="en-US" altLang="zh-TW" sz="3200" dirty="0">
              <a:solidFill>
                <a:srgbClr val="009999"/>
              </a:solidFill>
              <a:latin typeface="Microsoft JhengHei" panose="020B0604030504040204" pitchFamily="34" charset="-120"/>
              <a:ea typeface="Microsoft JhengHei" panose="020B0604030504040204" pitchFamily="34" charset="-120"/>
              <a:cs typeface="Arial"/>
            </a:endParaRPr>
          </a:p>
          <a:p>
            <a:pPr>
              <a:buFont typeface="Wingdings" panose="05000000000000000000" pitchFamily="2" charset="2"/>
              <a:buChar char="ü"/>
            </a:pPr>
            <a:r>
              <a:rPr lang="zh-TW" altLang="zh-HK" sz="3200" dirty="0">
                <a:solidFill>
                  <a:srgbClr val="009999"/>
                </a:solidFill>
                <a:latin typeface="Microsoft JhengHei" panose="020B0604030504040204" pitchFamily="34" charset="-120"/>
                <a:ea typeface="Microsoft JhengHei" panose="020B0604030504040204" pitchFamily="34" charset="-120"/>
                <a:cs typeface="Arial"/>
              </a:rPr>
              <a:t>田園</a:t>
            </a:r>
            <a:endParaRPr lang="en-US" sz="3200" dirty="0">
              <a:solidFill>
                <a:srgbClr val="009999"/>
              </a:solidFill>
              <a:latin typeface="Microsoft JhengHei" panose="020B0604030504040204" pitchFamily="34" charset="-120"/>
              <a:ea typeface="Microsoft JhengHei" panose="020B0604030504040204" pitchFamily="34" charset="-120"/>
              <a:cs typeface="Arial"/>
            </a:endParaRPr>
          </a:p>
          <a:p>
            <a:endParaRPr lang="en-US" dirty="0"/>
          </a:p>
        </p:txBody>
      </p:sp>
      <p:sp>
        <p:nvSpPr>
          <p:cNvPr id="8" name="TextBox 7">
            <a:extLst>
              <a:ext uri="{FF2B5EF4-FFF2-40B4-BE49-F238E27FC236}">
                <a16:creationId xmlns:a16="http://schemas.microsoft.com/office/drawing/2014/main" id="{B31A369B-8B4A-4543-878E-2EA78EE93A63}"/>
              </a:ext>
            </a:extLst>
          </p:cNvPr>
          <p:cNvSpPr txBox="1"/>
          <p:nvPr/>
        </p:nvSpPr>
        <p:spPr>
          <a:xfrm>
            <a:off x="3048000" y="5992297"/>
            <a:ext cx="6096000" cy="369332"/>
          </a:xfrm>
          <a:prstGeom prst="rect">
            <a:avLst/>
          </a:prstGeom>
          <a:noFill/>
        </p:spPr>
        <p:txBody>
          <a:bodyPr wrap="square">
            <a:spAutoFit/>
          </a:bodyPr>
          <a:lstStyle/>
          <a:p>
            <a:pPr marL="0" marR="0" algn="ctr">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4"/>
              </a:rPr>
              <a:t> http://ipm.ucanr.edu/PMG/PESTNOTES/pn7467.html</a:t>
            </a:r>
            <a:r>
              <a:rPr lang="en-US" sz="1800" dirty="0">
                <a:effectLst/>
                <a:latin typeface="Calibri" panose="020F0502020204030204" pitchFamily="34" charset="0"/>
                <a:ea typeface="Calibri" panose="020F0502020204030204" pitchFamily="34" charset="0"/>
              </a:rPr>
              <a:t> </a:t>
            </a:r>
          </a:p>
        </p:txBody>
      </p:sp>
      <p:sp>
        <p:nvSpPr>
          <p:cNvPr id="6" name="TextBox 5">
            <a:extLst>
              <a:ext uri="{FF2B5EF4-FFF2-40B4-BE49-F238E27FC236}">
                <a16:creationId xmlns:a16="http://schemas.microsoft.com/office/drawing/2014/main" id="{3ACC9DDC-AB87-4DFB-966A-291B6A61AFB2}"/>
              </a:ext>
            </a:extLst>
          </p:cNvPr>
          <p:cNvSpPr txBox="1"/>
          <p:nvPr/>
        </p:nvSpPr>
        <p:spPr>
          <a:xfrm>
            <a:off x="4152900" y="5715000"/>
            <a:ext cx="3886200" cy="369332"/>
          </a:xfrm>
          <a:prstGeom prst="rect">
            <a:avLst/>
          </a:prstGeom>
          <a:noFill/>
        </p:spPr>
        <p:txBody>
          <a:bodyPr wrap="square" rtlCol="0">
            <a:spAutoFit/>
          </a:bodyPr>
          <a:lstStyle/>
          <a:p>
            <a:pPr algn="ctr"/>
            <a:r>
              <a:rPr lang="zh-HK" altLang="en-US" b="1" dirty="0">
                <a:latin typeface="Microsoft JhengHei" panose="020B0604030504040204" pitchFamily="34" charset="-120"/>
                <a:ea typeface="Microsoft JhengHei" panose="020B0604030504040204" pitchFamily="34" charset="-120"/>
              </a:rPr>
              <a:t>學習更多</a:t>
            </a:r>
            <a:r>
              <a:rPr lang="en-US" b="1" dirty="0">
                <a:latin typeface="Microsoft JhengHei" panose="020B0604030504040204" pitchFamily="34" charset="-120"/>
                <a:ea typeface="Microsoft JhengHei" panose="020B0604030504040204" pitchFamily="34" charset="-120"/>
              </a:rPr>
              <a:t>:</a:t>
            </a:r>
          </a:p>
        </p:txBody>
      </p:sp>
      <p:sp>
        <p:nvSpPr>
          <p:cNvPr id="4" name="Title 1">
            <a:extLst>
              <a:ext uri="{FF2B5EF4-FFF2-40B4-BE49-F238E27FC236}">
                <a16:creationId xmlns:a16="http://schemas.microsoft.com/office/drawing/2014/main" id="{4EC276AC-C9EE-2CF4-4F54-E1C2313BDF0F}"/>
              </a:ext>
            </a:extLst>
          </p:cNvPr>
          <p:cNvSpPr txBox="1">
            <a:spLocks/>
          </p:cNvSpPr>
          <p:nvPr/>
        </p:nvSpPr>
        <p:spPr>
          <a:xfrm>
            <a:off x="5010150" y="65211"/>
            <a:ext cx="21717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識別蟑螂</a:t>
            </a:r>
          </a:p>
        </p:txBody>
      </p:sp>
    </p:spTree>
    <p:custDataLst>
      <p:tags r:id="rId1"/>
    </p:custDataLst>
    <p:extLst>
      <p:ext uri="{BB962C8B-B14F-4D97-AF65-F5344CB8AC3E}">
        <p14:creationId xmlns:p14="http://schemas.microsoft.com/office/powerpoint/2010/main" val="2326850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FD6D4857-7819-CD0F-B3BB-EFCE2AEFC3C8}"/>
              </a:ext>
            </a:extLst>
          </p:cNvPr>
          <p:cNvSpPr>
            <a:spLocks noGrp="1"/>
          </p:cNvSpPr>
          <p:nvPr>
            <p:ph idx="1"/>
          </p:nvPr>
        </p:nvSpPr>
        <p:spPr>
          <a:xfrm>
            <a:off x="829340" y="1981199"/>
            <a:ext cx="7455125" cy="3753173"/>
          </a:xfrm>
        </p:spPr>
        <p:txBody>
          <a:bodyPr>
            <a:normAutofit/>
          </a:bodyPr>
          <a:lstStyle/>
          <a:p>
            <a:pPr>
              <a:spcBef>
                <a:spcPts val="1200"/>
              </a:spcBef>
              <a:spcAft>
                <a:spcPts val="1200"/>
              </a:spcAft>
            </a:pPr>
            <a:r>
              <a:rPr lang="zh-CN" altLang="en-US" sz="3200" dirty="0">
                <a:latin typeface="Microsoft JhengHei" panose="020B0604030504040204" pitchFamily="34" charset="-120"/>
                <a:ea typeface="Microsoft JhengHei" panose="020B0604030504040204" pitchFamily="34" charset="-120"/>
              </a:rPr>
              <a:t>你的名字叫什麼？</a:t>
            </a:r>
            <a:endParaRPr lang="en-US" altLang="zh-CN" sz="3200" dirty="0">
              <a:latin typeface="Microsoft JhengHei" panose="020B0604030504040204" pitchFamily="34" charset="-120"/>
              <a:ea typeface="Microsoft JhengHei" panose="020B0604030504040204" pitchFamily="34" charset="-120"/>
            </a:endParaRPr>
          </a:p>
          <a:p>
            <a:pPr>
              <a:spcBef>
                <a:spcPts val="1200"/>
              </a:spcBef>
              <a:spcAft>
                <a:spcPts val="1200"/>
              </a:spcAft>
            </a:pPr>
            <a:r>
              <a:rPr lang="zh-CN" altLang="en-US" sz="3200" dirty="0">
                <a:latin typeface="Microsoft JhengHei" panose="020B0604030504040204" pitchFamily="34" charset="-120"/>
                <a:ea typeface="Microsoft JhengHei" panose="020B0604030504040204" pitchFamily="34" charset="-120"/>
              </a:rPr>
              <a:t>你曾經雇用過害蟲管理專家嗎？</a:t>
            </a:r>
            <a:endParaRPr lang="en-US" altLang="zh-CN" sz="3200" dirty="0">
              <a:latin typeface="Microsoft JhengHei" panose="020B0604030504040204" pitchFamily="34" charset="-120"/>
              <a:ea typeface="Microsoft JhengHei" panose="020B0604030504040204" pitchFamily="34" charset="-120"/>
            </a:endParaRPr>
          </a:p>
          <a:p>
            <a:pPr>
              <a:spcBef>
                <a:spcPts val="1200"/>
              </a:spcBef>
              <a:spcAft>
                <a:spcPts val="1200"/>
              </a:spcAft>
            </a:pPr>
            <a:r>
              <a:rPr lang="zh-CN" altLang="en-US" sz="3200" dirty="0">
                <a:latin typeface="Microsoft JhengHei" panose="020B0604030504040204" pitchFamily="34" charset="-120"/>
                <a:ea typeface="Microsoft JhengHei" panose="020B0604030504040204" pitchFamily="34" charset="-120"/>
              </a:rPr>
              <a:t>你想從今天的研討會上學到什麼？</a:t>
            </a:r>
            <a:endParaRPr lang="en-US" sz="3200" dirty="0">
              <a:latin typeface="Microsoft JhengHei" panose="020B0604030504040204" pitchFamily="34" charset="-120"/>
              <a:ea typeface="Microsoft JhengHei" panose="020B0604030504040204" pitchFamily="34" charset="-120"/>
            </a:endParaRPr>
          </a:p>
        </p:txBody>
      </p:sp>
      <p:sp>
        <p:nvSpPr>
          <p:cNvPr id="12" name="Title 1">
            <a:extLst>
              <a:ext uri="{FF2B5EF4-FFF2-40B4-BE49-F238E27FC236}">
                <a16:creationId xmlns:a16="http://schemas.microsoft.com/office/drawing/2014/main" id="{3E857E59-DD60-7D41-2F61-5673CFEA608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spcBef>
                <a:spcPts val="1200"/>
              </a:spcBef>
              <a:spcAft>
                <a:spcPts val="1200"/>
              </a:spcAft>
            </a:pP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破冰题</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3" name="Picture 12" descr="Icon&#10;&#10;Description automatically generated">
            <a:extLst>
              <a:ext uri="{FF2B5EF4-FFF2-40B4-BE49-F238E27FC236}">
                <a16:creationId xmlns:a16="http://schemas.microsoft.com/office/drawing/2014/main" id="{41E99130-0C81-5374-180A-E6B96A67E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351134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13653C-F750-C258-C799-8396CA932F45}"/>
              </a:ext>
            </a:extLst>
          </p:cNvPr>
          <p:cNvSpPr txBox="1"/>
          <p:nvPr/>
        </p:nvSpPr>
        <p:spPr>
          <a:xfrm>
            <a:off x="10287000" y="5139381"/>
            <a:ext cx="1143000" cy="1200329"/>
          </a:xfrm>
          <a:prstGeom prst="rect">
            <a:avLst/>
          </a:prstGeom>
          <a:noFill/>
        </p:spPr>
        <p:txBody>
          <a:bodyPr wrap="square" rtlCol="0">
            <a:spAutoFit/>
          </a:bodyPr>
          <a:lstStyle/>
          <a:p>
            <a:r>
              <a:rPr lang="en-US" sz="1200" dirty="0"/>
              <a:t>Graphic from the California Department of Pesticide Regulation</a:t>
            </a:r>
          </a:p>
        </p:txBody>
      </p:sp>
      <p:grpSp>
        <p:nvGrpSpPr>
          <p:cNvPr id="8" name="Group 7">
            <a:extLst>
              <a:ext uri="{FF2B5EF4-FFF2-40B4-BE49-F238E27FC236}">
                <a16:creationId xmlns:a16="http://schemas.microsoft.com/office/drawing/2014/main" id="{F5FEB3FF-6F1D-1769-0D1D-BCA0C1B3ABD1}"/>
              </a:ext>
            </a:extLst>
          </p:cNvPr>
          <p:cNvGrpSpPr/>
          <p:nvPr/>
        </p:nvGrpSpPr>
        <p:grpSpPr>
          <a:xfrm>
            <a:off x="54830" y="228600"/>
            <a:ext cx="9910365" cy="6111110"/>
            <a:chOff x="54830" y="228600"/>
            <a:chExt cx="9910365" cy="6111110"/>
          </a:xfrm>
        </p:grpSpPr>
        <p:pic>
          <p:nvPicPr>
            <p:cNvPr id="7" name="Picture 6">
              <a:extLst>
                <a:ext uri="{FF2B5EF4-FFF2-40B4-BE49-F238E27FC236}">
                  <a16:creationId xmlns:a16="http://schemas.microsoft.com/office/drawing/2014/main" id="{A386FE04-6410-4C42-A3D2-EEA855BD0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228600"/>
              <a:ext cx="7907795" cy="6111110"/>
            </a:xfrm>
            <a:prstGeom prst="rect">
              <a:avLst/>
            </a:prstGeom>
            <a:ln>
              <a:solidFill>
                <a:schemeClr val="tx1"/>
              </a:solidFill>
            </a:ln>
          </p:spPr>
        </p:pic>
        <p:sp>
          <p:nvSpPr>
            <p:cNvPr id="3" name="TextBox 2">
              <a:extLst>
                <a:ext uri="{FF2B5EF4-FFF2-40B4-BE49-F238E27FC236}">
                  <a16:creationId xmlns:a16="http://schemas.microsoft.com/office/drawing/2014/main" id="{7CA23E81-A377-B4BB-688A-59D26D69A379}"/>
                </a:ext>
              </a:extLst>
            </p:cNvPr>
            <p:cNvSpPr txBox="1"/>
            <p:nvPr/>
          </p:nvSpPr>
          <p:spPr>
            <a:xfrm>
              <a:off x="253413" y="1188302"/>
              <a:ext cx="1723549" cy="461665"/>
            </a:xfrm>
            <a:prstGeom prst="rect">
              <a:avLst/>
            </a:prstGeom>
            <a:noFill/>
          </p:spPr>
          <p:txBody>
            <a:bodyPr wrap="none" rtlCol="0">
              <a:spAutoFit/>
            </a:bodyPr>
            <a:lstStyle/>
            <a:p>
              <a:r>
                <a:rPr lang="zh-TW" altLang="zh-HK" sz="2400" dirty="0">
                  <a:latin typeface="Microsoft JhengHei" panose="020B0604030504040204" pitchFamily="34" charset="-120"/>
                  <a:ea typeface="Microsoft JhengHei" panose="020B0604030504040204" pitchFamily="34" charset="-120"/>
                  <a:cs typeface="Arial"/>
                </a:rPr>
                <a:t>美洲的蟑螂</a:t>
              </a:r>
              <a:endParaRPr lang="en-US" altLang="zh-TW" sz="2400" dirty="0">
                <a:latin typeface="Microsoft JhengHei" panose="020B0604030504040204" pitchFamily="34" charset="-120"/>
                <a:ea typeface="Microsoft JhengHei" panose="020B0604030504040204" pitchFamily="34" charset="-120"/>
                <a:cs typeface="Arial"/>
              </a:endParaRPr>
            </a:p>
          </p:txBody>
        </p:sp>
        <p:sp>
          <p:nvSpPr>
            <p:cNvPr id="4" name="TextBox 3">
              <a:extLst>
                <a:ext uri="{FF2B5EF4-FFF2-40B4-BE49-F238E27FC236}">
                  <a16:creationId xmlns:a16="http://schemas.microsoft.com/office/drawing/2014/main" id="{4C7785D1-910E-DD29-9FCC-5F37BE8C885C}"/>
                </a:ext>
              </a:extLst>
            </p:cNvPr>
            <p:cNvSpPr txBox="1"/>
            <p:nvPr/>
          </p:nvSpPr>
          <p:spPr>
            <a:xfrm>
              <a:off x="493043" y="2445955"/>
              <a:ext cx="1415772" cy="461665"/>
            </a:xfrm>
            <a:prstGeom prst="rect">
              <a:avLst/>
            </a:prstGeom>
            <a:noFill/>
          </p:spPr>
          <p:txBody>
            <a:bodyPr wrap="none" rtlCol="0">
              <a:spAutoFit/>
            </a:bodyPr>
            <a:lstStyle/>
            <a:p>
              <a:r>
                <a:rPr lang="zh-TW" altLang="zh-HK" sz="2400" dirty="0">
                  <a:latin typeface="Microsoft JhengHei" panose="020B0604030504040204" pitchFamily="34" charset="-120"/>
                  <a:ea typeface="Microsoft JhengHei" panose="020B0604030504040204" pitchFamily="34" charset="-120"/>
                  <a:cs typeface="Arial"/>
                </a:rPr>
                <a:t>東方蟑螂</a:t>
              </a:r>
              <a:endParaRPr lang="en-US" sz="2400" dirty="0"/>
            </a:p>
          </p:txBody>
        </p:sp>
        <p:sp>
          <p:nvSpPr>
            <p:cNvPr id="5" name="TextBox 4">
              <a:extLst>
                <a:ext uri="{FF2B5EF4-FFF2-40B4-BE49-F238E27FC236}">
                  <a16:creationId xmlns:a16="http://schemas.microsoft.com/office/drawing/2014/main" id="{8EE88DF5-87CF-2A35-A177-89979F5208B2}"/>
                </a:ext>
              </a:extLst>
            </p:cNvPr>
            <p:cNvSpPr txBox="1"/>
            <p:nvPr/>
          </p:nvSpPr>
          <p:spPr>
            <a:xfrm>
              <a:off x="54830" y="3733800"/>
              <a:ext cx="2031325" cy="461665"/>
            </a:xfrm>
            <a:prstGeom prst="rect">
              <a:avLst/>
            </a:prstGeom>
            <a:noFill/>
          </p:spPr>
          <p:txBody>
            <a:bodyPr wrap="none" rtlCol="0">
              <a:spAutoFit/>
            </a:bodyPr>
            <a:lstStyle/>
            <a:p>
              <a:r>
                <a:rPr lang="zh-HK" altLang="en-US" sz="2400" dirty="0">
                  <a:latin typeface="Microsoft JhengHei" panose="020B0604030504040204" pitchFamily="34" charset="-120"/>
                  <a:ea typeface="Microsoft JhengHei" panose="020B0604030504040204" pitchFamily="34" charset="-120"/>
                  <a:cs typeface="Arial"/>
                </a:rPr>
                <a:t>突厥斯坦</a:t>
              </a:r>
              <a:r>
                <a:rPr lang="zh-TW" altLang="zh-HK" sz="2400" dirty="0">
                  <a:latin typeface="Microsoft JhengHei" panose="020B0604030504040204" pitchFamily="34" charset="-120"/>
                  <a:ea typeface="Microsoft JhengHei" panose="020B0604030504040204" pitchFamily="34" charset="-120"/>
                  <a:cs typeface="Arial"/>
                </a:rPr>
                <a:t>蟑螂</a:t>
              </a:r>
              <a:endParaRPr lang="en-US" sz="2400" dirty="0"/>
            </a:p>
          </p:txBody>
        </p:sp>
        <p:sp>
          <p:nvSpPr>
            <p:cNvPr id="6" name="TextBox 5">
              <a:extLst>
                <a:ext uri="{FF2B5EF4-FFF2-40B4-BE49-F238E27FC236}">
                  <a16:creationId xmlns:a16="http://schemas.microsoft.com/office/drawing/2014/main" id="{9A192625-9DA6-81BD-20CC-F4703141B27E}"/>
                </a:ext>
              </a:extLst>
            </p:cNvPr>
            <p:cNvSpPr txBox="1"/>
            <p:nvPr/>
          </p:nvSpPr>
          <p:spPr>
            <a:xfrm>
              <a:off x="480726" y="5029200"/>
              <a:ext cx="1415772" cy="461665"/>
            </a:xfrm>
            <a:prstGeom prst="rect">
              <a:avLst/>
            </a:prstGeom>
            <a:noFill/>
          </p:spPr>
          <p:txBody>
            <a:bodyPr wrap="none" rtlCol="0">
              <a:spAutoFit/>
            </a:bodyPr>
            <a:lstStyle/>
            <a:p>
              <a:r>
                <a:rPr lang="zh-TW" altLang="zh-HK" sz="2400" dirty="0">
                  <a:latin typeface="Microsoft JhengHei" panose="020B0604030504040204" pitchFamily="34" charset="-120"/>
                  <a:ea typeface="Microsoft JhengHei" panose="020B0604030504040204" pitchFamily="34" charset="-120"/>
                  <a:cs typeface="Arial"/>
                </a:rPr>
                <a:t>德國蟑螂</a:t>
              </a:r>
              <a:endParaRPr lang="en-US" sz="2400" dirty="0">
                <a:latin typeface="Microsoft JhengHei" panose="020B0604030504040204" pitchFamily="34" charset="-120"/>
                <a:ea typeface="Microsoft JhengHei" panose="020B0604030504040204" pitchFamily="34" charset="-120"/>
                <a:cs typeface="Arial"/>
              </a:endParaRPr>
            </a:p>
          </p:txBody>
        </p:sp>
      </p:grpSp>
    </p:spTree>
    <p:custDataLst>
      <p:tags r:id="rId1"/>
    </p:custDataLst>
    <p:extLst>
      <p:ext uri="{BB962C8B-B14F-4D97-AF65-F5344CB8AC3E}">
        <p14:creationId xmlns:p14="http://schemas.microsoft.com/office/powerpoint/2010/main" val="1478068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419E4F-7F86-9331-EA3A-CB1C8D8317D1}"/>
              </a:ext>
            </a:extLst>
          </p:cNvPr>
          <p:cNvSpPr>
            <a:spLocks noGrp="1"/>
          </p:cNvSpPr>
          <p:nvPr>
            <p:ph idx="1"/>
          </p:nvPr>
        </p:nvSpPr>
        <p:spPr>
          <a:xfrm>
            <a:off x="990600" y="1905000"/>
            <a:ext cx="3514060" cy="3679826"/>
          </a:xfrm>
        </p:spPr>
        <p:txBody>
          <a:bodyPr vert="horz" lIns="91440" tIns="45720" rIns="91440" bIns="45720" rtlCol="0" anchor="t">
            <a:normAutofit/>
          </a:bodyPr>
          <a:lstStyle/>
          <a:p>
            <a:pPr marL="0" indent="0">
              <a:buNone/>
            </a:pPr>
            <a:r>
              <a:rPr lang="zh-TW" altLang="zh-HK" sz="36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它們在尋找</a:t>
            </a:r>
            <a:endParaRPr lang="en-US" altLang="zh-TW" sz="36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buNone/>
            </a:pPr>
            <a:r>
              <a:rPr lang="zh-TW" altLang="zh-HK" sz="36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食物和水</a:t>
            </a:r>
            <a:r>
              <a:rPr lang="en-US" altLang="zh-HK" sz="36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a:t>
            </a:r>
            <a:endParaRPr lang="zh-TW" altLang="zh-HK" sz="36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buNone/>
            </a:pPr>
            <a:endParaRPr lang="en-US" dirty="0">
              <a:latin typeface="Arial"/>
              <a:cs typeface="Arial"/>
            </a:endParaRPr>
          </a:p>
        </p:txBody>
      </p:sp>
      <p:pic>
        <p:nvPicPr>
          <p:cNvPr id="4" name="Picture 3">
            <a:extLst>
              <a:ext uri="{FF2B5EF4-FFF2-40B4-BE49-F238E27FC236}">
                <a16:creationId xmlns:a16="http://schemas.microsoft.com/office/drawing/2014/main" id="{C38CBAEE-DD99-471E-8E17-51BCAB4B8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189" y="1066800"/>
            <a:ext cx="7448811" cy="4965874"/>
          </a:xfrm>
          <a:prstGeom prst="rect">
            <a:avLst/>
          </a:prstGeom>
        </p:spPr>
      </p:pic>
      <p:sp>
        <p:nvSpPr>
          <p:cNvPr id="3" name="Title 1">
            <a:extLst>
              <a:ext uri="{FF2B5EF4-FFF2-40B4-BE49-F238E27FC236}">
                <a16:creationId xmlns:a16="http://schemas.microsoft.com/office/drawing/2014/main" id="{3F4E2150-FDEB-D9F3-B7A1-35019CAF7C59}"/>
              </a:ext>
            </a:extLst>
          </p:cNvPr>
          <p:cNvSpPr txBox="1">
            <a:spLocks/>
          </p:cNvSpPr>
          <p:nvPr/>
        </p:nvSpPr>
        <p:spPr>
          <a:xfrm>
            <a:off x="2667000" y="76200"/>
            <a:ext cx="6858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為什麼室外的蟑螂會來到室內？</a:t>
            </a:r>
          </a:p>
        </p:txBody>
      </p:sp>
    </p:spTree>
    <p:custDataLst>
      <p:tags r:id="rId1"/>
    </p:custDataLst>
    <p:extLst>
      <p:ext uri="{BB962C8B-B14F-4D97-AF65-F5344CB8AC3E}">
        <p14:creationId xmlns:p14="http://schemas.microsoft.com/office/powerpoint/2010/main" val="3818994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09600" y="1752600"/>
            <a:ext cx="4876800" cy="3581400"/>
          </a:xfrm>
        </p:spPr>
        <p:txBody>
          <a:bodyPr vert="horz" lIns="91440" tIns="45720" rIns="91440" bIns="45720" rtlCol="0" anchor="t">
            <a:normAutofit/>
          </a:bodyPr>
          <a:lstStyle/>
          <a:p>
            <a:pPr>
              <a:spcAft>
                <a:spcPts val="600"/>
              </a:spcAft>
            </a:pPr>
            <a:r>
              <a:rPr lang="zh-TW" altLang="zh-HK" sz="3200" dirty="0">
                <a:effectLst/>
                <a:latin typeface="Microsoft JhengHei" panose="020B0604030504040204" pitchFamily="34" charset="-120"/>
                <a:ea typeface="Microsoft JhengHei" panose="020B0604030504040204" pitchFamily="34" charset="-120"/>
                <a:cs typeface="Times New Roman" panose="02020603050405020304" pitchFamily="18" charset="0"/>
              </a:rPr>
              <a:t>尋找蟑螂的跡象：糞便、蛋殼、脫落的皮、污漬、不愉快的氣味</a:t>
            </a:r>
            <a:endParaRPr lang="en-US" sz="3200" dirty="0">
              <a:latin typeface="Microsoft JhengHei" panose="020B0604030504040204" pitchFamily="34" charset="-120"/>
              <a:ea typeface="Microsoft JhengHei" panose="020B0604030504040204" pitchFamily="34" charset="-120"/>
              <a:cs typeface="Arial"/>
            </a:endParaRPr>
          </a:p>
          <a:p>
            <a:pPr>
              <a:spcAft>
                <a:spcPts val="600"/>
              </a:spcAft>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定期使用</a:t>
            </a:r>
            <a:r>
              <a:rPr lang="en-US"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IPM</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檢查表</a:t>
            </a:r>
            <a:r>
              <a:rPr lang="en-US" sz="3200" dirty="0">
                <a:latin typeface="Microsoft JhengHei" panose="020B0604030504040204" pitchFamily="34" charset="-120"/>
                <a:ea typeface="Microsoft JhengHei" panose="020B0604030504040204" pitchFamily="34" charset="-120"/>
                <a:cs typeface="Arial"/>
              </a:rPr>
              <a:t> </a:t>
            </a:r>
            <a:r>
              <a:rPr lang="en-US" dirty="0">
                <a:latin typeface="Arial"/>
                <a:cs typeface="Arial"/>
                <a:hlinkClick r:id="rId4"/>
              </a:rPr>
              <a:t>https://cchp.ucsf.edu/content/ipm-checklist-0</a:t>
            </a:r>
            <a:r>
              <a:rPr lang="en-US" dirty="0">
                <a:latin typeface="Arial"/>
                <a:cs typeface="Arial"/>
              </a:rPr>
              <a:t> </a:t>
            </a:r>
          </a:p>
          <a:p>
            <a:pPr>
              <a:spcAft>
                <a:spcPts val="600"/>
              </a:spcAft>
            </a:pPr>
            <a:endParaRPr lang="en-US" dirty="0">
              <a:latin typeface="Arial"/>
              <a:cs typeface="Arial"/>
            </a:endParaRPr>
          </a:p>
        </p:txBody>
      </p:sp>
      <p:pic>
        <p:nvPicPr>
          <p:cNvPr id="6" name="Picture 5" descr="A person in a mask writing on a piece of paper&#10;&#10;Description automatically generated with medium confidence">
            <a:extLst>
              <a:ext uri="{FF2B5EF4-FFF2-40B4-BE49-F238E27FC236}">
                <a16:creationId xmlns:a16="http://schemas.microsoft.com/office/drawing/2014/main" id="{E0631851-1E13-454D-9E95-FB8AF7C6383D}"/>
              </a:ext>
            </a:extLst>
          </p:cNvPr>
          <p:cNvPicPr>
            <a:picLocks noChangeAspect="1"/>
          </p:cNvPicPr>
          <p:nvPr/>
        </p:nvPicPr>
        <p:blipFill rotWithShape="1">
          <a:blip r:embed="rId5">
            <a:extLst>
              <a:ext uri="{28A0092B-C50C-407E-A947-70E740481C1C}">
                <a14:useLocalDpi xmlns:a14="http://schemas.microsoft.com/office/drawing/2010/main" val="0"/>
              </a:ext>
            </a:extLst>
          </a:blip>
          <a:srcRect l="744" t="197" r="10163" b="-588"/>
          <a:stretch/>
        </p:blipFill>
        <p:spPr>
          <a:xfrm>
            <a:off x="5791200" y="1447800"/>
            <a:ext cx="6400800" cy="4827494"/>
          </a:xfrm>
          <a:prstGeom prst="rect">
            <a:avLst/>
          </a:prstGeom>
        </p:spPr>
      </p:pic>
      <p:sp>
        <p:nvSpPr>
          <p:cNvPr id="5" name="Title 1">
            <a:extLst>
              <a:ext uri="{FF2B5EF4-FFF2-40B4-BE49-F238E27FC236}">
                <a16:creationId xmlns:a16="http://schemas.microsoft.com/office/drawing/2014/main" id="{7EB36471-7579-4537-DE29-DA0AD7199C85}"/>
              </a:ext>
            </a:extLst>
          </p:cNvPr>
          <p:cNvSpPr txBox="1">
            <a:spLocks/>
          </p:cNvSpPr>
          <p:nvPr/>
        </p:nvSpPr>
        <p:spPr>
          <a:xfrm>
            <a:off x="5029200" y="125506"/>
            <a:ext cx="2362200" cy="9144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監測蟑螂</a:t>
            </a:r>
          </a:p>
        </p:txBody>
      </p:sp>
    </p:spTree>
    <p:custDataLst>
      <p:tags r:id="rId1"/>
    </p:custDataLst>
    <p:extLst>
      <p:ext uri="{BB962C8B-B14F-4D97-AF65-F5344CB8AC3E}">
        <p14:creationId xmlns:p14="http://schemas.microsoft.com/office/powerpoint/2010/main" val="191545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38200" y="1524000"/>
            <a:ext cx="5715000" cy="4419600"/>
          </a:xfrm>
        </p:spPr>
        <p:txBody>
          <a:bodyPr vert="horz" lIns="91440" tIns="45720" rIns="91440" bIns="45720" rtlCol="0" anchor="t">
            <a:normAutofit/>
          </a:bodyPr>
          <a:lstStyle/>
          <a:p>
            <a:pPr>
              <a:spcBef>
                <a:spcPts val="2200"/>
              </a:spcBef>
            </a:pPr>
            <a:r>
              <a:rPr lang="zh-TW" altLang="zh-HK" dirty="0">
                <a:effectLst/>
                <a:latin typeface="Microsoft JhengHei" panose="020B0604030504040204" pitchFamily="34" charset="-120"/>
                <a:ea typeface="Microsoft JhengHei" panose="020B0604030504040204" pitchFamily="34" charset="-120"/>
                <a:cs typeface="Times New Roman" panose="02020603050405020304" pitchFamily="18" charset="0"/>
              </a:rPr>
              <a:t>使用帶有縫隙附件的</a:t>
            </a:r>
            <a:r>
              <a:rPr lang="en-US" altLang="zh-HK" dirty="0">
                <a:effectLst/>
                <a:latin typeface="Microsoft JhengHei" panose="020B0604030504040204" pitchFamily="34" charset="-120"/>
                <a:ea typeface="Microsoft JhengHei" panose="020B0604030504040204" pitchFamily="34" charset="-120"/>
                <a:cs typeface="Times New Roman" panose="02020603050405020304" pitchFamily="18" charset="0"/>
              </a:rPr>
              <a:t>HEPA</a:t>
            </a:r>
            <a:r>
              <a:rPr lang="zh-TW" altLang="zh-HK" dirty="0">
                <a:effectLst/>
                <a:latin typeface="Microsoft JhengHei" panose="020B0604030504040204" pitchFamily="34" charset="-120"/>
                <a:ea typeface="Microsoft JhengHei" panose="020B0604030504040204" pitchFamily="34" charset="-120"/>
                <a:cs typeface="Times New Roman" panose="02020603050405020304" pitchFamily="18" charset="0"/>
              </a:rPr>
              <a:t>篩檢程式真空吸塵器徹底吸走蟑螂的藏身之處</a:t>
            </a:r>
            <a:r>
              <a:rPr lang="zh-TW" altLang="zh-HK" sz="1800" dirty="0">
                <a:effectLst/>
                <a:latin typeface="Microsoft JhengHei" panose="020B0604030504040204" pitchFamily="34" charset="-120"/>
                <a:ea typeface="Microsoft JhengHei" panose="020B0604030504040204" pitchFamily="34" charset="-120"/>
                <a:cs typeface="Times New Roman" panose="02020603050405020304" pitchFamily="18" charset="0"/>
              </a:rPr>
              <a:t>。</a:t>
            </a:r>
            <a:endPar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spcBef>
                <a:spcPts val="2200"/>
              </a:spcBef>
            </a:pPr>
            <a:r>
              <a:rPr lang="zh-TW" altLang="zh-HK" dirty="0">
                <a:effectLst/>
                <a:latin typeface="Microsoft JhengHei" panose="020B0604030504040204" pitchFamily="34" charset="-120"/>
                <a:ea typeface="Microsoft JhengHei" panose="020B0604030504040204" pitchFamily="34" charset="-120"/>
                <a:cs typeface="Times New Roman" panose="02020603050405020304" pitchFamily="18" charset="0"/>
              </a:rPr>
              <a:t>拿走它們所吸引的食物和水。</a:t>
            </a:r>
            <a:endParaRPr lang="en-US" altLang="zh-HK" dirty="0">
              <a:latin typeface="Microsoft JhengHei" panose="020B0604030504040204" pitchFamily="34" charset="-120"/>
              <a:ea typeface="Microsoft JhengHei" panose="020B0604030504040204" pitchFamily="34" charset="-120"/>
              <a:cs typeface="Arial"/>
            </a:endParaRPr>
          </a:p>
          <a:p>
            <a:pPr lvl="1">
              <a:buFont typeface="Wingdings" panose="05000000000000000000" pitchFamily="2" charset="2"/>
              <a:buChar char="ü"/>
            </a:pPr>
            <a:r>
              <a:rPr lang="zh-TW" altLang="zh-HK" sz="2200" dirty="0">
                <a:solidFill>
                  <a:srgbClr val="009999"/>
                </a:solidFill>
                <a:latin typeface="Microsoft JhengHei" panose="020B0604030504040204" pitchFamily="34" charset="-120"/>
                <a:ea typeface="Microsoft JhengHei" panose="020B0604030504040204" pitchFamily="34" charset="-120"/>
                <a:cs typeface="Arial"/>
              </a:rPr>
              <a:t>擦掉粘性溢出物。</a:t>
            </a:r>
            <a:endParaRPr lang="en-US" altLang="zh-TW" sz="2200" dirty="0">
              <a:solidFill>
                <a:srgbClr val="009999"/>
              </a:solidFill>
              <a:latin typeface="Microsoft JhengHei" panose="020B0604030504040204" pitchFamily="34" charset="-120"/>
              <a:ea typeface="Microsoft JhengHei" panose="020B0604030504040204" pitchFamily="34" charset="-120"/>
              <a:cs typeface="Arial"/>
            </a:endParaRPr>
          </a:p>
          <a:p>
            <a:pPr lvl="1">
              <a:buFont typeface="Wingdings" panose="05000000000000000000" pitchFamily="2" charset="2"/>
              <a:buChar char="ü"/>
            </a:pPr>
            <a:r>
              <a:rPr lang="zh-TW" altLang="zh-HK" sz="2200" dirty="0">
                <a:solidFill>
                  <a:srgbClr val="009999"/>
                </a:solidFill>
                <a:latin typeface="Microsoft JhengHei" panose="020B0604030504040204" pitchFamily="34" charset="-120"/>
                <a:ea typeface="Microsoft JhengHei" panose="020B0604030504040204" pitchFamily="34" charset="-120"/>
                <a:cs typeface="Arial"/>
              </a:rPr>
              <a:t>將食物儲存在密封的容器中。</a:t>
            </a:r>
            <a:endParaRPr lang="en-US" sz="2200" dirty="0">
              <a:solidFill>
                <a:srgbClr val="009999"/>
              </a:solidFill>
              <a:latin typeface="Microsoft JhengHei" panose="020B0604030504040204" pitchFamily="34" charset="-120"/>
              <a:ea typeface="Microsoft JhengHei" panose="020B0604030504040204" pitchFamily="34" charset="-120"/>
              <a:cs typeface="Arial"/>
            </a:endParaRPr>
          </a:p>
          <a:p>
            <a:pPr>
              <a:spcBef>
                <a:spcPts val="2200"/>
              </a:spcBef>
            </a:pPr>
            <a:r>
              <a:rPr lang="zh-TW" altLang="zh-HK" dirty="0">
                <a:effectLst/>
                <a:latin typeface="Microsoft JhengHei" panose="020B0604030504040204" pitchFamily="34" charset="-120"/>
                <a:ea typeface="Microsoft JhengHei" panose="020B0604030504040204" pitchFamily="34" charset="-120"/>
                <a:cs typeface="Times New Roman" panose="02020603050405020304" pitchFamily="18" charset="0"/>
              </a:rPr>
              <a:t>修理漏水處。</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endParaRPr lang="en-US" dirty="0">
              <a:latin typeface="Arial"/>
              <a:cs typeface="Arial"/>
            </a:endParaRPr>
          </a:p>
          <a:p>
            <a:endParaRPr lang="en-US" dirty="0">
              <a:latin typeface="Arial"/>
              <a:cs typeface="Arial"/>
            </a:endParaRPr>
          </a:p>
        </p:txBody>
      </p:sp>
      <p:pic>
        <p:nvPicPr>
          <p:cNvPr id="5" name="Picture 4" descr="A picture containing indoor, wall&#10;&#10;Description automatically generated">
            <a:extLst>
              <a:ext uri="{FF2B5EF4-FFF2-40B4-BE49-F238E27FC236}">
                <a16:creationId xmlns:a16="http://schemas.microsoft.com/office/drawing/2014/main" id="{FC77A29A-92D5-0294-A1B8-8567BC7AD7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02" r="981" b="3998"/>
          <a:stretch/>
        </p:blipFill>
        <p:spPr>
          <a:xfrm>
            <a:off x="6705600" y="1619076"/>
            <a:ext cx="5486400" cy="3730825"/>
          </a:xfrm>
          <a:prstGeom prst="rect">
            <a:avLst/>
          </a:prstGeom>
        </p:spPr>
      </p:pic>
      <p:sp>
        <p:nvSpPr>
          <p:cNvPr id="6" name="Title 1">
            <a:extLst>
              <a:ext uri="{FF2B5EF4-FFF2-40B4-BE49-F238E27FC236}">
                <a16:creationId xmlns:a16="http://schemas.microsoft.com/office/drawing/2014/main" id="{2894700C-AAB4-09A7-11D4-7835B19B7491}"/>
              </a:ext>
            </a:extLst>
          </p:cNvPr>
          <p:cNvSpPr txBox="1">
            <a:spLocks/>
          </p:cNvSpPr>
          <p:nvPr/>
        </p:nvSpPr>
        <p:spPr>
          <a:xfrm>
            <a:off x="3962400" y="0"/>
            <a:ext cx="44196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管理蟑螂：</a:t>
            </a:r>
            <a:endParaRPr lang="en-US" altLang="zh-TW"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第一個步驟</a:t>
            </a:r>
          </a:p>
        </p:txBody>
      </p:sp>
    </p:spTree>
    <p:custDataLst>
      <p:tags r:id="rId1"/>
    </p:custDataLst>
    <p:extLst>
      <p:ext uri="{BB962C8B-B14F-4D97-AF65-F5344CB8AC3E}">
        <p14:creationId xmlns:p14="http://schemas.microsoft.com/office/powerpoint/2010/main" val="3029565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DAD-3B6E-CBE8-D077-BFB3D1645584}"/>
              </a:ext>
            </a:extLst>
          </p:cNvPr>
          <p:cNvSpPr>
            <a:spLocks noGrp="1"/>
          </p:cNvSpPr>
          <p:nvPr>
            <p:ph idx="1"/>
          </p:nvPr>
        </p:nvSpPr>
        <p:spPr>
          <a:xfrm>
            <a:off x="838200" y="1905000"/>
            <a:ext cx="10515600" cy="4351338"/>
          </a:xfrm>
        </p:spPr>
        <p:txBody>
          <a:bodyPr vert="horz" lIns="91440" tIns="45720" rIns="91440" bIns="45720" rtlCol="0" anchor="t">
            <a:normAutofit/>
          </a:bodyPr>
          <a:lstStyle/>
          <a:p>
            <a:endParaRPr lang="en-US" dirty="0">
              <a:latin typeface="Arial"/>
              <a:cs typeface="Arial"/>
            </a:endParaRPr>
          </a:p>
          <a:p>
            <a:endParaRPr lang="en-US" dirty="0"/>
          </a:p>
          <a:p>
            <a:endParaRPr lang="en-US" dirty="0">
              <a:latin typeface="Arial"/>
              <a:cs typeface="Arial"/>
            </a:endParaRPr>
          </a:p>
        </p:txBody>
      </p:sp>
      <p:sp>
        <p:nvSpPr>
          <p:cNvPr id="9" name="TextBox 8">
            <a:extLst>
              <a:ext uri="{FF2B5EF4-FFF2-40B4-BE49-F238E27FC236}">
                <a16:creationId xmlns:a16="http://schemas.microsoft.com/office/drawing/2014/main" id="{4D87BCB6-1B01-42D8-B404-928246DDEDFA}"/>
              </a:ext>
            </a:extLst>
          </p:cNvPr>
          <p:cNvSpPr txBox="1"/>
          <p:nvPr/>
        </p:nvSpPr>
        <p:spPr>
          <a:xfrm>
            <a:off x="838200" y="1905000"/>
            <a:ext cx="7315200" cy="3970318"/>
          </a:xfrm>
          <a:prstGeom prst="rect">
            <a:avLst/>
          </a:prstGeom>
          <a:noFill/>
        </p:spPr>
        <p:txBody>
          <a:bodyPr wrap="square">
            <a:spAutoFit/>
          </a:bodyPr>
          <a:lstStyle/>
          <a:p>
            <a:pPr marL="285750" indent="-285750">
              <a:buFont typeface="Arial" panose="020B0604020202020204" pitchFamily="34" charset="0"/>
              <a:buChar char="•"/>
            </a:pPr>
            <a:r>
              <a:rPr lang="zh-TW" altLang="zh-HK" sz="28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將蟑螂誘捕器的膠水面朝上。</a:t>
            </a:r>
            <a:endParaRPr lang="en-US" altLang="zh-TW" sz="28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endParaRPr lang="en-US" altLang="zh-TW" sz="28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285750" indent="-285750">
              <a:buFont typeface="Arial" panose="020B0604020202020204" pitchFamily="34" charset="0"/>
              <a:buChar char="•"/>
            </a:pPr>
            <a:r>
              <a:rPr lang="zh-TW" altLang="zh-HK" sz="28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把它們放在水槽下面，放在牆壁和電器旁邊的地板上，或者放在你看到蟑螂活動的任何其他室內位置（在兒童接觸不到的地方）。</a:t>
            </a:r>
            <a:endParaRPr lang="en-US" altLang="zh-TW" sz="28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285750" indent="-285750">
              <a:buFont typeface="Arial" panose="020B0604020202020204" pitchFamily="34" charset="0"/>
              <a:buChar char="•"/>
            </a:pPr>
            <a:endParaRPr lang="en-US" altLang="zh-TW" sz="28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285750" indent="-285750">
              <a:buFont typeface="Arial" panose="020B0604020202020204" pitchFamily="34" charset="0"/>
              <a:buChar char="•"/>
            </a:pPr>
            <a:r>
              <a:rPr lang="zh-TW" altLang="zh-HK" sz="28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如果誘捕器被蟑螂堵塞了，就把它們扔掉，放上新的誘捕器。</a:t>
            </a:r>
          </a:p>
          <a:p>
            <a:pPr marL="285750" indent="-285750">
              <a:spcAft>
                <a:spcPts val="18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A803FB4-8C51-6E4D-EF6C-9B9C7817ED32}"/>
              </a:ext>
            </a:extLst>
          </p:cNvPr>
          <p:cNvSpPr txBox="1">
            <a:spLocks/>
          </p:cNvSpPr>
          <p:nvPr/>
        </p:nvSpPr>
        <p:spPr>
          <a:xfrm>
            <a:off x="4625546" y="47498"/>
            <a:ext cx="3527854"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管理蟑螂</a:t>
            </a:r>
            <a:r>
              <a:rPr lang="en-US" altLang="zh-TW" sz="28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誘捕器</a:t>
            </a:r>
          </a:p>
        </p:txBody>
      </p:sp>
      <p:pic>
        <p:nvPicPr>
          <p:cNvPr id="6" name="Picture 5" descr="A picture containing pizza, food, slice, piece&#10;&#10;Description automatically generated">
            <a:extLst>
              <a:ext uri="{FF2B5EF4-FFF2-40B4-BE49-F238E27FC236}">
                <a16:creationId xmlns:a16="http://schemas.microsoft.com/office/drawing/2014/main" id="{74F1C826-E45D-AD49-EC4E-90A7F1C39C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01" t="-346" r="11953" b="346"/>
          <a:stretch/>
        </p:blipFill>
        <p:spPr>
          <a:xfrm>
            <a:off x="8229600" y="1890584"/>
            <a:ext cx="3962400" cy="3573653"/>
          </a:xfrm>
          <a:prstGeom prst="rect">
            <a:avLst/>
          </a:prstGeom>
        </p:spPr>
      </p:pic>
    </p:spTree>
    <p:custDataLst>
      <p:tags r:id="rId1"/>
    </p:custDataLst>
    <p:extLst>
      <p:ext uri="{BB962C8B-B14F-4D97-AF65-F5344CB8AC3E}">
        <p14:creationId xmlns:p14="http://schemas.microsoft.com/office/powerpoint/2010/main" val="3012331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DAD-3B6E-CBE8-D077-BFB3D1645584}"/>
              </a:ext>
            </a:extLst>
          </p:cNvPr>
          <p:cNvSpPr>
            <a:spLocks noGrp="1"/>
          </p:cNvSpPr>
          <p:nvPr>
            <p:ph idx="1"/>
          </p:nvPr>
        </p:nvSpPr>
        <p:spPr>
          <a:xfrm>
            <a:off x="1066800" y="1447800"/>
            <a:ext cx="5689723" cy="3581400"/>
          </a:xfrm>
        </p:spPr>
        <p:txBody>
          <a:bodyPr vert="horz" lIns="91440" tIns="45720" rIns="91440" bIns="45720" rtlCol="0" anchor="t">
            <a:noAutofit/>
          </a:bodyPr>
          <a:lstStyle/>
          <a:p>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封閉的誘餌站或凝膠比噴霧劑更安全。</a:t>
            </a:r>
          </a:p>
          <a:p>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誘餌中的殺蟲劑可以在蟑螂群中移動，使其數量明顯下降。</a:t>
            </a:r>
          </a:p>
          <a:p>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誘餌放在蟑螂繁殖和躲藏的區域附近時效果最好。</a:t>
            </a:r>
          </a:p>
          <a:p>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誘餌殺蟲劑作用緩慢。所以要有耐心。</a:t>
            </a:r>
            <a:endParaRPr lang="en-US" dirty="0"/>
          </a:p>
          <a:p>
            <a:pPr>
              <a:spcBef>
                <a:spcPts val="0"/>
              </a:spcBef>
              <a:spcAft>
                <a:spcPts val="1800"/>
              </a:spcAft>
            </a:pPr>
            <a:endParaRPr lang="en-US" dirty="0">
              <a:latin typeface="Arial"/>
              <a:cs typeface="Arial"/>
            </a:endParaRPr>
          </a:p>
        </p:txBody>
      </p:sp>
      <p:sp>
        <p:nvSpPr>
          <p:cNvPr id="4" name="Title 1">
            <a:extLst>
              <a:ext uri="{FF2B5EF4-FFF2-40B4-BE49-F238E27FC236}">
                <a16:creationId xmlns:a16="http://schemas.microsoft.com/office/drawing/2014/main" id="{3F44F83D-4ABA-E6BF-47A4-A7F0D984E7C0}"/>
              </a:ext>
            </a:extLst>
          </p:cNvPr>
          <p:cNvSpPr txBox="1">
            <a:spLocks/>
          </p:cNvSpPr>
          <p:nvPr/>
        </p:nvSpPr>
        <p:spPr>
          <a:xfrm>
            <a:off x="4114800" y="0"/>
            <a:ext cx="41148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管理蟑螂</a:t>
            </a:r>
            <a:r>
              <a:rPr lang="en-US" altLang="zh-TW" sz="28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誘捕器</a:t>
            </a:r>
          </a:p>
        </p:txBody>
      </p:sp>
      <p:pic>
        <p:nvPicPr>
          <p:cNvPr id="6" name="Picture 5" descr="A picture containing insect&#10;&#10;Description automatically generated">
            <a:extLst>
              <a:ext uri="{FF2B5EF4-FFF2-40B4-BE49-F238E27FC236}">
                <a16:creationId xmlns:a16="http://schemas.microsoft.com/office/drawing/2014/main" id="{DD77A8E3-D9D7-09CC-6B33-908D24A31B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84" r="9375"/>
          <a:stretch/>
        </p:blipFill>
        <p:spPr>
          <a:xfrm>
            <a:off x="7138561" y="1600200"/>
            <a:ext cx="5053439" cy="4073525"/>
          </a:xfrm>
          <a:prstGeom prst="rect">
            <a:avLst/>
          </a:prstGeom>
        </p:spPr>
      </p:pic>
    </p:spTree>
    <p:custDataLst>
      <p:tags r:id="rId1"/>
    </p:custDataLst>
    <p:extLst>
      <p:ext uri="{BB962C8B-B14F-4D97-AF65-F5344CB8AC3E}">
        <p14:creationId xmlns:p14="http://schemas.microsoft.com/office/powerpoint/2010/main" val="296270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DAD-3B6E-CBE8-D077-BFB3D1645584}"/>
              </a:ext>
            </a:extLst>
          </p:cNvPr>
          <p:cNvSpPr>
            <a:spLocks noGrp="1"/>
          </p:cNvSpPr>
          <p:nvPr>
            <p:ph idx="1"/>
          </p:nvPr>
        </p:nvSpPr>
        <p:spPr>
          <a:xfrm>
            <a:off x="914400" y="1638300"/>
            <a:ext cx="5867400" cy="3581400"/>
          </a:xfrm>
        </p:spPr>
        <p:txBody>
          <a:bodyPr vert="horz" lIns="91440" tIns="45720" rIns="91440" bIns="45720" rtlCol="0" anchor="t">
            <a:normAutofit/>
          </a:bodyPr>
          <a:lstStyle/>
          <a:p>
            <a:pPr>
              <a:lnSpc>
                <a:spcPct val="100000"/>
              </a:lnSpc>
              <a:spcAft>
                <a:spcPts val="600"/>
              </a:spcAft>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把誘餌放在兒童接觸不到的地方。</a:t>
            </a:r>
          </a:p>
          <a:p>
            <a:pPr>
              <a:lnSpc>
                <a:spcPct val="100000"/>
              </a:lnSpc>
              <a:spcAft>
                <a:spcPts val="600"/>
              </a:spcAft>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對於嚴重的蟲害，聘請專業的害蟲管理部門可能是安全擺脫蟑螂的最佳選擇。</a:t>
            </a:r>
          </a:p>
          <a:p>
            <a:pPr>
              <a:lnSpc>
                <a:spcPct val="100000"/>
              </a:lnSpc>
              <a:spcAft>
                <a:spcPts val="600"/>
              </a:spcAft>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誘餌可以在室內和室外使用。</a:t>
            </a:r>
            <a:endParaRPr lang="en-US" sz="3200" dirty="0">
              <a:latin typeface="Microsoft JhengHei" panose="020B0604030504040204" pitchFamily="34" charset="-120"/>
              <a:ea typeface="Microsoft JhengHei" panose="020B0604030504040204" pitchFamily="34" charset="-120"/>
              <a:cs typeface="Arial"/>
            </a:endParaRPr>
          </a:p>
          <a:p>
            <a:endParaRPr lang="en-US" dirty="0"/>
          </a:p>
          <a:p>
            <a:endParaRPr lang="en-US" dirty="0">
              <a:latin typeface="Arial"/>
              <a:cs typeface="Arial"/>
            </a:endParaRPr>
          </a:p>
        </p:txBody>
      </p:sp>
      <p:sp>
        <p:nvSpPr>
          <p:cNvPr id="5" name="Title 1">
            <a:extLst>
              <a:ext uri="{FF2B5EF4-FFF2-40B4-BE49-F238E27FC236}">
                <a16:creationId xmlns:a16="http://schemas.microsoft.com/office/drawing/2014/main" id="{ED8E7BA2-D54A-3888-D1CA-912142CD4650}"/>
              </a:ext>
            </a:extLst>
          </p:cNvPr>
          <p:cNvSpPr txBox="1">
            <a:spLocks/>
          </p:cNvSpPr>
          <p:nvPr/>
        </p:nvSpPr>
        <p:spPr>
          <a:xfrm>
            <a:off x="3848100" y="0"/>
            <a:ext cx="4289854"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管理蟑螂</a:t>
            </a:r>
            <a:r>
              <a:rPr lang="en-US" altLang="zh-TW" sz="28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誘捕器</a:t>
            </a:r>
          </a:p>
        </p:txBody>
      </p:sp>
      <p:pic>
        <p:nvPicPr>
          <p:cNvPr id="7" name="Picture 6">
            <a:extLst>
              <a:ext uri="{FF2B5EF4-FFF2-40B4-BE49-F238E27FC236}">
                <a16:creationId xmlns:a16="http://schemas.microsoft.com/office/drawing/2014/main" id="{B8BF2D19-B597-514D-AD27-303FE7D39C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1" t="3030" b="20203"/>
          <a:stretch/>
        </p:blipFill>
        <p:spPr>
          <a:xfrm>
            <a:off x="7239000" y="1524000"/>
            <a:ext cx="4889016" cy="2895601"/>
          </a:xfrm>
          <a:prstGeom prst="rect">
            <a:avLst/>
          </a:prstGeom>
        </p:spPr>
      </p:pic>
    </p:spTree>
    <p:custDataLst>
      <p:tags r:id="rId1"/>
    </p:custDataLst>
    <p:extLst>
      <p:ext uri="{BB962C8B-B14F-4D97-AF65-F5344CB8AC3E}">
        <p14:creationId xmlns:p14="http://schemas.microsoft.com/office/powerpoint/2010/main" val="3431806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F376AD-59D2-6719-D90C-C2F485538386}"/>
              </a:ext>
            </a:extLst>
          </p:cNvPr>
          <p:cNvSpPr>
            <a:spLocks noGrp="1"/>
          </p:cNvSpPr>
          <p:nvPr>
            <p:ph idx="1"/>
          </p:nvPr>
        </p:nvSpPr>
        <p:spPr>
          <a:xfrm>
            <a:off x="838200" y="1447800"/>
            <a:ext cx="6053890" cy="4351338"/>
          </a:xfrm>
        </p:spPr>
        <p:txBody>
          <a:bodyPr vert="horz" lIns="91440" tIns="45720" rIns="91440" bIns="45720" rtlCol="0" anchor="t">
            <a:normAutofit/>
          </a:bodyPr>
          <a:lstStyle/>
          <a:p>
            <a:pPr>
              <a:lnSpc>
                <a:spcPct val="100000"/>
              </a:lnSpc>
              <a:spcAft>
                <a:spcPts val="600"/>
              </a:spcAft>
            </a:pP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噴霧劑只能殺死你能看到的蟑螂，不能到達它們的藏身之處或殺死它們的卵。噴霧劑往往會使蟑螂散開。</a:t>
            </a:r>
          </a:p>
          <a:p>
            <a:pPr>
              <a:lnSpc>
                <a:spcPct val="100000"/>
              </a:lnSpc>
              <a:spcAft>
                <a:spcPts val="600"/>
              </a:spcAft>
            </a:pPr>
            <a:r>
              <a:rPr lang="en-US"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 </a:t>
            </a: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噴霧劑會留下殘留物或漂移到空氣中，對人（尤其是兒童）、寵物和環境造成傷害。</a:t>
            </a:r>
          </a:p>
          <a:p>
            <a:pPr>
              <a:lnSpc>
                <a:spcPct val="100000"/>
              </a:lnSpc>
              <a:spcAft>
                <a:spcPts val="600"/>
              </a:spcAft>
            </a:pPr>
            <a:r>
              <a:rPr lang="zh-TW" altLang="zh-HK"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使用誘餌時不要噴灑殺蟲劑，因為你會在害蟲分享殺蟲劑之前殺死它。</a:t>
            </a:r>
          </a:p>
        </p:txBody>
      </p:sp>
      <p:grpSp>
        <p:nvGrpSpPr>
          <p:cNvPr id="4" name="Group 3">
            <a:extLst>
              <a:ext uri="{FF2B5EF4-FFF2-40B4-BE49-F238E27FC236}">
                <a16:creationId xmlns:a16="http://schemas.microsoft.com/office/drawing/2014/main" id="{488EBF04-15B5-4AC1-998B-96C04BE7DB40}"/>
              </a:ext>
            </a:extLst>
          </p:cNvPr>
          <p:cNvGrpSpPr/>
          <p:nvPr/>
        </p:nvGrpSpPr>
        <p:grpSpPr>
          <a:xfrm>
            <a:off x="7620000" y="1683268"/>
            <a:ext cx="3505200" cy="4351338"/>
            <a:chOff x="7248780" y="457200"/>
            <a:chExt cx="4648200" cy="5958406"/>
          </a:xfrm>
        </p:grpSpPr>
        <p:pic>
          <p:nvPicPr>
            <p:cNvPr id="6" name="Picture 6" descr="A picture containing logo&#10;&#10;Description automatically generated">
              <a:extLst>
                <a:ext uri="{FF2B5EF4-FFF2-40B4-BE49-F238E27FC236}">
                  <a16:creationId xmlns:a16="http://schemas.microsoft.com/office/drawing/2014/main" id="{C772C55D-AFAE-2D6D-D040-B5706C056BF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61" b="89664" l="0" r="98755"/>
                      </a14:imgEffect>
                    </a14:imgLayer>
                  </a14:imgProps>
                </a:ext>
              </a:extLst>
            </a:blip>
            <a:stretch>
              <a:fillRect/>
            </a:stretch>
          </p:blipFill>
          <p:spPr>
            <a:xfrm>
              <a:off x="7696200" y="457200"/>
              <a:ext cx="3733800" cy="5958406"/>
            </a:xfrm>
            <a:prstGeom prst="rect">
              <a:avLst/>
            </a:prstGeom>
          </p:spPr>
        </p:pic>
        <p:pic>
          <p:nvPicPr>
            <p:cNvPr id="5" name="Picture 4">
              <a:extLst>
                <a:ext uri="{FF2B5EF4-FFF2-40B4-BE49-F238E27FC236}">
                  <a16:creationId xmlns:a16="http://schemas.microsoft.com/office/drawing/2014/main" id="{4C1EA710-5ACB-4BBC-AB92-C961D34B0B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780" y="838200"/>
              <a:ext cx="4648200" cy="4648200"/>
            </a:xfrm>
            <a:prstGeom prst="rect">
              <a:avLst/>
            </a:prstGeom>
          </p:spPr>
        </p:pic>
      </p:grpSp>
      <p:sp>
        <p:nvSpPr>
          <p:cNvPr id="8" name="Title 1">
            <a:extLst>
              <a:ext uri="{FF2B5EF4-FFF2-40B4-BE49-F238E27FC236}">
                <a16:creationId xmlns:a16="http://schemas.microsoft.com/office/drawing/2014/main" id="{835F860B-F39E-D691-3AED-5709BEE008DA}"/>
              </a:ext>
            </a:extLst>
          </p:cNvPr>
          <p:cNvSpPr txBox="1">
            <a:spLocks/>
          </p:cNvSpPr>
          <p:nvPr/>
        </p:nvSpPr>
        <p:spPr>
          <a:xfrm>
            <a:off x="5139490" y="76200"/>
            <a:ext cx="35052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管理蟑螂：</a:t>
            </a:r>
            <a:endParaRPr lang="en-US" altLang="zh-TW"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避免使用噴霧劑</a:t>
            </a:r>
          </a:p>
        </p:txBody>
      </p:sp>
    </p:spTree>
    <p:custDataLst>
      <p:tags r:id="rId1"/>
    </p:custDataLst>
    <p:extLst>
      <p:ext uri="{BB962C8B-B14F-4D97-AF65-F5344CB8AC3E}">
        <p14:creationId xmlns:p14="http://schemas.microsoft.com/office/powerpoint/2010/main" val="2941236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4BE5C6A-2F15-A14B-2629-F5B66EC17876}"/>
              </a:ext>
            </a:extLst>
          </p:cNvPr>
          <p:cNvPicPr>
            <a:picLocks noChangeAspect="1"/>
          </p:cNvPicPr>
          <p:nvPr/>
        </p:nvPicPr>
        <p:blipFill>
          <a:blip r:embed="rId4"/>
          <a:stretch>
            <a:fillRect/>
          </a:stretch>
        </p:blipFill>
        <p:spPr>
          <a:xfrm>
            <a:off x="8136762" y="2285381"/>
            <a:ext cx="3246120" cy="2540088"/>
          </a:xfrm>
          <a:prstGeom prst="rect">
            <a:avLst/>
          </a:prstGeom>
        </p:spPr>
      </p:pic>
      <p:sp>
        <p:nvSpPr>
          <p:cNvPr id="8" name="Oval 7">
            <a:extLst>
              <a:ext uri="{FF2B5EF4-FFF2-40B4-BE49-F238E27FC236}">
                <a16:creationId xmlns:a16="http://schemas.microsoft.com/office/drawing/2014/main" id="{4B01AF8E-3A78-A86B-B718-4E2CE389A38C}"/>
              </a:ext>
            </a:extLst>
          </p:cNvPr>
          <p:cNvSpPr/>
          <p:nvPr/>
        </p:nvSpPr>
        <p:spPr>
          <a:xfrm>
            <a:off x="4304779" y="1936938"/>
            <a:ext cx="3246120" cy="3236976"/>
          </a:xfrm>
          <a:prstGeom prst="ellipse">
            <a:avLst/>
          </a:prstGeom>
          <a:noFill/>
          <a:ln w="762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3356AD-0AC6-39D7-D795-522AB1A7890B}"/>
              </a:ext>
            </a:extLst>
          </p:cNvPr>
          <p:cNvSpPr/>
          <p:nvPr/>
        </p:nvSpPr>
        <p:spPr>
          <a:xfrm>
            <a:off x="622127" y="1936938"/>
            <a:ext cx="3246120" cy="323697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E68B3F3-B2DC-8980-51F0-7AE977E63AC9}"/>
              </a:ext>
            </a:extLst>
          </p:cNvPr>
          <p:cNvSpPr/>
          <p:nvPr/>
        </p:nvSpPr>
        <p:spPr>
          <a:xfrm>
            <a:off x="7987431" y="1936938"/>
            <a:ext cx="3246120" cy="3236976"/>
          </a:xfrm>
          <a:prstGeom prst="ellipse">
            <a:avLst/>
          </a:prstGeom>
          <a:noFill/>
          <a:ln w="76200">
            <a:solidFill>
              <a:srgbClr val="716F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94ACA41-957B-C878-50CF-ED015C5C9DA4}"/>
              </a:ext>
            </a:extLst>
          </p:cNvPr>
          <p:cNvSpPr txBox="1">
            <a:spLocks/>
          </p:cNvSpPr>
          <p:nvPr/>
        </p:nvSpPr>
        <p:spPr>
          <a:xfrm>
            <a:off x="2971800" y="164405"/>
            <a:ext cx="60198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活動</a:t>
            </a:r>
            <a:r>
              <a:rPr lang="en-US" altLang="zh-TW" sz="28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你用過哪種方法來除掉蟑螂？</a:t>
            </a:r>
          </a:p>
          <a:p>
            <a:r>
              <a:rPr lang="en-US" altLang="zh-HK" sz="1800" kern="100" dirty="0">
                <a:effectLst/>
                <a:latin typeface="Calibri" panose="020F0502020204030204" pitchFamily="34" charset="0"/>
                <a:ea typeface="PMingLiU" panose="02020500000000000000" pitchFamily="18" charset="-120"/>
                <a:cs typeface="Times New Roman" panose="02020603050405020304" pitchFamily="18" charset="0"/>
              </a:rPr>
              <a:t> </a:t>
            </a:r>
            <a:endParaRPr lang="zh-TW" altLang="zh-HK" sz="1800" kern="100" dirty="0">
              <a:effectLst/>
              <a:latin typeface="Calibri" panose="020F0502020204030204" pitchFamily="34" charset="0"/>
              <a:ea typeface="PMingLiU" panose="02020500000000000000" pitchFamily="18" charset="-120"/>
              <a:cs typeface="Times New Roman" panose="02020603050405020304" pitchFamily="18" charset="0"/>
            </a:endParaRPr>
          </a:p>
        </p:txBody>
      </p:sp>
      <p:pic>
        <p:nvPicPr>
          <p:cNvPr id="5" name="Picture 6" descr="A picture containing logo&#10;&#10;Description automatically generated">
            <a:extLst>
              <a:ext uri="{FF2B5EF4-FFF2-40B4-BE49-F238E27FC236}">
                <a16:creationId xmlns:a16="http://schemas.microsoft.com/office/drawing/2014/main" id="{31833FF8-4BD7-9A0F-27E5-71D9B5DC2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61" b="89664" l="0" r="98755"/>
                    </a14:imgEffect>
                  </a14:imgLayer>
                </a14:imgProps>
              </a:ext>
            </a:extLst>
          </a:blip>
          <a:stretch>
            <a:fillRect/>
          </a:stretch>
        </p:blipFill>
        <p:spPr>
          <a:xfrm>
            <a:off x="4994609" y="1936937"/>
            <a:ext cx="2015791" cy="3236976"/>
          </a:xfrm>
          <a:prstGeom prst="rect">
            <a:avLst/>
          </a:prstGeom>
        </p:spPr>
      </p:pic>
      <p:pic>
        <p:nvPicPr>
          <p:cNvPr id="2" name="Picture 1">
            <a:extLst>
              <a:ext uri="{FF2B5EF4-FFF2-40B4-BE49-F238E27FC236}">
                <a16:creationId xmlns:a16="http://schemas.microsoft.com/office/drawing/2014/main" id="{8466DDA6-C357-1FF3-9887-692E43EFAF7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4137" y="2438400"/>
            <a:ext cx="2203611" cy="2209800"/>
          </a:xfrm>
          <a:prstGeom prst="rect">
            <a:avLst/>
          </a:prstGeom>
          <a:noFill/>
          <a:ln>
            <a:noFill/>
          </a:ln>
        </p:spPr>
      </p:pic>
    </p:spTree>
    <p:custDataLst>
      <p:tags r:id="rId1"/>
    </p:custDataLst>
    <p:extLst>
      <p:ext uri="{BB962C8B-B14F-4D97-AF65-F5344CB8AC3E}">
        <p14:creationId xmlns:p14="http://schemas.microsoft.com/office/powerpoint/2010/main" val="1503644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60854" y="1524000"/>
            <a:ext cx="9349946" cy="4060826"/>
          </a:xfrm>
        </p:spPr>
        <p:txBody>
          <a:bodyPr vert="horz" lIns="91440" tIns="45720" rIns="91440" bIns="45720" rtlCol="0" anchor="t">
            <a:normAutofit lnSpcReduction="10000"/>
          </a:bodyPr>
          <a:lstStyle/>
          <a:p>
            <a:pPr marL="514350" indent="-514350">
              <a:lnSpc>
                <a:spcPct val="100000"/>
              </a:lnSpc>
              <a:spcAft>
                <a:spcPts val="600"/>
              </a:spcAft>
              <a:buAutoNum type="arabicPeriod"/>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阻止它們進入室內。</a:t>
            </a:r>
            <a:endParaRPr lang="en-US" altLang="zh-TW" sz="3200" kern="100" dirty="0">
              <a:latin typeface="Microsoft JhengHei" panose="020B0604030504040204" pitchFamily="34" charset="-120"/>
              <a:ea typeface="Microsoft JhengHei" panose="020B0604030504040204" pitchFamily="34" charset="-120"/>
              <a:cs typeface="Times New Roman" panose="02020603050405020304" pitchFamily="18" charset="0"/>
            </a:endParaRPr>
          </a:p>
          <a:p>
            <a:pPr marL="514350" indent="-514350">
              <a:lnSpc>
                <a:spcPct val="100000"/>
              </a:lnSpc>
              <a:spcAft>
                <a:spcPts val="600"/>
              </a:spcAft>
              <a:buAutoNum type="arabicPeriod"/>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清除它們的食物和水的來源。</a:t>
            </a:r>
          </a:p>
          <a:p>
            <a:pPr marL="0" indent="0">
              <a:lnSpc>
                <a:spcPct val="100000"/>
              </a:lnSpc>
              <a:spcAft>
                <a:spcPts val="600"/>
              </a:spcAft>
              <a:buNone/>
            </a:pPr>
            <a:r>
              <a:rPr lang="en-US"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3. </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消除它們的藏身之處 </a:t>
            </a:r>
          </a:p>
          <a:p>
            <a:pPr marL="0" indent="0">
              <a:lnSpc>
                <a:spcPct val="100000"/>
              </a:lnSpc>
              <a:spcAft>
                <a:spcPts val="600"/>
              </a:spcAft>
              <a:buNone/>
            </a:pPr>
            <a:r>
              <a:rPr lang="en-US"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可以發現它們藏在地膜、腐爛的落葉、腐爛的原木、木樁、樹樁、地</a:t>
            </a:r>
            <a:r>
              <a:rPr lang="zh-TW" altLang="en-US"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皮</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植物、垃圾周圍、雨水渠或下水管道中）。</a:t>
            </a:r>
            <a:endParaRPr lang="en-US" altLang="zh-TW"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lnSpc>
                <a:spcPct val="100000"/>
              </a:lnSpc>
              <a:spcAft>
                <a:spcPts val="600"/>
              </a:spcAft>
              <a:buNone/>
            </a:pPr>
            <a:r>
              <a:rPr lang="en-US"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 4. </a:t>
            </a: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將誘餌站放在兒童接觸不到的地方。</a:t>
            </a:r>
          </a:p>
          <a:p>
            <a:pPr marL="0" indent="0">
              <a:spcBef>
                <a:spcPts val="2200"/>
              </a:spcBef>
              <a:buNone/>
            </a:pPr>
            <a:endParaRPr lang="en-US" dirty="0">
              <a:latin typeface="Arial"/>
              <a:cs typeface="Arial"/>
            </a:endParaRPr>
          </a:p>
        </p:txBody>
      </p:sp>
      <p:sp>
        <p:nvSpPr>
          <p:cNvPr id="4" name="Title 1">
            <a:extLst>
              <a:ext uri="{FF2B5EF4-FFF2-40B4-BE49-F238E27FC236}">
                <a16:creationId xmlns:a16="http://schemas.microsoft.com/office/drawing/2014/main" id="{DFC442A1-B606-30AB-05AF-B024BE2DEAF0}"/>
              </a:ext>
            </a:extLst>
          </p:cNvPr>
          <p:cNvSpPr txBox="1">
            <a:spLocks/>
          </p:cNvSpPr>
          <p:nvPr/>
        </p:nvSpPr>
        <p:spPr>
          <a:xfrm>
            <a:off x="4381500" y="30192"/>
            <a:ext cx="3429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管理蟑螂</a:t>
            </a:r>
            <a:r>
              <a:rPr lang="en-US" altLang="zh-TW"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室外</a:t>
            </a:r>
          </a:p>
        </p:txBody>
      </p:sp>
    </p:spTree>
    <p:custDataLst>
      <p:tags r:id="rId1"/>
    </p:custDataLst>
    <p:extLst>
      <p:ext uri="{BB962C8B-B14F-4D97-AF65-F5344CB8AC3E}">
        <p14:creationId xmlns:p14="http://schemas.microsoft.com/office/powerpoint/2010/main" val="3509248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990600" y="1828800"/>
            <a:ext cx="10902108" cy="3352800"/>
          </a:xfrm>
        </p:spPr>
        <p:txBody>
          <a:bodyPr vert="horz" lIns="91440" tIns="45720" rIns="91440" bIns="45720" rtlCol="0" anchor="t">
            <a:normAutofit/>
          </a:bodyPr>
          <a:lstStyle/>
          <a:p>
            <a:pPr marL="331470" indent="-331470">
              <a:lnSpc>
                <a:spcPct val="100000"/>
              </a:lnSpc>
              <a:spcBef>
                <a:spcPts val="0"/>
              </a:spcBef>
              <a:spcAft>
                <a:spcPts val="24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Arial"/>
              </a:rPr>
              <a:t>安全地預防和清除蟑螂。</a:t>
            </a:r>
            <a:endParaRPr lang="en-US" altLang="zh-CN" sz="3200" dirty="0">
              <a:latin typeface="Microsoft JhengHei" panose="020B0604030504040204" pitchFamily="34" charset="-120"/>
              <a:ea typeface="Microsoft JhengHei" panose="020B0604030504040204" pitchFamily="34" charset="-120"/>
              <a:cs typeface="Arial"/>
            </a:endParaRPr>
          </a:p>
          <a:p>
            <a:pPr marL="331470" indent="-331470">
              <a:lnSpc>
                <a:spcPct val="100000"/>
              </a:lnSpc>
              <a:spcBef>
                <a:spcPts val="0"/>
              </a:spcBef>
              <a:spcAft>
                <a:spcPts val="24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Arial"/>
              </a:rPr>
              <a:t>保護托兒所設施中的兒童和工作人員的健康。</a:t>
            </a:r>
            <a:endParaRPr lang="en-US" altLang="zh-CN" sz="3200" dirty="0">
              <a:latin typeface="Microsoft JhengHei" panose="020B0604030504040204" pitchFamily="34" charset="-120"/>
              <a:ea typeface="Microsoft JhengHei" panose="020B0604030504040204" pitchFamily="34" charset="-120"/>
              <a:cs typeface="Arial"/>
            </a:endParaRPr>
          </a:p>
          <a:p>
            <a:pPr marL="331470" indent="-331470">
              <a:lnSpc>
                <a:spcPct val="100000"/>
              </a:lnSpc>
              <a:spcBef>
                <a:spcPts val="0"/>
              </a:spcBef>
              <a:spcAft>
                <a:spcPts val="24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Arial"/>
              </a:rPr>
              <a:t>保護我們的環境。</a:t>
            </a:r>
            <a:endParaRPr lang="en-US" altLang="zh-CN" sz="3200" dirty="0">
              <a:latin typeface="Microsoft JhengHei" panose="020B0604030504040204" pitchFamily="34" charset="-120"/>
              <a:ea typeface="Microsoft JhengHei" panose="020B0604030504040204" pitchFamily="34" charset="-120"/>
              <a:cs typeface="Arial"/>
            </a:endParaRPr>
          </a:p>
          <a:p>
            <a:pPr marL="331470" indent="-331470">
              <a:lnSpc>
                <a:spcPct val="100000"/>
              </a:lnSpc>
              <a:spcBef>
                <a:spcPts val="0"/>
              </a:spcBef>
              <a:spcAft>
                <a:spcPts val="24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Arial"/>
              </a:rPr>
              <a:t>為了確保你的員工遵循</a:t>
            </a:r>
            <a:r>
              <a:rPr lang="en-US" altLang="zh-CN" sz="3200" dirty="0">
                <a:latin typeface="Microsoft JhengHei" panose="020B0604030504040204" pitchFamily="34" charset="-120"/>
                <a:ea typeface="Microsoft JhengHei" panose="020B0604030504040204" pitchFamily="34" charset="-120"/>
                <a:cs typeface="Arial"/>
              </a:rPr>
              <a:t>《</a:t>
            </a:r>
            <a:r>
              <a:rPr lang="zh-CN" altLang="en-US" sz="3200" dirty="0">
                <a:latin typeface="Microsoft JhengHei" panose="020B0604030504040204" pitchFamily="34" charset="-120"/>
                <a:ea typeface="Microsoft JhengHei" panose="020B0604030504040204" pitchFamily="34" charset="-120"/>
                <a:cs typeface="Arial"/>
              </a:rPr>
              <a:t>健康學校法</a:t>
            </a:r>
            <a:r>
              <a:rPr lang="en-US" altLang="zh-CN" sz="3200" dirty="0">
                <a:latin typeface="Microsoft JhengHei" panose="020B0604030504040204" pitchFamily="34" charset="-120"/>
                <a:ea typeface="Microsoft JhengHei" panose="020B0604030504040204" pitchFamily="34" charset="-120"/>
                <a:cs typeface="Arial"/>
              </a:rPr>
              <a:t>》</a:t>
            </a:r>
            <a:r>
              <a:rPr lang="zh-CN" altLang="en-US" sz="3200" dirty="0">
                <a:latin typeface="Microsoft JhengHei" panose="020B0604030504040204" pitchFamily="34" charset="-120"/>
                <a:ea typeface="Microsoft JhengHei" panose="020B0604030504040204" pitchFamily="34" charset="-120"/>
                <a:cs typeface="Arial"/>
              </a:rPr>
              <a:t>的要求。</a:t>
            </a:r>
            <a:endParaRPr lang="en-US" sz="3200" dirty="0">
              <a:latin typeface="Microsoft JhengHei" panose="020B0604030504040204" pitchFamily="34" charset="-120"/>
              <a:ea typeface="Microsoft JhengHei" panose="020B0604030504040204" pitchFamily="34" charset="-120"/>
              <a:cs typeface="Arial"/>
            </a:endParaRPr>
          </a:p>
        </p:txBody>
      </p:sp>
      <p:sp>
        <p:nvSpPr>
          <p:cNvPr id="3" name="Title 1">
            <a:extLst>
              <a:ext uri="{FF2B5EF4-FFF2-40B4-BE49-F238E27FC236}">
                <a16:creationId xmlns:a16="http://schemas.microsoft.com/office/drawing/2014/main" id="{3573556A-73E0-3BBA-EF53-2061087E41A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目標</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98483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55139A-3C4F-4DB1-A72E-1169D8D85F4B}"/>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t="15436" b="2549"/>
          <a:stretch/>
        </p:blipFill>
        <p:spPr>
          <a:xfrm>
            <a:off x="1886743" y="1066800"/>
            <a:ext cx="8171657" cy="5177591"/>
          </a:xfrm>
          <a:prstGeom prst="rect">
            <a:avLst/>
          </a:prstGeom>
        </p:spPr>
      </p:pic>
      <p:sp>
        <p:nvSpPr>
          <p:cNvPr id="3" name="Title 1">
            <a:extLst>
              <a:ext uri="{FF2B5EF4-FFF2-40B4-BE49-F238E27FC236}">
                <a16:creationId xmlns:a16="http://schemas.microsoft.com/office/drawing/2014/main" id="{EA32AE39-C552-51DC-3211-C881A942C786}"/>
              </a:ext>
            </a:extLst>
          </p:cNvPr>
          <p:cNvSpPr txBox="1">
            <a:spLocks/>
          </p:cNvSpPr>
          <p:nvPr/>
        </p:nvSpPr>
        <p:spPr>
          <a:xfrm>
            <a:off x="22654" y="0"/>
            <a:ext cx="12192000" cy="1066800"/>
          </a:xfrm>
          <a:prstGeom prst="rect">
            <a:avLst/>
          </a:prstGeom>
          <a:solidFill>
            <a:srgbClr val="7D7FBB"/>
          </a:solid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ts val="3820"/>
              </a:lnSpc>
              <a:spcBef>
                <a:spcPct val="0"/>
              </a:spcBef>
              <a:spcAft>
                <a:spcPts val="0"/>
              </a:spcAft>
              <a:buClrTx/>
              <a:buSzTx/>
              <a:buFontTx/>
              <a:buNone/>
              <a:tabLst/>
              <a:defRPr/>
            </a:pPr>
            <a:r>
              <a:rPr kumimoji="0" lang="zh-HK" altLang="en-US" sz="28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管理蟑螂：</a:t>
            </a:r>
            <a:endParaRPr kumimoji="0" lang="en-US" altLang="zh-HK" sz="28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a:p>
            <a:pPr marL="0" marR="0" lvl="0" indent="0" algn="ctr" defTabSz="914400" rtl="0" eaLnBrk="1" fontAlgn="auto" latinLnBrk="0" hangingPunct="1">
              <a:lnSpc>
                <a:spcPts val="3820"/>
              </a:lnSpc>
              <a:spcBef>
                <a:spcPct val="0"/>
              </a:spcBef>
              <a:spcAft>
                <a:spcPts val="0"/>
              </a:spcAft>
              <a:buClrTx/>
              <a:buSzTx/>
              <a:buFontTx/>
              <a:buNone/>
              <a:tabLst/>
              <a:defRPr/>
            </a:pPr>
            <a:r>
              <a:rPr kumimoji="0" lang="zh-HK" altLang="en-US" sz="3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最佳做法</a:t>
            </a:r>
            <a:endParaRPr kumimoji="0" lang="en-US" sz="3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TextBox 1">
            <a:extLst>
              <a:ext uri="{FF2B5EF4-FFF2-40B4-BE49-F238E27FC236}">
                <a16:creationId xmlns:a16="http://schemas.microsoft.com/office/drawing/2014/main" id="{837F6EFD-9F45-0E23-D3AF-98B47809B553}"/>
              </a:ext>
            </a:extLst>
          </p:cNvPr>
          <p:cNvSpPr txBox="1"/>
          <p:nvPr/>
        </p:nvSpPr>
        <p:spPr>
          <a:xfrm>
            <a:off x="10058400" y="5044062"/>
            <a:ext cx="1143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Graphic from the California Department of Pesticide Regulation</a:t>
            </a:r>
          </a:p>
        </p:txBody>
      </p:sp>
      <p:sp>
        <p:nvSpPr>
          <p:cNvPr id="4" name="TextBox 3">
            <a:extLst>
              <a:ext uri="{FF2B5EF4-FFF2-40B4-BE49-F238E27FC236}">
                <a16:creationId xmlns:a16="http://schemas.microsoft.com/office/drawing/2014/main" id="{3D6354E6-FF37-DA8A-A3D8-27FA9662F777}"/>
              </a:ext>
            </a:extLst>
          </p:cNvPr>
          <p:cNvSpPr txBox="1"/>
          <p:nvPr/>
        </p:nvSpPr>
        <p:spPr>
          <a:xfrm>
            <a:off x="533400" y="1181467"/>
            <a:ext cx="1107996" cy="5062924"/>
          </a:xfrm>
          <a:prstGeom prst="rect">
            <a:avLst/>
          </a:prstGeom>
          <a:noFill/>
        </p:spPr>
        <p:txBody>
          <a:bodyPr wrap="none" rtlCol="0">
            <a:spAutoFit/>
          </a:bodyPr>
          <a:lstStyle/>
          <a:p>
            <a:pPr>
              <a:spcAft>
                <a:spcPts val="600"/>
              </a:spcAft>
            </a:pPr>
            <a:r>
              <a:rPr lang="zh-HK" altLang="en-US" sz="3600" dirty="0">
                <a:latin typeface="Microsoft JhengHei" panose="020B0604030504040204" pitchFamily="34" charset="-120"/>
                <a:ea typeface="Microsoft JhengHei" panose="020B0604030504040204" pitchFamily="34" charset="-120"/>
              </a:rPr>
              <a:t>預</a:t>
            </a:r>
            <a:r>
              <a:rPr lang="zh-CN" altLang="en-US" sz="3600" dirty="0">
                <a:latin typeface="Microsoft JhengHei" panose="020B0604030504040204" pitchFamily="34" charset="-120"/>
                <a:ea typeface="Microsoft JhengHei" panose="020B0604030504040204" pitchFamily="34" charset="-120"/>
              </a:rPr>
              <a:t>防</a:t>
            </a:r>
            <a:endParaRPr lang="en-US" altLang="zh-CN" sz="3600" dirty="0">
              <a:latin typeface="Microsoft JhengHei" panose="020B0604030504040204" pitchFamily="34" charset="-120"/>
              <a:ea typeface="Microsoft JhengHei" panose="020B0604030504040204" pitchFamily="34" charset="-120"/>
            </a:endParaRPr>
          </a:p>
          <a:p>
            <a:pPr>
              <a:spcAft>
                <a:spcPts val="600"/>
              </a:spcAft>
            </a:pPr>
            <a:r>
              <a:rPr lang="zh-CN" altLang="en-US" sz="3600" dirty="0">
                <a:latin typeface="Microsoft JhengHei" panose="020B0604030504040204" pitchFamily="34" charset="-120"/>
                <a:ea typeface="Microsoft JhengHei" panose="020B0604030504040204" pitchFamily="34" charset="-120"/>
              </a:rPr>
              <a:t>清潔</a:t>
            </a:r>
            <a:endParaRPr lang="en-US" altLang="zh-CN" sz="3600" dirty="0">
              <a:latin typeface="Microsoft JhengHei" panose="020B0604030504040204" pitchFamily="34" charset="-120"/>
              <a:ea typeface="Microsoft JhengHei" panose="020B0604030504040204" pitchFamily="34" charset="-120"/>
            </a:endParaRPr>
          </a:p>
          <a:p>
            <a:pPr>
              <a:spcAft>
                <a:spcPts val="600"/>
              </a:spcAft>
            </a:pPr>
            <a:r>
              <a:rPr lang="zh-CN" altLang="en-US" sz="3600" dirty="0">
                <a:latin typeface="Microsoft JhengHei" panose="020B0604030504040204" pitchFamily="34" charset="-120"/>
                <a:ea typeface="Microsoft JhengHei" panose="020B0604030504040204" pitchFamily="34" charset="-120"/>
              </a:rPr>
              <a:t>清理</a:t>
            </a:r>
            <a:endParaRPr lang="en-US" altLang="zh-CN" sz="3600" dirty="0">
              <a:latin typeface="Microsoft JhengHei" panose="020B0604030504040204" pitchFamily="34" charset="-120"/>
              <a:ea typeface="Microsoft JhengHei" panose="020B0604030504040204" pitchFamily="34" charset="-120"/>
            </a:endParaRPr>
          </a:p>
          <a:p>
            <a:pPr>
              <a:spcAft>
                <a:spcPts val="600"/>
              </a:spcAft>
            </a:pPr>
            <a:r>
              <a:rPr lang="zh-CN" altLang="en-US" sz="3600" dirty="0">
                <a:latin typeface="Microsoft JhengHei" panose="020B0604030504040204" pitchFamily="34" charset="-120"/>
                <a:ea typeface="Microsoft JhengHei" panose="020B0604030504040204" pitchFamily="34" charset="-120"/>
              </a:rPr>
              <a:t>監控</a:t>
            </a:r>
            <a:endParaRPr lang="en-US" altLang="zh-CN" sz="3600" dirty="0">
              <a:latin typeface="Microsoft JhengHei" panose="020B0604030504040204" pitchFamily="34" charset="-120"/>
              <a:ea typeface="Microsoft JhengHei" panose="020B0604030504040204" pitchFamily="34" charset="-120"/>
            </a:endParaRPr>
          </a:p>
          <a:p>
            <a:pPr>
              <a:spcAft>
                <a:spcPts val="600"/>
              </a:spcAft>
            </a:pPr>
            <a:endParaRPr lang="en-US" sz="3600" dirty="0">
              <a:latin typeface="Microsoft JhengHei" panose="020B0604030504040204" pitchFamily="34" charset="-120"/>
              <a:ea typeface="Microsoft JhengHei" panose="020B0604030504040204" pitchFamily="34" charset="-120"/>
            </a:endParaRPr>
          </a:p>
          <a:p>
            <a:pPr>
              <a:spcAft>
                <a:spcPts val="600"/>
              </a:spcAft>
            </a:pPr>
            <a:r>
              <a:rPr lang="zh-CN" altLang="en-US" sz="3600" dirty="0">
                <a:latin typeface="Microsoft JhengHei" panose="020B0604030504040204" pitchFamily="34" charset="-120"/>
                <a:ea typeface="Microsoft JhengHei" panose="020B0604030504040204" pitchFamily="34" charset="-120"/>
              </a:rPr>
              <a:t>識別</a:t>
            </a:r>
            <a:endParaRPr lang="en-US" altLang="zh-CN" sz="3600" dirty="0">
              <a:latin typeface="Microsoft JhengHei" panose="020B0604030504040204" pitchFamily="34" charset="-120"/>
              <a:ea typeface="Microsoft JhengHei" panose="020B0604030504040204" pitchFamily="34" charset="-120"/>
            </a:endParaRPr>
          </a:p>
          <a:p>
            <a:pPr>
              <a:spcAft>
                <a:spcPts val="600"/>
              </a:spcAft>
            </a:pPr>
            <a:r>
              <a:rPr lang="zh-CN" altLang="en-US" sz="3600" dirty="0">
                <a:latin typeface="Microsoft JhengHei" panose="020B0604030504040204" pitchFamily="34" charset="-120"/>
                <a:ea typeface="Microsoft JhengHei" panose="020B0604030504040204" pitchFamily="34" charset="-120"/>
              </a:rPr>
              <a:t>移除</a:t>
            </a:r>
            <a:endParaRPr lang="en-US" altLang="zh-CN" sz="3600" dirty="0">
              <a:latin typeface="Microsoft JhengHei" panose="020B0604030504040204" pitchFamily="34" charset="-120"/>
              <a:ea typeface="Microsoft JhengHei" panose="020B0604030504040204" pitchFamily="34" charset="-120"/>
            </a:endParaRPr>
          </a:p>
          <a:p>
            <a:pPr>
              <a:spcAft>
                <a:spcPts val="600"/>
              </a:spcAft>
            </a:pPr>
            <a:r>
              <a:rPr lang="zh-CN" altLang="en-US" sz="3600" dirty="0">
                <a:latin typeface="Microsoft JhengHei" panose="020B0604030504040204" pitchFamily="34" charset="-120"/>
                <a:ea typeface="Microsoft JhengHei" panose="020B0604030504040204" pitchFamily="34" charset="-120"/>
              </a:rPr>
              <a:t>誘餌</a:t>
            </a:r>
            <a:endParaRPr lang="en-US" sz="3600"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4045628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676400"/>
            <a:ext cx="5257801" cy="4026074"/>
          </a:xfrm>
        </p:spPr>
        <p:txBody>
          <a:bodyPr vert="horz" lIns="91440" tIns="45720" rIns="91440" bIns="45720" rtlCol="0" anchor="t">
            <a:normAutofit fontScale="92500" lnSpcReduction="10000"/>
          </a:bodyPr>
          <a:lstStyle/>
          <a:p>
            <a:r>
              <a:rPr lang="zh-HK" altLang="en-US" sz="3200" dirty="0">
                <a:latin typeface="Microsoft JhengHei" panose="020B0604030504040204" pitchFamily="34" charset="-120"/>
                <a:ea typeface="Microsoft JhengHei" panose="020B0604030504040204" pitchFamily="34" charset="-120"/>
              </a:rPr>
              <a:t>必須獲得執照</a:t>
            </a:r>
            <a:endParaRPr lang="en-US" sz="3200" dirty="0">
              <a:latin typeface="Microsoft JhengHei" panose="020B0604030504040204" pitchFamily="34" charset="-120"/>
              <a:ea typeface="Microsoft JhengHei" panose="020B0604030504040204" pitchFamily="34" charset="-120"/>
            </a:endParaRPr>
          </a:p>
          <a:p>
            <a:pPr lvl="1"/>
            <a:r>
              <a:rPr lang="zh-HK" altLang="en-US" dirty="0">
                <a:solidFill>
                  <a:srgbClr val="009999"/>
                </a:solidFill>
                <a:latin typeface="Microsoft JhengHei" panose="020B0604030504040204" pitchFamily="34" charset="-120"/>
                <a:ea typeface="Microsoft JhengHei" panose="020B0604030504040204" pitchFamily="34" charset="-120"/>
              </a:rPr>
              <a:t>與</a:t>
            </a:r>
            <a:r>
              <a:rPr lang="en-US" dirty="0">
                <a:solidFill>
                  <a:srgbClr val="009999"/>
                </a:solidFill>
                <a:latin typeface="Microsoft JhengHei" panose="020B0604030504040204" pitchFamily="34" charset="-120"/>
                <a:ea typeface="Microsoft JhengHei" panose="020B0604030504040204" pitchFamily="34" charset="-120"/>
              </a:rPr>
              <a:t>DPR，</a:t>
            </a:r>
            <a:r>
              <a:rPr lang="zh-HK" altLang="en-US" dirty="0">
                <a:solidFill>
                  <a:srgbClr val="009999"/>
                </a:solidFill>
                <a:latin typeface="Microsoft JhengHei" panose="020B0604030504040204" pitchFamily="34" charset="-120"/>
                <a:ea typeface="Microsoft JhengHei" panose="020B0604030504040204" pitchFamily="34" charset="-120"/>
              </a:rPr>
              <a:t>和</a:t>
            </a:r>
            <a:endParaRPr lang="en-US" altLang="zh-HK" dirty="0">
              <a:solidFill>
                <a:srgbClr val="009999"/>
              </a:solidFill>
              <a:latin typeface="Microsoft JhengHei" panose="020B0604030504040204" pitchFamily="34" charset="-120"/>
              <a:ea typeface="Microsoft JhengHei" panose="020B0604030504040204" pitchFamily="34" charset="-120"/>
            </a:endParaRPr>
          </a:p>
          <a:p>
            <a:pPr lvl="1"/>
            <a:r>
              <a:rPr lang="zh-CN" altLang="en-US" dirty="0">
                <a:solidFill>
                  <a:srgbClr val="009999"/>
                </a:solidFill>
                <a:latin typeface="Microsoft JhengHei" panose="020B0604030504040204" pitchFamily="34" charset="-120"/>
                <a:ea typeface="Microsoft JhengHei" panose="020B0604030504040204" pitchFamily="34" charset="-120"/>
              </a:rPr>
              <a:t>與結構性害蟲控制委員會</a:t>
            </a:r>
            <a:endParaRPr lang="en-US" dirty="0">
              <a:solidFill>
                <a:srgbClr val="009999"/>
              </a:solidFill>
              <a:latin typeface="Microsoft JhengHei" panose="020B0604030504040204" pitchFamily="34" charset="-120"/>
              <a:ea typeface="Microsoft JhengHei" panose="020B0604030504040204" pitchFamily="34" charset="-120"/>
            </a:endParaRPr>
          </a:p>
          <a:p>
            <a:r>
              <a:rPr lang="zh-CN" altLang="en-US" sz="3200" dirty="0">
                <a:latin typeface="Microsoft JhengHei" panose="020B0604030504040204" pitchFamily="34" charset="-120"/>
                <a:ea typeface="Microsoft JhengHei" panose="020B0604030504040204" pitchFamily="34" charset="-120"/>
              </a:rPr>
              <a:t>必須接受學校和托兒所的</a:t>
            </a:r>
            <a:r>
              <a:rPr lang="en-US" altLang="zh-CN" sz="3200" dirty="0">
                <a:ea typeface="Microsoft JhengHei" panose="020B0604030504040204" pitchFamily="34" charset="-120"/>
              </a:rPr>
              <a:t>IPM</a:t>
            </a:r>
            <a:r>
              <a:rPr lang="zh-CN" altLang="en-US" sz="3200" dirty="0">
                <a:latin typeface="Microsoft JhengHei" panose="020B0604030504040204" pitchFamily="34" charset="-120"/>
                <a:ea typeface="Microsoft JhengHei" panose="020B0604030504040204" pitchFamily="34" charset="-120"/>
              </a:rPr>
              <a:t>培訓</a:t>
            </a:r>
            <a:endParaRPr lang="en-US" sz="3200" dirty="0">
              <a:latin typeface="Microsoft JhengHei" panose="020B0604030504040204" pitchFamily="34" charset="-120"/>
              <a:ea typeface="Microsoft JhengHei" panose="020B0604030504040204" pitchFamily="34" charset="-120"/>
            </a:endParaRPr>
          </a:p>
          <a:p>
            <a:pPr lvl="1">
              <a:lnSpc>
                <a:spcPct val="100000"/>
              </a:lnSpc>
              <a:spcBef>
                <a:spcPts val="1200"/>
              </a:spcBef>
            </a:pPr>
            <a:r>
              <a:rPr lang="zh-HK" altLang="en-US" dirty="0">
                <a:solidFill>
                  <a:srgbClr val="009999"/>
                </a:solidFill>
                <a:latin typeface="Microsoft JhengHei" panose="020B0604030504040204" pitchFamily="34" charset="-120"/>
                <a:ea typeface="Microsoft JhengHei" panose="020B0604030504040204" pitchFamily="34" charset="-120"/>
                <a:cs typeface="Calibri"/>
              </a:rPr>
              <a:t>針對</a:t>
            </a:r>
            <a:r>
              <a:rPr lang="en-US" dirty="0">
                <a:solidFill>
                  <a:srgbClr val="009999"/>
                </a:solidFill>
                <a:latin typeface="Microsoft JhengHei" panose="020B0604030504040204" pitchFamily="34" charset="-120"/>
                <a:ea typeface="Microsoft JhengHei" panose="020B0604030504040204" pitchFamily="34" charset="-120"/>
                <a:cs typeface="Calibri"/>
              </a:rPr>
              <a:t>PMP</a:t>
            </a:r>
            <a:r>
              <a:rPr lang="zh-HK" altLang="en-US" dirty="0">
                <a:solidFill>
                  <a:srgbClr val="009999"/>
                </a:solidFill>
                <a:latin typeface="Microsoft JhengHei" panose="020B0604030504040204" pitchFamily="34" charset="-120"/>
                <a:ea typeface="Microsoft JhengHei" panose="020B0604030504040204" pitchFamily="34" charset="-120"/>
                <a:cs typeface="Calibri"/>
              </a:rPr>
              <a:t>的免費</a:t>
            </a:r>
            <a:r>
              <a:rPr lang="en-US" dirty="0">
                <a:solidFill>
                  <a:srgbClr val="009999"/>
                </a:solidFill>
                <a:latin typeface="Microsoft JhengHei" panose="020B0604030504040204" pitchFamily="34" charset="-120"/>
                <a:ea typeface="Microsoft JhengHei" panose="020B0604030504040204" pitchFamily="34" charset="-120"/>
                <a:cs typeface="Calibri"/>
              </a:rPr>
              <a:t>DPR</a:t>
            </a:r>
            <a:r>
              <a:rPr lang="zh-HK" altLang="en-US" dirty="0">
                <a:solidFill>
                  <a:srgbClr val="009999"/>
                </a:solidFill>
                <a:latin typeface="Microsoft JhengHei" panose="020B0604030504040204" pitchFamily="34" charset="-120"/>
                <a:ea typeface="Microsoft JhengHei" panose="020B0604030504040204" pitchFamily="34" charset="-120"/>
                <a:cs typeface="Calibri"/>
              </a:rPr>
              <a:t>線上高級課程</a:t>
            </a:r>
            <a:r>
              <a:rPr lang="zh-HK" altLang="en-US" dirty="0">
                <a:solidFill>
                  <a:srgbClr val="009999"/>
                </a:solidFill>
                <a:cs typeface="Calibri"/>
              </a:rPr>
              <a:t>：</a:t>
            </a:r>
            <a:r>
              <a:rPr lang="en-US" dirty="0">
                <a:solidFill>
                  <a:srgbClr val="009999"/>
                </a:solidFill>
                <a:cs typeface="Calibri"/>
                <a:hlinkClick r:id="rId4"/>
              </a:rPr>
              <a:t>www.cdpr.ca.gov/schoolipm</a:t>
            </a:r>
            <a:endParaRPr lang="en-US" dirty="0">
              <a:solidFill>
                <a:srgbClr val="009999"/>
              </a:solidFill>
              <a:cs typeface="Calibri"/>
            </a:endParaRPr>
          </a:p>
          <a:p>
            <a:pPr lvl="1">
              <a:lnSpc>
                <a:spcPct val="100000"/>
              </a:lnSpc>
              <a:spcBef>
                <a:spcPts val="1200"/>
              </a:spcBef>
            </a:pPr>
            <a:r>
              <a:rPr lang="zh-CN" altLang="en-US" dirty="0">
                <a:solidFill>
                  <a:srgbClr val="009999"/>
                </a:solidFill>
                <a:latin typeface="Microsoft JhengHei" panose="020B0604030504040204" pitchFamily="34" charset="-120"/>
                <a:ea typeface="Microsoft JhengHei" panose="020B0604030504040204" pitchFamily="34" charset="-120"/>
              </a:rPr>
              <a:t>申請</a:t>
            </a:r>
            <a:r>
              <a:rPr lang="en-US" altLang="zh-CN" dirty="0">
                <a:solidFill>
                  <a:srgbClr val="009999"/>
                </a:solidFill>
                <a:latin typeface="Microsoft JhengHei" panose="020B0604030504040204" pitchFamily="34" charset="-120"/>
                <a:ea typeface="Microsoft JhengHei" panose="020B0604030504040204" pitchFamily="34" charset="-120"/>
              </a:rPr>
              <a:t>UC IPM</a:t>
            </a:r>
            <a:r>
              <a:rPr lang="zh-CN" altLang="en-US" dirty="0">
                <a:solidFill>
                  <a:srgbClr val="009999"/>
                </a:solidFill>
                <a:latin typeface="Microsoft JhengHei" panose="020B0604030504040204" pitchFamily="34" charset="-120"/>
                <a:ea typeface="Microsoft JhengHei" panose="020B0604030504040204" pitchFamily="34" charset="-120"/>
              </a:rPr>
              <a:t>免費線上培訓</a:t>
            </a:r>
            <a:r>
              <a:rPr lang="zh-CN" altLang="en-US" dirty="0">
                <a:solidFill>
                  <a:srgbClr val="009999"/>
                </a:solidFill>
              </a:rPr>
              <a:t>：</a:t>
            </a:r>
            <a:r>
              <a:rPr lang="en-US" altLang="zh-CN" dirty="0">
                <a:solidFill>
                  <a:srgbClr val="009999"/>
                </a:solidFill>
                <a:hlinkClick r:id="rId5"/>
              </a:rPr>
              <a:t>www.ipm.ucdavis.edu/training/school-and-child-care-ipm.html</a:t>
            </a:r>
            <a:endParaRPr lang="en-US" dirty="0">
              <a:cs typeface="Calibri"/>
            </a:endParaRPr>
          </a:p>
        </p:txBody>
      </p:sp>
      <p:pic>
        <p:nvPicPr>
          <p:cNvPr id="5" name="Picture 4" descr="A picture containing outdoor, person, ground, person&#10;&#10;Description automatically generated">
            <a:extLst>
              <a:ext uri="{FF2B5EF4-FFF2-40B4-BE49-F238E27FC236}">
                <a16:creationId xmlns:a16="http://schemas.microsoft.com/office/drawing/2014/main" id="{57D5CF2D-7934-4A42-BE51-288FF245E558}"/>
              </a:ext>
            </a:extLst>
          </p:cNvPr>
          <p:cNvPicPr>
            <a:picLocks noChangeAspect="1"/>
          </p:cNvPicPr>
          <p:nvPr/>
        </p:nvPicPr>
        <p:blipFill rotWithShape="1">
          <a:blip r:embed="rId6">
            <a:extLst>
              <a:ext uri="{28A0092B-C50C-407E-A947-70E740481C1C}">
                <a14:useLocalDpi xmlns:a14="http://schemas.microsoft.com/office/drawing/2010/main" val="0"/>
              </a:ext>
            </a:extLst>
          </a:blip>
          <a:srcRect l="10740" t="14250" r="16666" b="6898"/>
          <a:stretch/>
        </p:blipFill>
        <p:spPr>
          <a:xfrm>
            <a:off x="6299201" y="1447800"/>
            <a:ext cx="5892799" cy="4267200"/>
          </a:xfrm>
          <a:prstGeom prst="rect">
            <a:avLst/>
          </a:prstGeom>
        </p:spPr>
      </p:pic>
      <p:sp>
        <p:nvSpPr>
          <p:cNvPr id="4" name="Title 1">
            <a:extLst>
              <a:ext uri="{FF2B5EF4-FFF2-40B4-BE49-F238E27FC236}">
                <a16:creationId xmlns:a16="http://schemas.microsoft.com/office/drawing/2014/main" id="{4BFD418F-4B77-6E54-8AC0-2C47CDE3FD66}"/>
              </a:ext>
            </a:extLst>
          </p:cNvPr>
          <p:cNvSpPr txBox="1">
            <a:spLocks/>
          </p:cNvSpPr>
          <p:nvPr/>
        </p:nvSpPr>
        <p:spPr>
          <a:xfrm>
            <a:off x="2908301" y="0"/>
            <a:ext cx="67818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管理蟑螂</a:t>
            </a:r>
            <a:r>
              <a:rPr lang="en-US" altLang="zh-TW"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雇用害蟲管理專家（</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680423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784" y="1701673"/>
            <a:ext cx="6341378" cy="3962400"/>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zh-HK"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協力廠商認證的例子：</a:t>
            </a:r>
            <a:endParaRPr kumimoji="0" lang="en-US" altLang="zh-HK"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zh-HK" sz="2400" b="0" i="0" u="none" strike="noStrike" kern="1200" cap="none" spc="0" normalizeH="0" baseline="0" noProof="0" dirty="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EcoWise</a:t>
            </a:r>
            <a:r>
              <a:rPr kumimoji="0" lang="en-US" altLang="zh-HK" sz="2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HK" sz="2400" b="0" i="0" u="none" strike="noStrike" kern="1200" cap="none" spc="0" normalizeH="0" baseline="0" noProof="0" dirty="0">
                <a:ln>
                  <a:noFill/>
                </a:ln>
                <a:solidFill>
                  <a:srgbClr val="009999"/>
                </a:solidFill>
                <a:effectLst/>
                <a:uLnTx/>
                <a:uFillTx/>
                <a:latin typeface="Arial" panose="020B0604020202020204" pitchFamily="34" charset="0"/>
                <a:ea typeface="新細明體" panose="02020500000000000000" pitchFamily="18" charset="-120"/>
                <a:cs typeface="Arial" panose="020B0604020202020204" pitchFamily="34" charset="0"/>
                <a:hlinkClick r:id="rId4">
                  <a:extLst>
                    <a:ext uri="{A12FA001-AC4F-418D-AE19-62706E023703}">
                      <ahyp:hlinkClr xmlns:ahyp="http://schemas.microsoft.com/office/drawing/2018/hyperlinkcolor" val="tx"/>
                    </a:ext>
                  </a:extLst>
                </a:hlinkClick>
              </a:rPr>
              <a:t>https://www.ecowisecertified.com/ecowise_find.html</a:t>
            </a:r>
            <a:endParaRPr kumimoji="0" lang="en-US" altLang="zh-HK" sz="2400" b="0" i="0" u="none" strike="noStrike" kern="1200" cap="none" spc="0" normalizeH="0" baseline="0" noProof="0" dirty="0">
              <a:ln>
                <a:noFill/>
              </a:ln>
              <a:solidFill>
                <a:srgbClr val="009999"/>
              </a:solidFill>
              <a:effectLst/>
              <a:uLnTx/>
              <a:uFillTx/>
              <a:latin typeface="Arial" panose="020B0604020202020204" pitchFamily="34" charset="0"/>
              <a:ea typeface="新細明體" panose="02020500000000000000" pitchFamily="18" charset="-120"/>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zh-HK" sz="2400" b="0" i="0" u="none" strike="noStrike" kern="1200" cap="none" spc="0" normalizeH="0" baseline="0" noProof="0" dirty="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GreenPro</a:t>
            </a:r>
            <a:r>
              <a:rPr kumimoji="0" lang="en-US" altLang="zh-HK" sz="2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https://greenshieldcertified.org/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zh-HK" sz="2400" b="0" i="0" u="none" strike="noStrike" kern="1200" cap="none" spc="0" normalizeH="0" baseline="0" noProof="0" dirty="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GreenShield</a:t>
            </a:r>
            <a:r>
              <a:rPr kumimoji="0" lang="en-US" altLang="zh-HK" sz="2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https://www.qualitypro.org/certified-services/greenpro/</a:t>
            </a:r>
            <a:endParaRPr kumimoji="0" lang="zh-HK" altLang="en-US" sz="2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6" name="Picture 5">
            <a:extLst>
              <a:ext uri="{FF2B5EF4-FFF2-40B4-BE49-F238E27FC236}">
                <a16:creationId xmlns:a16="http://schemas.microsoft.com/office/drawing/2014/main" id="{AD69C4F5-40F9-4550-B909-12B5561E1935}"/>
              </a:ext>
            </a:extLst>
          </p:cNvPr>
          <p:cNvPicPr>
            <a:picLocks noChangeAspect="1"/>
          </p:cNvPicPr>
          <p:nvPr/>
        </p:nvPicPr>
        <p:blipFill>
          <a:blip r:embed="rId5"/>
          <a:stretch>
            <a:fillRect/>
          </a:stretch>
        </p:blipFill>
        <p:spPr>
          <a:xfrm>
            <a:off x="8229600" y="4191000"/>
            <a:ext cx="2772966" cy="12954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052FBE1B-C1C1-4E8A-9641-26B4085A7F80}"/>
              </a:ext>
            </a:extLst>
          </p:cNvPr>
          <p:cNvPicPr>
            <a:picLocks noChangeAspect="1"/>
          </p:cNvPicPr>
          <p:nvPr/>
        </p:nvPicPr>
        <p:blipFill rotWithShape="1">
          <a:blip r:embed="rId6">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10" name="Picture 9">
            <a:extLst>
              <a:ext uri="{FF2B5EF4-FFF2-40B4-BE49-F238E27FC236}">
                <a16:creationId xmlns:a16="http://schemas.microsoft.com/office/drawing/2014/main" id="{3D4082CC-4C84-41C6-882F-47CB8F96C764}"/>
              </a:ext>
            </a:extLst>
          </p:cNvPr>
          <p:cNvPicPr>
            <a:picLocks noChangeAspect="1"/>
          </p:cNvPicPr>
          <p:nvPr/>
        </p:nvPicPr>
        <p:blipFill>
          <a:blip r:embed="rId7"/>
          <a:stretch>
            <a:fillRect/>
          </a:stretch>
        </p:blipFill>
        <p:spPr>
          <a:xfrm>
            <a:off x="10058400" y="1600200"/>
            <a:ext cx="1625604" cy="2084108"/>
          </a:xfrm>
          <a:prstGeom prst="rect">
            <a:avLst/>
          </a:prstGeom>
        </p:spPr>
      </p:pic>
      <p:sp>
        <p:nvSpPr>
          <p:cNvPr id="4" name="Title 1">
            <a:extLst>
              <a:ext uri="{FF2B5EF4-FFF2-40B4-BE49-F238E27FC236}">
                <a16:creationId xmlns:a16="http://schemas.microsoft.com/office/drawing/2014/main" id="{3072C696-FAF6-896F-7E27-EAD68832B6A9}"/>
              </a:ext>
            </a:extLst>
          </p:cNvPr>
          <p:cNvSpPr txBox="1">
            <a:spLocks/>
          </p:cNvSpPr>
          <p:nvPr/>
        </p:nvSpPr>
        <p:spPr>
          <a:xfrm>
            <a:off x="3835398" y="0"/>
            <a:ext cx="4521204"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4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a:t>
            </a:r>
            <a:endParaRPr lang="en-US" altLang="zh-CN" sz="24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雇用一名</a:t>
            </a:r>
            <a:r>
              <a:rPr lang="en-US" altLang="zh-CN" sz="3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endParaRPr lang="zh-TW" altLang="zh-HK" sz="3200" kern="1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endParaRPr>
          </a:p>
        </p:txBody>
      </p:sp>
    </p:spTree>
    <p:custDataLst>
      <p:tags r:id="rId1"/>
    </p:custDataLst>
    <p:extLst>
      <p:ext uri="{BB962C8B-B14F-4D97-AF65-F5344CB8AC3E}">
        <p14:creationId xmlns:p14="http://schemas.microsoft.com/office/powerpoint/2010/main" val="1342292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778" y="1758809"/>
            <a:ext cx="5943600" cy="3993667"/>
          </a:xfrm>
        </p:spPr>
        <p:txBody>
          <a:bodyPr vert="horz" lIns="91440" tIns="45720" rIns="91440" bIns="45720" rtlCol="0" anchor="t">
            <a:normAutofit/>
          </a:bodyPr>
          <a:lstStyle/>
          <a:p>
            <a:pPr marL="0" indent="0">
              <a:buNone/>
            </a:pPr>
            <a:r>
              <a:rPr lang="zh-TW" altLang="zh-HK" sz="32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在您的托兒所中清除蟑螂</a:t>
            </a:r>
            <a:endParaRPr lang="en-US" sz="3200" dirty="0">
              <a:latin typeface="Microsoft JhengHei" panose="020B0604030504040204" pitchFamily="34" charset="-120"/>
              <a:ea typeface="Microsoft JhengHei" panose="020B0604030504040204" pitchFamily="34" charset="-120"/>
              <a:cs typeface="Arial"/>
            </a:endParaRPr>
          </a:p>
          <a:p>
            <a:pPr marL="0" indent="0">
              <a:buNone/>
            </a:pPr>
            <a:r>
              <a:rPr lang="en-US" sz="2400" dirty="0">
                <a:latin typeface="Arial"/>
                <a:cs typeface="Arial"/>
                <a:hlinkClick r:id="rId4"/>
              </a:rPr>
              <a:t>https://www.youtube.com/watch?v=IdIjwCHQiCM&amp;t=55s</a:t>
            </a:r>
            <a:r>
              <a:rPr lang="en-US" sz="2400" dirty="0">
                <a:latin typeface="Arial"/>
                <a:cs typeface="Arial"/>
              </a:rPr>
              <a:t> </a:t>
            </a:r>
          </a:p>
        </p:txBody>
      </p:sp>
      <p:pic>
        <p:nvPicPr>
          <p:cNvPr id="5" name="Picture 4">
            <a:extLst>
              <a:ext uri="{FF2B5EF4-FFF2-40B4-BE49-F238E27FC236}">
                <a16:creationId xmlns:a16="http://schemas.microsoft.com/office/drawing/2014/main" id="{88AFC357-C3F8-4C1B-87F5-7E043DB4A1B7}"/>
              </a:ext>
            </a:extLst>
          </p:cNvPr>
          <p:cNvPicPr>
            <a:picLocks noChangeAspect="1"/>
          </p:cNvPicPr>
          <p:nvPr/>
        </p:nvPicPr>
        <p:blipFill rotWithShape="1">
          <a:blip r:embed="rId5"/>
          <a:srcRect l="5386" t="13903" r="41581" b="15897"/>
          <a:stretch/>
        </p:blipFill>
        <p:spPr bwMode="auto">
          <a:xfrm>
            <a:off x="6858000" y="1782816"/>
            <a:ext cx="4974140" cy="3703583"/>
          </a:xfrm>
          <a:prstGeom prst="rect">
            <a:avLst/>
          </a:prstGeom>
          <a:ln>
            <a:solidFill>
              <a:schemeClr val="tx1"/>
            </a:solidFill>
          </a:ln>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2D60D62D-F357-C5DD-462B-4E80B4FAE348}"/>
              </a:ext>
            </a:extLst>
          </p:cNvPr>
          <p:cNvSpPr txBox="1">
            <a:spLocks/>
          </p:cNvSpPr>
          <p:nvPr/>
        </p:nvSpPr>
        <p:spPr>
          <a:xfrm>
            <a:off x="3505200" y="76200"/>
            <a:ext cx="51816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TW" altLang="zh-HK"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視頻：</a:t>
            </a:r>
            <a:endParaRPr lang="en-US" altLang="zh-TW" sz="28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r>
              <a:rPr lang="zh-TW" altLang="zh-HK" sz="36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讓害蟲遠離你的托兒所</a:t>
            </a:r>
          </a:p>
        </p:txBody>
      </p:sp>
    </p:spTree>
    <p:custDataLst>
      <p:tags r:id="rId1"/>
    </p:custDataLst>
    <p:extLst>
      <p:ext uri="{BB962C8B-B14F-4D97-AF65-F5344CB8AC3E}">
        <p14:creationId xmlns:p14="http://schemas.microsoft.com/office/powerpoint/2010/main" val="331409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838200" y="1360487"/>
            <a:ext cx="11353800" cy="4137026"/>
          </a:xfrm>
        </p:spPr>
        <p:txBody>
          <a:bodyPr vert="horz" lIns="91440" tIns="45720" rIns="91440" bIns="45720" rtlCol="0" anchor="t">
            <a:noAutofit/>
          </a:bodyPr>
          <a:lstStyle/>
          <a:p>
            <a:pPr marL="331470" indent="-331470">
              <a:lnSpc>
                <a:spcPct val="150000"/>
              </a:lnSpc>
              <a:spcBef>
                <a:spcPts val="0"/>
              </a:spcBef>
              <a:spcAft>
                <a:spcPts val="18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Calibri"/>
              </a:rPr>
              <a:t>蟑螂是害蟲嗎</a:t>
            </a:r>
            <a:r>
              <a:rPr lang="en-US" altLang="zh-CN" sz="3200" dirty="0">
                <a:latin typeface="Microsoft JhengHei" panose="020B0604030504040204" pitchFamily="34" charset="-120"/>
                <a:ea typeface="Microsoft JhengHei" panose="020B0604030504040204" pitchFamily="34" charset="-120"/>
                <a:cs typeface="Calibri"/>
              </a:rPr>
              <a:t>?</a:t>
            </a:r>
          </a:p>
          <a:p>
            <a:pPr marL="331470" indent="-331470">
              <a:lnSpc>
                <a:spcPct val="150000"/>
              </a:lnSpc>
              <a:spcBef>
                <a:spcPts val="0"/>
              </a:spcBef>
              <a:spcAft>
                <a:spcPts val="1800"/>
              </a:spcAft>
              <a:buFont typeface="+mj-lt"/>
              <a:buAutoNum type="arabicPeriod"/>
              <a:defRPr/>
            </a:pPr>
            <a:r>
              <a:rPr lang="en-US" altLang="zh-CN" sz="3200" dirty="0">
                <a:latin typeface="Microsoft JhengHei" panose="020B0604030504040204" pitchFamily="34" charset="-120"/>
                <a:ea typeface="Microsoft JhengHei" panose="020B0604030504040204" pitchFamily="34" charset="-120"/>
                <a:cs typeface="Calibri"/>
              </a:rPr>
              <a:t>《</a:t>
            </a:r>
            <a:r>
              <a:rPr lang="zh-CN" altLang="en-US" sz="3200" dirty="0">
                <a:latin typeface="Microsoft JhengHei" panose="020B0604030504040204" pitchFamily="34" charset="-120"/>
                <a:ea typeface="Microsoft JhengHei" panose="020B0604030504040204" pitchFamily="34" charset="-120"/>
                <a:cs typeface="Calibri"/>
              </a:rPr>
              <a:t>健康學校法案</a:t>
            </a:r>
            <a:r>
              <a:rPr lang="en-US" altLang="zh-CN" sz="3200" dirty="0">
                <a:latin typeface="Microsoft JhengHei" panose="020B0604030504040204" pitchFamily="34" charset="-120"/>
                <a:ea typeface="Microsoft JhengHei" panose="020B0604030504040204" pitchFamily="34" charset="-120"/>
                <a:cs typeface="Calibri"/>
              </a:rPr>
              <a:t>》</a:t>
            </a:r>
            <a:r>
              <a:rPr lang="zh-CN" altLang="en-US" sz="3200" dirty="0">
                <a:latin typeface="Microsoft JhengHei" panose="020B0604030504040204" pitchFamily="34" charset="-120"/>
                <a:ea typeface="Microsoft JhengHei" panose="020B0604030504040204" pitchFamily="34" charset="-120"/>
                <a:cs typeface="Calibri"/>
              </a:rPr>
              <a:t>和綜合害蟲管理（</a:t>
            </a:r>
            <a:r>
              <a:rPr lang="en-US" altLang="zh-CN" sz="3200" dirty="0">
                <a:latin typeface="Microsoft JhengHei" panose="020B0604030504040204" pitchFamily="34" charset="-120"/>
                <a:ea typeface="Microsoft JhengHei" panose="020B0604030504040204" pitchFamily="34" charset="-120"/>
                <a:cs typeface="Calibri"/>
              </a:rPr>
              <a:t>IPM</a:t>
            </a:r>
            <a:r>
              <a:rPr lang="zh-CN" altLang="en-US" sz="3200" dirty="0">
                <a:latin typeface="Microsoft JhengHei" panose="020B0604030504040204" pitchFamily="34" charset="-120"/>
                <a:ea typeface="Microsoft JhengHei" panose="020B0604030504040204" pitchFamily="34" charset="-120"/>
                <a:cs typeface="Calibri"/>
              </a:rPr>
              <a:t>）。</a:t>
            </a:r>
            <a:endParaRPr lang="en-US" altLang="zh-CN" sz="3200" dirty="0">
              <a:latin typeface="Microsoft JhengHei" panose="020B0604030504040204" pitchFamily="34" charset="-120"/>
              <a:ea typeface="Microsoft JhengHei" panose="020B0604030504040204" pitchFamily="34" charset="-120"/>
              <a:cs typeface="Calibri"/>
            </a:endParaRPr>
          </a:p>
          <a:p>
            <a:pPr marL="331470" indent="-331470">
              <a:lnSpc>
                <a:spcPct val="150000"/>
              </a:lnSpc>
              <a:spcBef>
                <a:spcPts val="0"/>
              </a:spcBef>
              <a:spcAft>
                <a:spcPts val="18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Calibri"/>
              </a:rPr>
              <a:t>蟑螂的</a:t>
            </a:r>
            <a:r>
              <a:rPr lang="en-US" altLang="zh-CN" sz="3200" dirty="0">
                <a:latin typeface="Microsoft JhengHei" panose="020B0604030504040204" pitchFamily="34" charset="-120"/>
                <a:ea typeface="Microsoft JhengHei" panose="020B0604030504040204" pitchFamily="34" charset="-120"/>
                <a:cs typeface="Calibri"/>
              </a:rPr>
              <a:t>IPM</a:t>
            </a:r>
            <a:endParaRPr lang="en-US" sz="3200" dirty="0">
              <a:latin typeface="Microsoft JhengHei" panose="020B0604030504040204" pitchFamily="34" charset="-120"/>
              <a:ea typeface="Microsoft JhengHei" panose="020B0604030504040204" pitchFamily="34" charset="-120"/>
              <a:cs typeface="Calibri"/>
            </a:endParaRPr>
          </a:p>
        </p:txBody>
      </p:sp>
      <p:sp>
        <p:nvSpPr>
          <p:cNvPr id="3" name="Title 1">
            <a:extLst>
              <a:ext uri="{FF2B5EF4-FFF2-40B4-BE49-F238E27FC236}">
                <a16:creationId xmlns:a16="http://schemas.microsoft.com/office/drawing/2014/main" id="{2D9C2B17-A60F-54AF-5F14-272F299AF70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議程</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9428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80E6F35-EEB6-082F-9B47-41088A13F284}"/>
              </a:ext>
            </a:extLst>
          </p:cNvPr>
          <p:cNvSpPr>
            <a:spLocks noGrp="1"/>
          </p:cNvSpPr>
          <p:nvPr>
            <p:ph idx="1"/>
          </p:nvPr>
        </p:nvSpPr>
        <p:spPr>
          <a:xfrm>
            <a:off x="838200" y="1377351"/>
            <a:ext cx="10515600" cy="1143000"/>
          </a:xfrm>
        </p:spPr>
        <p:txBody>
          <a:bodyPr/>
          <a:lstStyle/>
          <a:p>
            <a:pPr marL="0" indent="0">
              <a:buNone/>
            </a:pPr>
            <a:r>
              <a:rPr lang="zh-CN" altLang="en-US" sz="3200" dirty="0">
                <a:latin typeface="Microsoft JhengHei" panose="020B0604030504040204" pitchFamily="34" charset="-120"/>
                <a:ea typeface="Microsoft JhengHei" panose="020B0604030504040204" pitchFamily="34" charset="-120"/>
              </a:rPr>
              <a:t>害蟲可以被描述為任何造成損害或不適，</a:t>
            </a:r>
            <a:endParaRPr lang="en-US" altLang="zh-CN" sz="3200" dirty="0">
              <a:latin typeface="Microsoft JhengHei" panose="020B0604030504040204" pitchFamily="34" charset="-120"/>
              <a:ea typeface="Microsoft JhengHei" panose="020B0604030504040204" pitchFamily="34" charset="-120"/>
            </a:endParaRPr>
          </a:p>
          <a:p>
            <a:pPr marL="0" indent="0">
              <a:buNone/>
            </a:pPr>
            <a:r>
              <a:rPr lang="zh-CN" altLang="en-US" sz="3200" dirty="0">
                <a:latin typeface="Microsoft JhengHei" panose="020B0604030504040204" pitchFamily="34" charset="-120"/>
                <a:ea typeface="Microsoft JhengHei" panose="020B0604030504040204" pitchFamily="34" charset="-120"/>
              </a:rPr>
              <a:t>或傳播或產生疾病的生物體。</a:t>
            </a:r>
            <a:endParaRPr lang="en-US" sz="3200" dirty="0">
              <a:latin typeface="Microsoft JhengHei" panose="020B0604030504040204" pitchFamily="34" charset="-120"/>
              <a:ea typeface="Microsoft JhengHei" panose="020B0604030504040204" pitchFamily="34" charset="-120"/>
            </a:endParaRPr>
          </a:p>
        </p:txBody>
      </p:sp>
      <p:pic>
        <p:nvPicPr>
          <p:cNvPr id="8" name="Picture 2">
            <a:extLst>
              <a:ext uri="{FF2B5EF4-FFF2-40B4-BE49-F238E27FC236}">
                <a16:creationId xmlns:a16="http://schemas.microsoft.com/office/drawing/2014/main" id="{635EDA41-E899-0408-9F59-8132675E1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14600"/>
            <a:ext cx="7543799" cy="41921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80CA132-33AD-028C-26BF-39DBD23CCF4A}"/>
              </a:ext>
            </a:extLst>
          </p:cNvPr>
          <p:cNvSpPr txBox="1">
            <a:spLocks/>
          </p:cNvSpPr>
          <p:nvPr/>
        </p:nvSpPr>
        <p:spPr>
          <a:xfrm>
            <a:off x="2907821" y="104172"/>
            <a:ext cx="6376358" cy="885318"/>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什麼是害蟲？</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Oval 3">
            <a:extLst>
              <a:ext uri="{FF2B5EF4-FFF2-40B4-BE49-F238E27FC236}">
                <a16:creationId xmlns:a16="http://schemas.microsoft.com/office/drawing/2014/main" id="{6D74E50F-1959-4B32-AEFB-518635068454}"/>
              </a:ext>
            </a:extLst>
          </p:cNvPr>
          <p:cNvSpPr/>
          <p:nvPr/>
        </p:nvSpPr>
        <p:spPr>
          <a:xfrm>
            <a:off x="6400800" y="3124200"/>
            <a:ext cx="1524000" cy="1447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517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3A2736-E28E-A299-B83F-DC70E869B8A3}"/>
              </a:ext>
            </a:extLst>
          </p:cNvPr>
          <p:cNvSpPr txBox="1">
            <a:spLocks/>
          </p:cNvSpPr>
          <p:nvPr/>
        </p:nvSpPr>
        <p:spPr>
          <a:xfrm>
            <a:off x="-12526" y="152400"/>
            <a:ext cx="1220452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endParaRPr lang="en-US" sz="2800" dirty="0">
              <a:solidFill>
                <a:schemeClr val="bg1"/>
              </a:solidFill>
              <a:latin typeface="Arial"/>
              <a:ea typeface="Cambria"/>
              <a:cs typeface="Arial"/>
            </a:endParaRPr>
          </a:p>
        </p:txBody>
      </p:sp>
      <p:pic>
        <p:nvPicPr>
          <p:cNvPr id="4" name="Picture 4">
            <a:extLst>
              <a:ext uri="{FF2B5EF4-FFF2-40B4-BE49-F238E27FC236}">
                <a16:creationId xmlns:a16="http://schemas.microsoft.com/office/drawing/2014/main" id="{19AC11A9-11B5-AC16-DA71-FA92DE414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295400"/>
            <a:ext cx="5334000" cy="429354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DCCCD4E0-65A5-C229-2305-DEBAFBBEA49E}"/>
              </a:ext>
            </a:extLst>
          </p:cNvPr>
          <p:cNvSpPr>
            <a:spLocks noChangeArrowheads="1"/>
          </p:cNvSpPr>
          <p:nvPr/>
        </p:nvSpPr>
        <p:spPr bwMode="auto">
          <a:xfrm>
            <a:off x="1066800" y="5728156"/>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sp>
        <p:nvSpPr>
          <p:cNvPr id="5" name="Arrow: Right 4">
            <a:extLst>
              <a:ext uri="{FF2B5EF4-FFF2-40B4-BE49-F238E27FC236}">
                <a16:creationId xmlns:a16="http://schemas.microsoft.com/office/drawing/2014/main" id="{FFB8FDE5-DC0E-42F4-9D22-78032D5E2EF7}"/>
              </a:ext>
            </a:extLst>
          </p:cNvPr>
          <p:cNvSpPr/>
          <p:nvPr/>
        </p:nvSpPr>
        <p:spPr>
          <a:xfrm>
            <a:off x="2362200" y="3810000"/>
            <a:ext cx="978408"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184A1C-42F4-4843-91F2-A0A97C078E72}"/>
              </a:ext>
            </a:extLst>
          </p:cNvPr>
          <p:cNvSpPr txBox="1"/>
          <p:nvPr/>
        </p:nvSpPr>
        <p:spPr>
          <a:xfrm>
            <a:off x="3038475" y="3244334"/>
            <a:ext cx="6102350" cy="369332"/>
          </a:xfrm>
          <a:prstGeom prst="rect">
            <a:avLst/>
          </a:prstGeom>
          <a:noFill/>
        </p:spPr>
        <p:txBody>
          <a:bodyPr wrap="square">
            <a:spAutoFit/>
          </a:bodyPr>
          <a:lstStyle/>
          <a:p>
            <a:endParaRPr lang="zh-HK" altLang="en-US" dirty="0"/>
          </a:p>
        </p:txBody>
      </p:sp>
      <p:sp>
        <p:nvSpPr>
          <p:cNvPr id="9" name="TextBox 8">
            <a:extLst>
              <a:ext uri="{FF2B5EF4-FFF2-40B4-BE49-F238E27FC236}">
                <a16:creationId xmlns:a16="http://schemas.microsoft.com/office/drawing/2014/main" id="{9FC0342F-B97B-4003-AF0E-6E9FD1BDA203}"/>
              </a:ext>
            </a:extLst>
          </p:cNvPr>
          <p:cNvSpPr txBox="1"/>
          <p:nvPr/>
        </p:nvSpPr>
        <p:spPr>
          <a:xfrm>
            <a:off x="1936750" y="255473"/>
            <a:ext cx="8305800" cy="646331"/>
          </a:xfrm>
          <a:prstGeom prst="rect">
            <a:avLst/>
          </a:prstGeom>
          <a:noFill/>
        </p:spPr>
        <p:txBody>
          <a:bodyPr wrap="square">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在加州托兒所最常見的</a:t>
            </a:r>
            <a:r>
              <a:rPr lang="zh-CN" altLang="en-US" sz="3600" b="1" dirty="0">
                <a:latin typeface="Microsoft JhengHei" panose="020B0604030504040204" pitchFamily="34" charset="-120"/>
                <a:ea typeface="Microsoft JhengHei" panose="020B0604030504040204" pitchFamily="34" charset="-120"/>
              </a:rPr>
              <a:t>室內</a:t>
            </a:r>
            <a:r>
              <a:rPr lang="zh-CN" altLang="en-US" sz="3600" b="1" dirty="0">
                <a:solidFill>
                  <a:schemeClr val="bg1"/>
                </a:solidFill>
                <a:latin typeface="Microsoft JhengHei" panose="020B0604030504040204" pitchFamily="34" charset="-120"/>
                <a:ea typeface="Microsoft JhengHei" panose="020B0604030504040204" pitchFamily="34" charset="-120"/>
              </a:rPr>
              <a:t>害蟲是什麼？</a:t>
            </a:r>
            <a:endParaRPr lang="zh-HK" altLang="en-US" sz="3600" b="1" dirty="0">
              <a:solidFill>
                <a:schemeClr val="bg1"/>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155585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3A2736-E28E-A299-B83F-DC70E869B8A3}"/>
              </a:ext>
            </a:extLst>
          </p:cNvPr>
          <p:cNvSpPr txBox="1">
            <a:spLocks/>
          </p:cNvSpPr>
          <p:nvPr/>
        </p:nvSpPr>
        <p:spPr>
          <a:xfrm>
            <a:off x="-12526" y="152400"/>
            <a:ext cx="1220452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Cambria"/>
              <a:cs typeface="Arial"/>
            </a:endParaRPr>
          </a:p>
        </p:txBody>
      </p:sp>
      <p:sp>
        <p:nvSpPr>
          <p:cNvPr id="6" name="Rectangle 4">
            <a:extLst>
              <a:ext uri="{FF2B5EF4-FFF2-40B4-BE49-F238E27FC236}">
                <a16:creationId xmlns:a16="http://schemas.microsoft.com/office/drawing/2014/main" id="{DCCCD4E0-65A5-C229-2305-DEBAFBBEA49E}"/>
              </a:ext>
            </a:extLst>
          </p:cNvPr>
          <p:cNvSpPr>
            <a:spLocks noChangeArrowheads="1"/>
          </p:cNvSpPr>
          <p:nvPr/>
        </p:nvSpPr>
        <p:spPr bwMode="auto">
          <a:xfrm>
            <a:off x="990600" y="6095999"/>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News Gothic MT"/>
              </a:rPr>
              <a:t>Bradman, A. , Dobson, C., Leonard, V. &amp; Messenger, B. (2010). </a:t>
            </a:r>
            <a:r>
              <a:rPr kumimoji="0" lang="en-US" altLang="en-US" sz="1000" b="0" i="1" u="none" strike="noStrike" kern="1200" cap="none" spc="0" normalizeH="0" baseline="0" noProof="0" dirty="0">
                <a:ln>
                  <a:noFill/>
                </a:ln>
                <a:solidFill>
                  <a:prstClr val="black"/>
                </a:solidFill>
                <a:effectLst/>
                <a:uLnTx/>
                <a:uFillTx/>
                <a:latin typeface="News Gothic MT"/>
              </a:rPr>
              <a:t>Pest Management and Pesticide Use in California Child Care Centers, Center for Children’s </a:t>
            </a:r>
            <a:r>
              <a:rPr kumimoji="0" lang="en-US" altLang="en-US" sz="1000" b="0" i="0" u="none" strike="noStrike" kern="1200" cap="none" spc="0" normalizeH="0" baseline="0" noProof="0" dirty="0">
                <a:ln>
                  <a:noFill/>
                </a:ln>
                <a:solidFill>
                  <a:prstClr val="black"/>
                </a:solidFill>
                <a:effectLst/>
                <a:uLnTx/>
                <a:uFillTx/>
                <a:latin typeface="News Gothic MT"/>
              </a:rPr>
              <a:t>Environmental Health Research, School of Public Health, UC Berkeley at apps.cdpr.ca.gov/</a:t>
            </a:r>
            <a:r>
              <a:rPr kumimoji="0" lang="en-US" altLang="en-US" sz="1000" b="0" i="0" u="none" strike="noStrike" kern="1200" cap="none" spc="0" normalizeH="0" baseline="0" noProof="0" dirty="0" err="1">
                <a:ln>
                  <a:noFill/>
                </a:ln>
                <a:solidFill>
                  <a:prstClr val="black"/>
                </a:solidFill>
                <a:effectLst/>
                <a:uLnTx/>
                <a:uFillTx/>
                <a:latin typeface="News Gothic MT"/>
              </a:rPr>
              <a:t>schoolipm</a:t>
            </a:r>
            <a:r>
              <a:rPr kumimoji="0" lang="en-US" altLang="en-US" sz="1000" b="0" i="0" u="none" strike="noStrike" kern="1200" cap="none" spc="0" normalizeH="0" baseline="0" noProof="0" dirty="0">
                <a:ln>
                  <a:noFill/>
                </a:ln>
                <a:solidFill>
                  <a:prstClr val="black"/>
                </a:solidFill>
                <a:effectLst/>
                <a:uLnTx/>
                <a:uFillTx/>
                <a:latin typeface="News Gothic MT"/>
              </a:rPr>
              <a:t>/childcare/pest_mgt_childcare.pdf.</a:t>
            </a:r>
          </a:p>
        </p:txBody>
      </p:sp>
      <p:pic>
        <p:nvPicPr>
          <p:cNvPr id="2" name="Picture 1">
            <a:extLst>
              <a:ext uri="{FF2B5EF4-FFF2-40B4-BE49-F238E27FC236}">
                <a16:creationId xmlns:a16="http://schemas.microsoft.com/office/drawing/2014/main" id="{C466EDF9-3133-856D-AA8B-1325367BD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395" y="1524000"/>
            <a:ext cx="5405211" cy="424803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CEF002-57FF-420D-9748-855D1EA31DF2}"/>
              </a:ext>
            </a:extLst>
          </p:cNvPr>
          <p:cNvSpPr txBox="1"/>
          <p:nvPr/>
        </p:nvSpPr>
        <p:spPr>
          <a:xfrm>
            <a:off x="1708237" y="228600"/>
            <a:ext cx="8763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在加州托兒所最常見的</a:t>
            </a:r>
            <a:r>
              <a:rPr kumimoji="0" lang="zh-CN" altLang="en-US" sz="3600" b="1" i="0" u="none" strike="noStrike" kern="1200" cap="none" spc="0" normalizeH="0" baseline="0" noProof="0" dirty="0">
                <a:ln>
                  <a:noFill/>
                </a:ln>
                <a:effectLst/>
                <a:uLnTx/>
                <a:uFillTx/>
                <a:latin typeface="Microsoft JhengHei" panose="020B0604030504040204" pitchFamily="34" charset="-120"/>
                <a:ea typeface="Microsoft JhengHei" panose="020B0604030504040204" pitchFamily="34" charset="-120"/>
                <a:cs typeface="+mn-cs"/>
              </a:rPr>
              <a:t>户</a:t>
            </a:r>
            <a:r>
              <a:rPr kumimoji="0" lang="zh-CN" altLang="en-US" sz="36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外</a:t>
            </a:r>
            <a:r>
              <a:rPr kumimoji="0" lang="zh-CN" altLang="en-US" sz="3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害蟲是什麼？</a:t>
            </a:r>
            <a:endParaRPr kumimoji="0" lang="zh-HK" altLang="en-US" sz="3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custDataLst>
      <p:tags r:id="rId1"/>
    </p:custDataLst>
    <p:extLst>
      <p:ext uri="{BB962C8B-B14F-4D97-AF65-F5344CB8AC3E}">
        <p14:creationId xmlns:p14="http://schemas.microsoft.com/office/powerpoint/2010/main" val="388367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4B2B90A-BB6F-5672-1C7B-1EFDC2AA17C4}"/>
              </a:ext>
            </a:extLst>
          </p:cNvPr>
          <p:cNvCxnSpPr>
            <a:cxnSpLocks/>
          </p:cNvCxnSpPr>
          <p:nvPr/>
        </p:nvCxnSpPr>
        <p:spPr>
          <a:xfrm flipH="1">
            <a:off x="2362200" y="4072003"/>
            <a:ext cx="5943600" cy="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66E3DE67-5AF2-5E28-E1C9-6F9E0E2CBC6B}"/>
              </a:ext>
            </a:extLst>
          </p:cNvPr>
          <p:cNvCxnSpPr>
            <a:cxnSpLocks/>
          </p:cNvCxnSpPr>
          <p:nvPr/>
        </p:nvCxnSpPr>
        <p:spPr>
          <a:xfrm flipH="1">
            <a:off x="2362200" y="1905000"/>
            <a:ext cx="7620000" cy="0"/>
          </a:xfrm>
          <a:prstGeom prst="line">
            <a:avLst/>
          </a:prstGeom>
        </p:spPr>
        <p:style>
          <a:lnRef idx="2">
            <a:schemeClr val="dk1"/>
          </a:lnRef>
          <a:fillRef idx="0">
            <a:schemeClr val="dk1"/>
          </a:fillRef>
          <a:effectRef idx="1">
            <a:schemeClr val="dk1"/>
          </a:effectRef>
          <a:fontRef idx="minor">
            <a:schemeClr val="tx1"/>
          </a:fontRef>
        </p:style>
      </p:cxnSp>
      <p:sp>
        <p:nvSpPr>
          <p:cNvPr id="12" name="Title 1">
            <a:extLst>
              <a:ext uri="{FF2B5EF4-FFF2-40B4-BE49-F238E27FC236}">
                <a16:creationId xmlns:a16="http://schemas.microsoft.com/office/drawing/2014/main" id="{4758910F-57ED-5318-CED2-7FC6386DDBFC}"/>
              </a:ext>
            </a:extLst>
          </p:cNvPr>
          <p:cNvSpPr txBox="1">
            <a:spLocks/>
          </p:cNvSpPr>
          <p:nvPr/>
        </p:nvSpPr>
        <p:spPr>
          <a:xfrm>
            <a:off x="1114612" y="285618"/>
            <a:ext cx="9962775" cy="804314"/>
          </a:xfrm>
          <a:prstGeom prst="rect">
            <a:avLst/>
          </a:prstGeom>
          <a:ln w="25400">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endParaRPr lang="en-US" sz="3200" dirty="0">
              <a:solidFill>
                <a:schemeClr val="bg1"/>
              </a:solidFill>
              <a:latin typeface="Arial"/>
              <a:ea typeface="Cambria"/>
              <a:cs typeface="Arial"/>
            </a:endParaRPr>
          </a:p>
        </p:txBody>
      </p:sp>
      <p:pic>
        <p:nvPicPr>
          <p:cNvPr id="13" name="Picture 2">
            <a:extLst>
              <a:ext uri="{FF2B5EF4-FFF2-40B4-BE49-F238E27FC236}">
                <a16:creationId xmlns:a16="http://schemas.microsoft.com/office/drawing/2014/main" id="{915AF7D8-E08F-AEA2-ED1D-13DC22FDAB5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636688" y="2133600"/>
            <a:ext cx="1346200" cy="202088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Flowchart: Alternate Process 6">
            <a:extLst>
              <a:ext uri="{FF2B5EF4-FFF2-40B4-BE49-F238E27FC236}">
                <a16:creationId xmlns:a16="http://schemas.microsoft.com/office/drawing/2014/main" id="{01AF1A75-917F-8D30-8733-7F70A9E21525}"/>
              </a:ext>
            </a:extLst>
          </p:cNvPr>
          <p:cNvSpPr/>
          <p:nvPr/>
        </p:nvSpPr>
        <p:spPr>
          <a:xfrm>
            <a:off x="1114612" y="3519154"/>
            <a:ext cx="2398950" cy="1133475"/>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latin typeface="Microsoft JhengHei" panose="020B0604030504040204" pitchFamily="34" charset="-120"/>
                <a:ea typeface="Microsoft JhengHei" panose="020B0604030504040204" pitchFamily="34" charset="-120"/>
              </a:rPr>
              <a:t>建築物損壞</a:t>
            </a:r>
            <a:endParaRPr lang="en-US" sz="2000" b="1" dirty="0">
              <a:latin typeface="Microsoft JhengHei" panose="020B0604030504040204" pitchFamily="34" charset="-120"/>
              <a:ea typeface="Microsoft JhengHei" panose="020B0604030504040204" pitchFamily="34" charset="-120"/>
            </a:endParaRPr>
          </a:p>
        </p:txBody>
      </p:sp>
      <p:sp>
        <p:nvSpPr>
          <p:cNvPr id="15" name="Flowchart: Alternate Process 7">
            <a:extLst>
              <a:ext uri="{FF2B5EF4-FFF2-40B4-BE49-F238E27FC236}">
                <a16:creationId xmlns:a16="http://schemas.microsoft.com/office/drawing/2014/main" id="{8D1E9A1F-D8B7-2764-4163-BFD2F4147263}"/>
              </a:ext>
            </a:extLst>
          </p:cNvPr>
          <p:cNvSpPr/>
          <p:nvPr/>
        </p:nvSpPr>
        <p:spPr>
          <a:xfrm>
            <a:off x="1114612" y="1371600"/>
            <a:ext cx="2398950" cy="1094476"/>
          </a:xfrm>
          <a:prstGeom prst="flowChartAlternate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健康問題</a:t>
            </a:r>
            <a:endParaRPr lang="en-US" sz="2000" b="1" dirty="0">
              <a:latin typeface="Microsoft JhengHei" panose="020B0604030504040204" pitchFamily="34" charset="-120"/>
              <a:ea typeface="Microsoft JhengHei" panose="020B0604030504040204" pitchFamily="34" charset="-120"/>
            </a:endParaRPr>
          </a:p>
        </p:txBody>
      </p:sp>
      <p:sp>
        <p:nvSpPr>
          <p:cNvPr id="16" name="Flowchart: Alternate Process 52">
            <a:extLst>
              <a:ext uri="{FF2B5EF4-FFF2-40B4-BE49-F238E27FC236}">
                <a16:creationId xmlns:a16="http://schemas.microsoft.com/office/drawing/2014/main" id="{300BD08A-F4C1-A789-873F-8C9C0E455E11}"/>
              </a:ext>
            </a:extLst>
          </p:cNvPr>
          <p:cNvSpPr/>
          <p:nvPr/>
        </p:nvSpPr>
        <p:spPr>
          <a:xfrm>
            <a:off x="585164" y="5267956"/>
            <a:ext cx="3505200" cy="914400"/>
          </a:xfrm>
          <a:prstGeom prst="flowChartAlternateProcess">
            <a:avLst/>
          </a:prstGeom>
          <a:solidFill>
            <a:srgbClr val="716F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b="1" dirty="0">
                <a:latin typeface="Microsoft JhengHei" panose="020B0604030504040204" pitchFamily="34" charset="-120"/>
                <a:ea typeface="Microsoft JhengHei" panose="020B0604030504040204" pitchFamily="34" charset="-120"/>
              </a:rPr>
              <a:t>家長和工作人員</a:t>
            </a:r>
            <a:endParaRPr lang="en-US" altLang="zh-CN" sz="1900" b="1" dirty="0">
              <a:latin typeface="Microsoft JhengHei" panose="020B0604030504040204" pitchFamily="34" charset="-120"/>
              <a:ea typeface="Microsoft JhengHei" panose="020B0604030504040204" pitchFamily="34" charset="-120"/>
            </a:endParaRPr>
          </a:p>
          <a:p>
            <a:pPr algn="ctr">
              <a:defRPr/>
            </a:pPr>
            <a:r>
              <a:rPr lang="zh-CN" altLang="en-US" sz="1900" b="1" dirty="0">
                <a:latin typeface="Microsoft JhengHei" panose="020B0604030504040204" pitchFamily="34" charset="-120"/>
                <a:ea typeface="Microsoft JhengHei" panose="020B0604030504040204" pitchFamily="34" charset="-120"/>
              </a:rPr>
              <a:t>看到害蟲就會感到不安</a:t>
            </a:r>
            <a:endParaRPr lang="en-US" sz="1900" b="1" dirty="0">
              <a:latin typeface="Microsoft JhengHei" panose="020B0604030504040204" pitchFamily="34" charset="-120"/>
              <a:ea typeface="Microsoft JhengHei" panose="020B0604030504040204" pitchFamily="34" charset="-120"/>
            </a:endParaRPr>
          </a:p>
        </p:txBody>
      </p:sp>
      <p:pic>
        <p:nvPicPr>
          <p:cNvPr id="17" name="Picture 3">
            <a:extLst>
              <a:ext uri="{FF2B5EF4-FFF2-40B4-BE49-F238E27FC236}">
                <a16:creationId xmlns:a16="http://schemas.microsoft.com/office/drawing/2014/main" id="{DA7E93F0-BB47-F7C5-BF12-D58241F39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644" y="2133600"/>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4" descr="Chewed%20%20wire">
            <a:extLst>
              <a:ext uri="{FF2B5EF4-FFF2-40B4-BE49-F238E27FC236}">
                <a16:creationId xmlns:a16="http://schemas.microsoft.com/office/drawing/2014/main" id="{13A83F2C-A7E3-04E2-C331-5FAF8B5324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6981825" y="4343400"/>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9830409D-471C-F6BB-79FF-5F689BB81B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507" y="4343400"/>
            <a:ext cx="1503362"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13ADB0B-C150-0910-52BB-9538E7683E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7148" y="2133600"/>
            <a:ext cx="1382326" cy="10391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Flowchart: Process 8">
            <a:extLst>
              <a:ext uri="{FF2B5EF4-FFF2-40B4-BE49-F238E27FC236}">
                <a16:creationId xmlns:a16="http://schemas.microsoft.com/office/drawing/2014/main" id="{AF99AFA0-1527-6E87-ABF2-36F0DF91FB9F}"/>
              </a:ext>
            </a:extLst>
          </p:cNvPr>
          <p:cNvSpPr/>
          <p:nvPr/>
        </p:nvSpPr>
        <p:spPr>
          <a:xfrm>
            <a:off x="3744621" y="1642613"/>
            <a:ext cx="2848966"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960"/>
              </a:lnSpc>
              <a:defRPr/>
            </a:pPr>
            <a:r>
              <a:rPr lang="zh-CN" altLang="en-US" b="1" dirty="0">
                <a:latin typeface="Microsoft JhengHei" panose="020B0604030504040204" pitchFamily="34" charset="-120"/>
                <a:ea typeface="Microsoft JhengHei" panose="020B0604030504040204" pitchFamily="34" charset="-120"/>
              </a:rPr>
              <a:t>傳播疾病</a:t>
            </a:r>
            <a:r>
              <a:rPr lang="en-US" altLang="zh-CN" b="1" dirty="0">
                <a:latin typeface="Microsoft JhengHei" panose="020B0604030504040204" pitchFamily="34" charset="-120"/>
                <a:ea typeface="Microsoft JhengHei" panose="020B0604030504040204" pitchFamily="34" charset="-120"/>
              </a:rPr>
              <a:t>/</a:t>
            </a:r>
            <a:r>
              <a:rPr lang="zh-CN" altLang="en-US" b="1" dirty="0">
                <a:latin typeface="Microsoft JhengHei" panose="020B0604030504040204" pitchFamily="34" charset="-120"/>
                <a:ea typeface="Microsoft JhengHei" panose="020B0604030504040204" pitchFamily="34" charset="-120"/>
              </a:rPr>
              <a:t>污染源</a:t>
            </a:r>
            <a:endParaRPr lang="en-US" b="1" dirty="0">
              <a:latin typeface="Microsoft JhengHei" panose="020B0604030504040204" pitchFamily="34" charset="-120"/>
              <a:ea typeface="Microsoft JhengHei" panose="020B0604030504040204" pitchFamily="34" charset="-120"/>
            </a:endParaRPr>
          </a:p>
        </p:txBody>
      </p:sp>
      <p:sp>
        <p:nvSpPr>
          <p:cNvPr id="22" name="Flowchart: Process 9">
            <a:extLst>
              <a:ext uri="{FF2B5EF4-FFF2-40B4-BE49-F238E27FC236}">
                <a16:creationId xmlns:a16="http://schemas.microsoft.com/office/drawing/2014/main" id="{04E7D50A-1731-4836-D537-D9E204C31B31}"/>
              </a:ext>
            </a:extLst>
          </p:cNvPr>
          <p:cNvSpPr/>
          <p:nvPr/>
        </p:nvSpPr>
        <p:spPr>
          <a:xfrm>
            <a:off x="6943303" y="1652138"/>
            <a:ext cx="1735137"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b="1" dirty="0">
                <a:latin typeface="Microsoft JhengHei" panose="020B0604030504040204" pitchFamily="34" charset="-120"/>
                <a:ea typeface="Microsoft JhengHei" panose="020B0604030504040204" pitchFamily="34" charset="-120"/>
              </a:rPr>
              <a:t>敏感症</a:t>
            </a:r>
            <a:endParaRPr lang="en-US" b="1" dirty="0">
              <a:latin typeface="Microsoft JhengHei" panose="020B0604030504040204" pitchFamily="34" charset="-120"/>
              <a:ea typeface="Microsoft JhengHei" panose="020B0604030504040204" pitchFamily="34" charset="-120"/>
            </a:endParaRPr>
          </a:p>
        </p:txBody>
      </p:sp>
      <p:sp>
        <p:nvSpPr>
          <p:cNvPr id="23" name="Flowchart: Process 10">
            <a:extLst>
              <a:ext uri="{FF2B5EF4-FFF2-40B4-BE49-F238E27FC236}">
                <a16:creationId xmlns:a16="http://schemas.microsoft.com/office/drawing/2014/main" id="{9DBA8D40-9DE9-0491-4DFE-15482300F8AE}"/>
              </a:ext>
            </a:extLst>
          </p:cNvPr>
          <p:cNvSpPr/>
          <p:nvPr/>
        </p:nvSpPr>
        <p:spPr>
          <a:xfrm>
            <a:off x="9395388" y="1661663"/>
            <a:ext cx="1828800" cy="51435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b="1" dirty="0">
                <a:latin typeface="Microsoft JhengHei" panose="020B0604030504040204" pitchFamily="34" charset="-120"/>
                <a:ea typeface="Microsoft JhengHei" panose="020B0604030504040204" pitchFamily="34" charset="-120"/>
              </a:rPr>
              <a:t>誘發哮喘</a:t>
            </a:r>
            <a:endParaRPr lang="en-US" b="1" dirty="0">
              <a:latin typeface="Microsoft JhengHei" panose="020B0604030504040204" pitchFamily="34" charset="-120"/>
              <a:ea typeface="Microsoft JhengHei" panose="020B0604030504040204" pitchFamily="34" charset="-120"/>
            </a:endParaRPr>
          </a:p>
        </p:txBody>
      </p:sp>
      <p:sp>
        <p:nvSpPr>
          <p:cNvPr id="24" name="Flowchart: Process 38">
            <a:extLst>
              <a:ext uri="{FF2B5EF4-FFF2-40B4-BE49-F238E27FC236}">
                <a16:creationId xmlns:a16="http://schemas.microsoft.com/office/drawing/2014/main" id="{24DDA0DF-D443-346F-7468-821B2755C68C}"/>
              </a:ext>
            </a:extLst>
          </p:cNvPr>
          <p:cNvSpPr/>
          <p:nvPr/>
        </p:nvSpPr>
        <p:spPr>
          <a:xfrm>
            <a:off x="6934200" y="3799734"/>
            <a:ext cx="1905000" cy="619866"/>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b="1" dirty="0">
                <a:latin typeface="Microsoft JhengHei" panose="020B0604030504040204" pitchFamily="34" charset="-120"/>
                <a:ea typeface="Microsoft JhengHei" panose="020B0604030504040204" pitchFamily="34" charset="-120"/>
              </a:rPr>
              <a:t>老鼠咬電線</a:t>
            </a:r>
            <a:endParaRPr lang="en-US" b="1" dirty="0">
              <a:latin typeface="Microsoft JhengHei" panose="020B0604030504040204" pitchFamily="34" charset="-120"/>
              <a:ea typeface="Microsoft JhengHei" panose="020B0604030504040204" pitchFamily="34" charset="-120"/>
            </a:endParaRPr>
          </a:p>
        </p:txBody>
      </p:sp>
      <p:sp>
        <p:nvSpPr>
          <p:cNvPr id="25" name="Flowchart: Process 39">
            <a:extLst>
              <a:ext uri="{FF2B5EF4-FFF2-40B4-BE49-F238E27FC236}">
                <a16:creationId xmlns:a16="http://schemas.microsoft.com/office/drawing/2014/main" id="{BAEA24BA-D5C4-09EC-1229-0664F573C776}"/>
              </a:ext>
            </a:extLst>
          </p:cNvPr>
          <p:cNvSpPr/>
          <p:nvPr/>
        </p:nvSpPr>
        <p:spPr>
          <a:xfrm>
            <a:off x="4092012" y="3675795"/>
            <a:ext cx="2286000" cy="733540"/>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Microsoft JhengHei" panose="020B0604030504040204" pitchFamily="34" charset="-120"/>
                <a:ea typeface="Microsoft JhengHei" panose="020B0604030504040204" pitchFamily="34" charset="-120"/>
              </a:rPr>
              <a:t>黴菌和白蟻</a:t>
            </a:r>
            <a:endParaRPr lang="en-US" altLang="zh-CN" b="1" dirty="0">
              <a:latin typeface="Microsoft JhengHei" panose="020B0604030504040204" pitchFamily="34" charset="-120"/>
              <a:ea typeface="Microsoft JhengHei" panose="020B0604030504040204" pitchFamily="34" charset="-120"/>
            </a:endParaRPr>
          </a:p>
          <a:p>
            <a:pPr algn="ctr">
              <a:defRPr/>
            </a:pPr>
            <a:r>
              <a:rPr lang="zh-CN" altLang="en-US" b="1" dirty="0">
                <a:latin typeface="Microsoft JhengHei" panose="020B0604030504040204" pitchFamily="34" charset="-120"/>
                <a:ea typeface="Microsoft JhengHei" panose="020B0604030504040204" pitchFamily="34" charset="-120"/>
              </a:rPr>
              <a:t>對建築物的破壞</a:t>
            </a:r>
            <a:endParaRPr lang="en-US" b="1" dirty="0">
              <a:latin typeface="Microsoft JhengHei" panose="020B0604030504040204" pitchFamily="34" charset="-120"/>
              <a:ea typeface="Microsoft JhengHei" panose="020B0604030504040204" pitchFamily="34" charset="-120"/>
            </a:endParaRPr>
          </a:p>
        </p:txBody>
      </p:sp>
      <p:sp>
        <p:nvSpPr>
          <p:cNvPr id="26" name="TextBox 25">
            <a:extLst>
              <a:ext uri="{FF2B5EF4-FFF2-40B4-BE49-F238E27FC236}">
                <a16:creationId xmlns:a16="http://schemas.microsoft.com/office/drawing/2014/main" id="{0AD31F14-8DF8-4BC4-8E8C-AC3570C5F31C}"/>
              </a:ext>
            </a:extLst>
          </p:cNvPr>
          <p:cNvSpPr txBox="1"/>
          <p:nvPr/>
        </p:nvSpPr>
        <p:spPr>
          <a:xfrm>
            <a:off x="3429000" y="227583"/>
            <a:ext cx="4876800" cy="646331"/>
          </a:xfrm>
          <a:prstGeom prst="rect">
            <a:avLst/>
          </a:prstGeom>
          <a:noFill/>
        </p:spPr>
        <p:txBody>
          <a:bodyPr wrap="square">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蟲害會造成什麼問題？</a:t>
            </a:r>
            <a:endParaRPr lang="zh-HK" altLang="en-US" sz="3600" b="1" dirty="0">
              <a:solidFill>
                <a:schemeClr val="bg1"/>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2346854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11934</TotalTime>
  <Words>6996</Words>
  <Application>Microsoft Office PowerPoint</Application>
  <PresentationFormat>Widescreen</PresentationFormat>
  <Paragraphs>409</Paragraphs>
  <Slides>43</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Microsoft JhengHei</vt:lpstr>
      <vt:lpstr>Arial</vt:lpstr>
      <vt:lpstr>Calibri</vt:lpstr>
      <vt:lpstr>Cambria</vt:lpstr>
      <vt:lpstr>Century Gothic</vt:lpstr>
      <vt:lpstr>Frutiger 55 Roman</vt:lpstr>
      <vt:lpstr>News Gothic MT</vt:lpstr>
      <vt:lpstr>Segoe UI</vt:lpstr>
      <vt:lpstr>Verdana</vt:lpstr>
      <vt:lpstr>Wingdings</vt:lpstr>
      <vt:lpstr>Office Theme</vt:lpstr>
      <vt:lpstr>管理托兒所的蟑螂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Liao, Mira</cp:lastModifiedBy>
  <cp:revision>894</cp:revision>
  <dcterms:created xsi:type="dcterms:W3CDTF">2017-11-15T21:34:28Z</dcterms:created>
  <dcterms:modified xsi:type="dcterms:W3CDTF">2023-05-17T17:46:27Z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