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50"/>
  </p:notesMasterIdLst>
  <p:sldIdLst>
    <p:sldId id="257" r:id="rId2"/>
    <p:sldId id="261" r:id="rId3"/>
    <p:sldId id="260" r:id="rId4"/>
    <p:sldId id="263" r:id="rId5"/>
    <p:sldId id="327" r:id="rId6"/>
    <p:sldId id="269" r:id="rId7"/>
    <p:sldId id="270" r:id="rId8"/>
    <p:sldId id="271" r:id="rId9"/>
    <p:sldId id="272" r:id="rId10"/>
    <p:sldId id="330" r:id="rId11"/>
    <p:sldId id="264" r:id="rId12"/>
    <p:sldId id="362" r:id="rId13"/>
    <p:sldId id="351" r:id="rId14"/>
    <p:sldId id="352" r:id="rId15"/>
    <p:sldId id="353" r:id="rId16"/>
    <p:sldId id="354" r:id="rId17"/>
    <p:sldId id="267" r:id="rId18"/>
    <p:sldId id="268" r:id="rId19"/>
    <p:sldId id="345" r:id="rId20"/>
    <p:sldId id="346" r:id="rId21"/>
    <p:sldId id="286" r:id="rId22"/>
    <p:sldId id="287" r:id="rId23"/>
    <p:sldId id="357" r:id="rId24"/>
    <p:sldId id="339" r:id="rId25"/>
    <p:sldId id="337" r:id="rId26"/>
    <p:sldId id="338" r:id="rId27"/>
    <p:sldId id="340" r:id="rId28"/>
    <p:sldId id="359" r:id="rId29"/>
    <p:sldId id="331" r:id="rId30"/>
    <p:sldId id="349" r:id="rId31"/>
    <p:sldId id="350" r:id="rId32"/>
    <p:sldId id="332" r:id="rId33"/>
    <p:sldId id="333" r:id="rId34"/>
    <p:sldId id="334" r:id="rId35"/>
    <p:sldId id="341" r:id="rId36"/>
    <p:sldId id="347" r:id="rId37"/>
    <p:sldId id="342" r:id="rId38"/>
    <p:sldId id="343" r:id="rId39"/>
    <p:sldId id="356" r:id="rId40"/>
    <p:sldId id="336" r:id="rId41"/>
    <p:sldId id="355" r:id="rId42"/>
    <p:sldId id="373" r:id="rId43"/>
    <p:sldId id="335" r:id="rId44"/>
    <p:sldId id="361" r:id="rId45"/>
    <p:sldId id="344" r:id="rId46"/>
    <p:sldId id="297" r:id="rId47"/>
    <p:sldId id="358" r:id="rId48"/>
    <p:sldId id="308"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CCFFCC"/>
    <a:srgbClr val="716FB2"/>
    <a:srgbClr val="003473"/>
    <a:srgbClr val="008000"/>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2238" autoAdjust="0"/>
  </p:normalViewPr>
  <p:slideViewPr>
    <p:cSldViewPr>
      <p:cViewPr varScale="1">
        <p:scale>
          <a:sx n="62" d="100"/>
          <a:sy n="62" d="100"/>
        </p:scale>
        <p:origin x="76" y="4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5/17/2023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自我介紹和項目介紹</a:t>
            </a:r>
            <a:endParaRPr lang="en-US" dirty="0"/>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害蟲的定義：造成損害或不適，或傳播或產生疾病？</a:t>
            </a:r>
          </a:p>
          <a:p>
            <a:pPr eaLnBrk="1" hangingPunct="1">
              <a:spcBef>
                <a:spcPct val="0"/>
              </a:spcBef>
            </a:pPr>
            <a:r>
              <a:rPr lang="zh-CN" altLang="en-US" dirty="0"/>
              <a:t>它們會造成健康問題嗎？ 建築物損壞？ 父母看到螞蟻時是否感到不安？</a:t>
            </a:r>
          </a:p>
          <a:p>
            <a:pPr eaLnBrk="1" hangingPunct="1">
              <a:spcBef>
                <a:spcPct val="0"/>
              </a:spcBef>
            </a:pPr>
            <a:r>
              <a:rPr lang="zh-CN" altLang="en-US" dirty="0"/>
              <a:t>螞蟻的位置（室內與室外等）是否會改變答案？</a:t>
            </a:r>
          </a:p>
          <a:p>
            <a:pPr eaLnBrk="1" hangingPunct="1">
              <a:spcBef>
                <a:spcPct val="0"/>
              </a:spcBef>
            </a:pPr>
            <a:endParaRPr lang="zh-CN" altLang="en-US" dirty="0"/>
          </a:p>
          <a:p>
            <a:pPr eaLnBrk="1" hangingPunct="1">
              <a:spcBef>
                <a:spcPct val="0"/>
              </a:spcBef>
            </a:pPr>
            <a:r>
              <a:rPr lang="zh-CN" altLang="en-US" dirty="0"/>
              <a:t>分組討論，回來給出你們組的答案。</a:t>
            </a:r>
          </a:p>
          <a:p>
            <a:pPr eaLnBrk="1" hangingPunct="1">
              <a:spcBef>
                <a:spcPct val="0"/>
              </a:spcBef>
            </a:pPr>
            <a:endParaRPr lang="zh-CN" altLang="en-US" dirty="0"/>
          </a:p>
          <a:p>
            <a:pPr eaLnBrk="1" hangingPunct="1">
              <a:spcBef>
                <a:spcPct val="0"/>
              </a:spcBef>
            </a:pPr>
            <a:r>
              <a:rPr lang="zh-CN" altLang="en-US" dirty="0"/>
              <a:t>你對螞蟻的看法會影響你是否使用殺蟲劑。 使用殺蟲劑會引發</a:t>
            </a:r>
            <a:r>
              <a:rPr lang="en-US" altLang="zh-CN" dirty="0"/>
              <a:t>《</a:t>
            </a:r>
            <a:r>
              <a:rPr lang="zh-CN" altLang="en-US" dirty="0"/>
              <a:t>健康學校法</a:t>
            </a:r>
            <a:r>
              <a:rPr lang="en-US" altLang="zh-CN" dirty="0"/>
              <a:t>》</a:t>
            </a:r>
            <a:r>
              <a:rPr lang="zh-CN" altLang="en-US" dirty="0"/>
              <a:t>的要求。</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b="1" dirty="0"/>
              <a:t>有人聽說過</a:t>
            </a:r>
            <a:r>
              <a:rPr lang="en-US" altLang="zh-CN" b="1" dirty="0"/>
              <a:t>《</a:t>
            </a:r>
            <a:r>
              <a:rPr lang="zh-CN" altLang="en-US" b="1" dirty="0"/>
              <a:t>健康學校法</a:t>
            </a:r>
            <a:r>
              <a:rPr lang="en-US" altLang="zh-CN" b="1" dirty="0"/>
              <a:t>》</a:t>
            </a:r>
            <a:r>
              <a:rPr lang="zh-CN" altLang="en-US" b="1" dirty="0"/>
              <a:t>嗎？ 你能告訴我關於它的什麼？</a:t>
            </a:r>
          </a:p>
          <a:p>
            <a:r>
              <a:rPr lang="en-US" altLang="zh-CN" dirty="0"/>
              <a:t>2007</a:t>
            </a:r>
            <a:r>
              <a:rPr lang="zh-CN" altLang="en-US" dirty="0"/>
              <a:t>年，加州法律</a:t>
            </a:r>
            <a:r>
              <a:rPr lang="en-US" altLang="zh-CN" dirty="0"/>
              <a:t>AB2865</a:t>
            </a:r>
            <a:r>
              <a:rPr lang="zh-CN" altLang="en-US" dirty="0"/>
              <a:t>將</a:t>
            </a:r>
            <a:r>
              <a:rPr lang="en-US" altLang="zh-CN" dirty="0"/>
              <a:t>《</a:t>
            </a:r>
            <a:r>
              <a:rPr lang="zh-CN" altLang="en-US" dirty="0"/>
              <a:t>健康學校法</a:t>
            </a:r>
            <a:r>
              <a:rPr lang="en-US" altLang="zh-CN" dirty="0"/>
              <a:t>》</a:t>
            </a:r>
            <a:r>
              <a:rPr lang="zh-CN" altLang="en-US" dirty="0"/>
              <a:t>擴展到托兒所。許多幼教機構沒有意識到他們在</a:t>
            </a:r>
            <a:r>
              <a:rPr lang="en-US" altLang="zh-CN" dirty="0"/>
              <a:t>HSA</a:t>
            </a:r>
            <a:r>
              <a:rPr lang="zh-CN" altLang="en-US" dirty="0"/>
              <a:t>下的責任。</a:t>
            </a:r>
          </a:p>
          <a:p>
            <a:endParaRPr lang="zh-CN" altLang="en-US" dirty="0"/>
          </a:p>
          <a:p>
            <a:r>
              <a:rPr lang="zh-CN" altLang="en-US" dirty="0"/>
              <a:t>儘管</a:t>
            </a:r>
            <a:r>
              <a:rPr lang="en-US" altLang="zh-CN" dirty="0"/>
              <a:t>HSA</a:t>
            </a:r>
            <a:r>
              <a:rPr lang="zh-CN" altLang="en-US" dirty="0"/>
              <a:t>不適用於家庭托兒所，但在這種情況下使用</a:t>
            </a:r>
            <a:r>
              <a:rPr lang="en-US" altLang="zh-CN" dirty="0"/>
              <a:t>IPM</a:t>
            </a:r>
            <a:r>
              <a:rPr lang="zh-CN" altLang="en-US" dirty="0"/>
              <a:t>策略保護兒童健康有很大價值。關於家庭托兒所的更安全的害蟲管理和</a:t>
            </a:r>
            <a:r>
              <a:rPr lang="en-US" altLang="zh-CN" dirty="0"/>
              <a:t>IPM</a:t>
            </a:r>
            <a:r>
              <a:rPr lang="zh-CN" altLang="en-US" dirty="0"/>
              <a:t>的指導可在</a:t>
            </a:r>
            <a:r>
              <a:rPr lang="en-US" altLang="zh-CN" dirty="0"/>
              <a:t>CCHP</a:t>
            </a:r>
            <a:r>
              <a:rPr lang="zh-CN" altLang="en-US" dirty="0"/>
              <a:t>網站上找到：</a:t>
            </a:r>
            <a:r>
              <a:rPr lang="en-US" altLang="zh-CN" dirty="0"/>
              <a:t>https://cchp.ucsf.edu/content/integrated-pest-management-toolkit-family-child-care-homes</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誰負責幫助實施</a:t>
            </a:r>
            <a:r>
              <a:rPr lang="en-US" altLang="zh-CN" dirty="0"/>
              <a:t>《</a:t>
            </a:r>
            <a:r>
              <a:rPr lang="zh-CN" altLang="en-US" dirty="0"/>
              <a:t>健康學校法</a:t>
            </a:r>
            <a:r>
              <a:rPr lang="en-US" altLang="zh-CN" dirty="0"/>
              <a:t>》</a:t>
            </a:r>
            <a:r>
              <a:rPr lang="zh-CN" altLang="en-US" dirty="0"/>
              <a:t>？加州殺蟲劑監管局（</a:t>
            </a:r>
            <a:r>
              <a:rPr lang="en-US" altLang="zh-CN" dirty="0"/>
              <a:t>DPR</a:t>
            </a:r>
            <a:r>
              <a:rPr lang="zh-CN" altLang="en-US" dirty="0"/>
              <a:t>）負責幫助學校和托兒所實施</a:t>
            </a:r>
            <a:r>
              <a:rPr lang="en-US" altLang="zh-CN" dirty="0"/>
              <a:t>IPM</a:t>
            </a:r>
            <a:r>
              <a:rPr lang="zh-CN" altLang="en-US" dirty="0"/>
              <a:t>措施。 </a:t>
            </a:r>
          </a:p>
          <a:p>
            <a:endParaRPr lang="zh-CN" altLang="en-US" dirty="0"/>
          </a:p>
          <a:p>
            <a:r>
              <a:rPr lang="zh-CN" altLang="en-US" dirty="0"/>
              <a:t>您可以通過聯繫加州殺蟲劑管理部的兒童護理</a:t>
            </a:r>
            <a:r>
              <a:rPr lang="en-US" altLang="zh-CN" dirty="0"/>
              <a:t>IPM</a:t>
            </a:r>
            <a:r>
              <a:rPr lang="zh-CN" altLang="en-US" dirty="0"/>
              <a:t>計畫，向加州</a:t>
            </a:r>
            <a:r>
              <a:rPr lang="en-US" altLang="zh-CN" dirty="0"/>
              <a:t>DPR</a:t>
            </a:r>
            <a:r>
              <a:rPr lang="zh-CN" altLang="en-US" dirty="0"/>
              <a:t>索取關於在幼兒教育設施中開始實施</a:t>
            </a:r>
            <a:r>
              <a:rPr lang="en-US" altLang="zh-CN" dirty="0"/>
              <a:t>IPM</a:t>
            </a:r>
            <a:r>
              <a:rPr lang="zh-CN" altLang="en-US" dirty="0"/>
              <a:t>計畫的資訊。 資源在</a:t>
            </a:r>
            <a:r>
              <a:rPr lang="en-US" altLang="zh-CN" dirty="0"/>
              <a:t>https://www.cdpr.ca.gov/docs/schoolipm/</a:t>
            </a:r>
          </a:p>
          <a:p>
            <a:endParaRPr lang="en-US" altLang="zh-CN" dirty="0"/>
          </a:p>
          <a:p>
            <a:r>
              <a:rPr lang="zh-CN" altLang="en-US" dirty="0"/>
              <a:t>或發電子郵件至 </a:t>
            </a:r>
            <a:r>
              <a:rPr lang="en-US" altLang="zh-CN" dirty="0"/>
              <a:t>ccipmlist@cdpr.ca.gov </a:t>
            </a:r>
            <a:r>
              <a:rPr lang="zh-CN" altLang="en-US" dirty="0"/>
              <a:t>提出任何問題。</a:t>
            </a:r>
          </a:p>
          <a:p>
            <a:endParaRPr lang="zh-CN"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397954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你可能對這些</a:t>
            </a:r>
            <a:r>
              <a:rPr lang="zh-CN" altLang="en-US" b="1" dirty="0"/>
              <a:t>要求</a:t>
            </a:r>
            <a:r>
              <a:rPr lang="zh-CN" altLang="en-US" dirty="0"/>
              <a:t>很熟悉（接下來的</a:t>
            </a:r>
            <a:r>
              <a:rPr lang="en-US" altLang="zh-CN" dirty="0"/>
              <a:t>4</a:t>
            </a:r>
            <a:r>
              <a:rPr lang="zh-CN" altLang="en-US" dirty="0"/>
              <a:t>張幻燈片）：</a:t>
            </a:r>
          </a:p>
          <a:p>
            <a:pPr eaLnBrk="1" hangingPunct="1">
              <a:spcBef>
                <a:spcPct val="0"/>
              </a:spcBef>
            </a:pPr>
            <a:r>
              <a:rPr lang="en-US" altLang="zh-CN" dirty="0"/>
              <a:t>1. </a:t>
            </a:r>
            <a:r>
              <a:rPr lang="zh-CN" altLang="en-US" dirty="0"/>
              <a:t>在中心確定一個人，以確保滿足這些要求，又稱綜合蟲害管理協調員 </a:t>
            </a:r>
          </a:p>
          <a:p>
            <a:pPr eaLnBrk="1" hangingPunct="1">
              <a:spcBef>
                <a:spcPct val="0"/>
              </a:spcBef>
            </a:pPr>
            <a:r>
              <a:rPr lang="en-US" altLang="zh-CN" dirty="0"/>
              <a:t>2. </a:t>
            </a:r>
            <a:r>
              <a:rPr lang="zh-CN" altLang="en-US" b="1" dirty="0"/>
              <a:t>制定</a:t>
            </a:r>
            <a:r>
              <a:rPr lang="zh-CN" altLang="en-US" dirty="0"/>
              <a:t>一個</a:t>
            </a:r>
            <a:r>
              <a:rPr lang="en-US" altLang="zh-CN" dirty="0"/>
              <a:t>IPM</a:t>
            </a:r>
            <a:r>
              <a:rPr lang="zh-CN" altLang="en-US" dirty="0"/>
              <a:t>計畫</a:t>
            </a:r>
          </a:p>
          <a:p>
            <a:pPr eaLnBrk="1" hangingPunct="1">
              <a:spcBef>
                <a:spcPct val="0"/>
              </a:spcBef>
            </a:pPr>
            <a:r>
              <a:rPr lang="zh-CN" altLang="en-US" dirty="0"/>
              <a:t>使用殺蟲劑管理部門（</a:t>
            </a:r>
            <a:r>
              <a:rPr lang="en-US" altLang="zh-CN" dirty="0"/>
              <a:t>DPR</a:t>
            </a:r>
            <a:r>
              <a:rPr lang="zh-CN" altLang="en-US" dirty="0"/>
              <a:t>）提供的範本；或者寫出你自己的範本，包括：</a:t>
            </a:r>
            <a:r>
              <a:rPr lang="en-US" altLang="zh-CN" dirty="0"/>
              <a:t>IPM</a:t>
            </a:r>
            <a:r>
              <a:rPr lang="zh-CN" altLang="en-US" dirty="0"/>
              <a:t>協調員的名字，所有預計應用的殺蟲劑的清單，甚至是</a:t>
            </a:r>
            <a:r>
              <a:rPr lang="en-US" altLang="zh-CN" dirty="0"/>
              <a:t>PMP</a:t>
            </a:r>
            <a:r>
              <a:rPr lang="zh-CN" altLang="en-US" dirty="0"/>
              <a:t>，以及計畫的修訂日期。</a:t>
            </a:r>
          </a:p>
          <a:p>
            <a:pPr eaLnBrk="1" hangingPunct="1">
              <a:spcBef>
                <a:spcPct val="0"/>
              </a:spcBef>
            </a:pPr>
            <a:r>
              <a:rPr lang="zh-CN" altLang="en-US" dirty="0"/>
              <a:t>在你的專案網站上公佈</a:t>
            </a:r>
            <a:r>
              <a:rPr lang="en-US" altLang="zh-CN" dirty="0"/>
              <a:t>IPM</a:t>
            </a:r>
            <a:r>
              <a:rPr lang="zh-CN" altLang="en-US" dirty="0"/>
              <a:t>計畫；如果你沒有網站，將</a:t>
            </a:r>
            <a:r>
              <a:rPr lang="en-US" altLang="zh-CN" dirty="0"/>
              <a:t>IPM</a:t>
            </a:r>
            <a:r>
              <a:rPr lang="zh-CN" altLang="en-US" dirty="0"/>
              <a:t>計畫與年度書面通知一起發給所有家長、監護人和工作人員</a:t>
            </a:r>
          </a:p>
          <a:p>
            <a:pPr eaLnBrk="1" hangingPunct="1">
              <a:spcBef>
                <a:spcPct val="0"/>
              </a:spcBef>
            </a:pPr>
            <a:r>
              <a:rPr lang="zh-CN" altLang="en-US" dirty="0"/>
              <a:t>在你的中心或學校辦公室張貼該計畫的紙質副本</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完成</a:t>
            </a:r>
            <a:r>
              <a:rPr lang="en-US" altLang="zh-CN" b="1" dirty="0"/>
              <a:t>IPM</a:t>
            </a:r>
            <a:r>
              <a:rPr lang="zh-CN" altLang="en-US" b="1" dirty="0"/>
              <a:t>培訓 </a:t>
            </a:r>
          </a:p>
          <a:p>
            <a:r>
              <a:rPr lang="en-US" altLang="zh-CN" dirty="0"/>
              <a:t>IPM</a:t>
            </a:r>
            <a:r>
              <a:rPr lang="zh-CN" altLang="en-US" dirty="0"/>
              <a:t>協調員和任何將在托兒所使用殺蟲劑（包括消毒劑）的人都必須接受這一培訓。</a:t>
            </a:r>
          </a:p>
          <a:p>
            <a:r>
              <a:rPr lang="zh-CN" altLang="en-US" dirty="0"/>
              <a:t>每年都必須重複培訓</a:t>
            </a:r>
          </a:p>
          <a:p>
            <a:endParaRPr lang="zh-CN" altLang="en-US" dirty="0"/>
          </a:p>
          <a:p>
            <a:r>
              <a:rPr lang="zh-CN" altLang="en-US" b="1" dirty="0"/>
              <a:t>張貼標誌</a:t>
            </a:r>
          </a:p>
          <a:p>
            <a:r>
              <a:rPr lang="zh-CN" altLang="en-US" dirty="0"/>
              <a:t>在使用殺蟲劑之前通知家長和員工</a:t>
            </a:r>
          </a:p>
          <a:p>
            <a:r>
              <a:rPr lang="zh-CN" altLang="en-US" dirty="0"/>
              <a:t>在每個使用非豁免殺蟲劑（噴霧器、霧化器、或非封閉顆粒或粉末）的區域周圍張貼警告標誌。</a:t>
            </a:r>
          </a:p>
          <a:p>
            <a:r>
              <a:rPr lang="zh-CN" altLang="en-US" dirty="0"/>
              <a:t>這些標誌應在使用殺蟲劑前</a:t>
            </a:r>
            <a:r>
              <a:rPr lang="en-US" altLang="zh-CN" dirty="0"/>
              <a:t>24</a:t>
            </a:r>
            <a:r>
              <a:rPr lang="zh-CN" altLang="en-US" dirty="0"/>
              <a:t>小時張貼，並在使用後</a:t>
            </a:r>
            <a:r>
              <a:rPr lang="en-US" altLang="zh-CN" dirty="0"/>
              <a:t>72</a:t>
            </a:r>
            <a:r>
              <a:rPr lang="zh-CN" altLang="en-US" dirty="0"/>
              <a:t>小時內保持原狀。 </a:t>
            </a:r>
          </a:p>
          <a:p>
            <a:endParaRPr lang="zh-CN"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14</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00B0F0"/>
                </a:solidFill>
              </a:rPr>
              <a:t>通知</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每年，以書面形式讓每個人知道，在下一年，中心工作人員或害蟲管理專業人員預計會使用哪些殺蟲劑。</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00B0F0"/>
                </a:solidFill>
              </a:rPr>
              <a:t>記錄</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保存過去</a:t>
            </a:r>
            <a:r>
              <a:rPr lang="en-US" altLang="zh-CN" dirty="0"/>
              <a:t>4</a:t>
            </a:r>
            <a:r>
              <a:rPr lang="zh-CN" altLang="en-US" dirty="0"/>
              <a:t>年工作人員和承包商使用的非豁免農藥（噴霧器、霧化器或不含顆粒或粉末）的記錄。</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altLang="en-US" b="1" dirty="0"/>
              <a:t>註冊</a:t>
            </a:r>
          </a:p>
          <a:p>
            <a:r>
              <a:rPr lang="zh-HK" altLang="en-US" dirty="0"/>
              <a:t>保持一份家長和工作人員的名單，他們希望在使用非豁免殺蟲劑（噴霧器、霧化器、顆粒或粉末，如果不封閉）時被告知。</a:t>
            </a:r>
          </a:p>
          <a:p>
            <a:r>
              <a:rPr lang="zh-HK" altLang="en-US" dirty="0"/>
              <a:t>盡早通知登記冊上的每個人</a:t>
            </a:r>
            <a:r>
              <a:rPr lang="en-US" altLang="zh-HK" dirty="0"/>
              <a:t>--</a:t>
            </a:r>
            <a:r>
              <a:rPr lang="zh-HK" altLang="en-US" dirty="0"/>
              <a:t>至少在使用前</a:t>
            </a:r>
            <a:r>
              <a:rPr lang="en-US" altLang="zh-HK" dirty="0"/>
              <a:t>72</a:t>
            </a:r>
            <a:r>
              <a:rPr lang="zh-HK" altLang="en-US" dirty="0"/>
              <a:t>小時通知他們</a:t>
            </a:r>
          </a:p>
          <a:p>
            <a:endParaRPr lang="zh-HK" altLang="en-US" dirty="0"/>
          </a:p>
          <a:p>
            <a:r>
              <a:rPr lang="zh-HK" altLang="en-US" dirty="0"/>
              <a:t>確保每年</a:t>
            </a:r>
            <a:r>
              <a:rPr lang="zh-HK" altLang="en-US" b="1" dirty="0"/>
              <a:t>報告</a:t>
            </a:r>
            <a:r>
              <a:rPr lang="zh-HK" altLang="en-US" dirty="0"/>
              <a:t>非豁免農藥（噴霧劑、霧化器或非封閉式顆粒或粉末）的使用。</a:t>
            </a:r>
          </a:p>
          <a:p>
            <a:r>
              <a:rPr lang="zh-HK" altLang="en-US" dirty="0"/>
              <a:t>每年或更頻繁地向</a:t>
            </a:r>
            <a:r>
              <a:rPr lang="en-US" dirty="0"/>
              <a:t>DPR</a:t>
            </a:r>
            <a:r>
              <a:rPr lang="zh-HK" altLang="en-US" dirty="0"/>
              <a:t>發送學校員工使用農藥的報告。</a:t>
            </a:r>
          </a:p>
          <a:p>
            <a:r>
              <a:rPr lang="zh-HK" altLang="en-US" dirty="0"/>
              <a:t>不要提交承包商施用的農藥使用報告；他們將向</a:t>
            </a:r>
            <a:r>
              <a:rPr lang="en-US" dirty="0"/>
              <a:t>DPR</a:t>
            </a:r>
            <a:r>
              <a:rPr lang="zh-HK" altLang="en-US" b="1" dirty="0"/>
              <a:t>提交</a:t>
            </a:r>
            <a:r>
              <a:rPr lang="zh-HK" altLang="en-US" dirty="0"/>
              <a:t>自己的報告。</a:t>
            </a:r>
          </a:p>
          <a:p>
            <a:r>
              <a:rPr lang="zh-HK" altLang="en-US" dirty="0"/>
              <a:t>不遲於前一年的</a:t>
            </a:r>
            <a:r>
              <a:rPr lang="en-US" altLang="zh-HK" dirty="0"/>
              <a:t>1</a:t>
            </a:r>
            <a:r>
              <a:rPr lang="zh-HK" altLang="en-US" dirty="0"/>
              <a:t>月</a:t>
            </a:r>
            <a:r>
              <a:rPr lang="en-US" altLang="zh-HK" dirty="0"/>
              <a:t>30</a:t>
            </a:r>
            <a:r>
              <a:rPr lang="zh-HK" altLang="en-US" dirty="0"/>
              <a:t>日提交報告（例如，不遲於</a:t>
            </a:r>
            <a:r>
              <a:rPr lang="en-US" altLang="zh-HK" dirty="0"/>
              <a:t>2022</a:t>
            </a:r>
            <a:r>
              <a:rPr lang="zh-HK" altLang="en-US" dirty="0"/>
              <a:t>年</a:t>
            </a:r>
            <a:r>
              <a:rPr lang="en-US" altLang="zh-HK" dirty="0"/>
              <a:t>1</a:t>
            </a:r>
            <a:r>
              <a:rPr lang="zh-HK" altLang="en-US" dirty="0"/>
              <a:t>月</a:t>
            </a:r>
            <a:r>
              <a:rPr lang="en-US" altLang="zh-HK" dirty="0"/>
              <a:t>30</a:t>
            </a:r>
            <a:r>
              <a:rPr lang="zh-HK" altLang="en-US" dirty="0"/>
              <a:t>日提交</a:t>
            </a:r>
            <a:r>
              <a:rPr lang="en-US" altLang="zh-HK" dirty="0"/>
              <a:t>2023</a:t>
            </a:r>
            <a:r>
              <a:rPr lang="zh-HK" altLang="en-US" dirty="0"/>
              <a:t>年的報告）。</a:t>
            </a:r>
          </a:p>
          <a:p>
            <a:r>
              <a:rPr lang="zh-HK" altLang="en-US" dirty="0"/>
              <a:t>使用</a:t>
            </a:r>
            <a:r>
              <a:rPr lang="en-US" dirty="0"/>
              <a:t>DPR</a:t>
            </a:r>
            <a:r>
              <a:rPr lang="zh-HK" altLang="en-US" dirty="0"/>
              <a:t>表格</a:t>
            </a:r>
            <a:r>
              <a:rPr lang="en-US" dirty="0"/>
              <a:t>HSA-118（</a:t>
            </a:r>
            <a:r>
              <a:rPr lang="zh-HK" altLang="en-US" dirty="0"/>
              <a:t>學校和托兒所雇員的農藥使用報告），該表格可在</a:t>
            </a:r>
            <a:r>
              <a:rPr lang="en-US" dirty="0"/>
              <a:t>DPR</a:t>
            </a:r>
            <a:r>
              <a:rPr lang="zh-HK" altLang="en-US" dirty="0"/>
              <a:t>學校</a:t>
            </a:r>
            <a:r>
              <a:rPr lang="en-US" dirty="0"/>
              <a:t>IPM</a:t>
            </a:r>
            <a:r>
              <a:rPr lang="zh-HK" altLang="en-US" dirty="0"/>
              <a:t>網站</a:t>
            </a:r>
            <a:r>
              <a:rPr lang="en-US" dirty="0"/>
              <a:t>https://www.cdpr.ca.gov/docs/</a:t>
            </a:r>
            <a:r>
              <a:rPr lang="en-US" dirty="0" err="1"/>
              <a:t>schoolipm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16</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重要的是要注意可能在你的中心使用殺蟲劑的每個人。 他們需要被告知</a:t>
            </a:r>
            <a:r>
              <a:rPr lang="en-US" altLang="zh-CN" dirty="0"/>
              <a:t>《</a:t>
            </a:r>
            <a:r>
              <a:rPr lang="zh-CN" altLang="en-US" dirty="0"/>
              <a:t>健康學校法</a:t>
            </a:r>
            <a:r>
              <a:rPr lang="en-US" altLang="zh-CN" dirty="0"/>
              <a:t>》</a:t>
            </a:r>
            <a:r>
              <a:rPr lang="zh-CN" altLang="en-US" dirty="0"/>
              <a:t>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a:t>《</a:t>
            </a:r>
            <a:r>
              <a:rPr lang="zh-CN" altLang="en-US" dirty="0"/>
              <a:t>健康學校法</a:t>
            </a:r>
            <a:r>
              <a:rPr lang="en-US" altLang="zh-CN" dirty="0"/>
              <a:t>》</a:t>
            </a:r>
            <a:r>
              <a:rPr lang="zh-CN" altLang="en-US" dirty="0"/>
              <a:t>對以下方面有非常具體的要求：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業主</a:t>
            </a:r>
            <a:r>
              <a:rPr lang="en-US" altLang="zh-CN" dirty="0"/>
              <a:t>--</a:t>
            </a:r>
            <a:r>
              <a:rPr lang="zh-CN" altLang="en-US" dirty="0"/>
              <a:t>如果你租房，你可能需要通知你的房東，他們有責任遵守</a:t>
            </a:r>
            <a:r>
              <a:rPr lang="en-US" altLang="zh-CN" dirty="0"/>
              <a:t>《</a:t>
            </a:r>
            <a:r>
              <a:rPr lang="zh-CN" altLang="en-US" dirty="0"/>
              <a:t>健康學校法</a:t>
            </a:r>
            <a:r>
              <a:rPr lang="en-US" altLang="zh-CN" dirty="0"/>
              <a:t>》</a:t>
            </a:r>
            <a:r>
              <a:rPr lang="zh-CN" altLang="en-US" dirty="0"/>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害蟲管理專業人員</a:t>
            </a:r>
            <a:r>
              <a:rPr lang="en-US" altLang="zh-CN" dirty="0"/>
              <a:t>--</a:t>
            </a:r>
            <a:r>
              <a:rPr lang="zh-CN" altLang="en-US" dirty="0"/>
              <a:t>如果您使用的是服務，您可能需要告知他們</a:t>
            </a:r>
            <a:r>
              <a:rPr lang="en-US" altLang="zh-CN" dirty="0"/>
              <a:t>《</a:t>
            </a:r>
            <a:r>
              <a:rPr lang="zh-CN" altLang="en-US" dirty="0"/>
              <a:t>健康學校法</a:t>
            </a:r>
            <a:r>
              <a:rPr lang="en-US" altLang="zh-CN" dirty="0"/>
              <a:t>》</a:t>
            </a:r>
            <a:r>
              <a:rPr lang="zh-CN" altLang="en-US" dirty="0"/>
              <a:t>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其他人可能在你的中心使用殺蟲劑：</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保管員</a:t>
            </a:r>
            <a:r>
              <a:rPr lang="en-US" altLang="zh-CN" dirty="0"/>
              <a:t>/</a:t>
            </a:r>
            <a:r>
              <a:rPr lang="zh-CN" altLang="en-US" dirty="0"/>
              <a:t>清潔工</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任何志願者</a:t>
            </a:r>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有些殺蟲劑被豁免於</a:t>
            </a:r>
            <a:r>
              <a:rPr lang="en-US" altLang="zh-CN" dirty="0"/>
              <a:t>《</a:t>
            </a:r>
            <a:r>
              <a:rPr lang="zh-CN" altLang="en-US" dirty="0"/>
              <a:t>健康學校法</a:t>
            </a:r>
            <a:r>
              <a:rPr lang="en-US" altLang="zh-CN" dirty="0"/>
              <a:t>》</a:t>
            </a:r>
            <a:r>
              <a:rPr lang="zh-CN" altLang="en-US" dirty="0"/>
              <a:t>。 這意味著在使用這些殺蟲劑產品時，不需要通知家長和工作人員，也不需要保存使用記錄。</a:t>
            </a:r>
            <a:br>
              <a:rPr lang="zh-CN" altLang="en-US" dirty="0"/>
            </a:br>
            <a:br>
              <a:rPr lang="zh-CN" altLang="en-US" dirty="0"/>
            </a:br>
            <a:r>
              <a:rPr lang="zh-CN" altLang="en-US" dirty="0"/>
              <a:t>在誘餌、陷阱或凝膠中使用殺蟲劑的產品被豁免。 這是因為它們是封閉的，所以不能被兒童吸入或輕易觸及。</a:t>
            </a:r>
            <a:br>
              <a:rPr lang="zh-CN" altLang="en-US" dirty="0"/>
            </a:br>
            <a:r>
              <a:rPr lang="zh-CN" altLang="en-US" dirty="0"/>
              <a:t>用於殺滅細菌的產品（抗菌劑），如消毒劑和殺菌劑也是豁免的。</a:t>
            </a:r>
            <a:br>
              <a:rPr lang="zh-CN" altLang="en-US" dirty="0"/>
            </a:br>
            <a:br>
              <a:rPr lang="zh-CN" altLang="en-US" dirty="0"/>
            </a:br>
            <a:r>
              <a:rPr lang="zh-CN" altLang="en-US" dirty="0"/>
              <a:t>根據</a:t>
            </a:r>
            <a:r>
              <a:rPr lang="en-US" altLang="zh-CN" dirty="0"/>
              <a:t>《</a:t>
            </a:r>
            <a:r>
              <a:rPr lang="zh-CN" altLang="en-US" dirty="0"/>
              <a:t>聯邦殺蟲劑、殺真菌劑和殺鼠劑法案</a:t>
            </a:r>
            <a:r>
              <a:rPr lang="en-US" altLang="zh-CN" dirty="0"/>
              <a:t>》</a:t>
            </a:r>
            <a:r>
              <a:rPr lang="zh-CN" altLang="en-US" dirty="0"/>
              <a:t>（</a:t>
            </a:r>
            <a:r>
              <a:rPr lang="en-US" altLang="zh-CN" dirty="0"/>
              <a:t>FIFRA</a:t>
            </a:r>
            <a:r>
              <a:rPr lang="zh-CN" altLang="en-US" dirty="0"/>
              <a:t>），某些對人或環境幾乎沒有風險的殺蟲劑被認為是最低風險的殺蟲劑。這些殺蟲劑也被稱為</a:t>
            </a:r>
            <a:r>
              <a:rPr lang="en-US" altLang="zh-CN" dirty="0"/>
              <a:t>FIFRA 25(b)</a:t>
            </a:r>
            <a:r>
              <a:rPr lang="zh-CN" altLang="en-US" dirty="0"/>
              <a:t>產品。這可能包括具有最低風險活性成分的產品，如：迷迭香油、肉桂、薄荷、香茅等。</a:t>
            </a:r>
            <a:br>
              <a:rPr lang="zh-CN" altLang="en-US" dirty="0"/>
            </a:br>
            <a:r>
              <a:rPr lang="zh-CN" altLang="en-US" dirty="0"/>
              <a:t>最低風險殺蟲劑的完整列表：</a:t>
            </a:r>
            <a:r>
              <a:rPr lang="en-US" altLang="zh-CN" dirty="0"/>
              <a:t>https://www.epa.gov/sites/default/files/2018-01/documents/minrisk-active-ingredients-tolerances-jan-2018.pdf </a:t>
            </a:r>
            <a:br>
              <a:rPr lang="en-US" altLang="zh-CN" dirty="0"/>
            </a:br>
            <a:r>
              <a:rPr lang="zh-CN" altLang="en-US" dirty="0"/>
              <a:t>這些也是豁免的。</a:t>
            </a:r>
            <a:br>
              <a:rPr lang="zh-CN" altLang="en-US" dirty="0"/>
            </a:br>
            <a:br>
              <a:rPr lang="zh-CN" altLang="en-US" dirty="0"/>
            </a:br>
            <a:r>
              <a:rPr lang="zh-CN" altLang="en-US" dirty="0"/>
              <a:t>但是，如果你使用任何類型的殺蟲劑，無論是否豁免，你仍然必須參加</a:t>
            </a:r>
            <a:r>
              <a:rPr lang="en-US" altLang="zh-CN" dirty="0"/>
              <a:t>IPM</a:t>
            </a:r>
            <a:r>
              <a:rPr lang="zh-CN" altLang="en-US" dirty="0"/>
              <a:t>培訓。</a:t>
            </a:r>
            <a:br>
              <a:rPr lang="zh-CN" altLang="en-US" dirty="0"/>
            </a:br>
            <a:br>
              <a:rPr lang="zh-CN" altLang="en-US" dirty="0"/>
            </a:br>
            <a:br>
              <a:rPr lang="zh-CN" altLang="en-US" dirty="0"/>
            </a:br>
            <a:endParaRPr lang="en-US" b="1" baseline="0"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18</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下面是一些被豁免的殺蟲劑的圖片。 </a:t>
            </a:r>
          </a:p>
          <a:p>
            <a:endParaRPr lang="zh-CN" altLang="en-US" dirty="0"/>
          </a:p>
          <a:p>
            <a:r>
              <a:rPr lang="en-US" altLang="zh-CN" dirty="0"/>
              <a:t>--</a:t>
            </a:r>
            <a:r>
              <a:rPr lang="zh-CN" altLang="en-US" dirty="0"/>
              <a:t>自帶誘餌盒</a:t>
            </a:r>
          </a:p>
          <a:p>
            <a:r>
              <a:rPr lang="en-US" altLang="zh-CN" dirty="0"/>
              <a:t>--</a:t>
            </a:r>
            <a:r>
              <a:rPr lang="zh-CN" altLang="en-US" dirty="0"/>
              <a:t>凝膠和糊狀物</a:t>
            </a:r>
          </a:p>
          <a:p>
            <a:r>
              <a:rPr lang="en-US" altLang="zh-CN" dirty="0"/>
              <a:t>--</a:t>
            </a:r>
            <a:r>
              <a:rPr lang="zh-CN" altLang="en-US" dirty="0"/>
              <a:t>清洗劑和消毒劑</a:t>
            </a:r>
          </a:p>
          <a:p>
            <a:r>
              <a:rPr lang="en-US" altLang="zh-CN" dirty="0"/>
              <a:t>--FIFRA 25(b)</a:t>
            </a:r>
            <a:r>
              <a:rPr lang="zh-CN" altLang="en-US" dirty="0"/>
              <a:t>最低風險的殺蟲劑：</a:t>
            </a:r>
          </a:p>
          <a:p>
            <a:r>
              <a:rPr lang="zh-CN" altLang="en-US" dirty="0"/>
              <a:t>	同樣，這包括具有最低風險活性成分的產品，如：迷迭香、肉桂、薄荷、香茅</a:t>
            </a:r>
          </a:p>
          <a:p>
            <a:r>
              <a:rPr lang="zh-CN" altLang="en-US" dirty="0"/>
              <a:t>	列表：</a:t>
            </a:r>
            <a:r>
              <a:rPr lang="en-US" altLang="zh-CN" dirty="0"/>
              <a:t>https://www.epa.gov/sites/default/files/2018-01/documents/minrisk-active-ingredients-tolerances-jan-2018.pdf </a:t>
            </a:r>
          </a:p>
          <a:p>
            <a:endParaRPr lang="en-US" altLang="zh-CN" dirty="0"/>
          </a:p>
          <a:p>
            <a:r>
              <a:rPr lang="zh-CN" altLang="en-US" dirty="0"/>
              <a:t>如果你使用這些產品，你不需要向家長發佈通知或填寫報告。 你仍然必須參加年度</a:t>
            </a:r>
            <a:r>
              <a:rPr lang="en-US" altLang="zh-CN" dirty="0"/>
              <a:t>IPM/IGM</a:t>
            </a:r>
            <a:r>
              <a:rPr lang="zh-CN" altLang="en-US" dirty="0"/>
              <a:t>培訓。</a:t>
            </a:r>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zh-CN" altLang="en-US" dirty="0"/>
              <a:t>這個綜合害蟲管理</a:t>
            </a:r>
            <a:r>
              <a:rPr lang="en-US" altLang="zh-CN" dirty="0"/>
              <a:t>(IPM)</a:t>
            </a:r>
            <a:r>
              <a:rPr lang="zh-CN" altLang="en-US" dirty="0"/>
              <a:t>研討會由加州殺蟲劑監管局</a:t>
            </a:r>
            <a:r>
              <a:rPr lang="en-US" altLang="zh-CN" dirty="0"/>
              <a:t>(DPR)</a:t>
            </a:r>
            <a:r>
              <a:rPr lang="zh-CN" altLang="en-US" dirty="0"/>
              <a:t>資助，最初由加州大學</a:t>
            </a:r>
            <a:r>
              <a:rPr lang="en-US" altLang="zh-CN" dirty="0"/>
              <a:t>(UC)</a:t>
            </a:r>
            <a:r>
              <a:rPr lang="zh-CN" altLang="en-US" dirty="0"/>
              <a:t>、三藩市護理學院的加州兒童保健計畫與加州大學伯克利分校環境研究和兒童健康中心、加州大學全州</a:t>
            </a:r>
            <a:r>
              <a:rPr lang="en-US" altLang="zh-CN" dirty="0"/>
              <a:t>IPM</a:t>
            </a:r>
            <a:r>
              <a:rPr lang="zh-CN" altLang="en-US" dirty="0"/>
              <a:t>計畫和</a:t>
            </a:r>
            <a:r>
              <a:rPr lang="en-US" altLang="zh-CN" dirty="0"/>
              <a:t>DPR</a:t>
            </a:r>
            <a:r>
              <a:rPr lang="zh-CN" altLang="en-US" dirty="0"/>
              <a:t>合作開發。本檔的內容不一定反映</a:t>
            </a:r>
            <a:r>
              <a:rPr lang="en-US" altLang="zh-CN" dirty="0"/>
              <a:t>DPR</a:t>
            </a:r>
            <a:r>
              <a:rPr lang="zh-CN" altLang="en-US" dirty="0"/>
              <a:t>的觀點和政策，提到商品名稱或商業產品也不構成對使用的認可或推薦。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zh-CN" dirty="0"/>
              <a:t>HSA=《</a:t>
            </a:r>
            <a:r>
              <a:rPr lang="zh-CN" altLang="en-US" dirty="0"/>
              <a:t>健康學校法</a:t>
            </a:r>
            <a:r>
              <a:rPr lang="en-US" altLang="zh-CN" dirty="0"/>
              <a:t>》</a:t>
            </a:r>
            <a:endParaRPr lang="zh-CN" altLang="en-US" dirty="0"/>
          </a:p>
          <a:p>
            <a:pPr eaLnBrk="1" hangingPunct="1">
              <a:spcBef>
                <a:spcPct val="0"/>
              </a:spcBef>
            </a:pPr>
            <a:r>
              <a:rPr lang="zh-CN" altLang="en-US" dirty="0"/>
              <a:t>要求</a:t>
            </a:r>
            <a:r>
              <a:rPr lang="en-US" altLang="zh-CN" dirty="0"/>
              <a:t>=</a:t>
            </a:r>
            <a:r>
              <a:rPr lang="zh-CN" altLang="en-US" dirty="0"/>
              <a:t>張貼標誌，提交殺蟲劑使用報告</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20</a:t>
            </a:fld>
            <a:endParaRPr lang="en-US"/>
          </a:p>
        </p:txBody>
      </p:sp>
    </p:spTree>
    <p:extLst>
      <p:ext uri="{BB962C8B-B14F-4D97-AF65-F5344CB8AC3E}">
        <p14:creationId xmlns:p14="http://schemas.microsoft.com/office/powerpoint/2010/main" val="3414374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IPM</a:t>
            </a:r>
            <a:r>
              <a:rPr lang="zh-CN" altLang="en-US" dirty="0"/>
              <a:t>在減少殺蟲劑使用的同時將害蟲拒之門外</a:t>
            </a:r>
          </a:p>
          <a:p>
            <a:pPr eaLnBrk="1" hangingPunct="1">
              <a:spcBef>
                <a:spcPct val="0"/>
              </a:spcBef>
            </a:pPr>
            <a:r>
              <a:rPr lang="zh-CN" altLang="en-US" dirty="0"/>
              <a:t>綜合蟲害管理（</a:t>
            </a:r>
            <a:r>
              <a:rPr lang="en-US" altLang="zh-CN" dirty="0"/>
              <a:t>IPM</a:t>
            </a:r>
            <a:r>
              <a:rPr lang="zh-CN" altLang="en-US" dirty="0"/>
              <a:t>）是一種以更安全、更有效、更持久的方式來控制害蟲的方法。</a:t>
            </a:r>
          </a:p>
          <a:p>
            <a:pPr eaLnBrk="1" hangingPunct="1">
              <a:spcBef>
                <a:spcPct val="0"/>
              </a:spcBef>
            </a:pPr>
            <a:endParaRPr lang="zh-CN" altLang="en-US" dirty="0"/>
          </a:p>
          <a:p>
            <a:pPr eaLnBrk="1" hangingPunct="1">
              <a:spcBef>
                <a:spcPct val="0"/>
              </a:spcBef>
            </a:pPr>
            <a:r>
              <a:rPr lang="zh-CN" altLang="en-US" dirty="0"/>
              <a:t>通過以下方式管理害蟲問題</a:t>
            </a:r>
          </a:p>
          <a:p>
            <a:pPr eaLnBrk="1" hangingPunct="1">
              <a:spcBef>
                <a:spcPct val="0"/>
              </a:spcBef>
            </a:pPr>
            <a:r>
              <a:rPr lang="zh-CN" altLang="en-US" dirty="0"/>
              <a:t>使用非化學方法。</a:t>
            </a:r>
          </a:p>
          <a:p>
            <a:pPr eaLnBrk="1" hangingPunct="1">
              <a:spcBef>
                <a:spcPct val="0"/>
              </a:spcBef>
            </a:pPr>
            <a:r>
              <a:rPr lang="zh-CN" altLang="en-US" dirty="0"/>
              <a:t>使用最低毒性的殺蟲劑</a:t>
            </a:r>
          </a:p>
          <a:p>
            <a:pPr eaLnBrk="1" hangingPunct="1">
              <a:spcBef>
                <a:spcPct val="0"/>
              </a:spcBef>
            </a:pPr>
            <a:endParaRPr lang="zh-CN" altLang="en-US" dirty="0"/>
          </a:p>
          <a:p>
            <a:pPr eaLnBrk="1" hangingPunct="1">
              <a:spcBef>
                <a:spcPct val="0"/>
              </a:spcBef>
            </a:pPr>
            <a:r>
              <a:rPr lang="en-US" altLang="zh-CN" dirty="0"/>
              <a:t>IPM</a:t>
            </a:r>
            <a:r>
              <a:rPr lang="zh-CN" altLang="en-US" dirty="0"/>
              <a:t>之所以有效，是因為綜合的害蟲管理方法最終比單一的方法（如噴灑殺蟲劑）更有效。 </a:t>
            </a:r>
          </a:p>
          <a:p>
            <a:pPr eaLnBrk="1" hangingPunct="1">
              <a:spcBef>
                <a:spcPct val="0"/>
              </a:spcBef>
            </a:pPr>
            <a:endParaRPr lang="zh-CN" altLang="en-US" dirty="0"/>
          </a:p>
          <a:p>
            <a:pPr eaLnBrk="1" hangingPunct="1">
              <a:spcBef>
                <a:spcPct val="0"/>
              </a:spcBef>
            </a:pPr>
            <a:r>
              <a:rPr lang="zh-CN" altLang="en-US" dirty="0"/>
              <a:t>更不需要</a:t>
            </a:r>
            <a:r>
              <a:rPr lang="en-US" altLang="zh-CN" dirty="0"/>
              <a:t>《</a:t>
            </a:r>
            <a:r>
              <a:rPr lang="zh-CN" altLang="en-US" dirty="0"/>
              <a:t>健康學校法</a:t>
            </a:r>
            <a:r>
              <a:rPr lang="en-US" altLang="zh-CN" dirty="0"/>
              <a:t>》</a:t>
            </a:r>
            <a:r>
              <a:rPr lang="zh-CN" altLang="en-US" dirty="0"/>
              <a:t>所要求的報告、文書工作等。</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21</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預防： 把害蟲拒之門外；清除害蟲的食物、水和住所</a:t>
            </a:r>
          </a:p>
          <a:p>
            <a:r>
              <a:rPr lang="zh-CN" altLang="en-US" dirty="0"/>
              <a:t>檢查 </a:t>
            </a:r>
            <a:r>
              <a:rPr lang="en-US" altLang="zh-CN" dirty="0"/>
              <a:t>- </a:t>
            </a:r>
            <a:r>
              <a:rPr lang="zh-CN" altLang="en-US" dirty="0"/>
              <a:t>尋找害蟲的跡象；證據、損害、害蟲本身；它們從哪裡和怎樣進來的？</a:t>
            </a:r>
          </a:p>
          <a:p>
            <a:r>
              <a:rPr lang="zh-CN" altLang="en-US" dirty="0"/>
              <a:t>識別 </a:t>
            </a:r>
            <a:r>
              <a:rPr lang="en-US" altLang="zh-CN" dirty="0"/>
              <a:t>- </a:t>
            </a:r>
            <a:r>
              <a:rPr lang="zh-CN" altLang="en-US" dirty="0"/>
              <a:t>你發現了什麼樣的害蟲？它們住在哪裡？他們吃什麼？它們的生命週期是什麼？</a:t>
            </a:r>
          </a:p>
          <a:p>
            <a:r>
              <a:rPr lang="zh-CN" altLang="en-US" dirty="0"/>
              <a:t>監測</a:t>
            </a:r>
            <a:r>
              <a:rPr lang="en-US" altLang="zh-CN" dirty="0"/>
              <a:t>--</a:t>
            </a:r>
            <a:r>
              <a:rPr lang="zh-CN" altLang="en-US" dirty="0"/>
              <a:t>繼續檢查和評估；使用</a:t>
            </a:r>
            <a:r>
              <a:rPr lang="en-US" altLang="zh-CN" dirty="0"/>
              <a:t>IPM</a:t>
            </a:r>
            <a:r>
              <a:rPr lang="zh-CN" altLang="en-US" dirty="0"/>
              <a:t>檢查表 </a:t>
            </a:r>
          </a:p>
          <a:p>
            <a:r>
              <a:rPr lang="zh-CN" altLang="en-US" dirty="0"/>
              <a:t>管理</a:t>
            </a:r>
            <a:r>
              <a:rPr lang="en-US" altLang="zh-CN" dirty="0"/>
              <a:t>-</a:t>
            </a:r>
            <a:r>
              <a:rPr lang="zh-CN" altLang="en-US" dirty="0"/>
              <a:t>管理現有的害蟲問題： 徹底清潔；吸塵和誘捕。 如果有必要使用殺蟲劑，使用誘餌和凝膠，而不是噴灑。</a:t>
            </a:r>
          </a:p>
          <a:p>
            <a:endParaRPr lang="zh-CN" altLang="en-US" dirty="0"/>
          </a:p>
          <a:p>
            <a:r>
              <a:rPr lang="zh-CN" altLang="en-US" dirty="0"/>
              <a:t>在所有的策略中，預防是</a:t>
            </a:r>
            <a:r>
              <a:rPr lang="en-US" altLang="zh-CN" dirty="0"/>
              <a:t>IPM</a:t>
            </a:r>
            <a:r>
              <a:rPr lang="zh-CN" altLang="en-US" dirty="0"/>
              <a:t>的關鍵。 在實踐中，我們在這些類別中描述的許多策略被用於</a:t>
            </a:r>
            <a:r>
              <a:rPr lang="en-US" altLang="zh-CN" dirty="0"/>
              <a:t>IPM</a:t>
            </a:r>
            <a:r>
              <a:rPr lang="zh-CN" altLang="en-US" dirty="0"/>
              <a:t>的一個以上的類別。例如，讓螞蟻遠離你的建築是一個重要的預防策略，但它也是管理螞蟻侵襲時使用的策略。</a:t>
            </a:r>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螞蟻是社會性昆蟲，這意味著它們一起工作，建造巢穴，相互餵養，照顧幼蟲，並保衛自己的家園。 螞蟻群可以由數萬隻甚至數百萬隻螞蟻組成，它們都在一起工作。</a:t>
            </a:r>
          </a:p>
          <a:p>
            <a:r>
              <a:rPr lang="zh-CN" altLang="en-US" dirty="0"/>
              <a:t>幾乎所有的蟻群都在戶外形成</a:t>
            </a:r>
            <a:r>
              <a:rPr lang="zh-CN" altLang="en-US" b="1" dirty="0"/>
              <a:t>巢穴</a:t>
            </a:r>
            <a:r>
              <a:rPr lang="zh-CN" altLang="en-US" dirty="0"/>
              <a:t>。 你在家裡看到的螞蟻很可能是來室內尋找食物（有時是水），以便帶回蟻群的其他成員。 </a:t>
            </a:r>
          </a:p>
          <a:p>
            <a:r>
              <a:rPr lang="zh-CN" altLang="en-US" dirty="0"/>
              <a:t>人行道上的螞蟻群會為了爭奪領地而相互爭鬥。如果你在春天的時候看到人行道上有一大群螞蟻，這可能是一場人行道螞蟻的戰爭。</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165289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CN" altLang="en-US" dirty="0"/>
              <a:t>我們將通過</a:t>
            </a:r>
            <a:r>
              <a:rPr lang="en-US" altLang="zh-CN" dirty="0"/>
              <a:t>IPM</a:t>
            </a:r>
            <a:r>
              <a:rPr lang="zh-CN" altLang="en-US" dirty="0"/>
              <a:t>週期的步驟，專門討論螞蟻。</a:t>
            </a:r>
          </a:p>
          <a:p>
            <a:pPr marL="171450" indent="-171450">
              <a:buFont typeface="Arial" panose="020B0604020202020204" pitchFamily="34" charset="0"/>
              <a:buChar char="•"/>
            </a:pPr>
            <a:endParaRPr lang="zh-CN" altLang="en-US" dirty="0"/>
          </a:p>
          <a:p>
            <a:pPr marL="171450" indent="-171450">
              <a:buFont typeface="Arial" panose="020B0604020202020204" pitchFamily="34" charset="0"/>
              <a:buChar char="•"/>
            </a:pPr>
            <a:r>
              <a:rPr lang="zh-CN" altLang="en-US" dirty="0"/>
              <a:t>步驟</a:t>
            </a:r>
            <a:r>
              <a:rPr lang="en-US" altLang="zh-CN" dirty="0"/>
              <a:t>1</a:t>
            </a:r>
            <a:r>
              <a:rPr lang="zh-CN" altLang="en-US" dirty="0"/>
              <a:t>：預防</a:t>
            </a:r>
            <a:r>
              <a:rPr lang="en-US" altLang="zh-CN" dirty="0"/>
              <a:t>--</a:t>
            </a:r>
            <a:r>
              <a:rPr lang="zh-CN" altLang="en-US" dirty="0"/>
              <a:t>在你的建築物外。 把螞蟻喜歡在你的建築物附近築巢或尋找食物的地方拿走。 它們就不太可能在室內找到自己棲息的方式。</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繼續進行這一步驟，防止螞蟻在你的建築物內找到食物和水</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CN" altLang="en-US" dirty="0"/>
              <a:t>繼續進行這一步骤，防止螞蟻在你的建築物內找到庇護所</a:t>
            </a:r>
            <a:endParaRPr lang="en-US" altLang="zh-CN" dirty="0"/>
          </a:p>
          <a:p>
            <a:pPr marL="171450" indent="-171450">
              <a:buFont typeface="Arial" panose="020B0604020202020204" pitchFamily="34" charset="0"/>
              <a:buChar char="•"/>
            </a:pPr>
            <a:r>
              <a:rPr lang="zh-CN" altLang="en-US" dirty="0"/>
              <a:t>封閉它們通常的進入點（裂縫和縫隙）。</a:t>
            </a:r>
          </a:p>
          <a:p>
            <a:pPr marL="171450" indent="-171450">
              <a:buFont typeface="Arial" panose="020B0604020202020204" pitchFamily="34" charset="0"/>
              <a:buChar char="•"/>
            </a:pPr>
            <a:r>
              <a:rPr lang="zh-CN" altLang="en-US" dirty="0"/>
              <a:t>如果你在盆栽裡發現了螞蟻，把它搬到外面去，換上泥土。</a:t>
            </a:r>
          </a:p>
          <a:p>
            <a:pPr marL="171450" indent="-171450">
              <a:buFont typeface="Arial" panose="020B0604020202020204" pitchFamily="34" charset="0"/>
              <a:buChar char="•"/>
            </a:pPr>
            <a:r>
              <a:rPr lang="zh-CN" altLang="en-US" dirty="0"/>
              <a:t>螞蟻可以在腐爛或柔軟的木頭中築巢，所以如果漏水損壞了室內的木頭，請更換它。</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2562717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填補允許它們進入的裂縫和縫隙。</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這裡有一張圖片可以説明你識別螞蟻</a:t>
            </a:r>
            <a:r>
              <a:rPr lang="en-US" altLang="zh-CN" dirty="0"/>
              <a:t>--</a:t>
            </a:r>
            <a:r>
              <a:rPr lang="zh-CN" altLang="en-US" dirty="0"/>
              <a:t>這些圖片不是按比例繪製的，但是你可以看到和你本人一樣多的東西。 這張圖片來自於美國殺蟲劑管理部為學校的螞蟻</a:t>
            </a:r>
            <a:r>
              <a:rPr lang="en-US" altLang="zh-CN" dirty="0"/>
              <a:t>IPM</a:t>
            </a:r>
            <a:r>
              <a:rPr lang="zh-CN" altLang="en-US" dirty="0"/>
              <a:t>所編寫的手冊。</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2010134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r>
              <a:rPr lang="zh-CN" altLang="en-US" sz="1800" dirty="0">
                <a:effectLst/>
                <a:latin typeface="Segoe UI" panose="020B0502040204020203" pitchFamily="34" charset="0"/>
              </a:rPr>
              <a:t>這些照片被放大了。</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Segoe UI" panose="020B0502040204020203" pitchFamily="34" charset="0"/>
              </a:rPr>
              <a:t>在室內最常見的類型： 阿根廷螞蟻多毒的家養螞蟻</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不太常見：法羅亞螞蟻（阿根廷螞蟻的一半大小）人行道上的螞蟻（比阿根廷螞蟻稍大）木匠蟻</a:t>
            </a:r>
            <a:r>
              <a:rPr lang="en-US" altLang="zh-CN" dirty="0"/>
              <a:t>--</a:t>
            </a:r>
            <a:r>
              <a:rPr lang="zh-CN" altLang="en-US" dirty="0"/>
              <a:t>結構性害蟲（比阿根廷螞蟻大</a:t>
            </a:r>
            <a:r>
              <a:rPr lang="en-US" altLang="zh-CN" dirty="0"/>
              <a:t>2</a:t>
            </a:r>
            <a:r>
              <a:rPr lang="zh-CN" altLang="en-US" dirty="0"/>
              <a:t>到</a:t>
            </a:r>
            <a:r>
              <a:rPr lang="en-US" altLang="zh-CN" dirty="0"/>
              <a:t>4</a:t>
            </a:r>
            <a:r>
              <a:rPr lang="zh-CN" altLang="en-US" dirty="0"/>
              <a:t>倍）。</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1156061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室外：火蟻</a:t>
            </a:r>
            <a:r>
              <a:rPr lang="en-US" altLang="zh-CN" dirty="0"/>
              <a:t>--</a:t>
            </a:r>
            <a:r>
              <a:rPr lang="zh-CN" altLang="en-US" dirty="0">
                <a:latin typeface="Arial"/>
                <a:cs typeface="Arial"/>
              </a:rPr>
              <a:t>蜇</a:t>
            </a:r>
            <a:r>
              <a:rPr lang="zh-CN" altLang="en-US" dirty="0"/>
              <a:t>傷導致健康風險</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31</a:t>
            </a:fld>
            <a:endParaRPr lang="en-US"/>
          </a:p>
        </p:txBody>
      </p:sp>
    </p:spTree>
    <p:extLst>
      <p:ext uri="{BB962C8B-B14F-4D97-AF65-F5344CB8AC3E}">
        <p14:creationId xmlns:p14="http://schemas.microsoft.com/office/powerpoint/2010/main" val="3221237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在室內發現的螞蟻多為阿根廷螞蟻</a:t>
            </a:r>
          </a:p>
          <a:p>
            <a:endParaRPr lang="zh-CN" altLang="en-US" b="1" dirty="0"/>
          </a:p>
          <a:p>
            <a:r>
              <a:rPr lang="zh-CN" altLang="en-US" b="1" dirty="0"/>
              <a:t>成人的拇指尖到第一個指節</a:t>
            </a:r>
            <a:r>
              <a:rPr lang="en-US" altLang="zh-CN" b="1" dirty="0"/>
              <a:t>=</a:t>
            </a:r>
            <a:r>
              <a:rPr lang="zh-CN" altLang="en-US" b="1" dirty="0"/>
              <a:t>約</a:t>
            </a:r>
            <a:r>
              <a:rPr lang="en-US" altLang="zh-CN" b="1" dirty="0"/>
              <a:t>1</a:t>
            </a:r>
            <a:r>
              <a:rPr lang="zh-CN" altLang="en-US" b="1" dirty="0"/>
              <a:t>英寸</a:t>
            </a:r>
          </a:p>
          <a:p>
            <a:r>
              <a:rPr lang="en-US" altLang="zh-CN" b="1" dirty="0"/>
              <a:t>8</a:t>
            </a:r>
            <a:r>
              <a:rPr lang="zh-CN" altLang="en-US" b="1" dirty="0"/>
              <a:t>只阿根廷螞蟻排成一行</a:t>
            </a:r>
            <a:r>
              <a:rPr lang="en-US" altLang="zh-CN" b="1" dirty="0"/>
              <a:t>=1</a:t>
            </a:r>
            <a:r>
              <a:rPr lang="zh-CN" altLang="en-US" b="1" dirty="0"/>
              <a:t>英寸</a:t>
            </a:r>
          </a:p>
          <a:p>
            <a:r>
              <a:rPr lang="zh-CN" altLang="en-US" b="1" dirty="0"/>
              <a:t>目測</a:t>
            </a:r>
            <a:r>
              <a:rPr lang="en-US" altLang="zh-CN" b="1" dirty="0"/>
              <a:t>...</a:t>
            </a:r>
            <a:r>
              <a:rPr lang="zh-CN" altLang="en-US" b="1" dirty="0"/>
              <a:t>它們很小</a:t>
            </a:r>
          </a:p>
          <a:p>
            <a:endParaRPr lang="en-US" b="1" dirty="0"/>
          </a:p>
        </p:txBody>
      </p:sp>
      <p:sp>
        <p:nvSpPr>
          <p:cNvPr id="4" name="Slide Number Placeholder 3"/>
          <p:cNvSpPr>
            <a:spLocks noGrp="1"/>
          </p:cNvSpPr>
          <p:nvPr>
            <p:ph type="sldNum" sz="quarter" idx="5"/>
          </p:nvPr>
        </p:nvSpPr>
        <p:spPr/>
        <p:txBody>
          <a:bodyPr/>
          <a:lstStyle/>
          <a:p>
            <a:fld id="{8E05F3B6-3F50-42C0-B15E-F1698C309863}" type="slidenum">
              <a:rPr lang="en-US" smtClean="0"/>
              <a:t>32</a:t>
            </a:fld>
            <a:endParaRPr lang="en-US"/>
          </a:p>
        </p:txBody>
      </p:sp>
    </p:spTree>
    <p:extLst>
      <p:ext uri="{BB962C8B-B14F-4D97-AF65-F5344CB8AC3E}">
        <p14:creationId xmlns:p14="http://schemas.microsoft.com/office/powerpoint/2010/main" val="2171968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圖片是照料蚜蟲的阿根廷螞蟻（照片來自加州大學全州</a:t>
            </a:r>
            <a:r>
              <a:rPr lang="en-US" altLang="zh-CN" dirty="0"/>
              <a:t>IPM</a:t>
            </a:r>
            <a:r>
              <a:rPr lang="zh-CN" altLang="en-US" dirty="0"/>
              <a:t>項目）。</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608311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你在室內看到的大多數螞蟻都是阿根廷螞蟻，但是還有另外兩種螞蟻可以造成損害。</a:t>
            </a:r>
            <a:endParaRPr lang="en-US" altLang="zh-CN" dirty="0"/>
          </a:p>
          <a:p>
            <a:r>
              <a:rPr lang="zh-CN" altLang="en-US" dirty="0"/>
              <a:t>一種是木匠蟻，它們在木制建築和結構中築巢。它們喜歡在潮濕的木材和老樹樁上築巢。</a:t>
            </a:r>
            <a:endParaRPr lang="en-US" altLang="zh-CN" dirty="0"/>
          </a:p>
          <a:p>
            <a:r>
              <a:rPr lang="zh-CN" altLang="en-US" dirty="0"/>
              <a:t> 如果你確保清除和修復被水破壞的木材，你可以消除它們的棲息地。</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199922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另一種需要注意的螞蟻是紅色進口火蟻。</a:t>
            </a:r>
          </a:p>
          <a:p>
            <a:r>
              <a:rPr lang="zh-CN" altLang="en-US" dirty="0"/>
              <a:t>它們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2469176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37</a:t>
            </a:fld>
            <a:endParaRPr lang="en-US"/>
          </a:p>
        </p:txBody>
      </p:sp>
    </p:spTree>
    <p:extLst>
      <p:ext uri="{BB962C8B-B14F-4D97-AF65-F5344CB8AC3E}">
        <p14:creationId xmlns:p14="http://schemas.microsoft.com/office/powerpoint/2010/main" val="4114171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當你看到螞蟻的蹤跡時，弄清楚它們被什麼食物或溢出物所吸引，並將其帶走：</a:t>
            </a:r>
          </a:p>
          <a:p>
            <a:r>
              <a:rPr lang="zh-CN" altLang="en-US" dirty="0"/>
              <a:t>用肥皂和水清理它們走過的櫃檯</a:t>
            </a:r>
          </a:p>
          <a:p>
            <a:r>
              <a:rPr lang="zh-CN" altLang="en-US" dirty="0"/>
              <a:t>把食物放在密封的容器中</a:t>
            </a:r>
          </a:p>
          <a:p>
            <a:r>
              <a:rPr lang="zh-CN" altLang="en-US" dirty="0"/>
              <a:t>包括附近它們可能還沒有發現的食物</a:t>
            </a:r>
          </a:p>
          <a:p>
            <a:r>
              <a:rPr lang="zh-CN" altLang="en-US" dirty="0"/>
              <a:t>冰箱也是一個儲存食物的好地方</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一旦你在你的房子裡發現螞蟻，即使你拿走了原來的食物，它們也會尋找其他的機會。</a:t>
            </a:r>
          </a:p>
          <a:p>
            <a:endParaRPr lang="zh-CN" altLang="en-US" dirty="0"/>
          </a:p>
          <a:p>
            <a:r>
              <a:rPr lang="zh-CN" altLang="en-US" dirty="0"/>
              <a:t>讓螞蟻覺得你的房子很無聊</a:t>
            </a:r>
            <a:r>
              <a:rPr lang="en-US" altLang="zh-CN" dirty="0"/>
              <a:t>......</a:t>
            </a:r>
            <a:r>
              <a:rPr lang="zh-CN" altLang="en-US" dirty="0"/>
              <a:t>把食物拿開在它們可能找到的地板和表面上。 如果它們找不到吃的東西，它們最終會停止前來。</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660700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誘餌對阿根廷螞蟻、有氣味的房屋螞蟻和路面螞蟻的效果最好。</a:t>
            </a:r>
          </a:p>
          <a:p>
            <a:endParaRPr lang="zh-CN" altLang="en-US" dirty="0"/>
          </a:p>
          <a:p>
            <a:r>
              <a:rPr lang="zh-CN" altLang="en-US" dirty="0"/>
              <a:t>如果你能找到螞蟻進入你的房子的線索，把誘餌放在外面靠近它們的線索處。 這樣一來，螞蟻就會去找誘餌，你就會有更少的螞蟻進入室內。</a:t>
            </a:r>
          </a:p>
          <a:p>
            <a:endParaRPr lang="zh-CN" altLang="en-US" dirty="0"/>
          </a:p>
          <a:p>
            <a:r>
              <a:rPr lang="zh-CN" altLang="en-US" dirty="0"/>
              <a:t>請確保將誘餌站放在兒童和動物接觸不到的地方。</a:t>
            </a:r>
          </a:p>
          <a:p>
            <a:endParaRPr lang="zh-CN" altLang="en-US" dirty="0"/>
          </a:p>
          <a:p>
            <a:r>
              <a:rPr lang="zh-CN" altLang="en-US" dirty="0"/>
              <a:t>如果你看到火蟻的證據，請聯繫專業人士。</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40</a:t>
            </a:fld>
            <a:endParaRPr lang="en-US"/>
          </a:p>
        </p:txBody>
      </p:sp>
    </p:spTree>
    <p:extLst>
      <p:ext uri="{BB962C8B-B14F-4D97-AF65-F5344CB8AC3E}">
        <p14:creationId xmlns:p14="http://schemas.microsoft.com/office/powerpoint/2010/main" val="23093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zh-CN" dirty="0"/>
              <a:t>1.</a:t>
            </a:r>
            <a:r>
              <a:rPr lang="zh-CN" altLang="en-US" dirty="0"/>
              <a:t>我們希望你從這個演講中得到的四件事是什麼？</a:t>
            </a:r>
            <a:endParaRPr lang="en-US" altLang="zh-CN" dirty="0"/>
          </a:p>
          <a:p>
            <a:pPr eaLnBrk="1" fontAlgn="auto" hangingPunct="1">
              <a:spcBef>
                <a:spcPts val="0"/>
              </a:spcBef>
              <a:spcAft>
                <a:spcPts val="0"/>
              </a:spcAft>
              <a:defRPr/>
            </a:pPr>
            <a:r>
              <a:rPr lang="en-US" altLang="zh-CN" dirty="0"/>
              <a:t>2.</a:t>
            </a:r>
            <a:r>
              <a:rPr lang="zh-CN" altLang="en-US" dirty="0"/>
              <a:t> 本講座將教你如何預防和清除中心內的螞蟻。 </a:t>
            </a:r>
            <a:endParaRPr lang="en-US" altLang="zh-CN" dirty="0"/>
          </a:p>
          <a:p>
            <a:pPr eaLnBrk="1" fontAlgn="auto" hangingPunct="1">
              <a:spcBef>
                <a:spcPts val="0"/>
              </a:spcBef>
              <a:spcAft>
                <a:spcPts val="0"/>
              </a:spcAft>
              <a:defRPr/>
            </a:pPr>
            <a:r>
              <a:rPr lang="en-US" altLang="zh-CN" dirty="0"/>
              <a:t>3.</a:t>
            </a:r>
            <a:r>
              <a:rPr lang="zh-CN" altLang="en-US" dirty="0"/>
              <a:t>蟲害綜合防治方法旨在控制蟲害，同時也保護人們的健康</a:t>
            </a:r>
            <a:r>
              <a:rPr lang="en-US" altLang="zh-CN" dirty="0"/>
              <a:t>......</a:t>
            </a:r>
            <a:r>
              <a:rPr lang="zh-CN" altLang="en-US" dirty="0"/>
              <a:t>和環境。除了這些資訊是關於最佳實踐的，它也是關於法律的。 </a:t>
            </a:r>
            <a:endParaRPr lang="en-US" altLang="zh-CN" dirty="0"/>
          </a:p>
          <a:p>
            <a:pPr eaLnBrk="1" fontAlgn="auto" hangingPunct="1">
              <a:spcBef>
                <a:spcPts val="0"/>
              </a:spcBef>
              <a:spcAft>
                <a:spcPts val="0"/>
              </a:spcAft>
              <a:defRPr/>
            </a:pPr>
            <a:r>
              <a:rPr lang="en-US" altLang="zh-CN" dirty="0"/>
              <a:t>4.</a:t>
            </a:r>
            <a:r>
              <a:rPr lang="zh-CN" altLang="en-US" dirty="0"/>
              <a:t>今天我們還將瞭解更多關於</a:t>
            </a:r>
            <a:r>
              <a:rPr lang="en-US" altLang="zh-CN" dirty="0"/>
              <a:t>《</a:t>
            </a:r>
            <a:r>
              <a:rPr lang="zh-CN" altLang="en-US" dirty="0"/>
              <a:t>健康學校法</a:t>
            </a:r>
            <a:r>
              <a:rPr lang="en-US" altLang="zh-CN" dirty="0"/>
              <a:t>》</a:t>
            </a:r>
            <a:r>
              <a:rPr lang="zh-CN" altLang="en-US" dirty="0"/>
              <a:t>的資訊，以及為了遵守該法，你的責任是什麼。</a:t>
            </a: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請確保將誘餌盒放在兒童和動物接觸不到的地方。</a:t>
            </a:r>
          </a:p>
          <a:p>
            <a:endParaRPr lang="zh-CN" altLang="en-US" dirty="0"/>
          </a:p>
          <a:p>
            <a:r>
              <a:rPr lang="zh-CN" altLang="en-US" dirty="0"/>
              <a:t>確保只在兒童和動物接觸不到的裂縫和縫隙中使用凝膠誘餌。</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41</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1" dirty="0"/>
              <a:t>Words on slide: </a:t>
            </a:r>
            <a:r>
              <a:rPr lang="en-US" altLang="zh-CN" b="1" dirty="0">
                <a:highlight>
                  <a:srgbClr val="FFFF00"/>
                </a:highlight>
              </a:rPr>
              <a:t>Ant Behavior (</a:t>
            </a:r>
            <a:r>
              <a:rPr lang="zh-HK" altLang="en-US" b="1" dirty="0">
                <a:highlight>
                  <a:srgbClr val="FFFF00"/>
                </a:highlight>
              </a:rPr>
              <a:t>螞蟻的行為</a:t>
            </a:r>
            <a:r>
              <a:rPr lang="en-US" altLang="zh-HK" b="1" dirty="0">
                <a:highlight>
                  <a:srgbClr val="FFFF00"/>
                </a:highlight>
              </a:rPr>
              <a:t>)</a:t>
            </a:r>
            <a:endParaRPr lang="en-US" altLang="zh-CN" b="1" dirty="0">
              <a:highlight>
                <a:srgbClr val="FFFF00"/>
              </a:highlight>
            </a:endParaRPr>
          </a:p>
          <a:p>
            <a:endParaRPr lang="en-US" altLang="zh-CN" dirty="0"/>
          </a:p>
          <a:p>
            <a:r>
              <a:rPr lang="en-US" altLang="zh-CN" b="0" dirty="0">
                <a:solidFill>
                  <a:srgbClr val="FF0000"/>
                </a:solidFill>
                <a:highlight>
                  <a:srgbClr val="FFFF00"/>
                </a:highlight>
              </a:rPr>
              <a:t>Ants are social insects that live in colonies. The worker ants find food and share it with other workers, larvae and queen(S). This behavior is why slow-acting baits are effective in killing the colony.</a:t>
            </a:r>
          </a:p>
          <a:p>
            <a:endParaRPr lang="en-US" altLang="zh-CN" b="0" dirty="0">
              <a:solidFill>
                <a:srgbClr val="FF0000"/>
              </a:solidFill>
              <a:highlight>
                <a:srgbClr val="FFFF00"/>
              </a:highlight>
            </a:endParaRPr>
          </a:p>
          <a:p>
            <a:r>
              <a:rPr lang="zh-CN" altLang="en-US" b="0" dirty="0"/>
              <a:t>螞蟻是生活在群體中的社會性昆蟲。工蟻尋找食物並與其他工蟻、幼蟲和蟻后們分享。這種行為就是為什麼緩效毒餌能夠有效地殺死蟻群的原因。</a:t>
            </a:r>
          </a:p>
          <a:p>
            <a:endParaRPr lang="en-US" altLang="zh-CN" dirty="0"/>
          </a:p>
          <a:p>
            <a:endParaRPr lang="en-US" altLang="zh-CN" dirty="0"/>
          </a:p>
          <a:p>
            <a:r>
              <a:rPr lang="zh-CN" altLang="en-US" dirty="0"/>
              <a:t>這張圖來自加州殺蟲劑管理部門。 完整的講義可以在這裡找到：</a:t>
            </a:r>
            <a:r>
              <a:rPr lang="en-US" altLang="zh-CN" dirty="0"/>
              <a:t>https://www.cdpr.ca.gov/docs/schoolipm/school_ipm_law/ant_ipm_managing_ants_inside_schools.pdf</a:t>
            </a:r>
          </a:p>
          <a:p>
            <a:endParaRPr lang="en-US" altLang="zh-CN" dirty="0"/>
          </a:p>
          <a:p>
            <a:r>
              <a:rPr lang="zh-CN" altLang="en-US" dirty="0"/>
              <a:t>西班牙文版：</a:t>
            </a:r>
            <a:r>
              <a:rPr lang="en-US" altLang="zh-CN" dirty="0"/>
              <a:t>https://www.cdpr.ca.gov/docs/schoolipm/school_ipm_law/spanish/ant_ipm_managing_ants_inside_schools_sp.pdf </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42</a:t>
            </a:fld>
            <a:endParaRPr lang="en-US"/>
          </a:p>
        </p:txBody>
      </p:sp>
    </p:spTree>
    <p:extLst>
      <p:ext uri="{BB962C8B-B14F-4D97-AF65-F5344CB8AC3E}">
        <p14:creationId xmlns:p14="http://schemas.microsoft.com/office/powerpoint/2010/main" val="1737340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噴霧劑只能殺死你看到的螞蟻，並不影響其他</a:t>
            </a:r>
            <a:r>
              <a:rPr lang="en-US" altLang="zh-CN" dirty="0"/>
              <a:t>99%</a:t>
            </a:r>
            <a:r>
              <a:rPr lang="zh-CN" altLang="en-US" dirty="0"/>
              <a:t>的螞蟻，這些螞蟻在蟻群中，它們會繼續沿著痕跡進入你的屋內。</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43</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樹樁和木柴是為了控制木匠蟻</a:t>
            </a:r>
          </a:p>
          <a:p>
            <a:endParaRPr lang="zh-CN" altLang="en-US" dirty="0"/>
          </a:p>
          <a:p>
            <a:r>
              <a:rPr lang="zh-CN" altLang="en-US" dirty="0"/>
              <a:t>在戶外管理螞蟻的目的是為了防止它們進入屋內。</a:t>
            </a:r>
          </a:p>
          <a:p>
            <a:endParaRPr lang="zh-CN" altLang="en-US" dirty="0"/>
          </a:p>
          <a:p>
            <a:r>
              <a:rPr lang="zh-CN" altLang="en-US" dirty="0"/>
              <a:t>螞蟻大多生活在戶外，對你的花園是有益的（使土壤通氣等）。 沒有必要殺死戶外的螞蟻。 相反，要阻止它們進入室內。</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45</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1.</a:t>
            </a:r>
            <a:r>
              <a:rPr lang="zh-CN" altLang="en-US" baseline="0" dirty="0">
                <a:latin typeface="Calibri" panose="020F0502020204030204" pitchFamily="34" charset="0"/>
                <a:cs typeface="Calibri" panose="020F0502020204030204" pitchFamily="34" charset="0"/>
              </a:rPr>
              <a:t>一個</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可以幫助你實施一個有效的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計畫。 如果你的室外區域有火蟻，使用專業人士是很重要的。</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latin typeface="Calibri" panose="020F0502020204030204" pitchFamily="34" charset="0"/>
                <a:cs typeface="Calibri" panose="020F0502020204030204" pitchFamily="34" charset="0"/>
              </a:rPr>
              <a:t>所有害蟲管理專業人員</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必須獲得加利福尼亞州的認證許可。你可以驗證一個公司或個人是否有結構性害蟲控制委員會頒發的執照，網址是：</a:t>
            </a:r>
            <a:r>
              <a:rPr lang="en-US" altLang="zh-CN" baseline="0" dirty="0">
                <a:latin typeface="Calibri" panose="020F0502020204030204" pitchFamily="34" charset="0"/>
                <a:cs typeface="Calibri" panose="020F0502020204030204" pitchFamily="34" charset="0"/>
              </a:rPr>
              <a:t>www.pestboard.ca.gov</a:t>
            </a:r>
            <a:r>
              <a:rPr lang="zh-CN" altLang="en-US" baseline="0" dirty="0">
                <a:latin typeface="Calibri" panose="020F0502020204030204" pitchFamily="34" charset="0"/>
                <a:cs typeface="Calibri" panose="020F0502020204030204" pitchFamily="34" charset="0"/>
              </a:rPr>
              <a:t>。 擁有結構性害蟲控制委員會的執照意味著你已經通過了考試，並且完成了現場掃描指紋的過程。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2. PMP</a:t>
            </a:r>
            <a:r>
              <a:rPr lang="zh-CN" altLang="en-US" baseline="0" dirty="0">
                <a:latin typeface="Calibri" panose="020F0502020204030204" pitchFamily="34" charset="0"/>
                <a:cs typeface="Calibri" panose="020F0502020204030204" pitchFamily="34" charset="0"/>
              </a:rPr>
              <a:t>應該接受學校和托兒所的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培訓。加州大學全州</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計畫為</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提供一個免費的線上課程，題目是在學校和托兒所提供</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服務。要求證明你的</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已經參加了該課程。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3. </a:t>
            </a:r>
            <a:r>
              <a:rPr lang="zh-CN" altLang="en-US" baseline="0" dirty="0">
                <a:latin typeface="Calibri" panose="020F0502020204030204" pitchFamily="34" charset="0"/>
                <a:cs typeface="Calibri" panose="020F0502020204030204" pitchFamily="34" charset="0"/>
              </a:rPr>
              <a:t>一些</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可能有協力廠商認證，證明在</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和環境敏感的做法方面有額外的技能。 在選擇</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之前，要審查每種認證類型。</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46</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t>一些</a:t>
            </a:r>
            <a:r>
              <a:rPr lang="en-US" altLang="zh-CN" baseline="0" dirty="0"/>
              <a:t>PMP</a:t>
            </a:r>
            <a:r>
              <a:rPr lang="zh-CN" altLang="en-US" baseline="0" dirty="0"/>
              <a:t>可能有一個協力廠商認證，證明在</a:t>
            </a:r>
            <a:r>
              <a:rPr lang="en-US" altLang="zh-CN" baseline="0" dirty="0"/>
              <a:t>IPM</a:t>
            </a:r>
            <a:r>
              <a:rPr lang="zh-CN" altLang="en-US" baseline="0" dirty="0"/>
              <a:t>和環境敏感實踐方面有額外的技能。在選擇</a:t>
            </a:r>
            <a:r>
              <a:rPr lang="en-US" altLang="zh-CN" baseline="0" dirty="0"/>
              <a:t>PMP</a:t>
            </a:r>
            <a:r>
              <a:rPr lang="zh-CN" altLang="en-US" baseline="0" dirty="0"/>
              <a:t>之前，請審查每一種認證類型。 以下是有更多資訊的鏈接。</a:t>
            </a:r>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47</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48</a:t>
            </a:fld>
            <a:endParaRPr lang="en-US"/>
          </a:p>
        </p:txBody>
      </p:sp>
    </p:spTree>
    <p:extLst>
      <p:ext uri="{BB962C8B-B14F-4D97-AF65-F5344CB8AC3E}">
        <p14:creationId xmlns:p14="http://schemas.microsoft.com/office/powerpoint/2010/main" val="85974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zh-CN" altLang="en-US" sz="1800" b="0" i="0" u="none" strike="noStrike" baseline="0" dirty="0">
                <a:solidFill>
                  <a:srgbClr val="221E1F"/>
                </a:solidFill>
                <a:latin typeface="Frutiger 55 Roman"/>
              </a:rPr>
              <a:t>你在這裡看到什麼害蟲？</a:t>
            </a:r>
            <a:endParaRPr lang="en-US" altLang="zh-CN" sz="1800" b="0" i="0" u="none" strike="noStrike" baseline="0" dirty="0">
              <a:solidFill>
                <a:srgbClr val="221E1F"/>
              </a:solidFill>
              <a:latin typeface="Frutiger 55 Roman"/>
            </a:endParaRPr>
          </a:p>
          <a:p>
            <a:pPr algn="l"/>
            <a:r>
              <a:rPr lang="zh-CN" altLang="en-US" sz="1800" b="0" i="0" u="none" strike="noStrike" baseline="0" dirty="0">
                <a:solidFill>
                  <a:srgbClr val="221E1F"/>
                </a:solidFill>
                <a:latin typeface="Frutiger 55 Roman"/>
              </a:rPr>
              <a:t>害蟲也可以是簡單地出現在不想要的地方的東西，例如草地遊戲區的三葉草。</a:t>
            </a:r>
            <a:endParaRPr lang="en-US" altLang="zh-CN" sz="1800" b="0" i="0" u="none" strike="noStrike" baseline="0" dirty="0">
              <a:solidFill>
                <a:srgbClr val="221E1F"/>
              </a:solidFill>
              <a:latin typeface="Frutiger 55 Roman"/>
            </a:endParaRPr>
          </a:p>
          <a:p>
            <a:pPr algn="l"/>
            <a:r>
              <a:rPr lang="zh-CN" altLang="en-US" sz="1800" b="0" i="0" u="none" strike="noStrike" baseline="0" dirty="0">
                <a:solidFill>
                  <a:srgbClr val="221E1F"/>
                </a:solidFill>
                <a:latin typeface="Frutiger 55 Roman"/>
              </a:rPr>
              <a:t>重要的是要記住：在一種情況下是害蟲的東西在其他環境中可以發揮重要作用。例如，螞蟻在戶外時實際上是有益的。它們為土壤增加氧氣，並攻擊昆蟲，如跳蚤、毛毛蟲和白蟻。</a:t>
            </a:r>
            <a:endParaRPr lang="en-US" sz="1800" b="0" i="0" u="none" strike="noStrike" baseline="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正如你從這項對托兒所的調查中所看到的，螞蟻是最常見的室內害蟲。</a:t>
            </a:r>
            <a:r>
              <a:rPr lang="en-US" altLang="en-US" dirty="0"/>
              <a:t>.</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許多托兒所工作人員也認為螞蟻是戶外的害蟲，它們是托兒所列出的最常見的戶外害蟲之一。</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8</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zh-CN" altLang="en-US" dirty="0"/>
              <a:t>兒童護理中的害蟲有三大類值得關注。 </a:t>
            </a:r>
          </a:p>
          <a:p>
            <a:pPr marL="0" lvl="1" eaLnBrk="1" fontAlgn="auto" hangingPunct="1">
              <a:spcBef>
                <a:spcPts val="0"/>
              </a:spcBef>
              <a:spcAft>
                <a:spcPts val="0"/>
              </a:spcAft>
              <a:defRPr/>
            </a:pPr>
            <a:r>
              <a:rPr lang="zh-CN" altLang="en-US" dirty="0"/>
              <a:t>第一類是健康問題。 蟑螂或老鼠等害蟲可以傳播病菌，導致疾病。 例如，蟑螂可以穿過廁所或垃圾桶裡未煮熟的肉或腐爛的食物，然後穿過我們吃飯的盤子和桌子。 害蟲也可以引起過敏或哮喘。 蟑螂會誘發哮喘，因為當它們脫皮生長時，會釋放出一種很像貓的 </a:t>
            </a:r>
            <a:r>
              <a:rPr lang="en-US" altLang="zh-CN" dirty="0"/>
              <a:t>"</a:t>
            </a:r>
            <a:r>
              <a:rPr lang="zh-CN" altLang="en-US" dirty="0"/>
              <a:t>皮屑</a:t>
            </a:r>
            <a:r>
              <a:rPr lang="en-US" altLang="zh-CN" dirty="0"/>
              <a:t>"</a:t>
            </a:r>
            <a:r>
              <a:rPr lang="zh-CN" altLang="en-US" dirty="0"/>
              <a:t>。這已被證明是哮喘的一個誘因。 老鼠也被證明會引發哮喘，因為它們的皮毛和尿液的氣味。</a:t>
            </a:r>
          </a:p>
          <a:p>
            <a:pPr marL="0" lvl="1" eaLnBrk="1" fontAlgn="auto" hangingPunct="1">
              <a:spcBef>
                <a:spcPts val="0"/>
              </a:spcBef>
              <a:spcAft>
                <a:spcPts val="0"/>
              </a:spcAft>
              <a:defRPr/>
            </a:pPr>
            <a:endParaRPr lang="zh-CN" altLang="en-US" dirty="0"/>
          </a:p>
          <a:p>
            <a:pPr marL="0" lvl="1" eaLnBrk="1" fontAlgn="auto" hangingPunct="1">
              <a:spcBef>
                <a:spcPts val="0"/>
              </a:spcBef>
              <a:spcAft>
                <a:spcPts val="0"/>
              </a:spcAft>
              <a:defRPr/>
            </a:pPr>
            <a:r>
              <a:rPr lang="zh-CN" altLang="en-US" dirty="0"/>
              <a:t>第二類問題是建築物損壞。黴菌和白蟻會破壞建築物的結構完整性。老鼠可以穿過電線，這可能是一種對電氣的危險。</a:t>
            </a:r>
          </a:p>
          <a:p>
            <a:pPr marL="0" lvl="1" eaLnBrk="1" fontAlgn="auto" hangingPunct="1">
              <a:spcBef>
                <a:spcPts val="0"/>
              </a:spcBef>
              <a:spcAft>
                <a:spcPts val="0"/>
              </a:spcAft>
              <a:defRPr/>
            </a:pPr>
            <a:endParaRPr lang="zh-CN" altLang="en-US" dirty="0"/>
          </a:p>
          <a:p>
            <a:pPr marL="0" lvl="1" eaLnBrk="1" fontAlgn="auto" hangingPunct="1">
              <a:spcBef>
                <a:spcPts val="0"/>
              </a:spcBef>
              <a:spcAft>
                <a:spcPts val="0"/>
              </a:spcAft>
              <a:defRPr/>
            </a:pPr>
            <a:r>
              <a:rPr lang="zh-CN" altLang="en-US" dirty="0"/>
              <a:t>第三類問題是，家長和工作人員看到害蟲時很不高興，往往想儘快把它們趕走。</a:t>
            </a:r>
          </a:p>
          <a:p>
            <a:pPr marL="0" lvl="1" eaLnBrk="1" fontAlgn="auto" hangingPunct="1">
              <a:spcBef>
                <a:spcPts val="0"/>
              </a:spcBef>
              <a:spcAft>
                <a:spcPts val="0"/>
              </a:spcAft>
              <a:defRPr/>
            </a:pP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733039E1-F8EE-86F5-40B0-47A96B8C776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347961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766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45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93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59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49563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48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01515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09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8E73C932-F5AB-376F-35A9-81F6584D7439}"/>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5FBC830-D45D-58A4-1F1E-5A5B4B15216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B8D494EE-161D-437E-35EF-4F41C4391244}"/>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8B45A501-DE4D-4F83-8551-0689FE93DA87}"/>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9799B83-0F43-409A-B07D-54BBCEB8DE7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57DFD-8D60-98E5-ABBD-93C6A8C235BB}"/>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333904-6828-D413-5B37-9CA1287ED5F3}"/>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6031581"/>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6EB3774-5006-DBB7-55AB-AFF0A67869BD}"/>
              </a:ext>
            </a:extLst>
          </p:cNvPr>
          <p:cNvSpPr txBox="1">
            <a:spLocks/>
          </p:cNvSpPr>
          <p:nvPr userDrawn="1"/>
        </p:nvSpPr>
        <p:spPr>
          <a:xfrm>
            <a:off x="10160" y="0"/>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8" name="Picture 7" descr="A picture containing insect&#10;&#10;Description automatically generated">
            <a:extLst>
              <a:ext uri="{FF2B5EF4-FFF2-40B4-BE49-F238E27FC236}">
                <a16:creationId xmlns:a16="http://schemas.microsoft.com/office/drawing/2014/main" id="{53AB1CD5-0BCB-AD86-8689-28FA4464057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184909"/>
            <a:ext cx="762000" cy="762000"/>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8" r:id="rId13"/>
    <p:sldLayoutId id="2147483709" r:id="rId14"/>
    <p:sldLayoutId id="2147483710" r:id="rId15"/>
    <p:sldLayoutId id="2147483673" r:id="rId16"/>
    <p:sldLayoutId id="2147483677"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mailto:ccipmlist@cdpr.ca.gov" TargetMode="Externa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hyperlink" Target="https://www.cdpr.ca.gov/docs/schoolipm/" TargetMode="Externa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54.jpg"/><Relationship Id="rId5" Type="http://schemas.openxmlformats.org/officeDocument/2006/relationships/hyperlink" Target="http://www.ipm.ucdavis.edu/training/school-and-child-care-ipm.html" TargetMode="External"/><Relationship Id="rId4" Type="http://schemas.openxmlformats.org/officeDocument/2006/relationships/hyperlink" Target="http://www.cdpr.ca.gov/schoolipm"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hyperlink" Target="https://www.ecowisecertified.com/ecowise_find.html" TargetMode="Externa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43.xml"/><Relationship Id="rId5" Type="http://schemas.openxmlformats.org/officeDocument/2006/relationships/image" Target="../media/image58.jpeg"/><Relationship Id="rId4" Type="http://schemas.openxmlformats.org/officeDocument/2006/relationships/hyperlink" Target="https://youtu.be/ph5xXTbLwG0"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ED203B-CD6A-6DDC-77D1-43BED7AF1200}"/>
              </a:ext>
            </a:extLst>
          </p:cNvPr>
          <p:cNvSpPr>
            <a:spLocks noGrp="1"/>
          </p:cNvSpPr>
          <p:nvPr>
            <p:ph type="ctrTitle"/>
          </p:nvPr>
        </p:nvSpPr>
        <p:spPr>
          <a:xfrm>
            <a:off x="-1" y="21922"/>
            <a:ext cx="12192000" cy="1066800"/>
          </a:xfrm>
          <a:noFill/>
        </p:spPr>
        <p:txBody>
          <a:bodyPr anchor="ctr" anchorCtr="0">
            <a:noAutofit/>
          </a:body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rPr>
              <a:t>管理托兒所的螞蟻</a:t>
            </a:r>
            <a:endParaRPr lang="en-US" sz="3600" b="1" dirty="0">
              <a:solidFill>
                <a:schemeClr val="bg1"/>
              </a:solidFill>
              <a:latin typeface="Microsoft JhengHei" panose="020B0604030504040204" pitchFamily="34" charset="-120"/>
              <a:ea typeface="Microsoft JhengHei" panose="020B0604030504040204" pitchFamily="34" charset="-120"/>
            </a:endParaRPr>
          </a:p>
        </p:txBody>
      </p:sp>
      <p:pic>
        <p:nvPicPr>
          <p:cNvPr id="13" name="Picture 12" descr="A picture containing indoor, person, child, baby&#10;&#10;Description automatically generated">
            <a:extLst>
              <a:ext uri="{FF2B5EF4-FFF2-40B4-BE49-F238E27FC236}">
                <a16:creationId xmlns:a16="http://schemas.microsoft.com/office/drawing/2014/main" id="{C3EB367E-8756-A6E6-FB86-B2B0843CA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7845"/>
            <a:ext cx="12183126" cy="5793018"/>
          </a:xfrm>
          <a:prstGeom prst="rect">
            <a:avLst/>
          </a:prstGeom>
        </p:spPr>
      </p:pic>
      <p:sp>
        <p:nvSpPr>
          <p:cNvPr id="11" name="Subtitle 2">
            <a:extLst>
              <a:ext uri="{FF2B5EF4-FFF2-40B4-BE49-F238E27FC236}">
                <a16:creationId xmlns:a16="http://schemas.microsoft.com/office/drawing/2014/main" id="{B51B41C9-DDD8-7C7B-3EDD-FFDBA9339AD1}"/>
              </a:ext>
            </a:extLst>
          </p:cNvPr>
          <p:cNvSpPr>
            <a:spLocks noGrp="1"/>
          </p:cNvSpPr>
          <p:nvPr>
            <p:ph type="subTitle" idx="1"/>
          </p:nvPr>
        </p:nvSpPr>
        <p:spPr>
          <a:xfrm>
            <a:off x="-8874"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zh-CN" alt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加州大學三藩市分校</a:t>
            </a:r>
            <a:r>
              <a:rPr lang="en-US" altLang="zh-CN" sz="1800" b="1" dirty="0">
                <a:solidFill>
                  <a:srgbClr val="EBE2CD"/>
                </a:solidFill>
                <a:latin typeface="Arial" panose="020B0604020202020204" pitchFamily="34" charset="0"/>
                <a:ea typeface="Cambria" panose="02040503050406030204" pitchFamily="18" charset="0"/>
                <a:cs typeface="Arial" panose="020B0604020202020204" pitchFamily="34" charset="0"/>
              </a:rPr>
              <a:t>/</a:t>
            </a:r>
            <a:r>
              <a:rPr lang="zh-CN" alt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加州托兒所健康計畫</a:t>
            </a:r>
            <a:r>
              <a:rPr lang="en-US" altLang="zh-CN" sz="1800" b="1" dirty="0">
                <a:solidFill>
                  <a:srgbClr val="EBE2CD"/>
                </a:solidFill>
                <a:latin typeface="Arial" panose="020B0604020202020204" pitchFamily="34" charset="0"/>
                <a:ea typeface="Cambria" panose="02040503050406030204" pitchFamily="18" charset="0"/>
                <a:cs typeface="Arial" panose="020B0604020202020204" pitchFamily="34" charset="0"/>
              </a:rPr>
              <a:t>《</a:t>
            </a:r>
            <a:r>
              <a:rPr lang="zh-CN" alt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健康學校法案</a:t>
            </a:r>
            <a:r>
              <a:rPr lang="en-US" altLang="zh-CN" sz="1800" b="1" dirty="0">
                <a:solidFill>
                  <a:srgbClr val="EBE2CD"/>
                </a:solidFill>
                <a:latin typeface="Arial" panose="020B0604020202020204" pitchFamily="34" charset="0"/>
                <a:ea typeface="Cambria" panose="02040503050406030204" pitchFamily="18" charset="0"/>
                <a:cs typeface="Arial" panose="020B0604020202020204" pitchFamily="34" charset="0"/>
              </a:rPr>
              <a:t>》</a:t>
            </a:r>
            <a:r>
              <a:rPr lang="zh-CN" alt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批准的課程，</a:t>
            </a:r>
            <a:r>
              <a:rPr lang="en-US" altLang="zh-CN" sz="1800" b="1" dirty="0">
                <a:solidFill>
                  <a:srgbClr val="EBE2CD"/>
                </a:solidFill>
                <a:latin typeface="Arial" panose="020B0604020202020204" pitchFamily="34" charset="0"/>
                <a:ea typeface="Cambria" panose="02040503050406030204" pitchFamily="18" charset="0"/>
                <a:cs typeface="Arial" panose="020B0604020202020204" pitchFamily="34" charset="0"/>
              </a:rPr>
              <a:t>2023</a:t>
            </a:r>
            <a:r>
              <a:rPr lang="zh-CN" alt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年</a:t>
            </a:r>
            <a:endParaRPr lang="en-US" sz="1800" b="1" dirty="0">
              <a:solidFill>
                <a:srgbClr val="EBE2CD"/>
              </a:solidFill>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0DE5F12-BBCB-462A-23D1-5B14CE24B85B}"/>
              </a:ext>
            </a:extLst>
          </p:cNvPr>
          <p:cNvSpPr txBox="1">
            <a:spLocks/>
          </p:cNvSpPr>
          <p:nvPr/>
        </p:nvSpPr>
        <p:spPr>
          <a:xfrm>
            <a:off x="1037767" y="2209800"/>
            <a:ext cx="7001373" cy="3733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zh-CN" altLang="en-US" dirty="0">
                <a:latin typeface="Microsoft JhengHei" panose="020B0604030504040204" pitchFamily="34" charset="-120"/>
                <a:ea typeface="Microsoft JhengHei" panose="020B0604030504040204" pitchFamily="34" charset="-120"/>
                <a:cs typeface="Arial"/>
              </a:rPr>
              <a:t>它們是否會導致：</a:t>
            </a:r>
          </a:p>
          <a:p>
            <a:pPr>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健康問題？</a:t>
            </a:r>
          </a:p>
          <a:p>
            <a:pPr>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建築物損壞？</a:t>
            </a:r>
          </a:p>
          <a:p>
            <a:pPr>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家長和工作人員感到不安？</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sp>
        <p:nvSpPr>
          <p:cNvPr id="11" name="Title 1">
            <a:extLst>
              <a:ext uri="{FF2B5EF4-FFF2-40B4-BE49-F238E27FC236}">
                <a16:creationId xmlns:a16="http://schemas.microsoft.com/office/drawing/2014/main" id="{1FFCDAFD-16FE-F23F-D34F-70BD5973CC5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endParaRPr lang="en-US" sz="3600" dirty="0">
              <a:solidFill>
                <a:schemeClr val="bg1"/>
              </a:solidFill>
              <a:latin typeface="Arial" panose="020B0604020202020204" pitchFamily="34" charset="0"/>
              <a:cs typeface="Arial" panose="020B0604020202020204" pitchFamily="34" charset="0"/>
            </a:endParaRPr>
          </a:p>
        </p:txBody>
      </p:sp>
      <p:sp>
        <p:nvSpPr>
          <p:cNvPr id="13" name="Flowchart: Alternate Process 4">
            <a:extLst>
              <a:ext uri="{FF2B5EF4-FFF2-40B4-BE49-F238E27FC236}">
                <a16:creationId xmlns:a16="http://schemas.microsoft.com/office/drawing/2014/main" id="{59ED776C-F576-5515-071E-7413628AC902}"/>
              </a:ext>
            </a:extLst>
          </p:cNvPr>
          <p:cNvSpPr/>
          <p:nvPr/>
        </p:nvSpPr>
        <p:spPr>
          <a:xfrm>
            <a:off x="73985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建築物損壞</a:t>
            </a:r>
            <a:endParaRPr lang="en-US" sz="2000" b="1" dirty="0">
              <a:latin typeface="Microsoft JhengHei" panose="020B0604030504040204" pitchFamily="34" charset="-120"/>
              <a:ea typeface="Microsoft JhengHei" panose="020B0604030504040204" pitchFamily="34" charset="-120"/>
            </a:endParaRPr>
          </a:p>
        </p:txBody>
      </p:sp>
      <p:sp>
        <p:nvSpPr>
          <p:cNvPr id="14" name="Flowchart: Alternate Process 5">
            <a:extLst>
              <a:ext uri="{FF2B5EF4-FFF2-40B4-BE49-F238E27FC236}">
                <a16:creationId xmlns:a16="http://schemas.microsoft.com/office/drawing/2014/main" id="{50DFF70E-0694-9BA8-852A-0410E11A0AB6}"/>
              </a:ext>
            </a:extLst>
          </p:cNvPr>
          <p:cNvSpPr/>
          <p:nvPr/>
        </p:nvSpPr>
        <p:spPr>
          <a:xfrm>
            <a:off x="7391400" y="1965305"/>
            <a:ext cx="2209800" cy="914400"/>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sz="2000" b="1" dirty="0">
              <a:latin typeface="Microsoft JhengHei" panose="020B0604030504040204" pitchFamily="34" charset="-120"/>
              <a:ea typeface="Microsoft JhengHei" panose="020B0604030504040204" pitchFamily="34" charset="-120"/>
            </a:endParaRPr>
          </a:p>
        </p:txBody>
      </p:sp>
      <p:sp>
        <p:nvSpPr>
          <p:cNvPr id="15" name="Flowchart: Alternate Process 6">
            <a:extLst>
              <a:ext uri="{FF2B5EF4-FFF2-40B4-BE49-F238E27FC236}">
                <a16:creationId xmlns:a16="http://schemas.microsoft.com/office/drawing/2014/main" id="{A5281466-B096-DD7E-CCAA-2C180FD8A772}"/>
              </a:ext>
            </a:extLst>
          </p:cNvPr>
          <p:cNvSpPr/>
          <p:nvPr/>
        </p:nvSpPr>
        <p:spPr>
          <a:xfrm>
            <a:off x="7381418" y="4803148"/>
            <a:ext cx="2209800" cy="1341121"/>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家長和工作人員看到害蟲就會感到不安</a:t>
            </a:r>
            <a:endParaRPr lang="en-US" sz="1900" b="1" dirty="0">
              <a:latin typeface="Microsoft JhengHei" panose="020B0604030504040204" pitchFamily="34" charset="-120"/>
              <a:ea typeface="Microsoft JhengHei" panose="020B0604030504040204" pitchFamily="34" charset="-120"/>
            </a:endParaRPr>
          </a:p>
        </p:txBody>
      </p:sp>
      <p:sp>
        <p:nvSpPr>
          <p:cNvPr id="2" name="TextBox 1">
            <a:extLst>
              <a:ext uri="{FF2B5EF4-FFF2-40B4-BE49-F238E27FC236}">
                <a16:creationId xmlns:a16="http://schemas.microsoft.com/office/drawing/2014/main" id="{F1EBA21B-8470-B034-2634-4E013DE3596C}"/>
              </a:ext>
            </a:extLst>
          </p:cNvPr>
          <p:cNvSpPr txBox="1"/>
          <p:nvPr/>
        </p:nvSpPr>
        <p:spPr>
          <a:xfrm>
            <a:off x="4210050" y="0"/>
            <a:ext cx="3771900" cy="1292662"/>
          </a:xfrm>
          <a:prstGeom prst="rect">
            <a:avLst/>
          </a:prstGeom>
          <a:noFill/>
        </p:spPr>
        <p:txBody>
          <a:bodyPr wrap="square" rtlCol="0">
            <a:spAutoFit/>
          </a:bodyPr>
          <a:lstStyle/>
          <a:p>
            <a:pPr algn="ctr"/>
            <a:r>
              <a:rPr lang="zh-CN" altLang="en-US"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小組討論：</a:t>
            </a:r>
            <a:endParaRPr lang="en-US" altLang="zh-CN"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螞蟻是害蟲嗎？</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endParaRPr lang="zh-CN" altLang="en-US" sz="18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740229" y="1255038"/>
            <a:ext cx="7543800" cy="4876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2514600" y="152400"/>
            <a:ext cx="7162800" cy="719546"/>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994DB15E-DEC3-48AF-A1F8-1F00CD1C6324}"/>
              </a:ext>
            </a:extLst>
          </p:cNvPr>
          <p:cNvSpPr txBox="1"/>
          <p:nvPr/>
        </p:nvSpPr>
        <p:spPr>
          <a:xfrm>
            <a:off x="680581" y="1638300"/>
            <a:ext cx="6934200" cy="4493538"/>
          </a:xfrm>
          <a:prstGeom prst="rect">
            <a:avLst/>
          </a:prstGeom>
          <a:noFill/>
        </p:spPr>
        <p:txBody>
          <a:bodyPr wrap="square">
            <a:spAutoFit/>
          </a:bodyPr>
          <a:lstStyle/>
          <a:p>
            <a:pPr marL="457200" indent="-457200">
              <a:spcAft>
                <a:spcPts val="1200"/>
              </a:spcAft>
              <a:buFont typeface="Arial" panose="020B0604020202020204" pitchFamily="34" charset="0"/>
              <a:buChar char="•"/>
            </a:pPr>
            <a:r>
              <a:rPr lang="zh-CN" altLang="en-US" sz="3200" b="1" dirty="0">
                <a:solidFill>
                  <a:srgbClr val="009999"/>
                </a:solidFill>
                <a:latin typeface="Microsoft JhengHei" panose="020B0604030504040204" pitchFamily="34" charset="-120"/>
                <a:ea typeface="Microsoft JhengHei" panose="020B0604030504040204" pitchFamily="34" charset="-120"/>
              </a:rPr>
              <a:t>知情權法</a:t>
            </a:r>
            <a:r>
              <a:rPr lang="en-US" sz="3200" b="1" dirty="0">
                <a:solidFill>
                  <a:srgbClr val="009999"/>
                </a:solidFill>
                <a:latin typeface="Microsoft JhengHei" panose="020B0604030504040204" pitchFamily="34" charset="-120"/>
                <a:ea typeface="Microsoft JhengHei" panose="020B0604030504040204" pitchFamily="34" charset="-120"/>
              </a:rPr>
              <a:t> </a:t>
            </a:r>
            <a:r>
              <a:rPr lang="zh-CN" altLang="en-US" sz="3200" dirty="0">
                <a:latin typeface="Microsoft JhengHei" panose="020B0604030504040204" pitchFamily="34" charset="-120"/>
                <a:ea typeface="Microsoft JhengHei" panose="020B0604030504040204" pitchFamily="34" charset="-120"/>
              </a:rPr>
              <a:t>，讓家長和工作人員瞭解公立學校和托兒所的殺蟲劑使用情況。</a:t>
            </a:r>
          </a:p>
          <a:p>
            <a:pPr marL="457200" indent="-457200">
              <a:spcAft>
                <a:spcPts val="1200"/>
              </a:spcAft>
              <a:buFont typeface="Arial" panose="020B0604020202020204" pitchFamily="34" charset="0"/>
              <a:buChar char="•"/>
            </a:pPr>
            <a:r>
              <a:rPr lang="zh-CN" altLang="en-US" sz="3200" b="1" dirty="0">
                <a:solidFill>
                  <a:srgbClr val="009999"/>
                </a:solidFill>
                <a:latin typeface="Microsoft JhengHei" panose="020B0604030504040204" pitchFamily="34" charset="-120"/>
                <a:ea typeface="Microsoft JhengHei" panose="020B0604030504040204" pitchFamily="34" charset="-120"/>
              </a:rPr>
              <a:t>保證加州兒童的健康</a:t>
            </a:r>
            <a:r>
              <a:rPr lang="zh-CN" altLang="en-US" sz="3200" dirty="0">
                <a:latin typeface="Microsoft JhengHei" panose="020B0604030504040204" pitchFamily="34" charset="-120"/>
                <a:ea typeface="Microsoft JhengHei" panose="020B0604030504040204" pitchFamily="34" charset="-120"/>
              </a:rPr>
              <a:t>、安全的學習和護理環境。</a:t>
            </a:r>
          </a:p>
          <a:p>
            <a:pPr marL="457200" indent="-457200">
              <a:spcAft>
                <a:spcPts val="12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適用於公立</a:t>
            </a:r>
            <a:r>
              <a:rPr lang="en-US" altLang="zh-CN" sz="3200" dirty="0">
                <a:latin typeface="Microsoft JhengHei" panose="020B0604030504040204" pitchFamily="34" charset="-120"/>
                <a:ea typeface="Microsoft JhengHei" panose="020B0604030504040204" pitchFamily="34" charset="-120"/>
              </a:rPr>
              <a:t>K-12</a:t>
            </a:r>
            <a:r>
              <a:rPr lang="zh-CN" altLang="en-US" sz="3200" dirty="0">
                <a:latin typeface="Microsoft JhengHei" panose="020B0604030504040204" pitchFamily="34" charset="-120"/>
                <a:ea typeface="Microsoft JhengHei" panose="020B0604030504040204" pitchFamily="34" charset="-120"/>
              </a:rPr>
              <a:t>學校以及公立和私立</a:t>
            </a:r>
            <a:r>
              <a:rPr lang="zh-CN" altLang="en-US" sz="3200" b="1" dirty="0">
                <a:solidFill>
                  <a:srgbClr val="009999"/>
                </a:solidFill>
                <a:latin typeface="Microsoft JhengHei" panose="020B0604030504040204" pitchFamily="34" charset="-120"/>
                <a:ea typeface="Microsoft JhengHei" panose="020B0604030504040204" pitchFamily="34" charset="-120"/>
              </a:rPr>
              <a:t>持牌照的托兒中心</a:t>
            </a:r>
            <a:r>
              <a:rPr lang="zh-CN" altLang="en-US" sz="3200" dirty="0">
                <a:latin typeface="Microsoft JhengHei" panose="020B0604030504040204" pitchFamily="34" charset="-120"/>
                <a:ea typeface="Microsoft JhengHei" panose="020B0604030504040204" pitchFamily="34" charset="-120"/>
              </a:rPr>
              <a:t>。</a:t>
            </a:r>
          </a:p>
          <a:p>
            <a:pPr marL="457200" indent="-457200">
              <a:spcAft>
                <a:spcPts val="12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不適用於</a:t>
            </a:r>
            <a:r>
              <a:rPr lang="zh-CN" altLang="en-US" sz="3200" b="1" dirty="0">
                <a:solidFill>
                  <a:srgbClr val="009999"/>
                </a:solidFill>
                <a:latin typeface="Microsoft JhengHei" panose="020B0604030504040204" pitchFamily="34" charset="-120"/>
                <a:ea typeface="Microsoft JhengHei" panose="020B0604030504040204" pitchFamily="34" charset="-120"/>
              </a:rPr>
              <a:t>家庭托兒所</a:t>
            </a:r>
            <a:r>
              <a:rPr lang="zh-CN" altLang="en-US" sz="3200" dirty="0">
                <a:latin typeface="Microsoft JhengHei" panose="020B0604030504040204" pitchFamily="34" charset="-120"/>
                <a:ea typeface="Microsoft JhengHei" panose="020B0604030504040204" pitchFamily="34" charset="-120"/>
              </a:rPr>
              <a:t>。</a:t>
            </a:r>
            <a:endParaRPr lang="zh-HK" altLang="en-US" sz="32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dirty="0">
                <a:solidFill>
                  <a:schemeClr val="bg1"/>
                </a:solidFill>
                <a:latin typeface="Arial" panose="020B0604020202020204" pitchFamily="34" charset="0"/>
                <a:cs typeface="Arial" panose="020B0604020202020204" pitchFamily="34" charset="0"/>
              </a:rPr>
              <a:t>《</a:t>
            </a:r>
            <a:r>
              <a:rPr lang="zh-HK" altLang="en-US" sz="3600" dirty="0">
                <a:solidFill>
                  <a:schemeClr val="bg1"/>
                </a:solidFill>
                <a:latin typeface="Arial" panose="020B0604020202020204" pitchFamily="34" charset="0"/>
                <a:cs typeface="Arial" panose="020B0604020202020204" pitchFamily="34" charset="0"/>
              </a:rPr>
              <a:t>健康學校法</a:t>
            </a:r>
            <a:r>
              <a:rPr lang="en-US" altLang="zh-HK" sz="3600" dirty="0">
                <a:solidFill>
                  <a:schemeClr val="bg1"/>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HSA)</a:t>
            </a:r>
          </a:p>
        </p:txBody>
      </p:sp>
      <p:sp>
        <p:nvSpPr>
          <p:cNvPr id="9" name="TextBox 8">
            <a:extLst>
              <a:ext uri="{FF2B5EF4-FFF2-40B4-BE49-F238E27FC236}">
                <a16:creationId xmlns:a16="http://schemas.microsoft.com/office/drawing/2014/main" id="{CB3FE4BF-6991-8BBA-78C1-78A2389D2354}"/>
              </a:ext>
            </a:extLst>
          </p:cNvPr>
          <p:cNvSpPr txBox="1"/>
          <p:nvPr/>
        </p:nvSpPr>
        <p:spPr>
          <a:xfrm>
            <a:off x="680581" y="1752600"/>
            <a:ext cx="7614781" cy="3016210"/>
          </a:xfrm>
          <a:prstGeom prst="rect">
            <a:avLst/>
          </a:prstGeom>
          <a:noFill/>
        </p:spPr>
        <p:txBody>
          <a:bodyPr wrap="square">
            <a:spAutoFit/>
          </a:bodyPr>
          <a:lstStyle/>
          <a:p>
            <a:pPr marL="457200" indent="-457200">
              <a:spcAft>
                <a:spcPts val="1200"/>
              </a:spcAft>
              <a:buFont typeface="Arial" panose="020B0604020202020204" pitchFamily="34" charset="0"/>
              <a:buChar char="•"/>
            </a:pPr>
            <a:r>
              <a:rPr lang="zh-CN" altLang="en-US" sz="2800" b="1" dirty="0">
                <a:solidFill>
                  <a:srgbClr val="009999"/>
                </a:solidFill>
                <a:latin typeface="Microsoft JhengHei" panose="020B0604030504040204" pitchFamily="34" charset="-120"/>
                <a:ea typeface="Microsoft JhengHei" panose="020B0604030504040204" pitchFamily="34" charset="-120"/>
              </a:rPr>
              <a:t>加州殺蟲劑監管局（</a:t>
            </a:r>
            <a:r>
              <a:rPr lang="en-US" altLang="zh-CN" sz="2800" b="1" dirty="0">
                <a:solidFill>
                  <a:srgbClr val="009999"/>
                </a:solidFill>
                <a:latin typeface="Microsoft JhengHei" panose="020B0604030504040204" pitchFamily="34" charset="-120"/>
                <a:ea typeface="Microsoft JhengHei" panose="020B0604030504040204" pitchFamily="34" charset="-120"/>
              </a:rPr>
              <a:t>DPR</a:t>
            </a:r>
            <a:r>
              <a:rPr lang="zh-CN" altLang="en-US" sz="2800" b="1" dirty="0">
                <a:solidFill>
                  <a:srgbClr val="009999"/>
                </a:solidFill>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負責幫助實施</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健康學校法</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a:t>
            </a:r>
          </a:p>
          <a:p>
            <a:pPr marL="457200" indent="-457200">
              <a:spcAft>
                <a:spcPts val="12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聯繫</a:t>
            </a:r>
            <a:r>
              <a:rPr lang="en-US" altLang="zh-CN" sz="2800" b="1" dirty="0">
                <a:solidFill>
                  <a:srgbClr val="009999"/>
                </a:solidFill>
                <a:latin typeface="Microsoft JhengHei" panose="020B0604030504040204" pitchFamily="34" charset="-120"/>
                <a:ea typeface="Microsoft JhengHei" panose="020B0604030504040204" pitchFamily="34" charset="-120"/>
              </a:rPr>
              <a:t>DPR</a:t>
            </a:r>
            <a:r>
              <a:rPr lang="zh-CN" altLang="en-US" sz="2800" b="1" dirty="0">
                <a:solidFill>
                  <a:srgbClr val="009999"/>
                </a:solidFill>
                <a:latin typeface="Microsoft JhengHei" panose="020B0604030504040204" pitchFamily="34" charset="-120"/>
                <a:ea typeface="Microsoft JhengHei" panose="020B0604030504040204" pitchFamily="34" charset="-120"/>
              </a:rPr>
              <a:t>的兒童護理</a:t>
            </a:r>
            <a:r>
              <a:rPr lang="en-US" altLang="zh-CN" sz="2800" b="1" dirty="0">
                <a:solidFill>
                  <a:srgbClr val="009999"/>
                </a:solidFill>
                <a:latin typeface="Microsoft JhengHei" panose="020B0604030504040204" pitchFamily="34" charset="-120"/>
                <a:ea typeface="Microsoft JhengHei" panose="020B0604030504040204" pitchFamily="34" charset="-120"/>
              </a:rPr>
              <a:t>IPM</a:t>
            </a:r>
            <a:r>
              <a:rPr lang="zh-CN" altLang="en-US" sz="2800" dirty="0">
                <a:latin typeface="Microsoft JhengHei" panose="020B0604030504040204" pitchFamily="34" charset="-120"/>
                <a:ea typeface="Microsoft JhengHei" panose="020B0604030504040204" pitchFamily="34" charset="-120"/>
              </a:rPr>
              <a:t>計畫： </a:t>
            </a:r>
          </a:p>
          <a:p>
            <a:pPr marL="914400" lvl="1" indent="-457200">
              <a:spcAft>
                <a:spcPts val="1200"/>
              </a:spcAft>
              <a:buFont typeface="Arial" panose="020B0604020202020204" pitchFamily="34" charset="0"/>
              <a:buChar char="•"/>
            </a:pPr>
            <a:r>
              <a:rPr lang="en-US" altLang="zh-CN" sz="2400" dirty="0">
                <a:latin typeface="Microsoft JhengHei" panose="020B0604030504040204" pitchFamily="34" charset="-120"/>
                <a:ea typeface="Microsoft JhengHei" panose="020B0604030504040204" pitchFamily="34" charset="-120"/>
                <a:hlinkClick r:id="rId6"/>
              </a:rPr>
              <a:t>https://www.cdpr.ca.gov/docs/schoolipm/</a:t>
            </a:r>
            <a:endParaRPr lang="en-US" altLang="zh-CN" sz="2400" dirty="0">
              <a:latin typeface="Microsoft JhengHei" panose="020B0604030504040204" pitchFamily="34" charset="-120"/>
              <a:ea typeface="Microsoft JhengHei" panose="020B0604030504040204" pitchFamily="34" charset="-120"/>
            </a:endParaRPr>
          </a:p>
          <a:p>
            <a:pPr marL="914400" lvl="1" indent="-457200">
              <a:spcAft>
                <a:spcPts val="12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如有問題，請發電子郵件至 </a:t>
            </a:r>
            <a:r>
              <a:rPr lang="en-US" altLang="zh-CN" sz="2400" dirty="0">
                <a:latin typeface="Microsoft JhengHei" panose="020B0604030504040204" pitchFamily="34" charset="-120"/>
                <a:ea typeface="Microsoft JhengHei" panose="020B0604030504040204" pitchFamily="34" charset="-120"/>
                <a:hlinkClick r:id="rId7"/>
              </a:rPr>
              <a:t>ccipmlist@cdpr.ca.gov</a:t>
            </a:r>
            <a:endParaRPr lang="en-US" altLang="zh-CN" sz="24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43771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36344077-FC83-7B7B-1746-386162143E90}"/>
              </a:ext>
            </a:extLst>
          </p:cNvPr>
          <p:cNvSpPr txBox="1">
            <a:spLocks/>
          </p:cNvSpPr>
          <p:nvPr/>
        </p:nvSpPr>
        <p:spPr>
          <a:xfrm>
            <a:off x="0" y="17417"/>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88837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
        <p:nvSpPr>
          <p:cNvPr id="2" name="Title 1">
            <a:extLst>
              <a:ext uri="{FF2B5EF4-FFF2-40B4-BE49-F238E27FC236}">
                <a16:creationId xmlns:a16="http://schemas.microsoft.com/office/drawing/2014/main" id="{C32985D5-69A2-F577-54FE-65D9FA1ED42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628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
        <p:nvSpPr>
          <p:cNvPr id="2" name="Title 1">
            <a:extLst>
              <a:ext uri="{FF2B5EF4-FFF2-40B4-BE49-F238E27FC236}">
                <a16:creationId xmlns:a16="http://schemas.microsoft.com/office/drawing/2014/main" id="{550BFFDF-FC1A-98FA-F5AB-14030BFC58D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F0C4370F-C1BB-C0A1-F1B6-2F386820319E}"/>
              </a:ext>
            </a:extLst>
          </p:cNvPr>
          <p:cNvSpPr txBox="1">
            <a:spLocks/>
          </p:cNvSpPr>
          <p:nvPr/>
        </p:nvSpPr>
        <p:spPr>
          <a:xfrm>
            <a:off x="0" y="19594"/>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7955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556B402-E49A-56F1-8972-C73CC089DC42}"/>
              </a:ext>
            </a:extLst>
          </p:cNvPr>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10" name="Content Placeholder 2">
            <a:extLst>
              <a:ext uri="{FF2B5EF4-FFF2-40B4-BE49-F238E27FC236}">
                <a16:creationId xmlns:a16="http://schemas.microsoft.com/office/drawing/2014/main" id="{62752FB3-42C0-9606-7B0E-53EB130A76E9}"/>
              </a:ext>
            </a:extLst>
          </p:cNvPr>
          <p:cNvSpPr>
            <a:spLocks noGrp="1"/>
          </p:cNvSpPr>
          <p:nvPr>
            <p:ph idx="1"/>
          </p:nvPr>
        </p:nvSpPr>
        <p:spPr>
          <a:xfrm>
            <a:off x="1090438" y="1878893"/>
            <a:ext cx="4885661" cy="3030494"/>
          </a:xfrm>
        </p:spPr>
        <p:txBody>
          <a:bodyPr vert="horz" lIns="91440" tIns="45720" rIns="91440" bIns="45720" rtlCol="0" anchor="t">
            <a:noAutofit/>
          </a:bodyPr>
          <a:lstStyle/>
          <a:p>
            <a:pPr>
              <a:spcAft>
                <a:spcPts val="1200"/>
              </a:spcAft>
              <a:defRPr/>
            </a:pPr>
            <a:r>
              <a:rPr lang="zh-CN" altLang="en-US" sz="3200" dirty="0">
                <a:latin typeface="Microsoft JhengHei" panose="020B0604030504040204" pitchFamily="34" charset="-120"/>
                <a:ea typeface="Microsoft JhengHei" panose="020B0604030504040204" pitchFamily="34" charset="-120"/>
              </a:rPr>
              <a:t>物業業主</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蟲害管理專業人員</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保管員</a:t>
            </a:r>
            <a:r>
              <a:rPr lang="en-US" altLang="zh-CN" sz="3200" dirty="0">
                <a:latin typeface="Microsoft JhengHei" panose="020B0604030504040204" pitchFamily="34" charset="-120"/>
                <a:ea typeface="Microsoft JhengHei" panose="020B0604030504040204" pitchFamily="34" charset="-120"/>
              </a:rPr>
              <a:t>/</a:t>
            </a:r>
            <a:r>
              <a:rPr lang="zh-CN" altLang="en-US" sz="3200" dirty="0">
                <a:latin typeface="Microsoft JhengHei" panose="020B0604030504040204" pitchFamily="34" charset="-120"/>
                <a:ea typeface="Microsoft JhengHei" panose="020B0604030504040204" pitchFamily="34" charset="-120"/>
              </a:rPr>
              <a:t>清潔服務</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志願者</a:t>
            </a:r>
            <a:endParaRPr lang="en-US" sz="3200" dirty="0">
              <a:latin typeface="Microsoft JhengHei" panose="020B0604030504040204" pitchFamily="34" charset="-120"/>
              <a:ea typeface="Microsoft JhengHei" panose="020B0604030504040204" pitchFamily="34" charset="-120"/>
            </a:endParaRPr>
          </a:p>
        </p:txBody>
      </p:sp>
      <p:sp>
        <p:nvSpPr>
          <p:cNvPr id="12" name="Content Placeholder 2">
            <a:extLst>
              <a:ext uri="{FF2B5EF4-FFF2-40B4-BE49-F238E27FC236}">
                <a16:creationId xmlns:a16="http://schemas.microsoft.com/office/drawing/2014/main" id="{68A96B1C-4B4D-7C37-B062-0BC8E4871662}"/>
              </a:ext>
            </a:extLst>
          </p:cNvPr>
          <p:cNvSpPr txBox="1">
            <a:spLocks/>
          </p:cNvSpPr>
          <p:nvPr/>
        </p:nvSpPr>
        <p:spPr>
          <a:xfrm>
            <a:off x="1676400" y="5433367"/>
            <a:ext cx="9067800" cy="991919"/>
          </a:xfrm>
          <a:prstGeom prst="rect">
            <a:avLst/>
          </a:prstGeom>
        </p:spPr>
        <p:txBody>
          <a:bodyPr/>
          <a:lstStyle/>
          <a:p>
            <a:pPr algn="ctr">
              <a:spcBef>
                <a:spcPct val="20000"/>
              </a:spcBef>
              <a:defRPr/>
            </a:pPr>
            <a:r>
              <a:rPr lang="en-US" i="1" dirty="0">
                <a:latin typeface="Arial" panose="020B0604020202020204" pitchFamily="34" charset="0"/>
                <a:cs typeface="Arial" panose="020B0604020202020204" pitchFamily="34" charset="0"/>
              </a:rPr>
              <a:t>.</a:t>
            </a:r>
          </a:p>
          <a:p>
            <a:pPr algn="ctr">
              <a:spcBef>
                <a:spcPct val="20000"/>
              </a:spcBef>
              <a:defRPr/>
            </a:pPr>
            <a:endParaRPr lang="en-US" i="1" dirty="0"/>
          </a:p>
        </p:txBody>
      </p:sp>
      <p:pic>
        <p:nvPicPr>
          <p:cNvPr id="13" name="Picture 12">
            <a:extLst>
              <a:ext uri="{FF2B5EF4-FFF2-40B4-BE49-F238E27FC236}">
                <a16:creationId xmlns:a16="http://schemas.microsoft.com/office/drawing/2014/main" id="{15AB3BDD-6178-89B5-129C-2F3D44F3986C}"/>
              </a:ext>
            </a:extLst>
          </p:cNvPr>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80823F9-CAB6-29E8-17AB-35531DC18985}"/>
              </a:ext>
            </a:extLst>
          </p:cNvPr>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15" name="Title 1">
            <a:extLst>
              <a:ext uri="{FF2B5EF4-FFF2-40B4-BE49-F238E27FC236}">
                <a16:creationId xmlns:a16="http://schemas.microsoft.com/office/drawing/2014/main" id="{FF3A4A4D-AFAC-4A0D-A4A3-E1CE415EA556}"/>
              </a:ext>
            </a:extLst>
          </p:cNvPr>
          <p:cNvSpPr txBox="1">
            <a:spLocks/>
          </p:cNvSpPr>
          <p:nvPr/>
        </p:nvSpPr>
        <p:spPr>
          <a:xfrm>
            <a:off x="-137318" y="-957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請務必與</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TextBox 10">
            <a:extLst>
              <a:ext uri="{FF2B5EF4-FFF2-40B4-BE49-F238E27FC236}">
                <a16:creationId xmlns:a16="http://schemas.microsoft.com/office/drawing/2014/main" id="{F1F83B6C-EED6-4B1E-BC95-9810F675441D}"/>
              </a:ext>
            </a:extLst>
          </p:cNvPr>
          <p:cNvSpPr txBox="1"/>
          <p:nvPr/>
        </p:nvSpPr>
        <p:spPr>
          <a:xfrm>
            <a:off x="2775699" y="5548441"/>
            <a:ext cx="6400800" cy="646331"/>
          </a:xfrm>
          <a:prstGeom prst="rect">
            <a:avLst/>
          </a:prstGeom>
          <a:noFill/>
        </p:spPr>
        <p:txBody>
          <a:bodyPr wrap="square">
            <a:spAutoFit/>
          </a:bodyPr>
          <a:lstStyle/>
          <a:p>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對財產所有者和</a:t>
            </a:r>
            <a:r>
              <a:rPr lang="zh-CN" altLang="en-US" dirty="0">
                <a:solidFill>
                  <a:srgbClr val="009999"/>
                </a:solidFill>
                <a:latin typeface="Microsoft JhengHei" panose="020B0604030504040204" pitchFamily="34" charset="-120"/>
                <a:ea typeface="Microsoft JhengHei" panose="020B0604030504040204" pitchFamily="34" charset="-120"/>
              </a:rPr>
              <a:t>害蟲管理專業人員</a:t>
            </a:r>
            <a:r>
              <a:rPr lang="zh-CN" altLang="en-US" dirty="0">
                <a:latin typeface="Microsoft JhengHei" panose="020B0604030504040204" pitchFamily="34" charset="-120"/>
                <a:ea typeface="Microsoft JhengHei" panose="020B0604030504040204" pitchFamily="34" charset="-120"/>
              </a:rPr>
              <a:t>有具體要求。更多資訊可以在</a:t>
            </a:r>
            <a:r>
              <a:rPr lang="en-US" altLang="zh-CN" dirty="0">
                <a:solidFill>
                  <a:srgbClr val="009999"/>
                </a:solidFill>
                <a:latin typeface="Microsoft JhengHei" panose="020B0604030504040204" pitchFamily="34" charset="-120"/>
                <a:ea typeface="Microsoft JhengHei" panose="020B0604030504040204" pitchFamily="34" charset="-120"/>
              </a:rPr>
              <a:t>DPR</a:t>
            </a:r>
            <a:r>
              <a:rPr lang="zh-CN" altLang="en-US" dirty="0">
                <a:latin typeface="Microsoft JhengHei" panose="020B0604030504040204" pitchFamily="34" charset="-120"/>
                <a:ea typeface="Microsoft JhengHei" panose="020B0604030504040204" pitchFamily="34" charset="-120"/>
              </a:rPr>
              <a:t>的網站上找到</a:t>
            </a:r>
            <a:endParaRPr lang="zh-HK" alt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7732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12192000" cy="1066799"/>
          </a:xfrm>
          <a:prstGeom prst="rect">
            <a:avLst/>
          </a:prstGeom>
        </p:spPr>
        <p:txBody>
          <a:bodyPr anchor="ctr">
            <a:normAutofit/>
          </a:body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豁免類產品</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Content Placeholder 2"/>
          <p:cNvSpPr>
            <a:spLocks noGrp="1"/>
          </p:cNvSpPr>
          <p:nvPr>
            <p:ph idx="1"/>
          </p:nvPr>
        </p:nvSpPr>
        <p:spPr>
          <a:xfrm>
            <a:off x="609600" y="1506472"/>
            <a:ext cx="11353800" cy="2896743"/>
          </a:xfrm>
        </p:spPr>
        <p:txBody>
          <a:bodyPr vert="horz" lIns="91440" tIns="45720" rIns="91440" bIns="45720" rtlCol="0" anchor="t">
            <a:normAutofit/>
          </a:bodyPr>
          <a:lstStyle/>
          <a:p>
            <a:pPr marL="0" indent="0">
              <a:lnSpc>
                <a:spcPct val="100000"/>
              </a:lnSpc>
              <a:buNone/>
            </a:pPr>
            <a:r>
              <a:rPr lang="zh-CN" altLang="en-US" sz="2400" dirty="0">
                <a:latin typeface="Microsoft JhengHei" panose="020B0604030504040204" pitchFamily="34" charset="-120"/>
                <a:ea typeface="Microsoft JhengHei" panose="020B0604030504040204" pitchFamily="34" charset="-120"/>
              </a:rPr>
              <a:t>這些產品可免於報告和張貼要求：</a:t>
            </a:r>
          </a:p>
          <a:p>
            <a:pPr>
              <a:lnSpc>
                <a:spcPct val="100000"/>
              </a:lnSpc>
            </a:pPr>
            <a:r>
              <a:rPr lang="zh-CN" altLang="en-US" sz="2400" b="1" dirty="0">
                <a:solidFill>
                  <a:srgbClr val="009999"/>
                </a:solidFill>
                <a:latin typeface="Microsoft JhengHei" panose="020B0604030504040204" pitchFamily="34" charset="-120"/>
                <a:ea typeface="Microsoft JhengHei" panose="020B0604030504040204" pitchFamily="34" charset="-120"/>
              </a:rPr>
              <a:t>自帶誘餌的殺蟲劑</a:t>
            </a:r>
          </a:p>
          <a:p>
            <a:pPr>
              <a:lnSpc>
                <a:spcPct val="100000"/>
              </a:lnSpc>
            </a:pPr>
            <a:r>
              <a:rPr lang="zh-CN" altLang="en-US" sz="2400" b="1" dirty="0">
                <a:solidFill>
                  <a:srgbClr val="009999"/>
                </a:solidFill>
                <a:latin typeface="Microsoft JhengHei" panose="020B0604030504040204" pitchFamily="34" charset="-120"/>
                <a:ea typeface="Microsoft JhengHei" panose="020B0604030504040204" pitchFamily="34" charset="-120"/>
              </a:rPr>
              <a:t>用作裂縫和裂縫處理的凝膠或糊狀物中的殺蟲劑</a:t>
            </a:r>
          </a:p>
          <a:p>
            <a:pPr>
              <a:lnSpc>
                <a:spcPct val="100000"/>
              </a:lnSpc>
            </a:pPr>
            <a:r>
              <a:rPr lang="zh-CN" altLang="en-US" sz="2400" dirty="0">
                <a:latin typeface="Microsoft JhengHei" panose="020B0604030504040204" pitchFamily="34" charset="-120"/>
                <a:ea typeface="Microsoft JhengHei" panose="020B0604030504040204" pitchFamily="34" charset="-120"/>
              </a:rPr>
              <a:t>用於</a:t>
            </a:r>
            <a:r>
              <a:rPr lang="zh-CN" altLang="en-US" sz="2400" b="1" dirty="0">
                <a:solidFill>
                  <a:srgbClr val="009999"/>
                </a:solidFill>
                <a:latin typeface="Microsoft JhengHei" panose="020B0604030504040204" pitchFamily="34" charset="-120"/>
                <a:ea typeface="Microsoft JhengHei" panose="020B0604030504040204" pitchFamily="34" charset="-120"/>
              </a:rPr>
              <a:t>殺滅病菌的產品（抗菌劑）</a:t>
            </a:r>
            <a:r>
              <a:rPr lang="zh-CN" altLang="en-US" sz="2400" dirty="0">
                <a:latin typeface="Microsoft JhengHei" panose="020B0604030504040204" pitchFamily="34" charset="-120"/>
                <a:ea typeface="Microsoft JhengHei" panose="020B0604030504040204" pitchFamily="34" charset="-120"/>
              </a:rPr>
              <a:t>，如消毒劑和殺菌劑</a:t>
            </a:r>
          </a:p>
          <a:p>
            <a:pPr>
              <a:lnSpc>
                <a:spcPct val="100000"/>
              </a:lnSpc>
            </a:pPr>
            <a:r>
              <a:rPr lang="zh-CN" altLang="en-US" sz="2400" dirty="0">
                <a:latin typeface="Microsoft JhengHei" panose="020B0604030504040204" pitchFamily="34" charset="-120"/>
                <a:ea typeface="Microsoft JhengHei" panose="020B0604030504040204" pitchFamily="34" charset="-120"/>
              </a:rPr>
              <a:t>最低風險的殺蟲劑或</a:t>
            </a:r>
            <a:r>
              <a:rPr lang="en-US" altLang="zh-CN" sz="2400" dirty="0">
                <a:latin typeface="Microsoft JhengHei" panose="020B0604030504040204" pitchFamily="34" charset="-120"/>
                <a:ea typeface="Microsoft JhengHei" panose="020B0604030504040204" pitchFamily="34" charset="-120"/>
              </a:rPr>
              <a:t>FIFRA 25(b)</a:t>
            </a:r>
            <a:r>
              <a:rPr lang="zh-CN" altLang="en-US" sz="2400" dirty="0">
                <a:latin typeface="Microsoft JhengHei" panose="020B0604030504040204" pitchFamily="34" charset="-120"/>
                <a:ea typeface="Microsoft JhengHei" panose="020B0604030504040204" pitchFamily="34" charset="-120"/>
              </a:rPr>
              <a:t>含有最低風險的產品，如肉桂、薄荷、香茅等</a:t>
            </a:r>
          </a:p>
          <a:p>
            <a:pPr marL="0" indent="0">
              <a:lnSpc>
                <a:spcPct val="100000"/>
              </a:lnSpc>
              <a:buNone/>
            </a:pPr>
            <a:endParaRPr lang="en-US" sz="2400" dirty="0"/>
          </a:p>
        </p:txBody>
      </p:sp>
      <p:grpSp>
        <p:nvGrpSpPr>
          <p:cNvPr id="4" name="Group 3">
            <a:extLst>
              <a:ext uri="{FF2B5EF4-FFF2-40B4-BE49-F238E27FC236}">
                <a16:creationId xmlns:a16="http://schemas.microsoft.com/office/drawing/2014/main" id="{34FF1996-837C-7402-EA41-258411EF3F96}"/>
              </a:ext>
            </a:extLst>
          </p:cNvPr>
          <p:cNvGrpSpPr/>
          <p:nvPr/>
        </p:nvGrpSpPr>
        <p:grpSpPr>
          <a:xfrm>
            <a:off x="2895600" y="4572000"/>
            <a:ext cx="6400800" cy="1524000"/>
            <a:chOff x="2819400" y="4385101"/>
            <a:chExt cx="6400800" cy="1524000"/>
          </a:xfrm>
        </p:grpSpPr>
        <p:sp>
          <p:nvSpPr>
            <p:cNvPr id="5" name="Oval 4">
              <a:extLst>
                <a:ext uri="{FF2B5EF4-FFF2-40B4-BE49-F238E27FC236}">
                  <a16:creationId xmlns:a16="http://schemas.microsoft.com/office/drawing/2014/main" id="{14A531EC-E21F-A987-8309-51D245D759AE}"/>
                </a:ext>
              </a:extLst>
            </p:cNvPr>
            <p:cNvSpPr/>
            <p:nvPr/>
          </p:nvSpPr>
          <p:spPr>
            <a:xfrm>
              <a:off x="2819400" y="4385101"/>
              <a:ext cx="6400800" cy="15240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TextBox 5">
              <a:extLst>
                <a:ext uri="{FF2B5EF4-FFF2-40B4-BE49-F238E27FC236}">
                  <a16:creationId xmlns:a16="http://schemas.microsoft.com/office/drawing/2014/main" id="{FBA7E852-822D-8487-90B7-8F41648B9029}"/>
                </a:ext>
              </a:extLst>
            </p:cNvPr>
            <p:cNvSpPr txBox="1"/>
            <p:nvPr/>
          </p:nvSpPr>
          <p:spPr>
            <a:xfrm>
              <a:off x="3124200" y="4731602"/>
              <a:ext cx="5410200" cy="461665"/>
            </a:xfrm>
            <a:prstGeom prst="rect">
              <a:avLst/>
            </a:prstGeom>
            <a:noFill/>
          </p:spPr>
          <p:txBody>
            <a:bodyPr wrap="square">
              <a:spAutoFit/>
            </a:bodyPr>
            <a:lstStyle/>
            <a:p>
              <a:pPr marL="411480" lvl="1" indent="0" algn="ctr">
                <a:spcAft>
                  <a:spcPts val="1200"/>
                </a:spcAft>
                <a:buNone/>
              </a:pPr>
              <a:endParaRPr lang="en-US" sz="2400" dirty="0">
                <a:solidFill>
                  <a:schemeClr val="bg1"/>
                </a:solidFill>
                <a:cs typeface="Calibri"/>
              </a:endParaRPr>
            </a:p>
          </p:txBody>
        </p:sp>
      </p:grpSp>
      <p:sp>
        <p:nvSpPr>
          <p:cNvPr id="8" name="TextBox 7">
            <a:extLst>
              <a:ext uri="{FF2B5EF4-FFF2-40B4-BE49-F238E27FC236}">
                <a16:creationId xmlns:a16="http://schemas.microsoft.com/office/drawing/2014/main" id="{F0C85E96-6683-4B5D-8D86-D6A05FCC01E4}"/>
              </a:ext>
            </a:extLst>
          </p:cNvPr>
          <p:cNvSpPr txBox="1"/>
          <p:nvPr/>
        </p:nvSpPr>
        <p:spPr>
          <a:xfrm>
            <a:off x="3790950" y="4861199"/>
            <a:ext cx="4610100" cy="830997"/>
          </a:xfrm>
          <a:prstGeom prst="rect">
            <a:avLst/>
          </a:prstGeom>
          <a:noFill/>
        </p:spPr>
        <p:txBody>
          <a:bodyPr wrap="square">
            <a:spAutoFit/>
          </a:bodyPr>
          <a:lstStyle/>
          <a:p>
            <a:r>
              <a:rPr lang="zh-CN" altLang="en-US" sz="2400" b="1" dirty="0">
                <a:solidFill>
                  <a:schemeClr val="bg1"/>
                </a:solidFill>
                <a:latin typeface="Microsoft JhengHei" panose="020B0604030504040204" pitchFamily="34" charset="-120"/>
                <a:ea typeface="Microsoft JhengHei" panose="020B0604030504040204" pitchFamily="34" charset="-120"/>
              </a:rPr>
              <a:t>即使在使用豁免產品時，也需要進行年度培訓</a:t>
            </a:r>
            <a:r>
              <a:rPr lang="en-US" altLang="zh-CN" sz="2400" b="1" dirty="0">
                <a:solidFill>
                  <a:schemeClr val="bg1"/>
                </a:solidFill>
                <a:latin typeface="Microsoft JhengHei" panose="020B0604030504040204" pitchFamily="34" charset="-120"/>
                <a:ea typeface="Microsoft JhengHei" panose="020B0604030504040204" pitchFamily="34" charset="-120"/>
              </a:rPr>
              <a:t>!</a:t>
            </a:r>
          </a:p>
        </p:txBody>
      </p:sp>
    </p:spTree>
    <p:custDataLst>
      <p:tags r:id="rId1"/>
    </p:custDataLst>
    <p:extLst>
      <p:ext uri="{BB962C8B-B14F-4D97-AF65-F5344CB8AC3E}">
        <p14:creationId xmlns:p14="http://schemas.microsoft.com/office/powerpoint/2010/main" val="285617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C7DB13B0-86C8-2F33-6F4B-2A18CEAD6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482" y="152400"/>
            <a:ext cx="4759036" cy="6158752"/>
          </a:xfrm>
          <a:prstGeom prst="rect">
            <a:avLst/>
          </a:prstGeom>
        </p:spPr>
      </p:pic>
    </p:spTree>
    <p:custDataLst>
      <p:tags r:id="rId1"/>
    </p:custDataLst>
    <p:extLst>
      <p:ext uri="{BB962C8B-B14F-4D97-AF65-F5344CB8AC3E}">
        <p14:creationId xmlns:p14="http://schemas.microsoft.com/office/powerpoint/2010/main" val="227416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15F69-3D05-C129-62DE-8FAB12186EF0}"/>
              </a:ext>
            </a:extLst>
          </p:cNvPr>
          <p:cNvSpPr txBox="1"/>
          <p:nvPr/>
        </p:nvSpPr>
        <p:spPr>
          <a:xfrm>
            <a:off x="0" y="5429185"/>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3" name="TextBox 2">
            <a:extLst>
              <a:ext uri="{FF2B5EF4-FFF2-40B4-BE49-F238E27FC236}">
                <a16:creationId xmlns:a16="http://schemas.microsoft.com/office/drawing/2014/main" id="{4B2BA647-A473-A124-1E1B-EEF90EBF695F}"/>
              </a:ext>
            </a:extLst>
          </p:cNvPr>
          <p:cNvSpPr txBox="1"/>
          <p:nvPr/>
        </p:nvSpPr>
        <p:spPr>
          <a:xfrm>
            <a:off x="952499" y="4538699"/>
            <a:ext cx="10287000" cy="618952"/>
          </a:xfrm>
          <a:prstGeom prst="rect">
            <a:avLst/>
          </a:prstGeom>
          <a:noFill/>
        </p:spPr>
        <p:txBody>
          <a:bodyPr wrap="square">
            <a:spAutoFit/>
          </a:bodyPr>
          <a:lstStyle/>
          <a:p>
            <a:pPr>
              <a:lnSpc>
                <a:spcPts val="2120"/>
              </a:lnSpc>
              <a:defRPr/>
            </a:pPr>
            <a:r>
              <a:rPr lang="zh-CN" altLang="en-US" sz="1600">
                <a:latin typeface="Arial" panose="020B0604020202020204" pitchFamily="34" charset="0"/>
                <a:ea typeface="ヒラギノ角ゴ Pro W3" pitchFamily="37" charset="-128"/>
                <a:cs typeface="Arial" panose="020B0604020202020204" pitchFamily="34" charset="0"/>
              </a:rPr>
              <a:t>本计划的资金是通过加州农药监管局（</a:t>
            </a:r>
            <a:r>
              <a:rPr lang="en-US" altLang="zh-CN" sz="1600">
                <a:latin typeface="Arial" panose="020B0604020202020204" pitchFamily="34" charset="0"/>
                <a:ea typeface="ヒラギノ角ゴ Pro W3" pitchFamily="37" charset="-128"/>
                <a:cs typeface="Arial" panose="020B0604020202020204" pitchFamily="34" charset="0"/>
              </a:rPr>
              <a:t>DPR</a:t>
            </a:r>
            <a:r>
              <a:rPr lang="zh-CN" altLang="en-US" sz="1600">
                <a:latin typeface="Arial" panose="020B0604020202020204" pitchFamily="34" charset="0"/>
                <a:ea typeface="ヒラギノ角ゴ Pro W3" pitchFamily="37" charset="-128"/>
                <a:cs typeface="Arial" panose="020B0604020202020204" pitchFamily="34" charset="0"/>
              </a:rPr>
              <a:t>）的拨款提供的。本文件的内容不一定反映</a:t>
            </a:r>
            <a:r>
              <a:rPr lang="en-US" altLang="zh-CN" sz="1600">
                <a:latin typeface="Arial" panose="020B0604020202020204" pitchFamily="34" charset="0"/>
                <a:ea typeface="ヒラギノ角ゴ Pro W3" pitchFamily="37" charset="-128"/>
                <a:cs typeface="Arial" panose="020B0604020202020204" pitchFamily="34" charset="0"/>
              </a:rPr>
              <a:t>DPR</a:t>
            </a:r>
            <a:r>
              <a:rPr lang="zh-CN" altLang="en-US" sz="1600">
                <a:latin typeface="Arial" panose="020B0604020202020204" pitchFamily="34" charset="0"/>
                <a:ea typeface="ヒラギノ角ゴ Pro W3" pitchFamily="37" charset="-128"/>
                <a:cs typeface="Arial" panose="020B0604020202020204" pitchFamily="34" charset="0"/>
              </a:rPr>
              <a:t>的观点和政策，提到商品名称或商业产品也不构成对使用的认可或推荐。</a:t>
            </a:r>
            <a:endParaRPr lang="en-US" sz="1600" dirty="0">
              <a:latin typeface="Arial" panose="020B0604020202020204" pitchFamily="34" charset="0"/>
              <a:ea typeface="ヒラギノ角ゴ Pro W3" pitchFamily="37" charset="-128"/>
              <a:cs typeface="Arial" panose="020B0604020202020204" pitchFamily="34" charset="0"/>
            </a:endParaRPr>
          </a:p>
        </p:txBody>
      </p:sp>
      <p:grpSp>
        <p:nvGrpSpPr>
          <p:cNvPr id="4" name="Group 3">
            <a:extLst>
              <a:ext uri="{FF2B5EF4-FFF2-40B4-BE49-F238E27FC236}">
                <a16:creationId xmlns:a16="http://schemas.microsoft.com/office/drawing/2014/main" id="{F3CAA1F7-420B-D292-E908-893CF3B9DD79}"/>
              </a:ext>
            </a:extLst>
          </p:cNvPr>
          <p:cNvGrpSpPr/>
          <p:nvPr/>
        </p:nvGrpSpPr>
        <p:grpSpPr>
          <a:xfrm>
            <a:off x="3062352" y="1219200"/>
            <a:ext cx="6067295" cy="3163545"/>
            <a:chOff x="3124200" y="1370354"/>
            <a:chExt cx="5943600" cy="2944257"/>
          </a:xfrm>
        </p:grpSpPr>
        <p:sp>
          <p:nvSpPr>
            <p:cNvPr id="5" name="TextBox 4">
              <a:extLst>
                <a:ext uri="{FF2B5EF4-FFF2-40B4-BE49-F238E27FC236}">
                  <a16:creationId xmlns:a16="http://schemas.microsoft.com/office/drawing/2014/main" id="{64C034B6-8FA0-4035-2271-46E5CABD0B26}"/>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10" name="Picture 2" descr="dpr logo">
              <a:extLst>
                <a:ext uri="{FF2B5EF4-FFF2-40B4-BE49-F238E27FC236}">
                  <a16:creationId xmlns:a16="http://schemas.microsoft.com/office/drawing/2014/main" id="{E73996BE-A86F-A7F3-BB31-13DC5E52B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UCSF_SubLogo_SchoolNurs_navy_RGB">
              <a:extLst>
                <a:ext uri="{FF2B5EF4-FFF2-40B4-BE49-F238E27FC236}">
                  <a16:creationId xmlns:a16="http://schemas.microsoft.com/office/drawing/2014/main" id="{95A99777-AD07-3831-5C4F-28A7B2348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0AE35919-D20D-2B6D-07B1-6571E2B00C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3" name="Title 1">
            <a:extLst>
              <a:ext uri="{FF2B5EF4-FFF2-40B4-BE49-F238E27FC236}">
                <a16:creationId xmlns:a16="http://schemas.microsoft.com/office/drawing/2014/main" id="{D6F041AA-A2A2-60F3-F9F4-F0FD27209E8D}"/>
              </a:ext>
            </a:extLst>
          </p:cNvPr>
          <p:cNvSpPr txBox="1">
            <a:spLocks/>
          </p:cNvSpPr>
          <p:nvPr/>
        </p:nvSpPr>
        <p:spPr>
          <a:xfrm>
            <a:off x="-1" y="1663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鳴謝</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0F1FE5B-9E63-5EB8-790D-8F5461EF824B}"/>
              </a:ext>
            </a:extLst>
          </p:cNvPr>
          <p:cNvSpPr txBox="1">
            <a:spLocks/>
          </p:cNvSpPr>
          <p:nvPr/>
        </p:nvSpPr>
        <p:spPr>
          <a:xfrm>
            <a:off x="762000" y="1539178"/>
            <a:ext cx="6629400" cy="41758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2300"/>
              </a:spcBef>
            </a:pPr>
            <a:r>
              <a:rPr lang="zh-CN" altLang="en-US" sz="2800" dirty="0">
                <a:latin typeface="Microsoft JhengHei" panose="020B0604030504040204" pitchFamily="34" charset="-120"/>
                <a:ea typeface="Microsoft JhengHei" panose="020B0604030504040204" pitchFamily="34" charset="-120"/>
                <a:cs typeface="Arial"/>
              </a:rPr>
              <a:t>考慮這些類型的螞蟻控制：</a:t>
            </a:r>
            <a:endParaRPr lang="en-US" altLang="zh-CN" sz="2800" dirty="0">
              <a:latin typeface="Microsoft JhengHei" panose="020B0604030504040204" pitchFamily="34" charset="-120"/>
              <a:ea typeface="Microsoft JhengHei" panose="020B0604030504040204" pitchFamily="34" charset="-120"/>
              <a:cs typeface="Arial"/>
            </a:endParaRPr>
          </a:p>
          <a:p>
            <a:pPr lvl="1">
              <a:spcBef>
                <a:spcPts val="2300"/>
              </a:spcBef>
              <a:buFont typeface="Wingdings" panose="05000000000000000000" pitchFamily="2" charset="2"/>
              <a:buChar char="ü"/>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噴霧劑或霧化器</a:t>
            </a:r>
            <a:endParaRPr lang="en-US" altLang="zh-CN" sz="2800" b="1" dirty="0">
              <a:solidFill>
                <a:srgbClr val="009999"/>
              </a:solidFill>
              <a:latin typeface="Microsoft JhengHei" panose="020B0604030504040204" pitchFamily="34" charset="-120"/>
              <a:ea typeface="Microsoft JhengHei" panose="020B0604030504040204" pitchFamily="34" charset="-120"/>
              <a:cs typeface="Arial"/>
            </a:endParaRPr>
          </a:p>
          <a:p>
            <a:pPr lvl="1">
              <a:spcBef>
                <a:spcPts val="2300"/>
              </a:spcBef>
              <a:buFont typeface="Wingdings" panose="05000000000000000000" pitchFamily="2" charset="2"/>
              <a:buChar char="ü"/>
            </a:pPr>
            <a:r>
              <a:rPr lang="zh-HK" altLang="en-US" sz="2800" b="1" dirty="0">
                <a:solidFill>
                  <a:srgbClr val="009999"/>
                </a:solidFill>
                <a:latin typeface="Microsoft JhengHei" panose="020B0604030504040204" pitchFamily="34" charset="-120"/>
                <a:ea typeface="Microsoft JhengHei" panose="020B0604030504040204" pitchFamily="34" charset="-120"/>
                <a:cs typeface="Arial"/>
              </a:rPr>
              <a:t>誘餌盒</a:t>
            </a:r>
            <a:endParaRPr lang="en-US" sz="2800" b="1" dirty="0">
              <a:solidFill>
                <a:srgbClr val="009999"/>
              </a:solidFill>
              <a:latin typeface="Microsoft JhengHei" panose="020B0604030504040204" pitchFamily="34" charset="-120"/>
              <a:ea typeface="Microsoft JhengHei" panose="020B0604030504040204" pitchFamily="34" charset="-120"/>
              <a:cs typeface="Arial"/>
            </a:endParaRPr>
          </a:p>
          <a:p>
            <a:pPr lvl="1">
              <a:spcBef>
                <a:spcPts val="2300"/>
              </a:spcBef>
              <a:buFont typeface="Wingdings" panose="05000000000000000000" pitchFamily="2" charset="2"/>
              <a:buChar char="ü"/>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保持食物表面的清潔</a:t>
            </a:r>
          </a:p>
          <a:p>
            <a:pPr lvl="1">
              <a:spcBef>
                <a:spcPts val="2300"/>
              </a:spcBef>
              <a:buFont typeface="Wingdings" panose="05000000000000000000" pitchFamily="2" charset="2"/>
              <a:buChar char="ü"/>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將食物放在可雙層密封的容器中</a:t>
            </a:r>
            <a:endParaRPr lang="en-US" sz="2800" b="1" dirty="0">
              <a:solidFill>
                <a:srgbClr val="009999"/>
              </a:solidFill>
              <a:latin typeface="Microsoft JhengHei" panose="020B0604030504040204" pitchFamily="34" charset="-120"/>
              <a:ea typeface="Microsoft JhengHei" panose="020B0604030504040204" pitchFamily="34" charset="-120"/>
              <a:cs typeface="Arial"/>
            </a:endParaRPr>
          </a:p>
          <a:p>
            <a:pPr>
              <a:spcBef>
                <a:spcPts val="2200"/>
              </a:spcBef>
            </a:pPr>
            <a:r>
              <a:rPr lang="zh-CN" altLang="en-US" dirty="0">
                <a:latin typeface="Microsoft JhengHei" panose="020B0604030504040204" pitchFamily="34" charset="-120"/>
                <a:ea typeface="Microsoft JhengHei" panose="020B0604030504040204" pitchFamily="34" charset="-120"/>
                <a:cs typeface="Arial"/>
              </a:rPr>
              <a:t>其中哪些會觸發</a:t>
            </a:r>
            <a:r>
              <a:rPr lang="en-US" altLang="zh-CN" dirty="0">
                <a:latin typeface="Microsoft JhengHei" panose="020B0604030504040204" pitchFamily="34" charset="-120"/>
                <a:ea typeface="Microsoft JhengHei" panose="020B0604030504040204" pitchFamily="34" charset="-120"/>
                <a:cs typeface="Arial"/>
              </a:rPr>
              <a:t>HSA</a:t>
            </a:r>
            <a:r>
              <a:rPr lang="zh-CN" altLang="en-US" dirty="0">
                <a:latin typeface="Microsoft JhengHei" panose="020B0604030504040204" pitchFamily="34" charset="-120"/>
                <a:ea typeface="Microsoft JhengHei" panose="020B0604030504040204" pitchFamily="34" charset="-120"/>
                <a:cs typeface="Arial"/>
              </a:rPr>
              <a:t>的報告和通知要求？</a:t>
            </a:r>
            <a:endParaRPr lang="en-US" dirty="0">
              <a:latin typeface="Microsoft JhengHei" panose="020B0604030504040204" pitchFamily="34" charset="-120"/>
              <a:ea typeface="Microsoft JhengHei" panose="020B0604030504040204" pitchFamily="34" charset="-120"/>
            </a:endParaRPr>
          </a:p>
        </p:txBody>
      </p:sp>
      <p:pic>
        <p:nvPicPr>
          <p:cNvPr id="7" name="Picture 6" descr="A picture containing indoor, wall&#10;&#10;Description automatically generated">
            <a:extLst>
              <a:ext uri="{FF2B5EF4-FFF2-40B4-BE49-F238E27FC236}">
                <a16:creationId xmlns:a16="http://schemas.microsoft.com/office/drawing/2014/main" id="{F341C072-EDAE-FFE2-F7E2-04258E15A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2" r="981" b="3998"/>
          <a:stretch/>
        </p:blipFill>
        <p:spPr>
          <a:xfrm>
            <a:off x="7620000" y="1619076"/>
            <a:ext cx="4572000" cy="3109021"/>
          </a:xfrm>
          <a:prstGeom prst="rect">
            <a:avLst/>
          </a:prstGeom>
        </p:spPr>
      </p:pic>
      <p:sp>
        <p:nvSpPr>
          <p:cNvPr id="8" name="Title 1">
            <a:extLst>
              <a:ext uri="{FF2B5EF4-FFF2-40B4-BE49-F238E27FC236}">
                <a16:creationId xmlns:a16="http://schemas.microsoft.com/office/drawing/2014/main" id="{D0CC1C8E-81D6-5105-6FBB-773982FF3FB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小組討論：</a:t>
            </a:r>
            <a:endParaRPr lang="en-US" altLang="zh-CN"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螞蟻與</a:t>
            </a:r>
            <a:r>
              <a:rPr lang="en-US" altLang="zh-CN" sz="3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endParaRPr lang="en-US" sz="3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925280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31F5CF-9D1F-DD11-050D-A192846F1994}"/>
              </a:ext>
            </a:extLst>
          </p:cNvPr>
          <p:cNvSpPr/>
          <p:nvPr/>
        </p:nvSpPr>
        <p:spPr>
          <a:xfrm>
            <a:off x="609600" y="1676400"/>
            <a:ext cx="5189208" cy="4678204"/>
          </a:xfrm>
          <a:prstGeom prst="rect">
            <a:avLst/>
          </a:prstGeom>
        </p:spPr>
        <p:txBody>
          <a:bodyPr wrap="square" lIns="91440" tIns="45720" rIns="91440" bIns="45720" anchor="t">
            <a:spAutoFit/>
          </a:bodyPr>
          <a:lstStyle/>
          <a:p>
            <a:pPr>
              <a:spcAft>
                <a:spcPts val="1200"/>
              </a:spcAft>
              <a:defRPr/>
            </a:pPr>
            <a:r>
              <a:rPr lang="zh-CN" altLang="en-US" sz="2800" dirty="0">
                <a:latin typeface="Microsoft JhengHei" panose="020B0604030504040204" pitchFamily="34" charset="-120"/>
                <a:ea typeface="Microsoft JhengHei" panose="020B0604030504040204" pitchFamily="34" charset="-120"/>
                <a:cs typeface="Arial"/>
              </a:rPr>
              <a:t>一種更安全、更可持續的方法，使用毒性最少、有效的方法來解決蟲害問題，並專注於：</a:t>
            </a:r>
            <a:endParaRPr lang="en-US" altLang="zh-CN" sz="2800" dirty="0">
              <a:latin typeface="Microsoft JhengHei" panose="020B0604030504040204" pitchFamily="34" charset="-120"/>
              <a:ea typeface="Microsoft JhengHei" panose="020B0604030504040204" pitchFamily="34" charset="-120"/>
              <a:cs typeface="Arial"/>
            </a:endParaRPr>
          </a:p>
          <a:p>
            <a:pPr marL="342900" indent="-342900">
              <a:spcAft>
                <a:spcPts val="1200"/>
              </a:spcAft>
              <a:buFont typeface="Arial" panose="020B0604020202020204" pitchFamily="34" charset="0"/>
              <a:buChar char="•"/>
              <a:defRPr/>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防止蟲害的發生 </a:t>
            </a:r>
          </a:p>
          <a:p>
            <a:pPr marL="342900" indent="-342900">
              <a:spcAft>
                <a:spcPts val="1200"/>
              </a:spcAft>
              <a:buFont typeface="Arial" panose="020B0604020202020204" pitchFamily="34" charset="0"/>
              <a:buChar char="•"/>
              <a:defRPr/>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監測害蟲</a:t>
            </a:r>
          </a:p>
          <a:p>
            <a:pPr marL="342900" indent="-342900">
              <a:spcAft>
                <a:spcPts val="1200"/>
              </a:spcAft>
              <a:buFont typeface="Arial" panose="020B0604020202020204" pitchFamily="34" charset="0"/>
              <a:buChar char="•"/>
              <a:defRPr/>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減少殺蟲劑的使用</a:t>
            </a:r>
          </a:p>
          <a:p>
            <a:pPr marL="342900" indent="-342900">
              <a:spcAft>
                <a:spcPts val="1200"/>
              </a:spcAft>
              <a:buFont typeface="Arial" panose="020B0604020202020204" pitchFamily="34" charset="0"/>
              <a:buChar char="•"/>
              <a:defRPr/>
            </a:pPr>
            <a:r>
              <a:rPr lang="zh-CN" altLang="en-US" sz="2800" b="1" dirty="0">
                <a:solidFill>
                  <a:srgbClr val="009999"/>
                </a:solidFill>
                <a:latin typeface="Microsoft JhengHei" panose="020B0604030504040204" pitchFamily="34" charset="-120"/>
                <a:ea typeface="Microsoft JhengHei" panose="020B0604030504040204" pitchFamily="34" charset="-120"/>
                <a:cs typeface="Arial"/>
              </a:rPr>
              <a:t>最大限度地減少對人和環境的健康風險。</a:t>
            </a:r>
          </a:p>
          <a:p>
            <a:pPr marL="342900" indent="-342900">
              <a:spcAft>
                <a:spcPts val="1200"/>
              </a:spcAft>
              <a:buFont typeface="Arial" panose="020B0604020202020204" pitchFamily="34" charset="0"/>
              <a:buChar char="•"/>
              <a:defRPr/>
            </a:pPr>
            <a:endParaRPr lang="zh-CN" altLang="en-US" sz="2400" b="1" dirty="0">
              <a:solidFill>
                <a:srgbClr val="009999"/>
              </a:solidFill>
              <a:latin typeface="Arial"/>
              <a:cs typeface="Arial"/>
            </a:endParaRPr>
          </a:p>
        </p:txBody>
      </p:sp>
      <p:pic>
        <p:nvPicPr>
          <p:cNvPr id="5" name="Picture 4" descr="A person looking under a sink with a flashlight">
            <a:extLst>
              <a:ext uri="{FF2B5EF4-FFF2-40B4-BE49-F238E27FC236}">
                <a16:creationId xmlns:a16="http://schemas.microsoft.com/office/drawing/2014/main" id="{2D3CD32A-D7AC-44D0-7526-6F4FB4B02730}"/>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6" name="Title 1">
            <a:extLst>
              <a:ext uri="{FF2B5EF4-FFF2-40B4-BE49-F238E27FC236}">
                <a16:creationId xmlns:a16="http://schemas.microsoft.com/office/drawing/2014/main" id="{22BE6991-64DD-C1D4-D1DE-DF7D37F839E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什麼是綜合蟲害管理（</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30798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31ED5B-FCE8-1FE7-C2B0-FE8C41228B9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蟲害綜合治理週期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9" name="Group 8">
            <a:extLst>
              <a:ext uri="{FF2B5EF4-FFF2-40B4-BE49-F238E27FC236}">
                <a16:creationId xmlns:a16="http://schemas.microsoft.com/office/drawing/2014/main" id="{080C22A9-4633-4609-9246-C7E05BFFEB6E}"/>
              </a:ext>
            </a:extLst>
          </p:cNvPr>
          <p:cNvGrpSpPr/>
          <p:nvPr/>
        </p:nvGrpSpPr>
        <p:grpSpPr>
          <a:xfrm>
            <a:off x="2553851" y="1219200"/>
            <a:ext cx="7035760" cy="5195304"/>
            <a:chOff x="2553851" y="1219200"/>
            <a:chExt cx="7035760" cy="5195304"/>
          </a:xfrm>
        </p:grpSpPr>
        <p:pic>
          <p:nvPicPr>
            <p:cNvPr id="3" name="Picture 2">
              <a:extLst>
                <a:ext uri="{FF2B5EF4-FFF2-40B4-BE49-F238E27FC236}">
                  <a16:creationId xmlns:a16="http://schemas.microsoft.com/office/drawing/2014/main" id="{E23BC60A-E9AA-BE63-5354-B7E262CAC3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05200" y="1219200"/>
              <a:ext cx="5042904" cy="5042904"/>
            </a:xfrm>
            <a:prstGeom prst="rect">
              <a:avLst/>
            </a:prstGeom>
          </p:spPr>
        </p:pic>
        <p:sp>
          <p:nvSpPr>
            <p:cNvPr id="2" name="TextBox 1">
              <a:extLst>
                <a:ext uri="{FF2B5EF4-FFF2-40B4-BE49-F238E27FC236}">
                  <a16:creationId xmlns:a16="http://schemas.microsoft.com/office/drawing/2014/main" id="{9B152745-319D-75DE-07E1-21BE28B0584C}"/>
                </a:ext>
              </a:extLst>
            </p:cNvPr>
            <p:cNvSpPr txBox="1"/>
            <p:nvPr/>
          </p:nvSpPr>
          <p:spPr>
            <a:xfrm>
              <a:off x="3124200" y="1514939"/>
              <a:ext cx="914400" cy="523220"/>
            </a:xfrm>
            <a:prstGeom prst="rect">
              <a:avLst/>
            </a:prstGeom>
            <a:noFill/>
          </p:spPr>
          <p:txBody>
            <a:bodyPr wrap="square" rtlCol="0">
              <a:spAutoFit/>
            </a:bodyPr>
            <a:lstStyle/>
            <a:p>
              <a:r>
                <a:rPr lang="zh-CN" altLang="en-US" sz="2800" b="1" dirty="0">
                  <a:latin typeface="Microsoft JhengHei" panose="020B0604030504040204" pitchFamily="34" charset="-120"/>
                  <a:ea typeface="Microsoft JhengHei" panose="020B0604030504040204" pitchFamily="34" charset="-120"/>
                </a:rPr>
                <a:t>預防</a:t>
              </a:r>
              <a:endParaRPr lang="en-US" sz="2800" b="1" dirty="0">
                <a:latin typeface="Microsoft JhengHei" panose="020B0604030504040204" pitchFamily="34" charset="-120"/>
                <a:ea typeface="Microsoft JhengHei" panose="020B0604030504040204" pitchFamily="34" charset="-120"/>
              </a:endParaRPr>
            </a:p>
          </p:txBody>
        </p:sp>
        <p:sp>
          <p:nvSpPr>
            <p:cNvPr id="4" name="TextBox 3">
              <a:extLst>
                <a:ext uri="{FF2B5EF4-FFF2-40B4-BE49-F238E27FC236}">
                  <a16:creationId xmlns:a16="http://schemas.microsoft.com/office/drawing/2014/main" id="{191FDD21-7597-E141-6DBB-E06923426D0C}"/>
                </a:ext>
              </a:extLst>
            </p:cNvPr>
            <p:cNvSpPr txBox="1"/>
            <p:nvPr/>
          </p:nvSpPr>
          <p:spPr>
            <a:xfrm>
              <a:off x="8029111" y="1523648"/>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檢查</a:t>
              </a:r>
              <a:endParaRPr lang="en-US" sz="2800" b="1" dirty="0">
                <a:latin typeface="Microsoft JhengHei" panose="020B0604030504040204" pitchFamily="34" charset="-120"/>
                <a:ea typeface="Microsoft JhengHei" panose="020B0604030504040204" pitchFamily="34" charset="-120"/>
              </a:endParaRPr>
            </a:p>
          </p:txBody>
        </p:sp>
        <p:sp>
          <p:nvSpPr>
            <p:cNvPr id="6" name="TextBox 5">
              <a:extLst>
                <a:ext uri="{FF2B5EF4-FFF2-40B4-BE49-F238E27FC236}">
                  <a16:creationId xmlns:a16="http://schemas.microsoft.com/office/drawing/2014/main" id="{0AE0AEE6-E332-312D-6D6A-85E18CF35A15}"/>
                </a:ext>
              </a:extLst>
            </p:cNvPr>
            <p:cNvSpPr txBox="1"/>
            <p:nvPr/>
          </p:nvSpPr>
          <p:spPr>
            <a:xfrm>
              <a:off x="8686800" y="374065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識別</a:t>
              </a:r>
              <a:endParaRPr lang="en-US" sz="2800" b="1"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AC7DA74F-498E-32B3-25BB-31F21CA4436B}"/>
                </a:ext>
              </a:extLst>
            </p:cNvPr>
            <p:cNvSpPr txBox="1"/>
            <p:nvPr/>
          </p:nvSpPr>
          <p:spPr>
            <a:xfrm>
              <a:off x="7306587" y="5891284"/>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監測</a:t>
              </a:r>
              <a:endParaRPr lang="en-US" sz="2800" b="1" dirty="0">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A97019FC-D206-9B50-CF88-43FAA8538620}"/>
                </a:ext>
              </a:extLst>
            </p:cNvPr>
            <p:cNvSpPr txBox="1"/>
            <p:nvPr/>
          </p:nvSpPr>
          <p:spPr>
            <a:xfrm>
              <a:off x="2553851" y="429662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管理</a:t>
              </a:r>
              <a:endParaRPr lang="en-US" sz="2800" b="1" dirty="0">
                <a:latin typeface="Microsoft JhengHei" panose="020B0604030504040204" pitchFamily="34" charset="-120"/>
                <a:ea typeface="Microsoft JhengHei" panose="020B0604030504040204" pitchFamily="34" charset="-120"/>
              </a:endParaRPr>
            </a:p>
          </p:txBody>
        </p:sp>
      </p:grpSp>
    </p:spTree>
    <p:custDataLst>
      <p:tags r:id="rId1"/>
    </p:custDataLst>
    <p:extLst>
      <p:ext uri="{BB962C8B-B14F-4D97-AF65-F5344CB8AC3E}">
        <p14:creationId xmlns:p14="http://schemas.microsoft.com/office/powerpoint/2010/main" val="3203921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5AF5B-1639-49C1-A4ED-7E2E1C8A451F}"/>
              </a:ext>
            </a:extLst>
          </p:cNvPr>
          <p:cNvSpPr>
            <a:spLocks noGrp="1"/>
          </p:cNvSpPr>
          <p:nvPr>
            <p:ph idx="1"/>
          </p:nvPr>
        </p:nvSpPr>
        <p:spPr>
          <a:xfrm>
            <a:off x="990600" y="1371600"/>
            <a:ext cx="10515600" cy="3603626"/>
          </a:xfrm>
        </p:spPr>
        <p:txBody>
          <a:bodyPr>
            <a:normAutofit/>
          </a:bodyPr>
          <a:lstStyle/>
          <a:p>
            <a:pPr>
              <a:lnSpc>
                <a:spcPct val="150000"/>
              </a:lnSpc>
            </a:pPr>
            <a:r>
              <a:rPr lang="zh-CN" altLang="en-US" sz="3200" dirty="0">
                <a:latin typeface="Microsoft JhengHei" panose="020B0604030504040204" pitchFamily="34" charset="-120"/>
                <a:ea typeface="Microsoft JhengHei" panose="020B0604030504040204" pitchFamily="34" charset="-120"/>
              </a:rPr>
              <a:t>螞蟻是社會性的，並形成大的</a:t>
            </a:r>
            <a:r>
              <a:rPr lang="zh-CN" altLang="en-US" sz="3200" b="1" dirty="0">
                <a:solidFill>
                  <a:srgbClr val="009999"/>
                </a:solidFill>
                <a:latin typeface="Microsoft JhengHei" panose="020B0604030504040204" pitchFamily="34" charset="-120"/>
                <a:ea typeface="Microsoft JhengHei" panose="020B0604030504040204" pitchFamily="34" charset="-120"/>
              </a:rPr>
              <a:t>蟻群</a:t>
            </a:r>
            <a:r>
              <a:rPr lang="zh-CN" altLang="en-US" sz="3200" dirty="0">
                <a:latin typeface="Microsoft JhengHei" panose="020B0604030504040204" pitchFamily="34" charset="-120"/>
                <a:ea typeface="Microsoft JhengHei" panose="020B0604030504040204" pitchFamily="34" charset="-120"/>
              </a:rPr>
              <a:t>。</a:t>
            </a:r>
          </a:p>
          <a:p>
            <a:pPr>
              <a:lnSpc>
                <a:spcPct val="150000"/>
              </a:lnSpc>
            </a:pPr>
            <a:r>
              <a:rPr lang="zh-CN" altLang="en-US" sz="3200" dirty="0">
                <a:latin typeface="Microsoft JhengHei" panose="020B0604030504040204" pitchFamily="34" charset="-120"/>
                <a:ea typeface="Microsoft JhengHei" panose="020B0604030504040204" pitchFamily="34" charset="-120"/>
              </a:rPr>
              <a:t>大多數螞蟻群在</a:t>
            </a:r>
            <a:r>
              <a:rPr lang="zh-CN" altLang="en-US" sz="3200" b="1" dirty="0">
                <a:solidFill>
                  <a:srgbClr val="009999"/>
                </a:solidFill>
                <a:latin typeface="Microsoft JhengHei" panose="020B0604030504040204" pitchFamily="34" charset="-120"/>
                <a:ea typeface="Microsoft JhengHei" panose="020B0604030504040204" pitchFamily="34" charset="-120"/>
              </a:rPr>
              <a:t>戶外築巢</a:t>
            </a:r>
            <a:r>
              <a:rPr lang="zh-CN" altLang="en-US" sz="3200" dirty="0">
                <a:latin typeface="Microsoft JhengHei" panose="020B0604030504040204" pitchFamily="34" charset="-120"/>
                <a:ea typeface="Microsoft JhengHei" panose="020B0604030504040204" pitchFamily="34" charset="-120"/>
              </a:rPr>
              <a:t>。</a:t>
            </a:r>
          </a:p>
          <a:p>
            <a:pPr>
              <a:lnSpc>
                <a:spcPct val="150000"/>
              </a:lnSpc>
            </a:pPr>
            <a:r>
              <a:rPr lang="zh-CN" altLang="en-US" sz="3200" dirty="0">
                <a:latin typeface="Microsoft JhengHei" panose="020B0604030504040204" pitchFamily="34" charset="-120"/>
                <a:ea typeface="Microsoft JhengHei" panose="020B0604030504040204" pitchFamily="34" charset="-120"/>
              </a:rPr>
              <a:t>人行道上的螞蟻為</a:t>
            </a:r>
            <a:r>
              <a:rPr lang="zh-CN" altLang="en-US" sz="3200" b="1" dirty="0">
                <a:solidFill>
                  <a:srgbClr val="009999"/>
                </a:solidFill>
                <a:latin typeface="Microsoft JhengHei" panose="020B0604030504040204" pitchFamily="34" charset="-120"/>
                <a:ea typeface="Microsoft JhengHei" panose="020B0604030504040204" pitchFamily="34" charset="-120"/>
              </a:rPr>
              <a:t>爭奪領土而戰</a:t>
            </a:r>
            <a:r>
              <a:rPr lang="zh-CN" altLang="en-US" sz="3200" dirty="0">
                <a:latin typeface="Microsoft JhengHei" panose="020B0604030504040204" pitchFamily="34" charset="-120"/>
                <a:ea typeface="Microsoft JhengHei" panose="020B0604030504040204" pitchFamily="34" charset="-120"/>
              </a:rPr>
              <a:t>。</a:t>
            </a:r>
          </a:p>
        </p:txBody>
      </p:sp>
      <p:sp>
        <p:nvSpPr>
          <p:cNvPr id="6" name="Title 1">
            <a:extLst>
              <a:ext uri="{FF2B5EF4-FFF2-40B4-BE49-F238E27FC236}">
                <a16:creationId xmlns:a16="http://schemas.microsoft.com/office/drawing/2014/main" id="{53942BCA-F8C3-DF65-08C8-0270170FA9E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關於螞蟻的有趣事實</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5933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762000" y="1752600"/>
            <a:ext cx="6324600" cy="4419600"/>
          </a:xfrm>
        </p:spPr>
        <p:txBody>
          <a:bodyPr vert="horz" lIns="91440" tIns="45720" rIns="91440" bIns="45720" rtlCol="0" anchor="t">
            <a:normAutofit/>
          </a:bodyPr>
          <a:lstStyle/>
          <a:p>
            <a:pPr marL="4572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保持堆積的地膜離建築物</a:t>
            </a:r>
            <a:r>
              <a:rPr kumimoji="0" lang="en-US" altLang="zh-CN"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12</a:t>
            </a: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英寸遠</a:t>
            </a:r>
            <a:endParaRPr kumimoji="0" lang="en-US" altLang="zh-CN"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endParaRPr>
          </a:p>
          <a:p>
            <a:pPr marL="914400" lvl="2">
              <a:lnSpc>
                <a:spcPct val="100000"/>
              </a:lnSpc>
              <a:spcBef>
                <a:spcPts val="600"/>
              </a:spcBef>
              <a:spcAft>
                <a:spcPts val="600"/>
              </a:spcAft>
              <a:defRPr/>
            </a:pPr>
            <a:r>
              <a:rPr kumimoji="0" lang="zh-CN" altLang="en-US" sz="24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a:rPr>
              <a:t> 防止螞蟻在附近築巢</a:t>
            </a:r>
            <a:endParaRPr kumimoji="0" lang="en-US" sz="24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a:endParaRPr>
          </a:p>
          <a:p>
            <a:pPr marL="4572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讓植物與建築物保持</a:t>
            </a:r>
            <a:r>
              <a:rPr kumimoji="0" lang="en-US" altLang="zh-CN"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12</a:t>
            </a: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英寸的距離</a:t>
            </a:r>
            <a:endParaRPr kumimoji="0" 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endParaRPr>
          </a:p>
          <a:p>
            <a:pPr marL="4572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zh-HK"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rPr>
              <a:t>控制建築物附近植物上的蚜蟲</a:t>
            </a:r>
            <a:endParaRPr kumimoji="0" 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a:endParaRPr>
          </a:p>
          <a:p>
            <a:pPr marL="914400" lvl="2">
              <a:lnSpc>
                <a:spcPct val="100000"/>
              </a:lnSpc>
              <a:spcBef>
                <a:spcPts val="600"/>
              </a:spcBef>
              <a:spcAft>
                <a:spcPts val="600"/>
              </a:spcAft>
              <a:defRPr/>
            </a:pPr>
            <a:r>
              <a:rPr kumimoji="0" lang="zh-CN" altLang="en-US" sz="28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a:rPr>
              <a:t>螞蟻對蚜蟲有吸引力</a:t>
            </a:r>
            <a:endParaRPr kumimoji="0" lang="en-US" sz="28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a:endParaRPr>
          </a:p>
        </p:txBody>
      </p:sp>
      <p:pic>
        <p:nvPicPr>
          <p:cNvPr id="3" name="Picture 2" descr="A picture containing person&#10;&#10;Description automatically generated">
            <a:extLst>
              <a:ext uri="{FF2B5EF4-FFF2-40B4-BE49-F238E27FC236}">
                <a16:creationId xmlns:a16="http://schemas.microsoft.com/office/drawing/2014/main" id="{BC187254-8161-7FCE-5EC3-13C0BD2450D5}"/>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4" name="Title 1">
            <a:extLst>
              <a:ext uri="{FF2B5EF4-FFF2-40B4-BE49-F238E27FC236}">
                <a16:creationId xmlns:a16="http://schemas.microsoft.com/office/drawing/2014/main" id="{7259BB07-0DAF-3A0B-C434-39665CA3A9B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防止螞蟻：</a:t>
            </a: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讓它們遠離建築物</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4A02196F-B7D4-0843-0823-FAA6792BB8FB}"/>
              </a:ext>
            </a:extLst>
          </p:cNvPr>
          <p:cNvSpPr>
            <a:spLocks noGrp="1"/>
          </p:cNvSpPr>
          <p:nvPr>
            <p:ph idx="1"/>
          </p:nvPr>
        </p:nvSpPr>
        <p:spPr>
          <a:xfrm>
            <a:off x="990600" y="1828800"/>
            <a:ext cx="6324600" cy="3657600"/>
          </a:xfrm>
        </p:spPr>
        <p:txBody>
          <a:bodyPr vert="horz" lIns="91440" tIns="45720" rIns="91440" bIns="45720" rtlCol="0" anchor="t">
            <a:normAutofit/>
          </a:bodyPr>
          <a:lstStyle/>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在兩餐之間保持廚房和飲食區的清潔。</a:t>
            </a:r>
            <a:endParaRPr lang="en-US" altLang="zh-CN"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將食物儲存在密封的容器中。</a:t>
            </a:r>
            <a:endParaRPr lang="en-US" altLang="zh-CN"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溢出來的東西要馬上擦乾淨。</a:t>
            </a:r>
            <a:endParaRPr lang="en-US" altLang="zh-CN"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每天清除垃圾。修理漏水的水槽和管道。</a:t>
            </a:r>
            <a:endParaRPr lang="en-US" sz="3200" dirty="0">
              <a:latin typeface="Microsoft JhengHei" panose="020B0604030504040204" pitchFamily="34" charset="-120"/>
              <a:ea typeface="Microsoft JhengHei" panose="020B0604030504040204" pitchFamily="34" charset="-120"/>
              <a:cs typeface="Arial"/>
            </a:endParaRPr>
          </a:p>
        </p:txBody>
      </p:sp>
      <p:pic>
        <p:nvPicPr>
          <p:cNvPr id="5" name="Picture 5" descr="A picture containing toilet&#10;&#10;Description automatically generated">
            <a:extLst>
              <a:ext uri="{FF2B5EF4-FFF2-40B4-BE49-F238E27FC236}">
                <a16:creationId xmlns:a16="http://schemas.microsoft.com/office/drawing/2014/main" id="{EB25F484-B19F-08B7-E851-825A067A0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9" b="9975"/>
          <a:stretch/>
        </p:blipFill>
        <p:spPr bwMode="auto">
          <a:xfrm>
            <a:off x="7899123" y="1219200"/>
            <a:ext cx="4286346" cy="510540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560D93E-AD2C-1E99-8A59-08171F7BF39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清除它們的食物和水</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838200" y="2216651"/>
            <a:ext cx="6172200" cy="2770189"/>
          </a:xfrm>
        </p:spPr>
        <p:txBody>
          <a:bodyPr vert="horz" lIns="91440" tIns="45720" rIns="91440" bIns="45720" rtlCol="0" anchor="t">
            <a:normAutofit/>
          </a:bodyPr>
          <a:lstStyle/>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封閉有螞蟻蹤跡的裂縫和縫隙。</a:t>
            </a:r>
          </a:p>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如果有螞蟻在那裡築巢，就把盆栽移走。</a:t>
            </a:r>
          </a:p>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更換被水破壞的木材</a:t>
            </a:r>
            <a:endParaRPr lang="en-US" sz="3200" dirty="0">
              <a:latin typeface="Microsoft JhengHei" panose="020B0604030504040204" pitchFamily="34" charset="-120"/>
              <a:ea typeface="Microsoft JhengHei" panose="020B0604030504040204" pitchFamily="34" charset="-120"/>
              <a:cs typeface="Arial"/>
            </a:endParaRPr>
          </a:p>
        </p:txBody>
      </p:sp>
      <p:pic>
        <p:nvPicPr>
          <p:cNvPr id="4" name="Picture 3">
            <a:extLst>
              <a:ext uri="{FF2B5EF4-FFF2-40B4-BE49-F238E27FC236}">
                <a16:creationId xmlns:a16="http://schemas.microsoft.com/office/drawing/2014/main" id="{88BEE42B-089C-2DA8-49E1-0FC40A2DD0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70" b="8844"/>
          <a:stretch/>
        </p:blipFill>
        <p:spPr bwMode="auto">
          <a:xfrm>
            <a:off x="8079288" y="1143000"/>
            <a:ext cx="4112712" cy="5209435"/>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4E42814-47F4-EE2E-D322-593BF6C01F8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防止螞蟻：</a:t>
            </a: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清除它們的庇護所</a:t>
            </a:r>
          </a:p>
        </p:txBody>
      </p:sp>
    </p:spTree>
    <p:custDataLst>
      <p:tags r:id="rId1"/>
    </p:custDataLst>
    <p:extLst>
      <p:ext uri="{BB962C8B-B14F-4D97-AF65-F5344CB8AC3E}">
        <p14:creationId xmlns:p14="http://schemas.microsoft.com/office/powerpoint/2010/main" val="411313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74683" y="2286000"/>
            <a:ext cx="6340517" cy="3234657"/>
          </a:xfrm>
        </p:spPr>
        <p:txBody>
          <a:bodyPr vert="horz" lIns="91440" tIns="45720" rIns="91440" bIns="45720" rtlCol="0" anchor="t">
            <a:normAutofit/>
          </a:bodyPr>
          <a:lstStyle/>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如果你看到一兩隻螞蟻，可能還有更多。</a:t>
            </a: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檢查室內和室外的痕跡，瞭解它們是如何進來的。</a:t>
            </a:r>
            <a:endParaRPr lang="en-US" sz="3200" dirty="0">
              <a:latin typeface="Microsoft JhengHei" panose="020B0604030504040204" pitchFamily="34" charset="-120"/>
              <a:ea typeface="Microsoft JhengHei" panose="020B0604030504040204" pitchFamily="34" charset="-120"/>
              <a:cs typeface="Arial"/>
            </a:endParaRPr>
          </a:p>
          <a:p>
            <a:pPr marL="0" indent="0">
              <a:spcAft>
                <a:spcPts val="1200"/>
              </a:spcAft>
              <a:buNone/>
            </a:pPr>
            <a:endParaRPr lang="en-US" dirty="0">
              <a:latin typeface="Arial"/>
              <a:cs typeface="Arial"/>
            </a:endParaRPr>
          </a:p>
          <a:p>
            <a:pPr marL="0" indent="0">
              <a:spcAft>
                <a:spcPts val="1200"/>
              </a:spcAft>
              <a:buNone/>
            </a:pPr>
            <a:endParaRPr lang="en-US" dirty="0">
              <a:latin typeface="Arial"/>
              <a:cs typeface="Arial"/>
            </a:endParaRPr>
          </a:p>
        </p:txBody>
      </p:sp>
      <p:pic>
        <p:nvPicPr>
          <p:cNvPr id="5" name="Picture 2" descr="A picture containing person, indoor, floor, child&#10;&#10;Description automatically generated">
            <a:extLst>
              <a:ext uri="{FF2B5EF4-FFF2-40B4-BE49-F238E27FC236}">
                <a16:creationId xmlns:a16="http://schemas.microsoft.com/office/drawing/2014/main" id="{F51646B2-10D3-5FDC-1A17-AD9CDDA22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52"/>
          <a:stretch/>
        </p:blipFill>
        <p:spPr bwMode="auto">
          <a:xfrm>
            <a:off x="7772400" y="1600200"/>
            <a:ext cx="4419600" cy="4618101"/>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26411F1-D016-3B5C-2463-FCAB4CBE179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檢查螞蟻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C1F9F1-784F-4635-9A6C-3A70EF492DAA}"/>
              </a:ext>
            </a:extLst>
          </p:cNvPr>
          <p:cNvSpPr txBox="1"/>
          <p:nvPr/>
        </p:nvSpPr>
        <p:spPr>
          <a:xfrm>
            <a:off x="4194577" y="4922279"/>
            <a:ext cx="3802846" cy="244949"/>
          </a:xfrm>
          <a:prstGeom prst="rect">
            <a:avLst/>
          </a:prstGeom>
          <a:noFill/>
        </p:spPr>
        <p:txBody>
          <a:bodyPr wrap="square" rtlCol="0">
            <a:spAutoFit/>
          </a:bodyPr>
          <a:lstStyle/>
          <a:p>
            <a:r>
              <a:rPr lang="en-US" sz="1000" dirty="0"/>
              <a:t>Image from California Department of Pesticide Regulation</a:t>
            </a:r>
          </a:p>
        </p:txBody>
      </p:sp>
      <p:pic>
        <p:nvPicPr>
          <p:cNvPr id="7" name="Picture 6" descr="Shape, circle&#10;&#10;Description automatically generated">
            <a:extLst>
              <a:ext uri="{FF2B5EF4-FFF2-40B4-BE49-F238E27FC236}">
                <a16:creationId xmlns:a16="http://schemas.microsoft.com/office/drawing/2014/main" id="{C97DF916-91E7-46C3-BF36-9BC9A7464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554720"/>
            <a:ext cx="11811000" cy="3367559"/>
          </a:xfrm>
          <a:prstGeom prst="rect">
            <a:avLst/>
          </a:prstGeom>
        </p:spPr>
      </p:pic>
      <p:sp>
        <p:nvSpPr>
          <p:cNvPr id="3" name="Title 1">
            <a:extLst>
              <a:ext uri="{FF2B5EF4-FFF2-40B4-BE49-F238E27FC236}">
                <a16:creationId xmlns:a16="http://schemas.microsoft.com/office/drawing/2014/main" id="{604FC03E-1C65-E5F0-C64D-24E1864B06C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161403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1013570" y="1230187"/>
            <a:ext cx="10515600" cy="761082"/>
          </a:xfrm>
        </p:spPr>
        <p:txBody>
          <a:bodyPr vert="horz" lIns="91440" tIns="45720" rIns="91440" bIns="45720" rtlCol="0" anchor="t">
            <a:normAutofit/>
          </a:bodyPr>
          <a:lstStyle/>
          <a:p>
            <a:pPr marL="0" indent="0" algn="ctr">
              <a:buNone/>
            </a:pPr>
            <a:r>
              <a:rPr lang="zh-CN" altLang="en-US" dirty="0">
                <a:latin typeface="Microsoft JhengHei" panose="020B0604030504040204" pitchFamily="34" charset="-120"/>
                <a:ea typeface="Microsoft JhengHei" panose="020B0604030504040204" pitchFamily="34" charset="-120"/>
                <a:cs typeface="Arial"/>
              </a:rPr>
              <a:t>室內最常見的螞蟻類型：</a:t>
            </a:r>
            <a:endParaRPr lang="en-US" dirty="0">
              <a:latin typeface="Microsoft JhengHei" panose="020B0604030504040204" pitchFamily="34" charset="-120"/>
              <a:ea typeface="Microsoft JhengHei" panose="020B0604030504040204" pitchFamily="34" charset="-120"/>
              <a:cs typeface="Arial"/>
            </a:endParaRPr>
          </a:p>
        </p:txBody>
      </p:sp>
      <p:pic>
        <p:nvPicPr>
          <p:cNvPr id="3" name="Picture 2">
            <a:extLst>
              <a:ext uri="{FF2B5EF4-FFF2-40B4-BE49-F238E27FC236}">
                <a16:creationId xmlns:a16="http://schemas.microsoft.com/office/drawing/2014/main" id="{D9F8D14A-D8B9-40B5-B1B6-3DC1BFB535BC}"/>
              </a:ext>
            </a:extLst>
          </p:cNvPr>
          <p:cNvPicPr>
            <a:picLocks noChangeAspect="1"/>
          </p:cNvPicPr>
          <p:nvPr/>
        </p:nvPicPr>
        <p:blipFill>
          <a:blip r:embed="rId4"/>
          <a:stretch>
            <a:fillRect/>
          </a:stretch>
        </p:blipFill>
        <p:spPr>
          <a:xfrm>
            <a:off x="1032359" y="1776637"/>
            <a:ext cx="4877001" cy="3223954"/>
          </a:xfrm>
          <a:prstGeom prst="rect">
            <a:avLst/>
          </a:prstGeom>
        </p:spPr>
      </p:pic>
      <p:pic>
        <p:nvPicPr>
          <p:cNvPr id="8" name="Picture 7">
            <a:extLst>
              <a:ext uri="{FF2B5EF4-FFF2-40B4-BE49-F238E27FC236}">
                <a16:creationId xmlns:a16="http://schemas.microsoft.com/office/drawing/2014/main" id="{FDA466AA-42C0-4BB6-8334-5E7FF93C5E7C}"/>
              </a:ext>
            </a:extLst>
          </p:cNvPr>
          <p:cNvPicPr>
            <a:picLocks noChangeAspect="1"/>
          </p:cNvPicPr>
          <p:nvPr/>
        </p:nvPicPr>
        <p:blipFill rotWithShape="1">
          <a:blip r:embed="rId5"/>
          <a:srcRect t="14673"/>
          <a:stretch/>
        </p:blipFill>
        <p:spPr>
          <a:xfrm>
            <a:off x="6283713" y="1776636"/>
            <a:ext cx="5146287" cy="3235129"/>
          </a:xfrm>
          <a:prstGeom prst="rect">
            <a:avLst/>
          </a:prstGeom>
        </p:spPr>
      </p:pic>
      <p:sp>
        <p:nvSpPr>
          <p:cNvPr id="9" name="TextBox 8">
            <a:extLst>
              <a:ext uri="{FF2B5EF4-FFF2-40B4-BE49-F238E27FC236}">
                <a16:creationId xmlns:a16="http://schemas.microsoft.com/office/drawing/2014/main" id="{5307290F-C348-48E1-9C02-596742459C1B}"/>
              </a:ext>
            </a:extLst>
          </p:cNvPr>
          <p:cNvSpPr txBox="1"/>
          <p:nvPr/>
        </p:nvSpPr>
        <p:spPr>
          <a:xfrm>
            <a:off x="914400" y="5034888"/>
            <a:ext cx="4832894" cy="338554"/>
          </a:xfrm>
          <a:prstGeom prst="rect">
            <a:avLst/>
          </a:prstGeom>
          <a:noFill/>
        </p:spPr>
        <p:txBody>
          <a:bodyPr wrap="square" rtlCol="0">
            <a:spAutoFit/>
          </a:bodyPr>
          <a:lstStyle/>
          <a:p>
            <a:pPr algn="ct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阿根廷的螞蟻： </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1/8</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英寸長</a:t>
            </a:r>
          </a:p>
        </p:txBody>
      </p:sp>
      <p:sp>
        <p:nvSpPr>
          <p:cNvPr id="10" name="TextBox 9">
            <a:extLst>
              <a:ext uri="{FF2B5EF4-FFF2-40B4-BE49-F238E27FC236}">
                <a16:creationId xmlns:a16="http://schemas.microsoft.com/office/drawing/2014/main" id="{6AA13D3B-52C2-4FFA-9BE2-FD2B221C0B1A}"/>
              </a:ext>
            </a:extLst>
          </p:cNvPr>
          <p:cNvSpPr txBox="1"/>
          <p:nvPr/>
        </p:nvSpPr>
        <p:spPr>
          <a:xfrm>
            <a:off x="6132534" y="5014716"/>
            <a:ext cx="5830866" cy="338554"/>
          </a:xfrm>
          <a:prstGeom prst="rect">
            <a:avLst/>
          </a:prstGeom>
          <a:noFill/>
        </p:spPr>
        <p:txBody>
          <a:bodyPr wrap="square" rtlCol="0">
            <a:spAutoFit/>
          </a:bodyPr>
          <a:lstStyle/>
          <a:p>
            <a:pPr algn="ct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有氣味的家蟻： </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1/8</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英寸長；壓碎後有強烈的氣味</a:t>
            </a:r>
            <a:endParaRPr lang="en-US" sz="16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TextBox 10">
            <a:extLst>
              <a:ext uri="{FF2B5EF4-FFF2-40B4-BE49-F238E27FC236}">
                <a16:creationId xmlns:a16="http://schemas.microsoft.com/office/drawing/2014/main" id="{F53BAA39-B2B3-475F-96C3-E6C02320AA0B}"/>
              </a:ext>
            </a:extLst>
          </p:cNvPr>
          <p:cNvSpPr txBox="1"/>
          <p:nvPr/>
        </p:nvSpPr>
        <p:spPr>
          <a:xfrm>
            <a:off x="0" y="5519407"/>
            <a:ext cx="12192000" cy="369332"/>
          </a:xfrm>
          <a:prstGeom prst="rect">
            <a:avLst/>
          </a:prstGeom>
          <a:noFill/>
        </p:spPr>
        <p:txBody>
          <a:bodyPr wrap="square" rtlCol="0">
            <a:spAutoFit/>
          </a:bodyPr>
          <a:lstStyle/>
          <a:p>
            <a:pPr algn="ctr"/>
            <a:r>
              <a:rPr lang="zh-CN" altLang="en-US" b="1" dirty="0">
                <a:solidFill>
                  <a:srgbClr val="009999"/>
                </a:solidFill>
                <a:latin typeface="Microsoft JhengHei" panose="020B0604030504040204" pitchFamily="34" charset="-120"/>
                <a:ea typeface="Microsoft JhengHei" panose="020B0604030504040204" pitchFamily="34" charset="-120"/>
                <a:cs typeface="Arial"/>
              </a:rPr>
              <a:t>大約</a:t>
            </a:r>
            <a:r>
              <a:rPr lang="en-US" altLang="zh-CN" b="1" dirty="0">
                <a:solidFill>
                  <a:srgbClr val="009999"/>
                </a:solidFill>
                <a:latin typeface="Microsoft JhengHei" panose="020B0604030504040204" pitchFamily="34" charset="-120"/>
                <a:ea typeface="Microsoft JhengHei" panose="020B0604030504040204" pitchFamily="34" charset="-120"/>
                <a:cs typeface="Arial"/>
              </a:rPr>
              <a:t>8</a:t>
            </a:r>
            <a:r>
              <a:rPr lang="zh-CN" altLang="en-US" b="1" dirty="0">
                <a:solidFill>
                  <a:srgbClr val="009999"/>
                </a:solidFill>
                <a:latin typeface="Microsoft JhengHei" panose="020B0604030504040204" pitchFamily="34" charset="-120"/>
                <a:ea typeface="Microsoft JhengHei" panose="020B0604030504040204" pitchFamily="34" charset="-120"/>
                <a:cs typeface="Arial"/>
              </a:rPr>
              <a:t>只這樣的螞蟻排起來就是一英寸長。一英寸大約是指關節和拇指尖之間的長度</a:t>
            </a:r>
            <a:r>
              <a:rPr lang="zh-CN" altLang="en-US" b="1" dirty="0">
                <a:solidFill>
                  <a:srgbClr val="009999"/>
                </a:solidFill>
                <a:latin typeface="Arial"/>
                <a:cs typeface="Arial"/>
              </a:rPr>
              <a:t>。</a:t>
            </a:r>
            <a:endParaRPr lang="en-US" b="1" dirty="0">
              <a:solidFill>
                <a:srgbClr val="009999"/>
              </a:solidFill>
              <a:latin typeface="Arial"/>
              <a:cs typeface="Arial"/>
            </a:endParaRPr>
          </a:p>
        </p:txBody>
      </p:sp>
      <p:sp>
        <p:nvSpPr>
          <p:cNvPr id="7" name="TextBox 6">
            <a:extLst>
              <a:ext uri="{FF2B5EF4-FFF2-40B4-BE49-F238E27FC236}">
                <a16:creationId xmlns:a16="http://schemas.microsoft.com/office/drawing/2014/main" id="{D53A957B-664F-4B49-B2CD-DE2A0146EF8F}"/>
              </a:ext>
            </a:extLst>
          </p:cNvPr>
          <p:cNvSpPr txBox="1"/>
          <p:nvPr/>
        </p:nvSpPr>
        <p:spPr>
          <a:xfrm>
            <a:off x="3012775" y="6104183"/>
            <a:ext cx="6166450" cy="276999"/>
          </a:xfrm>
          <a:prstGeom prst="rect">
            <a:avLst/>
          </a:prstGeom>
          <a:solidFill>
            <a:schemeClr val="bg1"/>
          </a:solidFill>
        </p:spPr>
        <p:txBody>
          <a:bodyPr wrap="square" rtlCol="0">
            <a:spAutoFit/>
          </a:bodyPr>
          <a:lstStyle/>
          <a:p>
            <a:pPr algn="ctr"/>
            <a:r>
              <a:rPr lang="zh-CN" altLang="en-US" sz="1200" dirty="0"/>
              <a:t>圖片來自加州大學全州綜合蟲害管理專案</a:t>
            </a:r>
            <a:endParaRPr lang="en-US" sz="1200" dirty="0"/>
          </a:p>
        </p:txBody>
      </p:sp>
      <p:sp>
        <p:nvSpPr>
          <p:cNvPr id="12" name="Title 1">
            <a:extLst>
              <a:ext uri="{FF2B5EF4-FFF2-40B4-BE49-F238E27FC236}">
                <a16:creationId xmlns:a16="http://schemas.microsoft.com/office/drawing/2014/main" id="{17DB7904-0726-D848-0CFD-F28CEBB2DB6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030802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1066800" y="1371600"/>
            <a:ext cx="6858000" cy="3352800"/>
          </a:xfrm>
        </p:spPr>
        <p:txBody>
          <a:bodyPr/>
          <a:lstStyle/>
          <a:p>
            <a:pPr>
              <a:spcAft>
                <a:spcPts val="1200"/>
              </a:spcAft>
            </a:pPr>
            <a:r>
              <a:rPr lang="zh-CN" altLang="en-US" dirty="0"/>
              <a:t>你的名字叫什麼？</a:t>
            </a:r>
          </a:p>
          <a:p>
            <a:pPr>
              <a:spcAft>
                <a:spcPts val="1200"/>
              </a:spcAft>
            </a:pPr>
            <a:r>
              <a:rPr lang="zh-CN" altLang="en-US" dirty="0"/>
              <a:t>你在你的托兒所項目中看到什麼樣的螞蟻？</a:t>
            </a:r>
          </a:p>
          <a:p>
            <a:pPr>
              <a:spcAft>
                <a:spcPts val="1200"/>
              </a:spcAft>
            </a:pPr>
            <a:r>
              <a:rPr lang="zh-CN" altLang="en-US" dirty="0"/>
              <a:t>你對螞蟻有什麼感覺？</a:t>
            </a:r>
          </a:p>
          <a:p>
            <a:pPr>
              <a:spcAft>
                <a:spcPts val="1200"/>
              </a:spcAft>
            </a:pPr>
            <a:r>
              <a:rPr lang="zh-CN" altLang="en-US" dirty="0"/>
              <a:t>你想從今天的研討會中學到什麼？</a:t>
            </a:r>
          </a:p>
          <a:p>
            <a:pPr>
              <a:spcAft>
                <a:spcPts val="1200"/>
              </a:spcAft>
            </a:pPr>
            <a:endParaRPr lang="en-US" dirty="0"/>
          </a:p>
        </p:txBody>
      </p:sp>
      <p:sp>
        <p:nvSpPr>
          <p:cNvPr id="3" name="Title 1">
            <a:extLst>
              <a:ext uri="{FF2B5EF4-FFF2-40B4-BE49-F238E27FC236}">
                <a16:creationId xmlns:a16="http://schemas.microsoft.com/office/drawing/2014/main" id="{5C9B5377-A8F4-0E74-9CC1-49C07CEE3A44}"/>
              </a:ext>
            </a:extLst>
          </p:cNvPr>
          <p:cNvSpPr txBox="1">
            <a:spLocks/>
          </p:cNvSpPr>
          <p:nvPr/>
        </p:nvSpPr>
        <p:spPr>
          <a:xfrm>
            <a:off x="4354" y="-23949"/>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spcBef>
                <a:spcPts val="1200"/>
              </a:spcBef>
              <a:spcAft>
                <a:spcPts val="1200"/>
              </a:spcAft>
            </a:pP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破冰題</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04F0446A-FE85-3B48-673E-EEDEB293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1440139" y="1465228"/>
            <a:ext cx="9372600" cy="461665"/>
          </a:xfrm>
        </p:spPr>
        <p:txBody>
          <a:bodyPr vert="horz" lIns="91440" tIns="45720" rIns="91440" bIns="45720" rtlCol="0" anchor="t">
            <a:normAutofit lnSpcReduction="10000"/>
          </a:bodyPr>
          <a:lstStyle/>
          <a:p>
            <a:pPr marL="0" indent="0" algn="ctr">
              <a:buNone/>
            </a:pPr>
            <a:r>
              <a:rPr lang="zh-CN" altLang="en-US" dirty="0">
                <a:latin typeface="Microsoft JhengHei" panose="020B0604030504040204" pitchFamily="34" charset="-120"/>
                <a:ea typeface="Microsoft JhengHei" panose="020B0604030504040204" pitchFamily="34" charset="-120"/>
                <a:cs typeface="Arial"/>
              </a:rPr>
              <a:t>在室內較少看到</a:t>
            </a:r>
            <a:endParaRPr lang="en-US" dirty="0">
              <a:latin typeface="Microsoft JhengHei" panose="020B0604030504040204" pitchFamily="34" charset="-120"/>
              <a:ea typeface="Microsoft JhengHei" panose="020B0604030504040204" pitchFamily="34" charset="-120"/>
              <a:cs typeface="Arial"/>
            </a:endParaRPr>
          </a:p>
        </p:txBody>
      </p:sp>
      <p:pic>
        <p:nvPicPr>
          <p:cNvPr id="1028" name="Picture 4" descr="Photo">
            <a:extLst>
              <a:ext uri="{FF2B5EF4-FFF2-40B4-BE49-F238E27FC236}">
                <a16:creationId xmlns:a16="http://schemas.microsoft.com/office/drawing/2014/main" id="{25D42CC1-1E2E-448B-ABA8-D3EBD016E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616" y="2059088"/>
            <a:ext cx="3145372" cy="2066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8BB3410-0024-4A2B-B267-5F2DA559A52B}"/>
              </a:ext>
            </a:extLst>
          </p:cNvPr>
          <p:cNvPicPr>
            <a:picLocks noChangeAspect="1"/>
          </p:cNvPicPr>
          <p:nvPr/>
        </p:nvPicPr>
        <p:blipFill>
          <a:blip r:embed="rId5"/>
          <a:stretch>
            <a:fillRect/>
          </a:stretch>
        </p:blipFill>
        <p:spPr>
          <a:xfrm>
            <a:off x="4473020" y="2058261"/>
            <a:ext cx="3306838" cy="2172871"/>
          </a:xfrm>
          <a:prstGeom prst="rect">
            <a:avLst/>
          </a:prstGeom>
        </p:spPr>
      </p:pic>
      <p:pic>
        <p:nvPicPr>
          <p:cNvPr id="10" name="Picture 9">
            <a:extLst>
              <a:ext uri="{FF2B5EF4-FFF2-40B4-BE49-F238E27FC236}">
                <a16:creationId xmlns:a16="http://schemas.microsoft.com/office/drawing/2014/main" id="{7602A6B1-7934-46C7-95E7-96B72235DBED}"/>
              </a:ext>
            </a:extLst>
          </p:cNvPr>
          <p:cNvPicPr>
            <a:picLocks noChangeAspect="1"/>
          </p:cNvPicPr>
          <p:nvPr/>
        </p:nvPicPr>
        <p:blipFill>
          <a:blip r:embed="rId6"/>
          <a:stretch>
            <a:fillRect/>
          </a:stretch>
        </p:blipFill>
        <p:spPr>
          <a:xfrm>
            <a:off x="8066890" y="2057400"/>
            <a:ext cx="3234377" cy="2133600"/>
          </a:xfrm>
          <a:prstGeom prst="rect">
            <a:avLst/>
          </a:prstGeom>
        </p:spPr>
      </p:pic>
      <p:sp>
        <p:nvSpPr>
          <p:cNvPr id="11" name="TextBox 10">
            <a:extLst>
              <a:ext uri="{FF2B5EF4-FFF2-40B4-BE49-F238E27FC236}">
                <a16:creationId xmlns:a16="http://schemas.microsoft.com/office/drawing/2014/main" id="{884D143A-0992-46D8-B103-2B602840AB58}"/>
              </a:ext>
            </a:extLst>
          </p:cNvPr>
          <p:cNvSpPr txBox="1"/>
          <p:nvPr/>
        </p:nvSpPr>
        <p:spPr>
          <a:xfrm>
            <a:off x="1389795" y="4165583"/>
            <a:ext cx="3306838" cy="584775"/>
          </a:xfrm>
          <a:prstGeom prst="rect">
            <a:avLst/>
          </a:prstGeom>
          <a:noFill/>
        </p:spPr>
        <p:txBody>
          <a:bodyPr wrap="square" rtlCol="0">
            <a:spAutoFit/>
          </a:bodyPr>
          <a:lstStyle/>
          <a:p>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法羅亞螞蟻： </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1/16</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英寸長</a:t>
            </a:r>
          </a:p>
          <a:p>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黃色</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橙色</a:t>
            </a:r>
          </a:p>
        </p:txBody>
      </p:sp>
      <p:sp>
        <p:nvSpPr>
          <p:cNvPr id="19" name="TextBox 18">
            <a:extLst>
              <a:ext uri="{FF2B5EF4-FFF2-40B4-BE49-F238E27FC236}">
                <a16:creationId xmlns:a16="http://schemas.microsoft.com/office/drawing/2014/main" id="{B67C50CB-C41D-429C-AC89-E8B36E771BDA}"/>
              </a:ext>
            </a:extLst>
          </p:cNvPr>
          <p:cNvSpPr txBox="1"/>
          <p:nvPr/>
        </p:nvSpPr>
        <p:spPr>
          <a:xfrm>
            <a:off x="4602640" y="4231132"/>
            <a:ext cx="3306838" cy="338554"/>
          </a:xfrm>
          <a:prstGeom prst="rect">
            <a:avLst/>
          </a:prstGeom>
          <a:noFill/>
        </p:spPr>
        <p:txBody>
          <a:bodyPr wrap="square" rtlCol="0">
            <a:spAutoFit/>
          </a:bodyPr>
          <a:lstStyle/>
          <a:p>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人行道上的螞蟻： </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3/16</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英寸長</a:t>
            </a:r>
          </a:p>
        </p:txBody>
      </p:sp>
      <p:sp>
        <p:nvSpPr>
          <p:cNvPr id="20" name="TextBox 19">
            <a:extLst>
              <a:ext uri="{FF2B5EF4-FFF2-40B4-BE49-F238E27FC236}">
                <a16:creationId xmlns:a16="http://schemas.microsoft.com/office/drawing/2014/main" id="{5C4361C1-BB8C-4140-9533-869834542D29}"/>
              </a:ext>
            </a:extLst>
          </p:cNvPr>
          <p:cNvSpPr txBox="1"/>
          <p:nvPr/>
        </p:nvSpPr>
        <p:spPr>
          <a:xfrm>
            <a:off x="8456819" y="4231132"/>
            <a:ext cx="2521844" cy="584775"/>
          </a:xfrm>
          <a:prstGeom prst="rect">
            <a:avLst/>
          </a:prstGeom>
          <a:noFill/>
        </p:spPr>
        <p:txBody>
          <a:bodyPr wrap="none" rtlCol="0">
            <a:spAutoFit/>
          </a:bodyPr>
          <a:lstStyle/>
          <a:p>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木匠蟻： </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1/4</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到</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1/2</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英寸長</a:t>
            </a:r>
          </a:p>
          <a:p>
            <a:pPr algn="ct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在巢穴外沉積鋸屑</a:t>
            </a:r>
            <a:endParaRPr lang="en-US" sz="16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Title 1">
            <a:extLst>
              <a:ext uri="{FF2B5EF4-FFF2-40B4-BE49-F238E27FC236}">
                <a16:creationId xmlns:a16="http://schemas.microsoft.com/office/drawing/2014/main" id="{1A9BA280-4015-494E-9A57-C60434932DA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識別螞蟻</a:t>
            </a:r>
            <a:endParaRPr lang="en-US" altLang="zh-HK" sz="3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TextBox 3">
            <a:extLst>
              <a:ext uri="{FF2B5EF4-FFF2-40B4-BE49-F238E27FC236}">
                <a16:creationId xmlns:a16="http://schemas.microsoft.com/office/drawing/2014/main" id="{612EE82A-91F3-D42E-3234-5D57EAE3298A}"/>
              </a:ext>
            </a:extLst>
          </p:cNvPr>
          <p:cNvSpPr txBox="1"/>
          <p:nvPr/>
        </p:nvSpPr>
        <p:spPr>
          <a:xfrm>
            <a:off x="3205668" y="5177246"/>
            <a:ext cx="5780664" cy="307777"/>
          </a:xfrm>
          <a:prstGeom prst="rect">
            <a:avLst/>
          </a:prstGeom>
          <a:solidFill>
            <a:schemeClr val="bg1"/>
          </a:solidFill>
        </p:spPr>
        <p:txBody>
          <a:bodyPr wrap="square" rtlCol="0">
            <a:spAutoFit/>
          </a:bodyPr>
          <a:lstStyle/>
          <a:p>
            <a:pPr algn="ctr"/>
            <a:r>
              <a:rPr lang="zh-CN" altLang="en-US" sz="1400" dirty="0">
                <a:latin typeface="Microsoft JhengHei" panose="020B0604030504040204" pitchFamily="34" charset="-120"/>
                <a:ea typeface="Microsoft JhengHei" panose="020B0604030504040204" pitchFamily="34" charset="-120"/>
              </a:rPr>
              <a:t>圖片來自加州大學全州綜合蟲害管理專案</a:t>
            </a:r>
          </a:p>
        </p:txBody>
      </p:sp>
    </p:spTree>
    <p:custDataLst>
      <p:tags r:id="rId1"/>
    </p:custDataLst>
    <p:extLst>
      <p:ext uri="{BB962C8B-B14F-4D97-AF65-F5344CB8AC3E}">
        <p14:creationId xmlns:p14="http://schemas.microsoft.com/office/powerpoint/2010/main" val="2326850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959558" y="1219200"/>
            <a:ext cx="10515600" cy="523875"/>
          </a:xfrm>
        </p:spPr>
        <p:txBody>
          <a:bodyPr vert="horz" lIns="91440" tIns="45720" rIns="91440" bIns="45720" rtlCol="0" anchor="t">
            <a:normAutofit/>
          </a:bodyPr>
          <a:lstStyle/>
          <a:p>
            <a:pPr marL="0" indent="0" algn="ctr">
              <a:buNone/>
            </a:pPr>
            <a:r>
              <a:rPr lang="zh-CN" altLang="en-US" dirty="0">
                <a:latin typeface="Microsoft JhengHei" panose="020B0604030504040204" pitchFamily="34" charset="-120"/>
                <a:ea typeface="Microsoft JhengHei" panose="020B0604030504040204" pitchFamily="34" charset="-120"/>
                <a:cs typeface="Arial"/>
              </a:rPr>
              <a:t>被視為害蟲的室外螞蟻：</a:t>
            </a:r>
            <a:endParaRPr lang="en-US" dirty="0">
              <a:latin typeface="Microsoft JhengHei" panose="020B0604030504040204" pitchFamily="34" charset="-120"/>
              <a:ea typeface="Microsoft JhengHei" panose="020B0604030504040204" pitchFamily="34" charset="-120"/>
              <a:cs typeface="Arial"/>
            </a:endParaRPr>
          </a:p>
        </p:txBody>
      </p:sp>
      <p:pic>
        <p:nvPicPr>
          <p:cNvPr id="2050" name="Picture 2" descr="Photo">
            <a:extLst>
              <a:ext uri="{FF2B5EF4-FFF2-40B4-BE49-F238E27FC236}">
                <a16:creationId xmlns:a16="http://schemas.microsoft.com/office/drawing/2014/main" id="{D6928CE0-5292-47C5-B40B-CBF7AF145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1808937"/>
            <a:ext cx="4808884" cy="31663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FB1A0DA-41B9-407D-971A-438F5B2033F8}"/>
              </a:ext>
            </a:extLst>
          </p:cNvPr>
          <p:cNvPicPr>
            <a:picLocks noChangeAspect="1"/>
          </p:cNvPicPr>
          <p:nvPr/>
        </p:nvPicPr>
        <p:blipFill>
          <a:blip r:embed="rId5"/>
          <a:stretch>
            <a:fillRect/>
          </a:stretch>
        </p:blipFill>
        <p:spPr>
          <a:xfrm>
            <a:off x="6324601" y="1808937"/>
            <a:ext cx="4769306" cy="3166345"/>
          </a:xfrm>
          <a:prstGeom prst="rect">
            <a:avLst/>
          </a:prstGeom>
        </p:spPr>
      </p:pic>
      <p:sp>
        <p:nvSpPr>
          <p:cNvPr id="11" name="TextBox 10">
            <a:extLst>
              <a:ext uri="{FF2B5EF4-FFF2-40B4-BE49-F238E27FC236}">
                <a16:creationId xmlns:a16="http://schemas.microsoft.com/office/drawing/2014/main" id="{2E40B07B-4AAB-4000-96A7-0F8A849D5A83}"/>
              </a:ext>
            </a:extLst>
          </p:cNvPr>
          <p:cNvSpPr txBox="1"/>
          <p:nvPr/>
        </p:nvSpPr>
        <p:spPr>
          <a:xfrm>
            <a:off x="6263" y="5525373"/>
            <a:ext cx="12192001" cy="369332"/>
          </a:xfrm>
          <a:prstGeom prst="rect">
            <a:avLst/>
          </a:prstGeom>
          <a:noFill/>
        </p:spPr>
        <p:txBody>
          <a:bodyPr wrap="square" rtlCol="0">
            <a:spAutoFit/>
          </a:bodyPr>
          <a:lstStyle/>
          <a:p>
            <a:pPr algn="ctr"/>
            <a:r>
              <a:rPr lang="zh-CN" altLang="en-US" dirty="0">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如果你看到火蟻的證據，請致電害蟲管理專家。</a:t>
            </a:r>
            <a:endParaRPr lang="en-US" dirty="0">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Title 1">
            <a:extLst>
              <a:ext uri="{FF2B5EF4-FFF2-40B4-BE49-F238E27FC236}">
                <a16:creationId xmlns:a16="http://schemas.microsoft.com/office/drawing/2014/main" id="{1D477256-2912-6810-08D7-D8F470B5F03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識別螞蟻</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TextBox 3">
            <a:extLst>
              <a:ext uri="{FF2B5EF4-FFF2-40B4-BE49-F238E27FC236}">
                <a16:creationId xmlns:a16="http://schemas.microsoft.com/office/drawing/2014/main" id="{AF0509DA-5A4D-0A27-1EE5-86B61A3AC840}"/>
              </a:ext>
            </a:extLst>
          </p:cNvPr>
          <p:cNvSpPr txBox="1"/>
          <p:nvPr/>
        </p:nvSpPr>
        <p:spPr>
          <a:xfrm>
            <a:off x="3024028" y="6078537"/>
            <a:ext cx="6166450" cy="246221"/>
          </a:xfrm>
          <a:prstGeom prst="rect">
            <a:avLst/>
          </a:prstGeom>
          <a:solidFill>
            <a:schemeClr val="bg1"/>
          </a:solidFill>
        </p:spPr>
        <p:txBody>
          <a:bodyPr wrap="square" rtlCol="0">
            <a:spAutoFit/>
          </a:bodyPr>
          <a:lstStyle/>
          <a:p>
            <a:pPr algn="ctr"/>
            <a:r>
              <a:rPr lang="zh-CN" altLang="en-US" sz="1000" dirty="0">
                <a:latin typeface="Microsoft JhengHei" panose="020B0604030504040204" pitchFamily="34" charset="-120"/>
                <a:ea typeface="Microsoft JhengHei" panose="020B0604030504040204" pitchFamily="34" charset="-120"/>
              </a:rPr>
              <a:t>圖片來自加州大學全州綜合蟲害管理專案</a:t>
            </a:r>
            <a:endParaRPr lang="en-US" sz="1000" dirty="0">
              <a:latin typeface="Microsoft JhengHei" panose="020B0604030504040204" pitchFamily="34" charset="-120"/>
              <a:ea typeface="Microsoft JhengHei" panose="020B0604030504040204" pitchFamily="34" charset="-120"/>
            </a:endParaRPr>
          </a:p>
        </p:txBody>
      </p:sp>
      <p:sp>
        <p:nvSpPr>
          <p:cNvPr id="12" name="TextBox 11">
            <a:extLst>
              <a:ext uri="{FF2B5EF4-FFF2-40B4-BE49-F238E27FC236}">
                <a16:creationId xmlns:a16="http://schemas.microsoft.com/office/drawing/2014/main" id="{B1E214AD-9D9A-4B1A-9414-6D32EF7E00A1}"/>
              </a:ext>
            </a:extLst>
          </p:cNvPr>
          <p:cNvSpPr txBox="1"/>
          <p:nvPr/>
        </p:nvSpPr>
        <p:spPr>
          <a:xfrm>
            <a:off x="1490043" y="5036809"/>
            <a:ext cx="3962400" cy="369332"/>
          </a:xfrm>
          <a:prstGeom prst="rect">
            <a:avLst/>
          </a:prstGeom>
          <a:noFill/>
        </p:spPr>
        <p:txBody>
          <a:bodyPr wrap="square">
            <a:spAutoFit/>
          </a:bodyPr>
          <a:lstStyle/>
          <a:p>
            <a:r>
              <a:rPr lang="zh-CN" altLang="en-US" dirty="0">
                <a:latin typeface="Microsoft JhengHei" panose="020B0604030504040204" pitchFamily="34" charset="-120"/>
                <a:ea typeface="Microsoft JhengHei" panose="020B0604030504040204" pitchFamily="34" charset="-120"/>
              </a:rPr>
              <a:t>紅色進口火蟻： </a:t>
            </a:r>
            <a:r>
              <a:rPr lang="en-US" altLang="zh-CN" dirty="0">
                <a:latin typeface="Microsoft JhengHei" panose="020B0604030504040204" pitchFamily="34" charset="-120"/>
                <a:ea typeface="Microsoft JhengHei" panose="020B0604030504040204" pitchFamily="34" charset="-120"/>
              </a:rPr>
              <a:t>1/16</a:t>
            </a:r>
            <a:r>
              <a:rPr lang="zh-CN" altLang="en-US" dirty="0">
                <a:latin typeface="Microsoft JhengHei" panose="020B0604030504040204" pitchFamily="34" charset="-120"/>
                <a:ea typeface="Microsoft JhengHei" panose="020B0604030504040204" pitchFamily="34" charset="-120"/>
              </a:rPr>
              <a:t>至</a:t>
            </a:r>
            <a:r>
              <a:rPr lang="en-US" altLang="zh-CN" dirty="0">
                <a:latin typeface="Microsoft JhengHei" panose="020B0604030504040204" pitchFamily="34" charset="-120"/>
                <a:ea typeface="Microsoft JhengHei" panose="020B0604030504040204" pitchFamily="34" charset="-120"/>
              </a:rPr>
              <a:t>1/5</a:t>
            </a:r>
            <a:r>
              <a:rPr lang="zh-CN" altLang="en-US" dirty="0">
                <a:latin typeface="Microsoft JhengHei" panose="020B0604030504040204" pitchFamily="34" charset="-120"/>
                <a:ea typeface="Microsoft JhengHei" panose="020B0604030504040204" pitchFamily="34" charset="-120"/>
              </a:rPr>
              <a:t>英寸長</a:t>
            </a:r>
            <a:endParaRPr lang="zh-HK" altLang="en-US" dirty="0">
              <a:latin typeface="Microsoft JhengHei" panose="020B0604030504040204" pitchFamily="34" charset="-120"/>
              <a:ea typeface="Microsoft JhengHei" panose="020B0604030504040204" pitchFamily="34" charset="-120"/>
            </a:endParaRPr>
          </a:p>
        </p:txBody>
      </p:sp>
      <p:sp>
        <p:nvSpPr>
          <p:cNvPr id="13" name="TextBox 12">
            <a:extLst>
              <a:ext uri="{FF2B5EF4-FFF2-40B4-BE49-F238E27FC236}">
                <a16:creationId xmlns:a16="http://schemas.microsoft.com/office/drawing/2014/main" id="{D5F9B335-E3AD-42DF-B4B6-2ABE6D105A1C}"/>
              </a:ext>
            </a:extLst>
          </p:cNvPr>
          <p:cNvSpPr txBox="1"/>
          <p:nvPr/>
        </p:nvSpPr>
        <p:spPr>
          <a:xfrm>
            <a:off x="6461354" y="5041144"/>
            <a:ext cx="4495800" cy="369332"/>
          </a:xfrm>
          <a:prstGeom prst="rect">
            <a:avLst/>
          </a:prstGeom>
          <a:noFill/>
        </p:spPr>
        <p:txBody>
          <a:bodyPr wrap="square">
            <a:spAutoFit/>
          </a:bodyPr>
          <a:lstStyle/>
          <a:p>
            <a:pPr algn="ctr"/>
            <a:r>
              <a:rPr lang="zh-CN" altLang="en-US" dirty="0">
                <a:latin typeface="Microsoft JhengHei" panose="020B0604030504040204" pitchFamily="34" charset="-120"/>
                <a:ea typeface="Microsoft JhengHei" panose="020B0604030504040204" pitchFamily="34" charset="-120"/>
              </a:rPr>
              <a:t>南方火蟻： </a:t>
            </a:r>
            <a:r>
              <a:rPr lang="en-US" altLang="zh-CN" dirty="0">
                <a:latin typeface="Microsoft JhengHei" panose="020B0604030504040204" pitchFamily="34" charset="-120"/>
                <a:ea typeface="Microsoft JhengHei" panose="020B0604030504040204" pitchFamily="34" charset="-120"/>
              </a:rPr>
              <a:t>1/8</a:t>
            </a:r>
            <a:r>
              <a:rPr lang="zh-CN" altLang="en-US" dirty="0">
                <a:latin typeface="Microsoft JhengHei" panose="020B0604030504040204" pitchFamily="34" charset="-120"/>
                <a:ea typeface="Microsoft JhengHei" panose="020B0604030504040204" pitchFamily="34" charset="-120"/>
              </a:rPr>
              <a:t>至</a:t>
            </a:r>
            <a:r>
              <a:rPr lang="en-US" altLang="zh-CN" dirty="0">
                <a:latin typeface="Microsoft JhengHei" panose="020B0604030504040204" pitchFamily="34" charset="-120"/>
                <a:ea typeface="Microsoft JhengHei" panose="020B0604030504040204" pitchFamily="34" charset="-120"/>
              </a:rPr>
              <a:t>1/4</a:t>
            </a:r>
            <a:r>
              <a:rPr lang="zh-CN" altLang="en-US" dirty="0">
                <a:latin typeface="Microsoft JhengHei" panose="020B0604030504040204" pitchFamily="34" charset="-120"/>
                <a:ea typeface="Microsoft JhengHei" panose="020B0604030504040204" pitchFamily="34" charset="-120"/>
              </a:rPr>
              <a:t>英寸長</a:t>
            </a:r>
            <a:endParaRPr lang="zh-HK" alt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219144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939061" y="1417624"/>
            <a:ext cx="5334000" cy="4119563"/>
          </a:xfrm>
        </p:spPr>
        <p:txBody>
          <a:bodyPr vert="horz" lIns="91440" tIns="45720" rIns="91440" bIns="45720" rtlCol="0" anchor="t">
            <a:normAutofit/>
          </a:bodyPr>
          <a:lstStyle/>
          <a:p>
            <a:r>
              <a:rPr lang="zh-CN" altLang="en-US" sz="3200" dirty="0">
                <a:latin typeface="Microsoft JhengHei" panose="020B0604030504040204" pitchFamily="34" charset="-120"/>
                <a:ea typeface="Microsoft JhengHei" panose="020B0604030504040204" pitchFamily="34" charset="-120"/>
                <a:cs typeface="Arial"/>
              </a:rPr>
              <a:t>最常見的</a:t>
            </a:r>
          </a:p>
          <a:p>
            <a:r>
              <a:rPr lang="zh-CN" altLang="en-US" sz="3200" dirty="0">
                <a:latin typeface="Microsoft JhengHei" panose="020B0604030504040204" pitchFamily="34" charset="-120"/>
                <a:ea typeface="Microsoft JhengHei" panose="020B0604030504040204" pitchFamily="34" charset="-120"/>
                <a:cs typeface="Arial"/>
              </a:rPr>
              <a:t>深棕色</a:t>
            </a:r>
          </a:p>
          <a:p>
            <a:r>
              <a:rPr lang="zh-CN" altLang="en-US" sz="3200" dirty="0">
                <a:latin typeface="Microsoft JhengHei" panose="020B0604030504040204" pitchFamily="34" charset="-120"/>
                <a:ea typeface="Microsoft JhengHei" panose="020B0604030504040204" pitchFamily="34" charset="-120"/>
                <a:cs typeface="Arial"/>
              </a:rPr>
              <a:t>約</a:t>
            </a:r>
            <a:r>
              <a:rPr lang="en-US" altLang="zh-CN" sz="3200" dirty="0">
                <a:latin typeface="Microsoft JhengHei" panose="020B0604030504040204" pitchFamily="34" charset="-120"/>
                <a:ea typeface="Microsoft JhengHei" panose="020B0604030504040204" pitchFamily="34" charset="-120"/>
                <a:cs typeface="Arial"/>
              </a:rPr>
              <a:t>1/8</a:t>
            </a:r>
            <a:r>
              <a:rPr lang="zh-CN" altLang="en-US" sz="3200" dirty="0">
                <a:latin typeface="Microsoft JhengHei" panose="020B0604030504040204" pitchFamily="34" charset="-120"/>
                <a:ea typeface="Microsoft JhengHei" panose="020B0604030504040204" pitchFamily="34" charset="-120"/>
                <a:cs typeface="Arial"/>
              </a:rPr>
              <a:t>英寸長</a:t>
            </a:r>
          </a:p>
          <a:p>
            <a:r>
              <a:rPr lang="zh-CN" altLang="en-US" sz="3200" dirty="0">
                <a:latin typeface="Microsoft JhengHei" panose="020B0604030504040204" pitchFamily="34" charset="-120"/>
                <a:ea typeface="Microsoft JhengHei" panose="020B0604030504040204" pitchFamily="34" charset="-120"/>
                <a:cs typeface="Arial"/>
              </a:rPr>
              <a:t>群體大，生活在戶外</a:t>
            </a:r>
          </a:p>
          <a:p>
            <a:r>
              <a:rPr lang="zh-CN" altLang="en-US" sz="3200" dirty="0">
                <a:latin typeface="Microsoft JhengHei" panose="020B0604030504040204" pitchFamily="34" charset="-120"/>
                <a:ea typeface="Microsoft JhengHei" panose="020B0604030504040204" pitchFamily="34" charset="-120"/>
                <a:cs typeface="Arial"/>
              </a:rPr>
              <a:t>吃蚜蟲產生的蜜汁</a:t>
            </a:r>
            <a:endParaRPr lang="en-US" sz="3200" dirty="0">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36DE006C-A2FB-4F41-B2D9-AF20DDB98449}"/>
              </a:ext>
            </a:extLst>
          </p:cNvPr>
          <p:cNvPicPr>
            <a:picLocks noChangeAspect="1"/>
          </p:cNvPicPr>
          <p:nvPr/>
        </p:nvPicPr>
        <p:blipFill>
          <a:blip r:embed="rId4"/>
          <a:stretch>
            <a:fillRect/>
          </a:stretch>
        </p:blipFill>
        <p:spPr>
          <a:xfrm>
            <a:off x="6524626" y="1420916"/>
            <a:ext cx="5667374" cy="3746432"/>
          </a:xfrm>
          <a:prstGeom prst="rect">
            <a:avLst/>
          </a:prstGeom>
          <a:ln w="76200">
            <a:noFill/>
          </a:ln>
        </p:spPr>
      </p:pic>
      <p:sp>
        <p:nvSpPr>
          <p:cNvPr id="7" name="TextBox 6">
            <a:extLst>
              <a:ext uri="{FF2B5EF4-FFF2-40B4-BE49-F238E27FC236}">
                <a16:creationId xmlns:a16="http://schemas.microsoft.com/office/drawing/2014/main" id="{EA0CDBC0-4890-4B90-88C2-722763A13A0B}"/>
              </a:ext>
            </a:extLst>
          </p:cNvPr>
          <p:cNvSpPr txBox="1"/>
          <p:nvPr/>
        </p:nvSpPr>
        <p:spPr>
          <a:xfrm>
            <a:off x="6477000" y="5237028"/>
            <a:ext cx="5334000" cy="246221"/>
          </a:xfrm>
          <a:prstGeom prst="rect">
            <a:avLst/>
          </a:prstGeom>
          <a:noFill/>
        </p:spPr>
        <p:txBody>
          <a:bodyPr wrap="square" rtlCol="0">
            <a:spAutoFit/>
          </a:bodyPr>
          <a:lstStyle/>
          <a:p>
            <a:r>
              <a:rPr lang="en-US" sz="1000" dirty="0"/>
              <a:t>Photo from University of California Statewide Integrated Pest Management Program</a:t>
            </a:r>
          </a:p>
        </p:txBody>
      </p:sp>
      <p:sp>
        <p:nvSpPr>
          <p:cNvPr id="4" name="Title 1">
            <a:extLst>
              <a:ext uri="{FF2B5EF4-FFF2-40B4-BE49-F238E27FC236}">
                <a16:creationId xmlns:a16="http://schemas.microsoft.com/office/drawing/2014/main" id="{7EEC54B0-0F6A-6747-7728-2337AEC3C13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阿根廷螞蟻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599444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914400" y="1589087"/>
            <a:ext cx="10515600" cy="3679826"/>
          </a:xfrm>
        </p:spPr>
        <p:txBody>
          <a:bodyPr vert="horz" lIns="91440" tIns="45720" rIns="91440" bIns="45720" rtlCol="0" anchor="t">
            <a:normAutofit/>
          </a:bodyPr>
          <a:lstStyle/>
          <a:p>
            <a:r>
              <a:rPr lang="zh-HK" altLang="en-US" sz="3200" dirty="0">
                <a:latin typeface="Microsoft JhengHei" panose="020B0604030504040204" pitchFamily="34" charset="-120"/>
                <a:ea typeface="Microsoft JhengHei" panose="020B0604030504040204" pitchFamily="34" charset="-120"/>
                <a:cs typeface="Arial"/>
              </a:rPr>
              <a:t>尋找食物</a:t>
            </a:r>
            <a:endParaRPr lang="en-US" sz="3200" dirty="0">
              <a:latin typeface="Microsoft JhengHei" panose="020B0604030504040204" pitchFamily="34" charset="-120"/>
              <a:ea typeface="Microsoft JhengHei" panose="020B0604030504040204" pitchFamily="34" charset="-120"/>
              <a:cs typeface="Arial"/>
            </a:endParaRPr>
          </a:p>
          <a:p>
            <a:pPr lvl="1">
              <a:lnSpc>
                <a:spcPct val="150000"/>
              </a:lnSpc>
              <a:buFont typeface="Wingdings" panose="05000000000000000000" pitchFamily="2" charset="2"/>
              <a:buChar char="ü"/>
            </a:pPr>
            <a:r>
              <a:rPr lang="zh-CN" altLang="en-US" b="1" dirty="0">
                <a:solidFill>
                  <a:srgbClr val="009999"/>
                </a:solidFill>
                <a:latin typeface="Microsoft JhengHei" panose="020B0604030504040204" pitchFamily="34" charset="-120"/>
                <a:ea typeface="Microsoft JhengHei" panose="020B0604030504040204" pitchFamily="34" charset="-120"/>
                <a:cs typeface="Arial"/>
              </a:rPr>
              <a:t>夏末</a:t>
            </a:r>
            <a:r>
              <a:rPr lang="en-US" altLang="zh-CN" b="1" dirty="0">
                <a:solidFill>
                  <a:srgbClr val="009999"/>
                </a:solidFill>
                <a:latin typeface="Microsoft JhengHei" panose="020B0604030504040204" pitchFamily="34" charset="-120"/>
                <a:ea typeface="Microsoft JhengHei" panose="020B0604030504040204" pitchFamily="34" charset="-120"/>
                <a:cs typeface="Arial"/>
              </a:rPr>
              <a:t>/</a:t>
            </a:r>
            <a:r>
              <a:rPr lang="zh-CN" altLang="en-US" b="1" dirty="0">
                <a:solidFill>
                  <a:srgbClr val="009999"/>
                </a:solidFill>
                <a:latin typeface="Microsoft JhengHei" panose="020B0604030504040204" pitchFamily="34" charset="-120"/>
                <a:ea typeface="Microsoft JhengHei" panose="020B0604030504040204" pitchFamily="34" charset="-120"/>
                <a:cs typeface="Arial"/>
              </a:rPr>
              <a:t>秋季</a:t>
            </a:r>
          </a:p>
          <a:p>
            <a:pPr lvl="1">
              <a:lnSpc>
                <a:spcPct val="150000"/>
              </a:lnSpc>
              <a:buFont typeface="Wingdings" panose="05000000000000000000" pitchFamily="2" charset="2"/>
              <a:buChar char="ü"/>
            </a:pPr>
            <a:r>
              <a:rPr lang="zh-CN" altLang="en-US" b="1" dirty="0">
                <a:solidFill>
                  <a:srgbClr val="009999"/>
                </a:solidFill>
                <a:latin typeface="Microsoft JhengHei" panose="020B0604030504040204" pitchFamily="34" charset="-120"/>
                <a:ea typeface="Microsoft JhengHei" panose="020B0604030504040204" pitchFamily="34" charset="-120"/>
                <a:cs typeface="Arial"/>
              </a:rPr>
              <a:t>蚜蟲</a:t>
            </a:r>
            <a:r>
              <a:rPr lang="en-US" altLang="zh-CN" b="1" dirty="0">
                <a:solidFill>
                  <a:srgbClr val="009999"/>
                </a:solidFill>
                <a:latin typeface="Microsoft JhengHei" panose="020B0604030504040204" pitchFamily="34" charset="-120"/>
                <a:ea typeface="Microsoft JhengHei" panose="020B0604030504040204" pitchFamily="34" charset="-120"/>
                <a:cs typeface="Arial"/>
              </a:rPr>
              <a:t>/</a:t>
            </a:r>
            <a:r>
              <a:rPr lang="zh-HK" altLang="en-US" b="1" dirty="0">
                <a:solidFill>
                  <a:srgbClr val="009999"/>
                </a:solidFill>
                <a:latin typeface="Microsoft JhengHei" panose="020B0604030504040204" pitchFamily="34" charset="-120"/>
                <a:ea typeface="Microsoft JhengHei" panose="020B0604030504040204" pitchFamily="34" charset="-120"/>
                <a:cs typeface="Arial"/>
              </a:rPr>
              <a:t>蜜汁</a:t>
            </a:r>
            <a:endParaRPr lang="zh-CN" altLang="en-US" b="1"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50000"/>
              </a:lnSpc>
              <a:buFont typeface="Wingdings" panose="05000000000000000000" pitchFamily="2" charset="2"/>
              <a:buChar char="ü"/>
            </a:pPr>
            <a:r>
              <a:rPr lang="zh-CN" altLang="en-US" b="1" dirty="0">
                <a:solidFill>
                  <a:srgbClr val="009999"/>
                </a:solidFill>
                <a:latin typeface="Microsoft JhengHei" panose="020B0604030504040204" pitchFamily="34" charset="-120"/>
                <a:ea typeface="Microsoft JhengHei" panose="020B0604030504040204" pitchFamily="34" charset="-120"/>
                <a:cs typeface="Arial"/>
              </a:rPr>
              <a:t>利用氣味在室內尋找食物</a:t>
            </a:r>
          </a:p>
          <a:p>
            <a:pPr lvl="1">
              <a:lnSpc>
                <a:spcPct val="150000"/>
              </a:lnSpc>
              <a:buFont typeface="Wingdings" panose="05000000000000000000" pitchFamily="2" charset="2"/>
              <a:buChar char="ü"/>
            </a:pPr>
            <a:r>
              <a:rPr lang="zh-CN" altLang="en-US" b="1" dirty="0">
                <a:solidFill>
                  <a:srgbClr val="009999"/>
                </a:solidFill>
                <a:latin typeface="Microsoft JhengHei" panose="020B0604030504040204" pitchFamily="34" charset="-120"/>
                <a:ea typeface="Microsoft JhengHei" panose="020B0604030504040204" pitchFamily="34" charset="-120"/>
                <a:cs typeface="Arial"/>
              </a:rPr>
              <a:t>將食物帶回室外的蟻群 </a:t>
            </a:r>
            <a:endParaRPr lang="en-US" b="1" dirty="0">
              <a:solidFill>
                <a:srgbClr val="009999"/>
              </a:solidFill>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1C0AB7EC-86C7-4612-AC6F-1923C7A0937F}"/>
              </a:ext>
            </a:extLst>
          </p:cNvPr>
          <p:cNvPicPr>
            <a:picLocks noChangeAspect="1"/>
          </p:cNvPicPr>
          <p:nvPr/>
        </p:nvPicPr>
        <p:blipFill rotWithShape="1">
          <a:blip r:embed="rId4"/>
          <a:srcRect l="4559" r="10164"/>
          <a:stretch/>
        </p:blipFill>
        <p:spPr>
          <a:xfrm>
            <a:off x="7219837" y="1604745"/>
            <a:ext cx="4972163" cy="3810000"/>
          </a:xfrm>
          <a:prstGeom prst="rect">
            <a:avLst/>
          </a:prstGeom>
        </p:spPr>
      </p:pic>
      <p:sp>
        <p:nvSpPr>
          <p:cNvPr id="4" name="Title 1">
            <a:extLst>
              <a:ext uri="{FF2B5EF4-FFF2-40B4-BE49-F238E27FC236}">
                <a16:creationId xmlns:a16="http://schemas.microsoft.com/office/drawing/2014/main" id="{4B9BB4FB-568A-2932-26A3-67A9CBBBC54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為什麼阿根廷螞蟻會到室內來？</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TextBox 6">
            <a:extLst>
              <a:ext uri="{FF2B5EF4-FFF2-40B4-BE49-F238E27FC236}">
                <a16:creationId xmlns:a16="http://schemas.microsoft.com/office/drawing/2014/main" id="{B9B49CEE-E20E-4682-9595-DE7A0A3DF195}"/>
              </a:ext>
            </a:extLst>
          </p:cNvPr>
          <p:cNvSpPr txBox="1"/>
          <p:nvPr/>
        </p:nvSpPr>
        <p:spPr>
          <a:xfrm>
            <a:off x="7391400" y="5437526"/>
            <a:ext cx="6096000" cy="369332"/>
          </a:xfrm>
          <a:prstGeom prst="rect">
            <a:avLst/>
          </a:prstGeom>
          <a:noFill/>
        </p:spPr>
        <p:txBody>
          <a:bodyPr wrap="square">
            <a:spAutoFit/>
          </a:bodyPr>
          <a:lstStyle/>
          <a:p>
            <a:r>
              <a:rPr lang="zh-CN" altLang="en-US" dirty="0">
                <a:latin typeface="Microsoft JhengHei" panose="020B0604030504040204" pitchFamily="34" charset="-120"/>
                <a:ea typeface="Microsoft JhengHei" panose="020B0604030504040204" pitchFamily="34" charset="-120"/>
              </a:rPr>
              <a:t>圖片來自加州大學全州綜合害蟲管理計畫</a:t>
            </a:r>
            <a:endParaRPr lang="zh-HK" alt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81899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3581400" y="1600200"/>
            <a:ext cx="5858540" cy="3908426"/>
          </a:xfrm>
        </p:spPr>
        <p:txBody>
          <a:bodyPr vert="horz" lIns="91440" tIns="45720" rIns="91440" bIns="45720" rtlCol="0" anchor="t">
            <a:normAutofit/>
          </a:bodyPr>
          <a:lstStyle/>
          <a:p>
            <a:r>
              <a:rPr lang="zh-CN" altLang="en-US" dirty="0">
                <a:latin typeface="Microsoft JhengHei" panose="020B0604030504040204" pitchFamily="34" charset="-120"/>
                <a:ea typeface="Microsoft JhengHei" panose="020B0604030504040204" pitchFamily="34" charset="-120"/>
                <a:cs typeface="Arial"/>
              </a:rPr>
              <a:t>室外過於乾燥</a:t>
            </a:r>
            <a:endParaRPr lang="en-US" dirty="0">
              <a:latin typeface="Microsoft JhengHei" panose="020B0604030504040204" pitchFamily="34" charset="-120"/>
              <a:ea typeface="Microsoft JhengHei" panose="020B0604030504040204" pitchFamily="34" charset="-120"/>
            </a:endParaRPr>
          </a:p>
          <a:p>
            <a:pPr lvl="1">
              <a:lnSpc>
                <a:spcPct val="150000"/>
              </a:lnSpc>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夏季無雨的月份</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50000"/>
              </a:lnSpc>
              <a:buFont typeface="Wingdings" panose="05000000000000000000" pitchFamily="2" charset="2"/>
              <a:buChar char="ü"/>
            </a:pPr>
            <a:r>
              <a:rPr lang="zh-HK" altLang="en-US" dirty="0">
                <a:solidFill>
                  <a:srgbClr val="009999"/>
                </a:solidFill>
                <a:latin typeface="Microsoft JhengHei" panose="020B0604030504040204" pitchFamily="34" charset="-120"/>
                <a:ea typeface="Microsoft JhengHei" panose="020B0604030504040204" pitchFamily="34" charset="-120"/>
                <a:cs typeface="Arial"/>
              </a:rPr>
              <a:t>將蟻群移入室內</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a:spcBef>
                <a:spcPts val="4000"/>
              </a:spcBef>
            </a:pPr>
            <a:r>
              <a:rPr lang="zh-HK" altLang="en-US" dirty="0">
                <a:latin typeface="Microsoft JhengHei" panose="020B0604030504040204" pitchFamily="34" charset="-120"/>
                <a:ea typeface="Microsoft JhengHei" panose="020B0604030504040204" pitchFamily="34" charset="-120"/>
                <a:cs typeface="Arial"/>
              </a:rPr>
              <a:t>室外太潮濕</a:t>
            </a:r>
            <a:endParaRPr lang="en-US" dirty="0">
              <a:latin typeface="Microsoft JhengHei" panose="020B0604030504040204" pitchFamily="34" charset="-120"/>
              <a:ea typeface="Microsoft JhengHei" panose="020B0604030504040204" pitchFamily="34" charset="-120"/>
            </a:endParaRPr>
          </a:p>
          <a:p>
            <a:pPr lvl="1">
              <a:lnSpc>
                <a:spcPct val="150000"/>
              </a:lnSpc>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冬季雨水過多的月份</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50000"/>
              </a:lnSpc>
              <a:buFont typeface="Wingdings" panose="05000000000000000000" pitchFamily="2" charset="2"/>
              <a:buChar char="ü"/>
            </a:pPr>
            <a:r>
              <a:rPr lang="zh-HK" altLang="en-US" dirty="0">
                <a:solidFill>
                  <a:srgbClr val="009999"/>
                </a:solidFill>
                <a:latin typeface="Microsoft JhengHei" panose="020B0604030504040204" pitchFamily="34" charset="-120"/>
                <a:ea typeface="Microsoft JhengHei" panose="020B0604030504040204" pitchFamily="34" charset="-120"/>
                <a:cs typeface="Arial"/>
              </a:rPr>
              <a:t>將蟻群移入室內</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50000"/>
              </a:lnSpc>
              <a:buFont typeface="Wingdings" panose="05000000000000000000" pitchFamily="2" charset="2"/>
              <a:buChar char="ü"/>
            </a:pPr>
            <a:endParaRPr lang="en-US" dirty="0">
              <a:solidFill>
                <a:srgbClr val="009999"/>
              </a:solidFill>
              <a:latin typeface="Arial"/>
              <a:cs typeface="Arial"/>
            </a:endParaRPr>
          </a:p>
          <a:p>
            <a:pPr marL="0" indent="0">
              <a:buNone/>
            </a:pPr>
            <a:endParaRPr lang="en-US" dirty="0"/>
          </a:p>
        </p:txBody>
      </p:sp>
      <p:sp>
        <p:nvSpPr>
          <p:cNvPr id="3" name="Title 1">
            <a:extLst>
              <a:ext uri="{FF2B5EF4-FFF2-40B4-BE49-F238E27FC236}">
                <a16:creationId xmlns:a16="http://schemas.microsoft.com/office/drawing/2014/main" id="{D8C645BE-3CCC-5728-B9E5-5C0777961D1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為什麼阿根廷螞蟻會到室內來？</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E5D4EBAC-753E-0913-9C2A-4A44BDB2DADA}"/>
              </a:ext>
            </a:extLst>
          </p:cNvPr>
          <p:cNvPicPr>
            <a:picLocks noChangeAspect="1"/>
          </p:cNvPicPr>
          <p:nvPr/>
        </p:nvPicPr>
        <p:blipFill>
          <a:blip r:embed="rId3"/>
          <a:stretch>
            <a:fillRect/>
          </a:stretch>
        </p:blipFill>
        <p:spPr>
          <a:xfrm>
            <a:off x="2057400" y="1613770"/>
            <a:ext cx="1625600" cy="1625600"/>
          </a:xfrm>
          <a:prstGeom prst="rect">
            <a:avLst/>
          </a:prstGeom>
        </p:spPr>
      </p:pic>
      <p:pic>
        <p:nvPicPr>
          <p:cNvPr id="7" name="Picture 6">
            <a:extLst>
              <a:ext uri="{FF2B5EF4-FFF2-40B4-BE49-F238E27FC236}">
                <a16:creationId xmlns:a16="http://schemas.microsoft.com/office/drawing/2014/main" id="{308874B1-8FC8-F9E0-D2DF-ACF5358C4F0C}"/>
              </a:ext>
            </a:extLst>
          </p:cNvPr>
          <p:cNvPicPr>
            <a:picLocks noChangeAspect="1"/>
          </p:cNvPicPr>
          <p:nvPr/>
        </p:nvPicPr>
        <p:blipFill>
          <a:blip r:embed="rId4"/>
          <a:stretch>
            <a:fillRect/>
          </a:stretch>
        </p:blipFill>
        <p:spPr>
          <a:xfrm>
            <a:off x="2194490" y="3797375"/>
            <a:ext cx="1488510" cy="1460425"/>
          </a:xfrm>
          <a:prstGeom prst="rect">
            <a:avLst/>
          </a:prstGeom>
        </p:spPr>
      </p:pic>
    </p:spTree>
    <p:custDataLst>
      <p:tags r:id="rId1"/>
    </p:custDataLst>
    <p:extLst>
      <p:ext uri="{BB962C8B-B14F-4D97-AF65-F5344CB8AC3E}">
        <p14:creationId xmlns:p14="http://schemas.microsoft.com/office/powerpoint/2010/main" val="2432249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1219200" y="1447800"/>
            <a:ext cx="5562600" cy="3962400"/>
          </a:xfrm>
        </p:spPr>
        <p:txBody>
          <a:bodyPr vert="horz" lIns="91440" tIns="45720" rIns="91440" bIns="45720" rtlCol="0" anchor="t">
            <a:normAutofit fontScale="77500" lnSpcReduction="20000"/>
          </a:bodyPr>
          <a:lstStyle/>
          <a:p>
            <a:pPr>
              <a:lnSpc>
                <a:spcPct val="120000"/>
              </a:lnSpc>
              <a:spcAft>
                <a:spcPts val="1200"/>
              </a:spcAft>
            </a:pPr>
            <a:r>
              <a:rPr lang="en-US" altLang="zh-CN" dirty="0">
                <a:latin typeface="Microsoft JhengHei" panose="020B0604030504040204" pitchFamily="34" charset="-120"/>
                <a:ea typeface="Microsoft JhengHei" panose="020B0604030504040204" pitchFamily="34" charset="-120"/>
                <a:cs typeface="Arial"/>
              </a:rPr>
              <a:t>1/4-1/2</a:t>
            </a:r>
            <a:r>
              <a:rPr lang="zh-CN" altLang="en-US" dirty="0">
                <a:latin typeface="Microsoft JhengHei" panose="020B0604030504040204" pitchFamily="34" charset="-120"/>
                <a:ea typeface="Microsoft JhengHei" panose="020B0604030504040204" pitchFamily="34" charset="-120"/>
                <a:cs typeface="Arial"/>
              </a:rPr>
              <a:t>英寸長</a:t>
            </a:r>
          </a:p>
          <a:p>
            <a:pPr>
              <a:lnSpc>
                <a:spcPct val="120000"/>
              </a:lnSpc>
              <a:spcAft>
                <a:spcPts val="1200"/>
              </a:spcAft>
            </a:pPr>
            <a:r>
              <a:rPr lang="zh-CN" altLang="en-US" dirty="0">
                <a:latin typeface="Microsoft JhengHei" panose="020B0604030504040204" pitchFamily="34" charset="-120"/>
                <a:ea typeface="Microsoft JhengHei" panose="020B0604030504040204" pitchFamily="34" charset="-120"/>
                <a:cs typeface="Arial"/>
              </a:rPr>
              <a:t>鑽入木材做窩</a:t>
            </a:r>
          </a:p>
          <a:p>
            <a:pPr>
              <a:lnSpc>
                <a:spcPct val="120000"/>
              </a:lnSpc>
              <a:spcAft>
                <a:spcPts val="1200"/>
              </a:spcAft>
            </a:pPr>
            <a:r>
              <a:rPr lang="zh-CN" altLang="en-US" dirty="0">
                <a:latin typeface="Microsoft JhengHei" panose="020B0604030504040204" pitchFamily="34" charset="-120"/>
                <a:ea typeface="Microsoft JhengHei" panose="020B0604030504040204" pitchFamily="34" charset="-120"/>
                <a:cs typeface="Arial"/>
              </a:rPr>
              <a:t>可以破壞建築物和其他結構的木材</a:t>
            </a:r>
          </a:p>
          <a:p>
            <a:pPr>
              <a:lnSpc>
                <a:spcPct val="120000"/>
              </a:lnSpc>
              <a:spcAft>
                <a:spcPts val="1200"/>
              </a:spcAft>
            </a:pPr>
            <a:r>
              <a:rPr lang="zh-CN" altLang="en-US" dirty="0">
                <a:latin typeface="Microsoft JhengHei" panose="020B0604030504040204" pitchFamily="34" charset="-120"/>
                <a:ea typeface="Microsoft JhengHei" panose="020B0604030504040204" pitchFamily="34" charset="-120"/>
                <a:cs typeface="Arial"/>
              </a:rPr>
              <a:t>通過清除潮濕或損壞的木材來控制</a:t>
            </a:r>
          </a:p>
          <a:p>
            <a:pPr>
              <a:lnSpc>
                <a:spcPct val="120000"/>
              </a:lnSpc>
              <a:spcAft>
                <a:spcPts val="1200"/>
              </a:spcAft>
            </a:pPr>
            <a:r>
              <a:rPr lang="zh-CN" altLang="en-US" dirty="0">
                <a:latin typeface="Microsoft JhengHei" panose="020B0604030504040204" pitchFamily="34" charset="-120"/>
                <a:ea typeface="Microsoft JhengHei" panose="020B0604030504040204" pitchFamily="34" charset="-120"/>
                <a:cs typeface="Arial"/>
              </a:rPr>
              <a:t>避免在家中形成潮濕的木材區域</a:t>
            </a:r>
          </a:p>
          <a:p>
            <a:pPr lvl="1">
              <a:lnSpc>
                <a:spcPct val="120000"/>
              </a:lnSpc>
              <a:spcAft>
                <a:spcPts val="1200"/>
              </a:spcAft>
            </a:pPr>
            <a:r>
              <a:rPr lang="zh-HK" altLang="en-US" dirty="0">
                <a:solidFill>
                  <a:srgbClr val="009999"/>
                </a:solidFill>
                <a:latin typeface="Microsoft JhengHei" panose="020B0604030504040204" pitchFamily="34" charset="-120"/>
                <a:ea typeface="Microsoft JhengHei" panose="020B0604030504040204" pitchFamily="34" charset="-120"/>
                <a:cs typeface="Arial"/>
              </a:rPr>
              <a:t>修理漏水</a:t>
            </a:r>
            <a:endParaRPr lang="en-US" altLang="zh-HK"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20000"/>
              </a:lnSpc>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改善地下室</a:t>
            </a:r>
            <a:r>
              <a:rPr lang="en-US" altLang="zh-CN" dirty="0">
                <a:solidFill>
                  <a:srgbClr val="009999"/>
                </a:solidFill>
                <a:latin typeface="Microsoft JhengHei" panose="020B0604030504040204" pitchFamily="34" charset="-120"/>
                <a:ea typeface="Microsoft JhengHei" panose="020B0604030504040204" pitchFamily="34" charset="-120"/>
                <a:cs typeface="Arial"/>
              </a:rPr>
              <a:t>/</a:t>
            </a:r>
            <a:r>
              <a:rPr lang="zh-CN" altLang="en-US" dirty="0">
                <a:solidFill>
                  <a:srgbClr val="009999"/>
                </a:solidFill>
                <a:latin typeface="Microsoft JhengHei" panose="020B0604030504040204" pitchFamily="34" charset="-120"/>
                <a:ea typeface="Microsoft JhengHei" panose="020B0604030504040204" pitchFamily="34" charset="-120"/>
                <a:cs typeface="Arial"/>
              </a:rPr>
              <a:t>閣樓的通風狀況</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4" name="Picture 3">
            <a:extLst>
              <a:ext uri="{FF2B5EF4-FFF2-40B4-BE49-F238E27FC236}">
                <a16:creationId xmlns:a16="http://schemas.microsoft.com/office/drawing/2014/main" id="{77F1ED1E-C8AB-41CC-AB4C-D97AA2FD7B6C}"/>
              </a:ext>
            </a:extLst>
          </p:cNvPr>
          <p:cNvPicPr>
            <a:picLocks noChangeAspect="1"/>
          </p:cNvPicPr>
          <p:nvPr/>
        </p:nvPicPr>
        <p:blipFill rotWithShape="1">
          <a:blip r:embed="rId4"/>
          <a:srcRect t="20807"/>
          <a:stretch/>
        </p:blipFill>
        <p:spPr>
          <a:xfrm>
            <a:off x="6965820" y="1491886"/>
            <a:ext cx="5224092" cy="2729113"/>
          </a:xfrm>
          <a:prstGeom prst="rect">
            <a:avLst/>
          </a:prstGeom>
        </p:spPr>
      </p:pic>
      <p:sp>
        <p:nvSpPr>
          <p:cNvPr id="6" name="TextBox 5">
            <a:extLst>
              <a:ext uri="{FF2B5EF4-FFF2-40B4-BE49-F238E27FC236}">
                <a16:creationId xmlns:a16="http://schemas.microsoft.com/office/drawing/2014/main" id="{0B99AB2E-E623-4B22-A69D-4A7E8D17C3D1}"/>
              </a:ext>
            </a:extLst>
          </p:cNvPr>
          <p:cNvSpPr txBox="1"/>
          <p:nvPr/>
        </p:nvSpPr>
        <p:spPr>
          <a:xfrm>
            <a:off x="7924800" y="4351205"/>
            <a:ext cx="3733800" cy="246221"/>
          </a:xfrm>
          <a:prstGeom prst="rect">
            <a:avLst/>
          </a:prstGeom>
          <a:noFill/>
        </p:spPr>
        <p:txBody>
          <a:bodyPr wrap="square" rtlCol="0">
            <a:spAutoFit/>
          </a:bodyPr>
          <a:lstStyle/>
          <a:p>
            <a:pPr algn="ctr"/>
            <a:r>
              <a:rPr lang="zh-CN" altLang="en-US" sz="1000" dirty="0">
                <a:latin typeface="Microsoft JhengHei" panose="020B0604030504040204" pitchFamily="34" charset="-120"/>
                <a:ea typeface="Microsoft JhengHei" panose="020B0604030504040204" pitchFamily="34" charset="-120"/>
              </a:rPr>
              <a:t>圖片來自加州大學全州綜合害蟲管理計畫</a:t>
            </a:r>
          </a:p>
        </p:txBody>
      </p:sp>
      <p:sp>
        <p:nvSpPr>
          <p:cNvPr id="5" name="TextBox 4">
            <a:extLst>
              <a:ext uri="{FF2B5EF4-FFF2-40B4-BE49-F238E27FC236}">
                <a16:creationId xmlns:a16="http://schemas.microsoft.com/office/drawing/2014/main" id="{6F86DCFD-BF5D-4948-A867-3E0182A24C3A}"/>
              </a:ext>
            </a:extLst>
          </p:cNvPr>
          <p:cNvSpPr txBox="1"/>
          <p:nvPr/>
        </p:nvSpPr>
        <p:spPr>
          <a:xfrm>
            <a:off x="0" y="5694706"/>
            <a:ext cx="12192000" cy="369332"/>
          </a:xfrm>
          <a:prstGeom prst="rect">
            <a:avLst/>
          </a:prstGeom>
          <a:noFill/>
        </p:spPr>
        <p:txBody>
          <a:bodyPr wrap="square" rtlCol="0">
            <a:spAutoFit/>
          </a:bodyPr>
          <a:lstStyle/>
          <a:p>
            <a:pPr algn="ctr"/>
            <a:r>
              <a:rPr lang="zh-CN" altLang="en-US" b="1" dirty="0">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如果你在你的建築中看到木匠蟻，請聯繫害蟲管理專家</a:t>
            </a:r>
          </a:p>
        </p:txBody>
      </p:sp>
      <p:sp>
        <p:nvSpPr>
          <p:cNvPr id="8" name="Title 1">
            <a:extLst>
              <a:ext uri="{FF2B5EF4-FFF2-40B4-BE49-F238E27FC236}">
                <a16:creationId xmlns:a16="http://schemas.microsoft.com/office/drawing/2014/main" id="{28BB2610-5F71-CDE1-79C4-5AC6F7337431}"/>
              </a:ext>
            </a:extLst>
          </p:cNvPr>
          <p:cNvSpPr txBox="1">
            <a:spLocks/>
          </p:cNvSpPr>
          <p:nvPr/>
        </p:nvSpPr>
        <p:spPr>
          <a:xfrm>
            <a:off x="0" y="18179"/>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木匠蟻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55251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42153" y="1298972"/>
            <a:ext cx="6363717" cy="4260056"/>
          </a:xfrm>
        </p:spPr>
        <p:txBody>
          <a:bodyPr vert="horz" lIns="91440" tIns="45720" rIns="91440" bIns="45720" rtlCol="0" anchor="t">
            <a:normAutofit/>
          </a:bodyPr>
          <a:lstStyle/>
          <a:p>
            <a:r>
              <a:rPr lang="zh-CN" altLang="en-US" dirty="0">
                <a:latin typeface="Microsoft JhengHei" panose="020B0604030504040204" pitchFamily="34" charset="-120"/>
                <a:ea typeface="Microsoft JhengHei" panose="020B0604030504040204" pitchFamily="34" charset="-120"/>
                <a:cs typeface="Arial"/>
              </a:rPr>
              <a:t>在南加州比較常見</a:t>
            </a:r>
          </a:p>
          <a:p>
            <a:r>
              <a:rPr lang="zh-CN" altLang="en-US" dirty="0">
                <a:latin typeface="Microsoft JhengHei" panose="020B0604030504040204" pitchFamily="34" charset="-120"/>
                <a:ea typeface="Microsoft JhengHei" panose="020B0604030504040204" pitchFamily="34" charset="-120"/>
                <a:cs typeface="Arial"/>
              </a:rPr>
              <a:t>小：</a:t>
            </a:r>
            <a:r>
              <a:rPr lang="en-US" altLang="zh-CN" dirty="0">
                <a:latin typeface="Microsoft JhengHei" panose="020B0604030504040204" pitchFamily="34" charset="-120"/>
                <a:ea typeface="Microsoft JhengHei" panose="020B0604030504040204" pitchFamily="34" charset="-120"/>
                <a:cs typeface="Arial"/>
              </a:rPr>
              <a:t>1/16-1/5</a:t>
            </a:r>
            <a:r>
              <a:rPr lang="zh-CN" altLang="en-US" dirty="0">
                <a:latin typeface="Microsoft JhengHei" panose="020B0604030504040204" pitchFamily="34" charset="-120"/>
                <a:ea typeface="Microsoft JhengHei" panose="020B0604030504040204" pitchFamily="34" charset="-120"/>
                <a:cs typeface="Arial"/>
              </a:rPr>
              <a:t>英寸長</a:t>
            </a:r>
          </a:p>
          <a:p>
            <a:r>
              <a:rPr lang="zh-CN" altLang="en-US" dirty="0">
                <a:latin typeface="Microsoft JhengHei" panose="020B0604030504040204" pitchFamily="34" charset="-120"/>
                <a:ea typeface="Microsoft JhengHei" panose="020B0604030504040204" pitchFamily="34" charset="-120"/>
                <a:cs typeface="Arial"/>
              </a:rPr>
              <a:t>身體呈紅色</a:t>
            </a:r>
          </a:p>
          <a:p>
            <a:r>
              <a:rPr lang="zh-CN" altLang="en-US" dirty="0">
                <a:latin typeface="Microsoft JhengHei" panose="020B0604030504040204" pitchFamily="34" charset="-120"/>
                <a:ea typeface="Microsoft JhengHei" panose="020B0604030504040204" pitchFamily="34" charset="-120"/>
                <a:cs typeface="Arial"/>
              </a:rPr>
              <a:t>在草坪或草場上建造小丘，看起來像鬆軟的泥土</a:t>
            </a:r>
          </a:p>
          <a:p>
            <a:r>
              <a:rPr lang="zh-CN" altLang="en-US" dirty="0">
                <a:latin typeface="Microsoft JhengHei" panose="020B0604030504040204" pitchFamily="34" charset="-120"/>
                <a:ea typeface="Microsoft JhengHei" panose="020B0604030504040204" pitchFamily="34" charset="-120"/>
                <a:cs typeface="Arial"/>
              </a:rPr>
              <a:t>極具攻擊性，如果巢穴受到干擾，就會蜂擁而至</a:t>
            </a:r>
          </a:p>
          <a:p>
            <a:r>
              <a:rPr lang="zh-CN" altLang="en-US" dirty="0">
                <a:latin typeface="Microsoft JhengHei" panose="020B0604030504040204" pitchFamily="34" charset="-120"/>
                <a:ea typeface="Microsoft JhengHei" panose="020B0604030504040204" pitchFamily="34" charset="-120"/>
                <a:cs typeface="Arial"/>
              </a:rPr>
              <a:t>蜇得很疼；有些兒童會過敏</a:t>
            </a:r>
          </a:p>
          <a:p>
            <a:endParaRPr lang="en-US" dirty="0">
              <a:latin typeface="Arial"/>
              <a:cs typeface="Arial"/>
            </a:endParaRPr>
          </a:p>
        </p:txBody>
      </p:sp>
      <p:pic>
        <p:nvPicPr>
          <p:cNvPr id="5" name="Picture 4">
            <a:extLst>
              <a:ext uri="{FF2B5EF4-FFF2-40B4-BE49-F238E27FC236}">
                <a16:creationId xmlns:a16="http://schemas.microsoft.com/office/drawing/2014/main" id="{E6342965-FB78-415B-B28A-5BB68FA27F79}"/>
              </a:ext>
            </a:extLst>
          </p:cNvPr>
          <p:cNvPicPr>
            <a:picLocks noChangeAspect="1"/>
          </p:cNvPicPr>
          <p:nvPr/>
        </p:nvPicPr>
        <p:blipFill rotWithShape="1">
          <a:blip r:embed="rId4"/>
          <a:srcRect t="18744"/>
          <a:stretch/>
        </p:blipFill>
        <p:spPr>
          <a:xfrm>
            <a:off x="7937614" y="3713083"/>
            <a:ext cx="3522644" cy="1920875"/>
          </a:xfrm>
          <a:prstGeom prst="rect">
            <a:avLst/>
          </a:prstGeom>
        </p:spPr>
      </p:pic>
      <p:pic>
        <p:nvPicPr>
          <p:cNvPr id="6" name="Picture 5">
            <a:extLst>
              <a:ext uri="{FF2B5EF4-FFF2-40B4-BE49-F238E27FC236}">
                <a16:creationId xmlns:a16="http://schemas.microsoft.com/office/drawing/2014/main" id="{5A314023-D0BA-480C-9325-C59BFD3A122E}"/>
              </a:ext>
            </a:extLst>
          </p:cNvPr>
          <p:cNvPicPr>
            <a:picLocks noChangeAspect="1"/>
          </p:cNvPicPr>
          <p:nvPr/>
        </p:nvPicPr>
        <p:blipFill rotWithShape="1">
          <a:blip r:embed="rId5"/>
          <a:srcRect b="15041"/>
          <a:stretch/>
        </p:blipFill>
        <p:spPr>
          <a:xfrm>
            <a:off x="7937613" y="1298972"/>
            <a:ext cx="3522644" cy="2169461"/>
          </a:xfrm>
          <a:prstGeom prst="rect">
            <a:avLst/>
          </a:prstGeom>
        </p:spPr>
      </p:pic>
      <p:sp>
        <p:nvSpPr>
          <p:cNvPr id="4" name="Title 1">
            <a:extLst>
              <a:ext uri="{FF2B5EF4-FFF2-40B4-BE49-F238E27FC236}">
                <a16:creationId xmlns:a16="http://schemas.microsoft.com/office/drawing/2014/main" id="{52143A1A-F2ED-41EA-1A17-3A4468951CA8}"/>
              </a:ext>
            </a:extLst>
          </p:cNvPr>
          <p:cNvSpPr txBox="1">
            <a:spLocks/>
          </p:cNvSpPr>
          <p:nvPr/>
        </p:nvSpPr>
        <p:spPr>
          <a:xfrm>
            <a:off x="0" y="18179"/>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火蟻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9839BF02-150D-2680-E7AE-E6BAF4FB7AD5}"/>
              </a:ext>
            </a:extLst>
          </p:cNvPr>
          <p:cNvSpPr txBox="1"/>
          <p:nvPr/>
        </p:nvSpPr>
        <p:spPr>
          <a:xfrm>
            <a:off x="-731744" y="5825528"/>
            <a:ext cx="12192001" cy="369332"/>
          </a:xfrm>
          <a:prstGeom prst="rect">
            <a:avLst/>
          </a:prstGeom>
          <a:noFill/>
        </p:spPr>
        <p:txBody>
          <a:bodyPr wrap="square" rtlCol="0">
            <a:spAutoFit/>
          </a:bodyPr>
          <a:lstStyle/>
          <a:p>
            <a:pPr algn="ctr"/>
            <a:r>
              <a:rPr lang="zh-CN" altLang="en-US" dirty="0">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如果你看到火蚁的证据，请致电害虫管理专家</a:t>
            </a:r>
            <a:endParaRPr lang="en-US" dirty="0">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TextBox 9">
            <a:extLst>
              <a:ext uri="{FF2B5EF4-FFF2-40B4-BE49-F238E27FC236}">
                <a16:creationId xmlns:a16="http://schemas.microsoft.com/office/drawing/2014/main" id="{8B66BF3A-B015-485D-1975-7AB234F8E0EB}"/>
              </a:ext>
            </a:extLst>
          </p:cNvPr>
          <p:cNvSpPr txBox="1"/>
          <p:nvPr/>
        </p:nvSpPr>
        <p:spPr>
          <a:xfrm>
            <a:off x="9372600" y="5956377"/>
            <a:ext cx="1809360" cy="400110"/>
          </a:xfrm>
          <a:prstGeom prst="rect">
            <a:avLst/>
          </a:prstGeom>
          <a:solidFill>
            <a:schemeClr val="bg1"/>
          </a:solidFill>
        </p:spPr>
        <p:txBody>
          <a:bodyPr wrap="square" rtlCol="0">
            <a:spAutoFit/>
          </a:bodyPr>
          <a:lstStyle/>
          <a:p>
            <a:r>
              <a:rPr lang="zh-CN" altLang="en-US" sz="1000" dirty="0">
                <a:latin typeface="Microsoft JhengHei" panose="020B0604030504040204" pitchFamily="34" charset="-120"/>
                <a:ea typeface="Microsoft JhengHei" panose="020B0604030504040204" pitchFamily="34" charset="-120"/>
              </a:rPr>
              <a:t>加州大學全州綜合蟲害管理專案的照片</a:t>
            </a:r>
            <a:endParaRPr lang="en-US" sz="10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510372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752600"/>
            <a:ext cx="4267200" cy="3581400"/>
          </a:xfrm>
        </p:spPr>
        <p:txBody>
          <a:bodyPr vert="horz" lIns="91440" tIns="45720" rIns="91440" bIns="45720" rtlCol="0" anchor="t">
            <a:normAutofit/>
          </a:bodyPr>
          <a:lstStyle/>
          <a:p>
            <a:pPr>
              <a:spcAft>
                <a:spcPts val="1200"/>
              </a:spcAft>
            </a:pPr>
            <a:r>
              <a:rPr lang="zh-CN" altLang="en-US" dirty="0">
                <a:latin typeface="Microsoft JhengHei" panose="020B0604030504040204" pitchFamily="34" charset="-120"/>
                <a:ea typeface="Microsoft JhengHei" panose="020B0604030504040204" pitchFamily="34" charset="-120"/>
                <a:cs typeface="Arial"/>
              </a:rPr>
              <a:t>檢查屋外周圍的</a:t>
            </a:r>
            <a:r>
              <a:rPr lang="zh-CN" altLang="en-US" b="1" dirty="0">
                <a:solidFill>
                  <a:srgbClr val="009999"/>
                </a:solidFill>
                <a:latin typeface="Microsoft JhengHei" panose="020B0604030504040204" pitchFamily="34" charset="-120"/>
                <a:ea typeface="Microsoft JhengHei" panose="020B0604030504040204" pitchFamily="34" charset="-120"/>
                <a:cs typeface="Arial"/>
              </a:rPr>
              <a:t>螞蟻蹤跡</a:t>
            </a: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在室內發現一兩隻螞蟻可以提醒你有更多的螞蟻要來。</a:t>
            </a:r>
          </a:p>
          <a:p>
            <a:pPr>
              <a:spcAft>
                <a:spcPts val="1200"/>
              </a:spcAft>
            </a:pPr>
            <a:endParaRPr lang="en-US" dirty="0">
              <a:latin typeface="Arial"/>
              <a:cs typeface="Arial"/>
            </a:endParaRPr>
          </a:p>
        </p:txBody>
      </p:sp>
      <p:pic>
        <p:nvPicPr>
          <p:cNvPr id="4" name="Picture 3" descr="A person in a mask writing on a piece of paper&#10;&#10;Description automatically generated with medium confidence">
            <a:extLst>
              <a:ext uri="{FF2B5EF4-FFF2-40B4-BE49-F238E27FC236}">
                <a16:creationId xmlns:a16="http://schemas.microsoft.com/office/drawing/2014/main" id="{6A15826B-835D-44D4-6E87-35943B56F692}"/>
              </a:ext>
            </a:extLst>
          </p:cNvPr>
          <p:cNvPicPr>
            <a:picLocks noChangeAspect="1"/>
          </p:cNvPicPr>
          <p:nvPr/>
        </p:nvPicPr>
        <p:blipFill rotWithShape="1">
          <a:blip r:embed="rId4">
            <a:extLst>
              <a:ext uri="{28A0092B-C50C-407E-A947-70E740481C1C}">
                <a14:useLocalDpi xmlns:a14="http://schemas.microsoft.com/office/drawing/2010/main" val="0"/>
              </a:ext>
            </a:extLst>
          </a:blip>
          <a:srcRect l="744" t="197" r="10163" b="-588"/>
          <a:stretch/>
        </p:blipFill>
        <p:spPr>
          <a:xfrm>
            <a:off x="5791200" y="1447800"/>
            <a:ext cx="6400800" cy="4827494"/>
          </a:xfrm>
          <a:prstGeom prst="rect">
            <a:avLst/>
          </a:prstGeom>
        </p:spPr>
      </p:pic>
      <p:sp>
        <p:nvSpPr>
          <p:cNvPr id="5" name="Title 1">
            <a:extLst>
              <a:ext uri="{FF2B5EF4-FFF2-40B4-BE49-F238E27FC236}">
                <a16:creationId xmlns:a16="http://schemas.microsoft.com/office/drawing/2014/main" id="{E77465E6-A1D2-51D0-71BA-3C5A13DD192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監測螞蟻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915450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828800"/>
            <a:ext cx="4724400" cy="3124200"/>
          </a:xfrm>
        </p:spPr>
        <p:txBody>
          <a:bodyPr vert="horz" lIns="91440" tIns="45720" rIns="91440" bIns="45720" rtlCol="0" anchor="t">
            <a:normAutofit/>
          </a:bodyPr>
          <a:lstStyle/>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拿走它們所吸引的食物</a:t>
            </a:r>
          </a:p>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用肥皂和水清洗痕跡區</a:t>
            </a:r>
          </a:p>
          <a:p>
            <a:pPr>
              <a:lnSpc>
                <a:spcPct val="100000"/>
              </a:lnSpc>
              <a:spcAft>
                <a:spcPts val="600"/>
              </a:spcAft>
            </a:pPr>
            <a:r>
              <a:rPr lang="zh-CN" altLang="en-US" sz="3200" dirty="0">
                <a:latin typeface="Microsoft JhengHei" panose="020B0604030504040204" pitchFamily="34" charset="-120"/>
                <a:ea typeface="Microsoft JhengHei" panose="020B0604030504040204" pitchFamily="34" charset="-120"/>
                <a:cs typeface="Arial"/>
              </a:rPr>
              <a:t>將附近的任何食物儲存在密封容器中</a:t>
            </a:r>
          </a:p>
          <a:p>
            <a:endParaRPr lang="en-US" dirty="0">
              <a:latin typeface="Arial"/>
              <a:cs typeface="Arial"/>
            </a:endParaRPr>
          </a:p>
        </p:txBody>
      </p:sp>
      <p:sp>
        <p:nvSpPr>
          <p:cNvPr id="6" name="Title 1">
            <a:extLst>
              <a:ext uri="{FF2B5EF4-FFF2-40B4-BE49-F238E27FC236}">
                <a16:creationId xmlns:a16="http://schemas.microsoft.com/office/drawing/2014/main" id="{870D068F-B1CF-BAE7-7B2B-3A82C71C41C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第最初的步驟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7">
            <a:extLst>
              <a:ext uri="{FF2B5EF4-FFF2-40B4-BE49-F238E27FC236}">
                <a16:creationId xmlns:a16="http://schemas.microsoft.com/office/drawing/2014/main" id="{683BFD0D-196D-095F-B729-5796B00FA114}"/>
              </a:ext>
            </a:extLst>
          </p:cNvPr>
          <p:cNvPicPr>
            <a:picLocks noChangeAspect="1"/>
          </p:cNvPicPr>
          <p:nvPr/>
        </p:nvPicPr>
        <p:blipFill rotWithShape="1">
          <a:blip r:embed="rId4">
            <a:extLst>
              <a:ext uri="{28A0092B-C50C-407E-A947-70E740481C1C}">
                <a14:useLocalDpi xmlns:a14="http://schemas.microsoft.com/office/drawing/2010/main" val="0"/>
              </a:ext>
            </a:extLst>
          </a:blip>
          <a:srcRect l="16884" t="2326" r="11867" b="10001"/>
          <a:stretch/>
        </p:blipFill>
        <p:spPr>
          <a:xfrm>
            <a:off x="6781800" y="1447800"/>
            <a:ext cx="5410200" cy="4438214"/>
          </a:xfrm>
          <a:prstGeom prst="rect">
            <a:avLst/>
          </a:prstGeom>
        </p:spPr>
      </p:pic>
    </p:spTree>
    <p:custDataLst>
      <p:tags r:id="rId1"/>
    </p:custDataLst>
    <p:extLst>
      <p:ext uri="{BB962C8B-B14F-4D97-AF65-F5344CB8AC3E}">
        <p14:creationId xmlns:p14="http://schemas.microsoft.com/office/powerpoint/2010/main" val="302956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762000" y="1905000"/>
            <a:ext cx="5029200" cy="3810000"/>
          </a:xfrm>
        </p:spPr>
        <p:txBody>
          <a:bodyPr vert="horz" lIns="91440" tIns="45720" rIns="91440" bIns="45720" rtlCol="0" anchor="t">
            <a:normAutofit/>
          </a:bodyPr>
          <a:lstStyle/>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不要讓食物進入非食用區</a:t>
            </a: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擦拭粘稠的溢出物</a:t>
            </a: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修復漏水的水龍頭或水槽</a:t>
            </a:r>
            <a:endParaRPr lang="en-US" sz="3200" dirty="0">
              <a:latin typeface="Microsoft JhengHei" panose="020B0604030504040204" pitchFamily="34" charset="-120"/>
              <a:ea typeface="Microsoft JhengHei" panose="020B0604030504040204" pitchFamily="34" charset="-120"/>
              <a:cs typeface="Arial"/>
            </a:endParaRPr>
          </a:p>
        </p:txBody>
      </p:sp>
      <p:sp>
        <p:nvSpPr>
          <p:cNvPr id="6" name="Title 1">
            <a:extLst>
              <a:ext uri="{FF2B5EF4-FFF2-40B4-BE49-F238E27FC236}">
                <a16:creationId xmlns:a16="http://schemas.microsoft.com/office/drawing/2014/main" id="{C5612460-4179-45FA-0A55-1C5CB7C1302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接下來的步驟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7" name="Picture 6">
            <a:extLst>
              <a:ext uri="{FF2B5EF4-FFF2-40B4-BE49-F238E27FC236}">
                <a16:creationId xmlns:a16="http://schemas.microsoft.com/office/drawing/2014/main" id="{0F2A8CCD-B841-42E1-63F6-C7F86A09E3FB}"/>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10412" b="16667"/>
          <a:stretch/>
        </p:blipFill>
        <p:spPr>
          <a:xfrm>
            <a:off x="6148291" y="1652394"/>
            <a:ext cx="6043709" cy="3733799"/>
          </a:xfrm>
          <a:prstGeom prst="rect">
            <a:avLst/>
          </a:prstGeom>
        </p:spPr>
      </p:pic>
    </p:spTree>
    <p:custDataLst>
      <p:tags r:id="rId1"/>
    </p:custDataLst>
    <p:extLst>
      <p:ext uri="{BB962C8B-B14F-4D97-AF65-F5344CB8AC3E}">
        <p14:creationId xmlns:p14="http://schemas.microsoft.com/office/powerpoint/2010/main" val="77281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14400" y="1524000"/>
            <a:ext cx="10902108" cy="3352800"/>
          </a:xfrm>
        </p:spPr>
        <p:txBody>
          <a:bodyPr vert="horz" lIns="91440" tIns="45720" rIns="91440" bIns="45720" rtlCol="0" anchor="t">
            <a:normAutofit/>
          </a:bodyPr>
          <a:lstStyle/>
          <a:p>
            <a:pPr marL="331470" indent="-331470">
              <a:lnSpc>
                <a:spcPct val="11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Arial"/>
              </a:rPr>
              <a:t>安全地預防和清除螞蟻</a:t>
            </a:r>
          </a:p>
          <a:p>
            <a:pPr marL="331470" indent="-331470">
              <a:lnSpc>
                <a:spcPct val="11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Arial"/>
              </a:rPr>
              <a:t>保護托兒所設施中的兒童和工作人員的健康 </a:t>
            </a:r>
          </a:p>
          <a:p>
            <a:pPr marL="331470" indent="-331470">
              <a:lnSpc>
                <a:spcPct val="11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Arial"/>
              </a:rPr>
              <a:t>保護環境</a:t>
            </a:r>
          </a:p>
          <a:p>
            <a:pPr marL="331470" indent="-331470">
              <a:lnSpc>
                <a:spcPct val="11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Arial"/>
              </a:rPr>
              <a:t>確保您的員工遵守</a:t>
            </a:r>
            <a:r>
              <a:rPr lang="en-US" altLang="zh-CN" dirty="0">
                <a:latin typeface="Microsoft JhengHei" panose="020B0604030504040204" pitchFamily="34" charset="-120"/>
                <a:ea typeface="Microsoft JhengHei" panose="020B0604030504040204" pitchFamily="34" charset="-120"/>
                <a:cs typeface="Arial"/>
              </a:rPr>
              <a:t>《</a:t>
            </a:r>
            <a:r>
              <a:rPr lang="zh-CN" altLang="en-US" dirty="0">
                <a:latin typeface="Microsoft JhengHei" panose="020B0604030504040204" pitchFamily="34" charset="-120"/>
                <a:ea typeface="Microsoft JhengHei" panose="020B0604030504040204" pitchFamily="34" charset="-120"/>
                <a:cs typeface="Arial"/>
              </a:rPr>
              <a:t>健康學校法</a:t>
            </a:r>
            <a:r>
              <a:rPr lang="en-US" altLang="zh-CN" dirty="0">
                <a:latin typeface="Microsoft JhengHei" panose="020B0604030504040204" pitchFamily="34" charset="-120"/>
                <a:ea typeface="Microsoft JhengHei" panose="020B0604030504040204" pitchFamily="34" charset="-120"/>
                <a:cs typeface="Arial"/>
              </a:rPr>
              <a:t>》</a:t>
            </a:r>
            <a:r>
              <a:rPr lang="zh-CN" altLang="en-US" dirty="0">
                <a:latin typeface="Microsoft JhengHei" panose="020B0604030504040204" pitchFamily="34" charset="-120"/>
                <a:ea typeface="Microsoft JhengHei" panose="020B0604030504040204" pitchFamily="34" charset="-120"/>
                <a:cs typeface="Arial"/>
              </a:rPr>
              <a:t>的要求</a:t>
            </a:r>
          </a:p>
          <a:p>
            <a:pPr marL="331470" indent="-331470">
              <a:lnSpc>
                <a:spcPct val="110000"/>
              </a:lnSpc>
              <a:spcBef>
                <a:spcPts val="0"/>
              </a:spcBef>
              <a:spcAft>
                <a:spcPts val="1800"/>
              </a:spcAft>
              <a:buFont typeface="+mj-lt"/>
              <a:buAutoNum type="arabicPeriod"/>
              <a:defRPr/>
            </a:pPr>
            <a:endParaRPr lang="en-US" dirty="0">
              <a:cs typeface="Arial"/>
            </a:endParaRPr>
          </a:p>
        </p:txBody>
      </p:sp>
      <p:sp>
        <p:nvSpPr>
          <p:cNvPr id="3" name="Title 1">
            <a:extLst>
              <a:ext uri="{FF2B5EF4-FFF2-40B4-BE49-F238E27FC236}">
                <a16:creationId xmlns:a16="http://schemas.microsoft.com/office/drawing/2014/main" id="{CFC69D51-1F7F-8B8F-41CB-6DE2AEEE271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目標</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931333" y="1746598"/>
            <a:ext cx="5317068" cy="3493196"/>
          </a:xfrm>
        </p:spPr>
        <p:txBody>
          <a:bodyPr vert="horz" lIns="91440" tIns="45720" rIns="91440" bIns="45720" rtlCol="0" anchor="t">
            <a:normAutofit/>
          </a:bodyPr>
          <a:lstStyle/>
          <a:p>
            <a:pPr>
              <a:spcBef>
                <a:spcPts val="2200"/>
              </a:spcBef>
            </a:pPr>
            <a:r>
              <a:rPr lang="zh-CN" altLang="en-US" sz="3200" dirty="0">
                <a:latin typeface="Microsoft JhengHei" panose="020B0604030504040204" pitchFamily="34" charset="-120"/>
                <a:ea typeface="Microsoft JhengHei" panose="020B0604030504040204" pitchFamily="34" charset="-120"/>
                <a:cs typeface="Arial"/>
              </a:rPr>
              <a:t>誘餌殺蟲劑的作用很慢</a:t>
            </a:r>
            <a:endParaRPr lang="en-US" altLang="zh-CN" sz="3200" dirty="0">
              <a:latin typeface="Microsoft JhengHei" panose="020B0604030504040204" pitchFamily="34" charset="-120"/>
              <a:ea typeface="Microsoft JhengHei" panose="020B0604030504040204" pitchFamily="34" charset="-120"/>
              <a:cs typeface="Arial"/>
            </a:endParaRPr>
          </a:p>
          <a:p>
            <a:pPr>
              <a:spcBef>
                <a:spcPts val="2200"/>
              </a:spcBef>
            </a:pPr>
            <a:r>
              <a:rPr lang="zh-CN" altLang="en-US" sz="3200" dirty="0">
                <a:latin typeface="Microsoft JhengHei" panose="020B0604030504040204" pitchFamily="34" charset="-120"/>
                <a:ea typeface="Microsoft JhengHei" panose="020B0604030504040204" pitchFamily="34" charset="-120"/>
                <a:cs typeface="Arial"/>
              </a:rPr>
              <a:t>螞蟻把它帶回蟻群中</a:t>
            </a:r>
            <a:endParaRPr lang="en-US" sz="3200" dirty="0">
              <a:latin typeface="Microsoft JhengHei" panose="020B0604030504040204" pitchFamily="34" charset="-120"/>
              <a:ea typeface="Microsoft JhengHei" panose="020B0604030504040204" pitchFamily="34" charset="-120"/>
              <a:cs typeface="Arial"/>
            </a:endParaRPr>
          </a:p>
          <a:p>
            <a:pPr lvl="1"/>
            <a:r>
              <a:rPr lang="zh-CN" altLang="en-US" sz="2800" dirty="0">
                <a:solidFill>
                  <a:srgbClr val="009999"/>
                </a:solidFill>
                <a:latin typeface="Microsoft JhengHei" panose="020B0604030504040204" pitchFamily="34" charset="-120"/>
                <a:ea typeface="Microsoft JhengHei" panose="020B0604030504040204" pitchFamily="34" charset="-120"/>
                <a:cs typeface="Arial"/>
              </a:rPr>
              <a:t>蟻群中，它會殺死更多的螞蟻，包括蟻后。</a:t>
            </a:r>
            <a:endParaRPr lang="en-US" sz="2800" dirty="0">
              <a:solidFill>
                <a:srgbClr val="009999"/>
              </a:solidFill>
              <a:latin typeface="Microsoft JhengHei" panose="020B0604030504040204" pitchFamily="34" charset="-120"/>
              <a:ea typeface="Microsoft JhengHei" panose="020B0604030504040204" pitchFamily="34" charset="-120"/>
              <a:cs typeface="Arial"/>
            </a:endParaRPr>
          </a:p>
          <a:p>
            <a:r>
              <a:rPr lang="zh-CN" altLang="en-US" sz="3200" dirty="0">
                <a:latin typeface="Microsoft JhengHei" panose="020B0604030504040204" pitchFamily="34" charset="-120"/>
                <a:ea typeface="Microsoft JhengHei" panose="020B0604030504040204" pitchFamily="34" charset="-120"/>
                <a:cs typeface="Arial"/>
              </a:rPr>
              <a:t>誘餌中的殺蟲劑不會擴散到屋內的人身上</a:t>
            </a:r>
            <a:endParaRPr lang="en-US" sz="3200" dirty="0">
              <a:latin typeface="Microsoft JhengHei" panose="020B0604030504040204" pitchFamily="34" charset="-120"/>
              <a:ea typeface="Microsoft JhengHei" panose="020B0604030504040204" pitchFamily="34" charset="-120"/>
              <a:cs typeface="Arial"/>
            </a:endParaRPr>
          </a:p>
        </p:txBody>
      </p:sp>
      <p:sp>
        <p:nvSpPr>
          <p:cNvPr id="7" name="Title 1">
            <a:extLst>
              <a:ext uri="{FF2B5EF4-FFF2-40B4-BE49-F238E27FC236}">
                <a16:creationId xmlns:a16="http://schemas.microsoft.com/office/drawing/2014/main" id="{09FB49AA-92B6-57D1-B790-FD444CDD717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誘餌效果最好</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descr="A picture containing ground, stone, concrete, cement&#10;&#10;Description automatically generated">
            <a:extLst>
              <a:ext uri="{FF2B5EF4-FFF2-40B4-BE49-F238E27FC236}">
                <a16:creationId xmlns:a16="http://schemas.microsoft.com/office/drawing/2014/main" id="{DCAAC150-78B0-325E-50A9-03CBCE6B1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086" y="1746598"/>
            <a:ext cx="5627914" cy="3728045"/>
          </a:xfrm>
          <a:prstGeom prst="rect">
            <a:avLst/>
          </a:prstGeom>
        </p:spPr>
      </p:pic>
      <p:sp>
        <p:nvSpPr>
          <p:cNvPr id="5" name="TextBox 4">
            <a:extLst>
              <a:ext uri="{FF2B5EF4-FFF2-40B4-BE49-F238E27FC236}">
                <a16:creationId xmlns:a16="http://schemas.microsoft.com/office/drawing/2014/main" id="{B8682BEF-573D-E7AC-D9C2-473B2A3561BB}"/>
              </a:ext>
            </a:extLst>
          </p:cNvPr>
          <p:cNvSpPr txBox="1"/>
          <p:nvPr/>
        </p:nvSpPr>
        <p:spPr>
          <a:xfrm>
            <a:off x="8458200" y="5638800"/>
            <a:ext cx="2291443" cy="276999"/>
          </a:xfrm>
          <a:prstGeom prst="rect">
            <a:avLst/>
          </a:prstGeom>
          <a:noFill/>
        </p:spPr>
        <p:txBody>
          <a:bodyPr wrap="square" rtlCol="0">
            <a:spAutoFit/>
          </a:bodyPr>
          <a:lstStyle/>
          <a:p>
            <a:r>
              <a:rPr lang="zh-CN" altLang="en-US" sz="1200" dirty="0"/>
              <a:t>圖片來源：傑克</a:t>
            </a:r>
            <a:r>
              <a:rPr lang="en-US" altLang="zh-CN" sz="1200" dirty="0"/>
              <a:t>-</a:t>
            </a:r>
            <a:r>
              <a:rPr lang="zh-CN" altLang="en-US" sz="1200" dirty="0"/>
              <a:t>凱利</a:t>
            </a:r>
            <a:r>
              <a:rPr lang="en-US" altLang="zh-CN" sz="1200" dirty="0"/>
              <a:t>-</a:t>
            </a:r>
            <a:r>
              <a:rPr lang="zh-CN" altLang="en-US" sz="1200" dirty="0"/>
              <a:t>克拉克</a:t>
            </a:r>
            <a:endParaRPr lang="en-US" sz="1200" dirty="0"/>
          </a:p>
        </p:txBody>
      </p:sp>
    </p:spTree>
    <p:custDataLst>
      <p:tags r:id="rId1"/>
    </p:custDataLst>
    <p:extLst>
      <p:ext uri="{BB962C8B-B14F-4D97-AF65-F5344CB8AC3E}">
        <p14:creationId xmlns:p14="http://schemas.microsoft.com/office/powerpoint/2010/main" val="1672054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1066800" y="1752600"/>
            <a:ext cx="5638800" cy="4267200"/>
          </a:xfrm>
        </p:spPr>
        <p:txBody>
          <a:bodyPr vert="horz" lIns="91440" tIns="45720" rIns="91440" bIns="45720" rtlCol="0" anchor="t">
            <a:normAutofit/>
          </a:bodyPr>
          <a:lstStyle/>
          <a:p>
            <a:r>
              <a:rPr lang="zh-CN" altLang="en-US" sz="3200" dirty="0">
                <a:latin typeface="Microsoft JhengHei" panose="020B0604030504040204" pitchFamily="34" charset="-120"/>
                <a:ea typeface="Microsoft JhengHei" panose="020B0604030504040204" pitchFamily="34" charset="-120"/>
                <a:cs typeface="Arial"/>
              </a:rPr>
              <a:t>殺蟲劑可以放在誘餌盒或凝膠中</a:t>
            </a:r>
            <a:endParaRPr lang="en-US" altLang="zh-CN" sz="3200" dirty="0">
              <a:latin typeface="Microsoft JhengHei" panose="020B0604030504040204" pitchFamily="34" charset="-120"/>
              <a:ea typeface="Microsoft JhengHei" panose="020B0604030504040204" pitchFamily="34" charset="-120"/>
              <a:cs typeface="Arial"/>
            </a:endParaRPr>
          </a:p>
          <a:p>
            <a:r>
              <a:rPr lang="zh-CN" altLang="en-US" sz="3200" dirty="0">
                <a:latin typeface="Microsoft JhengHei" panose="020B0604030504040204" pitchFamily="34" charset="-120"/>
                <a:ea typeface="Microsoft JhengHei" panose="020B0604030504040204" pitchFamily="34" charset="-120"/>
                <a:cs typeface="Arial"/>
              </a:rPr>
              <a:t>可含糖或蛋白質</a:t>
            </a:r>
            <a:endParaRPr lang="en-US" altLang="zh-CN" sz="3200" b="1"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含糖餌全年都有吸引力</a:t>
            </a:r>
            <a:endParaRPr lang="en-US" altLang="zh-CN" sz="2800"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蛋白質餌料在春季具有吸引力</a:t>
            </a:r>
          </a:p>
          <a:p>
            <a:pPr lvl="1">
              <a:buFont typeface="Wingdings" panose="05000000000000000000" pitchFamily="2" charset="2"/>
              <a:buChar char="ü"/>
            </a:pP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含糖和蛋白質的產品一年四季都適用</a:t>
            </a:r>
            <a:endParaRPr lang="en-US" sz="2800"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4" name="Picture 4" descr="A picture containing arrow&#10;&#10;Description automatically generated">
            <a:extLst>
              <a:ext uri="{FF2B5EF4-FFF2-40B4-BE49-F238E27FC236}">
                <a16:creationId xmlns:a16="http://schemas.microsoft.com/office/drawing/2014/main" id="{EF6128FA-7E4C-2643-DF6C-718365EBC9B9}"/>
              </a:ext>
            </a:extLst>
          </p:cNvPr>
          <p:cNvPicPr>
            <a:picLocks noChangeAspect="1"/>
          </p:cNvPicPr>
          <p:nvPr/>
        </p:nvPicPr>
        <p:blipFill rotWithShape="1">
          <a:blip r:embed="rId4"/>
          <a:srcRect l="9379" t="8370" r="4013" b="7936"/>
          <a:stretch/>
        </p:blipFill>
        <p:spPr>
          <a:xfrm>
            <a:off x="7031045" y="1638300"/>
            <a:ext cx="3449646" cy="2286000"/>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5CC4874E-BA1D-6040-6095-CC515182021B}"/>
              </a:ext>
            </a:extLst>
          </p:cNvPr>
          <p:cNvPicPr>
            <a:picLocks noChangeAspect="1"/>
          </p:cNvPicPr>
          <p:nvPr/>
        </p:nvPicPr>
        <p:blipFill rotWithShape="1">
          <a:blip r:embed="rId5"/>
          <a:srcRect t="24233" b="17109"/>
          <a:stretch/>
        </p:blipFill>
        <p:spPr>
          <a:xfrm>
            <a:off x="6934200" y="3950396"/>
            <a:ext cx="3983045" cy="1828800"/>
          </a:xfrm>
          <a:prstGeom prst="rect">
            <a:avLst/>
          </a:prstGeom>
        </p:spPr>
      </p:pic>
      <p:sp>
        <p:nvSpPr>
          <p:cNvPr id="8" name="Title 1">
            <a:extLst>
              <a:ext uri="{FF2B5EF4-FFF2-40B4-BE49-F238E27FC236}">
                <a16:creationId xmlns:a16="http://schemas.microsoft.com/office/drawing/2014/main" id="{8F31ABF6-5B77-DAD7-2BB1-63DBD6BE5C4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誘餌效果最好</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012331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Timeline&#10;&#10;Description automatically generated">
            <a:extLst>
              <a:ext uri="{FF2B5EF4-FFF2-40B4-BE49-F238E27FC236}">
                <a16:creationId xmlns:a16="http://schemas.microsoft.com/office/drawing/2014/main" id="{664D8259-C304-4A2F-AAA6-3A05C22A3C85}"/>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t="65126"/>
          <a:stretch/>
        </p:blipFill>
        <p:spPr>
          <a:xfrm>
            <a:off x="1104900" y="1524000"/>
            <a:ext cx="9982200" cy="4505325"/>
          </a:xfrm>
        </p:spPr>
      </p:pic>
      <p:sp>
        <p:nvSpPr>
          <p:cNvPr id="3" name="Title 1">
            <a:extLst>
              <a:ext uri="{FF2B5EF4-FFF2-40B4-BE49-F238E27FC236}">
                <a16:creationId xmlns:a16="http://schemas.microsoft.com/office/drawing/2014/main" id="{E872B3CF-9BB3-69D6-100C-61F7282D33C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誘餌效果最好</a:t>
            </a:r>
            <a:endParaRPr lang="zh-CN" alt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05615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916138" y="1598612"/>
            <a:ext cx="6551462" cy="3660775"/>
          </a:xfrm>
        </p:spPr>
        <p:txBody>
          <a:bodyPr vert="horz" lIns="91440" tIns="45720" rIns="91440" bIns="45720" rtlCol="0" anchor="t">
            <a:normAutofit/>
          </a:bodyPr>
          <a:lstStyle/>
          <a:p>
            <a:r>
              <a:rPr lang="zh-HK" altLang="en-US" sz="3200" dirty="0">
                <a:latin typeface="Microsoft JhengHei" panose="020B0604030504040204" pitchFamily="34" charset="-120"/>
                <a:ea typeface="Microsoft JhengHei" panose="020B0604030504040204" pitchFamily="34" charset="-120"/>
                <a:cs typeface="Arial"/>
              </a:rPr>
              <a:t>噴霧劑無效</a:t>
            </a:r>
            <a:endParaRPr lang="en-US" sz="3200" dirty="0">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噴霧劑只能殺死你能看到的螞蟻</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不影響其他</a:t>
            </a:r>
            <a:r>
              <a:rPr lang="en-US" altLang="zh-CN" dirty="0">
                <a:solidFill>
                  <a:srgbClr val="009999"/>
                </a:solidFill>
                <a:latin typeface="Microsoft JhengHei" panose="020B0604030504040204" pitchFamily="34" charset="-120"/>
                <a:ea typeface="Microsoft JhengHei" panose="020B0604030504040204" pitchFamily="34" charset="-120"/>
                <a:cs typeface="Arial"/>
              </a:rPr>
              <a:t>99%</a:t>
            </a:r>
            <a:r>
              <a:rPr lang="zh-CN" altLang="en-US" dirty="0">
                <a:solidFill>
                  <a:srgbClr val="009999"/>
                </a:solidFill>
                <a:latin typeface="Microsoft JhengHei" panose="020B0604030504040204" pitchFamily="34" charset="-120"/>
                <a:ea typeface="Microsoft JhengHei" panose="020B0604030504040204" pitchFamily="34" charset="-120"/>
                <a:cs typeface="Arial"/>
              </a:rPr>
              <a:t>的蟻群</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更多的螞蟻會繼續湧現</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Bef>
                <a:spcPts val="2200"/>
              </a:spcBef>
            </a:pPr>
            <a:r>
              <a:rPr lang="zh-CN" altLang="en-US" sz="3200" dirty="0">
                <a:latin typeface="Microsoft JhengHei" panose="020B0604030504040204" pitchFamily="34" charset="-120"/>
                <a:ea typeface="Microsoft JhengHei" panose="020B0604030504040204" pitchFamily="34" charset="-120"/>
                <a:cs typeface="Arial"/>
              </a:rPr>
              <a:t>噴霧劑並不安全</a:t>
            </a:r>
            <a:endParaRPr lang="en-US" sz="3200" dirty="0">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噴霧劑可能留下殘留物或漂移到空氣中 </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噴霧劑可被托兒所或家庭中的人吸入，特別是兒童。</a:t>
            </a:r>
            <a:endParaRPr lang="en-US" dirty="0">
              <a:solidFill>
                <a:srgbClr val="009999"/>
              </a:solidFill>
              <a:latin typeface="Microsoft JhengHei" panose="020B0604030504040204" pitchFamily="34" charset="-120"/>
              <a:ea typeface="Microsoft JhengHei" panose="020B0604030504040204" pitchFamily="34" charset="-120"/>
            </a:endParaRPr>
          </a:p>
        </p:txBody>
      </p:sp>
      <p:grpSp>
        <p:nvGrpSpPr>
          <p:cNvPr id="7" name="Group 6">
            <a:extLst>
              <a:ext uri="{FF2B5EF4-FFF2-40B4-BE49-F238E27FC236}">
                <a16:creationId xmlns:a16="http://schemas.microsoft.com/office/drawing/2014/main" id="{CFA1EEB8-A7E1-A691-0422-F3CD7BBD632F}"/>
              </a:ext>
            </a:extLst>
          </p:cNvPr>
          <p:cNvGrpSpPr/>
          <p:nvPr/>
        </p:nvGrpSpPr>
        <p:grpSpPr>
          <a:xfrm>
            <a:off x="7770662" y="1253330"/>
            <a:ext cx="3505200" cy="4351338"/>
            <a:chOff x="7248780" y="457200"/>
            <a:chExt cx="4648200" cy="5958406"/>
          </a:xfrm>
        </p:grpSpPr>
        <p:pic>
          <p:nvPicPr>
            <p:cNvPr id="8" name="Picture 6" descr="A picture containing logo&#10;&#10;Description automatically generated">
              <a:extLst>
                <a:ext uri="{FF2B5EF4-FFF2-40B4-BE49-F238E27FC236}">
                  <a16:creationId xmlns:a16="http://schemas.microsoft.com/office/drawing/2014/main" id="{8B64AAD6-CF3D-7FA2-8E84-8174251B60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61" b="89664" l="0" r="98755"/>
                      </a14:imgEffect>
                    </a14:imgLayer>
                  </a14:imgProps>
                </a:ext>
              </a:extLst>
            </a:blip>
            <a:stretch>
              <a:fillRect/>
            </a:stretch>
          </p:blipFill>
          <p:spPr>
            <a:xfrm>
              <a:off x="7696200" y="457200"/>
              <a:ext cx="3733800" cy="5958406"/>
            </a:xfrm>
            <a:prstGeom prst="rect">
              <a:avLst/>
            </a:prstGeom>
          </p:spPr>
        </p:pic>
        <p:pic>
          <p:nvPicPr>
            <p:cNvPr id="9" name="Picture 8">
              <a:extLst>
                <a:ext uri="{FF2B5EF4-FFF2-40B4-BE49-F238E27FC236}">
                  <a16:creationId xmlns:a16="http://schemas.microsoft.com/office/drawing/2014/main" id="{97FFD5A8-9B78-9565-6A25-76594EC941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780" y="838200"/>
              <a:ext cx="4648200" cy="4648200"/>
            </a:xfrm>
            <a:prstGeom prst="rect">
              <a:avLst/>
            </a:prstGeom>
          </p:spPr>
        </p:pic>
      </p:grpSp>
      <p:sp>
        <p:nvSpPr>
          <p:cNvPr id="10" name="Title 1">
            <a:extLst>
              <a:ext uri="{FF2B5EF4-FFF2-40B4-BE49-F238E27FC236}">
                <a16:creationId xmlns:a16="http://schemas.microsoft.com/office/drawing/2014/main" id="{4CA9A091-16E5-FAE0-1510-81CF37FDFB65}"/>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避免使用噴霧劑</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A picture containing arrow&#10;&#10;Description automatically generated">
            <a:extLst>
              <a:ext uri="{FF2B5EF4-FFF2-40B4-BE49-F238E27FC236}">
                <a16:creationId xmlns:a16="http://schemas.microsoft.com/office/drawing/2014/main" id="{F9F34618-98A6-7A10-FB98-59BA3889F0C3}"/>
              </a:ext>
            </a:extLst>
          </p:cNvPr>
          <p:cNvPicPr>
            <a:picLocks noChangeAspect="1"/>
          </p:cNvPicPr>
          <p:nvPr/>
        </p:nvPicPr>
        <p:blipFill>
          <a:blip r:embed="rId2"/>
          <a:stretch>
            <a:fillRect/>
          </a:stretch>
        </p:blipFill>
        <p:spPr>
          <a:xfrm>
            <a:off x="564884" y="2482928"/>
            <a:ext cx="3246120" cy="223982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9364EDB-A74F-F665-C006-E1142B3741B9}"/>
              </a:ext>
            </a:extLst>
          </p:cNvPr>
          <p:cNvPicPr>
            <a:picLocks noChangeAspect="1"/>
          </p:cNvPicPr>
          <p:nvPr/>
        </p:nvPicPr>
        <p:blipFill>
          <a:blip r:embed="rId3"/>
          <a:stretch>
            <a:fillRect/>
          </a:stretch>
        </p:blipFill>
        <p:spPr>
          <a:xfrm>
            <a:off x="8077200" y="2281602"/>
            <a:ext cx="3246120" cy="2540088"/>
          </a:xfrm>
          <a:prstGeom prst="rect">
            <a:avLst/>
          </a:prstGeom>
        </p:spPr>
      </p:pic>
      <p:sp>
        <p:nvSpPr>
          <p:cNvPr id="4" name="Oval 3">
            <a:extLst>
              <a:ext uri="{FF2B5EF4-FFF2-40B4-BE49-F238E27FC236}">
                <a16:creationId xmlns:a16="http://schemas.microsoft.com/office/drawing/2014/main" id="{2600B093-D517-5523-71B8-C564AB0496CA}"/>
              </a:ext>
            </a:extLst>
          </p:cNvPr>
          <p:cNvSpPr/>
          <p:nvPr/>
        </p:nvSpPr>
        <p:spPr>
          <a:xfrm>
            <a:off x="4304779" y="1936938"/>
            <a:ext cx="3246120" cy="3236976"/>
          </a:xfrm>
          <a:prstGeom prst="ellipse">
            <a:avLst/>
          </a:prstGeom>
          <a:noFill/>
          <a:ln w="762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EE93B5-4B48-8EBE-5B6A-34172F869F49}"/>
              </a:ext>
            </a:extLst>
          </p:cNvPr>
          <p:cNvSpPr/>
          <p:nvPr/>
        </p:nvSpPr>
        <p:spPr>
          <a:xfrm>
            <a:off x="622127" y="1936938"/>
            <a:ext cx="3246120" cy="323697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626E19B-2A1F-6CC9-E7DD-71DB45CFC69F}"/>
              </a:ext>
            </a:extLst>
          </p:cNvPr>
          <p:cNvSpPr/>
          <p:nvPr/>
        </p:nvSpPr>
        <p:spPr>
          <a:xfrm>
            <a:off x="7987431" y="1936938"/>
            <a:ext cx="3246120" cy="3236976"/>
          </a:xfrm>
          <a:prstGeom prst="ellipse">
            <a:avLst/>
          </a:prstGeom>
          <a:noFill/>
          <a:ln w="76200">
            <a:solidFill>
              <a:srgbClr val="716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2912DAA-655B-48AC-3C43-2669491C9AC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活動：</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你用過哪種方法來除掉螞蟻？</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6" descr="A picture containing logo&#10;&#10;Description automatically generated">
            <a:extLst>
              <a:ext uri="{FF2B5EF4-FFF2-40B4-BE49-F238E27FC236}">
                <a16:creationId xmlns:a16="http://schemas.microsoft.com/office/drawing/2014/main" id="{B1FD5752-B0D0-E333-B1FB-6D796BA276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61" b="89664" l="0" r="98755"/>
                    </a14:imgEffect>
                  </a14:imgLayer>
                </a14:imgProps>
              </a:ext>
            </a:extLst>
          </a:blip>
          <a:stretch>
            <a:fillRect/>
          </a:stretch>
        </p:blipFill>
        <p:spPr>
          <a:xfrm>
            <a:off x="4994609" y="1936937"/>
            <a:ext cx="2015791" cy="3236976"/>
          </a:xfrm>
          <a:prstGeom prst="rect">
            <a:avLst/>
          </a:prstGeom>
        </p:spPr>
      </p:pic>
    </p:spTree>
    <p:extLst>
      <p:ext uri="{BB962C8B-B14F-4D97-AF65-F5344CB8AC3E}">
        <p14:creationId xmlns:p14="http://schemas.microsoft.com/office/powerpoint/2010/main" val="124883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60854" y="1398586"/>
            <a:ext cx="6225746" cy="4316413"/>
          </a:xfrm>
        </p:spPr>
        <p:txBody>
          <a:bodyPr vert="horz" lIns="91440" tIns="45720" rIns="91440" bIns="45720" rtlCol="0" anchor="t">
            <a:normAutofit/>
          </a:bodyPr>
          <a:lstStyle/>
          <a:p>
            <a:pPr>
              <a:spcAft>
                <a:spcPts val="1200"/>
              </a:spcAft>
            </a:pPr>
            <a:r>
              <a:rPr lang="zh-CN" altLang="en-US" dirty="0">
                <a:latin typeface="Microsoft JhengHei" panose="020B0604030504040204" pitchFamily="34" charset="-120"/>
                <a:ea typeface="Microsoft JhengHei" panose="020B0604030504040204" pitchFamily="34" charset="-120"/>
                <a:cs typeface="Arial"/>
              </a:rPr>
              <a:t>可能需要在戶外使用誘餌盒，因為那裡的螞蟻不斷進入屋內。</a:t>
            </a: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清除房屋附近的食物來源（垃圾、腐爛的水果）。</a:t>
            </a: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清除房屋附近的庇護所（植物、地膜堆、舊樹樁、地面上的木柴堆）。</a:t>
            </a: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如果你看到光禿禿的草坪上有鬆散的土壤，請檢查是否有火蟻。</a:t>
            </a:r>
            <a:endParaRPr lang="en-US" dirty="0">
              <a:latin typeface="Microsoft JhengHei" panose="020B0604030504040204" pitchFamily="34" charset="-120"/>
              <a:ea typeface="Microsoft JhengHei" panose="020B0604030504040204" pitchFamily="34" charset="-120"/>
              <a:cs typeface="Arial"/>
            </a:endParaRPr>
          </a:p>
        </p:txBody>
      </p:sp>
      <p:sp>
        <p:nvSpPr>
          <p:cNvPr id="4" name="Title 1">
            <a:extLst>
              <a:ext uri="{FF2B5EF4-FFF2-40B4-BE49-F238E27FC236}">
                <a16:creationId xmlns:a16="http://schemas.microsoft.com/office/drawing/2014/main" id="{31AA96E0-5382-EA30-55C7-5352C1CD2C18}"/>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戶外</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descr="A picture containing building, outdoor, grass, house&#10;&#10;Description automatically generated">
            <a:extLst>
              <a:ext uri="{FF2B5EF4-FFF2-40B4-BE49-F238E27FC236}">
                <a16:creationId xmlns:a16="http://schemas.microsoft.com/office/drawing/2014/main" id="{8F061C08-EC27-1593-9E5A-89D23009D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53"/>
          <a:stretch/>
        </p:blipFill>
        <p:spPr>
          <a:xfrm>
            <a:off x="7185454" y="1524000"/>
            <a:ext cx="5029200" cy="4292600"/>
          </a:xfrm>
          <a:prstGeom prst="rect">
            <a:avLst/>
          </a:prstGeom>
        </p:spPr>
      </p:pic>
    </p:spTree>
    <p:custDataLst>
      <p:tags r:id="rId1"/>
    </p:custDataLst>
    <p:extLst>
      <p:ext uri="{BB962C8B-B14F-4D97-AF65-F5344CB8AC3E}">
        <p14:creationId xmlns:p14="http://schemas.microsoft.com/office/powerpoint/2010/main" val="3509248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853" y="1447799"/>
            <a:ext cx="5257801" cy="4876801"/>
          </a:xfrm>
        </p:spPr>
        <p:txBody>
          <a:bodyPr vert="horz" lIns="91440" tIns="45720" rIns="91440" bIns="45720" rtlCol="0" anchor="t">
            <a:normAutofit/>
          </a:bodyPr>
          <a:lstStyle/>
          <a:p>
            <a:r>
              <a:rPr lang="zh-HK" altLang="en-US" sz="3200" dirty="0">
                <a:latin typeface="Microsoft JhengHei" panose="020B0604030504040204" pitchFamily="34" charset="-120"/>
                <a:ea typeface="Microsoft JhengHei" panose="020B0604030504040204" pitchFamily="34" charset="-120"/>
              </a:rPr>
              <a:t>必須獲得執照</a:t>
            </a:r>
            <a:endParaRPr lang="en-US" sz="3200" dirty="0">
              <a:latin typeface="Microsoft JhengHei" panose="020B0604030504040204" pitchFamily="34" charset="-120"/>
              <a:ea typeface="Microsoft JhengHei" panose="020B0604030504040204" pitchFamily="34" charset="-120"/>
            </a:endParaRPr>
          </a:p>
          <a:p>
            <a:pPr lvl="1"/>
            <a:r>
              <a:rPr lang="zh-HK" altLang="en-US" dirty="0">
                <a:solidFill>
                  <a:srgbClr val="009999"/>
                </a:solidFill>
                <a:latin typeface="Microsoft JhengHei" panose="020B0604030504040204" pitchFamily="34" charset="-120"/>
                <a:ea typeface="Microsoft JhengHei" panose="020B0604030504040204" pitchFamily="34" charset="-120"/>
              </a:rPr>
              <a:t>與</a:t>
            </a:r>
            <a:r>
              <a:rPr lang="en-US" dirty="0">
                <a:solidFill>
                  <a:srgbClr val="009999"/>
                </a:solidFill>
                <a:latin typeface="Microsoft JhengHei" panose="020B0604030504040204" pitchFamily="34" charset="-120"/>
                <a:ea typeface="Microsoft JhengHei" panose="020B0604030504040204" pitchFamily="34" charset="-120"/>
              </a:rPr>
              <a:t>DPR，</a:t>
            </a:r>
            <a:r>
              <a:rPr lang="zh-HK" altLang="en-US" dirty="0">
                <a:solidFill>
                  <a:srgbClr val="009999"/>
                </a:solidFill>
                <a:latin typeface="Microsoft JhengHei" panose="020B0604030504040204" pitchFamily="34" charset="-120"/>
                <a:ea typeface="Microsoft JhengHei" panose="020B0604030504040204" pitchFamily="34" charset="-120"/>
              </a:rPr>
              <a:t>和</a:t>
            </a:r>
            <a:endParaRPr lang="en-US" altLang="zh-HK" dirty="0">
              <a:solidFill>
                <a:srgbClr val="009999"/>
              </a:solidFill>
              <a:latin typeface="Microsoft JhengHei" panose="020B0604030504040204" pitchFamily="34" charset="-120"/>
              <a:ea typeface="Microsoft JhengHei" panose="020B0604030504040204" pitchFamily="34" charset="-120"/>
            </a:endParaRPr>
          </a:p>
          <a:p>
            <a:pPr lvl="1"/>
            <a:r>
              <a:rPr lang="zh-CN" altLang="en-US" dirty="0">
                <a:solidFill>
                  <a:srgbClr val="009999"/>
                </a:solidFill>
                <a:latin typeface="Microsoft JhengHei" panose="020B0604030504040204" pitchFamily="34" charset="-120"/>
                <a:ea typeface="Microsoft JhengHei" panose="020B0604030504040204" pitchFamily="34" charset="-120"/>
              </a:rPr>
              <a:t>與結構性害蟲控制委員會</a:t>
            </a:r>
            <a:endParaRPr lang="en-US" dirty="0">
              <a:solidFill>
                <a:srgbClr val="009999"/>
              </a:solidFill>
              <a:latin typeface="Microsoft JhengHei" panose="020B0604030504040204" pitchFamily="34" charset="-120"/>
              <a:ea typeface="Microsoft JhengHei" panose="020B0604030504040204" pitchFamily="34" charset="-120"/>
            </a:endParaRPr>
          </a:p>
          <a:p>
            <a:r>
              <a:rPr lang="zh-CN" altLang="en-US" sz="3200" dirty="0">
                <a:latin typeface="Microsoft JhengHei" panose="020B0604030504040204" pitchFamily="34" charset="-120"/>
                <a:ea typeface="Microsoft JhengHei" panose="020B0604030504040204" pitchFamily="34" charset="-120"/>
              </a:rPr>
              <a:t>必須接受學校和托兒所的</a:t>
            </a:r>
            <a:r>
              <a:rPr lang="en-US" altLang="zh-CN" sz="3200" dirty="0">
                <a:ea typeface="Microsoft JhengHei" panose="020B0604030504040204" pitchFamily="34" charset="-120"/>
              </a:rPr>
              <a:t>IPM</a:t>
            </a:r>
            <a:r>
              <a:rPr lang="zh-CN" altLang="en-US" sz="3200" dirty="0">
                <a:latin typeface="Microsoft JhengHei" panose="020B0604030504040204" pitchFamily="34" charset="-120"/>
                <a:ea typeface="Microsoft JhengHei" panose="020B0604030504040204" pitchFamily="34" charset="-120"/>
              </a:rPr>
              <a:t>培訓</a:t>
            </a:r>
            <a:endParaRPr lang="en-US" sz="3200" dirty="0">
              <a:latin typeface="Microsoft JhengHei" panose="020B0604030504040204" pitchFamily="34" charset="-120"/>
              <a:ea typeface="Microsoft JhengHei" panose="020B0604030504040204" pitchFamily="34" charset="-120"/>
            </a:endParaRPr>
          </a:p>
          <a:p>
            <a:pPr lvl="1">
              <a:lnSpc>
                <a:spcPct val="100000"/>
              </a:lnSpc>
              <a:spcBef>
                <a:spcPts val="1200"/>
              </a:spcBef>
            </a:pPr>
            <a:r>
              <a:rPr lang="zh-HK" altLang="en-US" dirty="0">
                <a:solidFill>
                  <a:srgbClr val="009999"/>
                </a:solidFill>
                <a:latin typeface="Microsoft JhengHei" panose="020B0604030504040204" pitchFamily="34" charset="-120"/>
                <a:ea typeface="Microsoft JhengHei" panose="020B0604030504040204" pitchFamily="34" charset="-120"/>
                <a:cs typeface="Calibri"/>
              </a:rPr>
              <a:t>針對</a:t>
            </a:r>
            <a:r>
              <a:rPr lang="en-US" dirty="0">
                <a:solidFill>
                  <a:srgbClr val="009999"/>
                </a:solidFill>
                <a:latin typeface="Microsoft JhengHei" panose="020B0604030504040204" pitchFamily="34" charset="-120"/>
                <a:ea typeface="Microsoft JhengHei" panose="020B0604030504040204" pitchFamily="34" charset="-120"/>
                <a:cs typeface="Calibri"/>
              </a:rPr>
              <a:t>PMP</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的免費</a:t>
            </a:r>
            <a:r>
              <a:rPr lang="en-US" dirty="0">
                <a:solidFill>
                  <a:srgbClr val="009999"/>
                </a:solidFill>
                <a:latin typeface="Microsoft JhengHei" panose="020B0604030504040204" pitchFamily="34" charset="-120"/>
                <a:ea typeface="Microsoft JhengHei" panose="020B0604030504040204" pitchFamily="34" charset="-120"/>
                <a:cs typeface="Calibri"/>
              </a:rPr>
              <a:t>DPR</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線上高級課程</a:t>
            </a:r>
            <a:r>
              <a:rPr lang="zh-HK" altLang="en-US" dirty="0">
                <a:solidFill>
                  <a:srgbClr val="009999"/>
                </a:solidFill>
                <a:cs typeface="Calibri"/>
              </a:rPr>
              <a:t>：</a:t>
            </a:r>
            <a:r>
              <a:rPr lang="en-US" dirty="0">
                <a:solidFill>
                  <a:srgbClr val="009999"/>
                </a:solidFill>
                <a:cs typeface="Calibri"/>
                <a:hlinkClick r:id="rId4"/>
              </a:rPr>
              <a:t>www.cdpr.ca.gov/schoolipm</a:t>
            </a:r>
            <a:endParaRPr lang="en-US" dirty="0">
              <a:solidFill>
                <a:srgbClr val="009999"/>
              </a:solidFill>
              <a:cs typeface="Calibri"/>
            </a:endParaRPr>
          </a:p>
          <a:p>
            <a:pPr lvl="1">
              <a:lnSpc>
                <a:spcPct val="100000"/>
              </a:lnSpc>
              <a:spcBef>
                <a:spcPts val="1200"/>
              </a:spcBef>
            </a:pPr>
            <a:r>
              <a:rPr lang="zh-CN" altLang="en-US" dirty="0">
                <a:solidFill>
                  <a:srgbClr val="009999"/>
                </a:solidFill>
                <a:latin typeface="Microsoft JhengHei" panose="020B0604030504040204" pitchFamily="34" charset="-120"/>
                <a:ea typeface="Microsoft JhengHei" panose="020B0604030504040204" pitchFamily="34" charset="-120"/>
              </a:rPr>
              <a:t>申請</a:t>
            </a:r>
            <a:r>
              <a:rPr lang="en-US" altLang="zh-CN" dirty="0">
                <a:solidFill>
                  <a:srgbClr val="009999"/>
                </a:solidFill>
                <a:latin typeface="Microsoft JhengHei" panose="020B0604030504040204" pitchFamily="34" charset="-120"/>
                <a:ea typeface="Microsoft JhengHei" panose="020B0604030504040204" pitchFamily="34" charset="-120"/>
              </a:rPr>
              <a:t>UC IPM</a:t>
            </a:r>
            <a:r>
              <a:rPr lang="zh-CN" altLang="en-US" dirty="0">
                <a:solidFill>
                  <a:srgbClr val="009999"/>
                </a:solidFill>
                <a:latin typeface="Microsoft JhengHei" panose="020B0604030504040204" pitchFamily="34" charset="-120"/>
                <a:ea typeface="Microsoft JhengHei" panose="020B0604030504040204" pitchFamily="34" charset="-120"/>
              </a:rPr>
              <a:t>免費線上培訓</a:t>
            </a:r>
            <a:r>
              <a:rPr lang="zh-CN" altLang="en-US" dirty="0">
                <a:solidFill>
                  <a:srgbClr val="009999"/>
                </a:solidFill>
              </a:rPr>
              <a:t>：</a:t>
            </a:r>
            <a:r>
              <a:rPr lang="en-US" altLang="zh-CN" dirty="0">
                <a:solidFill>
                  <a:srgbClr val="009999"/>
                </a:solidFill>
                <a:hlinkClick r:id="rId5"/>
              </a:rPr>
              <a:t>www.ipm.ucdavis.edu/training/school-and-child-care-ipm.html</a:t>
            </a:r>
            <a:endParaRPr lang="en-US" dirty="0">
              <a:cs typeface="Calibri"/>
            </a:endParaRPr>
          </a:p>
        </p:txBody>
      </p:sp>
      <p:sp>
        <p:nvSpPr>
          <p:cNvPr id="4" name="Title 1">
            <a:extLst>
              <a:ext uri="{FF2B5EF4-FFF2-40B4-BE49-F238E27FC236}">
                <a16:creationId xmlns:a16="http://schemas.microsoft.com/office/drawing/2014/main" id="{45598DB1-5D54-F907-E544-4E8686EEF47C}"/>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雇用害蟲管理專家（</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descr="A picture containing outdoor, person, ground, person&#10;&#10;Description automatically generated">
            <a:extLst>
              <a:ext uri="{FF2B5EF4-FFF2-40B4-BE49-F238E27FC236}">
                <a16:creationId xmlns:a16="http://schemas.microsoft.com/office/drawing/2014/main" id="{33DE793C-5E43-01E8-765E-C10359AB121B}"/>
              </a:ext>
            </a:extLst>
          </p:cNvPr>
          <p:cNvPicPr>
            <a:picLocks noChangeAspect="1"/>
          </p:cNvPicPr>
          <p:nvPr/>
        </p:nvPicPr>
        <p:blipFill rotWithShape="1">
          <a:blip r:embed="rId6">
            <a:extLst>
              <a:ext uri="{28A0092B-C50C-407E-A947-70E740481C1C}">
                <a14:useLocalDpi xmlns:a14="http://schemas.microsoft.com/office/drawing/2010/main" val="0"/>
              </a:ext>
            </a:extLst>
          </a:blip>
          <a:srcRect l="5163" t="1549" r="19457" b="871"/>
          <a:stretch/>
        </p:blipFill>
        <p:spPr>
          <a:xfrm>
            <a:off x="6629400" y="1447799"/>
            <a:ext cx="5562600" cy="4800601"/>
          </a:xfrm>
          <a:prstGeom prst="rect">
            <a:avLst/>
          </a:prstGeom>
        </p:spPr>
      </p:pic>
    </p:spTree>
    <p:custDataLst>
      <p:tags r:id="rId1"/>
    </p:custDataLst>
    <p:extLst>
      <p:ext uri="{BB962C8B-B14F-4D97-AF65-F5344CB8AC3E}">
        <p14:creationId xmlns:p14="http://schemas.microsoft.com/office/powerpoint/2010/main" val="2113682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D3827B-A506-80C2-107E-9445ADC2F1B5}"/>
              </a:ext>
            </a:extLst>
          </p:cNvPr>
          <p:cNvSpPr txBox="1">
            <a:spLocks/>
          </p:cNvSpPr>
          <p:nvPr/>
        </p:nvSpPr>
        <p:spPr>
          <a:xfrm>
            <a:off x="943362" y="1828800"/>
            <a:ext cx="6934200" cy="3962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solidFill>
                <a:srgbClr val="009999"/>
              </a:solidFill>
            </a:endParaRPr>
          </a:p>
        </p:txBody>
      </p:sp>
      <p:pic>
        <p:nvPicPr>
          <p:cNvPr id="5" name="Picture 4">
            <a:extLst>
              <a:ext uri="{FF2B5EF4-FFF2-40B4-BE49-F238E27FC236}">
                <a16:creationId xmlns:a16="http://schemas.microsoft.com/office/drawing/2014/main" id="{02A27D93-F096-068E-180D-D24B5F53E91E}"/>
              </a:ext>
            </a:extLst>
          </p:cNvPr>
          <p:cNvPicPr>
            <a:picLocks noChangeAspect="1"/>
          </p:cNvPicPr>
          <p:nvPr/>
        </p:nvPicPr>
        <p:blipFill>
          <a:blip r:embed="rId4"/>
          <a:stretch>
            <a:fillRect/>
          </a:stretch>
        </p:blipFill>
        <p:spPr>
          <a:xfrm>
            <a:off x="8229600" y="4191000"/>
            <a:ext cx="2772966" cy="12954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8AFD2E13-32CC-5BD7-5192-2BDFBF1407C2}"/>
              </a:ext>
            </a:extLst>
          </p:cNvPr>
          <p:cNvPicPr>
            <a:picLocks noChangeAspect="1"/>
          </p:cNvPicPr>
          <p:nvPr/>
        </p:nvPicPr>
        <p:blipFill rotWithShape="1">
          <a:blip r:embed="rId5">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8" name="Picture 7">
            <a:extLst>
              <a:ext uri="{FF2B5EF4-FFF2-40B4-BE49-F238E27FC236}">
                <a16:creationId xmlns:a16="http://schemas.microsoft.com/office/drawing/2014/main" id="{FC42792C-EBBF-E1C5-7D66-B727413F97DC}"/>
              </a:ext>
            </a:extLst>
          </p:cNvPr>
          <p:cNvPicPr>
            <a:picLocks noChangeAspect="1"/>
          </p:cNvPicPr>
          <p:nvPr/>
        </p:nvPicPr>
        <p:blipFill>
          <a:blip r:embed="rId6"/>
          <a:stretch>
            <a:fillRect/>
          </a:stretch>
        </p:blipFill>
        <p:spPr>
          <a:xfrm>
            <a:off x="10058400" y="1600200"/>
            <a:ext cx="1625604" cy="2084108"/>
          </a:xfrm>
          <a:prstGeom prst="rect">
            <a:avLst/>
          </a:prstGeom>
        </p:spPr>
      </p:pic>
      <p:sp>
        <p:nvSpPr>
          <p:cNvPr id="14" name="Title 1">
            <a:extLst>
              <a:ext uri="{FF2B5EF4-FFF2-40B4-BE49-F238E27FC236}">
                <a16:creationId xmlns:a16="http://schemas.microsoft.com/office/drawing/2014/main" id="{2A6537A6-AA12-D459-0C50-08D89F08F05B}"/>
              </a:ext>
            </a:extLst>
          </p:cNvPr>
          <p:cNvSpPr txBox="1">
            <a:spLocks/>
          </p:cNvSpPr>
          <p:nvPr/>
        </p:nvSpPr>
        <p:spPr>
          <a:xfrm>
            <a:off x="0" y="-36349"/>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雇用一名</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3BFA19AB-EE4A-4D08-9C9F-7A714AF3CDF7}"/>
              </a:ext>
            </a:extLst>
          </p:cNvPr>
          <p:cNvSpPr txBox="1"/>
          <p:nvPr/>
        </p:nvSpPr>
        <p:spPr>
          <a:xfrm>
            <a:off x="685800" y="1600200"/>
            <a:ext cx="6306323" cy="3508653"/>
          </a:xfrm>
          <a:prstGeom prst="rect">
            <a:avLst/>
          </a:prstGeom>
          <a:noFill/>
        </p:spPr>
        <p:txBody>
          <a:bodyPr wrap="square">
            <a:spAutoFit/>
          </a:bodyPr>
          <a:lstStyle/>
          <a:p>
            <a:pPr>
              <a:spcBef>
                <a:spcPts val="600"/>
              </a:spcBef>
              <a:spcAft>
                <a:spcPts val="600"/>
              </a:spcAft>
            </a:pPr>
            <a:r>
              <a:rPr lang="zh-HK" altLang="en-US" sz="2400" b="1" dirty="0">
                <a:latin typeface="Microsoft JhengHei" panose="020B0604030504040204" pitchFamily="34" charset="-120"/>
                <a:ea typeface="Microsoft JhengHei" panose="020B0604030504040204" pitchFamily="34" charset="-120"/>
              </a:rPr>
              <a:t>協力廠商認證的例子：</a:t>
            </a:r>
            <a:endParaRPr lang="en-US" altLang="zh-HK" sz="2400" b="1" dirty="0">
              <a:latin typeface="Microsoft JhengHei" panose="020B0604030504040204" pitchFamily="34" charset="-120"/>
              <a:ea typeface="Microsoft JhengHei" panose="020B0604030504040204" pitchFamily="34" charset="-120"/>
            </a:endParaRP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EcoWise</a:t>
            </a:r>
            <a:r>
              <a:rPr lang="en-US" altLang="zh-HK" sz="2400" dirty="0">
                <a:latin typeface="Arial" panose="020B0604020202020204" pitchFamily="34" charset="0"/>
                <a:cs typeface="Arial" panose="020B0604020202020204" pitchFamily="34" charset="0"/>
              </a:rPr>
              <a:t>: </a:t>
            </a:r>
            <a:r>
              <a:rPr lang="en-US" altLang="zh-HK" sz="2400" dirty="0">
                <a:solidFill>
                  <a:srgbClr val="009999"/>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https://www.ecowisecertified.com/ecowise_find.html</a:t>
            </a:r>
            <a:endParaRPr lang="en-US" altLang="zh-HK" sz="2400" dirty="0">
              <a:solidFill>
                <a:srgbClr val="009999"/>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GreenPro</a:t>
            </a:r>
            <a:r>
              <a:rPr lang="en-US" altLang="zh-HK" sz="2400" dirty="0">
                <a:latin typeface="Arial" panose="020B0604020202020204" pitchFamily="34" charset="0"/>
                <a:cs typeface="Arial" panose="020B0604020202020204" pitchFamily="34" charset="0"/>
              </a:rPr>
              <a:t>: https://greenshieldcertified.org/ </a:t>
            </a: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GreenShield</a:t>
            </a:r>
            <a:r>
              <a:rPr lang="en-US" altLang="zh-HK" sz="2400" dirty="0">
                <a:latin typeface="Arial" panose="020B0604020202020204" pitchFamily="34" charset="0"/>
                <a:cs typeface="Arial" panose="020B0604020202020204" pitchFamily="34" charset="0"/>
              </a:rPr>
              <a:t>: https://www.qualitypro.org/certified-services/greenpro/</a:t>
            </a:r>
            <a:endParaRPr lang="zh-HK" alt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3547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3601"/>
            <a:ext cx="5257800" cy="3352800"/>
          </a:xfrm>
        </p:spPr>
        <p:txBody>
          <a:bodyPr vert="horz" lIns="91440" tIns="45720" rIns="91440" bIns="45720" rtlCol="0" anchor="t">
            <a:normAutofit/>
          </a:bodyPr>
          <a:lstStyle/>
          <a:p>
            <a:pPr marL="0" indent="0">
              <a:buNone/>
            </a:pPr>
            <a:r>
              <a:rPr lang="zh-CN" altLang="en-US" sz="3200" dirty="0">
                <a:latin typeface="Microsoft JhengHei" panose="020B0604030504040204" pitchFamily="34" charset="-120"/>
                <a:ea typeface="Microsoft JhengHei" panose="020B0604030504040204" pitchFamily="34" charset="-120"/>
                <a:cs typeface="Arial"/>
              </a:rPr>
              <a:t>在您的托兒所中消除螞蟻</a:t>
            </a:r>
            <a:endParaRPr lang="en-US" altLang="zh-CN" sz="3200" dirty="0">
              <a:latin typeface="Microsoft JhengHei" panose="020B0604030504040204" pitchFamily="34" charset="-120"/>
              <a:ea typeface="Microsoft JhengHei" panose="020B0604030504040204" pitchFamily="34" charset="-120"/>
              <a:cs typeface="Arial"/>
              <a:hlinkClick r:id="rId4"/>
            </a:endParaRPr>
          </a:p>
          <a:p>
            <a:pPr marL="0" indent="0">
              <a:buNone/>
            </a:pPr>
            <a:r>
              <a:rPr lang="en-US" sz="2400" dirty="0">
                <a:latin typeface="Arial"/>
                <a:cs typeface="Arial"/>
                <a:hlinkClick r:id="rId4"/>
              </a:rPr>
              <a:t>https://youtu.be/ph5xXTbLwG0</a:t>
            </a:r>
            <a:endParaRPr lang="en-US" dirty="0"/>
          </a:p>
          <a:p>
            <a:pPr marL="0" indent="0">
              <a:buNone/>
            </a:pPr>
            <a:endParaRPr lang="en-US" sz="2400" dirty="0">
              <a:latin typeface="Arial"/>
              <a:cs typeface="Arial"/>
            </a:endParaRPr>
          </a:p>
        </p:txBody>
      </p:sp>
      <p:sp>
        <p:nvSpPr>
          <p:cNvPr id="5" name="Title 1">
            <a:extLst>
              <a:ext uri="{FF2B5EF4-FFF2-40B4-BE49-F238E27FC236}">
                <a16:creationId xmlns:a16="http://schemas.microsoft.com/office/drawing/2014/main" id="{85A34CD7-DB88-D823-1AD1-BCD82E14515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視頻：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讓害蟲遠離你的托兒所</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7" name="Picture 6">
            <a:extLst>
              <a:ext uri="{FF2B5EF4-FFF2-40B4-BE49-F238E27FC236}">
                <a16:creationId xmlns:a16="http://schemas.microsoft.com/office/drawing/2014/main" id="{4AE0AB13-B56F-F746-5BE5-DB78964FA5F5}"/>
              </a:ext>
            </a:extLst>
          </p:cNvPr>
          <p:cNvPicPr>
            <a:picLocks noChangeAspect="1"/>
          </p:cNvPicPr>
          <p:nvPr/>
        </p:nvPicPr>
        <p:blipFill>
          <a:blip r:embed="rId5"/>
          <a:stretch>
            <a:fillRect/>
          </a:stretch>
        </p:blipFill>
        <p:spPr>
          <a:xfrm>
            <a:off x="6339477" y="2057400"/>
            <a:ext cx="5852523" cy="3276600"/>
          </a:xfrm>
          <a:prstGeom prst="rect">
            <a:avLst/>
          </a:prstGeom>
        </p:spPr>
      </p:pic>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685800" y="1981200"/>
            <a:ext cx="5623560" cy="3505200"/>
          </a:xfrm>
        </p:spPr>
        <p:txBody>
          <a:bodyPr vert="horz" lIns="91440" tIns="45720" rIns="91440" bIns="45720" rtlCol="0" anchor="t">
            <a:noAutofit/>
          </a:bodyPr>
          <a:lstStyle/>
          <a:p>
            <a:pPr marL="422910" indent="-422910">
              <a:lnSpc>
                <a:spcPct val="10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Calibri"/>
              </a:rPr>
              <a:t>螞蟻是害蟲</a:t>
            </a:r>
          </a:p>
          <a:p>
            <a:pPr marL="422910" indent="-422910">
              <a:lnSpc>
                <a:spcPct val="100000"/>
              </a:lnSpc>
              <a:spcBef>
                <a:spcPts val="0"/>
              </a:spcBef>
              <a:spcAft>
                <a:spcPts val="1800"/>
              </a:spcAft>
              <a:buFont typeface="+mj-lt"/>
              <a:buAutoNum type="arabicPeriod"/>
              <a:defRPr/>
            </a:pPr>
            <a:r>
              <a:rPr lang="en-US" altLang="zh-CN" dirty="0">
                <a:latin typeface="Microsoft JhengHei" panose="020B0604030504040204" pitchFamily="34" charset="-120"/>
                <a:ea typeface="Microsoft JhengHei" panose="020B0604030504040204" pitchFamily="34" charset="-120"/>
                <a:cs typeface="Calibri"/>
              </a:rPr>
              <a:t>《</a:t>
            </a:r>
            <a:r>
              <a:rPr lang="zh-CN" altLang="en-US" dirty="0">
                <a:latin typeface="Microsoft JhengHei" panose="020B0604030504040204" pitchFamily="34" charset="-120"/>
                <a:ea typeface="Microsoft JhengHei" panose="020B0604030504040204" pitchFamily="34" charset="-120"/>
                <a:cs typeface="Calibri"/>
              </a:rPr>
              <a:t>健康學校法</a:t>
            </a:r>
            <a:r>
              <a:rPr lang="en-US" altLang="zh-CN" dirty="0">
                <a:latin typeface="Microsoft JhengHei" panose="020B0604030504040204" pitchFamily="34" charset="-120"/>
                <a:ea typeface="Microsoft JhengHei" panose="020B0604030504040204" pitchFamily="34" charset="-120"/>
                <a:cs typeface="Calibri"/>
              </a:rPr>
              <a:t>》</a:t>
            </a:r>
            <a:r>
              <a:rPr lang="zh-CN" altLang="en-US" dirty="0">
                <a:latin typeface="Microsoft JhengHei" panose="020B0604030504040204" pitchFamily="34" charset="-120"/>
                <a:ea typeface="Microsoft JhengHei" panose="020B0604030504040204" pitchFamily="34" charset="-120"/>
                <a:cs typeface="Calibri"/>
              </a:rPr>
              <a:t>和害蟲綜合管理</a:t>
            </a:r>
          </a:p>
          <a:p>
            <a:pPr marL="422910" indent="-422910">
              <a:lnSpc>
                <a:spcPct val="100000"/>
              </a:lnSpc>
              <a:spcBef>
                <a:spcPts val="0"/>
              </a:spcBef>
              <a:spcAft>
                <a:spcPts val="1800"/>
              </a:spcAft>
              <a:buFont typeface="+mj-lt"/>
              <a:buAutoNum type="arabicPeriod"/>
              <a:defRPr/>
            </a:pPr>
            <a:r>
              <a:rPr lang="zh-CN" altLang="en-US" dirty="0">
                <a:latin typeface="Microsoft JhengHei" panose="020B0604030504040204" pitchFamily="34" charset="-120"/>
                <a:ea typeface="Microsoft JhengHei" panose="020B0604030504040204" pitchFamily="34" charset="-120"/>
                <a:cs typeface="Calibri"/>
              </a:rPr>
              <a:t>螞蟻的綜合蟲害管理</a:t>
            </a:r>
            <a:r>
              <a:rPr lang="en-US" altLang="zh-CN" dirty="0">
                <a:latin typeface="Microsoft JhengHei" panose="020B0604030504040204" pitchFamily="34" charset="-120"/>
                <a:ea typeface="Microsoft JhengHei" panose="020B0604030504040204" pitchFamily="34" charset="-120"/>
                <a:cs typeface="Calibri"/>
              </a:rPr>
              <a:t>(IPM)</a:t>
            </a:r>
          </a:p>
          <a:p>
            <a:pPr marL="422910" indent="-422910">
              <a:lnSpc>
                <a:spcPct val="100000"/>
              </a:lnSpc>
              <a:spcBef>
                <a:spcPts val="0"/>
              </a:spcBef>
              <a:spcAft>
                <a:spcPts val="1800"/>
              </a:spcAft>
              <a:buFont typeface="+mj-lt"/>
              <a:buAutoNum type="arabicPeriod"/>
              <a:defRPr/>
            </a:pPr>
            <a:endParaRPr lang="en-US" dirty="0">
              <a:cs typeface="Calibri"/>
            </a:endParaRPr>
          </a:p>
        </p:txBody>
      </p:sp>
      <p:sp>
        <p:nvSpPr>
          <p:cNvPr id="3" name="Title 1">
            <a:extLst>
              <a:ext uri="{FF2B5EF4-FFF2-40B4-BE49-F238E27FC236}">
                <a16:creationId xmlns:a16="http://schemas.microsoft.com/office/drawing/2014/main" id="{55423F0A-6F1A-03BE-5D3F-6A3876B2C24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議程</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7" name="Picture 6" descr="An orange on a napkin&#10;&#10;Description automatically generated with low confidence">
            <a:extLst>
              <a:ext uri="{FF2B5EF4-FFF2-40B4-BE49-F238E27FC236}">
                <a16:creationId xmlns:a16="http://schemas.microsoft.com/office/drawing/2014/main" id="{54AA8DE0-1B66-2130-DD82-31A4F85D8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675204"/>
            <a:ext cx="5486400" cy="3660095"/>
          </a:xfrm>
          <a:prstGeom prst="rect">
            <a:avLst/>
          </a:prstGeom>
        </p:spPr>
      </p:pic>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7C05106-471C-C094-7422-661DDBE8DB2B}"/>
              </a:ext>
            </a:extLst>
          </p:cNvPr>
          <p:cNvSpPr>
            <a:spLocks noGrp="1"/>
          </p:cNvSpPr>
          <p:nvPr>
            <p:ph idx="1"/>
          </p:nvPr>
        </p:nvSpPr>
        <p:spPr>
          <a:xfrm>
            <a:off x="914400" y="1524000"/>
            <a:ext cx="10515600" cy="1143000"/>
          </a:xfrm>
        </p:spPr>
        <p:txBody>
          <a:bodyPr/>
          <a:lstStyle/>
          <a:p>
            <a:pPr marL="0" indent="0" algn="ctr">
              <a:buNone/>
            </a:pPr>
            <a:r>
              <a:rPr lang="zh-CN" altLang="en-US" dirty="0">
                <a:latin typeface="Microsoft JhengHei" panose="020B0604030504040204" pitchFamily="34" charset="-120"/>
                <a:ea typeface="Microsoft JhengHei" panose="020B0604030504040204" pitchFamily="34" charset="-120"/>
              </a:rPr>
              <a:t>害蟲可以被描述為任何造成損害或不適，</a:t>
            </a:r>
            <a:endParaRPr lang="en-US" altLang="zh-CN" dirty="0">
              <a:latin typeface="Microsoft JhengHei" panose="020B0604030504040204" pitchFamily="34" charset="-120"/>
              <a:ea typeface="Microsoft JhengHei" panose="020B0604030504040204" pitchFamily="34" charset="-120"/>
            </a:endParaRPr>
          </a:p>
          <a:p>
            <a:pPr marL="0" indent="0" algn="ctr">
              <a:buNone/>
            </a:pPr>
            <a:r>
              <a:rPr lang="zh-CN" altLang="en-US" dirty="0">
                <a:latin typeface="Microsoft JhengHei" panose="020B0604030504040204" pitchFamily="34" charset="-120"/>
                <a:ea typeface="Microsoft JhengHei" panose="020B0604030504040204" pitchFamily="34" charset="-120"/>
              </a:rPr>
              <a:t>或傳播或產生疾病的生物體。</a:t>
            </a:r>
            <a:endParaRPr lang="en-US" dirty="0">
              <a:latin typeface="Microsoft JhengHei" panose="020B0604030504040204" pitchFamily="34" charset="-120"/>
              <a:ea typeface="Microsoft JhengHei" panose="020B0604030504040204" pitchFamily="34" charset="-120"/>
            </a:endParaRPr>
          </a:p>
        </p:txBody>
      </p:sp>
      <p:pic>
        <p:nvPicPr>
          <p:cNvPr id="7" name="Picture 2">
            <a:extLst>
              <a:ext uri="{FF2B5EF4-FFF2-40B4-BE49-F238E27FC236}">
                <a16:creationId xmlns:a16="http://schemas.microsoft.com/office/drawing/2014/main" id="{F8323197-0F07-61A9-5194-72CBFFA55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6526F0-1291-5C2C-E1AE-A4EF9C159E7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什麼是害蟲？</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Oval 8">
            <a:extLst>
              <a:ext uri="{FF2B5EF4-FFF2-40B4-BE49-F238E27FC236}">
                <a16:creationId xmlns:a16="http://schemas.microsoft.com/office/drawing/2014/main" id="{10D0D084-700F-FF5F-1E30-3E1F6A37AF5C}"/>
              </a:ext>
            </a:extLst>
          </p:cNvPr>
          <p:cNvSpPr/>
          <p:nvPr/>
        </p:nvSpPr>
        <p:spPr>
          <a:xfrm>
            <a:off x="2209800" y="4724400"/>
            <a:ext cx="1524000"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40135A-1E9E-D0E0-D17A-CE3F945D6F16}"/>
              </a:ext>
            </a:extLst>
          </p:cNvPr>
          <p:cNvSpPr txBox="1">
            <a:spLocks/>
          </p:cNvSpPr>
          <p:nvPr/>
        </p:nvSpPr>
        <p:spPr>
          <a:xfrm>
            <a:off x="-12526" y="152400"/>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2800" dirty="0">
              <a:solidFill>
                <a:schemeClr val="bg1"/>
              </a:solidFill>
              <a:latin typeface="Arial"/>
              <a:ea typeface="Cambria"/>
              <a:cs typeface="Arial"/>
            </a:endParaRPr>
          </a:p>
        </p:txBody>
      </p:sp>
      <p:sp>
        <p:nvSpPr>
          <p:cNvPr id="4" name="Rectangle 4">
            <a:extLst>
              <a:ext uri="{FF2B5EF4-FFF2-40B4-BE49-F238E27FC236}">
                <a16:creationId xmlns:a16="http://schemas.microsoft.com/office/drawing/2014/main" id="{9A354FC1-104F-8136-A719-B17ECBA4A542}"/>
              </a:ext>
            </a:extLst>
          </p:cNvPr>
          <p:cNvSpPr>
            <a:spLocks noChangeArrowheads="1"/>
          </p:cNvSpPr>
          <p:nvPr/>
        </p:nvSpPr>
        <p:spPr bwMode="auto">
          <a:xfrm>
            <a:off x="990600" y="5974544"/>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a:latin typeface="News Gothic MT"/>
              </a:rPr>
              <a:t>Bradman, A. , Dobson, C., Leonard, V. &amp; Messenger, B. (2010). </a:t>
            </a:r>
            <a:r>
              <a:rPr lang="zh-HK" altLang="en-US" sz="1000">
                <a:latin typeface="News Gothic MT"/>
              </a:rPr>
              <a:t>加州托儿所的害虫管理和杀虫剂使用，加州大学伯克利分校公共卫生学院儿童环境健康研究中心在</a:t>
            </a:r>
            <a:r>
              <a:rPr lang="en-US" altLang="en-US" sz="1000">
                <a:latin typeface="News Gothic MT"/>
              </a:rPr>
              <a:t>app.cdpr.ca.gov/schoolipm/childcare/pest_mgt_childcare.pdf。</a:t>
            </a:r>
            <a:endParaRPr lang="en-US" altLang="en-US" sz="1000" dirty="0">
              <a:latin typeface="News Gothic MT"/>
            </a:endParaRPr>
          </a:p>
        </p:txBody>
      </p:sp>
      <p:pic>
        <p:nvPicPr>
          <p:cNvPr id="6" name="Picture 4">
            <a:extLst>
              <a:ext uri="{FF2B5EF4-FFF2-40B4-BE49-F238E27FC236}">
                <a16:creationId xmlns:a16="http://schemas.microsoft.com/office/drawing/2014/main" id="{EC48E5EA-0E57-7CB8-F697-701B097BE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295400"/>
            <a:ext cx="5334000" cy="429354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A102E6AF-8EA9-CBC2-08BD-2698340B7F90}"/>
              </a:ext>
            </a:extLst>
          </p:cNvPr>
          <p:cNvSpPr/>
          <p:nvPr/>
        </p:nvSpPr>
        <p:spPr>
          <a:xfrm flipH="1">
            <a:off x="7543800" y="2667000"/>
            <a:ext cx="1143000"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2F6B6B-12AE-4F4A-8FD0-EDFA52399DE5}"/>
              </a:ext>
            </a:extLst>
          </p:cNvPr>
          <p:cNvSpPr txBox="1"/>
          <p:nvPr/>
        </p:nvSpPr>
        <p:spPr>
          <a:xfrm>
            <a:off x="2132164" y="202251"/>
            <a:ext cx="7915145"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加州托兒所最常見的</a:t>
            </a:r>
            <a:r>
              <a:rPr lang="zh-CN" altLang="en-US" sz="3600" b="1" dirty="0">
                <a:latin typeface="Microsoft JhengHei" panose="020B0604030504040204" pitchFamily="34" charset="-120"/>
                <a:ea typeface="Microsoft JhengHei" panose="020B0604030504040204" pitchFamily="34" charset="-120"/>
              </a:rPr>
              <a:t>室內</a:t>
            </a:r>
            <a:r>
              <a:rPr lang="zh-CN" altLang="en-US" sz="3600" b="1" dirty="0">
                <a:solidFill>
                  <a:schemeClr val="bg1"/>
                </a:solidFill>
                <a:latin typeface="Microsoft JhengHei" panose="020B0604030504040204" pitchFamily="34" charset="-120"/>
                <a:ea typeface="Microsoft JhengHei" panose="020B0604030504040204" pitchFamily="34" charset="-120"/>
              </a:rPr>
              <a:t>害蟲是什麼？</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43FD0D-4235-0935-6303-1F26D37A8C2E}"/>
              </a:ext>
            </a:extLst>
          </p:cNvPr>
          <p:cNvSpPr txBox="1">
            <a:spLocks/>
          </p:cNvSpPr>
          <p:nvPr/>
        </p:nvSpPr>
        <p:spPr>
          <a:xfrm>
            <a:off x="-12526" y="152401"/>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2800" dirty="0">
              <a:solidFill>
                <a:schemeClr val="bg1"/>
              </a:solidFill>
              <a:latin typeface="Arial"/>
              <a:ea typeface="Cambria"/>
              <a:cs typeface="Arial"/>
            </a:endParaRPr>
          </a:p>
        </p:txBody>
      </p:sp>
      <p:pic>
        <p:nvPicPr>
          <p:cNvPr id="4" name="Picture 3">
            <a:extLst>
              <a:ext uri="{FF2B5EF4-FFF2-40B4-BE49-F238E27FC236}">
                <a16:creationId xmlns:a16="http://schemas.microsoft.com/office/drawing/2014/main" id="{5624D734-0382-5228-E2D2-75A6A0321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447800"/>
            <a:ext cx="5405211" cy="424803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EF3C8-BD17-479A-8129-F5BFAE2B0203}"/>
              </a:ext>
            </a:extLst>
          </p:cNvPr>
          <p:cNvSpPr txBox="1"/>
          <p:nvPr/>
        </p:nvSpPr>
        <p:spPr>
          <a:xfrm>
            <a:off x="2127337" y="228600"/>
            <a:ext cx="7924800"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加州托兒所最常見的</a:t>
            </a:r>
            <a:r>
              <a:rPr lang="zh-CN" altLang="en-US" sz="3600" b="1" dirty="0">
                <a:latin typeface="Microsoft JhengHei" panose="020B0604030504040204" pitchFamily="34" charset="-120"/>
                <a:ea typeface="Microsoft JhengHei" panose="020B0604030504040204" pitchFamily="34" charset="-120"/>
              </a:rPr>
              <a:t>室外</a:t>
            </a:r>
            <a:r>
              <a:rPr lang="zh-CN" altLang="en-US" sz="3600" b="1" dirty="0">
                <a:solidFill>
                  <a:schemeClr val="bg1"/>
                </a:solidFill>
                <a:latin typeface="Microsoft JhengHei" panose="020B0604030504040204" pitchFamily="34" charset="-120"/>
                <a:ea typeface="Microsoft JhengHei" panose="020B0604030504040204" pitchFamily="34" charset="-120"/>
              </a:rPr>
              <a:t>害蟲是什麼？</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
        <p:nvSpPr>
          <p:cNvPr id="2" name="Arrow: Right 1">
            <a:extLst>
              <a:ext uri="{FF2B5EF4-FFF2-40B4-BE49-F238E27FC236}">
                <a16:creationId xmlns:a16="http://schemas.microsoft.com/office/drawing/2014/main" id="{B56DBA33-4157-B155-19C8-1D4CE875D62B}"/>
              </a:ext>
            </a:extLst>
          </p:cNvPr>
          <p:cNvSpPr/>
          <p:nvPr/>
        </p:nvSpPr>
        <p:spPr>
          <a:xfrm flipH="1">
            <a:off x="7543800" y="2667000"/>
            <a:ext cx="1143000"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361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3075840-93FE-6325-10D9-0949939128D5}"/>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D0A70282-F259-84B6-C457-66A226C73E3A}"/>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pic>
        <p:nvPicPr>
          <p:cNvPr id="12" name="Picture 2">
            <a:extLst>
              <a:ext uri="{FF2B5EF4-FFF2-40B4-BE49-F238E27FC236}">
                <a16:creationId xmlns:a16="http://schemas.microsoft.com/office/drawing/2014/main" id="{5C5C8EEF-C2C9-25E2-1A1A-716129FFF2E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Flowchart: Alternate Process 6">
            <a:extLst>
              <a:ext uri="{FF2B5EF4-FFF2-40B4-BE49-F238E27FC236}">
                <a16:creationId xmlns:a16="http://schemas.microsoft.com/office/drawing/2014/main" id="{B4D78E61-4F29-99D8-F027-53F84B1492FE}"/>
              </a:ext>
            </a:extLst>
          </p:cNvPr>
          <p:cNvSpPr/>
          <p:nvPr/>
        </p:nvSpPr>
        <p:spPr>
          <a:xfrm>
            <a:off x="1087601" y="3489730"/>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建築物損壞</a:t>
            </a:r>
            <a:endParaRPr lang="en-US" sz="2000" b="1" dirty="0">
              <a:latin typeface="Microsoft JhengHei" panose="020B0604030504040204" pitchFamily="34" charset="-120"/>
              <a:ea typeface="Microsoft JhengHei" panose="020B0604030504040204" pitchFamily="34" charset="-120"/>
            </a:endParaRPr>
          </a:p>
        </p:txBody>
      </p:sp>
      <p:sp>
        <p:nvSpPr>
          <p:cNvPr id="14" name="Flowchart: Alternate Process 7">
            <a:extLst>
              <a:ext uri="{FF2B5EF4-FFF2-40B4-BE49-F238E27FC236}">
                <a16:creationId xmlns:a16="http://schemas.microsoft.com/office/drawing/2014/main" id="{A8EC5D93-EB65-827E-F2AB-89ED0E9F235D}"/>
              </a:ext>
            </a:extLst>
          </p:cNvPr>
          <p:cNvSpPr/>
          <p:nvPr/>
        </p:nvSpPr>
        <p:spPr>
          <a:xfrm>
            <a:off x="1114612" y="1371600"/>
            <a:ext cx="2398950" cy="1094476"/>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sz="2000" b="1" dirty="0">
              <a:latin typeface="Microsoft JhengHei" panose="020B0604030504040204" pitchFamily="34" charset="-120"/>
              <a:ea typeface="Microsoft JhengHei" panose="020B0604030504040204" pitchFamily="34" charset="-120"/>
            </a:endParaRPr>
          </a:p>
        </p:txBody>
      </p:sp>
      <p:sp>
        <p:nvSpPr>
          <p:cNvPr id="15" name="Flowchart: Alternate Process 52">
            <a:extLst>
              <a:ext uri="{FF2B5EF4-FFF2-40B4-BE49-F238E27FC236}">
                <a16:creationId xmlns:a16="http://schemas.microsoft.com/office/drawing/2014/main" id="{347860FF-C1A4-DAED-8CCA-A427B99B4813}"/>
              </a:ext>
            </a:extLst>
          </p:cNvPr>
          <p:cNvSpPr/>
          <p:nvPr/>
        </p:nvSpPr>
        <p:spPr>
          <a:xfrm>
            <a:off x="561487" y="5344156"/>
            <a:ext cx="3505200" cy="914400"/>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家長和工作人員看到害蟲</a:t>
            </a:r>
            <a:endParaRPr lang="en-US" altLang="zh-CN" sz="1900" b="1" dirty="0">
              <a:latin typeface="Microsoft JhengHei" panose="020B0604030504040204" pitchFamily="34" charset="-120"/>
              <a:ea typeface="Microsoft JhengHei" panose="020B0604030504040204" pitchFamily="34" charset="-120"/>
            </a:endParaRPr>
          </a:p>
          <a:p>
            <a:pPr algn="ctr">
              <a:defRPr/>
            </a:pPr>
            <a:r>
              <a:rPr lang="zh-CN" altLang="en-US" sz="1900" b="1" dirty="0">
                <a:latin typeface="Microsoft JhengHei" panose="020B0604030504040204" pitchFamily="34" charset="-120"/>
                <a:ea typeface="Microsoft JhengHei" panose="020B0604030504040204" pitchFamily="34" charset="-120"/>
              </a:rPr>
              <a:t>就會感到不安 </a:t>
            </a:r>
            <a:endParaRPr lang="en-US" sz="1900" b="1" dirty="0">
              <a:latin typeface="Microsoft JhengHei" panose="020B0604030504040204" pitchFamily="34" charset="-120"/>
              <a:ea typeface="Microsoft JhengHei" panose="020B0604030504040204" pitchFamily="34" charset="-120"/>
            </a:endParaRPr>
          </a:p>
        </p:txBody>
      </p:sp>
      <p:pic>
        <p:nvPicPr>
          <p:cNvPr id="16" name="Picture 3">
            <a:extLst>
              <a:ext uri="{FF2B5EF4-FFF2-40B4-BE49-F238E27FC236}">
                <a16:creationId xmlns:a16="http://schemas.microsoft.com/office/drawing/2014/main" id="{72A79746-16EB-0FF6-39A5-C530A5C62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hewed%20%20wire">
            <a:extLst>
              <a:ext uri="{FF2B5EF4-FFF2-40B4-BE49-F238E27FC236}">
                <a16:creationId xmlns:a16="http://schemas.microsoft.com/office/drawing/2014/main" id="{70C675DC-7905-7C7A-752B-23CE256B8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FCBC6FBA-8A26-8612-9CF0-081598B70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A56EA6A-F0E7-D3D1-F6AA-6158F056D1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Flowchart: Process 8">
            <a:extLst>
              <a:ext uri="{FF2B5EF4-FFF2-40B4-BE49-F238E27FC236}">
                <a16:creationId xmlns:a16="http://schemas.microsoft.com/office/drawing/2014/main" id="{54413E47-5FA2-9660-3BE8-3C236FC158B1}"/>
              </a:ext>
            </a:extLst>
          </p:cNvPr>
          <p:cNvSpPr/>
          <p:nvPr/>
        </p:nvSpPr>
        <p:spPr>
          <a:xfrm>
            <a:off x="4259407" y="1243929"/>
            <a:ext cx="1978582" cy="816418"/>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zh-CN" altLang="en-US" b="1" dirty="0">
                <a:latin typeface="Microsoft JhengHei" panose="020B0604030504040204" pitchFamily="34" charset="-120"/>
                <a:ea typeface="Microsoft JhengHei" panose="020B0604030504040204" pitchFamily="34" charset="-120"/>
              </a:rPr>
              <a:t>傳播疾病、</a:t>
            </a:r>
            <a:endParaRPr lang="en-US" altLang="zh-CN" b="1" dirty="0">
              <a:latin typeface="Microsoft JhengHei" panose="020B0604030504040204" pitchFamily="34" charset="-120"/>
              <a:ea typeface="Microsoft JhengHei" panose="020B0604030504040204" pitchFamily="34" charset="-120"/>
            </a:endParaRPr>
          </a:p>
          <a:p>
            <a:pPr algn="ctr">
              <a:lnSpc>
                <a:spcPts val="1960"/>
              </a:lnSpc>
              <a:defRPr/>
            </a:pPr>
            <a:r>
              <a:rPr lang="zh-CN" altLang="en-US" b="1" dirty="0">
                <a:latin typeface="Microsoft JhengHei" panose="020B0604030504040204" pitchFamily="34" charset="-120"/>
                <a:ea typeface="Microsoft JhengHei" panose="020B0604030504040204" pitchFamily="34" charset="-120"/>
              </a:rPr>
              <a:t>污染物</a:t>
            </a:r>
          </a:p>
        </p:txBody>
      </p:sp>
      <p:sp>
        <p:nvSpPr>
          <p:cNvPr id="21" name="Flowchart: Process 9">
            <a:extLst>
              <a:ext uri="{FF2B5EF4-FFF2-40B4-BE49-F238E27FC236}">
                <a16:creationId xmlns:a16="http://schemas.microsoft.com/office/drawing/2014/main" id="{0C3D90B9-A355-BD59-2AD6-313817457476}"/>
              </a:ext>
            </a:extLst>
          </p:cNvPr>
          <p:cNvSpPr/>
          <p:nvPr/>
        </p:nvSpPr>
        <p:spPr>
          <a:xfrm>
            <a:off x="6943303" y="1652138"/>
            <a:ext cx="1735137"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敏感症</a:t>
            </a:r>
            <a:endParaRPr lang="en-US" b="1" dirty="0">
              <a:latin typeface="Microsoft JhengHei" panose="020B0604030504040204" pitchFamily="34" charset="-120"/>
              <a:ea typeface="Microsoft JhengHei" panose="020B0604030504040204" pitchFamily="34" charset="-120"/>
            </a:endParaRPr>
          </a:p>
        </p:txBody>
      </p:sp>
      <p:sp>
        <p:nvSpPr>
          <p:cNvPr id="22" name="Flowchart: Process 10">
            <a:extLst>
              <a:ext uri="{FF2B5EF4-FFF2-40B4-BE49-F238E27FC236}">
                <a16:creationId xmlns:a16="http://schemas.microsoft.com/office/drawing/2014/main" id="{09567E13-62FB-5776-8A04-62FCEE28F731}"/>
              </a:ext>
            </a:extLst>
          </p:cNvPr>
          <p:cNvSpPr/>
          <p:nvPr/>
        </p:nvSpPr>
        <p:spPr>
          <a:xfrm>
            <a:off x="9400988" y="1619250"/>
            <a:ext cx="1828800" cy="51435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誘發哮喘</a:t>
            </a:r>
            <a:endParaRPr lang="en-US" b="1" dirty="0">
              <a:latin typeface="Microsoft JhengHei" panose="020B0604030504040204" pitchFamily="34" charset="-120"/>
              <a:ea typeface="Microsoft JhengHei" panose="020B0604030504040204" pitchFamily="34" charset="-120"/>
            </a:endParaRPr>
          </a:p>
        </p:txBody>
      </p:sp>
      <p:sp>
        <p:nvSpPr>
          <p:cNvPr id="23" name="Flowchart: Process 38">
            <a:extLst>
              <a:ext uri="{FF2B5EF4-FFF2-40B4-BE49-F238E27FC236}">
                <a16:creationId xmlns:a16="http://schemas.microsoft.com/office/drawing/2014/main" id="{BD0B4C5A-4AE0-BDB7-C131-E354677C2015}"/>
              </a:ext>
            </a:extLst>
          </p:cNvPr>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老鼠咬電線</a:t>
            </a:r>
            <a:endParaRPr lang="en-US" b="1" dirty="0">
              <a:latin typeface="Microsoft JhengHei" panose="020B0604030504040204" pitchFamily="34" charset="-120"/>
              <a:ea typeface="Microsoft JhengHei" panose="020B0604030504040204" pitchFamily="34" charset="-120"/>
            </a:endParaRPr>
          </a:p>
        </p:txBody>
      </p:sp>
      <p:sp>
        <p:nvSpPr>
          <p:cNvPr id="24" name="Flowchart: Process 39">
            <a:extLst>
              <a:ext uri="{FF2B5EF4-FFF2-40B4-BE49-F238E27FC236}">
                <a16:creationId xmlns:a16="http://schemas.microsoft.com/office/drawing/2014/main" id="{3015607D-059F-3821-9B32-860435A84ABB}"/>
              </a:ext>
            </a:extLst>
          </p:cNvPr>
          <p:cNvSpPr/>
          <p:nvPr/>
        </p:nvSpPr>
        <p:spPr>
          <a:xfrm>
            <a:off x="4091188" y="3486007"/>
            <a:ext cx="2286000" cy="816418"/>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icrosoft JhengHei" panose="020B0604030504040204" pitchFamily="34" charset="-120"/>
                <a:ea typeface="Microsoft JhengHei" panose="020B0604030504040204" pitchFamily="34" charset="-120"/>
              </a:rPr>
              <a:t>黴菌和白蟻</a:t>
            </a:r>
            <a:endParaRPr lang="en-US" altLang="zh-CN" b="1" dirty="0">
              <a:latin typeface="Microsoft JhengHei" panose="020B0604030504040204" pitchFamily="34" charset="-120"/>
              <a:ea typeface="Microsoft JhengHei" panose="020B0604030504040204" pitchFamily="34" charset="-120"/>
            </a:endParaRPr>
          </a:p>
          <a:p>
            <a:pPr algn="ctr">
              <a:defRPr/>
            </a:pPr>
            <a:r>
              <a:rPr lang="zh-CN" altLang="en-US" b="1" dirty="0">
                <a:latin typeface="Microsoft JhengHei" panose="020B0604030504040204" pitchFamily="34" charset="-120"/>
                <a:ea typeface="Microsoft JhengHei" panose="020B0604030504040204" pitchFamily="34" charset="-120"/>
              </a:rPr>
              <a:t>對建築物的破壞</a:t>
            </a:r>
            <a:endParaRPr lang="en-US" b="1" dirty="0">
              <a:latin typeface="Microsoft JhengHei" panose="020B0604030504040204" pitchFamily="34" charset="-120"/>
              <a:ea typeface="Microsoft JhengHei" panose="020B0604030504040204" pitchFamily="34" charset="-120"/>
            </a:endParaRPr>
          </a:p>
        </p:txBody>
      </p:sp>
      <p:sp>
        <p:nvSpPr>
          <p:cNvPr id="25" name="TextBox 24">
            <a:extLst>
              <a:ext uri="{FF2B5EF4-FFF2-40B4-BE49-F238E27FC236}">
                <a16:creationId xmlns:a16="http://schemas.microsoft.com/office/drawing/2014/main" id="{C096FA7D-4853-4C2B-8105-644331BB8120}"/>
              </a:ext>
            </a:extLst>
          </p:cNvPr>
          <p:cNvSpPr txBox="1"/>
          <p:nvPr/>
        </p:nvSpPr>
        <p:spPr>
          <a:xfrm>
            <a:off x="3455880" y="194599"/>
            <a:ext cx="4747188"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蟲害會造成什麼問題？</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34685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5508</TotalTime>
  <Words>7682</Words>
  <Application>Microsoft Office PowerPoint</Application>
  <PresentationFormat>Widescreen</PresentationFormat>
  <Paragraphs>462</Paragraphs>
  <Slides>48</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Microsoft JhengHei</vt:lpstr>
      <vt:lpstr>Arial</vt:lpstr>
      <vt:lpstr>Calibri</vt:lpstr>
      <vt:lpstr>Cambria</vt:lpstr>
      <vt:lpstr>Century Gothic</vt:lpstr>
      <vt:lpstr>Frutiger 55 Roman</vt:lpstr>
      <vt:lpstr>News Gothic MT</vt:lpstr>
      <vt:lpstr>Segoe UI</vt:lpstr>
      <vt:lpstr>Wingdings</vt:lpstr>
      <vt:lpstr>Office Theme</vt:lpstr>
      <vt:lpstr>管理托兒所的螞蟻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豁免類產品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Liao, Mira</cp:lastModifiedBy>
  <cp:revision>880</cp:revision>
  <dcterms:created xsi:type="dcterms:W3CDTF">2017-11-15T21:34:28Z</dcterms:created>
  <dcterms:modified xsi:type="dcterms:W3CDTF">2023-05-17T17:48:19Z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