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7.xml" ContentType="application/vnd.openxmlformats-officedocument.presentationml.tags+xml"/>
  <Override PartName="/ppt/notesSlides/notesSlide11.xml" ContentType="application/vnd.openxmlformats-officedocument.presentationml.notesSlide+xml"/>
  <Override PartName="/ppt/tags/tag8.xml" ContentType="application/vnd.openxmlformats-officedocument.presentationml.tags+xml"/>
  <Override PartName="/ppt/notesSlides/notesSlide12.xml" ContentType="application/vnd.openxmlformats-officedocument.presentationml.notesSlide+xml"/>
  <Override PartName="/ppt/tags/tag9.xml" ContentType="application/vnd.openxmlformats-officedocument.presentationml.tags+xml"/>
  <Override PartName="/ppt/notesSlides/notesSlide13.xml" ContentType="application/vnd.openxmlformats-officedocument.presentationml.notesSlide+xml"/>
  <Override PartName="/ppt/tags/tag10.xml" ContentType="application/vnd.openxmlformats-officedocument.presentationml.tags+xml"/>
  <Override PartName="/ppt/notesSlides/notesSlide14.xml" ContentType="application/vnd.openxmlformats-officedocument.presentationml.notesSlide+xml"/>
  <Override PartName="/ppt/tags/tag11.xml" ContentType="application/vnd.openxmlformats-officedocument.presentationml.tags+xml"/>
  <Override PartName="/ppt/notesSlides/notesSlide15.xml" ContentType="application/vnd.openxmlformats-officedocument.presentationml.notesSlide+xml"/>
  <Override PartName="/ppt/tags/tag12.xml" ContentType="application/vnd.openxmlformats-officedocument.presentationml.tags+xml"/>
  <Override PartName="/ppt/notesSlides/notesSlide16.xml" ContentType="application/vnd.openxmlformats-officedocument.presentationml.notesSlide+xml"/>
  <Override PartName="/ppt/tags/tag13.xml" ContentType="application/vnd.openxmlformats-officedocument.presentationml.tags+xml"/>
  <Override PartName="/ppt/notesSlides/notesSlide17.xml" ContentType="application/vnd.openxmlformats-officedocument.presentationml.notesSlide+xml"/>
  <Override PartName="/ppt/tags/tag14.xml" ContentType="application/vnd.openxmlformats-officedocument.presentationml.tags+xml"/>
  <Override PartName="/ppt/notesSlides/notesSlide18.xml" ContentType="application/vnd.openxmlformats-officedocument.presentationml.notesSlide+xml"/>
  <Override PartName="/ppt/tags/tag15.xml" ContentType="application/vnd.openxmlformats-officedocument.presentationml.tags+xml"/>
  <Override PartName="/ppt/notesSlides/notesSlide19.xml" ContentType="application/vnd.openxmlformats-officedocument.presentationml.notesSlide+xml"/>
  <Override PartName="/ppt/tags/tag16.xml" ContentType="application/vnd.openxmlformats-officedocument.presentationml.tags+xml"/>
  <Override PartName="/ppt/notesSlides/notesSlide20.xml" ContentType="application/vnd.openxmlformats-officedocument.presentationml.notesSlide+xml"/>
  <Override PartName="/ppt/tags/tag17.xml" ContentType="application/vnd.openxmlformats-officedocument.presentationml.tags+xml"/>
  <Override PartName="/ppt/notesSlides/notesSlide21.xml" ContentType="application/vnd.openxmlformats-officedocument.presentationml.notesSlide+xml"/>
  <Override PartName="/ppt/tags/tag18.xml" ContentType="application/vnd.openxmlformats-officedocument.presentationml.tags+xml"/>
  <Override PartName="/ppt/notesSlides/notesSlide22.xml" ContentType="application/vnd.openxmlformats-officedocument.presentationml.notesSlide+xml"/>
  <Override PartName="/ppt/tags/tag19.xml" ContentType="application/vnd.openxmlformats-officedocument.presentationml.tags+xml"/>
  <Override PartName="/ppt/notesSlides/notesSlide23.xml" ContentType="application/vnd.openxmlformats-officedocument.presentationml.notesSlide+xml"/>
  <Override PartName="/ppt/tags/tag20.xml" ContentType="application/vnd.openxmlformats-officedocument.presentationml.tags+xml"/>
  <Override PartName="/ppt/notesSlides/notesSlide24.xml" ContentType="application/vnd.openxmlformats-officedocument.presentationml.notesSlide+xml"/>
  <Override PartName="/ppt/tags/tag21.xml" ContentType="application/vnd.openxmlformats-officedocument.presentationml.tags+xml"/>
  <Override PartName="/ppt/notesSlides/notesSlide25.xml" ContentType="application/vnd.openxmlformats-officedocument.presentationml.notesSlide+xml"/>
  <Override PartName="/ppt/tags/tag22.xml" ContentType="application/vnd.openxmlformats-officedocument.presentationml.tags+xml"/>
  <Override PartName="/ppt/notesSlides/notesSlide26.xml" ContentType="application/vnd.openxmlformats-officedocument.presentationml.notesSlide+xml"/>
  <Override PartName="/ppt/tags/tag23.xml" ContentType="application/vnd.openxmlformats-officedocument.presentationml.tags+xml"/>
  <Override PartName="/ppt/notesSlides/notesSlide27.xml" ContentType="application/vnd.openxmlformats-officedocument.presentationml.notesSlide+xml"/>
  <Override PartName="/ppt/tags/tag24.xml" ContentType="application/vnd.openxmlformats-officedocument.presentationml.tags+xml"/>
  <Override PartName="/ppt/notesSlides/notesSlide28.xml" ContentType="application/vnd.openxmlformats-officedocument.presentationml.notesSlide+xml"/>
  <Override PartName="/ppt/tags/tag25.xml" ContentType="application/vnd.openxmlformats-officedocument.presentationml.tags+xml"/>
  <Override PartName="/ppt/notesSlides/notesSlide29.xml" ContentType="application/vnd.openxmlformats-officedocument.presentationml.notesSlide+xml"/>
  <Override PartName="/ppt/tags/tag26.xml" ContentType="application/vnd.openxmlformats-officedocument.presentationml.tags+xml"/>
  <Override PartName="/ppt/notesSlides/notesSlide30.xml" ContentType="application/vnd.openxmlformats-officedocument.presentationml.notesSlide+xml"/>
  <Override PartName="/ppt/tags/tag27.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28.xml" ContentType="application/vnd.openxmlformats-officedocument.presentationml.tags+xml"/>
  <Override PartName="/ppt/notesSlides/notesSlide33.xml" ContentType="application/vnd.openxmlformats-officedocument.presentationml.notesSlide+xml"/>
  <Override PartName="/ppt/tags/tag29.xml" ContentType="application/vnd.openxmlformats-officedocument.presentationml.tags+xml"/>
  <Override PartName="/ppt/notesSlides/notesSlide34.xml" ContentType="application/vnd.openxmlformats-officedocument.presentationml.notesSlide+xml"/>
  <Override PartName="/ppt/tags/tag30.xml" ContentType="application/vnd.openxmlformats-officedocument.presentationml.tags+xml"/>
  <Override PartName="/ppt/notesSlides/notesSlide35.xml" ContentType="application/vnd.openxmlformats-officedocument.presentationml.notesSlide+xml"/>
  <Override PartName="/ppt/tags/tag31.xml" ContentType="application/vnd.openxmlformats-officedocument.presentationml.tags+xml"/>
  <Override PartName="/ppt/notesSlides/notesSlide36.xml" ContentType="application/vnd.openxmlformats-officedocument.presentationml.notesSlide+xml"/>
  <Override PartName="/ppt/tags/tag32.xml" ContentType="application/vnd.openxmlformats-officedocument.presentationml.tags+xml"/>
  <Override PartName="/ppt/notesSlides/notesSlide37.xml" ContentType="application/vnd.openxmlformats-officedocument.presentationml.notesSlide+xml"/>
  <Override PartName="/ppt/tags/tag33.xml" ContentType="application/vnd.openxmlformats-officedocument.presentationml.tags+xml"/>
  <Override PartName="/ppt/notesSlides/notesSlide38.xml" ContentType="application/vnd.openxmlformats-officedocument.presentationml.notesSlide+xml"/>
  <Override PartName="/ppt/tags/tag34.xml" ContentType="application/vnd.openxmlformats-officedocument.presentationml.tags+xml"/>
  <Override PartName="/ppt/notesSlides/notesSlide39.xml" ContentType="application/vnd.openxmlformats-officedocument.presentationml.notesSlide+xml"/>
  <Override PartName="/ppt/tags/tag35.xml" ContentType="application/vnd.openxmlformats-officedocument.presentationml.tags+xml"/>
  <Override PartName="/ppt/notesSlides/notesSlide40.xml" ContentType="application/vnd.openxmlformats-officedocument.presentationml.notesSlide+xml"/>
  <Override PartName="/ppt/tags/tag36.xml" ContentType="application/vnd.openxmlformats-officedocument.presentationml.tags+xml"/>
  <Override PartName="/ppt/notesSlides/notesSlide41.xml" ContentType="application/vnd.openxmlformats-officedocument.presentationml.notesSlide+xml"/>
  <Override PartName="/ppt/tags/tag37.xml" ContentType="application/vnd.openxmlformats-officedocument.presentationml.tags+xml"/>
  <Override PartName="/ppt/notesSlides/notesSlide42.xml" ContentType="application/vnd.openxmlformats-officedocument.presentationml.notesSlide+xml"/>
  <Override PartName="/ppt/tags/tag38.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ags/tag39.xml" ContentType="application/vnd.openxmlformats-officedocument.presentationml.tag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ags/tag40.xml" ContentType="application/vnd.openxmlformats-officedocument.presentationml.tags+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3"/>
  </p:notesMasterIdLst>
  <p:sldIdLst>
    <p:sldId id="257" r:id="rId2"/>
    <p:sldId id="321" r:id="rId3"/>
    <p:sldId id="260" r:id="rId4"/>
    <p:sldId id="262" r:id="rId5"/>
    <p:sldId id="263" r:id="rId6"/>
    <p:sldId id="264" r:id="rId7"/>
    <p:sldId id="313" r:id="rId8"/>
    <p:sldId id="315" r:id="rId9"/>
    <p:sldId id="317" r:id="rId10"/>
    <p:sldId id="319" r:id="rId11"/>
    <p:sldId id="310"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311" r:id="rId26"/>
    <p:sldId id="280" r:id="rId27"/>
    <p:sldId id="281" r:id="rId28"/>
    <p:sldId id="282" r:id="rId29"/>
    <p:sldId id="283" r:id="rId30"/>
    <p:sldId id="284" r:id="rId31"/>
    <p:sldId id="285" r:id="rId32"/>
    <p:sldId id="286" r:id="rId33"/>
    <p:sldId id="312" r:id="rId34"/>
    <p:sldId id="288" r:id="rId35"/>
    <p:sldId id="289" r:id="rId36"/>
    <p:sldId id="290" r:id="rId37"/>
    <p:sldId id="291" r:id="rId38"/>
    <p:sldId id="292" r:id="rId39"/>
    <p:sldId id="293" r:id="rId40"/>
    <p:sldId id="294" r:id="rId41"/>
    <p:sldId id="295" r:id="rId42"/>
    <p:sldId id="296" r:id="rId43"/>
    <p:sldId id="322" r:id="rId44"/>
    <p:sldId id="358" r:id="rId45"/>
    <p:sldId id="308" r:id="rId46"/>
    <p:sldId id="314" r:id="rId47"/>
    <p:sldId id="326" r:id="rId48"/>
    <p:sldId id="303" r:id="rId49"/>
    <p:sldId id="361" r:id="rId50"/>
    <p:sldId id="362" r:id="rId51"/>
    <p:sldId id="306"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tina Wilkinson" initials="CW" lastIdx="1" clrIdx="0"/>
  <p:cmAuthor id="2" name="Rose, Bobbie" initials="RB" lastIdx="3" clrIdx="1">
    <p:extLst>
      <p:ext uri="{19B8F6BF-5375-455C-9EA6-DF929625EA0E}">
        <p15:presenceInfo xmlns:p15="http://schemas.microsoft.com/office/powerpoint/2012/main" userId="S-1-5-21-2695169584-3817918341-3537416689-11686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DC6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0615" autoAdjust="0"/>
  </p:normalViewPr>
  <p:slideViewPr>
    <p:cSldViewPr>
      <p:cViewPr varScale="1">
        <p:scale>
          <a:sx n="79" d="100"/>
          <a:sy n="79" d="100"/>
        </p:scale>
        <p:origin x="1794" y="84"/>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61" d="100"/>
          <a:sy n="61" d="100"/>
        </p:scale>
        <p:origin x="2484" y="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660E342-FE95-41BD-A330-66877DA1DBDF}" type="datetimeFigureOut">
              <a:rPr lang="en-US" smtClean="0"/>
              <a:t>6/6/2023</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E05F3B6-3F50-42C0-B15E-F1698C309863}" type="slidenum">
              <a:rPr lang="en-US" smtClean="0"/>
              <a:t>‹#›</a:t>
            </a:fld>
            <a:endParaRPr lang="en-US" dirty="0"/>
          </a:p>
        </p:txBody>
      </p:sp>
    </p:spTree>
    <p:extLst>
      <p:ext uri="{BB962C8B-B14F-4D97-AF65-F5344CB8AC3E}">
        <p14:creationId xmlns:p14="http://schemas.microsoft.com/office/powerpoint/2010/main" val="13941144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apps.cdpr.ca.gov/schoolipm/childcare/"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zh-CN" altLang="en-US" dirty="0"/>
              <a:t>介紹自己和項目</a:t>
            </a:r>
            <a:endParaRPr lang="en-US" dirty="0"/>
          </a:p>
        </p:txBody>
      </p:sp>
      <p:sp>
        <p:nvSpPr>
          <p:cNvPr id="4" name="Slide Number Placeholder 3"/>
          <p:cNvSpPr>
            <a:spLocks noGrp="1"/>
          </p:cNvSpPr>
          <p:nvPr>
            <p:ph type="sldNum" sz="quarter" idx="10"/>
          </p:nvPr>
        </p:nvSpPr>
        <p:spPr/>
        <p:txBody>
          <a:bodyPr/>
          <a:lstStyle/>
          <a:p>
            <a:fld id="{D875AC5D-80F5-4949-B64C-67F4E154FAC8}"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18852192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8E05F3B6-3F50-42C0-B15E-F1698C309863}" type="slidenum">
              <a:rPr lang="en-US" smtClean="0"/>
              <a:t>11</a:t>
            </a:fld>
            <a:endParaRPr lang="en-US" dirty="0"/>
          </a:p>
        </p:txBody>
      </p:sp>
    </p:spTree>
    <p:extLst>
      <p:ext uri="{BB962C8B-B14F-4D97-AF65-F5344CB8AC3E}">
        <p14:creationId xmlns:p14="http://schemas.microsoft.com/office/powerpoint/2010/main" val="40145798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CN" altLang="en-US" dirty="0"/>
              <a:t>有時人們不瞭解</a:t>
            </a:r>
            <a:r>
              <a:rPr lang="en-US" altLang="en-US" dirty="0"/>
              <a:t> HSA</a:t>
            </a:r>
            <a:r>
              <a:rPr lang="zh-CN" altLang="en-US" dirty="0"/>
              <a:t>。健康學校法案對於業主和蟲害控制專業人士有特別的要求。</a:t>
            </a:r>
            <a:r>
              <a:rPr lang="en-US" altLang="en-US" dirty="0"/>
              <a:t> </a:t>
            </a:r>
            <a:r>
              <a:rPr lang="zh-CN" altLang="en-US" dirty="0"/>
              <a:t>務必分享這個資訊，以保護您的托兒中心的兒童和工作人員。瞭解哪些人可能在您的托兒中心使用殺蟲劑是很重要的。</a:t>
            </a:r>
            <a:endParaRPr lang="en-US" altLang="en-US" dirty="0"/>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fld id="{3F6C6070-6DA9-442A-83AB-658E6F84D0C6}" type="slidenum">
              <a:rPr lang="en-US" altLang="en-US" smtClean="0"/>
              <a:pPr eaLnBrk="1" hangingPunct="1"/>
              <a:t>12</a:t>
            </a:fld>
            <a:endParaRPr lang="en-US" altLang="en-US" dirty="0"/>
          </a:p>
        </p:txBody>
      </p:sp>
    </p:spTree>
    <p:extLst>
      <p:ext uri="{BB962C8B-B14F-4D97-AF65-F5344CB8AC3E}">
        <p14:creationId xmlns:p14="http://schemas.microsoft.com/office/powerpoint/2010/main" val="36059915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zh-CN" altLang="en-US" dirty="0"/>
              <a:t>噴液、噴霧或顆粒</a:t>
            </a:r>
            <a:r>
              <a:rPr lang="en-US" baseline="0" dirty="0"/>
              <a:t>/</a:t>
            </a:r>
            <a:r>
              <a:rPr lang="zh-CN" altLang="en-US" baseline="0" dirty="0"/>
              <a:t>粉末形式的殺蟲劑在健康學校法案中被稱為</a:t>
            </a:r>
            <a:r>
              <a:rPr lang="en-US" altLang="zh-CN" baseline="0" dirty="0"/>
              <a:t>『</a:t>
            </a:r>
            <a:r>
              <a:rPr lang="zh-CN" altLang="en-US" baseline="0" dirty="0"/>
              <a:t>非豁免</a:t>
            </a:r>
            <a:r>
              <a:rPr lang="en-US" altLang="zh-CN" baseline="0" dirty="0"/>
              <a:t>』</a:t>
            </a:r>
            <a:r>
              <a:rPr lang="zh-CN" altLang="en-US" baseline="0" dirty="0"/>
              <a:t>產品。</a:t>
            </a:r>
            <a:endParaRPr lang="en-US" dirty="0"/>
          </a:p>
          <a:p>
            <a:endParaRPr lang="en-US" dirty="0"/>
          </a:p>
          <a:p>
            <a:pPr marL="0" marR="0" lvl="1" indent="0" algn="l" defTabSz="914400" rtl="0" eaLnBrk="0" fontAlgn="base" latinLnBrk="0" hangingPunct="0">
              <a:lnSpc>
                <a:spcPct val="100000"/>
              </a:lnSpc>
              <a:spcBef>
                <a:spcPct val="30000"/>
              </a:spcBef>
              <a:spcAft>
                <a:spcPct val="0"/>
              </a:spcAft>
              <a:buClrTx/>
              <a:buSzTx/>
              <a:buFontTx/>
              <a:buNone/>
              <a:tabLst/>
              <a:defRPr/>
            </a:pPr>
            <a:r>
              <a:rPr lang="zh-CN" altLang="en-US" dirty="0">
                <a:latin typeface="Arial"/>
                <a:cs typeface="Arial"/>
              </a:rPr>
              <a:t>在誘餌、捕捉器、凝膠、或裂縫處理中使用殺蟲劑的產品或</a:t>
            </a:r>
            <a:r>
              <a:rPr lang="zh-CN" altLang="en-US" dirty="0"/>
              <a:t>用於殺死病菌的產品 </a:t>
            </a:r>
            <a:r>
              <a:rPr lang="en-US" altLang="zh-CN" dirty="0"/>
              <a:t>(</a:t>
            </a:r>
            <a:r>
              <a:rPr lang="zh-CN" altLang="en-US" dirty="0"/>
              <a:t>抗微生物劑</a:t>
            </a:r>
            <a:r>
              <a:rPr lang="en-US" altLang="zh-CN" dirty="0"/>
              <a:t>)</a:t>
            </a:r>
            <a:r>
              <a:rPr lang="zh-CN" altLang="en-US" dirty="0"/>
              <a:t>，例如抑菌劑和消毒劑，是被豁免的</a:t>
            </a:r>
            <a:r>
              <a:rPr lang="en-US" dirty="0">
                <a:cs typeface="Calibri"/>
              </a:rPr>
              <a:t> </a:t>
            </a:r>
            <a:r>
              <a:rPr lang="en-US" dirty="0"/>
              <a:t>(</a:t>
            </a:r>
            <a:r>
              <a:rPr lang="zh-CN" altLang="en-US" dirty="0"/>
              <a:t>即不受該法律管轄</a:t>
            </a:r>
            <a:r>
              <a:rPr lang="en-US" dirty="0"/>
              <a:t>)</a:t>
            </a:r>
            <a:r>
              <a:rPr lang="zh-CN" altLang="en-US" dirty="0"/>
              <a:t>。這意味著使用這些殺蟲劑產品時無需通知家長和工作人員，也無需保留使用記錄。</a:t>
            </a:r>
            <a:endParaRPr lang="en-US" dirty="0"/>
          </a:p>
          <a:p>
            <a:endParaRPr lang="en-US" dirty="0"/>
          </a:p>
          <a:p>
            <a:r>
              <a:rPr lang="zh-CN" altLang="en-US" dirty="0"/>
              <a:t>但是，只要使用任何類型的殺蟲劑，無論是否豁免，您都必須接受</a:t>
            </a:r>
            <a:r>
              <a:rPr lang="en-US" dirty="0"/>
              <a:t> </a:t>
            </a:r>
            <a:r>
              <a:rPr lang="en-US" baseline="0" dirty="0"/>
              <a:t>IPM </a:t>
            </a:r>
            <a:r>
              <a:rPr lang="zh-CN" altLang="en-US" baseline="0" dirty="0"/>
              <a:t>培訓。</a:t>
            </a:r>
            <a:endParaRPr lang="en-US" dirty="0"/>
          </a:p>
        </p:txBody>
      </p:sp>
      <p:sp>
        <p:nvSpPr>
          <p:cNvPr id="4" name="Slide Number Placeholder 3"/>
          <p:cNvSpPr>
            <a:spLocks noGrp="1"/>
          </p:cNvSpPr>
          <p:nvPr>
            <p:ph type="sldNum" sz="quarter" idx="10"/>
          </p:nvPr>
        </p:nvSpPr>
        <p:spPr/>
        <p:txBody>
          <a:bodyPr/>
          <a:lstStyle/>
          <a:p>
            <a:pPr>
              <a:defRPr/>
            </a:pPr>
            <a:fld id="{445F4572-CB99-40FC-AA4A-6C21834D3768}" type="slidenum">
              <a:rPr lang="en-US" smtClean="0"/>
              <a:pPr>
                <a:defRPr/>
              </a:pPr>
              <a:t>13</a:t>
            </a:fld>
            <a:endParaRPr lang="en-US" dirty="0"/>
          </a:p>
        </p:txBody>
      </p:sp>
    </p:spTree>
    <p:extLst>
      <p:ext uri="{BB962C8B-B14F-4D97-AF65-F5344CB8AC3E}">
        <p14:creationId xmlns:p14="http://schemas.microsoft.com/office/powerpoint/2010/main" val="30464255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CN" altLang="en-US" dirty="0"/>
              <a:t>誰可以告訴我什麼是蟲害？讓學員隨意發言，然後再顯示定義。在顯示蟲害圖片之前，請學員舉出蟲害的例子。</a:t>
            </a:r>
            <a:endParaRPr lang="en-US" altLang="en-US" dirty="0"/>
          </a:p>
          <a:p>
            <a:pPr eaLnBrk="1" hangingPunct="1">
              <a:spcBef>
                <a:spcPct val="0"/>
              </a:spcBef>
            </a:pPr>
            <a:endParaRPr lang="en-US" altLang="en-US" dirty="0"/>
          </a:p>
          <a:p>
            <a:pPr eaLnBrk="1" hangingPunct="1">
              <a:spcBef>
                <a:spcPct val="0"/>
              </a:spcBef>
            </a:pPr>
            <a:r>
              <a:rPr lang="zh-CN" altLang="en-US" dirty="0"/>
              <a:t>蟲害也可以是在不該出現的地方存在的東西，如玩耍草坪區域的三葉草。老鼠、小鼠、家蠅、浣熊、臭鼬、鴿、松鼠、蜱蟲、螞蟻、雜草和細菌都是不同種類蟲害的例子。在消滅某種東西之前，確定其真的是蟲害。請記得，在一種情況下的蟲害在其他環境中可能有很重要的環境意義。例如，早教中心院子裡的黃蜂可能叮人，造成輕度到嚴重、甚至致命的過敏反應，但是可以消滅大量的毛毛蟲、家蠅和其他有害昆蟲。</a:t>
            </a:r>
            <a:endParaRPr lang="en-US" altLang="en-US" dirty="0"/>
          </a:p>
          <a:p>
            <a:pPr eaLnBrk="1" hangingPunct="1">
              <a:spcBef>
                <a:spcPct val="0"/>
              </a:spcBef>
            </a:pPr>
            <a:endParaRPr lang="en-US" altLang="en-US" dirty="0"/>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fld id="{3EB06D86-FF7D-4247-A173-4E1C3FB6CFE0}" type="slidenum">
              <a:rPr lang="en-US" altLang="en-US" smtClean="0"/>
              <a:pPr eaLnBrk="1" hangingPunct="1"/>
              <a:t>14</a:t>
            </a:fld>
            <a:endParaRPr lang="en-US" altLang="en-US" dirty="0"/>
          </a:p>
        </p:txBody>
      </p:sp>
    </p:spTree>
    <p:extLst>
      <p:ext uri="{BB962C8B-B14F-4D97-AF65-F5344CB8AC3E}">
        <p14:creationId xmlns:p14="http://schemas.microsoft.com/office/powerpoint/2010/main" val="22987374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CN" altLang="en-US" dirty="0"/>
              <a:t>您現在或曾經需要處理哪些室內蟲害？詢問工作人員他們的經驗。人們喜歡分享他們的故事，但是在適當的時候打斷他們，以繼續課程。</a:t>
            </a:r>
            <a:endParaRPr lang="en-US" altLang="en-US" dirty="0"/>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fld id="{50368C6D-2A8A-4324-B0E8-96BF8268A4AD}" type="slidenum">
              <a:rPr lang="en-US" altLang="en-US" smtClean="0"/>
              <a:pPr eaLnBrk="1" hangingPunct="1"/>
              <a:t>15</a:t>
            </a:fld>
            <a:endParaRPr lang="en-US" altLang="en-US" dirty="0"/>
          </a:p>
        </p:txBody>
      </p:sp>
    </p:spTree>
    <p:extLst>
      <p:ext uri="{BB962C8B-B14F-4D97-AF65-F5344CB8AC3E}">
        <p14:creationId xmlns:p14="http://schemas.microsoft.com/office/powerpoint/2010/main" val="13832204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CN" altLang="en-US" dirty="0"/>
              <a:t>您現在或曾經需要處理哪些室外蟲害？詢問工作人員他們的經驗。人們喜歡分享他們的故事，但是在適當的時候打斷他們，以繼續課程。</a:t>
            </a:r>
            <a:endParaRPr lang="en-US" altLang="en-US" dirty="0"/>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fld id="{98B481C8-9173-40C7-B119-4F1ED97601BE}" type="slidenum">
              <a:rPr lang="en-US" altLang="en-US" smtClean="0"/>
              <a:pPr eaLnBrk="1" hangingPunct="1"/>
              <a:t>16</a:t>
            </a:fld>
            <a:endParaRPr lang="en-US" altLang="en-US" dirty="0"/>
          </a:p>
        </p:txBody>
      </p:sp>
    </p:spTree>
    <p:extLst>
      <p:ext uri="{BB962C8B-B14F-4D97-AF65-F5344CB8AC3E}">
        <p14:creationId xmlns:p14="http://schemas.microsoft.com/office/powerpoint/2010/main" val="17193107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marL="0" lvl="1" eaLnBrk="1" fontAlgn="auto" hangingPunct="1">
              <a:spcBef>
                <a:spcPts val="0"/>
              </a:spcBef>
              <a:spcAft>
                <a:spcPts val="0"/>
              </a:spcAft>
              <a:defRPr/>
            </a:pPr>
            <a:r>
              <a:rPr lang="zh-CN" altLang="en-US" dirty="0"/>
              <a:t>我們剛才看了一下托兒機構的蟲害問題。我們為什麼要在乎呢？蟲害為什麼對孩子不好？</a:t>
            </a:r>
            <a:endParaRPr lang="en-US" dirty="0"/>
          </a:p>
          <a:p>
            <a:pPr marL="0" lvl="1" eaLnBrk="1" fontAlgn="auto" hangingPunct="1">
              <a:spcBef>
                <a:spcPts val="0"/>
              </a:spcBef>
              <a:spcAft>
                <a:spcPts val="0"/>
              </a:spcAft>
              <a:defRPr/>
            </a:pPr>
            <a:r>
              <a:rPr lang="zh-CN" altLang="en-US" dirty="0"/>
              <a:t>蟲害可以造成三類問題。首先是健康問題。蟑螂或小鼠等蟲害可以傳播細菌。例如，蟑螂可能走過廁所或垃圾中的生肉或腐爛食物，然後在我們吃東西的盤子和桌面爬。蟲害也可以造成過敏或哮喘。蟑螂可能觸發哮喘，因為蟑螂成長而脫皮時，會像貓脫毛一樣釋放</a:t>
            </a:r>
            <a:r>
              <a:rPr lang="en-US" altLang="zh-CN" dirty="0"/>
              <a:t>『</a:t>
            </a:r>
            <a:r>
              <a:rPr lang="zh-CN" altLang="en-US" dirty="0"/>
              <a:t>皮屑</a:t>
            </a:r>
            <a:r>
              <a:rPr lang="en-US" altLang="zh-CN" dirty="0"/>
              <a:t>』</a:t>
            </a:r>
            <a:r>
              <a:rPr lang="zh-CN" altLang="en-US" dirty="0"/>
              <a:t>。這被證明是哮喘觸發物。小鼠也被證明其皮毛和尿味可以觸發哮喘。</a:t>
            </a:r>
            <a:endParaRPr lang="en-US" dirty="0"/>
          </a:p>
          <a:p>
            <a:pPr marL="0" lvl="1" eaLnBrk="1" fontAlgn="auto" hangingPunct="1">
              <a:spcBef>
                <a:spcPts val="0"/>
              </a:spcBef>
              <a:spcAft>
                <a:spcPts val="0"/>
              </a:spcAft>
              <a:defRPr/>
            </a:pPr>
            <a:endParaRPr lang="en-US" dirty="0"/>
          </a:p>
          <a:p>
            <a:pPr marL="0" lvl="1" eaLnBrk="1" fontAlgn="auto" hangingPunct="1">
              <a:spcBef>
                <a:spcPts val="0"/>
              </a:spcBef>
              <a:spcAft>
                <a:spcPts val="0"/>
              </a:spcAft>
              <a:defRPr/>
            </a:pPr>
            <a:r>
              <a:rPr lang="zh-CN" altLang="en-US" dirty="0"/>
              <a:t>蟲害也可以導致建築物損壞。老鼠可以咬斷電線，導致電氣危險。黴菌和白蟻可以損壞建築物的結構。</a:t>
            </a:r>
            <a:endParaRPr lang="en-US" dirty="0"/>
          </a:p>
          <a:p>
            <a:pPr marL="0" lvl="1" eaLnBrk="1" fontAlgn="auto" hangingPunct="1">
              <a:spcBef>
                <a:spcPts val="0"/>
              </a:spcBef>
              <a:spcAft>
                <a:spcPts val="0"/>
              </a:spcAft>
              <a:defRPr/>
            </a:pPr>
            <a:endParaRPr lang="en-US" dirty="0"/>
          </a:p>
          <a:p>
            <a:pPr marL="0" lvl="1" eaLnBrk="1" fontAlgn="auto" hangingPunct="1">
              <a:spcBef>
                <a:spcPts val="0"/>
              </a:spcBef>
              <a:spcAft>
                <a:spcPts val="0"/>
              </a:spcAft>
              <a:defRPr/>
            </a:pPr>
            <a:r>
              <a:rPr lang="zh-CN" altLang="en-US" dirty="0"/>
              <a:t>家長和工作人員看到蟲害也會感到不安，並要求儘快滅除。</a:t>
            </a:r>
            <a:endParaRPr lang="en-US" dirty="0"/>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fld id="{0E5B4B59-D95A-43DA-9DC6-272FCE24AD2A}" type="slidenum">
              <a:rPr lang="en-US" altLang="en-US" smtClean="0"/>
              <a:pPr eaLnBrk="1" hangingPunct="1"/>
              <a:t>17</a:t>
            </a:fld>
            <a:endParaRPr lang="en-US" altLang="en-US" dirty="0"/>
          </a:p>
        </p:txBody>
      </p:sp>
    </p:spTree>
    <p:extLst>
      <p:ext uri="{BB962C8B-B14F-4D97-AF65-F5344CB8AC3E}">
        <p14:creationId xmlns:p14="http://schemas.microsoft.com/office/powerpoint/2010/main" val="32270950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2">
              <a:spcBef>
                <a:spcPct val="0"/>
              </a:spcBef>
            </a:pPr>
            <a:r>
              <a:rPr lang="zh-CN" altLang="en-US" dirty="0"/>
              <a:t>我們看到托兒中心確實有蟲害存在。現在看看傳統的蟲害解決方案</a:t>
            </a:r>
            <a:r>
              <a:rPr lang="en-US" altLang="en-US" dirty="0"/>
              <a:t> (</a:t>
            </a:r>
            <a:r>
              <a:rPr lang="zh-CN" altLang="en-US" dirty="0"/>
              <a:t>即殺蟲劑</a:t>
            </a:r>
            <a:r>
              <a:rPr lang="en-US" altLang="en-US" dirty="0"/>
              <a:t>) </a:t>
            </a:r>
            <a:r>
              <a:rPr lang="zh-CN" altLang="en-US" dirty="0"/>
              <a:t>以及為什麼它不再是蟲害管理的優選方法。今天，我們會在後面講到優選的方法！</a:t>
            </a:r>
            <a:endParaRPr lang="en-US" altLang="en-US" dirty="0"/>
          </a:p>
          <a:p>
            <a:pPr eaLnBrk="1" hangingPunct="1">
              <a:spcBef>
                <a:spcPct val="0"/>
              </a:spcBef>
            </a:pPr>
            <a:endParaRPr lang="en-US" altLang="en-US" b="1" dirty="0"/>
          </a:p>
          <a:p>
            <a:pPr eaLnBrk="1" hangingPunct="1">
              <a:spcBef>
                <a:spcPct val="0"/>
              </a:spcBef>
            </a:pPr>
            <a:r>
              <a:rPr lang="zh-CN" altLang="en-US" dirty="0"/>
              <a:t>什麼是殺蟲劑？您可以給出一個定義嗎？想一下我們為什麼使用殺蟲劑</a:t>
            </a:r>
            <a:r>
              <a:rPr lang="en-US" altLang="en-US" dirty="0"/>
              <a:t>…</a:t>
            </a:r>
          </a:p>
          <a:p>
            <a:pPr eaLnBrk="1" hangingPunct="1">
              <a:spcBef>
                <a:spcPct val="0"/>
              </a:spcBef>
            </a:pPr>
            <a:r>
              <a:rPr lang="zh-CN" altLang="en-US" dirty="0"/>
              <a:t>殺蟲劑是依設計用於殺死或控制活體生物的毒藥，該等活體生物包括雜草、害蟲、蜘蛛、以及您不想在您的托兒設施或院子裡生長的其他東西。所有的殺蟲劑都有潛在危害性。如果不正確遵照標簽指示則更是如此。殺蟲劑應該作為最後的選擇。殺蟲劑噴液或噴霧是特別有害的，應該在托兒環境中避免。</a:t>
            </a:r>
            <a:endParaRPr lang="en-US" altLang="en-US" dirty="0"/>
          </a:p>
          <a:p>
            <a:pPr eaLnBrk="1" hangingPunct="1">
              <a:spcBef>
                <a:spcPct val="0"/>
              </a:spcBef>
            </a:pPr>
            <a:endParaRPr lang="en-US" altLang="en-US" dirty="0"/>
          </a:p>
          <a:p>
            <a:pPr eaLnBrk="1" hangingPunct="1">
              <a:spcBef>
                <a:spcPct val="0"/>
              </a:spcBef>
            </a:pPr>
            <a:r>
              <a:rPr lang="zh-CN" altLang="en-US" dirty="0"/>
              <a:t>你們可以想到殺蟲劑的一些例子嗎？顯示殺蟲劑例子。</a:t>
            </a:r>
            <a:endParaRPr lang="en-US" altLang="en-US" dirty="0"/>
          </a:p>
          <a:p>
            <a:pPr eaLnBrk="1" hangingPunct="1">
              <a:spcBef>
                <a:spcPct val="0"/>
              </a:spcBef>
            </a:pPr>
            <a:endParaRPr lang="en-US" altLang="en-US" dirty="0"/>
          </a:p>
          <a:p>
            <a:pPr eaLnBrk="1" hangingPunct="1">
              <a:spcBef>
                <a:spcPct val="0"/>
              </a:spcBef>
            </a:pPr>
            <a:r>
              <a:rPr lang="zh-CN" altLang="en-US" dirty="0"/>
              <a:t>今天，我們將教授更安全、無毒的蟲害管理替代方法。</a:t>
            </a:r>
            <a:endParaRPr lang="en-US" altLang="en-US" dirty="0"/>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57066" indent="-291179" eaLnBrk="0" hangingPunct="0">
              <a:spcBef>
                <a:spcPct val="30000"/>
              </a:spcBef>
              <a:defRPr sz="1200">
                <a:solidFill>
                  <a:schemeClr val="tx1"/>
                </a:solidFill>
                <a:latin typeface="Calibri" pitchFamily="34" charset="0"/>
              </a:defRPr>
            </a:lvl2pPr>
            <a:lvl3pPr marL="1164717" indent="-232943" eaLnBrk="0" hangingPunct="0">
              <a:spcBef>
                <a:spcPct val="30000"/>
              </a:spcBef>
              <a:defRPr sz="1200">
                <a:solidFill>
                  <a:schemeClr val="tx1"/>
                </a:solidFill>
                <a:latin typeface="Calibri" pitchFamily="34" charset="0"/>
              </a:defRPr>
            </a:lvl3pPr>
            <a:lvl4pPr marL="1630604" indent="-232943" eaLnBrk="0" hangingPunct="0">
              <a:spcBef>
                <a:spcPct val="30000"/>
              </a:spcBef>
              <a:defRPr sz="1200">
                <a:solidFill>
                  <a:schemeClr val="tx1"/>
                </a:solidFill>
                <a:latin typeface="Calibri" pitchFamily="34" charset="0"/>
              </a:defRPr>
            </a:lvl4pPr>
            <a:lvl5pPr marL="2096491" indent="-232943" eaLnBrk="0" hangingPunct="0">
              <a:spcBef>
                <a:spcPct val="30000"/>
              </a:spcBef>
              <a:defRPr sz="1200">
                <a:solidFill>
                  <a:schemeClr val="tx1"/>
                </a:solidFill>
                <a:latin typeface="Calibri" pitchFamily="34" charset="0"/>
              </a:defRPr>
            </a:lvl5pPr>
            <a:lvl6pPr marL="2562377" indent="-232943" defTabSz="465887" eaLnBrk="0" fontAlgn="base" hangingPunct="0">
              <a:spcBef>
                <a:spcPct val="30000"/>
              </a:spcBef>
              <a:spcAft>
                <a:spcPct val="0"/>
              </a:spcAft>
              <a:defRPr sz="1200">
                <a:solidFill>
                  <a:schemeClr val="tx1"/>
                </a:solidFill>
                <a:latin typeface="Calibri" pitchFamily="34" charset="0"/>
              </a:defRPr>
            </a:lvl6pPr>
            <a:lvl7pPr marL="3028264" indent="-232943" defTabSz="465887" eaLnBrk="0" fontAlgn="base" hangingPunct="0">
              <a:spcBef>
                <a:spcPct val="30000"/>
              </a:spcBef>
              <a:spcAft>
                <a:spcPct val="0"/>
              </a:spcAft>
              <a:defRPr sz="1200">
                <a:solidFill>
                  <a:schemeClr val="tx1"/>
                </a:solidFill>
                <a:latin typeface="Calibri" pitchFamily="34" charset="0"/>
              </a:defRPr>
            </a:lvl7pPr>
            <a:lvl8pPr marL="3494151" indent="-232943" defTabSz="465887" eaLnBrk="0" fontAlgn="base" hangingPunct="0">
              <a:spcBef>
                <a:spcPct val="30000"/>
              </a:spcBef>
              <a:spcAft>
                <a:spcPct val="0"/>
              </a:spcAft>
              <a:defRPr sz="1200">
                <a:solidFill>
                  <a:schemeClr val="tx1"/>
                </a:solidFill>
                <a:latin typeface="Calibri" pitchFamily="34" charset="0"/>
              </a:defRPr>
            </a:lvl8pPr>
            <a:lvl9pPr marL="3960038" indent="-232943" defTabSz="465887"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88A46ACE-29F4-4EBE-8DF8-C8747E6DEF7F}" type="slidenum">
              <a:rPr lang="en-US" altLang="en-US" smtClean="0">
                <a:latin typeface="Arial" pitchFamily="34" charset="0"/>
                <a:ea typeface="ヒラギノ角ゴ Pro W3"/>
                <a:cs typeface="ヒラギノ角ゴ Pro W3"/>
              </a:rPr>
              <a:pPr eaLnBrk="1" hangingPunct="1">
                <a:spcBef>
                  <a:spcPct val="0"/>
                </a:spcBef>
              </a:pPr>
              <a:t>18</a:t>
            </a:fld>
            <a:endParaRPr lang="en-US" altLang="en-US" dirty="0">
              <a:latin typeface="Arial" pitchFamily="34" charset="0"/>
              <a:ea typeface="ヒラギノ角ゴ Pro W3"/>
              <a:cs typeface="ヒラギノ角ゴ Pro W3"/>
            </a:endParaRPr>
          </a:p>
        </p:txBody>
      </p:sp>
    </p:spTree>
    <p:extLst>
      <p:ext uri="{BB962C8B-B14F-4D97-AF65-F5344CB8AC3E}">
        <p14:creationId xmlns:p14="http://schemas.microsoft.com/office/powerpoint/2010/main" val="29093878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eaLnBrk="1" fontAlgn="auto" hangingPunct="1">
              <a:spcBef>
                <a:spcPts val="0"/>
              </a:spcBef>
              <a:spcAft>
                <a:spcPts val="0"/>
              </a:spcAft>
              <a:buFont typeface="Arial" pitchFamily="34" charset="0"/>
              <a:buNone/>
              <a:defRPr/>
            </a:pPr>
            <a:r>
              <a:rPr lang="zh-CN" altLang="en-US" dirty="0"/>
              <a:t>殺蟲劑使用帶來很多的擔憂。實際上，暴露的風險可能多過殺蟲的好處。一個顯著的擔憂是健康後果。很多研究顯示，殺蟲劑暴露可能導致立即的反應，而我們也知道長期健康問題的存在。</a:t>
            </a:r>
            <a:endParaRPr lang="en-US" dirty="0"/>
          </a:p>
          <a:p>
            <a:pPr eaLnBrk="1" fontAlgn="auto" hangingPunct="1">
              <a:spcBef>
                <a:spcPts val="0"/>
              </a:spcBef>
              <a:spcAft>
                <a:spcPts val="0"/>
              </a:spcAft>
              <a:buFont typeface="Arial" pitchFamily="34" charset="0"/>
              <a:buNone/>
              <a:defRPr/>
            </a:pPr>
            <a:endParaRPr lang="en-US" dirty="0"/>
          </a:p>
          <a:p>
            <a:pPr eaLnBrk="1" fontAlgn="auto" hangingPunct="1">
              <a:spcBef>
                <a:spcPts val="0"/>
              </a:spcBef>
              <a:spcAft>
                <a:spcPts val="0"/>
              </a:spcAft>
              <a:buFont typeface="Arial" pitchFamily="34" charset="0"/>
              <a:buNone/>
              <a:defRPr/>
            </a:pPr>
            <a:r>
              <a:rPr lang="zh-CN" altLang="en-US" dirty="0"/>
              <a:t>長期的殺蟲劑暴露也可能導致疾病或影響發育。新的研究顯示，經常暴露於低濃度殺蟲劑的兒童可能不會馬上中毒或生病，但是他們可能罹患很多年以後才出現的健康問題。</a:t>
            </a:r>
            <a:endParaRPr lang="en-US" dirty="0"/>
          </a:p>
          <a:p>
            <a:pPr eaLnBrk="1" fontAlgn="auto" hangingPunct="1">
              <a:spcBef>
                <a:spcPts val="0"/>
              </a:spcBef>
              <a:spcAft>
                <a:spcPts val="0"/>
              </a:spcAft>
              <a:buFont typeface="Arial" pitchFamily="34" charset="0"/>
              <a:buNone/>
              <a:defRPr/>
            </a:pPr>
            <a:endParaRPr lang="en-US" dirty="0"/>
          </a:p>
          <a:p>
            <a:pPr eaLnBrk="1" fontAlgn="auto" hangingPunct="1">
              <a:spcBef>
                <a:spcPts val="0"/>
              </a:spcBef>
              <a:spcAft>
                <a:spcPts val="0"/>
              </a:spcAft>
              <a:buFont typeface="Arial" pitchFamily="34" charset="0"/>
              <a:buNone/>
              <a:defRPr/>
            </a:pPr>
            <a:r>
              <a:rPr lang="zh-CN" altLang="en-US" dirty="0"/>
              <a:t>這張圖片來自一項在墨西哥進行的殺蟲劑暴露研究。住在兩個不同社區的</a:t>
            </a:r>
            <a:r>
              <a:rPr lang="en-US" dirty="0"/>
              <a:t> 4-5 </a:t>
            </a:r>
            <a:r>
              <a:rPr lang="zh-CN" altLang="en-US" dirty="0"/>
              <a:t>歲兒童被要求畫一張人的圖片。左邊是住在山腳的兒童的圖畫，那裡沒有用殺蟲劑；右邊是住在山谷的兒童的圖畫，那裡廣泛使用殺蟲劑。您可以在孩子們畫的圖片中看出差別。</a:t>
            </a:r>
            <a:endParaRPr lang="en-US" dirty="0"/>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E359EEE0-D7B9-4816-B749-B5E3FC70C28E}" type="slidenum">
              <a:rPr lang="en-US" altLang="en-US" smtClean="0">
                <a:latin typeface="Arial" pitchFamily="34" charset="0"/>
                <a:ea typeface="ヒラギノ角ゴ Pro W3"/>
                <a:cs typeface="ヒラギノ角ゴ Pro W3"/>
              </a:rPr>
              <a:pPr eaLnBrk="1" hangingPunct="1">
                <a:spcBef>
                  <a:spcPct val="0"/>
                </a:spcBef>
              </a:pPr>
              <a:t>19</a:t>
            </a:fld>
            <a:endParaRPr lang="en-US" altLang="en-US" dirty="0">
              <a:latin typeface="Arial" pitchFamily="34" charset="0"/>
              <a:ea typeface="ヒラギノ角ゴ Pro W3"/>
              <a:cs typeface="ヒラギノ角ゴ Pro W3"/>
            </a:endParaRPr>
          </a:p>
        </p:txBody>
      </p:sp>
    </p:spTree>
    <p:extLst>
      <p:ext uri="{BB962C8B-B14F-4D97-AF65-F5344CB8AC3E}">
        <p14:creationId xmlns:p14="http://schemas.microsoft.com/office/powerpoint/2010/main" val="29818510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eaLnBrk="1" fontAlgn="auto" hangingPunct="1">
              <a:spcBef>
                <a:spcPts val="0"/>
              </a:spcBef>
              <a:spcAft>
                <a:spcPts val="0"/>
              </a:spcAft>
              <a:buFont typeface="Arial" pitchFamily="34" charset="0"/>
              <a:buNone/>
              <a:defRPr/>
            </a:pPr>
            <a:r>
              <a:rPr lang="zh-CN" altLang="en-US" dirty="0"/>
              <a:t>雖然殺蟲劑暴露對任何人都可能有害，但是對於某些更敏感人群更是如此。最易受傷害的人是兒童，但是孕婦、老年人和任何有呼吸或肺問題的人也有更高風險。</a:t>
            </a:r>
            <a:endParaRPr lang="en-US" dirty="0"/>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E6601BFA-C2DF-4D4E-B822-35624D735FC1}" type="slidenum">
              <a:rPr lang="en-US" altLang="en-US" smtClean="0">
                <a:latin typeface="Arial" pitchFamily="34" charset="0"/>
                <a:ea typeface="ヒラギノ角ゴ Pro W3"/>
                <a:cs typeface="ヒラギノ角ゴ Pro W3"/>
              </a:rPr>
              <a:pPr eaLnBrk="1" hangingPunct="1">
                <a:spcBef>
                  <a:spcPct val="0"/>
                </a:spcBef>
              </a:pPr>
              <a:t>20</a:t>
            </a:fld>
            <a:endParaRPr lang="en-US" altLang="en-US" dirty="0">
              <a:latin typeface="Arial" pitchFamily="34" charset="0"/>
              <a:ea typeface="ヒラギノ角ゴ Pro W3"/>
              <a:cs typeface="ヒラギノ角ゴ Pro W3"/>
            </a:endParaRPr>
          </a:p>
        </p:txBody>
      </p:sp>
    </p:spTree>
    <p:extLst>
      <p:ext uri="{BB962C8B-B14F-4D97-AF65-F5344CB8AC3E}">
        <p14:creationId xmlns:p14="http://schemas.microsoft.com/office/powerpoint/2010/main" val="13588937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2" eaLnBrk="1" hangingPunct="1">
              <a:spcBef>
                <a:spcPct val="0"/>
              </a:spcBef>
            </a:pPr>
            <a:r>
              <a:rPr lang="zh-TW" altLang="en-US" dirty="0"/>
              <a:t>本</a:t>
            </a:r>
            <a:r>
              <a:rPr lang="en-US" altLang="zh-TW" dirty="0"/>
              <a:t>『</a:t>
            </a:r>
            <a:r>
              <a:rPr lang="zh-TW" altLang="en-US" dirty="0"/>
              <a:t>整合式蟲害管理</a:t>
            </a:r>
            <a:r>
              <a:rPr lang="en-US" altLang="zh-TW" dirty="0"/>
              <a:t>』(IPM) </a:t>
            </a:r>
            <a:r>
              <a:rPr lang="zh-TW" altLang="en-US" dirty="0"/>
              <a:t>課程由加州殺蟲劑規管部 </a:t>
            </a:r>
            <a:r>
              <a:rPr lang="en-US" altLang="zh-TW" dirty="0"/>
              <a:t>(DPR) </a:t>
            </a:r>
            <a:r>
              <a:rPr lang="zh-TW" altLang="en-US" dirty="0"/>
              <a:t>提供資助，最初由加州大學舊金山分校護理學院的加州托兒衛生項目與加州大學伯克利分校環境研究與兒童健康中心和 </a:t>
            </a:r>
            <a:r>
              <a:rPr lang="en-US" altLang="zh-TW" dirty="0"/>
              <a:t>DPR </a:t>
            </a:r>
            <a:r>
              <a:rPr lang="zh-TW" altLang="en-US" dirty="0"/>
              <a:t>合作開發。本文件的內容不一定反映 </a:t>
            </a:r>
            <a:r>
              <a:rPr lang="en-US" altLang="zh-TW" dirty="0"/>
              <a:t>DPR </a:t>
            </a:r>
            <a:r>
              <a:rPr lang="zh-TW" altLang="en-US" dirty="0"/>
              <a:t>的觀點和政策，所提及的品牌或產品名稱也不構成背書或推薦。</a:t>
            </a:r>
            <a:endParaRPr lang="en-US" altLang="en-US" dirty="0"/>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fld id="{C470EE44-693A-4234-8A22-8BEA116CCD7A}" type="slidenum">
              <a:rPr lang="en-US" altLang="en-US" smtClean="0"/>
              <a:pPr eaLnBrk="1" hangingPunct="1"/>
              <a:t>2</a:t>
            </a:fld>
            <a:endParaRPr lang="en-US" altLang="en-US" dirty="0"/>
          </a:p>
        </p:txBody>
      </p:sp>
    </p:spTree>
    <p:extLst>
      <p:ext uri="{BB962C8B-B14F-4D97-AF65-F5344CB8AC3E}">
        <p14:creationId xmlns:p14="http://schemas.microsoft.com/office/powerpoint/2010/main" val="985537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eaLnBrk="1" fontAlgn="auto" hangingPunct="1">
              <a:spcBef>
                <a:spcPts val="0"/>
              </a:spcBef>
              <a:spcAft>
                <a:spcPts val="0"/>
              </a:spcAft>
              <a:buFont typeface="Arial" pitchFamily="34" charset="0"/>
              <a:buNone/>
              <a:defRPr/>
            </a:pPr>
            <a:r>
              <a:rPr lang="zh-CN" altLang="en-US" dirty="0"/>
              <a:t>除了人體健康，殺蟲劑還可能造成環境傷害。殺蟲劑可能污染地下水和地表水，並使水生動物中毒。</a:t>
            </a:r>
            <a:endParaRPr lang="en-US" dirty="0"/>
          </a:p>
          <a:p>
            <a:pPr eaLnBrk="1" fontAlgn="auto" hangingPunct="1">
              <a:spcBef>
                <a:spcPts val="0"/>
              </a:spcBef>
              <a:spcAft>
                <a:spcPts val="0"/>
              </a:spcAft>
              <a:buFont typeface="Arial" pitchFamily="34" charset="0"/>
              <a:buNone/>
              <a:defRPr/>
            </a:pPr>
            <a:endParaRPr lang="en-US" dirty="0"/>
          </a:p>
        </p:txBody>
      </p:sp>
      <p:sp>
        <p:nvSpPr>
          <p:cNvPr id="63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317A58C5-96F2-48A8-8DEA-D25BC4452A07}" type="slidenum">
              <a:rPr lang="en-US" altLang="en-US" smtClean="0">
                <a:latin typeface="Arial" pitchFamily="34" charset="0"/>
                <a:ea typeface="ヒラギノ角ゴ Pro W3"/>
                <a:cs typeface="ヒラギノ角ゴ Pro W3"/>
              </a:rPr>
              <a:pPr eaLnBrk="1" hangingPunct="1">
                <a:spcBef>
                  <a:spcPct val="0"/>
                </a:spcBef>
              </a:pPr>
              <a:t>21</a:t>
            </a:fld>
            <a:endParaRPr lang="en-US" altLang="en-US" dirty="0">
              <a:latin typeface="Arial" pitchFamily="34" charset="0"/>
              <a:ea typeface="ヒラギノ角ゴ Pro W3"/>
              <a:cs typeface="ヒラギノ角ゴ Pro W3"/>
            </a:endParaRPr>
          </a:p>
        </p:txBody>
      </p:sp>
    </p:spTree>
    <p:extLst>
      <p:ext uri="{BB962C8B-B14F-4D97-AF65-F5344CB8AC3E}">
        <p14:creationId xmlns:p14="http://schemas.microsoft.com/office/powerpoint/2010/main" val="21594850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eaLnBrk="1" fontAlgn="auto" hangingPunct="1">
              <a:spcBef>
                <a:spcPts val="0"/>
              </a:spcBef>
              <a:spcAft>
                <a:spcPts val="0"/>
              </a:spcAft>
              <a:buFont typeface="Arial" pitchFamily="34" charset="0"/>
              <a:buNone/>
              <a:defRPr/>
            </a:pPr>
            <a:r>
              <a:rPr lang="zh-CN" altLang="en-US" dirty="0"/>
              <a:t>蟲害也可能對殺蟲劑產生抵抗力，這意味著您必須使用更強的殺蟲劑才能取得相同的效果。</a:t>
            </a:r>
            <a:endParaRPr lang="en-US" dirty="0"/>
          </a:p>
        </p:txBody>
      </p:sp>
      <p:sp>
        <p:nvSpPr>
          <p:cNvPr id="64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AB6D4031-9028-4927-8478-D48D28839EB4}" type="slidenum">
              <a:rPr lang="en-US" altLang="en-US" smtClean="0">
                <a:latin typeface="Arial" pitchFamily="34" charset="0"/>
                <a:ea typeface="ヒラギノ角ゴ Pro W3"/>
                <a:cs typeface="ヒラギノ角ゴ Pro W3"/>
              </a:rPr>
              <a:pPr eaLnBrk="1" hangingPunct="1">
                <a:spcBef>
                  <a:spcPct val="0"/>
                </a:spcBef>
              </a:pPr>
              <a:t>22</a:t>
            </a:fld>
            <a:endParaRPr lang="en-US" altLang="en-US" dirty="0">
              <a:latin typeface="Arial" pitchFamily="34" charset="0"/>
              <a:ea typeface="ヒラギノ角ゴ Pro W3"/>
              <a:cs typeface="ヒラギノ角ゴ Pro W3"/>
            </a:endParaRPr>
          </a:p>
        </p:txBody>
      </p:sp>
    </p:spTree>
    <p:extLst>
      <p:ext uri="{BB962C8B-B14F-4D97-AF65-F5344CB8AC3E}">
        <p14:creationId xmlns:p14="http://schemas.microsoft.com/office/powerpoint/2010/main" val="37573846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43831964-2A80-4646-AA1A-B977A6440798}" type="slidenum">
              <a:rPr lang="en-US" altLang="en-US" smtClean="0">
                <a:latin typeface="Arial" pitchFamily="34" charset="0"/>
                <a:ea typeface="ヒラギノ角ゴ Pro W3"/>
                <a:cs typeface="ヒラギノ角ゴ Pro W3"/>
              </a:rPr>
              <a:pPr eaLnBrk="1" hangingPunct="1">
                <a:spcBef>
                  <a:spcPct val="0"/>
                </a:spcBef>
              </a:pPr>
              <a:t>23</a:t>
            </a:fld>
            <a:endParaRPr lang="en-US" altLang="en-US" dirty="0">
              <a:latin typeface="Arial" pitchFamily="34" charset="0"/>
              <a:ea typeface="ヒラギノ角ゴ Pro W3"/>
              <a:cs typeface="ヒラギノ角ゴ Pro W3"/>
            </a:endParaRPr>
          </a:p>
        </p:txBody>
      </p:sp>
      <p:sp>
        <p:nvSpPr>
          <p:cNvPr id="66563"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CN" altLang="en-US" dirty="0"/>
              <a:t>兒童特別容易受到殺蟲劑的傷害：他們的呼吸更接近地面，而殺蟲劑就在在地面使用並沉降在灰塵中；他們更經常將手放在口中或者</a:t>
            </a:r>
            <a:r>
              <a:rPr lang="zh-CN" altLang="en-US" b="1" dirty="0"/>
              <a:t>沒有洗手就揉眼睛</a:t>
            </a:r>
            <a:r>
              <a:rPr lang="zh-CN" altLang="en-US" dirty="0"/>
              <a:t>；他們在室內待的時間更長。他們的食物種類選擇更貧乏，他們每公斤體重的吃、喝和呼吸的量是成年人的大約兩倍。</a:t>
            </a:r>
            <a:r>
              <a:rPr lang="en-US" altLang="en-US" dirty="0"/>
              <a:t>.</a:t>
            </a:r>
          </a:p>
        </p:txBody>
      </p:sp>
    </p:spTree>
    <p:extLst>
      <p:ext uri="{BB962C8B-B14F-4D97-AF65-F5344CB8AC3E}">
        <p14:creationId xmlns:p14="http://schemas.microsoft.com/office/powerpoint/2010/main" val="10864675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7BB151EF-B6C5-401D-9095-DEFA96092F39}" type="slidenum">
              <a:rPr lang="en-US" altLang="en-US" smtClean="0">
                <a:latin typeface="Arial" pitchFamily="34" charset="0"/>
                <a:ea typeface="ヒラギノ角ゴ Pro W3"/>
                <a:cs typeface="ヒラギノ角ゴ Pro W3"/>
              </a:rPr>
              <a:pPr eaLnBrk="1" hangingPunct="1">
                <a:spcBef>
                  <a:spcPct val="0"/>
                </a:spcBef>
              </a:pPr>
              <a:t>24</a:t>
            </a:fld>
            <a:endParaRPr lang="en-US" altLang="en-US" dirty="0">
              <a:latin typeface="Arial" pitchFamily="34" charset="0"/>
              <a:ea typeface="ヒラギノ角ゴ Pro W3"/>
              <a:cs typeface="ヒラギノ角ゴ Pro W3"/>
            </a:endParaRPr>
          </a:p>
        </p:txBody>
      </p:sp>
      <p:sp>
        <p:nvSpPr>
          <p:cNvPr id="67587"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CN" altLang="en-US" dirty="0"/>
              <a:t>除了暴露量更高，兒童還更不容易分解毒素。他們的身體以及對毒素的防禦機制仍在發育當中。發育期間的毒素暴露會傷害功能。</a:t>
            </a:r>
            <a:endParaRPr lang="en-US" altLang="en-US" dirty="0"/>
          </a:p>
          <a:p>
            <a:pPr eaLnBrk="1" hangingPunct="1">
              <a:spcBef>
                <a:spcPct val="0"/>
              </a:spcBef>
            </a:pPr>
            <a:endParaRPr lang="en-US" altLang="en-US" dirty="0"/>
          </a:p>
          <a:p>
            <a:pPr eaLnBrk="1" hangingPunct="1">
              <a:spcBef>
                <a:spcPct val="0"/>
              </a:spcBef>
            </a:pPr>
            <a:r>
              <a:rPr lang="zh-CN" altLang="en-US" dirty="0"/>
              <a:t>因為兒童年齡小，不能閱讀標簽，也不能理解警示，他們不能認識接近殺蟲劑使用區域的危險性。</a:t>
            </a:r>
            <a:endParaRPr lang="en-US" altLang="en-US" dirty="0"/>
          </a:p>
          <a:p>
            <a:pPr eaLnBrk="1" hangingPunct="1">
              <a:spcBef>
                <a:spcPct val="0"/>
              </a:spcBef>
            </a:pPr>
            <a:endParaRPr lang="en-US" altLang="en-US" dirty="0"/>
          </a:p>
        </p:txBody>
      </p:sp>
    </p:spTree>
    <p:extLst>
      <p:ext uri="{BB962C8B-B14F-4D97-AF65-F5344CB8AC3E}">
        <p14:creationId xmlns:p14="http://schemas.microsoft.com/office/powerpoint/2010/main" val="9470718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7BB151EF-B6C5-401D-9095-DEFA96092F39}" type="slidenum">
              <a:rPr lang="en-US" altLang="en-US" smtClean="0">
                <a:latin typeface="Arial" pitchFamily="34" charset="0"/>
                <a:ea typeface="ヒラギノ角ゴ Pro W3"/>
                <a:cs typeface="ヒラギノ角ゴ Pro W3"/>
              </a:rPr>
              <a:pPr eaLnBrk="1" hangingPunct="1">
                <a:spcBef>
                  <a:spcPct val="0"/>
                </a:spcBef>
              </a:pPr>
              <a:t>25</a:t>
            </a:fld>
            <a:endParaRPr lang="en-US" altLang="en-US" dirty="0">
              <a:latin typeface="Arial" pitchFamily="34" charset="0"/>
              <a:ea typeface="ヒラギノ角ゴ Pro W3"/>
              <a:cs typeface="ヒラギノ角ゴ Pro W3"/>
            </a:endParaRPr>
          </a:p>
        </p:txBody>
      </p:sp>
      <p:sp>
        <p:nvSpPr>
          <p:cNvPr id="67587"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CN" altLang="en-US" dirty="0"/>
              <a:t>除了暴露量更高，兒童還更不容易分解毒素。他們的身體以及對毒素的防禦機制仍在發育當中。發育期間的毒素暴露會傷害功能。</a:t>
            </a:r>
            <a:endParaRPr lang="en-US" altLang="en-US" dirty="0"/>
          </a:p>
          <a:p>
            <a:pPr eaLnBrk="1" hangingPunct="1">
              <a:spcBef>
                <a:spcPct val="0"/>
              </a:spcBef>
            </a:pPr>
            <a:endParaRPr lang="en-US" altLang="en-US" dirty="0"/>
          </a:p>
          <a:p>
            <a:pPr eaLnBrk="1" hangingPunct="1">
              <a:spcBef>
                <a:spcPct val="0"/>
              </a:spcBef>
            </a:pPr>
            <a:r>
              <a:rPr lang="zh-CN" altLang="en-US" dirty="0"/>
              <a:t>因為兒童年齡小，不能閱讀標簽，也不能理解警示，他們不能認識接近殺蟲劑使用區域的危險性。</a:t>
            </a:r>
            <a:endParaRPr lang="en-US" altLang="en-US" dirty="0"/>
          </a:p>
        </p:txBody>
      </p:sp>
    </p:spTree>
    <p:extLst>
      <p:ext uri="{BB962C8B-B14F-4D97-AF65-F5344CB8AC3E}">
        <p14:creationId xmlns:p14="http://schemas.microsoft.com/office/powerpoint/2010/main" val="28184908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068BB55F-CF1E-42D2-BFC9-7C59075F516B}" type="slidenum">
              <a:rPr lang="en-US" altLang="en-US" smtClean="0">
                <a:latin typeface="Arial" pitchFamily="34" charset="0"/>
                <a:ea typeface="ヒラギノ角ゴ Pro W3"/>
                <a:cs typeface="ヒラギノ角ゴ Pro W3"/>
              </a:rPr>
              <a:pPr eaLnBrk="1" hangingPunct="1">
                <a:spcBef>
                  <a:spcPct val="0"/>
                </a:spcBef>
              </a:pPr>
              <a:t>26</a:t>
            </a:fld>
            <a:endParaRPr lang="en-US" altLang="en-US" dirty="0">
              <a:latin typeface="Arial" pitchFamily="34" charset="0"/>
              <a:ea typeface="ヒラギノ角ゴ Pro W3"/>
              <a:cs typeface="ヒラギノ角ゴ Pro W3"/>
            </a:endParaRPr>
          </a:p>
        </p:txBody>
      </p:sp>
      <p:sp>
        <p:nvSpPr>
          <p:cNvPr id="69635" name="Rectangle 2"/>
          <p:cNvSpPr>
            <a:spLocks noGrp="1" noRot="1" noChangeAspect="1" noChangeArrowheads="1" noTextEdit="1"/>
          </p:cNvSpPr>
          <p:nvPr>
            <p:ph type="sldImg"/>
          </p:nvPr>
        </p:nvSpPr>
        <p:spPr bwMode="auto">
          <a:xfrm>
            <a:off x="384175"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CN" altLang="en-US" dirty="0"/>
              <a:t>我們知道兒童更易受傷害</a:t>
            </a:r>
            <a:r>
              <a:rPr lang="en-US" altLang="en-US" baseline="0" dirty="0"/>
              <a:t> </a:t>
            </a:r>
            <a:r>
              <a:rPr lang="en-US" altLang="en-US" dirty="0"/>
              <a:t>– </a:t>
            </a:r>
            <a:r>
              <a:rPr lang="zh-CN" altLang="en-US" dirty="0"/>
              <a:t>我們看一下殺蟲劑進入兒童身體的方式</a:t>
            </a:r>
            <a:endParaRPr lang="en-US" altLang="en-US" dirty="0"/>
          </a:p>
          <a:p>
            <a:pPr eaLnBrk="1" hangingPunct="1">
              <a:spcBef>
                <a:spcPct val="0"/>
              </a:spcBef>
            </a:pPr>
            <a:endParaRPr lang="en-US" altLang="en-US" dirty="0"/>
          </a:p>
          <a:p>
            <a:pPr eaLnBrk="1" hangingPunct="1">
              <a:spcBef>
                <a:spcPct val="0"/>
              </a:spcBef>
            </a:pPr>
            <a:r>
              <a:rPr lang="zh-CN" altLang="en-US" dirty="0"/>
              <a:t>大多數殺蟲劑暴露是通過皮膚</a:t>
            </a:r>
            <a:r>
              <a:rPr lang="en-US" altLang="en-US" dirty="0"/>
              <a:t>—</a:t>
            </a:r>
            <a:r>
              <a:rPr lang="zh-CN" altLang="en-US" dirty="0"/>
              <a:t>人體的最大器官</a:t>
            </a:r>
            <a:r>
              <a:rPr lang="en-US" altLang="en-US" dirty="0"/>
              <a:t>—</a:t>
            </a:r>
            <a:r>
              <a:rPr lang="zh-CN" altLang="en-US" dirty="0"/>
              <a:t>而兒童的皮膚面積 </a:t>
            </a:r>
            <a:r>
              <a:rPr lang="en-US" altLang="zh-CN" dirty="0"/>
              <a:t>(</a:t>
            </a:r>
            <a:r>
              <a:rPr lang="zh-CN" altLang="en-US" dirty="0"/>
              <a:t>相對身體大小</a:t>
            </a:r>
            <a:r>
              <a:rPr lang="en-US" altLang="zh-CN" dirty="0"/>
              <a:t>)</a:t>
            </a:r>
            <a:r>
              <a:rPr lang="zh-CN" altLang="en-US" dirty="0"/>
              <a:t> 比成年人更大。 類似地，他們更高的呼吸頻率意味著他們更快地吸入空氣中的殺蟲劑。</a:t>
            </a:r>
            <a:endParaRPr lang="en-US" altLang="en-US" dirty="0"/>
          </a:p>
          <a:p>
            <a:pPr eaLnBrk="1" hangingPunct="1">
              <a:spcBef>
                <a:spcPct val="0"/>
              </a:spcBef>
            </a:pPr>
            <a:endParaRPr lang="en-US" altLang="en-US" dirty="0"/>
          </a:p>
          <a:p>
            <a:pPr eaLnBrk="1" hangingPunct="1">
              <a:spcBef>
                <a:spcPct val="0"/>
              </a:spcBef>
            </a:pPr>
            <a:r>
              <a:rPr lang="zh-CN" altLang="en-US" dirty="0"/>
              <a:t>雖然殺蟲劑污染空氣、土壤、食物、水及表面，兒童殺蟲劑暴露的研究顯示最大數量和最高濃度的化學品常常存在于居家灰塵中。</a:t>
            </a:r>
            <a:r>
              <a:rPr lang="en-US" altLang="en-US" dirty="0"/>
              <a:t> </a:t>
            </a:r>
            <a:r>
              <a:rPr lang="zh-CN" altLang="en-US" dirty="0"/>
              <a:t>因為兒童的呼吸區域更接近地面，他們比成年人遭受的殺蟲劑暴露量更高。有些殺蟲劑可以在室內停留幾個月、甚至幾年。</a:t>
            </a:r>
            <a:endParaRPr lang="en-US" altLang="en-US" dirty="0"/>
          </a:p>
        </p:txBody>
      </p:sp>
    </p:spTree>
    <p:extLst>
      <p:ext uri="{BB962C8B-B14F-4D97-AF65-F5344CB8AC3E}">
        <p14:creationId xmlns:p14="http://schemas.microsoft.com/office/powerpoint/2010/main" val="16184888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0C866B56-2995-4927-B846-76E060DA3E89}" type="slidenum">
              <a:rPr lang="en-US" altLang="en-US" smtClean="0">
                <a:latin typeface="Arial" pitchFamily="34" charset="0"/>
                <a:ea typeface="ヒラギノ角ゴ Pro W3"/>
                <a:cs typeface="ヒラギノ角ゴ Pro W3"/>
              </a:rPr>
              <a:pPr eaLnBrk="1" hangingPunct="1">
                <a:spcBef>
                  <a:spcPct val="0"/>
                </a:spcBef>
              </a:pPr>
              <a:t>27</a:t>
            </a:fld>
            <a:endParaRPr lang="en-US" altLang="en-US" dirty="0">
              <a:latin typeface="Arial" pitchFamily="34" charset="0"/>
              <a:ea typeface="ヒラギノ角ゴ Pro W3"/>
              <a:cs typeface="ヒラギノ角ゴ Pro W3"/>
            </a:endParaRPr>
          </a:p>
        </p:txBody>
      </p:sp>
      <p:sp>
        <p:nvSpPr>
          <p:cNvPr id="68611" name="Rectangle 2"/>
          <p:cNvSpPr>
            <a:spLocks noGrp="1" noRot="1" noChangeAspect="1" noChangeArrowheads="1" noTextEdit="1"/>
          </p:cNvSpPr>
          <p:nvPr>
            <p:ph type="sldImg"/>
          </p:nvPr>
        </p:nvSpPr>
        <p:spPr bwMode="auto">
          <a:xfrm>
            <a:off x="384175"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CN" altLang="en-US" dirty="0"/>
              <a:t>為了讓您瞭解殺蟲劑在我們日常生活無處不在，我們看看殺蟲劑可以在哪裡找到。這可以幫助我們考慮將注意力和精力放在那裡，以確保兒童有盡可能低的殺蟲劑暴露。</a:t>
            </a:r>
            <a:endParaRPr lang="en-US" altLang="en-US" dirty="0"/>
          </a:p>
          <a:p>
            <a:pPr eaLnBrk="1" hangingPunct="1">
              <a:spcBef>
                <a:spcPct val="0"/>
              </a:spcBef>
            </a:pPr>
            <a:endParaRPr lang="en-US" altLang="en-US" dirty="0"/>
          </a:p>
          <a:p>
            <a:pPr eaLnBrk="1" hangingPunct="1">
              <a:spcBef>
                <a:spcPct val="0"/>
              </a:spcBef>
            </a:pPr>
            <a:r>
              <a:rPr lang="zh-CN" altLang="en-US" dirty="0"/>
              <a:t>殺蟲劑可以用於室外，例如庭院中。它們也常常被用於建築物例如住宅和教室的內部和周邊。</a:t>
            </a:r>
            <a:endParaRPr lang="en-US" altLang="en-US" dirty="0"/>
          </a:p>
          <a:p>
            <a:pPr eaLnBrk="1" hangingPunct="1">
              <a:spcBef>
                <a:spcPct val="0"/>
              </a:spcBef>
            </a:pPr>
            <a:endParaRPr lang="en-US" altLang="en-US" dirty="0"/>
          </a:p>
        </p:txBody>
      </p:sp>
    </p:spTree>
    <p:extLst>
      <p:ext uri="{BB962C8B-B14F-4D97-AF65-F5344CB8AC3E}">
        <p14:creationId xmlns:p14="http://schemas.microsoft.com/office/powerpoint/2010/main" val="37651554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CN" altLang="en-US" sz="1200" b="0" i="0" kern="1200" dirty="0">
                <a:solidFill>
                  <a:schemeClr val="tx1"/>
                </a:solidFill>
                <a:effectLst/>
                <a:latin typeface="+mn-lt"/>
                <a:ea typeface="+mn-ea"/>
                <a:cs typeface="+mn-cs"/>
              </a:rPr>
              <a:t>我們知道殺蟲劑可以出現在水果和蔬菜中，但不是每個人都總是買得起有機果蔬。環境工作小組</a:t>
            </a:r>
            <a:r>
              <a:rPr lang="en-US" sz="1200" b="0" i="0" kern="1200" baseline="0" dirty="0">
                <a:solidFill>
                  <a:schemeClr val="tx1"/>
                </a:solidFill>
                <a:effectLst/>
                <a:latin typeface="+mn-lt"/>
                <a:ea typeface="+mn-ea"/>
                <a:cs typeface="+mn-cs"/>
              </a:rPr>
              <a:t> (EWG) </a:t>
            </a:r>
            <a:r>
              <a:rPr lang="zh-CN" altLang="en-US" sz="1200" b="0" i="0" kern="1200" baseline="0" dirty="0">
                <a:solidFill>
                  <a:schemeClr val="tx1"/>
                </a:solidFill>
                <a:effectLst/>
                <a:latin typeface="+mn-lt"/>
                <a:ea typeface="+mn-ea"/>
                <a:cs typeface="+mn-cs"/>
              </a:rPr>
              <a:t>製作了一份年度指南，幫助消費者優先選擇購買哪些有機果蔬。</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EWG </a:t>
            </a:r>
            <a:r>
              <a:rPr lang="zh-CN" altLang="en-US" sz="1200" b="0" i="0" kern="1200" dirty="0">
                <a:solidFill>
                  <a:schemeClr val="tx1"/>
                </a:solidFill>
                <a:effectLst/>
                <a:latin typeface="+mn-lt"/>
                <a:ea typeface="+mn-ea"/>
                <a:cs typeface="+mn-cs"/>
              </a:rPr>
              <a:t>的</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果蔬殺蟲劑污染購物者指南</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自</a:t>
            </a:r>
            <a:r>
              <a:rPr lang="en-US" altLang="zh-CN" sz="1200" b="0" i="0" kern="1200" dirty="0">
                <a:solidFill>
                  <a:schemeClr val="tx1"/>
                </a:solidFill>
                <a:effectLst/>
                <a:latin typeface="+mn-lt"/>
                <a:ea typeface="+mn-ea"/>
                <a:cs typeface="+mn-cs"/>
              </a:rPr>
              <a:t>2004</a:t>
            </a:r>
            <a:r>
              <a:rPr lang="zh-CN" altLang="en-US" sz="1200" b="0" i="0" kern="1200" dirty="0">
                <a:solidFill>
                  <a:schemeClr val="tx1"/>
                </a:solidFill>
                <a:effectLst/>
                <a:latin typeface="+mn-lt"/>
                <a:ea typeface="+mn-ea"/>
                <a:cs typeface="+mn-cs"/>
              </a:rPr>
              <a:t>年創始以來每年更新，對</a:t>
            </a:r>
            <a:r>
              <a:rPr lang="en-US" altLang="zh-CN" sz="1200" b="0" i="0" kern="1200" dirty="0">
                <a:solidFill>
                  <a:schemeClr val="tx1"/>
                </a:solidFill>
                <a:effectLst/>
                <a:latin typeface="+mn-lt"/>
                <a:ea typeface="+mn-ea"/>
                <a:cs typeface="+mn-cs"/>
              </a:rPr>
              <a:t>48</a:t>
            </a:r>
            <a:r>
              <a:rPr lang="zh-CN" altLang="en-US" sz="1200" b="0" i="0" kern="1200" dirty="0">
                <a:solidFill>
                  <a:schemeClr val="tx1"/>
                </a:solidFill>
                <a:effectLst/>
                <a:latin typeface="+mn-lt"/>
                <a:ea typeface="+mn-ea"/>
                <a:cs typeface="+mn-cs"/>
              </a:rPr>
              <a:t>種受歡迎的水果和蔬菜的殺蟲劑污染情況進行評分。</a:t>
            </a:r>
            <a:endParaRPr lang="en-US" sz="1200" b="0" i="0" kern="1200" dirty="0">
              <a:solidFill>
                <a:schemeClr val="tx1"/>
              </a:solidFill>
              <a:effectLst/>
              <a:latin typeface="+mn-lt"/>
              <a:ea typeface="+mn-ea"/>
              <a:cs typeface="+mn-cs"/>
            </a:endParaRPr>
          </a:p>
          <a:p>
            <a:endParaRPr lang="en-US" altLang="en-US" sz="1200" b="0" i="0" kern="1200" dirty="0">
              <a:solidFill>
                <a:schemeClr val="tx1"/>
              </a:solidFill>
              <a:effectLst/>
              <a:latin typeface="+mn-lt"/>
              <a:ea typeface="+mn-ea"/>
              <a:cs typeface="+mn-cs"/>
            </a:endParaRPr>
          </a:p>
          <a:p>
            <a:r>
              <a:rPr lang="zh-CN" altLang="en-US" sz="1200" b="0" i="0" kern="1200" dirty="0">
                <a:solidFill>
                  <a:schemeClr val="tx1"/>
                </a:solidFill>
                <a:effectLst/>
                <a:latin typeface="+mn-lt"/>
                <a:ea typeface="+mn-ea"/>
                <a:cs typeface="+mn-cs"/>
              </a:rPr>
              <a:t>家長如果希望降低孩子的殺蟲劑暴露、同時吃足量的健康果蔬，可以在商店購物時參考</a:t>
            </a:r>
            <a:r>
              <a:rPr lang="en-US" sz="1200" b="0" i="0" kern="1200" dirty="0">
                <a:solidFill>
                  <a:schemeClr val="tx1"/>
                </a:solidFill>
                <a:effectLst/>
                <a:latin typeface="+mn-lt"/>
                <a:ea typeface="+mn-ea"/>
                <a:cs typeface="+mn-cs"/>
              </a:rPr>
              <a:t> EWG </a:t>
            </a:r>
            <a:r>
              <a:rPr lang="zh-CN" altLang="en-US" sz="1200" b="0" i="0" kern="1200" dirty="0">
                <a:solidFill>
                  <a:schemeClr val="tx1"/>
                </a:solidFill>
                <a:effectLst/>
                <a:latin typeface="+mn-lt"/>
                <a:ea typeface="+mn-ea"/>
                <a:cs typeface="+mn-cs"/>
              </a:rPr>
              <a:t>的易用指南。</a:t>
            </a:r>
            <a:endParaRPr lang="en-US" altLang="en-US" dirty="0"/>
          </a:p>
        </p:txBody>
      </p:sp>
      <p:sp>
        <p:nvSpPr>
          <p:cNvPr id="4" name="Slide Number Placeholder 3"/>
          <p:cNvSpPr>
            <a:spLocks noGrp="1"/>
          </p:cNvSpPr>
          <p:nvPr>
            <p:ph type="sldNum" sz="quarter" idx="5"/>
          </p:nvPr>
        </p:nvSpPr>
        <p:spPr/>
        <p:txBody>
          <a:bodyPr/>
          <a:lstStyle/>
          <a:p>
            <a:pPr>
              <a:defRPr/>
            </a:pPr>
            <a:fld id="{8163F1B4-B3C0-4180-BFBF-5FFEEB012DB0}" type="slidenum">
              <a:rPr lang="en-US" smtClean="0"/>
              <a:pPr>
                <a:defRPr/>
              </a:pPr>
              <a:t>28</a:t>
            </a:fld>
            <a:endParaRPr lang="en-US" dirty="0"/>
          </a:p>
        </p:txBody>
      </p:sp>
    </p:spTree>
    <p:extLst>
      <p:ext uri="{BB962C8B-B14F-4D97-AF65-F5344CB8AC3E}">
        <p14:creationId xmlns:p14="http://schemas.microsoft.com/office/powerpoint/2010/main" val="18910093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3450" eaLnBrk="1" hangingPunct="1">
              <a:spcBef>
                <a:spcPct val="0"/>
              </a:spcBef>
            </a:pPr>
            <a:r>
              <a:rPr lang="zh-CN" altLang="en-US" sz="800" dirty="0"/>
              <a:t>殺蟲劑規管部資助的一項對加州托兒中心的問卷調查將在不久公佈。本表格概述了調查結果。在我們顯示數據之前，你們可以猜猜有百分之多少的加州托兒機構存在蟲害問題？百分之多少使用殺蟲劑？</a:t>
            </a:r>
            <a:endParaRPr lang="en-US" altLang="en-US" sz="800" dirty="0"/>
          </a:p>
          <a:p>
            <a:pPr defTabSz="933450" eaLnBrk="1" hangingPunct="1">
              <a:spcBef>
                <a:spcPct val="0"/>
              </a:spcBef>
            </a:pPr>
            <a:endParaRPr lang="en-US" altLang="en-US" sz="800" dirty="0"/>
          </a:p>
          <a:p>
            <a:pPr defTabSz="933450" eaLnBrk="1" hangingPunct="1">
              <a:spcBef>
                <a:spcPct val="0"/>
              </a:spcBef>
            </a:pPr>
            <a:r>
              <a:rPr lang="zh-CN" altLang="en-US" dirty="0"/>
              <a:t>儘管我們瞭解使用殺蟲劑的後果，我們仍然使用它們。請注意有</a:t>
            </a:r>
            <a:r>
              <a:rPr lang="en-US" altLang="en-US" dirty="0"/>
              <a:t> 55% </a:t>
            </a:r>
            <a:r>
              <a:rPr lang="zh-CN" altLang="en-US" dirty="0"/>
              <a:t>的托兒中心使用殺蟲劑，</a:t>
            </a:r>
            <a:r>
              <a:rPr lang="en-US" altLang="en-US" dirty="0"/>
              <a:t>47% </a:t>
            </a:r>
            <a:r>
              <a:rPr lang="zh-CN" altLang="en-US" dirty="0"/>
              <a:t>的使用噴液或噴霧，這是更危險、未包容的殺蟲劑。</a:t>
            </a:r>
            <a:endParaRPr lang="en-US" altLang="en-US" dirty="0"/>
          </a:p>
          <a:p>
            <a:pPr defTabSz="933450" eaLnBrk="1" hangingPunct="1">
              <a:spcBef>
                <a:spcPct val="0"/>
              </a:spcBef>
            </a:pPr>
            <a:endParaRPr lang="en-US" altLang="en-US" dirty="0"/>
          </a:p>
          <a:p>
            <a:pPr defTabSz="933450" eaLnBrk="1" hangingPunct="1">
              <a:spcBef>
                <a:spcPct val="0"/>
              </a:spcBef>
            </a:pPr>
            <a:r>
              <a:rPr lang="zh-CN" altLang="en-US" dirty="0"/>
              <a:t>問題就在這裡：我們知道殺蟲劑有害、特別是對兒童有害，但是接受問卷調查的托兒中心有超過一半使用殺蟲劑。讓我們看下一張幻燈片</a:t>
            </a:r>
            <a:r>
              <a:rPr lang="en-US" altLang="en-US" dirty="0"/>
              <a:t>..</a:t>
            </a:r>
          </a:p>
        </p:txBody>
      </p:sp>
      <p:sp>
        <p:nvSpPr>
          <p:cNvPr id="716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fld id="{2C057B2E-E115-497C-A690-8821B4825E06}" type="slidenum">
              <a:rPr lang="en-US" altLang="en-US" smtClean="0"/>
              <a:pPr eaLnBrk="1" hangingPunct="1"/>
              <a:t>29</a:t>
            </a:fld>
            <a:endParaRPr lang="en-US" altLang="en-US" dirty="0"/>
          </a:p>
        </p:txBody>
      </p:sp>
    </p:spTree>
    <p:extLst>
      <p:ext uri="{BB962C8B-B14F-4D97-AF65-F5344CB8AC3E}">
        <p14:creationId xmlns:p14="http://schemas.microsoft.com/office/powerpoint/2010/main" val="26050189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EPA </a:t>
            </a:r>
            <a:r>
              <a:rPr lang="zh-CN" altLang="en-US" dirty="0"/>
              <a:t>審查證據。</a:t>
            </a:r>
            <a:r>
              <a:rPr lang="zh-CN" altLang="en-US" b="1" dirty="0"/>
              <a:t>查看如何安全使用。</a:t>
            </a:r>
            <a:endParaRPr lang="en-US" altLang="en-US" b="1" dirty="0"/>
          </a:p>
        </p:txBody>
      </p:sp>
      <p:sp>
        <p:nvSpPr>
          <p:cNvPr id="4" name="Slide Number Placeholder 3"/>
          <p:cNvSpPr>
            <a:spLocks noGrp="1"/>
          </p:cNvSpPr>
          <p:nvPr>
            <p:ph type="sldNum" sz="quarter" idx="5"/>
          </p:nvPr>
        </p:nvSpPr>
        <p:spPr/>
        <p:txBody>
          <a:bodyPr/>
          <a:lstStyle/>
          <a:p>
            <a:pPr>
              <a:defRPr/>
            </a:pPr>
            <a:fld id="{0ACF5FF1-2721-4F70-9CC9-037702E644A1}" type="slidenum">
              <a:rPr lang="en-US" smtClean="0"/>
              <a:pPr>
                <a:defRPr/>
              </a:pPr>
              <a:t>30</a:t>
            </a:fld>
            <a:endParaRPr lang="en-US" dirty="0"/>
          </a:p>
        </p:txBody>
      </p:sp>
    </p:spTree>
    <p:extLst>
      <p:ext uri="{BB962C8B-B14F-4D97-AF65-F5344CB8AC3E}">
        <p14:creationId xmlns:p14="http://schemas.microsoft.com/office/powerpoint/2010/main" val="11278206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4" name="Slide Number Placeholder 3"/>
          <p:cNvSpPr>
            <a:spLocks noGrp="1"/>
          </p:cNvSpPr>
          <p:nvPr>
            <p:ph type="sldNum" sz="quarter" idx="5"/>
          </p:nvPr>
        </p:nvSpPr>
        <p:spPr/>
        <p:txBody>
          <a:bodyPr/>
          <a:lstStyle/>
          <a:p>
            <a:pPr>
              <a:defRPr/>
            </a:pPr>
            <a:fld id="{70FCB04F-79DD-4EA9-B859-05EAE2973F6E}" type="slidenum">
              <a:rPr lang="en-US" smtClean="0"/>
              <a:pPr>
                <a:defRPr/>
              </a:pPr>
              <a:t>3</a:t>
            </a:fld>
            <a:endParaRPr lang="en-US" dirty="0"/>
          </a:p>
        </p:txBody>
      </p:sp>
    </p:spTree>
    <p:extLst>
      <p:ext uri="{BB962C8B-B14F-4D97-AF65-F5344CB8AC3E}">
        <p14:creationId xmlns:p14="http://schemas.microsoft.com/office/powerpoint/2010/main" val="20291152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en-US"/>
          </a:p>
        </p:txBody>
      </p:sp>
      <p:sp>
        <p:nvSpPr>
          <p:cNvPr id="4" name="灯片编号占位符 3"/>
          <p:cNvSpPr>
            <a:spLocks noGrp="1"/>
          </p:cNvSpPr>
          <p:nvPr>
            <p:ph type="sldNum" sz="quarter" idx="5"/>
          </p:nvPr>
        </p:nvSpPr>
        <p:spPr/>
        <p:txBody>
          <a:bodyPr/>
          <a:lstStyle/>
          <a:p>
            <a:fld id="{8E05F3B6-3F50-42C0-B15E-F1698C309863}" type="slidenum">
              <a:rPr lang="en-US" smtClean="0"/>
              <a:t>31</a:t>
            </a:fld>
            <a:endParaRPr lang="en-US" dirty="0"/>
          </a:p>
        </p:txBody>
      </p:sp>
    </p:spTree>
    <p:extLst>
      <p:ext uri="{BB962C8B-B14F-4D97-AF65-F5344CB8AC3E}">
        <p14:creationId xmlns:p14="http://schemas.microsoft.com/office/powerpoint/2010/main" val="37822037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dirty="0"/>
              <a:t>IPM </a:t>
            </a:r>
            <a:r>
              <a:rPr lang="zh-CN" altLang="en-US" dirty="0"/>
              <a:t>防止蟲害侵入，同時減少殺蟲劑的使用</a:t>
            </a:r>
            <a:endParaRPr lang="en-US" altLang="en-US" dirty="0">
              <a:solidFill>
                <a:schemeClr val="tx2"/>
              </a:solidFill>
            </a:endParaRPr>
          </a:p>
          <a:p>
            <a:pPr eaLnBrk="1" hangingPunct="1">
              <a:spcBef>
                <a:spcPct val="0"/>
              </a:spcBef>
            </a:pPr>
            <a:r>
              <a:rPr lang="zh-CN" altLang="en-US" dirty="0">
                <a:solidFill>
                  <a:schemeClr val="tx2"/>
                </a:solidFill>
              </a:rPr>
              <a:t>整合式蟲害管理</a:t>
            </a:r>
            <a:r>
              <a:rPr lang="en-US" altLang="en-US" dirty="0">
                <a:solidFill>
                  <a:schemeClr val="tx2"/>
                </a:solidFill>
              </a:rPr>
              <a:t> </a:t>
            </a:r>
            <a:r>
              <a:rPr lang="en-US" altLang="en-US" dirty="0"/>
              <a:t>(IPM) </a:t>
            </a:r>
            <a:r>
              <a:rPr lang="zh-CN" altLang="en-US" dirty="0"/>
              <a:t>是以更安全、有效和長效的方法控制蟲害。</a:t>
            </a:r>
            <a:endParaRPr lang="en-US" altLang="en-US" dirty="0">
              <a:solidFill>
                <a:schemeClr val="tx2"/>
              </a:solidFill>
            </a:endParaRPr>
          </a:p>
          <a:p>
            <a:pPr eaLnBrk="1" hangingPunct="1">
              <a:spcBef>
                <a:spcPct val="0"/>
              </a:spcBef>
            </a:pPr>
            <a:endParaRPr lang="en-US" altLang="en-US" dirty="0">
              <a:solidFill>
                <a:schemeClr val="tx2"/>
              </a:solidFill>
            </a:endParaRPr>
          </a:p>
          <a:p>
            <a:pPr marL="0" indent="0">
              <a:spcBef>
                <a:spcPts val="0"/>
              </a:spcBef>
              <a:spcAft>
                <a:spcPts val="600"/>
              </a:spcAft>
              <a:buClr>
                <a:schemeClr val="tx1"/>
              </a:buClr>
              <a:buNone/>
              <a:defRPr/>
            </a:pPr>
            <a:r>
              <a:rPr lang="zh-CN" altLang="en-US" sz="1200" b="1" dirty="0">
                <a:latin typeface="+mn-lt"/>
                <a:cs typeface="Estrangelo Edessa" pitchFamily="66"/>
              </a:rPr>
              <a:t>控制蟲害的方法</a:t>
            </a:r>
            <a:r>
              <a:rPr lang="zh-CN" altLang="en-US" sz="1200" b="0" dirty="0">
                <a:latin typeface="+mn-lt"/>
                <a:cs typeface="Estrangelo Edessa" pitchFamily="66"/>
              </a:rPr>
              <a:t>包括</a:t>
            </a:r>
            <a:endParaRPr lang="en-US" sz="1200" dirty="0">
              <a:latin typeface="+mn-lt"/>
              <a:cs typeface="Estrangelo Edessa" pitchFamily="66"/>
            </a:endParaRPr>
          </a:p>
          <a:p>
            <a:pPr marL="0" indent="-457200">
              <a:spcBef>
                <a:spcPts val="0"/>
              </a:spcBef>
              <a:spcAft>
                <a:spcPts val="600"/>
              </a:spcAft>
              <a:defRPr/>
            </a:pPr>
            <a:r>
              <a:rPr lang="zh-CN" altLang="en-US" sz="1200" dirty="0">
                <a:solidFill>
                  <a:srgbClr val="2B69B3"/>
                </a:solidFill>
                <a:latin typeface="+mn-lt"/>
                <a:cs typeface="Estrangelo Edessa" pitchFamily="66"/>
              </a:rPr>
              <a:t>使用非化學品方法</a:t>
            </a:r>
            <a:endParaRPr lang="en-US" sz="1200" dirty="0">
              <a:solidFill>
                <a:srgbClr val="2B69B3"/>
              </a:solidFill>
              <a:latin typeface="+mn-lt"/>
              <a:cs typeface="Estrangelo Edessa" pitchFamily="66"/>
            </a:endParaRPr>
          </a:p>
          <a:p>
            <a:pPr marL="0" indent="-457200">
              <a:spcBef>
                <a:spcPts val="0"/>
              </a:spcBef>
              <a:spcAft>
                <a:spcPts val="600"/>
              </a:spcAft>
              <a:defRPr/>
            </a:pPr>
            <a:r>
              <a:rPr lang="zh-CN" altLang="en-US" sz="1200" dirty="0">
                <a:solidFill>
                  <a:srgbClr val="2B69B3"/>
                </a:solidFill>
                <a:latin typeface="+mn-lt"/>
                <a:cs typeface="Estrangelo Edessa" pitchFamily="66"/>
              </a:rPr>
              <a:t>使用最小毒性的殺蟲劑</a:t>
            </a:r>
            <a:endParaRPr lang="en-US" sz="1200" dirty="0">
              <a:solidFill>
                <a:srgbClr val="2B69B3"/>
              </a:solidFill>
              <a:latin typeface="+mn-lt"/>
              <a:cs typeface="Estrangelo Edessa" pitchFamily="66"/>
            </a:endParaRPr>
          </a:p>
          <a:p>
            <a:pPr eaLnBrk="1" hangingPunct="1">
              <a:spcBef>
                <a:spcPct val="0"/>
              </a:spcBef>
            </a:pPr>
            <a:endParaRPr lang="en-US" altLang="en-US" dirty="0">
              <a:solidFill>
                <a:schemeClr val="tx2"/>
              </a:solidFill>
            </a:endParaRPr>
          </a:p>
          <a:p>
            <a:pPr eaLnBrk="1" hangingPunct="1">
              <a:spcBef>
                <a:spcPct val="0"/>
              </a:spcBef>
            </a:pPr>
            <a:r>
              <a:rPr lang="en-US" altLang="en-US" dirty="0"/>
              <a:t>IPM </a:t>
            </a:r>
            <a:r>
              <a:rPr lang="zh-CN" altLang="en-US" dirty="0"/>
              <a:t>是有效的，因為多種蟲害管理方法的綜合使用比單一方法如噴灑殺蟲劑會更有效</a:t>
            </a:r>
            <a:r>
              <a:rPr lang="en-US" altLang="en-US" dirty="0"/>
              <a:t> </a:t>
            </a:r>
          </a:p>
          <a:p>
            <a:pPr eaLnBrk="1" hangingPunct="1">
              <a:spcBef>
                <a:spcPct val="0"/>
              </a:spcBef>
            </a:pPr>
            <a:endParaRPr lang="en-US" altLang="en-US" dirty="0"/>
          </a:p>
        </p:txBody>
      </p:sp>
      <p:sp>
        <p:nvSpPr>
          <p:cNvPr id="737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D1E73C89-9AC6-43EF-A478-FD5F7AF9CCC6}" type="slidenum">
              <a:rPr lang="en-US" altLang="en-US" smtClean="0">
                <a:latin typeface="Arial" pitchFamily="34" charset="0"/>
                <a:ea typeface="ヒラギノ角ゴ Pro W3"/>
                <a:cs typeface="ヒラギノ角ゴ Pro W3"/>
              </a:rPr>
              <a:pPr eaLnBrk="1" hangingPunct="1">
                <a:spcBef>
                  <a:spcPct val="0"/>
                </a:spcBef>
              </a:pPr>
              <a:t>32</a:t>
            </a:fld>
            <a:endParaRPr lang="en-US" altLang="en-US" dirty="0">
              <a:latin typeface="Arial" pitchFamily="34" charset="0"/>
              <a:ea typeface="ヒラギノ角ゴ Pro W3"/>
              <a:cs typeface="ヒラギノ角ゴ Pro W3"/>
            </a:endParaRPr>
          </a:p>
        </p:txBody>
      </p:sp>
    </p:spTree>
    <p:extLst>
      <p:ext uri="{BB962C8B-B14F-4D97-AF65-F5344CB8AC3E}">
        <p14:creationId xmlns:p14="http://schemas.microsoft.com/office/powerpoint/2010/main" val="35182813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05F3B6-3F50-42C0-B15E-F1698C309863}" type="slidenum">
              <a:rPr lang="en-US" smtClean="0"/>
              <a:t>33</a:t>
            </a:fld>
            <a:endParaRPr lang="en-US" dirty="0"/>
          </a:p>
        </p:txBody>
      </p:sp>
    </p:spTree>
    <p:extLst>
      <p:ext uri="{BB962C8B-B14F-4D97-AF65-F5344CB8AC3E}">
        <p14:creationId xmlns:p14="http://schemas.microsoft.com/office/powerpoint/2010/main" val="25021902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CN" altLang="en-US" dirty="0"/>
              <a:t>在建築物外面建立物理屏障，使得蟲害不能侵入：</a:t>
            </a:r>
            <a:endParaRPr lang="en-US" altLang="en-US" dirty="0"/>
          </a:p>
          <a:p>
            <a:pPr eaLnBrk="1" hangingPunct="1">
              <a:spcBef>
                <a:spcPct val="0"/>
              </a:spcBef>
            </a:pPr>
            <a:r>
              <a:rPr lang="en-US" altLang="en-US" dirty="0"/>
              <a:t> </a:t>
            </a:r>
          </a:p>
          <a:p>
            <a:pPr eaLnBrk="1" hangingPunct="1">
              <a:spcBef>
                <a:spcPct val="0"/>
              </a:spcBef>
            </a:pPr>
            <a:r>
              <a:rPr lang="zh-CN" altLang="en-US" dirty="0"/>
              <a:t>預防總是 </a:t>
            </a:r>
            <a:r>
              <a:rPr lang="en-US" altLang="zh-CN" dirty="0"/>
              <a:t>IPM </a:t>
            </a:r>
            <a:r>
              <a:rPr lang="zh-CN" altLang="en-US" dirty="0"/>
              <a:t>計劃中優選的蟲害管理方法</a:t>
            </a:r>
            <a:endParaRPr lang="en-US" altLang="en-US" dirty="0"/>
          </a:p>
          <a:p>
            <a:pPr eaLnBrk="1" hangingPunct="1">
              <a:spcBef>
                <a:spcPct val="0"/>
              </a:spcBef>
            </a:pPr>
            <a:r>
              <a:rPr lang="zh-CN" altLang="en-US" dirty="0"/>
              <a:t>流行的誤解是蟲害發生完全是不清潔造成的</a:t>
            </a:r>
            <a:r>
              <a:rPr lang="en-US" altLang="en-US" dirty="0"/>
              <a:t> (</a:t>
            </a:r>
            <a:r>
              <a:rPr lang="zh-CN" altLang="en-US" dirty="0"/>
              <a:t>例如蟑螂和老鼠</a:t>
            </a:r>
            <a:r>
              <a:rPr lang="en-US" altLang="en-US" dirty="0"/>
              <a:t>)</a:t>
            </a:r>
            <a:br>
              <a:rPr lang="en-US" altLang="en-US" dirty="0"/>
            </a:br>
            <a:r>
              <a:rPr lang="zh-CN" altLang="en-US" dirty="0"/>
              <a:t>雖然不清潔的情況可能加重蟲害，蟲害本身常常是結構性問題</a:t>
            </a:r>
            <a:r>
              <a:rPr lang="en-US" altLang="en-US" dirty="0"/>
              <a:t> (</a:t>
            </a:r>
            <a:r>
              <a:rPr lang="zh-CN" altLang="en-US" dirty="0"/>
              <a:t>例如牆體裂縫、管道漏水、植物離建築物太近導致過度濕氣</a:t>
            </a:r>
            <a:r>
              <a:rPr lang="en-US" altLang="en-US" dirty="0"/>
              <a:t>)</a:t>
            </a:r>
          </a:p>
          <a:p>
            <a:pPr eaLnBrk="1" hangingPunct="1">
              <a:spcBef>
                <a:spcPct val="0"/>
              </a:spcBef>
            </a:pPr>
            <a:endParaRPr lang="en-US" altLang="en-US" dirty="0"/>
          </a:p>
        </p:txBody>
      </p:sp>
      <p:sp>
        <p:nvSpPr>
          <p:cNvPr id="75780" name="Slide Number Placeholder 3"/>
          <p:cNvSpPr txBox="1">
            <a:spLocks noGrp="1"/>
          </p:cNvSpPr>
          <p:nvPr/>
        </p:nvSpPr>
        <p:spPr bwMode="auto">
          <a:xfrm>
            <a:off x="3884613" y="8684926"/>
            <a:ext cx="2971800" cy="4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algn="r" eaLnBrk="1" hangingPunct="1"/>
            <a:fld id="{A002EA34-9178-4BBE-89D0-4A9862FD51F5}" type="slidenum">
              <a:rPr lang="en-US" altLang="en-US" sz="1200"/>
              <a:pPr algn="r" eaLnBrk="1" hangingPunct="1"/>
              <a:t>34</a:t>
            </a:fld>
            <a:endParaRPr lang="en-US" altLang="en-US" sz="1200" dirty="0"/>
          </a:p>
        </p:txBody>
      </p:sp>
    </p:spTree>
    <p:extLst>
      <p:ext uri="{BB962C8B-B14F-4D97-AF65-F5344CB8AC3E}">
        <p14:creationId xmlns:p14="http://schemas.microsoft.com/office/powerpoint/2010/main" val="29900127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CN" altLang="en-US" dirty="0"/>
              <a:t>像任何生物一樣，蟲害需要三樣東西才能生存：食物、水和住所。</a:t>
            </a:r>
            <a:r>
              <a:rPr lang="en-US" altLang="en-US" dirty="0"/>
              <a:t> </a:t>
            </a:r>
            <a:r>
              <a:rPr lang="zh-CN" altLang="en-US" dirty="0"/>
              <a:t>沒有食物、水或住所，蟲害就必須離開或滅亡。一樣一樣地去除這些東西，是控制蟲害的最佳和最安全方法！</a:t>
            </a:r>
            <a:endParaRPr lang="en-US" altLang="en-US" dirty="0"/>
          </a:p>
          <a:p>
            <a:pPr eaLnBrk="1" hangingPunct="1">
              <a:spcBef>
                <a:spcPct val="0"/>
              </a:spcBef>
            </a:pPr>
            <a:endParaRPr lang="en-US" altLang="en-US" dirty="0"/>
          </a:p>
        </p:txBody>
      </p:sp>
      <p:sp>
        <p:nvSpPr>
          <p:cNvPr id="768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fld id="{A556CA86-4A8D-4250-BB70-1C6891B9C0F6}" type="slidenum">
              <a:rPr lang="en-US" altLang="en-US" smtClean="0"/>
              <a:pPr eaLnBrk="1" hangingPunct="1"/>
              <a:t>35</a:t>
            </a:fld>
            <a:endParaRPr lang="en-US" altLang="en-US" dirty="0"/>
          </a:p>
        </p:txBody>
      </p:sp>
    </p:spTree>
    <p:extLst>
      <p:ext uri="{BB962C8B-B14F-4D97-AF65-F5344CB8AC3E}">
        <p14:creationId xmlns:p14="http://schemas.microsoft.com/office/powerpoint/2010/main" val="33300412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zh-CN" altLang="en-US" dirty="0"/>
              <a:t>蟑螂喜歡硬紙箱。他們在孔隙中產卵，並吃紙漿。</a:t>
            </a:r>
            <a:endParaRPr lang="en-US" altLang="en-US" dirty="0"/>
          </a:p>
        </p:txBody>
      </p:sp>
      <p:sp>
        <p:nvSpPr>
          <p:cNvPr id="4" name="Slide Number Placeholder 3"/>
          <p:cNvSpPr>
            <a:spLocks noGrp="1"/>
          </p:cNvSpPr>
          <p:nvPr>
            <p:ph type="sldNum" sz="quarter" idx="5"/>
          </p:nvPr>
        </p:nvSpPr>
        <p:spPr/>
        <p:txBody>
          <a:bodyPr/>
          <a:lstStyle/>
          <a:p>
            <a:pPr>
              <a:defRPr/>
            </a:pPr>
            <a:fld id="{E1E766DD-97F5-459C-8CD7-1FDD97E95B54}" type="slidenum">
              <a:rPr lang="en-US" smtClean="0"/>
              <a:pPr>
                <a:defRPr/>
              </a:pPr>
              <a:t>36</a:t>
            </a:fld>
            <a:endParaRPr lang="en-US" dirty="0"/>
          </a:p>
        </p:txBody>
      </p:sp>
    </p:spTree>
    <p:extLst>
      <p:ext uri="{BB962C8B-B14F-4D97-AF65-F5344CB8AC3E}">
        <p14:creationId xmlns:p14="http://schemas.microsoft.com/office/powerpoint/2010/main" val="5071153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CN" altLang="en-US" dirty="0"/>
              <a:t>採用檢查清單，重點關注問題區域，尋找蟲害發生的證據。</a:t>
            </a:r>
            <a:r>
              <a:rPr lang="en-US" altLang="en-US" dirty="0"/>
              <a:t>IPM </a:t>
            </a:r>
            <a:r>
              <a:rPr lang="zh-CN" altLang="en-US" dirty="0"/>
              <a:t>檢查清單見於</a:t>
            </a:r>
            <a:r>
              <a:rPr lang="en-US" altLang="en-US" dirty="0"/>
              <a:t> CCHP </a:t>
            </a:r>
            <a:r>
              <a:rPr lang="zh-CN" altLang="en-US" dirty="0"/>
              <a:t>網站</a:t>
            </a:r>
            <a:r>
              <a:rPr lang="en-US" altLang="en-US" dirty="0"/>
              <a:t> www.ucsfchildcarehealth.org </a:t>
            </a:r>
            <a:r>
              <a:rPr lang="zh-CN" altLang="en-US" dirty="0"/>
              <a:t>的</a:t>
            </a:r>
            <a:r>
              <a:rPr lang="en-US" altLang="en-US" dirty="0"/>
              <a:t> publications/training curriculum </a:t>
            </a:r>
            <a:r>
              <a:rPr lang="zh-CN" altLang="en-US" dirty="0"/>
              <a:t>部分</a:t>
            </a:r>
            <a:endParaRPr lang="en-US" altLang="en-US" dirty="0"/>
          </a:p>
        </p:txBody>
      </p:sp>
      <p:sp>
        <p:nvSpPr>
          <p:cNvPr id="788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fld id="{AC0C99AD-68F0-4E4E-9B5B-83F955442B23}" type="slidenum">
              <a:rPr lang="en-US" altLang="en-US" smtClean="0"/>
              <a:pPr eaLnBrk="1" hangingPunct="1"/>
              <a:t>37</a:t>
            </a:fld>
            <a:endParaRPr lang="en-US" altLang="en-US" dirty="0"/>
          </a:p>
        </p:txBody>
      </p:sp>
    </p:spTree>
    <p:extLst>
      <p:ext uri="{BB962C8B-B14F-4D97-AF65-F5344CB8AC3E}">
        <p14:creationId xmlns:p14="http://schemas.microsoft.com/office/powerpoint/2010/main" val="14913103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eaLnBrk="1" hangingPunct="1">
              <a:spcBef>
                <a:spcPct val="0"/>
              </a:spcBef>
            </a:pPr>
            <a:r>
              <a:rPr lang="zh-CN" altLang="en-US" dirty="0"/>
              <a:t>如果採納</a:t>
            </a:r>
            <a:r>
              <a:rPr lang="en-US" altLang="en-US" dirty="0"/>
              <a:t> IPM</a:t>
            </a:r>
            <a:r>
              <a:rPr lang="zh-CN" altLang="en-US" dirty="0"/>
              <a:t>，就需要識別您的設施的蟲害類型，並瞭解其特點和生命週期。如果您不知道是何種蟲害，您可能使用錯誤的控制方法，選擇錯誤的殺蟲劑，或者使用過量或時機不對，反而造成更多的傷害。</a:t>
            </a:r>
            <a:endParaRPr lang="en-US" altLang="en-US" dirty="0"/>
          </a:p>
          <a:p>
            <a:pPr marL="0" lvl="1" eaLnBrk="1" hangingPunct="1">
              <a:spcBef>
                <a:spcPct val="0"/>
              </a:spcBef>
            </a:pPr>
            <a:endParaRPr lang="en-US" altLang="en-US" dirty="0"/>
          </a:p>
          <a:p>
            <a:pPr marL="0" lvl="1" eaLnBrk="1" hangingPunct="1">
              <a:spcBef>
                <a:spcPct val="0"/>
              </a:spcBef>
            </a:pPr>
            <a:r>
              <a:rPr lang="zh-CN" altLang="en-US" dirty="0"/>
              <a:t>使用</a:t>
            </a:r>
            <a:r>
              <a:rPr lang="en-US" altLang="zh-CN" dirty="0"/>
              <a:t>『</a:t>
            </a:r>
            <a:r>
              <a:rPr lang="zh-CN" altLang="en-US" dirty="0"/>
              <a:t>健康與安全筆記</a:t>
            </a:r>
            <a:r>
              <a:rPr lang="en-US" altLang="zh-CN" dirty="0"/>
              <a:t>』</a:t>
            </a:r>
            <a:r>
              <a:rPr lang="zh-CN" altLang="en-US" dirty="0"/>
              <a:t>幫助識別</a:t>
            </a:r>
            <a:endParaRPr lang="en-US" altLang="en-US" dirty="0"/>
          </a:p>
          <a:p>
            <a:pPr marL="0" lvl="1" eaLnBrk="1" hangingPunct="1">
              <a:spcBef>
                <a:spcPct val="0"/>
              </a:spcBef>
            </a:pPr>
            <a:endParaRPr lang="en-US" altLang="en-US" dirty="0"/>
          </a:p>
          <a:p>
            <a:pPr marL="0" lvl="1" eaLnBrk="1" hangingPunct="1">
              <a:spcBef>
                <a:spcPct val="0"/>
              </a:spcBef>
            </a:pPr>
            <a:r>
              <a:rPr lang="en-US" altLang="en-US" dirty="0"/>
              <a:t>-</a:t>
            </a:r>
            <a:r>
              <a:rPr lang="zh-CN" altLang="en-US" dirty="0"/>
              <a:t>蟲害預防從正確識別蟲害類型和瞭解其需要和侵入點開始。要長期抑制一種蟲害，就必須消除其食物、水、隱藏地和侵入點。</a:t>
            </a:r>
            <a:endParaRPr lang="en-US" altLang="en-US" dirty="0"/>
          </a:p>
          <a:p>
            <a:pPr marL="0" lvl="1" eaLnBrk="1" hangingPunct="1">
              <a:spcBef>
                <a:spcPct val="0"/>
              </a:spcBef>
            </a:pPr>
            <a:endParaRPr lang="en-US" altLang="en-US" dirty="0"/>
          </a:p>
          <a:p>
            <a:pPr eaLnBrk="1" hangingPunct="1">
              <a:spcBef>
                <a:spcPct val="0"/>
              </a:spcBef>
            </a:pPr>
            <a:r>
              <a:rPr lang="zh-CN" altLang="en-US" dirty="0"/>
              <a:t>食物：它們吃什麼食物？</a:t>
            </a:r>
            <a:endParaRPr lang="en-US" altLang="en-US" dirty="0"/>
          </a:p>
          <a:p>
            <a:pPr eaLnBrk="1" hangingPunct="1">
              <a:spcBef>
                <a:spcPct val="0"/>
              </a:spcBef>
            </a:pPr>
            <a:r>
              <a:rPr lang="zh-CN" altLang="en-US" dirty="0"/>
              <a:t>水：它們的水源是什麼？</a:t>
            </a:r>
            <a:endParaRPr lang="en-US" altLang="en-US" dirty="0"/>
          </a:p>
          <a:p>
            <a:pPr eaLnBrk="1" hangingPunct="1">
              <a:spcBef>
                <a:spcPct val="0"/>
              </a:spcBef>
            </a:pPr>
            <a:r>
              <a:rPr lang="zh-CN" altLang="en-US" dirty="0"/>
              <a:t>住所：它們如何侵入？躲藏在哪裡？</a:t>
            </a:r>
            <a:endParaRPr lang="en-US" altLang="en-US" dirty="0"/>
          </a:p>
          <a:p>
            <a:pPr eaLnBrk="1" hangingPunct="1">
              <a:spcBef>
                <a:spcPct val="0"/>
              </a:spcBef>
            </a:pPr>
            <a:r>
              <a:rPr lang="zh-CN" altLang="en-US" dirty="0"/>
              <a:t>它們會鑽洞還是通過現有縫隙和孔洞進入？</a:t>
            </a:r>
            <a:endParaRPr lang="en-US" altLang="en-US" dirty="0"/>
          </a:p>
          <a:p>
            <a:pPr eaLnBrk="1" hangingPunct="1">
              <a:spcBef>
                <a:spcPct val="0"/>
              </a:spcBef>
            </a:pPr>
            <a:r>
              <a:rPr lang="zh-CN" altLang="en-US" dirty="0"/>
              <a:t>是否通過硬紙箱或食物進入建築物？</a:t>
            </a:r>
            <a:endParaRPr lang="en-US" altLang="en-US" dirty="0"/>
          </a:p>
          <a:p>
            <a:pPr eaLnBrk="1" hangingPunct="1">
              <a:spcBef>
                <a:spcPct val="0"/>
              </a:spcBef>
            </a:pPr>
            <a:r>
              <a:rPr lang="zh-CN" altLang="en-US" dirty="0"/>
              <a:t>蟲害造成什麼損壞？</a:t>
            </a:r>
            <a:endParaRPr lang="en-US" altLang="en-US" dirty="0"/>
          </a:p>
          <a:p>
            <a:pPr eaLnBrk="1" hangingPunct="1">
              <a:spcBef>
                <a:spcPct val="0"/>
              </a:spcBef>
            </a:pPr>
            <a:r>
              <a:rPr lang="zh-CN" altLang="en-US" dirty="0"/>
              <a:t>蟲害的生命週期：</a:t>
            </a:r>
            <a:endParaRPr lang="en-US" altLang="en-US" dirty="0"/>
          </a:p>
          <a:p>
            <a:pPr eaLnBrk="1" hangingPunct="1">
              <a:spcBef>
                <a:spcPct val="0"/>
              </a:spcBef>
            </a:pPr>
            <a:r>
              <a:rPr lang="zh-CN" altLang="en-US" dirty="0"/>
              <a:t>蟲害成長到成年並開始繁殖需要多長時間？</a:t>
            </a:r>
            <a:endParaRPr lang="en-US" altLang="en-US" dirty="0"/>
          </a:p>
          <a:p>
            <a:pPr eaLnBrk="1" hangingPunct="1">
              <a:spcBef>
                <a:spcPct val="0"/>
              </a:spcBef>
            </a:pPr>
            <a:r>
              <a:rPr lang="zh-CN" altLang="en-US" dirty="0"/>
              <a:t>生命週期的哪個階段造成最大的問題？</a:t>
            </a:r>
            <a:endParaRPr lang="en-US" altLang="en-US" dirty="0"/>
          </a:p>
          <a:p>
            <a:pPr eaLnBrk="1" hangingPunct="1">
              <a:spcBef>
                <a:spcPct val="0"/>
              </a:spcBef>
            </a:pPr>
            <a:r>
              <a:rPr lang="zh-CN" altLang="en-US" dirty="0"/>
              <a:t>蟲害繁殖有多快？</a:t>
            </a:r>
            <a:endParaRPr lang="en-US" altLang="en-US" dirty="0"/>
          </a:p>
        </p:txBody>
      </p:sp>
      <p:sp>
        <p:nvSpPr>
          <p:cNvPr id="798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fld id="{180B1DE1-3659-46C2-8CAF-78BD6662C3CE}" type="slidenum">
              <a:rPr lang="en-US" altLang="en-US" smtClean="0"/>
              <a:pPr eaLnBrk="1" hangingPunct="1"/>
              <a:t>38</a:t>
            </a:fld>
            <a:endParaRPr lang="en-US" altLang="en-US" dirty="0"/>
          </a:p>
        </p:txBody>
      </p:sp>
    </p:spTree>
    <p:extLst>
      <p:ext uri="{BB962C8B-B14F-4D97-AF65-F5344CB8AC3E}">
        <p14:creationId xmlns:p14="http://schemas.microsoft.com/office/powerpoint/2010/main" val="16951055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CN" altLang="en-US" dirty="0"/>
              <a:t>認真考慮放置捕捉器的地點，並定期檢查和更換</a:t>
            </a:r>
            <a:endParaRPr lang="en-US" altLang="en-US" dirty="0"/>
          </a:p>
          <a:p>
            <a:pPr eaLnBrk="1" hangingPunct="1">
              <a:spcBef>
                <a:spcPct val="0"/>
              </a:spcBef>
            </a:pPr>
            <a:endParaRPr lang="en-US" altLang="en-US" dirty="0"/>
          </a:p>
          <a:p>
            <a:pPr eaLnBrk="1" hangingPunct="1">
              <a:spcBef>
                <a:spcPct val="0"/>
              </a:spcBef>
            </a:pPr>
            <a:r>
              <a:rPr lang="zh-CN" altLang="en-US" dirty="0"/>
              <a:t>在建築物和周邊地面查找蟲害，及早發現蟲害問題並：</a:t>
            </a:r>
            <a:endParaRPr lang="en-US" altLang="en-US" dirty="0"/>
          </a:p>
          <a:p>
            <a:pPr eaLnBrk="1" hangingPunct="1">
              <a:spcBef>
                <a:spcPct val="0"/>
              </a:spcBef>
            </a:pPr>
            <a:r>
              <a:rPr lang="zh-CN" altLang="en-US" dirty="0"/>
              <a:t>確定是否及何時需要處理</a:t>
            </a:r>
            <a:endParaRPr lang="en-US" altLang="en-US" dirty="0"/>
          </a:p>
          <a:p>
            <a:pPr eaLnBrk="1" hangingPunct="1">
              <a:spcBef>
                <a:spcPct val="0"/>
              </a:spcBef>
            </a:pPr>
            <a:r>
              <a:rPr lang="zh-CN" altLang="en-US" dirty="0"/>
              <a:t>確定現有策略是否有效</a:t>
            </a:r>
            <a:endParaRPr lang="en-US" altLang="en-US" dirty="0"/>
          </a:p>
          <a:p>
            <a:pPr eaLnBrk="1" hangingPunct="1">
              <a:spcBef>
                <a:spcPct val="0"/>
              </a:spcBef>
            </a:pPr>
            <a:endParaRPr lang="en-US" altLang="en-US" dirty="0"/>
          </a:p>
        </p:txBody>
      </p:sp>
      <p:sp>
        <p:nvSpPr>
          <p:cNvPr id="80900" name="Slide Number Placeholder 3"/>
          <p:cNvSpPr txBox="1">
            <a:spLocks noGrp="1"/>
          </p:cNvSpPr>
          <p:nvPr/>
        </p:nvSpPr>
        <p:spPr bwMode="auto">
          <a:xfrm>
            <a:off x="3884613" y="8684926"/>
            <a:ext cx="2971800" cy="4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algn="r" eaLnBrk="1" hangingPunct="1"/>
            <a:fld id="{C55D2D95-1A84-464A-B5EE-BFDACA58C07F}" type="slidenum">
              <a:rPr lang="en-US" altLang="en-US" sz="1200"/>
              <a:pPr algn="r" eaLnBrk="1" hangingPunct="1"/>
              <a:t>39</a:t>
            </a:fld>
            <a:endParaRPr lang="en-US" altLang="en-US" sz="1200" dirty="0"/>
          </a:p>
        </p:txBody>
      </p:sp>
    </p:spTree>
    <p:extLst>
      <p:ext uri="{BB962C8B-B14F-4D97-AF65-F5344CB8AC3E}">
        <p14:creationId xmlns:p14="http://schemas.microsoft.com/office/powerpoint/2010/main" val="18583406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CN" altLang="en-US" dirty="0"/>
              <a:t>不是所有的蟲害問題都需要化學品解決方案。例如，吸塵、衛生清潔和填縫堵漏就可能足夠。</a:t>
            </a:r>
            <a:endParaRPr lang="en-US" altLang="en-US" dirty="0"/>
          </a:p>
          <a:p>
            <a:pPr eaLnBrk="1" hangingPunct="1">
              <a:spcBef>
                <a:spcPct val="0"/>
              </a:spcBef>
            </a:pPr>
            <a:endParaRPr lang="en-US" altLang="en-US" dirty="0"/>
          </a:p>
          <a:p>
            <a:pPr eaLnBrk="1" hangingPunct="1">
              <a:spcBef>
                <a:spcPct val="0"/>
              </a:spcBef>
            </a:pPr>
            <a:r>
              <a:rPr lang="zh-CN" altLang="en-US" dirty="0"/>
              <a:t>當蟲害成為問題，您將需要採取行動進行控制或抑制。</a:t>
            </a:r>
            <a:r>
              <a:rPr lang="en-US" altLang="en-US" dirty="0"/>
              <a:t>IPM</a:t>
            </a:r>
            <a:r>
              <a:rPr lang="en-US" altLang="en-US" b="1" dirty="0"/>
              <a:t> </a:t>
            </a:r>
            <a:r>
              <a:rPr lang="zh-CN" altLang="en-US" dirty="0"/>
              <a:t>鼓勵提高安全、同時減少兒童和工作人員暴露的材料和方法。常常可以用非化學品方法控制蟲害。如果您使用殺蟲劑，選擇有害性最低的殺蟲劑如誘餌或凝膠。與預防措施並用，這樣蟲害不會再發。</a:t>
            </a:r>
            <a:endParaRPr lang="en-US" altLang="en-US" dirty="0"/>
          </a:p>
          <a:p>
            <a:pPr eaLnBrk="1" hangingPunct="1">
              <a:spcBef>
                <a:spcPct val="0"/>
              </a:spcBef>
            </a:pPr>
            <a:endParaRPr lang="en-US" altLang="en-US" dirty="0"/>
          </a:p>
        </p:txBody>
      </p:sp>
      <p:sp>
        <p:nvSpPr>
          <p:cNvPr id="81924" name="Slide Number Placeholder 3"/>
          <p:cNvSpPr txBox="1">
            <a:spLocks noGrp="1"/>
          </p:cNvSpPr>
          <p:nvPr/>
        </p:nvSpPr>
        <p:spPr bwMode="auto">
          <a:xfrm>
            <a:off x="3884613" y="8684926"/>
            <a:ext cx="2971800" cy="4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algn="r" eaLnBrk="1" hangingPunct="1"/>
            <a:fld id="{CEC21B4C-2F35-4EC3-96CA-6210FEE5C418}" type="slidenum">
              <a:rPr lang="en-US" altLang="en-US" sz="1200"/>
              <a:pPr algn="r" eaLnBrk="1" hangingPunct="1"/>
              <a:t>40</a:t>
            </a:fld>
            <a:endParaRPr lang="en-US" altLang="en-US" sz="1200" dirty="0"/>
          </a:p>
        </p:txBody>
      </p:sp>
    </p:spTree>
    <p:extLst>
      <p:ext uri="{BB962C8B-B14F-4D97-AF65-F5344CB8AC3E}">
        <p14:creationId xmlns:p14="http://schemas.microsoft.com/office/powerpoint/2010/main" val="3441269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fld id="{4B3BD3F0-F416-457F-8C4F-50BECA66516E}" type="slidenum">
              <a:rPr lang="en-US" altLang="en-US" smtClean="0"/>
              <a:pPr eaLnBrk="1" hangingPunct="1"/>
              <a:t>4</a:t>
            </a:fld>
            <a:endParaRPr lang="en-US" altLang="en-US" dirty="0"/>
          </a:p>
        </p:txBody>
      </p:sp>
    </p:spTree>
    <p:extLst>
      <p:ext uri="{BB962C8B-B14F-4D97-AF65-F5344CB8AC3E}">
        <p14:creationId xmlns:p14="http://schemas.microsoft.com/office/powerpoint/2010/main" val="96414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zh-CN" altLang="en-US" dirty="0"/>
              <a:t>沙箱：不用時遮蓋，與其他玩耍區域分開，保持良好排水</a:t>
            </a:r>
            <a:endParaRPr lang="en-US" baseline="0" dirty="0"/>
          </a:p>
          <a:p>
            <a:r>
              <a:rPr lang="zh-CN" altLang="en-US" baseline="0" dirty="0"/>
              <a:t>將黃蜂捕捉器放置在離用餐和玩耍區域</a:t>
            </a:r>
            <a:r>
              <a:rPr lang="en-US" altLang="zh-CN" baseline="0" dirty="0"/>
              <a:t>20</a:t>
            </a:r>
            <a:r>
              <a:rPr lang="zh-CN" altLang="en-US" baseline="0" dirty="0"/>
              <a:t>英尺的地方</a:t>
            </a:r>
            <a:endParaRPr lang="en-US" baseline="0" dirty="0"/>
          </a:p>
          <a:p>
            <a:r>
              <a:rPr lang="zh-CN" altLang="en-US" baseline="0" dirty="0"/>
              <a:t>垃圾桶工作良好、區域清潔、堅硬表面</a:t>
            </a:r>
            <a:endParaRPr lang="en-US" baseline="0" dirty="0"/>
          </a:p>
          <a:p>
            <a:r>
              <a:rPr lang="zh-CN" altLang="en-US" baseline="0" dirty="0"/>
              <a:t>現場堆肥</a:t>
            </a:r>
            <a:r>
              <a:rPr lang="en-US" baseline="0" dirty="0"/>
              <a:t> – </a:t>
            </a:r>
            <a:r>
              <a:rPr lang="zh-CN" altLang="en-US" baseline="0" dirty="0"/>
              <a:t>蓋上蓋子</a:t>
            </a:r>
            <a:endParaRPr lang="en-US" baseline="0" dirty="0"/>
          </a:p>
          <a:p>
            <a:r>
              <a:rPr lang="zh-CN" altLang="en-US" baseline="0" dirty="0"/>
              <a:t>園藝</a:t>
            </a:r>
            <a:r>
              <a:rPr lang="en-US" baseline="0" dirty="0"/>
              <a:t> – </a:t>
            </a:r>
            <a:r>
              <a:rPr lang="zh-CN" altLang="en-US" baseline="0" dirty="0"/>
              <a:t>是否有蟲害？</a:t>
            </a:r>
            <a:endParaRPr lang="en-US" baseline="0" dirty="0"/>
          </a:p>
          <a:p>
            <a:r>
              <a:rPr lang="zh-CN" altLang="en-US" baseline="0" dirty="0"/>
              <a:t>草坪</a:t>
            </a:r>
            <a:r>
              <a:rPr lang="en-US" baseline="0" dirty="0"/>
              <a:t> – </a:t>
            </a:r>
            <a:r>
              <a:rPr lang="zh-CN" altLang="en-US" baseline="0" dirty="0"/>
              <a:t>不要過度施肥，用手拔草，施用堆肥</a:t>
            </a:r>
            <a:endParaRPr lang="en-US" dirty="0"/>
          </a:p>
        </p:txBody>
      </p:sp>
      <p:sp>
        <p:nvSpPr>
          <p:cNvPr id="4" name="Slide Number Placeholder 3"/>
          <p:cNvSpPr>
            <a:spLocks noGrp="1"/>
          </p:cNvSpPr>
          <p:nvPr>
            <p:ph type="sldNum" sz="quarter" idx="10"/>
          </p:nvPr>
        </p:nvSpPr>
        <p:spPr/>
        <p:txBody>
          <a:bodyPr/>
          <a:lstStyle/>
          <a:p>
            <a:pPr>
              <a:defRPr/>
            </a:pPr>
            <a:fld id="{B76E7C56-E781-4050-8DB8-442DFE1DC6DE}" type="slidenum">
              <a:rPr lang="en-US" smtClean="0"/>
              <a:pPr>
                <a:defRPr/>
              </a:pPr>
              <a:t>41</a:t>
            </a:fld>
            <a:endParaRPr lang="en-US" dirty="0"/>
          </a:p>
        </p:txBody>
      </p:sp>
    </p:spTree>
    <p:extLst>
      <p:ext uri="{BB962C8B-B14F-4D97-AF65-F5344CB8AC3E}">
        <p14:creationId xmlns:p14="http://schemas.microsoft.com/office/powerpoint/2010/main" val="257805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spcBef>
                <a:spcPct val="0"/>
              </a:spcBef>
            </a:pPr>
            <a:r>
              <a:rPr lang="zh-CN" altLang="en-US" dirty="0"/>
              <a:t>如果非化學品的方法本身無效，您可能需要使用殺蟲劑。有些殺蟲劑的暴露風險比較小。</a:t>
            </a:r>
            <a:endParaRPr lang="en-US" altLang="en-US" dirty="0"/>
          </a:p>
          <a:p>
            <a:pPr eaLnBrk="1" hangingPunct="1">
              <a:spcBef>
                <a:spcPct val="0"/>
              </a:spcBef>
            </a:pPr>
            <a:endParaRPr lang="en-US" altLang="en-US" dirty="0"/>
          </a:p>
          <a:p>
            <a:pPr eaLnBrk="1" hangingPunct="1">
              <a:spcBef>
                <a:spcPct val="0"/>
              </a:spcBef>
            </a:pPr>
            <a:r>
              <a:rPr lang="en-US" altLang="en-US" dirty="0"/>
              <a:t>-</a:t>
            </a:r>
            <a:r>
              <a:rPr lang="zh-CN" altLang="en-US" dirty="0"/>
              <a:t>使用豁免健康學校法案要求的殺蟲劑</a:t>
            </a:r>
            <a:r>
              <a:rPr lang="en-US" altLang="en-US" dirty="0"/>
              <a:t> (</a:t>
            </a:r>
            <a:r>
              <a:rPr lang="zh-CN" altLang="en-US" dirty="0"/>
              <a:t>被包容的殺蟲劑</a:t>
            </a:r>
            <a:r>
              <a:rPr lang="en-US" altLang="en-US" dirty="0"/>
              <a:t> –</a:t>
            </a:r>
            <a:r>
              <a:rPr lang="en-US" altLang="en-US" baseline="0" dirty="0"/>
              <a:t> </a:t>
            </a:r>
            <a:r>
              <a:rPr lang="zh-CN" altLang="en-US" baseline="0" dirty="0"/>
              <a:t>誘餌、凝膠和捕捉器</a:t>
            </a:r>
            <a:r>
              <a:rPr lang="en-US" altLang="en-US" dirty="0"/>
              <a:t>)</a:t>
            </a:r>
          </a:p>
          <a:p>
            <a:pPr eaLnBrk="1" hangingPunct="1">
              <a:spcBef>
                <a:spcPct val="0"/>
              </a:spcBef>
              <a:buFontTx/>
              <a:buChar char="-"/>
            </a:pPr>
            <a:r>
              <a:rPr lang="zh-CN" altLang="en-US" dirty="0"/>
              <a:t>使用在</a:t>
            </a:r>
            <a:r>
              <a:rPr lang="en-US" altLang="en-US" dirty="0"/>
              <a:t> EPA </a:t>
            </a:r>
            <a:r>
              <a:rPr lang="zh-CN" altLang="en-US" dirty="0"/>
              <a:t>和 </a:t>
            </a:r>
            <a:r>
              <a:rPr lang="en-US" altLang="en-US" dirty="0"/>
              <a:t>DPR </a:t>
            </a:r>
            <a:r>
              <a:rPr lang="zh-CN" altLang="en-US" dirty="0"/>
              <a:t>登記的殺蟲劑；非法的殺蟲劑包括粉筆、</a:t>
            </a:r>
            <a:r>
              <a:rPr lang="en-US" altLang="zh-CN" baseline="0" dirty="0"/>
              <a:t>T</a:t>
            </a:r>
            <a:r>
              <a:rPr lang="en-US" altLang="en-US" baseline="0" dirty="0"/>
              <a:t>res </a:t>
            </a:r>
            <a:r>
              <a:rPr lang="en-US" altLang="en-US" baseline="0" dirty="0" err="1"/>
              <a:t>Pasitos</a:t>
            </a:r>
            <a:r>
              <a:rPr lang="zh-CN" altLang="en-US" baseline="0" dirty="0"/>
              <a:t>、滅蛾丸</a:t>
            </a:r>
            <a:endParaRPr lang="en-US" altLang="en-US" dirty="0"/>
          </a:p>
          <a:p>
            <a:pPr eaLnBrk="1" hangingPunct="1">
              <a:spcBef>
                <a:spcPct val="0"/>
              </a:spcBef>
              <a:buFontTx/>
              <a:buChar char="-"/>
            </a:pPr>
            <a:r>
              <a:rPr lang="zh-CN" altLang="en-US" dirty="0"/>
              <a:t>謹慎選擇自稱</a:t>
            </a:r>
            <a:r>
              <a:rPr lang="zh-CN" altLang="en-US" i="1" dirty="0"/>
              <a:t>有機、綠色</a:t>
            </a:r>
            <a:r>
              <a:rPr lang="zh-CN" altLang="en-US" i="0" dirty="0"/>
              <a:t>或</a:t>
            </a:r>
            <a:r>
              <a:rPr lang="zh-CN" altLang="en-US" i="1" dirty="0"/>
              <a:t>自然</a:t>
            </a:r>
            <a:r>
              <a:rPr lang="zh-CN" altLang="en-US" i="0" dirty="0"/>
              <a:t>產品</a:t>
            </a:r>
            <a:endParaRPr lang="en-US" altLang="en-US" dirty="0"/>
          </a:p>
          <a:p>
            <a:pPr eaLnBrk="1" hangingPunct="1">
              <a:spcBef>
                <a:spcPct val="0"/>
              </a:spcBef>
              <a:buFontTx/>
              <a:buChar char="-"/>
            </a:pPr>
            <a:endParaRPr lang="en-US" altLang="en-US" dirty="0"/>
          </a:p>
          <a:p>
            <a:pPr eaLnBrk="1" hangingPunct="1">
              <a:spcBef>
                <a:spcPct val="0"/>
              </a:spcBef>
            </a:pPr>
            <a:r>
              <a:rPr lang="zh-CN" altLang="en-US" dirty="0"/>
              <a:t>避免使用噴霧或噴液。它們會將殺蟲劑散播在空氣中，暴露風險很大。</a:t>
            </a:r>
            <a:endParaRPr lang="en-US" dirty="0"/>
          </a:p>
        </p:txBody>
      </p:sp>
      <p:sp>
        <p:nvSpPr>
          <p:cNvPr id="4" name="Slide Number Placeholder 3"/>
          <p:cNvSpPr>
            <a:spLocks noGrp="1"/>
          </p:cNvSpPr>
          <p:nvPr>
            <p:ph type="sldNum" sz="quarter" idx="10"/>
          </p:nvPr>
        </p:nvSpPr>
        <p:spPr/>
        <p:txBody>
          <a:bodyPr/>
          <a:lstStyle/>
          <a:p>
            <a:pPr>
              <a:defRPr/>
            </a:pPr>
            <a:fld id="{B76E7C56-E781-4050-8DB8-442DFE1DC6DE}" type="slidenum">
              <a:rPr lang="en-US" smtClean="0"/>
              <a:pPr>
                <a:defRPr/>
              </a:pPr>
              <a:t>42</a:t>
            </a:fld>
            <a:endParaRPr lang="en-US" dirty="0"/>
          </a:p>
        </p:txBody>
      </p:sp>
    </p:spTree>
    <p:extLst>
      <p:ext uri="{BB962C8B-B14F-4D97-AF65-F5344CB8AC3E}">
        <p14:creationId xmlns:p14="http://schemas.microsoft.com/office/powerpoint/2010/main" val="15126382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zh-CN" baseline="0" dirty="0">
                <a:latin typeface="Calibri" panose="020F0502020204030204" pitchFamily="34" charset="0"/>
                <a:cs typeface="Calibri" panose="020F0502020204030204" pitchFamily="34" charset="0"/>
              </a:rPr>
              <a:t>1.</a:t>
            </a:r>
            <a:r>
              <a:rPr lang="zh-CN" altLang="en-US" baseline="0" dirty="0">
                <a:latin typeface="Calibri" panose="020F0502020204030204" pitchFamily="34" charset="0"/>
                <a:cs typeface="Calibri" panose="020F0502020204030204" pitchFamily="34" charset="0"/>
              </a:rPr>
              <a:t>一個</a:t>
            </a:r>
            <a:r>
              <a:rPr lang="en-US" altLang="zh-CN" baseline="0" dirty="0">
                <a:latin typeface="Calibri" panose="020F0502020204030204" pitchFamily="34" charset="0"/>
                <a:cs typeface="Calibri" panose="020F0502020204030204" pitchFamily="34" charset="0"/>
              </a:rPr>
              <a:t>PMP</a:t>
            </a:r>
            <a:r>
              <a:rPr lang="zh-CN" altLang="en-US" baseline="0" dirty="0">
                <a:latin typeface="Calibri" panose="020F0502020204030204" pitchFamily="34" charset="0"/>
                <a:cs typeface="Calibri" panose="020F0502020204030204" pitchFamily="34" charset="0"/>
              </a:rPr>
              <a:t>可以幫助你實施一個有效的</a:t>
            </a:r>
            <a:r>
              <a:rPr lang="en-US" altLang="zh-CN" baseline="0" dirty="0">
                <a:latin typeface="Calibri" panose="020F0502020204030204" pitchFamily="34" charset="0"/>
                <a:cs typeface="Calibri" panose="020F0502020204030204" pitchFamily="34" charset="0"/>
              </a:rPr>
              <a:t>IPM</a:t>
            </a:r>
            <a:r>
              <a:rPr lang="zh-CN" altLang="en-US" baseline="0" dirty="0">
                <a:latin typeface="Calibri" panose="020F0502020204030204" pitchFamily="34" charset="0"/>
                <a:cs typeface="Calibri" panose="020F0502020204030204" pitchFamily="34" charset="0"/>
              </a:rPr>
              <a:t>計畫。 如果你的室外區域有火蟻，使用專業人士是很重要的。</a:t>
            </a:r>
          </a:p>
          <a:p>
            <a:pPr marL="0" marR="0" indent="0" algn="l" defTabSz="914400" rtl="0" eaLnBrk="0" fontAlgn="base" latinLnBrk="0" hangingPunct="0">
              <a:lnSpc>
                <a:spcPct val="100000"/>
              </a:lnSpc>
              <a:spcBef>
                <a:spcPct val="30000"/>
              </a:spcBef>
              <a:spcAft>
                <a:spcPct val="0"/>
              </a:spcAft>
              <a:buClrTx/>
              <a:buSzTx/>
              <a:buFontTx/>
              <a:buNone/>
              <a:tabLst/>
              <a:defRPr/>
            </a:pPr>
            <a:r>
              <a:rPr lang="zh-CN" altLang="en-US" baseline="0" dirty="0">
                <a:latin typeface="Calibri" panose="020F0502020204030204" pitchFamily="34" charset="0"/>
                <a:cs typeface="Calibri" panose="020F0502020204030204" pitchFamily="34" charset="0"/>
              </a:rPr>
              <a:t>所有害蟲管理專業人員</a:t>
            </a:r>
            <a:r>
              <a:rPr lang="en-US" altLang="zh-CN" baseline="0" dirty="0">
                <a:latin typeface="Calibri" panose="020F0502020204030204" pitchFamily="34" charset="0"/>
                <a:cs typeface="Calibri" panose="020F0502020204030204" pitchFamily="34" charset="0"/>
              </a:rPr>
              <a:t>(PMP)</a:t>
            </a:r>
            <a:r>
              <a:rPr lang="zh-CN" altLang="en-US" baseline="0" dirty="0">
                <a:latin typeface="Calibri" panose="020F0502020204030204" pitchFamily="34" charset="0"/>
                <a:cs typeface="Calibri" panose="020F0502020204030204" pitchFamily="34" charset="0"/>
              </a:rPr>
              <a:t>必須獲得加利福尼亞州的認證許可。你可以驗證一個公司或個人是否有結構性害蟲控制委員會頒發的執照，網址是：</a:t>
            </a:r>
            <a:r>
              <a:rPr lang="en-US" altLang="zh-CN" baseline="0" dirty="0">
                <a:latin typeface="Calibri" panose="020F0502020204030204" pitchFamily="34" charset="0"/>
                <a:cs typeface="Calibri" panose="020F0502020204030204" pitchFamily="34" charset="0"/>
              </a:rPr>
              <a:t>www.pestboard.ca.gov</a:t>
            </a:r>
            <a:r>
              <a:rPr lang="zh-CN" altLang="en-US" baseline="0" dirty="0">
                <a:latin typeface="Calibri" panose="020F0502020204030204" pitchFamily="34" charset="0"/>
                <a:cs typeface="Calibri" panose="020F0502020204030204" pitchFamily="34" charset="0"/>
              </a:rPr>
              <a:t>。 擁有結構性害蟲控制委員會的執照意味著你已經通過了考試，並且完成了現場掃描指紋的過程。</a:t>
            </a:r>
          </a:p>
          <a:p>
            <a:pPr marL="0" marR="0" indent="0" algn="l" defTabSz="914400" rtl="0" eaLnBrk="0" fontAlgn="base" latinLnBrk="0" hangingPunct="0">
              <a:lnSpc>
                <a:spcPct val="100000"/>
              </a:lnSpc>
              <a:spcBef>
                <a:spcPct val="30000"/>
              </a:spcBef>
              <a:spcAft>
                <a:spcPct val="0"/>
              </a:spcAft>
              <a:buClrTx/>
              <a:buSzTx/>
              <a:buFontTx/>
              <a:buNone/>
              <a:tabLst/>
              <a:defRPr/>
            </a:pPr>
            <a:endParaRPr lang="zh-CN" altLang="en-US" baseline="0" dirty="0">
              <a:latin typeface="Calibri" panose="020F0502020204030204" pitchFamily="34" charset="0"/>
              <a:cs typeface="Calibri" panose="020F050202020403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zh-CN" baseline="0" dirty="0">
                <a:latin typeface="Calibri" panose="020F0502020204030204" pitchFamily="34" charset="0"/>
                <a:cs typeface="Calibri" panose="020F0502020204030204" pitchFamily="34" charset="0"/>
              </a:rPr>
              <a:t>2. PMP</a:t>
            </a:r>
            <a:r>
              <a:rPr lang="zh-CN" altLang="en-US" baseline="0" dirty="0">
                <a:latin typeface="Calibri" panose="020F0502020204030204" pitchFamily="34" charset="0"/>
                <a:cs typeface="Calibri" panose="020F0502020204030204" pitchFamily="34" charset="0"/>
              </a:rPr>
              <a:t>應該接受學校和托兒所的</a:t>
            </a:r>
            <a:r>
              <a:rPr lang="en-US" altLang="zh-CN" baseline="0" dirty="0">
                <a:latin typeface="Calibri" panose="020F0502020204030204" pitchFamily="34" charset="0"/>
                <a:cs typeface="Calibri" panose="020F0502020204030204" pitchFamily="34" charset="0"/>
              </a:rPr>
              <a:t>IPM</a:t>
            </a:r>
            <a:r>
              <a:rPr lang="zh-CN" altLang="en-US" baseline="0" dirty="0">
                <a:latin typeface="Calibri" panose="020F0502020204030204" pitchFamily="34" charset="0"/>
                <a:cs typeface="Calibri" panose="020F0502020204030204" pitchFamily="34" charset="0"/>
              </a:rPr>
              <a:t>培訓。加州大學全州</a:t>
            </a:r>
            <a:r>
              <a:rPr lang="en-US" altLang="zh-CN" baseline="0" dirty="0">
                <a:latin typeface="Calibri" panose="020F0502020204030204" pitchFamily="34" charset="0"/>
                <a:cs typeface="Calibri" panose="020F0502020204030204" pitchFamily="34" charset="0"/>
              </a:rPr>
              <a:t>IPM</a:t>
            </a:r>
            <a:r>
              <a:rPr lang="zh-CN" altLang="en-US" baseline="0" dirty="0">
                <a:latin typeface="Calibri" panose="020F0502020204030204" pitchFamily="34" charset="0"/>
                <a:cs typeface="Calibri" panose="020F0502020204030204" pitchFamily="34" charset="0"/>
              </a:rPr>
              <a:t>計畫為</a:t>
            </a:r>
            <a:r>
              <a:rPr lang="en-US" altLang="zh-CN" baseline="0" dirty="0">
                <a:latin typeface="Calibri" panose="020F0502020204030204" pitchFamily="34" charset="0"/>
                <a:cs typeface="Calibri" panose="020F0502020204030204" pitchFamily="34" charset="0"/>
              </a:rPr>
              <a:t>PMP</a:t>
            </a:r>
            <a:r>
              <a:rPr lang="zh-CN" altLang="en-US" baseline="0" dirty="0">
                <a:latin typeface="Calibri" panose="020F0502020204030204" pitchFamily="34" charset="0"/>
                <a:cs typeface="Calibri" panose="020F0502020204030204" pitchFamily="34" charset="0"/>
              </a:rPr>
              <a:t>提供一個免費的線上課程，題目是在學校和托兒所提供</a:t>
            </a:r>
            <a:r>
              <a:rPr lang="en-US" altLang="zh-CN" baseline="0" dirty="0">
                <a:latin typeface="Calibri" panose="020F0502020204030204" pitchFamily="34" charset="0"/>
                <a:cs typeface="Calibri" panose="020F0502020204030204" pitchFamily="34" charset="0"/>
              </a:rPr>
              <a:t>IPM</a:t>
            </a:r>
            <a:r>
              <a:rPr lang="zh-CN" altLang="en-US" baseline="0" dirty="0">
                <a:latin typeface="Calibri" panose="020F0502020204030204" pitchFamily="34" charset="0"/>
                <a:cs typeface="Calibri" panose="020F0502020204030204" pitchFamily="34" charset="0"/>
              </a:rPr>
              <a:t>服務。要求證明你的</a:t>
            </a:r>
            <a:r>
              <a:rPr lang="en-US" altLang="zh-CN" baseline="0" dirty="0">
                <a:latin typeface="Calibri" panose="020F0502020204030204" pitchFamily="34" charset="0"/>
                <a:cs typeface="Calibri" panose="020F0502020204030204" pitchFamily="34" charset="0"/>
              </a:rPr>
              <a:t>PMP</a:t>
            </a:r>
            <a:r>
              <a:rPr lang="zh-CN" altLang="en-US" baseline="0" dirty="0">
                <a:latin typeface="Calibri" panose="020F0502020204030204" pitchFamily="34" charset="0"/>
                <a:cs typeface="Calibri" panose="020F0502020204030204" pitchFamily="34" charset="0"/>
              </a:rPr>
              <a:t>已經參加了該課程。</a:t>
            </a:r>
          </a:p>
          <a:p>
            <a:pPr marL="0" marR="0" indent="0" algn="l" defTabSz="914400" rtl="0" eaLnBrk="0" fontAlgn="base" latinLnBrk="0" hangingPunct="0">
              <a:lnSpc>
                <a:spcPct val="100000"/>
              </a:lnSpc>
              <a:spcBef>
                <a:spcPct val="30000"/>
              </a:spcBef>
              <a:spcAft>
                <a:spcPct val="0"/>
              </a:spcAft>
              <a:buClrTx/>
              <a:buSzTx/>
              <a:buFontTx/>
              <a:buNone/>
              <a:tabLst/>
              <a:defRPr/>
            </a:pPr>
            <a:endParaRPr lang="zh-CN" altLang="en-US" baseline="0" dirty="0">
              <a:latin typeface="Calibri" panose="020F0502020204030204" pitchFamily="34" charset="0"/>
              <a:cs typeface="Calibri" panose="020F050202020403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zh-CN" baseline="0" dirty="0">
                <a:latin typeface="Calibri" panose="020F0502020204030204" pitchFamily="34" charset="0"/>
                <a:cs typeface="Calibri" panose="020F0502020204030204" pitchFamily="34" charset="0"/>
              </a:rPr>
              <a:t>3. </a:t>
            </a:r>
            <a:r>
              <a:rPr lang="zh-CN" altLang="en-US" baseline="0" dirty="0">
                <a:latin typeface="Calibri" panose="020F0502020204030204" pitchFamily="34" charset="0"/>
                <a:cs typeface="Calibri" panose="020F0502020204030204" pitchFamily="34" charset="0"/>
              </a:rPr>
              <a:t>一些</a:t>
            </a:r>
            <a:r>
              <a:rPr lang="en-US" altLang="zh-CN" baseline="0" dirty="0">
                <a:latin typeface="Calibri" panose="020F0502020204030204" pitchFamily="34" charset="0"/>
                <a:cs typeface="Calibri" panose="020F0502020204030204" pitchFamily="34" charset="0"/>
              </a:rPr>
              <a:t>PMP</a:t>
            </a:r>
            <a:r>
              <a:rPr lang="zh-CN" altLang="en-US" baseline="0" dirty="0">
                <a:latin typeface="Calibri" panose="020F0502020204030204" pitchFamily="34" charset="0"/>
                <a:cs typeface="Calibri" panose="020F0502020204030204" pitchFamily="34" charset="0"/>
              </a:rPr>
              <a:t>可能有協力廠商認證，證明在</a:t>
            </a:r>
            <a:r>
              <a:rPr lang="en-US" altLang="zh-CN" baseline="0" dirty="0">
                <a:latin typeface="Calibri" panose="020F0502020204030204" pitchFamily="34" charset="0"/>
                <a:cs typeface="Calibri" panose="020F0502020204030204" pitchFamily="34" charset="0"/>
              </a:rPr>
              <a:t>IPM</a:t>
            </a:r>
            <a:r>
              <a:rPr lang="zh-CN" altLang="en-US" baseline="0" dirty="0">
                <a:latin typeface="Calibri" panose="020F0502020204030204" pitchFamily="34" charset="0"/>
                <a:cs typeface="Calibri" panose="020F0502020204030204" pitchFamily="34" charset="0"/>
              </a:rPr>
              <a:t>和環境敏感的做法方面有額外的技能。 在選擇</a:t>
            </a:r>
            <a:r>
              <a:rPr lang="en-US" altLang="zh-CN" baseline="0" dirty="0">
                <a:latin typeface="Calibri" panose="020F0502020204030204" pitchFamily="34" charset="0"/>
                <a:cs typeface="Calibri" panose="020F0502020204030204" pitchFamily="34" charset="0"/>
              </a:rPr>
              <a:t>PMP</a:t>
            </a:r>
            <a:r>
              <a:rPr lang="zh-CN" altLang="en-US" baseline="0" dirty="0">
                <a:latin typeface="Calibri" panose="020F0502020204030204" pitchFamily="34" charset="0"/>
                <a:cs typeface="Calibri" panose="020F0502020204030204" pitchFamily="34" charset="0"/>
              </a:rPr>
              <a:t>之前，要審查每種認證類型。</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a:defRPr/>
            </a:pPr>
            <a:fld id="{B76E7C56-E781-4050-8DB8-442DFE1DC6DE}" type="slidenum">
              <a:rPr lang="en-US" smtClean="0"/>
              <a:pPr>
                <a:defRPr/>
              </a:pPr>
              <a:t>43</a:t>
            </a:fld>
            <a:endParaRPr lang="en-US" dirty="0"/>
          </a:p>
        </p:txBody>
      </p:sp>
    </p:spTree>
    <p:extLst>
      <p:ext uri="{BB962C8B-B14F-4D97-AF65-F5344CB8AC3E}">
        <p14:creationId xmlns:p14="http://schemas.microsoft.com/office/powerpoint/2010/main" val="1423718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zh-CN" altLang="en-US" baseline="0" dirty="0"/>
              <a:t>一些</a:t>
            </a:r>
            <a:r>
              <a:rPr lang="en-US" altLang="zh-CN" baseline="0" dirty="0"/>
              <a:t>PMP</a:t>
            </a:r>
            <a:r>
              <a:rPr lang="zh-CN" altLang="en-US" baseline="0" dirty="0"/>
              <a:t>可能有一個協力廠商認證，證明在</a:t>
            </a:r>
            <a:r>
              <a:rPr lang="en-US" altLang="zh-CN" baseline="0" dirty="0"/>
              <a:t>IPM</a:t>
            </a:r>
            <a:r>
              <a:rPr lang="zh-CN" altLang="en-US" baseline="0" dirty="0"/>
              <a:t>和環境敏感實踐方面有額外的技能。在選擇</a:t>
            </a:r>
            <a:r>
              <a:rPr lang="en-US" altLang="zh-CN" baseline="0" dirty="0"/>
              <a:t>PMP</a:t>
            </a:r>
            <a:r>
              <a:rPr lang="zh-CN" altLang="en-US" baseline="0" dirty="0"/>
              <a:t>之前，請審查每一種認證類型。 以下是有更多資訊的鏈接。</a:t>
            </a:r>
            <a:endParaRPr lang="en-US" baseline="0" dirty="0"/>
          </a:p>
        </p:txBody>
      </p:sp>
      <p:sp>
        <p:nvSpPr>
          <p:cNvPr id="4" name="Slide Number Placeholder 3"/>
          <p:cNvSpPr>
            <a:spLocks noGrp="1"/>
          </p:cNvSpPr>
          <p:nvPr>
            <p:ph type="sldNum" sz="quarter" idx="10"/>
          </p:nvPr>
        </p:nvSpPr>
        <p:spPr/>
        <p:txBody>
          <a:bodyPr/>
          <a:lstStyle/>
          <a:p>
            <a:pPr>
              <a:defRPr/>
            </a:pPr>
            <a:fld id="{B76E7C56-E781-4050-8DB8-442DFE1DC6DE}" type="slidenum">
              <a:rPr lang="en-US" smtClean="0"/>
              <a:pPr>
                <a:defRPr/>
              </a:pPr>
              <a:t>44</a:t>
            </a:fld>
            <a:endParaRPr lang="en-US" dirty="0"/>
          </a:p>
        </p:txBody>
      </p:sp>
    </p:spTree>
    <p:extLst>
      <p:ext uri="{BB962C8B-B14F-4D97-AF65-F5344CB8AC3E}">
        <p14:creationId xmlns:p14="http://schemas.microsoft.com/office/powerpoint/2010/main" val="165024790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8E05F3B6-3F50-42C0-B15E-F1698C309863}" type="slidenum">
              <a:rPr lang="en-US" smtClean="0"/>
              <a:t>45</a:t>
            </a:fld>
            <a:endParaRPr lang="en-US" dirty="0"/>
          </a:p>
        </p:txBody>
      </p:sp>
    </p:spTree>
    <p:extLst>
      <p:ext uri="{BB962C8B-B14F-4D97-AF65-F5344CB8AC3E}">
        <p14:creationId xmlns:p14="http://schemas.microsoft.com/office/powerpoint/2010/main" val="412654074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Poll</a:t>
            </a:r>
          </a:p>
        </p:txBody>
      </p:sp>
      <p:sp>
        <p:nvSpPr>
          <p:cNvPr id="4" name="Slide Number Placeholder 3"/>
          <p:cNvSpPr>
            <a:spLocks noGrp="1"/>
          </p:cNvSpPr>
          <p:nvPr>
            <p:ph type="sldNum" sz="quarter" idx="5"/>
          </p:nvPr>
        </p:nvSpPr>
        <p:spPr/>
        <p:txBody>
          <a:bodyPr/>
          <a:lstStyle/>
          <a:p>
            <a:fld id="{8E05F3B6-3F50-42C0-B15E-F1698C309863}" type="slidenum">
              <a:rPr lang="en-US" smtClean="0"/>
              <a:t>47</a:t>
            </a:fld>
            <a:endParaRPr lang="en-US"/>
          </a:p>
        </p:txBody>
      </p:sp>
    </p:spTree>
    <p:extLst>
      <p:ext uri="{BB962C8B-B14F-4D97-AF65-F5344CB8AC3E}">
        <p14:creationId xmlns:p14="http://schemas.microsoft.com/office/powerpoint/2010/main" val="22485101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zh-CN" altLang="en-US" dirty="0"/>
              <a:t>蟲害表格：螞蟻、黃蜂、蟑螂、囊鼠、嚙齒動物、蜘蛛</a:t>
            </a:r>
            <a:endParaRPr lang="en-US" baseline="0" dirty="0"/>
          </a:p>
          <a:p>
            <a:r>
              <a:rPr lang="zh-CN" altLang="en-US" baseline="0" dirty="0"/>
              <a:t>在托兒中心和家裡可以採取什麼措施，可以告訴家長在家中採取什麼措施</a:t>
            </a:r>
            <a:endParaRPr lang="en-US" dirty="0"/>
          </a:p>
        </p:txBody>
      </p:sp>
      <p:sp>
        <p:nvSpPr>
          <p:cNvPr id="4" name="Slide Number Placeholder 3"/>
          <p:cNvSpPr>
            <a:spLocks noGrp="1"/>
          </p:cNvSpPr>
          <p:nvPr>
            <p:ph type="sldNum" sz="quarter" idx="10"/>
          </p:nvPr>
        </p:nvSpPr>
        <p:spPr/>
        <p:txBody>
          <a:bodyPr/>
          <a:lstStyle/>
          <a:p>
            <a:pPr>
              <a:defRPr/>
            </a:pPr>
            <a:fld id="{445F4572-CB99-40FC-AA4A-6C21834D3768}" type="slidenum">
              <a:rPr lang="en-US" smtClean="0"/>
              <a:pPr>
                <a:defRPr/>
              </a:pPr>
              <a:t>48</a:t>
            </a:fld>
            <a:endParaRPr lang="en-US" dirty="0"/>
          </a:p>
        </p:txBody>
      </p:sp>
    </p:spTree>
    <p:extLst>
      <p:ext uri="{BB962C8B-B14F-4D97-AF65-F5344CB8AC3E}">
        <p14:creationId xmlns:p14="http://schemas.microsoft.com/office/powerpoint/2010/main" val="84294951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05F3B6-3F50-42C0-B15E-F1698C309863}" type="slidenum">
              <a:rPr lang="en-US" smtClean="0"/>
              <a:t>50</a:t>
            </a:fld>
            <a:endParaRPr lang="en-US" dirty="0"/>
          </a:p>
        </p:txBody>
      </p:sp>
    </p:spTree>
    <p:extLst>
      <p:ext uri="{BB962C8B-B14F-4D97-AF65-F5344CB8AC3E}">
        <p14:creationId xmlns:p14="http://schemas.microsoft.com/office/powerpoint/2010/main" val="26521857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10"/>
          </p:nvPr>
        </p:nvSpPr>
        <p:spPr/>
        <p:txBody>
          <a:bodyPr/>
          <a:lstStyle/>
          <a:p>
            <a:pPr>
              <a:defRPr/>
            </a:pPr>
            <a:fld id="{445F4572-CB99-40FC-AA4A-6C21834D3768}" type="slidenum">
              <a:rPr lang="en-US" smtClean="0"/>
              <a:pPr>
                <a:defRPr/>
              </a:pPr>
              <a:t>51</a:t>
            </a:fld>
            <a:endParaRPr lang="en-US" dirty="0"/>
          </a:p>
        </p:txBody>
      </p:sp>
    </p:spTree>
    <p:extLst>
      <p:ext uri="{BB962C8B-B14F-4D97-AF65-F5344CB8AC3E}">
        <p14:creationId xmlns:p14="http://schemas.microsoft.com/office/powerpoint/2010/main" val="35984711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zh-CN" altLang="en-US" dirty="0"/>
              <a:t>什麼是我們希望您從本次課程瞭解的五樣事情？</a:t>
            </a:r>
            <a:endParaRPr lang="en-US" dirty="0"/>
          </a:p>
          <a:p>
            <a:pPr marL="228600" indent="-228600" eaLnBrk="1" fontAlgn="auto" hangingPunct="1">
              <a:spcBef>
                <a:spcPts val="0"/>
              </a:spcBef>
              <a:spcAft>
                <a:spcPts val="0"/>
              </a:spcAft>
              <a:buFontTx/>
              <a:buAutoNum type="arabicParenR"/>
              <a:defRPr/>
            </a:pPr>
            <a:r>
              <a:rPr lang="zh-CN" altLang="en-US" dirty="0"/>
              <a:t>蟲害、殺蟲劑、兒童和健康之間有很強的關係，整合式蟲害管理方法考慮到了這些因素。</a:t>
            </a:r>
            <a:endParaRPr lang="en-US" dirty="0"/>
          </a:p>
          <a:p>
            <a:pPr marL="228600" indent="-228600" eaLnBrk="1" fontAlgn="auto" hangingPunct="1">
              <a:spcBef>
                <a:spcPts val="0"/>
              </a:spcBef>
              <a:spcAft>
                <a:spcPts val="0"/>
              </a:spcAft>
              <a:buFontTx/>
              <a:buAutoNum type="arabicParenR"/>
              <a:defRPr/>
            </a:pPr>
            <a:r>
              <a:rPr lang="zh-CN" altLang="en-US" dirty="0"/>
              <a:t>本課程將教您如何控制托兒中心內部和外部的蟲害。</a:t>
            </a:r>
            <a:endParaRPr lang="en-US" dirty="0"/>
          </a:p>
          <a:p>
            <a:pPr marL="228600" indent="-228600" eaLnBrk="1" fontAlgn="auto" hangingPunct="1">
              <a:spcBef>
                <a:spcPts val="0"/>
              </a:spcBef>
              <a:spcAft>
                <a:spcPts val="0"/>
              </a:spcAft>
              <a:buFontTx/>
              <a:buAutoNum type="arabicParenR"/>
              <a:defRPr/>
            </a:pPr>
            <a:r>
              <a:rPr lang="zh-CN" altLang="en-US" dirty="0"/>
              <a:t>還將教您</a:t>
            </a:r>
            <a:r>
              <a:rPr lang="en-US" dirty="0"/>
              <a:t> IPM </a:t>
            </a:r>
            <a:r>
              <a:rPr lang="zh-CN" altLang="en-US" dirty="0"/>
              <a:t>能做什麼、不能做什麼，以及如何在您的托兒中心實施</a:t>
            </a:r>
            <a:r>
              <a:rPr lang="en-US" dirty="0"/>
              <a:t> IPM </a:t>
            </a:r>
            <a:r>
              <a:rPr lang="zh-CN" altLang="en-US" dirty="0"/>
              <a:t>項目。</a:t>
            </a:r>
            <a:r>
              <a:rPr lang="en-US" dirty="0"/>
              <a:t> </a:t>
            </a:r>
          </a:p>
          <a:p>
            <a:pPr marL="228600" indent="-228600" eaLnBrk="1" fontAlgn="auto" hangingPunct="1">
              <a:spcBef>
                <a:spcPts val="0"/>
              </a:spcBef>
              <a:spcAft>
                <a:spcPts val="0"/>
              </a:spcAft>
              <a:buFontTx/>
              <a:buAutoNum type="arabicParenR"/>
              <a:defRPr/>
            </a:pPr>
            <a:r>
              <a:rPr lang="zh-CN" altLang="en-US" dirty="0"/>
              <a:t>本資料講述的是最佳做法，也是法律要求。今天我們將瞭解健康學校法案，以及您的合規責任。</a:t>
            </a:r>
            <a:endParaRPr lang="en-US" dirty="0"/>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fld id="{D4148BB2-3874-43A7-A626-3FC903A84C0D}" type="slidenum">
              <a:rPr lang="en-US" altLang="en-US" smtClean="0"/>
              <a:pPr eaLnBrk="1" hangingPunct="1"/>
              <a:t>5</a:t>
            </a:fld>
            <a:endParaRPr lang="en-US" altLang="en-US" dirty="0"/>
          </a:p>
        </p:txBody>
      </p:sp>
    </p:spTree>
    <p:extLst>
      <p:ext uri="{BB962C8B-B14F-4D97-AF65-F5344CB8AC3E}">
        <p14:creationId xmlns:p14="http://schemas.microsoft.com/office/powerpoint/2010/main" val="41022660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spcBef>
                <a:spcPct val="0"/>
              </a:spcBef>
            </a:pPr>
            <a:r>
              <a:rPr lang="zh-CN" altLang="en-US" dirty="0"/>
              <a:t>雖然</a:t>
            </a:r>
            <a:r>
              <a:rPr lang="en-US" altLang="en-US" dirty="0"/>
              <a:t> </a:t>
            </a:r>
            <a:r>
              <a:rPr lang="en-US" altLang="en-US" baseline="0" dirty="0"/>
              <a:t>HSA </a:t>
            </a:r>
            <a:r>
              <a:rPr lang="zh-CN" altLang="en-US" baseline="0" dirty="0"/>
              <a:t>不適用於家庭托兒服務，採用</a:t>
            </a:r>
            <a:r>
              <a:rPr lang="en-US" altLang="zh-CN" baseline="0" dirty="0"/>
              <a:t> IPM </a:t>
            </a:r>
            <a:r>
              <a:rPr lang="zh-CN" altLang="en-US" baseline="0" dirty="0"/>
              <a:t>策略保護兒童健康還是很有價值的。適合家庭托兒服務的安全蟲害管理和</a:t>
            </a:r>
            <a:r>
              <a:rPr lang="en-US" altLang="en-US" baseline="0" dirty="0"/>
              <a:t> IPM </a:t>
            </a:r>
            <a:r>
              <a:rPr lang="zh-CN" altLang="en-US" baseline="0" dirty="0"/>
              <a:t>指引可見於</a:t>
            </a:r>
            <a:r>
              <a:rPr lang="en-US" altLang="en-US" baseline="0" dirty="0"/>
              <a:t> CCHP </a:t>
            </a:r>
            <a:r>
              <a:rPr lang="zh-CN" altLang="en-US" baseline="0" dirty="0"/>
              <a:t>網站</a:t>
            </a:r>
            <a:r>
              <a:rPr lang="en-US" altLang="en-US" baseline="0" dirty="0"/>
              <a:t>: https://cchp.ucsf.edu/content/integrated-pest-management-toolkit-family-child-care-homes </a:t>
            </a:r>
            <a:endParaRPr lang="en-US" altLang="en-US" dirty="0"/>
          </a:p>
          <a:p>
            <a:pPr eaLnBrk="1" hangingPunct="1">
              <a:spcBef>
                <a:spcPct val="0"/>
              </a:spcBef>
            </a:pPr>
            <a:r>
              <a:rPr lang="zh-CN" altLang="en-US" dirty="0"/>
              <a:t>誰負責幫助實施健康學校法案？加州殺蟲劑規格部</a:t>
            </a:r>
            <a:r>
              <a:rPr lang="en-US" altLang="en-US" dirty="0"/>
              <a:t> (DPR) </a:t>
            </a:r>
            <a:r>
              <a:rPr lang="zh-CN" altLang="en-US" dirty="0"/>
              <a:t>負責幫助學校和托兒中心實施</a:t>
            </a:r>
            <a:r>
              <a:rPr lang="en-US" altLang="en-US" dirty="0"/>
              <a:t> IPM </a:t>
            </a:r>
            <a:r>
              <a:rPr lang="zh-CN" altLang="en-US" dirty="0"/>
              <a:t>做法。要向加州 </a:t>
            </a:r>
            <a:r>
              <a:rPr lang="en-US" altLang="zh-CN" dirty="0"/>
              <a:t>DPR </a:t>
            </a:r>
            <a:r>
              <a:rPr lang="zh-CN" altLang="en-US" dirty="0"/>
              <a:t>索取關於在兒童早教設施啟動一個 </a:t>
            </a:r>
            <a:r>
              <a:rPr lang="en-US" altLang="zh-CN" dirty="0"/>
              <a:t>IPM </a:t>
            </a:r>
            <a:r>
              <a:rPr lang="zh-CN" altLang="en-US" dirty="0"/>
              <a:t>項目的資訊，請聯絡加州殺蟲劑規管部的</a:t>
            </a:r>
            <a:r>
              <a:rPr lang="en-US" altLang="zh-CN" dirty="0"/>
              <a:t>『</a:t>
            </a:r>
            <a:r>
              <a:rPr lang="zh-CN" altLang="en-US" dirty="0"/>
              <a:t>綠色成長項目</a:t>
            </a:r>
            <a:r>
              <a:rPr lang="en-US" altLang="zh-CN" dirty="0"/>
              <a:t>』</a:t>
            </a:r>
            <a:r>
              <a:rPr lang="zh-CN" altLang="en-US" dirty="0"/>
              <a:t>。聯絡方式請見網站</a:t>
            </a:r>
            <a:r>
              <a:rPr lang="en-US" altLang="en-US" dirty="0"/>
              <a:t>  </a:t>
            </a:r>
            <a:r>
              <a:rPr lang="en-US" altLang="en-US" u="sng" dirty="0">
                <a:hlinkClick r:id="rId3"/>
              </a:rPr>
              <a:t>http://apps.cdpr.ca.gov/schoolipm/childcare/</a:t>
            </a:r>
            <a:endParaRPr lang="en-US" altLang="en-US" dirty="0"/>
          </a:p>
          <a:p>
            <a:endParaRPr lang="en-US" dirty="0"/>
          </a:p>
        </p:txBody>
      </p:sp>
      <p:sp>
        <p:nvSpPr>
          <p:cNvPr id="4" name="Slide Number Placeholder 3"/>
          <p:cNvSpPr>
            <a:spLocks noGrp="1"/>
          </p:cNvSpPr>
          <p:nvPr>
            <p:ph type="sldNum" sz="quarter" idx="10"/>
          </p:nvPr>
        </p:nvSpPr>
        <p:spPr/>
        <p:txBody>
          <a:bodyPr/>
          <a:lstStyle/>
          <a:p>
            <a:pPr>
              <a:defRPr/>
            </a:pPr>
            <a:fld id="{445F4572-CB99-40FC-AA4A-6C21834D3768}" type="slidenum">
              <a:rPr lang="en-US" smtClean="0"/>
              <a:pPr>
                <a:defRPr/>
              </a:pPr>
              <a:t>6</a:t>
            </a:fld>
            <a:endParaRPr lang="en-US" dirty="0"/>
          </a:p>
        </p:txBody>
      </p:sp>
    </p:spTree>
    <p:extLst>
      <p:ext uri="{BB962C8B-B14F-4D97-AF65-F5344CB8AC3E}">
        <p14:creationId xmlns:p14="http://schemas.microsoft.com/office/powerpoint/2010/main" val="9967496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zh-CN" altLang="en-US" b="1" dirty="0"/>
              <a:t>有人聽說過健康學校法案嗎？您可以告訴我您的瞭解嗎？</a:t>
            </a:r>
            <a:endParaRPr lang="en-US" altLang="en-US" b="1" dirty="0"/>
          </a:p>
          <a:p>
            <a:pPr eaLnBrk="1" hangingPunct="1">
              <a:spcBef>
                <a:spcPct val="0"/>
              </a:spcBef>
            </a:pPr>
            <a:r>
              <a:rPr lang="zh-CN" altLang="en-US" dirty="0"/>
              <a:t>在</a:t>
            </a:r>
            <a:r>
              <a:rPr lang="en-US" altLang="en-US" dirty="0"/>
              <a:t>2007</a:t>
            </a:r>
            <a:r>
              <a:rPr lang="zh-CN" altLang="en-US" dirty="0"/>
              <a:t>年，加州法律</a:t>
            </a:r>
            <a:r>
              <a:rPr lang="en-US" altLang="en-US" dirty="0"/>
              <a:t> AB 2865 </a:t>
            </a:r>
            <a:r>
              <a:rPr lang="zh-CN" altLang="en-US" dirty="0"/>
              <a:t>將健康學校法案的要求擴展至托兒中心。很多兒童早教提供者不清楚自己在 </a:t>
            </a:r>
            <a:r>
              <a:rPr lang="en-US" altLang="zh-CN" dirty="0"/>
              <a:t>HSA </a:t>
            </a:r>
            <a:r>
              <a:rPr lang="zh-CN" altLang="en-US" dirty="0"/>
              <a:t>之下的責任。</a:t>
            </a:r>
            <a:endParaRPr lang="en-US" altLang="en-US" b="1" dirty="0"/>
          </a:p>
          <a:p>
            <a:pPr eaLnBrk="1" hangingPunct="1">
              <a:spcBef>
                <a:spcPct val="0"/>
              </a:spcBef>
            </a:pPr>
            <a:r>
              <a:rPr lang="zh-CN" altLang="en-US" dirty="0"/>
              <a:t>本幻燈片上的資訊只是健康學校法案內容和規定的簡單介紹。更多信息請參見分發材料。</a:t>
            </a:r>
            <a:endParaRPr lang="en-US" altLang="en-US" baseline="0" dirty="0"/>
          </a:p>
          <a:p>
            <a:pPr eaLnBrk="1" hangingPunct="1">
              <a:spcBef>
                <a:spcPct val="0"/>
              </a:spcBef>
            </a:pPr>
            <a:endParaRPr lang="en-US" altLang="en-US" baseline="0" dirty="0"/>
          </a:p>
          <a:p>
            <a:pPr eaLnBrk="1" hangingPunct="1">
              <a:spcBef>
                <a:spcPct val="0"/>
              </a:spcBef>
            </a:pPr>
            <a:r>
              <a:rPr lang="zh-CN" altLang="en-US" baseline="0" dirty="0"/>
              <a:t>您可能熟悉以下要求：</a:t>
            </a:r>
            <a:endParaRPr lang="en-US" altLang="en-US" baseline="0" dirty="0"/>
          </a:p>
          <a:p>
            <a:pPr eaLnBrk="1" hangingPunct="1">
              <a:spcBef>
                <a:spcPct val="0"/>
              </a:spcBef>
            </a:pPr>
            <a:r>
              <a:rPr lang="zh-CN" altLang="en-US" baseline="0" dirty="0"/>
              <a:t>從中心人員中指定一人即整合式蟲害管理協調員來確認各項要求的滿足；</a:t>
            </a:r>
            <a:endParaRPr lang="en-US" altLang="en-US" baseline="0" dirty="0"/>
          </a:p>
          <a:p>
            <a:pPr eaLnBrk="1" hangingPunct="1">
              <a:spcBef>
                <a:spcPct val="0"/>
              </a:spcBef>
            </a:pPr>
            <a:r>
              <a:rPr lang="zh-CN" altLang="en-US" dirty="0"/>
              <a:t>保留殺蟲劑使用的記錄；</a:t>
            </a:r>
            <a:endParaRPr lang="en-US" altLang="en-US" dirty="0"/>
          </a:p>
          <a:p>
            <a:pPr eaLnBrk="1" hangingPunct="1">
              <a:spcBef>
                <a:spcPct val="0"/>
              </a:spcBef>
            </a:pPr>
            <a:r>
              <a:rPr lang="zh-CN" altLang="en-US" dirty="0"/>
              <a:t>年度通知將使用哪些殺蟲劑；</a:t>
            </a:r>
            <a:endParaRPr lang="en-US" altLang="en-US" dirty="0"/>
          </a:p>
          <a:p>
            <a:pPr eaLnBrk="1" hangingPunct="1">
              <a:spcBef>
                <a:spcPct val="0"/>
              </a:spcBef>
            </a:pPr>
            <a:r>
              <a:rPr lang="zh-CN" altLang="en-US" dirty="0"/>
              <a:t>維護一個希望在殺蟲劑使用時得到通知的人的名冊；</a:t>
            </a:r>
            <a:endParaRPr lang="en-US" altLang="en-US" dirty="0"/>
          </a:p>
          <a:p>
            <a:pPr eaLnBrk="1" hangingPunct="1">
              <a:spcBef>
                <a:spcPct val="0"/>
              </a:spcBef>
            </a:pPr>
            <a:r>
              <a:rPr lang="zh-CN" altLang="en-US" dirty="0"/>
              <a:t>在使用殺蟲劑之前通知家長和工作人員；</a:t>
            </a:r>
            <a:endParaRPr lang="en-US" altLang="en-US" dirty="0"/>
          </a:p>
          <a:p>
            <a:pPr eaLnBrk="1" hangingPunct="1">
              <a:spcBef>
                <a:spcPct val="0"/>
              </a:spcBef>
            </a:pPr>
            <a:r>
              <a:rPr lang="zh-CN" altLang="en-US" dirty="0"/>
              <a:t>在將要或已經使用殺蟲劑的地方張貼警示標牌 </a:t>
            </a:r>
            <a:r>
              <a:rPr lang="en-US" altLang="zh-CN" dirty="0"/>
              <a:t>(</a:t>
            </a:r>
            <a:r>
              <a:rPr lang="zh-CN" altLang="en-US" dirty="0"/>
              <a:t>之前</a:t>
            </a:r>
            <a:r>
              <a:rPr lang="en-US" altLang="en-US" dirty="0"/>
              <a:t>24</a:t>
            </a:r>
            <a:r>
              <a:rPr lang="zh-CN" altLang="en-US" dirty="0"/>
              <a:t>小時</a:t>
            </a:r>
            <a:r>
              <a:rPr lang="en-US" altLang="en-US" dirty="0"/>
              <a:t>/</a:t>
            </a:r>
            <a:r>
              <a:rPr lang="zh-CN" altLang="en-US" dirty="0"/>
              <a:t>之後</a:t>
            </a:r>
            <a:r>
              <a:rPr lang="en-US" altLang="en-US" dirty="0"/>
              <a:t>72</a:t>
            </a:r>
            <a:r>
              <a:rPr lang="zh-CN" altLang="en-US" dirty="0"/>
              <a:t>小時</a:t>
            </a:r>
            <a:r>
              <a:rPr lang="en-US" altLang="zh-CN" dirty="0"/>
              <a:t>)</a:t>
            </a:r>
            <a:r>
              <a:rPr lang="zh-CN" altLang="en-US" dirty="0"/>
              <a:t>；</a:t>
            </a:r>
            <a:endParaRPr lang="en-US" altLang="en-US" dirty="0"/>
          </a:p>
          <a:p>
            <a:pPr eaLnBrk="1" hangingPunct="1">
              <a:spcBef>
                <a:spcPct val="0"/>
              </a:spcBef>
            </a:pPr>
            <a:r>
              <a:rPr lang="zh-CN" altLang="en-US" dirty="0"/>
              <a:t>禁用的殺蟲劑：有些殺蟲劑不得在托兒中心使用。</a:t>
            </a:r>
            <a:endParaRPr lang="en-US" altLang="en-US" dirty="0"/>
          </a:p>
          <a:p>
            <a:endParaRPr lang="en-US" dirty="0"/>
          </a:p>
        </p:txBody>
      </p:sp>
      <p:sp>
        <p:nvSpPr>
          <p:cNvPr id="4" name="Slide Number Placeholder 3"/>
          <p:cNvSpPr>
            <a:spLocks noGrp="1"/>
          </p:cNvSpPr>
          <p:nvPr>
            <p:ph type="sldNum" sz="quarter" idx="5"/>
          </p:nvPr>
        </p:nvSpPr>
        <p:spPr/>
        <p:txBody>
          <a:bodyPr/>
          <a:lstStyle/>
          <a:p>
            <a:fld id="{8E05F3B6-3F50-42C0-B15E-F1698C309863}" type="slidenum">
              <a:rPr lang="en-US" smtClean="0"/>
              <a:t>7</a:t>
            </a:fld>
            <a:endParaRPr lang="en-US" dirty="0"/>
          </a:p>
        </p:txBody>
      </p:sp>
    </p:spTree>
    <p:extLst>
      <p:ext uri="{BB962C8B-B14F-4D97-AF65-F5344CB8AC3E}">
        <p14:creationId xmlns:p14="http://schemas.microsoft.com/office/powerpoint/2010/main" val="37847419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zh-CN" altLang="en-US" dirty="0"/>
              <a:t>比較新的要求：</a:t>
            </a:r>
            <a:endParaRPr lang="en-US" altLang="en-US" dirty="0"/>
          </a:p>
          <a:p>
            <a:r>
              <a:rPr lang="zh-CN" altLang="en-US" b="1" dirty="0"/>
              <a:t>制訂</a:t>
            </a:r>
            <a:r>
              <a:rPr lang="en-US" b="1" dirty="0"/>
              <a:t> IPM </a:t>
            </a:r>
            <a:r>
              <a:rPr lang="zh-CN" altLang="en-US" b="1" dirty="0"/>
              <a:t>計劃</a:t>
            </a:r>
            <a:endParaRPr lang="en-US" b="1" dirty="0"/>
          </a:p>
          <a:p>
            <a:pPr lvl="1"/>
            <a:r>
              <a:rPr lang="zh-CN" altLang="en-US" sz="1200" dirty="0">
                <a:latin typeface="Arial" panose="020B0604020202020204" pitchFamily="34" charset="0"/>
                <a:cs typeface="Arial" panose="020B0604020202020204" pitchFamily="34" charset="0"/>
              </a:rPr>
              <a:t>採用殺蟲劑規管部</a:t>
            </a:r>
            <a:r>
              <a:rPr lang="en-US" sz="1200" dirty="0">
                <a:latin typeface="Arial" panose="020B0604020202020204" pitchFamily="34" charset="0"/>
                <a:cs typeface="Arial" panose="020B0604020202020204" pitchFamily="34" charset="0"/>
              </a:rPr>
              <a:t> (DPR) </a:t>
            </a:r>
            <a:r>
              <a:rPr lang="zh-CN" altLang="en-US" sz="1200" dirty="0">
                <a:latin typeface="Arial" panose="020B0604020202020204" pitchFamily="34" charset="0"/>
                <a:cs typeface="Arial" panose="020B0604020202020204" pitchFamily="34" charset="0"/>
              </a:rPr>
              <a:t>提供的模板創建一個 </a:t>
            </a:r>
            <a:r>
              <a:rPr lang="en-US" altLang="zh-CN" sz="1200" dirty="0">
                <a:latin typeface="Arial" panose="020B0604020202020204" pitchFamily="34" charset="0"/>
                <a:cs typeface="Arial" panose="020B0604020202020204" pitchFamily="34" charset="0"/>
              </a:rPr>
              <a:t>IPM </a:t>
            </a:r>
            <a:r>
              <a:rPr lang="zh-CN" altLang="en-US" sz="1200" dirty="0">
                <a:latin typeface="Arial" panose="020B0604020202020204" pitchFamily="34" charset="0"/>
                <a:cs typeface="Arial" panose="020B0604020202020204" pitchFamily="34" charset="0"/>
              </a:rPr>
              <a:t>計劃；或者由 </a:t>
            </a:r>
            <a:r>
              <a:rPr lang="en-US" altLang="zh-CN" sz="1200" dirty="0">
                <a:latin typeface="Arial" panose="020B0604020202020204" pitchFamily="34" charset="0"/>
                <a:cs typeface="Arial" panose="020B0604020202020204" pitchFamily="34" charset="0"/>
              </a:rPr>
              <a:t>DPR </a:t>
            </a:r>
            <a:r>
              <a:rPr lang="zh-CN" altLang="en-US" sz="1200" dirty="0">
                <a:latin typeface="Arial" panose="020B0604020202020204" pitchFamily="34" charset="0"/>
                <a:cs typeface="Arial" panose="020B0604020202020204" pitchFamily="34" charset="0"/>
              </a:rPr>
              <a:t>批准您自製的</a:t>
            </a:r>
            <a:r>
              <a:rPr lang="en-US" sz="1200" dirty="0">
                <a:latin typeface="Arial" panose="020B0604020202020204" pitchFamily="34" charset="0"/>
                <a:cs typeface="Arial" panose="020B0604020202020204" pitchFamily="34" charset="0"/>
              </a:rPr>
              <a:t> IPM </a:t>
            </a:r>
            <a:r>
              <a:rPr lang="zh-CN" altLang="en-US" sz="1200" dirty="0">
                <a:latin typeface="Arial" panose="020B0604020202020204" pitchFamily="34" charset="0"/>
                <a:cs typeface="Arial" panose="020B0604020202020204" pitchFamily="34" charset="0"/>
              </a:rPr>
              <a:t>計劃；在網站張貼</a:t>
            </a:r>
            <a:r>
              <a:rPr lang="en-US" sz="1200" dirty="0">
                <a:latin typeface="Arial" panose="020B0604020202020204" pitchFamily="34" charset="0"/>
                <a:cs typeface="Arial" panose="020B0604020202020204" pitchFamily="34" charset="0"/>
              </a:rPr>
              <a:t> IPM </a:t>
            </a:r>
            <a:r>
              <a:rPr lang="zh-CN" altLang="en-US" sz="1200" dirty="0">
                <a:latin typeface="Arial" panose="020B0604020202020204" pitchFamily="34" charset="0"/>
                <a:cs typeface="Arial" panose="020B0604020202020204" pitchFamily="34" charset="0"/>
              </a:rPr>
              <a:t>計劃；如果沒有網站則將</a:t>
            </a:r>
            <a:r>
              <a:rPr lang="en-US" sz="1200" dirty="0">
                <a:latin typeface="Arial" panose="020B0604020202020204" pitchFamily="34" charset="0"/>
                <a:cs typeface="Arial" panose="020B0604020202020204" pitchFamily="34" charset="0"/>
              </a:rPr>
              <a:t> IPM </a:t>
            </a:r>
            <a:r>
              <a:rPr lang="zh-CN" altLang="en-US" sz="1200" dirty="0">
                <a:latin typeface="Arial" panose="020B0604020202020204" pitchFamily="34" charset="0"/>
                <a:cs typeface="Arial" panose="020B0604020202020204" pitchFamily="34" charset="0"/>
              </a:rPr>
              <a:t>計劃與年度書面通知一起交給所有的家長、監護人和工作人員</a:t>
            </a:r>
            <a:endParaRPr lang="en-US" dirty="0"/>
          </a:p>
          <a:p>
            <a:pPr lvl="1"/>
            <a:r>
              <a:rPr lang="en-US" dirty="0"/>
              <a:t>IPM </a:t>
            </a:r>
            <a:r>
              <a:rPr lang="zh-CN" altLang="en-US" dirty="0"/>
              <a:t>計劃必須可以在托兒中心或學校辦公室看到，必須包括在年度書面通知中</a:t>
            </a:r>
            <a:endParaRPr lang="en-US" dirty="0"/>
          </a:p>
          <a:p>
            <a:pPr lvl="1"/>
            <a:endParaRPr lang="en-US" b="0" dirty="0"/>
          </a:p>
          <a:p>
            <a:r>
              <a:rPr lang="zh-CN" altLang="en-US" b="1" dirty="0"/>
              <a:t>發送殺蟲劑使用報告給</a:t>
            </a:r>
            <a:r>
              <a:rPr lang="en-US" b="1" dirty="0"/>
              <a:t> DPR</a:t>
            </a:r>
          </a:p>
          <a:p>
            <a:pPr lvl="1"/>
            <a:r>
              <a:rPr lang="zh-CN" altLang="en-US" b="0" dirty="0"/>
              <a:t>每年一次或更頻繁地將學校雇員使用殺蟲劑的使用報告發給 </a:t>
            </a:r>
            <a:r>
              <a:rPr lang="en-US" b="0" dirty="0"/>
              <a:t>DPR</a:t>
            </a:r>
          </a:p>
          <a:p>
            <a:pPr lvl="1"/>
            <a:r>
              <a:rPr lang="zh-CN" altLang="en-US" b="0" dirty="0"/>
              <a:t>不要發送服務商使用殺蟲劑的使用報告；他們將自行將報告發給</a:t>
            </a:r>
            <a:r>
              <a:rPr lang="en-US" b="0" dirty="0"/>
              <a:t> DPR</a:t>
            </a:r>
          </a:p>
          <a:p>
            <a:pPr lvl="1"/>
            <a:r>
              <a:rPr lang="zh-CN" altLang="en-US" dirty="0"/>
              <a:t>請不要遲於</a:t>
            </a:r>
            <a:r>
              <a:rPr lang="en-US" altLang="zh-CN" dirty="0"/>
              <a:t>1</a:t>
            </a:r>
            <a:r>
              <a:rPr lang="zh-CN" altLang="en-US" dirty="0"/>
              <a:t>月</a:t>
            </a:r>
            <a:r>
              <a:rPr lang="en-US" dirty="0"/>
              <a:t>30</a:t>
            </a:r>
            <a:r>
              <a:rPr lang="zh-CN" altLang="en-US" dirty="0"/>
              <a:t>日提交上一年的報告</a:t>
            </a:r>
            <a:r>
              <a:rPr lang="en-US" dirty="0"/>
              <a:t> (</a:t>
            </a:r>
            <a:r>
              <a:rPr lang="zh-CN" altLang="en-US" dirty="0"/>
              <a:t>例如，</a:t>
            </a:r>
            <a:r>
              <a:rPr lang="en-US" dirty="0"/>
              <a:t>2015 </a:t>
            </a:r>
            <a:r>
              <a:rPr lang="zh-CN" altLang="en-US" dirty="0"/>
              <a:t>年的報告不要遲於</a:t>
            </a:r>
            <a:r>
              <a:rPr lang="en-US" altLang="zh-CN" dirty="0"/>
              <a:t>2016</a:t>
            </a:r>
            <a:r>
              <a:rPr lang="zh-CN" altLang="en-US" dirty="0"/>
              <a:t>年</a:t>
            </a:r>
            <a:r>
              <a:rPr lang="en-US" altLang="zh-CN" dirty="0"/>
              <a:t>1</a:t>
            </a:r>
            <a:r>
              <a:rPr lang="zh-CN" altLang="en-US" dirty="0"/>
              <a:t>月</a:t>
            </a:r>
            <a:r>
              <a:rPr lang="en-US" altLang="zh-CN" dirty="0"/>
              <a:t>30</a:t>
            </a:r>
            <a:r>
              <a:rPr lang="zh-CN" altLang="en-US" dirty="0"/>
              <a:t>日提交</a:t>
            </a:r>
            <a:r>
              <a:rPr lang="en-US" dirty="0"/>
              <a:t>) </a:t>
            </a:r>
          </a:p>
          <a:p>
            <a:pPr lvl="1"/>
            <a:r>
              <a:rPr lang="zh-CN" altLang="en-US" dirty="0"/>
              <a:t>使用</a:t>
            </a:r>
            <a:r>
              <a:rPr lang="en-US" dirty="0"/>
              <a:t> DPR </a:t>
            </a:r>
            <a:r>
              <a:rPr lang="zh-CN" altLang="en-US" dirty="0"/>
              <a:t>表格</a:t>
            </a:r>
            <a:r>
              <a:rPr lang="en-US" dirty="0"/>
              <a:t> HSA-118 (</a:t>
            </a:r>
            <a:r>
              <a:rPr lang="zh-CN" altLang="en-US" dirty="0"/>
              <a:t>學校及托兒機構雇員殺蟲劑使用報告</a:t>
            </a:r>
            <a:r>
              <a:rPr lang="en-US" dirty="0"/>
              <a:t>)</a:t>
            </a:r>
            <a:r>
              <a:rPr lang="zh-CN" altLang="en-US" dirty="0"/>
              <a:t>，可在</a:t>
            </a:r>
            <a:r>
              <a:rPr lang="en-US" altLang="zh-CN" dirty="0"/>
              <a:t>『</a:t>
            </a:r>
            <a:r>
              <a:rPr lang="en-US" dirty="0"/>
              <a:t>DPR School IPM</a:t>
            </a:r>
            <a:r>
              <a:rPr lang="en-US" altLang="zh-CN" dirty="0"/>
              <a:t>』</a:t>
            </a:r>
            <a:r>
              <a:rPr lang="zh-CN" altLang="en-US" dirty="0"/>
              <a:t>網站找到</a:t>
            </a:r>
            <a:endParaRPr lang="en-US" b="0" dirty="0"/>
          </a:p>
          <a:p>
            <a:r>
              <a:rPr lang="zh-CN" altLang="en-US" b="1" dirty="0"/>
              <a:t>完成</a:t>
            </a:r>
            <a:r>
              <a:rPr lang="en-US" b="1" dirty="0"/>
              <a:t> IPM </a:t>
            </a:r>
            <a:r>
              <a:rPr lang="zh-CN" altLang="en-US" b="1" dirty="0"/>
              <a:t>培訓</a:t>
            </a:r>
            <a:endParaRPr lang="en-US" b="1" dirty="0"/>
          </a:p>
          <a:p>
            <a:pPr lvl="1"/>
            <a:r>
              <a:rPr lang="zh-CN" altLang="en-US" sz="1200" dirty="0">
                <a:latin typeface="Arial" panose="020B0604020202020204" pitchFamily="34" charset="0"/>
                <a:cs typeface="Arial" panose="020B0604020202020204" pitchFamily="34" charset="0"/>
              </a:rPr>
              <a:t>在使用殺蟲劑之前學習</a:t>
            </a:r>
            <a:r>
              <a:rPr lang="en-US" sz="1200" dirty="0">
                <a:latin typeface="Arial" panose="020B0604020202020204" pitchFamily="34" charset="0"/>
                <a:cs typeface="Arial" panose="020B0604020202020204" pitchFamily="34" charset="0"/>
              </a:rPr>
              <a:t> DPR </a:t>
            </a:r>
            <a:r>
              <a:rPr lang="zh-CN" altLang="en-US" sz="1200" dirty="0">
                <a:latin typeface="Arial" panose="020B0604020202020204" pitchFamily="34" charset="0"/>
                <a:cs typeface="Arial" panose="020B0604020202020204" pitchFamily="34" charset="0"/>
              </a:rPr>
              <a:t>批准的培訓課程，並每年更新</a:t>
            </a:r>
            <a:endParaRPr lang="en-US" b="0" dirty="0"/>
          </a:p>
          <a:p>
            <a:pPr lvl="1"/>
            <a:r>
              <a:rPr lang="zh-CN" altLang="en-US" sz="1200" dirty="0">
                <a:latin typeface="Arial" panose="020B0604020202020204" pitchFamily="34" charset="0"/>
                <a:cs typeface="Arial" panose="020B0604020202020204" pitchFamily="34" charset="0"/>
              </a:rPr>
              <a:t>該培訓是 </a:t>
            </a:r>
            <a:r>
              <a:rPr lang="en-US" altLang="zh-CN" sz="1200" dirty="0">
                <a:latin typeface="Arial" panose="020B0604020202020204" pitchFamily="34" charset="0"/>
                <a:cs typeface="Arial" panose="020B0604020202020204" pitchFamily="34" charset="0"/>
              </a:rPr>
              <a:t>IPM </a:t>
            </a:r>
            <a:r>
              <a:rPr lang="zh-CN" altLang="en-US" sz="1200" dirty="0">
                <a:latin typeface="Arial" panose="020B0604020202020204" pitchFamily="34" charset="0"/>
                <a:cs typeface="Arial" panose="020B0604020202020204" pitchFamily="34" charset="0"/>
              </a:rPr>
              <a:t>協調員以及在學校使用殺蟲劑 </a:t>
            </a:r>
            <a:r>
              <a:rPr lang="en-US" altLang="zh-CN" sz="1200" dirty="0">
                <a:latin typeface="Arial" panose="020B0604020202020204" pitchFamily="34" charset="0"/>
                <a:cs typeface="Arial" panose="020B0604020202020204" pitchFamily="34" charset="0"/>
              </a:rPr>
              <a:t>(</a:t>
            </a:r>
            <a:r>
              <a:rPr lang="zh-CN" altLang="en-US" sz="1200" dirty="0">
                <a:latin typeface="Arial" panose="020B0604020202020204" pitchFamily="34" charset="0"/>
                <a:cs typeface="Arial" panose="020B0604020202020204" pitchFamily="34" charset="0"/>
              </a:rPr>
              <a:t>包括消毒劑</a:t>
            </a:r>
            <a:r>
              <a:rPr lang="en-US" altLang="zh-CN" sz="1200" dirty="0">
                <a:latin typeface="Arial" panose="020B0604020202020204" pitchFamily="34" charset="0"/>
                <a:cs typeface="Arial" panose="020B0604020202020204" pitchFamily="34" charset="0"/>
              </a:rPr>
              <a:t>) </a:t>
            </a:r>
            <a:r>
              <a:rPr lang="zh-CN" altLang="en-US" sz="1200" dirty="0">
                <a:latin typeface="Arial" panose="020B0604020202020204" pitchFamily="34" charset="0"/>
                <a:cs typeface="Arial" panose="020B0604020202020204" pitchFamily="34" charset="0"/>
              </a:rPr>
              <a:t>的人必須接受的</a:t>
            </a:r>
            <a:endParaRPr lang="en-US" b="0" dirty="0"/>
          </a:p>
          <a:p>
            <a:endParaRPr lang="en-US" dirty="0"/>
          </a:p>
        </p:txBody>
      </p:sp>
      <p:sp>
        <p:nvSpPr>
          <p:cNvPr id="4" name="Slide Number Placeholder 3"/>
          <p:cNvSpPr>
            <a:spLocks noGrp="1"/>
          </p:cNvSpPr>
          <p:nvPr>
            <p:ph type="sldNum" sz="quarter" idx="5"/>
          </p:nvPr>
        </p:nvSpPr>
        <p:spPr/>
        <p:txBody>
          <a:bodyPr/>
          <a:lstStyle/>
          <a:p>
            <a:fld id="{8E05F3B6-3F50-42C0-B15E-F1698C309863}" type="slidenum">
              <a:rPr lang="en-US" smtClean="0"/>
              <a:t>8</a:t>
            </a:fld>
            <a:endParaRPr lang="en-US" dirty="0"/>
          </a:p>
        </p:txBody>
      </p:sp>
    </p:spTree>
    <p:extLst>
      <p:ext uri="{BB962C8B-B14F-4D97-AF65-F5344CB8AC3E}">
        <p14:creationId xmlns:p14="http://schemas.microsoft.com/office/powerpoint/2010/main" val="31500995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噴液、噴霧或顆粒</a:t>
            </a:r>
            <a:r>
              <a:rPr lang="en-US" baseline="0" dirty="0"/>
              <a:t>/</a:t>
            </a:r>
            <a:r>
              <a:rPr lang="zh-CN" altLang="en-US" baseline="0" dirty="0"/>
              <a:t>粉末形式的殺蟲劑在健康學校法案中被稱為</a:t>
            </a:r>
            <a:r>
              <a:rPr lang="en-US" altLang="zh-CN" baseline="0" dirty="0"/>
              <a:t>『</a:t>
            </a:r>
            <a:r>
              <a:rPr lang="zh-CN" altLang="en-US" baseline="0" dirty="0"/>
              <a:t>非豁免</a:t>
            </a:r>
            <a:r>
              <a:rPr lang="en-US" altLang="zh-CN" baseline="0" dirty="0"/>
              <a:t>』</a:t>
            </a:r>
            <a:r>
              <a:rPr lang="zh-CN" altLang="en-US" baseline="0" dirty="0"/>
              <a:t>產品。</a:t>
            </a:r>
            <a:endParaRPr lang="en-US" dirty="0"/>
          </a:p>
          <a:p>
            <a:endParaRPr lang="en-US" dirty="0"/>
          </a:p>
          <a:p>
            <a:pPr marL="0" marR="0" lvl="1" indent="0" algn="l" defTabSz="914400" rtl="0" eaLnBrk="0" fontAlgn="base" latinLnBrk="0" hangingPunct="0">
              <a:lnSpc>
                <a:spcPct val="100000"/>
              </a:lnSpc>
              <a:spcBef>
                <a:spcPct val="30000"/>
              </a:spcBef>
              <a:spcAft>
                <a:spcPct val="0"/>
              </a:spcAft>
              <a:buClrTx/>
              <a:buSzTx/>
              <a:buFontTx/>
              <a:buNone/>
              <a:tabLst/>
              <a:defRPr/>
            </a:pPr>
            <a:r>
              <a:rPr lang="zh-CN" altLang="en-US" dirty="0">
                <a:latin typeface="Arial"/>
                <a:cs typeface="Arial"/>
              </a:rPr>
              <a:t>在誘餌、捕捉器、凝膠、或裂縫處理中使用殺蟲劑的產品或</a:t>
            </a:r>
            <a:r>
              <a:rPr lang="zh-CN" altLang="en-US" dirty="0"/>
              <a:t>用於殺死病菌的產品 </a:t>
            </a:r>
            <a:r>
              <a:rPr lang="en-US" altLang="zh-CN" dirty="0"/>
              <a:t>(</a:t>
            </a:r>
            <a:r>
              <a:rPr lang="zh-CN" altLang="en-US" dirty="0"/>
              <a:t>抗微生物劑</a:t>
            </a:r>
            <a:r>
              <a:rPr lang="en-US" altLang="zh-CN" dirty="0"/>
              <a:t>)</a:t>
            </a:r>
            <a:r>
              <a:rPr lang="zh-CN" altLang="en-US" dirty="0"/>
              <a:t>，例如抑菌劑和消毒劑，是被豁免的</a:t>
            </a:r>
            <a:r>
              <a:rPr lang="en-US" dirty="0">
                <a:cs typeface="Calibri"/>
              </a:rPr>
              <a:t> </a:t>
            </a:r>
            <a:r>
              <a:rPr lang="en-US" dirty="0"/>
              <a:t>(</a:t>
            </a:r>
            <a:r>
              <a:rPr lang="zh-CN" altLang="en-US" dirty="0"/>
              <a:t>即不受該法律管轄</a:t>
            </a:r>
            <a:r>
              <a:rPr lang="en-US" dirty="0"/>
              <a:t>)</a:t>
            </a:r>
            <a:r>
              <a:rPr lang="zh-CN" altLang="en-US" dirty="0"/>
              <a:t>。這意味著使用這些殺蟲劑產品時無需通知家長和工作人員，也無需保留使用記錄。</a:t>
            </a:r>
            <a:endParaRPr lang="en-US" dirty="0"/>
          </a:p>
          <a:p>
            <a:endParaRPr lang="en-US" dirty="0"/>
          </a:p>
          <a:p>
            <a:r>
              <a:rPr lang="zh-CN" altLang="en-US" dirty="0"/>
              <a:t>但是，只要使用任何類型的殺蟲劑，無論是否豁免，您都必須接受</a:t>
            </a:r>
            <a:r>
              <a:rPr lang="en-US" dirty="0"/>
              <a:t> </a:t>
            </a:r>
            <a:r>
              <a:rPr lang="en-US" baseline="0" dirty="0"/>
              <a:t>IPM </a:t>
            </a:r>
            <a:r>
              <a:rPr lang="zh-CN" altLang="en-US" baseline="0" dirty="0"/>
              <a:t>培訓。</a:t>
            </a:r>
            <a:endParaRPr lang="en-US" dirty="0"/>
          </a:p>
          <a:p>
            <a:endParaRPr lang="en-US" dirty="0"/>
          </a:p>
        </p:txBody>
      </p:sp>
      <p:sp>
        <p:nvSpPr>
          <p:cNvPr id="4" name="Slide Number Placeholder 3"/>
          <p:cNvSpPr>
            <a:spLocks noGrp="1"/>
          </p:cNvSpPr>
          <p:nvPr>
            <p:ph type="sldNum" sz="quarter" idx="5"/>
          </p:nvPr>
        </p:nvSpPr>
        <p:spPr/>
        <p:txBody>
          <a:bodyPr/>
          <a:lstStyle/>
          <a:p>
            <a:fld id="{8E05F3B6-3F50-42C0-B15E-F1698C309863}" type="slidenum">
              <a:rPr lang="en-US" smtClean="0"/>
              <a:t>9</a:t>
            </a:fld>
            <a:endParaRPr lang="en-US" dirty="0"/>
          </a:p>
        </p:txBody>
      </p:sp>
    </p:spTree>
    <p:extLst>
      <p:ext uri="{BB962C8B-B14F-4D97-AF65-F5344CB8AC3E}">
        <p14:creationId xmlns:p14="http://schemas.microsoft.com/office/powerpoint/2010/main" val="34453872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905001"/>
            <a:ext cx="10058400" cy="2593975"/>
          </a:xfrm>
        </p:spPr>
        <p:txBody>
          <a:bodyPr anchor="b"/>
          <a:lstStyle>
            <a:lvl1pPr>
              <a:defRPr sz="6600">
                <a:ln>
                  <a:noFill/>
                </a:ln>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914400" y="4572000"/>
            <a:ext cx="861568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6" name="Slide Number Placeholder 5"/>
          <p:cNvSpPr>
            <a:spLocks noGrp="1"/>
          </p:cNvSpPr>
          <p:nvPr>
            <p:ph type="sldNum" sz="quarter" idx="12"/>
          </p:nvPr>
        </p:nvSpPr>
        <p:spPr/>
        <p:txBody>
          <a:bodyPr/>
          <a:lstStyle/>
          <a:p>
            <a:fld id="{21104EBC-2550-4564-8BD5-6136DFDCE410}" type="slidenum">
              <a:rPr lang="en-US" smtClean="0"/>
              <a:pPr/>
              <a:t>‹#›</a:t>
            </a:fld>
            <a:endParaRPr lang="en-US" dirty="0"/>
          </a:p>
        </p:txBody>
      </p:sp>
    </p:spTree>
    <p:extLst>
      <p:ext uri="{BB962C8B-B14F-4D97-AF65-F5344CB8AC3E}">
        <p14:creationId xmlns:p14="http://schemas.microsoft.com/office/powerpoint/2010/main" val="28431308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1104EBC-2550-4564-8BD5-6136DFDCE410}" type="slidenum">
              <a:rPr lang="en-US" smtClean="0"/>
              <a:pPr/>
              <a:t>‹#›</a:t>
            </a:fld>
            <a:endParaRPr lang="en-US" dirty="0"/>
          </a:p>
        </p:txBody>
      </p:sp>
    </p:spTree>
    <p:extLst>
      <p:ext uri="{BB962C8B-B14F-4D97-AF65-F5344CB8AC3E}">
        <p14:creationId xmlns:p14="http://schemas.microsoft.com/office/powerpoint/2010/main" val="13138019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336800" cy="58515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1104EBC-2550-4564-8BD5-6136DFDCE410}" type="slidenum">
              <a:rPr lang="en-US" smtClean="0"/>
              <a:pPr/>
              <a:t>‹#›</a:t>
            </a:fld>
            <a:endParaRPr lang="en-US" dirty="0"/>
          </a:p>
        </p:txBody>
      </p:sp>
    </p:spTree>
    <p:extLst>
      <p:ext uri="{BB962C8B-B14F-4D97-AF65-F5344CB8AC3E}">
        <p14:creationId xmlns:p14="http://schemas.microsoft.com/office/powerpoint/2010/main" val="17559214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53749"/>
            <a:ext cx="10972800" cy="584776"/>
          </a:xfrm>
          <a:prstGeom prst="rect">
            <a:avLst/>
          </a:prstGeom>
        </p:spPr>
        <p:txBody>
          <a:bodyPr/>
          <a:lstStyle/>
          <a:p>
            <a:r>
              <a:rPr lang="en-US"/>
              <a:t>Click to edit Master title style</a:t>
            </a:r>
          </a:p>
        </p:txBody>
      </p:sp>
      <p:sp>
        <p:nvSpPr>
          <p:cNvPr id="5" name="Slide Number Placeholder 5"/>
          <p:cNvSpPr>
            <a:spLocks noGrp="1"/>
          </p:cNvSpPr>
          <p:nvPr>
            <p:ph type="sldNum" sz="quarter" idx="12"/>
          </p:nvPr>
        </p:nvSpPr>
        <p:spPr/>
        <p:txBody>
          <a:bodyPr/>
          <a:lstStyle>
            <a:lvl1pPr>
              <a:defRPr/>
            </a:lvl1pPr>
          </a:lstStyle>
          <a:p>
            <a:pPr>
              <a:defRPr/>
            </a:pPr>
            <a:fld id="{96E574C6-8292-4737-8947-76841A9D1F89}" type="slidenum">
              <a:rPr lang="en-US"/>
              <a:pPr>
                <a:defRPr/>
              </a:pPr>
              <a:t>‹#›</a:t>
            </a:fld>
            <a:endParaRPr lang="en-US" dirty="0"/>
          </a:p>
        </p:txBody>
      </p:sp>
    </p:spTree>
    <p:extLst>
      <p:ext uri="{BB962C8B-B14F-4D97-AF65-F5344CB8AC3E}">
        <p14:creationId xmlns:p14="http://schemas.microsoft.com/office/powerpoint/2010/main" val="4225253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53749"/>
            <a:ext cx="10972800" cy="584776"/>
          </a:xfrm>
          <a:prstGeom prst="rect">
            <a:avLst/>
          </a:prstGeom>
        </p:spPr>
        <p:txBody>
          <a:bodyPr/>
          <a:lstStyle/>
          <a:p>
            <a:r>
              <a:rPr lang="en-US"/>
              <a:t>Click to edit Master title style</a:t>
            </a:r>
          </a:p>
        </p:txBody>
      </p:sp>
      <p:sp>
        <p:nvSpPr>
          <p:cNvPr id="5" name="Slide Number Placeholder 5"/>
          <p:cNvSpPr>
            <a:spLocks noGrp="1"/>
          </p:cNvSpPr>
          <p:nvPr>
            <p:ph type="sldNum" sz="quarter" idx="12"/>
          </p:nvPr>
        </p:nvSpPr>
        <p:spPr/>
        <p:txBody>
          <a:bodyPr/>
          <a:lstStyle>
            <a:lvl1pPr>
              <a:defRPr/>
            </a:lvl1pPr>
          </a:lstStyle>
          <a:p>
            <a:pPr>
              <a:defRPr/>
            </a:pPr>
            <a:fld id="{EF3D8795-9542-46CB-AD30-CD666E5FA5CA}" type="slidenum">
              <a:rPr lang="en-US"/>
              <a:pPr>
                <a:defRPr/>
              </a:pPr>
              <a:t>‹#›</a:t>
            </a:fld>
            <a:endParaRPr lang="en-US" dirty="0"/>
          </a:p>
        </p:txBody>
      </p:sp>
    </p:spTree>
    <p:extLst>
      <p:ext uri="{BB962C8B-B14F-4D97-AF65-F5344CB8AC3E}">
        <p14:creationId xmlns:p14="http://schemas.microsoft.com/office/powerpoint/2010/main" val="7015151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5225"/>
            <a:ext cx="2844800" cy="476250"/>
          </a:xfrm>
          <a:prstGeom prst="rect">
            <a:avLst/>
          </a:prstGeom>
        </p:spPr>
        <p:txBody>
          <a:bodyPr/>
          <a:lstStyle>
            <a:lvl1pPr>
              <a:defRPr/>
            </a:lvl1pPr>
          </a:lstStyle>
          <a:p>
            <a:pPr>
              <a:defRPr/>
            </a:pPr>
            <a:fld id="{B9F85EBE-2664-4ECD-A7D9-9B59D203578B}" type="datetime1">
              <a:rPr lang="en-US" smtClean="0"/>
              <a:t>6/6/2023</a:t>
            </a:fld>
            <a:endParaRPr lang="en-US" dirty="0"/>
          </a:p>
        </p:txBody>
      </p:sp>
      <p:sp>
        <p:nvSpPr>
          <p:cNvPr id="6" name="Footer Placeholder 5"/>
          <p:cNvSpPr>
            <a:spLocks noGrp="1"/>
          </p:cNvSpPr>
          <p:nvPr>
            <p:ph type="ftr" sz="quarter" idx="11"/>
          </p:nvPr>
        </p:nvSpPr>
        <p:spPr>
          <a:xfrm>
            <a:off x="4165600" y="6245225"/>
            <a:ext cx="3860800" cy="476250"/>
          </a:xfrm>
          <a:prstGeom prst="rect">
            <a:avLst/>
          </a:prstGeom>
        </p:spPr>
        <p:txBody>
          <a:bodyPr/>
          <a:lstStyle>
            <a:lvl1pPr>
              <a:defRPr/>
            </a:lvl1pPr>
          </a:lstStyle>
          <a:p>
            <a:pPr>
              <a:defRPr/>
            </a:pPr>
            <a:r>
              <a:rPr lang="en-US" dirty="0"/>
              <a:t>Module 1 ©UCSF CCHP 2020</a:t>
            </a:r>
          </a:p>
        </p:txBody>
      </p:sp>
      <p:sp>
        <p:nvSpPr>
          <p:cNvPr id="7" name="Slide Number Placeholder 6"/>
          <p:cNvSpPr>
            <a:spLocks noGrp="1"/>
          </p:cNvSpPr>
          <p:nvPr>
            <p:ph type="sldNum" sz="quarter" idx="12"/>
          </p:nvPr>
        </p:nvSpPr>
        <p:spPr>
          <a:xfrm>
            <a:off x="8737600" y="6245225"/>
            <a:ext cx="2844800" cy="476250"/>
          </a:xfrm>
        </p:spPr>
        <p:txBody>
          <a:bodyPr/>
          <a:lstStyle>
            <a:lvl1pPr>
              <a:defRPr/>
            </a:lvl1pPr>
          </a:lstStyle>
          <a:p>
            <a:pPr>
              <a:defRPr/>
            </a:pPr>
            <a:fld id="{3173C391-6E49-4A40-9308-796875DC43E3}" type="slidenum">
              <a:rPr lang="en-US"/>
              <a:pPr>
                <a:defRPr/>
              </a:pPr>
              <a:t>‹#›</a:t>
            </a:fld>
            <a:endParaRPr lang="en-US" dirty="0"/>
          </a:p>
        </p:txBody>
      </p:sp>
    </p:spTree>
    <p:extLst>
      <p:ext uri="{BB962C8B-B14F-4D97-AF65-F5344CB8AC3E}">
        <p14:creationId xmlns:p14="http://schemas.microsoft.com/office/powerpoint/2010/main" val="35472855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54001"/>
            <a:ext cx="10363200" cy="917676"/>
          </a:xfrm>
          <a:prstGeom prst="rect">
            <a:avLst/>
          </a:prstGeom>
        </p:spPr>
        <p:txBody>
          <a:bodyPr/>
          <a:lstStyle/>
          <a:p>
            <a:r>
              <a:rPr lang="en-US" dirty="0"/>
              <a:t>Click to edit Master title style</a:t>
            </a:r>
          </a:p>
        </p:txBody>
      </p:sp>
      <p:sp>
        <p:nvSpPr>
          <p:cNvPr id="5" name="Slide Number Placeholder 5"/>
          <p:cNvSpPr>
            <a:spLocks noGrp="1"/>
          </p:cNvSpPr>
          <p:nvPr>
            <p:ph type="sldNum" sz="quarter" idx="12"/>
          </p:nvPr>
        </p:nvSpPr>
        <p:spPr/>
        <p:txBody>
          <a:bodyPr/>
          <a:lstStyle>
            <a:lvl1pPr>
              <a:defRPr/>
            </a:lvl1pPr>
          </a:lstStyle>
          <a:p>
            <a:pPr>
              <a:defRPr/>
            </a:pPr>
            <a:fld id="{B3D95313-B793-45F8-8076-39CCFEAAA59B}" type="slidenum">
              <a:rPr lang="en-US"/>
              <a:pPr>
                <a:defRPr/>
              </a:pPr>
              <a:t>‹#›</a:t>
            </a:fld>
            <a:endParaRPr lang="en-US" dirty="0"/>
          </a:p>
        </p:txBody>
      </p:sp>
    </p:spTree>
    <p:extLst>
      <p:ext uri="{BB962C8B-B14F-4D97-AF65-F5344CB8AC3E}">
        <p14:creationId xmlns:p14="http://schemas.microsoft.com/office/powerpoint/2010/main" val="41108656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lvl1pPr>
              <a:defRPr/>
            </a:lvl1pPr>
          </a:lstStyle>
          <a:p>
            <a:pPr>
              <a:defRPr/>
            </a:pPr>
            <a:fld id="{CACEC1D7-8684-4143-B4FC-4F9D5C2F10D3}" type="slidenum">
              <a:rPr lang="en-US"/>
              <a:pPr>
                <a:defRPr/>
              </a:pPr>
              <a:t>‹#›</a:t>
            </a:fld>
            <a:endParaRPr lang="en-US" dirty="0"/>
          </a:p>
        </p:txBody>
      </p:sp>
    </p:spTree>
    <p:extLst>
      <p:ext uri="{BB962C8B-B14F-4D97-AF65-F5344CB8AC3E}">
        <p14:creationId xmlns:p14="http://schemas.microsoft.com/office/powerpoint/2010/main" val="2385353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lvl1pPr>
              <a:defRPr/>
            </a:lvl1pPr>
          </a:lstStyle>
          <a:p>
            <a:pPr>
              <a:defRPr/>
            </a:pPr>
            <a:fld id="{1A0D57A0-E170-4B54-B28E-5C860017724D}" type="slidenum">
              <a:rPr lang="en-US"/>
              <a:pPr>
                <a:defRPr/>
              </a:pPr>
              <a:t>‹#›</a:t>
            </a:fld>
            <a:endParaRPr lang="en-US" dirty="0"/>
          </a:p>
        </p:txBody>
      </p:sp>
    </p:spTree>
    <p:extLst>
      <p:ext uri="{BB962C8B-B14F-4D97-AF65-F5344CB8AC3E}">
        <p14:creationId xmlns:p14="http://schemas.microsoft.com/office/powerpoint/2010/main" val="11140963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B98C31-B264-4118-BC0A-377D5634F8F7}"/>
              </a:ext>
            </a:extLst>
          </p:cNvPr>
          <p:cNvSpPr>
            <a:spLocks noGrp="1"/>
          </p:cNvSpPr>
          <p:nvPr>
            <p:ph idx="1"/>
          </p:nvPr>
        </p:nvSpPr>
        <p:spPr>
          <a:xfrm>
            <a:off x="829340" y="1690688"/>
            <a:ext cx="10515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Box 1">
            <a:extLst>
              <a:ext uri="{FF2B5EF4-FFF2-40B4-BE49-F238E27FC236}">
                <a16:creationId xmlns:a16="http://schemas.microsoft.com/office/drawing/2014/main" id="{F5FBC830-D45D-58A4-1F1E-5A5B4B15216D}"/>
              </a:ext>
            </a:extLst>
          </p:cNvPr>
          <p:cNvSpPr txBox="1"/>
          <p:nvPr userDrawn="1"/>
        </p:nvSpPr>
        <p:spPr>
          <a:xfrm>
            <a:off x="0" y="6401430"/>
            <a:ext cx="12192000" cy="261610"/>
          </a:xfrm>
          <a:prstGeom prst="rect">
            <a:avLst/>
          </a:prstGeom>
          <a:noFill/>
        </p:spPr>
        <p:txBody>
          <a:bodyPr wrap="square" rtlCol="0">
            <a:spAutoFit/>
          </a:bodyPr>
          <a:lstStyle/>
          <a:p>
            <a:pPr algn="ctr"/>
            <a:r>
              <a:rPr lang="en-US" sz="1100" dirty="0"/>
              <a:t>California Childcare Health Program, UCSF School of Nursing / California Department of Pesticide Regulation </a:t>
            </a:r>
            <a:r>
              <a:rPr lang="en-US" sz="1100" dirty="0">
                <a:solidFill>
                  <a:schemeClr val="bg1"/>
                </a:solidFill>
              </a:rPr>
              <a:t>SPACE</a:t>
            </a:r>
          </a:p>
        </p:txBody>
      </p:sp>
    </p:spTree>
    <p:extLst>
      <p:ext uri="{BB962C8B-B14F-4D97-AF65-F5344CB8AC3E}">
        <p14:creationId xmlns:p14="http://schemas.microsoft.com/office/powerpoint/2010/main" val="3617402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276701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5486400"/>
            <a:ext cx="10212916" cy="1168400"/>
          </a:xfrm>
        </p:spPr>
        <p:txBody>
          <a:bodyPr anchor="t"/>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963085" y="3852863"/>
            <a:ext cx="8180916"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21104EBC-2550-4564-8BD5-6136DFDCE410}" type="slidenum">
              <a:rPr lang="en-US" smtClean="0"/>
              <a:pPr/>
              <a:t>‹#›</a:t>
            </a:fld>
            <a:endParaRPr lang="en-US" dirty="0"/>
          </a:p>
        </p:txBody>
      </p:sp>
    </p:spTree>
    <p:extLst>
      <p:ext uri="{BB962C8B-B14F-4D97-AF65-F5344CB8AC3E}">
        <p14:creationId xmlns:p14="http://schemas.microsoft.com/office/powerpoint/2010/main" val="1805449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536192"/>
            <a:ext cx="48768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92800" y="1536192"/>
            <a:ext cx="48768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21104EBC-2550-4564-8BD5-6136DFDCE410}" type="slidenum">
              <a:rPr lang="en-US" smtClean="0"/>
              <a:pPr/>
              <a:t>‹#›</a:t>
            </a:fld>
            <a:endParaRPr lang="en-US" dirty="0"/>
          </a:p>
        </p:txBody>
      </p:sp>
    </p:spTree>
    <p:extLst>
      <p:ext uri="{BB962C8B-B14F-4D97-AF65-F5344CB8AC3E}">
        <p14:creationId xmlns:p14="http://schemas.microsoft.com/office/powerpoint/2010/main" val="2345997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48768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92800" y="1535113"/>
            <a:ext cx="48768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928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21104EBC-2550-4564-8BD5-6136DFDCE410}" type="slidenum">
              <a:rPr lang="en-US" smtClean="0"/>
              <a:pPr/>
              <a:t>‹#›</a:t>
            </a:fld>
            <a:endParaRPr lang="en-US" dirty="0"/>
          </a:p>
        </p:txBody>
      </p:sp>
    </p:spTree>
    <p:extLst>
      <p:ext uri="{BB962C8B-B14F-4D97-AF65-F5344CB8AC3E}">
        <p14:creationId xmlns:p14="http://schemas.microsoft.com/office/powerpoint/2010/main" val="241491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21104EBC-2550-4564-8BD5-6136DFDCE410}" type="slidenum">
              <a:rPr lang="en-US" smtClean="0"/>
              <a:pPr/>
              <a:t>‹#›</a:t>
            </a:fld>
            <a:endParaRPr lang="en-US" dirty="0"/>
          </a:p>
        </p:txBody>
      </p:sp>
    </p:spTree>
    <p:extLst>
      <p:ext uri="{BB962C8B-B14F-4D97-AF65-F5344CB8AC3E}">
        <p14:creationId xmlns:p14="http://schemas.microsoft.com/office/powerpoint/2010/main" val="27864155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1104EBC-2550-4564-8BD5-6136DFDCE410}" type="slidenum">
              <a:rPr lang="en-US" smtClean="0"/>
              <a:pPr/>
              <a:t>‹#›</a:t>
            </a:fld>
            <a:endParaRPr lang="en-US" dirty="0"/>
          </a:p>
        </p:txBody>
      </p:sp>
    </p:spTree>
    <p:extLst>
      <p:ext uri="{BB962C8B-B14F-4D97-AF65-F5344CB8AC3E}">
        <p14:creationId xmlns:p14="http://schemas.microsoft.com/office/powerpoint/2010/main" val="5056771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6401" y="5495544"/>
            <a:ext cx="10363200" cy="594360"/>
          </a:xfrm>
        </p:spPr>
        <p:txBody>
          <a:bodyPr anchor="b"/>
          <a:lstStyle>
            <a:lvl1pPr algn="ctr">
              <a:defRPr sz="2200" b="1"/>
            </a:lvl1pPr>
          </a:lstStyle>
          <a:p>
            <a:r>
              <a:rPr lang="en-US"/>
              <a:t>Click to edit Master title style</a:t>
            </a:r>
            <a:endParaRPr lang="en-US" dirty="0"/>
          </a:p>
        </p:txBody>
      </p:sp>
      <p:sp>
        <p:nvSpPr>
          <p:cNvPr id="4" name="Text Placeholder 3"/>
          <p:cNvSpPr>
            <a:spLocks noGrp="1"/>
          </p:cNvSpPr>
          <p:nvPr>
            <p:ph type="body" sz="half" idx="2"/>
          </p:nvPr>
        </p:nvSpPr>
        <p:spPr>
          <a:xfrm>
            <a:off x="406400" y="6096000"/>
            <a:ext cx="103632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21104EBC-2550-4564-8BD5-6136DFDCE410}" type="slidenum">
              <a:rPr lang="en-US" smtClean="0"/>
              <a:pPr/>
              <a:t>‹#›</a:t>
            </a:fld>
            <a:endParaRPr lang="en-US" dirty="0"/>
          </a:p>
        </p:txBody>
      </p:sp>
      <p:sp>
        <p:nvSpPr>
          <p:cNvPr id="9" name="Content Placeholder 8"/>
          <p:cNvSpPr>
            <a:spLocks noGrp="1"/>
          </p:cNvSpPr>
          <p:nvPr>
            <p:ph sz="quarter" idx="13"/>
          </p:nvPr>
        </p:nvSpPr>
        <p:spPr>
          <a:xfrm>
            <a:off x="406400" y="381000"/>
            <a:ext cx="10363200" cy="4942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32733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2336" y="5495278"/>
            <a:ext cx="10363200" cy="594626"/>
          </a:xfrm>
        </p:spPr>
        <p:txBody>
          <a:bodyPr anchor="b"/>
          <a:lstStyle>
            <a:lvl1pPr algn="ctr">
              <a:defRPr sz="2200" b="1">
                <a:ln>
                  <a:noFill/>
                </a:ln>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0" y="0"/>
            <a:ext cx="112776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402336" y="6096000"/>
            <a:ext cx="103632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Slide Number Placeholder 8"/>
          <p:cNvSpPr>
            <a:spLocks noGrp="1"/>
          </p:cNvSpPr>
          <p:nvPr>
            <p:ph type="sldNum" sz="quarter" idx="11"/>
          </p:nvPr>
        </p:nvSpPr>
        <p:spPr/>
        <p:txBody>
          <a:bodyPr/>
          <a:lstStyle/>
          <a:p>
            <a:fld id="{21104EBC-2550-4564-8BD5-6136DFDCE410}" type="slidenum">
              <a:rPr lang="en-US" smtClean="0"/>
              <a:pPr/>
              <a:t>‹#›</a:t>
            </a:fld>
            <a:endParaRPr lang="en-US" dirty="0"/>
          </a:p>
        </p:txBody>
      </p:sp>
    </p:spTree>
    <p:extLst>
      <p:ext uri="{BB962C8B-B14F-4D97-AF65-F5344CB8AC3E}">
        <p14:creationId xmlns:p14="http://schemas.microsoft.com/office/powerpoint/2010/main" val="1568232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ti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160000"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609600" y="1600200"/>
            <a:ext cx="10160000" cy="4800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11375717" y="5648960"/>
            <a:ext cx="73152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21104EBC-2550-4564-8BD5-6136DFDCE410}" type="slidenum">
              <a:rPr lang="en-US" smtClean="0"/>
              <a:pPr/>
              <a:t>‹#›</a:t>
            </a:fld>
            <a:endParaRPr lang="en-US" dirty="0"/>
          </a:p>
        </p:txBody>
      </p:sp>
    </p:spTree>
    <p:extLst>
      <p:ext uri="{BB962C8B-B14F-4D97-AF65-F5344CB8AC3E}">
        <p14:creationId xmlns:p14="http://schemas.microsoft.com/office/powerpoint/2010/main" val="14683503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hf sldNum="0" hdr="0"/>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notesSlide" Target="../notesSlides/notesSlide16.xml"/><Relationship Id="rId7"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2.xml"/><Relationship Id="rId7"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jpg"/><Relationship Id="rId4" Type="http://schemas.openxmlformats.org/officeDocument/2006/relationships/image" Target="../media/image4.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hyperlink" Target="http://en.wikipedia.org/wiki/File" TargetMode="Externa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4.xml"/><Relationship Id="rId1" Type="http://schemas.openxmlformats.org/officeDocument/2006/relationships/tags" Target="../tags/tag18.xml"/><Relationship Id="rId4" Type="http://schemas.openxmlformats.org/officeDocument/2006/relationships/image" Target="../media/image34.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4.xml"/><Relationship Id="rId1" Type="http://schemas.openxmlformats.org/officeDocument/2006/relationships/tags" Target="../tags/tag19.xml"/><Relationship Id="rId4" Type="http://schemas.openxmlformats.org/officeDocument/2006/relationships/image" Target="../media/image35.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4.xml"/><Relationship Id="rId1" Type="http://schemas.openxmlformats.org/officeDocument/2006/relationships/tags" Target="../tags/tag20.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tags" Target="../tags/tag21.xml"/><Relationship Id="rId5" Type="http://schemas.openxmlformats.org/officeDocument/2006/relationships/image" Target="../media/image37.jpe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notesSlide" Target="../notesSlides/notesSlide26.xml"/><Relationship Id="rId7" Type="http://schemas.openxmlformats.org/officeDocument/2006/relationships/image" Target="../media/image41.jpeg"/><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png"/><Relationship Id="rId9" Type="http://schemas.openxmlformats.org/officeDocument/2006/relationships/image" Target="../media/image43.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5.xml"/><Relationship Id="rId1" Type="http://schemas.openxmlformats.org/officeDocument/2006/relationships/tags" Target="../tags/tag23.xml"/><Relationship Id="rId5" Type="http://schemas.openxmlformats.org/officeDocument/2006/relationships/image" Target="../media/image44.png"/><Relationship Id="rId4" Type="http://schemas.openxmlformats.org/officeDocument/2006/relationships/hyperlink" Target="http://www.ewg.org/foodnews/" TargetMode="Externa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xml"/><Relationship Id="rId1" Type="http://schemas.openxmlformats.org/officeDocument/2006/relationships/tags" Target="../tags/tag24.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tags" Target="../tags/tag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6.xml"/><Relationship Id="rId1" Type="http://schemas.openxmlformats.org/officeDocument/2006/relationships/tags" Target="../tags/tag25.xml"/><Relationship Id="rId4" Type="http://schemas.openxmlformats.org/officeDocument/2006/relationships/image" Target="../media/image45.tiff"/></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26.xml"/><Relationship Id="rId4" Type="http://schemas.openxmlformats.org/officeDocument/2006/relationships/image" Target="../media/image46.jp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27.xml"/><Relationship Id="rId4" Type="http://schemas.openxmlformats.org/officeDocument/2006/relationships/image" Target="../media/image47.jpeg"/></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notesSlide" Target="../notesSlides/notesSlide33.xml"/><Relationship Id="rId7" Type="http://schemas.openxmlformats.org/officeDocument/2006/relationships/image" Target="../media/image52.jpeg"/><Relationship Id="rId2" Type="http://schemas.openxmlformats.org/officeDocument/2006/relationships/slideLayout" Target="../slideLayouts/slideLayout7.xml"/><Relationship Id="rId1" Type="http://schemas.openxmlformats.org/officeDocument/2006/relationships/tags" Target="../tags/tag28.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jpeg"/></Relationships>
</file>

<file path=ppt/slides/_rels/slide35.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notesSlide" Target="../notesSlides/notesSlide34.xml"/><Relationship Id="rId7" Type="http://schemas.openxmlformats.org/officeDocument/2006/relationships/image" Target="../media/image57.png"/><Relationship Id="rId2" Type="http://schemas.openxmlformats.org/officeDocument/2006/relationships/slideLayout" Target="../slideLayouts/slideLayout6.xml"/><Relationship Id="rId1" Type="http://schemas.openxmlformats.org/officeDocument/2006/relationships/tags" Target="../tags/tag29.xml"/><Relationship Id="rId6" Type="http://schemas.openxmlformats.org/officeDocument/2006/relationships/image" Target="../media/image56.jpeg"/><Relationship Id="rId5" Type="http://schemas.openxmlformats.org/officeDocument/2006/relationships/image" Target="../media/image55.png"/><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6.xml"/><Relationship Id="rId1" Type="http://schemas.openxmlformats.org/officeDocument/2006/relationships/tags" Target="../tags/tag30.xml"/><Relationship Id="rId5" Type="http://schemas.openxmlformats.org/officeDocument/2006/relationships/image" Target="../media/image60.png"/><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31.xml"/><Relationship Id="rId5" Type="http://schemas.openxmlformats.org/officeDocument/2006/relationships/image" Target="../media/image62.png"/><Relationship Id="rId4" Type="http://schemas.openxmlformats.org/officeDocument/2006/relationships/image" Target="../media/image61.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6.xml"/><Relationship Id="rId1" Type="http://schemas.openxmlformats.org/officeDocument/2006/relationships/tags" Target="../tags/tag32.xml"/><Relationship Id="rId5" Type="http://schemas.openxmlformats.org/officeDocument/2006/relationships/image" Target="../media/image64.png"/><Relationship Id="rId4" Type="http://schemas.openxmlformats.org/officeDocument/2006/relationships/image" Target="../media/image63.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33.xml"/><Relationship Id="rId4" Type="http://schemas.openxmlformats.org/officeDocument/2006/relationships/image" Target="../media/image6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40.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notesSlide" Target="../notesSlides/notesSlide39.xml"/><Relationship Id="rId7" Type="http://schemas.openxmlformats.org/officeDocument/2006/relationships/image" Target="../media/image69.png"/><Relationship Id="rId2" Type="http://schemas.openxmlformats.org/officeDocument/2006/relationships/slideLayout" Target="../slideLayouts/slideLayout2.xml"/><Relationship Id="rId1" Type="http://schemas.openxmlformats.org/officeDocument/2006/relationships/tags" Target="../tags/tag34.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0.xml"/><Relationship Id="rId7" Type="http://schemas.openxmlformats.org/officeDocument/2006/relationships/image" Target="../media/image73.jpeg"/><Relationship Id="rId2" Type="http://schemas.openxmlformats.org/officeDocument/2006/relationships/slideLayout" Target="../slideLayouts/slideLayout2.xml"/><Relationship Id="rId1" Type="http://schemas.openxmlformats.org/officeDocument/2006/relationships/tags" Target="../tags/tag35.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67.png"/></Relationships>
</file>

<file path=ppt/slides/_rels/slide42.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notesSlide" Target="../notesSlides/notesSlide41.xml"/><Relationship Id="rId7" Type="http://schemas.openxmlformats.org/officeDocument/2006/relationships/image" Target="../media/image77.jpeg"/><Relationship Id="rId2" Type="http://schemas.openxmlformats.org/officeDocument/2006/relationships/slideLayout" Target="../slideLayouts/slideLayout2.xml"/><Relationship Id="rId1" Type="http://schemas.openxmlformats.org/officeDocument/2006/relationships/tags" Target="../tags/tag36.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8.xml"/><Relationship Id="rId1" Type="http://schemas.openxmlformats.org/officeDocument/2006/relationships/tags" Target="../tags/tag37.xml"/><Relationship Id="rId6" Type="http://schemas.openxmlformats.org/officeDocument/2006/relationships/image" Target="../media/image79.jpg"/><Relationship Id="rId5" Type="http://schemas.openxmlformats.org/officeDocument/2006/relationships/hyperlink" Target="http://www.ipm.ucdavis.edu/training/school-and-child-care-ipm.html" TargetMode="External"/><Relationship Id="rId4" Type="http://schemas.openxmlformats.org/officeDocument/2006/relationships/hyperlink" Target="http://www.cdpr.ca.gov/schoolipm" TargetMode="Externa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3.xml"/><Relationship Id="rId7" Type="http://schemas.openxmlformats.org/officeDocument/2006/relationships/hyperlink" Target="https://www.ecowisecertified.com/ecowise_find.html" TargetMode="External"/><Relationship Id="rId2" Type="http://schemas.openxmlformats.org/officeDocument/2006/relationships/slideLayout" Target="../slideLayouts/slideLayout18.xml"/><Relationship Id="rId1" Type="http://schemas.openxmlformats.org/officeDocument/2006/relationships/tags" Target="../tags/tag38.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45.xml.rels><?xml version="1.0" encoding="UTF-8" standalone="yes"?>
<Relationships xmlns="http://schemas.openxmlformats.org/package/2006/relationships"><Relationship Id="rId3" Type="http://schemas.openxmlformats.org/officeDocument/2006/relationships/hyperlink" Target="https://www.youtube.com/watch?v=IfdCtx3LqEc&amp;list=PLgU4sA8HrUfrrheC4rNNgB1ou7JlnpKvP&amp;index=3&amp;t=0s"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hyperlink" Target="https://www.youtube.com/watch?v=2Tmc4hhSdH4&amp;list=PLgU4sA8HrUfrrheC4rNNgB1ou7JlnpKvP&amp;index=3" TargetMode="External"/></Relationships>
</file>

<file path=ppt/slides/_rels/slide46.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2.xml"/><Relationship Id="rId1" Type="http://schemas.openxmlformats.org/officeDocument/2006/relationships/tags" Target="../tags/tag3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2.xml"/><Relationship Id="rId1" Type="http://schemas.openxmlformats.org/officeDocument/2006/relationships/tags" Target="../tags/tag40.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6.xml"/><Relationship Id="rId5" Type="http://schemas.microsoft.com/office/2007/relationships/hdphoto" Target="../media/hdphoto1.wdp"/><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47900" y="304801"/>
            <a:ext cx="7696200" cy="1450975"/>
          </a:xfrm>
        </p:spPr>
        <p:txBody>
          <a:bodyPr>
            <a:noAutofit/>
          </a:bodyPr>
          <a:lstStyle/>
          <a:p>
            <a:pPr algn="ctr"/>
            <a:r>
              <a:rPr lang="zh-CN" altLang="en-US" sz="4000" dirty="0"/>
              <a:t>托兒服務提供者</a:t>
            </a:r>
            <a:br>
              <a:rPr lang="en-US" altLang="zh-CN" sz="4000" dirty="0"/>
            </a:br>
            <a:r>
              <a:rPr lang="zh-CN" altLang="en-US" sz="4000" dirty="0"/>
              <a:t>整合式蟲害管理</a:t>
            </a:r>
            <a:r>
              <a:rPr lang="en-US" sz="4000" dirty="0"/>
              <a:t> (IPM) </a:t>
            </a:r>
            <a:r>
              <a:rPr lang="zh-CN" altLang="en-US" sz="4000" dirty="0"/>
              <a:t>培訓</a:t>
            </a:r>
            <a:endParaRPr lang="en-US" sz="4000" dirty="0"/>
          </a:p>
        </p:txBody>
      </p:sp>
      <p:sp>
        <p:nvSpPr>
          <p:cNvPr id="3" name="Subtitle 2"/>
          <p:cNvSpPr>
            <a:spLocks noGrp="1"/>
          </p:cNvSpPr>
          <p:nvPr>
            <p:ph type="subTitle" idx="1"/>
          </p:nvPr>
        </p:nvSpPr>
        <p:spPr>
          <a:xfrm>
            <a:off x="2667000" y="4953000"/>
            <a:ext cx="6858000" cy="1066800"/>
          </a:xfrm>
        </p:spPr>
        <p:txBody>
          <a:bodyPr>
            <a:normAutofit lnSpcReduction="10000"/>
          </a:bodyPr>
          <a:lstStyle/>
          <a:p>
            <a:pPr algn="ctr"/>
            <a:r>
              <a:rPr lang="en-US" dirty="0"/>
              <a:t>UCSF </a:t>
            </a:r>
            <a:r>
              <a:rPr lang="zh-CN" altLang="en-US" dirty="0"/>
              <a:t>護理學院加州托兒衛生項目</a:t>
            </a:r>
            <a:endParaRPr lang="en-US" dirty="0"/>
          </a:p>
          <a:p>
            <a:pPr algn="ctr"/>
            <a:r>
              <a:rPr lang="en-US" altLang="zh-CN" dirty="0"/>
              <a:t>『</a:t>
            </a:r>
            <a:r>
              <a:rPr lang="zh-CN" altLang="en-US" dirty="0"/>
              <a:t>健康學校法案</a:t>
            </a:r>
            <a:r>
              <a:rPr lang="en-US" altLang="zh-CN" dirty="0"/>
              <a:t>』</a:t>
            </a:r>
            <a:r>
              <a:rPr lang="zh-CN" altLang="en-US" dirty="0"/>
              <a:t>批准課程</a:t>
            </a:r>
            <a:endParaRPr lang="en-US" altLang="zh-CN" dirty="0"/>
          </a:p>
          <a:p>
            <a:pPr algn="ctr"/>
            <a:r>
              <a:rPr lang="en-US" dirty="0"/>
              <a:t>2023</a:t>
            </a:r>
          </a:p>
        </p:txBody>
      </p:sp>
      <p:pic>
        <p:nvPicPr>
          <p:cNvPr id="6" name="Picture 5" descr="IPMmainroom1.t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46550" y="2084022"/>
            <a:ext cx="3898900" cy="2830064"/>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537842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BF79B-3426-8CBC-A830-40265EE31E89}"/>
              </a:ext>
            </a:extLst>
          </p:cNvPr>
          <p:cNvSpPr>
            <a:spLocks noGrp="1"/>
          </p:cNvSpPr>
          <p:nvPr>
            <p:ph type="title"/>
          </p:nvPr>
        </p:nvSpPr>
        <p:spPr/>
        <p:txBody>
          <a:bodyPr/>
          <a:lstStyle/>
          <a:p>
            <a:r>
              <a:rPr lang="zh-TW" altLang="en-US" dirty="0"/>
              <a:t>健康學校法要求</a:t>
            </a:r>
            <a:endParaRPr lang="en-US" dirty="0"/>
          </a:p>
        </p:txBody>
      </p:sp>
      <p:pic>
        <p:nvPicPr>
          <p:cNvPr id="7" name="Content Placeholder 6">
            <a:extLst>
              <a:ext uri="{FF2B5EF4-FFF2-40B4-BE49-F238E27FC236}">
                <a16:creationId xmlns:a16="http://schemas.microsoft.com/office/drawing/2014/main" id="{B6ACFD97-5EF4-A4E0-0AED-4C4ADD7507D4}"/>
              </a:ext>
            </a:extLst>
          </p:cNvPr>
          <p:cNvPicPr>
            <a:picLocks noGrp="1" noChangeAspect="1"/>
          </p:cNvPicPr>
          <p:nvPr>
            <p:ph idx="1"/>
          </p:nvPr>
        </p:nvPicPr>
        <p:blipFill>
          <a:blip r:embed="rId2"/>
          <a:stretch>
            <a:fillRect/>
          </a:stretch>
        </p:blipFill>
        <p:spPr>
          <a:xfrm>
            <a:off x="762000" y="2373544"/>
            <a:ext cx="5465090" cy="2198456"/>
          </a:xfrm>
        </p:spPr>
      </p:pic>
      <p:sp>
        <p:nvSpPr>
          <p:cNvPr id="9" name="TextBox 8">
            <a:extLst>
              <a:ext uri="{FF2B5EF4-FFF2-40B4-BE49-F238E27FC236}">
                <a16:creationId xmlns:a16="http://schemas.microsoft.com/office/drawing/2014/main" id="{EB570D4D-2D8D-C15D-7E3B-EF601EE6E42A}"/>
              </a:ext>
            </a:extLst>
          </p:cNvPr>
          <p:cNvSpPr txBox="1"/>
          <p:nvPr/>
        </p:nvSpPr>
        <p:spPr>
          <a:xfrm>
            <a:off x="2442308" y="2136338"/>
            <a:ext cx="3348892" cy="2031325"/>
          </a:xfrm>
          <a:prstGeom prst="rect">
            <a:avLst/>
          </a:prstGeom>
          <a:noFill/>
        </p:spPr>
        <p:txBody>
          <a:bodyPr wrap="square">
            <a:spAutoFit/>
          </a:bodyPr>
          <a:lstStyle/>
          <a:p>
            <a:pPr algn="l"/>
            <a:endParaRPr lang="en-US" sz="2000" dirty="0">
              <a:solidFill>
                <a:srgbClr val="000000"/>
              </a:solidFill>
              <a:latin typeface="PMingLiU" panose="02020500000000000000" pitchFamily="18" charset="-120"/>
            </a:endParaRPr>
          </a:p>
          <a:p>
            <a:r>
              <a:rPr lang="en-US" sz="2000" dirty="0">
                <a:solidFill>
                  <a:srgbClr val="000000"/>
                </a:solidFill>
                <a:latin typeface="PMingLiU" panose="02020500000000000000" pitchFamily="18" charset="-120"/>
              </a:rPr>
              <a:t> </a:t>
            </a:r>
          </a:p>
          <a:p>
            <a:r>
              <a:rPr lang="ja-JP" altLang="en-US" sz="3200" dirty="0">
                <a:solidFill>
                  <a:srgbClr val="1C9D9B"/>
                </a:solidFill>
                <a:latin typeface="PMingLiU" panose="02020500000000000000" pitchFamily="18" charset="-120"/>
              </a:rPr>
              <a:t>註冊 </a:t>
            </a:r>
          </a:p>
          <a:p>
            <a:r>
              <a:rPr lang="zh-TW" altLang="en-US" dirty="0">
                <a:solidFill>
                  <a:srgbClr val="000000"/>
                </a:solidFill>
                <a:latin typeface="PMingLiU" panose="02020500000000000000" pitchFamily="18" charset="-120"/>
              </a:rPr>
              <a:t>給父母、監護人和教職員註冊接收通知的機會，以在使用個別殺蟲劑前</a:t>
            </a:r>
            <a:r>
              <a:rPr lang="en-US" altLang="zh-TW" dirty="0">
                <a:solidFill>
                  <a:srgbClr val="000000"/>
                </a:solidFill>
                <a:latin typeface="Verdana" panose="020B0604030504040204" pitchFamily="34" charset="0"/>
              </a:rPr>
              <a:t>72</a:t>
            </a:r>
            <a:r>
              <a:rPr lang="zh-TW" altLang="en-US" dirty="0">
                <a:solidFill>
                  <a:srgbClr val="000000"/>
                </a:solidFill>
                <a:latin typeface="PMingLiU" panose="02020500000000000000" pitchFamily="18" charset="-120"/>
              </a:rPr>
              <a:t>小時收到通知。 </a:t>
            </a:r>
            <a:endParaRPr lang="en-US" dirty="0"/>
          </a:p>
        </p:txBody>
      </p:sp>
      <p:pic>
        <p:nvPicPr>
          <p:cNvPr id="10" name="Content Placeholder 6">
            <a:extLst>
              <a:ext uri="{FF2B5EF4-FFF2-40B4-BE49-F238E27FC236}">
                <a16:creationId xmlns:a16="http://schemas.microsoft.com/office/drawing/2014/main" id="{B1B3592C-2B62-2A79-6171-8C39A310308F}"/>
              </a:ext>
            </a:extLst>
          </p:cNvPr>
          <p:cNvPicPr>
            <a:picLocks noChangeAspect="1"/>
          </p:cNvPicPr>
          <p:nvPr/>
        </p:nvPicPr>
        <p:blipFill>
          <a:blip r:embed="rId3"/>
          <a:stretch>
            <a:fillRect/>
          </a:stretch>
        </p:blipFill>
        <p:spPr>
          <a:xfrm>
            <a:off x="5562600" y="2421736"/>
            <a:ext cx="4983435" cy="2014528"/>
          </a:xfrm>
          <a:prstGeom prst="rect">
            <a:avLst/>
          </a:prstGeom>
        </p:spPr>
      </p:pic>
      <p:sp>
        <p:nvSpPr>
          <p:cNvPr id="12" name="TextBox 11">
            <a:extLst>
              <a:ext uri="{FF2B5EF4-FFF2-40B4-BE49-F238E27FC236}">
                <a16:creationId xmlns:a16="http://schemas.microsoft.com/office/drawing/2014/main" id="{BA29145A-ED21-4F97-AA9E-FFE92D7403C8}"/>
              </a:ext>
            </a:extLst>
          </p:cNvPr>
          <p:cNvSpPr txBox="1"/>
          <p:nvPr/>
        </p:nvSpPr>
        <p:spPr>
          <a:xfrm>
            <a:off x="7147562" y="2328906"/>
            <a:ext cx="4434838" cy="1723549"/>
          </a:xfrm>
          <a:prstGeom prst="rect">
            <a:avLst/>
          </a:prstGeom>
          <a:noFill/>
        </p:spPr>
        <p:txBody>
          <a:bodyPr wrap="square">
            <a:spAutoFit/>
          </a:bodyPr>
          <a:lstStyle/>
          <a:p>
            <a:r>
              <a:rPr lang="en-US" sz="2000" dirty="0">
                <a:solidFill>
                  <a:srgbClr val="000000"/>
                </a:solidFill>
                <a:latin typeface="PMingLiU" panose="02020500000000000000" pitchFamily="18" charset="-120"/>
              </a:rPr>
              <a:t> </a:t>
            </a:r>
          </a:p>
          <a:p>
            <a:r>
              <a:rPr lang="ja-JP" altLang="en-US" sz="3200" dirty="0">
                <a:solidFill>
                  <a:srgbClr val="1C9D9B"/>
                </a:solidFill>
                <a:latin typeface="PMingLiU" panose="02020500000000000000" pitchFamily="18" charset="-120"/>
              </a:rPr>
              <a:t>報告 </a:t>
            </a:r>
          </a:p>
          <a:p>
            <a:r>
              <a:rPr lang="zh-TW" altLang="en-US" dirty="0">
                <a:solidFill>
                  <a:srgbClr val="000000"/>
                </a:solidFill>
                <a:latin typeface="PMingLiU" panose="02020500000000000000" pitchFamily="18" charset="-120"/>
              </a:rPr>
              <a:t>於</a:t>
            </a:r>
            <a:r>
              <a:rPr lang="en-US" altLang="zh-TW" dirty="0">
                <a:solidFill>
                  <a:srgbClr val="000000"/>
                </a:solidFill>
                <a:latin typeface="Verdana" panose="020B0604030504040204" pitchFamily="34" charset="0"/>
              </a:rPr>
              <a:t>1</a:t>
            </a:r>
            <a:r>
              <a:rPr lang="zh-TW" altLang="en-US" dirty="0">
                <a:solidFill>
                  <a:srgbClr val="000000"/>
                </a:solidFill>
                <a:latin typeface="PMingLiU" panose="02020500000000000000" pitchFamily="18" charset="-120"/>
              </a:rPr>
              <a:t>月</a:t>
            </a:r>
            <a:r>
              <a:rPr lang="en-US" altLang="zh-TW" dirty="0">
                <a:solidFill>
                  <a:srgbClr val="000000"/>
                </a:solidFill>
                <a:latin typeface="Verdana" panose="020B0604030504040204" pitchFamily="34" charset="0"/>
              </a:rPr>
              <a:t>30</a:t>
            </a:r>
            <a:r>
              <a:rPr lang="zh-TW" altLang="en-US" dirty="0">
                <a:solidFill>
                  <a:srgbClr val="000000"/>
                </a:solidFill>
                <a:latin typeface="PMingLiU" panose="02020500000000000000" pitchFamily="18" charset="-120"/>
              </a:rPr>
              <a:t>日前針對去年的使用情況向 </a:t>
            </a:r>
            <a:r>
              <a:rPr lang="en-US" altLang="zh-TW" dirty="0">
                <a:solidFill>
                  <a:srgbClr val="000000"/>
                </a:solidFill>
                <a:latin typeface="Verdana" panose="020B0604030504040204" pitchFamily="34" charset="0"/>
              </a:rPr>
              <a:t>DPR </a:t>
            </a:r>
            <a:r>
              <a:rPr lang="zh-TW" altLang="en-US" dirty="0">
                <a:solidFill>
                  <a:srgbClr val="000000"/>
                </a:solidFill>
                <a:latin typeface="PMingLiU" panose="02020500000000000000" pitchFamily="18" charset="-120"/>
              </a:rPr>
              <a:t>提交年度殺蟲劑使用報告。僅報告學校人員使用的殺蟲劑。 </a:t>
            </a:r>
            <a:endParaRPr lang="en-US" dirty="0"/>
          </a:p>
        </p:txBody>
      </p:sp>
    </p:spTree>
    <p:extLst>
      <p:ext uri="{BB962C8B-B14F-4D97-AF65-F5344CB8AC3E}">
        <p14:creationId xmlns:p14="http://schemas.microsoft.com/office/powerpoint/2010/main" val="13427421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13DF408D-D62B-EF11-D2C7-664607CA65EE}"/>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911312" y="304801"/>
            <a:ext cx="4369377" cy="5654489"/>
          </a:xfrm>
          <a:ln>
            <a:solidFill>
              <a:schemeClr val="tx1"/>
            </a:solidFill>
          </a:ln>
        </p:spPr>
      </p:pic>
    </p:spTree>
    <p:extLst>
      <p:ext uri="{BB962C8B-B14F-4D97-AF65-F5344CB8AC3E}">
        <p14:creationId xmlns:p14="http://schemas.microsoft.com/office/powerpoint/2010/main" val="30654356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554038"/>
            <a:ext cx="8229600" cy="584200"/>
          </a:xfrm>
        </p:spPr>
        <p:txBody>
          <a:bodyPr>
            <a:normAutofit/>
          </a:bodyPr>
          <a:lstStyle/>
          <a:p>
            <a:pPr>
              <a:defRPr/>
            </a:pPr>
            <a:r>
              <a:rPr lang="zh-CN" altLang="en-US" sz="2800" dirty="0"/>
              <a:t>務必與以下方面溝通</a:t>
            </a:r>
            <a:r>
              <a:rPr lang="en-US" sz="2800" dirty="0"/>
              <a:t>…</a:t>
            </a:r>
          </a:p>
        </p:txBody>
      </p:sp>
      <p:sp>
        <p:nvSpPr>
          <p:cNvPr id="3" name="Content Placeholder 2"/>
          <p:cNvSpPr>
            <a:spLocks noGrp="1"/>
          </p:cNvSpPr>
          <p:nvPr>
            <p:ph idx="1"/>
          </p:nvPr>
        </p:nvSpPr>
        <p:spPr>
          <a:xfrm>
            <a:off x="1981200" y="1302960"/>
            <a:ext cx="4873064" cy="2606675"/>
          </a:xfrm>
        </p:spPr>
        <p:txBody>
          <a:bodyPr vert="horz" lIns="91440" tIns="45720" rIns="91440" bIns="45720" rtlCol="0" anchor="t">
            <a:noAutofit/>
          </a:bodyPr>
          <a:lstStyle/>
          <a:p>
            <a:pPr>
              <a:defRPr/>
            </a:pPr>
            <a:r>
              <a:rPr lang="zh-CN" altLang="en-US" sz="2400" b="1" dirty="0">
                <a:latin typeface="Calibri" pitchFamily="34" charset="0"/>
                <a:cs typeface="News Gothic MT"/>
              </a:rPr>
              <a:t>業主</a:t>
            </a:r>
            <a:endParaRPr lang="en-US" sz="2400" b="1" dirty="0">
              <a:latin typeface="Calibri" pitchFamily="34" charset="0"/>
            </a:endParaRPr>
          </a:p>
          <a:p>
            <a:pPr>
              <a:defRPr/>
            </a:pPr>
            <a:r>
              <a:rPr lang="zh-CN" altLang="en-US" sz="2400" b="1" dirty="0">
                <a:latin typeface="Calibri"/>
                <a:cs typeface="Calibri"/>
              </a:rPr>
              <a:t>蟲害控制專業人士</a:t>
            </a:r>
            <a:r>
              <a:rPr lang="en-US" sz="2400" b="1" dirty="0">
                <a:latin typeface="Calibri"/>
                <a:cs typeface="Calibri"/>
              </a:rPr>
              <a:t> (PMP)</a:t>
            </a:r>
          </a:p>
          <a:p>
            <a:pPr>
              <a:defRPr/>
            </a:pPr>
            <a:r>
              <a:rPr lang="zh-CN" altLang="en-US" sz="2400" b="1" dirty="0">
                <a:latin typeface="Calibri" pitchFamily="34" charset="0"/>
              </a:rPr>
              <a:t>保潔服務</a:t>
            </a:r>
            <a:endParaRPr lang="en-US" sz="2400" b="1" dirty="0">
              <a:latin typeface="Calibri" pitchFamily="34" charset="0"/>
            </a:endParaRPr>
          </a:p>
          <a:p>
            <a:pPr>
              <a:defRPr/>
            </a:pPr>
            <a:r>
              <a:rPr lang="zh-CN" altLang="en-US" sz="2400" b="1" dirty="0">
                <a:latin typeface="Calibri" pitchFamily="34" charset="0"/>
              </a:rPr>
              <a:t>義工</a:t>
            </a:r>
            <a:endParaRPr lang="en-US" sz="2400" b="1" dirty="0">
              <a:latin typeface="Calibri" pitchFamily="34" charset="0"/>
            </a:endParaRPr>
          </a:p>
          <a:p>
            <a:pPr>
              <a:buFontTx/>
              <a:buNone/>
              <a:defRPr/>
            </a:pPr>
            <a:endParaRPr lang="en-US" sz="1800" dirty="0"/>
          </a:p>
        </p:txBody>
      </p:sp>
      <p:sp>
        <p:nvSpPr>
          <p:cNvPr id="6" name="Content Placeholder 2"/>
          <p:cNvSpPr txBox="1">
            <a:spLocks/>
          </p:cNvSpPr>
          <p:nvPr/>
        </p:nvSpPr>
        <p:spPr>
          <a:xfrm>
            <a:off x="1981201" y="1239839"/>
            <a:ext cx="7954963" cy="949325"/>
          </a:xfrm>
          <a:prstGeom prst="rect">
            <a:avLst/>
          </a:prstGeom>
        </p:spPr>
        <p:txBody>
          <a:bodyPr/>
          <a:lstStyle/>
          <a:p>
            <a:pPr marL="342900" indent="-342900">
              <a:spcBef>
                <a:spcPct val="20000"/>
              </a:spcBef>
              <a:defRPr/>
            </a:pPr>
            <a:r>
              <a:rPr lang="en-US" sz="1400" spc="300" dirty="0">
                <a:latin typeface="News Gothic MT"/>
                <a:cs typeface="News Gothic MT"/>
              </a:rPr>
              <a:t> </a:t>
            </a:r>
          </a:p>
        </p:txBody>
      </p:sp>
      <p:sp>
        <p:nvSpPr>
          <p:cNvPr id="7" name="Content Placeholder 2"/>
          <p:cNvSpPr txBox="1">
            <a:spLocks/>
          </p:cNvSpPr>
          <p:nvPr/>
        </p:nvSpPr>
        <p:spPr>
          <a:xfrm>
            <a:off x="2120900" y="4343400"/>
            <a:ext cx="7675563" cy="1752600"/>
          </a:xfrm>
          <a:prstGeom prst="rect">
            <a:avLst/>
          </a:prstGeom>
        </p:spPr>
        <p:txBody>
          <a:bodyPr/>
          <a:lstStyle/>
          <a:p>
            <a:pPr marL="342900" indent="-342900">
              <a:spcBef>
                <a:spcPct val="20000"/>
              </a:spcBef>
              <a:defRPr/>
            </a:pPr>
            <a:r>
              <a:rPr lang="zh-CN" altLang="en-US" i="1" dirty="0"/>
              <a:t>健康學校法案對於</a:t>
            </a:r>
            <a:r>
              <a:rPr lang="zh-CN" altLang="en-US" b="1" i="1" dirty="0"/>
              <a:t>業主</a:t>
            </a:r>
            <a:r>
              <a:rPr lang="zh-CN" altLang="en-US" i="1" dirty="0"/>
              <a:t>和</a:t>
            </a:r>
            <a:r>
              <a:rPr lang="zh-CN" altLang="en-US" b="1" i="1" dirty="0"/>
              <a:t>蟲害控制專業人士</a:t>
            </a:r>
            <a:r>
              <a:rPr lang="zh-CN" altLang="en-US" i="1" dirty="0"/>
              <a:t>有特別的要求，更多資訊請見</a:t>
            </a:r>
            <a:r>
              <a:rPr lang="en-US" i="1" dirty="0"/>
              <a:t> DPR </a:t>
            </a:r>
            <a:r>
              <a:rPr lang="zh-CN" altLang="en-US" i="1" dirty="0"/>
              <a:t>網站。</a:t>
            </a:r>
            <a:endParaRPr lang="en-US" i="1" dirty="0"/>
          </a:p>
          <a:p>
            <a:pPr marL="342900" indent="-342900">
              <a:spcBef>
                <a:spcPct val="20000"/>
              </a:spcBef>
              <a:defRPr/>
            </a:pPr>
            <a:endParaRPr lang="en-US" i="1" dirty="0"/>
          </a:p>
        </p:txBody>
      </p:sp>
      <p:pic>
        <p:nvPicPr>
          <p:cNvPr id="11" name="Picture 10"/>
          <p:cNvPicPr/>
          <p:nvPr/>
        </p:nvPicPr>
        <p:blipFill rotWithShape="1">
          <a:blip r:embed="rId4"/>
          <a:srcRect l="6006" t="17113" r="7415" b="6025"/>
          <a:stretch/>
        </p:blipFill>
        <p:spPr bwMode="auto">
          <a:xfrm>
            <a:off x="6400800" y="1302959"/>
            <a:ext cx="3200400" cy="2106680"/>
          </a:xfrm>
          <a:prstGeom prst="rect">
            <a:avLst/>
          </a:prstGeom>
          <a:ln>
            <a:solidFill>
              <a:schemeClr val="tx2"/>
            </a:solidFill>
          </a:ln>
          <a:extLst>
            <a:ext uri="{53640926-AAD7-44D8-BBD7-CCE9431645EC}">
              <a14:shadowObscured xmlns:a14="http://schemas.microsoft.com/office/drawing/2010/main"/>
            </a:ext>
          </a:extLst>
        </p:spPr>
      </p:pic>
      <p:sp>
        <p:nvSpPr>
          <p:cNvPr id="8" name="TextBox 7"/>
          <p:cNvSpPr txBox="1"/>
          <p:nvPr/>
        </p:nvSpPr>
        <p:spPr>
          <a:xfrm>
            <a:off x="8382000" y="3409639"/>
            <a:ext cx="2438400" cy="261610"/>
          </a:xfrm>
          <a:prstGeom prst="rect">
            <a:avLst/>
          </a:prstGeom>
          <a:noFill/>
        </p:spPr>
        <p:txBody>
          <a:bodyPr wrap="square" rtlCol="0">
            <a:spAutoFit/>
          </a:bodyPr>
          <a:lstStyle/>
          <a:p>
            <a:r>
              <a:rPr lang="en-US" sz="1100" i="1" dirty="0"/>
              <a:t>Photo credit: UCSF</a:t>
            </a:r>
          </a:p>
        </p:txBody>
      </p:sp>
    </p:spTree>
    <p:custDataLst>
      <p:tags r:id="rId1"/>
    </p:custDataLst>
    <p:extLst>
      <p:ext uri="{BB962C8B-B14F-4D97-AF65-F5344CB8AC3E}">
        <p14:creationId xmlns:p14="http://schemas.microsoft.com/office/powerpoint/2010/main" val="7732571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zh-CN" altLang="en-US" dirty="0"/>
              <a:t>豁免</a:t>
            </a:r>
            <a:r>
              <a:rPr lang="en-US" dirty="0"/>
              <a:t> / </a:t>
            </a:r>
            <a:r>
              <a:rPr lang="zh-CN" altLang="en-US" dirty="0"/>
              <a:t>非豁免產品</a:t>
            </a:r>
            <a:endParaRPr lang="en-US" dirty="0"/>
          </a:p>
        </p:txBody>
      </p:sp>
      <p:sp>
        <p:nvSpPr>
          <p:cNvPr id="3" name="Content Placeholder 2"/>
          <p:cNvSpPr>
            <a:spLocks noGrp="1"/>
          </p:cNvSpPr>
          <p:nvPr>
            <p:ph idx="1"/>
          </p:nvPr>
        </p:nvSpPr>
        <p:spPr>
          <a:xfrm>
            <a:off x="1981200" y="1460666"/>
            <a:ext cx="7772400" cy="4254334"/>
          </a:xfrm>
        </p:spPr>
        <p:txBody>
          <a:bodyPr vert="horz" lIns="91440" tIns="45720" rIns="91440" bIns="45720" rtlCol="0" anchor="t">
            <a:normAutofit/>
          </a:bodyPr>
          <a:lstStyle/>
          <a:p>
            <a:r>
              <a:rPr lang="en-US" sz="2400" dirty="0"/>
              <a:t>HSA </a:t>
            </a:r>
            <a:r>
              <a:rPr lang="zh-CN" altLang="en-US" sz="2400" dirty="0"/>
              <a:t>法案適用於以下形式的殺蟲劑：</a:t>
            </a:r>
            <a:endParaRPr lang="en-US" sz="2400" dirty="0"/>
          </a:p>
          <a:p>
            <a:pPr lvl="1"/>
            <a:r>
              <a:rPr lang="zh-CN" altLang="en-US" dirty="0"/>
              <a:t>噴液</a:t>
            </a:r>
            <a:endParaRPr lang="en-US" dirty="0"/>
          </a:p>
          <a:p>
            <a:pPr lvl="1"/>
            <a:r>
              <a:rPr lang="zh-CN" altLang="en-US" dirty="0"/>
              <a:t>噴霧</a:t>
            </a:r>
            <a:endParaRPr lang="en-US" dirty="0"/>
          </a:p>
          <a:p>
            <a:pPr lvl="1"/>
            <a:r>
              <a:rPr lang="zh-CN" altLang="en-US" dirty="0"/>
              <a:t>未包容的顆粒或粉末</a:t>
            </a:r>
            <a:endParaRPr lang="en-US" dirty="0"/>
          </a:p>
          <a:p>
            <a:r>
              <a:rPr lang="zh-CN" altLang="en-US" sz="2400" dirty="0"/>
              <a:t>豁免殺蟲劑</a:t>
            </a:r>
            <a:r>
              <a:rPr lang="en-US" sz="2400" dirty="0"/>
              <a:t> (</a:t>
            </a:r>
            <a:r>
              <a:rPr lang="zh-CN" altLang="en-US" sz="2400" dirty="0"/>
              <a:t>無需通知或保存記錄</a:t>
            </a:r>
            <a:r>
              <a:rPr lang="en-US" sz="2400" dirty="0"/>
              <a:t>)</a:t>
            </a:r>
          </a:p>
          <a:p>
            <a:pPr lvl="1"/>
            <a:r>
              <a:rPr lang="zh-CN" altLang="en-US" dirty="0">
                <a:latin typeface="Arial"/>
                <a:cs typeface="Arial"/>
              </a:rPr>
              <a:t>在誘餌、捕捉器、凝膠、或裂縫處理中使用殺蟲劑的產品</a:t>
            </a:r>
            <a:endParaRPr lang="en-US" dirty="0">
              <a:cs typeface="Calibri"/>
            </a:endParaRPr>
          </a:p>
          <a:p>
            <a:pPr lvl="1"/>
            <a:r>
              <a:rPr lang="zh-CN" altLang="en-US" dirty="0"/>
              <a:t>用於殺死病菌 </a:t>
            </a:r>
            <a:r>
              <a:rPr lang="en-US" altLang="zh-CN" dirty="0"/>
              <a:t>(</a:t>
            </a:r>
            <a:r>
              <a:rPr lang="zh-CN" altLang="en-US" dirty="0"/>
              <a:t>抗微生物劑</a:t>
            </a:r>
            <a:r>
              <a:rPr lang="en-US" altLang="zh-CN" dirty="0"/>
              <a:t>) </a:t>
            </a:r>
            <a:r>
              <a:rPr lang="zh-CN" altLang="en-US" dirty="0"/>
              <a:t>的產品，例如抑菌劑和消毒劑</a:t>
            </a:r>
            <a:endParaRPr lang="en-US" dirty="0">
              <a:cs typeface="Calibri"/>
            </a:endParaRPr>
          </a:p>
          <a:p>
            <a:pPr lvl="1"/>
            <a:r>
              <a:rPr lang="zh-CN" altLang="en-US" dirty="0">
                <a:cs typeface="Calibri"/>
              </a:rPr>
              <a:t>風險極小的殺蟲劑無需向聯邦</a:t>
            </a:r>
            <a:r>
              <a:rPr lang="en-US" dirty="0">
                <a:cs typeface="Calibri"/>
              </a:rPr>
              <a:t> EPA </a:t>
            </a:r>
            <a:r>
              <a:rPr lang="zh-CN" altLang="en-US" dirty="0">
                <a:cs typeface="Calibri"/>
              </a:rPr>
              <a:t>登記，又稱</a:t>
            </a:r>
            <a:r>
              <a:rPr lang="en-US" dirty="0">
                <a:cs typeface="Calibri"/>
              </a:rPr>
              <a:t> 25(b) </a:t>
            </a:r>
            <a:r>
              <a:rPr lang="zh-CN" altLang="en-US" dirty="0">
                <a:cs typeface="Calibri"/>
              </a:rPr>
              <a:t>產品</a:t>
            </a:r>
            <a:endParaRPr lang="en-US" dirty="0">
              <a:cs typeface="Calibri"/>
            </a:endParaRPr>
          </a:p>
          <a:p>
            <a:pPr marL="411480" lvl="1" indent="0">
              <a:buNone/>
            </a:pPr>
            <a:endParaRPr lang="en-US" sz="2400" b="1" dirty="0">
              <a:cs typeface="Calibri"/>
            </a:endParaRPr>
          </a:p>
          <a:p>
            <a:pPr marL="411480" lvl="1" indent="0">
              <a:buNone/>
            </a:pPr>
            <a:r>
              <a:rPr lang="zh-CN" altLang="en-US" b="1" dirty="0">
                <a:cs typeface="Calibri"/>
              </a:rPr>
              <a:t>即使使用豁免產品也必須接受年度培訓！</a:t>
            </a:r>
            <a:endParaRPr lang="en-US" dirty="0">
              <a:cs typeface="Calibri"/>
            </a:endParaRPr>
          </a:p>
        </p:txBody>
      </p:sp>
    </p:spTree>
    <p:custDataLst>
      <p:tags r:id="rId1"/>
    </p:custDataLst>
    <p:extLst>
      <p:ext uri="{BB962C8B-B14F-4D97-AF65-F5344CB8AC3E}">
        <p14:creationId xmlns:p14="http://schemas.microsoft.com/office/powerpoint/2010/main" val="28561735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554038"/>
            <a:ext cx="8229600" cy="584200"/>
          </a:xfrm>
        </p:spPr>
        <p:txBody>
          <a:bodyPr/>
          <a:lstStyle/>
          <a:p>
            <a:pPr>
              <a:defRPr/>
            </a:pPr>
            <a:r>
              <a:rPr lang="zh-CN" altLang="en-US" dirty="0"/>
              <a:t>什麼是蟲害 </a:t>
            </a:r>
            <a:r>
              <a:rPr lang="en-US" altLang="zh-CN" dirty="0"/>
              <a:t>(Pest)</a:t>
            </a:r>
            <a:r>
              <a:rPr lang="zh-CN" altLang="en-US" dirty="0"/>
              <a:t>？</a:t>
            </a:r>
            <a:endParaRPr lang="en-US" dirty="0">
              <a:latin typeface="+mj-lt"/>
            </a:endParaRPr>
          </a:p>
        </p:txBody>
      </p:sp>
      <p:sp>
        <p:nvSpPr>
          <p:cNvPr id="3" name="Content Placeholder 2"/>
          <p:cNvSpPr>
            <a:spLocks noGrp="1"/>
          </p:cNvSpPr>
          <p:nvPr>
            <p:ph idx="1"/>
          </p:nvPr>
        </p:nvSpPr>
        <p:spPr>
          <a:xfrm>
            <a:off x="1981200" y="4800600"/>
            <a:ext cx="7467600" cy="1014412"/>
          </a:xfrm>
        </p:spPr>
        <p:txBody>
          <a:bodyPr>
            <a:normAutofit/>
          </a:bodyPr>
          <a:lstStyle/>
          <a:p>
            <a:pPr>
              <a:buFontTx/>
              <a:buNone/>
              <a:defRPr/>
            </a:pPr>
            <a:r>
              <a:rPr lang="zh-CN" altLang="en-US" sz="2400" dirty="0">
                <a:cs typeface="Arial" pitchFamily="34" charset="0"/>
              </a:rPr>
              <a:t>蟲害是指導致傷害或不適、或傳播或產生疾病的活體生物。</a:t>
            </a:r>
            <a:endParaRPr lang="en-US" sz="2400" dirty="0">
              <a:cs typeface="Arial" pitchFamily="34" charset="0"/>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2631" y="1445749"/>
            <a:ext cx="5646738" cy="313790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517236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4" presetClass="entr" presetSubtype="16"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box(in)">
                                      <p:cBhvr>
                                        <p:cTn id="11"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8626" y="412751"/>
            <a:ext cx="6911975" cy="885825"/>
          </a:xfrm>
        </p:spPr>
        <p:txBody>
          <a:bodyPr>
            <a:noAutofit/>
          </a:bodyPr>
          <a:lstStyle/>
          <a:p>
            <a:pPr>
              <a:defRPr/>
            </a:pPr>
            <a:r>
              <a:rPr lang="zh-CN" altLang="en-US" sz="4000" dirty="0"/>
              <a:t>在加州的托兒中心中最常見的</a:t>
            </a:r>
            <a:r>
              <a:rPr lang="zh-CN" altLang="en-US" sz="4000" b="1" dirty="0">
                <a:solidFill>
                  <a:srgbClr val="0070C0"/>
                </a:solidFill>
              </a:rPr>
              <a:t>室內</a:t>
            </a:r>
            <a:r>
              <a:rPr lang="zh-CN" altLang="en-US" sz="4000" dirty="0"/>
              <a:t>蟲害是什麼？</a:t>
            </a:r>
            <a:endParaRPr lang="en-US" sz="4000" dirty="0"/>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2350" y="1676400"/>
            <a:ext cx="4479925" cy="360607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6389" name="Rectangle 4"/>
          <p:cNvSpPr>
            <a:spLocks noChangeArrowheads="1"/>
          </p:cNvSpPr>
          <p:nvPr/>
        </p:nvSpPr>
        <p:spPr bwMode="auto">
          <a:xfrm>
            <a:off x="1774826" y="5465762"/>
            <a:ext cx="82073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r>
              <a:rPr lang="en-US" altLang="en-US" sz="1000" dirty="0">
                <a:latin typeface="News Gothic MT"/>
              </a:rPr>
              <a:t>Bradman, A. , Dobson, C., Leonard, V. &amp; Messenger, B. (2010). </a:t>
            </a:r>
            <a:r>
              <a:rPr lang="zh-CN" altLang="en-US" sz="1000" i="1" dirty="0">
                <a:latin typeface="News Gothic MT"/>
              </a:rPr>
              <a:t>加州托兒中心的蟲害管理及殺蟲劑使用，</a:t>
            </a:r>
            <a:r>
              <a:rPr lang="zh-CN" altLang="en-US" sz="1000" dirty="0">
                <a:latin typeface="News Gothic MT"/>
              </a:rPr>
              <a:t>加州大學伯克利分校公共衛生學院兒童環境健康研究中心</a:t>
            </a:r>
            <a:r>
              <a:rPr lang="en-US" altLang="en-US" sz="1000" dirty="0">
                <a:latin typeface="News Gothic MT"/>
              </a:rPr>
              <a:t> apps.cdpr.ca.gov/</a:t>
            </a:r>
            <a:r>
              <a:rPr lang="en-US" altLang="en-US" sz="1000" dirty="0" err="1">
                <a:latin typeface="News Gothic MT"/>
              </a:rPr>
              <a:t>schoolipm</a:t>
            </a:r>
            <a:r>
              <a:rPr lang="en-US" altLang="en-US" sz="1000" dirty="0">
                <a:latin typeface="News Gothic MT"/>
              </a:rPr>
              <a:t>/childcare/pest_mgt_childcare.pdf.</a:t>
            </a:r>
          </a:p>
        </p:txBody>
      </p:sp>
    </p:spTree>
    <p:custDataLst>
      <p:tags r:id="rId1"/>
    </p:custDataLst>
    <p:extLst>
      <p:ext uri="{BB962C8B-B14F-4D97-AF65-F5344CB8AC3E}">
        <p14:creationId xmlns:p14="http://schemas.microsoft.com/office/powerpoint/2010/main" val="15558575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box(in)">
                                      <p:cBhvr>
                                        <p:cTn id="7"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8625" y="228601"/>
            <a:ext cx="8458200" cy="1119187"/>
          </a:xfrm>
        </p:spPr>
        <p:txBody>
          <a:bodyPr>
            <a:normAutofit/>
          </a:bodyPr>
          <a:lstStyle/>
          <a:p>
            <a:pPr>
              <a:defRPr/>
            </a:pPr>
            <a:r>
              <a:rPr lang="zh-CN" altLang="en-US" sz="3200" dirty="0"/>
              <a:t>在加州的托兒中心中最常見的</a:t>
            </a:r>
            <a:br>
              <a:rPr lang="en-US" altLang="zh-CN" sz="3200" dirty="0"/>
            </a:br>
            <a:r>
              <a:rPr lang="zh-CN" altLang="en-US" sz="3200" b="1" dirty="0">
                <a:solidFill>
                  <a:srgbClr val="0070C0"/>
                </a:solidFill>
              </a:rPr>
              <a:t>室外</a:t>
            </a:r>
            <a:r>
              <a:rPr lang="zh-CN" altLang="en-US" sz="3200" dirty="0"/>
              <a:t>蟲害是什麼？</a:t>
            </a:r>
            <a:endParaRPr lang="en-US" sz="3200" dirty="0"/>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1533578"/>
            <a:ext cx="4997450" cy="3929593"/>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Rectangle 5"/>
          <p:cNvSpPr/>
          <p:nvPr/>
        </p:nvSpPr>
        <p:spPr>
          <a:xfrm>
            <a:off x="1698626" y="5581650"/>
            <a:ext cx="8283575" cy="400110"/>
          </a:xfrm>
          <a:prstGeom prst="rect">
            <a:avLst/>
          </a:prstGeom>
        </p:spPr>
        <p:txBody>
          <a:bodyPr wrap="square">
            <a:spAutoFit/>
          </a:bodyPr>
          <a:lstStyle/>
          <a:p>
            <a:pPr>
              <a:defRPr/>
            </a:pPr>
            <a:r>
              <a:rPr lang="en-US" sz="1000" dirty="0">
                <a:ea typeface="ヒラギノ角ゴ Pro W3" pitchFamily="37" charset="-128"/>
              </a:rPr>
              <a:t>Bradman, A. , Dobson, C., Leonard, V. &amp; Messenger, B. (2010). </a:t>
            </a:r>
            <a:r>
              <a:rPr lang="zh-CN" altLang="en-US" sz="1000" i="1" dirty="0">
                <a:ea typeface="ヒラギノ角ゴ Pro W3" pitchFamily="37" charset="-128"/>
              </a:rPr>
              <a:t>加州托兒中心的蟲害管理及殺蟲劑使用</a:t>
            </a:r>
            <a:r>
              <a:rPr lang="zh-CN" altLang="en-US" sz="1000" dirty="0">
                <a:ea typeface="ヒラギノ角ゴ Pro W3" pitchFamily="37" charset="-128"/>
              </a:rPr>
              <a:t>，加州大學伯克利分校公共衛生學院兒童環境健康研究中心 </a:t>
            </a:r>
            <a:r>
              <a:rPr lang="en-US" sz="1000" dirty="0">
                <a:ea typeface="ヒラギノ角ゴ Pro W3" pitchFamily="37" charset="-128"/>
              </a:rPr>
              <a:t>apps.cdpr.ca.gov/schoolipm/childcare/pest_mgt_childcare.pdf.</a:t>
            </a:r>
          </a:p>
        </p:txBody>
      </p:sp>
    </p:spTree>
    <p:custDataLst>
      <p:tags r:id="rId1"/>
    </p:custDataLst>
    <p:extLst>
      <p:ext uri="{BB962C8B-B14F-4D97-AF65-F5344CB8AC3E}">
        <p14:creationId xmlns:p14="http://schemas.microsoft.com/office/powerpoint/2010/main" val="23836157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4" name="Straight Connector 33"/>
          <p:cNvCxnSpPr>
            <a:stCxn id="8" idx="0"/>
            <a:endCxn id="53" idx="2"/>
          </p:cNvCxnSpPr>
          <p:nvPr/>
        </p:nvCxnSpPr>
        <p:spPr>
          <a:xfrm>
            <a:off x="2819400" y="1148902"/>
            <a:ext cx="0" cy="4694237"/>
          </a:xfrm>
          <a:prstGeom prst="line">
            <a:avLst/>
          </a:prstGeom>
        </p:spPr>
        <p:style>
          <a:lnRef idx="2">
            <a:schemeClr val="dk1"/>
          </a:lnRef>
          <a:fillRef idx="0">
            <a:schemeClr val="dk1"/>
          </a:fillRef>
          <a:effectRef idx="1">
            <a:schemeClr val="dk1"/>
          </a:effectRef>
          <a:fontRef idx="minor">
            <a:schemeClr val="tx1"/>
          </a:fontRef>
        </p:style>
      </p:cxnSp>
      <p:sp>
        <p:nvSpPr>
          <p:cNvPr id="2" name="Title 1"/>
          <p:cNvSpPr>
            <a:spLocks noGrp="1"/>
          </p:cNvSpPr>
          <p:nvPr>
            <p:ph type="title"/>
          </p:nvPr>
        </p:nvSpPr>
        <p:spPr>
          <a:xfrm>
            <a:off x="1676400" y="228600"/>
            <a:ext cx="8229600" cy="584200"/>
          </a:xfrm>
          <a:ln w="25400">
            <a:solidFill>
              <a:schemeClr val="tx1"/>
            </a:solidFill>
          </a:ln>
        </p:spPr>
        <p:txBody>
          <a:bodyPr/>
          <a:lstStyle/>
          <a:p>
            <a:pPr>
              <a:defRPr/>
            </a:pPr>
            <a:r>
              <a:rPr lang="zh-CN" altLang="en-US" dirty="0">
                <a:latin typeface="+mj-lt"/>
              </a:rPr>
              <a:t>蟲害可以導致哪些問題？</a:t>
            </a:r>
            <a:endParaRPr lang="en-US" dirty="0">
              <a:latin typeface="+mj-lt"/>
            </a:endParaRPr>
          </a:p>
        </p:txBody>
      </p:sp>
      <p:sp>
        <p:nvSpPr>
          <p:cNvPr id="7" name="Flowchart: Alternate Process 6"/>
          <p:cNvSpPr/>
          <p:nvPr/>
        </p:nvSpPr>
        <p:spPr>
          <a:xfrm>
            <a:off x="1843088" y="2503038"/>
            <a:ext cx="1954213" cy="1447800"/>
          </a:xfrm>
          <a:prstGeom prst="flowChartAlternateProcess">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000" b="1" dirty="0"/>
              <a:t>建築物損壞</a:t>
            </a:r>
            <a:endParaRPr lang="en-US" sz="2000" b="1" dirty="0"/>
          </a:p>
        </p:txBody>
      </p:sp>
      <p:sp>
        <p:nvSpPr>
          <p:cNvPr id="8" name="Flowchart: Alternate Process 7"/>
          <p:cNvSpPr/>
          <p:nvPr/>
        </p:nvSpPr>
        <p:spPr>
          <a:xfrm>
            <a:off x="1828800" y="1148901"/>
            <a:ext cx="1981200" cy="1143000"/>
          </a:xfrm>
          <a:prstGeom prst="flowChartAlternateProcess">
            <a:avLst/>
          </a:prstGeo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000" b="1" dirty="0"/>
              <a:t>健康問題</a:t>
            </a:r>
            <a:endParaRPr lang="en-US" sz="2000" b="1" dirty="0"/>
          </a:p>
        </p:txBody>
      </p:sp>
      <p:sp>
        <p:nvSpPr>
          <p:cNvPr id="9" name="Flowchart: Process 8"/>
          <p:cNvSpPr/>
          <p:nvPr/>
        </p:nvSpPr>
        <p:spPr>
          <a:xfrm>
            <a:off x="4038600" y="2428875"/>
            <a:ext cx="1828800" cy="533400"/>
          </a:xfrm>
          <a:prstGeom prst="flowChartProcess">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b="1" dirty="0"/>
              <a:t>傳播細菌</a:t>
            </a:r>
            <a:endParaRPr lang="en-US" b="1" dirty="0"/>
          </a:p>
        </p:txBody>
      </p:sp>
      <p:sp>
        <p:nvSpPr>
          <p:cNvPr id="10" name="Flowchart: Process 9"/>
          <p:cNvSpPr/>
          <p:nvPr/>
        </p:nvSpPr>
        <p:spPr>
          <a:xfrm>
            <a:off x="6324601" y="2889250"/>
            <a:ext cx="1735137" cy="533400"/>
          </a:xfrm>
          <a:prstGeom prst="flowChartProcess">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t> </a:t>
            </a:r>
            <a:r>
              <a:rPr lang="zh-CN" altLang="en-US" b="1" dirty="0"/>
              <a:t>過敏</a:t>
            </a:r>
            <a:endParaRPr lang="en-US" b="1" dirty="0"/>
          </a:p>
        </p:txBody>
      </p:sp>
      <p:sp>
        <p:nvSpPr>
          <p:cNvPr id="11" name="Flowchart: Process 10"/>
          <p:cNvSpPr/>
          <p:nvPr/>
        </p:nvSpPr>
        <p:spPr>
          <a:xfrm>
            <a:off x="8161337" y="3829050"/>
            <a:ext cx="1828800" cy="514350"/>
          </a:xfrm>
          <a:prstGeom prst="flowChartProcess">
            <a:avLst/>
          </a:prstGeo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b="1" dirty="0"/>
              <a:t>觸發哮喘</a:t>
            </a:r>
            <a:endParaRPr lang="en-US" b="1" dirty="0"/>
          </a:p>
        </p:txBody>
      </p:sp>
      <p:sp>
        <p:nvSpPr>
          <p:cNvPr id="39" name="Flowchart: Process 38"/>
          <p:cNvSpPr/>
          <p:nvPr/>
        </p:nvSpPr>
        <p:spPr>
          <a:xfrm>
            <a:off x="4373562" y="4195763"/>
            <a:ext cx="1143000" cy="533400"/>
          </a:xfrm>
          <a:prstGeom prst="flowChartProcess">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b="1" dirty="0"/>
              <a:t>老鼠咬斷電線</a:t>
            </a:r>
            <a:endParaRPr lang="en-US" b="1" dirty="0"/>
          </a:p>
        </p:txBody>
      </p:sp>
      <p:sp>
        <p:nvSpPr>
          <p:cNvPr id="40" name="Flowchart: Process 39"/>
          <p:cNvSpPr/>
          <p:nvPr/>
        </p:nvSpPr>
        <p:spPr>
          <a:xfrm>
            <a:off x="5984875" y="5016500"/>
            <a:ext cx="2286000" cy="795338"/>
          </a:xfrm>
          <a:prstGeom prst="flowChartProcess">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b="1" dirty="0"/>
              <a:t>黴菌和白蟻</a:t>
            </a:r>
            <a:endParaRPr lang="en-US" altLang="zh-CN" b="1" dirty="0"/>
          </a:p>
          <a:p>
            <a:pPr algn="ctr">
              <a:defRPr/>
            </a:pPr>
            <a:r>
              <a:rPr lang="zh-CN" altLang="en-US" b="1" dirty="0"/>
              <a:t>損壞建築物</a:t>
            </a:r>
            <a:endParaRPr lang="en-US" b="1" dirty="0"/>
          </a:p>
        </p:txBody>
      </p:sp>
      <p:sp>
        <p:nvSpPr>
          <p:cNvPr id="53" name="Flowchart: Alternate Process 52"/>
          <p:cNvSpPr/>
          <p:nvPr/>
        </p:nvSpPr>
        <p:spPr>
          <a:xfrm>
            <a:off x="1828800" y="4166738"/>
            <a:ext cx="1981200" cy="1676400"/>
          </a:xfrm>
          <a:prstGeom prst="flowChartAlternateProcess">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900" b="1" dirty="0"/>
              <a:t>家長和工作人員看到蟲害</a:t>
            </a:r>
            <a:endParaRPr lang="en-US" altLang="zh-CN" sz="1900" b="1" dirty="0"/>
          </a:p>
          <a:p>
            <a:pPr algn="ctr">
              <a:defRPr/>
            </a:pPr>
            <a:r>
              <a:rPr lang="zh-CN" altLang="en-US" sz="1900" b="1" dirty="0"/>
              <a:t>感到不安</a:t>
            </a:r>
            <a:endParaRPr lang="en-US" sz="1900" b="1" dirty="0"/>
          </a:p>
        </p:txBody>
      </p:sp>
      <p:pic>
        <p:nvPicPr>
          <p:cNvPr id="26"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8559800" y="1789112"/>
            <a:ext cx="1346200" cy="2020888"/>
          </a:xfr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8576" y="1628775"/>
            <a:ext cx="1500187" cy="124618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0" name="Picture 4" descr="Chewed%20%20wire"/>
          <p:cNvPicPr>
            <a:picLocks noChangeAspect="1" noChangeArrowheads="1"/>
          </p:cNvPicPr>
          <p:nvPr/>
        </p:nvPicPr>
        <p:blipFill>
          <a:blip r:embed="rId6">
            <a:extLst>
              <a:ext uri="{28A0092B-C50C-407E-A947-70E740481C1C}">
                <a14:useLocalDpi xmlns:a14="http://schemas.microsoft.com/office/drawing/2010/main" val="0"/>
              </a:ext>
            </a:extLst>
          </a:blip>
          <a:srcRect t="18671" b="24905"/>
          <a:stretch>
            <a:fillRect/>
          </a:stretch>
        </p:blipFill>
        <p:spPr bwMode="auto">
          <a:xfrm>
            <a:off x="4040187" y="3582988"/>
            <a:ext cx="1809750" cy="601662"/>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1"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75400" y="3798889"/>
            <a:ext cx="1503362" cy="120332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12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57663" y="1219200"/>
            <a:ext cx="1579563" cy="118745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3468545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5122"/>
                                        </p:tgtEl>
                                        <p:attrNameLst>
                                          <p:attrName>style.visibility</p:attrName>
                                        </p:attrNameLst>
                                      </p:cBhvr>
                                      <p:to>
                                        <p:strVal val="visible"/>
                                      </p:to>
                                    </p:set>
                                    <p:anim calcmode="lin" valueType="num">
                                      <p:cBhvr additive="base">
                                        <p:cTn id="17" dur="500" fill="hold"/>
                                        <p:tgtEl>
                                          <p:spTgt spid="5122"/>
                                        </p:tgtEl>
                                        <p:attrNameLst>
                                          <p:attrName>ppt_x</p:attrName>
                                        </p:attrNameLst>
                                      </p:cBhvr>
                                      <p:tavLst>
                                        <p:tav tm="0">
                                          <p:val>
                                            <p:strVal val="#ppt_x"/>
                                          </p:val>
                                        </p:tav>
                                        <p:tav tm="100000">
                                          <p:val>
                                            <p:strVal val="#ppt_x"/>
                                          </p:val>
                                        </p:tav>
                                      </p:tavLst>
                                    </p:anim>
                                    <p:anim calcmode="lin" valueType="num">
                                      <p:cBhvr additive="base">
                                        <p:cTn id="18"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500" fill="hold"/>
                                        <p:tgtEl>
                                          <p:spTgt spid="28"/>
                                        </p:tgtEl>
                                        <p:attrNameLst>
                                          <p:attrName>ppt_x</p:attrName>
                                        </p:attrNameLst>
                                      </p:cBhvr>
                                      <p:tavLst>
                                        <p:tav tm="0">
                                          <p:val>
                                            <p:strVal val="#ppt_x"/>
                                          </p:val>
                                        </p:tav>
                                        <p:tav tm="100000">
                                          <p:val>
                                            <p:strVal val="#ppt_x"/>
                                          </p:val>
                                        </p:tav>
                                      </p:tavLst>
                                    </p:anim>
                                    <p:anim calcmode="lin" valueType="num">
                                      <p:cBhvr additive="base">
                                        <p:cTn id="2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additive="base">
                                        <p:cTn id="37" dur="500" fill="hold"/>
                                        <p:tgtEl>
                                          <p:spTgt spid="26"/>
                                        </p:tgtEl>
                                        <p:attrNameLst>
                                          <p:attrName>ppt_x</p:attrName>
                                        </p:attrNameLst>
                                      </p:cBhvr>
                                      <p:tavLst>
                                        <p:tav tm="0">
                                          <p:val>
                                            <p:strVal val="#ppt_x"/>
                                          </p:val>
                                        </p:tav>
                                        <p:tav tm="100000">
                                          <p:val>
                                            <p:strVal val="#ppt_x"/>
                                          </p:val>
                                        </p:tav>
                                      </p:tavLst>
                                    </p:anim>
                                    <p:anim calcmode="lin" valueType="num">
                                      <p:cBhvr additive="base">
                                        <p:cTn id="3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fill="hold"/>
                                        <p:tgtEl>
                                          <p:spTgt spid="7"/>
                                        </p:tgtEl>
                                        <p:attrNameLst>
                                          <p:attrName>ppt_x</p:attrName>
                                        </p:attrNameLst>
                                      </p:cBhvr>
                                      <p:tavLst>
                                        <p:tav tm="0">
                                          <p:val>
                                            <p:strVal val="#ppt_x"/>
                                          </p:val>
                                        </p:tav>
                                        <p:tav tm="100000">
                                          <p:val>
                                            <p:strVal val="#ppt_x"/>
                                          </p:val>
                                        </p:tav>
                                      </p:tavLst>
                                    </p:anim>
                                    <p:anim calcmode="lin" valueType="num">
                                      <p:cBhvr additive="base">
                                        <p:cTn id="4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9"/>
                                        </p:tgtEl>
                                        <p:attrNameLst>
                                          <p:attrName>style.visibility</p:attrName>
                                        </p:attrNameLst>
                                      </p:cBhvr>
                                      <p:to>
                                        <p:strVal val="visible"/>
                                      </p:to>
                                    </p:set>
                                    <p:anim calcmode="lin" valueType="num">
                                      <p:cBhvr additive="base">
                                        <p:cTn id="49" dur="500" fill="hold"/>
                                        <p:tgtEl>
                                          <p:spTgt spid="39"/>
                                        </p:tgtEl>
                                        <p:attrNameLst>
                                          <p:attrName>ppt_x</p:attrName>
                                        </p:attrNameLst>
                                      </p:cBhvr>
                                      <p:tavLst>
                                        <p:tav tm="0">
                                          <p:val>
                                            <p:strVal val="#ppt_x"/>
                                          </p:val>
                                        </p:tav>
                                        <p:tav tm="100000">
                                          <p:val>
                                            <p:strVal val="#ppt_x"/>
                                          </p:val>
                                        </p:tav>
                                      </p:tavLst>
                                    </p:anim>
                                    <p:anim calcmode="lin" valueType="num">
                                      <p:cBhvr additive="base">
                                        <p:cTn id="50" dur="500" fill="hold"/>
                                        <p:tgtEl>
                                          <p:spTgt spid="39"/>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30"/>
                                        </p:tgtEl>
                                        <p:attrNameLst>
                                          <p:attrName>style.visibility</p:attrName>
                                        </p:attrNameLst>
                                      </p:cBhvr>
                                      <p:to>
                                        <p:strVal val="visible"/>
                                      </p:to>
                                    </p:set>
                                    <p:anim calcmode="lin" valueType="num">
                                      <p:cBhvr additive="base">
                                        <p:cTn id="53" dur="500" fill="hold"/>
                                        <p:tgtEl>
                                          <p:spTgt spid="30"/>
                                        </p:tgtEl>
                                        <p:attrNameLst>
                                          <p:attrName>ppt_x</p:attrName>
                                        </p:attrNameLst>
                                      </p:cBhvr>
                                      <p:tavLst>
                                        <p:tav tm="0">
                                          <p:val>
                                            <p:strVal val="#ppt_x"/>
                                          </p:val>
                                        </p:tav>
                                        <p:tav tm="100000">
                                          <p:val>
                                            <p:strVal val="#ppt_x"/>
                                          </p:val>
                                        </p:tav>
                                      </p:tavLst>
                                    </p:anim>
                                    <p:anim calcmode="lin" valueType="num">
                                      <p:cBhvr additive="base">
                                        <p:cTn id="5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40"/>
                                        </p:tgtEl>
                                        <p:attrNameLst>
                                          <p:attrName>style.visibility</p:attrName>
                                        </p:attrNameLst>
                                      </p:cBhvr>
                                      <p:to>
                                        <p:strVal val="visible"/>
                                      </p:to>
                                    </p:set>
                                    <p:anim calcmode="lin" valueType="num">
                                      <p:cBhvr additive="base">
                                        <p:cTn id="59" dur="500" fill="hold"/>
                                        <p:tgtEl>
                                          <p:spTgt spid="40"/>
                                        </p:tgtEl>
                                        <p:attrNameLst>
                                          <p:attrName>ppt_x</p:attrName>
                                        </p:attrNameLst>
                                      </p:cBhvr>
                                      <p:tavLst>
                                        <p:tav tm="0">
                                          <p:val>
                                            <p:strVal val="#ppt_x"/>
                                          </p:val>
                                        </p:tav>
                                        <p:tav tm="100000">
                                          <p:val>
                                            <p:strVal val="#ppt_x"/>
                                          </p:val>
                                        </p:tav>
                                      </p:tavLst>
                                    </p:anim>
                                    <p:anim calcmode="lin" valueType="num">
                                      <p:cBhvr additive="base">
                                        <p:cTn id="60" dur="500" fill="hold"/>
                                        <p:tgtEl>
                                          <p:spTgt spid="40"/>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31"/>
                                        </p:tgtEl>
                                        <p:attrNameLst>
                                          <p:attrName>style.visibility</p:attrName>
                                        </p:attrNameLst>
                                      </p:cBhvr>
                                      <p:to>
                                        <p:strVal val="visible"/>
                                      </p:to>
                                    </p:set>
                                    <p:anim calcmode="lin" valueType="num">
                                      <p:cBhvr additive="base">
                                        <p:cTn id="63" dur="500" fill="hold"/>
                                        <p:tgtEl>
                                          <p:spTgt spid="31"/>
                                        </p:tgtEl>
                                        <p:attrNameLst>
                                          <p:attrName>ppt_x</p:attrName>
                                        </p:attrNameLst>
                                      </p:cBhvr>
                                      <p:tavLst>
                                        <p:tav tm="0">
                                          <p:val>
                                            <p:strVal val="#ppt_x"/>
                                          </p:val>
                                        </p:tav>
                                        <p:tav tm="100000">
                                          <p:val>
                                            <p:strVal val="#ppt_x"/>
                                          </p:val>
                                        </p:tav>
                                      </p:tavLst>
                                    </p:anim>
                                    <p:anim calcmode="lin" valueType="num">
                                      <p:cBhvr additive="base">
                                        <p:cTn id="6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53"/>
                                        </p:tgtEl>
                                        <p:attrNameLst>
                                          <p:attrName>style.visibility</p:attrName>
                                        </p:attrNameLst>
                                      </p:cBhvr>
                                      <p:to>
                                        <p:strVal val="visible"/>
                                      </p:to>
                                    </p:set>
                                    <p:anim calcmode="lin" valueType="num">
                                      <p:cBhvr additive="base">
                                        <p:cTn id="69" dur="500" fill="hold"/>
                                        <p:tgtEl>
                                          <p:spTgt spid="53"/>
                                        </p:tgtEl>
                                        <p:attrNameLst>
                                          <p:attrName>ppt_x</p:attrName>
                                        </p:attrNameLst>
                                      </p:cBhvr>
                                      <p:tavLst>
                                        <p:tav tm="0">
                                          <p:val>
                                            <p:strVal val="#ppt_x"/>
                                          </p:val>
                                        </p:tav>
                                        <p:tav tm="100000">
                                          <p:val>
                                            <p:strVal val="#ppt_x"/>
                                          </p:val>
                                        </p:tav>
                                      </p:tavLst>
                                    </p:anim>
                                    <p:anim calcmode="lin" valueType="num">
                                      <p:cBhvr additive="base">
                                        <p:cTn id="70"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39" grpId="0" animBg="1"/>
      <p:bldP spid="40" grpId="0" animBg="1"/>
      <p:bldP spid="5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63388"/>
            <a:ext cx="8229600" cy="584776"/>
          </a:xfrm>
        </p:spPr>
        <p:txBody>
          <a:bodyPr/>
          <a:lstStyle/>
          <a:p>
            <a:pPr>
              <a:defRPr/>
            </a:pPr>
            <a:r>
              <a:rPr lang="zh-CN" altLang="en-US" dirty="0">
                <a:latin typeface="+mj-lt"/>
              </a:rPr>
              <a:t>什麼是殺蟲劑？</a:t>
            </a:r>
            <a:endParaRPr lang="en-US" dirty="0">
              <a:latin typeface="+mj-lt"/>
            </a:endParaRPr>
          </a:p>
        </p:txBody>
      </p:sp>
      <p:sp>
        <p:nvSpPr>
          <p:cNvPr id="3" name="Content Placeholder 2"/>
          <p:cNvSpPr>
            <a:spLocks noGrp="1"/>
          </p:cNvSpPr>
          <p:nvPr>
            <p:ph idx="1"/>
          </p:nvPr>
        </p:nvSpPr>
        <p:spPr>
          <a:xfrm>
            <a:off x="2276476" y="4984718"/>
            <a:ext cx="7934325" cy="1477963"/>
          </a:xfrm>
        </p:spPr>
        <p:txBody>
          <a:bodyPr/>
          <a:lstStyle/>
          <a:p>
            <a:pPr marL="0" indent="-457200">
              <a:spcBef>
                <a:spcPts val="0"/>
              </a:spcBef>
              <a:buNone/>
              <a:defRPr/>
            </a:pPr>
            <a:r>
              <a:rPr lang="zh-CN" altLang="en-US" dirty="0">
                <a:latin typeface="News Gothic MT"/>
                <a:cs typeface="News Gothic MT"/>
              </a:rPr>
              <a:t>殺蟲劑是依設計用於殺死或控制活體生物的</a:t>
            </a:r>
            <a:r>
              <a:rPr lang="zh-CN" altLang="en-US" b="1" dirty="0">
                <a:solidFill>
                  <a:srgbClr val="FF0000"/>
                </a:solidFill>
                <a:latin typeface="News Gothic MT"/>
                <a:cs typeface="News Gothic MT"/>
              </a:rPr>
              <a:t>毒藥</a:t>
            </a:r>
            <a:r>
              <a:rPr lang="zh-CN" altLang="en-US" dirty="0">
                <a:latin typeface="News Gothic MT"/>
                <a:cs typeface="News Gothic MT"/>
              </a:rPr>
              <a:t>。</a:t>
            </a:r>
            <a:endParaRPr lang="en-US" dirty="0">
              <a:latin typeface="News Gothic MT"/>
              <a:cs typeface="News Gothic MT"/>
            </a:endParaRPr>
          </a:p>
        </p:txBody>
      </p:sp>
      <p:sp>
        <p:nvSpPr>
          <p:cNvPr id="5" name="TextBox 4"/>
          <p:cNvSpPr txBox="1">
            <a:spLocks noChangeArrowheads="1"/>
          </p:cNvSpPr>
          <p:nvPr/>
        </p:nvSpPr>
        <p:spPr bwMode="auto">
          <a:xfrm>
            <a:off x="5557228" y="1131658"/>
            <a:ext cx="4348773"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r>
              <a:rPr lang="zh-CN" altLang="en-US" sz="2400" dirty="0">
                <a:latin typeface="News Gothic MT"/>
                <a:ea typeface="News Gothic MT"/>
                <a:cs typeface="News Gothic MT"/>
              </a:rPr>
              <a:t>舉例：</a:t>
            </a:r>
            <a:r>
              <a:rPr lang="en-US" altLang="en-US" sz="2400" dirty="0">
                <a:latin typeface="News Gothic MT"/>
                <a:ea typeface="News Gothic MT"/>
                <a:cs typeface="News Gothic MT"/>
              </a:rPr>
              <a:t> </a:t>
            </a:r>
          </a:p>
          <a:p>
            <a:pPr eaLnBrk="1" hangingPunct="1">
              <a:buFont typeface="Arial" pitchFamily="34" charset="0"/>
              <a:buChar char="•"/>
            </a:pPr>
            <a:r>
              <a:rPr lang="en-US" altLang="en-US" sz="2400" dirty="0">
                <a:latin typeface="News Gothic MT"/>
                <a:ea typeface="News Gothic MT"/>
                <a:cs typeface="News Gothic MT"/>
              </a:rPr>
              <a:t> </a:t>
            </a:r>
            <a:r>
              <a:rPr lang="zh-CN" altLang="en-US" sz="2400" dirty="0">
                <a:latin typeface="News Gothic MT"/>
                <a:ea typeface="News Gothic MT"/>
                <a:cs typeface="News Gothic MT"/>
              </a:rPr>
              <a:t>蟑螂和螞蟻噴劑</a:t>
            </a:r>
            <a:endParaRPr lang="en-US" altLang="en-US" sz="2400" dirty="0">
              <a:latin typeface="News Gothic MT"/>
              <a:ea typeface="News Gothic MT"/>
              <a:cs typeface="News Gothic MT"/>
            </a:endParaRPr>
          </a:p>
          <a:p>
            <a:pPr eaLnBrk="1" hangingPunct="1">
              <a:buFont typeface="Arial" pitchFamily="34" charset="0"/>
              <a:buChar char="•"/>
            </a:pPr>
            <a:r>
              <a:rPr lang="en-US" altLang="en-US" sz="2400" dirty="0">
                <a:latin typeface="News Gothic MT"/>
                <a:ea typeface="News Gothic MT"/>
                <a:cs typeface="News Gothic MT"/>
              </a:rPr>
              <a:t> </a:t>
            </a:r>
            <a:r>
              <a:rPr lang="zh-CN" altLang="en-US" sz="2400" dirty="0">
                <a:latin typeface="News Gothic MT"/>
                <a:ea typeface="News Gothic MT"/>
                <a:cs typeface="News Gothic MT"/>
              </a:rPr>
              <a:t>跳蚤霧彈</a:t>
            </a:r>
            <a:endParaRPr lang="en-US" altLang="en-US" sz="2400" dirty="0">
              <a:latin typeface="News Gothic MT"/>
              <a:ea typeface="News Gothic MT"/>
              <a:cs typeface="News Gothic MT"/>
            </a:endParaRPr>
          </a:p>
          <a:p>
            <a:pPr eaLnBrk="1" hangingPunct="1">
              <a:buFont typeface="Arial" pitchFamily="34" charset="0"/>
              <a:buChar char="•"/>
            </a:pPr>
            <a:r>
              <a:rPr lang="en-US" altLang="en-US" sz="2400" dirty="0">
                <a:latin typeface="News Gothic MT"/>
                <a:ea typeface="News Gothic MT"/>
                <a:cs typeface="News Gothic MT"/>
              </a:rPr>
              <a:t> </a:t>
            </a:r>
            <a:r>
              <a:rPr lang="zh-CN" altLang="en-US" sz="2400" dirty="0">
                <a:latin typeface="News Gothic MT"/>
                <a:ea typeface="News Gothic MT"/>
                <a:cs typeface="News Gothic MT"/>
              </a:rPr>
              <a:t>滅鼠藥</a:t>
            </a:r>
            <a:endParaRPr lang="en-US" altLang="en-US" sz="2400" dirty="0">
              <a:latin typeface="News Gothic MT"/>
              <a:ea typeface="News Gothic MT"/>
              <a:cs typeface="News Gothic MT"/>
            </a:endParaRPr>
          </a:p>
          <a:p>
            <a:pPr eaLnBrk="1" hangingPunct="1">
              <a:buFont typeface="Arial" pitchFamily="34" charset="0"/>
              <a:buChar char="•"/>
            </a:pPr>
            <a:r>
              <a:rPr lang="en-US" altLang="en-US" sz="2400" dirty="0">
                <a:latin typeface="News Gothic MT"/>
                <a:ea typeface="News Gothic MT"/>
                <a:cs typeface="News Gothic MT"/>
              </a:rPr>
              <a:t> </a:t>
            </a:r>
            <a:r>
              <a:rPr lang="zh-CN" altLang="en-US" sz="2400" dirty="0">
                <a:latin typeface="News Gothic MT"/>
                <a:ea typeface="News Gothic MT"/>
                <a:cs typeface="News Gothic MT"/>
              </a:rPr>
              <a:t>除草劑</a:t>
            </a:r>
            <a:endParaRPr lang="en-US" altLang="en-US" sz="2400" dirty="0">
              <a:latin typeface="News Gothic MT"/>
              <a:ea typeface="News Gothic MT"/>
              <a:cs typeface="News Gothic MT"/>
            </a:endParaRPr>
          </a:p>
          <a:p>
            <a:pPr eaLnBrk="1" hangingPunct="1">
              <a:buFont typeface="Arial" pitchFamily="34" charset="0"/>
              <a:buChar char="•"/>
            </a:pPr>
            <a:r>
              <a:rPr lang="en-US" altLang="en-US" sz="2400" dirty="0">
                <a:latin typeface="News Gothic MT"/>
                <a:ea typeface="News Gothic MT"/>
                <a:cs typeface="News Gothic MT"/>
              </a:rPr>
              <a:t> </a:t>
            </a:r>
            <a:r>
              <a:rPr lang="zh-CN" altLang="en-US" sz="2400" dirty="0">
                <a:latin typeface="News Gothic MT"/>
                <a:ea typeface="News Gothic MT"/>
                <a:cs typeface="News Gothic MT"/>
              </a:rPr>
              <a:t>滅蛾丸</a:t>
            </a:r>
            <a:endParaRPr lang="en-US" altLang="en-US" sz="2400" dirty="0">
              <a:latin typeface="News Gothic MT"/>
              <a:ea typeface="News Gothic MT"/>
              <a:cs typeface="News Gothic MT"/>
            </a:endParaRPr>
          </a:p>
          <a:p>
            <a:pPr eaLnBrk="1" hangingPunct="1">
              <a:buFont typeface="Arial" pitchFamily="34" charset="0"/>
              <a:buChar char="•"/>
            </a:pPr>
            <a:r>
              <a:rPr lang="en-US" altLang="en-US" sz="2400" dirty="0">
                <a:latin typeface="News Gothic MT"/>
                <a:ea typeface="News Gothic MT"/>
                <a:cs typeface="News Gothic MT"/>
              </a:rPr>
              <a:t> </a:t>
            </a:r>
            <a:r>
              <a:rPr lang="zh-CN" altLang="en-US" sz="2400" dirty="0">
                <a:latin typeface="News Gothic MT"/>
                <a:ea typeface="News Gothic MT"/>
                <a:cs typeface="News Gothic MT"/>
              </a:rPr>
              <a:t>滅昆蟲粉筆</a:t>
            </a:r>
            <a:endParaRPr lang="en-US" altLang="en-US" sz="2400" dirty="0">
              <a:latin typeface="News Gothic MT"/>
              <a:ea typeface="News Gothic MT"/>
              <a:cs typeface="News Gothic MT"/>
            </a:endParaRPr>
          </a:p>
          <a:p>
            <a:pPr eaLnBrk="1" hangingPunct="1">
              <a:buFont typeface="Arial" pitchFamily="34" charset="0"/>
              <a:buChar char="•"/>
            </a:pPr>
            <a:r>
              <a:rPr lang="en-US" altLang="en-US" sz="2400" dirty="0">
                <a:latin typeface="News Gothic MT"/>
                <a:ea typeface="News Gothic MT"/>
                <a:cs typeface="News Gothic MT"/>
              </a:rPr>
              <a:t> </a:t>
            </a:r>
            <a:r>
              <a:rPr lang="zh-CN" altLang="en-US" sz="2400" dirty="0">
                <a:latin typeface="News Gothic MT"/>
                <a:ea typeface="News Gothic MT"/>
                <a:cs typeface="News Gothic MT"/>
              </a:rPr>
              <a:t>以及消毒劑和被包容的殺蟲劑如誘餌和凝膠</a:t>
            </a:r>
            <a:endParaRPr lang="en-US" altLang="en-US" dirty="0">
              <a:latin typeface="News Gothic MT"/>
              <a:ea typeface="News Gothic MT"/>
              <a:cs typeface="News Gothic MT"/>
            </a:endParaRPr>
          </a:p>
        </p:txBody>
      </p:sp>
      <p:pic>
        <p:nvPicPr>
          <p:cNvPr id="6146" name="Picture 2" descr="http://www.rodalesorganiclife.com/sites/rodalesorganiclife.com/files/styles/slideshow-desktop/public/images/slideshow2/healthy-home-pesticid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2650" y="1229542"/>
            <a:ext cx="3133725" cy="3274066"/>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761081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2" presetClass="entr" presetSubtype="4"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 calcmode="lin" valueType="num">
                                      <p:cBhvr additive="base">
                                        <p:cTn id="9" dur="500" fill="hold"/>
                                        <p:tgtEl>
                                          <p:spTgt spid="5"/>
                                        </p:tgtEl>
                                        <p:attrNameLst>
                                          <p:attrName>ppt_x</p:attrName>
                                        </p:attrNameLst>
                                      </p:cBhvr>
                                      <p:tavLst>
                                        <p:tav tm="0">
                                          <p:val>
                                            <p:strVal val="#ppt_x"/>
                                          </p:val>
                                        </p:tav>
                                        <p:tav tm="100000">
                                          <p:val>
                                            <p:strVal val="#ppt_x"/>
                                          </p:val>
                                        </p:tav>
                                      </p:tavLst>
                                    </p:anim>
                                    <p:anim calcmode="lin" valueType="num">
                                      <p:cBhvr additive="base">
                                        <p:cTn id="1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525463"/>
            <a:ext cx="7848600" cy="584200"/>
          </a:xfrm>
          <a:ln w="25400">
            <a:solidFill>
              <a:schemeClr val="tx1"/>
            </a:solidFill>
          </a:ln>
        </p:spPr>
        <p:txBody>
          <a:bodyPr/>
          <a:lstStyle/>
          <a:p>
            <a:pPr>
              <a:defRPr/>
            </a:pPr>
            <a:r>
              <a:rPr lang="zh-CN" altLang="en-US" dirty="0">
                <a:latin typeface="+mj-lt"/>
              </a:rPr>
              <a:t>關於殺蟲劑使用的擔憂</a:t>
            </a:r>
            <a:endParaRPr lang="en-US" dirty="0">
              <a:latin typeface="+mj-lt"/>
            </a:endParaRPr>
          </a:p>
        </p:txBody>
      </p:sp>
      <p:sp>
        <p:nvSpPr>
          <p:cNvPr id="8" name="Flowchart: Alternate Process 7"/>
          <p:cNvSpPr/>
          <p:nvPr/>
        </p:nvSpPr>
        <p:spPr>
          <a:xfrm>
            <a:off x="2103439" y="1409701"/>
            <a:ext cx="1654175" cy="1114425"/>
          </a:xfrm>
          <a:prstGeom prst="flowChartAlternateProcess">
            <a:avLst/>
          </a:prstGeo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000" b="1" dirty="0"/>
              <a:t>潛在不良</a:t>
            </a:r>
            <a:endParaRPr lang="en-US" altLang="zh-CN" sz="2000" b="1" dirty="0"/>
          </a:p>
          <a:p>
            <a:pPr algn="ctr">
              <a:defRPr/>
            </a:pPr>
            <a:r>
              <a:rPr lang="zh-CN" altLang="en-US" sz="2000" b="1" dirty="0"/>
              <a:t>健康後果</a:t>
            </a:r>
            <a:endParaRPr lang="en-US" sz="2000" b="1" dirty="0"/>
          </a:p>
        </p:txBody>
      </p:sp>
      <p:sp>
        <p:nvSpPr>
          <p:cNvPr id="9" name="Flowchart: Process 8"/>
          <p:cNvSpPr/>
          <p:nvPr/>
        </p:nvSpPr>
        <p:spPr>
          <a:xfrm>
            <a:off x="1698626" y="2657476"/>
            <a:ext cx="1393825" cy="1978025"/>
          </a:xfrm>
          <a:prstGeom prst="flowChartProcess">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750" b="1" u="sng" dirty="0"/>
              <a:t>短期</a:t>
            </a:r>
            <a:endParaRPr lang="en-US" sz="1750" b="1" u="sng" dirty="0"/>
          </a:p>
          <a:p>
            <a:pPr>
              <a:buFont typeface="Arial" pitchFamily="34" charset="0"/>
              <a:buChar char="•"/>
              <a:defRPr/>
            </a:pPr>
            <a:r>
              <a:rPr lang="en-US" sz="1750" b="1" dirty="0"/>
              <a:t> </a:t>
            </a:r>
            <a:r>
              <a:rPr lang="zh-CN" altLang="en-US" sz="1750" b="1" dirty="0"/>
              <a:t>流感樣症狀</a:t>
            </a:r>
            <a:endParaRPr lang="en-US" sz="1750" b="1" dirty="0"/>
          </a:p>
          <a:p>
            <a:pPr>
              <a:buFont typeface="Arial" pitchFamily="34" charset="0"/>
              <a:buChar char="•"/>
              <a:defRPr/>
            </a:pPr>
            <a:r>
              <a:rPr lang="en-US" sz="1750" b="1" dirty="0"/>
              <a:t> </a:t>
            </a:r>
            <a:r>
              <a:rPr lang="zh-CN" altLang="en-US" sz="1750" b="1" dirty="0"/>
              <a:t>皮疹</a:t>
            </a:r>
            <a:endParaRPr lang="en-US" sz="1750" b="1" dirty="0"/>
          </a:p>
          <a:p>
            <a:pPr>
              <a:buFont typeface="Arial" pitchFamily="34" charset="0"/>
              <a:buChar char="•"/>
              <a:defRPr/>
            </a:pPr>
            <a:r>
              <a:rPr lang="en-US" sz="1750" b="1" dirty="0"/>
              <a:t> </a:t>
            </a:r>
            <a:r>
              <a:rPr lang="zh-CN" altLang="en-US" sz="1750" b="1" dirty="0"/>
              <a:t>呼吸問題</a:t>
            </a:r>
            <a:endParaRPr lang="en-US" sz="1750" b="1" dirty="0"/>
          </a:p>
        </p:txBody>
      </p:sp>
      <p:sp>
        <p:nvSpPr>
          <p:cNvPr id="11" name="Flowchart: Process 10"/>
          <p:cNvSpPr/>
          <p:nvPr/>
        </p:nvSpPr>
        <p:spPr>
          <a:xfrm>
            <a:off x="3268663" y="2651126"/>
            <a:ext cx="2582862" cy="2701925"/>
          </a:xfrm>
          <a:prstGeom prst="flowChartProcess">
            <a:avLst/>
          </a:prstGeo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b="1" u="sng" dirty="0"/>
              <a:t>長期</a:t>
            </a:r>
            <a:endParaRPr lang="en-US" b="1" u="sng" dirty="0"/>
          </a:p>
          <a:p>
            <a:pPr>
              <a:buFont typeface="Arial" pitchFamily="34" charset="0"/>
              <a:buChar char="•"/>
              <a:defRPr/>
            </a:pPr>
            <a:r>
              <a:rPr lang="en-US" b="1" dirty="0"/>
              <a:t> </a:t>
            </a:r>
            <a:r>
              <a:rPr lang="zh-CN" altLang="en-US" b="1" dirty="0"/>
              <a:t>哮喘</a:t>
            </a:r>
            <a:endParaRPr lang="en-US" b="1" dirty="0"/>
          </a:p>
          <a:p>
            <a:pPr>
              <a:buFont typeface="Arial" pitchFamily="34" charset="0"/>
              <a:buChar char="•"/>
              <a:defRPr/>
            </a:pPr>
            <a:r>
              <a:rPr lang="en-US" b="1" dirty="0"/>
              <a:t> </a:t>
            </a:r>
            <a:r>
              <a:rPr lang="zh-CN" altLang="en-US" b="1" dirty="0"/>
              <a:t>癌症</a:t>
            </a:r>
            <a:endParaRPr lang="en-US" b="1" dirty="0"/>
          </a:p>
          <a:p>
            <a:pPr>
              <a:buFont typeface="Arial" pitchFamily="34" charset="0"/>
              <a:buChar char="•"/>
              <a:defRPr/>
            </a:pPr>
            <a:r>
              <a:rPr lang="en-US" b="1" dirty="0"/>
              <a:t> </a:t>
            </a:r>
            <a:r>
              <a:rPr lang="zh-CN" altLang="en-US" b="1" dirty="0"/>
              <a:t>對大腦和神經系統的損害</a:t>
            </a:r>
            <a:endParaRPr lang="en-US" b="1" dirty="0"/>
          </a:p>
          <a:p>
            <a:pPr>
              <a:buFont typeface="Arial" pitchFamily="34" charset="0"/>
              <a:buChar char="•"/>
              <a:defRPr/>
            </a:pPr>
            <a:r>
              <a:rPr lang="en-US" b="1" dirty="0"/>
              <a:t> </a:t>
            </a:r>
            <a:r>
              <a:rPr lang="zh-CN" altLang="en-US" b="1" dirty="0"/>
              <a:t>對免疫系統的損害</a:t>
            </a:r>
            <a:endParaRPr lang="en-US" b="1" dirty="0"/>
          </a:p>
          <a:p>
            <a:pPr>
              <a:buFont typeface="Arial" pitchFamily="34" charset="0"/>
              <a:buChar char="•"/>
              <a:defRPr/>
            </a:pPr>
            <a:r>
              <a:rPr lang="en-US" b="1" dirty="0"/>
              <a:t> </a:t>
            </a:r>
            <a:r>
              <a:rPr lang="zh-CN" altLang="en-US" b="1" dirty="0"/>
              <a:t>內分泌失調</a:t>
            </a:r>
            <a:endParaRPr lang="en-US" b="1" dirty="0"/>
          </a:p>
          <a:p>
            <a:pPr>
              <a:defRPr/>
            </a:pPr>
            <a:endParaRPr lang="en-US" b="1" dirty="0"/>
          </a:p>
        </p:txBody>
      </p:sp>
      <p:cxnSp>
        <p:nvCxnSpPr>
          <p:cNvPr id="20" name="Straight Arrow Connector 19"/>
          <p:cNvCxnSpPr/>
          <p:nvPr/>
        </p:nvCxnSpPr>
        <p:spPr>
          <a:xfrm rot="5400000">
            <a:off x="2766219" y="1258094"/>
            <a:ext cx="303212"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0213" y="4740275"/>
            <a:ext cx="1397000" cy="104933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7424" name="TextBox 22"/>
          <p:cNvSpPr txBox="1">
            <a:spLocks noChangeArrowheads="1"/>
          </p:cNvSpPr>
          <p:nvPr/>
        </p:nvSpPr>
        <p:spPr bwMode="auto">
          <a:xfrm>
            <a:off x="1597025" y="5754689"/>
            <a:ext cx="2027238"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r>
              <a:rPr lang="en-US" altLang="en-US" sz="700" i="1" dirty="0"/>
              <a:t>www.toxicsoy.org/toxicsoy/news/Artikelen/2009/7/1_Girl_suffering_from_pesticide_poisoning.html</a:t>
            </a:r>
          </a:p>
        </p:txBody>
      </p:sp>
    </p:spTree>
    <p:custDataLst>
      <p:tags r:id="rId1"/>
    </p:custDataLst>
    <p:extLst>
      <p:ext uri="{BB962C8B-B14F-4D97-AF65-F5344CB8AC3E}">
        <p14:creationId xmlns:p14="http://schemas.microsoft.com/office/powerpoint/2010/main" val="3126028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0242"/>
                                        </p:tgtEl>
                                        <p:attrNameLst>
                                          <p:attrName>style.visibility</p:attrName>
                                        </p:attrNameLst>
                                      </p:cBhvr>
                                      <p:to>
                                        <p:strVal val="visible"/>
                                      </p:to>
                                    </p:set>
                                    <p:anim calcmode="lin" valueType="num">
                                      <p:cBhvr additive="base">
                                        <p:cTn id="17" dur="500" fill="hold"/>
                                        <p:tgtEl>
                                          <p:spTgt spid="10242"/>
                                        </p:tgtEl>
                                        <p:attrNameLst>
                                          <p:attrName>ppt_x</p:attrName>
                                        </p:attrNameLst>
                                      </p:cBhvr>
                                      <p:tavLst>
                                        <p:tav tm="0">
                                          <p:val>
                                            <p:strVal val="#ppt_x"/>
                                          </p:val>
                                        </p:tav>
                                        <p:tav tm="100000">
                                          <p:val>
                                            <p:strVal val="#ppt_x"/>
                                          </p:val>
                                        </p:tav>
                                      </p:tavLst>
                                    </p:anim>
                                    <p:anim calcmode="lin" valueType="num">
                                      <p:cBhvr additive="base">
                                        <p:cTn id="18" dur="500" fill="hold"/>
                                        <p:tgtEl>
                                          <p:spTgt spid="10242"/>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828106" y="2081812"/>
            <a:ext cx="578224" cy="1285567"/>
          </a:xfrm>
          <a:prstGeom prst="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sp>
        <p:nvSpPr>
          <p:cNvPr id="7" name="Title 6"/>
          <p:cNvSpPr>
            <a:spLocks noGrp="1"/>
          </p:cNvSpPr>
          <p:nvPr>
            <p:ph type="title"/>
          </p:nvPr>
        </p:nvSpPr>
        <p:spPr/>
        <p:txBody>
          <a:bodyPr/>
          <a:lstStyle/>
          <a:p>
            <a:pPr algn="ctr"/>
            <a:r>
              <a:rPr lang="zh-CN" altLang="en-US" dirty="0"/>
              <a:t>鳴謝</a:t>
            </a:r>
            <a:r>
              <a:rPr lang="en-US" dirty="0"/>
              <a:t> </a:t>
            </a:r>
          </a:p>
        </p:txBody>
      </p:sp>
      <p:sp>
        <p:nvSpPr>
          <p:cNvPr id="6" name="TextBox 5"/>
          <p:cNvSpPr txBox="1"/>
          <p:nvPr/>
        </p:nvSpPr>
        <p:spPr>
          <a:xfrm>
            <a:off x="1752600" y="4800600"/>
            <a:ext cx="8229600" cy="523220"/>
          </a:xfrm>
          <a:prstGeom prst="rect">
            <a:avLst/>
          </a:prstGeom>
          <a:noFill/>
        </p:spPr>
        <p:txBody>
          <a:bodyPr wrap="square">
            <a:spAutoFit/>
          </a:bodyPr>
          <a:lstStyle/>
          <a:p>
            <a:pPr algn="just">
              <a:defRPr/>
            </a:pPr>
            <a:r>
              <a:rPr lang="zh-TW" altLang="en-US" sz="1400" dirty="0">
                <a:ea typeface="ヒラギノ角ゴ Pro W3" pitchFamily="37" charset="-128"/>
              </a:rPr>
              <a:t>本項目得到加州殺蟲劑規管部 </a:t>
            </a:r>
            <a:r>
              <a:rPr lang="en-US" altLang="zh-TW" sz="1400" dirty="0">
                <a:ea typeface="ヒラギノ角ゴ Pro W3" pitchFamily="37" charset="-128"/>
              </a:rPr>
              <a:t>(DPR) </a:t>
            </a:r>
            <a:r>
              <a:rPr lang="zh-TW" altLang="en-US" sz="1400" dirty="0">
                <a:ea typeface="ヒラギノ角ゴ Pro W3" pitchFamily="37" charset="-128"/>
              </a:rPr>
              <a:t>一項撥款的資助。本文件的內容不一定反映 </a:t>
            </a:r>
            <a:r>
              <a:rPr lang="en-US" altLang="zh-TW" sz="1400" dirty="0">
                <a:ea typeface="ヒラギノ角ゴ Pro W3" pitchFamily="37" charset="-128"/>
              </a:rPr>
              <a:t>DPR </a:t>
            </a:r>
            <a:r>
              <a:rPr lang="zh-TW" altLang="en-US" sz="1400" dirty="0">
                <a:ea typeface="ヒラギノ角ゴ Pro W3" pitchFamily="37" charset="-128"/>
              </a:rPr>
              <a:t>的觀點和政策，所提及的品牌或產品名稱也不構成背書或推薦</a:t>
            </a:r>
            <a:r>
              <a:rPr lang="zh-CN" altLang="en-US" sz="1400" dirty="0">
                <a:ea typeface="ヒラギノ角ゴ Pro W3" pitchFamily="37" charset="-128"/>
              </a:rPr>
              <a:t>。</a:t>
            </a:r>
            <a:endParaRPr lang="en-US" sz="1400" dirty="0">
              <a:ea typeface="ヒラギノ角ゴ Pro W3" pitchFamily="37" charset="-128"/>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0816" y="3008911"/>
            <a:ext cx="1734640" cy="1127516"/>
          </a:xfrm>
          <a:prstGeom prst="rect">
            <a:avLst/>
          </a:prstGeom>
          <a:ln w="12700">
            <a:noFill/>
          </a:ln>
        </p:spPr>
      </p:pic>
      <p:pic>
        <p:nvPicPr>
          <p:cNvPr id="1026" name="Picture 2" descr="dpr 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93768" y="2186778"/>
            <a:ext cx="19939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30C3A20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38218" y="3425227"/>
            <a:ext cx="19050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UCSF_SubLogo_SchoolNurs_navy_RGB"/>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6982" y="3709391"/>
            <a:ext cx="1547812"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20000" y="2093180"/>
            <a:ext cx="1304232" cy="878097"/>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675513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525463"/>
            <a:ext cx="7848600" cy="584200"/>
          </a:xfrm>
          <a:ln w="25400">
            <a:solidFill>
              <a:schemeClr val="tx1"/>
            </a:solidFill>
          </a:ln>
        </p:spPr>
        <p:txBody>
          <a:bodyPr/>
          <a:lstStyle/>
          <a:p>
            <a:pPr>
              <a:defRPr/>
            </a:pPr>
            <a:r>
              <a:rPr lang="zh-CN" altLang="en-US" dirty="0">
                <a:latin typeface="+mj-lt"/>
              </a:rPr>
              <a:t>關於殺蟲劑使用的擔憂</a:t>
            </a:r>
            <a:endParaRPr lang="en-US" dirty="0">
              <a:latin typeface="+mj-lt"/>
            </a:endParaRPr>
          </a:p>
        </p:txBody>
      </p:sp>
      <p:sp>
        <p:nvSpPr>
          <p:cNvPr id="8" name="Flowchart: Alternate Process 7"/>
          <p:cNvSpPr/>
          <p:nvPr/>
        </p:nvSpPr>
        <p:spPr>
          <a:xfrm>
            <a:off x="2103439" y="1409701"/>
            <a:ext cx="1654175" cy="1114425"/>
          </a:xfrm>
          <a:prstGeom prst="flowChartAlternateProcess">
            <a:avLst/>
          </a:prstGeo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000" b="1" dirty="0"/>
              <a:t>潛在不良</a:t>
            </a:r>
            <a:endParaRPr lang="en-US" altLang="zh-CN" sz="2000" b="1" dirty="0"/>
          </a:p>
          <a:p>
            <a:pPr algn="ctr">
              <a:defRPr/>
            </a:pPr>
            <a:r>
              <a:rPr lang="zh-CN" altLang="en-US" sz="2000" b="1" dirty="0"/>
              <a:t>健康後果</a:t>
            </a:r>
            <a:endParaRPr lang="en-US" sz="2000" b="1" dirty="0"/>
          </a:p>
        </p:txBody>
      </p:sp>
      <p:cxnSp>
        <p:nvCxnSpPr>
          <p:cNvPr id="20" name="Straight Arrow Connector 19"/>
          <p:cNvCxnSpPr/>
          <p:nvPr/>
        </p:nvCxnSpPr>
        <p:spPr>
          <a:xfrm rot="5400000">
            <a:off x="2766219" y="1258094"/>
            <a:ext cx="303212"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53" name="Flowchart: Alternate Process 52"/>
          <p:cNvSpPr/>
          <p:nvPr/>
        </p:nvSpPr>
        <p:spPr>
          <a:xfrm>
            <a:off x="4081464" y="1412876"/>
            <a:ext cx="1716087" cy="1127125"/>
          </a:xfrm>
          <a:prstGeom prst="flowChartAlternateProcess">
            <a:avLst/>
          </a:prstGeom>
          <a:gradFill>
            <a:gsLst>
              <a:gs pos="0">
                <a:schemeClr val="accent5">
                  <a:lumMod val="75000"/>
                </a:schemeClr>
              </a:gs>
              <a:gs pos="100000">
                <a:schemeClr val="accent1">
                  <a:tint val="50000"/>
                  <a:shade val="100000"/>
                  <a:satMod val="350000"/>
                </a:schemeClr>
              </a:gs>
            </a:gsLst>
            <a:lin ang="270000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b="1" dirty="0"/>
              <a:t>易受傷害的</a:t>
            </a:r>
            <a:endParaRPr lang="en-US" altLang="zh-CN" b="1" dirty="0"/>
          </a:p>
          <a:p>
            <a:pPr algn="ctr">
              <a:defRPr/>
            </a:pPr>
            <a:r>
              <a:rPr lang="zh-CN" altLang="en-US" b="1" dirty="0"/>
              <a:t>人群</a:t>
            </a:r>
            <a:endParaRPr lang="en-US" b="1" dirty="0"/>
          </a:p>
        </p:txBody>
      </p:sp>
      <p:cxnSp>
        <p:nvCxnSpPr>
          <p:cNvPr id="56" name="Straight Arrow Connector 55"/>
          <p:cNvCxnSpPr/>
          <p:nvPr/>
        </p:nvCxnSpPr>
        <p:spPr>
          <a:xfrm rot="5400000">
            <a:off x="4786313" y="1258888"/>
            <a:ext cx="3048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Flowchart: Process 16"/>
          <p:cNvSpPr/>
          <p:nvPr/>
        </p:nvSpPr>
        <p:spPr>
          <a:xfrm>
            <a:off x="3946525" y="2652713"/>
            <a:ext cx="1955800" cy="2049462"/>
          </a:xfrm>
          <a:prstGeom prst="flowChartProcess">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b="1" dirty="0">
                <a:latin typeface="Times New Roman"/>
                <a:cs typeface="Times New Roman"/>
              </a:rPr>
              <a:t>• </a:t>
            </a:r>
            <a:r>
              <a:rPr lang="zh-CN" altLang="en-US" b="1" dirty="0"/>
              <a:t>兒童</a:t>
            </a:r>
            <a:endParaRPr lang="en-US" b="1" dirty="0"/>
          </a:p>
          <a:p>
            <a:pPr>
              <a:defRPr/>
            </a:pPr>
            <a:r>
              <a:rPr lang="en-US" b="1" dirty="0">
                <a:latin typeface="Times New Roman"/>
                <a:cs typeface="Times New Roman"/>
              </a:rPr>
              <a:t>• </a:t>
            </a:r>
            <a:r>
              <a:rPr lang="zh-CN" altLang="en-US" b="1" dirty="0">
                <a:latin typeface="Times New Roman"/>
                <a:cs typeface="Times New Roman"/>
              </a:rPr>
              <a:t>孕婦</a:t>
            </a:r>
            <a:endParaRPr lang="en-US" b="1" dirty="0"/>
          </a:p>
          <a:p>
            <a:pPr>
              <a:defRPr/>
            </a:pPr>
            <a:r>
              <a:rPr lang="en-US" b="1" dirty="0">
                <a:latin typeface="Times New Roman"/>
                <a:cs typeface="Times New Roman"/>
              </a:rPr>
              <a:t>• </a:t>
            </a:r>
            <a:r>
              <a:rPr lang="zh-CN" altLang="en-US" b="1" dirty="0">
                <a:latin typeface="Times New Roman"/>
                <a:cs typeface="Times New Roman"/>
              </a:rPr>
              <a:t>老年人</a:t>
            </a:r>
            <a:endParaRPr lang="en-US" b="1" dirty="0"/>
          </a:p>
          <a:p>
            <a:pPr>
              <a:defRPr/>
            </a:pPr>
            <a:r>
              <a:rPr lang="en-US" b="1" dirty="0">
                <a:latin typeface="Times New Roman"/>
                <a:cs typeface="Times New Roman"/>
              </a:rPr>
              <a:t>• </a:t>
            </a:r>
            <a:r>
              <a:rPr lang="zh-CN" altLang="en-US" b="1" dirty="0">
                <a:latin typeface="Times New Roman"/>
                <a:cs typeface="Times New Roman"/>
              </a:rPr>
              <a:t>有呼吸或肺問題的人</a:t>
            </a:r>
            <a:endParaRPr lang="en-US" b="1" dirty="0"/>
          </a:p>
        </p:txBody>
      </p:sp>
      <p:pic>
        <p:nvPicPr>
          <p:cNvPr id="18445" name="Picture 4"/>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409506" y="4830678"/>
            <a:ext cx="1060001" cy="1086021"/>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9358526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mph" presetSubtype="0" grpId="0" nodeType="withEffect">
                                  <p:stCondLst>
                                    <p:cond delay="0"/>
                                  </p:stCondLst>
                                  <p:childTnLst>
                                    <p:set>
                                      <p:cBhvr rctx="PPT">
                                        <p:cTn id="6" dur="indefinite"/>
                                        <p:tgtEl>
                                          <p:spTgt spid="8"/>
                                        </p:tgtEl>
                                        <p:attrNameLst>
                                          <p:attrName>style.opacity</p:attrName>
                                        </p:attrNameLst>
                                      </p:cBhvr>
                                      <p:to>
                                        <p:strVal val="0.5"/>
                                      </p:to>
                                    </p:set>
                                    <p:animEffect filter="image" prLst="opacity: 0.5">
                                      <p:cBhvr rctx="IE">
                                        <p:cTn id="7" dur="indefinite"/>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525463"/>
            <a:ext cx="7848600" cy="584200"/>
          </a:xfrm>
          <a:ln w="25400">
            <a:solidFill>
              <a:schemeClr val="tx1"/>
            </a:solidFill>
          </a:ln>
        </p:spPr>
        <p:txBody>
          <a:bodyPr/>
          <a:lstStyle/>
          <a:p>
            <a:pPr>
              <a:defRPr/>
            </a:pPr>
            <a:r>
              <a:rPr lang="zh-CN" altLang="en-US" dirty="0">
                <a:latin typeface="+mj-lt"/>
              </a:rPr>
              <a:t>關於殺蟲劑使用的擔憂</a:t>
            </a:r>
            <a:endParaRPr lang="en-US" dirty="0">
              <a:latin typeface="+mj-lt"/>
            </a:endParaRPr>
          </a:p>
        </p:txBody>
      </p:sp>
      <p:sp>
        <p:nvSpPr>
          <p:cNvPr id="8" name="Flowchart: Alternate Process 7"/>
          <p:cNvSpPr/>
          <p:nvPr/>
        </p:nvSpPr>
        <p:spPr>
          <a:xfrm>
            <a:off x="2103439" y="1409701"/>
            <a:ext cx="1654175" cy="1114425"/>
          </a:xfrm>
          <a:prstGeom prst="flowChartAlternateProcess">
            <a:avLst/>
          </a:prstGeo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000" b="1" dirty="0"/>
              <a:t>潛在不良</a:t>
            </a:r>
            <a:endParaRPr lang="en-US" altLang="zh-CN" sz="2000" b="1" dirty="0"/>
          </a:p>
          <a:p>
            <a:pPr algn="ctr">
              <a:defRPr/>
            </a:pPr>
            <a:r>
              <a:rPr lang="zh-CN" altLang="en-US" sz="2000" b="1" dirty="0"/>
              <a:t>健康後果</a:t>
            </a:r>
            <a:endParaRPr lang="en-US" sz="2000" b="1" dirty="0"/>
          </a:p>
        </p:txBody>
      </p:sp>
      <p:cxnSp>
        <p:nvCxnSpPr>
          <p:cNvPr id="20" name="Straight Arrow Connector 19"/>
          <p:cNvCxnSpPr/>
          <p:nvPr/>
        </p:nvCxnSpPr>
        <p:spPr>
          <a:xfrm rot="5400000">
            <a:off x="2766219" y="1258094"/>
            <a:ext cx="303212"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53" name="Flowchart: Alternate Process 52"/>
          <p:cNvSpPr/>
          <p:nvPr/>
        </p:nvSpPr>
        <p:spPr>
          <a:xfrm>
            <a:off x="4081464" y="1412876"/>
            <a:ext cx="1716087" cy="1127125"/>
          </a:xfrm>
          <a:prstGeom prst="flowChartAlternateProcess">
            <a:avLst/>
          </a:prstGeom>
          <a:gradFill>
            <a:gsLst>
              <a:gs pos="0">
                <a:schemeClr val="accent5">
                  <a:lumMod val="75000"/>
                </a:schemeClr>
              </a:gs>
              <a:gs pos="100000">
                <a:schemeClr val="accent1">
                  <a:tint val="50000"/>
                  <a:shade val="100000"/>
                  <a:satMod val="350000"/>
                </a:schemeClr>
              </a:gs>
            </a:gsLst>
            <a:lin ang="270000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b="1" dirty="0"/>
              <a:t>易受傷害的</a:t>
            </a:r>
            <a:endParaRPr lang="en-US" altLang="zh-CN" b="1" dirty="0"/>
          </a:p>
          <a:p>
            <a:pPr algn="ctr">
              <a:defRPr/>
            </a:pPr>
            <a:r>
              <a:rPr lang="zh-CN" altLang="en-US" b="1" dirty="0"/>
              <a:t>人群</a:t>
            </a:r>
            <a:endParaRPr lang="en-US" b="1" dirty="0"/>
          </a:p>
        </p:txBody>
      </p:sp>
      <p:cxnSp>
        <p:nvCxnSpPr>
          <p:cNvPr id="38" name="Straight Arrow Connector 37"/>
          <p:cNvCxnSpPr/>
          <p:nvPr/>
        </p:nvCxnSpPr>
        <p:spPr>
          <a:xfrm rot="5400000">
            <a:off x="6986589" y="1255714"/>
            <a:ext cx="287337" cy="158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rot="5400000">
            <a:off x="4786313" y="1258888"/>
            <a:ext cx="3048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5" name="Flowchart: Alternate Process 54"/>
          <p:cNvSpPr/>
          <p:nvPr/>
        </p:nvSpPr>
        <p:spPr>
          <a:xfrm>
            <a:off x="6096001" y="1403351"/>
            <a:ext cx="2106613" cy="1116013"/>
          </a:xfrm>
          <a:prstGeom prst="flowChartAlternateProcess">
            <a:avLst/>
          </a:prstGeom>
          <a:gradFill flip="none" rotWithShape="1">
            <a:gsLst>
              <a:gs pos="0">
                <a:schemeClr val="accent6">
                  <a:lumMod val="75000"/>
                </a:schemeClr>
              </a:gs>
              <a:gs pos="100000">
                <a:schemeClr val="accent1">
                  <a:tint val="50000"/>
                  <a:shade val="100000"/>
                  <a:satMod val="350000"/>
                </a:scheme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000" b="1" dirty="0"/>
              <a:t>潛在環境傷害</a:t>
            </a:r>
            <a:endParaRPr lang="en-US" sz="2000" b="1" dirty="0"/>
          </a:p>
        </p:txBody>
      </p:sp>
      <p:sp>
        <p:nvSpPr>
          <p:cNvPr id="14" name="Flowchart: Process 13"/>
          <p:cNvSpPr/>
          <p:nvPr/>
        </p:nvSpPr>
        <p:spPr>
          <a:xfrm>
            <a:off x="6186489" y="2652713"/>
            <a:ext cx="1957387" cy="1771650"/>
          </a:xfrm>
          <a:prstGeom prst="flowChartProcess">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buFont typeface="Arial" pitchFamily="34" charset="0"/>
              <a:buChar char="•"/>
              <a:defRPr/>
            </a:pPr>
            <a:r>
              <a:rPr lang="en-US" b="1" dirty="0"/>
              <a:t> </a:t>
            </a:r>
            <a:r>
              <a:rPr lang="zh-CN" altLang="en-US" b="1" dirty="0"/>
              <a:t>地下水和地表水污染</a:t>
            </a:r>
            <a:endParaRPr lang="en-US" b="1" dirty="0"/>
          </a:p>
          <a:p>
            <a:pPr>
              <a:buFont typeface="Arial" pitchFamily="34" charset="0"/>
              <a:buChar char="•"/>
              <a:defRPr/>
            </a:pPr>
            <a:r>
              <a:rPr lang="en-US" b="1" dirty="0"/>
              <a:t> </a:t>
            </a:r>
            <a:r>
              <a:rPr lang="zh-CN" altLang="en-US" b="1" dirty="0"/>
              <a:t>水生動物中毒</a:t>
            </a:r>
            <a:endParaRPr lang="en-US" b="1" dirty="0"/>
          </a:p>
        </p:txBody>
      </p:sp>
      <p:pic>
        <p:nvPicPr>
          <p:cNvPr id="1946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2864" y="4502150"/>
            <a:ext cx="1520825" cy="147478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402904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mph" presetSubtype="0" grpId="0" nodeType="withEffect">
                                  <p:stCondLst>
                                    <p:cond delay="0"/>
                                  </p:stCondLst>
                                  <p:childTnLst>
                                    <p:set>
                                      <p:cBhvr rctx="PPT">
                                        <p:cTn id="6" dur="indefinite"/>
                                        <p:tgtEl>
                                          <p:spTgt spid="8"/>
                                        </p:tgtEl>
                                        <p:attrNameLst>
                                          <p:attrName>style.opacity</p:attrName>
                                        </p:attrNameLst>
                                      </p:cBhvr>
                                      <p:to>
                                        <p:strVal val="0.5"/>
                                      </p:to>
                                    </p:set>
                                    <p:animEffect filter="image" prLst="opacity: 0.5">
                                      <p:cBhvr rctx="IE">
                                        <p:cTn id="7" dur="indefinite"/>
                                        <p:tgtEl>
                                          <p:spTgt spid="8"/>
                                        </p:tgtEl>
                                      </p:cBhvr>
                                    </p:animEffect>
                                  </p:childTnLst>
                                </p:cTn>
                              </p:par>
                              <p:par>
                                <p:cTn id="8" presetID="9" presetClass="emph" presetSubtype="0" grpId="0" nodeType="withEffect">
                                  <p:stCondLst>
                                    <p:cond delay="0"/>
                                  </p:stCondLst>
                                  <p:childTnLst>
                                    <p:set>
                                      <p:cBhvr rctx="PPT">
                                        <p:cTn id="9" dur="indefinite"/>
                                        <p:tgtEl>
                                          <p:spTgt spid="53"/>
                                        </p:tgtEl>
                                        <p:attrNameLst>
                                          <p:attrName>style.opacity</p:attrName>
                                        </p:attrNameLst>
                                      </p:cBhvr>
                                      <p:to>
                                        <p:strVal val="0.5"/>
                                      </p:to>
                                    </p:set>
                                    <p:animEffect filter="image" prLst="opacity: 0.5">
                                      <p:cBhvr rctx="IE">
                                        <p:cTn id="10" dur="indefinite"/>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525463"/>
            <a:ext cx="8229600" cy="584200"/>
          </a:xfrm>
          <a:ln w="25400">
            <a:solidFill>
              <a:schemeClr val="tx1"/>
            </a:solidFill>
          </a:ln>
        </p:spPr>
        <p:txBody>
          <a:bodyPr/>
          <a:lstStyle/>
          <a:p>
            <a:pPr>
              <a:defRPr/>
            </a:pPr>
            <a:r>
              <a:rPr lang="zh-CN" altLang="en-US" dirty="0">
                <a:latin typeface="+mj-lt"/>
              </a:rPr>
              <a:t>關於殺蟲劑使用的擔憂</a:t>
            </a:r>
            <a:endParaRPr lang="en-US" dirty="0">
              <a:latin typeface="+mj-lt"/>
            </a:endParaRPr>
          </a:p>
        </p:txBody>
      </p:sp>
      <p:sp>
        <p:nvSpPr>
          <p:cNvPr id="7" name="Flowchart: Alternate Process 6"/>
          <p:cNvSpPr/>
          <p:nvPr/>
        </p:nvSpPr>
        <p:spPr>
          <a:xfrm>
            <a:off x="8026400" y="1419226"/>
            <a:ext cx="1841500" cy="1120775"/>
          </a:xfrm>
          <a:prstGeom prst="flowChartAlternateProcess">
            <a:avLst/>
          </a:prstGeom>
          <a:gradFill flip="none" rotWithShape="1">
            <a:gsLst>
              <a:gs pos="0">
                <a:srgbClr val="00B050"/>
              </a:gs>
              <a:gs pos="100000">
                <a:schemeClr val="accent1">
                  <a:tint val="50000"/>
                  <a:shade val="100000"/>
                  <a:satMod val="350000"/>
                </a:scheme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000" b="1" dirty="0"/>
              <a:t>蟲害耐受</a:t>
            </a:r>
            <a:endParaRPr lang="en-US" sz="2000" b="1" dirty="0"/>
          </a:p>
        </p:txBody>
      </p:sp>
      <p:sp>
        <p:nvSpPr>
          <p:cNvPr id="8" name="Flowchart: Alternate Process 7"/>
          <p:cNvSpPr/>
          <p:nvPr/>
        </p:nvSpPr>
        <p:spPr>
          <a:xfrm>
            <a:off x="1865633" y="1400176"/>
            <a:ext cx="1654175" cy="1114425"/>
          </a:xfrm>
          <a:prstGeom prst="flowChartAlternateProcess">
            <a:avLst/>
          </a:prstGeo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000" b="1" dirty="0"/>
              <a:t>潛在不良</a:t>
            </a:r>
            <a:endParaRPr lang="en-US" altLang="zh-CN" sz="2000" b="1" dirty="0"/>
          </a:p>
          <a:p>
            <a:pPr algn="ctr">
              <a:defRPr/>
            </a:pPr>
            <a:r>
              <a:rPr lang="zh-CN" altLang="en-US" sz="2000" b="1" dirty="0"/>
              <a:t>健康後果</a:t>
            </a:r>
            <a:endParaRPr lang="en-US" sz="2000" b="1" dirty="0"/>
          </a:p>
        </p:txBody>
      </p:sp>
      <p:cxnSp>
        <p:nvCxnSpPr>
          <p:cNvPr id="20" name="Straight Arrow Connector 19"/>
          <p:cNvCxnSpPr/>
          <p:nvPr/>
        </p:nvCxnSpPr>
        <p:spPr>
          <a:xfrm rot="5400000">
            <a:off x="2541113" y="1267619"/>
            <a:ext cx="303212"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53" name="Flowchart: Alternate Process 52"/>
          <p:cNvSpPr/>
          <p:nvPr/>
        </p:nvSpPr>
        <p:spPr>
          <a:xfrm>
            <a:off x="3801271" y="1387476"/>
            <a:ext cx="1716087" cy="1127125"/>
          </a:xfrm>
          <a:prstGeom prst="flowChartAlternateProcess">
            <a:avLst/>
          </a:prstGeom>
          <a:gradFill>
            <a:gsLst>
              <a:gs pos="0">
                <a:schemeClr val="accent5">
                  <a:lumMod val="75000"/>
                </a:schemeClr>
              </a:gs>
              <a:gs pos="100000">
                <a:schemeClr val="accent1">
                  <a:tint val="50000"/>
                  <a:shade val="100000"/>
                  <a:satMod val="350000"/>
                </a:schemeClr>
              </a:gs>
            </a:gsLst>
            <a:lin ang="270000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b="1" dirty="0"/>
              <a:t>易受傷害的</a:t>
            </a:r>
            <a:endParaRPr lang="en-US" altLang="zh-CN" b="1" dirty="0"/>
          </a:p>
          <a:p>
            <a:pPr algn="ctr">
              <a:defRPr/>
            </a:pPr>
            <a:r>
              <a:rPr lang="zh-CN" altLang="en-US" b="1" dirty="0"/>
              <a:t>人群</a:t>
            </a:r>
            <a:endParaRPr lang="en-US" b="1" dirty="0"/>
          </a:p>
        </p:txBody>
      </p:sp>
      <p:cxnSp>
        <p:nvCxnSpPr>
          <p:cNvPr id="54" name="Straight Arrow Connector 53"/>
          <p:cNvCxnSpPr/>
          <p:nvPr/>
        </p:nvCxnSpPr>
        <p:spPr>
          <a:xfrm rot="5400000">
            <a:off x="8794751" y="1268414"/>
            <a:ext cx="306387" cy="1587"/>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38" name="Straight Arrow Connector 37"/>
          <p:cNvCxnSpPr/>
          <p:nvPr/>
        </p:nvCxnSpPr>
        <p:spPr>
          <a:xfrm rot="5400000">
            <a:off x="6734728" y="1247777"/>
            <a:ext cx="287337" cy="158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rot="5400000">
            <a:off x="4506913" y="1268413"/>
            <a:ext cx="3048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5" name="Flowchart: Alternate Process 54"/>
          <p:cNvSpPr/>
          <p:nvPr/>
        </p:nvSpPr>
        <p:spPr>
          <a:xfrm>
            <a:off x="5789146" y="1400176"/>
            <a:ext cx="2106613" cy="1116013"/>
          </a:xfrm>
          <a:prstGeom prst="flowChartAlternateProcess">
            <a:avLst/>
          </a:prstGeom>
          <a:gradFill flip="none" rotWithShape="1">
            <a:gsLst>
              <a:gs pos="0">
                <a:schemeClr val="accent6">
                  <a:lumMod val="75000"/>
                </a:schemeClr>
              </a:gs>
              <a:gs pos="100000">
                <a:schemeClr val="accent1">
                  <a:tint val="50000"/>
                  <a:shade val="100000"/>
                  <a:satMod val="350000"/>
                </a:scheme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000" b="1" dirty="0"/>
              <a:t>潛在環境傷害</a:t>
            </a:r>
            <a:endParaRPr lang="en-US" sz="2000" b="1" dirty="0"/>
          </a:p>
        </p:txBody>
      </p:sp>
      <p:sp>
        <p:nvSpPr>
          <p:cNvPr id="16" name="Flowchart: Process 15"/>
          <p:cNvSpPr/>
          <p:nvPr/>
        </p:nvSpPr>
        <p:spPr>
          <a:xfrm>
            <a:off x="7772401" y="2649539"/>
            <a:ext cx="2174875" cy="835025"/>
          </a:xfrm>
          <a:prstGeom prst="flowChartProcess">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buFont typeface="Arial" pitchFamily="34" charset="0"/>
              <a:buChar char="•"/>
              <a:defRPr/>
            </a:pPr>
            <a:r>
              <a:rPr lang="en-US" b="1" dirty="0"/>
              <a:t> </a:t>
            </a:r>
            <a:r>
              <a:rPr lang="zh-CN" altLang="en-US" b="1" dirty="0"/>
              <a:t>害蟲可能產生耐受</a:t>
            </a:r>
            <a:endParaRPr lang="en-US" b="1" dirty="0"/>
          </a:p>
        </p:txBody>
      </p:sp>
      <p:pic>
        <p:nvPicPr>
          <p:cNvPr id="20493" name="Picture 16" descr="pesticide_resistanc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3567114"/>
            <a:ext cx="2324100" cy="2433637"/>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0494" name="Rectangle 17"/>
          <p:cNvSpPr>
            <a:spLocks noChangeArrowheads="1"/>
          </p:cNvSpPr>
          <p:nvPr/>
        </p:nvSpPr>
        <p:spPr bwMode="auto">
          <a:xfrm>
            <a:off x="4081464" y="5613151"/>
            <a:ext cx="338534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r>
              <a:rPr lang="en-US" altLang="en-US" sz="900" dirty="0">
                <a:solidFill>
                  <a:srgbClr val="002060"/>
                </a:solidFill>
                <a:hlinkClick r:id="rId5"/>
              </a:rPr>
              <a:t>en.wikipedia.org/wiki/</a:t>
            </a:r>
            <a:r>
              <a:rPr lang="en-US" altLang="en-US" sz="900" dirty="0" err="1">
                <a:solidFill>
                  <a:srgbClr val="002060"/>
                </a:solidFill>
                <a:hlinkClick r:id="rId5"/>
              </a:rPr>
              <a:t>File</a:t>
            </a:r>
            <a:r>
              <a:rPr lang="en-US" altLang="en-US" sz="900" dirty="0" err="1">
                <a:solidFill>
                  <a:srgbClr val="002060"/>
                </a:solidFill>
              </a:rPr>
              <a:t>:Pest_resistance_labelled_light.sv</a:t>
            </a:r>
            <a:r>
              <a:rPr lang="en-US" altLang="en-US" sz="800" dirty="0" err="1">
                <a:solidFill>
                  <a:srgbClr val="002060"/>
                </a:solidFill>
              </a:rPr>
              <a:t>g</a:t>
            </a:r>
            <a:endParaRPr lang="en-US" altLang="en-US" sz="800" dirty="0">
              <a:solidFill>
                <a:srgbClr val="002060"/>
              </a:solidFill>
            </a:endParaRPr>
          </a:p>
        </p:txBody>
      </p:sp>
    </p:spTree>
    <p:custDataLst>
      <p:tags r:id="rId1"/>
    </p:custDataLst>
    <p:extLst>
      <p:ext uri="{BB962C8B-B14F-4D97-AF65-F5344CB8AC3E}">
        <p14:creationId xmlns:p14="http://schemas.microsoft.com/office/powerpoint/2010/main" val="36106006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mph" presetSubtype="0" grpId="0" nodeType="withEffect">
                                  <p:stCondLst>
                                    <p:cond delay="0"/>
                                  </p:stCondLst>
                                  <p:childTnLst>
                                    <p:set>
                                      <p:cBhvr rctx="PPT">
                                        <p:cTn id="6" dur="indefinite"/>
                                        <p:tgtEl>
                                          <p:spTgt spid="8"/>
                                        </p:tgtEl>
                                        <p:attrNameLst>
                                          <p:attrName>style.opacity</p:attrName>
                                        </p:attrNameLst>
                                      </p:cBhvr>
                                      <p:to>
                                        <p:strVal val="0.5"/>
                                      </p:to>
                                    </p:set>
                                    <p:animEffect filter="image" prLst="opacity: 0.5">
                                      <p:cBhvr rctx="IE">
                                        <p:cTn id="7" dur="indefinite"/>
                                        <p:tgtEl>
                                          <p:spTgt spid="8"/>
                                        </p:tgtEl>
                                      </p:cBhvr>
                                    </p:animEffect>
                                  </p:childTnLst>
                                </p:cTn>
                              </p:par>
                              <p:par>
                                <p:cTn id="8" presetID="9" presetClass="emph" presetSubtype="0" grpId="0" nodeType="withEffect">
                                  <p:stCondLst>
                                    <p:cond delay="0"/>
                                  </p:stCondLst>
                                  <p:childTnLst>
                                    <p:set>
                                      <p:cBhvr rctx="PPT">
                                        <p:cTn id="9" dur="indefinite"/>
                                        <p:tgtEl>
                                          <p:spTgt spid="53"/>
                                        </p:tgtEl>
                                        <p:attrNameLst>
                                          <p:attrName>style.opacity</p:attrName>
                                        </p:attrNameLst>
                                      </p:cBhvr>
                                      <p:to>
                                        <p:strVal val="0.5"/>
                                      </p:to>
                                    </p:set>
                                    <p:animEffect filter="image" prLst="opacity: 0.5">
                                      <p:cBhvr rctx="IE">
                                        <p:cTn id="10" dur="indefinite"/>
                                        <p:tgtEl>
                                          <p:spTgt spid="53"/>
                                        </p:tgtEl>
                                      </p:cBhvr>
                                    </p:animEffect>
                                  </p:childTnLst>
                                </p:cTn>
                              </p:par>
                              <p:par>
                                <p:cTn id="11" presetID="9" presetClass="emph" presetSubtype="0" grpId="0" nodeType="withEffect">
                                  <p:stCondLst>
                                    <p:cond delay="0"/>
                                  </p:stCondLst>
                                  <p:childTnLst>
                                    <p:set>
                                      <p:cBhvr rctx="PPT">
                                        <p:cTn id="12" dur="indefinite"/>
                                        <p:tgtEl>
                                          <p:spTgt spid="55"/>
                                        </p:tgtEl>
                                        <p:attrNameLst>
                                          <p:attrName>style.opacity</p:attrName>
                                        </p:attrNameLst>
                                      </p:cBhvr>
                                      <p:to>
                                        <p:strVal val="0.5"/>
                                      </p:to>
                                    </p:set>
                                    <p:animEffect filter="image" prLst="opacity: 0.5">
                                      <p:cBhvr rctx="IE">
                                        <p:cTn id="13" dur="indefinite"/>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3" grpId="0" animBg="1"/>
      <p:bldP spid="5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8738" name="Rectangle 2"/>
          <p:cNvSpPr>
            <a:spLocks noGrp="1" noChangeArrowheads="1"/>
          </p:cNvSpPr>
          <p:nvPr>
            <p:ph type="title"/>
          </p:nvPr>
        </p:nvSpPr>
        <p:spPr>
          <a:xfrm>
            <a:off x="1752600" y="304801"/>
            <a:ext cx="8077200" cy="708025"/>
          </a:xfrm>
        </p:spPr>
        <p:txBody>
          <a:bodyPr>
            <a:normAutofit fontScale="90000"/>
          </a:bodyPr>
          <a:lstStyle/>
          <a:p>
            <a:pPr>
              <a:defRPr/>
            </a:pPr>
            <a:r>
              <a:rPr lang="en-US" sz="4000" dirty="0"/>
              <a:t> </a:t>
            </a:r>
            <a:r>
              <a:rPr lang="zh-CN" altLang="en-US" dirty="0">
                <a:latin typeface="+mj-lt"/>
              </a:rPr>
              <a:t>為什麼兒童更易受傷害？</a:t>
            </a:r>
            <a:endParaRPr lang="en-US" dirty="0">
              <a:latin typeface="+mj-lt"/>
            </a:endParaRPr>
          </a:p>
        </p:txBody>
      </p:sp>
      <p:sp>
        <p:nvSpPr>
          <p:cNvPr id="3188739" name="Rectangle 3"/>
          <p:cNvSpPr>
            <a:spLocks noGrp="1" noChangeArrowheads="1"/>
          </p:cNvSpPr>
          <p:nvPr>
            <p:ph type="body" sz="half" idx="1"/>
          </p:nvPr>
        </p:nvSpPr>
        <p:spPr>
          <a:xfrm>
            <a:off x="1820862" y="1066800"/>
            <a:ext cx="7932738" cy="5020480"/>
          </a:xfrm>
        </p:spPr>
        <p:txBody>
          <a:bodyPr/>
          <a:lstStyle/>
          <a:p>
            <a:pPr>
              <a:buFontTx/>
              <a:buNone/>
              <a:defRPr/>
            </a:pPr>
            <a:r>
              <a:rPr lang="en-US" b="1" dirty="0"/>
              <a:t>1. </a:t>
            </a:r>
            <a:r>
              <a:rPr lang="zh-CN" altLang="en-US" b="1" dirty="0"/>
              <a:t>他們有更高的暴露風險，因為他們：</a:t>
            </a:r>
            <a:endParaRPr lang="en-US" b="1" dirty="0"/>
          </a:p>
          <a:p>
            <a:pPr>
              <a:buFont typeface="Arial" pitchFamily="34" charset="0"/>
              <a:buChar char="•"/>
              <a:defRPr/>
            </a:pPr>
            <a:r>
              <a:rPr lang="zh-CN" altLang="en-US" sz="2400" dirty="0"/>
              <a:t>在殺蟲劑容易積累的地面或地板上玩耍</a:t>
            </a:r>
            <a:endParaRPr lang="en-US" sz="2400" dirty="0"/>
          </a:p>
          <a:p>
            <a:pPr>
              <a:buFont typeface="Arial" pitchFamily="34" charset="0"/>
              <a:buChar char="•"/>
              <a:defRPr/>
            </a:pPr>
            <a:r>
              <a:rPr lang="zh-CN" altLang="en-US" sz="2400" dirty="0"/>
              <a:t>有更多的手到口動作</a:t>
            </a:r>
            <a:endParaRPr lang="en-US" sz="2400" dirty="0"/>
          </a:p>
          <a:p>
            <a:pPr>
              <a:buFont typeface="Arial" pitchFamily="34" charset="0"/>
              <a:buChar char="•"/>
              <a:defRPr/>
            </a:pPr>
            <a:r>
              <a:rPr lang="zh-CN" altLang="en-US" sz="2400" dirty="0"/>
              <a:t>每磅體重的吃、喝和呼吸量更多</a:t>
            </a:r>
            <a:endParaRPr lang="en-US" sz="2400" dirty="0"/>
          </a:p>
          <a:p>
            <a:pPr>
              <a:buFont typeface="Arial" pitchFamily="34" charset="0"/>
              <a:buChar char="•"/>
              <a:defRPr/>
            </a:pPr>
            <a:r>
              <a:rPr lang="zh-CN" altLang="en-US" sz="2400" dirty="0"/>
              <a:t>大部分時間在室內</a:t>
            </a:r>
            <a:endParaRPr lang="en-US" sz="2400" dirty="0"/>
          </a:p>
          <a:p>
            <a:pPr lvl="2">
              <a:buFont typeface="Arial" pitchFamily="34" charset="0"/>
              <a:buChar char="•"/>
              <a:defRPr/>
            </a:pPr>
            <a:endParaRPr lang="en-US" sz="2000" dirty="0"/>
          </a:p>
          <a:p>
            <a:pPr>
              <a:buFontTx/>
              <a:buNone/>
              <a:defRPr/>
            </a:pPr>
            <a:endParaRPr lang="en-US" sz="2400" i="1" dirty="0">
              <a:solidFill>
                <a:schemeClr val="hlink"/>
              </a:solidFill>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75962" y="3733800"/>
            <a:ext cx="3440076" cy="2294530"/>
          </a:xfrm>
          <a:prstGeom prst="rect">
            <a:avLst/>
          </a:prstGeom>
          <a:ln w="28575">
            <a:solidFill>
              <a:schemeClr val="tx1"/>
            </a:solidFill>
          </a:ln>
        </p:spPr>
      </p:pic>
    </p:spTree>
    <p:custDataLst>
      <p:tags r:id="rId1"/>
    </p:custDataLst>
    <p:extLst>
      <p:ext uri="{BB962C8B-B14F-4D97-AF65-F5344CB8AC3E}">
        <p14:creationId xmlns:p14="http://schemas.microsoft.com/office/powerpoint/2010/main" val="5141920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18873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188739">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88739">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88739">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18873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8738" name="Rectangle 2"/>
          <p:cNvSpPr>
            <a:spLocks noGrp="1" noChangeArrowheads="1"/>
          </p:cNvSpPr>
          <p:nvPr>
            <p:ph type="title"/>
          </p:nvPr>
        </p:nvSpPr>
        <p:spPr>
          <a:xfrm>
            <a:off x="1524000" y="442914"/>
            <a:ext cx="8382000" cy="708025"/>
          </a:xfrm>
        </p:spPr>
        <p:txBody>
          <a:bodyPr>
            <a:normAutofit/>
          </a:bodyPr>
          <a:lstStyle/>
          <a:p>
            <a:pPr>
              <a:defRPr/>
            </a:pPr>
            <a:r>
              <a:rPr lang="en-US" sz="3200" dirty="0"/>
              <a:t> </a:t>
            </a:r>
            <a:r>
              <a:rPr lang="zh-CN" altLang="en-US" sz="4000" dirty="0"/>
              <a:t>為什麼兒童更易受傷害？</a:t>
            </a:r>
            <a:endParaRPr lang="en-US" dirty="0">
              <a:latin typeface="+mj-lt"/>
            </a:endParaRPr>
          </a:p>
        </p:txBody>
      </p:sp>
      <p:sp>
        <p:nvSpPr>
          <p:cNvPr id="3188739" name="Rectangle 3"/>
          <p:cNvSpPr>
            <a:spLocks noGrp="1" noChangeArrowheads="1"/>
          </p:cNvSpPr>
          <p:nvPr>
            <p:ph type="body" sz="half" idx="1"/>
          </p:nvPr>
        </p:nvSpPr>
        <p:spPr>
          <a:xfrm>
            <a:off x="1828800" y="1371600"/>
            <a:ext cx="5237162" cy="2648722"/>
          </a:xfrm>
        </p:spPr>
        <p:txBody>
          <a:bodyPr>
            <a:normAutofit/>
          </a:bodyPr>
          <a:lstStyle/>
          <a:p>
            <a:pPr>
              <a:buFontTx/>
              <a:buNone/>
              <a:defRPr/>
            </a:pPr>
            <a:r>
              <a:rPr lang="en-US" b="1" dirty="0">
                <a:cs typeface="News Gothic MT"/>
              </a:rPr>
              <a:t>2. </a:t>
            </a:r>
            <a:r>
              <a:rPr lang="zh-CN" altLang="en-US" b="1" dirty="0">
                <a:cs typeface="News Gothic MT"/>
              </a:rPr>
              <a:t>他們正在生長發育</a:t>
            </a:r>
            <a:endParaRPr lang="en-US" b="1" dirty="0">
              <a:cs typeface="News Gothic MT"/>
            </a:endParaRPr>
          </a:p>
          <a:p>
            <a:pPr lvl="2">
              <a:spcBef>
                <a:spcPts val="0"/>
              </a:spcBef>
              <a:spcAft>
                <a:spcPts val="600"/>
              </a:spcAft>
              <a:defRPr/>
            </a:pPr>
            <a:r>
              <a:rPr lang="zh-CN" altLang="en-US" sz="2200" dirty="0"/>
              <a:t>大腦和器官發育</a:t>
            </a:r>
            <a:endParaRPr lang="en-US" sz="2200" dirty="0"/>
          </a:p>
          <a:p>
            <a:pPr lvl="2">
              <a:spcBef>
                <a:spcPts val="0"/>
              </a:spcBef>
              <a:spcAft>
                <a:spcPts val="600"/>
              </a:spcAft>
              <a:defRPr/>
            </a:pPr>
            <a:r>
              <a:rPr lang="zh-CN" altLang="en-US" sz="2200" dirty="0"/>
              <a:t>神經系統發育</a:t>
            </a:r>
            <a:endParaRPr lang="en-US" sz="2200" dirty="0"/>
          </a:p>
          <a:p>
            <a:pPr marL="0" indent="-457200">
              <a:buNone/>
              <a:defRPr/>
            </a:pPr>
            <a:r>
              <a:rPr lang="en-US" b="1" dirty="0">
                <a:cs typeface="News Gothic MT"/>
              </a:rPr>
              <a:t> </a:t>
            </a:r>
            <a:endParaRPr lang="en-US" sz="2400" i="1" dirty="0">
              <a:solidFill>
                <a:schemeClr val="hlink"/>
              </a:solidFill>
              <a:latin typeface="News Gothic MT"/>
              <a:cs typeface="News Gothic MT"/>
            </a:endParaRPr>
          </a:p>
        </p:txBody>
      </p:sp>
      <p:pic>
        <p:nvPicPr>
          <p:cNvPr id="4099" name="Picture 3" descr="C:\Documents and Settings\research\My Documents\evie\images\Head Start\Head Start-387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201" y="3100707"/>
            <a:ext cx="3468687" cy="231457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835520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18873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8873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8873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188739">
                                            <p:txEl>
                                              <p:pRg st="3" end="3"/>
                                            </p:txEl>
                                          </p:spTgt>
                                        </p:tgtEl>
                                        <p:attrNameLst>
                                          <p:attrName>style.visibility</p:attrName>
                                        </p:attrNameLst>
                                      </p:cBhvr>
                                      <p:to>
                                        <p:strVal val="visible"/>
                                      </p:to>
                                    </p:set>
                                  </p:childTnLst>
                                </p:cTn>
                              </p:par>
                              <p:par>
                                <p:cTn id="15" presetID="9" presetClass="emph" presetSubtype="0" grpId="0" nodeType="withEffect">
                                  <p:stCondLst>
                                    <p:cond delay="0"/>
                                  </p:stCondLst>
                                  <p:childTnLst>
                                    <p:set>
                                      <p:cBhvr rctx="PPT">
                                        <p:cTn id="16" dur="indefinite"/>
                                        <p:tgtEl>
                                          <p:spTgt spid="3188738"/>
                                        </p:tgtEl>
                                        <p:attrNameLst>
                                          <p:attrName>style.opacity</p:attrName>
                                        </p:attrNameLst>
                                      </p:cBhvr>
                                      <p:to>
                                        <p:strVal val="0.5"/>
                                      </p:to>
                                    </p:set>
                                    <p:animEffect filter="image" prLst="opacity: 0.5">
                                      <p:cBhvr rctx="IE">
                                        <p:cTn id="17" dur="indefinite"/>
                                        <p:tgtEl>
                                          <p:spTgt spid="3188738"/>
                                        </p:tgtEl>
                                      </p:cBhvr>
                                    </p:animEffect>
                                  </p:childTnLst>
                                </p:cTn>
                              </p:par>
                              <p:par>
                                <p:cTn id="18" presetID="9" presetClass="emph" presetSubtype="0" grpId="0" nodeType="withEffect">
                                  <p:stCondLst>
                                    <p:cond delay="0"/>
                                  </p:stCondLst>
                                  <p:childTnLst>
                                    <p:set>
                                      <p:cBhvr rctx="PPT">
                                        <p:cTn id="19" dur="indefinite"/>
                                        <p:tgtEl>
                                          <p:spTgt spid="3188739">
                                            <p:txEl>
                                              <p:pRg st="0" end="0"/>
                                            </p:txEl>
                                          </p:spTgt>
                                        </p:tgtEl>
                                        <p:attrNameLst>
                                          <p:attrName>style.opacity</p:attrName>
                                        </p:attrNameLst>
                                      </p:cBhvr>
                                      <p:to>
                                        <p:strVal val="0.5"/>
                                      </p:to>
                                    </p:set>
                                    <p:animEffect filter="image" prLst="opacity: 0.5">
                                      <p:cBhvr rctx="IE">
                                        <p:cTn id="20" dur="indefinite"/>
                                        <p:tgtEl>
                                          <p:spTgt spid="3188739">
                                            <p:txEl>
                                              <p:pRg st="0" end="0"/>
                                            </p:txEl>
                                          </p:spTgt>
                                        </p:tgtEl>
                                      </p:cBhvr>
                                    </p:animEffect>
                                  </p:childTnLst>
                                </p:cTn>
                              </p:par>
                              <p:par>
                                <p:cTn id="21" presetID="9" presetClass="emph" presetSubtype="0" grpId="0" nodeType="withEffect">
                                  <p:stCondLst>
                                    <p:cond delay="0"/>
                                  </p:stCondLst>
                                  <p:childTnLst>
                                    <p:set>
                                      <p:cBhvr rctx="PPT">
                                        <p:cTn id="22" dur="indefinite"/>
                                        <p:tgtEl>
                                          <p:spTgt spid="3188739">
                                            <p:txEl>
                                              <p:pRg st="1" end="1"/>
                                            </p:txEl>
                                          </p:spTgt>
                                        </p:tgtEl>
                                        <p:attrNameLst>
                                          <p:attrName>style.opacity</p:attrName>
                                        </p:attrNameLst>
                                      </p:cBhvr>
                                      <p:to>
                                        <p:strVal val="0.5"/>
                                      </p:to>
                                    </p:set>
                                    <p:animEffect filter="image" prLst="opacity: 0.5">
                                      <p:cBhvr rctx="IE">
                                        <p:cTn id="23" dur="indefinite"/>
                                        <p:tgtEl>
                                          <p:spTgt spid="3188739">
                                            <p:txEl>
                                              <p:pRg st="1" end="1"/>
                                            </p:txEl>
                                          </p:spTgt>
                                        </p:tgtEl>
                                      </p:cBhvr>
                                    </p:animEffect>
                                  </p:childTnLst>
                                </p:cTn>
                              </p:par>
                              <p:par>
                                <p:cTn id="24" presetID="9" presetClass="emph" presetSubtype="0" grpId="0" nodeType="withEffect">
                                  <p:stCondLst>
                                    <p:cond delay="0"/>
                                  </p:stCondLst>
                                  <p:childTnLst>
                                    <p:set>
                                      <p:cBhvr rctx="PPT">
                                        <p:cTn id="25" dur="indefinite"/>
                                        <p:tgtEl>
                                          <p:spTgt spid="3188739">
                                            <p:txEl>
                                              <p:pRg st="2" end="2"/>
                                            </p:txEl>
                                          </p:spTgt>
                                        </p:tgtEl>
                                        <p:attrNameLst>
                                          <p:attrName>style.opacity</p:attrName>
                                        </p:attrNameLst>
                                      </p:cBhvr>
                                      <p:to>
                                        <p:strVal val="0.5"/>
                                      </p:to>
                                    </p:set>
                                    <p:animEffect filter="image" prLst="opacity: 0.5">
                                      <p:cBhvr rctx="IE">
                                        <p:cTn id="26" dur="indefinite"/>
                                        <p:tgtEl>
                                          <p:spTgt spid="3188739">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mph" presetSubtype="0" grpId="0" nodeType="clickEffect">
                                  <p:stCondLst>
                                    <p:cond delay="0"/>
                                  </p:stCondLst>
                                  <p:childTnLst>
                                    <p:set>
                                      <p:cBhvr rctx="PPT">
                                        <p:cTn id="30" dur="indefinite"/>
                                        <p:tgtEl>
                                          <p:spTgt spid="3188739">
                                            <p:txEl>
                                              <p:pRg st="3" end="3"/>
                                            </p:txEl>
                                          </p:spTgt>
                                        </p:tgtEl>
                                        <p:attrNameLst>
                                          <p:attrName>style.opacity</p:attrName>
                                        </p:attrNameLst>
                                      </p:cBhvr>
                                      <p:to>
                                        <p:strVal val="0.5"/>
                                      </p:to>
                                    </p:set>
                                    <p:animEffect filter="image" prLst="opacity: 0.5">
                                      <p:cBhvr rctx="IE">
                                        <p:cTn id="31" dur="indefinite"/>
                                        <p:tgtEl>
                                          <p:spTgt spid="3188739">
                                            <p:txEl>
                                              <p:pRg st="3" end="3"/>
                                            </p:txEl>
                                          </p:spTgt>
                                        </p:tgtEl>
                                      </p:cBhvr>
                                    </p:animEffect>
                                  </p:childTnLst>
                                </p:cTn>
                              </p:par>
                              <p:par>
                                <p:cTn id="32" presetID="9" presetClass="emph" presetSubtype="0" nodeType="withEffect">
                                  <p:stCondLst>
                                    <p:cond delay="0"/>
                                  </p:stCondLst>
                                  <p:childTnLst>
                                    <p:set>
                                      <p:cBhvr rctx="PPT">
                                        <p:cTn id="33" dur="indefinite"/>
                                        <p:tgtEl>
                                          <p:spTgt spid="4099"/>
                                        </p:tgtEl>
                                        <p:attrNameLst>
                                          <p:attrName>style.opacity</p:attrName>
                                        </p:attrNameLst>
                                      </p:cBhvr>
                                      <p:to>
                                        <p:strVal val="0.5"/>
                                      </p:to>
                                    </p:set>
                                    <p:animEffect filter="image" prLst="opacity: 0.5">
                                      <p:cBhvr rctx="IE">
                                        <p:cTn id="34" dur="indefinite"/>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88738" grpId="0"/>
      <p:bldP spid="3188739"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8738" name="Rectangle 2"/>
          <p:cNvSpPr>
            <a:spLocks noGrp="1" noChangeArrowheads="1"/>
          </p:cNvSpPr>
          <p:nvPr>
            <p:ph type="title"/>
          </p:nvPr>
        </p:nvSpPr>
        <p:spPr>
          <a:xfrm>
            <a:off x="1524000" y="442914"/>
            <a:ext cx="8382000" cy="708025"/>
          </a:xfrm>
        </p:spPr>
        <p:txBody>
          <a:bodyPr>
            <a:normAutofit/>
          </a:bodyPr>
          <a:lstStyle/>
          <a:p>
            <a:pPr>
              <a:defRPr/>
            </a:pPr>
            <a:r>
              <a:rPr lang="en-US" sz="3200" dirty="0"/>
              <a:t> </a:t>
            </a:r>
            <a:r>
              <a:rPr lang="zh-CN" altLang="en-US" sz="4000" dirty="0"/>
              <a:t>為什麼兒童更易受傷害？</a:t>
            </a:r>
            <a:endParaRPr lang="en-US" dirty="0">
              <a:latin typeface="+mj-lt"/>
            </a:endParaRPr>
          </a:p>
        </p:txBody>
      </p:sp>
      <p:sp>
        <p:nvSpPr>
          <p:cNvPr id="3188739" name="Rectangle 3"/>
          <p:cNvSpPr>
            <a:spLocks noGrp="1" noChangeArrowheads="1"/>
          </p:cNvSpPr>
          <p:nvPr>
            <p:ph type="body" sz="half" idx="1"/>
          </p:nvPr>
        </p:nvSpPr>
        <p:spPr>
          <a:xfrm>
            <a:off x="1981200" y="1402568"/>
            <a:ext cx="5237162" cy="2648722"/>
          </a:xfrm>
        </p:spPr>
        <p:txBody>
          <a:bodyPr>
            <a:normAutofit/>
          </a:bodyPr>
          <a:lstStyle/>
          <a:p>
            <a:pPr>
              <a:buFontTx/>
              <a:buNone/>
              <a:defRPr/>
            </a:pPr>
            <a:r>
              <a:rPr lang="en-US" b="1" dirty="0">
                <a:cs typeface="News Gothic MT"/>
              </a:rPr>
              <a:t>3. </a:t>
            </a:r>
            <a:r>
              <a:rPr lang="zh-CN" altLang="en-US" b="1" dirty="0">
                <a:cs typeface="News Gothic MT"/>
              </a:rPr>
              <a:t>他們認識不到危險</a:t>
            </a:r>
            <a:endParaRPr lang="en-US" b="1" dirty="0">
              <a:cs typeface="News Gothic MT"/>
            </a:endParaRPr>
          </a:p>
          <a:p>
            <a:pPr>
              <a:buFontTx/>
              <a:buNone/>
              <a:defRPr/>
            </a:pPr>
            <a:endParaRPr lang="en-US" b="1" dirty="0">
              <a:cs typeface="News Gothic MT"/>
            </a:endParaRPr>
          </a:p>
          <a:p>
            <a:pPr lvl="2">
              <a:spcBef>
                <a:spcPts val="0"/>
              </a:spcBef>
              <a:spcAft>
                <a:spcPts val="600"/>
              </a:spcAft>
              <a:defRPr/>
            </a:pPr>
            <a:r>
              <a:rPr lang="zh-CN" altLang="en-US" sz="2200" dirty="0"/>
              <a:t>不能閱讀標簽</a:t>
            </a:r>
            <a:endParaRPr lang="en-US" sz="2200" dirty="0"/>
          </a:p>
          <a:p>
            <a:pPr lvl="2">
              <a:spcBef>
                <a:spcPts val="0"/>
              </a:spcBef>
              <a:spcAft>
                <a:spcPts val="600"/>
              </a:spcAft>
              <a:defRPr/>
            </a:pPr>
            <a:r>
              <a:rPr lang="zh-CN" altLang="en-US" sz="2200" dirty="0"/>
              <a:t>天生好奇，喜歡探索</a:t>
            </a:r>
            <a:endParaRPr lang="en-US" sz="2200" dirty="0"/>
          </a:p>
          <a:p>
            <a:pPr lvl="2">
              <a:spcBef>
                <a:spcPts val="0"/>
              </a:spcBef>
              <a:spcAft>
                <a:spcPts val="600"/>
              </a:spcAft>
              <a:defRPr/>
            </a:pPr>
            <a:r>
              <a:rPr lang="zh-CN" altLang="en-US" sz="2200" dirty="0"/>
              <a:t>幾乎一半的毒物控制中心事件報告是關於</a:t>
            </a:r>
            <a:r>
              <a:rPr lang="en-US" altLang="zh-CN" sz="2200" dirty="0"/>
              <a:t>6</a:t>
            </a:r>
            <a:r>
              <a:rPr lang="zh-CN" altLang="en-US" sz="2200" dirty="0"/>
              <a:t>歲以下兒童</a:t>
            </a:r>
            <a:endParaRPr lang="en-US" sz="2200" dirty="0"/>
          </a:p>
          <a:p>
            <a:pPr>
              <a:buFontTx/>
              <a:buNone/>
              <a:defRPr/>
            </a:pPr>
            <a:endParaRPr lang="en-US" sz="2400" i="1" dirty="0">
              <a:solidFill>
                <a:schemeClr val="hlink"/>
              </a:solidFill>
              <a:latin typeface="News Gothic MT"/>
              <a:cs typeface="News Gothic MT"/>
            </a:endParaRPr>
          </a:p>
        </p:txBody>
      </p:sp>
      <p:sp>
        <p:nvSpPr>
          <p:cNvPr id="8" name="TextBox 7"/>
          <p:cNvSpPr txBox="1">
            <a:spLocks noChangeArrowheads="1"/>
          </p:cNvSpPr>
          <p:nvPr/>
        </p:nvSpPr>
        <p:spPr bwMode="auto">
          <a:xfrm>
            <a:off x="1677989" y="4279901"/>
            <a:ext cx="8228012" cy="1292662"/>
          </a:xfrm>
          <a:prstGeom prst="rect">
            <a:avLst/>
          </a:prstGeom>
          <a:solidFill>
            <a:srgbClr val="FFFF00"/>
          </a:solidFill>
          <a:ln w="25400">
            <a:solidFill>
              <a:schemeClr val="tx1"/>
            </a:solidFill>
            <a:miter lim="800000"/>
            <a:headEnd/>
            <a:tailEnd/>
          </a:ln>
        </p:spPr>
        <p:txBody>
          <a:bodyPr wrap="square">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algn="ctr"/>
            <a:r>
              <a:rPr lang="zh-CN" altLang="en-US" sz="2400" dirty="0"/>
              <a:t>在</a:t>
            </a:r>
            <a:r>
              <a:rPr lang="en-US" sz="2400" dirty="0"/>
              <a:t> 2020 </a:t>
            </a:r>
            <a:r>
              <a:rPr lang="zh-CN" altLang="en-US" sz="2400" dirty="0"/>
              <a:t>年，美國毒物控制中心報告了幾乎</a:t>
            </a:r>
            <a:r>
              <a:rPr lang="en-US" sz="2400" dirty="0"/>
              <a:t> 31,000 </a:t>
            </a:r>
            <a:r>
              <a:rPr lang="zh-CN" altLang="en-US" sz="2400" dirty="0"/>
              <a:t>例可能的兒童 </a:t>
            </a:r>
            <a:r>
              <a:rPr lang="en-US" altLang="zh-CN" sz="2400" dirty="0"/>
              <a:t>(</a:t>
            </a:r>
            <a:r>
              <a:rPr lang="zh-CN" altLang="en-US" sz="2400" dirty="0"/>
              <a:t>不到 </a:t>
            </a:r>
            <a:r>
              <a:rPr lang="en-US" altLang="zh-CN" sz="2400" dirty="0"/>
              <a:t>6 </a:t>
            </a:r>
            <a:r>
              <a:rPr lang="zh-CN" altLang="en-US" sz="2400" dirty="0"/>
              <a:t>歲</a:t>
            </a:r>
            <a:r>
              <a:rPr lang="en-US" altLang="zh-CN" sz="2400" dirty="0"/>
              <a:t>)</a:t>
            </a:r>
            <a:r>
              <a:rPr lang="zh-CN" altLang="en-US" sz="2400" dirty="0"/>
              <a:t> 殺蟲劑中毒事件。</a:t>
            </a:r>
            <a:r>
              <a:rPr lang="en-US" sz="2400" dirty="0"/>
              <a:t> </a:t>
            </a:r>
            <a:endParaRPr lang="en-US" altLang="en-US" sz="2300" dirty="0">
              <a:latin typeface="News Gothic MT"/>
            </a:endParaRPr>
          </a:p>
          <a:p>
            <a:r>
              <a:rPr lang="en-US" sz="1000" dirty="0"/>
              <a:t>David D. </a:t>
            </a:r>
            <a:r>
              <a:rPr lang="en-US" sz="1000" dirty="0" err="1"/>
              <a:t>Gummin</a:t>
            </a:r>
            <a:r>
              <a:rPr lang="en-US" sz="1000" dirty="0"/>
              <a:t>, James B. Mowry, Michael C. </a:t>
            </a:r>
            <a:r>
              <a:rPr lang="en-US" sz="1000" dirty="0" err="1"/>
              <a:t>Beuhler</a:t>
            </a:r>
            <a:r>
              <a:rPr lang="en-US" sz="1000" dirty="0"/>
              <a:t>, Daniel A. </a:t>
            </a:r>
            <a:r>
              <a:rPr lang="en-US" sz="1000" dirty="0" err="1"/>
              <a:t>Spyker</a:t>
            </a:r>
            <a:r>
              <a:rPr lang="en-US" sz="1000" dirty="0"/>
              <a:t>, Alvin C. Bronstein, Laura J. Rivers, Nathaniel P. T. Pham &amp; Julie Weber (2021) 2020 Annual Report of the American Association of Poison Control Centers’ National Poison Data System (NPDS): 38th Annual Report</a:t>
            </a:r>
            <a:endParaRPr lang="en-US" altLang="en-US" sz="1000" dirty="0">
              <a:latin typeface="News Gothic MT"/>
            </a:endParaRPr>
          </a:p>
        </p:txBody>
      </p:sp>
    </p:spTree>
    <p:custDataLst>
      <p:tags r:id="rId1"/>
    </p:custDataLst>
    <p:extLst>
      <p:ext uri="{BB962C8B-B14F-4D97-AF65-F5344CB8AC3E}">
        <p14:creationId xmlns:p14="http://schemas.microsoft.com/office/powerpoint/2010/main" val="25152682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18873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18873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88739">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88739">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9" presetClass="emph" presetSubtype="0" grpId="0" nodeType="withEffect">
                                  <p:stCondLst>
                                    <p:cond delay="0"/>
                                  </p:stCondLst>
                                  <p:childTnLst>
                                    <p:set>
                                      <p:cBhvr rctx="PPT">
                                        <p:cTn id="22" dur="indefinite"/>
                                        <p:tgtEl>
                                          <p:spTgt spid="3188738"/>
                                        </p:tgtEl>
                                        <p:attrNameLst>
                                          <p:attrName>style.opacity</p:attrName>
                                        </p:attrNameLst>
                                      </p:cBhvr>
                                      <p:to>
                                        <p:strVal val="0.5"/>
                                      </p:to>
                                    </p:set>
                                    <p:animEffect filter="image" prLst="opacity: 0.5">
                                      <p:cBhvr rctx="IE">
                                        <p:cTn id="23" dur="indefinite"/>
                                        <p:tgtEl>
                                          <p:spTgt spid="3188738"/>
                                        </p:tgtEl>
                                      </p:cBhvr>
                                    </p:animEffect>
                                  </p:childTnLst>
                                </p:cTn>
                              </p:par>
                              <p:par>
                                <p:cTn id="24" presetID="9" presetClass="emph" presetSubtype="0" grpId="0" nodeType="withEffect">
                                  <p:stCondLst>
                                    <p:cond delay="0"/>
                                  </p:stCondLst>
                                  <p:childTnLst>
                                    <p:set>
                                      <p:cBhvr rctx="PPT">
                                        <p:cTn id="25" dur="indefinite"/>
                                        <p:tgtEl>
                                          <p:spTgt spid="3188739">
                                            <p:txEl>
                                              <p:pRg st="0" end="0"/>
                                            </p:txEl>
                                          </p:spTgt>
                                        </p:tgtEl>
                                        <p:attrNameLst>
                                          <p:attrName>style.opacity</p:attrName>
                                        </p:attrNameLst>
                                      </p:cBhvr>
                                      <p:to>
                                        <p:strVal val="0.5"/>
                                      </p:to>
                                    </p:set>
                                    <p:animEffect filter="image" prLst="opacity: 0.5">
                                      <p:cBhvr rctx="IE">
                                        <p:cTn id="26" dur="indefinite"/>
                                        <p:tgtEl>
                                          <p:spTgt spid="3188739">
                                            <p:txEl>
                                              <p:pRg st="0" end="0"/>
                                            </p:txEl>
                                          </p:spTgt>
                                        </p:tgtEl>
                                      </p:cBhvr>
                                    </p:animEffect>
                                  </p:childTnLst>
                                </p:cTn>
                              </p:par>
                              <p:par>
                                <p:cTn id="27" presetID="9" presetClass="emph" presetSubtype="0" grpId="0" nodeType="withEffect">
                                  <p:stCondLst>
                                    <p:cond delay="0"/>
                                  </p:stCondLst>
                                  <p:childTnLst>
                                    <p:set>
                                      <p:cBhvr rctx="PPT">
                                        <p:cTn id="28" dur="indefinite"/>
                                        <p:tgtEl>
                                          <p:spTgt spid="3188739">
                                            <p:txEl>
                                              <p:pRg st="2" end="2"/>
                                            </p:txEl>
                                          </p:spTgt>
                                        </p:tgtEl>
                                        <p:attrNameLst>
                                          <p:attrName>style.opacity</p:attrName>
                                        </p:attrNameLst>
                                      </p:cBhvr>
                                      <p:to>
                                        <p:strVal val="0.5"/>
                                      </p:to>
                                    </p:set>
                                    <p:animEffect filter="image" prLst="opacity: 0.5">
                                      <p:cBhvr rctx="IE">
                                        <p:cTn id="29" dur="indefinite"/>
                                        <p:tgtEl>
                                          <p:spTgt spid="3188739">
                                            <p:txEl>
                                              <p:pRg st="2" end="2"/>
                                            </p:txEl>
                                          </p:spTgt>
                                        </p:tgtEl>
                                      </p:cBhvr>
                                    </p:animEffect>
                                  </p:childTnLst>
                                </p:cTn>
                              </p:par>
                              <p:par>
                                <p:cTn id="30" presetID="9" presetClass="emph" presetSubtype="0" grpId="0" nodeType="withEffect">
                                  <p:stCondLst>
                                    <p:cond delay="0"/>
                                  </p:stCondLst>
                                  <p:childTnLst>
                                    <p:set>
                                      <p:cBhvr rctx="PPT">
                                        <p:cTn id="31" dur="indefinite"/>
                                        <p:tgtEl>
                                          <p:spTgt spid="3188739">
                                            <p:txEl>
                                              <p:pRg st="3" end="3"/>
                                            </p:txEl>
                                          </p:spTgt>
                                        </p:tgtEl>
                                        <p:attrNameLst>
                                          <p:attrName>style.opacity</p:attrName>
                                        </p:attrNameLst>
                                      </p:cBhvr>
                                      <p:to>
                                        <p:strVal val="0.5"/>
                                      </p:to>
                                    </p:set>
                                    <p:animEffect filter="image" prLst="opacity: 0.5">
                                      <p:cBhvr rctx="IE">
                                        <p:cTn id="32" dur="indefinite"/>
                                        <p:tgtEl>
                                          <p:spTgt spid="3188739">
                                            <p:txEl>
                                              <p:pRg st="3" end="3"/>
                                            </p:txEl>
                                          </p:spTgt>
                                        </p:tgtEl>
                                      </p:cBhvr>
                                    </p:animEffect>
                                  </p:childTnLst>
                                </p:cTn>
                              </p:par>
                              <p:par>
                                <p:cTn id="33" presetID="9" presetClass="emph" presetSubtype="0" grpId="0" nodeType="withEffect">
                                  <p:stCondLst>
                                    <p:cond delay="0"/>
                                  </p:stCondLst>
                                  <p:childTnLst>
                                    <p:set>
                                      <p:cBhvr rctx="PPT">
                                        <p:cTn id="34" dur="indefinite"/>
                                        <p:tgtEl>
                                          <p:spTgt spid="3188739">
                                            <p:txEl>
                                              <p:pRg st="4" end="4"/>
                                            </p:txEl>
                                          </p:spTgt>
                                        </p:tgtEl>
                                        <p:attrNameLst>
                                          <p:attrName>style.opacity</p:attrName>
                                        </p:attrNameLst>
                                      </p:cBhvr>
                                      <p:to>
                                        <p:strVal val="0.5"/>
                                      </p:to>
                                    </p:set>
                                    <p:animEffect filter="image" prLst="opacity: 0.5">
                                      <p:cBhvr rctx="IE">
                                        <p:cTn id="35" dur="indefinite"/>
                                        <p:tgtEl>
                                          <p:spTgt spid="318873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88738" grpId="0"/>
      <p:bldP spid="3188739" grpId="0" build="p"/>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0786" name="Rectangle 2"/>
          <p:cNvSpPr>
            <a:spLocks noGrp="1" noChangeArrowheads="1"/>
          </p:cNvSpPr>
          <p:nvPr>
            <p:ph type="title"/>
          </p:nvPr>
        </p:nvSpPr>
        <p:spPr>
          <a:xfrm>
            <a:off x="1981200" y="403225"/>
            <a:ext cx="8229600" cy="585788"/>
          </a:xfrm>
        </p:spPr>
        <p:txBody>
          <a:bodyPr>
            <a:noAutofit/>
          </a:bodyPr>
          <a:lstStyle/>
          <a:p>
            <a:pPr>
              <a:defRPr/>
            </a:pPr>
            <a:r>
              <a:rPr lang="zh-CN" altLang="en-US" dirty="0">
                <a:latin typeface="+mj-lt"/>
              </a:rPr>
              <a:t>兒童暴露的可能路徑是什麼？</a:t>
            </a:r>
            <a:endParaRPr lang="en-US" dirty="0">
              <a:latin typeface="+mj-lt"/>
            </a:endParaRPr>
          </a:p>
        </p:txBody>
      </p:sp>
      <p:pic>
        <p:nvPicPr>
          <p:cNvPr id="25603" name="Picture 3" descr="composite(1_5)"/>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auto">
          <a:xfrm>
            <a:off x="1752600" y="1498601"/>
            <a:ext cx="4191000" cy="4340225"/>
          </a:xfr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190788" name="Rectangle 4"/>
          <p:cNvSpPr>
            <a:spLocks noGrp="1" noChangeArrowheads="1"/>
          </p:cNvSpPr>
          <p:nvPr>
            <p:ph sz="half" idx="2"/>
          </p:nvPr>
        </p:nvSpPr>
        <p:spPr>
          <a:xfrm>
            <a:off x="6172200" y="1447800"/>
            <a:ext cx="3581400" cy="4191000"/>
          </a:xfrm>
        </p:spPr>
        <p:txBody>
          <a:bodyPr/>
          <a:lstStyle/>
          <a:p>
            <a:pPr marL="533400" indent="-533400">
              <a:buFont typeface="Wingdings" pitchFamily="2" charset="2"/>
              <a:buAutoNum type="arabicPeriod"/>
              <a:defRPr/>
            </a:pPr>
            <a:r>
              <a:rPr lang="zh-CN" altLang="en-US" dirty="0"/>
              <a:t>吃東西</a:t>
            </a:r>
            <a:endParaRPr lang="en-US" dirty="0">
              <a:latin typeface="+mn-lt"/>
            </a:endParaRPr>
          </a:p>
          <a:p>
            <a:pPr marL="533400" indent="-533400">
              <a:buFont typeface="Wingdings" pitchFamily="2" charset="2"/>
              <a:buAutoNum type="arabicPeriod"/>
              <a:defRPr/>
            </a:pPr>
            <a:r>
              <a:rPr lang="zh-CN" altLang="en-US" dirty="0">
                <a:latin typeface="+mn-lt"/>
              </a:rPr>
              <a:t>呼吸</a:t>
            </a:r>
            <a:endParaRPr lang="en-US" dirty="0">
              <a:latin typeface="+mn-lt"/>
            </a:endParaRPr>
          </a:p>
          <a:p>
            <a:pPr marL="533400" indent="-533400">
              <a:buFont typeface="Wingdings" pitchFamily="2" charset="2"/>
              <a:buAutoNum type="arabicPeriod"/>
              <a:defRPr/>
            </a:pPr>
            <a:r>
              <a:rPr lang="zh-CN" altLang="en-US" dirty="0">
                <a:latin typeface="+mn-lt"/>
              </a:rPr>
              <a:t>通過皮膚</a:t>
            </a:r>
            <a:endParaRPr lang="en-US" dirty="0">
              <a:latin typeface="+mn-lt"/>
            </a:endParaRPr>
          </a:p>
          <a:p>
            <a:pPr marL="533400" indent="-533400">
              <a:buFont typeface="Wingdings" pitchFamily="2" charset="2"/>
              <a:buAutoNum type="arabicPeriod"/>
              <a:defRPr/>
            </a:pPr>
            <a:r>
              <a:rPr lang="zh-CN" altLang="en-US" dirty="0"/>
              <a:t>透過胎盤</a:t>
            </a:r>
            <a:r>
              <a:rPr lang="en-US" dirty="0">
                <a:latin typeface="+mn-lt"/>
              </a:rPr>
              <a:t> (</a:t>
            </a:r>
            <a:r>
              <a:rPr lang="zh-CN" altLang="en-US" dirty="0">
                <a:latin typeface="+mn-lt"/>
              </a:rPr>
              <a:t>子宮內</a:t>
            </a:r>
            <a:r>
              <a:rPr lang="en-US" dirty="0">
                <a:latin typeface="+mn-lt"/>
              </a:rPr>
              <a:t>)</a:t>
            </a:r>
          </a:p>
        </p:txBody>
      </p:sp>
      <p:pic>
        <p:nvPicPr>
          <p:cNvPr id="25605" name="Picture 5" descr="toddler_on_moms_bell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4201" y="4060436"/>
            <a:ext cx="1773237" cy="1773237"/>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6055409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A room filled with furniture and a table&#10;&#10;Description generated with high confidence">
            <a:extLst>
              <a:ext uri="{FF2B5EF4-FFF2-40B4-BE49-F238E27FC236}">
                <a16:creationId xmlns:a16="http://schemas.microsoft.com/office/drawing/2014/main" id="{8E1AACCC-F322-4EC6-B8D7-134E6C12C223}"/>
              </a:ext>
            </a:extLst>
          </p:cNvPr>
          <p:cNvPicPr>
            <a:picLocks noChangeAspect="1"/>
          </p:cNvPicPr>
          <p:nvPr/>
        </p:nvPicPr>
        <p:blipFill>
          <a:blip r:embed="rId4"/>
          <a:stretch>
            <a:fillRect/>
          </a:stretch>
        </p:blipFill>
        <p:spPr>
          <a:xfrm>
            <a:off x="7404847" y="3548408"/>
            <a:ext cx="2447366" cy="1993395"/>
          </a:xfrm>
          <a:prstGeom prst="rect">
            <a:avLst/>
          </a:prstGeom>
          <a:ln w="28575">
            <a:solidFill>
              <a:schemeClr val="tx1"/>
            </a:solidFill>
          </a:ln>
        </p:spPr>
      </p:pic>
      <p:pic>
        <p:nvPicPr>
          <p:cNvPr id="1028" name="Picture 4" descr="http://www.theecologist.org/siteimage/scale/0/0/8214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03245" y="1175354"/>
            <a:ext cx="2453215" cy="1839912"/>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1026" name="Picture 2" descr="http://cdn.patch.com/users/394606/2015/11/T800x600/20151156429ef8e849f.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639" b="6830"/>
          <a:stretch/>
        </p:blipFill>
        <p:spPr bwMode="auto">
          <a:xfrm>
            <a:off x="1666875" y="3396014"/>
            <a:ext cx="3169156" cy="2080511"/>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24579" name="Picture 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92700" y="3425770"/>
            <a:ext cx="2144713" cy="2186043"/>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581"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66876" y="896939"/>
            <a:ext cx="2587183" cy="227647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582" name="Picture 2" descr="A hand holding a fruit&#10;&#10;Description generated with high confidence"/>
          <p:cNvPicPr>
            <a:picLocks noChangeAspect="1" noChangeArrowheads="1"/>
          </p:cNvPicPr>
          <p:nvPr/>
        </p:nvPicPr>
        <p:blipFill>
          <a:blip r:embed="rId9"/>
          <a:srcRect/>
          <a:stretch>
            <a:fillRect/>
          </a:stretch>
        </p:blipFill>
        <p:spPr bwMode="auto">
          <a:xfrm>
            <a:off x="4421363" y="1084413"/>
            <a:ext cx="2830513" cy="202179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359746" name="Rectangle 2"/>
          <p:cNvSpPr>
            <a:spLocks noGrp="1" noChangeArrowheads="1"/>
          </p:cNvSpPr>
          <p:nvPr>
            <p:ph type="title"/>
          </p:nvPr>
        </p:nvSpPr>
        <p:spPr>
          <a:xfrm>
            <a:off x="1666875" y="165100"/>
            <a:ext cx="8229600" cy="584200"/>
          </a:xfrm>
        </p:spPr>
        <p:txBody>
          <a:bodyPr/>
          <a:lstStyle/>
          <a:p>
            <a:pPr>
              <a:defRPr/>
            </a:pPr>
            <a:r>
              <a:rPr lang="zh-CN" altLang="en-US" dirty="0">
                <a:latin typeface="+mj-lt"/>
              </a:rPr>
              <a:t>殺蟲劑可以在什麼地方找到？</a:t>
            </a:r>
            <a:endParaRPr lang="en-US" dirty="0">
              <a:latin typeface="+mj-lt"/>
            </a:endParaRPr>
          </a:p>
        </p:txBody>
      </p:sp>
      <p:sp>
        <p:nvSpPr>
          <p:cNvPr id="24585" name="Text Box 8"/>
          <p:cNvSpPr txBox="1">
            <a:spLocks noChangeArrowheads="1"/>
          </p:cNvSpPr>
          <p:nvPr/>
        </p:nvSpPr>
        <p:spPr bwMode="auto">
          <a:xfrm>
            <a:off x="7454003" y="2624197"/>
            <a:ext cx="19014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r>
              <a:rPr lang="zh-CN" altLang="en-US" b="1" dirty="0">
                <a:latin typeface="News Gothic MT"/>
                <a:ea typeface="News Gothic MT"/>
                <a:cs typeface="News Gothic MT"/>
              </a:rPr>
              <a:t>          居家用品</a:t>
            </a:r>
            <a:endParaRPr lang="en-US" altLang="en-US" b="1" dirty="0">
              <a:latin typeface="News Gothic MT"/>
              <a:ea typeface="News Gothic MT"/>
              <a:cs typeface="News Gothic MT"/>
            </a:endParaRPr>
          </a:p>
        </p:txBody>
      </p:sp>
      <p:sp>
        <p:nvSpPr>
          <p:cNvPr id="24586" name="Text Box 9"/>
          <p:cNvSpPr txBox="1">
            <a:spLocks noChangeArrowheads="1"/>
          </p:cNvSpPr>
          <p:nvPr/>
        </p:nvSpPr>
        <p:spPr bwMode="auto">
          <a:xfrm>
            <a:off x="5458510" y="1132750"/>
            <a:ext cx="6463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r>
              <a:rPr lang="zh-CN" altLang="en-US" b="1" dirty="0">
                <a:solidFill>
                  <a:schemeClr val="bg1"/>
                </a:solidFill>
                <a:latin typeface="News Gothic MT"/>
                <a:ea typeface="News Gothic MT"/>
                <a:cs typeface="News Gothic MT"/>
              </a:rPr>
              <a:t>果蔬</a:t>
            </a:r>
            <a:endParaRPr lang="en-US" altLang="en-US" b="1" dirty="0">
              <a:solidFill>
                <a:schemeClr val="bg1"/>
              </a:solidFill>
              <a:latin typeface="News Gothic MT"/>
              <a:ea typeface="News Gothic MT"/>
              <a:cs typeface="News Gothic MT"/>
            </a:endParaRPr>
          </a:p>
        </p:txBody>
      </p:sp>
      <p:sp>
        <p:nvSpPr>
          <p:cNvPr id="24587" name="Text Box 10"/>
          <p:cNvSpPr txBox="1">
            <a:spLocks noChangeArrowheads="1"/>
          </p:cNvSpPr>
          <p:nvPr/>
        </p:nvSpPr>
        <p:spPr bwMode="auto">
          <a:xfrm>
            <a:off x="7543800" y="3507909"/>
            <a:ext cx="226215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t">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algn="ctr"/>
            <a:r>
              <a:rPr lang="zh-CN" altLang="en-US" b="1" dirty="0">
                <a:latin typeface="News Gothic MT"/>
                <a:ea typeface="News Gothic MT"/>
                <a:cs typeface="News Gothic MT"/>
              </a:rPr>
              <a:t>家庭托兒及托兒中心</a:t>
            </a:r>
            <a:endParaRPr lang="en-US" altLang="en-US" b="1" dirty="0">
              <a:latin typeface="News Gothic MT"/>
              <a:ea typeface="News Gothic MT"/>
              <a:cs typeface="News Gothic MT"/>
            </a:endParaRPr>
          </a:p>
        </p:txBody>
      </p:sp>
      <p:sp>
        <p:nvSpPr>
          <p:cNvPr id="24588" name="Text Box 11"/>
          <p:cNvSpPr txBox="1">
            <a:spLocks noChangeArrowheads="1"/>
          </p:cNvSpPr>
          <p:nvPr/>
        </p:nvSpPr>
        <p:spPr bwMode="auto">
          <a:xfrm>
            <a:off x="3068938" y="4997581"/>
            <a:ext cx="6463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r>
              <a:rPr lang="zh-CN" altLang="en-US" b="1" dirty="0">
                <a:solidFill>
                  <a:schemeClr val="bg1"/>
                </a:solidFill>
                <a:latin typeface="News Gothic MT"/>
                <a:ea typeface="News Gothic MT"/>
                <a:cs typeface="News Gothic MT"/>
              </a:rPr>
              <a:t>住宅</a:t>
            </a:r>
            <a:endParaRPr lang="en-US" altLang="en-US" b="1" dirty="0">
              <a:solidFill>
                <a:schemeClr val="bg1"/>
              </a:solidFill>
              <a:latin typeface="News Gothic MT"/>
              <a:ea typeface="News Gothic MT"/>
              <a:cs typeface="News Gothic MT"/>
            </a:endParaRPr>
          </a:p>
        </p:txBody>
      </p:sp>
      <p:sp>
        <p:nvSpPr>
          <p:cNvPr id="24589" name="Text Box 12"/>
          <p:cNvSpPr txBox="1">
            <a:spLocks noChangeArrowheads="1"/>
          </p:cNvSpPr>
          <p:nvPr/>
        </p:nvSpPr>
        <p:spPr bwMode="auto">
          <a:xfrm>
            <a:off x="2819401" y="2697112"/>
            <a:ext cx="6463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t">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r>
              <a:rPr lang="zh-CN" altLang="en-US" b="1" dirty="0">
                <a:solidFill>
                  <a:schemeClr val="bg1"/>
                </a:solidFill>
                <a:latin typeface="News Gothic MT"/>
                <a:ea typeface="News Gothic MT"/>
                <a:cs typeface="News Gothic MT"/>
              </a:rPr>
              <a:t>農田</a:t>
            </a:r>
            <a:endParaRPr lang="en-US" altLang="en-US" b="1" dirty="0">
              <a:solidFill>
                <a:schemeClr val="bg1"/>
              </a:solidFill>
              <a:latin typeface="News Gothic MT"/>
              <a:ea typeface="News Gothic MT"/>
              <a:cs typeface="News Gothic MT"/>
            </a:endParaRPr>
          </a:p>
        </p:txBody>
      </p:sp>
      <p:sp>
        <p:nvSpPr>
          <p:cNvPr id="24590" name="Text Box 13"/>
          <p:cNvSpPr txBox="1">
            <a:spLocks noChangeArrowheads="1"/>
          </p:cNvSpPr>
          <p:nvPr/>
        </p:nvSpPr>
        <p:spPr bwMode="auto">
          <a:xfrm>
            <a:off x="1524000" y="5715000"/>
            <a:ext cx="4267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r>
              <a:rPr lang="en-US" altLang="en-US" sz="1000" dirty="0">
                <a:latin typeface="News Gothic MT"/>
              </a:rPr>
              <a:t>Sanborn et al. </a:t>
            </a:r>
            <a:r>
              <a:rPr lang="zh-CN" altLang="en-US" sz="1000" dirty="0">
                <a:latin typeface="News Gothic MT"/>
              </a:rPr>
              <a:t>識別及管理不良環境健康影響</a:t>
            </a:r>
            <a:r>
              <a:rPr lang="en-US" altLang="en-US" sz="1000" dirty="0">
                <a:latin typeface="News Gothic MT"/>
              </a:rPr>
              <a:t>: 4 </a:t>
            </a:r>
            <a:r>
              <a:rPr lang="zh-CN" altLang="en-US" sz="1000" dirty="0">
                <a:latin typeface="News Gothic MT"/>
              </a:rPr>
              <a:t>種殺蟲劑</a:t>
            </a:r>
            <a:r>
              <a:rPr lang="en-US" altLang="en-US" sz="1000" dirty="0">
                <a:latin typeface="News Gothic MT"/>
              </a:rPr>
              <a:t>.  CMAJ May 28, 2002:  166 (11):  1431-1436</a:t>
            </a:r>
            <a:endParaRPr lang="en-US" altLang="en-US" dirty="0">
              <a:latin typeface="News Gothic MT"/>
            </a:endParaRPr>
          </a:p>
        </p:txBody>
      </p:sp>
      <p:sp>
        <p:nvSpPr>
          <p:cNvPr id="24591" name="Text Box 16"/>
          <p:cNvSpPr txBox="1">
            <a:spLocks noChangeArrowheads="1"/>
          </p:cNvSpPr>
          <p:nvPr/>
        </p:nvSpPr>
        <p:spPr bwMode="auto">
          <a:xfrm>
            <a:off x="5599566" y="5170585"/>
            <a:ext cx="13388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algn="ctr"/>
            <a:r>
              <a:rPr lang="zh-CN" altLang="en-US" b="1" dirty="0">
                <a:solidFill>
                  <a:schemeClr val="bg1"/>
                </a:solidFill>
                <a:latin typeface="News Gothic MT"/>
                <a:ea typeface="News Gothic MT"/>
                <a:cs typeface="News Gothic MT"/>
              </a:rPr>
              <a:t>被污染的水</a:t>
            </a:r>
            <a:endParaRPr lang="en-US" altLang="en-US" b="1" dirty="0">
              <a:solidFill>
                <a:schemeClr val="bg1"/>
              </a:solidFill>
              <a:latin typeface="News Gothic MT"/>
              <a:ea typeface="News Gothic MT"/>
              <a:cs typeface="News Gothic MT"/>
            </a:endParaRPr>
          </a:p>
        </p:txBody>
      </p:sp>
    </p:spTree>
    <p:custDataLst>
      <p:tags r:id="rId1"/>
    </p:custDataLst>
    <p:extLst>
      <p:ext uri="{BB962C8B-B14F-4D97-AF65-F5344CB8AC3E}">
        <p14:creationId xmlns:p14="http://schemas.microsoft.com/office/powerpoint/2010/main" val="10439113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228601"/>
            <a:ext cx="7010400" cy="688975"/>
          </a:xfrm>
        </p:spPr>
        <p:txBody>
          <a:bodyPr>
            <a:normAutofit fontScale="90000"/>
          </a:bodyPr>
          <a:lstStyle/>
          <a:p>
            <a:pPr>
              <a:defRPr/>
            </a:pPr>
            <a:br>
              <a:rPr lang="en-US" dirty="0"/>
            </a:br>
            <a:r>
              <a:rPr lang="zh-CN" altLang="en-US" sz="2800" dirty="0"/>
              <a:t>環境工作小組</a:t>
            </a:r>
            <a:r>
              <a:rPr lang="en-US" sz="2800" dirty="0"/>
              <a:t> (EWG)</a:t>
            </a:r>
            <a:br>
              <a:rPr lang="en-US" dirty="0"/>
            </a:br>
            <a:endParaRPr lang="en-US" dirty="0"/>
          </a:p>
        </p:txBody>
      </p:sp>
      <p:sp>
        <p:nvSpPr>
          <p:cNvPr id="5" name="TextBox 4"/>
          <p:cNvSpPr txBox="1"/>
          <p:nvPr/>
        </p:nvSpPr>
        <p:spPr>
          <a:xfrm>
            <a:off x="2057400" y="5223660"/>
            <a:ext cx="7467600" cy="646331"/>
          </a:xfrm>
          <a:prstGeom prst="rect">
            <a:avLst/>
          </a:prstGeom>
          <a:solidFill>
            <a:schemeClr val="bg1"/>
          </a:solidFill>
        </p:spPr>
        <p:txBody>
          <a:bodyPr wrap="square" rtlCol="0" anchor="t">
            <a:spAutoFit/>
          </a:bodyPr>
          <a:lstStyle/>
          <a:p>
            <a:pPr algn="ctr"/>
            <a:r>
              <a:rPr lang="en-US" altLang="zh-CN" dirty="0"/>
              <a:t>『</a:t>
            </a:r>
            <a:r>
              <a:rPr lang="zh-CN" altLang="en-US" dirty="0"/>
              <a:t>果蔬指南</a:t>
            </a:r>
            <a:r>
              <a:rPr lang="en-US" altLang="zh-CN" dirty="0"/>
              <a:t>』</a:t>
            </a:r>
            <a:r>
              <a:rPr lang="zh-CN" altLang="en-US" dirty="0"/>
              <a:t>參見</a:t>
            </a:r>
            <a:r>
              <a:rPr lang="en-US" dirty="0"/>
              <a:t> </a:t>
            </a:r>
            <a:r>
              <a:rPr lang="en-US" dirty="0">
                <a:hlinkClick r:id="rId4"/>
              </a:rPr>
              <a:t>http://www.ewg.org/foodnews/</a:t>
            </a:r>
          </a:p>
          <a:p>
            <a:pPr algn="ctr"/>
            <a:r>
              <a:rPr lang="en-US" dirty="0">
                <a:cs typeface="Calibri"/>
              </a:rPr>
              <a:t>*</a:t>
            </a:r>
            <a:r>
              <a:rPr lang="zh-CN" altLang="en-US" sz="1400" dirty="0">
                <a:cs typeface="Calibri"/>
              </a:rPr>
              <a:t>清單基於</a:t>
            </a:r>
            <a:r>
              <a:rPr lang="en-US" altLang="zh-CN" sz="1400" dirty="0">
                <a:cs typeface="Calibri"/>
              </a:rPr>
              <a:t>2003</a:t>
            </a:r>
            <a:r>
              <a:rPr lang="zh-CN" altLang="en-US" sz="1400" dirty="0">
                <a:cs typeface="Calibri"/>
              </a:rPr>
              <a:t>年至</a:t>
            </a:r>
            <a:r>
              <a:rPr lang="en-US" altLang="zh-CN" sz="1400" dirty="0">
                <a:cs typeface="Calibri"/>
              </a:rPr>
              <a:t>2017</a:t>
            </a:r>
            <a:r>
              <a:rPr lang="zh-CN" altLang="en-US" sz="1400" dirty="0">
                <a:cs typeface="Calibri"/>
              </a:rPr>
              <a:t>年的</a:t>
            </a:r>
            <a:r>
              <a:rPr lang="en-US" sz="1400" dirty="0">
                <a:cs typeface="Calibri"/>
              </a:rPr>
              <a:t>USDA </a:t>
            </a:r>
            <a:r>
              <a:rPr lang="zh-CN" altLang="en-US" sz="1400" dirty="0">
                <a:cs typeface="Calibri"/>
              </a:rPr>
              <a:t>和</a:t>
            </a:r>
            <a:r>
              <a:rPr lang="en-US" sz="1400" dirty="0">
                <a:cs typeface="Calibri"/>
              </a:rPr>
              <a:t>FDA </a:t>
            </a:r>
            <a:r>
              <a:rPr lang="zh-CN" altLang="en-US" sz="1400" dirty="0">
                <a:cs typeface="Calibri"/>
              </a:rPr>
              <a:t>殺蟲劑殘留量數據</a:t>
            </a:r>
            <a:endParaRPr lang="en-US" sz="1400" dirty="0">
              <a:cs typeface="Calibri"/>
            </a:endParaRPr>
          </a:p>
        </p:txBody>
      </p:sp>
      <p:pic>
        <p:nvPicPr>
          <p:cNvPr id="8" name="Picture 8" descr="A close up of text on a white background&#10;&#10;Description generated with very high confidence">
            <a:extLst>
              <a:ext uri="{FF2B5EF4-FFF2-40B4-BE49-F238E27FC236}">
                <a16:creationId xmlns:a16="http://schemas.microsoft.com/office/drawing/2014/main" id="{FEC6F953-B5E7-4FA2-98B9-C4F0E969A272}"/>
              </a:ext>
            </a:extLst>
          </p:cNvPr>
          <p:cNvPicPr>
            <a:picLocks noChangeAspect="1"/>
          </p:cNvPicPr>
          <p:nvPr/>
        </p:nvPicPr>
        <p:blipFill>
          <a:blip r:embed="rId5"/>
          <a:stretch>
            <a:fillRect/>
          </a:stretch>
        </p:blipFill>
        <p:spPr>
          <a:xfrm>
            <a:off x="2393577" y="909918"/>
            <a:ext cx="6526305" cy="4347881"/>
          </a:xfrm>
          <a:prstGeom prst="rect">
            <a:avLst/>
          </a:prstGeom>
        </p:spPr>
      </p:pic>
    </p:spTree>
    <p:custDataLst>
      <p:tags r:id="rId1"/>
    </p:custDataLst>
    <p:extLst>
      <p:ext uri="{BB962C8B-B14F-4D97-AF65-F5344CB8AC3E}">
        <p14:creationId xmlns:p14="http://schemas.microsoft.com/office/powerpoint/2010/main" val="14626843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531814"/>
            <a:ext cx="8229600" cy="585787"/>
          </a:xfrm>
        </p:spPr>
        <p:txBody>
          <a:bodyPr/>
          <a:lstStyle/>
          <a:p>
            <a:pPr>
              <a:defRPr/>
            </a:pPr>
            <a:r>
              <a:rPr lang="zh-CN" altLang="en-US" dirty="0">
                <a:latin typeface="+mj-lt"/>
              </a:rPr>
              <a:t>殺蟲劑使用有多常見？</a:t>
            </a:r>
            <a:endParaRPr lang="en-US" dirty="0">
              <a:latin typeface="+mj-lt"/>
            </a:endParaRPr>
          </a:p>
        </p:txBody>
      </p:sp>
      <p:graphicFrame>
        <p:nvGraphicFramePr>
          <p:cNvPr id="5" name="Table 4"/>
          <p:cNvGraphicFramePr>
            <a:graphicFrameLocks noGrp="1"/>
          </p:cNvGraphicFramePr>
          <p:nvPr>
            <p:extLst>
              <p:ext uri="{D42A27DB-BD31-4B8C-83A1-F6EECF244321}">
                <p14:modId xmlns:p14="http://schemas.microsoft.com/office/powerpoint/2010/main" val="3114078931"/>
              </p:ext>
            </p:extLst>
          </p:nvPr>
        </p:nvGraphicFramePr>
        <p:xfrm>
          <a:off x="2057400" y="1524000"/>
          <a:ext cx="8001000" cy="3583512"/>
        </p:xfrm>
        <a:graphic>
          <a:graphicData uri="http://schemas.openxmlformats.org/drawingml/2006/table">
            <a:tbl>
              <a:tblPr firstRow="1" bandRow="1">
                <a:tableStyleId>{5C22544A-7EE6-4342-B048-85BDC9FD1C3A}</a:tableStyleId>
              </a:tblPr>
              <a:tblGrid>
                <a:gridCol w="4000500">
                  <a:extLst>
                    <a:ext uri="{9D8B030D-6E8A-4147-A177-3AD203B41FA5}">
                      <a16:colId xmlns:a16="http://schemas.microsoft.com/office/drawing/2014/main" val="20000"/>
                    </a:ext>
                  </a:extLst>
                </a:gridCol>
                <a:gridCol w="4000500">
                  <a:extLst>
                    <a:ext uri="{9D8B030D-6E8A-4147-A177-3AD203B41FA5}">
                      <a16:colId xmlns:a16="http://schemas.microsoft.com/office/drawing/2014/main" val="20001"/>
                    </a:ext>
                  </a:extLst>
                </a:gridCol>
              </a:tblGrid>
              <a:tr h="611712">
                <a:tc gridSpan="2">
                  <a:txBody>
                    <a:bodyPr/>
                    <a:lstStyle/>
                    <a:p>
                      <a:r>
                        <a:rPr lang="zh-CN" altLang="en-US" sz="2600" dirty="0"/>
                        <a:t>加州托兒機構蟲害管理問卷調查</a:t>
                      </a:r>
                      <a:endParaRPr lang="en-US" sz="2600" dirty="0"/>
                    </a:p>
                  </a:txBody>
                  <a:tcPr marT="45715" marB="45715"/>
                </a:tc>
                <a:tc hMerge="1">
                  <a:txBody>
                    <a:bodyPr/>
                    <a:lstStyle/>
                    <a:p>
                      <a:endParaRPr lang="en-US" dirty="0"/>
                    </a:p>
                  </a:txBody>
                  <a:tcPr/>
                </a:tc>
                <a:extLst>
                  <a:ext uri="{0D108BD9-81ED-4DB2-BD59-A6C34878D82A}">
                    <a16:rowId xmlns:a16="http://schemas.microsoft.com/office/drawing/2014/main" val="10000"/>
                  </a:ext>
                </a:extLst>
              </a:tr>
              <a:tr h="611712">
                <a:tc>
                  <a:txBody>
                    <a:bodyPr/>
                    <a:lstStyle/>
                    <a:p>
                      <a:r>
                        <a:rPr lang="zh-CN" altLang="en-US" sz="2400" b="1" dirty="0"/>
                        <a:t>存在蟲害問題</a:t>
                      </a:r>
                      <a:endParaRPr lang="en-US" sz="2400" b="1" dirty="0"/>
                    </a:p>
                  </a:txBody>
                  <a:tcPr marT="45715" marB="45715"/>
                </a:tc>
                <a:tc>
                  <a:txBody>
                    <a:bodyPr/>
                    <a:lstStyle/>
                    <a:p>
                      <a:pPr algn="ctr"/>
                      <a:r>
                        <a:rPr lang="en-US" sz="1800" dirty="0"/>
                        <a:t>90%</a:t>
                      </a:r>
                    </a:p>
                  </a:txBody>
                  <a:tcPr marT="45715" marB="45715"/>
                </a:tc>
                <a:extLst>
                  <a:ext uri="{0D108BD9-81ED-4DB2-BD59-A6C34878D82A}">
                    <a16:rowId xmlns:a16="http://schemas.microsoft.com/office/drawing/2014/main" val="10001"/>
                  </a:ext>
                </a:extLst>
              </a:tr>
              <a:tr h="611712">
                <a:tc>
                  <a:txBody>
                    <a:bodyPr/>
                    <a:lstStyle/>
                    <a:p>
                      <a:r>
                        <a:rPr lang="zh-CN" altLang="en-US" sz="2400" b="1" dirty="0"/>
                        <a:t>使用任何殺蟲劑</a:t>
                      </a:r>
                      <a:endParaRPr lang="en-US" sz="2400" b="1" dirty="0"/>
                    </a:p>
                  </a:txBody>
                  <a:tcPr marT="45715" marB="45715"/>
                </a:tc>
                <a:tc>
                  <a:txBody>
                    <a:bodyPr/>
                    <a:lstStyle/>
                    <a:p>
                      <a:pPr algn="ctr"/>
                      <a:r>
                        <a:rPr lang="en-US" sz="1800" b="1" dirty="0">
                          <a:solidFill>
                            <a:schemeClr val="tx1"/>
                          </a:solidFill>
                        </a:rPr>
                        <a:t>55%</a:t>
                      </a:r>
                    </a:p>
                  </a:txBody>
                  <a:tcPr marT="45715" marB="45715"/>
                </a:tc>
                <a:extLst>
                  <a:ext uri="{0D108BD9-81ED-4DB2-BD59-A6C34878D82A}">
                    <a16:rowId xmlns:a16="http://schemas.microsoft.com/office/drawing/2014/main" val="10002"/>
                  </a:ext>
                </a:extLst>
              </a:tr>
              <a:tr h="611712">
                <a:tc>
                  <a:txBody>
                    <a:bodyPr/>
                    <a:lstStyle/>
                    <a:p>
                      <a:r>
                        <a:rPr lang="zh-CN" altLang="en-US" sz="2400" b="1" dirty="0"/>
                        <a:t>使用噴液或噴霧</a:t>
                      </a:r>
                      <a:endParaRPr lang="en-US" sz="2400" b="1" dirty="0"/>
                    </a:p>
                  </a:txBody>
                  <a:tcPr marT="45715" marB="45715"/>
                </a:tc>
                <a:tc>
                  <a:txBody>
                    <a:bodyPr/>
                    <a:lstStyle/>
                    <a:p>
                      <a:pPr algn="ctr"/>
                      <a:r>
                        <a:rPr lang="en-US" sz="1800" b="1" dirty="0"/>
                        <a:t>47%</a:t>
                      </a:r>
                    </a:p>
                  </a:txBody>
                  <a:tcPr marT="45715" marB="45715"/>
                </a:tc>
                <a:extLst>
                  <a:ext uri="{0D108BD9-81ED-4DB2-BD59-A6C34878D82A}">
                    <a16:rowId xmlns:a16="http://schemas.microsoft.com/office/drawing/2014/main" val="10003"/>
                  </a:ext>
                </a:extLst>
              </a:tr>
              <a:tr h="524952">
                <a:tc>
                  <a:txBody>
                    <a:bodyPr/>
                    <a:lstStyle/>
                    <a:p>
                      <a:r>
                        <a:rPr lang="zh-CN" altLang="en-US" sz="2400" b="1" dirty="0"/>
                        <a:t>使用至少一種 </a:t>
                      </a:r>
                      <a:r>
                        <a:rPr lang="en-US" sz="2400" b="1" dirty="0"/>
                        <a:t>IPM</a:t>
                      </a:r>
                      <a:r>
                        <a:rPr lang="en-US" sz="2400" b="1" baseline="0" dirty="0"/>
                        <a:t> </a:t>
                      </a:r>
                      <a:r>
                        <a:rPr lang="zh-CN" altLang="en-US" sz="2400" b="1" baseline="0" dirty="0"/>
                        <a:t>方法</a:t>
                      </a:r>
                      <a:endParaRPr lang="en-US" sz="2400" b="1" dirty="0"/>
                    </a:p>
                  </a:txBody>
                  <a:tcPr marT="45715" marB="45715"/>
                </a:tc>
                <a:tc>
                  <a:txBody>
                    <a:bodyPr/>
                    <a:lstStyle/>
                    <a:p>
                      <a:pPr algn="ctr"/>
                      <a:r>
                        <a:rPr lang="en-US" sz="1800" dirty="0"/>
                        <a:t>65%</a:t>
                      </a:r>
                    </a:p>
                  </a:txBody>
                  <a:tcPr marT="45715" marB="45715"/>
                </a:tc>
                <a:extLst>
                  <a:ext uri="{0D108BD9-81ED-4DB2-BD59-A6C34878D82A}">
                    <a16:rowId xmlns:a16="http://schemas.microsoft.com/office/drawing/2014/main" val="10004"/>
                  </a:ext>
                </a:extLst>
              </a:tr>
              <a:tr h="611712">
                <a:tc>
                  <a:txBody>
                    <a:bodyPr/>
                    <a:lstStyle/>
                    <a:p>
                      <a:r>
                        <a:rPr lang="zh-CN" altLang="en-US" sz="2400" b="1" dirty="0"/>
                        <a:t>瞭解 </a:t>
                      </a:r>
                      <a:r>
                        <a:rPr lang="en-US" sz="2400" b="1" dirty="0"/>
                        <a:t>IPM </a:t>
                      </a:r>
                      <a:r>
                        <a:rPr lang="zh-CN" altLang="en-US" sz="2400" b="1" dirty="0"/>
                        <a:t>的存在</a:t>
                      </a:r>
                      <a:endParaRPr lang="en-US" sz="2400" b="1" dirty="0"/>
                    </a:p>
                  </a:txBody>
                  <a:tcPr marT="45715" marB="45715"/>
                </a:tc>
                <a:tc>
                  <a:txBody>
                    <a:bodyPr/>
                    <a:lstStyle/>
                    <a:p>
                      <a:pPr algn="ctr"/>
                      <a:r>
                        <a:rPr lang="en-US" sz="1800" dirty="0"/>
                        <a:t>25%</a:t>
                      </a:r>
                    </a:p>
                  </a:txBody>
                  <a:tcPr marT="45715" marB="45715"/>
                </a:tc>
                <a:extLst>
                  <a:ext uri="{0D108BD9-81ED-4DB2-BD59-A6C34878D82A}">
                    <a16:rowId xmlns:a16="http://schemas.microsoft.com/office/drawing/2014/main" val="10005"/>
                  </a:ext>
                </a:extLst>
              </a:tr>
            </a:tbl>
          </a:graphicData>
        </a:graphic>
      </p:graphicFrame>
      <p:sp>
        <p:nvSpPr>
          <p:cNvPr id="6" name="Oval 5"/>
          <p:cNvSpPr/>
          <p:nvPr/>
        </p:nvSpPr>
        <p:spPr>
          <a:xfrm>
            <a:off x="1524000" y="2541588"/>
            <a:ext cx="9144000" cy="15732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0748" name="Rectangle 8"/>
          <p:cNvSpPr>
            <a:spLocks noChangeArrowheads="1"/>
          </p:cNvSpPr>
          <p:nvPr/>
        </p:nvSpPr>
        <p:spPr bwMode="auto">
          <a:xfrm>
            <a:off x="1698626" y="5581650"/>
            <a:ext cx="83597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r>
              <a:rPr lang="en-US" altLang="en-US" sz="1000" dirty="0"/>
              <a:t>Bradman, A. , Dobson, C., Leonard, V. &amp; Messenger, B. (2010). </a:t>
            </a:r>
            <a:r>
              <a:rPr lang="zh-TW" altLang="en-US" sz="1000" i="1" dirty="0"/>
              <a:t>加州托兒中心的蟲害管理及殺蟲劑使用</a:t>
            </a:r>
            <a:r>
              <a:rPr lang="zh-TW" altLang="en-US" sz="1000" dirty="0"/>
              <a:t>，加州大學伯克利分校公共衛生學院兒童環境健康研究中心</a:t>
            </a:r>
            <a:r>
              <a:rPr lang="en-US" altLang="en-US" sz="1000" dirty="0"/>
              <a:t> apps.cdpr.ca.gov/</a:t>
            </a:r>
            <a:r>
              <a:rPr lang="en-US" altLang="en-US" sz="1000" dirty="0" err="1"/>
              <a:t>schoolipm</a:t>
            </a:r>
            <a:r>
              <a:rPr lang="en-US" altLang="en-US" sz="1000" dirty="0"/>
              <a:t>/childcare/pest_mgt_childcare.pdf.</a:t>
            </a:r>
          </a:p>
        </p:txBody>
      </p:sp>
    </p:spTree>
    <p:custDataLst>
      <p:tags r:id="rId1"/>
    </p:custDataLst>
    <p:extLst>
      <p:ext uri="{BB962C8B-B14F-4D97-AF65-F5344CB8AC3E}">
        <p14:creationId xmlns:p14="http://schemas.microsoft.com/office/powerpoint/2010/main" val="22449163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554038"/>
            <a:ext cx="8229600" cy="584200"/>
          </a:xfrm>
        </p:spPr>
        <p:txBody>
          <a:bodyPr/>
          <a:lstStyle/>
          <a:p>
            <a:pPr>
              <a:defRPr/>
            </a:pPr>
            <a:r>
              <a:rPr lang="zh-CN" altLang="en-US" dirty="0"/>
              <a:t>打破冷場的提問</a:t>
            </a:r>
            <a:endParaRPr lang="en-US" dirty="0">
              <a:latin typeface="+mj-lt"/>
            </a:endParaRPr>
          </a:p>
        </p:txBody>
      </p:sp>
      <p:sp>
        <p:nvSpPr>
          <p:cNvPr id="3" name="Content Placeholder 2"/>
          <p:cNvSpPr txBox="1">
            <a:spLocks/>
          </p:cNvSpPr>
          <p:nvPr/>
        </p:nvSpPr>
        <p:spPr>
          <a:xfrm>
            <a:off x="2590800" y="2332037"/>
            <a:ext cx="7969250" cy="4525963"/>
          </a:xfrm>
          <a:prstGeom prst="rect">
            <a:avLst/>
          </a:prstGeom>
        </p:spPr>
        <p:txBody>
          <a:bodyPr/>
          <a:lstStyle/>
          <a:p>
            <a:pPr marL="514350" indent="-514350" eaLnBrk="0" hangingPunct="0">
              <a:spcBef>
                <a:spcPct val="20000"/>
              </a:spcBef>
              <a:buFont typeface="+mj-lt"/>
              <a:buAutoNum type="arabicPeriod"/>
              <a:defRPr/>
            </a:pPr>
            <a:r>
              <a:rPr lang="zh-CN" altLang="en-US" sz="2800" spc="300" dirty="0">
                <a:ea typeface="ヒラギノ角ゴ Pro W3" pitchFamily="37" charset="-128"/>
                <a:cs typeface="News Gothic MT"/>
              </a:rPr>
              <a:t>您的名字是什麼？</a:t>
            </a:r>
            <a:endParaRPr lang="en-US" sz="2800" spc="300" dirty="0">
              <a:ea typeface="ヒラギノ角ゴ Pro W3" pitchFamily="37" charset="-128"/>
              <a:cs typeface="News Gothic MT"/>
            </a:endParaRPr>
          </a:p>
          <a:p>
            <a:pPr marL="514350" indent="-514350" eaLnBrk="0" hangingPunct="0">
              <a:spcBef>
                <a:spcPct val="20000"/>
              </a:spcBef>
              <a:buFont typeface="+mj-lt"/>
              <a:buAutoNum type="arabicPeriod"/>
              <a:defRPr/>
            </a:pPr>
            <a:r>
              <a:rPr lang="zh-CN" altLang="en-US" sz="2800" spc="300" dirty="0">
                <a:ea typeface="ヒラギノ角ゴ Pro W3" pitchFamily="37" charset="-128"/>
                <a:cs typeface="News Gothic MT"/>
              </a:rPr>
              <a:t>最煩擾您的蟲害是什麼？</a:t>
            </a:r>
            <a:endParaRPr lang="en-US" sz="2800" spc="300" dirty="0">
              <a:ea typeface="ヒラギノ角ゴ Pro W3" pitchFamily="37" charset="-128"/>
              <a:cs typeface="News Gothic MT"/>
            </a:endParaRPr>
          </a:p>
        </p:txBody>
      </p:sp>
    </p:spTree>
    <p:custDataLst>
      <p:tags r:id="rId1"/>
    </p:custDataLst>
    <p:extLst>
      <p:ext uri="{BB962C8B-B14F-4D97-AF65-F5344CB8AC3E}">
        <p14:creationId xmlns:p14="http://schemas.microsoft.com/office/powerpoint/2010/main" val="35113434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4775" y="0"/>
            <a:ext cx="5302450" cy="6858000"/>
          </a:xfrm>
          <a:prstGeom prst="rect">
            <a:avLst/>
          </a:prstGeom>
        </p:spPr>
      </p:pic>
    </p:spTree>
    <p:custDataLst>
      <p:tags r:id="rId1"/>
    </p:custDataLst>
    <p:extLst>
      <p:ext uri="{BB962C8B-B14F-4D97-AF65-F5344CB8AC3E}">
        <p14:creationId xmlns:p14="http://schemas.microsoft.com/office/powerpoint/2010/main" val="29084255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a:t>殺蟲劑儲存</a:t>
            </a:r>
            <a:endParaRPr lang="en-US" dirty="0"/>
          </a:p>
        </p:txBody>
      </p:sp>
      <p:sp>
        <p:nvSpPr>
          <p:cNvPr id="3" name="Content Placeholder 2"/>
          <p:cNvSpPr>
            <a:spLocks noGrp="1"/>
          </p:cNvSpPr>
          <p:nvPr>
            <p:ph idx="1"/>
          </p:nvPr>
        </p:nvSpPr>
        <p:spPr>
          <a:xfrm>
            <a:off x="1981201" y="1302490"/>
            <a:ext cx="4953000" cy="4525963"/>
          </a:xfrm>
        </p:spPr>
        <p:txBody>
          <a:bodyPr>
            <a:normAutofit/>
          </a:bodyPr>
          <a:lstStyle/>
          <a:p>
            <a:r>
              <a:rPr lang="zh-CN" altLang="en-US" sz="2400" dirty="0"/>
              <a:t>將殺蟲劑保存在原始的帶標簽容器中。</a:t>
            </a:r>
            <a:endParaRPr lang="en-US" sz="2400" dirty="0"/>
          </a:p>
          <a:p>
            <a:r>
              <a:rPr lang="zh-CN" altLang="en-US" sz="2400" dirty="0"/>
              <a:t>所有有毒物質</a:t>
            </a:r>
            <a:r>
              <a:rPr lang="en-US" sz="2400" dirty="0"/>
              <a:t>/</a:t>
            </a:r>
            <a:r>
              <a:rPr lang="zh-CN" altLang="en-US" sz="2400" dirty="0"/>
              <a:t>化學品均在現場保存安全數據表</a:t>
            </a:r>
            <a:r>
              <a:rPr lang="en-US" sz="2400" dirty="0"/>
              <a:t> (SDS)</a:t>
            </a:r>
            <a:r>
              <a:rPr lang="zh-CN" altLang="en-US" sz="2400" dirty="0"/>
              <a:t>。</a:t>
            </a:r>
            <a:endParaRPr lang="en-US" sz="2400" dirty="0"/>
          </a:p>
          <a:p>
            <a:r>
              <a:rPr lang="zh-CN" altLang="en-US" sz="2400" dirty="0"/>
              <a:t>有毒物質不應被兒童拿到，不使用時必須保存在上鎖的房間或櫃子中。</a:t>
            </a:r>
            <a:endParaRPr lang="en-US" sz="2400" dirty="0"/>
          </a:p>
          <a:p>
            <a:pPr lvl="1"/>
            <a:r>
              <a:rPr lang="zh-CN" altLang="en-US" sz="1800" dirty="0"/>
              <a:t>漂白劑溶液標簽上應該標有內容物和混合日期。</a:t>
            </a:r>
            <a:endParaRPr lang="en-US" sz="24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0401" y="1376364"/>
            <a:ext cx="2818771" cy="4226044"/>
          </a:xfrm>
          <a:prstGeom prst="rect">
            <a:avLst/>
          </a:prstGeom>
          <a:ln>
            <a:solidFill>
              <a:schemeClr val="tx1"/>
            </a:solidFill>
          </a:ln>
        </p:spPr>
      </p:pic>
    </p:spTree>
    <p:custDataLst>
      <p:tags r:id="rId1"/>
    </p:custDataLst>
    <p:extLst>
      <p:ext uri="{BB962C8B-B14F-4D97-AF65-F5344CB8AC3E}">
        <p14:creationId xmlns:p14="http://schemas.microsoft.com/office/powerpoint/2010/main" val="14572377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509704"/>
            <a:ext cx="8382000" cy="584200"/>
          </a:xfrm>
        </p:spPr>
        <p:txBody>
          <a:bodyPr>
            <a:noAutofit/>
          </a:bodyPr>
          <a:lstStyle/>
          <a:p>
            <a:pPr>
              <a:defRPr/>
            </a:pPr>
            <a:r>
              <a:rPr lang="zh-CN" altLang="en-US" sz="3600" dirty="0"/>
              <a:t>什麼是整合式蟲害管理</a:t>
            </a:r>
            <a:r>
              <a:rPr lang="en-US" sz="3600" dirty="0"/>
              <a:t> (IPM)</a:t>
            </a:r>
            <a:r>
              <a:rPr lang="zh-CN" altLang="en-US" sz="3600" dirty="0"/>
              <a:t>？</a:t>
            </a:r>
            <a:endParaRPr lang="en-US" sz="3600" dirty="0"/>
          </a:p>
        </p:txBody>
      </p:sp>
      <p:pic>
        <p:nvPicPr>
          <p:cNvPr id="29700" name="Picture 4"/>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858000" y="1527629"/>
            <a:ext cx="2578578" cy="3865934"/>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6"/>
          <p:cNvSpPr/>
          <p:nvPr/>
        </p:nvSpPr>
        <p:spPr>
          <a:xfrm>
            <a:off x="2008095" y="1616186"/>
            <a:ext cx="4503737" cy="3046988"/>
          </a:xfrm>
          <a:prstGeom prst="rect">
            <a:avLst/>
          </a:prstGeom>
        </p:spPr>
        <p:txBody>
          <a:bodyPr wrap="square" anchor="t">
            <a:spAutoFit/>
          </a:bodyPr>
          <a:lstStyle/>
          <a:p>
            <a:pPr>
              <a:defRPr/>
            </a:pPr>
            <a:r>
              <a:rPr lang="zh-CN" altLang="en-US" sz="2400" dirty="0"/>
              <a:t>一種控制蟲害的方法，重點放在：</a:t>
            </a:r>
            <a:endParaRPr lang="en-US" sz="2400" dirty="0"/>
          </a:p>
          <a:p>
            <a:pPr marL="342900" indent="-342900">
              <a:buFont typeface="Arial" panose="020B0604020202020204" pitchFamily="34" charset="0"/>
              <a:buChar char="•"/>
              <a:defRPr/>
            </a:pPr>
            <a:r>
              <a:rPr lang="zh-CN" altLang="en-US" sz="2400" dirty="0"/>
              <a:t>預防蟲害的發生</a:t>
            </a:r>
            <a:r>
              <a:rPr lang="en-US" sz="2400" dirty="0"/>
              <a:t> (</a:t>
            </a:r>
            <a:r>
              <a:rPr lang="zh-CN" altLang="en-US" sz="2400" dirty="0"/>
              <a:t>防止蟲害侵入，並去除蟲害所需的食物、水和住所</a:t>
            </a:r>
            <a:r>
              <a:rPr lang="en-US" sz="2400" dirty="0"/>
              <a:t>)</a:t>
            </a:r>
          </a:p>
          <a:p>
            <a:pPr marL="342900" indent="-342900">
              <a:buFont typeface="Arial" panose="020B0604020202020204" pitchFamily="34" charset="0"/>
              <a:buChar char="•"/>
              <a:defRPr/>
            </a:pPr>
            <a:r>
              <a:rPr lang="zh-CN" altLang="en-US" sz="2400" dirty="0"/>
              <a:t>監測蟲害情況</a:t>
            </a:r>
            <a:endParaRPr lang="en-US" sz="2400" dirty="0"/>
          </a:p>
          <a:p>
            <a:pPr marL="342900" indent="-342900">
              <a:buFont typeface="Arial" panose="020B0604020202020204" pitchFamily="34" charset="0"/>
              <a:buChar char="•"/>
              <a:defRPr/>
            </a:pPr>
            <a:r>
              <a:rPr lang="zh-CN" altLang="en-US" sz="2400" dirty="0"/>
              <a:t>減少殺蟲劑的使用</a:t>
            </a:r>
            <a:endParaRPr lang="en-US" sz="2400" dirty="0"/>
          </a:p>
          <a:p>
            <a:pPr marL="342900" indent="-342900">
              <a:buFont typeface="Arial" panose="020B0604020202020204" pitchFamily="34" charset="0"/>
              <a:buChar char="•"/>
              <a:defRPr/>
            </a:pPr>
            <a:r>
              <a:rPr lang="zh-CN" altLang="en-US" sz="2400" dirty="0"/>
              <a:t>儘量減少對人和環境的健康風險</a:t>
            </a:r>
            <a:endParaRPr lang="en-US" sz="2400" spc="300" dirty="0">
              <a:ea typeface="ヒラギノ角ゴ Pro W3" pitchFamily="37" charset="-128"/>
              <a:cs typeface="Estrangelo Edessa" pitchFamily="66"/>
            </a:endParaRPr>
          </a:p>
        </p:txBody>
      </p:sp>
    </p:spTree>
    <p:custDataLst>
      <p:tags r:id="rId1"/>
    </p:custDataLst>
    <p:extLst>
      <p:ext uri="{BB962C8B-B14F-4D97-AF65-F5344CB8AC3E}">
        <p14:creationId xmlns:p14="http://schemas.microsoft.com/office/powerpoint/2010/main" val="33079844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hape 1">
            <a:extLst>
              <a:ext uri="{FF2B5EF4-FFF2-40B4-BE49-F238E27FC236}">
                <a16:creationId xmlns:a16="http://schemas.microsoft.com/office/drawing/2014/main" id="{3CE5B50F-7077-59F9-5B70-A3CC32C82DA7}"/>
              </a:ext>
            </a:extLst>
          </p:cNvPr>
          <p:cNvPicPr>
            <a:picLocks noGrp="1"/>
          </p:cNvPicPr>
          <p:nvPr>
            <p:ph idx="1"/>
          </p:nvPr>
        </p:nvPicPr>
        <p:blipFill>
          <a:blip r:embed="rId3"/>
          <a:stretch/>
        </p:blipFill>
        <p:spPr>
          <a:xfrm>
            <a:off x="3733800" y="1127919"/>
            <a:ext cx="4533900" cy="4602162"/>
          </a:xfrm>
          <a:prstGeom prst="rect">
            <a:avLst/>
          </a:prstGeom>
        </p:spPr>
      </p:pic>
      <p:sp>
        <p:nvSpPr>
          <p:cNvPr id="2" name="Title 1">
            <a:extLst>
              <a:ext uri="{FF2B5EF4-FFF2-40B4-BE49-F238E27FC236}">
                <a16:creationId xmlns:a16="http://schemas.microsoft.com/office/drawing/2014/main" id="{7EA0F944-63D2-B702-53F5-1EA53B0A55D6}"/>
              </a:ext>
            </a:extLst>
          </p:cNvPr>
          <p:cNvSpPr>
            <a:spLocks noGrp="1"/>
          </p:cNvSpPr>
          <p:nvPr>
            <p:ph type="title"/>
          </p:nvPr>
        </p:nvSpPr>
        <p:spPr/>
        <p:txBody>
          <a:bodyPr/>
          <a:lstStyle/>
          <a:p>
            <a:endParaRPr lang="en-US" dirty="0"/>
          </a:p>
        </p:txBody>
      </p:sp>
      <p:sp>
        <p:nvSpPr>
          <p:cNvPr id="15" name="TextBox 14">
            <a:extLst>
              <a:ext uri="{FF2B5EF4-FFF2-40B4-BE49-F238E27FC236}">
                <a16:creationId xmlns:a16="http://schemas.microsoft.com/office/drawing/2014/main" id="{0A2C42F3-F66A-16C2-A6C4-BD103167B225}"/>
              </a:ext>
            </a:extLst>
          </p:cNvPr>
          <p:cNvSpPr txBox="1"/>
          <p:nvPr/>
        </p:nvSpPr>
        <p:spPr>
          <a:xfrm>
            <a:off x="5468320" y="2822138"/>
            <a:ext cx="1219200" cy="1477328"/>
          </a:xfrm>
          <a:prstGeom prst="rect">
            <a:avLst/>
          </a:prstGeom>
          <a:noFill/>
        </p:spPr>
        <p:txBody>
          <a:bodyPr wrap="square" rtlCol="0">
            <a:spAutoFit/>
          </a:bodyPr>
          <a:lstStyle/>
          <a:p>
            <a:r>
              <a:rPr lang="ja-JP" altLang="en-US" sz="3600" b="1" dirty="0"/>
              <a:t>日常</a:t>
            </a:r>
          </a:p>
          <a:p>
            <a:r>
              <a:rPr lang="en-US" sz="3600" b="1" dirty="0"/>
              <a:t> IPM</a:t>
            </a:r>
          </a:p>
          <a:p>
            <a:endParaRPr lang="en-US" dirty="0"/>
          </a:p>
        </p:txBody>
      </p:sp>
      <p:sp>
        <p:nvSpPr>
          <p:cNvPr id="21" name="TextBox 20">
            <a:extLst>
              <a:ext uri="{FF2B5EF4-FFF2-40B4-BE49-F238E27FC236}">
                <a16:creationId xmlns:a16="http://schemas.microsoft.com/office/drawing/2014/main" id="{93668C0F-88E7-C8CF-D0DE-5A7329C30E60}"/>
              </a:ext>
            </a:extLst>
          </p:cNvPr>
          <p:cNvSpPr txBox="1"/>
          <p:nvPr/>
        </p:nvSpPr>
        <p:spPr>
          <a:xfrm>
            <a:off x="3888140" y="3862633"/>
            <a:ext cx="1167478" cy="461665"/>
          </a:xfrm>
          <a:prstGeom prst="rect">
            <a:avLst/>
          </a:prstGeom>
          <a:noFill/>
        </p:spPr>
        <p:txBody>
          <a:bodyPr wrap="square" rtlCol="0">
            <a:spAutoFit/>
          </a:bodyPr>
          <a:lstStyle/>
          <a:p>
            <a:pPr algn="ctr"/>
            <a:r>
              <a:rPr lang="ja-JP" altLang="en-US" sz="2400" dirty="0">
                <a:solidFill>
                  <a:schemeClr val="bg1"/>
                </a:solidFill>
              </a:rPr>
              <a:t>管理</a:t>
            </a:r>
            <a:endParaRPr lang="en-US" sz="2400" dirty="0">
              <a:solidFill>
                <a:schemeClr val="bg1"/>
              </a:solidFill>
            </a:endParaRPr>
          </a:p>
        </p:txBody>
      </p:sp>
      <p:sp>
        <p:nvSpPr>
          <p:cNvPr id="22" name="TextBox 21">
            <a:extLst>
              <a:ext uri="{FF2B5EF4-FFF2-40B4-BE49-F238E27FC236}">
                <a16:creationId xmlns:a16="http://schemas.microsoft.com/office/drawing/2014/main" id="{C1374CD4-E8A2-F210-A466-FE56E19DC8CE}"/>
              </a:ext>
            </a:extLst>
          </p:cNvPr>
          <p:cNvSpPr txBox="1"/>
          <p:nvPr/>
        </p:nvSpPr>
        <p:spPr>
          <a:xfrm>
            <a:off x="6332222" y="2153523"/>
            <a:ext cx="1219200" cy="369332"/>
          </a:xfrm>
          <a:prstGeom prst="rect">
            <a:avLst/>
          </a:prstGeom>
          <a:noFill/>
        </p:spPr>
        <p:txBody>
          <a:bodyPr wrap="square" rtlCol="0">
            <a:spAutoFit/>
          </a:bodyPr>
          <a:lstStyle/>
          <a:p>
            <a:pPr algn="ctr"/>
            <a:r>
              <a:rPr lang="ja-JP" altLang="en-US" dirty="0">
                <a:solidFill>
                  <a:schemeClr val="bg1"/>
                </a:solidFill>
              </a:rPr>
              <a:t>檢查</a:t>
            </a:r>
            <a:endParaRPr lang="en-US" dirty="0">
              <a:solidFill>
                <a:schemeClr val="bg1"/>
              </a:solidFill>
            </a:endParaRPr>
          </a:p>
        </p:txBody>
      </p:sp>
      <p:sp>
        <p:nvSpPr>
          <p:cNvPr id="23" name="TextBox 22">
            <a:extLst>
              <a:ext uri="{FF2B5EF4-FFF2-40B4-BE49-F238E27FC236}">
                <a16:creationId xmlns:a16="http://schemas.microsoft.com/office/drawing/2014/main" id="{644235FE-EA58-DF08-FD4A-72E5F5340412}"/>
              </a:ext>
            </a:extLst>
          </p:cNvPr>
          <p:cNvSpPr txBox="1"/>
          <p:nvPr/>
        </p:nvSpPr>
        <p:spPr>
          <a:xfrm>
            <a:off x="7062218" y="3560802"/>
            <a:ext cx="990600" cy="369332"/>
          </a:xfrm>
          <a:prstGeom prst="rect">
            <a:avLst/>
          </a:prstGeom>
          <a:noFill/>
        </p:spPr>
        <p:txBody>
          <a:bodyPr wrap="square" rtlCol="0">
            <a:spAutoFit/>
          </a:bodyPr>
          <a:lstStyle/>
          <a:p>
            <a:pPr algn="ctr"/>
            <a:r>
              <a:rPr lang="zh-TW" altLang="en-US" dirty="0">
                <a:solidFill>
                  <a:srgbClr val="FFFFFF"/>
                </a:solidFill>
                <a:latin typeface="Microsoft JhengHei Light" panose="020B0304030504040204" pitchFamily="34" charset="-120"/>
                <a:ea typeface="PMingLiU" panose="02020500000000000000" pitchFamily="18" charset="-120"/>
                <a:cs typeface="Microsoft JhengHei Light" panose="020B0304030504040204" pitchFamily="34" charset="-120"/>
              </a:rPr>
              <a:t>找到</a:t>
            </a:r>
            <a:endParaRPr lang="en-US" dirty="0"/>
          </a:p>
        </p:txBody>
      </p:sp>
      <p:sp>
        <p:nvSpPr>
          <p:cNvPr id="24" name="TextBox 23">
            <a:extLst>
              <a:ext uri="{FF2B5EF4-FFF2-40B4-BE49-F238E27FC236}">
                <a16:creationId xmlns:a16="http://schemas.microsoft.com/office/drawing/2014/main" id="{75425EED-FEEA-665D-8099-AE5B662F3A20}"/>
              </a:ext>
            </a:extLst>
          </p:cNvPr>
          <p:cNvSpPr txBox="1"/>
          <p:nvPr/>
        </p:nvSpPr>
        <p:spPr>
          <a:xfrm>
            <a:off x="5486400" y="4830107"/>
            <a:ext cx="1047750" cy="461665"/>
          </a:xfrm>
          <a:prstGeom prst="rect">
            <a:avLst/>
          </a:prstGeom>
          <a:noFill/>
        </p:spPr>
        <p:txBody>
          <a:bodyPr wrap="square" rtlCol="0">
            <a:spAutoFit/>
          </a:bodyPr>
          <a:lstStyle/>
          <a:p>
            <a:pPr algn="ctr"/>
            <a:r>
              <a:rPr lang="ja-JP" altLang="en-US" sz="2400" dirty="0">
                <a:solidFill>
                  <a:schemeClr val="bg1"/>
                </a:solidFill>
              </a:rPr>
              <a:t>監測</a:t>
            </a:r>
            <a:endParaRPr lang="en-US" sz="2400" dirty="0">
              <a:solidFill>
                <a:schemeClr val="bg1"/>
              </a:solidFill>
            </a:endParaRPr>
          </a:p>
        </p:txBody>
      </p:sp>
      <p:sp>
        <p:nvSpPr>
          <p:cNvPr id="27" name="TextBox 26">
            <a:extLst>
              <a:ext uri="{FF2B5EF4-FFF2-40B4-BE49-F238E27FC236}">
                <a16:creationId xmlns:a16="http://schemas.microsoft.com/office/drawing/2014/main" id="{28258C75-B81F-779C-9E53-EE5452E0D4C4}"/>
              </a:ext>
            </a:extLst>
          </p:cNvPr>
          <p:cNvSpPr txBox="1"/>
          <p:nvPr/>
        </p:nvSpPr>
        <p:spPr>
          <a:xfrm>
            <a:off x="4495800" y="2153523"/>
            <a:ext cx="990600" cy="369332"/>
          </a:xfrm>
          <a:prstGeom prst="rect">
            <a:avLst/>
          </a:prstGeom>
          <a:noFill/>
        </p:spPr>
        <p:txBody>
          <a:bodyPr wrap="square" rtlCol="0">
            <a:spAutoFit/>
          </a:bodyPr>
          <a:lstStyle/>
          <a:p>
            <a:pPr algn="ctr"/>
            <a:r>
              <a:rPr lang="ja-JP" altLang="en-US" dirty="0">
                <a:solidFill>
                  <a:schemeClr val="bg1"/>
                </a:solidFill>
              </a:rPr>
              <a:t>預防</a:t>
            </a:r>
            <a:endParaRPr lang="en-US" dirty="0">
              <a:solidFill>
                <a:schemeClr val="bg1"/>
              </a:solidFill>
            </a:endParaRPr>
          </a:p>
        </p:txBody>
      </p:sp>
    </p:spTree>
    <p:extLst>
      <p:ext uri="{BB962C8B-B14F-4D97-AF65-F5344CB8AC3E}">
        <p14:creationId xmlns:p14="http://schemas.microsoft.com/office/powerpoint/2010/main" val="30308464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C:\Documents and Settings\research\My Documents\evie\images\CaulkingFaucetGa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8238" y="3817367"/>
            <a:ext cx="2790832" cy="1852612"/>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4130" y="3306193"/>
            <a:ext cx="2436812" cy="2363787"/>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481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0" y="1413529"/>
            <a:ext cx="2278062" cy="186055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 name="Picture 44" descr="Doorway - Broken Doorsweep-j_jochi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05852" y="1043641"/>
            <a:ext cx="1725613" cy="2132012"/>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1828800" y="228600"/>
            <a:ext cx="8229600" cy="584200"/>
          </a:xfrm>
          <a:prstGeom prst="rect">
            <a:avLst/>
          </a:prstGeom>
        </p:spPr>
        <p:txBody>
          <a:bodyPr/>
          <a:lstStyle/>
          <a:p>
            <a:pPr>
              <a:defRPr/>
            </a:pPr>
            <a:r>
              <a:rPr lang="zh-CN" altLang="en-US" dirty="0">
                <a:latin typeface="+mj-lt"/>
              </a:rPr>
              <a:t>預防：防止蟲害侵入</a:t>
            </a:r>
            <a:endParaRPr lang="en-US" dirty="0">
              <a:latin typeface="+mj-lt"/>
            </a:endParaRPr>
          </a:p>
        </p:txBody>
      </p:sp>
      <p:sp>
        <p:nvSpPr>
          <p:cNvPr id="3" name="Content Placeholder 2"/>
          <p:cNvSpPr txBox="1">
            <a:spLocks/>
          </p:cNvSpPr>
          <p:nvPr/>
        </p:nvSpPr>
        <p:spPr>
          <a:xfrm>
            <a:off x="2133600" y="4594226"/>
            <a:ext cx="8229600" cy="4525963"/>
          </a:xfrm>
          <a:prstGeom prst="rect">
            <a:avLst/>
          </a:prstGeom>
        </p:spPr>
        <p:txBody>
          <a:bodyPr/>
          <a:lstStyle/>
          <a:p>
            <a:pPr marL="342900" indent="-342900">
              <a:spcBef>
                <a:spcPct val="20000"/>
              </a:spcBef>
              <a:defRPr/>
            </a:pPr>
            <a:endParaRPr lang="en-US" sz="3200" dirty="0"/>
          </a:p>
        </p:txBody>
      </p:sp>
      <p:sp>
        <p:nvSpPr>
          <p:cNvPr id="15" name="Right Arrow 14"/>
          <p:cNvSpPr/>
          <p:nvPr/>
        </p:nvSpPr>
        <p:spPr>
          <a:xfrm>
            <a:off x="4858151" y="1633952"/>
            <a:ext cx="647700" cy="284163"/>
          </a:xfrm>
          <a:prstGeom prst="righ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2048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54131" y="996537"/>
            <a:ext cx="3076632" cy="1736957"/>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 name="TextBox 8"/>
          <p:cNvSpPr txBox="1">
            <a:spLocks noChangeArrowheads="1"/>
          </p:cNvSpPr>
          <p:nvPr/>
        </p:nvSpPr>
        <p:spPr bwMode="auto">
          <a:xfrm>
            <a:off x="3286760" y="5649912"/>
            <a:ext cx="2779712" cy="369332"/>
          </a:xfrm>
          <a:prstGeom prst="rect">
            <a:avLst/>
          </a:prstGeom>
          <a:solidFill>
            <a:srgbClr val="FFFF00"/>
          </a:solidFill>
          <a:ln w="25400">
            <a:solidFill>
              <a:schemeClr val="tx1"/>
            </a:solidFill>
            <a:miter lim="800000"/>
            <a:headEnd/>
            <a:tailEnd/>
          </a:ln>
        </p:spPr>
        <p:txBody>
          <a:bodyPr>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algn="ctr" eaLnBrk="1" hangingPunct="1"/>
            <a:r>
              <a:rPr lang="zh-CN" altLang="en-US" dirty="0">
                <a:latin typeface="News Gothic MT"/>
                <a:ea typeface="News Gothic MT"/>
                <a:cs typeface="News Gothic MT"/>
              </a:rPr>
              <a:t>密封管道間隙</a:t>
            </a:r>
            <a:endParaRPr lang="en-US" altLang="en-US" dirty="0">
              <a:latin typeface="News Gothic MT"/>
              <a:ea typeface="News Gothic MT"/>
              <a:cs typeface="News Gothic MT"/>
            </a:endParaRPr>
          </a:p>
        </p:txBody>
      </p:sp>
      <p:sp>
        <p:nvSpPr>
          <p:cNvPr id="17" name="Right Arrow 16"/>
          <p:cNvSpPr/>
          <p:nvPr/>
        </p:nvSpPr>
        <p:spPr>
          <a:xfrm>
            <a:off x="4199424" y="4538365"/>
            <a:ext cx="647700" cy="284162"/>
          </a:xfrm>
          <a:prstGeom prst="righ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6" name="TextBox 15"/>
          <p:cNvSpPr txBox="1">
            <a:spLocks noChangeArrowheads="1"/>
          </p:cNvSpPr>
          <p:nvPr/>
        </p:nvSpPr>
        <p:spPr bwMode="auto">
          <a:xfrm>
            <a:off x="7360444" y="3175653"/>
            <a:ext cx="2797175" cy="369888"/>
          </a:xfrm>
          <a:prstGeom prst="rect">
            <a:avLst/>
          </a:prstGeom>
          <a:solidFill>
            <a:srgbClr val="FFFF00"/>
          </a:solidFill>
          <a:ln w="25400">
            <a:solidFill>
              <a:schemeClr val="tx1"/>
            </a:solidFill>
            <a:miter lim="800000"/>
            <a:headEnd/>
            <a:tailEnd/>
          </a:ln>
        </p:spPr>
        <p:txBody>
          <a:bodyPr>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algn="ctr" eaLnBrk="1" hangingPunct="1"/>
            <a:r>
              <a:rPr lang="zh-TW" altLang="en-US" dirty="0">
                <a:latin typeface="News Gothic MT"/>
                <a:ea typeface="News Gothic MT"/>
                <a:cs typeface="News Gothic MT"/>
              </a:rPr>
              <a:t>補上紗網上的洞</a:t>
            </a:r>
            <a:endParaRPr lang="en-US" altLang="en-US" dirty="0">
              <a:latin typeface="News Gothic MT"/>
              <a:ea typeface="News Gothic MT"/>
              <a:cs typeface="News Gothic MT"/>
            </a:endParaRPr>
          </a:p>
        </p:txBody>
      </p:sp>
      <p:sp>
        <p:nvSpPr>
          <p:cNvPr id="7" name="TextBox 6"/>
          <p:cNvSpPr txBox="1">
            <a:spLocks noChangeArrowheads="1"/>
          </p:cNvSpPr>
          <p:nvPr/>
        </p:nvSpPr>
        <p:spPr bwMode="auto">
          <a:xfrm>
            <a:off x="4519614" y="1973264"/>
            <a:ext cx="2320925" cy="646331"/>
          </a:xfrm>
          <a:prstGeom prst="rect">
            <a:avLst/>
          </a:prstGeom>
          <a:solidFill>
            <a:srgbClr val="FFFF00"/>
          </a:solidFill>
          <a:ln w="25400">
            <a:solidFill>
              <a:schemeClr val="tx1"/>
            </a:solidFill>
            <a:miter lim="800000"/>
            <a:headEnd/>
            <a:tailEnd/>
          </a:ln>
        </p:spPr>
        <p:txBody>
          <a:bodyPr>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r>
              <a:rPr lang="zh-CN" altLang="en-US" dirty="0">
                <a:latin typeface="News Gothic MT"/>
                <a:ea typeface="News Gothic MT"/>
                <a:cs typeface="News Gothic MT"/>
              </a:rPr>
              <a:t>密封或阻隔門縫間隙；安裝門底掃片</a:t>
            </a:r>
            <a:endParaRPr lang="en-US" altLang="en-US" dirty="0">
              <a:latin typeface="News Gothic MT"/>
              <a:ea typeface="News Gothic MT"/>
              <a:cs typeface="News Gothic MT"/>
            </a:endParaRPr>
          </a:p>
        </p:txBody>
      </p:sp>
      <p:sp>
        <p:nvSpPr>
          <p:cNvPr id="22" name="Content Placeholder 2"/>
          <p:cNvSpPr txBox="1">
            <a:spLocks/>
          </p:cNvSpPr>
          <p:nvPr/>
        </p:nvSpPr>
        <p:spPr>
          <a:xfrm>
            <a:off x="2514601" y="2512873"/>
            <a:ext cx="6651625" cy="1522412"/>
          </a:xfrm>
          <a:prstGeom prst="rect">
            <a:avLst/>
          </a:prstGeom>
          <a:solidFill>
            <a:schemeClr val="accent6">
              <a:lumMod val="75000"/>
            </a:schemeClr>
          </a:solidFill>
          <a:ln w="25400">
            <a:solidFill>
              <a:schemeClr val="tx1"/>
            </a:solidFill>
          </a:ln>
        </p:spPr>
        <p:txBody>
          <a:bodyPr/>
          <a:lstStyle/>
          <a:p>
            <a:pPr>
              <a:buClr>
                <a:schemeClr val="tx1"/>
              </a:buClr>
              <a:defRPr/>
            </a:pPr>
            <a:r>
              <a:rPr lang="zh-CN" altLang="en-US" sz="2800" b="1" dirty="0">
                <a:latin typeface="News Gothic MT"/>
                <a:ea typeface="ヒラギノ角ゴ Pro W3" pitchFamily="37" charset="-128"/>
                <a:cs typeface="News Gothic MT"/>
              </a:rPr>
              <a:t>注意事項：</a:t>
            </a:r>
            <a:r>
              <a:rPr lang="en-US" sz="2800" b="1" dirty="0">
                <a:latin typeface="News Gothic MT"/>
                <a:ea typeface="ヒラギノ角ゴ Pro W3" pitchFamily="37" charset="-128"/>
                <a:cs typeface="News Gothic MT"/>
              </a:rPr>
              <a:t> </a:t>
            </a:r>
          </a:p>
          <a:p>
            <a:pPr>
              <a:buClr>
                <a:schemeClr val="tx1"/>
              </a:buClr>
              <a:defRPr/>
            </a:pPr>
            <a:r>
              <a:rPr lang="zh-CN" altLang="en-US" sz="2800" dirty="0">
                <a:latin typeface="News Gothic MT"/>
                <a:ea typeface="ヒラギノ角ゴ Pro W3" pitchFamily="37" charset="-128"/>
                <a:cs typeface="News Gothic MT"/>
              </a:rPr>
              <a:t>密封入口，一開始就防止蟲害侵入您的設施！</a:t>
            </a:r>
            <a:endParaRPr lang="en-US" sz="2800" dirty="0">
              <a:latin typeface="News Gothic MT"/>
              <a:cs typeface="News Gothic MT"/>
            </a:endParaRPr>
          </a:p>
        </p:txBody>
      </p:sp>
    </p:spTree>
    <p:custDataLst>
      <p:tags r:id="rId1"/>
    </p:custDataLst>
    <p:extLst>
      <p:ext uri="{BB962C8B-B14F-4D97-AF65-F5344CB8AC3E}">
        <p14:creationId xmlns:p14="http://schemas.microsoft.com/office/powerpoint/2010/main" val="2473690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dissolve">
                                      <p:cBhvr>
                                        <p:cTn id="17" dur="500"/>
                                        <p:tgtEl>
                                          <p:spTgt spid="1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additive="base">
                                        <p:cTn id="22" dur="500" fill="hold"/>
                                        <p:tgtEl>
                                          <p:spTgt spid="22"/>
                                        </p:tgtEl>
                                        <p:attrNameLst>
                                          <p:attrName>ppt_x</p:attrName>
                                        </p:attrNameLst>
                                      </p:cBhvr>
                                      <p:tavLst>
                                        <p:tav tm="0">
                                          <p:val>
                                            <p:strVal val="#ppt_x"/>
                                          </p:val>
                                        </p:tav>
                                        <p:tav tm="100000">
                                          <p:val>
                                            <p:strVal val="#ppt_x"/>
                                          </p:val>
                                        </p:tav>
                                      </p:tavLst>
                                    </p:anim>
                                    <p:anim calcmode="lin" valueType="num">
                                      <p:cBhvr additive="base">
                                        <p:cTn id="23" dur="500" fill="hold"/>
                                        <p:tgtEl>
                                          <p:spTgt spid="22"/>
                                        </p:tgtEl>
                                        <p:attrNameLst>
                                          <p:attrName>ppt_y</p:attrName>
                                        </p:attrNameLst>
                                      </p:cBhvr>
                                      <p:tavLst>
                                        <p:tav tm="0">
                                          <p:val>
                                            <p:strVal val="1+#ppt_h/2"/>
                                          </p:val>
                                        </p:tav>
                                        <p:tav tm="100000">
                                          <p:val>
                                            <p:strVal val="#ppt_y"/>
                                          </p:val>
                                        </p:tav>
                                      </p:tavLst>
                                    </p:anim>
                                  </p:childTnLst>
                                </p:cTn>
                              </p:par>
                              <p:par>
                                <p:cTn id="24" presetID="9" presetClass="emph" presetSubtype="0" nodeType="withEffect">
                                  <p:stCondLst>
                                    <p:cond delay="0"/>
                                  </p:stCondLst>
                                  <p:childTnLst>
                                    <p:set>
                                      <p:cBhvr rctx="PPT">
                                        <p:cTn id="25" dur="indefinite"/>
                                        <p:tgtEl>
                                          <p:spTgt spid="20"/>
                                        </p:tgtEl>
                                        <p:attrNameLst>
                                          <p:attrName>style.opacity</p:attrName>
                                        </p:attrNameLst>
                                      </p:cBhvr>
                                      <p:to>
                                        <p:strVal val="0.5"/>
                                      </p:to>
                                    </p:set>
                                    <p:animEffect filter="image" prLst="opacity: 0.5">
                                      <p:cBhvr rctx="IE">
                                        <p:cTn id="26" dur="indefinite"/>
                                        <p:tgtEl>
                                          <p:spTgt spid="20"/>
                                        </p:tgtEl>
                                      </p:cBhvr>
                                    </p:animEffect>
                                  </p:childTnLst>
                                </p:cTn>
                              </p:par>
                              <p:par>
                                <p:cTn id="27" presetID="9" presetClass="emph" presetSubtype="0" grpId="0" nodeType="withEffect">
                                  <p:stCondLst>
                                    <p:cond delay="0"/>
                                  </p:stCondLst>
                                  <p:childTnLst>
                                    <p:set>
                                      <p:cBhvr rctx="PPT">
                                        <p:cTn id="28" dur="indefinite"/>
                                        <p:tgtEl>
                                          <p:spTgt spid="2"/>
                                        </p:tgtEl>
                                        <p:attrNameLst>
                                          <p:attrName>style.opacity</p:attrName>
                                        </p:attrNameLst>
                                      </p:cBhvr>
                                      <p:to>
                                        <p:strVal val="0.5"/>
                                      </p:to>
                                    </p:set>
                                    <p:animEffect filter="image" prLst="opacity: 0.5">
                                      <p:cBhvr rctx="IE">
                                        <p:cTn id="29" dur="indefinite"/>
                                        <p:tgtEl>
                                          <p:spTgt spid="2"/>
                                        </p:tgtEl>
                                      </p:cBhvr>
                                    </p:animEffect>
                                  </p:childTnLst>
                                </p:cTn>
                              </p:par>
                              <p:par>
                                <p:cTn id="30" presetID="9" presetClass="emph" presetSubtype="0" grpId="0" nodeType="withEffect" nodePh="1">
                                  <p:stCondLst>
                                    <p:cond delay="0"/>
                                  </p:stCondLst>
                                  <p:endCondLst>
                                    <p:cond evt="begin" delay="0">
                                      <p:tn val="30"/>
                                    </p:cond>
                                  </p:endCondLst>
                                  <p:childTnLst>
                                    <p:set>
                                      <p:cBhvr rctx="PPT">
                                        <p:cTn id="31" dur="indefinite"/>
                                        <p:tgtEl>
                                          <p:spTgt spid="3"/>
                                        </p:tgtEl>
                                        <p:attrNameLst>
                                          <p:attrName>style.opacity</p:attrName>
                                        </p:attrNameLst>
                                      </p:cBhvr>
                                      <p:to>
                                        <p:strVal val="0.5"/>
                                      </p:to>
                                    </p:set>
                                    <p:animEffect filter="image" prLst="opacity: 0.5">
                                      <p:cBhvr rctx="IE">
                                        <p:cTn id="32" dur="indefinite"/>
                                        <p:tgtEl>
                                          <p:spTgt spid="3"/>
                                        </p:tgtEl>
                                      </p:cBhvr>
                                    </p:animEffect>
                                  </p:childTnLst>
                                </p:cTn>
                              </p:par>
                              <p:par>
                                <p:cTn id="33" presetID="9" presetClass="emph" presetSubtype="0" grpId="0" nodeType="withEffect">
                                  <p:stCondLst>
                                    <p:cond delay="0"/>
                                  </p:stCondLst>
                                  <p:childTnLst>
                                    <p:set>
                                      <p:cBhvr rctx="PPT">
                                        <p:cTn id="34" dur="indefinite"/>
                                        <p:tgtEl>
                                          <p:spTgt spid="15"/>
                                        </p:tgtEl>
                                        <p:attrNameLst>
                                          <p:attrName>style.opacity</p:attrName>
                                        </p:attrNameLst>
                                      </p:cBhvr>
                                      <p:to>
                                        <p:strVal val="0.5"/>
                                      </p:to>
                                    </p:set>
                                    <p:animEffect filter="image" prLst="opacity: 0.5">
                                      <p:cBhvr rctx="IE">
                                        <p:cTn id="35" dur="indefinite"/>
                                        <p:tgtEl>
                                          <p:spTgt spid="15"/>
                                        </p:tgtEl>
                                      </p:cBhvr>
                                    </p:animEffect>
                                  </p:childTnLst>
                                </p:cTn>
                              </p:par>
                              <p:par>
                                <p:cTn id="36" presetID="9" presetClass="emph" presetSubtype="0" nodeType="withEffect">
                                  <p:stCondLst>
                                    <p:cond delay="0"/>
                                  </p:stCondLst>
                                  <p:childTnLst>
                                    <p:set>
                                      <p:cBhvr rctx="PPT">
                                        <p:cTn id="37" dur="indefinite"/>
                                        <p:tgtEl>
                                          <p:spTgt spid="20482"/>
                                        </p:tgtEl>
                                        <p:attrNameLst>
                                          <p:attrName>style.opacity</p:attrName>
                                        </p:attrNameLst>
                                      </p:cBhvr>
                                      <p:to>
                                        <p:strVal val="0.5"/>
                                      </p:to>
                                    </p:set>
                                    <p:animEffect filter="image" prLst="opacity: 0.5">
                                      <p:cBhvr rctx="IE">
                                        <p:cTn id="38" dur="indefinite"/>
                                        <p:tgtEl>
                                          <p:spTgt spid="20482"/>
                                        </p:tgtEl>
                                      </p:cBhvr>
                                    </p:animEffect>
                                  </p:childTnLst>
                                </p:cTn>
                              </p:par>
                              <p:par>
                                <p:cTn id="39" presetID="9" presetClass="emph" presetSubtype="0" nodeType="withEffect">
                                  <p:stCondLst>
                                    <p:cond delay="0"/>
                                  </p:stCondLst>
                                  <p:childTnLst>
                                    <p:set>
                                      <p:cBhvr rctx="PPT">
                                        <p:cTn id="40" dur="indefinite"/>
                                        <p:tgtEl>
                                          <p:spTgt spid="11"/>
                                        </p:tgtEl>
                                        <p:attrNameLst>
                                          <p:attrName>style.opacity</p:attrName>
                                        </p:attrNameLst>
                                      </p:cBhvr>
                                      <p:to>
                                        <p:strVal val="0.5"/>
                                      </p:to>
                                    </p:set>
                                    <p:animEffect filter="image" prLst="opacity: 0.5">
                                      <p:cBhvr rctx="IE">
                                        <p:cTn id="41" dur="indefinite"/>
                                        <p:tgtEl>
                                          <p:spTgt spid="11"/>
                                        </p:tgtEl>
                                      </p:cBhvr>
                                    </p:animEffect>
                                  </p:childTnLst>
                                </p:cTn>
                              </p:par>
                              <p:par>
                                <p:cTn id="42" presetID="9" presetClass="emph" presetSubtype="0" nodeType="withEffect">
                                  <p:stCondLst>
                                    <p:cond delay="0"/>
                                  </p:stCondLst>
                                  <p:childTnLst>
                                    <p:set>
                                      <p:cBhvr rctx="PPT">
                                        <p:cTn id="43" dur="indefinite"/>
                                        <p:tgtEl>
                                          <p:spTgt spid="10"/>
                                        </p:tgtEl>
                                        <p:attrNameLst>
                                          <p:attrName>style.opacity</p:attrName>
                                        </p:attrNameLst>
                                      </p:cBhvr>
                                      <p:to>
                                        <p:strVal val="0.5"/>
                                      </p:to>
                                    </p:set>
                                    <p:animEffect filter="image" prLst="opacity: 0.5">
                                      <p:cBhvr rctx="IE">
                                        <p:cTn id="44" dur="indefinite"/>
                                        <p:tgtEl>
                                          <p:spTgt spid="10"/>
                                        </p:tgtEl>
                                      </p:cBhvr>
                                    </p:animEffect>
                                  </p:childTnLst>
                                </p:cTn>
                              </p:par>
                              <p:par>
                                <p:cTn id="45" presetID="9" presetClass="emph" presetSubtype="0" grpId="1" nodeType="withEffect">
                                  <p:stCondLst>
                                    <p:cond delay="0"/>
                                  </p:stCondLst>
                                  <p:childTnLst>
                                    <p:set>
                                      <p:cBhvr rctx="PPT">
                                        <p:cTn id="46" dur="indefinite"/>
                                        <p:tgtEl>
                                          <p:spTgt spid="9"/>
                                        </p:tgtEl>
                                        <p:attrNameLst>
                                          <p:attrName>style.opacity</p:attrName>
                                        </p:attrNameLst>
                                      </p:cBhvr>
                                      <p:to>
                                        <p:strVal val="0.5"/>
                                      </p:to>
                                    </p:set>
                                    <p:animEffect filter="image" prLst="opacity: 0.5">
                                      <p:cBhvr rctx="IE">
                                        <p:cTn id="47" dur="indefinite"/>
                                        <p:tgtEl>
                                          <p:spTgt spid="9"/>
                                        </p:tgtEl>
                                      </p:cBhvr>
                                    </p:animEffect>
                                  </p:childTnLst>
                                </p:cTn>
                              </p:par>
                              <p:par>
                                <p:cTn id="48" presetID="9" presetClass="emph" presetSubtype="0" grpId="0" nodeType="withEffect">
                                  <p:stCondLst>
                                    <p:cond delay="0"/>
                                  </p:stCondLst>
                                  <p:childTnLst>
                                    <p:set>
                                      <p:cBhvr rctx="PPT">
                                        <p:cTn id="49" dur="indefinite"/>
                                        <p:tgtEl>
                                          <p:spTgt spid="17"/>
                                        </p:tgtEl>
                                        <p:attrNameLst>
                                          <p:attrName>style.opacity</p:attrName>
                                        </p:attrNameLst>
                                      </p:cBhvr>
                                      <p:to>
                                        <p:strVal val="0.5"/>
                                      </p:to>
                                    </p:set>
                                    <p:animEffect filter="image" prLst="opacity: 0.5">
                                      <p:cBhvr rctx="IE">
                                        <p:cTn id="50" dur="indefinite"/>
                                        <p:tgtEl>
                                          <p:spTgt spid="17"/>
                                        </p:tgtEl>
                                      </p:cBhvr>
                                    </p:animEffect>
                                  </p:childTnLst>
                                </p:cTn>
                              </p:par>
                              <p:par>
                                <p:cTn id="51" presetID="9" presetClass="emph" presetSubtype="0" grpId="1" nodeType="withEffect">
                                  <p:stCondLst>
                                    <p:cond delay="0"/>
                                  </p:stCondLst>
                                  <p:childTnLst>
                                    <p:set>
                                      <p:cBhvr rctx="PPT">
                                        <p:cTn id="52" dur="indefinite"/>
                                        <p:tgtEl>
                                          <p:spTgt spid="16"/>
                                        </p:tgtEl>
                                        <p:attrNameLst>
                                          <p:attrName>style.opacity</p:attrName>
                                        </p:attrNameLst>
                                      </p:cBhvr>
                                      <p:to>
                                        <p:strVal val="0.5"/>
                                      </p:to>
                                    </p:set>
                                    <p:animEffect filter="image" prLst="opacity: 0.5">
                                      <p:cBhvr rctx="IE">
                                        <p:cTn id="53" dur="indefinite"/>
                                        <p:tgtEl>
                                          <p:spTgt spid="16"/>
                                        </p:tgtEl>
                                      </p:cBhvr>
                                    </p:animEffect>
                                  </p:childTnLst>
                                </p:cTn>
                              </p:par>
                              <p:par>
                                <p:cTn id="54" presetID="9" presetClass="emph" presetSubtype="0" grpId="1" nodeType="withEffect">
                                  <p:stCondLst>
                                    <p:cond delay="0"/>
                                  </p:stCondLst>
                                  <p:childTnLst>
                                    <p:set>
                                      <p:cBhvr rctx="PPT">
                                        <p:cTn id="55" dur="indefinite"/>
                                        <p:tgtEl>
                                          <p:spTgt spid="7"/>
                                        </p:tgtEl>
                                        <p:attrNameLst>
                                          <p:attrName>style.opacity</p:attrName>
                                        </p:attrNameLst>
                                      </p:cBhvr>
                                      <p:to>
                                        <p:strVal val="0.5"/>
                                      </p:to>
                                    </p:set>
                                    <p:animEffect filter="image" prLst="opacity: 0.5">
                                      <p:cBhvr rctx="IE">
                                        <p:cTn id="56" dur="indefinite"/>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5" grpId="0" animBg="1"/>
      <p:bldP spid="9" grpId="0" animBg="1"/>
      <p:bldP spid="9" grpId="1" animBg="1"/>
      <p:bldP spid="17" grpId="0" animBg="1"/>
      <p:bldP spid="16" grpId="0" animBg="1"/>
      <p:bldP spid="16" grpId="1" animBg="1"/>
      <p:bldP spid="7" grpId="0" animBg="1"/>
      <p:bldP spid="7" grpId="1" animBg="1"/>
      <p:bldP spid="2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2900" y="3586258"/>
            <a:ext cx="3079750" cy="2309813"/>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584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30651" y="4248150"/>
            <a:ext cx="1870075" cy="245745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07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45388" y="933450"/>
            <a:ext cx="2328862" cy="23749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a:blip r:embed="rId7">
            <a:extLst>
              <a:ext uri="{28A0092B-C50C-407E-A947-70E740481C1C}">
                <a14:useLocalDpi xmlns:a14="http://schemas.microsoft.com/office/drawing/2010/main" val="0"/>
              </a:ext>
            </a:extLst>
          </a:blip>
          <a:srcRect l="6700"/>
          <a:stretch>
            <a:fillRect/>
          </a:stretch>
        </p:blipFill>
        <p:spPr bwMode="auto">
          <a:xfrm>
            <a:off x="5029200" y="1533526"/>
            <a:ext cx="2254250" cy="177482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28800" y="1735138"/>
            <a:ext cx="2501900" cy="2074863"/>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981200" y="1"/>
            <a:ext cx="8001000" cy="933450"/>
          </a:xfrm>
        </p:spPr>
        <p:txBody>
          <a:bodyPr>
            <a:noAutofit/>
          </a:bodyPr>
          <a:lstStyle/>
          <a:p>
            <a:pPr>
              <a:defRPr/>
            </a:pPr>
            <a:r>
              <a:rPr lang="zh-CN" altLang="en-US" sz="3600" dirty="0">
                <a:cs typeface="Arial" pitchFamily="34" charset="0"/>
              </a:rPr>
              <a:t>預防：移除蟲害所需的食物和水</a:t>
            </a:r>
            <a:endParaRPr lang="en-US" sz="3600" dirty="0"/>
          </a:p>
        </p:txBody>
      </p:sp>
      <p:sp>
        <p:nvSpPr>
          <p:cNvPr id="13" name="TextBox 12"/>
          <p:cNvSpPr txBox="1">
            <a:spLocks noChangeArrowheads="1"/>
          </p:cNvSpPr>
          <p:nvPr/>
        </p:nvSpPr>
        <p:spPr bwMode="auto">
          <a:xfrm>
            <a:off x="1626595" y="1087437"/>
            <a:ext cx="3179763" cy="369332"/>
          </a:xfrm>
          <a:prstGeom prst="rect">
            <a:avLst/>
          </a:prstGeom>
          <a:solidFill>
            <a:srgbClr val="FFFF00"/>
          </a:solidFill>
          <a:ln w="25400">
            <a:solidFill>
              <a:schemeClr val="tx1"/>
            </a:solidFill>
            <a:miter lim="800000"/>
            <a:headEnd/>
            <a:tailEnd/>
          </a:ln>
        </p:spPr>
        <p:txBody>
          <a:bodyPr>
            <a:spAutoFit/>
          </a:bodyPr>
          <a:lstStyle>
            <a:lvl1pPr marL="342900" indent="-342900" eaLnBrk="0" hangingPunct="0">
              <a:defRPr>
                <a:solidFill>
                  <a:schemeClr val="tx1"/>
                </a:solidFill>
                <a:latin typeface="Arial" pitchFamily="34" charset="0"/>
                <a:ea typeface="ヒラギノ角ゴ Pro W3"/>
                <a:cs typeface="ヒラギノ角ゴ Pro W3"/>
              </a:defRPr>
            </a:lvl1pPr>
            <a:lvl2pPr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marL="0" lvl="1" eaLnBrk="1" hangingPunct="1"/>
            <a:r>
              <a:rPr lang="zh-CN" altLang="en-US" dirty="0">
                <a:latin typeface="News Gothic MT"/>
                <a:ea typeface="News Gothic MT"/>
                <a:cs typeface="News Gothic MT"/>
              </a:rPr>
              <a:t>在剩菜吸引蟲害之前將其清除</a:t>
            </a:r>
            <a:endParaRPr lang="en-US" altLang="en-US" dirty="0">
              <a:latin typeface="News Gothic MT"/>
              <a:ea typeface="News Gothic MT"/>
              <a:cs typeface="News Gothic MT"/>
            </a:endParaRPr>
          </a:p>
        </p:txBody>
      </p:sp>
      <p:sp>
        <p:nvSpPr>
          <p:cNvPr id="14" name="Rectangle 13"/>
          <p:cNvSpPr>
            <a:spLocks noChangeArrowheads="1"/>
          </p:cNvSpPr>
          <p:nvPr/>
        </p:nvSpPr>
        <p:spPr bwMode="auto">
          <a:xfrm>
            <a:off x="6965335" y="5463133"/>
            <a:ext cx="2974975" cy="646331"/>
          </a:xfrm>
          <a:prstGeom prst="rect">
            <a:avLst/>
          </a:prstGeom>
          <a:solidFill>
            <a:srgbClr val="FFFF00"/>
          </a:solidFill>
          <a:ln w="25400">
            <a:solidFill>
              <a:schemeClr val="tx1"/>
            </a:solidFill>
            <a:miter lim="800000"/>
            <a:headEnd/>
            <a:tailEnd/>
          </a:ln>
        </p:spPr>
        <p:txBody>
          <a:bodyPr>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r>
              <a:rPr lang="zh-CN" altLang="en-US" dirty="0">
                <a:latin typeface="News Gothic MT"/>
                <a:ea typeface="News Gothic MT"/>
                <a:cs typeface="News Gothic MT"/>
              </a:rPr>
              <a:t>將食物和藝術用品放在密封的容器中</a:t>
            </a:r>
            <a:endParaRPr lang="en-US" altLang="en-US" dirty="0">
              <a:latin typeface="News Gothic MT"/>
              <a:ea typeface="News Gothic MT"/>
              <a:cs typeface="News Gothic MT"/>
            </a:endParaRPr>
          </a:p>
        </p:txBody>
      </p:sp>
      <p:sp>
        <p:nvSpPr>
          <p:cNvPr id="12" name="Rectangle 11"/>
          <p:cNvSpPr>
            <a:spLocks noChangeArrowheads="1"/>
          </p:cNvSpPr>
          <p:nvPr/>
        </p:nvSpPr>
        <p:spPr bwMode="auto">
          <a:xfrm>
            <a:off x="5260976" y="947099"/>
            <a:ext cx="2435225" cy="646331"/>
          </a:xfrm>
          <a:prstGeom prst="rect">
            <a:avLst/>
          </a:prstGeom>
          <a:solidFill>
            <a:srgbClr val="FFFF00"/>
          </a:solidFill>
          <a:ln w="25400">
            <a:solidFill>
              <a:schemeClr val="tx1"/>
            </a:solidFill>
            <a:miter lim="800000"/>
            <a:headEnd/>
            <a:tailEnd/>
          </a:ln>
        </p:spPr>
        <p:txBody>
          <a:bodyPr>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r>
              <a:rPr lang="zh-CN" altLang="en-US" dirty="0">
                <a:latin typeface="News Gothic MT"/>
                <a:ea typeface="News Gothic MT"/>
                <a:cs typeface="News Gothic MT"/>
              </a:rPr>
              <a:t>消除衛生和垃圾方面存在的問題</a:t>
            </a:r>
            <a:endParaRPr lang="en-US" altLang="en-US" dirty="0">
              <a:latin typeface="News Gothic MT"/>
              <a:ea typeface="News Gothic MT"/>
              <a:cs typeface="News Gothic MT"/>
            </a:endParaRPr>
          </a:p>
        </p:txBody>
      </p:sp>
      <p:sp>
        <p:nvSpPr>
          <p:cNvPr id="17" name="TextBox 16"/>
          <p:cNvSpPr txBox="1">
            <a:spLocks noChangeArrowheads="1"/>
          </p:cNvSpPr>
          <p:nvPr/>
        </p:nvSpPr>
        <p:spPr bwMode="auto">
          <a:xfrm>
            <a:off x="1622424" y="4419601"/>
            <a:ext cx="2551113" cy="646331"/>
          </a:xfrm>
          <a:prstGeom prst="rect">
            <a:avLst/>
          </a:prstGeom>
          <a:solidFill>
            <a:srgbClr val="FFFF00"/>
          </a:solidFill>
          <a:ln w="25400">
            <a:solidFill>
              <a:schemeClr val="tx1"/>
            </a:solidFill>
            <a:miter lim="800000"/>
            <a:headEnd/>
            <a:tailEnd/>
          </a:ln>
        </p:spPr>
        <p:txBody>
          <a:bodyPr>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r>
              <a:rPr lang="zh-CN" altLang="en-US" dirty="0">
                <a:latin typeface="News Gothic MT"/>
                <a:ea typeface="News Gothic MT"/>
                <a:cs typeface="News Gothic MT"/>
              </a:rPr>
              <a:t>消除死水、洗手池堵塞和水龍頭漏水的情況</a:t>
            </a:r>
            <a:endParaRPr lang="en-US" altLang="en-US" dirty="0">
              <a:latin typeface="News Gothic MT"/>
              <a:ea typeface="News Gothic MT"/>
              <a:cs typeface="News Gothic MT"/>
            </a:endParaRPr>
          </a:p>
        </p:txBody>
      </p:sp>
      <p:sp>
        <p:nvSpPr>
          <p:cNvPr id="15" name="TextBox 14"/>
          <p:cNvSpPr txBox="1"/>
          <p:nvPr/>
        </p:nvSpPr>
        <p:spPr>
          <a:xfrm>
            <a:off x="2913856" y="2772569"/>
            <a:ext cx="6364288" cy="1384995"/>
          </a:xfrm>
          <a:prstGeom prst="rect">
            <a:avLst/>
          </a:prstGeom>
          <a:solidFill>
            <a:schemeClr val="accent6">
              <a:lumMod val="75000"/>
            </a:schemeClr>
          </a:solidFill>
          <a:ln w="25400">
            <a:solidFill>
              <a:schemeClr val="tx1"/>
            </a:solidFill>
          </a:ln>
        </p:spPr>
        <p:txBody>
          <a:bodyPr>
            <a:spAutoFit/>
          </a:bodyPr>
          <a:lstStyle/>
          <a:p>
            <a:pPr>
              <a:defRPr/>
            </a:pPr>
            <a:r>
              <a:rPr lang="zh-CN" altLang="en-US" sz="2800" b="1" dirty="0">
                <a:latin typeface="News Gothic MT"/>
                <a:ea typeface="ヒラギノ角ゴ Pro W3" pitchFamily="37" charset="-128"/>
                <a:cs typeface="News Gothic MT"/>
              </a:rPr>
              <a:t>注意事項：</a:t>
            </a:r>
            <a:r>
              <a:rPr lang="en-US" sz="2800" b="1" dirty="0">
                <a:latin typeface="News Gothic MT"/>
                <a:ea typeface="ヒラギノ角ゴ Pro W3" pitchFamily="37" charset="-128"/>
                <a:cs typeface="News Gothic MT"/>
              </a:rPr>
              <a:t> </a:t>
            </a:r>
            <a:r>
              <a:rPr lang="zh-CN" altLang="en-US" sz="2800" dirty="0">
                <a:latin typeface="News Gothic MT"/>
                <a:ea typeface="ヒラギノ角ゴ Pro W3" pitchFamily="37" charset="-128"/>
                <a:cs typeface="News Gothic MT"/>
              </a:rPr>
              <a:t>蟲害需要食物和水才能生存。移除它們所需的這些東西，就移除了它們飲食所需！</a:t>
            </a:r>
            <a:endParaRPr lang="en-US" sz="2800" dirty="0">
              <a:latin typeface="News Gothic MT"/>
              <a:ea typeface="ヒラギノ角ゴ Pro W3" pitchFamily="37" charset="-128"/>
              <a:cs typeface="News Gothic MT"/>
            </a:endParaRPr>
          </a:p>
        </p:txBody>
      </p:sp>
      <p:sp>
        <p:nvSpPr>
          <p:cNvPr id="35854" name="TextBox 17"/>
          <p:cNvSpPr txBox="1">
            <a:spLocks noChangeArrowheads="1"/>
          </p:cNvSpPr>
          <p:nvPr/>
        </p:nvSpPr>
        <p:spPr bwMode="auto">
          <a:xfrm>
            <a:off x="2425700" y="3773488"/>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endParaRPr lang="en-US" altLang="en-US"/>
          </a:p>
        </p:txBody>
      </p:sp>
    </p:spTree>
    <p:custDataLst>
      <p:tags r:id="rId1"/>
    </p:custDataLst>
    <p:extLst>
      <p:ext uri="{BB962C8B-B14F-4D97-AF65-F5344CB8AC3E}">
        <p14:creationId xmlns:p14="http://schemas.microsoft.com/office/powerpoint/2010/main" val="42709722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ssolve">
                                      <p:cBhvr>
                                        <p:cTn id="12" dur="500"/>
                                        <p:tgtEl>
                                          <p:spTgt spid="1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dissolve">
                                      <p:cBhvr>
                                        <p:cTn id="17" dur="500"/>
                                        <p:tgtEl>
                                          <p:spTgt spid="1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dissolve">
                                      <p:cBhvr>
                                        <p:cTn id="22" dur="500"/>
                                        <p:tgtEl>
                                          <p:spTgt spid="1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mph" presetSubtype="0" nodeType="clickEffect">
                                  <p:stCondLst>
                                    <p:cond delay="0"/>
                                  </p:stCondLst>
                                  <p:childTnLst>
                                    <p:set>
                                      <p:cBhvr rctx="PPT">
                                        <p:cTn id="26" dur="indefinite"/>
                                        <p:tgtEl>
                                          <p:spTgt spid="3076"/>
                                        </p:tgtEl>
                                        <p:attrNameLst>
                                          <p:attrName>style.opacity</p:attrName>
                                        </p:attrNameLst>
                                      </p:cBhvr>
                                      <p:to>
                                        <p:strVal val="0.5"/>
                                      </p:to>
                                    </p:set>
                                    <p:animEffect filter="image" prLst="opacity: 0.5">
                                      <p:cBhvr rctx="IE">
                                        <p:cTn id="27" dur="indefinite"/>
                                        <p:tgtEl>
                                          <p:spTgt spid="3076"/>
                                        </p:tgtEl>
                                      </p:cBhvr>
                                    </p:animEffect>
                                  </p:childTnLst>
                                </p:cTn>
                              </p:par>
                              <p:par>
                                <p:cTn id="28" presetID="9" presetClass="emph" presetSubtype="0" nodeType="withEffect">
                                  <p:stCondLst>
                                    <p:cond delay="0"/>
                                  </p:stCondLst>
                                  <p:childTnLst>
                                    <p:set>
                                      <p:cBhvr rctx="PPT">
                                        <p:cTn id="29" dur="indefinite"/>
                                        <p:tgtEl>
                                          <p:spTgt spid="3075"/>
                                        </p:tgtEl>
                                        <p:attrNameLst>
                                          <p:attrName>style.opacity</p:attrName>
                                        </p:attrNameLst>
                                      </p:cBhvr>
                                      <p:to>
                                        <p:strVal val="0.5"/>
                                      </p:to>
                                    </p:set>
                                    <p:animEffect filter="image" prLst="opacity: 0.5">
                                      <p:cBhvr rctx="IE">
                                        <p:cTn id="30" dur="indefinite"/>
                                        <p:tgtEl>
                                          <p:spTgt spid="3075"/>
                                        </p:tgtEl>
                                      </p:cBhvr>
                                    </p:animEffect>
                                  </p:childTnLst>
                                </p:cTn>
                              </p:par>
                              <p:par>
                                <p:cTn id="31" presetID="9" presetClass="emph" presetSubtype="0" nodeType="withEffect">
                                  <p:stCondLst>
                                    <p:cond delay="0"/>
                                  </p:stCondLst>
                                  <p:childTnLst>
                                    <p:set>
                                      <p:cBhvr rctx="PPT">
                                        <p:cTn id="32" dur="indefinite"/>
                                        <p:tgtEl>
                                          <p:spTgt spid="3074"/>
                                        </p:tgtEl>
                                        <p:attrNameLst>
                                          <p:attrName>style.opacity</p:attrName>
                                        </p:attrNameLst>
                                      </p:cBhvr>
                                      <p:to>
                                        <p:strVal val="0.5"/>
                                      </p:to>
                                    </p:set>
                                    <p:animEffect filter="image" prLst="opacity: 0.5">
                                      <p:cBhvr rctx="IE">
                                        <p:cTn id="33" dur="indefinite"/>
                                        <p:tgtEl>
                                          <p:spTgt spid="3074"/>
                                        </p:tgtEl>
                                      </p:cBhvr>
                                    </p:animEffect>
                                  </p:childTnLst>
                                </p:cTn>
                              </p:par>
                              <p:par>
                                <p:cTn id="34" presetID="9" presetClass="emph" presetSubtype="0" grpId="0" nodeType="withEffect">
                                  <p:stCondLst>
                                    <p:cond delay="0"/>
                                  </p:stCondLst>
                                  <p:childTnLst>
                                    <p:set>
                                      <p:cBhvr rctx="PPT">
                                        <p:cTn id="35" dur="indefinite"/>
                                        <p:tgtEl>
                                          <p:spTgt spid="2"/>
                                        </p:tgtEl>
                                        <p:attrNameLst>
                                          <p:attrName>style.opacity</p:attrName>
                                        </p:attrNameLst>
                                      </p:cBhvr>
                                      <p:to>
                                        <p:strVal val="0.5"/>
                                      </p:to>
                                    </p:set>
                                    <p:animEffect filter="image" prLst="opacity: 0.5">
                                      <p:cBhvr rctx="IE">
                                        <p:cTn id="36" dur="indefinite"/>
                                        <p:tgtEl>
                                          <p:spTgt spid="2"/>
                                        </p:tgtEl>
                                      </p:cBhvr>
                                    </p:animEffect>
                                  </p:childTnLst>
                                </p:cTn>
                              </p:par>
                              <p:par>
                                <p:cTn id="37" presetID="9" presetClass="emph" presetSubtype="0" grpId="1" nodeType="withEffect">
                                  <p:stCondLst>
                                    <p:cond delay="0"/>
                                  </p:stCondLst>
                                  <p:childTnLst>
                                    <p:set>
                                      <p:cBhvr rctx="PPT">
                                        <p:cTn id="38" dur="indefinite"/>
                                        <p:tgtEl>
                                          <p:spTgt spid="13"/>
                                        </p:tgtEl>
                                        <p:attrNameLst>
                                          <p:attrName>style.opacity</p:attrName>
                                        </p:attrNameLst>
                                      </p:cBhvr>
                                      <p:to>
                                        <p:strVal val="0.5"/>
                                      </p:to>
                                    </p:set>
                                    <p:animEffect filter="image" prLst="opacity: 0.5">
                                      <p:cBhvr rctx="IE">
                                        <p:cTn id="39" dur="indefinite"/>
                                        <p:tgtEl>
                                          <p:spTgt spid="13"/>
                                        </p:tgtEl>
                                      </p:cBhvr>
                                    </p:animEffect>
                                  </p:childTnLst>
                                </p:cTn>
                              </p:par>
                              <p:par>
                                <p:cTn id="40" presetID="9" presetClass="emph" presetSubtype="0" grpId="1" nodeType="withEffect">
                                  <p:stCondLst>
                                    <p:cond delay="0"/>
                                  </p:stCondLst>
                                  <p:childTnLst>
                                    <p:set>
                                      <p:cBhvr rctx="PPT">
                                        <p:cTn id="41" dur="indefinite"/>
                                        <p:tgtEl>
                                          <p:spTgt spid="14"/>
                                        </p:tgtEl>
                                        <p:attrNameLst>
                                          <p:attrName>style.opacity</p:attrName>
                                        </p:attrNameLst>
                                      </p:cBhvr>
                                      <p:to>
                                        <p:strVal val="0.5"/>
                                      </p:to>
                                    </p:set>
                                    <p:animEffect filter="image" prLst="opacity: 0.5">
                                      <p:cBhvr rctx="IE">
                                        <p:cTn id="42" dur="indefinite"/>
                                        <p:tgtEl>
                                          <p:spTgt spid="14"/>
                                        </p:tgtEl>
                                      </p:cBhvr>
                                    </p:animEffect>
                                  </p:childTnLst>
                                </p:cTn>
                              </p:par>
                              <p:par>
                                <p:cTn id="43" presetID="9" presetClass="emph" presetSubtype="0" grpId="1" nodeType="withEffect">
                                  <p:stCondLst>
                                    <p:cond delay="0"/>
                                  </p:stCondLst>
                                  <p:childTnLst>
                                    <p:set>
                                      <p:cBhvr rctx="PPT">
                                        <p:cTn id="44" dur="indefinite"/>
                                        <p:tgtEl>
                                          <p:spTgt spid="12"/>
                                        </p:tgtEl>
                                        <p:attrNameLst>
                                          <p:attrName>style.opacity</p:attrName>
                                        </p:attrNameLst>
                                      </p:cBhvr>
                                      <p:to>
                                        <p:strVal val="0.5"/>
                                      </p:to>
                                    </p:set>
                                    <p:animEffect filter="image" prLst="opacity: 0.5">
                                      <p:cBhvr rctx="IE">
                                        <p:cTn id="45" dur="indefinite"/>
                                        <p:tgtEl>
                                          <p:spTgt spid="12"/>
                                        </p:tgtEl>
                                      </p:cBhvr>
                                    </p:animEffect>
                                  </p:childTnLst>
                                </p:cTn>
                              </p:par>
                              <p:par>
                                <p:cTn id="46" presetID="9" presetClass="emph" presetSubtype="0" grpId="1" nodeType="withEffect">
                                  <p:stCondLst>
                                    <p:cond delay="0"/>
                                  </p:stCondLst>
                                  <p:childTnLst>
                                    <p:set>
                                      <p:cBhvr rctx="PPT">
                                        <p:cTn id="47" dur="indefinite"/>
                                        <p:tgtEl>
                                          <p:spTgt spid="17"/>
                                        </p:tgtEl>
                                        <p:attrNameLst>
                                          <p:attrName>style.opacity</p:attrName>
                                        </p:attrNameLst>
                                      </p:cBhvr>
                                      <p:to>
                                        <p:strVal val="0.5"/>
                                      </p:to>
                                    </p:set>
                                    <p:animEffect filter="image" prLst="opacity: 0.5">
                                      <p:cBhvr rctx="IE">
                                        <p:cTn id="48" dur="indefinite"/>
                                        <p:tgtEl>
                                          <p:spTgt spid="17"/>
                                        </p:tgtEl>
                                      </p:cBhvr>
                                    </p:animEffect>
                                  </p:childTnLst>
                                </p:cTn>
                              </p:par>
                              <p:par>
                                <p:cTn id="49" presetID="2" presetClass="entr" presetSubtype="4"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500" fill="hold"/>
                                        <p:tgtEl>
                                          <p:spTgt spid="15"/>
                                        </p:tgtEl>
                                        <p:attrNameLst>
                                          <p:attrName>ppt_x</p:attrName>
                                        </p:attrNameLst>
                                      </p:cBhvr>
                                      <p:tavLst>
                                        <p:tav tm="0">
                                          <p:val>
                                            <p:strVal val="#ppt_x"/>
                                          </p:val>
                                        </p:tav>
                                        <p:tav tm="100000">
                                          <p:val>
                                            <p:strVal val="#ppt_x"/>
                                          </p:val>
                                        </p:tav>
                                      </p:tavLst>
                                    </p:anim>
                                    <p:anim calcmode="lin" valueType="num">
                                      <p:cBhvr additive="base">
                                        <p:cTn id="5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animBg="1"/>
      <p:bldP spid="13" grpId="1" animBg="1"/>
      <p:bldP spid="14" grpId="0" animBg="1"/>
      <p:bldP spid="14" grpId="1" animBg="1"/>
      <p:bldP spid="12" grpId="0" animBg="1"/>
      <p:bldP spid="12" grpId="1" animBg="1"/>
      <p:bldP spid="17" grpId="0" animBg="1"/>
      <p:bldP spid="17" grpId="1" animBg="1"/>
      <p:bldP spid="1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1" y="3524251"/>
            <a:ext cx="4645025" cy="3201987"/>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194" name="Picture 2"/>
          <p:cNvPicPr>
            <a:picLocks noChangeAspect="1" noChangeArrowheads="1"/>
          </p:cNvPicPr>
          <p:nvPr/>
        </p:nvPicPr>
        <p:blipFill>
          <a:blip r:embed="rId5">
            <a:extLst>
              <a:ext uri="{28A0092B-C50C-407E-A947-70E740481C1C}">
                <a14:useLocalDpi xmlns:a14="http://schemas.microsoft.com/office/drawing/2010/main" val="0"/>
              </a:ext>
            </a:extLst>
          </a:blip>
          <a:srcRect l="5408" r="9998"/>
          <a:stretch>
            <a:fillRect/>
          </a:stretch>
        </p:blipFill>
        <p:spPr bwMode="auto">
          <a:xfrm>
            <a:off x="1752601" y="1199535"/>
            <a:ext cx="3940175" cy="290512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981200" y="381000"/>
            <a:ext cx="8229600" cy="584200"/>
          </a:xfrm>
        </p:spPr>
        <p:txBody>
          <a:bodyPr>
            <a:normAutofit fontScale="90000"/>
          </a:bodyPr>
          <a:lstStyle/>
          <a:p>
            <a:pPr>
              <a:defRPr/>
            </a:pPr>
            <a:r>
              <a:rPr lang="zh-CN" altLang="en-US" dirty="0">
                <a:latin typeface="+mj-lt"/>
              </a:rPr>
              <a:t>預防：移除蟲害的住所</a:t>
            </a:r>
            <a:endParaRPr lang="en-US" dirty="0">
              <a:latin typeface="+mj-lt"/>
            </a:endParaRPr>
          </a:p>
        </p:txBody>
      </p:sp>
      <p:sp>
        <p:nvSpPr>
          <p:cNvPr id="3" name="Content Placeholder 2"/>
          <p:cNvSpPr txBox="1">
            <a:spLocks/>
          </p:cNvSpPr>
          <p:nvPr/>
        </p:nvSpPr>
        <p:spPr>
          <a:xfrm>
            <a:off x="1981200" y="1600201"/>
            <a:ext cx="8229600" cy="4525963"/>
          </a:xfrm>
          <a:prstGeom prst="rect">
            <a:avLst/>
          </a:prstGeom>
        </p:spPr>
        <p:txBody>
          <a:bodyPr/>
          <a:lstStyle/>
          <a:p>
            <a:pPr marL="342900" indent="-342900">
              <a:spcBef>
                <a:spcPct val="20000"/>
              </a:spcBef>
              <a:defRPr/>
            </a:pPr>
            <a:endParaRPr lang="en-US" sz="3200" dirty="0"/>
          </a:p>
        </p:txBody>
      </p:sp>
      <p:sp>
        <p:nvSpPr>
          <p:cNvPr id="9" name="TextBox 8"/>
          <p:cNvSpPr txBox="1">
            <a:spLocks noChangeArrowheads="1"/>
          </p:cNvSpPr>
          <p:nvPr/>
        </p:nvSpPr>
        <p:spPr bwMode="auto">
          <a:xfrm>
            <a:off x="5334000" y="1339530"/>
            <a:ext cx="3471862" cy="369332"/>
          </a:xfrm>
          <a:prstGeom prst="rect">
            <a:avLst/>
          </a:prstGeom>
          <a:solidFill>
            <a:srgbClr val="FFFF00"/>
          </a:solidFill>
          <a:ln w="25400">
            <a:solidFill>
              <a:schemeClr val="tx1"/>
            </a:solidFill>
            <a:miter lim="800000"/>
            <a:headEnd/>
            <a:tailEnd/>
          </a:ln>
        </p:spPr>
        <p:txBody>
          <a:bodyPr>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r>
              <a:rPr lang="zh-CN" altLang="en-US" dirty="0">
                <a:latin typeface="News Gothic MT"/>
                <a:ea typeface="News Gothic MT"/>
                <a:cs typeface="News Gothic MT"/>
              </a:rPr>
              <a:t>將硬紙箱更換為帶蓋的塑料容器</a:t>
            </a:r>
            <a:endParaRPr lang="en-US" altLang="en-US" dirty="0">
              <a:latin typeface="News Gothic MT"/>
              <a:ea typeface="News Gothic MT"/>
              <a:cs typeface="News Gothic MT"/>
            </a:endParaRPr>
          </a:p>
        </p:txBody>
      </p:sp>
      <p:sp>
        <p:nvSpPr>
          <p:cNvPr id="10" name="TextBox 9"/>
          <p:cNvSpPr txBox="1">
            <a:spLocks noChangeArrowheads="1"/>
          </p:cNvSpPr>
          <p:nvPr/>
        </p:nvSpPr>
        <p:spPr bwMode="auto">
          <a:xfrm>
            <a:off x="2286001" y="4706640"/>
            <a:ext cx="3233737" cy="923330"/>
          </a:xfrm>
          <a:prstGeom prst="rect">
            <a:avLst/>
          </a:prstGeom>
          <a:solidFill>
            <a:srgbClr val="FFFF00"/>
          </a:solidFill>
          <a:ln w="25400">
            <a:solidFill>
              <a:schemeClr val="tx1"/>
            </a:solidFill>
            <a:miter lim="800000"/>
            <a:headEnd/>
            <a:tailEnd/>
          </a:ln>
        </p:spPr>
        <p:txBody>
          <a:bodyPr>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r>
              <a:rPr lang="zh-CN" altLang="en-US" dirty="0">
                <a:latin typeface="News Gothic MT"/>
                <a:ea typeface="News Gothic MT"/>
                <a:cs typeface="News Gothic MT"/>
              </a:rPr>
              <a:t>整理物品！雜亂為蟲害提供躲藏的地方，並掩蓋它們存在的跡象</a:t>
            </a:r>
            <a:endParaRPr lang="en-US" altLang="en-US" dirty="0">
              <a:latin typeface="News Gothic MT"/>
              <a:ea typeface="News Gothic MT"/>
              <a:cs typeface="News Gothic MT"/>
            </a:endParaRPr>
          </a:p>
        </p:txBody>
      </p:sp>
      <p:sp>
        <p:nvSpPr>
          <p:cNvPr id="15" name="TextBox 14"/>
          <p:cNvSpPr txBox="1"/>
          <p:nvPr/>
        </p:nvSpPr>
        <p:spPr>
          <a:xfrm>
            <a:off x="3073400" y="2652097"/>
            <a:ext cx="5238750" cy="954107"/>
          </a:xfrm>
          <a:prstGeom prst="rect">
            <a:avLst/>
          </a:prstGeom>
          <a:solidFill>
            <a:schemeClr val="accent6">
              <a:lumMod val="75000"/>
            </a:schemeClr>
          </a:solidFill>
          <a:ln w="25400">
            <a:solidFill>
              <a:schemeClr val="tx1"/>
            </a:solidFill>
          </a:ln>
        </p:spPr>
        <p:txBody>
          <a:bodyPr>
            <a:spAutoFit/>
          </a:bodyPr>
          <a:lstStyle/>
          <a:p>
            <a:pPr>
              <a:defRPr/>
            </a:pPr>
            <a:r>
              <a:rPr lang="zh-CN" altLang="en-US" sz="2800" b="1" dirty="0">
                <a:latin typeface="News Gothic MT"/>
                <a:cs typeface="News Gothic MT"/>
              </a:rPr>
              <a:t>注意事項：</a:t>
            </a:r>
            <a:r>
              <a:rPr lang="en-US" sz="2800" b="1" dirty="0">
                <a:latin typeface="News Gothic MT"/>
                <a:cs typeface="News Gothic MT"/>
              </a:rPr>
              <a:t> </a:t>
            </a:r>
            <a:r>
              <a:rPr lang="zh-CN" altLang="en-US" sz="2800" dirty="0">
                <a:latin typeface="News Gothic MT"/>
                <a:cs typeface="News Gothic MT"/>
              </a:rPr>
              <a:t>沒有住所，蟲害將會打點行李，搬去別處！</a:t>
            </a:r>
            <a:endParaRPr lang="en-US" sz="2800" dirty="0">
              <a:latin typeface="News Gothic MT"/>
              <a:cs typeface="News Gothic MT"/>
            </a:endParaRPr>
          </a:p>
        </p:txBody>
      </p:sp>
    </p:spTree>
    <p:custDataLst>
      <p:tags r:id="rId1"/>
    </p:custDataLst>
    <p:extLst>
      <p:ext uri="{BB962C8B-B14F-4D97-AF65-F5344CB8AC3E}">
        <p14:creationId xmlns:p14="http://schemas.microsoft.com/office/powerpoint/2010/main" val="1311601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par>
                                <p:cTn id="19" presetID="9" presetClass="emph" presetSubtype="0" nodeType="withEffect">
                                  <p:stCondLst>
                                    <p:cond delay="0"/>
                                  </p:stCondLst>
                                  <p:childTnLst>
                                    <p:set>
                                      <p:cBhvr rctx="PPT">
                                        <p:cTn id="20" dur="indefinite"/>
                                        <p:tgtEl>
                                          <p:spTgt spid="8195"/>
                                        </p:tgtEl>
                                        <p:attrNameLst>
                                          <p:attrName>style.opacity</p:attrName>
                                        </p:attrNameLst>
                                      </p:cBhvr>
                                      <p:to>
                                        <p:strVal val="0.5"/>
                                      </p:to>
                                    </p:set>
                                    <p:animEffect filter="image" prLst="opacity: 0.5">
                                      <p:cBhvr rctx="IE">
                                        <p:cTn id="21" dur="indefinite"/>
                                        <p:tgtEl>
                                          <p:spTgt spid="8195"/>
                                        </p:tgtEl>
                                      </p:cBhvr>
                                    </p:animEffect>
                                  </p:childTnLst>
                                </p:cTn>
                              </p:par>
                              <p:par>
                                <p:cTn id="22" presetID="9" presetClass="emph" presetSubtype="0" nodeType="withEffect">
                                  <p:stCondLst>
                                    <p:cond delay="0"/>
                                  </p:stCondLst>
                                  <p:childTnLst>
                                    <p:set>
                                      <p:cBhvr rctx="PPT">
                                        <p:cTn id="23" dur="indefinite"/>
                                        <p:tgtEl>
                                          <p:spTgt spid="8194"/>
                                        </p:tgtEl>
                                        <p:attrNameLst>
                                          <p:attrName>style.opacity</p:attrName>
                                        </p:attrNameLst>
                                      </p:cBhvr>
                                      <p:to>
                                        <p:strVal val="0.5"/>
                                      </p:to>
                                    </p:set>
                                    <p:animEffect filter="image" prLst="opacity: 0.5">
                                      <p:cBhvr rctx="IE">
                                        <p:cTn id="24" dur="indefinite"/>
                                        <p:tgtEl>
                                          <p:spTgt spid="8194"/>
                                        </p:tgtEl>
                                      </p:cBhvr>
                                    </p:animEffect>
                                  </p:childTnLst>
                                </p:cTn>
                              </p:par>
                              <p:par>
                                <p:cTn id="25" presetID="9" presetClass="emph" presetSubtype="0" grpId="0" nodeType="withEffect">
                                  <p:stCondLst>
                                    <p:cond delay="0"/>
                                  </p:stCondLst>
                                  <p:childTnLst>
                                    <p:set>
                                      <p:cBhvr rctx="PPT">
                                        <p:cTn id="26" dur="indefinite"/>
                                        <p:tgtEl>
                                          <p:spTgt spid="2"/>
                                        </p:tgtEl>
                                        <p:attrNameLst>
                                          <p:attrName>style.opacity</p:attrName>
                                        </p:attrNameLst>
                                      </p:cBhvr>
                                      <p:to>
                                        <p:strVal val="0.5"/>
                                      </p:to>
                                    </p:set>
                                    <p:animEffect filter="image" prLst="opacity: 0.5">
                                      <p:cBhvr rctx="IE">
                                        <p:cTn id="27" dur="indefinite"/>
                                        <p:tgtEl>
                                          <p:spTgt spid="2"/>
                                        </p:tgtEl>
                                      </p:cBhvr>
                                    </p:animEffect>
                                  </p:childTnLst>
                                </p:cTn>
                              </p:par>
                              <p:par>
                                <p:cTn id="28" presetID="9" presetClass="emph" presetSubtype="0" grpId="0" nodeType="withEffect" nodePh="1">
                                  <p:stCondLst>
                                    <p:cond delay="0"/>
                                  </p:stCondLst>
                                  <p:endCondLst>
                                    <p:cond evt="begin" delay="0">
                                      <p:tn val="28"/>
                                    </p:cond>
                                  </p:endCondLst>
                                  <p:childTnLst>
                                    <p:set>
                                      <p:cBhvr rctx="PPT">
                                        <p:cTn id="29" dur="indefinite"/>
                                        <p:tgtEl>
                                          <p:spTgt spid="3"/>
                                        </p:tgtEl>
                                        <p:attrNameLst>
                                          <p:attrName>style.opacity</p:attrName>
                                        </p:attrNameLst>
                                      </p:cBhvr>
                                      <p:to>
                                        <p:strVal val="0.5"/>
                                      </p:to>
                                    </p:set>
                                    <p:animEffect filter="image" prLst="opacity: 0.5">
                                      <p:cBhvr rctx="IE">
                                        <p:cTn id="30" dur="indefinite"/>
                                        <p:tgtEl>
                                          <p:spTgt spid="3"/>
                                        </p:tgtEl>
                                      </p:cBhvr>
                                    </p:animEffect>
                                  </p:childTnLst>
                                </p:cTn>
                              </p:par>
                              <p:par>
                                <p:cTn id="31" presetID="9" presetClass="emph" presetSubtype="0" grpId="1" nodeType="withEffect">
                                  <p:stCondLst>
                                    <p:cond delay="0"/>
                                  </p:stCondLst>
                                  <p:childTnLst>
                                    <p:set>
                                      <p:cBhvr rctx="PPT">
                                        <p:cTn id="32" dur="indefinite"/>
                                        <p:tgtEl>
                                          <p:spTgt spid="9"/>
                                        </p:tgtEl>
                                        <p:attrNameLst>
                                          <p:attrName>style.opacity</p:attrName>
                                        </p:attrNameLst>
                                      </p:cBhvr>
                                      <p:to>
                                        <p:strVal val="0.5"/>
                                      </p:to>
                                    </p:set>
                                    <p:animEffect filter="image" prLst="opacity: 0.5">
                                      <p:cBhvr rctx="IE">
                                        <p:cTn id="33" dur="indefinite"/>
                                        <p:tgtEl>
                                          <p:spTgt spid="9"/>
                                        </p:tgtEl>
                                      </p:cBhvr>
                                    </p:animEffect>
                                  </p:childTnLst>
                                </p:cTn>
                              </p:par>
                              <p:par>
                                <p:cTn id="34" presetID="9" presetClass="emph" presetSubtype="0" grpId="1" nodeType="withEffect">
                                  <p:stCondLst>
                                    <p:cond delay="0"/>
                                  </p:stCondLst>
                                  <p:childTnLst>
                                    <p:set>
                                      <p:cBhvr rctx="PPT">
                                        <p:cTn id="35" dur="indefinite"/>
                                        <p:tgtEl>
                                          <p:spTgt spid="10"/>
                                        </p:tgtEl>
                                        <p:attrNameLst>
                                          <p:attrName>style.opacity</p:attrName>
                                        </p:attrNameLst>
                                      </p:cBhvr>
                                      <p:to>
                                        <p:strVal val="0.5"/>
                                      </p:to>
                                    </p:set>
                                    <p:animEffect filter="image" prLst="opacity: 0.5">
                                      <p:cBhvr rctx="IE">
                                        <p:cTn id="36" dur="indefinite"/>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9" grpId="0" animBg="1"/>
      <p:bldP spid="9" grpId="1" animBg="1"/>
      <p:bldP spid="10" grpId="0" animBg="1"/>
      <p:bldP spid="10" grpId="1" animBg="1"/>
      <p:bldP spid="1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554038"/>
            <a:ext cx="8229600" cy="584200"/>
          </a:xfrm>
        </p:spPr>
        <p:txBody>
          <a:bodyPr/>
          <a:lstStyle/>
          <a:p>
            <a:pPr>
              <a:defRPr/>
            </a:pPr>
            <a:r>
              <a:rPr lang="zh-CN" altLang="en-US" dirty="0">
                <a:latin typeface="+mj-lt"/>
              </a:rPr>
              <a:t>檢查</a:t>
            </a:r>
            <a:endParaRPr lang="en-US" dirty="0">
              <a:latin typeface="+mj-lt"/>
            </a:endParaRPr>
          </a:p>
        </p:txBody>
      </p:sp>
      <p:sp>
        <p:nvSpPr>
          <p:cNvPr id="3" name="Content Placeholder 2"/>
          <p:cNvSpPr>
            <a:spLocks noGrp="1"/>
          </p:cNvSpPr>
          <p:nvPr>
            <p:ph idx="1"/>
          </p:nvPr>
        </p:nvSpPr>
        <p:spPr>
          <a:xfrm>
            <a:off x="5257800" y="1651000"/>
            <a:ext cx="3640138" cy="4525962"/>
          </a:xfrm>
        </p:spPr>
        <p:txBody>
          <a:bodyPr>
            <a:normAutofit/>
          </a:bodyPr>
          <a:lstStyle/>
          <a:p>
            <a:pPr marL="0" indent="0">
              <a:spcBef>
                <a:spcPts val="0"/>
              </a:spcBef>
              <a:spcAft>
                <a:spcPts val="1200"/>
              </a:spcAft>
              <a:buNone/>
              <a:defRPr/>
            </a:pPr>
            <a:r>
              <a:rPr lang="zh-CN" altLang="en-US" sz="3000" dirty="0">
                <a:latin typeface="News Gothic MT"/>
                <a:cs typeface="News Gothic MT"/>
              </a:rPr>
              <a:t>採用</a:t>
            </a:r>
            <a:r>
              <a:rPr lang="en-US" sz="3000" dirty="0">
                <a:latin typeface="News Gothic MT"/>
                <a:cs typeface="News Gothic MT"/>
              </a:rPr>
              <a:t> IPM </a:t>
            </a:r>
            <a:r>
              <a:rPr lang="zh-CN" altLang="en-US" sz="3000" dirty="0">
                <a:latin typeface="News Gothic MT"/>
                <a:cs typeface="News Gothic MT"/>
              </a:rPr>
              <a:t>檢查清單來尋找：</a:t>
            </a:r>
            <a:endParaRPr lang="en-US" sz="3000" dirty="0">
              <a:latin typeface="News Gothic MT"/>
              <a:cs typeface="News Gothic MT"/>
            </a:endParaRPr>
          </a:p>
          <a:p>
            <a:pPr marL="457200" indent="-457200">
              <a:spcBef>
                <a:spcPts val="0"/>
              </a:spcBef>
              <a:defRPr/>
            </a:pPr>
            <a:r>
              <a:rPr lang="zh-CN" altLang="en-US" sz="3000" dirty="0">
                <a:latin typeface="News Gothic MT"/>
                <a:cs typeface="News Gothic MT"/>
              </a:rPr>
              <a:t>蟲害</a:t>
            </a:r>
            <a:endParaRPr lang="en-US" sz="3000" dirty="0">
              <a:latin typeface="News Gothic MT"/>
              <a:cs typeface="News Gothic MT"/>
            </a:endParaRPr>
          </a:p>
          <a:p>
            <a:pPr marL="457200" indent="-457200">
              <a:spcBef>
                <a:spcPts val="0"/>
              </a:spcBef>
              <a:defRPr/>
            </a:pPr>
            <a:r>
              <a:rPr lang="zh-CN" altLang="en-US" sz="3000" dirty="0">
                <a:latin typeface="News Gothic MT"/>
                <a:cs typeface="News Gothic MT"/>
              </a:rPr>
              <a:t>蟲害及損壞存在的跡象</a:t>
            </a:r>
            <a:endParaRPr lang="en-US" sz="3000" dirty="0">
              <a:latin typeface="News Gothic MT"/>
              <a:cs typeface="News Gothic MT"/>
            </a:endParaRPr>
          </a:p>
          <a:p>
            <a:pPr marL="457200" indent="-457200">
              <a:spcBef>
                <a:spcPts val="0"/>
              </a:spcBef>
              <a:defRPr/>
            </a:pPr>
            <a:r>
              <a:rPr lang="zh-CN" altLang="en-US" sz="3000" dirty="0">
                <a:latin typeface="News Gothic MT"/>
                <a:cs typeface="News Gothic MT"/>
              </a:rPr>
              <a:t>可能吸引蟲害的條件</a:t>
            </a:r>
            <a:endParaRPr lang="en-US" sz="3000" dirty="0">
              <a:latin typeface="News Gothic MT"/>
              <a:cs typeface="News Gothic MT"/>
            </a:endParaRPr>
          </a:p>
          <a:p>
            <a:pPr marL="0" indent="0">
              <a:spcBef>
                <a:spcPts val="0"/>
              </a:spcBef>
              <a:buNone/>
              <a:defRPr/>
            </a:pPr>
            <a:endParaRPr lang="en-US" dirty="0">
              <a:latin typeface="News Gothic MT"/>
              <a:cs typeface="News Gothic MT"/>
            </a:endParaRPr>
          </a:p>
        </p:txBody>
      </p:sp>
      <p:pic>
        <p:nvPicPr>
          <p:cNvPr id="3789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3816" y="315036"/>
            <a:ext cx="1106488" cy="1108075"/>
          </a:xfrm>
          <a:prstGeom prst="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pic>
        <p:nvPicPr>
          <p:cNvPr id="3789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6626" y="1804989"/>
            <a:ext cx="2676525" cy="319087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8532503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zh-CN" altLang="en-US" dirty="0"/>
              <a:t>識別</a:t>
            </a:r>
            <a:endParaRPr lang="en-US" dirty="0">
              <a:latin typeface="+mj-lt"/>
            </a:endParaRPr>
          </a:p>
        </p:txBody>
      </p:sp>
      <p:sp>
        <p:nvSpPr>
          <p:cNvPr id="4" name="Content Placeholder 2"/>
          <p:cNvSpPr txBox="1">
            <a:spLocks/>
          </p:cNvSpPr>
          <p:nvPr/>
        </p:nvSpPr>
        <p:spPr>
          <a:xfrm>
            <a:off x="1981200" y="1600201"/>
            <a:ext cx="8229600" cy="4525963"/>
          </a:xfrm>
          <a:prstGeom prst="rect">
            <a:avLst/>
          </a:prstGeom>
        </p:spPr>
        <p:txBody>
          <a:bodyPr/>
          <a:lstStyle/>
          <a:p>
            <a:pPr marL="342900" indent="-342900">
              <a:spcBef>
                <a:spcPct val="20000"/>
              </a:spcBef>
              <a:defRPr/>
            </a:pPr>
            <a:endParaRPr lang="en-US" sz="3200" dirty="0"/>
          </a:p>
        </p:txBody>
      </p:sp>
      <p:sp>
        <p:nvSpPr>
          <p:cNvPr id="6" name="Content Placeholder 2"/>
          <p:cNvSpPr txBox="1">
            <a:spLocks/>
          </p:cNvSpPr>
          <p:nvPr/>
        </p:nvSpPr>
        <p:spPr>
          <a:xfrm>
            <a:off x="1966416" y="1489075"/>
            <a:ext cx="4281985" cy="4240212"/>
          </a:xfrm>
          <a:prstGeom prst="rect">
            <a:avLst/>
          </a:prstGeom>
        </p:spPr>
        <p:txBody>
          <a:bodyPr/>
          <a:lstStyle/>
          <a:p>
            <a:pPr marL="342900" indent="-342900">
              <a:spcBef>
                <a:spcPct val="20000"/>
              </a:spcBef>
              <a:buFont typeface="Arial" pitchFamily="34" charset="0"/>
              <a:buChar char="•"/>
              <a:defRPr/>
            </a:pPr>
            <a:r>
              <a:rPr lang="zh-CN" altLang="en-US" sz="2300" spc="300" dirty="0">
                <a:ea typeface="ヒラギノ角ゴ Pro W3" pitchFamily="37" charset="-128"/>
                <a:cs typeface="News Gothic MT"/>
              </a:rPr>
              <a:t>識別您遭受的蟲害類型</a:t>
            </a:r>
            <a:endParaRPr lang="en-US" sz="2300" spc="300" dirty="0">
              <a:ea typeface="ヒラギノ角ゴ Pro W3" pitchFamily="37" charset="-128"/>
              <a:cs typeface="News Gothic MT"/>
            </a:endParaRPr>
          </a:p>
          <a:p>
            <a:pPr marL="342900" indent="-342900">
              <a:spcBef>
                <a:spcPct val="20000"/>
              </a:spcBef>
              <a:buFont typeface="Arial" pitchFamily="34" charset="0"/>
              <a:buChar char="•"/>
              <a:defRPr/>
            </a:pPr>
            <a:r>
              <a:rPr lang="zh-CN" altLang="en-US" sz="2300" spc="300" dirty="0">
                <a:ea typeface="ヒラギノ角ゴ Pro W3" pitchFamily="37" charset="-128"/>
                <a:cs typeface="News Gothic MT"/>
              </a:rPr>
              <a:t>使用</a:t>
            </a:r>
            <a:r>
              <a:rPr lang="en-US" altLang="zh-CN" sz="2300" spc="300" dirty="0">
                <a:ea typeface="ヒラギノ角ゴ Pro W3" pitchFamily="37" charset="-128"/>
                <a:cs typeface="News Gothic MT"/>
              </a:rPr>
              <a:t>『</a:t>
            </a:r>
            <a:r>
              <a:rPr lang="zh-CN" altLang="en-US" sz="2300" spc="300" dirty="0">
                <a:ea typeface="ヒラギノ角ゴ Pro W3" pitchFamily="37" charset="-128"/>
                <a:cs typeface="News Gothic MT"/>
              </a:rPr>
              <a:t>健康與安全筆記</a:t>
            </a:r>
            <a:r>
              <a:rPr lang="en-US" altLang="zh-CN" sz="2300" spc="300" dirty="0">
                <a:ea typeface="ヒラギノ角ゴ Pro W3" pitchFamily="37" charset="-128"/>
                <a:cs typeface="News Gothic MT"/>
              </a:rPr>
              <a:t>』</a:t>
            </a:r>
            <a:r>
              <a:rPr lang="zh-CN" altLang="en-US" sz="2300" spc="300" dirty="0">
                <a:ea typeface="ヒラギノ角ゴ Pro W3" pitchFamily="37" charset="-128"/>
                <a:cs typeface="News Gothic MT"/>
              </a:rPr>
              <a:t>，瞭解蟲害的生命週期、食物和住所</a:t>
            </a:r>
            <a:endParaRPr lang="en-US" sz="2300" spc="300" dirty="0">
              <a:ea typeface="ヒラギノ角ゴ Pro W3" pitchFamily="37" charset="-128"/>
              <a:cs typeface="News Gothic MT"/>
            </a:endParaRPr>
          </a:p>
          <a:p>
            <a:pPr marL="342900" indent="-342900">
              <a:spcBef>
                <a:spcPct val="20000"/>
              </a:spcBef>
              <a:buFont typeface="Arial" pitchFamily="34" charset="0"/>
              <a:buChar char="•"/>
              <a:defRPr/>
            </a:pPr>
            <a:r>
              <a:rPr lang="zh-CN" altLang="en-US" sz="2300" spc="300" dirty="0">
                <a:ea typeface="ヒラギノ角ゴ Pro W3" pitchFamily="37" charset="-128"/>
                <a:cs typeface="News Gothic MT"/>
              </a:rPr>
              <a:t>訪問</a:t>
            </a:r>
            <a:r>
              <a:rPr lang="en-US" altLang="zh-CN" sz="2300" spc="300" dirty="0">
                <a:ea typeface="ヒラギノ角ゴ Pro W3" pitchFamily="37" charset="-128"/>
                <a:cs typeface="News Gothic MT"/>
              </a:rPr>
              <a:t>『</a:t>
            </a:r>
            <a:r>
              <a:rPr lang="zh-CN" altLang="en-US" sz="2300" spc="300" dirty="0">
                <a:ea typeface="ヒラギノ角ゴ Pro W3" pitchFamily="37" charset="-128"/>
                <a:cs typeface="News Gothic MT"/>
              </a:rPr>
              <a:t>全州範圍</a:t>
            </a:r>
            <a:r>
              <a:rPr lang="en-US" sz="2300" spc="300" dirty="0">
                <a:ea typeface="ヒラギノ角ゴ Pro W3" pitchFamily="37" charset="-128"/>
                <a:cs typeface="News Gothic MT"/>
              </a:rPr>
              <a:t> IPM </a:t>
            </a:r>
            <a:r>
              <a:rPr lang="zh-CN" altLang="en-US" sz="2300" spc="300" dirty="0">
                <a:ea typeface="ヒラギノ角ゴ Pro W3" pitchFamily="37" charset="-128"/>
                <a:cs typeface="News Gothic MT"/>
              </a:rPr>
              <a:t>項目</a:t>
            </a:r>
            <a:r>
              <a:rPr lang="en-US" altLang="zh-CN" sz="2300" spc="300" dirty="0">
                <a:ea typeface="ヒラギノ角ゴ Pro W3" pitchFamily="37" charset="-128"/>
                <a:cs typeface="News Gothic MT"/>
              </a:rPr>
              <a:t>』</a:t>
            </a:r>
            <a:r>
              <a:rPr lang="zh-CN" altLang="en-US" sz="2300" spc="300" dirty="0">
                <a:ea typeface="ヒラギノ角ゴ Pro W3" pitchFamily="37" charset="-128"/>
                <a:cs typeface="News Gothic MT"/>
              </a:rPr>
              <a:t>網站，瞭解更多資訊</a:t>
            </a:r>
            <a:r>
              <a:rPr lang="en-US" sz="2300" spc="300" dirty="0">
                <a:ea typeface="ヒラギノ角ゴ Pro W3" pitchFamily="37" charset="-128"/>
                <a:cs typeface="News Gothic MT"/>
              </a:rPr>
              <a:t> www.ipm.ucdavis.edu</a:t>
            </a:r>
          </a:p>
        </p:txBody>
      </p:sp>
      <p:pic>
        <p:nvPicPr>
          <p:cNvPr id="3891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278547"/>
            <a:ext cx="1028700" cy="1022350"/>
          </a:xfrm>
          <a:prstGeom prst="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grpSp>
        <p:nvGrpSpPr>
          <p:cNvPr id="38918" name="Group 11"/>
          <p:cNvGrpSpPr>
            <a:grpSpLocks/>
          </p:cNvGrpSpPr>
          <p:nvPr/>
        </p:nvGrpSpPr>
        <p:grpSpPr bwMode="auto">
          <a:xfrm>
            <a:off x="6199014" y="1615344"/>
            <a:ext cx="3540125" cy="3649663"/>
            <a:chOff x="5435836" y="1783830"/>
            <a:chExt cx="3539902" cy="3649560"/>
          </a:xfrm>
        </p:grpSpPr>
        <p:pic>
          <p:nvPicPr>
            <p:cNvPr id="38920" name="Picture 2"/>
            <p:cNvPicPr>
              <a:picLocks noChangeAspect="1" noChangeArrowheads="1"/>
            </p:cNvPicPr>
            <p:nvPr/>
          </p:nvPicPr>
          <p:blipFill>
            <a:blip r:embed="rId5">
              <a:extLst>
                <a:ext uri="{28A0092B-C50C-407E-A947-70E740481C1C}">
                  <a14:useLocalDpi xmlns:a14="http://schemas.microsoft.com/office/drawing/2010/main" val="0"/>
                </a:ext>
              </a:extLst>
            </a:blip>
            <a:srcRect t="5229" b="4237"/>
            <a:stretch>
              <a:fillRect/>
            </a:stretch>
          </p:blipFill>
          <p:spPr bwMode="auto">
            <a:xfrm>
              <a:off x="5435836" y="1783830"/>
              <a:ext cx="3539902" cy="364956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8921" name="TextBox 7"/>
            <p:cNvSpPr txBox="1">
              <a:spLocks noChangeArrowheads="1"/>
            </p:cNvSpPr>
            <p:nvPr/>
          </p:nvSpPr>
          <p:spPr bwMode="auto">
            <a:xfrm>
              <a:off x="6208675" y="2868173"/>
              <a:ext cx="1496413" cy="369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algn="ctr" eaLnBrk="1" hangingPunct="1"/>
              <a:r>
                <a:rPr lang="zh-CN" altLang="en-US" dirty="0"/>
                <a:t>褐鼠</a:t>
              </a:r>
              <a:endParaRPr lang="en-US" altLang="en-US" dirty="0"/>
            </a:p>
          </p:txBody>
        </p:sp>
        <p:sp>
          <p:nvSpPr>
            <p:cNvPr id="38922" name="TextBox 8"/>
            <p:cNvSpPr txBox="1">
              <a:spLocks noChangeArrowheads="1"/>
            </p:cNvSpPr>
            <p:nvPr/>
          </p:nvSpPr>
          <p:spPr bwMode="auto">
            <a:xfrm>
              <a:off x="6734155" y="3955086"/>
              <a:ext cx="1174603" cy="369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algn="ctr" eaLnBrk="1" hangingPunct="1"/>
              <a:r>
                <a:rPr lang="zh-CN" altLang="en-US" dirty="0"/>
                <a:t>黑鼠</a:t>
              </a:r>
              <a:endParaRPr lang="en-US" altLang="en-US" dirty="0"/>
            </a:p>
          </p:txBody>
        </p:sp>
        <p:sp>
          <p:nvSpPr>
            <p:cNvPr id="38923" name="TextBox 9"/>
            <p:cNvSpPr txBox="1">
              <a:spLocks noChangeArrowheads="1"/>
            </p:cNvSpPr>
            <p:nvPr/>
          </p:nvSpPr>
          <p:spPr bwMode="auto">
            <a:xfrm>
              <a:off x="6240855" y="5050888"/>
              <a:ext cx="1721681" cy="369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algn="ctr" eaLnBrk="1" hangingPunct="1"/>
              <a:r>
                <a:rPr lang="zh-CN" altLang="en-US" dirty="0"/>
                <a:t>家鼠</a:t>
              </a:r>
              <a:endParaRPr lang="en-US" altLang="en-US" dirty="0"/>
            </a:p>
          </p:txBody>
        </p:sp>
      </p:grpSp>
    </p:spTree>
    <p:custDataLst>
      <p:tags r:id="rId1"/>
    </p:custDataLst>
    <p:extLst>
      <p:ext uri="{BB962C8B-B14F-4D97-AF65-F5344CB8AC3E}">
        <p14:creationId xmlns:p14="http://schemas.microsoft.com/office/powerpoint/2010/main" val="37755949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981200" y="554038"/>
            <a:ext cx="8229600" cy="584200"/>
          </a:xfrm>
          <a:prstGeom prst="rect">
            <a:avLst/>
          </a:prstGeom>
        </p:spPr>
        <p:txBody>
          <a:bodyPr/>
          <a:lstStyle/>
          <a:p>
            <a:pPr>
              <a:defRPr/>
            </a:pPr>
            <a:r>
              <a:rPr lang="zh-CN" altLang="en-US" dirty="0">
                <a:latin typeface="+mj-lt"/>
              </a:rPr>
              <a:t>監測</a:t>
            </a:r>
            <a:endParaRPr lang="en-US" dirty="0">
              <a:latin typeface="+mj-lt"/>
            </a:endParaRPr>
          </a:p>
        </p:txBody>
      </p:sp>
      <p:pic>
        <p:nvPicPr>
          <p:cNvPr id="11268" name="Picture 4"/>
          <p:cNvPicPr>
            <a:picLocks noGrp="1" noChangeAspect="1" noChangeArrowheads="1"/>
          </p:cNvPicPr>
          <p:nvPr>
            <p:ph idx="4294967295"/>
          </p:nvPr>
        </p:nvPicPr>
        <p:blipFill>
          <a:blip r:embed="rId4">
            <a:extLst>
              <a:ext uri="{28A0092B-C50C-407E-A947-70E740481C1C}">
                <a14:useLocalDpi xmlns:a14="http://schemas.microsoft.com/office/drawing/2010/main" val="0"/>
              </a:ext>
            </a:extLst>
          </a:blip>
          <a:srcRect/>
          <a:stretch>
            <a:fillRect/>
          </a:stretch>
        </p:blipFill>
        <p:spPr bwMode="auto">
          <a:xfrm>
            <a:off x="7226301" y="928014"/>
            <a:ext cx="2665413" cy="2754561"/>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 name="Content Placeholder 2"/>
          <p:cNvSpPr txBox="1">
            <a:spLocks/>
          </p:cNvSpPr>
          <p:nvPr/>
        </p:nvSpPr>
        <p:spPr>
          <a:xfrm>
            <a:off x="1981200" y="1141414"/>
            <a:ext cx="4953000" cy="5064125"/>
          </a:xfrm>
          <a:prstGeom prst="rect">
            <a:avLst/>
          </a:prstGeom>
        </p:spPr>
        <p:txBody>
          <a:bodyPr/>
          <a:lstStyle/>
          <a:p>
            <a:pPr marL="342900" indent="-342900">
              <a:spcBef>
                <a:spcPct val="20000"/>
              </a:spcBef>
              <a:buFont typeface="Arial" pitchFamily="34" charset="0"/>
              <a:buChar char="•"/>
              <a:defRPr/>
            </a:pPr>
            <a:r>
              <a:rPr lang="zh-CN" altLang="en-US" sz="2400" spc="300" dirty="0">
                <a:latin typeface="News Gothic MT"/>
                <a:cs typeface="News Gothic MT"/>
              </a:rPr>
              <a:t>定期檢查設施是否存在蟲害及損壞</a:t>
            </a:r>
            <a:endParaRPr lang="en-US" sz="2400" spc="300" dirty="0">
              <a:latin typeface="News Gothic MT"/>
              <a:cs typeface="News Gothic MT"/>
            </a:endParaRPr>
          </a:p>
          <a:p>
            <a:pPr marL="342900" indent="-342900">
              <a:spcBef>
                <a:spcPct val="20000"/>
              </a:spcBef>
              <a:buFont typeface="Arial" pitchFamily="34" charset="0"/>
              <a:buChar char="•"/>
              <a:defRPr/>
            </a:pPr>
            <a:r>
              <a:rPr lang="zh-TW" altLang="en-US" sz="2400" spc="300" dirty="0">
                <a:latin typeface="News Gothic MT"/>
                <a:cs typeface="News Gothic MT"/>
              </a:rPr>
              <a:t>瞭解可能吸引蟲害的食物、水和住所的來源</a:t>
            </a:r>
            <a:endParaRPr lang="en-US" sz="2400" spc="300" dirty="0">
              <a:latin typeface="News Gothic MT"/>
              <a:cs typeface="News Gothic MT"/>
            </a:endParaRPr>
          </a:p>
          <a:p>
            <a:pPr marL="342900" indent="-342900">
              <a:spcBef>
                <a:spcPct val="20000"/>
              </a:spcBef>
              <a:buFont typeface="Arial" pitchFamily="34" charset="0"/>
              <a:buChar char="•"/>
              <a:defRPr/>
            </a:pPr>
            <a:r>
              <a:rPr lang="zh-CN" altLang="en-US" sz="2400" spc="300" dirty="0">
                <a:latin typeface="News Gothic MT"/>
                <a:ea typeface="ヒラギノ角ゴ Pro W3" pitchFamily="37" charset="-128"/>
                <a:cs typeface="News Gothic MT"/>
              </a:rPr>
              <a:t>瞭解蟲害生活和繁殖的地點</a:t>
            </a:r>
            <a:endParaRPr lang="en-US" sz="2400" spc="300" dirty="0">
              <a:latin typeface="News Gothic MT"/>
              <a:cs typeface="News Gothic MT"/>
            </a:endParaRPr>
          </a:p>
          <a:p>
            <a:pPr marL="342900" indent="-342900">
              <a:spcBef>
                <a:spcPct val="20000"/>
              </a:spcBef>
              <a:buFont typeface="Arial" pitchFamily="34" charset="0"/>
              <a:buChar char="•"/>
              <a:defRPr/>
            </a:pPr>
            <a:r>
              <a:rPr lang="zh-CN" altLang="en-US" sz="2400" spc="300" dirty="0">
                <a:latin typeface="News Gothic MT"/>
                <a:cs typeface="News Gothic MT"/>
              </a:rPr>
              <a:t>確定是否需要處理及何時處理</a:t>
            </a:r>
            <a:endParaRPr lang="en-US" sz="2400" spc="300" dirty="0">
              <a:latin typeface="News Gothic MT"/>
              <a:cs typeface="News Gothic MT"/>
            </a:endParaRPr>
          </a:p>
          <a:p>
            <a:pPr marL="342900" indent="-342900">
              <a:spcBef>
                <a:spcPct val="20000"/>
              </a:spcBef>
              <a:buFont typeface="Arial" pitchFamily="34" charset="0"/>
              <a:buChar char="•"/>
              <a:defRPr/>
            </a:pPr>
            <a:r>
              <a:rPr lang="zh-CN" altLang="en-US" sz="2400" spc="300" dirty="0">
                <a:latin typeface="News Gothic MT"/>
                <a:cs typeface="News Gothic MT"/>
              </a:rPr>
              <a:t>評估現有措施是否有效</a:t>
            </a:r>
            <a:endParaRPr lang="en-US" sz="2400" spc="300" dirty="0">
              <a:latin typeface="News Gothic MT"/>
              <a:cs typeface="News Gothic MT"/>
            </a:endParaRPr>
          </a:p>
        </p:txBody>
      </p:sp>
      <p:sp>
        <p:nvSpPr>
          <p:cNvPr id="13" name="Rectangle 12"/>
          <p:cNvSpPr>
            <a:spLocks noChangeArrowheads="1"/>
          </p:cNvSpPr>
          <p:nvPr/>
        </p:nvSpPr>
        <p:spPr bwMode="auto">
          <a:xfrm>
            <a:off x="6781801" y="3857625"/>
            <a:ext cx="326866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r>
              <a:rPr lang="en-US" altLang="en-US" sz="800" dirty="0"/>
              <a:t>http://ipcm.wisc.edu/Portals/0/Blog/Files/19/199/sticky%20trap.JPG</a:t>
            </a:r>
          </a:p>
        </p:txBody>
      </p:sp>
      <p:sp>
        <p:nvSpPr>
          <p:cNvPr id="9" name="TextBox 8"/>
          <p:cNvSpPr txBox="1"/>
          <p:nvPr/>
        </p:nvSpPr>
        <p:spPr>
          <a:xfrm>
            <a:off x="3832226" y="2687639"/>
            <a:ext cx="3825875" cy="954107"/>
          </a:xfrm>
          <a:prstGeom prst="rect">
            <a:avLst/>
          </a:prstGeom>
          <a:solidFill>
            <a:schemeClr val="accent6">
              <a:lumMod val="75000"/>
            </a:schemeClr>
          </a:solidFill>
          <a:ln w="25400">
            <a:solidFill>
              <a:schemeClr val="tx1"/>
            </a:solidFill>
          </a:ln>
        </p:spPr>
        <p:txBody>
          <a:bodyPr>
            <a:spAutoFit/>
          </a:bodyPr>
          <a:lstStyle/>
          <a:p>
            <a:pPr>
              <a:defRPr/>
            </a:pPr>
            <a:r>
              <a:rPr lang="zh-CN" altLang="en-US" sz="2800" b="1" dirty="0">
                <a:latin typeface="News Gothic MT"/>
                <a:ea typeface="ヒラギノ角ゴ Pro W3" pitchFamily="37" charset="-128"/>
                <a:cs typeface="News Gothic MT"/>
              </a:rPr>
              <a:t>注意事項：</a:t>
            </a:r>
            <a:r>
              <a:rPr lang="en-US" sz="2800" b="1" dirty="0">
                <a:latin typeface="News Gothic MT"/>
                <a:ea typeface="ヒラギノ角ゴ Pro W3" pitchFamily="37" charset="-128"/>
                <a:cs typeface="News Gothic MT"/>
              </a:rPr>
              <a:t> </a:t>
            </a:r>
            <a:r>
              <a:rPr lang="zh-CN" altLang="en-US" sz="2800" dirty="0">
                <a:latin typeface="News Gothic MT"/>
                <a:ea typeface="ヒラギノ角ゴ Pro W3" pitchFamily="37" charset="-128"/>
                <a:cs typeface="News Gothic MT"/>
              </a:rPr>
              <a:t>監測是持續的過程！</a:t>
            </a:r>
            <a:endParaRPr lang="en-US" sz="2800" dirty="0">
              <a:latin typeface="News Gothic MT"/>
              <a:ea typeface="ヒラギノ角ゴ Pro W3" pitchFamily="37" charset="-128"/>
              <a:cs typeface="News Gothic MT"/>
            </a:endParaRPr>
          </a:p>
        </p:txBody>
      </p:sp>
    </p:spTree>
    <p:custDataLst>
      <p:tags r:id="rId1"/>
    </p:custDataLst>
    <p:extLst>
      <p:ext uri="{BB962C8B-B14F-4D97-AF65-F5344CB8AC3E}">
        <p14:creationId xmlns:p14="http://schemas.microsoft.com/office/powerpoint/2010/main" val="8507141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mph" presetSubtype="0" nodeType="withEffect">
                                  <p:stCondLst>
                                    <p:cond delay="0"/>
                                  </p:stCondLst>
                                  <p:childTnLst>
                                    <p:set>
                                      <p:cBhvr rctx="PPT">
                                        <p:cTn id="6" dur="indefinite"/>
                                        <p:tgtEl>
                                          <p:spTgt spid="11268"/>
                                        </p:tgtEl>
                                        <p:attrNameLst>
                                          <p:attrName>style.opacity</p:attrName>
                                        </p:attrNameLst>
                                      </p:cBhvr>
                                      <p:to>
                                        <p:strVal val="0.5"/>
                                      </p:to>
                                    </p:set>
                                    <p:animEffect filter="image" prLst="opacity: 0.5">
                                      <p:cBhvr rctx="IE">
                                        <p:cTn id="7" dur="indefinite"/>
                                        <p:tgtEl>
                                          <p:spTgt spid="1126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554038"/>
            <a:ext cx="8229600" cy="584200"/>
          </a:xfrm>
        </p:spPr>
        <p:txBody>
          <a:bodyPr/>
          <a:lstStyle/>
          <a:p>
            <a:pPr>
              <a:defRPr/>
            </a:pPr>
            <a:r>
              <a:rPr lang="zh-CN" altLang="en-US" dirty="0"/>
              <a:t>我們今天為什麼在這裡？</a:t>
            </a:r>
            <a:endParaRPr lang="en-US" dirty="0">
              <a:latin typeface="+mj-lt"/>
            </a:endParaRPr>
          </a:p>
        </p:txBody>
      </p:sp>
      <p:sp>
        <p:nvSpPr>
          <p:cNvPr id="10243" name="TextBox 4"/>
          <p:cNvSpPr txBox="1">
            <a:spLocks noChangeArrowheads="1"/>
          </p:cNvSpPr>
          <p:nvPr/>
        </p:nvSpPr>
        <p:spPr bwMode="auto">
          <a:xfrm>
            <a:off x="1905001" y="1295401"/>
            <a:ext cx="7866063" cy="4708981"/>
          </a:xfrm>
          <a:prstGeom prst="rect">
            <a:avLst/>
          </a:prstGeom>
          <a:noFill/>
          <a:ln w="28575">
            <a:noFill/>
            <a:miter lim="800000"/>
            <a:headEnd/>
            <a:tailEnd/>
          </a:ln>
        </p:spPr>
        <p:txBody>
          <a:bodyPr wrap="square">
            <a:spAutoFit/>
          </a:bodyPr>
          <a:lstStyle/>
          <a:p>
            <a:pPr>
              <a:defRPr/>
            </a:pPr>
            <a:r>
              <a:rPr lang="zh-CN" altLang="en-US" sz="3600" dirty="0">
                <a:solidFill>
                  <a:srgbClr val="8DC63F"/>
                </a:solidFill>
                <a:ea typeface="News Gothic MT"/>
                <a:cs typeface="News Gothic MT"/>
              </a:rPr>
              <a:t>目標：</a:t>
            </a:r>
            <a:r>
              <a:rPr lang="zh-CN" altLang="en-US" sz="3600" b="1" dirty="0">
                <a:solidFill>
                  <a:srgbClr val="8DC63F"/>
                </a:solidFill>
                <a:ea typeface="News Gothic MT"/>
                <a:cs typeface="News Gothic MT"/>
              </a:rPr>
              <a:t>保護兒童、托兒工作人員和環境的健康。</a:t>
            </a:r>
            <a:endParaRPr lang="en-US" sz="3200" dirty="0">
              <a:solidFill>
                <a:schemeClr val="accent1"/>
              </a:solidFill>
              <a:ea typeface="News Gothic MT"/>
              <a:cs typeface="News Gothic MT"/>
            </a:endParaRPr>
          </a:p>
          <a:p>
            <a:pPr>
              <a:defRPr/>
            </a:pPr>
            <a:r>
              <a:rPr lang="zh-CN" altLang="en-US" sz="3200" dirty="0">
                <a:solidFill>
                  <a:schemeClr val="accent1"/>
                </a:solidFill>
                <a:ea typeface="News Gothic MT"/>
                <a:cs typeface="News Gothic MT"/>
              </a:rPr>
              <a:t>您將瞭解到：</a:t>
            </a:r>
            <a:endParaRPr lang="en-US" sz="3200" dirty="0">
              <a:solidFill>
                <a:schemeClr val="accent1"/>
              </a:solidFill>
              <a:ea typeface="News Gothic MT"/>
              <a:cs typeface="News Gothic MT"/>
            </a:endParaRPr>
          </a:p>
          <a:p>
            <a:pPr marL="514350" indent="-514350">
              <a:buAutoNum type="arabicPeriod"/>
              <a:defRPr/>
            </a:pPr>
            <a:r>
              <a:rPr lang="zh-CN" altLang="en-US" sz="2800" dirty="0">
                <a:cs typeface="Arial" pitchFamily="34" charset="0"/>
              </a:rPr>
              <a:t>健康學校法案</a:t>
            </a:r>
            <a:r>
              <a:rPr lang="en-US" sz="2800" dirty="0">
                <a:cs typeface="Arial" pitchFamily="34" charset="0"/>
              </a:rPr>
              <a:t> (HSA)</a:t>
            </a:r>
          </a:p>
          <a:p>
            <a:pPr>
              <a:defRPr/>
            </a:pPr>
            <a:endParaRPr lang="en-US" sz="2800" dirty="0">
              <a:cs typeface="Arial" pitchFamily="34" charset="0"/>
            </a:endParaRPr>
          </a:p>
          <a:p>
            <a:pPr>
              <a:defRPr/>
            </a:pPr>
            <a:r>
              <a:rPr lang="en-US" sz="2800" dirty="0">
                <a:cs typeface="Arial" pitchFamily="34" charset="0"/>
              </a:rPr>
              <a:t>2.   </a:t>
            </a:r>
            <a:r>
              <a:rPr lang="zh-CN" altLang="en-US" sz="2800" dirty="0">
                <a:cs typeface="Arial" pitchFamily="34" charset="0"/>
              </a:rPr>
              <a:t>蟲害和殺蟲劑：蟲害和殺蟲劑對兒童和環境的風險</a:t>
            </a:r>
            <a:endParaRPr lang="en-US" sz="2800" dirty="0">
              <a:cs typeface="Arial" pitchFamily="34" charset="0"/>
            </a:endParaRPr>
          </a:p>
          <a:p>
            <a:pPr lvl="2">
              <a:defRPr/>
            </a:pPr>
            <a:endParaRPr lang="en-US" sz="2800" dirty="0">
              <a:cs typeface="Arial" pitchFamily="34" charset="0"/>
            </a:endParaRPr>
          </a:p>
          <a:p>
            <a:pPr>
              <a:defRPr/>
            </a:pPr>
            <a:r>
              <a:rPr lang="en-US" sz="2800" dirty="0">
                <a:cs typeface="Arial" pitchFamily="34" charset="0"/>
              </a:rPr>
              <a:t>3.   </a:t>
            </a:r>
            <a:r>
              <a:rPr lang="zh-CN" altLang="en-US" sz="2800" dirty="0">
                <a:cs typeface="Arial" pitchFamily="34" charset="0"/>
              </a:rPr>
              <a:t>整合式蟲害管理</a:t>
            </a:r>
            <a:r>
              <a:rPr lang="en-US" sz="2800" dirty="0">
                <a:cs typeface="Arial" pitchFamily="34" charset="0"/>
              </a:rPr>
              <a:t> (IPM)</a:t>
            </a:r>
            <a:r>
              <a:rPr lang="zh-CN" altLang="en-US" sz="2800" dirty="0">
                <a:cs typeface="Arial" pitchFamily="34" charset="0"/>
              </a:rPr>
              <a:t>：更安全的蟲害管理方法</a:t>
            </a:r>
            <a:endParaRPr lang="en-US" sz="2800" dirty="0">
              <a:cs typeface="Arial" pitchFamily="34" charset="0"/>
            </a:endParaRPr>
          </a:p>
        </p:txBody>
      </p:sp>
    </p:spTree>
    <p:custDataLst>
      <p:tags r:id="rId1"/>
    </p:custDataLst>
    <p:extLst>
      <p:ext uri="{BB962C8B-B14F-4D97-AF65-F5344CB8AC3E}">
        <p14:creationId xmlns:p14="http://schemas.microsoft.com/office/powerpoint/2010/main" val="250318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4731" y="1778000"/>
            <a:ext cx="2365375" cy="205263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21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49416" y="3820402"/>
            <a:ext cx="2460625" cy="200818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22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61075" y="1725613"/>
            <a:ext cx="1924050" cy="192405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21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16114" y="3983038"/>
            <a:ext cx="2020887" cy="1827212"/>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1916113" y="304800"/>
            <a:ext cx="8229600" cy="584200"/>
          </a:xfrm>
          <a:prstGeom prst="rect">
            <a:avLst/>
          </a:prstGeom>
        </p:spPr>
        <p:txBody>
          <a:bodyPr/>
          <a:lstStyle/>
          <a:p>
            <a:pPr>
              <a:defRPr/>
            </a:pPr>
            <a:r>
              <a:rPr lang="zh-CN" altLang="en-US" dirty="0"/>
              <a:t>管理</a:t>
            </a:r>
            <a:endParaRPr lang="en-US" dirty="0">
              <a:latin typeface="+mj-lt"/>
            </a:endParaRPr>
          </a:p>
        </p:txBody>
      </p:sp>
      <p:sp>
        <p:nvSpPr>
          <p:cNvPr id="9" name="Rectangle 8"/>
          <p:cNvSpPr>
            <a:spLocks noChangeArrowheads="1"/>
          </p:cNvSpPr>
          <p:nvPr/>
        </p:nvSpPr>
        <p:spPr bwMode="auto">
          <a:xfrm>
            <a:off x="1969330" y="838200"/>
            <a:ext cx="794071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r>
              <a:rPr lang="zh-CN" altLang="en-US" sz="2400" dirty="0">
                <a:latin typeface="News Gothic MT"/>
                <a:ea typeface="News Gothic MT"/>
                <a:cs typeface="News Gothic MT"/>
              </a:rPr>
              <a:t>您可以在不使用化學品的情況下管理蟲害。</a:t>
            </a:r>
            <a:r>
              <a:rPr lang="en-US" altLang="en-US" sz="2400" dirty="0">
                <a:latin typeface="News Gothic MT"/>
                <a:ea typeface="News Gothic MT"/>
                <a:cs typeface="News Gothic MT"/>
              </a:rPr>
              <a:t>IPM </a:t>
            </a:r>
            <a:r>
              <a:rPr lang="zh-CN" altLang="en-US" sz="2400" dirty="0">
                <a:latin typeface="News Gothic MT"/>
                <a:ea typeface="News Gothic MT"/>
                <a:cs typeface="News Gothic MT"/>
              </a:rPr>
              <a:t>建議的方法包括：</a:t>
            </a:r>
            <a:endParaRPr lang="en-US" altLang="en-US" sz="2400" dirty="0">
              <a:latin typeface="News Gothic MT"/>
              <a:ea typeface="News Gothic MT"/>
              <a:cs typeface="News Gothic MT"/>
            </a:endParaRPr>
          </a:p>
        </p:txBody>
      </p:sp>
      <p:sp>
        <p:nvSpPr>
          <p:cNvPr id="20" name="&quot;No&quot; Symbol 19"/>
          <p:cNvSpPr/>
          <p:nvPr/>
        </p:nvSpPr>
        <p:spPr>
          <a:xfrm>
            <a:off x="2654300" y="1858964"/>
            <a:ext cx="2501900" cy="2124075"/>
          </a:xfrm>
          <a:prstGeom prst="noSmoking">
            <a:avLst>
              <a:gd name="adj" fmla="val 3515"/>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sp>
        <p:nvSpPr>
          <p:cNvPr id="13" name="TextBox 12"/>
          <p:cNvSpPr txBox="1">
            <a:spLocks noChangeArrowheads="1"/>
          </p:cNvSpPr>
          <p:nvPr/>
        </p:nvSpPr>
        <p:spPr bwMode="auto">
          <a:xfrm>
            <a:off x="2665295" y="5505533"/>
            <a:ext cx="1946275" cy="369332"/>
          </a:xfrm>
          <a:prstGeom prst="rect">
            <a:avLst/>
          </a:prstGeom>
          <a:solidFill>
            <a:srgbClr val="FFFF00"/>
          </a:solidFill>
          <a:ln w="25400">
            <a:solidFill>
              <a:schemeClr val="tx1"/>
            </a:solidFill>
            <a:miter lim="800000"/>
            <a:headEnd/>
            <a:tailEnd/>
          </a:ln>
        </p:spPr>
        <p:txBody>
          <a:bodyPr>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r>
              <a:rPr lang="zh-CN" altLang="en-US" dirty="0">
                <a:latin typeface="News Gothic MT"/>
                <a:ea typeface="News Gothic MT"/>
                <a:cs typeface="News Gothic MT"/>
              </a:rPr>
              <a:t>用肥皂和水清洗</a:t>
            </a:r>
            <a:endParaRPr lang="en-US" altLang="en-US" dirty="0">
              <a:latin typeface="News Gothic MT"/>
              <a:ea typeface="News Gothic MT"/>
              <a:cs typeface="News Gothic MT"/>
            </a:endParaRPr>
          </a:p>
        </p:txBody>
      </p:sp>
      <p:sp>
        <p:nvSpPr>
          <p:cNvPr id="12" name="TextBox 11"/>
          <p:cNvSpPr txBox="1">
            <a:spLocks noChangeArrowheads="1"/>
          </p:cNvSpPr>
          <p:nvPr/>
        </p:nvSpPr>
        <p:spPr bwMode="auto">
          <a:xfrm>
            <a:off x="1712914" y="2641600"/>
            <a:ext cx="1404937" cy="369888"/>
          </a:xfrm>
          <a:prstGeom prst="rect">
            <a:avLst/>
          </a:prstGeom>
          <a:solidFill>
            <a:srgbClr val="FFFF00"/>
          </a:solidFill>
          <a:ln w="25400">
            <a:solidFill>
              <a:schemeClr val="tx1"/>
            </a:solidFill>
            <a:miter lim="800000"/>
            <a:headEnd/>
            <a:tailEnd/>
          </a:ln>
        </p:spPr>
        <p:txBody>
          <a:bodyPr>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algn="ctr" eaLnBrk="1" hangingPunct="1"/>
            <a:r>
              <a:rPr lang="zh-CN" altLang="en-US" dirty="0">
                <a:latin typeface="News Gothic MT"/>
                <a:ea typeface="News Gothic MT"/>
                <a:cs typeface="News Gothic MT"/>
              </a:rPr>
              <a:t>預防</a:t>
            </a:r>
            <a:endParaRPr lang="en-US" altLang="en-US" dirty="0">
              <a:latin typeface="News Gothic MT"/>
              <a:ea typeface="News Gothic MT"/>
              <a:cs typeface="News Gothic MT"/>
            </a:endParaRPr>
          </a:p>
        </p:txBody>
      </p:sp>
      <p:pic>
        <p:nvPicPr>
          <p:cNvPr id="22"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24400" y="3536690"/>
            <a:ext cx="2451100" cy="2328863"/>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 name="TextBox 14"/>
          <p:cNvSpPr txBox="1">
            <a:spLocks noChangeArrowheads="1"/>
          </p:cNvSpPr>
          <p:nvPr/>
        </p:nvSpPr>
        <p:spPr bwMode="auto">
          <a:xfrm>
            <a:off x="6548390" y="5604669"/>
            <a:ext cx="1338828" cy="369332"/>
          </a:xfrm>
          <a:prstGeom prst="rect">
            <a:avLst/>
          </a:prstGeom>
          <a:solidFill>
            <a:srgbClr val="FFFF00"/>
          </a:solidFill>
          <a:ln w="25400">
            <a:solidFill>
              <a:schemeClr val="tx1"/>
            </a:solidFill>
            <a:miter lim="800000"/>
            <a:headEnd/>
            <a:tailEnd/>
          </a:ln>
        </p:spPr>
        <p:txBody>
          <a:bodyPr wrap="none">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r>
              <a:rPr lang="zh-CN" altLang="en-US" dirty="0">
                <a:latin typeface="News Gothic MT"/>
                <a:ea typeface="News Gothic MT"/>
                <a:cs typeface="News Gothic MT"/>
              </a:rPr>
              <a:t>放置捕捉器</a:t>
            </a:r>
            <a:endParaRPr lang="en-US" altLang="en-US" dirty="0">
              <a:latin typeface="News Gothic MT"/>
              <a:ea typeface="News Gothic MT"/>
              <a:cs typeface="News Gothic MT"/>
            </a:endParaRPr>
          </a:p>
        </p:txBody>
      </p:sp>
      <p:sp>
        <p:nvSpPr>
          <p:cNvPr id="14" name="TextBox 13"/>
          <p:cNvSpPr txBox="1">
            <a:spLocks noChangeArrowheads="1"/>
          </p:cNvSpPr>
          <p:nvPr/>
        </p:nvSpPr>
        <p:spPr bwMode="auto">
          <a:xfrm>
            <a:off x="7870103" y="1886781"/>
            <a:ext cx="1619250" cy="646331"/>
          </a:xfrm>
          <a:prstGeom prst="rect">
            <a:avLst/>
          </a:prstGeom>
          <a:solidFill>
            <a:srgbClr val="FFFF00"/>
          </a:solidFill>
          <a:ln w="25400">
            <a:solidFill>
              <a:schemeClr val="tx1"/>
            </a:solidFill>
            <a:miter lim="800000"/>
            <a:headEnd/>
            <a:tailEnd/>
          </a:ln>
        </p:spPr>
        <p:txBody>
          <a:bodyPr>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r>
              <a:rPr lang="zh-CN" altLang="en-US" dirty="0">
                <a:latin typeface="News Gothic MT"/>
                <a:ea typeface="News Gothic MT"/>
                <a:cs typeface="News Gothic MT"/>
              </a:rPr>
              <a:t>吸塵以移除蟲害</a:t>
            </a:r>
            <a:endParaRPr lang="en-US" altLang="en-US" dirty="0">
              <a:latin typeface="News Gothic MT"/>
              <a:ea typeface="News Gothic MT"/>
              <a:cs typeface="News Gothic MT"/>
            </a:endParaRPr>
          </a:p>
        </p:txBody>
      </p:sp>
      <p:sp>
        <p:nvSpPr>
          <p:cNvPr id="25" name="TextBox 24"/>
          <p:cNvSpPr txBox="1">
            <a:spLocks noChangeArrowheads="1"/>
          </p:cNvSpPr>
          <p:nvPr/>
        </p:nvSpPr>
        <p:spPr bwMode="auto">
          <a:xfrm>
            <a:off x="7986761" y="2641601"/>
            <a:ext cx="205739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r>
              <a:rPr lang="en-US" altLang="en-US" sz="800" dirty="0"/>
              <a:t>http://reviews.walgreens.com/2001/prod3447245/koolatron-mini-bug-vacuum-1ea-reviews/reviews.htm</a:t>
            </a:r>
          </a:p>
        </p:txBody>
      </p:sp>
      <p:sp>
        <p:nvSpPr>
          <p:cNvPr id="30" name="TextBox 29"/>
          <p:cNvSpPr txBox="1"/>
          <p:nvPr/>
        </p:nvSpPr>
        <p:spPr>
          <a:xfrm>
            <a:off x="2986089" y="3138489"/>
            <a:ext cx="6218237" cy="954107"/>
          </a:xfrm>
          <a:prstGeom prst="rect">
            <a:avLst/>
          </a:prstGeom>
          <a:solidFill>
            <a:schemeClr val="accent6">
              <a:lumMod val="75000"/>
            </a:schemeClr>
          </a:solidFill>
          <a:ln w="25400">
            <a:solidFill>
              <a:schemeClr val="tx1"/>
            </a:solidFill>
          </a:ln>
        </p:spPr>
        <p:txBody>
          <a:bodyPr>
            <a:spAutoFit/>
          </a:bodyPr>
          <a:lstStyle/>
          <a:p>
            <a:pPr marL="0" lvl="1">
              <a:defRPr/>
            </a:pPr>
            <a:r>
              <a:rPr lang="zh-CN" altLang="en-US" sz="2800" b="1" dirty="0">
                <a:latin typeface="News Gothic MT"/>
                <a:ea typeface="ヒラギノ角ゴ Pro W3" pitchFamily="37" charset="-128"/>
                <a:cs typeface="News Gothic MT"/>
              </a:rPr>
              <a:t>注意事項：</a:t>
            </a:r>
            <a:r>
              <a:rPr lang="en-US" sz="2800" b="1" dirty="0">
                <a:latin typeface="News Gothic MT"/>
                <a:ea typeface="ヒラギノ角ゴ Pro W3" pitchFamily="37" charset="-128"/>
                <a:cs typeface="News Gothic MT"/>
              </a:rPr>
              <a:t> </a:t>
            </a:r>
            <a:r>
              <a:rPr lang="zh-CN" altLang="en-US" sz="2800" dirty="0">
                <a:latin typeface="News Gothic MT"/>
                <a:ea typeface="ヒラギノ角ゴ Pro W3" pitchFamily="37" charset="-128"/>
                <a:cs typeface="News Gothic MT"/>
              </a:rPr>
              <a:t>保持物品清潔和工作良好是</a:t>
            </a:r>
            <a:r>
              <a:rPr lang="en-US" sz="2800" dirty="0">
                <a:latin typeface="News Gothic MT"/>
                <a:ea typeface="ヒラギノ角ゴ Pro W3" pitchFamily="37" charset="-128"/>
                <a:cs typeface="News Gothic MT"/>
              </a:rPr>
              <a:t> IPM </a:t>
            </a:r>
            <a:r>
              <a:rPr lang="zh-CN" altLang="en-US" sz="2800" dirty="0">
                <a:latin typeface="News Gothic MT"/>
                <a:ea typeface="ヒラギノ角ゴ Pro W3" pitchFamily="37" charset="-128"/>
                <a:cs typeface="News Gothic MT"/>
              </a:rPr>
              <a:t>的關鍵！</a:t>
            </a:r>
            <a:endParaRPr lang="en-US" sz="2800" dirty="0">
              <a:latin typeface="News Gothic MT"/>
              <a:ea typeface="ヒラギノ角ゴ Pro W3" pitchFamily="37" charset="-128"/>
              <a:cs typeface="News Gothic MT"/>
            </a:endParaRPr>
          </a:p>
        </p:txBody>
      </p:sp>
    </p:spTree>
    <p:custDataLst>
      <p:tags r:id="rId1"/>
    </p:custDataLst>
    <p:extLst>
      <p:ext uri="{BB962C8B-B14F-4D97-AF65-F5344CB8AC3E}">
        <p14:creationId xmlns:p14="http://schemas.microsoft.com/office/powerpoint/2010/main" val="37536038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500"/>
                                        <p:tgtEl>
                                          <p:spTgt spid="1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dissolve">
                                      <p:cBhvr>
                                        <p:cTn id="17" dur="500"/>
                                        <p:tgtEl>
                                          <p:spTgt spid="1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dissolve">
                                      <p:cBhvr>
                                        <p:cTn id="22" dur="500"/>
                                        <p:tgtEl>
                                          <p:spTgt spid="1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500" fill="hold"/>
                                        <p:tgtEl>
                                          <p:spTgt spid="30"/>
                                        </p:tgtEl>
                                        <p:attrNameLst>
                                          <p:attrName>ppt_x</p:attrName>
                                        </p:attrNameLst>
                                      </p:cBhvr>
                                      <p:tavLst>
                                        <p:tav tm="0">
                                          <p:val>
                                            <p:strVal val="#ppt_x"/>
                                          </p:val>
                                        </p:tav>
                                        <p:tav tm="100000">
                                          <p:val>
                                            <p:strVal val="#ppt_x"/>
                                          </p:val>
                                        </p:tav>
                                      </p:tavLst>
                                    </p:anim>
                                    <p:anim calcmode="lin" valueType="num">
                                      <p:cBhvr additive="base">
                                        <p:cTn id="28" dur="500" fill="hold"/>
                                        <p:tgtEl>
                                          <p:spTgt spid="30"/>
                                        </p:tgtEl>
                                        <p:attrNameLst>
                                          <p:attrName>ppt_y</p:attrName>
                                        </p:attrNameLst>
                                      </p:cBhvr>
                                      <p:tavLst>
                                        <p:tav tm="0">
                                          <p:val>
                                            <p:strVal val="1+#ppt_h/2"/>
                                          </p:val>
                                        </p:tav>
                                        <p:tav tm="100000">
                                          <p:val>
                                            <p:strVal val="#ppt_y"/>
                                          </p:val>
                                        </p:tav>
                                      </p:tavLst>
                                    </p:anim>
                                  </p:childTnLst>
                                </p:cTn>
                              </p:par>
                              <p:par>
                                <p:cTn id="29" presetID="9" presetClass="emph" presetSubtype="0" nodeType="withEffect">
                                  <p:stCondLst>
                                    <p:cond delay="0"/>
                                  </p:stCondLst>
                                  <p:childTnLst>
                                    <p:set>
                                      <p:cBhvr rctx="PPT">
                                        <p:cTn id="30" dur="indefinite"/>
                                        <p:tgtEl>
                                          <p:spTgt spid="9219"/>
                                        </p:tgtEl>
                                        <p:attrNameLst>
                                          <p:attrName>style.opacity</p:attrName>
                                        </p:attrNameLst>
                                      </p:cBhvr>
                                      <p:to>
                                        <p:strVal val="0.5"/>
                                      </p:to>
                                    </p:set>
                                    <p:animEffect filter="image" prLst="opacity: 0.5">
                                      <p:cBhvr rctx="IE">
                                        <p:cTn id="31" dur="indefinite"/>
                                        <p:tgtEl>
                                          <p:spTgt spid="9219"/>
                                        </p:tgtEl>
                                      </p:cBhvr>
                                    </p:animEffect>
                                  </p:childTnLst>
                                </p:cTn>
                              </p:par>
                              <p:par>
                                <p:cTn id="32" presetID="9" presetClass="emph" presetSubtype="0" nodeType="withEffect">
                                  <p:stCondLst>
                                    <p:cond delay="0"/>
                                  </p:stCondLst>
                                  <p:childTnLst>
                                    <p:set>
                                      <p:cBhvr rctx="PPT">
                                        <p:cTn id="33" dur="indefinite"/>
                                        <p:tgtEl>
                                          <p:spTgt spid="9220"/>
                                        </p:tgtEl>
                                        <p:attrNameLst>
                                          <p:attrName>style.opacity</p:attrName>
                                        </p:attrNameLst>
                                      </p:cBhvr>
                                      <p:to>
                                        <p:strVal val="0.5"/>
                                      </p:to>
                                    </p:set>
                                    <p:animEffect filter="image" prLst="opacity: 0.5">
                                      <p:cBhvr rctx="IE">
                                        <p:cTn id="34" dur="indefinite"/>
                                        <p:tgtEl>
                                          <p:spTgt spid="9220"/>
                                        </p:tgtEl>
                                      </p:cBhvr>
                                    </p:animEffect>
                                  </p:childTnLst>
                                </p:cTn>
                              </p:par>
                              <p:par>
                                <p:cTn id="35" presetID="9" presetClass="emph" presetSubtype="0" nodeType="withEffect">
                                  <p:stCondLst>
                                    <p:cond delay="0"/>
                                  </p:stCondLst>
                                  <p:childTnLst>
                                    <p:set>
                                      <p:cBhvr rctx="PPT">
                                        <p:cTn id="36" dur="indefinite"/>
                                        <p:tgtEl>
                                          <p:spTgt spid="9218"/>
                                        </p:tgtEl>
                                        <p:attrNameLst>
                                          <p:attrName>style.opacity</p:attrName>
                                        </p:attrNameLst>
                                      </p:cBhvr>
                                      <p:to>
                                        <p:strVal val="0.5"/>
                                      </p:to>
                                    </p:set>
                                    <p:animEffect filter="image" prLst="opacity: 0.5">
                                      <p:cBhvr rctx="IE">
                                        <p:cTn id="37" dur="indefinite"/>
                                        <p:tgtEl>
                                          <p:spTgt spid="9218"/>
                                        </p:tgtEl>
                                      </p:cBhvr>
                                    </p:animEffect>
                                  </p:childTnLst>
                                </p:cTn>
                              </p:par>
                              <p:par>
                                <p:cTn id="38" presetID="9" presetClass="emph" presetSubtype="0" grpId="0" nodeType="withEffect">
                                  <p:stCondLst>
                                    <p:cond delay="0"/>
                                  </p:stCondLst>
                                  <p:childTnLst>
                                    <p:set>
                                      <p:cBhvr rctx="PPT">
                                        <p:cTn id="39" dur="indefinite"/>
                                        <p:tgtEl>
                                          <p:spTgt spid="2"/>
                                        </p:tgtEl>
                                        <p:attrNameLst>
                                          <p:attrName>style.opacity</p:attrName>
                                        </p:attrNameLst>
                                      </p:cBhvr>
                                      <p:to>
                                        <p:strVal val="0.5"/>
                                      </p:to>
                                    </p:set>
                                    <p:animEffect filter="image" prLst="opacity: 0.5">
                                      <p:cBhvr rctx="IE">
                                        <p:cTn id="40" dur="indefinite"/>
                                        <p:tgtEl>
                                          <p:spTgt spid="2"/>
                                        </p:tgtEl>
                                      </p:cBhvr>
                                    </p:animEffect>
                                  </p:childTnLst>
                                </p:cTn>
                              </p:par>
                              <p:par>
                                <p:cTn id="41" presetID="9" presetClass="emph" presetSubtype="0" grpId="0" nodeType="withEffect">
                                  <p:stCondLst>
                                    <p:cond delay="0"/>
                                  </p:stCondLst>
                                  <p:childTnLst>
                                    <p:set>
                                      <p:cBhvr rctx="PPT">
                                        <p:cTn id="42" dur="indefinite"/>
                                        <p:tgtEl>
                                          <p:spTgt spid="9"/>
                                        </p:tgtEl>
                                        <p:attrNameLst>
                                          <p:attrName>style.opacity</p:attrName>
                                        </p:attrNameLst>
                                      </p:cBhvr>
                                      <p:to>
                                        <p:strVal val="0.5"/>
                                      </p:to>
                                    </p:set>
                                    <p:animEffect filter="image" prLst="opacity: 0.5">
                                      <p:cBhvr rctx="IE">
                                        <p:cTn id="43" dur="indefinite"/>
                                        <p:tgtEl>
                                          <p:spTgt spid="9"/>
                                        </p:tgtEl>
                                      </p:cBhvr>
                                    </p:animEffect>
                                  </p:childTnLst>
                                </p:cTn>
                              </p:par>
                              <p:par>
                                <p:cTn id="44" presetID="9" presetClass="emph" presetSubtype="0" nodeType="withEffect">
                                  <p:stCondLst>
                                    <p:cond delay="0"/>
                                  </p:stCondLst>
                                  <p:childTnLst>
                                    <p:set>
                                      <p:cBhvr rctx="PPT">
                                        <p:cTn id="45" dur="indefinite"/>
                                        <p:tgtEl>
                                          <p:spTgt spid="20"/>
                                        </p:tgtEl>
                                        <p:attrNameLst>
                                          <p:attrName>style.opacity</p:attrName>
                                        </p:attrNameLst>
                                      </p:cBhvr>
                                      <p:to>
                                        <p:strVal val="0.5"/>
                                      </p:to>
                                    </p:set>
                                    <p:animEffect filter="image" prLst="opacity: 0.5">
                                      <p:cBhvr rctx="IE">
                                        <p:cTn id="46" dur="indefinite"/>
                                        <p:tgtEl>
                                          <p:spTgt spid="20"/>
                                        </p:tgtEl>
                                      </p:cBhvr>
                                    </p:animEffect>
                                  </p:childTnLst>
                                </p:cTn>
                              </p:par>
                              <p:par>
                                <p:cTn id="47" presetID="9" presetClass="emph" presetSubtype="0" grpId="1" nodeType="withEffect">
                                  <p:stCondLst>
                                    <p:cond delay="0"/>
                                  </p:stCondLst>
                                  <p:childTnLst>
                                    <p:set>
                                      <p:cBhvr rctx="PPT">
                                        <p:cTn id="48" dur="indefinite"/>
                                        <p:tgtEl>
                                          <p:spTgt spid="13"/>
                                        </p:tgtEl>
                                        <p:attrNameLst>
                                          <p:attrName>style.opacity</p:attrName>
                                        </p:attrNameLst>
                                      </p:cBhvr>
                                      <p:to>
                                        <p:strVal val="0.5"/>
                                      </p:to>
                                    </p:set>
                                    <p:animEffect filter="image" prLst="opacity: 0.5">
                                      <p:cBhvr rctx="IE">
                                        <p:cTn id="49" dur="indefinite"/>
                                        <p:tgtEl>
                                          <p:spTgt spid="13"/>
                                        </p:tgtEl>
                                      </p:cBhvr>
                                    </p:animEffect>
                                  </p:childTnLst>
                                </p:cTn>
                              </p:par>
                              <p:par>
                                <p:cTn id="50" presetID="9" presetClass="emph" presetSubtype="0" grpId="1" nodeType="withEffect">
                                  <p:stCondLst>
                                    <p:cond delay="0"/>
                                  </p:stCondLst>
                                  <p:childTnLst>
                                    <p:set>
                                      <p:cBhvr rctx="PPT">
                                        <p:cTn id="51" dur="indefinite"/>
                                        <p:tgtEl>
                                          <p:spTgt spid="12"/>
                                        </p:tgtEl>
                                        <p:attrNameLst>
                                          <p:attrName>style.opacity</p:attrName>
                                        </p:attrNameLst>
                                      </p:cBhvr>
                                      <p:to>
                                        <p:strVal val="0.5"/>
                                      </p:to>
                                    </p:set>
                                    <p:animEffect filter="image" prLst="opacity: 0.5">
                                      <p:cBhvr rctx="IE">
                                        <p:cTn id="52" dur="indefinite"/>
                                        <p:tgtEl>
                                          <p:spTgt spid="12"/>
                                        </p:tgtEl>
                                      </p:cBhvr>
                                    </p:animEffect>
                                  </p:childTnLst>
                                </p:cTn>
                              </p:par>
                              <p:par>
                                <p:cTn id="53" presetID="9" presetClass="emph" presetSubtype="0" nodeType="withEffect">
                                  <p:stCondLst>
                                    <p:cond delay="0"/>
                                  </p:stCondLst>
                                  <p:childTnLst>
                                    <p:set>
                                      <p:cBhvr rctx="PPT">
                                        <p:cTn id="54" dur="indefinite"/>
                                        <p:tgtEl>
                                          <p:spTgt spid="22"/>
                                        </p:tgtEl>
                                        <p:attrNameLst>
                                          <p:attrName>style.opacity</p:attrName>
                                        </p:attrNameLst>
                                      </p:cBhvr>
                                      <p:to>
                                        <p:strVal val="0.5"/>
                                      </p:to>
                                    </p:set>
                                    <p:animEffect filter="image" prLst="opacity: 0.5">
                                      <p:cBhvr rctx="IE">
                                        <p:cTn id="55" dur="indefinite"/>
                                        <p:tgtEl>
                                          <p:spTgt spid="22"/>
                                        </p:tgtEl>
                                      </p:cBhvr>
                                    </p:animEffect>
                                  </p:childTnLst>
                                </p:cTn>
                              </p:par>
                              <p:par>
                                <p:cTn id="56" presetID="9" presetClass="emph" presetSubtype="0" grpId="1" nodeType="withEffect">
                                  <p:stCondLst>
                                    <p:cond delay="0"/>
                                  </p:stCondLst>
                                  <p:childTnLst>
                                    <p:set>
                                      <p:cBhvr rctx="PPT">
                                        <p:cTn id="57" dur="indefinite"/>
                                        <p:tgtEl>
                                          <p:spTgt spid="15"/>
                                        </p:tgtEl>
                                        <p:attrNameLst>
                                          <p:attrName>style.opacity</p:attrName>
                                        </p:attrNameLst>
                                      </p:cBhvr>
                                      <p:to>
                                        <p:strVal val="0.5"/>
                                      </p:to>
                                    </p:set>
                                    <p:animEffect filter="image" prLst="opacity: 0.5">
                                      <p:cBhvr rctx="IE">
                                        <p:cTn id="58" dur="indefinite"/>
                                        <p:tgtEl>
                                          <p:spTgt spid="15"/>
                                        </p:tgtEl>
                                      </p:cBhvr>
                                    </p:animEffect>
                                  </p:childTnLst>
                                </p:cTn>
                              </p:par>
                              <p:par>
                                <p:cTn id="59" presetID="9" presetClass="emph" presetSubtype="0" grpId="1" nodeType="withEffect">
                                  <p:stCondLst>
                                    <p:cond delay="0"/>
                                  </p:stCondLst>
                                  <p:childTnLst>
                                    <p:set>
                                      <p:cBhvr rctx="PPT">
                                        <p:cTn id="60" dur="indefinite"/>
                                        <p:tgtEl>
                                          <p:spTgt spid="14"/>
                                        </p:tgtEl>
                                        <p:attrNameLst>
                                          <p:attrName>style.opacity</p:attrName>
                                        </p:attrNameLst>
                                      </p:cBhvr>
                                      <p:to>
                                        <p:strVal val="0.5"/>
                                      </p:to>
                                    </p:set>
                                    <p:animEffect filter="image" prLst="opacity: 0.5">
                                      <p:cBhvr rctx="IE">
                                        <p:cTn id="61" dur="indefinite"/>
                                        <p:tgtEl>
                                          <p:spTgt spid="14"/>
                                        </p:tgtEl>
                                      </p:cBhvr>
                                    </p:animEffect>
                                  </p:childTnLst>
                                </p:cTn>
                              </p:par>
                              <p:par>
                                <p:cTn id="62" presetID="9" presetClass="emph" presetSubtype="0" grpId="0" nodeType="withEffect">
                                  <p:stCondLst>
                                    <p:cond delay="0"/>
                                  </p:stCondLst>
                                  <p:childTnLst>
                                    <p:set>
                                      <p:cBhvr rctx="PPT">
                                        <p:cTn id="63" dur="indefinite"/>
                                        <p:tgtEl>
                                          <p:spTgt spid="25"/>
                                        </p:tgtEl>
                                        <p:attrNameLst>
                                          <p:attrName>style.opacity</p:attrName>
                                        </p:attrNameLst>
                                      </p:cBhvr>
                                      <p:to>
                                        <p:strVal val="0.5"/>
                                      </p:to>
                                    </p:set>
                                    <p:animEffect filter="image" prLst="opacity: 0.5">
                                      <p:cBhvr rctx="IE">
                                        <p:cTn id="64" dur="indefinite"/>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3" grpId="0" animBg="1"/>
      <p:bldP spid="13" grpId="1" animBg="1"/>
      <p:bldP spid="12" grpId="0" animBg="1"/>
      <p:bldP spid="12" grpId="1" animBg="1"/>
      <p:bldP spid="15" grpId="0" animBg="1"/>
      <p:bldP spid="15" grpId="1" animBg="1"/>
      <p:bldP spid="14" grpId="0" animBg="1"/>
      <p:bldP spid="14" grpId="1" animBg="1"/>
      <p:bldP spid="25" grpId="0"/>
      <p:bldP spid="3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8290" y="152400"/>
            <a:ext cx="8001000" cy="1143000"/>
          </a:xfrm>
        </p:spPr>
        <p:txBody>
          <a:bodyPr>
            <a:normAutofit/>
          </a:bodyPr>
          <a:lstStyle/>
          <a:p>
            <a:r>
              <a:rPr lang="zh-CN" altLang="en-US" dirty="0"/>
              <a:t>管理室外環境</a:t>
            </a:r>
            <a:endParaRPr lang="en-US" dirty="0"/>
          </a:p>
        </p:txBody>
      </p:sp>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4711" y="1105529"/>
            <a:ext cx="2450514" cy="1999936"/>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098" name="Picture 2" descr="http://www.sfenvironment.org/sites/default/files/editor-uploads/rec_zw_bins_group3_0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11699" y="3949046"/>
            <a:ext cx="2525250" cy="1684026"/>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4100" name="Picture 4" descr="http://www.thoughtgadgets.com/wp-content/uploads/2014/04/sandbox.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32501" y="1136028"/>
            <a:ext cx="3204449" cy="2140572"/>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4102" name="Picture 6" descr="http://192.185.156.123/~sagelan/wp-content/uploads/2014/05/community-garden-kids-plant-590jn071410-1279147997.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34711" y="3352453"/>
            <a:ext cx="3094676" cy="2061369"/>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11" name="TextBox 10"/>
          <p:cNvSpPr txBox="1">
            <a:spLocks noChangeArrowheads="1"/>
          </p:cNvSpPr>
          <p:nvPr/>
        </p:nvSpPr>
        <p:spPr bwMode="auto">
          <a:xfrm>
            <a:off x="1758291" y="1762989"/>
            <a:ext cx="2065667" cy="369332"/>
          </a:xfrm>
          <a:prstGeom prst="rect">
            <a:avLst/>
          </a:prstGeom>
          <a:solidFill>
            <a:srgbClr val="FFFF00"/>
          </a:solidFill>
          <a:ln w="25400">
            <a:solidFill>
              <a:schemeClr val="tx1"/>
            </a:solidFill>
            <a:miter lim="800000"/>
            <a:headEnd/>
            <a:tailEnd/>
          </a:ln>
        </p:spPr>
        <p:txBody>
          <a:bodyPr wrap="square">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r>
              <a:rPr lang="zh-CN" altLang="en-US" dirty="0">
                <a:latin typeface="News Gothic MT"/>
                <a:ea typeface="News Gothic MT"/>
                <a:cs typeface="News Gothic MT"/>
              </a:rPr>
              <a:t>遮蓋沙箱</a:t>
            </a:r>
            <a:endParaRPr lang="en-US" altLang="en-US" dirty="0">
              <a:latin typeface="News Gothic MT"/>
              <a:ea typeface="News Gothic MT"/>
              <a:cs typeface="News Gothic MT"/>
            </a:endParaRPr>
          </a:p>
        </p:txBody>
      </p:sp>
      <p:sp>
        <p:nvSpPr>
          <p:cNvPr id="12" name="TextBox 11"/>
          <p:cNvSpPr txBox="1">
            <a:spLocks noChangeArrowheads="1"/>
          </p:cNvSpPr>
          <p:nvPr/>
        </p:nvSpPr>
        <p:spPr bwMode="auto">
          <a:xfrm>
            <a:off x="8409969" y="1393657"/>
            <a:ext cx="1416050" cy="369332"/>
          </a:xfrm>
          <a:prstGeom prst="rect">
            <a:avLst/>
          </a:prstGeom>
          <a:solidFill>
            <a:srgbClr val="FFFF00"/>
          </a:solidFill>
          <a:ln w="25400">
            <a:solidFill>
              <a:schemeClr val="tx1"/>
            </a:solidFill>
            <a:miter lim="800000"/>
            <a:headEnd/>
            <a:tailEnd/>
          </a:ln>
        </p:spPr>
        <p:txBody>
          <a:bodyPr wrap="square">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r>
              <a:rPr lang="zh-CN" altLang="en-US" dirty="0">
                <a:latin typeface="News Gothic MT"/>
                <a:ea typeface="News Gothic MT"/>
                <a:cs typeface="News Gothic MT"/>
              </a:rPr>
              <a:t>放置捕捉器</a:t>
            </a:r>
            <a:endParaRPr lang="en-US" altLang="en-US" dirty="0">
              <a:latin typeface="News Gothic MT"/>
              <a:ea typeface="News Gothic MT"/>
              <a:cs typeface="News Gothic MT"/>
            </a:endParaRPr>
          </a:p>
        </p:txBody>
      </p:sp>
      <p:sp>
        <p:nvSpPr>
          <p:cNvPr id="14" name="TextBox 13"/>
          <p:cNvSpPr txBox="1">
            <a:spLocks noChangeArrowheads="1"/>
          </p:cNvSpPr>
          <p:nvPr/>
        </p:nvSpPr>
        <p:spPr bwMode="auto">
          <a:xfrm>
            <a:off x="7778181" y="5327949"/>
            <a:ext cx="2065667" cy="646331"/>
          </a:xfrm>
          <a:prstGeom prst="rect">
            <a:avLst/>
          </a:prstGeom>
          <a:solidFill>
            <a:srgbClr val="FFFF00"/>
          </a:solidFill>
          <a:ln w="25400">
            <a:solidFill>
              <a:schemeClr val="tx1"/>
            </a:solidFill>
            <a:miter lim="800000"/>
            <a:headEnd/>
            <a:tailEnd/>
          </a:ln>
        </p:spPr>
        <p:txBody>
          <a:bodyPr wrap="square">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r>
              <a:rPr lang="zh-CN" altLang="en-US" dirty="0">
                <a:latin typeface="News Gothic MT"/>
                <a:ea typeface="News Gothic MT"/>
                <a:cs typeface="News Gothic MT"/>
              </a:rPr>
              <a:t>用手除草並避免過度施肥</a:t>
            </a:r>
            <a:endParaRPr lang="en-US" altLang="en-US" dirty="0">
              <a:latin typeface="News Gothic MT"/>
              <a:ea typeface="News Gothic MT"/>
              <a:cs typeface="News Gothic MT"/>
            </a:endParaRPr>
          </a:p>
        </p:txBody>
      </p:sp>
      <p:sp>
        <p:nvSpPr>
          <p:cNvPr id="13" name="TextBox 12"/>
          <p:cNvSpPr txBox="1">
            <a:spLocks noChangeArrowheads="1"/>
          </p:cNvSpPr>
          <p:nvPr/>
        </p:nvSpPr>
        <p:spPr bwMode="auto">
          <a:xfrm>
            <a:off x="1758291" y="5160241"/>
            <a:ext cx="2065667" cy="646331"/>
          </a:xfrm>
          <a:prstGeom prst="rect">
            <a:avLst/>
          </a:prstGeom>
          <a:solidFill>
            <a:srgbClr val="FFFF00"/>
          </a:solidFill>
          <a:ln w="25400">
            <a:solidFill>
              <a:schemeClr val="tx1"/>
            </a:solidFill>
            <a:miter lim="800000"/>
            <a:headEnd/>
            <a:tailEnd/>
          </a:ln>
        </p:spPr>
        <p:txBody>
          <a:bodyPr wrap="square">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eaLnBrk="1" hangingPunct="1"/>
            <a:r>
              <a:rPr lang="zh-CN" altLang="en-US" dirty="0">
                <a:latin typeface="News Gothic MT"/>
                <a:ea typeface="News Gothic MT"/>
                <a:cs typeface="News Gothic MT"/>
              </a:rPr>
              <a:t>確保垃圾桶清潔和工作良好</a:t>
            </a:r>
            <a:endParaRPr lang="en-US" altLang="en-US" dirty="0">
              <a:latin typeface="News Gothic MT"/>
              <a:ea typeface="News Gothic MT"/>
              <a:cs typeface="News Gothic MT"/>
            </a:endParaRPr>
          </a:p>
        </p:txBody>
      </p:sp>
      <p:sp>
        <p:nvSpPr>
          <p:cNvPr id="10" name="TextBox 9"/>
          <p:cNvSpPr txBox="1"/>
          <p:nvPr/>
        </p:nvSpPr>
        <p:spPr>
          <a:xfrm>
            <a:off x="2592777" y="2605931"/>
            <a:ext cx="6218237" cy="954107"/>
          </a:xfrm>
          <a:prstGeom prst="rect">
            <a:avLst/>
          </a:prstGeom>
          <a:solidFill>
            <a:schemeClr val="accent6">
              <a:lumMod val="75000"/>
            </a:schemeClr>
          </a:solidFill>
          <a:ln w="25400">
            <a:solidFill>
              <a:schemeClr val="tx1"/>
            </a:solidFill>
          </a:ln>
        </p:spPr>
        <p:txBody>
          <a:bodyPr>
            <a:spAutoFit/>
          </a:bodyPr>
          <a:lstStyle/>
          <a:p>
            <a:pPr marL="0" lvl="1">
              <a:defRPr/>
            </a:pPr>
            <a:r>
              <a:rPr lang="zh-CN" altLang="en-US" sz="2800" b="1" dirty="0">
                <a:latin typeface="News Gothic MT"/>
                <a:ea typeface="ヒラギノ角ゴ Pro W3" pitchFamily="37" charset="-128"/>
                <a:cs typeface="News Gothic MT"/>
              </a:rPr>
              <a:t>注意事項：</a:t>
            </a:r>
            <a:r>
              <a:rPr lang="en-US" sz="2800" b="1" dirty="0">
                <a:latin typeface="News Gothic MT"/>
                <a:ea typeface="ヒラギノ角ゴ Pro W3" pitchFamily="37" charset="-128"/>
                <a:cs typeface="News Gothic MT"/>
              </a:rPr>
              <a:t> </a:t>
            </a:r>
            <a:r>
              <a:rPr lang="zh-CN" altLang="en-US" sz="2800" dirty="0">
                <a:latin typeface="News Gothic MT"/>
                <a:ea typeface="ヒラギノ角ゴ Pro W3" pitchFamily="37" charset="-128"/>
                <a:cs typeface="News Gothic MT"/>
              </a:rPr>
              <a:t>不是所有的昆蟲都是害蟲！維護良好的室外空間將讓害蟲遠離。</a:t>
            </a:r>
            <a:endParaRPr lang="en-US" sz="2800" dirty="0">
              <a:latin typeface="News Gothic MT"/>
              <a:ea typeface="ヒラギノ角ゴ Pro W3" pitchFamily="37" charset="-128"/>
              <a:cs typeface="News Gothic MT"/>
            </a:endParaRPr>
          </a:p>
        </p:txBody>
      </p:sp>
    </p:spTree>
    <p:custDataLst>
      <p:tags r:id="rId1"/>
    </p:custDataLst>
    <p:extLst>
      <p:ext uri="{BB962C8B-B14F-4D97-AF65-F5344CB8AC3E}">
        <p14:creationId xmlns:p14="http://schemas.microsoft.com/office/powerpoint/2010/main" val="2543258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P spid="13" grpId="0" animBg="1"/>
      <p:bldP spid="1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019801" y="1257300"/>
            <a:ext cx="3857625" cy="4667250"/>
          </a:xfrm>
          <a:prstGeom prst="rect">
            <a:avLst/>
          </a:prstGeom>
          <a:solidFill>
            <a:schemeClr val="bg1"/>
          </a:solidFill>
          <a:ln>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8" name="Rectangle 7"/>
          <p:cNvSpPr/>
          <p:nvPr/>
        </p:nvSpPr>
        <p:spPr>
          <a:xfrm>
            <a:off x="1905001" y="1257300"/>
            <a:ext cx="3857625" cy="4667250"/>
          </a:xfrm>
          <a:prstGeom prst="rect">
            <a:avLst/>
          </a:prstGeom>
          <a:solidFill>
            <a:schemeClr val="bg1"/>
          </a:solidFill>
          <a:ln>
            <a:solidFill>
              <a:srgbClr val="00B0F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
        <p:nvSpPr>
          <p:cNvPr id="2" name="Title 1"/>
          <p:cNvSpPr>
            <a:spLocks noGrp="1"/>
          </p:cNvSpPr>
          <p:nvPr>
            <p:ph type="title"/>
          </p:nvPr>
        </p:nvSpPr>
        <p:spPr>
          <a:xfrm>
            <a:off x="1981200" y="482761"/>
            <a:ext cx="8229600" cy="584776"/>
          </a:xfrm>
        </p:spPr>
        <p:txBody>
          <a:bodyPr/>
          <a:lstStyle/>
          <a:p>
            <a:r>
              <a:rPr lang="zh-CN" altLang="en-US" sz="4000" dirty="0"/>
              <a:t>管理：選擇殺蟲劑</a:t>
            </a:r>
            <a:endParaRPr lang="en-US" sz="4000" dirty="0"/>
          </a:p>
        </p:txBody>
      </p:sp>
      <p:pic>
        <p:nvPicPr>
          <p:cNvPr id="4" name="Content Placeholder 3" descr="C:\Users\khazard\AppData\Local\Microsoft\Windows\INetCache\Content.Word\Solid_AntBait.jpg"/>
          <p:cNvPicPr>
            <a:picLocks noGrp="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014538" y="1858153"/>
            <a:ext cx="2509837" cy="1732772"/>
          </a:xfrm>
          <a:prstGeom prst="rect">
            <a:avLst/>
          </a:prstGeom>
          <a:noFill/>
          <a:ln>
            <a:noFill/>
          </a:ln>
        </p:spPr>
      </p:pic>
      <p:pic>
        <p:nvPicPr>
          <p:cNvPr id="5" name="Picture 4" descr="C:\Users\khazard\AppData\Local\Microsoft\Windows\INetCache\Content.Word\GelBail.jpg"/>
          <p:cNvPicPr/>
          <p:nvPr/>
        </p:nvPicPr>
        <p:blipFill>
          <a:blip r:embed="rId5">
            <a:extLst>
              <a:ext uri="{28A0092B-C50C-407E-A947-70E740481C1C}">
                <a14:useLocalDpi xmlns:a14="http://schemas.microsoft.com/office/drawing/2010/main" val="0"/>
              </a:ext>
            </a:extLst>
          </a:blip>
          <a:srcRect/>
          <a:stretch>
            <a:fillRect/>
          </a:stretch>
        </p:blipFill>
        <p:spPr bwMode="auto">
          <a:xfrm>
            <a:off x="2895601" y="3220819"/>
            <a:ext cx="2627314" cy="2057401"/>
          </a:xfrm>
          <a:prstGeom prst="rect">
            <a:avLst/>
          </a:prstGeom>
          <a:noFill/>
          <a:ln>
            <a:noFill/>
          </a:ln>
        </p:spPr>
      </p:pic>
      <p:sp>
        <p:nvSpPr>
          <p:cNvPr id="6" name="TextBox 5"/>
          <p:cNvSpPr txBox="1"/>
          <p:nvPr/>
        </p:nvSpPr>
        <p:spPr>
          <a:xfrm>
            <a:off x="2581275" y="1357789"/>
            <a:ext cx="2657475" cy="369332"/>
          </a:xfrm>
          <a:prstGeom prst="rect">
            <a:avLst/>
          </a:prstGeom>
          <a:noFill/>
        </p:spPr>
        <p:txBody>
          <a:bodyPr wrap="square" rtlCol="0" anchor="t">
            <a:spAutoFit/>
          </a:bodyPr>
          <a:lstStyle/>
          <a:p>
            <a:pPr algn="ctr"/>
            <a:r>
              <a:rPr lang="zh-CN" altLang="en-US" dirty="0">
                <a:cs typeface="Calibri"/>
              </a:rPr>
              <a:t>低風險</a:t>
            </a:r>
            <a:endParaRPr lang="en-US" dirty="0"/>
          </a:p>
        </p:txBody>
      </p:sp>
      <p:sp>
        <p:nvSpPr>
          <p:cNvPr id="7" name="TextBox 6"/>
          <p:cNvSpPr txBox="1"/>
          <p:nvPr/>
        </p:nvSpPr>
        <p:spPr>
          <a:xfrm>
            <a:off x="7372351" y="1337191"/>
            <a:ext cx="1895475" cy="369332"/>
          </a:xfrm>
          <a:prstGeom prst="rect">
            <a:avLst/>
          </a:prstGeom>
          <a:noFill/>
        </p:spPr>
        <p:txBody>
          <a:bodyPr wrap="square" rtlCol="0">
            <a:spAutoFit/>
          </a:bodyPr>
          <a:lstStyle/>
          <a:p>
            <a:r>
              <a:rPr lang="zh-CN" altLang="en-US" dirty="0"/>
              <a:t>謹慎小心</a:t>
            </a:r>
            <a:endParaRPr lang="en-US" dirty="0"/>
          </a:p>
        </p:txBody>
      </p:sp>
      <p:pic>
        <p:nvPicPr>
          <p:cNvPr id="12" name="Picture 11" descr="C:\Users\khazard\AppData\Local\Microsoft\Windows\INetCache\Content.Word\Fogger.jpg"/>
          <p:cNvPicPr/>
          <p:nvPr/>
        </p:nvPicPr>
        <p:blipFill rotWithShape="1">
          <a:blip r:embed="rId6">
            <a:extLst>
              <a:ext uri="{28A0092B-C50C-407E-A947-70E740481C1C}">
                <a14:useLocalDpi xmlns:a14="http://schemas.microsoft.com/office/drawing/2010/main" val="0"/>
              </a:ext>
            </a:extLst>
          </a:blip>
          <a:srcRect l="27033" t="1023" r="27033" b="-1023"/>
          <a:stretch/>
        </p:blipFill>
        <p:spPr bwMode="auto">
          <a:xfrm>
            <a:off x="6798469" y="1828801"/>
            <a:ext cx="1147762" cy="1766889"/>
          </a:xfrm>
          <a:prstGeom prst="rect">
            <a:avLst/>
          </a:prstGeom>
          <a:noFill/>
          <a:ln>
            <a:noFill/>
          </a:ln>
        </p:spPr>
      </p:pic>
      <p:pic>
        <p:nvPicPr>
          <p:cNvPr id="13" name="Picture 12" descr="C:\Users\khazard\AppData\Local\Microsoft\Windows\INetCache\Content.Word\WeedKille.jpg"/>
          <p:cNvPicPr/>
          <p:nvPr/>
        </p:nvPicPr>
        <p:blipFill rotWithShape="1">
          <a:blip r:embed="rId7">
            <a:extLst>
              <a:ext uri="{28A0092B-C50C-407E-A947-70E740481C1C}">
                <a14:useLocalDpi xmlns:a14="http://schemas.microsoft.com/office/drawing/2010/main" val="0"/>
              </a:ext>
            </a:extLst>
          </a:blip>
          <a:srcRect l="35627" r="16425"/>
          <a:stretch/>
        </p:blipFill>
        <p:spPr bwMode="auto">
          <a:xfrm>
            <a:off x="7172325" y="3733800"/>
            <a:ext cx="1685925" cy="1909762"/>
          </a:xfrm>
          <a:prstGeom prst="rect">
            <a:avLst/>
          </a:prstGeom>
          <a:noFill/>
          <a:ln>
            <a:noFill/>
          </a:ln>
        </p:spPr>
      </p:pic>
      <p:pic>
        <p:nvPicPr>
          <p:cNvPr id="14" name="Picture 13" descr="C:\Users\khazard\AppData\Local\Microsoft\Windows\INetCache\Content.Word\Spray.jpg"/>
          <p:cNvPicPr/>
          <p:nvPr/>
        </p:nvPicPr>
        <p:blipFill rotWithShape="1">
          <a:blip r:embed="rId8">
            <a:extLst>
              <a:ext uri="{28A0092B-C50C-407E-A947-70E740481C1C}">
                <a14:useLocalDpi xmlns:a14="http://schemas.microsoft.com/office/drawing/2010/main" val="0"/>
              </a:ext>
            </a:extLst>
          </a:blip>
          <a:srcRect l="30902" r="31445"/>
          <a:stretch/>
        </p:blipFill>
        <p:spPr bwMode="auto">
          <a:xfrm>
            <a:off x="8596313" y="2286000"/>
            <a:ext cx="1204913" cy="1933574"/>
          </a:xfrm>
          <a:prstGeom prst="rect">
            <a:avLst/>
          </a:prstGeom>
          <a:noFill/>
          <a:ln>
            <a:noFill/>
          </a:ln>
        </p:spPr>
      </p:pic>
      <p:sp>
        <p:nvSpPr>
          <p:cNvPr id="15" name="TextBox 14"/>
          <p:cNvSpPr txBox="1"/>
          <p:nvPr/>
        </p:nvSpPr>
        <p:spPr>
          <a:xfrm>
            <a:off x="3503614" y="2682876"/>
            <a:ext cx="5184775" cy="1384995"/>
          </a:xfrm>
          <a:prstGeom prst="rect">
            <a:avLst/>
          </a:prstGeom>
          <a:solidFill>
            <a:schemeClr val="accent6">
              <a:lumMod val="75000"/>
            </a:schemeClr>
          </a:solidFill>
          <a:ln w="25400">
            <a:solidFill>
              <a:schemeClr val="tx1"/>
            </a:solidFill>
          </a:ln>
        </p:spPr>
        <p:txBody>
          <a:bodyPr>
            <a:spAutoFit/>
          </a:bodyPr>
          <a:lstStyle/>
          <a:p>
            <a:pPr>
              <a:defRPr/>
            </a:pPr>
            <a:r>
              <a:rPr lang="zh-CN" altLang="en-US" sz="2800" b="1" dirty="0">
                <a:latin typeface="News Gothic MT"/>
                <a:ea typeface="ヒラギノ角ゴ Pro W3" pitchFamily="37" charset="-128"/>
                <a:cs typeface="News Gothic MT"/>
              </a:rPr>
              <a:t>注意事項：</a:t>
            </a:r>
            <a:r>
              <a:rPr lang="en-US" sz="2800" b="1" dirty="0">
                <a:latin typeface="News Gothic MT"/>
                <a:ea typeface="ヒラギノ角ゴ Pro W3" pitchFamily="37" charset="-128"/>
                <a:cs typeface="News Gothic MT"/>
              </a:rPr>
              <a:t> </a:t>
            </a:r>
            <a:r>
              <a:rPr lang="zh-CN" altLang="en-US" sz="2800" dirty="0">
                <a:latin typeface="News Gothic MT"/>
                <a:ea typeface="ヒラギノ角ゴ Pro W3" pitchFamily="37" charset="-128"/>
                <a:cs typeface="News Gothic MT"/>
              </a:rPr>
              <a:t>殺蟲劑應該是最後選擇！如有需要，選擇有害性最低的使用方法。</a:t>
            </a:r>
            <a:endParaRPr lang="en-US" sz="2800" dirty="0">
              <a:latin typeface="News Gothic MT"/>
              <a:ea typeface="ヒラギノ角ゴ Pro W3" pitchFamily="37" charset="-128"/>
              <a:cs typeface="News Gothic MT"/>
            </a:endParaRPr>
          </a:p>
        </p:txBody>
      </p:sp>
      <p:sp>
        <p:nvSpPr>
          <p:cNvPr id="16" name="TextBox 15"/>
          <p:cNvSpPr txBox="1"/>
          <p:nvPr/>
        </p:nvSpPr>
        <p:spPr>
          <a:xfrm>
            <a:off x="3503614" y="5444608"/>
            <a:ext cx="2282825" cy="369332"/>
          </a:xfrm>
          <a:prstGeom prst="rect">
            <a:avLst/>
          </a:prstGeom>
          <a:noFill/>
        </p:spPr>
        <p:txBody>
          <a:bodyPr wrap="square" rtlCol="0">
            <a:spAutoFit/>
          </a:bodyPr>
          <a:lstStyle/>
          <a:p>
            <a:pPr algn="ctr"/>
            <a:r>
              <a:rPr lang="zh-CN" altLang="en-US" dirty="0"/>
              <a:t>誘餌、凝膠和捕捉器</a:t>
            </a:r>
            <a:endParaRPr lang="en-US" dirty="0"/>
          </a:p>
        </p:txBody>
      </p:sp>
      <p:sp>
        <p:nvSpPr>
          <p:cNvPr id="17" name="TextBox 16"/>
          <p:cNvSpPr txBox="1"/>
          <p:nvPr/>
        </p:nvSpPr>
        <p:spPr>
          <a:xfrm>
            <a:off x="7615237" y="5445773"/>
            <a:ext cx="2185988" cy="369332"/>
          </a:xfrm>
          <a:prstGeom prst="rect">
            <a:avLst/>
          </a:prstGeom>
          <a:noFill/>
        </p:spPr>
        <p:txBody>
          <a:bodyPr wrap="square" rtlCol="0">
            <a:spAutoFit/>
          </a:bodyPr>
          <a:lstStyle/>
          <a:p>
            <a:r>
              <a:rPr lang="zh-CN" altLang="en-US" dirty="0"/>
              <a:t>噴液和噴霧</a:t>
            </a:r>
            <a:endParaRPr lang="en-US" dirty="0"/>
          </a:p>
        </p:txBody>
      </p:sp>
    </p:spTree>
    <p:custDataLst>
      <p:tags r:id="rId1"/>
    </p:custDataLst>
    <p:extLst>
      <p:ext uri="{BB962C8B-B14F-4D97-AF65-F5344CB8AC3E}">
        <p14:creationId xmlns:p14="http://schemas.microsoft.com/office/powerpoint/2010/main" val="3170766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60853" y="1447799"/>
            <a:ext cx="5257801" cy="4876801"/>
          </a:xfrm>
        </p:spPr>
        <p:txBody>
          <a:bodyPr vert="horz" lIns="91440" tIns="45720" rIns="91440" bIns="45720" rtlCol="0" anchor="t">
            <a:normAutofit/>
          </a:bodyPr>
          <a:lstStyle/>
          <a:p>
            <a:r>
              <a:rPr lang="zh-HK" altLang="en-US" sz="3200" dirty="0">
                <a:latin typeface="Microsoft JhengHei" panose="020B0604030504040204" pitchFamily="34" charset="-120"/>
                <a:ea typeface="Microsoft JhengHei" panose="020B0604030504040204" pitchFamily="34" charset="-120"/>
              </a:rPr>
              <a:t>必須獲得執照</a:t>
            </a:r>
            <a:endParaRPr lang="en-US" sz="3200" dirty="0">
              <a:latin typeface="Microsoft JhengHei" panose="020B0604030504040204" pitchFamily="34" charset="-120"/>
              <a:ea typeface="Microsoft JhengHei" panose="020B0604030504040204" pitchFamily="34" charset="-120"/>
            </a:endParaRPr>
          </a:p>
          <a:p>
            <a:pPr lvl="1"/>
            <a:r>
              <a:rPr lang="zh-HK" altLang="en-US" dirty="0">
                <a:solidFill>
                  <a:srgbClr val="009999"/>
                </a:solidFill>
                <a:latin typeface="Microsoft JhengHei" panose="020B0604030504040204" pitchFamily="34" charset="-120"/>
                <a:ea typeface="Microsoft JhengHei" panose="020B0604030504040204" pitchFamily="34" charset="-120"/>
              </a:rPr>
              <a:t>與</a:t>
            </a:r>
            <a:r>
              <a:rPr lang="en-US" dirty="0">
                <a:solidFill>
                  <a:srgbClr val="009999"/>
                </a:solidFill>
                <a:latin typeface="Microsoft JhengHei" panose="020B0604030504040204" pitchFamily="34" charset="-120"/>
                <a:ea typeface="Microsoft JhengHei" panose="020B0604030504040204" pitchFamily="34" charset="-120"/>
              </a:rPr>
              <a:t>DPR，</a:t>
            </a:r>
            <a:r>
              <a:rPr lang="zh-HK" altLang="en-US" dirty="0">
                <a:solidFill>
                  <a:srgbClr val="009999"/>
                </a:solidFill>
                <a:latin typeface="Microsoft JhengHei" panose="020B0604030504040204" pitchFamily="34" charset="-120"/>
                <a:ea typeface="Microsoft JhengHei" panose="020B0604030504040204" pitchFamily="34" charset="-120"/>
              </a:rPr>
              <a:t>和</a:t>
            </a:r>
            <a:endParaRPr lang="en-US" altLang="zh-HK" dirty="0">
              <a:solidFill>
                <a:srgbClr val="009999"/>
              </a:solidFill>
              <a:latin typeface="Microsoft JhengHei" panose="020B0604030504040204" pitchFamily="34" charset="-120"/>
              <a:ea typeface="Microsoft JhengHei" panose="020B0604030504040204" pitchFamily="34" charset="-120"/>
            </a:endParaRPr>
          </a:p>
          <a:p>
            <a:pPr lvl="1"/>
            <a:r>
              <a:rPr lang="zh-CN" altLang="en-US" dirty="0">
                <a:solidFill>
                  <a:srgbClr val="009999"/>
                </a:solidFill>
                <a:latin typeface="Microsoft JhengHei" panose="020B0604030504040204" pitchFamily="34" charset="-120"/>
                <a:ea typeface="Microsoft JhengHei" panose="020B0604030504040204" pitchFamily="34" charset="-120"/>
              </a:rPr>
              <a:t>與結構性害蟲控制委員會</a:t>
            </a:r>
            <a:endParaRPr lang="en-US" dirty="0">
              <a:solidFill>
                <a:srgbClr val="009999"/>
              </a:solidFill>
              <a:latin typeface="Microsoft JhengHei" panose="020B0604030504040204" pitchFamily="34" charset="-120"/>
              <a:ea typeface="Microsoft JhengHei" panose="020B0604030504040204" pitchFamily="34" charset="-120"/>
            </a:endParaRPr>
          </a:p>
          <a:p>
            <a:r>
              <a:rPr lang="zh-CN" altLang="en-US" sz="3200" dirty="0">
                <a:latin typeface="Microsoft JhengHei" panose="020B0604030504040204" pitchFamily="34" charset="-120"/>
                <a:ea typeface="Microsoft JhengHei" panose="020B0604030504040204" pitchFamily="34" charset="-120"/>
              </a:rPr>
              <a:t>必須接受學校和托兒所的</a:t>
            </a:r>
            <a:r>
              <a:rPr lang="en-US" altLang="zh-CN" sz="3200" dirty="0">
                <a:ea typeface="Microsoft JhengHei" panose="020B0604030504040204" pitchFamily="34" charset="-120"/>
              </a:rPr>
              <a:t>IPM</a:t>
            </a:r>
            <a:r>
              <a:rPr lang="zh-CN" altLang="en-US" sz="3200" dirty="0">
                <a:latin typeface="Microsoft JhengHei" panose="020B0604030504040204" pitchFamily="34" charset="-120"/>
                <a:ea typeface="Microsoft JhengHei" panose="020B0604030504040204" pitchFamily="34" charset="-120"/>
              </a:rPr>
              <a:t>培訓</a:t>
            </a:r>
            <a:endParaRPr lang="en-US" sz="3200" dirty="0">
              <a:latin typeface="Microsoft JhengHei" panose="020B0604030504040204" pitchFamily="34" charset="-120"/>
              <a:ea typeface="Microsoft JhengHei" panose="020B0604030504040204" pitchFamily="34" charset="-120"/>
            </a:endParaRPr>
          </a:p>
          <a:p>
            <a:pPr lvl="1">
              <a:lnSpc>
                <a:spcPct val="100000"/>
              </a:lnSpc>
              <a:spcBef>
                <a:spcPts val="1200"/>
              </a:spcBef>
            </a:pPr>
            <a:r>
              <a:rPr lang="zh-HK" altLang="en-US" dirty="0">
                <a:solidFill>
                  <a:srgbClr val="009999"/>
                </a:solidFill>
                <a:latin typeface="Microsoft JhengHei" panose="020B0604030504040204" pitchFamily="34" charset="-120"/>
                <a:ea typeface="Microsoft JhengHei" panose="020B0604030504040204" pitchFamily="34" charset="-120"/>
                <a:cs typeface="Calibri"/>
              </a:rPr>
              <a:t>針對</a:t>
            </a:r>
            <a:r>
              <a:rPr lang="en-US" dirty="0">
                <a:solidFill>
                  <a:srgbClr val="009999"/>
                </a:solidFill>
                <a:latin typeface="Microsoft JhengHei" panose="020B0604030504040204" pitchFamily="34" charset="-120"/>
                <a:ea typeface="Microsoft JhengHei" panose="020B0604030504040204" pitchFamily="34" charset="-120"/>
                <a:cs typeface="Calibri"/>
              </a:rPr>
              <a:t>PMP</a:t>
            </a:r>
            <a:r>
              <a:rPr lang="zh-HK" altLang="en-US" dirty="0">
                <a:solidFill>
                  <a:srgbClr val="009999"/>
                </a:solidFill>
                <a:latin typeface="Microsoft JhengHei" panose="020B0604030504040204" pitchFamily="34" charset="-120"/>
                <a:ea typeface="Microsoft JhengHei" panose="020B0604030504040204" pitchFamily="34" charset="-120"/>
                <a:cs typeface="Calibri"/>
              </a:rPr>
              <a:t>的免費</a:t>
            </a:r>
            <a:r>
              <a:rPr lang="en-US" dirty="0">
                <a:solidFill>
                  <a:srgbClr val="009999"/>
                </a:solidFill>
                <a:latin typeface="Microsoft JhengHei" panose="020B0604030504040204" pitchFamily="34" charset="-120"/>
                <a:ea typeface="Microsoft JhengHei" panose="020B0604030504040204" pitchFamily="34" charset="-120"/>
                <a:cs typeface="Calibri"/>
              </a:rPr>
              <a:t>DPR</a:t>
            </a:r>
            <a:r>
              <a:rPr lang="zh-HK" altLang="en-US" dirty="0">
                <a:solidFill>
                  <a:srgbClr val="009999"/>
                </a:solidFill>
                <a:latin typeface="Microsoft JhengHei" panose="020B0604030504040204" pitchFamily="34" charset="-120"/>
                <a:ea typeface="Microsoft JhengHei" panose="020B0604030504040204" pitchFamily="34" charset="-120"/>
                <a:cs typeface="Calibri"/>
              </a:rPr>
              <a:t>線上高級課程</a:t>
            </a:r>
            <a:r>
              <a:rPr lang="zh-HK" altLang="en-US" dirty="0">
                <a:solidFill>
                  <a:srgbClr val="009999"/>
                </a:solidFill>
                <a:cs typeface="Calibri"/>
              </a:rPr>
              <a:t>：</a:t>
            </a:r>
            <a:r>
              <a:rPr lang="en-US" dirty="0">
                <a:solidFill>
                  <a:srgbClr val="009999"/>
                </a:solidFill>
                <a:cs typeface="Calibri"/>
                <a:hlinkClick r:id="rId4"/>
              </a:rPr>
              <a:t>www.cdpr.ca.gov/schoolipm</a:t>
            </a:r>
            <a:endParaRPr lang="en-US" dirty="0">
              <a:solidFill>
                <a:srgbClr val="009999"/>
              </a:solidFill>
              <a:cs typeface="Calibri"/>
            </a:endParaRPr>
          </a:p>
          <a:p>
            <a:pPr lvl="1">
              <a:lnSpc>
                <a:spcPct val="100000"/>
              </a:lnSpc>
              <a:spcBef>
                <a:spcPts val="1200"/>
              </a:spcBef>
            </a:pPr>
            <a:r>
              <a:rPr lang="zh-CN" altLang="en-US" dirty="0">
                <a:solidFill>
                  <a:srgbClr val="009999"/>
                </a:solidFill>
                <a:latin typeface="Microsoft JhengHei" panose="020B0604030504040204" pitchFamily="34" charset="-120"/>
                <a:ea typeface="Microsoft JhengHei" panose="020B0604030504040204" pitchFamily="34" charset="-120"/>
              </a:rPr>
              <a:t>申請</a:t>
            </a:r>
            <a:r>
              <a:rPr lang="en-US" altLang="zh-CN" dirty="0">
                <a:solidFill>
                  <a:srgbClr val="009999"/>
                </a:solidFill>
                <a:latin typeface="Microsoft JhengHei" panose="020B0604030504040204" pitchFamily="34" charset="-120"/>
                <a:ea typeface="Microsoft JhengHei" panose="020B0604030504040204" pitchFamily="34" charset="-120"/>
              </a:rPr>
              <a:t>UC IPM</a:t>
            </a:r>
            <a:r>
              <a:rPr lang="zh-CN" altLang="en-US" dirty="0">
                <a:solidFill>
                  <a:srgbClr val="009999"/>
                </a:solidFill>
                <a:latin typeface="Microsoft JhengHei" panose="020B0604030504040204" pitchFamily="34" charset="-120"/>
                <a:ea typeface="Microsoft JhengHei" panose="020B0604030504040204" pitchFamily="34" charset="-120"/>
              </a:rPr>
              <a:t>免費線上培訓</a:t>
            </a:r>
            <a:r>
              <a:rPr lang="zh-CN" altLang="en-US" dirty="0">
                <a:solidFill>
                  <a:srgbClr val="009999"/>
                </a:solidFill>
              </a:rPr>
              <a:t>：</a:t>
            </a:r>
            <a:r>
              <a:rPr lang="en-US" altLang="zh-CN" dirty="0">
                <a:solidFill>
                  <a:srgbClr val="009999"/>
                </a:solidFill>
                <a:hlinkClick r:id="rId5"/>
              </a:rPr>
              <a:t>www.ipm.ucdavis.edu/training/school-and-child-care-ipm.html</a:t>
            </a:r>
            <a:endParaRPr lang="en-US" dirty="0">
              <a:cs typeface="Calibri"/>
            </a:endParaRPr>
          </a:p>
        </p:txBody>
      </p:sp>
      <p:sp>
        <p:nvSpPr>
          <p:cNvPr id="4" name="Title 1">
            <a:extLst>
              <a:ext uri="{FF2B5EF4-FFF2-40B4-BE49-F238E27FC236}">
                <a16:creationId xmlns:a16="http://schemas.microsoft.com/office/drawing/2014/main" id="{45598DB1-5D54-F907-E544-4E8686EEF47C}"/>
              </a:ext>
            </a:extLst>
          </p:cNvPr>
          <p:cNvSpPr txBox="1">
            <a:spLocks/>
          </p:cNvSpPr>
          <p:nvPr/>
        </p:nvSpPr>
        <p:spPr>
          <a:xfrm>
            <a:off x="22654" y="0"/>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lnSpc>
                <a:spcPts val="3820"/>
              </a:lnSpc>
            </a:pPr>
            <a:r>
              <a:rPr lang="zh-CN" altLang="en-US" sz="2800"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管理螞蟻：</a:t>
            </a:r>
            <a:endParaRPr lang="en-US" altLang="zh-CN" sz="2800"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a:p>
            <a:pPr algn="ctr">
              <a:lnSpc>
                <a:spcPts val="3820"/>
              </a:lnSpc>
            </a:pPr>
            <a:r>
              <a:rPr lang="zh-CN"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雇用害蟲管理專家（</a:t>
            </a:r>
            <a:r>
              <a:rPr lang="en-US" altLang="zh-CN"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PMP</a:t>
            </a:r>
            <a:r>
              <a:rPr lang="zh-CN"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a:t>
            </a:r>
            <a:endParaRPr 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p:txBody>
      </p:sp>
      <p:pic>
        <p:nvPicPr>
          <p:cNvPr id="6" name="Picture 5" descr="A picture containing outdoor, person, ground, person&#10;&#10;Description automatically generated">
            <a:extLst>
              <a:ext uri="{FF2B5EF4-FFF2-40B4-BE49-F238E27FC236}">
                <a16:creationId xmlns:a16="http://schemas.microsoft.com/office/drawing/2014/main" id="{33DE793C-5E43-01E8-765E-C10359AB121B}"/>
              </a:ext>
            </a:extLst>
          </p:cNvPr>
          <p:cNvPicPr>
            <a:picLocks noChangeAspect="1"/>
          </p:cNvPicPr>
          <p:nvPr/>
        </p:nvPicPr>
        <p:blipFill rotWithShape="1">
          <a:blip r:embed="rId6">
            <a:extLst>
              <a:ext uri="{28A0092B-C50C-407E-A947-70E740481C1C}">
                <a14:useLocalDpi xmlns:a14="http://schemas.microsoft.com/office/drawing/2010/main" val="0"/>
              </a:ext>
            </a:extLst>
          </a:blip>
          <a:srcRect l="5163" t="1549" r="19457" b="871"/>
          <a:stretch/>
        </p:blipFill>
        <p:spPr>
          <a:xfrm>
            <a:off x="6629400" y="1447799"/>
            <a:ext cx="5562600" cy="4800601"/>
          </a:xfrm>
          <a:prstGeom prst="rect">
            <a:avLst/>
          </a:prstGeom>
        </p:spPr>
      </p:pic>
    </p:spTree>
    <p:custDataLst>
      <p:tags r:id="rId1"/>
    </p:custDataLst>
    <p:extLst>
      <p:ext uri="{BB962C8B-B14F-4D97-AF65-F5344CB8AC3E}">
        <p14:creationId xmlns:p14="http://schemas.microsoft.com/office/powerpoint/2010/main" val="11277215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2D3827B-A506-80C2-107E-9445ADC2F1B5}"/>
              </a:ext>
            </a:extLst>
          </p:cNvPr>
          <p:cNvSpPr txBox="1">
            <a:spLocks/>
          </p:cNvSpPr>
          <p:nvPr/>
        </p:nvSpPr>
        <p:spPr>
          <a:xfrm>
            <a:off x="943362" y="1828800"/>
            <a:ext cx="6934200" cy="396240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000" dirty="0">
              <a:solidFill>
                <a:srgbClr val="009999"/>
              </a:solidFill>
            </a:endParaRPr>
          </a:p>
        </p:txBody>
      </p:sp>
      <p:pic>
        <p:nvPicPr>
          <p:cNvPr id="5" name="Picture 4">
            <a:extLst>
              <a:ext uri="{FF2B5EF4-FFF2-40B4-BE49-F238E27FC236}">
                <a16:creationId xmlns:a16="http://schemas.microsoft.com/office/drawing/2014/main" id="{02A27D93-F096-068E-180D-D24B5F53E91E}"/>
              </a:ext>
            </a:extLst>
          </p:cNvPr>
          <p:cNvPicPr>
            <a:picLocks noChangeAspect="1"/>
          </p:cNvPicPr>
          <p:nvPr/>
        </p:nvPicPr>
        <p:blipFill>
          <a:blip r:embed="rId4"/>
          <a:stretch>
            <a:fillRect/>
          </a:stretch>
        </p:blipFill>
        <p:spPr>
          <a:xfrm>
            <a:off x="8229600" y="4191000"/>
            <a:ext cx="2772966" cy="1295400"/>
          </a:xfrm>
          <a:prstGeom prst="rect">
            <a:avLst/>
          </a:prstGeom>
        </p:spPr>
      </p:pic>
      <p:pic>
        <p:nvPicPr>
          <p:cNvPr id="7" name="Picture 6" descr="Graphical user interface, website&#10;&#10;Description automatically generated">
            <a:extLst>
              <a:ext uri="{FF2B5EF4-FFF2-40B4-BE49-F238E27FC236}">
                <a16:creationId xmlns:a16="http://schemas.microsoft.com/office/drawing/2014/main" id="{8AFD2E13-32CC-5BD7-5192-2BDFBF1407C2}"/>
              </a:ext>
            </a:extLst>
          </p:cNvPr>
          <p:cNvPicPr>
            <a:picLocks noChangeAspect="1"/>
          </p:cNvPicPr>
          <p:nvPr/>
        </p:nvPicPr>
        <p:blipFill rotWithShape="1">
          <a:blip r:embed="rId5">
            <a:extLst>
              <a:ext uri="{28A0092B-C50C-407E-A947-70E740481C1C}">
                <a14:useLocalDpi xmlns:a14="http://schemas.microsoft.com/office/drawing/2010/main" val="0"/>
              </a:ext>
            </a:extLst>
          </a:blip>
          <a:srcRect r="82966"/>
          <a:stretch/>
        </p:blipFill>
        <p:spPr>
          <a:xfrm>
            <a:off x="7696200" y="1859756"/>
            <a:ext cx="1658123" cy="1823117"/>
          </a:xfrm>
          <a:prstGeom prst="rect">
            <a:avLst/>
          </a:prstGeom>
        </p:spPr>
      </p:pic>
      <p:pic>
        <p:nvPicPr>
          <p:cNvPr id="8" name="Picture 7">
            <a:extLst>
              <a:ext uri="{FF2B5EF4-FFF2-40B4-BE49-F238E27FC236}">
                <a16:creationId xmlns:a16="http://schemas.microsoft.com/office/drawing/2014/main" id="{FC42792C-EBBF-E1C5-7D66-B727413F97DC}"/>
              </a:ext>
            </a:extLst>
          </p:cNvPr>
          <p:cNvPicPr>
            <a:picLocks noChangeAspect="1"/>
          </p:cNvPicPr>
          <p:nvPr/>
        </p:nvPicPr>
        <p:blipFill>
          <a:blip r:embed="rId6"/>
          <a:stretch>
            <a:fillRect/>
          </a:stretch>
        </p:blipFill>
        <p:spPr>
          <a:xfrm>
            <a:off x="10058400" y="1600200"/>
            <a:ext cx="1625604" cy="2084108"/>
          </a:xfrm>
          <a:prstGeom prst="rect">
            <a:avLst/>
          </a:prstGeom>
        </p:spPr>
      </p:pic>
      <p:sp>
        <p:nvSpPr>
          <p:cNvPr id="14" name="Title 1">
            <a:extLst>
              <a:ext uri="{FF2B5EF4-FFF2-40B4-BE49-F238E27FC236}">
                <a16:creationId xmlns:a16="http://schemas.microsoft.com/office/drawing/2014/main" id="{2A6537A6-AA12-D459-0C50-08D89F08F05B}"/>
              </a:ext>
            </a:extLst>
          </p:cNvPr>
          <p:cNvSpPr txBox="1">
            <a:spLocks/>
          </p:cNvSpPr>
          <p:nvPr/>
        </p:nvSpPr>
        <p:spPr>
          <a:xfrm>
            <a:off x="0" y="-36349"/>
            <a:ext cx="12192000" cy="1066800"/>
          </a:xfrm>
          <a:prstGeom prst="rect">
            <a:avLst/>
          </a:prstGeom>
          <a:noFill/>
        </p:spPr>
        <p:txBody>
          <a:bodyPr anchor="ctr" anchorCtr="0">
            <a:noAutofit/>
          </a:bodyPr>
          <a:lst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Cambria" panose="02040503050406030204" pitchFamily="18" charset="0"/>
                <a:cs typeface="+mj-cs"/>
              </a:defRPr>
            </a:lvl1pPr>
          </a:lstStyle>
          <a:p>
            <a:pPr algn="ctr">
              <a:lnSpc>
                <a:spcPts val="3820"/>
              </a:lnSpc>
            </a:pPr>
            <a:r>
              <a:rPr lang="zh-CN" altLang="en-US" sz="2800"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管理螞蟻：</a:t>
            </a:r>
            <a:endParaRPr lang="en-US" altLang="zh-CN" sz="2800"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a:p>
            <a:pPr algn="ctr">
              <a:lnSpc>
                <a:spcPts val="3820"/>
              </a:lnSpc>
            </a:pPr>
            <a:r>
              <a:rPr lang="zh-CN" alt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雇用一名</a:t>
            </a:r>
            <a:r>
              <a:rPr lang="en-US" altLang="zh-CN"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rPr>
              <a:t>PMP</a:t>
            </a:r>
            <a:endParaRPr lang="en-US" sz="3600" b="1" dirty="0">
              <a:solidFill>
                <a:schemeClr val="bg1"/>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9" name="TextBox 8">
            <a:extLst>
              <a:ext uri="{FF2B5EF4-FFF2-40B4-BE49-F238E27FC236}">
                <a16:creationId xmlns:a16="http://schemas.microsoft.com/office/drawing/2014/main" id="{3BFA19AB-EE4A-4D08-9C9F-7A714AF3CDF7}"/>
              </a:ext>
            </a:extLst>
          </p:cNvPr>
          <p:cNvSpPr txBox="1"/>
          <p:nvPr/>
        </p:nvSpPr>
        <p:spPr>
          <a:xfrm>
            <a:off x="685800" y="1600200"/>
            <a:ext cx="6306323" cy="3508653"/>
          </a:xfrm>
          <a:prstGeom prst="rect">
            <a:avLst/>
          </a:prstGeom>
          <a:noFill/>
        </p:spPr>
        <p:txBody>
          <a:bodyPr wrap="square">
            <a:spAutoFit/>
          </a:bodyPr>
          <a:lstStyle/>
          <a:p>
            <a:pPr>
              <a:spcBef>
                <a:spcPts val="600"/>
              </a:spcBef>
              <a:spcAft>
                <a:spcPts val="600"/>
              </a:spcAft>
            </a:pPr>
            <a:r>
              <a:rPr lang="zh-HK" altLang="en-US" sz="2400" b="1" dirty="0">
                <a:latin typeface="Microsoft JhengHei" panose="020B0604030504040204" pitchFamily="34" charset="-120"/>
                <a:ea typeface="Microsoft JhengHei" panose="020B0604030504040204" pitchFamily="34" charset="-120"/>
              </a:rPr>
              <a:t>協力廠商認證的例子：</a:t>
            </a:r>
            <a:endParaRPr lang="en-US" altLang="zh-HK" sz="2400" b="1" dirty="0">
              <a:latin typeface="Microsoft JhengHei" panose="020B0604030504040204" pitchFamily="34" charset="-120"/>
              <a:ea typeface="Microsoft JhengHei" panose="020B0604030504040204" pitchFamily="34" charset="-120"/>
            </a:endParaRPr>
          </a:p>
          <a:p>
            <a:pPr marL="285750" indent="-285750">
              <a:spcBef>
                <a:spcPts val="600"/>
              </a:spcBef>
              <a:spcAft>
                <a:spcPts val="600"/>
              </a:spcAft>
              <a:buFont typeface="Arial" panose="020B0604020202020204" pitchFamily="34" charset="0"/>
              <a:buChar char="•"/>
            </a:pPr>
            <a:r>
              <a:rPr lang="en-US" altLang="zh-HK" sz="2400" dirty="0" err="1">
                <a:latin typeface="Arial" panose="020B0604020202020204" pitchFamily="34" charset="0"/>
                <a:cs typeface="Arial" panose="020B0604020202020204" pitchFamily="34" charset="0"/>
              </a:rPr>
              <a:t>EcoWise</a:t>
            </a:r>
            <a:r>
              <a:rPr lang="en-US" altLang="zh-HK" sz="2400" dirty="0">
                <a:latin typeface="Arial" panose="020B0604020202020204" pitchFamily="34" charset="0"/>
                <a:cs typeface="Arial" panose="020B0604020202020204" pitchFamily="34" charset="0"/>
              </a:rPr>
              <a:t>: </a:t>
            </a:r>
            <a:r>
              <a:rPr lang="en-US" altLang="zh-HK" sz="2400" dirty="0">
                <a:solidFill>
                  <a:srgbClr val="009999"/>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https://www.ecowisecertified.com/ecowise_find.html</a:t>
            </a:r>
            <a:endParaRPr lang="en-US" altLang="zh-HK" sz="2400" dirty="0">
              <a:solidFill>
                <a:srgbClr val="009999"/>
              </a:solidFill>
              <a:latin typeface="Arial" panose="020B0604020202020204" pitchFamily="34" charset="0"/>
              <a:cs typeface="Arial" panose="020B0604020202020204" pitchFamily="34" charset="0"/>
            </a:endParaRPr>
          </a:p>
          <a:p>
            <a:pPr marL="285750" indent="-285750">
              <a:spcBef>
                <a:spcPts val="600"/>
              </a:spcBef>
              <a:spcAft>
                <a:spcPts val="600"/>
              </a:spcAft>
              <a:buFont typeface="Arial" panose="020B0604020202020204" pitchFamily="34" charset="0"/>
              <a:buChar char="•"/>
            </a:pPr>
            <a:r>
              <a:rPr lang="en-US" altLang="zh-HK" sz="2400" dirty="0" err="1">
                <a:latin typeface="Arial" panose="020B0604020202020204" pitchFamily="34" charset="0"/>
                <a:cs typeface="Arial" panose="020B0604020202020204" pitchFamily="34" charset="0"/>
              </a:rPr>
              <a:t>GreenPro</a:t>
            </a:r>
            <a:r>
              <a:rPr lang="en-US" altLang="zh-HK" sz="2400" dirty="0">
                <a:latin typeface="Arial" panose="020B0604020202020204" pitchFamily="34" charset="0"/>
                <a:cs typeface="Arial" panose="020B0604020202020204" pitchFamily="34" charset="0"/>
              </a:rPr>
              <a:t>: https://greenshieldcertified.org/ </a:t>
            </a:r>
          </a:p>
          <a:p>
            <a:pPr marL="285750" indent="-285750">
              <a:spcBef>
                <a:spcPts val="600"/>
              </a:spcBef>
              <a:spcAft>
                <a:spcPts val="600"/>
              </a:spcAft>
              <a:buFont typeface="Arial" panose="020B0604020202020204" pitchFamily="34" charset="0"/>
              <a:buChar char="•"/>
            </a:pPr>
            <a:r>
              <a:rPr lang="en-US" altLang="zh-HK" sz="2400" dirty="0" err="1">
                <a:latin typeface="Arial" panose="020B0604020202020204" pitchFamily="34" charset="0"/>
                <a:cs typeface="Arial" panose="020B0604020202020204" pitchFamily="34" charset="0"/>
              </a:rPr>
              <a:t>GreenShield</a:t>
            </a:r>
            <a:r>
              <a:rPr lang="en-US" altLang="zh-HK" sz="2400" dirty="0">
                <a:latin typeface="Arial" panose="020B0604020202020204" pitchFamily="34" charset="0"/>
                <a:cs typeface="Arial" panose="020B0604020202020204" pitchFamily="34" charset="0"/>
              </a:rPr>
              <a:t>: https://www.qualitypro.org/certified-services/greenpro/</a:t>
            </a:r>
            <a:endParaRPr lang="zh-HK" altLang="en-US" sz="24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4535471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z="4800" b="1" dirty="0"/>
              <a:t>預防蟲害侵入您的托兒中心影片</a:t>
            </a:r>
            <a:br>
              <a:rPr lang="en-US" altLang="zh-CN" sz="4800" b="1" dirty="0"/>
            </a:br>
            <a:endParaRPr lang="en-US" sz="4800" b="1" dirty="0"/>
          </a:p>
        </p:txBody>
      </p:sp>
      <p:sp>
        <p:nvSpPr>
          <p:cNvPr id="3" name="Content Placeholder 2"/>
          <p:cNvSpPr>
            <a:spLocks noGrp="1"/>
          </p:cNvSpPr>
          <p:nvPr>
            <p:ph idx="1"/>
          </p:nvPr>
        </p:nvSpPr>
        <p:spPr/>
        <p:txBody>
          <a:bodyPr/>
          <a:lstStyle/>
          <a:p>
            <a:pPr marL="0" indent="0">
              <a:buNone/>
            </a:pPr>
            <a:r>
              <a:rPr lang="en-US" sz="2400" b="1" dirty="0">
                <a:hlinkClick r:id="rId3"/>
              </a:rPr>
              <a:t>https://www.youtube.com/watch?v=IfdCtx3LqEc&amp;list=PLgU4sA8HrUfrrheC4rNNgB1ou7JlnpKvP&amp;index=3&amp;t=0s</a:t>
            </a:r>
            <a:r>
              <a:rPr lang="en-US" sz="2400" b="1" dirty="0"/>
              <a:t> </a:t>
            </a:r>
          </a:p>
          <a:p>
            <a:pPr marL="0" indent="0">
              <a:buNone/>
            </a:pPr>
            <a:endParaRPr lang="en-US" sz="2400" b="1" dirty="0"/>
          </a:p>
          <a:p>
            <a:pPr marL="0" indent="0">
              <a:buNone/>
            </a:pPr>
            <a:r>
              <a:rPr lang="en-US" sz="2400" b="1" dirty="0">
                <a:hlinkClick r:id="rId4"/>
              </a:rPr>
              <a:t>https://www.youtube.com/watch?v=2Tmc4hhSdH4&amp;list=PLgU4sA8HrUfrrheC4rNNgB1ou7JlnpKvP&amp;index=3</a:t>
            </a:r>
            <a:r>
              <a:rPr lang="en-US" sz="2400" b="1" dirty="0"/>
              <a:t> </a:t>
            </a:r>
          </a:p>
        </p:txBody>
      </p:sp>
    </p:spTree>
    <p:extLst>
      <p:ext uri="{BB962C8B-B14F-4D97-AF65-F5344CB8AC3E}">
        <p14:creationId xmlns:p14="http://schemas.microsoft.com/office/powerpoint/2010/main" val="33140985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9D870-C2D6-4EED-94DF-1F9820DC7F19}"/>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724DC59D-6A9F-4A4D-9D53-7902E51AE88D}"/>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8015" t="-3054" r="16411" b="1"/>
          <a:stretch/>
        </p:blipFill>
        <p:spPr>
          <a:xfrm rot="5400000">
            <a:off x="3486150" y="580920"/>
            <a:ext cx="5029200" cy="5143500"/>
          </a:xfrm>
        </p:spPr>
      </p:pic>
    </p:spTree>
    <p:extLst>
      <p:ext uri="{BB962C8B-B14F-4D97-AF65-F5344CB8AC3E}">
        <p14:creationId xmlns:p14="http://schemas.microsoft.com/office/powerpoint/2010/main" val="27065330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553750"/>
            <a:ext cx="7696200" cy="665451"/>
          </a:xfrm>
        </p:spPr>
        <p:txBody>
          <a:bodyPr/>
          <a:lstStyle/>
          <a:p>
            <a:pPr algn="ctr"/>
            <a:r>
              <a:rPr lang="en-US" dirty="0"/>
              <a:t>IPM/IGM </a:t>
            </a:r>
            <a:r>
              <a:rPr lang="ja-JP" altLang="en-US" dirty="0"/>
              <a:t>工具箱</a:t>
            </a:r>
            <a:endParaRPr lang="en-US" dirty="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6666" t="2221" r="6666" b="1112"/>
          <a:stretch/>
        </p:blipFill>
        <p:spPr>
          <a:xfrm>
            <a:off x="3352800" y="1378098"/>
            <a:ext cx="5105400" cy="4270863"/>
          </a:xfrm>
          <a:prstGeom prst="rect">
            <a:avLst/>
          </a:prstGeom>
          <a:ln w="38100">
            <a:solidFill>
              <a:schemeClr val="accent1">
                <a:lumMod val="60000"/>
                <a:lumOff val="40000"/>
              </a:schemeClr>
            </a:solidFill>
          </a:ln>
          <a:effectLst>
            <a:glow rad="101600">
              <a:schemeClr val="accent1">
                <a:satMod val="175000"/>
                <a:alpha val="40000"/>
              </a:schemeClr>
            </a:glow>
          </a:effectLst>
        </p:spPr>
      </p:pic>
    </p:spTree>
    <p:extLst>
      <p:ext uri="{BB962C8B-B14F-4D97-AF65-F5344CB8AC3E}">
        <p14:creationId xmlns:p14="http://schemas.microsoft.com/office/powerpoint/2010/main" val="15591128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zh-CN" altLang="en-US" dirty="0"/>
              <a:t>小組互動活動</a:t>
            </a:r>
            <a:endParaRPr lang="en-US" dirty="0"/>
          </a:p>
        </p:txBody>
      </p:sp>
      <p:sp>
        <p:nvSpPr>
          <p:cNvPr id="3" name="TextBox 2"/>
          <p:cNvSpPr txBox="1"/>
          <p:nvPr/>
        </p:nvSpPr>
        <p:spPr>
          <a:xfrm>
            <a:off x="2286000" y="1414856"/>
            <a:ext cx="6172200" cy="2246769"/>
          </a:xfrm>
          <a:prstGeom prst="rect">
            <a:avLst/>
          </a:prstGeom>
          <a:solidFill>
            <a:srgbClr val="8DC63F"/>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zh-CN" altLang="en-US" sz="2800" dirty="0">
                <a:solidFill>
                  <a:schemeClr val="bg1"/>
                </a:solidFill>
              </a:rPr>
              <a:t>指示：</a:t>
            </a:r>
            <a:endParaRPr lang="en-US" sz="2800" dirty="0">
              <a:solidFill>
                <a:schemeClr val="bg1"/>
              </a:solidFill>
            </a:endParaRPr>
          </a:p>
          <a:p>
            <a:pPr marL="285750" indent="-285750">
              <a:buFont typeface="Arial" panose="020B0604020202020204" pitchFamily="34" charset="0"/>
              <a:buChar char="•"/>
            </a:pPr>
            <a:r>
              <a:rPr lang="zh-CN" altLang="en-US" sz="2800" dirty="0">
                <a:solidFill>
                  <a:schemeClr val="bg1"/>
                </a:solidFill>
              </a:rPr>
              <a:t>閱讀蟲害場景</a:t>
            </a:r>
            <a:endParaRPr lang="en-US" sz="2800" dirty="0">
              <a:solidFill>
                <a:schemeClr val="bg1"/>
              </a:solidFill>
            </a:endParaRPr>
          </a:p>
          <a:p>
            <a:pPr marL="285750" indent="-285750">
              <a:buFont typeface="Arial" panose="020B0604020202020204" pitchFamily="34" charset="0"/>
              <a:buChar char="•"/>
            </a:pPr>
            <a:r>
              <a:rPr lang="zh-CN" altLang="en-US" sz="2800" dirty="0">
                <a:solidFill>
                  <a:schemeClr val="bg1"/>
                </a:solidFill>
              </a:rPr>
              <a:t>使用蟲害表格，列出該種蟲害的</a:t>
            </a:r>
            <a:r>
              <a:rPr lang="en-US" altLang="zh-CN" sz="2800" dirty="0">
                <a:solidFill>
                  <a:schemeClr val="bg1"/>
                </a:solidFill>
              </a:rPr>
              <a:t>5</a:t>
            </a:r>
            <a:r>
              <a:rPr lang="zh-CN" altLang="en-US" sz="2800" dirty="0">
                <a:solidFill>
                  <a:schemeClr val="bg1"/>
                </a:solidFill>
              </a:rPr>
              <a:t>個</a:t>
            </a:r>
            <a:r>
              <a:rPr lang="en-US" sz="2800" dirty="0">
                <a:solidFill>
                  <a:schemeClr val="bg1"/>
                </a:solidFill>
              </a:rPr>
              <a:t> IPM </a:t>
            </a:r>
            <a:r>
              <a:rPr lang="zh-CN" altLang="en-US" sz="2800" dirty="0">
                <a:solidFill>
                  <a:schemeClr val="bg1"/>
                </a:solidFill>
              </a:rPr>
              <a:t>步驟</a:t>
            </a:r>
            <a:endParaRPr lang="en-US" sz="2800" dirty="0">
              <a:solidFill>
                <a:schemeClr val="bg1"/>
              </a:solidFill>
            </a:endParaRPr>
          </a:p>
          <a:p>
            <a:pPr marL="285750" indent="-285750">
              <a:buFont typeface="Arial" panose="020B0604020202020204" pitchFamily="34" charset="0"/>
              <a:buChar char="•"/>
            </a:pPr>
            <a:r>
              <a:rPr lang="zh-CN" altLang="en-US" sz="2800" dirty="0">
                <a:solidFill>
                  <a:schemeClr val="bg1"/>
                </a:solidFill>
              </a:rPr>
              <a:t>作出彙報</a:t>
            </a:r>
            <a:endParaRPr lang="en-US" sz="2800" dirty="0">
              <a:solidFill>
                <a:schemeClr val="bg1"/>
              </a:solidFill>
            </a:endParaRPr>
          </a:p>
        </p:txBody>
      </p:sp>
      <p:sp>
        <p:nvSpPr>
          <p:cNvPr id="4" name="TextBox 3"/>
          <p:cNvSpPr txBox="1"/>
          <p:nvPr/>
        </p:nvSpPr>
        <p:spPr>
          <a:xfrm>
            <a:off x="2294792" y="3920367"/>
            <a:ext cx="6163408" cy="1107996"/>
          </a:xfrm>
          <a:prstGeom prst="rect">
            <a:avLst/>
          </a:prstGeom>
          <a:solidFill>
            <a:srgbClr val="8DC63F"/>
          </a:solidFill>
        </p:spPr>
        <p:style>
          <a:lnRef idx="1">
            <a:schemeClr val="dk1"/>
          </a:lnRef>
          <a:fillRef idx="2">
            <a:schemeClr val="dk1"/>
          </a:fillRef>
          <a:effectRef idx="1">
            <a:schemeClr val="dk1"/>
          </a:effectRef>
          <a:fontRef idx="minor">
            <a:schemeClr val="dk1"/>
          </a:fontRef>
        </p:style>
        <p:txBody>
          <a:bodyPr wrap="square" rtlCol="0">
            <a:spAutoFit/>
          </a:bodyPr>
          <a:lstStyle/>
          <a:p>
            <a:r>
              <a:rPr lang="zh-CN" altLang="en-US" sz="2400" dirty="0">
                <a:solidFill>
                  <a:schemeClr val="bg1"/>
                </a:solidFill>
              </a:rPr>
              <a:t>提示：</a:t>
            </a:r>
            <a:r>
              <a:rPr lang="en-US" sz="2400" dirty="0">
                <a:solidFill>
                  <a:schemeClr val="bg1"/>
                </a:solidFill>
              </a:rPr>
              <a:t> IPM </a:t>
            </a:r>
            <a:r>
              <a:rPr lang="en-US" altLang="zh-CN" sz="2400" dirty="0">
                <a:solidFill>
                  <a:schemeClr val="bg1"/>
                </a:solidFill>
              </a:rPr>
              <a:t>5 </a:t>
            </a:r>
            <a:r>
              <a:rPr lang="zh-CN" altLang="en-US" sz="2400" dirty="0">
                <a:solidFill>
                  <a:schemeClr val="bg1"/>
                </a:solidFill>
              </a:rPr>
              <a:t>步為</a:t>
            </a:r>
            <a:r>
              <a:rPr lang="en-US" sz="2400" dirty="0">
                <a:solidFill>
                  <a:schemeClr val="bg1"/>
                </a:solidFill>
              </a:rPr>
              <a:t> </a:t>
            </a:r>
          </a:p>
          <a:p>
            <a:r>
              <a:rPr lang="zh-CN" altLang="en-US" sz="2400" dirty="0">
                <a:solidFill>
                  <a:schemeClr val="bg1"/>
                </a:solidFill>
              </a:rPr>
              <a:t>預防、檢查、識別、監測、管理</a:t>
            </a:r>
            <a:endParaRPr lang="en-US" sz="2400" dirty="0">
              <a:solidFill>
                <a:schemeClr val="bg1"/>
              </a:solidFill>
            </a:endParaRPr>
          </a:p>
          <a:p>
            <a:pPr marL="285750" indent="-285750">
              <a:buFont typeface="Arial" panose="020B0604020202020204" pitchFamily="34" charset="0"/>
              <a:buChar char="•"/>
            </a:pPr>
            <a:endParaRPr lang="en-US" dirty="0"/>
          </a:p>
        </p:txBody>
      </p:sp>
    </p:spTree>
    <p:custDataLst>
      <p:tags r:id="rId1"/>
    </p:custDataLst>
    <p:extLst>
      <p:ext uri="{BB962C8B-B14F-4D97-AF65-F5344CB8AC3E}">
        <p14:creationId xmlns:p14="http://schemas.microsoft.com/office/powerpoint/2010/main" val="569497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828800" y="1295401"/>
            <a:ext cx="7467600" cy="3444789"/>
          </a:xfrm>
          <a:prstGeom prst="rect">
            <a:avLst/>
          </a:prstGeom>
        </p:spPr>
        <p:txBody>
          <a:bodyPr wrap="square">
            <a:spAutoFit/>
          </a:bodyPr>
          <a:lstStyle/>
          <a:p>
            <a:pPr>
              <a:lnSpc>
                <a:spcPct val="107000"/>
              </a:lnSpc>
              <a:spcBef>
                <a:spcPts val="1200"/>
              </a:spcBef>
            </a:pPr>
            <a:endParaRPr lang="en-US" sz="1200" b="1" kern="0"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endParaRPr>
          </a:p>
          <a:p>
            <a:pPr>
              <a:lnSpc>
                <a:spcPct val="107000"/>
              </a:lnSpc>
              <a:spcBef>
                <a:spcPts val="1200"/>
              </a:spcBef>
            </a:pPr>
            <a:endParaRPr lang="en-US" sz="1200" b="1" kern="0"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endParaRPr>
          </a:p>
          <a:p>
            <a:pPr>
              <a:lnSpc>
                <a:spcPct val="107000"/>
              </a:lnSpc>
              <a:spcBef>
                <a:spcPts val="1200"/>
              </a:spcBef>
            </a:pPr>
            <a:endParaRPr lang="en-US" sz="1200" b="1" kern="0"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endParaRPr>
          </a:p>
          <a:p>
            <a:pPr>
              <a:lnSpc>
                <a:spcPct val="107000"/>
              </a:lnSpc>
              <a:spcBef>
                <a:spcPts val="1200"/>
              </a:spcBef>
            </a:pPr>
            <a:endParaRPr lang="en-US" sz="1200" b="1" kern="0"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endParaRPr>
          </a:p>
          <a:p>
            <a:pPr>
              <a:lnSpc>
                <a:spcPct val="107000"/>
              </a:lnSpc>
              <a:spcBef>
                <a:spcPts val="1200"/>
              </a:spcBef>
            </a:pPr>
            <a:endParaRPr lang="en-US" sz="1200" b="1" kern="0"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endParaRPr>
          </a:p>
          <a:p>
            <a:pPr>
              <a:lnSpc>
                <a:spcPct val="107000"/>
              </a:lnSpc>
              <a:spcBef>
                <a:spcPts val="1200"/>
              </a:spcBef>
            </a:pPr>
            <a:endParaRPr lang="en-US" sz="1200" b="1" kern="0"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endParaRPr>
          </a:p>
          <a:p>
            <a:pPr>
              <a:lnSpc>
                <a:spcPct val="107000"/>
              </a:lnSpc>
              <a:spcBef>
                <a:spcPts val="1200"/>
              </a:spcBef>
            </a:pPr>
            <a:endParaRPr lang="en-US" sz="1200" b="1" kern="0"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endParaRPr>
          </a:p>
          <a:p>
            <a:pPr>
              <a:lnSpc>
                <a:spcPct val="107000"/>
              </a:lnSpc>
              <a:spcBef>
                <a:spcPts val="1200"/>
              </a:spcBef>
            </a:pPr>
            <a:endParaRPr lang="en-US" sz="1200" b="1" kern="0"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endParaRPr>
          </a:p>
          <a:p>
            <a:pPr>
              <a:lnSpc>
                <a:spcPct val="107000"/>
              </a:lnSpc>
              <a:spcBef>
                <a:spcPts val="1200"/>
              </a:spcBef>
            </a:pPr>
            <a:endParaRPr lang="en-US" sz="1200" b="1" kern="0"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endParaRPr>
          </a:p>
          <a:p>
            <a:pPr>
              <a:lnSpc>
                <a:spcPct val="107000"/>
              </a:lnSpc>
              <a:spcBef>
                <a:spcPts val="1200"/>
              </a:spcBef>
            </a:pPr>
            <a:endParaRPr lang="en-US" sz="1200" b="1" kern="0"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10" name="Title 6">
            <a:extLst>
              <a:ext uri="{FF2B5EF4-FFF2-40B4-BE49-F238E27FC236}">
                <a16:creationId xmlns:a16="http://schemas.microsoft.com/office/drawing/2014/main" id="{EFDB76B8-801B-2400-37D0-B36CF63D6315}"/>
              </a:ext>
            </a:extLst>
          </p:cNvPr>
          <p:cNvSpPr txBox="1">
            <a:spLocks noGrp="1"/>
          </p:cNvSpPr>
          <p:nvPr>
            <p:ph type="title"/>
          </p:nvPr>
        </p:nvSpPr>
        <p:spPr>
          <a:xfrm>
            <a:off x="2133600" y="245314"/>
            <a:ext cx="7924800" cy="1200329"/>
          </a:xfrm>
          <a:prstGeom prst="rect">
            <a:avLst/>
          </a:prstGeom>
          <a:solidFill>
            <a:srgbClr val="8DC63F"/>
          </a:solidFill>
        </p:spPr>
        <p:style>
          <a:lnRef idx="1">
            <a:schemeClr val="dk1"/>
          </a:lnRef>
          <a:fillRef idx="2">
            <a:schemeClr val="dk1"/>
          </a:fillRef>
          <a:effectRef idx="1">
            <a:schemeClr val="dk1"/>
          </a:effectRef>
          <a:fontRef idx="minor">
            <a:schemeClr val="dk1"/>
          </a:fontRef>
        </p:style>
        <p:txBody>
          <a:bodyPr wrap="square" rtlCol="0">
            <a:spAutoFit/>
          </a:bodyPr>
          <a:lstStyle/>
          <a:p>
            <a:pPr algn="ctr"/>
            <a:br>
              <a:rPr lang="en-US" sz="2400" dirty="0">
                <a:solidFill>
                  <a:schemeClr val="bg1"/>
                </a:solidFill>
              </a:rPr>
            </a:br>
            <a:r>
              <a:rPr lang="zh-TW" altLang="en-US" sz="2400" dirty="0">
                <a:solidFill>
                  <a:schemeClr val="bg1"/>
                </a:solidFill>
              </a:rPr>
              <a:t>害蟲管理案例研究活動</a:t>
            </a:r>
            <a:br>
              <a:rPr lang="en-US" sz="2400" dirty="0">
                <a:solidFill>
                  <a:schemeClr val="bg1"/>
                </a:solidFill>
              </a:rPr>
            </a:br>
            <a:r>
              <a:rPr lang="en-US" sz="2400" dirty="0">
                <a:solidFill>
                  <a:schemeClr val="bg1"/>
                </a:solidFill>
              </a:rPr>
              <a:t>https://cchp.ucsf.edu/content/pest-management-case-study-activity</a:t>
            </a:r>
          </a:p>
        </p:txBody>
      </p:sp>
      <p:sp>
        <p:nvSpPr>
          <p:cNvPr id="11" name="Rectangle 10">
            <a:extLst>
              <a:ext uri="{FF2B5EF4-FFF2-40B4-BE49-F238E27FC236}">
                <a16:creationId xmlns:a16="http://schemas.microsoft.com/office/drawing/2014/main" id="{4D78777D-00BB-5176-9A15-AECBAD191AB2}"/>
              </a:ext>
            </a:extLst>
          </p:cNvPr>
          <p:cNvSpPr/>
          <p:nvPr/>
        </p:nvSpPr>
        <p:spPr>
          <a:xfrm>
            <a:off x="2018044" y="1895565"/>
            <a:ext cx="7391400" cy="1200329"/>
          </a:xfrm>
          <a:prstGeom prst="rect">
            <a:avLst/>
          </a:prstGeom>
        </p:spPr>
        <p:txBody>
          <a:bodyPr wrap="square">
            <a:spAutoFit/>
          </a:bodyPr>
          <a:lstStyle/>
          <a:p>
            <a:r>
              <a:rPr lang="ja-JP" altLang="en-US" sz="1800" b="0" i="0" u="none" strike="noStrike" baseline="0" dirty="0">
                <a:solidFill>
                  <a:srgbClr val="2D74B5"/>
                </a:solidFill>
                <a:latin typeface="PMingLiU" panose="02020500000000000000" pitchFamily="18" charset="-120"/>
              </a:rPr>
              <a:t>場景</a:t>
            </a:r>
            <a:r>
              <a:rPr lang="en-US" altLang="ja-JP" sz="1800" b="0" i="0" u="none" strike="noStrike" baseline="0" dirty="0">
                <a:solidFill>
                  <a:srgbClr val="2D74B5"/>
                </a:solidFill>
                <a:latin typeface="Calibri Light" panose="020F0302020204030204" pitchFamily="34" charset="0"/>
              </a:rPr>
              <a:t>1: </a:t>
            </a:r>
            <a:r>
              <a:rPr lang="ja-JP" altLang="en-US" sz="1800" b="0" i="0" u="none" strike="noStrike" baseline="0" dirty="0">
                <a:solidFill>
                  <a:srgbClr val="2D74B5"/>
                </a:solidFill>
                <a:latin typeface="PMingLiU" panose="02020500000000000000" pitchFamily="18" charset="-120"/>
              </a:rPr>
              <a:t>螞蟻 </a:t>
            </a:r>
          </a:p>
          <a:p>
            <a:r>
              <a:rPr lang="zh-TW" altLang="en-US" sz="1800" b="0" i="0" u="none" strike="noStrike" baseline="0" dirty="0">
                <a:solidFill>
                  <a:srgbClr val="000000"/>
                </a:solidFill>
                <a:latin typeface="PMingLiU" panose="02020500000000000000" pitchFamily="18" charset="-120"/>
              </a:rPr>
              <a:t>今天，乾旱及熱浪已讓您難以忍受。更過分的是，在做早餐的時候，您發現廚房水池下有一隊螞蟻。孩子們在</a:t>
            </a:r>
            <a:r>
              <a:rPr lang="en-US" altLang="zh-TW" sz="1800" b="0" i="0" u="none" strike="noStrike" baseline="0" dirty="0">
                <a:solidFill>
                  <a:srgbClr val="000000"/>
                </a:solidFill>
                <a:latin typeface="Calibri" panose="020F0502020204030204" pitchFamily="34" charset="0"/>
              </a:rPr>
              <a:t>30</a:t>
            </a:r>
            <a:r>
              <a:rPr lang="zh-TW" altLang="en-US" sz="1800" b="0" i="0" u="none" strike="noStrike" baseline="0" dirty="0">
                <a:solidFill>
                  <a:srgbClr val="000000"/>
                </a:solidFill>
                <a:latin typeface="PMingLiU" panose="02020500000000000000" pitchFamily="18" charset="-120"/>
              </a:rPr>
              <a:t>分鐘後就會到達托兒所。使用</a:t>
            </a:r>
            <a:r>
              <a:rPr lang="en-US" altLang="zh-TW" sz="1800" b="0" i="0" u="none" strike="noStrike" baseline="0" dirty="0">
                <a:solidFill>
                  <a:srgbClr val="000000"/>
                </a:solidFill>
                <a:latin typeface="PMingLiU" panose="02020500000000000000" pitchFamily="18" charset="-120"/>
              </a:rPr>
              <a:t>『</a:t>
            </a:r>
            <a:r>
              <a:rPr lang="en-US" altLang="zh-TW" sz="1800" b="0" i="0" u="none" strike="noStrike" baseline="0" dirty="0">
                <a:solidFill>
                  <a:srgbClr val="000000"/>
                </a:solidFill>
                <a:latin typeface="Calibri" panose="020F0502020204030204" pitchFamily="34" charset="0"/>
              </a:rPr>
              <a:t>5</a:t>
            </a:r>
            <a:r>
              <a:rPr lang="zh-TW" altLang="en-US" sz="1800" b="0" i="0" u="none" strike="noStrike" baseline="0" dirty="0">
                <a:solidFill>
                  <a:srgbClr val="000000"/>
                </a:solidFill>
                <a:latin typeface="PMingLiU" panose="02020500000000000000" pitchFamily="18" charset="-120"/>
              </a:rPr>
              <a:t>步</a:t>
            </a:r>
            <a:r>
              <a:rPr lang="en-US" altLang="zh-TW" sz="1800" b="0" i="0" u="none" strike="noStrike" baseline="0" dirty="0">
                <a:solidFill>
                  <a:srgbClr val="000000"/>
                </a:solidFill>
                <a:latin typeface="Calibri" panose="020F0502020204030204" pitchFamily="34" charset="0"/>
              </a:rPr>
              <a:t>IPM</a:t>
            </a:r>
            <a:r>
              <a:rPr lang="en-US" altLang="zh-TW" sz="1800" b="0" i="0" u="none" strike="noStrike" baseline="0" dirty="0">
                <a:solidFill>
                  <a:srgbClr val="000000"/>
                </a:solidFill>
                <a:latin typeface="PMingLiU" panose="02020500000000000000" pitchFamily="18" charset="-120"/>
              </a:rPr>
              <a:t>』</a:t>
            </a:r>
            <a:r>
              <a:rPr lang="zh-TW" altLang="en-US" sz="1800" b="0" i="0" u="none" strike="noStrike" baseline="0" dirty="0">
                <a:solidFill>
                  <a:srgbClr val="000000"/>
                </a:solidFill>
                <a:latin typeface="PMingLiU" panose="02020500000000000000" pitchFamily="18" charset="-120"/>
              </a:rPr>
              <a:t>方法，您將如何成功地處理螞蟻問題？ </a:t>
            </a:r>
          </a:p>
        </p:txBody>
      </p:sp>
      <p:sp>
        <p:nvSpPr>
          <p:cNvPr id="12" name="Rectangle 11">
            <a:extLst>
              <a:ext uri="{FF2B5EF4-FFF2-40B4-BE49-F238E27FC236}">
                <a16:creationId xmlns:a16="http://schemas.microsoft.com/office/drawing/2014/main" id="{9CB0AC42-A745-8004-0482-94CC0630B8B4}"/>
              </a:ext>
            </a:extLst>
          </p:cNvPr>
          <p:cNvSpPr/>
          <p:nvPr/>
        </p:nvSpPr>
        <p:spPr>
          <a:xfrm>
            <a:off x="2133600" y="3331964"/>
            <a:ext cx="7620000" cy="1077218"/>
          </a:xfrm>
          <a:prstGeom prst="rect">
            <a:avLst/>
          </a:prstGeom>
        </p:spPr>
        <p:txBody>
          <a:bodyPr wrap="square">
            <a:spAutoFit/>
          </a:bodyPr>
          <a:lstStyle/>
          <a:p>
            <a:r>
              <a:rPr lang="ja-JP" altLang="en-US" sz="1600" b="0" i="0" u="none" strike="noStrike" baseline="0" dirty="0">
                <a:solidFill>
                  <a:srgbClr val="2D74B5"/>
                </a:solidFill>
                <a:latin typeface="PMingLiU" panose="02020500000000000000" pitchFamily="18" charset="-120"/>
              </a:rPr>
              <a:t>場景</a:t>
            </a:r>
            <a:r>
              <a:rPr lang="en-US" altLang="ja-JP" sz="1600" b="0" i="0" u="none" strike="noStrike" baseline="0" dirty="0">
                <a:solidFill>
                  <a:srgbClr val="2D74B5"/>
                </a:solidFill>
                <a:latin typeface="Calibri Light" panose="020F0302020204030204" pitchFamily="34" charset="0"/>
              </a:rPr>
              <a:t>2: </a:t>
            </a:r>
            <a:r>
              <a:rPr lang="ja-JP" altLang="en-US" sz="1600" b="0" i="0" u="none" strike="noStrike" baseline="0" dirty="0">
                <a:solidFill>
                  <a:srgbClr val="2D74B5"/>
                </a:solidFill>
                <a:latin typeface="PMingLiU" panose="02020500000000000000" pitchFamily="18" charset="-120"/>
              </a:rPr>
              <a:t>蟑螂</a:t>
            </a:r>
          </a:p>
          <a:p>
            <a:r>
              <a:rPr lang="zh-TW" altLang="en-US" sz="1600" b="0" i="0" u="none" strike="noStrike" baseline="0" dirty="0">
                <a:solidFill>
                  <a:srgbClr val="000000"/>
                </a:solidFill>
                <a:latin typeface="PMingLiU" panose="02020500000000000000" pitchFamily="18" charset="-120"/>
              </a:rPr>
              <a:t>您有一個專門的儲物櫃，裡面堆滿了裝著手工紙、食物手工活動用品、清潔用紙的硬紙箱。在為當天的手工活動做準備的時候，您走到儲物櫃，打開其中的一個箱子，發現裡面爬滿了蟑螂！使用</a:t>
            </a:r>
            <a:r>
              <a:rPr lang="en-US" altLang="zh-TW" sz="1600" b="0" i="0" u="none" strike="noStrike" baseline="0" dirty="0">
                <a:solidFill>
                  <a:srgbClr val="000000"/>
                </a:solidFill>
                <a:latin typeface="PMingLiU" panose="02020500000000000000" pitchFamily="18" charset="-120"/>
              </a:rPr>
              <a:t>『</a:t>
            </a:r>
            <a:r>
              <a:rPr lang="en-US" altLang="zh-TW" sz="1600" b="0" i="0" u="none" strike="noStrike" baseline="0" dirty="0">
                <a:solidFill>
                  <a:srgbClr val="000000"/>
                </a:solidFill>
                <a:latin typeface="Calibri" panose="020F0502020204030204" pitchFamily="34" charset="0"/>
              </a:rPr>
              <a:t>5</a:t>
            </a:r>
            <a:r>
              <a:rPr lang="zh-TW" altLang="en-US" sz="1600" b="0" i="0" u="none" strike="noStrike" baseline="0" dirty="0">
                <a:solidFill>
                  <a:srgbClr val="000000"/>
                </a:solidFill>
                <a:latin typeface="PMingLiU" panose="02020500000000000000" pitchFamily="18" charset="-120"/>
              </a:rPr>
              <a:t>步</a:t>
            </a:r>
            <a:r>
              <a:rPr lang="en-US" altLang="zh-TW" sz="1600" b="0" i="0" u="none" strike="noStrike" baseline="0" dirty="0">
                <a:solidFill>
                  <a:srgbClr val="000000"/>
                </a:solidFill>
                <a:latin typeface="Calibri" panose="020F0502020204030204" pitchFamily="34" charset="0"/>
              </a:rPr>
              <a:t>IPM</a:t>
            </a:r>
            <a:r>
              <a:rPr lang="en-US" altLang="zh-TW" sz="1600" b="0" i="0" u="none" strike="noStrike" baseline="0" dirty="0">
                <a:solidFill>
                  <a:srgbClr val="000000"/>
                </a:solidFill>
                <a:latin typeface="PMingLiU" panose="02020500000000000000" pitchFamily="18" charset="-120"/>
              </a:rPr>
              <a:t>』</a:t>
            </a:r>
            <a:r>
              <a:rPr lang="zh-TW" altLang="en-US" sz="1600" b="0" i="0" u="none" strike="noStrike" baseline="0" dirty="0">
                <a:solidFill>
                  <a:srgbClr val="000000"/>
                </a:solidFill>
                <a:latin typeface="PMingLiU" panose="02020500000000000000" pitchFamily="18" charset="-120"/>
              </a:rPr>
              <a:t>方法，您將如何成功地處理蟑螂問題？</a:t>
            </a:r>
            <a:endParaRPr lang="en-US"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F9BAFCD8-B4AA-249C-4089-C0D40B185D15}"/>
              </a:ext>
            </a:extLst>
          </p:cNvPr>
          <p:cNvSpPr txBox="1"/>
          <p:nvPr/>
        </p:nvSpPr>
        <p:spPr>
          <a:xfrm>
            <a:off x="3352800" y="5143946"/>
            <a:ext cx="5486400" cy="861774"/>
          </a:xfrm>
          <a:prstGeom prst="rect">
            <a:avLst/>
          </a:prstGeom>
          <a:noFill/>
        </p:spPr>
        <p:txBody>
          <a:bodyPr wrap="square" rtlCol="0">
            <a:spAutoFit/>
          </a:bodyPr>
          <a:lstStyle/>
          <a:p>
            <a:pPr algn="ctr"/>
            <a:r>
              <a:rPr lang="ja-JP" altLang="en-US" sz="3200" dirty="0"/>
              <a:t>預防  檢查  找到  監測  管理</a:t>
            </a:r>
          </a:p>
          <a:p>
            <a:pPr algn="ctr"/>
            <a:endParaRPr lang="en-US" dirty="0"/>
          </a:p>
        </p:txBody>
      </p:sp>
    </p:spTree>
    <p:extLst>
      <p:ext uri="{BB962C8B-B14F-4D97-AF65-F5344CB8AC3E}">
        <p14:creationId xmlns:p14="http://schemas.microsoft.com/office/powerpoint/2010/main" val="33450361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554038"/>
            <a:ext cx="8229600" cy="584200"/>
          </a:xfrm>
        </p:spPr>
        <p:txBody>
          <a:bodyPr>
            <a:normAutofit/>
          </a:bodyPr>
          <a:lstStyle/>
          <a:p>
            <a:pPr>
              <a:defRPr/>
            </a:pPr>
            <a:r>
              <a:rPr lang="zh-CN" altLang="en-US" sz="3000" dirty="0"/>
              <a:t>到今天結束的時候，您將能夠：</a:t>
            </a:r>
            <a:endParaRPr lang="en-US" dirty="0">
              <a:latin typeface="+mj-lt"/>
            </a:endParaRPr>
          </a:p>
        </p:txBody>
      </p:sp>
      <p:sp>
        <p:nvSpPr>
          <p:cNvPr id="6" name="Text Placeholder 5"/>
          <p:cNvSpPr>
            <a:spLocks noGrp="1"/>
          </p:cNvSpPr>
          <p:nvPr>
            <p:ph idx="1"/>
          </p:nvPr>
        </p:nvSpPr>
        <p:spPr>
          <a:xfrm>
            <a:off x="1981200" y="1371600"/>
            <a:ext cx="7754470" cy="4800600"/>
          </a:xfrm>
        </p:spPr>
        <p:txBody>
          <a:bodyPr vert="horz" lIns="91440" tIns="45720" rIns="91440" bIns="45720" rtlCol="0" anchor="t">
            <a:normAutofit/>
          </a:bodyPr>
          <a:lstStyle/>
          <a:p>
            <a:pPr indent="-342900">
              <a:spcBef>
                <a:spcPts val="0"/>
              </a:spcBef>
              <a:buFont typeface="+mj-lt"/>
              <a:buAutoNum type="arabicPeriod"/>
              <a:defRPr/>
            </a:pPr>
            <a:r>
              <a:rPr lang="zh-CN" altLang="en-US" sz="2000" dirty="0"/>
              <a:t>瞭解加州健康學校法案的要求。</a:t>
            </a:r>
            <a:endParaRPr lang="en-US" sz="2000" dirty="0"/>
          </a:p>
          <a:p>
            <a:pPr indent="-342900">
              <a:spcBef>
                <a:spcPts val="0"/>
              </a:spcBef>
              <a:buFont typeface="+mj-lt"/>
              <a:buAutoNum type="arabicPeriod"/>
              <a:defRPr/>
            </a:pPr>
            <a:endParaRPr lang="en-US" sz="2000" dirty="0"/>
          </a:p>
          <a:p>
            <a:pPr indent="-342900">
              <a:spcBef>
                <a:spcPts val="0"/>
              </a:spcBef>
              <a:buFont typeface="+mj-lt"/>
              <a:buAutoNum type="arabicPeriod"/>
              <a:defRPr/>
            </a:pPr>
            <a:r>
              <a:rPr lang="zh-CN" altLang="en-US" sz="2000" dirty="0"/>
              <a:t>回答：什麼是蟲害？什麼是殺蟲劑？什麼是整合式蟲害管理</a:t>
            </a:r>
            <a:r>
              <a:rPr lang="en-US" sz="2000" dirty="0"/>
              <a:t> (IPM)</a:t>
            </a:r>
            <a:r>
              <a:rPr lang="zh-CN" altLang="en-US" sz="2000" dirty="0"/>
              <a:t>？</a:t>
            </a:r>
            <a:endParaRPr lang="en-US" sz="2000" dirty="0"/>
          </a:p>
          <a:p>
            <a:pPr indent="-342900">
              <a:lnSpc>
                <a:spcPct val="110000"/>
              </a:lnSpc>
              <a:spcBef>
                <a:spcPts val="0"/>
              </a:spcBef>
              <a:buFont typeface="+mj-lt"/>
              <a:buAutoNum type="arabicPeriod"/>
              <a:defRPr/>
            </a:pPr>
            <a:endParaRPr lang="en-US" sz="2000" dirty="0"/>
          </a:p>
          <a:p>
            <a:pPr indent="-342900">
              <a:lnSpc>
                <a:spcPct val="110000"/>
              </a:lnSpc>
              <a:spcBef>
                <a:spcPts val="0"/>
              </a:spcBef>
              <a:buFont typeface="+mj-lt"/>
              <a:buAutoNum type="arabicPeriod"/>
              <a:defRPr/>
            </a:pPr>
            <a:r>
              <a:rPr lang="zh-CN" altLang="en-US" sz="2000" dirty="0"/>
              <a:t>解釋為什麼兒童容易受到殺蟲劑潛在健康風險的影響。</a:t>
            </a:r>
            <a:endParaRPr lang="en-US" sz="2000" dirty="0">
              <a:cs typeface="Calibri"/>
            </a:endParaRPr>
          </a:p>
          <a:p>
            <a:pPr indent="-342900">
              <a:lnSpc>
                <a:spcPct val="110000"/>
              </a:lnSpc>
              <a:spcBef>
                <a:spcPts val="0"/>
              </a:spcBef>
              <a:buFont typeface="+mj-lt"/>
              <a:buAutoNum type="arabicPeriod"/>
              <a:defRPr/>
            </a:pPr>
            <a:endParaRPr lang="en-US" sz="2000" dirty="0"/>
          </a:p>
          <a:p>
            <a:pPr indent="-342900">
              <a:spcBef>
                <a:spcPts val="0"/>
              </a:spcBef>
              <a:buFont typeface="+mj-lt"/>
              <a:buAutoNum type="arabicPeriod"/>
              <a:defRPr/>
            </a:pPr>
            <a:r>
              <a:rPr lang="zh-CN" altLang="en-US" sz="2000" dirty="0"/>
              <a:t>瞭解簡單易行、符合常識的</a:t>
            </a:r>
            <a:r>
              <a:rPr lang="en-US" sz="2000" dirty="0"/>
              <a:t> IPM </a:t>
            </a:r>
            <a:r>
              <a:rPr lang="zh-CN" altLang="en-US" sz="2000" dirty="0"/>
              <a:t>方法，預防或管理常見蟲害。</a:t>
            </a:r>
            <a:endParaRPr lang="en-US" sz="2000" dirty="0"/>
          </a:p>
          <a:p>
            <a:pPr indent="-342900">
              <a:spcBef>
                <a:spcPts val="0"/>
              </a:spcBef>
              <a:buFont typeface="+mj-lt"/>
              <a:buAutoNum type="arabicPeriod"/>
              <a:defRPr/>
            </a:pPr>
            <a:endParaRPr lang="en-US" sz="2000" dirty="0"/>
          </a:p>
          <a:p>
            <a:pPr indent="-342900">
              <a:spcBef>
                <a:spcPts val="0"/>
              </a:spcBef>
              <a:buFont typeface="+mj-lt"/>
              <a:buAutoNum type="arabicPeriod"/>
              <a:defRPr/>
            </a:pPr>
            <a:r>
              <a:rPr lang="zh-CN" altLang="en-US" sz="2000" dirty="0"/>
              <a:t>採用 </a:t>
            </a:r>
            <a:r>
              <a:rPr lang="en-US" altLang="zh-CN" sz="2000" dirty="0"/>
              <a:t>IPM </a:t>
            </a:r>
            <a:r>
              <a:rPr lang="zh-CN" altLang="en-US" sz="2000" dirty="0"/>
              <a:t>檢查清單，檢查和監測托兒機構是否有蟲害或吸引蟲害的條件。</a:t>
            </a:r>
            <a:endParaRPr lang="en-US" sz="2000" dirty="0"/>
          </a:p>
        </p:txBody>
      </p:sp>
    </p:spTree>
    <p:custDataLst>
      <p:tags r:id="rId1"/>
    </p:custDataLst>
    <p:extLst>
      <p:ext uri="{BB962C8B-B14F-4D97-AF65-F5344CB8AC3E}">
        <p14:creationId xmlns:p14="http://schemas.microsoft.com/office/powerpoint/2010/main" val="29848376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828800" y="1295401"/>
            <a:ext cx="7467600" cy="3444789"/>
          </a:xfrm>
          <a:prstGeom prst="rect">
            <a:avLst/>
          </a:prstGeom>
        </p:spPr>
        <p:txBody>
          <a:bodyPr wrap="square">
            <a:spAutoFit/>
          </a:bodyPr>
          <a:lstStyle/>
          <a:p>
            <a:pPr>
              <a:lnSpc>
                <a:spcPct val="107000"/>
              </a:lnSpc>
              <a:spcBef>
                <a:spcPts val="1200"/>
              </a:spcBef>
            </a:pPr>
            <a:endParaRPr lang="en-US" sz="1200" b="1" kern="0"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endParaRPr>
          </a:p>
          <a:p>
            <a:pPr>
              <a:lnSpc>
                <a:spcPct val="107000"/>
              </a:lnSpc>
              <a:spcBef>
                <a:spcPts val="1200"/>
              </a:spcBef>
            </a:pPr>
            <a:endParaRPr lang="en-US" sz="1200" b="1" kern="0"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endParaRPr>
          </a:p>
          <a:p>
            <a:pPr>
              <a:lnSpc>
                <a:spcPct val="107000"/>
              </a:lnSpc>
              <a:spcBef>
                <a:spcPts val="1200"/>
              </a:spcBef>
            </a:pPr>
            <a:endParaRPr lang="en-US" sz="1200" b="1" kern="0"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endParaRPr>
          </a:p>
          <a:p>
            <a:pPr>
              <a:lnSpc>
                <a:spcPct val="107000"/>
              </a:lnSpc>
              <a:spcBef>
                <a:spcPts val="1200"/>
              </a:spcBef>
            </a:pPr>
            <a:endParaRPr lang="en-US" sz="1200" b="1" kern="0"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endParaRPr>
          </a:p>
          <a:p>
            <a:pPr>
              <a:lnSpc>
                <a:spcPct val="107000"/>
              </a:lnSpc>
              <a:spcBef>
                <a:spcPts val="1200"/>
              </a:spcBef>
            </a:pPr>
            <a:endParaRPr lang="en-US" sz="1200" b="1" kern="0"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endParaRPr>
          </a:p>
          <a:p>
            <a:pPr>
              <a:lnSpc>
                <a:spcPct val="107000"/>
              </a:lnSpc>
              <a:spcBef>
                <a:spcPts val="1200"/>
              </a:spcBef>
            </a:pPr>
            <a:endParaRPr lang="en-US" sz="1200" b="1" kern="0"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endParaRPr>
          </a:p>
          <a:p>
            <a:pPr>
              <a:lnSpc>
                <a:spcPct val="107000"/>
              </a:lnSpc>
              <a:spcBef>
                <a:spcPts val="1200"/>
              </a:spcBef>
            </a:pPr>
            <a:endParaRPr lang="en-US" sz="1200" b="1" kern="0"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endParaRPr>
          </a:p>
          <a:p>
            <a:pPr>
              <a:lnSpc>
                <a:spcPct val="107000"/>
              </a:lnSpc>
              <a:spcBef>
                <a:spcPts val="1200"/>
              </a:spcBef>
            </a:pPr>
            <a:endParaRPr lang="en-US" sz="1200" b="1" kern="0"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endParaRPr>
          </a:p>
          <a:p>
            <a:pPr>
              <a:lnSpc>
                <a:spcPct val="107000"/>
              </a:lnSpc>
              <a:spcBef>
                <a:spcPts val="1200"/>
              </a:spcBef>
            </a:pPr>
            <a:endParaRPr lang="en-US" sz="1200" b="1" kern="0"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endParaRPr>
          </a:p>
          <a:p>
            <a:pPr>
              <a:lnSpc>
                <a:spcPct val="107000"/>
              </a:lnSpc>
              <a:spcBef>
                <a:spcPts val="1200"/>
              </a:spcBef>
            </a:pPr>
            <a:endParaRPr lang="en-US" sz="1200" b="1" kern="0" dirty="0">
              <a:solidFill>
                <a:srgbClr val="2E74B5"/>
              </a:solidFill>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F6BAEF3B-6707-098E-C434-710C1D463717}"/>
              </a:ext>
            </a:extLst>
          </p:cNvPr>
          <p:cNvSpPr txBox="1"/>
          <p:nvPr/>
        </p:nvSpPr>
        <p:spPr>
          <a:xfrm>
            <a:off x="2057400" y="1936283"/>
            <a:ext cx="8991600" cy="2677656"/>
          </a:xfrm>
          <a:prstGeom prst="rect">
            <a:avLst/>
          </a:prstGeom>
          <a:noFill/>
        </p:spPr>
        <p:txBody>
          <a:bodyPr wrap="square">
            <a:spAutoFit/>
          </a:bodyPr>
          <a:lstStyle/>
          <a:p>
            <a:r>
              <a:rPr lang="zh-TW" altLang="en-US" sz="2000" b="0" i="0" u="none" strike="noStrike" baseline="0" dirty="0">
                <a:solidFill>
                  <a:srgbClr val="2D74B5"/>
                </a:solidFill>
                <a:latin typeface="PMingLiU" panose="02020500000000000000" pitchFamily="18" charset="-120"/>
              </a:rPr>
              <a:t>場景</a:t>
            </a:r>
            <a:r>
              <a:rPr lang="en-US" altLang="zh-TW" sz="2000" b="0" i="0" u="none" strike="noStrike" baseline="0" dirty="0">
                <a:solidFill>
                  <a:srgbClr val="2D74B5"/>
                </a:solidFill>
                <a:latin typeface="Calibri Light" panose="020F0302020204030204" pitchFamily="34" charset="0"/>
              </a:rPr>
              <a:t>3: </a:t>
            </a:r>
            <a:r>
              <a:rPr lang="zh-TW" altLang="en-US" sz="2000" b="0" i="0" u="none" strike="noStrike" baseline="0" dirty="0">
                <a:solidFill>
                  <a:srgbClr val="2D74B5"/>
                </a:solidFill>
                <a:latin typeface="PMingLiU" panose="02020500000000000000" pitchFamily="18" charset="-120"/>
              </a:rPr>
              <a:t>小鼠</a:t>
            </a:r>
            <a:r>
              <a:rPr lang="en-US" altLang="zh-TW" sz="2000" b="0" i="0" u="none" strike="noStrike" baseline="0" dirty="0">
                <a:solidFill>
                  <a:srgbClr val="2D74B5"/>
                </a:solidFill>
                <a:latin typeface="Calibri Light" panose="020F0302020204030204" pitchFamily="34" charset="0"/>
              </a:rPr>
              <a:t>/</a:t>
            </a:r>
            <a:r>
              <a:rPr lang="zh-TW" altLang="en-US" sz="2000" b="0" i="0" u="none" strike="noStrike" baseline="0" dirty="0">
                <a:solidFill>
                  <a:srgbClr val="2D74B5"/>
                </a:solidFill>
                <a:latin typeface="PMingLiU" panose="02020500000000000000" pitchFamily="18" charset="-120"/>
              </a:rPr>
              <a:t>大鼠 </a:t>
            </a:r>
          </a:p>
          <a:p>
            <a:r>
              <a:rPr lang="zh-TW" altLang="en-US" sz="1800" b="0" i="0" u="none" strike="noStrike" baseline="0" dirty="0">
                <a:solidFill>
                  <a:srgbClr val="000000"/>
                </a:solidFill>
                <a:latin typeface="PMingLiU" panose="02020500000000000000" pitchFamily="18" charset="-120"/>
              </a:rPr>
              <a:t>您在半夜驚醒，聽到像是從臥室牆內傳來的小動物跑動聲。您拿著手電筒查找，發現一隻小型齧齒類動物。但是它很快跑回走廊假天花板上的洞，您沒有時間識別細節。使用</a:t>
            </a:r>
            <a:r>
              <a:rPr lang="en-US" altLang="zh-TW" sz="1800" b="0" i="0" u="none" strike="noStrike" baseline="0" dirty="0">
                <a:solidFill>
                  <a:srgbClr val="000000"/>
                </a:solidFill>
                <a:latin typeface="PMingLiU" panose="02020500000000000000" pitchFamily="18" charset="-120"/>
              </a:rPr>
              <a:t>『</a:t>
            </a:r>
            <a:r>
              <a:rPr lang="en-US" altLang="zh-TW" sz="1800" b="0" i="0" u="none" strike="noStrike" baseline="0" dirty="0">
                <a:solidFill>
                  <a:srgbClr val="000000"/>
                </a:solidFill>
                <a:latin typeface="Calibri" panose="020F0502020204030204" pitchFamily="34" charset="0"/>
              </a:rPr>
              <a:t>5</a:t>
            </a:r>
            <a:r>
              <a:rPr lang="zh-TW" altLang="en-US" sz="1800" b="0" i="0" u="none" strike="noStrike" baseline="0" dirty="0">
                <a:solidFill>
                  <a:srgbClr val="000000"/>
                </a:solidFill>
                <a:latin typeface="PMingLiU" panose="02020500000000000000" pitchFamily="18" charset="-120"/>
              </a:rPr>
              <a:t>步</a:t>
            </a:r>
            <a:r>
              <a:rPr lang="en-US" altLang="zh-TW" sz="1800" b="0" i="0" u="none" strike="noStrike" baseline="0" dirty="0">
                <a:solidFill>
                  <a:srgbClr val="000000"/>
                </a:solidFill>
                <a:latin typeface="Calibri" panose="020F0502020204030204" pitchFamily="34" charset="0"/>
              </a:rPr>
              <a:t>IPM</a:t>
            </a:r>
            <a:r>
              <a:rPr lang="en-US" altLang="zh-TW" sz="1800" b="0" i="0" u="none" strike="noStrike" baseline="0" dirty="0">
                <a:solidFill>
                  <a:srgbClr val="000000"/>
                </a:solidFill>
                <a:latin typeface="PMingLiU" panose="02020500000000000000" pitchFamily="18" charset="-120"/>
              </a:rPr>
              <a:t>』</a:t>
            </a:r>
            <a:r>
              <a:rPr lang="zh-TW" altLang="en-US" sz="1800" b="0" i="0" u="none" strike="noStrike" baseline="0" dirty="0">
                <a:solidFill>
                  <a:srgbClr val="000000"/>
                </a:solidFill>
                <a:latin typeface="PMingLiU" panose="02020500000000000000" pitchFamily="18" charset="-120"/>
              </a:rPr>
              <a:t>方法，您將如何成功地處理囓齒類動物問題？</a:t>
            </a:r>
          </a:p>
          <a:p>
            <a:endParaRPr lang="en-US" altLang="ja-JP" sz="2000" b="0" i="0" u="none" strike="noStrike" baseline="0" dirty="0">
              <a:solidFill>
                <a:srgbClr val="2D74B5"/>
              </a:solidFill>
              <a:latin typeface="PMingLiU" panose="02020500000000000000" pitchFamily="18" charset="-120"/>
            </a:endParaRPr>
          </a:p>
          <a:p>
            <a:r>
              <a:rPr lang="ja-JP" altLang="en-US" sz="2000" b="0" i="0" u="none" strike="noStrike" baseline="0" dirty="0">
                <a:solidFill>
                  <a:srgbClr val="2D74B5"/>
                </a:solidFill>
                <a:latin typeface="PMingLiU" panose="02020500000000000000" pitchFamily="18" charset="-120"/>
              </a:rPr>
              <a:t>場景</a:t>
            </a:r>
            <a:r>
              <a:rPr lang="en-US" altLang="ja-JP" sz="2000" b="0" i="0" u="none" strike="noStrike" baseline="0" dirty="0">
                <a:solidFill>
                  <a:srgbClr val="2D74B5"/>
                </a:solidFill>
                <a:latin typeface="Calibri Light" panose="020F0302020204030204" pitchFamily="34" charset="0"/>
              </a:rPr>
              <a:t>4: </a:t>
            </a:r>
            <a:r>
              <a:rPr lang="ja-JP" altLang="en-US" sz="2000" b="0" i="0" u="none" strike="noStrike" baseline="0" dirty="0">
                <a:solidFill>
                  <a:srgbClr val="2D74B5"/>
                </a:solidFill>
                <a:latin typeface="PMingLiU" panose="02020500000000000000" pitchFamily="18" charset="-120"/>
              </a:rPr>
              <a:t>蒼蠅 </a:t>
            </a:r>
          </a:p>
          <a:p>
            <a:r>
              <a:rPr lang="zh-TW" altLang="en-US" sz="1800" b="0" i="0" u="none" strike="noStrike" baseline="0" dirty="0">
                <a:solidFill>
                  <a:srgbClr val="000000"/>
                </a:solidFill>
                <a:latin typeface="PMingLiU" panose="02020500000000000000" pitchFamily="18" charset="-120"/>
              </a:rPr>
              <a:t>在忙了一天之後，您正在準備晚餐。在廚房檯面上，您發現掛在香蕉架上的幾根香蕉根部開裂。第二天早上，您進入廚房做早餐，立刻發現香蕉旁邊有一群蒼蠅。使用</a:t>
            </a:r>
            <a:r>
              <a:rPr lang="en-US" altLang="zh-TW" sz="1800" b="0" i="0" u="none" strike="noStrike" baseline="0" dirty="0">
                <a:solidFill>
                  <a:srgbClr val="000000"/>
                </a:solidFill>
                <a:latin typeface="PMingLiU" panose="02020500000000000000" pitchFamily="18" charset="-120"/>
              </a:rPr>
              <a:t>『</a:t>
            </a:r>
            <a:r>
              <a:rPr lang="en-US" altLang="zh-TW" sz="1800" b="0" i="0" u="none" strike="noStrike" baseline="0" dirty="0">
                <a:solidFill>
                  <a:srgbClr val="000000"/>
                </a:solidFill>
                <a:latin typeface="Calibri" panose="020F0502020204030204" pitchFamily="34" charset="0"/>
              </a:rPr>
              <a:t>5</a:t>
            </a:r>
            <a:r>
              <a:rPr lang="zh-TW" altLang="en-US" sz="1800" b="0" i="0" u="none" strike="noStrike" baseline="0" dirty="0">
                <a:solidFill>
                  <a:srgbClr val="000000"/>
                </a:solidFill>
                <a:latin typeface="PMingLiU" panose="02020500000000000000" pitchFamily="18" charset="-120"/>
              </a:rPr>
              <a:t>步</a:t>
            </a:r>
            <a:r>
              <a:rPr lang="en-US" altLang="zh-TW" sz="1800" b="0" i="0" u="none" strike="noStrike" baseline="0" dirty="0">
                <a:solidFill>
                  <a:srgbClr val="000000"/>
                </a:solidFill>
                <a:latin typeface="Calibri" panose="020F0502020204030204" pitchFamily="34" charset="0"/>
              </a:rPr>
              <a:t>IPM</a:t>
            </a:r>
            <a:r>
              <a:rPr lang="en-US" altLang="zh-TW" sz="1800" b="0" i="0" u="none" strike="noStrike" baseline="0" dirty="0">
                <a:solidFill>
                  <a:srgbClr val="000000"/>
                </a:solidFill>
                <a:latin typeface="PMingLiU" panose="02020500000000000000" pitchFamily="18" charset="-120"/>
              </a:rPr>
              <a:t>』</a:t>
            </a:r>
            <a:r>
              <a:rPr lang="zh-TW" altLang="en-US" sz="1800" b="0" i="0" u="none" strike="noStrike" baseline="0" dirty="0">
                <a:solidFill>
                  <a:srgbClr val="000000"/>
                </a:solidFill>
                <a:latin typeface="PMingLiU" panose="02020500000000000000" pitchFamily="18" charset="-120"/>
              </a:rPr>
              <a:t>方法，您將如何成功地處理蒼蠅問題？ </a:t>
            </a:r>
            <a:endParaRPr lang="en-US" dirty="0"/>
          </a:p>
        </p:txBody>
      </p:sp>
      <p:sp>
        <p:nvSpPr>
          <p:cNvPr id="10" name="Title 6">
            <a:extLst>
              <a:ext uri="{FF2B5EF4-FFF2-40B4-BE49-F238E27FC236}">
                <a16:creationId xmlns:a16="http://schemas.microsoft.com/office/drawing/2014/main" id="{EFDB76B8-801B-2400-37D0-B36CF63D6315}"/>
              </a:ext>
            </a:extLst>
          </p:cNvPr>
          <p:cNvSpPr txBox="1">
            <a:spLocks noGrp="1"/>
          </p:cNvSpPr>
          <p:nvPr>
            <p:ph type="title"/>
          </p:nvPr>
        </p:nvSpPr>
        <p:spPr>
          <a:xfrm>
            <a:off x="2133600" y="245314"/>
            <a:ext cx="7924800" cy="1200329"/>
          </a:xfrm>
          <a:prstGeom prst="rect">
            <a:avLst/>
          </a:prstGeom>
          <a:solidFill>
            <a:srgbClr val="8DC63F"/>
          </a:solidFill>
        </p:spPr>
        <p:style>
          <a:lnRef idx="1">
            <a:schemeClr val="dk1"/>
          </a:lnRef>
          <a:fillRef idx="2">
            <a:schemeClr val="dk1"/>
          </a:fillRef>
          <a:effectRef idx="1">
            <a:schemeClr val="dk1"/>
          </a:effectRef>
          <a:fontRef idx="minor">
            <a:schemeClr val="dk1"/>
          </a:fontRef>
        </p:style>
        <p:txBody>
          <a:bodyPr wrap="square" rtlCol="0">
            <a:spAutoFit/>
          </a:bodyPr>
          <a:lstStyle/>
          <a:p>
            <a:pPr algn="ctr"/>
            <a:br>
              <a:rPr lang="en-US" sz="2400" dirty="0">
                <a:solidFill>
                  <a:schemeClr val="bg1"/>
                </a:solidFill>
              </a:rPr>
            </a:br>
            <a:r>
              <a:rPr lang="zh-TW" altLang="en-US" sz="2400" dirty="0">
                <a:solidFill>
                  <a:schemeClr val="bg1"/>
                </a:solidFill>
              </a:rPr>
              <a:t>害蟲管理案例研究活動</a:t>
            </a:r>
            <a:br>
              <a:rPr lang="en-US" sz="2400" dirty="0">
                <a:solidFill>
                  <a:schemeClr val="bg1"/>
                </a:solidFill>
              </a:rPr>
            </a:br>
            <a:r>
              <a:rPr lang="en-US" sz="2400" dirty="0">
                <a:solidFill>
                  <a:schemeClr val="bg1"/>
                </a:solidFill>
              </a:rPr>
              <a:t>https://cchp.ucsf.edu/content/pest-management-case-study-activity</a:t>
            </a:r>
          </a:p>
        </p:txBody>
      </p:sp>
      <p:sp>
        <p:nvSpPr>
          <p:cNvPr id="2" name="TextBox 1">
            <a:extLst>
              <a:ext uri="{FF2B5EF4-FFF2-40B4-BE49-F238E27FC236}">
                <a16:creationId xmlns:a16="http://schemas.microsoft.com/office/drawing/2014/main" id="{84C998A8-EDBE-5899-19A4-14A35DB9BD5F}"/>
              </a:ext>
            </a:extLst>
          </p:cNvPr>
          <p:cNvSpPr txBox="1"/>
          <p:nvPr/>
        </p:nvSpPr>
        <p:spPr>
          <a:xfrm>
            <a:off x="2819400" y="5257800"/>
            <a:ext cx="6553200" cy="1415772"/>
          </a:xfrm>
          <a:prstGeom prst="rect">
            <a:avLst/>
          </a:prstGeom>
          <a:noFill/>
        </p:spPr>
        <p:txBody>
          <a:bodyPr wrap="square" rtlCol="0">
            <a:spAutoFit/>
          </a:bodyPr>
          <a:lstStyle/>
          <a:p>
            <a:pPr algn="ctr"/>
            <a:r>
              <a:rPr lang="ja-JP" altLang="en-US" sz="3200" dirty="0"/>
              <a:t>預防  檢查  找到  監測  管理</a:t>
            </a:r>
          </a:p>
          <a:p>
            <a:pPr algn="ctr"/>
            <a:endParaRPr lang="ja-JP" altLang="en-US" dirty="0"/>
          </a:p>
          <a:p>
            <a:pPr algn="ctr"/>
            <a:endParaRPr lang="ja-JP" altLang="en-US" dirty="0"/>
          </a:p>
          <a:p>
            <a:pPr algn="ctr"/>
            <a:endParaRPr lang="en-US" dirty="0"/>
          </a:p>
        </p:txBody>
      </p:sp>
    </p:spTree>
    <p:extLst>
      <p:ext uri="{BB962C8B-B14F-4D97-AF65-F5344CB8AC3E}">
        <p14:creationId xmlns:p14="http://schemas.microsoft.com/office/powerpoint/2010/main" val="34283891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a:t>小組互動活動</a:t>
            </a:r>
            <a:endParaRPr lang="en-US" dirty="0"/>
          </a:p>
        </p:txBody>
      </p:sp>
      <p:sp>
        <p:nvSpPr>
          <p:cNvPr id="3" name="TextBox 2"/>
          <p:cNvSpPr txBox="1"/>
          <p:nvPr/>
        </p:nvSpPr>
        <p:spPr>
          <a:xfrm>
            <a:off x="3505201" y="1394728"/>
            <a:ext cx="3657599" cy="1384995"/>
          </a:xfrm>
          <a:prstGeom prst="rect">
            <a:avLst/>
          </a:prstGeom>
          <a:solidFill>
            <a:srgbClr val="8DC63F"/>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endParaRPr lang="en-US" sz="2800" dirty="0"/>
          </a:p>
          <a:p>
            <a:r>
              <a:rPr lang="en-US" sz="2800" dirty="0">
                <a:solidFill>
                  <a:schemeClr val="bg1"/>
                </a:solidFill>
              </a:rPr>
              <a:t>IPM </a:t>
            </a:r>
            <a:r>
              <a:rPr lang="zh-CN" altLang="en-US" sz="2800" dirty="0">
                <a:solidFill>
                  <a:schemeClr val="bg1"/>
                </a:solidFill>
              </a:rPr>
              <a:t>檢查清單活動</a:t>
            </a:r>
            <a:endParaRPr lang="en-US" sz="2800" dirty="0">
              <a:solidFill>
                <a:schemeClr val="bg1"/>
              </a:solidFill>
            </a:endParaRPr>
          </a:p>
          <a:p>
            <a:endParaRPr lang="en-US" sz="2800" dirty="0"/>
          </a:p>
        </p:txBody>
      </p:sp>
      <p:sp>
        <p:nvSpPr>
          <p:cNvPr id="4" name="TextBox 3"/>
          <p:cNvSpPr txBox="1"/>
          <p:nvPr/>
        </p:nvSpPr>
        <p:spPr>
          <a:xfrm>
            <a:off x="3522785" y="3032920"/>
            <a:ext cx="3640014" cy="1323439"/>
          </a:xfrm>
          <a:prstGeom prst="rect">
            <a:avLst/>
          </a:prstGeom>
          <a:solidFill>
            <a:srgbClr val="8DC63F"/>
          </a:solidFill>
        </p:spPr>
        <p:style>
          <a:lnRef idx="1">
            <a:schemeClr val="dk1"/>
          </a:lnRef>
          <a:fillRef idx="2">
            <a:schemeClr val="dk1"/>
          </a:fillRef>
          <a:effectRef idx="1">
            <a:schemeClr val="dk1"/>
          </a:effectRef>
          <a:fontRef idx="minor">
            <a:schemeClr val="dk1"/>
          </a:fontRef>
        </p:style>
        <p:txBody>
          <a:bodyPr wrap="square" rtlCol="0">
            <a:spAutoFit/>
          </a:bodyPr>
          <a:lstStyle/>
          <a:p>
            <a:endParaRPr lang="en-US" sz="2400" dirty="0"/>
          </a:p>
          <a:p>
            <a:r>
              <a:rPr lang="en-US" sz="2800" dirty="0">
                <a:solidFill>
                  <a:schemeClr val="bg1"/>
                </a:solidFill>
              </a:rPr>
              <a:t>IPM </a:t>
            </a:r>
            <a:r>
              <a:rPr lang="zh-CN" altLang="en-US" sz="2800" dirty="0">
                <a:solidFill>
                  <a:schemeClr val="bg1"/>
                </a:solidFill>
              </a:rPr>
              <a:t>工具檢討</a:t>
            </a:r>
            <a:endParaRPr lang="en-US" sz="2800" dirty="0">
              <a:solidFill>
                <a:schemeClr val="bg1"/>
              </a:solidFill>
            </a:endParaRPr>
          </a:p>
          <a:p>
            <a:endParaRPr lang="en-US" sz="2800" dirty="0"/>
          </a:p>
        </p:txBody>
      </p:sp>
      <p:sp>
        <p:nvSpPr>
          <p:cNvPr id="9" name="TextBox 8"/>
          <p:cNvSpPr txBox="1"/>
          <p:nvPr/>
        </p:nvSpPr>
        <p:spPr>
          <a:xfrm>
            <a:off x="3543299" y="4523642"/>
            <a:ext cx="3640014" cy="1323439"/>
          </a:xfrm>
          <a:prstGeom prst="rect">
            <a:avLst/>
          </a:prstGeom>
          <a:solidFill>
            <a:srgbClr val="8DC63F"/>
          </a:solidFill>
        </p:spPr>
        <p:style>
          <a:lnRef idx="1">
            <a:schemeClr val="dk1"/>
          </a:lnRef>
          <a:fillRef idx="2">
            <a:schemeClr val="dk1"/>
          </a:fillRef>
          <a:effectRef idx="1">
            <a:schemeClr val="dk1"/>
          </a:effectRef>
          <a:fontRef idx="minor">
            <a:schemeClr val="dk1"/>
          </a:fontRef>
        </p:style>
        <p:txBody>
          <a:bodyPr wrap="square" rtlCol="0">
            <a:spAutoFit/>
          </a:bodyPr>
          <a:lstStyle/>
          <a:p>
            <a:endParaRPr lang="en-US" sz="2400" dirty="0"/>
          </a:p>
          <a:p>
            <a:r>
              <a:rPr lang="en-US" sz="2800" dirty="0">
                <a:solidFill>
                  <a:schemeClr val="bg1"/>
                </a:solidFill>
              </a:rPr>
              <a:t>HSA </a:t>
            </a:r>
            <a:r>
              <a:rPr lang="zh-CN" altLang="en-US" sz="2800" dirty="0">
                <a:solidFill>
                  <a:schemeClr val="bg1"/>
                </a:solidFill>
              </a:rPr>
              <a:t>護照活動</a:t>
            </a:r>
            <a:endParaRPr lang="en-US" sz="2800" dirty="0">
              <a:solidFill>
                <a:schemeClr val="bg1"/>
              </a:solidFill>
            </a:endParaRPr>
          </a:p>
          <a:p>
            <a:pPr marL="285750" indent="-285750">
              <a:buFont typeface="Arial" panose="020B0604020202020204" pitchFamily="34" charset="0"/>
              <a:buChar char="•"/>
            </a:pPr>
            <a:endParaRPr lang="en-US" sz="2800" dirty="0"/>
          </a:p>
        </p:txBody>
      </p:sp>
    </p:spTree>
    <p:custDataLst>
      <p:tags r:id="rId1"/>
    </p:custDataLst>
    <p:extLst>
      <p:ext uri="{BB962C8B-B14F-4D97-AF65-F5344CB8AC3E}">
        <p14:creationId xmlns:p14="http://schemas.microsoft.com/office/powerpoint/2010/main" val="42053458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zh-CN" altLang="en-US" dirty="0"/>
              <a:t>健康學校法案</a:t>
            </a:r>
            <a:r>
              <a:rPr lang="en-US" dirty="0"/>
              <a:t> (HSA)</a:t>
            </a:r>
          </a:p>
        </p:txBody>
      </p:sp>
      <p:sp>
        <p:nvSpPr>
          <p:cNvPr id="3" name="Content Placeholder 2"/>
          <p:cNvSpPr>
            <a:spLocks noGrp="1"/>
          </p:cNvSpPr>
          <p:nvPr>
            <p:ph idx="1"/>
          </p:nvPr>
        </p:nvSpPr>
        <p:spPr>
          <a:xfrm>
            <a:off x="1981200" y="1382233"/>
            <a:ext cx="4884820" cy="4446827"/>
          </a:xfrm>
        </p:spPr>
        <p:txBody>
          <a:bodyPr vert="horz" lIns="91440" tIns="45720" rIns="91440" bIns="45720" rtlCol="0" anchor="t">
            <a:normAutofit/>
          </a:bodyPr>
          <a:lstStyle/>
          <a:p>
            <a:r>
              <a:rPr lang="zh-CN" altLang="en-US" dirty="0"/>
              <a:t>健康學校法案是一項</a:t>
            </a:r>
            <a:r>
              <a:rPr lang="zh-CN" altLang="en-US" b="1" dirty="0"/>
              <a:t>知情權法案</a:t>
            </a:r>
            <a:r>
              <a:rPr lang="zh-CN" altLang="en-US" dirty="0"/>
              <a:t>，規定必須向家長和工作人員提供公立學校和托兒中心使用殺蟲劑的情況。</a:t>
            </a:r>
            <a:r>
              <a:rPr lang="en-US" dirty="0"/>
              <a:t> </a:t>
            </a:r>
          </a:p>
          <a:p>
            <a:r>
              <a:rPr lang="zh-CN" altLang="en-US" dirty="0"/>
              <a:t>其目的是確保加州兒童有</a:t>
            </a:r>
            <a:r>
              <a:rPr lang="zh-CN" altLang="en-US" b="1" dirty="0"/>
              <a:t>健康和安全的學習和托兒環境</a:t>
            </a:r>
            <a:r>
              <a:rPr lang="zh-CN" altLang="en-US" dirty="0"/>
              <a:t>。</a:t>
            </a:r>
            <a:endParaRPr lang="en-US" sz="2000" dirty="0"/>
          </a:p>
          <a:p>
            <a:r>
              <a:rPr lang="en-US" sz="2000" dirty="0"/>
              <a:t>HSA </a:t>
            </a:r>
            <a:r>
              <a:rPr lang="zh-CN" altLang="en-US" sz="2000" dirty="0"/>
              <a:t>適用於所有的公立</a:t>
            </a:r>
            <a:r>
              <a:rPr lang="en-US" sz="2000" dirty="0"/>
              <a:t> K–12 </a:t>
            </a:r>
            <a:r>
              <a:rPr lang="zh-CN" altLang="en-US" sz="2000" dirty="0"/>
              <a:t>學校以及所有的公立和私立持照</a:t>
            </a:r>
            <a:r>
              <a:rPr lang="zh-CN" altLang="en-US" sz="2000" b="1" dirty="0"/>
              <a:t>托兒中心</a:t>
            </a:r>
            <a:r>
              <a:rPr lang="zh-CN" altLang="en-US" sz="2000" dirty="0"/>
              <a:t>，但是不適用於家庭托兒服務。</a:t>
            </a:r>
            <a:endParaRPr lang="en-US" altLang="zh-CN" sz="2000" dirty="0"/>
          </a:p>
          <a:p>
            <a:r>
              <a:rPr lang="zh-TW" altLang="en-US" sz="2000" dirty="0"/>
              <a:t>不適用於家庭托兒所。</a:t>
            </a:r>
            <a:endParaRPr lang="en-US" sz="2000" dirty="0"/>
          </a:p>
        </p:txBody>
      </p:sp>
      <p:pic>
        <p:nvPicPr>
          <p:cNvPr id="3074"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61597" t="37288" r="24138" b="18576"/>
          <a:stretch/>
        </p:blipFill>
        <p:spPr bwMode="auto">
          <a:xfrm>
            <a:off x="7995175" y="1676400"/>
            <a:ext cx="2774425" cy="295897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12562666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04162-ED5D-50A4-47E9-D2596860C080}"/>
              </a:ext>
            </a:extLst>
          </p:cNvPr>
          <p:cNvSpPr>
            <a:spLocks noGrp="1"/>
          </p:cNvSpPr>
          <p:nvPr>
            <p:ph type="title"/>
          </p:nvPr>
        </p:nvSpPr>
        <p:spPr/>
        <p:txBody>
          <a:bodyPr/>
          <a:lstStyle/>
          <a:p>
            <a:r>
              <a:rPr lang="zh-TW" altLang="en-US" dirty="0"/>
              <a:t>健康學校法要求</a:t>
            </a:r>
            <a:endParaRPr lang="en-US" dirty="0"/>
          </a:p>
        </p:txBody>
      </p:sp>
      <p:pic>
        <p:nvPicPr>
          <p:cNvPr id="15" name="Content Placeholder 14">
            <a:extLst>
              <a:ext uri="{FF2B5EF4-FFF2-40B4-BE49-F238E27FC236}">
                <a16:creationId xmlns:a16="http://schemas.microsoft.com/office/drawing/2014/main" id="{E3BE84B1-4524-0A9F-D481-5B93D0FDCC63}"/>
              </a:ext>
            </a:extLst>
          </p:cNvPr>
          <p:cNvPicPr>
            <a:picLocks noGrp="1" noChangeAspect="1"/>
          </p:cNvPicPr>
          <p:nvPr>
            <p:ph idx="1"/>
          </p:nvPr>
        </p:nvPicPr>
        <p:blipFill>
          <a:blip r:embed="rId3"/>
          <a:stretch>
            <a:fillRect/>
          </a:stretch>
        </p:blipFill>
        <p:spPr>
          <a:xfrm>
            <a:off x="1166419" y="2230275"/>
            <a:ext cx="4892458" cy="2397450"/>
          </a:xfrm>
        </p:spPr>
      </p:pic>
      <p:sp>
        <p:nvSpPr>
          <p:cNvPr id="17" name="TextBox 16">
            <a:extLst>
              <a:ext uri="{FF2B5EF4-FFF2-40B4-BE49-F238E27FC236}">
                <a16:creationId xmlns:a16="http://schemas.microsoft.com/office/drawing/2014/main" id="{33A87400-A12E-B320-EEDC-C6AAB3011B33}"/>
              </a:ext>
            </a:extLst>
          </p:cNvPr>
          <p:cNvSpPr txBox="1"/>
          <p:nvPr/>
        </p:nvSpPr>
        <p:spPr>
          <a:xfrm>
            <a:off x="2590800" y="1987660"/>
            <a:ext cx="3048000" cy="1754326"/>
          </a:xfrm>
          <a:prstGeom prst="rect">
            <a:avLst/>
          </a:prstGeom>
          <a:noFill/>
        </p:spPr>
        <p:txBody>
          <a:bodyPr wrap="square">
            <a:spAutoFit/>
          </a:bodyPr>
          <a:lstStyle/>
          <a:p>
            <a:pPr algn="l"/>
            <a:endParaRPr lang="en-US" sz="2000" dirty="0">
              <a:solidFill>
                <a:srgbClr val="000000"/>
              </a:solidFill>
              <a:latin typeface="PMingLiU" panose="02020500000000000000" pitchFamily="18" charset="-120"/>
            </a:endParaRPr>
          </a:p>
          <a:p>
            <a:r>
              <a:rPr lang="en-US" sz="2000" dirty="0">
                <a:solidFill>
                  <a:srgbClr val="000000"/>
                </a:solidFill>
                <a:latin typeface="PMingLiU" panose="02020500000000000000" pitchFamily="18" charset="-120"/>
              </a:rPr>
              <a:t> </a:t>
            </a:r>
          </a:p>
          <a:p>
            <a:r>
              <a:rPr lang="ja-JP" altLang="en-US" sz="3200" dirty="0">
                <a:solidFill>
                  <a:srgbClr val="1C9D9B"/>
                </a:solidFill>
                <a:latin typeface="PMingLiU" panose="02020500000000000000" pitchFamily="18" charset="-120"/>
              </a:rPr>
              <a:t>找到 </a:t>
            </a:r>
          </a:p>
          <a:p>
            <a:r>
              <a:rPr lang="zh-TW" altLang="en-US" dirty="0">
                <a:solidFill>
                  <a:srgbClr val="000000"/>
                </a:solidFill>
                <a:latin typeface="PMingLiU" panose="02020500000000000000" pitchFamily="18" charset="-120"/>
              </a:rPr>
              <a:t>選擇一位 </a:t>
            </a:r>
            <a:r>
              <a:rPr lang="en-US" altLang="zh-TW" dirty="0">
                <a:solidFill>
                  <a:srgbClr val="000000"/>
                </a:solidFill>
                <a:latin typeface="Verdana" panose="020B0604030504040204" pitchFamily="34" charset="0"/>
              </a:rPr>
              <a:t>IPM </a:t>
            </a:r>
            <a:r>
              <a:rPr lang="zh-TW" altLang="en-US" dirty="0">
                <a:solidFill>
                  <a:srgbClr val="000000"/>
                </a:solidFill>
                <a:latin typeface="PMingLiU" panose="02020500000000000000" pitchFamily="18" charset="-120"/>
              </a:rPr>
              <a:t>協調員，其將確保符合 </a:t>
            </a:r>
            <a:r>
              <a:rPr lang="en-US" altLang="zh-TW" dirty="0">
                <a:solidFill>
                  <a:srgbClr val="000000"/>
                </a:solidFill>
                <a:latin typeface="PMingLiU" panose="02020500000000000000" pitchFamily="18" charset="-120"/>
              </a:rPr>
              <a:t>HSA </a:t>
            </a:r>
            <a:r>
              <a:rPr lang="zh-TW" altLang="en-US" dirty="0">
                <a:solidFill>
                  <a:srgbClr val="000000"/>
                </a:solidFill>
                <a:latin typeface="PMingLiU" panose="02020500000000000000" pitchFamily="18" charset="-120"/>
              </a:rPr>
              <a:t>的要求。 </a:t>
            </a:r>
            <a:endParaRPr lang="en-US" dirty="0"/>
          </a:p>
        </p:txBody>
      </p:sp>
      <p:pic>
        <p:nvPicPr>
          <p:cNvPr id="22" name="Picture 21">
            <a:extLst>
              <a:ext uri="{FF2B5EF4-FFF2-40B4-BE49-F238E27FC236}">
                <a16:creationId xmlns:a16="http://schemas.microsoft.com/office/drawing/2014/main" id="{7E67757E-A372-D55F-AAEA-30C803AF4614}"/>
              </a:ext>
            </a:extLst>
          </p:cNvPr>
          <p:cNvPicPr>
            <a:picLocks noChangeAspect="1"/>
          </p:cNvPicPr>
          <p:nvPr/>
        </p:nvPicPr>
        <p:blipFill>
          <a:blip r:embed="rId4"/>
          <a:stretch>
            <a:fillRect/>
          </a:stretch>
        </p:blipFill>
        <p:spPr>
          <a:xfrm>
            <a:off x="6035458" y="2305617"/>
            <a:ext cx="4478731" cy="2190184"/>
          </a:xfrm>
          <a:prstGeom prst="rect">
            <a:avLst/>
          </a:prstGeom>
        </p:spPr>
      </p:pic>
      <p:sp>
        <p:nvSpPr>
          <p:cNvPr id="20" name="TextBox 19">
            <a:extLst>
              <a:ext uri="{FF2B5EF4-FFF2-40B4-BE49-F238E27FC236}">
                <a16:creationId xmlns:a16="http://schemas.microsoft.com/office/drawing/2014/main" id="{C23C6844-085F-9F0E-EFDD-5C9D9DA43B0D}"/>
              </a:ext>
            </a:extLst>
          </p:cNvPr>
          <p:cNvSpPr txBox="1"/>
          <p:nvPr/>
        </p:nvSpPr>
        <p:spPr>
          <a:xfrm>
            <a:off x="7291406" y="2502056"/>
            <a:ext cx="3338494" cy="1692771"/>
          </a:xfrm>
          <a:prstGeom prst="rect">
            <a:avLst/>
          </a:prstGeom>
          <a:noFill/>
        </p:spPr>
        <p:txBody>
          <a:bodyPr wrap="square">
            <a:spAutoFit/>
          </a:bodyPr>
          <a:lstStyle/>
          <a:p>
            <a:r>
              <a:rPr lang="ja-JP" altLang="en-US" sz="3200" dirty="0">
                <a:solidFill>
                  <a:srgbClr val="1C9D9B"/>
                </a:solidFill>
                <a:latin typeface="PMingLiU" panose="02020500000000000000" pitchFamily="18" charset="-120"/>
              </a:rPr>
              <a:t>計畫 </a:t>
            </a:r>
          </a:p>
          <a:p>
            <a:r>
              <a:rPr lang="zh-TW" altLang="en-US" dirty="0">
                <a:solidFill>
                  <a:srgbClr val="000000"/>
                </a:solidFill>
                <a:latin typeface="PMingLiU" panose="02020500000000000000" pitchFamily="18" charset="-120"/>
              </a:rPr>
              <a:t>制定 </a:t>
            </a:r>
            <a:r>
              <a:rPr lang="en-US" altLang="zh-TW" dirty="0">
                <a:solidFill>
                  <a:srgbClr val="000000"/>
                </a:solidFill>
                <a:latin typeface="Verdana" panose="020B0604030504040204" pitchFamily="34" charset="0"/>
              </a:rPr>
              <a:t>IPM </a:t>
            </a:r>
            <a:r>
              <a:rPr lang="zh-TW" altLang="en-US" dirty="0">
                <a:solidFill>
                  <a:srgbClr val="000000"/>
                </a:solidFill>
                <a:latin typeface="PMingLiU" panose="02020500000000000000" pitchFamily="18" charset="-120"/>
              </a:rPr>
              <a:t>計畫，並將其發佈在學校、校區或托兒所的網站上。如果沒有網站，則在年度書面通知中包含該計畫。 </a:t>
            </a:r>
            <a:endParaRPr lang="en-US" dirty="0"/>
          </a:p>
        </p:txBody>
      </p:sp>
    </p:spTree>
    <p:extLst>
      <p:ext uri="{BB962C8B-B14F-4D97-AF65-F5344CB8AC3E}">
        <p14:creationId xmlns:p14="http://schemas.microsoft.com/office/powerpoint/2010/main" val="23806358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E1EC2-1140-47B7-BCD9-F420D7AE8236}"/>
              </a:ext>
            </a:extLst>
          </p:cNvPr>
          <p:cNvSpPr>
            <a:spLocks noGrp="1"/>
          </p:cNvSpPr>
          <p:nvPr>
            <p:ph type="title"/>
          </p:nvPr>
        </p:nvSpPr>
        <p:spPr/>
        <p:txBody>
          <a:bodyPr/>
          <a:lstStyle/>
          <a:p>
            <a:r>
              <a:rPr lang="zh-TW" altLang="en-US" dirty="0"/>
              <a:t>健康學校法要求</a:t>
            </a:r>
            <a:endParaRPr lang="en-US" dirty="0"/>
          </a:p>
        </p:txBody>
      </p:sp>
      <p:pic>
        <p:nvPicPr>
          <p:cNvPr id="7" name="Content Placeholder 6">
            <a:extLst>
              <a:ext uri="{FF2B5EF4-FFF2-40B4-BE49-F238E27FC236}">
                <a16:creationId xmlns:a16="http://schemas.microsoft.com/office/drawing/2014/main" id="{2C303900-B0BA-C964-6689-2573C493016F}"/>
              </a:ext>
            </a:extLst>
          </p:cNvPr>
          <p:cNvPicPr>
            <a:picLocks noGrp="1" noChangeAspect="1"/>
          </p:cNvPicPr>
          <p:nvPr>
            <p:ph idx="1"/>
          </p:nvPr>
        </p:nvPicPr>
        <p:blipFill>
          <a:blip r:embed="rId3"/>
          <a:stretch>
            <a:fillRect/>
          </a:stretch>
        </p:blipFill>
        <p:spPr>
          <a:xfrm>
            <a:off x="855355" y="2247900"/>
            <a:ext cx="5059072" cy="2362200"/>
          </a:xfrm>
        </p:spPr>
      </p:pic>
      <p:sp>
        <p:nvSpPr>
          <p:cNvPr id="9" name="TextBox 8">
            <a:extLst>
              <a:ext uri="{FF2B5EF4-FFF2-40B4-BE49-F238E27FC236}">
                <a16:creationId xmlns:a16="http://schemas.microsoft.com/office/drawing/2014/main" id="{2FBE6AF3-6B2A-9F82-A6FF-B7BEC8C0E81A}"/>
              </a:ext>
            </a:extLst>
          </p:cNvPr>
          <p:cNvSpPr txBox="1"/>
          <p:nvPr/>
        </p:nvSpPr>
        <p:spPr>
          <a:xfrm>
            <a:off x="2362200" y="1905001"/>
            <a:ext cx="3429000" cy="2308324"/>
          </a:xfrm>
          <a:prstGeom prst="rect">
            <a:avLst/>
          </a:prstGeom>
          <a:noFill/>
        </p:spPr>
        <p:txBody>
          <a:bodyPr wrap="square">
            <a:spAutoFit/>
          </a:bodyPr>
          <a:lstStyle/>
          <a:p>
            <a:pPr algn="l"/>
            <a:endParaRPr lang="en-US" sz="2000" dirty="0">
              <a:solidFill>
                <a:srgbClr val="000000"/>
              </a:solidFill>
              <a:latin typeface="PMingLiU" panose="02020500000000000000" pitchFamily="18" charset="-120"/>
            </a:endParaRPr>
          </a:p>
          <a:p>
            <a:r>
              <a:rPr lang="en-US" sz="2000" dirty="0">
                <a:solidFill>
                  <a:srgbClr val="000000"/>
                </a:solidFill>
                <a:latin typeface="PMingLiU" panose="02020500000000000000" pitchFamily="18" charset="-120"/>
              </a:rPr>
              <a:t> </a:t>
            </a:r>
          </a:p>
          <a:p>
            <a:r>
              <a:rPr lang="ja-JP" altLang="en-US" sz="3200" dirty="0">
                <a:solidFill>
                  <a:srgbClr val="1C9D9B"/>
                </a:solidFill>
                <a:latin typeface="PMingLiU" panose="02020500000000000000" pitchFamily="18" charset="-120"/>
              </a:rPr>
              <a:t>培訓 </a:t>
            </a:r>
          </a:p>
          <a:p>
            <a:r>
              <a:rPr lang="zh-TW" altLang="en-US" dirty="0">
                <a:solidFill>
                  <a:srgbClr val="000000"/>
                </a:solidFill>
                <a:latin typeface="PMingLiU" panose="02020500000000000000" pitchFamily="18" charset="-120"/>
              </a:rPr>
              <a:t>為將使用任何殺蟲劑（包括豁免殺蟲劑）的所有教師、教職員和志願者提供年度</a:t>
            </a:r>
            <a:r>
              <a:rPr lang="en-US" altLang="zh-TW" dirty="0">
                <a:solidFill>
                  <a:srgbClr val="000000"/>
                </a:solidFill>
                <a:latin typeface="PMingLiU" panose="02020500000000000000" pitchFamily="18" charset="-120"/>
              </a:rPr>
              <a:t>《</a:t>
            </a:r>
            <a:r>
              <a:rPr lang="zh-TW" altLang="en-US" dirty="0">
                <a:solidFill>
                  <a:srgbClr val="000000"/>
                </a:solidFill>
                <a:latin typeface="PMingLiU" panose="02020500000000000000" pitchFamily="18" charset="-120"/>
              </a:rPr>
              <a:t>健康學校法案</a:t>
            </a:r>
            <a:r>
              <a:rPr lang="en-US" altLang="zh-TW" dirty="0">
                <a:solidFill>
                  <a:srgbClr val="000000"/>
                </a:solidFill>
                <a:latin typeface="PMingLiU" panose="02020500000000000000" pitchFamily="18" charset="-120"/>
              </a:rPr>
              <a:t>》</a:t>
            </a:r>
            <a:r>
              <a:rPr lang="zh-TW" altLang="en-US" dirty="0">
                <a:solidFill>
                  <a:srgbClr val="000000"/>
                </a:solidFill>
                <a:latin typeface="PMingLiU" panose="02020500000000000000" pitchFamily="18" charset="-120"/>
              </a:rPr>
              <a:t>培訓。 </a:t>
            </a:r>
            <a:endParaRPr lang="en-US" dirty="0"/>
          </a:p>
        </p:txBody>
      </p:sp>
      <p:pic>
        <p:nvPicPr>
          <p:cNvPr id="10" name="Content Placeholder 6">
            <a:extLst>
              <a:ext uri="{FF2B5EF4-FFF2-40B4-BE49-F238E27FC236}">
                <a16:creationId xmlns:a16="http://schemas.microsoft.com/office/drawing/2014/main" id="{C761702E-7D0C-E5EF-DBAA-333E10EF2BF0}"/>
              </a:ext>
            </a:extLst>
          </p:cNvPr>
          <p:cNvPicPr>
            <a:picLocks noChangeAspect="1"/>
          </p:cNvPicPr>
          <p:nvPr/>
        </p:nvPicPr>
        <p:blipFill>
          <a:blip r:embed="rId4"/>
          <a:stretch>
            <a:fillRect/>
          </a:stretch>
        </p:blipFill>
        <p:spPr>
          <a:xfrm>
            <a:off x="6128433" y="2455505"/>
            <a:ext cx="4420502" cy="1981200"/>
          </a:xfrm>
          <a:prstGeom prst="rect">
            <a:avLst/>
          </a:prstGeom>
        </p:spPr>
      </p:pic>
      <p:sp>
        <p:nvSpPr>
          <p:cNvPr id="12" name="TextBox 11">
            <a:extLst>
              <a:ext uri="{FF2B5EF4-FFF2-40B4-BE49-F238E27FC236}">
                <a16:creationId xmlns:a16="http://schemas.microsoft.com/office/drawing/2014/main" id="{038EA2C7-28C9-E7C9-0FF8-F206E65899B7}"/>
              </a:ext>
            </a:extLst>
          </p:cNvPr>
          <p:cNvSpPr txBox="1"/>
          <p:nvPr/>
        </p:nvSpPr>
        <p:spPr>
          <a:xfrm>
            <a:off x="7239000" y="2453551"/>
            <a:ext cx="3962400" cy="1415772"/>
          </a:xfrm>
          <a:prstGeom prst="rect">
            <a:avLst/>
          </a:prstGeom>
          <a:noFill/>
        </p:spPr>
        <p:txBody>
          <a:bodyPr wrap="square">
            <a:spAutoFit/>
          </a:bodyPr>
          <a:lstStyle/>
          <a:p>
            <a:r>
              <a:rPr lang="ja-JP" altLang="en-US" sz="3200" dirty="0">
                <a:solidFill>
                  <a:srgbClr val="1C9D9B"/>
                </a:solidFill>
                <a:latin typeface="PMingLiU" panose="02020500000000000000" pitchFamily="18" charset="-120"/>
              </a:rPr>
              <a:t>張貼 </a:t>
            </a:r>
          </a:p>
          <a:p>
            <a:r>
              <a:rPr lang="zh-TW" altLang="en-US" dirty="0">
                <a:solidFill>
                  <a:srgbClr val="000000"/>
                </a:solidFill>
                <a:latin typeface="PMingLiU" panose="02020500000000000000" pitchFamily="18" charset="-120"/>
              </a:rPr>
              <a:t>至少在使用前</a:t>
            </a:r>
            <a:r>
              <a:rPr lang="en-US" altLang="zh-TW" dirty="0">
                <a:solidFill>
                  <a:srgbClr val="000000"/>
                </a:solidFill>
                <a:latin typeface="Verdana" panose="020B0604030504040204" pitchFamily="34" charset="0"/>
              </a:rPr>
              <a:t>24</a:t>
            </a:r>
            <a:r>
              <a:rPr lang="zh-TW" altLang="en-US" dirty="0">
                <a:solidFill>
                  <a:srgbClr val="000000"/>
                </a:solidFill>
                <a:latin typeface="PMingLiU" panose="02020500000000000000" pitchFamily="18" charset="-120"/>
              </a:rPr>
              <a:t>小時和使用後</a:t>
            </a:r>
            <a:r>
              <a:rPr lang="en-US" altLang="zh-TW" dirty="0">
                <a:solidFill>
                  <a:srgbClr val="000000"/>
                </a:solidFill>
                <a:latin typeface="Verdana" panose="020B0604030504040204" pitchFamily="34" charset="0"/>
              </a:rPr>
              <a:t>72</a:t>
            </a:r>
            <a:r>
              <a:rPr lang="zh-TW" altLang="en-US" dirty="0">
                <a:solidFill>
                  <a:srgbClr val="000000"/>
                </a:solidFill>
                <a:latin typeface="PMingLiU" panose="02020500000000000000" pitchFamily="18" charset="-120"/>
              </a:rPr>
              <a:t>小時內在將使用殺蟲劑的區域張貼警告標誌。 </a:t>
            </a:r>
            <a:endParaRPr lang="en-US" dirty="0"/>
          </a:p>
        </p:txBody>
      </p:sp>
    </p:spTree>
    <p:extLst>
      <p:ext uri="{BB962C8B-B14F-4D97-AF65-F5344CB8AC3E}">
        <p14:creationId xmlns:p14="http://schemas.microsoft.com/office/powerpoint/2010/main" val="37681584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BF79B-3426-8CBC-A830-40265EE31E89}"/>
              </a:ext>
            </a:extLst>
          </p:cNvPr>
          <p:cNvSpPr>
            <a:spLocks noGrp="1"/>
          </p:cNvSpPr>
          <p:nvPr>
            <p:ph type="title"/>
          </p:nvPr>
        </p:nvSpPr>
        <p:spPr/>
        <p:txBody>
          <a:bodyPr/>
          <a:lstStyle/>
          <a:p>
            <a:r>
              <a:rPr lang="zh-TW" altLang="en-US" dirty="0"/>
              <a:t>健康學校法要求</a:t>
            </a:r>
            <a:endParaRPr lang="en-US" dirty="0"/>
          </a:p>
        </p:txBody>
      </p:sp>
      <p:pic>
        <p:nvPicPr>
          <p:cNvPr id="7" name="Content Placeholder 6">
            <a:extLst>
              <a:ext uri="{FF2B5EF4-FFF2-40B4-BE49-F238E27FC236}">
                <a16:creationId xmlns:a16="http://schemas.microsoft.com/office/drawing/2014/main" id="{03FD5E7D-40E7-D032-68F8-3C4C79D3DC2D}"/>
              </a:ext>
            </a:extLst>
          </p:cNvPr>
          <p:cNvPicPr>
            <a:picLocks noGrp="1" noChangeAspect="1"/>
          </p:cNvPicPr>
          <p:nvPr>
            <p:ph idx="1"/>
          </p:nvPr>
        </p:nvPicPr>
        <p:blipFill>
          <a:blip r:embed="rId3"/>
          <a:stretch>
            <a:fillRect/>
          </a:stretch>
        </p:blipFill>
        <p:spPr>
          <a:xfrm>
            <a:off x="609600" y="2345267"/>
            <a:ext cx="5131113" cy="1774924"/>
          </a:xfrm>
        </p:spPr>
      </p:pic>
      <p:sp>
        <p:nvSpPr>
          <p:cNvPr id="9" name="TextBox 8">
            <a:extLst>
              <a:ext uri="{FF2B5EF4-FFF2-40B4-BE49-F238E27FC236}">
                <a16:creationId xmlns:a16="http://schemas.microsoft.com/office/drawing/2014/main" id="{7E744BB7-9532-881E-D5ED-2D65743289C2}"/>
              </a:ext>
            </a:extLst>
          </p:cNvPr>
          <p:cNvSpPr txBox="1"/>
          <p:nvPr/>
        </p:nvSpPr>
        <p:spPr>
          <a:xfrm>
            <a:off x="2209800" y="1752600"/>
            <a:ext cx="4114800" cy="2031325"/>
          </a:xfrm>
          <a:prstGeom prst="rect">
            <a:avLst/>
          </a:prstGeom>
          <a:noFill/>
        </p:spPr>
        <p:txBody>
          <a:bodyPr wrap="square">
            <a:spAutoFit/>
          </a:bodyPr>
          <a:lstStyle/>
          <a:p>
            <a:pPr algn="l"/>
            <a:endParaRPr lang="en-US" sz="2000" dirty="0">
              <a:solidFill>
                <a:srgbClr val="000000"/>
              </a:solidFill>
              <a:latin typeface="PMingLiU" panose="02020500000000000000" pitchFamily="18" charset="-120"/>
            </a:endParaRPr>
          </a:p>
          <a:p>
            <a:r>
              <a:rPr lang="en-US" sz="2000" dirty="0">
                <a:solidFill>
                  <a:srgbClr val="000000"/>
                </a:solidFill>
                <a:latin typeface="PMingLiU" panose="02020500000000000000" pitchFamily="18" charset="-120"/>
              </a:rPr>
              <a:t> </a:t>
            </a:r>
          </a:p>
          <a:p>
            <a:r>
              <a:rPr lang="ja-JP" altLang="en-US" sz="3200" dirty="0">
                <a:solidFill>
                  <a:srgbClr val="1C9D9B"/>
                </a:solidFill>
                <a:latin typeface="PMingLiU" panose="02020500000000000000" pitchFamily="18" charset="-120"/>
              </a:rPr>
              <a:t>通知 </a:t>
            </a:r>
          </a:p>
          <a:p>
            <a:r>
              <a:rPr lang="zh-TW" altLang="en-US" dirty="0">
                <a:solidFill>
                  <a:srgbClr val="000000"/>
                </a:solidFill>
                <a:latin typeface="PMingLiU" panose="02020500000000000000" pitchFamily="18" charset="-120"/>
              </a:rPr>
              <a:t>發給所有父母、監護人和教職員關於預期將在一年當中使用的殺蟲劑的年度通知。 </a:t>
            </a:r>
            <a:endParaRPr lang="en-US" dirty="0"/>
          </a:p>
        </p:txBody>
      </p:sp>
      <p:pic>
        <p:nvPicPr>
          <p:cNvPr id="10" name="Content Placeholder 6">
            <a:extLst>
              <a:ext uri="{FF2B5EF4-FFF2-40B4-BE49-F238E27FC236}">
                <a16:creationId xmlns:a16="http://schemas.microsoft.com/office/drawing/2014/main" id="{4990445B-1BD2-4E71-7B8C-D3CEF78C1E27}"/>
              </a:ext>
            </a:extLst>
          </p:cNvPr>
          <p:cNvPicPr>
            <a:picLocks noChangeAspect="1"/>
          </p:cNvPicPr>
          <p:nvPr/>
        </p:nvPicPr>
        <p:blipFill>
          <a:blip r:embed="rId4"/>
          <a:stretch>
            <a:fillRect/>
          </a:stretch>
        </p:blipFill>
        <p:spPr>
          <a:xfrm>
            <a:off x="6351491" y="2286000"/>
            <a:ext cx="4247467" cy="1774924"/>
          </a:xfrm>
          <a:prstGeom prst="rect">
            <a:avLst/>
          </a:prstGeom>
        </p:spPr>
      </p:pic>
      <p:sp>
        <p:nvSpPr>
          <p:cNvPr id="12" name="TextBox 11">
            <a:extLst>
              <a:ext uri="{FF2B5EF4-FFF2-40B4-BE49-F238E27FC236}">
                <a16:creationId xmlns:a16="http://schemas.microsoft.com/office/drawing/2014/main" id="{1FB77363-C519-5331-8F9F-7909C238A3A3}"/>
              </a:ext>
            </a:extLst>
          </p:cNvPr>
          <p:cNvSpPr txBox="1"/>
          <p:nvPr/>
        </p:nvSpPr>
        <p:spPr>
          <a:xfrm>
            <a:off x="7731045" y="2356990"/>
            <a:ext cx="4156155" cy="1138773"/>
          </a:xfrm>
          <a:prstGeom prst="rect">
            <a:avLst/>
          </a:prstGeom>
          <a:noFill/>
        </p:spPr>
        <p:txBody>
          <a:bodyPr wrap="square">
            <a:spAutoFit/>
          </a:bodyPr>
          <a:lstStyle/>
          <a:p>
            <a:r>
              <a:rPr lang="ja-JP" altLang="en-US" sz="3200" dirty="0">
                <a:solidFill>
                  <a:srgbClr val="1C9D9B"/>
                </a:solidFill>
                <a:latin typeface="PMingLiU" panose="02020500000000000000" pitchFamily="18" charset="-120"/>
              </a:rPr>
              <a:t>記錄 </a:t>
            </a:r>
          </a:p>
          <a:p>
            <a:r>
              <a:rPr lang="zh-TW" altLang="en-US" dirty="0">
                <a:solidFill>
                  <a:srgbClr val="000000"/>
                </a:solidFill>
                <a:latin typeface="PMingLiU" panose="02020500000000000000" pitchFamily="18" charset="-120"/>
              </a:rPr>
              <a:t>保留殺蟲劑使用情況記錄，歸檔這些記錄至少</a:t>
            </a:r>
            <a:r>
              <a:rPr lang="en-US" altLang="zh-TW" dirty="0">
                <a:solidFill>
                  <a:srgbClr val="000000"/>
                </a:solidFill>
                <a:latin typeface="Verdana" panose="020B0604030504040204" pitchFamily="34" charset="0"/>
              </a:rPr>
              <a:t>4</a:t>
            </a:r>
            <a:r>
              <a:rPr lang="zh-TW" altLang="en-US" dirty="0">
                <a:solidFill>
                  <a:srgbClr val="000000"/>
                </a:solidFill>
                <a:latin typeface="PMingLiU" panose="02020500000000000000" pitchFamily="18" charset="-120"/>
              </a:rPr>
              <a:t>年。 </a:t>
            </a:r>
            <a:endParaRPr lang="en-US" dirty="0"/>
          </a:p>
        </p:txBody>
      </p:sp>
    </p:spTree>
    <p:extLst>
      <p:ext uri="{BB962C8B-B14F-4D97-AF65-F5344CB8AC3E}">
        <p14:creationId xmlns:p14="http://schemas.microsoft.com/office/powerpoint/2010/main" val="268413019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5176</TotalTime>
  <Words>9457</Words>
  <Application>Microsoft Office PowerPoint</Application>
  <PresentationFormat>Widescreen</PresentationFormat>
  <Paragraphs>541</Paragraphs>
  <Slides>51</Slides>
  <Notes>48</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51</vt:i4>
      </vt:variant>
    </vt:vector>
  </HeadingPairs>
  <TitlesOfParts>
    <vt:vector size="63" baseType="lpstr">
      <vt:lpstr>Microsoft JhengHei</vt:lpstr>
      <vt:lpstr>Microsoft JhengHei Light</vt:lpstr>
      <vt:lpstr>PMingLiU</vt:lpstr>
      <vt:lpstr>Arial</vt:lpstr>
      <vt:lpstr>Calibri</vt:lpstr>
      <vt:lpstr>Calibri Light</vt:lpstr>
      <vt:lpstr>Cambria</vt:lpstr>
      <vt:lpstr>News Gothic MT</vt:lpstr>
      <vt:lpstr>Times New Roman</vt:lpstr>
      <vt:lpstr>Verdana</vt:lpstr>
      <vt:lpstr>Wingdings</vt:lpstr>
      <vt:lpstr>Adjacency</vt:lpstr>
      <vt:lpstr>托兒服務提供者 整合式蟲害管理 (IPM) 培訓</vt:lpstr>
      <vt:lpstr>鳴謝 </vt:lpstr>
      <vt:lpstr>打破冷場的提問</vt:lpstr>
      <vt:lpstr>我們今天為什麼在這裡？</vt:lpstr>
      <vt:lpstr>到今天結束的時候，您將能夠：</vt:lpstr>
      <vt:lpstr>健康學校法案 (HSA)</vt:lpstr>
      <vt:lpstr>健康學校法要求</vt:lpstr>
      <vt:lpstr>健康學校法要求</vt:lpstr>
      <vt:lpstr>健康學校法要求</vt:lpstr>
      <vt:lpstr>健康學校法要求</vt:lpstr>
      <vt:lpstr>PowerPoint Presentation</vt:lpstr>
      <vt:lpstr>務必與以下方面溝通…</vt:lpstr>
      <vt:lpstr>豁免 / 非豁免產品</vt:lpstr>
      <vt:lpstr>什麼是蟲害 (Pest)？</vt:lpstr>
      <vt:lpstr>在加州的托兒中心中最常見的室內蟲害是什麼？</vt:lpstr>
      <vt:lpstr>在加州的托兒中心中最常見的 室外蟲害是什麼？</vt:lpstr>
      <vt:lpstr>蟲害可以導致哪些問題？</vt:lpstr>
      <vt:lpstr>什麼是殺蟲劑？</vt:lpstr>
      <vt:lpstr>關於殺蟲劑使用的擔憂</vt:lpstr>
      <vt:lpstr>關於殺蟲劑使用的擔憂</vt:lpstr>
      <vt:lpstr>關於殺蟲劑使用的擔憂</vt:lpstr>
      <vt:lpstr>關於殺蟲劑使用的擔憂</vt:lpstr>
      <vt:lpstr> 為什麼兒童更易受傷害？</vt:lpstr>
      <vt:lpstr> 為什麼兒童更易受傷害？</vt:lpstr>
      <vt:lpstr> 為什麼兒童更易受傷害？</vt:lpstr>
      <vt:lpstr>兒童暴露的可能路徑是什麼？</vt:lpstr>
      <vt:lpstr>殺蟲劑可以在什麼地方找到？</vt:lpstr>
      <vt:lpstr> 環境工作小組 (EWG) </vt:lpstr>
      <vt:lpstr>殺蟲劑使用有多常見？</vt:lpstr>
      <vt:lpstr>PowerPoint Presentation</vt:lpstr>
      <vt:lpstr>殺蟲劑儲存</vt:lpstr>
      <vt:lpstr>什麼是整合式蟲害管理 (IPM)？</vt:lpstr>
      <vt:lpstr>PowerPoint Presentation</vt:lpstr>
      <vt:lpstr>預防：防止蟲害侵入</vt:lpstr>
      <vt:lpstr>預防：移除蟲害所需的食物和水</vt:lpstr>
      <vt:lpstr>預防：移除蟲害的住所</vt:lpstr>
      <vt:lpstr>檢查</vt:lpstr>
      <vt:lpstr>識別</vt:lpstr>
      <vt:lpstr>監測</vt:lpstr>
      <vt:lpstr>管理</vt:lpstr>
      <vt:lpstr>管理室外環境</vt:lpstr>
      <vt:lpstr>管理：選擇殺蟲劑</vt:lpstr>
      <vt:lpstr>PowerPoint Presentation</vt:lpstr>
      <vt:lpstr>PowerPoint Presentation</vt:lpstr>
      <vt:lpstr>預防蟲害侵入您的托兒中心影片 </vt:lpstr>
      <vt:lpstr>PowerPoint Presentation</vt:lpstr>
      <vt:lpstr>IPM/IGM 工具箱</vt:lpstr>
      <vt:lpstr>小組互動活動</vt:lpstr>
      <vt:lpstr> 害蟲管理案例研究活動 https://cchp.ucsf.edu/content/pest-management-case-study-activity</vt:lpstr>
      <vt:lpstr> 害蟲管理案例研究活動 https://cchp.ucsf.edu/content/pest-management-case-study-activity</vt:lpstr>
      <vt:lpstr>小組互動活動</vt:lpstr>
    </vt:vector>
  </TitlesOfParts>
  <Company>UCSF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Integrated Pest Management (IPM) in Early Care &amp; Education Programs</dc:title>
  <dc:creator>Kimberly Hazard</dc:creator>
  <cp:lastModifiedBy>Rose, Bobbie</cp:lastModifiedBy>
  <cp:revision>279</cp:revision>
  <dcterms:created xsi:type="dcterms:W3CDTF">2017-11-15T21:34:28Z</dcterms:created>
  <dcterms:modified xsi:type="dcterms:W3CDTF">2023-06-06T21:32:44Z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66F49137-BAC4-4D7D-AD42-FB29F637E4A9</vt:lpwstr>
  </property>
  <property fmtid="{D5CDD505-2E9C-101B-9397-08002B2CF9AE}" pid="3" name="ArticulatePath">
    <vt:lpwstr>Presentation1</vt:lpwstr>
  </property>
</Properties>
</file>