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0.xml" ContentType="application/vnd.openxmlformats-officedocument.presentationml.tags+xml"/>
  <Override PartName="/ppt/notesSlides/notesSlide47.xml" ContentType="application/vnd.openxmlformats-officedocument.presentationml.notesSlide+xml"/>
  <Override PartName="/ppt/tags/tag41.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61" r:id="rId3"/>
    <p:sldId id="260" r:id="rId4"/>
    <p:sldId id="262" r:id="rId5"/>
    <p:sldId id="263" r:id="rId6"/>
    <p:sldId id="363" r:id="rId7"/>
    <p:sldId id="364" r:id="rId8"/>
    <p:sldId id="365" r:id="rId9"/>
    <p:sldId id="366" r:id="rId10"/>
    <p:sldId id="367" r:id="rId11"/>
    <p:sldId id="368"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11"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58" r:id="rId45"/>
    <p:sldId id="308" r:id="rId46"/>
    <p:sldId id="314" r:id="rId47"/>
    <p:sldId id="326" r:id="rId48"/>
    <p:sldId id="313" r:id="rId49"/>
    <p:sldId id="369" r:id="rId50"/>
    <p:sldId id="303" r:id="rId51"/>
    <p:sldId id="306" r:id="rId5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 lastIdx="1" clrIdx="0"/>
  <p:cmAuthor id="2" name="Rose, Bobbie"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38" autoAdjust="0"/>
  </p:normalViewPr>
  <p:slideViewPr>
    <p:cSldViewPr>
      <p:cViewPr varScale="1">
        <p:scale>
          <a:sx n="115" d="100"/>
          <a:sy n="115" d="100"/>
        </p:scale>
        <p:origin x="408" y="84"/>
      </p:cViewPr>
      <p:guideLst>
        <p:guide orient="horz" pos="2160"/>
        <p:guide pos="3840"/>
      </p:guideLst>
    </p:cSldViewPr>
  </p:slideViewPr>
  <p:notesTextViewPr>
    <p:cViewPr>
      <p:scale>
        <a:sx n="1" d="1"/>
        <a:sy n="1" d="1"/>
      </p:scale>
      <p:origin x="0" y="0"/>
    </p:cViewPr>
  </p:notesTextViewPr>
  <p:notesViewPr>
    <p:cSldViewPr>
      <p:cViewPr varScale="1">
        <p:scale>
          <a:sx n="69" d="100"/>
          <a:sy n="69" d="100"/>
        </p:scale>
        <p:origin x="28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9388CE-A8BB-45C0-8095-94FB1714B69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EB8AA83E-81D5-4179-894F-38A288C970D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CD2C92-E5CB-47EE-9ECF-490A4AFD1737}" type="datetimeFigureOut">
              <a:rPr lang="en-US"/>
              <a:pPr>
                <a:defRPr/>
              </a:pPr>
              <a:t>5/1/2023</a:t>
            </a:fld>
            <a:endParaRPr lang="en-US" dirty="0"/>
          </a:p>
        </p:txBody>
      </p:sp>
      <p:sp>
        <p:nvSpPr>
          <p:cNvPr id="4" name="Slide Image Placeholder 3">
            <a:extLst>
              <a:ext uri="{FF2B5EF4-FFF2-40B4-BE49-F238E27FC236}">
                <a16:creationId xmlns:a16="http://schemas.microsoft.com/office/drawing/2014/main" id="{B727A0C7-92B9-4169-B656-40E755E520C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2633FAE-C9AA-4266-BABF-FE156CC7903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C13D3DE-8849-4B7C-8D88-C9FFFF8E74B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97C957AE-E729-4C1B-9877-09E4FE597E50}"/>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EA98ACE-2F50-48EB-8037-D6CED7F56727}" type="slidenum">
              <a:rPr lang="en-US"/>
              <a:pPr>
                <a:defRPr/>
              </a:pPr>
              <a:t>‹#›</a:t>
            </a:fld>
            <a:endParaRPr lang="en-US" dirty="0"/>
          </a:p>
        </p:txBody>
      </p:sp>
    </p:spTree>
    <p:extLst>
      <p:ext uri="{BB962C8B-B14F-4D97-AF65-F5344CB8AC3E}">
        <p14:creationId xmlns:p14="http://schemas.microsoft.com/office/powerpoint/2010/main" val="2121250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43B534-328D-4A2F-881A-BE7F8EAEC39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DBDB5FC-8EF6-4670-AA32-D0BBB8FE894F}"/>
              </a:ext>
            </a:extLst>
          </p:cNvPr>
          <p:cNvSpPr>
            <a:spLocks noGrp="1" noChangeArrowheads="1"/>
          </p:cNvSpPr>
          <p:nvPr>
            <p:ph type="body" idx="1"/>
          </p:nvPr>
        </p:nvSpPr>
        <p:spPr bwMode="auto">
          <a:xfrm>
            <a:off x="685800" y="4391025"/>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000000"/>
                </a:solidFill>
              </a:rPr>
              <a:t>Preséntese usted y presente el proyecto.</a:t>
            </a:r>
          </a:p>
        </p:txBody>
      </p:sp>
      <p:sp>
        <p:nvSpPr>
          <p:cNvPr id="10244" name="Slide Number Placeholder 3">
            <a:extLst>
              <a:ext uri="{FF2B5EF4-FFF2-40B4-BE49-F238E27FC236}">
                <a16:creationId xmlns:a16="http://schemas.microsoft.com/office/drawing/2014/main" id="{11D570F1-08E7-43A8-B6D9-98E1B572D4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2884999-3188-44BA-9C03-0AAD009AF0D3}" type="slidenum">
              <a:rPr lang="en-US" altLang="en-US" smtClean="0">
                <a:solidFill>
                  <a:srgbClr val="000000"/>
                </a:solidFill>
              </a:rPr>
              <a:pPr fontAlgn="base">
                <a:spcBef>
                  <a:spcPct val="0"/>
                </a:spcBef>
                <a:spcAft>
                  <a:spcPct val="0"/>
                </a:spcAft>
                <a:buSzPct val="100000"/>
              </a:pPr>
              <a:t>1</a:t>
            </a:fld>
            <a:endParaRPr lang="en-US" altLang="en-US"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1" noProof="0" dirty="0"/>
              <a:t>Registrar</a:t>
            </a:r>
          </a:p>
          <a:p>
            <a:pPr marL="628650" lvl="1" indent="-171450" eaLnBrk="1" hangingPunct="1">
              <a:spcBef>
                <a:spcPct val="0"/>
              </a:spcBef>
              <a:buFont typeface="Arial" panose="020B0604020202020204" pitchFamily="34" charset="0"/>
              <a:buChar char="•"/>
            </a:pPr>
            <a:r>
              <a:rPr lang="es-ES" altLang="en-US" noProof="0" dirty="0"/>
              <a:t>Mantener una lista de padres y personal que deseen saber cuándo se van a utilizar pesticidas no exentos (aerosoles, nebulizadores, gránulos no contenidos, o polvo)</a:t>
            </a:r>
          </a:p>
          <a:p>
            <a:pPr marL="628650" lvl="1" indent="-171450" eaLnBrk="1" hangingPunct="1">
              <a:spcBef>
                <a:spcPct val="0"/>
              </a:spcBef>
              <a:buFont typeface="Arial" panose="020B0604020202020204" pitchFamily="34" charset="0"/>
              <a:buChar char="•"/>
            </a:pPr>
            <a:r>
              <a:rPr lang="es-ES" altLang="en-US" noProof="0" dirty="0"/>
              <a:t>Notifique a todos en la lista temprano, al menos 72 horas antes de que se usen</a:t>
            </a:r>
          </a:p>
          <a:p>
            <a:pPr marL="628650" lvl="1" indent="-171450" eaLnBrk="1" hangingPunct="1">
              <a:spcBef>
                <a:spcPct val="0"/>
              </a:spcBef>
              <a:buFont typeface="Arial" panose="020B0604020202020204" pitchFamily="34" charset="0"/>
              <a:buChar char="•"/>
            </a:pPr>
            <a:endParaRPr lang="es-MX" altLang="en-US" noProof="0" dirty="0"/>
          </a:p>
          <a:p>
            <a:r>
              <a:rPr lang="es-MX" altLang="en-US" noProof="0" dirty="0"/>
              <a:t>Asegúrese de </a:t>
            </a:r>
            <a:r>
              <a:rPr lang="es-MX" altLang="en-US" b="1" noProof="0" dirty="0"/>
              <a:t>reportar</a:t>
            </a:r>
            <a:r>
              <a:rPr lang="es-MX" altLang="en-US" noProof="0" dirty="0"/>
              <a:t> el uso de pesticidas no exentos </a:t>
            </a:r>
            <a:r>
              <a:rPr lang="es-MX" noProof="0" dirty="0">
                <a:latin typeface="Arial"/>
                <a:cs typeface="Arial"/>
              </a:rPr>
              <a:t>(</a:t>
            </a:r>
            <a:r>
              <a:rPr lang="es-ES" altLang="en-US" noProof="0" dirty="0"/>
              <a:t>aerosoles, nebulizadores, gránulos no contenidos, o polvo</a:t>
            </a:r>
            <a:r>
              <a:rPr lang="es-MX" noProof="0" dirty="0">
                <a:latin typeface="Arial"/>
                <a:cs typeface="Arial"/>
              </a:rPr>
              <a:t>) </a:t>
            </a:r>
            <a:r>
              <a:rPr lang="es-MX" altLang="en-US" noProof="0" dirty="0"/>
              <a:t>cada año. </a:t>
            </a:r>
            <a:endParaRPr lang="es-MX" altLang="en-US" b="0" noProof="0" dirty="0"/>
          </a:p>
          <a:p>
            <a:pPr marL="628650" lvl="1" indent="-171450">
              <a:buFont typeface="Arial" panose="020B0604020202020204" pitchFamily="34" charset="0"/>
              <a:buChar char="•"/>
            </a:pPr>
            <a:r>
              <a:rPr lang="es-ES" b="0" noProof="0" dirty="0"/>
              <a:t>enviar informes de uso de pesticidas (PUR) para las aplicaciones de pesticidas </a:t>
            </a:r>
            <a:r>
              <a:rPr lang="es-ES" b="0" i="1" noProof="0" dirty="0"/>
              <a:t>realizadas por los empleados de las escuelas </a:t>
            </a:r>
            <a:r>
              <a:rPr lang="es-ES" b="0" noProof="0" dirty="0"/>
              <a:t>al DPR anualmente o con mayor frecuencia</a:t>
            </a:r>
            <a:endParaRPr lang="es-MX" b="0" noProof="0" dirty="0"/>
          </a:p>
          <a:p>
            <a:pPr marL="628650" lvl="1" indent="-171450">
              <a:buFont typeface="Arial" panose="020B0604020202020204" pitchFamily="34" charset="0"/>
              <a:buChar char="•"/>
            </a:pPr>
            <a:r>
              <a:rPr lang="es-ES" b="0" noProof="0" dirty="0"/>
              <a:t>NO envíe informes de uso de pesticidas para pesticidas aplicados por contratistas; los profesionales del manejo de plagas presentarán sus propios informes PUR al DPR</a:t>
            </a:r>
          </a:p>
          <a:p>
            <a:pPr marL="628650" lvl="1" indent="-171450">
              <a:buFont typeface="Arial" panose="020B0604020202020204" pitchFamily="34" charset="0"/>
              <a:buChar char="•"/>
            </a:pPr>
            <a:r>
              <a:rPr lang="es-ES" noProof="0" dirty="0"/>
              <a:t>enviar informes a más tardar el 30 de enero del año anterior (por ejemplo, enviar sus informes de 2023 a más tardar el 30 de enero de 2022)</a:t>
            </a:r>
          </a:p>
          <a:p>
            <a:pPr marL="628650" lvl="1" indent="-171450">
              <a:buFont typeface="Arial" panose="020B0604020202020204" pitchFamily="34" charset="0"/>
              <a:buChar char="•"/>
            </a:pPr>
            <a:r>
              <a:rPr lang="es-ES" noProof="0" dirty="0"/>
              <a:t>use el formulario HSA-118 del DPR (Informes de uso de pesticidas para empleados de escuelas y centros de cuidado infantil) que está disponible en el sitio web de IPM escolar del DPR </a:t>
            </a:r>
            <a:r>
              <a:rPr lang="es-MX" noProof="0" dirty="0"/>
              <a:t>https://www.cdpr.ca.gov/docs/schoolipm/ </a:t>
            </a:r>
            <a:endParaRPr lang="es-MX" b="0" noProof="0" dirty="0"/>
          </a:p>
          <a:p>
            <a:pPr eaLnBrk="1" hangingPunct="1">
              <a:spcBef>
                <a:spcPct val="0"/>
              </a:spcBef>
            </a:pPr>
            <a:endParaRPr lang="es-MX" altLang="en-US" noProof="0" dirty="0"/>
          </a:p>
          <a:p>
            <a:endParaRPr lang="en-US" dirty="0"/>
          </a:p>
        </p:txBody>
      </p:sp>
      <p:sp>
        <p:nvSpPr>
          <p:cNvPr id="4" name="Slide Number Placeholder 3"/>
          <p:cNvSpPr>
            <a:spLocks noGrp="1"/>
          </p:cNvSpPr>
          <p:nvPr>
            <p:ph type="sldNum" sz="quarter" idx="5"/>
          </p:nvPr>
        </p:nvSpPr>
        <p:spPr/>
        <p:txBody>
          <a:bodyPr/>
          <a:lstStyle/>
          <a:p>
            <a:pPr>
              <a:defRPr/>
            </a:pPr>
            <a:fld id="{FEA98ACE-2F50-48EB-8037-D6CED7F56727}" type="slidenum">
              <a:rPr lang="en-US" smtClean="0"/>
              <a:pPr>
                <a:defRPr/>
              </a:pPr>
              <a:t>10</a:t>
            </a:fld>
            <a:endParaRPr lang="en-US" dirty="0"/>
          </a:p>
        </p:txBody>
      </p:sp>
    </p:spTree>
    <p:extLst>
      <p:ext uri="{BB962C8B-B14F-4D97-AF65-F5344CB8AC3E}">
        <p14:creationId xmlns:p14="http://schemas.microsoft.com/office/powerpoint/2010/main" val="259497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A98ACE-2F50-48EB-8037-D6CED7F56727}" type="slidenum">
              <a:rPr lang="en-US" smtClean="0"/>
              <a:pPr>
                <a:defRPr/>
              </a:pPr>
              <a:t>11</a:t>
            </a:fld>
            <a:endParaRPr lang="en-US" dirty="0"/>
          </a:p>
        </p:txBody>
      </p:sp>
    </p:spTree>
    <p:extLst>
      <p:ext uri="{BB962C8B-B14F-4D97-AF65-F5344CB8AC3E}">
        <p14:creationId xmlns:p14="http://schemas.microsoft.com/office/powerpoint/2010/main" val="150363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2828E29-DDA3-48F0-8312-41C51BB0BB5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7798FE5-7461-461C-A838-6C2C687D8D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A veces, las personas no están informadas sobre la HSA. La Ley de Escuelas Saludables tiene requisitos muy específicos para los dueños de propiedades y los profesionales de manejo de plagas. Asegúrese de compartir esta información para proteger a los niños y al personal en su centro. Es importante estar al tanto de todos aquellos que podrían utilizar pesticidas en su centro</a:t>
            </a:r>
            <a:r>
              <a:rPr lang="en-US" altLang="en-US" dirty="0">
                <a:solidFill>
                  <a:srgbClr val="000000"/>
                </a:solidFill>
              </a:rPr>
              <a:t>.</a:t>
            </a:r>
          </a:p>
        </p:txBody>
      </p:sp>
      <p:sp>
        <p:nvSpPr>
          <p:cNvPr id="28676" name="Slide Number Placeholder 3">
            <a:extLst>
              <a:ext uri="{FF2B5EF4-FFF2-40B4-BE49-F238E27FC236}">
                <a16:creationId xmlns:a16="http://schemas.microsoft.com/office/drawing/2014/main" id="{EC02A3F6-D543-4A85-8744-29032E2CCF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14D4DD6-4197-45E3-BFA3-8D227419BD3B}"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12</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F83B697-6E97-4D30-86DF-AFDDDC145C6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5860417-CB32-4EF7-84D4-B52D65B73D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Los pesticidas en la forma de aerosoles, nebulizadores o gránulos/polvo están clasificados como "no exentos" en la Ley de escuelas saludables.</a:t>
            </a:r>
          </a:p>
          <a:p>
            <a:pPr marL="0" marR="0"/>
            <a:endParaRPr lang="es-ES" sz="1200" dirty="0">
              <a:effectLst/>
              <a:latin typeface="Times New Roman" panose="02020603050405020304" pitchFamily="18" charset="0"/>
              <a:ea typeface="Times New Roman" panose="02020603050405020304" pitchFamily="18" charset="0"/>
            </a:endParaRPr>
          </a:p>
          <a:p>
            <a:pPr marL="0" marR="0"/>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Los productos que usan pesticidas en un cebo, trampa o gel o que se utilizan para matar gérmenes (antimicrobianos), como </a:t>
            </a:r>
            <a:r>
              <a:rPr lang="es-ES"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higienizantes</a:t>
            </a:r>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y desinfectantes, están exentos (no cubiertos por la ley); esto significa que no es necesario notificar a los padres y al personal cuando se utilizan estos productos pesticidas, y no se necesita mantener registros de su aplicación.</a:t>
            </a:r>
            <a:endParaRPr lang="es-ES" sz="1200" dirty="0">
              <a:effectLst/>
              <a:latin typeface="Times New Roman" panose="02020603050405020304" pitchFamily="18" charset="0"/>
              <a:ea typeface="Times New Roman" panose="02020603050405020304" pitchFamily="18" charset="0"/>
            </a:endParaRPr>
          </a:p>
          <a:p>
            <a:pPr marL="0" marR="0"/>
            <a:endPar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r>
              <a:rPr lang="es-E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SIN EMBARGO, si usted aplica cualquier tipo de pesticida, exento o no, tiene que realizar obligatoriamente la capacitación de IPM.</a:t>
            </a:r>
            <a:endParaRPr lang="es-ES"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n-US" altLang="en-US" dirty="0">
              <a:solidFill>
                <a:srgbClr val="000000"/>
              </a:solidFill>
            </a:endParaRPr>
          </a:p>
        </p:txBody>
      </p:sp>
      <p:sp>
        <p:nvSpPr>
          <p:cNvPr id="30724" name="Slide Number Placeholder 3">
            <a:extLst>
              <a:ext uri="{FF2B5EF4-FFF2-40B4-BE49-F238E27FC236}">
                <a16:creationId xmlns:a16="http://schemas.microsoft.com/office/drawing/2014/main" id="{FF32AB63-2ED3-42D3-8253-716D1AF897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71E70226-AAFC-4DE3-8796-9709870D469A}" type="slidenum">
              <a:rPr lang="en-US" altLang="en-US" smtClean="0">
                <a:solidFill>
                  <a:srgbClr val="000000"/>
                </a:solidFill>
              </a:rPr>
              <a:pPr fontAlgn="base">
                <a:spcBef>
                  <a:spcPct val="0"/>
                </a:spcBef>
                <a:spcAft>
                  <a:spcPct val="0"/>
                </a:spcAft>
                <a:buSzPct val="100000"/>
              </a:pPr>
              <a:t>13</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B3995A3-6562-462D-B335-C18BABB2D1B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56A3B10-FEA3-4261-AC62-BBA10390CE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¿Quién puede decirme qué es una plaga? Permita que el público proponga algunas ideas antes de hacer su selección y mostrarles la definición. A continuación, antes de mostrar la imagen con todas las plagas, pida al público que indique algunos ejemplos de plagas.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plaga puede también ser algo que simplemente está en un sitio no deseado, como trébol en áreas de césped para jugar. Las ratas, ratones, cucarachas, moscas domésticas, mapaches, zorrillos (mofetas), palomas, ardillas, garrapatas, hormigas, las malas hierbas y las bacterias son todos ejemplos de diferentes tipos de plagas. Asegúrese de que algo es realmente una plaga antes de eliminarla. Es importante recordar: algo que es una plaga en una situación puede jugar un papel importante en el medio ambiente en otros contextos. Por ejemplo, las avispas en los patios de juego de los ECE pueden picar, causando reacciones de leve a altamente alérgicas y posiblemente mortales, pero también se comen grandes cantidades de orugas, moscas domésticas y otros insectos dañinos.</a:t>
            </a:r>
          </a:p>
        </p:txBody>
      </p:sp>
      <p:sp>
        <p:nvSpPr>
          <p:cNvPr id="32772" name="Slide Number Placeholder 3">
            <a:extLst>
              <a:ext uri="{FF2B5EF4-FFF2-40B4-BE49-F238E27FC236}">
                <a16:creationId xmlns:a16="http://schemas.microsoft.com/office/drawing/2014/main" id="{ABDF56A7-3077-430F-AD6B-660E5A3DD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3096CE6-69FA-4DC8-A94C-A16BDB3B678E}"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14</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98A9C2A-1883-4AB2-BC5D-054DE511818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CCBDE1E-34C7-46E7-80E8-2A4841C64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¿Qué plagas interiores está combatiendo o ha combatido? Pregunte al personal sobre sus experiencias. A las personas les gusta compartir sus historias pero ¡asegúrese de limitarlas a unos cuantos comentarios!</a:t>
            </a:r>
          </a:p>
        </p:txBody>
      </p:sp>
      <p:sp>
        <p:nvSpPr>
          <p:cNvPr id="34820" name="Slide Number Placeholder 3">
            <a:extLst>
              <a:ext uri="{FF2B5EF4-FFF2-40B4-BE49-F238E27FC236}">
                <a16:creationId xmlns:a16="http://schemas.microsoft.com/office/drawing/2014/main" id="{85B3520D-E9B9-49B9-B282-3A9A4C7B57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615D162-3A64-4C64-8D27-291B3319525B}"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15</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2D56056-9739-4FCF-AA1E-E0098A7B82F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1AE09E4-09CE-4D5E-BB1C-C86E91B16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¿Qué plagas interiores está combatiendo o ha combatido? Pregunte al personal sobre sus experiencias. A las personas les gusta compartir sus historias pero ¡asegúrese de limitarlas a unos cuantos comentarios!</a:t>
            </a:r>
          </a:p>
        </p:txBody>
      </p:sp>
      <p:sp>
        <p:nvSpPr>
          <p:cNvPr id="36868" name="Slide Number Placeholder 3">
            <a:extLst>
              <a:ext uri="{FF2B5EF4-FFF2-40B4-BE49-F238E27FC236}">
                <a16:creationId xmlns:a16="http://schemas.microsoft.com/office/drawing/2014/main" id="{48431D86-9838-4CB5-8000-061484266E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B4DF071-DCEB-47D4-B1DE-892627F2B1CB}"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16</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26FFBCB-432C-4E84-8B83-B8699A90C5E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DB77E508-E658-4995-B9D5-7DAAADBF5C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Hemos visto algunos de los problemas de plagas en los centros de cuidado infantil, pero ¿por qué nos importa? ¿Cómo perjudican las plagas a los niños?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Hay tres categorías principales de problemas con las plagas. En primer lugar tenemos los problemas para la salud. Las plagas, como las cucarachas y los ratones, pueden propagar bacterias. Por ejemplo, una cucaracha puede caminar por la taza del baño o por la basura donde hay carne cruda o comida que se está pudriendo, para luego hacerlo por los platos y mesas, donde comemos. Las plagas pueden también causar alergias o asma. Las cucarachas pueden provocar asma porque cuando mudan la piel para crecer, sueltan una "caspa" de forma muy parecida a cómo lo hace un gato. Se ha demostrado que esto es un desencadenante de asma. También, se ha demostrado que los ratones provocan asma debido a los olores de su pelaje y orina.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plagas pueden también causar daño a los edificios. Las ratas pueden roer los cables, lo que puede constituir un peligro eléctrico. El moho y las termitas pueden dañar la integridad estructural de un edificio.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padres y el personal se disgustan cuando ven plagas, y con frecuencia quieren eliminarlas lo más rápido posible.</a:t>
            </a:r>
          </a:p>
          <a:p>
            <a:pPr marL="0" lvl="1" eaLnBrk="1" hangingPunct="1">
              <a:spcBef>
                <a:spcPct val="0"/>
              </a:spcBef>
            </a:pPr>
            <a:endParaRPr lang="en-US" altLang="en-US" dirty="0">
              <a:solidFill>
                <a:srgbClr val="000000"/>
              </a:solidFill>
            </a:endParaRPr>
          </a:p>
        </p:txBody>
      </p:sp>
      <p:sp>
        <p:nvSpPr>
          <p:cNvPr id="38916" name="Slide Number Placeholder 3">
            <a:extLst>
              <a:ext uri="{FF2B5EF4-FFF2-40B4-BE49-F238E27FC236}">
                <a16:creationId xmlns:a16="http://schemas.microsoft.com/office/drawing/2014/main" id="{1F32E8D9-807A-4692-9F33-158B0146B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A7F9B5F-5CD9-489F-A216-0C65334C8194}"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17</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C9D3D7F-09ED-4F82-8562-D3F582C04B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36F69C5-DAEA-4553-BBD2-51B04A9056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Hemos visto que existen problemas de plagas en los centros de cuidado infantil. Ahora veamos una solución tradicional para las plagas (pesticidas) y por qué esta ha dejado de ser el método recomendado para el manejo de plagas. Más tarde ¡veremos y aprenderemos qué </a:t>
            </a:r>
            <a:r>
              <a:rPr lang="es-ES" sz="1200" i="1" kern="1200" dirty="0">
                <a:solidFill>
                  <a:schemeClr val="tx1"/>
                </a:solidFill>
                <a:effectLst/>
                <a:latin typeface="+mn-lt"/>
                <a:ea typeface="+mn-ea"/>
                <a:cs typeface="+mn-cs"/>
              </a:rPr>
              <a:t>es</a:t>
            </a:r>
            <a:r>
              <a:rPr lang="es-ES" sz="1200" kern="1200" dirty="0">
                <a:solidFill>
                  <a:schemeClr val="tx1"/>
                </a:solidFill>
                <a:effectLst/>
                <a:latin typeface="+mn-lt"/>
                <a:ea typeface="+mn-ea"/>
                <a:cs typeface="+mn-cs"/>
              </a:rPr>
              <a:t> lo que se recomienda!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¿Qué son los pesticidas? ¿Puede alguien proponer una definición? Piensen en por qué usamos pesticidas... </a:t>
            </a:r>
          </a:p>
          <a:p>
            <a:r>
              <a:rPr lang="es-ES" sz="1200" kern="1200" dirty="0">
                <a:solidFill>
                  <a:schemeClr val="tx1"/>
                </a:solidFill>
                <a:effectLst/>
                <a:latin typeface="+mn-lt"/>
                <a:ea typeface="+mn-ea"/>
                <a:cs typeface="+mn-cs"/>
              </a:rPr>
              <a:t>Un pesticida es un veneno que está diseñado para matar o controlar cosas o seres con vida, como malas hierbas, insectos, arañas o cualquier otra cosa que usted no quiera que viva en su centro de cuidado infantil o jardín para los niños. Todos los pesticidas son posiblemente dañinos. Esto es particularmente el caso si las instrucciones de la etiqueta no se siguen al pie de la letra. Los pesticidas deben utilizarse como un último recurso. Los pesticidas en forma de aerosol y nebulizador son especialmente dañinos y deberían evitarse en los programas de cuidado infantil.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¿Puede alguien pensar en algunos ejemplos de pesticidas? Muestre ejemplos de pesticidas.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Hoy les enseñaré alternativas no tóxicas más seguras para el manejo de plagas.</a:t>
            </a:r>
          </a:p>
          <a:p>
            <a:pPr marL="0" lvl="2" eaLnBrk="1" hangingPunct="1">
              <a:spcBef>
                <a:spcPct val="0"/>
              </a:spcBef>
            </a:pPr>
            <a:endParaRPr lang="en-US" altLang="en-US" dirty="0">
              <a:solidFill>
                <a:srgbClr val="000000"/>
              </a:solidFill>
            </a:endParaRPr>
          </a:p>
        </p:txBody>
      </p:sp>
      <p:sp>
        <p:nvSpPr>
          <p:cNvPr id="40964" name="Slide Number Placeholder 3">
            <a:extLst>
              <a:ext uri="{FF2B5EF4-FFF2-40B4-BE49-F238E27FC236}">
                <a16:creationId xmlns:a16="http://schemas.microsoft.com/office/drawing/2014/main" id="{91945395-6736-46D2-878A-D143995DA4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C9B1946-EA26-432C-9A3A-DD7892D5DA1C}"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18</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18C9536-2F22-496F-91AA-325489A01D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A0B2F6F1-404A-4ABE-BF50-EE37DC4D0E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Hay muchas preocupaciones asociadas al uso de pesticidas. De hecho, el riesgo a causa de la exposición podría superar el beneficio de matar las plagas. Una preocupación importante son los resultados para la salud. Muchos estudios han demostrado que la exposición a los pesticidas puede causar reacciones inmediatas, y sabemos que también puede haber problemas de salud a largo plazo.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exposición a los pesticidas a lo largo de un periodo de tiempo prolongado puede también causar enfermedad o afectar el desarrollo. Nuevos estudios muestran que los niños expuestos regularmente a bajos niveles de pesticidas podrían no envenenarse ni enfermarse inmediatamente, pero podrían sufrir problemas de salud que no se manifiestan durante muchos años.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Esta imagen es de un estudio de México sobre la exposición a los pesticidas. Se pidió a los niños de 4 a 5 años de edad en dos comunidades diferentes que hicieran un dibujo de una persona. Los dibujos de la izquierda son de los niños que vivían en zonas montañosas donde no se utilizaban pesticidas y los dibujos de la derecha son de los niños que vivían en el valle donde el uso de pesticidas era extenso. Pueden ver la diferencia en los dibujos de los niños.</a:t>
            </a:r>
          </a:p>
          <a:p>
            <a:pPr eaLnBrk="1" hangingPunct="1">
              <a:spcBef>
                <a:spcPct val="0"/>
              </a:spcBef>
            </a:pPr>
            <a:endParaRPr lang="en-US" altLang="en-US" dirty="0">
              <a:solidFill>
                <a:srgbClr val="000000"/>
              </a:solidFill>
            </a:endParaRPr>
          </a:p>
        </p:txBody>
      </p:sp>
      <p:sp>
        <p:nvSpPr>
          <p:cNvPr id="43012" name="Slide Number Placeholder 3">
            <a:extLst>
              <a:ext uri="{FF2B5EF4-FFF2-40B4-BE49-F238E27FC236}">
                <a16:creationId xmlns:a16="http://schemas.microsoft.com/office/drawing/2014/main" id="{AFC27EE0-DF42-4EFF-B0E9-47ECDB401A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58F4256-F913-4C51-9FC0-D8763B011B1B}"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19</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A5BD8D1-AA65-443D-AEF1-7CFD7846009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683AA24-3D00-44FF-BEAD-29BA30B73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sz="1200" kern="1200" dirty="0">
                <a:solidFill>
                  <a:schemeClr val="tx1"/>
                </a:solidFill>
                <a:effectLst/>
                <a:latin typeface="+mn-lt"/>
                <a:ea typeface="+mn-ea"/>
                <a:cs typeface="+mn-cs"/>
              </a:rPr>
              <a:t>La financiación para este taller de Manejo Integrado de Plagas (</a:t>
            </a:r>
            <a:r>
              <a:rPr lang="es-ES" sz="1200" kern="1200" dirty="0" err="1">
                <a:solidFill>
                  <a:schemeClr val="tx1"/>
                </a:solidFill>
                <a:effectLst/>
                <a:latin typeface="+mn-lt"/>
                <a:ea typeface="+mn-ea"/>
                <a:cs typeface="+mn-cs"/>
              </a:rPr>
              <a:t>Integrated</a:t>
            </a:r>
            <a:r>
              <a:rPr lang="es-ES" sz="1200" kern="1200" dirty="0">
                <a:solidFill>
                  <a:schemeClr val="tx1"/>
                </a:solidFill>
                <a:effectLst/>
                <a:latin typeface="+mn-lt"/>
                <a:ea typeface="+mn-ea"/>
                <a:cs typeface="+mn-cs"/>
              </a:rPr>
              <a:t> Pest Management, IPM) se proporcionó a través de una subvención otorgada por el Departamento de Regulación de Pesticidas (</a:t>
            </a:r>
            <a:r>
              <a:rPr lang="es-ES" sz="1200" kern="1200" dirty="0" err="1">
                <a:solidFill>
                  <a:schemeClr val="tx1"/>
                </a:solidFill>
                <a:effectLst/>
                <a:latin typeface="+mn-lt"/>
                <a:ea typeface="+mn-ea"/>
                <a:cs typeface="+mn-cs"/>
              </a:rPr>
              <a:t>Department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Pesticide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Regulation</a:t>
            </a:r>
            <a:r>
              <a:rPr lang="es-ES" sz="1200" kern="1200" dirty="0">
                <a:solidFill>
                  <a:schemeClr val="tx1"/>
                </a:solidFill>
                <a:effectLst/>
                <a:latin typeface="+mn-lt"/>
                <a:ea typeface="+mn-ea"/>
                <a:cs typeface="+mn-cs"/>
              </a:rPr>
              <a:t>, DPR) de California, y lo desarrolló originalmente el Programa de Salud en Centros de Cuidado Infantil de California de la Facultad de Enfermería de la Universidad de California (UC), San Francisco, en colaboración con el Centro para la Investigación del Medio Ambiente y la Salud Infantil y el DPR. El contenido de este documento no refleja necesariamente las opiniones y políticas del DPR, ni la mención de nombres de marcas o productos comerciales constituye el respaldo o la recomendación para su uso.</a:t>
            </a:r>
            <a:endParaRPr lang="es-ES" dirty="0">
              <a:effectLst/>
            </a:endParaRPr>
          </a:p>
        </p:txBody>
      </p:sp>
      <p:sp>
        <p:nvSpPr>
          <p:cNvPr id="12292" name="Slide Number Placeholder 3">
            <a:extLst>
              <a:ext uri="{FF2B5EF4-FFF2-40B4-BE49-F238E27FC236}">
                <a16:creationId xmlns:a16="http://schemas.microsoft.com/office/drawing/2014/main" id="{6B946858-509A-47C9-AE28-F247EF48F7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4520309-81EF-4EA5-88EF-A82EF628A8B7}"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65F5C54-770D-47A5-BB04-8754AA9FAB5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521CAF0-7018-4F7C-B20E-4FFFDC672D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Aunque la exposición a los pesticidas puede ser perjudicial para cualquiera, es particularmente dañina para ciertas poblaciones más sensibles. Los niños son los primeros de la lista, pero las mujeres embarazadas, los ancianos y las personas con problemas respiratorios o pulmonares corren también un mayor riesgo.</a:t>
            </a:r>
          </a:p>
          <a:p>
            <a:pPr eaLnBrk="1" hangingPunct="1">
              <a:spcBef>
                <a:spcPct val="0"/>
              </a:spcBef>
            </a:pPr>
            <a:endParaRPr lang="en-US" altLang="en-US" dirty="0">
              <a:solidFill>
                <a:srgbClr val="000000"/>
              </a:solidFill>
            </a:endParaRPr>
          </a:p>
        </p:txBody>
      </p:sp>
      <p:sp>
        <p:nvSpPr>
          <p:cNvPr id="45060" name="Slide Number Placeholder 3">
            <a:extLst>
              <a:ext uri="{FF2B5EF4-FFF2-40B4-BE49-F238E27FC236}">
                <a16:creationId xmlns:a16="http://schemas.microsoft.com/office/drawing/2014/main" id="{6C8D449F-01FD-401F-BC26-49F55AB4C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96BA9EA9-1526-4019-A568-8CA35A5B5FC1}"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20</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57125F2-5D8C-475A-B89A-CD5D4BEFA05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DFDCCF39-0661-4150-89F4-897D0D86D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Además de para la salud humana, los pesticidas son también un motivo de preocupación para la salud del medio ambiente. El uso de pesticidas puede contaminar las aguas subterráneas y las superficiales, y envenenar a los animales acuáticos.</a:t>
            </a:r>
            <a:endParaRPr lang="en-US" altLang="en-US" dirty="0">
              <a:solidFill>
                <a:srgbClr val="000000"/>
              </a:solidFill>
            </a:endParaRPr>
          </a:p>
        </p:txBody>
      </p:sp>
      <p:sp>
        <p:nvSpPr>
          <p:cNvPr id="47108" name="Slide Number Placeholder 3">
            <a:extLst>
              <a:ext uri="{FF2B5EF4-FFF2-40B4-BE49-F238E27FC236}">
                <a16:creationId xmlns:a16="http://schemas.microsoft.com/office/drawing/2014/main" id="{A973B1DD-DB0D-4FFF-94A5-6790462741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7CE36BE-ACF4-4A7A-BA5A-2209DD1FF2E1}"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21</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FD4C9D1-3B94-458B-BA0E-0C7A28CB3E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BE56D40C-495E-4075-BB55-1197989DB3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Existe un riesgo de que las poblaciones de plagas se vuelvan resistentes a los pesticidas, lo que significa que necesitarán usar pesticidas más fuertes para lograr los mismos efectos.</a:t>
            </a:r>
          </a:p>
          <a:p>
            <a:pPr eaLnBrk="1" hangingPunct="1">
              <a:spcBef>
                <a:spcPct val="0"/>
              </a:spcBef>
            </a:pPr>
            <a:endParaRPr lang="en-US" altLang="en-US" dirty="0">
              <a:solidFill>
                <a:srgbClr val="000000"/>
              </a:solidFill>
            </a:endParaRPr>
          </a:p>
        </p:txBody>
      </p:sp>
      <p:sp>
        <p:nvSpPr>
          <p:cNvPr id="49156" name="Slide Number Placeholder 3">
            <a:extLst>
              <a:ext uri="{FF2B5EF4-FFF2-40B4-BE49-F238E27FC236}">
                <a16:creationId xmlns:a16="http://schemas.microsoft.com/office/drawing/2014/main" id="{28BB6C9F-303D-45C9-BE34-4DE8288C81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FA4F6607-195B-499A-8D98-E76C7ED8CCBE}"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22</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00C0B71-4C23-4B48-8924-EF3E663B5E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B5746B6-7633-4613-AB4C-C2F6A72DAF4D}"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23</a:t>
            </a:fld>
            <a:endParaRPr lang="en-US" altLang="en-US">
              <a:solidFill>
                <a:srgbClr val="000000"/>
              </a:solidFill>
              <a:latin typeface="Arial" panose="020B0604020202020204" pitchFamily="34" charset="0"/>
              <a:ea typeface="ヒラギノ角ゴ Pro W3"/>
              <a:cs typeface="ヒラギノ角ゴ Pro W3"/>
            </a:endParaRPr>
          </a:p>
        </p:txBody>
      </p:sp>
      <p:sp>
        <p:nvSpPr>
          <p:cNvPr id="51203" name="Rectangle 2">
            <a:extLst>
              <a:ext uri="{FF2B5EF4-FFF2-40B4-BE49-F238E27FC236}">
                <a16:creationId xmlns:a16="http://schemas.microsoft.com/office/drawing/2014/main" id="{016EF97A-0999-4F3A-83F0-9278430C0E8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B18C9F2A-8D2F-4D04-8D4E-AB9E4C3BB4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Los niños son especialmente vulnerables a los pesticidas: respiran el aire más cerca del nivel del suelo donde los pesticidas se aplican y se adhieren al polvo, y es más probable que se lleven las manos a la boca o que </a:t>
            </a:r>
            <a:r>
              <a:rPr lang="es-ES" sz="1200" b="1" kern="1200" dirty="0">
                <a:solidFill>
                  <a:schemeClr val="tx1"/>
                </a:solidFill>
                <a:effectLst/>
                <a:latin typeface="+mn-lt"/>
                <a:ea typeface="+mn-ea"/>
                <a:cs typeface="+mn-cs"/>
              </a:rPr>
              <a:t>se froten los ojos sin lavarse las manos</a:t>
            </a:r>
            <a:r>
              <a:rPr lang="es-ES" sz="1200" kern="1200" dirty="0">
                <a:solidFill>
                  <a:schemeClr val="tx1"/>
                </a:solidFill>
                <a:effectLst/>
                <a:latin typeface="+mn-lt"/>
                <a:ea typeface="+mn-ea"/>
                <a:cs typeface="+mn-cs"/>
              </a:rPr>
              <a:t>, y pasan la mayor parte del tiempo en espacios interiores. Tienen una dieta menos variada y comen, beben y respiran unas dos veces más por kilogramo que los adultos.</a:t>
            </a:r>
          </a:p>
          <a:p>
            <a:pPr eaLnBrk="1" hangingPunct="1">
              <a:spcBef>
                <a:spcPct val="0"/>
              </a:spcBef>
            </a:pPr>
            <a:endParaRPr lang="en-US" altLang="en-US" dirty="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BDEE912-B02D-4051-B9D8-D3CB39B31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87E71B7-1710-4A5E-B398-507645EF659A}"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24</a:t>
            </a:fld>
            <a:endParaRPr lang="en-US" altLang="en-US">
              <a:solidFill>
                <a:srgbClr val="000000"/>
              </a:solidFill>
              <a:latin typeface="Arial" panose="020B0604020202020204" pitchFamily="34" charset="0"/>
              <a:ea typeface="ヒラギノ角ゴ Pro W3"/>
              <a:cs typeface="ヒラギノ角ゴ Pro W3"/>
            </a:endParaRPr>
          </a:p>
        </p:txBody>
      </p:sp>
      <p:sp>
        <p:nvSpPr>
          <p:cNvPr id="53251" name="Rectangle 2">
            <a:extLst>
              <a:ext uri="{FF2B5EF4-FFF2-40B4-BE49-F238E27FC236}">
                <a16:creationId xmlns:a16="http://schemas.microsoft.com/office/drawing/2014/main" id="{E9197ABE-6A26-45FB-8A20-9C6926649E5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79C76385-8B7B-4BF9-852D-D2D5E917CD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Además de tener un nivel de exposición más alto, los niños tienen también más dificultad a la hora de eliminar toxinas. Sus organismos, y sus defensas contra las toxinas, están todavía en proceso de desarrollo. La exposición a tóxicos durante el desarrollo daña la función.</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ser más pequeños y no poder leer las etiquetas ni entender las advertencias, no reconocen los peligros de acercarse a las zonas donde se han aplicado pesticidas.</a:t>
            </a:r>
          </a:p>
          <a:p>
            <a:pPr eaLnBrk="1" hangingPunct="1">
              <a:spcBef>
                <a:spcPct val="0"/>
              </a:spcBef>
            </a:pPr>
            <a:endParaRPr lang="en-US" altLang="en-US"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C699CBA-55DD-46A1-BAA3-E60D749CF8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37C62FD-19B9-43D8-807C-B68D955466FF}"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25</a:t>
            </a:fld>
            <a:endParaRPr lang="en-US" altLang="en-US">
              <a:solidFill>
                <a:srgbClr val="000000"/>
              </a:solidFill>
              <a:latin typeface="Arial" panose="020B0604020202020204" pitchFamily="34" charset="0"/>
              <a:ea typeface="ヒラギノ角ゴ Pro W3"/>
              <a:cs typeface="ヒラギノ角ゴ Pro W3"/>
            </a:endParaRPr>
          </a:p>
        </p:txBody>
      </p:sp>
      <p:sp>
        <p:nvSpPr>
          <p:cNvPr id="55299" name="Rectangle 2">
            <a:extLst>
              <a:ext uri="{FF2B5EF4-FFF2-40B4-BE49-F238E27FC236}">
                <a16:creationId xmlns:a16="http://schemas.microsoft.com/office/drawing/2014/main" id="{60AB202E-ECF0-4B40-96D9-D076F234D5C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a:extLst>
              <a:ext uri="{FF2B5EF4-FFF2-40B4-BE49-F238E27FC236}">
                <a16:creationId xmlns:a16="http://schemas.microsoft.com/office/drawing/2014/main" id="{C81ABCE7-D738-4B26-8F20-E85D997282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Además de tener un nivel de exposición más alto, los niños tienen también más dificultad a la hora de eliminar toxinas. Sus organismos, y sus defensas contra las toxinas, están todavía en proceso de desarrollo. La exposición a tóxicos durante la infancia puede dañar la función de los órganos y el desarrollo neurológico.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ser más pequeños y no poder leer las etiquetas ni entender las advertencias, no reconocen los peligros de acercarse a las zonas donde se han aplicado pesticidas.</a:t>
            </a:r>
          </a:p>
          <a:p>
            <a:pPr eaLnBrk="1" hangingPunct="1">
              <a:spcBef>
                <a:spcPct val="0"/>
              </a:spcBef>
            </a:pPr>
            <a:endParaRPr lang="en-US" altLang="en-US"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B9D96F4-D42B-451E-9552-C65F89225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FA283A60-7D16-40B1-9F1F-6762AE3148D8}"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26</a:t>
            </a:fld>
            <a:endParaRPr lang="en-US" altLang="en-US">
              <a:solidFill>
                <a:srgbClr val="000000"/>
              </a:solidFill>
              <a:latin typeface="Arial" panose="020B0604020202020204" pitchFamily="34" charset="0"/>
              <a:ea typeface="ヒラギノ角ゴ Pro W3"/>
              <a:cs typeface="ヒラギノ角ゴ Pro W3"/>
            </a:endParaRPr>
          </a:p>
        </p:txBody>
      </p:sp>
      <p:sp>
        <p:nvSpPr>
          <p:cNvPr id="57347" name="Rectangle 2">
            <a:extLst>
              <a:ext uri="{FF2B5EF4-FFF2-40B4-BE49-F238E27FC236}">
                <a16:creationId xmlns:a16="http://schemas.microsoft.com/office/drawing/2014/main" id="{D40B7F07-7D4D-4022-9A37-AC9299B7ED54}"/>
              </a:ext>
            </a:extLst>
          </p:cNvPr>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a:extLst>
              <a:ext uri="{FF2B5EF4-FFF2-40B4-BE49-F238E27FC236}">
                <a16:creationId xmlns:a16="http://schemas.microsoft.com/office/drawing/2014/main" id="{FD0789BF-3C47-4A70-8947-3F2E298D7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Sabemos que los niños son más vulnerables. Echemos un vistazo a las formas en que los pesticidas pueden entrar en los cuerpos de los niños.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mayor parte de la exposición a pesticidas es a través de la piel, el órgano más grande, y los niños tienen un área superficial de piel mucho mayor para su tamaño que los adultos. Asimismo, su mayor frecuencia respiratoria significa que inhalan los pesticidas transmitidos por el aire a un ritmo más rápido.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Aunque los pesticidas contaminan el aire, la tierra, los alimentos, el agua y las superficies, los estudios que examinan la exposición de los niños a los pesticidas indican que el mayor número y las máximas concentraciones de productos químicos se acumulan con frecuencia en el polvo en el hogar. Puesto que las zonas de respiración de los niños están más cerca del suelo, tienen mayor exposición a los pesticidas en las alfombras y el polvo que los adultos. Algunos pesticidas permanecen en espacios interiores durante meses y años.</a:t>
            </a:r>
          </a:p>
          <a:p>
            <a:pPr eaLnBrk="1" hangingPunct="1">
              <a:spcBef>
                <a:spcPct val="0"/>
              </a:spcBef>
            </a:pPr>
            <a:endParaRPr lang="en-US" altLang="en-US"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237688B-F880-4239-A611-66B3EDE9BD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CD41B39-0B1B-4934-BCD8-88A7C5C52941}"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27</a:t>
            </a:fld>
            <a:endParaRPr lang="en-US" altLang="en-US">
              <a:solidFill>
                <a:srgbClr val="000000"/>
              </a:solidFill>
              <a:latin typeface="Arial" panose="020B0604020202020204" pitchFamily="34" charset="0"/>
              <a:ea typeface="ヒラギノ角ゴ Pro W3"/>
              <a:cs typeface="ヒラギノ角ゴ Pro W3"/>
            </a:endParaRPr>
          </a:p>
        </p:txBody>
      </p:sp>
      <p:sp>
        <p:nvSpPr>
          <p:cNvPr id="59395" name="Rectangle 2">
            <a:extLst>
              <a:ext uri="{FF2B5EF4-FFF2-40B4-BE49-F238E27FC236}">
                <a16:creationId xmlns:a16="http://schemas.microsoft.com/office/drawing/2014/main" id="{C2548F97-7B67-442C-BC82-C25177EA5CB3}"/>
              </a:ext>
            </a:extLst>
          </p:cNvPr>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94A85F74-39E3-4BF3-A061-EF9DEF23A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Simplemente para darles una idea de lo predominantes y presentes que están los pesticidas en nuestras vidas diarias, veamos dónde pueden encontrarse. Esto nos ayuda a pensar dónde necesitamos poner nuestra atención y energía para asegurarnos de que los niños tenga la mínima exposición posible a los pesticidas.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pesticidas pueden utilizarse en espacios exteriores, como en jardines. También suelen utilizarse comúnmente dentro y alrededor de edificios, como casas y aulas.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4B57BBD-12DB-4F41-B6CC-A62C4E10C9D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D10E2DE-CCFF-4D31-A1E2-6EEC51559E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Sabemos que los pesticidas se encuentran en las frutas y las verduras, pero no todos pueden darse el lujo de comprar frutas y verduras orgánicas todo el tiempo. El Grupo de Trabajo del Medio Ambiente (</a:t>
            </a:r>
            <a:r>
              <a:rPr lang="es-ES" sz="1200" kern="1200" dirty="0" err="1">
                <a:solidFill>
                  <a:schemeClr val="tx1"/>
                </a:solidFill>
                <a:effectLst/>
                <a:latin typeface="+mn-lt"/>
                <a:ea typeface="+mn-ea"/>
                <a:cs typeface="+mn-cs"/>
              </a:rPr>
              <a:t>Environmental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Working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Group</a:t>
            </a:r>
            <a:r>
              <a:rPr lang="es-ES" sz="1200" kern="1200" dirty="0">
                <a:solidFill>
                  <a:schemeClr val="tx1"/>
                </a:solidFill>
                <a:effectLst/>
                <a:latin typeface="+mn-lt"/>
                <a:ea typeface="+mn-ea"/>
                <a:cs typeface="+mn-cs"/>
              </a:rPr>
              <a:t>, EWG) elabora una guía anual para ayudar a los consumidores a priorizar qué clase de frutas y verduras es mejor comprar orgánicas.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t>
            </a:r>
            <a:r>
              <a:rPr lang="es-ES" sz="1200" kern="1200" dirty="0" err="1">
                <a:solidFill>
                  <a:schemeClr val="tx1"/>
                </a:solidFill>
                <a:effectLst/>
                <a:latin typeface="+mn-lt"/>
                <a:ea typeface="+mn-ea"/>
                <a:cs typeface="+mn-cs"/>
              </a:rPr>
              <a:t>Shopper</a:t>
            </a:r>
            <a:r>
              <a:rPr lang="ar-SA"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s </a:t>
            </a:r>
            <a:r>
              <a:rPr lang="es-ES" sz="1200" kern="1200" dirty="0" err="1">
                <a:solidFill>
                  <a:schemeClr val="tx1"/>
                </a:solidFill>
                <a:effectLst/>
                <a:latin typeface="+mn-lt"/>
                <a:ea typeface="+mn-ea"/>
                <a:cs typeface="+mn-cs"/>
              </a:rPr>
              <a:t>Guide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Pesticides</a:t>
            </a:r>
            <a:r>
              <a:rPr lang="es-ES" sz="1200" kern="1200" dirty="0">
                <a:solidFill>
                  <a:schemeClr val="tx1"/>
                </a:solidFill>
                <a:effectLst/>
                <a:latin typeface="+mn-lt"/>
                <a:ea typeface="+mn-ea"/>
                <a:cs typeface="+mn-cs"/>
              </a:rPr>
              <a:t> in Produce</a:t>
            </a:r>
            <a:r>
              <a:rPr lang="ar-SA"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 EWG, actualizada cada año desde 2004, clasifica la contaminación por pesticidas en 48 frutas y verduras populares.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padres que buscan ayudar para reducir la exposición de sus niños a los pesticidas sin dejar de comer frutas y verduras saludables en abundancia pueden consultar la guía de EWG como un recurso fácil de usar cuando compran en la tienda.</a:t>
            </a:r>
          </a:p>
        </p:txBody>
      </p:sp>
      <p:sp>
        <p:nvSpPr>
          <p:cNvPr id="61444" name="Slide Number Placeholder 3">
            <a:extLst>
              <a:ext uri="{FF2B5EF4-FFF2-40B4-BE49-F238E27FC236}">
                <a16:creationId xmlns:a16="http://schemas.microsoft.com/office/drawing/2014/main" id="{FA83A0BA-BBEE-476A-BD2C-5B2A6C2DD8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E479E2D-A769-486D-9C56-A1F027DBA987}" type="slidenum">
              <a:rPr lang="en-US" altLang="en-US" smtClean="0">
                <a:solidFill>
                  <a:srgbClr val="000000"/>
                </a:solidFill>
              </a:rPr>
              <a:pPr fontAlgn="base">
                <a:spcBef>
                  <a:spcPct val="0"/>
                </a:spcBef>
                <a:spcAft>
                  <a:spcPct val="0"/>
                </a:spcAft>
                <a:buSzPct val="100000"/>
              </a:pPr>
              <a:t>28</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FDBDB04-A784-440C-B889-3A6D4EAE392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C39282F3-65D9-429D-946D-55DA7A2520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El Departamento de Regulación de Pesticidas financió una encuesta de centros de cuidado infantil en California que se publicará dentro de poco. Esta tabla describe lo que la encuesta encontró. Antes de mostrársela, ¿tiene alguno de ustedes idea de qué porcentaje de centros de cuidado infantil en California tienen problemas de plagas? ¿Y sobre el uso de pesticidas?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Pese a lo que sabemos sobre las consecuencias del uso de pesticidas, todavía seguimos usándolos. Observen especialmente que el 55 % de los centros utilizan pesticidas, y el 47 % usan aerosoles o nebulizadores, que son la forma de pesticida más peligrosa y no contenida.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Tenemos un problema: Acabamos de ver lo dañinos que pueden ser los pesticidas, especialmente para los niños, y ahora vemos que más de la mitad de los centros de cuidado infantil encuestados los usan. Esto nos lleva a nuestra siguiente diapositiva.</a:t>
            </a:r>
          </a:p>
        </p:txBody>
      </p:sp>
      <p:sp>
        <p:nvSpPr>
          <p:cNvPr id="63492" name="Slide Number Placeholder 3">
            <a:extLst>
              <a:ext uri="{FF2B5EF4-FFF2-40B4-BE49-F238E27FC236}">
                <a16:creationId xmlns:a16="http://schemas.microsoft.com/office/drawing/2014/main" id="{62640D48-2C10-49F9-9CC7-B19233D7D9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DB51107-736C-4EAA-8B4B-DBD91C6C5B45}"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29</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238CF17-C9F3-42B4-BB24-21623E27B73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0BFC4D4-AE51-47CD-A2B9-C78609873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E9681186-CEE1-4D74-8282-2E2821F20B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79E8CF5-BD45-4661-B285-5C8CBBA6CA98}" type="slidenum">
              <a:rPr lang="en-US" altLang="en-US" smtClean="0">
                <a:solidFill>
                  <a:srgbClr val="000000"/>
                </a:solidFill>
              </a:rPr>
              <a:pPr fontAlgn="base">
                <a:spcBef>
                  <a:spcPct val="0"/>
                </a:spcBef>
                <a:spcAft>
                  <a:spcPct val="0"/>
                </a:spcAft>
                <a:buSzPct val="100000"/>
              </a:pPr>
              <a:t>3</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62E78284-686F-4F93-9F7E-092A691CD03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951ACADC-760A-4D75-92F6-89726DDA8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Evidencia de revisión de la EPA.</a:t>
            </a:r>
            <a:r>
              <a:rPr lang="es-ES" sz="1200" b="1" kern="1200" dirty="0">
                <a:solidFill>
                  <a:schemeClr val="tx1"/>
                </a:solidFill>
                <a:effectLst/>
                <a:latin typeface="+mn-lt"/>
                <a:ea typeface="+mn-ea"/>
                <a:cs typeface="+mn-cs"/>
              </a:rPr>
              <a:t> Buscar Cómo utilizarlo de forma segura.</a:t>
            </a:r>
            <a:endParaRPr lang="es-ES" sz="1200" kern="1200" dirty="0">
              <a:solidFill>
                <a:schemeClr val="tx1"/>
              </a:solidFill>
              <a:effectLst/>
              <a:latin typeface="+mn-lt"/>
              <a:ea typeface="+mn-ea"/>
              <a:cs typeface="+mn-cs"/>
            </a:endParaRPr>
          </a:p>
        </p:txBody>
      </p:sp>
      <p:sp>
        <p:nvSpPr>
          <p:cNvPr id="65540" name="Slide Number Placeholder 3">
            <a:extLst>
              <a:ext uri="{FF2B5EF4-FFF2-40B4-BE49-F238E27FC236}">
                <a16:creationId xmlns:a16="http://schemas.microsoft.com/office/drawing/2014/main" id="{C1B41244-90A9-412A-A0AA-9D99E65F77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EB1936D-1CE9-4667-8E0E-8D3CB7831684}" type="slidenum">
              <a:rPr lang="en-US" altLang="en-US" smtClean="0">
                <a:solidFill>
                  <a:srgbClr val="000000"/>
                </a:solidFill>
              </a:rPr>
              <a:pPr fontAlgn="base">
                <a:spcBef>
                  <a:spcPct val="0"/>
                </a:spcBef>
                <a:spcAft>
                  <a:spcPct val="0"/>
                </a:spcAft>
                <a:buSzPct val="100000"/>
              </a:pPr>
              <a:t>30</a:t>
            </a:fld>
            <a:endParaRPr lang="en-US"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0882209-4E39-4697-884E-B061E40A21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0C84FD5C-7E66-48A5-BB60-970409941C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7588" name="Slide Number Placeholder 3">
            <a:extLst>
              <a:ext uri="{FF2B5EF4-FFF2-40B4-BE49-F238E27FC236}">
                <a16:creationId xmlns:a16="http://schemas.microsoft.com/office/drawing/2014/main" id="{7A8F38BE-A7C2-427F-8DF3-E9EEAB2270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A8869A6-1159-461A-A99B-A82CF1D65189}" type="slidenum">
              <a:rPr lang="en-US" altLang="en-US" smtClean="0">
                <a:solidFill>
                  <a:srgbClr val="000000"/>
                </a:solidFill>
              </a:rPr>
              <a:pPr fontAlgn="base">
                <a:spcBef>
                  <a:spcPct val="0"/>
                </a:spcBef>
                <a:spcAft>
                  <a:spcPct val="0"/>
                </a:spcAft>
                <a:buSzPct val="100000"/>
              </a:pPr>
              <a:t>31</a:t>
            </a:fld>
            <a:endParaRPr lang="en-US"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3908047-8A26-403D-8A41-8600F11A3F5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A53A98B-C0BB-4FA4-866C-DBA3F4FF2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El IPM mantiene las plagas fuera al tiempo que reduce el uso de pesticidas.</a:t>
            </a:r>
          </a:p>
          <a:p>
            <a:r>
              <a:rPr lang="es-ES" sz="1200" kern="1200" dirty="0">
                <a:solidFill>
                  <a:schemeClr val="tx1"/>
                </a:solidFill>
                <a:effectLst/>
                <a:latin typeface="+mn-lt"/>
                <a:ea typeface="+mn-ea"/>
                <a:cs typeface="+mn-cs"/>
              </a:rPr>
              <a:t>El Manejo Integrado de Plagas (</a:t>
            </a:r>
            <a:r>
              <a:rPr lang="es-ES" sz="1200" kern="1200" dirty="0" err="1">
                <a:solidFill>
                  <a:schemeClr val="tx1"/>
                </a:solidFill>
                <a:effectLst/>
                <a:latin typeface="+mn-lt"/>
                <a:ea typeface="+mn-ea"/>
                <a:cs typeface="+mn-cs"/>
              </a:rPr>
              <a:t>Integrated</a:t>
            </a:r>
            <a:r>
              <a:rPr lang="es-ES" sz="1200" kern="1200" dirty="0">
                <a:solidFill>
                  <a:schemeClr val="tx1"/>
                </a:solidFill>
                <a:effectLst/>
                <a:latin typeface="+mn-lt"/>
                <a:ea typeface="+mn-ea"/>
                <a:cs typeface="+mn-cs"/>
              </a:rPr>
              <a:t> Pest Management, IPM) es un método para controlar las plagas en formas más seguras, más eficaces y más duraderas.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Maneja los problemas de plagas </a:t>
            </a:r>
            <a:r>
              <a:rPr lang="es-ES" sz="1200" kern="1200" dirty="0">
                <a:solidFill>
                  <a:schemeClr val="tx1"/>
                </a:solidFill>
                <a:effectLst/>
                <a:latin typeface="+mn-lt"/>
                <a:ea typeface="+mn-ea"/>
                <a:cs typeface="+mn-cs"/>
              </a:rPr>
              <a:t>mediante</a:t>
            </a:r>
            <a:r>
              <a:rPr lang="es-ES" sz="1200" b="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uso de métodos no químicos.</a:t>
            </a:r>
          </a:p>
          <a:p>
            <a:r>
              <a:rPr lang="es-ES" sz="1200" kern="1200" dirty="0">
                <a:solidFill>
                  <a:schemeClr val="tx1"/>
                </a:solidFill>
                <a:effectLst/>
                <a:latin typeface="+mn-lt"/>
                <a:ea typeface="+mn-ea"/>
                <a:cs typeface="+mn-cs"/>
              </a:rPr>
              <a:t>El uso de pesticidas menos tóxicos.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IPM funciona porque los métodos combinados para el manejo de plagas son más eficaces al fin y al cabo que un método único, como rociar pesticidas.</a:t>
            </a:r>
          </a:p>
        </p:txBody>
      </p:sp>
      <p:sp>
        <p:nvSpPr>
          <p:cNvPr id="69636" name="Slide Number Placeholder 3">
            <a:extLst>
              <a:ext uri="{FF2B5EF4-FFF2-40B4-BE49-F238E27FC236}">
                <a16:creationId xmlns:a16="http://schemas.microsoft.com/office/drawing/2014/main" id="{7EB31F0C-701C-4C1C-8707-0CE76E2D49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AFF4C34-5404-49A4-BD13-B497147E860B}"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32</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22B8821-A48D-4D65-85DC-3F09D2025CD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1EFDCD0D-B199-461B-8559-947679DC2A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Prevenir: mantenga las plagas fuera; elimine la comida, agua y refugio de las plagas.</a:t>
            </a:r>
          </a:p>
          <a:p>
            <a:r>
              <a:rPr lang="es-ES" sz="1200" kern="1200" dirty="0">
                <a:solidFill>
                  <a:schemeClr val="tx1"/>
                </a:solidFill>
                <a:effectLst/>
                <a:latin typeface="+mn-lt"/>
                <a:ea typeface="+mn-ea"/>
                <a:cs typeface="+mn-cs"/>
              </a:rPr>
              <a:t>Inspeccionar: busque señales de plagas; indicios, daños, las plagas mismas; ¿por dónde y cómo están entrando?</a:t>
            </a:r>
          </a:p>
          <a:p>
            <a:r>
              <a:rPr lang="es-ES" sz="1200" kern="1200" dirty="0">
                <a:solidFill>
                  <a:schemeClr val="tx1"/>
                </a:solidFill>
                <a:effectLst/>
                <a:latin typeface="+mn-lt"/>
                <a:ea typeface="+mn-ea"/>
                <a:cs typeface="+mn-cs"/>
              </a:rPr>
              <a:t>Identificar las plagas: ¿qué tipo de plagas está encontrando? ¿Dónde viven? ¿Qué comen? ¿Cuál es su ciclo vital?</a:t>
            </a:r>
          </a:p>
          <a:p>
            <a:r>
              <a:rPr lang="es-ES" sz="1200" kern="1200" dirty="0">
                <a:solidFill>
                  <a:schemeClr val="tx1"/>
                </a:solidFill>
                <a:effectLst/>
                <a:latin typeface="+mn-lt"/>
                <a:ea typeface="+mn-ea"/>
                <a:cs typeface="+mn-cs"/>
              </a:rPr>
              <a:t>Monitorizar: siga inspeccionando y evaluando; utilice la lista de control del IPM para guarderías infantiles en el hogar (FCCH).</a:t>
            </a:r>
          </a:p>
          <a:p>
            <a:r>
              <a:rPr lang="es-ES" sz="1200" kern="1200" dirty="0">
                <a:solidFill>
                  <a:schemeClr val="tx1"/>
                </a:solidFill>
                <a:effectLst/>
                <a:latin typeface="+mn-lt"/>
                <a:ea typeface="+mn-ea"/>
                <a:cs typeface="+mn-cs"/>
              </a:rPr>
              <a:t>Manejar los problemas de plagas existentes: limpie a fondo; pase la aspiradora y coloque trampas; utilice cebos y geles, no aerosoles.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 todas las estrategias, la prevención es la clave para el IPM. En la práctica, muchas de las estrategias que describimos en estas categorías se utilizan en más de una categoría del IPM. Por ejemplo, mantener las hormigas fuera de su edificio es una estrategia importante de prevención, pero también es una de las estrategias utilizadas al tratar una infestación de hormigas.</a:t>
            </a:r>
            <a:endParaRPr lang="en-US" altLang="en-US" dirty="0">
              <a:solidFill>
                <a:srgbClr val="000000"/>
              </a:solidFill>
            </a:endParaRPr>
          </a:p>
        </p:txBody>
      </p:sp>
      <p:sp>
        <p:nvSpPr>
          <p:cNvPr id="71684" name="Slide Number Placeholder 3">
            <a:extLst>
              <a:ext uri="{FF2B5EF4-FFF2-40B4-BE49-F238E27FC236}">
                <a16:creationId xmlns:a16="http://schemas.microsoft.com/office/drawing/2014/main" id="{E51AC4F0-A73F-4CA0-95C9-EB3662FC0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CB97987-7F88-4898-B2B8-7BFE86DEB618}" type="slidenum">
              <a:rPr lang="en-US" altLang="en-US" smtClean="0">
                <a:solidFill>
                  <a:srgbClr val="000000"/>
                </a:solidFill>
              </a:rPr>
              <a:pPr fontAlgn="base">
                <a:spcBef>
                  <a:spcPct val="0"/>
                </a:spcBef>
                <a:spcAft>
                  <a:spcPct val="0"/>
                </a:spcAft>
                <a:buSzPct val="100000"/>
              </a:pPr>
              <a:t>33</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131994D-BA36-410C-A5ED-61529A4208A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12C48E9-E039-4259-8785-B360BB6EA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Cree barreras físicas en el exterior del edificio de manera que las </a:t>
            </a:r>
            <a:r>
              <a:rPr lang="es-ES" sz="1200" u="sng" kern="1200" dirty="0">
                <a:solidFill>
                  <a:schemeClr val="tx1"/>
                </a:solidFill>
                <a:effectLst/>
                <a:latin typeface="+mn-lt"/>
                <a:ea typeface="+mn-ea"/>
                <a:cs typeface="+mn-cs"/>
              </a:rPr>
              <a:t>plagas</a:t>
            </a:r>
            <a:r>
              <a:rPr lang="es-ES" sz="1200" kern="1200" dirty="0">
                <a:solidFill>
                  <a:schemeClr val="tx1"/>
                </a:solidFill>
                <a:effectLst/>
                <a:latin typeface="+mn-lt"/>
                <a:ea typeface="+mn-ea"/>
                <a:cs typeface="+mn-cs"/>
              </a:rPr>
              <a:t> no puedan entrar en las instalaciones: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prevención es siempre la forma preferida de tratar las plagas en un programa de IPM.</a:t>
            </a:r>
          </a:p>
          <a:p>
            <a:r>
              <a:rPr lang="es-ES" sz="1200" kern="1200" dirty="0">
                <a:solidFill>
                  <a:schemeClr val="tx1"/>
                </a:solidFill>
                <a:effectLst/>
                <a:latin typeface="+mn-lt"/>
                <a:ea typeface="+mn-ea"/>
                <a:cs typeface="+mn-cs"/>
              </a:rPr>
              <a:t>Es una idea popular equivocada que las infestaciones de plagas (esto es, cucarachas y ratas) son consecuencia solo de la falta de limpieza.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Si bien la falta de limpieza puede exacerbar una infestación, el problema en sí mismo se debe con frecuencia a una cuestión estructural (esto es, grietas en las paredes, tuberías con fugas, exceso de humedad de las plantas situadas demasiado cerca de la estructura).</a:t>
            </a:r>
          </a:p>
          <a:p>
            <a:pPr eaLnBrk="1" hangingPunct="1">
              <a:spcBef>
                <a:spcPct val="0"/>
              </a:spcBef>
            </a:pPr>
            <a:endParaRPr lang="en-US" altLang="en-US" dirty="0">
              <a:solidFill>
                <a:srgbClr val="000000"/>
              </a:solidFill>
            </a:endParaRPr>
          </a:p>
        </p:txBody>
      </p:sp>
      <p:sp>
        <p:nvSpPr>
          <p:cNvPr id="73732" name="Slide Number Placeholder 3">
            <a:extLst>
              <a:ext uri="{FF2B5EF4-FFF2-40B4-BE49-F238E27FC236}">
                <a16:creationId xmlns:a16="http://schemas.microsoft.com/office/drawing/2014/main" id="{3507283D-E408-4D7B-B997-0FAA61EFCBE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ct val="100000"/>
            </a:pPr>
            <a:fld id="{158B7A1D-E512-4BFC-9233-484D8CA2F1A0}" type="slidenum">
              <a:rPr lang="en-US" altLang="en-US" sz="1200">
                <a:solidFill>
                  <a:srgbClr val="000000"/>
                </a:solidFill>
                <a:latin typeface="Arial" panose="020B0604020202020204" pitchFamily="34" charset="0"/>
                <a:ea typeface="ヒラギノ角ゴ Pro W3"/>
                <a:cs typeface="ヒラギノ角ゴ Pro W3"/>
              </a:rPr>
              <a:pPr algn="r" eaLnBrk="1" hangingPunct="1">
                <a:buSzPct val="100000"/>
              </a:pPr>
              <a:t>34</a:t>
            </a:fld>
            <a:endParaRPr lang="en-US" altLang="en-US" sz="1200">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CE308C6-28AE-4B38-A4D6-3DE0B270746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9BFB43A-0E72-4C7F-B82D-1D6BAE35B4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n-ea"/>
                <a:cs typeface="+mn-cs"/>
              </a:rPr>
              <a:t>Como toda criatura viviente, las plagas necesitan tres cosas para sobrevivir: comida, agua y refugio. Sin comida, agua o refugio, las plagas se irán o morirán. ¡Quitar estas cosas, una por una, es la mejor y más segura forma de controlar las plagas!</a:t>
            </a:r>
          </a:p>
          <a:p>
            <a:endParaRPr lang="es-ES" sz="1200" kern="1200" dirty="0">
              <a:solidFill>
                <a:schemeClr val="tx1"/>
              </a:solidFill>
              <a:effectLst/>
              <a:latin typeface="+mn-lt"/>
              <a:ea typeface="+mn-ea"/>
              <a:cs typeface="+mn-cs"/>
            </a:endParaRPr>
          </a:p>
        </p:txBody>
      </p:sp>
      <p:sp>
        <p:nvSpPr>
          <p:cNvPr id="75780" name="Slide Number Placeholder 3">
            <a:extLst>
              <a:ext uri="{FF2B5EF4-FFF2-40B4-BE49-F238E27FC236}">
                <a16:creationId xmlns:a16="http://schemas.microsoft.com/office/drawing/2014/main" id="{1C20719A-C5E6-4A66-9F37-CD5607B0D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7400114-7EE4-4943-B7E7-E887ED7F4EFF}"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35</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6DE9793-0F68-48B6-A77E-24494AE0644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D19C130-DA77-42A2-A949-551F5F6640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A las cucarachas les encantan las cajas de cartón. Ponen sus huevos en celdas y se comen la pasta.</a:t>
            </a:r>
          </a:p>
          <a:p>
            <a:pPr eaLnBrk="1" hangingPunct="1">
              <a:spcBef>
                <a:spcPct val="0"/>
              </a:spcBef>
            </a:pPr>
            <a:endParaRPr lang="en-US" altLang="en-US" dirty="0">
              <a:solidFill>
                <a:srgbClr val="000000"/>
              </a:solidFill>
            </a:endParaRPr>
          </a:p>
        </p:txBody>
      </p:sp>
      <p:sp>
        <p:nvSpPr>
          <p:cNvPr id="77828" name="Slide Number Placeholder 3">
            <a:extLst>
              <a:ext uri="{FF2B5EF4-FFF2-40B4-BE49-F238E27FC236}">
                <a16:creationId xmlns:a16="http://schemas.microsoft.com/office/drawing/2014/main" id="{636E8201-D88A-4BB0-ADE2-77306E89E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F77F279-CA14-4BA2-810F-3F0DF4B39584}" type="slidenum">
              <a:rPr lang="en-US" altLang="en-US" smtClean="0">
                <a:solidFill>
                  <a:srgbClr val="000000"/>
                </a:solidFill>
              </a:rPr>
              <a:pPr fontAlgn="base">
                <a:spcBef>
                  <a:spcPct val="0"/>
                </a:spcBef>
                <a:spcAft>
                  <a:spcPct val="0"/>
                </a:spcAft>
                <a:buSzPct val="100000"/>
              </a:pPr>
              <a:t>36</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58AD9D23-BE8C-4858-891E-F75ACCA68E9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48DFBD1-662B-426E-AC91-05C658588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Utilice la lista de control para centrarse en áreas problemáticas y encontrar cualquier indicio de problemas de plagas. La lista de control de IPM está disponible en el sitio web de CCHP</a:t>
            </a:r>
            <a:r>
              <a:rPr lang="en-US" altLang="en-US" dirty="0">
                <a:solidFill>
                  <a:srgbClr val="000000"/>
                </a:solidFill>
              </a:rPr>
              <a:t>: www.ucsfchildcarehealth.org, bajo publications/training curriculum.</a:t>
            </a:r>
          </a:p>
        </p:txBody>
      </p:sp>
      <p:sp>
        <p:nvSpPr>
          <p:cNvPr id="79876" name="Slide Number Placeholder 3">
            <a:extLst>
              <a:ext uri="{FF2B5EF4-FFF2-40B4-BE49-F238E27FC236}">
                <a16:creationId xmlns:a16="http://schemas.microsoft.com/office/drawing/2014/main" id="{46643EF8-E41A-4F33-8FCD-CCDBCF7F71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5A30184D-0BB7-450B-B308-9930D7759145}"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37</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7DD71CC-2AE2-448A-BDC6-2C345D7F285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028B69CB-9659-4040-9AF1-072708224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s-ES" sz="1200" kern="1200" dirty="0">
                <a:solidFill>
                  <a:schemeClr val="tx1"/>
                </a:solidFill>
                <a:effectLst/>
                <a:latin typeface="+mn-lt"/>
                <a:ea typeface="+mn-ea"/>
                <a:cs typeface="+mn-cs"/>
              </a:rPr>
              <a:t>Para aplicar el IPM, tiene que identificar las plagas en su centro y conocer sus características y ciclos de vida. Si no sabe qué plagas hay presentes, puede utilizar el método de manejo equivocado, elegir el pesticida equivocado o aplicar el tratamiento con demasiada frecuencia o en el momento equivocado, y hacer más daño que bien</a:t>
            </a:r>
            <a:r>
              <a:rPr lang="en-US" altLang="en-US" dirty="0">
                <a:solidFill>
                  <a:srgbClr val="000000"/>
                </a:solidFill>
              </a:rPr>
              <a:t>.  </a:t>
            </a:r>
          </a:p>
          <a:p>
            <a:pPr marL="0" lvl="1" eaLnBrk="1" hangingPunct="1">
              <a:spcBef>
                <a:spcPct val="0"/>
              </a:spcBef>
            </a:pPr>
            <a:endParaRPr lang="en-US" altLang="en-US" dirty="0">
              <a:solidFill>
                <a:srgbClr val="000000"/>
              </a:solidFill>
            </a:endParaRPr>
          </a:p>
          <a:p>
            <a:pPr marL="0" lvl="1" eaLnBrk="1" hangingPunct="1">
              <a:spcBef>
                <a:spcPct val="0"/>
              </a:spcBef>
            </a:pPr>
            <a:r>
              <a:rPr lang="es-ES" sz="1200" kern="1200" dirty="0">
                <a:solidFill>
                  <a:schemeClr val="tx1"/>
                </a:solidFill>
                <a:effectLst/>
                <a:latin typeface="+mn-lt"/>
                <a:ea typeface="+mn-ea"/>
                <a:cs typeface="+mn-cs"/>
              </a:rPr>
              <a:t>Utilice las notas de salud y seguridad como ayuda para la identificación</a:t>
            </a:r>
            <a:r>
              <a:rPr lang="en-US" altLang="en-US" dirty="0">
                <a:solidFill>
                  <a:srgbClr val="000000"/>
                </a:solidFill>
              </a:rPr>
              <a:t>.</a:t>
            </a:r>
          </a:p>
          <a:p>
            <a:pPr marL="0" lvl="1" eaLnBrk="1" hangingPunct="1">
              <a:spcBef>
                <a:spcPct val="0"/>
              </a:spcBef>
            </a:pPr>
            <a:endParaRPr lang="en-US" altLang="en-US" dirty="0">
              <a:solidFill>
                <a:srgbClr val="000000"/>
              </a:solidFill>
            </a:endParaRPr>
          </a:p>
          <a:p>
            <a:pPr marL="0" lvl="1" eaLnBrk="1" hangingPunct="1">
              <a:spcBef>
                <a:spcPct val="0"/>
              </a:spcBef>
            </a:pPr>
            <a:r>
              <a:rPr lang="es-ES" sz="1200" kern="1200" dirty="0">
                <a:solidFill>
                  <a:schemeClr val="tx1"/>
                </a:solidFill>
                <a:effectLst/>
                <a:latin typeface="+mn-lt"/>
                <a:ea typeface="+mn-ea"/>
                <a:cs typeface="+mn-cs"/>
              </a:rPr>
              <a:t>- La prevención de plagas empieza con la identificación correcta de la plaga y el conocimiento de sus necesidades y puntos de entrada. La comida, el agua, los lugares donde se esconden y los puntos de entrada deben eliminarse para la supresión prolongada de una plaga</a:t>
            </a:r>
            <a:r>
              <a:rPr lang="en-US" altLang="en-US" dirty="0">
                <a:solidFill>
                  <a:srgbClr val="000000"/>
                </a:solidFill>
              </a:rPr>
              <a:t>.</a:t>
            </a:r>
          </a:p>
          <a:p>
            <a:pPr marL="0" lvl="1" eaLnBrk="1" hangingPunct="1">
              <a:spcBef>
                <a:spcPct val="0"/>
              </a:spcBef>
            </a:pPr>
            <a:endParaRPr lang="en-US" altLang="en-US" dirty="0">
              <a:solidFill>
                <a:srgbClr val="000000"/>
              </a:solidFill>
            </a:endParaRPr>
          </a:p>
          <a:p>
            <a:r>
              <a:rPr lang="es-ES" sz="1200" kern="1200" dirty="0">
                <a:solidFill>
                  <a:schemeClr val="tx1"/>
                </a:solidFill>
                <a:effectLst/>
                <a:latin typeface="+mn-lt"/>
                <a:ea typeface="+mn-ea"/>
                <a:cs typeface="+mn-cs"/>
              </a:rPr>
              <a:t>Alimento: ¿Qué comen?</a:t>
            </a:r>
          </a:p>
          <a:p>
            <a:r>
              <a:rPr lang="es-ES" sz="1200" kern="1200" dirty="0">
                <a:solidFill>
                  <a:schemeClr val="tx1"/>
                </a:solidFill>
                <a:effectLst/>
                <a:latin typeface="+mn-lt"/>
                <a:ea typeface="+mn-ea"/>
                <a:cs typeface="+mn-cs"/>
              </a:rPr>
              <a:t>Agua: ¿Cuáles son sus fuentes de agua?</a:t>
            </a:r>
          </a:p>
          <a:p>
            <a:r>
              <a:rPr lang="es-ES" sz="1200" kern="1200" dirty="0">
                <a:solidFill>
                  <a:schemeClr val="tx1"/>
                </a:solidFill>
                <a:effectLst/>
                <a:latin typeface="+mn-lt"/>
                <a:ea typeface="+mn-ea"/>
                <a:cs typeface="+mn-cs"/>
              </a:rPr>
              <a:t>Refugio: ¿Cómo entran? ¿Dónde se esconden?</a:t>
            </a:r>
          </a:p>
          <a:p>
            <a:r>
              <a:rPr lang="es-ES" sz="1200" kern="1200" dirty="0">
                <a:solidFill>
                  <a:schemeClr val="tx1"/>
                </a:solidFill>
                <a:effectLst/>
                <a:latin typeface="+mn-lt"/>
                <a:ea typeface="+mn-ea"/>
                <a:cs typeface="+mn-cs"/>
              </a:rPr>
              <a:t>¿Hacen una madriguera o penetran en grietas y agujeros existentes?</a:t>
            </a:r>
          </a:p>
          <a:p>
            <a:r>
              <a:rPr lang="es-ES" sz="1200" kern="1200" dirty="0">
                <a:solidFill>
                  <a:schemeClr val="tx1"/>
                </a:solidFill>
                <a:effectLst/>
                <a:latin typeface="+mn-lt"/>
                <a:ea typeface="+mn-ea"/>
                <a:cs typeface="+mn-cs"/>
              </a:rPr>
              <a:t>¿Entran en un edificio en cajas de cartón o en alimentos?</a:t>
            </a:r>
          </a:p>
          <a:p>
            <a:r>
              <a:rPr lang="es-ES" sz="1200" kern="1200" dirty="0">
                <a:solidFill>
                  <a:schemeClr val="tx1"/>
                </a:solidFill>
                <a:effectLst/>
                <a:latin typeface="+mn-lt"/>
                <a:ea typeface="+mn-ea"/>
                <a:cs typeface="+mn-cs"/>
              </a:rPr>
              <a:t>¿Qué daños causa una plaga?</a:t>
            </a:r>
          </a:p>
          <a:p>
            <a:r>
              <a:rPr lang="es-ES" sz="1200" kern="1200" dirty="0">
                <a:solidFill>
                  <a:schemeClr val="tx1"/>
                </a:solidFill>
                <a:effectLst/>
                <a:latin typeface="+mn-lt"/>
                <a:ea typeface="+mn-ea"/>
                <a:cs typeface="+mn-cs"/>
              </a:rPr>
              <a:t>Ciclo de vida de las plagas:</a:t>
            </a:r>
          </a:p>
          <a:p>
            <a:r>
              <a:rPr lang="es-ES" sz="1200" kern="1200" dirty="0">
                <a:solidFill>
                  <a:schemeClr val="tx1"/>
                </a:solidFill>
                <a:effectLst/>
                <a:latin typeface="+mn-lt"/>
                <a:ea typeface="+mn-ea"/>
                <a:cs typeface="+mn-cs"/>
              </a:rPr>
              <a:t>¿Cuánto tiempo tarda una plaga en llegar a la fase adulta y reproducirse?</a:t>
            </a:r>
          </a:p>
          <a:p>
            <a:r>
              <a:rPr lang="es-ES" sz="1200" kern="1200" dirty="0">
                <a:solidFill>
                  <a:schemeClr val="tx1"/>
                </a:solidFill>
                <a:effectLst/>
                <a:latin typeface="+mn-lt"/>
                <a:ea typeface="+mn-ea"/>
                <a:cs typeface="+mn-cs"/>
              </a:rPr>
              <a:t>¿En qué fase de su ciclo vital causa la mayoría de los problemas? </a:t>
            </a:r>
          </a:p>
          <a:p>
            <a:r>
              <a:rPr lang="es-ES" sz="1200" kern="1200" dirty="0">
                <a:solidFill>
                  <a:schemeClr val="tx1"/>
                </a:solidFill>
                <a:effectLst/>
                <a:latin typeface="+mn-lt"/>
                <a:ea typeface="+mn-ea"/>
                <a:cs typeface="+mn-cs"/>
              </a:rPr>
              <a:t>¿Cuán rápido se reproducen las plagas?</a:t>
            </a:r>
            <a:endParaRPr lang="en-US" altLang="en-US" dirty="0">
              <a:solidFill>
                <a:srgbClr val="000000"/>
              </a:solidFill>
            </a:endParaRPr>
          </a:p>
        </p:txBody>
      </p:sp>
      <p:sp>
        <p:nvSpPr>
          <p:cNvPr id="81924" name="Slide Number Placeholder 3">
            <a:extLst>
              <a:ext uri="{FF2B5EF4-FFF2-40B4-BE49-F238E27FC236}">
                <a16:creationId xmlns:a16="http://schemas.microsoft.com/office/drawing/2014/main" id="{C1B389B2-9C5C-4A4B-96AC-E751D24611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2E2C3E23-1937-4FEE-BB5D-178757565EE9}"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38</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28B79E6-7ABC-4D58-92B1-9336BFEB32F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C74AC98-5970-41AE-90ED-98E5846AD8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Coloque trampas de forma inteligente y tenga un plan para revisarlas y reemplazarlas.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Inspeccione siempre para ver si hay plagas en los edificios y los terrenos para identificar los problemas de plagas con prontitud y para: </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determinar si y cuándo se necesita tratamiento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determinar si las estrategias actuales están funcionando</a:t>
            </a:r>
          </a:p>
          <a:p>
            <a:pPr eaLnBrk="1" hangingPunct="1">
              <a:spcBef>
                <a:spcPct val="0"/>
              </a:spcBef>
            </a:pPr>
            <a:endParaRPr lang="en-US" altLang="en-US" dirty="0">
              <a:solidFill>
                <a:srgbClr val="000000"/>
              </a:solidFill>
            </a:endParaRPr>
          </a:p>
        </p:txBody>
      </p:sp>
      <p:sp>
        <p:nvSpPr>
          <p:cNvPr id="83972" name="Slide Number Placeholder 3">
            <a:extLst>
              <a:ext uri="{FF2B5EF4-FFF2-40B4-BE49-F238E27FC236}">
                <a16:creationId xmlns:a16="http://schemas.microsoft.com/office/drawing/2014/main" id="{0CD07E26-4118-49EE-8F4E-AA395942D55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ct val="100000"/>
            </a:pPr>
            <a:fld id="{F413B3B1-394C-4AAA-8178-D82039FE180B}" type="slidenum">
              <a:rPr lang="en-US" altLang="en-US" sz="1200">
                <a:solidFill>
                  <a:srgbClr val="000000"/>
                </a:solidFill>
                <a:latin typeface="Arial" panose="020B0604020202020204" pitchFamily="34" charset="0"/>
                <a:ea typeface="ヒラギノ角ゴ Pro W3"/>
                <a:cs typeface="ヒラギノ角ゴ Pro W3"/>
              </a:rPr>
              <a:pPr algn="r" eaLnBrk="1" hangingPunct="1">
                <a:buSzPct val="100000"/>
              </a:pPr>
              <a:t>39</a:t>
            </a:fld>
            <a:endParaRPr lang="en-US" altLang="en-US" sz="1200">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00CE18A-7D56-438C-A4A0-F20C1DAA9FC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47F3954-8E70-4ACF-BC7F-4DFA3593D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AB817421-9F9A-4FB1-AF0E-4B96EBC28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A0B81068-0BEF-411D-80AD-2466035A0F6D}"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4</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F804FACE-C5FD-487E-81B5-0AF72FA5B80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37CAC5E-5A22-4B46-A7E8-F5BEF9E9CD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No todos los problemas de plagas requieren soluciones químicas. Por ejemplo, las aspiradoras, el saneamiento y el calafateo (sello) pueden ser suficiente.</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las plagas se convierten en un problema, necesitará hacer algo para tratarlas o suprimirlas. El método de IPM fomenta el uso de materiales y prácticas que maximizan la seguridad y reducen la exposición de los niños y el personal a los pesticidas. Con frecuencia se pueden controlar las plagas con medidas que no utilizan productos químicos. Si utiliza pesticidas, elija los menos dañinos, como estaciones de cebos o geles. Combínelos con prácticas preventivas para que las plagas no vuelvan. </a:t>
            </a:r>
          </a:p>
          <a:p>
            <a:pPr eaLnBrk="1" hangingPunct="1">
              <a:spcBef>
                <a:spcPct val="0"/>
              </a:spcBef>
            </a:pPr>
            <a:endParaRPr lang="en-US" altLang="en-US" dirty="0">
              <a:solidFill>
                <a:srgbClr val="000000"/>
              </a:solidFill>
            </a:endParaRPr>
          </a:p>
        </p:txBody>
      </p:sp>
      <p:sp>
        <p:nvSpPr>
          <p:cNvPr id="86020" name="Slide Number Placeholder 3">
            <a:extLst>
              <a:ext uri="{FF2B5EF4-FFF2-40B4-BE49-F238E27FC236}">
                <a16:creationId xmlns:a16="http://schemas.microsoft.com/office/drawing/2014/main" id="{B5D2C5CC-3596-455D-B856-6B098C96D2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ct val="100000"/>
            </a:pPr>
            <a:fld id="{C49F358B-5221-4792-8FD5-F1C083C897A1}" type="slidenum">
              <a:rPr lang="en-US" altLang="en-US" sz="1200">
                <a:solidFill>
                  <a:srgbClr val="000000"/>
                </a:solidFill>
                <a:latin typeface="Arial" panose="020B0604020202020204" pitchFamily="34" charset="0"/>
                <a:ea typeface="ヒラギノ角ゴ Pro W3"/>
                <a:cs typeface="ヒラギノ角ゴ Pro W3"/>
              </a:rPr>
              <a:pPr algn="r" eaLnBrk="1" hangingPunct="1">
                <a:buSzPct val="100000"/>
              </a:pPr>
              <a:t>40</a:t>
            </a:fld>
            <a:endParaRPr lang="en-US" altLang="en-US" sz="1200">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0C4B441F-1DE6-44BC-A8B2-3E0D811100D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B473EC19-813E-4819-9493-E6C766E50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Cajas de arena: deben estar cubiertas cuando no se usen y separadas de otras áreas de juego, buen drenaje.</a:t>
            </a:r>
          </a:p>
          <a:p>
            <a:r>
              <a:rPr lang="es-ES" sz="1200" kern="1200" dirty="0">
                <a:solidFill>
                  <a:schemeClr val="tx1"/>
                </a:solidFill>
                <a:effectLst/>
                <a:latin typeface="+mn-lt"/>
                <a:ea typeface="+mn-ea"/>
                <a:cs typeface="+mn-cs"/>
              </a:rPr>
              <a:t>Coloque las trampas para la avispa común a 20 pies de distancia de las áreas donde se come y se juega.</a:t>
            </a:r>
          </a:p>
          <a:p>
            <a:r>
              <a:rPr lang="es-ES" sz="1200" kern="1200" dirty="0">
                <a:solidFill>
                  <a:schemeClr val="tx1"/>
                </a:solidFill>
                <a:effectLst/>
                <a:latin typeface="+mn-lt"/>
                <a:ea typeface="+mn-ea"/>
                <a:cs typeface="+mn-cs"/>
              </a:rPr>
              <a:t>Contenedores de basura en buen estado, área limpia, superficie dura.</a:t>
            </a:r>
          </a:p>
          <a:p>
            <a:r>
              <a:rPr lang="es-ES" sz="1200" kern="1200" dirty="0">
                <a:solidFill>
                  <a:schemeClr val="tx1"/>
                </a:solidFill>
                <a:effectLst/>
                <a:latin typeface="+mn-lt"/>
                <a:ea typeface="+mn-ea"/>
                <a:cs typeface="+mn-cs"/>
              </a:rPr>
              <a:t>Abono en el centro, recipiente cerrado.</a:t>
            </a:r>
          </a:p>
          <a:p>
            <a:r>
              <a:rPr lang="es-ES" sz="1200" kern="1200" dirty="0">
                <a:solidFill>
                  <a:schemeClr val="tx1"/>
                </a:solidFill>
                <a:effectLst/>
                <a:latin typeface="+mn-lt"/>
                <a:ea typeface="+mn-ea"/>
                <a:cs typeface="+mn-cs"/>
              </a:rPr>
              <a:t>La jardinería, ¿es una plaga? </a:t>
            </a:r>
          </a:p>
          <a:p>
            <a:r>
              <a:rPr lang="es-ES" sz="1200" kern="1200" dirty="0">
                <a:solidFill>
                  <a:schemeClr val="tx1"/>
                </a:solidFill>
                <a:effectLst/>
                <a:latin typeface="+mn-lt"/>
                <a:ea typeface="+mn-ea"/>
                <a:cs typeface="+mn-cs"/>
              </a:rPr>
              <a:t>Césped: no utilice fertilizante en exceso, quite las malas hierbas a mano, aplique mantillo o abono. </a:t>
            </a:r>
          </a:p>
          <a:p>
            <a:pPr eaLnBrk="1" hangingPunct="1">
              <a:spcBef>
                <a:spcPct val="0"/>
              </a:spcBef>
            </a:pPr>
            <a:endParaRPr lang="en-US" altLang="en-US" dirty="0">
              <a:solidFill>
                <a:srgbClr val="000000"/>
              </a:solidFill>
            </a:endParaRPr>
          </a:p>
        </p:txBody>
      </p:sp>
      <p:sp>
        <p:nvSpPr>
          <p:cNvPr id="88068" name="Slide Number Placeholder 3">
            <a:extLst>
              <a:ext uri="{FF2B5EF4-FFF2-40B4-BE49-F238E27FC236}">
                <a16:creationId xmlns:a16="http://schemas.microsoft.com/office/drawing/2014/main" id="{EB58F287-E63E-4463-B4E9-09B7652A3C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209C3D56-CDA7-45B7-BB4E-EAF17A501D2F}" type="slidenum">
              <a:rPr lang="en-US" altLang="en-US" smtClean="0">
                <a:solidFill>
                  <a:srgbClr val="000000"/>
                </a:solidFill>
              </a:rPr>
              <a:pPr fontAlgn="base">
                <a:spcBef>
                  <a:spcPct val="0"/>
                </a:spcBef>
                <a:spcAft>
                  <a:spcPct val="0"/>
                </a:spcAft>
                <a:buSzPct val="100000"/>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EF7725B-8CFC-4800-875C-539D3A0F1C5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51851065-AB1E-41AD-AC75-60287ABD9E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z="1200" kern="1200" dirty="0">
                <a:solidFill>
                  <a:schemeClr val="tx1"/>
                </a:solidFill>
                <a:effectLst/>
                <a:latin typeface="+mn-lt"/>
                <a:ea typeface="+mn-ea"/>
                <a:cs typeface="+mn-cs"/>
              </a:rPr>
              <a:t>Si los métodos no químicos no son eficaces por sí solos, puede que necesite usar pesticidas. Algunos pesticidas tienen menos riesgo de exposición que otros</a:t>
            </a:r>
          </a:p>
          <a:p>
            <a:pPr eaLnBrk="1" hangingPunct="1">
              <a:spcBef>
                <a:spcPct val="0"/>
              </a:spcBef>
            </a:pPr>
            <a:endParaRPr lang="es-ES" altLang="en-US" sz="1200" kern="1200" dirty="0">
              <a:solidFill>
                <a:schemeClr val="tx1"/>
              </a:solidFill>
              <a:effectLst/>
              <a:latin typeface="+mn-lt"/>
              <a:ea typeface="+mn-ea"/>
              <a:cs typeface="+mn-cs"/>
            </a:endParaRPr>
          </a:p>
          <a:p>
            <a:pPr marL="171450" lvl="0" indent="-171450">
              <a:buFont typeface="Calibri" panose="020F0502020204030204" pitchFamily="34" charset="0"/>
              <a:buChar char="—"/>
            </a:pPr>
            <a:r>
              <a:rPr lang="es-ES" sz="1200" kern="1200" dirty="0">
                <a:solidFill>
                  <a:schemeClr val="tx1"/>
                </a:solidFill>
                <a:effectLst/>
                <a:latin typeface="+mn-lt"/>
                <a:ea typeface="+mn-ea"/>
                <a:cs typeface="+mn-cs"/>
              </a:rPr>
              <a:t>Use pesticidas que estén exentos de los requisitos de la Ley de Escuelas Saludables (</a:t>
            </a:r>
            <a:r>
              <a:rPr lang="es-ES" sz="1200" kern="1200" dirty="0" err="1">
                <a:solidFill>
                  <a:schemeClr val="tx1"/>
                </a:solidFill>
                <a:effectLst/>
                <a:latin typeface="+mn-lt"/>
                <a:ea typeface="+mn-ea"/>
                <a:cs typeface="+mn-cs"/>
              </a:rPr>
              <a:t>Healthy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School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 (pesticidas contenidos: cebos, geles y trampas)</a:t>
            </a:r>
          </a:p>
          <a:p>
            <a:pPr marL="171450" lvl="0" indent="-171450">
              <a:buFont typeface="Calibri" panose="020F0502020204030204" pitchFamily="34" charset="0"/>
              <a:buChar char="—"/>
            </a:pPr>
            <a:r>
              <a:rPr lang="es-ES" sz="1200" kern="1200" dirty="0">
                <a:solidFill>
                  <a:schemeClr val="tx1"/>
                </a:solidFill>
                <a:effectLst/>
                <a:latin typeface="+mn-lt"/>
                <a:ea typeface="+mn-ea"/>
                <a:cs typeface="+mn-cs"/>
              </a:rPr>
              <a:t>Use pesticidas registrados para uso por la EPA y el DPR; los pesticidas ilegales incluyen tiza (gis), tres pasitos, bolas de naftalina (polilla).</a:t>
            </a:r>
          </a:p>
          <a:p>
            <a:pPr marL="171450" lvl="0" indent="-171450">
              <a:buFont typeface="Calibri" panose="020F0502020204030204" pitchFamily="34" charset="0"/>
              <a:buChar char="—"/>
            </a:pPr>
            <a:r>
              <a:rPr lang="es-ES" sz="1200" kern="1200" dirty="0">
                <a:solidFill>
                  <a:schemeClr val="tx1"/>
                </a:solidFill>
                <a:effectLst/>
                <a:latin typeface="+mn-lt"/>
                <a:ea typeface="+mn-ea"/>
                <a:cs typeface="+mn-cs"/>
              </a:rPr>
              <a:t>Tenga cuidado al elegir productos </a:t>
            </a:r>
            <a:r>
              <a:rPr lang="es-ES" sz="1200" i="1" kern="1200" dirty="0">
                <a:solidFill>
                  <a:schemeClr val="tx1"/>
                </a:solidFill>
                <a:effectLst/>
                <a:latin typeface="+mn-lt"/>
                <a:ea typeface="+mn-ea"/>
                <a:cs typeface="+mn-cs"/>
              </a:rPr>
              <a:t>orgánicos, ecológicos</a:t>
            </a:r>
            <a:r>
              <a:rPr lang="es-ES" sz="1200" kern="1200" dirty="0">
                <a:solidFill>
                  <a:schemeClr val="tx1"/>
                </a:solidFill>
                <a:effectLst/>
                <a:latin typeface="+mn-lt"/>
                <a:ea typeface="+mn-ea"/>
                <a:cs typeface="+mn-cs"/>
              </a:rPr>
              <a:t> o </a:t>
            </a:r>
            <a:r>
              <a:rPr lang="es-ES" sz="1200" i="1" kern="1200" dirty="0">
                <a:solidFill>
                  <a:schemeClr val="tx1"/>
                </a:solidFill>
                <a:effectLst/>
                <a:latin typeface="+mn-lt"/>
                <a:ea typeface="+mn-ea"/>
                <a:cs typeface="+mn-cs"/>
              </a:rPr>
              <a:t>naturales</a:t>
            </a:r>
            <a:endParaRPr lang="es-ES" sz="1200" kern="1200" dirty="0">
              <a:solidFill>
                <a:schemeClr val="tx1"/>
              </a:solidFill>
              <a:effectLst/>
              <a:latin typeface="+mn-lt"/>
              <a:ea typeface="+mn-ea"/>
              <a:cs typeface="+mn-cs"/>
            </a:endParaRPr>
          </a:p>
          <a:p>
            <a:pPr eaLnBrk="1" hangingPunct="1">
              <a:spcBef>
                <a:spcPct val="0"/>
              </a:spcBef>
              <a:buFontTx/>
              <a:buChar char="-"/>
            </a:pPr>
            <a:endParaRPr lang="en-US" altLang="en-US" i="1" dirty="0">
              <a:solidFill>
                <a:srgbClr val="000000"/>
              </a:solidFill>
            </a:endParaRPr>
          </a:p>
          <a:p>
            <a:pPr eaLnBrk="1" hangingPunct="1">
              <a:spcBef>
                <a:spcPct val="0"/>
              </a:spcBef>
            </a:pPr>
            <a:r>
              <a:rPr lang="en-US" altLang="en-US" dirty="0">
                <a:solidFill>
                  <a:srgbClr val="000000"/>
                </a:solidFill>
              </a:rPr>
              <a:t>Evite </a:t>
            </a:r>
            <a:r>
              <a:rPr lang="en-US" altLang="en-US" dirty="0" err="1">
                <a:solidFill>
                  <a:srgbClr val="000000"/>
                </a:solidFill>
              </a:rPr>
              <a:t>siempre</a:t>
            </a:r>
            <a:r>
              <a:rPr lang="en-US" altLang="en-US" dirty="0">
                <a:solidFill>
                  <a:srgbClr val="000000"/>
                </a:solidFill>
              </a:rPr>
              <a:t> los </a:t>
            </a:r>
            <a:r>
              <a:rPr lang="en-US" altLang="en-US" dirty="0" err="1">
                <a:solidFill>
                  <a:srgbClr val="000000"/>
                </a:solidFill>
              </a:rPr>
              <a:t>nebulizadores</a:t>
            </a:r>
            <a:r>
              <a:rPr lang="en-US" altLang="en-US" dirty="0">
                <a:solidFill>
                  <a:srgbClr val="000000"/>
                </a:solidFill>
              </a:rPr>
              <a:t> y los </a:t>
            </a:r>
            <a:r>
              <a:rPr lang="en-US" altLang="en-US" dirty="0" err="1">
                <a:solidFill>
                  <a:srgbClr val="000000"/>
                </a:solidFill>
              </a:rPr>
              <a:t>aerosoles</a:t>
            </a:r>
            <a:r>
              <a:rPr lang="en-US" altLang="en-US" dirty="0">
                <a:solidFill>
                  <a:srgbClr val="000000"/>
                </a:solidFill>
              </a:rPr>
              <a:t>. </a:t>
            </a:r>
            <a:r>
              <a:rPr lang="en-US" altLang="en-US" dirty="0" err="1">
                <a:solidFill>
                  <a:srgbClr val="000000"/>
                </a:solidFill>
              </a:rPr>
              <a:t>Estos</a:t>
            </a:r>
            <a:r>
              <a:rPr lang="en-US" altLang="en-US" dirty="0">
                <a:solidFill>
                  <a:srgbClr val="000000"/>
                </a:solidFill>
              </a:rPr>
              <a:t> </a:t>
            </a:r>
            <a:r>
              <a:rPr lang="en-US" altLang="en-US" dirty="0" err="1">
                <a:solidFill>
                  <a:srgbClr val="000000"/>
                </a:solidFill>
              </a:rPr>
              <a:t>esparcen</a:t>
            </a:r>
            <a:r>
              <a:rPr lang="en-US" altLang="en-US" dirty="0">
                <a:solidFill>
                  <a:srgbClr val="000000"/>
                </a:solidFill>
              </a:rPr>
              <a:t> los </a:t>
            </a:r>
            <a:r>
              <a:rPr lang="en-US" altLang="en-US" dirty="0" err="1">
                <a:solidFill>
                  <a:srgbClr val="000000"/>
                </a:solidFill>
              </a:rPr>
              <a:t>pesticidas</a:t>
            </a:r>
            <a:r>
              <a:rPr lang="en-US" altLang="en-US" dirty="0">
                <a:solidFill>
                  <a:srgbClr val="000000"/>
                </a:solidFill>
              </a:rPr>
              <a:t> </a:t>
            </a:r>
            <a:r>
              <a:rPr lang="en-US" altLang="en-US" dirty="0" err="1">
                <a:solidFill>
                  <a:srgbClr val="000000"/>
                </a:solidFill>
              </a:rPr>
              <a:t>en</a:t>
            </a:r>
            <a:r>
              <a:rPr lang="en-US" altLang="en-US" dirty="0">
                <a:solidFill>
                  <a:srgbClr val="000000"/>
                </a:solidFill>
              </a:rPr>
              <a:t> el </a:t>
            </a:r>
            <a:r>
              <a:rPr lang="en-US" altLang="en-US" dirty="0" err="1">
                <a:solidFill>
                  <a:srgbClr val="000000"/>
                </a:solidFill>
              </a:rPr>
              <a:t>aire</a:t>
            </a:r>
            <a:r>
              <a:rPr lang="en-US" altLang="en-US" dirty="0">
                <a:solidFill>
                  <a:srgbClr val="000000"/>
                </a:solidFill>
              </a:rPr>
              <a:t> y </a:t>
            </a:r>
            <a:r>
              <a:rPr lang="en-US" altLang="en-US" dirty="0" err="1">
                <a:solidFill>
                  <a:srgbClr val="000000"/>
                </a:solidFill>
              </a:rPr>
              <a:t>tienen</a:t>
            </a:r>
            <a:r>
              <a:rPr lang="en-US" altLang="en-US" dirty="0">
                <a:solidFill>
                  <a:srgbClr val="000000"/>
                </a:solidFill>
              </a:rPr>
              <a:t> un alto </a:t>
            </a:r>
            <a:r>
              <a:rPr lang="en-US" altLang="en-US" dirty="0" err="1">
                <a:solidFill>
                  <a:srgbClr val="000000"/>
                </a:solidFill>
              </a:rPr>
              <a:t>riesgo</a:t>
            </a:r>
            <a:r>
              <a:rPr lang="en-US" altLang="en-US" dirty="0">
                <a:solidFill>
                  <a:srgbClr val="000000"/>
                </a:solidFill>
              </a:rPr>
              <a:t> de </a:t>
            </a:r>
            <a:r>
              <a:rPr lang="en-US" altLang="en-US" dirty="0" err="1">
                <a:solidFill>
                  <a:srgbClr val="000000"/>
                </a:solidFill>
              </a:rPr>
              <a:t>exposición</a:t>
            </a:r>
            <a:r>
              <a:rPr lang="en-US" altLang="en-US" dirty="0">
                <a:solidFill>
                  <a:srgbClr val="000000"/>
                </a:solidFill>
              </a:rPr>
              <a:t>.</a:t>
            </a:r>
          </a:p>
        </p:txBody>
      </p:sp>
      <p:sp>
        <p:nvSpPr>
          <p:cNvPr id="90116" name="Slide Number Placeholder 3">
            <a:extLst>
              <a:ext uri="{FF2B5EF4-FFF2-40B4-BE49-F238E27FC236}">
                <a16:creationId xmlns:a16="http://schemas.microsoft.com/office/drawing/2014/main" id="{744680A2-C41D-4F9C-A9FC-23F5EAB413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81505B74-5248-49A2-ABDE-A4CE96842003}" type="slidenum">
              <a:rPr lang="en-US" altLang="en-US" smtClean="0">
                <a:solidFill>
                  <a:srgbClr val="000000"/>
                </a:solidFill>
              </a:rPr>
              <a:pPr fontAlgn="base">
                <a:spcBef>
                  <a:spcPct val="0"/>
                </a:spcBef>
                <a:spcAft>
                  <a:spcPct val="0"/>
                </a:spcAft>
                <a:buSzPct val="100000"/>
              </a:pPr>
              <a:t>42</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mj-lt"/>
              <a:buNone/>
              <a:tabLst/>
              <a:defRPr/>
            </a:pPr>
            <a:r>
              <a:rPr lang="es-ES" sz="1200" dirty="0"/>
              <a:t>Un PMP puede ayudarle a implementar un programa eficaz de IPM.  Es importante utilizar un profesional si su área exterior tiene hormigas de fuego.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dirty="0"/>
              <a:t>Todos los profesionales de manejo de plagas (PMP) deben tener licencia del Estado de California. Puede verificar si una empresa o un individuo tiene una licencia emitida por la Junta de Control de Plagas Estructurales en www.pestboard.ca.gov.  Tener una licencia de la junta de control de plagas estructurales significa que ha pasado el examen y ha completado su proceso de huellas dactilares de escaneo en vivo.</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sz="1200" dirty="0"/>
              <a:t>Los PMP deben recibir capacitación en IPM para escuelas y cuidado infantil. El Programa IPM de UC </a:t>
            </a:r>
            <a:r>
              <a:rPr lang="es-ES" sz="1200" dirty="0" err="1"/>
              <a:t>Statewide</a:t>
            </a:r>
            <a:r>
              <a:rPr lang="es-ES" sz="1200" dirty="0"/>
              <a:t> ofrece un curso gratuito en línea para PMP titulado </a:t>
            </a:r>
            <a:r>
              <a:rPr lang="es-ES" sz="1200" dirty="0" err="1"/>
              <a:t>Providing</a:t>
            </a:r>
            <a:r>
              <a:rPr lang="es-ES" sz="1200" dirty="0"/>
              <a:t> IPM </a:t>
            </a:r>
            <a:r>
              <a:rPr lang="es-ES" sz="1200" dirty="0" err="1"/>
              <a:t>Services</a:t>
            </a:r>
            <a:r>
              <a:rPr lang="es-ES" sz="1200" dirty="0"/>
              <a:t> in </a:t>
            </a:r>
            <a:r>
              <a:rPr lang="es-ES" sz="1200" dirty="0" err="1"/>
              <a:t>Schools</a:t>
            </a:r>
            <a:r>
              <a:rPr lang="es-ES" sz="1200" dirty="0"/>
              <a:t> and Child Care </a:t>
            </a:r>
            <a:r>
              <a:rPr lang="es-ES" sz="1200" dirty="0" err="1"/>
              <a:t>Settings</a:t>
            </a:r>
            <a:r>
              <a:rPr lang="es-ES" sz="1200" dirty="0"/>
              <a:t>. Pida pruebas de que su PMP ha tomado el curso
Algunos PMP pueden tener una certificación de terceros que demuestre habilidades adicionales en MIP y prácticas ambientalmente sensibles. Revise cada tipo de certificación antes de elegir un PMP.</a:t>
            </a:r>
            <a:endParaRPr lang="en-US"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43</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MX" sz="1200" noProof="0" dirty="0"/>
              <a:t>Algunos </a:t>
            </a:r>
            <a:r>
              <a:rPr lang="es-MX" sz="1200" noProof="0" dirty="0" err="1"/>
              <a:t>PMPs</a:t>
            </a:r>
            <a:r>
              <a:rPr lang="es-MX" sz="1200" noProof="0" dirty="0"/>
              <a:t> pueden tener una certificación opcional por un 3</a:t>
            </a:r>
            <a:r>
              <a:rPr lang="es-MX" sz="1200" baseline="30000" noProof="0" dirty="0"/>
              <a:t>er</a:t>
            </a:r>
            <a:r>
              <a:rPr lang="es-MX" sz="1200" noProof="0" dirty="0"/>
              <a:t> partido que demuestra habilidades adicionales en IPM y practicas ambientalmente sensibles</a:t>
            </a:r>
            <a:r>
              <a:rPr lang="es-MX" sz="1200" b="0" i="0" u="none" strike="noStrike" kern="1200" baseline="0" noProof="0" dirty="0">
                <a:solidFill>
                  <a:schemeClr val="tx1"/>
                </a:solidFill>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MX" sz="1200" b="0" i="0" u="none" strike="noStrike" kern="1200" baseline="0" noProof="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MX" sz="1200" b="0" i="0" u="none" strike="noStrike" kern="1200" baseline="0" noProof="0" dirty="0">
                <a:solidFill>
                  <a:schemeClr val="tx1"/>
                </a:solidFill>
                <a:latin typeface="+mn-lt"/>
                <a:ea typeface="+mn-ea"/>
                <a:cs typeface="+mn-cs"/>
              </a:rPr>
              <a:t>Repase cada tipo de certificación antes de escoger un PMP</a:t>
            </a:r>
            <a:r>
              <a:rPr lang="es-MX" sz="1800" noProof="0" dirty="0">
                <a:effectLst/>
                <a:latin typeface="Segoe UI" panose="020B0502040204020203" pitchFamily="34" charset="0"/>
              </a:rPr>
              <a:t>.</a:t>
            </a:r>
            <a:endParaRPr lang="es-MX" strike="sngStrike"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b="0" i="0" u="none" strike="noStrike" dirty="0">
                <a:solidFill>
                  <a:srgbClr val="000000"/>
                </a:solidFill>
                <a:effectLst/>
                <a:latin typeface="Calibri" panose="020F0502020204030204" pitchFamily="34" charset="0"/>
                <a:cs typeface="Calibri" panose="020F0502020204030204" pitchFamily="34" charset="0"/>
              </a:rPr>
              <a:t>Aquí hay enlaces con más información.
</a:t>
            </a:r>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44</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DD459CE-C72D-489A-920F-96584F0559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28F3A8B-0EE4-4D27-A3B4-BB7C430C3C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4212" name="Slide Number Placeholder 3">
            <a:extLst>
              <a:ext uri="{FF2B5EF4-FFF2-40B4-BE49-F238E27FC236}">
                <a16:creationId xmlns:a16="http://schemas.microsoft.com/office/drawing/2014/main" id="{AF58CF9A-BFAD-45B2-B36A-9D8A707176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BEFE0CE4-F3CE-4FF5-B0FB-D38F3AC85B90}" type="slidenum">
              <a:rPr lang="en-US" altLang="en-US" smtClean="0">
                <a:solidFill>
                  <a:srgbClr val="000000"/>
                </a:solidFill>
              </a:rPr>
              <a:pPr fontAlgn="base">
                <a:spcBef>
                  <a:spcPct val="0"/>
                </a:spcBef>
                <a:spcAft>
                  <a:spcPct val="0"/>
                </a:spcAft>
                <a:buSzPct val="100000"/>
              </a:pPr>
              <a:t>45</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a:t>
            </a:r>
          </a:p>
        </p:txBody>
      </p:sp>
      <p:sp>
        <p:nvSpPr>
          <p:cNvPr id="4" name="Slide Number Placeholder 3"/>
          <p:cNvSpPr>
            <a:spLocks noGrp="1"/>
          </p:cNvSpPr>
          <p:nvPr>
            <p:ph type="sldNum" sz="quarter" idx="5"/>
          </p:nvPr>
        </p:nvSpPr>
        <p:spPr/>
        <p:txBody>
          <a:bodyPr/>
          <a:lstStyle/>
          <a:p>
            <a:fld id="{8E05F3B6-3F50-42C0-B15E-F1698C309863}" type="slidenum">
              <a:rPr lang="en-US" smtClean="0"/>
              <a:t>47</a:t>
            </a:fld>
            <a:endParaRPr lang="en-US"/>
          </a:p>
        </p:txBody>
      </p:sp>
    </p:spTree>
    <p:extLst>
      <p:ext uri="{BB962C8B-B14F-4D97-AF65-F5344CB8AC3E}">
        <p14:creationId xmlns:p14="http://schemas.microsoft.com/office/powerpoint/2010/main" val="2248510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01320B22-DFFB-481A-9D69-67E529E583E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09EF70F2-4B76-4F4A-90EF-1319588CA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Utilice hojas de plagas: hormigas, avispa común, cucarachas, tuzas (castores), roedores, arañas.</a:t>
            </a:r>
          </a:p>
          <a:p>
            <a:r>
              <a:rPr lang="es-ES" sz="1200" kern="1200" dirty="0">
                <a:solidFill>
                  <a:schemeClr val="tx1"/>
                </a:solidFill>
                <a:effectLst/>
                <a:latin typeface="+mn-lt"/>
                <a:ea typeface="+mn-ea"/>
                <a:cs typeface="+mn-cs"/>
              </a:rPr>
              <a:t>Qué pueden hacer en su centro o casa y qué pueden decirles a los padres que hagan en sus casas.</a:t>
            </a:r>
          </a:p>
          <a:p>
            <a:pPr eaLnBrk="1" hangingPunct="1">
              <a:spcBef>
                <a:spcPct val="0"/>
              </a:spcBef>
            </a:pPr>
            <a:endParaRPr lang="en-US" altLang="en-US" dirty="0">
              <a:solidFill>
                <a:srgbClr val="000000"/>
              </a:solidFill>
            </a:endParaRPr>
          </a:p>
        </p:txBody>
      </p:sp>
      <p:sp>
        <p:nvSpPr>
          <p:cNvPr id="96260" name="Slide Number Placeholder 3">
            <a:extLst>
              <a:ext uri="{FF2B5EF4-FFF2-40B4-BE49-F238E27FC236}">
                <a16:creationId xmlns:a16="http://schemas.microsoft.com/office/drawing/2014/main" id="{1A535D14-47EC-44DE-8E71-5B093FABEC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39900601-0FC3-4375-8D31-8CFD6E5D8030}" type="slidenum">
              <a:rPr lang="en-US" altLang="en-US" smtClean="0">
                <a:solidFill>
                  <a:srgbClr val="000000"/>
                </a:solidFill>
              </a:rPr>
              <a:pPr fontAlgn="base">
                <a:spcBef>
                  <a:spcPct val="0"/>
                </a:spcBef>
                <a:spcAft>
                  <a:spcPct val="0"/>
                </a:spcAft>
                <a:buSzPct val="100000"/>
              </a:pPr>
              <a:t>50</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73AD542A-F93C-4E37-BEF9-33602017CF5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89E94DAC-1846-44F9-B350-B3A9926A05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000000"/>
                </a:solidFill>
              </a:rPr>
              <a:t>\</a:t>
            </a:r>
          </a:p>
        </p:txBody>
      </p:sp>
      <p:sp>
        <p:nvSpPr>
          <p:cNvPr id="98308" name="Slide Number Placeholder 3">
            <a:extLst>
              <a:ext uri="{FF2B5EF4-FFF2-40B4-BE49-F238E27FC236}">
                <a16:creationId xmlns:a16="http://schemas.microsoft.com/office/drawing/2014/main" id="{B389D8D2-5784-49A1-BB35-0B71483BC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16DEEA50-BB41-4D0D-8B22-9846AD10EFD1}" type="slidenum">
              <a:rPr lang="en-US" altLang="en-US" smtClean="0">
                <a:solidFill>
                  <a:srgbClr val="000000"/>
                </a:solidFill>
              </a:rPr>
              <a:pPr fontAlgn="base">
                <a:spcBef>
                  <a:spcPct val="0"/>
                </a:spcBef>
                <a:spcAft>
                  <a:spcPct val="0"/>
                </a:spcAft>
                <a:buSzPct val="100000"/>
              </a:pPr>
              <a:t>51</a:t>
            </a:fld>
            <a:endParaRPr lang="en-US" alt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6441256-6E5A-4AA1-B235-4A7195D420C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52D6B05-9F6C-4849-85AF-3D114B9B90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¿Cuáles son las cinco cosas que esperamos que recuerde de esta presentación?</a:t>
            </a:r>
          </a:p>
          <a:p>
            <a:pPr marL="342900" marR="0" lvl="0" indent="-342900">
              <a:lnSpc>
                <a:spcPct val="107000"/>
              </a:lnSpc>
              <a:spcBef>
                <a:spcPts val="0"/>
              </a:spcBef>
              <a:spcAft>
                <a:spcPts val="800"/>
              </a:spcAft>
              <a:buFont typeface="+mj-lt"/>
              <a:buAutoNum type="arabicParenR"/>
              <a:tabLst>
                <a:tab pos="457200" algn="l"/>
              </a:tabLst>
            </a:pPr>
            <a:r>
              <a:rPr lang="es-ES" sz="1200" dirty="0">
                <a:effectLst/>
                <a:latin typeface="Calibri" panose="020F0502020204030204" pitchFamily="34" charset="0"/>
                <a:ea typeface="Calibri" panose="020F0502020204030204" pitchFamily="34" charset="0"/>
                <a:cs typeface="Times New Roman" panose="02020603050405020304" pitchFamily="18" charset="0"/>
              </a:rPr>
              <a:t>Existe una estrecha relación entre las plagas, los pesticidas, los niños y la salud, y los métodos de manejo integrado de plagas están diseñados pensando en esto.</a:t>
            </a:r>
          </a:p>
          <a:p>
            <a:pPr marL="342900" marR="0" lvl="0" indent="-342900">
              <a:lnSpc>
                <a:spcPct val="107000"/>
              </a:lnSpc>
              <a:spcBef>
                <a:spcPts val="0"/>
              </a:spcBef>
              <a:spcAft>
                <a:spcPts val="800"/>
              </a:spcAft>
              <a:buFont typeface="+mj-lt"/>
              <a:buAutoNum type="arabicParenR"/>
              <a:tabLst>
                <a:tab pos="457200" algn="l"/>
              </a:tabLst>
            </a:pPr>
            <a:r>
              <a:rPr lang="es-ES" sz="1200" dirty="0">
                <a:effectLst/>
                <a:latin typeface="Calibri" panose="020F0502020204030204" pitchFamily="34" charset="0"/>
                <a:ea typeface="Calibri" panose="020F0502020204030204" pitchFamily="34" charset="0"/>
                <a:cs typeface="Times New Roman" panose="02020603050405020304" pitchFamily="18" charset="0"/>
              </a:rPr>
              <a:t>Esta presentación les enseñará cómo controlar las plagas tanto dentro como fuera de su centro.</a:t>
            </a:r>
          </a:p>
          <a:p>
            <a:pPr marL="342900" marR="0" lvl="0" indent="-342900">
              <a:lnSpc>
                <a:spcPct val="107000"/>
              </a:lnSpc>
              <a:spcBef>
                <a:spcPts val="0"/>
              </a:spcBef>
              <a:spcAft>
                <a:spcPts val="800"/>
              </a:spcAft>
              <a:buFont typeface="+mj-lt"/>
              <a:buAutoNum type="arabicParenR"/>
              <a:tabLst>
                <a:tab pos="457200" algn="l"/>
              </a:tabLst>
            </a:pPr>
            <a:r>
              <a:rPr lang="es-ES" sz="1200" dirty="0">
                <a:effectLst/>
                <a:latin typeface="Calibri" panose="020F0502020204030204" pitchFamily="34" charset="0"/>
                <a:ea typeface="Calibri" panose="020F0502020204030204" pitchFamily="34" charset="0"/>
                <a:cs typeface="Times New Roman" panose="02020603050405020304" pitchFamily="18" charset="0"/>
              </a:rPr>
              <a:t>También les enseñará lo que el IPM es y lo que no es, y cómo puede usted implementar un programa de IPM en su centro.</a:t>
            </a:r>
          </a:p>
          <a:p>
            <a:pPr marL="342900" marR="0" lvl="0" indent="-342900">
              <a:lnSpc>
                <a:spcPct val="107000"/>
              </a:lnSpc>
              <a:spcBef>
                <a:spcPts val="0"/>
              </a:spcBef>
              <a:spcAft>
                <a:spcPts val="800"/>
              </a:spcAft>
              <a:buFont typeface="+mj-lt"/>
              <a:buAutoNum type="arabicParenR"/>
              <a:tabLst>
                <a:tab pos="457200" algn="l"/>
              </a:tabLst>
            </a:pPr>
            <a:r>
              <a:rPr lang="es-ES" sz="1200" dirty="0">
                <a:effectLst/>
                <a:latin typeface="Calibri" panose="020F0502020204030204" pitchFamily="34" charset="0"/>
                <a:ea typeface="Calibri" panose="020F0502020204030204" pitchFamily="34" charset="0"/>
                <a:cs typeface="Times New Roman" panose="02020603050405020304" pitchFamily="18" charset="0"/>
              </a:rPr>
              <a:t>Esta información no es solo sobre las mejores prácticas, sino también sobre la ley. Hoy aprenderemos más sobre la Ley de Escuelas Saludables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Healthy</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Act</a:t>
            </a:r>
            <a:r>
              <a:rPr lang="es-ES" sz="1200" dirty="0">
                <a:effectLst/>
                <a:latin typeface="Calibri" panose="020F0502020204030204" pitchFamily="34" charset="0"/>
                <a:ea typeface="Calibri" panose="020F0502020204030204" pitchFamily="34" charset="0"/>
                <a:cs typeface="Times New Roman" panose="02020603050405020304" pitchFamily="18" charset="0"/>
              </a:rPr>
              <a:t>, HSA) y veremos cuáles son sus responsabilidades para cumplir con ella.</a:t>
            </a:r>
          </a:p>
        </p:txBody>
      </p:sp>
      <p:sp>
        <p:nvSpPr>
          <p:cNvPr id="18436" name="Slide Number Placeholder 3">
            <a:extLst>
              <a:ext uri="{FF2B5EF4-FFF2-40B4-BE49-F238E27FC236}">
                <a16:creationId xmlns:a16="http://schemas.microsoft.com/office/drawing/2014/main" id="{3109EA82-971D-47A5-9DBF-F1E6861A1B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67EB9F5C-A6E4-4B58-B145-4A8CC00243F6}" type="slidenum">
              <a:rPr lang="en-US" altLang="en-US" smtClean="0">
                <a:solidFill>
                  <a:srgbClr val="000000"/>
                </a:solidFill>
                <a:latin typeface="Arial" panose="020B0604020202020204" pitchFamily="34" charset="0"/>
                <a:ea typeface="ヒラギノ角ゴ Pro W3"/>
                <a:cs typeface="ヒラギノ角ゴ Pro W3"/>
              </a:rPr>
              <a:pPr fontAlgn="base">
                <a:spcBef>
                  <a:spcPct val="0"/>
                </a:spcBef>
                <a:spcAft>
                  <a:spcPct val="0"/>
                </a:spcAft>
                <a:buSzPct val="100000"/>
              </a:pPr>
              <a:t>5</a:t>
            </a:fld>
            <a:endParaRPr lang="en-US" altLang="en-US">
              <a:solidFill>
                <a:srgbClr val="000000"/>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s-MX" altLang="en-US" b="1" noProof="0" dirty="0"/>
              <a:t>¿Alguien ha escuchado sobre la Ley de Escuelas Saludables (HSA)?  ¿Qué me pueden decir sobre esta ley?</a:t>
            </a:r>
          </a:p>
          <a:p>
            <a:pPr marL="0" marR="0" lvl="0" indent="0" algn="l" defTabSz="914400" rtl="0" eaLnBrk="1" fontAlgn="auto" latinLnBrk="0" hangingPunct="1">
              <a:lnSpc>
                <a:spcPct val="100000"/>
              </a:lnSpc>
              <a:spcBef>
                <a:spcPct val="0"/>
              </a:spcBef>
              <a:spcAft>
                <a:spcPts val="0"/>
              </a:spcAft>
              <a:buClrTx/>
              <a:buSzTx/>
              <a:buFontTx/>
              <a:buNone/>
              <a:tabLst/>
              <a:defRPr/>
            </a:pPr>
            <a:r>
              <a:rPr lang="es-MX" noProof="0" dirty="0"/>
              <a:t>En el 2007, la Ley de California AB2865 extendió la Ley de Escuelas Saludables para incluir a los centros de cuidado infantil. Muchos proveedores de educación temprana desconocen sus responsabilidades bajo la HSA.</a:t>
            </a:r>
          </a:p>
          <a:p>
            <a:pPr eaLnBrk="1" hangingPunct="1">
              <a:spcBef>
                <a:spcPct val="0"/>
              </a:spcBef>
            </a:pPr>
            <a:endParaRPr lang="es-MX" altLang="en-US" noProof="0" dirty="0"/>
          </a:p>
          <a:p>
            <a:pPr eaLnBrk="1" hangingPunct="1">
              <a:spcBef>
                <a:spcPct val="0"/>
              </a:spcBef>
            </a:pPr>
            <a:r>
              <a:rPr lang="es-MX" altLang="en-US" noProof="0" dirty="0"/>
              <a:t>Aunque la HSA no aplica a el Cuidado Infantil Familiar en el hogar, hay un gran valor en proteger la salud de los niños al usar estrategias de IPM en estos ambientes</a:t>
            </a:r>
            <a:r>
              <a:rPr lang="es-MX" altLang="en-US" baseline="0" noProof="0" dirty="0"/>
              <a:t>. </a:t>
            </a:r>
            <a:r>
              <a:rPr lang="es-ES" altLang="en-US" baseline="0" noProof="0" dirty="0"/>
              <a:t>La guía para un manejo de plagas más seguro y el IPM específico para los hogares de cuidado infantil familiar están disponibles en el sitio web de CCHP</a:t>
            </a:r>
            <a:r>
              <a:rPr lang="es-MX" altLang="en-US" baseline="0" noProof="0" dirty="0"/>
              <a:t>: https://cchp.ucsf.edu/content/integrated-pest-management-toolkit-family-child-care-homes </a:t>
            </a:r>
            <a:endParaRPr lang="es-MX" altLang="en-US" noProof="0" dirty="0"/>
          </a:p>
          <a:p>
            <a:endParaRPr lang="es-MX"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4572-CB99-40FC-AA4A-6C21834D37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74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altLang="en-US" baseline="0" noProof="0" dirty="0"/>
              <a:t>Es posible que reconozca los siguientes pasos(las próximas 4 diapositivas):</a:t>
            </a:r>
          </a:p>
          <a:p>
            <a:pPr marL="228600" indent="-228600" eaLnBrk="1" hangingPunct="1">
              <a:spcBef>
                <a:spcPct val="0"/>
              </a:spcBef>
              <a:buAutoNum type="arabicPeriod"/>
            </a:pPr>
            <a:r>
              <a:rPr lang="es-MX" altLang="en-US" b="1" baseline="0" noProof="0" dirty="0"/>
              <a:t>Identifique</a:t>
            </a:r>
            <a:r>
              <a:rPr lang="es-MX" altLang="en-US" baseline="0" noProof="0" dirty="0"/>
              <a:t> a </a:t>
            </a:r>
            <a:r>
              <a:rPr lang="es-ES" b="0" i="0" dirty="0">
                <a:effectLst/>
                <a:latin typeface="Arial" panose="020B0604020202020204" pitchFamily="34" charset="0"/>
              </a:rPr>
              <a:t>una persona dentro del centro que se asegurará de que los requisitos de la HSA se cumplan</a:t>
            </a:r>
            <a:r>
              <a:rPr lang="es-MX" altLang="en-US" baseline="0" noProof="0" dirty="0"/>
              <a:t>, esta persona será Coordinador de IPM </a:t>
            </a:r>
          </a:p>
          <a:p>
            <a:pPr marL="228600" indent="-228600" eaLnBrk="1" hangingPunct="1">
              <a:spcBef>
                <a:spcPct val="0"/>
              </a:spcBef>
              <a:buAutoNum type="arabicPeriod"/>
            </a:pPr>
            <a:r>
              <a:rPr lang="es-MX" b="0" noProof="0" dirty="0"/>
              <a:t>Desarrolle un </a:t>
            </a:r>
            <a:r>
              <a:rPr lang="es-MX" b="1" noProof="0" dirty="0"/>
              <a:t>plan </a:t>
            </a:r>
            <a:r>
              <a:rPr lang="es-MX" b="0" noProof="0" dirty="0"/>
              <a:t>de IPM</a:t>
            </a:r>
            <a:endParaRPr lang="es-MX" b="1" noProof="0" dirty="0"/>
          </a:p>
          <a:p>
            <a:pPr marL="628650" lvl="1" indent="-171450">
              <a:buFont typeface="Arial" panose="020B0604020202020204" pitchFamily="34" charset="0"/>
              <a:buChar char="•"/>
            </a:pPr>
            <a:r>
              <a:rPr lang="es-MX" b="0" noProof="0" dirty="0"/>
              <a:t>Use la plantilla proporcionada por el Departamento de Reglamentación d</a:t>
            </a:r>
            <a:r>
              <a:rPr lang="en-US" b="0" i="0" dirty="0">
                <a:effectLst/>
                <a:latin typeface="Arial" panose="020B0604020202020204" pitchFamily="34" charset="0"/>
              </a:rPr>
              <a:t>e </a:t>
            </a:r>
            <a:r>
              <a:rPr lang="es-MX" b="0" i="0" noProof="0" dirty="0">
                <a:effectLst/>
                <a:latin typeface="Arial" panose="020B0604020202020204" pitchFamily="34" charset="0"/>
              </a:rPr>
              <a:t>Pesticidas</a:t>
            </a:r>
            <a:r>
              <a:rPr lang="en-US" b="0" i="0" dirty="0">
                <a:effectLst/>
                <a:latin typeface="Arial" panose="020B0604020202020204" pitchFamily="34" charset="0"/>
              </a:rPr>
              <a:t> </a:t>
            </a:r>
            <a:r>
              <a:rPr lang="es-MX" b="0" noProof="0" dirty="0"/>
              <a:t>(DPR); o escriba su propio plan que incluya: nombre del coordinador de IPM, la lista de todos los pesticidas que espera aplicar (por el personal del centro o el PMP), y la fecha de cuando el plan será actualizado. </a:t>
            </a:r>
            <a:endParaRPr lang="es-MX" b="0" baseline="0" noProof="0" dirty="0"/>
          </a:p>
          <a:p>
            <a:pPr marL="628650" lvl="1" indent="-171450">
              <a:buFont typeface="Arial" panose="020B0604020202020204" pitchFamily="34" charset="0"/>
              <a:buChar char="•"/>
            </a:pPr>
            <a:r>
              <a:rPr lang="es-MX" noProof="0" dirty="0"/>
              <a:t>Publique el plan de IPM en la página de internet de su programa; si su programa no tiene página de internet, mande el plan de IPM a todos los padres, guardianes, y empleados con la notificación anual escrita.</a:t>
            </a:r>
          </a:p>
          <a:p>
            <a:pPr marL="628650" lvl="1" indent="-171450">
              <a:buFont typeface="Arial" panose="020B0604020202020204" pitchFamily="34" charset="0"/>
              <a:buChar char="•"/>
            </a:pPr>
            <a:r>
              <a:rPr lang="es-MX" noProof="0" dirty="0"/>
              <a:t>Publique una copia física en el centro o la oficina del programa</a:t>
            </a:r>
          </a:p>
          <a:p>
            <a:endParaRPr lang="en-US" dirty="0"/>
          </a:p>
        </p:txBody>
      </p:sp>
      <p:sp>
        <p:nvSpPr>
          <p:cNvPr id="4" name="Slide Number Placeholder 3"/>
          <p:cNvSpPr>
            <a:spLocks noGrp="1"/>
          </p:cNvSpPr>
          <p:nvPr>
            <p:ph type="sldNum" sz="quarter" idx="5"/>
          </p:nvPr>
        </p:nvSpPr>
        <p:spPr/>
        <p:txBody>
          <a:bodyPr/>
          <a:lstStyle/>
          <a:p>
            <a:pPr>
              <a:defRPr/>
            </a:pPr>
            <a:fld id="{FEA98ACE-2F50-48EB-8037-D6CED7F56727}" type="slidenum">
              <a:rPr lang="en-US" smtClean="0"/>
              <a:pPr>
                <a:defRPr/>
              </a:pPr>
              <a:t>7</a:t>
            </a:fld>
            <a:endParaRPr lang="en-US" dirty="0"/>
          </a:p>
        </p:txBody>
      </p:sp>
    </p:spTree>
    <p:extLst>
      <p:ext uri="{BB962C8B-B14F-4D97-AF65-F5344CB8AC3E}">
        <p14:creationId xmlns:p14="http://schemas.microsoft.com/office/powerpoint/2010/main" val="48017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noProof="0" dirty="0"/>
              <a:t>Complete el entrenamiento de IPM</a:t>
            </a:r>
            <a:endParaRPr lang="es-MX" b="0" noProof="0" dirty="0"/>
          </a:p>
          <a:p>
            <a:pPr marL="628650" lvl="1" indent="-171450">
              <a:buFont typeface="Arial" panose="020B0604020202020204" pitchFamily="34" charset="0"/>
              <a:buChar char="•"/>
            </a:pPr>
            <a:r>
              <a:rPr lang="es-MX" b="0" noProof="0" dirty="0"/>
              <a:t>Este entrenamiento es un requisito para el coordinador de IPM y todo aquel que aplicará pesticidas (incluyendo desinfectantes y otros pesticidas exentos) en el programa de cuidado infantil. </a:t>
            </a:r>
          </a:p>
          <a:p>
            <a:pPr marL="628650" lvl="1" indent="-171450">
              <a:buFont typeface="Arial" panose="020B0604020202020204" pitchFamily="34" charset="0"/>
              <a:buChar char="•"/>
            </a:pPr>
            <a:r>
              <a:rPr lang="es-MX" b="0" noProof="0" dirty="0"/>
              <a:t>El entrenamiento debe repetirse cada año</a:t>
            </a:r>
          </a:p>
          <a:p>
            <a:pPr marL="457200" lvl="1" indent="0">
              <a:buFont typeface="Arial" panose="020B0604020202020204" pitchFamily="34" charset="0"/>
              <a:buNone/>
            </a:pPr>
            <a:endParaRPr lang="es-MX" altLang="en-US" b="0" noProof="0" dirty="0"/>
          </a:p>
          <a:p>
            <a:pPr marL="0" marR="0" lvl="0" indent="0" algn="l" defTabSz="914400" rtl="0" eaLnBrk="1" fontAlgn="auto" latinLnBrk="0" hangingPunct="1">
              <a:lnSpc>
                <a:spcPct val="100000"/>
              </a:lnSpc>
              <a:spcBef>
                <a:spcPct val="0"/>
              </a:spcBef>
              <a:spcAft>
                <a:spcPts val="0"/>
              </a:spcAft>
              <a:buClrTx/>
              <a:buSzTx/>
              <a:buFontTx/>
              <a:buNone/>
              <a:tabLst/>
              <a:defRPr/>
            </a:pPr>
            <a:r>
              <a:rPr lang="es-MX" altLang="en-US" b="1" noProof="0" dirty="0"/>
              <a:t>Colocar letreros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altLang="en-US" strike="noStrike" noProof="0" dirty="0"/>
              <a:t>Notifique a los padres y los empleados antes de aplicar un pesticida</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noProof="0" dirty="0">
                <a:latin typeface="Arial"/>
                <a:cs typeface="Arial"/>
              </a:rPr>
              <a:t>Los letreros de advertencia se deben colocar en el área de aplicación de pesticidas no exentos </a:t>
            </a:r>
            <a:r>
              <a:rPr lang="es-MX" noProof="0" dirty="0">
                <a:latin typeface="Arial"/>
                <a:cs typeface="Arial"/>
              </a:rPr>
              <a:t>(aerosoles, nebulizadores o gránulos no contenidos o polvo) .</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noProof="0" dirty="0">
                <a:latin typeface="Arial"/>
                <a:cs typeface="Arial"/>
              </a:rPr>
              <a:t>Los letreros deben estar publicado 24 horas antes y mantenerse en lugar por 72 horas después del uso de pesticidas. </a:t>
            </a:r>
          </a:p>
          <a:p>
            <a:endParaRPr lang="en-US" dirty="0"/>
          </a:p>
        </p:txBody>
      </p:sp>
      <p:sp>
        <p:nvSpPr>
          <p:cNvPr id="4" name="Slide Number Placeholder 3"/>
          <p:cNvSpPr>
            <a:spLocks noGrp="1"/>
          </p:cNvSpPr>
          <p:nvPr>
            <p:ph type="sldNum" sz="quarter" idx="5"/>
          </p:nvPr>
        </p:nvSpPr>
        <p:spPr/>
        <p:txBody>
          <a:bodyPr/>
          <a:lstStyle/>
          <a:p>
            <a:pPr>
              <a:defRPr/>
            </a:pPr>
            <a:fld id="{FEA98ACE-2F50-48EB-8037-D6CED7F56727}" type="slidenum">
              <a:rPr lang="en-US" smtClean="0"/>
              <a:pPr>
                <a:defRPr/>
              </a:pPr>
              <a:t>8</a:t>
            </a:fld>
            <a:endParaRPr lang="en-US" dirty="0"/>
          </a:p>
        </p:txBody>
      </p:sp>
    </p:spTree>
    <p:extLst>
      <p:ext uri="{BB962C8B-B14F-4D97-AF65-F5344CB8AC3E}">
        <p14:creationId xmlns:p14="http://schemas.microsoft.com/office/powerpoint/2010/main" val="2247936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Notificar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Cada año, debe notificar por escrito a los padres y empleados sobre todos los pesticidas (no exentos) que espera aplicar en el centro ya sea por empleados o por profesionales en el manejo de pesticidas durante el año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altLang="en-US"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ltLang="en-US" b="1" noProof="0" dirty="0"/>
              <a:t>Mantener Registros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altLang="en-US" noProof="0" dirty="0"/>
              <a:t>Mantenga registro de los pesticidas no exentos (aerosoles, nebulizadores, gránulos no contenidos, o polvo) usados por el personal o contratistas, de los últimos cuatro años. </a:t>
            </a:r>
            <a:endParaRPr lang="en-US" dirty="0"/>
          </a:p>
        </p:txBody>
      </p:sp>
      <p:sp>
        <p:nvSpPr>
          <p:cNvPr id="4" name="Slide Number Placeholder 3"/>
          <p:cNvSpPr>
            <a:spLocks noGrp="1"/>
          </p:cNvSpPr>
          <p:nvPr>
            <p:ph type="sldNum" sz="quarter" idx="5"/>
          </p:nvPr>
        </p:nvSpPr>
        <p:spPr/>
        <p:txBody>
          <a:bodyPr/>
          <a:lstStyle/>
          <a:p>
            <a:pPr>
              <a:defRPr/>
            </a:pPr>
            <a:fld id="{FEA98ACE-2F50-48EB-8037-D6CED7F56727}" type="slidenum">
              <a:rPr lang="en-US" smtClean="0"/>
              <a:pPr>
                <a:defRPr/>
              </a:pPr>
              <a:t>9</a:t>
            </a:fld>
            <a:endParaRPr lang="en-US" dirty="0"/>
          </a:p>
        </p:txBody>
      </p:sp>
    </p:spTree>
    <p:extLst>
      <p:ext uri="{BB962C8B-B14F-4D97-AF65-F5344CB8AC3E}">
        <p14:creationId xmlns:p14="http://schemas.microsoft.com/office/powerpoint/2010/main" val="330425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23DC9999-51A5-499C-9342-3153B5E7BA81}"/>
              </a:ext>
            </a:extLst>
          </p:cNvPr>
          <p:cNvSpPr>
            <a:spLocks noGrp="1"/>
          </p:cNvSpPr>
          <p:nvPr>
            <p:ph type="sldNum" sz="quarter" idx="10"/>
          </p:nvPr>
        </p:nvSpPr>
        <p:spPr>
          <a:ln/>
        </p:spPr>
        <p:txBody>
          <a:bodyPr/>
          <a:lstStyle>
            <a:lvl1pPr>
              <a:defRPr/>
            </a:lvl1pPr>
          </a:lstStyle>
          <a:p>
            <a:pPr>
              <a:defRPr/>
            </a:pPr>
            <a:fld id="{2E6D73A3-6CD5-4CA4-9ABF-E211F4E09A00}" type="slidenum">
              <a:rPr lang="en-US"/>
              <a:pPr>
                <a:defRPr/>
              </a:pPr>
              <a:t>‹#›</a:t>
            </a:fld>
            <a:endParaRPr lang="en-US" dirty="0"/>
          </a:p>
        </p:txBody>
      </p:sp>
    </p:spTree>
    <p:extLst>
      <p:ext uri="{BB962C8B-B14F-4D97-AF65-F5344CB8AC3E}">
        <p14:creationId xmlns:p14="http://schemas.microsoft.com/office/powerpoint/2010/main" val="359409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5A0C28D-9846-4A01-8F68-8A8566D31B23}"/>
              </a:ext>
            </a:extLst>
          </p:cNvPr>
          <p:cNvSpPr>
            <a:spLocks noGrp="1"/>
          </p:cNvSpPr>
          <p:nvPr>
            <p:ph type="sldNum" sz="quarter" idx="10"/>
          </p:nvPr>
        </p:nvSpPr>
        <p:spPr>
          <a:ln/>
        </p:spPr>
        <p:txBody>
          <a:bodyPr/>
          <a:lstStyle>
            <a:lvl1pPr>
              <a:defRPr/>
            </a:lvl1pPr>
          </a:lstStyle>
          <a:p>
            <a:pPr>
              <a:defRPr/>
            </a:pPr>
            <a:fld id="{04CFAB90-47B3-4799-8A89-0056965B90F0}" type="slidenum">
              <a:rPr lang="en-US"/>
              <a:pPr>
                <a:defRPr/>
              </a:pPr>
              <a:t>‹#›</a:t>
            </a:fld>
            <a:endParaRPr lang="en-US" dirty="0"/>
          </a:p>
        </p:txBody>
      </p:sp>
    </p:spTree>
    <p:extLst>
      <p:ext uri="{BB962C8B-B14F-4D97-AF65-F5344CB8AC3E}">
        <p14:creationId xmlns:p14="http://schemas.microsoft.com/office/powerpoint/2010/main" val="16288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3B72E21-A2C2-44A1-80E7-F86E1453376F}"/>
              </a:ext>
            </a:extLst>
          </p:cNvPr>
          <p:cNvSpPr>
            <a:spLocks noGrp="1"/>
          </p:cNvSpPr>
          <p:nvPr>
            <p:ph type="sldNum" sz="quarter" idx="10"/>
          </p:nvPr>
        </p:nvSpPr>
        <p:spPr>
          <a:ln/>
        </p:spPr>
        <p:txBody>
          <a:bodyPr/>
          <a:lstStyle>
            <a:lvl1pPr>
              <a:defRPr/>
            </a:lvl1pPr>
          </a:lstStyle>
          <a:p>
            <a:pPr>
              <a:defRPr/>
            </a:pPr>
            <a:fld id="{5AFCEF2F-06D4-4AE9-B98A-DD30F167BDC9}" type="slidenum">
              <a:rPr lang="en-US"/>
              <a:pPr>
                <a:defRPr/>
              </a:pPr>
              <a:t>‹#›</a:t>
            </a:fld>
            <a:endParaRPr lang="en-US" dirty="0"/>
          </a:p>
        </p:txBody>
      </p:sp>
    </p:spTree>
    <p:extLst>
      <p:ext uri="{BB962C8B-B14F-4D97-AF65-F5344CB8AC3E}">
        <p14:creationId xmlns:p14="http://schemas.microsoft.com/office/powerpoint/2010/main" val="371455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9A2092FC-92B2-4C93-A69A-2183C5F2EF51}"/>
              </a:ext>
            </a:extLst>
          </p:cNvPr>
          <p:cNvSpPr>
            <a:spLocks noGrp="1"/>
          </p:cNvSpPr>
          <p:nvPr>
            <p:ph type="sldNum" sz="quarter" idx="12"/>
          </p:nvPr>
        </p:nvSpPr>
        <p:spPr/>
        <p:txBody>
          <a:bodyPr/>
          <a:lstStyle>
            <a:lvl1pPr>
              <a:defRPr/>
            </a:lvl1pPr>
          </a:lstStyle>
          <a:p>
            <a:pPr>
              <a:defRPr/>
            </a:pPr>
            <a:fld id="{7C05C059-BFB6-4158-81B7-DBD02791AFDE}" type="slidenum">
              <a:rPr lang="en-US"/>
              <a:pPr>
                <a:defRPr/>
              </a:pPr>
              <a:t>‹#›</a:t>
            </a:fld>
            <a:endParaRPr lang="en-US" dirty="0"/>
          </a:p>
        </p:txBody>
      </p:sp>
    </p:spTree>
    <p:extLst>
      <p:ext uri="{BB962C8B-B14F-4D97-AF65-F5344CB8AC3E}">
        <p14:creationId xmlns:p14="http://schemas.microsoft.com/office/powerpoint/2010/main" val="92036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F38820A6-FD11-4E55-B610-E5C320206E75}"/>
              </a:ext>
            </a:extLst>
          </p:cNvPr>
          <p:cNvSpPr>
            <a:spLocks noGrp="1"/>
          </p:cNvSpPr>
          <p:nvPr>
            <p:ph type="sldNum" sz="quarter" idx="12"/>
          </p:nvPr>
        </p:nvSpPr>
        <p:spPr/>
        <p:txBody>
          <a:bodyPr/>
          <a:lstStyle>
            <a:lvl1pPr>
              <a:defRPr/>
            </a:lvl1pPr>
          </a:lstStyle>
          <a:p>
            <a:pPr>
              <a:defRPr/>
            </a:pPr>
            <a:fld id="{78636E05-2F0E-48CA-8079-950F623B1D01}" type="slidenum">
              <a:rPr lang="en-US"/>
              <a:pPr>
                <a:defRPr/>
              </a:pPr>
              <a:t>‹#›</a:t>
            </a:fld>
            <a:endParaRPr lang="en-US" dirty="0"/>
          </a:p>
        </p:txBody>
      </p:sp>
    </p:spTree>
    <p:extLst>
      <p:ext uri="{BB962C8B-B14F-4D97-AF65-F5344CB8AC3E}">
        <p14:creationId xmlns:p14="http://schemas.microsoft.com/office/powerpoint/2010/main" val="3115780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7FDC3A-7719-4A0C-8A71-FB15AFBF3466}"/>
              </a:ext>
            </a:extLst>
          </p:cNvPr>
          <p:cNvSpPr>
            <a:spLocks noGrp="1"/>
          </p:cNvSpPr>
          <p:nvPr>
            <p:ph type="dt" sz="half" idx="10"/>
          </p:nvPr>
        </p:nvSpPr>
        <p:spPr>
          <a:xfrm>
            <a:off x="609600" y="6245225"/>
            <a:ext cx="2844800" cy="476250"/>
          </a:xfrm>
          <a:prstGeom prst="rect">
            <a:avLst/>
          </a:prstGeom>
        </p:spPr>
        <p:txBody>
          <a:bodyPr/>
          <a:lstStyle>
            <a:lvl1pPr>
              <a:defRPr>
                <a:solidFill>
                  <a:schemeClr val="bg2"/>
                </a:solidFill>
              </a:defRPr>
            </a:lvl1pPr>
          </a:lstStyle>
          <a:p>
            <a:pPr>
              <a:defRPr/>
            </a:pPr>
            <a:fld id="{90576BA9-CF1C-4314-B3D6-00C98EF261F5}" type="datetime1">
              <a:rPr lang="en-US"/>
              <a:pPr>
                <a:defRPr/>
              </a:pPr>
              <a:t>5/1/2023</a:t>
            </a:fld>
            <a:endParaRPr lang="en-US" dirty="0"/>
          </a:p>
        </p:txBody>
      </p:sp>
      <p:sp>
        <p:nvSpPr>
          <p:cNvPr id="6" name="Footer Placeholder 5">
            <a:extLst>
              <a:ext uri="{FF2B5EF4-FFF2-40B4-BE49-F238E27FC236}">
                <a16:creationId xmlns:a16="http://schemas.microsoft.com/office/drawing/2014/main" id="{5C2A3E72-08DD-4FB2-A95B-5EE0B55DB284}"/>
              </a:ext>
            </a:extLst>
          </p:cNvPr>
          <p:cNvSpPr>
            <a:spLocks noGrp="1"/>
          </p:cNvSpPr>
          <p:nvPr>
            <p:ph type="ftr" sz="quarter" idx="11"/>
          </p:nvPr>
        </p:nvSpPr>
        <p:spPr>
          <a:xfrm>
            <a:off x="4165600" y="6245225"/>
            <a:ext cx="3860800" cy="476250"/>
          </a:xfrm>
          <a:prstGeom prst="rect">
            <a:avLst/>
          </a:prstGeom>
        </p:spPr>
        <p:txBody>
          <a:bodyPr/>
          <a:lstStyle>
            <a:lvl1pPr>
              <a:defRPr>
                <a:solidFill>
                  <a:schemeClr val="bg2"/>
                </a:solidFill>
              </a:defRPr>
            </a:lvl1pPr>
          </a:lstStyle>
          <a:p>
            <a:pPr>
              <a:defRPr/>
            </a:pPr>
            <a:r>
              <a:rPr lang="en-US" dirty="0"/>
              <a:t>Module 1 ©UCSF CCHP 2020</a:t>
            </a:r>
          </a:p>
        </p:txBody>
      </p:sp>
      <p:sp>
        <p:nvSpPr>
          <p:cNvPr id="7" name="Slide Number Placeholder 6">
            <a:extLst>
              <a:ext uri="{FF2B5EF4-FFF2-40B4-BE49-F238E27FC236}">
                <a16:creationId xmlns:a16="http://schemas.microsoft.com/office/drawing/2014/main" id="{4F62931D-3F20-4616-AADB-45EDAEF5DB41}"/>
              </a:ext>
            </a:extLst>
          </p:cNvPr>
          <p:cNvSpPr>
            <a:spLocks noGrp="1"/>
          </p:cNvSpPr>
          <p:nvPr>
            <p:ph type="sldNum" sz="quarter" idx="12"/>
          </p:nvPr>
        </p:nvSpPr>
        <p:spPr>
          <a:xfrm>
            <a:off x="8737600" y="6245225"/>
            <a:ext cx="2844800" cy="476250"/>
          </a:xfrm>
        </p:spPr>
        <p:txBody>
          <a:bodyPr/>
          <a:lstStyle>
            <a:lvl1pPr>
              <a:defRPr/>
            </a:lvl1pPr>
          </a:lstStyle>
          <a:p>
            <a:pPr>
              <a:defRPr/>
            </a:pPr>
            <a:fld id="{C9DF2E04-BE79-4CEB-B3EE-6FD5360A9009}" type="slidenum">
              <a:rPr lang="en-US"/>
              <a:pPr>
                <a:defRPr/>
              </a:pPr>
              <a:t>‹#›</a:t>
            </a:fld>
            <a:endParaRPr lang="en-US" dirty="0"/>
          </a:p>
        </p:txBody>
      </p:sp>
    </p:spTree>
    <p:extLst>
      <p:ext uri="{BB962C8B-B14F-4D97-AF65-F5344CB8AC3E}">
        <p14:creationId xmlns:p14="http://schemas.microsoft.com/office/powerpoint/2010/main" val="4046233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7485CD14-8A28-47DA-A74D-25018CE1220D}"/>
              </a:ext>
            </a:extLst>
          </p:cNvPr>
          <p:cNvSpPr>
            <a:spLocks noGrp="1"/>
          </p:cNvSpPr>
          <p:nvPr>
            <p:ph type="sldNum" sz="quarter" idx="12"/>
          </p:nvPr>
        </p:nvSpPr>
        <p:spPr/>
        <p:txBody>
          <a:bodyPr/>
          <a:lstStyle>
            <a:lvl1pPr>
              <a:defRPr/>
            </a:lvl1pPr>
          </a:lstStyle>
          <a:p>
            <a:pPr>
              <a:defRPr/>
            </a:pPr>
            <a:fld id="{A711A574-F3BE-49E7-B5A3-0A21B013CA5F}" type="slidenum">
              <a:rPr lang="en-US"/>
              <a:pPr>
                <a:defRPr/>
              </a:pPr>
              <a:t>‹#›</a:t>
            </a:fld>
            <a:endParaRPr lang="en-US" dirty="0"/>
          </a:p>
        </p:txBody>
      </p:sp>
    </p:spTree>
    <p:extLst>
      <p:ext uri="{BB962C8B-B14F-4D97-AF65-F5344CB8AC3E}">
        <p14:creationId xmlns:p14="http://schemas.microsoft.com/office/powerpoint/2010/main" val="311598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F3641A-C2D6-42EE-B395-1E5FAAFCAB60}"/>
              </a:ext>
            </a:extLst>
          </p:cNvPr>
          <p:cNvSpPr>
            <a:spLocks noGrp="1"/>
          </p:cNvSpPr>
          <p:nvPr>
            <p:ph type="sldNum" sz="quarter" idx="12"/>
          </p:nvPr>
        </p:nvSpPr>
        <p:spPr/>
        <p:txBody>
          <a:bodyPr/>
          <a:lstStyle>
            <a:lvl1pPr>
              <a:defRPr/>
            </a:lvl1pPr>
          </a:lstStyle>
          <a:p>
            <a:pPr>
              <a:defRPr/>
            </a:pPr>
            <a:fld id="{82FAF6C3-D258-4792-A9E6-B4B0CA80C229}" type="slidenum">
              <a:rPr lang="en-US"/>
              <a:pPr>
                <a:defRPr/>
              </a:pPr>
              <a:t>‹#›</a:t>
            </a:fld>
            <a:endParaRPr lang="en-US" dirty="0"/>
          </a:p>
        </p:txBody>
      </p:sp>
    </p:spTree>
    <p:extLst>
      <p:ext uri="{BB962C8B-B14F-4D97-AF65-F5344CB8AC3E}">
        <p14:creationId xmlns:p14="http://schemas.microsoft.com/office/powerpoint/2010/main" val="2118141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FA4CAE-42FD-4E71-A605-C54F09428FFE}"/>
              </a:ext>
            </a:extLst>
          </p:cNvPr>
          <p:cNvSpPr>
            <a:spLocks noGrp="1"/>
          </p:cNvSpPr>
          <p:nvPr>
            <p:ph type="sldNum" sz="quarter" idx="12"/>
          </p:nvPr>
        </p:nvSpPr>
        <p:spPr/>
        <p:txBody>
          <a:bodyPr/>
          <a:lstStyle>
            <a:lvl1pPr>
              <a:defRPr/>
            </a:lvl1pPr>
          </a:lstStyle>
          <a:p>
            <a:pPr>
              <a:defRPr/>
            </a:pPr>
            <a:fld id="{383A6870-5C38-4843-B565-33F26B27B164}" type="slidenum">
              <a:rPr lang="en-US"/>
              <a:pPr>
                <a:defRPr/>
              </a:pPr>
              <a:t>‹#›</a:t>
            </a:fld>
            <a:endParaRPr lang="en-US" dirty="0"/>
          </a:p>
        </p:txBody>
      </p:sp>
    </p:spTree>
    <p:extLst>
      <p:ext uri="{BB962C8B-B14F-4D97-AF65-F5344CB8AC3E}">
        <p14:creationId xmlns:p14="http://schemas.microsoft.com/office/powerpoint/2010/main" val="3630317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87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A118A45-9B84-4FCB-84A8-03553EF9C709}"/>
              </a:ext>
            </a:extLst>
          </p:cNvPr>
          <p:cNvSpPr>
            <a:spLocks noGrp="1"/>
          </p:cNvSpPr>
          <p:nvPr>
            <p:ph type="sldNum" sz="quarter" idx="10"/>
          </p:nvPr>
        </p:nvSpPr>
        <p:spPr>
          <a:ln/>
        </p:spPr>
        <p:txBody>
          <a:bodyPr/>
          <a:lstStyle>
            <a:lvl1pPr>
              <a:defRPr/>
            </a:lvl1pPr>
          </a:lstStyle>
          <a:p>
            <a:pPr>
              <a:defRPr/>
            </a:pPr>
            <a:fld id="{B03F8C8A-C7BC-44E1-8629-74FBFBCFFCB0}" type="slidenum">
              <a:rPr lang="en-US"/>
              <a:pPr>
                <a:defRPr/>
              </a:pPr>
              <a:t>‹#›</a:t>
            </a:fld>
            <a:endParaRPr lang="en-US" dirty="0"/>
          </a:p>
        </p:txBody>
      </p:sp>
    </p:spTree>
    <p:extLst>
      <p:ext uri="{BB962C8B-B14F-4D97-AF65-F5344CB8AC3E}">
        <p14:creationId xmlns:p14="http://schemas.microsoft.com/office/powerpoint/2010/main" val="288166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733FC33D-B0C0-42B9-A578-459579A8F2AF}"/>
              </a:ext>
            </a:extLst>
          </p:cNvPr>
          <p:cNvSpPr>
            <a:spLocks noGrp="1"/>
          </p:cNvSpPr>
          <p:nvPr>
            <p:ph type="sldNum" sz="quarter" idx="10"/>
          </p:nvPr>
        </p:nvSpPr>
        <p:spPr>
          <a:ln/>
        </p:spPr>
        <p:txBody>
          <a:bodyPr/>
          <a:lstStyle>
            <a:lvl1pPr>
              <a:defRPr/>
            </a:lvl1pPr>
          </a:lstStyle>
          <a:p>
            <a:pPr>
              <a:defRPr/>
            </a:pPr>
            <a:fld id="{8F2700D4-B62B-4F4A-B20C-7D498938FF6B}" type="slidenum">
              <a:rPr lang="en-US"/>
              <a:pPr>
                <a:defRPr/>
              </a:pPr>
              <a:t>‹#›</a:t>
            </a:fld>
            <a:endParaRPr lang="en-US" dirty="0"/>
          </a:p>
        </p:txBody>
      </p:sp>
    </p:spTree>
    <p:extLst>
      <p:ext uri="{BB962C8B-B14F-4D97-AF65-F5344CB8AC3E}">
        <p14:creationId xmlns:p14="http://schemas.microsoft.com/office/powerpoint/2010/main" val="120224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646A85C-C499-4A60-A82B-2D8F3F4B80A6}"/>
              </a:ext>
            </a:extLst>
          </p:cNvPr>
          <p:cNvSpPr>
            <a:spLocks noGrp="1"/>
          </p:cNvSpPr>
          <p:nvPr>
            <p:ph type="sldNum" sz="quarter" idx="10"/>
          </p:nvPr>
        </p:nvSpPr>
        <p:spPr>
          <a:ln/>
        </p:spPr>
        <p:txBody>
          <a:bodyPr/>
          <a:lstStyle>
            <a:lvl1pPr>
              <a:defRPr/>
            </a:lvl1pPr>
          </a:lstStyle>
          <a:p>
            <a:pPr>
              <a:defRPr/>
            </a:pPr>
            <a:fld id="{CAD65009-593C-4294-B698-5AF6994661E2}" type="slidenum">
              <a:rPr lang="en-US"/>
              <a:pPr>
                <a:defRPr/>
              </a:pPr>
              <a:t>‹#›</a:t>
            </a:fld>
            <a:endParaRPr lang="en-US" dirty="0"/>
          </a:p>
        </p:txBody>
      </p:sp>
    </p:spTree>
    <p:extLst>
      <p:ext uri="{BB962C8B-B14F-4D97-AF65-F5344CB8AC3E}">
        <p14:creationId xmlns:p14="http://schemas.microsoft.com/office/powerpoint/2010/main" val="101723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753546D-1239-4029-8BBE-75A006A2C342}"/>
              </a:ext>
            </a:extLst>
          </p:cNvPr>
          <p:cNvSpPr>
            <a:spLocks noGrp="1"/>
          </p:cNvSpPr>
          <p:nvPr>
            <p:ph type="sldNum" sz="quarter" idx="10"/>
          </p:nvPr>
        </p:nvSpPr>
        <p:spPr>
          <a:ln/>
        </p:spPr>
        <p:txBody>
          <a:bodyPr/>
          <a:lstStyle>
            <a:lvl1pPr>
              <a:defRPr/>
            </a:lvl1pPr>
          </a:lstStyle>
          <a:p>
            <a:pPr>
              <a:defRPr/>
            </a:pPr>
            <a:fld id="{E38EAD0B-2CA7-49A7-BA8D-D7924A77E7CA}" type="slidenum">
              <a:rPr lang="en-US"/>
              <a:pPr>
                <a:defRPr/>
              </a:pPr>
              <a:t>‹#›</a:t>
            </a:fld>
            <a:endParaRPr lang="en-US" dirty="0"/>
          </a:p>
        </p:txBody>
      </p:sp>
    </p:spTree>
    <p:extLst>
      <p:ext uri="{BB962C8B-B14F-4D97-AF65-F5344CB8AC3E}">
        <p14:creationId xmlns:p14="http://schemas.microsoft.com/office/powerpoint/2010/main" val="127267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E9BFEB47-87E8-42CA-8CAD-9E2F98D47015}"/>
              </a:ext>
            </a:extLst>
          </p:cNvPr>
          <p:cNvSpPr>
            <a:spLocks noGrp="1"/>
          </p:cNvSpPr>
          <p:nvPr>
            <p:ph type="sldNum" sz="quarter" idx="10"/>
          </p:nvPr>
        </p:nvSpPr>
        <p:spPr>
          <a:ln/>
        </p:spPr>
        <p:txBody>
          <a:bodyPr/>
          <a:lstStyle>
            <a:lvl1pPr>
              <a:defRPr/>
            </a:lvl1pPr>
          </a:lstStyle>
          <a:p>
            <a:pPr>
              <a:defRPr/>
            </a:pPr>
            <a:fld id="{CEE12399-F413-4847-8114-C19681C8F525}" type="slidenum">
              <a:rPr lang="en-US"/>
              <a:pPr>
                <a:defRPr/>
              </a:pPr>
              <a:t>‹#›</a:t>
            </a:fld>
            <a:endParaRPr lang="en-US" dirty="0"/>
          </a:p>
        </p:txBody>
      </p:sp>
    </p:spTree>
    <p:extLst>
      <p:ext uri="{BB962C8B-B14F-4D97-AF65-F5344CB8AC3E}">
        <p14:creationId xmlns:p14="http://schemas.microsoft.com/office/powerpoint/2010/main" val="25657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C558C1-FEA5-49B0-948A-B0FAE41A0AA5}"/>
              </a:ext>
            </a:extLst>
          </p:cNvPr>
          <p:cNvSpPr>
            <a:spLocks noGrp="1"/>
          </p:cNvSpPr>
          <p:nvPr>
            <p:ph type="sldNum" sz="quarter" idx="10"/>
          </p:nvPr>
        </p:nvSpPr>
        <p:spPr>
          <a:ln/>
        </p:spPr>
        <p:txBody>
          <a:bodyPr/>
          <a:lstStyle>
            <a:lvl1pPr>
              <a:defRPr/>
            </a:lvl1pPr>
          </a:lstStyle>
          <a:p>
            <a:pPr>
              <a:defRPr/>
            </a:pPr>
            <a:fld id="{1811C7AD-EED6-4FAD-A339-681418E07C88}" type="slidenum">
              <a:rPr lang="en-US"/>
              <a:pPr>
                <a:defRPr/>
              </a:pPr>
              <a:t>‹#›</a:t>
            </a:fld>
            <a:endParaRPr lang="en-US" dirty="0"/>
          </a:p>
        </p:txBody>
      </p:sp>
    </p:spTree>
    <p:extLst>
      <p:ext uri="{BB962C8B-B14F-4D97-AF65-F5344CB8AC3E}">
        <p14:creationId xmlns:p14="http://schemas.microsoft.com/office/powerpoint/2010/main" val="49527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C559D7D-EAFC-4E00-9C7A-9139FB9E35DE}"/>
              </a:ext>
            </a:extLst>
          </p:cNvPr>
          <p:cNvSpPr>
            <a:spLocks noGrp="1"/>
          </p:cNvSpPr>
          <p:nvPr>
            <p:ph type="sldNum" sz="quarter" idx="14"/>
          </p:nvPr>
        </p:nvSpPr>
        <p:spPr>
          <a:ln/>
        </p:spPr>
        <p:txBody>
          <a:bodyPr/>
          <a:lstStyle>
            <a:lvl1pPr>
              <a:defRPr/>
            </a:lvl1pPr>
          </a:lstStyle>
          <a:p>
            <a:pPr>
              <a:defRPr/>
            </a:pPr>
            <a:fld id="{B87D84D9-151B-4887-BDE5-F5D1F862B153}" type="slidenum">
              <a:rPr lang="en-US"/>
              <a:pPr>
                <a:defRPr/>
              </a:pPr>
              <a:t>‹#›</a:t>
            </a:fld>
            <a:endParaRPr lang="en-US" dirty="0"/>
          </a:p>
        </p:txBody>
      </p:sp>
    </p:spTree>
    <p:extLst>
      <p:ext uri="{BB962C8B-B14F-4D97-AF65-F5344CB8AC3E}">
        <p14:creationId xmlns:p14="http://schemas.microsoft.com/office/powerpoint/2010/main" val="400498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FF5BA1F-0DEE-4043-ADD8-72A02E9CA39D}"/>
              </a:ext>
            </a:extLst>
          </p:cNvPr>
          <p:cNvSpPr>
            <a:spLocks noGrp="1"/>
          </p:cNvSpPr>
          <p:nvPr>
            <p:ph type="sldNum" sz="quarter" idx="10"/>
          </p:nvPr>
        </p:nvSpPr>
        <p:spPr>
          <a:ln/>
        </p:spPr>
        <p:txBody>
          <a:bodyPr/>
          <a:lstStyle>
            <a:lvl1pPr>
              <a:defRPr/>
            </a:lvl1pPr>
          </a:lstStyle>
          <a:p>
            <a:pPr>
              <a:defRPr/>
            </a:pPr>
            <a:fld id="{F9333236-5AF9-432F-8CA3-C0F6F6B218D0}" type="slidenum">
              <a:rPr lang="en-US"/>
              <a:pPr>
                <a:defRPr/>
              </a:pPr>
              <a:t>‹#›</a:t>
            </a:fld>
            <a:endParaRPr lang="en-US" dirty="0"/>
          </a:p>
        </p:txBody>
      </p:sp>
    </p:spTree>
    <p:extLst>
      <p:ext uri="{BB962C8B-B14F-4D97-AF65-F5344CB8AC3E}">
        <p14:creationId xmlns:p14="http://schemas.microsoft.com/office/powerpoint/2010/main" val="102245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D1392-129B-4B06-8336-F899418C2EB5}"/>
              </a:ext>
            </a:extLst>
          </p:cNvPr>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D763791A-F6D2-46DB-9543-7BC4A9CEF30D}"/>
              </a:ext>
            </a:extLst>
          </p:cNvPr>
          <p:cNvSpPr>
            <a:spLocks noGrp="1" noChangeArrowheads="1"/>
          </p:cNvSpPr>
          <p:nvPr>
            <p:ph type="body" idx="1"/>
          </p:nvPr>
        </p:nvSpPr>
        <p:spPr bwMode="auto">
          <a:xfrm>
            <a:off x="609600" y="1600200"/>
            <a:ext cx="1016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E5F6A128-8F34-45BA-9B94-1DE2DA7DA8EC}"/>
              </a:ext>
            </a:extLst>
          </p:cNvPr>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ts val="0"/>
              </a:spcBef>
              <a:spcAft>
                <a:spcPts val="0"/>
              </a:spcAft>
              <a:defRPr sz="1800">
                <a:solidFill>
                  <a:srgbClr val="FFFFFF"/>
                </a:solidFill>
                <a:latin typeface="+mn-lt"/>
              </a:defRPr>
            </a:lvl1pPr>
          </a:lstStyle>
          <a:p>
            <a:pPr>
              <a:defRPr/>
            </a:pPr>
            <a:fld id="{62C71FCE-5F70-4B77-97CF-469410C9BF53}" type="slidenum">
              <a:rPr lang="en-US"/>
              <a:pPr>
                <a:defRPr/>
              </a:pPr>
              <a:t>‹#›</a:t>
            </a:fld>
            <a:endParaRPr lang="en-US" dirty="0"/>
          </a:p>
        </p:txBody>
      </p:sp>
      <p:sp>
        <p:nvSpPr>
          <p:cNvPr id="3" name="TextBox 2">
            <a:extLst>
              <a:ext uri="{FF2B5EF4-FFF2-40B4-BE49-F238E27FC236}">
                <a16:creationId xmlns:a16="http://schemas.microsoft.com/office/drawing/2014/main" id="{24D22F7A-CC2A-F4E2-610C-901C16D24955}"/>
              </a:ext>
            </a:extLst>
          </p:cNvPr>
          <p:cNvSpPr txBox="1"/>
          <p:nvPr userDrawn="1"/>
        </p:nvSpPr>
        <p:spPr>
          <a:xfrm>
            <a:off x="-450850" y="662940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hf sldNum="0" hdr="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fontAlgn="base">
        <a:spcBef>
          <a:spcPct val="0"/>
        </a:spcBef>
        <a:spcAft>
          <a:spcPct val="0"/>
        </a:spcAft>
        <a:defRPr sz="4600">
          <a:solidFill>
            <a:schemeClr val="tx2"/>
          </a:solidFill>
          <a:latin typeface="Cambria" panose="02040503050406030204" pitchFamily="18" charset="0"/>
        </a:defRPr>
      </a:lvl6pPr>
      <a:lvl7pPr marL="914400" algn="l" rtl="0" fontAlgn="base">
        <a:spcBef>
          <a:spcPct val="0"/>
        </a:spcBef>
        <a:spcAft>
          <a:spcPct val="0"/>
        </a:spcAft>
        <a:defRPr sz="4600">
          <a:solidFill>
            <a:schemeClr val="tx2"/>
          </a:solidFill>
          <a:latin typeface="Cambria" panose="02040503050406030204" pitchFamily="18" charset="0"/>
        </a:defRPr>
      </a:lvl7pPr>
      <a:lvl8pPr marL="1371600" algn="l" rtl="0" fontAlgn="base">
        <a:spcBef>
          <a:spcPct val="0"/>
        </a:spcBef>
        <a:spcAft>
          <a:spcPct val="0"/>
        </a:spcAft>
        <a:defRPr sz="4600">
          <a:solidFill>
            <a:schemeClr val="tx2"/>
          </a:solidFill>
          <a:latin typeface="Cambria" panose="02040503050406030204" pitchFamily="18" charset="0"/>
        </a:defRPr>
      </a:lvl8pPr>
      <a:lvl9pPr marL="1828800" algn="l" rtl="0" fontAlgn="base">
        <a:spcBef>
          <a:spcPct val="0"/>
        </a:spcBef>
        <a:spcAft>
          <a:spcPct val="0"/>
        </a:spcAft>
        <a:defRPr sz="4600">
          <a:solidFill>
            <a:schemeClr val="tx2"/>
          </a:solidFill>
          <a:latin typeface="Cambria" panose="02040503050406030204"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FF6700"/>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09465"/>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56B43"/>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en.wikipedia.org/wiki/File"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7.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3.xml"/><Relationship Id="rId5" Type="http://schemas.openxmlformats.org/officeDocument/2006/relationships/image" Target="../media/image44.png"/><Relationship Id="rId4" Type="http://schemas.openxmlformats.org/officeDocument/2006/relationships/hyperlink" Target="http://www.ewg.org/foodnews/"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25.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4.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5.xml"/><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0.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42.xml"/><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79.jpg"/><Relationship Id="rId5" Type="http://schemas.openxmlformats.org/officeDocument/2006/relationships/hyperlink" Target="http://www.ipm.ucdavis.edu/training/school-and-child-care-ipm.html" TargetMode="External"/><Relationship Id="rId4" Type="http://schemas.openxmlformats.org/officeDocument/2006/relationships/hyperlink" Target="https://apps.cdpr.ca.gov/schoolipm/"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44.xml"/><Relationship Id="rId7" Type="http://schemas.openxmlformats.org/officeDocument/2006/relationships/image" Target="../media/image80.png"/><Relationship Id="rId2" Type="http://schemas.openxmlformats.org/officeDocument/2006/relationships/slideLayout" Target="../slideLayouts/slideLayout18.xml"/><Relationship Id="rId1" Type="http://schemas.openxmlformats.org/officeDocument/2006/relationships/tags" Target="../tags/tag39.xml"/><Relationship Id="rId6" Type="http://schemas.openxmlformats.org/officeDocument/2006/relationships/hyperlink" Target="https://www.qualitypro.org/certified-services/greenpro/" TargetMode="External"/><Relationship Id="rId5" Type="http://schemas.openxmlformats.org/officeDocument/2006/relationships/hyperlink" Target="https://greenshieldcertified.org/" TargetMode="External"/><Relationship Id="rId4" Type="http://schemas.openxmlformats.org/officeDocument/2006/relationships/hyperlink" Target="https://www.ecowisecertified.com/ecowise_find.html" TargetMode="External"/><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IfdCtx3LqEc&amp;list=PLgU4sA8HrUfrrheC4rNNgB1ou7JlnpKvP&amp;index=3&amp;t=0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youtube.com/watch?v=2Tmc4hhSdH4&amp;list=PLgU4sA8HrUfrrheC4rNNgB1ou7JlnpKvP&amp;index=3"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6189-AAAC-4D41-B564-15AACA1DD7D1}"/>
              </a:ext>
            </a:extLst>
          </p:cNvPr>
          <p:cNvSpPr>
            <a:spLocks noGrp="1"/>
          </p:cNvSpPr>
          <p:nvPr>
            <p:ph type="ctrTitle"/>
          </p:nvPr>
        </p:nvSpPr>
        <p:spPr>
          <a:xfrm>
            <a:off x="2247900" y="304801"/>
            <a:ext cx="7696200" cy="1450975"/>
          </a:xfrm>
        </p:spPr>
        <p:txBody>
          <a:bodyPr wrap="square" numCol="1" anchorCtr="0" compatLnSpc="1">
            <a:prstTxWarp prst="textNoShape">
              <a:avLst/>
            </a:prstTxWarp>
          </a:bodyPr>
          <a:lstStyle/>
          <a:p>
            <a:pPr algn="ctr" eaLnBrk="1" hangingPunct="1">
              <a:defRPr/>
            </a:pPr>
            <a:r>
              <a:rPr lang="en-US" altLang="en-US" sz="4000" dirty="0" err="1">
                <a:solidFill>
                  <a:schemeClr val="tx1"/>
                </a:solidFill>
              </a:rPr>
              <a:t>Manejo</a:t>
            </a:r>
            <a:r>
              <a:rPr lang="en-US" altLang="en-US" sz="4000" dirty="0">
                <a:solidFill>
                  <a:schemeClr val="tx1"/>
                </a:solidFill>
              </a:rPr>
              <a:t> </a:t>
            </a:r>
            <a:r>
              <a:rPr lang="en-US" altLang="en-US" sz="4000" dirty="0" err="1">
                <a:solidFill>
                  <a:schemeClr val="tx1"/>
                </a:solidFill>
              </a:rPr>
              <a:t>Integrado</a:t>
            </a:r>
            <a:r>
              <a:rPr lang="en-US" altLang="en-US" sz="4000" dirty="0">
                <a:solidFill>
                  <a:schemeClr val="tx1"/>
                </a:solidFill>
              </a:rPr>
              <a:t> </a:t>
            </a:r>
            <a:r>
              <a:rPr lang="en-US" altLang="en-US" sz="4000" dirty="0">
                <a:solidFill>
                  <a:srgbClr val="3E3D2D"/>
                </a:solidFill>
              </a:rPr>
              <a:t>de Plagas (IPM) para proveedores de cuidado infantil</a:t>
            </a:r>
          </a:p>
        </p:txBody>
      </p:sp>
      <p:sp>
        <p:nvSpPr>
          <p:cNvPr id="9219" name="Subtitle 2">
            <a:extLst>
              <a:ext uri="{FF2B5EF4-FFF2-40B4-BE49-F238E27FC236}">
                <a16:creationId xmlns:a16="http://schemas.microsoft.com/office/drawing/2014/main" id="{18C2DCDC-21CA-49C1-8753-091C4C6BF993}"/>
              </a:ext>
            </a:extLst>
          </p:cNvPr>
          <p:cNvSpPr>
            <a:spLocks noGrp="1" noChangeArrowheads="1"/>
          </p:cNvSpPr>
          <p:nvPr>
            <p:ph type="subTitle" idx="1"/>
          </p:nvPr>
        </p:nvSpPr>
        <p:spPr>
          <a:xfrm>
            <a:off x="2667000" y="4953000"/>
            <a:ext cx="6858000" cy="1066800"/>
          </a:xfrm>
        </p:spPr>
        <p:txBody>
          <a:bodyPr/>
          <a:lstStyle/>
          <a:p>
            <a:pPr algn="ctr" eaLnBrk="1" hangingPunct="1">
              <a:buClrTx/>
            </a:pPr>
            <a:r>
              <a:rPr lang="en-US" altLang="en-US" dirty="0" err="1">
                <a:solidFill>
                  <a:schemeClr val="accent2"/>
                </a:solidFill>
              </a:rPr>
              <a:t>Programa</a:t>
            </a:r>
            <a:r>
              <a:rPr lang="en-US" altLang="en-US" dirty="0">
                <a:solidFill>
                  <a:schemeClr val="accent2"/>
                </a:solidFill>
              </a:rPr>
              <a:t> de </a:t>
            </a:r>
            <a:r>
              <a:rPr lang="en-US" altLang="en-US" dirty="0" err="1">
                <a:solidFill>
                  <a:schemeClr val="accent2"/>
                </a:solidFill>
              </a:rPr>
              <a:t>Salud</a:t>
            </a:r>
            <a:r>
              <a:rPr lang="en-US" altLang="en-US" dirty="0">
                <a:solidFill>
                  <a:schemeClr val="accent2"/>
                </a:solidFill>
              </a:rPr>
              <a:t> </a:t>
            </a:r>
            <a:r>
              <a:rPr lang="en-US" altLang="en-US" dirty="0" err="1">
                <a:solidFill>
                  <a:schemeClr val="accent2"/>
                </a:solidFill>
              </a:rPr>
              <a:t>en</a:t>
            </a:r>
            <a:r>
              <a:rPr lang="en-US" altLang="en-US" dirty="0">
                <a:solidFill>
                  <a:schemeClr val="accent2"/>
                </a:solidFill>
              </a:rPr>
              <a:t> </a:t>
            </a:r>
            <a:r>
              <a:rPr lang="en-US" altLang="en-US" dirty="0" err="1">
                <a:solidFill>
                  <a:schemeClr val="accent2"/>
                </a:solidFill>
              </a:rPr>
              <a:t>Centros</a:t>
            </a:r>
            <a:r>
              <a:rPr lang="en-US" altLang="en-US" dirty="0">
                <a:solidFill>
                  <a:schemeClr val="accent2"/>
                </a:solidFill>
              </a:rPr>
              <a:t> de </a:t>
            </a:r>
            <a:r>
              <a:rPr lang="en-US" altLang="en-US" dirty="0" err="1">
                <a:solidFill>
                  <a:schemeClr val="accent2"/>
                </a:solidFill>
              </a:rPr>
              <a:t>Cuidado</a:t>
            </a:r>
            <a:r>
              <a:rPr lang="en-US" altLang="en-US" dirty="0">
                <a:solidFill>
                  <a:schemeClr val="accent2"/>
                </a:solidFill>
              </a:rPr>
              <a:t> </a:t>
            </a:r>
            <a:r>
              <a:rPr lang="en-US" altLang="en-US" dirty="0" err="1">
                <a:solidFill>
                  <a:schemeClr val="accent2"/>
                </a:solidFill>
              </a:rPr>
              <a:t>Infantil</a:t>
            </a:r>
            <a:r>
              <a:rPr lang="en-US" altLang="en-US" dirty="0">
                <a:solidFill>
                  <a:schemeClr val="accent2"/>
                </a:solidFill>
              </a:rPr>
              <a:t> de California de la </a:t>
            </a:r>
            <a:r>
              <a:rPr lang="en-US" altLang="en-US" dirty="0" err="1">
                <a:solidFill>
                  <a:schemeClr val="accent2"/>
                </a:solidFill>
              </a:rPr>
              <a:t>Facultad</a:t>
            </a:r>
            <a:r>
              <a:rPr lang="en-US" altLang="en-US" dirty="0">
                <a:solidFill>
                  <a:schemeClr val="accent2"/>
                </a:solidFill>
              </a:rPr>
              <a:t> de </a:t>
            </a:r>
            <a:r>
              <a:rPr lang="en-US" altLang="en-US" dirty="0" err="1">
                <a:solidFill>
                  <a:schemeClr val="accent2"/>
                </a:solidFill>
              </a:rPr>
              <a:t>Enfermería</a:t>
            </a:r>
            <a:r>
              <a:rPr lang="en-US" altLang="en-US" dirty="0">
                <a:solidFill>
                  <a:schemeClr val="accent2"/>
                </a:solidFill>
              </a:rPr>
              <a:t> de UCSF </a:t>
            </a:r>
          </a:p>
          <a:p>
            <a:pPr algn="ctr" eaLnBrk="1" hangingPunct="1">
              <a:buClrTx/>
              <a:buFont typeface="Calibri" panose="020F0502020204030204" pitchFamily="34" charset="0"/>
              <a:buNone/>
            </a:pPr>
            <a:r>
              <a:rPr lang="en-US" altLang="en-US" dirty="0">
                <a:solidFill>
                  <a:schemeClr val="accent2"/>
                </a:solidFill>
              </a:rPr>
              <a:t>Curso aprobado por la Ley de </a:t>
            </a:r>
            <a:r>
              <a:rPr lang="en-US" altLang="en-US" dirty="0" err="1">
                <a:solidFill>
                  <a:schemeClr val="accent2"/>
                </a:solidFill>
              </a:rPr>
              <a:t>Escuelas</a:t>
            </a:r>
            <a:r>
              <a:rPr lang="en-US" altLang="en-US" dirty="0">
                <a:solidFill>
                  <a:schemeClr val="accent2"/>
                </a:solidFill>
              </a:rPr>
              <a:t> </a:t>
            </a:r>
            <a:r>
              <a:rPr lang="en-US" altLang="en-US" dirty="0" err="1">
                <a:solidFill>
                  <a:schemeClr val="accent2"/>
                </a:solidFill>
              </a:rPr>
              <a:t>Saludables</a:t>
            </a:r>
            <a:r>
              <a:rPr lang="en-US" altLang="en-US" dirty="0">
                <a:solidFill>
                  <a:schemeClr val="accent2"/>
                </a:solidFill>
              </a:rPr>
              <a:t>, 2023</a:t>
            </a:r>
            <a:endParaRPr lang="en-US" altLang="en-US" dirty="0">
              <a:solidFill>
                <a:srgbClr val="898989"/>
              </a:solidFill>
            </a:endParaRPr>
          </a:p>
        </p:txBody>
      </p:sp>
      <p:pic>
        <p:nvPicPr>
          <p:cNvPr id="9221" name="Picture 5" descr="IPMmainroom1.tif">
            <a:extLst>
              <a:ext uri="{FF2B5EF4-FFF2-40B4-BE49-F238E27FC236}">
                <a16:creationId xmlns:a16="http://schemas.microsoft.com/office/drawing/2014/main" id="{12D0444F-1BEF-432E-83EA-15F098C594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2084389"/>
            <a:ext cx="3898900" cy="2828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8F161-B512-3290-EEAE-62051659E1A7}"/>
              </a:ext>
            </a:extLst>
          </p:cNvPr>
          <p:cNvPicPr>
            <a:picLocks noChangeAspect="1"/>
          </p:cNvPicPr>
          <p:nvPr/>
        </p:nvPicPr>
        <p:blipFill>
          <a:blip r:embed="rId3"/>
          <a:stretch>
            <a:fillRect/>
          </a:stretch>
        </p:blipFill>
        <p:spPr>
          <a:xfrm>
            <a:off x="341976" y="1943488"/>
            <a:ext cx="5677825" cy="2726850"/>
          </a:xfrm>
          <a:prstGeom prst="rect">
            <a:avLst/>
          </a:prstGeom>
        </p:spPr>
      </p:pic>
      <p:pic>
        <p:nvPicPr>
          <p:cNvPr id="3" name="Picture 2">
            <a:extLst>
              <a:ext uri="{FF2B5EF4-FFF2-40B4-BE49-F238E27FC236}">
                <a16:creationId xmlns:a16="http://schemas.microsoft.com/office/drawing/2014/main" id="{3CBB715A-E812-4429-0F43-B054D7FC5E12}"/>
              </a:ext>
            </a:extLst>
          </p:cNvPr>
          <p:cNvPicPr>
            <a:picLocks noChangeAspect="1"/>
          </p:cNvPicPr>
          <p:nvPr/>
        </p:nvPicPr>
        <p:blipFill>
          <a:blip r:embed="rId4"/>
          <a:stretch>
            <a:fillRect/>
          </a:stretch>
        </p:blipFill>
        <p:spPr>
          <a:xfrm>
            <a:off x="6172200" y="1943488"/>
            <a:ext cx="5475962" cy="2611436"/>
          </a:xfrm>
          <a:prstGeom prst="rect">
            <a:avLst/>
          </a:prstGeom>
        </p:spPr>
      </p:pic>
    </p:spTree>
    <p:extLst>
      <p:ext uri="{BB962C8B-B14F-4D97-AF65-F5344CB8AC3E}">
        <p14:creationId xmlns:p14="http://schemas.microsoft.com/office/powerpoint/2010/main" val="286809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DD519-FF40-6A61-D0AF-195D110AB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759" y="228600"/>
            <a:ext cx="4478482" cy="5795682"/>
          </a:xfrm>
          <a:prstGeom prst="rect">
            <a:avLst/>
          </a:prstGeom>
          <a:ln>
            <a:solidFill>
              <a:schemeClr val="tx1"/>
            </a:solidFill>
          </a:ln>
        </p:spPr>
      </p:pic>
    </p:spTree>
    <p:extLst>
      <p:ext uri="{BB962C8B-B14F-4D97-AF65-F5344CB8AC3E}">
        <p14:creationId xmlns:p14="http://schemas.microsoft.com/office/powerpoint/2010/main" val="320704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BEB2D-5F72-4495-8314-44B0880036FB}"/>
              </a:ext>
            </a:extLst>
          </p:cNvPr>
          <p:cNvSpPr>
            <a:spLocks noGrp="1"/>
          </p:cNvSpPr>
          <p:nvPr>
            <p:ph type="title"/>
          </p:nvPr>
        </p:nvSpPr>
        <p:spPr>
          <a:xfrm>
            <a:off x="1981200" y="554038"/>
            <a:ext cx="8229600" cy="584200"/>
          </a:xfrm>
        </p:spPr>
        <p:txBody>
          <a:bodyPr wrap="square" numCol="1" anchorCtr="0" compatLnSpc="1">
            <a:prstTxWarp prst="textNoShape">
              <a:avLst/>
            </a:prstTxWarp>
            <a:noAutofit/>
          </a:bodyPr>
          <a:lstStyle/>
          <a:p>
            <a:pPr eaLnBrk="1" hangingPunct="1">
              <a:buSzPct val="100000"/>
              <a:defRPr/>
            </a:pPr>
            <a:r>
              <a:rPr lang="en-US" altLang="en-US" sz="4400" dirty="0" err="1">
                <a:solidFill>
                  <a:srgbClr val="3E3D2D"/>
                </a:solidFill>
              </a:rPr>
              <a:t>Asegurése</a:t>
            </a:r>
            <a:r>
              <a:rPr lang="en-US" altLang="en-US" sz="4400" dirty="0">
                <a:solidFill>
                  <a:srgbClr val="3E3D2D"/>
                </a:solidFill>
              </a:rPr>
              <a:t> de </a:t>
            </a:r>
            <a:r>
              <a:rPr lang="en-US" altLang="en-US" sz="4400" dirty="0" err="1">
                <a:solidFill>
                  <a:srgbClr val="3E3D2D"/>
                </a:solidFill>
              </a:rPr>
              <a:t>comunicarse</a:t>
            </a:r>
            <a:r>
              <a:rPr lang="en-US" altLang="en-US" sz="4400" dirty="0">
                <a:solidFill>
                  <a:srgbClr val="3E3D2D"/>
                </a:solidFill>
              </a:rPr>
              <a:t> con...</a:t>
            </a:r>
          </a:p>
        </p:txBody>
      </p:sp>
      <p:sp>
        <p:nvSpPr>
          <p:cNvPr id="3" name="Content Placeholder 2">
            <a:extLst>
              <a:ext uri="{FF2B5EF4-FFF2-40B4-BE49-F238E27FC236}">
                <a16:creationId xmlns:a16="http://schemas.microsoft.com/office/drawing/2014/main" id="{B33C89ED-EA2D-449E-8942-E358BAF420E4}"/>
              </a:ext>
            </a:extLst>
          </p:cNvPr>
          <p:cNvSpPr>
            <a:spLocks noGrp="1" noChangeArrowheads="1"/>
          </p:cNvSpPr>
          <p:nvPr>
            <p:ph idx="1"/>
          </p:nvPr>
        </p:nvSpPr>
        <p:spPr>
          <a:xfrm>
            <a:off x="1981201" y="1303339"/>
            <a:ext cx="4873625" cy="2606675"/>
          </a:xfrm>
        </p:spPr>
        <p:txBody>
          <a:bodyPr/>
          <a:lstStyle/>
          <a:p>
            <a:pPr eaLnBrk="1" hangingPunct="1">
              <a:buClr>
                <a:srgbClr val="94C600"/>
              </a:buClr>
            </a:pPr>
            <a:r>
              <a:rPr lang="en-US" altLang="en-US" sz="2400" b="1" dirty="0" err="1">
                <a:solidFill>
                  <a:srgbClr val="000000"/>
                </a:solidFill>
                <a:cs typeface="News Gothic MT" panose="020B0504020203020204" pitchFamily="34" charset="0"/>
              </a:rPr>
              <a:t>Dueños</a:t>
            </a:r>
            <a:r>
              <a:rPr lang="en-US" altLang="en-US" sz="2400" b="1" dirty="0">
                <a:solidFill>
                  <a:srgbClr val="000000"/>
                </a:solidFill>
                <a:cs typeface="News Gothic MT" panose="020B0504020203020204" pitchFamily="34" charset="0"/>
              </a:rPr>
              <a:t> de </a:t>
            </a:r>
            <a:r>
              <a:rPr lang="en-US" altLang="en-US" sz="2400" b="1" dirty="0" err="1">
                <a:solidFill>
                  <a:srgbClr val="000000"/>
                </a:solidFill>
                <a:cs typeface="News Gothic MT" panose="020B0504020203020204" pitchFamily="34" charset="0"/>
              </a:rPr>
              <a:t>propiedades</a:t>
            </a:r>
            <a:endParaRPr lang="en-US" altLang="en-US" sz="2400" b="1" dirty="0">
              <a:solidFill>
                <a:srgbClr val="000000"/>
              </a:solidFill>
              <a:cs typeface="News Gothic MT" panose="020B0504020203020204" pitchFamily="34" charset="0"/>
            </a:endParaRPr>
          </a:p>
          <a:p>
            <a:pPr eaLnBrk="1" hangingPunct="1">
              <a:buClr>
                <a:srgbClr val="94C600"/>
              </a:buClr>
            </a:pPr>
            <a:r>
              <a:rPr lang="en-US" altLang="en-US" sz="2400" b="1" dirty="0" err="1">
                <a:cs typeface="Calibri" panose="020F0502020204030204" pitchFamily="34" charset="0"/>
              </a:rPr>
              <a:t>Profesionales</a:t>
            </a:r>
            <a:r>
              <a:rPr lang="en-US" altLang="en-US" sz="2400" b="1" dirty="0">
                <a:cs typeface="Calibri" panose="020F0502020204030204" pitchFamily="34" charset="0"/>
              </a:rPr>
              <a:t> de </a:t>
            </a:r>
            <a:r>
              <a:rPr lang="en-US" altLang="en-US" sz="2400" b="1" dirty="0" err="1">
                <a:cs typeface="Calibri" panose="020F0502020204030204" pitchFamily="34" charset="0"/>
              </a:rPr>
              <a:t>manejo</a:t>
            </a:r>
            <a:r>
              <a:rPr lang="en-US" altLang="en-US" sz="2400" b="1" dirty="0">
                <a:cs typeface="Calibri" panose="020F0502020204030204" pitchFamily="34" charset="0"/>
              </a:rPr>
              <a:t> de </a:t>
            </a:r>
            <a:r>
              <a:rPr lang="en-US" altLang="en-US" sz="2400" b="1" dirty="0" err="1">
                <a:cs typeface="Calibri" panose="020F0502020204030204" pitchFamily="34" charset="0"/>
              </a:rPr>
              <a:t>plagas</a:t>
            </a:r>
            <a:r>
              <a:rPr lang="en-US" altLang="en-US" sz="2400" b="1" dirty="0">
                <a:cs typeface="Calibri" panose="020F0502020204030204" pitchFamily="34" charset="0"/>
              </a:rPr>
              <a:t> (Pest Management Professionals, PMP)</a:t>
            </a:r>
          </a:p>
          <a:p>
            <a:pPr eaLnBrk="1" hangingPunct="1">
              <a:buClr>
                <a:srgbClr val="94C600"/>
              </a:buClr>
            </a:pPr>
            <a:r>
              <a:rPr lang="en-US" altLang="en-US" sz="2400" b="1" dirty="0" err="1">
                <a:cs typeface="Calibri" panose="020F0502020204030204" pitchFamily="34" charset="0"/>
              </a:rPr>
              <a:t>Conserjes</a:t>
            </a:r>
            <a:r>
              <a:rPr lang="en-US" altLang="en-US" sz="2400" b="1" dirty="0">
                <a:cs typeface="Calibri" panose="020F0502020204030204" pitchFamily="34" charset="0"/>
              </a:rPr>
              <a:t>/</a:t>
            </a:r>
            <a:r>
              <a:rPr lang="en-US" altLang="en-US" sz="2400" b="1" dirty="0" err="1">
                <a:cs typeface="Calibri" panose="020F0502020204030204" pitchFamily="34" charset="0"/>
              </a:rPr>
              <a:t>Servicio</a:t>
            </a:r>
            <a:r>
              <a:rPr lang="en-US" altLang="en-US" sz="2400" b="1" dirty="0">
                <a:cs typeface="Calibri" panose="020F0502020204030204" pitchFamily="34" charset="0"/>
              </a:rPr>
              <a:t> de </a:t>
            </a:r>
            <a:r>
              <a:rPr lang="en-US" altLang="en-US" sz="2400" b="1" dirty="0" err="1">
                <a:cs typeface="Calibri" panose="020F0502020204030204" pitchFamily="34" charset="0"/>
              </a:rPr>
              <a:t>limpieza</a:t>
            </a:r>
            <a:endParaRPr lang="en-US" altLang="en-US" sz="2400" b="1" dirty="0">
              <a:cs typeface="Calibri" panose="020F0502020204030204" pitchFamily="34" charset="0"/>
            </a:endParaRPr>
          </a:p>
          <a:p>
            <a:pPr eaLnBrk="1" hangingPunct="1">
              <a:buClr>
                <a:srgbClr val="94C600"/>
              </a:buClr>
            </a:pPr>
            <a:r>
              <a:rPr lang="en-US" altLang="en-US" sz="2400" b="1" dirty="0" err="1">
                <a:cs typeface="Calibri" panose="020F0502020204030204" pitchFamily="34" charset="0"/>
              </a:rPr>
              <a:t>Voluntarios</a:t>
            </a:r>
            <a:endParaRPr lang="en-US" altLang="en-US" sz="2400" b="1" dirty="0">
              <a:cs typeface="Calibri" panose="020F0502020204030204" pitchFamily="34" charset="0"/>
            </a:endParaRPr>
          </a:p>
        </p:txBody>
      </p:sp>
      <p:sp>
        <p:nvSpPr>
          <p:cNvPr id="6" name="Content Placeholder 2">
            <a:extLst>
              <a:ext uri="{FF2B5EF4-FFF2-40B4-BE49-F238E27FC236}">
                <a16:creationId xmlns:a16="http://schemas.microsoft.com/office/drawing/2014/main" id="{E6B2651F-A8B0-4117-9221-6F92C720D6DB}"/>
              </a:ext>
            </a:extLst>
          </p:cNvPr>
          <p:cNvSpPr txBox="1">
            <a:spLocks/>
          </p:cNvSpPr>
          <p:nvPr/>
        </p:nvSpPr>
        <p:spPr>
          <a:xfrm>
            <a:off x="1981201" y="1239839"/>
            <a:ext cx="7954963" cy="949325"/>
          </a:xfrm>
          <a:prstGeom prst="rect">
            <a:avLst/>
          </a:prstGeom>
        </p:spPr>
        <p:txBody>
          <a:bodyPr/>
          <a:lstStyle/>
          <a:p>
            <a:pPr marL="342900" indent="-342900" eaLnBrk="1" fontAlgn="auto" hangingPunct="1">
              <a:spcBef>
                <a:spcPct val="20000"/>
              </a:spcBef>
              <a:spcAft>
                <a:spcPts val="0"/>
              </a:spcAft>
              <a:defRPr/>
            </a:pPr>
            <a:r>
              <a:rPr lang="en-US" sz="1400" spc="300" dirty="0">
                <a:latin typeface="News Gothic MT"/>
                <a:cs typeface="News Gothic MT"/>
              </a:rPr>
              <a:t> </a:t>
            </a:r>
          </a:p>
        </p:txBody>
      </p:sp>
      <p:sp>
        <p:nvSpPr>
          <p:cNvPr id="7" name="Content Placeholder 2">
            <a:extLst>
              <a:ext uri="{FF2B5EF4-FFF2-40B4-BE49-F238E27FC236}">
                <a16:creationId xmlns:a16="http://schemas.microsoft.com/office/drawing/2014/main" id="{4A279721-507E-4E70-AA57-ED82C5A271F8}"/>
              </a:ext>
            </a:extLst>
          </p:cNvPr>
          <p:cNvSpPr txBox="1">
            <a:spLocks noChangeArrowheads="1"/>
          </p:cNvSpPr>
          <p:nvPr/>
        </p:nvSpPr>
        <p:spPr bwMode="auto">
          <a:xfrm>
            <a:off x="2120901" y="4343400"/>
            <a:ext cx="7675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buFontTx/>
              <a:buNone/>
            </a:pPr>
            <a:r>
              <a:rPr lang="en-US" altLang="en-US" sz="1800" i="1" dirty="0">
                <a:solidFill>
                  <a:srgbClr val="000000"/>
                </a:solidFill>
              </a:rPr>
              <a:t>La Ley de Escuelas Saludables </a:t>
            </a:r>
            <a:r>
              <a:rPr lang="en-US" altLang="en-US" sz="1800" i="1" dirty="0" err="1">
                <a:solidFill>
                  <a:srgbClr val="000000"/>
                </a:solidFill>
              </a:rPr>
              <a:t>tiene</a:t>
            </a:r>
            <a:r>
              <a:rPr lang="en-US" altLang="en-US" sz="1800" i="1" dirty="0">
                <a:solidFill>
                  <a:srgbClr val="000000"/>
                </a:solidFill>
              </a:rPr>
              <a:t> </a:t>
            </a:r>
            <a:r>
              <a:rPr lang="en-US" altLang="en-US" sz="1800" i="1" dirty="0" err="1">
                <a:solidFill>
                  <a:srgbClr val="000000"/>
                </a:solidFill>
              </a:rPr>
              <a:t>requisitos</a:t>
            </a:r>
            <a:r>
              <a:rPr lang="en-US" altLang="en-US" sz="1800" i="1" dirty="0">
                <a:solidFill>
                  <a:srgbClr val="000000"/>
                </a:solidFill>
              </a:rPr>
              <a:t> </a:t>
            </a:r>
            <a:r>
              <a:rPr lang="en-US" altLang="en-US" sz="1800" i="1" dirty="0" err="1">
                <a:solidFill>
                  <a:srgbClr val="000000"/>
                </a:solidFill>
              </a:rPr>
              <a:t>específicos</a:t>
            </a:r>
            <a:r>
              <a:rPr lang="en-US" altLang="en-US" sz="1800" i="1" dirty="0">
                <a:solidFill>
                  <a:srgbClr val="000000"/>
                </a:solidFill>
              </a:rPr>
              <a:t> para los </a:t>
            </a:r>
            <a:r>
              <a:rPr lang="en-US" altLang="en-US" sz="1800" b="1" i="1" dirty="0" err="1">
                <a:solidFill>
                  <a:srgbClr val="000000"/>
                </a:solidFill>
              </a:rPr>
              <a:t>dueños</a:t>
            </a:r>
            <a:r>
              <a:rPr lang="en-US" altLang="en-US" sz="1800" b="1" i="1" dirty="0">
                <a:solidFill>
                  <a:srgbClr val="000000"/>
                </a:solidFill>
              </a:rPr>
              <a:t> de </a:t>
            </a:r>
            <a:r>
              <a:rPr lang="en-US" altLang="en-US" sz="1800" b="1" i="1" dirty="0" err="1">
                <a:solidFill>
                  <a:srgbClr val="000000"/>
                </a:solidFill>
              </a:rPr>
              <a:t>propiedades</a:t>
            </a:r>
            <a:r>
              <a:rPr lang="en-US" altLang="en-US" sz="1800" b="1" i="1" dirty="0">
                <a:solidFill>
                  <a:srgbClr val="000000"/>
                </a:solidFill>
              </a:rPr>
              <a:t> </a:t>
            </a:r>
            <a:r>
              <a:rPr lang="en-US" altLang="en-US" sz="1800" i="1" dirty="0">
                <a:solidFill>
                  <a:srgbClr val="000000"/>
                </a:solidFill>
              </a:rPr>
              <a:t>y los </a:t>
            </a:r>
            <a:r>
              <a:rPr lang="en-US" altLang="en-US" sz="1800" b="1" i="1" dirty="0" err="1"/>
              <a:t>profesionales</a:t>
            </a:r>
            <a:r>
              <a:rPr lang="en-US" altLang="en-US" sz="1800" b="1" i="1" dirty="0"/>
              <a:t> de </a:t>
            </a:r>
            <a:r>
              <a:rPr lang="en-US" altLang="en-US" sz="1800" b="1" i="1" dirty="0" err="1"/>
              <a:t>manejo</a:t>
            </a:r>
            <a:r>
              <a:rPr lang="en-US" altLang="en-US" sz="1800" b="1" i="1" dirty="0"/>
              <a:t> de </a:t>
            </a:r>
            <a:r>
              <a:rPr lang="en-US" altLang="en-US" sz="1800" b="1" i="1" dirty="0" err="1"/>
              <a:t>plagas</a:t>
            </a:r>
            <a:r>
              <a:rPr lang="en-US" altLang="en-US" sz="1800" i="1" dirty="0"/>
              <a:t>. </a:t>
            </a:r>
            <a:r>
              <a:rPr lang="en-US" altLang="en-US" sz="1800" i="1" dirty="0" err="1"/>
              <a:t>Puede</a:t>
            </a:r>
            <a:r>
              <a:rPr lang="en-US" altLang="en-US" sz="1800" i="1" dirty="0"/>
              <a:t> </a:t>
            </a:r>
            <a:r>
              <a:rPr lang="en-US" altLang="en-US" sz="1800" i="1" dirty="0" err="1"/>
              <a:t>encontrarse</a:t>
            </a:r>
            <a:r>
              <a:rPr lang="en-US" altLang="en-US" sz="1800" i="1" dirty="0"/>
              <a:t> </a:t>
            </a:r>
            <a:r>
              <a:rPr lang="en-US" altLang="en-US" sz="1800" i="1" dirty="0" err="1"/>
              <a:t>más</a:t>
            </a:r>
            <a:r>
              <a:rPr lang="en-US" altLang="en-US" sz="1800" i="1" dirty="0"/>
              <a:t> </a:t>
            </a:r>
            <a:r>
              <a:rPr lang="en-US" altLang="en-US" sz="1800" i="1" dirty="0" err="1"/>
              <a:t>información</a:t>
            </a:r>
            <a:r>
              <a:rPr lang="en-US" altLang="en-US" sz="1800" i="1" dirty="0"/>
              <a:t> </a:t>
            </a:r>
            <a:r>
              <a:rPr lang="en-US" altLang="en-US" sz="1800" i="1" dirty="0" err="1"/>
              <a:t>en</a:t>
            </a:r>
            <a:r>
              <a:rPr lang="en-US" altLang="en-US" sz="1800" i="1" dirty="0"/>
              <a:t> el sitio web del DPR.</a:t>
            </a:r>
          </a:p>
        </p:txBody>
      </p:sp>
      <p:pic>
        <p:nvPicPr>
          <p:cNvPr id="27656" name="Picture 10">
            <a:extLst>
              <a:ext uri="{FF2B5EF4-FFF2-40B4-BE49-F238E27FC236}">
                <a16:creationId xmlns:a16="http://schemas.microsoft.com/office/drawing/2014/main" id="{1A0EFCDE-0D07-420D-B344-ECC0794769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006" t="17113" r="7414" b="6026"/>
          <a:stretch>
            <a:fillRect/>
          </a:stretch>
        </p:blipFill>
        <p:spPr bwMode="auto">
          <a:xfrm>
            <a:off x="6774498" y="1279526"/>
            <a:ext cx="3200400" cy="21066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7">
            <a:extLst>
              <a:ext uri="{FF2B5EF4-FFF2-40B4-BE49-F238E27FC236}">
                <a16:creationId xmlns:a16="http://schemas.microsoft.com/office/drawing/2014/main" id="{373E4FD5-9E02-4053-8EEA-8AB6253BA877}"/>
              </a:ext>
            </a:extLst>
          </p:cNvPr>
          <p:cNvSpPr txBox="1">
            <a:spLocks noChangeArrowheads="1"/>
          </p:cNvSpPr>
          <p:nvPr/>
        </p:nvSpPr>
        <p:spPr bwMode="auto">
          <a:xfrm>
            <a:off x="8382000" y="3409950"/>
            <a:ext cx="2438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sz="1100" i="1">
                <a:solidFill>
                  <a:srgbClr val="000000"/>
                </a:solidFill>
              </a:rPr>
              <a:t>Crédito de la fotografía: UCSF</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3006-DFC3-4C79-87B2-D3E6926F25CC}"/>
              </a:ext>
            </a:extLst>
          </p:cNvPr>
          <p:cNvSpPr>
            <a:spLocks noGrp="1"/>
          </p:cNvSpPr>
          <p:nvPr>
            <p:ph type="title"/>
          </p:nvPr>
        </p:nvSpPr>
        <p:spPr/>
        <p:txBody>
          <a:bodyPr wrap="square" numCol="1" anchorCtr="0" compatLnSpc="1">
            <a:prstTxWarp prst="textNoShape">
              <a:avLst/>
            </a:prstTxWarp>
            <a:normAutofit/>
          </a:bodyPr>
          <a:lstStyle/>
          <a:p>
            <a:pPr eaLnBrk="1" hangingPunct="1">
              <a:buSzPct val="100000"/>
              <a:defRPr/>
            </a:pPr>
            <a:r>
              <a:rPr lang="en-US" altLang="en-US" sz="4400" dirty="0" err="1">
                <a:solidFill>
                  <a:srgbClr val="3E3D2D"/>
                </a:solidFill>
              </a:rPr>
              <a:t>Productos</a:t>
            </a:r>
            <a:r>
              <a:rPr lang="en-US" altLang="en-US" sz="4400" dirty="0">
                <a:solidFill>
                  <a:srgbClr val="3E3D2D"/>
                </a:solidFill>
              </a:rPr>
              <a:t> </a:t>
            </a:r>
            <a:r>
              <a:rPr lang="en-US" altLang="en-US" sz="4400" dirty="0" err="1">
                <a:solidFill>
                  <a:srgbClr val="3E3D2D"/>
                </a:solidFill>
              </a:rPr>
              <a:t>exentos</a:t>
            </a:r>
            <a:r>
              <a:rPr lang="en-US" altLang="en-US" sz="4400" dirty="0">
                <a:solidFill>
                  <a:srgbClr val="3E3D2D"/>
                </a:solidFill>
              </a:rPr>
              <a:t>/no </a:t>
            </a:r>
            <a:r>
              <a:rPr lang="en-US" altLang="en-US" sz="4400" dirty="0" err="1">
                <a:solidFill>
                  <a:srgbClr val="3E3D2D"/>
                </a:solidFill>
              </a:rPr>
              <a:t>exentos</a:t>
            </a:r>
            <a:endParaRPr lang="en-US" altLang="en-US" sz="4400" dirty="0">
              <a:solidFill>
                <a:srgbClr val="3E3D2D"/>
              </a:solidFill>
            </a:endParaRPr>
          </a:p>
        </p:txBody>
      </p:sp>
      <p:sp>
        <p:nvSpPr>
          <p:cNvPr id="3" name="Content Placeholder 2">
            <a:extLst>
              <a:ext uri="{FF2B5EF4-FFF2-40B4-BE49-F238E27FC236}">
                <a16:creationId xmlns:a16="http://schemas.microsoft.com/office/drawing/2014/main" id="{25E56B61-355F-402E-B378-99D569491F5C}"/>
              </a:ext>
            </a:extLst>
          </p:cNvPr>
          <p:cNvSpPr>
            <a:spLocks noGrp="1"/>
          </p:cNvSpPr>
          <p:nvPr>
            <p:ph idx="1"/>
          </p:nvPr>
        </p:nvSpPr>
        <p:spPr>
          <a:xfrm>
            <a:off x="1981200" y="1460500"/>
            <a:ext cx="7772400" cy="4254500"/>
          </a:xfrm>
        </p:spPr>
        <p:txBody>
          <a:bodyPr>
            <a:normAutofit lnSpcReduction="10000"/>
          </a:bodyPr>
          <a:lstStyle/>
          <a:p>
            <a:pPr eaLnBrk="1" hangingPunct="1">
              <a:lnSpc>
                <a:spcPct val="90000"/>
              </a:lnSpc>
              <a:buClr>
                <a:srgbClr val="94C600"/>
              </a:buClr>
              <a:defRPr/>
            </a:pPr>
            <a:r>
              <a:rPr lang="en-US" altLang="en-US" dirty="0">
                <a:solidFill>
                  <a:srgbClr val="000000"/>
                </a:solidFill>
              </a:rPr>
              <a:t>La </a:t>
            </a:r>
            <a:r>
              <a:rPr lang="en-US" altLang="en-US" dirty="0"/>
              <a:t>HSA </a:t>
            </a:r>
            <a:r>
              <a:rPr lang="en-US" altLang="en-US" dirty="0" err="1"/>
              <a:t>es</a:t>
            </a:r>
            <a:r>
              <a:rPr lang="en-US" altLang="en-US" dirty="0"/>
              <a:t> </a:t>
            </a:r>
            <a:r>
              <a:rPr lang="en-US" altLang="en-US" dirty="0" err="1"/>
              <a:t>pertinente</a:t>
            </a:r>
            <a:r>
              <a:rPr lang="en-US" altLang="en-US" dirty="0"/>
              <a:t> a </a:t>
            </a:r>
            <a:r>
              <a:rPr lang="en-US" altLang="en-US" dirty="0" err="1"/>
              <a:t>pesticidas</a:t>
            </a:r>
            <a:r>
              <a:rPr lang="en-US" altLang="en-US" dirty="0"/>
              <a:t> que </a:t>
            </a:r>
            <a:r>
              <a:rPr lang="en-US" altLang="en-US" dirty="0" err="1"/>
              <a:t>están</a:t>
            </a:r>
            <a:r>
              <a:rPr lang="en-US" altLang="en-US" dirty="0"/>
              <a:t> </a:t>
            </a:r>
            <a:r>
              <a:rPr lang="en-US" altLang="en-US" dirty="0" err="1"/>
              <a:t>en</a:t>
            </a:r>
            <a:r>
              <a:rPr lang="en-US" altLang="en-US" dirty="0"/>
              <a:t> la forma de:</a:t>
            </a:r>
          </a:p>
          <a:p>
            <a:pPr lvl="1" eaLnBrk="1" hangingPunct="1">
              <a:lnSpc>
                <a:spcPct val="90000"/>
              </a:lnSpc>
              <a:buClr>
                <a:srgbClr val="71685A"/>
              </a:buClr>
              <a:defRPr/>
            </a:pPr>
            <a:r>
              <a:rPr lang="en-US" altLang="en-US" sz="1900" dirty="0" err="1"/>
              <a:t>Aerosoles</a:t>
            </a:r>
            <a:endParaRPr lang="en-US" altLang="en-US" sz="1900" dirty="0"/>
          </a:p>
          <a:p>
            <a:pPr lvl="1" eaLnBrk="1" hangingPunct="1">
              <a:lnSpc>
                <a:spcPct val="90000"/>
              </a:lnSpc>
              <a:buClr>
                <a:srgbClr val="71685A"/>
              </a:buClr>
              <a:defRPr/>
            </a:pPr>
            <a:r>
              <a:rPr lang="en-US" altLang="en-US" sz="1900" dirty="0" err="1"/>
              <a:t>Nebulizadores</a:t>
            </a:r>
            <a:endParaRPr lang="en-US" altLang="en-US" sz="1900" dirty="0"/>
          </a:p>
          <a:p>
            <a:pPr lvl="1" eaLnBrk="1" hangingPunct="1">
              <a:lnSpc>
                <a:spcPct val="90000"/>
              </a:lnSpc>
              <a:buClr>
                <a:srgbClr val="71685A"/>
              </a:buClr>
              <a:defRPr/>
            </a:pPr>
            <a:r>
              <a:rPr lang="en-US" altLang="en-US" sz="1900" dirty="0" err="1"/>
              <a:t>Gránulos</a:t>
            </a:r>
            <a:r>
              <a:rPr lang="en-US" altLang="en-US" sz="1900" dirty="0"/>
              <a:t> o </a:t>
            </a:r>
            <a:r>
              <a:rPr lang="en-US" altLang="en-US" sz="1900" dirty="0" err="1"/>
              <a:t>polvo</a:t>
            </a:r>
            <a:r>
              <a:rPr lang="en-US" altLang="en-US" sz="1900" dirty="0"/>
              <a:t>, </a:t>
            </a:r>
            <a:r>
              <a:rPr lang="en-US" altLang="en-US" sz="1900" dirty="0" err="1"/>
              <a:t>si</a:t>
            </a:r>
            <a:r>
              <a:rPr lang="en-US" altLang="en-US" sz="1900" dirty="0"/>
              <a:t> no </a:t>
            </a:r>
            <a:r>
              <a:rPr lang="en-US" altLang="en-US" sz="1900" dirty="0" err="1"/>
              <a:t>están</a:t>
            </a:r>
            <a:r>
              <a:rPr lang="en-US" altLang="en-US" sz="1900" dirty="0"/>
              <a:t> </a:t>
            </a:r>
            <a:r>
              <a:rPr lang="en-US" altLang="en-US" sz="1900" dirty="0" err="1"/>
              <a:t>contenidos</a:t>
            </a:r>
            <a:endParaRPr lang="en-US" altLang="en-US" sz="1900" dirty="0"/>
          </a:p>
          <a:p>
            <a:pPr eaLnBrk="1" hangingPunct="1">
              <a:lnSpc>
                <a:spcPct val="90000"/>
              </a:lnSpc>
              <a:buClr>
                <a:srgbClr val="94C600"/>
              </a:buClr>
              <a:defRPr/>
            </a:pPr>
            <a:r>
              <a:rPr lang="en-US" altLang="en-US" dirty="0" err="1"/>
              <a:t>Pesticidas</a:t>
            </a:r>
            <a:r>
              <a:rPr lang="en-US" altLang="en-US" dirty="0"/>
              <a:t> </a:t>
            </a:r>
            <a:r>
              <a:rPr lang="en-US" altLang="en-US" dirty="0" err="1"/>
              <a:t>exentos</a:t>
            </a:r>
            <a:r>
              <a:rPr lang="en-US" altLang="en-US" dirty="0"/>
              <a:t> (no se </a:t>
            </a:r>
            <a:r>
              <a:rPr lang="en-US" altLang="en-US" dirty="0" err="1"/>
              <a:t>necesitan</a:t>
            </a:r>
            <a:r>
              <a:rPr lang="en-US" altLang="en-US" dirty="0"/>
              <a:t> </a:t>
            </a:r>
            <a:r>
              <a:rPr lang="en-US" altLang="en-US" dirty="0" err="1"/>
              <a:t>notificación</a:t>
            </a:r>
            <a:r>
              <a:rPr lang="en-US" altLang="en-US" dirty="0"/>
              <a:t> </a:t>
            </a:r>
            <a:r>
              <a:rPr lang="en-US" altLang="en-US" dirty="0" err="1"/>
              <a:t>ni</a:t>
            </a:r>
            <a:r>
              <a:rPr lang="en-US" altLang="en-US" dirty="0"/>
              <a:t> </a:t>
            </a:r>
            <a:r>
              <a:rPr lang="en-US" altLang="en-US" dirty="0" err="1"/>
              <a:t>registros</a:t>
            </a:r>
            <a:r>
              <a:rPr lang="en-US" altLang="en-US" dirty="0"/>
              <a:t>)</a:t>
            </a:r>
          </a:p>
          <a:p>
            <a:pPr lvl="1" eaLnBrk="1" hangingPunct="1">
              <a:lnSpc>
                <a:spcPct val="90000"/>
              </a:lnSpc>
              <a:buClr>
                <a:srgbClr val="71685A"/>
              </a:buClr>
              <a:defRPr/>
            </a:pPr>
            <a:r>
              <a:rPr lang="en-US" altLang="en-US" sz="1900" dirty="0" err="1"/>
              <a:t>Productos</a:t>
            </a:r>
            <a:r>
              <a:rPr lang="en-US" altLang="en-US" sz="1900" dirty="0"/>
              <a:t> que </a:t>
            </a:r>
            <a:r>
              <a:rPr lang="en-US" altLang="en-US" sz="1900" dirty="0" err="1"/>
              <a:t>utilizan</a:t>
            </a:r>
            <a:r>
              <a:rPr lang="en-US" altLang="en-US" sz="1900" dirty="0"/>
              <a:t> </a:t>
            </a:r>
            <a:r>
              <a:rPr lang="en-US" altLang="en-US" sz="1900" dirty="0" err="1"/>
              <a:t>pesticidas</a:t>
            </a:r>
            <a:r>
              <a:rPr lang="en-US" altLang="en-US" sz="1900" dirty="0"/>
              <a:t> </a:t>
            </a:r>
            <a:r>
              <a:rPr lang="en-US" altLang="en-US" sz="1900" dirty="0" err="1"/>
              <a:t>en</a:t>
            </a:r>
            <a:r>
              <a:rPr lang="en-US" altLang="en-US" sz="1900" dirty="0"/>
              <a:t> un </a:t>
            </a:r>
            <a:r>
              <a:rPr lang="en-US" altLang="en-US" sz="1900" dirty="0" err="1"/>
              <a:t>cebo</a:t>
            </a:r>
            <a:r>
              <a:rPr lang="en-US" altLang="en-US" sz="1900" dirty="0"/>
              <a:t>, </a:t>
            </a:r>
            <a:r>
              <a:rPr lang="en-US" altLang="en-US" sz="1900" dirty="0" err="1"/>
              <a:t>trampa</a:t>
            </a:r>
            <a:r>
              <a:rPr lang="en-US" altLang="en-US" sz="1900" dirty="0"/>
              <a:t>, gel o </a:t>
            </a:r>
            <a:r>
              <a:rPr lang="en-US" altLang="en-US" sz="1900" dirty="0" err="1"/>
              <a:t>tratamiento</a:t>
            </a:r>
            <a:r>
              <a:rPr lang="en-US" altLang="en-US" sz="1900" dirty="0"/>
              <a:t> de </a:t>
            </a:r>
            <a:r>
              <a:rPr lang="en-US" altLang="en-US" sz="1900" dirty="0" err="1"/>
              <a:t>fisuras</a:t>
            </a:r>
            <a:r>
              <a:rPr lang="en-US" altLang="en-US" sz="1900" dirty="0"/>
              <a:t>/</a:t>
            </a:r>
            <a:r>
              <a:rPr lang="en-US" altLang="en-US" sz="1900" dirty="0" err="1"/>
              <a:t>grietas</a:t>
            </a:r>
            <a:endParaRPr lang="en-US" altLang="en-US" sz="1900" dirty="0"/>
          </a:p>
          <a:p>
            <a:pPr lvl="1" eaLnBrk="1" hangingPunct="1">
              <a:lnSpc>
                <a:spcPct val="90000"/>
              </a:lnSpc>
              <a:buClr>
                <a:srgbClr val="71685A"/>
              </a:buClr>
              <a:defRPr/>
            </a:pPr>
            <a:r>
              <a:rPr lang="en-US" altLang="en-US" sz="1900" dirty="0" err="1"/>
              <a:t>Productos</a:t>
            </a:r>
            <a:r>
              <a:rPr lang="en-US" altLang="en-US" sz="1900" dirty="0"/>
              <a:t> </a:t>
            </a:r>
            <a:r>
              <a:rPr lang="en-US" altLang="en-US" sz="1900" dirty="0" err="1"/>
              <a:t>utilizados</a:t>
            </a:r>
            <a:r>
              <a:rPr lang="en-US" altLang="en-US" sz="1900" dirty="0"/>
              <a:t> para </a:t>
            </a:r>
            <a:r>
              <a:rPr lang="en-US" altLang="en-US" sz="1900" dirty="0" err="1"/>
              <a:t>matar</a:t>
            </a:r>
            <a:r>
              <a:rPr lang="en-US" altLang="en-US" sz="1900" dirty="0"/>
              <a:t> </a:t>
            </a:r>
            <a:r>
              <a:rPr lang="en-US" altLang="en-US" sz="1900" dirty="0" err="1"/>
              <a:t>gérmenes</a:t>
            </a:r>
            <a:r>
              <a:rPr lang="en-US" altLang="en-US" sz="1900" dirty="0"/>
              <a:t> (</a:t>
            </a:r>
            <a:r>
              <a:rPr lang="en-US" altLang="en-US" sz="1900" dirty="0" err="1"/>
              <a:t>antimicrobianos</a:t>
            </a:r>
            <a:r>
              <a:rPr lang="en-US" altLang="en-US" sz="1900" dirty="0"/>
              <a:t>), </a:t>
            </a:r>
            <a:r>
              <a:rPr lang="en-US" altLang="en-US" sz="1900" dirty="0" err="1"/>
              <a:t>como</a:t>
            </a:r>
            <a:r>
              <a:rPr lang="en-US" altLang="en-US" sz="1900" dirty="0"/>
              <a:t> </a:t>
            </a:r>
            <a:r>
              <a:rPr lang="en-US" altLang="en-US" sz="1900" dirty="0" err="1"/>
              <a:t>higienizantes</a:t>
            </a:r>
            <a:r>
              <a:rPr lang="en-US" altLang="en-US" sz="1900" dirty="0"/>
              <a:t> y </a:t>
            </a:r>
            <a:r>
              <a:rPr lang="en-US" altLang="en-US" sz="1900" dirty="0" err="1"/>
              <a:t>desinfectantes</a:t>
            </a:r>
            <a:endParaRPr lang="en-US" altLang="en-US" sz="1900" dirty="0"/>
          </a:p>
          <a:p>
            <a:pPr lvl="1" eaLnBrk="1" hangingPunct="1">
              <a:lnSpc>
                <a:spcPct val="90000"/>
              </a:lnSpc>
              <a:buClr>
                <a:srgbClr val="71685A"/>
              </a:buClr>
              <a:defRPr/>
            </a:pPr>
            <a:r>
              <a:rPr lang="en-US" altLang="en-US" sz="1900" dirty="0" err="1">
                <a:cs typeface="Calibri" panose="020F0502020204030204" pitchFamily="34" charset="0"/>
              </a:rPr>
              <a:t>Pesticidas</a:t>
            </a:r>
            <a:r>
              <a:rPr lang="en-US" altLang="en-US" sz="1900" dirty="0">
                <a:cs typeface="Calibri" panose="020F0502020204030204" pitchFamily="34" charset="0"/>
              </a:rPr>
              <a:t> de </a:t>
            </a:r>
            <a:r>
              <a:rPr lang="en-US" altLang="en-US" sz="1900" dirty="0" err="1">
                <a:solidFill>
                  <a:srgbClr val="000000"/>
                </a:solidFill>
                <a:cs typeface="Calibri" panose="020F0502020204030204" pitchFamily="34" charset="0"/>
              </a:rPr>
              <a:t>riesgo</a:t>
            </a:r>
            <a:r>
              <a:rPr lang="en-US" altLang="en-US" sz="1900" dirty="0">
                <a:solidFill>
                  <a:srgbClr val="000000"/>
                </a:solidFill>
                <a:cs typeface="Calibri" panose="020F0502020204030204" pitchFamily="34" charset="0"/>
              </a:rPr>
              <a:t> </a:t>
            </a:r>
            <a:r>
              <a:rPr lang="en-US" altLang="en-US" sz="1900" dirty="0" err="1">
                <a:solidFill>
                  <a:srgbClr val="000000"/>
                </a:solidFill>
                <a:cs typeface="Calibri" panose="020F0502020204030204" pitchFamily="34" charset="0"/>
              </a:rPr>
              <a:t>mínimo</a:t>
            </a:r>
            <a:r>
              <a:rPr lang="en-US" altLang="en-US" sz="1900" dirty="0">
                <a:solidFill>
                  <a:srgbClr val="000000"/>
                </a:solidFill>
                <a:cs typeface="Calibri" panose="020F0502020204030204" pitchFamily="34" charset="0"/>
              </a:rPr>
              <a:t> </a:t>
            </a:r>
            <a:r>
              <a:rPr lang="en-US" altLang="en-US" sz="1900" dirty="0" err="1">
                <a:solidFill>
                  <a:srgbClr val="000000"/>
                </a:solidFill>
                <a:cs typeface="Calibri" panose="020F0502020204030204" pitchFamily="34" charset="0"/>
              </a:rPr>
              <a:t>exentos</a:t>
            </a:r>
            <a:r>
              <a:rPr lang="en-US" altLang="en-US" sz="1900" dirty="0">
                <a:solidFill>
                  <a:srgbClr val="000000"/>
                </a:solidFill>
                <a:cs typeface="Calibri" panose="020F0502020204030204" pitchFamily="34" charset="0"/>
              </a:rPr>
              <a:t> de </a:t>
            </a:r>
            <a:r>
              <a:rPr lang="en-US" altLang="en-US" sz="1900" dirty="0" err="1">
                <a:solidFill>
                  <a:srgbClr val="000000"/>
                </a:solidFill>
                <a:cs typeface="Calibri" panose="020F0502020204030204" pitchFamily="34" charset="0"/>
              </a:rPr>
              <a:t>registro</a:t>
            </a:r>
            <a:r>
              <a:rPr lang="en-US" altLang="en-US" sz="1900" dirty="0">
                <a:solidFill>
                  <a:srgbClr val="000000"/>
                </a:solidFill>
                <a:cs typeface="Calibri" panose="020F0502020204030204" pitchFamily="34" charset="0"/>
              </a:rPr>
              <a:t> de </a:t>
            </a:r>
            <a:r>
              <a:rPr lang="en-US" altLang="en-US" sz="1900" dirty="0" err="1">
                <a:solidFill>
                  <a:srgbClr val="000000"/>
                </a:solidFill>
                <a:cs typeface="Calibri" panose="020F0502020204030204" pitchFamily="34" charset="0"/>
              </a:rPr>
              <a:t>productos</a:t>
            </a:r>
            <a:r>
              <a:rPr lang="en-US" altLang="en-US" sz="1900" dirty="0">
                <a:solidFill>
                  <a:srgbClr val="000000"/>
                </a:solidFill>
                <a:cs typeface="Calibri" panose="020F0502020204030204" pitchFamily="34" charset="0"/>
              </a:rPr>
              <a:t> con la </a:t>
            </a:r>
            <a:r>
              <a:rPr lang="en-US" altLang="en-US" sz="1900" dirty="0" err="1">
                <a:solidFill>
                  <a:srgbClr val="000000"/>
                </a:solidFill>
                <a:cs typeface="Calibri" panose="020F0502020204030204" pitchFamily="34" charset="0"/>
              </a:rPr>
              <a:t>Agencia</a:t>
            </a:r>
            <a:r>
              <a:rPr lang="en-US" altLang="en-US" sz="1900" dirty="0">
                <a:solidFill>
                  <a:srgbClr val="000000"/>
                </a:solidFill>
                <a:cs typeface="Calibri" panose="020F0502020204030204" pitchFamily="34" charset="0"/>
              </a:rPr>
              <a:t> de </a:t>
            </a:r>
            <a:r>
              <a:rPr lang="en-US" altLang="en-US" sz="1900" dirty="0" err="1">
                <a:solidFill>
                  <a:srgbClr val="000000"/>
                </a:solidFill>
                <a:cs typeface="Calibri" panose="020F0502020204030204" pitchFamily="34" charset="0"/>
              </a:rPr>
              <a:t>Protección</a:t>
            </a:r>
            <a:r>
              <a:rPr lang="en-US" altLang="en-US" sz="1900" dirty="0">
                <a:solidFill>
                  <a:srgbClr val="000000"/>
                </a:solidFill>
                <a:cs typeface="Calibri" panose="020F0502020204030204" pitchFamily="34" charset="0"/>
              </a:rPr>
              <a:t> </a:t>
            </a:r>
            <a:r>
              <a:rPr lang="en-US" altLang="en-US" sz="1900" dirty="0" err="1">
                <a:solidFill>
                  <a:srgbClr val="000000"/>
                </a:solidFill>
                <a:cs typeface="Calibri" panose="020F0502020204030204" pitchFamily="34" charset="0"/>
              </a:rPr>
              <a:t>Ambiental</a:t>
            </a:r>
            <a:r>
              <a:rPr lang="en-US" altLang="en-US" sz="1900" dirty="0">
                <a:solidFill>
                  <a:srgbClr val="000000"/>
                </a:solidFill>
                <a:cs typeface="Calibri" panose="020F0502020204030204" pitchFamily="34" charset="0"/>
              </a:rPr>
              <a:t> (Environmental Protection Agency, EPA) de EE. UU. o </a:t>
            </a:r>
            <a:r>
              <a:rPr lang="en-US" altLang="en-US" sz="1900" dirty="0" err="1">
                <a:solidFill>
                  <a:srgbClr val="000000"/>
                </a:solidFill>
                <a:cs typeface="Calibri" panose="020F0502020204030204" pitchFamily="34" charset="0"/>
              </a:rPr>
              <a:t>productos</a:t>
            </a:r>
            <a:r>
              <a:rPr lang="en-US" altLang="en-US" sz="1900" dirty="0">
                <a:solidFill>
                  <a:srgbClr val="000000"/>
                </a:solidFill>
                <a:cs typeface="Calibri" panose="020F0502020204030204" pitchFamily="34" charset="0"/>
              </a:rPr>
              <a:t> 25(b)</a:t>
            </a:r>
          </a:p>
          <a:p>
            <a:pPr lvl="1" eaLnBrk="1" hangingPunct="1">
              <a:lnSpc>
                <a:spcPct val="90000"/>
              </a:lnSpc>
              <a:buClrTx/>
              <a:buFont typeface="Calibri" panose="020F0502020204030204" pitchFamily="34" charset="0"/>
              <a:buNone/>
              <a:defRPr/>
            </a:pPr>
            <a:endParaRPr lang="en-US" altLang="en-US" sz="1900" dirty="0">
              <a:solidFill>
                <a:srgbClr val="000000"/>
              </a:solidFill>
              <a:cs typeface="Calibri" panose="020F0502020204030204" pitchFamily="34" charset="0"/>
            </a:endParaRPr>
          </a:p>
          <a:p>
            <a:pPr lvl="1" eaLnBrk="1" hangingPunct="1">
              <a:lnSpc>
                <a:spcPct val="90000"/>
              </a:lnSpc>
              <a:buClrTx/>
              <a:buFont typeface="Calibri" panose="020F0502020204030204" pitchFamily="34" charset="0"/>
              <a:buNone/>
              <a:defRPr/>
            </a:pPr>
            <a:r>
              <a:rPr lang="en-US" altLang="en-US" sz="1900" b="1" dirty="0">
                <a:solidFill>
                  <a:srgbClr val="000000"/>
                </a:solidFill>
                <a:cs typeface="Calibri" panose="020F0502020204030204" pitchFamily="34" charset="0"/>
              </a:rPr>
              <a:t>¡Se </a:t>
            </a:r>
            <a:r>
              <a:rPr lang="en-US" altLang="en-US" sz="1900" b="1" dirty="0" err="1">
                <a:solidFill>
                  <a:srgbClr val="000000"/>
                </a:solidFill>
                <a:cs typeface="Calibri" panose="020F0502020204030204" pitchFamily="34" charset="0"/>
              </a:rPr>
              <a:t>requiere</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capacitación</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anual</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incluso</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si</a:t>
            </a:r>
            <a:r>
              <a:rPr lang="en-US" altLang="en-US" sz="1900" b="1" dirty="0">
                <a:solidFill>
                  <a:srgbClr val="000000"/>
                </a:solidFill>
                <a:cs typeface="Calibri" panose="020F0502020204030204" pitchFamily="34" charset="0"/>
              </a:rPr>
              <a:t> se </a:t>
            </a:r>
            <a:r>
              <a:rPr lang="en-US" altLang="en-US" sz="1900" b="1" dirty="0" err="1">
                <a:solidFill>
                  <a:srgbClr val="000000"/>
                </a:solidFill>
                <a:cs typeface="Calibri" panose="020F0502020204030204" pitchFamily="34" charset="0"/>
              </a:rPr>
              <a:t>utilizan</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productos</a:t>
            </a:r>
            <a:r>
              <a:rPr lang="en-US" altLang="en-US" sz="1900" b="1" dirty="0">
                <a:solidFill>
                  <a:srgbClr val="000000"/>
                </a:solidFill>
                <a:cs typeface="Calibri" panose="020F0502020204030204" pitchFamily="34" charset="0"/>
              </a:rPr>
              <a:t> </a:t>
            </a:r>
            <a:r>
              <a:rPr lang="en-US" altLang="en-US" sz="1900" b="1" dirty="0" err="1">
                <a:solidFill>
                  <a:srgbClr val="000000"/>
                </a:solidFill>
                <a:cs typeface="Calibri" panose="020F0502020204030204" pitchFamily="34" charset="0"/>
              </a:rPr>
              <a:t>exentos</a:t>
            </a:r>
            <a:r>
              <a:rPr lang="en-US" altLang="en-US" sz="1900" b="1" dirty="0">
                <a:solidFill>
                  <a:srgbClr val="000000"/>
                </a:solidFill>
                <a:cs typeface="Calibri" panose="020F0502020204030204" pitchFamily="34" charset="0"/>
              </a:rPr>
              <a:t>!</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1F58-2773-494F-9AA5-10AC66EF7C2A}"/>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a:solidFill>
                  <a:srgbClr val="3E3D2D"/>
                </a:solidFill>
              </a:rPr>
              <a:t>¿</a:t>
            </a:r>
            <a:r>
              <a:rPr lang="en-US" altLang="en-US" dirty="0" err="1">
                <a:solidFill>
                  <a:srgbClr val="3E3D2D"/>
                </a:solidFill>
              </a:rPr>
              <a:t>Qué</a:t>
            </a:r>
            <a:r>
              <a:rPr lang="en-US" altLang="en-US" dirty="0">
                <a:solidFill>
                  <a:srgbClr val="3E3D2D"/>
                </a:solidFill>
              </a:rPr>
              <a:t> es </a:t>
            </a:r>
            <a:r>
              <a:rPr lang="en-US" altLang="en-US" dirty="0" err="1">
                <a:solidFill>
                  <a:srgbClr val="3E3D2D"/>
                </a:solidFill>
              </a:rPr>
              <a:t>una</a:t>
            </a:r>
            <a:r>
              <a:rPr lang="en-US" altLang="en-US" dirty="0">
                <a:solidFill>
                  <a:srgbClr val="3E3D2D"/>
                </a:solidFill>
              </a:rPr>
              <a:t> </a:t>
            </a:r>
            <a:r>
              <a:rPr lang="en-US" altLang="en-US" dirty="0" err="1">
                <a:solidFill>
                  <a:srgbClr val="3E3D2D"/>
                </a:solidFill>
              </a:rPr>
              <a:t>plaga</a:t>
            </a:r>
            <a:r>
              <a:rPr lang="en-US" altLang="en-US" dirty="0">
                <a:solidFill>
                  <a:srgbClr val="3E3D2D"/>
                </a:solidFill>
              </a:rPr>
              <a:t>?</a:t>
            </a:r>
          </a:p>
        </p:txBody>
      </p:sp>
      <p:sp>
        <p:nvSpPr>
          <p:cNvPr id="3" name="Content Placeholder 2">
            <a:extLst>
              <a:ext uri="{FF2B5EF4-FFF2-40B4-BE49-F238E27FC236}">
                <a16:creationId xmlns:a16="http://schemas.microsoft.com/office/drawing/2014/main" id="{6412CA0B-F937-4C11-B3B4-7DDBFA0D8C10}"/>
              </a:ext>
            </a:extLst>
          </p:cNvPr>
          <p:cNvSpPr>
            <a:spLocks noGrp="1" noChangeArrowheads="1"/>
          </p:cNvSpPr>
          <p:nvPr>
            <p:ph idx="1"/>
          </p:nvPr>
        </p:nvSpPr>
        <p:spPr>
          <a:xfrm>
            <a:off x="1981200" y="4800601"/>
            <a:ext cx="7467600" cy="1014413"/>
          </a:xfrm>
        </p:spPr>
        <p:txBody>
          <a:bodyPr/>
          <a:lstStyle/>
          <a:p>
            <a:pPr eaLnBrk="1" hangingPunct="1">
              <a:buClrTx/>
              <a:buFont typeface="Calibri" panose="020F0502020204030204" pitchFamily="34" charset="0"/>
              <a:buNone/>
            </a:pPr>
            <a:r>
              <a:rPr lang="en-US" altLang="en-US" sz="2400" dirty="0">
                <a:solidFill>
                  <a:srgbClr val="000000"/>
                </a:solidFill>
                <a:cs typeface="Arial" panose="020B0604020202020204" pitchFamily="34" charset="0"/>
              </a:rPr>
              <a:t>Una </a:t>
            </a:r>
            <a:r>
              <a:rPr lang="en-US" altLang="en-US" sz="2400" dirty="0" err="1">
                <a:cs typeface="Arial" panose="020B0604020202020204" pitchFamily="34" charset="0"/>
              </a:rPr>
              <a:t>plaga</a:t>
            </a:r>
            <a:r>
              <a:rPr lang="en-US" altLang="en-US" sz="2400" dirty="0">
                <a:cs typeface="Arial" panose="020B0604020202020204" pitchFamily="34" charset="0"/>
              </a:rPr>
              <a:t> </a:t>
            </a:r>
            <a:r>
              <a:rPr lang="en-US" altLang="en-US" sz="2400" dirty="0" err="1">
                <a:cs typeface="Arial" panose="020B0604020202020204" pitchFamily="34" charset="0"/>
              </a:rPr>
              <a:t>es</a:t>
            </a:r>
            <a:r>
              <a:rPr lang="en-US" altLang="en-US" sz="2400" dirty="0">
                <a:cs typeface="Arial" panose="020B0604020202020204" pitchFamily="34" charset="0"/>
              </a:rPr>
              <a:t> </a:t>
            </a:r>
            <a:r>
              <a:rPr lang="en-US" altLang="en-US" sz="2400" dirty="0" err="1">
                <a:cs typeface="Arial" panose="020B0604020202020204" pitchFamily="34" charset="0"/>
              </a:rPr>
              <a:t>cualquier</a:t>
            </a:r>
            <a:r>
              <a:rPr lang="en-US" altLang="en-US" sz="2400" dirty="0">
                <a:cs typeface="Arial" panose="020B0604020202020204" pitchFamily="34" charset="0"/>
              </a:rPr>
              <a:t> </a:t>
            </a:r>
            <a:r>
              <a:rPr lang="en-US" altLang="en-US" sz="2400" dirty="0" err="1">
                <a:cs typeface="Arial" panose="020B0604020202020204" pitchFamily="34" charset="0"/>
              </a:rPr>
              <a:t>organismo</a:t>
            </a:r>
            <a:r>
              <a:rPr lang="en-US" altLang="en-US" sz="2400" dirty="0">
                <a:cs typeface="Arial" panose="020B0604020202020204" pitchFamily="34" charset="0"/>
              </a:rPr>
              <a:t> vivo que causa </a:t>
            </a:r>
            <a:r>
              <a:rPr lang="en-US" altLang="en-US" sz="2400" dirty="0" err="1">
                <a:cs typeface="Arial" panose="020B0604020202020204" pitchFamily="34" charset="0"/>
              </a:rPr>
              <a:t>daño</a:t>
            </a:r>
            <a:r>
              <a:rPr lang="en-US" altLang="en-US" sz="2400" dirty="0">
                <a:cs typeface="Arial" panose="020B0604020202020204" pitchFamily="34" charset="0"/>
              </a:rPr>
              <a:t> o </a:t>
            </a:r>
            <a:r>
              <a:rPr lang="en-US" altLang="en-US" sz="2400" dirty="0" err="1">
                <a:cs typeface="Arial" panose="020B0604020202020204" pitchFamily="34" charset="0"/>
              </a:rPr>
              <a:t>malestar</a:t>
            </a:r>
            <a:r>
              <a:rPr lang="en-US" altLang="en-US" sz="2400" dirty="0">
                <a:cs typeface="Arial" panose="020B0604020202020204" pitchFamily="34" charset="0"/>
              </a:rPr>
              <a:t>, o </a:t>
            </a:r>
            <a:r>
              <a:rPr lang="en-US" altLang="en-US" sz="2400" dirty="0" err="1">
                <a:cs typeface="Arial" panose="020B0604020202020204" pitchFamily="34" charset="0"/>
              </a:rPr>
              <a:t>transmite</a:t>
            </a:r>
            <a:r>
              <a:rPr lang="en-US" altLang="en-US" sz="2400" dirty="0">
                <a:cs typeface="Arial" panose="020B0604020202020204" pitchFamily="34" charset="0"/>
              </a:rPr>
              <a:t> o </a:t>
            </a:r>
            <a:r>
              <a:rPr lang="en-US" altLang="en-US" sz="2400" dirty="0">
                <a:solidFill>
                  <a:srgbClr val="000000"/>
                </a:solidFill>
                <a:cs typeface="Arial" panose="020B0604020202020204" pitchFamily="34" charset="0"/>
              </a:rPr>
              <a:t>produce </a:t>
            </a:r>
            <a:r>
              <a:rPr lang="en-US" altLang="en-US" sz="2400" dirty="0" err="1">
                <a:solidFill>
                  <a:srgbClr val="000000"/>
                </a:solidFill>
                <a:cs typeface="Arial" panose="020B0604020202020204" pitchFamily="34" charset="0"/>
              </a:rPr>
              <a:t>enfermedades</a:t>
            </a:r>
            <a:r>
              <a:rPr lang="en-US" altLang="en-US" sz="2400" dirty="0">
                <a:solidFill>
                  <a:srgbClr val="000000"/>
                </a:solidFill>
                <a:cs typeface="Arial" panose="020B0604020202020204" pitchFamily="34" charset="0"/>
              </a:rPr>
              <a:t>.  </a:t>
            </a:r>
          </a:p>
        </p:txBody>
      </p:sp>
      <p:pic>
        <p:nvPicPr>
          <p:cNvPr id="2050" name="Picture 2">
            <a:extLst>
              <a:ext uri="{FF2B5EF4-FFF2-40B4-BE49-F238E27FC236}">
                <a16:creationId xmlns:a16="http://schemas.microsoft.com/office/drawing/2014/main" id="{AEFA299D-B549-475A-81A2-764488B9D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9" y="1446213"/>
            <a:ext cx="5648325" cy="3136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ox(in)">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D00C-F431-4F82-B9B7-E989D4B8BB4E}"/>
              </a:ext>
            </a:extLst>
          </p:cNvPr>
          <p:cNvSpPr>
            <a:spLocks noGrp="1"/>
          </p:cNvSpPr>
          <p:nvPr>
            <p:ph type="title"/>
          </p:nvPr>
        </p:nvSpPr>
        <p:spPr>
          <a:xfrm>
            <a:off x="1401763" y="395289"/>
            <a:ext cx="8799513" cy="885825"/>
          </a:xfrm>
        </p:spPr>
        <p:txBody>
          <a:bodyPr wrap="square" numCol="1" anchorCtr="0" compatLnSpc="1">
            <a:prstTxWarp prst="textNoShape">
              <a:avLst/>
            </a:prstTxWarp>
          </a:bodyPr>
          <a:lstStyle/>
          <a:p>
            <a:pPr algn="ctr" eaLnBrk="1" hangingPunct="1">
              <a:buSzPct val="100000"/>
              <a:defRPr/>
            </a:pPr>
            <a:r>
              <a:rPr lang="en-US" altLang="en-US" sz="4000" dirty="0">
                <a:solidFill>
                  <a:srgbClr val="3E3D2D"/>
                </a:solidFill>
              </a:rPr>
              <a:t>¿</a:t>
            </a:r>
            <a:r>
              <a:rPr lang="en-US" altLang="en-US" sz="3200" dirty="0" err="1">
                <a:solidFill>
                  <a:srgbClr val="3E3D2D"/>
                </a:solidFill>
              </a:rPr>
              <a:t>Cuáles</a:t>
            </a:r>
            <a:r>
              <a:rPr lang="en-US" altLang="en-US" sz="3200" dirty="0">
                <a:solidFill>
                  <a:srgbClr val="3E3D2D"/>
                </a:solidFill>
              </a:rPr>
              <a:t> son las </a:t>
            </a:r>
            <a:r>
              <a:rPr lang="en-US" altLang="en-US" sz="3200" dirty="0" err="1">
                <a:solidFill>
                  <a:srgbClr val="3E3D2D"/>
                </a:solidFill>
              </a:rPr>
              <a:t>plagas</a:t>
            </a:r>
            <a:r>
              <a:rPr lang="en-US" altLang="en-US" sz="3200" dirty="0">
                <a:solidFill>
                  <a:srgbClr val="3E3D2D"/>
                </a:solidFill>
              </a:rPr>
              <a:t> </a:t>
            </a:r>
            <a:r>
              <a:rPr lang="en-US" altLang="en-US" sz="3200" b="1" u="sng" dirty="0">
                <a:solidFill>
                  <a:srgbClr val="0070C0"/>
                </a:solidFill>
              </a:rPr>
              <a:t>INTERIORES</a:t>
            </a:r>
            <a:r>
              <a:rPr lang="en-US" altLang="en-US" sz="3200" b="1" dirty="0">
                <a:solidFill>
                  <a:schemeClr val="tx1"/>
                </a:solidFill>
              </a:rPr>
              <a:t> </a:t>
            </a:r>
            <a:r>
              <a:rPr lang="en-US" altLang="en-US" sz="3200" dirty="0" err="1">
                <a:solidFill>
                  <a:srgbClr val="3E3D2D"/>
                </a:solidFill>
              </a:rPr>
              <a:t>más</a:t>
            </a:r>
            <a:r>
              <a:rPr lang="en-US" altLang="en-US" sz="3200" dirty="0">
                <a:solidFill>
                  <a:srgbClr val="3E3D2D"/>
                </a:solidFill>
              </a:rPr>
              <a:t> </a:t>
            </a:r>
            <a:r>
              <a:rPr lang="en-US" altLang="en-US" sz="3200" dirty="0" err="1">
                <a:solidFill>
                  <a:srgbClr val="3E3D2D"/>
                </a:solidFill>
              </a:rPr>
              <a:t>comunes</a:t>
            </a:r>
            <a:r>
              <a:rPr lang="en-US" altLang="en-US" sz="3200" dirty="0">
                <a:solidFill>
                  <a:srgbClr val="3E3D2D"/>
                </a:solidFill>
              </a:rPr>
              <a:t> </a:t>
            </a:r>
            <a:r>
              <a:rPr lang="en-US" altLang="en-US" sz="3200" dirty="0" err="1">
                <a:solidFill>
                  <a:srgbClr val="3E3D2D"/>
                </a:solidFill>
              </a:rPr>
              <a:t>en</a:t>
            </a:r>
            <a:r>
              <a:rPr lang="en-US" altLang="en-US" sz="3200" dirty="0">
                <a:solidFill>
                  <a:srgbClr val="3E3D2D"/>
                </a:solidFill>
              </a:rPr>
              <a:t> los </a:t>
            </a:r>
            <a:r>
              <a:rPr lang="en-US" altLang="en-US" sz="3200" dirty="0" err="1">
                <a:solidFill>
                  <a:srgbClr val="3E3D2D"/>
                </a:solidFill>
              </a:rPr>
              <a:t>centros</a:t>
            </a:r>
            <a:r>
              <a:rPr lang="en-US" altLang="en-US" sz="3200" dirty="0">
                <a:solidFill>
                  <a:srgbClr val="3E3D2D"/>
                </a:solidFill>
              </a:rPr>
              <a:t> de cuidado infantil de California?</a:t>
            </a:r>
          </a:p>
        </p:txBody>
      </p:sp>
      <p:pic>
        <p:nvPicPr>
          <p:cNvPr id="1028" name="Picture 4">
            <a:extLst>
              <a:ext uri="{FF2B5EF4-FFF2-40B4-BE49-F238E27FC236}">
                <a16:creationId xmlns:a16="http://schemas.microsoft.com/office/drawing/2014/main" id="{950722E7-4615-4A22-98F9-F8097BD94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1" y="1752600"/>
            <a:ext cx="4479925"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6" name="Rectangle 4">
            <a:extLst>
              <a:ext uri="{FF2B5EF4-FFF2-40B4-BE49-F238E27FC236}">
                <a16:creationId xmlns:a16="http://schemas.microsoft.com/office/drawing/2014/main" id="{FBE10290-3027-413D-8D79-405811840D9B}"/>
              </a:ext>
            </a:extLst>
          </p:cNvPr>
          <p:cNvSpPr>
            <a:spLocks noChangeArrowheads="1"/>
          </p:cNvSpPr>
          <p:nvPr/>
        </p:nvSpPr>
        <p:spPr bwMode="auto">
          <a:xfrm>
            <a:off x="1774826" y="5465764"/>
            <a:ext cx="82073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000" dirty="0">
                <a:solidFill>
                  <a:srgbClr val="000000"/>
                </a:solidFill>
                <a:latin typeface="News Gothic MT" panose="020B0504020203020204" pitchFamily="34" charset="0"/>
                <a:ea typeface="ヒラギノ角ゴ Pro W3"/>
                <a:cs typeface="ヒラギノ角ゴ Pro W3"/>
              </a:rPr>
              <a:t>Bradman, A. , Dobson, C., Leonard, V. &amp; Messenger, B. (2010). </a:t>
            </a:r>
            <a:r>
              <a:rPr lang="en-US" altLang="en-US" sz="1000" i="1" dirty="0">
                <a:solidFill>
                  <a:srgbClr val="000000"/>
                </a:solidFill>
                <a:latin typeface="News Gothic MT" panose="020B0504020203020204" pitchFamily="34" charset="0"/>
                <a:ea typeface="ヒラギノ角ゴ Pro W3"/>
                <a:cs typeface="ヒラギノ角ゴ Pro W3"/>
              </a:rPr>
              <a:t>Pest Management and Pesticide Use in California Child Care Centers, Center for Children’ s </a:t>
            </a:r>
            <a:r>
              <a:rPr lang="en-US" altLang="en-US" sz="1000" dirty="0">
                <a:solidFill>
                  <a:srgbClr val="000000"/>
                </a:solidFill>
                <a:latin typeface="News Gothic MT" panose="020B0504020203020204" pitchFamily="34" charset="0"/>
                <a:ea typeface="ヒラギノ角ゴ Pro W3"/>
                <a:cs typeface="ヒラギノ角ゴ Pro W3"/>
              </a:rPr>
              <a:t>Environmental Health Research, School of Public Health, UC Berkeley </a:t>
            </a:r>
            <a:r>
              <a:rPr lang="en-US" altLang="en-US" sz="1000" dirty="0" err="1">
                <a:solidFill>
                  <a:srgbClr val="000000"/>
                </a:solidFill>
                <a:latin typeface="News Gothic MT" panose="020B0504020203020204" pitchFamily="34" charset="0"/>
                <a:ea typeface="ヒラギノ角ゴ Pro W3"/>
                <a:cs typeface="ヒラギノ角ゴ Pro W3"/>
              </a:rPr>
              <a:t>en</a:t>
            </a:r>
            <a:r>
              <a:rPr lang="en-US" altLang="en-US" sz="1000" dirty="0">
                <a:solidFill>
                  <a:srgbClr val="000000"/>
                </a:solidFill>
                <a:latin typeface="News Gothic MT" panose="020B0504020203020204" pitchFamily="34" charset="0"/>
                <a:ea typeface="ヒラギノ角ゴ Pro W3"/>
                <a:cs typeface="ヒラギノ角ゴ Pro W3"/>
              </a:rPr>
              <a:t> apps.cdpr.ca.gov/</a:t>
            </a:r>
            <a:r>
              <a:rPr lang="en-US" altLang="en-US" sz="1000" dirty="0" err="1">
                <a:solidFill>
                  <a:srgbClr val="000000"/>
                </a:solidFill>
                <a:latin typeface="News Gothic MT" panose="020B0504020203020204" pitchFamily="34" charset="0"/>
                <a:ea typeface="ヒラギノ角ゴ Pro W3"/>
                <a:cs typeface="ヒラギノ角ゴ Pro W3"/>
              </a:rPr>
              <a:t>schoolipm</a:t>
            </a:r>
            <a:r>
              <a:rPr lang="en-US" altLang="en-US" sz="1000" dirty="0">
                <a:solidFill>
                  <a:srgbClr val="000000"/>
                </a:solidFill>
                <a:latin typeface="News Gothic MT" panose="020B0504020203020204" pitchFamily="34" charset="0"/>
                <a:ea typeface="ヒラギノ角ゴ Pro W3"/>
                <a:cs typeface="ヒラギノ角ゴ Pro W3"/>
              </a:rPr>
              <a:t>/childcare/pest_mgt_childcare.pdf.</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ox(i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3DDB-C6C7-4529-AD40-87A67CB6CCE1}"/>
              </a:ext>
            </a:extLst>
          </p:cNvPr>
          <p:cNvSpPr>
            <a:spLocks noGrp="1"/>
          </p:cNvSpPr>
          <p:nvPr>
            <p:ph type="title"/>
          </p:nvPr>
        </p:nvSpPr>
        <p:spPr>
          <a:xfrm>
            <a:off x="1698625" y="228600"/>
            <a:ext cx="8458200" cy="1119188"/>
          </a:xfrm>
        </p:spPr>
        <p:txBody>
          <a:bodyPr wrap="square" numCol="1" anchorCtr="0" compatLnSpc="1">
            <a:prstTxWarp prst="textNoShape">
              <a:avLst/>
            </a:prstTxWarp>
            <a:normAutofit/>
          </a:bodyPr>
          <a:lstStyle/>
          <a:p>
            <a:pPr eaLnBrk="1" hangingPunct="1">
              <a:buSzPct val="100000"/>
              <a:defRPr/>
            </a:pPr>
            <a:r>
              <a:rPr lang="en-US" altLang="en-US" sz="3200" dirty="0">
                <a:solidFill>
                  <a:srgbClr val="3E3D2D"/>
                </a:solidFill>
              </a:rPr>
              <a:t>¿</a:t>
            </a:r>
            <a:r>
              <a:rPr lang="en-US" altLang="en-US" sz="3200" dirty="0" err="1">
                <a:solidFill>
                  <a:srgbClr val="3E3D2D"/>
                </a:solidFill>
              </a:rPr>
              <a:t>Cuáles</a:t>
            </a:r>
            <a:r>
              <a:rPr lang="en-US" altLang="en-US" sz="3200" dirty="0">
                <a:solidFill>
                  <a:srgbClr val="3E3D2D"/>
                </a:solidFill>
              </a:rPr>
              <a:t> son las </a:t>
            </a:r>
            <a:r>
              <a:rPr lang="en-US" altLang="en-US" sz="3200" dirty="0" err="1">
                <a:solidFill>
                  <a:srgbClr val="3E3D2D"/>
                </a:solidFill>
              </a:rPr>
              <a:t>plagas</a:t>
            </a:r>
            <a:r>
              <a:rPr lang="en-US" altLang="en-US" sz="3200" dirty="0">
                <a:solidFill>
                  <a:srgbClr val="3E3D2D"/>
                </a:solidFill>
              </a:rPr>
              <a:t> </a:t>
            </a:r>
            <a:r>
              <a:rPr lang="en-US" altLang="en-US" sz="3200" b="1" u="sng" dirty="0">
                <a:solidFill>
                  <a:srgbClr val="0070C0"/>
                </a:solidFill>
              </a:rPr>
              <a:t>EXTERIORES</a:t>
            </a:r>
            <a:r>
              <a:rPr lang="en-US" altLang="en-US" sz="3200" dirty="0">
                <a:solidFill>
                  <a:srgbClr val="3E3D2D"/>
                </a:solidFill>
              </a:rPr>
              <a:t> </a:t>
            </a:r>
            <a:r>
              <a:rPr lang="en-US" altLang="en-US" sz="3200" dirty="0" err="1">
                <a:solidFill>
                  <a:srgbClr val="3E3D2D"/>
                </a:solidFill>
              </a:rPr>
              <a:t>más</a:t>
            </a:r>
            <a:r>
              <a:rPr lang="en-US" altLang="en-US" sz="3200" dirty="0">
                <a:solidFill>
                  <a:srgbClr val="3E3D2D"/>
                </a:solidFill>
              </a:rPr>
              <a:t> </a:t>
            </a:r>
            <a:r>
              <a:rPr lang="en-US" altLang="en-US" sz="3200" dirty="0" err="1">
                <a:solidFill>
                  <a:srgbClr val="3E3D2D"/>
                </a:solidFill>
              </a:rPr>
              <a:t>comunes</a:t>
            </a:r>
            <a:r>
              <a:rPr lang="en-US" altLang="en-US" sz="3200" dirty="0">
                <a:solidFill>
                  <a:srgbClr val="3E3D2D"/>
                </a:solidFill>
              </a:rPr>
              <a:t> </a:t>
            </a:r>
            <a:r>
              <a:rPr lang="en-US" altLang="en-US" sz="3200" dirty="0" err="1">
                <a:solidFill>
                  <a:srgbClr val="3E3D2D"/>
                </a:solidFill>
              </a:rPr>
              <a:t>en</a:t>
            </a:r>
            <a:r>
              <a:rPr lang="en-US" altLang="en-US" sz="3200" dirty="0">
                <a:solidFill>
                  <a:srgbClr val="3E3D2D"/>
                </a:solidFill>
              </a:rPr>
              <a:t> los </a:t>
            </a:r>
            <a:r>
              <a:rPr lang="en-US" altLang="en-US" sz="3200" dirty="0" err="1">
                <a:solidFill>
                  <a:srgbClr val="3E3D2D"/>
                </a:solidFill>
              </a:rPr>
              <a:t>centros</a:t>
            </a:r>
            <a:r>
              <a:rPr lang="en-US" altLang="en-US" sz="3200" dirty="0">
                <a:solidFill>
                  <a:srgbClr val="3E3D2D"/>
                </a:solidFill>
              </a:rPr>
              <a:t> de cuidado infantil de California?</a:t>
            </a:r>
          </a:p>
        </p:txBody>
      </p:sp>
      <p:pic>
        <p:nvPicPr>
          <p:cNvPr id="5" name="Picture 2">
            <a:extLst>
              <a:ext uri="{FF2B5EF4-FFF2-40B4-BE49-F238E27FC236}">
                <a16:creationId xmlns:a16="http://schemas.microsoft.com/office/drawing/2014/main" id="{F910CA1E-37CF-43E0-9FBA-A2FFF7D68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33526"/>
            <a:ext cx="4997450" cy="39290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5">
            <a:extLst>
              <a:ext uri="{FF2B5EF4-FFF2-40B4-BE49-F238E27FC236}">
                <a16:creationId xmlns:a16="http://schemas.microsoft.com/office/drawing/2014/main" id="{58EF519D-30D7-42F3-9474-4DED97E60486}"/>
              </a:ext>
            </a:extLst>
          </p:cNvPr>
          <p:cNvSpPr>
            <a:spLocks noChangeArrowheads="1"/>
          </p:cNvSpPr>
          <p:nvPr/>
        </p:nvSpPr>
        <p:spPr bwMode="auto">
          <a:xfrm>
            <a:off x="1698626" y="5581650"/>
            <a:ext cx="82835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sz="1000" dirty="0">
                <a:solidFill>
                  <a:srgbClr val="000000"/>
                </a:solidFill>
                <a:ea typeface="ヒラギノ角ゴ Pro W3"/>
                <a:cs typeface="ヒラギノ角ゴ Pro W3"/>
              </a:rPr>
              <a:t>Bradman, A. , Dobson, C., Leonard, V. &amp; Messenger, B. (2010). </a:t>
            </a:r>
            <a:r>
              <a:rPr lang="en-US" altLang="en-US" sz="1000" i="1" dirty="0">
                <a:solidFill>
                  <a:srgbClr val="000000"/>
                </a:solidFill>
                <a:ea typeface="ヒラギノ角ゴ Pro W3"/>
                <a:cs typeface="ヒラギノ角ゴ Pro W3"/>
              </a:rPr>
              <a:t>Pest Management and Pesticide Use in California Child Care Centers, Center for Children’ s </a:t>
            </a:r>
            <a:r>
              <a:rPr lang="en-US" altLang="en-US" sz="1000" dirty="0">
                <a:solidFill>
                  <a:srgbClr val="000000"/>
                </a:solidFill>
                <a:ea typeface="ヒラギノ角ゴ Pro W3"/>
                <a:cs typeface="ヒラギノ角ゴ Pro W3"/>
              </a:rPr>
              <a:t>Environmental Health Research, School of Public Health, UC Berkeley </a:t>
            </a:r>
            <a:r>
              <a:rPr lang="en-US" altLang="en-US" sz="1000" dirty="0" err="1">
                <a:solidFill>
                  <a:srgbClr val="000000"/>
                </a:solidFill>
                <a:ea typeface="ヒラギノ角ゴ Pro W3"/>
                <a:cs typeface="ヒラギノ角ゴ Pro W3"/>
              </a:rPr>
              <a:t>en</a:t>
            </a:r>
            <a:r>
              <a:rPr lang="en-US" altLang="en-US" sz="1000" dirty="0">
                <a:solidFill>
                  <a:srgbClr val="000000"/>
                </a:solidFill>
                <a:ea typeface="ヒラギノ角ゴ Pro W3"/>
                <a:cs typeface="ヒラギノ角ゴ Pro W3"/>
              </a:rPr>
              <a:t> apps.cdpr.ca.gov/</a:t>
            </a:r>
            <a:r>
              <a:rPr lang="en-US" altLang="en-US" sz="1000" dirty="0" err="1">
                <a:solidFill>
                  <a:srgbClr val="000000"/>
                </a:solidFill>
                <a:ea typeface="ヒラギノ角ゴ Pro W3"/>
                <a:cs typeface="ヒラギノ角ゴ Pro W3"/>
              </a:rPr>
              <a:t>schoolipm</a:t>
            </a:r>
            <a:r>
              <a:rPr lang="en-US" altLang="en-US" sz="1000" dirty="0">
                <a:solidFill>
                  <a:srgbClr val="000000"/>
                </a:solidFill>
                <a:ea typeface="ヒラギノ角ゴ Pro W3"/>
                <a:cs typeface="ヒラギノ角ゴ Pro W3"/>
              </a:rPr>
              <a:t>/childcare/pest_mgt_childcare.pdf. </a:t>
            </a:r>
            <a:endParaRPr lang="en-US" altLang="en-US" sz="1000" dirty="0">
              <a:solidFill>
                <a:srgbClr val="000000"/>
              </a:solidFill>
              <a:latin typeface="News Gothic MT" panose="020B0504020203020204" pitchFamily="34" charset="0"/>
              <a:ea typeface="ヒラギノ角ゴ Pro W3"/>
              <a:cs typeface="ヒラギノ角ゴ Pro W3"/>
            </a:endParaRPr>
          </a:p>
          <a:p>
            <a:pPr eaLnBrk="1" hangingPunct="1">
              <a:buSzPct val="100000"/>
            </a:pPr>
            <a:endParaRPr lang="en-US" altLang="en-US" sz="1000" dirty="0">
              <a:solidFill>
                <a:srgbClr val="000000"/>
              </a:solidFill>
              <a:ea typeface="ヒラギノ角ゴ Pro W3"/>
              <a:cs typeface="ヒラギノ角ゴ Pro W3"/>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924DD805-8A69-4D96-8640-271A40A67BC8}"/>
              </a:ext>
            </a:extLst>
          </p:cNvPr>
          <p:cNvCxnSpPr>
            <a:stCxn id="8" idx="0"/>
            <a:endCxn id="53" idx="2"/>
          </p:cNvCxnSpPr>
          <p:nvPr/>
        </p:nvCxnSpPr>
        <p:spPr>
          <a:xfrm>
            <a:off x="2819400" y="1149350"/>
            <a:ext cx="0" cy="4694238"/>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524C540A-E857-4A9B-8532-8B8015BC6BFC}"/>
              </a:ext>
            </a:extLst>
          </p:cNvPr>
          <p:cNvSpPr>
            <a:spLocks noGrp="1"/>
          </p:cNvSpPr>
          <p:nvPr>
            <p:ph type="title"/>
          </p:nvPr>
        </p:nvSpPr>
        <p:spPr>
          <a:xfrm>
            <a:off x="1676400" y="228600"/>
            <a:ext cx="8229600" cy="584200"/>
          </a:xfrm>
          <a:ln w="25400">
            <a:solidFill>
              <a:schemeClr val="tx1"/>
            </a:solidFill>
          </a:ln>
        </p:spPr>
        <p:txBody>
          <a:bodyPr wrap="square" numCol="1" anchorCtr="0" compatLnSpc="1">
            <a:prstTxWarp prst="textNoShape">
              <a:avLst/>
            </a:prstTxWarp>
          </a:bodyPr>
          <a:lstStyle/>
          <a:p>
            <a:pPr eaLnBrk="1" hangingPunct="1">
              <a:buSzPct val="100000"/>
              <a:defRPr/>
            </a:pPr>
            <a:r>
              <a:rPr lang="en-US" altLang="en-US" sz="3600" dirty="0">
                <a:solidFill>
                  <a:srgbClr val="3E3D2D"/>
                </a:solidFill>
              </a:rPr>
              <a:t>¿</a:t>
            </a:r>
            <a:r>
              <a:rPr lang="en-US" altLang="en-US" sz="3600" dirty="0" err="1">
                <a:solidFill>
                  <a:srgbClr val="3E3D2D"/>
                </a:solidFill>
              </a:rPr>
              <a:t>Qué</a:t>
            </a:r>
            <a:r>
              <a:rPr lang="en-US" altLang="en-US" sz="3600" dirty="0">
                <a:solidFill>
                  <a:srgbClr val="3E3D2D"/>
                </a:solidFill>
              </a:rPr>
              <a:t> </a:t>
            </a:r>
            <a:r>
              <a:rPr lang="en-US" altLang="en-US" sz="3600" dirty="0" err="1">
                <a:solidFill>
                  <a:srgbClr val="3E3D2D"/>
                </a:solidFill>
              </a:rPr>
              <a:t>problemas</a:t>
            </a:r>
            <a:r>
              <a:rPr lang="en-US" altLang="en-US" sz="3600" dirty="0">
                <a:solidFill>
                  <a:srgbClr val="3E3D2D"/>
                </a:solidFill>
              </a:rPr>
              <a:t> </a:t>
            </a:r>
            <a:r>
              <a:rPr lang="en-US" altLang="en-US" sz="3600" dirty="0" err="1">
                <a:solidFill>
                  <a:srgbClr val="3E3D2D"/>
                </a:solidFill>
              </a:rPr>
              <a:t>pueden</a:t>
            </a:r>
            <a:r>
              <a:rPr lang="en-US" altLang="en-US" sz="3600" dirty="0">
                <a:solidFill>
                  <a:srgbClr val="3E3D2D"/>
                </a:solidFill>
              </a:rPr>
              <a:t> </a:t>
            </a:r>
            <a:r>
              <a:rPr lang="en-US" altLang="en-US" sz="3600" dirty="0" err="1">
                <a:solidFill>
                  <a:srgbClr val="3E3D2D"/>
                </a:solidFill>
              </a:rPr>
              <a:t>causar</a:t>
            </a:r>
            <a:r>
              <a:rPr lang="en-US" altLang="en-US" sz="3600" dirty="0">
                <a:solidFill>
                  <a:srgbClr val="3E3D2D"/>
                </a:solidFill>
              </a:rPr>
              <a:t> las </a:t>
            </a:r>
            <a:r>
              <a:rPr lang="en-US" altLang="en-US" sz="3600" dirty="0" err="1">
                <a:solidFill>
                  <a:srgbClr val="3E3D2D"/>
                </a:solidFill>
              </a:rPr>
              <a:t>plagas</a:t>
            </a:r>
            <a:r>
              <a:rPr lang="en-US" altLang="en-US" sz="3600" dirty="0">
                <a:solidFill>
                  <a:srgbClr val="3E3D2D"/>
                </a:solidFill>
              </a:rPr>
              <a:t>?</a:t>
            </a:r>
          </a:p>
        </p:txBody>
      </p:sp>
      <p:sp>
        <p:nvSpPr>
          <p:cNvPr id="7" name="Flowchart: Alternate Process 6">
            <a:extLst>
              <a:ext uri="{FF2B5EF4-FFF2-40B4-BE49-F238E27FC236}">
                <a16:creationId xmlns:a16="http://schemas.microsoft.com/office/drawing/2014/main" id="{54EB0934-9000-4CCF-96F5-CB2779DB3570}"/>
              </a:ext>
            </a:extLst>
          </p:cNvPr>
          <p:cNvSpPr/>
          <p:nvPr/>
        </p:nvSpPr>
        <p:spPr>
          <a:xfrm>
            <a:off x="1843088" y="2503488"/>
            <a:ext cx="1954212" cy="1447800"/>
          </a:xfrm>
          <a:prstGeom prst="flowChartAlternate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a:solidFill>
                  <a:srgbClr val="FFFFFF"/>
                </a:solidFill>
              </a:rPr>
              <a:t>Daño a los edificios</a:t>
            </a:r>
          </a:p>
        </p:txBody>
      </p:sp>
      <p:sp>
        <p:nvSpPr>
          <p:cNvPr id="8" name="Flowchart: Alternate Process 7">
            <a:extLst>
              <a:ext uri="{FF2B5EF4-FFF2-40B4-BE49-F238E27FC236}">
                <a16:creationId xmlns:a16="http://schemas.microsoft.com/office/drawing/2014/main" id="{C452E6AD-7BBF-4DBD-A07E-012BCC2A3331}"/>
              </a:ext>
            </a:extLst>
          </p:cNvPr>
          <p:cNvSpPr/>
          <p:nvPr/>
        </p:nvSpPr>
        <p:spPr>
          <a:xfrm>
            <a:off x="1828800" y="1149350"/>
            <a:ext cx="1981200" cy="11430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Problemas</a:t>
            </a:r>
            <a:r>
              <a:rPr lang="en-US" altLang="en-US" sz="2000" b="1" dirty="0">
                <a:solidFill>
                  <a:srgbClr val="FFFFFF"/>
                </a:solidFill>
              </a:rPr>
              <a:t> de </a:t>
            </a:r>
            <a:r>
              <a:rPr lang="en-US" altLang="en-US" sz="2000" b="1" dirty="0" err="1">
                <a:solidFill>
                  <a:srgbClr val="FFFFFF"/>
                </a:solidFill>
              </a:rPr>
              <a:t>salud</a:t>
            </a:r>
            <a:endParaRPr lang="en-US" altLang="en-US" sz="2000" b="1" dirty="0">
              <a:solidFill>
                <a:srgbClr val="FFFFFF"/>
              </a:solidFill>
            </a:endParaRPr>
          </a:p>
        </p:txBody>
      </p:sp>
      <p:sp>
        <p:nvSpPr>
          <p:cNvPr id="9" name="Flowchart: Process 8">
            <a:extLst>
              <a:ext uri="{FF2B5EF4-FFF2-40B4-BE49-F238E27FC236}">
                <a16:creationId xmlns:a16="http://schemas.microsoft.com/office/drawing/2014/main" id="{CDEAE342-6C1C-4E84-8D6E-326100964EC5}"/>
              </a:ext>
            </a:extLst>
          </p:cNvPr>
          <p:cNvSpPr/>
          <p:nvPr/>
        </p:nvSpPr>
        <p:spPr>
          <a:xfrm>
            <a:off x="4038600" y="2428875"/>
            <a:ext cx="1828800"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Propagar bacterias</a:t>
            </a:r>
          </a:p>
        </p:txBody>
      </p:sp>
      <p:sp>
        <p:nvSpPr>
          <p:cNvPr id="10" name="Flowchart: Process 9">
            <a:extLst>
              <a:ext uri="{FF2B5EF4-FFF2-40B4-BE49-F238E27FC236}">
                <a16:creationId xmlns:a16="http://schemas.microsoft.com/office/drawing/2014/main" id="{3D9CC0EA-91A8-4EA6-A168-3EDA42D40DC4}"/>
              </a:ext>
            </a:extLst>
          </p:cNvPr>
          <p:cNvSpPr/>
          <p:nvPr/>
        </p:nvSpPr>
        <p:spPr>
          <a:xfrm>
            <a:off x="6324600" y="2889250"/>
            <a:ext cx="1735138"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 Alergias</a:t>
            </a:r>
          </a:p>
        </p:txBody>
      </p:sp>
      <p:sp>
        <p:nvSpPr>
          <p:cNvPr id="11" name="Flowchart: Process 10">
            <a:extLst>
              <a:ext uri="{FF2B5EF4-FFF2-40B4-BE49-F238E27FC236}">
                <a16:creationId xmlns:a16="http://schemas.microsoft.com/office/drawing/2014/main" id="{EFB16B4D-B1D0-4761-9838-EB73C5832FD3}"/>
              </a:ext>
            </a:extLst>
          </p:cNvPr>
          <p:cNvSpPr/>
          <p:nvPr/>
        </p:nvSpPr>
        <p:spPr>
          <a:xfrm>
            <a:off x="8161338" y="3829050"/>
            <a:ext cx="1828800" cy="51435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Provocan asma</a:t>
            </a:r>
          </a:p>
        </p:txBody>
      </p:sp>
      <p:sp>
        <p:nvSpPr>
          <p:cNvPr id="39" name="Flowchart: Process 38">
            <a:extLst>
              <a:ext uri="{FF2B5EF4-FFF2-40B4-BE49-F238E27FC236}">
                <a16:creationId xmlns:a16="http://schemas.microsoft.com/office/drawing/2014/main" id="{6E90BD78-BDAE-47EF-B1AB-37C54E4B6C8C}"/>
              </a:ext>
            </a:extLst>
          </p:cNvPr>
          <p:cNvSpPr/>
          <p:nvPr/>
        </p:nvSpPr>
        <p:spPr>
          <a:xfrm>
            <a:off x="4354513" y="4230689"/>
            <a:ext cx="1143000" cy="915987"/>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dirty="0">
                <a:solidFill>
                  <a:srgbClr val="FFFFFF"/>
                </a:solidFill>
              </a:rPr>
              <a:t>Las </a:t>
            </a:r>
            <a:r>
              <a:rPr lang="en-US" altLang="en-US" b="1" dirty="0" err="1">
                <a:solidFill>
                  <a:srgbClr val="FFFFFF"/>
                </a:solidFill>
              </a:rPr>
              <a:t>ratas</a:t>
            </a:r>
            <a:r>
              <a:rPr lang="en-US" altLang="en-US" b="1" dirty="0">
                <a:solidFill>
                  <a:srgbClr val="FFFFFF"/>
                </a:solidFill>
              </a:rPr>
              <a:t> </a:t>
            </a:r>
            <a:r>
              <a:rPr lang="en-US" altLang="en-US" b="1" dirty="0" err="1">
                <a:solidFill>
                  <a:srgbClr val="FFFFFF"/>
                </a:solidFill>
              </a:rPr>
              <a:t>roen</a:t>
            </a:r>
            <a:r>
              <a:rPr lang="en-US" altLang="en-US" b="1" dirty="0">
                <a:solidFill>
                  <a:srgbClr val="FFFFFF"/>
                </a:solidFill>
              </a:rPr>
              <a:t> los cables</a:t>
            </a:r>
          </a:p>
        </p:txBody>
      </p:sp>
      <p:sp>
        <p:nvSpPr>
          <p:cNvPr id="40" name="Flowchart: Process 39">
            <a:extLst>
              <a:ext uri="{FF2B5EF4-FFF2-40B4-BE49-F238E27FC236}">
                <a16:creationId xmlns:a16="http://schemas.microsoft.com/office/drawing/2014/main" id="{82DDD5C3-6FB5-4507-9458-33E4DD0250B1}"/>
              </a:ext>
            </a:extLst>
          </p:cNvPr>
          <p:cNvSpPr/>
          <p:nvPr/>
        </p:nvSpPr>
        <p:spPr>
          <a:xfrm>
            <a:off x="5984875" y="5016500"/>
            <a:ext cx="2286000" cy="795338"/>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El moho y las termitas dañan los edificios</a:t>
            </a:r>
          </a:p>
        </p:txBody>
      </p:sp>
      <p:sp>
        <p:nvSpPr>
          <p:cNvPr id="53" name="Flowchart: Alternate Process 52">
            <a:extLst>
              <a:ext uri="{FF2B5EF4-FFF2-40B4-BE49-F238E27FC236}">
                <a16:creationId xmlns:a16="http://schemas.microsoft.com/office/drawing/2014/main" id="{93570996-7DF9-4F1B-935E-B750EDD93444}"/>
              </a:ext>
            </a:extLst>
          </p:cNvPr>
          <p:cNvSpPr/>
          <p:nvPr/>
        </p:nvSpPr>
        <p:spPr>
          <a:xfrm>
            <a:off x="1828800" y="4167188"/>
            <a:ext cx="1981200" cy="1676400"/>
          </a:xfrm>
          <a:prstGeom prst="flowChartAlternateProcess">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1900" b="1" dirty="0">
                <a:solidFill>
                  <a:srgbClr val="FFFFFF"/>
                </a:solidFill>
              </a:rPr>
              <a:t>Los padres y el personal se </a:t>
            </a:r>
            <a:r>
              <a:rPr lang="en-US" altLang="en-US" sz="1900" b="1" dirty="0" err="1">
                <a:solidFill>
                  <a:srgbClr val="FFFFFF"/>
                </a:solidFill>
              </a:rPr>
              <a:t>disgustan</a:t>
            </a:r>
            <a:r>
              <a:rPr lang="en-US" altLang="en-US" sz="1900" b="1" dirty="0">
                <a:solidFill>
                  <a:srgbClr val="FFFFFF"/>
                </a:solidFill>
              </a:rPr>
              <a:t> </a:t>
            </a:r>
            <a:r>
              <a:rPr lang="en-US" altLang="en-US" sz="1900" b="1" dirty="0" err="1">
                <a:solidFill>
                  <a:srgbClr val="FFFFFF"/>
                </a:solidFill>
              </a:rPr>
              <a:t>cuando</a:t>
            </a:r>
            <a:r>
              <a:rPr lang="en-US" altLang="en-US" sz="1900" b="1" dirty="0">
                <a:solidFill>
                  <a:srgbClr val="FFFFFF"/>
                </a:solidFill>
              </a:rPr>
              <a:t> </a:t>
            </a:r>
            <a:r>
              <a:rPr lang="en-US" altLang="en-US" sz="1900" b="1" dirty="0" err="1">
                <a:solidFill>
                  <a:srgbClr val="FFFFFF"/>
                </a:solidFill>
              </a:rPr>
              <a:t>ven</a:t>
            </a:r>
            <a:r>
              <a:rPr lang="en-US" altLang="en-US" sz="1900" b="1" dirty="0">
                <a:solidFill>
                  <a:srgbClr val="FFFFFF"/>
                </a:solidFill>
              </a:rPr>
              <a:t> </a:t>
            </a:r>
            <a:r>
              <a:rPr lang="en-US" altLang="en-US" sz="1900" b="1" dirty="0" err="1">
                <a:solidFill>
                  <a:srgbClr val="FFFFFF"/>
                </a:solidFill>
              </a:rPr>
              <a:t>plagas</a:t>
            </a:r>
            <a:r>
              <a:rPr lang="en-US" altLang="en-US" sz="1900" b="1" dirty="0">
                <a:solidFill>
                  <a:srgbClr val="FFFFFF"/>
                </a:solidFill>
              </a:rPr>
              <a:t> </a:t>
            </a:r>
          </a:p>
        </p:txBody>
      </p:sp>
      <p:pic>
        <p:nvPicPr>
          <p:cNvPr id="26" name="Picture 2">
            <a:extLst>
              <a:ext uri="{FF2B5EF4-FFF2-40B4-BE49-F238E27FC236}">
                <a16:creationId xmlns:a16="http://schemas.microsoft.com/office/drawing/2014/main" id="{BEAD1815-F820-48B2-9836-C77D514D87D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559800" y="1789114"/>
            <a:ext cx="1346200" cy="2020887"/>
          </a:xfrm>
          <a:noFill/>
          <a:ln w="25400">
            <a:solidFill>
              <a:schemeClr val="tx1"/>
            </a:solidFill>
            <a:miter lim="800000"/>
            <a:headEnd/>
            <a:tailEnd/>
          </a:ln>
        </p:spPr>
      </p:pic>
      <p:pic>
        <p:nvPicPr>
          <p:cNvPr id="28" name="Picture 3">
            <a:extLst>
              <a:ext uri="{FF2B5EF4-FFF2-40B4-BE49-F238E27FC236}">
                <a16:creationId xmlns:a16="http://schemas.microsoft.com/office/drawing/2014/main" id="{B3D13E3D-99A6-4C09-BA01-36D45E625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575" y="1628775"/>
            <a:ext cx="1500188"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4" descr="Chewed%20%20wire">
            <a:extLst>
              <a:ext uri="{FF2B5EF4-FFF2-40B4-BE49-F238E27FC236}">
                <a16:creationId xmlns:a16="http://schemas.microsoft.com/office/drawing/2014/main" id="{B3731809-C027-4BC3-88A9-70DB1ECE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4040188" y="3582988"/>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DFAD125D-1E07-4EF6-9BAD-29BCAD6B0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401" y="3798889"/>
            <a:ext cx="1503363"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5ADD749-963E-4EC9-AE10-65746A288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663" y="1219200"/>
            <a:ext cx="1579562"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9" grpId="0" animBg="1"/>
      <p:bldP spid="40"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681B-9C84-4341-9FA7-D4484ABE8654}"/>
              </a:ext>
            </a:extLst>
          </p:cNvPr>
          <p:cNvSpPr>
            <a:spLocks noGrp="1"/>
          </p:cNvSpPr>
          <p:nvPr>
            <p:ph type="title"/>
          </p:nvPr>
        </p:nvSpPr>
        <p:spPr>
          <a:xfrm>
            <a:off x="1981200" y="463550"/>
            <a:ext cx="8229600" cy="584200"/>
          </a:xfrm>
        </p:spPr>
        <p:txBody>
          <a:bodyPr wrap="square" numCol="1" anchorCtr="0" compatLnSpc="1">
            <a:prstTxWarp prst="textNoShape">
              <a:avLst/>
            </a:prstTxWarp>
          </a:bodyPr>
          <a:lstStyle/>
          <a:p>
            <a:pPr eaLnBrk="1" hangingPunct="1">
              <a:buSzPct val="100000"/>
              <a:defRPr/>
            </a:pPr>
            <a:r>
              <a:rPr lang="en-US" altLang="en-US" dirty="0">
                <a:solidFill>
                  <a:srgbClr val="3E3D2D"/>
                </a:solidFill>
              </a:rPr>
              <a:t>¿</a:t>
            </a:r>
            <a:r>
              <a:rPr lang="en-US" altLang="en-US" dirty="0" err="1">
                <a:solidFill>
                  <a:srgbClr val="3E3D2D"/>
                </a:solidFill>
              </a:rPr>
              <a:t>Qué</a:t>
            </a:r>
            <a:r>
              <a:rPr lang="en-US" altLang="en-US" dirty="0">
                <a:solidFill>
                  <a:srgbClr val="3E3D2D"/>
                </a:solidFill>
              </a:rPr>
              <a:t> son </a:t>
            </a:r>
            <a:r>
              <a:rPr lang="en-US" altLang="en-US" dirty="0" err="1">
                <a:solidFill>
                  <a:srgbClr val="3E3D2D"/>
                </a:solidFill>
              </a:rPr>
              <a:t>los</a:t>
            </a:r>
            <a:r>
              <a:rPr lang="en-US" altLang="en-US" dirty="0">
                <a:solidFill>
                  <a:srgbClr val="3E3D2D"/>
                </a:solidFill>
              </a:rPr>
              <a:t> </a:t>
            </a:r>
            <a:r>
              <a:rPr lang="en-US" altLang="en-US" dirty="0" err="1">
                <a:solidFill>
                  <a:srgbClr val="3E3D2D"/>
                </a:solidFill>
              </a:rPr>
              <a:t>pesticidas</a:t>
            </a:r>
            <a:r>
              <a:rPr lang="en-US" altLang="en-US" dirty="0">
                <a:solidFill>
                  <a:srgbClr val="3E3D2D"/>
                </a:solidFill>
              </a:rPr>
              <a:t>?</a:t>
            </a:r>
          </a:p>
        </p:txBody>
      </p:sp>
      <p:sp>
        <p:nvSpPr>
          <p:cNvPr id="3" name="Content Placeholder 2">
            <a:extLst>
              <a:ext uri="{FF2B5EF4-FFF2-40B4-BE49-F238E27FC236}">
                <a16:creationId xmlns:a16="http://schemas.microsoft.com/office/drawing/2014/main" id="{026FF817-24B4-496F-99E0-D8B338B3AF2D}"/>
              </a:ext>
            </a:extLst>
          </p:cNvPr>
          <p:cNvSpPr>
            <a:spLocks noGrp="1" noChangeArrowheads="1"/>
          </p:cNvSpPr>
          <p:nvPr>
            <p:ph idx="1"/>
          </p:nvPr>
        </p:nvSpPr>
        <p:spPr>
          <a:xfrm>
            <a:off x="2074863" y="5189538"/>
            <a:ext cx="7934325" cy="1204913"/>
          </a:xfrm>
        </p:spPr>
        <p:txBody>
          <a:bodyPr/>
          <a:lstStyle/>
          <a:p>
            <a:pPr marL="0" indent="-457200" eaLnBrk="1" hangingPunct="1">
              <a:spcBef>
                <a:spcPct val="0"/>
              </a:spcBef>
              <a:buClrTx/>
              <a:buNone/>
            </a:pPr>
            <a:r>
              <a:rPr lang="en-US" altLang="en-US" dirty="0">
                <a:solidFill>
                  <a:srgbClr val="000000"/>
                </a:solidFill>
                <a:latin typeface="News Gothic MT" panose="020B0504020203020204" pitchFamily="34" charset="0"/>
                <a:cs typeface="News Gothic MT" panose="020B0504020203020204" pitchFamily="34" charset="0"/>
              </a:rPr>
              <a:t>Los </a:t>
            </a:r>
            <a:r>
              <a:rPr lang="en-US" altLang="en-US" dirty="0" err="1">
                <a:solidFill>
                  <a:srgbClr val="000000"/>
                </a:solidFill>
                <a:latin typeface="News Gothic MT" panose="020B0504020203020204" pitchFamily="34" charset="0"/>
                <a:cs typeface="News Gothic MT" panose="020B0504020203020204" pitchFamily="34" charset="0"/>
              </a:rPr>
              <a:t>pesticidas</a:t>
            </a:r>
            <a:r>
              <a:rPr lang="en-US" altLang="en-US" dirty="0">
                <a:solidFill>
                  <a:srgbClr val="000000"/>
                </a:solidFill>
                <a:latin typeface="News Gothic MT" panose="020B0504020203020204" pitchFamily="34" charset="0"/>
                <a:cs typeface="News Gothic MT" panose="020B0504020203020204" pitchFamily="34" charset="0"/>
              </a:rPr>
              <a:t> </a:t>
            </a:r>
            <a:r>
              <a:rPr lang="en-US" altLang="en-US" dirty="0">
                <a:latin typeface="News Gothic MT" panose="020B0504020203020204" pitchFamily="34" charset="0"/>
                <a:cs typeface="News Gothic MT" panose="020B0504020203020204" pitchFamily="34" charset="0"/>
              </a:rPr>
              <a:t>son </a:t>
            </a:r>
            <a:r>
              <a:rPr lang="en-US" altLang="en-US" b="1" dirty="0" err="1">
                <a:latin typeface="News Gothic MT" panose="020B0504020203020204" pitchFamily="34" charset="0"/>
                <a:cs typeface="News Gothic MT" panose="020B0504020203020204" pitchFamily="34" charset="0"/>
              </a:rPr>
              <a:t>venenos</a:t>
            </a:r>
            <a:r>
              <a:rPr lang="en-US" altLang="en-US" dirty="0">
                <a:latin typeface="News Gothic MT" panose="020B0504020203020204" pitchFamily="34" charset="0"/>
                <a:cs typeface="News Gothic MT" panose="020B0504020203020204" pitchFamily="34" charset="0"/>
              </a:rPr>
              <a:t> que </a:t>
            </a:r>
            <a:r>
              <a:rPr lang="en-US" altLang="en-US" dirty="0" err="1">
                <a:latin typeface="News Gothic MT" panose="020B0504020203020204" pitchFamily="34" charset="0"/>
                <a:cs typeface="News Gothic MT" panose="020B0504020203020204" pitchFamily="34" charset="0"/>
              </a:rPr>
              <a:t>están</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diseñados</a:t>
            </a:r>
            <a:r>
              <a:rPr lang="en-US" altLang="en-US" dirty="0">
                <a:latin typeface="News Gothic MT" panose="020B0504020203020204" pitchFamily="34" charset="0"/>
                <a:cs typeface="News Gothic MT" panose="020B0504020203020204" pitchFamily="34" charset="0"/>
              </a:rPr>
              <a:t> para </a:t>
            </a:r>
            <a:r>
              <a:rPr lang="en-US" altLang="en-US" dirty="0" err="1">
                <a:latin typeface="News Gothic MT" panose="020B0504020203020204" pitchFamily="34" charset="0"/>
                <a:cs typeface="News Gothic MT" panose="020B0504020203020204" pitchFamily="34" charset="0"/>
              </a:rPr>
              <a:t>matar</a:t>
            </a:r>
            <a:r>
              <a:rPr lang="en-US" altLang="en-US" dirty="0">
                <a:latin typeface="News Gothic MT" panose="020B0504020203020204" pitchFamily="34" charset="0"/>
                <a:cs typeface="News Gothic MT" panose="020B0504020203020204" pitchFamily="34" charset="0"/>
              </a:rPr>
              <a:t> o </a:t>
            </a:r>
            <a:r>
              <a:rPr lang="en-US" altLang="en-US" dirty="0" err="1">
                <a:latin typeface="News Gothic MT" panose="020B0504020203020204" pitchFamily="34" charset="0"/>
                <a:cs typeface="News Gothic MT" panose="020B0504020203020204" pitchFamily="34" charset="0"/>
              </a:rPr>
              <a:t>controlar</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cosas</a:t>
            </a:r>
            <a:r>
              <a:rPr lang="en-US" altLang="en-US" dirty="0">
                <a:latin typeface="News Gothic MT" panose="020B0504020203020204" pitchFamily="34" charset="0"/>
                <a:cs typeface="News Gothic MT" panose="020B0504020203020204" pitchFamily="34" charset="0"/>
              </a:rPr>
              <a:t> o </a:t>
            </a:r>
            <a:r>
              <a:rPr lang="en-US" altLang="en-US" dirty="0" err="1">
                <a:latin typeface="News Gothic MT" panose="020B0504020203020204" pitchFamily="34" charset="0"/>
                <a:cs typeface="News Gothic MT" panose="020B0504020203020204" pitchFamily="34" charset="0"/>
              </a:rPr>
              <a:t>seres</a:t>
            </a:r>
            <a:r>
              <a:rPr lang="en-US" altLang="en-US" dirty="0">
                <a:latin typeface="News Gothic MT" panose="020B0504020203020204" pitchFamily="34" charset="0"/>
                <a:cs typeface="News Gothic MT" panose="020B0504020203020204" pitchFamily="34" charset="0"/>
              </a:rPr>
              <a:t> con </a:t>
            </a:r>
            <a:r>
              <a:rPr lang="en-US" altLang="en-US" dirty="0" err="1">
                <a:latin typeface="News Gothic MT" panose="020B0504020203020204" pitchFamily="34" charset="0"/>
                <a:cs typeface="News Gothic MT" panose="020B0504020203020204" pitchFamily="34" charset="0"/>
              </a:rPr>
              <a:t>vida</a:t>
            </a:r>
            <a:r>
              <a:rPr lang="en-US" altLang="en-US" dirty="0">
                <a:solidFill>
                  <a:srgbClr val="000000"/>
                </a:solidFill>
                <a:latin typeface="News Gothic MT" panose="020B0504020203020204" pitchFamily="34" charset="0"/>
                <a:cs typeface="News Gothic MT" panose="020B0504020203020204" pitchFamily="34" charset="0"/>
              </a:rPr>
              <a:t>. </a:t>
            </a:r>
          </a:p>
        </p:txBody>
      </p:sp>
      <p:sp>
        <p:nvSpPr>
          <p:cNvPr id="5" name="TextBox 4">
            <a:extLst>
              <a:ext uri="{FF2B5EF4-FFF2-40B4-BE49-F238E27FC236}">
                <a16:creationId xmlns:a16="http://schemas.microsoft.com/office/drawing/2014/main" id="{AD4163E0-8636-4CBC-ABA3-4DFB71D0CAA0}"/>
              </a:ext>
            </a:extLst>
          </p:cNvPr>
          <p:cNvSpPr txBox="1">
            <a:spLocks noChangeArrowheads="1"/>
          </p:cNvSpPr>
          <p:nvPr/>
        </p:nvSpPr>
        <p:spPr bwMode="auto">
          <a:xfrm>
            <a:off x="5557838" y="1131888"/>
            <a:ext cx="43481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2400" dirty="0" err="1">
                <a:solidFill>
                  <a:srgbClr val="000000"/>
                </a:solidFill>
                <a:latin typeface="News Gothic MT" panose="020B0504020203020204" pitchFamily="34" charset="0"/>
                <a:cs typeface="News Gothic MT" panose="020B0504020203020204" pitchFamily="34" charset="0"/>
              </a:rPr>
              <a:t>Ejemplos</a:t>
            </a:r>
            <a:r>
              <a:rPr lang="en-US" altLang="en-US" sz="2400" dirty="0">
                <a:solidFill>
                  <a:srgbClr val="000000"/>
                </a:solidFill>
                <a:latin typeface="News Gothic MT" panose="020B0504020203020204" pitchFamily="34" charset="0"/>
                <a:cs typeface="News Gothic MT" panose="020B0504020203020204" pitchFamily="34" charset="0"/>
              </a:rPr>
              <a:t>: </a:t>
            </a:r>
          </a:p>
          <a:p>
            <a:pPr eaLnBrk="1" hangingPunct="1">
              <a:spcBef>
                <a:spcPct val="0"/>
              </a:spcBef>
              <a:buClrTx/>
            </a:pP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a:latin typeface="News Gothic MT" panose="020B0504020203020204" pitchFamily="34" charset="0"/>
                <a:cs typeface="News Gothic MT" panose="020B0504020203020204" pitchFamily="34" charset="0"/>
              </a:rPr>
              <a:t>Aerosol para cucarachas y </a:t>
            </a:r>
            <a:r>
              <a:rPr lang="en-US" altLang="en-US" sz="2400" dirty="0" err="1">
                <a:latin typeface="News Gothic MT" panose="020B0504020203020204" pitchFamily="34" charset="0"/>
                <a:cs typeface="News Gothic MT" panose="020B0504020203020204" pitchFamily="34" charset="0"/>
              </a:rPr>
              <a:t>hormigas</a:t>
            </a:r>
            <a:endParaRPr lang="en-US" altLang="en-US" sz="2400" dirty="0">
              <a:latin typeface="News Gothic MT" panose="020B0504020203020204" pitchFamily="34" charset="0"/>
              <a:cs typeface="News Gothic MT" panose="020B0504020203020204" pitchFamily="34" charset="0"/>
            </a:endParaRP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Repelentes</a:t>
            </a:r>
            <a:r>
              <a:rPr lang="en-US" altLang="en-US" sz="2400" dirty="0">
                <a:latin typeface="News Gothic MT" panose="020B0504020203020204" pitchFamily="34" charset="0"/>
                <a:cs typeface="News Gothic MT" panose="020B0504020203020204" pitchFamily="34" charset="0"/>
              </a:rPr>
              <a:t> de </a:t>
            </a:r>
            <a:r>
              <a:rPr lang="en-US" altLang="en-US" sz="2400" dirty="0" err="1">
                <a:latin typeface="News Gothic MT" panose="020B0504020203020204" pitchFamily="34" charset="0"/>
                <a:cs typeface="News Gothic MT" panose="020B0504020203020204" pitchFamily="34" charset="0"/>
              </a:rPr>
              <a:t>pulgas</a:t>
            </a:r>
            <a:endParaRPr lang="en-US" altLang="en-US" sz="2400" dirty="0">
              <a:latin typeface="News Gothic MT" panose="020B0504020203020204" pitchFamily="34" charset="0"/>
              <a:cs typeface="News Gothic MT" panose="020B0504020203020204" pitchFamily="34" charset="0"/>
            </a:endParaRP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Veneno</a:t>
            </a:r>
            <a:r>
              <a:rPr lang="en-US" altLang="en-US" sz="2400" dirty="0">
                <a:latin typeface="News Gothic MT" panose="020B0504020203020204" pitchFamily="34" charset="0"/>
                <a:cs typeface="News Gothic MT" panose="020B0504020203020204" pitchFamily="34" charset="0"/>
              </a:rPr>
              <a:t> para </a:t>
            </a:r>
            <a:r>
              <a:rPr lang="en-US" altLang="en-US" sz="2400" dirty="0" err="1">
                <a:latin typeface="News Gothic MT" panose="020B0504020203020204" pitchFamily="34" charset="0"/>
                <a:cs typeface="News Gothic MT" panose="020B0504020203020204" pitchFamily="34" charset="0"/>
              </a:rPr>
              <a:t>ratas</a:t>
            </a:r>
            <a:endParaRPr lang="en-US" altLang="en-US" sz="2400" dirty="0">
              <a:latin typeface="News Gothic MT" panose="020B0504020203020204" pitchFamily="34" charset="0"/>
              <a:cs typeface="News Gothic MT" panose="020B0504020203020204" pitchFamily="34" charset="0"/>
            </a:endParaRP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Herbicida</a:t>
            </a:r>
            <a:endParaRPr lang="en-US" altLang="en-US" sz="2400" dirty="0">
              <a:latin typeface="News Gothic MT" panose="020B0504020203020204" pitchFamily="34" charset="0"/>
              <a:cs typeface="News Gothic MT" panose="020B0504020203020204" pitchFamily="34" charset="0"/>
            </a:endParaRP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Bolas de </a:t>
            </a:r>
            <a:r>
              <a:rPr lang="en-US" altLang="en-US" sz="2400" dirty="0" err="1">
                <a:latin typeface="News Gothic MT" panose="020B0504020203020204" pitchFamily="34" charset="0"/>
                <a:cs typeface="News Gothic MT" panose="020B0504020203020204" pitchFamily="34" charset="0"/>
              </a:rPr>
              <a:t>polilla</a:t>
            </a:r>
            <a:endParaRPr lang="en-US" altLang="en-US" sz="2400" dirty="0">
              <a:latin typeface="News Gothic MT" panose="020B0504020203020204" pitchFamily="34" charset="0"/>
              <a:cs typeface="News Gothic MT" panose="020B0504020203020204" pitchFamily="34" charset="0"/>
            </a:endParaRP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Insecticida</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en</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tiza</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gis</a:t>
            </a:r>
            <a:r>
              <a:rPr lang="en-US" altLang="en-US" sz="2400" dirty="0">
                <a:latin typeface="News Gothic MT" panose="020B0504020203020204" pitchFamily="34" charset="0"/>
                <a:cs typeface="News Gothic MT" panose="020B0504020203020204" pitchFamily="34" charset="0"/>
              </a:rPr>
              <a:t>)</a:t>
            </a:r>
          </a:p>
          <a:p>
            <a:pPr eaLnBrk="1" hangingPunct="1">
              <a:spcBef>
                <a:spcPct val="0"/>
              </a:spcBef>
              <a:buClrTx/>
            </a:pPr>
            <a:r>
              <a:rPr lang="en-US" altLang="en-US" sz="2400"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También</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desinfectantes</a:t>
            </a:r>
            <a:r>
              <a:rPr lang="en-US" altLang="en-US" dirty="0">
                <a:latin typeface="News Gothic MT" panose="020B0504020203020204" pitchFamily="34" charset="0"/>
                <a:cs typeface="News Gothic MT" panose="020B0504020203020204" pitchFamily="34" charset="0"/>
              </a:rPr>
              <a:t> y </a:t>
            </a:r>
            <a:r>
              <a:rPr lang="en-US" altLang="en-US" dirty="0" err="1">
                <a:latin typeface="News Gothic MT" panose="020B0504020203020204" pitchFamily="34" charset="0"/>
                <a:cs typeface="News Gothic MT" panose="020B0504020203020204" pitchFamily="34" charset="0"/>
              </a:rPr>
              <a:t>pesticidas</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contenidos</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como</a:t>
            </a:r>
            <a:r>
              <a:rPr lang="en-US" altLang="en-US" dirty="0">
                <a:latin typeface="News Gothic MT" panose="020B0504020203020204" pitchFamily="34" charset="0"/>
                <a:cs typeface="News Gothic MT" panose="020B0504020203020204" pitchFamily="34" charset="0"/>
              </a:rPr>
              <a:t> </a:t>
            </a:r>
            <a:r>
              <a:rPr lang="en-US" altLang="en-US" dirty="0" err="1">
                <a:latin typeface="News Gothic MT" panose="020B0504020203020204" pitchFamily="34" charset="0"/>
                <a:cs typeface="News Gothic MT" panose="020B0504020203020204" pitchFamily="34" charset="0"/>
              </a:rPr>
              <a:t>cebos</a:t>
            </a:r>
            <a:r>
              <a:rPr lang="en-US" altLang="en-US" dirty="0">
                <a:latin typeface="News Gothic MT" panose="020B0504020203020204" pitchFamily="34" charset="0"/>
                <a:cs typeface="News Gothic MT" panose="020B0504020203020204" pitchFamily="34" charset="0"/>
              </a:rPr>
              <a:t> y </a:t>
            </a:r>
            <a:r>
              <a:rPr lang="en-US" altLang="en-US" dirty="0" err="1">
                <a:latin typeface="News Gothic MT" panose="020B0504020203020204" pitchFamily="34" charset="0"/>
                <a:cs typeface="News Gothic MT" panose="020B0504020203020204" pitchFamily="34" charset="0"/>
              </a:rPr>
              <a:t>geles</a:t>
            </a:r>
            <a:endParaRPr lang="en-US" altLang="en-US" dirty="0">
              <a:latin typeface="News Gothic MT" panose="020B0504020203020204" pitchFamily="34" charset="0"/>
              <a:cs typeface="News Gothic MT" panose="020B0504020203020204" pitchFamily="34" charset="0"/>
            </a:endParaRPr>
          </a:p>
        </p:txBody>
      </p:sp>
      <p:pic>
        <p:nvPicPr>
          <p:cNvPr id="39942" name="Picture 2" descr="http://www.rodalesorganiclife.com/sites/rodalesorganiclife.com/files/styles/slideshow-desktop/public/images/slideshow2/healthy-home-pesticides.jpg">
            <a:extLst>
              <a:ext uri="{FF2B5EF4-FFF2-40B4-BE49-F238E27FC236}">
                <a16:creationId xmlns:a16="http://schemas.microsoft.com/office/drawing/2014/main" id="{6A9A2902-F60E-40C3-B91F-15718D16E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1" y="1230314"/>
            <a:ext cx="3133725" cy="3273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A6E5-5001-4B49-A4B7-59410072DB8B}"/>
              </a:ext>
            </a:extLst>
          </p:cNvPr>
          <p:cNvSpPr>
            <a:spLocks noGrp="1"/>
          </p:cNvSpPr>
          <p:nvPr>
            <p:ph type="title"/>
          </p:nvPr>
        </p:nvSpPr>
        <p:spPr>
          <a:xfrm>
            <a:off x="1981200" y="525463"/>
            <a:ext cx="7848600" cy="584200"/>
          </a:xfrm>
          <a:ln w="25400">
            <a:solidFill>
              <a:schemeClr val="tx1"/>
            </a:solidFill>
          </a:ln>
        </p:spPr>
        <p:txBody>
          <a:bodyPr wrap="square" numCol="1" anchorCtr="0" compatLnSpc="1">
            <a:prstTxWarp prst="textNoShape">
              <a:avLst/>
            </a:prstTxWarp>
          </a:bodyPr>
          <a:lstStyle/>
          <a:p>
            <a:pPr eaLnBrk="1" hangingPunct="1">
              <a:buSzPct val="100000"/>
              <a:defRPr/>
            </a:pPr>
            <a:r>
              <a:rPr lang="en-US" altLang="en-US" sz="3600" dirty="0" err="1">
                <a:solidFill>
                  <a:srgbClr val="3E3D2D"/>
                </a:solidFill>
              </a:rPr>
              <a:t>Preocupaciones</a:t>
            </a:r>
            <a:r>
              <a:rPr lang="en-US" altLang="en-US" sz="3600" dirty="0">
                <a:solidFill>
                  <a:srgbClr val="3E3D2D"/>
                </a:solidFill>
              </a:rPr>
              <a:t> </a:t>
            </a:r>
            <a:r>
              <a:rPr lang="en-US" altLang="en-US" sz="3600" dirty="0" err="1">
                <a:solidFill>
                  <a:srgbClr val="3E3D2D"/>
                </a:solidFill>
              </a:rPr>
              <a:t>sobre</a:t>
            </a:r>
            <a:r>
              <a:rPr lang="en-US" altLang="en-US" sz="3600" dirty="0">
                <a:solidFill>
                  <a:srgbClr val="3E3D2D"/>
                </a:solidFill>
              </a:rPr>
              <a:t> el </a:t>
            </a:r>
            <a:r>
              <a:rPr lang="en-US" altLang="en-US" sz="3600" dirty="0" err="1">
                <a:solidFill>
                  <a:srgbClr val="3E3D2D"/>
                </a:solidFill>
              </a:rPr>
              <a:t>uso</a:t>
            </a:r>
            <a:r>
              <a:rPr lang="en-US" altLang="en-US" sz="3600" dirty="0">
                <a:solidFill>
                  <a:srgbClr val="3E3D2D"/>
                </a:solidFill>
              </a:rPr>
              <a:t> de </a:t>
            </a:r>
            <a:r>
              <a:rPr lang="en-US" altLang="en-US" sz="3600" dirty="0" err="1">
                <a:solidFill>
                  <a:srgbClr val="3E3D2D"/>
                </a:solidFill>
              </a:rPr>
              <a:t>pesticidas</a:t>
            </a:r>
            <a:endParaRPr lang="en-US" altLang="en-US" sz="3600" dirty="0">
              <a:solidFill>
                <a:srgbClr val="3E3D2D"/>
              </a:solidFill>
            </a:endParaRPr>
          </a:p>
        </p:txBody>
      </p:sp>
      <p:sp>
        <p:nvSpPr>
          <p:cNvPr id="8" name="Flowchart: Alternate Process 7">
            <a:extLst>
              <a:ext uri="{FF2B5EF4-FFF2-40B4-BE49-F238E27FC236}">
                <a16:creationId xmlns:a16="http://schemas.microsoft.com/office/drawing/2014/main" id="{40DE7BFE-AD6B-4569-9732-25CDDD597BC3}"/>
              </a:ext>
            </a:extLst>
          </p:cNvPr>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Posibles</a:t>
            </a:r>
            <a:r>
              <a:rPr lang="en-US" altLang="en-US" sz="2000" b="1" dirty="0">
                <a:solidFill>
                  <a:srgbClr val="FFFFFF"/>
                </a:solidFill>
              </a:rPr>
              <a:t> </a:t>
            </a:r>
            <a:r>
              <a:rPr lang="en-US" altLang="en-US" sz="2000" b="1" dirty="0" err="1">
                <a:solidFill>
                  <a:srgbClr val="FFFFFF"/>
                </a:solidFill>
              </a:rPr>
              <a:t>efectos</a:t>
            </a:r>
            <a:r>
              <a:rPr lang="en-US" altLang="en-US" sz="2000" b="1" dirty="0">
                <a:solidFill>
                  <a:srgbClr val="FFFFFF"/>
                </a:solidFill>
              </a:rPr>
              <a:t> </a:t>
            </a:r>
            <a:r>
              <a:rPr lang="en-US" altLang="en-US" sz="2000" b="1" dirty="0" err="1">
                <a:solidFill>
                  <a:srgbClr val="FFFFFF"/>
                </a:solidFill>
              </a:rPr>
              <a:t>en</a:t>
            </a:r>
            <a:r>
              <a:rPr lang="en-US" altLang="en-US" sz="2000" b="1" dirty="0">
                <a:solidFill>
                  <a:srgbClr val="FFFFFF"/>
                </a:solidFill>
              </a:rPr>
              <a:t> la </a:t>
            </a:r>
            <a:r>
              <a:rPr lang="en-US" altLang="en-US" sz="2000" b="1" dirty="0" err="1">
                <a:solidFill>
                  <a:srgbClr val="FFFFFF"/>
                </a:solidFill>
              </a:rPr>
              <a:t>salud</a:t>
            </a:r>
            <a:endParaRPr lang="en-US" altLang="en-US" sz="2000" b="1" dirty="0">
              <a:solidFill>
                <a:srgbClr val="FFFFFF"/>
              </a:solidFill>
            </a:endParaRPr>
          </a:p>
        </p:txBody>
      </p:sp>
      <p:sp>
        <p:nvSpPr>
          <p:cNvPr id="9" name="Flowchart: Process 8">
            <a:extLst>
              <a:ext uri="{FF2B5EF4-FFF2-40B4-BE49-F238E27FC236}">
                <a16:creationId xmlns:a16="http://schemas.microsoft.com/office/drawing/2014/main" id="{4C08B114-6E37-4B6F-B5CF-0CB8048D0952}"/>
              </a:ext>
            </a:extLst>
          </p:cNvPr>
          <p:cNvSpPr/>
          <p:nvPr/>
        </p:nvSpPr>
        <p:spPr>
          <a:xfrm>
            <a:off x="1698626" y="2657476"/>
            <a:ext cx="1393825" cy="1978025"/>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1700" b="1" u="sng">
                <a:solidFill>
                  <a:srgbClr val="FFFFFF"/>
                </a:solidFill>
              </a:rPr>
              <a:t>Inmediatos</a:t>
            </a:r>
          </a:p>
          <a:p>
            <a:pPr eaLnBrk="1" hangingPunct="1">
              <a:buFont typeface="Arial" panose="020B0604020202020204" pitchFamily="34" charset="0"/>
              <a:buChar char="•"/>
              <a:defRPr/>
            </a:pPr>
            <a:r>
              <a:rPr lang="en-US" altLang="en-US" sz="1700" b="1">
                <a:solidFill>
                  <a:srgbClr val="FFFFFF"/>
                </a:solidFill>
              </a:rPr>
              <a:t> Síntomas de tipo gripal</a:t>
            </a:r>
          </a:p>
          <a:p>
            <a:pPr eaLnBrk="1" hangingPunct="1">
              <a:buFont typeface="Arial" panose="020B0604020202020204" pitchFamily="34" charset="0"/>
              <a:buChar char="•"/>
              <a:defRPr/>
            </a:pPr>
            <a:r>
              <a:rPr lang="en-US" altLang="en-US" sz="1700" b="1">
                <a:solidFill>
                  <a:srgbClr val="FFFFFF"/>
                </a:solidFill>
              </a:rPr>
              <a:t> Sarpullido cutáneo</a:t>
            </a:r>
          </a:p>
          <a:p>
            <a:pPr eaLnBrk="1" hangingPunct="1">
              <a:buFont typeface="Arial" panose="020B0604020202020204" pitchFamily="34" charset="0"/>
              <a:buChar char="•"/>
              <a:defRPr/>
            </a:pPr>
            <a:r>
              <a:rPr lang="en-US" altLang="en-US" sz="1700" b="1">
                <a:solidFill>
                  <a:srgbClr val="FFFFFF"/>
                </a:solidFill>
              </a:rPr>
              <a:t> Problemas respiratorios.</a:t>
            </a:r>
          </a:p>
        </p:txBody>
      </p:sp>
      <p:sp>
        <p:nvSpPr>
          <p:cNvPr id="11" name="Flowchart: Process 10">
            <a:extLst>
              <a:ext uri="{FF2B5EF4-FFF2-40B4-BE49-F238E27FC236}">
                <a16:creationId xmlns:a16="http://schemas.microsoft.com/office/drawing/2014/main" id="{6A9679F2-B097-40EF-8D02-553A96EF3C6B}"/>
              </a:ext>
            </a:extLst>
          </p:cNvPr>
          <p:cNvSpPr/>
          <p:nvPr/>
        </p:nvSpPr>
        <p:spPr>
          <a:xfrm>
            <a:off x="3268664" y="2651126"/>
            <a:ext cx="2027239" cy="2701925"/>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u="sng" dirty="0">
                <a:solidFill>
                  <a:srgbClr val="FFFFFF"/>
                </a:solidFill>
              </a:rPr>
              <a:t>A largo </a:t>
            </a:r>
            <a:r>
              <a:rPr lang="en-US" altLang="en-US" b="1" u="sng" dirty="0" err="1">
                <a:solidFill>
                  <a:srgbClr val="FFFFFF"/>
                </a:solidFill>
              </a:rPr>
              <a:t>plazo</a:t>
            </a:r>
            <a:endParaRPr lang="en-US" altLang="en-US" b="1" u="sng" dirty="0">
              <a:solidFill>
                <a:srgbClr val="FFFFFF"/>
              </a:solidFill>
            </a:endParaRPr>
          </a:p>
          <a:p>
            <a:pPr eaLnBrk="1" hangingPunct="1">
              <a:buFont typeface="Arial" panose="020B0604020202020204" pitchFamily="34" charset="0"/>
              <a:buChar char="•"/>
              <a:defRPr/>
            </a:pPr>
            <a:r>
              <a:rPr lang="en-US" altLang="en-US" b="1" dirty="0">
                <a:solidFill>
                  <a:srgbClr val="FFFFFF"/>
                </a:solidFill>
              </a:rPr>
              <a:t> </a:t>
            </a:r>
            <a:r>
              <a:rPr lang="en-US" altLang="en-US" b="1" dirty="0" err="1">
                <a:solidFill>
                  <a:srgbClr val="FFFFFF"/>
                </a:solidFill>
              </a:rPr>
              <a:t>Asma</a:t>
            </a:r>
            <a:endParaRPr lang="en-US" altLang="en-US" b="1" dirty="0">
              <a:solidFill>
                <a:srgbClr val="FFFFFF"/>
              </a:solidFill>
            </a:endParaRPr>
          </a:p>
          <a:p>
            <a:pPr eaLnBrk="1" hangingPunct="1">
              <a:buFont typeface="Arial" panose="020B0604020202020204" pitchFamily="34" charset="0"/>
              <a:buChar char="•"/>
              <a:defRPr/>
            </a:pPr>
            <a:r>
              <a:rPr lang="en-US" altLang="en-US" b="1" dirty="0">
                <a:solidFill>
                  <a:srgbClr val="FFFFFF"/>
                </a:solidFill>
              </a:rPr>
              <a:t> </a:t>
            </a:r>
            <a:r>
              <a:rPr lang="en-US" altLang="en-US" b="1" dirty="0" err="1">
                <a:solidFill>
                  <a:srgbClr val="FFFFFF"/>
                </a:solidFill>
              </a:rPr>
              <a:t>Cáncer</a:t>
            </a:r>
            <a:endParaRPr lang="en-US" altLang="en-US" b="1" dirty="0">
              <a:solidFill>
                <a:srgbClr val="FFFFFF"/>
              </a:solidFill>
            </a:endParaRPr>
          </a:p>
          <a:p>
            <a:pPr eaLnBrk="1" hangingPunct="1">
              <a:buFont typeface="Arial" panose="020B0604020202020204" pitchFamily="34" charset="0"/>
              <a:buChar char="•"/>
              <a:defRPr/>
            </a:pPr>
            <a:r>
              <a:rPr lang="en-US" altLang="en-US" b="1" dirty="0">
                <a:solidFill>
                  <a:srgbClr val="FFFFFF"/>
                </a:solidFill>
              </a:rPr>
              <a:t> </a:t>
            </a:r>
            <a:r>
              <a:rPr lang="en-US" altLang="en-US" b="1" dirty="0" err="1">
                <a:solidFill>
                  <a:srgbClr val="FFFFFF"/>
                </a:solidFill>
              </a:rPr>
              <a:t>Daño</a:t>
            </a:r>
            <a:r>
              <a:rPr lang="en-US" altLang="en-US" b="1" dirty="0">
                <a:solidFill>
                  <a:srgbClr val="FFFFFF"/>
                </a:solidFill>
              </a:rPr>
              <a:t> al </a:t>
            </a:r>
            <a:r>
              <a:rPr lang="en-US" altLang="en-US" b="1" dirty="0" err="1">
                <a:solidFill>
                  <a:srgbClr val="FFFFFF"/>
                </a:solidFill>
              </a:rPr>
              <a:t>cerebro</a:t>
            </a:r>
            <a:r>
              <a:rPr lang="en-US" altLang="en-US" b="1" dirty="0">
                <a:solidFill>
                  <a:srgbClr val="FFFFFF"/>
                </a:solidFill>
              </a:rPr>
              <a:t> y al </a:t>
            </a:r>
            <a:r>
              <a:rPr lang="en-US" altLang="en-US" b="1" dirty="0" err="1">
                <a:solidFill>
                  <a:srgbClr val="FFFFFF"/>
                </a:solidFill>
              </a:rPr>
              <a:t>sistema</a:t>
            </a:r>
            <a:r>
              <a:rPr lang="en-US" altLang="en-US" b="1" dirty="0">
                <a:solidFill>
                  <a:srgbClr val="FFFFFF"/>
                </a:solidFill>
              </a:rPr>
              <a:t> </a:t>
            </a:r>
            <a:r>
              <a:rPr lang="en-US" altLang="en-US" b="1" dirty="0" err="1">
                <a:solidFill>
                  <a:srgbClr val="FFFFFF"/>
                </a:solidFill>
              </a:rPr>
              <a:t>nervioso</a:t>
            </a:r>
            <a:endParaRPr lang="en-US" altLang="en-US" b="1" dirty="0">
              <a:solidFill>
                <a:srgbClr val="FFFFFF"/>
              </a:solidFill>
            </a:endParaRPr>
          </a:p>
          <a:p>
            <a:pPr eaLnBrk="1" hangingPunct="1">
              <a:buFont typeface="Arial" panose="020B0604020202020204" pitchFamily="34" charset="0"/>
              <a:buChar char="•"/>
              <a:defRPr/>
            </a:pPr>
            <a:r>
              <a:rPr lang="en-US" altLang="en-US" b="1" dirty="0">
                <a:solidFill>
                  <a:srgbClr val="FFFFFF"/>
                </a:solidFill>
              </a:rPr>
              <a:t> </a:t>
            </a:r>
            <a:r>
              <a:rPr lang="en-US" altLang="en-US" b="1" dirty="0" err="1">
                <a:solidFill>
                  <a:srgbClr val="FFFFFF"/>
                </a:solidFill>
              </a:rPr>
              <a:t>Daño</a:t>
            </a:r>
            <a:r>
              <a:rPr lang="en-US" altLang="en-US" b="1" dirty="0">
                <a:solidFill>
                  <a:srgbClr val="FFFFFF"/>
                </a:solidFill>
              </a:rPr>
              <a:t> al </a:t>
            </a:r>
            <a:r>
              <a:rPr lang="en-US" altLang="en-US" b="1" dirty="0" err="1">
                <a:solidFill>
                  <a:srgbClr val="FFFFFF"/>
                </a:solidFill>
              </a:rPr>
              <a:t>sistema</a:t>
            </a:r>
            <a:r>
              <a:rPr lang="en-US" altLang="en-US" b="1" dirty="0">
                <a:solidFill>
                  <a:srgbClr val="FFFFFF"/>
                </a:solidFill>
              </a:rPr>
              <a:t> </a:t>
            </a:r>
            <a:r>
              <a:rPr lang="en-US" altLang="en-US" b="1" dirty="0" err="1">
                <a:solidFill>
                  <a:srgbClr val="FFFFFF"/>
                </a:solidFill>
              </a:rPr>
              <a:t>inmunitario</a:t>
            </a:r>
            <a:endParaRPr lang="en-US" altLang="en-US" b="1" dirty="0">
              <a:solidFill>
                <a:srgbClr val="FFFFFF"/>
              </a:solidFill>
            </a:endParaRPr>
          </a:p>
          <a:p>
            <a:pPr eaLnBrk="1" hangingPunct="1">
              <a:buFont typeface="Arial" panose="020B0604020202020204" pitchFamily="34" charset="0"/>
              <a:buChar char="•"/>
              <a:defRPr/>
            </a:pPr>
            <a:r>
              <a:rPr lang="en-US" altLang="en-US" b="1" dirty="0">
                <a:solidFill>
                  <a:srgbClr val="FFFFFF"/>
                </a:solidFill>
              </a:rPr>
              <a:t> </a:t>
            </a:r>
            <a:r>
              <a:rPr lang="en-US" altLang="en-US" b="1" dirty="0" err="1">
                <a:solidFill>
                  <a:schemeClr val="bg1"/>
                </a:solidFill>
              </a:rPr>
              <a:t>Alteración</a:t>
            </a:r>
            <a:r>
              <a:rPr lang="en-US" altLang="en-US" b="1" dirty="0">
                <a:solidFill>
                  <a:schemeClr val="bg1"/>
                </a:solidFill>
              </a:rPr>
              <a:t> </a:t>
            </a:r>
            <a:r>
              <a:rPr lang="en-US" altLang="en-US" b="1" dirty="0" err="1">
                <a:solidFill>
                  <a:schemeClr val="bg1"/>
                </a:solidFill>
              </a:rPr>
              <a:t>endocrina</a:t>
            </a:r>
            <a:endParaRPr lang="en-US" altLang="en-US" b="1" dirty="0">
              <a:solidFill>
                <a:schemeClr val="bg1"/>
              </a:solidFill>
            </a:endParaRPr>
          </a:p>
        </p:txBody>
      </p:sp>
      <p:cxnSp>
        <p:nvCxnSpPr>
          <p:cNvPr id="20" name="Straight Arrow Connector 19">
            <a:extLst>
              <a:ext uri="{FF2B5EF4-FFF2-40B4-BE49-F238E27FC236}">
                <a16:creationId xmlns:a16="http://schemas.microsoft.com/office/drawing/2014/main" id="{81090811-D6B3-4330-92B7-BC214C0E9C3D}"/>
              </a:ext>
            </a:extLst>
          </p:cNvPr>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a:extLst>
              <a:ext uri="{FF2B5EF4-FFF2-40B4-BE49-F238E27FC236}">
                <a16:creationId xmlns:a16="http://schemas.microsoft.com/office/drawing/2014/main" id="{980D5518-53DD-45E7-8980-AE47368E9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4740275"/>
            <a:ext cx="1397000" cy="104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2" name="TextBox 22">
            <a:extLst>
              <a:ext uri="{FF2B5EF4-FFF2-40B4-BE49-F238E27FC236}">
                <a16:creationId xmlns:a16="http://schemas.microsoft.com/office/drawing/2014/main" id="{BF147BD4-0EDA-4ADD-9424-A2E5E6988C10}"/>
              </a:ext>
            </a:extLst>
          </p:cNvPr>
          <p:cNvSpPr txBox="1">
            <a:spLocks noChangeArrowheads="1"/>
          </p:cNvSpPr>
          <p:nvPr/>
        </p:nvSpPr>
        <p:spPr bwMode="auto">
          <a:xfrm>
            <a:off x="1597025" y="5754689"/>
            <a:ext cx="2027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700" i="1">
                <a:solidFill>
                  <a:srgbClr val="000000"/>
                </a:solidFill>
                <a:latin typeface="Arial" panose="020B0604020202020204" pitchFamily="34" charset="0"/>
                <a:ea typeface="ヒラギノ角ゴ Pro W3"/>
                <a:cs typeface="ヒラギノ角ゴ Pro W3"/>
              </a:rPr>
              <a:t>www.toxicsoy.org/toxicsoy/news/Artikelen/2009/7/1_Girl_suffering_from_pesticide_poisoning.html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F27B120-9F33-427B-A652-ADB83EF63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39" y="2081214"/>
            <a:ext cx="579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 name="Title 6">
            <a:extLst>
              <a:ext uri="{FF2B5EF4-FFF2-40B4-BE49-F238E27FC236}">
                <a16:creationId xmlns:a16="http://schemas.microsoft.com/office/drawing/2014/main" id="{354185DD-F53A-4005-A147-9DB39E8E4CBA}"/>
              </a:ext>
            </a:extLst>
          </p:cNvPr>
          <p:cNvSpPr>
            <a:spLocks noGrp="1"/>
          </p:cNvSpPr>
          <p:nvPr>
            <p:ph type="title"/>
          </p:nvPr>
        </p:nvSpPr>
        <p:spPr/>
        <p:txBody>
          <a:bodyPr wrap="square" numCol="1" anchorCtr="0" compatLnSpc="1">
            <a:prstTxWarp prst="textNoShape">
              <a:avLst/>
            </a:prstTxWarp>
          </a:bodyPr>
          <a:lstStyle/>
          <a:p>
            <a:pPr algn="ctr" eaLnBrk="1" hangingPunct="1">
              <a:buSzPct val="100000"/>
              <a:defRPr/>
            </a:pPr>
            <a:r>
              <a:rPr lang="en-US" altLang="en-US" dirty="0">
                <a:solidFill>
                  <a:srgbClr val="3E3D2D"/>
                </a:solidFill>
              </a:rPr>
              <a:t>Reconocimientos </a:t>
            </a:r>
          </a:p>
        </p:txBody>
      </p:sp>
      <p:sp>
        <p:nvSpPr>
          <p:cNvPr id="11270" name="TextBox 5">
            <a:extLst>
              <a:ext uri="{FF2B5EF4-FFF2-40B4-BE49-F238E27FC236}">
                <a16:creationId xmlns:a16="http://schemas.microsoft.com/office/drawing/2014/main" id="{210323EE-5347-4186-A954-BA37B0D6C7C6}"/>
              </a:ext>
            </a:extLst>
          </p:cNvPr>
          <p:cNvSpPr txBox="1">
            <a:spLocks noChangeArrowheads="1"/>
          </p:cNvSpPr>
          <p:nvPr/>
        </p:nvSpPr>
        <p:spPr bwMode="auto">
          <a:xfrm>
            <a:off x="1752600" y="4800601"/>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SzPct val="100000"/>
            </a:pPr>
            <a:r>
              <a:rPr lang="en-US" altLang="en-US" sz="1400" dirty="0">
                <a:ea typeface="ヒラギノ角ゴ Pro W3"/>
                <a:cs typeface="ヒラギノ角ゴ Pro W3"/>
              </a:rPr>
              <a:t>La </a:t>
            </a:r>
            <a:r>
              <a:rPr lang="en-US" altLang="en-US" sz="1400" dirty="0" err="1">
                <a:ea typeface="ヒラギノ角ゴ Pro W3"/>
                <a:cs typeface="ヒラギノ角ゴ Pro W3"/>
              </a:rPr>
              <a:t>financiación</a:t>
            </a:r>
            <a:r>
              <a:rPr lang="en-US" altLang="en-US" sz="1400" dirty="0">
                <a:ea typeface="ヒラギノ角ゴ Pro W3"/>
                <a:cs typeface="ヒラギノ角ゴ Pro W3"/>
              </a:rPr>
              <a:t> para </a:t>
            </a:r>
            <a:r>
              <a:rPr lang="en-US" altLang="en-US" sz="1400" dirty="0" err="1">
                <a:ea typeface="ヒラギノ角ゴ Pro W3"/>
                <a:cs typeface="ヒラギノ角ゴ Pro W3"/>
              </a:rPr>
              <a:t>este</a:t>
            </a:r>
            <a:r>
              <a:rPr lang="en-US" altLang="en-US" sz="1400" dirty="0">
                <a:ea typeface="ヒラギノ角ゴ Pro W3"/>
                <a:cs typeface="ヒラギノ角ゴ Pro W3"/>
              </a:rPr>
              <a:t> </a:t>
            </a:r>
            <a:r>
              <a:rPr lang="es-ES" altLang="en-US" sz="1400" dirty="0">
                <a:ea typeface="ヒラギノ角ゴ Pro W3"/>
                <a:cs typeface="ヒラギノ角ゴ Pro W3"/>
              </a:rPr>
              <a:t>programa</a:t>
            </a:r>
            <a:r>
              <a:rPr lang="en-US" altLang="en-US" sz="1400" dirty="0">
                <a:ea typeface="ヒラギノ角ゴ Pro W3"/>
                <a:cs typeface="ヒラギノ角ゴ Pro W3"/>
              </a:rPr>
              <a:t> se </a:t>
            </a:r>
            <a:r>
              <a:rPr lang="en-US" altLang="en-US" sz="1400" dirty="0" err="1">
                <a:ea typeface="ヒラギノ角ゴ Pro W3"/>
                <a:cs typeface="ヒラギノ角ゴ Pro W3"/>
              </a:rPr>
              <a:t>proporcionó</a:t>
            </a:r>
            <a:r>
              <a:rPr lang="en-US" altLang="en-US" sz="1400" dirty="0">
                <a:ea typeface="ヒラギノ角ゴ Pro W3"/>
                <a:cs typeface="ヒラギノ角ゴ Pro W3"/>
              </a:rPr>
              <a:t> a </a:t>
            </a:r>
            <a:r>
              <a:rPr lang="es-ES" altLang="en-US" sz="1400" dirty="0">
                <a:ea typeface="ヒラギノ角ゴ Pro W3"/>
                <a:cs typeface="ヒラギノ角ゴ Pro W3"/>
              </a:rPr>
              <a:t>través</a:t>
            </a:r>
            <a:r>
              <a:rPr lang="en-US" altLang="en-US" sz="1400" dirty="0">
                <a:ea typeface="ヒラギノ角ゴ Pro W3"/>
                <a:cs typeface="ヒラギノ角ゴ Pro W3"/>
              </a:rPr>
              <a:t> de una </a:t>
            </a:r>
            <a:r>
              <a:rPr lang="en-US" altLang="en-US" sz="1400" dirty="0" err="1">
                <a:ea typeface="ヒラギノ角ゴ Pro W3"/>
                <a:cs typeface="ヒラギノ角ゴ Pro W3"/>
              </a:rPr>
              <a:t>subvención</a:t>
            </a:r>
            <a:r>
              <a:rPr lang="en-US" altLang="en-US" sz="1400" dirty="0">
                <a:ea typeface="ヒラギノ角ゴ Pro W3"/>
                <a:cs typeface="ヒラギノ角ゴ Pro W3"/>
              </a:rPr>
              <a:t> </a:t>
            </a:r>
            <a:r>
              <a:rPr lang="en-US" altLang="en-US" sz="1400" dirty="0" err="1">
                <a:ea typeface="ヒラギノ角ゴ Pro W3"/>
                <a:cs typeface="ヒラギノ角ゴ Pro W3"/>
              </a:rPr>
              <a:t>otorgada</a:t>
            </a:r>
            <a:r>
              <a:rPr lang="en-US" altLang="en-US" sz="1400" dirty="0">
                <a:ea typeface="ヒラギノ角ゴ Pro W3"/>
                <a:cs typeface="ヒラギノ角ゴ Pro W3"/>
              </a:rPr>
              <a:t> por el </a:t>
            </a:r>
            <a:r>
              <a:rPr lang="en-US" altLang="en-US" sz="1400" dirty="0" err="1">
                <a:ea typeface="ヒラギノ角ゴ Pro W3"/>
                <a:cs typeface="ヒラギノ角ゴ Pro W3"/>
              </a:rPr>
              <a:t>Departamento</a:t>
            </a:r>
            <a:r>
              <a:rPr lang="en-US" altLang="en-US" sz="1400" dirty="0">
                <a:ea typeface="ヒラギノ角ゴ Pro W3"/>
                <a:cs typeface="ヒラギノ角ゴ Pro W3"/>
              </a:rPr>
              <a:t> de </a:t>
            </a:r>
            <a:r>
              <a:rPr lang="en-US" altLang="en-US" sz="1400" dirty="0" err="1">
                <a:ea typeface="ヒラギノ角ゴ Pro W3"/>
                <a:cs typeface="ヒラギノ角ゴ Pro W3"/>
              </a:rPr>
              <a:t>Regulación</a:t>
            </a:r>
            <a:r>
              <a:rPr lang="en-US" altLang="en-US" sz="1400" dirty="0">
                <a:ea typeface="ヒラギノ角ゴ Pro W3"/>
                <a:cs typeface="ヒラギノ角ゴ Pro W3"/>
              </a:rPr>
              <a:t> de </a:t>
            </a:r>
            <a:r>
              <a:rPr lang="en-US" altLang="en-US" sz="1400" dirty="0" err="1">
                <a:ea typeface="ヒラギノ角ゴ Pro W3"/>
                <a:cs typeface="ヒラギノ角ゴ Pro W3"/>
              </a:rPr>
              <a:t>Pesticidas</a:t>
            </a:r>
            <a:r>
              <a:rPr lang="en-US" altLang="en-US" sz="1400" dirty="0">
                <a:ea typeface="ヒラギノ角ゴ Pro W3"/>
                <a:cs typeface="ヒラギノ角ゴ Pro W3"/>
              </a:rPr>
              <a:t> (Department  of  Pesticide Regulation, DPR) de California. El </a:t>
            </a:r>
            <a:r>
              <a:rPr lang="en-US" altLang="en-US" sz="1400" dirty="0" err="1">
                <a:ea typeface="ヒラギノ角ゴ Pro W3"/>
                <a:cs typeface="ヒラギノ角ゴ Pro W3"/>
              </a:rPr>
              <a:t>contenido</a:t>
            </a:r>
            <a:r>
              <a:rPr lang="en-US" altLang="en-US" sz="1400" dirty="0">
                <a:ea typeface="ヒラギノ角ゴ Pro W3"/>
                <a:cs typeface="ヒラギノ角ゴ Pro W3"/>
              </a:rPr>
              <a:t> de </a:t>
            </a:r>
            <a:r>
              <a:rPr lang="en-US" altLang="en-US" sz="1400" dirty="0" err="1">
                <a:ea typeface="ヒラギノ角ゴ Pro W3"/>
                <a:cs typeface="ヒラギノ角ゴ Pro W3"/>
              </a:rPr>
              <a:t>este</a:t>
            </a:r>
            <a:r>
              <a:rPr lang="en-US" altLang="en-US" sz="1400" dirty="0">
                <a:ea typeface="ヒラギノ角ゴ Pro W3"/>
                <a:cs typeface="ヒラギノ角ゴ Pro W3"/>
              </a:rPr>
              <a:t> </a:t>
            </a:r>
            <a:r>
              <a:rPr lang="en-US" altLang="en-US" sz="1400" dirty="0" err="1">
                <a:ea typeface="ヒラギノ角ゴ Pro W3"/>
                <a:cs typeface="ヒラギノ角ゴ Pro W3"/>
              </a:rPr>
              <a:t>documento</a:t>
            </a:r>
            <a:r>
              <a:rPr lang="en-US" altLang="en-US" sz="1400" dirty="0">
                <a:ea typeface="ヒラギノ角ゴ Pro W3"/>
                <a:cs typeface="ヒラギノ角ゴ Pro W3"/>
              </a:rPr>
              <a:t> no </a:t>
            </a:r>
            <a:r>
              <a:rPr lang="en-US" altLang="en-US" sz="1400" dirty="0" err="1">
                <a:ea typeface="ヒラギノ角ゴ Pro W3"/>
                <a:cs typeface="ヒラギノ角ゴ Pro W3"/>
              </a:rPr>
              <a:t>refleja</a:t>
            </a:r>
            <a:r>
              <a:rPr lang="en-US" altLang="en-US" sz="1400" dirty="0">
                <a:ea typeface="ヒラギノ角ゴ Pro W3"/>
                <a:cs typeface="ヒラギノ角ゴ Pro W3"/>
              </a:rPr>
              <a:t> </a:t>
            </a:r>
            <a:r>
              <a:rPr lang="en-US" altLang="en-US" sz="1400" dirty="0" err="1">
                <a:ea typeface="ヒラギノ角ゴ Pro W3"/>
                <a:cs typeface="ヒラギノ角ゴ Pro W3"/>
              </a:rPr>
              <a:t>necesariamente</a:t>
            </a:r>
            <a:r>
              <a:rPr lang="en-US" altLang="en-US" sz="1400" dirty="0">
                <a:ea typeface="ヒラギノ角ゴ Pro W3"/>
                <a:cs typeface="ヒラギノ角ゴ Pro W3"/>
              </a:rPr>
              <a:t> las </a:t>
            </a:r>
            <a:r>
              <a:rPr lang="en-US" altLang="en-US" sz="1400" dirty="0" err="1">
                <a:ea typeface="ヒラギノ角ゴ Pro W3"/>
                <a:cs typeface="ヒラギノ角ゴ Pro W3"/>
              </a:rPr>
              <a:t>opiniones</a:t>
            </a:r>
            <a:r>
              <a:rPr lang="en-US" altLang="en-US" sz="1400" dirty="0">
                <a:ea typeface="ヒラギノ角ゴ Pro W3"/>
                <a:cs typeface="ヒラギノ角ゴ Pro W3"/>
              </a:rPr>
              <a:t> y </a:t>
            </a:r>
            <a:r>
              <a:rPr lang="en-US" altLang="en-US" sz="1400" dirty="0" err="1">
                <a:ea typeface="ヒラギノ角ゴ Pro W3"/>
                <a:cs typeface="ヒラギノ角ゴ Pro W3"/>
              </a:rPr>
              <a:t>políticas</a:t>
            </a:r>
            <a:r>
              <a:rPr lang="en-US" altLang="en-US" sz="1400" dirty="0">
                <a:ea typeface="ヒラギノ角ゴ Pro W3"/>
                <a:cs typeface="ヒラギノ角ゴ Pro W3"/>
              </a:rPr>
              <a:t> del DPR, </a:t>
            </a:r>
            <a:r>
              <a:rPr lang="en-US" altLang="en-US" sz="1400" dirty="0" err="1">
                <a:ea typeface="ヒラギノ角ゴ Pro W3"/>
                <a:cs typeface="ヒラギノ角ゴ Pro W3"/>
              </a:rPr>
              <a:t>ni</a:t>
            </a:r>
            <a:r>
              <a:rPr lang="en-US" altLang="en-US" sz="1400" dirty="0">
                <a:ea typeface="ヒラギノ角ゴ Pro W3"/>
                <a:cs typeface="ヒラギノ角ゴ Pro W3"/>
              </a:rPr>
              <a:t> la </a:t>
            </a:r>
            <a:r>
              <a:rPr lang="en-US" altLang="en-US" sz="1400" dirty="0" err="1">
                <a:ea typeface="ヒラギノ角ゴ Pro W3"/>
                <a:cs typeface="ヒラギノ角ゴ Pro W3"/>
              </a:rPr>
              <a:t>mención</a:t>
            </a:r>
            <a:r>
              <a:rPr lang="en-US" altLang="en-US" sz="1400" dirty="0">
                <a:ea typeface="ヒラギノ角ゴ Pro W3"/>
                <a:cs typeface="ヒラギノ角ゴ Pro W3"/>
              </a:rPr>
              <a:t> de </a:t>
            </a:r>
            <a:r>
              <a:rPr lang="en-US" altLang="en-US" sz="1400" dirty="0" err="1">
                <a:ea typeface="ヒラギノ角ゴ Pro W3"/>
                <a:cs typeface="ヒラギノ角ゴ Pro W3"/>
              </a:rPr>
              <a:t>nombres</a:t>
            </a:r>
            <a:r>
              <a:rPr lang="en-US" altLang="en-US" sz="1400" dirty="0">
                <a:ea typeface="ヒラギノ角ゴ Pro W3"/>
                <a:cs typeface="ヒラギノ角ゴ Pro W3"/>
              </a:rPr>
              <a:t> de </a:t>
            </a:r>
            <a:r>
              <a:rPr lang="en-US" altLang="en-US" sz="1400" dirty="0" err="1">
                <a:ea typeface="ヒラギノ角ゴ Pro W3"/>
                <a:cs typeface="ヒラギノ角ゴ Pro W3"/>
              </a:rPr>
              <a:t>marcas</a:t>
            </a:r>
            <a:r>
              <a:rPr lang="en-US" altLang="en-US" sz="1400" dirty="0">
                <a:ea typeface="ヒラギノ角ゴ Pro W3"/>
                <a:cs typeface="ヒラギノ角ゴ Pro W3"/>
              </a:rPr>
              <a:t> o </a:t>
            </a:r>
            <a:r>
              <a:rPr lang="en-US" altLang="en-US" sz="1400" dirty="0" err="1">
                <a:ea typeface="ヒラギノ角ゴ Pro W3"/>
                <a:cs typeface="ヒラギノ角ゴ Pro W3"/>
              </a:rPr>
              <a:t>productos</a:t>
            </a:r>
            <a:r>
              <a:rPr lang="en-US" altLang="en-US" sz="1400" dirty="0">
                <a:ea typeface="ヒラギノ角ゴ Pro W3"/>
                <a:cs typeface="ヒラギノ角ゴ Pro W3"/>
              </a:rPr>
              <a:t> </a:t>
            </a:r>
            <a:r>
              <a:rPr lang="en-US" altLang="en-US" sz="1400" dirty="0" err="1">
                <a:ea typeface="ヒラギノ角ゴ Pro W3"/>
                <a:cs typeface="ヒラギノ角ゴ Pro W3"/>
              </a:rPr>
              <a:t>comerciales</a:t>
            </a:r>
            <a:r>
              <a:rPr lang="en-US" altLang="en-US" sz="1400" dirty="0">
                <a:ea typeface="ヒラギノ角ゴ Pro W3"/>
                <a:cs typeface="ヒラギノ角ゴ Pro W3"/>
              </a:rPr>
              <a:t> </a:t>
            </a:r>
            <a:r>
              <a:rPr lang="en-US" altLang="en-US" sz="1400" dirty="0" err="1">
                <a:ea typeface="ヒラギノ角ゴ Pro W3"/>
                <a:cs typeface="ヒラギノ角ゴ Pro W3"/>
              </a:rPr>
              <a:t>constituye</a:t>
            </a:r>
            <a:r>
              <a:rPr lang="en-US" altLang="en-US" sz="1400" dirty="0">
                <a:ea typeface="ヒラギノ角ゴ Pro W3"/>
                <a:cs typeface="ヒラギノ角ゴ Pro W3"/>
              </a:rPr>
              <a:t> el </a:t>
            </a:r>
            <a:r>
              <a:rPr lang="en-US" altLang="en-US" sz="1400" dirty="0" err="1">
                <a:ea typeface="ヒラギノ角ゴ Pro W3"/>
                <a:cs typeface="ヒラギノ角ゴ Pro W3"/>
              </a:rPr>
              <a:t>respaldo</a:t>
            </a:r>
            <a:r>
              <a:rPr lang="en-US" altLang="en-US" sz="1400" dirty="0">
                <a:ea typeface="ヒラギノ角ゴ Pro W3"/>
                <a:cs typeface="ヒラギノ角ゴ Pro W3"/>
              </a:rPr>
              <a:t> o la </a:t>
            </a:r>
            <a:r>
              <a:rPr lang="en-US" altLang="en-US" sz="1400" dirty="0" err="1">
                <a:ea typeface="ヒラギノ角ゴ Pro W3"/>
                <a:cs typeface="ヒラギノ角ゴ Pro W3"/>
              </a:rPr>
              <a:t>recomendación</a:t>
            </a:r>
            <a:r>
              <a:rPr lang="en-US" altLang="en-US" sz="1400" dirty="0">
                <a:ea typeface="ヒラギノ角ゴ Pro W3"/>
                <a:cs typeface="ヒラギノ角ゴ Pro W3"/>
              </a:rPr>
              <a:t> para </a:t>
            </a:r>
            <a:r>
              <a:rPr lang="en-US" altLang="en-US" sz="1400" dirty="0" err="1">
                <a:ea typeface="ヒラギノ角ゴ Pro W3"/>
                <a:cs typeface="ヒラギノ角ゴ Pro W3"/>
              </a:rPr>
              <a:t>su</a:t>
            </a:r>
            <a:r>
              <a:rPr lang="en-US" altLang="en-US" sz="1400" dirty="0">
                <a:ea typeface="ヒラギノ角ゴ Pro W3"/>
                <a:cs typeface="ヒラギノ角ゴ Pro W3"/>
              </a:rPr>
              <a:t> </a:t>
            </a:r>
            <a:r>
              <a:rPr lang="en-US" altLang="en-US" sz="1400" dirty="0" err="1">
                <a:ea typeface="ヒラギノ角ゴ Pro W3"/>
                <a:cs typeface="ヒラギノ角ゴ Pro W3"/>
              </a:rPr>
              <a:t>uso</a:t>
            </a:r>
            <a:r>
              <a:rPr lang="en-US" altLang="en-US" sz="1400" dirty="0">
                <a:ea typeface="ヒラギノ角ゴ Pro W3"/>
                <a:cs typeface="ヒラギノ角ゴ Pro W3"/>
              </a:rPr>
              <a:t>.</a:t>
            </a:r>
          </a:p>
        </p:txBody>
      </p:sp>
      <p:pic>
        <p:nvPicPr>
          <p:cNvPr id="11271" name="Picture 3">
            <a:extLst>
              <a:ext uri="{FF2B5EF4-FFF2-40B4-BE49-F238E27FC236}">
                <a16:creationId xmlns:a16="http://schemas.microsoft.com/office/drawing/2014/main" id="{A94880B2-1C6B-44B4-8768-702D12632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089" y="3008313"/>
            <a:ext cx="173513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2" name="Picture 2" descr="dpr logo">
            <a:extLst>
              <a:ext uri="{FF2B5EF4-FFF2-40B4-BE49-F238E27FC236}">
                <a16:creationId xmlns:a16="http://schemas.microsoft.com/office/drawing/2014/main" id="{C15E3EE7-3A1F-4201-BACB-DBCACFFC6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218598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3" descr="30C3A20A">
            <a:extLst>
              <a:ext uri="{FF2B5EF4-FFF2-40B4-BE49-F238E27FC236}">
                <a16:creationId xmlns:a16="http://schemas.microsoft.com/office/drawing/2014/main" id="{13C8D90C-2AD2-4D77-B74B-12B08E61E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675" y="3425825"/>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4" descr="UCSF_SubLogo_SchoolNurs_navy_RGB">
            <a:extLst>
              <a:ext uri="{FF2B5EF4-FFF2-40B4-BE49-F238E27FC236}">
                <a16:creationId xmlns:a16="http://schemas.microsoft.com/office/drawing/2014/main" id="{40796C59-0A9E-4C2A-95BF-ED72C61DEE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7776" y="3709989"/>
            <a:ext cx="15478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
            <a:extLst>
              <a:ext uri="{FF2B5EF4-FFF2-40B4-BE49-F238E27FC236}">
                <a16:creationId xmlns:a16="http://schemas.microsoft.com/office/drawing/2014/main" id="{C390F1C4-46CF-47D4-B596-95E411C01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1" y="2093914"/>
            <a:ext cx="13049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EB4E-8CA8-4806-AD89-70929376A6E8}"/>
              </a:ext>
            </a:extLst>
          </p:cNvPr>
          <p:cNvSpPr>
            <a:spLocks noGrp="1"/>
          </p:cNvSpPr>
          <p:nvPr>
            <p:ph type="title"/>
          </p:nvPr>
        </p:nvSpPr>
        <p:spPr>
          <a:xfrm>
            <a:off x="1981200" y="525463"/>
            <a:ext cx="7848600" cy="584200"/>
          </a:xfrm>
          <a:ln w="25400">
            <a:solidFill>
              <a:schemeClr val="tx1"/>
            </a:solidFill>
          </a:ln>
        </p:spPr>
        <p:txBody>
          <a:bodyPr wrap="square" numCol="1" anchorCtr="0" compatLnSpc="1">
            <a:prstTxWarp prst="textNoShape">
              <a:avLst/>
            </a:prstTxWarp>
          </a:bodyPr>
          <a:lstStyle/>
          <a:p>
            <a:pPr eaLnBrk="1" hangingPunct="1">
              <a:buSzPct val="100000"/>
              <a:defRPr/>
            </a:pPr>
            <a:r>
              <a:rPr lang="en-US" altLang="en-US" sz="3600" dirty="0" err="1">
                <a:solidFill>
                  <a:srgbClr val="3E3D2D"/>
                </a:solidFill>
              </a:rPr>
              <a:t>Preocupaciones</a:t>
            </a:r>
            <a:r>
              <a:rPr lang="en-US" altLang="en-US" sz="3600" dirty="0">
                <a:solidFill>
                  <a:srgbClr val="3E3D2D"/>
                </a:solidFill>
              </a:rPr>
              <a:t> </a:t>
            </a:r>
            <a:r>
              <a:rPr lang="en-US" altLang="en-US" sz="3600" dirty="0" err="1">
                <a:solidFill>
                  <a:srgbClr val="3E3D2D"/>
                </a:solidFill>
              </a:rPr>
              <a:t>sobre</a:t>
            </a:r>
            <a:r>
              <a:rPr lang="en-US" altLang="en-US" sz="3600" dirty="0">
                <a:solidFill>
                  <a:srgbClr val="3E3D2D"/>
                </a:solidFill>
              </a:rPr>
              <a:t> el </a:t>
            </a:r>
            <a:r>
              <a:rPr lang="en-US" altLang="en-US" sz="3600" dirty="0" err="1">
                <a:solidFill>
                  <a:srgbClr val="3E3D2D"/>
                </a:solidFill>
              </a:rPr>
              <a:t>uso</a:t>
            </a:r>
            <a:r>
              <a:rPr lang="en-US" altLang="en-US" sz="3600" dirty="0">
                <a:solidFill>
                  <a:srgbClr val="3E3D2D"/>
                </a:solidFill>
              </a:rPr>
              <a:t> de </a:t>
            </a:r>
            <a:r>
              <a:rPr lang="en-US" altLang="en-US" sz="3600" dirty="0" err="1">
                <a:solidFill>
                  <a:srgbClr val="3E3D2D"/>
                </a:solidFill>
              </a:rPr>
              <a:t>pesticidas</a:t>
            </a:r>
            <a:endParaRPr lang="en-US" altLang="en-US" sz="3600" dirty="0">
              <a:solidFill>
                <a:srgbClr val="3E3D2D"/>
              </a:solidFill>
            </a:endParaRPr>
          </a:p>
        </p:txBody>
      </p:sp>
      <p:sp>
        <p:nvSpPr>
          <p:cNvPr id="8" name="Flowchart: Alternate Process 7">
            <a:extLst>
              <a:ext uri="{FF2B5EF4-FFF2-40B4-BE49-F238E27FC236}">
                <a16:creationId xmlns:a16="http://schemas.microsoft.com/office/drawing/2014/main" id="{2F4BECDE-065C-4057-BC24-02D893D65F29}"/>
              </a:ext>
            </a:extLst>
          </p:cNvPr>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Posibles</a:t>
            </a:r>
            <a:r>
              <a:rPr lang="en-US" altLang="en-US" sz="2000" b="1" dirty="0">
                <a:solidFill>
                  <a:srgbClr val="FFFFFF"/>
                </a:solidFill>
              </a:rPr>
              <a:t> </a:t>
            </a:r>
            <a:r>
              <a:rPr lang="en-US" altLang="en-US" sz="2000" b="1" dirty="0" err="1">
                <a:solidFill>
                  <a:srgbClr val="FFFFFF"/>
                </a:solidFill>
              </a:rPr>
              <a:t>efectos</a:t>
            </a:r>
            <a:r>
              <a:rPr lang="en-US" altLang="en-US" sz="2000" b="1" dirty="0">
                <a:solidFill>
                  <a:srgbClr val="FFFFFF"/>
                </a:solidFill>
              </a:rPr>
              <a:t> </a:t>
            </a:r>
            <a:r>
              <a:rPr lang="en-US" altLang="en-US" sz="2000" b="1" dirty="0" err="1">
                <a:solidFill>
                  <a:srgbClr val="FFFFFF"/>
                </a:solidFill>
              </a:rPr>
              <a:t>en</a:t>
            </a:r>
            <a:r>
              <a:rPr lang="en-US" altLang="en-US" sz="2000" b="1" dirty="0">
                <a:solidFill>
                  <a:srgbClr val="FFFFFF"/>
                </a:solidFill>
              </a:rPr>
              <a:t> la </a:t>
            </a:r>
            <a:r>
              <a:rPr lang="en-US" altLang="en-US" sz="2000" b="1" dirty="0" err="1">
                <a:solidFill>
                  <a:srgbClr val="FFFFFF"/>
                </a:solidFill>
              </a:rPr>
              <a:t>salud</a:t>
            </a:r>
            <a:endParaRPr lang="en-US" altLang="en-US" sz="2000" b="1" dirty="0">
              <a:solidFill>
                <a:srgbClr val="FFFFFF"/>
              </a:solidFill>
            </a:endParaRPr>
          </a:p>
        </p:txBody>
      </p:sp>
      <p:cxnSp>
        <p:nvCxnSpPr>
          <p:cNvPr id="20" name="Straight Arrow Connector 19">
            <a:extLst>
              <a:ext uri="{FF2B5EF4-FFF2-40B4-BE49-F238E27FC236}">
                <a16:creationId xmlns:a16="http://schemas.microsoft.com/office/drawing/2014/main" id="{8C08A2BC-8ADB-4021-B161-F911058C3431}"/>
              </a:ext>
            </a:extLst>
          </p:cNvPr>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a:extLst>
              <a:ext uri="{FF2B5EF4-FFF2-40B4-BE49-F238E27FC236}">
                <a16:creationId xmlns:a16="http://schemas.microsoft.com/office/drawing/2014/main" id="{A4589E26-85C0-4107-95F9-EF72ECB7C5B6}"/>
              </a:ext>
            </a:extLst>
          </p:cNvPr>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Poblaciones vulnerables</a:t>
            </a:r>
          </a:p>
        </p:txBody>
      </p:sp>
      <p:cxnSp>
        <p:nvCxnSpPr>
          <p:cNvPr id="56" name="Straight Arrow Connector 55">
            <a:extLst>
              <a:ext uri="{FF2B5EF4-FFF2-40B4-BE49-F238E27FC236}">
                <a16:creationId xmlns:a16="http://schemas.microsoft.com/office/drawing/2014/main" id="{4FB42D7A-7518-44E2-A7E0-767181BA6D32}"/>
              </a:ext>
            </a:extLst>
          </p:cNvPr>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a:extLst>
              <a:ext uri="{FF2B5EF4-FFF2-40B4-BE49-F238E27FC236}">
                <a16:creationId xmlns:a16="http://schemas.microsoft.com/office/drawing/2014/main" id="{67557BB8-C4D7-4066-A4CF-6F1AF356BF1C}"/>
              </a:ext>
            </a:extLst>
          </p:cNvPr>
          <p:cNvSpPr/>
          <p:nvPr/>
        </p:nvSpPr>
        <p:spPr>
          <a:xfrm>
            <a:off x="3946526" y="2652713"/>
            <a:ext cx="3368675" cy="2049462"/>
          </a:xfrm>
          <a:prstGeom prst="flowChartProcess">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dirty="0" err="1">
                <a:solidFill>
                  <a:srgbClr val="FFFFFF"/>
                </a:solidFill>
                <a:ea typeface="Times New Roman" panose="02020603050405020304" pitchFamily="18" charset="0"/>
                <a:cs typeface="Times New Roman" panose="02020603050405020304" pitchFamily="18" charset="0"/>
              </a:rPr>
              <a:t>Niños</a:t>
            </a:r>
            <a:endParaRPr lang="en-US" altLang="en-US" b="1" dirty="0">
              <a:solidFill>
                <a:srgbClr val="FFFFFF"/>
              </a:solidFill>
              <a:ea typeface="Times New Roman" panose="02020603050405020304" pitchFamily="18" charset="0"/>
              <a:cs typeface="Times New Roman" panose="02020603050405020304" pitchFamily="18" charset="0"/>
            </a:endParaRPr>
          </a:p>
          <a:p>
            <a:pPr eaLnBrk="1" hangingPunct="1">
              <a:buSzPct val="100000"/>
              <a:defRPr/>
            </a:pP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dirty="0" err="1">
                <a:solidFill>
                  <a:srgbClr val="FFFFFF"/>
                </a:solidFill>
                <a:ea typeface="Times New Roman" panose="02020603050405020304" pitchFamily="18" charset="0"/>
                <a:cs typeface="Times New Roman" panose="02020603050405020304" pitchFamily="18" charset="0"/>
              </a:rPr>
              <a:t>Mujeres</a:t>
            </a:r>
            <a:r>
              <a:rPr lang="en-US" altLang="en-US" b="1" dirty="0">
                <a:solidFill>
                  <a:srgbClr val="FFFFFF"/>
                </a:solidFill>
                <a:ea typeface="Times New Roman" panose="02020603050405020304" pitchFamily="18" charset="0"/>
                <a:cs typeface="Times New Roman" panose="02020603050405020304" pitchFamily="18" charset="0"/>
              </a:rPr>
              <a:t> </a:t>
            </a:r>
            <a:r>
              <a:rPr lang="en-US" altLang="en-US" b="1" dirty="0" err="1">
                <a:solidFill>
                  <a:srgbClr val="FFFFFF"/>
                </a:solidFill>
                <a:ea typeface="Times New Roman" panose="02020603050405020304" pitchFamily="18" charset="0"/>
                <a:cs typeface="Times New Roman" panose="02020603050405020304" pitchFamily="18" charset="0"/>
              </a:rPr>
              <a:t>embarazadas</a:t>
            </a:r>
            <a:endParaRPr lang="en-US" altLang="en-US" b="1" dirty="0">
              <a:solidFill>
                <a:srgbClr val="FFFFFF"/>
              </a:solidFill>
              <a:ea typeface="Times New Roman" panose="02020603050405020304" pitchFamily="18" charset="0"/>
              <a:cs typeface="Times New Roman" panose="02020603050405020304" pitchFamily="18" charset="0"/>
            </a:endParaRPr>
          </a:p>
          <a:p>
            <a:pPr eaLnBrk="1" hangingPunct="1">
              <a:buSzPct val="100000"/>
              <a:defRPr/>
            </a:pP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dirty="0" err="1">
                <a:solidFill>
                  <a:schemeClr val="bg1"/>
                </a:solidFill>
                <a:ea typeface="Times New Roman" panose="02020603050405020304" pitchFamily="18" charset="0"/>
                <a:cs typeface="Times New Roman" panose="02020603050405020304" pitchFamily="18" charset="0"/>
              </a:rPr>
              <a:t>Ancianos</a:t>
            </a:r>
            <a:endParaRPr lang="en-US" altLang="en-US" b="1" dirty="0">
              <a:solidFill>
                <a:schemeClr val="bg1"/>
              </a:solidFill>
              <a:ea typeface="Times New Roman" panose="02020603050405020304" pitchFamily="18" charset="0"/>
              <a:cs typeface="Times New Roman" panose="02020603050405020304" pitchFamily="18" charset="0"/>
            </a:endParaRPr>
          </a:p>
          <a:p>
            <a:pPr eaLnBrk="1" hangingPunct="1">
              <a:buSzPct val="100000"/>
              <a:defRPr/>
            </a:pP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dirty="0">
                <a:solidFill>
                  <a:srgbClr val="FFFFFF"/>
                </a:solidFill>
                <a:ea typeface="Times New Roman" panose="02020603050405020304" pitchFamily="18" charset="0"/>
                <a:cs typeface="Times New Roman" panose="02020603050405020304" pitchFamily="18" charset="0"/>
              </a:rPr>
              <a:t>Personas con </a:t>
            </a:r>
            <a:r>
              <a:rPr lang="en-US" altLang="en-US" b="1" dirty="0" err="1">
                <a:solidFill>
                  <a:srgbClr val="FFFFFF"/>
                </a:solidFill>
                <a:ea typeface="Times New Roman" panose="02020603050405020304" pitchFamily="18" charset="0"/>
                <a:cs typeface="Times New Roman" panose="02020603050405020304" pitchFamily="18" charset="0"/>
              </a:rPr>
              <a:t>enfermedades</a:t>
            </a:r>
            <a:r>
              <a:rPr lang="en-US" altLang="en-US" b="1" dirty="0">
                <a:solidFill>
                  <a:srgbClr val="FFFFFF"/>
                </a:solidFill>
                <a:ea typeface="Times New Roman" panose="02020603050405020304" pitchFamily="18" charset="0"/>
                <a:cs typeface="Times New Roman" panose="02020603050405020304" pitchFamily="18" charset="0"/>
              </a:rPr>
              <a:t> </a:t>
            </a:r>
            <a:r>
              <a:rPr lang="en-US" altLang="en-US" b="1" dirty="0" err="1">
                <a:solidFill>
                  <a:srgbClr val="FFFFFF"/>
                </a:solidFill>
                <a:ea typeface="Times New Roman" panose="02020603050405020304" pitchFamily="18" charset="0"/>
                <a:cs typeface="Times New Roman" panose="02020603050405020304" pitchFamily="18" charset="0"/>
              </a:rPr>
              <a:t>respiratorias</a:t>
            </a:r>
            <a:r>
              <a:rPr lang="en-US" altLang="en-US" b="1" dirty="0">
                <a:solidFill>
                  <a:srgbClr val="FFFFFF"/>
                </a:solidFill>
                <a:ea typeface="Times New Roman" panose="02020603050405020304" pitchFamily="18" charset="0"/>
                <a:cs typeface="Times New Roman" panose="02020603050405020304" pitchFamily="18" charset="0"/>
              </a:rPr>
              <a:t> o </a:t>
            </a:r>
            <a:r>
              <a:rPr lang="en-US" altLang="en-US" b="1" dirty="0" err="1">
                <a:solidFill>
                  <a:srgbClr val="FFFFFF"/>
                </a:solidFill>
                <a:ea typeface="Times New Roman" panose="02020603050405020304" pitchFamily="18" charset="0"/>
                <a:cs typeface="Times New Roman" panose="02020603050405020304" pitchFamily="18" charset="0"/>
              </a:rPr>
              <a:t>pulmonares</a:t>
            </a:r>
            <a:endParaRPr lang="en-US" altLang="en-US" b="1" dirty="0">
              <a:solidFill>
                <a:srgbClr val="FFFFFF"/>
              </a:solidFill>
              <a:ea typeface="Times New Roman" panose="02020603050405020304" pitchFamily="18" charset="0"/>
              <a:cs typeface="Times New Roman" panose="02020603050405020304" pitchFamily="18" charset="0"/>
            </a:endParaRPr>
          </a:p>
        </p:txBody>
      </p:sp>
      <p:pic>
        <p:nvPicPr>
          <p:cNvPr id="44040" name="Picture 4">
            <a:extLst>
              <a:ext uri="{FF2B5EF4-FFF2-40B4-BE49-F238E27FC236}">
                <a16:creationId xmlns:a16="http://schemas.microsoft.com/office/drawing/2014/main" id="{2FACFD33-ED6D-4307-90C3-FC340D079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6" y="4830763"/>
            <a:ext cx="1058863" cy="1085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C7BB-09F8-4A4E-8BAC-B3E04F4D122C}"/>
              </a:ext>
            </a:extLst>
          </p:cNvPr>
          <p:cNvSpPr>
            <a:spLocks noGrp="1"/>
          </p:cNvSpPr>
          <p:nvPr>
            <p:ph type="title"/>
          </p:nvPr>
        </p:nvSpPr>
        <p:spPr>
          <a:xfrm>
            <a:off x="1981200" y="525463"/>
            <a:ext cx="7848600" cy="584200"/>
          </a:xfrm>
          <a:ln w="25400">
            <a:solidFill>
              <a:schemeClr val="tx1"/>
            </a:solidFill>
          </a:ln>
        </p:spPr>
        <p:txBody>
          <a:bodyPr wrap="square" numCol="1" anchorCtr="0" compatLnSpc="1">
            <a:prstTxWarp prst="textNoShape">
              <a:avLst/>
            </a:prstTxWarp>
          </a:bodyPr>
          <a:lstStyle/>
          <a:p>
            <a:pPr eaLnBrk="1" hangingPunct="1">
              <a:buSzPct val="100000"/>
              <a:defRPr/>
            </a:pPr>
            <a:r>
              <a:rPr lang="en-US" altLang="en-US" sz="3600" dirty="0" err="1">
                <a:solidFill>
                  <a:srgbClr val="3E3D2D"/>
                </a:solidFill>
              </a:rPr>
              <a:t>Preocupaciones</a:t>
            </a:r>
            <a:r>
              <a:rPr lang="en-US" altLang="en-US" sz="3600" dirty="0">
                <a:solidFill>
                  <a:srgbClr val="3E3D2D"/>
                </a:solidFill>
              </a:rPr>
              <a:t> </a:t>
            </a:r>
            <a:r>
              <a:rPr lang="en-US" altLang="en-US" sz="3600" dirty="0" err="1">
                <a:solidFill>
                  <a:srgbClr val="3E3D2D"/>
                </a:solidFill>
              </a:rPr>
              <a:t>sobre</a:t>
            </a:r>
            <a:r>
              <a:rPr lang="en-US" altLang="en-US" sz="3600" dirty="0">
                <a:solidFill>
                  <a:srgbClr val="3E3D2D"/>
                </a:solidFill>
              </a:rPr>
              <a:t> el </a:t>
            </a:r>
            <a:r>
              <a:rPr lang="en-US" altLang="en-US" sz="3600" dirty="0" err="1">
                <a:solidFill>
                  <a:srgbClr val="3E3D2D"/>
                </a:solidFill>
              </a:rPr>
              <a:t>uso</a:t>
            </a:r>
            <a:r>
              <a:rPr lang="en-US" altLang="en-US" sz="3600" dirty="0">
                <a:solidFill>
                  <a:srgbClr val="3E3D2D"/>
                </a:solidFill>
              </a:rPr>
              <a:t> de </a:t>
            </a:r>
            <a:r>
              <a:rPr lang="en-US" altLang="en-US" sz="3600" dirty="0" err="1">
                <a:solidFill>
                  <a:srgbClr val="3E3D2D"/>
                </a:solidFill>
              </a:rPr>
              <a:t>pesticidas</a:t>
            </a:r>
            <a:endParaRPr lang="en-US" altLang="en-US" sz="3600" dirty="0">
              <a:solidFill>
                <a:srgbClr val="3E3D2D"/>
              </a:solidFill>
            </a:endParaRPr>
          </a:p>
        </p:txBody>
      </p:sp>
      <p:sp>
        <p:nvSpPr>
          <p:cNvPr id="8" name="Flowchart: Alternate Process 7">
            <a:extLst>
              <a:ext uri="{FF2B5EF4-FFF2-40B4-BE49-F238E27FC236}">
                <a16:creationId xmlns:a16="http://schemas.microsoft.com/office/drawing/2014/main" id="{63E18949-CB88-4871-8C7D-B373B74D7619}"/>
              </a:ext>
            </a:extLst>
          </p:cNvPr>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Posibles</a:t>
            </a:r>
            <a:r>
              <a:rPr lang="en-US" altLang="en-US" sz="2000" b="1" dirty="0">
                <a:solidFill>
                  <a:srgbClr val="FFFFFF"/>
                </a:solidFill>
              </a:rPr>
              <a:t> </a:t>
            </a:r>
            <a:r>
              <a:rPr lang="en-US" altLang="en-US" sz="2000" b="1" dirty="0" err="1">
                <a:solidFill>
                  <a:srgbClr val="FFFFFF"/>
                </a:solidFill>
              </a:rPr>
              <a:t>efectos</a:t>
            </a:r>
            <a:r>
              <a:rPr lang="en-US" altLang="en-US" sz="2000" b="1" dirty="0">
                <a:solidFill>
                  <a:srgbClr val="FFFFFF"/>
                </a:solidFill>
              </a:rPr>
              <a:t> </a:t>
            </a:r>
            <a:r>
              <a:rPr lang="en-US" altLang="en-US" sz="2000" b="1" dirty="0" err="1">
                <a:solidFill>
                  <a:srgbClr val="FFFFFF"/>
                </a:solidFill>
              </a:rPr>
              <a:t>en</a:t>
            </a:r>
            <a:r>
              <a:rPr lang="en-US" altLang="en-US" sz="2000" b="1" dirty="0">
                <a:solidFill>
                  <a:srgbClr val="FFFFFF"/>
                </a:solidFill>
              </a:rPr>
              <a:t> la </a:t>
            </a:r>
            <a:r>
              <a:rPr lang="en-US" altLang="en-US" sz="2000" b="1" dirty="0" err="1">
                <a:solidFill>
                  <a:srgbClr val="FFFFFF"/>
                </a:solidFill>
              </a:rPr>
              <a:t>salud</a:t>
            </a:r>
            <a:endParaRPr lang="en-US" altLang="en-US" sz="2000" b="1" dirty="0">
              <a:solidFill>
                <a:srgbClr val="FFFFFF"/>
              </a:solidFill>
            </a:endParaRPr>
          </a:p>
        </p:txBody>
      </p:sp>
      <p:cxnSp>
        <p:nvCxnSpPr>
          <p:cNvPr id="20" name="Straight Arrow Connector 19">
            <a:extLst>
              <a:ext uri="{FF2B5EF4-FFF2-40B4-BE49-F238E27FC236}">
                <a16:creationId xmlns:a16="http://schemas.microsoft.com/office/drawing/2014/main" id="{05C9D675-00D4-49B4-9E77-785C73191179}"/>
              </a:ext>
            </a:extLst>
          </p:cNvPr>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a:extLst>
              <a:ext uri="{FF2B5EF4-FFF2-40B4-BE49-F238E27FC236}">
                <a16:creationId xmlns:a16="http://schemas.microsoft.com/office/drawing/2014/main" id="{0BDD4AB8-DA41-4AC5-951A-002ACEAFFD3A}"/>
              </a:ext>
            </a:extLst>
          </p:cNvPr>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Poblaciones vulnerables</a:t>
            </a:r>
          </a:p>
        </p:txBody>
      </p:sp>
      <p:cxnSp>
        <p:nvCxnSpPr>
          <p:cNvPr id="38" name="Straight Arrow Connector 37">
            <a:extLst>
              <a:ext uri="{FF2B5EF4-FFF2-40B4-BE49-F238E27FC236}">
                <a16:creationId xmlns:a16="http://schemas.microsoft.com/office/drawing/2014/main" id="{C9DDDB90-9BF0-4181-B6D2-15B9572EFADD}"/>
              </a:ext>
            </a:extLst>
          </p:cNvPr>
          <p:cNvCxnSpPr/>
          <p:nvPr/>
        </p:nvCxnSpPr>
        <p:spPr>
          <a:xfrm rot="5400000">
            <a:off x="6986589" y="1255714"/>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3B37689-A745-4E29-B0AC-86C1D4D66E1A}"/>
              </a:ext>
            </a:extLst>
          </p:cNvPr>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a:extLst>
              <a:ext uri="{FF2B5EF4-FFF2-40B4-BE49-F238E27FC236}">
                <a16:creationId xmlns:a16="http://schemas.microsoft.com/office/drawing/2014/main" id="{608928B0-9F15-4485-BA19-EC9AF841404B}"/>
              </a:ext>
            </a:extLst>
          </p:cNvPr>
          <p:cNvSpPr/>
          <p:nvPr/>
        </p:nvSpPr>
        <p:spPr>
          <a:xfrm>
            <a:off x="6096001" y="1403351"/>
            <a:ext cx="2346325"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Posibles</a:t>
            </a:r>
            <a:r>
              <a:rPr lang="en-US" altLang="en-US" sz="2000" b="1" dirty="0">
                <a:solidFill>
                  <a:srgbClr val="FFFFFF"/>
                </a:solidFill>
              </a:rPr>
              <a:t> </a:t>
            </a:r>
            <a:r>
              <a:rPr lang="en-US" altLang="en-US" sz="2000" b="1" dirty="0" err="1">
                <a:solidFill>
                  <a:schemeClr val="bg1"/>
                </a:solidFill>
              </a:rPr>
              <a:t>daños</a:t>
            </a:r>
            <a:r>
              <a:rPr lang="en-US" altLang="en-US" sz="2000" b="1" dirty="0">
                <a:solidFill>
                  <a:schemeClr val="bg1"/>
                </a:solidFill>
              </a:rPr>
              <a:t> al </a:t>
            </a:r>
            <a:r>
              <a:rPr lang="en-US" altLang="en-US" sz="2000" b="1" dirty="0" err="1">
                <a:solidFill>
                  <a:schemeClr val="bg1"/>
                </a:solidFill>
              </a:rPr>
              <a:t>medio</a:t>
            </a:r>
            <a:r>
              <a:rPr lang="en-US" altLang="en-US" sz="2000" b="1" dirty="0">
                <a:solidFill>
                  <a:schemeClr val="bg1"/>
                </a:solidFill>
              </a:rPr>
              <a:t> </a:t>
            </a:r>
            <a:r>
              <a:rPr lang="en-US" altLang="en-US" sz="2000" b="1" dirty="0" err="1">
                <a:solidFill>
                  <a:schemeClr val="bg1"/>
                </a:solidFill>
              </a:rPr>
              <a:t>ambiente</a:t>
            </a:r>
            <a:endParaRPr lang="en-US" altLang="en-US" sz="2000" b="1" dirty="0">
              <a:solidFill>
                <a:schemeClr val="bg1"/>
              </a:solidFill>
            </a:endParaRPr>
          </a:p>
        </p:txBody>
      </p:sp>
      <p:sp>
        <p:nvSpPr>
          <p:cNvPr id="14" name="Flowchart: Process 13">
            <a:extLst>
              <a:ext uri="{FF2B5EF4-FFF2-40B4-BE49-F238E27FC236}">
                <a16:creationId xmlns:a16="http://schemas.microsoft.com/office/drawing/2014/main" id="{343387D2-F0BC-4729-88E7-E88697B0939D}"/>
              </a:ext>
            </a:extLst>
          </p:cNvPr>
          <p:cNvSpPr/>
          <p:nvPr/>
        </p:nvSpPr>
        <p:spPr>
          <a:xfrm>
            <a:off x="6186488" y="2652713"/>
            <a:ext cx="2347912" cy="1771650"/>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defRPr/>
            </a:pPr>
            <a:r>
              <a:rPr lang="en-US" altLang="en-US" b="1">
                <a:solidFill>
                  <a:srgbClr val="FFFFFF"/>
                </a:solidFill>
              </a:rPr>
              <a:t> Contaminación de las aguas superficiales y subterráneas</a:t>
            </a:r>
          </a:p>
          <a:p>
            <a:pPr eaLnBrk="1" hangingPunct="1">
              <a:buFont typeface="Arial" panose="020B0604020202020204" pitchFamily="34" charset="0"/>
              <a:buChar char="•"/>
              <a:defRPr/>
            </a:pPr>
            <a:r>
              <a:rPr lang="en-US" altLang="en-US" b="1">
                <a:solidFill>
                  <a:srgbClr val="FFFFFF"/>
                </a:solidFill>
              </a:rPr>
              <a:t> Envenenamiento de los animales acuáticos</a:t>
            </a:r>
          </a:p>
        </p:txBody>
      </p:sp>
      <p:pic>
        <p:nvPicPr>
          <p:cNvPr id="46090" name="Picture 2">
            <a:extLst>
              <a:ext uri="{FF2B5EF4-FFF2-40B4-BE49-F238E27FC236}">
                <a16:creationId xmlns:a16="http://schemas.microsoft.com/office/drawing/2014/main" id="{9489CB36-F269-46C7-A9F7-16DF38AAA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64" y="4502150"/>
            <a:ext cx="1520825" cy="14747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4D45-E151-4DFE-AFB9-67FF32D72765}"/>
              </a:ext>
            </a:extLst>
          </p:cNvPr>
          <p:cNvSpPr>
            <a:spLocks noGrp="1"/>
          </p:cNvSpPr>
          <p:nvPr>
            <p:ph type="title"/>
          </p:nvPr>
        </p:nvSpPr>
        <p:spPr>
          <a:xfrm>
            <a:off x="1981200" y="525463"/>
            <a:ext cx="8229600" cy="584200"/>
          </a:xfrm>
          <a:ln w="25400">
            <a:solidFill>
              <a:schemeClr val="tx1"/>
            </a:solidFill>
          </a:ln>
        </p:spPr>
        <p:txBody>
          <a:bodyPr wrap="square" numCol="1" anchorCtr="0" compatLnSpc="1">
            <a:prstTxWarp prst="textNoShape">
              <a:avLst/>
            </a:prstTxWarp>
          </a:bodyPr>
          <a:lstStyle/>
          <a:p>
            <a:pPr eaLnBrk="1" hangingPunct="1">
              <a:buSzPct val="100000"/>
              <a:defRPr/>
            </a:pPr>
            <a:r>
              <a:rPr lang="en-US" altLang="en-US" sz="3600" dirty="0" err="1">
                <a:solidFill>
                  <a:srgbClr val="3E3D2D"/>
                </a:solidFill>
              </a:rPr>
              <a:t>Preocupaciones</a:t>
            </a:r>
            <a:r>
              <a:rPr lang="en-US" altLang="en-US" sz="3600" dirty="0">
                <a:solidFill>
                  <a:srgbClr val="3E3D2D"/>
                </a:solidFill>
              </a:rPr>
              <a:t> </a:t>
            </a:r>
            <a:r>
              <a:rPr lang="en-US" altLang="en-US" sz="3600" dirty="0" err="1">
                <a:solidFill>
                  <a:srgbClr val="3E3D2D"/>
                </a:solidFill>
              </a:rPr>
              <a:t>sobre</a:t>
            </a:r>
            <a:r>
              <a:rPr lang="en-US" altLang="en-US" sz="3600" dirty="0">
                <a:solidFill>
                  <a:srgbClr val="3E3D2D"/>
                </a:solidFill>
              </a:rPr>
              <a:t> el </a:t>
            </a:r>
            <a:r>
              <a:rPr lang="en-US" altLang="en-US" sz="3600" dirty="0" err="1">
                <a:solidFill>
                  <a:srgbClr val="3E3D2D"/>
                </a:solidFill>
              </a:rPr>
              <a:t>uso</a:t>
            </a:r>
            <a:r>
              <a:rPr lang="en-US" altLang="en-US" sz="3600" dirty="0">
                <a:solidFill>
                  <a:srgbClr val="3E3D2D"/>
                </a:solidFill>
              </a:rPr>
              <a:t> de </a:t>
            </a:r>
            <a:r>
              <a:rPr lang="en-US" altLang="en-US" sz="3600" dirty="0" err="1">
                <a:solidFill>
                  <a:srgbClr val="3E3D2D"/>
                </a:solidFill>
              </a:rPr>
              <a:t>pesticidas</a:t>
            </a:r>
            <a:endParaRPr lang="en-US" altLang="en-US" sz="3600" dirty="0">
              <a:solidFill>
                <a:srgbClr val="3E3D2D"/>
              </a:solidFill>
            </a:endParaRPr>
          </a:p>
        </p:txBody>
      </p:sp>
      <p:sp>
        <p:nvSpPr>
          <p:cNvPr id="7" name="Flowchart: Alternate Process 6">
            <a:extLst>
              <a:ext uri="{FF2B5EF4-FFF2-40B4-BE49-F238E27FC236}">
                <a16:creationId xmlns:a16="http://schemas.microsoft.com/office/drawing/2014/main" id="{5C7266F0-6DA6-42A2-AC68-B62923797140}"/>
              </a:ext>
            </a:extLst>
          </p:cNvPr>
          <p:cNvSpPr/>
          <p:nvPr/>
        </p:nvSpPr>
        <p:spPr>
          <a:xfrm>
            <a:off x="8026400" y="1419226"/>
            <a:ext cx="1841500" cy="1120775"/>
          </a:xfrm>
          <a:prstGeom prst="flowChartAlternateProcess">
            <a:avLst/>
          </a:prstGeom>
          <a:gradFill flip="none" rotWithShape="1">
            <a:gsLst>
              <a:gs pos="0">
                <a:srgbClr val="00B050"/>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a:solidFill>
                  <a:srgbClr val="FFFFFF"/>
                </a:solidFill>
              </a:rPr>
              <a:t>Resistencia a las </a:t>
            </a:r>
            <a:r>
              <a:rPr lang="en-US" altLang="en-US" sz="2000" b="1" dirty="0" err="1">
                <a:solidFill>
                  <a:srgbClr val="FFFFFF"/>
                </a:solidFill>
              </a:rPr>
              <a:t>plagas</a:t>
            </a:r>
            <a:endParaRPr lang="en-US" altLang="en-US" sz="2000" b="1" dirty="0">
              <a:solidFill>
                <a:srgbClr val="FFFFFF"/>
              </a:solidFill>
            </a:endParaRPr>
          </a:p>
        </p:txBody>
      </p:sp>
      <p:sp>
        <p:nvSpPr>
          <p:cNvPr id="8" name="Flowchart: Alternate Process 7">
            <a:extLst>
              <a:ext uri="{FF2B5EF4-FFF2-40B4-BE49-F238E27FC236}">
                <a16:creationId xmlns:a16="http://schemas.microsoft.com/office/drawing/2014/main" id="{A5AF4980-1124-4274-8E0C-5C9E5873F7B7}"/>
              </a:ext>
            </a:extLst>
          </p:cNvPr>
          <p:cNvSpPr/>
          <p:nvPr/>
        </p:nvSpPr>
        <p:spPr>
          <a:xfrm>
            <a:off x="1865314" y="1400176"/>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rgbClr val="FFFFFF"/>
                </a:solidFill>
              </a:rPr>
              <a:t>Posibles</a:t>
            </a:r>
            <a:r>
              <a:rPr lang="en-US" altLang="en-US" sz="2000" b="1" dirty="0">
                <a:solidFill>
                  <a:srgbClr val="FFFFFF"/>
                </a:solidFill>
              </a:rPr>
              <a:t> </a:t>
            </a:r>
            <a:r>
              <a:rPr lang="en-US" altLang="en-US" sz="2000" b="1" dirty="0" err="1">
                <a:solidFill>
                  <a:srgbClr val="FFFFFF"/>
                </a:solidFill>
              </a:rPr>
              <a:t>efectos</a:t>
            </a:r>
            <a:r>
              <a:rPr lang="en-US" altLang="en-US" sz="2000" b="1" dirty="0">
                <a:solidFill>
                  <a:srgbClr val="FFFFFF"/>
                </a:solidFill>
              </a:rPr>
              <a:t> </a:t>
            </a:r>
            <a:r>
              <a:rPr lang="en-US" altLang="en-US" sz="2000" b="1" dirty="0" err="1">
                <a:solidFill>
                  <a:srgbClr val="FFFFFF"/>
                </a:solidFill>
              </a:rPr>
              <a:t>en</a:t>
            </a:r>
            <a:r>
              <a:rPr lang="en-US" altLang="en-US" sz="2000" b="1" dirty="0">
                <a:solidFill>
                  <a:srgbClr val="FFFFFF"/>
                </a:solidFill>
              </a:rPr>
              <a:t> la </a:t>
            </a:r>
            <a:r>
              <a:rPr lang="en-US" altLang="en-US" sz="2000" b="1" dirty="0" err="1">
                <a:solidFill>
                  <a:srgbClr val="FFFFFF"/>
                </a:solidFill>
              </a:rPr>
              <a:t>salud</a:t>
            </a:r>
            <a:endParaRPr lang="en-US" altLang="en-US" sz="2000" b="1" dirty="0">
              <a:solidFill>
                <a:srgbClr val="FFFFFF"/>
              </a:solidFill>
            </a:endParaRPr>
          </a:p>
        </p:txBody>
      </p:sp>
      <p:cxnSp>
        <p:nvCxnSpPr>
          <p:cNvPr id="20" name="Straight Arrow Connector 19">
            <a:extLst>
              <a:ext uri="{FF2B5EF4-FFF2-40B4-BE49-F238E27FC236}">
                <a16:creationId xmlns:a16="http://schemas.microsoft.com/office/drawing/2014/main" id="{15EF9494-55AC-456D-862E-6784F4539520}"/>
              </a:ext>
            </a:extLst>
          </p:cNvPr>
          <p:cNvCxnSpPr/>
          <p:nvPr/>
        </p:nvCxnSpPr>
        <p:spPr>
          <a:xfrm rot="5400000">
            <a:off x="2540794" y="1267619"/>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a:extLst>
              <a:ext uri="{FF2B5EF4-FFF2-40B4-BE49-F238E27FC236}">
                <a16:creationId xmlns:a16="http://schemas.microsoft.com/office/drawing/2014/main" id="{97C2972C-A2A9-4C29-9F90-DC4D472E4EB0}"/>
              </a:ext>
            </a:extLst>
          </p:cNvPr>
          <p:cNvSpPr/>
          <p:nvPr/>
        </p:nvSpPr>
        <p:spPr>
          <a:xfrm>
            <a:off x="3802064" y="13874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b="1">
                <a:solidFill>
                  <a:srgbClr val="FFFFFF"/>
                </a:solidFill>
              </a:rPr>
              <a:t>Poblaciones vulnerables</a:t>
            </a:r>
          </a:p>
        </p:txBody>
      </p:sp>
      <p:cxnSp>
        <p:nvCxnSpPr>
          <p:cNvPr id="54" name="Straight Arrow Connector 53">
            <a:extLst>
              <a:ext uri="{FF2B5EF4-FFF2-40B4-BE49-F238E27FC236}">
                <a16:creationId xmlns:a16="http://schemas.microsoft.com/office/drawing/2014/main" id="{0D3F5831-2B7F-4918-B93A-6AF21A0FA84B}"/>
              </a:ext>
            </a:extLst>
          </p:cNvPr>
          <p:cNvCxnSpPr/>
          <p:nvPr/>
        </p:nvCxnSpPr>
        <p:spPr>
          <a:xfrm rot="5400000">
            <a:off x="8794751" y="1268413"/>
            <a:ext cx="306387"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338BBD70-5BCC-4D48-9068-BA86DB2351B8}"/>
              </a:ext>
            </a:extLst>
          </p:cNvPr>
          <p:cNvCxnSpPr/>
          <p:nvPr/>
        </p:nvCxnSpPr>
        <p:spPr>
          <a:xfrm rot="5400000">
            <a:off x="6734175" y="1247775"/>
            <a:ext cx="28733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9301536-1417-4B47-A0ED-D54F1CF2922A}"/>
              </a:ext>
            </a:extLst>
          </p:cNvPr>
          <p:cNvCxnSpPr/>
          <p:nvPr/>
        </p:nvCxnSpPr>
        <p:spPr>
          <a:xfrm rot="5400000">
            <a:off x="4506913" y="1268413"/>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a:extLst>
              <a:ext uri="{FF2B5EF4-FFF2-40B4-BE49-F238E27FC236}">
                <a16:creationId xmlns:a16="http://schemas.microsoft.com/office/drawing/2014/main" id="{550DAEE4-C370-458A-BF14-40F1457EE253}"/>
              </a:ext>
            </a:extLst>
          </p:cNvPr>
          <p:cNvSpPr/>
          <p:nvPr/>
        </p:nvSpPr>
        <p:spPr>
          <a:xfrm>
            <a:off x="5587999" y="1400176"/>
            <a:ext cx="2308226"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SzPct val="100000"/>
              <a:defRPr/>
            </a:pPr>
            <a:r>
              <a:rPr lang="en-US" altLang="en-US" sz="2000" b="1" dirty="0" err="1">
                <a:solidFill>
                  <a:schemeClr val="bg1"/>
                </a:solidFill>
              </a:rPr>
              <a:t>Posibles</a:t>
            </a:r>
            <a:r>
              <a:rPr lang="en-US" altLang="en-US" sz="2000" b="1" dirty="0">
                <a:solidFill>
                  <a:schemeClr val="bg1"/>
                </a:solidFill>
              </a:rPr>
              <a:t> </a:t>
            </a:r>
            <a:r>
              <a:rPr lang="en-US" altLang="en-US" sz="2000" b="1" dirty="0" err="1">
                <a:solidFill>
                  <a:schemeClr val="bg1"/>
                </a:solidFill>
              </a:rPr>
              <a:t>daños</a:t>
            </a:r>
            <a:r>
              <a:rPr lang="en-US" altLang="en-US" sz="2000" b="1" dirty="0">
                <a:solidFill>
                  <a:schemeClr val="bg1"/>
                </a:solidFill>
              </a:rPr>
              <a:t> al medio </a:t>
            </a:r>
            <a:r>
              <a:rPr lang="en-US" altLang="en-US" sz="2000" b="1" dirty="0" err="1">
                <a:solidFill>
                  <a:schemeClr val="bg1"/>
                </a:solidFill>
              </a:rPr>
              <a:t>ambiente</a:t>
            </a:r>
            <a:endParaRPr lang="en-US" altLang="en-US" sz="2000" b="1" dirty="0">
              <a:solidFill>
                <a:schemeClr val="bg1"/>
              </a:solidFill>
            </a:endParaRPr>
          </a:p>
        </p:txBody>
      </p:sp>
      <p:sp>
        <p:nvSpPr>
          <p:cNvPr id="16" name="Flowchart: Process 15">
            <a:extLst>
              <a:ext uri="{FF2B5EF4-FFF2-40B4-BE49-F238E27FC236}">
                <a16:creationId xmlns:a16="http://schemas.microsoft.com/office/drawing/2014/main" id="{340CAA39-3728-4C8B-843C-1A0909ACF7B4}"/>
              </a:ext>
            </a:extLst>
          </p:cNvPr>
          <p:cNvSpPr/>
          <p:nvPr/>
        </p:nvSpPr>
        <p:spPr>
          <a:xfrm>
            <a:off x="7772401" y="2649539"/>
            <a:ext cx="2174875" cy="835025"/>
          </a:xfrm>
          <a:prstGeom prst="flowChart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defRPr/>
            </a:pPr>
            <a:r>
              <a:rPr lang="en-US" altLang="en-US" b="1" dirty="0">
                <a:solidFill>
                  <a:srgbClr val="FFFFFF"/>
                </a:solidFill>
              </a:rPr>
              <a:t> Las </a:t>
            </a:r>
            <a:r>
              <a:rPr lang="en-US" altLang="en-US" b="1" dirty="0" err="1">
                <a:solidFill>
                  <a:srgbClr val="FFFFFF"/>
                </a:solidFill>
              </a:rPr>
              <a:t>plagas</a:t>
            </a:r>
            <a:r>
              <a:rPr lang="en-US" altLang="en-US" b="1" dirty="0">
                <a:solidFill>
                  <a:srgbClr val="FFFFFF"/>
                </a:solidFill>
              </a:rPr>
              <a:t> </a:t>
            </a:r>
            <a:r>
              <a:rPr lang="en-US" altLang="en-US" b="1" dirty="0" err="1">
                <a:solidFill>
                  <a:srgbClr val="FFFFFF"/>
                </a:solidFill>
              </a:rPr>
              <a:t>pueden</a:t>
            </a:r>
            <a:r>
              <a:rPr lang="en-US" altLang="en-US" b="1" dirty="0">
                <a:solidFill>
                  <a:srgbClr val="FFFFFF"/>
                </a:solidFill>
              </a:rPr>
              <a:t> </a:t>
            </a:r>
            <a:r>
              <a:rPr lang="en-US" altLang="en-US" b="1" dirty="0" err="1">
                <a:solidFill>
                  <a:srgbClr val="FFFFFF"/>
                </a:solidFill>
              </a:rPr>
              <a:t>volverse</a:t>
            </a:r>
            <a:r>
              <a:rPr lang="en-US" altLang="en-US" b="1" dirty="0">
                <a:solidFill>
                  <a:srgbClr val="FFFFFF"/>
                </a:solidFill>
              </a:rPr>
              <a:t> </a:t>
            </a:r>
            <a:r>
              <a:rPr lang="en-US" altLang="en-US" b="1" dirty="0" err="1">
                <a:solidFill>
                  <a:srgbClr val="FFFFFF"/>
                </a:solidFill>
              </a:rPr>
              <a:t>resistentes</a:t>
            </a:r>
            <a:endParaRPr lang="en-US" altLang="en-US" b="1" dirty="0">
              <a:solidFill>
                <a:srgbClr val="FFFFFF"/>
              </a:solidFill>
            </a:endParaRPr>
          </a:p>
        </p:txBody>
      </p:sp>
      <p:pic>
        <p:nvPicPr>
          <p:cNvPr id="48140" name="Picture 16" descr="pesticide_resistance.png">
            <a:extLst>
              <a:ext uri="{FF2B5EF4-FFF2-40B4-BE49-F238E27FC236}">
                <a16:creationId xmlns:a16="http://schemas.microsoft.com/office/drawing/2014/main" id="{8B6EE1D3-C7EA-4425-A723-1A4D5EA351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567114"/>
            <a:ext cx="2324100" cy="24336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41" name="Rectangle 17">
            <a:extLst>
              <a:ext uri="{FF2B5EF4-FFF2-40B4-BE49-F238E27FC236}">
                <a16:creationId xmlns:a16="http://schemas.microsoft.com/office/drawing/2014/main" id="{0404B4EC-CF08-45D9-AC3B-FB7B9F2F36D7}"/>
              </a:ext>
            </a:extLst>
          </p:cNvPr>
          <p:cNvSpPr>
            <a:spLocks noChangeArrowheads="1"/>
          </p:cNvSpPr>
          <p:nvPr/>
        </p:nvSpPr>
        <p:spPr bwMode="auto">
          <a:xfrm>
            <a:off x="4081463" y="5613400"/>
            <a:ext cx="33845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900">
                <a:solidFill>
                  <a:srgbClr val="002060"/>
                </a:solidFill>
                <a:latin typeface="Arial" panose="020B0604020202020204" pitchFamily="34" charset="0"/>
                <a:ea typeface="ヒラギノ角ゴ Pro W3"/>
                <a:cs typeface="ヒラギノ角ゴ Pro W3"/>
                <a:hlinkClick r:id="rId5"/>
              </a:rPr>
              <a:t>en.wikipedia.org/wiki/File</a:t>
            </a:r>
            <a:r>
              <a:rPr lang="en-US" altLang="en-US" sz="900">
                <a:solidFill>
                  <a:srgbClr val="002060"/>
                </a:solidFill>
                <a:latin typeface="Arial" panose="020B0604020202020204" pitchFamily="34" charset="0"/>
                <a:ea typeface="ヒラギノ角ゴ Pro W3"/>
                <a:cs typeface="ヒラギノ角ゴ Pro W3"/>
              </a:rPr>
              <a:t>:Pest_resistance_labelled_light.sv</a:t>
            </a:r>
            <a:r>
              <a:rPr lang="en-US" altLang="en-US" sz="800">
                <a:solidFill>
                  <a:srgbClr val="002060"/>
                </a:solidFill>
                <a:latin typeface="Arial" panose="020B0604020202020204" pitchFamily="34" charset="0"/>
                <a:ea typeface="ヒラギノ角ゴ Pro W3"/>
                <a:cs typeface="ヒラギノ角ゴ Pro W3"/>
              </a:rPr>
              <a:t>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par>
                                <p:cTn id="11" presetID="9" presetClass="emph" presetSubtype="0" grpId="0" nodeType="withEffect">
                                  <p:stCondLst>
                                    <p:cond delay="0"/>
                                  </p:stCondLst>
                                  <p:childTnLst>
                                    <p:set>
                                      <p:cBhvr rctx="PPT">
                                        <p:cTn id="12" dur="indefinite"/>
                                        <p:tgtEl>
                                          <p:spTgt spid="55"/>
                                        </p:tgtEl>
                                        <p:attrNameLst>
                                          <p:attrName>style.opacity</p:attrName>
                                        </p:attrNameLst>
                                      </p:cBhvr>
                                      <p:to>
                                        <p:strVal val="0.5"/>
                                      </p:to>
                                    </p:set>
                                    <p:animEffect filter="image" prLst="opacity: 0.5">
                                      <p:cBhvr rctx="IE">
                                        <p:cTn id="13"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a:extLst>
              <a:ext uri="{FF2B5EF4-FFF2-40B4-BE49-F238E27FC236}">
                <a16:creationId xmlns:a16="http://schemas.microsoft.com/office/drawing/2014/main" id="{4EC379EA-B407-476F-8147-E3B3663F9CA6}"/>
              </a:ext>
            </a:extLst>
          </p:cNvPr>
          <p:cNvSpPr>
            <a:spLocks noGrp="1" noChangeArrowheads="1"/>
          </p:cNvSpPr>
          <p:nvPr>
            <p:ph type="title"/>
          </p:nvPr>
        </p:nvSpPr>
        <p:spPr>
          <a:xfrm>
            <a:off x="1103832" y="358776"/>
            <a:ext cx="9716568" cy="708025"/>
          </a:xfrm>
        </p:spPr>
        <p:txBody>
          <a:bodyPr wrap="square" numCol="1" anchorCtr="0" compatLnSpc="1">
            <a:prstTxWarp prst="textNoShape">
              <a:avLst/>
            </a:prstTxWarp>
            <a:noAutofit/>
          </a:bodyPr>
          <a:lstStyle/>
          <a:p>
            <a:pPr eaLnBrk="1" hangingPunct="1">
              <a:buSzPct val="100000"/>
              <a:defRPr/>
            </a:pPr>
            <a:r>
              <a:rPr lang="en-US" altLang="en-US" sz="4000" dirty="0">
                <a:solidFill>
                  <a:srgbClr val="3E3D2D"/>
                </a:solidFill>
              </a:rPr>
              <a:t> ¿Por </a:t>
            </a:r>
            <a:r>
              <a:rPr lang="en-US" altLang="en-US" sz="4000" dirty="0" err="1">
                <a:solidFill>
                  <a:srgbClr val="3E3D2D"/>
                </a:solidFill>
              </a:rPr>
              <a:t>qué</a:t>
            </a:r>
            <a:r>
              <a:rPr lang="en-US" altLang="en-US" sz="4000" dirty="0">
                <a:solidFill>
                  <a:srgbClr val="3E3D2D"/>
                </a:solidFill>
              </a:rPr>
              <a:t> son </a:t>
            </a:r>
            <a:r>
              <a:rPr lang="en-US" altLang="en-US" sz="4000" dirty="0" err="1">
                <a:solidFill>
                  <a:srgbClr val="3E3D2D"/>
                </a:solidFill>
              </a:rPr>
              <a:t>vulnerables</a:t>
            </a:r>
            <a:r>
              <a:rPr lang="en-US" altLang="en-US" sz="4000" dirty="0">
                <a:solidFill>
                  <a:srgbClr val="3E3D2D"/>
                </a:solidFill>
              </a:rPr>
              <a:t> los </a:t>
            </a:r>
            <a:r>
              <a:rPr lang="en-US" altLang="en-US" sz="4000" dirty="0" err="1">
                <a:solidFill>
                  <a:srgbClr val="3E3D2D"/>
                </a:solidFill>
              </a:rPr>
              <a:t>niños</a:t>
            </a:r>
            <a:r>
              <a:rPr lang="en-US" altLang="en-US" sz="4000" dirty="0">
                <a:solidFill>
                  <a:srgbClr val="3E3D2D"/>
                </a:solidFill>
              </a:rPr>
              <a:t> </a:t>
            </a:r>
            <a:r>
              <a:rPr lang="en-US" altLang="en-US" sz="4000" dirty="0" err="1">
                <a:solidFill>
                  <a:srgbClr val="3E3D2D"/>
                </a:solidFill>
              </a:rPr>
              <a:t>pequeños</a:t>
            </a:r>
            <a:r>
              <a:rPr lang="en-US" altLang="en-US" sz="4000" dirty="0">
                <a:solidFill>
                  <a:srgbClr val="3E3D2D"/>
                </a:solidFill>
              </a:rPr>
              <a:t>?</a:t>
            </a:r>
          </a:p>
        </p:txBody>
      </p:sp>
      <p:sp>
        <p:nvSpPr>
          <p:cNvPr id="3188739" name="Rectangle 3">
            <a:extLst>
              <a:ext uri="{FF2B5EF4-FFF2-40B4-BE49-F238E27FC236}">
                <a16:creationId xmlns:a16="http://schemas.microsoft.com/office/drawing/2014/main" id="{9D6757DF-6311-456F-89C4-9C946B8AF5EE}"/>
              </a:ext>
            </a:extLst>
          </p:cNvPr>
          <p:cNvSpPr>
            <a:spLocks noGrp="1" noChangeArrowheads="1"/>
          </p:cNvSpPr>
          <p:nvPr>
            <p:ph type="body" sz="half" idx="1"/>
          </p:nvPr>
        </p:nvSpPr>
        <p:spPr>
          <a:xfrm>
            <a:off x="1820864" y="1066801"/>
            <a:ext cx="7932737" cy="5021263"/>
          </a:xfrm>
        </p:spPr>
        <p:txBody>
          <a:bodyPr/>
          <a:lstStyle/>
          <a:p>
            <a:pPr eaLnBrk="1" hangingPunct="1">
              <a:buClrTx/>
              <a:buFont typeface="Calibri" panose="020F0502020204030204" pitchFamily="34" charset="0"/>
              <a:buNone/>
            </a:pPr>
            <a:r>
              <a:rPr lang="en-US" altLang="en-US" b="1" dirty="0">
                <a:solidFill>
                  <a:srgbClr val="000000"/>
                </a:solidFill>
              </a:rPr>
              <a:t>1. </a:t>
            </a:r>
            <a:r>
              <a:rPr lang="en-US" altLang="en-US" b="1" dirty="0" err="1"/>
              <a:t>Corren</a:t>
            </a:r>
            <a:r>
              <a:rPr lang="en-US" altLang="en-US" b="1" dirty="0">
                <a:solidFill>
                  <a:srgbClr val="C00000"/>
                </a:solidFill>
              </a:rPr>
              <a:t> </a:t>
            </a:r>
            <a:r>
              <a:rPr lang="en-US" altLang="en-US" b="1" dirty="0">
                <a:solidFill>
                  <a:srgbClr val="000000"/>
                </a:solidFill>
              </a:rPr>
              <a:t>un </a:t>
            </a:r>
            <a:r>
              <a:rPr lang="en-US" altLang="en-US" b="1" dirty="0" err="1">
                <a:solidFill>
                  <a:srgbClr val="000000"/>
                </a:solidFill>
              </a:rPr>
              <a:t>riesgo</a:t>
            </a:r>
            <a:r>
              <a:rPr lang="en-US" altLang="en-US" b="1" dirty="0">
                <a:solidFill>
                  <a:srgbClr val="000000"/>
                </a:solidFill>
              </a:rPr>
              <a:t> de </a:t>
            </a:r>
            <a:r>
              <a:rPr lang="en-US" altLang="en-US" b="1" dirty="0" err="1">
                <a:solidFill>
                  <a:srgbClr val="000000"/>
                </a:solidFill>
              </a:rPr>
              <a:t>exposición</a:t>
            </a:r>
            <a:r>
              <a:rPr lang="en-US" altLang="en-US" b="1" dirty="0">
                <a:solidFill>
                  <a:srgbClr val="000000"/>
                </a:solidFill>
              </a:rPr>
              <a:t> </a:t>
            </a:r>
            <a:r>
              <a:rPr lang="en-US" altLang="en-US" b="1" dirty="0" err="1">
                <a:solidFill>
                  <a:srgbClr val="000000"/>
                </a:solidFill>
              </a:rPr>
              <a:t>más</a:t>
            </a:r>
            <a:r>
              <a:rPr lang="en-US" altLang="en-US" b="1" dirty="0">
                <a:solidFill>
                  <a:srgbClr val="000000"/>
                </a:solidFill>
              </a:rPr>
              <a:t> alto </a:t>
            </a:r>
            <a:r>
              <a:rPr lang="en-US" altLang="en-US" b="1" dirty="0" err="1">
                <a:solidFill>
                  <a:srgbClr val="000000"/>
                </a:solidFill>
              </a:rPr>
              <a:t>porque</a:t>
            </a:r>
            <a:r>
              <a:rPr lang="en-US" altLang="en-US" b="1" dirty="0">
                <a:solidFill>
                  <a:srgbClr val="000000"/>
                </a:solidFill>
              </a:rPr>
              <a:t>:  </a:t>
            </a:r>
          </a:p>
          <a:p>
            <a:pPr eaLnBrk="1" hangingPunct="1">
              <a:buClr>
                <a:srgbClr val="94C600"/>
              </a:buClr>
            </a:pPr>
            <a:r>
              <a:rPr lang="en-US" altLang="en-US" sz="2400" dirty="0" err="1">
                <a:solidFill>
                  <a:srgbClr val="000000"/>
                </a:solidFill>
              </a:rPr>
              <a:t>juegan</a:t>
            </a:r>
            <a:r>
              <a:rPr lang="en-US" altLang="en-US" sz="2400" dirty="0">
                <a:solidFill>
                  <a:srgbClr val="000000"/>
                </a:solidFill>
              </a:rPr>
              <a:t> </a:t>
            </a:r>
            <a:r>
              <a:rPr lang="en-US" altLang="en-US" sz="2400" dirty="0" err="1">
                <a:solidFill>
                  <a:srgbClr val="000000"/>
                </a:solidFill>
              </a:rPr>
              <a:t>en</a:t>
            </a:r>
            <a:r>
              <a:rPr lang="en-US" altLang="en-US" sz="2400" dirty="0">
                <a:solidFill>
                  <a:srgbClr val="000000"/>
                </a:solidFill>
              </a:rPr>
              <a:t> la tierra o el </a:t>
            </a:r>
            <a:r>
              <a:rPr lang="en-US" altLang="en-US" sz="2400" dirty="0" err="1">
                <a:solidFill>
                  <a:srgbClr val="000000"/>
                </a:solidFill>
              </a:rPr>
              <a:t>suelo</a:t>
            </a:r>
            <a:r>
              <a:rPr lang="en-US" altLang="en-US" sz="2400" dirty="0">
                <a:solidFill>
                  <a:srgbClr val="000000"/>
                </a:solidFill>
              </a:rPr>
              <a:t>, </a:t>
            </a:r>
            <a:r>
              <a:rPr lang="en-US" altLang="en-US" sz="2400" dirty="0" err="1"/>
              <a:t>donde</a:t>
            </a:r>
            <a:r>
              <a:rPr lang="en-US" altLang="en-US" sz="2400" dirty="0"/>
              <a:t> los </a:t>
            </a:r>
            <a:r>
              <a:rPr lang="en-US" altLang="en-US" sz="2400" dirty="0" err="1"/>
              <a:t>pesticidas</a:t>
            </a:r>
            <a:r>
              <a:rPr lang="en-US" altLang="en-US" sz="2400" dirty="0"/>
              <a:t> </a:t>
            </a:r>
            <a:r>
              <a:rPr lang="en-US" altLang="en-US" sz="2400" dirty="0" err="1"/>
              <a:t>pueden</a:t>
            </a:r>
            <a:r>
              <a:rPr lang="en-US" altLang="en-US" sz="2400" dirty="0"/>
              <a:t> </a:t>
            </a:r>
            <a:r>
              <a:rPr lang="en-US" altLang="en-US" sz="2400" dirty="0" err="1"/>
              <a:t>acumularse</a:t>
            </a:r>
            <a:r>
              <a:rPr lang="en-US" altLang="en-US" sz="2400" dirty="0"/>
              <a:t>;</a:t>
            </a:r>
          </a:p>
          <a:p>
            <a:pPr eaLnBrk="1" hangingPunct="1">
              <a:buClr>
                <a:srgbClr val="94C600"/>
              </a:buClr>
            </a:pPr>
            <a:r>
              <a:rPr lang="en-US" altLang="en-US" sz="2400" dirty="0"/>
              <a:t>se </a:t>
            </a:r>
            <a:r>
              <a:rPr lang="en-US" altLang="en-US" sz="2400" dirty="0" err="1"/>
              <a:t>llevan</a:t>
            </a:r>
            <a:r>
              <a:rPr lang="en-US" altLang="en-US" sz="2400" dirty="0"/>
              <a:t> las manos a la boca </a:t>
            </a:r>
            <a:r>
              <a:rPr lang="en-US" altLang="en-US" sz="2400" dirty="0" err="1"/>
              <a:t>muchas</a:t>
            </a:r>
            <a:r>
              <a:rPr lang="en-US" altLang="en-US" sz="2400" dirty="0"/>
              <a:t> </a:t>
            </a:r>
            <a:r>
              <a:rPr lang="en-US" altLang="en-US" sz="2400" dirty="0" err="1"/>
              <a:t>más</a:t>
            </a:r>
            <a:r>
              <a:rPr lang="en-US" altLang="en-US" sz="2400" dirty="0"/>
              <a:t> </a:t>
            </a:r>
            <a:r>
              <a:rPr lang="en-US" altLang="en-US" sz="2400" dirty="0" err="1"/>
              <a:t>veces</a:t>
            </a:r>
            <a:r>
              <a:rPr lang="en-US" altLang="en-US" sz="2400" dirty="0"/>
              <a:t>;</a:t>
            </a:r>
          </a:p>
          <a:p>
            <a:pPr eaLnBrk="1" hangingPunct="1">
              <a:buClr>
                <a:srgbClr val="94C600"/>
              </a:buClr>
            </a:pPr>
            <a:r>
              <a:rPr lang="en-US" altLang="en-US" sz="2400" dirty="0" err="1"/>
              <a:t>comen</a:t>
            </a:r>
            <a:r>
              <a:rPr lang="en-US" altLang="en-US" sz="2400" dirty="0"/>
              <a:t>, </a:t>
            </a:r>
            <a:r>
              <a:rPr lang="en-US" altLang="en-US" sz="2400" dirty="0" err="1"/>
              <a:t>beben</a:t>
            </a:r>
            <a:r>
              <a:rPr lang="en-US" altLang="en-US" sz="2400" dirty="0"/>
              <a:t> y </a:t>
            </a:r>
            <a:r>
              <a:rPr lang="en-US" altLang="en-US" sz="2400" dirty="0" err="1"/>
              <a:t>respiran</a:t>
            </a:r>
            <a:r>
              <a:rPr lang="en-US" altLang="en-US" sz="2400" dirty="0"/>
              <a:t> </a:t>
            </a:r>
            <a:r>
              <a:rPr lang="en-US" altLang="en-US" sz="2400" dirty="0" err="1"/>
              <a:t>más</a:t>
            </a:r>
            <a:r>
              <a:rPr lang="en-US" altLang="en-US" sz="2400" dirty="0"/>
              <a:t> por libra de peso;</a:t>
            </a:r>
          </a:p>
          <a:p>
            <a:pPr eaLnBrk="1" hangingPunct="1">
              <a:buClr>
                <a:srgbClr val="94C600"/>
              </a:buClr>
            </a:pPr>
            <a:r>
              <a:rPr lang="en-US" altLang="en-US" sz="2400" dirty="0" err="1"/>
              <a:t>pasan</a:t>
            </a:r>
            <a:r>
              <a:rPr lang="en-US" altLang="en-US" sz="2400" dirty="0"/>
              <a:t> la mayor parte de </a:t>
            </a:r>
            <a:r>
              <a:rPr lang="en-US" altLang="en-US" sz="2400" dirty="0" err="1"/>
              <a:t>su</a:t>
            </a:r>
            <a:r>
              <a:rPr lang="en-US" altLang="en-US" sz="2400" dirty="0"/>
              <a:t> </a:t>
            </a:r>
            <a:r>
              <a:rPr lang="en-US" altLang="en-US" sz="2400" dirty="0" err="1"/>
              <a:t>tiempo</a:t>
            </a:r>
            <a:r>
              <a:rPr lang="en-US" altLang="en-US" sz="2400" dirty="0"/>
              <a:t> </a:t>
            </a:r>
            <a:r>
              <a:rPr lang="en-US" altLang="en-US" sz="2400" dirty="0" err="1"/>
              <a:t>en</a:t>
            </a:r>
            <a:r>
              <a:rPr lang="en-US" altLang="en-US" sz="2400" dirty="0"/>
              <a:t> </a:t>
            </a:r>
            <a:r>
              <a:rPr lang="en-US" altLang="en-US" sz="2400" dirty="0" err="1"/>
              <a:t>espacios</a:t>
            </a:r>
            <a:r>
              <a:rPr lang="en-US" altLang="en-US" sz="2400" dirty="0"/>
              <a:t> </a:t>
            </a:r>
            <a:r>
              <a:rPr lang="en-US" altLang="en-US" sz="2400" dirty="0" err="1"/>
              <a:t>interiores</a:t>
            </a:r>
            <a:r>
              <a:rPr lang="en-US" altLang="en-US" sz="2400" dirty="0">
                <a:solidFill>
                  <a:srgbClr val="000000"/>
                </a:solidFill>
              </a:rPr>
              <a:t>.</a:t>
            </a:r>
          </a:p>
          <a:p>
            <a:pPr lvl="2" eaLnBrk="1" hangingPunct="1">
              <a:buClrTx/>
              <a:buFont typeface="Calibri" panose="020F0502020204030204" pitchFamily="34" charset="0"/>
              <a:buNone/>
            </a:pPr>
            <a:endParaRPr lang="en-US" altLang="en-US" sz="2400" dirty="0">
              <a:solidFill>
                <a:srgbClr val="000000"/>
              </a:solidFill>
            </a:endParaRPr>
          </a:p>
        </p:txBody>
      </p:sp>
      <p:pic>
        <p:nvPicPr>
          <p:cNvPr id="50180" name="Picture 2">
            <a:extLst>
              <a:ext uri="{FF2B5EF4-FFF2-40B4-BE49-F238E27FC236}">
                <a16:creationId xmlns:a16="http://schemas.microsoft.com/office/drawing/2014/main" id="{D6969DF2-F7E7-49B1-A10D-14C759ADB0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6739" y="3733800"/>
            <a:ext cx="3438525" cy="22939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3" name="Footer Placeholder 1">
            <a:extLst>
              <a:ext uri="{FF2B5EF4-FFF2-40B4-BE49-F238E27FC236}">
                <a16:creationId xmlns:a16="http://schemas.microsoft.com/office/drawing/2014/main" id="{C83B6011-E611-443E-8B41-C8706DFF683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r>
              <a:rPr lang="en-US" altLang="en-US" dirty="0">
                <a:solidFill>
                  <a:srgbClr val="CAF278"/>
                </a:solidFill>
              </a:rPr>
              <a:t>Módulo 1 ©UCSF CCHP 2020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charRg st="0" end="5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charRg st="55" end="1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charRg st="113" end="14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charRg st="146" end="18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8739">
                                            <p:txEl>
                                              <p:charRg st="185" end="2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a:extLst>
              <a:ext uri="{FF2B5EF4-FFF2-40B4-BE49-F238E27FC236}">
                <a16:creationId xmlns:a16="http://schemas.microsoft.com/office/drawing/2014/main" id="{F68AE738-8296-4B6A-B7C2-DD3AE01780C3}"/>
              </a:ext>
            </a:extLst>
          </p:cNvPr>
          <p:cNvSpPr>
            <a:spLocks noGrp="1" noChangeArrowheads="1"/>
          </p:cNvSpPr>
          <p:nvPr>
            <p:ph type="title"/>
          </p:nvPr>
        </p:nvSpPr>
        <p:spPr>
          <a:xfrm>
            <a:off x="1066800" y="442914"/>
            <a:ext cx="8839200" cy="708025"/>
          </a:xfrm>
        </p:spPr>
        <p:txBody>
          <a:bodyPr wrap="square" numCol="1" anchorCtr="0" compatLnSpc="1">
            <a:prstTxWarp prst="textNoShape">
              <a:avLst/>
            </a:prstTxWarp>
            <a:noAutofit/>
          </a:bodyPr>
          <a:lstStyle/>
          <a:p>
            <a:pPr eaLnBrk="1" hangingPunct="1">
              <a:buSzPct val="100000"/>
              <a:defRPr/>
            </a:pPr>
            <a:r>
              <a:rPr lang="en-US" altLang="en-US" sz="4000" dirty="0">
                <a:solidFill>
                  <a:srgbClr val="3E3D2D"/>
                </a:solidFill>
              </a:rPr>
              <a:t> ¿Por </a:t>
            </a:r>
            <a:r>
              <a:rPr lang="en-US" altLang="en-US" sz="4000" dirty="0" err="1">
                <a:solidFill>
                  <a:srgbClr val="3E3D2D"/>
                </a:solidFill>
              </a:rPr>
              <a:t>qué</a:t>
            </a:r>
            <a:r>
              <a:rPr lang="en-US" altLang="en-US" sz="4000" dirty="0">
                <a:solidFill>
                  <a:srgbClr val="3E3D2D"/>
                </a:solidFill>
              </a:rPr>
              <a:t> son </a:t>
            </a:r>
            <a:r>
              <a:rPr lang="en-US" altLang="en-US" sz="4000" dirty="0" err="1">
                <a:solidFill>
                  <a:srgbClr val="3E3D2D"/>
                </a:solidFill>
              </a:rPr>
              <a:t>más</a:t>
            </a:r>
            <a:r>
              <a:rPr lang="en-US" altLang="en-US" sz="4000" dirty="0">
                <a:solidFill>
                  <a:srgbClr val="3E3D2D"/>
                </a:solidFill>
              </a:rPr>
              <a:t> </a:t>
            </a:r>
            <a:r>
              <a:rPr lang="en-US" altLang="en-US" sz="4000" dirty="0" err="1">
                <a:solidFill>
                  <a:srgbClr val="3E3D2D"/>
                </a:solidFill>
              </a:rPr>
              <a:t>vulnerables</a:t>
            </a:r>
            <a:r>
              <a:rPr lang="en-US" altLang="en-US" sz="4000" dirty="0">
                <a:solidFill>
                  <a:srgbClr val="3E3D2D"/>
                </a:solidFill>
              </a:rPr>
              <a:t> </a:t>
            </a:r>
            <a:r>
              <a:rPr lang="en-US" altLang="en-US" sz="4000" dirty="0" err="1">
                <a:solidFill>
                  <a:srgbClr val="3E3D2D"/>
                </a:solidFill>
              </a:rPr>
              <a:t>los</a:t>
            </a:r>
            <a:r>
              <a:rPr lang="en-US" altLang="en-US" sz="4000" dirty="0">
                <a:solidFill>
                  <a:srgbClr val="3E3D2D"/>
                </a:solidFill>
              </a:rPr>
              <a:t> </a:t>
            </a:r>
            <a:r>
              <a:rPr lang="en-US" altLang="en-US" sz="4000" dirty="0" err="1">
                <a:solidFill>
                  <a:srgbClr val="3E3D2D"/>
                </a:solidFill>
              </a:rPr>
              <a:t>niños</a:t>
            </a:r>
            <a:r>
              <a:rPr lang="en-US" altLang="en-US" sz="4000" dirty="0">
                <a:solidFill>
                  <a:srgbClr val="3E3D2D"/>
                </a:solidFill>
              </a:rPr>
              <a:t>?</a:t>
            </a:r>
          </a:p>
        </p:txBody>
      </p:sp>
      <p:sp>
        <p:nvSpPr>
          <p:cNvPr id="3188739" name="Rectangle 3">
            <a:extLst>
              <a:ext uri="{FF2B5EF4-FFF2-40B4-BE49-F238E27FC236}">
                <a16:creationId xmlns:a16="http://schemas.microsoft.com/office/drawing/2014/main" id="{4FB3751B-6D35-446A-BC27-F0D1BEF361E4}"/>
              </a:ext>
            </a:extLst>
          </p:cNvPr>
          <p:cNvSpPr>
            <a:spLocks noGrp="1" noChangeArrowheads="1"/>
          </p:cNvSpPr>
          <p:nvPr>
            <p:ph type="body" sz="half" idx="1"/>
          </p:nvPr>
        </p:nvSpPr>
        <p:spPr>
          <a:xfrm>
            <a:off x="1828800" y="1371600"/>
            <a:ext cx="5715000" cy="2647950"/>
          </a:xfrm>
        </p:spPr>
        <p:txBody>
          <a:bodyPr/>
          <a:lstStyle/>
          <a:p>
            <a:pPr eaLnBrk="1" hangingPunct="1">
              <a:buClrTx/>
              <a:buFont typeface="Calibri" panose="020F0502020204030204" pitchFamily="34" charset="0"/>
              <a:buNone/>
            </a:pPr>
            <a:r>
              <a:rPr lang="en-US" altLang="en-US" b="1" dirty="0">
                <a:solidFill>
                  <a:srgbClr val="000000"/>
                </a:solidFill>
                <a:cs typeface="News Gothic MT" panose="020B0504020203020204" pitchFamily="34" charset="0"/>
              </a:rPr>
              <a:t>2. </a:t>
            </a:r>
            <a:r>
              <a:rPr lang="en-US" altLang="en-US" b="1" dirty="0" err="1">
                <a:solidFill>
                  <a:srgbClr val="000000"/>
                </a:solidFill>
                <a:cs typeface="News Gothic MT" panose="020B0504020203020204" pitchFamily="34" charset="0"/>
              </a:rPr>
              <a:t>Están</a:t>
            </a:r>
            <a:r>
              <a:rPr lang="en-US" altLang="en-US" b="1" dirty="0">
                <a:solidFill>
                  <a:srgbClr val="000000"/>
                </a:solidFill>
                <a:cs typeface="News Gothic MT" panose="020B0504020203020204" pitchFamily="34" charset="0"/>
              </a:rPr>
              <a:t> </a:t>
            </a:r>
            <a:r>
              <a:rPr lang="en-US" altLang="en-US" b="1" dirty="0" err="1">
                <a:solidFill>
                  <a:srgbClr val="000000"/>
                </a:solidFill>
                <a:cs typeface="News Gothic MT" panose="020B0504020203020204" pitchFamily="34" charset="0"/>
              </a:rPr>
              <a:t>en</a:t>
            </a:r>
            <a:r>
              <a:rPr lang="en-US" altLang="en-US" b="1" dirty="0">
                <a:solidFill>
                  <a:srgbClr val="000000"/>
                </a:solidFill>
                <a:cs typeface="News Gothic MT" panose="020B0504020203020204" pitchFamily="34" charset="0"/>
              </a:rPr>
              <a:t> la </a:t>
            </a:r>
            <a:r>
              <a:rPr lang="en-US" altLang="en-US" b="1" dirty="0" err="1">
                <a:solidFill>
                  <a:srgbClr val="000000"/>
                </a:solidFill>
                <a:cs typeface="News Gothic MT" panose="020B0504020203020204" pitchFamily="34" charset="0"/>
              </a:rPr>
              <a:t>fase</a:t>
            </a:r>
            <a:r>
              <a:rPr lang="en-US" altLang="en-US" b="1" dirty="0">
                <a:solidFill>
                  <a:srgbClr val="000000"/>
                </a:solidFill>
                <a:cs typeface="News Gothic MT" panose="020B0504020203020204" pitchFamily="34" charset="0"/>
              </a:rPr>
              <a:t> de </a:t>
            </a:r>
            <a:r>
              <a:rPr lang="en-US" altLang="en-US" b="1" dirty="0" err="1">
                <a:solidFill>
                  <a:srgbClr val="000000"/>
                </a:solidFill>
                <a:cs typeface="News Gothic MT" panose="020B0504020203020204" pitchFamily="34" charset="0"/>
              </a:rPr>
              <a:t>crecimiento</a:t>
            </a:r>
            <a:r>
              <a:rPr lang="en-US" altLang="en-US" b="1" dirty="0">
                <a:solidFill>
                  <a:srgbClr val="000000"/>
                </a:solidFill>
                <a:cs typeface="News Gothic MT" panose="020B0504020203020204" pitchFamily="34" charset="0"/>
              </a:rPr>
              <a:t> y </a:t>
            </a:r>
            <a:r>
              <a:rPr lang="en-US" altLang="en-US" b="1" dirty="0" err="1">
                <a:solidFill>
                  <a:srgbClr val="000000"/>
                </a:solidFill>
                <a:cs typeface="News Gothic MT" panose="020B0504020203020204" pitchFamily="34" charset="0"/>
              </a:rPr>
              <a:t>desarrollo</a:t>
            </a:r>
            <a:endParaRPr lang="en-US" altLang="en-US" b="1" dirty="0">
              <a:solidFill>
                <a:srgbClr val="000000"/>
              </a:solidFill>
              <a:cs typeface="News Gothic MT" panose="020B0504020203020204" pitchFamily="34" charset="0"/>
            </a:endParaRPr>
          </a:p>
          <a:p>
            <a:pPr lvl="2" eaLnBrk="1" hangingPunct="1">
              <a:spcBef>
                <a:spcPct val="0"/>
              </a:spcBef>
              <a:spcAft>
                <a:spcPts val="600"/>
              </a:spcAft>
              <a:buClrTx/>
              <a:buNone/>
            </a:pPr>
            <a:r>
              <a:rPr lang="en-US" altLang="en-US" sz="2200" dirty="0">
                <a:solidFill>
                  <a:srgbClr val="000000"/>
                </a:solidFill>
                <a:cs typeface="News Gothic MT" panose="020B0504020203020204" pitchFamily="34" charset="0"/>
                <a:sym typeface="Wingdings"/>
              </a:rPr>
              <a:t> </a:t>
            </a:r>
            <a:r>
              <a:rPr lang="en-US" altLang="en-US" sz="2200" dirty="0" err="1">
                <a:solidFill>
                  <a:srgbClr val="000000"/>
                </a:solidFill>
                <a:cs typeface="News Gothic MT" panose="020B0504020203020204" pitchFamily="34" charset="0"/>
              </a:rPr>
              <a:t>Desarrollo</a:t>
            </a:r>
            <a:r>
              <a:rPr lang="en-US" altLang="en-US" sz="2200" dirty="0">
                <a:solidFill>
                  <a:srgbClr val="000000"/>
                </a:solidFill>
                <a:cs typeface="News Gothic MT" panose="020B0504020203020204" pitchFamily="34" charset="0"/>
              </a:rPr>
              <a:t> del </a:t>
            </a:r>
            <a:r>
              <a:rPr lang="en-US" altLang="en-US" sz="2200" dirty="0" err="1">
                <a:solidFill>
                  <a:srgbClr val="000000"/>
                </a:solidFill>
                <a:cs typeface="News Gothic MT" panose="020B0504020203020204" pitchFamily="34" charset="0"/>
              </a:rPr>
              <a:t>cerebro</a:t>
            </a:r>
            <a:r>
              <a:rPr lang="en-US" altLang="en-US" sz="2200" dirty="0">
                <a:solidFill>
                  <a:srgbClr val="000000"/>
                </a:solidFill>
                <a:cs typeface="News Gothic MT" panose="020B0504020203020204" pitchFamily="34" charset="0"/>
              </a:rPr>
              <a:t> y los </a:t>
            </a:r>
            <a:r>
              <a:rPr lang="en-US" altLang="en-US" sz="2200" dirty="0" err="1">
                <a:solidFill>
                  <a:srgbClr val="000000"/>
                </a:solidFill>
                <a:cs typeface="News Gothic MT" panose="020B0504020203020204" pitchFamily="34" charset="0"/>
              </a:rPr>
              <a:t>órganos</a:t>
            </a:r>
            <a:endParaRPr lang="en-US" altLang="en-US" sz="2200" dirty="0">
              <a:solidFill>
                <a:srgbClr val="000000"/>
              </a:solidFill>
              <a:cs typeface="News Gothic MT" panose="020B0504020203020204" pitchFamily="34" charset="0"/>
            </a:endParaRPr>
          </a:p>
          <a:p>
            <a:pPr lvl="2" eaLnBrk="1" hangingPunct="1">
              <a:spcBef>
                <a:spcPct val="0"/>
              </a:spcBef>
              <a:spcAft>
                <a:spcPts val="600"/>
              </a:spcAft>
              <a:buClrTx/>
              <a:buNone/>
            </a:pPr>
            <a:r>
              <a:rPr lang="en-US" altLang="en-US" sz="2200" dirty="0">
                <a:solidFill>
                  <a:srgbClr val="000000"/>
                </a:solidFill>
                <a:cs typeface="News Gothic MT" panose="020B0504020203020204" pitchFamily="34" charset="0"/>
                <a:sym typeface="Wingdings"/>
              </a:rPr>
              <a:t> </a:t>
            </a:r>
            <a:r>
              <a:rPr lang="en-US" altLang="en-US" sz="2200" dirty="0" err="1">
                <a:solidFill>
                  <a:srgbClr val="000000"/>
                </a:solidFill>
                <a:cs typeface="News Gothic MT" panose="020B0504020203020204" pitchFamily="34" charset="0"/>
              </a:rPr>
              <a:t>Desarrollo</a:t>
            </a:r>
            <a:r>
              <a:rPr lang="en-US" altLang="en-US" sz="2200" dirty="0">
                <a:solidFill>
                  <a:srgbClr val="000000"/>
                </a:solidFill>
                <a:cs typeface="News Gothic MT" panose="020B0504020203020204" pitchFamily="34" charset="0"/>
              </a:rPr>
              <a:t> del </a:t>
            </a:r>
            <a:r>
              <a:rPr lang="en-US" altLang="en-US" sz="2200" dirty="0" err="1">
                <a:solidFill>
                  <a:srgbClr val="000000"/>
                </a:solidFill>
                <a:cs typeface="News Gothic MT" panose="020B0504020203020204" pitchFamily="34" charset="0"/>
              </a:rPr>
              <a:t>sistema</a:t>
            </a:r>
            <a:r>
              <a:rPr lang="en-US" altLang="en-US" sz="2200" dirty="0">
                <a:solidFill>
                  <a:srgbClr val="000000"/>
                </a:solidFill>
                <a:cs typeface="News Gothic MT" panose="020B0504020203020204" pitchFamily="34" charset="0"/>
              </a:rPr>
              <a:t> </a:t>
            </a:r>
            <a:r>
              <a:rPr lang="en-US" altLang="en-US" sz="2200" dirty="0" err="1">
                <a:solidFill>
                  <a:srgbClr val="000000"/>
                </a:solidFill>
                <a:cs typeface="News Gothic MT" panose="020B0504020203020204" pitchFamily="34" charset="0"/>
              </a:rPr>
              <a:t>nervioso</a:t>
            </a:r>
            <a:endParaRPr lang="en-US" altLang="en-US" sz="2200" dirty="0">
              <a:solidFill>
                <a:srgbClr val="000000"/>
              </a:solidFill>
              <a:cs typeface="News Gothic MT" panose="020B0504020203020204" pitchFamily="34" charset="0"/>
            </a:endParaRPr>
          </a:p>
          <a:p>
            <a:pPr eaLnBrk="1" hangingPunct="1">
              <a:buClrTx/>
              <a:buFont typeface="Calibri" panose="020F0502020204030204" pitchFamily="34" charset="0"/>
              <a:buNone/>
            </a:pPr>
            <a:r>
              <a:rPr lang="en-US" altLang="en-US" b="1" dirty="0">
                <a:solidFill>
                  <a:srgbClr val="000000"/>
                </a:solidFill>
                <a:cs typeface="News Gothic MT" panose="020B0504020203020204" pitchFamily="34" charset="0"/>
              </a:rPr>
              <a:t> </a:t>
            </a:r>
          </a:p>
        </p:txBody>
      </p:sp>
      <p:pic>
        <p:nvPicPr>
          <p:cNvPr id="4099" name="Picture 3" descr="C:\Documents and Settings\research\My Documents\evie\images\Head Start\Head Start-3875.jpg">
            <a:extLst>
              <a:ext uri="{FF2B5EF4-FFF2-40B4-BE49-F238E27FC236}">
                <a16:creationId xmlns:a16="http://schemas.microsoft.com/office/drawing/2014/main" id="{88E90680-7764-45CB-93D3-8FDBD997D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00389"/>
            <a:ext cx="3468688" cy="2314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9" name="Date Placeholder 1">
            <a:extLst>
              <a:ext uri="{FF2B5EF4-FFF2-40B4-BE49-F238E27FC236}">
                <a16:creationId xmlns:a16="http://schemas.microsoft.com/office/drawing/2014/main" id="{2E3352C9-B3F8-4238-AA0B-DF604E52D0FD}"/>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C46BBB94-23BD-4D01-9334-1AEC1185A5BC}" type="datetime1">
              <a:rPr lang="en-US" altLang="en-US" smtClean="0">
                <a:solidFill>
                  <a:srgbClr val="CAF278"/>
                </a:solidFill>
              </a:rPr>
              <a:pPr fontAlgn="base">
                <a:spcBef>
                  <a:spcPct val="0"/>
                </a:spcBef>
                <a:spcAft>
                  <a:spcPct val="0"/>
                </a:spcAft>
                <a:buSzPct val="100000"/>
              </a:pPr>
              <a:t>5/1/2023</a:t>
            </a:fld>
            <a:endParaRPr lang="en-US" altLang="en-US">
              <a:solidFill>
                <a:srgbClr val="CAF278"/>
              </a:solidFill>
            </a:endParaRPr>
          </a:p>
        </p:txBody>
      </p:sp>
      <p:sp>
        <p:nvSpPr>
          <p:cNvPr id="52230" name="Footer Placeholder 2">
            <a:extLst>
              <a:ext uri="{FF2B5EF4-FFF2-40B4-BE49-F238E27FC236}">
                <a16:creationId xmlns:a16="http://schemas.microsoft.com/office/drawing/2014/main" id="{ECD07F35-BFDD-4079-9192-AF0A9BF1DEE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r>
              <a:rPr lang="en-US" altLang="en-US" dirty="0">
                <a:solidFill>
                  <a:srgbClr val="CAF278"/>
                </a:solidFill>
              </a:rPr>
              <a:t>Módulo 1 ©UCSF CCHP 2020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8739">
                                            <p:txEl>
                                              <p:charRg st="35" end="6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8739">
                                            <p:txEl>
                                              <p:charRg st="63" end="9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9" presetClass="emph" presetSubtype="0" grpId="0" nodeType="withEffect">
                                  <p:stCondLst>
                                    <p:cond delay="0"/>
                                  </p:stCondLst>
                                  <p:childTnLst>
                                    <p:set>
                                      <p:cBhvr rctx="PPT">
                                        <p:cTn id="16" dur="indefinite"/>
                                        <p:tgtEl>
                                          <p:spTgt spid="3188738"/>
                                        </p:tgtEl>
                                        <p:attrNameLst>
                                          <p:attrName>style.opacity</p:attrName>
                                        </p:attrNameLst>
                                      </p:cBhvr>
                                      <p:to>
                                        <p:strVal val="0.5"/>
                                      </p:to>
                                    </p:set>
                                    <p:animEffect filter="image" prLst="opacity: 0.5">
                                      <p:cBhvr rctx="IE">
                                        <p:cTn id="17" dur="indefinite"/>
                                        <p:tgtEl>
                                          <p:spTgt spid="3188738"/>
                                        </p:tgtEl>
                                      </p:cBhvr>
                                    </p:animEffect>
                                  </p:childTnLst>
                                </p:cTn>
                              </p:par>
                              <p:par>
                                <p:cTn id="18" presetID="9" presetClass="emph" presetSubtype="0" grpId="0" nodeType="withEffect">
                                  <p:stCondLst>
                                    <p:cond delay="0"/>
                                  </p:stCondLst>
                                  <p:childTnLst>
                                    <p:set>
                                      <p:cBhvr rctx="PPT">
                                        <p:cTn id="19" dur="indefinite"/>
                                        <p:tgtEl>
                                          <p:spTgt spid="3188739">
                                            <p:txEl>
                                              <p:pRg st="0" end="0"/>
                                            </p:txEl>
                                          </p:spTgt>
                                        </p:tgtEl>
                                        <p:attrNameLst>
                                          <p:attrName>style.opacity</p:attrName>
                                        </p:attrNameLst>
                                      </p:cBhvr>
                                      <p:to>
                                        <p:strVal val="0.5"/>
                                      </p:to>
                                    </p:set>
                                    <p:animEffect filter="image" prLst="opacity: 0.5">
                                      <p:cBhvr rctx="IE">
                                        <p:cTn id="20" dur="indefinite"/>
                                        <p:tgtEl>
                                          <p:spTgt spid="3188739">
                                            <p:txEl>
                                              <p:pRg st="0" end="0"/>
                                            </p:txEl>
                                          </p:spTgt>
                                        </p:tgtEl>
                                      </p:cBhvr>
                                    </p:animEffect>
                                  </p:childTnLst>
                                </p:cTn>
                              </p:par>
                              <p:par>
                                <p:cTn id="21" presetID="9" presetClass="emph" presetSubtype="0" grpId="0" nodeType="withEffect">
                                  <p:stCondLst>
                                    <p:cond delay="0"/>
                                  </p:stCondLst>
                                  <p:childTnLst>
                                    <p:set>
                                      <p:cBhvr rctx="PPT">
                                        <p:cTn id="22" dur="indefinite"/>
                                        <p:tgtEl>
                                          <p:spTgt spid="3188739">
                                            <p:txEl>
                                              <p:pRg st="1" end="1"/>
                                            </p:txEl>
                                          </p:spTgt>
                                        </p:tgtEl>
                                        <p:attrNameLst>
                                          <p:attrName>style.opacity</p:attrName>
                                        </p:attrNameLst>
                                      </p:cBhvr>
                                      <p:to>
                                        <p:strVal val="0.5"/>
                                      </p:to>
                                    </p:set>
                                    <p:animEffect filter="image" prLst="opacity: 0.5">
                                      <p:cBhvr rctx="IE">
                                        <p:cTn id="23" dur="indefinite"/>
                                        <p:tgtEl>
                                          <p:spTgt spid="3188739">
                                            <p:txEl>
                                              <p:pRg st="1" end="1"/>
                                            </p:txEl>
                                          </p:spTgt>
                                        </p:tgtEl>
                                      </p:cBhvr>
                                    </p:animEffect>
                                  </p:childTnLst>
                                </p:cTn>
                              </p:par>
                              <p:par>
                                <p:cTn id="24" presetID="9" presetClass="emph" presetSubtype="0" grpId="0" nodeType="withEffect">
                                  <p:stCondLst>
                                    <p:cond delay="0"/>
                                  </p:stCondLst>
                                  <p:childTnLst>
                                    <p:set>
                                      <p:cBhvr rctx="PPT">
                                        <p:cTn id="25" dur="indefinite"/>
                                        <p:tgtEl>
                                          <p:spTgt spid="3188739">
                                            <p:txEl>
                                              <p:pRg st="2" end="2"/>
                                            </p:txEl>
                                          </p:spTgt>
                                        </p:tgtEl>
                                        <p:attrNameLst>
                                          <p:attrName>style.opacity</p:attrName>
                                        </p:attrNameLst>
                                      </p:cBhvr>
                                      <p:to>
                                        <p:strVal val="0.5"/>
                                      </p:to>
                                    </p:set>
                                    <p:animEffect filter="image" prLst="opacity: 0.5">
                                      <p:cBhvr rctx="IE">
                                        <p:cTn id="26" dur="indefinite"/>
                                        <p:tgtEl>
                                          <p:spTgt spid="318873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mph" presetSubtype="0" grpId="0" nodeType="clickEffect">
                                  <p:stCondLst>
                                    <p:cond delay="0"/>
                                  </p:stCondLst>
                                  <p:childTnLst>
                                    <p:set>
                                      <p:cBhvr rctx="PPT">
                                        <p:cTn id="30" dur="indefinite"/>
                                        <p:tgtEl>
                                          <p:spTgt spid="3188739">
                                            <p:txEl>
                                              <p:pRg st="3" end="3"/>
                                            </p:txEl>
                                          </p:spTgt>
                                        </p:tgtEl>
                                        <p:attrNameLst>
                                          <p:attrName>style.opacity</p:attrName>
                                        </p:attrNameLst>
                                      </p:cBhvr>
                                      <p:to>
                                        <p:strVal val="0.5"/>
                                      </p:to>
                                    </p:set>
                                    <p:animEffect filter="image" prLst="opacity: 0.5">
                                      <p:cBhvr rctx="IE">
                                        <p:cTn id="31" dur="indefinite"/>
                                        <p:tgtEl>
                                          <p:spTgt spid="3188739">
                                            <p:txEl>
                                              <p:pRg st="3" end="3"/>
                                            </p:txEl>
                                          </p:spTgt>
                                        </p:tgtEl>
                                      </p:cBhvr>
                                    </p:animEffect>
                                  </p:childTnLst>
                                </p:cTn>
                              </p:par>
                              <p:par>
                                <p:cTn id="32" presetID="9" presetClass="emph" presetSubtype="0" nodeType="withEffect">
                                  <p:stCondLst>
                                    <p:cond delay="0"/>
                                  </p:stCondLst>
                                  <p:childTnLst>
                                    <p:set>
                                      <p:cBhvr rctx="PPT">
                                        <p:cTn id="33" dur="indefinite"/>
                                        <p:tgtEl>
                                          <p:spTgt spid="4099"/>
                                        </p:tgtEl>
                                        <p:attrNameLst>
                                          <p:attrName>style.opacity</p:attrName>
                                        </p:attrNameLst>
                                      </p:cBhvr>
                                      <p:to>
                                        <p:strVal val="0.5"/>
                                      </p:to>
                                    </p:set>
                                    <p:animEffect filter="image" prLst="opacity: 0.5">
                                      <p:cBhvr rctx="IE">
                                        <p:cTn id="34" dur="indefinite"/>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a:extLst>
              <a:ext uri="{FF2B5EF4-FFF2-40B4-BE49-F238E27FC236}">
                <a16:creationId xmlns:a16="http://schemas.microsoft.com/office/drawing/2014/main" id="{F589B461-30B9-46F4-932B-C2DF9B342FD6}"/>
              </a:ext>
            </a:extLst>
          </p:cNvPr>
          <p:cNvSpPr>
            <a:spLocks noGrp="1" noChangeArrowheads="1"/>
          </p:cNvSpPr>
          <p:nvPr>
            <p:ph type="title"/>
          </p:nvPr>
        </p:nvSpPr>
        <p:spPr>
          <a:xfrm>
            <a:off x="1524000" y="442914"/>
            <a:ext cx="8763000" cy="708025"/>
          </a:xfrm>
        </p:spPr>
        <p:txBody>
          <a:bodyPr wrap="square" numCol="1" anchorCtr="0" compatLnSpc="1">
            <a:prstTxWarp prst="textNoShape">
              <a:avLst/>
            </a:prstTxWarp>
            <a:normAutofit fontScale="90000"/>
          </a:bodyPr>
          <a:lstStyle/>
          <a:p>
            <a:pPr eaLnBrk="1" hangingPunct="1">
              <a:buSzPct val="100000"/>
              <a:defRPr/>
            </a:pPr>
            <a:r>
              <a:rPr lang="en-US" altLang="en-US" sz="3600" dirty="0">
                <a:solidFill>
                  <a:srgbClr val="3E3D2D"/>
                </a:solidFill>
              </a:rPr>
              <a:t> </a:t>
            </a:r>
            <a:r>
              <a:rPr lang="en-US" altLang="en-US" sz="4400" dirty="0">
                <a:solidFill>
                  <a:srgbClr val="3E3D2D"/>
                </a:solidFill>
              </a:rPr>
              <a:t>¿Por </a:t>
            </a:r>
            <a:r>
              <a:rPr lang="en-US" altLang="en-US" sz="4400" dirty="0" err="1">
                <a:solidFill>
                  <a:srgbClr val="3E3D2D"/>
                </a:solidFill>
              </a:rPr>
              <a:t>qué</a:t>
            </a:r>
            <a:r>
              <a:rPr lang="en-US" altLang="en-US" sz="4400" dirty="0">
                <a:solidFill>
                  <a:srgbClr val="3E3D2D"/>
                </a:solidFill>
              </a:rPr>
              <a:t> son </a:t>
            </a:r>
            <a:r>
              <a:rPr lang="en-US" altLang="en-US" sz="4400" dirty="0" err="1">
                <a:solidFill>
                  <a:srgbClr val="3E3D2D"/>
                </a:solidFill>
              </a:rPr>
              <a:t>más</a:t>
            </a:r>
            <a:r>
              <a:rPr lang="en-US" altLang="en-US" sz="4400" dirty="0">
                <a:solidFill>
                  <a:srgbClr val="3E3D2D"/>
                </a:solidFill>
              </a:rPr>
              <a:t> </a:t>
            </a:r>
            <a:r>
              <a:rPr lang="en-US" altLang="en-US" sz="4400" dirty="0" err="1">
                <a:solidFill>
                  <a:srgbClr val="3E3D2D"/>
                </a:solidFill>
              </a:rPr>
              <a:t>vulnerables</a:t>
            </a:r>
            <a:r>
              <a:rPr lang="en-US" altLang="en-US" sz="4400" dirty="0">
                <a:solidFill>
                  <a:srgbClr val="3E3D2D"/>
                </a:solidFill>
              </a:rPr>
              <a:t> </a:t>
            </a:r>
            <a:r>
              <a:rPr lang="en-US" altLang="en-US" sz="4400" dirty="0" err="1">
                <a:solidFill>
                  <a:srgbClr val="3E3D2D"/>
                </a:solidFill>
              </a:rPr>
              <a:t>los</a:t>
            </a:r>
            <a:r>
              <a:rPr lang="en-US" altLang="en-US" sz="4400" dirty="0">
                <a:solidFill>
                  <a:srgbClr val="3E3D2D"/>
                </a:solidFill>
              </a:rPr>
              <a:t> </a:t>
            </a:r>
            <a:r>
              <a:rPr lang="en-US" altLang="en-US" sz="4400" dirty="0" err="1">
                <a:solidFill>
                  <a:srgbClr val="3E3D2D"/>
                </a:solidFill>
              </a:rPr>
              <a:t>niños</a:t>
            </a:r>
            <a:r>
              <a:rPr lang="en-US" altLang="en-US" sz="4400" dirty="0">
                <a:solidFill>
                  <a:srgbClr val="3E3D2D"/>
                </a:solidFill>
              </a:rPr>
              <a:t>?</a:t>
            </a:r>
          </a:p>
        </p:txBody>
      </p:sp>
      <p:sp>
        <p:nvSpPr>
          <p:cNvPr id="3188739" name="Rectangle 3">
            <a:extLst>
              <a:ext uri="{FF2B5EF4-FFF2-40B4-BE49-F238E27FC236}">
                <a16:creationId xmlns:a16="http://schemas.microsoft.com/office/drawing/2014/main" id="{98A8FC1B-31B0-4B69-9896-AE5DF4DCFA74}"/>
              </a:ext>
            </a:extLst>
          </p:cNvPr>
          <p:cNvSpPr>
            <a:spLocks noGrp="1" noChangeArrowheads="1"/>
          </p:cNvSpPr>
          <p:nvPr>
            <p:ph type="body" sz="half" idx="1"/>
          </p:nvPr>
        </p:nvSpPr>
        <p:spPr>
          <a:xfrm>
            <a:off x="1981200" y="1403350"/>
            <a:ext cx="6629400" cy="2647950"/>
          </a:xfrm>
        </p:spPr>
        <p:txBody>
          <a:bodyPr>
            <a:normAutofit/>
          </a:bodyPr>
          <a:lstStyle/>
          <a:p>
            <a:pPr eaLnBrk="1" hangingPunct="1">
              <a:lnSpc>
                <a:spcPct val="90000"/>
              </a:lnSpc>
              <a:buClrTx/>
              <a:buFont typeface="Calibri" panose="020F0502020204030204" pitchFamily="34" charset="0"/>
              <a:buNone/>
              <a:defRPr/>
            </a:pPr>
            <a:r>
              <a:rPr lang="en-US" altLang="en-US" sz="2000" b="1" dirty="0">
                <a:solidFill>
                  <a:srgbClr val="000000"/>
                </a:solidFill>
                <a:cs typeface="News Gothic MT" panose="020B0504020203020204" pitchFamily="34" charset="0"/>
              </a:rPr>
              <a:t>3. No </a:t>
            </a:r>
            <a:r>
              <a:rPr lang="en-US" altLang="en-US" sz="2000" b="1" dirty="0" err="1">
                <a:solidFill>
                  <a:srgbClr val="000000"/>
                </a:solidFill>
                <a:cs typeface="News Gothic MT" panose="020B0504020203020204" pitchFamily="34" charset="0"/>
              </a:rPr>
              <a:t>reconocen</a:t>
            </a:r>
            <a:r>
              <a:rPr lang="en-US" altLang="en-US" sz="2000" b="1" dirty="0">
                <a:solidFill>
                  <a:srgbClr val="000000"/>
                </a:solidFill>
                <a:cs typeface="News Gothic MT" panose="020B0504020203020204" pitchFamily="34" charset="0"/>
              </a:rPr>
              <a:t> los </a:t>
            </a:r>
            <a:r>
              <a:rPr lang="en-US" altLang="en-US" sz="2000" b="1" dirty="0" err="1">
                <a:solidFill>
                  <a:srgbClr val="000000"/>
                </a:solidFill>
                <a:cs typeface="News Gothic MT" panose="020B0504020203020204" pitchFamily="34" charset="0"/>
              </a:rPr>
              <a:t>peligros</a:t>
            </a:r>
            <a:endParaRPr lang="en-US" altLang="en-US" sz="2000" b="1" dirty="0">
              <a:solidFill>
                <a:srgbClr val="000000"/>
              </a:solidFill>
              <a:cs typeface="News Gothic MT" panose="020B0504020203020204" pitchFamily="34" charset="0"/>
            </a:endParaRPr>
          </a:p>
          <a:p>
            <a:pPr eaLnBrk="1" hangingPunct="1">
              <a:lnSpc>
                <a:spcPct val="90000"/>
              </a:lnSpc>
              <a:buClrTx/>
              <a:buFont typeface="Calibri" panose="020F0502020204030204" pitchFamily="34" charset="0"/>
              <a:buNone/>
              <a:defRPr/>
            </a:pPr>
            <a:endParaRPr lang="en-US" altLang="en-US" sz="2000" b="1" dirty="0">
              <a:solidFill>
                <a:srgbClr val="000000"/>
              </a:solidFill>
              <a:cs typeface="News Gothic MT" panose="020B0504020203020204" pitchFamily="34" charset="0"/>
            </a:endParaRPr>
          </a:p>
          <a:p>
            <a:pPr lvl="2" eaLnBrk="1" hangingPunct="1">
              <a:lnSpc>
                <a:spcPct val="90000"/>
              </a:lnSpc>
              <a:spcBef>
                <a:spcPct val="0"/>
              </a:spcBef>
              <a:spcAft>
                <a:spcPts val="600"/>
              </a:spcAft>
              <a:buClrTx/>
              <a:buNone/>
              <a:defRPr/>
            </a:pPr>
            <a:r>
              <a:rPr lang="en-US" altLang="en-US" sz="2000" dirty="0">
                <a:solidFill>
                  <a:srgbClr val="000000"/>
                </a:solidFill>
                <a:ea typeface="News Gothic MT" panose="020B0504020203020204" pitchFamily="34" charset="0"/>
                <a:cs typeface="News Gothic MT" panose="020B0504020203020204" pitchFamily="34" charset="0"/>
                <a:sym typeface="Wingdings"/>
              </a:rPr>
              <a:t> </a:t>
            </a:r>
            <a:r>
              <a:rPr lang="en-US" altLang="en-US" sz="2000" dirty="0">
                <a:solidFill>
                  <a:srgbClr val="000000"/>
                </a:solidFill>
                <a:ea typeface="News Gothic MT" panose="020B0504020203020204" pitchFamily="34" charset="0"/>
                <a:cs typeface="News Gothic MT" panose="020B0504020203020204" pitchFamily="34" charset="0"/>
              </a:rPr>
              <a:t>No </a:t>
            </a:r>
            <a:r>
              <a:rPr lang="en-US" altLang="en-US" sz="2000" dirty="0" err="1">
                <a:solidFill>
                  <a:srgbClr val="000000"/>
                </a:solidFill>
                <a:ea typeface="News Gothic MT" panose="020B0504020203020204" pitchFamily="34" charset="0"/>
                <a:cs typeface="News Gothic MT" panose="020B0504020203020204" pitchFamily="34" charset="0"/>
              </a:rPr>
              <a:t>pueden</a:t>
            </a:r>
            <a:r>
              <a:rPr lang="en-US" altLang="en-US" sz="2000" dirty="0">
                <a:solidFill>
                  <a:srgbClr val="000000"/>
                </a:solidFill>
                <a:ea typeface="News Gothic MT" panose="020B0504020203020204" pitchFamily="34" charset="0"/>
                <a:cs typeface="News Gothic MT" panose="020B0504020203020204" pitchFamily="34" charset="0"/>
              </a:rPr>
              <a:t> leer las </a:t>
            </a:r>
            <a:r>
              <a:rPr lang="en-US" altLang="en-US" sz="2000" dirty="0" err="1">
                <a:solidFill>
                  <a:srgbClr val="000000"/>
                </a:solidFill>
                <a:ea typeface="News Gothic MT" panose="020B0504020203020204" pitchFamily="34" charset="0"/>
                <a:cs typeface="News Gothic MT" panose="020B0504020203020204" pitchFamily="34" charset="0"/>
              </a:rPr>
              <a:t>etiquetas</a:t>
            </a:r>
            <a:r>
              <a:rPr lang="en-US" altLang="en-US" sz="2000" dirty="0">
                <a:solidFill>
                  <a:srgbClr val="000000"/>
                </a:solidFill>
                <a:ea typeface="News Gothic MT" panose="020B0504020203020204" pitchFamily="34" charset="0"/>
                <a:cs typeface="News Gothic MT" panose="020B0504020203020204" pitchFamily="34" charset="0"/>
              </a:rPr>
              <a:t>.</a:t>
            </a:r>
          </a:p>
          <a:p>
            <a:pPr lvl="2" eaLnBrk="1" hangingPunct="1">
              <a:lnSpc>
                <a:spcPct val="90000"/>
              </a:lnSpc>
              <a:spcBef>
                <a:spcPct val="0"/>
              </a:spcBef>
              <a:spcAft>
                <a:spcPts val="600"/>
              </a:spcAft>
              <a:buClrTx/>
              <a:buNone/>
              <a:defRPr/>
            </a:pPr>
            <a:r>
              <a:rPr lang="en-US" altLang="en-US" sz="2000" dirty="0">
                <a:solidFill>
                  <a:srgbClr val="000000"/>
                </a:solidFill>
                <a:ea typeface="News Gothic MT" panose="020B0504020203020204" pitchFamily="34" charset="0"/>
                <a:cs typeface="News Gothic MT" panose="020B0504020203020204" pitchFamily="34" charset="0"/>
                <a:sym typeface="Wingdings"/>
              </a:rPr>
              <a:t> </a:t>
            </a:r>
            <a:r>
              <a:rPr lang="en-US" altLang="en-US" sz="2000" dirty="0">
                <a:solidFill>
                  <a:srgbClr val="000000"/>
                </a:solidFill>
                <a:ea typeface="News Gothic MT" panose="020B0504020203020204" pitchFamily="34" charset="0"/>
                <a:cs typeface="News Gothic MT" panose="020B0504020203020204" pitchFamily="34" charset="0"/>
              </a:rPr>
              <a:t>Son curiosos por </a:t>
            </a:r>
            <a:r>
              <a:rPr lang="en-US" altLang="en-US" sz="2000" dirty="0" err="1">
                <a:solidFill>
                  <a:srgbClr val="000000"/>
                </a:solidFill>
                <a:ea typeface="News Gothic MT" panose="020B0504020203020204" pitchFamily="34" charset="0"/>
                <a:cs typeface="News Gothic MT" panose="020B0504020203020204" pitchFamily="34" charset="0"/>
              </a:rPr>
              <a:t>naturaleza</a:t>
            </a:r>
            <a:r>
              <a:rPr lang="en-US" altLang="en-US" sz="2000" dirty="0">
                <a:solidFill>
                  <a:srgbClr val="000000"/>
                </a:solidFill>
                <a:ea typeface="News Gothic MT" panose="020B0504020203020204" pitchFamily="34" charset="0"/>
                <a:cs typeface="News Gothic MT" panose="020B0504020203020204" pitchFamily="34" charset="0"/>
              </a:rPr>
              <a:t> y se </a:t>
            </a:r>
            <a:r>
              <a:rPr lang="en-US" altLang="en-US" sz="2000" dirty="0" err="1">
                <a:solidFill>
                  <a:srgbClr val="000000"/>
                </a:solidFill>
                <a:ea typeface="News Gothic MT" panose="020B0504020203020204" pitchFamily="34" charset="0"/>
                <a:cs typeface="News Gothic MT" panose="020B0504020203020204" pitchFamily="34" charset="0"/>
              </a:rPr>
              <a:t>meten</a:t>
            </a:r>
            <a:r>
              <a:rPr lang="en-US" altLang="en-US" sz="2000" dirty="0">
                <a:solidFill>
                  <a:srgbClr val="000000"/>
                </a:solidFill>
                <a:ea typeface="News Gothic MT" panose="020B0504020203020204" pitchFamily="34" charset="0"/>
                <a:cs typeface="News Gothic MT" panose="020B0504020203020204" pitchFamily="34" charset="0"/>
              </a:rPr>
              <a:t> </a:t>
            </a:r>
            <a:r>
              <a:rPr lang="en-US" altLang="en-US" sz="2000" dirty="0" err="1">
                <a:solidFill>
                  <a:srgbClr val="000000"/>
                </a:solidFill>
                <a:ea typeface="News Gothic MT" panose="020B0504020203020204" pitchFamily="34" charset="0"/>
                <a:cs typeface="News Gothic MT" panose="020B0504020203020204" pitchFamily="34" charset="0"/>
              </a:rPr>
              <a:t>en</a:t>
            </a:r>
            <a:r>
              <a:rPr lang="en-US" altLang="en-US" sz="2000" dirty="0">
                <a:solidFill>
                  <a:srgbClr val="000000"/>
                </a:solidFill>
                <a:ea typeface="News Gothic MT" panose="020B0504020203020204" pitchFamily="34" charset="0"/>
                <a:cs typeface="News Gothic MT" panose="020B0504020203020204" pitchFamily="34" charset="0"/>
              </a:rPr>
              <a:t> </a:t>
            </a:r>
            <a:r>
              <a:rPr lang="en-US" altLang="en-US" sz="2000" dirty="0" err="1">
                <a:solidFill>
                  <a:srgbClr val="000000"/>
                </a:solidFill>
                <a:ea typeface="News Gothic MT" panose="020B0504020203020204" pitchFamily="34" charset="0"/>
                <a:cs typeface="News Gothic MT" panose="020B0504020203020204" pitchFamily="34" charset="0"/>
              </a:rPr>
              <a:t>todos</a:t>
            </a:r>
            <a:r>
              <a:rPr lang="en-US" altLang="en-US" sz="2000" dirty="0">
                <a:solidFill>
                  <a:srgbClr val="000000"/>
                </a:solidFill>
                <a:ea typeface="News Gothic MT" panose="020B0504020203020204" pitchFamily="34" charset="0"/>
                <a:cs typeface="News Gothic MT" panose="020B0504020203020204" pitchFamily="34" charset="0"/>
              </a:rPr>
              <a:t> </a:t>
            </a:r>
            <a:r>
              <a:rPr lang="en-US" altLang="en-US" sz="2000" dirty="0" err="1">
                <a:solidFill>
                  <a:srgbClr val="000000"/>
                </a:solidFill>
                <a:ea typeface="News Gothic MT" panose="020B0504020203020204" pitchFamily="34" charset="0"/>
                <a:cs typeface="News Gothic MT" panose="020B0504020203020204" pitchFamily="34" charset="0"/>
              </a:rPr>
              <a:t>lados</a:t>
            </a:r>
            <a:r>
              <a:rPr lang="en-US" altLang="en-US" sz="2000" dirty="0">
                <a:solidFill>
                  <a:srgbClr val="000000"/>
                </a:solidFill>
                <a:ea typeface="News Gothic MT" panose="020B0504020203020204" pitchFamily="34" charset="0"/>
                <a:cs typeface="News Gothic MT" panose="020B0504020203020204" pitchFamily="34" charset="0"/>
              </a:rPr>
              <a:t>.</a:t>
            </a:r>
          </a:p>
          <a:p>
            <a:pPr lvl="2" eaLnBrk="1" hangingPunct="1">
              <a:lnSpc>
                <a:spcPct val="90000"/>
              </a:lnSpc>
              <a:spcBef>
                <a:spcPct val="0"/>
              </a:spcBef>
              <a:spcAft>
                <a:spcPts val="600"/>
              </a:spcAft>
              <a:buClrTx/>
              <a:buNone/>
              <a:defRPr/>
            </a:pPr>
            <a:r>
              <a:rPr lang="en-US" altLang="en-US" sz="2000" dirty="0">
                <a:solidFill>
                  <a:srgbClr val="000000"/>
                </a:solidFill>
                <a:ea typeface="News Gothic MT" panose="020B0504020203020204" pitchFamily="34" charset="0"/>
                <a:cs typeface="News Gothic MT" panose="020B0504020203020204" pitchFamily="34" charset="0"/>
                <a:sym typeface="Wingdings"/>
              </a:rPr>
              <a:t> </a:t>
            </a:r>
            <a:r>
              <a:rPr lang="en-US" altLang="en-US" sz="2000" dirty="0" err="1">
                <a:ea typeface="News Gothic MT" panose="020B0504020203020204" pitchFamily="34" charset="0"/>
                <a:cs typeface="News Gothic MT" panose="020B0504020203020204" pitchFamily="34" charset="0"/>
              </a:rPr>
              <a:t>Casi</a:t>
            </a:r>
            <a:r>
              <a:rPr lang="en-US" altLang="en-US" sz="2000" dirty="0">
                <a:ea typeface="News Gothic MT" panose="020B0504020203020204" pitchFamily="34" charset="0"/>
                <a:cs typeface="News Gothic MT" panose="020B0504020203020204" pitchFamily="34" charset="0"/>
              </a:rPr>
              <a:t> la </a:t>
            </a:r>
            <a:r>
              <a:rPr lang="en-US" altLang="en-US" sz="2000" dirty="0" err="1">
                <a:ea typeface="News Gothic MT" panose="020B0504020203020204" pitchFamily="34" charset="0"/>
                <a:cs typeface="News Gothic MT" panose="020B0504020203020204" pitchFamily="34" charset="0"/>
              </a:rPr>
              <a:t>mitad</a:t>
            </a:r>
            <a:r>
              <a:rPr lang="en-US" altLang="en-US" sz="2000" dirty="0">
                <a:ea typeface="News Gothic MT" panose="020B0504020203020204" pitchFamily="34" charset="0"/>
                <a:cs typeface="News Gothic MT" panose="020B0504020203020204" pitchFamily="34" charset="0"/>
              </a:rPr>
              <a:t> de </a:t>
            </a:r>
            <a:r>
              <a:rPr lang="en-US" altLang="en-US" sz="2000" dirty="0" err="1">
                <a:ea typeface="News Gothic MT" panose="020B0504020203020204" pitchFamily="34" charset="0"/>
                <a:cs typeface="News Gothic MT" panose="020B0504020203020204" pitchFamily="34" charset="0"/>
              </a:rPr>
              <a:t>todos</a:t>
            </a:r>
            <a:r>
              <a:rPr lang="en-US" altLang="en-US" sz="2000" dirty="0">
                <a:ea typeface="News Gothic MT" panose="020B0504020203020204" pitchFamily="34" charset="0"/>
                <a:cs typeface="News Gothic MT" panose="020B0504020203020204" pitchFamily="34" charset="0"/>
              </a:rPr>
              <a:t>  los </a:t>
            </a:r>
            <a:r>
              <a:rPr lang="en-US" altLang="en-US" sz="2000" dirty="0" err="1">
                <a:ea typeface="News Gothic MT" panose="020B0504020203020204" pitchFamily="34" charset="0"/>
                <a:cs typeface="News Gothic MT" panose="020B0504020203020204" pitchFamily="34" charset="0"/>
              </a:rPr>
              <a:t>informes</a:t>
            </a:r>
            <a:r>
              <a:rPr lang="en-US" altLang="en-US" sz="2000" dirty="0">
                <a:ea typeface="News Gothic MT" panose="020B0504020203020204" pitchFamily="34" charset="0"/>
                <a:cs typeface="News Gothic MT" panose="020B0504020203020204" pitchFamily="34" charset="0"/>
              </a:rPr>
              <a:t> del Centro  de Control </a:t>
            </a:r>
            <a:r>
              <a:rPr lang="en-US" altLang="en-US" sz="2000" dirty="0" err="1">
                <a:ea typeface="News Gothic MT" panose="020B0504020203020204" pitchFamily="34" charset="0"/>
                <a:cs typeface="News Gothic MT" panose="020B0504020203020204" pitchFamily="34" charset="0"/>
              </a:rPr>
              <a:t>Toxicológico</a:t>
            </a:r>
            <a:r>
              <a:rPr lang="en-US" altLang="en-US" sz="2000" dirty="0">
                <a:ea typeface="News Gothic MT" panose="020B0504020203020204" pitchFamily="34" charset="0"/>
                <a:cs typeface="News Gothic MT" panose="020B0504020203020204" pitchFamily="34" charset="0"/>
              </a:rPr>
              <a:t> (</a:t>
            </a:r>
            <a:r>
              <a:rPr lang="en-US" altLang="en-US" sz="2000" dirty="0" err="1">
                <a:ea typeface="News Gothic MT" panose="020B0504020203020204" pitchFamily="34" charset="0"/>
                <a:cs typeface="News Gothic MT" panose="020B0504020203020204" pitchFamily="34" charset="0"/>
              </a:rPr>
              <a:t>Posion</a:t>
            </a:r>
            <a:r>
              <a:rPr lang="en-US" altLang="en-US" sz="2000" dirty="0">
                <a:ea typeface="News Gothic MT" panose="020B0504020203020204" pitchFamily="34" charset="0"/>
                <a:cs typeface="News Gothic MT" panose="020B0504020203020204" pitchFamily="34" charset="0"/>
              </a:rPr>
              <a:t> Control Center) son </a:t>
            </a:r>
            <a:r>
              <a:rPr lang="en-US" altLang="en-US" sz="2000" dirty="0" err="1">
                <a:ea typeface="News Gothic MT" panose="020B0504020203020204" pitchFamily="34" charset="0"/>
                <a:cs typeface="News Gothic MT" panose="020B0504020203020204" pitchFamily="34" charset="0"/>
              </a:rPr>
              <a:t>sobre</a:t>
            </a:r>
            <a:r>
              <a:rPr lang="en-US" altLang="en-US" sz="2000" dirty="0">
                <a:ea typeface="News Gothic MT" panose="020B0504020203020204" pitchFamily="34" charset="0"/>
                <a:cs typeface="News Gothic MT" panose="020B0504020203020204" pitchFamily="34" charset="0"/>
              </a:rPr>
              <a:t> </a:t>
            </a:r>
            <a:r>
              <a:rPr lang="en-US" altLang="en-US" sz="2000" dirty="0" err="1">
                <a:ea typeface="News Gothic MT" panose="020B0504020203020204" pitchFamily="34" charset="0"/>
                <a:cs typeface="News Gothic MT" panose="020B0504020203020204" pitchFamily="34" charset="0"/>
              </a:rPr>
              <a:t>niños</a:t>
            </a:r>
            <a:r>
              <a:rPr lang="en-US" altLang="en-US" sz="2000" dirty="0">
                <a:ea typeface="News Gothic MT" panose="020B0504020203020204" pitchFamily="34" charset="0"/>
                <a:cs typeface="News Gothic MT" panose="020B0504020203020204" pitchFamily="34" charset="0"/>
              </a:rPr>
              <a:t> de </a:t>
            </a:r>
            <a:r>
              <a:rPr lang="en-US" altLang="en-US" sz="2000" dirty="0" err="1">
                <a:solidFill>
                  <a:srgbClr val="000000"/>
                </a:solidFill>
                <a:ea typeface="News Gothic MT" panose="020B0504020203020204" pitchFamily="34" charset="0"/>
                <a:cs typeface="News Gothic MT" panose="020B0504020203020204" pitchFamily="34" charset="0"/>
              </a:rPr>
              <a:t>menos</a:t>
            </a:r>
            <a:r>
              <a:rPr lang="en-US" altLang="en-US" sz="2000" dirty="0">
                <a:solidFill>
                  <a:srgbClr val="000000"/>
                </a:solidFill>
                <a:ea typeface="News Gothic MT" panose="020B0504020203020204" pitchFamily="34" charset="0"/>
                <a:cs typeface="News Gothic MT" panose="020B0504020203020204" pitchFamily="34" charset="0"/>
              </a:rPr>
              <a:t> de 6 </a:t>
            </a:r>
            <a:r>
              <a:rPr lang="en-US" altLang="en-US" sz="2000" dirty="0" err="1">
                <a:solidFill>
                  <a:srgbClr val="000000"/>
                </a:solidFill>
                <a:ea typeface="News Gothic MT" panose="020B0504020203020204" pitchFamily="34" charset="0"/>
                <a:cs typeface="News Gothic MT" panose="020B0504020203020204" pitchFamily="34" charset="0"/>
              </a:rPr>
              <a:t>años</a:t>
            </a:r>
            <a:r>
              <a:rPr lang="en-US" altLang="en-US" sz="2000" dirty="0">
                <a:solidFill>
                  <a:srgbClr val="000000"/>
                </a:solidFill>
                <a:ea typeface="News Gothic MT" panose="020B0504020203020204" pitchFamily="34" charset="0"/>
                <a:cs typeface="News Gothic MT" panose="020B0504020203020204" pitchFamily="34" charset="0"/>
              </a:rPr>
              <a:t> de </a:t>
            </a:r>
            <a:r>
              <a:rPr lang="en-US" altLang="en-US" sz="2000" dirty="0" err="1">
                <a:solidFill>
                  <a:srgbClr val="000000"/>
                </a:solidFill>
                <a:ea typeface="News Gothic MT" panose="020B0504020203020204" pitchFamily="34" charset="0"/>
                <a:cs typeface="News Gothic MT" panose="020B0504020203020204" pitchFamily="34" charset="0"/>
              </a:rPr>
              <a:t>edad</a:t>
            </a:r>
            <a:r>
              <a:rPr lang="en-US" altLang="en-US" sz="2000" dirty="0">
                <a:solidFill>
                  <a:srgbClr val="000000"/>
                </a:solidFill>
                <a:ea typeface="News Gothic MT" panose="020B0504020203020204" pitchFamily="34" charset="0"/>
                <a:cs typeface="News Gothic MT" panose="020B0504020203020204" pitchFamily="34" charset="0"/>
              </a:rPr>
              <a:t>.</a:t>
            </a:r>
          </a:p>
        </p:txBody>
      </p:sp>
      <p:sp>
        <p:nvSpPr>
          <p:cNvPr id="8" name="TextBox 7">
            <a:extLst>
              <a:ext uri="{FF2B5EF4-FFF2-40B4-BE49-F238E27FC236}">
                <a16:creationId xmlns:a16="http://schemas.microsoft.com/office/drawing/2014/main" id="{7CB1CFF3-6F7F-4388-9F44-4770BD9175F6}"/>
              </a:ext>
            </a:extLst>
          </p:cNvPr>
          <p:cNvSpPr txBox="1">
            <a:spLocks noChangeArrowheads="1"/>
          </p:cNvSpPr>
          <p:nvPr/>
        </p:nvSpPr>
        <p:spPr bwMode="auto">
          <a:xfrm>
            <a:off x="1677988" y="4279901"/>
            <a:ext cx="8228012" cy="1877437"/>
          </a:xfrm>
          <a:prstGeom prst="rect">
            <a:avLst/>
          </a:prstGeom>
          <a:solidFill>
            <a:srgbClr val="FFFF00"/>
          </a:solidFill>
          <a:ln w="254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2400" dirty="0" err="1">
                <a:solidFill>
                  <a:srgbClr val="000000"/>
                </a:solidFill>
                <a:latin typeface="Arial" panose="020B0604020202020204" pitchFamily="34" charset="0"/>
                <a:ea typeface="ヒラギノ角ゴ Pro W3"/>
                <a:cs typeface="ヒラギノ角ゴ Pro W3"/>
              </a:rPr>
              <a:t>En</a:t>
            </a:r>
            <a:r>
              <a:rPr lang="en-US" altLang="en-US" sz="2400" dirty="0">
                <a:solidFill>
                  <a:srgbClr val="000000"/>
                </a:solidFill>
                <a:latin typeface="Arial" panose="020B0604020202020204" pitchFamily="34" charset="0"/>
                <a:ea typeface="ヒラギノ角ゴ Pro W3"/>
                <a:cs typeface="ヒラギノ角ゴ Pro W3"/>
              </a:rPr>
              <a:t> 2020, el </a:t>
            </a:r>
            <a:r>
              <a:rPr lang="en-US" altLang="en-US" sz="2400" dirty="0">
                <a:latin typeface="Arial" panose="020B0604020202020204" pitchFamily="34" charset="0"/>
                <a:ea typeface="ヒラギノ角ゴ Pro W3"/>
                <a:cs typeface="ヒラギノ角ゴ Pro W3"/>
              </a:rPr>
              <a:t>Centro de Control </a:t>
            </a:r>
            <a:r>
              <a:rPr lang="en-US" altLang="en-US" sz="2400" dirty="0" err="1">
                <a:solidFill>
                  <a:srgbClr val="000000"/>
                </a:solidFill>
                <a:latin typeface="Arial" panose="020B0604020202020204" pitchFamily="34" charset="0"/>
                <a:ea typeface="ヒラギノ角ゴ Pro W3"/>
                <a:cs typeface="ヒラギノ角ゴ Pro W3"/>
              </a:rPr>
              <a:t>Toxicológico</a:t>
            </a:r>
            <a:r>
              <a:rPr lang="en-US" altLang="en-US" sz="2400" dirty="0">
                <a:solidFill>
                  <a:srgbClr val="000000"/>
                </a:solidFill>
                <a:latin typeface="Arial" panose="020B0604020202020204" pitchFamily="34" charset="0"/>
                <a:ea typeface="ヒラギノ角ゴ Pro W3"/>
                <a:cs typeface="ヒラギノ角ゴ Pro W3"/>
              </a:rPr>
              <a:t> de </a:t>
            </a:r>
            <a:r>
              <a:rPr lang="en-US" altLang="en-US" sz="2400" dirty="0" err="1">
                <a:solidFill>
                  <a:srgbClr val="000000"/>
                </a:solidFill>
                <a:latin typeface="Arial" panose="020B0604020202020204" pitchFamily="34" charset="0"/>
                <a:ea typeface="ヒラギノ角ゴ Pro W3"/>
                <a:cs typeface="ヒラギノ角ゴ Pro W3"/>
              </a:rPr>
              <a:t>los</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Estados</a:t>
            </a:r>
            <a:r>
              <a:rPr lang="en-US" altLang="en-US" sz="2400" dirty="0">
                <a:solidFill>
                  <a:srgbClr val="000000"/>
                </a:solidFill>
                <a:latin typeface="Arial" panose="020B0604020202020204" pitchFamily="34" charset="0"/>
                <a:ea typeface="ヒラギノ角ゴ Pro W3"/>
                <a:cs typeface="ヒラギノ角ゴ Pro W3"/>
              </a:rPr>
              <a:t> Unidos </a:t>
            </a:r>
            <a:r>
              <a:rPr lang="en-US" altLang="en-US" sz="2400" dirty="0" err="1">
                <a:solidFill>
                  <a:srgbClr val="000000"/>
                </a:solidFill>
                <a:latin typeface="Arial" panose="020B0604020202020204" pitchFamily="34" charset="0"/>
                <a:ea typeface="ヒラギノ角ゴ Pro W3"/>
                <a:cs typeface="ヒラギノ角ゴ Pro W3"/>
              </a:rPr>
              <a:t>reportó</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casi</a:t>
            </a:r>
            <a:r>
              <a:rPr lang="en-US" altLang="en-US" sz="2400" dirty="0">
                <a:solidFill>
                  <a:srgbClr val="000000"/>
                </a:solidFill>
                <a:latin typeface="Arial" panose="020B0604020202020204" pitchFamily="34" charset="0"/>
                <a:ea typeface="ヒラギノ角ゴ Pro W3"/>
                <a:cs typeface="ヒラギノ角ゴ Pro W3"/>
              </a:rPr>
              <a:t> 31,000 </a:t>
            </a:r>
            <a:r>
              <a:rPr lang="en-US" altLang="en-US" sz="2400" dirty="0" err="1">
                <a:solidFill>
                  <a:srgbClr val="000000"/>
                </a:solidFill>
                <a:latin typeface="Arial" panose="020B0604020202020204" pitchFamily="34" charset="0"/>
                <a:ea typeface="ヒラギノ角ゴ Pro W3"/>
                <a:cs typeface="ヒラギノ角ゴ Pro W3"/>
              </a:rPr>
              <a:t>casos</a:t>
            </a:r>
            <a:r>
              <a:rPr lang="en-US" altLang="en-US" sz="2400" dirty="0">
                <a:solidFill>
                  <a:srgbClr val="000000"/>
                </a:solidFill>
                <a:latin typeface="Arial" panose="020B0604020202020204" pitchFamily="34" charset="0"/>
                <a:ea typeface="ヒラギノ角ゴ Pro W3"/>
                <a:cs typeface="ヒラギノ角ゴ Pro W3"/>
              </a:rPr>
              <a:t> de </a:t>
            </a:r>
            <a:r>
              <a:rPr lang="en-US" altLang="en-US" sz="2400" dirty="0" err="1">
                <a:solidFill>
                  <a:srgbClr val="000000"/>
                </a:solidFill>
                <a:latin typeface="Arial" panose="020B0604020202020204" pitchFamily="34" charset="0"/>
                <a:ea typeface="ヒラギノ角ゴ Pro W3"/>
                <a:cs typeface="ヒラギノ角ゴ Pro W3"/>
              </a:rPr>
              <a:t>posible</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envenenamiento</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por</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pesticidas</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en</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niños</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pequeños</a:t>
            </a:r>
            <a:r>
              <a:rPr lang="en-US" altLang="en-US" sz="2400" dirty="0">
                <a:solidFill>
                  <a:srgbClr val="000000"/>
                </a:solidFill>
                <a:latin typeface="Arial" panose="020B0604020202020204" pitchFamily="34" charset="0"/>
                <a:ea typeface="ヒラギノ角ゴ Pro W3"/>
                <a:cs typeface="ヒラギノ角ゴ Pro W3"/>
              </a:rPr>
              <a:t> (</a:t>
            </a:r>
            <a:r>
              <a:rPr lang="en-US" altLang="en-US" sz="2400" dirty="0" err="1">
                <a:solidFill>
                  <a:srgbClr val="000000"/>
                </a:solidFill>
                <a:latin typeface="Arial" panose="020B0604020202020204" pitchFamily="34" charset="0"/>
                <a:ea typeface="ヒラギノ角ゴ Pro W3"/>
                <a:cs typeface="ヒラギノ角ゴ Pro W3"/>
              </a:rPr>
              <a:t>menores</a:t>
            </a:r>
            <a:r>
              <a:rPr lang="en-US" altLang="en-US" sz="2400" dirty="0">
                <a:solidFill>
                  <a:srgbClr val="000000"/>
                </a:solidFill>
                <a:latin typeface="Arial" panose="020B0604020202020204" pitchFamily="34" charset="0"/>
                <a:ea typeface="ヒラギノ角ゴ Pro W3"/>
                <a:cs typeface="ヒラギノ角ゴ Pro W3"/>
              </a:rPr>
              <a:t> de 6 </a:t>
            </a:r>
            <a:r>
              <a:rPr lang="en-US" altLang="en-US" sz="2400" dirty="0" err="1">
                <a:solidFill>
                  <a:srgbClr val="000000"/>
                </a:solidFill>
                <a:latin typeface="Arial" panose="020B0604020202020204" pitchFamily="34" charset="0"/>
                <a:ea typeface="ヒラギノ角ゴ Pro W3"/>
                <a:cs typeface="ヒラギノ角ゴ Pro W3"/>
              </a:rPr>
              <a:t>años</a:t>
            </a:r>
            <a:r>
              <a:rPr lang="en-US" altLang="en-US" sz="2400" dirty="0">
                <a:solidFill>
                  <a:srgbClr val="000000"/>
                </a:solidFill>
                <a:latin typeface="Arial" panose="020B0604020202020204" pitchFamily="34" charset="0"/>
                <a:ea typeface="ヒラギノ角ゴ Pro W3"/>
                <a:cs typeface="ヒラギノ角ゴ Pro W3"/>
              </a:rPr>
              <a:t>). </a:t>
            </a:r>
          </a:p>
          <a:p>
            <a:pPr eaLnBrk="1" hangingPunct="1">
              <a:spcBef>
                <a:spcPct val="0"/>
              </a:spcBef>
              <a:buClrTx/>
              <a:buFont typeface="Calibri" panose="020F0502020204030204" pitchFamily="34" charset="0"/>
              <a:buNone/>
            </a:pPr>
            <a:r>
              <a:rPr lang="en-US" altLang="en-US" sz="1000" dirty="0" err="1">
                <a:solidFill>
                  <a:srgbClr val="000000"/>
                </a:solidFill>
                <a:latin typeface="Calibri Light, sans-serif"/>
                <a:ea typeface="ヒラギノ角ゴ Pro W3"/>
                <a:cs typeface="ヒラギノ角ゴ Pro W3"/>
              </a:rPr>
              <a:t>Gummin</a:t>
            </a:r>
            <a:r>
              <a:rPr lang="en-US" altLang="en-US" sz="1000" dirty="0">
                <a:solidFill>
                  <a:srgbClr val="000000"/>
                </a:solidFill>
                <a:latin typeface="Calibri Light, sans-serif"/>
                <a:ea typeface="ヒラギノ角ゴ Pro W3"/>
                <a:cs typeface="ヒラギノ角ゴ Pro W3"/>
              </a:rPr>
              <a:t> DD, Mowry JB, </a:t>
            </a:r>
            <a:r>
              <a:rPr lang="en-US" altLang="en-US" sz="1000" dirty="0" err="1">
                <a:solidFill>
                  <a:srgbClr val="000000"/>
                </a:solidFill>
                <a:latin typeface="Calibri Light, sans-serif"/>
                <a:ea typeface="ヒラギノ角ゴ Pro W3"/>
                <a:cs typeface="ヒラギノ角ゴ Pro W3"/>
              </a:rPr>
              <a:t>Spyker</a:t>
            </a:r>
            <a:r>
              <a:rPr lang="en-US" altLang="en-US" sz="1000" dirty="0">
                <a:solidFill>
                  <a:srgbClr val="000000"/>
                </a:solidFill>
                <a:latin typeface="Calibri Light, sans-serif"/>
                <a:ea typeface="ヒラギノ角ゴ Pro W3"/>
                <a:cs typeface="ヒラギノ角ゴ Pro W3"/>
              </a:rPr>
              <a:t> DA, Brooks DE, </a:t>
            </a:r>
            <a:r>
              <a:rPr lang="en-US" altLang="en-US" sz="1000" dirty="0" err="1">
                <a:solidFill>
                  <a:srgbClr val="000000"/>
                </a:solidFill>
                <a:latin typeface="Calibri Light, sans-serif"/>
                <a:ea typeface="ヒラギノ角ゴ Pro W3"/>
                <a:cs typeface="ヒラギノ角ゴ Pro W3"/>
              </a:rPr>
              <a:t>Osterthaler</a:t>
            </a:r>
            <a:r>
              <a:rPr lang="en-US" altLang="en-US" sz="1000" dirty="0">
                <a:solidFill>
                  <a:srgbClr val="000000"/>
                </a:solidFill>
                <a:latin typeface="Calibri Light, sans-serif"/>
                <a:ea typeface="ヒラギノ角ゴ Pro W3"/>
                <a:cs typeface="ヒラギノ角ゴ Pro W3"/>
              </a:rPr>
              <a:t> KM, et al. 2020 Annual Report of the American Association of Poison Control Centers' National Poison Data System (NPDS): 35avo Informe </a:t>
            </a:r>
            <a:r>
              <a:rPr lang="en-US" altLang="en-US" sz="1000" dirty="0" err="1">
                <a:solidFill>
                  <a:srgbClr val="000000"/>
                </a:solidFill>
                <a:latin typeface="Calibri Light, sans-serif"/>
                <a:ea typeface="ヒラギノ角ゴ Pro W3"/>
                <a:cs typeface="ヒラギノ角ゴ Pro W3"/>
              </a:rPr>
              <a:t>Anual</a:t>
            </a:r>
            <a:r>
              <a:rPr lang="en-US" altLang="en-US" sz="1000" dirty="0">
                <a:solidFill>
                  <a:srgbClr val="000000"/>
                </a:solidFill>
                <a:latin typeface="Calibri Light, sans-serif"/>
                <a:ea typeface="ヒラギノ角ゴ Pro W3"/>
                <a:cs typeface="ヒラギノ角ゴ Pro W3"/>
              </a:rPr>
              <a:t>. Clin </a:t>
            </a:r>
            <a:r>
              <a:rPr lang="en-US" altLang="en-US" sz="1000" dirty="0" err="1">
                <a:solidFill>
                  <a:srgbClr val="000000"/>
                </a:solidFill>
                <a:latin typeface="Calibri Light, sans-serif"/>
                <a:ea typeface="ヒラギノ角ゴ Pro W3"/>
                <a:cs typeface="ヒラギノ角ゴ Pro W3"/>
              </a:rPr>
              <a:t>Toxicol</a:t>
            </a:r>
            <a:r>
              <a:rPr lang="en-US" altLang="en-US" sz="1000" dirty="0">
                <a:solidFill>
                  <a:srgbClr val="000000"/>
                </a:solidFill>
                <a:latin typeface="Calibri Light, sans-serif"/>
                <a:ea typeface="ヒラギノ角ゴ Pro W3"/>
                <a:cs typeface="ヒラギノ角ゴ Pro W3"/>
              </a:rPr>
              <a:t> (Phila).</a:t>
            </a:r>
          </a:p>
        </p:txBody>
      </p:sp>
      <p:sp>
        <p:nvSpPr>
          <p:cNvPr id="54277" name="Date Placeholder 1">
            <a:extLst>
              <a:ext uri="{FF2B5EF4-FFF2-40B4-BE49-F238E27FC236}">
                <a16:creationId xmlns:a16="http://schemas.microsoft.com/office/drawing/2014/main" id="{7E6DF390-949A-4F6F-8B7F-666726A30C36}"/>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fld id="{064C6E21-D7AC-4753-B04C-E2579545D92F}" type="datetime1">
              <a:rPr lang="en-US" altLang="en-US" smtClean="0">
                <a:solidFill>
                  <a:srgbClr val="CAF278"/>
                </a:solidFill>
              </a:rPr>
              <a:pPr fontAlgn="base">
                <a:spcBef>
                  <a:spcPct val="0"/>
                </a:spcBef>
                <a:spcAft>
                  <a:spcPct val="0"/>
                </a:spcAft>
                <a:buSzPct val="100000"/>
              </a:pPr>
              <a:t>5/1/2023</a:t>
            </a:fld>
            <a:endParaRPr lang="en-US" altLang="en-US">
              <a:solidFill>
                <a:srgbClr val="CAF278"/>
              </a:solidFill>
            </a:endParaRPr>
          </a:p>
        </p:txBody>
      </p:sp>
      <p:sp>
        <p:nvSpPr>
          <p:cNvPr id="54278" name="Footer Placeholder 2">
            <a:extLst>
              <a:ext uri="{FF2B5EF4-FFF2-40B4-BE49-F238E27FC236}">
                <a16:creationId xmlns:a16="http://schemas.microsoft.com/office/drawing/2014/main" id="{985FEBCD-AE48-4B83-AD3B-387B25AC826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ct val="100000"/>
            </a:pPr>
            <a:r>
              <a:rPr lang="en-US" altLang="en-US" dirty="0">
                <a:solidFill>
                  <a:srgbClr val="CAF278"/>
                </a:solidFill>
              </a:rPr>
              <a:t>Módulo 1 ©UCSF CCHP 2020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charRg st="0" end="3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charRg st="33" end="5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charRg st="51" end="9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charRg st="93" end="18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9" presetClass="emph" presetSubtype="0" grpId="0" nodeType="withEffect">
                                  <p:stCondLst>
                                    <p:cond delay="0"/>
                                  </p:stCondLst>
                                  <p:childTnLst>
                                    <p:set>
                                      <p:cBhvr rctx="PPT">
                                        <p:cTn id="22" dur="indefinite"/>
                                        <p:tgtEl>
                                          <p:spTgt spid="3188738"/>
                                        </p:tgtEl>
                                        <p:attrNameLst>
                                          <p:attrName>style.opacity</p:attrName>
                                        </p:attrNameLst>
                                      </p:cBhvr>
                                      <p:to>
                                        <p:strVal val="0.5"/>
                                      </p:to>
                                    </p:set>
                                    <p:animEffect filter="image" prLst="opacity: 0.5">
                                      <p:cBhvr rctx="IE">
                                        <p:cTn id="23" dur="indefinite"/>
                                        <p:tgtEl>
                                          <p:spTgt spid="3188738"/>
                                        </p:tgtEl>
                                      </p:cBhvr>
                                    </p:animEffect>
                                  </p:childTnLst>
                                </p:cTn>
                              </p:par>
                              <p:par>
                                <p:cTn id="24" presetID="9" presetClass="emph" presetSubtype="0" grpId="0" nodeType="withEffect">
                                  <p:stCondLst>
                                    <p:cond delay="0"/>
                                  </p:stCondLst>
                                  <p:childTnLst>
                                    <p:set>
                                      <p:cBhvr rctx="PPT">
                                        <p:cTn id="25" dur="indefinite"/>
                                        <p:tgtEl>
                                          <p:spTgt spid="3188739">
                                            <p:txEl>
                                              <p:pRg st="0" end="0"/>
                                            </p:txEl>
                                          </p:spTgt>
                                        </p:tgtEl>
                                        <p:attrNameLst>
                                          <p:attrName>style.opacity</p:attrName>
                                        </p:attrNameLst>
                                      </p:cBhvr>
                                      <p:to>
                                        <p:strVal val="0.5"/>
                                      </p:to>
                                    </p:set>
                                    <p:animEffect filter="image" prLst="opacity: 0.5">
                                      <p:cBhvr rctx="IE">
                                        <p:cTn id="26" dur="indefinite"/>
                                        <p:tgtEl>
                                          <p:spTgt spid="3188739">
                                            <p:txEl>
                                              <p:pRg st="0" end="0"/>
                                            </p:txEl>
                                          </p:spTgt>
                                        </p:tgtEl>
                                      </p:cBhvr>
                                    </p:animEffect>
                                  </p:childTnLst>
                                </p:cTn>
                              </p:par>
                              <p:par>
                                <p:cTn id="27" presetID="9" presetClass="emph" presetSubtype="0" grpId="0" nodeType="withEffect">
                                  <p:stCondLst>
                                    <p:cond delay="0"/>
                                  </p:stCondLst>
                                  <p:childTnLst>
                                    <p:set>
                                      <p:cBhvr rctx="PPT">
                                        <p:cTn id="28" dur="indefinite"/>
                                        <p:tgtEl>
                                          <p:spTgt spid="3188739">
                                            <p:txEl>
                                              <p:pRg st="2" end="2"/>
                                            </p:txEl>
                                          </p:spTgt>
                                        </p:tgtEl>
                                        <p:attrNameLst>
                                          <p:attrName>style.opacity</p:attrName>
                                        </p:attrNameLst>
                                      </p:cBhvr>
                                      <p:to>
                                        <p:strVal val="0.5"/>
                                      </p:to>
                                    </p:set>
                                    <p:animEffect filter="image" prLst="opacity: 0.5">
                                      <p:cBhvr rctx="IE">
                                        <p:cTn id="29" dur="indefinite"/>
                                        <p:tgtEl>
                                          <p:spTgt spid="3188739">
                                            <p:txEl>
                                              <p:pRg st="2" end="2"/>
                                            </p:txEl>
                                          </p:spTgt>
                                        </p:tgtEl>
                                      </p:cBhvr>
                                    </p:animEffect>
                                  </p:childTnLst>
                                </p:cTn>
                              </p:par>
                              <p:par>
                                <p:cTn id="30" presetID="9" presetClass="emph" presetSubtype="0" grpId="0" nodeType="withEffect">
                                  <p:stCondLst>
                                    <p:cond delay="0"/>
                                  </p:stCondLst>
                                  <p:childTnLst>
                                    <p:set>
                                      <p:cBhvr rctx="PPT">
                                        <p:cTn id="31" dur="indefinite"/>
                                        <p:tgtEl>
                                          <p:spTgt spid="3188739">
                                            <p:txEl>
                                              <p:pRg st="3" end="3"/>
                                            </p:txEl>
                                          </p:spTgt>
                                        </p:tgtEl>
                                        <p:attrNameLst>
                                          <p:attrName>style.opacity</p:attrName>
                                        </p:attrNameLst>
                                      </p:cBhvr>
                                      <p:to>
                                        <p:strVal val="0.5"/>
                                      </p:to>
                                    </p:set>
                                    <p:animEffect filter="image" prLst="opacity: 0.5">
                                      <p:cBhvr rctx="IE">
                                        <p:cTn id="32" dur="indefinite"/>
                                        <p:tgtEl>
                                          <p:spTgt spid="3188739">
                                            <p:txEl>
                                              <p:pRg st="3" end="3"/>
                                            </p:txEl>
                                          </p:spTgt>
                                        </p:tgtEl>
                                      </p:cBhvr>
                                    </p:animEffect>
                                  </p:childTnLst>
                                </p:cTn>
                              </p:par>
                              <p:par>
                                <p:cTn id="33" presetID="9" presetClass="emph" presetSubtype="0" grpId="0" nodeType="withEffect">
                                  <p:stCondLst>
                                    <p:cond delay="0"/>
                                  </p:stCondLst>
                                  <p:childTnLst>
                                    <p:set>
                                      <p:cBhvr rctx="PPT">
                                        <p:cTn id="34" dur="indefinite"/>
                                        <p:tgtEl>
                                          <p:spTgt spid="3188739">
                                            <p:txEl>
                                              <p:pRg st="4" end="4"/>
                                            </p:txEl>
                                          </p:spTgt>
                                        </p:tgtEl>
                                        <p:attrNameLst>
                                          <p:attrName>style.opacity</p:attrName>
                                        </p:attrNameLst>
                                      </p:cBhvr>
                                      <p:to>
                                        <p:strVal val="0.5"/>
                                      </p:to>
                                    </p:set>
                                    <p:animEffect filter="image" prLst="opacity: 0.5">
                                      <p:cBhvr rctx="IE">
                                        <p:cTn id="35" dur="indefinite"/>
                                        <p:tgtEl>
                                          <p:spTgt spid="3188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a:extLst>
              <a:ext uri="{FF2B5EF4-FFF2-40B4-BE49-F238E27FC236}">
                <a16:creationId xmlns:a16="http://schemas.microsoft.com/office/drawing/2014/main" id="{F761BDA0-B2A9-4446-B001-4D25F815779F}"/>
              </a:ext>
            </a:extLst>
          </p:cNvPr>
          <p:cNvSpPr>
            <a:spLocks noGrp="1" noChangeArrowheads="1"/>
          </p:cNvSpPr>
          <p:nvPr>
            <p:ph type="title"/>
          </p:nvPr>
        </p:nvSpPr>
        <p:spPr>
          <a:xfrm>
            <a:off x="1981200" y="403225"/>
            <a:ext cx="8229600" cy="585788"/>
          </a:xfrm>
        </p:spPr>
        <p:txBody>
          <a:bodyPr wrap="square" numCol="1" anchorCtr="0" compatLnSpc="1">
            <a:prstTxWarp prst="textNoShape">
              <a:avLst/>
            </a:prstTxWarp>
          </a:bodyPr>
          <a:lstStyle/>
          <a:p>
            <a:pPr eaLnBrk="1" hangingPunct="1">
              <a:buSzPct val="100000"/>
              <a:defRPr/>
            </a:pPr>
            <a:r>
              <a:rPr lang="en-US" altLang="en-US" sz="4000" dirty="0">
                <a:solidFill>
                  <a:srgbClr val="3E3D2D"/>
                </a:solidFill>
              </a:rPr>
              <a:t>¿</a:t>
            </a:r>
            <a:r>
              <a:rPr lang="en-US" altLang="en-US" sz="4000" dirty="0" err="1">
                <a:solidFill>
                  <a:srgbClr val="3E3D2D"/>
                </a:solidFill>
              </a:rPr>
              <a:t>Cuáles</a:t>
            </a:r>
            <a:r>
              <a:rPr lang="en-US" altLang="en-US" sz="4000" dirty="0">
                <a:solidFill>
                  <a:srgbClr val="3E3D2D"/>
                </a:solidFill>
              </a:rPr>
              <a:t> son las </a:t>
            </a:r>
            <a:r>
              <a:rPr lang="en-US" altLang="en-US" sz="4000" dirty="0" err="1">
                <a:solidFill>
                  <a:srgbClr val="3E3D2D"/>
                </a:solidFill>
              </a:rPr>
              <a:t>posibles</a:t>
            </a:r>
            <a:r>
              <a:rPr lang="en-US" altLang="en-US" sz="4000" dirty="0">
                <a:solidFill>
                  <a:srgbClr val="3E3D2D"/>
                </a:solidFill>
              </a:rPr>
              <a:t> </a:t>
            </a:r>
            <a:r>
              <a:rPr lang="en-US" altLang="en-US" sz="4000" dirty="0" err="1">
                <a:solidFill>
                  <a:srgbClr val="3E3D2D"/>
                </a:solidFill>
              </a:rPr>
              <a:t>vías</a:t>
            </a:r>
            <a:r>
              <a:rPr lang="en-US" altLang="en-US" sz="4000" dirty="0">
                <a:solidFill>
                  <a:srgbClr val="3E3D2D"/>
                </a:solidFill>
              </a:rPr>
              <a:t> de </a:t>
            </a:r>
            <a:r>
              <a:rPr lang="en-US" altLang="en-US" sz="4000" dirty="0" err="1">
                <a:solidFill>
                  <a:srgbClr val="3E3D2D"/>
                </a:solidFill>
              </a:rPr>
              <a:t>exposición</a:t>
            </a:r>
            <a:r>
              <a:rPr lang="en-US" altLang="en-US" sz="4000" dirty="0">
                <a:solidFill>
                  <a:srgbClr val="3E3D2D"/>
                </a:solidFill>
              </a:rPr>
              <a:t> </a:t>
            </a:r>
            <a:r>
              <a:rPr lang="en-US" altLang="en-US" sz="4000" dirty="0" err="1">
                <a:solidFill>
                  <a:srgbClr val="3E3D2D"/>
                </a:solidFill>
              </a:rPr>
              <a:t>en</a:t>
            </a:r>
            <a:r>
              <a:rPr lang="en-US" altLang="en-US" sz="4000" dirty="0">
                <a:solidFill>
                  <a:srgbClr val="3E3D2D"/>
                </a:solidFill>
              </a:rPr>
              <a:t> el </a:t>
            </a:r>
            <a:r>
              <a:rPr lang="en-US" altLang="en-US" sz="4000" dirty="0" err="1">
                <a:solidFill>
                  <a:srgbClr val="3E3D2D"/>
                </a:solidFill>
              </a:rPr>
              <a:t>caso</a:t>
            </a:r>
            <a:r>
              <a:rPr lang="en-US" altLang="en-US" sz="4000" dirty="0">
                <a:solidFill>
                  <a:srgbClr val="3E3D2D"/>
                </a:solidFill>
              </a:rPr>
              <a:t> de los </a:t>
            </a:r>
            <a:r>
              <a:rPr lang="en-US" altLang="en-US" sz="4000" dirty="0" err="1">
                <a:solidFill>
                  <a:srgbClr val="3E3D2D"/>
                </a:solidFill>
              </a:rPr>
              <a:t>niños</a:t>
            </a:r>
            <a:r>
              <a:rPr lang="en-US" altLang="en-US" sz="4000" dirty="0">
                <a:solidFill>
                  <a:srgbClr val="3E3D2D"/>
                </a:solidFill>
              </a:rPr>
              <a:t>?</a:t>
            </a:r>
          </a:p>
        </p:txBody>
      </p:sp>
      <p:pic>
        <p:nvPicPr>
          <p:cNvPr id="56323" name="Picture 3" descr="composite(1_5)">
            <a:extLst>
              <a:ext uri="{FF2B5EF4-FFF2-40B4-BE49-F238E27FC236}">
                <a16:creationId xmlns:a16="http://schemas.microsoft.com/office/drawing/2014/main" id="{4581624E-0A75-46DB-B3BB-FF50FF35A0F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752600" y="1498601"/>
            <a:ext cx="4191000" cy="4340225"/>
          </a:xfrm>
          <a:noFill/>
          <a:ln w="25400">
            <a:solidFill>
              <a:schemeClr val="tx1"/>
            </a:solidFill>
            <a:miter lim="800000"/>
            <a:headEnd/>
            <a:tailEnd/>
          </a:ln>
        </p:spPr>
      </p:pic>
      <p:sp>
        <p:nvSpPr>
          <p:cNvPr id="56324" name="Rectangle 4">
            <a:extLst>
              <a:ext uri="{FF2B5EF4-FFF2-40B4-BE49-F238E27FC236}">
                <a16:creationId xmlns:a16="http://schemas.microsoft.com/office/drawing/2014/main" id="{0D743667-0205-42D1-89DC-13906B254C4D}"/>
              </a:ext>
            </a:extLst>
          </p:cNvPr>
          <p:cNvSpPr>
            <a:spLocks noGrp="1" noChangeArrowheads="1"/>
          </p:cNvSpPr>
          <p:nvPr>
            <p:ph sz="half" idx="2"/>
          </p:nvPr>
        </p:nvSpPr>
        <p:spPr>
          <a:xfrm>
            <a:off x="6172200" y="1447800"/>
            <a:ext cx="3581400" cy="4191000"/>
          </a:xfrm>
        </p:spPr>
        <p:txBody>
          <a:bodyPr/>
          <a:lstStyle/>
          <a:p>
            <a:pPr marL="533400" indent="-533400" eaLnBrk="1" hangingPunct="1">
              <a:buClr>
                <a:srgbClr val="94C600"/>
              </a:buClr>
              <a:buFont typeface="Wingdings" panose="05000000000000000000" pitchFamily="2" charset="2"/>
              <a:buAutoNum type="arabicPeriod"/>
            </a:pPr>
            <a:r>
              <a:rPr lang="en-US" altLang="en-US">
                <a:solidFill>
                  <a:srgbClr val="000000"/>
                </a:solidFill>
              </a:rPr>
              <a:t>Al comer</a:t>
            </a:r>
          </a:p>
          <a:p>
            <a:pPr marL="533400" indent="-533400" eaLnBrk="1" hangingPunct="1">
              <a:buClr>
                <a:srgbClr val="94C600"/>
              </a:buClr>
              <a:buFont typeface="Wingdings" panose="05000000000000000000" pitchFamily="2" charset="2"/>
              <a:buAutoNum type="arabicPeriod"/>
            </a:pPr>
            <a:r>
              <a:rPr lang="en-US" altLang="en-US">
                <a:solidFill>
                  <a:srgbClr val="000000"/>
                </a:solidFill>
              </a:rPr>
              <a:t>Al respirar</a:t>
            </a:r>
          </a:p>
          <a:p>
            <a:pPr marL="533400" indent="-533400" eaLnBrk="1" hangingPunct="1">
              <a:buClr>
                <a:srgbClr val="94C600"/>
              </a:buClr>
              <a:buFont typeface="Wingdings" panose="05000000000000000000" pitchFamily="2" charset="2"/>
              <a:buAutoNum type="arabicPeriod"/>
            </a:pPr>
            <a:r>
              <a:rPr lang="en-US" altLang="en-US">
                <a:solidFill>
                  <a:srgbClr val="000000"/>
                </a:solidFill>
              </a:rPr>
              <a:t>A través de la piel</a:t>
            </a:r>
          </a:p>
          <a:p>
            <a:pPr marL="533400" indent="-533400" eaLnBrk="1" hangingPunct="1">
              <a:buClr>
                <a:srgbClr val="94C600"/>
              </a:buClr>
              <a:buFont typeface="Wingdings" panose="05000000000000000000" pitchFamily="2" charset="2"/>
              <a:buAutoNum type="arabicPeriod"/>
            </a:pPr>
            <a:r>
              <a:rPr lang="en-US" altLang="en-US">
                <a:solidFill>
                  <a:srgbClr val="000000"/>
                </a:solidFill>
              </a:rPr>
              <a:t>A través de la placenta (en el útero)</a:t>
            </a:r>
          </a:p>
        </p:txBody>
      </p:sp>
      <p:pic>
        <p:nvPicPr>
          <p:cNvPr id="56325" name="Picture 5" descr="toddler_on_moms_belly">
            <a:extLst>
              <a:ext uri="{FF2B5EF4-FFF2-40B4-BE49-F238E27FC236}">
                <a16:creationId xmlns:a16="http://schemas.microsoft.com/office/drawing/2014/main" id="{394E6623-AF58-41CE-BC84-951192E85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9381" y="3810000"/>
            <a:ext cx="1925638" cy="1925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A room filled with furniture and a table&#10;&#10;Description generated with high confidence">
            <a:extLst>
              <a:ext uri="{FF2B5EF4-FFF2-40B4-BE49-F238E27FC236}">
                <a16:creationId xmlns:a16="http://schemas.microsoft.com/office/drawing/2014/main" id="{71211E2D-0584-4805-9107-DC88AC8A60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101" y="3548063"/>
            <a:ext cx="2447925" cy="1993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4" descr="http://www.theecologist.org/siteimage/scale/0/0/82149.jpg">
            <a:extLst>
              <a:ext uri="{FF2B5EF4-FFF2-40B4-BE49-F238E27FC236}">
                <a16:creationId xmlns:a16="http://schemas.microsoft.com/office/drawing/2014/main" id="{F113ED96-3759-40A7-9AB6-9177B397ED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514" y="1174751"/>
            <a:ext cx="2454275" cy="18399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2" descr="http://cdn.patch.com/users/394606/2015/11/T800x600/20151156429ef8e849f.jpg">
            <a:extLst>
              <a:ext uri="{FF2B5EF4-FFF2-40B4-BE49-F238E27FC236}">
                <a16:creationId xmlns:a16="http://schemas.microsoft.com/office/drawing/2014/main" id="{66897DCD-A7F1-4835-B417-16D73471D7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640" b="6830"/>
          <a:stretch>
            <a:fillRect/>
          </a:stretch>
        </p:blipFill>
        <p:spPr bwMode="auto">
          <a:xfrm>
            <a:off x="1666875" y="3395663"/>
            <a:ext cx="3168650" cy="20812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15">
            <a:extLst>
              <a:ext uri="{FF2B5EF4-FFF2-40B4-BE49-F238E27FC236}">
                <a16:creationId xmlns:a16="http://schemas.microsoft.com/office/drawing/2014/main" id="{882934F4-CC4F-4AC1-885A-37B4E13F8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2701" y="3425825"/>
            <a:ext cx="2144713" cy="21859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4">
            <a:extLst>
              <a:ext uri="{FF2B5EF4-FFF2-40B4-BE49-F238E27FC236}">
                <a16:creationId xmlns:a16="http://schemas.microsoft.com/office/drawing/2014/main" id="{5F6CD07C-3F7D-46C5-9D08-D32075E025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876" y="896939"/>
            <a:ext cx="2587625" cy="2276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2" descr="A hand holding a fruit&#10;&#10;Description generated with high confidence">
            <a:extLst>
              <a:ext uri="{FF2B5EF4-FFF2-40B4-BE49-F238E27FC236}">
                <a16:creationId xmlns:a16="http://schemas.microsoft.com/office/drawing/2014/main" id="{6F67B94F-778C-4905-83A3-9232BB2792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1188" y="1084264"/>
            <a:ext cx="2830512" cy="2022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9746" name="Rectangle 2">
            <a:extLst>
              <a:ext uri="{FF2B5EF4-FFF2-40B4-BE49-F238E27FC236}">
                <a16:creationId xmlns:a16="http://schemas.microsoft.com/office/drawing/2014/main" id="{611A72B3-3BAA-4932-AAF0-36829064A5B0}"/>
              </a:ext>
            </a:extLst>
          </p:cNvPr>
          <p:cNvSpPr>
            <a:spLocks noGrp="1" noChangeArrowheads="1"/>
          </p:cNvSpPr>
          <p:nvPr>
            <p:ph type="title"/>
          </p:nvPr>
        </p:nvSpPr>
        <p:spPr>
          <a:xfrm>
            <a:off x="1219200" y="165100"/>
            <a:ext cx="9753600" cy="584200"/>
          </a:xfrm>
        </p:spPr>
        <p:txBody>
          <a:bodyPr wrap="square" numCol="1" anchorCtr="0" compatLnSpc="1">
            <a:prstTxWarp prst="textNoShape">
              <a:avLst/>
            </a:prstTxWarp>
          </a:bodyPr>
          <a:lstStyle/>
          <a:p>
            <a:pPr eaLnBrk="1" hangingPunct="1">
              <a:buSzPct val="100000"/>
              <a:defRPr/>
            </a:pPr>
            <a:r>
              <a:rPr lang="en-US" altLang="en-US" sz="4000" dirty="0">
                <a:solidFill>
                  <a:srgbClr val="3E3D2D"/>
                </a:solidFill>
              </a:rPr>
              <a:t>¿</a:t>
            </a:r>
            <a:r>
              <a:rPr lang="en-US" altLang="en-US" sz="4000" dirty="0" err="1">
                <a:solidFill>
                  <a:schemeClr val="tx1"/>
                </a:solidFill>
              </a:rPr>
              <a:t>Dónde</a:t>
            </a:r>
            <a:r>
              <a:rPr lang="en-US" altLang="en-US" sz="4000" dirty="0">
                <a:solidFill>
                  <a:schemeClr val="tx1"/>
                </a:solidFill>
              </a:rPr>
              <a:t> </a:t>
            </a:r>
            <a:r>
              <a:rPr lang="en-US" altLang="en-US" sz="4000" dirty="0" err="1">
                <a:solidFill>
                  <a:schemeClr val="tx1"/>
                </a:solidFill>
              </a:rPr>
              <a:t>podrían</a:t>
            </a:r>
            <a:r>
              <a:rPr lang="en-US" altLang="en-US" sz="4000" dirty="0">
                <a:solidFill>
                  <a:schemeClr val="tx1"/>
                </a:solidFill>
              </a:rPr>
              <a:t> </a:t>
            </a:r>
            <a:r>
              <a:rPr lang="en-US" altLang="en-US" sz="4000" dirty="0" err="1">
                <a:solidFill>
                  <a:schemeClr val="tx1"/>
                </a:solidFill>
              </a:rPr>
              <a:t>encontrarse</a:t>
            </a:r>
            <a:r>
              <a:rPr lang="en-US" altLang="en-US" sz="4000" dirty="0">
                <a:solidFill>
                  <a:schemeClr val="tx1"/>
                </a:solidFill>
              </a:rPr>
              <a:t> </a:t>
            </a:r>
            <a:r>
              <a:rPr lang="en-US" altLang="en-US" sz="4000" dirty="0">
                <a:solidFill>
                  <a:srgbClr val="3E3D2D"/>
                </a:solidFill>
              </a:rPr>
              <a:t>los </a:t>
            </a:r>
            <a:r>
              <a:rPr lang="en-US" altLang="en-US" sz="4000" dirty="0" err="1">
                <a:solidFill>
                  <a:srgbClr val="3E3D2D"/>
                </a:solidFill>
              </a:rPr>
              <a:t>pesticidas</a:t>
            </a:r>
            <a:r>
              <a:rPr lang="en-US" altLang="en-US" sz="4000" dirty="0">
                <a:solidFill>
                  <a:srgbClr val="3E3D2D"/>
                </a:solidFill>
              </a:rPr>
              <a:t>?</a:t>
            </a:r>
          </a:p>
        </p:txBody>
      </p:sp>
      <p:sp>
        <p:nvSpPr>
          <p:cNvPr id="58377" name="Text Box 8">
            <a:extLst>
              <a:ext uri="{FF2B5EF4-FFF2-40B4-BE49-F238E27FC236}">
                <a16:creationId xmlns:a16="http://schemas.microsoft.com/office/drawing/2014/main" id="{CBC27C4B-4C2C-4DF2-904C-746444BAF211}"/>
              </a:ext>
            </a:extLst>
          </p:cNvPr>
          <p:cNvSpPr txBox="1">
            <a:spLocks noChangeArrowheads="1"/>
          </p:cNvSpPr>
          <p:nvPr/>
        </p:nvSpPr>
        <p:spPr bwMode="auto">
          <a:xfrm>
            <a:off x="7337426" y="2618106"/>
            <a:ext cx="2668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b="1" dirty="0" err="1">
                <a:solidFill>
                  <a:srgbClr val="000000"/>
                </a:solidFill>
                <a:latin typeface="News Gothic MT" panose="020B0504020203020204" pitchFamily="34" charset="0"/>
                <a:cs typeface="News Gothic MT" panose="020B0504020203020204" pitchFamily="34" charset="0"/>
              </a:rPr>
              <a:t>Productos</a:t>
            </a:r>
            <a:r>
              <a:rPr lang="en-US" altLang="en-US" sz="1800" b="1" dirty="0">
                <a:solidFill>
                  <a:srgbClr val="000000"/>
                </a:solidFill>
                <a:latin typeface="News Gothic MT" panose="020B0504020203020204" pitchFamily="34" charset="0"/>
                <a:cs typeface="News Gothic MT" panose="020B0504020203020204" pitchFamily="34" charset="0"/>
              </a:rPr>
              <a:t> </a:t>
            </a:r>
            <a:r>
              <a:rPr lang="en-US" altLang="en-US" sz="1800" b="1" dirty="0" err="1">
                <a:solidFill>
                  <a:srgbClr val="000000"/>
                </a:solidFill>
                <a:latin typeface="News Gothic MT" panose="020B0504020203020204" pitchFamily="34" charset="0"/>
                <a:cs typeface="News Gothic MT" panose="020B0504020203020204" pitchFamily="34" charset="0"/>
              </a:rPr>
              <a:t>domésticos</a:t>
            </a:r>
            <a:endParaRPr lang="en-US" altLang="en-US" sz="1800" b="1" dirty="0">
              <a:solidFill>
                <a:srgbClr val="000000"/>
              </a:solidFill>
              <a:latin typeface="News Gothic MT" panose="020B0504020203020204" pitchFamily="34" charset="0"/>
              <a:cs typeface="News Gothic MT" panose="020B0504020203020204" pitchFamily="34" charset="0"/>
            </a:endParaRPr>
          </a:p>
        </p:txBody>
      </p:sp>
      <p:sp>
        <p:nvSpPr>
          <p:cNvPr id="58378" name="Text Box 9">
            <a:extLst>
              <a:ext uri="{FF2B5EF4-FFF2-40B4-BE49-F238E27FC236}">
                <a16:creationId xmlns:a16="http://schemas.microsoft.com/office/drawing/2014/main" id="{1E0D6150-8F23-4540-9230-328021140029}"/>
              </a:ext>
            </a:extLst>
          </p:cNvPr>
          <p:cNvSpPr txBox="1">
            <a:spLocks noChangeArrowheads="1"/>
          </p:cNvSpPr>
          <p:nvPr/>
        </p:nvSpPr>
        <p:spPr bwMode="auto">
          <a:xfrm>
            <a:off x="4748213" y="1128713"/>
            <a:ext cx="2099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b="1">
                <a:solidFill>
                  <a:srgbClr val="FFFFFF"/>
                </a:solidFill>
                <a:latin typeface="News Gothic MT" panose="020B0504020203020204" pitchFamily="34" charset="0"/>
                <a:cs typeface="News Gothic MT" panose="020B0504020203020204" pitchFamily="34" charset="0"/>
              </a:rPr>
              <a:t>Frutas y verduras</a:t>
            </a:r>
          </a:p>
        </p:txBody>
      </p:sp>
      <p:sp>
        <p:nvSpPr>
          <p:cNvPr id="58379" name="Text Box 10">
            <a:extLst>
              <a:ext uri="{FF2B5EF4-FFF2-40B4-BE49-F238E27FC236}">
                <a16:creationId xmlns:a16="http://schemas.microsoft.com/office/drawing/2014/main" id="{E5143C06-239D-4BBA-A019-4C0EDCC94C89}"/>
              </a:ext>
            </a:extLst>
          </p:cNvPr>
          <p:cNvSpPr txBox="1">
            <a:spLocks noChangeArrowheads="1"/>
          </p:cNvSpPr>
          <p:nvPr/>
        </p:nvSpPr>
        <p:spPr bwMode="auto">
          <a:xfrm>
            <a:off x="7284570" y="3548064"/>
            <a:ext cx="25456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1800" b="1" dirty="0" err="1">
                <a:solidFill>
                  <a:srgbClr val="000000"/>
                </a:solidFill>
                <a:latin typeface="News Gothic MT" panose="020B0504020203020204" pitchFamily="34" charset="0"/>
                <a:cs typeface="News Gothic MT" panose="020B0504020203020204" pitchFamily="34" charset="0"/>
              </a:rPr>
              <a:t>Hogares</a:t>
            </a:r>
            <a:r>
              <a:rPr lang="en-US" altLang="en-US" sz="1800" b="1" dirty="0">
                <a:solidFill>
                  <a:srgbClr val="000000"/>
                </a:solidFill>
                <a:latin typeface="News Gothic MT" panose="020B0504020203020204" pitchFamily="34" charset="0"/>
                <a:cs typeface="News Gothic MT" panose="020B0504020203020204" pitchFamily="34" charset="0"/>
              </a:rPr>
              <a:t> y </a:t>
            </a:r>
            <a:r>
              <a:rPr lang="en-US" altLang="en-US" sz="1800" b="1" dirty="0" err="1">
                <a:solidFill>
                  <a:srgbClr val="000000"/>
                </a:solidFill>
                <a:latin typeface="News Gothic MT" panose="020B0504020203020204" pitchFamily="34" charset="0"/>
                <a:cs typeface="News Gothic MT" panose="020B0504020203020204" pitchFamily="34" charset="0"/>
              </a:rPr>
              <a:t>centros</a:t>
            </a:r>
            <a:r>
              <a:rPr lang="en-US" altLang="en-US" sz="1800" b="1" dirty="0">
                <a:solidFill>
                  <a:srgbClr val="000000"/>
                </a:solidFill>
                <a:latin typeface="News Gothic MT" panose="020B0504020203020204" pitchFamily="34" charset="0"/>
                <a:cs typeface="News Gothic MT" panose="020B0504020203020204" pitchFamily="34" charset="0"/>
              </a:rPr>
              <a:t> de</a:t>
            </a:r>
          </a:p>
          <a:p>
            <a:pPr algn="ctr" eaLnBrk="1" hangingPunct="1">
              <a:spcBef>
                <a:spcPct val="0"/>
              </a:spcBef>
              <a:buClrTx/>
              <a:buFont typeface="Calibri" panose="020F0502020204030204" pitchFamily="34" charset="0"/>
              <a:buNone/>
            </a:pPr>
            <a:r>
              <a:rPr lang="en-US" altLang="en-US" sz="1800" b="1" dirty="0">
                <a:solidFill>
                  <a:srgbClr val="000000"/>
                </a:solidFill>
                <a:latin typeface="News Gothic MT" panose="020B0504020203020204" pitchFamily="34" charset="0"/>
                <a:cs typeface="News Gothic MT" panose="020B0504020203020204" pitchFamily="34" charset="0"/>
              </a:rPr>
              <a:t>cuidado infantil</a:t>
            </a:r>
          </a:p>
        </p:txBody>
      </p:sp>
      <p:sp>
        <p:nvSpPr>
          <p:cNvPr id="58380" name="Text Box 11">
            <a:extLst>
              <a:ext uri="{FF2B5EF4-FFF2-40B4-BE49-F238E27FC236}">
                <a16:creationId xmlns:a16="http://schemas.microsoft.com/office/drawing/2014/main" id="{0E9E5E25-D539-4EA0-9604-032ACD1801E2}"/>
              </a:ext>
            </a:extLst>
          </p:cNvPr>
          <p:cNvSpPr txBox="1">
            <a:spLocks noChangeArrowheads="1"/>
          </p:cNvSpPr>
          <p:nvPr/>
        </p:nvSpPr>
        <p:spPr bwMode="auto">
          <a:xfrm>
            <a:off x="2697163" y="5018088"/>
            <a:ext cx="1252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b="1">
                <a:solidFill>
                  <a:srgbClr val="FFFFFF"/>
                </a:solidFill>
                <a:latin typeface="News Gothic MT" panose="020B0504020203020204" pitchFamily="34" charset="0"/>
                <a:cs typeface="News Gothic MT" panose="020B0504020203020204" pitchFamily="34" charset="0"/>
              </a:rPr>
              <a:t>Viviendas</a:t>
            </a:r>
          </a:p>
        </p:txBody>
      </p:sp>
      <p:sp>
        <p:nvSpPr>
          <p:cNvPr id="58381" name="Text Box 12">
            <a:extLst>
              <a:ext uri="{FF2B5EF4-FFF2-40B4-BE49-F238E27FC236}">
                <a16:creationId xmlns:a16="http://schemas.microsoft.com/office/drawing/2014/main" id="{10AE7EC7-747E-41E4-A132-8D3677647C58}"/>
              </a:ext>
            </a:extLst>
          </p:cNvPr>
          <p:cNvSpPr txBox="1">
            <a:spLocks noChangeArrowheads="1"/>
          </p:cNvSpPr>
          <p:nvPr/>
        </p:nvSpPr>
        <p:spPr bwMode="auto">
          <a:xfrm>
            <a:off x="1835150" y="2760663"/>
            <a:ext cx="2178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b="1" dirty="0">
                <a:solidFill>
                  <a:schemeClr val="bg1"/>
                </a:solidFill>
                <a:latin typeface="News Gothic MT" panose="020B0504020203020204" pitchFamily="34" charset="0"/>
                <a:cs typeface="News Gothic MT" panose="020B0504020203020204" pitchFamily="34" charset="0"/>
              </a:rPr>
              <a:t>Campos</a:t>
            </a:r>
            <a:r>
              <a:rPr lang="en-US" altLang="en-US" sz="1800" b="1" dirty="0">
                <a:solidFill>
                  <a:srgbClr val="C00000"/>
                </a:solidFill>
                <a:latin typeface="News Gothic MT" panose="020B0504020203020204" pitchFamily="34" charset="0"/>
                <a:cs typeface="News Gothic MT" panose="020B0504020203020204" pitchFamily="34" charset="0"/>
              </a:rPr>
              <a:t> </a:t>
            </a:r>
            <a:r>
              <a:rPr lang="en-US" altLang="en-US" sz="1800" b="1" dirty="0" err="1">
                <a:solidFill>
                  <a:srgbClr val="FFFFFF"/>
                </a:solidFill>
                <a:latin typeface="News Gothic MT" panose="020B0504020203020204" pitchFamily="34" charset="0"/>
                <a:cs typeface="News Gothic MT" panose="020B0504020203020204" pitchFamily="34" charset="0"/>
              </a:rPr>
              <a:t>agrícolas</a:t>
            </a:r>
            <a:endParaRPr lang="en-US" altLang="en-US" sz="1800" b="1" dirty="0">
              <a:solidFill>
                <a:srgbClr val="FFFFFF"/>
              </a:solidFill>
              <a:latin typeface="News Gothic MT" panose="020B0504020203020204" pitchFamily="34" charset="0"/>
              <a:cs typeface="News Gothic MT" panose="020B0504020203020204" pitchFamily="34" charset="0"/>
            </a:endParaRPr>
          </a:p>
        </p:txBody>
      </p:sp>
      <p:sp>
        <p:nvSpPr>
          <p:cNvPr id="58382" name="Text Box 13">
            <a:extLst>
              <a:ext uri="{FF2B5EF4-FFF2-40B4-BE49-F238E27FC236}">
                <a16:creationId xmlns:a16="http://schemas.microsoft.com/office/drawing/2014/main" id="{7754B105-538C-4F4B-84A8-A0F313AF83F9}"/>
              </a:ext>
            </a:extLst>
          </p:cNvPr>
          <p:cNvSpPr txBox="1">
            <a:spLocks noChangeArrowheads="1"/>
          </p:cNvSpPr>
          <p:nvPr/>
        </p:nvSpPr>
        <p:spPr bwMode="auto">
          <a:xfrm>
            <a:off x="1524001" y="5715000"/>
            <a:ext cx="5142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000" dirty="0">
                <a:solidFill>
                  <a:srgbClr val="000000"/>
                </a:solidFill>
                <a:latin typeface="News Gothic MT" panose="020B0504020203020204" pitchFamily="34" charset="0"/>
                <a:ea typeface="ヒラギノ角ゴ Pro W3"/>
                <a:cs typeface="ヒラギノ角ゴ Pro W3"/>
              </a:rPr>
              <a:t>Sanborn et al. Identifying and Managing Adverse Environmental Health Effects: 4 </a:t>
            </a:r>
          </a:p>
          <a:p>
            <a:pPr eaLnBrk="1" hangingPunct="1">
              <a:spcBef>
                <a:spcPct val="0"/>
              </a:spcBef>
              <a:buClrTx/>
              <a:buFont typeface="Calibri" panose="020F0502020204030204" pitchFamily="34" charset="0"/>
              <a:buNone/>
            </a:pPr>
            <a:r>
              <a:rPr lang="en-US" altLang="en-US" sz="1000" dirty="0">
                <a:solidFill>
                  <a:srgbClr val="000000"/>
                </a:solidFill>
                <a:latin typeface="News Gothic MT" panose="020B0504020203020204" pitchFamily="34" charset="0"/>
                <a:ea typeface="ヒラギノ角ゴ Pro W3"/>
                <a:cs typeface="ヒラギノ角ゴ Pro W3"/>
              </a:rPr>
              <a:t>  Pesticides.  CMAJ May 28, 2002:  166 (11):  1431-1436</a:t>
            </a:r>
          </a:p>
        </p:txBody>
      </p:sp>
      <p:sp>
        <p:nvSpPr>
          <p:cNvPr id="58383" name="Text Box 16">
            <a:extLst>
              <a:ext uri="{FF2B5EF4-FFF2-40B4-BE49-F238E27FC236}">
                <a16:creationId xmlns:a16="http://schemas.microsoft.com/office/drawing/2014/main" id="{54D78952-A75F-46CC-8E46-DB83386E89B1}"/>
              </a:ext>
            </a:extLst>
          </p:cNvPr>
          <p:cNvSpPr txBox="1">
            <a:spLocks noChangeArrowheads="1"/>
          </p:cNvSpPr>
          <p:nvPr/>
        </p:nvSpPr>
        <p:spPr bwMode="auto">
          <a:xfrm>
            <a:off x="5319314" y="4965701"/>
            <a:ext cx="1691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1800" b="1" dirty="0">
                <a:solidFill>
                  <a:srgbClr val="FFFFFF"/>
                </a:solidFill>
                <a:latin typeface="News Gothic MT" panose="020B0504020203020204" pitchFamily="34" charset="0"/>
                <a:cs typeface="News Gothic MT" panose="020B0504020203020204" pitchFamily="34" charset="0"/>
              </a:rPr>
              <a:t>Agua</a:t>
            </a:r>
          </a:p>
          <a:p>
            <a:pPr algn="ctr" eaLnBrk="1" hangingPunct="1">
              <a:spcBef>
                <a:spcPct val="0"/>
              </a:spcBef>
              <a:buClrTx/>
              <a:buFont typeface="Calibri" panose="020F0502020204030204" pitchFamily="34" charset="0"/>
              <a:buNone/>
            </a:pPr>
            <a:r>
              <a:rPr lang="en-US" altLang="en-US" sz="1800" b="1" dirty="0">
                <a:solidFill>
                  <a:srgbClr val="FFFFFF"/>
                </a:solidFill>
                <a:latin typeface="News Gothic MT" panose="020B0504020203020204" pitchFamily="34" charset="0"/>
                <a:cs typeface="News Gothic MT" panose="020B0504020203020204" pitchFamily="34" charset="0"/>
              </a:rPr>
              <a:t> </a:t>
            </a:r>
            <a:r>
              <a:rPr lang="en-US" altLang="en-US" sz="1800" b="1" dirty="0" err="1">
                <a:solidFill>
                  <a:srgbClr val="FFFFFF"/>
                </a:solidFill>
                <a:latin typeface="News Gothic MT" panose="020B0504020203020204" pitchFamily="34" charset="0"/>
                <a:cs typeface="News Gothic MT" panose="020B0504020203020204" pitchFamily="34" charset="0"/>
              </a:rPr>
              <a:t>contaminada</a:t>
            </a:r>
            <a:endParaRPr lang="en-US" altLang="en-US" sz="1800" b="1" dirty="0">
              <a:solidFill>
                <a:srgbClr val="FFFFFF"/>
              </a:solidFill>
              <a:latin typeface="News Gothic MT" panose="020B0504020203020204" pitchFamily="34" charset="0"/>
              <a:cs typeface="News Gothic MT" panose="020B0504020203020204" pitchFamily="3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B2F3-56F1-4720-8673-C1A1DBEE04F6}"/>
              </a:ext>
            </a:extLst>
          </p:cNvPr>
          <p:cNvSpPr>
            <a:spLocks noGrp="1"/>
          </p:cNvSpPr>
          <p:nvPr>
            <p:ph type="ctrTitle"/>
          </p:nvPr>
        </p:nvSpPr>
        <p:spPr>
          <a:xfrm>
            <a:off x="2209800" y="228601"/>
            <a:ext cx="7010400" cy="688975"/>
          </a:xfrm>
        </p:spPr>
        <p:txBody>
          <a:bodyPr wrap="square" numCol="1" anchorCtr="0" compatLnSpc="1">
            <a:prstTxWarp prst="textNoShape">
              <a:avLst/>
            </a:prstTxWarp>
            <a:normAutofit fontScale="90000"/>
          </a:bodyPr>
          <a:lstStyle/>
          <a:p>
            <a:pPr eaLnBrk="1" hangingPunct="1">
              <a:defRPr/>
            </a:pPr>
            <a:br>
              <a:rPr lang="en-US" altLang="en-US" sz="4100" dirty="0">
                <a:solidFill>
                  <a:srgbClr val="3E3D2D"/>
                </a:solidFill>
              </a:rPr>
            </a:br>
            <a:r>
              <a:rPr lang="en-US" altLang="en-US" sz="2500" dirty="0" err="1">
                <a:solidFill>
                  <a:srgbClr val="3E3D2D"/>
                </a:solidFill>
              </a:rPr>
              <a:t>Grupo</a:t>
            </a:r>
            <a:r>
              <a:rPr lang="en-US" altLang="en-US" sz="2500" dirty="0">
                <a:solidFill>
                  <a:srgbClr val="3E3D2D"/>
                </a:solidFill>
              </a:rPr>
              <a:t> de </a:t>
            </a:r>
            <a:r>
              <a:rPr lang="en-US" altLang="en-US" sz="2500" dirty="0" err="1">
                <a:solidFill>
                  <a:schemeClr val="tx1"/>
                </a:solidFill>
              </a:rPr>
              <a:t>Trabajo</a:t>
            </a:r>
            <a:r>
              <a:rPr lang="en-US" altLang="en-US" sz="2500" dirty="0">
                <a:solidFill>
                  <a:schemeClr val="tx1"/>
                </a:solidFill>
              </a:rPr>
              <a:t> del Medio </a:t>
            </a:r>
            <a:r>
              <a:rPr lang="en-US" altLang="en-US" sz="2500" dirty="0" err="1">
                <a:solidFill>
                  <a:schemeClr val="tx1"/>
                </a:solidFill>
              </a:rPr>
              <a:t>Ambiente</a:t>
            </a:r>
            <a:r>
              <a:rPr lang="en-US" altLang="en-US" sz="2500" dirty="0">
                <a:solidFill>
                  <a:schemeClr val="tx1"/>
                </a:solidFill>
              </a:rPr>
              <a:t> (Environmental Working Group, EWG)</a:t>
            </a:r>
            <a:br>
              <a:rPr lang="en-US" altLang="en-US" sz="4100" dirty="0">
                <a:solidFill>
                  <a:schemeClr val="tx1"/>
                </a:solidFill>
              </a:rPr>
            </a:br>
            <a:endParaRPr lang="en-US" altLang="en-US" sz="4100" dirty="0">
              <a:solidFill>
                <a:schemeClr val="tx1"/>
              </a:solidFill>
            </a:endParaRPr>
          </a:p>
        </p:txBody>
      </p:sp>
      <p:sp>
        <p:nvSpPr>
          <p:cNvPr id="60419" name="TextBox 4">
            <a:extLst>
              <a:ext uri="{FF2B5EF4-FFF2-40B4-BE49-F238E27FC236}">
                <a16:creationId xmlns:a16="http://schemas.microsoft.com/office/drawing/2014/main" id="{4AA29DDA-8C9F-4B96-8D66-9C1C567DDAA7}"/>
              </a:ext>
            </a:extLst>
          </p:cNvPr>
          <p:cNvSpPr txBox="1">
            <a:spLocks noChangeArrowheads="1"/>
          </p:cNvSpPr>
          <p:nvPr/>
        </p:nvSpPr>
        <p:spPr bwMode="auto">
          <a:xfrm>
            <a:off x="2057400" y="5222875"/>
            <a:ext cx="74676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SzPct val="100000"/>
            </a:pPr>
            <a:r>
              <a:rPr lang="en-US" altLang="en-US">
                <a:solidFill>
                  <a:srgbClr val="000000"/>
                </a:solidFill>
                <a:cs typeface="Calibri" panose="020F0502020204030204" pitchFamily="34" charset="0"/>
              </a:rPr>
              <a:t>Consulte la guía en </a:t>
            </a:r>
            <a:r>
              <a:rPr lang="en-US" altLang="en-US">
                <a:solidFill>
                  <a:srgbClr val="000000"/>
                </a:solidFill>
                <a:cs typeface="Calibri" panose="020F0502020204030204" pitchFamily="34" charset="0"/>
                <a:hlinkClick r:id="rId4"/>
              </a:rPr>
              <a:t>http://www.ewg.org/foodnews/</a:t>
            </a:r>
          </a:p>
          <a:p>
            <a:pPr algn="ctr" eaLnBrk="1" hangingPunct="1">
              <a:buSzPct val="100000"/>
            </a:pPr>
            <a:r>
              <a:rPr lang="en-US" altLang="en-US">
                <a:solidFill>
                  <a:srgbClr val="000000"/>
                </a:solidFill>
                <a:cs typeface="Calibri" panose="020F0502020204030204" pitchFamily="34" charset="0"/>
              </a:rPr>
              <a:t>*</a:t>
            </a:r>
            <a:r>
              <a:rPr lang="en-US" altLang="en-US" sz="1400">
                <a:solidFill>
                  <a:srgbClr val="000000"/>
                </a:solidFill>
                <a:cs typeface="Calibri" panose="020F0502020204030204" pitchFamily="34" charset="0"/>
              </a:rPr>
              <a:t>Lista basada en datos sobre residuos de pesticidas del USDA y la FDA de 2003 a 2017.</a:t>
            </a:r>
          </a:p>
        </p:txBody>
      </p:sp>
      <p:pic>
        <p:nvPicPr>
          <p:cNvPr id="60422" name="Picture 8" descr="A close up of text on a white background&#10;&#10;Description generated with very high confidence">
            <a:extLst>
              <a:ext uri="{FF2B5EF4-FFF2-40B4-BE49-F238E27FC236}">
                <a16:creationId xmlns:a16="http://schemas.microsoft.com/office/drawing/2014/main" id="{2771B2B8-ED35-4648-80D7-1D21C727E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951" y="909638"/>
            <a:ext cx="6526213"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CAD7-9D8D-4D07-8C17-E123875DA15E}"/>
              </a:ext>
            </a:extLst>
          </p:cNvPr>
          <p:cNvSpPr>
            <a:spLocks noGrp="1"/>
          </p:cNvSpPr>
          <p:nvPr>
            <p:ph type="title"/>
          </p:nvPr>
        </p:nvSpPr>
        <p:spPr>
          <a:xfrm>
            <a:off x="1981200" y="531814"/>
            <a:ext cx="8229600" cy="585787"/>
          </a:xfrm>
        </p:spPr>
        <p:txBody>
          <a:bodyPr wrap="square" numCol="1" anchorCtr="0" compatLnSpc="1">
            <a:prstTxWarp prst="textNoShape">
              <a:avLst/>
            </a:prstTxWarp>
          </a:bodyPr>
          <a:lstStyle/>
          <a:p>
            <a:pPr eaLnBrk="1" hangingPunct="1">
              <a:buSzPct val="100000"/>
              <a:defRPr/>
            </a:pPr>
            <a:r>
              <a:rPr lang="en-US" altLang="en-US" sz="3600" dirty="0">
                <a:solidFill>
                  <a:srgbClr val="3E3D2D"/>
                </a:solidFill>
              </a:rPr>
              <a:t>¿</a:t>
            </a:r>
            <a:r>
              <a:rPr lang="en-US" altLang="en-US" sz="3600" dirty="0" err="1">
                <a:solidFill>
                  <a:srgbClr val="3E3D2D"/>
                </a:solidFill>
              </a:rPr>
              <a:t>Qué</a:t>
            </a:r>
            <a:r>
              <a:rPr lang="en-US" altLang="en-US" sz="3600" dirty="0">
                <a:solidFill>
                  <a:srgbClr val="3E3D2D"/>
                </a:solidFill>
              </a:rPr>
              <a:t> tan </a:t>
            </a:r>
            <a:r>
              <a:rPr lang="en-US" altLang="en-US" sz="3600" dirty="0" err="1">
                <a:solidFill>
                  <a:srgbClr val="3E3D2D"/>
                </a:solidFill>
              </a:rPr>
              <a:t>común</a:t>
            </a:r>
            <a:r>
              <a:rPr lang="en-US" altLang="en-US" sz="3600" dirty="0">
                <a:solidFill>
                  <a:srgbClr val="3E3D2D"/>
                </a:solidFill>
              </a:rPr>
              <a:t> es el </a:t>
            </a:r>
            <a:r>
              <a:rPr lang="en-US" altLang="en-US" sz="3600" dirty="0" err="1">
                <a:solidFill>
                  <a:srgbClr val="3E3D2D"/>
                </a:solidFill>
              </a:rPr>
              <a:t>uso</a:t>
            </a:r>
            <a:r>
              <a:rPr lang="en-US" altLang="en-US" sz="3600" dirty="0">
                <a:solidFill>
                  <a:srgbClr val="3E3D2D"/>
                </a:solidFill>
              </a:rPr>
              <a:t> de </a:t>
            </a:r>
            <a:r>
              <a:rPr lang="en-US" altLang="en-US" sz="3600" dirty="0" err="1">
                <a:solidFill>
                  <a:srgbClr val="3E3D2D"/>
                </a:solidFill>
              </a:rPr>
              <a:t>pesticidas</a:t>
            </a:r>
            <a:r>
              <a:rPr lang="en-US" altLang="en-US" sz="3600" dirty="0">
                <a:solidFill>
                  <a:srgbClr val="3E3D2D"/>
                </a:solidFill>
              </a:rPr>
              <a:t>?</a:t>
            </a:r>
          </a:p>
        </p:txBody>
      </p:sp>
      <p:graphicFrame>
        <p:nvGraphicFramePr>
          <p:cNvPr id="5" name="Table 4">
            <a:extLst>
              <a:ext uri="{FF2B5EF4-FFF2-40B4-BE49-F238E27FC236}">
                <a16:creationId xmlns:a16="http://schemas.microsoft.com/office/drawing/2014/main" id="{E1148CC9-C37D-4F14-B11F-1C07DCC53D68}"/>
              </a:ext>
            </a:extLst>
          </p:cNvPr>
          <p:cNvGraphicFramePr>
            <a:graphicFrameLocks noGrp="1"/>
          </p:cNvGraphicFramePr>
          <p:nvPr>
            <p:extLst>
              <p:ext uri="{D42A27DB-BD31-4B8C-83A1-F6EECF244321}">
                <p14:modId xmlns:p14="http://schemas.microsoft.com/office/powerpoint/2010/main" val="2726720776"/>
              </p:ext>
            </p:extLst>
          </p:nvPr>
        </p:nvGraphicFramePr>
        <p:xfrm>
          <a:off x="2057400" y="1263539"/>
          <a:ext cx="8001000" cy="4151424"/>
        </p:xfrm>
        <a:graphic>
          <a:graphicData uri="http://schemas.openxmlformats.org/drawingml/2006/table">
            <a:tbl>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883846">
                <a:tc gridSpan="2">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600" b="1" i="0" u="none" strike="noStrike" cap="none" normalizeH="0" baseline="0" dirty="0" err="1">
                          <a:ln>
                            <a:noFill/>
                          </a:ln>
                          <a:solidFill>
                            <a:srgbClr val="FFFFFF"/>
                          </a:solidFill>
                          <a:effectLst/>
                          <a:latin typeface="Calibri" panose="020F0502020204030204" pitchFamily="34" charset="0"/>
                        </a:rPr>
                        <a:t>Encuesta</a:t>
                      </a:r>
                      <a:r>
                        <a:rPr kumimoji="0" lang="en-US" altLang="en-US" sz="2600" b="1" i="0" u="none" strike="noStrike" cap="none" normalizeH="0" baseline="0" dirty="0">
                          <a:ln>
                            <a:noFill/>
                          </a:ln>
                          <a:solidFill>
                            <a:srgbClr val="FFFFFF"/>
                          </a:solidFill>
                          <a:effectLst/>
                          <a:latin typeface="Calibri" panose="020F0502020204030204" pitchFamily="34" charset="0"/>
                        </a:rPr>
                        <a:t> de </a:t>
                      </a:r>
                      <a:r>
                        <a:rPr kumimoji="0" lang="en-US" altLang="en-US" sz="2600" b="1" i="0" u="none" strike="noStrike" cap="none" normalizeH="0" baseline="0" dirty="0" err="1">
                          <a:ln>
                            <a:noFill/>
                          </a:ln>
                          <a:solidFill>
                            <a:schemeClr val="bg1"/>
                          </a:solidFill>
                          <a:effectLst/>
                          <a:latin typeface="Calibri" panose="020F0502020204030204" pitchFamily="34" charset="0"/>
                        </a:rPr>
                        <a:t>manejo</a:t>
                      </a:r>
                      <a:r>
                        <a:rPr kumimoji="0" lang="en-US" altLang="en-US" sz="2600" b="1" i="0" u="none" strike="noStrike" cap="none" normalizeH="0" baseline="0" dirty="0">
                          <a:ln>
                            <a:noFill/>
                          </a:ln>
                          <a:solidFill>
                            <a:srgbClr val="C00000"/>
                          </a:solidFill>
                          <a:effectLst/>
                          <a:latin typeface="Calibri" panose="020F0502020204030204" pitchFamily="34" charset="0"/>
                        </a:rPr>
                        <a:t> </a:t>
                      </a:r>
                      <a:r>
                        <a:rPr kumimoji="0" lang="en-US" altLang="en-US" sz="2600" b="1" i="0" u="none" strike="noStrike" cap="none" normalizeH="0" baseline="0" dirty="0">
                          <a:ln>
                            <a:noFill/>
                          </a:ln>
                          <a:solidFill>
                            <a:srgbClr val="FFFFFF"/>
                          </a:solidFill>
                          <a:effectLst/>
                          <a:latin typeface="Calibri" panose="020F0502020204030204" pitchFamily="34" charset="0"/>
                        </a:rPr>
                        <a:t>de </a:t>
                      </a:r>
                      <a:r>
                        <a:rPr kumimoji="0" lang="en-US" altLang="en-US" sz="2600" b="1" i="0" u="none" strike="noStrike" cap="none" normalizeH="0" baseline="0" dirty="0" err="1">
                          <a:ln>
                            <a:noFill/>
                          </a:ln>
                          <a:solidFill>
                            <a:srgbClr val="FFFFFF"/>
                          </a:solidFill>
                          <a:effectLst/>
                          <a:latin typeface="Calibri" panose="020F0502020204030204" pitchFamily="34" charset="0"/>
                        </a:rPr>
                        <a:t>plagas</a:t>
                      </a:r>
                      <a:r>
                        <a:rPr kumimoji="0" lang="en-US" altLang="en-US" sz="2600" b="1" i="0" u="none" strike="noStrike" cap="none" normalizeH="0" baseline="0" dirty="0">
                          <a:ln>
                            <a:noFill/>
                          </a:ln>
                          <a:solidFill>
                            <a:srgbClr val="FFFFFF"/>
                          </a:solidFill>
                          <a:effectLst/>
                          <a:latin typeface="Calibri" panose="020F0502020204030204" pitchFamily="34" charset="0"/>
                        </a:rPr>
                        <a:t> para el cuidado infantil de California</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611144">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400" b="1" i="0" u="none" strike="noStrike" cap="none" normalizeH="0" baseline="0" dirty="0" err="1">
                          <a:ln>
                            <a:noFill/>
                          </a:ln>
                          <a:solidFill>
                            <a:srgbClr val="000000"/>
                          </a:solidFill>
                          <a:effectLst/>
                          <a:latin typeface="Calibri" panose="020F0502020204030204" pitchFamily="34" charset="0"/>
                        </a:rPr>
                        <a:t>Problema</a:t>
                      </a:r>
                      <a:r>
                        <a:rPr kumimoji="0" lang="en-US" altLang="en-US" sz="2400" b="1" i="0" u="none" strike="noStrike" cap="none" normalizeH="0" baseline="0" dirty="0">
                          <a:ln>
                            <a:noFill/>
                          </a:ln>
                          <a:solidFill>
                            <a:srgbClr val="000000"/>
                          </a:solidFill>
                          <a:effectLst/>
                          <a:latin typeface="Calibri" panose="020F0502020204030204" pitchFamily="34" charset="0"/>
                        </a:rPr>
                        <a:t> de </a:t>
                      </a:r>
                      <a:r>
                        <a:rPr kumimoji="0" lang="en-US" altLang="en-US" sz="2400" b="1" i="0" u="none" strike="noStrike" cap="none" normalizeH="0" baseline="0" dirty="0" err="1">
                          <a:ln>
                            <a:noFill/>
                          </a:ln>
                          <a:solidFill>
                            <a:srgbClr val="000000"/>
                          </a:solidFill>
                          <a:effectLst/>
                          <a:latin typeface="Calibri" panose="020F0502020204030204" pitchFamily="34" charset="0"/>
                        </a:rPr>
                        <a:t>plagas</a:t>
                      </a:r>
                      <a:r>
                        <a:rPr kumimoji="0" lang="en-US" altLang="en-US" sz="2400" b="1" i="0" u="none" strike="noStrike" cap="none" normalizeH="0" baseline="0" dirty="0">
                          <a:ln>
                            <a:noFill/>
                          </a:ln>
                          <a:solidFill>
                            <a:srgbClr val="000000"/>
                          </a:solidFill>
                          <a:effectLst/>
                          <a:latin typeface="Calibri" panose="020F0502020204030204" pitchFamily="34" charset="0"/>
                        </a:rPr>
                        <a:t> presente</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90%</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1"/>
                  </a:ext>
                </a:extLst>
              </a:tr>
              <a:tr h="611144">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400" b="1" i="0" u="none" strike="noStrike" cap="none" normalizeH="0" baseline="0">
                          <a:ln>
                            <a:noFill/>
                          </a:ln>
                          <a:solidFill>
                            <a:srgbClr val="000000"/>
                          </a:solidFill>
                          <a:effectLst/>
                          <a:latin typeface="Calibri" panose="020F0502020204030204" pitchFamily="34" charset="0"/>
                        </a:rPr>
                        <a:t>Uso de pesticidas</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55%</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10002"/>
                  </a:ext>
                </a:extLst>
              </a:tr>
              <a:tr h="611144">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400" b="1" i="0" u="none" strike="noStrike" cap="none" normalizeH="0" baseline="0" dirty="0" err="1">
                          <a:ln>
                            <a:noFill/>
                          </a:ln>
                          <a:solidFill>
                            <a:srgbClr val="000000"/>
                          </a:solidFill>
                          <a:effectLst/>
                          <a:latin typeface="Calibri" panose="020F0502020204030204" pitchFamily="34" charset="0"/>
                        </a:rPr>
                        <a:t>Uso</a:t>
                      </a:r>
                      <a:r>
                        <a:rPr kumimoji="0" lang="en-US" altLang="en-US" sz="2400" b="1" i="0" u="none" strike="noStrike" cap="none" normalizeH="0" baseline="0" dirty="0">
                          <a:ln>
                            <a:noFill/>
                          </a:ln>
                          <a:solidFill>
                            <a:srgbClr val="000000"/>
                          </a:solidFill>
                          <a:effectLst/>
                          <a:latin typeface="Calibri" panose="020F0502020204030204" pitchFamily="34" charset="0"/>
                        </a:rPr>
                        <a:t> de </a:t>
                      </a:r>
                      <a:r>
                        <a:rPr kumimoji="0" lang="en-US" altLang="en-US" sz="2400" b="1" i="0" u="none" strike="noStrike" cap="none" normalizeH="0" baseline="0" dirty="0">
                          <a:ln>
                            <a:noFill/>
                          </a:ln>
                          <a:solidFill>
                            <a:schemeClr val="tx1"/>
                          </a:solidFill>
                          <a:effectLst/>
                          <a:latin typeface="Calibri" panose="020F0502020204030204" pitchFamily="34" charset="0"/>
                        </a:rPr>
                        <a:t>aerosol</a:t>
                      </a:r>
                      <a:r>
                        <a:rPr kumimoji="0" lang="en-US" altLang="en-US" sz="2400" b="1" i="0" u="none" strike="noStrike" cap="none" normalizeH="0" baseline="0" dirty="0">
                          <a:ln>
                            <a:noFill/>
                          </a:ln>
                          <a:solidFill>
                            <a:srgbClr val="C00000"/>
                          </a:solidFill>
                          <a:effectLst/>
                          <a:latin typeface="Calibri" panose="020F0502020204030204" pitchFamily="34" charset="0"/>
                        </a:rPr>
                        <a:t> </a:t>
                      </a:r>
                      <a:r>
                        <a:rPr kumimoji="0" lang="en-US" altLang="en-US" sz="2400" b="1" i="0" u="none" strike="noStrike" cap="none" normalizeH="0" baseline="0" dirty="0">
                          <a:ln>
                            <a:noFill/>
                          </a:ln>
                          <a:solidFill>
                            <a:srgbClr val="000000"/>
                          </a:solidFill>
                          <a:effectLst/>
                          <a:latin typeface="Calibri" panose="020F0502020204030204" pitchFamily="34" charset="0"/>
                        </a:rPr>
                        <a:t>o </a:t>
                      </a:r>
                      <a:r>
                        <a:rPr kumimoji="0" lang="en-US" altLang="en-US" sz="2400" b="1" i="0" u="none" strike="noStrike" cap="none" normalizeH="0" baseline="0" dirty="0" err="1">
                          <a:ln>
                            <a:noFill/>
                          </a:ln>
                          <a:solidFill>
                            <a:srgbClr val="000000"/>
                          </a:solidFill>
                          <a:effectLst/>
                          <a:latin typeface="Calibri" panose="020F0502020204030204" pitchFamily="34" charset="0"/>
                        </a:rPr>
                        <a:t>nebulizador</a:t>
                      </a:r>
                      <a:endParaRPr kumimoji="0" lang="en-US" altLang="en-US" sz="2400" b="1" i="0" u="none" strike="noStrike" cap="none" normalizeH="0" baseline="0" dirty="0">
                        <a:ln>
                          <a:noFill/>
                        </a:ln>
                        <a:solidFill>
                          <a:srgbClr val="000000"/>
                        </a:solidFill>
                        <a:effectLst/>
                        <a:latin typeface="Calibri" panose="020F0502020204030204" pitchFamily="34" charset="0"/>
                      </a:endParaRP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en-US" sz="1800" b="1" i="0" u="none" strike="noStrike" cap="none" normalizeH="0" baseline="0">
                          <a:ln>
                            <a:noFill/>
                          </a:ln>
                          <a:solidFill>
                            <a:srgbClr val="000000"/>
                          </a:solidFill>
                          <a:effectLst/>
                          <a:latin typeface="Calibri" panose="020F0502020204030204" pitchFamily="34" charset="0"/>
                        </a:rPr>
                        <a:t>47%</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3"/>
                  </a:ext>
                </a:extLst>
              </a:tr>
              <a:tr h="822891">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400" b="1" i="0" u="none" strike="noStrike" cap="none" normalizeH="0" baseline="0" dirty="0" err="1">
                          <a:ln>
                            <a:noFill/>
                          </a:ln>
                          <a:solidFill>
                            <a:srgbClr val="000000"/>
                          </a:solidFill>
                          <a:effectLst/>
                          <a:latin typeface="Calibri" panose="020F0502020204030204" pitchFamily="34" charset="0"/>
                        </a:rPr>
                        <a:t>Uso</a:t>
                      </a:r>
                      <a:r>
                        <a:rPr kumimoji="0" lang="en-US" altLang="en-US" sz="2400" b="1" i="0" u="none" strike="noStrike" cap="none" normalizeH="0" baseline="0" dirty="0">
                          <a:ln>
                            <a:noFill/>
                          </a:ln>
                          <a:solidFill>
                            <a:srgbClr val="000000"/>
                          </a:solidFill>
                          <a:effectLst/>
                          <a:latin typeface="Calibri" panose="020F0502020204030204" pitchFamily="34" charset="0"/>
                        </a:rPr>
                        <a:t> de al </a:t>
                      </a:r>
                      <a:r>
                        <a:rPr kumimoji="0" lang="en-US" altLang="en-US" sz="2400" b="1" i="0" u="none" strike="noStrike" cap="none" normalizeH="0" baseline="0" dirty="0" err="1">
                          <a:ln>
                            <a:noFill/>
                          </a:ln>
                          <a:solidFill>
                            <a:srgbClr val="000000"/>
                          </a:solidFill>
                          <a:effectLst/>
                          <a:latin typeface="Calibri" panose="020F0502020204030204" pitchFamily="34" charset="0"/>
                        </a:rPr>
                        <a:t>menos</a:t>
                      </a:r>
                      <a:r>
                        <a:rPr kumimoji="0" lang="en-US" altLang="en-US" sz="2400" b="1" i="0" u="none" strike="noStrike" cap="none" normalizeH="0" baseline="0" dirty="0">
                          <a:ln>
                            <a:noFill/>
                          </a:ln>
                          <a:solidFill>
                            <a:srgbClr val="000000"/>
                          </a:solidFill>
                          <a:effectLst/>
                          <a:latin typeface="Calibri" panose="020F0502020204030204" pitchFamily="34" charset="0"/>
                        </a:rPr>
                        <a:t> un </a:t>
                      </a:r>
                      <a:r>
                        <a:rPr kumimoji="0" lang="en-US" altLang="en-US" sz="2400" b="1" i="0" u="none" strike="noStrike" cap="none" normalizeH="0" baseline="0" dirty="0" err="1">
                          <a:ln>
                            <a:noFill/>
                          </a:ln>
                          <a:solidFill>
                            <a:srgbClr val="000000"/>
                          </a:solidFill>
                          <a:effectLst/>
                          <a:latin typeface="Calibri" panose="020F0502020204030204" pitchFamily="34" charset="0"/>
                        </a:rPr>
                        <a:t>método</a:t>
                      </a:r>
                      <a:r>
                        <a:rPr kumimoji="0" lang="en-US" altLang="en-US" sz="2400" b="1" i="0" u="none" strike="noStrike" cap="none" normalizeH="0" baseline="0" dirty="0">
                          <a:ln>
                            <a:noFill/>
                          </a:ln>
                          <a:solidFill>
                            <a:srgbClr val="000000"/>
                          </a:solidFill>
                          <a:effectLst/>
                          <a:latin typeface="Calibri" panose="020F0502020204030204" pitchFamily="34" charset="0"/>
                        </a:rPr>
                        <a:t> de IPM</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65%</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10004"/>
                  </a:ext>
                </a:extLst>
              </a:tr>
              <a:tr h="611144">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en-US" altLang="en-US" sz="2400" b="1" i="0" u="none" strike="noStrike" cap="none" normalizeH="0" baseline="0">
                          <a:ln>
                            <a:noFill/>
                          </a:ln>
                          <a:solidFill>
                            <a:srgbClr val="000000"/>
                          </a:solidFill>
                          <a:effectLst/>
                          <a:latin typeface="Calibri" panose="020F0502020204030204" pitchFamily="34" charset="0"/>
                        </a:rPr>
                        <a:t>Conoce la IPM</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Clr>
                          <a:schemeClr val="accent1"/>
                        </a:buClr>
                        <a:buFont typeface="Arial" panose="020B0604020202020204" pitchFamily="34" charset="0"/>
                        <a:defRPr sz="20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defRPr>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defRPr sz="1600">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defRPr sz="14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defRPr sz="1200">
                          <a:solidFill>
                            <a:schemeClr val="tx1"/>
                          </a:solidFill>
                          <a:latin typeface="Calibri" panose="020F0502020204030204" pitchFamily="34" charset="0"/>
                        </a:defRPr>
                      </a:lvl5pPr>
                      <a:lvl6pPr marL="25146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6pPr>
                      <a:lvl7pPr marL="29718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7pPr>
                      <a:lvl8pPr marL="34290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8pPr>
                      <a:lvl9pPr marL="3886200" indent="-228600" fontAlgn="base">
                        <a:spcBef>
                          <a:spcPct val="20000"/>
                        </a:spcBef>
                        <a:spcAft>
                          <a:spcPct val="0"/>
                        </a:spcAft>
                        <a:buClr>
                          <a:srgbClr val="956B43"/>
                        </a:buClr>
                        <a:buFont typeface="Arial" panose="020B0604020202020204" pitchFamily="34" charset="0"/>
                        <a:defRPr sz="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25%</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6977314E-7229-4837-A195-854E1A99A191}"/>
              </a:ext>
            </a:extLst>
          </p:cNvPr>
          <p:cNvSpPr/>
          <p:nvPr/>
        </p:nvSpPr>
        <p:spPr>
          <a:xfrm>
            <a:off x="1524000" y="2541588"/>
            <a:ext cx="9144000" cy="1573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490" name="Rectangle 8">
            <a:extLst>
              <a:ext uri="{FF2B5EF4-FFF2-40B4-BE49-F238E27FC236}">
                <a16:creationId xmlns:a16="http://schemas.microsoft.com/office/drawing/2014/main" id="{D5A49A77-02F0-46A9-9D61-0C6E2DA06773}"/>
              </a:ext>
            </a:extLst>
          </p:cNvPr>
          <p:cNvSpPr>
            <a:spLocks noChangeArrowheads="1"/>
          </p:cNvSpPr>
          <p:nvPr/>
        </p:nvSpPr>
        <p:spPr bwMode="auto">
          <a:xfrm>
            <a:off x="1698626" y="5581650"/>
            <a:ext cx="83597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000" dirty="0">
                <a:solidFill>
                  <a:srgbClr val="000000"/>
                </a:solidFill>
                <a:latin typeface="Arial" panose="020B0604020202020204" pitchFamily="34" charset="0"/>
                <a:ea typeface="ヒラギノ角ゴ Pro W3"/>
                <a:cs typeface="ヒラギノ角ゴ Pro W3"/>
              </a:rPr>
              <a:t>Bradman, A. , Dobson, C., Leonard, V. &amp; Messenger, B. (2010). </a:t>
            </a:r>
            <a:r>
              <a:rPr lang="en-US" altLang="en-US" sz="1000" i="1" dirty="0">
                <a:solidFill>
                  <a:srgbClr val="000000"/>
                </a:solidFill>
                <a:latin typeface="Arial" panose="020B0604020202020204" pitchFamily="34" charset="0"/>
                <a:ea typeface="ヒラギノ角ゴ Pro W3"/>
                <a:cs typeface="ヒラギノ角ゴ Pro W3"/>
              </a:rPr>
              <a:t>Pest Management and Pesticide Use in California Child Care Centers, Center for Children’ s </a:t>
            </a:r>
            <a:r>
              <a:rPr lang="en-US" altLang="en-US" sz="1000" dirty="0">
                <a:solidFill>
                  <a:srgbClr val="000000"/>
                </a:solidFill>
                <a:latin typeface="Arial" panose="020B0604020202020204" pitchFamily="34" charset="0"/>
                <a:ea typeface="ヒラギノ角ゴ Pro W3"/>
                <a:cs typeface="ヒラギノ角ゴ Pro W3"/>
              </a:rPr>
              <a:t>Environmental Health Research, School of Public Health, UC Berkeley </a:t>
            </a:r>
            <a:r>
              <a:rPr lang="en-US" altLang="en-US" sz="1000" dirty="0" err="1">
                <a:solidFill>
                  <a:srgbClr val="000000"/>
                </a:solidFill>
                <a:latin typeface="Arial" panose="020B0604020202020204" pitchFamily="34" charset="0"/>
                <a:ea typeface="ヒラギノ角ゴ Pro W3"/>
                <a:cs typeface="ヒラギノ角ゴ Pro W3"/>
              </a:rPr>
              <a:t>en</a:t>
            </a:r>
            <a:r>
              <a:rPr lang="en-US" altLang="en-US" sz="1000" dirty="0">
                <a:solidFill>
                  <a:srgbClr val="000000"/>
                </a:solidFill>
                <a:latin typeface="Arial" panose="020B0604020202020204" pitchFamily="34" charset="0"/>
                <a:ea typeface="ヒラギノ角ゴ Pro W3"/>
                <a:cs typeface="ヒラギノ角ゴ Pro W3"/>
              </a:rPr>
              <a:t> apps.cdpr.ca.gov/</a:t>
            </a:r>
            <a:r>
              <a:rPr lang="en-US" altLang="en-US" sz="1000" dirty="0" err="1">
                <a:solidFill>
                  <a:srgbClr val="000000"/>
                </a:solidFill>
                <a:latin typeface="Arial" panose="020B0604020202020204" pitchFamily="34" charset="0"/>
                <a:ea typeface="ヒラギノ角ゴ Pro W3"/>
                <a:cs typeface="ヒラギノ角ゴ Pro W3"/>
              </a:rPr>
              <a:t>schoolipm</a:t>
            </a:r>
            <a:r>
              <a:rPr lang="en-US" altLang="en-US" sz="1000" dirty="0">
                <a:solidFill>
                  <a:srgbClr val="000000"/>
                </a:solidFill>
                <a:latin typeface="Arial" panose="020B0604020202020204" pitchFamily="34" charset="0"/>
                <a:ea typeface="ヒラギノ角ゴ Pro W3"/>
                <a:cs typeface="ヒラギノ角ゴ Pro W3"/>
              </a:rPr>
              <a:t>/childcare/pest_mgt_childcare.pdf.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585D-E1B6-405C-8C3E-2969BB999114}"/>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err="1">
                <a:solidFill>
                  <a:srgbClr val="3E3D2D"/>
                </a:solidFill>
              </a:rPr>
              <a:t>Preguntas</a:t>
            </a:r>
            <a:r>
              <a:rPr lang="en-US" altLang="en-US" dirty="0">
                <a:solidFill>
                  <a:srgbClr val="3E3D2D"/>
                </a:solidFill>
              </a:rPr>
              <a:t> para romper </a:t>
            </a:r>
            <a:r>
              <a:rPr lang="en-US" altLang="en-US" dirty="0" err="1">
                <a:solidFill>
                  <a:srgbClr val="3E3D2D"/>
                </a:solidFill>
              </a:rPr>
              <a:t>el</a:t>
            </a:r>
            <a:r>
              <a:rPr lang="en-US" altLang="en-US" dirty="0">
                <a:solidFill>
                  <a:srgbClr val="3E3D2D"/>
                </a:solidFill>
              </a:rPr>
              <a:t> </a:t>
            </a:r>
            <a:r>
              <a:rPr lang="en-US" altLang="en-US" dirty="0" err="1">
                <a:solidFill>
                  <a:srgbClr val="3E3D2D"/>
                </a:solidFill>
              </a:rPr>
              <a:t>hielo</a:t>
            </a:r>
            <a:endParaRPr lang="en-US" altLang="en-US" dirty="0">
              <a:solidFill>
                <a:srgbClr val="3E3D2D"/>
              </a:solidFill>
            </a:endParaRPr>
          </a:p>
        </p:txBody>
      </p:sp>
      <p:sp>
        <p:nvSpPr>
          <p:cNvPr id="13315" name="Content Placeholder 2">
            <a:extLst>
              <a:ext uri="{FF2B5EF4-FFF2-40B4-BE49-F238E27FC236}">
                <a16:creationId xmlns:a16="http://schemas.microsoft.com/office/drawing/2014/main" id="{7CE6DD8B-9910-4544-A4A1-0EF22D0E8044}"/>
              </a:ext>
            </a:extLst>
          </p:cNvPr>
          <p:cNvSpPr txBox="1">
            <a:spLocks noChangeArrowheads="1"/>
          </p:cNvSpPr>
          <p:nvPr/>
        </p:nvSpPr>
        <p:spPr bwMode="auto">
          <a:xfrm>
            <a:off x="1676400" y="1600200"/>
            <a:ext cx="7969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Cambria" panose="02040503050406030204" pitchFamily="18" charset="0"/>
              <a:buAutoNum type="arabicPeriod"/>
            </a:pPr>
            <a:r>
              <a:rPr lang="en-US" altLang="en-US" sz="2800" dirty="0">
                <a:solidFill>
                  <a:srgbClr val="000000"/>
                </a:solidFill>
                <a:latin typeface="+mn-lt"/>
                <a:ea typeface="ヒラギノ角ゴ Pro W3"/>
                <a:cs typeface="News Gothic MT" panose="020B0504020203020204" pitchFamily="34" charset="0"/>
              </a:rPr>
              <a:t>¿</a:t>
            </a:r>
            <a:r>
              <a:rPr lang="en-US" altLang="en-US" sz="2800" dirty="0" err="1">
                <a:solidFill>
                  <a:srgbClr val="000000"/>
                </a:solidFill>
                <a:latin typeface="+mn-lt"/>
                <a:ea typeface="ヒラギノ角ゴ Pro W3"/>
                <a:cs typeface="News Gothic MT" panose="020B0504020203020204" pitchFamily="34" charset="0"/>
              </a:rPr>
              <a:t>Cómo</a:t>
            </a:r>
            <a:r>
              <a:rPr lang="en-US" altLang="en-US" sz="2800" dirty="0">
                <a:solidFill>
                  <a:srgbClr val="000000"/>
                </a:solidFill>
                <a:latin typeface="+mn-lt"/>
                <a:ea typeface="ヒラギノ角ゴ Pro W3"/>
                <a:cs typeface="News Gothic MT" panose="020B0504020203020204" pitchFamily="34" charset="0"/>
              </a:rPr>
              <a:t> se </a:t>
            </a:r>
            <a:r>
              <a:rPr lang="en-US" altLang="en-US" sz="2800" dirty="0" err="1">
                <a:solidFill>
                  <a:srgbClr val="000000"/>
                </a:solidFill>
                <a:latin typeface="+mn-lt"/>
                <a:ea typeface="ヒラギノ角ゴ Pro W3"/>
                <a:cs typeface="News Gothic MT" panose="020B0504020203020204" pitchFamily="34" charset="0"/>
              </a:rPr>
              <a:t>llaman</a:t>
            </a:r>
            <a:r>
              <a:rPr lang="en-US" altLang="en-US" sz="2800" dirty="0">
                <a:solidFill>
                  <a:srgbClr val="000000"/>
                </a:solidFill>
                <a:latin typeface="+mn-lt"/>
                <a:ea typeface="ヒラギノ角ゴ Pro W3"/>
                <a:cs typeface="News Gothic MT" panose="020B0504020203020204" pitchFamily="34" charset="0"/>
              </a:rPr>
              <a:t>?</a:t>
            </a:r>
          </a:p>
          <a:p>
            <a:pPr eaLnBrk="1" hangingPunct="1">
              <a:spcBef>
                <a:spcPct val="20000"/>
              </a:spcBef>
              <a:buFont typeface="Cambria" panose="02040503050406030204" pitchFamily="18" charset="0"/>
              <a:buAutoNum type="arabicPeriod"/>
            </a:pPr>
            <a:r>
              <a:rPr lang="en-US" altLang="en-US" sz="2800" dirty="0">
                <a:solidFill>
                  <a:srgbClr val="000000"/>
                </a:solidFill>
                <a:latin typeface="+mn-lt"/>
                <a:ea typeface="ヒラギノ角ゴ Pro W3"/>
                <a:cs typeface="News Gothic MT" panose="020B0504020203020204" pitchFamily="34" charset="0"/>
              </a:rPr>
              <a:t>¿</a:t>
            </a:r>
            <a:r>
              <a:rPr lang="en-US" altLang="en-US" sz="2800" dirty="0" err="1">
                <a:solidFill>
                  <a:srgbClr val="000000"/>
                </a:solidFill>
                <a:latin typeface="+mn-lt"/>
                <a:ea typeface="ヒラギノ角ゴ Pro W3"/>
                <a:cs typeface="News Gothic MT" panose="020B0504020203020204" pitchFamily="34" charset="0"/>
              </a:rPr>
              <a:t>Cuál</a:t>
            </a:r>
            <a:r>
              <a:rPr lang="en-US" altLang="en-US" sz="2800" dirty="0">
                <a:solidFill>
                  <a:srgbClr val="000000"/>
                </a:solidFill>
                <a:latin typeface="+mn-lt"/>
                <a:ea typeface="ヒラギノ角ゴ Pro W3"/>
                <a:cs typeface="News Gothic MT" panose="020B0504020203020204" pitchFamily="34" charset="0"/>
              </a:rPr>
              <a:t> es la </a:t>
            </a:r>
            <a:r>
              <a:rPr lang="en-US" altLang="en-US" sz="2800" dirty="0" err="1">
                <a:solidFill>
                  <a:srgbClr val="000000"/>
                </a:solidFill>
                <a:latin typeface="+mn-lt"/>
                <a:ea typeface="ヒラギノ角ゴ Pro W3"/>
                <a:cs typeface="News Gothic MT" panose="020B0504020203020204" pitchFamily="34" charset="0"/>
              </a:rPr>
              <a:t>plaga</a:t>
            </a:r>
            <a:r>
              <a:rPr lang="en-US" altLang="en-US" sz="2800" dirty="0">
                <a:solidFill>
                  <a:srgbClr val="000000"/>
                </a:solidFill>
                <a:latin typeface="+mn-lt"/>
                <a:ea typeface="ヒラギノ角ゴ Pro W3"/>
                <a:cs typeface="News Gothic MT" panose="020B0504020203020204" pitchFamily="34" charset="0"/>
              </a:rPr>
              <a:t> que </a:t>
            </a:r>
            <a:r>
              <a:rPr lang="en-US" altLang="en-US" sz="2800" dirty="0" err="1">
                <a:solidFill>
                  <a:srgbClr val="000000"/>
                </a:solidFill>
                <a:latin typeface="+mn-lt"/>
                <a:ea typeface="ヒラギノ角ゴ Pro W3"/>
                <a:cs typeface="News Gothic MT" panose="020B0504020203020204" pitchFamily="34" charset="0"/>
              </a:rPr>
              <a:t>más</a:t>
            </a:r>
            <a:r>
              <a:rPr lang="en-US" altLang="en-US" sz="2800" dirty="0">
                <a:solidFill>
                  <a:srgbClr val="000000"/>
                </a:solidFill>
                <a:latin typeface="+mn-lt"/>
                <a:ea typeface="ヒラギノ角ゴ Pro W3"/>
                <a:cs typeface="News Gothic MT" panose="020B0504020203020204" pitchFamily="34" charset="0"/>
              </a:rPr>
              <a:t> les </a:t>
            </a:r>
            <a:r>
              <a:rPr lang="en-US" altLang="en-US" sz="2800" dirty="0" err="1">
                <a:solidFill>
                  <a:srgbClr val="000000"/>
                </a:solidFill>
                <a:latin typeface="+mn-lt"/>
                <a:ea typeface="ヒラギノ角ゴ Pro W3"/>
                <a:cs typeface="News Gothic MT" panose="020B0504020203020204" pitchFamily="34" charset="0"/>
              </a:rPr>
              <a:t>molesta</a:t>
            </a:r>
            <a:r>
              <a:rPr lang="en-US" altLang="en-US" sz="2800" dirty="0">
                <a:solidFill>
                  <a:srgbClr val="000000"/>
                </a:solidFill>
                <a:latin typeface="+mn-lt"/>
                <a:ea typeface="ヒラギノ角ゴ Pro W3"/>
                <a:cs typeface="News Gothic MT" panose="020B0504020203020204" pitchFamily="34" charset="0"/>
              </a:rPr>
              <a:t>?</a:t>
            </a:r>
          </a:p>
          <a:p>
            <a:pPr eaLnBrk="1" hangingPunct="1">
              <a:spcBef>
                <a:spcPct val="20000"/>
              </a:spcBef>
              <a:buFont typeface="Cambria" panose="02040503050406030204" pitchFamily="18" charset="0"/>
              <a:buAutoNum type="arabicPeriod"/>
            </a:pPr>
            <a:r>
              <a:rPr kumimoji="0" lang="es-ES" altLang="en-US" sz="2800" b="0" i="0" u="none" strike="noStrike" cap="none" normalizeH="0" baseline="0" dirty="0">
                <a:ln>
                  <a:noFill/>
                </a:ln>
                <a:solidFill>
                  <a:schemeClr val="tx1"/>
                </a:solidFill>
                <a:effectLst/>
                <a:latin typeface="+mn-lt"/>
              </a:rPr>
              <a:t>Haz un dibujo simple de tu insecto favorito.</a:t>
            </a:r>
            <a:r>
              <a:rPr kumimoji="0" lang="es-ES" altLang="en-US" sz="2000" b="0" i="0" u="none" strike="noStrike" cap="none" normalizeH="0" baseline="0" dirty="0">
                <a:ln>
                  <a:noFill/>
                </a:ln>
                <a:solidFill>
                  <a:schemeClr val="tx1"/>
                </a:solidFill>
                <a:effectLst/>
                <a:latin typeface="+mn-lt"/>
              </a:rPr>
              <a:t> </a:t>
            </a:r>
            <a:endParaRPr lang="en-US" altLang="en-US" sz="2800" dirty="0">
              <a:solidFill>
                <a:srgbClr val="000000"/>
              </a:solidFill>
              <a:latin typeface="+mn-lt"/>
              <a:ea typeface="ヒラギノ角ゴ Pro W3"/>
              <a:cs typeface="News Gothic MT" panose="020B0504020203020204" pitchFamily="34" charset="0"/>
            </a:endParaRPr>
          </a:p>
          <a:p>
            <a:pPr eaLnBrk="1" hangingPunct="1">
              <a:spcBef>
                <a:spcPct val="20000"/>
              </a:spcBef>
              <a:buFont typeface="Cambria" panose="02040503050406030204" pitchFamily="18" charset="0"/>
              <a:buAutoNum type="arabicPeriod"/>
            </a:pPr>
            <a:endParaRPr lang="en-US" altLang="en-US" sz="2800" dirty="0">
              <a:solidFill>
                <a:srgbClr val="000000"/>
              </a:solidFill>
              <a:ea typeface="ヒラギノ角ゴ Pro W3"/>
              <a:cs typeface="News Gothic MT" panose="020B0504020203020204" pitchFamily="34" charset="0"/>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5200" y="91147"/>
            <a:ext cx="4572000" cy="5913707"/>
          </a:xfrm>
          <a:prstGeom prst="rect">
            <a:avLst/>
          </a:prstGeom>
          <a:ln>
            <a:solidFill>
              <a:schemeClr val="bg2"/>
            </a:solidFill>
          </a:ln>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0522-991B-41D1-BB2F-E00AD6B5B7BE}"/>
              </a:ext>
            </a:extLst>
          </p:cNvPr>
          <p:cNvSpPr>
            <a:spLocks noGrp="1"/>
          </p:cNvSpPr>
          <p:nvPr>
            <p:ph type="title"/>
          </p:nvPr>
        </p:nvSpPr>
        <p:spPr/>
        <p:txBody>
          <a:bodyPr wrap="square" numCol="1" anchorCtr="0" compatLnSpc="1">
            <a:prstTxWarp prst="textNoShape">
              <a:avLst/>
            </a:prstTxWarp>
          </a:bodyPr>
          <a:lstStyle/>
          <a:p>
            <a:pPr eaLnBrk="1" hangingPunct="1">
              <a:buSzPct val="100000"/>
              <a:defRPr/>
            </a:pPr>
            <a:r>
              <a:rPr lang="en-US" altLang="en-US" sz="4000" dirty="0" err="1">
                <a:solidFill>
                  <a:srgbClr val="3E3D2D"/>
                </a:solidFill>
              </a:rPr>
              <a:t>Almacenamiento</a:t>
            </a:r>
            <a:r>
              <a:rPr lang="en-US" altLang="en-US" sz="4000" dirty="0">
                <a:solidFill>
                  <a:srgbClr val="3E3D2D"/>
                </a:solidFill>
              </a:rPr>
              <a:t> de </a:t>
            </a:r>
            <a:r>
              <a:rPr lang="en-US" altLang="en-US" sz="4000" dirty="0" err="1">
                <a:solidFill>
                  <a:srgbClr val="3E3D2D"/>
                </a:solidFill>
              </a:rPr>
              <a:t>pesticidas</a:t>
            </a:r>
            <a:endParaRPr lang="en-US" altLang="en-US" sz="4000" dirty="0">
              <a:solidFill>
                <a:srgbClr val="3E3D2D"/>
              </a:solidFill>
            </a:endParaRPr>
          </a:p>
        </p:txBody>
      </p:sp>
      <p:sp>
        <p:nvSpPr>
          <p:cNvPr id="66563" name="Content Placeholder 2">
            <a:extLst>
              <a:ext uri="{FF2B5EF4-FFF2-40B4-BE49-F238E27FC236}">
                <a16:creationId xmlns:a16="http://schemas.microsoft.com/office/drawing/2014/main" id="{2E606837-B79E-4BAE-A76D-B3F9C248817F}"/>
              </a:ext>
            </a:extLst>
          </p:cNvPr>
          <p:cNvSpPr>
            <a:spLocks noGrp="1" noChangeArrowheads="1"/>
          </p:cNvSpPr>
          <p:nvPr>
            <p:ph idx="1"/>
          </p:nvPr>
        </p:nvSpPr>
        <p:spPr>
          <a:xfrm>
            <a:off x="1981200" y="1301751"/>
            <a:ext cx="4953000" cy="4525963"/>
          </a:xfrm>
        </p:spPr>
        <p:txBody>
          <a:bodyPr/>
          <a:lstStyle/>
          <a:p>
            <a:pPr eaLnBrk="1" hangingPunct="1">
              <a:buClr>
                <a:srgbClr val="94C600"/>
              </a:buClr>
            </a:pPr>
            <a:r>
              <a:rPr lang="en-US" altLang="en-US" dirty="0" err="1">
                <a:solidFill>
                  <a:srgbClr val="000000"/>
                </a:solidFill>
              </a:rPr>
              <a:t>Almacenar</a:t>
            </a:r>
            <a:r>
              <a:rPr lang="en-US" altLang="en-US" dirty="0">
                <a:solidFill>
                  <a:srgbClr val="000000"/>
                </a:solidFill>
              </a:rPr>
              <a:t> los </a:t>
            </a:r>
            <a:r>
              <a:rPr lang="en-US" altLang="en-US" dirty="0" err="1">
                <a:solidFill>
                  <a:srgbClr val="000000"/>
                </a:solidFill>
              </a:rPr>
              <a:t>pesticidas</a:t>
            </a:r>
            <a:r>
              <a:rPr lang="en-US" altLang="en-US" dirty="0">
                <a:solidFill>
                  <a:srgbClr val="000000"/>
                </a:solidFill>
              </a:rPr>
              <a:t> </a:t>
            </a:r>
            <a:r>
              <a:rPr lang="en-US" altLang="en-US" dirty="0" err="1">
                <a:solidFill>
                  <a:srgbClr val="000000"/>
                </a:solidFill>
              </a:rPr>
              <a:t>en</a:t>
            </a:r>
            <a:r>
              <a:rPr lang="en-US" altLang="en-US" dirty="0">
                <a:solidFill>
                  <a:srgbClr val="000000"/>
                </a:solidFill>
              </a:rPr>
              <a:t> </a:t>
            </a:r>
            <a:r>
              <a:rPr lang="en-US" altLang="en-US" dirty="0" err="1">
                <a:solidFill>
                  <a:srgbClr val="000000"/>
                </a:solidFill>
              </a:rPr>
              <a:t>los</a:t>
            </a:r>
            <a:r>
              <a:rPr lang="en-US" altLang="en-US" dirty="0">
                <a:solidFill>
                  <a:srgbClr val="000000"/>
                </a:solidFill>
              </a:rPr>
              <a:t> </a:t>
            </a:r>
            <a:r>
              <a:rPr lang="en-US" altLang="en-US" dirty="0" err="1"/>
              <a:t>envases</a:t>
            </a:r>
            <a:r>
              <a:rPr lang="en-US" altLang="en-US" dirty="0">
                <a:solidFill>
                  <a:srgbClr val="C00000"/>
                </a:solidFill>
              </a:rPr>
              <a:t> </a:t>
            </a:r>
            <a:r>
              <a:rPr lang="en-US" altLang="en-US" dirty="0" err="1">
                <a:solidFill>
                  <a:srgbClr val="000000"/>
                </a:solidFill>
              </a:rPr>
              <a:t>etiquetados</a:t>
            </a:r>
            <a:r>
              <a:rPr lang="en-US" altLang="en-US" dirty="0">
                <a:solidFill>
                  <a:srgbClr val="000000"/>
                </a:solidFill>
              </a:rPr>
              <a:t> </a:t>
            </a:r>
            <a:r>
              <a:rPr lang="en-US" altLang="en-US" dirty="0" err="1">
                <a:solidFill>
                  <a:srgbClr val="000000"/>
                </a:solidFill>
              </a:rPr>
              <a:t>originales</a:t>
            </a:r>
            <a:r>
              <a:rPr lang="en-US" altLang="en-US" dirty="0">
                <a:solidFill>
                  <a:srgbClr val="000000"/>
                </a:solidFill>
              </a:rPr>
              <a:t>. </a:t>
            </a:r>
          </a:p>
          <a:p>
            <a:pPr eaLnBrk="1" hangingPunct="1">
              <a:buClr>
                <a:srgbClr val="94C600"/>
              </a:buClr>
            </a:pPr>
            <a:r>
              <a:rPr lang="en-US" altLang="en-US" dirty="0" err="1">
                <a:solidFill>
                  <a:srgbClr val="000000"/>
                </a:solidFill>
              </a:rPr>
              <a:t>Mantener</a:t>
            </a:r>
            <a:r>
              <a:rPr lang="en-US" altLang="en-US" dirty="0">
                <a:solidFill>
                  <a:srgbClr val="000000"/>
                </a:solidFill>
              </a:rPr>
              <a:t> Hojas de </a:t>
            </a:r>
            <a:r>
              <a:rPr lang="en-US" altLang="en-US" dirty="0" err="1">
                <a:solidFill>
                  <a:srgbClr val="000000"/>
                </a:solidFill>
              </a:rPr>
              <a:t>Datos</a:t>
            </a:r>
            <a:r>
              <a:rPr lang="en-US" altLang="en-US" dirty="0">
                <a:solidFill>
                  <a:srgbClr val="000000"/>
                </a:solidFill>
              </a:rPr>
              <a:t> de </a:t>
            </a:r>
            <a:r>
              <a:rPr lang="en-US" altLang="en-US" dirty="0" err="1">
                <a:solidFill>
                  <a:srgbClr val="000000"/>
                </a:solidFill>
              </a:rPr>
              <a:t>Seguridad</a:t>
            </a:r>
            <a:r>
              <a:rPr lang="en-US" altLang="en-US" dirty="0">
                <a:solidFill>
                  <a:srgbClr val="000000"/>
                </a:solidFill>
              </a:rPr>
              <a:t> (Safety Data Sheets, SDS) </a:t>
            </a:r>
            <a:r>
              <a:rPr lang="en-US" altLang="en-US" dirty="0" err="1">
                <a:solidFill>
                  <a:srgbClr val="000000"/>
                </a:solidFill>
              </a:rPr>
              <a:t>en</a:t>
            </a:r>
            <a:r>
              <a:rPr lang="en-US" altLang="en-US" dirty="0">
                <a:solidFill>
                  <a:srgbClr val="000000"/>
                </a:solidFill>
              </a:rPr>
              <a:t> el </a:t>
            </a:r>
            <a:r>
              <a:rPr lang="en-US" altLang="en-US" dirty="0" err="1">
                <a:solidFill>
                  <a:srgbClr val="000000"/>
                </a:solidFill>
              </a:rPr>
              <a:t>centro</a:t>
            </a:r>
            <a:r>
              <a:rPr lang="en-US" altLang="en-US" dirty="0">
                <a:solidFill>
                  <a:srgbClr val="000000"/>
                </a:solidFill>
              </a:rPr>
              <a:t> para </a:t>
            </a:r>
            <a:r>
              <a:rPr lang="en-US" altLang="en-US" dirty="0" err="1">
                <a:solidFill>
                  <a:srgbClr val="000000"/>
                </a:solidFill>
              </a:rPr>
              <a:t>cada</a:t>
            </a:r>
            <a:r>
              <a:rPr lang="en-US" altLang="en-US" dirty="0">
                <a:solidFill>
                  <a:srgbClr val="000000"/>
                </a:solidFill>
              </a:rPr>
              <a:t> </a:t>
            </a:r>
            <a:r>
              <a:rPr lang="en-US" altLang="en-US" dirty="0" err="1">
                <a:solidFill>
                  <a:srgbClr val="000000"/>
                </a:solidFill>
              </a:rPr>
              <a:t>sustancia</a:t>
            </a:r>
            <a:r>
              <a:rPr lang="en-US" altLang="en-US" dirty="0">
                <a:solidFill>
                  <a:srgbClr val="000000"/>
                </a:solidFill>
              </a:rPr>
              <a:t>/</a:t>
            </a:r>
            <a:r>
              <a:rPr lang="en-US" altLang="en-US" dirty="0" err="1">
                <a:solidFill>
                  <a:srgbClr val="000000"/>
                </a:solidFill>
              </a:rPr>
              <a:t>producto</a:t>
            </a:r>
            <a:r>
              <a:rPr lang="en-US" altLang="en-US" dirty="0">
                <a:solidFill>
                  <a:srgbClr val="000000"/>
                </a:solidFill>
              </a:rPr>
              <a:t> </a:t>
            </a:r>
            <a:r>
              <a:rPr lang="en-US" altLang="en-US" dirty="0" err="1">
                <a:solidFill>
                  <a:srgbClr val="000000"/>
                </a:solidFill>
              </a:rPr>
              <a:t>químico</a:t>
            </a:r>
            <a:r>
              <a:rPr lang="en-US" altLang="en-US" dirty="0">
                <a:solidFill>
                  <a:srgbClr val="000000"/>
                </a:solidFill>
              </a:rPr>
              <a:t> </a:t>
            </a:r>
            <a:r>
              <a:rPr lang="en-US" altLang="en-US" dirty="0" err="1">
                <a:solidFill>
                  <a:srgbClr val="000000"/>
                </a:solidFill>
              </a:rPr>
              <a:t>tóxico</a:t>
            </a:r>
            <a:r>
              <a:rPr lang="en-US" altLang="en-US" dirty="0">
                <a:solidFill>
                  <a:srgbClr val="000000"/>
                </a:solidFill>
              </a:rPr>
              <a:t>.</a:t>
            </a:r>
          </a:p>
          <a:p>
            <a:pPr eaLnBrk="1" hangingPunct="1">
              <a:buClr>
                <a:srgbClr val="94C600"/>
              </a:buClr>
            </a:pPr>
            <a:r>
              <a:rPr lang="en-US" altLang="en-US" dirty="0">
                <a:solidFill>
                  <a:srgbClr val="000000"/>
                </a:solidFill>
              </a:rPr>
              <a:t>Las </a:t>
            </a:r>
            <a:r>
              <a:rPr lang="en-US" altLang="en-US" dirty="0" err="1">
                <a:solidFill>
                  <a:srgbClr val="000000"/>
                </a:solidFill>
              </a:rPr>
              <a:t>sustancias</a:t>
            </a:r>
            <a:r>
              <a:rPr lang="en-US" altLang="en-US" dirty="0">
                <a:solidFill>
                  <a:srgbClr val="000000"/>
                </a:solidFill>
              </a:rPr>
              <a:t> </a:t>
            </a:r>
            <a:r>
              <a:rPr lang="en-US" altLang="en-US" dirty="0" err="1">
                <a:solidFill>
                  <a:srgbClr val="000000"/>
                </a:solidFill>
              </a:rPr>
              <a:t>tóxicas</a:t>
            </a:r>
            <a:r>
              <a:rPr lang="en-US" altLang="en-US" dirty="0">
                <a:solidFill>
                  <a:srgbClr val="000000"/>
                </a:solidFill>
              </a:rPr>
              <a:t> </a:t>
            </a:r>
            <a:r>
              <a:rPr lang="en-US" altLang="en-US" dirty="0" err="1">
                <a:solidFill>
                  <a:srgbClr val="000000"/>
                </a:solidFill>
              </a:rPr>
              <a:t>deben</a:t>
            </a:r>
            <a:r>
              <a:rPr lang="en-US" altLang="en-US" dirty="0">
                <a:solidFill>
                  <a:srgbClr val="000000"/>
                </a:solidFill>
              </a:rPr>
              <a:t> </a:t>
            </a:r>
            <a:r>
              <a:rPr lang="en-US" altLang="en-US" dirty="0" err="1">
                <a:solidFill>
                  <a:srgbClr val="000000"/>
                </a:solidFill>
              </a:rPr>
              <a:t>estar</a:t>
            </a:r>
            <a:r>
              <a:rPr lang="en-US" altLang="en-US" dirty="0">
                <a:solidFill>
                  <a:srgbClr val="000000"/>
                </a:solidFill>
              </a:rPr>
              <a:t> </a:t>
            </a:r>
            <a:r>
              <a:rPr lang="en-US" altLang="en-US" dirty="0" err="1">
                <a:solidFill>
                  <a:srgbClr val="000000"/>
                </a:solidFill>
              </a:rPr>
              <a:t>fuera</a:t>
            </a:r>
            <a:r>
              <a:rPr lang="en-US" altLang="en-US" dirty="0">
                <a:solidFill>
                  <a:srgbClr val="000000"/>
                </a:solidFill>
              </a:rPr>
              <a:t> del </a:t>
            </a:r>
            <a:r>
              <a:rPr lang="en-US" altLang="en-US" dirty="0" err="1">
                <a:solidFill>
                  <a:srgbClr val="000000"/>
                </a:solidFill>
              </a:rPr>
              <a:t>alcance</a:t>
            </a:r>
            <a:r>
              <a:rPr lang="en-US" altLang="en-US" dirty="0">
                <a:solidFill>
                  <a:srgbClr val="000000"/>
                </a:solidFill>
              </a:rPr>
              <a:t> de los </a:t>
            </a:r>
            <a:r>
              <a:rPr lang="en-US" altLang="en-US" dirty="0" err="1">
                <a:solidFill>
                  <a:srgbClr val="000000"/>
                </a:solidFill>
              </a:rPr>
              <a:t>niños</a:t>
            </a:r>
            <a:r>
              <a:rPr lang="en-US" altLang="en-US" dirty="0">
                <a:solidFill>
                  <a:srgbClr val="000000"/>
                </a:solidFill>
              </a:rPr>
              <a:t> y </a:t>
            </a:r>
            <a:r>
              <a:rPr lang="en-US" altLang="en-US" dirty="0" err="1"/>
              <a:t>almacenarse</a:t>
            </a:r>
            <a:r>
              <a:rPr lang="en-US" altLang="en-US" dirty="0"/>
              <a:t> </a:t>
            </a:r>
            <a:r>
              <a:rPr lang="en-US" altLang="en-US" dirty="0" err="1"/>
              <a:t>en</a:t>
            </a:r>
            <a:r>
              <a:rPr lang="en-US" altLang="en-US" dirty="0"/>
              <a:t> un </a:t>
            </a:r>
            <a:r>
              <a:rPr lang="en-US" altLang="en-US" dirty="0" err="1"/>
              <a:t>cuarto</a:t>
            </a:r>
            <a:r>
              <a:rPr lang="en-US" altLang="en-US" dirty="0"/>
              <a:t> o un </a:t>
            </a:r>
            <a:r>
              <a:rPr lang="en-US" altLang="en-US" dirty="0" err="1"/>
              <a:t>armario</a:t>
            </a:r>
            <a:r>
              <a:rPr lang="en-US" altLang="en-US" dirty="0"/>
              <a:t> </a:t>
            </a:r>
            <a:r>
              <a:rPr lang="en-US" altLang="en-US" dirty="0" err="1"/>
              <a:t>cerrados</a:t>
            </a:r>
            <a:r>
              <a:rPr lang="en-US" altLang="en-US" dirty="0"/>
              <a:t> con </a:t>
            </a:r>
            <a:r>
              <a:rPr lang="en-US" altLang="en-US" dirty="0" err="1"/>
              <a:t>llave</a:t>
            </a:r>
            <a:r>
              <a:rPr lang="en-US" altLang="en-US" dirty="0"/>
              <a:t> </a:t>
            </a:r>
            <a:r>
              <a:rPr lang="en-US" altLang="en-US" dirty="0" err="1"/>
              <a:t>cuando</a:t>
            </a:r>
            <a:r>
              <a:rPr lang="en-US" altLang="en-US" dirty="0"/>
              <a:t> no se </a:t>
            </a:r>
            <a:r>
              <a:rPr lang="en-US" altLang="en-US" dirty="0" err="1"/>
              <a:t>estén</a:t>
            </a:r>
            <a:r>
              <a:rPr lang="en-US" altLang="en-US" dirty="0"/>
              <a:t> </a:t>
            </a:r>
            <a:r>
              <a:rPr lang="en-US" altLang="en-US" dirty="0" err="1"/>
              <a:t>utilizando</a:t>
            </a:r>
            <a:r>
              <a:rPr lang="en-US" altLang="en-US" dirty="0"/>
              <a:t> </a:t>
            </a:r>
            <a:r>
              <a:rPr lang="en-US" altLang="en-US" dirty="0" err="1"/>
              <a:t>activamente</a:t>
            </a:r>
            <a:r>
              <a:rPr lang="en-US" altLang="en-US" dirty="0"/>
              <a:t>. </a:t>
            </a:r>
          </a:p>
          <a:p>
            <a:pPr lvl="1" eaLnBrk="1" hangingPunct="1">
              <a:buClr>
                <a:srgbClr val="71685A"/>
              </a:buClr>
            </a:pPr>
            <a:r>
              <a:rPr lang="en-US" altLang="en-US" sz="1800" dirty="0"/>
              <a:t>Las </a:t>
            </a:r>
            <a:r>
              <a:rPr lang="en-US" altLang="en-US" sz="1800" dirty="0" err="1"/>
              <a:t>soluciones</a:t>
            </a:r>
            <a:r>
              <a:rPr lang="en-US" altLang="en-US" sz="1800" dirty="0"/>
              <a:t> de </a:t>
            </a:r>
            <a:r>
              <a:rPr lang="en-US" altLang="en-US" sz="1800" dirty="0" err="1"/>
              <a:t>blanqueador</a:t>
            </a:r>
            <a:r>
              <a:rPr lang="en-US" altLang="en-US" sz="1800" dirty="0"/>
              <a:t> </a:t>
            </a:r>
            <a:r>
              <a:rPr lang="en-US" altLang="en-US" sz="1800" dirty="0">
                <a:solidFill>
                  <a:srgbClr val="000000"/>
                </a:solidFill>
              </a:rPr>
              <a:t>se </a:t>
            </a:r>
            <a:r>
              <a:rPr lang="en-US" altLang="en-US" sz="1800" dirty="0" err="1">
                <a:solidFill>
                  <a:srgbClr val="000000"/>
                </a:solidFill>
              </a:rPr>
              <a:t>etiquetan</a:t>
            </a:r>
            <a:r>
              <a:rPr lang="en-US" altLang="en-US" sz="1800" dirty="0">
                <a:solidFill>
                  <a:srgbClr val="000000"/>
                </a:solidFill>
              </a:rPr>
              <a:t> con el </a:t>
            </a:r>
            <a:r>
              <a:rPr lang="en-US" altLang="en-US" sz="1800" dirty="0" err="1">
                <a:solidFill>
                  <a:srgbClr val="000000"/>
                </a:solidFill>
              </a:rPr>
              <a:t>contenido</a:t>
            </a:r>
            <a:r>
              <a:rPr lang="en-US" altLang="en-US" sz="1800" dirty="0">
                <a:solidFill>
                  <a:srgbClr val="000000"/>
                </a:solidFill>
              </a:rPr>
              <a:t> y la </a:t>
            </a:r>
            <a:r>
              <a:rPr lang="en-US" altLang="en-US" sz="1800" dirty="0" err="1">
                <a:solidFill>
                  <a:srgbClr val="000000"/>
                </a:solidFill>
              </a:rPr>
              <a:t>fecha</a:t>
            </a:r>
            <a:r>
              <a:rPr lang="en-US" altLang="en-US" sz="1800" dirty="0">
                <a:solidFill>
                  <a:srgbClr val="000000"/>
                </a:solidFill>
              </a:rPr>
              <a:t> de la </a:t>
            </a:r>
            <a:r>
              <a:rPr lang="en-US" altLang="en-US" sz="1800" dirty="0" err="1">
                <a:solidFill>
                  <a:srgbClr val="000000"/>
                </a:solidFill>
              </a:rPr>
              <a:t>mezcla</a:t>
            </a:r>
            <a:r>
              <a:rPr lang="en-US" altLang="en-US" sz="1800" dirty="0">
                <a:solidFill>
                  <a:srgbClr val="000000"/>
                </a:solidFill>
              </a:rPr>
              <a:t>.</a:t>
            </a:r>
          </a:p>
        </p:txBody>
      </p:sp>
      <p:pic>
        <p:nvPicPr>
          <p:cNvPr id="66564" name="Picture 3">
            <a:extLst>
              <a:ext uri="{FF2B5EF4-FFF2-40B4-BE49-F238E27FC236}">
                <a16:creationId xmlns:a16="http://schemas.microsoft.com/office/drawing/2014/main" id="{677EB0E6-61F9-4763-BFEB-A25939AD83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76364"/>
            <a:ext cx="2819400" cy="422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A1117-BC56-4AC0-9441-8F29F80FD718}"/>
              </a:ext>
            </a:extLst>
          </p:cNvPr>
          <p:cNvSpPr>
            <a:spLocks noGrp="1"/>
          </p:cNvSpPr>
          <p:nvPr>
            <p:ph type="title"/>
          </p:nvPr>
        </p:nvSpPr>
        <p:spPr>
          <a:xfrm>
            <a:off x="762000" y="509588"/>
            <a:ext cx="9829800" cy="584200"/>
          </a:xfrm>
        </p:spPr>
        <p:txBody>
          <a:bodyPr wrap="square" numCol="1" anchorCtr="0" compatLnSpc="1">
            <a:prstTxWarp prst="textNoShape">
              <a:avLst/>
            </a:prstTxWarp>
          </a:bodyPr>
          <a:lstStyle/>
          <a:p>
            <a:pPr eaLnBrk="1" hangingPunct="1">
              <a:buSzPct val="100000"/>
              <a:defRPr/>
            </a:pPr>
            <a:r>
              <a:rPr lang="en-US" altLang="en-US" sz="4000" dirty="0">
                <a:solidFill>
                  <a:srgbClr val="3E3D2D"/>
                </a:solidFill>
              </a:rPr>
              <a:t>¿</a:t>
            </a:r>
            <a:r>
              <a:rPr lang="en-US" altLang="en-US" sz="4000" dirty="0" err="1">
                <a:solidFill>
                  <a:srgbClr val="3E3D2D"/>
                </a:solidFill>
              </a:rPr>
              <a:t>Qué</a:t>
            </a:r>
            <a:r>
              <a:rPr lang="en-US" altLang="en-US" sz="4000" dirty="0">
                <a:solidFill>
                  <a:srgbClr val="3E3D2D"/>
                </a:solidFill>
              </a:rPr>
              <a:t> </a:t>
            </a:r>
            <a:r>
              <a:rPr lang="en-US" altLang="en-US" sz="4000" dirty="0" err="1">
                <a:solidFill>
                  <a:schemeClr val="tx1"/>
                </a:solidFill>
              </a:rPr>
              <a:t>es</a:t>
            </a:r>
            <a:r>
              <a:rPr lang="en-US" altLang="en-US" sz="4000" dirty="0">
                <a:solidFill>
                  <a:schemeClr val="tx1"/>
                </a:solidFill>
              </a:rPr>
              <a:t> el </a:t>
            </a:r>
            <a:r>
              <a:rPr lang="en-US" altLang="en-US" sz="4000" dirty="0" err="1">
                <a:solidFill>
                  <a:schemeClr val="tx1"/>
                </a:solidFill>
              </a:rPr>
              <a:t>manejo</a:t>
            </a:r>
            <a:r>
              <a:rPr lang="en-US" altLang="en-US" sz="4000" dirty="0">
                <a:solidFill>
                  <a:schemeClr val="tx1"/>
                </a:solidFill>
              </a:rPr>
              <a:t> </a:t>
            </a:r>
            <a:r>
              <a:rPr lang="en-US" altLang="en-US" sz="4000" dirty="0" err="1">
                <a:solidFill>
                  <a:schemeClr val="tx1"/>
                </a:solidFill>
              </a:rPr>
              <a:t>integrado</a:t>
            </a:r>
            <a:r>
              <a:rPr lang="en-US" altLang="en-US" sz="4000" dirty="0">
                <a:solidFill>
                  <a:schemeClr val="tx1"/>
                </a:solidFill>
              </a:rPr>
              <a:t> de </a:t>
            </a:r>
            <a:r>
              <a:rPr lang="en-US" altLang="en-US" sz="4000" dirty="0" err="1">
                <a:solidFill>
                  <a:schemeClr val="tx1"/>
                </a:solidFill>
              </a:rPr>
              <a:t>plagas</a:t>
            </a:r>
            <a:r>
              <a:rPr lang="en-US" altLang="en-US" sz="4000" dirty="0">
                <a:solidFill>
                  <a:schemeClr val="tx1"/>
                </a:solidFill>
              </a:rPr>
              <a:t> (IPM)?</a:t>
            </a:r>
          </a:p>
        </p:txBody>
      </p:sp>
      <p:pic>
        <p:nvPicPr>
          <p:cNvPr id="68611" name="Picture 4">
            <a:extLst>
              <a:ext uri="{FF2B5EF4-FFF2-40B4-BE49-F238E27FC236}">
                <a16:creationId xmlns:a16="http://schemas.microsoft.com/office/drawing/2014/main" id="{D41CC4D5-4F5F-49CF-B3B2-A3BE6918A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527175"/>
            <a:ext cx="2578100" cy="3867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6">
            <a:extLst>
              <a:ext uri="{FF2B5EF4-FFF2-40B4-BE49-F238E27FC236}">
                <a16:creationId xmlns:a16="http://schemas.microsoft.com/office/drawing/2014/main" id="{F1950475-2316-47FE-B72A-83F45418BECA}"/>
              </a:ext>
            </a:extLst>
          </p:cNvPr>
          <p:cNvSpPr>
            <a:spLocks noChangeArrowheads="1"/>
          </p:cNvSpPr>
          <p:nvPr/>
        </p:nvSpPr>
        <p:spPr bwMode="auto">
          <a:xfrm>
            <a:off x="2008189" y="1616075"/>
            <a:ext cx="450373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sz="2400" dirty="0">
                <a:solidFill>
                  <a:srgbClr val="000000"/>
                </a:solidFill>
              </a:rPr>
              <a:t>Una </a:t>
            </a:r>
            <a:r>
              <a:rPr lang="en-US" altLang="en-US" sz="2400" dirty="0" err="1"/>
              <a:t>estrategia</a:t>
            </a:r>
            <a:r>
              <a:rPr lang="en-US" altLang="en-US" sz="2400" dirty="0"/>
              <a:t> de </a:t>
            </a:r>
            <a:r>
              <a:rPr lang="en-US" altLang="en-US" sz="2400" dirty="0" err="1"/>
              <a:t>manejo</a:t>
            </a:r>
            <a:r>
              <a:rPr lang="en-US" altLang="en-US" sz="2400" dirty="0"/>
              <a:t> de </a:t>
            </a:r>
            <a:r>
              <a:rPr lang="en-US" altLang="en-US" sz="2400" dirty="0" err="1"/>
              <a:t>plagas</a:t>
            </a:r>
            <a:r>
              <a:rPr lang="en-US" altLang="en-US" sz="2400" dirty="0"/>
              <a:t> que se </a:t>
            </a:r>
            <a:r>
              <a:rPr lang="en-US" altLang="en-US" sz="2400" dirty="0" err="1"/>
              <a:t>centra</a:t>
            </a:r>
            <a:r>
              <a:rPr lang="en-US" altLang="en-US" sz="2400" dirty="0"/>
              <a:t> </a:t>
            </a:r>
            <a:r>
              <a:rPr lang="en-US" altLang="en-US" sz="2400" dirty="0" err="1"/>
              <a:t>en</a:t>
            </a:r>
            <a:r>
              <a:rPr lang="en-US" altLang="en-US" sz="2400" dirty="0"/>
              <a:t>:</a:t>
            </a:r>
          </a:p>
          <a:p>
            <a:pPr eaLnBrk="1" hangingPunct="1">
              <a:buFont typeface="Arial" panose="020B0604020202020204" pitchFamily="34" charset="0"/>
              <a:buChar char="•"/>
            </a:pPr>
            <a:r>
              <a:rPr lang="en-US" altLang="en-US" sz="2400" dirty="0"/>
              <a:t> </a:t>
            </a:r>
            <a:r>
              <a:rPr lang="en-US" altLang="en-US" sz="2400" dirty="0" err="1"/>
              <a:t>Prevenir</a:t>
            </a:r>
            <a:r>
              <a:rPr lang="en-US" altLang="en-US" sz="2400" dirty="0"/>
              <a:t> las </a:t>
            </a:r>
            <a:r>
              <a:rPr lang="en-US" altLang="en-US" sz="2400" dirty="0" err="1"/>
              <a:t>infestaciones</a:t>
            </a:r>
            <a:r>
              <a:rPr lang="en-US" altLang="en-US" sz="2400" dirty="0"/>
              <a:t> (</a:t>
            </a:r>
            <a:r>
              <a:rPr lang="en-US" altLang="en-US" sz="2400" dirty="0" err="1"/>
              <a:t>manteniendo</a:t>
            </a:r>
            <a:r>
              <a:rPr lang="en-US" altLang="en-US" sz="2400" dirty="0"/>
              <a:t> las </a:t>
            </a:r>
            <a:r>
              <a:rPr lang="en-US" altLang="en-US" sz="2400" dirty="0" err="1"/>
              <a:t>plagas</a:t>
            </a:r>
            <a:r>
              <a:rPr lang="en-US" altLang="en-US" sz="2400" dirty="0"/>
              <a:t> </a:t>
            </a:r>
            <a:r>
              <a:rPr lang="en-US" altLang="en-US" sz="2400" dirty="0" err="1"/>
              <a:t>fuera</a:t>
            </a:r>
            <a:r>
              <a:rPr lang="en-US" altLang="en-US" sz="2400" dirty="0"/>
              <a:t> y </a:t>
            </a:r>
            <a:r>
              <a:rPr lang="en-US" altLang="en-US" sz="2400" dirty="0" err="1"/>
              <a:t>eliminando</a:t>
            </a:r>
            <a:r>
              <a:rPr lang="en-US" altLang="en-US" sz="2400" dirty="0"/>
              <a:t> la comida, el </a:t>
            </a:r>
            <a:r>
              <a:rPr lang="en-US" altLang="en-US" sz="2400" dirty="0" err="1"/>
              <a:t>agua</a:t>
            </a:r>
            <a:r>
              <a:rPr lang="en-US" altLang="en-US" sz="2400" dirty="0"/>
              <a:t> y el </a:t>
            </a:r>
            <a:r>
              <a:rPr lang="en-US" altLang="en-US" sz="2400" dirty="0" err="1"/>
              <a:t>refugio</a:t>
            </a:r>
            <a:r>
              <a:rPr lang="en-US" altLang="en-US" sz="2400" dirty="0"/>
              <a:t>).</a:t>
            </a:r>
          </a:p>
          <a:p>
            <a:pPr eaLnBrk="1" hangingPunct="1">
              <a:buFont typeface="Arial" panose="020B0604020202020204" pitchFamily="34" charset="0"/>
              <a:buChar char="•"/>
            </a:pPr>
            <a:r>
              <a:rPr lang="en-US" altLang="en-US" sz="2400" dirty="0"/>
              <a:t> </a:t>
            </a:r>
            <a:r>
              <a:rPr lang="en-US" altLang="en-US" sz="2400" dirty="0" err="1"/>
              <a:t>Controlar</a:t>
            </a:r>
            <a:r>
              <a:rPr lang="en-US" altLang="en-US" sz="2400" dirty="0"/>
              <a:t> las </a:t>
            </a:r>
            <a:r>
              <a:rPr lang="en-US" altLang="en-US" sz="2400" dirty="0" err="1"/>
              <a:t>plagas</a:t>
            </a:r>
            <a:r>
              <a:rPr lang="en-US" altLang="en-US" sz="2400" dirty="0"/>
              <a:t>.</a:t>
            </a:r>
          </a:p>
          <a:p>
            <a:pPr eaLnBrk="1" hangingPunct="1">
              <a:buFont typeface="Arial" panose="020B0604020202020204" pitchFamily="34" charset="0"/>
              <a:buChar char="•"/>
            </a:pPr>
            <a:r>
              <a:rPr lang="en-US" altLang="en-US" sz="2400" dirty="0"/>
              <a:t> </a:t>
            </a:r>
            <a:r>
              <a:rPr lang="en-US" altLang="en-US" sz="2400" dirty="0" err="1"/>
              <a:t>Reducir</a:t>
            </a:r>
            <a:r>
              <a:rPr lang="en-US" altLang="en-US" sz="2400" dirty="0"/>
              <a:t> el </a:t>
            </a:r>
            <a:r>
              <a:rPr lang="en-US" altLang="en-US" sz="2400" dirty="0" err="1"/>
              <a:t>uso</a:t>
            </a:r>
            <a:r>
              <a:rPr lang="en-US" altLang="en-US" sz="2400" dirty="0"/>
              <a:t> de </a:t>
            </a:r>
            <a:r>
              <a:rPr lang="en-US" altLang="en-US" sz="2400" dirty="0" err="1"/>
              <a:t>pesticidas</a:t>
            </a:r>
            <a:r>
              <a:rPr lang="en-US" altLang="en-US" sz="2400" dirty="0"/>
              <a:t>.</a:t>
            </a:r>
          </a:p>
          <a:p>
            <a:pPr eaLnBrk="1" hangingPunct="1">
              <a:buFont typeface="Arial" panose="020B0604020202020204" pitchFamily="34" charset="0"/>
              <a:buChar char="•"/>
            </a:pPr>
            <a:r>
              <a:rPr lang="en-US" altLang="en-US" sz="2400" dirty="0"/>
              <a:t> </a:t>
            </a:r>
            <a:r>
              <a:rPr lang="en-US" altLang="en-US" sz="2400" dirty="0" err="1"/>
              <a:t>Minimizar</a:t>
            </a:r>
            <a:r>
              <a:rPr lang="en-US" altLang="en-US" sz="2400" dirty="0"/>
              <a:t> los </a:t>
            </a:r>
            <a:r>
              <a:rPr lang="en-US" altLang="en-US" sz="2400" dirty="0" err="1"/>
              <a:t>riesgos</a:t>
            </a:r>
            <a:r>
              <a:rPr lang="en-US" altLang="en-US" sz="2400" dirty="0"/>
              <a:t> para la </a:t>
            </a:r>
            <a:r>
              <a:rPr lang="en-US" altLang="en-US" sz="2400" dirty="0" err="1"/>
              <a:t>salud</a:t>
            </a:r>
            <a:r>
              <a:rPr lang="en-US" altLang="en-US" sz="2400" dirty="0"/>
              <a:t> de las personas y el medio </a:t>
            </a:r>
            <a:r>
              <a:rPr lang="en-US" altLang="en-US" sz="2400" dirty="0" err="1"/>
              <a:t>ambiente</a:t>
            </a:r>
            <a:r>
              <a:rPr lang="en-US" altLang="en-US" sz="2400" dirty="0"/>
              <a:t>.</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2A5891-DC69-3660-0824-3BFF67AE7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85725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research\My Documents\evie\images\CaulkingFaucetGap.jpg">
            <a:extLst>
              <a:ext uri="{FF2B5EF4-FFF2-40B4-BE49-F238E27FC236}">
                <a16:creationId xmlns:a16="http://schemas.microsoft.com/office/drawing/2014/main" id="{CD237CAB-5963-4C0D-A350-7CA39FD48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39" y="3817938"/>
            <a:ext cx="2790825" cy="18526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
            <a:extLst>
              <a:ext uri="{FF2B5EF4-FFF2-40B4-BE49-F238E27FC236}">
                <a16:creationId xmlns:a16="http://schemas.microsoft.com/office/drawing/2014/main" id="{2495028A-85D6-4160-9DAE-399B579A5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976" y="2925151"/>
            <a:ext cx="2436812" cy="2363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8" name="Picture 3">
            <a:extLst>
              <a:ext uri="{FF2B5EF4-FFF2-40B4-BE49-F238E27FC236}">
                <a16:creationId xmlns:a16="http://schemas.microsoft.com/office/drawing/2014/main" id="{465BE921-C716-4F4A-A181-4BB093900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1" y="1412875"/>
            <a:ext cx="2278063" cy="1860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4" descr="Doorway - Broken Doorsweep-j_jochim">
            <a:extLst>
              <a:ext uri="{FF2B5EF4-FFF2-40B4-BE49-F238E27FC236}">
                <a16:creationId xmlns:a16="http://schemas.microsoft.com/office/drawing/2014/main" id="{8C351DB7-1877-4FEC-8A95-A3EF380A7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451" y="1042988"/>
            <a:ext cx="1725613" cy="2132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2C375F-6DCB-4984-A52F-E9FAD11FFC36}"/>
              </a:ext>
            </a:extLst>
          </p:cNvPr>
          <p:cNvSpPr>
            <a:spLocks noGrp="1"/>
          </p:cNvSpPr>
          <p:nvPr>
            <p:ph type="title" idx="4294967295"/>
          </p:nvPr>
        </p:nvSpPr>
        <p:spPr>
          <a:xfrm>
            <a:off x="1753790" y="229394"/>
            <a:ext cx="8229600" cy="584200"/>
          </a:xfrm>
        </p:spPr>
        <p:txBody>
          <a:bodyPr wrap="square" numCol="1" anchorCtr="0" compatLnSpc="1">
            <a:prstTxWarp prst="textNoShape">
              <a:avLst/>
            </a:prstTxWarp>
          </a:bodyPr>
          <a:lstStyle/>
          <a:p>
            <a:pPr eaLnBrk="1" hangingPunct="1">
              <a:buSzPct val="100000"/>
              <a:defRPr/>
            </a:pPr>
            <a:r>
              <a:rPr lang="en-US" altLang="en-US" sz="4000" dirty="0" err="1">
                <a:solidFill>
                  <a:srgbClr val="3E3D2D"/>
                </a:solidFill>
              </a:rPr>
              <a:t>Prevención</a:t>
            </a:r>
            <a:r>
              <a:rPr lang="en-US" altLang="en-US" sz="4000" dirty="0">
                <a:solidFill>
                  <a:srgbClr val="3E3D2D"/>
                </a:solidFill>
              </a:rPr>
              <a:t>: </a:t>
            </a:r>
            <a:r>
              <a:rPr lang="en-US" altLang="en-US" sz="4000" dirty="0" err="1">
                <a:solidFill>
                  <a:srgbClr val="3E3D2D"/>
                </a:solidFill>
              </a:rPr>
              <a:t>Mantenga</a:t>
            </a:r>
            <a:r>
              <a:rPr lang="en-US" altLang="en-US" sz="4000" dirty="0">
                <a:solidFill>
                  <a:srgbClr val="3E3D2D"/>
                </a:solidFill>
              </a:rPr>
              <a:t> las </a:t>
            </a:r>
            <a:r>
              <a:rPr lang="en-US" altLang="en-US" sz="4000" dirty="0" err="1">
                <a:solidFill>
                  <a:srgbClr val="3E3D2D"/>
                </a:solidFill>
              </a:rPr>
              <a:t>plagas</a:t>
            </a:r>
            <a:r>
              <a:rPr lang="en-US" altLang="en-US" sz="4000" dirty="0">
                <a:solidFill>
                  <a:srgbClr val="3E3D2D"/>
                </a:solidFill>
              </a:rPr>
              <a:t> </a:t>
            </a:r>
            <a:r>
              <a:rPr lang="en-US" altLang="en-US" sz="4000" dirty="0" err="1">
                <a:solidFill>
                  <a:srgbClr val="3E3D2D"/>
                </a:solidFill>
              </a:rPr>
              <a:t>fuera</a:t>
            </a:r>
            <a:endParaRPr lang="en-US" altLang="en-US" sz="4000" dirty="0">
              <a:solidFill>
                <a:srgbClr val="3E3D2D"/>
              </a:solidFill>
            </a:endParaRPr>
          </a:p>
        </p:txBody>
      </p:sp>
      <p:sp>
        <p:nvSpPr>
          <p:cNvPr id="3" name="Content Placeholder 2">
            <a:extLst>
              <a:ext uri="{FF2B5EF4-FFF2-40B4-BE49-F238E27FC236}">
                <a16:creationId xmlns:a16="http://schemas.microsoft.com/office/drawing/2014/main" id="{BD4BAFFB-EF3A-458A-821C-D7A20F2DC3A7}"/>
              </a:ext>
            </a:extLst>
          </p:cNvPr>
          <p:cNvSpPr txBox="1">
            <a:spLocks noChangeArrowheads="1"/>
          </p:cNvSpPr>
          <p:nvPr/>
        </p:nvSpPr>
        <p:spPr bwMode="auto">
          <a:xfrm>
            <a:off x="2133600" y="459422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buFont typeface="Arial" panose="020B0604020202020204" pitchFamily="34" charset="0"/>
              <a:buNone/>
            </a:pPr>
            <a:endParaRPr lang="en-US" altLang="en-US" sz="3200"/>
          </a:p>
        </p:txBody>
      </p:sp>
      <p:sp>
        <p:nvSpPr>
          <p:cNvPr id="15" name="Right Arrow 14">
            <a:extLst>
              <a:ext uri="{FF2B5EF4-FFF2-40B4-BE49-F238E27FC236}">
                <a16:creationId xmlns:a16="http://schemas.microsoft.com/office/drawing/2014/main" id="{89E38D79-5A8C-46C3-BBB3-FE13C6FD5504}"/>
              </a:ext>
            </a:extLst>
          </p:cNvPr>
          <p:cNvSpPr/>
          <p:nvPr/>
        </p:nvSpPr>
        <p:spPr>
          <a:xfrm>
            <a:off x="4857750" y="1633538"/>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482" name="Picture 2">
            <a:extLst>
              <a:ext uri="{FF2B5EF4-FFF2-40B4-BE49-F238E27FC236}">
                <a16:creationId xmlns:a16="http://schemas.microsoft.com/office/drawing/2014/main" id="{9CA53248-41BD-455A-812E-33F78AD59C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4189" y="996951"/>
            <a:ext cx="3076575" cy="1736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938BC1-6BEA-4B38-99A3-1874B29E20A2}"/>
              </a:ext>
            </a:extLst>
          </p:cNvPr>
          <p:cNvSpPr txBox="1">
            <a:spLocks noChangeArrowheads="1"/>
          </p:cNvSpPr>
          <p:nvPr/>
        </p:nvSpPr>
        <p:spPr bwMode="auto">
          <a:xfrm>
            <a:off x="2019301" y="5649913"/>
            <a:ext cx="5981700" cy="369332"/>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Sellar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los</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espacios</a:t>
            </a:r>
            <a:r>
              <a:rPr lang="en-US" altLang="en-US" sz="1800" dirty="0">
                <a:solidFill>
                  <a:srgbClr val="C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alrededor</a:t>
            </a:r>
            <a:r>
              <a:rPr lang="en-US" altLang="en-US" sz="1800" dirty="0">
                <a:solidFill>
                  <a:srgbClr val="000000"/>
                </a:solidFill>
                <a:latin typeface="News Gothic MT" panose="020B0504020203020204" pitchFamily="34" charset="0"/>
                <a:cs typeface="News Gothic MT" panose="020B0504020203020204" pitchFamily="34" charset="0"/>
              </a:rPr>
              <a:t> de las </a:t>
            </a:r>
            <a:r>
              <a:rPr lang="en-US" altLang="en-US" sz="1800" dirty="0" err="1">
                <a:solidFill>
                  <a:srgbClr val="000000"/>
                </a:solidFill>
                <a:latin typeface="News Gothic MT" panose="020B0504020203020204" pitchFamily="34" charset="0"/>
                <a:cs typeface="News Gothic MT" panose="020B0504020203020204" pitchFamily="34" charset="0"/>
              </a:rPr>
              <a:t>tuberías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7" name="Right Arrow 16">
            <a:extLst>
              <a:ext uri="{FF2B5EF4-FFF2-40B4-BE49-F238E27FC236}">
                <a16:creationId xmlns:a16="http://schemas.microsoft.com/office/drawing/2014/main" id="{376419A5-3A69-4551-9E9C-599FC9AAD5F7}"/>
              </a:ext>
            </a:extLst>
          </p:cNvPr>
          <p:cNvSpPr/>
          <p:nvPr/>
        </p:nvSpPr>
        <p:spPr>
          <a:xfrm>
            <a:off x="4198938" y="4538663"/>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extBox 15">
            <a:extLst>
              <a:ext uri="{FF2B5EF4-FFF2-40B4-BE49-F238E27FC236}">
                <a16:creationId xmlns:a16="http://schemas.microsoft.com/office/drawing/2014/main" id="{C88743AA-A7CD-4276-9EE9-BA8887C8B664}"/>
              </a:ext>
            </a:extLst>
          </p:cNvPr>
          <p:cNvSpPr txBox="1">
            <a:spLocks noChangeArrowheads="1"/>
          </p:cNvSpPr>
          <p:nvPr/>
        </p:nvSpPr>
        <p:spPr bwMode="auto">
          <a:xfrm>
            <a:off x="7359651" y="3175001"/>
            <a:ext cx="2566511" cy="646331"/>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1800" dirty="0" err="1">
                <a:latin typeface="News Gothic MT" panose="020B0504020203020204" pitchFamily="34" charset="0"/>
                <a:cs typeface="News Gothic MT" panose="020B0504020203020204" pitchFamily="34" charset="0"/>
              </a:rPr>
              <a:t>Parchear</a:t>
            </a:r>
            <a:r>
              <a:rPr lang="en-US" altLang="en-US" sz="1800" dirty="0">
                <a:solidFill>
                  <a:srgbClr val="C00000"/>
                </a:solidFill>
                <a:latin typeface="News Gothic MT" panose="020B0504020203020204" pitchFamily="34" charset="0"/>
                <a:cs typeface="News Gothic MT" panose="020B0504020203020204" pitchFamily="34" charset="0"/>
              </a:rPr>
              <a:t> </a:t>
            </a:r>
            <a:r>
              <a:rPr lang="en-US" altLang="en-US" sz="1800" dirty="0">
                <a:solidFill>
                  <a:srgbClr val="000000"/>
                </a:solidFill>
                <a:latin typeface="News Gothic MT" panose="020B0504020203020204" pitchFamily="34" charset="0"/>
                <a:cs typeface="News Gothic MT" panose="020B0504020203020204" pitchFamily="34" charset="0"/>
              </a:rPr>
              <a:t>los </a:t>
            </a:r>
            <a:r>
              <a:rPr lang="en-US" altLang="en-US" sz="1800" dirty="0" err="1">
                <a:solidFill>
                  <a:srgbClr val="000000"/>
                </a:solidFill>
                <a:latin typeface="News Gothic MT" panose="020B0504020203020204" pitchFamily="34" charset="0"/>
                <a:cs typeface="News Gothic MT" panose="020B0504020203020204" pitchFamily="34" charset="0"/>
              </a:rPr>
              <a:t>agujeros</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en</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telas</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metálicas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7" name="TextBox 6">
            <a:extLst>
              <a:ext uri="{FF2B5EF4-FFF2-40B4-BE49-F238E27FC236}">
                <a16:creationId xmlns:a16="http://schemas.microsoft.com/office/drawing/2014/main" id="{6997EF6C-370A-4EC6-8889-4EBF25928306}"/>
              </a:ext>
            </a:extLst>
          </p:cNvPr>
          <p:cNvSpPr txBox="1">
            <a:spLocks noChangeArrowheads="1"/>
          </p:cNvSpPr>
          <p:nvPr/>
        </p:nvSpPr>
        <p:spPr bwMode="auto">
          <a:xfrm>
            <a:off x="3192859" y="2040940"/>
            <a:ext cx="3378200" cy="1200329"/>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Sellar</a:t>
            </a:r>
            <a:r>
              <a:rPr lang="en-US" altLang="en-US" sz="1800" dirty="0">
                <a:solidFill>
                  <a:srgbClr val="000000"/>
                </a:solidFill>
                <a:latin typeface="News Gothic MT" panose="020B0504020203020204" pitchFamily="34" charset="0"/>
                <a:cs typeface="News Gothic MT" panose="020B0504020203020204" pitchFamily="34" charset="0"/>
              </a:rPr>
              <a:t> o </a:t>
            </a:r>
            <a:r>
              <a:rPr lang="en-US" altLang="en-US" sz="1800" dirty="0" err="1">
                <a:latin typeface="News Gothic MT" panose="020B0504020203020204" pitchFamily="34" charset="0"/>
                <a:cs typeface="News Gothic MT" panose="020B0504020203020204" pitchFamily="34" charset="0"/>
              </a:rPr>
              <a:t>tapar</a:t>
            </a:r>
            <a:r>
              <a:rPr lang="en-US" altLang="en-US" sz="1800" dirty="0">
                <a:latin typeface="News Gothic MT" panose="020B0504020203020204" pitchFamily="34" charset="0"/>
                <a:cs typeface="News Gothic MT" panose="020B0504020203020204" pitchFamily="34" charset="0"/>
              </a:rPr>
              <a:t> los </a:t>
            </a:r>
            <a:r>
              <a:rPr lang="en-US" altLang="en-US" sz="1800" dirty="0" err="1">
                <a:latin typeface="News Gothic MT" panose="020B0504020203020204" pitchFamily="34" charset="0"/>
                <a:cs typeface="News Gothic MT" panose="020B0504020203020204" pitchFamily="34" charset="0"/>
              </a:rPr>
              <a:t>espacios</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alrededor</a:t>
            </a:r>
            <a:r>
              <a:rPr lang="en-US" altLang="en-US" sz="1800" dirty="0">
                <a:latin typeface="News Gothic MT" panose="020B0504020203020204" pitchFamily="34" charset="0"/>
                <a:cs typeface="News Gothic MT" panose="020B0504020203020204" pitchFamily="34" charset="0"/>
              </a:rPr>
              <a:t> de las </a:t>
            </a:r>
            <a:r>
              <a:rPr lang="en-US" altLang="en-US" sz="1800" dirty="0" err="1">
                <a:latin typeface="News Gothic MT" panose="020B0504020203020204" pitchFamily="34" charset="0"/>
                <a:cs typeface="News Gothic MT" panose="020B0504020203020204" pitchFamily="34" charset="0"/>
              </a:rPr>
              <a:t>puertas</a:t>
            </a:r>
            <a:endParaRPr lang="en-US" altLang="en-US" sz="1800" dirty="0">
              <a:latin typeface="News Gothic MT" panose="020B0504020203020204" pitchFamily="34" charset="0"/>
              <a:cs typeface="News Gothic MT" panose="020B0504020203020204" pitchFamily="34" charset="0"/>
            </a:endParaRPr>
          </a:p>
          <a:p>
            <a:pPr eaLnBrk="1" hangingPunct="1">
              <a:spcBef>
                <a:spcPct val="0"/>
              </a:spcBef>
              <a:buClrTx/>
              <a:buFont typeface="Calibri" panose="020F0502020204030204" pitchFamily="34" charset="0"/>
              <a:buNone/>
            </a:pPr>
            <a:r>
              <a:rPr lang="en-US" altLang="en-US" sz="1800" dirty="0" err="1">
                <a:latin typeface="News Gothic MT" panose="020B0504020203020204" pitchFamily="34" charset="0"/>
                <a:cs typeface="News Gothic MT" panose="020B0504020203020204" pitchFamily="34" charset="0"/>
              </a:rPr>
              <a:t>Instalar</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tapajuntas</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barridos</a:t>
            </a:r>
            <a:r>
              <a:rPr lang="en-US" altLang="en-US" sz="1800" dirty="0">
                <a:latin typeface="News Gothic MT" panose="020B0504020203020204" pitchFamily="34" charset="0"/>
                <a:cs typeface="News Gothic MT" panose="020B0504020203020204" pitchFamily="34" charset="0"/>
              </a:rPr>
              <a:t> de </a:t>
            </a:r>
            <a:r>
              <a:rPr lang="en-US" altLang="en-US" sz="1800" dirty="0" err="1">
                <a:latin typeface="News Gothic MT" panose="020B0504020203020204" pitchFamily="34" charset="0"/>
                <a:cs typeface="News Gothic MT" panose="020B0504020203020204" pitchFamily="34" charset="0"/>
              </a:rPr>
              <a:t>puertas</a:t>
            </a:r>
            <a:r>
              <a:rPr lang="en-US" altLang="en-US" sz="1800" dirty="0">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en</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puertas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22" name="Content Placeholder 2">
            <a:extLst>
              <a:ext uri="{FF2B5EF4-FFF2-40B4-BE49-F238E27FC236}">
                <a16:creationId xmlns:a16="http://schemas.microsoft.com/office/drawing/2014/main" id="{B0653C67-4CF2-44C6-B674-1DB97283BB94}"/>
              </a:ext>
            </a:extLst>
          </p:cNvPr>
          <p:cNvSpPr txBox="1">
            <a:spLocks/>
          </p:cNvSpPr>
          <p:nvPr/>
        </p:nvSpPr>
        <p:spPr>
          <a:xfrm>
            <a:off x="2265840" y="3789363"/>
            <a:ext cx="6888163" cy="1522412"/>
          </a:xfrm>
          <a:prstGeom prst="rect">
            <a:avLst/>
          </a:prstGeom>
          <a:solidFill>
            <a:schemeClr val="accent6">
              <a:lumMod val="75000"/>
            </a:schemeClr>
          </a:solidFill>
          <a:ln w="25400">
            <a:solidFill>
              <a:schemeClr val="tx1"/>
            </a:solid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8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8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Cerrar</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las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vías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de entrada para que las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plagas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no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puedan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entrar</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su</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centro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primer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lugar</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9" presetClass="emph" presetSubtype="0" nodeType="withEffect">
                                  <p:stCondLst>
                                    <p:cond delay="0"/>
                                  </p:stCondLst>
                                  <p:childTnLst>
                                    <p:set>
                                      <p:cBhvr rctx="PPT">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grpId="0" nodeType="with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par>
                                <p:cTn id="30" presetID="9" presetClass="emph" presetSubtype="0" grpId="0" nodeType="withEffect" nodePh="1">
                                  <p:stCondLst>
                                    <p:cond delay="0"/>
                                  </p:stCondLst>
                                  <p:endCondLst>
                                    <p:cond evt="begin" delay="0">
                                      <p:tn val="30"/>
                                    </p:cond>
                                  </p:endCondLst>
                                  <p:childTnLst>
                                    <p:set>
                                      <p:cBhvr rctx="PPT">
                                        <p:cTn id="31" dur="indefinite"/>
                                        <p:tgtEl>
                                          <p:spTgt spid="3"/>
                                        </p:tgtEl>
                                        <p:attrNameLst>
                                          <p:attrName>style.opacity</p:attrName>
                                        </p:attrNameLst>
                                      </p:cBhvr>
                                      <p:to>
                                        <p:strVal val="0.5"/>
                                      </p:to>
                                    </p:set>
                                    <p:animEffect filter="image" prLst="opacity: 0.5">
                                      <p:cBhvr rctx="IE">
                                        <p:cTn id="32" dur="indefinite"/>
                                        <p:tgtEl>
                                          <p:spTgt spid="3"/>
                                        </p:tgtEl>
                                      </p:cBhvr>
                                    </p:animEffect>
                                  </p:childTnLst>
                                </p:cTn>
                              </p:par>
                              <p:par>
                                <p:cTn id="33" presetID="9" presetClass="emph" presetSubtype="0" grpId="0" nodeType="withEffect">
                                  <p:stCondLst>
                                    <p:cond delay="0"/>
                                  </p:stCondLst>
                                  <p:childTnLst>
                                    <p:set>
                                      <p:cBhvr rctx="PPT">
                                        <p:cTn id="34" dur="indefinite"/>
                                        <p:tgtEl>
                                          <p:spTgt spid="15"/>
                                        </p:tgtEl>
                                        <p:attrNameLst>
                                          <p:attrName>style.opacity</p:attrName>
                                        </p:attrNameLst>
                                      </p:cBhvr>
                                      <p:to>
                                        <p:strVal val="0.5"/>
                                      </p:to>
                                    </p:set>
                                    <p:animEffect filter="image" prLst="opacity: 0.5">
                                      <p:cBhvr rctx="IE">
                                        <p:cTn id="35" dur="indefinite"/>
                                        <p:tgtEl>
                                          <p:spTgt spid="15"/>
                                        </p:tgtEl>
                                      </p:cBhvr>
                                    </p:animEffect>
                                  </p:childTnLst>
                                </p:cTn>
                              </p:par>
                              <p:par>
                                <p:cTn id="36" presetID="9" presetClass="emph" presetSubtype="0" nodeType="withEffect">
                                  <p:stCondLst>
                                    <p:cond delay="0"/>
                                  </p:stCondLst>
                                  <p:childTnLst>
                                    <p:set>
                                      <p:cBhvr rctx="PPT">
                                        <p:cTn id="37" dur="indefinite"/>
                                        <p:tgtEl>
                                          <p:spTgt spid="20482"/>
                                        </p:tgtEl>
                                        <p:attrNameLst>
                                          <p:attrName>style.opacity</p:attrName>
                                        </p:attrNameLst>
                                      </p:cBhvr>
                                      <p:to>
                                        <p:strVal val="0.5"/>
                                      </p:to>
                                    </p:set>
                                    <p:animEffect filter="image" prLst="opacity: 0.5">
                                      <p:cBhvr rctx="IE">
                                        <p:cTn id="38" dur="indefinite"/>
                                        <p:tgtEl>
                                          <p:spTgt spid="20482"/>
                                        </p:tgtEl>
                                      </p:cBhvr>
                                    </p:animEffect>
                                  </p:childTnLst>
                                </p:cTn>
                              </p:par>
                              <p:par>
                                <p:cTn id="39" presetID="9" presetClass="emph" presetSubtype="0" nodeType="withEffect">
                                  <p:stCondLst>
                                    <p:cond delay="0"/>
                                  </p:stCondLst>
                                  <p:childTnLst>
                                    <p:set>
                                      <p:cBhvr rctx="PPT">
                                        <p:cTn id="40" dur="indefinite"/>
                                        <p:tgtEl>
                                          <p:spTgt spid="11"/>
                                        </p:tgtEl>
                                        <p:attrNameLst>
                                          <p:attrName>style.opacity</p:attrName>
                                        </p:attrNameLst>
                                      </p:cBhvr>
                                      <p:to>
                                        <p:strVal val="0.5"/>
                                      </p:to>
                                    </p:set>
                                    <p:animEffect filter="image" prLst="opacity: 0.5">
                                      <p:cBhvr rctx="IE">
                                        <p:cTn id="41" dur="indefinite"/>
                                        <p:tgtEl>
                                          <p:spTgt spid="11"/>
                                        </p:tgtEl>
                                      </p:cBhvr>
                                    </p:animEffect>
                                  </p:childTnLst>
                                </p:cTn>
                              </p:par>
                              <p:par>
                                <p:cTn id="42" presetID="9" presetClass="emph" presetSubtype="0"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9" presetClass="emph" presetSubtype="0" grpId="1" nodeType="withEffect">
                                  <p:stCondLst>
                                    <p:cond delay="0"/>
                                  </p:stCondLst>
                                  <p:childTnLst>
                                    <p:set>
                                      <p:cBhvr rctx="PPT">
                                        <p:cTn id="46" dur="indefinite"/>
                                        <p:tgtEl>
                                          <p:spTgt spid="9"/>
                                        </p:tgtEl>
                                        <p:attrNameLst>
                                          <p:attrName>style.opacity</p:attrName>
                                        </p:attrNameLst>
                                      </p:cBhvr>
                                      <p:to>
                                        <p:strVal val="0.5"/>
                                      </p:to>
                                    </p:set>
                                    <p:animEffect filter="image" prLst="opacity: 0.5">
                                      <p:cBhvr rctx="IE">
                                        <p:cTn id="47" dur="indefinite"/>
                                        <p:tgtEl>
                                          <p:spTgt spid="9"/>
                                        </p:tgtEl>
                                      </p:cBhvr>
                                    </p:animEffect>
                                  </p:childTnLst>
                                </p:cTn>
                              </p:par>
                              <p:par>
                                <p:cTn id="48" presetID="9" presetClass="emph" presetSubtype="0" grpId="0" nodeType="withEffect">
                                  <p:stCondLst>
                                    <p:cond delay="0"/>
                                  </p:stCondLst>
                                  <p:childTnLst>
                                    <p:set>
                                      <p:cBhvr rctx="PPT">
                                        <p:cTn id="49" dur="indefinite"/>
                                        <p:tgtEl>
                                          <p:spTgt spid="17"/>
                                        </p:tgtEl>
                                        <p:attrNameLst>
                                          <p:attrName>style.opacity</p:attrName>
                                        </p:attrNameLst>
                                      </p:cBhvr>
                                      <p:to>
                                        <p:strVal val="0.5"/>
                                      </p:to>
                                    </p:set>
                                    <p:animEffect filter="image" prLst="opacity: 0.5">
                                      <p:cBhvr rctx="IE">
                                        <p:cTn id="50" dur="indefinite"/>
                                        <p:tgtEl>
                                          <p:spTgt spid="17"/>
                                        </p:tgtEl>
                                      </p:cBhvr>
                                    </p:animEffect>
                                  </p:childTnLst>
                                </p:cTn>
                              </p:par>
                              <p:par>
                                <p:cTn id="51" presetID="9" presetClass="emph" presetSubtype="0" grpId="1" nodeType="withEffect">
                                  <p:stCondLst>
                                    <p:cond delay="0"/>
                                  </p:stCondLst>
                                  <p:childTnLst>
                                    <p:set>
                                      <p:cBhvr rctx="PPT">
                                        <p:cTn id="52" dur="indefinite"/>
                                        <p:tgtEl>
                                          <p:spTgt spid="16"/>
                                        </p:tgtEl>
                                        <p:attrNameLst>
                                          <p:attrName>style.opacity</p:attrName>
                                        </p:attrNameLst>
                                      </p:cBhvr>
                                      <p:to>
                                        <p:strVal val="0.5"/>
                                      </p:to>
                                    </p:set>
                                    <p:animEffect filter="image" prLst="opacity: 0.5">
                                      <p:cBhvr rctx="IE">
                                        <p:cTn id="53" dur="indefinite"/>
                                        <p:tgtEl>
                                          <p:spTgt spid="16"/>
                                        </p:tgtEl>
                                      </p:cBhvr>
                                    </p:animEffect>
                                  </p:childTnLst>
                                </p:cTn>
                              </p:par>
                              <p:par>
                                <p:cTn id="54" presetID="9" presetClass="emph" presetSubtype="0" grpId="1" nodeType="withEffect">
                                  <p:stCondLst>
                                    <p:cond delay="0"/>
                                  </p:stCondLst>
                                  <p:childTnLst>
                                    <p:set>
                                      <p:cBhvr rctx="PPT">
                                        <p:cTn id="55" dur="indefinite"/>
                                        <p:tgtEl>
                                          <p:spTgt spid="7"/>
                                        </p:tgtEl>
                                        <p:attrNameLst>
                                          <p:attrName>style.opacity</p:attrName>
                                        </p:attrNameLst>
                                      </p:cBhvr>
                                      <p:to>
                                        <p:strVal val="0.5"/>
                                      </p:to>
                                    </p:set>
                                    <p:animEffect filter="image" prLst="opacity: 0.5">
                                      <p:cBhvr rctx="IE">
                                        <p:cTn id="5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9" grpId="0" animBg="1"/>
      <p:bldP spid="9" grpId="1" animBg="1"/>
      <p:bldP spid="17" grpId="0" animBg="1"/>
      <p:bldP spid="16" grpId="0" animBg="1"/>
      <p:bldP spid="16" grpId="1" animBg="1"/>
      <p:bldP spid="7" grpId="0" animBg="1"/>
      <p:bldP spid="7" grpId="1"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a:extLst>
              <a:ext uri="{FF2B5EF4-FFF2-40B4-BE49-F238E27FC236}">
                <a16:creationId xmlns:a16="http://schemas.microsoft.com/office/drawing/2014/main" id="{05E81E51-55AC-4099-949E-5B0D09F4B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238" y="3586163"/>
            <a:ext cx="3079750" cy="23098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5" name="Picture 5">
            <a:extLst>
              <a:ext uri="{FF2B5EF4-FFF2-40B4-BE49-F238E27FC236}">
                <a16:creationId xmlns:a16="http://schemas.microsoft.com/office/drawing/2014/main" id="{02383B00-2709-44A6-9BC7-812D8CB10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1" y="4248150"/>
            <a:ext cx="1870075" cy="245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F725D50-B7C7-41D9-B452-F641B04A3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388" y="933450"/>
            <a:ext cx="2328862" cy="2374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F3F887FE-7E1E-4051-9836-20BF20CC2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700"/>
          <a:stretch>
            <a:fillRect/>
          </a:stretch>
        </p:blipFill>
        <p:spPr bwMode="auto">
          <a:xfrm>
            <a:off x="5029200" y="1533526"/>
            <a:ext cx="2254250" cy="1774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D678146-F7FD-4720-87B2-5F5145B900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735138"/>
            <a:ext cx="2501900" cy="20748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61F9BE-F8CD-48BD-AA85-460606559975}"/>
              </a:ext>
            </a:extLst>
          </p:cNvPr>
          <p:cNvSpPr>
            <a:spLocks noGrp="1"/>
          </p:cNvSpPr>
          <p:nvPr>
            <p:ph type="title"/>
          </p:nvPr>
        </p:nvSpPr>
        <p:spPr>
          <a:xfrm>
            <a:off x="304800" y="0"/>
            <a:ext cx="11887200" cy="933450"/>
          </a:xfrm>
        </p:spPr>
        <p:txBody>
          <a:bodyPr wrap="square" numCol="1" anchorCtr="0" compatLnSpc="1">
            <a:prstTxWarp prst="textNoShape">
              <a:avLst/>
            </a:prstTxWarp>
          </a:bodyPr>
          <a:lstStyle/>
          <a:p>
            <a:pPr eaLnBrk="1" hangingPunct="1">
              <a:buSzPct val="100000"/>
              <a:defRPr/>
            </a:pPr>
            <a:r>
              <a:rPr lang="en-US" altLang="en-US" sz="4000" dirty="0" err="1">
                <a:solidFill>
                  <a:srgbClr val="3E3D2D"/>
                </a:solidFill>
                <a:cs typeface="Arial" panose="020B0604020202020204" pitchFamily="34" charset="0"/>
              </a:rPr>
              <a:t>Prevención</a:t>
            </a:r>
            <a:r>
              <a:rPr lang="en-US" altLang="en-US" sz="4000" dirty="0">
                <a:solidFill>
                  <a:srgbClr val="3E3D2D"/>
                </a:solidFill>
                <a:cs typeface="Arial" panose="020B0604020202020204" pitchFamily="34" charset="0"/>
              </a:rPr>
              <a:t>: </a:t>
            </a:r>
            <a:r>
              <a:rPr lang="en-US" altLang="en-US" sz="4000" dirty="0" err="1">
                <a:solidFill>
                  <a:srgbClr val="3E3D2D"/>
                </a:solidFill>
                <a:cs typeface="Arial" panose="020B0604020202020204" pitchFamily="34" charset="0"/>
              </a:rPr>
              <a:t>Elimine</a:t>
            </a:r>
            <a:r>
              <a:rPr lang="en-US" altLang="en-US" sz="4000" dirty="0">
                <a:solidFill>
                  <a:srgbClr val="3E3D2D"/>
                </a:solidFill>
                <a:cs typeface="Arial" panose="020B0604020202020204" pitchFamily="34" charset="0"/>
              </a:rPr>
              <a:t> el </a:t>
            </a:r>
            <a:r>
              <a:rPr lang="en-US" altLang="en-US" sz="4000" dirty="0" err="1">
                <a:solidFill>
                  <a:srgbClr val="3E3D2D"/>
                </a:solidFill>
                <a:cs typeface="Arial" panose="020B0604020202020204" pitchFamily="34" charset="0"/>
              </a:rPr>
              <a:t>alimento</a:t>
            </a:r>
            <a:r>
              <a:rPr lang="en-US" altLang="en-US" sz="4000" dirty="0">
                <a:solidFill>
                  <a:srgbClr val="3E3D2D"/>
                </a:solidFill>
                <a:cs typeface="Arial" panose="020B0604020202020204" pitchFamily="34" charset="0"/>
              </a:rPr>
              <a:t> y el </a:t>
            </a:r>
            <a:r>
              <a:rPr lang="en-US" altLang="en-US" sz="4000" dirty="0" err="1">
                <a:solidFill>
                  <a:srgbClr val="3E3D2D"/>
                </a:solidFill>
                <a:cs typeface="Arial" panose="020B0604020202020204" pitchFamily="34" charset="0"/>
              </a:rPr>
              <a:t>agua</a:t>
            </a:r>
            <a:r>
              <a:rPr lang="en-US" altLang="en-US" sz="4000" dirty="0">
                <a:solidFill>
                  <a:srgbClr val="3E3D2D"/>
                </a:solidFill>
                <a:cs typeface="Arial" panose="020B0604020202020204" pitchFamily="34" charset="0"/>
              </a:rPr>
              <a:t> para las </a:t>
            </a:r>
            <a:r>
              <a:rPr lang="en-US" altLang="en-US" sz="4000" dirty="0" err="1">
                <a:solidFill>
                  <a:srgbClr val="3E3D2D"/>
                </a:solidFill>
                <a:cs typeface="Arial" panose="020B0604020202020204" pitchFamily="34" charset="0"/>
              </a:rPr>
              <a:t>plagas</a:t>
            </a:r>
            <a:endParaRPr lang="en-US" altLang="en-US" sz="4000" dirty="0">
              <a:solidFill>
                <a:srgbClr val="3E3D2D"/>
              </a:solidFill>
              <a:cs typeface="Arial" panose="020B0604020202020204" pitchFamily="34" charset="0"/>
            </a:endParaRPr>
          </a:p>
        </p:txBody>
      </p:sp>
      <p:sp>
        <p:nvSpPr>
          <p:cNvPr id="13" name="TextBox 12">
            <a:extLst>
              <a:ext uri="{FF2B5EF4-FFF2-40B4-BE49-F238E27FC236}">
                <a16:creationId xmlns:a16="http://schemas.microsoft.com/office/drawing/2014/main" id="{7D382C58-9CBC-4B82-BA81-FA3B550E47A3}"/>
              </a:ext>
            </a:extLst>
          </p:cNvPr>
          <p:cNvSpPr txBox="1">
            <a:spLocks noChangeArrowheads="1"/>
          </p:cNvSpPr>
          <p:nvPr/>
        </p:nvSpPr>
        <p:spPr bwMode="auto">
          <a:xfrm>
            <a:off x="1627188" y="1087437"/>
            <a:ext cx="3140074" cy="923330"/>
          </a:xfrm>
          <a:prstGeom prst="rect">
            <a:avLst/>
          </a:prstGeom>
          <a:solidFill>
            <a:srgbClr val="FFFF00"/>
          </a:solidFill>
          <a:ln w="25400">
            <a:solidFill>
              <a:schemeClr val="tx1"/>
            </a:solidFill>
            <a:miter lim="800000"/>
            <a:headEnd/>
            <a:tailEnd/>
          </a:ln>
        </p:spPr>
        <p:txBody>
          <a:bodyPr wrap="square">
            <a:spAutoFit/>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marL="0" lvl="1" eaLnBrk="1" hangingPunct="1">
              <a:spcBef>
                <a:spcPct val="0"/>
              </a:spcBef>
              <a:buClrTx/>
              <a:buNone/>
            </a:pPr>
            <a:r>
              <a:rPr lang="en-US" altLang="en-US" sz="1800" dirty="0" err="1">
                <a:latin typeface="News Gothic MT" panose="020B0504020203020204" pitchFamily="34" charset="0"/>
                <a:cs typeface="News Gothic MT" panose="020B0504020203020204" pitchFamily="34" charset="0"/>
              </a:rPr>
              <a:t>Limpiar</a:t>
            </a:r>
            <a:r>
              <a:rPr lang="en-US" altLang="en-US" sz="1800" dirty="0">
                <a:solidFill>
                  <a:srgbClr val="C00000"/>
                </a:solidFill>
                <a:latin typeface="News Gothic MT" panose="020B0504020203020204" pitchFamily="34" charset="0"/>
                <a:cs typeface="News Gothic MT" panose="020B0504020203020204" pitchFamily="34" charset="0"/>
              </a:rPr>
              <a:t> </a:t>
            </a:r>
            <a:r>
              <a:rPr lang="en-US" altLang="en-US" sz="1800" dirty="0">
                <a:solidFill>
                  <a:srgbClr val="000000"/>
                </a:solidFill>
                <a:latin typeface="News Gothic MT" panose="020B0504020203020204" pitchFamily="34" charset="0"/>
                <a:cs typeface="News Gothic MT" panose="020B0504020203020204" pitchFamily="34" charset="0"/>
              </a:rPr>
              <a:t>la comida antes de que los </a:t>
            </a:r>
            <a:r>
              <a:rPr lang="en-US" altLang="en-US" sz="1800" dirty="0" err="1">
                <a:solidFill>
                  <a:srgbClr val="000000"/>
                </a:solidFill>
                <a:latin typeface="News Gothic MT" panose="020B0504020203020204" pitchFamily="34" charset="0"/>
                <a:cs typeface="News Gothic MT" panose="020B0504020203020204" pitchFamily="34" charset="0"/>
              </a:rPr>
              <a:t>restos</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atraigan</a:t>
            </a:r>
            <a:r>
              <a:rPr lang="en-US" altLang="en-US" sz="1800" dirty="0">
                <a:solidFill>
                  <a:srgbClr val="000000"/>
                </a:solidFill>
                <a:latin typeface="News Gothic MT" panose="020B0504020203020204" pitchFamily="34" charset="0"/>
                <a:cs typeface="News Gothic MT" panose="020B0504020203020204" pitchFamily="34" charset="0"/>
              </a:rPr>
              <a:t> a las </a:t>
            </a:r>
            <a:r>
              <a:rPr lang="en-US" altLang="en-US" sz="1800" dirty="0" err="1">
                <a:solidFill>
                  <a:srgbClr val="000000"/>
                </a:solidFill>
                <a:latin typeface="News Gothic MT" panose="020B0504020203020204" pitchFamily="34" charset="0"/>
                <a:cs typeface="News Gothic MT" panose="020B0504020203020204" pitchFamily="34" charset="0"/>
              </a:rPr>
              <a:t>plagas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4" name="Rectangle 13">
            <a:extLst>
              <a:ext uri="{FF2B5EF4-FFF2-40B4-BE49-F238E27FC236}">
                <a16:creationId xmlns:a16="http://schemas.microsoft.com/office/drawing/2014/main" id="{35922538-E1EF-449F-985C-A1CD5586A67D}"/>
              </a:ext>
            </a:extLst>
          </p:cNvPr>
          <p:cNvSpPr>
            <a:spLocks noChangeArrowheads="1"/>
          </p:cNvSpPr>
          <p:nvPr/>
        </p:nvSpPr>
        <p:spPr bwMode="auto">
          <a:xfrm>
            <a:off x="6432551" y="5462588"/>
            <a:ext cx="3244850" cy="923330"/>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Almacenar</a:t>
            </a:r>
            <a:r>
              <a:rPr lang="en-US" altLang="en-US" sz="1800" dirty="0">
                <a:solidFill>
                  <a:srgbClr val="000000"/>
                </a:solidFill>
                <a:latin typeface="News Gothic MT" panose="020B0504020203020204" pitchFamily="34" charset="0"/>
                <a:cs typeface="News Gothic MT" panose="020B0504020203020204" pitchFamily="34" charset="0"/>
              </a:rPr>
              <a:t> los </a:t>
            </a:r>
            <a:r>
              <a:rPr lang="en-US" altLang="en-US" sz="1800" dirty="0" err="1">
                <a:solidFill>
                  <a:srgbClr val="000000"/>
                </a:solidFill>
                <a:latin typeface="News Gothic MT" panose="020B0504020203020204" pitchFamily="34" charset="0"/>
                <a:cs typeface="News Gothic MT" panose="020B0504020203020204" pitchFamily="34" charset="0"/>
              </a:rPr>
              <a:t>alimentos</a:t>
            </a:r>
            <a:r>
              <a:rPr lang="en-US" altLang="en-US" sz="1800" dirty="0">
                <a:solidFill>
                  <a:srgbClr val="000000"/>
                </a:solidFill>
                <a:latin typeface="News Gothic MT" panose="020B0504020203020204" pitchFamily="34" charset="0"/>
                <a:cs typeface="News Gothic MT" panose="020B0504020203020204" pitchFamily="34" charset="0"/>
              </a:rPr>
              <a:t> y </a:t>
            </a:r>
            <a:r>
              <a:rPr lang="en-US" altLang="en-US" sz="1800" dirty="0" err="1">
                <a:solidFill>
                  <a:srgbClr val="000000"/>
                </a:solidFill>
                <a:latin typeface="News Gothic MT" panose="020B0504020203020204" pitchFamily="34" charset="0"/>
                <a:cs typeface="News Gothic MT" panose="020B0504020203020204" pitchFamily="34" charset="0"/>
              </a:rPr>
              <a:t>materiales</a:t>
            </a:r>
            <a:r>
              <a:rPr lang="en-US" altLang="en-US" sz="1800" dirty="0">
                <a:solidFill>
                  <a:srgbClr val="000000"/>
                </a:solidFill>
                <a:latin typeface="News Gothic MT" panose="020B0504020203020204" pitchFamily="34" charset="0"/>
                <a:cs typeface="News Gothic MT" panose="020B0504020203020204" pitchFamily="34" charset="0"/>
              </a:rPr>
              <a:t> de </a:t>
            </a:r>
            <a:r>
              <a:rPr lang="en-US" altLang="en-US" sz="1800" dirty="0" err="1">
                <a:solidFill>
                  <a:srgbClr val="000000"/>
                </a:solidFill>
                <a:latin typeface="News Gothic MT" panose="020B0504020203020204" pitchFamily="34" charset="0"/>
                <a:cs typeface="News Gothic MT" panose="020B0504020203020204" pitchFamily="34" charset="0"/>
              </a:rPr>
              <a:t>arte</a:t>
            </a:r>
            <a:endParaRPr lang="en-US" altLang="en-US" sz="1800" dirty="0">
              <a:solidFill>
                <a:srgbClr val="000000"/>
              </a:solidFill>
              <a:latin typeface="News Gothic MT" panose="020B0504020203020204" pitchFamily="34" charset="0"/>
              <a:cs typeface="News Gothic MT" panose="020B0504020203020204" pitchFamily="34" charset="0"/>
            </a:endParaRPr>
          </a:p>
          <a:p>
            <a:pPr eaLnBrk="1" hangingPunct="1">
              <a:spcBef>
                <a:spcPct val="0"/>
              </a:spcBef>
              <a:buClrTx/>
              <a:buFont typeface="Calibri" panose="020F0502020204030204" pitchFamily="34" charset="0"/>
              <a:buNone/>
            </a:pP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en</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envases</a:t>
            </a:r>
            <a:r>
              <a:rPr lang="en-US" altLang="en-US" sz="1800" dirty="0">
                <a:solidFill>
                  <a:srgbClr val="C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sellados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2" name="Rectangle 11">
            <a:extLst>
              <a:ext uri="{FF2B5EF4-FFF2-40B4-BE49-F238E27FC236}">
                <a16:creationId xmlns:a16="http://schemas.microsoft.com/office/drawing/2014/main" id="{110E5174-BCD7-4018-BDFB-63073F0F2052}"/>
              </a:ext>
            </a:extLst>
          </p:cNvPr>
          <p:cNvSpPr>
            <a:spLocks noChangeArrowheads="1"/>
          </p:cNvSpPr>
          <p:nvPr/>
        </p:nvSpPr>
        <p:spPr bwMode="auto">
          <a:xfrm>
            <a:off x="5260976" y="947738"/>
            <a:ext cx="2124077" cy="1223962"/>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Eliminar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los</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problemas</a:t>
            </a:r>
            <a:r>
              <a:rPr lang="en-US" altLang="en-US" sz="1800" dirty="0">
                <a:solidFill>
                  <a:srgbClr val="000000"/>
                </a:solidFill>
                <a:latin typeface="News Gothic MT" panose="020B0504020203020204" pitchFamily="34" charset="0"/>
                <a:cs typeface="News Gothic MT" panose="020B0504020203020204" pitchFamily="34" charset="0"/>
              </a:rPr>
              <a:t> de </a:t>
            </a:r>
            <a:r>
              <a:rPr lang="en-US" altLang="en-US" sz="1800" dirty="0" err="1">
                <a:solidFill>
                  <a:srgbClr val="000000"/>
                </a:solidFill>
                <a:latin typeface="News Gothic MT" panose="020B0504020203020204" pitchFamily="34" charset="0"/>
                <a:cs typeface="News Gothic MT" panose="020B0504020203020204" pitchFamily="34" charset="0"/>
              </a:rPr>
              <a:t>saneamiento</a:t>
            </a:r>
            <a:r>
              <a:rPr lang="en-US" altLang="en-US" sz="1800" dirty="0">
                <a:solidFill>
                  <a:srgbClr val="000000"/>
                </a:solidFill>
                <a:latin typeface="News Gothic MT" panose="020B0504020203020204" pitchFamily="34" charset="0"/>
                <a:cs typeface="News Gothic MT" panose="020B0504020203020204" pitchFamily="34" charset="0"/>
              </a:rPr>
              <a:t> y </a:t>
            </a:r>
            <a:r>
              <a:rPr lang="en-US" altLang="en-US" sz="1800" dirty="0" err="1">
                <a:latin typeface="News Gothic MT" panose="020B0504020203020204" pitchFamily="34" charset="0"/>
                <a:cs typeface="News Gothic MT" panose="020B0504020203020204" pitchFamily="34" charset="0"/>
              </a:rPr>
              <a:t>basura</a:t>
            </a:r>
            <a:endParaRPr lang="en-US" altLang="en-US" sz="1800" dirty="0">
              <a:latin typeface="News Gothic MT" panose="020B0504020203020204" pitchFamily="34" charset="0"/>
              <a:cs typeface="News Gothic MT" panose="020B0504020203020204" pitchFamily="34" charset="0"/>
            </a:endParaRPr>
          </a:p>
        </p:txBody>
      </p:sp>
      <p:sp>
        <p:nvSpPr>
          <p:cNvPr id="17" name="TextBox 16">
            <a:extLst>
              <a:ext uri="{FF2B5EF4-FFF2-40B4-BE49-F238E27FC236}">
                <a16:creationId xmlns:a16="http://schemas.microsoft.com/office/drawing/2014/main" id="{AF3EA4DE-EF59-4563-AA56-09C8D35931F3}"/>
              </a:ext>
            </a:extLst>
          </p:cNvPr>
          <p:cNvSpPr txBox="1">
            <a:spLocks noChangeArrowheads="1"/>
          </p:cNvSpPr>
          <p:nvPr/>
        </p:nvSpPr>
        <p:spPr bwMode="auto">
          <a:xfrm>
            <a:off x="1622426" y="4419601"/>
            <a:ext cx="2501901" cy="1228725"/>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Eliminar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agua</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estancada</a:t>
            </a:r>
            <a:r>
              <a:rPr lang="en-US" altLang="en-US" sz="1800" dirty="0">
                <a:solidFill>
                  <a:srgbClr val="000000"/>
                </a:solidFill>
                <a:latin typeface="News Gothic MT" panose="020B0504020203020204" pitchFamily="34" charset="0"/>
                <a:cs typeface="News Gothic MT" panose="020B0504020203020204" pitchFamily="34" charset="0"/>
              </a:rPr>
              <a:t>, lavabos </a:t>
            </a:r>
            <a:r>
              <a:rPr lang="en-US" altLang="en-US" sz="1800" dirty="0" err="1">
                <a:solidFill>
                  <a:srgbClr val="000000"/>
                </a:solidFill>
                <a:latin typeface="News Gothic MT" panose="020B0504020203020204" pitchFamily="34" charset="0"/>
                <a:cs typeface="News Gothic MT" panose="020B0504020203020204" pitchFamily="34" charset="0"/>
              </a:rPr>
              <a:t>atascados</a:t>
            </a:r>
            <a:r>
              <a:rPr lang="en-US" altLang="en-US" sz="1800" dirty="0">
                <a:solidFill>
                  <a:srgbClr val="000000"/>
                </a:solidFill>
                <a:latin typeface="News Gothic MT" panose="020B0504020203020204" pitchFamily="34" charset="0"/>
                <a:cs typeface="News Gothic MT" panose="020B0504020203020204" pitchFamily="34" charset="0"/>
              </a:rPr>
              <a:t> y </a:t>
            </a:r>
            <a:r>
              <a:rPr lang="en-US" altLang="en-US" sz="1800" dirty="0" err="1">
                <a:latin typeface="News Gothic MT" panose="020B0504020203020204" pitchFamily="34" charset="0"/>
                <a:cs typeface="News Gothic MT" panose="020B0504020203020204" pitchFamily="34" charset="0"/>
              </a:rPr>
              <a:t>llaves</a:t>
            </a:r>
            <a:r>
              <a:rPr lang="en-US" altLang="en-US" sz="1800" dirty="0">
                <a:latin typeface="News Gothic MT" panose="020B0504020203020204" pitchFamily="34" charset="0"/>
                <a:cs typeface="News Gothic MT" panose="020B0504020203020204" pitchFamily="34" charset="0"/>
              </a:rPr>
              <a:t> de </a:t>
            </a:r>
            <a:r>
              <a:rPr lang="en-US" altLang="en-US" sz="1800" dirty="0" err="1">
                <a:latin typeface="News Gothic MT" panose="020B0504020203020204" pitchFamily="34" charset="0"/>
                <a:cs typeface="News Gothic MT" panose="020B0504020203020204" pitchFamily="34" charset="0"/>
              </a:rPr>
              <a:t>agua</a:t>
            </a:r>
            <a:r>
              <a:rPr lang="en-US" altLang="en-US" sz="1800" dirty="0">
                <a:latin typeface="News Gothic MT" panose="020B0504020203020204" pitchFamily="34" charset="0"/>
                <a:cs typeface="News Gothic MT" panose="020B0504020203020204" pitchFamily="34" charset="0"/>
              </a:rPr>
              <a:t> con </a:t>
            </a:r>
            <a:r>
              <a:rPr lang="en-US" altLang="en-US" sz="1800" dirty="0" err="1">
                <a:latin typeface="News Gothic MT" panose="020B0504020203020204" pitchFamily="34" charset="0"/>
                <a:cs typeface="News Gothic MT" panose="020B0504020203020204" pitchFamily="34" charset="0"/>
              </a:rPr>
              <a:t>fugas</a:t>
            </a:r>
            <a:endParaRPr lang="en-US" altLang="en-US" sz="1800" dirty="0">
              <a:latin typeface="News Gothic MT" panose="020B0504020203020204" pitchFamily="34" charset="0"/>
              <a:cs typeface="News Gothic MT" panose="020B0504020203020204" pitchFamily="34" charset="0"/>
            </a:endParaRPr>
          </a:p>
        </p:txBody>
      </p:sp>
      <p:sp>
        <p:nvSpPr>
          <p:cNvPr id="15" name="TextBox 14">
            <a:extLst>
              <a:ext uri="{FF2B5EF4-FFF2-40B4-BE49-F238E27FC236}">
                <a16:creationId xmlns:a16="http://schemas.microsoft.com/office/drawing/2014/main" id="{87F42586-90C7-4D05-921B-C7979F913D2E}"/>
              </a:ext>
            </a:extLst>
          </p:cNvPr>
          <p:cNvSpPr txBox="1"/>
          <p:nvPr/>
        </p:nvSpPr>
        <p:spPr>
          <a:xfrm>
            <a:off x="2913064" y="2771776"/>
            <a:ext cx="6365875" cy="1723549"/>
          </a:xfrm>
          <a:prstGeom prst="rect">
            <a:avLst/>
          </a:prstGeom>
          <a:solidFill>
            <a:schemeClr val="accent6">
              <a:lumMod val="75000"/>
            </a:schemeClr>
          </a:solidFill>
          <a:ln w="25400">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6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6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Las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plagas</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latin typeface="News Gothic MT" panose="020B0504020203020204" pitchFamily="34" charset="0"/>
                <a:ea typeface="ヒラギノ角ゴ Pro W3"/>
                <a:cs typeface="News Gothic MT" panose="020B0504020203020204" pitchFamily="34" charset="0"/>
              </a:rPr>
              <a:t>necesitan</a:t>
            </a:r>
            <a:r>
              <a:rPr lang="en-US" altLang="en-US" sz="2600" dirty="0">
                <a:solidFill>
                  <a:srgbClr val="C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alimento</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y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agua</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para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sobrevivir</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Elimine</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latin typeface="News Gothic MT" panose="020B0504020203020204" pitchFamily="34" charset="0"/>
                <a:ea typeface="ヒラギノ角ゴ Pro W3"/>
                <a:cs typeface="News Gothic MT" panose="020B0504020203020204" pitchFamily="34" charset="0"/>
              </a:rPr>
              <a:t>su</a:t>
            </a:r>
            <a:r>
              <a:rPr lang="en-US" altLang="en-US" sz="2600" dirty="0">
                <a:solidFill>
                  <a:srgbClr val="C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acceso</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estas</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cosas</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y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estará</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destruyendo</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su</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600" dirty="0" err="1">
                <a:solidFill>
                  <a:srgbClr val="000000"/>
                </a:solidFill>
                <a:latin typeface="News Gothic MT" panose="020B0504020203020204" pitchFamily="34" charset="0"/>
                <a:ea typeface="ヒラギノ角ゴ Pro W3"/>
                <a:cs typeface="News Gothic MT" panose="020B0504020203020204" pitchFamily="34" charset="0"/>
              </a:rPr>
              <a:t>dieta</a:t>
            </a:r>
            <a:r>
              <a:rPr lang="en-US" altLang="en-US" sz="2600" dirty="0">
                <a:solidFill>
                  <a:srgbClr val="000000"/>
                </a:solidFill>
                <a:latin typeface="News Gothic MT" panose="020B0504020203020204" pitchFamily="34" charset="0"/>
                <a:ea typeface="ヒラギノ角ゴ Pro W3"/>
                <a:cs typeface="News Gothic MT" panose="020B0504020203020204" pitchFamily="34" charset="0"/>
              </a:rPr>
              <a:t>!</a:t>
            </a:r>
          </a:p>
        </p:txBody>
      </p:sp>
      <p:sp>
        <p:nvSpPr>
          <p:cNvPr id="74765" name="TextBox 17">
            <a:extLst>
              <a:ext uri="{FF2B5EF4-FFF2-40B4-BE49-F238E27FC236}">
                <a16:creationId xmlns:a16="http://schemas.microsoft.com/office/drawing/2014/main" id="{109A5E9C-649F-4130-8E9B-C68F1DCB0072}"/>
              </a:ext>
            </a:extLst>
          </p:cNvPr>
          <p:cNvSpPr txBox="1">
            <a:spLocks noChangeArrowheads="1"/>
          </p:cNvSpPr>
          <p:nvPr/>
        </p:nvSpPr>
        <p:spPr bwMode="auto">
          <a:xfrm>
            <a:off x="2425700" y="37734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1800">
              <a:latin typeface="Arial" panose="020B0604020202020204" pitchFamily="34" charset="0"/>
              <a:ea typeface="ヒラギノ角ゴ Pro W3"/>
              <a:cs typeface="ヒラギノ角ゴ Pro W3"/>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3076"/>
                                        </p:tgtEl>
                                        <p:attrNameLst>
                                          <p:attrName>style.opacity</p:attrName>
                                        </p:attrNameLst>
                                      </p:cBhvr>
                                      <p:to>
                                        <p:strVal val="0.5"/>
                                      </p:to>
                                    </p:set>
                                    <p:animEffect filter="image" prLst="opacity: 0.5">
                                      <p:cBhvr rctx="IE">
                                        <p:cTn id="27" dur="indefinite"/>
                                        <p:tgtEl>
                                          <p:spTgt spid="3076"/>
                                        </p:tgtEl>
                                      </p:cBhvr>
                                    </p:animEffect>
                                  </p:childTnLst>
                                </p:cTn>
                              </p:par>
                              <p:par>
                                <p:cTn id="28" presetID="9" presetClass="emph" presetSubtype="0" nodeType="withEffect">
                                  <p:stCondLst>
                                    <p:cond delay="0"/>
                                  </p:stCondLst>
                                  <p:childTnLst>
                                    <p:set>
                                      <p:cBhvr rctx="PPT">
                                        <p:cTn id="29" dur="indefinite"/>
                                        <p:tgtEl>
                                          <p:spTgt spid="3075"/>
                                        </p:tgtEl>
                                        <p:attrNameLst>
                                          <p:attrName>style.opacity</p:attrName>
                                        </p:attrNameLst>
                                      </p:cBhvr>
                                      <p:to>
                                        <p:strVal val="0.5"/>
                                      </p:to>
                                    </p:set>
                                    <p:animEffect filter="image" prLst="opacity: 0.5">
                                      <p:cBhvr rctx="IE">
                                        <p:cTn id="30" dur="indefinite"/>
                                        <p:tgtEl>
                                          <p:spTgt spid="3075"/>
                                        </p:tgtEl>
                                      </p:cBhvr>
                                    </p:animEffect>
                                  </p:childTnLst>
                                </p:cTn>
                              </p:par>
                              <p:par>
                                <p:cTn id="31" presetID="9" presetClass="emph" presetSubtype="0" nodeType="withEffect">
                                  <p:stCondLst>
                                    <p:cond delay="0"/>
                                  </p:stCondLst>
                                  <p:childTnLst>
                                    <p:set>
                                      <p:cBhvr rctx="PPT">
                                        <p:cTn id="32" dur="indefinite"/>
                                        <p:tgtEl>
                                          <p:spTgt spid="3074"/>
                                        </p:tgtEl>
                                        <p:attrNameLst>
                                          <p:attrName>style.opacity</p:attrName>
                                        </p:attrNameLst>
                                      </p:cBhvr>
                                      <p:to>
                                        <p:strVal val="0.5"/>
                                      </p:to>
                                    </p:set>
                                    <p:animEffect filter="image" prLst="opacity: 0.5">
                                      <p:cBhvr rctx="IE">
                                        <p:cTn id="33" dur="indefinite"/>
                                        <p:tgtEl>
                                          <p:spTgt spid="3074"/>
                                        </p:tgtEl>
                                      </p:cBhvr>
                                    </p:animEffect>
                                  </p:childTnLst>
                                </p:cTn>
                              </p:par>
                              <p:par>
                                <p:cTn id="34" presetID="9" presetClass="emph" presetSubtype="0" grpId="0" nodeType="withEffect">
                                  <p:stCondLst>
                                    <p:cond delay="0"/>
                                  </p:stCondLst>
                                  <p:childTnLst>
                                    <p:set>
                                      <p:cBhvr rctx="PPT">
                                        <p:cTn id="35" dur="indefinite"/>
                                        <p:tgtEl>
                                          <p:spTgt spid="2"/>
                                        </p:tgtEl>
                                        <p:attrNameLst>
                                          <p:attrName>style.opacity</p:attrName>
                                        </p:attrNameLst>
                                      </p:cBhvr>
                                      <p:to>
                                        <p:strVal val="0.5"/>
                                      </p:to>
                                    </p:set>
                                    <p:animEffect filter="image" prLst="opacity: 0.5">
                                      <p:cBhvr rctx="IE">
                                        <p:cTn id="36" dur="indefinite"/>
                                        <p:tgtEl>
                                          <p:spTgt spid="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par>
                                <p:cTn id="40" presetID="9" presetClass="emph" presetSubtype="0" grpId="1" nodeType="withEffect">
                                  <p:stCondLst>
                                    <p:cond delay="0"/>
                                  </p:stCondLst>
                                  <p:childTnLst>
                                    <p:set>
                                      <p:cBhvr rctx="PPT">
                                        <p:cTn id="41" dur="indefinite"/>
                                        <p:tgtEl>
                                          <p:spTgt spid="14"/>
                                        </p:tgtEl>
                                        <p:attrNameLst>
                                          <p:attrName>style.opacity</p:attrName>
                                        </p:attrNameLst>
                                      </p:cBhvr>
                                      <p:to>
                                        <p:strVal val="0.5"/>
                                      </p:to>
                                    </p:set>
                                    <p:animEffect filter="image" prLst="opacity: 0.5">
                                      <p:cBhvr rctx="IE">
                                        <p:cTn id="42" dur="indefinite"/>
                                        <p:tgtEl>
                                          <p:spTgt spid="14"/>
                                        </p:tgtEl>
                                      </p:cBhvr>
                                    </p:animEffect>
                                  </p:childTnLst>
                                </p:cTn>
                              </p:par>
                              <p:par>
                                <p:cTn id="43" presetID="9" presetClass="emph" presetSubtype="0" grpId="1" nodeType="withEffect">
                                  <p:stCondLst>
                                    <p:cond delay="0"/>
                                  </p:stCondLst>
                                  <p:childTnLst>
                                    <p:set>
                                      <p:cBhvr rctx="PPT">
                                        <p:cTn id="44" dur="indefinite"/>
                                        <p:tgtEl>
                                          <p:spTgt spid="12"/>
                                        </p:tgtEl>
                                        <p:attrNameLst>
                                          <p:attrName>style.opacity</p:attrName>
                                        </p:attrNameLst>
                                      </p:cBhvr>
                                      <p:to>
                                        <p:strVal val="0.5"/>
                                      </p:to>
                                    </p:set>
                                    <p:animEffect filter="image" prLst="opacity: 0.5">
                                      <p:cBhvr rctx="IE">
                                        <p:cTn id="45" dur="indefinite"/>
                                        <p:tgtEl>
                                          <p:spTgt spid="12"/>
                                        </p:tgtEl>
                                      </p:cBhvr>
                                    </p:animEffect>
                                  </p:childTnLst>
                                </p:cTn>
                              </p:par>
                              <p:par>
                                <p:cTn id="46" presetID="9" presetClass="emph" presetSubtype="0" grpId="1" nodeType="withEffect">
                                  <p:stCondLst>
                                    <p:cond delay="0"/>
                                  </p:stCondLst>
                                  <p:childTnLst>
                                    <p:set>
                                      <p:cBhvr rctx="PPT">
                                        <p:cTn id="47" dur="indefinite"/>
                                        <p:tgtEl>
                                          <p:spTgt spid="17"/>
                                        </p:tgtEl>
                                        <p:attrNameLst>
                                          <p:attrName>style.opacity</p:attrName>
                                        </p:attrNameLst>
                                      </p:cBhvr>
                                      <p:to>
                                        <p:strVal val="0.5"/>
                                      </p:to>
                                    </p:set>
                                    <p:animEffect filter="image" prLst="opacity: 0.5">
                                      <p:cBhvr rctx="IE">
                                        <p:cTn id="48" dur="indefinite"/>
                                        <p:tgtEl>
                                          <p:spTgt spid="1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P spid="14" grpId="0" animBg="1"/>
      <p:bldP spid="14" grpId="1" animBg="1"/>
      <p:bldP spid="12" grpId="0" animBg="1"/>
      <p:bldP spid="12" grpId="1" animBg="1"/>
      <p:bldP spid="17" grpId="0" animBg="1"/>
      <p:bldP spid="17" grpId="1"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FA878550-72E2-42A6-92D2-2F7F3B325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3524250"/>
            <a:ext cx="4645025" cy="32019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5BA91CE2-3E73-4A7B-9368-3924267EE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08" r="9998"/>
          <a:stretch>
            <a:fillRect/>
          </a:stretch>
        </p:blipFill>
        <p:spPr bwMode="auto">
          <a:xfrm>
            <a:off x="1752601" y="1200151"/>
            <a:ext cx="3940175" cy="2905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8B5E58-8D7D-479E-B420-D214CA34C982}"/>
              </a:ext>
            </a:extLst>
          </p:cNvPr>
          <p:cNvSpPr>
            <a:spLocks noGrp="1"/>
          </p:cNvSpPr>
          <p:nvPr>
            <p:ph type="title"/>
          </p:nvPr>
        </p:nvSpPr>
        <p:spPr>
          <a:xfrm>
            <a:off x="609600" y="381000"/>
            <a:ext cx="9601200" cy="584200"/>
          </a:xfrm>
        </p:spPr>
        <p:txBody>
          <a:bodyPr wrap="square" numCol="1" anchorCtr="0" compatLnSpc="1">
            <a:prstTxWarp prst="textNoShape">
              <a:avLst/>
            </a:prstTxWarp>
            <a:noAutofit/>
          </a:bodyPr>
          <a:lstStyle/>
          <a:p>
            <a:pPr algn="ctr" eaLnBrk="1" hangingPunct="1">
              <a:buSzPct val="100000"/>
              <a:defRPr/>
            </a:pPr>
            <a:r>
              <a:rPr lang="en-US" altLang="en-US" sz="4000" dirty="0" err="1">
                <a:solidFill>
                  <a:srgbClr val="3E3D2D"/>
                </a:solidFill>
              </a:rPr>
              <a:t>Prevención</a:t>
            </a:r>
            <a:r>
              <a:rPr lang="en-US" altLang="en-US" sz="4000" dirty="0">
                <a:solidFill>
                  <a:srgbClr val="3E3D2D"/>
                </a:solidFill>
              </a:rPr>
              <a:t>: </a:t>
            </a:r>
            <a:r>
              <a:rPr lang="en-US" altLang="en-US" sz="4000" dirty="0" err="1">
                <a:solidFill>
                  <a:srgbClr val="3E3D2D"/>
                </a:solidFill>
              </a:rPr>
              <a:t>Elimine</a:t>
            </a:r>
            <a:r>
              <a:rPr lang="en-US" altLang="en-US" sz="4000" dirty="0">
                <a:solidFill>
                  <a:srgbClr val="3E3D2D"/>
                </a:solidFill>
              </a:rPr>
              <a:t> el </a:t>
            </a:r>
            <a:r>
              <a:rPr lang="en-US" altLang="en-US" sz="4000" dirty="0" err="1">
                <a:solidFill>
                  <a:srgbClr val="3E3D2D"/>
                </a:solidFill>
              </a:rPr>
              <a:t>refugio</a:t>
            </a:r>
            <a:r>
              <a:rPr lang="en-US" altLang="en-US" sz="4000" dirty="0">
                <a:solidFill>
                  <a:srgbClr val="3E3D2D"/>
                </a:solidFill>
              </a:rPr>
              <a:t> de las </a:t>
            </a:r>
            <a:r>
              <a:rPr lang="en-US" altLang="en-US" sz="4000" dirty="0" err="1">
                <a:solidFill>
                  <a:srgbClr val="3E3D2D"/>
                </a:solidFill>
              </a:rPr>
              <a:t>plagas</a:t>
            </a:r>
            <a:endParaRPr lang="en-US" altLang="en-US" sz="4000" dirty="0">
              <a:solidFill>
                <a:srgbClr val="3E3D2D"/>
              </a:solidFill>
            </a:endParaRPr>
          </a:p>
        </p:txBody>
      </p:sp>
      <p:sp>
        <p:nvSpPr>
          <p:cNvPr id="3" name="Content Placeholder 2">
            <a:extLst>
              <a:ext uri="{FF2B5EF4-FFF2-40B4-BE49-F238E27FC236}">
                <a16:creationId xmlns:a16="http://schemas.microsoft.com/office/drawing/2014/main" id="{8E8BDAAF-BCB3-40EB-9F1D-09F559300333}"/>
              </a:ext>
            </a:extLst>
          </p:cNvPr>
          <p:cNvSpPr txBox="1">
            <a:spLocks noChangeArrowheads="1"/>
          </p:cNvSpPr>
          <p:nvPr/>
        </p:nvSpPr>
        <p:spPr bwMode="auto">
          <a:xfrm>
            <a:off x="1981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buFont typeface="Arial" panose="020B0604020202020204" pitchFamily="34" charset="0"/>
              <a:buNone/>
            </a:pPr>
            <a:endParaRPr lang="en-US" altLang="en-US" sz="3200"/>
          </a:p>
        </p:txBody>
      </p:sp>
      <p:sp>
        <p:nvSpPr>
          <p:cNvPr id="9" name="TextBox 8">
            <a:extLst>
              <a:ext uri="{FF2B5EF4-FFF2-40B4-BE49-F238E27FC236}">
                <a16:creationId xmlns:a16="http://schemas.microsoft.com/office/drawing/2014/main" id="{E66CA401-81D6-472B-B75F-6D23F758B743}"/>
              </a:ext>
            </a:extLst>
          </p:cNvPr>
          <p:cNvSpPr txBox="1">
            <a:spLocks noChangeArrowheads="1"/>
          </p:cNvSpPr>
          <p:nvPr/>
        </p:nvSpPr>
        <p:spPr bwMode="auto">
          <a:xfrm>
            <a:off x="5334002" y="1339851"/>
            <a:ext cx="2895599" cy="949325"/>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Reemplazar</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cajas</a:t>
            </a:r>
            <a:r>
              <a:rPr lang="en-US" altLang="en-US" sz="1800" dirty="0">
                <a:solidFill>
                  <a:srgbClr val="000000"/>
                </a:solidFill>
                <a:latin typeface="News Gothic MT" panose="020B0504020203020204" pitchFamily="34" charset="0"/>
                <a:cs typeface="News Gothic MT" panose="020B0504020203020204" pitchFamily="34" charset="0"/>
              </a:rPr>
              <a:t> de </a:t>
            </a:r>
            <a:r>
              <a:rPr lang="en-US" altLang="en-US" sz="1800" dirty="0" err="1">
                <a:solidFill>
                  <a:srgbClr val="000000"/>
                </a:solidFill>
                <a:latin typeface="News Gothic MT" panose="020B0504020203020204" pitchFamily="34" charset="0"/>
                <a:cs typeface="News Gothic MT" panose="020B0504020203020204" pitchFamily="34" charset="0"/>
              </a:rPr>
              <a:t>cartón</a:t>
            </a:r>
            <a:r>
              <a:rPr lang="en-US" altLang="en-US" sz="1800" dirty="0">
                <a:solidFill>
                  <a:srgbClr val="000000"/>
                </a:solidFill>
                <a:latin typeface="News Gothic MT" panose="020B0504020203020204" pitchFamily="34" charset="0"/>
                <a:cs typeface="News Gothic MT" panose="020B0504020203020204" pitchFamily="34" charset="0"/>
              </a:rPr>
              <a:t> por </a:t>
            </a:r>
            <a:r>
              <a:rPr lang="en-US" altLang="en-US" sz="1800" dirty="0" err="1">
                <a:latin typeface="News Gothic MT" panose="020B0504020203020204" pitchFamily="34" charset="0"/>
                <a:cs typeface="News Gothic MT" panose="020B0504020203020204" pitchFamily="34" charset="0"/>
              </a:rPr>
              <a:t>contenedores</a:t>
            </a:r>
            <a:r>
              <a:rPr lang="en-US" altLang="en-US" sz="1800" dirty="0">
                <a:solidFill>
                  <a:srgbClr val="C00000"/>
                </a:solidFill>
                <a:latin typeface="News Gothic MT" panose="020B0504020203020204" pitchFamily="34" charset="0"/>
                <a:cs typeface="News Gothic MT" panose="020B0504020203020204" pitchFamily="34" charset="0"/>
              </a:rPr>
              <a:t> </a:t>
            </a:r>
            <a:r>
              <a:rPr lang="en-US" altLang="en-US" sz="1800" dirty="0">
                <a:solidFill>
                  <a:srgbClr val="000000"/>
                </a:solidFill>
                <a:latin typeface="News Gothic MT" panose="020B0504020203020204" pitchFamily="34" charset="0"/>
                <a:cs typeface="News Gothic MT" panose="020B0504020203020204" pitchFamily="34" charset="0"/>
              </a:rPr>
              <a:t>de </a:t>
            </a:r>
            <a:r>
              <a:rPr lang="en-US" altLang="en-US" sz="1800" dirty="0" err="1">
                <a:solidFill>
                  <a:srgbClr val="000000"/>
                </a:solidFill>
                <a:latin typeface="News Gothic MT" panose="020B0504020203020204" pitchFamily="34" charset="0"/>
                <a:cs typeface="News Gothic MT" panose="020B0504020203020204" pitchFamily="34" charset="0"/>
              </a:rPr>
              <a:t>plástico</a:t>
            </a:r>
            <a:r>
              <a:rPr lang="en-US" altLang="en-US" sz="1800" dirty="0">
                <a:solidFill>
                  <a:srgbClr val="000000"/>
                </a:solidFill>
                <a:latin typeface="News Gothic MT" panose="020B0504020203020204" pitchFamily="34" charset="0"/>
                <a:cs typeface="News Gothic MT" panose="020B0504020203020204" pitchFamily="34" charset="0"/>
              </a:rPr>
              <a:t> con tapas</a:t>
            </a:r>
          </a:p>
        </p:txBody>
      </p:sp>
      <p:sp>
        <p:nvSpPr>
          <p:cNvPr id="10" name="TextBox 9">
            <a:extLst>
              <a:ext uri="{FF2B5EF4-FFF2-40B4-BE49-F238E27FC236}">
                <a16:creationId xmlns:a16="http://schemas.microsoft.com/office/drawing/2014/main" id="{2F01048E-5978-4ECC-9E6C-3EC0586351BA}"/>
              </a:ext>
            </a:extLst>
          </p:cNvPr>
          <p:cNvSpPr txBox="1">
            <a:spLocks noChangeArrowheads="1"/>
          </p:cNvSpPr>
          <p:nvPr/>
        </p:nvSpPr>
        <p:spPr bwMode="auto">
          <a:xfrm>
            <a:off x="2286000" y="4706939"/>
            <a:ext cx="3200400" cy="1200329"/>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a:solidFill>
                  <a:srgbClr val="000000"/>
                </a:solidFill>
                <a:latin typeface="News Gothic MT" panose="020B0504020203020204" pitchFamily="34" charset="0"/>
                <a:cs typeface="News Gothic MT" panose="020B0504020203020204" pitchFamily="34" charset="0"/>
              </a:rPr>
              <a:t>¡</a:t>
            </a:r>
            <a:r>
              <a:rPr lang="en-US" altLang="en-US" sz="1800" dirty="0" err="1">
                <a:latin typeface="News Gothic MT" panose="020B0504020203020204" pitchFamily="34" charset="0"/>
                <a:cs typeface="News Gothic MT" panose="020B0504020203020204" pitchFamily="34" charset="0"/>
              </a:rPr>
              <a:t>Organizarse</a:t>
            </a:r>
            <a:r>
              <a:rPr lang="en-US" altLang="en-US" sz="1800" dirty="0">
                <a:latin typeface="News Gothic MT" panose="020B0504020203020204" pitchFamily="34" charset="0"/>
                <a:cs typeface="News Gothic MT" panose="020B0504020203020204" pitchFamily="34" charset="0"/>
              </a:rPr>
              <a:t>! El </a:t>
            </a:r>
            <a:r>
              <a:rPr lang="en-US" altLang="en-US" sz="1800" dirty="0" err="1">
                <a:latin typeface="News Gothic MT" panose="020B0504020203020204" pitchFamily="34" charset="0"/>
                <a:cs typeface="News Gothic MT" panose="020B0504020203020204" pitchFamily="34" charset="0"/>
              </a:rPr>
              <a:t>desorden</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proporciona</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lugares</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donde</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ocultarse</a:t>
            </a:r>
            <a:r>
              <a:rPr lang="en-US" altLang="en-US" sz="1800" dirty="0">
                <a:latin typeface="News Gothic MT" panose="020B0504020203020204" pitchFamily="34" charset="0"/>
                <a:cs typeface="News Gothic MT" panose="020B0504020203020204" pitchFamily="34" charset="0"/>
              </a:rPr>
              <a:t> a las </a:t>
            </a:r>
            <a:r>
              <a:rPr lang="en-US" altLang="en-US" sz="1800" dirty="0" err="1">
                <a:solidFill>
                  <a:srgbClr val="000000"/>
                </a:solidFill>
                <a:latin typeface="News Gothic MT" panose="020B0504020203020204" pitchFamily="34" charset="0"/>
                <a:cs typeface="News Gothic MT" panose="020B0504020203020204" pitchFamily="34" charset="0"/>
              </a:rPr>
              <a:t>plagas</a:t>
            </a:r>
            <a:r>
              <a:rPr lang="en-US" altLang="en-US" sz="1800" dirty="0">
                <a:solidFill>
                  <a:srgbClr val="000000"/>
                </a:solidFill>
                <a:latin typeface="News Gothic MT" panose="020B0504020203020204" pitchFamily="34" charset="0"/>
                <a:cs typeface="News Gothic MT" panose="020B0504020203020204" pitchFamily="34" charset="0"/>
              </a:rPr>
              <a:t> y </a:t>
            </a:r>
            <a:r>
              <a:rPr lang="en-US" altLang="en-US" sz="1800" dirty="0" err="1">
                <a:solidFill>
                  <a:srgbClr val="000000"/>
                </a:solidFill>
                <a:latin typeface="News Gothic MT" panose="020B0504020203020204" pitchFamily="34" charset="0"/>
                <a:cs typeface="News Gothic MT" panose="020B0504020203020204" pitchFamily="34" charset="0"/>
              </a:rPr>
              <a:t>encubre</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su</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rastro</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5" name="TextBox 14">
            <a:extLst>
              <a:ext uri="{FF2B5EF4-FFF2-40B4-BE49-F238E27FC236}">
                <a16:creationId xmlns:a16="http://schemas.microsoft.com/office/drawing/2014/main" id="{AD21AEDD-0A93-41E7-B64F-DF6EBEF31E0F}"/>
              </a:ext>
            </a:extLst>
          </p:cNvPr>
          <p:cNvSpPr txBox="1"/>
          <p:nvPr/>
        </p:nvSpPr>
        <p:spPr>
          <a:xfrm>
            <a:off x="3073400" y="2652713"/>
            <a:ext cx="5461000" cy="1816100"/>
          </a:xfrm>
          <a:prstGeom prst="rect">
            <a:avLst/>
          </a:prstGeom>
          <a:solidFill>
            <a:schemeClr val="accent6">
              <a:lumMod val="75000"/>
            </a:schemeClr>
          </a:solidFill>
          <a:ln w="25400">
            <a:solidFill>
              <a:schemeClr val="tx1"/>
            </a:solid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800" b="1" dirty="0" err="1">
                <a:solidFill>
                  <a:srgbClr val="000000"/>
                </a:solidFill>
                <a:latin typeface="News Gothic MT" panose="020B0504020203020204" pitchFamily="34" charset="0"/>
                <a:cs typeface="News Gothic MT" panose="020B0504020203020204" pitchFamily="34" charset="0"/>
              </a:rPr>
              <a:t>Mensaje</a:t>
            </a:r>
            <a:r>
              <a:rPr lang="en-US" altLang="en-US" sz="2800" b="1" dirty="0">
                <a:solidFill>
                  <a:srgbClr val="000000"/>
                </a:solidFill>
                <a:latin typeface="News Gothic MT" panose="020B0504020203020204" pitchFamily="34" charset="0"/>
                <a:cs typeface="News Gothic MT" panose="020B0504020203020204" pitchFamily="34" charset="0"/>
              </a:rPr>
              <a:t> clave</a:t>
            </a:r>
            <a:r>
              <a:rPr lang="en-US" altLang="en-US" sz="2800" b="1" dirty="0">
                <a:latin typeface="News Gothic MT" panose="020B0504020203020204" pitchFamily="34" charset="0"/>
                <a:cs typeface="News Gothic MT" panose="020B0504020203020204" pitchFamily="34" charset="0"/>
              </a:rPr>
              <a:t>: </a:t>
            </a:r>
            <a:r>
              <a:rPr lang="en-US" altLang="en-US" sz="2800" dirty="0">
                <a:latin typeface="News Gothic MT" panose="020B0504020203020204" pitchFamily="34" charset="0"/>
                <a:cs typeface="News Gothic MT" panose="020B0504020203020204" pitchFamily="34" charset="0"/>
              </a:rPr>
              <a:t>Sin </a:t>
            </a:r>
            <a:r>
              <a:rPr lang="en-US" altLang="en-US" sz="2800" dirty="0" err="1">
                <a:latin typeface="News Gothic MT" panose="020B0504020203020204" pitchFamily="34" charset="0"/>
                <a:cs typeface="News Gothic MT" panose="020B0504020203020204" pitchFamily="34" charset="0"/>
              </a:rPr>
              <a:t>refugio</a:t>
            </a:r>
            <a:r>
              <a:rPr lang="en-US" altLang="en-US" sz="2800" dirty="0">
                <a:latin typeface="News Gothic MT" panose="020B0504020203020204" pitchFamily="34" charset="0"/>
                <a:cs typeface="News Gothic MT" panose="020B0504020203020204" pitchFamily="34" charset="0"/>
              </a:rPr>
              <a:t>, las </a:t>
            </a:r>
            <a:r>
              <a:rPr lang="en-US" altLang="en-US" sz="2800" dirty="0" err="1">
                <a:latin typeface="News Gothic MT" panose="020B0504020203020204" pitchFamily="34" charset="0"/>
                <a:cs typeface="News Gothic MT" panose="020B0504020203020204" pitchFamily="34" charset="0"/>
              </a:rPr>
              <a:t>plagas</a:t>
            </a:r>
            <a:r>
              <a:rPr lang="en-US" altLang="en-US" sz="2800" dirty="0">
                <a:latin typeface="News Gothic MT" panose="020B0504020203020204" pitchFamily="34" charset="0"/>
                <a:cs typeface="News Gothic MT" panose="020B0504020203020204" pitchFamily="34" charset="0"/>
              </a:rPr>
              <a:t> </a:t>
            </a:r>
            <a:r>
              <a:rPr lang="en-US" altLang="en-US" sz="2800" dirty="0" err="1">
                <a:latin typeface="News Gothic MT" panose="020B0504020203020204" pitchFamily="34" charset="0"/>
                <a:cs typeface="News Gothic MT" panose="020B0504020203020204" pitchFamily="34" charset="0"/>
              </a:rPr>
              <a:t>harán</a:t>
            </a:r>
            <a:r>
              <a:rPr lang="en-US" altLang="en-US" sz="2800" dirty="0">
                <a:latin typeface="News Gothic MT" panose="020B0504020203020204" pitchFamily="34" charset="0"/>
                <a:cs typeface="News Gothic MT" panose="020B0504020203020204" pitchFamily="34" charset="0"/>
              </a:rPr>
              <a:t> </a:t>
            </a:r>
            <a:r>
              <a:rPr lang="en-US" altLang="en-US" sz="2800" dirty="0" err="1">
                <a:latin typeface="News Gothic MT" panose="020B0504020203020204" pitchFamily="34" charset="0"/>
                <a:cs typeface="News Gothic MT" panose="020B0504020203020204" pitchFamily="34" charset="0"/>
              </a:rPr>
              <a:t>su</a:t>
            </a:r>
            <a:r>
              <a:rPr lang="en-US" altLang="en-US" sz="2800" dirty="0">
                <a:latin typeface="News Gothic MT" panose="020B0504020203020204" pitchFamily="34" charset="0"/>
                <a:cs typeface="News Gothic MT" panose="020B0504020203020204" pitchFamily="34" charset="0"/>
              </a:rPr>
              <a:t> maleta y </a:t>
            </a:r>
            <a:r>
              <a:rPr lang="en-US" altLang="en-US" sz="2800" dirty="0" err="1">
                <a:latin typeface="News Gothic MT" panose="020B0504020203020204" pitchFamily="34" charset="0"/>
                <a:cs typeface="News Gothic MT" panose="020B0504020203020204" pitchFamily="34" charset="0"/>
              </a:rPr>
              <a:t>encontrarán</a:t>
            </a:r>
            <a:r>
              <a:rPr lang="en-US" altLang="en-US" sz="2800" dirty="0">
                <a:latin typeface="News Gothic MT" panose="020B0504020203020204" pitchFamily="34" charset="0"/>
                <a:cs typeface="News Gothic MT" panose="020B0504020203020204" pitchFamily="34" charset="0"/>
              </a:rPr>
              <a:t> un nuevo </a:t>
            </a:r>
            <a:r>
              <a:rPr lang="en-US" altLang="en-US" sz="2800" dirty="0" err="1">
                <a:latin typeface="News Gothic MT" panose="020B0504020203020204" pitchFamily="34" charset="0"/>
                <a:cs typeface="News Gothic MT" panose="020B0504020203020204" pitchFamily="34" charset="0"/>
              </a:rPr>
              <a:t>hogar</a:t>
            </a:r>
            <a:r>
              <a:rPr lang="en-US" altLang="en-US" sz="2800" dirty="0">
                <a:latin typeface="News Gothic MT" panose="020B0504020203020204" pitchFamily="34" charset="0"/>
                <a:cs typeface="News Gothic MT" panose="020B0504020203020204" pitchFamily="34" charset="0"/>
              </a:rPr>
              <a:t> </a:t>
            </a:r>
            <a:r>
              <a:rPr lang="en-US" altLang="en-US" sz="2800" dirty="0" err="1">
                <a:latin typeface="News Gothic MT" panose="020B0504020203020204" pitchFamily="34" charset="0"/>
                <a:cs typeface="News Gothic MT" panose="020B0504020203020204" pitchFamily="34" charset="0"/>
              </a:rPr>
              <a:t>fuera</a:t>
            </a:r>
            <a:r>
              <a:rPr lang="en-US" altLang="en-US" sz="2800" dirty="0">
                <a:latin typeface="News Gothic MT" panose="020B0504020203020204" pitchFamily="34" charset="0"/>
                <a:cs typeface="News Gothic MT" panose="020B0504020203020204" pitchFamily="34" charset="0"/>
              </a:rPr>
              <a:t> de </a:t>
            </a:r>
            <a:r>
              <a:rPr lang="en-US" altLang="en-US" sz="2800" dirty="0" err="1">
                <a:latin typeface="News Gothic MT" panose="020B0504020203020204" pitchFamily="34" charset="0"/>
                <a:cs typeface="News Gothic MT" panose="020B0504020203020204" pitchFamily="34" charset="0"/>
              </a:rPr>
              <a:t>su</a:t>
            </a:r>
            <a:r>
              <a:rPr lang="en-US" altLang="en-US" sz="2800" dirty="0">
                <a:latin typeface="News Gothic MT" panose="020B0504020203020204" pitchFamily="34" charset="0"/>
                <a:cs typeface="News Gothic MT" panose="020B0504020203020204" pitchFamily="34" charset="0"/>
              </a:rPr>
              <a:t> </a:t>
            </a:r>
            <a:r>
              <a:rPr lang="en-US" altLang="en-US" sz="2800" dirty="0" err="1">
                <a:latin typeface="News Gothic MT" panose="020B0504020203020204" pitchFamily="34" charset="0"/>
                <a:cs typeface="News Gothic MT" panose="020B0504020203020204" pitchFamily="34" charset="0"/>
              </a:rPr>
              <a:t>centro</a:t>
            </a:r>
            <a:r>
              <a:rPr lang="en-US" altLang="en-US" sz="2800" dirty="0">
                <a:latin typeface="News Gothic MT" panose="020B0504020203020204" pitchFamily="34" charset="0"/>
                <a:cs typeface="News Gothic MT" panose="020B0504020203020204" pitchFamily="34" charset="0"/>
              </a:rPr>
              <a:t> de ECE</a:t>
            </a:r>
            <a:r>
              <a:rPr lang="en-US" altLang="en-US" sz="2800" dirty="0">
                <a:solidFill>
                  <a:srgbClr val="000000"/>
                </a:solidFill>
                <a:latin typeface="News Gothic MT" panose="020B0504020203020204" pitchFamily="34" charset="0"/>
                <a:cs typeface="News Gothic MT" panose="020B050402020302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9" presetClass="emph" presetSubtype="0" nodeType="withEffect">
                                  <p:stCondLst>
                                    <p:cond delay="0"/>
                                  </p:stCondLst>
                                  <p:childTnLst>
                                    <p:set>
                                      <p:cBhvr rctx="PPT">
                                        <p:cTn id="20" dur="indefinite"/>
                                        <p:tgtEl>
                                          <p:spTgt spid="8195"/>
                                        </p:tgtEl>
                                        <p:attrNameLst>
                                          <p:attrName>style.opacity</p:attrName>
                                        </p:attrNameLst>
                                      </p:cBhvr>
                                      <p:to>
                                        <p:strVal val="0.5"/>
                                      </p:to>
                                    </p:set>
                                    <p:animEffect filter="image" prLst="opacity: 0.5">
                                      <p:cBhvr rctx="IE">
                                        <p:cTn id="21" dur="indefinite"/>
                                        <p:tgtEl>
                                          <p:spTgt spid="8195"/>
                                        </p:tgtEl>
                                      </p:cBhvr>
                                    </p:animEffect>
                                  </p:childTnLst>
                                </p:cTn>
                              </p:par>
                              <p:par>
                                <p:cTn id="22" presetID="9" presetClass="emph" presetSubtype="0" nodeType="withEffect">
                                  <p:stCondLst>
                                    <p:cond delay="0"/>
                                  </p:stCondLst>
                                  <p:childTnLst>
                                    <p:set>
                                      <p:cBhvr rctx="PPT">
                                        <p:cTn id="23" dur="indefinite"/>
                                        <p:tgtEl>
                                          <p:spTgt spid="8194"/>
                                        </p:tgtEl>
                                        <p:attrNameLst>
                                          <p:attrName>style.opacity</p:attrName>
                                        </p:attrNameLst>
                                      </p:cBhvr>
                                      <p:to>
                                        <p:strVal val="0.5"/>
                                      </p:to>
                                    </p:set>
                                    <p:animEffect filter="image" prLst="opacity: 0.5">
                                      <p:cBhvr rctx="IE">
                                        <p:cTn id="24" dur="indefinite"/>
                                        <p:tgtEl>
                                          <p:spTgt spid="8194"/>
                                        </p:tgtEl>
                                      </p:cBhvr>
                                    </p:animEffect>
                                  </p:childTnLst>
                                </p:cTn>
                              </p:par>
                              <p:par>
                                <p:cTn id="25" presetID="9" presetClass="emph" presetSubtype="0" grpId="0" nodeType="with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nodePh="1">
                                  <p:stCondLst>
                                    <p:cond delay="0"/>
                                  </p:stCondLst>
                                  <p:endCondLst>
                                    <p:cond evt="begin" delay="0">
                                      <p:tn val="28"/>
                                    </p:cond>
                                  </p:end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9" presetClass="emph" presetSubtype="0" grpId="1"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par>
                                <p:cTn id="34" presetID="9" presetClass="emph" presetSubtype="0" grpId="1" nodeType="withEffect">
                                  <p:stCondLst>
                                    <p:cond delay="0"/>
                                  </p:stCondLst>
                                  <p:childTnLst>
                                    <p:set>
                                      <p:cBhvr rctx="PPT">
                                        <p:cTn id="35" dur="indefinite"/>
                                        <p:tgtEl>
                                          <p:spTgt spid="10"/>
                                        </p:tgtEl>
                                        <p:attrNameLst>
                                          <p:attrName>style.opacity</p:attrName>
                                        </p:attrNameLst>
                                      </p:cBhvr>
                                      <p:to>
                                        <p:strVal val="0.5"/>
                                      </p:to>
                                    </p:set>
                                    <p:animEffect filter="image" prLst="opacity: 0.5">
                                      <p:cBhvr rctx="IE">
                                        <p:cTn id="36"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9" grpId="1" animBg="1"/>
      <p:bldP spid="10" grpId="0" animBg="1"/>
      <p:bldP spid="10"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2FE8-4B60-4807-9756-2CFC2D61B818}"/>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a:solidFill>
                  <a:srgbClr val="3E3D2D"/>
                </a:solidFill>
              </a:rPr>
              <a:t>Inspección</a:t>
            </a:r>
          </a:p>
        </p:txBody>
      </p:sp>
      <p:sp>
        <p:nvSpPr>
          <p:cNvPr id="3" name="Content Placeholder 2">
            <a:extLst>
              <a:ext uri="{FF2B5EF4-FFF2-40B4-BE49-F238E27FC236}">
                <a16:creationId xmlns:a16="http://schemas.microsoft.com/office/drawing/2014/main" id="{FA19FCD5-FFA6-4F45-A9D4-7CEB344AC2B7}"/>
              </a:ext>
            </a:extLst>
          </p:cNvPr>
          <p:cNvSpPr>
            <a:spLocks noGrp="1"/>
          </p:cNvSpPr>
          <p:nvPr>
            <p:ph idx="1"/>
          </p:nvPr>
        </p:nvSpPr>
        <p:spPr>
          <a:xfrm>
            <a:off x="5257800" y="1651001"/>
            <a:ext cx="3640138" cy="4525963"/>
          </a:xfrm>
        </p:spPr>
        <p:txBody>
          <a:bodyPr>
            <a:normAutofit lnSpcReduction="10000"/>
          </a:bodyPr>
          <a:lstStyle/>
          <a:p>
            <a:pPr marL="0" indent="0" eaLnBrk="1" hangingPunct="1">
              <a:spcBef>
                <a:spcPct val="0"/>
              </a:spcBef>
              <a:spcAft>
                <a:spcPts val="1200"/>
              </a:spcAft>
              <a:buClrTx/>
              <a:buNone/>
              <a:defRPr/>
            </a:pPr>
            <a:r>
              <a:rPr lang="en-US" altLang="en-US" sz="3000" dirty="0" err="1">
                <a:solidFill>
                  <a:srgbClr val="000000"/>
                </a:solidFill>
                <a:latin typeface="News Gothic MT" panose="020B0504020203020204" pitchFamily="34" charset="0"/>
                <a:cs typeface="News Gothic MT" panose="020B0504020203020204" pitchFamily="34" charset="0"/>
              </a:rPr>
              <a:t>Utilice</a:t>
            </a:r>
            <a:r>
              <a:rPr lang="en-US" altLang="en-US" sz="3000" dirty="0">
                <a:solidFill>
                  <a:srgbClr val="000000"/>
                </a:solidFill>
                <a:latin typeface="News Gothic MT" panose="020B0504020203020204" pitchFamily="34" charset="0"/>
                <a:cs typeface="News Gothic MT" panose="020B0504020203020204" pitchFamily="34" charset="0"/>
              </a:rPr>
              <a:t> la </a:t>
            </a:r>
            <a:r>
              <a:rPr lang="en-US" altLang="en-US" sz="3000" dirty="0" err="1">
                <a:solidFill>
                  <a:srgbClr val="000000"/>
                </a:solidFill>
                <a:latin typeface="News Gothic MT" panose="020B0504020203020204" pitchFamily="34" charset="0"/>
                <a:cs typeface="News Gothic MT" panose="020B0504020203020204" pitchFamily="34" charset="0"/>
              </a:rPr>
              <a:t>lista</a:t>
            </a:r>
            <a:r>
              <a:rPr lang="en-US" altLang="en-US" sz="3000" dirty="0">
                <a:solidFill>
                  <a:srgbClr val="000000"/>
                </a:solidFill>
                <a:latin typeface="News Gothic MT" panose="020B0504020203020204" pitchFamily="34" charset="0"/>
                <a:cs typeface="News Gothic MT" panose="020B0504020203020204" pitchFamily="34" charset="0"/>
              </a:rPr>
              <a:t> de control de IPM para </a:t>
            </a:r>
            <a:r>
              <a:rPr lang="en-US" altLang="en-US" sz="3000" dirty="0" err="1">
                <a:solidFill>
                  <a:srgbClr val="000000"/>
                </a:solidFill>
                <a:latin typeface="News Gothic MT" panose="020B0504020203020204" pitchFamily="34" charset="0"/>
                <a:cs typeface="News Gothic MT" panose="020B0504020203020204" pitchFamily="34" charset="0"/>
              </a:rPr>
              <a:t>encontrar</a:t>
            </a:r>
            <a:r>
              <a:rPr lang="en-US" altLang="en-US" sz="3000" dirty="0">
                <a:solidFill>
                  <a:srgbClr val="000000"/>
                </a:solidFill>
                <a:latin typeface="News Gothic MT" panose="020B0504020203020204" pitchFamily="34" charset="0"/>
                <a:cs typeface="News Gothic MT" panose="020B0504020203020204" pitchFamily="34" charset="0"/>
              </a:rPr>
              <a:t>: </a:t>
            </a:r>
          </a:p>
          <a:p>
            <a:pPr marL="0" indent="0" eaLnBrk="1" hangingPunct="1">
              <a:spcBef>
                <a:spcPct val="0"/>
              </a:spcBef>
              <a:buClr>
                <a:srgbClr val="94C600"/>
              </a:buClr>
              <a:defRPr/>
            </a:pPr>
            <a:r>
              <a:rPr lang="en-US" altLang="en-US" sz="3000" dirty="0">
                <a:solidFill>
                  <a:srgbClr val="000000"/>
                </a:solidFill>
                <a:latin typeface="News Gothic MT" panose="020B0504020203020204" pitchFamily="34" charset="0"/>
                <a:cs typeface="News Gothic MT" panose="020B0504020203020204" pitchFamily="34" charset="0"/>
              </a:rPr>
              <a:t> </a:t>
            </a:r>
            <a:r>
              <a:rPr lang="en-US" altLang="en-US" sz="3000" dirty="0" err="1">
                <a:solidFill>
                  <a:srgbClr val="000000"/>
                </a:solidFill>
                <a:latin typeface="News Gothic MT" panose="020B0504020203020204" pitchFamily="34" charset="0"/>
                <a:cs typeface="News Gothic MT" panose="020B0504020203020204" pitchFamily="34" charset="0"/>
              </a:rPr>
              <a:t>plagas</a:t>
            </a:r>
            <a:endParaRPr lang="en-US" altLang="en-US" sz="3000" dirty="0">
              <a:solidFill>
                <a:srgbClr val="000000"/>
              </a:solidFill>
              <a:latin typeface="News Gothic MT" panose="020B0504020203020204" pitchFamily="34" charset="0"/>
              <a:cs typeface="News Gothic MT" panose="020B0504020203020204" pitchFamily="34" charset="0"/>
            </a:endParaRPr>
          </a:p>
          <a:p>
            <a:pPr marL="0" indent="0" eaLnBrk="1" hangingPunct="1">
              <a:spcBef>
                <a:spcPct val="0"/>
              </a:spcBef>
              <a:buClr>
                <a:srgbClr val="94C600"/>
              </a:buClr>
              <a:defRPr/>
            </a:pPr>
            <a:r>
              <a:rPr lang="en-US" altLang="en-US" sz="3000" dirty="0">
                <a:solidFill>
                  <a:srgbClr val="000000"/>
                </a:solidFill>
                <a:latin typeface="News Gothic MT" panose="020B0504020203020204" pitchFamily="34" charset="0"/>
                <a:cs typeface="News Gothic MT" panose="020B0504020203020204" pitchFamily="34" charset="0"/>
              </a:rPr>
              <a:t> </a:t>
            </a:r>
            <a:r>
              <a:rPr lang="en-US" altLang="en-US" sz="3000" dirty="0" err="1">
                <a:solidFill>
                  <a:srgbClr val="000000"/>
                </a:solidFill>
                <a:latin typeface="News Gothic MT" panose="020B0504020203020204" pitchFamily="34" charset="0"/>
                <a:cs typeface="News Gothic MT" panose="020B0504020203020204" pitchFamily="34" charset="0"/>
              </a:rPr>
              <a:t>señales</a:t>
            </a:r>
            <a:r>
              <a:rPr lang="en-US" altLang="en-US" sz="3000" dirty="0">
                <a:solidFill>
                  <a:srgbClr val="000000"/>
                </a:solidFill>
                <a:latin typeface="News Gothic MT" panose="020B0504020203020204" pitchFamily="34" charset="0"/>
                <a:cs typeface="News Gothic MT" panose="020B0504020203020204" pitchFamily="34" charset="0"/>
              </a:rPr>
              <a:t> de </a:t>
            </a:r>
            <a:r>
              <a:rPr lang="en-US" altLang="en-US" sz="3000" dirty="0" err="1">
                <a:solidFill>
                  <a:srgbClr val="000000"/>
                </a:solidFill>
                <a:latin typeface="News Gothic MT" panose="020B0504020203020204" pitchFamily="34" charset="0"/>
                <a:cs typeface="News Gothic MT" panose="020B0504020203020204" pitchFamily="34" charset="0"/>
              </a:rPr>
              <a:t>plagas</a:t>
            </a:r>
            <a:r>
              <a:rPr lang="en-US" altLang="en-US" sz="3000" dirty="0">
                <a:solidFill>
                  <a:srgbClr val="000000"/>
                </a:solidFill>
                <a:latin typeface="News Gothic MT" panose="020B0504020203020204" pitchFamily="34" charset="0"/>
                <a:cs typeface="News Gothic MT" panose="020B0504020203020204" pitchFamily="34" charset="0"/>
              </a:rPr>
              <a:t> y </a:t>
            </a:r>
            <a:r>
              <a:rPr lang="en-US" altLang="en-US" sz="3000" dirty="0" err="1">
                <a:solidFill>
                  <a:srgbClr val="000000"/>
                </a:solidFill>
                <a:latin typeface="News Gothic MT" panose="020B0504020203020204" pitchFamily="34" charset="0"/>
                <a:cs typeface="News Gothic MT" panose="020B0504020203020204" pitchFamily="34" charset="0"/>
              </a:rPr>
              <a:t>daño</a:t>
            </a:r>
            <a:r>
              <a:rPr lang="en-US" altLang="en-US" sz="3000" dirty="0">
                <a:solidFill>
                  <a:srgbClr val="000000"/>
                </a:solidFill>
                <a:latin typeface="News Gothic MT" panose="020B0504020203020204" pitchFamily="34" charset="0"/>
                <a:cs typeface="News Gothic MT" panose="020B0504020203020204" pitchFamily="34" charset="0"/>
              </a:rPr>
              <a:t> que </a:t>
            </a:r>
            <a:r>
              <a:rPr lang="en-US" altLang="en-US" sz="3000" dirty="0" err="1">
                <a:solidFill>
                  <a:srgbClr val="000000"/>
                </a:solidFill>
                <a:latin typeface="News Gothic MT" panose="020B0504020203020204" pitchFamily="34" charset="0"/>
                <a:cs typeface="News Gothic MT" panose="020B0504020203020204" pitchFamily="34" charset="0"/>
              </a:rPr>
              <a:t>han</a:t>
            </a:r>
            <a:r>
              <a:rPr lang="en-US" altLang="en-US" sz="3000" dirty="0">
                <a:solidFill>
                  <a:srgbClr val="000000"/>
                </a:solidFill>
                <a:latin typeface="News Gothic MT" panose="020B0504020203020204" pitchFamily="34" charset="0"/>
                <a:cs typeface="News Gothic MT" panose="020B0504020203020204" pitchFamily="34" charset="0"/>
              </a:rPr>
              <a:t> </a:t>
            </a:r>
            <a:r>
              <a:rPr lang="en-US" altLang="en-US" sz="3000" dirty="0" err="1">
                <a:solidFill>
                  <a:srgbClr val="000000"/>
                </a:solidFill>
                <a:latin typeface="News Gothic MT" panose="020B0504020203020204" pitchFamily="34" charset="0"/>
                <a:cs typeface="News Gothic MT" panose="020B0504020203020204" pitchFamily="34" charset="0"/>
              </a:rPr>
              <a:t>causado</a:t>
            </a:r>
            <a:endParaRPr lang="en-US" altLang="en-US" sz="3000" dirty="0">
              <a:solidFill>
                <a:srgbClr val="000000"/>
              </a:solidFill>
              <a:latin typeface="News Gothic MT" panose="020B0504020203020204" pitchFamily="34" charset="0"/>
              <a:cs typeface="News Gothic MT" panose="020B0504020203020204" pitchFamily="34" charset="0"/>
            </a:endParaRPr>
          </a:p>
          <a:p>
            <a:pPr marL="0" indent="0" eaLnBrk="1" hangingPunct="1">
              <a:spcBef>
                <a:spcPct val="0"/>
              </a:spcBef>
              <a:buClr>
                <a:srgbClr val="94C600"/>
              </a:buClr>
              <a:defRPr/>
            </a:pPr>
            <a:r>
              <a:rPr lang="en-US" altLang="en-US" sz="3000" dirty="0">
                <a:solidFill>
                  <a:srgbClr val="000000"/>
                </a:solidFill>
                <a:latin typeface="News Gothic MT" panose="020B0504020203020204" pitchFamily="34" charset="0"/>
                <a:cs typeface="News Gothic MT" panose="020B0504020203020204" pitchFamily="34" charset="0"/>
              </a:rPr>
              <a:t> </a:t>
            </a:r>
            <a:r>
              <a:rPr lang="en-US" altLang="en-US" sz="3000" dirty="0" err="1">
                <a:solidFill>
                  <a:srgbClr val="000000"/>
                </a:solidFill>
                <a:latin typeface="News Gothic MT" panose="020B0504020203020204" pitchFamily="34" charset="0"/>
                <a:cs typeface="News Gothic MT" panose="020B0504020203020204" pitchFamily="34" charset="0"/>
              </a:rPr>
              <a:t>condiciones</a:t>
            </a:r>
            <a:r>
              <a:rPr lang="en-US" altLang="en-US" sz="3000" dirty="0">
                <a:solidFill>
                  <a:srgbClr val="000000"/>
                </a:solidFill>
                <a:latin typeface="News Gothic MT" panose="020B0504020203020204" pitchFamily="34" charset="0"/>
                <a:cs typeface="News Gothic MT" panose="020B0504020203020204" pitchFamily="34" charset="0"/>
              </a:rPr>
              <a:t> que </a:t>
            </a:r>
            <a:r>
              <a:rPr lang="en-US" altLang="en-US" sz="3000" dirty="0" err="1">
                <a:latin typeface="News Gothic MT" panose="020B0504020203020204" pitchFamily="34" charset="0"/>
                <a:cs typeface="News Gothic MT" panose="020B0504020203020204" pitchFamily="34" charset="0"/>
              </a:rPr>
              <a:t>podrían</a:t>
            </a:r>
            <a:r>
              <a:rPr lang="en-US" altLang="en-US" sz="3000" dirty="0">
                <a:solidFill>
                  <a:srgbClr val="C00000"/>
                </a:solidFill>
                <a:latin typeface="News Gothic MT" panose="020B0504020203020204" pitchFamily="34" charset="0"/>
                <a:cs typeface="News Gothic MT" panose="020B0504020203020204" pitchFamily="34" charset="0"/>
              </a:rPr>
              <a:t> </a:t>
            </a:r>
            <a:r>
              <a:rPr lang="en-US" altLang="en-US" sz="3000" dirty="0" err="1">
                <a:solidFill>
                  <a:srgbClr val="000000"/>
                </a:solidFill>
                <a:latin typeface="News Gothic MT" panose="020B0504020203020204" pitchFamily="34" charset="0"/>
                <a:cs typeface="News Gothic MT" panose="020B0504020203020204" pitchFamily="34" charset="0"/>
              </a:rPr>
              <a:t>atraer</a:t>
            </a:r>
            <a:r>
              <a:rPr lang="en-US" altLang="en-US" sz="3000" dirty="0">
                <a:solidFill>
                  <a:srgbClr val="000000"/>
                </a:solidFill>
                <a:latin typeface="News Gothic MT" panose="020B0504020203020204" pitchFamily="34" charset="0"/>
                <a:cs typeface="News Gothic MT" panose="020B0504020203020204" pitchFamily="34" charset="0"/>
              </a:rPr>
              <a:t> a las </a:t>
            </a:r>
            <a:r>
              <a:rPr lang="en-US" altLang="en-US" sz="3000" dirty="0" err="1">
                <a:solidFill>
                  <a:srgbClr val="000000"/>
                </a:solidFill>
                <a:latin typeface="News Gothic MT" panose="020B0504020203020204" pitchFamily="34" charset="0"/>
                <a:cs typeface="News Gothic MT" panose="020B0504020203020204" pitchFamily="34" charset="0"/>
              </a:rPr>
              <a:t>plagas</a:t>
            </a:r>
            <a:endParaRPr lang="en-US" altLang="en-US" sz="3000" dirty="0">
              <a:solidFill>
                <a:srgbClr val="000000"/>
              </a:solidFill>
              <a:latin typeface="News Gothic MT" panose="020B0504020203020204" pitchFamily="34" charset="0"/>
              <a:cs typeface="News Gothic MT" panose="020B0504020203020204" pitchFamily="34" charset="0"/>
            </a:endParaRPr>
          </a:p>
        </p:txBody>
      </p:sp>
      <p:pic>
        <p:nvPicPr>
          <p:cNvPr id="78852" name="Picture 3">
            <a:extLst>
              <a:ext uri="{FF2B5EF4-FFF2-40B4-BE49-F238E27FC236}">
                <a16:creationId xmlns:a16="http://schemas.microsoft.com/office/drawing/2014/main" id="{487FAF1E-28D7-41D7-A766-360AB2F0C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314326"/>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8853" name="Picture 2">
            <a:extLst>
              <a:ext uri="{FF2B5EF4-FFF2-40B4-BE49-F238E27FC236}">
                <a16:creationId xmlns:a16="http://schemas.microsoft.com/office/drawing/2014/main" id="{9C027B59-9867-4C73-9686-B3BC27D5F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26" y="1804989"/>
            <a:ext cx="2676525" cy="3190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charRg st="36" end="4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charRg st="42" end="7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charRg st="74" end="1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18B4-F8DA-4A56-BB9A-5D71A9DDBD38}"/>
              </a:ext>
            </a:extLst>
          </p:cNvPr>
          <p:cNvSpPr>
            <a:spLocks noGrp="1"/>
          </p:cNvSpPr>
          <p:nvPr>
            <p:ph type="title"/>
          </p:nvPr>
        </p:nvSpPr>
        <p:spPr/>
        <p:txBody>
          <a:bodyPr wrap="square" numCol="1" anchorCtr="0" compatLnSpc="1">
            <a:prstTxWarp prst="textNoShape">
              <a:avLst/>
            </a:prstTxWarp>
          </a:bodyPr>
          <a:lstStyle/>
          <a:p>
            <a:pPr eaLnBrk="1" hangingPunct="1">
              <a:buSzPct val="100000"/>
              <a:defRPr/>
            </a:pPr>
            <a:r>
              <a:rPr lang="en-US" altLang="en-US" dirty="0" err="1">
                <a:solidFill>
                  <a:srgbClr val="3E3D2D"/>
                </a:solidFill>
              </a:rPr>
              <a:t>Identificación</a:t>
            </a:r>
            <a:endParaRPr lang="en-US" altLang="en-US" dirty="0">
              <a:solidFill>
                <a:srgbClr val="3E3D2D"/>
              </a:solidFill>
            </a:endParaRPr>
          </a:p>
        </p:txBody>
      </p:sp>
      <p:sp>
        <p:nvSpPr>
          <p:cNvPr id="80899" name="Content Placeholder 2">
            <a:extLst>
              <a:ext uri="{FF2B5EF4-FFF2-40B4-BE49-F238E27FC236}">
                <a16:creationId xmlns:a16="http://schemas.microsoft.com/office/drawing/2014/main" id="{98A92A5B-81C5-4356-8EA5-1EF18BB3F3E6}"/>
              </a:ext>
            </a:extLst>
          </p:cNvPr>
          <p:cNvSpPr txBox="1">
            <a:spLocks noChangeArrowheads="1"/>
          </p:cNvSpPr>
          <p:nvPr/>
        </p:nvSpPr>
        <p:spPr bwMode="auto">
          <a:xfrm>
            <a:off x="1981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buFont typeface="Arial" panose="020B0604020202020204" pitchFamily="34" charset="0"/>
              <a:buNone/>
            </a:pPr>
            <a:endParaRPr lang="en-US" altLang="en-US" sz="3200"/>
          </a:p>
        </p:txBody>
      </p:sp>
      <p:sp>
        <p:nvSpPr>
          <p:cNvPr id="6" name="Content Placeholder 2">
            <a:extLst>
              <a:ext uri="{FF2B5EF4-FFF2-40B4-BE49-F238E27FC236}">
                <a16:creationId xmlns:a16="http://schemas.microsoft.com/office/drawing/2014/main" id="{43F8A2F8-D72A-485E-B755-07653D415CD2}"/>
              </a:ext>
            </a:extLst>
          </p:cNvPr>
          <p:cNvSpPr txBox="1">
            <a:spLocks noChangeArrowheads="1"/>
          </p:cNvSpPr>
          <p:nvPr/>
        </p:nvSpPr>
        <p:spPr bwMode="auto">
          <a:xfrm>
            <a:off x="1966914" y="1489076"/>
            <a:ext cx="4281487"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pPr>
            <a:r>
              <a:rPr lang="en-US" altLang="en-US" sz="2300" dirty="0" err="1">
                <a:solidFill>
                  <a:srgbClr val="000000"/>
                </a:solidFill>
                <a:ea typeface="ヒラギノ角ゴ Pro W3"/>
                <a:cs typeface="News Gothic MT" panose="020B0504020203020204" pitchFamily="34" charset="0"/>
              </a:rPr>
              <a:t>Identifique</a:t>
            </a:r>
            <a:r>
              <a:rPr lang="en-US" altLang="en-US" sz="2300" dirty="0">
                <a:solidFill>
                  <a:srgbClr val="000000"/>
                </a:solidFill>
                <a:ea typeface="ヒラギノ角ゴ Pro W3"/>
                <a:cs typeface="News Gothic MT" panose="020B0504020203020204" pitchFamily="34" charset="0"/>
              </a:rPr>
              <a:t> </a:t>
            </a:r>
            <a:r>
              <a:rPr lang="en-US" altLang="en-US" sz="2300" dirty="0" err="1">
                <a:solidFill>
                  <a:srgbClr val="000000"/>
                </a:solidFill>
                <a:ea typeface="ヒラギノ角ゴ Pro W3"/>
                <a:cs typeface="News Gothic MT" panose="020B0504020203020204" pitchFamily="34" charset="0"/>
              </a:rPr>
              <a:t>qué</a:t>
            </a:r>
            <a:r>
              <a:rPr lang="en-US" altLang="en-US" sz="2300" dirty="0">
                <a:solidFill>
                  <a:srgbClr val="000000"/>
                </a:solidFill>
                <a:ea typeface="ヒラギノ角ゴ Pro W3"/>
                <a:cs typeface="News Gothic MT" panose="020B0504020203020204" pitchFamily="34" charset="0"/>
              </a:rPr>
              <a:t> </a:t>
            </a:r>
            <a:r>
              <a:rPr lang="en-US" altLang="en-US" sz="2300" dirty="0" err="1">
                <a:solidFill>
                  <a:srgbClr val="000000"/>
                </a:solidFill>
                <a:ea typeface="ヒラギノ角ゴ Pro W3"/>
                <a:cs typeface="News Gothic MT" panose="020B0504020203020204" pitchFamily="34" charset="0"/>
              </a:rPr>
              <a:t>clase</a:t>
            </a:r>
            <a:r>
              <a:rPr lang="en-US" altLang="en-US" sz="2300" dirty="0">
                <a:solidFill>
                  <a:srgbClr val="000000"/>
                </a:solidFill>
                <a:ea typeface="ヒラギノ角ゴ Pro W3"/>
                <a:cs typeface="News Gothic MT" panose="020B0504020203020204" pitchFamily="34" charset="0"/>
              </a:rPr>
              <a:t> de </a:t>
            </a:r>
            <a:r>
              <a:rPr lang="en-US" altLang="en-US" sz="2300" dirty="0" err="1">
                <a:solidFill>
                  <a:srgbClr val="000000"/>
                </a:solidFill>
                <a:ea typeface="ヒラギノ角ゴ Pro W3"/>
                <a:cs typeface="News Gothic MT" panose="020B0504020203020204" pitchFamily="34" charset="0"/>
              </a:rPr>
              <a:t>plaga</a:t>
            </a:r>
            <a:r>
              <a:rPr lang="en-US" altLang="en-US" sz="2300" dirty="0">
                <a:solidFill>
                  <a:srgbClr val="000000"/>
                </a:solidFill>
                <a:ea typeface="ヒラギノ角ゴ Pro W3"/>
                <a:cs typeface="News Gothic MT" panose="020B0504020203020204" pitchFamily="34" charset="0"/>
              </a:rPr>
              <a:t> </a:t>
            </a:r>
            <a:r>
              <a:rPr lang="en-US" altLang="en-US" sz="2300" dirty="0" err="1">
                <a:solidFill>
                  <a:srgbClr val="000000"/>
                </a:solidFill>
                <a:ea typeface="ヒラギノ角ゴ Pro W3"/>
                <a:cs typeface="News Gothic MT" panose="020B0504020203020204" pitchFamily="34" charset="0"/>
              </a:rPr>
              <a:t>tiene</a:t>
            </a:r>
            <a:r>
              <a:rPr lang="en-US" altLang="en-US" sz="2300" dirty="0">
                <a:solidFill>
                  <a:srgbClr val="000000"/>
                </a:solidFill>
                <a:ea typeface="ヒラギノ角ゴ Pro W3"/>
                <a:cs typeface="News Gothic MT" panose="020B0504020203020204" pitchFamily="34" charset="0"/>
              </a:rPr>
              <a:t>.</a:t>
            </a:r>
          </a:p>
          <a:p>
            <a:pPr eaLnBrk="1" hangingPunct="1">
              <a:buClrTx/>
            </a:pPr>
            <a:r>
              <a:rPr lang="en-US" altLang="en-US" sz="2300" dirty="0" err="1">
                <a:ea typeface="ヒラギノ角ゴ Pro W3"/>
                <a:cs typeface="News Gothic MT" panose="020B0504020203020204" pitchFamily="34" charset="0"/>
              </a:rPr>
              <a:t>Utilice</a:t>
            </a:r>
            <a:r>
              <a:rPr lang="en-US" altLang="en-US" sz="2300" dirty="0">
                <a:ea typeface="ヒラギノ角ゴ Pro W3"/>
                <a:cs typeface="News Gothic MT" panose="020B0504020203020204" pitchFamily="34" charset="0"/>
              </a:rPr>
              <a:t> </a:t>
            </a:r>
            <a:r>
              <a:rPr lang="en-US" altLang="en-US" sz="2300" dirty="0" err="1">
                <a:ea typeface="ヒラギノ角ゴ Pro W3"/>
                <a:cs typeface="News Gothic MT" panose="020B0504020203020204" pitchFamily="34" charset="0"/>
              </a:rPr>
              <a:t>notas</a:t>
            </a:r>
            <a:r>
              <a:rPr lang="en-US" altLang="en-US" sz="2300" dirty="0">
                <a:ea typeface="ヒラギノ角ゴ Pro W3"/>
                <a:cs typeface="News Gothic MT" panose="020B0504020203020204" pitchFamily="34" charset="0"/>
              </a:rPr>
              <a:t> de </a:t>
            </a:r>
            <a:r>
              <a:rPr lang="en-US" altLang="en-US" sz="2300" dirty="0" err="1">
                <a:ea typeface="ヒラギノ角ゴ Pro W3"/>
                <a:cs typeface="News Gothic MT" panose="020B0504020203020204" pitchFamily="34" charset="0"/>
              </a:rPr>
              <a:t>salud</a:t>
            </a:r>
            <a:r>
              <a:rPr lang="en-US" altLang="en-US" sz="2300" dirty="0">
                <a:ea typeface="ヒラギノ角ゴ Pro W3"/>
                <a:cs typeface="News Gothic MT" panose="020B0504020203020204" pitchFamily="34" charset="0"/>
              </a:rPr>
              <a:t> y </a:t>
            </a:r>
            <a:r>
              <a:rPr lang="en-US" altLang="en-US" sz="2300" dirty="0" err="1">
                <a:ea typeface="ヒラギノ角ゴ Pro W3"/>
                <a:cs typeface="News Gothic MT" panose="020B0504020203020204" pitchFamily="34" charset="0"/>
              </a:rPr>
              <a:t>seguridad</a:t>
            </a:r>
            <a:r>
              <a:rPr lang="en-US" altLang="en-US" sz="2300" dirty="0">
                <a:ea typeface="ヒラギノ角ゴ Pro W3"/>
                <a:cs typeface="News Gothic MT" panose="020B0504020203020204" pitchFamily="34" charset="0"/>
              </a:rPr>
              <a:t> para </a:t>
            </a:r>
            <a:r>
              <a:rPr lang="en-US" altLang="en-US" sz="2300" dirty="0" err="1">
                <a:ea typeface="ヒラギノ角ゴ Pro W3"/>
                <a:cs typeface="News Gothic MT" panose="020B0504020203020204" pitchFamily="34" charset="0"/>
              </a:rPr>
              <a:t>entender</a:t>
            </a:r>
            <a:r>
              <a:rPr lang="en-US" altLang="en-US" sz="2300" dirty="0">
                <a:ea typeface="ヒラギノ角ゴ Pro W3"/>
                <a:cs typeface="News Gothic MT" panose="020B0504020203020204" pitchFamily="34" charset="0"/>
              </a:rPr>
              <a:t> el </a:t>
            </a:r>
            <a:r>
              <a:rPr lang="en-US" altLang="en-US" sz="2300" dirty="0" err="1">
                <a:ea typeface="ヒラギノ角ゴ Pro W3"/>
                <a:cs typeface="News Gothic MT" panose="020B0504020203020204" pitchFamily="34" charset="0"/>
              </a:rPr>
              <a:t>ciclo</a:t>
            </a:r>
            <a:r>
              <a:rPr lang="en-US" altLang="en-US" sz="2300" dirty="0">
                <a:ea typeface="ヒラギノ角ゴ Pro W3"/>
                <a:cs typeface="News Gothic MT" panose="020B0504020203020204" pitchFamily="34" charset="0"/>
              </a:rPr>
              <a:t> vital, los </a:t>
            </a:r>
            <a:r>
              <a:rPr lang="en-US" altLang="en-US" sz="2300" dirty="0" err="1">
                <a:ea typeface="ヒラギノ角ゴ Pro W3"/>
                <a:cs typeface="News Gothic MT" panose="020B0504020203020204" pitchFamily="34" charset="0"/>
              </a:rPr>
              <a:t>alimentos</a:t>
            </a:r>
            <a:r>
              <a:rPr lang="en-US" altLang="en-US" sz="2300" dirty="0">
                <a:ea typeface="ヒラギノ角ゴ Pro W3"/>
                <a:cs typeface="News Gothic MT" panose="020B0504020203020204" pitchFamily="34" charset="0"/>
              </a:rPr>
              <a:t> y el </a:t>
            </a:r>
            <a:r>
              <a:rPr lang="en-US" altLang="en-US" sz="2300" dirty="0" err="1">
                <a:ea typeface="ヒラギノ角ゴ Pro W3"/>
                <a:cs typeface="News Gothic MT" panose="020B0504020203020204" pitchFamily="34" charset="0"/>
              </a:rPr>
              <a:t>refugio</a:t>
            </a:r>
            <a:r>
              <a:rPr lang="en-US" altLang="en-US" sz="2300" dirty="0">
                <a:ea typeface="ヒラギノ角ゴ Pro W3"/>
                <a:cs typeface="News Gothic MT" panose="020B0504020203020204" pitchFamily="34" charset="0"/>
              </a:rPr>
              <a:t> de las </a:t>
            </a:r>
            <a:r>
              <a:rPr lang="en-US" altLang="en-US" sz="2300" dirty="0" err="1">
                <a:ea typeface="ヒラギノ角ゴ Pro W3"/>
                <a:cs typeface="News Gothic MT" panose="020B0504020203020204" pitchFamily="34" charset="0"/>
              </a:rPr>
              <a:t>plagas</a:t>
            </a:r>
            <a:r>
              <a:rPr lang="en-US" altLang="en-US" sz="2300" dirty="0">
                <a:ea typeface="ヒラギノ角ゴ Pro W3"/>
                <a:cs typeface="News Gothic MT" panose="020B0504020203020204" pitchFamily="34" charset="0"/>
              </a:rPr>
              <a:t>.</a:t>
            </a:r>
          </a:p>
          <a:p>
            <a:pPr eaLnBrk="1" hangingPunct="1">
              <a:buClrTx/>
            </a:pPr>
            <a:r>
              <a:rPr lang="en-US" altLang="en-US" sz="2300" dirty="0" err="1">
                <a:ea typeface="ヒラギノ角ゴ Pro W3"/>
                <a:cs typeface="News Gothic MT" panose="020B0504020203020204" pitchFamily="34" charset="0"/>
              </a:rPr>
              <a:t>Visite</a:t>
            </a:r>
            <a:r>
              <a:rPr lang="en-US" altLang="en-US" sz="2300" dirty="0">
                <a:ea typeface="ヒラギノ角ゴ Pro W3"/>
                <a:cs typeface="News Gothic MT" panose="020B0504020203020204" pitchFamily="34" charset="0"/>
              </a:rPr>
              <a:t> el sitio web del </a:t>
            </a:r>
            <a:r>
              <a:rPr lang="en-US" altLang="en-US" sz="2300" dirty="0" err="1">
                <a:ea typeface="ヒラギノ角ゴ Pro W3"/>
                <a:cs typeface="News Gothic MT" panose="020B0504020203020204" pitchFamily="34" charset="0"/>
              </a:rPr>
              <a:t>programa</a:t>
            </a:r>
            <a:r>
              <a:rPr lang="en-US" altLang="en-US" sz="2300" dirty="0">
                <a:ea typeface="ヒラギノ角ゴ Pro W3"/>
                <a:cs typeface="News Gothic MT" panose="020B0504020203020204" pitchFamily="34" charset="0"/>
              </a:rPr>
              <a:t> </a:t>
            </a:r>
            <a:r>
              <a:rPr lang="en-US" altLang="en-US" sz="2300" dirty="0" err="1">
                <a:ea typeface="ヒラギノ角ゴ Pro W3"/>
                <a:cs typeface="News Gothic MT" panose="020B0504020203020204" pitchFamily="34" charset="0"/>
              </a:rPr>
              <a:t>estatal</a:t>
            </a:r>
            <a:r>
              <a:rPr lang="en-US" altLang="en-US" sz="2300" dirty="0">
                <a:ea typeface="ヒラギノ角ゴ Pro W3"/>
                <a:cs typeface="News Gothic MT" panose="020B0504020203020204" pitchFamily="34" charset="0"/>
              </a:rPr>
              <a:t> de IPM para </a:t>
            </a:r>
            <a:r>
              <a:rPr lang="en-US" altLang="en-US" sz="2300" dirty="0" err="1">
                <a:ea typeface="ヒラギノ角ゴ Pro W3"/>
                <a:cs typeface="News Gothic MT" panose="020B0504020203020204" pitchFamily="34" charset="0"/>
              </a:rPr>
              <a:t>obtener</a:t>
            </a:r>
            <a:r>
              <a:rPr lang="en-US" altLang="en-US" sz="2300" dirty="0">
                <a:ea typeface="ヒラギノ角ゴ Pro W3"/>
                <a:cs typeface="News Gothic MT" panose="020B0504020203020204" pitchFamily="34" charset="0"/>
              </a:rPr>
              <a:t> </a:t>
            </a:r>
            <a:r>
              <a:rPr lang="en-US" altLang="en-US" sz="2300" dirty="0" err="1">
                <a:ea typeface="ヒラギノ角ゴ Pro W3"/>
                <a:cs typeface="News Gothic MT" panose="020B0504020203020204" pitchFamily="34" charset="0"/>
              </a:rPr>
              <a:t>información</a:t>
            </a:r>
            <a:r>
              <a:rPr lang="en-US" altLang="en-US" sz="2300" dirty="0">
                <a:ea typeface="ヒラギノ角ゴ Pro W3"/>
                <a:cs typeface="News Gothic MT" panose="020B0504020203020204" pitchFamily="34" charset="0"/>
              </a:rPr>
              <a:t> </a:t>
            </a:r>
            <a:r>
              <a:rPr lang="en-US" altLang="en-US" sz="2300" dirty="0" err="1">
                <a:ea typeface="ヒラギノ角ゴ Pro W3"/>
                <a:cs typeface="News Gothic MT" panose="020B0504020203020204" pitchFamily="34" charset="0"/>
              </a:rPr>
              <a:t>adicional</a:t>
            </a:r>
            <a:r>
              <a:rPr lang="en-US" altLang="en-US" sz="2300" dirty="0">
                <a:ea typeface="ヒラギノ角ゴ Pro W3"/>
                <a:cs typeface="News Gothic MT" panose="020B0504020203020204" pitchFamily="34" charset="0"/>
              </a:rPr>
              <a:t>: www.ipm.ucdavis</a:t>
            </a:r>
            <a:r>
              <a:rPr lang="en-US" altLang="en-US" sz="2300" dirty="0">
                <a:solidFill>
                  <a:srgbClr val="000000"/>
                </a:solidFill>
                <a:ea typeface="ヒラギノ角ゴ Pro W3"/>
                <a:cs typeface="News Gothic MT" panose="020B0504020203020204" pitchFamily="34" charset="0"/>
              </a:rPr>
              <a:t>.edu.</a:t>
            </a:r>
          </a:p>
        </p:txBody>
      </p:sp>
      <p:pic>
        <p:nvPicPr>
          <p:cNvPr id="80901" name="Picture 2">
            <a:extLst>
              <a:ext uri="{FF2B5EF4-FFF2-40B4-BE49-F238E27FC236}">
                <a16:creationId xmlns:a16="http://schemas.microsoft.com/office/drawing/2014/main" id="{C014C344-72BA-4D38-9372-90FF7BB0F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77813"/>
            <a:ext cx="10287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80902" name="Group 11">
            <a:extLst>
              <a:ext uri="{FF2B5EF4-FFF2-40B4-BE49-F238E27FC236}">
                <a16:creationId xmlns:a16="http://schemas.microsoft.com/office/drawing/2014/main" id="{3789D9CC-83B2-457B-AA58-01D14C8F928B}"/>
              </a:ext>
            </a:extLst>
          </p:cNvPr>
          <p:cNvGrpSpPr>
            <a:grpSpLocks/>
          </p:cNvGrpSpPr>
          <p:nvPr/>
        </p:nvGrpSpPr>
        <p:grpSpPr bwMode="auto">
          <a:xfrm>
            <a:off x="6199189" y="1616076"/>
            <a:ext cx="3540125" cy="3649663"/>
            <a:chOff x="5435836" y="1783830"/>
            <a:chExt cx="3539902" cy="3649560"/>
          </a:xfrm>
        </p:grpSpPr>
        <p:pic>
          <p:nvPicPr>
            <p:cNvPr id="80905" name="Picture 2">
              <a:extLst>
                <a:ext uri="{FF2B5EF4-FFF2-40B4-BE49-F238E27FC236}">
                  <a16:creationId xmlns:a16="http://schemas.microsoft.com/office/drawing/2014/main" id="{3C13872F-CFBB-4320-907B-14510E67D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229" b="4237"/>
            <a:stretch>
              <a:fillRect/>
            </a:stretch>
          </p:blipFill>
          <p:spPr bwMode="auto">
            <a:xfrm>
              <a:off x="5435836" y="1783830"/>
              <a:ext cx="3539902" cy="36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6" name="TextBox 7">
              <a:extLst>
                <a:ext uri="{FF2B5EF4-FFF2-40B4-BE49-F238E27FC236}">
                  <a16:creationId xmlns:a16="http://schemas.microsoft.com/office/drawing/2014/main" id="{8243F214-8ADA-4599-9595-C30042C131BC}"/>
                </a:ext>
              </a:extLst>
            </p:cNvPr>
            <p:cNvSpPr txBox="1">
              <a:spLocks noChangeArrowheads="1"/>
            </p:cNvSpPr>
            <p:nvPr/>
          </p:nvSpPr>
          <p:spPr bwMode="auto">
            <a:xfrm>
              <a:off x="6208675" y="2868173"/>
              <a:ext cx="149641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a:solidFill>
                    <a:srgbClr val="000000"/>
                  </a:solidFill>
                  <a:latin typeface="Arial" panose="020B0604020202020204" pitchFamily="34" charset="0"/>
                  <a:ea typeface="ヒラギノ角ゴ Pro W3"/>
                  <a:cs typeface="ヒラギノ角ゴ Pro W3"/>
                </a:rPr>
                <a:t>rata común</a:t>
              </a:r>
            </a:p>
          </p:txBody>
        </p:sp>
        <p:sp>
          <p:nvSpPr>
            <p:cNvPr id="80907" name="TextBox 8">
              <a:extLst>
                <a:ext uri="{FF2B5EF4-FFF2-40B4-BE49-F238E27FC236}">
                  <a16:creationId xmlns:a16="http://schemas.microsoft.com/office/drawing/2014/main" id="{1376E856-2685-4DEA-A40D-E4DA1C7E5DE0}"/>
                </a:ext>
              </a:extLst>
            </p:cNvPr>
            <p:cNvSpPr txBox="1">
              <a:spLocks noChangeArrowheads="1"/>
            </p:cNvSpPr>
            <p:nvPr/>
          </p:nvSpPr>
          <p:spPr bwMode="auto">
            <a:xfrm>
              <a:off x="6734155" y="3955086"/>
              <a:ext cx="1721681"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a:solidFill>
                    <a:srgbClr val="000000"/>
                  </a:solidFill>
                  <a:latin typeface="Arial" panose="020B0604020202020204" pitchFamily="34" charset="0"/>
                  <a:ea typeface="ヒラギノ角ゴ Pro W3"/>
                  <a:cs typeface="ヒラギノ角ゴ Pro W3"/>
                </a:rPr>
                <a:t>rata de </a:t>
              </a:r>
              <a:r>
                <a:rPr lang="en-US" altLang="en-US" sz="1800" dirty="0" err="1">
                  <a:solidFill>
                    <a:srgbClr val="000000"/>
                  </a:solidFill>
                  <a:latin typeface="Arial" panose="020B0604020202020204" pitchFamily="34" charset="0"/>
                  <a:ea typeface="ヒラギノ角ゴ Pro W3"/>
                  <a:cs typeface="ヒラギノ角ゴ Pro W3"/>
                </a:rPr>
                <a:t>tejado</a:t>
              </a:r>
              <a:endParaRPr lang="en-US" altLang="en-US" sz="1800" dirty="0">
                <a:solidFill>
                  <a:srgbClr val="000000"/>
                </a:solidFill>
                <a:latin typeface="Arial" panose="020B0604020202020204" pitchFamily="34" charset="0"/>
                <a:ea typeface="ヒラギノ角ゴ Pro W3"/>
                <a:cs typeface="ヒラギノ角ゴ Pro W3"/>
              </a:endParaRPr>
            </a:p>
          </p:txBody>
        </p:sp>
        <p:sp>
          <p:nvSpPr>
            <p:cNvPr id="80908" name="TextBox 9">
              <a:extLst>
                <a:ext uri="{FF2B5EF4-FFF2-40B4-BE49-F238E27FC236}">
                  <a16:creationId xmlns:a16="http://schemas.microsoft.com/office/drawing/2014/main" id="{E88E5CDE-B96D-49D4-9B22-87B516494BED}"/>
                </a:ext>
              </a:extLst>
            </p:cNvPr>
            <p:cNvSpPr txBox="1">
              <a:spLocks noChangeArrowheads="1"/>
            </p:cNvSpPr>
            <p:nvPr/>
          </p:nvSpPr>
          <p:spPr bwMode="auto">
            <a:xfrm>
              <a:off x="6240855" y="5050888"/>
              <a:ext cx="1721681"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a:solidFill>
                    <a:srgbClr val="000000"/>
                  </a:solidFill>
                  <a:latin typeface="Arial" panose="020B0604020202020204" pitchFamily="34" charset="0"/>
                  <a:ea typeface="ヒラギノ角ゴ Pro W3"/>
                  <a:cs typeface="ヒラギノ角ゴ Pro W3"/>
                </a:rPr>
                <a:t>ratón casero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charRg st="37" end="11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charRg st="113" end="20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4F2B-F838-403F-BEA9-C9AD784AA684}"/>
              </a:ext>
            </a:extLst>
          </p:cNvPr>
          <p:cNvSpPr>
            <a:spLocks noGrp="1"/>
          </p:cNvSpPr>
          <p:nvPr>
            <p:ph type="title" idx="4294967295"/>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err="1">
                <a:solidFill>
                  <a:schemeClr val="tx1"/>
                </a:solidFill>
              </a:rPr>
              <a:t>Monitorización</a:t>
            </a:r>
            <a:endParaRPr lang="en-US" altLang="en-US" dirty="0">
              <a:solidFill>
                <a:schemeClr val="tx1"/>
              </a:solidFill>
            </a:endParaRPr>
          </a:p>
        </p:txBody>
      </p:sp>
      <p:pic>
        <p:nvPicPr>
          <p:cNvPr id="11268" name="Picture 4">
            <a:extLst>
              <a:ext uri="{FF2B5EF4-FFF2-40B4-BE49-F238E27FC236}">
                <a16:creationId xmlns:a16="http://schemas.microsoft.com/office/drawing/2014/main" id="{0B071A4D-0484-4E3C-8C69-4B6CED19472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7226301" y="928688"/>
            <a:ext cx="2665413" cy="2754312"/>
          </a:xfrm>
          <a:noFill/>
          <a:ln w="25400">
            <a:solidFill>
              <a:schemeClr val="tx1"/>
            </a:solidFill>
            <a:miter lim="800000"/>
            <a:headEnd/>
            <a:tailEnd/>
          </a:ln>
        </p:spPr>
      </p:pic>
      <p:sp>
        <p:nvSpPr>
          <p:cNvPr id="82948" name="Content Placeholder 2">
            <a:extLst>
              <a:ext uri="{FF2B5EF4-FFF2-40B4-BE49-F238E27FC236}">
                <a16:creationId xmlns:a16="http://schemas.microsoft.com/office/drawing/2014/main" id="{23DE69B2-17E5-4057-8039-D14A6BDE6D88}"/>
              </a:ext>
            </a:extLst>
          </p:cNvPr>
          <p:cNvSpPr txBox="1">
            <a:spLocks noChangeArrowheads="1"/>
          </p:cNvSpPr>
          <p:nvPr/>
        </p:nvSpPr>
        <p:spPr bwMode="auto">
          <a:xfrm>
            <a:off x="1981200" y="1141414"/>
            <a:ext cx="4953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buClrTx/>
            </a:pPr>
            <a:r>
              <a:rPr lang="en-US" altLang="en-US" sz="2400" dirty="0" err="1">
                <a:solidFill>
                  <a:srgbClr val="000000"/>
                </a:solidFill>
                <a:latin typeface="News Gothic MT" panose="020B0504020203020204" pitchFamily="34" charset="0"/>
                <a:cs typeface="News Gothic MT" panose="020B0504020203020204" pitchFamily="34" charset="0"/>
              </a:rPr>
              <a:t>Inspeccione</a:t>
            </a: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err="1">
                <a:solidFill>
                  <a:srgbClr val="000000"/>
                </a:solidFill>
                <a:latin typeface="News Gothic MT" panose="020B0504020203020204" pitchFamily="34" charset="0"/>
                <a:cs typeface="News Gothic MT" panose="020B0504020203020204" pitchFamily="34" charset="0"/>
              </a:rPr>
              <a:t>regularmente</a:t>
            </a:r>
            <a:r>
              <a:rPr lang="en-US" altLang="en-US" sz="2400" dirty="0">
                <a:solidFill>
                  <a:srgbClr val="000000"/>
                </a:solidFill>
                <a:latin typeface="News Gothic MT" panose="020B0504020203020204" pitchFamily="34" charset="0"/>
                <a:cs typeface="News Gothic MT" panose="020B0504020203020204" pitchFamily="34" charset="0"/>
              </a:rPr>
              <a:t> el </a:t>
            </a:r>
            <a:r>
              <a:rPr lang="en-US" altLang="en-US" sz="2400" dirty="0" err="1">
                <a:solidFill>
                  <a:srgbClr val="000000"/>
                </a:solidFill>
                <a:latin typeface="News Gothic MT" panose="020B0504020203020204" pitchFamily="34" charset="0"/>
                <a:cs typeface="News Gothic MT" panose="020B0504020203020204" pitchFamily="34" charset="0"/>
              </a:rPr>
              <a:t>centro</a:t>
            </a:r>
            <a:r>
              <a:rPr lang="en-US" altLang="en-US" sz="2400" dirty="0">
                <a:solidFill>
                  <a:srgbClr val="000000"/>
                </a:solidFill>
                <a:latin typeface="News Gothic MT" panose="020B0504020203020204" pitchFamily="34" charset="0"/>
                <a:cs typeface="News Gothic MT" panose="020B0504020203020204" pitchFamily="34" charset="0"/>
              </a:rPr>
              <a:t> para </a:t>
            </a:r>
            <a:r>
              <a:rPr lang="en-US" altLang="en-US" sz="2400" dirty="0" err="1">
                <a:solidFill>
                  <a:srgbClr val="000000"/>
                </a:solidFill>
                <a:latin typeface="News Gothic MT" panose="020B0504020203020204" pitchFamily="34" charset="0"/>
                <a:cs typeface="News Gothic MT" panose="020B0504020203020204" pitchFamily="34" charset="0"/>
              </a:rPr>
              <a:t>ver</a:t>
            </a: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err="1">
                <a:solidFill>
                  <a:srgbClr val="000000"/>
                </a:solidFill>
                <a:latin typeface="News Gothic MT" panose="020B0504020203020204" pitchFamily="34" charset="0"/>
                <a:cs typeface="News Gothic MT" panose="020B0504020203020204" pitchFamily="34" charset="0"/>
              </a:rPr>
              <a:t>si</a:t>
            </a:r>
            <a:r>
              <a:rPr lang="en-US" altLang="en-US" sz="2400" dirty="0">
                <a:solidFill>
                  <a:srgbClr val="000000"/>
                </a:solidFill>
                <a:latin typeface="News Gothic MT" panose="020B0504020203020204" pitchFamily="34" charset="0"/>
                <a:cs typeface="News Gothic MT" panose="020B0504020203020204" pitchFamily="34" charset="0"/>
              </a:rPr>
              <a:t> hay </a:t>
            </a:r>
            <a:r>
              <a:rPr lang="en-US" altLang="en-US" sz="2400" dirty="0" err="1">
                <a:solidFill>
                  <a:srgbClr val="000000"/>
                </a:solidFill>
                <a:latin typeface="News Gothic MT" panose="020B0504020203020204" pitchFamily="34" charset="0"/>
                <a:cs typeface="News Gothic MT" panose="020B0504020203020204" pitchFamily="34" charset="0"/>
              </a:rPr>
              <a:t>plagas</a:t>
            </a: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a:solidFill>
                  <a:srgbClr val="C00000"/>
                </a:solidFill>
                <a:latin typeface="News Gothic MT" panose="020B0504020203020204" pitchFamily="34" charset="0"/>
                <a:cs typeface="News Gothic MT" panose="020B0504020203020204" pitchFamily="34" charset="0"/>
              </a:rPr>
              <a:t>y</a:t>
            </a: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daño</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causado</a:t>
            </a:r>
            <a:r>
              <a:rPr lang="en-US" altLang="en-US" sz="2400" dirty="0">
                <a:latin typeface="News Gothic MT" panose="020B0504020203020204" pitchFamily="34" charset="0"/>
                <a:cs typeface="News Gothic MT" panose="020B0504020203020204" pitchFamily="34" charset="0"/>
              </a:rPr>
              <a:t> por </a:t>
            </a:r>
            <a:r>
              <a:rPr lang="en-US" altLang="en-US" sz="2400" dirty="0" err="1">
                <a:latin typeface="News Gothic MT" panose="020B0504020203020204" pitchFamily="34" charset="0"/>
                <a:cs typeface="News Gothic MT" panose="020B0504020203020204" pitchFamily="34" charset="0"/>
              </a:rPr>
              <a:t>plagas</a:t>
            </a:r>
            <a:r>
              <a:rPr lang="en-US" altLang="en-US" sz="2400" dirty="0">
                <a:latin typeface="News Gothic MT" panose="020B0504020203020204" pitchFamily="34" charset="0"/>
                <a:cs typeface="News Gothic MT" panose="020B0504020203020204" pitchFamily="34" charset="0"/>
              </a:rPr>
              <a:t>.</a:t>
            </a:r>
          </a:p>
          <a:p>
            <a:pPr eaLnBrk="1" hangingPunct="1">
              <a:buClrTx/>
            </a:pPr>
            <a:r>
              <a:rPr lang="en-US" altLang="en-US" sz="2400" dirty="0" err="1">
                <a:latin typeface="News Gothic MT" panose="020B0504020203020204" pitchFamily="34" charset="0"/>
                <a:cs typeface="News Gothic MT" panose="020B0504020203020204" pitchFamily="34" charset="0"/>
              </a:rPr>
              <a:t>Identifique</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fuentes</a:t>
            </a:r>
            <a:r>
              <a:rPr lang="en-US" altLang="en-US" sz="2400" dirty="0">
                <a:latin typeface="News Gothic MT" panose="020B0504020203020204" pitchFamily="34" charset="0"/>
                <a:cs typeface="News Gothic MT" panose="020B0504020203020204" pitchFamily="34" charset="0"/>
              </a:rPr>
              <a:t> de </a:t>
            </a:r>
            <a:r>
              <a:rPr lang="en-US" altLang="en-US" sz="2400" dirty="0" err="1">
                <a:latin typeface="News Gothic MT" panose="020B0504020203020204" pitchFamily="34" charset="0"/>
                <a:cs typeface="News Gothic MT" panose="020B0504020203020204" pitchFamily="34" charset="0"/>
              </a:rPr>
              <a:t>alimento</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agua</a:t>
            </a:r>
            <a:r>
              <a:rPr lang="en-US" altLang="en-US" sz="2400" dirty="0">
                <a:latin typeface="News Gothic MT" panose="020B0504020203020204" pitchFamily="34" charset="0"/>
                <a:cs typeface="News Gothic MT" panose="020B0504020203020204" pitchFamily="34" charset="0"/>
              </a:rPr>
              <a:t> y </a:t>
            </a:r>
            <a:r>
              <a:rPr lang="en-US" altLang="en-US" sz="2400" dirty="0" err="1">
                <a:latin typeface="News Gothic MT" panose="020B0504020203020204" pitchFamily="34" charset="0"/>
                <a:cs typeface="News Gothic MT" panose="020B0504020203020204" pitchFamily="34" charset="0"/>
              </a:rPr>
              <a:t>refugio</a:t>
            </a:r>
            <a:r>
              <a:rPr lang="en-US" altLang="en-US" sz="2400" dirty="0">
                <a:latin typeface="News Gothic MT" panose="020B0504020203020204" pitchFamily="34" charset="0"/>
                <a:cs typeface="News Gothic MT" panose="020B0504020203020204" pitchFamily="34" charset="0"/>
              </a:rPr>
              <a:t> que </a:t>
            </a:r>
            <a:r>
              <a:rPr lang="en-US" altLang="en-US" sz="2400" dirty="0" err="1">
                <a:latin typeface="News Gothic MT" panose="020B0504020203020204" pitchFamily="34" charset="0"/>
                <a:cs typeface="News Gothic MT" panose="020B0504020203020204" pitchFamily="34" charset="0"/>
              </a:rPr>
              <a:t>podrían</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atraer</a:t>
            </a:r>
            <a:r>
              <a:rPr lang="en-US" altLang="en-US" sz="2400" dirty="0">
                <a:latin typeface="News Gothic MT" panose="020B0504020203020204" pitchFamily="34" charset="0"/>
                <a:cs typeface="News Gothic MT" panose="020B0504020203020204" pitchFamily="34" charset="0"/>
              </a:rPr>
              <a:t> a las </a:t>
            </a:r>
            <a:r>
              <a:rPr lang="en-US" altLang="en-US" sz="2400" dirty="0" err="1">
                <a:latin typeface="News Gothic MT" panose="020B0504020203020204" pitchFamily="34" charset="0"/>
                <a:cs typeface="News Gothic MT" panose="020B0504020203020204" pitchFamily="34" charset="0"/>
              </a:rPr>
              <a:t>plagas</a:t>
            </a:r>
            <a:r>
              <a:rPr lang="en-US" altLang="en-US" sz="2400" dirty="0">
                <a:latin typeface="News Gothic MT" panose="020B0504020203020204" pitchFamily="34" charset="0"/>
                <a:cs typeface="News Gothic MT" panose="020B0504020203020204" pitchFamily="34" charset="0"/>
              </a:rPr>
              <a:t>.</a:t>
            </a:r>
          </a:p>
          <a:p>
            <a:pPr eaLnBrk="1" hangingPunct="1">
              <a:buClrTx/>
            </a:pPr>
            <a:r>
              <a:rPr lang="en-US" altLang="en-US" sz="2400" dirty="0" err="1">
                <a:latin typeface="News Gothic MT" panose="020B0504020203020204" pitchFamily="34" charset="0"/>
                <a:ea typeface="ヒラギノ角ゴ Pro W3"/>
                <a:cs typeface="ヒラギノ角ゴ Pro W3"/>
              </a:rPr>
              <a:t>Identifique</a:t>
            </a:r>
            <a:r>
              <a:rPr lang="en-US" altLang="en-US" sz="2400" dirty="0">
                <a:latin typeface="News Gothic MT" panose="020B0504020203020204" pitchFamily="34" charset="0"/>
                <a:ea typeface="ヒラギノ角ゴ Pro W3"/>
                <a:cs typeface="ヒラギノ角ゴ Pro W3"/>
              </a:rPr>
              <a:t> </a:t>
            </a:r>
            <a:r>
              <a:rPr lang="en-US" altLang="en-US" sz="2400" dirty="0" err="1">
                <a:latin typeface="News Gothic MT" panose="020B0504020203020204" pitchFamily="34" charset="0"/>
                <a:ea typeface="ヒラギノ角ゴ Pro W3"/>
                <a:cs typeface="ヒラギノ角ゴ Pro W3"/>
              </a:rPr>
              <a:t>dónde</a:t>
            </a:r>
            <a:r>
              <a:rPr lang="en-US" altLang="en-US" sz="2400" dirty="0">
                <a:latin typeface="News Gothic MT" panose="020B0504020203020204" pitchFamily="34" charset="0"/>
                <a:ea typeface="ヒラギノ角ゴ Pro W3"/>
                <a:cs typeface="ヒラギノ角ゴ Pro W3"/>
              </a:rPr>
              <a:t> </a:t>
            </a:r>
            <a:r>
              <a:rPr lang="en-US" altLang="en-US" sz="2400" dirty="0" err="1">
                <a:latin typeface="News Gothic MT" panose="020B0504020203020204" pitchFamily="34" charset="0"/>
                <a:ea typeface="ヒラギノ角ゴ Pro W3"/>
                <a:cs typeface="ヒラギノ角ゴ Pro W3"/>
              </a:rPr>
              <a:t>viven</a:t>
            </a:r>
            <a:r>
              <a:rPr lang="en-US" altLang="en-US" sz="2400" dirty="0">
                <a:latin typeface="News Gothic MT" panose="020B0504020203020204" pitchFamily="34" charset="0"/>
                <a:ea typeface="ヒラギノ角ゴ Pro W3"/>
                <a:cs typeface="ヒラギノ角ゴ Pro W3"/>
              </a:rPr>
              <a:t> y se </a:t>
            </a:r>
            <a:r>
              <a:rPr lang="en-US" altLang="en-US" sz="2400" dirty="0" err="1">
                <a:latin typeface="News Gothic MT" panose="020B0504020203020204" pitchFamily="34" charset="0"/>
                <a:ea typeface="ヒラギノ角ゴ Pro W3"/>
                <a:cs typeface="ヒラギノ角ゴ Pro W3"/>
              </a:rPr>
              <a:t>reproducen</a:t>
            </a:r>
            <a:r>
              <a:rPr lang="en-US" altLang="en-US" sz="2400" dirty="0">
                <a:latin typeface="News Gothic MT" panose="020B0504020203020204" pitchFamily="34" charset="0"/>
                <a:ea typeface="ヒラギノ角ゴ Pro W3"/>
                <a:cs typeface="ヒラギノ角ゴ Pro W3"/>
              </a:rPr>
              <a:t> las </a:t>
            </a:r>
            <a:r>
              <a:rPr lang="en-US" altLang="en-US" sz="2400" dirty="0" err="1">
                <a:latin typeface="News Gothic MT" panose="020B0504020203020204" pitchFamily="34" charset="0"/>
                <a:ea typeface="ヒラギノ角ゴ Pro W3"/>
                <a:cs typeface="ヒラギノ角ゴ Pro W3"/>
              </a:rPr>
              <a:t>plagas</a:t>
            </a:r>
            <a:r>
              <a:rPr lang="en-US" altLang="en-US" sz="2400" dirty="0">
                <a:latin typeface="News Gothic MT" panose="020B0504020203020204" pitchFamily="34" charset="0"/>
                <a:ea typeface="ヒラギノ角ゴ Pro W3"/>
                <a:cs typeface="ヒラギノ角ゴ Pro W3"/>
              </a:rPr>
              <a:t>.</a:t>
            </a:r>
          </a:p>
          <a:p>
            <a:pPr eaLnBrk="1" hangingPunct="1">
              <a:buClrTx/>
            </a:pPr>
            <a:r>
              <a:rPr lang="en-US" altLang="en-US" sz="2400" dirty="0">
                <a:latin typeface="News Gothic MT" panose="020B0504020203020204" pitchFamily="34" charset="0"/>
                <a:cs typeface="News Gothic MT" panose="020B0504020203020204" pitchFamily="34" charset="0"/>
              </a:rPr>
              <a:t>Determine </a:t>
            </a:r>
            <a:r>
              <a:rPr lang="en-US" altLang="en-US" sz="2400" dirty="0" err="1">
                <a:latin typeface="News Gothic MT" panose="020B0504020203020204" pitchFamily="34" charset="0"/>
                <a:cs typeface="News Gothic MT" panose="020B0504020203020204" pitchFamily="34" charset="0"/>
              </a:rPr>
              <a:t>si</a:t>
            </a:r>
            <a:r>
              <a:rPr lang="en-US" altLang="en-US" sz="2400" dirty="0">
                <a:latin typeface="News Gothic MT" panose="020B0504020203020204" pitchFamily="34" charset="0"/>
                <a:cs typeface="News Gothic MT" panose="020B0504020203020204" pitchFamily="34" charset="0"/>
              </a:rPr>
              <a:t> y </a:t>
            </a:r>
            <a:r>
              <a:rPr lang="en-US" altLang="en-US" sz="2400" dirty="0" err="1">
                <a:latin typeface="News Gothic MT" panose="020B0504020203020204" pitchFamily="34" charset="0"/>
                <a:cs typeface="News Gothic MT" panose="020B0504020203020204" pitchFamily="34" charset="0"/>
              </a:rPr>
              <a:t>cuándo</a:t>
            </a:r>
            <a:r>
              <a:rPr lang="en-US" altLang="en-US" sz="2400" dirty="0">
                <a:latin typeface="News Gothic MT" panose="020B0504020203020204" pitchFamily="34" charset="0"/>
                <a:cs typeface="News Gothic MT" panose="020B0504020203020204" pitchFamily="34" charset="0"/>
              </a:rPr>
              <a:t> se </a:t>
            </a:r>
            <a:r>
              <a:rPr lang="en-US" altLang="en-US" sz="2400" dirty="0" err="1">
                <a:latin typeface="News Gothic MT" panose="020B0504020203020204" pitchFamily="34" charset="0"/>
                <a:cs typeface="News Gothic MT" panose="020B0504020203020204" pitchFamily="34" charset="0"/>
              </a:rPr>
              <a:t>necesita</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tratamiento</a:t>
            </a:r>
            <a:r>
              <a:rPr lang="en-US" altLang="en-US" sz="2400" dirty="0">
                <a:latin typeface="News Gothic MT" panose="020B0504020203020204" pitchFamily="34" charset="0"/>
                <a:cs typeface="News Gothic MT" panose="020B0504020203020204" pitchFamily="34" charset="0"/>
              </a:rPr>
              <a:t>. </a:t>
            </a:r>
          </a:p>
          <a:p>
            <a:pPr eaLnBrk="1" hangingPunct="1">
              <a:buClrTx/>
            </a:pPr>
            <a:r>
              <a:rPr lang="en-US" altLang="en-US" sz="2400" dirty="0">
                <a:latin typeface="News Gothic MT" panose="020B0504020203020204" pitchFamily="34" charset="0"/>
                <a:cs typeface="News Gothic MT" panose="020B0504020203020204" pitchFamily="34" charset="0"/>
              </a:rPr>
              <a:t>Valore </a:t>
            </a:r>
            <a:r>
              <a:rPr lang="en-US" altLang="en-US" sz="2400" dirty="0" err="1">
                <a:latin typeface="News Gothic MT" panose="020B0504020203020204" pitchFamily="34" charset="0"/>
                <a:cs typeface="News Gothic MT" panose="020B0504020203020204" pitchFamily="34" charset="0"/>
              </a:rPr>
              <a:t>cuándo</a:t>
            </a:r>
            <a:r>
              <a:rPr lang="en-US" altLang="en-US" sz="2400" dirty="0">
                <a:latin typeface="News Gothic MT" panose="020B0504020203020204" pitchFamily="34" charset="0"/>
                <a:cs typeface="News Gothic MT" panose="020B0504020203020204" pitchFamily="34" charset="0"/>
              </a:rPr>
              <a:t> las </a:t>
            </a:r>
            <a:r>
              <a:rPr lang="en-US" altLang="en-US" sz="2400" dirty="0" err="1">
                <a:latin typeface="News Gothic MT" panose="020B0504020203020204" pitchFamily="34" charset="0"/>
                <a:cs typeface="News Gothic MT" panose="020B0504020203020204" pitchFamily="34" charset="0"/>
              </a:rPr>
              <a:t>medidas</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actuales</a:t>
            </a:r>
            <a:r>
              <a:rPr lang="en-US" altLang="en-US" sz="2400" dirty="0">
                <a:latin typeface="News Gothic MT" panose="020B0504020203020204" pitchFamily="34" charset="0"/>
                <a:cs typeface="News Gothic MT" panose="020B0504020203020204" pitchFamily="34" charset="0"/>
              </a:rPr>
              <a:t> </a:t>
            </a:r>
            <a:r>
              <a:rPr lang="en-US" altLang="en-US" sz="2400" dirty="0" err="1">
                <a:latin typeface="News Gothic MT" panose="020B0504020203020204" pitchFamily="34" charset="0"/>
                <a:cs typeface="News Gothic MT" panose="020B0504020203020204" pitchFamily="34" charset="0"/>
              </a:rPr>
              <a:t>están</a:t>
            </a:r>
            <a:r>
              <a:rPr lang="en-US" altLang="en-US" sz="2400" dirty="0">
                <a:latin typeface="News Gothic MT" panose="020B0504020203020204" pitchFamily="34" charset="0"/>
                <a:cs typeface="News Gothic MT" panose="020B0504020203020204" pitchFamily="34" charset="0"/>
              </a:rPr>
              <a:t> </a:t>
            </a:r>
            <a:r>
              <a:rPr lang="en-US" altLang="en-US" sz="2400" dirty="0" err="1">
                <a:solidFill>
                  <a:srgbClr val="000000"/>
                </a:solidFill>
                <a:latin typeface="News Gothic MT" panose="020B0504020203020204" pitchFamily="34" charset="0"/>
                <a:cs typeface="News Gothic MT" panose="020B0504020203020204" pitchFamily="34" charset="0"/>
              </a:rPr>
              <a:t>dando</a:t>
            </a:r>
            <a:r>
              <a:rPr lang="en-US" altLang="en-US" sz="2400" dirty="0">
                <a:solidFill>
                  <a:srgbClr val="000000"/>
                </a:solidFill>
                <a:latin typeface="News Gothic MT" panose="020B0504020203020204" pitchFamily="34" charset="0"/>
                <a:cs typeface="News Gothic MT" panose="020B0504020203020204" pitchFamily="34" charset="0"/>
              </a:rPr>
              <a:t> </a:t>
            </a:r>
            <a:r>
              <a:rPr lang="en-US" altLang="en-US" sz="2400" dirty="0" err="1">
                <a:solidFill>
                  <a:srgbClr val="000000"/>
                </a:solidFill>
                <a:latin typeface="News Gothic MT" panose="020B0504020203020204" pitchFamily="34" charset="0"/>
                <a:cs typeface="News Gothic MT" panose="020B0504020203020204" pitchFamily="34" charset="0"/>
              </a:rPr>
              <a:t>resultado</a:t>
            </a:r>
            <a:r>
              <a:rPr lang="en-US" altLang="en-US" sz="2400" dirty="0">
                <a:solidFill>
                  <a:srgbClr val="000000"/>
                </a:solidFill>
                <a:latin typeface="News Gothic MT" panose="020B0504020203020204" pitchFamily="34" charset="0"/>
                <a:cs typeface="News Gothic MT" panose="020B0504020203020204" pitchFamily="34" charset="0"/>
              </a:rPr>
              <a:t>.</a:t>
            </a:r>
          </a:p>
        </p:txBody>
      </p:sp>
      <p:sp>
        <p:nvSpPr>
          <p:cNvPr id="82949" name="Rectangle 12">
            <a:extLst>
              <a:ext uri="{FF2B5EF4-FFF2-40B4-BE49-F238E27FC236}">
                <a16:creationId xmlns:a16="http://schemas.microsoft.com/office/drawing/2014/main" id="{83F8A598-3809-4291-ACDB-23FE4C8AAC9F}"/>
              </a:ext>
            </a:extLst>
          </p:cNvPr>
          <p:cNvSpPr>
            <a:spLocks noChangeArrowheads="1"/>
          </p:cNvSpPr>
          <p:nvPr/>
        </p:nvSpPr>
        <p:spPr bwMode="auto">
          <a:xfrm>
            <a:off x="6781801" y="3857625"/>
            <a:ext cx="3268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800">
                <a:solidFill>
                  <a:srgbClr val="000000"/>
                </a:solidFill>
                <a:latin typeface="Arial" panose="020B0604020202020204" pitchFamily="34" charset="0"/>
                <a:ea typeface="ヒラギノ角ゴ Pro W3"/>
                <a:cs typeface="ヒラギノ角ゴ Pro W3"/>
              </a:rPr>
              <a:t>http://ipcm.wisc.edu/Portals/0/Blog/Files/19/199/sticky%20trap.JPG</a:t>
            </a:r>
          </a:p>
        </p:txBody>
      </p:sp>
      <p:sp>
        <p:nvSpPr>
          <p:cNvPr id="9" name="TextBox 8">
            <a:extLst>
              <a:ext uri="{FF2B5EF4-FFF2-40B4-BE49-F238E27FC236}">
                <a16:creationId xmlns:a16="http://schemas.microsoft.com/office/drawing/2014/main" id="{4F1E1A65-9BCE-4391-99A8-F3EAE0BA8864}"/>
              </a:ext>
            </a:extLst>
          </p:cNvPr>
          <p:cNvSpPr txBox="1"/>
          <p:nvPr/>
        </p:nvSpPr>
        <p:spPr>
          <a:xfrm>
            <a:off x="6186489" y="3429001"/>
            <a:ext cx="3863975" cy="1384995"/>
          </a:xfrm>
          <a:prstGeom prst="rect">
            <a:avLst/>
          </a:prstGeom>
          <a:solidFill>
            <a:schemeClr val="accent6">
              <a:lumMod val="75000"/>
            </a:schemeClr>
          </a:solidFill>
          <a:ln w="25400">
            <a:solidFill>
              <a:schemeClr val="tx1"/>
            </a:solid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8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8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¡La </a:t>
            </a:r>
            <a:r>
              <a:rPr lang="en-US" altLang="en-US" sz="2800" dirty="0" err="1">
                <a:latin typeface="News Gothic MT" panose="020B0504020203020204" pitchFamily="34" charset="0"/>
                <a:ea typeface="ヒラギノ角ゴ Pro W3"/>
                <a:cs typeface="News Gothic MT" panose="020B0504020203020204" pitchFamily="34" charset="0"/>
              </a:rPr>
              <a:t>monitorización</a:t>
            </a:r>
            <a:r>
              <a:rPr lang="en-US" altLang="en-US" sz="2800" dirty="0">
                <a:solidFill>
                  <a:srgbClr val="C00000"/>
                </a:solidFill>
                <a:latin typeface="News Gothic MT" panose="020B0504020203020204" pitchFamily="34" charset="0"/>
                <a:ea typeface="ヒラギノ角ゴ Pro W3"/>
                <a:cs typeface="News Gothic MT" panose="020B0504020203020204" pitchFamily="34" charset="0"/>
              </a:rPr>
              <a:t>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es un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proceso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continuo!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1268"/>
                                        </p:tgtEl>
                                        <p:attrNameLst>
                                          <p:attrName>style.opacity</p:attrName>
                                        </p:attrNameLst>
                                      </p:cBhvr>
                                      <p:to>
                                        <p:strVal val="0.5"/>
                                      </p:to>
                                    </p:set>
                                    <p:animEffect filter="image" prLst="opacity: 0.5">
                                      <p:cBhvr rctx="IE">
                                        <p:cTn id="7" dur="indefinite"/>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9FAD-F3CA-494E-9B41-E23ED7D84E51}"/>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a:solidFill>
                  <a:srgbClr val="3E3D2D"/>
                </a:solidFill>
              </a:rPr>
              <a:t>¿Por </a:t>
            </a:r>
            <a:r>
              <a:rPr lang="en-US" altLang="en-US" dirty="0" err="1">
                <a:solidFill>
                  <a:srgbClr val="3E3D2D"/>
                </a:solidFill>
              </a:rPr>
              <a:t>qué</a:t>
            </a:r>
            <a:r>
              <a:rPr lang="en-US" altLang="en-US" dirty="0">
                <a:solidFill>
                  <a:srgbClr val="3E3D2D"/>
                </a:solidFill>
              </a:rPr>
              <a:t> </a:t>
            </a:r>
            <a:r>
              <a:rPr lang="en-US" altLang="en-US" dirty="0" err="1">
                <a:solidFill>
                  <a:srgbClr val="3E3D2D"/>
                </a:solidFill>
              </a:rPr>
              <a:t>estamos</a:t>
            </a:r>
            <a:r>
              <a:rPr lang="en-US" altLang="en-US" dirty="0">
                <a:solidFill>
                  <a:srgbClr val="3E3D2D"/>
                </a:solidFill>
              </a:rPr>
              <a:t> </a:t>
            </a:r>
            <a:r>
              <a:rPr lang="en-US" altLang="en-US" dirty="0" err="1">
                <a:solidFill>
                  <a:srgbClr val="3E3D2D"/>
                </a:solidFill>
              </a:rPr>
              <a:t>aquí</a:t>
            </a:r>
            <a:r>
              <a:rPr lang="en-US" altLang="en-US" dirty="0">
                <a:solidFill>
                  <a:srgbClr val="FF0000"/>
                </a:solidFill>
              </a:rPr>
              <a:t> </a:t>
            </a:r>
            <a:r>
              <a:rPr lang="en-US" altLang="en-US" dirty="0">
                <a:solidFill>
                  <a:srgbClr val="3E3D2D"/>
                </a:solidFill>
              </a:rPr>
              <a:t>hoy?</a:t>
            </a:r>
          </a:p>
        </p:txBody>
      </p:sp>
      <p:sp>
        <p:nvSpPr>
          <p:cNvPr id="15363" name="TextBox 4">
            <a:extLst>
              <a:ext uri="{FF2B5EF4-FFF2-40B4-BE49-F238E27FC236}">
                <a16:creationId xmlns:a16="http://schemas.microsoft.com/office/drawing/2014/main" id="{DC6DF13A-702E-4D9B-B82A-8277B1E040B9}"/>
              </a:ext>
            </a:extLst>
          </p:cNvPr>
          <p:cNvSpPr txBox="1">
            <a:spLocks noChangeArrowheads="1"/>
          </p:cNvSpPr>
          <p:nvPr/>
        </p:nvSpPr>
        <p:spPr bwMode="auto">
          <a:xfrm>
            <a:off x="1905001" y="1295401"/>
            <a:ext cx="786606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sz="3000" dirty="0" err="1">
                <a:solidFill>
                  <a:schemeClr val="accent1"/>
                </a:solidFill>
                <a:cs typeface="News Gothic MT" panose="020B0504020203020204" pitchFamily="34" charset="0"/>
              </a:rPr>
              <a:t>Objetivo</a:t>
            </a:r>
            <a:r>
              <a:rPr lang="en-US" altLang="en-US" sz="3000" b="1" dirty="0">
                <a:solidFill>
                  <a:schemeClr val="accent1"/>
                </a:solidFill>
                <a:cs typeface="News Gothic MT" panose="020B0504020203020204" pitchFamily="34" charset="0"/>
              </a:rPr>
              <a:t>: </a:t>
            </a:r>
            <a:r>
              <a:rPr lang="en-US" altLang="en-US" sz="3000" dirty="0" err="1">
                <a:solidFill>
                  <a:schemeClr val="accent1"/>
                </a:solidFill>
                <a:cs typeface="News Gothic MT" panose="020B0504020203020204" pitchFamily="34" charset="0"/>
              </a:rPr>
              <a:t>Proteger</a:t>
            </a:r>
            <a:r>
              <a:rPr lang="en-US" altLang="en-US" sz="3000" dirty="0">
                <a:solidFill>
                  <a:schemeClr val="accent1"/>
                </a:solidFill>
                <a:cs typeface="News Gothic MT" panose="020B0504020203020204" pitchFamily="34" charset="0"/>
              </a:rPr>
              <a:t> la </a:t>
            </a:r>
            <a:r>
              <a:rPr lang="en-US" altLang="en-US" sz="3000" dirty="0" err="1">
                <a:solidFill>
                  <a:schemeClr val="accent1"/>
                </a:solidFill>
                <a:cs typeface="News Gothic MT" panose="020B0504020203020204" pitchFamily="34" charset="0"/>
              </a:rPr>
              <a:t>salud</a:t>
            </a:r>
            <a:r>
              <a:rPr lang="en-US" altLang="en-US" sz="3000" dirty="0">
                <a:solidFill>
                  <a:schemeClr val="accent1"/>
                </a:solidFill>
                <a:cs typeface="News Gothic MT" panose="020B0504020203020204" pitchFamily="34" charset="0"/>
              </a:rPr>
              <a:t> de los </a:t>
            </a:r>
            <a:r>
              <a:rPr lang="en-US" altLang="en-US" sz="3000" dirty="0" err="1">
                <a:solidFill>
                  <a:schemeClr val="accent1"/>
                </a:solidFill>
                <a:cs typeface="News Gothic MT" panose="020B0504020203020204" pitchFamily="34" charset="0"/>
              </a:rPr>
              <a:t>niños</a:t>
            </a:r>
            <a:r>
              <a:rPr lang="en-US" altLang="en-US" sz="3000" dirty="0">
                <a:solidFill>
                  <a:schemeClr val="accent1"/>
                </a:solidFill>
                <a:cs typeface="News Gothic MT" panose="020B0504020203020204" pitchFamily="34" charset="0"/>
              </a:rPr>
              <a:t>, el personal de </a:t>
            </a:r>
            <a:r>
              <a:rPr lang="en-US" altLang="en-US" sz="3000" dirty="0" err="1">
                <a:solidFill>
                  <a:srgbClr val="8DC63F"/>
                </a:solidFill>
                <a:cs typeface="News Gothic MT" panose="020B0504020203020204" pitchFamily="34" charset="0"/>
              </a:rPr>
              <a:t>cuidado</a:t>
            </a:r>
            <a:r>
              <a:rPr lang="en-US" altLang="en-US" sz="3000" dirty="0">
                <a:solidFill>
                  <a:schemeClr val="accent1"/>
                </a:solidFill>
                <a:cs typeface="News Gothic MT" panose="020B0504020203020204" pitchFamily="34" charset="0"/>
              </a:rPr>
              <a:t> </a:t>
            </a:r>
            <a:r>
              <a:rPr lang="en-US" altLang="en-US" sz="3000" dirty="0" err="1">
                <a:solidFill>
                  <a:schemeClr val="accent1"/>
                </a:solidFill>
                <a:cs typeface="News Gothic MT" panose="020B0504020203020204" pitchFamily="34" charset="0"/>
              </a:rPr>
              <a:t>infantil</a:t>
            </a:r>
            <a:r>
              <a:rPr lang="en-US" altLang="en-US" sz="3000" dirty="0">
                <a:solidFill>
                  <a:schemeClr val="accent1"/>
                </a:solidFill>
                <a:cs typeface="News Gothic MT" panose="020B0504020203020204" pitchFamily="34" charset="0"/>
              </a:rPr>
              <a:t> y el medio </a:t>
            </a:r>
            <a:r>
              <a:rPr lang="en-US" altLang="en-US" sz="3000" dirty="0" err="1">
                <a:solidFill>
                  <a:schemeClr val="accent1"/>
                </a:solidFill>
                <a:cs typeface="News Gothic MT" panose="020B0504020203020204" pitchFamily="34" charset="0"/>
              </a:rPr>
              <a:t>ambiente</a:t>
            </a:r>
            <a:r>
              <a:rPr lang="en-US" altLang="en-US" sz="3000" dirty="0">
                <a:solidFill>
                  <a:schemeClr val="accent1"/>
                </a:solidFill>
                <a:cs typeface="News Gothic MT" panose="020B0504020203020204" pitchFamily="34" charset="0"/>
              </a:rPr>
              <a:t>. </a:t>
            </a:r>
          </a:p>
          <a:p>
            <a:pPr eaLnBrk="1" hangingPunct="1">
              <a:buSzPct val="100000"/>
            </a:pPr>
            <a:r>
              <a:rPr lang="en-US" altLang="en-US" sz="3000" dirty="0" err="1">
                <a:solidFill>
                  <a:schemeClr val="accent1"/>
                </a:solidFill>
                <a:cs typeface="News Gothic MT" panose="020B0504020203020204" pitchFamily="34" charset="0"/>
              </a:rPr>
              <a:t>Aprenderán</a:t>
            </a:r>
            <a:r>
              <a:rPr lang="en-US" altLang="en-US" sz="3000" dirty="0">
                <a:solidFill>
                  <a:schemeClr val="accent1"/>
                </a:solidFill>
                <a:cs typeface="News Gothic MT" panose="020B0504020203020204" pitchFamily="34" charset="0"/>
              </a:rPr>
              <a:t> </a:t>
            </a:r>
            <a:r>
              <a:rPr lang="en-US" altLang="en-US" sz="3000" dirty="0" err="1">
                <a:solidFill>
                  <a:schemeClr val="accent1"/>
                </a:solidFill>
                <a:cs typeface="News Gothic MT" panose="020B0504020203020204" pitchFamily="34" charset="0"/>
              </a:rPr>
              <a:t>sobre</a:t>
            </a:r>
            <a:r>
              <a:rPr lang="en-US" altLang="en-US" sz="3000" dirty="0">
                <a:solidFill>
                  <a:schemeClr val="accent1"/>
                </a:solidFill>
                <a:cs typeface="News Gothic MT" panose="020B0504020203020204" pitchFamily="34" charset="0"/>
              </a:rPr>
              <a:t> lo </a:t>
            </a:r>
            <a:r>
              <a:rPr lang="en-US" altLang="en-US" sz="3000" dirty="0" err="1">
                <a:solidFill>
                  <a:schemeClr val="accent1"/>
                </a:solidFill>
                <a:cs typeface="News Gothic MT" panose="020B0504020203020204" pitchFamily="34" charset="0"/>
              </a:rPr>
              <a:t>siguiente</a:t>
            </a:r>
            <a:r>
              <a:rPr lang="en-US" altLang="en-US" sz="3000" dirty="0">
                <a:solidFill>
                  <a:schemeClr val="accent1"/>
                </a:solidFill>
                <a:cs typeface="News Gothic MT" panose="020B0504020203020204" pitchFamily="34" charset="0"/>
              </a:rPr>
              <a:t>:</a:t>
            </a:r>
          </a:p>
          <a:p>
            <a:pPr eaLnBrk="1" hangingPunct="1">
              <a:buFontTx/>
              <a:buAutoNum type="arabicPeriod"/>
            </a:pPr>
            <a:r>
              <a:rPr lang="en-US" altLang="en-US" sz="2800" dirty="0">
                <a:solidFill>
                  <a:srgbClr val="000000"/>
                </a:solidFill>
                <a:cs typeface="Arial" panose="020B0604020202020204" pitchFamily="34" charset="0"/>
              </a:rPr>
              <a:t>La Ley de Escuelas Saludables (Healthy Schools Act, HSA).</a:t>
            </a:r>
          </a:p>
          <a:p>
            <a:pPr eaLnBrk="1" hangingPunct="1">
              <a:buSzPct val="100000"/>
            </a:pPr>
            <a:r>
              <a:rPr lang="en-US" altLang="en-US" sz="2800" dirty="0">
                <a:solidFill>
                  <a:srgbClr val="000000"/>
                </a:solidFill>
                <a:cs typeface="Arial" panose="020B0604020202020204" pitchFamily="34" charset="0"/>
              </a:rPr>
              <a:t>2.   Las </a:t>
            </a:r>
            <a:r>
              <a:rPr lang="en-US" altLang="en-US" sz="2800" dirty="0" err="1">
                <a:solidFill>
                  <a:srgbClr val="000000"/>
                </a:solidFill>
                <a:cs typeface="Arial" panose="020B0604020202020204" pitchFamily="34" charset="0"/>
              </a:rPr>
              <a:t>plagas</a:t>
            </a:r>
            <a:r>
              <a:rPr lang="en-US" altLang="en-US" sz="2800" dirty="0">
                <a:solidFill>
                  <a:srgbClr val="000000"/>
                </a:solidFill>
                <a:cs typeface="Arial" panose="020B0604020202020204" pitchFamily="34" charset="0"/>
              </a:rPr>
              <a:t> y los </a:t>
            </a:r>
            <a:r>
              <a:rPr lang="en-US" altLang="en-US" sz="2800" dirty="0" err="1">
                <a:solidFill>
                  <a:srgbClr val="000000"/>
                </a:solidFill>
                <a:cs typeface="Arial" panose="020B0604020202020204" pitchFamily="34" charset="0"/>
              </a:rPr>
              <a:t>pesticidas</a:t>
            </a:r>
            <a:r>
              <a:rPr lang="en-US" altLang="en-US" sz="2800" dirty="0">
                <a:solidFill>
                  <a:srgbClr val="000000"/>
                </a:solidFill>
                <a:cs typeface="Arial" panose="020B0604020202020204" pitchFamily="34" charset="0"/>
              </a:rPr>
              <a:t>: los </a:t>
            </a:r>
            <a:r>
              <a:rPr lang="en-US" altLang="en-US" sz="2800" dirty="0" err="1">
                <a:solidFill>
                  <a:srgbClr val="000000"/>
                </a:solidFill>
                <a:cs typeface="Arial" panose="020B0604020202020204" pitchFamily="34" charset="0"/>
              </a:rPr>
              <a:t>riesgos</a:t>
            </a:r>
            <a:r>
              <a:rPr lang="en-US" altLang="en-US" sz="2800" dirty="0">
                <a:solidFill>
                  <a:srgbClr val="000000"/>
                </a:solidFill>
                <a:cs typeface="Arial" panose="020B0604020202020204" pitchFamily="34" charset="0"/>
              </a:rPr>
              <a:t> de las </a:t>
            </a:r>
            <a:r>
              <a:rPr lang="en-US" altLang="en-US" sz="2800" dirty="0" err="1">
                <a:solidFill>
                  <a:srgbClr val="000000"/>
                </a:solidFill>
                <a:cs typeface="Arial" panose="020B0604020202020204" pitchFamily="34" charset="0"/>
              </a:rPr>
              <a:t>plagas</a:t>
            </a:r>
            <a:r>
              <a:rPr lang="en-US" altLang="en-US" sz="2800" dirty="0">
                <a:solidFill>
                  <a:srgbClr val="000000"/>
                </a:solidFill>
                <a:cs typeface="Arial" panose="020B0604020202020204" pitchFamily="34" charset="0"/>
              </a:rPr>
              <a:t> y los </a:t>
            </a:r>
            <a:r>
              <a:rPr lang="en-US" altLang="en-US" sz="2800" dirty="0" err="1">
                <a:solidFill>
                  <a:srgbClr val="000000"/>
                </a:solidFill>
                <a:cs typeface="Arial" panose="020B0604020202020204" pitchFamily="34" charset="0"/>
              </a:rPr>
              <a:t>pesticidas</a:t>
            </a:r>
            <a:r>
              <a:rPr lang="en-US" altLang="en-US" sz="2800" dirty="0">
                <a:solidFill>
                  <a:srgbClr val="000000"/>
                </a:solidFill>
                <a:cs typeface="Arial" panose="020B0604020202020204" pitchFamily="34" charset="0"/>
              </a:rPr>
              <a:t> para los </a:t>
            </a:r>
            <a:r>
              <a:rPr lang="en-US" altLang="en-US" sz="2800" dirty="0" err="1">
                <a:solidFill>
                  <a:srgbClr val="000000"/>
                </a:solidFill>
                <a:cs typeface="Arial" panose="020B0604020202020204" pitchFamily="34" charset="0"/>
              </a:rPr>
              <a:t>niños</a:t>
            </a:r>
            <a:r>
              <a:rPr lang="en-US" altLang="en-US" sz="2800" dirty="0">
                <a:solidFill>
                  <a:srgbClr val="000000"/>
                </a:solidFill>
                <a:cs typeface="Arial" panose="020B0604020202020204" pitchFamily="34" charset="0"/>
              </a:rPr>
              <a:t> y el medio </a:t>
            </a:r>
            <a:r>
              <a:rPr lang="en-US" altLang="en-US" sz="2800" dirty="0" err="1">
                <a:solidFill>
                  <a:srgbClr val="000000"/>
                </a:solidFill>
                <a:cs typeface="Arial" panose="020B0604020202020204" pitchFamily="34" charset="0"/>
              </a:rPr>
              <a:t>ambiente</a:t>
            </a:r>
            <a:r>
              <a:rPr lang="en-US" altLang="en-US" sz="2800" dirty="0">
                <a:solidFill>
                  <a:srgbClr val="000000"/>
                </a:solidFill>
                <a:cs typeface="Arial" panose="020B0604020202020204" pitchFamily="34" charset="0"/>
              </a:rPr>
              <a:t>.</a:t>
            </a:r>
          </a:p>
          <a:p>
            <a:pPr eaLnBrk="1" hangingPunct="1">
              <a:buSzPct val="100000"/>
            </a:pPr>
            <a:r>
              <a:rPr lang="en-US" altLang="en-US" sz="2800" dirty="0">
                <a:solidFill>
                  <a:srgbClr val="000000"/>
                </a:solidFill>
                <a:cs typeface="Arial" panose="020B0604020202020204" pitchFamily="34" charset="0"/>
              </a:rPr>
              <a:t>3.   </a:t>
            </a:r>
            <a:r>
              <a:rPr lang="en-US" altLang="en-US" sz="2800" dirty="0">
                <a:cs typeface="Arial" panose="020B0604020202020204" pitchFamily="34" charset="0"/>
              </a:rPr>
              <a:t>El </a:t>
            </a:r>
            <a:r>
              <a:rPr lang="en-US" altLang="en-US" sz="2800" dirty="0" err="1">
                <a:cs typeface="Arial" panose="020B0604020202020204" pitchFamily="34" charset="0"/>
              </a:rPr>
              <a:t>manejo</a:t>
            </a:r>
            <a:r>
              <a:rPr lang="en-US" altLang="en-US" sz="2800" dirty="0">
                <a:cs typeface="Arial" panose="020B0604020202020204" pitchFamily="34" charset="0"/>
              </a:rPr>
              <a:t> </a:t>
            </a:r>
            <a:r>
              <a:rPr lang="en-US" altLang="en-US" sz="2800" dirty="0" err="1">
                <a:cs typeface="Arial" panose="020B0604020202020204" pitchFamily="34" charset="0"/>
              </a:rPr>
              <a:t>integrado</a:t>
            </a:r>
            <a:r>
              <a:rPr lang="en-US" altLang="en-US" sz="2800" dirty="0">
                <a:cs typeface="Arial" panose="020B0604020202020204" pitchFamily="34" charset="0"/>
              </a:rPr>
              <a:t> de </a:t>
            </a:r>
            <a:r>
              <a:rPr lang="en-US" altLang="en-US" sz="2800" dirty="0" err="1">
                <a:cs typeface="Arial" panose="020B0604020202020204" pitchFamily="34" charset="0"/>
              </a:rPr>
              <a:t>plagas</a:t>
            </a:r>
            <a:r>
              <a:rPr lang="en-US" altLang="en-US" sz="2800" dirty="0">
                <a:cs typeface="Arial" panose="020B0604020202020204" pitchFamily="34" charset="0"/>
              </a:rPr>
              <a:t> (Integrated Pest Management, IPM): un </a:t>
            </a:r>
            <a:r>
              <a:rPr lang="en-US" altLang="en-US" sz="2800" dirty="0" err="1">
                <a:cs typeface="Arial" panose="020B0604020202020204" pitchFamily="34" charset="0"/>
              </a:rPr>
              <a:t>método</a:t>
            </a:r>
            <a:r>
              <a:rPr lang="en-US" altLang="en-US" sz="2800" dirty="0">
                <a:cs typeface="Arial" panose="020B0604020202020204" pitchFamily="34" charset="0"/>
              </a:rPr>
              <a:t> </a:t>
            </a:r>
            <a:r>
              <a:rPr lang="en-US" altLang="en-US" sz="2800" dirty="0" err="1">
                <a:cs typeface="Arial" panose="020B0604020202020204" pitchFamily="34" charset="0"/>
              </a:rPr>
              <a:t>más</a:t>
            </a:r>
            <a:r>
              <a:rPr lang="en-US" altLang="en-US" sz="2800" dirty="0">
                <a:cs typeface="Arial" panose="020B0604020202020204" pitchFamily="34" charset="0"/>
              </a:rPr>
              <a:t> </a:t>
            </a:r>
            <a:r>
              <a:rPr lang="en-US" altLang="en-US" sz="2800" dirty="0" err="1">
                <a:cs typeface="Arial" panose="020B0604020202020204" pitchFamily="34" charset="0"/>
              </a:rPr>
              <a:t>seguro</a:t>
            </a:r>
            <a:r>
              <a:rPr lang="en-US" altLang="en-US" sz="2800" dirty="0">
                <a:cs typeface="Arial" panose="020B0604020202020204" pitchFamily="34" charset="0"/>
              </a:rPr>
              <a:t> para el </a:t>
            </a:r>
            <a:r>
              <a:rPr lang="en-US" altLang="en-US" sz="2800" dirty="0" err="1">
                <a:cs typeface="Arial" panose="020B0604020202020204" pitchFamily="34" charset="0"/>
              </a:rPr>
              <a:t>manejo</a:t>
            </a:r>
            <a:r>
              <a:rPr lang="en-US" altLang="en-US" sz="2800" dirty="0">
                <a:cs typeface="Arial" panose="020B0604020202020204" pitchFamily="34" charset="0"/>
              </a:rPr>
              <a:t> de </a:t>
            </a:r>
            <a:r>
              <a:rPr lang="en-US" altLang="en-US" sz="2800" dirty="0" err="1">
                <a:cs typeface="Arial" panose="020B0604020202020204" pitchFamily="34" charset="0"/>
              </a:rPr>
              <a:t>plagas</a:t>
            </a:r>
            <a:r>
              <a:rPr lang="en-US" altLang="en-US" sz="2800" dirty="0">
                <a:cs typeface="Arial" panose="020B0604020202020204" pitchFamily="34" charset="0"/>
              </a:rPr>
              <a:t>.</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a:extLst>
              <a:ext uri="{FF2B5EF4-FFF2-40B4-BE49-F238E27FC236}">
                <a16:creationId xmlns:a16="http://schemas.microsoft.com/office/drawing/2014/main" id="{282A45EE-5C1D-45E3-9C55-151497AC6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9" y="1778000"/>
            <a:ext cx="2365375" cy="2052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5263ECE7-D937-4AEC-A66F-3830EAC95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39" y="3821114"/>
            <a:ext cx="2460625" cy="20081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7C4DBC5-9E8B-469B-8E09-F165BD940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075" y="1725613"/>
            <a:ext cx="1924050" cy="192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A8B0F327-CE97-46A3-9849-FA88CC2AD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114" y="3983038"/>
            <a:ext cx="2020887" cy="18272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B876CB-01EC-45B9-8B45-D10F836CDF42}"/>
              </a:ext>
            </a:extLst>
          </p:cNvPr>
          <p:cNvSpPr>
            <a:spLocks noGrp="1"/>
          </p:cNvSpPr>
          <p:nvPr>
            <p:ph type="title" idx="4294967295"/>
          </p:nvPr>
        </p:nvSpPr>
        <p:spPr>
          <a:xfrm>
            <a:off x="1916113" y="304800"/>
            <a:ext cx="8229600" cy="584200"/>
          </a:xfrm>
        </p:spPr>
        <p:txBody>
          <a:bodyPr wrap="square" numCol="1" anchorCtr="0" compatLnSpc="1">
            <a:prstTxWarp prst="textNoShape">
              <a:avLst/>
            </a:prstTxWarp>
          </a:bodyPr>
          <a:lstStyle/>
          <a:p>
            <a:pPr eaLnBrk="1" hangingPunct="1">
              <a:buSzPct val="100000"/>
              <a:defRPr/>
            </a:pPr>
            <a:r>
              <a:rPr lang="en-US" altLang="en-US" dirty="0">
                <a:solidFill>
                  <a:schemeClr val="tx1"/>
                </a:solidFill>
              </a:rPr>
              <a:t>Control</a:t>
            </a:r>
          </a:p>
        </p:txBody>
      </p:sp>
      <p:sp>
        <p:nvSpPr>
          <p:cNvPr id="9" name="Rectangle 8">
            <a:extLst>
              <a:ext uri="{FF2B5EF4-FFF2-40B4-BE49-F238E27FC236}">
                <a16:creationId xmlns:a16="http://schemas.microsoft.com/office/drawing/2014/main" id="{8DFB6ABB-ACA5-4184-875C-49209F24B807}"/>
              </a:ext>
            </a:extLst>
          </p:cNvPr>
          <p:cNvSpPr>
            <a:spLocks noChangeArrowheads="1"/>
          </p:cNvSpPr>
          <p:nvPr/>
        </p:nvSpPr>
        <p:spPr bwMode="auto">
          <a:xfrm>
            <a:off x="1828801" y="838201"/>
            <a:ext cx="82153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2000" dirty="0">
                <a:solidFill>
                  <a:srgbClr val="000000"/>
                </a:solidFill>
                <a:latin typeface="News Gothic MT" panose="020B0504020203020204" pitchFamily="34" charset="0"/>
                <a:cs typeface="News Gothic MT" panose="020B0504020203020204" pitchFamily="34" charset="0"/>
              </a:rPr>
              <a:t>Con </a:t>
            </a:r>
            <a:r>
              <a:rPr lang="en-US" altLang="en-US" sz="2000" dirty="0" err="1">
                <a:latin typeface="News Gothic MT" panose="020B0504020203020204" pitchFamily="34" charset="0"/>
                <a:cs typeface="News Gothic MT" panose="020B0504020203020204" pitchFamily="34" charset="0"/>
              </a:rPr>
              <a:t>frecuencia</a:t>
            </a:r>
            <a:r>
              <a:rPr lang="en-US" altLang="en-US" sz="2000" dirty="0">
                <a:latin typeface="News Gothic MT" panose="020B0504020203020204" pitchFamily="34" charset="0"/>
                <a:cs typeface="News Gothic MT" panose="020B0504020203020204" pitchFamily="34" charset="0"/>
              </a:rPr>
              <a:t> se </a:t>
            </a:r>
            <a:r>
              <a:rPr lang="en-US" altLang="en-US" sz="2000" dirty="0" err="1">
                <a:latin typeface="News Gothic MT" panose="020B0504020203020204" pitchFamily="34" charset="0"/>
                <a:cs typeface="News Gothic MT" panose="020B0504020203020204" pitchFamily="34" charset="0"/>
              </a:rPr>
              <a:t>pueden</a:t>
            </a:r>
            <a:r>
              <a:rPr lang="en-US" altLang="en-US" sz="2000" dirty="0">
                <a:latin typeface="News Gothic MT" panose="020B0504020203020204" pitchFamily="34" charset="0"/>
                <a:cs typeface="News Gothic MT" panose="020B0504020203020204" pitchFamily="34" charset="0"/>
              </a:rPr>
              <a:t> </a:t>
            </a:r>
            <a:r>
              <a:rPr lang="en-US" altLang="en-US" sz="2000" dirty="0" err="1">
                <a:latin typeface="News Gothic MT" panose="020B0504020203020204" pitchFamily="34" charset="0"/>
                <a:cs typeface="News Gothic MT" panose="020B0504020203020204" pitchFamily="34" charset="0"/>
              </a:rPr>
              <a:t>controlar</a:t>
            </a:r>
            <a:r>
              <a:rPr lang="en-US" altLang="en-US" sz="2000" dirty="0">
                <a:latin typeface="News Gothic MT" panose="020B0504020203020204" pitchFamily="34" charset="0"/>
                <a:cs typeface="News Gothic MT" panose="020B0504020203020204" pitchFamily="34" charset="0"/>
              </a:rPr>
              <a:t> </a:t>
            </a:r>
            <a:r>
              <a:rPr lang="en-US" altLang="en-US" sz="2000" dirty="0">
                <a:solidFill>
                  <a:srgbClr val="000000"/>
                </a:solidFill>
                <a:latin typeface="News Gothic MT" panose="020B0504020203020204" pitchFamily="34" charset="0"/>
                <a:cs typeface="News Gothic MT" panose="020B0504020203020204" pitchFamily="34" charset="0"/>
              </a:rPr>
              <a:t>las </a:t>
            </a:r>
            <a:r>
              <a:rPr lang="en-US" altLang="en-US" sz="2000" dirty="0" err="1">
                <a:solidFill>
                  <a:srgbClr val="000000"/>
                </a:solidFill>
                <a:latin typeface="News Gothic MT" panose="020B0504020203020204" pitchFamily="34" charset="0"/>
                <a:cs typeface="News Gothic MT" panose="020B0504020203020204" pitchFamily="34" charset="0"/>
              </a:rPr>
              <a:t>plagas</a:t>
            </a:r>
            <a:r>
              <a:rPr lang="en-US" altLang="en-US" sz="2000" dirty="0">
                <a:solidFill>
                  <a:srgbClr val="000000"/>
                </a:solidFill>
                <a:latin typeface="News Gothic MT" panose="020B0504020203020204" pitchFamily="34" charset="0"/>
                <a:cs typeface="News Gothic MT" panose="020B0504020203020204" pitchFamily="34" charset="0"/>
              </a:rPr>
              <a:t> sin </a:t>
            </a:r>
            <a:r>
              <a:rPr lang="en-US" altLang="en-US" sz="2000" dirty="0" err="1">
                <a:solidFill>
                  <a:srgbClr val="000000"/>
                </a:solidFill>
                <a:latin typeface="News Gothic MT" panose="020B0504020203020204" pitchFamily="34" charset="0"/>
                <a:cs typeface="News Gothic MT" panose="020B0504020203020204" pitchFamily="34" charset="0"/>
              </a:rPr>
              <a:t>usar</a:t>
            </a:r>
            <a:r>
              <a:rPr lang="en-US" altLang="en-US" sz="2000" dirty="0">
                <a:solidFill>
                  <a:srgbClr val="000000"/>
                </a:solidFill>
                <a:latin typeface="News Gothic MT" panose="020B0504020203020204" pitchFamily="34" charset="0"/>
                <a:cs typeface="News Gothic MT" panose="020B0504020203020204" pitchFamily="34" charset="0"/>
              </a:rPr>
              <a:t> </a:t>
            </a:r>
            <a:r>
              <a:rPr lang="en-US" altLang="en-US" sz="2000" dirty="0" err="1">
                <a:solidFill>
                  <a:srgbClr val="000000"/>
                </a:solidFill>
                <a:latin typeface="News Gothic MT" panose="020B0504020203020204" pitchFamily="34" charset="0"/>
                <a:cs typeface="News Gothic MT" panose="020B0504020203020204" pitchFamily="34" charset="0"/>
              </a:rPr>
              <a:t>productos</a:t>
            </a:r>
            <a:r>
              <a:rPr lang="en-US" altLang="en-US" sz="2000" dirty="0">
                <a:solidFill>
                  <a:srgbClr val="000000"/>
                </a:solidFill>
                <a:latin typeface="News Gothic MT" panose="020B0504020203020204" pitchFamily="34" charset="0"/>
                <a:cs typeface="News Gothic MT" panose="020B0504020203020204" pitchFamily="34" charset="0"/>
              </a:rPr>
              <a:t> </a:t>
            </a:r>
            <a:r>
              <a:rPr lang="en-US" altLang="en-US" sz="2000" dirty="0" err="1">
                <a:latin typeface="News Gothic MT" panose="020B0504020203020204" pitchFamily="34" charset="0"/>
                <a:cs typeface="News Gothic MT" panose="020B0504020203020204" pitchFamily="34" charset="0"/>
              </a:rPr>
              <a:t>químicos</a:t>
            </a:r>
            <a:r>
              <a:rPr lang="en-US" altLang="en-US" sz="2000" dirty="0">
                <a:latin typeface="News Gothic MT" panose="020B0504020203020204" pitchFamily="34" charset="0"/>
                <a:cs typeface="News Gothic MT" panose="020B0504020203020204" pitchFamily="34" charset="0"/>
              </a:rPr>
              <a:t>. Las </a:t>
            </a:r>
            <a:r>
              <a:rPr lang="en-US" altLang="en-US" sz="2000" dirty="0" err="1">
                <a:latin typeface="News Gothic MT" panose="020B0504020203020204" pitchFamily="34" charset="0"/>
                <a:cs typeface="News Gothic MT" panose="020B0504020203020204" pitchFamily="34" charset="0"/>
              </a:rPr>
              <a:t>técnicas</a:t>
            </a:r>
            <a:r>
              <a:rPr lang="en-US" altLang="en-US" sz="2000" dirty="0">
                <a:latin typeface="News Gothic MT" panose="020B0504020203020204" pitchFamily="34" charset="0"/>
                <a:cs typeface="News Gothic MT" panose="020B0504020203020204" pitchFamily="34" charset="0"/>
              </a:rPr>
              <a:t> </a:t>
            </a:r>
            <a:r>
              <a:rPr lang="en-US" altLang="en-US" sz="2000" dirty="0" err="1">
                <a:latin typeface="News Gothic MT" panose="020B0504020203020204" pitchFamily="34" charset="0"/>
                <a:cs typeface="News Gothic MT" panose="020B0504020203020204" pitchFamily="34" charset="0"/>
              </a:rPr>
              <a:t>recomendadas</a:t>
            </a:r>
            <a:r>
              <a:rPr lang="en-US" altLang="en-US" sz="2000" dirty="0">
                <a:latin typeface="News Gothic MT" panose="020B0504020203020204" pitchFamily="34" charset="0"/>
                <a:cs typeface="News Gothic MT" panose="020B0504020203020204" pitchFamily="34" charset="0"/>
              </a:rPr>
              <a:t> por el </a:t>
            </a:r>
            <a:r>
              <a:rPr lang="en-US" altLang="en-US" sz="2000" dirty="0" err="1">
                <a:latin typeface="News Gothic MT" panose="020B0504020203020204" pitchFamily="34" charset="0"/>
                <a:cs typeface="News Gothic MT" panose="020B0504020203020204" pitchFamily="34" charset="0"/>
              </a:rPr>
              <a:t>programa</a:t>
            </a:r>
            <a:r>
              <a:rPr lang="en-US" altLang="en-US" sz="2000" dirty="0">
                <a:latin typeface="News Gothic MT" panose="020B0504020203020204" pitchFamily="34" charset="0"/>
                <a:cs typeface="News Gothic MT" panose="020B0504020203020204" pitchFamily="34" charset="0"/>
              </a:rPr>
              <a:t> de IPM </a:t>
            </a:r>
            <a:r>
              <a:rPr lang="en-US" altLang="en-US" sz="2000" dirty="0" err="1">
                <a:solidFill>
                  <a:srgbClr val="000000"/>
                </a:solidFill>
                <a:latin typeface="News Gothic MT" panose="020B0504020203020204" pitchFamily="34" charset="0"/>
                <a:cs typeface="News Gothic MT" panose="020B0504020203020204" pitchFamily="34" charset="0"/>
              </a:rPr>
              <a:t>incluyen</a:t>
            </a:r>
            <a:r>
              <a:rPr lang="en-US" altLang="en-US" sz="2000" dirty="0">
                <a:solidFill>
                  <a:srgbClr val="000000"/>
                </a:solidFill>
                <a:latin typeface="News Gothic MT" panose="020B0504020203020204" pitchFamily="34" charset="0"/>
                <a:cs typeface="News Gothic MT" panose="020B0504020203020204" pitchFamily="34" charset="0"/>
              </a:rPr>
              <a:t>:</a:t>
            </a:r>
          </a:p>
        </p:txBody>
      </p:sp>
      <p:sp>
        <p:nvSpPr>
          <p:cNvPr id="20" name="&quot;No&quot; Symbol 19">
            <a:extLst>
              <a:ext uri="{FF2B5EF4-FFF2-40B4-BE49-F238E27FC236}">
                <a16:creationId xmlns:a16="http://schemas.microsoft.com/office/drawing/2014/main" id="{079AD9E5-45B3-4CEE-A2C6-5D62525A3C7E}"/>
              </a:ext>
            </a:extLst>
          </p:cNvPr>
          <p:cNvSpPr/>
          <p:nvPr/>
        </p:nvSpPr>
        <p:spPr>
          <a:xfrm>
            <a:off x="2654300" y="1858964"/>
            <a:ext cx="2501900" cy="2124075"/>
          </a:xfrm>
          <a:prstGeom prst="noSmoking">
            <a:avLst>
              <a:gd name="adj" fmla="val 351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3" name="TextBox 12">
            <a:extLst>
              <a:ext uri="{FF2B5EF4-FFF2-40B4-BE49-F238E27FC236}">
                <a16:creationId xmlns:a16="http://schemas.microsoft.com/office/drawing/2014/main" id="{4A33377E-5A35-4390-9050-8D3D3CBF635C}"/>
              </a:ext>
            </a:extLst>
          </p:cNvPr>
          <p:cNvSpPr txBox="1">
            <a:spLocks noChangeArrowheads="1"/>
          </p:cNvSpPr>
          <p:nvPr/>
        </p:nvSpPr>
        <p:spPr bwMode="auto">
          <a:xfrm>
            <a:off x="2665414" y="5505450"/>
            <a:ext cx="1946275" cy="923330"/>
          </a:xfrm>
          <a:prstGeom prst="rect">
            <a:avLst/>
          </a:prstGeom>
          <a:solidFill>
            <a:srgbClr val="FFFF00"/>
          </a:solidFill>
          <a:ln w="254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a:solidFill>
                  <a:srgbClr val="000000"/>
                </a:solidFill>
                <a:latin typeface="News Gothic MT" panose="020B0504020203020204" pitchFamily="34" charset="0"/>
                <a:cs typeface="News Gothic MT" panose="020B0504020203020204" pitchFamily="34" charset="0"/>
              </a:rPr>
              <a:t>Lavar las áreas con agua y jabón</a:t>
            </a:r>
          </a:p>
        </p:txBody>
      </p:sp>
      <p:sp>
        <p:nvSpPr>
          <p:cNvPr id="12" name="TextBox 11">
            <a:extLst>
              <a:ext uri="{FF2B5EF4-FFF2-40B4-BE49-F238E27FC236}">
                <a16:creationId xmlns:a16="http://schemas.microsoft.com/office/drawing/2014/main" id="{82E27FF8-25A6-4DA9-AAAB-F5A526A5D73A}"/>
              </a:ext>
            </a:extLst>
          </p:cNvPr>
          <p:cNvSpPr txBox="1">
            <a:spLocks noChangeArrowheads="1"/>
          </p:cNvSpPr>
          <p:nvPr/>
        </p:nvSpPr>
        <p:spPr bwMode="auto">
          <a:xfrm>
            <a:off x="1712914" y="2641600"/>
            <a:ext cx="1404937" cy="369888"/>
          </a:xfrm>
          <a:prstGeom prst="rect">
            <a:avLst/>
          </a:prstGeom>
          <a:solidFill>
            <a:srgbClr val="FFFF00"/>
          </a:solidFill>
          <a:ln w="25400">
            <a:solidFill>
              <a:schemeClr val="tx1"/>
            </a:solidFill>
            <a:miter lim="800000"/>
            <a:headEnd/>
            <a:tailEnd/>
          </a:ln>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spcBef>
                <a:spcPct val="0"/>
              </a:spcBef>
              <a:buClrTx/>
              <a:buFont typeface="Calibri" panose="020F0502020204030204" pitchFamily="34" charset="0"/>
              <a:buNone/>
            </a:pPr>
            <a:r>
              <a:rPr lang="en-US" altLang="en-US" sz="1800">
                <a:solidFill>
                  <a:srgbClr val="000000"/>
                </a:solidFill>
                <a:latin typeface="News Gothic MT" panose="020B0504020203020204" pitchFamily="34" charset="0"/>
                <a:cs typeface="News Gothic MT" panose="020B0504020203020204" pitchFamily="34" charset="0"/>
              </a:rPr>
              <a:t>Prevención</a:t>
            </a:r>
          </a:p>
        </p:txBody>
      </p:sp>
      <p:pic>
        <p:nvPicPr>
          <p:cNvPr id="22" name="Picture 3">
            <a:extLst>
              <a:ext uri="{FF2B5EF4-FFF2-40B4-BE49-F238E27FC236}">
                <a16:creationId xmlns:a16="http://schemas.microsoft.com/office/drawing/2014/main" id="{511EAD6E-36AF-43F4-9935-A8B307E2C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536951"/>
            <a:ext cx="2451100" cy="2328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474139F-117C-4FB4-98D2-FE3DAED93D1D}"/>
              </a:ext>
            </a:extLst>
          </p:cNvPr>
          <p:cNvSpPr txBox="1">
            <a:spLocks noChangeArrowheads="1"/>
          </p:cNvSpPr>
          <p:nvPr/>
        </p:nvSpPr>
        <p:spPr bwMode="auto">
          <a:xfrm>
            <a:off x="6548438" y="5605463"/>
            <a:ext cx="2138362" cy="368300"/>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Colocar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trampas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4" name="TextBox 13">
            <a:extLst>
              <a:ext uri="{FF2B5EF4-FFF2-40B4-BE49-F238E27FC236}">
                <a16:creationId xmlns:a16="http://schemas.microsoft.com/office/drawing/2014/main" id="{F91AD133-B3DF-45ED-B220-9318EC915D21}"/>
              </a:ext>
            </a:extLst>
          </p:cNvPr>
          <p:cNvSpPr txBox="1">
            <a:spLocks noChangeArrowheads="1"/>
          </p:cNvSpPr>
          <p:nvPr/>
        </p:nvSpPr>
        <p:spPr bwMode="auto">
          <a:xfrm>
            <a:off x="7636670" y="1705154"/>
            <a:ext cx="2274889" cy="923330"/>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a:solidFill>
                  <a:srgbClr val="000000"/>
                </a:solidFill>
                <a:latin typeface="News Gothic MT" panose="020B0504020203020204" pitchFamily="34" charset="0"/>
                <a:cs typeface="News Gothic MT" panose="020B0504020203020204" pitchFamily="34" charset="0"/>
              </a:rPr>
              <a:t>Pasar la </a:t>
            </a:r>
            <a:r>
              <a:rPr lang="en-US" altLang="en-US" sz="1800" dirty="0" err="1">
                <a:solidFill>
                  <a:srgbClr val="000000"/>
                </a:solidFill>
                <a:latin typeface="News Gothic MT" panose="020B0504020203020204" pitchFamily="34" charset="0"/>
                <a:cs typeface="News Gothic MT" panose="020B0504020203020204" pitchFamily="34" charset="0"/>
              </a:rPr>
              <a:t>aspiradora</a:t>
            </a:r>
            <a:r>
              <a:rPr lang="en-US" altLang="en-US" sz="1800" dirty="0">
                <a:solidFill>
                  <a:srgbClr val="000000"/>
                </a:solidFill>
                <a:latin typeface="News Gothic MT" panose="020B0504020203020204" pitchFamily="34" charset="0"/>
                <a:cs typeface="News Gothic MT" panose="020B0504020203020204" pitchFamily="34" charset="0"/>
              </a:rPr>
              <a:t> para </a:t>
            </a:r>
            <a:r>
              <a:rPr lang="en-US" altLang="en-US" sz="1800" dirty="0" err="1">
                <a:solidFill>
                  <a:srgbClr val="000000"/>
                </a:solidFill>
                <a:latin typeface="News Gothic MT" panose="020B0504020203020204" pitchFamily="34" charset="0"/>
                <a:cs typeface="News Gothic MT" panose="020B0504020203020204" pitchFamily="34" charset="0"/>
              </a:rPr>
              <a:t>eliminar</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plagas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25" name="TextBox 24">
            <a:extLst>
              <a:ext uri="{FF2B5EF4-FFF2-40B4-BE49-F238E27FC236}">
                <a16:creationId xmlns:a16="http://schemas.microsoft.com/office/drawing/2014/main" id="{553CF47E-C265-49B0-8091-A62A6355E90B}"/>
              </a:ext>
            </a:extLst>
          </p:cNvPr>
          <p:cNvSpPr txBox="1">
            <a:spLocks noChangeArrowheads="1"/>
          </p:cNvSpPr>
          <p:nvPr/>
        </p:nvSpPr>
        <p:spPr bwMode="auto">
          <a:xfrm>
            <a:off x="7986713" y="2641601"/>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800">
                <a:solidFill>
                  <a:srgbClr val="000000"/>
                </a:solidFill>
                <a:latin typeface="Arial" panose="020B0604020202020204" pitchFamily="34" charset="0"/>
                <a:ea typeface="ヒラギノ角ゴ Pro W3"/>
                <a:cs typeface="ヒラギノ角ゴ Pro W3"/>
              </a:rPr>
              <a:t>http://reviews.walgreens.com/2001/prod3447245/koolatron-mini-bug-vacuum-1ea-reviews/reviews.htm</a:t>
            </a:r>
          </a:p>
        </p:txBody>
      </p:sp>
      <p:sp>
        <p:nvSpPr>
          <p:cNvPr id="30" name="TextBox 29">
            <a:extLst>
              <a:ext uri="{FF2B5EF4-FFF2-40B4-BE49-F238E27FC236}">
                <a16:creationId xmlns:a16="http://schemas.microsoft.com/office/drawing/2014/main" id="{4B49B703-078D-4D92-BFB6-1202CE3883B8}"/>
              </a:ext>
            </a:extLst>
          </p:cNvPr>
          <p:cNvSpPr txBox="1"/>
          <p:nvPr/>
        </p:nvSpPr>
        <p:spPr>
          <a:xfrm>
            <a:off x="2986088" y="3138488"/>
            <a:ext cx="6386512" cy="1384300"/>
          </a:xfrm>
          <a:prstGeom prst="rect">
            <a:avLst/>
          </a:prstGeom>
          <a:solidFill>
            <a:schemeClr val="accent6">
              <a:lumMod val="75000"/>
            </a:schemeClr>
          </a:solidFill>
          <a:ln w="25400">
            <a:solidFill>
              <a:schemeClr val="tx1"/>
            </a:solidFill>
          </a:ln>
        </p:spPr>
        <p:txBody>
          <a:bodyPr wrap="square">
            <a:spAutoFit/>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marL="0" lvl="1" eaLnBrk="1" hangingPunct="1">
              <a:spcBef>
                <a:spcPct val="0"/>
              </a:spcBef>
              <a:buClrTx/>
              <a:buNone/>
            </a:pPr>
            <a:r>
              <a:rPr lang="en-US" altLang="en-US" sz="28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8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Mantener</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las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cosas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limpias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y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buen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estado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es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esencial</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para el IPM!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9" presetClass="emph" presetSubtype="0" nodeType="withEffect">
                                  <p:stCondLst>
                                    <p:cond delay="0"/>
                                  </p:stCondLst>
                                  <p:childTnLst>
                                    <p:set>
                                      <p:cBhvr rctx="PPT">
                                        <p:cTn id="30" dur="indefinite"/>
                                        <p:tgtEl>
                                          <p:spTgt spid="9219"/>
                                        </p:tgtEl>
                                        <p:attrNameLst>
                                          <p:attrName>style.opacity</p:attrName>
                                        </p:attrNameLst>
                                      </p:cBhvr>
                                      <p:to>
                                        <p:strVal val="0.5"/>
                                      </p:to>
                                    </p:set>
                                    <p:animEffect filter="image" prLst="opacity: 0.5">
                                      <p:cBhvr rctx="IE">
                                        <p:cTn id="31" dur="indefinite"/>
                                        <p:tgtEl>
                                          <p:spTgt spid="9219"/>
                                        </p:tgtEl>
                                      </p:cBhvr>
                                    </p:animEffect>
                                  </p:childTnLst>
                                </p:cTn>
                              </p:par>
                              <p:par>
                                <p:cTn id="32" presetID="9" presetClass="emph" presetSubtype="0" nodeType="withEffect">
                                  <p:stCondLst>
                                    <p:cond delay="0"/>
                                  </p:stCondLst>
                                  <p:childTnLst>
                                    <p:set>
                                      <p:cBhvr rctx="PPT">
                                        <p:cTn id="33" dur="indefinite"/>
                                        <p:tgtEl>
                                          <p:spTgt spid="9220"/>
                                        </p:tgtEl>
                                        <p:attrNameLst>
                                          <p:attrName>style.opacity</p:attrName>
                                        </p:attrNameLst>
                                      </p:cBhvr>
                                      <p:to>
                                        <p:strVal val="0.5"/>
                                      </p:to>
                                    </p:set>
                                    <p:animEffect filter="image" prLst="opacity: 0.5">
                                      <p:cBhvr rctx="IE">
                                        <p:cTn id="34" dur="indefinite"/>
                                        <p:tgtEl>
                                          <p:spTgt spid="9220"/>
                                        </p:tgtEl>
                                      </p:cBhvr>
                                    </p:animEffect>
                                  </p:childTnLst>
                                </p:cTn>
                              </p:par>
                              <p:par>
                                <p:cTn id="35" presetID="9" presetClass="emph" presetSubtype="0" nodeType="withEffect">
                                  <p:stCondLst>
                                    <p:cond delay="0"/>
                                  </p:stCondLst>
                                  <p:childTnLst>
                                    <p:set>
                                      <p:cBhvr rctx="PPT">
                                        <p:cTn id="36" dur="indefinite"/>
                                        <p:tgtEl>
                                          <p:spTgt spid="9218"/>
                                        </p:tgtEl>
                                        <p:attrNameLst>
                                          <p:attrName>style.opacity</p:attrName>
                                        </p:attrNameLst>
                                      </p:cBhvr>
                                      <p:to>
                                        <p:strVal val="0.5"/>
                                      </p:to>
                                    </p:set>
                                    <p:animEffect filter="image" prLst="opacity: 0.5">
                                      <p:cBhvr rctx="IE">
                                        <p:cTn id="37" dur="indefinite"/>
                                        <p:tgtEl>
                                          <p:spTgt spid="9218"/>
                                        </p:tgtEl>
                                      </p:cBhvr>
                                    </p:animEffect>
                                  </p:childTnLst>
                                </p:cTn>
                              </p:par>
                              <p:par>
                                <p:cTn id="38" presetID="9" presetClass="emph" presetSubtype="0" grpId="0" nodeType="withEffect">
                                  <p:stCondLst>
                                    <p:cond delay="0"/>
                                  </p:stCondLst>
                                  <p:childTnLst>
                                    <p:set>
                                      <p:cBhvr rctx="PPT">
                                        <p:cTn id="39" dur="indefinite"/>
                                        <p:tgtEl>
                                          <p:spTgt spid="2"/>
                                        </p:tgtEl>
                                        <p:attrNameLst>
                                          <p:attrName>style.opacity</p:attrName>
                                        </p:attrNameLst>
                                      </p:cBhvr>
                                      <p:to>
                                        <p:strVal val="0.5"/>
                                      </p:to>
                                    </p:set>
                                    <p:animEffect filter="image" prLst="opacity: 0.5">
                                      <p:cBhvr rctx="IE">
                                        <p:cTn id="40" dur="indefinite"/>
                                        <p:tgtEl>
                                          <p:spTgt spid="2"/>
                                        </p:tgtEl>
                                      </p:cBhvr>
                                    </p:animEffect>
                                  </p:childTnLst>
                                </p:cTn>
                              </p:par>
                              <p:par>
                                <p:cTn id="41" presetID="9" presetClass="emph" presetSubtype="0" grpId="0" nodeType="with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rctx="PPT">
                                        <p:cTn id="45" dur="indefinite"/>
                                        <p:tgtEl>
                                          <p:spTgt spid="20"/>
                                        </p:tgtEl>
                                        <p:attrNameLst>
                                          <p:attrName>style.opacity</p:attrName>
                                        </p:attrNameLst>
                                      </p:cBhvr>
                                      <p:to>
                                        <p:strVal val="0.5"/>
                                      </p:to>
                                    </p:set>
                                    <p:animEffect filter="image" prLst="opacity: 0.5">
                                      <p:cBhvr rctx="IE">
                                        <p:cTn id="46" dur="indefinite"/>
                                        <p:tgtEl>
                                          <p:spTgt spid="20"/>
                                        </p:tgtEl>
                                      </p:cBhvr>
                                    </p:animEffect>
                                  </p:childTnLst>
                                </p:cTn>
                              </p:par>
                              <p:par>
                                <p:cTn id="47" presetID="9" presetClass="emph" presetSubtype="0" grpId="1" nodeType="withEffect">
                                  <p:stCondLst>
                                    <p:cond delay="0"/>
                                  </p:stCondLst>
                                  <p:childTnLst>
                                    <p:set>
                                      <p:cBhvr rctx="PPT">
                                        <p:cTn id="48" dur="indefinite"/>
                                        <p:tgtEl>
                                          <p:spTgt spid="13"/>
                                        </p:tgtEl>
                                        <p:attrNameLst>
                                          <p:attrName>style.opacity</p:attrName>
                                        </p:attrNameLst>
                                      </p:cBhvr>
                                      <p:to>
                                        <p:strVal val="0.5"/>
                                      </p:to>
                                    </p:set>
                                    <p:animEffect filter="image" prLst="opacity: 0.5">
                                      <p:cBhvr rctx="IE">
                                        <p:cTn id="49" dur="indefinite"/>
                                        <p:tgtEl>
                                          <p:spTgt spid="13"/>
                                        </p:tgtEl>
                                      </p:cBhvr>
                                    </p:animEffect>
                                  </p:childTnLst>
                                </p:cTn>
                              </p:par>
                              <p:par>
                                <p:cTn id="50" presetID="9" presetClass="emph" presetSubtype="0" grpId="1" nodeType="withEffect">
                                  <p:stCondLst>
                                    <p:cond delay="0"/>
                                  </p:stCondLst>
                                  <p:childTnLst>
                                    <p:set>
                                      <p:cBhvr rctx="PPT">
                                        <p:cTn id="51" dur="indefinite"/>
                                        <p:tgtEl>
                                          <p:spTgt spid="12"/>
                                        </p:tgtEl>
                                        <p:attrNameLst>
                                          <p:attrName>style.opacity</p:attrName>
                                        </p:attrNameLst>
                                      </p:cBhvr>
                                      <p:to>
                                        <p:strVal val="0.5"/>
                                      </p:to>
                                    </p:set>
                                    <p:animEffect filter="image" prLst="opacity: 0.5">
                                      <p:cBhvr rctx="IE">
                                        <p:cTn id="52" dur="indefinite"/>
                                        <p:tgtEl>
                                          <p:spTgt spid="12"/>
                                        </p:tgtEl>
                                      </p:cBhvr>
                                    </p:animEffect>
                                  </p:childTnLst>
                                </p:cTn>
                              </p:par>
                              <p:par>
                                <p:cTn id="53" presetID="9" presetClass="emph" presetSubtype="0" nodeType="withEffect">
                                  <p:stCondLst>
                                    <p:cond delay="0"/>
                                  </p:stCondLst>
                                  <p:childTnLst>
                                    <p:set>
                                      <p:cBhvr rctx="PPT">
                                        <p:cTn id="54" dur="indefinite"/>
                                        <p:tgtEl>
                                          <p:spTgt spid="22"/>
                                        </p:tgtEl>
                                        <p:attrNameLst>
                                          <p:attrName>style.opacity</p:attrName>
                                        </p:attrNameLst>
                                      </p:cBhvr>
                                      <p:to>
                                        <p:strVal val="0.5"/>
                                      </p:to>
                                    </p:set>
                                    <p:animEffect filter="image" prLst="opacity: 0.5">
                                      <p:cBhvr rctx="IE">
                                        <p:cTn id="55" dur="indefinite"/>
                                        <p:tgtEl>
                                          <p:spTgt spid="22"/>
                                        </p:tgtEl>
                                      </p:cBhvr>
                                    </p:animEffect>
                                  </p:childTnLst>
                                </p:cTn>
                              </p:par>
                              <p:par>
                                <p:cTn id="56" presetID="9" presetClass="emph" presetSubtype="0" grpId="1" nodeType="withEffect">
                                  <p:stCondLst>
                                    <p:cond delay="0"/>
                                  </p:stCondLst>
                                  <p:childTnLst>
                                    <p:set>
                                      <p:cBhvr rctx="PPT">
                                        <p:cTn id="57" dur="indefinite"/>
                                        <p:tgtEl>
                                          <p:spTgt spid="15"/>
                                        </p:tgtEl>
                                        <p:attrNameLst>
                                          <p:attrName>style.opacity</p:attrName>
                                        </p:attrNameLst>
                                      </p:cBhvr>
                                      <p:to>
                                        <p:strVal val="0.5"/>
                                      </p:to>
                                    </p:set>
                                    <p:animEffect filter="image" prLst="opacity: 0.5">
                                      <p:cBhvr rctx="IE">
                                        <p:cTn id="58" dur="indefinite"/>
                                        <p:tgtEl>
                                          <p:spTgt spid="15"/>
                                        </p:tgtEl>
                                      </p:cBhvr>
                                    </p:animEffect>
                                  </p:childTnLst>
                                </p:cTn>
                              </p:par>
                              <p:par>
                                <p:cTn id="59" presetID="9" presetClass="emph" presetSubtype="0" grpId="1" nodeType="withEffect">
                                  <p:stCondLst>
                                    <p:cond delay="0"/>
                                  </p:stCondLst>
                                  <p:childTnLst>
                                    <p:set>
                                      <p:cBhvr rctx="PPT">
                                        <p:cTn id="60" dur="indefinite"/>
                                        <p:tgtEl>
                                          <p:spTgt spid="14"/>
                                        </p:tgtEl>
                                        <p:attrNameLst>
                                          <p:attrName>style.opacity</p:attrName>
                                        </p:attrNameLst>
                                      </p:cBhvr>
                                      <p:to>
                                        <p:strVal val="0.5"/>
                                      </p:to>
                                    </p:set>
                                    <p:animEffect filter="image" prLst="opacity: 0.5">
                                      <p:cBhvr rctx="IE">
                                        <p:cTn id="61" dur="indefinite"/>
                                        <p:tgtEl>
                                          <p:spTgt spid="14"/>
                                        </p:tgtEl>
                                      </p:cBhvr>
                                    </p:animEffect>
                                  </p:childTnLst>
                                </p:cTn>
                              </p:par>
                              <p:par>
                                <p:cTn id="62" presetID="9" presetClass="emph" presetSubtype="0" grpId="0" nodeType="withEffect">
                                  <p:stCondLst>
                                    <p:cond delay="0"/>
                                  </p:stCondLst>
                                  <p:childTnLst>
                                    <p:set>
                                      <p:cBhvr rctx="PPT">
                                        <p:cTn id="63" dur="indefinite"/>
                                        <p:tgtEl>
                                          <p:spTgt spid="25"/>
                                        </p:tgtEl>
                                        <p:attrNameLst>
                                          <p:attrName>style.opacity</p:attrName>
                                        </p:attrNameLst>
                                      </p:cBhvr>
                                      <p:to>
                                        <p:strVal val="0.5"/>
                                      </p:to>
                                    </p:set>
                                    <p:animEffect filter="image" prLst="opacity: 0.5">
                                      <p:cBhvr rctx="IE">
                                        <p:cTn id="64"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3" grpId="1" animBg="1"/>
      <p:bldP spid="12" grpId="0" animBg="1"/>
      <p:bldP spid="12" grpId="1" animBg="1"/>
      <p:bldP spid="15" grpId="0" animBg="1"/>
      <p:bldP spid="15" grpId="1" animBg="1"/>
      <p:bldP spid="14" grpId="0" animBg="1"/>
      <p:bldP spid="14" grpId="1" animBg="1"/>
      <p:bldP spid="25" grpId="0"/>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2E46-CFAA-4BEB-B92F-ED4D2C309CDE}"/>
              </a:ext>
            </a:extLst>
          </p:cNvPr>
          <p:cNvSpPr>
            <a:spLocks noGrp="1"/>
          </p:cNvSpPr>
          <p:nvPr>
            <p:ph type="title"/>
          </p:nvPr>
        </p:nvSpPr>
        <p:spPr>
          <a:xfrm>
            <a:off x="1758950" y="152400"/>
            <a:ext cx="8001000" cy="1143000"/>
          </a:xfrm>
        </p:spPr>
        <p:txBody>
          <a:bodyPr wrap="square" numCol="1" anchorCtr="0" compatLnSpc="1">
            <a:prstTxWarp prst="textNoShape">
              <a:avLst/>
            </a:prstTxWarp>
            <a:normAutofit/>
          </a:bodyPr>
          <a:lstStyle/>
          <a:p>
            <a:pPr eaLnBrk="1" hangingPunct="1">
              <a:buSzPct val="100000"/>
              <a:defRPr/>
            </a:pPr>
            <a:r>
              <a:rPr lang="en-US" altLang="en-US" sz="4100" dirty="0">
                <a:solidFill>
                  <a:srgbClr val="3E3D2D"/>
                </a:solidFill>
              </a:rPr>
              <a:t>Control del </a:t>
            </a:r>
            <a:r>
              <a:rPr lang="en-US" altLang="en-US" sz="4100" dirty="0" err="1">
                <a:solidFill>
                  <a:schemeClr val="tx1"/>
                </a:solidFill>
              </a:rPr>
              <a:t>entorno</a:t>
            </a:r>
            <a:r>
              <a:rPr lang="en-US" altLang="en-US" sz="4100" dirty="0">
                <a:solidFill>
                  <a:schemeClr val="tx1"/>
                </a:solidFill>
              </a:rPr>
              <a:t> al </a:t>
            </a:r>
            <a:r>
              <a:rPr lang="en-US" altLang="en-US" sz="4100" dirty="0" err="1">
                <a:solidFill>
                  <a:schemeClr val="tx1"/>
                </a:solidFill>
              </a:rPr>
              <a:t>aire</a:t>
            </a:r>
            <a:r>
              <a:rPr lang="en-US" altLang="en-US" sz="4100" dirty="0">
                <a:solidFill>
                  <a:schemeClr val="tx1"/>
                </a:solidFill>
              </a:rPr>
              <a:t> </a:t>
            </a:r>
            <a:r>
              <a:rPr lang="en-US" altLang="en-US" sz="4100" dirty="0" err="1">
                <a:solidFill>
                  <a:schemeClr val="tx1"/>
                </a:solidFill>
              </a:rPr>
              <a:t>libre</a:t>
            </a:r>
            <a:endParaRPr lang="en-US" altLang="en-US" sz="4100" dirty="0">
              <a:solidFill>
                <a:schemeClr val="tx1"/>
              </a:solidFill>
            </a:endParaRPr>
          </a:p>
        </p:txBody>
      </p:sp>
      <p:pic>
        <p:nvPicPr>
          <p:cNvPr id="87043" name="Picture 3">
            <a:extLst>
              <a:ext uri="{FF2B5EF4-FFF2-40B4-BE49-F238E27FC236}">
                <a16:creationId xmlns:a16="http://schemas.microsoft.com/office/drawing/2014/main" id="{E68B6B25-1215-4BE4-8570-8DE113298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1165225"/>
            <a:ext cx="2451100" cy="20002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4" name="Picture 2" descr="http://www.sfenvironment.org/sites/default/files/editor-uploads/rec_zw_bins_group3_07.jpg">
            <a:extLst>
              <a:ext uri="{FF2B5EF4-FFF2-40B4-BE49-F238E27FC236}">
                <a16:creationId xmlns:a16="http://schemas.microsoft.com/office/drawing/2014/main" id="{A8FCCF41-C3F8-4F75-B5E4-C390BD53E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488" y="3949700"/>
            <a:ext cx="2525712" cy="1682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5" name="Picture 4" descr="http://www.thoughtgadgets.com/wp-content/uploads/2014/04/sandbox.jpg">
            <a:extLst>
              <a:ext uri="{FF2B5EF4-FFF2-40B4-BE49-F238E27FC236}">
                <a16:creationId xmlns:a16="http://schemas.microsoft.com/office/drawing/2014/main" id="{59BD8EBD-AF4C-4FA2-8BA3-BE4F8D6CA2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2038" y="1136650"/>
            <a:ext cx="3205162" cy="2139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6" name="Picture 6" descr="http://192.185.156.123/~sagelan/wp-content/uploads/2014/05/community-garden-kids-plant-590jn071410-1279147997.jpg">
            <a:extLst>
              <a:ext uri="{FF2B5EF4-FFF2-40B4-BE49-F238E27FC236}">
                <a16:creationId xmlns:a16="http://schemas.microsoft.com/office/drawing/2014/main" id="{8B655428-0475-41C6-840D-901D3057E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6" y="3352801"/>
            <a:ext cx="3095625" cy="2060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D6EFE8-41C1-4783-81C8-0165F6AF5AE1}"/>
              </a:ext>
            </a:extLst>
          </p:cNvPr>
          <p:cNvSpPr txBox="1">
            <a:spLocks noChangeArrowheads="1"/>
          </p:cNvSpPr>
          <p:nvPr/>
        </p:nvSpPr>
        <p:spPr bwMode="auto">
          <a:xfrm>
            <a:off x="1758950" y="1763712"/>
            <a:ext cx="2889250" cy="369332"/>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Cubrir</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cajas</a:t>
            </a:r>
            <a:r>
              <a:rPr lang="en-US" altLang="en-US" sz="1800" dirty="0">
                <a:solidFill>
                  <a:srgbClr val="000000"/>
                </a:solidFill>
                <a:latin typeface="News Gothic MT" panose="020B0504020203020204" pitchFamily="34" charset="0"/>
                <a:cs typeface="News Gothic MT" panose="020B0504020203020204" pitchFamily="34" charset="0"/>
              </a:rPr>
              <a:t> de arena</a:t>
            </a:r>
          </a:p>
        </p:txBody>
      </p:sp>
      <p:sp>
        <p:nvSpPr>
          <p:cNvPr id="12" name="TextBox 11">
            <a:extLst>
              <a:ext uri="{FF2B5EF4-FFF2-40B4-BE49-F238E27FC236}">
                <a16:creationId xmlns:a16="http://schemas.microsoft.com/office/drawing/2014/main" id="{382DDEC1-47AE-4155-A51A-70BE09AA3D2F}"/>
              </a:ext>
            </a:extLst>
          </p:cNvPr>
          <p:cNvSpPr txBox="1">
            <a:spLocks noChangeArrowheads="1"/>
          </p:cNvSpPr>
          <p:nvPr/>
        </p:nvSpPr>
        <p:spPr bwMode="auto">
          <a:xfrm>
            <a:off x="7761287" y="1393824"/>
            <a:ext cx="2065338" cy="369332"/>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Colocar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trampas</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4" name="TextBox 13">
            <a:extLst>
              <a:ext uri="{FF2B5EF4-FFF2-40B4-BE49-F238E27FC236}">
                <a16:creationId xmlns:a16="http://schemas.microsoft.com/office/drawing/2014/main" id="{7E69AC58-7110-4F48-98A5-D7A127F43179}"/>
              </a:ext>
            </a:extLst>
          </p:cNvPr>
          <p:cNvSpPr txBox="1">
            <a:spLocks noChangeArrowheads="1"/>
          </p:cNvSpPr>
          <p:nvPr/>
        </p:nvSpPr>
        <p:spPr bwMode="auto">
          <a:xfrm>
            <a:off x="6789738" y="5327651"/>
            <a:ext cx="3054350" cy="923925"/>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solidFill>
                  <a:srgbClr val="000000"/>
                </a:solidFill>
                <a:latin typeface="News Gothic MT" panose="020B0504020203020204" pitchFamily="34" charset="0"/>
                <a:cs typeface="News Gothic MT" panose="020B0504020203020204" pitchFamily="34" charset="0"/>
              </a:rPr>
              <a:t>Quitar</a:t>
            </a:r>
            <a:r>
              <a:rPr lang="en-US" altLang="en-US" sz="1800" dirty="0">
                <a:solidFill>
                  <a:srgbClr val="000000"/>
                </a:solidFill>
                <a:latin typeface="News Gothic MT" panose="020B0504020203020204" pitchFamily="34" charset="0"/>
                <a:cs typeface="News Gothic MT" panose="020B0504020203020204" pitchFamily="34" charset="0"/>
              </a:rPr>
              <a:t> las </a:t>
            </a:r>
            <a:r>
              <a:rPr lang="en-US" altLang="en-US" sz="1800" dirty="0" err="1">
                <a:solidFill>
                  <a:srgbClr val="000000"/>
                </a:solidFill>
                <a:latin typeface="News Gothic MT" panose="020B0504020203020204" pitchFamily="34" charset="0"/>
                <a:cs typeface="News Gothic MT" panose="020B0504020203020204" pitchFamily="34" charset="0"/>
              </a:rPr>
              <a:t>hierbas</a:t>
            </a:r>
            <a:r>
              <a:rPr lang="en-US" altLang="en-US" sz="1800" dirty="0">
                <a:solidFill>
                  <a:srgbClr val="000000"/>
                </a:solidFill>
                <a:latin typeface="News Gothic MT" panose="020B0504020203020204" pitchFamily="34" charset="0"/>
                <a:cs typeface="News Gothic MT" panose="020B0504020203020204" pitchFamily="34" charset="0"/>
              </a:rPr>
              <a:t> malas con la mano y no </a:t>
            </a:r>
            <a:r>
              <a:rPr lang="en-US" altLang="en-US" sz="1800" dirty="0" err="1">
                <a:solidFill>
                  <a:srgbClr val="000000"/>
                </a:solidFill>
                <a:latin typeface="News Gothic MT" panose="020B0504020203020204" pitchFamily="34" charset="0"/>
                <a:cs typeface="News Gothic MT" panose="020B0504020203020204" pitchFamily="34" charset="0"/>
              </a:rPr>
              <a:t>utilizar</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fertilizante</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en</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exceso</a:t>
            </a:r>
            <a:r>
              <a:rPr lang="en-US" altLang="en-US" sz="1800" dirty="0">
                <a:solidFill>
                  <a:srgbClr val="000000"/>
                </a:solidFill>
                <a:latin typeface="News Gothic MT" panose="020B0504020203020204" pitchFamily="34" charset="0"/>
                <a:cs typeface="News Gothic MT" panose="020B0504020203020204" pitchFamily="34" charset="0"/>
              </a:rPr>
              <a:t> </a:t>
            </a:r>
          </a:p>
        </p:txBody>
      </p:sp>
      <p:sp>
        <p:nvSpPr>
          <p:cNvPr id="13" name="TextBox 12">
            <a:extLst>
              <a:ext uri="{FF2B5EF4-FFF2-40B4-BE49-F238E27FC236}">
                <a16:creationId xmlns:a16="http://schemas.microsoft.com/office/drawing/2014/main" id="{AFE9FBD4-F3EB-4618-8EC1-403218DDE15F}"/>
              </a:ext>
            </a:extLst>
          </p:cNvPr>
          <p:cNvSpPr txBox="1">
            <a:spLocks noChangeArrowheads="1"/>
          </p:cNvSpPr>
          <p:nvPr/>
        </p:nvSpPr>
        <p:spPr bwMode="auto">
          <a:xfrm>
            <a:off x="1758950" y="5466447"/>
            <a:ext cx="3422650" cy="646331"/>
          </a:xfrm>
          <a:prstGeom prst="rect">
            <a:avLst/>
          </a:prstGeom>
          <a:solidFill>
            <a:srgbClr val="FFFF00"/>
          </a:solidFill>
          <a:ln w="25400">
            <a:solidFill>
              <a:schemeClr val="tx1"/>
            </a:solidFill>
            <a:miter lim="800000"/>
            <a:headEnd/>
            <a:tailEnd/>
          </a:ln>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 typeface="Calibri" panose="020F0502020204030204" pitchFamily="34" charset="0"/>
              <a:buNone/>
            </a:pPr>
            <a:r>
              <a:rPr lang="en-US" altLang="en-US" sz="1800" dirty="0" err="1">
                <a:latin typeface="News Gothic MT" panose="020B0504020203020204" pitchFamily="34" charset="0"/>
                <a:cs typeface="News Gothic MT" panose="020B0504020203020204" pitchFamily="34" charset="0"/>
              </a:rPr>
              <a:t>Mantener</a:t>
            </a:r>
            <a:r>
              <a:rPr lang="en-US" altLang="en-US" sz="1800" dirty="0">
                <a:latin typeface="News Gothic MT" panose="020B0504020203020204" pitchFamily="34" charset="0"/>
                <a:cs typeface="News Gothic MT" panose="020B0504020203020204" pitchFamily="34" charset="0"/>
              </a:rPr>
              <a:t> los </a:t>
            </a:r>
            <a:r>
              <a:rPr lang="en-US" altLang="en-US" sz="1800" dirty="0" err="1">
                <a:latin typeface="News Gothic MT" panose="020B0504020203020204" pitchFamily="34" charset="0"/>
                <a:cs typeface="News Gothic MT" panose="020B0504020203020204" pitchFamily="34" charset="0"/>
              </a:rPr>
              <a:t>contenedores</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limpios</a:t>
            </a:r>
            <a:r>
              <a:rPr lang="en-US" altLang="en-US" sz="1800" dirty="0">
                <a:latin typeface="News Gothic MT" panose="020B0504020203020204" pitchFamily="34" charset="0"/>
                <a:cs typeface="News Gothic MT" panose="020B0504020203020204" pitchFamily="34" charset="0"/>
              </a:rPr>
              <a:t> y </a:t>
            </a:r>
            <a:r>
              <a:rPr lang="en-US" altLang="en-US" sz="1800" dirty="0" err="1">
                <a:latin typeface="News Gothic MT" panose="020B0504020203020204" pitchFamily="34" charset="0"/>
                <a:cs typeface="News Gothic MT" panose="020B0504020203020204" pitchFamily="34" charset="0"/>
              </a:rPr>
              <a:t>en</a:t>
            </a:r>
            <a:r>
              <a:rPr lang="en-US" altLang="en-US" sz="1800" dirty="0">
                <a:latin typeface="News Gothic MT" panose="020B0504020203020204" pitchFamily="34" charset="0"/>
                <a:cs typeface="News Gothic MT" panose="020B0504020203020204" pitchFamily="34" charset="0"/>
              </a:rPr>
              <a:t> </a:t>
            </a:r>
            <a:r>
              <a:rPr lang="en-US" altLang="en-US" sz="1800" dirty="0" err="1">
                <a:latin typeface="News Gothic MT" panose="020B0504020203020204" pitchFamily="34" charset="0"/>
                <a:cs typeface="News Gothic MT" panose="020B0504020203020204" pitchFamily="34" charset="0"/>
              </a:rPr>
              <a:t>buen</a:t>
            </a:r>
            <a:r>
              <a:rPr lang="en-US" altLang="en-US" sz="1800" dirty="0">
                <a:solidFill>
                  <a:srgbClr val="000000"/>
                </a:solidFill>
                <a:latin typeface="News Gothic MT" panose="020B0504020203020204" pitchFamily="34" charset="0"/>
                <a:cs typeface="News Gothic MT" panose="020B0504020203020204" pitchFamily="34" charset="0"/>
              </a:rPr>
              <a:t> </a:t>
            </a:r>
            <a:r>
              <a:rPr lang="en-US" altLang="en-US" sz="1800" dirty="0" err="1">
                <a:solidFill>
                  <a:srgbClr val="000000"/>
                </a:solidFill>
                <a:latin typeface="News Gothic MT" panose="020B0504020203020204" pitchFamily="34" charset="0"/>
                <a:cs typeface="News Gothic MT" panose="020B0504020203020204" pitchFamily="34" charset="0"/>
              </a:rPr>
              <a:t>estado</a:t>
            </a:r>
            <a:endParaRPr lang="en-US" altLang="en-US" sz="1800" dirty="0">
              <a:solidFill>
                <a:srgbClr val="000000"/>
              </a:solidFill>
              <a:latin typeface="News Gothic MT" panose="020B0504020203020204" pitchFamily="34" charset="0"/>
              <a:cs typeface="News Gothic MT" panose="020B0504020203020204" pitchFamily="34" charset="0"/>
            </a:endParaRPr>
          </a:p>
        </p:txBody>
      </p:sp>
      <p:sp>
        <p:nvSpPr>
          <p:cNvPr id="10" name="TextBox 9">
            <a:extLst>
              <a:ext uri="{FF2B5EF4-FFF2-40B4-BE49-F238E27FC236}">
                <a16:creationId xmlns:a16="http://schemas.microsoft.com/office/drawing/2014/main" id="{F2D72337-2AB5-44FD-B14D-8341D9B208A2}"/>
              </a:ext>
            </a:extLst>
          </p:cNvPr>
          <p:cNvSpPr txBox="1"/>
          <p:nvPr/>
        </p:nvSpPr>
        <p:spPr>
          <a:xfrm>
            <a:off x="2921636" y="2676360"/>
            <a:ext cx="6374764" cy="1815882"/>
          </a:xfrm>
          <a:prstGeom prst="rect">
            <a:avLst/>
          </a:prstGeom>
          <a:solidFill>
            <a:schemeClr val="accent6">
              <a:lumMod val="75000"/>
            </a:schemeClr>
          </a:solidFill>
          <a:ln w="25400">
            <a:solidFill>
              <a:schemeClr val="tx1"/>
            </a:solidFill>
          </a:ln>
        </p:spPr>
        <p:txBody>
          <a:bodyPr wrap="square">
            <a:spAutoFit/>
          </a:bodyPr>
          <a:lstStyle>
            <a:lvl1pPr marL="342900" indent="-3429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FF670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09465"/>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56B43"/>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56B43"/>
              </a:buClr>
              <a:buFont typeface="Arial" panose="020B0604020202020204" pitchFamily="34" charset="0"/>
              <a:buChar char="•"/>
              <a:defRPr sz="1400">
                <a:solidFill>
                  <a:schemeClr val="tx1"/>
                </a:solidFill>
                <a:latin typeface="Calibri" panose="020F0502020204030204" pitchFamily="34" charset="0"/>
              </a:defRPr>
            </a:lvl9pPr>
          </a:lstStyle>
          <a:p>
            <a:pPr marL="0" lvl="1" eaLnBrk="1" hangingPunct="1">
              <a:spcBef>
                <a:spcPct val="0"/>
              </a:spcBef>
              <a:buClrTx/>
              <a:buNone/>
            </a:pPr>
            <a:r>
              <a:rPr lang="en-US" altLang="en-US" sz="28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8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¡No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todos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los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insectos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son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plagas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Un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espacio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al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aire</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libre bien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mantenido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mantendrá</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las </a:t>
            </a:r>
            <a:r>
              <a:rPr lang="en-US" altLang="en-US" sz="2800" dirty="0" err="1">
                <a:latin typeface="News Gothic MT" panose="020B0504020203020204" pitchFamily="34" charset="0"/>
                <a:ea typeface="ヒラギノ角ゴ Pro W3"/>
                <a:cs typeface="News Gothic MT" panose="020B0504020203020204" pitchFamily="34" charset="0"/>
              </a:rPr>
              <a:t>molestas</a:t>
            </a:r>
            <a:r>
              <a:rPr lang="en-US" altLang="en-US" sz="2800" dirty="0">
                <a:solidFill>
                  <a:srgbClr val="C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plagas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alejadas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C218B-5289-4E4A-A8EE-626FA9BA59C2}"/>
              </a:ext>
            </a:extLst>
          </p:cNvPr>
          <p:cNvSpPr/>
          <p:nvPr/>
        </p:nvSpPr>
        <p:spPr>
          <a:xfrm>
            <a:off x="6019801" y="1257300"/>
            <a:ext cx="3857625" cy="4667250"/>
          </a:xfrm>
          <a:prstGeom prst="rect">
            <a:avLst/>
          </a:prstGeom>
          <a:solidFill>
            <a:schemeClr val="bg1"/>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5E930832-4498-4E69-8553-BC9B2F489EC0}"/>
              </a:ext>
            </a:extLst>
          </p:cNvPr>
          <p:cNvSpPr/>
          <p:nvPr/>
        </p:nvSpPr>
        <p:spPr>
          <a:xfrm>
            <a:off x="1905001" y="1257300"/>
            <a:ext cx="3857625" cy="4667250"/>
          </a:xfrm>
          <a:prstGeom prst="rect">
            <a:avLst/>
          </a:prstGeom>
          <a:solidFill>
            <a:schemeClr val="bg1"/>
          </a:solidFill>
          <a:ln>
            <a:solidFill>
              <a:srgbClr val="00B0F0"/>
            </a:solidFill>
          </a:ln>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099B7BCF-6DBD-4D7E-8966-B31917155C7A}"/>
              </a:ext>
            </a:extLst>
          </p:cNvPr>
          <p:cNvSpPr>
            <a:spLocks noGrp="1"/>
          </p:cNvSpPr>
          <p:nvPr>
            <p:ph type="title"/>
          </p:nvPr>
        </p:nvSpPr>
        <p:spPr>
          <a:xfrm>
            <a:off x="1981200" y="482600"/>
            <a:ext cx="8229600" cy="584200"/>
          </a:xfrm>
        </p:spPr>
        <p:txBody>
          <a:bodyPr wrap="square" numCol="1" anchorCtr="0" compatLnSpc="1">
            <a:prstTxWarp prst="textNoShape">
              <a:avLst/>
            </a:prstTxWarp>
          </a:bodyPr>
          <a:lstStyle/>
          <a:p>
            <a:pPr eaLnBrk="1" hangingPunct="1">
              <a:buSzPct val="100000"/>
              <a:defRPr/>
            </a:pPr>
            <a:r>
              <a:rPr lang="en-US" altLang="en-US" sz="4000" dirty="0">
                <a:solidFill>
                  <a:srgbClr val="C00000"/>
                </a:solidFill>
              </a:rPr>
              <a:t>Control</a:t>
            </a:r>
            <a:r>
              <a:rPr lang="en-US" altLang="en-US" sz="4000" dirty="0">
                <a:solidFill>
                  <a:srgbClr val="3E3D2D"/>
                </a:solidFill>
              </a:rPr>
              <a:t>: </a:t>
            </a:r>
            <a:r>
              <a:rPr lang="en-US" altLang="en-US" sz="4000" dirty="0" err="1">
                <a:solidFill>
                  <a:srgbClr val="3E3D2D"/>
                </a:solidFill>
              </a:rPr>
              <a:t>Seleccionar</a:t>
            </a:r>
            <a:r>
              <a:rPr lang="en-US" altLang="en-US" sz="4000" dirty="0">
                <a:solidFill>
                  <a:srgbClr val="3E3D2D"/>
                </a:solidFill>
              </a:rPr>
              <a:t> un </a:t>
            </a:r>
            <a:r>
              <a:rPr lang="en-US" altLang="en-US" sz="4000" dirty="0" err="1">
                <a:solidFill>
                  <a:srgbClr val="3E3D2D"/>
                </a:solidFill>
              </a:rPr>
              <a:t>pesticida</a:t>
            </a:r>
            <a:r>
              <a:rPr lang="en-US" altLang="en-US" sz="4000" dirty="0">
                <a:solidFill>
                  <a:srgbClr val="3E3D2D"/>
                </a:solidFill>
              </a:rPr>
              <a:t> </a:t>
            </a:r>
          </a:p>
        </p:txBody>
      </p:sp>
      <p:pic>
        <p:nvPicPr>
          <p:cNvPr id="89093" name="Content Placeholder 3" descr="C:\Users\khazard\AppData\Local\Microsoft\Windows\INetCache\Content.Word\Solid_AntBait.jpg">
            <a:extLst>
              <a:ext uri="{FF2B5EF4-FFF2-40B4-BE49-F238E27FC236}">
                <a16:creationId xmlns:a16="http://schemas.microsoft.com/office/drawing/2014/main" id="{F914EF6B-6C01-46F6-A6D4-EDD0B3E2D2CA}"/>
              </a:ext>
            </a:extLst>
          </p:cNvPr>
          <p:cNvPicPr>
            <a:picLocks noGrp="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14539" y="1857375"/>
            <a:ext cx="2509837" cy="1733550"/>
          </a:xfrm>
        </p:spPr>
      </p:pic>
      <p:pic>
        <p:nvPicPr>
          <p:cNvPr id="89094" name="Picture 4" descr="C:\Users\khazard\AppData\Local\Microsoft\Windows\INetCache\Content.Word\GelBail.jpg">
            <a:extLst>
              <a:ext uri="{FF2B5EF4-FFF2-40B4-BE49-F238E27FC236}">
                <a16:creationId xmlns:a16="http://schemas.microsoft.com/office/drawing/2014/main" id="{1C85A222-A74F-4174-9CC3-8F11B5F67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3221038"/>
            <a:ext cx="2627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Box 5">
            <a:extLst>
              <a:ext uri="{FF2B5EF4-FFF2-40B4-BE49-F238E27FC236}">
                <a16:creationId xmlns:a16="http://schemas.microsoft.com/office/drawing/2014/main" id="{F1BC12F1-9AB4-426D-B46F-DB29CD2AEF25}"/>
              </a:ext>
            </a:extLst>
          </p:cNvPr>
          <p:cNvSpPr txBox="1">
            <a:spLocks noChangeArrowheads="1"/>
          </p:cNvSpPr>
          <p:nvPr/>
        </p:nvSpPr>
        <p:spPr bwMode="auto">
          <a:xfrm>
            <a:off x="2581276" y="1357314"/>
            <a:ext cx="2657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SzPct val="100000"/>
            </a:pPr>
            <a:r>
              <a:rPr lang="en-US" altLang="en-US">
                <a:solidFill>
                  <a:srgbClr val="000000"/>
                </a:solidFill>
                <a:cs typeface="Calibri" panose="020F0502020204030204" pitchFamily="34" charset="0"/>
              </a:rPr>
              <a:t>RIESGO PEQUEÑO</a:t>
            </a:r>
          </a:p>
        </p:txBody>
      </p:sp>
      <p:sp>
        <p:nvSpPr>
          <p:cNvPr id="89096" name="TextBox 6">
            <a:extLst>
              <a:ext uri="{FF2B5EF4-FFF2-40B4-BE49-F238E27FC236}">
                <a16:creationId xmlns:a16="http://schemas.microsoft.com/office/drawing/2014/main" id="{5E541632-BDC6-4CED-B794-8222325CB3D7}"/>
              </a:ext>
            </a:extLst>
          </p:cNvPr>
          <p:cNvSpPr txBox="1">
            <a:spLocks noChangeArrowheads="1"/>
          </p:cNvSpPr>
          <p:nvPr/>
        </p:nvSpPr>
        <p:spPr bwMode="auto">
          <a:xfrm>
            <a:off x="7372351" y="1336675"/>
            <a:ext cx="1895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dirty="0">
                <a:solidFill>
                  <a:srgbClr val="000000"/>
                </a:solidFill>
              </a:rPr>
              <a:t>PROCEDER CON CUIDADO</a:t>
            </a:r>
          </a:p>
        </p:txBody>
      </p:sp>
      <p:pic>
        <p:nvPicPr>
          <p:cNvPr id="89097" name="Picture 11" descr="C:\Users\khazard\AppData\Local\Microsoft\Windows\INetCache\Content.Word\Fogger.jpg">
            <a:extLst>
              <a:ext uri="{FF2B5EF4-FFF2-40B4-BE49-F238E27FC236}">
                <a16:creationId xmlns:a16="http://schemas.microsoft.com/office/drawing/2014/main" id="{4CFF78F8-8E79-400E-91D4-F801483CFB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032" t="1022" r="27032" b="-1022"/>
          <a:stretch>
            <a:fillRect/>
          </a:stretch>
        </p:blipFill>
        <p:spPr bwMode="auto">
          <a:xfrm>
            <a:off x="6799264" y="1828800"/>
            <a:ext cx="11461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2" descr="C:\Users\khazard\AppData\Local\Microsoft\Windows\INetCache\Content.Word\WeedKille.jpg">
            <a:extLst>
              <a:ext uri="{FF2B5EF4-FFF2-40B4-BE49-F238E27FC236}">
                <a16:creationId xmlns:a16="http://schemas.microsoft.com/office/drawing/2014/main" id="{AFBF1F46-3732-4D27-88B6-002B7F60F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628" r="16425"/>
          <a:stretch>
            <a:fillRect/>
          </a:stretch>
        </p:blipFill>
        <p:spPr bwMode="auto">
          <a:xfrm>
            <a:off x="7172326" y="3733801"/>
            <a:ext cx="16859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3" descr="C:\Users\khazard\AppData\Local\Microsoft\Windows\INetCache\Content.Word\Spray.jpg">
            <a:extLst>
              <a:ext uri="{FF2B5EF4-FFF2-40B4-BE49-F238E27FC236}">
                <a16:creationId xmlns:a16="http://schemas.microsoft.com/office/drawing/2014/main" id="{C33DCC9A-620E-4DA8-A146-B41EAFD9A5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902" r="31445"/>
          <a:stretch>
            <a:fillRect/>
          </a:stretch>
        </p:blipFill>
        <p:spPr bwMode="auto">
          <a:xfrm>
            <a:off x="8596313" y="2286001"/>
            <a:ext cx="12049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E505532-3F92-4D70-880B-5E5E4F882678}"/>
              </a:ext>
            </a:extLst>
          </p:cNvPr>
          <p:cNvSpPr txBox="1"/>
          <p:nvPr/>
        </p:nvSpPr>
        <p:spPr>
          <a:xfrm>
            <a:off x="2895599" y="2682875"/>
            <a:ext cx="5978526" cy="1815882"/>
          </a:xfrm>
          <a:prstGeom prst="rect">
            <a:avLst/>
          </a:prstGeom>
          <a:solidFill>
            <a:schemeClr val="accent6">
              <a:lumMod val="75000"/>
            </a:schemeClr>
          </a:solidFill>
          <a:ln w="25400">
            <a:solidFill>
              <a:schemeClr val="tx1"/>
            </a:solid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800" b="1" dirty="0" err="1">
                <a:solidFill>
                  <a:srgbClr val="000000"/>
                </a:solidFill>
                <a:latin typeface="News Gothic MT" panose="020B0504020203020204" pitchFamily="34" charset="0"/>
                <a:ea typeface="ヒラギノ角ゴ Pro W3"/>
                <a:cs typeface="News Gothic MT" panose="020B0504020203020204" pitchFamily="34" charset="0"/>
              </a:rPr>
              <a:t>Mensaje</a:t>
            </a:r>
            <a:r>
              <a:rPr lang="en-US" altLang="en-US" sz="2800" b="1" dirty="0">
                <a:solidFill>
                  <a:srgbClr val="000000"/>
                </a:solidFill>
                <a:latin typeface="News Gothic MT" panose="020B0504020203020204" pitchFamily="34" charset="0"/>
                <a:ea typeface="ヒラギノ角ゴ Pro W3"/>
                <a:cs typeface="News Gothic MT" panose="020B0504020203020204" pitchFamily="34" charset="0"/>
              </a:rPr>
              <a:t> clave: </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Utilice</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los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pesticidas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como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último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recurso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Si es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necesario</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elija</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métodos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de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aplicación</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menos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 </a:t>
            </a:r>
            <a:r>
              <a:rPr lang="en-US" altLang="en-US" sz="2800" dirty="0" err="1">
                <a:solidFill>
                  <a:srgbClr val="000000"/>
                </a:solidFill>
                <a:latin typeface="News Gothic MT" panose="020B0504020203020204" pitchFamily="34" charset="0"/>
                <a:ea typeface="ヒラギノ角ゴ Pro W3"/>
                <a:cs typeface="News Gothic MT" panose="020B0504020203020204" pitchFamily="34" charset="0"/>
              </a:rPr>
              <a:t>dañinos</a:t>
            </a:r>
            <a:r>
              <a:rPr lang="en-US" altLang="en-US" sz="2800" dirty="0">
                <a:solidFill>
                  <a:srgbClr val="000000"/>
                </a:solidFill>
                <a:latin typeface="News Gothic MT" panose="020B0504020203020204" pitchFamily="34" charset="0"/>
                <a:ea typeface="ヒラギノ角ゴ Pro W3"/>
                <a:cs typeface="News Gothic MT" panose="020B0504020203020204" pitchFamily="34" charset="0"/>
              </a:rPr>
              <a:t>.</a:t>
            </a:r>
          </a:p>
        </p:txBody>
      </p:sp>
      <p:sp>
        <p:nvSpPr>
          <p:cNvPr id="89101" name="TextBox 15">
            <a:extLst>
              <a:ext uri="{FF2B5EF4-FFF2-40B4-BE49-F238E27FC236}">
                <a16:creationId xmlns:a16="http://schemas.microsoft.com/office/drawing/2014/main" id="{53685035-6AA5-4477-AF98-1DB0551C0DD5}"/>
              </a:ext>
            </a:extLst>
          </p:cNvPr>
          <p:cNvSpPr txBox="1">
            <a:spLocks noChangeArrowheads="1"/>
          </p:cNvSpPr>
          <p:nvPr/>
        </p:nvSpPr>
        <p:spPr bwMode="auto">
          <a:xfrm>
            <a:off x="3559176" y="5140108"/>
            <a:ext cx="1963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SzPct val="100000"/>
            </a:pPr>
            <a:r>
              <a:rPr lang="en-US" altLang="en-US" dirty="0" err="1">
                <a:solidFill>
                  <a:srgbClr val="000000"/>
                </a:solidFill>
              </a:rPr>
              <a:t>Cebos</a:t>
            </a:r>
            <a:r>
              <a:rPr lang="en-US" altLang="en-US" dirty="0">
                <a:solidFill>
                  <a:srgbClr val="000000"/>
                </a:solidFill>
              </a:rPr>
              <a:t>, </a:t>
            </a:r>
            <a:r>
              <a:rPr lang="en-US" altLang="en-US" dirty="0" err="1">
                <a:solidFill>
                  <a:srgbClr val="000000"/>
                </a:solidFill>
              </a:rPr>
              <a:t>geles</a:t>
            </a:r>
            <a:r>
              <a:rPr lang="en-US" altLang="en-US" dirty="0">
                <a:solidFill>
                  <a:srgbClr val="000000"/>
                </a:solidFill>
              </a:rPr>
              <a:t>, </a:t>
            </a:r>
            <a:r>
              <a:rPr lang="en-US" altLang="en-US" dirty="0" err="1">
                <a:solidFill>
                  <a:srgbClr val="000000"/>
                </a:solidFill>
              </a:rPr>
              <a:t>trampas</a:t>
            </a:r>
            <a:endParaRPr lang="en-US" altLang="en-US" dirty="0">
              <a:solidFill>
                <a:srgbClr val="000000"/>
              </a:solidFill>
            </a:endParaRPr>
          </a:p>
        </p:txBody>
      </p:sp>
      <p:sp>
        <p:nvSpPr>
          <p:cNvPr id="89102" name="TextBox 16">
            <a:extLst>
              <a:ext uri="{FF2B5EF4-FFF2-40B4-BE49-F238E27FC236}">
                <a16:creationId xmlns:a16="http://schemas.microsoft.com/office/drawing/2014/main" id="{6FF12156-321B-4459-85C5-5F59EE2AD6C3}"/>
              </a:ext>
            </a:extLst>
          </p:cNvPr>
          <p:cNvSpPr txBox="1">
            <a:spLocks noChangeArrowheads="1"/>
          </p:cNvSpPr>
          <p:nvPr/>
        </p:nvSpPr>
        <p:spPr bwMode="auto">
          <a:xfrm>
            <a:off x="7539831" y="5273676"/>
            <a:ext cx="2185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SzPct val="100000"/>
            </a:pPr>
            <a:r>
              <a:rPr lang="en-US" altLang="en-US" dirty="0" err="1"/>
              <a:t>Aerosoles</a:t>
            </a:r>
            <a:r>
              <a:rPr lang="en-US" altLang="en-US" dirty="0">
                <a:solidFill>
                  <a:srgbClr val="C00000"/>
                </a:solidFill>
              </a:rPr>
              <a:t> </a:t>
            </a:r>
            <a:r>
              <a:rPr lang="en-US" altLang="en-US" dirty="0">
                <a:solidFill>
                  <a:srgbClr val="000000"/>
                </a:solidFill>
              </a:rPr>
              <a:t>y </a:t>
            </a:r>
            <a:r>
              <a:rPr lang="en-US" altLang="en-US" dirty="0" err="1">
                <a:solidFill>
                  <a:srgbClr val="000000"/>
                </a:solidFill>
              </a:rPr>
              <a:t>nebulizadores</a:t>
            </a:r>
            <a:endParaRPr lang="en-US" altLang="en-US"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51343"/>
            <a:ext cx="5715000" cy="4267200"/>
          </a:xfrm>
        </p:spPr>
        <p:txBody>
          <a:bodyPr vert="horz" lIns="91440" tIns="45720" rIns="91440" bIns="45720" rtlCol="0" anchor="t">
            <a:normAutofit fontScale="92500"/>
          </a:bodyPr>
          <a:lstStyle/>
          <a:p>
            <a:r>
              <a:rPr lang="es-MX" sz="2400" dirty="0"/>
              <a:t>Debe tener licencia</a:t>
            </a:r>
          </a:p>
          <a:p>
            <a:pPr lvl="1"/>
            <a:r>
              <a:rPr lang="es-MX" dirty="0">
                <a:solidFill>
                  <a:srgbClr val="009999"/>
                </a:solidFill>
              </a:rPr>
              <a:t>con DPR, </a:t>
            </a:r>
            <a:r>
              <a:rPr lang="es-MX" b="1" i="1" dirty="0">
                <a:solidFill>
                  <a:srgbClr val="009999"/>
                </a:solidFill>
              </a:rPr>
              <a:t>y</a:t>
            </a:r>
          </a:p>
          <a:p>
            <a:pPr lvl="1"/>
            <a:r>
              <a:rPr lang="es-MX" dirty="0">
                <a:solidFill>
                  <a:srgbClr val="009999"/>
                </a:solidFill>
              </a:rPr>
              <a:t>Con la Junta de Control de Plagas Estructurales </a:t>
            </a:r>
          </a:p>
          <a:p>
            <a:r>
              <a:rPr lang="es-MX" sz="2400" dirty="0"/>
              <a:t>Debe tener entrenamiento en IPM para escuelas y centros de cuidado infantil</a:t>
            </a:r>
          </a:p>
          <a:p>
            <a:pPr lvl="1">
              <a:lnSpc>
                <a:spcPct val="100000"/>
              </a:lnSpc>
              <a:spcBef>
                <a:spcPts val="1200"/>
              </a:spcBef>
            </a:pPr>
            <a:r>
              <a:rPr lang="es-MX" dirty="0">
                <a:solidFill>
                  <a:srgbClr val="009999"/>
                </a:solidFill>
                <a:cs typeface="Calibri"/>
              </a:rPr>
              <a:t>Gratis- Curso avanzado por DPR en línea para </a:t>
            </a:r>
            <a:r>
              <a:rPr lang="es-MX" dirty="0" err="1">
                <a:solidFill>
                  <a:srgbClr val="009999"/>
                </a:solidFill>
                <a:cs typeface="Calibri"/>
              </a:rPr>
              <a:t>PMPs</a:t>
            </a:r>
            <a:r>
              <a:rPr lang="es-MX" dirty="0">
                <a:solidFill>
                  <a:srgbClr val="009999"/>
                </a:solidFill>
                <a:cs typeface="Calibri"/>
              </a:rPr>
              <a:t>: </a:t>
            </a:r>
            <a:r>
              <a:rPr lang="es-MX" dirty="0">
                <a:ea typeface="+mn-lt"/>
                <a:cs typeface="+mn-lt"/>
                <a:hlinkClick r:id="rId4"/>
              </a:rPr>
              <a:t>www.cdpr.ca.gov/schoolipm</a:t>
            </a:r>
            <a:endParaRPr lang="es-MX" dirty="0">
              <a:cs typeface="Calibri"/>
            </a:endParaRPr>
          </a:p>
          <a:p>
            <a:pPr lvl="1">
              <a:lnSpc>
                <a:spcPct val="100000"/>
              </a:lnSpc>
              <a:spcBef>
                <a:spcPts val="1200"/>
              </a:spcBef>
            </a:pPr>
            <a:r>
              <a:rPr lang="es-MX" dirty="0">
                <a:solidFill>
                  <a:srgbClr val="009999"/>
                </a:solidFill>
              </a:rPr>
              <a:t>Solicite entrenamiento de UC IPM en línea Gratis : </a:t>
            </a:r>
            <a:r>
              <a:rPr lang="es-MX" dirty="0">
                <a:hlinkClick r:id="rId5"/>
              </a:rPr>
              <a:t>www.ipm.ucdavis.edu/training/school-and-child-care-ipm.html</a:t>
            </a:r>
            <a:r>
              <a:rPr lang="es-MX" dirty="0"/>
              <a:t>  </a:t>
            </a:r>
            <a:endParaRPr lang="es-MX" dirty="0">
              <a:cs typeface="Calibri"/>
            </a:endParaRPr>
          </a:p>
        </p:txBody>
      </p:sp>
      <p:sp>
        <p:nvSpPr>
          <p:cNvPr id="4" name="Title 1">
            <a:extLst>
              <a:ext uri="{FF2B5EF4-FFF2-40B4-BE49-F238E27FC236}">
                <a16:creationId xmlns:a16="http://schemas.microsoft.com/office/drawing/2014/main" id="{45598DB1-5D54-F907-E544-4E8686EEF47C}"/>
              </a:ext>
            </a:extLst>
          </p:cNvPr>
          <p:cNvSpPr txBox="1">
            <a:spLocks/>
          </p:cNvSpPr>
          <p:nvPr/>
        </p:nvSpPr>
        <p:spPr>
          <a:xfrm>
            <a:off x="860852" y="0"/>
            <a:ext cx="11353801"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000" dirty="0">
                <a:solidFill>
                  <a:schemeClr val="bg1"/>
                </a:solidFill>
                <a:latin typeface="Arial" panose="020B0604020202020204" pitchFamily="34" charset="0"/>
                <a:cs typeface="Arial" panose="020B0604020202020204" pitchFamily="34" charset="0"/>
              </a:rPr>
              <a:t>MANEJO DE HORMIGAS:</a:t>
            </a:r>
            <a:br>
              <a:rPr lang="en-US" sz="2000" dirty="0">
                <a:solidFill>
                  <a:schemeClr val="bg1"/>
                </a:solidFill>
                <a:latin typeface="Arial" panose="020B0604020202020204" pitchFamily="34" charset="0"/>
                <a:cs typeface="Arial" panose="020B0604020202020204" pitchFamily="34" charset="0"/>
              </a:rPr>
            </a:br>
            <a:r>
              <a:rPr lang="es-ES" sz="3200" dirty="0">
                <a:solidFill>
                  <a:schemeClr val="bg1"/>
                </a:solidFill>
                <a:latin typeface="Arial" panose="020B0604020202020204" pitchFamily="34" charset="0"/>
                <a:cs typeface="Arial" panose="020B0604020202020204" pitchFamily="34" charset="0"/>
              </a:rPr>
              <a:t>Contratación de un profesional de manejo de plagas </a:t>
            </a:r>
            <a:r>
              <a:rPr lang="en-US" sz="3200" dirty="0">
                <a:solidFill>
                  <a:schemeClr val="bg1"/>
                </a:solidFill>
                <a:latin typeface="Arial" panose="020B0604020202020204" pitchFamily="34" charset="0"/>
                <a:cs typeface="Arial" panose="020B0604020202020204" pitchFamily="34" charset="0"/>
              </a:rPr>
              <a:t>(PMP)</a:t>
            </a:r>
          </a:p>
        </p:txBody>
      </p:sp>
      <p:pic>
        <p:nvPicPr>
          <p:cNvPr id="6" name="Picture 5" descr="A picture containing outdoor, person, ground, person&#10;&#10;Description automatically generated">
            <a:extLst>
              <a:ext uri="{FF2B5EF4-FFF2-40B4-BE49-F238E27FC236}">
                <a16:creationId xmlns:a16="http://schemas.microsoft.com/office/drawing/2014/main" id="{33DE793C-5E43-01E8-765E-C10359AB121B}"/>
              </a:ext>
            </a:extLst>
          </p:cNvPr>
          <p:cNvPicPr>
            <a:picLocks noChangeAspect="1"/>
          </p:cNvPicPr>
          <p:nvPr/>
        </p:nvPicPr>
        <p:blipFill rotWithShape="1">
          <a:blip r:embed="rId6">
            <a:extLst>
              <a:ext uri="{28A0092B-C50C-407E-A947-70E740481C1C}">
                <a14:useLocalDpi xmlns:a14="http://schemas.microsoft.com/office/drawing/2010/main" val="0"/>
              </a:ext>
            </a:extLst>
          </a:blip>
          <a:srcRect l="5163" t="1549" r="19457" b="871"/>
          <a:stretch/>
        </p:blipFill>
        <p:spPr>
          <a:xfrm>
            <a:off x="6537752" y="1028699"/>
            <a:ext cx="5562600" cy="4800601"/>
          </a:xfrm>
          <a:prstGeom prst="rect">
            <a:avLst/>
          </a:prstGeom>
        </p:spPr>
      </p:pic>
    </p:spTree>
    <p:custDataLst>
      <p:tags r:id="rId1"/>
    </p:custDataLst>
    <p:extLst>
      <p:ext uri="{BB962C8B-B14F-4D97-AF65-F5344CB8AC3E}">
        <p14:creationId xmlns:p14="http://schemas.microsoft.com/office/powerpoint/2010/main" val="2113682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D3827B-A506-80C2-107E-9445ADC2F1B5}"/>
              </a:ext>
            </a:extLst>
          </p:cNvPr>
          <p:cNvSpPr txBox="1">
            <a:spLocks/>
          </p:cNvSpPr>
          <p:nvPr/>
        </p:nvSpPr>
        <p:spPr>
          <a:xfrm>
            <a:off x="943362" y="1828800"/>
            <a:ext cx="6934200" cy="3962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2400" b="1" dirty="0"/>
              <a:t>Ejemplos de programas de certificación por 3</a:t>
            </a:r>
            <a:r>
              <a:rPr lang="es-MX" sz="2400" b="1" baseline="30000" dirty="0"/>
              <a:t>era</a:t>
            </a:r>
            <a:r>
              <a:rPr lang="es-MX" sz="2400" b="1" dirty="0"/>
              <a:t> parte</a:t>
            </a:r>
            <a:r>
              <a:rPr lang="en-US" sz="2400" b="1" dirty="0"/>
              <a:t>:</a:t>
            </a:r>
          </a:p>
          <a:p>
            <a:pPr>
              <a:lnSpc>
                <a:spcPct val="150000"/>
              </a:lnSpc>
            </a:pPr>
            <a:r>
              <a:rPr lang="en-US" sz="2000" dirty="0" err="1"/>
              <a:t>EcoWise</a:t>
            </a:r>
            <a:r>
              <a:rPr lang="en-US" sz="2000" dirty="0"/>
              <a:t>: </a:t>
            </a:r>
            <a:r>
              <a:rPr lang="en-US" sz="2000" dirty="0">
                <a:solidFill>
                  <a:srgbClr val="009999"/>
                </a:solidFill>
                <a:hlinkClick r:id="rId4">
                  <a:extLst>
                    <a:ext uri="{A12FA001-AC4F-418D-AE19-62706E023703}">
                      <ahyp:hlinkClr xmlns:ahyp="http://schemas.microsoft.com/office/drawing/2018/hyperlinkcolor" val="tx"/>
                    </a:ext>
                  </a:extLst>
                </a:hlinkClick>
              </a:rPr>
              <a:t>https://www.ecowisecertified.com/ecowise_find.html</a:t>
            </a:r>
            <a:r>
              <a:rPr lang="en-US" sz="2000" dirty="0">
                <a:solidFill>
                  <a:srgbClr val="009999"/>
                </a:solidFill>
              </a:rPr>
              <a:t> </a:t>
            </a:r>
          </a:p>
          <a:p>
            <a:pPr>
              <a:lnSpc>
                <a:spcPct val="150000"/>
              </a:lnSpc>
            </a:pPr>
            <a:r>
              <a:rPr lang="en-US" sz="2000" dirty="0" err="1"/>
              <a:t>GreenPro</a:t>
            </a:r>
            <a:r>
              <a:rPr lang="en-US" sz="2000" dirty="0"/>
              <a:t>: </a:t>
            </a:r>
            <a:r>
              <a:rPr lang="en-US" sz="2000" dirty="0">
                <a:solidFill>
                  <a:srgbClr val="009999"/>
                </a:solidFill>
                <a:hlinkClick r:id="rId5">
                  <a:extLst>
                    <a:ext uri="{A12FA001-AC4F-418D-AE19-62706E023703}">
                      <ahyp:hlinkClr xmlns:ahyp="http://schemas.microsoft.com/office/drawing/2018/hyperlinkcolor" val="tx"/>
                    </a:ext>
                  </a:extLst>
                </a:hlinkClick>
              </a:rPr>
              <a:t>https://greenshieldcertified.org/</a:t>
            </a:r>
            <a:r>
              <a:rPr lang="en-US" sz="2000" dirty="0">
                <a:solidFill>
                  <a:srgbClr val="009999"/>
                </a:solidFill>
              </a:rPr>
              <a:t> </a:t>
            </a:r>
          </a:p>
          <a:p>
            <a:pPr>
              <a:lnSpc>
                <a:spcPct val="150000"/>
              </a:lnSpc>
            </a:pPr>
            <a:r>
              <a:rPr lang="en-US" sz="2000" dirty="0" err="1"/>
              <a:t>GreenShield</a:t>
            </a:r>
            <a:r>
              <a:rPr lang="en-US" sz="2000" dirty="0"/>
              <a:t>: </a:t>
            </a:r>
            <a:r>
              <a:rPr lang="en-US" sz="2000" dirty="0">
                <a:solidFill>
                  <a:srgbClr val="009999"/>
                </a:solidFill>
                <a:hlinkClick r:id="rId6">
                  <a:extLst>
                    <a:ext uri="{A12FA001-AC4F-418D-AE19-62706E023703}">
                      <ahyp:hlinkClr xmlns:ahyp="http://schemas.microsoft.com/office/drawing/2018/hyperlinkcolor" val="tx"/>
                    </a:ext>
                  </a:extLst>
                </a:hlinkClick>
              </a:rPr>
              <a:t>https://www.qualitypro.org/certified-services/greenpro/</a:t>
            </a:r>
            <a:r>
              <a:rPr lang="en-US" sz="2000" dirty="0">
                <a:solidFill>
                  <a:srgbClr val="009999"/>
                </a:solidFill>
              </a:rPr>
              <a:t> </a:t>
            </a:r>
          </a:p>
        </p:txBody>
      </p:sp>
      <p:pic>
        <p:nvPicPr>
          <p:cNvPr id="5" name="Picture 4">
            <a:extLst>
              <a:ext uri="{FF2B5EF4-FFF2-40B4-BE49-F238E27FC236}">
                <a16:creationId xmlns:a16="http://schemas.microsoft.com/office/drawing/2014/main" id="{02A27D93-F096-068E-180D-D24B5F53E91E}"/>
              </a:ext>
            </a:extLst>
          </p:cNvPr>
          <p:cNvPicPr>
            <a:picLocks noChangeAspect="1"/>
          </p:cNvPicPr>
          <p:nvPr/>
        </p:nvPicPr>
        <p:blipFill>
          <a:blip r:embed="rId7"/>
          <a:stretch>
            <a:fillRect/>
          </a:stretch>
        </p:blipFill>
        <p:spPr>
          <a:xfrm>
            <a:off x="8229600" y="4191000"/>
            <a:ext cx="2772966" cy="12954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8AFD2E13-32CC-5BD7-5192-2BDFBF1407C2}"/>
              </a:ext>
            </a:extLst>
          </p:cNvPr>
          <p:cNvPicPr>
            <a:picLocks noChangeAspect="1"/>
          </p:cNvPicPr>
          <p:nvPr/>
        </p:nvPicPr>
        <p:blipFill rotWithShape="1">
          <a:blip r:embed="rId8">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8" name="Picture 7">
            <a:extLst>
              <a:ext uri="{FF2B5EF4-FFF2-40B4-BE49-F238E27FC236}">
                <a16:creationId xmlns:a16="http://schemas.microsoft.com/office/drawing/2014/main" id="{FC42792C-EBBF-E1C5-7D66-B727413F97DC}"/>
              </a:ext>
            </a:extLst>
          </p:cNvPr>
          <p:cNvPicPr>
            <a:picLocks noChangeAspect="1"/>
          </p:cNvPicPr>
          <p:nvPr/>
        </p:nvPicPr>
        <p:blipFill>
          <a:blip r:embed="rId9"/>
          <a:stretch>
            <a:fillRect/>
          </a:stretch>
        </p:blipFill>
        <p:spPr>
          <a:xfrm>
            <a:off x="10058400" y="1600200"/>
            <a:ext cx="1625604" cy="2084108"/>
          </a:xfrm>
          <a:prstGeom prst="rect">
            <a:avLst/>
          </a:prstGeom>
        </p:spPr>
      </p:pic>
      <p:sp>
        <p:nvSpPr>
          <p:cNvPr id="14" name="Title 1">
            <a:extLst>
              <a:ext uri="{FF2B5EF4-FFF2-40B4-BE49-F238E27FC236}">
                <a16:creationId xmlns:a16="http://schemas.microsoft.com/office/drawing/2014/main" id="{2A6537A6-AA12-D459-0C50-08D89F08F05B}"/>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en-US" sz="2400" dirty="0">
                <a:solidFill>
                  <a:schemeClr val="bg1"/>
                </a:solidFill>
                <a:latin typeface="Arial" panose="020B0604020202020204" pitchFamily="34" charset="0"/>
                <a:cs typeface="Arial" panose="020B0604020202020204" pitchFamily="34" charset="0"/>
              </a:rPr>
              <a:t>MANEJO DE HORMIGAS:</a:t>
            </a:r>
            <a:br>
              <a:rPr lang="en-US" sz="2400" dirty="0">
                <a:solidFill>
                  <a:schemeClr val="bg1"/>
                </a:solidFill>
                <a:latin typeface="Arial" panose="020B0604020202020204" pitchFamily="34" charset="0"/>
                <a:cs typeface="Arial" panose="020B0604020202020204" pitchFamily="34" charset="0"/>
              </a:rPr>
            </a:br>
            <a:r>
              <a:rPr lang="es-MX" sz="3600" dirty="0">
                <a:solidFill>
                  <a:schemeClr val="bg1"/>
                </a:solidFill>
                <a:latin typeface="Arial" panose="020B0604020202020204" pitchFamily="34" charset="0"/>
                <a:cs typeface="Arial" panose="020B0604020202020204" pitchFamily="34" charset="0"/>
              </a:rPr>
              <a:t>Contratando a un PMP</a:t>
            </a:r>
          </a:p>
        </p:txBody>
      </p:sp>
    </p:spTree>
    <p:custDataLst>
      <p:tags r:id="rId1"/>
    </p:custDataLst>
    <p:extLst>
      <p:ext uri="{BB962C8B-B14F-4D97-AF65-F5344CB8AC3E}">
        <p14:creationId xmlns:p14="http://schemas.microsoft.com/office/powerpoint/2010/main" val="245354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89D3-291F-4B42-87CF-1108C2DCA16F}"/>
              </a:ext>
            </a:extLst>
          </p:cNvPr>
          <p:cNvSpPr>
            <a:spLocks noGrp="1"/>
          </p:cNvSpPr>
          <p:nvPr>
            <p:ph type="title"/>
          </p:nvPr>
        </p:nvSpPr>
        <p:spPr>
          <a:xfrm>
            <a:off x="1981200" y="933270"/>
            <a:ext cx="6553200" cy="609601"/>
          </a:xfrm>
        </p:spPr>
        <p:txBody>
          <a:bodyPr wrap="square" numCol="1" anchorCtr="0" compatLnSpc="1">
            <a:prstTxWarp prst="textNoShape">
              <a:avLst/>
            </a:prstTxWarp>
          </a:bodyPr>
          <a:lstStyle/>
          <a:p>
            <a:pPr eaLnBrk="1" hangingPunct="1">
              <a:buSzPct val="100000"/>
              <a:defRPr/>
            </a:pPr>
            <a:r>
              <a:rPr lang="en-US" altLang="en-US" sz="3200" b="1" dirty="0">
                <a:solidFill>
                  <a:srgbClr val="3E3D2D"/>
                </a:solidFill>
              </a:rPr>
              <a:t>DPR </a:t>
            </a:r>
            <a:r>
              <a:rPr lang="en-US" altLang="en-US" sz="3200" b="1" dirty="0" err="1">
                <a:solidFill>
                  <a:srgbClr val="3E3D2D"/>
                </a:solidFill>
              </a:rPr>
              <a:t>Vídeo</a:t>
            </a:r>
            <a:endParaRPr lang="en-US" altLang="en-US" sz="3200" b="1" dirty="0">
              <a:solidFill>
                <a:srgbClr val="3E3D2D"/>
              </a:solidFill>
            </a:endParaRPr>
          </a:p>
        </p:txBody>
      </p:sp>
      <p:sp>
        <p:nvSpPr>
          <p:cNvPr id="93187" name="Content Placeholder 2">
            <a:extLst>
              <a:ext uri="{FF2B5EF4-FFF2-40B4-BE49-F238E27FC236}">
                <a16:creationId xmlns:a16="http://schemas.microsoft.com/office/drawing/2014/main" id="{8770846F-430E-4DB5-97D8-60617F8FE614}"/>
              </a:ext>
            </a:extLst>
          </p:cNvPr>
          <p:cNvSpPr>
            <a:spLocks noGrp="1" noChangeArrowheads="1"/>
          </p:cNvSpPr>
          <p:nvPr>
            <p:ph idx="1"/>
          </p:nvPr>
        </p:nvSpPr>
        <p:spPr>
          <a:xfrm>
            <a:off x="1828801" y="2362200"/>
            <a:ext cx="7848599" cy="1932017"/>
          </a:xfrm>
        </p:spPr>
        <p:txBody>
          <a:bodyPr/>
          <a:lstStyle/>
          <a:p>
            <a:pPr marL="0" indent="0" eaLnBrk="1" hangingPunct="1">
              <a:buClrTx/>
              <a:buNone/>
            </a:pPr>
            <a:endParaRPr lang="en-US" altLang="en-US" sz="2400" b="1" dirty="0">
              <a:solidFill>
                <a:srgbClr val="000000"/>
              </a:solidFill>
            </a:endParaRPr>
          </a:p>
          <a:p>
            <a:pPr marL="0" indent="0" eaLnBrk="1" hangingPunct="1">
              <a:buClrTx/>
              <a:buNone/>
            </a:pPr>
            <a:endParaRPr lang="en-US" altLang="en-US" sz="2400" b="1" dirty="0">
              <a:solidFill>
                <a:srgbClr val="000000"/>
              </a:solidFill>
            </a:endParaRPr>
          </a:p>
        </p:txBody>
      </p:sp>
      <p:sp>
        <p:nvSpPr>
          <p:cNvPr id="9" name="TextBox 8">
            <a:extLst>
              <a:ext uri="{FF2B5EF4-FFF2-40B4-BE49-F238E27FC236}">
                <a16:creationId xmlns:a16="http://schemas.microsoft.com/office/drawing/2014/main" id="{37082B16-A1FA-61B3-E3D9-1FB794FDDE3B}"/>
              </a:ext>
            </a:extLst>
          </p:cNvPr>
          <p:cNvSpPr txBox="1"/>
          <p:nvPr/>
        </p:nvSpPr>
        <p:spPr>
          <a:xfrm>
            <a:off x="1752600" y="4419600"/>
            <a:ext cx="8382000" cy="1477328"/>
          </a:xfrm>
          <a:prstGeom prst="rect">
            <a:avLst/>
          </a:prstGeom>
          <a:noFill/>
        </p:spPr>
        <p:txBody>
          <a:bodyPr wrap="square" rtlCol="0">
            <a:spAutoFit/>
          </a:bodyPr>
          <a:lstStyle/>
          <a:p>
            <a:r>
              <a:rPr lang="en-US" sz="2400" dirty="0"/>
              <a:t>Keeping Pests Out of Your Child Care Center</a:t>
            </a:r>
          </a:p>
          <a:p>
            <a:r>
              <a:rPr lang="en-US" altLang="en-US" sz="2400" dirty="0">
                <a:solidFill>
                  <a:srgbClr val="000000"/>
                </a:solidFill>
                <a:hlinkClick r:id="rId3"/>
              </a:rPr>
              <a:t>https://www.youtube.com/watch?v=IfdCtx3LqEc&amp;list=PLgU4sA8HrUfrrheC4rNNgB1ou7JlnpKvP&amp;index=3&amp;t=0s</a:t>
            </a:r>
            <a:r>
              <a:rPr lang="en-US" altLang="en-US" sz="2400" dirty="0">
                <a:solidFill>
                  <a:srgbClr val="000000"/>
                </a:solidFill>
              </a:rPr>
              <a:t> </a:t>
            </a:r>
          </a:p>
          <a:p>
            <a:endParaRPr lang="en-US" dirty="0"/>
          </a:p>
        </p:txBody>
      </p:sp>
      <p:sp>
        <p:nvSpPr>
          <p:cNvPr id="10" name="TextBox 9">
            <a:extLst>
              <a:ext uri="{FF2B5EF4-FFF2-40B4-BE49-F238E27FC236}">
                <a16:creationId xmlns:a16="http://schemas.microsoft.com/office/drawing/2014/main" id="{BA52DDB7-6A39-1969-1FD6-B1C17A7259BE}"/>
              </a:ext>
            </a:extLst>
          </p:cNvPr>
          <p:cNvSpPr txBox="1"/>
          <p:nvPr/>
        </p:nvSpPr>
        <p:spPr>
          <a:xfrm>
            <a:off x="1752600" y="1752600"/>
            <a:ext cx="9220200" cy="1754326"/>
          </a:xfrm>
          <a:prstGeom prst="rect">
            <a:avLst/>
          </a:prstGeom>
          <a:noFill/>
        </p:spPr>
        <p:txBody>
          <a:bodyPr wrap="square" rtlCol="0">
            <a:spAutoFit/>
          </a:bodyPr>
          <a:lstStyle/>
          <a:p>
            <a:r>
              <a:rPr lang="en-US" altLang="en-US" sz="1800" b="1" dirty="0">
                <a:solidFill>
                  <a:srgbClr val="3E3D2D"/>
                </a:solidFill>
              </a:rPr>
              <a:t> </a:t>
            </a:r>
            <a:br>
              <a:rPr lang="en-US" altLang="en-US" sz="1800" b="1" dirty="0">
                <a:solidFill>
                  <a:srgbClr val="3E3D2D"/>
                </a:solidFill>
              </a:rPr>
            </a:br>
            <a:r>
              <a:rPr lang="en-US" altLang="en-US" sz="2400" dirty="0">
                <a:solidFill>
                  <a:srgbClr val="3E3D2D"/>
                </a:solidFill>
              </a:rPr>
              <a:t>"</a:t>
            </a:r>
            <a:r>
              <a:rPr lang="en-US" altLang="en-US" sz="2400" dirty="0" err="1">
                <a:solidFill>
                  <a:srgbClr val="3E3D2D"/>
                </a:solidFill>
              </a:rPr>
              <a:t>Cómo</a:t>
            </a:r>
            <a:r>
              <a:rPr lang="en-US" altLang="en-US" sz="2400" dirty="0">
                <a:solidFill>
                  <a:srgbClr val="3E3D2D"/>
                </a:solidFill>
              </a:rPr>
              <a:t> </a:t>
            </a:r>
            <a:r>
              <a:rPr lang="en-US" altLang="en-US" sz="2400" dirty="0" err="1">
                <a:solidFill>
                  <a:srgbClr val="3E3D2D"/>
                </a:solidFill>
              </a:rPr>
              <a:t>mantener</a:t>
            </a:r>
            <a:r>
              <a:rPr lang="en-US" altLang="en-US" sz="2400" dirty="0">
                <a:solidFill>
                  <a:srgbClr val="3E3D2D"/>
                </a:solidFill>
              </a:rPr>
              <a:t> las </a:t>
            </a:r>
            <a:r>
              <a:rPr lang="en-US" altLang="en-US" sz="2400" dirty="0" err="1">
                <a:solidFill>
                  <a:srgbClr val="3E3D2D"/>
                </a:solidFill>
              </a:rPr>
              <a:t>plagas</a:t>
            </a:r>
            <a:r>
              <a:rPr lang="en-US" altLang="en-US" sz="2400" dirty="0">
                <a:solidFill>
                  <a:srgbClr val="3E3D2D"/>
                </a:solidFill>
              </a:rPr>
              <a:t> </a:t>
            </a:r>
            <a:r>
              <a:rPr lang="en-US" altLang="en-US" sz="2400" dirty="0" err="1">
                <a:solidFill>
                  <a:srgbClr val="3E3D2D"/>
                </a:solidFill>
              </a:rPr>
              <a:t>fuera</a:t>
            </a:r>
            <a:r>
              <a:rPr lang="en-US" altLang="en-US" sz="2400" dirty="0">
                <a:solidFill>
                  <a:srgbClr val="3E3D2D"/>
                </a:solidFill>
              </a:rPr>
              <a:t> de </a:t>
            </a:r>
            <a:r>
              <a:rPr lang="en-US" altLang="en-US" sz="2400" dirty="0" err="1">
                <a:solidFill>
                  <a:srgbClr val="3E3D2D"/>
                </a:solidFill>
              </a:rPr>
              <a:t>su</a:t>
            </a:r>
            <a:r>
              <a:rPr lang="en-US" altLang="en-US" sz="2400" dirty="0">
                <a:solidFill>
                  <a:srgbClr val="3E3D2D"/>
                </a:solidFill>
              </a:rPr>
              <a:t> </a:t>
            </a:r>
            <a:r>
              <a:rPr lang="en-US" altLang="en-US" sz="2400" dirty="0" err="1">
                <a:solidFill>
                  <a:srgbClr val="3E3D2D"/>
                </a:solidFill>
              </a:rPr>
              <a:t>centro</a:t>
            </a:r>
            <a:r>
              <a:rPr lang="en-US" altLang="en-US" sz="2400" dirty="0">
                <a:solidFill>
                  <a:srgbClr val="3E3D2D"/>
                </a:solidFill>
              </a:rPr>
              <a:t> de </a:t>
            </a:r>
            <a:r>
              <a:rPr lang="en-US" altLang="en-US" sz="2400" dirty="0" err="1">
                <a:solidFill>
                  <a:srgbClr val="3E3D2D"/>
                </a:solidFill>
              </a:rPr>
              <a:t>cuidado</a:t>
            </a:r>
            <a:r>
              <a:rPr lang="en-US" altLang="en-US" sz="2400" dirty="0">
                <a:solidFill>
                  <a:srgbClr val="3E3D2D"/>
                </a:solidFill>
              </a:rPr>
              <a:t> </a:t>
            </a:r>
            <a:r>
              <a:rPr lang="en-US" altLang="en-US" sz="2400" dirty="0" err="1">
                <a:solidFill>
                  <a:srgbClr val="3E3D2D"/>
                </a:solidFill>
              </a:rPr>
              <a:t>infantil</a:t>
            </a:r>
            <a:r>
              <a:rPr lang="en-US" altLang="en-US" sz="2400" dirty="0">
                <a:solidFill>
                  <a:srgbClr val="3E3D2D"/>
                </a:solidFill>
              </a:rPr>
              <a:t>“</a:t>
            </a:r>
            <a:endParaRPr lang="en-US" altLang="en-US" sz="2400" dirty="0">
              <a:solidFill>
                <a:srgbClr val="000000"/>
              </a:solidFill>
              <a:hlinkClick r:id="rId4"/>
            </a:endParaRPr>
          </a:p>
          <a:p>
            <a:r>
              <a:rPr lang="en-US" altLang="en-US" sz="2400" dirty="0">
                <a:solidFill>
                  <a:srgbClr val="000000"/>
                </a:solidFill>
                <a:hlinkClick r:id="rId4"/>
              </a:rPr>
              <a:t>https://www.youtube.com/watch?v=2Tmc4hhSdH4&amp;list=PLgU4sA8HrUfrrheC4rNNgB1ou7JlnpKvP&amp;index=3</a:t>
            </a:r>
            <a:r>
              <a:rPr lang="en-US" altLang="en-US" sz="2400" dirty="0">
                <a:solidFill>
                  <a:srgbClr val="000000"/>
                </a:solidFill>
              </a:rPr>
              <a:t> </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D870-C2D6-4EED-94DF-1F9820DC7F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24DC59D-6A9F-4A4D-9D53-7902E51AE88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15" t="-3054" r="16411" b="1"/>
          <a:stretch/>
        </p:blipFill>
        <p:spPr>
          <a:xfrm rot="5400000">
            <a:off x="3486150" y="580920"/>
            <a:ext cx="5029200" cy="5143500"/>
          </a:xfrm>
        </p:spPr>
      </p:pic>
      <p:sp>
        <p:nvSpPr>
          <p:cNvPr id="3" name="TextBox 2">
            <a:extLst>
              <a:ext uri="{FF2B5EF4-FFF2-40B4-BE49-F238E27FC236}">
                <a16:creationId xmlns:a16="http://schemas.microsoft.com/office/drawing/2014/main" id="{FFF2D6DF-CCAF-473B-B368-83356BEC4DB9}"/>
              </a:ext>
            </a:extLst>
          </p:cNvPr>
          <p:cNvSpPr txBox="1"/>
          <p:nvPr/>
        </p:nvSpPr>
        <p:spPr>
          <a:xfrm>
            <a:off x="4724400" y="5667270"/>
            <a:ext cx="4876800" cy="369332"/>
          </a:xfrm>
          <a:prstGeom prst="rect">
            <a:avLst/>
          </a:prstGeom>
          <a:noFill/>
        </p:spPr>
        <p:txBody>
          <a:bodyPr wrap="square" rtlCol="0">
            <a:spAutoFit/>
          </a:bodyPr>
          <a:lstStyle/>
          <a:p>
            <a:r>
              <a:rPr lang="en-US" dirty="0"/>
              <a:t>Tool box demo and poll</a:t>
            </a:r>
          </a:p>
        </p:txBody>
      </p:sp>
    </p:spTree>
    <p:extLst>
      <p:ext uri="{BB962C8B-B14F-4D97-AF65-F5344CB8AC3E}">
        <p14:creationId xmlns:p14="http://schemas.microsoft.com/office/powerpoint/2010/main" val="2706533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3750"/>
            <a:ext cx="7696200" cy="665451"/>
          </a:xfrm>
        </p:spPr>
        <p:txBody>
          <a:bodyPr/>
          <a:lstStyle/>
          <a:p>
            <a:r>
              <a:rPr lang="en-US" dirty="0"/>
              <a:t>IPM/IGM Toolbox</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666" t="2221" r="6666" b="1112"/>
          <a:stretch/>
        </p:blipFill>
        <p:spPr>
          <a:xfrm>
            <a:off x="3352800" y="1378098"/>
            <a:ext cx="5105400" cy="4270863"/>
          </a:xfrm>
          <a:prstGeom prst="rect">
            <a:avLst/>
          </a:prstGeom>
          <a:ln w="38100">
            <a:solidFill>
              <a:schemeClr val="accent1">
                <a:lumMod val="60000"/>
                <a:lumOff val="40000"/>
              </a:schemeClr>
            </a:solidFill>
          </a:ln>
          <a:effectLst>
            <a:glow rad="101600">
              <a:schemeClr val="accent1">
                <a:satMod val="175000"/>
                <a:alpha val="40000"/>
              </a:schemeClr>
            </a:glow>
          </a:effectLst>
        </p:spPr>
      </p:pic>
    </p:spTree>
    <p:extLst>
      <p:ext uri="{BB962C8B-B14F-4D97-AF65-F5344CB8AC3E}">
        <p14:creationId xmlns:p14="http://schemas.microsoft.com/office/powerpoint/2010/main" val="155911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EF5169-EBED-20BE-220A-E9EC3D36C2CD}"/>
              </a:ext>
            </a:extLst>
          </p:cNvPr>
          <p:cNvSpPr txBox="1"/>
          <p:nvPr/>
        </p:nvSpPr>
        <p:spPr>
          <a:xfrm>
            <a:off x="2935086" y="1263451"/>
            <a:ext cx="6321828" cy="4308872"/>
          </a:xfrm>
          <a:prstGeom prst="rect">
            <a:avLst/>
          </a:prstGeom>
          <a:noFill/>
        </p:spPr>
        <p:txBody>
          <a:bodyPr wrap="square">
            <a:spAutoFit/>
          </a:bodyPr>
          <a:lstStyle/>
          <a:p>
            <a:r>
              <a:rPr lang="en-US" sz="2000" b="0" i="0" u="none" strike="noStrike" baseline="0" dirty="0">
                <a:solidFill>
                  <a:srgbClr val="2D74B5"/>
                </a:solidFill>
                <a:latin typeface="Calibri Light" panose="020F0302020204030204" pitchFamily="34" charset="0"/>
              </a:rPr>
              <a:t>Caso 1: </a:t>
            </a:r>
            <a:r>
              <a:rPr lang="en-US" sz="2000" b="0" i="0" u="none" strike="noStrike" baseline="0" dirty="0" err="1">
                <a:solidFill>
                  <a:srgbClr val="2D74B5"/>
                </a:solidFill>
                <a:latin typeface="Calibri Light" panose="020F0302020204030204" pitchFamily="34" charset="0"/>
              </a:rPr>
              <a:t>Hormigas</a:t>
            </a:r>
            <a:r>
              <a:rPr lang="en-US" sz="2000" b="0" i="0" u="none" strike="noStrike" baseline="0" dirty="0">
                <a:solidFill>
                  <a:srgbClr val="2D74B5"/>
                </a:solidFill>
                <a:latin typeface="Calibri Light" panose="020F0302020204030204" pitchFamily="34" charset="0"/>
              </a:rPr>
              <a:t> </a:t>
            </a:r>
          </a:p>
          <a:p>
            <a:r>
              <a:rPr lang="es-ES" sz="1800" b="0" i="0" u="none" strike="noStrike" baseline="0" dirty="0">
                <a:solidFill>
                  <a:srgbClr val="000000"/>
                </a:solidFill>
                <a:latin typeface="Calibri" panose="020F0502020204030204" pitchFamily="34" charset="0"/>
              </a:rPr>
              <a:t>Hoy, se encuentra afrontando los efectos de una ola de sequía y calor. Como si esto no fuera suficiente, mientras hace el desayuno, encuentra una hilera de hormigas debajo del lavabo de la cocina. En 30 minutos llegarán los niños a pasar el día. Usando los 5 pasos para la IPM, ¿cómo tratará con éxito su problema de hormigas? </a:t>
            </a:r>
          </a:p>
          <a:p>
            <a:r>
              <a:rPr lang="en-US" sz="2000" b="0" i="0" u="none" strike="noStrike" baseline="0" dirty="0">
                <a:solidFill>
                  <a:srgbClr val="2D74B5"/>
                </a:solidFill>
                <a:latin typeface="Calibri Light" panose="020F0302020204030204" pitchFamily="34" charset="0"/>
              </a:rPr>
              <a:t>Caso 2: Cucarachas</a:t>
            </a:r>
          </a:p>
          <a:p>
            <a:r>
              <a:rPr lang="es-ES" sz="1800" b="0" i="0" u="none" strike="noStrike" baseline="0" dirty="0">
                <a:solidFill>
                  <a:srgbClr val="000000"/>
                </a:solidFill>
                <a:latin typeface="Calibri" panose="020F0502020204030204" pitchFamily="34" charset="0"/>
              </a:rPr>
              <a:t>Tiene un armario designado para guardar cosas. Está lleno de cajas de cartón que contienen papel de construcción, manualidades de cocina y suministros de papel de limpieza. Al prepararse para la actividad artística del día, va al armario, abre una de las cajas y la encuentra llena de cucarachas. Usando los 5 pasos para la IPM, ¿cómo tratará con éxito su problema de cucarachas? </a:t>
            </a:r>
          </a:p>
        </p:txBody>
      </p:sp>
      <p:sp>
        <p:nvSpPr>
          <p:cNvPr id="11" name="Title 6">
            <a:extLst>
              <a:ext uri="{FF2B5EF4-FFF2-40B4-BE49-F238E27FC236}">
                <a16:creationId xmlns:a16="http://schemas.microsoft.com/office/drawing/2014/main" id="{342106C5-083D-C4DF-ED9F-89D78738E592}"/>
              </a:ext>
            </a:extLst>
          </p:cNvPr>
          <p:cNvSpPr txBox="1">
            <a:spLocks noGrp="1"/>
          </p:cNvSpPr>
          <p:nvPr>
            <p:ph type="title"/>
          </p:nvPr>
        </p:nvSpPr>
        <p:spPr>
          <a:xfrm>
            <a:off x="2743200" y="390969"/>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400" dirty="0">
                <a:solidFill>
                  <a:schemeClr val="bg1"/>
                </a:solidFill>
              </a:rPr>
              <a:t>Recuerde los cinco pasos del IPM</a:t>
            </a:r>
            <a:br>
              <a:rPr lang="es-ES" sz="2400" dirty="0">
                <a:solidFill>
                  <a:schemeClr val="bg1"/>
                </a:solidFill>
              </a:rPr>
            </a:br>
            <a:r>
              <a:rPr lang="en-US" sz="2400" dirty="0" err="1">
                <a:solidFill>
                  <a:schemeClr val="bg1"/>
                </a:solidFill>
              </a:rPr>
              <a:t>Prevenir</a:t>
            </a:r>
            <a:r>
              <a:rPr lang="en-US" sz="2400" dirty="0">
                <a:solidFill>
                  <a:schemeClr val="bg1"/>
                </a:solidFill>
              </a:rPr>
              <a:t>, </a:t>
            </a:r>
            <a:r>
              <a:rPr lang="en-US" sz="2400" dirty="0" err="1">
                <a:solidFill>
                  <a:schemeClr val="bg1"/>
                </a:solidFill>
              </a:rPr>
              <a:t>Inspecctionar</a:t>
            </a:r>
            <a:r>
              <a:rPr lang="en-US" sz="2400" dirty="0">
                <a:solidFill>
                  <a:schemeClr val="bg1"/>
                </a:solidFill>
              </a:rPr>
              <a:t>, </a:t>
            </a:r>
            <a:r>
              <a:rPr lang="en-US" sz="2400" dirty="0" err="1">
                <a:solidFill>
                  <a:schemeClr val="bg1"/>
                </a:solidFill>
              </a:rPr>
              <a:t>Identificar</a:t>
            </a:r>
            <a:r>
              <a:rPr lang="en-US" sz="2400" dirty="0">
                <a:solidFill>
                  <a:schemeClr val="bg1"/>
                </a:solidFill>
              </a:rPr>
              <a:t>, </a:t>
            </a:r>
            <a:r>
              <a:rPr lang="en-US" sz="2400" dirty="0" err="1">
                <a:solidFill>
                  <a:schemeClr val="bg1"/>
                </a:solidFill>
              </a:rPr>
              <a:t>Monitorear</a:t>
            </a:r>
            <a:r>
              <a:rPr lang="en-US" sz="2400" dirty="0">
                <a:solidFill>
                  <a:schemeClr val="bg1"/>
                </a:solidFill>
              </a:rPr>
              <a:t>, </a:t>
            </a:r>
            <a:r>
              <a:rPr lang="en-US" sz="2400" dirty="0" err="1">
                <a:solidFill>
                  <a:schemeClr val="bg1"/>
                </a:solidFill>
              </a:rPr>
              <a:t>Manajar</a:t>
            </a:r>
            <a:endParaRPr lang="en-US" sz="2400" dirty="0">
              <a:solidFill>
                <a:schemeClr val="bg1"/>
              </a:solidFill>
            </a:endParaRPr>
          </a:p>
        </p:txBody>
      </p:sp>
    </p:spTree>
    <p:extLst>
      <p:ext uri="{BB962C8B-B14F-4D97-AF65-F5344CB8AC3E}">
        <p14:creationId xmlns:p14="http://schemas.microsoft.com/office/powerpoint/2010/main" val="1761139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1295401"/>
            <a:ext cx="7467600" cy="667619"/>
          </a:xfrm>
          <a:prstGeom prst="rect">
            <a:avLst/>
          </a:prstGeom>
        </p:spPr>
        <p:txBody>
          <a:bodyPr wrap="square">
            <a:spAutoFit/>
          </a:bodyPr>
          <a:lstStyle/>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Una Mas!</a:t>
            </a:r>
          </a:p>
        </p:txBody>
      </p:sp>
      <p:sp>
        <p:nvSpPr>
          <p:cNvPr id="3" name="TextBox 2">
            <a:extLst>
              <a:ext uri="{FF2B5EF4-FFF2-40B4-BE49-F238E27FC236}">
                <a16:creationId xmlns:a16="http://schemas.microsoft.com/office/drawing/2014/main" id="{4503E8BE-DB6B-F1BD-F5BE-70FF0C2C868A}"/>
              </a:ext>
            </a:extLst>
          </p:cNvPr>
          <p:cNvSpPr txBox="1"/>
          <p:nvPr/>
        </p:nvSpPr>
        <p:spPr>
          <a:xfrm>
            <a:off x="2935086" y="2296856"/>
            <a:ext cx="6321828" cy="2339102"/>
          </a:xfrm>
          <a:prstGeom prst="rect">
            <a:avLst/>
          </a:prstGeom>
          <a:noFill/>
        </p:spPr>
        <p:txBody>
          <a:bodyPr wrap="square">
            <a:spAutoFit/>
          </a:bodyPr>
          <a:lstStyle/>
          <a:p>
            <a:r>
              <a:rPr lang="es-ES" sz="2000" b="0" i="0" u="none" strike="noStrike" baseline="0" dirty="0">
                <a:solidFill>
                  <a:srgbClr val="2D74B5"/>
                </a:solidFill>
                <a:latin typeface="Calibri Light" panose="020F0302020204030204" pitchFamily="34" charset="0"/>
              </a:rPr>
              <a:t>Caso 3: Ratones y ratas </a:t>
            </a:r>
          </a:p>
          <a:p>
            <a:r>
              <a:rPr lang="es-ES" sz="1800" b="0" i="0" u="none" strike="noStrike" baseline="0" dirty="0">
                <a:solidFill>
                  <a:srgbClr val="000000"/>
                </a:solidFill>
                <a:latin typeface="Calibri" panose="020F0502020204030204" pitchFamily="34" charset="0"/>
              </a:rPr>
              <a:t>Se despierta en mitad de la noche por el ruido de piececitos deslizándose por lo que suena como las paredes de su habitación. Busca con una linterna y encuentra un pequeño roedor, pero corre tan rápido a esconderse otra vez en el agujero del techo falso del pasillo que no tiene tiempo de identificar los detalles. Usando los 5 pasos para la IPM, ¿cómo tratará con éxito su problema de roedores? </a:t>
            </a:r>
            <a:endParaRPr lang="en-US" dirty="0"/>
          </a:p>
        </p:txBody>
      </p:sp>
      <p:sp>
        <p:nvSpPr>
          <p:cNvPr id="4" name="Title 6">
            <a:extLst>
              <a:ext uri="{FF2B5EF4-FFF2-40B4-BE49-F238E27FC236}">
                <a16:creationId xmlns:a16="http://schemas.microsoft.com/office/drawing/2014/main" id="{E0CC6F13-A023-97C5-8F44-1C033B229DB9}"/>
              </a:ext>
            </a:extLst>
          </p:cNvPr>
          <p:cNvSpPr txBox="1">
            <a:spLocks/>
          </p:cNvSpPr>
          <p:nvPr/>
        </p:nvSpPr>
        <p:spPr>
          <a:xfrm>
            <a:off x="2743200" y="390969"/>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lvl1pPr algn="l" rtl="0" eaLnBrk="0" fontAlgn="base" hangingPunct="0">
              <a:spcBef>
                <a:spcPct val="0"/>
              </a:spcBef>
              <a:spcAft>
                <a:spcPct val="0"/>
              </a:spcAft>
              <a:defRPr sz="4600" kern="1200" spc="-100">
                <a:solidFill>
                  <a:schemeClr val="dk1"/>
                </a:solidFill>
                <a:latin typeface="+mn-lt"/>
                <a:ea typeface="+mn-ea"/>
                <a:cs typeface="+mn-cs"/>
              </a:defRPr>
            </a:lvl1pPr>
            <a:lvl2pPr algn="l" rtl="0" eaLnBrk="0" fontAlgn="base" hangingPunct="0">
              <a:spcBef>
                <a:spcPct val="0"/>
              </a:spcBef>
              <a:spcAft>
                <a:spcPct val="0"/>
              </a:spcAft>
              <a:defRPr sz="4600">
                <a:solidFill>
                  <a:schemeClr val="dk1"/>
                </a:solidFill>
                <a:latin typeface="+mn-lt"/>
                <a:ea typeface="+mn-ea"/>
                <a:cs typeface="+mn-cs"/>
              </a:defRPr>
            </a:lvl2pPr>
            <a:lvl3pPr algn="l" rtl="0" eaLnBrk="0" fontAlgn="base" hangingPunct="0">
              <a:spcBef>
                <a:spcPct val="0"/>
              </a:spcBef>
              <a:spcAft>
                <a:spcPct val="0"/>
              </a:spcAft>
              <a:defRPr sz="4600">
                <a:solidFill>
                  <a:schemeClr val="dk1"/>
                </a:solidFill>
                <a:latin typeface="+mn-lt"/>
                <a:ea typeface="+mn-ea"/>
                <a:cs typeface="+mn-cs"/>
              </a:defRPr>
            </a:lvl3pPr>
            <a:lvl4pPr algn="l" rtl="0" eaLnBrk="0" fontAlgn="base" hangingPunct="0">
              <a:spcBef>
                <a:spcPct val="0"/>
              </a:spcBef>
              <a:spcAft>
                <a:spcPct val="0"/>
              </a:spcAft>
              <a:defRPr sz="4600">
                <a:solidFill>
                  <a:schemeClr val="dk1"/>
                </a:solidFill>
                <a:latin typeface="+mn-lt"/>
                <a:ea typeface="+mn-ea"/>
                <a:cs typeface="+mn-cs"/>
              </a:defRPr>
            </a:lvl4pPr>
            <a:lvl5pPr algn="l" rtl="0" eaLnBrk="0" fontAlgn="base" hangingPunct="0">
              <a:spcBef>
                <a:spcPct val="0"/>
              </a:spcBef>
              <a:spcAft>
                <a:spcPct val="0"/>
              </a:spcAft>
              <a:defRPr sz="4600">
                <a:solidFill>
                  <a:schemeClr val="dk1"/>
                </a:solidFill>
                <a:latin typeface="+mn-lt"/>
                <a:ea typeface="+mn-ea"/>
                <a:cs typeface="+mn-cs"/>
              </a:defRPr>
            </a:lvl5pPr>
            <a:lvl6pPr marL="457200" algn="l" rtl="0" fontAlgn="base">
              <a:spcBef>
                <a:spcPct val="0"/>
              </a:spcBef>
              <a:spcAft>
                <a:spcPct val="0"/>
              </a:spcAft>
              <a:defRPr sz="4600">
                <a:solidFill>
                  <a:schemeClr val="dk1"/>
                </a:solidFill>
                <a:latin typeface="+mn-lt"/>
                <a:ea typeface="+mn-ea"/>
                <a:cs typeface="+mn-cs"/>
              </a:defRPr>
            </a:lvl6pPr>
            <a:lvl7pPr marL="914400" algn="l" rtl="0" fontAlgn="base">
              <a:spcBef>
                <a:spcPct val="0"/>
              </a:spcBef>
              <a:spcAft>
                <a:spcPct val="0"/>
              </a:spcAft>
              <a:defRPr sz="4600">
                <a:solidFill>
                  <a:schemeClr val="dk1"/>
                </a:solidFill>
                <a:latin typeface="+mn-lt"/>
                <a:ea typeface="+mn-ea"/>
                <a:cs typeface="+mn-cs"/>
              </a:defRPr>
            </a:lvl7pPr>
            <a:lvl8pPr marL="1371600" algn="l" rtl="0" fontAlgn="base">
              <a:spcBef>
                <a:spcPct val="0"/>
              </a:spcBef>
              <a:spcAft>
                <a:spcPct val="0"/>
              </a:spcAft>
              <a:defRPr sz="4600">
                <a:solidFill>
                  <a:schemeClr val="dk1"/>
                </a:solidFill>
                <a:latin typeface="+mn-lt"/>
                <a:ea typeface="+mn-ea"/>
                <a:cs typeface="+mn-cs"/>
              </a:defRPr>
            </a:lvl8pPr>
            <a:lvl9pPr marL="1828800" algn="l" rtl="0" fontAlgn="base">
              <a:spcBef>
                <a:spcPct val="0"/>
              </a:spcBef>
              <a:spcAft>
                <a:spcPct val="0"/>
              </a:spcAft>
              <a:defRPr sz="4600">
                <a:solidFill>
                  <a:schemeClr val="dk1"/>
                </a:solidFill>
                <a:latin typeface="+mn-lt"/>
                <a:ea typeface="+mn-ea"/>
                <a:cs typeface="+mn-cs"/>
              </a:defRPr>
            </a:lvl9pPr>
          </a:lstStyle>
          <a:p>
            <a:pPr algn="ctr"/>
            <a:r>
              <a:rPr lang="es-ES" sz="2400" dirty="0">
                <a:solidFill>
                  <a:schemeClr val="bg1"/>
                </a:solidFill>
              </a:rPr>
              <a:t>Recuerde los cinco pasos del IPM</a:t>
            </a:r>
            <a:br>
              <a:rPr lang="es-ES" sz="2400" dirty="0">
                <a:solidFill>
                  <a:schemeClr val="bg1"/>
                </a:solidFill>
              </a:rPr>
            </a:br>
            <a:r>
              <a:rPr lang="en-US" sz="2400" dirty="0" err="1">
                <a:solidFill>
                  <a:schemeClr val="bg1"/>
                </a:solidFill>
              </a:rPr>
              <a:t>Prevenir</a:t>
            </a:r>
            <a:r>
              <a:rPr lang="en-US" sz="2400" dirty="0">
                <a:solidFill>
                  <a:schemeClr val="bg1"/>
                </a:solidFill>
              </a:rPr>
              <a:t>, </a:t>
            </a:r>
            <a:r>
              <a:rPr lang="en-US" sz="2400" dirty="0" err="1">
                <a:solidFill>
                  <a:schemeClr val="bg1"/>
                </a:solidFill>
              </a:rPr>
              <a:t>Inspecctionar</a:t>
            </a:r>
            <a:r>
              <a:rPr lang="en-US" sz="2400" dirty="0">
                <a:solidFill>
                  <a:schemeClr val="bg1"/>
                </a:solidFill>
              </a:rPr>
              <a:t>, </a:t>
            </a:r>
            <a:r>
              <a:rPr lang="en-US" sz="2400" dirty="0" err="1">
                <a:solidFill>
                  <a:schemeClr val="bg1"/>
                </a:solidFill>
              </a:rPr>
              <a:t>Identificar</a:t>
            </a:r>
            <a:r>
              <a:rPr lang="en-US" sz="2400" dirty="0">
                <a:solidFill>
                  <a:schemeClr val="bg1"/>
                </a:solidFill>
              </a:rPr>
              <a:t>, </a:t>
            </a:r>
            <a:r>
              <a:rPr lang="en-US" sz="2400" dirty="0" err="1">
                <a:solidFill>
                  <a:schemeClr val="bg1"/>
                </a:solidFill>
              </a:rPr>
              <a:t>Monitorear</a:t>
            </a:r>
            <a:r>
              <a:rPr lang="en-US" sz="2400" dirty="0">
                <a:solidFill>
                  <a:schemeClr val="bg1"/>
                </a:solidFill>
              </a:rPr>
              <a:t>, </a:t>
            </a:r>
            <a:r>
              <a:rPr lang="en-US" sz="2400" dirty="0" err="1">
                <a:solidFill>
                  <a:schemeClr val="bg1"/>
                </a:solidFill>
              </a:rPr>
              <a:t>Manajar</a:t>
            </a:r>
            <a:endParaRPr lang="en-US" sz="2400" dirty="0">
              <a:solidFill>
                <a:schemeClr val="bg1"/>
              </a:solidFill>
            </a:endParaRPr>
          </a:p>
        </p:txBody>
      </p:sp>
    </p:spTree>
    <p:extLst>
      <p:ext uri="{BB962C8B-B14F-4D97-AF65-F5344CB8AC3E}">
        <p14:creationId xmlns:p14="http://schemas.microsoft.com/office/powerpoint/2010/main" val="338598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4E79-BBFC-4869-B8EF-BE1C113529D4}"/>
              </a:ext>
            </a:extLst>
          </p:cNvPr>
          <p:cNvSpPr>
            <a:spLocks noGrp="1"/>
          </p:cNvSpPr>
          <p:nvPr>
            <p:ph type="title"/>
          </p:nvPr>
        </p:nvSpPr>
        <p:spPr>
          <a:xfrm>
            <a:off x="1981200" y="554038"/>
            <a:ext cx="8229600" cy="584200"/>
          </a:xfrm>
        </p:spPr>
        <p:txBody>
          <a:bodyPr wrap="square" numCol="1" anchorCtr="0" compatLnSpc="1">
            <a:prstTxWarp prst="textNoShape">
              <a:avLst/>
            </a:prstTxWarp>
            <a:noAutofit/>
          </a:bodyPr>
          <a:lstStyle/>
          <a:p>
            <a:pPr eaLnBrk="1" hangingPunct="1">
              <a:buSzPct val="100000"/>
              <a:defRPr/>
            </a:pPr>
            <a:r>
              <a:rPr lang="en-US" altLang="en-US" dirty="0">
                <a:solidFill>
                  <a:schemeClr val="tx1"/>
                </a:solidFill>
              </a:rPr>
              <a:t>Al final del </a:t>
            </a:r>
            <a:r>
              <a:rPr lang="en-US" altLang="en-US" dirty="0" err="1">
                <a:solidFill>
                  <a:schemeClr val="tx1"/>
                </a:solidFill>
              </a:rPr>
              <a:t>día</a:t>
            </a:r>
            <a:r>
              <a:rPr lang="en-US" altLang="en-US" dirty="0">
                <a:solidFill>
                  <a:schemeClr val="tx1"/>
                </a:solidFill>
              </a:rPr>
              <a:t> de hoy, </a:t>
            </a:r>
            <a:r>
              <a:rPr lang="en-US" altLang="en-US" dirty="0" err="1">
                <a:solidFill>
                  <a:srgbClr val="3E3D2D"/>
                </a:solidFill>
              </a:rPr>
              <a:t>podrán</a:t>
            </a:r>
            <a:r>
              <a:rPr lang="en-US" altLang="en-US" dirty="0">
                <a:solidFill>
                  <a:srgbClr val="3E3D2D"/>
                </a:solidFill>
              </a:rPr>
              <a:t>:</a:t>
            </a:r>
          </a:p>
        </p:txBody>
      </p:sp>
      <p:sp>
        <p:nvSpPr>
          <p:cNvPr id="17411" name="Text Placeholder 5">
            <a:extLst>
              <a:ext uri="{FF2B5EF4-FFF2-40B4-BE49-F238E27FC236}">
                <a16:creationId xmlns:a16="http://schemas.microsoft.com/office/drawing/2014/main" id="{CA7ADB5C-2F15-4C54-B5C5-CB7C8E14CF40}"/>
              </a:ext>
            </a:extLst>
          </p:cNvPr>
          <p:cNvSpPr>
            <a:spLocks noGrp="1" noChangeArrowheads="1"/>
          </p:cNvSpPr>
          <p:nvPr>
            <p:ph idx="1"/>
          </p:nvPr>
        </p:nvSpPr>
        <p:spPr>
          <a:xfrm>
            <a:off x="1981200" y="1371600"/>
            <a:ext cx="7754938" cy="4800600"/>
          </a:xfrm>
        </p:spPr>
        <p:txBody>
          <a:bodyPr/>
          <a:lstStyle/>
          <a:p>
            <a:pPr indent="-342900" eaLnBrk="1" hangingPunct="1">
              <a:spcBef>
                <a:spcPct val="0"/>
              </a:spcBef>
              <a:buClr>
                <a:srgbClr val="94C600"/>
              </a:buClr>
              <a:buFont typeface="Cambria" panose="02040503050406030204" pitchFamily="18" charset="0"/>
              <a:buAutoNum type="arabicPeriod"/>
            </a:pPr>
            <a:r>
              <a:rPr lang="en-US" altLang="en-US" sz="2000" dirty="0" err="1">
                <a:solidFill>
                  <a:srgbClr val="000000"/>
                </a:solidFill>
              </a:rPr>
              <a:t>Explicar</a:t>
            </a:r>
            <a:r>
              <a:rPr lang="en-US" altLang="en-US" sz="2000" dirty="0">
                <a:solidFill>
                  <a:srgbClr val="000000"/>
                </a:solidFill>
              </a:rPr>
              <a:t> los </a:t>
            </a:r>
            <a:r>
              <a:rPr lang="en-US" altLang="en-US" sz="2000" dirty="0" err="1">
                <a:solidFill>
                  <a:srgbClr val="000000"/>
                </a:solidFill>
              </a:rPr>
              <a:t>requisitos</a:t>
            </a:r>
            <a:r>
              <a:rPr lang="en-US" altLang="en-US" sz="2000" dirty="0">
                <a:solidFill>
                  <a:srgbClr val="000000"/>
                </a:solidFill>
              </a:rPr>
              <a:t> de la Ley de Escuelas Saludables de California.</a:t>
            </a:r>
          </a:p>
          <a:p>
            <a:pPr indent="-342900" eaLnBrk="1" hangingPunct="1">
              <a:spcBef>
                <a:spcPct val="0"/>
              </a:spcBef>
              <a:buClr>
                <a:srgbClr val="94C600"/>
              </a:buClr>
              <a:buFont typeface="Cambria" panose="02040503050406030204" pitchFamily="18" charset="0"/>
              <a:buAutoNum type="arabicPeriod"/>
            </a:pPr>
            <a:endParaRPr lang="en-US" altLang="en-US" sz="2000" dirty="0">
              <a:solidFill>
                <a:srgbClr val="000000"/>
              </a:solidFill>
            </a:endParaRPr>
          </a:p>
          <a:p>
            <a:pPr indent="-342900" eaLnBrk="1" hangingPunct="1">
              <a:spcBef>
                <a:spcPct val="0"/>
              </a:spcBef>
              <a:buClr>
                <a:srgbClr val="94C600"/>
              </a:buClr>
              <a:buFont typeface="Cambria" panose="02040503050406030204" pitchFamily="18" charset="0"/>
              <a:buAutoNum type="arabicPeriod"/>
            </a:pPr>
            <a:r>
              <a:rPr lang="en-US" altLang="en-US" sz="2000" dirty="0"/>
              <a:t>Responder: ¿</a:t>
            </a:r>
            <a:r>
              <a:rPr lang="en-US" altLang="en-US" sz="2000" dirty="0" err="1"/>
              <a:t>Qué</a:t>
            </a:r>
            <a:r>
              <a:rPr lang="en-US" altLang="en-US" sz="2000" dirty="0"/>
              <a:t> es una </a:t>
            </a:r>
            <a:r>
              <a:rPr lang="en-US" altLang="en-US" sz="2000" dirty="0" err="1"/>
              <a:t>plaga</a:t>
            </a:r>
            <a:r>
              <a:rPr lang="en-US" altLang="en-US" sz="2000" dirty="0"/>
              <a:t>? ¿</a:t>
            </a:r>
            <a:r>
              <a:rPr lang="en-US" altLang="en-US" sz="2000" dirty="0" err="1"/>
              <a:t>Qué</a:t>
            </a:r>
            <a:r>
              <a:rPr lang="en-US" altLang="en-US" sz="2000" dirty="0"/>
              <a:t> es un </a:t>
            </a:r>
            <a:r>
              <a:rPr lang="en-US" altLang="en-US" sz="2000" dirty="0" err="1"/>
              <a:t>pesticida</a:t>
            </a:r>
            <a:r>
              <a:rPr lang="en-US" altLang="en-US" sz="2000" dirty="0"/>
              <a:t>? ¿</a:t>
            </a:r>
            <a:r>
              <a:rPr lang="en-US" altLang="en-US" sz="2000" dirty="0" err="1"/>
              <a:t>Qué</a:t>
            </a:r>
            <a:r>
              <a:rPr lang="en-US" altLang="en-US" sz="2000" dirty="0"/>
              <a:t> </a:t>
            </a:r>
            <a:r>
              <a:rPr lang="en-US" altLang="en-US" sz="2000" dirty="0" err="1"/>
              <a:t>es</a:t>
            </a:r>
            <a:r>
              <a:rPr lang="en-US" altLang="en-US" sz="2000" dirty="0"/>
              <a:t> el </a:t>
            </a:r>
            <a:r>
              <a:rPr lang="en-US" altLang="en-US" sz="2000" dirty="0" err="1"/>
              <a:t>manejo</a:t>
            </a:r>
            <a:r>
              <a:rPr lang="en-US" altLang="en-US" sz="2000" dirty="0"/>
              <a:t> </a:t>
            </a:r>
            <a:r>
              <a:rPr lang="en-US" altLang="en-US" sz="2000" dirty="0" err="1"/>
              <a:t>integrado</a:t>
            </a:r>
            <a:r>
              <a:rPr lang="en-US" altLang="en-US" sz="2000" dirty="0"/>
              <a:t> de </a:t>
            </a:r>
            <a:r>
              <a:rPr lang="en-US" altLang="en-US" sz="2000" dirty="0" err="1"/>
              <a:t>plagas</a:t>
            </a:r>
            <a:r>
              <a:rPr lang="en-US" altLang="en-US" sz="2000" dirty="0"/>
              <a:t> </a:t>
            </a:r>
            <a:r>
              <a:rPr lang="en-US" altLang="en-US" sz="2000" dirty="0">
                <a:solidFill>
                  <a:srgbClr val="000000"/>
                </a:solidFill>
              </a:rPr>
              <a:t>(IPM)?</a:t>
            </a:r>
          </a:p>
          <a:p>
            <a:pPr indent="-342900" eaLnBrk="1" hangingPunct="1">
              <a:lnSpc>
                <a:spcPct val="110000"/>
              </a:lnSpc>
              <a:spcBef>
                <a:spcPct val="0"/>
              </a:spcBef>
              <a:buClr>
                <a:srgbClr val="94C600"/>
              </a:buClr>
              <a:buFont typeface="Cambria" panose="02040503050406030204" pitchFamily="18" charset="0"/>
              <a:buAutoNum type="arabicPeriod"/>
            </a:pPr>
            <a:endParaRPr lang="en-US" altLang="en-US" sz="2000" dirty="0">
              <a:solidFill>
                <a:srgbClr val="000000"/>
              </a:solidFill>
            </a:endParaRPr>
          </a:p>
          <a:p>
            <a:pPr indent="-342900" eaLnBrk="1" hangingPunct="1">
              <a:lnSpc>
                <a:spcPct val="110000"/>
              </a:lnSpc>
              <a:spcBef>
                <a:spcPct val="0"/>
              </a:spcBef>
              <a:buClr>
                <a:srgbClr val="94C600"/>
              </a:buClr>
              <a:buFont typeface="Cambria" panose="02040503050406030204" pitchFamily="18" charset="0"/>
              <a:buAutoNum type="arabicPeriod"/>
            </a:pPr>
            <a:r>
              <a:rPr lang="en-US" altLang="en-US" sz="2000" dirty="0" err="1">
                <a:solidFill>
                  <a:srgbClr val="000000"/>
                </a:solidFill>
              </a:rPr>
              <a:t>Explicar</a:t>
            </a:r>
            <a:r>
              <a:rPr lang="en-US" altLang="en-US" sz="2000" dirty="0">
                <a:solidFill>
                  <a:srgbClr val="000000"/>
                </a:solidFill>
              </a:rPr>
              <a:t> por </a:t>
            </a:r>
            <a:r>
              <a:rPr lang="en-US" altLang="en-US" sz="2000" dirty="0" err="1">
                <a:solidFill>
                  <a:srgbClr val="000000"/>
                </a:solidFill>
              </a:rPr>
              <a:t>qué</a:t>
            </a:r>
            <a:r>
              <a:rPr lang="en-US" altLang="en-US" sz="2000" dirty="0">
                <a:solidFill>
                  <a:srgbClr val="000000"/>
                </a:solidFill>
              </a:rPr>
              <a:t> </a:t>
            </a:r>
            <a:r>
              <a:rPr lang="en-US" altLang="en-US" sz="2000" dirty="0"/>
              <a:t>los </a:t>
            </a:r>
            <a:r>
              <a:rPr lang="en-US" altLang="en-US" sz="2000" dirty="0" err="1"/>
              <a:t>niños</a:t>
            </a:r>
            <a:r>
              <a:rPr lang="en-US" altLang="en-US" sz="2000" dirty="0"/>
              <a:t> son </a:t>
            </a:r>
            <a:r>
              <a:rPr lang="en-US" altLang="en-US" sz="2000" dirty="0" err="1"/>
              <a:t>vulnerables</a:t>
            </a:r>
            <a:r>
              <a:rPr lang="en-US" altLang="en-US" sz="2000" dirty="0"/>
              <a:t> a los </a:t>
            </a:r>
            <a:r>
              <a:rPr lang="en-US" altLang="en-US" sz="2000" dirty="0" err="1"/>
              <a:t>posibles</a:t>
            </a:r>
            <a:r>
              <a:rPr lang="en-US" altLang="en-US" sz="2000" dirty="0"/>
              <a:t> </a:t>
            </a:r>
            <a:r>
              <a:rPr lang="en-US" altLang="en-US" sz="2000" dirty="0" err="1"/>
              <a:t>riesgos</a:t>
            </a:r>
            <a:r>
              <a:rPr lang="en-US" altLang="en-US" sz="2000" dirty="0"/>
              <a:t> de </a:t>
            </a:r>
            <a:r>
              <a:rPr lang="en-US" altLang="en-US" sz="2000" dirty="0" err="1"/>
              <a:t>salud</a:t>
            </a:r>
            <a:r>
              <a:rPr lang="en-US" altLang="en-US" sz="2000" dirty="0"/>
              <a:t> de los </a:t>
            </a:r>
            <a:r>
              <a:rPr lang="en-US" altLang="en-US" sz="2000" dirty="0" err="1"/>
              <a:t>pesticidas</a:t>
            </a:r>
            <a:r>
              <a:rPr lang="en-US" altLang="en-US" sz="2000" dirty="0">
                <a:solidFill>
                  <a:srgbClr val="000000"/>
                </a:solidFill>
              </a:rPr>
              <a:t>.</a:t>
            </a:r>
          </a:p>
          <a:p>
            <a:pPr indent="-342900" eaLnBrk="1" hangingPunct="1">
              <a:lnSpc>
                <a:spcPct val="110000"/>
              </a:lnSpc>
              <a:spcBef>
                <a:spcPct val="0"/>
              </a:spcBef>
              <a:buClr>
                <a:srgbClr val="94C600"/>
              </a:buClr>
              <a:buFont typeface="Cambria" panose="02040503050406030204" pitchFamily="18" charset="0"/>
              <a:buAutoNum type="arabicPeriod"/>
            </a:pPr>
            <a:endParaRPr lang="en-US" altLang="en-US" sz="2000" dirty="0">
              <a:solidFill>
                <a:srgbClr val="000000"/>
              </a:solidFill>
            </a:endParaRPr>
          </a:p>
          <a:p>
            <a:pPr indent="-342900" eaLnBrk="1" hangingPunct="1">
              <a:spcBef>
                <a:spcPct val="0"/>
              </a:spcBef>
              <a:buClr>
                <a:srgbClr val="94C600"/>
              </a:buClr>
              <a:buFont typeface="Cambria" panose="02040503050406030204" pitchFamily="18" charset="0"/>
              <a:buAutoNum type="arabicPeriod"/>
            </a:pPr>
            <a:r>
              <a:rPr lang="en-US" altLang="en-US" sz="2000" dirty="0" err="1">
                <a:solidFill>
                  <a:srgbClr val="000000"/>
                </a:solidFill>
              </a:rPr>
              <a:t>Identificar</a:t>
            </a:r>
            <a:r>
              <a:rPr lang="en-US" altLang="en-US" sz="2000" dirty="0">
                <a:solidFill>
                  <a:srgbClr val="000000"/>
                </a:solidFill>
              </a:rPr>
              <a:t> </a:t>
            </a:r>
            <a:r>
              <a:rPr lang="en-US" altLang="en-US" sz="2000" dirty="0" err="1">
                <a:solidFill>
                  <a:srgbClr val="000000"/>
                </a:solidFill>
              </a:rPr>
              <a:t>métodos</a:t>
            </a:r>
            <a:r>
              <a:rPr lang="en-US" altLang="en-US" sz="2000" dirty="0">
                <a:solidFill>
                  <a:srgbClr val="000000"/>
                </a:solidFill>
              </a:rPr>
              <a:t> </a:t>
            </a:r>
            <a:r>
              <a:rPr lang="en-US" altLang="en-US" sz="2000" dirty="0"/>
              <a:t>de IPM </a:t>
            </a:r>
            <a:r>
              <a:rPr lang="en-US" altLang="en-US" sz="2000" dirty="0" err="1"/>
              <a:t>sencillos</a:t>
            </a:r>
            <a:r>
              <a:rPr lang="en-US" altLang="en-US" sz="2000" dirty="0"/>
              <a:t> y de </a:t>
            </a:r>
            <a:r>
              <a:rPr lang="en-US" altLang="en-US" sz="2000" dirty="0" err="1"/>
              <a:t>sentido</a:t>
            </a:r>
            <a:r>
              <a:rPr lang="en-US" altLang="en-US" sz="2000" dirty="0"/>
              <a:t> </a:t>
            </a:r>
            <a:r>
              <a:rPr lang="en-US" altLang="en-US" sz="2000" dirty="0" err="1"/>
              <a:t>comun</a:t>
            </a:r>
            <a:r>
              <a:rPr lang="en-US" altLang="en-US" sz="2000" dirty="0"/>
              <a:t> para </a:t>
            </a:r>
            <a:r>
              <a:rPr lang="en-US" altLang="en-US" sz="2000" dirty="0" err="1"/>
              <a:t>prevenir</a:t>
            </a:r>
            <a:r>
              <a:rPr lang="en-US" altLang="en-US" sz="2000" dirty="0"/>
              <a:t> o </a:t>
            </a:r>
            <a:r>
              <a:rPr lang="en-US" altLang="en-US" sz="2000" dirty="0" err="1"/>
              <a:t>manejar</a:t>
            </a:r>
            <a:r>
              <a:rPr lang="en-US" altLang="en-US" sz="2000" dirty="0"/>
              <a:t> las </a:t>
            </a:r>
            <a:r>
              <a:rPr lang="en-US" altLang="en-US" sz="2000" dirty="0" err="1">
                <a:solidFill>
                  <a:srgbClr val="000000"/>
                </a:solidFill>
              </a:rPr>
              <a:t>plagas</a:t>
            </a:r>
            <a:r>
              <a:rPr lang="en-US" altLang="en-US" sz="2000" dirty="0">
                <a:solidFill>
                  <a:srgbClr val="000000"/>
                </a:solidFill>
              </a:rPr>
              <a:t> </a:t>
            </a:r>
            <a:r>
              <a:rPr lang="en-US" altLang="en-US" sz="2000" dirty="0" err="1">
                <a:solidFill>
                  <a:srgbClr val="000000"/>
                </a:solidFill>
              </a:rPr>
              <a:t>comunes</a:t>
            </a:r>
            <a:r>
              <a:rPr lang="en-US" altLang="en-US" sz="2000" dirty="0">
                <a:solidFill>
                  <a:srgbClr val="000000"/>
                </a:solidFill>
              </a:rPr>
              <a:t>.</a:t>
            </a:r>
          </a:p>
          <a:p>
            <a:pPr indent="-342900" eaLnBrk="1" hangingPunct="1">
              <a:spcBef>
                <a:spcPct val="0"/>
              </a:spcBef>
              <a:buClr>
                <a:srgbClr val="94C600"/>
              </a:buClr>
              <a:buFont typeface="Cambria" panose="02040503050406030204" pitchFamily="18" charset="0"/>
              <a:buAutoNum type="arabicPeriod"/>
            </a:pPr>
            <a:endParaRPr lang="en-US" altLang="en-US" sz="2000" dirty="0">
              <a:solidFill>
                <a:srgbClr val="000000"/>
              </a:solidFill>
            </a:endParaRPr>
          </a:p>
          <a:p>
            <a:pPr indent="-342900" eaLnBrk="1" hangingPunct="1">
              <a:spcBef>
                <a:spcPct val="0"/>
              </a:spcBef>
              <a:buClr>
                <a:srgbClr val="94C600"/>
              </a:buClr>
              <a:buFont typeface="Cambria" panose="02040503050406030204" pitchFamily="18" charset="0"/>
              <a:buAutoNum type="arabicPeriod"/>
            </a:pPr>
            <a:r>
              <a:rPr lang="en-US" altLang="en-US" sz="2000" dirty="0" err="1"/>
              <a:t>Inspeccionar</a:t>
            </a:r>
            <a:r>
              <a:rPr lang="en-US" altLang="en-US" sz="2000" dirty="0"/>
              <a:t> y </a:t>
            </a:r>
            <a:r>
              <a:rPr lang="en-US" altLang="en-US" sz="2000" dirty="0" err="1"/>
              <a:t>monitorizar</a:t>
            </a:r>
            <a:r>
              <a:rPr lang="en-US" altLang="en-US" sz="2000" dirty="0"/>
              <a:t> </a:t>
            </a:r>
            <a:r>
              <a:rPr lang="en-US" altLang="en-US" sz="2000" dirty="0" err="1"/>
              <a:t>su</a:t>
            </a:r>
            <a:r>
              <a:rPr lang="en-US" altLang="en-US" sz="2000" dirty="0"/>
              <a:t> </a:t>
            </a:r>
            <a:r>
              <a:rPr lang="en-US" altLang="en-US" sz="2000" dirty="0" err="1"/>
              <a:t>centro</a:t>
            </a:r>
            <a:r>
              <a:rPr lang="en-US" altLang="en-US" sz="2000" dirty="0"/>
              <a:t> de cuidado </a:t>
            </a:r>
            <a:r>
              <a:rPr lang="en-US" altLang="en-US" sz="2000" dirty="0" err="1"/>
              <a:t>infantil</a:t>
            </a:r>
            <a:r>
              <a:rPr lang="en-US" altLang="en-US" sz="2000" dirty="0"/>
              <a:t> para </a:t>
            </a:r>
            <a:r>
              <a:rPr lang="en-US" altLang="en-US" sz="2000" dirty="0" err="1"/>
              <a:t>plagas</a:t>
            </a:r>
            <a:r>
              <a:rPr lang="en-US" altLang="en-US" sz="2000" dirty="0"/>
              <a:t> o </a:t>
            </a:r>
            <a:r>
              <a:rPr lang="en-US" altLang="en-US" sz="2000" dirty="0" err="1"/>
              <a:t>condiciones</a:t>
            </a:r>
            <a:r>
              <a:rPr lang="en-US" altLang="en-US" sz="2000" dirty="0"/>
              <a:t> que </a:t>
            </a:r>
            <a:r>
              <a:rPr lang="en-US" altLang="en-US" sz="2000" dirty="0" err="1"/>
              <a:t>atraen</a:t>
            </a:r>
            <a:r>
              <a:rPr lang="en-US" altLang="en-US" sz="2000" dirty="0"/>
              <a:t> </a:t>
            </a:r>
            <a:r>
              <a:rPr lang="en-US" altLang="en-US" sz="2000" dirty="0" err="1"/>
              <a:t>plagas</a:t>
            </a:r>
            <a:r>
              <a:rPr lang="en-US" altLang="en-US" sz="2000" dirty="0"/>
              <a:t> </a:t>
            </a:r>
            <a:r>
              <a:rPr lang="en-US" altLang="en-US" sz="2000" dirty="0" err="1"/>
              <a:t>usando</a:t>
            </a:r>
            <a:r>
              <a:rPr lang="en-US" altLang="en-US" sz="2000" dirty="0"/>
              <a:t> la </a:t>
            </a:r>
            <a:r>
              <a:rPr lang="en-US" altLang="en-US" sz="2000" dirty="0" err="1"/>
              <a:t>lista</a:t>
            </a:r>
            <a:r>
              <a:rPr lang="en-US" altLang="en-US" sz="2000" dirty="0"/>
              <a:t> de </a:t>
            </a:r>
            <a:r>
              <a:rPr lang="en-US" altLang="en-US" sz="2000" dirty="0" err="1"/>
              <a:t>verificación</a:t>
            </a:r>
            <a:r>
              <a:rPr lang="en-US" altLang="en-US" sz="2000" dirty="0"/>
              <a:t> del IPM</a:t>
            </a:r>
            <a:r>
              <a:rPr lang="en-US" altLang="en-US" sz="2000" dirty="0">
                <a:solidFill>
                  <a:srgbClr val="000000"/>
                </a:solidFill>
              </a:rPr>
              <a:t>.</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FE09-D2E0-4FB2-A7F3-D5D3631237E5}"/>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a:solidFill>
                  <a:srgbClr val="3E3D2D"/>
                </a:solidFill>
              </a:rPr>
              <a:t>Actividad </a:t>
            </a:r>
            <a:r>
              <a:rPr lang="en-US" altLang="en-US" dirty="0" err="1">
                <a:solidFill>
                  <a:srgbClr val="3E3D2D"/>
                </a:solidFill>
              </a:rPr>
              <a:t>en</a:t>
            </a:r>
            <a:r>
              <a:rPr lang="en-US" altLang="en-US" dirty="0">
                <a:solidFill>
                  <a:srgbClr val="3E3D2D"/>
                </a:solidFill>
              </a:rPr>
              <a:t> </a:t>
            </a:r>
            <a:r>
              <a:rPr lang="en-US" altLang="en-US" dirty="0" err="1">
                <a:solidFill>
                  <a:srgbClr val="3E3D2D"/>
                </a:solidFill>
              </a:rPr>
              <a:t>grupos</a:t>
            </a:r>
            <a:r>
              <a:rPr lang="en-US" altLang="en-US" dirty="0">
                <a:solidFill>
                  <a:srgbClr val="3E3D2D"/>
                </a:solidFill>
              </a:rPr>
              <a:t> </a:t>
            </a:r>
            <a:r>
              <a:rPr lang="en-US" altLang="en-US" dirty="0" err="1">
                <a:solidFill>
                  <a:srgbClr val="3E3D2D"/>
                </a:solidFill>
              </a:rPr>
              <a:t>pequeños</a:t>
            </a:r>
            <a:endParaRPr lang="en-US" altLang="en-US" dirty="0">
              <a:solidFill>
                <a:srgbClr val="3E3D2D"/>
              </a:solidFill>
            </a:endParaRPr>
          </a:p>
        </p:txBody>
      </p:sp>
      <p:sp>
        <p:nvSpPr>
          <p:cNvPr id="3" name="TextBox 2">
            <a:extLst>
              <a:ext uri="{FF2B5EF4-FFF2-40B4-BE49-F238E27FC236}">
                <a16:creationId xmlns:a16="http://schemas.microsoft.com/office/drawing/2014/main" id="{5FC32603-8019-45FA-BF9C-8B9E4FD0E6C8}"/>
              </a:ext>
            </a:extLst>
          </p:cNvPr>
          <p:cNvSpPr txBox="1"/>
          <p:nvPr/>
        </p:nvSpPr>
        <p:spPr>
          <a:xfrm>
            <a:off x="2286000" y="1414463"/>
            <a:ext cx="6705600" cy="2677656"/>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800" dirty="0" err="1">
                <a:solidFill>
                  <a:srgbClr val="FFFFFF"/>
                </a:solidFill>
              </a:rPr>
              <a:t>Instrucciones</a:t>
            </a:r>
            <a:r>
              <a:rPr lang="en-US" altLang="en-US" sz="2800" dirty="0">
                <a:solidFill>
                  <a:srgbClr val="FFFFFF"/>
                </a:solidFill>
              </a:rPr>
              <a:t>:</a:t>
            </a:r>
          </a:p>
          <a:p>
            <a:pPr eaLnBrk="1" hangingPunct="1">
              <a:buFont typeface="Arial" panose="020B0604020202020204" pitchFamily="34" charset="0"/>
              <a:buChar char="•"/>
              <a:defRPr/>
            </a:pPr>
            <a:r>
              <a:rPr lang="en-US" altLang="en-US" sz="2800" dirty="0">
                <a:solidFill>
                  <a:srgbClr val="FFFFFF"/>
                </a:solidFill>
              </a:rPr>
              <a:t>Lea el </a:t>
            </a:r>
            <a:r>
              <a:rPr lang="en-US" altLang="en-US" sz="2800" dirty="0" err="1">
                <a:solidFill>
                  <a:srgbClr val="FFFFFF"/>
                </a:solidFill>
              </a:rPr>
              <a:t>caso</a:t>
            </a:r>
            <a:r>
              <a:rPr lang="en-US" altLang="en-US" sz="2800" dirty="0">
                <a:solidFill>
                  <a:srgbClr val="FFFFFF"/>
                </a:solidFill>
              </a:rPr>
              <a:t> de la </a:t>
            </a:r>
            <a:r>
              <a:rPr lang="en-US" altLang="en-US" sz="2800" dirty="0" err="1">
                <a:solidFill>
                  <a:srgbClr val="FFFFFF"/>
                </a:solidFill>
              </a:rPr>
              <a:t>plaga</a:t>
            </a:r>
            <a:r>
              <a:rPr lang="en-US" altLang="en-US" sz="2800" dirty="0">
                <a:solidFill>
                  <a:srgbClr val="FFFFFF"/>
                </a:solidFill>
              </a:rPr>
              <a:t>.</a:t>
            </a:r>
          </a:p>
          <a:p>
            <a:pPr eaLnBrk="1" hangingPunct="1">
              <a:buFont typeface="Arial" panose="020B0604020202020204" pitchFamily="34" charset="0"/>
              <a:buChar char="•"/>
              <a:defRPr/>
            </a:pPr>
            <a:r>
              <a:rPr lang="en-US" altLang="en-US" sz="2800" dirty="0" err="1">
                <a:solidFill>
                  <a:srgbClr val="FFFFFF"/>
                </a:solidFill>
              </a:rPr>
              <a:t>Usando</a:t>
            </a:r>
            <a:r>
              <a:rPr lang="en-US" altLang="en-US" sz="2800" dirty="0">
                <a:solidFill>
                  <a:srgbClr val="FFFFFF"/>
                </a:solidFill>
              </a:rPr>
              <a:t> la hoja </a:t>
            </a:r>
            <a:r>
              <a:rPr lang="en-US" altLang="en-US" sz="2800" dirty="0" err="1">
                <a:solidFill>
                  <a:srgbClr val="FFFFFF"/>
                </a:solidFill>
              </a:rPr>
              <a:t>informativa</a:t>
            </a:r>
            <a:r>
              <a:rPr lang="en-US" altLang="en-US" sz="2800" dirty="0">
                <a:solidFill>
                  <a:srgbClr val="FFFFFF"/>
                </a:solidFill>
              </a:rPr>
              <a:t> </a:t>
            </a:r>
            <a:r>
              <a:rPr lang="en-US" altLang="en-US" sz="2800" dirty="0" err="1">
                <a:solidFill>
                  <a:srgbClr val="FFFFFF"/>
                </a:solidFill>
              </a:rPr>
              <a:t>correspondiente</a:t>
            </a:r>
            <a:r>
              <a:rPr lang="en-US" altLang="en-US" sz="2800" dirty="0">
                <a:solidFill>
                  <a:srgbClr val="FFFFFF"/>
                </a:solidFill>
              </a:rPr>
              <a:t> a la </a:t>
            </a:r>
            <a:r>
              <a:rPr lang="en-US" altLang="en-US" sz="2800" dirty="0" err="1">
                <a:solidFill>
                  <a:srgbClr val="FFFFFF"/>
                </a:solidFill>
              </a:rPr>
              <a:t>plaga</a:t>
            </a:r>
            <a:r>
              <a:rPr lang="en-US" altLang="en-US" sz="2800" dirty="0">
                <a:solidFill>
                  <a:srgbClr val="FFFFFF"/>
                </a:solidFill>
              </a:rPr>
              <a:t>, </a:t>
            </a:r>
            <a:r>
              <a:rPr lang="en-US" altLang="en-US" sz="2800" dirty="0" err="1">
                <a:solidFill>
                  <a:schemeClr val="bg1"/>
                </a:solidFill>
              </a:rPr>
              <a:t>indique</a:t>
            </a:r>
            <a:r>
              <a:rPr lang="en-US" altLang="en-US" sz="2800" dirty="0">
                <a:solidFill>
                  <a:schemeClr val="bg1"/>
                </a:solidFill>
              </a:rPr>
              <a:t> los 5 </a:t>
            </a:r>
            <a:r>
              <a:rPr lang="en-US" altLang="en-US" sz="2800" dirty="0" err="1">
                <a:solidFill>
                  <a:schemeClr val="bg1"/>
                </a:solidFill>
              </a:rPr>
              <a:t>pasos</a:t>
            </a:r>
            <a:r>
              <a:rPr lang="en-US" altLang="en-US" sz="2800" dirty="0">
                <a:solidFill>
                  <a:schemeClr val="bg1"/>
                </a:solidFill>
              </a:rPr>
              <a:t> del IPM para </a:t>
            </a:r>
            <a:r>
              <a:rPr lang="en-US" altLang="en-US" sz="2800" dirty="0" err="1">
                <a:solidFill>
                  <a:schemeClr val="bg1"/>
                </a:solidFill>
              </a:rPr>
              <a:t>esa</a:t>
            </a:r>
            <a:r>
              <a:rPr lang="en-US" altLang="en-US" sz="2800" dirty="0">
                <a:solidFill>
                  <a:schemeClr val="bg1"/>
                </a:solidFill>
              </a:rPr>
              <a:t> </a:t>
            </a:r>
            <a:r>
              <a:rPr lang="en-US" altLang="en-US" sz="2800" dirty="0" err="1">
                <a:solidFill>
                  <a:schemeClr val="bg1"/>
                </a:solidFill>
              </a:rPr>
              <a:t>plaga</a:t>
            </a:r>
            <a:r>
              <a:rPr lang="en-US" altLang="en-US" sz="2800" dirty="0">
                <a:solidFill>
                  <a:schemeClr val="bg1"/>
                </a:solidFill>
              </a:rPr>
              <a:t>.</a:t>
            </a:r>
          </a:p>
          <a:p>
            <a:pPr eaLnBrk="1" hangingPunct="1">
              <a:buFont typeface="Arial" panose="020B0604020202020204" pitchFamily="34" charset="0"/>
              <a:buChar char="•"/>
              <a:defRPr/>
            </a:pPr>
            <a:r>
              <a:rPr lang="en-US" altLang="en-US" sz="2800" dirty="0">
                <a:solidFill>
                  <a:schemeClr val="bg1"/>
                </a:solidFill>
              </a:rPr>
              <a:t>Presente un </a:t>
            </a:r>
            <a:r>
              <a:rPr lang="en-US" altLang="en-US" sz="2800" dirty="0" err="1">
                <a:solidFill>
                  <a:schemeClr val="bg1"/>
                </a:solidFill>
              </a:rPr>
              <a:t>informe</a:t>
            </a:r>
            <a:r>
              <a:rPr lang="en-US" altLang="en-US" sz="2800" dirty="0">
                <a:solidFill>
                  <a:schemeClr val="bg1"/>
                </a:solidFill>
              </a:rPr>
              <a:t>.</a:t>
            </a:r>
          </a:p>
        </p:txBody>
      </p:sp>
      <p:sp>
        <p:nvSpPr>
          <p:cNvPr id="4" name="TextBox 3">
            <a:extLst>
              <a:ext uri="{FF2B5EF4-FFF2-40B4-BE49-F238E27FC236}">
                <a16:creationId xmlns:a16="http://schemas.microsoft.com/office/drawing/2014/main" id="{57CCB820-B806-4B03-B26A-9586F6DEEB86}"/>
              </a:ext>
            </a:extLst>
          </p:cNvPr>
          <p:cNvSpPr txBox="1"/>
          <p:nvPr/>
        </p:nvSpPr>
        <p:spPr>
          <a:xfrm>
            <a:off x="2295525" y="3921126"/>
            <a:ext cx="6705600" cy="830997"/>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r>
              <a:rPr lang="en-US" altLang="en-US" sz="2400" dirty="0" err="1">
                <a:solidFill>
                  <a:srgbClr val="FFFFFF"/>
                </a:solidFill>
              </a:rPr>
              <a:t>Pista</a:t>
            </a:r>
            <a:r>
              <a:rPr lang="en-US" altLang="en-US" sz="2400" dirty="0">
                <a:solidFill>
                  <a:srgbClr val="FFFFFF"/>
                </a:solidFill>
              </a:rPr>
              <a:t>: 5 </a:t>
            </a:r>
            <a:r>
              <a:rPr lang="en-US" altLang="en-US" sz="2400" dirty="0" err="1">
                <a:solidFill>
                  <a:srgbClr val="FFFFFF"/>
                </a:solidFill>
              </a:rPr>
              <a:t>pasos</a:t>
            </a:r>
            <a:r>
              <a:rPr lang="en-US" altLang="en-US" sz="2400" dirty="0">
                <a:solidFill>
                  <a:srgbClr val="FFFFFF"/>
                </a:solidFill>
              </a:rPr>
              <a:t> del IPM: </a:t>
            </a:r>
            <a:r>
              <a:rPr lang="en-US" altLang="en-US" sz="2400" dirty="0" err="1">
                <a:solidFill>
                  <a:srgbClr val="FFFFFF"/>
                </a:solidFill>
              </a:rPr>
              <a:t>prevenir</a:t>
            </a:r>
            <a:r>
              <a:rPr lang="en-US" altLang="en-US" sz="2400" dirty="0">
                <a:solidFill>
                  <a:srgbClr val="FFFFFF"/>
                </a:solidFill>
              </a:rPr>
              <a:t>, </a:t>
            </a:r>
            <a:r>
              <a:rPr lang="en-US" altLang="en-US" sz="2400" dirty="0" err="1">
                <a:solidFill>
                  <a:srgbClr val="FFFFFF"/>
                </a:solidFill>
              </a:rPr>
              <a:t>inspeccionar</a:t>
            </a:r>
            <a:r>
              <a:rPr lang="en-US" altLang="en-US" sz="2400" dirty="0">
                <a:solidFill>
                  <a:srgbClr val="FFFFFF"/>
                </a:solidFill>
              </a:rPr>
              <a:t>, </a:t>
            </a:r>
            <a:r>
              <a:rPr lang="en-US" altLang="en-US" sz="2400" dirty="0" err="1">
                <a:solidFill>
                  <a:schemeClr val="bg1"/>
                </a:solidFill>
              </a:rPr>
              <a:t>identificar</a:t>
            </a:r>
            <a:r>
              <a:rPr lang="en-US" altLang="en-US" sz="2400" dirty="0">
                <a:solidFill>
                  <a:schemeClr val="bg1"/>
                </a:solidFill>
              </a:rPr>
              <a:t>, </a:t>
            </a:r>
            <a:r>
              <a:rPr lang="en-US" altLang="en-US" sz="2400" dirty="0" err="1">
                <a:solidFill>
                  <a:schemeClr val="bg1"/>
                </a:solidFill>
              </a:rPr>
              <a:t>monitorizar</a:t>
            </a:r>
            <a:r>
              <a:rPr lang="en-US" altLang="en-US" sz="2400" dirty="0">
                <a:solidFill>
                  <a:schemeClr val="bg1"/>
                </a:solidFill>
              </a:rPr>
              <a:t>, </a:t>
            </a:r>
            <a:r>
              <a:rPr lang="en-US" altLang="en-US" sz="2400" dirty="0" err="1">
                <a:solidFill>
                  <a:schemeClr val="bg1"/>
                </a:solidFill>
              </a:rPr>
              <a:t>controlar</a:t>
            </a:r>
            <a:r>
              <a:rPr lang="en-US" altLang="en-US" sz="2400" dirty="0">
                <a:solidFill>
                  <a:schemeClr val="bg1"/>
                </a:solidFill>
              </a:rPr>
              <a:t>.</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5D6B-9F45-4E91-B82D-2C59E4F0FD7D}"/>
              </a:ext>
            </a:extLst>
          </p:cNvPr>
          <p:cNvSpPr>
            <a:spLocks noGrp="1"/>
          </p:cNvSpPr>
          <p:nvPr>
            <p:ph type="title"/>
          </p:nvPr>
        </p:nvSpPr>
        <p:spPr>
          <a:xfrm>
            <a:off x="1981200" y="554038"/>
            <a:ext cx="8229600" cy="584200"/>
          </a:xfrm>
        </p:spPr>
        <p:txBody>
          <a:bodyPr wrap="square" numCol="1" anchorCtr="0" compatLnSpc="1">
            <a:prstTxWarp prst="textNoShape">
              <a:avLst/>
            </a:prstTxWarp>
          </a:bodyPr>
          <a:lstStyle/>
          <a:p>
            <a:pPr eaLnBrk="1" hangingPunct="1">
              <a:buSzPct val="100000"/>
              <a:defRPr/>
            </a:pPr>
            <a:r>
              <a:rPr lang="en-US" altLang="en-US" dirty="0" err="1">
                <a:solidFill>
                  <a:srgbClr val="3E3D2D"/>
                </a:solidFill>
              </a:rPr>
              <a:t>Actividades</a:t>
            </a:r>
            <a:r>
              <a:rPr lang="en-US" altLang="en-US" dirty="0">
                <a:solidFill>
                  <a:srgbClr val="3E3D2D"/>
                </a:solidFill>
              </a:rPr>
              <a:t> </a:t>
            </a:r>
            <a:r>
              <a:rPr lang="en-US" altLang="en-US" dirty="0" err="1">
                <a:solidFill>
                  <a:srgbClr val="3E3D2D"/>
                </a:solidFill>
              </a:rPr>
              <a:t>en</a:t>
            </a:r>
            <a:r>
              <a:rPr lang="en-US" altLang="en-US" dirty="0">
                <a:solidFill>
                  <a:srgbClr val="3E3D2D"/>
                </a:solidFill>
              </a:rPr>
              <a:t> </a:t>
            </a:r>
            <a:r>
              <a:rPr lang="en-US" altLang="en-US" dirty="0" err="1">
                <a:solidFill>
                  <a:srgbClr val="3E3D2D"/>
                </a:solidFill>
              </a:rPr>
              <a:t>grupos</a:t>
            </a:r>
            <a:r>
              <a:rPr lang="en-US" altLang="en-US" dirty="0">
                <a:solidFill>
                  <a:srgbClr val="3E3D2D"/>
                </a:solidFill>
              </a:rPr>
              <a:t> </a:t>
            </a:r>
            <a:r>
              <a:rPr lang="en-US" altLang="en-US" dirty="0" err="1">
                <a:solidFill>
                  <a:srgbClr val="3E3D2D"/>
                </a:solidFill>
              </a:rPr>
              <a:t>pequeños</a:t>
            </a:r>
            <a:endParaRPr lang="en-US" altLang="en-US" dirty="0">
              <a:solidFill>
                <a:srgbClr val="3E3D2D"/>
              </a:solidFill>
            </a:endParaRPr>
          </a:p>
        </p:txBody>
      </p:sp>
      <p:sp>
        <p:nvSpPr>
          <p:cNvPr id="3" name="TextBox 2">
            <a:extLst>
              <a:ext uri="{FF2B5EF4-FFF2-40B4-BE49-F238E27FC236}">
                <a16:creationId xmlns:a16="http://schemas.microsoft.com/office/drawing/2014/main" id="{A1D743E6-3F4F-421A-AE10-D5A0E3E40229}"/>
              </a:ext>
            </a:extLst>
          </p:cNvPr>
          <p:cNvSpPr txBox="1"/>
          <p:nvPr/>
        </p:nvSpPr>
        <p:spPr>
          <a:xfrm>
            <a:off x="3505200" y="1395413"/>
            <a:ext cx="3657600" cy="1384300"/>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endParaRPr lang="en-US" altLang="en-US" sz="2800" dirty="0">
              <a:solidFill>
                <a:srgbClr val="FFFFFF"/>
              </a:solidFill>
            </a:endParaRPr>
          </a:p>
          <a:p>
            <a:pPr eaLnBrk="1" hangingPunct="1">
              <a:buSzPct val="100000"/>
              <a:defRPr/>
            </a:pPr>
            <a:r>
              <a:rPr lang="en-US" altLang="en-US" sz="2800" dirty="0">
                <a:solidFill>
                  <a:srgbClr val="FFFFFF"/>
                </a:solidFill>
              </a:rPr>
              <a:t>Actividad de la </a:t>
            </a:r>
            <a:r>
              <a:rPr lang="es-ES" altLang="en-US" sz="2800" dirty="0">
                <a:solidFill>
                  <a:srgbClr val="FFFFFF"/>
                </a:solidFill>
              </a:rPr>
              <a:t>lista</a:t>
            </a:r>
            <a:r>
              <a:rPr lang="en-US" altLang="en-US" sz="2800" dirty="0">
                <a:solidFill>
                  <a:srgbClr val="FFFFFF"/>
                </a:solidFill>
              </a:rPr>
              <a:t> de  control del IPM</a:t>
            </a:r>
          </a:p>
        </p:txBody>
      </p:sp>
      <p:sp>
        <p:nvSpPr>
          <p:cNvPr id="4" name="TextBox 3">
            <a:extLst>
              <a:ext uri="{FF2B5EF4-FFF2-40B4-BE49-F238E27FC236}">
                <a16:creationId xmlns:a16="http://schemas.microsoft.com/office/drawing/2014/main" id="{B71FF6B2-E923-4623-A02D-4655B52241A5}"/>
              </a:ext>
            </a:extLst>
          </p:cNvPr>
          <p:cNvSpPr txBox="1"/>
          <p:nvPr/>
        </p:nvSpPr>
        <p:spPr>
          <a:xfrm>
            <a:off x="3522664" y="3033714"/>
            <a:ext cx="3640137" cy="1384995"/>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endParaRPr lang="en-US" altLang="en-US" sz="2800" dirty="0">
              <a:solidFill>
                <a:srgbClr val="FFFFFF"/>
              </a:solidFill>
            </a:endParaRPr>
          </a:p>
          <a:p>
            <a:pPr eaLnBrk="1" hangingPunct="1">
              <a:buSzPct val="100000"/>
              <a:defRPr/>
            </a:pPr>
            <a:r>
              <a:rPr lang="en-US" altLang="en-US" sz="2800" dirty="0">
                <a:solidFill>
                  <a:srgbClr val="FFFFFF"/>
                </a:solidFill>
              </a:rPr>
              <a:t>Revisión de la herramienta del IPM</a:t>
            </a:r>
          </a:p>
        </p:txBody>
      </p:sp>
      <p:sp>
        <p:nvSpPr>
          <p:cNvPr id="9" name="TextBox 8">
            <a:extLst>
              <a:ext uri="{FF2B5EF4-FFF2-40B4-BE49-F238E27FC236}">
                <a16:creationId xmlns:a16="http://schemas.microsoft.com/office/drawing/2014/main" id="{F32C1B3E-2BD2-4A00-8FCF-E4E4045198D6}"/>
              </a:ext>
            </a:extLst>
          </p:cNvPr>
          <p:cNvSpPr txBox="1"/>
          <p:nvPr/>
        </p:nvSpPr>
        <p:spPr>
          <a:xfrm>
            <a:off x="3543300" y="4524376"/>
            <a:ext cx="3640138" cy="1384995"/>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SzPct val="100000"/>
              <a:defRPr/>
            </a:pPr>
            <a:endParaRPr lang="en-US" altLang="en-US" sz="2800" dirty="0">
              <a:solidFill>
                <a:srgbClr val="FFFFFF"/>
              </a:solidFill>
            </a:endParaRPr>
          </a:p>
          <a:p>
            <a:pPr eaLnBrk="1" hangingPunct="1">
              <a:buSzPct val="100000"/>
              <a:defRPr/>
            </a:pPr>
            <a:r>
              <a:rPr lang="en-US" altLang="en-US" sz="2800" dirty="0">
                <a:solidFill>
                  <a:srgbClr val="FFFFFF"/>
                </a:solidFill>
              </a:rPr>
              <a:t>Actividad del pasaporte de la HSA</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762000" y="1371600"/>
            <a:ext cx="7543800" cy="449580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1" i="0" u="none" strike="noStrike" kern="1200" cap="none" spc="0" normalizeH="0" baseline="0" noProof="0" dirty="0">
                <a:ln>
                  <a:noFill/>
                </a:ln>
                <a:solidFill>
                  <a:srgbClr val="8DC63F"/>
                </a:solidFill>
                <a:effectLst/>
                <a:uLnTx/>
                <a:uFillTx/>
                <a:latin typeface="+mn-lt"/>
                <a:ea typeface="+mn-ea"/>
                <a:cs typeface="Arial" panose="020B0604020202020204" pitchFamily="34" charset="0"/>
              </a:rPr>
              <a:t>Una ley de derecho-a-saber </a:t>
            </a: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que informa a padres y empleados sobre el uso de pesticidas en escuelas públicas y centros de cuidado infantil.</a:t>
            </a: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Asegura </a:t>
            </a:r>
            <a:r>
              <a:rPr kumimoji="0" lang="es-MX" sz="2800" b="1" i="0" u="none" strike="noStrike" kern="1200" cap="none" spc="0" normalizeH="0" baseline="0" noProof="0" dirty="0">
                <a:ln>
                  <a:noFill/>
                </a:ln>
                <a:solidFill>
                  <a:srgbClr val="8DC63F"/>
                </a:solidFill>
                <a:effectLst/>
                <a:uLnTx/>
                <a:uFillTx/>
                <a:latin typeface="+mn-lt"/>
                <a:ea typeface="+mn-ea"/>
                <a:cs typeface="Arial" panose="020B0604020202020204" pitchFamily="34" charset="0"/>
              </a:rPr>
              <a:t>ambientes de aprendizaje y cuidado saludables, y seguros </a:t>
            </a: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para los niños de California. </a:t>
            </a:r>
            <a:endParaRPr kumimoji="0" lang="es-MX" sz="2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Applica a escuelas públicas de K–12 y los </a:t>
            </a:r>
            <a:r>
              <a:rPr kumimoji="0" lang="es-MX" sz="2800" b="1" i="0" u="none" strike="noStrike" kern="1200" cap="none" spc="0" normalizeH="0" baseline="0" noProof="0" dirty="0">
                <a:ln>
                  <a:noFill/>
                </a:ln>
                <a:solidFill>
                  <a:srgbClr val="8DC63F"/>
                </a:solidFill>
                <a:effectLst/>
                <a:uLnTx/>
                <a:uFillTx/>
                <a:latin typeface="+mn-lt"/>
                <a:ea typeface="+mn-ea"/>
                <a:cs typeface="Arial" panose="020B0604020202020204" pitchFamily="34" charset="0"/>
              </a:rPr>
              <a:t>centros de cuidado infantil con licencia</a:t>
            </a:r>
            <a:r>
              <a:rPr kumimoji="0" lang="es-MX" sz="2800" b="0" i="0" u="none" strike="noStrike" kern="1200" cap="none" spc="0" normalizeH="0" baseline="0" noProof="0" dirty="0">
                <a:ln>
                  <a:noFill/>
                </a:ln>
                <a:solidFill>
                  <a:srgbClr val="8DC63F"/>
                </a:solidFill>
                <a:effectLst/>
                <a:uLnTx/>
                <a:uFillTx/>
                <a:latin typeface="+mn-lt"/>
                <a:ea typeface="+mn-ea"/>
                <a:cs typeface="Arial" panose="020B0604020202020204" pitchFamily="34" charset="0"/>
              </a:rPr>
              <a:t> </a:t>
            </a: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públicos y privados.</a:t>
            </a: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No aplica a </a:t>
            </a:r>
            <a:r>
              <a:rPr kumimoji="0" lang="es-MX" sz="2800" b="1" i="0" u="none" strike="noStrike" kern="1200" cap="none" spc="0" normalizeH="0" baseline="0" noProof="0" dirty="0">
                <a:ln>
                  <a:noFill/>
                </a:ln>
                <a:solidFill>
                  <a:srgbClr val="8DC63F"/>
                </a:solidFill>
                <a:effectLst/>
                <a:uLnTx/>
                <a:uFillTx/>
                <a:latin typeface="+mn-lt"/>
                <a:ea typeface="+mn-ea"/>
                <a:cs typeface="Arial" panose="020B0604020202020204" pitchFamily="34" charset="0"/>
              </a:rPr>
              <a:t>Cuidado Infantil Familiar en el Hogar</a:t>
            </a:r>
            <a:r>
              <a:rPr kumimoji="0" lang="es-MX"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93518"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¿Qué es </a:t>
            </a:r>
            <a:r>
              <a:rPr kumimoji="0" lang="es-E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la Ley de Escuelas Saludables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(HSA)?</a:t>
            </a:r>
          </a:p>
        </p:txBody>
      </p:sp>
    </p:spTree>
    <p:custDataLst>
      <p:tags r:id="rId1"/>
    </p:custDataLst>
    <p:extLst>
      <p:ext uri="{BB962C8B-B14F-4D97-AF65-F5344CB8AC3E}">
        <p14:creationId xmlns:p14="http://schemas.microsoft.com/office/powerpoint/2010/main" val="421426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57621-CDA3-D22C-ED63-0485F662452E}"/>
              </a:ext>
            </a:extLst>
          </p:cNvPr>
          <p:cNvPicPr>
            <a:picLocks noChangeAspect="1"/>
          </p:cNvPicPr>
          <p:nvPr/>
        </p:nvPicPr>
        <p:blipFill>
          <a:blip r:embed="rId3"/>
          <a:stretch>
            <a:fillRect/>
          </a:stretch>
        </p:blipFill>
        <p:spPr>
          <a:xfrm>
            <a:off x="323631" y="1780698"/>
            <a:ext cx="5772369" cy="2323469"/>
          </a:xfrm>
          <a:prstGeom prst="rect">
            <a:avLst/>
          </a:prstGeom>
        </p:spPr>
      </p:pic>
      <p:pic>
        <p:nvPicPr>
          <p:cNvPr id="3" name="Picture 2">
            <a:extLst>
              <a:ext uri="{FF2B5EF4-FFF2-40B4-BE49-F238E27FC236}">
                <a16:creationId xmlns:a16="http://schemas.microsoft.com/office/drawing/2014/main" id="{F41D728C-6354-5D5D-3673-794051C89EA0}"/>
              </a:ext>
            </a:extLst>
          </p:cNvPr>
          <p:cNvPicPr>
            <a:picLocks noChangeAspect="1"/>
          </p:cNvPicPr>
          <p:nvPr/>
        </p:nvPicPr>
        <p:blipFill>
          <a:blip r:embed="rId4"/>
          <a:stretch>
            <a:fillRect/>
          </a:stretch>
        </p:blipFill>
        <p:spPr>
          <a:xfrm>
            <a:off x="6640829" y="1780698"/>
            <a:ext cx="5227539" cy="2894216"/>
          </a:xfrm>
          <a:prstGeom prst="rect">
            <a:avLst/>
          </a:prstGeom>
        </p:spPr>
      </p:pic>
    </p:spTree>
    <p:extLst>
      <p:ext uri="{BB962C8B-B14F-4D97-AF65-F5344CB8AC3E}">
        <p14:creationId xmlns:p14="http://schemas.microsoft.com/office/powerpoint/2010/main" val="3847416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C2D4E-12B4-9EEB-38C9-B095007B9422}"/>
              </a:ext>
            </a:extLst>
          </p:cNvPr>
          <p:cNvPicPr>
            <a:picLocks noChangeAspect="1"/>
          </p:cNvPicPr>
          <p:nvPr/>
        </p:nvPicPr>
        <p:blipFill>
          <a:blip r:embed="rId3"/>
          <a:stretch>
            <a:fillRect/>
          </a:stretch>
        </p:blipFill>
        <p:spPr>
          <a:xfrm>
            <a:off x="207426" y="1924611"/>
            <a:ext cx="5888573" cy="3587426"/>
          </a:xfrm>
          <a:prstGeom prst="rect">
            <a:avLst/>
          </a:prstGeom>
        </p:spPr>
      </p:pic>
      <p:pic>
        <p:nvPicPr>
          <p:cNvPr id="3" name="Picture 2">
            <a:extLst>
              <a:ext uri="{FF2B5EF4-FFF2-40B4-BE49-F238E27FC236}">
                <a16:creationId xmlns:a16="http://schemas.microsoft.com/office/drawing/2014/main" id="{C76A7A26-E75C-3B80-3073-61878B7D5060}"/>
              </a:ext>
            </a:extLst>
          </p:cNvPr>
          <p:cNvPicPr>
            <a:picLocks noChangeAspect="1"/>
          </p:cNvPicPr>
          <p:nvPr/>
        </p:nvPicPr>
        <p:blipFill>
          <a:blip r:embed="rId4"/>
          <a:stretch>
            <a:fillRect/>
          </a:stretch>
        </p:blipFill>
        <p:spPr>
          <a:xfrm>
            <a:off x="6095999" y="2130334"/>
            <a:ext cx="5643293" cy="2597332"/>
          </a:xfrm>
          <a:prstGeom prst="rect">
            <a:avLst/>
          </a:prstGeom>
        </p:spPr>
      </p:pic>
    </p:spTree>
    <p:extLst>
      <p:ext uri="{BB962C8B-B14F-4D97-AF65-F5344CB8AC3E}">
        <p14:creationId xmlns:p14="http://schemas.microsoft.com/office/powerpoint/2010/main" val="165787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7BE77-F9E3-806B-1B3F-BAD4FAAB0FF5}"/>
              </a:ext>
            </a:extLst>
          </p:cNvPr>
          <p:cNvPicPr>
            <a:picLocks noChangeAspect="1"/>
          </p:cNvPicPr>
          <p:nvPr/>
        </p:nvPicPr>
        <p:blipFill>
          <a:blip r:embed="rId3"/>
          <a:stretch>
            <a:fillRect/>
          </a:stretch>
        </p:blipFill>
        <p:spPr>
          <a:xfrm>
            <a:off x="244547" y="2054127"/>
            <a:ext cx="5851453" cy="2272171"/>
          </a:xfrm>
          <a:prstGeom prst="rect">
            <a:avLst/>
          </a:prstGeom>
        </p:spPr>
      </p:pic>
      <p:pic>
        <p:nvPicPr>
          <p:cNvPr id="3" name="Picture 2">
            <a:extLst>
              <a:ext uri="{FF2B5EF4-FFF2-40B4-BE49-F238E27FC236}">
                <a16:creationId xmlns:a16="http://schemas.microsoft.com/office/drawing/2014/main" id="{A68A7BB6-4F4F-55E7-C27B-0393D70755BE}"/>
              </a:ext>
            </a:extLst>
          </p:cNvPr>
          <p:cNvPicPr>
            <a:picLocks noChangeAspect="1"/>
          </p:cNvPicPr>
          <p:nvPr/>
        </p:nvPicPr>
        <p:blipFill>
          <a:blip r:embed="rId4"/>
          <a:stretch>
            <a:fillRect/>
          </a:stretch>
        </p:blipFill>
        <p:spPr>
          <a:xfrm>
            <a:off x="6345403" y="2054128"/>
            <a:ext cx="5112251" cy="2422180"/>
          </a:xfrm>
          <a:prstGeom prst="rect">
            <a:avLst/>
          </a:prstGeom>
        </p:spPr>
      </p:pic>
    </p:spTree>
    <p:extLst>
      <p:ext uri="{BB962C8B-B14F-4D97-AF65-F5344CB8AC3E}">
        <p14:creationId xmlns:p14="http://schemas.microsoft.com/office/powerpoint/2010/main" val="2091840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3805</TotalTime>
  <Words>7283</Words>
  <Application>Microsoft Office PowerPoint</Application>
  <PresentationFormat>Widescreen</PresentationFormat>
  <Paragraphs>490</Paragraphs>
  <Slides>51</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Calibri</vt:lpstr>
      <vt:lpstr>Calibri Light</vt:lpstr>
      <vt:lpstr>Calibri Light, sans-serif</vt:lpstr>
      <vt:lpstr>Cambria</vt:lpstr>
      <vt:lpstr>News Gothic MT</vt:lpstr>
      <vt:lpstr>Segoe UI</vt:lpstr>
      <vt:lpstr>Times New Roman</vt:lpstr>
      <vt:lpstr>Wingdings</vt:lpstr>
      <vt:lpstr>Adjacency</vt:lpstr>
      <vt:lpstr>Manejo Integrado de Plagas (IPM) para proveedores de cuidado infantil</vt:lpstr>
      <vt:lpstr>Reconocimientos </vt:lpstr>
      <vt:lpstr>Preguntas para romper el hielo</vt:lpstr>
      <vt:lpstr>¿Por qué estamos aquí hoy?</vt:lpstr>
      <vt:lpstr>Al final del día de hoy, podrán:</vt:lpstr>
      <vt:lpstr>PowerPoint Presentation</vt:lpstr>
      <vt:lpstr>PowerPoint Presentation</vt:lpstr>
      <vt:lpstr>PowerPoint Presentation</vt:lpstr>
      <vt:lpstr>PowerPoint Presentation</vt:lpstr>
      <vt:lpstr>PowerPoint Presentation</vt:lpstr>
      <vt:lpstr>PowerPoint Presentation</vt:lpstr>
      <vt:lpstr>Asegurése de comunicarse con...</vt:lpstr>
      <vt:lpstr>Productos exentos/no exentos</vt:lpstr>
      <vt:lpstr>¿Qué es una plaga?</vt:lpstr>
      <vt:lpstr>¿Cuáles son las plagas INTERIORES más comunes en los centros de cuidado infantil de California?</vt:lpstr>
      <vt:lpstr>¿Cuáles son las plagas EXTERIORES más comunes en los centros de cuidado infantil de California?</vt:lpstr>
      <vt:lpstr>¿Qué problemas pueden causar las plagas?</vt:lpstr>
      <vt:lpstr>¿Qué son los pesticidas?</vt:lpstr>
      <vt:lpstr>Preocupaciones sobre el uso de pesticidas</vt:lpstr>
      <vt:lpstr>Preocupaciones sobre el uso de pesticidas</vt:lpstr>
      <vt:lpstr>Preocupaciones sobre el uso de pesticidas</vt:lpstr>
      <vt:lpstr>Preocupaciones sobre el uso de pesticidas</vt:lpstr>
      <vt:lpstr> ¿Por qué son vulnerables los niños pequeños?</vt:lpstr>
      <vt:lpstr> ¿Por qué son más vulnerables los niños?</vt:lpstr>
      <vt:lpstr> ¿Por qué son más vulnerables los niños?</vt:lpstr>
      <vt:lpstr>¿Cuáles son las posibles vías de exposición en el caso de los niños?</vt:lpstr>
      <vt:lpstr>¿Dónde podrían encontrarse los pesticidas?</vt:lpstr>
      <vt:lpstr> Grupo de Trabajo del Medio Ambiente (Environmental Working Group, EWG) </vt:lpstr>
      <vt:lpstr>¿Qué tan común es el uso de pesticidas?</vt:lpstr>
      <vt:lpstr>PowerPoint Presentation</vt:lpstr>
      <vt:lpstr>Almacenamiento de pesticidas</vt:lpstr>
      <vt:lpstr>¿Qué es el manejo integrado de plagas (IPM)?</vt:lpstr>
      <vt:lpstr>PowerPoint Presentation</vt:lpstr>
      <vt:lpstr>Prevención: Mantenga las plagas fuera</vt:lpstr>
      <vt:lpstr>Prevención: Elimine el alimento y el agua para las plagas</vt:lpstr>
      <vt:lpstr>Prevención: Elimine el refugio de las plagas</vt:lpstr>
      <vt:lpstr>Inspección</vt:lpstr>
      <vt:lpstr>Identificación</vt:lpstr>
      <vt:lpstr>Monitorización</vt:lpstr>
      <vt:lpstr>Control</vt:lpstr>
      <vt:lpstr>Control del entorno al aire libre</vt:lpstr>
      <vt:lpstr>Control: Seleccionar un pesticida </vt:lpstr>
      <vt:lpstr>PowerPoint Presentation</vt:lpstr>
      <vt:lpstr>PowerPoint Presentation</vt:lpstr>
      <vt:lpstr>DPR Vídeo</vt:lpstr>
      <vt:lpstr>PowerPoint Presentation</vt:lpstr>
      <vt:lpstr>IPM/IGM Toolbox</vt:lpstr>
      <vt:lpstr>Recuerde los cinco pasos del IPM Prevenir, Inspecctionar, Identificar, Monitorear, Manajar</vt:lpstr>
      <vt:lpstr>PowerPoint Presentation</vt:lpstr>
      <vt:lpstr>Actividad en grupos pequeños</vt:lpstr>
      <vt:lpstr>Actividades en grupos pequeños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Rose, Bobbie</cp:lastModifiedBy>
  <cp:revision>248</cp:revision>
  <dcterms:created xsi:type="dcterms:W3CDTF">2017-11-15T21:34:28Z</dcterms:created>
  <dcterms:modified xsi:type="dcterms:W3CDTF">2023-05-02T00:52:40Z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