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tags/tag39.xml" ContentType="application/vnd.openxmlformats-officedocument.presentationml.tags+xml"/>
  <Override PartName="/ppt/notesSlides/notesSlide36.xml" ContentType="application/vnd.openxmlformats-officedocument.presentationml.notesSlide+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56"/>
  </p:notesMasterIdLst>
  <p:sldIdLst>
    <p:sldId id="256" r:id="rId3"/>
    <p:sldId id="263" r:id="rId4"/>
    <p:sldId id="259" r:id="rId5"/>
    <p:sldId id="264" r:id="rId6"/>
    <p:sldId id="265" r:id="rId7"/>
    <p:sldId id="316" r:id="rId8"/>
    <p:sldId id="270" r:id="rId9"/>
    <p:sldId id="272" r:id="rId10"/>
    <p:sldId id="309" r:id="rId11"/>
    <p:sldId id="271" r:id="rId12"/>
    <p:sldId id="273" r:id="rId13"/>
    <p:sldId id="317" r:id="rId14"/>
    <p:sldId id="269" r:id="rId15"/>
    <p:sldId id="266" r:id="rId16"/>
    <p:sldId id="267" r:id="rId17"/>
    <p:sldId id="281" r:id="rId18"/>
    <p:sldId id="274" r:id="rId19"/>
    <p:sldId id="282" r:id="rId20"/>
    <p:sldId id="285" r:id="rId21"/>
    <p:sldId id="284" r:id="rId22"/>
    <p:sldId id="268" r:id="rId23"/>
    <p:sldId id="287" r:id="rId24"/>
    <p:sldId id="280" r:id="rId25"/>
    <p:sldId id="289" r:id="rId26"/>
    <p:sldId id="288" r:id="rId27"/>
    <p:sldId id="290" r:id="rId28"/>
    <p:sldId id="292" r:id="rId29"/>
    <p:sldId id="291" r:id="rId30"/>
    <p:sldId id="311" r:id="rId31"/>
    <p:sldId id="276" r:id="rId32"/>
    <p:sldId id="312" r:id="rId33"/>
    <p:sldId id="300" r:id="rId34"/>
    <p:sldId id="307" r:id="rId35"/>
    <p:sldId id="320" r:id="rId36"/>
    <p:sldId id="296" r:id="rId37"/>
    <p:sldId id="319" r:id="rId38"/>
    <p:sldId id="294" r:id="rId39"/>
    <p:sldId id="313" r:id="rId40"/>
    <p:sldId id="310" r:id="rId41"/>
    <p:sldId id="295" r:id="rId42"/>
    <p:sldId id="306" r:id="rId43"/>
    <p:sldId id="308" r:id="rId44"/>
    <p:sldId id="297" r:id="rId45"/>
    <p:sldId id="315" r:id="rId46"/>
    <p:sldId id="298" r:id="rId47"/>
    <p:sldId id="301" r:id="rId48"/>
    <p:sldId id="303" r:id="rId49"/>
    <p:sldId id="304" r:id="rId50"/>
    <p:sldId id="262" r:id="rId51"/>
    <p:sldId id="278" r:id="rId52"/>
    <p:sldId id="302" r:id="rId53"/>
    <p:sldId id="305" r:id="rId54"/>
    <p:sldId id="279" r:id="rId55"/>
  </p:sldIdLst>
  <p:sldSz cx="9144000" cy="6858000" type="screen4x3"/>
  <p:notesSz cx="6858000" cy="9144000"/>
  <p:custDataLst>
    <p:tags r:id="rId5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3"/>
    <a:srgbClr val="0072BC"/>
    <a:srgbClr val="F7941E"/>
    <a:srgbClr val="8DC63F"/>
    <a:srgbClr val="D90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61" autoAdjust="0"/>
  </p:normalViewPr>
  <p:slideViewPr>
    <p:cSldViewPr snapToGrid="0">
      <p:cViewPr varScale="1">
        <p:scale>
          <a:sx n="76" d="100"/>
          <a:sy n="76" d="100"/>
        </p:scale>
        <p:origin x="16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6526BA-E6E7-400E-ABBB-C634676A9736}" type="datetimeFigureOut">
              <a:rPr lang="en-US" smtClean="0"/>
              <a:t>9/28/2020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CBF3A2-1D03-491F-BDB6-337C0C097926}" type="slidenum">
              <a:rPr lang="en-US" smtClean="0"/>
              <a:t>‹#›</a:t>
            </a:fld>
            <a:endParaRPr lang="en-US"/>
          </a:p>
        </p:txBody>
      </p:sp>
    </p:spTree>
    <p:extLst>
      <p:ext uri="{BB962C8B-B14F-4D97-AF65-F5344CB8AC3E}">
        <p14:creationId xmlns:p14="http://schemas.microsoft.com/office/powerpoint/2010/main" val="3511702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ersi.info/PDF/NotesforClarification/ECERS-R%20Additional%20Notes_recent.pdf"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a:t>
            </a:fld>
            <a:endParaRPr lang="en-US"/>
          </a:p>
        </p:txBody>
      </p:sp>
    </p:spTree>
    <p:extLst>
      <p:ext uri="{BB962C8B-B14F-4D97-AF65-F5344CB8AC3E}">
        <p14:creationId xmlns:p14="http://schemas.microsoft.com/office/powerpoint/2010/main" val="490730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dirty="0"/>
              <a:t>These</a:t>
            </a:r>
            <a:r>
              <a:rPr lang="en-US" baseline="0" dirty="0"/>
              <a:t> terms are often used interchangeably but they do not mean the same thing.  Let’s break them down.</a:t>
            </a:r>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13</a:t>
            </a:fld>
            <a:endParaRPr lang="en-US"/>
          </a:p>
        </p:txBody>
      </p:sp>
    </p:spTree>
    <p:extLst>
      <p:ext uri="{BB962C8B-B14F-4D97-AF65-F5344CB8AC3E}">
        <p14:creationId xmlns:p14="http://schemas.microsoft.com/office/powerpoint/2010/main" val="1628327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dirty="0"/>
              <a:t>Ask this open ended question</a:t>
            </a:r>
            <a:r>
              <a:rPr lang="en-US" baseline="0" dirty="0"/>
              <a:t> to the class.   There are lots of good reasons to maintain a clean environment…</a:t>
            </a:r>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14</a:t>
            </a:fld>
            <a:endParaRPr lang="en-US"/>
          </a:p>
        </p:txBody>
      </p:sp>
    </p:spTree>
    <p:extLst>
      <p:ext uri="{BB962C8B-B14F-4D97-AF65-F5344CB8AC3E}">
        <p14:creationId xmlns:p14="http://schemas.microsoft.com/office/powerpoint/2010/main" val="126575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dirty="0"/>
              <a:t>Ask this open ended question</a:t>
            </a:r>
            <a:r>
              <a:rPr lang="en-US" baseline="0" dirty="0"/>
              <a:t> to the class.   We’ll be walking through the basics of cleaning.</a:t>
            </a:r>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15</a:t>
            </a:fld>
            <a:endParaRPr lang="en-US"/>
          </a:p>
        </p:txBody>
      </p:sp>
    </p:spTree>
    <p:extLst>
      <p:ext uri="{BB962C8B-B14F-4D97-AF65-F5344CB8AC3E}">
        <p14:creationId xmlns:p14="http://schemas.microsoft.com/office/powerpoint/2010/main" val="164112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It’s not possible to properly clean, sanitize, or disinfect a cluttered environment.  The first step</a:t>
            </a:r>
            <a:r>
              <a:rPr lang="en-US" baseline="0" dirty="0"/>
              <a:t> is to reduce clutter.</a:t>
            </a:r>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16</a:t>
            </a:fld>
            <a:endParaRPr lang="en-US"/>
          </a:p>
        </p:txBody>
      </p:sp>
    </p:spTree>
    <p:extLst>
      <p:ext uri="{BB962C8B-B14F-4D97-AF65-F5344CB8AC3E}">
        <p14:creationId xmlns:p14="http://schemas.microsoft.com/office/powerpoint/2010/main" val="2435205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step is to choose a safe cleaning product</a:t>
            </a:r>
            <a:r>
              <a:rPr lang="en-US" baseline="0" dirty="0"/>
              <a:t>.</a:t>
            </a:r>
            <a:r>
              <a:rPr lang="en-US" dirty="0"/>
              <a:t>  Many have strong fumes</a:t>
            </a:r>
            <a:r>
              <a:rPr lang="en-US" baseline="0" dirty="0"/>
              <a:t> or try to mask odors with perfume leading to poor air quality. </a:t>
            </a:r>
            <a:r>
              <a:rPr lang="en-US" dirty="0"/>
              <a:t>Some products may</a:t>
            </a:r>
            <a:r>
              <a:rPr lang="en-US" baseline="0" dirty="0"/>
              <a:t> make marketing claims that they are “green”, but they may not be. Look for a third party certification to know if the product you are using is safer for human health and the environment. Some products are ready to use, some need to be diluted with water. Always follow label directions for proper use and use personal protective equipment such as gloves and eye wear as directed.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45F4572-CB99-40FC-AA4A-6C21834D3768}" type="slidenum">
              <a:rPr lang="en-US" smtClean="0"/>
              <a:pPr>
                <a:defRPr/>
              </a:pPr>
              <a:t>17</a:t>
            </a:fld>
            <a:endParaRPr lang="en-US" dirty="0"/>
          </a:p>
        </p:txBody>
      </p:sp>
    </p:spTree>
    <p:extLst>
      <p:ext uri="{BB962C8B-B14F-4D97-AF65-F5344CB8AC3E}">
        <p14:creationId xmlns:p14="http://schemas.microsoft.com/office/powerpoint/2010/main" val="365633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Microfiber cloths and mops</a:t>
            </a:r>
            <a:r>
              <a:rPr lang="en-US" baseline="0" dirty="0"/>
              <a:t> work well to trap and absorb dirt, oils, germs, debris from surfaces.  They dry quickly and use less cleaning solution. Sponges harbor microbes and may spread germs rather than cleaning them up.</a:t>
            </a:r>
          </a:p>
          <a:p>
            <a:r>
              <a:rPr lang="en-US" baseline="0" dirty="0"/>
              <a:t>Walk-off mats placed at doors and entryways capture dirt tracked in on shoes. Vacuum the door mats daily. You might also consider a “shoe off” policy, especially in infant/toddler programs.</a:t>
            </a:r>
          </a:p>
          <a:p>
            <a:r>
              <a:rPr lang="en-US" baseline="0" dirty="0"/>
              <a:t>HEPA filter vacuums remove more dirt, dust, dander, allergens etc. than conventional vacuum cleaners.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18</a:t>
            </a:fld>
            <a:endParaRPr lang="en-US"/>
          </a:p>
        </p:txBody>
      </p:sp>
    </p:spTree>
    <p:extLst>
      <p:ext uri="{BB962C8B-B14F-4D97-AF65-F5344CB8AC3E}">
        <p14:creationId xmlns:p14="http://schemas.microsoft.com/office/powerpoint/2010/main" val="3077557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15963"/>
            <a:ext cx="4773612" cy="3579812"/>
          </a:xfrm>
        </p:spPr>
      </p:sp>
      <p:sp>
        <p:nvSpPr>
          <p:cNvPr id="3" name="Notes Placeholder 2"/>
          <p:cNvSpPr>
            <a:spLocks noGrp="1"/>
          </p:cNvSpPr>
          <p:nvPr>
            <p:ph type="body" idx="1"/>
          </p:nvPr>
        </p:nvSpPr>
        <p:spPr/>
        <p:txBody>
          <a:bodyPr/>
          <a:lstStyle/>
          <a:p>
            <a:r>
              <a:rPr lang="en-US" dirty="0"/>
              <a:t>Washing</a:t>
            </a:r>
            <a:r>
              <a:rPr lang="en-US" baseline="0" dirty="0"/>
              <a:t> with soap and rinsing with water will clean these surfaces. </a:t>
            </a:r>
            <a:r>
              <a:rPr lang="en-US" sz="1300" dirty="0"/>
              <a:t>The friction of cleaning removes most dirt.</a:t>
            </a:r>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84886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*Avoid latex gloves as they carry a risk of allergy.</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45F4572-CB99-40FC-AA4A-6C21834D3768}" type="slidenum">
              <a:rPr lang="en-US" smtClean="0"/>
              <a:pPr>
                <a:defRPr/>
              </a:pPr>
              <a:t>20</a:t>
            </a:fld>
            <a:endParaRPr lang="en-US" dirty="0"/>
          </a:p>
        </p:txBody>
      </p:sp>
    </p:spTree>
    <p:extLst>
      <p:ext uri="{BB962C8B-B14F-4D97-AF65-F5344CB8AC3E}">
        <p14:creationId xmlns:p14="http://schemas.microsoft.com/office/powerpoint/2010/main" val="265595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Sanitizers kill germs</a:t>
            </a:r>
            <a:r>
              <a:rPr lang="en-US" baseline="0" dirty="0"/>
              <a:t> at a level that reduces the risk of becoming ill from contact with the surface. Sanitizers are antimicrobial pesticides. </a:t>
            </a:r>
            <a:endParaRPr lang="en-US" dirty="0"/>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21</a:t>
            </a:fld>
            <a:endParaRPr lang="en-US"/>
          </a:p>
        </p:txBody>
      </p:sp>
    </p:spTree>
    <p:extLst>
      <p:ext uri="{BB962C8B-B14F-4D97-AF65-F5344CB8AC3E}">
        <p14:creationId xmlns:p14="http://schemas.microsoft.com/office/powerpoint/2010/main" val="410986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15963"/>
            <a:ext cx="4773612" cy="3579812"/>
          </a:xfrm>
        </p:spPr>
      </p:sp>
      <p:sp>
        <p:nvSpPr>
          <p:cNvPr id="3" name="Notes Placeholder 2"/>
          <p:cNvSpPr>
            <a:spLocks noGrp="1"/>
          </p:cNvSpPr>
          <p:nvPr>
            <p:ph type="body" idx="1"/>
          </p:nvPr>
        </p:nvSpPr>
        <p:spPr/>
        <p:txBody>
          <a:bodyPr/>
          <a:lstStyle/>
          <a:p>
            <a:r>
              <a:rPr lang="en-US" dirty="0"/>
              <a:t>Appropriate for food contact surface sanitizing (dishes, utensils, cutting boards, high chair trays, tables), toys that children may place in their mouths, and pacifiers</a:t>
            </a:r>
          </a:p>
          <a:p>
            <a:endParaRPr lang="en-US" dirty="0"/>
          </a:p>
          <a:p>
            <a:r>
              <a:rPr lang="en-US" dirty="0"/>
              <a:t>Food contact surfaces (surfaces where food is served, stored, or prepared).  Mixed use tables.</a:t>
            </a:r>
          </a:p>
        </p:txBody>
      </p:sp>
      <p:sp>
        <p:nvSpPr>
          <p:cNvPr id="4" name="Slide Number Placeholder 3"/>
          <p:cNvSpPr>
            <a:spLocks noGrp="1"/>
          </p:cNvSpPr>
          <p:nvPr>
            <p:ph type="sldNum" sz="quarter" idx="10"/>
          </p:nvPr>
        </p:nvSpPr>
        <p:spPr/>
        <p:txBody>
          <a:bodyPr/>
          <a:lstStyle/>
          <a:p>
            <a:fld id="{16978524-E623-4D6E-B8DC-FF35E837A3FA}"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83285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dirty="0"/>
              <a:t>This Integrated Pest Management (IPM) workshop was funded by the California Department of Pesticide Regulation (DPR) and originally developed by the University of California (UC), San Francisco School of Nursing’s California Childcare Health Program, in collaboration with the UC Berkeley Center for Environmental Research and Children’s Health, and DPR. The contents of this document do not necessarily reflect the views and policies of DPR, nor does mention of trade names or commercial products constitute endorsement or recommendation for use. </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C470EE44-693A-4234-8A22-8BEA116CCD7A}" type="slidenum">
              <a:rPr lang="en-US" altLang="en-US" smtClean="0"/>
              <a:pPr eaLnBrk="1" hangingPunct="1"/>
              <a:t>2</a:t>
            </a:fld>
            <a:endParaRPr lang="en-US" altLang="en-US"/>
          </a:p>
        </p:txBody>
      </p:sp>
    </p:spTree>
    <p:extLst>
      <p:ext uri="{BB962C8B-B14F-4D97-AF65-F5344CB8AC3E}">
        <p14:creationId xmlns:p14="http://schemas.microsoft.com/office/powerpoint/2010/main" val="610245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Disinfectants kill germs at a higher level than sanitizers. Disinfectants</a:t>
            </a:r>
            <a:r>
              <a:rPr lang="en-US" baseline="0" dirty="0"/>
              <a:t> kill nearly all the germs on hard, non-porous surfaces.</a:t>
            </a:r>
            <a:r>
              <a:rPr lang="en-US" dirty="0"/>
              <a:t> They are used</a:t>
            </a:r>
            <a:r>
              <a:rPr lang="en-US" baseline="0" dirty="0"/>
              <a:t> for b</a:t>
            </a:r>
            <a:r>
              <a:rPr lang="en-US" dirty="0"/>
              <a:t>ody fluids</a:t>
            </a:r>
            <a:r>
              <a:rPr lang="en-US" baseline="0" dirty="0"/>
              <a:t> like</a:t>
            </a:r>
            <a:r>
              <a:rPr lang="en-US" dirty="0"/>
              <a:t> blood, feces,</a:t>
            </a:r>
            <a:r>
              <a:rPr lang="en-US" baseline="0" dirty="0"/>
              <a:t> vomit and high-touch surfaces like door knobs.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23</a:t>
            </a:fld>
            <a:endParaRPr lang="en-US"/>
          </a:p>
        </p:txBody>
      </p:sp>
    </p:spTree>
    <p:extLst>
      <p:ext uri="{BB962C8B-B14F-4D97-AF65-F5344CB8AC3E}">
        <p14:creationId xmlns:p14="http://schemas.microsoft.com/office/powerpoint/2010/main" val="2911229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dirty="0"/>
              <a:t>Appropriate for use on non-porous surfaces such as diaper change tables, counter tops, door and cabinet handles, toilets, and sinks used for toileting routines including facets, door knobs and basins</a:t>
            </a:r>
          </a:p>
          <a:p>
            <a:endParaRPr lang="en-US" dirty="0"/>
          </a:p>
          <a:p>
            <a:r>
              <a:rPr lang="en-US" dirty="0"/>
              <a:t>These</a:t>
            </a:r>
            <a:r>
              <a:rPr lang="en-US" baseline="0" dirty="0"/>
              <a:t> are generally toileting areas or</a:t>
            </a:r>
            <a:r>
              <a:rPr lang="en-US" dirty="0"/>
              <a:t> High-touch areas that are at high risk for collecting lots of germs, like doorknobs, bathroom faucets, and drinking fountains. </a:t>
            </a:r>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984410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715963"/>
            <a:ext cx="4773612" cy="3579812"/>
          </a:xfrm>
        </p:spPr>
      </p:sp>
      <p:sp>
        <p:nvSpPr>
          <p:cNvPr id="3" name="Notes Placeholder 2"/>
          <p:cNvSpPr>
            <a:spLocks noGrp="1"/>
          </p:cNvSpPr>
          <p:nvPr>
            <p:ph type="body" idx="1"/>
          </p:nvPr>
        </p:nvSpPr>
        <p:spPr/>
        <p:txBody>
          <a:bodyPr/>
          <a:lstStyle/>
          <a:p>
            <a:r>
              <a:rPr lang="en-US" dirty="0"/>
              <a:t>Antimicrobial means the</a:t>
            </a:r>
            <a:r>
              <a:rPr lang="en-US" baseline="0" dirty="0"/>
              <a:t> product kills germs. </a:t>
            </a:r>
          </a:p>
          <a:p>
            <a:r>
              <a:rPr lang="en-US" dirty="0">
                <a:solidFill>
                  <a:srgbClr val="FFFF00"/>
                </a:solidFill>
              </a:rPr>
              <a:t>A dishwasher that reaches 165 degrees F will also sanitize (dishes, toys). Choose</a:t>
            </a:r>
            <a:r>
              <a:rPr lang="en-US" baseline="0" dirty="0">
                <a:solidFill>
                  <a:srgbClr val="FFFF00"/>
                </a:solidFill>
              </a:rPr>
              <a:t> a d</a:t>
            </a:r>
            <a:r>
              <a:rPr lang="en-US" dirty="0">
                <a:solidFill>
                  <a:srgbClr val="FFFF00"/>
                </a:solidFill>
              </a:rPr>
              <a:t>ishwasher</a:t>
            </a:r>
            <a:r>
              <a:rPr lang="en-US" baseline="0" dirty="0">
                <a:solidFill>
                  <a:srgbClr val="FFFF00"/>
                </a:solidFill>
              </a:rPr>
              <a:t> that meets NSF International Standards for sanitizing.</a:t>
            </a:r>
            <a:endParaRPr lang="en-US" dirty="0">
              <a:solidFill>
                <a:srgbClr val="FFFF00"/>
              </a:solidFill>
            </a:endParaRPr>
          </a:p>
          <a:p>
            <a:r>
              <a:rPr lang="en-US" dirty="0">
                <a:solidFill>
                  <a:srgbClr val="FFFF00"/>
                </a:solidFill>
              </a:rPr>
              <a:t>A washing machine set to hot can sanitize cloth toys.</a:t>
            </a:r>
          </a:p>
          <a:p>
            <a:endParaRPr lang="en-US" dirty="0"/>
          </a:p>
        </p:txBody>
      </p:sp>
      <p:sp>
        <p:nvSpPr>
          <p:cNvPr id="4" name="Slide Number Placeholder 3"/>
          <p:cNvSpPr>
            <a:spLocks noGrp="1"/>
          </p:cNvSpPr>
          <p:nvPr>
            <p:ph type="sldNum" sz="quarter" idx="10"/>
          </p:nvPr>
        </p:nvSpPr>
        <p:spPr/>
        <p:txBody>
          <a:bodyPr/>
          <a:lstStyle/>
          <a:p>
            <a:fld id="{16978524-E623-4D6E-B8DC-FF35E837A3FA}"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48254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900" dirty="0"/>
              <a:t>Check for approved surfaces. </a:t>
            </a:r>
            <a:r>
              <a:rPr lang="en-US" sz="2400" dirty="0"/>
              <a:t>Sanitizers must be safe for food contact surfaces</a:t>
            </a:r>
          </a:p>
          <a:p>
            <a:r>
              <a:rPr lang="en-US" sz="2900" dirty="0"/>
              <a:t>Dwell time (the time the product must be left wet on the surface and in contact with the germs to kill them)</a:t>
            </a:r>
            <a:endParaRPr lang="en-US" sz="2400" dirty="0"/>
          </a:p>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505539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a:t>
            </a:r>
            <a:r>
              <a:rPr lang="en-US" baseline="0" dirty="0"/>
              <a:t> reading practice </a:t>
            </a:r>
          </a:p>
          <a:p>
            <a:r>
              <a:rPr lang="en-US" baseline="0" dirty="0"/>
              <a:t>Dwell time?</a:t>
            </a:r>
          </a:p>
          <a:p>
            <a:r>
              <a:rPr lang="en-US" baseline="0" dirty="0"/>
              <a:t>Food surfaces?</a:t>
            </a:r>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27</a:t>
            </a:fld>
            <a:endParaRPr lang="en-US"/>
          </a:p>
        </p:txBody>
      </p:sp>
    </p:spTree>
    <p:extLst>
      <p:ext uri="{BB962C8B-B14F-4D97-AF65-F5344CB8AC3E}">
        <p14:creationId xmlns:p14="http://schemas.microsoft.com/office/powerpoint/2010/main" val="1703183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Dwell time?</a:t>
            </a:r>
          </a:p>
          <a:p>
            <a:r>
              <a:rPr lang="en-US" dirty="0"/>
              <a:t>Food surfaces?</a:t>
            </a:r>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827928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AFC40-C805-48A5-99A5-6B168DAB9FB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09055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EPA’s Design for the Environment is the only program that authorizes</a:t>
            </a:r>
            <a:r>
              <a:rPr lang="en-US" baseline="0" dirty="0"/>
              <a:t> sanitizers and disinfectants (antimicrobials) </a:t>
            </a:r>
          </a:p>
          <a:p>
            <a:r>
              <a:rPr lang="en-US" baseline="0" dirty="0"/>
              <a:t>It s</a:t>
            </a:r>
            <a:r>
              <a:rPr lang="en-US" dirty="0"/>
              <a:t>ets standards for ingredients and evaluates anti-microbial products as safer for human health and the environment.</a:t>
            </a:r>
          </a:p>
          <a:p>
            <a:pPr defTabSz="960044">
              <a:defRPr/>
            </a:pPr>
            <a:r>
              <a:rPr lang="en-US" dirty="0"/>
              <a:t>Remember,</a:t>
            </a:r>
            <a:r>
              <a:rPr lang="en-US" baseline="0" dirty="0"/>
              <a:t> safer antimicrobial products will still have an EPA registration number and must be used according to label instructions.  All cleaning, sanitizing, and disinfecting products must be stored out of children's reach. </a:t>
            </a:r>
          </a:p>
          <a:p>
            <a:pPr defTabSz="960044">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E05F3B6-3F50-42C0-B15E-F1698C309863}" type="slidenum">
              <a:rPr lang="en-US" smtClean="0"/>
              <a:t>30</a:t>
            </a:fld>
            <a:endParaRPr lang="en-US"/>
          </a:p>
        </p:txBody>
      </p:sp>
    </p:spTree>
    <p:extLst>
      <p:ext uri="{BB962C8B-B14F-4D97-AF65-F5344CB8AC3E}">
        <p14:creationId xmlns:p14="http://schemas.microsoft.com/office/powerpoint/2010/main" val="3594243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EPA’s Design for the Environment is the only program that authorizes</a:t>
            </a:r>
            <a:r>
              <a:rPr lang="en-US" baseline="0" dirty="0"/>
              <a:t> sanitizers and disinfectants (antimicrobials) </a:t>
            </a:r>
          </a:p>
          <a:p>
            <a:r>
              <a:rPr lang="en-US" baseline="0" dirty="0"/>
              <a:t>It s</a:t>
            </a:r>
            <a:r>
              <a:rPr lang="en-US" dirty="0"/>
              <a:t>ets standards for ingredients and evaluates anti-microbial products as safer for human health and the environment.</a:t>
            </a:r>
          </a:p>
          <a:p>
            <a:pPr defTabSz="960044">
              <a:defRPr/>
            </a:pPr>
            <a:r>
              <a:rPr lang="en-US" dirty="0"/>
              <a:t>Remember,</a:t>
            </a:r>
            <a:r>
              <a:rPr lang="en-US" baseline="0" dirty="0"/>
              <a:t> safer antimicrobial products will still have an EPA registration number and must be used according to label instructions.  All cleaning, sanitizing, and disinfecting products must be stored out of children's reach. </a:t>
            </a:r>
          </a:p>
          <a:p>
            <a:pPr defTabSz="960044">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E05F3B6-3F50-42C0-B15E-F1698C309863}" type="slidenum">
              <a:rPr lang="en-US" smtClean="0"/>
              <a:t>31</a:t>
            </a:fld>
            <a:endParaRPr lang="en-US"/>
          </a:p>
        </p:txBody>
      </p:sp>
    </p:spTree>
    <p:extLst>
      <p:ext uri="{BB962C8B-B14F-4D97-AF65-F5344CB8AC3E}">
        <p14:creationId xmlns:p14="http://schemas.microsoft.com/office/powerpoint/2010/main" val="1123716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products</a:t>
            </a:r>
            <a:r>
              <a:rPr lang="en-US" baseline="0" dirty="0"/>
              <a:t> create fumes that could trigger or even cause asthma.  If you have children or staff with asthma, best to avoid products with these active ingredients.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32</a:t>
            </a:fld>
            <a:endParaRPr lang="en-US"/>
          </a:p>
        </p:txBody>
      </p:sp>
    </p:spTree>
    <p:extLst>
      <p:ext uri="{BB962C8B-B14F-4D97-AF65-F5344CB8AC3E}">
        <p14:creationId xmlns:p14="http://schemas.microsoft.com/office/powerpoint/2010/main" val="83798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training is required, antimicrobial pesticides are exempt from the reporting, recording, and notification requirements of the HSA. </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4</a:t>
            </a:fld>
            <a:endParaRPr lang="en-US"/>
          </a:p>
        </p:txBody>
      </p:sp>
    </p:spTree>
    <p:extLst>
      <p:ext uri="{BB962C8B-B14F-4D97-AF65-F5344CB8AC3E}">
        <p14:creationId xmlns:p14="http://schemas.microsoft.com/office/powerpoint/2010/main" val="1089066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asthma diagnosis in young children 0-4 years is difficult because other common conditions can be responsible for asthma-like symptoms and measuring lung function is difficult in very young children. </a:t>
            </a:r>
          </a:p>
        </p:txBody>
      </p:sp>
      <p:sp>
        <p:nvSpPr>
          <p:cNvPr id="4" name="Slide Number Placeholder 3"/>
          <p:cNvSpPr>
            <a:spLocks noGrp="1"/>
          </p:cNvSpPr>
          <p:nvPr>
            <p:ph type="sldNum" sz="quarter" idx="10"/>
          </p:nvPr>
        </p:nvSpPr>
        <p:spPr/>
        <p:txBody>
          <a:bodyPr/>
          <a:lstStyle/>
          <a:p>
            <a:fld id="{ECCBF3A2-1D03-491F-BDB6-337C0C097926}" type="slidenum">
              <a:rPr lang="en-US" smtClean="0"/>
              <a:t>33</a:t>
            </a:fld>
            <a:endParaRPr lang="en-US"/>
          </a:p>
        </p:txBody>
      </p:sp>
    </p:spTree>
    <p:extLst>
      <p:ext uri="{BB962C8B-B14F-4D97-AF65-F5344CB8AC3E}">
        <p14:creationId xmlns:p14="http://schemas.microsoft.com/office/powerpoint/2010/main" val="1650973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190FAFDE-C2F0-40D0-B489-AB47624DC296}" type="slidenum">
              <a:rPr lang="en-US" altLang="en-US" sz="1300"/>
              <a:pPr eaLnBrk="1" hangingPunct="1"/>
              <a:t>35</a:t>
            </a:fld>
            <a:endParaRPr lang="en-US" altLang="en-US" sz="1300"/>
          </a:p>
        </p:txBody>
      </p:sp>
      <p:sp>
        <p:nvSpPr>
          <p:cNvPr id="103427"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0342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dirty="0"/>
              <a:t>Apply the sanitizer or disinfectant </a:t>
            </a:r>
            <a:r>
              <a:rPr lang="en-US" sz="1300" b="1" dirty="0"/>
              <a:t>safely</a:t>
            </a:r>
            <a:r>
              <a:rPr lang="en-US" sz="1300" dirty="0"/>
              <a:t> (no matter what product you use)</a:t>
            </a:r>
            <a:endParaRPr lang="en-US" altLang="en-US" b="1" dirty="0">
              <a:latin typeface="Arial Unicode MS" panose="020B0604020202020204" pitchFamily="34" charset="-128"/>
            </a:endParaRPr>
          </a:p>
        </p:txBody>
      </p:sp>
      <p:sp>
        <p:nvSpPr>
          <p:cNvPr id="10342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1413804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465C67D9-E1D3-4222-A812-8C3F087A66B2}" type="slidenum">
              <a:rPr lang="en-US" altLang="en-US" sz="1300"/>
              <a:pPr eaLnBrk="1" hangingPunct="1"/>
              <a:t>37</a:t>
            </a:fld>
            <a:endParaRPr lang="en-US" altLang="en-US" sz="1300"/>
          </a:p>
        </p:txBody>
      </p:sp>
      <p:sp>
        <p:nvSpPr>
          <p:cNvPr id="94211"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421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253"/>
            <a:r>
              <a:rPr lang="es-ES_tradnl" altLang="en-US" dirty="0" err="1">
                <a:latin typeface="Cambria" panose="02040503050406030204" pitchFamily="18" charset="0"/>
              </a:rPr>
              <a:t>Label</a:t>
            </a:r>
            <a:r>
              <a:rPr lang="es-ES_tradnl" altLang="en-US" dirty="0">
                <a:latin typeface="Cambria" panose="02040503050406030204" pitchFamily="18" charset="0"/>
              </a:rPr>
              <a:t> spray </a:t>
            </a:r>
            <a:r>
              <a:rPr lang="es-ES_tradnl" altLang="en-US" dirty="0" err="1">
                <a:latin typeface="Cambria" panose="02040503050406030204" pitchFamily="18" charset="0"/>
              </a:rPr>
              <a:t>bottles</a:t>
            </a:r>
            <a:r>
              <a:rPr lang="es-ES_tradnl" altLang="en-US" dirty="0">
                <a:latin typeface="Cambria" panose="02040503050406030204" pitchFamily="18" charset="0"/>
              </a:rPr>
              <a:t> </a:t>
            </a:r>
            <a:r>
              <a:rPr lang="es-ES_tradnl" altLang="en-US" dirty="0" err="1">
                <a:latin typeface="Cambria" panose="02040503050406030204" pitchFamily="18" charset="0"/>
              </a:rPr>
              <a:t>with</a:t>
            </a:r>
            <a:r>
              <a:rPr lang="es-ES_tradnl" altLang="en-US" dirty="0">
                <a:latin typeface="Cambria" panose="02040503050406030204" pitchFamily="18" charset="0"/>
              </a:rPr>
              <a:t> </a:t>
            </a:r>
            <a:r>
              <a:rPr lang="es-ES_tradnl" altLang="en-US" dirty="0" err="1">
                <a:latin typeface="Cambria" panose="02040503050406030204" pitchFamily="18" charset="0"/>
              </a:rPr>
              <a:t>surfaces</a:t>
            </a:r>
            <a:r>
              <a:rPr lang="es-ES_tradnl" altLang="en-US" baseline="0" dirty="0">
                <a:latin typeface="Cambria" panose="02040503050406030204" pitchFamily="18" charset="0"/>
              </a:rPr>
              <a:t> to use </a:t>
            </a:r>
            <a:r>
              <a:rPr lang="es-ES_tradnl" altLang="en-US" baseline="0" dirty="0" err="1">
                <a:latin typeface="Cambria" panose="02040503050406030204" pitchFamily="18" charset="0"/>
              </a:rPr>
              <a:t>on</a:t>
            </a:r>
            <a:r>
              <a:rPr lang="es-ES_tradnl" altLang="en-US" baseline="0" dirty="0">
                <a:latin typeface="Cambria" panose="02040503050406030204" pitchFamily="18" charset="0"/>
              </a:rPr>
              <a:t> (date </a:t>
            </a:r>
            <a:r>
              <a:rPr lang="es-ES_tradnl" altLang="en-US" baseline="0" dirty="0" err="1">
                <a:latin typeface="Cambria" panose="02040503050406030204" pitchFamily="18" charset="0"/>
              </a:rPr>
              <a:t>mixed</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if</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applicable</a:t>
            </a:r>
            <a:r>
              <a:rPr lang="es-ES_tradnl" altLang="en-US" baseline="0" dirty="0">
                <a:latin typeface="Cambria" panose="02040503050406030204" pitchFamily="18" charset="0"/>
              </a:rPr>
              <a:t>)</a:t>
            </a:r>
          </a:p>
          <a:p>
            <a:pPr defTabSz="942253"/>
            <a:endParaRPr lang="en-US" sz="1300" dirty="0"/>
          </a:p>
          <a:p>
            <a:pPr defTabSz="942253"/>
            <a:r>
              <a:rPr lang="en-US" sz="1300" dirty="0"/>
              <a:t>sanitize and disinfect when children are NOT in the area (provide a safe distance); </a:t>
            </a:r>
          </a:p>
          <a:p>
            <a:pPr defTabSz="942253"/>
            <a:endParaRPr lang="es-ES_tradnl" altLang="en-US" dirty="0">
              <a:latin typeface="Cambria" panose="02040503050406030204" pitchFamily="18" charset="0"/>
            </a:endParaRPr>
          </a:p>
          <a:p>
            <a:pPr defTabSz="942253"/>
            <a:endParaRPr lang="es-ES_tradnl" altLang="en-US" dirty="0">
              <a:latin typeface="Cambria" panose="02040503050406030204" pitchFamily="18" charset="0"/>
            </a:endParaRPr>
          </a:p>
          <a:p>
            <a:pPr defTabSz="942253"/>
            <a:r>
              <a:rPr lang="es-ES_tradnl" altLang="en-US" dirty="0" err="1">
                <a:latin typeface="Cambria" panose="02040503050406030204" pitchFamily="18" charset="0"/>
              </a:rPr>
              <a:t>Never</a:t>
            </a:r>
            <a:r>
              <a:rPr lang="es-ES_tradnl" altLang="en-US" baseline="0" dirty="0">
                <a:latin typeface="Cambria" panose="02040503050406030204" pitchFamily="18" charset="0"/>
              </a:rPr>
              <a:t> mix </a:t>
            </a:r>
            <a:r>
              <a:rPr lang="es-ES_tradnl" altLang="en-US" baseline="0" dirty="0" err="1">
                <a:latin typeface="Cambria" panose="02040503050406030204" pitchFamily="18" charset="0"/>
              </a:rPr>
              <a:t>vinegar</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with</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bleach</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or</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ammonia</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with</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bleach</a:t>
            </a:r>
            <a:endParaRPr lang="es-ES_tradnl" altLang="en-US" baseline="0" dirty="0">
              <a:latin typeface="Cambria" panose="02040503050406030204" pitchFamily="18" charset="0"/>
            </a:endParaRPr>
          </a:p>
          <a:p>
            <a:pPr defTabSz="942253"/>
            <a:endParaRPr lang="es-ES_tradnl" altLang="en-US" baseline="0" dirty="0">
              <a:latin typeface="Cambria" panose="02040503050406030204" pitchFamily="18" charset="0"/>
            </a:endParaRPr>
          </a:p>
          <a:p>
            <a:pPr defTabSz="942253">
              <a:defRPr/>
            </a:pPr>
            <a:r>
              <a:rPr lang="en-US" altLang="en-US" sz="1300" dirty="0"/>
              <a:t>Avoid spraying sanitizers and disinfectants on surfaces close to the face (such as windows, mirrors, and partitions) </a:t>
            </a:r>
          </a:p>
          <a:p>
            <a:pPr defTabSz="942253"/>
            <a:endParaRPr lang="es-ES_tradnl" altLang="en-US" dirty="0">
              <a:latin typeface="Cambria" panose="02040503050406030204" pitchFamily="18" charset="0"/>
            </a:endParaRPr>
          </a:p>
        </p:txBody>
      </p:sp>
      <p:sp>
        <p:nvSpPr>
          <p:cNvPr id="942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1907993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465C67D9-E1D3-4222-A812-8C3F087A66B2}" type="slidenum">
              <a:rPr lang="en-US" altLang="en-US" sz="1300"/>
              <a:pPr eaLnBrk="1" hangingPunct="1"/>
              <a:t>38</a:t>
            </a:fld>
            <a:endParaRPr lang="en-US" altLang="en-US" sz="1300"/>
          </a:p>
        </p:txBody>
      </p:sp>
      <p:sp>
        <p:nvSpPr>
          <p:cNvPr id="94211" name="Rectangle 2"/>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421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253"/>
            <a:r>
              <a:rPr lang="es-ES_tradnl" altLang="en-US" dirty="0" err="1">
                <a:latin typeface="Cambria" panose="02040503050406030204" pitchFamily="18" charset="0"/>
              </a:rPr>
              <a:t>Label</a:t>
            </a:r>
            <a:r>
              <a:rPr lang="es-ES_tradnl" altLang="en-US" dirty="0">
                <a:latin typeface="Cambria" panose="02040503050406030204" pitchFamily="18" charset="0"/>
              </a:rPr>
              <a:t> spray </a:t>
            </a:r>
            <a:r>
              <a:rPr lang="es-ES_tradnl" altLang="en-US" dirty="0" err="1">
                <a:latin typeface="Cambria" panose="02040503050406030204" pitchFamily="18" charset="0"/>
              </a:rPr>
              <a:t>bottles</a:t>
            </a:r>
            <a:r>
              <a:rPr lang="es-ES_tradnl" altLang="en-US" dirty="0">
                <a:latin typeface="Cambria" panose="02040503050406030204" pitchFamily="18" charset="0"/>
              </a:rPr>
              <a:t> </a:t>
            </a:r>
            <a:r>
              <a:rPr lang="es-ES_tradnl" altLang="en-US" dirty="0" err="1">
                <a:latin typeface="Cambria" panose="02040503050406030204" pitchFamily="18" charset="0"/>
              </a:rPr>
              <a:t>with</a:t>
            </a:r>
            <a:r>
              <a:rPr lang="es-ES_tradnl" altLang="en-US" dirty="0">
                <a:latin typeface="Cambria" panose="02040503050406030204" pitchFamily="18" charset="0"/>
              </a:rPr>
              <a:t> </a:t>
            </a:r>
            <a:r>
              <a:rPr lang="es-ES_tradnl" altLang="en-US" dirty="0" err="1">
                <a:latin typeface="Cambria" panose="02040503050406030204" pitchFamily="18" charset="0"/>
              </a:rPr>
              <a:t>surfaces</a:t>
            </a:r>
            <a:r>
              <a:rPr lang="es-ES_tradnl" altLang="en-US" baseline="0" dirty="0">
                <a:latin typeface="Cambria" panose="02040503050406030204" pitchFamily="18" charset="0"/>
              </a:rPr>
              <a:t> to use </a:t>
            </a:r>
            <a:r>
              <a:rPr lang="es-ES_tradnl" altLang="en-US" baseline="0" dirty="0" err="1">
                <a:latin typeface="Cambria" panose="02040503050406030204" pitchFamily="18" charset="0"/>
              </a:rPr>
              <a:t>on</a:t>
            </a:r>
            <a:r>
              <a:rPr lang="es-ES_tradnl" altLang="en-US" baseline="0" dirty="0">
                <a:latin typeface="Cambria" panose="02040503050406030204" pitchFamily="18" charset="0"/>
              </a:rPr>
              <a:t> (date </a:t>
            </a:r>
            <a:r>
              <a:rPr lang="es-ES_tradnl" altLang="en-US" baseline="0" dirty="0" err="1">
                <a:latin typeface="Cambria" panose="02040503050406030204" pitchFamily="18" charset="0"/>
              </a:rPr>
              <a:t>mixed</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if</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applicable</a:t>
            </a:r>
            <a:r>
              <a:rPr lang="es-ES_tradnl" altLang="en-US" baseline="0" dirty="0">
                <a:latin typeface="Cambria" panose="02040503050406030204" pitchFamily="18" charset="0"/>
              </a:rPr>
              <a:t>)</a:t>
            </a:r>
          </a:p>
          <a:p>
            <a:pPr defTabSz="942253"/>
            <a:endParaRPr lang="en-US" sz="1300" dirty="0"/>
          </a:p>
          <a:p>
            <a:pPr defTabSz="942253"/>
            <a:r>
              <a:rPr lang="en-US" sz="1300" dirty="0"/>
              <a:t>sanitize and disinfect when children are NOT in the area (provide a safe distance); </a:t>
            </a:r>
          </a:p>
          <a:p>
            <a:pPr defTabSz="942253"/>
            <a:endParaRPr lang="es-ES_tradnl" altLang="en-US" dirty="0">
              <a:latin typeface="Cambria" panose="02040503050406030204" pitchFamily="18" charset="0"/>
            </a:endParaRPr>
          </a:p>
          <a:p>
            <a:pPr defTabSz="942253"/>
            <a:endParaRPr lang="es-ES_tradnl" altLang="en-US" dirty="0">
              <a:latin typeface="Cambria" panose="02040503050406030204" pitchFamily="18" charset="0"/>
            </a:endParaRPr>
          </a:p>
          <a:p>
            <a:pPr defTabSz="942253"/>
            <a:r>
              <a:rPr lang="es-ES_tradnl" altLang="en-US" dirty="0" err="1">
                <a:latin typeface="Cambria" panose="02040503050406030204" pitchFamily="18" charset="0"/>
              </a:rPr>
              <a:t>Never</a:t>
            </a:r>
            <a:r>
              <a:rPr lang="es-ES_tradnl" altLang="en-US" baseline="0" dirty="0">
                <a:latin typeface="Cambria" panose="02040503050406030204" pitchFamily="18" charset="0"/>
              </a:rPr>
              <a:t> mix </a:t>
            </a:r>
            <a:r>
              <a:rPr lang="es-ES_tradnl" altLang="en-US" baseline="0" dirty="0" err="1">
                <a:latin typeface="Cambria" panose="02040503050406030204" pitchFamily="18" charset="0"/>
              </a:rPr>
              <a:t>vinegar</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with</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bleach</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or</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ammonia</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with</a:t>
            </a:r>
            <a:r>
              <a:rPr lang="es-ES_tradnl" altLang="en-US" baseline="0" dirty="0">
                <a:latin typeface="Cambria" panose="02040503050406030204" pitchFamily="18" charset="0"/>
              </a:rPr>
              <a:t> </a:t>
            </a:r>
            <a:r>
              <a:rPr lang="es-ES_tradnl" altLang="en-US" baseline="0" dirty="0" err="1">
                <a:latin typeface="Cambria" panose="02040503050406030204" pitchFamily="18" charset="0"/>
              </a:rPr>
              <a:t>bleach</a:t>
            </a:r>
            <a:endParaRPr lang="es-ES_tradnl" altLang="en-US" baseline="0" dirty="0">
              <a:latin typeface="Cambria" panose="02040503050406030204" pitchFamily="18" charset="0"/>
            </a:endParaRPr>
          </a:p>
          <a:p>
            <a:pPr defTabSz="942253"/>
            <a:endParaRPr lang="es-ES_tradnl" altLang="en-US" baseline="0" dirty="0">
              <a:latin typeface="Cambria" panose="02040503050406030204" pitchFamily="18" charset="0"/>
            </a:endParaRPr>
          </a:p>
          <a:p>
            <a:pPr defTabSz="942253">
              <a:defRPr/>
            </a:pPr>
            <a:r>
              <a:rPr lang="en-US" altLang="en-US" sz="1300" dirty="0"/>
              <a:t>Avoid spraying sanitizers and disinfectants on surfaces close to the face (such as windows, mirrors, and partitions) </a:t>
            </a:r>
          </a:p>
          <a:p>
            <a:pPr defTabSz="942253"/>
            <a:endParaRPr lang="es-ES_tradnl" altLang="en-US" dirty="0">
              <a:latin typeface="Cambria" panose="02040503050406030204" pitchFamily="18" charset="0"/>
            </a:endParaRPr>
          </a:p>
        </p:txBody>
      </p:sp>
      <p:sp>
        <p:nvSpPr>
          <p:cNvPr id="94213"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93648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more by cleaning services</a:t>
            </a:r>
          </a:p>
          <a:p>
            <a:r>
              <a:rPr lang="en-US" dirty="0"/>
              <a:t>Fewer fumes,</a:t>
            </a:r>
            <a:r>
              <a:rPr lang="en-US" baseline="0" dirty="0"/>
              <a:t> no mixing and measuring by hand</a:t>
            </a:r>
          </a:p>
          <a:p>
            <a:r>
              <a:rPr lang="en-US" baseline="0" dirty="0"/>
              <a:t>Cost-effective, buying concentrate</a:t>
            </a:r>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39</a:t>
            </a:fld>
            <a:endParaRPr lang="en-US"/>
          </a:p>
        </p:txBody>
      </p:sp>
    </p:spTree>
    <p:extLst>
      <p:ext uri="{BB962C8B-B14F-4D97-AF65-F5344CB8AC3E}">
        <p14:creationId xmlns:p14="http://schemas.microsoft.com/office/powerpoint/2010/main" val="3992705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53">
              <a:defRPr/>
            </a:pPr>
            <a:r>
              <a:rPr lang="en-US" altLang="en-US" sz="1300" dirty="0"/>
              <a:t>Use personal protective equipment (</a:t>
            </a:r>
            <a:r>
              <a:rPr lang="en-US" sz="1300" dirty="0"/>
              <a:t>eyewear, clothing, and gloves)</a:t>
            </a:r>
            <a:endParaRPr lang="en-US" altLang="en-US" sz="1300" dirty="0"/>
          </a:p>
          <a:p>
            <a:r>
              <a:rPr lang="en-US" dirty="0"/>
              <a:t>Maintaining SDS sheets for each chemical used on site are a</a:t>
            </a:r>
            <a:r>
              <a:rPr lang="en-US" baseline="0" dirty="0"/>
              <a:t> Cal-</a:t>
            </a:r>
            <a:r>
              <a:rPr lang="en-US" dirty="0"/>
              <a:t>OSHA requirement</a:t>
            </a:r>
          </a:p>
        </p:txBody>
      </p:sp>
      <p:sp>
        <p:nvSpPr>
          <p:cNvPr id="4" name="Slide Number Placeholder 3"/>
          <p:cNvSpPr>
            <a:spLocks noGrp="1"/>
          </p:cNvSpPr>
          <p:nvPr>
            <p:ph type="sldNum" sz="quarter" idx="10"/>
          </p:nvPr>
        </p:nvSpPr>
        <p:spPr/>
        <p:txBody>
          <a:bodyPr/>
          <a:lstStyle/>
          <a:p>
            <a:fld id="{26AE089B-273D-4B98-82C8-F063A6BF9825}" type="slidenum">
              <a:rPr lang="en-US" smtClean="0"/>
              <a:t>40</a:t>
            </a:fld>
            <a:endParaRPr lang="en-US"/>
          </a:p>
        </p:txBody>
      </p:sp>
    </p:spTree>
    <p:extLst>
      <p:ext uri="{BB962C8B-B14F-4D97-AF65-F5344CB8AC3E}">
        <p14:creationId xmlns:p14="http://schemas.microsoft.com/office/powerpoint/2010/main" val="1364456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Bleach is widely used in child care settings to sanitize</a:t>
            </a:r>
            <a:r>
              <a:rPr lang="en-US" sz="1200" baseline="0" dirty="0"/>
              <a:t> and disinfect surfaces.</a:t>
            </a:r>
            <a:endParaRPr lang="en-US" sz="1200" dirty="0"/>
          </a:p>
        </p:txBody>
      </p:sp>
      <p:sp>
        <p:nvSpPr>
          <p:cNvPr id="4" name="Slide Number Placeholder 3"/>
          <p:cNvSpPr>
            <a:spLocks noGrp="1"/>
          </p:cNvSpPr>
          <p:nvPr>
            <p:ph type="sldNum" sz="quarter" idx="10"/>
          </p:nvPr>
        </p:nvSpPr>
        <p:spPr/>
        <p:txBody>
          <a:bodyPr/>
          <a:lstStyle/>
          <a:p>
            <a:fld id="{ECCBF3A2-1D03-491F-BDB6-337C0C097926}" type="slidenum">
              <a:rPr lang="en-US" smtClean="0"/>
              <a:t>41</a:t>
            </a:fld>
            <a:endParaRPr lang="en-US"/>
          </a:p>
        </p:txBody>
      </p:sp>
    </p:spTree>
    <p:extLst>
      <p:ext uri="{BB962C8B-B14F-4D97-AF65-F5344CB8AC3E}">
        <p14:creationId xmlns:p14="http://schemas.microsoft.com/office/powerpoint/2010/main" val="2654847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new concentrations of bleach and the user MUST read the label to identify the concentration and how to dilute it;</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42</a:t>
            </a:fld>
            <a:endParaRPr lang="en-US"/>
          </a:p>
        </p:txBody>
      </p:sp>
    </p:spTree>
    <p:extLst>
      <p:ext uri="{BB962C8B-B14F-4D97-AF65-F5344CB8AC3E}">
        <p14:creationId xmlns:p14="http://schemas.microsoft.com/office/powerpoint/2010/main" val="38893481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BDF26086-CF6F-45AD-ADD3-AECD8E81F866}" type="slidenum">
              <a:rPr lang="en-US" altLang="en-US" sz="1300"/>
              <a:pPr eaLnBrk="1" hangingPunct="1"/>
              <a:t>43</a:t>
            </a:fld>
            <a:endParaRPr lang="en-US" altLang="en-US" sz="1300"/>
          </a:p>
        </p:txBody>
      </p:sp>
      <p:sp>
        <p:nvSpPr>
          <p:cNvPr id="96259"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62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latin typeface="Cambria" panose="02040503050406030204" pitchFamily="18" charset="0"/>
            </a:endParaRPr>
          </a:p>
        </p:txBody>
      </p:sp>
      <p:sp>
        <p:nvSpPr>
          <p:cNvPr id="96261" name="Slide Number Placeholder 3"/>
          <p:cNvSpPr txBox="1">
            <a:spLocks noGrp="1"/>
          </p:cNvSpPr>
          <p:nvPr/>
        </p:nvSpPr>
        <p:spPr bwMode="auto">
          <a:xfrm>
            <a:off x="4023092" y="9065747"/>
            <a:ext cx="3077739"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5" tIns="48008" rIns="96015" bIns="48008" anchor="b"/>
          <a:lstStyle>
            <a:lvl1pPr defTabSz="465138" eaLnBrk="0" hangingPunct="0">
              <a:defRPr sz="1000">
                <a:solidFill>
                  <a:schemeClr val="tx1"/>
                </a:solidFill>
                <a:latin typeface="Calibri" panose="020F0502020204030204" pitchFamily="34" charset="0"/>
                <a:cs typeface="Arial" panose="020B0604020202020204" pitchFamily="34" charset="0"/>
              </a:defRPr>
            </a:lvl1pPr>
            <a:lvl2pPr marL="742950" indent="-285750" defTabSz="465138" eaLnBrk="0" hangingPunct="0">
              <a:defRPr sz="1000">
                <a:solidFill>
                  <a:schemeClr val="tx1"/>
                </a:solidFill>
                <a:latin typeface="Calibri" panose="020F0502020204030204" pitchFamily="34" charset="0"/>
                <a:cs typeface="Arial" panose="020B0604020202020204" pitchFamily="34" charset="0"/>
              </a:defRPr>
            </a:lvl2pPr>
            <a:lvl3pPr marL="1143000" indent="-228600" defTabSz="465138" eaLnBrk="0" hangingPunct="0">
              <a:defRPr sz="1000">
                <a:solidFill>
                  <a:schemeClr val="tx1"/>
                </a:solidFill>
                <a:latin typeface="Calibri" panose="020F0502020204030204" pitchFamily="34" charset="0"/>
                <a:cs typeface="Arial" panose="020B0604020202020204" pitchFamily="34" charset="0"/>
              </a:defRPr>
            </a:lvl3pPr>
            <a:lvl4pPr marL="1600200" indent="-228600" defTabSz="465138" eaLnBrk="0" hangingPunct="0">
              <a:defRPr sz="1000">
                <a:solidFill>
                  <a:schemeClr val="tx1"/>
                </a:solidFill>
                <a:latin typeface="Calibri" panose="020F0502020204030204" pitchFamily="34" charset="0"/>
                <a:cs typeface="Arial" panose="020B0604020202020204" pitchFamily="34" charset="0"/>
              </a:defRPr>
            </a:lvl4pPr>
            <a:lvl5pPr marL="2057400" indent="-228600" defTabSz="465138" eaLnBrk="0" hangingPunct="0">
              <a:defRPr sz="1000">
                <a:solidFill>
                  <a:schemeClr val="tx1"/>
                </a:solidFill>
                <a:latin typeface="Calibri" panose="020F0502020204030204" pitchFamily="34" charset="0"/>
                <a:cs typeface="Arial" panose="020B0604020202020204" pitchFamily="34" charset="0"/>
              </a:defRPr>
            </a:lvl5pPr>
            <a:lvl6pPr marL="25146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eaLnBrk="1" hangingPunct="1"/>
            <a:fld id="{87228C0D-CE56-43C5-AB3C-4C24176507FC}" type="slidenum">
              <a:rPr lang="en-US" altLang="en-US" sz="1300"/>
              <a:pPr algn="r" eaLnBrk="1" hangingPunct="1"/>
              <a:t>43</a:t>
            </a:fld>
            <a:endParaRPr lang="en-US" altLang="en-US" sz="1300"/>
          </a:p>
        </p:txBody>
      </p:sp>
      <p:sp>
        <p:nvSpPr>
          <p:cNvPr id="9626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13770694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fld id="{29C11A3C-CB7F-44E4-8825-12B9B74EB7B9}" type="slidenum">
              <a:rPr lang="en-US" altLang="en-US" sz="1300"/>
              <a:pPr eaLnBrk="1" hangingPunct="1"/>
              <a:t>45</a:t>
            </a:fld>
            <a:endParaRPr lang="en-US" altLang="en-US" sz="1300"/>
          </a:p>
        </p:txBody>
      </p:sp>
      <p:sp>
        <p:nvSpPr>
          <p:cNvPr id="98307"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983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2253">
              <a:defRPr/>
            </a:pPr>
            <a:r>
              <a:rPr lang="en-US" sz="1300" dirty="0"/>
              <a:t>If wet cloths are used, a </a:t>
            </a:r>
            <a:r>
              <a:rPr lang="en-US" sz="1300" b="1" u="sng" dirty="0"/>
              <a:t>separate</a:t>
            </a:r>
            <a:r>
              <a:rPr lang="en-US" sz="1300" dirty="0"/>
              <a:t> cloth is required for </a:t>
            </a:r>
            <a:r>
              <a:rPr lang="en-US" sz="1300" b="1" u="sng" dirty="0"/>
              <a:t>each</a:t>
            </a:r>
            <a:r>
              <a:rPr lang="en-US" sz="1300" dirty="0"/>
              <a:t> table/tray, and cloths cannot be returned to soak in a bleach-water solution.</a:t>
            </a:r>
          </a:p>
          <a:p>
            <a:endParaRPr lang="en-US" altLang="en-US" b="1" dirty="0">
              <a:latin typeface="Cambria" panose="02040503050406030204" pitchFamily="18" charset="0"/>
            </a:endParaRPr>
          </a:p>
          <a:p>
            <a:pPr defTabSz="942253">
              <a:defRPr/>
            </a:pPr>
            <a:r>
              <a:rPr lang="en-US" sz="1300" i="1" dirty="0"/>
              <a:t>A sanitizer should be used on food contact surfaces or any object that is mouthed. A disinfectant should be used only on diaper changing tables, toilets, counter tops, door and cabinet handles. Only EPA approved products are acceptable (must have an EPA #), and all sanitizers and disinfectants must be used according to the instructions on the container in order to be safe. </a:t>
            </a:r>
            <a:r>
              <a:rPr lang="en-US" dirty="0">
                <a:hlinkClick r:id="rId3"/>
              </a:rPr>
              <a:t>https://www.ersi.info/PDF/NotesforClarification/ECERS-R%20Additional%20Notes_recent.pdf</a:t>
            </a:r>
            <a:endParaRPr lang="en-US" sz="1300" dirty="0"/>
          </a:p>
          <a:p>
            <a:endParaRPr lang="en-US" altLang="en-US" b="1" dirty="0">
              <a:latin typeface="Cambria" panose="02040503050406030204" pitchFamily="18" charset="0"/>
            </a:endParaRPr>
          </a:p>
          <a:p>
            <a:r>
              <a:rPr lang="en-US" altLang="en-US" b="1" dirty="0">
                <a:latin typeface="Cambria" panose="02040503050406030204" pitchFamily="18" charset="0"/>
              </a:rPr>
              <a:t>Same sink</a:t>
            </a:r>
            <a:r>
              <a:rPr lang="en-US" altLang="en-US" b="1" baseline="0" dirty="0">
                <a:latin typeface="Cambria" panose="02040503050406030204" pitchFamily="18" charset="0"/>
              </a:rPr>
              <a:t> issue:</a:t>
            </a:r>
          </a:p>
          <a:p>
            <a:r>
              <a:rPr lang="en-US" altLang="en-US" b="0" baseline="0" dirty="0">
                <a:latin typeface="Cambria" panose="02040503050406030204" pitchFamily="18" charset="0"/>
              </a:rPr>
              <a:t>Any sink that is used for handwashing after diapering or toileting must be disinfected BEFORE the sink is used for ANY other purpose.  </a:t>
            </a:r>
          </a:p>
          <a:p>
            <a:endParaRPr lang="en-US" altLang="en-US" b="0" dirty="0">
              <a:latin typeface="Cambria" panose="02040503050406030204" pitchFamily="18" charset="0"/>
            </a:endParaRPr>
          </a:p>
        </p:txBody>
      </p:sp>
      <p:sp>
        <p:nvSpPr>
          <p:cNvPr id="98309" name="Slide Number Placeholder 3"/>
          <p:cNvSpPr txBox="1">
            <a:spLocks noGrp="1"/>
          </p:cNvSpPr>
          <p:nvPr/>
        </p:nvSpPr>
        <p:spPr bwMode="auto">
          <a:xfrm>
            <a:off x="4023092" y="9065747"/>
            <a:ext cx="3077739"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5" tIns="48008" rIns="96015" bIns="48008" anchor="b"/>
          <a:lstStyle>
            <a:lvl1pPr defTabSz="465138" eaLnBrk="0" hangingPunct="0">
              <a:defRPr sz="1000">
                <a:solidFill>
                  <a:schemeClr val="tx1"/>
                </a:solidFill>
                <a:latin typeface="Calibri" panose="020F0502020204030204" pitchFamily="34" charset="0"/>
                <a:cs typeface="Arial" panose="020B0604020202020204" pitchFamily="34" charset="0"/>
              </a:defRPr>
            </a:lvl1pPr>
            <a:lvl2pPr marL="742950" indent="-285750" defTabSz="465138" eaLnBrk="0" hangingPunct="0">
              <a:defRPr sz="1000">
                <a:solidFill>
                  <a:schemeClr val="tx1"/>
                </a:solidFill>
                <a:latin typeface="Calibri" panose="020F0502020204030204" pitchFamily="34" charset="0"/>
                <a:cs typeface="Arial" panose="020B0604020202020204" pitchFamily="34" charset="0"/>
              </a:defRPr>
            </a:lvl2pPr>
            <a:lvl3pPr marL="1143000" indent="-228600" defTabSz="465138" eaLnBrk="0" hangingPunct="0">
              <a:defRPr sz="1000">
                <a:solidFill>
                  <a:schemeClr val="tx1"/>
                </a:solidFill>
                <a:latin typeface="Calibri" panose="020F0502020204030204" pitchFamily="34" charset="0"/>
                <a:cs typeface="Arial" panose="020B0604020202020204" pitchFamily="34" charset="0"/>
              </a:defRPr>
            </a:lvl3pPr>
            <a:lvl4pPr marL="1600200" indent="-228600" defTabSz="465138" eaLnBrk="0" hangingPunct="0">
              <a:defRPr sz="1000">
                <a:solidFill>
                  <a:schemeClr val="tx1"/>
                </a:solidFill>
                <a:latin typeface="Calibri" panose="020F0502020204030204" pitchFamily="34" charset="0"/>
                <a:cs typeface="Arial" panose="020B0604020202020204" pitchFamily="34" charset="0"/>
              </a:defRPr>
            </a:lvl4pPr>
            <a:lvl5pPr marL="2057400" indent="-228600" defTabSz="465138" eaLnBrk="0" hangingPunct="0">
              <a:defRPr sz="1000">
                <a:solidFill>
                  <a:schemeClr val="tx1"/>
                </a:solidFill>
                <a:latin typeface="Calibri" panose="020F0502020204030204" pitchFamily="34" charset="0"/>
                <a:cs typeface="Arial" panose="020B0604020202020204" pitchFamily="34" charset="0"/>
              </a:defRPr>
            </a:lvl5pPr>
            <a:lvl6pPr marL="25146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ctr" defTabSz="465138"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r" eaLnBrk="1" hangingPunct="1"/>
            <a:fld id="{9B599AC1-40F4-4D02-AFAD-3F35F6B5F53B}" type="slidenum">
              <a:rPr lang="en-US" altLang="en-US" sz="1300"/>
              <a:pPr algn="r" eaLnBrk="1" hangingPunct="1"/>
              <a:t>45</a:t>
            </a:fld>
            <a:endParaRPr lang="en-US" altLang="en-US" sz="1300"/>
          </a:p>
        </p:txBody>
      </p:sp>
      <p:sp>
        <p:nvSpPr>
          <p:cNvPr id="9831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9306" eaLnBrk="0" hangingPunct="0">
              <a:defRPr sz="1100">
                <a:solidFill>
                  <a:schemeClr val="tx1"/>
                </a:solidFill>
                <a:latin typeface="Calibri" panose="020F0502020204030204" pitchFamily="34" charset="0"/>
                <a:cs typeface="Arial" panose="020B0604020202020204" pitchFamily="34" charset="0"/>
              </a:defRPr>
            </a:lvl1pPr>
            <a:lvl2pPr marL="765581" indent="-294454" defTabSz="479306" eaLnBrk="0" hangingPunct="0">
              <a:defRPr sz="1100">
                <a:solidFill>
                  <a:schemeClr val="tx1"/>
                </a:solidFill>
                <a:latin typeface="Calibri" panose="020F0502020204030204" pitchFamily="34" charset="0"/>
                <a:cs typeface="Arial" panose="020B0604020202020204" pitchFamily="34" charset="0"/>
              </a:defRPr>
            </a:lvl2pPr>
            <a:lvl3pPr marL="1177817" indent="-235563" defTabSz="479306" eaLnBrk="0" hangingPunct="0">
              <a:defRPr sz="1100">
                <a:solidFill>
                  <a:schemeClr val="tx1"/>
                </a:solidFill>
                <a:latin typeface="Calibri" panose="020F0502020204030204" pitchFamily="34" charset="0"/>
                <a:cs typeface="Arial" panose="020B0604020202020204" pitchFamily="34" charset="0"/>
              </a:defRPr>
            </a:lvl3pPr>
            <a:lvl4pPr marL="1648943" indent="-235563" defTabSz="479306" eaLnBrk="0" hangingPunct="0">
              <a:defRPr sz="1100">
                <a:solidFill>
                  <a:schemeClr val="tx1"/>
                </a:solidFill>
                <a:latin typeface="Calibri" panose="020F0502020204030204" pitchFamily="34" charset="0"/>
                <a:cs typeface="Arial" panose="020B0604020202020204" pitchFamily="34" charset="0"/>
              </a:defRPr>
            </a:lvl4pPr>
            <a:lvl5pPr marL="2120071" indent="-235563" defTabSz="479306" eaLnBrk="0" hangingPunct="0">
              <a:defRPr sz="1100">
                <a:solidFill>
                  <a:schemeClr val="tx1"/>
                </a:solidFill>
                <a:latin typeface="Calibri" panose="020F0502020204030204" pitchFamily="34" charset="0"/>
                <a:cs typeface="Arial" panose="020B0604020202020204" pitchFamily="34" charset="0"/>
              </a:defRPr>
            </a:lvl5pPr>
            <a:lvl6pPr marL="259119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6pPr>
            <a:lvl7pPr marL="3062324"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7pPr>
            <a:lvl8pPr marL="3533451"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8pPr>
            <a:lvl9pPr marL="4004578" indent="-235563" algn="ctr" defTabSz="479306" eaLnBrk="0" fontAlgn="base" hangingPunct="0">
              <a:spcBef>
                <a:spcPct val="0"/>
              </a:spcBef>
              <a:spcAft>
                <a:spcPct val="0"/>
              </a:spcAft>
              <a:defRPr sz="1100">
                <a:solidFill>
                  <a:schemeClr val="tx1"/>
                </a:solidFill>
                <a:latin typeface="Calibri" panose="020F0502020204030204" pitchFamily="34" charset="0"/>
                <a:cs typeface="Arial" panose="020B0604020202020204" pitchFamily="34" charset="0"/>
              </a:defRPr>
            </a:lvl9pPr>
          </a:lstStyle>
          <a:p>
            <a:pPr eaLnBrk="1" hangingPunct="1"/>
            <a:r>
              <a:rPr lang="en-US" altLang="en-US" sz="1300">
                <a:latin typeface="Cambria" panose="02040503050406030204" pitchFamily="18" charset="0"/>
              </a:rPr>
              <a:t>San Francisco Asthma Task Force, July 2013</a:t>
            </a:r>
          </a:p>
        </p:txBody>
      </p:sp>
    </p:spTree>
    <p:extLst>
      <p:ext uri="{BB962C8B-B14F-4D97-AF65-F5344CB8AC3E}">
        <p14:creationId xmlns:p14="http://schemas.microsoft.com/office/powerpoint/2010/main" val="320005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4B3BD3F0-F416-457F-8C4F-50BECA66516E}" type="slidenum">
              <a:rPr lang="en-US" altLang="en-US" smtClean="0"/>
              <a:pPr eaLnBrk="1" hangingPunct="1"/>
              <a:t>5</a:t>
            </a:fld>
            <a:endParaRPr lang="en-US" altLang="en-US"/>
          </a:p>
        </p:txBody>
      </p:sp>
    </p:spTree>
    <p:extLst>
      <p:ext uri="{BB962C8B-B14F-4D97-AF65-F5344CB8AC3E}">
        <p14:creationId xmlns:p14="http://schemas.microsoft.com/office/powerpoint/2010/main" val="16142714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46</a:t>
            </a:fld>
            <a:endParaRPr lang="en-US"/>
          </a:p>
        </p:txBody>
      </p:sp>
    </p:spTree>
    <p:extLst>
      <p:ext uri="{BB962C8B-B14F-4D97-AF65-F5344CB8AC3E}">
        <p14:creationId xmlns:p14="http://schemas.microsoft.com/office/powerpoint/2010/main" val="2729405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47</a:t>
            </a:fld>
            <a:endParaRPr lang="en-US"/>
          </a:p>
        </p:txBody>
      </p:sp>
    </p:spTree>
    <p:extLst>
      <p:ext uri="{BB962C8B-B14F-4D97-AF65-F5344CB8AC3E}">
        <p14:creationId xmlns:p14="http://schemas.microsoft.com/office/powerpoint/2010/main" val="2807120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48</a:t>
            </a:fld>
            <a:endParaRPr lang="en-US"/>
          </a:p>
        </p:txBody>
      </p:sp>
    </p:spTree>
    <p:extLst>
      <p:ext uri="{BB962C8B-B14F-4D97-AF65-F5344CB8AC3E}">
        <p14:creationId xmlns:p14="http://schemas.microsoft.com/office/powerpoint/2010/main" val="1247906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Only a small percentage of microbes cause disease.</a:t>
            </a:r>
            <a:r>
              <a:rPr lang="en-US" sz="1300" baseline="0" dirty="0"/>
              <a:t> </a:t>
            </a:r>
            <a:r>
              <a:rPr lang="en-US" sz="1300" dirty="0"/>
              <a:t>We are just beginning to understand the role that microbes play, but we are learning that they: help us to digest our food</a:t>
            </a:r>
            <a:r>
              <a:rPr lang="en-US" sz="1300" baseline="0" dirty="0"/>
              <a:t>, </a:t>
            </a:r>
            <a:r>
              <a:rPr lang="en-US" sz="1300" dirty="0"/>
              <a:t>regulate our immune system so it knows the difference between friend and foe (which prevents the development of allergies),</a:t>
            </a:r>
            <a:r>
              <a:rPr lang="en-US" sz="1300" baseline="0" dirty="0"/>
              <a:t> and </a:t>
            </a:r>
            <a:r>
              <a:rPr lang="en-US" sz="1300" dirty="0"/>
              <a:t>help protect us from disease-causing microbes (pathogens).</a:t>
            </a:r>
            <a:r>
              <a:rPr lang="en-US" sz="1300" baseline="0" dirty="0"/>
              <a:t> </a:t>
            </a:r>
            <a:r>
              <a:rPr lang="en-US" sz="1300" dirty="0"/>
              <a:t>It’s possible to do harm by over-sanitizing ( for example, creating super bugs</a:t>
            </a:r>
            <a:r>
              <a:rPr lang="en-US" sz="1300" baseline="0" dirty="0"/>
              <a:t> and</a:t>
            </a:r>
            <a:r>
              <a:rPr lang="en-US" sz="1300" dirty="0"/>
              <a:t> antimicrobial resistance).  It’s important to use antimicrobials safely</a:t>
            </a:r>
            <a:r>
              <a:rPr lang="en-US" sz="1300" baseline="0" dirty="0"/>
              <a:t> and not over use them.</a:t>
            </a:r>
            <a:endParaRPr lang="en-US" sz="1300" dirty="0"/>
          </a:p>
        </p:txBody>
      </p:sp>
      <p:sp>
        <p:nvSpPr>
          <p:cNvPr id="4" name="Slide Number Placeholder 3"/>
          <p:cNvSpPr>
            <a:spLocks noGrp="1"/>
          </p:cNvSpPr>
          <p:nvPr>
            <p:ph type="sldNum" sz="quarter" idx="10"/>
          </p:nvPr>
        </p:nvSpPr>
        <p:spPr/>
        <p:txBody>
          <a:bodyPr/>
          <a:lstStyle/>
          <a:p>
            <a:fld id="{26AE089B-273D-4B98-82C8-F063A6BF9825}" type="slidenum">
              <a:rPr lang="en-US" smtClean="0"/>
              <a:t>49</a:t>
            </a:fld>
            <a:endParaRPr lang="en-US"/>
          </a:p>
        </p:txBody>
      </p:sp>
    </p:spTree>
    <p:extLst>
      <p:ext uri="{BB962C8B-B14F-4D97-AF65-F5344CB8AC3E}">
        <p14:creationId xmlns:p14="http://schemas.microsoft.com/office/powerpoint/2010/main" val="3805835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on WHEN</a:t>
            </a:r>
            <a:r>
              <a:rPr lang="en-US" baseline="0" dirty="0"/>
              <a:t> and WHERE to sanitize OR disinfect from Caring for Our Children</a:t>
            </a:r>
          </a:p>
          <a:p>
            <a:r>
              <a:rPr lang="en-US" baseline="0" dirty="0"/>
              <a:t>Note: Always clean first</a:t>
            </a:r>
          </a:p>
          <a:p>
            <a:r>
              <a:rPr lang="en-US" baseline="0" dirty="0"/>
              <a:t>Aligns with licensing and ECERS</a:t>
            </a:r>
            <a:endParaRPr lang="en-US" dirty="0"/>
          </a:p>
        </p:txBody>
      </p:sp>
      <p:sp>
        <p:nvSpPr>
          <p:cNvPr id="4" name="Slide Number Placeholder 3"/>
          <p:cNvSpPr>
            <a:spLocks noGrp="1"/>
          </p:cNvSpPr>
          <p:nvPr>
            <p:ph type="sldNum" sz="quarter" idx="10"/>
          </p:nvPr>
        </p:nvSpPr>
        <p:spPr/>
        <p:txBody>
          <a:bodyPr/>
          <a:lstStyle/>
          <a:p>
            <a:fld id="{8E05F3B6-3F50-42C0-B15E-F1698C309863}" type="slidenum">
              <a:rPr lang="en-US" smtClean="0"/>
              <a:t>50</a:t>
            </a:fld>
            <a:endParaRPr lang="en-US"/>
          </a:p>
        </p:txBody>
      </p:sp>
    </p:spTree>
    <p:extLst>
      <p:ext uri="{BB962C8B-B14F-4D97-AF65-F5344CB8AC3E}">
        <p14:creationId xmlns:p14="http://schemas.microsoft.com/office/powerpoint/2010/main" val="1579463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K. </a:t>
            </a:r>
          </a:p>
          <a:p>
            <a:r>
              <a:rPr lang="en-US" dirty="0"/>
              <a:t>List surface,</a:t>
            </a:r>
            <a:r>
              <a:rPr lang="en-US" baseline="0" dirty="0"/>
              <a:t> have audience say sanitize or disinfect</a:t>
            </a:r>
          </a:p>
          <a:p>
            <a:pPr defTabSz="942253">
              <a:defRPr/>
            </a:pPr>
            <a:r>
              <a:rPr lang="en-US" sz="1300" dirty="0"/>
              <a:t>Can you animate the slides and start with surfaces and have them identify either sanitize or disinfect? You can give them a slide with 5 rows - the full handout should be distributed with a reference to CFOC and our website - so they know where to find it online; </a:t>
            </a:r>
          </a:p>
          <a:p>
            <a:endParaRPr lang="en-US" dirty="0"/>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51</a:t>
            </a:fld>
            <a:endParaRPr lang="en-US"/>
          </a:p>
        </p:txBody>
      </p:sp>
    </p:spTree>
    <p:extLst>
      <p:ext uri="{BB962C8B-B14F-4D97-AF65-F5344CB8AC3E}">
        <p14:creationId xmlns:p14="http://schemas.microsoft.com/office/powerpoint/2010/main" val="23297305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K. </a:t>
            </a:r>
          </a:p>
          <a:p>
            <a:r>
              <a:rPr lang="en-US" dirty="0"/>
              <a:t>List surface,</a:t>
            </a:r>
            <a:r>
              <a:rPr lang="en-US" baseline="0" dirty="0"/>
              <a:t> have audience say sanitize or disinfect</a:t>
            </a:r>
          </a:p>
          <a:p>
            <a:pPr defTabSz="942253">
              <a:defRPr/>
            </a:pPr>
            <a:r>
              <a:rPr lang="en-US" sz="1300" dirty="0"/>
              <a:t>Can you animate the slides and start with surfaces and have them identify either sanitize or disinfect? You can give them a slide with 5 rows - the full handout should be distributed with a reference to CFOC and our website - so they know where to find it online; </a:t>
            </a:r>
          </a:p>
          <a:p>
            <a:endParaRPr lang="en-US" dirty="0"/>
          </a:p>
          <a:p>
            <a:endParaRPr lang="en-US" dirty="0"/>
          </a:p>
        </p:txBody>
      </p:sp>
      <p:sp>
        <p:nvSpPr>
          <p:cNvPr id="4" name="Slide Number Placeholder 3"/>
          <p:cNvSpPr>
            <a:spLocks noGrp="1"/>
          </p:cNvSpPr>
          <p:nvPr>
            <p:ph type="sldNum" sz="quarter" idx="10"/>
          </p:nvPr>
        </p:nvSpPr>
        <p:spPr/>
        <p:txBody>
          <a:bodyPr/>
          <a:lstStyle/>
          <a:p>
            <a:fld id="{26AE089B-273D-4B98-82C8-F063A6BF9825}" type="slidenum">
              <a:rPr lang="en-US" smtClean="0"/>
              <a:t>52</a:t>
            </a:fld>
            <a:endParaRPr lang="en-US"/>
          </a:p>
        </p:txBody>
      </p:sp>
    </p:spTree>
    <p:extLst>
      <p:ext uri="{BB962C8B-B14F-4D97-AF65-F5344CB8AC3E}">
        <p14:creationId xmlns:p14="http://schemas.microsoft.com/office/powerpoint/2010/main" val="18230290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53</a:t>
            </a:fld>
            <a:endParaRPr lang="en-US"/>
          </a:p>
        </p:txBody>
      </p:sp>
    </p:spTree>
    <p:extLst>
      <p:ext uri="{BB962C8B-B14F-4D97-AF65-F5344CB8AC3E}">
        <p14:creationId xmlns:p14="http://schemas.microsoft.com/office/powerpoint/2010/main" val="993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Germs get can</a:t>
            </a:r>
            <a:r>
              <a:rPr lang="en-US" baseline="0" dirty="0"/>
              <a:t> get into our bodies and multiply.  This can cause a variety of symptoms that make us feel sick. Infectious illnesses are also called: communicable, contagious, or spreading illnesses.</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7</a:t>
            </a:fld>
            <a:endParaRPr lang="en-US"/>
          </a:p>
        </p:txBody>
      </p:sp>
    </p:spTree>
    <p:extLst>
      <p:ext uri="{BB962C8B-B14F-4D97-AF65-F5344CB8AC3E}">
        <p14:creationId xmlns:p14="http://schemas.microsoft.com/office/powerpoint/2010/main" val="332438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8</a:t>
            </a:fld>
            <a:endParaRPr lang="en-US"/>
          </a:p>
        </p:txBody>
      </p:sp>
    </p:spTree>
    <p:extLst>
      <p:ext uri="{BB962C8B-B14F-4D97-AF65-F5344CB8AC3E}">
        <p14:creationId xmlns:p14="http://schemas.microsoft.com/office/powerpoint/2010/main" val="3145407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9</a:t>
            </a:fld>
            <a:endParaRPr lang="en-US"/>
          </a:p>
        </p:txBody>
      </p:sp>
    </p:spTree>
    <p:extLst>
      <p:ext uri="{BB962C8B-B14F-4D97-AF65-F5344CB8AC3E}">
        <p14:creationId xmlns:p14="http://schemas.microsoft.com/office/powerpoint/2010/main" val="85158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Kids are</a:t>
            </a:r>
            <a:r>
              <a:rPr lang="en-US" baseline="0" dirty="0"/>
              <a:t> sick a lot!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Blood</a:t>
            </a:r>
            <a:r>
              <a:rPr lang="en-US" baseline="0" dirty="0"/>
              <a:t> borne illnesses spread when</a:t>
            </a:r>
            <a:r>
              <a:rPr lang="en-US" dirty="0"/>
              <a:t> blood from and infected person enter</a:t>
            </a:r>
            <a:r>
              <a:rPr lang="en-US" baseline="0" dirty="0"/>
              <a:t> </a:t>
            </a:r>
            <a:r>
              <a:rPr lang="en-US" dirty="0"/>
              <a:t>another persons body.  This is not common in child care.</a:t>
            </a:r>
          </a:p>
          <a:p>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10</a:t>
            </a:fld>
            <a:endParaRPr lang="en-US"/>
          </a:p>
        </p:txBody>
      </p:sp>
    </p:spTree>
    <p:extLst>
      <p:ext uri="{BB962C8B-B14F-4D97-AF65-F5344CB8AC3E}">
        <p14:creationId xmlns:p14="http://schemas.microsoft.com/office/powerpoint/2010/main" val="1628249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Handwashing is key</a:t>
            </a:r>
            <a:r>
              <a:rPr lang="en-US" baseline="0" dirty="0"/>
              <a:t> to decreasing the spread of illness. </a:t>
            </a:r>
            <a:r>
              <a:rPr lang="en-US" dirty="0"/>
              <a:t>The</a:t>
            </a:r>
            <a:r>
              <a:rPr lang="en-US" baseline="0" dirty="0"/>
              <a:t> use of antimicrobial pesticides (sanitizers and disinfectants) is another way.</a:t>
            </a:r>
            <a:endParaRPr lang="en-US" dirty="0"/>
          </a:p>
        </p:txBody>
      </p:sp>
      <p:sp>
        <p:nvSpPr>
          <p:cNvPr id="4" name="Slide Number Placeholder 3"/>
          <p:cNvSpPr>
            <a:spLocks noGrp="1"/>
          </p:cNvSpPr>
          <p:nvPr>
            <p:ph type="sldNum" sz="quarter" idx="10"/>
          </p:nvPr>
        </p:nvSpPr>
        <p:spPr/>
        <p:txBody>
          <a:bodyPr/>
          <a:lstStyle/>
          <a:p>
            <a:fld id="{ECCBF3A2-1D03-491F-BDB6-337C0C097926}" type="slidenum">
              <a:rPr lang="en-US" smtClean="0"/>
              <a:t>11</a:t>
            </a:fld>
            <a:endParaRPr lang="en-US"/>
          </a:p>
        </p:txBody>
      </p:sp>
    </p:spTree>
    <p:extLst>
      <p:ext uri="{BB962C8B-B14F-4D97-AF65-F5344CB8AC3E}">
        <p14:creationId xmlns:p14="http://schemas.microsoft.com/office/powerpoint/2010/main" val="333217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2020</a:t>
            </a:r>
          </a:p>
        </p:txBody>
      </p:sp>
      <p:sp>
        <p:nvSpPr>
          <p:cNvPr id="7" name="AutoShape 2" descr="Image result for copyright symbol"/>
          <p:cNvSpPr>
            <a:spLocks noGrp="1" noChangeAspect="1" noChangeArrowheads="1"/>
          </p:cNvSpPr>
          <p:nvPr>
            <p:ph type="ftr" sz="quarter" idx="1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descr="CCHP_Prevention_PPTfooter_Mod3.png"/>
          <p:cNvPicPr/>
          <p:nvPr userDrawn="1"/>
        </p:nvPicPr>
        <p:blipFill rotWithShape="1">
          <a:blip r:embed="rId2"/>
          <a:srcRect t="-1" r="8867" b="-3847"/>
          <a:stretch/>
        </p:blipFill>
        <p:spPr bwMode="auto">
          <a:xfrm>
            <a:off x="802822" y="6000070"/>
            <a:ext cx="7829550" cy="721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937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93272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227610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6" y="425002"/>
            <a:ext cx="8173580"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3" y="927655"/>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8" name="Picture 7"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25950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553894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4011538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042619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190751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2020</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46256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4098549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274994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91242" y="1501005"/>
            <a:ext cx="78867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62593" y="6356350"/>
            <a:ext cx="2057400" cy="365125"/>
          </a:xfrm>
        </p:spPr>
        <p:txBody>
          <a:bodyPr/>
          <a:lstStyle/>
          <a:p>
            <a:r>
              <a:rPr lang="en-US"/>
              <a:t>2020</a:t>
            </a:r>
            <a:endParaRPr lang="en-US" dirty="0"/>
          </a:p>
        </p:txBody>
      </p:sp>
      <p:sp>
        <p:nvSpPr>
          <p:cNvPr id="12" name="Footer Placeholder 11"/>
          <p:cNvSpPr>
            <a:spLocks noGrp="1"/>
          </p:cNvSpPr>
          <p:nvPr>
            <p:ph type="ftr" sz="quarter" idx="11"/>
          </p:nvPr>
        </p:nvSpPr>
        <p:spPr/>
        <p:txBody>
          <a:bodyPr/>
          <a:lstStyle/>
          <a:p>
            <a:endParaRPr lang="en-US"/>
          </a:p>
        </p:txBody>
      </p:sp>
      <p:sp>
        <p:nvSpPr>
          <p:cNvPr id="13" name="Slide Number Placeholder 12"/>
          <p:cNvSpPr>
            <a:spLocks noGrp="1"/>
          </p:cNvSpPr>
          <p:nvPr>
            <p:ph type="sldNum" sz="quarter" idx="12"/>
          </p:nvPr>
        </p:nvSpPr>
        <p:spPr>
          <a:xfrm>
            <a:off x="6875961" y="6356349"/>
            <a:ext cx="2057400" cy="365125"/>
          </a:xfrm>
        </p:spPr>
        <p:txBody>
          <a:bodyPr/>
          <a:lstStyle>
            <a:lvl1pPr>
              <a:defRPr/>
            </a:lvl1pPr>
          </a:lstStyle>
          <a:p>
            <a:r>
              <a:rPr lang="en-US" dirty="0"/>
              <a:t>1</a:t>
            </a:r>
          </a:p>
        </p:txBody>
      </p:sp>
      <p:pic>
        <p:nvPicPr>
          <p:cNvPr id="16" name="Picture 15"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7374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305308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3311651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18192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410089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3F1608-166F-48F5-ABCD-CE30430FF8A9}" type="slidenum">
              <a:rPr lang="en-US" smtClean="0"/>
              <a:t>‹#›</a:t>
            </a:fld>
            <a:endParaRPr lang="en-US"/>
          </a:p>
        </p:txBody>
      </p:sp>
    </p:spTree>
    <p:extLst>
      <p:ext uri="{BB962C8B-B14F-4D97-AF65-F5344CB8AC3E}">
        <p14:creationId xmlns:p14="http://schemas.microsoft.com/office/powerpoint/2010/main" val="160598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2020</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340143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pic>
        <p:nvPicPr>
          <p:cNvPr id="8" name="Picture 7" descr="CCHP_Prevention_PPTfooter_Mod3.png"/>
          <p:cNvPicPr/>
          <p:nvPr userDrawn="1"/>
        </p:nvPicPr>
        <p:blipFill rotWithShape="1">
          <a:blip r:embed="rId2"/>
          <a:srcRect t="-1" r="8867" b="-3847"/>
          <a:stretch/>
        </p:blipFill>
        <p:spPr bwMode="auto">
          <a:xfrm>
            <a:off x="706755" y="6008914"/>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859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3755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58D18C-74CE-471D-9FD4-143F518211FC}" type="slidenum">
              <a:rPr lang="en-US" smtClean="0"/>
              <a:t>‹#›</a:t>
            </a:fld>
            <a:endParaRPr lang="en-US"/>
          </a:p>
        </p:txBody>
      </p:sp>
      <p:pic>
        <p:nvPicPr>
          <p:cNvPr id="7" name="Picture 6"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478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CHP_Prevention_PPTfooter_Mod3.png"/>
          <p:cNvPicPr/>
          <p:nvPr userDrawn="1"/>
        </p:nvPicPr>
        <p:blipFill rotWithShape="1">
          <a:blip r:embed="rId2"/>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
        <p:nvSpPr>
          <p:cNvPr id="6" name="Date Placeholder 5"/>
          <p:cNvSpPr>
            <a:spLocks noGrp="1"/>
          </p:cNvSpPr>
          <p:nvPr>
            <p:ph type="dt" sz="half" idx="10"/>
          </p:nvPr>
        </p:nvSpPr>
        <p:spPr/>
        <p:txBody>
          <a:bodyPr/>
          <a:lstStyle/>
          <a:p>
            <a:r>
              <a:rPr lang="en-US"/>
              <a:t>2020</a:t>
            </a:r>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77626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95621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8D18C-74CE-471D-9FD4-143F518211FC}" type="slidenum">
              <a:rPr lang="en-US" smtClean="0"/>
              <a:t>‹#›</a:t>
            </a:fld>
            <a:endParaRPr lang="en-US"/>
          </a:p>
        </p:txBody>
      </p:sp>
    </p:spTree>
    <p:extLst>
      <p:ext uri="{BB962C8B-B14F-4D97-AF65-F5344CB8AC3E}">
        <p14:creationId xmlns:p14="http://schemas.microsoft.com/office/powerpoint/2010/main" val="113268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2020</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8D18C-74CE-471D-9FD4-143F518211FC}" type="slidenum">
              <a:rPr lang="en-US" smtClean="0"/>
              <a:t>‹#›</a:t>
            </a:fld>
            <a:endParaRPr lang="en-US"/>
          </a:p>
        </p:txBody>
      </p:sp>
    </p:spTree>
    <p:extLst>
      <p:ext uri="{BB962C8B-B14F-4D97-AF65-F5344CB8AC3E}">
        <p14:creationId xmlns:p14="http://schemas.microsoft.com/office/powerpoint/2010/main" val="602624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2020</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F1608-166F-48F5-ABCD-CE30430FF8A9}" type="slidenum">
              <a:rPr lang="en-US" smtClean="0"/>
              <a:t>‹#›</a:t>
            </a:fld>
            <a:endParaRPr lang="en-US"/>
          </a:p>
        </p:txBody>
      </p:sp>
    </p:spTree>
    <p:extLst>
      <p:ext uri="{BB962C8B-B14F-4D97-AF65-F5344CB8AC3E}">
        <p14:creationId xmlns:p14="http://schemas.microsoft.com/office/powerpoint/2010/main" val="1129414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xtwdyCE9F14&amp;feature=youtu.b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5" Type="http://schemas.microsoft.com/office/2007/relationships/hdphoto" Target="../media/hdphoto1.wdp"/><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1.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hyperlink" Target="http://www.epa.gov/pesticide-labels/design-environment-antimicrobial-pesticide-pilot-project-moving-toward-green-end" TargetMode="Externa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30.wmf"/><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5.xml"/><Relationship Id="rId5" Type="http://schemas.microsoft.com/office/2007/relationships/hdphoto" Target="../media/hdphoto2.wdp"/><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nrckids.org/CFOC/Database"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hyperlink" Target="https://genome.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46.jpeg"/><Relationship Id="rId4" Type="http://schemas.openxmlformats.org/officeDocument/2006/relationships/image" Target="../media/image45.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7354"/>
            <a:ext cx="7772400" cy="2387600"/>
          </a:xfrm>
        </p:spPr>
        <p:txBody>
          <a:bodyPr/>
          <a:lstStyle/>
          <a:p>
            <a:r>
              <a:rPr lang="en-US" dirty="0"/>
              <a:t>Integrated Germ Management</a:t>
            </a:r>
          </a:p>
        </p:txBody>
      </p:sp>
      <p:sp>
        <p:nvSpPr>
          <p:cNvPr id="3" name="Subtitle 2"/>
          <p:cNvSpPr>
            <a:spLocks noGrp="1"/>
          </p:cNvSpPr>
          <p:nvPr>
            <p:ph type="subTitle" idx="1"/>
          </p:nvPr>
        </p:nvSpPr>
        <p:spPr>
          <a:xfrm>
            <a:off x="1013791" y="2601119"/>
            <a:ext cx="6858000" cy="1655762"/>
          </a:xfrm>
        </p:spPr>
        <p:txBody>
          <a:bodyPr/>
          <a:lstStyle/>
          <a:p>
            <a:r>
              <a:rPr lang="en-US" dirty="0"/>
              <a:t>Safe and Effective</a:t>
            </a:r>
          </a:p>
          <a:p>
            <a:r>
              <a:rPr lang="en-US" dirty="0"/>
              <a:t> Cleaning, Sanitizing, and Disinfecting for </a:t>
            </a:r>
          </a:p>
          <a:p>
            <a:r>
              <a:rPr lang="en-US" dirty="0"/>
              <a:t>Child Care Providers</a:t>
            </a:r>
          </a:p>
          <a:p>
            <a:endParaRPr lang="en-US" dirty="0"/>
          </a:p>
        </p:txBody>
      </p:sp>
      <p:pic>
        <p:nvPicPr>
          <p:cNvPr id="4" name="Picture 3"/>
          <p:cNvPicPr>
            <a:picLocks noChangeAspect="1"/>
          </p:cNvPicPr>
          <p:nvPr/>
        </p:nvPicPr>
        <p:blipFill>
          <a:blip r:embed="rId4"/>
          <a:stretch>
            <a:fillRect/>
          </a:stretch>
        </p:blipFill>
        <p:spPr>
          <a:xfrm>
            <a:off x="3342548" y="3927749"/>
            <a:ext cx="2200485" cy="1912683"/>
          </a:xfrm>
          <a:prstGeom prst="rect">
            <a:avLst/>
          </a:prstGeom>
        </p:spPr>
      </p:pic>
      <p:sp>
        <p:nvSpPr>
          <p:cNvPr id="10" name="TextBox 9"/>
          <p:cNvSpPr txBox="1"/>
          <p:nvPr/>
        </p:nvSpPr>
        <p:spPr>
          <a:xfrm>
            <a:off x="7364896" y="6281531"/>
            <a:ext cx="1600200" cy="369332"/>
          </a:xfrm>
          <a:prstGeom prst="rect">
            <a:avLst/>
          </a:prstGeom>
          <a:noFill/>
        </p:spPr>
        <p:txBody>
          <a:bodyPr wrap="square" rtlCol="0">
            <a:spAutoFit/>
          </a:bodyPr>
          <a:lstStyle/>
          <a:p>
            <a:r>
              <a:rPr lang="en-US" dirty="0">
                <a:solidFill>
                  <a:schemeClr val="bg1"/>
                </a:solidFill>
              </a:rPr>
              <a:t>2020</a:t>
            </a:r>
          </a:p>
        </p:txBody>
      </p:sp>
      <p:sp>
        <p:nvSpPr>
          <p:cNvPr id="20" name="Rectangle 1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436" y="5779615"/>
            <a:ext cx="9164096" cy="530915"/>
          </a:xfrm>
          <a:prstGeom prst="rect">
            <a:avLst/>
          </a:prstGeom>
          <a:noFill/>
        </p:spPr>
        <p:txBody>
          <a:bodyPr wrap="square" rtlCol="0">
            <a:spAutoFit/>
          </a:bodyPr>
          <a:lstStyle/>
          <a:p>
            <a:pPr algn="ctr"/>
            <a:r>
              <a:rPr lang="en-US" sz="1050" dirty="0"/>
              <a:t>This class was developed by the UCSF School of Nursing, California Childcare Health Program in partnership with the California Department of Pesticide Regulation. </a:t>
            </a:r>
          </a:p>
          <a:p>
            <a:endParaRPr lang="en-US" dirty="0"/>
          </a:p>
        </p:txBody>
      </p:sp>
    </p:spTree>
    <p:custDataLst>
      <p:tags r:id="rId1"/>
    </p:custDataLst>
    <p:extLst>
      <p:ext uri="{BB962C8B-B14F-4D97-AF65-F5344CB8AC3E}">
        <p14:creationId xmlns:p14="http://schemas.microsoft.com/office/powerpoint/2010/main" val="1395710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0042"/>
            <a:ext cx="9081406" cy="1325563"/>
          </a:xfrm>
        </p:spPr>
        <p:txBody>
          <a:bodyPr>
            <a:normAutofit fontScale="90000"/>
          </a:bodyPr>
          <a:lstStyle/>
          <a:p>
            <a:br>
              <a:rPr lang="en-US" dirty="0"/>
            </a:br>
            <a:br>
              <a:rPr lang="en-US" dirty="0"/>
            </a:br>
            <a:r>
              <a:rPr lang="en-US" sz="4300" dirty="0"/>
              <a:t>Germs spread easily among young children…</a:t>
            </a:r>
          </a:p>
        </p:txBody>
      </p:sp>
      <p:sp>
        <p:nvSpPr>
          <p:cNvPr id="7" name="Content Placeholder 6"/>
          <p:cNvSpPr>
            <a:spLocks noGrp="1"/>
          </p:cNvSpPr>
          <p:nvPr>
            <p:ph idx="1"/>
          </p:nvPr>
        </p:nvSpPr>
        <p:spPr/>
        <p:txBody>
          <a:bodyPr/>
          <a:lstStyle/>
          <a:p>
            <a:pPr marL="0" indent="0">
              <a:buNone/>
            </a:pPr>
            <a:endParaRPr lang="en-US" dirty="0"/>
          </a:p>
          <a:p>
            <a:r>
              <a:rPr lang="en-US" dirty="0"/>
              <a:t>By breathing in germs that are in the air</a:t>
            </a:r>
          </a:p>
          <a:p>
            <a:r>
              <a:rPr lang="en-US" dirty="0"/>
              <a:t>By touching other people and surfaces with germs</a:t>
            </a:r>
          </a:p>
          <a:p>
            <a:r>
              <a:rPr lang="en-US" dirty="0"/>
              <a:t>By eating or drinking something with germs</a:t>
            </a:r>
          </a:p>
        </p:txBody>
      </p:sp>
      <p:sp>
        <p:nvSpPr>
          <p:cNvPr id="5" name="TextBox 4"/>
          <p:cNvSpPr txBox="1"/>
          <p:nvPr/>
        </p:nvSpPr>
        <p:spPr>
          <a:xfrm>
            <a:off x="753834" y="3841807"/>
            <a:ext cx="7886700" cy="2015936"/>
          </a:xfrm>
          <a:prstGeom prst="rect">
            <a:avLst/>
          </a:prstGeom>
          <a:solidFill>
            <a:srgbClr val="F7941E"/>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3000"/>
              </a:lnSpc>
              <a:defRPr/>
            </a:pPr>
            <a:r>
              <a:rPr lang="en-US" sz="1600" dirty="0">
                <a:ln w="0"/>
                <a:solidFill>
                  <a:schemeClr val="tx1"/>
                </a:solidFill>
                <a:effectLst>
                  <a:outerShdw blurRad="38100" dist="19050" dir="2700000" algn="tl" rotWithShape="0">
                    <a:schemeClr val="dk1">
                      <a:alpha val="40000"/>
                    </a:schemeClr>
                  </a:outerShdw>
                </a:effectLst>
                <a:latin typeface="Lucida Sans"/>
                <a:cs typeface="Times New Roman"/>
              </a:rPr>
              <a:t>Studies show that young children in child care </a:t>
            </a:r>
          </a:p>
          <a:p>
            <a:pPr>
              <a:lnSpc>
                <a:spcPts val="3000"/>
              </a:lnSpc>
              <a:defRPr/>
            </a:pPr>
            <a:r>
              <a:rPr lang="en-US" sz="1600" dirty="0">
                <a:ln w="0"/>
                <a:solidFill>
                  <a:schemeClr val="tx1"/>
                </a:solidFill>
                <a:effectLst>
                  <a:outerShdw blurRad="38100" dist="19050" dir="2700000" algn="tl" rotWithShape="0">
                    <a:schemeClr val="dk1">
                      <a:alpha val="40000"/>
                    </a:schemeClr>
                  </a:outerShdw>
                </a:effectLst>
                <a:latin typeface="Lucida Sans"/>
                <a:cs typeface="Times New Roman"/>
              </a:rPr>
              <a:t>have symptoms of illness one third </a:t>
            </a:r>
          </a:p>
          <a:p>
            <a:pPr>
              <a:lnSpc>
                <a:spcPts val="3000"/>
              </a:lnSpc>
              <a:defRPr/>
            </a:pPr>
            <a:r>
              <a:rPr lang="en-US" sz="1600" dirty="0">
                <a:ln w="0"/>
                <a:solidFill>
                  <a:schemeClr val="tx1"/>
                </a:solidFill>
                <a:effectLst>
                  <a:outerShdw blurRad="38100" dist="19050" dir="2700000" algn="tl" rotWithShape="0">
                    <a:schemeClr val="dk1">
                      <a:alpha val="40000"/>
                    </a:schemeClr>
                  </a:outerShdw>
                </a:effectLst>
                <a:latin typeface="Lucida Sans"/>
                <a:cs typeface="Times New Roman"/>
              </a:rPr>
              <a:t>to one half of the days out </a:t>
            </a:r>
          </a:p>
          <a:p>
            <a:pPr>
              <a:lnSpc>
                <a:spcPts val="3000"/>
              </a:lnSpc>
              <a:defRPr/>
            </a:pPr>
            <a:r>
              <a:rPr lang="en-US" sz="1600" dirty="0">
                <a:ln w="0"/>
                <a:solidFill>
                  <a:schemeClr val="tx1"/>
                </a:solidFill>
                <a:effectLst>
                  <a:outerShdw blurRad="38100" dist="19050" dir="2700000" algn="tl" rotWithShape="0">
                    <a:schemeClr val="dk1">
                      <a:alpha val="40000"/>
                    </a:schemeClr>
                  </a:outerShdw>
                </a:effectLst>
                <a:latin typeface="Lucida Sans"/>
                <a:cs typeface="Times New Roman"/>
              </a:rPr>
              <a:t>of the year.</a:t>
            </a:r>
          </a:p>
          <a:p>
            <a:pPr algn="ctr">
              <a:lnSpc>
                <a:spcPts val="3000"/>
              </a:lnSpc>
              <a:defRPr/>
            </a:pPr>
            <a:r>
              <a:rPr lang="en-US" sz="1600" dirty="0">
                <a:ln w="0"/>
                <a:solidFill>
                  <a:schemeClr val="tx1"/>
                </a:solidFill>
                <a:effectLst>
                  <a:outerShdw blurRad="38100" dist="19050" dir="2700000" algn="tl" rotWithShape="0">
                    <a:schemeClr val="dk1">
                      <a:alpha val="40000"/>
                    </a:schemeClr>
                  </a:outerShdw>
                </a:effectLst>
                <a:latin typeface="Lucida Sans"/>
                <a:cs typeface="Times New Roman"/>
              </a:rPr>
              <a:t>This is normal.</a:t>
            </a:r>
          </a:p>
        </p:txBody>
      </p:sp>
      <p:pic>
        <p:nvPicPr>
          <p:cNvPr id="8" name="Picture 7"/>
          <p:cNvPicPr>
            <a:picLocks noChangeAspect="1" noChangeArrowheads="1"/>
          </p:cNvPicPr>
          <p:nvPr/>
        </p:nvPicPr>
        <p:blipFill>
          <a:blip r:embed="rId4" cstate="print"/>
          <a:srcRect/>
          <a:stretch>
            <a:fillRect/>
          </a:stretch>
        </p:blipFill>
        <p:spPr bwMode="auto">
          <a:xfrm>
            <a:off x="6026441" y="3892667"/>
            <a:ext cx="2582797" cy="1959676"/>
          </a:xfrm>
          <a:prstGeom prst="rect">
            <a:avLst/>
          </a:prstGeom>
          <a:noFill/>
          <a:ln w="76200">
            <a:solidFill>
              <a:srgbClr val="0072BC"/>
            </a:solidFill>
            <a:miter lim="800000"/>
            <a:headEnd/>
            <a:tailEnd/>
          </a:ln>
        </p:spPr>
      </p:pic>
      <p:sp>
        <p:nvSpPr>
          <p:cNvPr id="3" name="Date Placeholder 2"/>
          <p:cNvSpPr>
            <a:spLocks noGrp="1"/>
          </p:cNvSpPr>
          <p:nvPr>
            <p:ph type="dt" sz="half" idx="10"/>
          </p:nvPr>
        </p:nvSpPr>
        <p:spPr/>
        <p:txBody>
          <a:bodyPr/>
          <a:lstStyle/>
          <a:p>
            <a:r>
              <a:rPr lang="en-US"/>
              <a:t>2020</a:t>
            </a:r>
            <a:endParaRPr lang="en-US" dirty="0"/>
          </a:p>
        </p:txBody>
      </p:sp>
      <p:sp>
        <p:nvSpPr>
          <p:cNvPr id="10" name="Slide Number Placeholder 9"/>
          <p:cNvSpPr>
            <a:spLocks noGrp="1"/>
          </p:cNvSpPr>
          <p:nvPr>
            <p:ph type="sldNum" sz="quarter" idx="12"/>
          </p:nvPr>
        </p:nvSpPr>
        <p:spPr>
          <a:xfrm>
            <a:off x="7024007" y="6356349"/>
            <a:ext cx="2057400" cy="365125"/>
          </a:xfrm>
        </p:spPr>
        <p:txBody>
          <a:bodyPr/>
          <a:lstStyle/>
          <a:p>
            <a:r>
              <a:rPr lang="en-US" dirty="0"/>
              <a:t>8</a:t>
            </a:r>
          </a:p>
        </p:txBody>
      </p:sp>
      <p:sp>
        <p:nvSpPr>
          <p:cNvPr id="9" name="Rectangle 8"/>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97631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 y="365126"/>
            <a:ext cx="9081407" cy="1325563"/>
          </a:xfrm>
        </p:spPr>
        <p:txBody>
          <a:bodyPr>
            <a:normAutofit/>
          </a:bodyPr>
          <a:lstStyle/>
          <a:p>
            <a:r>
              <a:rPr lang="en-US" sz="3900" dirty="0"/>
              <a:t>Ways to stop the spread of infectious illness</a:t>
            </a:r>
          </a:p>
        </p:txBody>
      </p:sp>
      <p:sp>
        <p:nvSpPr>
          <p:cNvPr id="6" name="Oval 5"/>
          <p:cNvSpPr/>
          <p:nvPr/>
        </p:nvSpPr>
        <p:spPr>
          <a:xfrm>
            <a:off x="469624" y="4185952"/>
            <a:ext cx="7492594" cy="1175658"/>
          </a:xfrm>
          <a:prstGeom prst="ellipse">
            <a:avLst/>
          </a:prstGeom>
          <a:solidFill>
            <a:schemeClr val="bg1"/>
          </a:solid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D90F81"/>
                </a:solidFill>
              </a:ln>
            </a:endParaRPr>
          </a:p>
        </p:txBody>
      </p:sp>
      <p:sp>
        <p:nvSpPr>
          <p:cNvPr id="3" name="Content Placeholder 2"/>
          <p:cNvSpPr>
            <a:spLocks noGrp="1"/>
          </p:cNvSpPr>
          <p:nvPr>
            <p:ph idx="1"/>
          </p:nvPr>
        </p:nvSpPr>
        <p:spPr/>
        <p:txBody>
          <a:bodyPr/>
          <a:lstStyle/>
          <a:p>
            <a:r>
              <a:rPr lang="en-US" dirty="0"/>
              <a:t>Immunizations</a:t>
            </a:r>
          </a:p>
          <a:p>
            <a:r>
              <a:rPr lang="en-US" dirty="0"/>
              <a:t>Personal hygiene (coughing into a sleeve, frequent hand washing, proper diapering procedures etc.)</a:t>
            </a:r>
          </a:p>
          <a:p>
            <a:r>
              <a:rPr lang="en-US" dirty="0"/>
              <a:t>Staying home when ill</a:t>
            </a:r>
          </a:p>
          <a:p>
            <a:r>
              <a:rPr lang="en-US" dirty="0"/>
              <a:t>Covering rashes or open sores</a:t>
            </a:r>
          </a:p>
          <a:p>
            <a:r>
              <a:rPr lang="en-US" dirty="0"/>
              <a:t>Safe food handling</a:t>
            </a:r>
          </a:p>
          <a:p>
            <a:r>
              <a:rPr lang="en-US" b="1" dirty="0"/>
              <a:t>Cleaning, sanitizing, and disinfecting surfaces</a:t>
            </a:r>
          </a:p>
        </p:txBody>
      </p:sp>
      <p:sp>
        <p:nvSpPr>
          <p:cNvPr id="4" name="Date Placeholder 3"/>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6933518" y="6356349"/>
            <a:ext cx="2057400" cy="365125"/>
          </a:xfrm>
        </p:spPr>
        <p:txBody>
          <a:bodyPr/>
          <a:lstStyle/>
          <a:p>
            <a:r>
              <a:rPr lang="en-US" dirty="0"/>
              <a:t>9</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24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https://www.youtube.com/watch?v=xtwdyCE9F14&amp;feature=youtu.be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t>2020</a:t>
            </a:r>
            <a:endParaRPr lang="en-US" dirty="0"/>
          </a:p>
        </p:txBody>
      </p:sp>
      <p:sp>
        <p:nvSpPr>
          <p:cNvPr id="5" name="Slide Number Placeholder 4"/>
          <p:cNvSpPr>
            <a:spLocks noGrp="1"/>
          </p:cNvSpPr>
          <p:nvPr>
            <p:ph type="sldNum" sz="quarter" idx="12"/>
          </p:nvPr>
        </p:nvSpPr>
        <p:spPr/>
        <p:txBody>
          <a:bodyPr/>
          <a:lstStyle/>
          <a:p>
            <a:r>
              <a:rPr lang="en-US"/>
              <a:t>1</a:t>
            </a:r>
            <a:endParaRPr lang="en-US" dirty="0"/>
          </a:p>
        </p:txBody>
      </p:sp>
      <p:pic>
        <p:nvPicPr>
          <p:cNvPr id="6" name="Picture 5"/>
          <p:cNvPicPr/>
          <p:nvPr/>
        </p:nvPicPr>
        <p:blipFill>
          <a:blip r:embed="rId3"/>
          <a:stretch>
            <a:fillRect/>
          </a:stretch>
        </p:blipFill>
        <p:spPr>
          <a:xfrm>
            <a:off x="795130" y="1790080"/>
            <a:ext cx="7553739" cy="4161654"/>
          </a:xfrm>
          <a:prstGeom prst="rect">
            <a:avLst/>
          </a:prstGeom>
        </p:spPr>
      </p:pic>
    </p:spTree>
    <p:extLst>
      <p:ext uri="{BB962C8B-B14F-4D97-AF65-F5344CB8AC3E}">
        <p14:creationId xmlns:p14="http://schemas.microsoft.com/office/powerpoint/2010/main" val="238732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821" y="640817"/>
            <a:ext cx="7886700" cy="1325563"/>
          </a:xfrm>
        </p:spPr>
        <p:txBody>
          <a:bodyPr>
            <a:normAutofit/>
          </a:bodyPr>
          <a:lstStyle/>
          <a:p>
            <a:r>
              <a:rPr lang="en-US" sz="3900" dirty="0"/>
              <a:t>What is the difference between cleaning, sanitizing, and disinfecting?</a:t>
            </a:r>
          </a:p>
        </p:txBody>
      </p:sp>
      <p:sp>
        <p:nvSpPr>
          <p:cNvPr id="5" name="Content Placeholder 4"/>
          <p:cNvSpPr>
            <a:spLocks noGrp="1"/>
          </p:cNvSpPr>
          <p:nvPr>
            <p:ph idx="1"/>
          </p:nvPr>
        </p:nvSpPr>
        <p:spPr/>
        <p:txBody>
          <a:bodyPr>
            <a:normAutofit/>
          </a:bodyPr>
          <a:lstStyle/>
          <a:p>
            <a:endParaRPr lang="en-US" dirty="0"/>
          </a:p>
          <a:p>
            <a:endParaRPr lang="en-US" dirty="0"/>
          </a:p>
          <a:p>
            <a:endParaRPr lang="en-US" dirty="0"/>
          </a:p>
          <a:p>
            <a:endParaRPr lang="en-US" dirty="0"/>
          </a:p>
        </p:txBody>
      </p:sp>
      <p:sp>
        <p:nvSpPr>
          <p:cNvPr id="7" name="Date Placeholder 6"/>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7074176" y="6351657"/>
            <a:ext cx="2057400" cy="365125"/>
          </a:xfrm>
        </p:spPr>
        <p:txBody>
          <a:bodyPr/>
          <a:lstStyle/>
          <a:p>
            <a:r>
              <a:rPr lang="en-US" dirty="0"/>
              <a:t>10</a:t>
            </a:r>
          </a:p>
        </p:txBody>
      </p:sp>
      <p:sp>
        <p:nvSpPr>
          <p:cNvPr id="10" name="TextBox 9"/>
          <p:cNvSpPr txBox="1"/>
          <p:nvPr/>
        </p:nvSpPr>
        <p:spPr>
          <a:xfrm>
            <a:off x="596821" y="1966380"/>
            <a:ext cx="7981121" cy="3970318"/>
          </a:xfrm>
          <a:prstGeom prst="rect">
            <a:avLst/>
          </a:prstGeom>
          <a:noFill/>
        </p:spPr>
        <p:txBody>
          <a:bodyPr wrap="square" rtlCol="0">
            <a:spAutoFit/>
          </a:bodyPr>
          <a:lstStyle/>
          <a:p>
            <a:pPr algn="ctr"/>
            <a:r>
              <a:rPr lang="en-US" sz="2800" b="1" dirty="0"/>
              <a:t>Definitions</a:t>
            </a:r>
          </a:p>
          <a:p>
            <a:r>
              <a:rPr lang="en-US" sz="2800" b="1" dirty="0"/>
              <a:t>Clean: </a:t>
            </a:r>
            <a:r>
              <a:rPr lang="en-US" sz="2800" dirty="0"/>
              <a:t>To physically remove dirt, debris, and sticky film by washing, wiping, and rinsing.</a:t>
            </a:r>
          </a:p>
          <a:p>
            <a:endParaRPr lang="en-US" sz="2800" dirty="0"/>
          </a:p>
          <a:p>
            <a:r>
              <a:rPr lang="en-US" sz="2800" b="1" dirty="0"/>
              <a:t>Sanitize: </a:t>
            </a:r>
            <a:r>
              <a:rPr lang="en-US" sz="2800" dirty="0"/>
              <a:t>to kill germs to a level that reduces the risk of becoming ill from contact with the surface.</a:t>
            </a:r>
          </a:p>
          <a:p>
            <a:endParaRPr lang="en-US" sz="2800" dirty="0"/>
          </a:p>
          <a:p>
            <a:r>
              <a:rPr lang="en-US" sz="2800" b="1" dirty="0"/>
              <a:t>Disinfect: </a:t>
            </a:r>
            <a:r>
              <a:rPr lang="en-US" sz="2800" dirty="0"/>
              <a:t>A higher level of germ killing.  To kill nearly all of the germs on a hard, non-porous surface.</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567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CLEAN</a:t>
            </a:r>
          </a:p>
        </p:txBody>
      </p:sp>
      <p:sp>
        <p:nvSpPr>
          <p:cNvPr id="5" name="Content Placeholder 4"/>
          <p:cNvSpPr>
            <a:spLocks noGrp="1"/>
          </p:cNvSpPr>
          <p:nvPr>
            <p:ph idx="1"/>
          </p:nvPr>
        </p:nvSpPr>
        <p:spPr/>
        <p:txBody>
          <a:bodyPr/>
          <a:lstStyle/>
          <a:p>
            <a:r>
              <a:rPr lang="en-US" dirty="0"/>
              <a:t>Why do we clean? </a:t>
            </a:r>
          </a:p>
        </p:txBody>
      </p:sp>
      <p:pic>
        <p:nvPicPr>
          <p:cNvPr id="7" name="Picture 6" descr="IPMmainroom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13039" y="2549237"/>
            <a:ext cx="4568629" cy="331619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7086600" y="6356350"/>
            <a:ext cx="2057400" cy="365125"/>
          </a:xfrm>
        </p:spPr>
        <p:txBody>
          <a:bodyPr/>
          <a:lstStyle/>
          <a:p>
            <a:r>
              <a:rPr lang="en-US" dirty="0"/>
              <a:t>11</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51750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517317"/>
            <a:ext cx="7886700" cy="1325563"/>
          </a:xfrm>
        </p:spPr>
        <p:txBody>
          <a:bodyPr>
            <a:normAutofit/>
          </a:bodyPr>
          <a:lstStyle/>
          <a:p>
            <a:pPr algn="ctr"/>
            <a:r>
              <a:rPr lang="en-US" dirty="0"/>
              <a:t>A clean environment… </a:t>
            </a:r>
          </a:p>
        </p:txBody>
      </p:sp>
      <p:sp>
        <p:nvSpPr>
          <p:cNvPr id="5" name="Content Placeholder 4"/>
          <p:cNvSpPr>
            <a:spLocks noGrp="1"/>
          </p:cNvSpPr>
          <p:nvPr>
            <p:ph idx="1"/>
          </p:nvPr>
        </p:nvSpPr>
        <p:spPr>
          <a:xfrm>
            <a:off x="711120" y="1847850"/>
            <a:ext cx="7886700" cy="4351338"/>
          </a:xfrm>
        </p:spPr>
        <p:txBody>
          <a:bodyPr>
            <a:normAutofit fontScale="92500" lnSpcReduction="20000"/>
          </a:bodyPr>
          <a:lstStyle/>
          <a:p>
            <a:r>
              <a:rPr lang="en-US" dirty="0"/>
              <a:t>Has fewer germs that cause illness</a:t>
            </a:r>
          </a:p>
          <a:p>
            <a:r>
              <a:rPr lang="en-US" dirty="0"/>
              <a:t>Has fewer allergens (dust, food residue, grass, mold)</a:t>
            </a:r>
          </a:p>
          <a:p>
            <a:r>
              <a:rPr lang="en-US" dirty="0"/>
              <a:t>Does not attract pests</a:t>
            </a:r>
          </a:p>
          <a:p>
            <a:r>
              <a:rPr lang="en-US" dirty="0"/>
              <a:t>Reduces risk of exposure to lead dust, pesticides, and other toxins</a:t>
            </a:r>
          </a:p>
          <a:p>
            <a:r>
              <a:rPr lang="en-US" dirty="0"/>
              <a:t>Has better air quality</a:t>
            </a:r>
          </a:p>
          <a:p>
            <a:r>
              <a:rPr lang="en-US" dirty="0"/>
              <a:t>Has mental health benefits for children, families, and staff</a:t>
            </a:r>
          </a:p>
          <a:p>
            <a:r>
              <a:rPr lang="en-US" dirty="0"/>
              <a:t>Has less clutter where pests can hide</a:t>
            </a:r>
          </a:p>
          <a:p>
            <a:r>
              <a:rPr lang="en-US" dirty="0"/>
              <a:t>Is more attractive for staff, children, families, and visitors.</a:t>
            </a:r>
          </a:p>
          <a:p>
            <a:pPr marL="0" indent="0">
              <a:buNone/>
            </a:pPr>
            <a:endParaRPr lang="en-US" dirty="0"/>
          </a:p>
          <a:p>
            <a:endParaRPr lang="en-US" dirty="0"/>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6985291" y="6356350"/>
            <a:ext cx="2057400" cy="365125"/>
          </a:xfrm>
        </p:spPr>
        <p:txBody>
          <a:bodyPr/>
          <a:lstStyle/>
          <a:p>
            <a:r>
              <a:rPr lang="en-US" dirty="0"/>
              <a:t>12</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4420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460439"/>
            <a:ext cx="7886700" cy="1325563"/>
          </a:xfrm>
        </p:spPr>
        <p:txBody>
          <a:bodyPr>
            <a:normAutofit/>
          </a:bodyPr>
          <a:lstStyle/>
          <a:p>
            <a:pPr algn="ctr"/>
            <a:r>
              <a:rPr lang="en-US" dirty="0"/>
              <a:t>Steps to reduce clutter:</a:t>
            </a:r>
          </a:p>
        </p:txBody>
      </p:sp>
      <p:sp>
        <p:nvSpPr>
          <p:cNvPr id="5" name="Content Placeholder 4"/>
          <p:cNvSpPr>
            <a:spLocks noGrp="1"/>
          </p:cNvSpPr>
          <p:nvPr>
            <p:ph idx="1"/>
          </p:nvPr>
        </p:nvSpPr>
        <p:spPr/>
        <p:txBody>
          <a:bodyPr>
            <a:normAutofit/>
          </a:bodyPr>
          <a:lstStyle/>
          <a:p>
            <a:r>
              <a:rPr lang="en-US" dirty="0"/>
              <a:t>Install storage shelves and cabinets.</a:t>
            </a:r>
          </a:p>
          <a:p>
            <a:r>
              <a:rPr lang="en-US" dirty="0"/>
              <a:t>Sell, recycle, or donate items you don’t use.</a:t>
            </a:r>
          </a:p>
          <a:p>
            <a:r>
              <a:rPr lang="en-US" dirty="0"/>
              <a:t>Rotate playthings in and out of storage. </a:t>
            </a:r>
          </a:p>
          <a:p>
            <a:r>
              <a:rPr lang="en-US" dirty="0"/>
              <a:t>Send art projects home at the end of the day. </a:t>
            </a:r>
          </a:p>
          <a:p>
            <a:r>
              <a:rPr lang="en-US" dirty="0"/>
              <a:t>Keep surfaces clear.</a:t>
            </a:r>
          </a:p>
          <a:p>
            <a:r>
              <a:rPr lang="en-US" dirty="0"/>
              <a:t>Make “clean-up” part of your daily routine. </a:t>
            </a:r>
          </a:p>
          <a:p>
            <a:r>
              <a:rPr lang="en-US" dirty="0"/>
              <a:t>Keep a gift “wish list” for families to use at holidays so you only receive items you can use. </a:t>
            </a:r>
          </a:p>
          <a:p>
            <a:endParaRPr lang="en-US" dirty="0"/>
          </a:p>
          <a:p>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7005170" y="6356349"/>
            <a:ext cx="2057400" cy="365125"/>
          </a:xfrm>
        </p:spPr>
        <p:txBody>
          <a:bodyPr/>
          <a:lstStyle/>
          <a:p>
            <a:r>
              <a:rPr lang="en-US" dirty="0"/>
              <a:t>13</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525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9" y="411982"/>
            <a:ext cx="8240821" cy="1150130"/>
          </a:xfrm>
        </p:spPr>
        <p:txBody>
          <a:bodyPr>
            <a:normAutofit fontScale="90000"/>
          </a:bodyPr>
          <a:lstStyle/>
          <a:p>
            <a:pPr algn="ctr"/>
            <a:r>
              <a:rPr lang="en-US" sz="3900" dirty="0"/>
              <a:t>Cleaning products that are healthier for people and the environment</a:t>
            </a:r>
          </a:p>
        </p:txBody>
      </p:sp>
      <p:sp>
        <p:nvSpPr>
          <p:cNvPr id="3" name="Content Placeholder 2"/>
          <p:cNvSpPr>
            <a:spLocks noGrp="1"/>
          </p:cNvSpPr>
          <p:nvPr>
            <p:ph idx="1"/>
          </p:nvPr>
        </p:nvSpPr>
        <p:spPr>
          <a:xfrm>
            <a:off x="380139" y="1521717"/>
            <a:ext cx="8152651" cy="3876996"/>
          </a:xfrm>
        </p:spPr>
        <p:txBody>
          <a:bodyPr>
            <a:normAutofit/>
          </a:bodyPr>
          <a:lstStyle/>
          <a:p>
            <a:r>
              <a:rPr lang="en-US" dirty="0"/>
              <a:t>fragrance-free</a:t>
            </a:r>
          </a:p>
          <a:p>
            <a:r>
              <a:rPr lang="en-US" dirty="0"/>
              <a:t>free of dyes</a:t>
            </a:r>
          </a:p>
          <a:p>
            <a:r>
              <a:rPr lang="en-US" dirty="0"/>
              <a:t>non-antibacterial</a:t>
            </a:r>
          </a:p>
          <a:p>
            <a:r>
              <a:rPr lang="en-US" dirty="0"/>
              <a:t>non- aerosols (propellant)</a:t>
            </a:r>
          </a:p>
          <a:p>
            <a:r>
              <a:rPr lang="en-US" dirty="0"/>
              <a:t>third-party certification </a:t>
            </a:r>
          </a:p>
          <a:p>
            <a:pPr lvl="1">
              <a:buFont typeface="Wingdings" panose="05000000000000000000" pitchFamily="2" charset="2"/>
              <a:buChar char="v"/>
            </a:pPr>
            <a:r>
              <a:rPr lang="en-US" sz="1600" dirty="0" err="1"/>
              <a:t>Ecologo</a:t>
            </a:r>
            <a:endParaRPr lang="en-US" sz="1600" dirty="0"/>
          </a:p>
          <a:p>
            <a:pPr lvl="1">
              <a:buFont typeface="Wingdings" panose="05000000000000000000" pitchFamily="2" charset="2"/>
              <a:buChar char="v"/>
            </a:pPr>
            <a:r>
              <a:rPr lang="en-US" sz="1600" dirty="0"/>
              <a:t>Green Seal</a:t>
            </a:r>
          </a:p>
          <a:p>
            <a:pPr lvl="1">
              <a:buFont typeface="Wingdings" panose="05000000000000000000" pitchFamily="2" charset="2"/>
              <a:buChar char="v"/>
            </a:pPr>
            <a:r>
              <a:rPr lang="en-US" sz="1600" dirty="0"/>
              <a:t>EPA Safer Choice logo</a:t>
            </a:r>
          </a:p>
          <a:p>
            <a:endParaRPr lang="en-US" dirty="0"/>
          </a:p>
          <a:p>
            <a:pPr marL="0" indent="0">
              <a:buNone/>
            </a:pPr>
            <a:endParaRPr lang="en-US" dirty="0"/>
          </a:p>
          <a:p>
            <a:pPr marL="0" indent="0">
              <a:buNone/>
            </a:pPr>
            <a:endParaRPr lang="en-US" dirty="0"/>
          </a:p>
        </p:txBody>
      </p:sp>
      <p:pic>
        <p:nvPicPr>
          <p:cNvPr id="3074" name="Picture 2" descr="Image result for green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9148" y="1627105"/>
            <a:ext cx="1371600" cy="11819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saferchoic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41" r="17388"/>
          <a:stretch/>
        </p:blipFill>
        <p:spPr bwMode="auto">
          <a:xfrm>
            <a:off x="4856035" y="2028230"/>
            <a:ext cx="1101765" cy="17608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ECOLOGO-Marks-for-Landing-Pages-WP_RGB"/>
          <p:cNvPicPr>
            <a:picLocks noChangeAspect="1" noChangeArrowheads="1"/>
          </p:cNvPicPr>
          <p:nvPr/>
        </p:nvPicPr>
        <p:blipFill rotWithShape="1">
          <a:blip r:embed="rId6">
            <a:extLst>
              <a:ext uri="{28A0092B-C50C-407E-A947-70E740481C1C}">
                <a14:useLocalDpi xmlns:a14="http://schemas.microsoft.com/office/drawing/2010/main" val="0"/>
              </a:ext>
            </a:extLst>
          </a:blip>
          <a:srcRect r="66374"/>
          <a:stretch/>
        </p:blipFill>
        <p:spPr bwMode="auto">
          <a:xfrm>
            <a:off x="6783253" y="3016196"/>
            <a:ext cx="1163390" cy="15457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014" y="4898808"/>
            <a:ext cx="8269356" cy="1077218"/>
          </a:xfrm>
          <a:prstGeom prst="rect">
            <a:avLst/>
          </a:prstGeom>
          <a:solidFill>
            <a:srgbClr val="F7941E"/>
          </a:solidFill>
        </p:spPr>
        <p:txBody>
          <a:bodyPr wrap="square" rtlCol="0">
            <a:spAutoFit/>
          </a:bodyPr>
          <a:lstStyle/>
          <a:p>
            <a:r>
              <a:rPr lang="en-US" sz="1600" dirty="0">
                <a:solidFill>
                  <a:schemeClr val="bg1"/>
                </a:solidFill>
              </a:rPr>
              <a:t>*Remember, children are more vulnerable to exposure to chemicals and fumes because they are growing and developing. Their little bodies have </a:t>
            </a:r>
            <a:r>
              <a:rPr lang="en-US" altLang="en-US" sz="1600" dirty="0">
                <a:solidFill>
                  <a:schemeClr val="bg1"/>
                </a:solidFill>
              </a:rPr>
              <a:t>a harder time breaking down toxins, and they breath twice as much per body weight as adults. They have softer, more absorbent skin and smaller airways. They also spend more time on the floor where chemical residues can collect.</a:t>
            </a:r>
            <a:endParaRPr lang="en-US" sz="1600" dirty="0">
              <a:solidFill>
                <a:schemeClr val="bg1"/>
              </a:solidFill>
            </a:endParaRPr>
          </a:p>
        </p:txBody>
      </p:sp>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6975351" y="6340104"/>
            <a:ext cx="2057400" cy="365125"/>
          </a:xfrm>
        </p:spPr>
        <p:txBody>
          <a:bodyPr/>
          <a:lstStyle/>
          <a:p>
            <a:r>
              <a:rPr lang="en-US" dirty="0"/>
              <a:t>14</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00734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Tools for effective cleaning</a:t>
            </a:r>
          </a:p>
        </p:txBody>
      </p:sp>
      <p:sp>
        <p:nvSpPr>
          <p:cNvPr id="3" name="Content Placeholder 2"/>
          <p:cNvSpPr>
            <a:spLocks noGrp="1"/>
          </p:cNvSpPr>
          <p:nvPr>
            <p:ph idx="1"/>
          </p:nvPr>
        </p:nvSpPr>
        <p:spPr/>
        <p:txBody>
          <a:bodyPr/>
          <a:lstStyle/>
          <a:p>
            <a:endParaRPr lang="en-US" sz="3200" dirty="0"/>
          </a:p>
          <a:p>
            <a:r>
              <a:rPr lang="en-US" sz="3200" dirty="0"/>
              <a:t>Use microfiber cloths and mops</a:t>
            </a:r>
          </a:p>
          <a:p>
            <a:r>
              <a:rPr lang="en-US" sz="3200" dirty="0"/>
              <a:t>Place mats at the door (inside and out) to keep dirt out</a:t>
            </a:r>
          </a:p>
          <a:p>
            <a:r>
              <a:rPr lang="en-US" sz="3200" dirty="0"/>
              <a:t>Use a high efficiency particle air (HEPA) vacuum cleaner.</a:t>
            </a:r>
          </a:p>
          <a:p>
            <a:pPr marL="0" indent="0">
              <a:buNone/>
            </a:pPr>
            <a:endParaRPr lang="en-US" sz="3200" dirty="0"/>
          </a:p>
          <a:p>
            <a:endParaRPr lang="en-US" sz="3200" dirty="0"/>
          </a:p>
          <a:p>
            <a:pPr marL="0" indent="0">
              <a:buNone/>
            </a:pPr>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7047316" y="6356350"/>
            <a:ext cx="2057400" cy="365125"/>
          </a:xfrm>
        </p:spPr>
        <p:txBody>
          <a:bodyPr/>
          <a:lstStyle/>
          <a:p>
            <a:r>
              <a:rPr lang="en-US" dirty="0"/>
              <a:t>15</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9253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041" y="665473"/>
            <a:ext cx="7886700" cy="1325563"/>
          </a:xfrm>
        </p:spPr>
        <p:txBody>
          <a:bodyPr>
            <a:noAutofit/>
          </a:bodyPr>
          <a:lstStyle/>
          <a:p>
            <a:r>
              <a:rPr lang="en-US" sz="3600" dirty="0"/>
              <a:t>What surfaces should be cleaned?</a:t>
            </a:r>
          </a:p>
        </p:txBody>
      </p:sp>
      <p:sp>
        <p:nvSpPr>
          <p:cNvPr id="3" name="Content Placeholder 2"/>
          <p:cNvSpPr>
            <a:spLocks noGrp="1"/>
          </p:cNvSpPr>
          <p:nvPr>
            <p:ph idx="1"/>
          </p:nvPr>
        </p:nvSpPr>
        <p:spPr>
          <a:xfrm>
            <a:off x="459683" y="2258667"/>
            <a:ext cx="3857573" cy="2932045"/>
          </a:xfrm>
        </p:spPr>
        <p:txBody>
          <a:bodyPr>
            <a:normAutofit fontScale="92500" lnSpcReduction="20000"/>
          </a:bodyPr>
          <a:lstStyle/>
          <a:p>
            <a:r>
              <a:rPr lang="en-US" dirty="0"/>
              <a:t>Toys</a:t>
            </a:r>
          </a:p>
          <a:p>
            <a:r>
              <a:rPr lang="en-US" dirty="0"/>
              <a:t>Bedding</a:t>
            </a:r>
          </a:p>
          <a:p>
            <a:r>
              <a:rPr lang="en-US" dirty="0"/>
              <a:t>Floors</a:t>
            </a:r>
          </a:p>
          <a:p>
            <a:r>
              <a:rPr lang="en-US" dirty="0"/>
              <a:t>Clothing (including hats)</a:t>
            </a:r>
          </a:p>
          <a:p>
            <a:r>
              <a:rPr lang="en-US" dirty="0"/>
              <a:t>Cribs, cots, and mats</a:t>
            </a:r>
          </a:p>
          <a:p>
            <a:r>
              <a:rPr lang="en-US" dirty="0"/>
              <a:t>Play equipment</a:t>
            </a:r>
          </a:p>
          <a:p>
            <a:r>
              <a:rPr lang="en-US" dirty="0"/>
              <a:t>Refrigerators</a:t>
            </a:r>
          </a:p>
        </p:txBody>
      </p:sp>
      <p:sp>
        <p:nvSpPr>
          <p:cNvPr id="5" name="TextBox 4"/>
          <p:cNvSpPr txBox="1"/>
          <p:nvPr/>
        </p:nvSpPr>
        <p:spPr>
          <a:xfrm>
            <a:off x="4441129" y="2414620"/>
            <a:ext cx="3095124" cy="1200329"/>
          </a:xfrm>
          <a:prstGeom prst="rect">
            <a:avLst/>
          </a:prstGeom>
          <a:solidFill>
            <a:srgbClr val="F7941E"/>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a:solidFill>
                  <a:schemeClr val="bg1"/>
                </a:solidFill>
              </a:rPr>
              <a:t>Always </a:t>
            </a:r>
            <a:r>
              <a:rPr lang="en-US" sz="2400" b="1" dirty="0">
                <a:solidFill>
                  <a:schemeClr val="bg1"/>
                </a:solidFill>
              </a:rPr>
              <a:t>clean</a:t>
            </a:r>
            <a:r>
              <a:rPr lang="en-US" sz="2400" dirty="0">
                <a:solidFill>
                  <a:schemeClr val="bg1"/>
                </a:solidFill>
              </a:rPr>
              <a:t> before applying a sanitizer or disinfectant</a:t>
            </a:r>
          </a:p>
        </p:txBody>
      </p:sp>
      <p:sp>
        <p:nvSpPr>
          <p:cNvPr id="4" name="Date Placeholder 3"/>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6985291" y="6356349"/>
            <a:ext cx="2057400" cy="365125"/>
          </a:xfrm>
        </p:spPr>
        <p:txBody>
          <a:bodyPr/>
          <a:lstStyle/>
          <a:p>
            <a:r>
              <a:rPr lang="en-US" dirty="0"/>
              <a:t>16</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881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04106" y="2081811"/>
            <a:ext cx="578224" cy="128556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628650" y="529128"/>
            <a:ext cx="7886700" cy="1325563"/>
          </a:xfrm>
        </p:spPr>
        <p:txBody>
          <a:bodyPr/>
          <a:lstStyle/>
          <a:p>
            <a:pPr algn="ctr"/>
            <a:r>
              <a:rPr lang="en-US" dirty="0"/>
              <a:t>Acknowledgements </a:t>
            </a:r>
          </a:p>
        </p:txBody>
      </p:sp>
      <p:sp>
        <p:nvSpPr>
          <p:cNvPr id="6" name="TextBox 5"/>
          <p:cNvSpPr txBox="1"/>
          <p:nvPr/>
        </p:nvSpPr>
        <p:spPr>
          <a:xfrm>
            <a:off x="285750" y="5217968"/>
            <a:ext cx="8229600" cy="738664"/>
          </a:xfrm>
          <a:prstGeom prst="rect">
            <a:avLst/>
          </a:prstGeom>
          <a:noFill/>
        </p:spPr>
        <p:txBody>
          <a:bodyPr wrap="square">
            <a:spAutoFit/>
          </a:bodyPr>
          <a:lstStyle/>
          <a:p>
            <a:pPr algn="just">
              <a:defRPr/>
            </a:pPr>
            <a:r>
              <a:rPr lang="en-US" sz="1400" dirty="0">
                <a:latin typeface="+mn-lt"/>
                <a:ea typeface="ヒラギノ角ゴ Pro W3" pitchFamily="37" charset="-128"/>
                <a:cs typeface="+mn-cs"/>
              </a:rPr>
              <a:t>Funding for this program was provided through a grant awarded by the California Department of Pesticide Regulation (DPR). The contents of this document do not necessarily reflect the views and policies of DPR nor does mention of trade names or commercial products constitute endorsement or recommendation for use.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6816" y="3008911"/>
            <a:ext cx="1734640" cy="1127516"/>
          </a:xfrm>
          <a:prstGeom prst="rect">
            <a:avLst/>
          </a:prstGeom>
          <a:ln w="12700">
            <a:noFill/>
          </a:ln>
        </p:spPr>
      </p:pic>
      <p:pic>
        <p:nvPicPr>
          <p:cNvPr id="1026" name="Picture 2" descr="dp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9768" y="2186778"/>
            <a:ext cx="19939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0C3A20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4218" y="3425227"/>
            <a:ext cx="1905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UCSF_SubLogo_SchoolNurs_navy_RGB"/>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2982" y="3709390"/>
            <a:ext cx="15478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6925657" y="6356349"/>
            <a:ext cx="2057400" cy="365125"/>
          </a:xfrm>
        </p:spPr>
        <p:txBody>
          <a:bodyPr/>
          <a:lstStyle/>
          <a:p>
            <a:r>
              <a:rPr lang="en-US"/>
              <a:t>1</a:t>
            </a:r>
            <a:endParaRPr lang="en-US" dirty="0"/>
          </a:p>
        </p:txBody>
      </p:sp>
      <p:sp>
        <p:nvSpPr>
          <p:cNvPr id="12" name="Rectangle 11"/>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830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r>
              <a:rPr lang="en-US" dirty="0"/>
            </a:br>
            <a:r>
              <a:rPr lang="en-US" dirty="0"/>
              <a:t>SURFACE CLEANING STEPS</a:t>
            </a:r>
          </a:p>
        </p:txBody>
      </p:sp>
      <p:sp>
        <p:nvSpPr>
          <p:cNvPr id="3" name="Content Placeholder 2"/>
          <p:cNvSpPr>
            <a:spLocks noGrp="1"/>
          </p:cNvSpPr>
          <p:nvPr>
            <p:ph idx="1"/>
          </p:nvPr>
        </p:nvSpPr>
        <p:spPr>
          <a:xfrm>
            <a:off x="285670" y="1690689"/>
            <a:ext cx="8229680" cy="4375195"/>
          </a:xfrm>
        </p:spPr>
        <p:txBody>
          <a:bodyPr>
            <a:normAutofit/>
          </a:bodyPr>
          <a:lstStyle/>
          <a:p>
            <a:pPr marL="514350" indent="-514350">
              <a:buFont typeface="+mj-lt"/>
              <a:buAutoNum type="arabicPeriod"/>
            </a:pPr>
            <a:r>
              <a:rPr lang="en-US" dirty="0"/>
              <a:t>Put on gloves.*</a:t>
            </a:r>
          </a:p>
          <a:p>
            <a:pPr marL="514350" indent="-514350">
              <a:buFont typeface="+mj-lt"/>
              <a:buAutoNum type="arabicPeriod"/>
            </a:pPr>
            <a:r>
              <a:rPr lang="en-US" dirty="0"/>
              <a:t>Spray or squirt cleaning solution onto the surface.</a:t>
            </a:r>
          </a:p>
          <a:p>
            <a:pPr marL="514350" indent="-514350">
              <a:buFont typeface="+mj-lt"/>
              <a:buAutoNum type="arabicPeriod"/>
            </a:pPr>
            <a:r>
              <a:rPr lang="en-US" dirty="0"/>
              <a:t>Wipe and rub the surface, moving in one direction, until visible dirt and solids are gone so the surface looks clean.</a:t>
            </a:r>
          </a:p>
          <a:p>
            <a:pPr marL="514350" indent="-514350">
              <a:buFont typeface="+mj-lt"/>
              <a:buAutoNum type="arabicPeriod"/>
            </a:pPr>
            <a:r>
              <a:rPr lang="en-US" dirty="0"/>
              <a:t>Follow product label directions for dilution and rinsing.</a:t>
            </a:r>
          </a:p>
          <a:p>
            <a:pPr marL="514350" indent="-514350">
              <a:buFont typeface="+mj-lt"/>
              <a:buAutoNum type="arabicPeriod"/>
            </a:pPr>
            <a:r>
              <a:rPr lang="en-US" dirty="0"/>
              <a:t>Allow the surface to air dry or dry with a clean cloth.</a:t>
            </a:r>
          </a:p>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7" name="Slide Number Placeholder 6"/>
          <p:cNvSpPr>
            <a:spLocks noGrp="1"/>
          </p:cNvSpPr>
          <p:nvPr>
            <p:ph type="sldNum" sz="quarter" idx="12"/>
          </p:nvPr>
        </p:nvSpPr>
        <p:spPr>
          <a:xfrm>
            <a:off x="7005170" y="6356350"/>
            <a:ext cx="2057400" cy="365125"/>
          </a:xfrm>
        </p:spPr>
        <p:txBody>
          <a:bodyPr/>
          <a:lstStyle/>
          <a:p>
            <a:r>
              <a:rPr lang="en-US" dirty="0"/>
              <a:t>17</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1090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439"/>
            <a:ext cx="7886700" cy="1325563"/>
          </a:xfrm>
        </p:spPr>
        <p:txBody>
          <a:bodyPr/>
          <a:lstStyle/>
          <a:p>
            <a:pPr algn="ctr"/>
            <a:r>
              <a:rPr lang="en-US" dirty="0"/>
              <a:t>SANITIZE</a:t>
            </a:r>
          </a:p>
        </p:txBody>
      </p:sp>
      <p:sp>
        <p:nvSpPr>
          <p:cNvPr id="3" name="Content Placeholder 2"/>
          <p:cNvSpPr>
            <a:spLocks noGrp="1"/>
          </p:cNvSpPr>
          <p:nvPr>
            <p:ph idx="1"/>
          </p:nvPr>
        </p:nvSpPr>
        <p:spPr>
          <a:xfrm>
            <a:off x="721059" y="1679909"/>
            <a:ext cx="7886700" cy="4351338"/>
          </a:xfrm>
        </p:spPr>
        <p:txBody>
          <a:bodyPr>
            <a:normAutofit/>
          </a:bodyPr>
          <a:lstStyle/>
          <a:p>
            <a:r>
              <a:rPr lang="en-US" sz="2600" dirty="0"/>
              <a:t>Why do we sanitize?</a:t>
            </a:r>
          </a:p>
        </p:txBody>
      </p:sp>
      <p:pic>
        <p:nvPicPr>
          <p:cNvPr id="9" name="Picture 8"/>
          <p:cNvPicPr>
            <a:picLocks noChangeAspect="1"/>
          </p:cNvPicPr>
          <p:nvPr/>
        </p:nvPicPr>
        <p:blipFill>
          <a:blip r:embed="rId4"/>
          <a:stretch>
            <a:fillRect/>
          </a:stretch>
        </p:blipFill>
        <p:spPr>
          <a:xfrm>
            <a:off x="3325091" y="2455588"/>
            <a:ext cx="2068946" cy="3091412"/>
          </a:xfrm>
          <a:prstGeom prst="rect">
            <a:avLst/>
          </a:prstGeom>
          <a:ln>
            <a:solidFill>
              <a:srgbClr val="F7941E"/>
            </a:solidFill>
          </a:ln>
        </p:spPr>
      </p:pic>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7005170" y="6356349"/>
            <a:ext cx="2057400" cy="365125"/>
          </a:xfrm>
        </p:spPr>
        <p:txBody>
          <a:bodyPr/>
          <a:lstStyle/>
          <a:p>
            <a:r>
              <a:rPr lang="en-US" dirty="0"/>
              <a:t>19</a:t>
            </a:r>
          </a:p>
        </p:txBody>
      </p:sp>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88246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242" y="460439"/>
            <a:ext cx="7886700" cy="1325563"/>
          </a:xfrm>
        </p:spPr>
        <p:txBody>
          <a:bodyPr>
            <a:noAutofit/>
          </a:bodyPr>
          <a:lstStyle/>
          <a:p>
            <a:r>
              <a:rPr lang="en-US" sz="3600" dirty="0"/>
              <a:t>What surfaces should be sanitized?</a:t>
            </a:r>
          </a:p>
        </p:txBody>
      </p:sp>
      <p:sp>
        <p:nvSpPr>
          <p:cNvPr id="3" name="Content Placeholder 2"/>
          <p:cNvSpPr>
            <a:spLocks noGrp="1"/>
          </p:cNvSpPr>
          <p:nvPr>
            <p:ph idx="1"/>
          </p:nvPr>
        </p:nvSpPr>
        <p:spPr/>
        <p:txBody>
          <a:bodyPr>
            <a:normAutofit/>
          </a:bodyPr>
          <a:lstStyle/>
          <a:p>
            <a:r>
              <a:rPr lang="en-US" sz="2600" dirty="0"/>
              <a:t>Food preparation surfaces and appliances</a:t>
            </a:r>
          </a:p>
          <a:p>
            <a:r>
              <a:rPr lang="en-US" sz="2600" dirty="0"/>
              <a:t>Counter tops</a:t>
            </a:r>
          </a:p>
          <a:p>
            <a:r>
              <a:rPr lang="en-US" sz="2600" dirty="0"/>
              <a:t>Eating utensils and dishes</a:t>
            </a:r>
          </a:p>
          <a:p>
            <a:r>
              <a:rPr lang="en-US" sz="2600" dirty="0"/>
              <a:t>Eating tables and high chair trays</a:t>
            </a:r>
          </a:p>
          <a:p>
            <a:r>
              <a:rPr lang="en-US" sz="2600" dirty="0"/>
              <a:t>Mixed use tables (before using them for meals and snacks)</a:t>
            </a:r>
          </a:p>
          <a:p>
            <a:r>
              <a:rPr lang="en-US" sz="2600" dirty="0"/>
              <a:t>Plastic mouthed toys, pacifiers</a:t>
            </a:r>
          </a:p>
          <a:p>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6995230" y="6331778"/>
            <a:ext cx="2057400" cy="365125"/>
          </a:xfrm>
        </p:spPr>
        <p:txBody>
          <a:bodyPr/>
          <a:lstStyle/>
          <a:p>
            <a:r>
              <a:rPr lang="en-US" dirty="0"/>
              <a:t>20</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1663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DISINFECT</a:t>
            </a:r>
          </a:p>
        </p:txBody>
      </p:sp>
      <p:sp>
        <p:nvSpPr>
          <p:cNvPr id="3" name="Content Placeholder 2"/>
          <p:cNvSpPr>
            <a:spLocks noGrp="1"/>
          </p:cNvSpPr>
          <p:nvPr>
            <p:ph idx="1"/>
          </p:nvPr>
        </p:nvSpPr>
        <p:spPr>
          <a:xfrm>
            <a:off x="740937" y="1690689"/>
            <a:ext cx="7886700" cy="4351338"/>
          </a:xfrm>
        </p:spPr>
        <p:txBody>
          <a:bodyPr>
            <a:normAutofit/>
          </a:bodyPr>
          <a:lstStyle/>
          <a:p>
            <a:r>
              <a:rPr lang="en-US" sz="2600" dirty="0"/>
              <a:t>Why do we disinfect?</a:t>
            </a:r>
          </a:p>
        </p:txBody>
      </p:sp>
      <p:pic>
        <p:nvPicPr>
          <p:cNvPr id="6" name="Picture 5"/>
          <p:cNvPicPr>
            <a:picLocks noChangeAspect="1"/>
          </p:cNvPicPr>
          <p:nvPr/>
        </p:nvPicPr>
        <p:blipFill>
          <a:blip r:embed="rId4"/>
          <a:stretch>
            <a:fillRect/>
          </a:stretch>
        </p:blipFill>
        <p:spPr>
          <a:xfrm>
            <a:off x="2918691" y="2878425"/>
            <a:ext cx="3272232" cy="2185938"/>
          </a:xfrm>
          <a:prstGeom prst="rect">
            <a:avLst/>
          </a:prstGeom>
        </p:spPr>
      </p:pic>
      <p:sp>
        <p:nvSpPr>
          <p:cNvPr id="5" name="Date Placeholder 4"/>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7017026" y="6356349"/>
            <a:ext cx="2057400" cy="365125"/>
          </a:xfrm>
        </p:spPr>
        <p:txBody>
          <a:bodyPr/>
          <a:lstStyle/>
          <a:p>
            <a:r>
              <a:rPr lang="en-US" dirty="0"/>
              <a:t>21</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47578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3600" dirty="0"/>
            </a:br>
            <a:r>
              <a:rPr lang="en-US" sz="3600" dirty="0"/>
              <a:t>What surfaces should be disinfected?</a:t>
            </a:r>
          </a:p>
        </p:txBody>
      </p:sp>
      <p:sp>
        <p:nvSpPr>
          <p:cNvPr id="3" name="Content Placeholder 2"/>
          <p:cNvSpPr>
            <a:spLocks noGrp="1"/>
          </p:cNvSpPr>
          <p:nvPr>
            <p:ph idx="1"/>
          </p:nvPr>
        </p:nvSpPr>
        <p:spPr/>
        <p:txBody>
          <a:bodyPr>
            <a:normAutofit fontScale="92500" lnSpcReduction="10000"/>
          </a:bodyPr>
          <a:lstStyle/>
          <a:p>
            <a:endParaRPr lang="en-US" sz="2600" dirty="0"/>
          </a:p>
          <a:p>
            <a:r>
              <a:rPr lang="en-US" sz="2600" dirty="0"/>
              <a:t>Drinking fountains</a:t>
            </a:r>
          </a:p>
          <a:p>
            <a:r>
              <a:rPr lang="en-US" sz="2600" dirty="0"/>
              <a:t>Door and cabinet handles (high-touch)</a:t>
            </a:r>
          </a:p>
          <a:p>
            <a:r>
              <a:rPr lang="en-US" sz="2600" dirty="0"/>
              <a:t>Surfaces that have been soiled with blood or body fluids</a:t>
            </a:r>
          </a:p>
          <a:p>
            <a:r>
              <a:rPr lang="en-US" sz="2600" dirty="0"/>
              <a:t>Toileting and diapering areas:</a:t>
            </a:r>
          </a:p>
          <a:p>
            <a:pPr lvl="1">
              <a:buFont typeface="Wingdings" panose="05000000000000000000" pitchFamily="2" charset="2"/>
              <a:buChar char="v"/>
            </a:pPr>
            <a:r>
              <a:rPr lang="en-US" sz="2600" dirty="0"/>
              <a:t>Diaper changing tables and diaper pails</a:t>
            </a:r>
          </a:p>
          <a:p>
            <a:pPr lvl="1">
              <a:buFont typeface="Wingdings" panose="05000000000000000000" pitchFamily="2" charset="2"/>
              <a:buChar char="v"/>
            </a:pPr>
            <a:r>
              <a:rPr lang="en-US" sz="2600" dirty="0"/>
              <a:t>Counter tops in bathrooms</a:t>
            </a:r>
          </a:p>
          <a:p>
            <a:pPr lvl="1">
              <a:buFont typeface="Wingdings" panose="05000000000000000000" pitchFamily="2" charset="2"/>
              <a:buChar char="v"/>
            </a:pPr>
            <a:r>
              <a:rPr lang="en-US" sz="2600" dirty="0" err="1"/>
              <a:t>Potty</a:t>
            </a:r>
            <a:r>
              <a:rPr lang="en-US" sz="2600" dirty="0"/>
              <a:t> chairs</a:t>
            </a:r>
          </a:p>
          <a:p>
            <a:pPr lvl="1">
              <a:buFont typeface="Wingdings" panose="05000000000000000000" pitchFamily="2" charset="2"/>
              <a:buChar char="v"/>
            </a:pPr>
            <a:r>
              <a:rPr lang="en-US" sz="2600" dirty="0"/>
              <a:t>Handwashing sinks and faucets</a:t>
            </a:r>
          </a:p>
          <a:p>
            <a:pPr lvl="1">
              <a:buFont typeface="Wingdings" panose="05000000000000000000" pitchFamily="2" charset="2"/>
              <a:buChar char="v"/>
            </a:pPr>
            <a:r>
              <a:rPr lang="en-US" sz="2600" dirty="0"/>
              <a:t>Toilets</a:t>
            </a:r>
          </a:p>
          <a:p>
            <a:pPr lvl="1">
              <a:buFont typeface="Wingdings" panose="05000000000000000000" pitchFamily="2" charset="2"/>
              <a:buChar char="v"/>
            </a:pPr>
            <a:r>
              <a:rPr lang="en-US" sz="2600" dirty="0"/>
              <a:t>Bathroom floors</a:t>
            </a:r>
          </a:p>
          <a:p>
            <a:pPr>
              <a:buFont typeface="Wingdings" panose="05000000000000000000" pitchFamily="2" charset="2"/>
              <a:buChar char="v"/>
            </a:pPr>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6995230" y="6356349"/>
            <a:ext cx="2057400" cy="365125"/>
          </a:xfrm>
        </p:spPr>
        <p:txBody>
          <a:bodyPr/>
          <a:lstStyle/>
          <a:p>
            <a:r>
              <a:rPr lang="en-US" dirty="0"/>
              <a:t>22</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3335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9269"/>
            <a:ext cx="7886700" cy="1325563"/>
          </a:xfrm>
        </p:spPr>
        <p:txBody>
          <a:bodyPr>
            <a:normAutofit/>
          </a:bodyPr>
          <a:lstStyle/>
          <a:p>
            <a:r>
              <a:rPr lang="en-US" dirty="0"/>
              <a:t>What products should I use for sanitizing and disinfecting?</a:t>
            </a:r>
          </a:p>
        </p:txBody>
      </p:sp>
      <p:sp>
        <p:nvSpPr>
          <p:cNvPr id="3" name="Content Placeholder 2"/>
          <p:cNvSpPr>
            <a:spLocks noGrp="1"/>
          </p:cNvSpPr>
          <p:nvPr>
            <p:ph idx="1"/>
          </p:nvPr>
        </p:nvSpPr>
        <p:spPr>
          <a:xfrm>
            <a:off x="459684" y="2258667"/>
            <a:ext cx="8055666" cy="2932045"/>
          </a:xfrm>
        </p:spPr>
        <p:txBody>
          <a:bodyPr/>
          <a:lstStyle/>
          <a:p>
            <a:r>
              <a:rPr lang="en-US" sz="2600" dirty="0"/>
              <a:t>Environmental Protection Agency (EPA) registered antimicrobial products</a:t>
            </a:r>
          </a:p>
          <a:p>
            <a:r>
              <a:rPr lang="en-US" sz="2600" dirty="0"/>
              <a:t>Check the product label for an EPA registration number</a:t>
            </a:r>
          </a:p>
          <a:p>
            <a:pPr marL="0" indent="0">
              <a:buNone/>
            </a:pPr>
            <a:endParaRPr lang="en-US" dirty="0"/>
          </a:p>
          <a:p>
            <a:endParaRPr lang="en-US" dirty="0"/>
          </a:p>
        </p:txBody>
      </p:sp>
      <p:pic>
        <p:nvPicPr>
          <p:cNvPr id="4" name="Content Placeholder 3"/>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34722" t="36345" r="-2623"/>
          <a:stretch/>
        </p:blipFill>
        <p:spPr>
          <a:xfrm>
            <a:off x="2133600" y="4277075"/>
            <a:ext cx="4226715" cy="1726487"/>
          </a:xfrm>
          <a:prstGeom prst="rect">
            <a:avLst/>
          </a:prstGeom>
          <a:solidFill>
            <a:srgbClr val="8DC67D"/>
          </a:solidFill>
          <a:ln>
            <a:solidFill>
              <a:schemeClr val="accent2"/>
            </a:solidFill>
          </a:ln>
        </p:spPr>
      </p:pic>
      <p:sp>
        <p:nvSpPr>
          <p:cNvPr id="6" name="Date Placeholder 5"/>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7007087" y="6341717"/>
            <a:ext cx="2057400" cy="365125"/>
          </a:xfrm>
        </p:spPr>
        <p:txBody>
          <a:bodyPr/>
          <a:lstStyle/>
          <a:p>
            <a:r>
              <a:rPr lang="en-US" dirty="0"/>
              <a:t>23</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21145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US" dirty="0"/>
            </a:br>
            <a:r>
              <a:rPr lang="en-US" dirty="0"/>
              <a:t>The Label is the Law</a:t>
            </a:r>
          </a:p>
        </p:txBody>
      </p:sp>
      <p:sp>
        <p:nvSpPr>
          <p:cNvPr id="3" name="Content Placeholder 2"/>
          <p:cNvSpPr>
            <a:spLocks noGrp="1"/>
          </p:cNvSpPr>
          <p:nvPr>
            <p:ph idx="1"/>
          </p:nvPr>
        </p:nvSpPr>
        <p:spPr>
          <a:xfrm>
            <a:off x="520354" y="1917536"/>
            <a:ext cx="6371354" cy="3380882"/>
          </a:xfrm>
        </p:spPr>
        <p:txBody>
          <a:bodyPr>
            <a:normAutofit fontScale="92500" lnSpcReduction="10000"/>
          </a:bodyPr>
          <a:lstStyle/>
          <a:p>
            <a:pPr marL="0" indent="0">
              <a:buNone/>
            </a:pPr>
            <a:r>
              <a:rPr lang="en-US" dirty="0"/>
              <a:t>Always follow the instructions on the label for sanitizing and disinfecting.</a:t>
            </a:r>
          </a:p>
          <a:p>
            <a:r>
              <a:rPr lang="en-US" dirty="0"/>
              <a:t>Do you need to mix the product with water?</a:t>
            </a:r>
          </a:p>
          <a:p>
            <a:r>
              <a:rPr lang="en-US" dirty="0"/>
              <a:t>How long must the product be on the surface? (dwell time)</a:t>
            </a:r>
          </a:p>
          <a:p>
            <a:r>
              <a:rPr lang="en-US" dirty="0"/>
              <a:t>Is it okay to use the product on food surfaces?</a:t>
            </a:r>
          </a:p>
          <a:p>
            <a:r>
              <a:rPr lang="en-US" dirty="0"/>
              <a:t>Do you need to rinse the product off?</a:t>
            </a:r>
          </a:p>
          <a:p>
            <a:pPr marL="0" indent="0">
              <a:buNone/>
            </a:pPr>
            <a:endParaRPr lang="en-US" dirty="0"/>
          </a:p>
        </p:txBody>
      </p:sp>
      <p:grpSp>
        <p:nvGrpSpPr>
          <p:cNvPr id="4" name="Group 3"/>
          <p:cNvGrpSpPr/>
          <p:nvPr/>
        </p:nvGrpSpPr>
        <p:grpSpPr>
          <a:xfrm>
            <a:off x="6187683" y="3220400"/>
            <a:ext cx="1913269" cy="1733550"/>
            <a:chOff x="6722976" y="2590800"/>
            <a:chExt cx="5051425" cy="4064000"/>
          </a:xfrm>
        </p:grpSpPr>
        <p:grpSp>
          <p:nvGrpSpPr>
            <p:cNvPr id="5" name="Group 4"/>
            <p:cNvGrpSpPr>
              <a:grpSpLocks/>
            </p:cNvGrpSpPr>
            <p:nvPr/>
          </p:nvGrpSpPr>
          <p:grpSpPr bwMode="auto">
            <a:xfrm>
              <a:off x="6722976" y="2592388"/>
              <a:ext cx="1038225" cy="1484312"/>
              <a:chOff x="347945" y="1179"/>
              <a:chExt cx="1039018" cy="1484312"/>
            </a:xfrm>
          </p:grpSpPr>
          <p:sp>
            <p:nvSpPr>
              <p:cNvPr id="21" name="Chevron 20"/>
              <p:cNvSpPr/>
              <p:nvPr/>
            </p:nvSpPr>
            <p:spPr>
              <a:xfrm rot="5400000">
                <a:off x="125299" y="223825"/>
                <a:ext cx="1484312" cy="1039018"/>
              </a:xfrm>
              <a:prstGeom prst="chevron">
                <a:avLst/>
              </a:prstGeom>
              <a:solidFill>
                <a:srgbClr val="CCFFCC"/>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Chevron 4"/>
              <p:cNvSpPr/>
              <p:nvPr/>
            </p:nvSpPr>
            <p:spPr>
              <a:xfrm>
                <a:off x="347945" y="520291"/>
                <a:ext cx="1039018" cy="446088"/>
              </a:xfrm>
              <a:prstGeom prst="rect">
                <a:avLst/>
              </a:prstGeom>
            </p:spPr>
            <p:style>
              <a:lnRef idx="0">
                <a:scrgbClr r="0" g="0" b="0"/>
              </a:lnRef>
              <a:fillRef idx="0">
                <a:scrgbClr r="0" g="0" b="0"/>
              </a:fillRef>
              <a:effectRef idx="0">
                <a:scrgbClr r="0" g="0" b="0"/>
              </a:effectRef>
              <a:fontRef idx="minor">
                <a:schemeClr val="lt1"/>
              </a:fontRef>
            </p:style>
            <p:txBody>
              <a:bodyPr lIns="13811" tIns="13811" rIns="13811" bIns="13811" anchor="ctr"/>
              <a:lstStyle/>
              <a:p>
                <a:pPr defTabSz="966788">
                  <a:lnSpc>
                    <a:spcPct val="90000"/>
                  </a:lnSpc>
                  <a:spcAft>
                    <a:spcPct val="35000"/>
                  </a:spcAft>
                  <a:defRPr/>
                </a:pPr>
                <a:endParaRPr lang="en-US" sz="2175">
                  <a:solidFill>
                    <a:srgbClr val="FFFFFF"/>
                  </a:solidFill>
                  <a:cs typeface="Arial" charset="0"/>
                </a:endParaRPr>
              </a:p>
            </p:txBody>
          </p:sp>
        </p:grpSp>
        <p:grpSp>
          <p:nvGrpSpPr>
            <p:cNvPr id="6" name="Group 5"/>
            <p:cNvGrpSpPr>
              <a:grpSpLocks/>
            </p:cNvGrpSpPr>
            <p:nvPr/>
          </p:nvGrpSpPr>
          <p:grpSpPr bwMode="auto">
            <a:xfrm>
              <a:off x="8108863" y="2590800"/>
              <a:ext cx="3665538" cy="965200"/>
              <a:chOff x="1734936" y="3"/>
              <a:chExt cx="3665198" cy="964803"/>
            </a:xfrm>
          </p:grpSpPr>
          <p:sp>
            <p:nvSpPr>
              <p:cNvPr id="19" name="Round Same Side Corner Rectangle 18"/>
              <p:cNvSpPr/>
              <p:nvPr/>
            </p:nvSpPr>
            <p:spPr>
              <a:xfrm rot="5400000">
                <a:off x="3085134" y="-1350195"/>
                <a:ext cx="964803" cy="366519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ound Same Side Corner Rectangle 6"/>
              <p:cNvSpPr/>
              <p:nvPr/>
            </p:nvSpPr>
            <p:spPr>
              <a:xfrm>
                <a:off x="1734936" y="47608"/>
                <a:ext cx="3617577" cy="8695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3360" tIns="19050" rIns="19050" bIns="19050" spcCol="1270" anchor="ctr"/>
              <a:lstStyle/>
              <a:p>
                <a:pPr marL="214313" lvl="1" indent="-214313" defTabSz="1333500">
                  <a:lnSpc>
                    <a:spcPct val="90000"/>
                  </a:lnSpc>
                  <a:spcAft>
                    <a:spcPct val="15000"/>
                  </a:spcAft>
                  <a:buFontTx/>
                  <a:buChar char="••"/>
                  <a:defRPr/>
                </a:pPr>
                <a:r>
                  <a:rPr lang="en-US" sz="1350" b="1" dirty="0">
                    <a:latin typeface="Calibri" pitchFamily="34" charset="0"/>
                  </a:rPr>
                  <a:t>CAUTION</a:t>
                </a:r>
              </a:p>
            </p:txBody>
          </p:sp>
        </p:grpSp>
        <p:grpSp>
          <p:nvGrpSpPr>
            <p:cNvPr id="7" name="Group 6"/>
            <p:cNvGrpSpPr>
              <a:grpSpLocks/>
            </p:cNvGrpSpPr>
            <p:nvPr/>
          </p:nvGrpSpPr>
          <p:grpSpPr bwMode="auto">
            <a:xfrm>
              <a:off x="6722976" y="3881438"/>
              <a:ext cx="1038225" cy="1484312"/>
              <a:chOff x="347945" y="1289843"/>
              <a:chExt cx="1039018" cy="1484312"/>
            </a:xfrm>
          </p:grpSpPr>
          <p:sp>
            <p:nvSpPr>
              <p:cNvPr id="17" name="Chevron 16"/>
              <p:cNvSpPr/>
              <p:nvPr/>
            </p:nvSpPr>
            <p:spPr>
              <a:xfrm rot="5400000">
                <a:off x="125299" y="1512490"/>
                <a:ext cx="1484312" cy="1039018"/>
              </a:xfrm>
              <a:prstGeom prst="chevron">
                <a:avLst/>
              </a:prstGeom>
              <a:solidFill>
                <a:srgbClr val="FFFF99"/>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Chevron 8"/>
              <p:cNvSpPr/>
              <p:nvPr/>
            </p:nvSpPr>
            <p:spPr>
              <a:xfrm>
                <a:off x="347945" y="1808955"/>
                <a:ext cx="1039018" cy="446088"/>
              </a:xfrm>
              <a:prstGeom prst="rect">
                <a:avLst/>
              </a:prstGeom>
            </p:spPr>
            <p:style>
              <a:lnRef idx="0">
                <a:scrgbClr r="0" g="0" b="0"/>
              </a:lnRef>
              <a:fillRef idx="0">
                <a:scrgbClr r="0" g="0" b="0"/>
              </a:fillRef>
              <a:effectRef idx="0">
                <a:scrgbClr r="0" g="0" b="0"/>
              </a:effectRef>
              <a:fontRef idx="minor">
                <a:schemeClr val="lt1"/>
              </a:fontRef>
            </p:style>
            <p:txBody>
              <a:bodyPr lIns="13811" tIns="13811" rIns="13811" bIns="13811" anchor="ctr"/>
              <a:lstStyle/>
              <a:p>
                <a:pPr defTabSz="966788">
                  <a:lnSpc>
                    <a:spcPct val="90000"/>
                  </a:lnSpc>
                  <a:spcAft>
                    <a:spcPct val="35000"/>
                  </a:spcAft>
                  <a:defRPr/>
                </a:pPr>
                <a:endParaRPr lang="en-US" sz="2175">
                  <a:solidFill>
                    <a:srgbClr val="FFFFFF"/>
                  </a:solidFill>
                  <a:cs typeface="Arial" charset="0"/>
                </a:endParaRPr>
              </a:p>
            </p:txBody>
          </p:sp>
        </p:grpSp>
        <p:grpSp>
          <p:nvGrpSpPr>
            <p:cNvPr id="8" name="Group 7"/>
            <p:cNvGrpSpPr>
              <a:grpSpLocks/>
            </p:cNvGrpSpPr>
            <p:nvPr/>
          </p:nvGrpSpPr>
          <p:grpSpPr bwMode="auto">
            <a:xfrm>
              <a:off x="8126326" y="3886200"/>
              <a:ext cx="3619500" cy="965200"/>
              <a:chOff x="1751952" y="1295401"/>
              <a:chExt cx="3619028" cy="964803"/>
            </a:xfrm>
          </p:grpSpPr>
          <p:sp>
            <p:nvSpPr>
              <p:cNvPr id="15" name="Round Same Side Corner Rectangle 14"/>
              <p:cNvSpPr/>
              <p:nvPr/>
            </p:nvSpPr>
            <p:spPr>
              <a:xfrm rot="5400000">
                <a:off x="3079065" y="-31711"/>
                <a:ext cx="964803" cy="361902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 Same Side Corner Rectangle 10"/>
              <p:cNvSpPr/>
              <p:nvPr/>
            </p:nvSpPr>
            <p:spPr>
              <a:xfrm>
                <a:off x="1751952" y="1343006"/>
                <a:ext cx="3571409" cy="8695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3360" tIns="19050" rIns="19050" bIns="19050" spcCol="1270" anchor="ctr"/>
              <a:lstStyle/>
              <a:p>
                <a:pPr marL="214313" lvl="1" indent="-214313" defTabSz="1333500">
                  <a:lnSpc>
                    <a:spcPct val="90000"/>
                  </a:lnSpc>
                  <a:spcAft>
                    <a:spcPct val="15000"/>
                  </a:spcAft>
                  <a:buFontTx/>
                  <a:buChar char="••"/>
                  <a:defRPr/>
                </a:pPr>
                <a:r>
                  <a:rPr lang="en-US" sz="1350" b="1" dirty="0">
                    <a:latin typeface="Calibri" pitchFamily="34" charset="0"/>
                  </a:rPr>
                  <a:t>WARNING</a:t>
                </a:r>
              </a:p>
            </p:txBody>
          </p:sp>
        </p:grpSp>
        <p:grpSp>
          <p:nvGrpSpPr>
            <p:cNvPr id="9" name="Group 8"/>
            <p:cNvGrpSpPr>
              <a:grpSpLocks/>
            </p:cNvGrpSpPr>
            <p:nvPr/>
          </p:nvGrpSpPr>
          <p:grpSpPr bwMode="auto">
            <a:xfrm>
              <a:off x="6722976" y="5170488"/>
              <a:ext cx="1038225" cy="1484312"/>
              <a:chOff x="347945" y="2578507"/>
              <a:chExt cx="1039018" cy="1484312"/>
            </a:xfrm>
          </p:grpSpPr>
          <p:sp>
            <p:nvSpPr>
              <p:cNvPr id="13" name="Chevron 12"/>
              <p:cNvSpPr/>
              <p:nvPr/>
            </p:nvSpPr>
            <p:spPr>
              <a:xfrm rot="5400000">
                <a:off x="125299" y="2801154"/>
                <a:ext cx="1484312" cy="1039018"/>
              </a:xfrm>
              <a:prstGeom prst="chevron">
                <a:avLst/>
              </a:prstGeom>
              <a:solidFill>
                <a:srgbClr val="C00000"/>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Chevron 12"/>
              <p:cNvSpPr/>
              <p:nvPr/>
            </p:nvSpPr>
            <p:spPr>
              <a:xfrm>
                <a:off x="347945" y="3097619"/>
                <a:ext cx="1039018" cy="446088"/>
              </a:xfrm>
              <a:prstGeom prst="rect">
                <a:avLst/>
              </a:prstGeom>
            </p:spPr>
            <p:style>
              <a:lnRef idx="0">
                <a:scrgbClr r="0" g="0" b="0"/>
              </a:lnRef>
              <a:fillRef idx="0">
                <a:scrgbClr r="0" g="0" b="0"/>
              </a:fillRef>
              <a:effectRef idx="0">
                <a:scrgbClr r="0" g="0" b="0"/>
              </a:effectRef>
              <a:fontRef idx="minor">
                <a:schemeClr val="lt1"/>
              </a:fontRef>
            </p:style>
            <p:txBody>
              <a:bodyPr lIns="13811" tIns="13811" rIns="13811" bIns="13811" anchor="ctr"/>
              <a:lstStyle/>
              <a:p>
                <a:pPr defTabSz="966788">
                  <a:lnSpc>
                    <a:spcPct val="90000"/>
                  </a:lnSpc>
                  <a:spcAft>
                    <a:spcPct val="35000"/>
                  </a:spcAft>
                  <a:defRPr/>
                </a:pPr>
                <a:endParaRPr lang="en-US" sz="2175">
                  <a:solidFill>
                    <a:srgbClr val="FFFFFF"/>
                  </a:solidFill>
                  <a:cs typeface="Arial" charset="0"/>
                </a:endParaRPr>
              </a:p>
            </p:txBody>
          </p:sp>
        </p:grpSp>
        <p:grpSp>
          <p:nvGrpSpPr>
            <p:cNvPr id="10" name="Group 9"/>
            <p:cNvGrpSpPr>
              <a:grpSpLocks/>
            </p:cNvGrpSpPr>
            <p:nvPr/>
          </p:nvGrpSpPr>
          <p:grpSpPr bwMode="auto">
            <a:xfrm>
              <a:off x="8089813" y="5184775"/>
              <a:ext cx="3638550" cy="958850"/>
              <a:chOff x="1715895" y="2593394"/>
              <a:chExt cx="3637132" cy="959612"/>
            </a:xfrm>
          </p:grpSpPr>
          <p:sp>
            <p:nvSpPr>
              <p:cNvPr id="11" name="Round Same Side Corner Rectangle 10"/>
              <p:cNvSpPr/>
              <p:nvPr/>
            </p:nvSpPr>
            <p:spPr>
              <a:xfrm rot="5400000">
                <a:off x="3054655" y="1254634"/>
                <a:ext cx="959612" cy="3637132"/>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ound Same Side Corner Rectangle 14"/>
              <p:cNvSpPr/>
              <p:nvPr/>
            </p:nvSpPr>
            <p:spPr>
              <a:xfrm>
                <a:off x="1715895" y="2639469"/>
                <a:ext cx="3589526" cy="8674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3360" tIns="19050" rIns="19050" bIns="19050" spcCol="1270" anchor="ctr"/>
              <a:lstStyle/>
              <a:p>
                <a:pPr marL="214313" lvl="1" indent="-214313" defTabSz="1333500">
                  <a:lnSpc>
                    <a:spcPct val="90000"/>
                  </a:lnSpc>
                  <a:spcAft>
                    <a:spcPct val="15000"/>
                  </a:spcAft>
                  <a:buFontTx/>
                  <a:buChar char="••"/>
                  <a:defRPr/>
                </a:pPr>
                <a:r>
                  <a:rPr lang="en-US" sz="1350" b="1" dirty="0">
                    <a:latin typeface="Calibri" pitchFamily="34" charset="0"/>
                  </a:rPr>
                  <a:t>DANGER</a:t>
                </a:r>
              </a:p>
            </p:txBody>
          </p:sp>
        </p:grpSp>
      </p:grpSp>
      <p:sp>
        <p:nvSpPr>
          <p:cNvPr id="23" name="Date Placeholder 22"/>
          <p:cNvSpPr>
            <a:spLocks noGrp="1"/>
          </p:cNvSpPr>
          <p:nvPr>
            <p:ph type="dt" sz="half" idx="10"/>
          </p:nvPr>
        </p:nvSpPr>
        <p:spPr/>
        <p:txBody>
          <a:bodyPr/>
          <a:lstStyle/>
          <a:p>
            <a:r>
              <a:rPr lang="en-US"/>
              <a:t>2020</a:t>
            </a:r>
            <a:endParaRPr lang="en-US" dirty="0"/>
          </a:p>
        </p:txBody>
      </p:sp>
      <p:sp>
        <p:nvSpPr>
          <p:cNvPr id="27" name="Slide Number Placeholder 26"/>
          <p:cNvSpPr>
            <a:spLocks noGrp="1"/>
          </p:cNvSpPr>
          <p:nvPr>
            <p:ph type="sldNum" sz="quarter" idx="12"/>
          </p:nvPr>
        </p:nvSpPr>
        <p:spPr>
          <a:xfrm>
            <a:off x="7144318" y="6351657"/>
            <a:ext cx="1900291" cy="365125"/>
          </a:xfrm>
        </p:spPr>
        <p:txBody>
          <a:bodyPr/>
          <a:lstStyle/>
          <a:p>
            <a:r>
              <a:rPr lang="en-US" dirty="0"/>
              <a:t>24</a:t>
            </a:r>
          </a:p>
        </p:txBody>
      </p:sp>
      <p:sp>
        <p:nvSpPr>
          <p:cNvPr id="26" name="Rectangle 25"/>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9863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2026001"/>
            <a:ext cx="8751201" cy="2805996"/>
          </a:xfrm>
          <a:prstGeom prst="rect">
            <a:avLst/>
          </a:prstGeom>
        </p:spPr>
      </p:pic>
      <p:pic>
        <p:nvPicPr>
          <p:cNvPr id="6" name="Picture 5" descr="CCHP_Prevention_PPTfooter_Mod3.png"/>
          <p:cNvPicPr/>
          <p:nvPr/>
        </p:nvPicPr>
        <p:blipFill rotWithShape="1">
          <a:blip r:embed="rId5"/>
          <a:srcRect t="-1" r="8867" b="-3847"/>
          <a:stretch/>
        </p:blipFill>
        <p:spPr bwMode="auto">
          <a:xfrm>
            <a:off x="628650" y="6008915"/>
            <a:ext cx="8175716" cy="712562"/>
          </a:xfrm>
          <a:prstGeom prst="rect">
            <a:avLst/>
          </a:prstGeom>
          <a:ln>
            <a:noFill/>
          </a:ln>
          <a:extLst>
            <a:ext uri="{53640926-AAD7-44D8-BBD7-CCE9431645EC}">
              <a14:shadowObscured xmlns:a14="http://schemas.microsoft.com/office/drawing/2010/main"/>
            </a:ext>
          </a:extLst>
        </p:spPr>
      </p:pic>
      <p:sp>
        <p:nvSpPr>
          <p:cNvPr id="3" name="Date Placeholder 2"/>
          <p:cNvSpPr>
            <a:spLocks noGrp="1"/>
          </p:cNvSpPr>
          <p:nvPr>
            <p:ph type="dt" sz="half" idx="10"/>
          </p:nvPr>
        </p:nvSpPr>
        <p:spPr/>
        <p:txBody>
          <a:bodyPr/>
          <a:lstStyle/>
          <a:p>
            <a:r>
              <a:rPr lang="en-US"/>
              <a:t>2020</a:t>
            </a:r>
          </a:p>
        </p:txBody>
      </p:sp>
      <p:sp>
        <p:nvSpPr>
          <p:cNvPr id="8" name="Slide Number Placeholder 7"/>
          <p:cNvSpPr>
            <a:spLocks noGrp="1"/>
          </p:cNvSpPr>
          <p:nvPr>
            <p:ph type="sldNum" sz="quarter" idx="12"/>
          </p:nvPr>
        </p:nvSpPr>
        <p:spPr>
          <a:xfrm>
            <a:off x="7014541" y="6351659"/>
            <a:ext cx="2057400" cy="365125"/>
          </a:xfrm>
        </p:spPr>
        <p:txBody>
          <a:bodyPr/>
          <a:lstStyle/>
          <a:p>
            <a:r>
              <a:rPr lang="en-US" dirty="0"/>
              <a:t>25</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7424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0184" y="1030514"/>
            <a:ext cx="8225165" cy="4392078"/>
          </a:xfrm>
        </p:spPr>
      </p:pic>
      <p:sp>
        <p:nvSpPr>
          <p:cNvPr id="3" name="Date Placeholder 2"/>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7086600" y="6356350"/>
            <a:ext cx="2057400" cy="365125"/>
          </a:xfrm>
        </p:spPr>
        <p:txBody>
          <a:bodyPr/>
          <a:lstStyle/>
          <a:p>
            <a:r>
              <a:rPr lang="en-US" dirty="0"/>
              <a:t>26</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0352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439"/>
            <a:ext cx="7886700" cy="1325563"/>
          </a:xfrm>
        </p:spPr>
        <p:txBody>
          <a:bodyPr/>
          <a:lstStyle/>
          <a:p>
            <a:pPr algn="ctr"/>
            <a:r>
              <a:rPr lang="en-US" dirty="0"/>
              <a:t>Ingredients Statement</a:t>
            </a:r>
          </a:p>
        </p:txBody>
      </p:sp>
      <p:sp>
        <p:nvSpPr>
          <p:cNvPr id="3" name="Content Placeholder 2"/>
          <p:cNvSpPr>
            <a:spLocks noGrp="1"/>
          </p:cNvSpPr>
          <p:nvPr>
            <p:ph idx="1"/>
          </p:nvPr>
        </p:nvSpPr>
        <p:spPr/>
        <p:txBody>
          <a:bodyPr/>
          <a:lstStyle/>
          <a:p>
            <a:endParaRPr lang="en-US" dirty="0"/>
          </a:p>
        </p:txBody>
      </p:sp>
      <p:pic>
        <p:nvPicPr>
          <p:cNvPr id="7" name="Picture 2" descr="Ingredients in disinfecting Clorox wip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255" y="1863676"/>
            <a:ext cx="4275236" cy="4275236"/>
          </a:xfrm>
          <a:prstGeom prst="rect">
            <a:avLst/>
          </a:prstGeom>
          <a:noFill/>
          <a:ln w="76200">
            <a:solidFill>
              <a:srgbClr val="F7941E"/>
            </a:solidFill>
          </a:ln>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7005170" y="6356349"/>
            <a:ext cx="2057400" cy="365125"/>
          </a:xfrm>
        </p:spPr>
        <p:txBody>
          <a:bodyPr/>
          <a:lstStyle/>
          <a:p>
            <a:r>
              <a:rPr lang="en-US" dirty="0"/>
              <a:t>27</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5324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5435"/>
            <a:ext cx="7886700" cy="1325563"/>
          </a:xfrm>
        </p:spPr>
        <p:txBody>
          <a:bodyPr>
            <a:normAutofit fontScale="90000"/>
          </a:bodyPr>
          <a:lstStyle/>
          <a:p>
            <a:r>
              <a:rPr lang="en-US" dirty="0"/>
              <a:t>What Is an Antimicrobial Pesticide? </a:t>
            </a:r>
            <a:br>
              <a:rPr lang="en-US" dirty="0"/>
            </a:br>
            <a:endParaRPr lang="en-US" dirty="0"/>
          </a:p>
        </p:txBody>
      </p:sp>
      <p:sp>
        <p:nvSpPr>
          <p:cNvPr id="3" name="Content Placeholder 2"/>
          <p:cNvSpPr>
            <a:spLocks noGrp="1"/>
          </p:cNvSpPr>
          <p:nvPr>
            <p:ph idx="1"/>
          </p:nvPr>
        </p:nvSpPr>
        <p:spPr>
          <a:xfrm>
            <a:off x="711120" y="1809118"/>
            <a:ext cx="7886700" cy="4351338"/>
          </a:xfrm>
        </p:spPr>
        <p:txBody>
          <a:bodyPr>
            <a:normAutofit/>
          </a:bodyPr>
          <a:lstStyle/>
          <a:p>
            <a:pPr marL="0" indent="0">
              <a:buNone/>
            </a:pPr>
            <a:r>
              <a:rPr lang="en-US" dirty="0"/>
              <a:t>Antimicrobial pesticides are substances used to destroy or suppress the growth of harmful microorganisms such as bacteria, viruses, or fungi (germs) on inanimate objects and surfaces. (EPA) </a:t>
            </a:r>
          </a:p>
          <a:p>
            <a:pPr marL="0" indent="0">
              <a:buNone/>
            </a:pPr>
            <a:endParaRPr lang="en-US" dirty="0"/>
          </a:p>
          <a:p>
            <a:pPr marL="0" indent="0">
              <a:buNone/>
            </a:pPr>
            <a:r>
              <a:rPr lang="en-US" dirty="0"/>
              <a:t>Sanitizers and disinfectants are </a:t>
            </a:r>
            <a:r>
              <a:rPr lang="en-US" i="1" dirty="0"/>
              <a:t>antimicrobial pesticides </a:t>
            </a:r>
            <a:r>
              <a:rPr lang="en-US" dirty="0"/>
              <a:t>and are widely used in child care settings.</a:t>
            </a:r>
          </a:p>
          <a:p>
            <a:pPr marL="0" indent="0">
              <a:buNone/>
            </a:pPr>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6955474" y="6356349"/>
            <a:ext cx="2057400" cy="365125"/>
          </a:xfrm>
        </p:spPr>
        <p:txBody>
          <a:bodyPr/>
          <a:lstStyle/>
          <a:p>
            <a:r>
              <a:rPr lang="en-US" dirty="0"/>
              <a:t>2</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38580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528" y="530079"/>
            <a:ext cx="7886700" cy="1325563"/>
          </a:xfrm>
        </p:spPr>
        <p:txBody>
          <a:bodyPr>
            <a:normAutofit fontScale="90000"/>
          </a:bodyPr>
          <a:lstStyle/>
          <a:p>
            <a:br>
              <a:rPr lang="en-US" dirty="0"/>
            </a:br>
            <a:r>
              <a:rPr lang="en-US" sz="4000" dirty="0"/>
              <a:t>Design for the Environment Logo</a:t>
            </a:r>
            <a:br>
              <a:rPr lang="en-US" sz="4000" dirty="0"/>
            </a:br>
            <a:r>
              <a:rPr lang="en-US" sz="2200" dirty="0"/>
              <a:t>If you see the </a:t>
            </a:r>
            <a:r>
              <a:rPr lang="en-US" sz="2200" dirty="0" err="1"/>
              <a:t>DfE</a:t>
            </a:r>
            <a:r>
              <a:rPr lang="en-US" sz="2200" dirty="0"/>
              <a:t> logo on an EPA-authorized label for a sanitizer or disinfectant, you can be assured that the product uses a least-hazardous active ingredient from this list:</a:t>
            </a:r>
            <a:br>
              <a:rPr lang="en-US" sz="4000" dirty="0"/>
            </a:br>
            <a:endParaRPr lang="en-US" sz="4000" dirty="0"/>
          </a:p>
        </p:txBody>
      </p:sp>
      <p:sp>
        <p:nvSpPr>
          <p:cNvPr id="3" name="Content Placeholder 2"/>
          <p:cNvSpPr>
            <a:spLocks noGrp="1"/>
          </p:cNvSpPr>
          <p:nvPr>
            <p:ph sz="half" idx="1"/>
          </p:nvPr>
        </p:nvSpPr>
        <p:spPr>
          <a:xfrm>
            <a:off x="833376" y="2222338"/>
            <a:ext cx="3321935" cy="3553429"/>
          </a:xfrm>
        </p:spPr>
        <p:txBody>
          <a:bodyPr>
            <a:normAutofit fontScale="92500" lnSpcReduction="10000"/>
          </a:bodyPr>
          <a:lstStyle/>
          <a:p>
            <a:r>
              <a:rPr lang="en-US" sz="3100" dirty="0"/>
              <a:t>Citric acid </a:t>
            </a:r>
          </a:p>
          <a:p>
            <a:r>
              <a:rPr lang="en-US" sz="3100" dirty="0"/>
              <a:t>Hydrogen peroxide</a:t>
            </a:r>
          </a:p>
          <a:p>
            <a:r>
              <a:rPr lang="en-US" sz="3100" dirty="0"/>
              <a:t>L-lactic acid</a:t>
            </a:r>
          </a:p>
          <a:p>
            <a:r>
              <a:rPr lang="en-US" sz="3100" dirty="0"/>
              <a:t>Ethanol</a:t>
            </a:r>
          </a:p>
          <a:p>
            <a:r>
              <a:rPr lang="en-US" sz="3100" dirty="0"/>
              <a:t>Isopropanol</a:t>
            </a:r>
          </a:p>
          <a:p>
            <a:r>
              <a:rPr lang="en-US" sz="3100" dirty="0" err="1"/>
              <a:t>Peroxyacetic</a:t>
            </a:r>
            <a:r>
              <a:rPr lang="en-US" sz="3100" dirty="0"/>
              <a:t> acid</a:t>
            </a:r>
          </a:p>
          <a:p>
            <a:r>
              <a:rPr lang="en-US" sz="3100" dirty="0"/>
              <a:t>Sodium Bisulfate</a:t>
            </a:r>
          </a:p>
          <a:p>
            <a:pPr marL="0" indent="0">
              <a:buNone/>
            </a:pPr>
            <a:endParaRPr lang="en-US" sz="3100" dirty="0"/>
          </a:p>
          <a:p>
            <a:pPr marL="0" indent="0">
              <a:buNone/>
            </a:pPr>
            <a:endParaRPr lang="en-US" sz="4200" dirty="0"/>
          </a:p>
          <a:p>
            <a:endParaRPr lang="en-US" dirty="0"/>
          </a:p>
          <a:p>
            <a:endParaRPr lang="en-US" dirty="0"/>
          </a:p>
        </p:txBody>
      </p:sp>
      <p:pic>
        <p:nvPicPr>
          <p:cNvPr id="14" name="Content Placeholder 13"/>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97556" y="1959951"/>
            <a:ext cx="1944342" cy="1944342"/>
          </a:xfrm>
          <a:prstGeom prst="rect">
            <a:avLst/>
          </a:prstGeom>
        </p:spPr>
      </p:pic>
      <p:sp>
        <p:nvSpPr>
          <p:cNvPr id="4" name="Date Placeholder 3"/>
          <p:cNvSpPr>
            <a:spLocks noGrp="1"/>
          </p:cNvSpPr>
          <p:nvPr>
            <p:ph type="dt" sz="half" idx="10"/>
          </p:nvPr>
        </p:nvSpPr>
        <p:spPr>
          <a:xfrm>
            <a:off x="250963" y="6346963"/>
            <a:ext cx="2057400" cy="365125"/>
          </a:xfrm>
        </p:spPr>
        <p:txBody>
          <a:bodyPr/>
          <a:lstStyle/>
          <a:p>
            <a:r>
              <a:rPr lang="en-US" dirty="0"/>
              <a:t>2020</a:t>
            </a:r>
          </a:p>
        </p:txBody>
      </p:sp>
      <p:sp>
        <p:nvSpPr>
          <p:cNvPr id="9" name="Slide Number Placeholder 8"/>
          <p:cNvSpPr>
            <a:spLocks noGrp="1"/>
          </p:cNvSpPr>
          <p:nvPr>
            <p:ph type="sldNum" sz="quarter" idx="12"/>
          </p:nvPr>
        </p:nvSpPr>
        <p:spPr>
          <a:xfrm>
            <a:off x="7086600" y="6346962"/>
            <a:ext cx="2057400" cy="365125"/>
          </a:xfrm>
        </p:spPr>
        <p:txBody>
          <a:bodyPr/>
          <a:lstStyle/>
          <a:p>
            <a:r>
              <a:rPr lang="en-US" dirty="0"/>
              <a:t>28</a:t>
            </a:r>
          </a:p>
        </p:txBody>
      </p:sp>
      <p:sp>
        <p:nvSpPr>
          <p:cNvPr id="15" name="Rectangle 14"/>
          <p:cNvSpPr/>
          <p:nvPr/>
        </p:nvSpPr>
        <p:spPr>
          <a:xfrm>
            <a:off x="4532244" y="4045093"/>
            <a:ext cx="4002984" cy="1631216"/>
          </a:xfrm>
          <a:prstGeom prst="rect">
            <a:avLst/>
          </a:prstGeom>
        </p:spPr>
        <p:txBody>
          <a:bodyPr wrap="square">
            <a:spAutoFit/>
          </a:bodyPr>
          <a:lstStyle/>
          <a:p>
            <a:r>
              <a:rPr lang="en-US" sz="2600" dirty="0"/>
              <a:t>For a list of </a:t>
            </a:r>
            <a:r>
              <a:rPr lang="en-US" sz="2600" dirty="0" err="1"/>
              <a:t>DfE</a:t>
            </a:r>
            <a:r>
              <a:rPr lang="en-US" sz="2600" dirty="0"/>
              <a:t> products:</a:t>
            </a:r>
          </a:p>
          <a:p>
            <a:pPr lvl="1"/>
            <a:r>
              <a:rPr lang="en-US" dirty="0">
                <a:hlinkClick r:id="rId5"/>
              </a:rPr>
              <a:t>www.epa.gov/pesticide-labels/design-environment-antimicrobial-pesticide-pilot-project-moving-toward-green-end</a:t>
            </a:r>
            <a:endParaRPr lang="en-US" dirty="0"/>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7549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631961"/>
            <a:ext cx="7886700" cy="1325563"/>
          </a:xfrm>
        </p:spPr>
        <p:txBody>
          <a:bodyPr/>
          <a:lstStyle/>
          <a:p>
            <a:pPr algn="ctr"/>
            <a:r>
              <a:rPr lang="en-US" dirty="0"/>
              <a:t>Ingredients Statement</a:t>
            </a:r>
          </a:p>
        </p:txBody>
      </p:sp>
      <p:sp>
        <p:nvSpPr>
          <p:cNvPr id="3" name="Content Placeholder 2"/>
          <p:cNvSpPr>
            <a:spLocks noGrp="1"/>
          </p:cNvSpPr>
          <p:nvPr>
            <p:ph idx="4294967295"/>
          </p:nvPr>
        </p:nvSpPr>
        <p:spPr>
          <a:xfrm>
            <a:off x="0" y="1825625"/>
            <a:ext cx="7886700" cy="4351338"/>
          </a:xfrm>
        </p:spPr>
        <p:txBody>
          <a:bodyPr>
            <a:normAutofit/>
          </a:bodyPr>
          <a:lstStyle/>
          <a:p>
            <a:endParaRPr lang="en-US" dirty="0"/>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6061" y="2136912"/>
            <a:ext cx="4094922" cy="3071192"/>
          </a:xfrm>
          <a:prstGeom prst="rect">
            <a:avLst/>
          </a:prstGeom>
          <a:solidFill>
            <a:srgbClr val="0072BC"/>
          </a:solidFill>
        </p:spPr>
      </p:pic>
      <p:sp>
        <p:nvSpPr>
          <p:cNvPr id="9" name="Oval 8"/>
          <p:cNvSpPr/>
          <p:nvPr/>
        </p:nvSpPr>
        <p:spPr>
          <a:xfrm>
            <a:off x="2514600" y="3081131"/>
            <a:ext cx="3617843" cy="785192"/>
          </a:xfrm>
          <a:prstGeom prst="ellipse">
            <a:avLst/>
          </a:prstGeom>
          <a:noFill/>
          <a:ln>
            <a:solidFill>
              <a:srgbClr val="D90F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a:off x="107790" y="6311899"/>
            <a:ext cx="2057400" cy="365125"/>
          </a:xfrm>
        </p:spPr>
        <p:txBody>
          <a:bodyPr/>
          <a:lstStyle/>
          <a:p>
            <a:r>
              <a:rPr lang="en-US" dirty="0"/>
              <a:t>2020</a:t>
            </a:r>
          </a:p>
        </p:txBody>
      </p:sp>
      <p:sp>
        <p:nvSpPr>
          <p:cNvPr id="10" name="Slide Number Placeholder 9"/>
          <p:cNvSpPr>
            <a:spLocks noGrp="1"/>
          </p:cNvSpPr>
          <p:nvPr>
            <p:ph type="sldNum" sz="quarter" idx="12"/>
          </p:nvPr>
        </p:nvSpPr>
        <p:spPr>
          <a:xfrm>
            <a:off x="6994663" y="6311899"/>
            <a:ext cx="2057400" cy="365125"/>
          </a:xfrm>
        </p:spPr>
        <p:txBody>
          <a:bodyPr/>
          <a:lstStyle/>
          <a:p>
            <a:r>
              <a:rPr lang="en-US" dirty="0"/>
              <a:t>29</a:t>
            </a:r>
          </a:p>
        </p:txBody>
      </p:sp>
      <p:sp>
        <p:nvSpPr>
          <p:cNvPr id="12" name="Rectangle 11"/>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124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4347"/>
            <a:ext cx="7886700" cy="1325563"/>
          </a:xfrm>
        </p:spPr>
        <p:txBody>
          <a:bodyPr/>
          <a:lstStyle/>
          <a:p>
            <a:r>
              <a:rPr lang="en-US" dirty="0"/>
              <a:t>Potential </a:t>
            </a:r>
            <a:r>
              <a:rPr lang="en-US" dirty="0" err="1"/>
              <a:t>asthmagen</a:t>
            </a:r>
            <a:r>
              <a:rPr lang="en-US" dirty="0"/>
              <a:t> active ingredients</a:t>
            </a:r>
          </a:p>
        </p:txBody>
      </p:sp>
      <p:sp>
        <p:nvSpPr>
          <p:cNvPr id="3" name="Content Placeholder 2"/>
          <p:cNvSpPr>
            <a:spLocks noGrp="1"/>
          </p:cNvSpPr>
          <p:nvPr>
            <p:ph sz="half" idx="1"/>
          </p:nvPr>
        </p:nvSpPr>
        <p:spPr>
          <a:xfrm>
            <a:off x="508000" y="2129591"/>
            <a:ext cx="3263900" cy="3258680"/>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a:t>Sodium hypochlorite (bleach)</a:t>
            </a:r>
          </a:p>
          <a:p>
            <a:pPr lvl="1"/>
            <a:r>
              <a:rPr lang="en-US" dirty="0"/>
              <a:t>Mixed daily</a:t>
            </a:r>
          </a:p>
          <a:p>
            <a:pPr lvl="1"/>
            <a:r>
              <a:rPr lang="en-US" dirty="0"/>
              <a:t>Protection is rarely worn</a:t>
            </a:r>
          </a:p>
          <a:p>
            <a:pPr lvl="1"/>
            <a:r>
              <a:rPr lang="en-US" dirty="0"/>
              <a:t>Harmful fumes, especially full strength</a:t>
            </a:r>
          </a:p>
        </p:txBody>
      </p:sp>
      <p:sp>
        <p:nvSpPr>
          <p:cNvPr id="4" name="Content Placeholder 3"/>
          <p:cNvSpPr>
            <a:spLocks noGrp="1"/>
          </p:cNvSpPr>
          <p:nvPr>
            <p:ph sz="half" idx="2"/>
          </p:nvPr>
        </p:nvSpPr>
        <p:spPr>
          <a:xfrm>
            <a:off x="4034045" y="2129591"/>
            <a:ext cx="3581944" cy="3258681"/>
          </a:xfrm>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a:t>Quaternary Ammonium Compounds or “Quats”</a:t>
            </a:r>
          </a:p>
          <a:p>
            <a:pPr lvl="1"/>
            <a:r>
              <a:rPr lang="en-US" dirty="0"/>
              <a:t>Same respiratory risks as bleach</a:t>
            </a:r>
          </a:p>
          <a:p>
            <a:pPr lvl="1"/>
            <a:r>
              <a:rPr lang="en-US" dirty="0"/>
              <a:t>Potential reproductive toxicity</a:t>
            </a:r>
          </a:p>
          <a:p>
            <a:pPr lvl="1"/>
            <a:r>
              <a:rPr lang="en-US" dirty="0"/>
              <a:t>Becoming more common as a “bleach-free” product</a:t>
            </a:r>
          </a:p>
        </p:txBody>
      </p:sp>
      <p:sp>
        <p:nvSpPr>
          <p:cNvPr id="5" name="Date Placeholder 4"/>
          <p:cNvSpPr>
            <a:spLocks noGrp="1"/>
          </p:cNvSpPr>
          <p:nvPr>
            <p:ph type="dt" sz="half" idx="10"/>
          </p:nvPr>
        </p:nvSpPr>
        <p:spPr>
          <a:xfrm>
            <a:off x="161511" y="6336473"/>
            <a:ext cx="2057400" cy="365125"/>
          </a:xfrm>
        </p:spPr>
        <p:txBody>
          <a:bodyPr/>
          <a:lstStyle/>
          <a:p>
            <a:r>
              <a:rPr lang="en-US"/>
              <a:t>2020</a:t>
            </a:r>
          </a:p>
        </p:txBody>
      </p:sp>
      <p:sp>
        <p:nvSpPr>
          <p:cNvPr id="10" name="Slide Number Placeholder 9"/>
          <p:cNvSpPr>
            <a:spLocks noGrp="1"/>
          </p:cNvSpPr>
          <p:nvPr>
            <p:ph type="sldNum" sz="quarter" idx="12"/>
          </p:nvPr>
        </p:nvSpPr>
        <p:spPr>
          <a:xfrm>
            <a:off x="7086600" y="6351659"/>
            <a:ext cx="2057400" cy="365125"/>
          </a:xfrm>
        </p:spPr>
        <p:txBody>
          <a:bodyPr/>
          <a:lstStyle/>
          <a:p>
            <a:r>
              <a:rPr lang="en-US" dirty="0"/>
              <a:t>30</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0759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8554"/>
            <a:ext cx="7886700" cy="1325563"/>
          </a:xfrm>
        </p:spPr>
        <p:txBody>
          <a:bodyPr/>
          <a:lstStyle/>
          <a:p>
            <a:r>
              <a:rPr lang="en-US" dirty="0"/>
              <a:t>Did you know…</a:t>
            </a:r>
          </a:p>
        </p:txBody>
      </p:sp>
      <p:sp>
        <p:nvSpPr>
          <p:cNvPr id="3" name="Content Placeholder 2"/>
          <p:cNvSpPr>
            <a:spLocks noGrp="1"/>
          </p:cNvSpPr>
          <p:nvPr>
            <p:ph sz="half" idx="1"/>
          </p:nvPr>
        </p:nvSpPr>
        <p:spPr/>
        <p:txBody>
          <a:bodyPr/>
          <a:lstStyle/>
          <a:p>
            <a:r>
              <a:rPr lang="en-US" sz="2600" dirty="0"/>
              <a:t>Approximately 5.2 million people in California have asthma.</a:t>
            </a:r>
          </a:p>
          <a:p>
            <a:r>
              <a:rPr lang="en-US" sz="2600" dirty="0"/>
              <a:t>Almost 6% of children 0-4 years of age in California have asthma.</a:t>
            </a:r>
          </a:p>
          <a:p>
            <a:r>
              <a:rPr lang="en-US" sz="2600" dirty="0"/>
              <a:t>Almost 17% of children 5-17 years of age in California have asthma</a:t>
            </a:r>
            <a:r>
              <a:rPr lang="en-US" dirty="0"/>
              <a:t>.</a:t>
            </a:r>
          </a:p>
        </p:txBody>
      </p:sp>
      <p:sp>
        <p:nvSpPr>
          <p:cNvPr id="4" name="Rectangle 3"/>
          <p:cNvSpPr/>
          <p:nvPr/>
        </p:nvSpPr>
        <p:spPr>
          <a:xfrm>
            <a:off x="4840358" y="1690689"/>
            <a:ext cx="3468756" cy="3119850"/>
          </a:xfrm>
          <a:prstGeom prst="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473"/>
              </a:solidFill>
            </a:endParaRPr>
          </a:p>
        </p:txBody>
      </p:sp>
      <p:pic>
        <p:nvPicPr>
          <p:cNvPr id="8" name="Content Placeholder 7"/>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6902" r="-3086" b="33733"/>
          <a:stretch/>
        </p:blipFill>
        <p:spPr>
          <a:xfrm>
            <a:off x="5122948" y="1993811"/>
            <a:ext cx="2996386" cy="2583180"/>
          </a:xfrm>
        </p:spPr>
      </p:pic>
      <p:sp>
        <p:nvSpPr>
          <p:cNvPr id="7" name="TextBox 6"/>
          <p:cNvSpPr txBox="1"/>
          <p:nvPr/>
        </p:nvSpPr>
        <p:spPr>
          <a:xfrm>
            <a:off x="1226301" y="5612882"/>
            <a:ext cx="7228114" cy="523220"/>
          </a:xfrm>
          <a:prstGeom prst="rect">
            <a:avLst/>
          </a:prstGeom>
          <a:noFill/>
        </p:spPr>
        <p:txBody>
          <a:bodyPr wrap="square" rtlCol="0">
            <a:spAutoFit/>
          </a:bodyPr>
          <a:lstStyle/>
          <a:p>
            <a:r>
              <a:rPr lang="en-US" sz="1400" dirty="0" err="1"/>
              <a:t>Milet</a:t>
            </a:r>
            <a:r>
              <a:rPr lang="en-US" sz="1400" dirty="0"/>
              <a:t> M. Asthma Prevalence in California: A Surveillance Report. Richmond, CA: California Department of Public Health, Environmental Health Investigations Branch, January 2017.</a:t>
            </a:r>
          </a:p>
        </p:txBody>
      </p:sp>
      <p:sp>
        <p:nvSpPr>
          <p:cNvPr id="5" name="Date Placeholder 4"/>
          <p:cNvSpPr>
            <a:spLocks noGrp="1"/>
          </p:cNvSpPr>
          <p:nvPr>
            <p:ph type="dt" sz="half" idx="10"/>
          </p:nvPr>
        </p:nvSpPr>
        <p:spPr/>
        <p:txBody>
          <a:bodyPr/>
          <a:lstStyle/>
          <a:p>
            <a:r>
              <a:rPr lang="en-US"/>
              <a:t>2020</a:t>
            </a:r>
          </a:p>
        </p:txBody>
      </p:sp>
      <p:sp>
        <p:nvSpPr>
          <p:cNvPr id="11" name="Slide Number Placeholder 10"/>
          <p:cNvSpPr>
            <a:spLocks noGrp="1"/>
          </p:cNvSpPr>
          <p:nvPr>
            <p:ph type="sldNum" sz="quarter" idx="12"/>
          </p:nvPr>
        </p:nvSpPr>
        <p:spPr>
          <a:xfrm>
            <a:off x="7086600" y="6356351"/>
            <a:ext cx="2057400" cy="365125"/>
          </a:xfrm>
        </p:spPr>
        <p:txBody>
          <a:bodyPr/>
          <a:lstStyle/>
          <a:p>
            <a:r>
              <a:rPr lang="en-US" dirty="0"/>
              <a:t>31</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45773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June 5, 2020 COVID-19 Guidance</a:t>
            </a:r>
          </a:p>
        </p:txBody>
      </p:sp>
      <p:sp>
        <p:nvSpPr>
          <p:cNvPr id="3" name="Content Placeholder 2"/>
          <p:cNvSpPr>
            <a:spLocks noGrp="1"/>
          </p:cNvSpPr>
          <p:nvPr>
            <p:ph sz="half" idx="1"/>
          </p:nvPr>
        </p:nvSpPr>
        <p:spPr/>
        <p:txBody>
          <a:bodyPr>
            <a:normAutofit fontScale="85000" lnSpcReduction="20000"/>
          </a:bodyPr>
          <a:lstStyle/>
          <a:p>
            <a:r>
              <a:rPr lang="en-US" dirty="0"/>
              <a:t>“To reduce the risk of asthma related to disinfecting, programs should aim to select disinfectant products on </a:t>
            </a:r>
            <a:r>
              <a:rPr lang="en-US" b="1" dirty="0"/>
              <a:t>the N list </a:t>
            </a:r>
            <a:r>
              <a:rPr lang="en-US" dirty="0"/>
              <a:t>with asthma-safer ingredients (hydrogen peroxide, citric acid or lactic acid). </a:t>
            </a:r>
          </a:p>
          <a:p>
            <a:r>
              <a:rPr lang="en-US" dirty="0"/>
              <a:t>Avoid products that </a:t>
            </a:r>
            <a:r>
              <a:rPr lang="en-US" b="1" dirty="0"/>
              <a:t>mix</a:t>
            </a:r>
            <a:r>
              <a:rPr lang="en-US" dirty="0"/>
              <a:t> these ingredients with </a:t>
            </a:r>
            <a:r>
              <a:rPr lang="en-US" dirty="0" err="1"/>
              <a:t>peroxyacetic</a:t>
            </a:r>
            <a:r>
              <a:rPr lang="en-US" dirty="0"/>
              <a:t> acid, sodium hypochlorite (bleach) or quaternary ammonium compounds, which can cause asthma.”</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92928" y="1618534"/>
            <a:ext cx="3522422" cy="4558429"/>
          </a:xfrm>
          <a:ln>
            <a:solidFill>
              <a:schemeClr val="tx1"/>
            </a:solidFill>
          </a:ln>
        </p:spPr>
      </p:pic>
      <p:sp>
        <p:nvSpPr>
          <p:cNvPr id="5" name="Date Placeholder 4"/>
          <p:cNvSpPr>
            <a:spLocks noGrp="1"/>
          </p:cNvSpPr>
          <p:nvPr>
            <p:ph type="dt" sz="half" idx="10"/>
          </p:nvPr>
        </p:nvSpPr>
        <p:spPr/>
        <p:txBody>
          <a:bodyPr/>
          <a:lstStyle/>
          <a:p>
            <a:r>
              <a:rPr lang="en-US"/>
              <a:t>2020</a:t>
            </a:r>
          </a:p>
        </p:txBody>
      </p:sp>
      <p:sp>
        <p:nvSpPr>
          <p:cNvPr id="6" name="Slide Number Placeholder 5"/>
          <p:cNvSpPr>
            <a:spLocks noGrp="1"/>
          </p:cNvSpPr>
          <p:nvPr>
            <p:ph type="sldNum" sz="quarter" idx="12"/>
          </p:nvPr>
        </p:nvSpPr>
        <p:spPr/>
        <p:txBody>
          <a:bodyPr/>
          <a:lstStyle/>
          <a:p>
            <a:fld id="{9E58D18C-74CE-471D-9FD4-143F518211FC}" type="slidenum">
              <a:rPr lang="en-US" smtClean="0"/>
              <a:t>34</a:t>
            </a:fld>
            <a:endParaRPr lang="en-US"/>
          </a:p>
        </p:txBody>
      </p:sp>
    </p:spTree>
    <p:extLst>
      <p:ext uri="{BB962C8B-B14F-4D97-AF65-F5344CB8AC3E}">
        <p14:creationId xmlns:p14="http://schemas.microsoft.com/office/powerpoint/2010/main" val="5245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628650" y="638742"/>
            <a:ext cx="6799659" cy="489223"/>
          </a:xfrm>
        </p:spPr>
        <p:txBody>
          <a:bodyPr>
            <a:noAutofit/>
          </a:bodyPr>
          <a:lstStyle/>
          <a:p>
            <a:r>
              <a:rPr lang="en-US" altLang="en-US" sz="3200" dirty="0">
                <a:cs typeface="Arial" panose="020B0604020202020204" pitchFamily="34" charset="0"/>
              </a:rPr>
              <a:t>DISINFECTING AND SANITIZING STEPS</a:t>
            </a:r>
          </a:p>
        </p:txBody>
      </p:sp>
      <p:sp>
        <p:nvSpPr>
          <p:cNvPr id="51204" name="Rectangle 3"/>
          <p:cNvSpPr>
            <a:spLocks noGrp="1" noChangeArrowheads="1"/>
          </p:cNvSpPr>
          <p:nvPr>
            <p:ph type="body" idx="4294967295"/>
          </p:nvPr>
        </p:nvSpPr>
        <p:spPr>
          <a:xfrm>
            <a:off x="628650" y="1178469"/>
            <a:ext cx="5881000" cy="3715252"/>
          </a:xfrm>
        </p:spPr>
        <p:txBody>
          <a:bodyPr>
            <a:noAutofit/>
          </a:bodyPr>
          <a:lstStyle/>
          <a:p>
            <a:pPr marL="342900" indent="-342900">
              <a:lnSpc>
                <a:spcPct val="120000"/>
              </a:lnSpc>
              <a:buClr>
                <a:schemeClr val="tx2"/>
              </a:buClr>
              <a:buNone/>
            </a:pPr>
            <a:r>
              <a:rPr lang="en-US" altLang="en-US" sz="1600" u="sng" dirty="0">
                <a:cs typeface="Arial" panose="020B0604020202020204" pitchFamily="34" charset="0"/>
              </a:rPr>
              <a:t>Step 1:</a:t>
            </a:r>
            <a:r>
              <a:rPr lang="en-US" altLang="en-US" sz="1600" dirty="0">
                <a:cs typeface="Arial" panose="020B0604020202020204" pitchFamily="34" charset="0"/>
              </a:rPr>
              <a:t> Ensure that children are in another area</a:t>
            </a:r>
          </a:p>
          <a:p>
            <a:pPr marL="342900" indent="-342900">
              <a:lnSpc>
                <a:spcPct val="120000"/>
              </a:lnSpc>
              <a:buClr>
                <a:schemeClr val="tx2"/>
              </a:buClr>
              <a:buNone/>
            </a:pPr>
            <a:r>
              <a:rPr lang="en-US" altLang="en-US" sz="1600" u="sng" dirty="0">
                <a:cs typeface="Arial" panose="020B0604020202020204" pitchFamily="34" charset="0"/>
              </a:rPr>
              <a:t>Step 2:</a:t>
            </a:r>
            <a:r>
              <a:rPr lang="en-US" altLang="en-US" sz="1600" dirty="0">
                <a:cs typeface="Arial" panose="020B0604020202020204" pitchFamily="34" charset="0"/>
              </a:rPr>
              <a:t> Pre-clean using a non-antibacterial soap or detergent and water</a:t>
            </a:r>
            <a:endParaRPr lang="en-US" altLang="en-US" sz="1600" u="sng" dirty="0">
              <a:cs typeface="Arial" panose="020B0604020202020204" pitchFamily="34" charset="0"/>
            </a:endParaRPr>
          </a:p>
          <a:p>
            <a:pPr marL="342900" indent="-342900">
              <a:lnSpc>
                <a:spcPct val="120000"/>
              </a:lnSpc>
              <a:buClr>
                <a:schemeClr val="tx2"/>
              </a:buClr>
              <a:buNone/>
            </a:pPr>
            <a:r>
              <a:rPr lang="en-US" altLang="en-US" sz="1600" u="sng" dirty="0">
                <a:cs typeface="Arial" panose="020B0604020202020204" pitchFamily="34" charset="0"/>
              </a:rPr>
              <a:t>Step 3:</a:t>
            </a:r>
            <a:r>
              <a:rPr lang="en-US" altLang="en-US" sz="1600" dirty="0">
                <a:cs typeface="Arial" panose="020B0604020202020204" pitchFamily="34" charset="0"/>
              </a:rPr>
              <a:t> Apply the disinfectant or sanitizer according to product label</a:t>
            </a:r>
          </a:p>
          <a:p>
            <a:pPr marL="800100" lvl="1" indent="-342900">
              <a:lnSpc>
                <a:spcPct val="120000"/>
              </a:lnSpc>
              <a:buClr>
                <a:schemeClr val="tx2"/>
              </a:buClr>
              <a:buSzPct val="75000"/>
            </a:pPr>
            <a:r>
              <a:rPr lang="en-US" altLang="en-US" sz="1600" dirty="0">
                <a:cs typeface="Arial" panose="020B0604020202020204" pitchFamily="34" charset="0"/>
              </a:rPr>
              <a:t>Spray away from breathing zone</a:t>
            </a:r>
          </a:p>
          <a:p>
            <a:pPr marL="800100" lvl="1" indent="-342900">
              <a:lnSpc>
                <a:spcPct val="120000"/>
              </a:lnSpc>
              <a:buClr>
                <a:schemeClr val="tx2"/>
              </a:buClr>
              <a:buSzPct val="75000"/>
            </a:pPr>
            <a:r>
              <a:rPr lang="en-US" altLang="en-US" sz="1600" dirty="0">
                <a:cs typeface="Arial" panose="020B0604020202020204" pitchFamily="34" charset="0"/>
              </a:rPr>
              <a:t>Provide ventilation </a:t>
            </a:r>
          </a:p>
          <a:p>
            <a:pPr marL="342900" indent="-342900">
              <a:lnSpc>
                <a:spcPct val="120000"/>
              </a:lnSpc>
              <a:buClr>
                <a:schemeClr val="tx2"/>
              </a:buClr>
              <a:buNone/>
            </a:pPr>
            <a:r>
              <a:rPr lang="en-US" altLang="en-US" sz="1600" u="sng" dirty="0">
                <a:cs typeface="Arial" panose="020B0604020202020204" pitchFamily="34" charset="0"/>
              </a:rPr>
              <a:t>Step 4:</a:t>
            </a:r>
            <a:r>
              <a:rPr lang="en-US" altLang="en-US" sz="1600" dirty="0">
                <a:cs typeface="Arial" panose="020B0604020202020204" pitchFamily="34" charset="0"/>
              </a:rPr>
              <a:t> Leave the surface wet </a:t>
            </a:r>
          </a:p>
          <a:p>
            <a:pPr>
              <a:lnSpc>
                <a:spcPct val="120000"/>
              </a:lnSpc>
              <a:buClr>
                <a:schemeClr val="tx2"/>
              </a:buClr>
              <a:buSzPct val="75000"/>
            </a:pPr>
            <a:r>
              <a:rPr lang="en-US" altLang="en-US" sz="1600" dirty="0">
                <a:cs typeface="Arial" panose="020B0604020202020204" pitchFamily="34" charset="0"/>
              </a:rPr>
              <a:t>Check the product label for the appropriate contact (dwell) time </a:t>
            </a:r>
          </a:p>
          <a:p>
            <a:pPr>
              <a:lnSpc>
                <a:spcPct val="120000"/>
              </a:lnSpc>
              <a:buClr>
                <a:schemeClr val="tx2"/>
              </a:buClr>
              <a:buSzPct val="75000"/>
            </a:pPr>
            <a:r>
              <a:rPr lang="en-US" altLang="en-US" sz="1600" dirty="0">
                <a:cs typeface="Arial" panose="020B0604020202020204" pitchFamily="34" charset="0"/>
              </a:rPr>
              <a:t>Set an electronic timer, egg timer, watch, or smart phone to keep track of time</a:t>
            </a:r>
          </a:p>
          <a:p>
            <a:pPr marL="342900" indent="-342900">
              <a:lnSpc>
                <a:spcPct val="120000"/>
              </a:lnSpc>
              <a:buClr>
                <a:schemeClr val="tx2"/>
              </a:buClr>
              <a:buNone/>
            </a:pPr>
            <a:r>
              <a:rPr lang="en-US" altLang="en-US" sz="1600" u="sng" dirty="0">
                <a:cs typeface="Arial" panose="020B0604020202020204" pitchFamily="34" charset="0"/>
              </a:rPr>
              <a:t>Step 5:</a:t>
            </a:r>
            <a:r>
              <a:rPr lang="en-US" altLang="en-US" sz="1600" dirty="0">
                <a:cs typeface="Arial" panose="020B0604020202020204" pitchFamily="34" charset="0"/>
              </a:rPr>
              <a:t>  Air dry or wipe the surface dry with a fresh paper towel or cloth</a:t>
            </a:r>
          </a:p>
        </p:txBody>
      </p:sp>
      <p:sp>
        <p:nvSpPr>
          <p:cNvPr id="51205" name="TextBox 4"/>
          <p:cNvSpPr txBox="1">
            <a:spLocks noChangeArrowheads="1"/>
          </p:cNvSpPr>
          <p:nvPr/>
        </p:nvSpPr>
        <p:spPr bwMode="auto">
          <a:xfrm>
            <a:off x="1132285" y="369331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Calibri" panose="020F0502020204030204" pitchFamily="34" charset="0"/>
                <a:cs typeface="Arial" panose="020B0604020202020204" pitchFamily="34" charset="0"/>
              </a:defRPr>
            </a:lvl1pPr>
            <a:lvl2pPr marL="742950" indent="-285750" eaLnBrk="0" hangingPunct="0">
              <a:defRPr sz="1000">
                <a:solidFill>
                  <a:schemeClr val="tx1"/>
                </a:solidFill>
                <a:latin typeface="Calibri" panose="020F0502020204030204" pitchFamily="34" charset="0"/>
                <a:cs typeface="Arial" panose="020B0604020202020204" pitchFamily="34" charset="0"/>
              </a:defRPr>
            </a:lvl2pPr>
            <a:lvl3pPr marL="1143000" indent="-228600" eaLnBrk="0" hangingPunct="0">
              <a:defRPr sz="1000">
                <a:solidFill>
                  <a:schemeClr val="tx1"/>
                </a:solidFill>
                <a:latin typeface="Calibri" panose="020F0502020204030204" pitchFamily="34" charset="0"/>
                <a:cs typeface="Arial" panose="020B0604020202020204" pitchFamily="34" charset="0"/>
              </a:defRPr>
            </a:lvl3pPr>
            <a:lvl4pPr marL="1600200" indent="-228600" eaLnBrk="0" hangingPunct="0">
              <a:defRPr sz="1000">
                <a:solidFill>
                  <a:schemeClr val="tx1"/>
                </a:solidFill>
                <a:latin typeface="Calibri" panose="020F0502020204030204" pitchFamily="34" charset="0"/>
                <a:cs typeface="Arial" panose="020B0604020202020204" pitchFamily="34" charset="0"/>
              </a:defRPr>
            </a:lvl4pPr>
            <a:lvl5pPr marL="2057400" indent="-228600" eaLnBrk="0" hangingPunct="0">
              <a:defRPr sz="1000">
                <a:solidFill>
                  <a:schemeClr val="tx1"/>
                </a:solidFill>
                <a:latin typeface="Calibri" panose="020F0502020204030204" pitchFamily="34" charset="0"/>
                <a:cs typeface="Arial" panose="020B0604020202020204" pitchFamily="34" charset="0"/>
              </a:defRPr>
            </a:lvl5pPr>
            <a:lvl6pPr marL="25146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6pPr>
            <a:lvl7pPr marL="29718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7pPr>
            <a:lvl8pPr marL="34290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8pPr>
            <a:lvl9pPr marL="3886200" indent="-228600" algn="ctr" defTabSz="457200" eaLnBrk="0" fontAlgn="base" hangingPunct="0">
              <a:spcBef>
                <a:spcPct val="0"/>
              </a:spcBef>
              <a:spcAft>
                <a:spcPct val="0"/>
              </a:spcAft>
              <a:defRPr sz="1000">
                <a:solidFill>
                  <a:schemeClr val="tx1"/>
                </a:solidFill>
                <a:latin typeface="Calibri" panose="020F0502020204030204" pitchFamily="34" charset="0"/>
                <a:cs typeface="Arial" panose="020B0604020202020204" pitchFamily="34" charset="0"/>
              </a:defRPr>
            </a:lvl9pPr>
          </a:lstStyle>
          <a:p>
            <a:pPr algn="l" eaLnBrk="1" hangingPunct="1"/>
            <a:endParaRPr lang="en-US" altLang="en-US" sz="1350"/>
          </a:p>
        </p:txBody>
      </p:sp>
      <p:pic>
        <p:nvPicPr>
          <p:cNvPr id="5120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877" y="3592909"/>
            <a:ext cx="1246339" cy="10426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845" y="2117359"/>
            <a:ext cx="1416404" cy="11477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8845" y="4946981"/>
            <a:ext cx="1416404" cy="1097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a:xfrm>
            <a:off x="195950" y="6325688"/>
            <a:ext cx="2057400" cy="365125"/>
          </a:xfrm>
        </p:spPr>
        <p:txBody>
          <a:bodyPr/>
          <a:lstStyle/>
          <a:p>
            <a:r>
              <a:rPr lang="en-US" dirty="0"/>
              <a:t>2020</a:t>
            </a:r>
          </a:p>
        </p:txBody>
      </p:sp>
      <p:sp>
        <p:nvSpPr>
          <p:cNvPr id="6" name="Slide Number Placeholder 5"/>
          <p:cNvSpPr>
            <a:spLocks noGrp="1"/>
          </p:cNvSpPr>
          <p:nvPr>
            <p:ph type="sldNum" sz="quarter" idx="12"/>
          </p:nvPr>
        </p:nvSpPr>
        <p:spPr>
          <a:xfrm>
            <a:off x="7004602" y="6356351"/>
            <a:ext cx="2057400" cy="365125"/>
          </a:xfrm>
        </p:spPr>
        <p:txBody>
          <a:bodyPr/>
          <a:lstStyle/>
          <a:p>
            <a:r>
              <a:rPr lang="en-US" dirty="0"/>
              <a:t>32</a:t>
            </a:r>
          </a:p>
        </p:txBody>
      </p:sp>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079971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4">
                                            <p:txEl>
                                              <p:pRg st="0" end="0"/>
                                            </p:txEl>
                                          </p:spTgt>
                                        </p:tgtEl>
                                        <p:attrNameLst>
                                          <p:attrName>style.visibility</p:attrName>
                                        </p:attrNameLst>
                                      </p:cBhvr>
                                      <p:to>
                                        <p:strVal val="visible"/>
                                      </p:to>
                                    </p:set>
                                    <p:anim calcmode="lin" valueType="num">
                                      <p:cBhvr additive="base">
                                        <p:cTn id="7"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4">
                                            <p:txEl>
                                              <p:pRg st="1" end="1"/>
                                            </p:txEl>
                                          </p:spTgt>
                                        </p:tgtEl>
                                        <p:attrNameLst>
                                          <p:attrName>style.visibility</p:attrName>
                                        </p:attrNameLst>
                                      </p:cBhvr>
                                      <p:to>
                                        <p:strVal val="visible"/>
                                      </p:to>
                                    </p:set>
                                    <p:anim calcmode="lin" valueType="num">
                                      <p:cBhvr additive="base">
                                        <p:cTn id="13" dur="500" fill="hold"/>
                                        <p:tgtEl>
                                          <p:spTgt spid="5120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4">
                                            <p:txEl>
                                              <p:pRg st="2" end="2"/>
                                            </p:txEl>
                                          </p:spTgt>
                                        </p:tgtEl>
                                        <p:attrNameLst>
                                          <p:attrName>style.visibility</p:attrName>
                                        </p:attrNameLst>
                                      </p:cBhvr>
                                      <p:to>
                                        <p:strVal val="visible"/>
                                      </p:to>
                                    </p:set>
                                    <p:anim calcmode="lin" valueType="num">
                                      <p:cBhvr additive="base">
                                        <p:cTn id="19" dur="500" fill="hold"/>
                                        <p:tgtEl>
                                          <p:spTgt spid="5120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204">
                                            <p:txEl>
                                              <p:pRg st="3" end="3"/>
                                            </p:txEl>
                                          </p:spTgt>
                                        </p:tgtEl>
                                        <p:attrNameLst>
                                          <p:attrName>style.visibility</p:attrName>
                                        </p:attrNameLst>
                                      </p:cBhvr>
                                      <p:to>
                                        <p:strVal val="visible"/>
                                      </p:to>
                                    </p:set>
                                    <p:anim calcmode="lin" valueType="num">
                                      <p:cBhvr additive="base">
                                        <p:cTn id="23" dur="500" fill="hold"/>
                                        <p:tgtEl>
                                          <p:spTgt spid="5120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1204">
                                            <p:txEl>
                                              <p:pRg st="4" end="4"/>
                                            </p:txEl>
                                          </p:spTgt>
                                        </p:tgtEl>
                                        <p:attrNameLst>
                                          <p:attrName>style.visibility</p:attrName>
                                        </p:attrNameLst>
                                      </p:cBhvr>
                                      <p:to>
                                        <p:strVal val="visible"/>
                                      </p:to>
                                    </p:set>
                                    <p:anim calcmode="lin" valueType="num">
                                      <p:cBhvr additive="base">
                                        <p:cTn id="27" dur="500" fill="hold"/>
                                        <p:tgtEl>
                                          <p:spTgt spid="5120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0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04">
                                            <p:txEl>
                                              <p:pRg st="5" end="5"/>
                                            </p:txEl>
                                          </p:spTgt>
                                        </p:tgtEl>
                                        <p:attrNameLst>
                                          <p:attrName>style.visibility</p:attrName>
                                        </p:attrNameLst>
                                      </p:cBhvr>
                                      <p:to>
                                        <p:strVal val="visible"/>
                                      </p:to>
                                    </p:set>
                                    <p:anim calcmode="lin" valueType="num">
                                      <p:cBhvr additive="base">
                                        <p:cTn id="33" dur="500" fill="hold"/>
                                        <p:tgtEl>
                                          <p:spTgt spid="5120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0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04">
                                            <p:txEl>
                                              <p:pRg st="6" end="6"/>
                                            </p:txEl>
                                          </p:spTgt>
                                        </p:tgtEl>
                                        <p:attrNameLst>
                                          <p:attrName>style.visibility</p:attrName>
                                        </p:attrNameLst>
                                      </p:cBhvr>
                                      <p:to>
                                        <p:strVal val="visible"/>
                                      </p:to>
                                    </p:set>
                                    <p:anim calcmode="lin" valueType="num">
                                      <p:cBhvr additive="base">
                                        <p:cTn id="37" dur="500" fill="hold"/>
                                        <p:tgtEl>
                                          <p:spTgt spid="5120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0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1204">
                                            <p:txEl>
                                              <p:pRg st="7" end="7"/>
                                            </p:txEl>
                                          </p:spTgt>
                                        </p:tgtEl>
                                        <p:attrNameLst>
                                          <p:attrName>style.visibility</p:attrName>
                                        </p:attrNameLst>
                                      </p:cBhvr>
                                      <p:to>
                                        <p:strVal val="visible"/>
                                      </p:to>
                                    </p:set>
                                    <p:anim calcmode="lin" valueType="num">
                                      <p:cBhvr additive="base">
                                        <p:cTn id="41" dur="500" fill="hold"/>
                                        <p:tgtEl>
                                          <p:spTgt spid="5120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120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1204">
                                            <p:txEl>
                                              <p:pRg st="8" end="8"/>
                                            </p:txEl>
                                          </p:spTgt>
                                        </p:tgtEl>
                                        <p:attrNameLst>
                                          <p:attrName>style.visibility</p:attrName>
                                        </p:attrNameLst>
                                      </p:cBhvr>
                                      <p:to>
                                        <p:strVal val="visible"/>
                                      </p:to>
                                    </p:set>
                                    <p:anim calcmode="lin" valueType="num">
                                      <p:cBhvr additive="base">
                                        <p:cTn id="47" dur="500" fill="hold"/>
                                        <p:tgtEl>
                                          <p:spTgt spid="5120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120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r>
              <a:rPr lang="en-US"/>
              <a:t>2020</a:t>
            </a:r>
          </a:p>
        </p:txBody>
      </p:sp>
      <p:sp>
        <p:nvSpPr>
          <p:cNvPr id="4" name="Slide Number Placeholder 3"/>
          <p:cNvSpPr>
            <a:spLocks noGrp="1"/>
          </p:cNvSpPr>
          <p:nvPr>
            <p:ph type="sldNum" sz="quarter" idx="12"/>
          </p:nvPr>
        </p:nvSpPr>
        <p:spPr/>
        <p:txBody>
          <a:bodyPr/>
          <a:lstStyle/>
          <a:p>
            <a:fld id="{9E58D18C-74CE-471D-9FD4-143F518211FC}" type="slidenum">
              <a:rPr lang="en-US" smtClean="0"/>
              <a:t>36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2607" y="1816779"/>
            <a:ext cx="2654363" cy="3434668"/>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17420">
            <a:off x="486537" y="1396814"/>
            <a:ext cx="2654062" cy="3434668"/>
          </a:xfrm>
          <a:prstGeom prst="rect">
            <a:avLst/>
          </a:prstGeom>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874">
            <a:off x="5860987" y="1233481"/>
            <a:ext cx="2654363" cy="3434668"/>
          </a:xfrm>
          <a:prstGeom prst="rect">
            <a:avLst/>
          </a:prstGeom>
          <a:ln>
            <a:solidFill>
              <a:schemeClr val="tx1"/>
            </a:solidFill>
          </a:ln>
        </p:spPr>
      </p:pic>
    </p:spTree>
    <p:extLst>
      <p:ext uri="{BB962C8B-B14F-4D97-AF65-F5344CB8AC3E}">
        <p14:creationId xmlns:p14="http://schemas.microsoft.com/office/powerpoint/2010/main" val="567403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638330" y="849597"/>
            <a:ext cx="7650905" cy="1084116"/>
          </a:xfrm>
        </p:spPr>
        <p:txBody>
          <a:bodyPr anchorCtr="0">
            <a:normAutofit fontScale="90000"/>
          </a:bodyPr>
          <a:lstStyle/>
          <a:p>
            <a:pPr eaLnBrk="1" hangingPunct="1"/>
            <a:r>
              <a:rPr lang="en-US" altLang="en-US" dirty="0"/>
              <a:t>Always use </a:t>
            </a:r>
            <a:r>
              <a:rPr lang="en-US" altLang="en-US" dirty="0">
                <a:solidFill>
                  <a:srgbClr val="FF0000"/>
                </a:solidFill>
              </a:rPr>
              <a:t>caution</a:t>
            </a:r>
            <a:r>
              <a:rPr lang="en-US" altLang="en-US" dirty="0"/>
              <a:t> with sanitizers and disinfectants</a:t>
            </a:r>
          </a:p>
        </p:txBody>
      </p:sp>
      <p:sp>
        <p:nvSpPr>
          <p:cNvPr id="40963" name="Rectangle 3"/>
          <p:cNvSpPr>
            <a:spLocks noGrp="1"/>
          </p:cNvSpPr>
          <p:nvPr>
            <p:ph type="body" idx="4294967295"/>
          </p:nvPr>
        </p:nvSpPr>
        <p:spPr>
          <a:xfrm>
            <a:off x="1064665" y="1903078"/>
            <a:ext cx="5722713" cy="3769953"/>
          </a:xfrm>
        </p:spPr>
        <p:txBody>
          <a:bodyPr>
            <a:noAutofit/>
          </a:bodyPr>
          <a:lstStyle/>
          <a:p>
            <a:pPr>
              <a:lnSpc>
                <a:spcPct val="150000"/>
              </a:lnSpc>
              <a:buClr>
                <a:schemeClr val="accent2"/>
              </a:buClr>
              <a:buSzPct val="100000"/>
              <a:buFont typeface="Wingdings" panose="05000000000000000000" pitchFamily="2" charset="2"/>
              <a:buChar char="ü"/>
            </a:pPr>
            <a:r>
              <a:rPr lang="en-US" altLang="en-US" sz="2600" dirty="0"/>
              <a:t>Provide ventilation </a:t>
            </a:r>
          </a:p>
          <a:p>
            <a:pPr>
              <a:lnSpc>
                <a:spcPct val="100000"/>
              </a:lnSpc>
              <a:buClr>
                <a:schemeClr val="accent2"/>
              </a:buClr>
              <a:buSzPct val="100000"/>
              <a:buFont typeface="Wingdings" panose="05000000000000000000" pitchFamily="2" charset="2"/>
              <a:buChar char="ü"/>
            </a:pPr>
            <a:r>
              <a:rPr lang="en-US" altLang="en-US" sz="2600" dirty="0"/>
              <a:t>Hold the bottle at a safe distance away from the nose and mouth when spraying</a:t>
            </a:r>
          </a:p>
          <a:p>
            <a:pPr>
              <a:lnSpc>
                <a:spcPct val="100000"/>
              </a:lnSpc>
              <a:buClr>
                <a:schemeClr val="accent2"/>
              </a:buClr>
              <a:buSzPct val="100000"/>
              <a:buFont typeface="Wingdings" panose="05000000000000000000" pitchFamily="2" charset="2"/>
              <a:buChar char="ü"/>
            </a:pPr>
            <a:r>
              <a:rPr lang="en-US" altLang="en-US" sz="2600" dirty="0"/>
              <a:t>Label spray bottle dilutions with product and date</a:t>
            </a:r>
          </a:p>
          <a:p>
            <a:pPr>
              <a:lnSpc>
                <a:spcPct val="100000"/>
              </a:lnSpc>
              <a:spcBef>
                <a:spcPts val="0"/>
              </a:spcBef>
              <a:buClr>
                <a:schemeClr val="accent2"/>
              </a:buClr>
              <a:buSzPct val="100000"/>
              <a:buFont typeface="Wingdings" panose="05000000000000000000" pitchFamily="2" charset="2"/>
              <a:buChar char="ü"/>
            </a:pPr>
            <a:r>
              <a:rPr lang="en-US" altLang="en-US" sz="2600" dirty="0"/>
              <a:t>Keep products out of children’s </a:t>
            </a:r>
          </a:p>
          <a:p>
            <a:pPr marL="0" indent="0">
              <a:lnSpc>
                <a:spcPct val="100000"/>
              </a:lnSpc>
              <a:spcBef>
                <a:spcPts val="0"/>
              </a:spcBef>
              <a:buClr>
                <a:schemeClr val="accent2"/>
              </a:buClr>
              <a:buSzPct val="100000"/>
              <a:buNone/>
            </a:pPr>
            <a:r>
              <a:rPr lang="en-US" altLang="en-US" sz="2600" dirty="0"/>
              <a:t>    reach, in a locked cabinet.</a:t>
            </a:r>
          </a:p>
          <a:p>
            <a:pPr marL="0" indent="0">
              <a:lnSpc>
                <a:spcPct val="100000"/>
              </a:lnSpc>
              <a:spcBef>
                <a:spcPts val="0"/>
              </a:spcBef>
              <a:buClr>
                <a:schemeClr val="accent2"/>
              </a:buClr>
              <a:buSzPct val="100000"/>
              <a:buNone/>
            </a:pPr>
            <a:endParaRPr lang="en-US" altLang="en-US" sz="2600" dirty="0"/>
          </a:p>
          <a:p>
            <a:pPr marL="0" indent="0">
              <a:lnSpc>
                <a:spcPct val="100000"/>
              </a:lnSpc>
              <a:spcBef>
                <a:spcPts val="0"/>
              </a:spcBef>
              <a:buClr>
                <a:schemeClr val="accent2"/>
              </a:buClr>
              <a:buSzPct val="100000"/>
              <a:buNone/>
            </a:pPr>
            <a:r>
              <a:rPr lang="en-US" altLang="en-US" sz="2600" dirty="0"/>
              <a:t>           </a:t>
            </a:r>
          </a:p>
        </p:txBody>
      </p:sp>
      <p:pic>
        <p:nvPicPr>
          <p:cNvPr id="1026" name="Picture 2" descr="http://www.clipartclipart.com/free_clipart_images/a_plastic_spray_water_bottle_0515-1105-2700-3612_SMU.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9310" y1="62667" x2="39310" y2="62667"/>
                        <a14:foregroundMark x1="44828" y1="52000" x2="44828" y2="52000"/>
                        <a14:foregroundMark x1="47586" y1="44333" x2="47586" y2="44333"/>
                        <a14:foregroundMark x1="47241" y1="60000" x2="47241" y2="60000"/>
                        <a14:foregroundMark x1="52414" y1="53667" x2="52414" y2="53667"/>
                      </a14:backgroundRemoval>
                    </a14:imgEffect>
                  </a14:imgLayer>
                </a14:imgProps>
              </a:ext>
              <a:ext uri="{28A0092B-C50C-407E-A947-70E740481C1C}">
                <a14:useLocalDpi xmlns:a14="http://schemas.microsoft.com/office/drawing/2010/main" val="0"/>
              </a:ext>
            </a:extLst>
          </a:blip>
          <a:srcRect/>
          <a:stretch>
            <a:fillRect/>
          </a:stretch>
        </p:blipFill>
        <p:spPr bwMode="auto">
          <a:xfrm rot="3022688">
            <a:off x="6025787" y="3144974"/>
            <a:ext cx="2280103" cy="235872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a:xfrm>
            <a:off x="131694" y="6361597"/>
            <a:ext cx="2057400" cy="365125"/>
          </a:xfrm>
        </p:spPr>
        <p:txBody>
          <a:bodyPr/>
          <a:lstStyle/>
          <a:p>
            <a:r>
              <a:rPr lang="en-US" dirty="0"/>
              <a:t>2020</a:t>
            </a:r>
          </a:p>
        </p:txBody>
      </p:sp>
      <p:sp>
        <p:nvSpPr>
          <p:cNvPr id="6" name="Slide Number Placeholder 5"/>
          <p:cNvSpPr>
            <a:spLocks noGrp="1"/>
          </p:cNvSpPr>
          <p:nvPr>
            <p:ph type="sldNum" sz="quarter" idx="12"/>
          </p:nvPr>
        </p:nvSpPr>
        <p:spPr>
          <a:xfrm>
            <a:off x="7041832" y="6361598"/>
            <a:ext cx="2057400" cy="365125"/>
          </a:xfrm>
        </p:spPr>
        <p:txBody>
          <a:bodyPr/>
          <a:lstStyle/>
          <a:p>
            <a:r>
              <a:rPr lang="en-US" dirty="0"/>
              <a:t>33</a:t>
            </a:r>
          </a:p>
        </p:txBody>
      </p:sp>
      <p:grpSp>
        <p:nvGrpSpPr>
          <p:cNvPr id="8" name="Group 7"/>
          <p:cNvGrpSpPr/>
          <p:nvPr/>
        </p:nvGrpSpPr>
        <p:grpSpPr>
          <a:xfrm rot="21190142">
            <a:off x="8016285" y="4004189"/>
            <a:ext cx="1752218" cy="1744502"/>
            <a:chOff x="7339239" y="2153356"/>
            <a:chExt cx="3179401" cy="1882242"/>
          </a:xfrm>
        </p:grpSpPr>
        <p:sp>
          <p:nvSpPr>
            <p:cNvPr id="7" name="Freeform 6"/>
            <p:cNvSpPr/>
            <p:nvPr/>
          </p:nvSpPr>
          <p:spPr>
            <a:xfrm rot="5400000">
              <a:off x="8418522" y="1221474"/>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2" name="Freeform 11"/>
            <p:cNvSpPr/>
            <p:nvPr/>
          </p:nvSpPr>
          <p:spPr>
            <a:xfrm rot="6905843">
              <a:off x="8271121" y="1935480"/>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Freeform 12"/>
            <p:cNvSpPr/>
            <p:nvPr/>
          </p:nvSpPr>
          <p:spPr>
            <a:xfrm rot="6015393">
              <a:off x="7992977" y="1715017"/>
              <a:ext cx="1187630" cy="2446456"/>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grpSp>
        <p:nvGrpSpPr>
          <p:cNvPr id="16" name="Group 15"/>
          <p:cNvGrpSpPr/>
          <p:nvPr/>
        </p:nvGrpSpPr>
        <p:grpSpPr>
          <a:xfrm>
            <a:off x="7997208" y="4148988"/>
            <a:ext cx="1752218" cy="1744502"/>
            <a:chOff x="7339239" y="2153356"/>
            <a:chExt cx="3179401" cy="1882242"/>
          </a:xfrm>
        </p:grpSpPr>
        <p:sp>
          <p:nvSpPr>
            <p:cNvPr id="17" name="Freeform 16"/>
            <p:cNvSpPr/>
            <p:nvPr/>
          </p:nvSpPr>
          <p:spPr>
            <a:xfrm rot="5400000">
              <a:off x="8418522" y="1221474"/>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8" name="Freeform 17"/>
            <p:cNvSpPr/>
            <p:nvPr/>
          </p:nvSpPr>
          <p:spPr>
            <a:xfrm rot="6905843">
              <a:off x="8271121" y="1935480"/>
              <a:ext cx="1168236" cy="3032000"/>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9" name="Freeform 18"/>
            <p:cNvSpPr/>
            <p:nvPr/>
          </p:nvSpPr>
          <p:spPr>
            <a:xfrm rot="6015393">
              <a:off x="7992977" y="1715017"/>
              <a:ext cx="1187630" cy="2446456"/>
            </a:xfrm>
            <a:custGeom>
              <a:avLst/>
              <a:gdLst>
                <a:gd name="connsiteX0" fmla="*/ 1029088 w 1029088"/>
                <a:gd name="connsiteY0" fmla="*/ 1510747 h 3489200"/>
                <a:gd name="connsiteX1" fmla="*/ 800488 w 1029088"/>
                <a:gd name="connsiteY1" fmla="*/ 914400 h 3489200"/>
                <a:gd name="connsiteX2" fmla="*/ 214079 w 1029088"/>
                <a:gd name="connsiteY2" fmla="*/ 2822713 h 3489200"/>
                <a:gd name="connsiteX3" fmla="*/ 45114 w 1029088"/>
                <a:gd name="connsiteY3" fmla="*/ 3309730 h 3489200"/>
                <a:gd name="connsiteX4" fmla="*/ 979392 w 1029088"/>
                <a:gd name="connsiteY4" fmla="*/ 0 h 348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088" h="348920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grpSp>
      <p:sp>
        <p:nvSpPr>
          <p:cNvPr id="21" name="Rectangle 2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rot="13826275" flipV="1">
            <a:off x="6240749" y="4694327"/>
            <a:ext cx="847727" cy="230832"/>
          </a:xfrm>
          <a:prstGeom prst="rect">
            <a:avLst/>
          </a:prstGeom>
          <a:noFill/>
        </p:spPr>
        <p:txBody>
          <a:bodyPr wrap="square" rtlCol="0">
            <a:spAutoFit/>
          </a:bodyPr>
          <a:lstStyle/>
          <a:p>
            <a:r>
              <a:rPr lang="en-US" sz="900" dirty="0">
                <a:solidFill>
                  <a:schemeClr val="bg1"/>
                </a:solidFill>
              </a:rPr>
              <a:t>2/7/2020</a:t>
            </a:r>
          </a:p>
        </p:txBody>
      </p:sp>
      <p:sp>
        <p:nvSpPr>
          <p:cNvPr id="4" name="TextBox 3"/>
          <p:cNvSpPr txBox="1"/>
          <p:nvPr/>
        </p:nvSpPr>
        <p:spPr>
          <a:xfrm rot="3079626">
            <a:off x="6035476" y="4798155"/>
            <a:ext cx="865240" cy="307777"/>
          </a:xfrm>
          <a:prstGeom prst="rect">
            <a:avLst/>
          </a:prstGeom>
          <a:noFill/>
        </p:spPr>
        <p:txBody>
          <a:bodyPr wrap="square" rtlCol="0">
            <a:spAutoFit/>
          </a:bodyPr>
          <a:lstStyle/>
          <a:p>
            <a:r>
              <a:rPr lang="en-US" sz="1400" dirty="0"/>
              <a:t>bleach</a:t>
            </a:r>
          </a:p>
        </p:txBody>
      </p:sp>
    </p:spTree>
    <p:custDataLst>
      <p:tags r:id="rId1"/>
    </p:custDataLst>
    <p:extLst>
      <p:ext uri="{BB962C8B-B14F-4D97-AF65-F5344CB8AC3E}">
        <p14:creationId xmlns:p14="http://schemas.microsoft.com/office/powerpoint/2010/main" val="135275976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842082" y="679814"/>
            <a:ext cx="7690661" cy="1084116"/>
          </a:xfrm>
        </p:spPr>
        <p:txBody>
          <a:bodyPr anchorCtr="0">
            <a:normAutofit fontScale="90000"/>
          </a:bodyPr>
          <a:lstStyle/>
          <a:p>
            <a:pPr eaLnBrk="1" hangingPunct="1"/>
            <a:br>
              <a:rPr lang="en-US" altLang="en-US" dirty="0"/>
            </a:br>
            <a:r>
              <a:rPr lang="en-US" altLang="en-US" dirty="0"/>
              <a:t>Always use </a:t>
            </a:r>
            <a:r>
              <a:rPr lang="en-US" altLang="en-US" dirty="0">
                <a:solidFill>
                  <a:srgbClr val="FF0000"/>
                </a:solidFill>
              </a:rPr>
              <a:t>caution</a:t>
            </a:r>
            <a:r>
              <a:rPr lang="en-US" altLang="en-US" dirty="0"/>
              <a:t> with sanitizers and disinfectants (continued)</a:t>
            </a:r>
          </a:p>
        </p:txBody>
      </p:sp>
      <p:sp>
        <p:nvSpPr>
          <p:cNvPr id="40963" name="Rectangle 3"/>
          <p:cNvSpPr>
            <a:spLocks noGrp="1"/>
          </p:cNvSpPr>
          <p:nvPr>
            <p:ph type="body" idx="4294967295"/>
          </p:nvPr>
        </p:nvSpPr>
        <p:spPr>
          <a:xfrm>
            <a:off x="777476" y="2043414"/>
            <a:ext cx="7819871" cy="4495510"/>
          </a:xfrm>
        </p:spPr>
        <p:txBody>
          <a:bodyPr>
            <a:noAutofit/>
          </a:bodyPr>
          <a:lstStyle/>
          <a:p>
            <a:pPr>
              <a:lnSpc>
                <a:spcPct val="100000"/>
              </a:lnSpc>
              <a:spcBef>
                <a:spcPts val="0"/>
              </a:spcBef>
              <a:buClr>
                <a:schemeClr val="accent2"/>
              </a:buClr>
              <a:buSzPct val="100000"/>
              <a:buFont typeface="Wingdings" panose="05000000000000000000" pitchFamily="2" charset="2"/>
              <a:buChar char="ü"/>
            </a:pPr>
            <a:r>
              <a:rPr lang="en-US" altLang="en-US" sz="2600" kern="600" dirty="0"/>
              <a:t>Wear personal protective equipment such as</a:t>
            </a:r>
          </a:p>
          <a:p>
            <a:pPr marL="0" indent="0">
              <a:lnSpc>
                <a:spcPct val="100000"/>
              </a:lnSpc>
              <a:spcBef>
                <a:spcPts val="0"/>
              </a:spcBef>
              <a:buClr>
                <a:schemeClr val="accent2"/>
              </a:buClr>
              <a:buSzPct val="100000"/>
              <a:buNone/>
            </a:pPr>
            <a:r>
              <a:rPr lang="en-US" altLang="en-US" sz="2600" kern="600" dirty="0"/>
              <a:t>   (gloves, eyewear)</a:t>
            </a:r>
          </a:p>
          <a:p>
            <a:pPr>
              <a:lnSpc>
                <a:spcPct val="150000"/>
              </a:lnSpc>
              <a:buClr>
                <a:schemeClr val="accent2"/>
              </a:buClr>
              <a:buSzPct val="100000"/>
              <a:buFont typeface="Wingdings" panose="05000000000000000000" pitchFamily="2" charset="2"/>
              <a:buChar char="ü"/>
            </a:pPr>
            <a:r>
              <a:rPr lang="en-US" altLang="en-US" sz="2600" dirty="0"/>
              <a:t>Sanitize and disinfect while children are not in area</a:t>
            </a:r>
          </a:p>
          <a:p>
            <a:pPr>
              <a:lnSpc>
                <a:spcPct val="100000"/>
              </a:lnSpc>
              <a:buClr>
                <a:schemeClr val="accent2"/>
              </a:buClr>
              <a:buSzPct val="100000"/>
              <a:buFont typeface="Wingdings" panose="05000000000000000000" pitchFamily="2" charset="2"/>
              <a:buChar char="ü"/>
            </a:pPr>
            <a:r>
              <a:rPr lang="en-US" sz="2600" dirty="0"/>
              <a:t>The surface should be dry by the time the children return to the area</a:t>
            </a:r>
          </a:p>
          <a:p>
            <a:pPr>
              <a:lnSpc>
                <a:spcPct val="100000"/>
              </a:lnSpc>
              <a:buClr>
                <a:schemeClr val="accent2"/>
              </a:buClr>
              <a:buSzPct val="100000"/>
              <a:buFont typeface="Wingdings" panose="05000000000000000000" pitchFamily="2" charset="2"/>
              <a:buChar char="ü"/>
            </a:pPr>
            <a:r>
              <a:rPr lang="en-US" altLang="en-US" sz="2600" dirty="0"/>
              <a:t>Do not mix products or reuse bottles for different products</a:t>
            </a:r>
          </a:p>
        </p:txBody>
      </p:sp>
      <p:sp>
        <p:nvSpPr>
          <p:cNvPr id="2" name="Date Placeholder 1"/>
          <p:cNvSpPr>
            <a:spLocks noGrp="1"/>
          </p:cNvSpPr>
          <p:nvPr>
            <p:ph type="dt" sz="half" idx="10"/>
          </p:nvPr>
        </p:nvSpPr>
        <p:spPr>
          <a:xfrm>
            <a:off x="131694" y="6361597"/>
            <a:ext cx="2057400" cy="365125"/>
          </a:xfrm>
        </p:spPr>
        <p:txBody>
          <a:bodyPr/>
          <a:lstStyle/>
          <a:p>
            <a:r>
              <a:rPr lang="en-US" dirty="0"/>
              <a:t>2020</a:t>
            </a:r>
          </a:p>
        </p:txBody>
      </p:sp>
      <p:sp>
        <p:nvSpPr>
          <p:cNvPr id="6" name="Slide Number Placeholder 5"/>
          <p:cNvSpPr>
            <a:spLocks noGrp="1"/>
          </p:cNvSpPr>
          <p:nvPr>
            <p:ph type="sldNum" sz="quarter" idx="12"/>
          </p:nvPr>
        </p:nvSpPr>
        <p:spPr>
          <a:xfrm>
            <a:off x="7041832" y="6361598"/>
            <a:ext cx="2057400" cy="365125"/>
          </a:xfrm>
        </p:spPr>
        <p:txBody>
          <a:bodyPr/>
          <a:lstStyle/>
          <a:p>
            <a:r>
              <a:rPr lang="en-US" dirty="0"/>
              <a:t>33</a:t>
            </a:r>
          </a:p>
        </p:txBody>
      </p:sp>
      <p:sp>
        <p:nvSpPr>
          <p:cNvPr id="8" name="Rectangle 7"/>
          <p:cNvSpPr/>
          <p:nvPr/>
        </p:nvSpPr>
        <p:spPr>
          <a:xfrm>
            <a:off x="2360130" y="5128007"/>
            <a:ext cx="5484307" cy="95410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dirty="0">
                <a:latin typeface="Cambria" panose="02040503050406030204" pitchFamily="18" charset="0"/>
              </a:rPr>
              <a:t>Never mix ammonia or vinegar with  bleach! </a:t>
            </a:r>
            <a:endParaRPr lang="en-US" sz="2800" dirty="0"/>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987193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4645"/>
            <a:ext cx="9144000" cy="1325563"/>
          </a:xfrm>
        </p:spPr>
        <p:txBody>
          <a:bodyPr/>
          <a:lstStyle/>
          <a:p>
            <a:pPr algn="ctr"/>
            <a:r>
              <a:rPr lang="en-US" dirty="0"/>
              <a:t>Purchasing Options: Dilution systems</a:t>
            </a:r>
          </a:p>
        </p:txBody>
      </p:sp>
      <p:pic>
        <p:nvPicPr>
          <p:cNvPr id="2050" name="Picture 2" descr="http://nstore.jcpaper.net/netstore/IBSStaticResources/Bo_Resources/ENV4-252-118.JPG"/>
          <p:cNvPicPr>
            <a:picLocks noChangeAspect="1" noChangeArrowheads="1"/>
          </p:cNvPicPr>
          <p:nvPr/>
        </p:nvPicPr>
        <p:blipFill rotWithShape="1">
          <a:blip r:embed="rId4">
            <a:extLst>
              <a:ext uri="{28A0092B-C50C-407E-A947-70E740481C1C}">
                <a14:useLocalDpi xmlns:a14="http://schemas.microsoft.com/office/drawing/2010/main" val="0"/>
              </a:ext>
            </a:extLst>
          </a:blip>
          <a:srcRect l="19743" r="19272"/>
          <a:stretch/>
        </p:blipFill>
        <p:spPr bwMode="auto">
          <a:xfrm>
            <a:off x="875110" y="2263634"/>
            <a:ext cx="1695450" cy="27801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nstore.jcpaper.net/netstore/IBSStaticResources/Bo_Resources/SCJ56155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9711" y="2167315"/>
            <a:ext cx="2837905" cy="28379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nstore.jcpaper.net/netstore/IBSStaticResources/Bo_Resources/CLOROXCCD100.JPG"/>
          <p:cNvPicPr>
            <a:picLocks noChangeAspect="1" noChangeArrowheads="1"/>
          </p:cNvPicPr>
          <p:nvPr/>
        </p:nvPicPr>
        <p:blipFill rotWithShape="1">
          <a:blip r:embed="rId6">
            <a:extLst>
              <a:ext uri="{28A0092B-C50C-407E-A947-70E740481C1C}">
                <a14:useLocalDpi xmlns:a14="http://schemas.microsoft.com/office/drawing/2010/main" val="0"/>
              </a:ext>
            </a:extLst>
          </a:blip>
          <a:srcRect l="10230" r="11556"/>
          <a:stretch/>
        </p:blipFill>
        <p:spPr bwMode="auto">
          <a:xfrm>
            <a:off x="6149372" y="2263634"/>
            <a:ext cx="2466975" cy="31541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store.jcpaper.net/netstore/IBSStaticResources/Bo_Resources/SCJ496331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9311" y="3135856"/>
            <a:ext cx="1785938" cy="17859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a:xfrm>
            <a:off x="151571" y="6351659"/>
            <a:ext cx="2057400" cy="365125"/>
          </a:xfrm>
        </p:spPr>
        <p:txBody>
          <a:bodyPr/>
          <a:lstStyle/>
          <a:p>
            <a:r>
              <a:rPr lang="en-US" dirty="0"/>
              <a:t>2020</a:t>
            </a:r>
          </a:p>
        </p:txBody>
      </p:sp>
      <p:sp>
        <p:nvSpPr>
          <p:cNvPr id="7" name="Slide Number Placeholder 6"/>
          <p:cNvSpPr>
            <a:spLocks noGrp="1"/>
          </p:cNvSpPr>
          <p:nvPr>
            <p:ph type="sldNum" sz="quarter" idx="12"/>
          </p:nvPr>
        </p:nvSpPr>
        <p:spPr>
          <a:xfrm>
            <a:off x="7005170" y="6351659"/>
            <a:ext cx="2057400" cy="365125"/>
          </a:xfrm>
        </p:spPr>
        <p:txBody>
          <a:bodyPr/>
          <a:lstStyle/>
          <a:p>
            <a:r>
              <a:rPr lang="en-US" dirty="0"/>
              <a:t>34</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774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7146"/>
            <a:ext cx="7886700" cy="1325563"/>
          </a:xfrm>
        </p:spPr>
        <p:txBody>
          <a:bodyPr>
            <a:normAutofit fontScale="90000"/>
          </a:bodyPr>
          <a:lstStyle/>
          <a:p>
            <a:pPr algn="ctr"/>
            <a:br>
              <a:rPr lang="en-US" dirty="0"/>
            </a:br>
            <a:br>
              <a:rPr lang="en-US" dirty="0"/>
            </a:br>
            <a:r>
              <a:rPr lang="en-US" dirty="0"/>
              <a:t>HSA Training Requirement</a:t>
            </a:r>
            <a:br>
              <a:rPr lang="en-US" dirty="0"/>
            </a:br>
            <a:r>
              <a:rPr lang="en-US" dirty="0"/>
              <a:t> </a:t>
            </a:r>
            <a:br>
              <a:rPr lang="en-US" dirty="0"/>
            </a:br>
            <a:endParaRPr lang="en-US" dirty="0"/>
          </a:p>
        </p:txBody>
      </p:sp>
      <p:sp>
        <p:nvSpPr>
          <p:cNvPr id="3" name="Content Placeholder 2"/>
          <p:cNvSpPr>
            <a:spLocks noGrp="1"/>
          </p:cNvSpPr>
          <p:nvPr>
            <p:ph idx="1"/>
          </p:nvPr>
        </p:nvSpPr>
        <p:spPr>
          <a:xfrm>
            <a:off x="730999" y="1630213"/>
            <a:ext cx="7886700" cy="4351338"/>
          </a:xfrm>
        </p:spPr>
        <p:txBody>
          <a:bodyPr>
            <a:normAutofit/>
          </a:bodyPr>
          <a:lstStyle/>
          <a:p>
            <a:r>
              <a:rPr lang="en-US" dirty="0"/>
              <a:t>Anyone using antimicrobial pesticides (for example, bleach) in a school or a child care center is required to complete annual training*. </a:t>
            </a:r>
          </a:p>
          <a:p>
            <a:pPr marL="0" indent="0">
              <a:buNone/>
            </a:pPr>
            <a:endParaRPr lang="en-US" dirty="0"/>
          </a:p>
          <a:p>
            <a:r>
              <a:rPr lang="en-US" dirty="0"/>
              <a:t>The training must include safe and effective use of antimicrobials for managing germs in relation to children’s health.</a:t>
            </a:r>
          </a:p>
          <a:p>
            <a:pPr marL="0" indent="0">
              <a:buNone/>
            </a:pPr>
            <a:endParaRPr lang="en-US" dirty="0"/>
          </a:p>
          <a:p>
            <a:endParaRPr lang="en-US" dirty="0"/>
          </a:p>
        </p:txBody>
      </p:sp>
      <p:pic>
        <p:nvPicPr>
          <p:cNvPr id="4" name="Picture 3"/>
          <p:cNvPicPr>
            <a:picLocks noChangeAspect="1"/>
          </p:cNvPicPr>
          <p:nvPr/>
        </p:nvPicPr>
        <p:blipFill>
          <a:blip r:embed="rId4"/>
          <a:stretch>
            <a:fillRect/>
          </a:stretch>
        </p:blipFill>
        <p:spPr>
          <a:xfrm>
            <a:off x="3538275" y="4264579"/>
            <a:ext cx="1441229" cy="1904372"/>
          </a:xfrm>
          <a:prstGeom prst="rect">
            <a:avLst/>
          </a:prstGeom>
        </p:spPr>
      </p:pic>
      <p:sp>
        <p:nvSpPr>
          <p:cNvPr id="6" name="Date Placeholder 5"/>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6915717" y="6276836"/>
            <a:ext cx="2079196" cy="439944"/>
          </a:xfrm>
        </p:spPr>
        <p:txBody>
          <a:bodyPr/>
          <a:lstStyle/>
          <a:p>
            <a:r>
              <a:rPr lang="en-US" dirty="0"/>
              <a:t>3</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6780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194472" y="2051044"/>
            <a:ext cx="3144458" cy="3926055"/>
          </a:xfrm>
          <a:prstGeom prst="rect">
            <a:avLst/>
          </a:prstGeom>
        </p:spPr>
      </p:pic>
      <p:sp>
        <p:nvSpPr>
          <p:cNvPr id="3" name="Title 2"/>
          <p:cNvSpPr>
            <a:spLocks noGrp="1"/>
          </p:cNvSpPr>
          <p:nvPr>
            <p:ph type="title"/>
          </p:nvPr>
        </p:nvSpPr>
        <p:spPr>
          <a:xfrm>
            <a:off x="628650" y="532770"/>
            <a:ext cx="7886700" cy="1325563"/>
          </a:xfrm>
        </p:spPr>
        <p:txBody>
          <a:bodyPr/>
          <a:lstStyle/>
          <a:p>
            <a:pPr algn="ctr"/>
            <a:r>
              <a:rPr lang="en-US" dirty="0"/>
              <a:t>Safety Data Sheets (SDS)</a:t>
            </a:r>
          </a:p>
        </p:txBody>
      </p:sp>
      <p:sp>
        <p:nvSpPr>
          <p:cNvPr id="4" name="Content Placeholder 3"/>
          <p:cNvSpPr>
            <a:spLocks noGrp="1"/>
          </p:cNvSpPr>
          <p:nvPr>
            <p:ph idx="1"/>
          </p:nvPr>
        </p:nvSpPr>
        <p:spPr>
          <a:xfrm>
            <a:off x="508001" y="2477692"/>
            <a:ext cx="3130774" cy="2910580"/>
          </a:xfrm>
        </p:spPr>
        <p:txBody>
          <a:bodyPr>
            <a:normAutofit/>
          </a:bodyPr>
          <a:lstStyle/>
          <a:p>
            <a:r>
              <a:rPr lang="en-US" sz="1800" dirty="0"/>
              <a:t>Available online</a:t>
            </a:r>
          </a:p>
          <a:p>
            <a:r>
              <a:rPr lang="en-US" sz="1800" dirty="0"/>
              <a:t>Have a copy for every product</a:t>
            </a:r>
          </a:p>
          <a:p>
            <a:r>
              <a:rPr lang="en-US" sz="1800" dirty="0"/>
              <a:t>Keep SDS sheet with product</a:t>
            </a:r>
          </a:p>
          <a:p>
            <a:r>
              <a:rPr lang="en-US" sz="1800" dirty="0"/>
              <a:t>Includes information on:</a:t>
            </a:r>
          </a:p>
          <a:p>
            <a:pPr lvl="1"/>
            <a:r>
              <a:rPr lang="en-US" sz="1500" dirty="0"/>
              <a:t>First aid</a:t>
            </a:r>
          </a:p>
          <a:p>
            <a:pPr lvl="1"/>
            <a:r>
              <a:rPr lang="en-US" sz="1500" dirty="0"/>
              <a:t>Storage</a:t>
            </a:r>
          </a:p>
          <a:p>
            <a:pPr lvl="1"/>
            <a:r>
              <a:rPr lang="en-US" sz="1500" dirty="0"/>
              <a:t>Incompatible products </a:t>
            </a:r>
          </a:p>
          <a:p>
            <a:pPr lvl="1"/>
            <a:r>
              <a:rPr lang="en-US" sz="1500" dirty="0"/>
              <a:t>PPE</a:t>
            </a:r>
          </a:p>
        </p:txBody>
      </p:sp>
      <p:sp>
        <p:nvSpPr>
          <p:cNvPr id="8" name="TextBox 7"/>
          <p:cNvSpPr txBox="1"/>
          <p:nvPr/>
        </p:nvSpPr>
        <p:spPr>
          <a:xfrm>
            <a:off x="613037" y="1744516"/>
            <a:ext cx="29207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Do you have SDS sheets for each chemical on-site?</a:t>
            </a:r>
          </a:p>
        </p:txBody>
      </p:sp>
      <p:sp>
        <p:nvSpPr>
          <p:cNvPr id="5" name="Rectangle 4"/>
          <p:cNvSpPr/>
          <p:nvPr/>
        </p:nvSpPr>
        <p:spPr>
          <a:xfrm>
            <a:off x="5299509" y="2239153"/>
            <a:ext cx="924339" cy="238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r>
              <a:rPr lang="en-US"/>
              <a:t>2020</a:t>
            </a:r>
            <a:endParaRPr lang="en-US" dirty="0"/>
          </a:p>
        </p:txBody>
      </p:sp>
      <p:sp>
        <p:nvSpPr>
          <p:cNvPr id="12" name="Slide Number Placeholder 11"/>
          <p:cNvSpPr>
            <a:spLocks noGrp="1"/>
          </p:cNvSpPr>
          <p:nvPr>
            <p:ph type="sldNum" sz="quarter" idx="12"/>
          </p:nvPr>
        </p:nvSpPr>
        <p:spPr>
          <a:xfrm>
            <a:off x="7005170" y="6356349"/>
            <a:ext cx="2057400" cy="365125"/>
          </a:xfrm>
        </p:spPr>
        <p:txBody>
          <a:bodyPr/>
          <a:lstStyle/>
          <a:p>
            <a:r>
              <a:rPr lang="en-US" dirty="0"/>
              <a:t>35</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6200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0439"/>
            <a:ext cx="7886700" cy="1325563"/>
          </a:xfrm>
        </p:spPr>
        <p:txBody>
          <a:bodyPr/>
          <a:lstStyle/>
          <a:p>
            <a:pPr algn="ctr"/>
            <a:r>
              <a:rPr lang="en-US" dirty="0"/>
              <a:t>What about bleach?</a:t>
            </a:r>
          </a:p>
        </p:txBody>
      </p:sp>
      <p:sp>
        <p:nvSpPr>
          <p:cNvPr id="3" name="Content Placeholder 2"/>
          <p:cNvSpPr>
            <a:spLocks noGrp="1"/>
          </p:cNvSpPr>
          <p:nvPr>
            <p:ph idx="1"/>
          </p:nvPr>
        </p:nvSpPr>
        <p:spPr>
          <a:xfrm>
            <a:off x="691241" y="1501005"/>
            <a:ext cx="7935923" cy="4855344"/>
          </a:xfrm>
        </p:spPr>
        <p:txBody>
          <a:bodyPr>
            <a:normAutofit fontScale="92500" lnSpcReduction="20000"/>
          </a:bodyPr>
          <a:lstStyle/>
          <a:p>
            <a:pPr marL="0" indent="0">
              <a:buNone/>
            </a:pPr>
            <a:r>
              <a:rPr lang="en-US" sz="2400" dirty="0"/>
              <a:t>Commonly used because it is: </a:t>
            </a:r>
          </a:p>
          <a:p>
            <a:r>
              <a:rPr lang="en-US" sz="2400" dirty="0"/>
              <a:t>low cost</a:t>
            </a:r>
          </a:p>
          <a:p>
            <a:r>
              <a:rPr lang="en-US" sz="2400" dirty="0"/>
              <a:t>effective (if used correctly) </a:t>
            </a:r>
          </a:p>
          <a:p>
            <a:r>
              <a:rPr lang="en-US" sz="2400" dirty="0"/>
              <a:t>readily available </a:t>
            </a:r>
          </a:p>
          <a:p>
            <a:pPr marL="0" indent="0">
              <a:buNone/>
            </a:pPr>
            <a:r>
              <a:rPr lang="en-US" sz="2400" dirty="0"/>
              <a:t>Use caution because it could: </a:t>
            </a:r>
          </a:p>
          <a:p>
            <a:r>
              <a:rPr lang="en-US" sz="2400" dirty="0"/>
              <a:t>irritate the skin and eyes </a:t>
            </a:r>
          </a:p>
          <a:p>
            <a:r>
              <a:rPr lang="en-US" sz="2400" dirty="0"/>
              <a:t>trigger asthma</a:t>
            </a:r>
          </a:p>
          <a:p>
            <a:r>
              <a:rPr lang="en-US" sz="2400" dirty="0"/>
              <a:t>affect breathing (even if you don’t have asthma) </a:t>
            </a:r>
          </a:p>
          <a:p>
            <a:r>
              <a:rPr lang="en-US" sz="2400" dirty="0"/>
              <a:t>damage clothing </a:t>
            </a:r>
          </a:p>
          <a:p>
            <a:r>
              <a:rPr lang="en-US" sz="2400" dirty="0"/>
              <a:t>be corrosive </a:t>
            </a:r>
          </a:p>
          <a:p>
            <a:pPr marL="0" indent="0">
              <a:buNone/>
            </a:pPr>
            <a:r>
              <a:rPr lang="en-US" sz="2400" dirty="0"/>
              <a:t>Notes:</a:t>
            </a:r>
          </a:p>
          <a:p>
            <a:pPr marL="0" indent="0">
              <a:buNone/>
            </a:pPr>
            <a:r>
              <a:rPr lang="en-US" sz="2400" dirty="0"/>
              <a:t>*bleach has a short shelf life, it needs to be mixed with water daily. **Laundry bleach does not kill germs! Check the label.</a:t>
            </a:r>
          </a:p>
          <a:p>
            <a:endParaRPr lang="en-US" sz="2400" dirty="0"/>
          </a:p>
          <a:p>
            <a:endParaRPr lang="en-US" dirty="0"/>
          </a:p>
          <a:p>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7005170" y="6356349"/>
            <a:ext cx="2057400" cy="365125"/>
          </a:xfrm>
        </p:spPr>
        <p:txBody>
          <a:bodyPr/>
          <a:lstStyle/>
          <a:p>
            <a:r>
              <a:rPr lang="en-US" dirty="0"/>
              <a:t>36</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946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5281"/>
            <a:ext cx="7886700" cy="1325563"/>
          </a:xfrm>
        </p:spPr>
        <p:txBody>
          <a:bodyPr/>
          <a:lstStyle/>
          <a:p>
            <a:pPr algn="ctr"/>
            <a:r>
              <a:rPr lang="en-US" dirty="0"/>
              <a:t>If using bleach: </a:t>
            </a:r>
          </a:p>
        </p:txBody>
      </p:sp>
      <p:sp>
        <p:nvSpPr>
          <p:cNvPr id="3" name="Content Placeholder 2"/>
          <p:cNvSpPr>
            <a:spLocks noGrp="1"/>
          </p:cNvSpPr>
          <p:nvPr>
            <p:ph idx="1"/>
          </p:nvPr>
        </p:nvSpPr>
        <p:spPr>
          <a:xfrm>
            <a:off x="730999" y="1690689"/>
            <a:ext cx="7886700" cy="4351338"/>
          </a:xfrm>
        </p:spPr>
        <p:txBody>
          <a:bodyPr>
            <a:normAutofit fontScale="77500" lnSpcReduction="20000"/>
          </a:bodyPr>
          <a:lstStyle/>
          <a:p>
            <a:endParaRPr lang="en-US" dirty="0"/>
          </a:p>
          <a:p>
            <a:r>
              <a:rPr lang="en-US" dirty="0"/>
              <a:t>Check to make sure it is germicidal bleach, not laundry bleach.</a:t>
            </a:r>
          </a:p>
          <a:p>
            <a:r>
              <a:rPr lang="en-US" dirty="0"/>
              <a:t>Mix </a:t>
            </a:r>
            <a:r>
              <a:rPr lang="en-US" b="1" dirty="0"/>
              <a:t>daily</a:t>
            </a:r>
            <a:r>
              <a:rPr lang="en-US" dirty="0"/>
              <a:t>, follow directions on the label for sanitizing and disinfecting. </a:t>
            </a:r>
          </a:p>
          <a:p>
            <a:r>
              <a:rPr lang="en-US" dirty="0"/>
              <a:t>Label the bottle with the date and the product</a:t>
            </a:r>
          </a:p>
          <a:p>
            <a:r>
              <a:rPr lang="en-US" dirty="0"/>
              <a:t>Mix in well ventilated areas</a:t>
            </a:r>
          </a:p>
          <a:p>
            <a:r>
              <a:rPr lang="en-US" dirty="0"/>
              <a:t>Wear gloves and protective eyewear when diluting</a:t>
            </a:r>
          </a:p>
          <a:p>
            <a:r>
              <a:rPr lang="en-US" dirty="0"/>
              <a:t>Use a funnel when mixing to decrease the amount of bleach inhaled </a:t>
            </a:r>
          </a:p>
          <a:p>
            <a:r>
              <a:rPr lang="en-US" dirty="0"/>
              <a:t>Mix bleach into cool water to reduce fumes (rather than adding water to bleach)</a:t>
            </a:r>
          </a:p>
          <a:p>
            <a:r>
              <a:rPr lang="en-US" dirty="0"/>
              <a:t>Always use a measuring device</a:t>
            </a:r>
          </a:p>
          <a:p>
            <a:r>
              <a:rPr lang="en-US" dirty="0"/>
              <a:t>Sanitize and disinfect surfaces when children are not present</a:t>
            </a:r>
          </a:p>
          <a:p>
            <a:endParaRPr lang="en-US" dirty="0"/>
          </a:p>
          <a:p>
            <a:endParaRPr lang="en-US" sz="2400" dirty="0"/>
          </a:p>
          <a:p>
            <a:endParaRPr lang="en-US" dirty="0"/>
          </a:p>
          <a:p>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7086600" y="6351657"/>
            <a:ext cx="2057400" cy="365125"/>
          </a:xfrm>
        </p:spPr>
        <p:txBody>
          <a:bodyPr/>
          <a:lstStyle/>
          <a:p>
            <a:r>
              <a:rPr lang="en-US" dirty="0"/>
              <a:t>37</a:t>
            </a:r>
          </a:p>
        </p:txBody>
      </p:sp>
      <p:sp>
        <p:nvSpPr>
          <p:cNvPr id="7" name="Rectangle 6"/>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72822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p:cNvSpPr>
            <a:spLocks noGrp="1"/>
          </p:cNvSpPr>
          <p:nvPr>
            <p:ph type="title" idx="4294967295"/>
          </p:nvPr>
        </p:nvSpPr>
        <p:spPr>
          <a:xfrm>
            <a:off x="361950" y="1685331"/>
            <a:ext cx="9259128" cy="854869"/>
          </a:xfrm>
        </p:spPr>
        <p:txBody>
          <a:bodyPr>
            <a:normAutofit fontScale="90000"/>
          </a:bodyPr>
          <a:lstStyle/>
          <a:p>
            <a:r>
              <a:rPr lang="en-US" altLang="en-US" dirty="0">
                <a:cs typeface="Arial" panose="020B0604020202020204" pitchFamily="34" charset="0"/>
              </a:rPr>
              <a:t>Are bleach-free products compliant with California Community Care Licensing </a:t>
            </a:r>
            <a:br>
              <a:rPr lang="en-US" altLang="en-US" dirty="0">
                <a:cs typeface="Arial" panose="020B0604020202020204" pitchFamily="34" charset="0"/>
              </a:rPr>
            </a:br>
            <a:r>
              <a:rPr lang="en-US" altLang="en-US" dirty="0">
                <a:cs typeface="Arial" panose="020B0604020202020204" pitchFamily="34" charset="0"/>
              </a:rPr>
              <a:t>Title 22 Regulations?</a:t>
            </a:r>
            <a:br>
              <a:rPr lang="en-US" altLang="en-US" dirty="0">
                <a:solidFill>
                  <a:srgbClr val="FFFFCC"/>
                </a:solidFill>
                <a:cs typeface="Arial" panose="020B0604020202020204" pitchFamily="34" charset="0"/>
              </a:rPr>
            </a:br>
            <a:r>
              <a:rPr lang="en-US" altLang="en-US" b="1" dirty="0">
                <a:solidFill>
                  <a:schemeClr val="accent2"/>
                </a:solidFill>
                <a:cs typeface="Arial" panose="020B0604020202020204" pitchFamily="34" charset="0"/>
              </a:rPr>
              <a:t>YES!</a:t>
            </a:r>
          </a:p>
        </p:txBody>
      </p:sp>
      <p:sp>
        <p:nvSpPr>
          <p:cNvPr id="43011" name="Content Placeholder 4"/>
          <p:cNvSpPr>
            <a:spLocks noGrp="1"/>
          </p:cNvSpPr>
          <p:nvPr>
            <p:ph idx="4294967295"/>
          </p:nvPr>
        </p:nvSpPr>
        <p:spPr>
          <a:xfrm>
            <a:off x="361950" y="3314700"/>
            <a:ext cx="6172200" cy="3543300"/>
          </a:xfrm>
        </p:spPr>
        <p:txBody>
          <a:bodyPr/>
          <a:lstStyle/>
          <a:p>
            <a:pPr marL="0" indent="0">
              <a:buNone/>
            </a:pPr>
            <a:endParaRPr lang="en-US" altLang="en-US" sz="1200" b="1" dirty="0">
              <a:solidFill>
                <a:srgbClr val="CCECFF"/>
              </a:solidFill>
            </a:endParaRPr>
          </a:p>
          <a:p>
            <a:pPr marL="0" indent="0">
              <a:buNone/>
            </a:pPr>
            <a:r>
              <a:rPr lang="en-US" altLang="en-US" sz="1800" dirty="0"/>
              <a:t>“Commercial disinfecting solutions, including one-step cleaning/disinfecting solutions, may be used </a:t>
            </a:r>
            <a:r>
              <a:rPr lang="en-US" altLang="en-US" sz="1800" u="sng" dirty="0">
                <a:solidFill>
                  <a:schemeClr val="accent2"/>
                </a:solidFill>
              </a:rPr>
              <a:t>in</a:t>
            </a:r>
            <a:r>
              <a:rPr lang="en-US" altLang="en-US" sz="1800" u="sng" dirty="0">
                <a:solidFill>
                  <a:srgbClr val="FFFF99"/>
                </a:solidFill>
              </a:rPr>
              <a:t> </a:t>
            </a:r>
            <a:r>
              <a:rPr lang="en-US" altLang="en-US" sz="1800" u="sng" dirty="0">
                <a:solidFill>
                  <a:schemeClr val="accent2"/>
                </a:solidFill>
              </a:rPr>
              <a:t>accordance with label directions</a:t>
            </a:r>
            <a:r>
              <a:rPr lang="en-US" altLang="en-US" sz="1800" dirty="0"/>
              <a:t>.”</a:t>
            </a:r>
          </a:p>
          <a:p>
            <a:pPr marL="0" indent="0">
              <a:spcAft>
                <a:spcPts val="1350"/>
              </a:spcAft>
              <a:buFontTx/>
              <a:buChar char="-"/>
            </a:pPr>
            <a:r>
              <a:rPr lang="en-US" altLang="en-US" sz="1200" i="1" dirty="0"/>
              <a:t>CA Community Care Licensing Section 101438.1 (f) </a:t>
            </a:r>
            <a:endParaRPr lang="en-US" altLang="en-US" sz="1650" dirty="0"/>
          </a:p>
          <a:p>
            <a:pPr marL="0" indent="0">
              <a:buNone/>
            </a:pPr>
            <a:r>
              <a:rPr lang="en-US" altLang="en-US" sz="1650" dirty="0"/>
              <a:t>All sanitizers or disinfectants must be registered with the USEPA.</a:t>
            </a:r>
            <a:endParaRPr lang="en-US" altLang="en-US" sz="1650" u="sng" dirty="0"/>
          </a:p>
          <a:p>
            <a:pPr marL="0" indent="0">
              <a:buNone/>
            </a:pPr>
            <a:r>
              <a:rPr lang="en-US" altLang="en-US" sz="1500" u="sng" dirty="0"/>
              <a:t>NOTE:</a:t>
            </a:r>
            <a:r>
              <a:rPr lang="en-US" altLang="en-US" sz="1500" dirty="0"/>
              <a:t> Sanitizers for use in child care settings should be registered as </a:t>
            </a:r>
          </a:p>
          <a:p>
            <a:pPr marL="0" indent="0">
              <a:buNone/>
            </a:pPr>
            <a:r>
              <a:rPr lang="en-US" altLang="en-US" sz="1500" dirty="0"/>
              <a:t>“food contact sanitizers.”</a:t>
            </a:r>
          </a:p>
        </p:txBody>
      </p:sp>
      <p:pic>
        <p:nvPicPr>
          <p:cNvPr id="430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4098" y="2915839"/>
            <a:ext cx="2343150" cy="51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a:xfrm>
            <a:off x="161511" y="6356351"/>
            <a:ext cx="2057400" cy="365125"/>
          </a:xfrm>
        </p:spPr>
        <p:txBody>
          <a:bodyPr/>
          <a:lstStyle/>
          <a:p>
            <a:r>
              <a:rPr lang="en-US" dirty="0"/>
              <a:t>2020</a:t>
            </a:r>
          </a:p>
        </p:txBody>
      </p:sp>
      <p:sp>
        <p:nvSpPr>
          <p:cNvPr id="5" name="Slide Number Placeholder 4"/>
          <p:cNvSpPr>
            <a:spLocks noGrp="1"/>
          </p:cNvSpPr>
          <p:nvPr>
            <p:ph type="sldNum" sz="quarter" idx="12"/>
          </p:nvPr>
        </p:nvSpPr>
        <p:spPr>
          <a:xfrm>
            <a:off x="7086600" y="6356351"/>
            <a:ext cx="2057400" cy="365125"/>
          </a:xfrm>
        </p:spPr>
        <p:txBody>
          <a:bodyPr/>
          <a:lstStyle/>
          <a:p>
            <a:r>
              <a:rPr lang="en-US" dirty="0"/>
              <a:t>38</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40558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1500" y="506897"/>
            <a:ext cx="7886700" cy="1802122"/>
          </a:xfrm>
        </p:spPr>
        <p:txBody>
          <a:bodyPr>
            <a:normAutofit fontScale="90000"/>
          </a:bodyPr>
          <a:lstStyle/>
          <a:p>
            <a:pPr algn="ctr"/>
            <a:br>
              <a:rPr lang="en-US" dirty="0"/>
            </a:br>
            <a:br>
              <a:rPr lang="en-US" dirty="0"/>
            </a:br>
            <a:endParaRPr lang="en-US" dirty="0"/>
          </a:p>
        </p:txBody>
      </p:sp>
      <p:sp>
        <p:nvSpPr>
          <p:cNvPr id="10" name="Content Placeholder 9"/>
          <p:cNvSpPr>
            <a:spLocks noGrp="1"/>
          </p:cNvSpPr>
          <p:nvPr>
            <p:ph sz="half" idx="1"/>
          </p:nvPr>
        </p:nvSpPr>
        <p:spPr/>
        <p:txBody>
          <a:bodyPr/>
          <a:lstStyle/>
          <a:p>
            <a:pPr marL="0" indent="0">
              <a:buNone/>
            </a:pPr>
            <a:endParaRPr lang="en-US" dirty="0"/>
          </a:p>
          <a:p>
            <a:pPr marL="0" indent="0" algn="ctr">
              <a:buNone/>
            </a:pPr>
            <a:r>
              <a:rPr lang="en-US" dirty="0"/>
              <a:t>Online Data Base</a:t>
            </a:r>
          </a:p>
          <a:p>
            <a:pPr marL="0" indent="0" algn="ctr">
              <a:buNone/>
            </a:pPr>
            <a:r>
              <a:rPr lang="en-US" dirty="0">
                <a:hlinkClick r:id="rId2"/>
              </a:rPr>
              <a:t>https://nrckids.org/CFOC/Database</a:t>
            </a:r>
            <a:r>
              <a:rPr lang="en-US" dirty="0"/>
              <a:t> </a:t>
            </a:r>
          </a:p>
        </p:txBody>
      </p:sp>
      <p:sp>
        <p:nvSpPr>
          <p:cNvPr id="12" name="Content Placeholder 11"/>
          <p:cNvSpPr>
            <a:spLocks noGrp="1"/>
          </p:cNvSpPr>
          <p:nvPr>
            <p:ph sz="half" idx="2"/>
          </p:nvPr>
        </p:nvSpPr>
        <p:spPr/>
        <p:txBody>
          <a:bodyPr/>
          <a:lstStyle/>
          <a:p>
            <a:pPr marL="0" indent="0">
              <a:buNone/>
            </a:pPr>
            <a:endParaRPr lang="en-US" dirty="0"/>
          </a:p>
        </p:txBody>
      </p:sp>
      <p:sp>
        <p:nvSpPr>
          <p:cNvPr id="4" name="Date Placeholder 3"/>
          <p:cNvSpPr>
            <a:spLocks noGrp="1"/>
          </p:cNvSpPr>
          <p:nvPr>
            <p:ph type="dt" sz="half" idx="10"/>
          </p:nvPr>
        </p:nvSpPr>
        <p:spPr/>
        <p:txBody>
          <a:bodyPr/>
          <a:lstStyle/>
          <a:p>
            <a:r>
              <a:rPr lang="en-US"/>
              <a:t>2020</a:t>
            </a:r>
            <a:endParaRPr lang="en-US" dirty="0"/>
          </a:p>
        </p:txBody>
      </p:sp>
      <p:sp>
        <p:nvSpPr>
          <p:cNvPr id="5" name="Slide Number Placeholder 4"/>
          <p:cNvSpPr>
            <a:spLocks noGrp="1"/>
          </p:cNvSpPr>
          <p:nvPr>
            <p:ph type="sldNum" sz="quarter" idx="12"/>
          </p:nvPr>
        </p:nvSpPr>
        <p:spPr/>
        <p:txBody>
          <a:bodyPr/>
          <a:lstStyle/>
          <a:p>
            <a:r>
              <a:rPr lang="en-US"/>
              <a:t>1</a:t>
            </a:r>
            <a:endParaRPr lang="en-US" dirty="0"/>
          </a:p>
        </p:txBody>
      </p:sp>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aring for our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119" y="2101740"/>
            <a:ext cx="3142262" cy="4040050"/>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377688" y="440630"/>
            <a:ext cx="8766312" cy="1446550"/>
          </a:xfrm>
          <a:prstGeom prst="rect">
            <a:avLst/>
          </a:prstGeom>
        </p:spPr>
        <p:txBody>
          <a:bodyPr wrap="square">
            <a:spAutoFit/>
          </a:bodyPr>
          <a:lstStyle/>
          <a:p>
            <a:pPr algn="ctr"/>
            <a:r>
              <a:rPr lang="en-US" sz="3200" dirty="0"/>
              <a:t>Caring for Our Children</a:t>
            </a:r>
            <a:br>
              <a:rPr lang="en-US" sz="2800" dirty="0"/>
            </a:br>
            <a:r>
              <a:rPr lang="en-US" sz="2800" dirty="0"/>
              <a:t>National Health and Safety Performance Standards</a:t>
            </a:r>
            <a:br>
              <a:rPr lang="en-US" sz="2800" dirty="0"/>
            </a:br>
            <a:r>
              <a:rPr lang="en-US" sz="2800" dirty="0"/>
              <a:t>Guidelines for Early Care and Education Programs</a:t>
            </a:r>
          </a:p>
        </p:txBody>
      </p:sp>
    </p:spTree>
    <p:extLst>
      <p:ext uri="{BB962C8B-B14F-4D97-AF65-F5344CB8AC3E}">
        <p14:creationId xmlns:p14="http://schemas.microsoft.com/office/powerpoint/2010/main" val="1021726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idx="4294967295"/>
          </p:nvPr>
        </p:nvSpPr>
        <p:spPr>
          <a:xfrm>
            <a:off x="518167" y="1312426"/>
            <a:ext cx="4800600" cy="854869"/>
          </a:xfrm>
        </p:spPr>
        <p:txBody>
          <a:bodyPr>
            <a:normAutofit fontScale="90000"/>
          </a:bodyPr>
          <a:lstStyle/>
          <a:p>
            <a:pPr algn="l"/>
            <a:r>
              <a:rPr lang="en-US" altLang="en-US" sz="2400" dirty="0">
                <a:cs typeface="Arial" panose="020B0604020202020204" pitchFamily="34" charset="0"/>
              </a:rPr>
              <a:t>Are bleach-free products compliant with the Environment Rating Scales-- ECERS, ITERS, and FCCERS? </a:t>
            </a:r>
            <a:r>
              <a:rPr lang="en-US" altLang="en-US" sz="2400" b="1" dirty="0">
                <a:solidFill>
                  <a:schemeClr val="accent2"/>
                </a:solidFill>
                <a:cs typeface="Arial" panose="020B0604020202020204" pitchFamily="34" charset="0"/>
              </a:rPr>
              <a:t>YES!</a:t>
            </a:r>
          </a:p>
        </p:txBody>
      </p:sp>
      <p:sp>
        <p:nvSpPr>
          <p:cNvPr id="45059" name="Content Placeholder 4"/>
          <p:cNvSpPr>
            <a:spLocks noGrp="1"/>
          </p:cNvSpPr>
          <p:nvPr>
            <p:ph idx="4294967295"/>
          </p:nvPr>
        </p:nvSpPr>
        <p:spPr>
          <a:xfrm>
            <a:off x="428626" y="2374950"/>
            <a:ext cx="6674189" cy="3314700"/>
          </a:xfrm>
        </p:spPr>
        <p:txBody>
          <a:bodyPr>
            <a:normAutofit fontScale="92500" lnSpcReduction="10000"/>
          </a:bodyPr>
          <a:lstStyle/>
          <a:p>
            <a:pPr marL="0" indent="0">
              <a:buNone/>
            </a:pPr>
            <a:r>
              <a:rPr lang="en-US" altLang="en-US" sz="1950" u="sng" dirty="0">
                <a:solidFill>
                  <a:schemeClr val="accent2"/>
                </a:solidFill>
              </a:rPr>
              <a:t>Additional Notes for Clarification (09/2012)</a:t>
            </a:r>
          </a:p>
          <a:p>
            <a:pPr marL="0" indent="0">
              <a:buNone/>
            </a:pPr>
            <a:r>
              <a:rPr lang="en-US" altLang="en-US" sz="1800" dirty="0"/>
              <a:t>Meals/ snacks </a:t>
            </a:r>
          </a:p>
          <a:p>
            <a:pPr marL="0" indent="0">
              <a:buNone/>
            </a:pPr>
            <a:r>
              <a:rPr lang="en-US" altLang="en-US" sz="1500" dirty="0"/>
              <a:t>(FCCERS: 9-1.3, 3.3, 5.3; ECERS: 10-1.3, 3.3; ITERS: 7-1.3, 3.3, 5.3)</a:t>
            </a:r>
          </a:p>
          <a:p>
            <a:pPr marL="0" indent="0">
              <a:buNone/>
            </a:pPr>
            <a:r>
              <a:rPr lang="en-US" altLang="en-US" sz="1500" dirty="0"/>
              <a:t>“An alternative EPA approved ‘sanitizer’ may be used in place of the usual bleach and water solution as part of the table washing procedure or for high chair trays, and other food related surfaces. Check the label of the original container and look for the designation as an EPA sanitizer. ” </a:t>
            </a:r>
          </a:p>
          <a:p>
            <a:pPr marL="0" indent="0">
              <a:buNone/>
            </a:pPr>
            <a:endParaRPr lang="en-US" altLang="en-US" sz="600" dirty="0"/>
          </a:p>
          <a:p>
            <a:pPr marL="0" indent="0">
              <a:buNone/>
            </a:pPr>
            <a:r>
              <a:rPr lang="en-US" altLang="en-US" sz="1800" dirty="0"/>
              <a:t>Diapering/ toileting </a:t>
            </a:r>
          </a:p>
          <a:p>
            <a:pPr marL="0" indent="0">
              <a:buNone/>
            </a:pPr>
            <a:r>
              <a:rPr lang="en-US" altLang="en-US" sz="1500" dirty="0"/>
              <a:t>(FCCERS: 10-1.1, 3.1, 5.1, 7.1; ECERS 12-1.1,3.1; ITERS: 9-1.1, 3.1, 5.1, 7.1)</a:t>
            </a:r>
          </a:p>
          <a:p>
            <a:pPr marL="0" indent="0">
              <a:buNone/>
            </a:pPr>
            <a:r>
              <a:rPr lang="en-US" altLang="en-US" sz="1500" dirty="0"/>
              <a:t>“An alternative EPA approved ‘disinfectant’ (not sanitizer) may be used in place of the usual bleach and water solution. Check the label of the original container and look for the designation as an EPA disinfectant.”</a:t>
            </a:r>
          </a:p>
        </p:txBody>
      </p:sp>
      <p:grpSp>
        <p:nvGrpSpPr>
          <p:cNvPr id="45060" name="Group 3"/>
          <p:cNvGrpSpPr>
            <a:grpSpLocks/>
          </p:cNvGrpSpPr>
          <p:nvPr/>
        </p:nvGrpSpPr>
        <p:grpSpPr bwMode="auto">
          <a:xfrm>
            <a:off x="6311732" y="1219749"/>
            <a:ext cx="2319338" cy="2310401"/>
            <a:chOff x="6248400" y="158750"/>
            <a:chExt cx="2647950" cy="2591380"/>
          </a:xfrm>
        </p:grpSpPr>
        <p:pic>
          <p:nvPicPr>
            <p:cNvPr id="450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58750"/>
              <a:ext cx="2108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674611"/>
              <a:ext cx="201930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1195968"/>
              <a:ext cx="2038350"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Date Placeholder 1"/>
          <p:cNvSpPr>
            <a:spLocks noGrp="1"/>
          </p:cNvSpPr>
          <p:nvPr>
            <p:ph type="dt" sz="half" idx="10"/>
          </p:nvPr>
        </p:nvSpPr>
        <p:spPr/>
        <p:txBody>
          <a:bodyPr/>
          <a:lstStyle/>
          <a:p>
            <a:r>
              <a:rPr lang="en-US"/>
              <a:t>2020</a:t>
            </a:r>
          </a:p>
        </p:txBody>
      </p:sp>
      <p:sp>
        <p:nvSpPr>
          <p:cNvPr id="5" name="Slide Number Placeholder 4"/>
          <p:cNvSpPr>
            <a:spLocks noGrp="1"/>
          </p:cNvSpPr>
          <p:nvPr>
            <p:ph type="sldNum" sz="quarter" idx="12"/>
          </p:nvPr>
        </p:nvSpPr>
        <p:spPr>
          <a:xfrm>
            <a:off x="6986144" y="6356351"/>
            <a:ext cx="2057400" cy="365125"/>
          </a:xfrm>
        </p:spPr>
        <p:txBody>
          <a:bodyPr/>
          <a:lstStyle/>
          <a:p>
            <a:r>
              <a:rPr lang="en-US" dirty="0"/>
              <a:t>39</a:t>
            </a:r>
          </a:p>
        </p:txBody>
      </p:sp>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64198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90461"/>
            <a:ext cx="7886700" cy="1325563"/>
          </a:xfrm>
        </p:spPr>
        <p:txBody>
          <a:bodyPr/>
          <a:lstStyle/>
          <a:p>
            <a:r>
              <a:rPr lang="en-US" dirty="0"/>
              <a:t>Name of cleaning product: _____________________</a:t>
            </a:r>
          </a:p>
        </p:txBody>
      </p:sp>
      <p:sp>
        <p:nvSpPr>
          <p:cNvPr id="8" name="Content Placeholder 7"/>
          <p:cNvSpPr>
            <a:spLocks noGrp="1"/>
          </p:cNvSpPr>
          <p:nvPr>
            <p:ph sz="half" idx="1"/>
          </p:nvPr>
        </p:nvSpPr>
        <p:spPr>
          <a:xfrm>
            <a:off x="674054" y="2394067"/>
            <a:ext cx="3546915" cy="3933018"/>
          </a:xfrm>
        </p:spPr>
        <p:txBody>
          <a:bodyPr>
            <a:normAutofit/>
          </a:bodyPr>
          <a:lstStyle/>
          <a:p>
            <a:pPr>
              <a:buFont typeface="Wingdings" panose="05000000000000000000" pitchFamily="2" charset="2"/>
              <a:buChar char="q"/>
            </a:pPr>
            <a:r>
              <a:rPr lang="en-US" dirty="0"/>
              <a:t>Does it have a 3</a:t>
            </a:r>
            <a:r>
              <a:rPr lang="en-US" baseline="30000" dirty="0"/>
              <a:t>rd</a:t>
            </a:r>
            <a:r>
              <a:rPr lang="en-US" dirty="0"/>
              <a:t>-party certification by Green Seal, </a:t>
            </a:r>
            <a:r>
              <a:rPr lang="en-US" dirty="0" err="1"/>
              <a:t>EcoLogo</a:t>
            </a:r>
            <a:r>
              <a:rPr lang="en-US" dirty="0"/>
              <a:t>, or Safer Choice?</a:t>
            </a:r>
          </a:p>
          <a:p>
            <a:pPr>
              <a:buFont typeface="Wingdings" panose="05000000000000000000" pitchFamily="2" charset="2"/>
              <a:buChar char="q"/>
            </a:pPr>
            <a:r>
              <a:rPr lang="en-US" dirty="0"/>
              <a:t>Does it have all ingredients listed?</a:t>
            </a:r>
          </a:p>
          <a:p>
            <a:pPr>
              <a:buFont typeface="Wingdings" panose="05000000000000000000" pitchFamily="2" charset="2"/>
              <a:buChar char="q"/>
            </a:pPr>
            <a:r>
              <a:rPr lang="en-US" dirty="0"/>
              <a:t>Is it free of dyes?</a:t>
            </a:r>
          </a:p>
          <a:p>
            <a:pPr>
              <a:buFont typeface="Wingdings" panose="05000000000000000000" pitchFamily="2" charset="2"/>
              <a:buChar char="q"/>
            </a:pPr>
            <a:r>
              <a:rPr lang="en-US" dirty="0"/>
              <a:t>Is it fragrance free? </a:t>
            </a:r>
          </a:p>
        </p:txBody>
      </p:sp>
      <p:sp>
        <p:nvSpPr>
          <p:cNvPr id="2" name="Content Placeholder 1"/>
          <p:cNvSpPr>
            <a:spLocks noGrp="1"/>
          </p:cNvSpPr>
          <p:nvPr>
            <p:ph sz="half" idx="2"/>
          </p:nvPr>
        </p:nvSpPr>
        <p:spPr>
          <a:xfrm>
            <a:off x="4629150" y="2345290"/>
            <a:ext cx="3886200" cy="4351338"/>
          </a:xfrm>
        </p:spPr>
        <p:txBody>
          <a:bodyPr>
            <a:normAutofit/>
          </a:bodyPr>
          <a:lstStyle/>
          <a:p>
            <a:pPr>
              <a:buFont typeface="Wingdings" panose="05000000000000000000" pitchFamily="2" charset="2"/>
              <a:buChar char="q"/>
            </a:pPr>
            <a:r>
              <a:rPr lang="en-US" dirty="0"/>
              <a:t>Is it ready to use or does it need to be mixed with water?</a:t>
            </a:r>
          </a:p>
          <a:p>
            <a:pPr>
              <a:buFont typeface="Wingdings" panose="05000000000000000000" pitchFamily="2" charset="2"/>
              <a:buChar char="q"/>
            </a:pPr>
            <a:r>
              <a:rPr lang="en-US" dirty="0"/>
              <a:t>Have I read all the label instructions?</a:t>
            </a:r>
          </a:p>
          <a:p>
            <a:pPr>
              <a:buFont typeface="Wingdings" panose="05000000000000000000" pitchFamily="2" charset="2"/>
              <a:buChar char="q"/>
            </a:pPr>
            <a:r>
              <a:rPr lang="en-US" dirty="0"/>
              <a:t>It is in the original container?</a:t>
            </a:r>
          </a:p>
          <a:p>
            <a:pPr>
              <a:buFont typeface="Wingdings" panose="05000000000000000000" pitchFamily="2" charset="2"/>
              <a:buChar char="q"/>
            </a:pPr>
            <a:r>
              <a:rPr lang="en-US" dirty="0"/>
              <a:t>Is it stored out of children’s reach?</a:t>
            </a:r>
          </a:p>
        </p:txBody>
      </p:sp>
      <p:sp>
        <p:nvSpPr>
          <p:cNvPr id="3" name="Date Placeholder 2"/>
          <p:cNvSpPr>
            <a:spLocks noGrp="1"/>
          </p:cNvSpPr>
          <p:nvPr>
            <p:ph type="dt" sz="half" idx="10"/>
          </p:nvPr>
        </p:nvSpPr>
        <p:spPr>
          <a:xfrm>
            <a:off x="265873" y="6327085"/>
            <a:ext cx="2057400" cy="365125"/>
          </a:xfrm>
        </p:spPr>
        <p:txBody>
          <a:bodyPr/>
          <a:lstStyle/>
          <a:p>
            <a:r>
              <a:rPr lang="en-US" dirty="0"/>
              <a:t>2020</a:t>
            </a:r>
          </a:p>
        </p:txBody>
      </p:sp>
      <p:sp>
        <p:nvSpPr>
          <p:cNvPr id="9" name="Slide Number Placeholder 8"/>
          <p:cNvSpPr>
            <a:spLocks noGrp="1"/>
          </p:cNvSpPr>
          <p:nvPr>
            <p:ph type="sldNum" sz="quarter" idx="12"/>
          </p:nvPr>
        </p:nvSpPr>
        <p:spPr>
          <a:xfrm>
            <a:off x="7094054" y="6327085"/>
            <a:ext cx="2057400" cy="365125"/>
          </a:xfrm>
        </p:spPr>
        <p:txBody>
          <a:bodyPr/>
          <a:lstStyle/>
          <a:p>
            <a:r>
              <a:rPr lang="en-US" dirty="0"/>
              <a:t>40</a:t>
            </a:r>
          </a:p>
        </p:txBody>
      </p:sp>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338351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195619"/>
            <a:ext cx="7886700" cy="1325563"/>
          </a:xfrm>
        </p:spPr>
        <p:txBody>
          <a:bodyPr/>
          <a:lstStyle/>
          <a:p>
            <a:r>
              <a:rPr lang="en-US" dirty="0"/>
              <a:t>Name of sanitizing product: _____________________</a:t>
            </a:r>
          </a:p>
        </p:txBody>
      </p:sp>
      <p:sp>
        <p:nvSpPr>
          <p:cNvPr id="9" name="Content Placeholder 8"/>
          <p:cNvSpPr>
            <a:spLocks noGrp="1"/>
          </p:cNvSpPr>
          <p:nvPr>
            <p:ph sz="half" idx="2"/>
          </p:nvPr>
        </p:nvSpPr>
        <p:spPr>
          <a:xfrm>
            <a:off x="826746" y="2916981"/>
            <a:ext cx="6866141" cy="2918754"/>
          </a:xfrm>
        </p:spPr>
        <p:txBody>
          <a:bodyPr>
            <a:normAutofit fontScale="85000" lnSpcReduction="20000"/>
          </a:bodyPr>
          <a:lstStyle/>
          <a:p>
            <a:r>
              <a:rPr lang="en-US" sz="2300" dirty="0"/>
              <a:t>EPA-Registration No: ________________</a:t>
            </a:r>
          </a:p>
          <a:p>
            <a:r>
              <a:rPr lang="en-US" sz="2300" dirty="0"/>
              <a:t>Active Ingredient: __________________</a:t>
            </a:r>
          </a:p>
          <a:p>
            <a:r>
              <a:rPr lang="en-US" sz="2300" dirty="0"/>
              <a:t>Signal Word _______________________</a:t>
            </a:r>
          </a:p>
          <a:p>
            <a:r>
              <a:rPr lang="en-US" sz="2300" dirty="0"/>
              <a:t>Mixing Required?_______</a:t>
            </a:r>
          </a:p>
          <a:p>
            <a:r>
              <a:rPr lang="en-US" sz="2300" dirty="0"/>
              <a:t>Mixing Instructions_____________________</a:t>
            </a:r>
          </a:p>
          <a:p>
            <a:r>
              <a:rPr lang="en-US" sz="2300" dirty="0"/>
              <a:t>Dwell time: _______</a:t>
            </a:r>
          </a:p>
          <a:p>
            <a:r>
              <a:rPr lang="en-US" sz="2300" dirty="0"/>
              <a:t>Safe for food-contact surfaces?________ </a:t>
            </a:r>
          </a:p>
          <a:p>
            <a:r>
              <a:rPr lang="en-US" sz="2300" dirty="0" err="1"/>
              <a:t>DfE</a:t>
            </a:r>
            <a:r>
              <a:rPr lang="en-US" sz="2300" dirty="0"/>
              <a:t> logo or </a:t>
            </a:r>
            <a:r>
              <a:rPr lang="en-US" sz="2300" dirty="0" err="1"/>
              <a:t>DfE</a:t>
            </a:r>
            <a:r>
              <a:rPr lang="en-US" sz="2300" dirty="0"/>
              <a:t>-approved active ingredient? ________</a:t>
            </a:r>
          </a:p>
          <a:p>
            <a:pPr marL="0" indent="0">
              <a:buNone/>
            </a:pPr>
            <a:endParaRPr lang="en-US" dirty="0"/>
          </a:p>
        </p:txBody>
      </p:sp>
      <p:sp>
        <p:nvSpPr>
          <p:cNvPr id="2" name="Date Placeholder 1"/>
          <p:cNvSpPr>
            <a:spLocks noGrp="1"/>
          </p:cNvSpPr>
          <p:nvPr>
            <p:ph type="dt" sz="half" idx="10"/>
          </p:nvPr>
        </p:nvSpPr>
        <p:spPr>
          <a:xfrm>
            <a:off x="231084" y="6356349"/>
            <a:ext cx="2057400" cy="365125"/>
          </a:xfrm>
        </p:spPr>
        <p:txBody>
          <a:bodyPr/>
          <a:lstStyle/>
          <a:p>
            <a:r>
              <a:rPr lang="en-US" dirty="0"/>
              <a:t>2020</a:t>
            </a:r>
          </a:p>
        </p:txBody>
      </p:sp>
      <p:sp>
        <p:nvSpPr>
          <p:cNvPr id="5" name="Slide Number Placeholder 4"/>
          <p:cNvSpPr>
            <a:spLocks noGrp="1"/>
          </p:cNvSpPr>
          <p:nvPr>
            <p:ph type="sldNum" sz="quarter" idx="12"/>
          </p:nvPr>
        </p:nvSpPr>
        <p:spPr>
          <a:xfrm>
            <a:off x="7086600" y="6356350"/>
            <a:ext cx="2057400" cy="365125"/>
          </a:xfrm>
        </p:spPr>
        <p:txBody>
          <a:bodyPr/>
          <a:lstStyle/>
          <a:p>
            <a:r>
              <a:rPr lang="en-US" dirty="0"/>
              <a:t>41</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8607177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8041" y="1240152"/>
            <a:ext cx="7886700" cy="1325563"/>
          </a:xfrm>
        </p:spPr>
        <p:txBody>
          <a:bodyPr/>
          <a:lstStyle/>
          <a:p>
            <a:r>
              <a:rPr lang="en-US" dirty="0"/>
              <a:t>Name of disinfecting product: _____________________</a:t>
            </a:r>
          </a:p>
        </p:txBody>
      </p:sp>
      <p:sp>
        <p:nvSpPr>
          <p:cNvPr id="9" name="Content Placeholder 8"/>
          <p:cNvSpPr>
            <a:spLocks noGrp="1"/>
          </p:cNvSpPr>
          <p:nvPr>
            <p:ph sz="half" idx="2"/>
          </p:nvPr>
        </p:nvSpPr>
        <p:spPr>
          <a:xfrm>
            <a:off x="820220" y="2859067"/>
            <a:ext cx="5124995" cy="2910580"/>
          </a:xfrm>
        </p:spPr>
        <p:txBody>
          <a:bodyPr>
            <a:normAutofit fontScale="92500" lnSpcReduction="20000"/>
          </a:bodyPr>
          <a:lstStyle/>
          <a:p>
            <a:r>
              <a:rPr lang="en-US" sz="2200" dirty="0"/>
              <a:t>EPA-Registration No: __________________</a:t>
            </a:r>
          </a:p>
          <a:p>
            <a:r>
              <a:rPr lang="en-US" sz="2200" dirty="0"/>
              <a:t>Active Ingredient: ____________________</a:t>
            </a:r>
          </a:p>
          <a:p>
            <a:r>
              <a:rPr lang="en-US" sz="2200" dirty="0"/>
              <a:t>Signal Word: ________________________</a:t>
            </a:r>
          </a:p>
          <a:p>
            <a:r>
              <a:rPr lang="en-US" sz="2200" dirty="0"/>
              <a:t>Mixing Required?_____________________</a:t>
            </a:r>
          </a:p>
          <a:p>
            <a:r>
              <a:rPr lang="en-US" sz="2200" dirty="0"/>
              <a:t>Mixing Instructions____________________</a:t>
            </a:r>
          </a:p>
          <a:p>
            <a:r>
              <a:rPr lang="en-US" sz="2200" dirty="0"/>
              <a:t>Dwell time: ________</a:t>
            </a:r>
          </a:p>
          <a:p>
            <a:r>
              <a:rPr lang="en-US" sz="2200" dirty="0"/>
              <a:t>Safe for food-contact surfaces? </a:t>
            </a:r>
          </a:p>
          <a:p>
            <a:r>
              <a:rPr lang="en-US" sz="2200" dirty="0" err="1"/>
              <a:t>DfE</a:t>
            </a:r>
            <a:r>
              <a:rPr lang="en-US" sz="2200" dirty="0"/>
              <a:t> logo or </a:t>
            </a:r>
            <a:r>
              <a:rPr lang="en-US" sz="2200" dirty="0" err="1"/>
              <a:t>DfE</a:t>
            </a:r>
            <a:r>
              <a:rPr lang="en-US" sz="2200" dirty="0"/>
              <a:t>-approved active ingredient? </a:t>
            </a:r>
          </a:p>
          <a:p>
            <a:pPr marL="0" indent="0">
              <a:buNone/>
            </a:pPr>
            <a:endParaRPr lang="en-US" dirty="0"/>
          </a:p>
        </p:txBody>
      </p:sp>
      <p:sp>
        <p:nvSpPr>
          <p:cNvPr id="2" name="Date Placeholder 1"/>
          <p:cNvSpPr>
            <a:spLocks noGrp="1"/>
          </p:cNvSpPr>
          <p:nvPr>
            <p:ph type="dt" sz="half" idx="10"/>
          </p:nvPr>
        </p:nvSpPr>
        <p:spPr>
          <a:xfrm>
            <a:off x="171450" y="6356351"/>
            <a:ext cx="2057400" cy="365125"/>
          </a:xfrm>
        </p:spPr>
        <p:txBody>
          <a:bodyPr/>
          <a:lstStyle/>
          <a:p>
            <a:r>
              <a:rPr lang="en-US" dirty="0"/>
              <a:t>2020</a:t>
            </a:r>
          </a:p>
        </p:txBody>
      </p:sp>
      <p:sp>
        <p:nvSpPr>
          <p:cNvPr id="5" name="Slide Number Placeholder 4"/>
          <p:cNvSpPr>
            <a:spLocks noGrp="1"/>
          </p:cNvSpPr>
          <p:nvPr>
            <p:ph type="sldNum" sz="quarter" idx="12"/>
          </p:nvPr>
        </p:nvSpPr>
        <p:spPr>
          <a:xfrm>
            <a:off x="7086600" y="6356351"/>
            <a:ext cx="2057400" cy="365125"/>
          </a:xfrm>
        </p:spPr>
        <p:txBody>
          <a:bodyPr/>
          <a:lstStyle/>
          <a:p>
            <a:r>
              <a:rPr lang="en-US" dirty="0"/>
              <a:t>42</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572278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5210" y="730726"/>
            <a:ext cx="8173580" cy="611449"/>
          </a:xfrm>
        </p:spPr>
        <p:txBody>
          <a:bodyPr/>
          <a:lstStyle/>
          <a:p>
            <a:pPr algn="ctr"/>
            <a:r>
              <a:rPr lang="en-US" dirty="0"/>
              <a:t>Did you know?</a:t>
            </a:r>
          </a:p>
        </p:txBody>
      </p:sp>
      <p:sp>
        <p:nvSpPr>
          <p:cNvPr id="6" name="Content Placeholder 5"/>
          <p:cNvSpPr>
            <a:spLocks noGrp="1"/>
          </p:cNvSpPr>
          <p:nvPr>
            <p:ph idx="1"/>
          </p:nvPr>
        </p:nvSpPr>
        <p:spPr>
          <a:xfrm>
            <a:off x="534569" y="1387982"/>
            <a:ext cx="6253633" cy="2956798"/>
          </a:xfrm>
        </p:spPr>
        <p:txBody>
          <a:bodyPr/>
          <a:lstStyle/>
          <a:p>
            <a:r>
              <a:rPr lang="en-US" sz="2400" dirty="0"/>
              <a:t>Your body contains many more microbes (including bacteria and viruses) than human cells. </a:t>
            </a:r>
          </a:p>
          <a:p>
            <a:r>
              <a:rPr lang="en-US" sz="2400" dirty="0"/>
              <a:t>Even though some microbes can cause dangerous infections, you can't live without others.</a:t>
            </a:r>
          </a:p>
        </p:txBody>
      </p:sp>
      <p:sp>
        <p:nvSpPr>
          <p:cNvPr id="11" name="TextBox 10"/>
          <p:cNvSpPr txBox="1"/>
          <p:nvPr/>
        </p:nvSpPr>
        <p:spPr>
          <a:xfrm>
            <a:off x="2083549" y="4344780"/>
            <a:ext cx="4095083" cy="1777410"/>
          </a:xfrm>
          <a:prstGeom prst="rect">
            <a:avLst/>
          </a:prstGeom>
          <a:solidFill>
            <a:srgbClr val="F7941E"/>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r>
              <a:rPr lang="en-US" sz="2400" dirty="0"/>
              <a:t>Exposure to microbes in early childhood is important for immune system development and digestive health.</a:t>
            </a:r>
          </a:p>
          <a:p>
            <a:endParaRPr lang="en-US" sz="1350" dirty="0"/>
          </a:p>
        </p:txBody>
      </p:sp>
      <p:sp>
        <p:nvSpPr>
          <p:cNvPr id="5" name="TextBox 4"/>
          <p:cNvSpPr txBox="1"/>
          <p:nvPr/>
        </p:nvSpPr>
        <p:spPr>
          <a:xfrm>
            <a:off x="534569" y="3511735"/>
            <a:ext cx="7523544" cy="369332"/>
          </a:xfrm>
          <a:prstGeom prst="rect">
            <a:avLst/>
          </a:prstGeom>
          <a:noFill/>
        </p:spPr>
        <p:txBody>
          <a:bodyPr wrap="square" rtlCol="0">
            <a:spAutoFit/>
          </a:bodyPr>
          <a:lstStyle/>
          <a:p>
            <a:r>
              <a:rPr lang="en-US" dirty="0"/>
              <a:t> Courtesy: National Human Genome Research Institute </a:t>
            </a:r>
            <a:r>
              <a:rPr lang="en-US" dirty="0">
                <a:hlinkClick r:id="rId4"/>
              </a:rPr>
              <a:t>https://genome.gov</a:t>
            </a:r>
            <a:r>
              <a:rPr lang="en-US" dirty="0"/>
              <a:t>    </a:t>
            </a:r>
          </a:p>
        </p:txBody>
      </p:sp>
      <p:sp>
        <p:nvSpPr>
          <p:cNvPr id="7" name="Slide Number Placeholder 6"/>
          <p:cNvSpPr>
            <a:spLocks noGrp="1"/>
          </p:cNvSpPr>
          <p:nvPr>
            <p:ph type="sldNum" sz="quarter" idx="13"/>
          </p:nvPr>
        </p:nvSpPr>
        <p:spPr>
          <a:xfrm>
            <a:off x="7029413" y="6356351"/>
            <a:ext cx="2057400" cy="365125"/>
          </a:xfrm>
        </p:spPr>
        <p:txBody>
          <a:bodyPr/>
          <a:lstStyle/>
          <a:p>
            <a:r>
              <a:rPr lang="en-US" dirty="0"/>
              <a:t>43</a:t>
            </a:r>
          </a:p>
        </p:txBody>
      </p:sp>
      <p:sp>
        <p:nvSpPr>
          <p:cNvPr id="10" name="Slide Number Placeholder 6"/>
          <p:cNvSpPr txBox="1">
            <a:spLocks/>
          </p:cNvSpPr>
          <p:nvPr/>
        </p:nvSpPr>
        <p:spPr>
          <a:xfrm>
            <a:off x="0" y="6351659"/>
            <a:ext cx="63034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2020</a:t>
            </a:r>
          </a:p>
        </p:txBody>
      </p:sp>
      <p:sp>
        <p:nvSpPr>
          <p:cNvPr id="9" name="Rectangle 8"/>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33994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584200"/>
          </a:xfrm>
        </p:spPr>
        <p:txBody>
          <a:bodyPr>
            <a:normAutofit fontScale="90000"/>
          </a:bodyPr>
          <a:lstStyle/>
          <a:p>
            <a:pPr>
              <a:defRPr/>
            </a:pPr>
            <a:br>
              <a:rPr lang="en-US" dirty="0">
                <a:latin typeface="+mj-lt"/>
              </a:rPr>
            </a:br>
            <a:r>
              <a:rPr lang="en-US" dirty="0">
                <a:latin typeface="+mj-lt"/>
              </a:rPr>
              <a:t>Why are we here today?</a:t>
            </a:r>
          </a:p>
        </p:txBody>
      </p:sp>
      <p:sp>
        <p:nvSpPr>
          <p:cNvPr id="10243" name="TextBox 4"/>
          <p:cNvSpPr txBox="1">
            <a:spLocks noChangeArrowheads="1"/>
          </p:cNvSpPr>
          <p:nvPr/>
        </p:nvSpPr>
        <p:spPr bwMode="auto">
          <a:xfrm>
            <a:off x="381000" y="1295399"/>
            <a:ext cx="8022220" cy="4401205"/>
          </a:xfrm>
          <a:prstGeom prst="rect">
            <a:avLst/>
          </a:prstGeom>
          <a:noFill/>
          <a:ln w="28575">
            <a:noFill/>
            <a:miter lim="800000"/>
            <a:headEnd/>
            <a:tailEnd/>
          </a:ln>
        </p:spPr>
        <p:txBody>
          <a:bodyPr wrap="square">
            <a:spAutoFit/>
          </a:bodyPr>
          <a:lstStyle/>
          <a:p>
            <a:pPr>
              <a:defRPr/>
            </a:pPr>
            <a:endParaRPr lang="en-US" sz="2800" dirty="0">
              <a:solidFill>
                <a:srgbClr val="8DC63F"/>
              </a:solidFill>
              <a:ea typeface="News Gothic MT"/>
              <a:cs typeface="News Gothic MT"/>
            </a:endParaRPr>
          </a:p>
          <a:p>
            <a:pPr>
              <a:defRPr/>
            </a:pPr>
            <a:r>
              <a:rPr lang="en-US" sz="2800" dirty="0">
                <a:solidFill>
                  <a:srgbClr val="8DC63F"/>
                </a:solidFill>
                <a:ea typeface="News Gothic MT"/>
                <a:cs typeface="News Gothic MT"/>
              </a:rPr>
              <a:t>Goal</a:t>
            </a:r>
            <a:r>
              <a:rPr lang="en-US" sz="2800" b="1" dirty="0">
                <a:solidFill>
                  <a:srgbClr val="8DC63F"/>
                </a:solidFill>
                <a:ea typeface="News Gothic MT"/>
                <a:cs typeface="News Gothic MT"/>
              </a:rPr>
              <a:t>: </a:t>
            </a:r>
            <a:r>
              <a:rPr lang="en-US" sz="2800" dirty="0">
                <a:solidFill>
                  <a:srgbClr val="0072BC"/>
                </a:solidFill>
                <a:ea typeface="News Gothic MT"/>
                <a:cs typeface="News Gothic MT"/>
              </a:rPr>
              <a:t>To protect the health of children, child care staff, and the environment. You will  learn about:</a:t>
            </a:r>
          </a:p>
          <a:p>
            <a:pPr>
              <a:defRPr/>
            </a:pPr>
            <a:endParaRPr lang="en-US" sz="2800" dirty="0">
              <a:solidFill>
                <a:srgbClr val="0072BC"/>
              </a:solidFill>
              <a:ea typeface="News Gothic MT"/>
              <a:cs typeface="News Gothic MT"/>
            </a:endParaRPr>
          </a:p>
          <a:p>
            <a:pPr>
              <a:defRPr/>
            </a:pPr>
            <a:r>
              <a:rPr lang="en-US" sz="2800" dirty="0">
                <a:cs typeface="Arial" pitchFamily="34" charset="0"/>
              </a:rPr>
              <a:t>1. How germs cause illness</a:t>
            </a:r>
          </a:p>
          <a:p>
            <a:pPr>
              <a:defRPr/>
            </a:pPr>
            <a:r>
              <a:rPr lang="en-US" sz="2800" dirty="0">
                <a:cs typeface="Arial" pitchFamily="34" charset="0"/>
              </a:rPr>
              <a:t>2. Safe use of sanitizers and disinfectants</a:t>
            </a:r>
          </a:p>
          <a:p>
            <a:pPr>
              <a:defRPr/>
            </a:pPr>
            <a:r>
              <a:rPr lang="en-US" sz="2800" dirty="0">
                <a:cs typeface="Arial" pitchFamily="34" charset="0"/>
              </a:rPr>
              <a:t>3. An integrated approach for managing germs in child care facilities (Integrated Germ Management or IGM) that is healthy for children, staff, and the environment.</a:t>
            </a:r>
          </a:p>
        </p:txBody>
      </p:sp>
      <p:sp>
        <p:nvSpPr>
          <p:cNvPr id="3" name="Date Placeholder 2"/>
          <p:cNvSpPr>
            <a:spLocks noGrp="1"/>
          </p:cNvSpPr>
          <p:nvPr>
            <p:ph type="dt" sz="half" idx="10"/>
          </p:nvPr>
        </p:nvSpPr>
        <p:spPr/>
        <p:txBody>
          <a:bodyPr/>
          <a:lstStyle/>
          <a:p>
            <a:r>
              <a:rPr lang="en-US"/>
              <a:t>2020</a:t>
            </a:r>
            <a:endParaRPr lang="en-US" dirty="0"/>
          </a:p>
        </p:txBody>
      </p:sp>
      <p:sp>
        <p:nvSpPr>
          <p:cNvPr id="7" name="Slide Number Placeholder 6"/>
          <p:cNvSpPr>
            <a:spLocks noGrp="1"/>
          </p:cNvSpPr>
          <p:nvPr>
            <p:ph type="sldNum" sz="quarter" idx="12"/>
          </p:nvPr>
        </p:nvSpPr>
        <p:spPr>
          <a:xfrm>
            <a:off x="6935596" y="6356349"/>
            <a:ext cx="2057400" cy="365125"/>
          </a:xfrm>
        </p:spPr>
        <p:txBody>
          <a:bodyPr/>
          <a:lstStyle/>
          <a:p>
            <a:r>
              <a:rPr lang="en-US" dirty="0"/>
              <a:t>4</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91120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840" y="584791"/>
            <a:ext cx="3894996" cy="541197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200" y="584792"/>
            <a:ext cx="3894996" cy="5411972"/>
          </a:xfrm>
          <a:prstGeom prst="rect">
            <a:avLst/>
          </a:prstGeom>
        </p:spPr>
      </p:pic>
      <p:sp>
        <p:nvSpPr>
          <p:cNvPr id="2" name="Date Placeholder 1"/>
          <p:cNvSpPr>
            <a:spLocks noGrp="1"/>
          </p:cNvSpPr>
          <p:nvPr>
            <p:ph type="dt" sz="half" idx="10"/>
          </p:nvPr>
        </p:nvSpPr>
        <p:spPr>
          <a:xfrm>
            <a:off x="151572" y="6356349"/>
            <a:ext cx="2057400" cy="365125"/>
          </a:xfrm>
        </p:spPr>
        <p:txBody>
          <a:bodyPr/>
          <a:lstStyle/>
          <a:p>
            <a:r>
              <a:rPr lang="en-US"/>
              <a:t>2020</a:t>
            </a:r>
          </a:p>
        </p:txBody>
      </p:sp>
      <p:sp>
        <p:nvSpPr>
          <p:cNvPr id="5" name="Slide Number Placeholder 4"/>
          <p:cNvSpPr>
            <a:spLocks noGrp="1"/>
          </p:cNvSpPr>
          <p:nvPr>
            <p:ph type="sldNum" sz="quarter" idx="12"/>
          </p:nvPr>
        </p:nvSpPr>
        <p:spPr>
          <a:xfrm>
            <a:off x="6994663" y="6356350"/>
            <a:ext cx="2057400" cy="365125"/>
          </a:xfrm>
        </p:spPr>
        <p:txBody>
          <a:bodyPr/>
          <a:lstStyle/>
          <a:p>
            <a:r>
              <a:rPr lang="en-US" dirty="0"/>
              <a:t>44</a:t>
            </a:r>
          </a:p>
        </p:txBody>
      </p:sp>
      <p:sp>
        <p:nvSpPr>
          <p:cNvPr id="6" name="Rectangle 5"/>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04595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6" y="382546"/>
            <a:ext cx="8173580" cy="1215948"/>
          </a:xfrm>
        </p:spPr>
        <p:txBody>
          <a:bodyPr>
            <a:normAutofit fontScale="90000"/>
          </a:bodyPr>
          <a:lstStyle/>
          <a:p>
            <a:br>
              <a:rPr lang="en-US" dirty="0"/>
            </a:br>
            <a:br>
              <a:rPr lang="en-US" dirty="0"/>
            </a:br>
            <a:r>
              <a:rPr lang="en-US" dirty="0"/>
              <a:t>Activity: Do you Clean, Sanitize or Disinfect? </a:t>
            </a:r>
          </a:p>
        </p:txBody>
      </p:sp>
      <p:sp>
        <p:nvSpPr>
          <p:cNvPr id="8" name="Content Placeholder 7"/>
          <p:cNvSpPr>
            <a:spLocks noGrp="1"/>
          </p:cNvSpPr>
          <p:nvPr>
            <p:ph sz="half" idx="1"/>
          </p:nvPr>
        </p:nvSpPr>
        <p:spPr>
          <a:xfrm>
            <a:off x="2497207" y="2839640"/>
            <a:ext cx="3886200" cy="3699271"/>
          </a:xfrm>
        </p:spPr>
        <p:txBody>
          <a:bodyPr/>
          <a:lstStyle/>
          <a:p>
            <a:r>
              <a:rPr lang="en-US" dirty="0"/>
              <a:t>Mixed-use table</a:t>
            </a:r>
          </a:p>
          <a:p>
            <a:pPr marL="0" indent="0">
              <a:buNone/>
            </a:pPr>
            <a:endParaRPr lang="en-US" dirty="0"/>
          </a:p>
          <a:p>
            <a:r>
              <a:rPr lang="en-US" dirty="0"/>
              <a:t>Changing table</a:t>
            </a:r>
          </a:p>
          <a:p>
            <a:pPr marL="0" indent="0">
              <a:buNone/>
            </a:pPr>
            <a:endParaRPr lang="en-US" dirty="0"/>
          </a:p>
          <a:p>
            <a:r>
              <a:rPr lang="en-US" dirty="0"/>
              <a:t>Nap mat</a:t>
            </a:r>
          </a:p>
          <a:p>
            <a:endParaRPr lang="en-US" dirty="0"/>
          </a:p>
          <a:p>
            <a:endParaRPr lang="en-US" dirty="0"/>
          </a:p>
        </p:txBody>
      </p:sp>
      <p:sp>
        <p:nvSpPr>
          <p:cNvPr id="3" name="Date Placeholder 2"/>
          <p:cNvSpPr>
            <a:spLocks noGrp="1"/>
          </p:cNvSpPr>
          <p:nvPr>
            <p:ph type="dt" sz="half" idx="10"/>
          </p:nvPr>
        </p:nvSpPr>
        <p:spPr>
          <a:xfrm>
            <a:off x="191328" y="6333025"/>
            <a:ext cx="2057400" cy="365125"/>
          </a:xfrm>
        </p:spPr>
        <p:txBody>
          <a:bodyPr/>
          <a:lstStyle/>
          <a:p>
            <a:r>
              <a:rPr lang="en-US" dirty="0"/>
              <a:t>2020</a:t>
            </a:r>
          </a:p>
        </p:txBody>
      </p:sp>
      <p:sp>
        <p:nvSpPr>
          <p:cNvPr id="10" name="Text Placeholder 6"/>
          <p:cNvSpPr txBox="1">
            <a:spLocks/>
          </p:cNvSpPr>
          <p:nvPr/>
        </p:nvSpPr>
        <p:spPr>
          <a:xfrm>
            <a:off x="487018" y="2064762"/>
            <a:ext cx="8169964" cy="334897"/>
          </a:xfrm>
          <a:prstGeom prst="rect">
            <a:avLst/>
          </a:prstGeom>
        </p:spPr>
        <p:txBody>
          <a:bodyPr/>
          <a:lstStyle>
            <a:lvl1pPr marL="393690" indent="-393690"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933" b="0" kern="1200" dirty="0" smtClean="0">
                <a:solidFill>
                  <a:schemeClr val="tx1"/>
                </a:solidFill>
                <a:latin typeface="+mn-lt"/>
                <a:ea typeface="+mn-ea"/>
                <a:cs typeface="+mn-cs"/>
              </a:defRPr>
            </a:lvl1pPr>
            <a:lvl2pPr marL="772565" indent="-378875"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667" b="0" kern="1200" dirty="0" smtClean="0">
                <a:solidFill>
                  <a:schemeClr val="tx1"/>
                </a:solidFill>
                <a:latin typeface="+mn-lt"/>
                <a:ea typeface="+mn-ea"/>
                <a:cs typeface="+mn-cs"/>
              </a:defRPr>
            </a:lvl2pPr>
            <a:lvl3pPr marL="1075240" indent="-302676"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400" b="0" kern="1200" dirty="0" smtClean="0">
                <a:solidFill>
                  <a:schemeClr val="tx1"/>
                </a:solidFill>
                <a:latin typeface="+mn-lt"/>
                <a:ea typeface="+mn-ea"/>
                <a:cs typeface="+mn-cs"/>
              </a:defRPr>
            </a:lvl3pPr>
            <a:lvl4pPr marL="1371566" indent="-296326"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133" b="0" kern="1200" dirty="0" smtClean="0">
                <a:solidFill>
                  <a:schemeClr val="tx1"/>
                </a:solidFill>
                <a:latin typeface="+mn-lt"/>
                <a:ea typeface="+mn-ea"/>
                <a:cs typeface="+mn-cs"/>
              </a:defRPr>
            </a:lvl4pPr>
            <a:lvl5pPr marL="1750440" indent="-302676" algn="l" defTabSz="853419"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400" dirty="0"/>
              <a:t>Please refer to your handout </a:t>
            </a:r>
            <a:r>
              <a:rPr lang="en-US" sz="2400" i="1" dirty="0"/>
              <a:t>Caring for Our Children, Appendix K </a:t>
            </a:r>
          </a:p>
          <a:p>
            <a:endParaRPr lang="en-US" sz="1800" dirty="0"/>
          </a:p>
        </p:txBody>
      </p:sp>
      <p:sp>
        <p:nvSpPr>
          <p:cNvPr id="9" name="Slide Number Placeholder 8"/>
          <p:cNvSpPr>
            <a:spLocks noGrp="1"/>
          </p:cNvSpPr>
          <p:nvPr>
            <p:ph type="sldNum" sz="quarter" idx="12"/>
          </p:nvPr>
        </p:nvSpPr>
        <p:spPr>
          <a:xfrm>
            <a:off x="7086600" y="6356349"/>
            <a:ext cx="2057400" cy="365125"/>
          </a:xfrm>
        </p:spPr>
        <p:txBody>
          <a:bodyPr/>
          <a:lstStyle/>
          <a:p>
            <a:r>
              <a:rPr lang="en-US" dirty="0"/>
              <a:t>45</a:t>
            </a:r>
          </a:p>
        </p:txBody>
      </p:sp>
      <p:sp>
        <p:nvSpPr>
          <p:cNvPr id="11" name="Rectangle 10"/>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2544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41095" y="2477691"/>
            <a:ext cx="1821784" cy="2980134"/>
          </a:xfrm>
          <a:prstGeom prst="rect">
            <a:avLst/>
          </a:prstGeom>
          <a:solidFill>
            <a:srgbClr val="007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8060" y="497035"/>
            <a:ext cx="8173580" cy="1215948"/>
          </a:xfrm>
        </p:spPr>
        <p:txBody>
          <a:bodyPr>
            <a:normAutofit fontScale="90000"/>
          </a:bodyPr>
          <a:lstStyle/>
          <a:p>
            <a:r>
              <a:rPr lang="en-US" dirty="0"/>
              <a:t>Activity: Do you clean, sanitize or disinfect? </a:t>
            </a:r>
          </a:p>
        </p:txBody>
      </p:sp>
      <p:sp>
        <p:nvSpPr>
          <p:cNvPr id="8" name="Content Placeholder 7"/>
          <p:cNvSpPr>
            <a:spLocks noGrp="1"/>
          </p:cNvSpPr>
          <p:nvPr>
            <p:ph sz="half" idx="1"/>
          </p:nvPr>
        </p:nvSpPr>
        <p:spPr>
          <a:xfrm>
            <a:off x="628650" y="2477691"/>
            <a:ext cx="3886200" cy="3699271"/>
          </a:xfrm>
        </p:spPr>
        <p:txBody>
          <a:bodyPr/>
          <a:lstStyle/>
          <a:p>
            <a:r>
              <a:rPr lang="en-US" dirty="0"/>
              <a:t>Mixed-use table</a:t>
            </a:r>
          </a:p>
          <a:p>
            <a:pPr marL="0" indent="0">
              <a:buNone/>
            </a:pPr>
            <a:endParaRPr lang="en-US" dirty="0"/>
          </a:p>
          <a:p>
            <a:r>
              <a:rPr lang="en-US" dirty="0"/>
              <a:t>Changing table</a:t>
            </a:r>
          </a:p>
          <a:p>
            <a:pPr marL="0" indent="0">
              <a:buNone/>
            </a:pPr>
            <a:endParaRPr lang="en-US" dirty="0"/>
          </a:p>
          <a:p>
            <a:r>
              <a:rPr lang="en-US" dirty="0"/>
              <a:t>Nap mat</a:t>
            </a:r>
          </a:p>
          <a:p>
            <a:endParaRPr lang="en-US" dirty="0"/>
          </a:p>
          <a:p>
            <a:endParaRPr lang="en-US" dirty="0"/>
          </a:p>
        </p:txBody>
      </p:sp>
      <p:sp>
        <p:nvSpPr>
          <p:cNvPr id="10" name="Text Placeholder 6"/>
          <p:cNvSpPr txBox="1">
            <a:spLocks/>
          </p:cNvSpPr>
          <p:nvPr/>
        </p:nvSpPr>
        <p:spPr>
          <a:xfrm>
            <a:off x="431676" y="1750106"/>
            <a:ext cx="8169964" cy="334897"/>
          </a:xfrm>
          <a:prstGeom prst="rect">
            <a:avLst/>
          </a:prstGeom>
        </p:spPr>
        <p:txBody>
          <a:bodyPr/>
          <a:lstStyle>
            <a:lvl1pPr marL="393690" indent="-393690"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933" b="0" kern="1200" dirty="0" smtClean="0">
                <a:solidFill>
                  <a:schemeClr val="tx1"/>
                </a:solidFill>
                <a:latin typeface="+mn-lt"/>
                <a:ea typeface="+mn-ea"/>
                <a:cs typeface="+mn-cs"/>
              </a:defRPr>
            </a:lvl1pPr>
            <a:lvl2pPr marL="772565" indent="-378875"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667" b="0" kern="1200" dirty="0" smtClean="0">
                <a:solidFill>
                  <a:schemeClr val="tx1"/>
                </a:solidFill>
                <a:latin typeface="+mn-lt"/>
                <a:ea typeface="+mn-ea"/>
                <a:cs typeface="+mn-cs"/>
              </a:defRPr>
            </a:lvl2pPr>
            <a:lvl3pPr marL="1075240" indent="-302676" algn="l" defTabSz="853419" rtl="0" eaLnBrk="1" latinLnBrk="0" hangingPunct="1">
              <a:lnSpc>
                <a:spcPct val="100000"/>
              </a:lnSpc>
              <a:spcBef>
                <a:spcPts val="0"/>
              </a:spcBef>
              <a:spcAft>
                <a:spcPts val="800"/>
              </a:spcAft>
              <a:buClr>
                <a:schemeClr val="accent1"/>
              </a:buClr>
              <a:buSzPct val="80000"/>
              <a:buFont typeface="Wingdings" charset="2"/>
              <a:buChar char="§"/>
              <a:tabLst/>
              <a:defRPr lang="en-US" sz="2400" b="0" kern="1200" dirty="0" smtClean="0">
                <a:solidFill>
                  <a:schemeClr val="tx1"/>
                </a:solidFill>
                <a:latin typeface="+mn-lt"/>
                <a:ea typeface="+mn-ea"/>
                <a:cs typeface="+mn-cs"/>
              </a:defRPr>
            </a:lvl3pPr>
            <a:lvl4pPr marL="1371566" indent="-296326" algn="l" defTabSz="853419" rtl="0" eaLnBrk="1" latinLnBrk="0" hangingPunct="1">
              <a:lnSpc>
                <a:spcPct val="100000"/>
              </a:lnSpc>
              <a:spcBef>
                <a:spcPts val="0"/>
              </a:spcBef>
              <a:spcAft>
                <a:spcPts val="800"/>
              </a:spcAft>
              <a:buClr>
                <a:schemeClr val="accent5">
                  <a:lumMod val="50000"/>
                </a:schemeClr>
              </a:buClr>
              <a:buSzPct val="100000"/>
              <a:buFont typeface=".AppleSystemUIFont" charset="0"/>
              <a:buChar char="-"/>
              <a:tabLst/>
              <a:defRPr lang="en-US" sz="2133" b="0" kern="1200" dirty="0" smtClean="0">
                <a:solidFill>
                  <a:schemeClr val="tx1"/>
                </a:solidFill>
                <a:latin typeface="+mn-lt"/>
                <a:ea typeface="+mn-ea"/>
                <a:cs typeface="+mn-cs"/>
              </a:defRPr>
            </a:lvl4pPr>
            <a:lvl5pPr marL="1750440" indent="-302676" algn="l" defTabSz="853419" rtl="0" eaLnBrk="1" latinLnBrk="0" hangingPunct="1">
              <a:lnSpc>
                <a:spcPct val="200000"/>
              </a:lnSpc>
              <a:spcBef>
                <a:spcPts val="0"/>
              </a:spcBef>
              <a:buClr>
                <a:srgbClr val="18A3AC"/>
              </a:buClr>
              <a:buSzPct val="80000"/>
              <a:buFont typeface="Wingdings" charset="2"/>
              <a:buChar char="§"/>
              <a:defRPr lang="en-US" sz="2667" b="0" kern="1200" dirty="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a:buNone/>
            </a:pPr>
            <a:r>
              <a:rPr lang="en-US" sz="2400" dirty="0"/>
              <a:t>Please refer to your handout </a:t>
            </a:r>
            <a:r>
              <a:rPr lang="en-US" sz="2400" i="1" dirty="0"/>
              <a:t>Caring for Our Children appendix K </a:t>
            </a:r>
          </a:p>
          <a:p>
            <a:endParaRPr lang="en-US" sz="1800" dirty="0"/>
          </a:p>
        </p:txBody>
      </p:sp>
      <p:sp>
        <p:nvSpPr>
          <p:cNvPr id="11" name="TextBox 10"/>
          <p:cNvSpPr txBox="1"/>
          <p:nvPr/>
        </p:nvSpPr>
        <p:spPr bwMode="auto">
          <a:xfrm>
            <a:off x="3741095" y="2736881"/>
            <a:ext cx="1795255" cy="461665"/>
          </a:xfrm>
          <a:prstGeom prst="rect">
            <a:avLst/>
          </a:prstGeom>
          <a:ln w="38100">
            <a:solidFill>
              <a:srgbClr val="F7941E"/>
            </a:solidFill>
            <a:headEnd/>
            <a:tailEnd/>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r>
              <a:rPr lang="en-US" sz="1500" dirty="0"/>
              <a:t>Clean &amp; </a:t>
            </a:r>
            <a:r>
              <a:rPr lang="en-US" sz="1500" b="1" dirty="0"/>
              <a:t>sanitize </a:t>
            </a:r>
            <a:r>
              <a:rPr lang="en-US" sz="1500" dirty="0"/>
              <a:t>before serving food</a:t>
            </a:r>
          </a:p>
        </p:txBody>
      </p:sp>
      <p:sp>
        <p:nvSpPr>
          <p:cNvPr id="13" name="TextBox 12"/>
          <p:cNvSpPr txBox="1"/>
          <p:nvPr/>
        </p:nvSpPr>
        <p:spPr bwMode="auto">
          <a:xfrm>
            <a:off x="3767624" y="3512014"/>
            <a:ext cx="1795255" cy="461665"/>
          </a:xfrm>
          <a:prstGeom prst="rect">
            <a:avLst/>
          </a:prstGeom>
          <a:ln w="38100">
            <a:solidFill>
              <a:srgbClr val="F7941E"/>
            </a:solidFill>
            <a:headEnd/>
            <a:tailEnd/>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r>
              <a:rPr lang="en-US" sz="1500" dirty="0"/>
              <a:t>Clean &amp; </a:t>
            </a:r>
            <a:r>
              <a:rPr lang="en-US" sz="1500" b="1" dirty="0"/>
              <a:t>disinfect</a:t>
            </a:r>
            <a:r>
              <a:rPr lang="en-US" sz="1500" dirty="0"/>
              <a:t> after each use</a:t>
            </a:r>
          </a:p>
        </p:txBody>
      </p:sp>
      <p:sp>
        <p:nvSpPr>
          <p:cNvPr id="14" name="TextBox 13"/>
          <p:cNvSpPr txBox="1"/>
          <p:nvPr/>
        </p:nvSpPr>
        <p:spPr bwMode="auto">
          <a:xfrm>
            <a:off x="3767624" y="4382823"/>
            <a:ext cx="1795255" cy="461665"/>
          </a:xfrm>
          <a:prstGeom prst="rect">
            <a:avLst/>
          </a:prstGeom>
          <a:ln w="38100">
            <a:solidFill>
              <a:srgbClr val="F7941E"/>
            </a:solidFill>
            <a:headEnd/>
            <a:tailEnd/>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r>
              <a:rPr lang="en-US" sz="1500" b="1" dirty="0"/>
              <a:t>Clean</a:t>
            </a:r>
            <a:r>
              <a:rPr lang="en-US" sz="1500" dirty="0"/>
              <a:t> weekly or before use by another child</a:t>
            </a:r>
          </a:p>
        </p:txBody>
      </p:sp>
      <p:sp>
        <p:nvSpPr>
          <p:cNvPr id="3" name="Date Placeholder 2"/>
          <p:cNvSpPr>
            <a:spLocks noGrp="1"/>
          </p:cNvSpPr>
          <p:nvPr>
            <p:ph type="dt" sz="half" idx="10"/>
          </p:nvPr>
        </p:nvSpPr>
        <p:spPr>
          <a:xfrm>
            <a:off x="201267" y="6356350"/>
            <a:ext cx="2057400" cy="365125"/>
          </a:xfrm>
        </p:spPr>
        <p:txBody>
          <a:bodyPr/>
          <a:lstStyle/>
          <a:p>
            <a:r>
              <a:rPr lang="en-US" dirty="0"/>
              <a:t>2020</a:t>
            </a:r>
          </a:p>
        </p:txBody>
      </p:sp>
      <p:sp>
        <p:nvSpPr>
          <p:cNvPr id="7" name="Slide Number Placeholder 6"/>
          <p:cNvSpPr>
            <a:spLocks noGrp="1"/>
          </p:cNvSpPr>
          <p:nvPr>
            <p:ph type="sldNum" sz="quarter" idx="12"/>
          </p:nvPr>
        </p:nvSpPr>
        <p:spPr>
          <a:xfrm>
            <a:off x="7086600" y="6361596"/>
            <a:ext cx="2057400" cy="365125"/>
          </a:xfrm>
        </p:spPr>
        <p:txBody>
          <a:bodyPr/>
          <a:lstStyle/>
          <a:p>
            <a:r>
              <a:rPr lang="en-US" dirty="0"/>
              <a:t>46</a:t>
            </a:r>
          </a:p>
        </p:txBody>
      </p:sp>
      <p:sp>
        <p:nvSpPr>
          <p:cNvPr id="12" name="Rectangle 11"/>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740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2026"/>
            <a:ext cx="9143999" cy="1143000"/>
          </a:xfrm>
          <a:prstGeom prst="rect">
            <a:avLst/>
          </a:prstGeom>
        </p:spPr>
        <p:txBody>
          <a:bodyPr>
            <a:noAutofit/>
          </a:bodyPr>
          <a:lstStyle/>
          <a:p>
            <a:pPr algn="ctr"/>
            <a:r>
              <a:rPr lang="en-US" sz="3900" dirty="0"/>
              <a:t>Cleaning, Sanitizing, and Disinfecting </a:t>
            </a:r>
            <a:br>
              <a:rPr lang="en-US" sz="3900" dirty="0"/>
            </a:br>
            <a:r>
              <a:rPr lang="en-US" sz="3900" dirty="0"/>
              <a:t>Policy Activity</a:t>
            </a:r>
            <a:br>
              <a:rPr lang="en-US" sz="3900" dirty="0"/>
            </a:br>
            <a:endParaRPr lang="en-US" sz="3900" dirty="0"/>
          </a:p>
        </p:txBody>
      </p:sp>
      <p:sp>
        <p:nvSpPr>
          <p:cNvPr id="7" name="Content Placeholder 6"/>
          <p:cNvSpPr>
            <a:spLocks noGrp="1"/>
          </p:cNvSpPr>
          <p:nvPr>
            <p:ph idx="1"/>
          </p:nvPr>
        </p:nvSpPr>
        <p:spPr>
          <a:xfrm>
            <a:off x="800099" y="2496307"/>
            <a:ext cx="7543800" cy="4038600"/>
          </a:xfrm>
        </p:spPr>
        <p:txBody>
          <a:bodyPr/>
          <a:lstStyle/>
          <a:p>
            <a:pPr marL="285750" indent="-285750"/>
            <a:r>
              <a:rPr lang="en-US" dirty="0"/>
              <a:t>What are the key takeaway messages that can be put into a staff or parent handbook?</a:t>
            </a:r>
          </a:p>
        </p:txBody>
      </p:sp>
      <p:sp>
        <p:nvSpPr>
          <p:cNvPr id="3" name="Date Placeholder 2"/>
          <p:cNvSpPr>
            <a:spLocks noGrp="1"/>
          </p:cNvSpPr>
          <p:nvPr>
            <p:ph type="dt" sz="half" idx="10"/>
          </p:nvPr>
        </p:nvSpPr>
        <p:spPr/>
        <p:txBody>
          <a:bodyPr/>
          <a:lstStyle/>
          <a:p>
            <a:r>
              <a:rPr lang="en-US"/>
              <a:t>2020</a:t>
            </a:r>
            <a:endParaRPr lang="en-US" dirty="0"/>
          </a:p>
        </p:txBody>
      </p:sp>
      <p:sp>
        <p:nvSpPr>
          <p:cNvPr id="8" name="Slide Number Placeholder 7"/>
          <p:cNvSpPr>
            <a:spLocks noGrp="1"/>
          </p:cNvSpPr>
          <p:nvPr>
            <p:ph type="sldNum" sz="quarter" idx="12"/>
          </p:nvPr>
        </p:nvSpPr>
        <p:spPr>
          <a:xfrm>
            <a:off x="7048500" y="6356349"/>
            <a:ext cx="2057400" cy="365125"/>
          </a:xfrm>
        </p:spPr>
        <p:txBody>
          <a:bodyPr/>
          <a:lstStyle/>
          <a:p>
            <a:r>
              <a:rPr lang="en-US" dirty="0"/>
              <a:t>47</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2142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2020</a:t>
            </a:r>
          </a:p>
        </p:txBody>
      </p:sp>
      <p:sp>
        <p:nvSpPr>
          <p:cNvPr id="4" name="Slide Number Placeholder 3"/>
          <p:cNvSpPr>
            <a:spLocks noGrp="1"/>
          </p:cNvSpPr>
          <p:nvPr>
            <p:ph type="sldNum" sz="quarter" idx="12"/>
          </p:nvPr>
        </p:nvSpPr>
        <p:spPr/>
        <p:txBody>
          <a:bodyPr/>
          <a:lstStyle/>
          <a:p>
            <a:fld id="{9E58D18C-74CE-471D-9FD4-143F518211FC}" type="slidenum">
              <a:rPr lang="en-US" smtClean="0"/>
              <a:t>6</a:t>
            </a:fld>
            <a:endParaRPr lang="en-US"/>
          </a:p>
        </p:txBody>
      </p:sp>
      <p:sp>
        <p:nvSpPr>
          <p:cNvPr id="6" name="Rectangle 5"/>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704" y="411982"/>
            <a:ext cx="4485627" cy="5804929"/>
          </a:xfrm>
          <a:prstGeom prst="rect">
            <a:avLst/>
          </a:prstGeom>
          <a:ln>
            <a:solidFill>
              <a:srgbClr val="003473"/>
            </a:solidFill>
          </a:ln>
        </p:spPr>
      </p:pic>
    </p:spTree>
    <p:custDataLst>
      <p:tags r:id="rId1"/>
    </p:custDataLst>
    <p:extLst>
      <p:ext uri="{BB962C8B-B14F-4D97-AF65-F5344CB8AC3E}">
        <p14:creationId xmlns:p14="http://schemas.microsoft.com/office/powerpoint/2010/main" val="52195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059" y="787108"/>
            <a:ext cx="7886700" cy="2586418"/>
          </a:xfrm>
        </p:spPr>
        <p:txBody>
          <a:bodyPr>
            <a:normAutofit/>
          </a:bodyPr>
          <a:lstStyle/>
          <a:p>
            <a:r>
              <a:rPr lang="en-US" dirty="0"/>
              <a:t>Infectious illnesses are caused by certain “germs” (also called “pathogens or microbes”)</a:t>
            </a:r>
            <a:br>
              <a:rPr lang="en-US" dirty="0"/>
            </a:br>
            <a:endParaRPr lang="en-US" dirty="0"/>
          </a:p>
        </p:txBody>
      </p:sp>
      <p:sp>
        <p:nvSpPr>
          <p:cNvPr id="3" name="Content Placeholder 2"/>
          <p:cNvSpPr>
            <a:spLocks noGrp="1"/>
          </p:cNvSpPr>
          <p:nvPr>
            <p:ph idx="1"/>
          </p:nvPr>
        </p:nvSpPr>
        <p:spPr>
          <a:xfrm>
            <a:off x="1062041" y="2005011"/>
            <a:ext cx="6922132" cy="4351338"/>
          </a:xfrm>
        </p:spPr>
        <p:txBody>
          <a:bodyPr/>
          <a:lstStyle/>
          <a:p>
            <a:endParaRPr lang="en-US" dirty="0"/>
          </a:p>
          <a:p>
            <a:endParaRPr lang="en-US" dirty="0"/>
          </a:p>
          <a:p>
            <a:r>
              <a:rPr lang="en-US" sz="2600" dirty="0"/>
              <a:t>Viruses</a:t>
            </a:r>
          </a:p>
          <a:p>
            <a:r>
              <a:rPr lang="en-US" sz="2600" dirty="0"/>
              <a:t>Bacteria</a:t>
            </a:r>
          </a:p>
          <a:p>
            <a:r>
              <a:rPr lang="en-US" sz="2600" dirty="0"/>
              <a:t>Fungi</a:t>
            </a:r>
          </a:p>
          <a:p>
            <a:r>
              <a:rPr lang="en-US" sz="2600" dirty="0"/>
              <a:t>Parasites</a:t>
            </a:r>
          </a:p>
          <a:p>
            <a:endParaRPr lang="en-US" dirty="0"/>
          </a:p>
          <a:p>
            <a:pPr marL="0" indent="0">
              <a:buNone/>
            </a:pPr>
            <a:endParaRPr lang="en-US" dirty="0"/>
          </a:p>
        </p:txBody>
      </p:sp>
      <p:pic>
        <p:nvPicPr>
          <p:cNvPr id="6" name="Picture 5" descr="How Microbes Devour Carnitine In Meat Eaters-Renovating Your Mind Plunges Into Some Fascinat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409" y="2718927"/>
            <a:ext cx="3100829" cy="3100829"/>
          </a:xfrm>
          <a:prstGeom prst="rect">
            <a:avLst/>
          </a:prstGeom>
        </p:spPr>
      </p:pic>
      <p:sp>
        <p:nvSpPr>
          <p:cNvPr id="4" name="Date Placeholder 3"/>
          <p:cNvSpPr>
            <a:spLocks noGrp="1"/>
          </p:cNvSpPr>
          <p:nvPr>
            <p:ph type="dt" sz="half" idx="10"/>
          </p:nvPr>
        </p:nvSpPr>
        <p:spPr/>
        <p:txBody>
          <a:bodyPr/>
          <a:lstStyle/>
          <a:p>
            <a:r>
              <a:rPr lang="en-US"/>
              <a:t>2020</a:t>
            </a:r>
            <a:endParaRPr lang="en-US" dirty="0"/>
          </a:p>
        </p:txBody>
      </p:sp>
      <p:sp>
        <p:nvSpPr>
          <p:cNvPr id="9" name="Slide Number Placeholder 8"/>
          <p:cNvSpPr>
            <a:spLocks noGrp="1"/>
          </p:cNvSpPr>
          <p:nvPr>
            <p:ph type="sldNum" sz="quarter" idx="12"/>
          </p:nvPr>
        </p:nvSpPr>
        <p:spPr>
          <a:xfrm>
            <a:off x="6955473" y="6356349"/>
            <a:ext cx="2057400" cy="365125"/>
          </a:xfrm>
        </p:spPr>
        <p:txBody>
          <a:bodyPr/>
          <a:lstStyle/>
          <a:p>
            <a:r>
              <a:rPr lang="en-US" dirty="0"/>
              <a:t>5</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42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462" y="745435"/>
            <a:ext cx="7886700" cy="1821317"/>
          </a:xfrm>
        </p:spPr>
        <p:txBody>
          <a:bodyPr>
            <a:normAutofit fontScale="90000"/>
          </a:bodyPr>
          <a:lstStyle/>
          <a:p>
            <a:r>
              <a:rPr lang="en-US" dirty="0"/>
              <a:t>Question: Why are young children in child care settings are at higher risk for infectious illness?</a:t>
            </a:r>
          </a:p>
        </p:txBody>
      </p:sp>
      <p:pic>
        <p:nvPicPr>
          <p:cNvPr id="1026" name="Picture 2" descr="https://dl.boxcloud.com/api/2.0/internal_files/280762951017/versions/295369997673/representations/jpg_paged_2048x2048/content/1.jpg?access_token=1!eTrXiAr0_GiVA314Fg0oa3RDZ3Z8n5ONdNq4mnsLd5ACt0DG2aU8dcx6-33awtUOTMpf9C2yaIzL_-zdhEOIzXa4aBzu1TKWWqDOD5A1-Duwf0ttQw5xflMt4OIbkdGn_8O1Fz2T4ipGVD8Nfh5eSPb7rOhPeyQyivIhUVYKfx64Zv1JnlsmeF-kB49DE7rHW3XCJ4yy7zNwu-cvuRyEI-sUDdGhb-VP0ODhsYQ5R0TsacVuTKk0DUVRcIld4aqmObkSPtN7PJK-rPzZy8oGiLDMnMJfyfN0CuMJ3isign11LzdI-XjipUTNjXgmN2ffhlLfcjdYuNlr9hdUROF52fC9_nRy_RF64IJ21h-wg7rR3jWu2ss1NEGmshjkQfEdGeMCKpiaMtbTQjqMwEZgqno5BjQ2svWKXgHbKK-vbxpZM1j2o3MdKdE_7lLhx8PxK0CI1-l3aCzMk2uIKuxkWevZ5BTtLOgKYcqA0iol7XRcfuq-QbHaKbiF9aUMDgzEDvS-FGN-PhDpLOmbojcyUrH5TxX7zo_3nxJ8342Bm8WiWsVEc5mZL14_VD7ehJ0T&amp;box_client_name=box-content-preview&amp;box_client_version=2.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184" y="2656377"/>
            <a:ext cx="4357256" cy="348580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r>
              <a:rPr lang="en-US"/>
              <a:t>2020</a:t>
            </a:r>
            <a:endParaRPr lang="en-US" dirty="0"/>
          </a:p>
        </p:txBody>
      </p:sp>
      <p:sp>
        <p:nvSpPr>
          <p:cNvPr id="7" name="Slide Number Placeholder 6"/>
          <p:cNvSpPr>
            <a:spLocks noGrp="1"/>
          </p:cNvSpPr>
          <p:nvPr>
            <p:ph type="sldNum" sz="quarter" idx="12"/>
          </p:nvPr>
        </p:nvSpPr>
        <p:spPr>
          <a:xfrm>
            <a:off x="6935596" y="6356349"/>
            <a:ext cx="2057400" cy="365125"/>
          </a:xfrm>
        </p:spPr>
        <p:txBody>
          <a:bodyPr/>
          <a:lstStyle/>
          <a:p>
            <a:r>
              <a:rPr lang="en-US" dirty="0"/>
              <a:t>6</a:t>
            </a:r>
          </a:p>
        </p:txBody>
      </p:sp>
      <p:sp>
        <p:nvSpPr>
          <p:cNvPr id="8" name="Rectangle 7"/>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885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460439"/>
            <a:ext cx="7886700" cy="1325563"/>
          </a:xfrm>
        </p:spPr>
        <p:txBody>
          <a:bodyPr/>
          <a:lstStyle/>
          <a:p>
            <a:r>
              <a:rPr lang="en-US" dirty="0"/>
              <a:t>Answer:</a:t>
            </a:r>
          </a:p>
        </p:txBody>
      </p:sp>
      <p:sp>
        <p:nvSpPr>
          <p:cNvPr id="7" name="Content Placeholder 6"/>
          <p:cNvSpPr>
            <a:spLocks noGrp="1"/>
          </p:cNvSpPr>
          <p:nvPr>
            <p:ph idx="1"/>
          </p:nvPr>
        </p:nvSpPr>
        <p:spPr/>
        <p:txBody>
          <a:bodyPr>
            <a:normAutofit fontScale="85000" lnSpcReduction="10000"/>
          </a:bodyPr>
          <a:lstStyle/>
          <a:p>
            <a:r>
              <a:rPr lang="en-US" dirty="0"/>
              <a:t>They are in close contact with other children and their caregivers.</a:t>
            </a:r>
          </a:p>
          <a:p>
            <a:r>
              <a:rPr lang="en-US" dirty="0"/>
              <a:t>They are curious and touch everything. </a:t>
            </a:r>
          </a:p>
          <a:p>
            <a:r>
              <a:rPr lang="en-US" dirty="0"/>
              <a:t>The often putting objects and their hands in their mouths.</a:t>
            </a:r>
          </a:p>
          <a:p>
            <a:r>
              <a:rPr lang="en-US" dirty="0"/>
              <a:t>They don’t have good personal hygiene skills.</a:t>
            </a:r>
          </a:p>
          <a:p>
            <a:r>
              <a:rPr lang="en-US" dirty="0"/>
              <a:t>They wear diapers or are in early stages of toilet learning. </a:t>
            </a:r>
          </a:p>
          <a:p>
            <a:r>
              <a:rPr lang="en-US" dirty="0"/>
              <a:t>They have immature immune systems leading to more illnesses and more sharing of germs.</a:t>
            </a:r>
          </a:p>
          <a:p>
            <a:r>
              <a:rPr lang="en-US" dirty="0"/>
              <a:t>They are not fully immunized.</a:t>
            </a:r>
          </a:p>
          <a:p>
            <a:r>
              <a:rPr lang="en-US" dirty="0"/>
              <a:t>They spend more time on the floor where germs collect.</a:t>
            </a:r>
          </a:p>
        </p:txBody>
      </p:sp>
      <p:sp>
        <p:nvSpPr>
          <p:cNvPr id="2" name="Date Placeholder 1"/>
          <p:cNvSpPr>
            <a:spLocks noGrp="1"/>
          </p:cNvSpPr>
          <p:nvPr>
            <p:ph type="dt" sz="half" idx="10"/>
          </p:nvPr>
        </p:nvSpPr>
        <p:spPr/>
        <p:txBody>
          <a:bodyPr/>
          <a:lstStyle/>
          <a:p>
            <a:r>
              <a:rPr lang="en-US"/>
              <a:t>2020</a:t>
            </a:r>
            <a:endParaRPr lang="en-US" dirty="0"/>
          </a:p>
        </p:txBody>
      </p:sp>
      <p:sp>
        <p:nvSpPr>
          <p:cNvPr id="5" name="Slide Number Placeholder 4"/>
          <p:cNvSpPr>
            <a:spLocks noGrp="1"/>
          </p:cNvSpPr>
          <p:nvPr>
            <p:ph type="sldNum" sz="quarter" idx="12"/>
          </p:nvPr>
        </p:nvSpPr>
        <p:spPr/>
        <p:txBody>
          <a:bodyPr/>
          <a:lstStyle/>
          <a:p>
            <a:r>
              <a:rPr lang="en-US" dirty="0"/>
              <a:t>7</a:t>
            </a:r>
          </a:p>
        </p:txBody>
      </p:sp>
      <p:sp>
        <p:nvSpPr>
          <p:cNvPr id="10" name="Rectangle 9"/>
          <p:cNvSpPr/>
          <p:nvPr/>
        </p:nvSpPr>
        <p:spPr>
          <a:xfrm>
            <a:off x="0" y="0"/>
            <a:ext cx="9144000" cy="411982"/>
          </a:xfrm>
          <a:prstGeom prst="rect">
            <a:avLst/>
          </a:prstGeom>
          <a:solidFill>
            <a:srgbClr val="003473"/>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69433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2102</TotalTime>
  <Words>4141</Words>
  <Application>Microsoft Office PowerPoint</Application>
  <PresentationFormat>On-screen Show (4:3)</PresentationFormat>
  <Paragraphs>570</Paragraphs>
  <Slides>53</Slides>
  <Notes>47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Arial</vt:lpstr>
      <vt:lpstr>Arial Unicode MS</vt:lpstr>
      <vt:lpstr>Calibri</vt:lpstr>
      <vt:lpstr>Calibri Light</vt:lpstr>
      <vt:lpstr>Cambria</vt:lpstr>
      <vt:lpstr>Lucida Sans</vt:lpstr>
      <vt:lpstr>Wingdings</vt:lpstr>
      <vt:lpstr>Office Theme</vt:lpstr>
      <vt:lpstr>Custom Design</vt:lpstr>
      <vt:lpstr>Integrated Germ Management</vt:lpstr>
      <vt:lpstr>Acknowledgements </vt:lpstr>
      <vt:lpstr>What Is an Antimicrobial Pesticide?  </vt:lpstr>
      <vt:lpstr>  HSA Training Requirement   </vt:lpstr>
      <vt:lpstr> Why are we here today?</vt:lpstr>
      <vt:lpstr>PowerPoint Presentation</vt:lpstr>
      <vt:lpstr>Infectious illnesses are caused by certain “germs” (also called “pathogens or microbes”) </vt:lpstr>
      <vt:lpstr>Question: Why are young children in child care settings are at higher risk for infectious illness?</vt:lpstr>
      <vt:lpstr>Answer:</vt:lpstr>
      <vt:lpstr>  Germs spread easily among young children…</vt:lpstr>
      <vt:lpstr>Ways to stop the spread of infectious illness</vt:lpstr>
      <vt:lpstr>https://www.youtube.com/watch?v=xtwdyCE9F14&amp;feature=youtu.be</vt:lpstr>
      <vt:lpstr>What is the difference between cleaning, sanitizing, and disinfecting?</vt:lpstr>
      <vt:lpstr>CLEAN</vt:lpstr>
      <vt:lpstr>A clean environment… </vt:lpstr>
      <vt:lpstr>Steps to reduce clutter:</vt:lpstr>
      <vt:lpstr>Cleaning products that are healthier for people and the environment</vt:lpstr>
      <vt:lpstr> Tools for effective cleaning</vt:lpstr>
      <vt:lpstr>What surfaces should be cleaned?</vt:lpstr>
      <vt:lpstr> SURFACE CLEANING STEPS</vt:lpstr>
      <vt:lpstr>SANITIZE</vt:lpstr>
      <vt:lpstr>What surfaces should be sanitized?</vt:lpstr>
      <vt:lpstr> DISINFECT</vt:lpstr>
      <vt:lpstr> What surfaces should be disinfected?</vt:lpstr>
      <vt:lpstr>What products should I use for sanitizing and disinfecting?</vt:lpstr>
      <vt:lpstr> The Label is the Law</vt:lpstr>
      <vt:lpstr>PowerPoint Presentation</vt:lpstr>
      <vt:lpstr>PowerPoint Presentation</vt:lpstr>
      <vt:lpstr>Ingredients Statement</vt:lpstr>
      <vt:lpstr> Design for the Environment Logo If you see the DfE logo on an EPA-authorized label for a sanitizer or disinfectant, you can be assured that the product uses a least-hazardous active ingredient from this list: </vt:lpstr>
      <vt:lpstr>Ingredients Statement</vt:lpstr>
      <vt:lpstr>Potential asthmagen active ingredients</vt:lpstr>
      <vt:lpstr>Did you know…</vt:lpstr>
      <vt:lpstr>June 5, 2020 COVID-19 Guidance</vt:lpstr>
      <vt:lpstr>DISINFECTING AND SANITIZING STEPS</vt:lpstr>
      <vt:lpstr>PowerPoint Presentation</vt:lpstr>
      <vt:lpstr>Always use caution with sanitizers and disinfectants</vt:lpstr>
      <vt:lpstr> Always use caution with sanitizers and disinfectants (continued)</vt:lpstr>
      <vt:lpstr>Purchasing Options: Dilution systems</vt:lpstr>
      <vt:lpstr>Safety Data Sheets (SDS)</vt:lpstr>
      <vt:lpstr>What about bleach?</vt:lpstr>
      <vt:lpstr>If using bleach: </vt:lpstr>
      <vt:lpstr>Are bleach-free products compliant with California Community Care Licensing  Title 22 Regulations? YES!</vt:lpstr>
      <vt:lpstr>  </vt:lpstr>
      <vt:lpstr>Are bleach-free products compliant with the Environment Rating Scales-- ECERS, ITERS, and FCCERS? YES!</vt:lpstr>
      <vt:lpstr>Name of cleaning product: _____________________</vt:lpstr>
      <vt:lpstr>Name of sanitizing product: _____________________</vt:lpstr>
      <vt:lpstr>Name of disinfecting product: _____________________</vt:lpstr>
      <vt:lpstr>Did you know?</vt:lpstr>
      <vt:lpstr>PowerPoint Presentation</vt:lpstr>
      <vt:lpstr>  Activity: Do you Clean, Sanitize or Disinfect? </vt:lpstr>
      <vt:lpstr>Activity: Do you clean, sanitize or disinfect? </vt:lpstr>
      <vt:lpstr>Cleaning, Sanitizing, and Disinfecting  Policy Activity </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Rose, Bobbie</cp:lastModifiedBy>
  <cp:revision>121</cp:revision>
  <dcterms:created xsi:type="dcterms:W3CDTF">2020-01-06T21:35:07Z</dcterms:created>
  <dcterms:modified xsi:type="dcterms:W3CDTF">2020-09-28T21:53:00Z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7691C2D5-A9CE-4E2D-9B19-108A201D9D60</vt:lpwstr>
  </property>
  <property fmtid="{D5CDD505-2E9C-101B-9397-08002B2CF9AE}" pid="3" name="ArticulatePath">
    <vt:lpwstr>Integrated Germ Management</vt:lpwstr>
  </property>
</Properties>
</file>