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52"/>
  </p:notesMasterIdLst>
  <p:sldIdLst>
    <p:sldId id="256" r:id="rId3"/>
    <p:sldId id="263" r:id="rId4"/>
    <p:sldId id="259" r:id="rId5"/>
    <p:sldId id="264" r:id="rId6"/>
    <p:sldId id="265" r:id="rId7"/>
    <p:sldId id="316" r:id="rId8"/>
    <p:sldId id="270" r:id="rId9"/>
    <p:sldId id="272" r:id="rId10"/>
    <p:sldId id="309" r:id="rId11"/>
    <p:sldId id="271" r:id="rId12"/>
    <p:sldId id="273" r:id="rId13"/>
    <p:sldId id="269" r:id="rId14"/>
    <p:sldId id="266" r:id="rId15"/>
    <p:sldId id="267" r:id="rId16"/>
    <p:sldId id="281" r:id="rId17"/>
    <p:sldId id="274" r:id="rId18"/>
    <p:sldId id="282" r:id="rId19"/>
    <p:sldId id="285" r:id="rId20"/>
    <p:sldId id="284" r:id="rId21"/>
    <p:sldId id="268" r:id="rId22"/>
    <p:sldId id="287" r:id="rId23"/>
    <p:sldId id="280" r:id="rId24"/>
    <p:sldId id="289" r:id="rId25"/>
    <p:sldId id="288" r:id="rId26"/>
    <p:sldId id="290" r:id="rId27"/>
    <p:sldId id="317" r:id="rId28"/>
    <p:sldId id="311" r:id="rId29"/>
    <p:sldId id="276" r:id="rId30"/>
    <p:sldId id="312" r:id="rId31"/>
    <p:sldId id="300" r:id="rId32"/>
    <p:sldId id="307" r:id="rId33"/>
    <p:sldId id="296" r:id="rId34"/>
    <p:sldId id="294" r:id="rId35"/>
    <p:sldId id="313" r:id="rId36"/>
    <p:sldId id="310" r:id="rId37"/>
    <p:sldId id="295" r:id="rId38"/>
    <p:sldId id="306" r:id="rId39"/>
    <p:sldId id="308" r:id="rId40"/>
    <p:sldId id="297" r:id="rId41"/>
    <p:sldId id="315" r:id="rId42"/>
    <p:sldId id="298" r:id="rId43"/>
    <p:sldId id="301" r:id="rId44"/>
    <p:sldId id="303" r:id="rId45"/>
    <p:sldId id="304" r:id="rId46"/>
    <p:sldId id="262" r:id="rId47"/>
    <p:sldId id="302" r:id="rId48"/>
    <p:sldId id="278" r:id="rId49"/>
    <p:sldId id="305" r:id="rId50"/>
    <p:sldId id="279" r:id="rId51"/>
  </p:sldIdLst>
  <p:sldSz cx="9144000" cy="6858000" type="screen4x3"/>
  <p:notesSz cx="6858000" cy="9144000"/>
  <p:custDataLst>
    <p:tags r:id="rId5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a Alvarez Ulloa" initials="RAU" lastIdx="8" clrIdx="0">
    <p:extLst/>
  </p:cmAuthor>
  <p:cmAuthor id="2" name="TRINI" initials="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3"/>
    <a:srgbClr val="F7941E"/>
    <a:srgbClr val="0072BC"/>
    <a:srgbClr val="8DC63F"/>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21" autoAdjust="0"/>
    <p:restoredTop sz="61057" autoAdjust="0"/>
  </p:normalViewPr>
  <p:slideViewPr>
    <p:cSldViewPr snapToGrid="0">
      <p:cViewPr varScale="1">
        <p:scale>
          <a:sx n="53" d="100"/>
          <a:sy n="53" d="100"/>
        </p:scale>
        <p:origin x="2597"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526BA-E6E7-400E-ABBB-C634676A9736}" type="datetimeFigureOut">
              <a:rPr lang="en-US" smtClean="0"/>
              <a:t>5/22/2020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BF3A2-1D03-491F-BDB6-337C0C097926}" type="slidenum">
              <a:rPr lang="en-US" smtClean="0"/>
              <a:t>‹#›</a:t>
            </a:fld>
            <a:endParaRPr lang="en-US"/>
          </a:p>
        </p:txBody>
      </p:sp>
    </p:spTree>
    <p:extLst>
      <p:ext uri="{BB962C8B-B14F-4D97-AF65-F5344CB8AC3E}">
        <p14:creationId xmlns:p14="http://schemas.microsoft.com/office/powerpoint/2010/main" val="351170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rsi.info/PDF/NotesforClarification/ECERS-R%20Additional%20Notes_recent.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a:t>
            </a:fld>
            <a:endParaRPr lang="en-US"/>
          </a:p>
        </p:txBody>
      </p:sp>
    </p:spTree>
    <p:extLst>
      <p:ext uri="{BB962C8B-B14F-4D97-AF65-F5344CB8AC3E}">
        <p14:creationId xmlns:p14="http://schemas.microsoft.com/office/powerpoint/2010/main" val="49073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Estos términos se usan a menudo indistintamente, pero no significan lo mismo. Expliquémoslos.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12</a:t>
            </a:fld>
            <a:endParaRPr lang="en-US"/>
          </a:p>
        </p:txBody>
      </p:sp>
    </p:spTree>
    <p:extLst>
      <p:ext uri="{BB962C8B-B14F-4D97-AF65-F5344CB8AC3E}">
        <p14:creationId xmlns:p14="http://schemas.microsoft.com/office/powerpoint/2010/main" val="162832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Haga esta pregunta abierta a la clase. Hay muchas buenas razones para mantener un ambiente limpio…</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13</a:t>
            </a:fld>
            <a:endParaRPr lang="en-US"/>
          </a:p>
        </p:txBody>
      </p:sp>
    </p:spTree>
    <p:extLst>
      <p:ext uri="{BB962C8B-B14F-4D97-AF65-F5344CB8AC3E}">
        <p14:creationId xmlns:p14="http://schemas.microsoft.com/office/powerpoint/2010/main" val="126575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Haga esta pregunta abierta a la clase. Repasaremos los puntos básicos de la limpieza.</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14</a:t>
            </a:fld>
            <a:endParaRPr lang="en-US"/>
          </a:p>
        </p:txBody>
      </p:sp>
    </p:spTree>
    <p:extLst>
      <p:ext uri="{BB962C8B-B14F-4D97-AF65-F5344CB8AC3E}">
        <p14:creationId xmlns:p14="http://schemas.microsoft.com/office/powerpoint/2010/main" val="16411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No es posible limpiar, higienizar o desinfectar adecuadamente un ambiente desordenado. El primer paso es reducir el desorden.</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15</a:t>
            </a:fld>
            <a:endParaRPr lang="en-US"/>
          </a:p>
        </p:txBody>
      </p:sp>
    </p:spTree>
    <p:extLst>
      <p:ext uri="{BB962C8B-B14F-4D97-AF65-F5344CB8AC3E}">
        <p14:creationId xmlns:p14="http://schemas.microsoft.com/office/powerpoint/2010/main" val="243520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El siguiente paso es elegir un producto para la limpieza que sea seguro. Muchos despiden fuertes gases o intentan disimular los olores con perfumes que causan mala calidad de aire. Algunos productos podrían hacer afirmaciones de mercadeo de que son “ecológicos”, pero posiblemente no lo sean. Busque una certificación de terceros para saber si el producto que usa es más seguro para la salud de los seres humanos y del medio ambiente. Algunos productos están listos para usarse; algunos necesitan diluirse con agua. Siempre siga las instrucciones en la etiqueta para el uso adecuado y use equipo de protección personal, como guantes y anteojos, según se indique.</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16</a:t>
            </a:fld>
            <a:endParaRPr lang="en-US" dirty="0"/>
          </a:p>
        </p:txBody>
      </p:sp>
    </p:spTree>
    <p:extLst>
      <p:ext uri="{BB962C8B-B14F-4D97-AF65-F5344CB8AC3E}">
        <p14:creationId xmlns:p14="http://schemas.microsoft.com/office/powerpoint/2010/main" val="365633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Los paños y trapeadores de microfibra funcionan bien para atrapar y absorber la suciedad, aceites, gérmenes y residuos de las superficies. Estos secan rápido y usan menos solución para la limpieza. Las esponjas albergan microbios y podrían propagar gérmenes en lugar de limpiarlos.</a:t>
            </a:r>
          </a:p>
          <a:p>
            <a:r>
              <a:rPr lang="es-ES" sz="1200" kern="1200" dirty="0" smtClean="0">
                <a:solidFill>
                  <a:schemeClr val="tx1"/>
                </a:solidFill>
                <a:effectLst/>
                <a:latin typeface="+mn-lt"/>
                <a:ea typeface="+mn-ea"/>
                <a:cs typeface="+mn-cs"/>
              </a:rPr>
              <a:t>Los tapetes en las puertas y entradas atrapan la suciedad acumulada en los zapatos. Pase la aspiradora por los tapetes en las puertas a diario. Además, podría considerar una política de “quitarse los zapatos”, especialmente en los programas para bebés o niños pequeños.</a:t>
            </a:r>
          </a:p>
          <a:p>
            <a:r>
              <a:rPr lang="es-ES" sz="1200" kern="1200" dirty="0" smtClean="0">
                <a:solidFill>
                  <a:schemeClr val="tx1"/>
                </a:solidFill>
                <a:effectLst/>
                <a:latin typeface="+mn-lt"/>
                <a:ea typeface="+mn-ea"/>
                <a:cs typeface="+mn-cs"/>
              </a:rPr>
              <a:t>Las aspiradoras equipadas con un filtro de alta eficacia de partículas de aire o HEPA eliminan más suciedad, polvo, caspa de animales, alérgenos, etc. que las aspiradoras convencionales.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17</a:t>
            </a:fld>
            <a:endParaRPr lang="en-US"/>
          </a:p>
        </p:txBody>
      </p:sp>
    </p:spTree>
    <p:extLst>
      <p:ext uri="{BB962C8B-B14F-4D97-AF65-F5344CB8AC3E}">
        <p14:creationId xmlns:p14="http://schemas.microsoft.com/office/powerpoint/2010/main" val="307755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715963"/>
            <a:ext cx="4773612" cy="3579812"/>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Lavar con jabón y enjuagar con agua limpiará estas superficies. La fricción de la limpieza elimina la mayor parte de la suciedad.</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84886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*Evite los guantes de látex, ya que estos conllevan un riesgo de alergia.</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265595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Los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matan los gérmenes a un nivel que reduce el riesgo de enfermarse a través del contacto con la superficie. Los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son pesticidas antimicrobianos.</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20</a:t>
            </a:fld>
            <a:endParaRPr lang="en-US"/>
          </a:p>
        </p:txBody>
      </p:sp>
    </p:spTree>
    <p:extLst>
      <p:ext uri="{BB962C8B-B14F-4D97-AF65-F5344CB8AC3E}">
        <p14:creationId xmlns:p14="http://schemas.microsoft.com/office/powerpoint/2010/main" val="4109864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715963"/>
            <a:ext cx="4773612" cy="3579812"/>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Adecuado para la higienización de superficies de contacto con alimentos (platos, cubiertos, tablas para cortar, bandejas de sillas elevadas para niños, mesas), juguetes que los niños podrían llevarse a la boca y chupetes.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Superficies de contacto con los alimentos (superficies en las que se sirven, almacenan o preparan alimentos). Mesas para usos mixtos.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83285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dirty="0" smtClean="0">
                <a:solidFill>
                  <a:schemeClr val="tx1"/>
                </a:solidFill>
                <a:effectLst/>
                <a:latin typeface="+mn-lt"/>
                <a:ea typeface="+mn-ea"/>
                <a:cs typeface="+mn-cs"/>
              </a:rPr>
              <a:t>La financiación para este taller de Manejo Integrado de Plagas (</a:t>
            </a:r>
            <a:r>
              <a:rPr lang="es-ES" sz="1200" kern="1200" dirty="0" err="1" smtClean="0">
                <a:solidFill>
                  <a:schemeClr val="tx1"/>
                </a:solidFill>
                <a:effectLst/>
                <a:latin typeface="+mn-lt"/>
                <a:ea typeface="+mn-ea"/>
                <a:cs typeface="+mn-cs"/>
              </a:rPr>
              <a:t>Integrated</a:t>
            </a:r>
            <a:r>
              <a:rPr lang="es-ES" sz="1200" kern="1200" dirty="0" smtClean="0">
                <a:solidFill>
                  <a:schemeClr val="tx1"/>
                </a:solidFill>
                <a:effectLst/>
                <a:latin typeface="+mn-lt"/>
                <a:ea typeface="+mn-ea"/>
                <a:cs typeface="+mn-cs"/>
              </a:rPr>
              <a:t> Pest Management, IPM) se proporcionó a través de una subvención otorgada por el Departamento de Regulación de Pesticidas (</a:t>
            </a:r>
            <a:r>
              <a:rPr lang="es-ES" sz="1200" kern="1200" dirty="0" err="1" smtClean="0">
                <a:solidFill>
                  <a:schemeClr val="tx1"/>
                </a:solidFill>
                <a:effectLst/>
                <a:latin typeface="+mn-lt"/>
                <a:ea typeface="+mn-ea"/>
                <a:cs typeface="+mn-cs"/>
              </a:rPr>
              <a:t>Department</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Pesticide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Regulation</a:t>
            </a:r>
            <a:r>
              <a:rPr lang="es-ES" sz="1200" kern="1200" dirty="0" smtClean="0">
                <a:solidFill>
                  <a:schemeClr val="tx1"/>
                </a:solidFill>
                <a:effectLst/>
                <a:latin typeface="+mn-lt"/>
                <a:ea typeface="+mn-ea"/>
                <a:cs typeface="+mn-cs"/>
              </a:rPr>
              <a:t>, DPR) de California, y lo desarrolló originalmente el Programa de Salud en Centros de Cuidado Infantil de California de la Facultad de Enfermería de la Universidad de California (UC), San Francisco, en colaboración con el Centro para la Investigación del Medio Ambiente y la Salud Infantil y el DPR. El contenido de este documento no refleja necesariamente las opiniones y políticas del DPR ni la mención de nombres de marcas ni de productos comerciales constituye el respaldo o la recomendación para su uso.</a:t>
            </a:r>
            <a:endParaRPr lang="es-ES" sz="1100" kern="1200" dirty="0">
              <a:solidFill>
                <a:schemeClr val="tx1"/>
              </a:solidFill>
              <a:effectLst/>
              <a:latin typeface="+mn-lt"/>
              <a:ea typeface="+mn-ea"/>
              <a:cs typeface="+mn-cs"/>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610245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Los desinfectantes matan gérmenes a un nivel más alto que los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Los desinfectantes matan a casi todos los gérmenes en superficies duras y no porosas. Estos se usan para los líquidos corporales como la sangre, heces, vómito y superficies que se tocan mucho, como las perillas de puertas.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22</a:t>
            </a:fld>
            <a:endParaRPr lang="en-US"/>
          </a:p>
        </p:txBody>
      </p:sp>
    </p:spTree>
    <p:extLst>
      <p:ext uri="{BB962C8B-B14F-4D97-AF65-F5344CB8AC3E}">
        <p14:creationId xmlns:p14="http://schemas.microsoft.com/office/powerpoint/2010/main" val="291122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Adecuado para el uso en superficies no porosas como mesas para cambiar pañales, encimeras, manijas de puertas y gabinetes, retretes y lavabos que se usen para las rutinas de aseo, incluidas las llaves del agua, perillas de puertas y palanganas.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Estas son por lo general áreas para el aseo personal o áreas que se tocan mucho con un alto riesgo de acumular muchos gérmenes, como las perillas de puertas, llaves del agua en el baño y fuentes para beber agua.</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8441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715963"/>
            <a:ext cx="4773612" cy="3579812"/>
          </a:xfrm>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Antimicrobiano significa que el producto mata gérmenes.</a:t>
            </a:r>
          </a:p>
          <a:p>
            <a:r>
              <a:rPr lang="es-ES" sz="1200" kern="1200" dirty="0" smtClean="0">
                <a:solidFill>
                  <a:schemeClr val="tx1"/>
                </a:solidFill>
                <a:effectLst/>
                <a:latin typeface="+mn-lt"/>
                <a:ea typeface="+mn-ea"/>
                <a:cs typeface="+mn-cs"/>
              </a:rPr>
              <a:t>Un lavavajillas que alcanza los 165 grados </a:t>
            </a:r>
            <a:r>
              <a:rPr lang="es-ES" sz="1200" kern="1200" dirty="0" err="1" smtClean="0">
                <a:solidFill>
                  <a:schemeClr val="tx1"/>
                </a:solidFill>
                <a:effectLst/>
                <a:latin typeface="+mn-lt"/>
                <a:ea typeface="+mn-ea"/>
                <a:cs typeface="+mn-cs"/>
              </a:rPr>
              <a:t>Farenheit</a:t>
            </a:r>
            <a:r>
              <a:rPr lang="es-ES" sz="1200" kern="1200" dirty="0" smtClean="0">
                <a:solidFill>
                  <a:schemeClr val="tx1"/>
                </a:solidFill>
                <a:effectLst/>
                <a:latin typeface="+mn-lt"/>
                <a:ea typeface="+mn-ea"/>
                <a:cs typeface="+mn-cs"/>
              </a:rPr>
              <a:t> también higienizará (platos y juguetes). Elija un lavavajillas que cumpla con las Normas Internacionales para la higienización de NSF.</a:t>
            </a:r>
          </a:p>
          <a:p>
            <a:r>
              <a:rPr lang="es-ES" sz="1200" kern="1200" dirty="0" smtClean="0">
                <a:solidFill>
                  <a:schemeClr val="tx1"/>
                </a:solidFill>
                <a:effectLst/>
                <a:latin typeface="+mn-lt"/>
                <a:ea typeface="+mn-ea"/>
                <a:cs typeface="+mn-cs"/>
              </a:rPr>
              <a:t>Una lavadora en el ciclo de agua caliente puede higienizar los juguetes de tela.</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648254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Verifique las superficies aprobadas. Los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deben ser seguros para las superficies de contacto con alimentos.</a:t>
            </a:r>
          </a:p>
          <a:p>
            <a:r>
              <a:rPr lang="es-ES" sz="1200" kern="1200" dirty="0" smtClean="0">
                <a:solidFill>
                  <a:schemeClr val="tx1"/>
                </a:solidFill>
                <a:effectLst/>
                <a:latin typeface="+mn-lt"/>
                <a:ea typeface="+mn-ea"/>
                <a:cs typeface="+mn-cs"/>
              </a:rPr>
              <a:t>Tiempo de permanencia (el tiempo que el producto debe dejarse mojado en la superficie y en contacto con los gérmenes para matarlos).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05539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50905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El programa </a:t>
            </a:r>
            <a:r>
              <a:rPr lang="es-ES" sz="1200" kern="1200" dirty="0" err="1" smtClean="0">
                <a:solidFill>
                  <a:schemeClr val="tx1"/>
                </a:solidFill>
                <a:effectLst/>
                <a:latin typeface="+mn-lt"/>
                <a:ea typeface="+mn-ea"/>
                <a:cs typeface="+mn-cs"/>
              </a:rPr>
              <a:t>Design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Environment</a:t>
            </a:r>
            <a:r>
              <a:rPr lang="es-ES" sz="1200" kern="1200" dirty="0" smtClean="0">
                <a:solidFill>
                  <a:schemeClr val="tx1"/>
                </a:solidFill>
                <a:effectLst/>
                <a:latin typeface="+mn-lt"/>
                <a:ea typeface="+mn-ea"/>
                <a:cs typeface="+mn-cs"/>
              </a:rPr>
              <a:t> de la EPA es el único programa que autoriza los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y desinfectantes (antimicrobianos).</a:t>
            </a:r>
          </a:p>
          <a:p>
            <a:r>
              <a:rPr lang="es-ES" sz="1200" kern="1200" dirty="0" smtClean="0">
                <a:solidFill>
                  <a:schemeClr val="tx1"/>
                </a:solidFill>
                <a:effectLst/>
                <a:latin typeface="+mn-lt"/>
                <a:ea typeface="+mn-ea"/>
                <a:cs typeface="+mn-cs"/>
              </a:rPr>
              <a:t>Este establece normas para los ingredientes y evalúa los productos antimicrobianos como alternativas más seguras para la salud de los seres humanos y del medio ambiente.</a:t>
            </a:r>
          </a:p>
          <a:p>
            <a:r>
              <a:rPr lang="es-ES" sz="1200" kern="1200" dirty="0" smtClean="0">
                <a:solidFill>
                  <a:schemeClr val="tx1"/>
                </a:solidFill>
                <a:effectLst/>
                <a:latin typeface="+mn-lt"/>
                <a:ea typeface="+mn-ea"/>
                <a:cs typeface="+mn-cs"/>
              </a:rPr>
              <a:t>Recuerde que los productos antimicrobianos más seguros seguirán teniendo un número de registro de la EPA y deben usarse según las instrucciones en la etiqueta. Todos los productos de limpieza, higienización y desinfección deben almacenarse fuera del alcance de los niños.</a:t>
            </a:r>
          </a:p>
          <a:p>
            <a:pPr defTabSz="960044">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3594243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El programa </a:t>
            </a:r>
            <a:r>
              <a:rPr lang="es-ES" sz="1200" kern="1200" dirty="0" err="1" smtClean="0">
                <a:solidFill>
                  <a:schemeClr val="tx1"/>
                </a:solidFill>
                <a:effectLst/>
                <a:latin typeface="+mn-lt"/>
                <a:ea typeface="+mn-ea"/>
                <a:cs typeface="+mn-cs"/>
              </a:rPr>
              <a:t>Design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Environment</a:t>
            </a:r>
            <a:r>
              <a:rPr lang="es-ES" sz="1200" kern="1200" dirty="0" smtClean="0">
                <a:solidFill>
                  <a:schemeClr val="tx1"/>
                </a:solidFill>
                <a:effectLst/>
                <a:latin typeface="+mn-lt"/>
                <a:ea typeface="+mn-ea"/>
                <a:cs typeface="+mn-cs"/>
              </a:rPr>
              <a:t> de la EPA es el único programa que autoriza los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y desinfectantes (antimicrobianos).</a:t>
            </a:r>
          </a:p>
          <a:p>
            <a:r>
              <a:rPr lang="es-ES" sz="1200" kern="1200" dirty="0" smtClean="0">
                <a:solidFill>
                  <a:schemeClr val="tx1"/>
                </a:solidFill>
                <a:effectLst/>
                <a:latin typeface="+mn-lt"/>
                <a:ea typeface="+mn-ea"/>
                <a:cs typeface="+mn-cs"/>
              </a:rPr>
              <a:t>Este establece normas para los ingredientes y evalúa los productos antimicrobianos como alternativas más seguras para la salud de los seres humanos y del medio ambiente.</a:t>
            </a:r>
          </a:p>
          <a:p>
            <a:r>
              <a:rPr lang="es-ES" sz="1200" kern="1200" dirty="0" smtClean="0">
                <a:solidFill>
                  <a:schemeClr val="tx1"/>
                </a:solidFill>
                <a:effectLst/>
                <a:latin typeface="+mn-lt"/>
                <a:ea typeface="+mn-ea"/>
                <a:cs typeface="+mn-cs"/>
              </a:rPr>
              <a:t>Recuerde que los productos antimicrobianos más seguros seguirán teniendo un número de registro de la EPA y deben usarse según las instrucciones en la etiqueta. Todos los productos de limpieza, higienización y desinfección deben almacenarse fuera del alcance de los niños.</a:t>
            </a:r>
          </a:p>
          <a:p>
            <a:pPr defTabSz="960044">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1123716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Algunos productos generan gases que podrían provocar o incluso causar asma. Si tiene niños o personal con asma, es mejor que evite productos con estos ingredientes activos.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30</a:t>
            </a:fld>
            <a:endParaRPr lang="en-US"/>
          </a:p>
        </p:txBody>
      </p:sp>
    </p:spTree>
    <p:extLst>
      <p:ext uri="{BB962C8B-B14F-4D97-AF65-F5344CB8AC3E}">
        <p14:creationId xmlns:p14="http://schemas.microsoft.com/office/powerpoint/2010/main" val="837985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Un diagnóstico preciso de asma en niños pequeños de 0 a 4 años es difícil porque otras afecciones comunes pueden ser responsables de síntomas parecidos a los del asma y es difícil medir la función pulmonar en niños muy pequeños.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31</a:t>
            </a:fld>
            <a:endParaRPr lang="en-US"/>
          </a:p>
        </p:txBody>
      </p:sp>
    </p:spTree>
    <p:extLst>
      <p:ext uri="{BB962C8B-B14F-4D97-AF65-F5344CB8AC3E}">
        <p14:creationId xmlns:p14="http://schemas.microsoft.com/office/powerpoint/2010/main" val="1650973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190FAFDE-C2F0-40D0-B489-AB47624DC296}" type="slidenum">
              <a:rPr lang="en-US" altLang="en-US" sz="1300"/>
              <a:pPr eaLnBrk="1" hangingPunct="1"/>
              <a:t>32</a:t>
            </a:fld>
            <a:endParaRPr lang="en-US" altLang="en-US" sz="1300"/>
          </a:p>
        </p:txBody>
      </p:sp>
      <p:sp>
        <p:nvSpPr>
          <p:cNvPr id="103427"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10342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smtClean="0">
                <a:solidFill>
                  <a:schemeClr val="tx1"/>
                </a:solidFill>
                <a:effectLst/>
                <a:latin typeface="+mn-lt"/>
                <a:ea typeface="+mn-ea"/>
                <a:cs typeface="+mn-cs"/>
              </a:rPr>
              <a:t>Aplique el </a:t>
            </a:r>
            <a:r>
              <a:rPr lang="es-ES" sz="1200" kern="1200" dirty="0" err="1" smtClean="0">
                <a:solidFill>
                  <a:schemeClr val="tx1"/>
                </a:solidFill>
                <a:effectLst/>
                <a:latin typeface="+mn-lt"/>
                <a:ea typeface="+mn-ea"/>
                <a:cs typeface="+mn-cs"/>
              </a:rPr>
              <a:t>higienizante</a:t>
            </a:r>
            <a:r>
              <a:rPr lang="es-ES" sz="1200" kern="1200" dirty="0" smtClean="0">
                <a:solidFill>
                  <a:schemeClr val="tx1"/>
                </a:solidFill>
                <a:effectLst/>
                <a:latin typeface="+mn-lt"/>
                <a:ea typeface="+mn-ea"/>
                <a:cs typeface="+mn-cs"/>
              </a:rPr>
              <a:t> o desinfectante </a:t>
            </a:r>
            <a:r>
              <a:rPr lang="es-ES" sz="1200" b="1" kern="1200" dirty="0" smtClean="0">
                <a:solidFill>
                  <a:schemeClr val="tx1"/>
                </a:solidFill>
                <a:effectLst/>
                <a:latin typeface="+mn-lt"/>
                <a:ea typeface="+mn-ea"/>
                <a:cs typeface="+mn-cs"/>
              </a:rPr>
              <a:t>de forma segura</a:t>
            </a:r>
            <a:r>
              <a:rPr lang="es-ES" sz="1200" kern="1200" dirty="0" smtClean="0">
                <a:solidFill>
                  <a:schemeClr val="tx1"/>
                </a:solidFill>
                <a:effectLst/>
                <a:latin typeface="+mn-lt"/>
                <a:ea typeface="+mn-ea"/>
                <a:cs typeface="+mn-cs"/>
              </a:rPr>
              <a:t> (sin importar qué producto use).</a:t>
            </a:r>
            <a:endParaRPr lang="es-ES" sz="1200" kern="1200" dirty="0">
              <a:solidFill>
                <a:schemeClr val="tx1"/>
              </a:solidFill>
              <a:effectLst/>
              <a:latin typeface="+mn-lt"/>
              <a:ea typeface="+mn-ea"/>
              <a:cs typeface="+mn-cs"/>
            </a:endParaRPr>
          </a:p>
        </p:txBody>
      </p:sp>
      <p:sp>
        <p:nvSpPr>
          <p:cNvPr id="103429"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141380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*Aunque se requiere capacitación, los pesticidas antimicrobianos están exentos de los requisitos de informe, registro y notificación de la HSA.</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4</a:t>
            </a:fld>
            <a:endParaRPr lang="en-US"/>
          </a:p>
        </p:txBody>
      </p:sp>
    </p:spTree>
    <p:extLst>
      <p:ext uri="{BB962C8B-B14F-4D97-AF65-F5344CB8AC3E}">
        <p14:creationId xmlns:p14="http://schemas.microsoft.com/office/powerpoint/2010/main" val="1089066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465C67D9-E1D3-4222-A812-8C3F087A66B2}" type="slidenum">
              <a:rPr lang="en-US" altLang="en-US" sz="1300"/>
              <a:pPr eaLnBrk="1" hangingPunct="1"/>
              <a:t>33</a:t>
            </a:fld>
            <a:endParaRPr lang="en-US" altLang="en-US" sz="1300"/>
          </a:p>
        </p:txBody>
      </p:sp>
      <p:sp>
        <p:nvSpPr>
          <p:cNvPr id="94211"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942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smtClean="0">
                <a:solidFill>
                  <a:schemeClr val="tx1"/>
                </a:solidFill>
                <a:effectLst/>
                <a:latin typeface="+mn-lt"/>
                <a:ea typeface="+mn-ea"/>
                <a:cs typeface="+mn-cs"/>
              </a:rPr>
              <a:t>Marque los aerosoles con las superficies en las que se usan (fecha en que se mezclaron si corresponde).</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Higienice y desinfecte cuando los niños NO estén en el área (proporcione una distancia segura).</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Nunca mezcle vinagre con blanqueador ni amoniaco con blanqueador.</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Evite rociar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y desinfectantes en superficies cercanas al rostro (como ventanas, espejos y divisiones).</a:t>
            </a:r>
          </a:p>
          <a:p>
            <a:pPr defTabSz="942253"/>
            <a:endParaRPr lang="es-ES_tradnl" altLang="en-US" dirty="0">
              <a:latin typeface="Cambria" panose="02040503050406030204" pitchFamily="18" charset="0"/>
            </a:endParaRPr>
          </a:p>
        </p:txBody>
      </p:sp>
      <p:sp>
        <p:nvSpPr>
          <p:cNvPr id="9421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1907993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465C67D9-E1D3-4222-A812-8C3F087A66B2}" type="slidenum">
              <a:rPr lang="en-US" altLang="en-US" sz="1300"/>
              <a:pPr eaLnBrk="1" hangingPunct="1"/>
              <a:t>34</a:t>
            </a:fld>
            <a:endParaRPr lang="en-US" altLang="en-US" sz="1300"/>
          </a:p>
        </p:txBody>
      </p:sp>
      <p:sp>
        <p:nvSpPr>
          <p:cNvPr id="94211"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9421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smtClean="0">
                <a:solidFill>
                  <a:schemeClr val="tx1"/>
                </a:solidFill>
                <a:effectLst/>
                <a:latin typeface="+mn-lt"/>
                <a:ea typeface="+mn-ea"/>
                <a:cs typeface="+mn-cs"/>
              </a:rPr>
              <a:t>Marque los aerosoles con las superficies en las que se usan (fecha en que se mezclaron si corresponde).</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Higienice y desinfecte cuando los niños NO estén en el área (proporcione una distancia segura).</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Nunca mezcle vinagre con blanqueador ni amoniaco con blanqueador.</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Evite rociar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y desinfectantes en superficies cercanas al rostro (como ventanas, espejos y divisiones).</a:t>
            </a:r>
          </a:p>
          <a:p>
            <a:pPr defTabSz="942253"/>
            <a:endParaRPr lang="es-ES_tradnl" altLang="en-US" dirty="0">
              <a:latin typeface="Cambria" panose="02040503050406030204" pitchFamily="18" charset="0"/>
            </a:endParaRPr>
          </a:p>
        </p:txBody>
      </p:sp>
      <p:sp>
        <p:nvSpPr>
          <p:cNvPr id="94213"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93648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Usados más por servicios de limpieza.</a:t>
            </a:r>
          </a:p>
          <a:p>
            <a:r>
              <a:rPr lang="es-ES" sz="1200" kern="1200" dirty="0" smtClean="0">
                <a:solidFill>
                  <a:schemeClr val="tx1"/>
                </a:solidFill>
                <a:effectLst/>
                <a:latin typeface="+mn-lt"/>
                <a:ea typeface="+mn-ea"/>
                <a:cs typeface="+mn-cs"/>
              </a:rPr>
              <a:t>Menos gases, no se mezclan y se miden manualmente.</a:t>
            </a:r>
          </a:p>
          <a:p>
            <a:r>
              <a:rPr lang="es-ES" sz="1200" kern="1200" dirty="0" smtClean="0">
                <a:solidFill>
                  <a:schemeClr val="tx1"/>
                </a:solidFill>
                <a:effectLst/>
                <a:latin typeface="+mn-lt"/>
                <a:ea typeface="+mn-ea"/>
                <a:cs typeface="+mn-cs"/>
              </a:rPr>
              <a:t>Son rentables, se compran en cantidades concentradas.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35</a:t>
            </a:fld>
            <a:endParaRPr lang="en-US"/>
          </a:p>
        </p:txBody>
      </p:sp>
    </p:spTree>
    <p:extLst>
      <p:ext uri="{BB962C8B-B14F-4D97-AF65-F5344CB8AC3E}">
        <p14:creationId xmlns:p14="http://schemas.microsoft.com/office/powerpoint/2010/main" val="3992705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Use equipo de protección personal (anteojos, ropa y guantes).</a:t>
            </a:r>
          </a:p>
          <a:p>
            <a:r>
              <a:rPr lang="es-ES" sz="1200" kern="1200" dirty="0" smtClean="0">
                <a:solidFill>
                  <a:schemeClr val="tx1"/>
                </a:solidFill>
                <a:effectLst/>
                <a:latin typeface="+mn-lt"/>
                <a:ea typeface="+mn-ea"/>
                <a:cs typeface="+mn-cs"/>
              </a:rPr>
              <a:t>El mantenimiento de SDS para cada producto químico utilizado en el lugar es un requisito de Cal-OSHA.</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36</a:t>
            </a:fld>
            <a:endParaRPr lang="en-US"/>
          </a:p>
        </p:txBody>
      </p:sp>
    </p:spTree>
    <p:extLst>
      <p:ext uri="{BB962C8B-B14F-4D97-AF65-F5344CB8AC3E}">
        <p14:creationId xmlns:p14="http://schemas.microsoft.com/office/powerpoint/2010/main" val="1364456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El blanqueador se usa ampliamente en los centros de cuidado infantil para higienizar y desinfectar superficies.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37</a:t>
            </a:fld>
            <a:endParaRPr lang="en-US"/>
          </a:p>
        </p:txBody>
      </p:sp>
    </p:spTree>
    <p:extLst>
      <p:ext uri="{BB962C8B-B14F-4D97-AF65-F5344CB8AC3E}">
        <p14:creationId xmlns:p14="http://schemas.microsoft.com/office/powerpoint/2010/main" val="2654847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Existen nuevas concentraciones de blanqueador y el usuario TIENE QUE leer la etiqueta para identificar la concentración y cómo diluirla.</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38</a:t>
            </a:fld>
            <a:endParaRPr lang="en-US"/>
          </a:p>
        </p:txBody>
      </p:sp>
    </p:spTree>
    <p:extLst>
      <p:ext uri="{BB962C8B-B14F-4D97-AF65-F5344CB8AC3E}">
        <p14:creationId xmlns:p14="http://schemas.microsoft.com/office/powerpoint/2010/main" val="3889348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BDF26086-CF6F-45AD-ADD3-AECD8E81F866}" type="slidenum">
              <a:rPr lang="en-US" altLang="en-US" sz="1300"/>
              <a:pPr eaLnBrk="1" hangingPunct="1"/>
              <a:t>39</a:t>
            </a:fld>
            <a:endParaRPr lang="en-US" altLang="en-US" sz="1300"/>
          </a:p>
        </p:txBody>
      </p:sp>
      <p:sp>
        <p:nvSpPr>
          <p:cNvPr id="96259"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962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Cambria" panose="02040503050406030204" pitchFamily="18" charset="0"/>
            </a:endParaRPr>
          </a:p>
        </p:txBody>
      </p:sp>
      <p:sp>
        <p:nvSpPr>
          <p:cNvPr id="96261" name="Slide Number Placeholder 3"/>
          <p:cNvSpPr txBox="1">
            <a:spLocks noGrp="1"/>
          </p:cNvSpPr>
          <p:nvPr/>
        </p:nvSpPr>
        <p:spPr bwMode="auto">
          <a:xfrm>
            <a:off x="4023092" y="9065747"/>
            <a:ext cx="3077739" cy="4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5" tIns="48008" rIns="96015" bIns="48008" anchor="b"/>
          <a:lstStyle>
            <a:lvl1pPr defTabSz="465138" eaLnBrk="0" hangingPunct="0">
              <a:defRPr sz="1000">
                <a:solidFill>
                  <a:schemeClr val="tx1"/>
                </a:solidFill>
                <a:latin typeface="Calibri" panose="020F0502020204030204" pitchFamily="34" charset="0"/>
                <a:cs typeface="Arial" panose="020B0604020202020204" pitchFamily="34" charset="0"/>
              </a:defRPr>
            </a:lvl1pPr>
            <a:lvl2pPr marL="742950" indent="-285750" defTabSz="465138" eaLnBrk="0" hangingPunct="0">
              <a:defRPr sz="1000">
                <a:solidFill>
                  <a:schemeClr val="tx1"/>
                </a:solidFill>
                <a:latin typeface="Calibri" panose="020F0502020204030204" pitchFamily="34" charset="0"/>
                <a:cs typeface="Arial" panose="020B0604020202020204" pitchFamily="34" charset="0"/>
              </a:defRPr>
            </a:lvl2pPr>
            <a:lvl3pPr marL="1143000" indent="-228600" defTabSz="465138" eaLnBrk="0" hangingPunct="0">
              <a:defRPr sz="1000">
                <a:solidFill>
                  <a:schemeClr val="tx1"/>
                </a:solidFill>
                <a:latin typeface="Calibri" panose="020F0502020204030204" pitchFamily="34" charset="0"/>
                <a:cs typeface="Arial" panose="020B0604020202020204" pitchFamily="34" charset="0"/>
              </a:defRPr>
            </a:lvl3pPr>
            <a:lvl4pPr marL="1600200" indent="-228600" defTabSz="465138" eaLnBrk="0" hangingPunct="0">
              <a:defRPr sz="1000">
                <a:solidFill>
                  <a:schemeClr val="tx1"/>
                </a:solidFill>
                <a:latin typeface="Calibri" panose="020F0502020204030204" pitchFamily="34" charset="0"/>
                <a:cs typeface="Arial" panose="020B0604020202020204" pitchFamily="34" charset="0"/>
              </a:defRPr>
            </a:lvl4pPr>
            <a:lvl5pPr marL="2057400" indent="-228600" defTabSz="465138"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r" eaLnBrk="1" hangingPunct="1"/>
            <a:fld id="{87228C0D-CE56-43C5-AB3C-4C24176507FC}" type="slidenum">
              <a:rPr lang="en-US" altLang="en-US" sz="1300"/>
              <a:pPr algn="r" eaLnBrk="1" hangingPunct="1"/>
              <a:t>39</a:t>
            </a:fld>
            <a:endParaRPr lang="en-US" altLang="en-US" sz="1300"/>
          </a:p>
        </p:txBody>
      </p:sp>
      <p:sp>
        <p:nvSpPr>
          <p:cNvPr id="96262"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1377069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fld id="{29C11A3C-CB7F-44E4-8825-12B9B74EB7B9}" type="slidenum">
              <a:rPr lang="en-US" altLang="en-US" sz="1300"/>
              <a:pPr eaLnBrk="1" hangingPunct="1"/>
              <a:t>41</a:t>
            </a:fld>
            <a:endParaRPr lang="en-US" altLang="en-US" sz="1300"/>
          </a:p>
        </p:txBody>
      </p:sp>
      <p:sp>
        <p:nvSpPr>
          <p:cNvPr id="98307"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983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smtClean="0">
                <a:solidFill>
                  <a:schemeClr val="tx1"/>
                </a:solidFill>
                <a:effectLst/>
                <a:latin typeface="+mn-lt"/>
                <a:ea typeface="+mn-ea"/>
                <a:cs typeface="+mn-cs"/>
              </a:rPr>
              <a:t>Si se usan paños mojados, se requiere un paño </a:t>
            </a:r>
            <a:r>
              <a:rPr lang="es-ES" sz="1200" b="1" u="sng" kern="1200" dirty="0" smtClean="0">
                <a:solidFill>
                  <a:schemeClr val="tx1"/>
                </a:solidFill>
                <a:effectLst/>
                <a:latin typeface="+mn-lt"/>
                <a:ea typeface="+mn-ea"/>
                <a:cs typeface="+mn-cs"/>
              </a:rPr>
              <a:t>distinto</a:t>
            </a:r>
            <a:r>
              <a:rPr lang="es-ES" sz="1200" kern="1200" dirty="0" smtClean="0">
                <a:solidFill>
                  <a:schemeClr val="tx1"/>
                </a:solidFill>
                <a:effectLst/>
                <a:latin typeface="+mn-lt"/>
                <a:ea typeface="+mn-ea"/>
                <a:cs typeface="+mn-cs"/>
              </a:rPr>
              <a:t> para </a:t>
            </a:r>
            <a:r>
              <a:rPr lang="es-ES" sz="1200" b="1" u="sng" kern="1200" dirty="0" smtClean="0">
                <a:solidFill>
                  <a:schemeClr val="tx1"/>
                </a:solidFill>
                <a:effectLst/>
                <a:latin typeface="+mn-lt"/>
                <a:ea typeface="+mn-ea"/>
                <a:cs typeface="+mn-cs"/>
              </a:rPr>
              <a:t>cada</a:t>
            </a:r>
            <a:r>
              <a:rPr lang="es-ES" sz="1200" kern="1200" dirty="0" smtClean="0">
                <a:solidFill>
                  <a:schemeClr val="tx1"/>
                </a:solidFill>
                <a:effectLst/>
                <a:latin typeface="+mn-lt"/>
                <a:ea typeface="+mn-ea"/>
                <a:cs typeface="+mn-cs"/>
              </a:rPr>
              <a:t> mesa/bandeja, y los paños no pueden volverse a remojar en una solución de blanqueador y agua.</a:t>
            </a:r>
          </a:p>
          <a:p>
            <a:endParaRPr lang="en-US" altLang="en-US" b="1" dirty="0">
              <a:latin typeface="Cambria" panose="02040503050406030204" pitchFamily="18" charset="0"/>
            </a:endParaRPr>
          </a:p>
          <a:p>
            <a:pPr defTabSz="942253">
              <a:defRPr/>
            </a:pPr>
            <a:r>
              <a:rPr lang="es-ES" sz="1200" i="1" kern="1200" dirty="0" smtClean="0">
                <a:solidFill>
                  <a:schemeClr val="tx1"/>
                </a:solidFill>
                <a:effectLst/>
                <a:latin typeface="+mn-lt"/>
                <a:ea typeface="+mn-ea"/>
                <a:cs typeface="+mn-cs"/>
              </a:rPr>
              <a:t>Se debe utilizar un </a:t>
            </a:r>
            <a:r>
              <a:rPr lang="es-ES" sz="1200" i="1" kern="1200" dirty="0" err="1" smtClean="0">
                <a:solidFill>
                  <a:schemeClr val="tx1"/>
                </a:solidFill>
                <a:effectLst/>
                <a:latin typeface="+mn-lt"/>
                <a:ea typeface="+mn-ea"/>
                <a:cs typeface="+mn-cs"/>
              </a:rPr>
              <a:t>higienizante</a:t>
            </a:r>
            <a:r>
              <a:rPr lang="es-ES" sz="1200" i="1" kern="1200" dirty="0" smtClean="0">
                <a:solidFill>
                  <a:schemeClr val="tx1"/>
                </a:solidFill>
                <a:effectLst/>
                <a:latin typeface="+mn-lt"/>
                <a:ea typeface="+mn-ea"/>
                <a:cs typeface="+mn-cs"/>
              </a:rPr>
              <a:t> en las superficies de contacto con alimentos o en cualquier objeto que se lleve a la boca. Se debe utilizar un desinfectante solo en las mesas para cambiar pañales, retretes, encimeras y manijas de puertas y gabinetes. Solo son aceptables productos aprobados por la EPA (deben tener un número de la EPA), y todos los </a:t>
            </a:r>
            <a:r>
              <a:rPr lang="es-ES" sz="1200" i="1" kern="1200" dirty="0" err="1" smtClean="0">
                <a:solidFill>
                  <a:schemeClr val="tx1"/>
                </a:solidFill>
                <a:effectLst/>
                <a:latin typeface="+mn-lt"/>
                <a:ea typeface="+mn-ea"/>
                <a:cs typeface="+mn-cs"/>
              </a:rPr>
              <a:t>higienizantes</a:t>
            </a:r>
            <a:r>
              <a:rPr lang="es-ES" sz="1200" i="1" kern="1200" dirty="0" smtClean="0">
                <a:solidFill>
                  <a:schemeClr val="tx1"/>
                </a:solidFill>
                <a:effectLst/>
                <a:latin typeface="+mn-lt"/>
                <a:ea typeface="+mn-ea"/>
                <a:cs typeface="+mn-cs"/>
              </a:rPr>
              <a:t> y desinfectantes deben utilizarse según las instrucciones en el envase a fin de ser seguros</a:t>
            </a:r>
            <a:r>
              <a:rPr lang="en-US" sz="1300" i="1" dirty="0" smtClean="0"/>
              <a:t>. </a:t>
            </a:r>
            <a:r>
              <a:rPr lang="en-US" dirty="0">
                <a:hlinkClick r:id="rId3"/>
              </a:rPr>
              <a:t>https://www.ersi.info/PDF/NotesforClarification/ECERS-R%20Additional%20Notes_recent.pdf</a:t>
            </a:r>
            <a:endParaRPr lang="en-US" sz="1300" dirty="0"/>
          </a:p>
          <a:p>
            <a:endParaRPr lang="en-US" altLang="en-US" b="1" dirty="0">
              <a:latin typeface="Cambria" panose="02040503050406030204" pitchFamily="18" charset="0"/>
            </a:endParaRPr>
          </a:p>
          <a:p>
            <a:r>
              <a:rPr lang="es-ES" sz="1200" b="1" kern="1200" dirty="0" smtClean="0">
                <a:solidFill>
                  <a:schemeClr val="tx1"/>
                </a:solidFill>
                <a:effectLst/>
                <a:latin typeface="+mn-lt"/>
                <a:ea typeface="+mn-ea"/>
                <a:cs typeface="+mn-cs"/>
              </a:rPr>
              <a:t>Problema con el mismo lavabo:</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Cualquier lavabo que se use para lavarse las manos después del cambio de pañales o aseo personal debe desinfectarse ANTES de que el lavabo se use para ALGÚN otro propósito. Esto NO se requiere.</a:t>
            </a:r>
            <a:r>
              <a:rPr lang="en-US" altLang="en-US" b="0" baseline="0" dirty="0" smtClean="0">
                <a:latin typeface="Cambria" panose="02040503050406030204" pitchFamily="18" charset="0"/>
              </a:rPr>
              <a:t> </a:t>
            </a:r>
            <a:endParaRPr lang="en-US" altLang="en-US" b="0" dirty="0">
              <a:latin typeface="Cambria" panose="02040503050406030204" pitchFamily="18" charset="0"/>
            </a:endParaRPr>
          </a:p>
        </p:txBody>
      </p:sp>
      <p:sp>
        <p:nvSpPr>
          <p:cNvPr id="98309" name="Slide Number Placeholder 3"/>
          <p:cNvSpPr txBox="1">
            <a:spLocks noGrp="1"/>
          </p:cNvSpPr>
          <p:nvPr/>
        </p:nvSpPr>
        <p:spPr bwMode="auto">
          <a:xfrm>
            <a:off x="4023092" y="9065747"/>
            <a:ext cx="3077739" cy="4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5" tIns="48008" rIns="96015" bIns="48008" anchor="b"/>
          <a:lstStyle>
            <a:lvl1pPr defTabSz="465138" eaLnBrk="0" hangingPunct="0">
              <a:defRPr sz="1000">
                <a:solidFill>
                  <a:schemeClr val="tx1"/>
                </a:solidFill>
                <a:latin typeface="Calibri" panose="020F0502020204030204" pitchFamily="34" charset="0"/>
                <a:cs typeface="Arial" panose="020B0604020202020204" pitchFamily="34" charset="0"/>
              </a:defRPr>
            </a:lvl1pPr>
            <a:lvl2pPr marL="742950" indent="-285750" defTabSz="465138" eaLnBrk="0" hangingPunct="0">
              <a:defRPr sz="1000">
                <a:solidFill>
                  <a:schemeClr val="tx1"/>
                </a:solidFill>
                <a:latin typeface="Calibri" panose="020F0502020204030204" pitchFamily="34" charset="0"/>
                <a:cs typeface="Arial" panose="020B0604020202020204" pitchFamily="34" charset="0"/>
              </a:defRPr>
            </a:lvl2pPr>
            <a:lvl3pPr marL="1143000" indent="-228600" defTabSz="465138" eaLnBrk="0" hangingPunct="0">
              <a:defRPr sz="1000">
                <a:solidFill>
                  <a:schemeClr val="tx1"/>
                </a:solidFill>
                <a:latin typeface="Calibri" panose="020F0502020204030204" pitchFamily="34" charset="0"/>
                <a:cs typeface="Arial" panose="020B0604020202020204" pitchFamily="34" charset="0"/>
              </a:defRPr>
            </a:lvl3pPr>
            <a:lvl4pPr marL="1600200" indent="-228600" defTabSz="465138" eaLnBrk="0" hangingPunct="0">
              <a:defRPr sz="1000">
                <a:solidFill>
                  <a:schemeClr val="tx1"/>
                </a:solidFill>
                <a:latin typeface="Calibri" panose="020F0502020204030204" pitchFamily="34" charset="0"/>
                <a:cs typeface="Arial" panose="020B0604020202020204" pitchFamily="34" charset="0"/>
              </a:defRPr>
            </a:lvl4pPr>
            <a:lvl5pPr marL="2057400" indent="-228600" defTabSz="465138"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65138"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r" eaLnBrk="1" hangingPunct="1"/>
            <a:fld id="{9B599AC1-40F4-4D02-AFAD-3F35F6B5F53B}" type="slidenum">
              <a:rPr lang="en-US" altLang="en-US" sz="1300"/>
              <a:pPr algn="r" eaLnBrk="1" hangingPunct="1"/>
              <a:t>41</a:t>
            </a:fld>
            <a:endParaRPr lang="en-US" altLang="en-US" sz="1300"/>
          </a:p>
        </p:txBody>
      </p:sp>
      <p:sp>
        <p:nvSpPr>
          <p:cNvPr id="98310" name="Footer Placeholder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79306" eaLnBrk="0" hangingPunct="0">
              <a:defRPr sz="1100">
                <a:solidFill>
                  <a:schemeClr val="tx1"/>
                </a:solidFill>
                <a:latin typeface="Calibri" panose="020F0502020204030204" pitchFamily="34" charset="0"/>
                <a:cs typeface="Arial" panose="020B0604020202020204" pitchFamily="34" charset="0"/>
              </a:defRPr>
            </a:lvl1pPr>
            <a:lvl2pPr marL="765581" indent="-294454" defTabSz="479306" eaLnBrk="0" hangingPunct="0">
              <a:defRPr sz="1100">
                <a:solidFill>
                  <a:schemeClr val="tx1"/>
                </a:solidFill>
                <a:latin typeface="Calibri" panose="020F0502020204030204" pitchFamily="34" charset="0"/>
                <a:cs typeface="Arial" panose="020B0604020202020204" pitchFamily="34" charset="0"/>
              </a:defRPr>
            </a:lvl2pPr>
            <a:lvl3pPr marL="1177817" indent="-235563" defTabSz="479306" eaLnBrk="0" hangingPunct="0">
              <a:defRPr sz="1100">
                <a:solidFill>
                  <a:schemeClr val="tx1"/>
                </a:solidFill>
                <a:latin typeface="Calibri" panose="020F0502020204030204" pitchFamily="34" charset="0"/>
                <a:cs typeface="Arial" panose="020B0604020202020204" pitchFamily="34" charset="0"/>
              </a:defRPr>
            </a:lvl3pPr>
            <a:lvl4pPr marL="1648943" indent="-235563" defTabSz="479306" eaLnBrk="0" hangingPunct="0">
              <a:defRPr sz="1100">
                <a:solidFill>
                  <a:schemeClr val="tx1"/>
                </a:solidFill>
                <a:latin typeface="Calibri" panose="020F0502020204030204" pitchFamily="34" charset="0"/>
                <a:cs typeface="Arial" panose="020B0604020202020204" pitchFamily="34" charset="0"/>
              </a:defRPr>
            </a:lvl4pPr>
            <a:lvl5pPr marL="2120071" indent="-235563" defTabSz="479306" eaLnBrk="0" hangingPunct="0">
              <a:defRPr sz="1100">
                <a:solidFill>
                  <a:schemeClr val="tx1"/>
                </a:solidFill>
                <a:latin typeface="Calibri" panose="020F0502020204030204" pitchFamily="34" charset="0"/>
                <a:cs typeface="Arial" panose="020B0604020202020204" pitchFamily="34" charset="0"/>
              </a:defRPr>
            </a:lvl5pPr>
            <a:lvl6pPr marL="259119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6pPr>
            <a:lvl7pPr marL="3062324"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7pPr>
            <a:lvl8pPr marL="3533451"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8pPr>
            <a:lvl9pPr marL="4004578" indent="-235563" algn="ctr" defTabSz="479306" eaLnBrk="0" fontAlgn="base" hangingPunct="0">
              <a:spcBef>
                <a:spcPct val="0"/>
              </a:spcBef>
              <a:spcAft>
                <a:spcPct val="0"/>
              </a:spcAft>
              <a:defRPr sz="1100">
                <a:solidFill>
                  <a:schemeClr val="tx1"/>
                </a:solidFill>
                <a:latin typeface="Calibri" panose="020F0502020204030204" pitchFamily="34" charset="0"/>
                <a:cs typeface="Arial" panose="020B0604020202020204" pitchFamily="34" charset="0"/>
              </a:defRPr>
            </a:lvl9pPr>
          </a:lstStyle>
          <a:p>
            <a:pPr eaLnBrk="1" hangingPunct="1"/>
            <a:r>
              <a:rPr lang="en-US" altLang="en-US" sz="1300">
                <a:latin typeface="Cambria" panose="02040503050406030204" pitchFamily="18" charset="0"/>
              </a:rPr>
              <a:t>San Francisco Asthma Task Force, July 2013</a:t>
            </a:r>
          </a:p>
        </p:txBody>
      </p:sp>
    </p:spTree>
    <p:extLst>
      <p:ext uri="{BB962C8B-B14F-4D97-AF65-F5344CB8AC3E}">
        <p14:creationId xmlns:p14="http://schemas.microsoft.com/office/powerpoint/2010/main" val="3200052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42</a:t>
            </a:fld>
            <a:endParaRPr lang="en-US"/>
          </a:p>
        </p:txBody>
      </p:sp>
    </p:spTree>
    <p:extLst>
      <p:ext uri="{BB962C8B-B14F-4D97-AF65-F5344CB8AC3E}">
        <p14:creationId xmlns:p14="http://schemas.microsoft.com/office/powerpoint/2010/main" val="2729405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43</a:t>
            </a:fld>
            <a:endParaRPr lang="en-US"/>
          </a:p>
        </p:txBody>
      </p:sp>
    </p:spTree>
    <p:extLst>
      <p:ext uri="{BB962C8B-B14F-4D97-AF65-F5344CB8AC3E}">
        <p14:creationId xmlns:p14="http://schemas.microsoft.com/office/powerpoint/2010/main" val="28071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B3BD3F0-F416-457F-8C4F-50BECA66516E}" type="slidenum">
              <a:rPr lang="en-US" altLang="en-US" smtClean="0"/>
              <a:pPr eaLnBrk="1" hangingPunct="1"/>
              <a:t>5</a:t>
            </a:fld>
            <a:endParaRPr lang="en-US" altLang="en-US"/>
          </a:p>
        </p:txBody>
      </p:sp>
    </p:spTree>
    <p:extLst>
      <p:ext uri="{BB962C8B-B14F-4D97-AF65-F5344CB8AC3E}">
        <p14:creationId xmlns:p14="http://schemas.microsoft.com/office/powerpoint/2010/main" val="16142714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44</a:t>
            </a:fld>
            <a:endParaRPr lang="en-US"/>
          </a:p>
        </p:txBody>
      </p:sp>
    </p:spTree>
    <p:extLst>
      <p:ext uri="{BB962C8B-B14F-4D97-AF65-F5344CB8AC3E}">
        <p14:creationId xmlns:p14="http://schemas.microsoft.com/office/powerpoint/2010/main" val="12479069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Únicamente un pequeño porcentaje de microbios causa enfermedades. Apenas estamos comenzando a entender el papel que los microbios juegan, pero estamos aprendiendo que estos: nos ayudan a digerir nuestros alimentos, regulan nuestro sistema inmunitario, de forma que este conoce la diferencia entre un amigo y un enemigo (lo cual evita el desarrollo de alergias), y ayuda a protegernos de microbios (patógenos) que causan enfermedades. Es posible perjudicar al higienizar excesivamente (por ejemplo, crear </a:t>
            </a:r>
            <a:r>
              <a:rPr lang="es-ES" sz="1200" kern="1200" dirty="0" err="1" smtClean="0">
                <a:solidFill>
                  <a:schemeClr val="tx1"/>
                </a:solidFill>
                <a:effectLst/>
                <a:latin typeface="+mn-lt"/>
                <a:ea typeface="+mn-ea"/>
                <a:cs typeface="+mn-cs"/>
              </a:rPr>
              <a:t>super</a:t>
            </a:r>
            <a:r>
              <a:rPr lang="es-ES" sz="1200" kern="1200" dirty="0" smtClean="0">
                <a:solidFill>
                  <a:schemeClr val="tx1"/>
                </a:solidFill>
                <a:effectLst/>
                <a:latin typeface="+mn-lt"/>
                <a:ea typeface="+mn-ea"/>
                <a:cs typeface="+mn-cs"/>
              </a:rPr>
              <a:t> bichos y resistencia antimicrobiana). Es importante usar los antimicrobianos de forma segura y no usarlos en exceso.</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6AE089B-273D-4B98-82C8-F063A6BF9825}" type="slidenum">
              <a:rPr lang="en-US" smtClean="0"/>
              <a:t>45</a:t>
            </a:fld>
            <a:endParaRPr lang="en-US"/>
          </a:p>
        </p:txBody>
      </p:sp>
    </p:spTree>
    <p:extLst>
      <p:ext uri="{BB962C8B-B14F-4D97-AF65-F5344CB8AC3E}">
        <p14:creationId xmlns:p14="http://schemas.microsoft.com/office/powerpoint/2010/main" val="380583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Apéndice K</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Indique la superficie, y haga que el público diga higienizar o desinfectar.</a:t>
            </a:r>
          </a:p>
          <a:p>
            <a:r>
              <a:rPr lang="es-ES" sz="1200" kern="1200" dirty="0" smtClean="0">
                <a:solidFill>
                  <a:schemeClr val="tx1"/>
                </a:solidFill>
                <a:effectLst/>
                <a:latin typeface="+mn-lt"/>
                <a:ea typeface="+mn-ea"/>
                <a:cs typeface="+mn-cs"/>
              </a:rPr>
              <a:t>¿Puede animar las diapositivas y comenzar con las superficies y hacer que ellos identifiquen si higienizar o desinfectar? Puede mostrarles una diapositiva con 5 hileras; el folleto en su totalidad debe distribuirse con una referencia a CFOC y nuestro sitio web, para que sepan dónde encontrarlo en línea.</a:t>
            </a:r>
          </a:p>
          <a:p>
            <a:endParaRPr lang="en-US"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46</a:t>
            </a:fld>
            <a:endParaRPr lang="en-US"/>
          </a:p>
        </p:txBody>
      </p:sp>
    </p:spTree>
    <p:extLst>
      <p:ext uri="{BB962C8B-B14F-4D97-AF65-F5344CB8AC3E}">
        <p14:creationId xmlns:p14="http://schemas.microsoft.com/office/powerpoint/2010/main" val="2329730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Mejores prácticas sobre CUÁNDO y DÓNDE higienizar O desinfectar procedentes de </a:t>
            </a:r>
            <a:r>
              <a:rPr lang="es-ES" sz="1200" kern="1200" dirty="0" err="1" smtClean="0">
                <a:solidFill>
                  <a:schemeClr val="tx1"/>
                </a:solidFill>
                <a:effectLst/>
                <a:latin typeface="+mn-lt"/>
                <a:ea typeface="+mn-ea"/>
                <a:cs typeface="+mn-cs"/>
              </a:rPr>
              <a:t>Caring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Our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Children</a:t>
            </a:r>
            <a:r>
              <a:rPr lang="es-ES" sz="1200" kern="1200" dirty="0" smtClean="0">
                <a:solidFill>
                  <a:schemeClr val="tx1"/>
                </a:solidFill>
                <a:effectLst/>
                <a:latin typeface="+mn-lt"/>
                <a:ea typeface="+mn-ea"/>
                <a:cs typeface="+mn-cs"/>
              </a:rPr>
              <a:t> (Cuidado de nuestros niños).</a:t>
            </a:r>
          </a:p>
          <a:p>
            <a:r>
              <a:rPr lang="es-ES" sz="1200" kern="1200" dirty="0" smtClean="0">
                <a:solidFill>
                  <a:schemeClr val="tx1"/>
                </a:solidFill>
                <a:effectLst/>
                <a:latin typeface="+mn-lt"/>
                <a:ea typeface="+mn-ea"/>
                <a:cs typeface="+mn-cs"/>
              </a:rPr>
              <a:t>Nota: Siempre limpie primero.</a:t>
            </a:r>
          </a:p>
          <a:p>
            <a:r>
              <a:rPr lang="es-ES" sz="1200" kern="1200" dirty="0" smtClean="0">
                <a:solidFill>
                  <a:schemeClr val="tx1"/>
                </a:solidFill>
                <a:effectLst/>
                <a:latin typeface="+mn-lt"/>
                <a:ea typeface="+mn-ea"/>
                <a:cs typeface="+mn-cs"/>
              </a:rPr>
              <a:t>Se alinea con el otorgamiento de licencias y ECERS.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5F3B6-3F50-42C0-B15E-F1698C309863}" type="slidenum">
              <a:rPr lang="en-US" smtClean="0"/>
              <a:t>47</a:t>
            </a:fld>
            <a:endParaRPr lang="en-US"/>
          </a:p>
        </p:txBody>
      </p:sp>
    </p:spTree>
    <p:extLst>
      <p:ext uri="{BB962C8B-B14F-4D97-AF65-F5344CB8AC3E}">
        <p14:creationId xmlns:p14="http://schemas.microsoft.com/office/powerpoint/2010/main" val="1579463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Apéndice K.</a:t>
            </a:r>
          </a:p>
          <a:p>
            <a:r>
              <a:rPr lang="es-ES" sz="1200" kern="1200" dirty="0" smtClean="0">
                <a:solidFill>
                  <a:schemeClr val="tx1"/>
                </a:solidFill>
                <a:effectLst/>
                <a:latin typeface="+mn-lt"/>
                <a:ea typeface="+mn-ea"/>
                <a:cs typeface="+mn-cs"/>
              </a:rPr>
              <a:t>Indique la superficie, y haga que el público diga higienizar o desinfectar.</a:t>
            </a:r>
          </a:p>
          <a:p>
            <a:r>
              <a:rPr lang="es-ES" sz="1200" kern="1200" dirty="0" smtClean="0">
                <a:solidFill>
                  <a:schemeClr val="tx1"/>
                </a:solidFill>
                <a:effectLst/>
                <a:latin typeface="+mn-lt"/>
                <a:ea typeface="+mn-ea"/>
                <a:cs typeface="+mn-cs"/>
              </a:rPr>
              <a:t>¿Puede animar las diapositivas y comenzar con las superficies y hacer que ellos identifiquen si higienizar o desinfectar? Puede mostrarles una diapositiva con 5 hileras; el folleto en su totalidad debe distribuirse con una referencia a CFOC y nuestro sitio web, para que sepan dónde encontrarlo en línea.</a:t>
            </a:r>
          </a:p>
          <a:p>
            <a:endParaRPr lang="en-US" dirty="0"/>
          </a:p>
          <a:p>
            <a:endParaRPr lang="en-US" dirty="0"/>
          </a:p>
        </p:txBody>
      </p:sp>
      <p:sp>
        <p:nvSpPr>
          <p:cNvPr id="4" name="Slide Number Placeholder 3"/>
          <p:cNvSpPr>
            <a:spLocks noGrp="1"/>
          </p:cNvSpPr>
          <p:nvPr>
            <p:ph type="sldNum" sz="quarter" idx="10"/>
          </p:nvPr>
        </p:nvSpPr>
        <p:spPr/>
        <p:txBody>
          <a:bodyPr/>
          <a:lstStyle/>
          <a:p>
            <a:fld id="{26AE089B-273D-4B98-82C8-F063A6BF9825}" type="slidenum">
              <a:rPr lang="en-US" smtClean="0"/>
              <a:t>48</a:t>
            </a:fld>
            <a:endParaRPr lang="en-US"/>
          </a:p>
        </p:txBody>
      </p:sp>
    </p:spTree>
    <p:extLst>
      <p:ext uri="{BB962C8B-B14F-4D97-AF65-F5344CB8AC3E}">
        <p14:creationId xmlns:p14="http://schemas.microsoft.com/office/powerpoint/2010/main" val="1823029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CCBF3A2-1D03-491F-BDB6-337C0C097926}" type="slidenum">
              <a:rPr lang="en-US" smtClean="0"/>
              <a:t>49</a:t>
            </a:fld>
            <a:endParaRPr lang="en-US"/>
          </a:p>
        </p:txBody>
      </p:sp>
    </p:spTree>
    <p:extLst>
      <p:ext uri="{BB962C8B-B14F-4D97-AF65-F5344CB8AC3E}">
        <p14:creationId xmlns:p14="http://schemas.microsoft.com/office/powerpoint/2010/main" val="390741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Los gérmenes pueden introducirse en nuestros organismos y multiplicarse. Esto puede causar varios síntomas que nos hacen sentir enfermos. Las enfermedades infecciosas también se conocen como enfermedades transmisibles, contagiosas o enfermedades de propagación.</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7</a:t>
            </a:fld>
            <a:endParaRPr lang="en-US"/>
          </a:p>
        </p:txBody>
      </p:sp>
    </p:spTree>
    <p:extLst>
      <p:ext uri="{BB962C8B-B14F-4D97-AF65-F5344CB8AC3E}">
        <p14:creationId xmlns:p14="http://schemas.microsoft.com/office/powerpoint/2010/main" val="3324385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8</a:t>
            </a:fld>
            <a:endParaRPr lang="en-US"/>
          </a:p>
        </p:txBody>
      </p:sp>
    </p:spTree>
    <p:extLst>
      <p:ext uri="{BB962C8B-B14F-4D97-AF65-F5344CB8AC3E}">
        <p14:creationId xmlns:p14="http://schemas.microsoft.com/office/powerpoint/2010/main" val="3145407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9</a:t>
            </a:fld>
            <a:endParaRPr lang="en-US"/>
          </a:p>
        </p:txBody>
      </p:sp>
    </p:spTree>
    <p:extLst>
      <p:ext uri="{BB962C8B-B14F-4D97-AF65-F5344CB8AC3E}">
        <p14:creationId xmlns:p14="http://schemas.microsoft.com/office/powerpoint/2010/main" val="85158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¡Los niños se enferman mucho!</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Las enfermedades de transmisión sanguínea se propagan cuando la sangre de una persona infectada entra en el organismo de otras personas. Esto no es común en el entorno de cuidado infantil.</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10</a:t>
            </a:fld>
            <a:endParaRPr lang="en-US"/>
          </a:p>
        </p:txBody>
      </p:sp>
    </p:spTree>
    <p:extLst>
      <p:ext uri="{BB962C8B-B14F-4D97-AF65-F5344CB8AC3E}">
        <p14:creationId xmlns:p14="http://schemas.microsoft.com/office/powerpoint/2010/main" val="1628249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smtClean="0">
                <a:solidFill>
                  <a:schemeClr val="tx1"/>
                </a:solidFill>
                <a:effectLst/>
                <a:latin typeface="+mn-lt"/>
                <a:ea typeface="+mn-ea"/>
                <a:cs typeface="+mn-cs"/>
              </a:rPr>
              <a:t>El lavado de manos es fundamental para reducir la propagación de enfermedades. El uso de pesticidas antimicrobianos (</a:t>
            </a:r>
            <a:r>
              <a:rPr lang="es-ES" sz="1200" kern="1200" dirty="0" err="1" smtClean="0">
                <a:solidFill>
                  <a:schemeClr val="tx1"/>
                </a:solidFill>
                <a:effectLst/>
                <a:latin typeface="+mn-lt"/>
                <a:ea typeface="+mn-ea"/>
                <a:cs typeface="+mn-cs"/>
              </a:rPr>
              <a:t>higienizantes</a:t>
            </a:r>
            <a:r>
              <a:rPr lang="es-ES" sz="1200" kern="1200" dirty="0" smtClean="0">
                <a:solidFill>
                  <a:schemeClr val="tx1"/>
                </a:solidFill>
                <a:effectLst/>
                <a:latin typeface="+mn-lt"/>
                <a:ea typeface="+mn-ea"/>
                <a:cs typeface="+mn-cs"/>
              </a:rPr>
              <a:t> y desinfectantes) es otra forma de hacerlo.</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CBF3A2-1D03-491F-BDB6-337C0C097926}" type="slidenum">
              <a:rPr lang="en-US" smtClean="0"/>
              <a:t>11</a:t>
            </a:fld>
            <a:endParaRPr lang="en-US"/>
          </a:p>
        </p:txBody>
      </p:sp>
    </p:spTree>
    <p:extLst>
      <p:ext uri="{BB962C8B-B14F-4D97-AF65-F5344CB8AC3E}">
        <p14:creationId xmlns:p14="http://schemas.microsoft.com/office/powerpoint/2010/main" val="3332174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2020</a:t>
            </a:r>
          </a:p>
        </p:txBody>
      </p:sp>
      <p:sp>
        <p:nvSpPr>
          <p:cNvPr id="7" name="AutoShape 2" descr="Image result for copyright symbol"/>
          <p:cNvSpPr>
            <a:spLocks noGrp="1" noChangeAspect="1" noChangeArrowheads="1"/>
          </p:cNvSpPr>
          <p:nvPr>
            <p:ph type="ftr" sz="quarter" idx="1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7" descr="CCHP_Prevention_PPTfooter_Mod3.png"/>
          <p:cNvPicPr/>
          <p:nvPr userDrawn="1"/>
        </p:nvPicPr>
        <p:blipFill rotWithShape="1">
          <a:blip r:embed="rId2"/>
          <a:srcRect t="-1" r="8867" b="-3847"/>
          <a:stretch/>
        </p:blipFill>
        <p:spPr bwMode="auto">
          <a:xfrm>
            <a:off x="802822" y="6000070"/>
            <a:ext cx="7829550" cy="7214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937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193272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227610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6" y="425002"/>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3" y="927655"/>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459683"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25950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553894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4011538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042619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19075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2020</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46256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2020</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409854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2020</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274994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91242" y="1501005"/>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p:cNvSpPr>
            <a:spLocks noGrp="1"/>
          </p:cNvSpPr>
          <p:nvPr>
            <p:ph type="dt" sz="half" idx="10"/>
          </p:nvPr>
        </p:nvSpPr>
        <p:spPr>
          <a:xfrm>
            <a:off x="62593" y="6356350"/>
            <a:ext cx="2057400" cy="365125"/>
          </a:xfrm>
        </p:spPr>
        <p:txBody>
          <a:bodyPr/>
          <a:lstStyle/>
          <a:p>
            <a:r>
              <a:rPr lang="en-US"/>
              <a:t>2020</a:t>
            </a:r>
            <a:endParaRPr lang="en-US" dirty="0"/>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a:xfrm>
            <a:off x="6875961" y="6356349"/>
            <a:ext cx="2057400" cy="365125"/>
          </a:xfrm>
        </p:spPr>
        <p:txBody>
          <a:bodyPr/>
          <a:lstStyle>
            <a:lvl1pPr>
              <a:defRPr/>
            </a:lvl1pPr>
          </a:lstStyle>
          <a:p>
            <a:r>
              <a:rPr lang="en-US" dirty="0"/>
              <a:t>1</a:t>
            </a:r>
          </a:p>
        </p:txBody>
      </p:sp>
      <p:pic>
        <p:nvPicPr>
          <p:cNvPr id="16" name="Picture 15"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7374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3053087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3311651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18192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4100893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2020</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F1608-166F-48F5-ABCD-CE30430FF8A9}" type="slidenum">
              <a:rPr lang="en-US" smtClean="0"/>
              <a:t>‹#›</a:t>
            </a:fld>
            <a:endParaRPr lang="en-US"/>
          </a:p>
        </p:txBody>
      </p:sp>
    </p:spTree>
    <p:extLst>
      <p:ext uri="{BB962C8B-B14F-4D97-AF65-F5344CB8AC3E}">
        <p14:creationId xmlns:p14="http://schemas.microsoft.com/office/powerpoint/2010/main" val="1605986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2020</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340143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2020</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58D18C-74CE-471D-9FD4-143F518211FC}" type="slidenum">
              <a:rPr lang="en-US" smtClean="0"/>
              <a:t>‹#›</a:t>
            </a:fld>
            <a:endParaRPr lang="en-US"/>
          </a:p>
        </p:txBody>
      </p:sp>
      <p:pic>
        <p:nvPicPr>
          <p:cNvPr id="8" name="Picture 7" descr="CCHP_Prevention_PPTfooter_Mod3.png"/>
          <p:cNvPicPr/>
          <p:nvPr userDrawn="1"/>
        </p:nvPicPr>
        <p:blipFill rotWithShape="1">
          <a:blip r:embed="rId2"/>
          <a:srcRect t="-1" r="8867" b="-3847"/>
          <a:stretch/>
        </p:blipFill>
        <p:spPr bwMode="auto">
          <a:xfrm>
            <a:off x="706755" y="6008914"/>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859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3755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2020</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58D18C-74CE-471D-9FD4-143F518211FC}" type="slidenum">
              <a:rPr lang="en-US" smtClean="0"/>
              <a:t>‹#›</a:t>
            </a:fld>
            <a:endParaRPr lang="en-US"/>
          </a:p>
        </p:txBody>
      </p:sp>
      <p:pic>
        <p:nvPicPr>
          <p:cNvPr id="7" name="Picture 6"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78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CHP_Prevention_PPTfooter_Mod3.png"/>
          <p:cNvPicPr/>
          <p:nvPr userDrawn="1"/>
        </p:nvPicPr>
        <p:blipFill rotWithShape="1">
          <a:blip r:embed="rId2"/>
          <a:srcRect t="-1" r="8867" b="-3847"/>
          <a:stretch/>
        </p:blipFill>
        <p:spPr bwMode="auto">
          <a:xfrm>
            <a:off x="628650" y="6008915"/>
            <a:ext cx="8175716" cy="712562"/>
          </a:xfrm>
          <a:prstGeom prst="rect">
            <a:avLst/>
          </a:prstGeom>
          <a:ln>
            <a:noFill/>
          </a:ln>
          <a:extLst>
            <a:ext uri="{53640926-AAD7-44D8-BBD7-CCE9431645EC}">
              <a14:shadowObscured xmlns:a14="http://schemas.microsoft.com/office/drawing/2010/main"/>
            </a:ext>
          </a:extLst>
        </p:spPr>
      </p:pic>
      <p:sp>
        <p:nvSpPr>
          <p:cNvPr id="6" name="Date Placeholder 5"/>
          <p:cNvSpPr>
            <a:spLocks noGrp="1"/>
          </p:cNvSpPr>
          <p:nvPr>
            <p:ph type="dt" sz="half" idx="10"/>
          </p:nvPr>
        </p:nvSpPr>
        <p:spPr/>
        <p:txBody>
          <a:bodyPr/>
          <a:lstStyle/>
          <a:p>
            <a:r>
              <a:rPr lang="en-US"/>
              <a:t>2020</a:t>
            </a:r>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76262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1956214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2020</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58D18C-74CE-471D-9FD4-143F518211FC}" type="slidenum">
              <a:rPr lang="en-US" smtClean="0"/>
              <a:t>‹#›</a:t>
            </a:fld>
            <a:endParaRPr lang="en-US"/>
          </a:p>
        </p:txBody>
      </p:sp>
    </p:spTree>
    <p:extLst>
      <p:ext uri="{BB962C8B-B14F-4D97-AF65-F5344CB8AC3E}">
        <p14:creationId xmlns:p14="http://schemas.microsoft.com/office/powerpoint/2010/main" val="113268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2020</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8D18C-74CE-471D-9FD4-143F518211FC}" type="slidenum">
              <a:rPr lang="en-US" smtClean="0"/>
              <a:t>‹#›</a:t>
            </a:fld>
            <a:endParaRPr lang="en-US"/>
          </a:p>
        </p:txBody>
      </p:sp>
    </p:spTree>
    <p:extLst>
      <p:ext uri="{BB962C8B-B14F-4D97-AF65-F5344CB8AC3E}">
        <p14:creationId xmlns:p14="http://schemas.microsoft.com/office/powerpoint/2010/main" val="602624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2020</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F1608-166F-48F5-ABCD-CE30430FF8A9}" type="slidenum">
              <a:rPr lang="en-US" smtClean="0"/>
              <a:t>‹#›</a:t>
            </a:fld>
            <a:endParaRPr lang="en-US"/>
          </a:p>
        </p:txBody>
      </p:sp>
    </p:spTree>
    <p:extLst>
      <p:ext uri="{BB962C8B-B14F-4D97-AF65-F5344CB8AC3E}">
        <p14:creationId xmlns:p14="http://schemas.microsoft.com/office/powerpoint/2010/main" val="1129414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5.xml"/><Relationship Id="rId5" Type="http://schemas.microsoft.com/office/2007/relationships/hdphoto" Target="../media/hdphoto1.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hyperlink" Target="http://www.epa.gov/pesticide-labels/design-environment-antimicrobial-pesticide-pilot-project-moving-toward-green-end" TargetMode="Externa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27.wmf"/><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3.xml"/><Relationship Id="rId5" Type="http://schemas.microsoft.com/office/2007/relationships/hdphoto" Target="../media/hdphoto2.wdp"/><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34.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nrckids.org/CFOC/Database"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hyperlink" Target="https://genome.gov/"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slideLayout" Target="../slideLayouts/slideLayout6.xml"/><Relationship Id="rId7" Type="http://schemas.openxmlformats.org/officeDocument/2006/relationships/oleObject" Target="../embeddings/oleObject2.bin"/><Relationship Id="rId2" Type="http://schemas.openxmlformats.org/officeDocument/2006/relationships/tags" Target="../tags/tag46.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354"/>
            <a:ext cx="7772400" cy="2387600"/>
          </a:xfrm>
        </p:spPr>
        <p:txBody>
          <a:bodyPr/>
          <a:lstStyle/>
          <a:p>
            <a:r>
              <a:rPr lang="es-ES" dirty="0"/>
              <a:t>Manejo </a:t>
            </a:r>
            <a:r>
              <a:rPr lang="es-ES" dirty="0" smtClean="0"/>
              <a:t>Integrado </a:t>
            </a:r>
            <a:r>
              <a:rPr lang="es-ES" dirty="0"/>
              <a:t>de </a:t>
            </a:r>
            <a:r>
              <a:rPr lang="es-ES" dirty="0" smtClean="0"/>
              <a:t>Gérmenes</a:t>
            </a:r>
            <a:endParaRPr lang="es-ES" dirty="0"/>
          </a:p>
        </p:txBody>
      </p:sp>
      <p:sp>
        <p:nvSpPr>
          <p:cNvPr id="3" name="Subtitle 2"/>
          <p:cNvSpPr>
            <a:spLocks noGrp="1"/>
          </p:cNvSpPr>
          <p:nvPr>
            <p:ph type="subTitle" idx="1"/>
          </p:nvPr>
        </p:nvSpPr>
        <p:spPr>
          <a:xfrm>
            <a:off x="1013791" y="2601119"/>
            <a:ext cx="6858000" cy="1655762"/>
          </a:xfrm>
        </p:spPr>
        <p:txBody>
          <a:bodyPr>
            <a:normAutofit/>
          </a:bodyPr>
          <a:lstStyle/>
          <a:p>
            <a:r>
              <a:rPr lang="es-ES" dirty="0"/>
              <a:t>Limpieza, </a:t>
            </a:r>
            <a:r>
              <a:rPr lang="es-ES" dirty="0" smtClean="0"/>
              <a:t>higienización y </a:t>
            </a:r>
            <a:r>
              <a:rPr lang="es-ES" dirty="0"/>
              <a:t>desinfección seguras y eficaces para los proveedores de cuidado infantil</a:t>
            </a:r>
          </a:p>
          <a:p>
            <a:endParaRPr lang="es-ES" dirty="0"/>
          </a:p>
        </p:txBody>
      </p:sp>
      <p:pic>
        <p:nvPicPr>
          <p:cNvPr id="4" name="Picture 3"/>
          <p:cNvPicPr>
            <a:picLocks noChangeAspect="1"/>
          </p:cNvPicPr>
          <p:nvPr/>
        </p:nvPicPr>
        <p:blipFill>
          <a:blip r:embed="rId4"/>
          <a:stretch>
            <a:fillRect/>
          </a:stretch>
        </p:blipFill>
        <p:spPr>
          <a:xfrm>
            <a:off x="3342548" y="3927749"/>
            <a:ext cx="2200485" cy="1912683"/>
          </a:xfrm>
          <a:prstGeom prst="rect">
            <a:avLst/>
          </a:prstGeom>
        </p:spPr>
      </p:pic>
      <p:sp>
        <p:nvSpPr>
          <p:cNvPr id="10" name="TextBox 9"/>
          <p:cNvSpPr txBox="1"/>
          <p:nvPr/>
        </p:nvSpPr>
        <p:spPr>
          <a:xfrm>
            <a:off x="7364896" y="6281531"/>
            <a:ext cx="1600200" cy="369332"/>
          </a:xfrm>
          <a:prstGeom prst="rect">
            <a:avLst/>
          </a:prstGeom>
          <a:noFill/>
        </p:spPr>
        <p:txBody>
          <a:bodyPr wrap="square" rtlCol="0">
            <a:spAutoFit/>
          </a:bodyPr>
          <a:lstStyle/>
          <a:p>
            <a:r>
              <a:rPr lang="en-US" dirty="0">
                <a:solidFill>
                  <a:schemeClr val="bg1"/>
                </a:solidFill>
              </a:rPr>
              <a:t>2020</a:t>
            </a:r>
          </a:p>
        </p:txBody>
      </p:sp>
      <p:sp>
        <p:nvSpPr>
          <p:cNvPr id="20" name="Rectangle 1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0436" y="5779615"/>
            <a:ext cx="9164096" cy="692497"/>
          </a:xfrm>
          <a:prstGeom prst="rect">
            <a:avLst/>
          </a:prstGeom>
          <a:noFill/>
        </p:spPr>
        <p:txBody>
          <a:bodyPr wrap="square" rtlCol="0">
            <a:spAutoFit/>
          </a:bodyPr>
          <a:lstStyle/>
          <a:p>
            <a:pPr algn="ctr"/>
            <a:r>
              <a:rPr lang="es-ES" sz="1050" dirty="0"/>
              <a:t>El Programa de Salud en Centros de Cuidado Infantil, de la Facultad de Enfermería de  UCSF elaboró este curso en colaboración con el </a:t>
            </a:r>
            <a:r>
              <a:rPr lang="es-ES" sz="1050" dirty="0" smtClean="0"/>
              <a:t>Departamento de </a:t>
            </a:r>
            <a:r>
              <a:rPr lang="es-ES" sz="1050" dirty="0"/>
              <a:t>Regulación de Pesticidas de California. </a:t>
            </a:r>
          </a:p>
          <a:p>
            <a:endParaRPr lang="es-ES" dirty="0"/>
          </a:p>
        </p:txBody>
      </p:sp>
    </p:spTree>
    <p:custDataLst>
      <p:tags r:id="rId1"/>
    </p:custDataLst>
    <p:extLst>
      <p:ext uri="{BB962C8B-B14F-4D97-AF65-F5344CB8AC3E}">
        <p14:creationId xmlns:p14="http://schemas.microsoft.com/office/powerpoint/2010/main" val="13957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0042"/>
            <a:ext cx="9081406" cy="1325563"/>
          </a:xfrm>
        </p:spPr>
        <p:txBody>
          <a:bodyPr>
            <a:normAutofit fontScale="90000"/>
          </a:bodyPr>
          <a:lstStyle/>
          <a:p>
            <a:r>
              <a:rPr lang="es-ES" dirty="0"/>
              <a:t/>
            </a:r>
            <a:br>
              <a:rPr lang="es-ES" dirty="0"/>
            </a:br>
            <a:r>
              <a:rPr lang="es-ES" dirty="0"/>
              <a:t/>
            </a:r>
            <a:br>
              <a:rPr lang="es-ES" dirty="0"/>
            </a:br>
            <a:r>
              <a:rPr lang="es-ES" sz="4300" dirty="0"/>
              <a:t>Los gérmenes se propagan con facilidad entre los niños pequeños…</a:t>
            </a:r>
          </a:p>
        </p:txBody>
      </p:sp>
      <p:sp>
        <p:nvSpPr>
          <p:cNvPr id="7" name="Content Placeholder 6"/>
          <p:cNvSpPr>
            <a:spLocks noGrp="1"/>
          </p:cNvSpPr>
          <p:nvPr>
            <p:ph idx="1"/>
          </p:nvPr>
        </p:nvSpPr>
        <p:spPr/>
        <p:txBody>
          <a:bodyPr/>
          <a:lstStyle/>
          <a:p>
            <a:pPr marL="0" indent="0">
              <a:buNone/>
            </a:pPr>
            <a:endParaRPr lang="es-ES" dirty="0"/>
          </a:p>
          <a:p>
            <a:r>
              <a:rPr lang="es-ES" dirty="0"/>
              <a:t>Al inhalar los gérmenes que están en el aire.</a:t>
            </a:r>
          </a:p>
          <a:p>
            <a:r>
              <a:rPr lang="es-ES" dirty="0"/>
              <a:t>Al tocar a otras personas y superficies que tienen gérmenes.</a:t>
            </a:r>
          </a:p>
          <a:p>
            <a:r>
              <a:rPr lang="es-ES" dirty="0"/>
              <a:t>Al comer o beber algo con gérmenes.</a:t>
            </a:r>
          </a:p>
        </p:txBody>
      </p:sp>
      <p:sp>
        <p:nvSpPr>
          <p:cNvPr id="5" name="TextBox 4"/>
          <p:cNvSpPr txBox="1"/>
          <p:nvPr/>
        </p:nvSpPr>
        <p:spPr>
          <a:xfrm>
            <a:off x="753834" y="3841807"/>
            <a:ext cx="7886700" cy="1631216"/>
          </a:xfrm>
          <a:prstGeom prst="rect">
            <a:avLst/>
          </a:prstGeom>
          <a:solidFill>
            <a:srgbClr val="F7941E"/>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nSpc>
                <a:spcPts val="3000"/>
              </a:lnSpc>
              <a:defRPr/>
            </a:pPr>
            <a:r>
              <a:rPr lang="es-ES" sz="1600" dirty="0">
                <a:ln w="0"/>
                <a:solidFill>
                  <a:schemeClr val="tx1"/>
                </a:solidFill>
                <a:effectLst>
                  <a:outerShdw blurRad="38100" dist="19050" dir="2700000" algn="tl" rotWithShape="0">
                    <a:schemeClr val="dk1">
                      <a:alpha val="40000"/>
                    </a:schemeClr>
                  </a:outerShdw>
                </a:effectLst>
                <a:latin typeface="Lucida Sans"/>
                <a:cs typeface="Times New Roman"/>
              </a:rPr>
              <a:t>Los estudios muestran que los niños pequeños en</a:t>
            </a:r>
            <a:br>
              <a:rPr lang="es-ES" sz="1600" dirty="0">
                <a:ln w="0"/>
                <a:solidFill>
                  <a:schemeClr val="tx1"/>
                </a:solidFill>
                <a:effectLst>
                  <a:outerShdw blurRad="38100" dist="19050" dir="2700000" algn="tl" rotWithShape="0">
                    <a:schemeClr val="dk1">
                      <a:alpha val="40000"/>
                    </a:schemeClr>
                  </a:outerShdw>
                </a:effectLst>
                <a:latin typeface="Lucida Sans"/>
                <a:cs typeface="Times New Roman"/>
              </a:rPr>
            </a:br>
            <a:r>
              <a:rPr lang="es-ES" sz="1600" dirty="0">
                <a:ln w="0"/>
                <a:solidFill>
                  <a:schemeClr val="tx1"/>
                </a:solidFill>
                <a:effectLst>
                  <a:outerShdw blurRad="38100" dist="19050" dir="2700000" algn="tl" rotWithShape="0">
                    <a:schemeClr val="dk1">
                      <a:alpha val="40000"/>
                    </a:schemeClr>
                  </a:outerShdw>
                </a:effectLst>
                <a:latin typeface="Lucida Sans"/>
                <a:cs typeface="Times New Roman"/>
              </a:rPr>
              <a:t>centros de cuidado infantil tienen síntomas de enfermedad</a:t>
            </a:r>
          </a:p>
          <a:p>
            <a:pPr>
              <a:lnSpc>
                <a:spcPts val="3000"/>
              </a:lnSpc>
              <a:defRPr/>
            </a:pPr>
            <a:r>
              <a:rPr lang="es-ES" sz="1600" dirty="0">
                <a:ln w="0"/>
                <a:solidFill>
                  <a:schemeClr val="tx1"/>
                </a:solidFill>
                <a:effectLst>
                  <a:outerShdw blurRad="38100" dist="19050" dir="2700000" algn="tl" rotWithShape="0">
                    <a:schemeClr val="dk1">
                      <a:alpha val="40000"/>
                    </a:schemeClr>
                  </a:outerShdw>
                </a:effectLst>
                <a:latin typeface="Lucida Sans"/>
                <a:cs typeface="Times New Roman"/>
              </a:rPr>
              <a:t>entre un tercio y la mitad de los días del año.</a:t>
            </a:r>
          </a:p>
          <a:p>
            <a:pPr algn="ctr">
              <a:lnSpc>
                <a:spcPts val="3000"/>
              </a:lnSpc>
              <a:defRPr/>
            </a:pPr>
            <a:r>
              <a:rPr lang="es-ES" sz="1600" dirty="0">
                <a:ln w="0"/>
                <a:solidFill>
                  <a:schemeClr val="tx1"/>
                </a:solidFill>
                <a:effectLst>
                  <a:outerShdw blurRad="38100" dist="19050" dir="2700000" algn="tl" rotWithShape="0">
                    <a:schemeClr val="dk1">
                      <a:alpha val="40000"/>
                    </a:schemeClr>
                  </a:outerShdw>
                </a:effectLst>
                <a:latin typeface="Lucida Sans"/>
                <a:cs typeface="Times New Roman"/>
              </a:rPr>
              <a:t>Esto es normal.</a:t>
            </a:r>
          </a:p>
        </p:txBody>
      </p:sp>
      <p:pic>
        <p:nvPicPr>
          <p:cNvPr id="8" name="Picture 7"/>
          <p:cNvPicPr>
            <a:picLocks noChangeAspect="1" noChangeArrowheads="1"/>
          </p:cNvPicPr>
          <p:nvPr/>
        </p:nvPicPr>
        <p:blipFill>
          <a:blip r:embed="rId4" cstate="print"/>
          <a:srcRect/>
          <a:stretch>
            <a:fillRect/>
          </a:stretch>
        </p:blipFill>
        <p:spPr bwMode="auto">
          <a:xfrm>
            <a:off x="6949353" y="3135430"/>
            <a:ext cx="2194647" cy="1665170"/>
          </a:xfrm>
          <a:prstGeom prst="rect">
            <a:avLst/>
          </a:prstGeom>
          <a:noFill/>
          <a:ln w="76200">
            <a:solidFill>
              <a:srgbClr val="0072BC"/>
            </a:solidFill>
            <a:miter lim="800000"/>
            <a:headEnd/>
            <a:tailEnd/>
          </a:ln>
        </p:spPr>
      </p:pic>
      <p:sp>
        <p:nvSpPr>
          <p:cNvPr id="3" name="Date Placeholder 2"/>
          <p:cNvSpPr>
            <a:spLocks noGrp="1"/>
          </p:cNvSpPr>
          <p:nvPr>
            <p:ph type="dt" sz="half" idx="10"/>
          </p:nvPr>
        </p:nvSpPr>
        <p:spPr/>
        <p:txBody>
          <a:bodyPr/>
          <a:lstStyle/>
          <a:p>
            <a:r>
              <a:rPr lang="en-US"/>
              <a:t>2020</a:t>
            </a:r>
            <a:endParaRPr lang="en-US" dirty="0"/>
          </a:p>
        </p:txBody>
      </p:sp>
      <p:sp>
        <p:nvSpPr>
          <p:cNvPr id="10" name="Slide Number Placeholder 9"/>
          <p:cNvSpPr>
            <a:spLocks noGrp="1"/>
          </p:cNvSpPr>
          <p:nvPr>
            <p:ph type="sldNum" sz="quarter" idx="12"/>
          </p:nvPr>
        </p:nvSpPr>
        <p:spPr>
          <a:xfrm>
            <a:off x="7024007" y="6356349"/>
            <a:ext cx="2057400" cy="365125"/>
          </a:xfrm>
        </p:spPr>
        <p:txBody>
          <a:bodyPr/>
          <a:lstStyle/>
          <a:p>
            <a:r>
              <a:rPr lang="en-US" dirty="0"/>
              <a:t>8</a:t>
            </a:r>
          </a:p>
        </p:txBody>
      </p:sp>
      <p:sp>
        <p:nvSpPr>
          <p:cNvPr id="9" name="Rectangle 8"/>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9763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93" y="365126"/>
            <a:ext cx="9081407" cy="1325563"/>
          </a:xfrm>
        </p:spPr>
        <p:txBody>
          <a:bodyPr>
            <a:normAutofit/>
          </a:bodyPr>
          <a:lstStyle/>
          <a:p>
            <a:r>
              <a:rPr lang="es-ES" sz="3900" dirty="0"/>
              <a:t>Formas de detener la propagación de enfermedades infecciosas</a:t>
            </a:r>
          </a:p>
        </p:txBody>
      </p:sp>
      <p:sp>
        <p:nvSpPr>
          <p:cNvPr id="6" name="Oval 5"/>
          <p:cNvSpPr/>
          <p:nvPr/>
        </p:nvSpPr>
        <p:spPr>
          <a:xfrm>
            <a:off x="469624" y="4489813"/>
            <a:ext cx="7492594" cy="1175658"/>
          </a:xfrm>
          <a:prstGeom prst="ellipse">
            <a:avLst/>
          </a:prstGeom>
          <a:solidFill>
            <a:schemeClr val="bg1"/>
          </a:solid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90F81"/>
                </a:solidFill>
              </a:ln>
            </a:endParaRPr>
          </a:p>
        </p:txBody>
      </p:sp>
      <p:sp>
        <p:nvSpPr>
          <p:cNvPr id="3" name="Content Placeholder 2"/>
          <p:cNvSpPr>
            <a:spLocks noGrp="1"/>
          </p:cNvSpPr>
          <p:nvPr>
            <p:ph idx="1"/>
          </p:nvPr>
        </p:nvSpPr>
        <p:spPr/>
        <p:txBody>
          <a:bodyPr/>
          <a:lstStyle/>
          <a:p>
            <a:r>
              <a:rPr lang="es-ES" dirty="0"/>
              <a:t>Vacunas</a:t>
            </a:r>
          </a:p>
          <a:p>
            <a:r>
              <a:rPr lang="es-ES" dirty="0"/>
              <a:t>Higiene personal (toser en la manga, lavarse las manos con frecuencia, procedimientos adecuados para el cambio de pañales, etc.)</a:t>
            </a:r>
          </a:p>
          <a:p>
            <a:r>
              <a:rPr lang="es-ES" dirty="0"/>
              <a:t>Quedarse en casa cuando se esté enfermo.</a:t>
            </a:r>
          </a:p>
          <a:p>
            <a:r>
              <a:rPr lang="es-ES" dirty="0"/>
              <a:t>Cubrir los sarpullidos o llagas abiertas.</a:t>
            </a:r>
          </a:p>
          <a:p>
            <a:r>
              <a:rPr lang="es-ES" dirty="0"/>
              <a:t>Manejo seguro de los alimentos.</a:t>
            </a:r>
          </a:p>
          <a:p>
            <a:r>
              <a:rPr lang="es-ES" b="1" dirty="0"/>
              <a:t>Limpiar, </a:t>
            </a:r>
            <a:r>
              <a:rPr lang="es-ES" b="1" dirty="0" smtClean="0"/>
              <a:t>higienizar y </a:t>
            </a:r>
            <a:r>
              <a:rPr lang="es-ES" b="1" dirty="0"/>
              <a:t>desinfectar superficies.</a:t>
            </a:r>
          </a:p>
        </p:txBody>
      </p:sp>
      <p:sp>
        <p:nvSpPr>
          <p:cNvPr id="4" name="Date Placeholder 3"/>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6933518" y="6356349"/>
            <a:ext cx="2057400" cy="365125"/>
          </a:xfrm>
        </p:spPr>
        <p:txBody>
          <a:bodyPr/>
          <a:lstStyle/>
          <a:p>
            <a:r>
              <a:rPr lang="en-US" dirty="0"/>
              <a:t>9</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24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6821" y="640817"/>
            <a:ext cx="7886700" cy="1325563"/>
          </a:xfrm>
        </p:spPr>
        <p:txBody>
          <a:bodyPr>
            <a:normAutofit/>
          </a:bodyPr>
          <a:lstStyle/>
          <a:p>
            <a:r>
              <a:rPr lang="es-ES" sz="3900" dirty="0"/>
              <a:t>¿Cuál es la diferencia entre limpiar, </a:t>
            </a:r>
            <a:r>
              <a:rPr lang="es-ES" sz="3900" dirty="0" smtClean="0"/>
              <a:t>higienizar</a:t>
            </a:r>
            <a:r>
              <a:rPr lang="es-ES" sz="3900" dirty="0" smtClean="0">
                <a:solidFill>
                  <a:srgbClr val="FF0000"/>
                </a:solidFill>
              </a:rPr>
              <a:t> </a:t>
            </a:r>
            <a:r>
              <a:rPr lang="es-ES" sz="3900" dirty="0" smtClean="0"/>
              <a:t>y </a:t>
            </a:r>
            <a:r>
              <a:rPr lang="es-ES" sz="3900" dirty="0"/>
              <a:t>desinfectar?</a:t>
            </a:r>
          </a:p>
        </p:txBody>
      </p:sp>
      <p:sp>
        <p:nvSpPr>
          <p:cNvPr id="5" name="Content Placeholder 4"/>
          <p:cNvSpPr>
            <a:spLocks noGrp="1"/>
          </p:cNvSpPr>
          <p:nvPr>
            <p:ph idx="1"/>
          </p:nvPr>
        </p:nvSpPr>
        <p:spPr>
          <a:xfrm>
            <a:off x="691242" y="1765005"/>
            <a:ext cx="7886700" cy="4087338"/>
          </a:xfrm>
        </p:spPr>
        <p:txBody>
          <a:bodyPr>
            <a:normAutofit/>
          </a:bodyPr>
          <a:lstStyle/>
          <a:p>
            <a:endParaRPr lang="en-US" dirty="0"/>
          </a:p>
          <a:p>
            <a:endParaRPr lang="en-US" dirty="0"/>
          </a:p>
          <a:p>
            <a:endParaRPr lang="en-US" dirty="0"/>
          </a:p>
          <a:p>
            <a:endParaRPr lang="en-US" dirty="0"/>
          </a:p>
        </p:txBody>
      </p:sp>
      <p:sp>
        <p:nvSpPr>
          <p:cNvPr id="7" name="Date Placeholder 6"/>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7074176" y="6351657"/>
            <a:ext cx="2057400" cy="365125"/>
          </a:xfrm>
        </p:spPr>
        <p:txBody>
          <a:bodyPr/>
          <a:lstStyle/>
          <a:p>
            <a:r>
              <a:rPr lang="en-US" dirty="0"/>
              <a:t>10</a:t>
            </a:r>
          </a:p>
        </p:txBody>
      </p:sp>
      <p:sp>
        <p:nvSpPr>
          <p:cNvPr id="10" name="TextBox 9"/>
          <p:cNvSpPr txBox="1"/>
          <p:nvPr/>
        </p:nvSpPr>
        <p:spPr>
          <a:xfrm>
            <a:off x="596821" y="1966380"/>
            <a:ext cx="7981121" cy="4401205"/>
          </a:xfrm>
          <a:prstGeom prst="rect">
            <a:avLst/>
          </a:prstGeom>
          <a:noFill/>
        </p:spPr>
        <p:txBody>
          <a:bodyPr wrap="square" rtlCol="0">
            <a:spAutoFit/>
          </a:bodyPr>
          <a:lstStyle/>
          <a:p>
            <a:pPr algn="ctr"/>
            <a:r>
              <a:rPr lang="es-ES" sz="2800" b="1" dirty="0"/>
              <a:t>Definiciones</a:t>
            </a:r>
          </a:p>
          <a:p>
            <a:r>
              <a:rPr lang="es-ES" sz="2800" b="1" dirty="0"/>
              <a:t>Limpiar: </a:t>
            </a:r>
            <a:r>
              <a:rPr lang="es-ES" sz="2800" dirty="0"/>
              <a:t>físicamente quitar la suciedad, escombros y capas pegajosas lavando, limpiando y enjuagando.</a:t>
            </a:r>
          </a:p>
          <a:p>
            <a:endParaRPr lang="es-ES" sz="2800" dirty="0"/>
          </a:p>
          <a:p>
            <a:r>
              <a:rPr lang="es-ES" sz="2800" b="1" dirty="0" smtClean="0"/>
              <a:t>Higienizar: </a:t>
            </a:r>
            <a:r>
              <a:rPr lang="es-ES" sz="2800" dirty="0"/>
              <a:t>matar gérmenes a un nivel que reduzca el riesgo de enfermarse del contacto con la superficie.</a:t>
            </a:r>
          </a:p>
          <a:p>
            <a:endParaRPr lang="es-ES" sz="2800" dirty="0"/>
          </a:p>
          <a:p>
            <a:r>
              <a:rPr lang="es-ES" sz="2800" b="1" dirty="0"/>
              <a:t>Desinfectar: </a:t>
            </a:r>
            <a:r>
              <a:rPr lang="es-ES" sz="2800" dirty="0"/>
              <a:t>un nivel más alto de matar gérmenes. Matar casi todos los gérmenes en una superficie dura no porosa.</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567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LIMPIAR</a:t>
            </a:r>
            <a:endParaRPr lang="es-ES" dirty="0"/>
          </a:p>
        </p:txBody>
      </p:sp>
      <p:sp>
        <p:nvSpPr>
          <p:cNvPr id="5" name="Content Placeholder 4"/>
          <p:cNvSpPr>
            <a:spLocks noGrp="1"/>
          </p:cNvSpPr>
          <p:nvPr>
            <p:ph idx="1"/>
          </p:nvPr>
        </p:nvSpPr>
        <p:spPr/>
        <p:txBody>
          <a:bodyPr/>
          <a:lstStyle/>
          <a:p>
            <a:r>
              <a:rPr lang="es-ES" dirty="0"/>
              <a:t>¿Por qué limpiamos?</a:t>
            </a:r>
          </a:p>
        </p:txBody>
      </p:sp>
      <p:pic>
        <p:nvPicPr>
          <p:cNvPr id="7" name="Picture 6" descr="IPMmainroom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039" y="2549237"/>
            <a:ext cx="4568629" cy="33161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7086600" y="6356350"/>
            <a:ext cx="2057400" cy="365125"/>
          </a:xfrm>
        </p:spPr>
        <p:txBody>
          <a:bodyPr/>
          <a:lstStyle/>
          <a:p>
            <a:r>
              <a:rPr lang="en-US" dirty="0"/>
              <a:t>11</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1750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517317"/>
            <a:ext cx="7886700" cy="1325563"/>
          </a:xfrm>
        </p:spPr>
        <p:txBody>
          <a:bodyPr>
            <a:normAutofit/>
          </a:bodyPr>
          <a:lstStyle/>
          <a:p>
            <a:pPr algn="ctr"/>
            <a:r>
              <a:rPr lang="es-ES" dirty="0"/>
              <a:t>Un ambiente limpio… </a:t>
            </a:r>
          </a:p>
        </p:txBody>
      </p:sp>
      <p:sp>
        <p:nvSpPr>
          <p:cNvPr id="5" name="Content Placeholder 4"/>
          <p:cNvSpPr>
            <a:spLocks noGrp="1"/>
          </p:cNvSpPr>
          <p:nvPr>
            <p:ph idx="1"/>
          </p:nvPr>
        </p:nvSpPr>
        <p:spPr>
          <a:xfrm>
            <a:off x="711120" y="1847850"/>
            <a:ext cx="7886700" cy="4351338"/>
          </a:xfrm>
        </p:spPr>
        <p:txBody>
          <a:bodyPr>
            <a:normAutofit fontScale="85000" lnSpcReduction="20000"/>
          </a:bodyPr>
          <a:lstStyle/>
          <a:p>
            <a:r>
              <a:rPr lang="es-ES" dirty="0"/>
              <a:t>Tiene menos gérmenes que causan enfermedades.</a:t>
            </a:r>
          </a:p>
          <a:p>
            <a:r>
              <a:rPr lang="es-ES" dirty="0"/>
              <a:t>Tiene menos alérgenos (polvo, restos de comida, hierba, moho).</a:t>
            </a:r>
          </a:p>
          <a:p>
            <a:r>
              <a:rPr lang="es-ES" dirty="0"/>
              <a:t>No atrae plagas.</a:t>
            </a:r>
          </a:p>
          <a:p>
            <a:r>
              <a:rPr lang="es-ES" dirty="0"/>
              <a:t>Reduce el riesgo de contacto con el polvo de plomo, pesticidas y otras toxinas.</a:t>
            </a:r>
          </a:p>
          <a:p>
            <a:r>
              <a:rPr lang="es-ES" dirty="0"/>
              <a:t>Tiene mejor calidad de aire.</a:t>
            </a:r>
          </a:p>
          <a:p>
            <a:r>
              <a:rPr lang="es-ES" dirty="0"/>
              <a:t>Tiene beneficios de salud mental para los niños, familias y personal.</a:t>
            </a:r>
          </a:p>
          <a:p>
            <a:r>
              <a:rPr lang="es-ES" dirty="0"/>
              <a:t>Tiene menos desorden en donde las plagas pueden ocultarse.</a:t>
            </a:r>
          </a:p>
          <a:p>
            <a:r>
              <a:rPr lang="es-ES" dirty="0"/>
              <a:t>Es más atractivo para el personal, niños, familias y visitantes.</a:t>
            </a:r>
          </a:p>
          <a:p>
            <a:pPr marL="0" indent="0">
              <a:buNone/>
            </a:pPr>
            <a:endParaRPr lang="es-ES" dirty="0"/>
          </a:p>
          <a:p>
            <a:endParaRPr lang="es-ES" dirty="0"/>
          </a:p>
          <a:p>
            <a:endParaRPr lang="es-ES" dirty="0"/>
          </a:p>
          <a:p>
            <a:endParaRPr lang="es-ES" dirty="0"/>
          </a:p>
          <a:p>
            <a:endParaRPr lang="es-ES" dirty="0"/>
          </a:p>
          <a:p>
            <a:endParaRPr lang="es-ES" dirty="0"/>
          </a:p>
        </p:txBody>
      </p:sp>
      <p:sp>
        <p:nvSpPr>
          <p:cNvPr id="2" name="Date Placeholder 1"/>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6985291" y="6356350"/>
            <a:ext cx="2057400" cy="365125"/>
          </a:xfrm>
        </p:spPr>
        <p:txBody>
          <a:bodyPr/>
          <a:lstStyle/>
          <a:p>
            <a:r>
              <a:rPr lang="en-US" dirty="0"/>
              <a:t>12</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420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460439"/>
            <a:ext cx="7886700" cy="1325563"/>
          </a:xfrm>
        </p:spPr>
        <p:txBody>
          <a:bodyPr>
            <a:normAutofit/>
          </a:bodyPr>
          <a:lstStyle/>
          <a:p>
            <a:pPr algn="ctr"/>
            <a:r>
              <a:rPr lang="es-ES" dirty="0"/>
              <a:t>Pasos para reducir el desorden:</a:t>
            </a:r>
          </a:p>
        </p:txBody>
      </p:sp>
      <p:sp>
        <p:nvSpPr>
          <p:cNvPr id="5" name="Content Placeholder 4"/>
          <p:cNvSpPr>
            <a:spLocks noGrp="1"/>
          </p:cNvSpPr>
          <p:nvPr>
            <p:ph idx="1"/>
          </p:nvPr>
        </p:nvSpPr>
        <p:spPr/>
        <p:txBody>
          <a:bodyPr>
            <a:normAutofit fontScale="92500" lnSpcReduction="10000"/>
          </a:bodyPr>
          <a:lstStyle/>
          <a:p>
            <a:r>
              <a:rPr lang="es-ES" dirty="0"/>
              <a:t>Instale estantes y gabinetes para el almacenamiento.</a:t>
            </a:r>
          </a:p>
          <a:p>
            <a:r>
              <a:rPr lang="es-ES" dirty="0"/>
              <a:t>Venda, recicle o done artículos que no use.</a:t>
            </a:r>
          </a:p>
          <a:p>
            <a:r>
              <a:rPr lang="es-ES" dirty="0"/>
              <a:t>Alterne cosas para jugar dentro y fuera del almacenamiento. </a:t>
            </a:r>
          </a:p>
          <a:p>
            <a:r>
              <a:rPr lang="es-ES" dirty="0"/>
              <a:t>Envíe los proyectos de arte a casa al final del día.</a:t>
            </a:r>
          </a:p>
          <a:p>
            <a:r>
              <a:rPr lang="es-ES" dirty="0"/>
              <a:t>Mantenga las superficies despejadas.</a:t>
            </a:r>
          </a:p>
          <a:p>
            <a:r>
              <a:rPr lang="es-ES" dirty="0"/>
              <a:t>Haga que la “limpieza” sea parte de su rutina diaria. </a:t>
            </a:r>
          </a:p>
          <a:p>
            <a:r>
              <a:rPr lang="es-ES" dirty="0"/>
              <a:t>Mantenga una “lista de deseos” de regalos para las familias para usarla durante los días feriados para que pueda recibir artículos que pueda usar. </a:t>
            </a:r>
          </a:p>
          <a:p>
            <a:endParaRPr lang="es-ES" dirty="0"/>
          </a:p>
          <a:p>
            <a:endParaRPr lang="es-ES" dirty="0"/>
          </a:p>
          <a:p>
            <a:endParaRPr lang="es-ES" dirty="0"/>
          </a:p>
          <a:p>
            <a:endParaRPr lang="es-ES" dirty="0"/>
          </a:p>
        </p:txBody>
      </p:sp>
      <p:sp>
        <p:nvSpPr>
          <p:cNvPr id="2" name="Date Placeholder 1"/>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7005170" y="6356349"/>
            <a:ext cx="2057400" cy="365125"/>
          </a:xfrm>
        </p:spPr>
        <p:txBody>
          <a:bodyPr/>
          <a:lstStyle/>
          <a:p>
            <a:r>
              <a:rPr lang="en-US" dirty="0"/>
              <a:t>13</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5255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69" y="411982"/>
            <a:ext cx="8240821" cy="1150130"/>
          </a:xfrm>
        </p:spPr>
        <p:txBody>
          <a:bodyPr>
            <a:normAutofit fontScale="90000"/>
          </a:bodyPr>
          <a:lstStyle/>
          <a:p>
            <a:pPr algn="ctr"/>
            <a:r>
              <a:rPr lang="es-ES" sz="3900" dirty="0"/>
              <a:t>Productos de limpieza que son </a:t>
            </a:r>
            <a:r>
              <a:rPr lang="es-ES" sz="3900" dirty="0" smtClean="0"/>
              <a:t>más </a:t>
            </a:r>
            <a:r>
              <a:rPr lang="es-ES" sz="3900" dirty="0"/>
              <a:t>saludables para las personas y el medio ambiente</a:t>
            </a:r>
          </a:p>
        </p:txBody>
      </p:sp>
      <p:sp>
        <p:nvSpPr>
          <p:cNvPr id="3" name="Content Placeholder 2"/>
          <p:cNvSpPr>
            <a:spLocks noGrp="1"/>
          </p:cNvSpPr>
          <p:nvPr>
            <p:ph idx="1"/>
          </p:nvPr>
        </p:nvSpPr>
        <p:spPr>
          <a:xfrm>
            <a:off x="380139" y="1521717"/>
            <a:ext cx="8152651" cy="3876996"/>
          </a:xfrm>
        </p:spPr>
        <p:txBody>
          <a:bodyPr>
            <a:normAutofit/>
          </a:bodyPr>
          <a:lstStyle/>
          <a:p>
            <a:r>
              <a:rPr lang="es-ES" dirty="0"/>
              <a:t>Sin fragancia</a:t>
            </a:r>
          </a:p>
          <a:p>
            <a:r>
              <a:rPr lang="es-ES" dirty="0"/>
              <a:t>Sin colorantes</a:t>
            </a:r>
          </a:p>
          <a:p>
            <a:r>
              <a:rPr lang="es-ES" dirty="0"/>
              <a:t>No antibacterianos</a:t>
            </a:r>
          </a:p>
          <a:p>
            <a:r>
              <a:rPr lang="es-ES" dirty="0"/>
              <a:t>No aerosoles (carburantes)</a:t>
            </a:r>
          </a:p>
          <a:p>
            <a:r>
              <a:rPr lang="es-ES" dirty="0"/>
              <a:t>Certificación de terceros </a:t>
            </a:r>
          </a:p>
          <a:p>
            <a:pPr lvl="1">
              <a:buFont typeface="Wingdings" panose="05000000000000000000" pitchFamily="2" charset="2"/>
              <a:buChar char="v"/>
            </a:pPr>
            <a:r>
              <a:rPr lang="es-ES" sz="1600" dirty="0" err="1"/>
              <a:t>Ecologo</a:t>
            </a:r>
            <a:endParaRPr lang="es-ES" sz="1600" dirty="0"/>
          </a:p>
          <a:p>
            <a:pPr lvl="1">
              <a:buFont typeface="Wingdings" panose="05000000000000000000" pitchFamily="2" charset="2"/>
              <a:buChar char="v"/>
            </a:pPr>
            <a:r>
              <a:rPr lang="es-ES" sz="1600" dirty="0"/>
              <a:t>Green </a:t>
            </a:r>
            <a:r>
              <a:rPr lang="es-ES" sz="1600" dirty="0" err="1"/>
              <a:t>Seal</a:t>
            </a:r>
            <a:endParaRPr lang="es-ES" sz="1600" dirty="0"/>
          </a:p>
          <a:p>
            <a:pPr lvl="1">
              <a:buFont typeface="Wingdings" panose="05000000000000000000" pitchFamily="2" charset="2"/>
              <a:buChar char="v"/>
            </a:pPr>
            <a:r>
              <a:rPr lang="es-ES" sz="1600" dirty="0"/>
              <a:t>Logotipo EPA </a:t>
            </a:r>
            <a:r>
              <a:rPr lang="es-ES" sz="1600" dirty="0" err="1"/>
              <a:t>Safer</a:t>
            </a:r>
            <a:r>
              <a:rPr lang="es-ES" sz="1600" dirty="0"/>
              <a:t> </a:t>
            </a:r>
            <a:r>
              <a:rPr lang="es-ES" sz="1600" dirty="0" err="1"/>
              <a:t>Choice</a:t>
            </a:r>
            <a:endParaRPr lang="es-ES" sz="1600" dirty="0"/>
          </a:p>
          <a:p>
            <a:endParaRPr lang="es-ES" dirty="0"/>
          </a:p>
          <a:p>
            <a:pPr marL="0" indent="0">
              <a:buNone/>
            </a:pPr>
            <a:endParaRPr lang="es-ES" dirty="0"/>
          </a:p>
          <a:p>
            <a:pPr marL="0" indent="0">
              <a:buNone/>
            </a:pPr>
            <a:endParaRPr lang="es-ES" dirty="0"/>
          </a:p>
        </p:txBody>
      </p:sp>
      <p:pic>
        <p:nvPicPr>
          <p:cNvPr id="3074" name="Picture 2" descr="Image result for green 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9148" y="1627105"/>
            <a:ext cx="1371600" cy="11819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aferchoi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041" r="17388"/>
          <a:stretch/>
        </p:blipFill>
        <p:spPr bwMode="auto">
          <a:xfrm>
            <a:off x="4856035" y="2028230"/>
            <a:ext cx="1101765" cy="17608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OLOGO-Marks-for-Landing-Pages-WP_RGB"/>
          <p:cNvPicPr>
            <a:picLocks noChangeAspect="1" noChangeArrowheads="1"/>
          </p:cNvPicPr>
          <p:nvPr/>
        </p:nvPicPr>
        <p:blipFill rotWithShape="1">
          <a:blip r:embed="rId6">
            <a:extLst>
              <a:ext uri="{28A0092B-C50C-407E-A947-70E740481C1C}">
                <a14:useLocalDpi xmlns:a14="http://schemas.microsoft.com/office/drawing/2010/main" val="0"/>
              </a:ext>
            </a:extLst>
          </a:blip>
          <a:srcRect r="66374"/>
          <a:stretch/>
        </p:blipFill>
        <p:spPr bwMode="auto">
          <a:xfrm>
            <a:off x="6783253" y="3016196"/>
            <a:ext cx="1163390" cy="1545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014" y="4898808"/>
            <a:ext cx="8269356" cy="1323439"/>
          </a:xfrm>
          <a:prstGeom prst="rect">
            <a:avLst/>
          </a:prstGeom>
          <a:solidFill>
            <a:srgbClr val="F7941E"/>
          </a:solidFill>
        </p:spPr>
        <p:txBody>
          <a:bodyPr wrap="square" rtlCol="0">
            <a:spAutoFit/>
          </a:bodyPr>
          <a:lstStyle/>
          <a:p>
            <a:r>
              <a:rPr lang="es-ES" sz="1600" dirty="0">
                <a:solidFill>
                  <a:schemeClr val="bg1"/>
                </a:solidFill>
              </a:rPr>
              <a:t>*Recuerde, los niños son más vulnerables a la exposición a productos químicos y gases puesto que están creciendo y desarrollándose. Sus pequeños cuerpos tienen más dificultad para </a:t>
            </a:r>
            <a:r>
              <a:rPr lang="es-ES" sz="1600" dirty="0" smtClean="0">
                <a:solidFill>
                  <a:schemeClr val="bg1"/>
                </a:solidFill>
              </a:rPr>
              <a:t>eliminar </a:t>
            </a:r>
            <a:r>
              <a:rPr lang="es-ES" sz="1600" dirty="0">
                <a:solidFill>
                  <a:schemeClr val="bg1"/>
                </a:solidFill>
              </a:rPr>
              <a:t>toxinas, e inhalan el doble por peso corporal que los adultos</a:t>
            </a:r>
            <a:r>
              <a:rPr lang="es-ES" altLang="en-US" sz="1600" dirty="0">
                <a:solidFill>
                  <a:schemeClr val="bg1"/>
                </a:solidFill>
              </a:rPr>
              <a:t>. Tienen la piel más suave y absorbente, y vías respiratorias más pequeñas. Además, pasan más tiempo en el piso en donde se pueden acumular residuos químicos.</a:t>
            </a:r>
            <a:endParaRPr lang="es-ES" sz="1600" dirty="0">
              <a:solidFill>
                <a:schemeClr val="bg1"/>
              </a:solidFill>
            </a:endParaRPr>
          </a:p>
        </p:txBody>
      </p:sp>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6975351" y="6340104"/>
            <a:ext cx="2057400" cy="365125"/>
          </a:xfrm>
        </p:spPr>
        <p:txBody>
          <a:bodyPr/>
          <a:lstStyle/>
          <a:p>
            <a:r>
              <a:rPr lang="en-US" dirty="0"/>
              <a:t>14</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0734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 sz="3800" dirty="0"/>
              <a:t/>
            </a:r>
            <a:br>
              <a:rPr lang="es-ES" sz="3800" dirty="0"/>
            </a:br>
            <a:r>
              <a:rPr lang="es-ES" sz="3800" dirty="0"/>
              <a:t>Herramientas para una limpieza eficaz</a:t>
            </a:r>
          </a:p>
        </p:txBody>
      </p:sp>
      <p:sp>
        <p:nvSpPr>
          <p:cNvPr id="3" name="Content Placeholder 2"/>
          <p:cNvSpPr>
            <a:spLocks noGrp="1"/>
          </p:cNvSpPr>
          <p:nvPr>
            <p:ph idx="1"/>
          </p:nvPr>
        </p:nvSpPr>
        <p:spPr/>
        <p:txBody>
          <a:bodyPr/>
          <a:lstStyle/>
          <a:p>
            <a:endParaRPr lang="es-ES" sz="3200" dirty="0"/>
          </a:p>
          <a:p>
            <a:r>
              <a:rPr lang="es-ES" sz="3200" dirty="0"/>
              <a:t>Use paños y trapeadores de microfibra. </a:t>
            </a:r>
          </a:p>
          <a:p>
            <a:r>
              <a:rPr lang="es-ES" sz="3200" dirty="0"/>
              <a:t>Coloque tapetes en la puerta (adentro y afuera) para mantener la suciedad fuera.</a:t>
            </a:r>
          </a:p>
          <a:p>
            <a:r>
              <a:rPr lang="es-ES" sz="3200" dirty="0"/>
              <a:t>Use una aspiradora equipada con un filtro de alta eficacia de partículas de aire (</a:t>
            </a:r>
            <a:r>
              <a:rPr lang="es-ES" sz="3200" dirty="0" err="1"/>
              <a:t>high</a:t>
            </a:r>
            <a:r>
              <a:rPr lang="es-ES" sz="3200" dirty="0"/>
              <a:t> </a:t>
            </a:r>
            <a:r>
              <a:rPr lang="es-ES" sz="3200" dirty="0" err="1"/>
              <a:t>efficiency</a:t>
            </a:r>
            <a:r>
              <a:rPr lang="es-ES" sz="3200" dirty="0"/>
              <a:t> </a:t>
            </a:r>
            <a:r>
              <a:rPr lang="es-ES" sz="3200" dirty="0" err="1"/>
              <a:t>particle</a:t>
            </a:r>
            <a:r>
              <a:rPr lang="es-ES" sz="3200" dirty="0"/>
              <a:t> air, HEPA).</a:t>
            </a:r>
          </a:p>
          <a:p>
            <a:pPr marL="0" indent="0">
              <a:buNone/>
            </a:pPr>
            <a:endParaRPr lang="es-ES" sz="3200" dirty="0"/>
          </a:p>
          <a:p>
            <a:endParaRPr lang="es-ES" sz="3200" dirty="0"/>
          </a:p>
          <a:p>
            <a:pPr marL="0" indent="0">
              <a:buNone/>
            </a:pPr>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7047316" y="6356350"/>
            <a:ext cx="2057400" cy="365125"/>
          </a:xfrm>
        </p:spPr>
        <p:txBody>
          <a:bodyPr/>
          <a:lstStyle/>
          <a:p>
            <a:r>
              <a:rPr lang="en-US" dirty="0"/>
              <a:t>15</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92537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041" y="665473"/>
            <a:ext cx="7886700" cy="1325563"/>
          </a:xfrm>
        </p:spPr>
        <p:txBody>
          <a:bodyPr>
            <a:noAutofit/>
          </a:bodyPr>
          <a:lstStyle/>
          <a:p>
            <a:r>
              <a:rPr lang="es-ES" sz="3600" dirty="0"/>
              <a:t>¿Qué superficies deben limpiarse?</a:t>
            </a:r>
          </a:p>
        </p:txBody>
      </p:sp>
      <p:sp>
        <p:nvSpPr>
          <p:cNvPr id="3" name="Content Placeholder 2"/>
          <p:cNvSpPr>
            <a:spLocks noGrp="1"/>
          </p:cNvSpPr>
          <p:nvPr>
            <p:ph idx="1"/>
          </p:nvPr>
        </p:nvSpPr>
        <p:spPr>
          <a:xfrm>
            <a:off x="459683" y="2258667"/>
            <a:ext cx="3857573" cy="2932045"/>
          </a:xfrm>
        </p:spPr>
        <p:txBody>
          <a:bodyPr>
            <a:normAutofit fontScale="85000" lnSpcReduction="10000"/>
          </a:bodyPr>
          <a:lstStyle/>
          <a:p>
            <a:r>
              <a:rPr lang="es-ES" dirty="0"/>
              <a:t>Juguetes</a:t>
            </a:r>
          </a:p>
          <a:p>
            <a:r>
              <a:rPr lang="es-ES" dirty="0"/>
              <a:t>Ropa de cama</a:t>
            </a:r>
          </a:p>
          <a:p>
            <a:r>
              <a:rPr lang="es-ES" dirty="0"/>
              <a:t>Pisos</a:t>
            </a:r>
          </a:p>
          <a:p>
            <a:r>
              <a:rPr lang="es-ES" dirty="0"/>
              <a:t>Ropa (incluidos sombreros)</a:t>
            </a:r>
          </a:p>
          <a:p>
            <a:r>
              <a:rPr lang="es-ES" dirty="0"/>
              <a:t>Cunas, catres y tapetes </a:t>
            </a:r>
          </a:p>
          <a:p>
            <a:r>
              <a:rPr lang="es-ES" dirty="0"/>
              <a:t>Equipos de juego</a:t>
            </a:r>
          </a:p>
          <a:p>
            <a:r>
              <a:rPr lang="es-ES" dirty="0"/>
              <a:t>Refrigeradores</a:t>
            </a:r>
          </a:p>
        </p:txBody>
      </p:sp>
      <p:sp>
        <p:nvSpPr>
          <p:cNvPr id="5" name="TextBox 4"/>
          <p:cNvSpPr txBox="1"/>
          <p:nvPr/>
        </p:nvSpPr>
        <p:spPr>
          <a:xfrm>
            <a:off x="4441129" y="2414620"/>
            <a:ext cx="3095124" cy="1569660"/>
          </a:xfrm>
          <a:prstGeom prst="rect">
            <a:avLst/>
          </a:prstGeom>
          <a:solidFill>
            <a:srgbClr val="F7941E"/>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sz="2400" dirty="0">
                <a:solidFill>
                  <a:schemeClr val="bg1"/>
                </a:solidFill>
              </a:rPr>
              <a:t>Siempre </a:t>
            </a:r>
            <a:r>
              <a:rPr lang="es-ES" sz="2400" b="1" dirty="0">
                <a:solidFill>
                  <a:schemeClr val="bg1"/>
                </a:solidFill>
              </a:rPr>
              <a:t>limpie </a:t>
            </a:r>
            <a:r>
              <a:rPr lang="es-ES" sz="2400" dirty="0">
                <a:solidFill>
                  <a:schemeClr val="bg1"/>
                </a:solidFill>
              </a:rPr>
              <a:t>antes de aplicar un </a:t>
            </a:r>
            <a:r>
              <a:rPr lang="es-ES" sz="2400" dirty="0" err="1" smtClean="0">
                <a:solidFill>
                  <a:schemeClr val="bg1"/>
                </a:solidFill>
              </a:rPr>
              <a:t>higienizante</a:t>
            </a:r>
            <a:r>
              <a:rPr lang="es-ES" sz="2400" dirty="0" smtClean="0">
                <a:solidFill>
                  <a:schemeClr val="bg1"/>
                </a:solidFill>
              </a:rPr>
              <a:t> o </a:t>
            </a:r>
            <a:r>
              <a:rPr lang="es-ES" sz="2400" dirty="0">
                <a:solidFill>
                  <a:schemeClr val="bg1"/>
                </a:solidFill>
              </a:rPr>
              <a:t>desinfectante.</a:t>
            </a:r>
          </a:p>
        </p:txBody>
      </p:sp>
      <p:sp>
        <p:nvSpPr>
          <p:cNvPr id="4" name="Date Placeholder 3"/>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6985291" y="6356349"/>
            <a:ext cx="2057400" cy="365125"/>
          </a:xfrm>
        </p:spPr>
        <p:txBody>
          <a:bodyPr/>
          <a:lstStyle/>
          <a:p>
            <a:r>
              <a:rPr lang="en-US" dirty="0"/>
              <a:t>16</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8815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 dirty="0"/>
              <a:t/>
            </a:r>
            <a:br>
              <a:rPr lang="es-ES" dirty="0"/>
            </a:br>
            <a:r>
              <a:rPr lang="es-ES" dirty="0"/>
              <a:t>PASOS PARA LIMPIAR SUPERFICIES</a:t>
            </a:r>
          </a:p>
        </p:txBody>
      </p:sp>
      <p:sp>
        <p:nvSpPr>
          <p:cNvPr id="3" name="Content Placeholder 2"/>
          <p:cNvSpPr>
            <a:spLocks noGrp="1"/>
          </p:cNvSpPr>
          <p:nvPr>
            <p:ph idx="1"/>
          </p:nvPr>
        </p:nvSpPr>
        <p:spPr>
          <a:xfrm>
            <a:off x="285670" y="1690689"/>
            <a:ext cx="8229680" cy="4375195"/>
          </a:xfrm>
        </p:spPr>
        <p:txBody>
          <a:bodyPr>
            <a:normAutofit lnSpcReduction="10000"/>
          </a:bodyPr>
          <a:lstStyle/>
          <a:p>
            <a:pPr marL="514350" indent="-514350">
              <a:buFont typeface="+mj-lt"/>
              <a:buAutoNum type="arabicPeriod"/>
            </a:pPr>
            <a:r>
              <a:rPr lang="es-ES" dirty="0"/>
              <a:t>Póngase guantes.*</a:t>
            </a:r>
          </a:p>
          <a:p>
            <a:pPr marL="514350" indent="-514350">
              <a:buFont typeface="+mj-lt"/>
              <a:buAutoNum type="arabicPeriod"/>
            </a:pPr>
            <a:r>
              <a:rPr lang="es-ES" dirty="0"/>
              <a:t>Rocíe o vierta un chorro de la solución de limpieza sobre la superficie.</a:t>
            </a:r>
          </a:p>
          <a:p>
            <a:pPr marL="514350" indent="-514350">
              <a:buFont typeface="+mj-lt"/>
              <a:buAutoNum type="arabicPeriod"/>
            </a:pPr>
            <a:r>
              <a:rPr lang="es-ES" dirty="0"/>
              <a:t>Limpie y frote la superficie, moviéndose en una dirección, hasta que la suciedad y sólidos visibles desaparezcan de manera que la superficie se vea limpia.</a:t>
            </a:r>
          </a:p>
          <a:p>
            <a:pPr marL="514350" indent="-514350">
              <a:buFont typeface="+mj-lt"/>
              <a:buAutoNum type="arabicPeriod"/>
            </a:pPr>
            <a:r>
              <a:rPr lang="es-ES" dirty="0"/>
              <a:t>Siga las instrucciones en la etiqueta del producto para la dilución y el enjuague.</a:t>
            </a:r>
          </a:p>
          <a:p>
            <a:pPr marL="514350" indent="-514350">
              <a:buFont typeface="+mj-lt"/>
              <a:buAutoNum type="arabicPeriod"/>
            </a:pPr>
            <a:r>
              <a:rPr lang="es-ES" dirty="0"/>
              <a:t>Deje que la superficie se seque al aire o seque con un paño limpio.</a:t>
            </a:r>
          </a:p>
          <a:p>
            <a:pPr marL="0" indent="0">
              <a:buNone/>
            </a:pPr>
            <a:endParaRPr lang="es-ES" dirty="0"/>
          </a:p>
          <a:p>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7" name="Slide Number Placeholder 6"/>
          <p:cNvSpPr>
            <a:spLocks noGrp="1"/>
          </p:cNvSpPr>
          <p:nvPr>
            <p:ph type="sldNum" sz="quarter" idx="12"/>
          </p:nvPr>
        </p:nvSpPr>
        <p:spPr>
          <a:xfrm>
            <a:off x="7005170" y="6356350"/>
            <a:ext cx="2057400" cy="365125"/>
          </a:xfrm>
        </p:spPr>
        <p:txBody>
          <a:bodyPr/>
          <a:lstStyle/>
          <a:p>
            <a:r>
              <a:rPr lang="en-US" dirty="0"/>
              <a:t>17</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1090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304106" y="2081811"/>
            <a:ext cx="578224" cy="128556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628650" y="529128"/>
            <a:ext cx="7886700" cy="1325563"/>
          </a:xfrm>
        </p:spPr>
        <p:txBody>
          <a:bodyPr/>
          <a:lstStyle/>
          <a:p>
            <a:pPr algn="ctr"/>
            <a:r>
              <a:rPr lang="es-ES" dirty="0"/>
              <a:t>Reconocimientos</a:t>
            </a:r>
          </a:p>
        </p:txBody>
      </p:sp>
      <p:sp>
        <p:nvSpPr>
          <p:cNvPr id="6" name="TextBox 5"/>
          <p:cNvSpPr txBox="1"/>
          <p:nvPr/>
        </p:nvSpPr>
        <p:spPr>
          <a:xfrm>
            <a:off x="285750" y="5217968"/>
            <a:ext cx="8229600" cy="954107"/>
          </a:xfrm>
          <a:prstGeom prst="rect">
            <a:avLst/>
          </a:prstGeom>
          <a:noFill/>
        </p:spPr>
        <p:txBody>
          <a:bodyPr wrap="square">
            <a:spAutoFit/>
          </a:bodyPr>
          <a:lstStyle/>
          <a:p>
            <a:pPr algn="just">
              <a:defRPr/>
            </a:pPr>
            <a:r>
              <a:rPr lang="es-ES" sz="1400" dirty="0">
                <a:latin typeface="+mn-lt"/>
                <a:ea typeface="ヒラギノ角ゴ Pro W3" pitchFamily="37" charset="-128"/>
                <a:cs typeface="+mn-cs"/>
              </a:rPr>
              <a:t>La financiación para este programa se proporcionó a través de una subvención otorgada por el Departamento de Regulación de Pesticidas (</a:t>
            </a:r>
            <a:r>
              <a:rPr lang="es-ES" sz="1400" dirty="0" err="1">
                <a:latin typeface="+mn-lt"/>
                <a:ea typeface="ヒラギノ角ゴ Pro W3" pitchFamily="37" charset="-128"/>
                <a:cs typeface="+mn-cs"/>
              </a:rPr>
              <a:t>Department</a:t>
            </a:r>
            <a:r>
              <a:rPr lang="es-ES" sz="1400" dirty="0">
                <a:latin typeface="+mn-lt"/>
                <a:ea typeface="ヒラギノ角ゴ Pro W3" pitchFamily="37" charset="-128"/>
                <a:cs typeface="+mn-cs"/>
              </a:rPr>
              <a:t> of </a:t>
            </a:r>
            <a:r>
              <a:rPr lang="es-ES" sz="1400" dirty="0" err="1">
                <a:latin typeface="+mn-lt"/>
                <a:ea typeface="ヒラギノ角ゴ Pro W3" pitchFamily="37" charset="-128"/>
                <a:cs typeface="+mn-cs"/>
              </a:rPr>
              <a:t>Pesticide</a:t>
            </a:r>
            <a:r>
              <a:rPr lang="es-ES" sz="1400" dirty="0">
                <a:latin typeface="+mn-lt"/>
                <a:ea typeface="ヒラギノ角ゴ Pro W3" pitchFamily="37" charset="-128"/>
                <a:cs typeface="+mn-cs"/>
              </a:rPr>
              <a:t> </a:t>
            </a:r>
            <a:r>
              <a:rPr lang="es-ES" sz="1400" dirty="0" err="1">
                <a:latin typeface="+mn-lt"/>
                <a:ea typeface="ヒラギノ角ゴ Pro W3" pitchFamily="37" charset="-128"/>
                <a:cs typeface="+mn-cs"/>
              </a:rPr>
              <a:t>Regulation</a:t>
            </a:r>
            <a:r>
              <a:rPr lang="es-ES" sz="1400" dirty="0">
                <a:ea typeface="ヒラギノ角ゴ Pro W3" pitchFamily="37" charset="-128"/>
              </a:rPr>
              <a:t>, DPR) de California. </a:t>
            </a:r>
            <a:r>
              <a:rPr lang="es-ES" sz="1400" dirty="0">
                <a:latin typeface="+mn-lt"/>
                <a:ea typeface="ヒラギノ角ゴ Pro W3" pitchFamily="37" charset="-128"/>
                <a:cs typeface="+mn-cs"/>
              </a:rPr>
              <a:t>El contenido de este documento no refleja necesariamente las opiniones y políticas del </a:t>
            </a:r>
            <a:r>
              <a:rPr lang="es-ES" sz="1400" dirty="0" smtClean="0">
                <a:latin typeface="+mn-lt"/>
                <a:ea typeface="ヒラギノ角ゴ Pro W3" pitchFamily="37" charset="-128"/>
                <a:cs typeface="+mn-cs"/>
              </a:rPr>
              <a:t>DPR, </a:t>
            </a:r>
            <a:r>
              <a:rPr lang="es-ES" sz="1400" dirty="0">
                <a:latin typeface="+mn-lt"/>
                <a:ea typeface="ヒラギノ角ゴ Pro W3" pitchFamily="37" charset="-128"/>
                <a:cs typeface="+mn-cs"/>
              </a:rPr>
              <a:t>ni la mención de </a:t>
            </a:r>
            <a:r>
              <a:rPr lang="es-ES" sz="1400" dirty="0" smtClean="0">
                <a:latin typeface="+mn-lt"/>
                <a:ea typeface="ヒラギノ角ゴ Pro W3" pitchFamily="37" charset="-128"/>
                <a:cs typeface="+mn-cs"/>
              </a:rPr>
              <a:t>marcas o productos </a:t>
            </a:r>
            <a:r>
              <a:rPr lang="es-ES" sz="1400" dirty="0">
                <a:latin typeface="+mn-lt"/>
                <a:ea typeface="ヒラギノ角ゴ Pro W3" pitchFamily="37" charset="-128"/>
                <a:cs typeface="+mn-cs"/>
              </a:rPr>
              <a:t>comerciales constituye el respaldo o la recomendación </a:t>
            </a:r>
            <a:r>
              <a:rPr lang="es-ES" sz="1400" dirty="0" smtClean="0">
                <a:latin typeface="+mn-lt"/>
                <a:ea typeface="ヒラギノ角ゴ Pro W3" pitchFamily="37" charset="-128"/>
                <a:cs typeface="+mn-cs"/>
              </a:rPr>
              <a:t>para su uso</a:t>
            </a:r>
            <a:r>
              <a:rPr lang="es-ES" sz="1400" dirty="0">
                <a:latin typeface="+mn-lt"/>
                <a:ea typeface="ヒラギノ角ゴ Pro W3" pitchFamily="37" charset="-128"/>
                <a:cs typeface="+mn-cs"/>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816" y="3008911"/>
            <a:ext cx="1734640" cy="1127516"/>
          </a:xfrm>
          <a:prstGeom prst="rect">
            <a:avLst/>
          </a:prstGeom>
          <a:ln w="12700">
            <a:noFill/>
          </a:ln>
        </p:spPr>
      </p:pic>
      <p:pic>
        <p:nvPicPr>
          <p:cNvPr id="1026" name="Picture 2" descr="dp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768" y="2186778"/>
            <a:ext cx="1993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0C3A20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4218" y="3425227"/>
            <a:ext cx="190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CSF_SubLogo_SchoolNurs_navy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982" y="3709390"/>
            <a:ext cx="15478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6925657" y="6356349"/>
            <a:ext cx="2057400" cy="365125"/>
          </a:xfrm>
        </p:spPr>
        <p:txBody>
          <a:bodyPr/>
          <a:lstStyle/>
          <a:p>
            <a:r>
              <a:rPr lang="en-US"/>
              <a:t>1</a:t>
            </a:r>
            <a:endParaRPr lang="en-US" dirty="0"/>
          </a:p>
        </p:txBody>
      </p:sp>
      <p:sp>
        <p:nvSpPr>
          <p:cNvPr id="12" name="Rectangle 11"/>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18300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439"/>
            <a:ext cx="7886700" cy="1325563"/>
          </a:xfrm>
        </p:spPr>
        <p:txBody>
          <a:bodyPr/>
          <a:lstStyle/>
          <a:p>
            <a:pPr algn="ctr"/>
            <a:r>
              <a:rPr lang="en-US" dirty="0" smtClean="0"/>
              <a:t>HIGIENIZAR</a:t>
            </a:r>
            <a:endParaRPr lang="en-US" dirty="0"/>
          </a:p>
        </p:txBody>
      </p:sp>
      <p:sp>
        <p:nvSpPr>
          <p:cNvPr id="3" name="Content Placeholder 2"/>
          <p:cNvSpPr>
            <a:spLocks noGrp="1"/>
          </p:cNvSpPr>
          <p:nvPr>
            <p:ph idx="1"/>
          </p:nvPr>
        </p:nvSpPr>
        <p:spPr>
          <a:xfrm>
            <a:off x="721059" y="1679909"/>
            <a:ext cx="7886700" cy="4351338"/>
          </a:xfrm>
        </p:spPr>
        <p:txBody>
          <a:bodyPr>
            <a:normAutofit/>
          </a:bodyPr>
          <a:lstStyle/>
          <a:p>
            <a:r>
              <a:rPr lang="es-ES" sz="2600" dirty="0"/>
              <a:t>¿Por qué </a:t>
            </a:r>
            <a:r>
              <a:rPr lang="es-ES" sz="2600" dirty="0" smtClean="0"/>
              <a:t>higienizamos?</a:t>
            </a:r>
            <a:endParaRPr lang="es-ES" sz="2600" dirty="0"/>
          </a:p>
        </p:txBody>
      </p:sp>
      <p:pic>
        <p:nvPicPr>
          <p:cNvPr id="9" name="Picture 8"/>
          <p:cNvPicPr>
            <a:picLocks noChangeAspect="1"/>
          </p:cNvPicPr>
          <p:nvPr/>
        </p:nvPicPr>
        <p:blipFill>
          <a:blip r:embed="rId4"/>
          <a:stretch>
            <a:fillRect/>
          </a:stretch>
        </p:blipFill>
        <p:spPr>
          <a:xfrm>
            <a:off x="3325091" y="2455588"/>
            <a:ext cx="2068946" cy="3091412"/>
          </a:xfrm>
          <a:prstGeom prst="rect">
            <a:avLst/>
          </a:prstGeom>
          <a:ln>
            <a:solidFill>
              <a:srgbClr val="F7941E"/>
            </a:solidFill>
          </a:ln>
        </p:spPr>
      </p:pic>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7005170" y="6356349"/>
            <a:ext cx="2057400" cy="365125"/>
          </a:xfrm>
        </p:spPr>
        <p:txBody>
          <a:bodyPr/>
          <a:lstStyle/>
          <a:p>
            <a:r>
              <a:rPr lang="en-US" dirty="0"/>
              <a:t>19</a:t>
            </a:r>
          </a:p>
        </p:txBody>
      </p:sp>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88246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42" y="460439"/>
            <a:ext cx="7886700" cy="1325563"/>
          </a:xfrm>
        </p:spPr>
        <p:txBody>
          <a:bodyPr>
            <a:noAutofit/>
          </a:bodyPr>
          <a:lstStyle/>
          <a:p>
            <a:r>
              <a:rPr lang="es-ES" sz="3600" dirty="0"/>
              <a:t>¿Qué superficies se deben </a:t>
            </a:r>
            <a:r>
              <a:rPr lang="es-ES" sz="3600" dirty="0" smtClean="0"/>
              <a:t>higienizar? </a:t>
            </a:r>
            <a:endParaRPr lang="es-ES" sz="3600" dirty="0"/>
          </a:p>
        </p:txBody>
      </p:sp>
      <p:sp>
        <p:nvSpPr>
          <p:cNvPr id="3" name="Content Placeholder 2"/>
          <p:cNvSpPr>
            <a:spLocks noGrp="1"/>
          </p:cNvSpPr>
          <p:nvPr>
            <p:ph idx="1"/>
          </p:nvPr>
        </p:nvSpPr>
        <p:spPr/>
        <p:txBody>
          <a:bodyPr>
            <a:normAutofit/>
          </a:bodyPr>
          <a:lstStyle/>
          <a:p>
            <a:r>
              <a:rPr lang="es-ES" sz="2600" dirty="0"/>
              <a:t>Superficies y aparatos para la preparación de alimentos.</a:t>
            </a:r>
          </a:p>
          <a:p>
            <a:r>
              <a:rPr lang="es-ES" sz="2600" dirty="0"/>
              <a:t>Encimeras.</a:t>
            </a:r>
          </a:p>
          <a:p>
            <a:r>
              <a:rPr lang="es-ES" sz="2600" dirty="0"/>
              <a:t>Cubiertos y platos para comer.</a:t>
            </a:r>
          </a:p>
          <a:p>
            <a:r>
              <a:rPr lang="es-ES" sz="2600" dirty="0"/>
              <a:t>Mesas y bandejas de sillas elevadas para niños para comer.</a:t>
            </a:r>
          </a:p>
          <a:p>
            <a:r>
              <a:rPr lang="es-ES" sz="2600" dirty="0"/>
              <a:t>Mesas para usos mixtos (antes de usarlas para comidas y refrigerios).</a:t>
            </a:r>
          </a:p>
          <a:p>
            <a:r>
              <a:rPr lang="es-ES" sz="2600" dirty="0"/>
              <a:t>Chupetes y juguetes de plástico que se llevan a la boca.</a:t>
            </a:r>
          </a:p>
          <a:p>
            <a:endParaRPr lang="es-ES" dirty="0"/>
          </a:p>
          <a:p>
            <a:endParaRPr lang="es-ES" dirty="0"/>
          </a:p>
          <a:p>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6995230" y="6331778"/>
            <a:ext cx="2057400" cy="365125"/>
          </a:xfrm>
        </p:spPr>
        <p:txBody>
          <a:bodyPr/>
          <a:lstStyle/>
          <a:p>
            <a:r>
              <a:rPr lang="en-US" dirty="0"/>
              <a:t>20</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1663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dirty="0"/>
              <a:t/>
            </a:r>
            <a:br>
              <a:rPr lang="es-ES" dirty="0"/>
            </a:br>
            <a:r>
              <a:rPr lang="es-ES" dirty="0"/>
              <a:t>DESINFECTAR</a:t>
            </a:r>
          </a:p>
        </p:txBody>
      </p:sp>
      <p:sp>
        <p:nvSpPr>
          <p:cNvPr id="3" name="Content Placeholder 2"/>
          <p:cNvSpPr>
            <a:spLocks noGrp="1"/>
          </p:cNvSpPr>
          <p:nvPr>
            <p:ph idx="1"/>
          </p:nvPr>
        </p:nvSpPr>
        <p:spPr>
          <a:xfrm>
            <a:off x="740937" y="1690689"/>
            <a:ext cx="7886700" cy="4351338"/>
          </a:xfrm>
        </p:spPr>
        <p:txBody>
          <a:bodyPr>
            <a:normAutofit/>
          </a:bodyPr>
          <a:lstStyle/>
          <a:p>
            <a:r>
              <a:rPr lang="es-ES" sz="2600" dirty="0"/>
              <a:t>¿Por qué desinfectamos?</a:t>
            </a:r>
          </a:p>
        </p:txBody>
      </p:sp>
      <p:pic>
        <p:nvPicPr>
          <p:cNvPr id="6" name="Picture 5"/>
          <p:cNvPicPr>
            <a:picLocks noChangeAspect="1"/>
          </p:cNvPicPr>
          <p:nvPr/>
        </p:nvPicPr>
        <p:blipFill>
          <a:blip r:embed="rId4"/>
          <a:stretch>
            <a:fillRect/>
          </a:stretch>
        </p:blipFill>
        <p:spPr>
          <a:xfrm>
            <a:off x="2918691" y="2878425"/>
            <a:ext cx="3272232" cy="2185938"/>
          </a:xfrm>
          <a:prstGeom prst="rect">
            <a:avLst/>
          </a:prstGeom>
        </p:spPr>
      </p:pic>
      <p:sp>
        <p:nvSpPr>
          <p:cNvPr id="5" name="Date Placeholder 4"/>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7017026" y="6356349"/>
            <a:ext cx="2057400" cy="365125"/>
          </a:xfrm>
        </p:spPr>
        <p:txBody>
          <a:bodyPr/>
          <a:lstStyle/>
          <a:p>
            <a:r>
              <a:rPr lang="en-US" dirty="0"/>
              <a:t>21</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757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3600" dirty="0"/>
              <a:t>¿Qué superficies deben desinfectarse?</a:t>
            </a:r>
          </a:p>
        </p:txBody>
      </p:sp>
      <p:sp>
        <p:nvSpPr>
          <p:cNvPr id="3" name="Content Placeholder 2"/>
          <p:cNvSpPr>
            <a:spLocks noGrp="1"/>
          </p:cNvSpPr>
          <p:nvPr>
            <p:ph idx="1"/>
          </p:nvPr>
        </p:nvSpPr>
        <p:spPr/>
        <p:txBody>
          <a:bodyPr>
            <a:normAutofit fontScale="92500" lnSpcReduction="20000"/>
          </a:bodyPr>
          <a:lstStyle/>
          <a:p>
            <a:endParaRPr lang="es-ES" sz="2600" dirty="0"/>
          </a:p>
          <a:p>
            <a:r>
              <a:rPr lang="es-ES" sz="2600" dirty="0"/>
              <a:t>Fuentes para beber.</a:t>
            </a:r>
          </a:p>
          <a:p>
            <a:r>
              <a:rPr lang="es-ES" sz="2600" dirty="0"/>
              <a:t>Manijas de puertas y gabinetes (que se tocan mucho).</a:t>
            </a:r>
          </a:p>
          <a:p>
            <a:r>
              <a:rPr lang="es-ES" sz="2600" dirty="0"/>
              <a:t>Superficies que se hayan ensuciado con sangre o líquidos corporales.</a:t>
            </a:r>
          </a:p>
          <a:p>
            <a:r>
              <a:rPr lang="es-ES" sz="2600" dirty="0"/>
              <a:t>Áreas de aseo y para cambiar pañales:</a:t>
            </a:r>
          </a:p>
          <a:p>
            <a:pPr lvl="1">
              <a:buFont typeface="Wingdings" panose="05000000000000000000" pitchFamily="2" charset="2"/>
              <a:buChar char="v"/>
            </a:pPr>
            <a:r>
              <a:rPr lang="es-ES" sz="2600" dirty="0"/>
              <a:t>Mesas para cambiar pañales y botes para pañales sucios</a:t>
            </a:r>
          </a:p>
          <a:p>
            <a:pPr lvl="1">
              <a:buFont typeface="Wingdings" panose="05000000000000000000" pitchFamily="2" charset="2"/>
              <a:buChar char="v"/>
            </a:pPr>
            <a:r>
              <a:rPr lang="es-ES" sz="2600" dirty="0"/>
              <a:t>Encimeras en los baños</a:t>
            </a:r>
          </a:p>
          <a:p>
            <a:pPr lvl="1">
              <a:buFont typeface="Wingdings" panose="05000000000000000000" pitchFamily="2" charset="2"/>
              <a:buChar char="v"/>
            </a:pPr>
            <a:r>
              <a:rPr lang="es-ES" sz="2600" dirty="0" smtClean="0"/>
              <a:t>Retretes</a:t>
            </a:r>
            <a:r>
              <a:rPr lang="es-ES" sz="2600" dirty="0" smtClean="0">
                <a:solidFill>
                  <a:srgbClr val="FF0000"/>
                </a:solidFill>
              </a:rPr>
              <a:t> </a:t>
            </a:r>
            <a:r>
              <a:rPr lang="es-ES" sz="2600" dirty="0" smtClean="0"/>
              <a:t>infantiles </a:t>
            </a:r>
            <a:r>
              <a:rPr lang="es-ES" sz="2600" dirty="0"/>
              <a:t>portátiles</a:t>
            </a:r>
          </a:p>
          <a:p>
            <a:pPr lvl="1">
              <a:buFont typeface="Wingdings" panose="05000000000000000000" pitchFamily="2" charset="2"/>
              <a:buChar char="v"/>
            </a:pPr>
            <a:r>
              <a:rPr lang="es-ES" sz="2600" dirty="0"/>
              <a:t>Lavabos y llaves de agua para lavarse las manos</a:t>
            </a:r>
          </a:p>
          <a:p>
            <a:pPr lvl="1">
              <a:buFont typeface="Wingdings" panose="05000000000000000000" pitchFamily="2" charset="2"/>
              <a:buChar char="v"/>
            </a:pPr>
            <a:r>
              <a:rPr lang="es-ES" sz="2600" dirty="0"/>
              <a:t>Retretes </a:t>
            </a:r>
          </a:p>
          <a:p>
            <a:pPr lvl="1">
              <a:buFont typeface="Wingdings" panose="05000000000000000000" pitchFamily="2" charset="2"/>
              <a:buChar char="v"/>
            </a:pPr>
            <a:r>
              <a:rPr lang="es-ES" sz="2600" dirty="0"/>
              <a:t>Pisos del baño</a:t>
            </a:r>
          </a:p>
          <a:p>
            <a:pPr>
              <a:buFont typeface="Wingdings" panose="05000000000000000000" pitchFamily="2" charset="2"/>
              <a:buChar char="v"/>
            </a:pPr>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6995230" y="6356349"/>
            <a:ext cx="2057400" cy="365125"/>
          </a:xfrm>
        </p:spPr>
        <p:txBody>
          <a:bodyPr/>
          <a:lstStyle/>
          <a:p>
            <a:r>
              <a:rPr lang="en-US" dirty="0"/>
              <a:t>22</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3335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9269"/>
            <a:ext cx="7886700" cy="1325563"/>
          </a:xfrm>
        </p:spPr>
        <p:txBody>
          <a:bodyPr>
            <a:normAutofit/>
          </a:bodyPr>
          <a:lstStyle/>
          <a:p>
            <a:r>
              <a:rPr lang="es-ES" dirty="0"/>
              <a:t>¿Qué productos debo usar para </a:t>
            </a:r>
            <a:r>
              <a:rPr lang="es-ES" dirty="0" smtClean="0"/>
              <a:t>higienizar</a:t>
            </a:r>
            <a:r>
              <a:rPr lang="es-ES" dirty="0" smtClean="0">
                <a:solidFill>
                  <a:srgbClr val="FF0000"/>
                </a:solidFill>
              </a:rPr>
              <a:t> </a:t>
            </a:r>
            <a:r>
              <a:rPr lang="es-ES" dirty="0" smtClean="0"/>
              <a:t>y </a:t>
            </a:r>
            <a:r>
              <a:rPr lang="es-ES" dirty="0"/>
              <a:t>desinfectar?</a:t>
            </a:r>
          </a:p>
        </p:txBody>
      </p:sp>
      <p:sp>
        <p:nvSpPr>
          <p:cNvPr id="3" name="Content Placeholder 2"/>
          <p:cNvSpPr>
            <a:spLocks noGrp="1"/>
          </p:cNvSpPr>
          <p:nvPr>
            <p:ph idx="1"/>
          </p:nvPr>
        </p:nvSpPr>
        <p:spPr>
          <a:xfrm>
            <a:off x="459684" y="2258667"/>
            <a:ext cx="8055666" cy="2932045"/>
          </a:xfrm>
        </p:spPr>
        <p:txBody>
          <a:bodyPr/>
          <a:lstStyle/>
          <a:p>
            <a:r>
              <a:rPr lang="es-ES" sz="2600" dirty="0"/>
              <a:t>Productos antimicrobianos registrados por la Agencia de Protección Ambiental (</a:t>
            </a:r>
            <a:r>
              <a:rPr lang="es-ES" sz="2600" dirty="0" err="1"/>
              <a:t>Environmental</a:t>
            </a:r>
            <a:r>
              <a:rPr lang="es-ES" sz="2600" dirty="0"/>
              <a:t> </a:t>
            </a:r>
            <a:r>
              <a:rPr lang="es-ES" sz="2600" dirty="0" err="1"/>
              <a:t>Protection</a:t>
            </a:r>
            <a:r>
              <a:rPr lang="es-ES" sz="2600" dirty="0"/>
              <a:t> Agency, EPA).</a:t>
            </a:r>
          </a:p>
          <a:p>
            <a:r>
              <a:rPr lang="es-ES" sz="2600" dirty="0"/>
              <a:t>Revise la etiqueta del producto para ver el número de registro de la EPA.</a:t>
            </a:r>
          </a:p>
          <a:p>
            <a:pPr marL="0" indent="0">
              <a:buNone/>
            </a:pPr>
            <a:endParaRPr lang="es-ES" dirty="0"/>
          </a:p>
          <a:p>
            <a:endParaRPr lang="es-ES" dirty="0"/>
          </a:p>
        </p:txBody>
      </p:sp>
      <p:pic>
        <p:nvPicPr>
          <p:cNvPr id="4" name="Content Placeholder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4722" t="36345" r="-2623"/>
          <a:stretch/>
        </p:blipFill>
        <p:spPr>
          <a:xfrm>
            <a:off x="2133600" y="4277075"/>
            <a:ext cx="4226715" cy="1726487"/>
          </a:xfrm>
          <a:prstGeom prst="rect">
            <a:avLst/>
          </a:prstGeom>
          <a:solidFill>
            <a:srgbClr val="8DC67D"/>
          </a:solidFill>
          <a:ln>
            <a:solidFill>
              <a:schemeClr val="accent2"/>
            </a:solidFill>
          </a:ln>
        </p:spPr>
      </p:pic>
      <p:sp>
        <p:nvSpPr>
          <p:cNvPr id="6" name="Date Placeholder 5"/>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7007087" y="6341717"/>
            <a:ext cx="2057400" cy="365125"/>
          </a:xfrm>
        </p:spPr>
        <p:txBody>
          <a:bodyPr/>
          <a:lstStyle/>
          <a:p>
            <a:r>
              <a:rPr lang="en-US" dirty="0"/>
              <a:t>23</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21145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 dirty="0"/>
              <a:t/>
            </a:r>
            <a:br>
              <a:rPr lang="es-ES" dirty="0"/>
            </a:br>
            <a:r>
              <a:rPr lang="es-ES" dirty="0"/>
              <a:t>La etiqueta es la ley</a:t>
            </a:r>
          </a:p>
        </p:txBody>
      </p:sp>
      <p:sp>
        <p:nvSpPr>
          <p:cNvPr id="3" name="Content Placeholder 2"/>
          <p:cNvSpPr>
            <a:spLocks noGrp="1"/>
          </p:cNvSpPr>
          <p:nvPr>
            <p:ph idx="1"/>
          </p:nvPr>
        </p:nvSpPr>
        <p:spPr>
          <a:xfrm>
            <a:off x="520354" y="1917536"/>
            <a:ext cx="6371354" cy="3380882"/>
          </a:xfrm>
        </p:spPr>
        <p:txBody>
          <a:bodyPr>
            <a:normAutofit fontScale="92500" lnSpcReduction="10000"/>
          </a:bodyPr>
          <a:lstStyle/>
          <a:p>
            <a:pPr marL="0" indent="0">
              <a:buNone/>
            </a:pPr>
            <a:r>
              <a:rPr lang="es-ES" dirty="0"/>
              <a:t>Siempre siga las instrucciones en la etiqueta para la </a:t>
            </a:r>
            <a:r>
              <a:rPr lang="es-ES" dirty="0" smtClean="0"/>
              <a:t>higienización y </a:t>
            </a:r>
            <a:r>
              <a:rPr lang="es-ES" dirty="0"/>
              <a:t>la desinfección.</a:t>
            </a:r>
          </a:p>
          <a:p>
            <a:r>
              <a:rPr lang="es-ES" dirty="0"/>
              <a:t>¿Necesita mezclar el producto con agua?</a:t>
            </a:r>
          </a:p>
          <a:p>
            <a:r>
              <a:rPr lang="es-ES" dirty="0"/>
              <a:t>¿Cuánto tiempo debe dejarse el producto sobre la superficie? (tiempo de espera)</a:t>
            </a:r>
          </a:p>
          <a:p>
            <a:r>
              <a:rPr lang="es-ES" dirty="0"/>
              <a:t>¿Está bien usar el producto en superficies para comida?</a:t>
            </a:r>
          </a:p>
          <a:p>
            <a:r>
              <a:rPr lang="es-ES" dirty="0"/>
              <a:t>¿Necesita enjuagar el producto?</a:t>
            </a:r>
          </a:p>
          <a:p>
            <a:pPr marL="0" indent="0">
              <a:buNone/>
            </a:pPr>
            <a:endParaRPr lang="es-ES" dirty="0"/>
          </a:p>
        </p:txBody>
      </p:sp>
      <p:grpSp>
        <p:nvGrpSpPr>
          <p:cNvPr id="4" name="Group 3"/>
          <p:cNvGrpSpPr/>
          <p:nvPr/>
        </p:nvGrpSpPr>
        <p:grpSpPr>
          <a:xfrm>
            <a:off x="6682301" y="3196243"/>
            <a:ext cx="1913269" cy="1733550"/>
            <a:chOff x="6722976" y="2590799"/>
            <a:chExt cx="5051426" cy="4064001"/>
          </a:xfrm>
        </p:grpSpPr>
        <p:grpSp>
          <p:nvGrpSpPr>
            <p:cNvPr id="5" name="Group 4"/>
            <p:cNvGrpSpPr>
              <a:grpSpLocks/>
            </p:cNvGrpSpPr>
            <p:nvPr/>
          </p:nvGrpSpPr>
          <p:grpSpPr bwMode="auto">
            <a:xfrm>
              <a:off x="6722976" y="2592388"/>
              <a:ext cx="1038225" cy="1484312"/>
              <a:chOff x="347945" y="1179"/>
              <a:chExt cx="1039018" cy="1484312"/>
            </a:xfrm>
          </p:grpSpPr>
          <p:sp>
            <p:nvSpPr>
              <p:cNvPr id="21" name="Chevron 20"/>
              <p:cNvSpPr/>
              <p:nvPr/>
            </p:nvSpPr>
            <p:spPr>
              <a:xfrm rot="5400000">
                <a:off x="125299" y="223825"/>
                <a:ext cx="1484312" cy="1039018"/>
              </a:xfrm>
              <a:prstGeom prst="chevron">
                <a:avLst/>
              </a:prstGeom>
              <a:solidFill>
                <a:srgbClr val="CCFFCC"/>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Chevron 4"/>
              <p:cNvSpPr/>
              <p:nvPr/>
            </p:nvSpPr>
            <p:spPr>
              <a:xfrm>
                <a:off x="347945" y="520291"/>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6" name="Group 5"/>
            <p:cNvGrpSpPr>
              <a:grpSpLocks/>
            </p:cNvGrpSpPr>
            <p:nvPr/>
          </p:nvGrpSpPr>
          <p:grpSpPr bwMode="auto">
            <a:xfrm>
              <a:off x="7761201" y="2590799"/>
              <a:ext cx="4013201" cy="965200"/>
              <a:chOff x="1387306" y="2"/>
              <a:chExt cx="4012829" cy="964803"/>
            </a:xfrm>
          </p:grpSpPr>
          <p:sp>
            <p:nvSpPr>
              <p:cNvPr id="19" name="Round Same Side Corner Rectangle 18"/>
              <p:cNvSpPr/>
              <p:nvPr/>
            </p:nvSpPr>
            <p:spPr>
              <a:xfrm rot="5400000">
                <a:off x="3085134" y="-1350195"/>
                <a:ext cx="964803" cy="366519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 Same Side Corner Rectangle 6"/>
              <p:cNvSpPr/>
              <p:nvPr/>
            </p:nvSpPr>
            <p:spPr>
              <a:xfrm>
                <a:off x="1387306" y="47608"/>
                <a:ext cx="3965206" cy="8695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en-US" sz="1350" b="1" dirty="0">
                    <a:latin typeface="Calibri" pitchFamily="34" charset="0"/>
                  </a:rPr>
                  <a:t>PRECAUCIÓN</a:t>
                </a:r>
              </a:p>
            </p:txBody>
          </p:sp>
        </p:grpSp>
        <p:grpSp>
          <p:nvGrpSpPr>
            <p:cNvPr id="7" name="Group 6"/>
            <p:cNvGrpSpPr>
              <a:grpSpLocks/>
            </p:cNvGrpSpPr>
            <p:nvPr/>
          </p:nvGrpSpPr>
          <p:grpSpPr bwMode="auto">
            <a:xfrm>
              <a:off x="6722976" y="3881438"/>
              <a:ext cx="1038225" cy="1484312"/>
              <a:chOff x="347945" y="1289843"/>
              <a:chExt cx="1039018" cy="1484312"/>
            </a:xfrm>
          </p:grpSpPr>
          <p:sp>
            <p:nvSpPr>
              <p:cNvPr id="17" name="Chevron 16"/>
              <p:cNvSpPr/>
              <p:nvPr/>
            </p:nvSpPr>
            <p:spPr>
              <a:xfrm rot="5400000">
                <a:off x="125299" y="1512490"/>
                <a:ext cx="1484312" cy="1039018"/>
              </a:xfrm>
              <a:prstGeom prst="chevron">
                <a:avLst/>
              </a:prstGeom>
              <a:solidFill>
                <a:srgbClr val="FFFF99"/>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Chevron 8"/>
              <p:cNvSpPr/>
              <p:nvPr/>
            </p:nvSpPr>
            <p:spPr>
              <a:xfrm>
                <a:off x="347945" y="1808955"/>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8" name="Group 7"/>
            <p:cNvGrpSpPr>
              <a:grpSpLocks/>
            </p:cNvGrpSpPr>
            <p:nvPr/>
          </p:nvGrpSpPr>
          <p:grpSpPr bwMode="auto">
            <a:xfrm>
              <a:off x="8126326" y="3886200"/>
              <a:ext cx="3619500" cy="965200"/>
              <a:chOff x="1751952" y="1295401"/>
              <a:chExt cx="3619028" cy="964803"/>
            </a:xfrm>
          </p:grpSpPr>
          <p:sp>
            <p:nvSpPr>
              <p:cNvPr id="15" name="Round Same Side Corner Rectangle 14"/>
              <p:cNvSpPr/>
              <p:nvPr/>
            </p:nvSpPr>
            <p:spPr>
              <a:xfrm rot="5400000">
                <a:off x="3079065" y="-31711"/>
                <a:ext cx="964803" cy="361902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 Same Side Corner Rectangle 10"/>
              <p:cNvSpPr/>
              <p:nvPr/>
            </p:nvSpPr>
            <p:spPr>
              <a:xfrm>
                <a:off x="1751952" y="1343006"/>
                <a:ext cx="3571409" cy="8695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en-US" sz="1350" b="1" dirty="0">
                    <a:latin typeface="Calibri" pitchFamily="34" charset="0"/>
                  </a:rPr>
                  <a:t>ALERTA</a:t>
                </a:r>
              </a:p>
            </p:txBody>
          </p:sp>
        </p:grpSp>
        <p:grpSp>
          <p:nvGrpSpPr>
            <p:cNvPr id="9" name="Group 8"/>
            <p:cNvGrpSpPr>
              <a:grpSpLocks/>
            </p:cNvGrpSpPr>
            <p:nvPr/>
          </p:nvGrpSpPr>
          <p:grpSpPr bwMode="auto">
            <a:xfrm>
              <a:off x="6722976" y="5170488"/>
              <a:ext cx="1038225" cy="1484312"/>
              <a:chOff x="347945" y="2578507"/>
              <a:chExt cx="1039018" cy="1484312"/>
            </a:xfrm>
          </p:grpSpPr>
          <p:sp>
            <p:nvSpPr>
              <p:cNvPr id="13" name="Chevron 12"/>
              <p:cNvSpPr/>
              <p:nvPr/>
            </p:nvSpPr>
            <p:spPr>
              <a:xfrm rot="5400000">
                <a:off x="125299" y="2801154"/>
                <a:ext cx="1484312" cy="1039018"/>
              </a:xfrm>
              <a:prstGeom prst="chevron">
                <a:avLst/>
              </a:prstGeom>
              <a:solidFill>
                <a:srgbClr val="C0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Chevron 12"/>
              <p:cNvSpPr/>
              <p:nvPr/>
            </p:nvSpPr>
            <p:spPr>
              <a:xfrm>
                <a:off x="347945" y="3097619"/>
                <a:ext cx="1039018" cy="446088"/>
              </a:xfrm>
              <a:prstGeom prst="rect">
                <a:avLst/>
              </a:prstGeom>
            </p:spPr>
            <p:style>
              <a:lnRef idx="0">
                <a:scrgbClr r="0" g="0" b="0"/>
              </a:lnRef>
              <a:fillRef idx="0">
                <a:scrgbClr r="0" g="0" b="0"/>
              </a:fillRef>
              <a:effectRef idx="0">
                <a:scrgbClr r="0" g="0" b="0"/>
              </a:effectRef>
              <a:fontRef idx="minor">
                <a:schemeClr val="lt1"/>
              </a:fontRef>
            </p:style>
            <p:txBody>
              <a:bodyPr lIns="13811" tIns="13811" rIns="13811" bIns="13811" anchor="ctr"/>
              <a:lstStyle/>
              <a:p>
                <a:pPr defTabSz="966788">
                  <a:lnSpc>
                    <a:spcPct val="90000"/>
                  </a:lnSpc>
                  <a:spcAft>
                    <a:spcPct val="35000"/>
                  </a:spcAft>
                  <a:defRPr/>
                </a:pPr>
                <a:endParaRPr lang="en-US" sz="2175">
                  <a:solidFill>
                    <a:srgbClr val="FFFFFF"/>
                  </a:solidFill>
                  <a:cs typeface="Arial" charset="0"/>
                </a:endParaRPr>
              </a:p>
            </p:txBody>
          </p:sp>
        </p:grpSp>
        <p:grpSp>
          <p:nvGrpSpPr>
            <p:cNvPr id="10" name="Group 9"/>
            <p:cNvGrpSpPr>
              <a:grpSpLocks/>
            </p:cNvGrpSpPr>
            <p:nvPr/>
          </p:nvGrpSpPr>
          <p:grpSpPr bwMode="auto">
            <a:xfrm>
              <a:off x="8089813" y="5184775"/>
              <a:ext cx="3638550" cy="958850"/>
              <a:chOff x="1715895" y="2593394"/>
              <a:chExt cx="3637132" cy="959612"/>
            </a:xfrm>
          </p:grpSpPr>
          <p:sp>
            <p:nvSpPr>
              <p:cNvPr id="11" name="Round Same Side Corner Rectangle 10"/>
              <p:cNvSpPr/>
              <p:nvPr/>
            </p:nvSpPr>
            <p:spPr>
              <a:xfrm rot="5400000">
                <a:off x="3054655" y="1254634"/>
                <a:ext cx="959612" cy="363713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 Same Side Corner Rectangle 14"/>
              <p:cNvSpPr/>
              <p:nvPr/>
            </p:nvSpPr>
            <p:spPr>
              <a:xfrm>
                <a:off x="1715895" y="2639469"/>
                <a:ext cx="3589526" cy="8674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13360" tIns="19050" rIns="19050" bIns="19050" spcCol="1270" anchor="ctr"/>
              <a:lstStyle/>
              <a:p>
                <a:pPr marL="214313" lvl="1" indent="-214313" defTabSz="1333500">
                  <a:lnSpc>
                    <a:spcPct val="90000"/>
                  </a:lnSpc>
                  <a:spcAft>
                    <a:spcPct val="15000"/>
                  </a:spcAft>
                  <a:buFontTx/>
                  <a:buChar char="••"/>
                  <a:defRPr/>
                </a:pPr>
                <a:r>
                  <a:rPr lang="en-US" sz="1350" b="1" dirty="0">
                    <a:latin typeface="Calibri" pitchFamily="34" charset="0"/>
                  </a:rPr>
                  <a:t>PELIGRO</a:t>
                </a:r>
              </a:p>
            </p:txBody>
          </p:sp>
        </p:grpSp>
      </p:grpSp>
      <p:sp>
        <p:nvSpPr>
          <p:cNvPr id="23" name="Date Placeholder 22"/>
          <p:cNvSpPr>
            <a:spLocks noGrp="1"/>
          </p:cNvSpPr>
          <p:nvPr>
            <p:ph type="dt" sz="half" idx="10"/>
          </p:nvPr>
        </p:nvSpPr>
        <p:spPr/>
        <p:txBody>
          <a:bodyPr/>
          <a:lstStyle/>
          <a:p>
            <a:r>
              <a:rPr lang="en-US"/>
              <a:t>2020</a:t>
            </a:r>
            <a:endParaRPr lang="en-US" dirty="0"/>
          </a:p>
        </p:txBody>
      </p:sp>
      <p:sp>
        <p:nvSpPr>
          <p:cNvPr id="27" name="Slide Number Placeholder 26"/>
          <p:cNvSpPr>
            <a:spLocks noGrp="1"/>
          </p:cNvSpPr>
          <p:nvPr>
            <p:ph type="sldNum" sz="quarter" idx="12"/>
          </p:nvPr>
        </p:nvSpPr>
        <p:spPr>
          <a:xfrm>
            <a:off x="7144318" y="6351657"/>
            <a:ext cx="1900291" cy="365125"/>
          </a:xfrm>
        </p:spPr>
        <p:txBody>
          <a:bodyPr/>
          <a:lstStyle/>
          <a:p>
            <a:r>
              <a:rPr lang="en-US" dirty="0"/>
              <a:t>24</a:t>
            </a:r>
          </a:p>
        </p:txBody>
      </p:sp>
      <p:sp>
        <p:nvSpPr>
          <p:cNvPr id="26" name="Rectangle 25"/>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863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2020</a:t>
            </a:r>
            <a:endParaRPr lang="en-US" dirty="0"/>
          </a:p>
        </p:txBody>
      </p:sp>
      <p:sp>
        <p:nvSpPr>
          <p:cNvPr id="5" name="Slide Number Placeholder 4"/>
          <p:cNvSpPr>
            <a:spLocks noGrp="1"/>
          </p:cNvSpPr>
          <p:nvPr>
            <p:ph type="sldNum" sz="quarter" idx="12"/>
          </p:nvPr>
        </p:nvSpPr>
        <p:spPr/>
        <p:txBody>
          <a:bodyPr/>
          <a:lstStyle/>
          <a:p>
            <a:r>
              <a:rPr lang="en-US" smtClean="0"/>
              <a:t>1</a:t>
            </a:r>
            <a:endParaRPr lang="en-US" dirty="0"/>
          </a:p>
        </p:txBody>
      </p:sp>
      <p:pic>
        <p:nvPicPr>
          <p:cNvPr id="6" name="Content Placeholder 5"/>
          <p:cNvPicPr>
            <a:picLocks noGrp="1" noChangeAspect="1"/>
          </p:cNvPicPr>
          <p:nvPr>
            <p:ph idx="1"/>
          </p:nvPr>
        </p:nvPicPr>
        <p:blipFill rotWithShape="1">
          <a:blip r:embed="rId2"/>
          <a:srcRect l="18299" t="6158" r="30217" b="50538"/>
          <a:stretch/>
        </p:blipFill>
        <p:spPr>
          <a:xfrm rot="5400000">
            <a:off x="1400382" y="-283871"/>
            <a:ext cx="6052457" cy="6620199"/>
          </a:xfrm>
          <a:prstGeom prst="rect">
            <a:avLst/>
          </a:prstGeom>
        </p:spPr>
      </p:pic>
    </p:spTree>
    <p:extLst>
      <p:ext uri="{BB962C8B-B14F-4D97-AF65-F5344CB8AC3E}">
        <p14:creationId xmlns:p14="http://schemas.microsoft.com/office/powerpoint/2010/main" val="1636612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439"/>
            <a:ext cx="7886700" cy="1325563"/>
          </a:xfrm>
        </p:spPr>
        <p:txBody>
          <a:bodyPr/>
          <a:lstStyle/>
          <a:p>
            <a:pPr algn="ctr"/>
            <a:r>
              <a:rPr lang="es-ES" dirty="0"/>
              <a:t>Declaración de ingredientes </a:t>
            </a:r>
          </a:p>
        </p:txBody>
      </p:sp>
      <p:sp>
        <p:nvSpPr>
          <p:cNvPr id="4" name="Date Placeholder 3"/>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7005170" y="6356349"/>
            <a:ext cx="2057400" cy="365125"/>
          </a:xfrm>
        </p:spPr>
        <p:txBody>
          <a:bodyPr/>
          <a:lstStyle/>
          <a:p>
            <a:r>
              <a:rPr lang="en-US" dirty="0"/>
              <a:t>27</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p:cNvPicPr>
            <a:picLocks noGrp="1" noChangeAspect="1"/>
          </p:cNvPicPr>
          <p:nvPr>
            <p:ph idx="1"/>
          </p:nvPr>
        </p:nvPicPr>
        <p:blipFill>
          <a:blip r:embed="rId4"/>
          <a:stretch>
            <a:fillRect/>
          </a:stretch>
        </p:blipFill>
        <p:spPr>
          <a:xfrm rot="5400000">
            <a:off x="2447782" y="686797"/>
            <a:ext cx="4408093" cy="6255659"/>
          </a:xfrm>
          <a:prstGeom prst="rect">
            <a:avLst/>
          </a:prstGeom>
        </p:spPr>
      </p:pic>
      <p:sp>
        <p:nvSpPr>
          <p:cNvPr id="5" name="Oval 4"/>
          <p:cNvSpPr/>
          <p:nvPr/>
        </p:nvSpPr>
        <p:spPr>
          <a:xfrm>
            <a:off x="6212114" y="2264230"/>
            <a:ext cx="1567543" cy="15530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53242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28" y="530079"/>
            <a:ext cx="7886700" cy="1325563"/>
          </a:xfrm>
        </p:spPr>
        <p:txBody>
          <a:bodyPr>
            <a:normAutofit fontScale="90000"/>
          </a:bodyPr>
          <a:lstStyle/>
          <a:p>
            <a:r>
              <a:rPr lang="es-ES" dirty="0"/>
              <a:t/>
            </a:r>
            <a:br>
              <a:rPr lang="es-ES" dirty="0"/>
            </a:br>
            <a:r>
              <a:rPr lang="es-ES" dirty="0"/>
              <a:t>Logotipo </a:t>
            </a:r>
            <a:r>
              <a:rPr lang="es-ES" sz="4000" dirty="0" err="1"/>
              <a:t>Design</a:t>
            </a:r>
            <a:r>
              <a:rPr lang="es-ES" sz="4000" dirty="0"/>
              <a:t> </a:t>
            </a:r>
            <a:r>
              <a:rPr lang="es-ES" sz="4000" dirty="0" err="1"/>
              <a:t>for</a:t>
            </a:r>
            <a:r>
              <a:rPr lang="es-ES" sz="4000" dirty="0"/>
              <a:t> </a:t>
            </a:r>
            <a:r>
              <a:rPr lang="es-ES" sz="4000" dirty="0" err="1"/>
              <a:t>the</a:t>
            </a:r>
            <a:r>
              <a:rPr lang="es-ES" sz="4000" dirty="0"/>
              <a:t> </a:t>
            </a:r>
            <a:r>
              <a:rPr lang="es-ES" sz="4000" dirty="0" err="1"/>
              <a:t>Environment</a:t>
            </a:r>
            <a:r>
              <a:rPr lang="es-ES" sz="4000" dirty="0"/>
              <a:t/>
            </a:r>
            <a:br>
              <a:rPr lang="es-ES" sz="4000" dirty="0"/>
            </a:br>
            <a:r>
              <a:rPr lang="es-ES" sz="2200" dirty="0"/>
              <a:t>Si ve el logotipo </a:t>
            </a:r>
            <a:r>
              <a:rPr lang="es-ES" sz="2200" dirty="0" err="1"/>
              <a:t>DfE</a:t>
            </a:r>
            <a:r>
              <a:rPr lang="es-ES" sz="2200" dirty="0"/>
              <a:t> en una etiqueta autorizada por la EPA para un </a:t>
            </a:r>
            <a:r>
              <a:rPr lang="es-ES" sz="2200" dirty="0" err="1" smtClean="0"/>
              <a:t>higienizante</a:t>
            </a:r>
            <a:r>
              <a:rPr lang="es-ES" sz="2200" dirty="0" smtClean="0"/>
              <a:t> o </a:t>
            </a:r>
            <a:r>
              <a:rPr lang="es-ES" sz="2200" dirty="0"/>
              <a:t>desinfectante, puede estar seguro de que el producto usa un ingrediente activo menos peligroso de esta lista:</a:t>
            </a:r>
            <a:r>
              <a:rPr lang="es-ES" sz="4000" dirty="0"/>
              <a:t/>
            </a:r>
            <a:br>
              <a:rPr lang="es-ES" sz="4000" dirty="0"/>
            </a:br>
            <a:endParaRPr lang="es-ES" sz="4000" dirty="0"/>
          </a:p>
        </p:txBody>
      </p:sp>
      <p:sp>
        <p:nvSpPr>
          <p:cNvPr id="3" name="Content Placeholder 2"/>
          <p:cNvSpPr>
            <a:spLocks noGrp="1"/>
          </p:cNvSpPr>
          <p:nvPr>
            <p:ph sz="half" idx="1"/>
          </p:nvPr>
        </p:nvSpPr>
        <p:spPr>
          <a:xfrm>
            <a:off x="833376" y="2222338"/>
            <a:ext cx="3321935" cy="3553429"/>
          </a:xfrm>
        </p:spPr>
        <p:txBody>
          <a:bodyPr>
            <a:normAutofit fontScale="85000" lnSpcReduction="10000"/>
          </a:bodyPr>
          <a:lstStyle/>
          <a:p>
            <a:r>
              <a:rPr lang="es-ES" sz="3100" dirty="0"/>
              <a:t>Ácido cítrico</a:t>
            </a:r>
          </a:p>
          <a:p>
            <a:r>
              <a:rPr lang="es-ES" sz="3100" dirty="0"/>
              <a:t>Peróxido de hidrógeno</a:t>
            </a:r>
          </a:p>
          <a:p>
            <a:r>
              <a:rPr lang="es-ES" sz="3100" dirty="0"/>
              <a:t>Ácido láctico</a:t>
            </a:r>
          </a:p>
          <a:p>
            <a:r>
              <a:rPr lang="es-ES" sz="3100" dirty="0"/>
              <a:t>Etanol</a:t>
            </a:r>
          </a:p>
          <a:p>
            <a:r>
              <a:rPr lang="es-ES" sz="3100" dirty="0" err="1"/>
              <a:t>Isopropanol</a:t>
            </a:r>
            <a:endParaRPr lang="es-ES" sz="3100" dirty="0"/>
          </a:p>
          <a:p>
            <a:r>
              <a:rPr lang="es-ES" sz="3100" dirty="0"/>
              <a:t>Ácido </a:t>
            </a:r>
            <a:r>
              <a:rPr lang="es-ES" sz="3100" dirty="0" err="1"/>
              <a:t>peroxiacético</a:t>
            </a:r>
            <a:endParaRPr lang="es-ES" sz="3100" dirty="0"/>
          </a:p>
          <a:p>
            <a:r>
              <a:rPr lang="es-ES" sz="3100" dirty="0"/>
              <a:t>Bisulfato sódico</a:t>
            </a:r>
          </a:p>
          <a:p>
            <a:pPr marL="0" indent="0">
              <a:buNone/>
            </a:pPr>
            <a:endParaRPr lang="es-ES" sz="3100" dirty="0"/>
          </a:p>
          <a:p>
            <a:pPr marL="0" indent="0">
              <a:buNone/>
            </a:pPr>
            <a:endParaRPr lang="es-ES" sz="4200" dirty="0"/>
          </a:p>
          <a:p>
            <a:endParaRPr lang="es-ES" dirty="0"/>
          </a:p>
          <a:p>
            <a:endParaRPr lang="es-ES" dirty="0"/>
          </a:p>
        </p:txBody>
      </p:sp>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97556" y="1959951"/>
            <a:ext cx="1944342" cy="1944342"/>
          </a:xfrm>
          <a:prstGeom prst="rect">
            <a:avLst/>
          </a:prstGeom>
        </p:spPr>
      </p:pic>
      <p:sp>
        <p:nvSpPr>
          <p:cNvPr id="4" name="Date Placeholder 3"/>
          <p:cNvSpPr>
            <a:spLocks noGrp="1"/>
          </p:cNvSpPr>
          <p:nvPr>
            <p:ph type="dt" sz="half" idx="10"/>
          </p:nvPr>
        </p:nvSpPr>
        <p:spPr>
          <a:xfrm>
            <a:off x="250963" y="6346963"/>
            <a:ext cx="2057400" cy="365125"/>
          </a:xfrm>
        </p:spPr>
        <p:txBody>
          <a:bodyPr/>
          <a:lstStyle/>
          <a:p>
            <a:r>
              <a:rPr lang="en-US" dirty="0"/>
              <a:t>2020</a:t>
            </a:r>
          </a:p>
        </p:txBody>
      </p:sp>
      <p:sp>
        <p:nvSpPr>
          <p:cNvPr id="9" name="Slide Number Placeholder 8"/>
          <p:cNvSpPr>
            <a:spLocks noGrp="1"/>
          </p:cNvSpPr>
          <p:nvPr>
            <p:ph type="sldNum" sz="quarter" idx="12"/>
          </p:nvPr>
        </p:nvSpPr>
        <p:spPr>
          <a:xfrm>
            <a:off x="7086600" y="6346962"/>
            <a:ext cx="2057400" cy="365125"/>
          </a:xfrm>
        </p:spPr>
        <p:txBody>
          <a:bodyPr/>
          <a:lstStyle/>
          <a:p>
            <a:r>
              <a:rPr lang="en-US" dirty="0"/>
              <a:t>28</a:t>
            </a:r>
          </a:p>
        </p:txBody>
      </p:sp>
      <p:sp>
        <p:nvSpPr>
          <p:cNvPr id="15" name="Rectangle 14"/>
          <p:cNvSpPr/>
          <p:nvPr/>
        </p:nvSpPr>
        <p:spPr>
          <a:xfrm>
            <a:off x="4532244" y="4045093"/>
            <a:ext cx="4002984" cy="2000548"/>
          </a:xfrm>
          <a:prstGeom prst="rect">
            <a:avLst/>
          </a:prstGeom>
        </p:spPr>
        <p:txBody>
          <a:bodyPr wrap="square">
            <a:spAutoFit/>
          </a:bodyPr>
          <a:lstStyle/>
          <a:p>
            <a:r>
              <a:rPr lang="es-ES" sz="2600" dirty="0"/>
              <a:t>Para una lista de productos </a:t>
            </a:r>
            <a:r>
              <a:rPr lang="es-ES" sz="2600" dirty="0" err="1"/>
              <a:t>DfE</a:t>
            </a:r>
            <a:r>
              <a:rPr lang="es-ES" sz="2600" dirty="0"/>
              <a:t>:</a:t>
            </a:r>
          </a:p>
          <a:p>
            <a:pPr lvl="1"/>
            <a:r>
              <a:rPr lang="es-ES" dirty="0">
                <a:hlinkClick r:id="rId5"/>
              </a:rPr>
              <a:t>www.epa.gov/pesticide-labels/design-environment-antimicrobial-pesticide-pilot-project-moving-toward-green-end</a:t>
            </a:r>
            <a:endParaRPr lang="es-ES" dirty="0"/>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5498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631961"/>
            <a:ext cx="7886700" cy="1325563"/>
          </a:xfrm>
        </p:spPr>
        <p:txBody>
          <a:bodyPr/>
          <a:lstStyle/>
          <a:p>
            <a:pPr algn="ctr"/>
            <a:r>
              <a:rPr lang="es-ES" dirty="0"/>
              <a:t>Declaración de ingredientes</a:t>
            </a:r>
            <a:endParaRPr lang="en-US" dirty="0"/>
          </a:p>
        </p:txBody>
      </p:sp>
      <p:sp>
        <p:nvSpPr>
          <p:cNvPr id="3" name="Content Placeholder 2"/>
          <p:cNvSpPr>
            <a:spLocks noGrp="1"/>
          </p:cNvSpPr>
          <p:nvPr>
            <p:ph idx="4294967295"/>
          </p:nvPr>
        </p:nvSpPr>
        <p:spPr>
          <a:xfrm>
            <a:off x="0" y="1825625"/>
            <a:ext cx="7886700" cy="4351338"/>
          </a:xfrm>
        </p:spPr>
        <p:txBody>
          <a:bodyPr>
            <a:normAutofit/>
          </a:bodyPr>
          <a:lstStyle/>
          <a:p>
            <a:endParaRPr lang="en-US"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061" y="2136912"/>
            <a:ext cx="4094922" cy="3071192"/>
          </a:xfrm>
          <a:prstGeom prst="rect">
            <a:avLst/>
          </a:prstGeom>
          <a:solidFill>
            <a:srgbClr val="0072BC"/>
          </a:solidFill>
        </p:spPr>
      </p:pic>
      <p:sp>
        <p:nvSpPr>
          <p:cNvPr id="9" name="Oval 8"/>
          <p:cNvSpPr/>
          <p:nvPr/>
        </p:nvSpPr>
        <p:spPr>
          <a:xfrm>
            <a:off x="2514600" y="3081131"/>
            <a:ext cx="3617843" cy="785192"/>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a:xfrm>
            <a:off x="107790" y="6311899"/>
            <a:ext cx="2057400" cy="365125"/>
          </a:xfrm>
        </p:spPr>
        <p:txBody>
          <a:bodyPr/>
          <a:lstStyle/>
          <a:p>
            <a:r>
              <a:rPr lang="en-US" dirty="0"/>
              <a:t>2020</a:t>
            </a:r>
          </a:p>
        </p:txBody>
      </p:sp>
      <p:sp>
        <p:nvSpPr>
          <p:cNvPr id="10" name="Slide Number Placeholder 9"/>
          <p:cNvSpPr>
            <a:spLocks noGrp="1"/>
          </p:cNvSpPr>
          <p:nvPr>
            <p:ph type="sldNum" sz="quarter" idx="12"/>
          </p:nvPr>
        </p:nvSpPr>
        <p:spPr>
          <a:xfrm>
            <a:off x="6994663" y="6311899"/>
            <a:ext cx="2057400" cy="365125"/>
          </a:xfrm>
        </p:spPr>
        <p:txBody>
          <a:bodyPr/>
          <a:lstStyle/>
          <a:p>
            <a:r>
              <a:rPr lang="en-US" dirty="0"/>
              <a:t>29</a:t>
            </a:r>
          </a:p>
        </p:txBody>
      </p:sp>
      <p:sp>
        <p:nvSpPr>
          <p:cNvPr id="12" name="Rectangle 11"/>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124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45435"/>
            <a:ext cx="7886700" cy="1325563"/>
          </a:xfrm>
        </p:spPr>
        <p:txBody>
          <a:bodyPr>
            <a:normAutofit fontScale="90000"/>
          </a:bodyPr>
          <a:lstStyle/>
          <a:p>
            <a:r>
              <a:rPr lang="es-ES" dirty="0"/>
              <a:t>¿Qué es un pesticida antimicrobiano? </a:t>
            </a:r>
            <a:br>
              <a:rPr lang="es-ES" dirty="0"/>
            </a:br>
            <a:endParaRPr lang="es-ES" dirty="0"/>
          </a:p>
        </p:txBody>
      </p:sp>
      <p:sp>
        <p:nvSpPr>
          <p:cNvPr id="3" name="Content Placeholder 2"/>
          <p:cNvSpPr>
            <a:spLocks noGrp="1"/>
          </p:cNvSpPr>
          <p:nvPr>
            <p:ph idx="1"/>
          </p:nvPr>
        </p:nvSpPr>
        <p:spPr>
          <a:xfrm>
            <a:off x="711120" y="1809118"/>
            <a:ext cx="7886700" cy="4351338"/>
          </a:xfrm>
        </p:spPr>
        <p:txBody>
          <a:bodyPr>
            <a:normAutofit/>
          </a:bodyPr>
          <a:lstStyle/>
          <a:p>
            <a:pPr marL="0" indent="0">
              <a:buNone/>
            </a:pPr>
            <a:r>
              <a:rPr lang="es-ES" dirty="0"/>
              <a:t>Los pesticidas antimicrobianos son sustancias utilizadas para destruir o suprimir el crecimiento de microorganismos perjudiciales, como las bacterias, virus u hongos (gérmenes), en objetos y superficies inanimados. (EPA) </a:t>
            </a:r>
          </a:p>
          <a:p>
            <a:pPr marL="0" indent="0">
              <a:buNone/>
            </a:pPr>
            <a:endParaRPr lang="es-ES" dirty="0"/>
          </a:p>
          <a:p>
            <a:pPr marL="0" indent="0">
              <a:buNone/>
            </a:pPr>
            <a:r>
              <a:rPr lang="es-ES" dirty="0"/>
              <a:t>Los </a:t>
            </a:r>
            <a:r>
              <a:rPr lang="es-ES" dirty="0" err="1" smtClean="0"/>
              <a:t>higienizantes</a:t>
            </a:r>
            <a:r>
              <a:rPr lang="es-ES" dirty="0" smtClean="0"/>
              <a:t> y </a:t>
            </a:r>
            <a:r>
              <a:rPr lang="es-ES" dirty="0"/>
              <a:t>desinfectantes son </a:t>
            </a:r>
            <a:r>
              <a:rPr lang="es-ES" i="1" dirty="0"/>
              <a:t>pesticidas antimicrobianos </a:t>
            </a:r>
            <a:r>
              <a:rPr lang="es-ES" dirty="0"/>
              <a:t>y se utilizan ampliamente en los centros de cuidado infantil.</a:t>
            </a:r>
          </a:p>
          <a:p>
            <a:pPr marL="0" indent="0">
              <a:buNone/>
            </a:pPr>
            <a:endParaRPr lang="es-ES" dirty="0"/>
          </a:p>
          <a:p>
            <a:pPr marL="0" indent="0">
              <a:buNone/>
            </a:pPr>
            <a:endParaRPr lang="es-ES" dirty="0"/>
          </a:p>
          <a:p>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6955474" y="6356349"/>
            <a:ext cx="2057400" cy="365125"/>
          </a:xfrm>
        </p:spPr>
        <p:txBody>
          <a:bodyPr/>
          <a:lstStyle/>
          <a:p>
            <a:r>
              <a:rPr lang="en-US" dirty="0"/>
              <a:t>2</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8580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4347"/>
            <a:ext cx="7886700" cy="1325563"/>
          </a:xfrm>
        </p:spPr>
        <p:txBody>
          <a:bodyPr>
            <a:normAutofit/>
          </a:bodyPr>
          <a:lstStyle/>
          <a:p>
            <a:r>
              <a:rPr lang="es-ES" dirty="0"/>
              <a:t>Ingredientes activos posiblemente </a:t>
            </a:r>
            <a:r>
              <a:rPr lang="es-ES" dirty="0" err="1" smtClean="0"/>
              <a:t>asmógenos</a:t>
            </a:r>
            <a:endParaRPr lang="es-ES" dirty="0"/>
          </a:p>
        </p:txBody>
      </p:sp>
      <p:sp>
        <p:nvSpPr>
          <p:cNvPr id="3" name="Content Placeholder 2"/>
          <p:cNvSpPr>
            <a:spLocks noGrp="1"/>
          </p:cNvSpPr>
          <p:nvPr>
            <p:ph sz="half" idx="1"/>
          </p:nvPr>
        </p:nvSpPr>
        <p:spPr>
          <a:xfrm>
            <a:off x="508000" y="2129591"/>
            <a:ext cx="3263900" cy="3258680"/>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es-ES" dirty="0"/>
              <a:t>Hipoclorito sódico (blanqueador)</a:t>
            </a:r>
          </a:p>
          <a:p>
            <a:pPr lvl="1"/>
            <a:r>
              <a:rPr lang="es-ES" dirty="0"/>
              <a:t>Mezclado a diario.</a:t>
            </a:r>
          </a:p>
          <a:p>
            <a:pPr lvl="1"/>
            <a:r>
              <a:rPr lang="es-ES" dirty="0"/>
              <a:t>Se usa protección raras veces.</a:t>
            </a:r>
          </a:p>
          <a:p>
            <a:pPr lvl="1"/>
            <a:r>
              <a:rPr lang="es-ES" dirty="0"/>
              <a:t>Gases dañinos, especialmente en su potencia total.</a:t>
            </a:r>
          </a:p>
        </p:txBody>
      </p:sp>
      <p:sp>
        <p:nvSpPr>
          <p:cNvPr id="4" name="Content Placeholder 3"/>
          <p:cNvSpPr>
            <a:spLocks noGrp="1"/>
          </p:cNvSpPr>
          <p:nvPr>
            <p:ph sz="half" idx="2"/>
          </p:nvPr>
        </p:nvSpPr>
        <p:spPr>
          <a:xfrm>
            <a:off x="4034045" y="2129591"/>
            <a:ext cx="3581944" cy="3258681"/>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es-ES" dirty="0"/>
              <a:t>Compuestos de amonio cuaternario “</a:t>
            </a:r>
            <a:r>
              <a:rPr lang="es-ES" dirty="0" err="1"/>
              <a:t>Quats</a:t>
            </a:r>
            <a:r>
              <a:rPr lang="es-ES" dirty="0"/>
              <a:t>”</a:t>
            </a:r>
          </a:p>
          <a:p>
            <a:pPr lvl="1"/>
            <a:r>
              <a:rPr lang="es-ES" dirty="0"/>
              <a:t>Los mismos riesgos respiratorios que el blanqueador.</a:t>
            </a:r>
          </a:p>
          <a:p>
            <a:pPr lvl="1"/>
            <a:r>
              <a:rPr lang="es-ES" dirty="0"/>
              <a:t>Posible toxicidad reproductora.</a:t>
            </a:r>
          </a:p>
          <a:p>
            <a:pPr lvl="1"/>
            <a:r>
              <a:rPr lang="es-ES" dirty="0"/>
              <a:t>Se está volviendo más común como un producto “sin blanqueador”.</a:t>
            </a:r>
          </a:p>
        </p:txBody>
      </p:sp>
      <p:sp>
        <p:nvSpPr>
          <p:cNvPr id="5" name="Date Placeholder 4"/>
          <p:cNvSpPr>
            <a:spLocks noGrp="1"/>
          </p:cNvSpPr>
          <p:nvPr>
            <p:ph type="dt" sz="half" idx="10"/>
          </p:nvPr>
        </p:nvSpPr>
        <p:spPr>
          <a:xfrm>
            <a:off x="161511" y="6336473"/>
            <a:ext cx="2057400" cy="365125"/>
          </a:xfrm>
        </p:spPr>
        <p:txBody>
          <a:bodyPr/>
          <a:lstStyle/>
          <a:p>
            <a:r>
              <a:rPr lang="en-US"/>
              <a:t>2020</a:t>
            </a:r>
          </a:p>
        </p:txBody>
      </p:sp>
      <p:sp>
        <p:nvSpPr>
          <p:cNvPr id="10" name="Slide Number Placeholder 9"/>
          <p:cNvSpPr>
            <a:spLocks noGrp="1"/>
          </p:cNvSpPr>
          <p:nvPr>
            <p:ph type="sldNum" sz="quarter" idx="12"/>
          </p:nvPr>
        </p:nvSpPr>
        <p:spPr>
          <a:xfrm>
            <a:off x="7086600" y="6351659"/>
            <a:ext cx="2057400" cy="365125"/>
          </a:xfrm>
        </p:spPr>
        <p:txBody>
          <a:bodyPr/>
          <a:lstStyle/>
          <a:p>
            <a:r>
              <a:rPr lang="en-US" dirty="0"/>
              <a:t>30</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0759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8554"/>
            <a:ext cx="7886700" cy="1325563"/>
          </a:xfrm>
        </p:spPr>
        <p:txBody>
          <a:bodyPr/>
          <a:lstStyle/>
          <a:p>
            <a:r>
              <a:rPr lang="es-ES" dirty="0"/>
              <a:t>¿Sabía usted que…?</a:t>
            </a:r>
          </a:p>
        </p:txBody>
      </p:sp>
      <p:sp>
        <p:nvSpPr>
          <p:cNvPr id="3" name="Content Placeholder 2"/>
          <p:cNvSpPr>
            <a:spLocks noGrp="1"/>
          </p:cNvSpPr>
          <p:nvPr>
            <p:ph sz="half" idx="1"/>
          </p:nvPr>
        </p:nvSpPr>
        <p:spPr>
          <a:xfrm>
            <a:off x="628650" y="1499191"/>
            <a:ext cx="3886200" cy="4677772"/>
          </a:xfrm>
        </p:spPr>
        <p:txBody>
          <a:bodyPr>
            <a:normAutofit/>
          </a:bodyPr>
          <a:lstStyle/>
          <a:p>
            <a:r>
              <a:rPr lang="es-ES" sz="2400" dirty="0"/>
              <a:t>Aproximadamente 5.2 millones de personas en California padecen de asma.</a:t>
            </a:r>
          </a:p>
          <a:p>
            <a:r>
              <a:rPr lang="es-ES" sz="2400" dirty="0"/>
              <a:t>Casi el 6 %</a:t>
            </a:r>
            <a:r>
              <a:rPr lang="es-ES" sz="2400" dirty="0">
                <a:solidFill>
                  <a:srgbClr val="FF0000"/>
                </a:solidFill>
              </a:rPr>
              <a:t> </a:t>
            </a:r>
            <a:r>
              <a:rPr lang="es-ES" sz="2400" dirty="0"/>
              <a:t>de niños de 0 a 4 años de edad en California padecen de asma.</a:t>
            </a:r>
          </a:p>
          <a:p>
            <a:r>
              <a:rPr lang="es-ES" sz="2400" dirty="0"/>
              <a:t>Casi el 17 %</a:t>
            </a:r>
            <a:r>
              <a:rPr lang="es-ES" sz="2400" dirty="0">
                <a:solidFill>
                  <a:srgbClr val="FF0000"/>
                </a:solidFill>
              </a:rPr>
              <a:t> </a:t>
            </a:r>
            <a:r>
              <a:rPr lang="es-ES" sz="2400" dirty="0"/>
              <a:t>de niños de 5 a 17 años de edad en California padecen de asma.</a:t>
            </a:r>
          </a:p>
        </p:txBody>
      </p:sp>
      <p:sp>
        <p:nvSpPr>
          <p:cNvPr id="4" name="Rectangle 3"/>
          <p:cNvSpPr/>
          <p:nvPr/>
        </p:nvSpPr>
        <p:spPr>
          <a:xfrm>
            <a:off x="4840358" y="1690689"/>
            <a:ext cx="3468756" cy="3119850"/>
          </a:xfrm>
          <a:prstGeom prst="rect">
            <a:avLst/>
          </a:prstGeom>
          <a:solidFill>
            <a:srgbClr val="0072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473"/>
              </a:solidFill>
            </a:endParaRPr>
          </a:p>
        </p:txBody>
      </p:sp>
      <p:pic>
        <p:nvPicPr>
          <p:cNvPr id="8" name="Content Placeholder 7"/>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6902" r="-3086" b="33733"/>
          <a:stretch/>
        </p:blipFill>
        <p:spPr>
          <a:xfrm>
            <a:off x="5122948" y="1993811"/>
            <a:ext cx="2996386" cy="2583180"/>
          </a:xfrm>
        </p:spPr>
      </p:pic>
      <p:sp>
        <p:nvSpPr>
          <p:cNvPr id="7" name="TextBox 6"/>
          <p:cNvSpPr txBox="1"/>
          <p:nvPr/>
        </p:nvSpPr>
        <p:spPr>
          <a:xfrm>
            <a:off x="1226301" y="5612882"/>
            <a:ext cx="7228114" cy="523220"/>
          </a:xfrm>
          <a:prstGeom prst="rect">
            <a:avLst/>
          </a:prstGeom>
          <a:noFill/>
        </p:spPr>
        <p:txBody>
          <a:bodyPr wrap="square" rtlCol="0">
            <a:spAutoFit/>
          </a:bodyPr>
          <a:lstStyle/>
          <a:p>
            <a:r>
              <a:rPr lang="en-US" sz="1400" dirty="0" err="1"/>
              <a:t>Milet</a:t>
            </a:r>
            <a:r>
              <a:rPr lang="en-US" sz="1400" dirty="0"/>
              <a:t> M. Asthma Prevalence in California: A Surveillance Report. Richmond, CA: California Department of Public Health, Environmental Health Investigations Branch, </a:t>
            </a:r>
            <a:r>
              <a:rPr lang="en-US" sz="1400" dirty="0" err="1"/>
              <a:t>Enero</a:t>
            </a:r>
            <a:r>
              <a:rPr lang="en-US" sz="1400" dirty="0"/>
              <a:t> de 2017.</a:t>
            </a:r>
          </a:p>
        </p:txBody>
      </p:sp>
      <p:sp>
        <p:nvSpPr>
          <p:cNvPr id="5" name="Date Placeholder 4"/>
          <p:cNvSpPr>
            <a:spLocks noGrp="1"/>
          </p:cNvSpPr>
          <p:nvPr>
            <p:ph type="dt" sz="half" idx="10"/>
          </p:nvPr>
        </p:nvSpPr>
        <p:spPr/>
        <p:txBody>
          <a:bodyPr/>
          <a:lstStyle/>
          <a:p>
            <a:r>
              <a:rPr lang="en-US"/>
              <a:t>2020</a:t>
            </a:r>
          </a:p>
        </p:txBody>
      </p:sp>
      <p:sp>
        <p:nvSpPr>
          <p:cNvPr id="11" name="Slide Number Placeholder 10"/>
          <p:cNvSpPr>
            <a:spLocks noGrp="1"/>
          </p:cNvSpPr>
          <p:nvPr>
            <p:ph type="sldNum" sz="quarter" idx="12"/>
          </p:nvPr>
        </p:nvSpPr>
        <p:spPr>
          <a:xfrm>
            <a:off x="7086600" y="6356351"/>
            <a:ext cx="2057400" cy="365125"/>
          </a:xfrm>
        </p:spPr>
        <p:txBody>
          <a:bodyPr/>
          <a:lstStyle/>
          <a:p>
            <a:r>
              <a:rPr lang="en-US" dirty="0"/>
              <a:t>31</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4577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628650" y="638742"/>
            <a:ext cx="6799659" cy="489223"/>
          </a:xfrm>
        </p:spPr>
        <p:txBody>
          <a:bodyPr>
            <a:noAutofit/>
          </a:bodyPr>
          <a:lstStyle/>
          <a:p>
            <a:r>
              <a:rPr lang="en-US" altLang="en-US" sz="3000" dirty="0">
                <a:cs typeface="Arial" panose="020B0604020202020204" pitchFamily="34" charset="0"/>
              </a:rPr>
              <a:t>PASOS PARA DESINFECTAR </a:t>
            </a:r>
            <a:r>
              <a:rPr lang="en-US" altLang="en-US" sz="3000" dirty="0" smtClean="0">
                <a:cs typeface="Arial" panose="020B0604020202020204" pitchFamily="34" charset="0"/>
              </a:rPr>
              <a:t>E HIGIENIZAR</a:t>
            </a:r>
            <a:endParaRPr lang="en-US" altLang="en-US" sz="3000" dirty="0">
              <a:solidFill>
                <a:srgbClr val="FF0000"/>
              </a:solidFill>
              <a:cs typeface="Arial" panose="020B0604020202020204" pitchFamily="34" charset="0"/>
            </a:endParaRPr>
          </a:p>
        </p:txBody>
      </p:sp>
      <p:sp>
        <p:nvSpPr>
          <p:cNvPr id="51204" name="Rectangle 3"/>
          <p:cNvSpPr>
            <a:spLocks noGrp="1" noChangeArrowheads="1"/>
          </p:cNvSpPr>
          <p:nvPr>
            <p:ph type="body" idx="4294967295"/>
          </p:nvPr>
        </p:nvSpPr>
        <p:spPr>
          <a:xfrm>
            <a:off x="628650" y="1178469"/>
            <a:ext cx="5881000" cy="3715252"/>
          </a:xfrm>
        </p:spPr>
        <p:txBody>
          <a:bodyPr>
            <a:noAutofit/>
          </a:bodyPr>
          <a:lstStyle/>
          <a:p>
            <a:pPr marL="342900" indent="-342900">
              <a:lnSpc>
                <a:spcPct val="120000"/>
              </a:lnSpc>
              <a:buClr>
                <a:schemeClr val="tx2"/>
              </a:buClr>
              <a:buNone/>
            </a:pPr>
            <a:r>
              <a:rPr lang="es-ES" altLang="en-US" sz="1600" u="sng" dirty="0">
                <a:cs typeface="Arial" panose="020B0604020202020204" pitchFamily="34" charset="0"/>
              </a:rPr>
              <a:t>Paso 1:</a:t>
            </a:r>
            <a:r>
              <a:rPr lang="es-ES" altLang="en-US" sz="1600" dirty="0">
                <a:cs typeface="Arial" panose="020B0604020202020204" pitchFamily="34" charset="0"/>
              </a:rPr>
              <a:t> Asegúrese de que los niños estén en otra área.</a:t>
            </a:r>
          </a:p>
          <a:p>
            <a:pPr marL="342900" indent="-342900">
              <a:lnSpc>
                <a:spcPct val="120000"/>
              </a:lnSpc>
              <a:buClr>
                <a:schemeClr val="tx2"/>
              </a:buClr>
              <a:buNone/>
            </a:pPr>
            <a:r>
              <a:rPr lang="es-ES" altLang="en-US" sz="1600" u="sng" dirty="0">
                <a:cs typeface="Arial" panose="020B0604020202020204" pitchFamily="34" charset="0"/>
              </a:rPr>
              <a:t>Paso 2:</a:t>
            </a:r>
            <a:r>
              <a:rPr lang="es-ES" altLang="en-US" sz="1600" dirty="0">
                <a:cs typeface="Arial" panose="020B0604020202020204" pitchFamily="34" charset="0"/>
              </a:rPr>
              <a:t> Limpie previamente utilizando un jabón antibacteriano o detergente y agua.</a:t>
            </a:r>
          </a:p>
          <a:p>
            <a:pPr marL="342900" indent="-342900">
              <a:lnSpc>
                <a:spcPct val="120000"/>
              </a:lnSpc>
              <a:buClr>
                <a:schemeClr val="tx2"/>
              </a:buClr>
              <a:buNone/>
            </a:pPr>
            <a:r>
              <a:rPr lang="es-ES" altLang="en-US" sz="1600" u="sng" dirty="0">
                <a:cs typeface="Arial" panose="020B0604020202020204" pitchFamily="34" charset="0"/>
              </a:rPr>
              <a:t>Paso 3:</a:t>
            </a:r>
            <a:r>
              <a:rPr lang="es-ES" altLang="en-US" sz="1600" dirty="0">
                <a:cs typeface="Arial" panose="020B0604020202020204" pitchFamily="34" charset="0"/>
              </a:rPr>
              <a:t> Aplique el desinfectante o </a:t>
            </a:r>
            <a:r>
              <a:rPr lang="es-ES" altLang="en-US" sz="1600" dirty="0" err="1" smtClean="0">
                <a:cs typeface="Arial" panose="020B0604020202020204" pitchFamily="34" charset="0"/>
              </a:rPr>
              <a:t>higienizante</a:t>
            </a:r>
            <a:r>
              <a:rPr lang="es-ES" altLang="en-US" sz="1600" dirty="0" smtClean="0">
                <a:cs typeface="Arial" panose="020B0604020202020204" pitchFamily="34" charset="0"/>
              </a:rPr>
              <a:t> según </a:t>
            </a:r>
            <a:r>
              <a:rPr lang="es-ES" altLang="en-US" sz="1600" dirty="0">
                <a:cs typeface="Arial" panose="020B0604020202020204" pitchFamily="34" charset="0"/>
              </a:rPr>
              <a:t>la etiqueta del producto</a:t>
            </a:r>
          </a:p>
          <a:p>
            <a:pPr marL="800100" lvl="1" indent="-342900">
              <a:lnSpc>
                <a:spcPct val="120000"/>
              </a:lnSpc>
              <a:buClr>
                <a:schemeClr val="tx2"/>
              </a:buClr>
              <a:buSzPct val="75000"/>
            </a:pPr>
            <a:r>
              <a:rPr lang="es-ES" altLang="en-US" sz="1600" dirty="0">
                <a:cs typeface="Arial" panose="020B0604020202020204" pitchFamily="34" charset="0"/>
              </a:rPr>
              <a:t>Rocíe lejos de la zona de respiración.</a:t>
            </a:r>
          </a:p>
          <a:p>
            <a:pPr marL="800100" lvl="1" indent="-342900">
              <a:lnSpc>
                <a:spcPct val="120000"/>
              </a:lnSpc>
              <a:buClr>
                <a:schemeClr val="tx2"/>
              </a:buClr>
              <a:buSzPct val="75000"/>
            </a:pPr>
            <a:r>
              <a:rPr lang="es-ES" altLang="en-US" sz="1600" dirty="0">
                <a:cs typeface="Arial" panose="020B0604020202020204" pitchFamily="34" charset="0"/>
              </a:rPr>
              <a:t>Proporcione ventilación.</a:t>
            </a:r>
          </a:p>
          <a:p>
            <a:pPr marL="342900" indent="-342900">
              <a:lnSpc>
                <a:spcPct val="120000"/>
              </a:lnSpc>
              <a:buClr>
                <a:schemeClr val="tx2"/>
              </a:buClr>
              <a:buNone/>
            </a:pPr>
            <a:r>
              <a:rPr lang="es-ES" altLang="en-US" sz="1600" u="sng" dirty="0">
                <a:cs typeface="Arial" panose="020B0604020202020204" pitchFamily="34" charset="0"/>
              </a:rPr>
              <a:t>Paso 4:</a:t>
            </a:r>
            <a:r>
              <a:rPr lang="es-ES" altLang="en-US" sz="1600" dirty="0">
                <a:cs typeface="Arial" panose="020B0604020202020204" pitchFamily="34" charset="0"/>
              </a:rPr>
              <a:t> Deje la superficie mojada.</a:t>
            </a:r>
          </a:p>
          <a:p>
            <a:pPr>
              <a:lnSpc>
                <a:spcPct val="120000"/>
              </a:lnSpc>
              <a:buClr>
                <a:schemeClr val="tx2"/>
              </a:buClr>
              <a:buSzPct val="75000"/>
            </a:pPr>
            <a:r>
              <a:rPr lang="es-ES" altLang="en-US" sz="1600" dirty="0">
                <a:cs typeface="Arial" panose="020B0604020202020204" pitchFamily="34" charset="0"/>
              </a:rPr>
              <a:t>Revise la etiqueta del producto para ver el tiempo de contacto (permanencia).</a:t>
            </a:r>
          </a:p>
          <a:p>
            <a:pPr>
              <a:lnSpc>
                <a:spcPct val="120000"/>
              </a:lnSpc>
              <a:buClr>
                <a:schemeClr val="tx2"/>
              </a:buClr>
              <a:buSzPct val="75000"/>
            </a:pPr>
            <a:r>
              <a:rPr lang="es-ES" altLang="en-US" sz="1600" dirty="0">
                <a:cs typeface="Arial" panose="020B0604020202020204" pitchFamily="34" charset="0"/>
              </a:rPr>
              <a:t>Active un cronómetro electrónico, de huevos, reloj o teléfono inteligente para llevar el control del tiempo.</a:t>
            </a:r>
          </a:p>
          <a:p>
            <a:pPr marL="342900" indent="-342900">
              <a:lnSpc>
                <a:spcPct val="120000"/>
              </a:lnSpc>
              <a:buClr>
                <a:schemeClr val="tx2"/>
              </a:buClr>
              <a:buNone/>
            </a:pPr>
            <a:r>
              <a:rPr lang="es-ES" altLang="en-US" sz="1600" u="sng" dirty="0">
                <a:cs typeface="Arial" panose="020B0604020202020204" pitchFamily="34" charset="0"/>
              </a:rPr>
              <a:t>Paso 5:</a:t>
            </a:r>
            <a:r>
              <a:rPr lang="es-ES" altLang="en-US" sz="1600" dirty="0">
                <a:cs typeface="Arial" panose="020B0604020202020204" pitchFamily="34" charset="0"/>
              </a:rPr>
              <a:t>  Deje secar al aire o seque la superficie con una toalla de papel desechable o con un paño limpio.</a:t>
            </a:r>
          </a:p>
        </p:txBody>
      </p:sp>
      <p:sp>
        <p:nvSpPr>
          <p:cNvPr id="51205" name="TextBox 4"/>
          <p:cNvSpPr txBox="1">
            <a:spLocks noChangeArrowheads="1"/>
          </p:cNvSpPr>
          <p:nvPr/>
        </p:nvSpPr>
        <p:spPr bwMode="auto">
          <a:xfrm>
            <a:off x="1132285" y="3693319"/>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Calibri" panose="020F0502020204030204" pitchFamily="34" charset="0"/>
                <a:cs typeface="Arial" panose="020B0604020202020204" pitchFamily="34" charset="0"/>
              </a:defRPr>
            </a:lvl1pPr>
            <a:lvl2pPr marL="742950" indent="-285750" eaLnBrk="0" hangingPunct="0">
              <a:defRPr sz="1000">
                <a:solidFill>
                  <a:schemeClr val="tx1"/>
                </a:solidFill>
                <a:latin typeface="Calibri" panose="020F0502020204030204" pitchFamily="34" charset="0"/>
                <a:cs typeface="Arial" panose="020B0604020202020204" pitchFamily="34" charset="0"/>
              </a:defRPr>
            </a:lvl2pPr>
            <a:lvl3pPr marL="1143000" indent="-228600" eaLnBrk="0" hangingPunct="0">
              <a:defRPr sz="1000">
                <a:solidFill>
                  <a:schemeClr val="tx1"/>
                </a:solidFill>
                <a:latin typeface="Calibri" panose="020F0502020204030204" pitchFamily="34" charset="0"/>
                <a:cs typeface="Arial" panose="020B0604020202020204" pitchFamily="34" charset="0"/>
              </a:defRPr>
            </a:lvl3pPr>
            <a:lvl4pPr marL="1600200" indent="-228600" eaLnBrk="0" hangingPunct="0">
              <a:defRPr sz="1000">
                <a:solidFill>
                  <a:schemeClr val="tx1"/>
                </a:solidFill>
                <a:latin typeface="Calibri" panose="020F0502020204030204" pitchFamily="34" charset="0"/>
                <a:cs typeface="Arial" panose="020B0604020202020204" pitchFamily="34" charset="0"/>
              </a:defRPr>
            </a:lvl4pPr>
            <a:lvl5pPr marL="2057400" indent="-228600" eaLnBrk="0" hangingPunct="0">
              <a:defRPr sz="1000">
                <a:solidFill>
                  <a:schemeClr val="tx1"/>
                </a:solidFill>
                <a:latin typeface="Calibri" panose="020F0502020204030204" pitchFamily="34" charset="0"/>
                <a:cs typeface="Arial" panose="020B0604020202020204" pitchFamily="34" charset="0"/>
              </a:defRPr>
            </a:lvl5pPr>
            <a:lvl6pPr marL="25146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6pPr>
            <a:lvl7pPr marL="29718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7pPr>
            <a:lvl8pPr marL="34290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8pPr>
            <a:lvl9pPr marL="3886200" indent="-228600" algn="ctr" defTabSz="457200" eaLnBrk="0" fontAlgn="base" hangingPunct="0">
              <a:spcBef>
                <a:spcPct val="0"/>
              </a:spcBef>
              <a:spcAft>
                <a:spcPct val="0"/>
              </a:spcAft>
              <a:defRPr sz="1000">
                <a:solidFill>
                  <a:schemeClr val="tx1"/>
                </a:solidFill>
                <a:latin typeface="Calibri" panose="020F0502020204030204" pitchFamily="34" charset="0"/>
                <a:cs typeface="Arial" panose="020B0604020202020204" pitchFamily="34" charset="0"/>
              </a:defRPr>
            </a:lvl9pPr>
          </a:lstStyle>
          <a:p>
            <a:pPr algn="l" eaLnBrk="1" hangingPunct="1"/>
            <a:endParaRPr lang="en-US" altLang="en-US" sz="1350"/>
          </a:p>
        </p:txBody>
      </p:sp>
      <p:pic>
        <p:nvPicPr>
          <p:cNvPr id="5120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877" y="3592909"/>
            <a:ext cx="1246339" cy="10426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8845" y="2117359"/>
            <a:ext cx="1416404" cy="11477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8845" y="4946981"/>
            <a:ext cx="1416404" cy="1097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a:xfrm>
            <a:off x="195950" y="6325688"/>
            <a:ext cx="2057400" cy="365125"/>
          </a:xfrm>
        </p:spPr>
        <p:txBody>
          <a:bodyPr/>
          <a:lstStyle/>
          <a:p>
            <a:r>
              <a:rPr lang="en-US" dirty="0"/>
              <a:t>2020</a:t>
            </a:r>
          </a:p>
        </p:txBody>
      </p:sp>
      <p:sp>
        <p:nvSpPr>
          <p:cNvPr id="6" name="Slide Number Placeholder 5"/>
          <p:cNvSpPr>
            <a:spLocks noGrp="1"/>
          </p:cNvSpPr>
          <p:nvPr>
            <p:ph type="sldNum" sz="quarter" idx="12"/>
          </p:nvPr>
        </p:nvSpPr>
        <p:spPr>
          <a:xfrm>
            <a:off x="7004602" y="6356351"/>
            <a:ext cx="2057400" cy="365125"/>
          </a:xfrm>
        </p:spPr>
        <p:txBody>
          <a:bodyPr/>
          <a:lstStyle/>
          <a:p>
            <a:r>
              <a:rPr lang="en-US" dirty="0"/>
              <a:t>32</a:t>
            </a:r>
          </a:p>
        </p:txBody>
      </p:sp>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7997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04">
                                            <p:txEl>
                                              <p:pRg st="1" end="1"/>
                                            </p:txEl>
                                          </p:spTgt>
                                        </p:tgtEl>
                                        <p:attrNameLst>
                                          <p:attrName>style.visibility</p:attrName>
                                        </p:attrNameLst>
                                      </p:cBhvr>
                                      <p:to>
                                        <p:strVal val="visible"/>
                                      </p:to>
                                    </p:set>
                                    <p:anim calcmode="lin" valueType="num">
                                      <p:cBhvr additive="base">
                                        <p:cTn id="13"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04">
                                            <p:txEl>
                                              <p:pRg st="2" end="2"/>
                                            </p:txEl>
                                          </p:spTgt>
                                        </p:tgtEl>
                                        <p:attrNameLst>
                                          <p:attrName>style.visibility</p:attrName>
                                        </p:attrNameLst>
                                      </p:cBhvr>
                                      <p:to>
                                        <p:strVal val="visible"/>
                                      </p:to>
                                    </p:set>
                                    <p:anim calcmode="lin" valueType="num">
                                      <p:cBhvr additive="base">
                                        <p:cTn id="19"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0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04">
                                            <p:txEl>
                                              <p:pRg st="3" end="3"/>
                                            </p:txEl>
                                          </p:spTgt>
                                        </p:tgtEl>
                                        <p:attrNameLst>
                                          <p:attrName>style.visibility</p:attrName>
                                        </p:attrNameLst>
                                      </p:cBhvr>
                                      <p:to>
                                        <p:strVal val="visible"/>
                                      </p:to>
                                    </p:set>
                                    <p:anim calcmode="lin" valueType="num">
                                      <p:cBhvr additive="base">
                                        <p:cTn id="23"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0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204">
                                            <p:txEl>
                                              <p:pRg st="4" end="4"/>
                                            </p:txEl>
                                          </p:spTgt>
                                        </p:tgtEl>
                                        <p:attrNameLst>
                                          <p:attrName>style.visibility</p:attrName>
                                        </p:attrNameLst>
                                      </p:cBhvr>
                                      <p:to>
                                        <p:strVal val="visible"/>
                                      </p:to>
                                    </p:set>
                                    <p:anim calcmode="lin" valueType="num">
                                      <p:cBhvr additive="base">
                                        <p:cTn id="27"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12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204">
                                            <p:txEl>
                                              <p:pRg st="5" end="5"/>
                                            </p:txEl>
                                          </p:spTgt>
                                        </p:tgtEl>
                                        <p:attrNameLst>
                                          <p:attrName>style.visibility</p:attrName>
                                        </p:attrNameLst>
                                      </p:cBhvr>
                                      <p:to>
                                        <p:strVal val="visible"/>
                                      </p:to>
                                    </p:set>
                                    <p:anim calcmode="lin" valueType="num">
                                      <p:cBhvr additive="base">
                                        <p:cTn id="33"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20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1204">
                                            <p:txEl>
                                              <p:pRg st="6" end="6"/>
                                            </p:txEl>
                                          </p:spTgt>
                                        </p:tgtEl>
                                        <p:attrNameLst>
                                          <p:attrName>style.visibility</p:attrName>
                                        </p:attrNameLst>
                                      </p:cBhvr>
                                      <p:to>
                                        <p:strVal val="visible"/>
                                      </p:to>
                                    </p:set>
                                    <p:anim calcmode="lin" valueType="num">
                                      <p:cBhvr additive="base">
                                        <p:cTn id="37"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0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1204">
                                            <p:txEl>
                                              <p:pRg st="7" end="7"/>
                                            </p:txEl>
                                          </p:spTgt>
                                        </p:tgtEl>
                                        <p:attrNameLst>
                                          <p:attrName>style.visibility</p:attrName>
                                        </p:attrNameLst>
                                      </p:cBhvr>
                                      <p:to>
                                        <p:strVal val="visible"/>
                                      </p:to>
                                    </p:set>
                                    <p:anim calcmode="lin" valueType="num">
                                      <p:cBhvr additive="base">
                                        <p:cTn id="41" dur="500" fill="hold"/>
                                        <p:tgtEl>
                                          <p:spTgt spid="5120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120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204">
                                            <p:txEl>
                                              <p:pRg st="8" end="8"/>
                                            </p:txEl>
                                          </p:spTgt>
                                        </p:tgtEl>
                                        <p:attrNameLst>
                                          <p:attrName>style.visibility</p:attrName>
                                        </p:attrNameLst>
                                      </p:cBhvr>
                                      <p:to>
                                        <p:strVal val="visible"/>
                                      </p:to>
                                    </p:set>
                                    <p:anim calcmode="lin" valueType="num">
                                      <p:cBhvr additive="base">
                                        <p:cTn id="47"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638330" y="849597"/>
            <a:ext cx="7650905" cy="1084116"/>
          </a:xfrm>
        </p:spPr>
        <p:txBody>
          <a:bodyPr anchorCtr="0">
            <a:normAutofit fontScale="90000"/>
          </a:bodyPr>
          <a:lstStyle/>
          <a:p>
            <a:pPr eaLnBrk="1" hangingPunct="1"/>
            <a:r>
              <a:rPr lang="es-ES" altLang="en-US" dirty="0"/>
              <a:t>Siempre use </a:t>
            </a:r>
            <a:r>
              <a:rPr lang="es-ES" altLang="en-US" dirty="0">
                <a:solidFill>
                  <a:srgbClr val="FF0000"/>
                </a:solidFill>
              </a:rPr>
              <a:t>precaución </a:t>
            </a:r>
            <a:r>
              <a:rPr lang="es-ES" altLang="en-US" dirty="0"/>
              <a:t>con los </a:t>
            </a:r>
            <a:r>
              <a:rPr lang="es-ES" altLang="en-US" dirty="0" err="1" smtClean="0"/>
              <a:t>higienizantes</a:t>
            </a:r>
            <a:r>
              <a:rPr lang="es-ES" altLang="en-US" dirty="0" smtClean="0"/>
              <a:t> y </a:t>
            </a:r>
            <a:r>
              <a:rPr lang="es-ES" altLang="en-US" dirty="0"/>
              <a:t>desinfectantes</a:t>
            </a:r>
          </a:p>
        </p:txBody>
      </p:sp>
      <p:sp>
        <p:nvSpPr>
          <p:cNvPr id="40963" name="Rectangle 3"/>
          <p:cNvSpPr>
            <a:spLocks noGrp="1"/>
          </p:cNvSpPr>
          <p:nvPr>
            <p:ph type="body" idx="4294967295"/>
          </p:nvPr>
        </p:nvSpPr>
        <p:spPr>
          <a:xfrm>
            <a:off x="1064665" y="1903078"/>
            <a:ext cx="5722713" cy="3769953"/>
          </a:xfrm>
        </p:spPr>
        <p:txBody>
          <a:bodyPr>
            <a:noAutofit/>
          </a:bodyPr>
          <a:lstStyle/>
          <a:p>
            <a:pPr>
              <a:lnSpc>
                <a:spcPct val="150000"/>
              </a:lnSpc>
              <a:buClr>
                <a:schemeClr val="accent2"/>
              </a:buClr>
              <a:buSzPct val="100000"/>
              <a:buFont typeface="Wingdings" panose="05000000000000000000" pitchFamily="2" charset="2"/>
              <a:buChar char="ü"/>
            </a:pPr>
            <a:r>
              <a:rPr lang="es-ES" altLang="en-US" sz="2600" dirty="0"/>
              <a:t>Proporcione ventilación.</a:t>
            </a:r>
          </a:p>
          <a:p>
            <a:pPr>
              <a:lnSpc>
                <a:spcPct val="100000"/>
              </a:lnSpc>
              <a:buClr>
                <a:schemeClr val="accent2"/>
              </a:buClr>
              <a:buSzPct val="100000"/>
              <a:buFont typeface="Wingdings" panose="05000000000000000000" pitchFamily="2" charset="2"/>
              <a:buChar char="ü"/>
            </a:pPr>
            <a:r>
              <a:rPr lang="es-ES" altLang="en-US" sz="2600" dirty="0"/>
              <a:t>Sostenga el frasco a una distancia segura alejado de la nariz y la boca cuando rocíe.</a:t>
            </a:r>
          </a:p>
          <a:p>
            <a:pPr>
              <a:lnSpc>
                <a:spcPct val="100000"/>
              </a:lnSpc>
              <a:buClr>
                <a:schemeClr val="accent2"/>
              </a:buClr>
              <a:buSzPct val="100000"/>
              <a:buFont typeface="Wingdings" panose="05000000000000000000" pitchFamily="2" charset="2"/>
              <a:buChar char="ü"/>
            </a:pPr>
            <a:r>
              <a:rPr lang="es-ES" altLang="en-US" sz="2600" dirty="0"/>
              <a:t>Marque las diluciones del </a:t>
            </a:r>
            <a:r>
              <a:rPr lang="es-ES" altLang="en-US" sz="2600" dirty="0" smtClean="0"/>
              <a:t>aerosol con </a:t>
            </a:r>
            <a:r>
              <a:rPr lang="es-ES" altLang="en-US" sz="2600" dirty="0"/>
              <a:t>el producto y la fecha.</a:t>
            </a:r>
          </a:p>
          <a:p>
            <a:pPr>
              <a:lnSpc>
                <a:spcPct val="100000"/>
              </a:lnSpc>
              <a:spcBef>
                <a:spcPts val="0"/>
              </a:spcBef>
              <a:buClr>
                <a:schemeClr val="accent2"/>
              </a:buClr>
              <a:buSzPct val="100000"/>
              <a:buFont typeface="Wingdings" panose="05000000000000000000" pitchFamily="2" charset="2"/>
              <a:buChar char="ü"/>
            </a:pPr>
            <a:r>
              <a:rPr lang="es-ES" altLang="en-US" sz="2600" dirty="0"/>
              <a:t>Mantenga los productos fuera del alcance de los niños en un gabinete cerrado con llave.</a:t>
            </a:r>
          </a:p>
          <a:p>
            <a:pPr marL="0" indent="0">
              <a:lnSpc>
                <a:spcPct val="100000"/>
              </a:lnSpc>
              <a:spcBef>
                <a:spcPts val="0"/>
              </a:spcBef>
              <a:buClr>
                <a:schemeClr val="accent2"/>
              </a:buClr>
              <a:buSzPct val="100000"/>
              <a:buNone/>
            </a:pPr>
            <a:endParaRPr lang="es-ES" altLang="en-US" sz="2600" dirty="0"/>
          </a:p>
          <a:p>
            <a:pPr marL="0" indent="0">
              <a:lnSpc>
                <a:spcPct val="100000"/>
              </a:lnSpc>
              <a:spcBef>
                <a:spcPts val="0"/>
              </a:spcBef>
              <a:buClr>
                <a:schemeClr val="accent2"/>
              </a:buClr>
              <a:buSzPct val="100000"/>
              <a:buNone/>
            </a:pPr>
            <a:r>
              <a:rPr lang="es-ES" altLang="en-US" sz="2600" dirty="0"/>
              <a:t>           </a:t>
            </a:r>
          </a:p>
        </p:txBody>
      </p:sp>
      <p:pic>
        <p:nvPicPr>
          <p:cNvPr id="1026" name="Picture 2" descr="http://www.clipartclipart.com/free_clipart_images/a_plastic_spray_water_bottle_0515-1105-2700-3612_SMU.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39310" y1="62667" x2="39310" y2="62667"/>
                        <a14:foregroundMark x1="44828" y1="52000" x2="44828" y2="52000"/>
                        <a14:foregroundMark x1="47586" y1="44333" x2="47586" y2="44333"/>
                        <a14:foregroundMark x1="47241" y1="60000" x2="47241" y2="60000"/>
                        <a14:foregroundMark x1="52414" y1="53667" x2="52414" y2="53667"/>
                      </a14:backgroundRemoval>
                    </a14:imgEffect>
                  </a14:imgLayer>
                </a14:imgProps>
              </a:ext>
              <a:ext uri="{28A0092B-C50C-407E-A947-70E740481C1C}">
                <a14:useLocalDpi xmlns:a14="http://schemas.microsoft.com/office/drawing/2010/main" val="0"/>
              </a:ext>
            </a:extLst>
          </a:blip>
          <a:srcRect/>
          <a:stretch>
            <a:fillRect/>
          </a:stretch>
        </p:blipFill>
        <p:spPr bwMode="auto">
          <a:xfrm rot="2052070">
            <a:off x="6422668" y="3077129"/>
            <a:ext cx="3118915" cy="3226462"/>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a:xfrm>
            <a:off x="131694" y="6361597"/>
            <a:ext cx="2057400" cy="365125"/>
          </a:xfrm>
        </p:spPr>
        <p:txBody>
          <a:bodyPr/>
          <a:lstStyle/>
          <a:p>
            <a:r>
              <a:rPr lang="en-US" dirty="0"/>
              <a:t>2020</a:t>
            </a:r>
          </a:p>
        </p:txBody>
      </p:sp>
      <p:sp>
        <p:nvSpPr>
          <p:cNvPr id="6" name="Slide Number Placeholder 5"/>
          <p:cNvSpPr>
            <a:spLocks noGrp="1"/>
          </p:cNvSpPr>
          <p:nvPr>
            <p:ph type="sldNum" sz="quarter" idx="12"/>
          </p:nvPr>
        </p:nvSpPr>
        <p:spPr>
          <a:xfrm>
            <a:off x="7041832" y="6361598"/>
            <a:ext cx="2057400" cy="365125"/>
          </a:xfrm>
        </p:spPr>
        <p:txBody>
          <a:bodyPr/>
          <a:lstStyle/>
          <a:p>
            <a:r>
              <a:rPr lang="en-US" dirty="0"/>
              <a:t>33</a:t>
            </a:r>
          </a:p>
        </p:txBody>
      </p:sp>
      <p:grpSp>
        <p:nvGrpSpPr>
          <p:cNvPr id="8" name="Group 7"/>
          <p:cNvGrpSpPr/>
          <p:nvPr/>
        </p:nvGrpSpPr>
        <p:grpSpPr>
          <a:xfrm rot="21190142">
            <a:off x="9088802" y="3958757"/>
            <a:ext cx="1752218" cy="1744502"/>
            <a:chOff x="7339239" y="2153356"/>
            <a:chExt cx="3179401" cy="1882242"/>
          </a:xfrm>
        </p:grpSpPr>
        <p:sp>
          <p:nvSpPr>
            <p:cNvPr id="7" name="Freeform 6"/>
            <p:cNvSpPr/>
            <p:nvPr/>
          </p:nvSpPr>
          <p:spPr>
            <a:xfrm rot="5400000">
              <a:off x="8418522" y="1221474"/>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2" name="Freeform 11"/>
            <p:cNvSpPr/>
            <p:nvPr/>
          </p:nvSpPr>
          <p:spPr>
            <a:xfrm rot="6905843">
              <a:off x="8271121" y="1935480"/>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3" name="Freeform 12"/>
            <p:cNvSpPr/>
            <p:nvPr/>
          </p:nvSpPr>
          <p:spPr>
            <a:xfrm rot="6015393">
              <a:off x="7992977" y="1715017"/>
              <a:ext cx="1187630" cy="2446456"/>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grpSp>
        <p:nvGrpSpPr>
          <p:cNvPr id="16" name="Group 15"/>
          <p:cNvGrpSpPr/>
          <p:nvPr/>
        </p:nvGrpSpPr>
        <p:grpSpPr>
          <a:xfrm>
            <a:off x="8884355" y="4123720"/>
            <a:ext cx="1752218" cy="1744502"/>
            <a:chOff x="7339239" y="2153356"/>
            <a:chExt cx="3179401" cy="1882242"/>
          </a:xfrm>
        </p:grpSpPr>
        <p:sp>
          <p:nvSpPr>
            <p:cNvPr id="17" name="Freeform 16"/>
            <p:cNvSpPr/>
            <p:nvPr/>
          </p:nvSpPr>
          <p:spPr>
            <a:xfrm rot="5400000">
              <a:off x="8418522" y="1221474"/>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8" name="Freeform 17"/>
            <p:cNvSpPr/>
            <p:nvPr/>
          </p:nvSpPr>
          <p:spPr>
            <a:xfrm rot="6905843">
              <a:off x="8271121" y="1935480"/>
              <a:ext cx="1168236" cy="3032000"/>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9" name="Freeform 18"/>
            <p:cNvSpPr/>
            <p:nvPr/>
          </p:nvSpPr>
          <p:spPr>
            <a:xfrm rot="6015393">
              <a:off x="7992977" y="1715017"/>
              <a:ext cx="1187630" cy="2446456"/>
            </a:xfrm>
            <a:custGeom>
              <a:avLst/>
              <a:gdLst>
                <a:gd name="connsiteX0" fmla="*/ 1029088 w 1029088"/>
                <a:gd name="connsiteY0" fmla="*/ 1510747 h 3489200"/>
                <a:gd name="connsiteX1" fmla="*/ 800488 w 1029088"/>
                <a:gd name="connsiteY1" fmla="*/ 914400 h 3489200"/>
                <a:gd name="connsiteX2" fmla="*/ 214079 w 1029088"/>
                <a:gd name="connsiteY2" fmla="*/ 2822713 h 3489200"/>
                <a:gd name="connsiteX3" fmla="*/ 45114 w 1029088"/>
                <a:gd name="connsiteY3" fmla="*/ 3309730 h 3489200"/>
                <a:gd name="connsiteX4" fmla="*/ 979392 w 1029088"/>
                <a:gd name="connsiteY4" fmla="*/ 0 h 348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088" h="348920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sp>
        <p:nvSpPr>
          <p:cNvPr id="21" name="Rectangle 2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12952819" flipV="1">
            <a:off x="7093897" y="5397357"/>
            <a:ext cx="847727" cy="230832"/>
          </a:xfrm>
          <a:prstGeom prst="rect">
            <a:avLst/>
          </a:prstGeom>
          <a:noFill/>
        </p:spPr>
        <p:txBody>
          <a:bodyPr wrap="square" rtlCol="0">
            <a:spAutoFit/>
          </a:bodyPr>
          <a:lstStyle/>
          <a:p>
            <a:r>
              <a:rPr lang="en-US" sz="900" dirty="0">
                <a:solidFill>
                  <a:schemeClr val="bg1"/>
                </a:solidFill>
              </a:rPr>
              <a:t>2/7/2020</a:t>
            </a:r>
          </a:p>
        </p:txBody>
      </p:sp>
      <p:sp>
        <p:nvSpPr>
          <p:cNvPr id="4" name="TextBox 3"/>
          <p:cNvSpPr txBox="1"/>
          <p:nvPr/>
        </p:nvSpPr>
        <p:spPr>
          <a:xfrm rot="2147975">
            <a:off x="6647337" y="5571011"/>
            <a:ext cx="1262117" cy="307777"/>
          </a:xfrm>
          <a:prstGeom prst="rect">
            <a:avLst/>
          </a:prstGeom>
          <a:noFill/>
        </p:spPr>
        <p:txBody>
          <a:bodyPr wrap="square" rtlCol="0">
            <a:spAutoFit/>
          </a:bodyPr>
          <a:lstStyle/>
          <a:p>
            <a:r>
              <a:rPr lang="en-US" sz="1400" dirty="0" err="1" smtClean="0"/>
              <a:t>blanqueador</a:t>
            </a:r>
            <a:endParaRPr lang="en-US" sz="1400" dirty="0"/>
          </a:p>
        </p:txBody>
      </p:sp>
    </p:spTree>
    <p:custDataLst>
      <p:tags r:id="rId1"/>
    </p:custDataLst>
    <p:extLst>
      <p:ext uri="{BB962C8B-B14F-4D97-AF65-F5344CB8AC3E}">
        <p14:creationId xmlns:p14="http://schemas.microsoft.com/office/powerpoint/2010/main" val="135275976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842082" y="679814"/>
            <a:ext cx="7690661" cy="1084116"/>
          </a:xfrm>
        </p:spPr>
        <p:txBody>
          <a:bodyPr anchorCtr="0">
            <a:normAutofit fontScale="90000"/>
          </a:bodyPr>
          <a:lstStyle/>
          <a:p>
            <a:r>
              <a:rPr lang="en-US" altLang="en-US" dirty="0"/>
              <a:t/>
            </a:r>
            <a:br>
              <a:rPr lang="en-US" altLang="en-US" dirty="0"/>
            </a:br>
            <a:r>
              <a:rPr lang="es-ES" altLang="en-US" dirty="0"/>
              <a:t>Siempre use precaución</a:t>
            </a:r>
            <a:r>
              <a:rPr lang="es-ES" altLang="en-US" dirty="0">
                <a:solidFill>
                  <a:srgbClr val="FF0000"/>
                </a:solidFill>
              </a:rPr>
              <a:t> </a:t>
            </a:r>
            <a:r>
              <a:rPr lang="es-ES" altLang="en-US" dirty="0"/>
              <a:t>con los </a:t>
            </a:r>
            <a:r>
              <a:rPr lang="es-ES" altLang="en-US" dirty="0" err="1" smtClean="0"/>
              <a:t>higienizantes</a:t>
            </a:r>
            <a:r>
              <a:rPr lang="es-ES" altLang="en-US" dirty="0" smtClean="0"/>
              <a:t> y </a:t>
            </a:r>
            <a:r>
              <a:rPr lang="es-ES" altLang="en-US" dirty="0"/>
              <a:t>desinfectantes</a:t>
            </a:r>
            <a:endParaRPr lang="en-US" altLang="en-US" dirty="0"/>
          </a:p>
        </p:txBody>
      </p:sp>
      <p:sp>
        <p:nvSpPr>
          <p:cNvPr id="40963" name="Rectangle 3"/>
          <p:cNvSpPr>
            <a:spLocks noGrp="1"/>
          </p:cNvSpPr>
          <p:nvPr>
            <p:ph type="body" idx="4294967295"/>
          </p:nvPr>
        </p:nvSpPr>
        <p:spPr>
          <a:xfrm>
            <a:off x="777476" y="2043414"/>
            <a:ext cx="7819871" cy="4495510"/>
          </a:xfrm>
        </p:spPr>
        <p:txBody>
          <a:bodyPr>
            <a:noAutofit/>
          </a:bodyPr>
          <a:lstStyle/>
          <a:p>
            <a:pPr>
              <a:spcBef>
                <a:spcPts val="0"/>
              </a:spcBef>
              <a:buClr>
                <a:schemeClr val="accent2"/>
              </a:buClr>
              <a:buSzPct val="100000"/>
              <a:buFont typeface="Wingdings" panose="05000000000000000000" pitchFamily="2" charset="2"/>
              <a:buChar char="ü"/>
            </a:pPr>
            <a:r>
              <a:rPr lang="es-ES" altLang="en-US" sz="2600" kern="600" dirty="0"/>
              <a:t>Use equipo de protección personal, como por ejemplo</a:t>
            </a:r>
          </a:p>
          <a:p>
            <a:pPr marL="0" indent="0">
              <a:spcBef>
                <a:spcPts val="0"/>
              </a:spcBef>
              <a:buClr>
                <a:schemeClr val="accent2"/>
              </a:buClr>
              <a:buSzPct val="100000"/>
              <a:buNone/>
            </a:pPr>
            <a:r>
              <a:rPr lang="es-ES" altLang="en-US" sz="2600" kern="600" dirty="0"/>
              <a:t>   (guantes, anteojos).</a:t>
            </a:r>
          </a:p>
          <a:p>
            <a:pPr>
              <a:buClr>
                <a:schemeClr val="accent2"/>
              </a:buClr>
              <a:buSzPct val="100000"/>
              <a:buFont typeface="Wingdings" panose="05000000000000000000" pitchFamily="2" charset="2"/>
              <a:buChar char="ü"/>
            </a:pPr>
            <a:r>
              <a:rPr lang="es-ES" altLang="en-US" sz="2600" dirty="0" smtClean="0"/>
              <a:t>Higienice</a:t>
            </a:r>
            <a:r>
              <a:rPr lang="es-ES" altLang="en-US" sz="2600" dirty="0" smtClean="0">
                <a:solidFill>
                  <a:srgbClr val="FF0000"/>
                </a:solidFill>
              </a:rPr>
              <a:t> </a:t>
            </a:r>
            <a:r>
              <a:rPr lang="es-ES" altLang="en-US" sz="2600" dirty="0" smtClean="0"/>
              <a:t>y </a:t>
            </a:r>
            <a:r>
              <a:rPr lang="es-ES" altLang="en-US" sz="2600" dirty="0"/>
              <a:t>desinfecte mientras los niños no estén en el área.</a:t>
            </a:r>
          </a:p>
          <a:p>
            <a:pPr>
              <a:buClr>
                <a:schemeClr val="accent2"/>
              </a:buClr>
              <a:buSzPct val="100000"/>
              <a:buFont typeface="Wingdings" panose="05000000000000000000" pitchFamily="2" charset="2"/>
              <a:buChar char="ü"/>
            </a:pPr>
            <a:r>
              <a:rPr lang="es-ES" sz="2600" dirty="0"/>
              <a:t>La superficie debe estar seca cuando los niños regresen al área.</a:t>
            </a:r>
          </a:p>
          <a:p>
            <a:pPr>
              <a:buClr>
                <a:schemeClr val="accent2"/>
              </a:buClr>
              <a:buSzPct val="100000"/>
              <a:buFont typeface="Wingdings" panose="05000000000000000000" pitchFamily="2" charset="2"/>
              <a:buChar char="ü"/>
            </a:pPr>
            <a:r>
              <a:rPr lang="es-ES" altLang="en-US" sz="2600" dirty="0"/>
              <a:t>No mezcle productos ni vuelva a usar frascos para productos distintos.</a:t>
            </a:r>
          </a:p>
        </p:txBody>
      </p:sp>
      <p:sp>
        <p:nvSpPr>
          <p:cNvPr id="2" name="Date Placeholder 1"/>
          <p:cNvSpPr>
            <a:spLocks noGrp="1"/>
          </p:cNvSpPr>
          <p:nvPr>
            <p:ph type="dt" sz="half" idx="10"/>
          </p:nvPr>
        </p:nvSpPr>
        <p:spPr>
          <a:xfrm>
            <a:off x="131694" y="6361597"/>
            <a:ext cx="2057400" cy="365125"/>
          </a:xfrm>
        </p:spPr>
        <p:txBody>
          <a:bodyPr/>
          <a:lstStyle/>
          <a:p>
            <a:r>
              <a:rPr lang="en-US" dirty="0"/>
              <a:t>2020</a:t>
            </a:r>
          </a:p>
        </p:txBody>
      </p:sp>
      <p:sp>
        <p:nvSpPr>
          <p:cNvPr id="6" name="Slide Number Placeholder 5"/>
          <p:cNvSpPr>
            <a:spLocks noGrp="1"/>
          </p:cNvSpPr>
          <p:nvPr>
            <p:ph type="sldNum" sz="quarter" idx="12"/>
          </p:nvPr>
        </p:nvSpPr>
        <p:spPr>
          <a:xfrm>
            <a:off x="7041832" y="6361598"/>
            <a:ext cx="2057400" cy="365125"/>
          </a:xfrm>
        </p:spPr>
        <p:txBody>
          <a:bodyPr/>
          <a:lstStyle/>
          <a:p>
            <a:r>
              <a:rPr lang="en-US" dirty="0"/>
              <a:t>33</a:t>
            </a:r>
          </a:p>
        </p:txBody>
      </p:sp>
      <p:sp>
        <p:nvSpPr>
          <p:cNvPr id="8" name="Rectangle 7"/>
          <p:cNvSpPr/>
          <p:nvPr/>
        </p:nvSpPr>
        <p:spPr>
          <a:xfrm>
            <a:off x="3614925" y="5201663"/>
            <a:ext cx="5484307" cy="95410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sz="2800" dirty="0">
                <a:latin typeface="Cambria" panose="02040503050406030204" pitchFamily="18" charset="0"/>
              </a:rPr>
              <a:t>¡Nunca mezcle amoniaco o vinagre con blanqueador! </a:t>
            </a:r>
            <a:endParaRPr lang="es-ES" sz="2800" dirty="0"/>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8719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4645"/>
            <a:ext cx="9144000" cy="1325563"/>
          </a:xfrm>
        </p:spPr>
        <p:txBody>
          <a:bodyPr/>
          <a:lstStyle/>
          <a:p>
            <a:pPr algn="ctr"/>
            <a:r>
              <a:rPr lang="es-ES" dirty="0"/>
              <a:t>Opciones de compra: Sistemas de dilución</a:t>
            </a:r>
          </a:p>
        </p:txBody>
      </p:sp>
      <p:pic>
        <p:nvPicPr>
          <p:cNvPr id="2050" name="Picture 2" descr="http://nstore.jcpaper.net/netstore/IBSStaticResources/Bo_Resources/ENV4-252-1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9743" r="19272"/>
          <a:stretch/>
        </p:blipFill>
        <p:spPr bwMode="auto">
          <a:xfrm>
            <a:off x="875110" y="2263634"/>
            <a:ext cx="1695450" cy="27801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store.jcpaper.net/netstore/IBSStaticResources/Bo_Resources/SCJ56155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711" y="2167315"/>
            <a:ext cx="2837905" cy="28379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nstore.jcpaper.net/netstore/IBSStaticResources/Bo_Resources/CLOROXCCD100.JPG"/>
          <p:cNvPicPr>
            <a:picLocks noChangeAspect="1" noChangeArrowheads="1"/>
          </p:cNvPicPr>
          <p:nvPr/>
        </p:nvPicPr>
        <p:blipFill rotWithShape="1">
          <a:blip r:embed="rId6">
            <a:extLst>
              <a:ext uri="{28A0092B-C50C-407E-A947-70E740481C1C}">
                <a14:useLocalDpi xmlns:a14="http://schemas.microsoft.com/office/drawing/2010/main" val="0"/>
              </a:ext>
            </a:extLst>
          </a:blip>
          <a:srcRect l="10230" r="11556"/>
          <a:stretch/>
        </p:blipFill>
        <p:spPr bwMode="auto">
          <a:xfrm>
            <a:off x="6149372" y="2263634"/>
            <a:ext cx="2466975" cy="3154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nstore.jcpaper.net/netstore/IBSStaticResources/Bo_Resources/SCJ49633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9311" y="3135856"/>
            <a:ext cx="1785938" cy="178593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a:xfrm>
            <a:off x="151571" y="6351659"/>
            <a:ext cx="2057400" cy="365125"/>
          </a:xfrm>
        </p:spPr>
        <p:txBody>
          <a:bodyPr/>
          <a:lstStyle/>
          <a:p>
            <a:r>
              <a:rPr lang="en-US" dirty="0"/>
              <a:t>2020</a:t>
            </a:r>
          </a:p>
        </p:txBody>
      </p:sp>
      <p:sp>
        <p:nvSpPr>
          <p:cNvPr id="7" name="Slide Number Placeholder 6"/>
          <p:cNvSpPr>
            <a:spLocks noGrp="1"/>
          </p:cNvSpPr>
          <p:nvPr>
            <p:ph type="sldNum" sz="quarter" idx="12"/>
          </p:nvPr>
        </p:nvSpPr>
        <p:spPr>
          <a:xfrm>
            <a:off x="7005170" y="6351659"/>
            <a:ext cx="2057400" cy="365125"/>
          </a:xfrm>
        </p:spPr>
        <p:txBody>
          <a:bodyPr/>
          <a:lstStyle/>
          <a:p>
            <a:r>
              <a:rPr lang="en-US" dirty="0"/>
              <a:t>34</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7747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194472" y="2051044"/>
            <a:ext cx="3144458" cy="3926055"/>
          </a:xfrm>
          <a:prstGeom prst="rect">
            <a:avLst/>
          </a:prstGeom>
        </p:spPr>
      </p:pic>
      <p:sp>
        <p:nvSpPr>
          <p:cNvPr id="3" name="Title 2"/>
          <p:cNvSpPr>
            <a:spLocks noGrp="1"/>
          </p:cNvSpPr>
          <p:nvPr>
            <p:ph type="title"/>
          </p:nvPr>
        </p:nvSpPr>
        <p:spPr>
          <a:xfrm>
            <a:off x="628650" y="532770"/>
            <a:ext cx="7886700" cy="1325563"/>
          </a:xfrm>
        </p:spPr>
        <p:txBody>
          <a:bodyPr/>
          <a:lstStyle/>
          <a:p>
            <a:pPr algn="ctr"/>
            <a:r>
              <a:rPr lang="es-ES" dirty="0"/>
              <a:t>Hojas de datos de seguridad (SDS)</a:t>
            </a:r>
          </a:p>
        </p:txBody>
      </p:sp>
      <p:sp>
        <p:nvSpPr>
          <p:cNvPr id="4" name="Content Placeholder 3"/>
          <p:cNvSpPr>
            <a:spLocks noGrp="1"/>
          </p:cNvSpPr>
          <p:nvPr>
            <p:ph idx="1"/>
          </p:nvPr>
        </p:nvSpPr>
        <p:spPr>
          <a:xfrm>
            <a:off x="508001" y="2477692"/>
            <a:ext cx="3130774" cy="2910580"/>
          </a:xfrm>
        </p:spPr>
        <p:txBody>
          <a:bodyPr>
            <a:normAutofit fontScale="92500" lnSpcReduction="10000"/>
          </a:bodyPr>
          <a:lstStyle/>
          <a:p>
            <a:r>
              <a:rPr lang="es-ES" sz="1800" dirty="0"/>
              <a:t>Disponibles en línea.</a:t>
            </a:r>
          </a:p>
          <a:p>
            <a:r>
              <a:rPr lang="es-ES" sz="1800" dirty="0"/>
              <a:t>Tiene una copia para cada producto. </a:t>
            </a:r>
          </a:p>
          <a:p>
            <a:r>
              <a:rPr lang="es-ES" sz="1800" dirty="0"/>
              <a:t>Mantiene la SDS con el producto.</a:t>
            </a:r>
          </a:p>
          <a:p>
            <a:r>
              <a:rPr lang="es-ES" sz="1800" dirty="0"/>
              <a:t>Incluye información sobre:</a:t>
            </a:r>
          </a:p>
          <a:p>
            <a:pPr lvl="1"/>
            <a:r>
              <a:rPr lang="es-ES" sz="1500" dirty="0"/>
              <a:t>Primeros auxilios</a:t>
            </a:r>
          </a:p>
          <a:p>
            <a:pPr lvl="1"/>
            <a:r>
              <a:rPr lang="es-ES" sz="1500" dirty="0"/>
              <a:t>Almacenamiento</a:t>
            </a:r>
          </a:p>
          <a:p>
            <a:pPr lvl="1"/>
            <a:r>
              <a:rPr lang="es-ES" sz="1500" dirty="0"/>
              <a:t>Productos incompatibles </a:t>
            </a:r>
          </a:p>
          <a:p>
            <a:pPr lvl="1"/>
            <a:r>
              <a:rPr lang="es-ES" sz="1500" dirty="0"/>
              <a:t>Equipo de protección personal (PPE)</a:t>
            </a:r>
          </a:p>
        </p:txBody>
      </p:sp>
      <p:sp>
        <p:nvSpPr>
          <p:cNvPr id="8" name="TextBox 7"/>
          <p:cNvSpPr txBox="1"/>
          <p:nvPr/>
        </p:nvSpPr>
        <p:spPr>
          <a:xfrm>
            <a:off x="613037" y="1744516"/>
            <a:ext cx="314445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dirty="0"/>
              <a:t>¿Tiene SDS para cada </a:t>
            </a:r>
            <a:r>
              <a:rPr lang="es-ES" dirty="0">
                <a:solidFill>
                  <a:schemeClr val="tx1"/>
                </a:solidFill>
              </a:rPr>
              <a:t>producto </a:t>
            </a:r>
            <a:r>
              <a:rPr lang="es-ES" dirty="0"/>
              <a:t>químico en el lugar?</a:t>
            </a:r>
          </a:p>
        </p:txBody>
      </p:sp>
      <p:sp>
        <p:nvSpPr>
          <p:cNvPr id="5" name="Rectangle 4"/>
          <p:cNvSpPr/>
          <p:nvPr/>
        </p:nvSpPr>
        <p:spPr>
          <a:xfrm>
            <a:off x="5299509" y="2239153"/>
            <a:ext cx="924339" cy="238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a:t>2020</a:t>
            </a:r>
            <a:endParaRPr lang="en-US" dirty="0"/>
          </a:p>
        </p:txBody>
      </p:sp>
      <p:sp>
        <p:nvSpPr>
          <p:cNvPr id="12" name="Slide Number Placeholder 11"/>
          <p:cNvSpPr>
            <a:spLocks noGrp="1"/>
          </p:cNvSpPr>
          <p:nvPr>
            <p:ph type="sldNum" sz="quarter" idx="12"/>
          </p:nvPr>
        </p:nvSpPr>
        <p:spPr>
          <a:xfrm>
            <a:off x="7005170" y="6356349"/>
            <a:ext cx="2057400" cy="365125"/>
          </a:xfrm>
        </p:spPr>
        <p:txBody>
          <a:bodyPr/>
          <a:lstStyle/>
          <a:p>
            <a:r>
              <a:rPr lang="en-US" dirty="0"/>
              <a:t>35</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6200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439"/>
            <a:ext cx="7886700" cy="1325563"/>
          </a:xfrm>
        </p:spPr>
        <p:txBody>
          <a:bodyPr/>
          <a:lstStyle/>
          <a:p>
            <a:pPr algn="ctr"/>
            <a:r>
              <a:rPr lang="es-ES" dirty="0"/>
              <a:t>¿Qué decir del blanqueador?</a:t>
            </a:r>
          </a:p>
        </p:txBody>
      </p:sp>
      <p:sp>
        <p:nvSpPr>
          <p:cNvPr id="3" name="Content Placeholder 2"/>
          <p:cNvSpPr>
            <a:spLocks noGrp="1"/>
          </p:cNvSpPr>
          <p:nvPr>
            <p:ph idx="1"/>
          </p:nvPr>
        </p:nvSpPr>
        <p:spPr>
          <a:xfrm>
            <a:off x="691241" y="1501005"/>
            <a:ext cx="7935923" cy="4855344"/>
          </a:xfrm>
        </p:spPr>
        <p:txBody>
          <a:bodyPr>
            <a:normAutofit lnSpcReduction="10000"/>
          </a:bodyPr>
          <a:lstStyle/>
          <a:p>
            <a:pPr marL="0" indent="0">
              <a:lnSpc>
                <a:spcPct val="80000"/>
              </a:lnSpc>
              <a:spcBef>
                <a:spcPts val="600"/>
              </a:spcBef>
              <a:buNone/>
            </a:pPr>
            <a:r>
              <a:rPr lang="es-ES" sz="2400" dirty="0"/>
              <a:t>Se suele usar porque este es: </a:t>
            </a:r>
          </a:p>
          <a:p>
            <a:pPr>
              <a:lnSpc>
                <a:spcPct val="80000"/>
              </a:lnSpc>
              <a:spcBef>
                <a:spcPts val="600"/>
              </a:spcBef>
            </a:pPr>
            <a:r>
              <a:rPr lang="es-ES" sz="2400" dirty="0"/>
              <a:t>de bajo costo</a:t>
            </a:r>
          </a:p>
          <a:p>
            <a:pPr>
              <a:lnSpc>
                <a:spcPct val="80000"/>
              </a:lnSpc>
              <a:spcBef>
                <a:spcPts val="600"/>
              </a:spcBef>
            </a:pPr>
            <a:r>
              <a:rPr lang="es-ES" sz="2400" dirty="0"/>
              <a:t>eficaz (si se usa correctamente) </a:t>
            </a:r>
          </a:p>
          <a:p>
            <a:pPr>
              <a:lnSpc>
                <a:spcPct val="80000"/>
              </a:lnSpc>
              <a:spcBef>
                <a:spcPts val="600"/>
              </a:spcBef>
            </a:pPr>
            <a:r>
              <a:rPr lang="es-ES" sz="2400" dirty="0"/>
              <a:t>fácilmente disponible</a:t>
            </a:r>
          </a:p>
          <a:p>
            <a:pPr marL="0" indent="0">
              <a:lnSpc>
                <a:spcPct val="80000"/>
              </a:lnSpc>
              <a:spcBef>
                <a:spcPts val="600"/>
              </a:spcBef>
              <a:buNone/>
            </a:pPr>
            <a:r>
              <a:rPr lang="es-ES" sz="2400" dirty="0"/>
              <a:t>Use precaución porque este podría: </a:t>
            </a:r>
          </a:p>
          <a:p>
            <a:pPr>
              <a:lnSpc>
                <a:spcPct val="80000"/>
              </a:lnSpc>
              <a:spcBef>
                <a:spcPts val="600"/>
              </a:spcBef>
            </a:pPr>
            <a:r>
              <a:rPr lang="es-ES" sz="2400" dirty="0"/>
              <a:t>irritar la piel y los ojos</a:t>
            </a:r>
          </a:p>
          <a:p>
            <a:pPr>
              <a:lnSpc>
                <a:spcPct val="80000"/>
              </a:lnSpc>
              <a:spcBef>
                <a:spcPts val="600"/>
              </a:spcBef>
            </a:pPr>
            <a:r>
              <a:rPr lang="es-ES" sz="2400" dirty="0"/>
              <a:t>provocar asma</a:t>
            </a:r>
          </a:p>
          <a:p>
            <a:pPr>
              <a:lnSpc>
                <a:spcPct val="80000"/>
              </a:lnSpc>
              <a:spcBef>
                <a:spcPts val="600"/>
              </a:spcBef>
            </a:pPr>
            <a:r>
              <a:rPr lang="es-ES" sz="2400" dirty="0"/>
              <a:t>afectar la respiración (incluso si no tiene asma) </a:t>
            </a:r>
          </a:p>
          <a:p>
            <a:pPr>
              <a:lnSpc>
                <a:spcPct val="80000"/>
              </a:lnSpc>
              <a:spcBef>
                <a:spcPts val="600"/>
              </a:spcBef>
            </a:pPr>
            <a:r>
              <a:rPr lang="es-ES" sz="2400" dirty="0"/>
              <a:t>dañar la ropa</a:t>
            </a:r>
          </a:p>
          <a:p>
            <a:pPr>
              <a:lnSpc>
                <a:spcPct val="80000"/>
              </a:lnSpc>
              <a:spcBef>
                <a:spcPts val="600"/>
              </a:spcBef>
            </a:pPr>
            <a:r>
              <a:rPr lang="es-ES" sz="2400" dirty="0"/>
              <a:t>ser corrosivo </a:t>
            </a:r>
          </a:p>
          <a:p>
            <a:pPr marL="0" indent="0">
              <a:lnSpc>
                <a:spcPct val="80000"/>
              </a:lnSpc>
              <a:spcBef>
                <a:spcPts val="600"/>
              </a:spcBef>
              <a:buNone/>
            </a:pPr>
            <a:r>
              <a:rPr lang="es-ES" sz="2400" dirty="0"/>
              <a:t>Notas:</a:t>
            </a:r>
          </a:p>
          <a:p>
            <a:pPr marL="0" indent="0">
              <a:lnSpc>
                <a:spcPct val="80000"/>
              </a:lnSpc>
              <a:spcBef>
                <a:spcPts val="600"/>
              </a:spcBef>
              <a:buNone/>
            </a:pPr>
            <a:r>
              <a:rPr lang="es-ES" sz="2400" dirty="0"/>
              <a:t>*el blanqueador tiene un período de caducidad corto, necesita mezclarse con agua a diario. **¡El blanqueador para lavandería no mata gérmenes! Revise la etiqueta.</a:t>
            </a:r>
          </a:p>
          <a:p>
            <a:endParaRPr lang="es-ES" sz="2400" dirty="0"/>
          </a:p>
          <a:p>
            <a:endParaRPr lang="es-ES" dirty="0"/>
          </a:p>
          <a:p>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7005170" y="6356349"/>
            <a:ext cx="2057400" cy="365125"/>
          </a:xfrm>
        </p:spPr>
        <p:txBody>
          <a:bodyPr/>
          <a:lstStyle/>
          <a:p>
            <a:r>
              <a:rPr lang="en-US" dirty="0"/>
              <a:t>36</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59463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5281"/>
            <a:ext cx="7886700" cy="1325563"/>
          </a:xfrm>
        </p:spPr>
        <p:txBody>
          <a:bodyPr/>
          <a:lstStyle/>
          <a:p>
            <a:pPr algn="ctr"/>
            <a:r>
              <a:rPr lang="es-ES" dirty="0"/>
              <a:t>Si se usa blanqueador: </a:t>
            </a:r>
          </a:p>
        </p:txBody>
      </p:sp>
      <p:sp>
        <p:nvSpPr>
          <p:cNvPr id="3" name="Content Placeholder 2"/>
          <p:cNvSpPr>
            <a:spLocks noGrp="1"/>
          </p:cNvSpPr>
          <p:nvPr>
            <p:ph idx="1"/>
          </p:nvPr>
        </p:nvSpPr>
        <p:spPr>
          <a:xfrm>
            <a:off x="730999" y="1690689"/>
            <a:ext cx="7886700" cy="4351338"/>
          </a:xfrm>
        </p:spPr>
        <p:txBody>
          <a:bodyPr>
            <a:normAutofit fontScale="62500" lnSpcReduction="20000"/>
          </a:bodyPr>
          <a:lstStyle/>
          <a:p>
            <a:endParaRPr lang="es-ES" dirty="0"/>
          </a:p>
          <a:p>
            <a:r>
              <a:rPr lang="es-ES" dirty="0"/>
              <a:t>Revise para asegurarse de que es un blanqueador germicida, no blanqueador para lavandería.</a:t>
            </a:r>
          </a:p>
          <a:p>
            <a:r>
              <a:rPr lang="es-ES" dirty="0"/>
              <a:t>Mezcle </a:t>
            </a:r>
            <a:r>
              <a:rPr lang="es-ES" b="1" dirty="0"/>
              <a:t>a diario</a:t>
            </a:r>
            <a:r>
              <a:rPr lang="es-ES" dirty="0"/>
              <a:t>, siga las instrucciones en la etiqueta para </a:t>
            </a:r>
            <a:r>
              <a:rPr lang="es-ES" dirty="0" smtClean="0"/>
              <a:t>higienizar</a:t>
            </a:r>
            <a:r>
              <a:rPr lang="es-ES" dirty="0" smtClean="0">
                <a:solidFill>
                  <a:srgbClr val="FF0000"/>
                </a:solidFill>
              </a:rPr>
              <a:t> </a:t>
            </a:r>
            <a:r>
              <a:rPr lang="es-ES" dirty="0" smtClean="0"/>
              <a:t>y </a:t>
            </a:r>
            <a:r>
              <a:rPr lang="es-ES" dirty="0"/>
              <a:t>desinfectar. </a:t>
            </a:r>
          </a:p>
          <a:p>
            <a:r>
              <a:rPr lang="es-ES" dirty="0"/>
              <a:t>Marque el frasco con la fecha y el producto.</a:t>
            </a:r>
          </a:p>
          <a:p>
            <a:r>
              <a:rPr lang="es-ES" dirty="0"/>
              <a:t>Mezcle en áreas bien ventiladas.</a:t>
            </a:r>
          </a:p>
          <a:p>
            <a:r>
              <a:rPr lang="es-ES" dirty="0"/>
              <a:t>Use guantes y anteojos protectores cuando lo diluya.</a:t>
            </a:r>
          </a:p>
          <a:p>
            <a:r>
              <a:rPr lang="es-ES" dirty="0"/>
              <a:t>Use un embudo cuando lo mezcle para reducir la cantidad de blanqueador inhalado.</a:t>
            </a:r>
          </a:p>
          <a:p>
            <a:r>
              <a:rPr lang="es-ES" dirty="0"/>
              <a:t>Mezcle el blanqueador en agua fría para reducir los gases (en vez de agregar agua al blanqueador).</a:t>
            </a:r>
          </a:p>
          <a:p>
            <a:r>
              <a:rPr lang="es-ES" dirty="0"/>
              <a:t>Siempre use un aparato para medir.</a:t>
            </a:r>
          </a:p>
          <a:p>
            <a:r>
              <a:rPr lang="es-ES" dirty="0" smtClean="0"/>
              <a:t>Higienice y </a:t>
            </a:r>
            <a:r>
              <a:rPr lang="es-ES" dirty="0"/>
              <a:t>desinfecte las superficies cuando los niños no estén presentes.</a:t>
            </a:r>
          </a:p>
          <a:p>
            <a:pPr marL="0" indent="0">
              <a:buNone/>
            </a:pPr>
            <a:endParaRPr lang="es-ES" dirty="0"/>
          </a:p>
          <a:p>
            <a:endParaRPr lang="es-ES" sz="2400" dirty="0"/>
          </a:p>
          <a:p>
            <a:endParaRPr lang="es-ES" dirty="0"/>
          </a:p>
          <a:p>
            <a:endParaRPr lang="es-ES" dirty="0"/>
          </a:p>
        </p:txBody>
      </p:sp>
      <p:sp>
        <p:nvSpPr>
          <p:cNvPr id="4" name="Date Placeholder 3"/>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7086600" y="6351657"/>
            <a:ext cx="2057400" cy="365125"/>
          </a:xfrm>
        </p:spPr>
        <p:txBody>
          <a:bodyPr/>
          <a:lstStyle/>
          <a:p>
            <a:r>
              <a:rPr lang="en-US" dirty="0"/>
              <a:t>37</a:t>
            </a:r>
          </a:p>
        </p:txBody>
      </p:sp>
      <p:sp>
        <p:nvSpPr>
          <p:cNvPr id="7" name="Rectangle 6"/>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72822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idx="4294967295"/>
          </p:nvPr>
        </p:nvSpPr>
        <p:spPr>
          <a:xfrm>
            <a:off x="361950" y="1685331"/>
            <a:ext cx="9259128" cy="854869"/>
          </a:xfrm>
        </p:spPr>
        <p:txBody>
          <a:bodyPr>
            <a:normAutofit fontScale="90000"/>
          </a:bodyPr>
          <a:lstStyle/>
          <a:p>
            <a:r>
              <a:rPr lang="es-ES" altLang="en-US" dirty="0">
                <a:cs typeface="Arial" panose="020B0604020202020204" pitchFamily="34" charset="0"/>
              </a:rPr>
              <a:t>¿Cumplen los productos sin blanqueador con los reglamentos del Título 22 de la Agencia Encargada de Otorgar Licencias de Cuidado en la Comunidad de California? </a:t>
            </a:r>
            <a:r>
              <a:rPr lang="es-ES" altLang="en-US" dirty="0">
                <a:solidFill>
                  <a:srgbClr val="FFFFCC"/>
                </a:solidFill>
                <a:cs typeface="Arial" panose="020B0604020202020204" pitchFamily="34" charset="0"/>
              </a:rPr>
              <a:t/>
            </a:r>
            <a:br>
              <a:rPr lang="es-ES" altLang="en-US" dirty="0">
                <a:solidFill>
                  <a:srgbClr val="FFFFCC"/>
                </a:solidFill>
                <a:cs typeface="Arial" panose="020B0604020202020204" pitchFamily="34" charset="0"/>
              </a:rPr>
            </a:br>
            <a:r>
              <a:rPr lang="es-ES" altLang="en-US" b="1" dirty="0" smtClean="0">
                <a:solidFill>
                  <a:schemeClr val="accent2"/>
                </a:solidFill>
                <a:cs typeface="Arial" panose="020B0604020202020204" pitchFamily="34" charset="0"/>
              </a:rPr>
              <a:t>¡SÍ!</a:t>
            </a:r>
            <a:endParaRPr lang="es-ES" altLang="en-US" b="1" dirty="0">
              <a:solidFill>
                <a:schemeClr val="accent2"/>
              </a:solidFill>
              <a:cs typeface="Arial" panose="020B0604020202020204" pitchFamily="34" charset="0"/>
            </a:endParaRPr>
          </a:p>
        </p:txBody>
      </p:sp>
      <p:sp>
        <p:nvSpPr>
          <p:cNvPr id="43011" name="Content Placeholder 4"/>
          <p:cNvSpPr>
            <a:spLocks noGrp="1"/>
          </p:cNvSpPr>
          <p:nvPr>
            <p:ph idx="4294967295"/>
          </p:nvPr>
        </p:nvSpPr>
        <p:spPr>
          <a:xfrm>
            <a:off x="361950" y="3172419"/>
            <a:ext cx="6172200" cy="3685581"/>
          </a:xfrm>
        </p:spPr>
        <p:txBody>
          <a:bodyPr/>
          <a:lstStyle/>
          <a:p>
            <a:pPr marL="0" indent="0">
              <a:buNone/>
            </a:pPr>
            <a:endParaRPr lang="es-ES" altLang="en-US" sz="1200" b="1" dirty="0">
              <a:solidFill>
                <a:srgbClr val="CCECFF"/>
              </a:solidFill>
            </a:endParaRPr>
          </a:p>
          <a:p>
            <a:pPr marL="0" indent="0">
              <a:buNone/>
            </a:pPr>
            <a:r>
              <a:rPr lang="es-ES" altLang="en-US" sz="1800" dirty="0"/>
              <a:t>“Pueden usarse soluciones desinfectantes comerciales, incluidas las soluciones limpiadoras o desinfectantes en un paso </a:t>
            </a:r>
            <a:r>
              <a:rPr lang="es-ES" altLang="en-US" sz="1800" u="sng" dirty="0">
                <a:solidFill>
                  <a:srgbClr val="F7941E"/>
                </a:solidFill>
              </a:rPr>
              <a:t>de conformidad con las instrucciones en la etiqueta</a:t>
            </a:r>
            <a:r>
              <a:rPr lang="es-ES" altLang="en-US" sz="1800" dirty="0"/>
              <a:t>”.</a:t>
            </a:r>
          </a:p>
          <a:p>
            <a:pPr marL="0" indent="0">
              <a:spcAft>
                <a:spcPts val="1350"/>
              </a:spcAft>
              <a:buFontTx/>
              <a:buChar char="-"/>
            </a:pPr>
            <a:r>
              <a:rPr lang="es-ES" altLang="en-US" sz="1200" i="1" dirty="0"/>
              <a:t>Sección 101438.1 (f) de la Agencia Encargada de Otorgar Licencias de Cuidado en la Comunidad de California</a:t>
            </a:r>
            <a:endParaRPr lang="es-ES" altLang="en-US" sz="1650" dirty="0"/>
          </a:p>
          <a:p>
            <a:pPr marL="0" indent="0">
              <a:buNone/>
            </a:pPr>
            <a:r>
              <a:rPr lang="es-ES" altLang="en-US" sz="1650" dirty="0"/>
              <a:t>Todos los </a:t>
            </a:r>
            <a:r>
              <a:rPr lang="es-ES" altLang="en-US" sz="1650" dirty="0" err="1" smtClean="0"/>
              <a:t>higienizantes</a:t>
            </a:r>
            <a:r>
              <a:rPr lang="es-ES" altLang="en-US" sz="1650" dirty="0" smtClean="0"/>
              <a:t> o </a:t>
            </a:r>
            <a:r>
              <a:rPr lang="es-ES" altLang="en-US" sz="1650" dirty="0"/>
              <a:t>desinfectantes deben estar registrados con la USEPA.</a:t>
            </a:r>
            <a:endParaRPr lang="es-ES" altLang="en-US" sz="1650" u="sng" dirty="0"/>
          </a:p>
          <a:p>
            <a:pPr marL="0" indent="0">
              <a:buNone/>
            </a:pPr>
            <a:r>
              <a:rPr lang="es-ES" altLang="en-US" sz="1500" u="sng" dirty="0"/>
              <a:t>NOTA:</a:t>
            </a:r>
            <a:r>
              <a:rPr lang="es-ES" altLang="en-US" sz="1500" dirty="0"/>
              <a:t> Los </a:t>
            </a:r>
            <a:r>
              <a:rPr lang="es-ES" altLang="en-US" sz="1500" dirty="0" err="1" smtClean="0"/>
              <a:t>higienizantes</a:t>
            </a:r>
            <a:r>
              <a:rPr lang="es-ES" altLang="en-US" sz="1500" dirty="0" smtClean="0"/>
              <a:t> para </a:t>
            </a:r>
            <a:r>
              <a:rPr lang="es-ES" altLang="en-US" sz="1500" dirty="0"/>
              <a:t>uso en centros de cuidado infantil deben estar registrados como </a:t>
            </a:r>
            <a:r>
              <a:rPr lang="es-ES" altLang="en-US" sz="1500" dirty="0" smtClean="0"/>
              <a:t>“</a:t>
            </a:r>
            <a:r>
              <a:rPr lang="es-ES" altLang="en-US" sz="1500" dirty="0" err="1" smtClean="0"/>
              <a:t>higienizantes</a:t>
            </a:r>
            <a:r>
              <a:rPr lang="es-ES" altLang="en-US" sz="1500" dirty="0" smtClean="0"/>
              <a:t> para </a:t>
            </a:r>
            <a:r>
              <a:rPr lang="es-ES" altLang="en-US" sz="1500" dirty="0"/>
              <a:t>el contacto con alimentos”.</a:t>
            </a:r>
          </a:p>
        </p:txBody>
      </p:sp>
      <p:pic>
        <p:nvPicPr>
          <p:cNvPr id="430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098" y="2915839"/>
            <a:ext cx="234315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a:xfrm>
            <a:off x="161511" y="6356351"/>
            <a:ext cx="2057400" cy="365125"/>
          </a:xfrm>
        </p:spPr>
        <p:txBody>
          <a:bodyPr/>
          <a:lstStyle/>
          <a:p>
            <a:r>
              <a:rPr lang="en-US" dirty="0"/>
              <a:t>2020</a:t>
            </a:r>
          </a:p>
        </p:txBody>
      </p:sp>
      <p:sp>
        <p:nvSpPr>
          <p:cNvPr id="5" name="Slide Number Placeholder 4"/>
          <p:cNvSpPr>
            <a:spLocks noGrp="1"/>
          </p:cNvSpPr>
          <p:nvPr>
            <p:ph type="sldNum" sz="quarter" idx="12"/>
          </p:nvPr>
        </p:nvSpPr>
        <p:spPr>
          <a:xfrm>
            <a:off x="7086600" y="6356351"/>
            <a:ext cx="2057400" cy="365125"/>
          </a:xfrm>
        </p:spPr>
        <p:txBody>
          <a:bodyPr/>
          <a:lstStyle/>
          <a:p>
            <a:r>
              <a:rPr lang="en-US" dirty="0"/>
              <a:t>38</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558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7146"/>
            <a:ext cx="7886700" cy="1325563"/>
          </a:xfrm>
        </p:spPr>
        <p:txBody>
          <a:bodyPr>
            <a:normAutofit fontScale="90000"/>
          </a:bodyPr>
          <a:lstStyle/>
          <a:p>
            <a:pPr algn="ctr"/>
            <a:r>
              <a:rPr lang="es-ES" dirty="0"/>
              <a:t/>
            </a:r>
            <a:br>
              <a:rPr lang="es-ES" dirty="0"/>
            </a:br>
            <a:r>
              <a:rPr lang="es-ES" dirty="0"/>
              <a:t/>
            </a:r>
            <a:br>
              <a:rPr lang="es-ES" dirty="0"/>
            </a:br>
            <a:r>
              <a:rPr lang="es-ES" dirty="0"/>
              <a:t>Requisito de capacitación de la HSA</a:t>
            </a:r>
            <a:br>
              <a:rPr lang="es-ES" dirty="0"/>
            </a:br>
            <a:r>
              <a:rPr lang="es-ES" dirty="0"/>
              <a:t> </a:t>
            </a:r>
            <a:br>
              <a:rPr lang="es-ES" dirty="0"/>
            </a:br>
            <a:endParaRPr lang="es-ES" dirty="0"/>
          </a:p>
        </p:txBody>
      </p:sp>
      <p:sp>
        <p:nvSpPr>
          <p:cNvPr id="3" name="Content Placeholder 2"/>
          <p:cNvSpPr>
            <a:spLocks noGrp="1"/>
          </p:cNvSpPr>
          <p:nvPr>
            <p:ph idx="1"/>
          </p:nvPr>
        </p:nvSpPr>
        <p:spPr>
          <a:xfrm>
            <a:off x="730999" y="1630213"/>
            <a:ext cx="7886700" cy="4351338"/>
          </a:xfrm>
        </p:spPr>
        <p:txBody>
          <a:bodyPr>
            <a:normAutofit/>
          </a:bodyPr>
          <a:lstStyle/>
          <a:p>
            <a:r>
              <a:rPr lang="es-ES" dirty="0"/>
              <a:t>Todos los que utilicen pesticidas antimicrobianos (por ejemplo, blanqueador) en una escuela o en un centro de cuidado infantil necesitan</a:t>
            </a:r>
            <a:r>
              <a:rPr lang="es-ES" dirty="0">
                <a:solidFill>
                  <a:srgbClr val="FF0000"/>
                </a:solidFill>
              </a:rPr>
              <a:t> </a:t>
            </a:r>
            <a:r>
              <a:rPr lang="es-ES" dirty="0"/>
              <a:t>completar una capacitación anual *. </a:t>
            </a:r>
          </a:p>
          <a:p>
            <a:pPr marL="0" indent="0">
              <a:buNone/>
            </a:pPr>
            <a:endParaRPr lang="es-ES" dirty="0"/>
          </a:p>
          <a:p>
            <a:r>
              <a:rPr lang="es-ES" dirty="0"/>
              <a:t>La capacitación debe incluir el uso seguro y eficaz de antimicrobianos para el manejo de gérmenes con relación a la salud de los niños.</a:t>
            </a:r>
          </a:p>
          <a:p>
            <a:pPr marL="0" indent="0">
              <a:buNone/>
            </a:pPr>
            <a:endParaRPr lang="es-ES" dirty="0"/>
          </a:p>
          <a:p>
            <a:endParaRPr lang="es-ES" dirty="0"/>
          </a:p>
        </p:txBody>
      </p:sp>
      <p:pic>
        <p:nvPicPr>
          <p:cNvPr id="4" name="Picture 3"/>
          <p:cNvPicPr>
            <a:picLocks noChangeAspect="1"/>
          </p:cNvPicPr>
          <p:nvPr/>
        </p:nvPicPr>
        <p:blipFill>
          <a:blip r:embed="rId4"/>
          <a:stretch>
            <a:fillRect/>
          </a:stretch>
        </p:blipFill>
        <p:spPr>
          <a:xfrm>
            <a:off x="6287340" y="4624018"/>
            <a:ext cx="1441229" cy="1904372"/>
          </a:xfrm>
          <a:prstGeom prst="rect">
            <a:avLst/>
          </a:prstGeom>
        </p:spPr>
      </p:pic>
      <p:sp>
        <p:nvSpPr>
          <p:cNvPr id="6" name="Date Placeholder 5"/>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6915717" y="6276836"/>
            <a:ext cx="2079196" cy="439944"/>
          </a:xfrm>
        </p:spPr>
        <p:txBody>
          <a:bodyPr/>
          <a:lstStyle/>
          <a:p>
            <a:r>
              <a:rPr lang="en-US" dirty="0"/>
              <a:t>3</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6780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71500" y="506897"/>
            <a:ext cx="7886700" cy="1802122"/>
          </a:xfrm>
        </p:spPr>
        <p:txBody>
          <a:bodyPr>
            <a:normAutofit fontScale="90000"/>
          </a:bodyPr>
          <a:lstStyle/>
          <a:p>
            <a:pPr algn="ctr"/>
            <a:r>
              <a:rPr lang="en-US" dirty="0"/>
              <a:t/>
            </a:r>
            <a:br>
              <a:rPr lang="en-US" dirty="0"/>
            </a:br>
            <a:r>
              <a:rPr lang="en-US" dirty="0"/>
              <a:t/>
            </a:r>
            <a:br>
              <a:rPr lang="en-US" dirty="0"/>
            </a:br>
            <a:endParaRPr lang="en-US" dirty="0"/>
          </a:p>
        </p:txBody>
      </p:sp>
      <p:sp>
        <p:nvSpPr>
          <p:cNvPr id="10" name="Content Placeholder 9"/>
          <p:cNvSpPr>
            <a:spLocks noGrp="1"/>
          </p:cNvSpPr>
          <p:nvPr>
            <p:ph sz="half" idx="1"/>
          </p:nvPr>
        </p:nvSpPr>
        <p:spPr/>
        <p:txBody>
          <a:bodyPr/>
          <a:lstStyle/>
          <a:p>
            <a:pPr marL="0" indent="0">
              <a:buNone/>
            </a:pPr>
            <a:endParaRPr lang="es-ES" dirty="0"/>
          </a:p>
          <a:p>
            <a:pPr marL="0" indent="0" algn="ctr">
              <a:buNone/>
            </a:pPr>
            <a:r>
              <a:rPr lang="es-ES" dirty="0"/>
              <a:t>Base de datos en línea</a:t>
            </a:r>
          </a:p>
          <a:p>
            <a:pPr marL="0" indent="0" algn="ctr">
              <a:buNone/>
            </a:pPr>
            <a:r>
              <a:rPr lang="es-ES" dirty="0">
                <a:hlinkClick r:id="rId2"/>
              </a:rPr>
              <a:t>https://nrckids.org/CFOC/Database</a:t>
            </a:r>
            <a:r>
              <a:rPr lang="es-ES" dirty="0"/>
              <a:t> </a:t>
            </a:r>
          </a:p>
        </p:txBody>
      </p:sp>
      <p:sp>
        <p:nvSpPr>
          <p:cNvPr id="4" name="Date Placeholder 3"/>
          <p:cNvSpPr>
            <a:spLocks noGrp="1"/>
          </p:cNvSpPr>
          <p:nvPr>
            <p:ph type="dt" sz="half" idx="10"/>
          </p:nvPr>
        </p:nvSpPr>
        <p:spPr/>
        <p:txBody>
          <a:bodyPr/>
          <a:lstStyle/>
          <a:p>
            <a:r>
              <a:rPr lang="en-US"/>
              <a:t>2020</a:t>
            </a:r>
            <a:endParaRPr lang="en-US" dirty="0"/>
          </a:p>
        </p:txBody>
      </p:sp>
      <p:sp>
        <p:nvSpPr>
          <p:cNvPr id="5" name="Slide Number Placeholder 4"/>
          <p:cNvSpPr>
            <a:spLocks noGrp="1"/>
          </p:cNvSpPr>
          <p:nvPr>
            <p:ph type="sldNum" sz="quarter" idx="12"/>
          </p:nvPr>
        </p:nvSpPr>
        <p:spPr/>
        <p:txBody>
          <a:bodyPr/>
          <a:lstStyle/>
          <a:p>
            <a:r>
              <a:rPr lang="en-US"/>
              <a:t>1</a:t>
            </a:r>
            <a:endParaRPr lang="en-US" dirty="0"/>
          </a:p>
        </p:txBody>
      </p:sp>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aring for our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723" y="1952884"/>
            <a:ext cx="3142262" cy="4040050"/>
          </a:xfrm>
          <a:prstGeom prst="rect">
            <a:avLst/>
          </a:prstGeom>
          <a:noFill/>
          <a:ln>
            <a:solidFill>
              <a:srgbClr val="0072BC"/>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377688" y="440630"/>
            <a:ext cx="8766312" cy="1877437"/>
          </a:xfrm>
          <a:prstGeom prst="rect">
            <a:avLst/>
          </a:prstGeom>
        </p:spPr>
        <p:txBody>
          <a:bodyPr wrap="square">
            <a:spAutoFit/>
          </a:bodyPr>
          <a:lstStyle/>
          <a:p>
            <a:pPr algn="ctr"/>
            <a:r>
              <a:rPr lang="es-ES" sz="3200" dirty="0"/>
              <a:t>El cuidado de nuestros niños</a:t>
            </a:r>
            <a:r>
              <a:rPr lang="es-ES" sz="2800" dirty="0"/>
              <a:t/>
            </a:r>
            <a:br>
              <a:rPr lang="es-ES" sz="2800" dirty="0"/>
            </a:br>
            <a:r>
              <a:rPr lang="es-ES" sz="2800" dirty="0"/>
              <a:t>Normas nacionales de desempeño de salud y seguridad</a:t>
            </a:r>
            <a:br>
              <a:rPr lang="es-ES" sz="2800" dirty="0"/>
            </a:br>
            <a:r>
              <a:rPr lang="es-ES" sz="2800" dirty="0"/>
              <a:t>Directrices para los Programas de Cuidado y Educación a temprana edad</a:t>
            </a:r>
          </a:p>
        </p:txBody>
      </p:sp>
    </p:spTree>
    <p:extLst>
      <p:ext uri="{BB962C8B-B14F-4D97-AF65-F5344CB8AC3E}">
        <p14:creationId xmlns:p14="http://schemas.microsoft.com/office/powerpoint/2010/main" val="1021726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idx="4294967295"/>
          </p:nvPr>
        </p:nvSpPr>
        <p:spPr>
          <a:xfrm>
            <a:off x="518167" y="1312426"/>
            <a:ext cx="4800600" cy="854869"/>
          </a:xfrm>
        </p:spPr>
        <p:txBody>
          <a:bodyPr>
            <a:normAutofit fontScale="90000"/>
          </a:bodyPr>
          <a:lstStyle/>
          <a:p>
            <a:pPr algn="l"/>
            <a:r>
              <a:rPr lang="es-ES" altLang="en-US" sz="2400" dirty="0">
                <a:cs typeface="Arial" panose="020B0604020202020204" pitchFamily="34" charset="0"/>
              </a:rPr>
              <a:t>¿Cumplen los productos sin blanqueador con las Escalas de clasificación del medio ambiente-- ECERS, ITERS y FCCERS? </a:t>
            </a:r>
            <a:r>
              <a:rPr lang="es-ES" altLang="en-US" sz="2400" b="1" dirty="0">
                <a:solidFill>
                  <a:srgbClr val="F7941E"/>
                </a:solidFill>
                <a:cs typeface="Arial" panose="020B0604020202020204" pitchFamily="34" charset="0"/>
              </a:rPr>
              <a:t>¡SÍ!</a:t>
            </a:r>
          </a:p>
        </p:txBody>
      </p:sp>
      <p:sp>
        <p:nvSpPr>
          <p:cNvPr id="45059" name="Content Placeholder 4"/>
          <p:cNvSpPr>
            <a:spLocks noGrp="1"/>
          </p:cNvSpPr>
          <p:nvPr>
            <p:ph idx="4294967295"/>
          </p:nvPr>
        </p:nvSpPr>
        <p:spPr>
          <a:xfrm>
            <a:off x="428626" y="2374950"/>
            <a:ext cx="6674189" cy="3314700"/>
          </a:xfrm>
        </p:spPr>
        <p:txBody>
          <a:bodyPr>
            <a:normAutofit fontScale="92500" lnSpcReduction="20000"/>
          </a:bodyPr>
          <a:lstStyle/>
          <a:p>
            <a:pPr marL="0" indent="0">
              <a:buNone/>
            </a:pPr>
            <a:r>
              <a:rPr lang="es-ES" altLang="en-US" sz="1950" u="sng" dirty="0">
                <a:solidFill>
                  <a:srgbClr val="F7941E"/>
                </a:solidFill>
              </a:rPr>
              <a:t>Notas adicionales de aclaración (09/2012)</a:t>
            </a:r>
          </a:p>
          <a:p>
            <a:pPr marL="0" indent="0">
              <a:buNone/>
            </a:pPr>
            <a:r>
              <a:rPr lang="es-ES" altLang="en-US" sz="1800" dirty="0"/>
              <a:t>Comidas/refrigerios</a:t>
            </a:r>
          </a:p>
          <a:p>
            <a:pPr marL="0" indent="0">
              <a:buNone/>
            </a:pPr>
            <a:r>
              <a:rPr lang="es-ES" altLang="en-US" sz="1500" dirty="0"/>
              <a:t>(FCCERS: 9-1.3, 3.3, 5.3; ECERS: 10-1.3, 3.3; ITERS: 7-1.3, 3.3, 5.3)</a:t>
            </a:r>
          </a:p>
          <a:p>
            <a:pPr marL="0" indent="0">
              <a:buNone/>
            </a:pPr>
            <a:r>
              <a:rPr lang="es-ES" altLang="en-US" sz="1500" dirty="0"/>
              <a:t>“Puede usarse un </a:t>
            </a:r>
            <a:r>
              <a:rPr lang="es-ES" altLang="en-US" sz="1500" dirty="0" smtClean="0"/>
              <a:t>‘</a:t>
            </a:r>
            <a:r>
              <a:rPr lang="es-ES" altLang="en-US" sz="1500" dirty="0" err="1" smtClean="0"/>
              <a:t>higienizante</a:t>
            </a:r>
            <a:r>
              <a:rPr lang="es-ES" altLang="en-US" sz="1500" dirty="0" smtClean="0"/>
              <a:t>’ </a:t>
            </a:r>
            <a:r>
              <a:rPr lang="es-ES" altLang="en-US" sz="1500" dirty="0"/>
              <a:t>alternativo aprobado por la EPA en lugar de la solución habitual de blanqueador y agua como parte del procedimiento para lavar las mesas o para las bandejas de las sillas elevadas para niños y otras superficies relacionadas con los alimentos. Revise la etiqueta del envase original y busque la denominación como un </a:t>
            </a:r>
            <a:r>
              <a:rPr lang="es-ES" altLang="en-US" sz="1500" dirty="0" err="1" smtClean="0"/>
              <a:t>higienizante</a:t>
            </a:r>
            <a:r>
              <a:rPr lang="es-ES" altLang="en-US" sz="1500" dirty="0" smtClean="0"/>
              <a:t> de </a:t>
            </a:r>
            <a:r>
              <a:rPr lang="es-ES" altLang="en-US" sz="1500" dirty="0"/>
              <a:t>la EPA”. </a:t>
            </a:r>
          </a:p>
          <a:p>
            <a:pPr marL="0" indent="0">
              <a:buNone/>
            </a:pPr>
            <a:endParaRPr lang="es-ES" altLang="en-US" sz="600" dirty="0"/>
          </a:p>
          <a:p>
            <a:pPr marL="0" indent="0">
              <a:buNone/>
            </a:pPr>
            <a:r>
              <a:rPr lang="es-ES" altLang="en-US" sz="1800" dirty="0"/>
              <a:t>Cambio de pañales/higiene personal</a:t>
            </a:r>
          </a:p>
          <a:p>
            <a:pPr marL="0" indent="0">
              <a:buNone/>
            </a:pPr>
            <a:r>
              <a:rPr lang="es-ES" altLang="en-US" sz="1500" dirty="0"/>
              <a:t>(FCCERS: 10-1.1, 3.1, 5.1, 7.1; ECERS 12-1.1,3.1; ITERS: 9-1.1, 3.1, 5.1, 7.1)</a:t>
            </a:r>
          </a:p>
          <a:p>
            <a:pPr marL="0" indent="0">
              <a:buNone/>
            </a:pPr>
            <a:r>
              <a:rPr lang="es-ES" altLang="en-US" sz="1500" dirty="0"/>
              <a:t>“Puede usarse un ‘desinfectante’ (no </a:t>
            </a:r>
            <a:r>
              <a:rPr lang="es-ES" altLang="en-US" sz="1500" dirty="0" err="1" smtClean="0"/>
              <a:t>higienizante</a:t>
            </a:r>
            <a:r>
              <a:rPr lang="es-ES" altLang="en-US" sz="1500" dirty="0" smtClean="0"/>
              <a:t>) </a:t>
            </a:r>
            <a:r>
              <a:rPr lang="es-ES" altLang="en-US" sz="1500" dirty="0"/>
              <a:t>alternativo aprobado por la EPA en lugar de la solución habitual de blanqueador y agua. Revise la etiqueta del envase original y busque la denominación como un desinfectante de la EPA”.</a:t>
            </a:r>
          </a:p>
        </p:txBody>
      </p:sp>
      <p:grpSp>
        <p:nvGrpSpPr>
          <p:cNvPr id="45060" name="Group 3"/>
          <p:cNvGrpSpPr>
            <a:grpSpLocks/>
          </p:cNvGrpSpPr>
          <p:nvPr/>
        </p:nvGrpSpPr>
        <p:grpSpPr bwMode="auto">
          <a:xfrm>
            <a:off x="6311732" y="1219749"/>
            <a:ext cx="2319338" cy="2310401"/>
            <a:chOff x="6248400" y="158750"/>
            <a:chExt cx="2647950" cy="2591380"/>
          </a:xfrm>
        </p:grpSpPr>
        <p:pic>
          <p:nvPicPr>
            <p:cNvPr id="450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8750"/>
              <a:ext cx="2108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674611"/>
              <a:ext cx="201930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195968"/>
              <a:ext cx="2038350"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Date Placeholder 1"/>
          <p:cNvSpPr>
            <a:spLocks noGrp="1"/>
          </p:cNvSpPr>
          <p:nvPr>
            <p:ph type="dt" sz="half" idx="10"/>
          </p:nvPr>
        </p:nvSpPr>
        <p:spPr/>
        <p:txBody>
          <a:bodyPr/>
          <a:lstStyle/>
          <a:p>
            <a:r>
              <a:rPr lang="en-US"/>
              <a:t>2020</a:t>
            </a:r>
          </a:p>
        </p:txBody>
      </p:sp>
      <p:sp>
        <p:nvSpPr>
          <p:cNvPr id="5" name="Slide Number Placeholder 4"/>
          <p:cNvSpPr>
            <a:spLocks noGrp="1"/>
          </p:cNvSpPr>
          <p:nvPr>
            <p:ph type="sldNum" sz="quarter" idx="12"/>
          </p:nvPr>
        </p:nvSpPr>
        <p:spPr>
          <a:xfrm>
            <a:off x="6986144" y="6356351"/>
            <a:ext cx="2057400" cy="365125"/>
          </a:xfrm>
        </p:spPr>
        <p:txBody>
          <a:bodyPr/>
          <a:lstStyle/>
          <a:p>
            <a:r>
              <a:rPr lang="en-US" dirty="0"/>
              <a:t>39</a:t>
            </a:r>
          </a:p>
        </p:txBody>
      </p:sp>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64198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990461"/>
            <a:ext cx="7886700" cy="1325563"/>
          </a:xfrm>
        </p:spPr>
        <p:txBody>
          <a:bodyPr>
            <a:normAutofit/>
          </a:bodyPr>
          <a:lstStyle/>
          <a:p>
            <a:r>
              <a:rPr lang="es-ES" dirty="0"/>
              <a:t>Nombre del producto limpiador:</a:t>
            </a:r>
            <a:br>
              <a:rPr lang="es-ES" dirty="0"/>
            </a:br>
            <a:r>
              <a:rPr lang="es-ES" dirty="0"/>
              <a:t>_____________________</a:t>
            </a:r>
          </a:p>
        </p:txBody>
      </p:sp>
      <p:sp>
        <p:nvSpPr>
          <p:cNvPr id="8" name="Content Placeholder 7"/>
          <p:cNvSpPr>
            <a:spLocks noGrp="1"/>
          </p:cNvSpPr>
          <p:nvPr>
            <p:ph sz="half" idx="1"/>
          </p:nvPr>
        </p:nvSpPr>
        <p:spPr>
          <a:xfrm>
            <a:off x="674054" y="2394067"/>
            <a:ext cx="3546915" cy="3933018"/>
          </a:xfrm>
        </p:spPr>
        <p:txBody>
          <a:bodyPr>
            <a:normAutofit lnSpcReduction="10000"/>
          </a:bodyPr>
          <a:lstStyle/>
          <a:p>
            <a:pPr>
              <a:buFont typeface="Wingdings" panose="05000000000000000000" pitchFamily="2" charset="2"/>
              <a:buChar char="q"/>
            </a:pPr>
            <a:r>
              <a:rPr lang="es-ES" dirty="0"/>
              <a:t>¿Tiene certificación de un tercero por Green </a:t>
            </a:r>
            <a:r>
              <a:rPr lang="es-ES" dirty="0" err="1"/>
              <a:t>Seal</a:t>
            </a:r>
            <a:r>
              <a:rPr lang="es-ES" dirty="0"/>
              <a:t>, </a:t>
            </a:r>
            <a:r>
              <a:rPr lang="es-ES" dirty="0" err="1"/>
              <a:t>EcoLogo</a:t>
            </a:r>
            <a:r>
              <a:rPr lang="es-ES" dirty="0"/>
              <a:t>, o </a:t>
            </a:r>
            <a:r>
              <a:rPr lang="es-ES" dirty="0" err="1"/>
              <a:t>Safer</a:t>
            </a:r>
            <a:r>
              <a:rPr lang="es-ES" dirty="0"/>
              <a:t> </a:t>
            </a:r>
            <a:r>
              <a:rPr lang="es-ES" dirty="0" err="1"/>
              <a:t>Choice</a:t>
            </a:r>
            <a:r>
              <a:rPr lang="es-ES" dirty="0"/>
              <a:t>?</a:t>
            </a:r>
          </a:p>
          <a:p>
            <a:pPr>
              <a:buFont typeface="Wingdings" panose="05000000000000000000" pitchFamily="2" charset="2"/>
              <a:buChar char="q"/>
            </a:pPr>
            <a:r>
              <a:rPr lang="es-ES" dirty="0"/>
              <a:t>¿Tiene todos los ingredientes enumerados?</a:t>
            </a:r>
          </a:p>
          <a:p>
            <a:pPr>
              <a:buFont typeface="Wingdings" panose="05000000000000000000" pitchFamily="2" charset="2"/>
              <a:buChar char="q"/>
            </a:pPr>
            <a:r>
              <a:rPr lang="es-ES" dirty="0"/>
              <a:t>¿No tiene tintes?</a:t>
            </a:r>
          </a:p>
          <a:p>
            <a:pPr>
              <a:buFont typeface="Wingdings" panose="05000000000000000000" pitchFamily="2" charset="2"/>
              <a:buChar char="q"/>
            </a:pPr>
            <a:r>
              <a:rPr lang="es-ES" dirty="0"/>
              <a:t>¿No tiene fragancia? </a:t>
            </a:r>
          </a:p>
        </p:txBody>
      </p:sp>
      <p:sp>
        <p:nvSpPr>
          <p:cNvPr id="2" name="Content Placeholder 1"/>
          <p:cNvSpPr>
            <a:spLocks noGrp="1"/>
          </p:cNvSpPr>
          <p:nvPr>
            <p:ph sz="half" idx="2"/>
          </p:nvPr>
        </p:nvSpPr>
        <p:spPr>
          <a:xfrm>
            <a:off x="4629150" y="2345290"/>
            <a:ext cx="3886200" cy="4351338"/>
          </a:xfrm>
        </p:spPr>
        <p:txBody>
          <a:bodyPr>
            <a:normAutofit lnSpcReduction="10000"/>
          </a:bodyPr>
          <a:lstStyle/>
          <a:p>
            <a:pPr>
              <a:buFont typeface="Wingdings" panose="05000000000000000000" pitchFamily="2" charset="2"/>
              <a:buChar char="q"/>
            </a:pPr>
            <a:r>
              <a:rPr lang="es-ES" dirty="0"/>
              <a:t>¿Está listo para usarse o necesita mezclarse con agua?</a:t>
            </a:r>
          </a:p>
          <a:p>
            <a:pPr>
              <a:buFont typeface="Wingdings" panose="05000000000000000000" pitchFamily="2" charset="2"/>
              <a:buChar char="q"/>
            </a:pPr>
            <a:r>
              <a:rPr lang="es-ES" dirty="0"/>
              <a:t>¿He leído todas las instrucciones en la etiqueta?</a:t>
            </a:r>
          </a:p>
          <a:p>
            <a:pPr>
              <a:buFont typeface="Wingdings" panose="05000000000000000000" pitchFamily="2" charset="2"/>
              <a:buChar char="q"/>
            </a:pPr>
            <a:r>
              <a:rPr lang="es-ES" dirty="0"/>
              <a:t>¿Está en el envase original?</a:t>
            </a:r>
          </a:p>
          <a:p>
            <a:pPr>
              <a:buFont typeface="Wingdings" panose="05000000000000000000" pitchFamily="2" charset="2"/>
              <a:buChar char="q"/>
            </a:pPr>
            <a:r>
              <a:rPr lang="es-ES" dirty="0"/>
              <a:t>¿Está almacenado fuera del alcance de los niños?</a:t>
            </a:r>
          </a:p>
        </p:txBody>
      </p:sp>
      <p:sp>
        <p:nvSpPr>
          <p:cNvPr id="3" name="Date Placeholder 2"/>
          <p:cNvSpPr>
            <a:spLocks noGrp="1"/>
          </p:cNvSpPr>
          <p:nvPr>
            <p:ph type="dt" sz="half" idx="10"/>
          </p:nvPr>
        </p:nvSpPr>
        <p:spPr>
          <a:xfrm>
            <a:off x="265873" y="6327085"/>
            <a:ext cx="2057400" cy="365125"/>
          </a:xfrm>
        </p:spPr>
        <p:txBody>
          <a:bodyPr/>
          <a:lstStyle/>
          <a:p>
            <a:r>
              <a:rPr lang="en-US" dirty="0"/>
              <a:t>2020</a:t>
            </a:r>
          </a:p>
        </p:txBody>
      </p:sp>
      <p:sp>
        <p:nvSpPr>
          <p:cNvPr id="9" name="Slide Number Placeholder 8"/>
          <p:cNvSpPr>
            <a:spLocks noGrp="1"/>
          </p:cNvSpPr>
          <p:nvPr>
            <p:ph type="sldNum" sz="quarter" idx="12"/>
          </p:nvPr>
        </p:nvSpPr>
        <p:spPr>
          <a:xfrm>
            <a:off x="7094054" y="6327085"/>
            <a:ext cx="2057400" cy="365125"/>
          </a:xfrm>
        </p:spPr>
        <p:txBody>
          <a:bodyPr/>
          <a:lstStyle/>
          <a:p>
            <a:r>
              <a:rPr lang="en-US" dirty="0"/>
              <a:t>40</a:t>
            </a:r>
          </a:p>
        </p:txBody>
      </p:sp>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0338351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1195619"/>
            <a:ext cx="7886700" cy="1325563"/>
          </a:xfrm>
        </p:spPr>
        <p:txBody>
          <a:bodyPr>
            <a:normAutofit fontScale="90000"/>
          </a:bodyPr>
          <a:lstStyle/>
          <a:p>
            <a:r>
              <a:rPr lang="es-ES" dirty="0"/>
              <a:t>Nombre del producto </a:t>
            </a:r>
            <a:r>
              <a:rPr lang="es-ES" dirty="0" err="1" smtClean="0"/>
              <a:t>higienizante</a:t>
            </a:r>
            <a:r>
              <a:rPr lang="en-US" dirty="0" smtClean="0"/>
              <a:t>: </a:t>
            </a:r>
            <a:r>
              <a:rPr lang="en-US" dirty="0"/>
              <a:t>_____________________</a:t>
            </a:r>
          </a:p>
        </p:txBody>
      </p:sp>
      <p:sp>
        <p:nvSpPr>
          <p:cNvPr id="9" name="Content Placeholder 8"/>
          <p:cNvSpPr>
            <a:spLocks noGrp="1"/>
          </p:cNvSpPr>
          <p:nvPr>
            <p:ph sz="half" idx="2"/>
          </p:nvPr>
        </p:nvSpPr>
        <p:spPr>
          <a:xfrm>
            <a:off x="826746" y="2916981"/>
            <a:ext cx="6866141" cy="2918754"/>
          </a:xfrm>
        </p:spPr>
        <p:txBody>
          <a:bodyPr>
            <a:normAutofit fontScale="77500" lnSpcReduction="20000"/>
          </a:bodyPr>
          <a:lstStyle/>
          <a:p>
            <a:r>
              <a:rPr lang="es-ES" sz="2300" dirty="0"/>
              <a:t>No. de registro de la EPA: ________________</a:t>
            </a:r>
          </a:p>
          <a:p>
            <a:r>
              <a:rPr lang="es-ES" sz="2300" dirty="0"/>
              <a:t>Ingrediente activo:  __________________</a:t>
            </a:r>
          </a:p>
          <a:p>
            <a:r>
              <a:rPr lang="es-ES" sz="2300" dirty="0"/>
              <a:t>Término indicativo: _______________________</a:t>
            </a:r>
          </a:p>
          <a:p>
            <a:r>
              <a:rPr lang="es-ES" sz="2300" dirty="0"/>
              <a:t>¿Se requiere mezclar?: _______</a:t>
            </a:r>
          </a:p>
          <a:p>
            <a:r>
              <a:rPr lang="es-ES" sz="2300" dirty="0"/>
              <a:t>Instrucciones para mezclar: _____________________</a:t>
            </a:r>
          </a:p>
          <a:p>
            <a:r>
              <a:rPr lang="es-ES" sz="2300" dirty="0"/>
              <a:t>Tiempo de permanencia: _______</a:t>
            </a:r>
          </a:p>
          <a:p>
            <a:r>
              <a:rPr lang="es-ES" sz="2300" dirty="0"/>
              <a:t>¿Es seguro para las superficies de contacto con alimentos?:________ </a:t>
            </a:r>
          </a:p>
          <a:p>
            <a:r>
              <a:rPr lang="es-ES" sz="2300" dirty="0"/>
              <a:t>¿Logotipo </a:t>
            </a:r>
            <a:r>
              <a:rPr lang="es-ES" sz="2300" dirty="0" err="1"/>
              <a:t>DfE</a:t>
            </a:r>
            <a:r>
              <a:rPr lang="es-ES" sz="2300" dirty="0"/>
              <a:t> o ingrediente activo aprobado por </a:t>
            </a:r>
            <a:r>
              <a:rPr lang="es-ES" sz="2300" dirty="0" err="1"/>
              <a:t>DfE</a:t>
            </a:r>
            <a:r>
              <a:rPr lang="es-ES" sz="2300" dirty="0"/>
              <a:t>?: ________</a:t>
            </a:r>
          </a:p>
          <a:p>
            <a:pPr marL="0" indent="0">
              <a:buNone/>
            </a:pPr>
            <a:endParaRPr lang="es-ES" dirty="0"/>
          </a:p>
        </p:txBody>
      </p:sp>
      <p:sp>
        <p:nvSpPr>
          <p:cNvPr id="2" name="Date Placeholder 1"/>
          <p:cNvSpPr>
            <a:spLocks noGrp="1"/>
          </p:cNvSpPr>
          <p:nvPr>
            <p:ph type="dt" sz="half" idx="10"/>
          </p:nvPr>
        </p:nvSpPr>
        <p:spPr>
          <a:xfrm>
            <a:off x="231084" y="6356349"/>
            <a:ext cx="2057400" cy="365125"/>
          </a:xfrm>
        </p:spPr>
        <p:txBody>
          <a:bodyPr/>
          <a:lstStyle/>
          <a:p>
            <a:r>
              <a:rPr lang="en-US" dirty="0"/>
              <a:t>2020</a:t>
            </a:r>
          </a:p>
        </p:txBody>
      </p:sp>
      <p:sp>
        <p:nvSpPr>
          <p:cNvPr id="5" name="Slide Number Placeholder 4"/>
          <p:cNvSpPr>
            <a:spLocks noGrp="1"/>
          </p:cNvSpPr>
          <p:nvPr>
            <p:ph type="sldNum" sz="quarter" idx="12"/>
          </p:nvPr>
        </p:nvSpPr>
        <p:spPr>
          <a:xfrm>
            <a:off x="7086600" y="6356350"/>
            <a:ext cx="2057400" cy="365125"/>
          </a:xfrm>
        </p:spPr>
        <p:txBody>
          <a:bodyPr/>
          <a:lstStyle/>
          <a:p>
            <a:r>
              <a:rPr lang="en-US" dirty="0"/>
              <a:t>41</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8607177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8041" y="1240152"/>
            <a:ext cx="7886700" cy="1325563"/>
          </a:xfrm>
        </p:spPr>
        <p:txBody>
          <a:bodyPr>
            <a:normAutofit fontScale="90000"/>
          </a:bodyPr>
          <a:lstStyle/>
          <a:p>
            <a:r>
              <a:rPr lang="es-ES" dirty="0"/>
              <a:t>Nombre del producto desinfectante</a:t>
            </a:r>
            <a:r>
              <a:rPr lang="en-US" dirty="0"/>
              <a:t>: _____________________</a:t>
            </a:r>
          </a:p>
        </p:txBody>
      </p:sp>
      <p:sp>
        <p:nvSpPr>
          <p:cNvPr id="9" name="Content Placeholder 8"/>
          <p:cNvSpPr>
            <a:spLocks noGrp="1"/>
          </p:cNvSpPr>
          <p:nvPr>
            <p:ph sz="half" idx="2"/>
          </p:nvPr>
        </p:nvSpPr>
        <p:spPr>
          <a:xfrm>
            <a:off x="820220" y="2859067"/>
            <a:ext cx="5124995" cy="2910580"/>
          </a:xfrm>
        </p:spPr>
        <p:txBody>
          <a:bodyPr>
            <a:normAutofit fontScale="85000" lnSpcReduction="20000"/>
          </a:bodyPr>
          <a:lstStyle/>
          <a:p>
            <a:r>
              <a:rPr lang="es-ES" sz="2000" dirty="0"/>
              <a:t>No. de registro de la EPA: ________________</a:t>
            </a:r>
          </a:p>
          <a:p>
            <a:r>
              <a:rPr lang="es-ES" sz="2000" dirty="0"/>
              <a:t>Ingrediente activo:  __________________</a:t>
            </a:r>
          </a:p>
          <a:p>
            <a:r>
              <a:rPr lang="es-ES" sz="2000" dirty="0"/>
              <a:t>Término indicativo: _______________________</a:t>
            </a:r>
          </a:p>
          <a:p>
            <a:r>
              <a:rPr lang="es-ES" sz="2000" dirty="0"/>
              <a:t>¿Se requiere mezclar?: _______</a:t>
            </a:r>
          </a:p>
          <a:p>
            <a:r>
              <a:rPr lang="es-ES" sz="2000" dirty="0"/>
              <a:t>Instrucciones para mezclar: _____________________</a:t>
            </a:r>
          </a:p>
          <a:p>
            <a:r>
              <a:rPr lang="es-ES" sz="2000" dirty="0"/>
              <a:t>Tiempo de permanencia: _______</a:t>
            </a:r>
          </a:p>
          <a:p>
            <a:r>
              <a:rPr lang="es-ES" sz="2000" dirty="0"/>
              <a:t>¿Es seguro para las superficies de contacto con alimentos?: ________ </a:t>
            </a:r>
          </a:p>
          <a:p>
            <a:r>
              <a:rPr lang="es-ES" sz="2000" dirty="0"/>
              <a:t>¿Logotipo </a:t>
            </a:r>
            <a:r>
              <a:rPr lang="es-ES" sz="2000" dirty="0" err="1"/>
              <a:t>DfE</a:t>
            </a:r>
            <a:r>
              <a:rPr lang="es-ES" sz="2000" dirty="0"/>
              <a:t> o ingrediente activo aprobado por </a:t>
            </a:r>
            <a:r>
              <a:rPr lang="es-ES" sz="2000" dirty="0" err="1"/>
              <a:t>DfE</a:t>
            </a:r>
            <a:r>
              <a:rPr lang="es-ES" sz="2000" dirty="0"/>
              <a:t>?: ________</a:t>
            </a:r>
            <a:r>
              <a:rPr lang="en-US" sz="2200" dirty="0"/>
              <a:t> </a:t>
            </a:r>
          </a:p>
          <a:p>
            <a:pPr marL="0" indent="0">
              <a:buNone/>
            </a:pPr>
            <a:endParaRPr lang="en-US" dirty="0"/>
          </a:p>
        </p:txBody>
      </p:sp>
      <p:sp>
        <p:nvSpPr>
          <p:cNvPr id="2" name="Date Placeholder 1"/>
          <p:cNvSpPr>
            <a:spLocks noGrp="1"/>
          </p:cNvSpPr>
          <p:nvPr>
            <p:ph type="dt" sz="half" idx="10"/>
          </p:nvPr>
        </p:nvSpPr>
        <p:spPr>
          <a:xfrm>
            <a:off x="171450" y="6356351"/>
            <a:ext cx="2057400" cy="365125"/>
          </a:xfrm>
        </p:spPr>
        <p:txBody>
          <a:bodyPr/>
          <a:lstStyle/>
          <a:p>
            <a:r>
              <a:rPr lang="en-US" dirty="0"/>
              <a:t>2020</a:t>
            </a:r>
          </a:p>
        </p:txBody>
      </p:sp>
      <p:sp>
        <p:nvSpPr>
          <p:cNvPr id="5" name="Slide Number Placeholder 4"/>
          <p:cNvSpPr>
            <a:spLocks noGrp="1"/>
          </p:cNvSpPr>
          <p:nvPr>
            <p:ph type="sldNum" sz="quarter" idx="12"/>
          </p:nvPr>
        </p:nvSpPr>
        <p:spPr>
          <a:xfrm>
            <a:off x="7086600" y="6356351"/>
            <a:ext cx="2057400" cy="365125"/>
          </a:xfrm>
        </p:spPr>
        <p:txBody>
          <a:bodyPr/>
          <a:lstStyle/>
          <a:p>
            <a:r>
              <a:rPr lang="en-US" dirty="0"/>
              <a:t>42</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572278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5210" y="730726"/>
            <a:ext cx="8173580" cy="611449"/>
          </a:xfrm>
        </p:spPr>
        <p:txBody>
          <a:bodyPr/>
          <a:lstStyle/>
          <a:p>
            <a:pPr algn="ctr"/>
            <a:r>
              <a:rPr lang="es-ES" dirty="0"/>
              <a:t>¿Sabía usted que…?</a:t>
            </a:r>
          </a:p>
        </p:txBody>
      </p:sp>
      <p:sp>
        <p:nvSpPr>
          <p:cNvPr id="6" name="Content Placeholder 5"/>
          <p:cNvSpPr>
            <a:spLocks noGrp="1"/>
          </p:cNvSpPr>
          <p:nvPr>
            <p:ph idx="1"/>
          </p:nvPr>
        </p:nvSpPr>
        <p:spPr>
          <a:xfrm>
            <a:off x="534569" y="1387982"/>
            <a:ext cx="6253633" cy="2956798"/>
          </a:xfrm>
        </p:spPr>
        <p:txBody>
          <a:bodyPr/>
          <a:lstStyle/>
          <a:p>
            <a:r>
              <a:rPr lang="es-ES" sz="2400" dirty="0"/>
              <a:t>Su organismo contiene muchos más microbios (incluidos bacterias y virus) que células humanas. </a:t>
            </a:r>
          </a:p>
          <a:p>
            <a:r>
              <a:rPr lang="es-ES" sz="2400" dirty="0"/>
              <a:t>Aunque algunos microbios pueden causar infecciones peligrosas, usted no puede vivir sin otros.</a:t>
            </a:r>
          </a:p>
        </p:txBody>
      </p:sp>
      <p:sp>
        <p:nvSpPr>
          <p:cNvPr id="11" name="TextBox 10"/>
          <p:cNvSpPr txBox="1"/>
          <p:nvPr/>
        </p:nvSpPr>
        <p:spPr>
          <a:xfrm>
            <a:off x="2083550" y="4204917"/>
            <a:ext cx="3888626" cy="2146742"/>
          </a:xfrm>
          <a:prstGeom prst="rect">
            <a:avLst/>
          </a:prstGeom>
          <a:solidFill>
            <a:srgbClr val="F7941E"/>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s-ES" sz="2400" dirty="0" smtClean="0"/>
              <a:t>La exposición a microbios en la infancia temprana es importante para el desarrollo del sistema inmunitario y la salud digestiva.</a:t>
            </a:r>
          </a:p>
          <a:p>
            <a:endParaRPr lang="es-ES" sz="1350" dirty="0"/>
          </a:p>
        </p:txBody>
      </p:sp>
      <p:sp>
        <p:nvSpPr>
          <p:cNvPr id="5" name="TextBox 4"/>
          <p:cNvSpPr txBox="1"/>
          <p:nvPr/>
        </p:nvSpPr>
        <p:spPr>
          <a:xfrm>
            <a:off x="534569" y="3511735"/>
            <a:ext cx="7523544" cy="646331"/>
          </a:xfrm>
          <a:prstGeom prst="rect">
            <a:avLst/>
          </a:prstGeom>
          <a:noFill/>
        </p:spPr>
        <p:txBody>
          <a:bodyPr wrap="square" rtlCol="0">
            <a:spAutoFit/>
          </a:bodyPr>
          <a:lstStyle/>
          <a:p>
            <a:r>
              <a:rPr lang="es-ES" dirty="0"/>
              <a:t> Cortesía: Instituto Nacional de Investigaciones del Genoma Humano (</a:t>
            </a:r>
            <a:r>
              <a:rPr lang="es-ES" dirty="0" err="1"/>
              <a:t>National</a:t>
            </a:r>
            <a:r>
              <a:rPr lang="es-ES" dirty="0"/>
              <a:t> Human </a:t>
            </a:r>
            <a:r>
              <a:rPr lang="es-ES" dirty="0" err="1"/>
              <a:t>Genome</a:t>
            </a:r>
            <a:r>
              <a:rPr lang="es-ES" dirty="0"/>
              <a:t> </a:t>
            </a:r>
            <a:r>
              <a:rPr lang="es-ES" dirty="0" err="1"/>
              <a:t>Research</a:t>
            </a:r>
            <a:r>
              <a:rPr lang="es-ES" dirty="0"/>
              <a:t> </a:t>
            </a:r>
            <a:r>
              <a:rPr lang="es-ES" dirty="0" err="1"/>
              <a:t>Institute</a:t>
            </a:r>
            <a:r>
              <a:rPr lang="es-ES" dirty="0"/>
              <a:t>)  </a:t>
            </a:r>
            <a:r>
              <a:rPr lang="es-ES" dirty="0">
                <a:hlinkClick r:id="rId4"/>
              </a:rPr>
              <a:t>https://genome.gov</a:t>
            </a:r>
            <a:r>
              <a:rPr lang="es-ES" dirty="0"/>
              <a:t>    </a:t>
            </a:r>
          </a:p>
        </p:txBody>
      </p:sp>
      <p:sp>
        <p:nvSpPr>
          <p:cNvPr id="7" name="Slide Number Placeholder 6"/>
          <p:cNvSpPr>
            <a:spLocks noGrp="1"/>
          </p:cNvSpPr>
          <p:nvPr>
            <p:ph type="sldNum" sz="quarter" idx="13"/>
          </p:nvPr>
        </p:nvSpPr>
        <p:spPr>
          <a:xfrm>
            <a:off x="7029413" y="6356351"/>
            <a:ext cx="2057400" cy="365125"/>
          </a:xfrm>
        </p:spPr>
        <p:txBody>
          <a:bodyPr/>
          <a:lstStyle/>
          <a:p>
            <a:r>
              <a:rPr lang="en-US" dirty="0"/>
              <a:t>43</a:t>
            </a:r>
          </a:p>
        </p:txBody>
      </p:sp>
      <p:sp>
        <p:nvSpPr>
          <p:cNvPr id="10" name="Slide Number Placeholder 6"/>
          <p:cNvSpPr txBox="1">
            <a:spLocks/>
          </p:cNvSpPr>
          <p:nvPr/>
        </p:nvSpPr>
        <p:spPr>
          <a:xfrm>
            <a:off x="0" y="6351659"/>
            <a:ext cx="63034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2020</a:t>
            </a:r>
          </a:p>
        </p:txBody>
      </p:sp>
      <p:sp>
        <p:nvSpPr>
          <p:cNvPr id="9" name="Rectangle 8"/>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33994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6" y="382546"/>
            <a:ext cx="8173580" cy="1215948"/>
          </a:xfrm>
        </p:spPr>
        <p:txBody>
          <a:bodyPr>
            <a:normAutofit fontScale="90000"/>
          </a:bodyPr>
          <a:lstStyle/>
          <a:p>
            <a:r>
              <a:rPr lang="es-ES" dirty="0"/>
              <a:t>Actividad: ¿Limpia, </a:t>
            </a:r>
            <a:r>
              <a:rPr lang="es-ES" dirty="0" smtClean="0"/>
              <a:t>higieniza o </a:t>
            </a:r>
            <a:r>
              <a:rPr lang="es-ES" dirty="0"/>
              <a:t>desinfecta usted? </a:t>
            </a:r>
          </a:p>
        </p:txBody>
      </p:sp>
      <p:sp>
        <p:nvSpPr>
          <p:cNvPr id="8" name="Content Placeholder 7"/>
          <p:cNvSpPr>
            <a:spLocks noGrp="1"/>
          </p:cNvSpPr>
          <p:nvPr>
            <p:ph sz="half" idx="1"/>
          </p:nvPr>
        </p:nvSpPr>
        <p:spPr>
          <a:xfrm>
            <a:off x="2497207" y="2839640"/>
            <a:ext cx="3886200" cy="3699271"/>
          </a:xfrm>
        </p:spPr>
        <p:txBody>
          <a:bodyPr/>
          <a:lstStyle/>
          <a:p>
            <a:r>
              <a:rPr lang="es-ES" dirty="0"/>
              <a:t>Mesa para usos mixtos</a:t>
            </a:r>
          </a:p>
          <a:p>
            <a:pPr marL="0" indent="0">
              <a:buNone/>
            </a:pPr>
            <a:endParaRPr lang="es-ES" dirty="0"/>
          </a:p>
          <a:p>
            <a:r>
              <a:rPr lang="es-ES" dirty="0"/>
              <a:t>Mesa para cambiar pañales</a:t>
            </a:r>
          </a:p>
          <a:p>
            <a:pPr marL="0" indent="0">
              <a:buNone/>
            </a:pPr>
            <a:endParaRPr lang="es-ES" dirty="0"/>
          </a:p>
          <a:p>
            <a:r>
              <a:rPr lang="es-ES" dirty="0"/>
              <a:t>Tapete para siestas</a:t>
            </a:r>
          </a:p>
          <a:p>
            <a:endParaRPr lang="es-ES" dirty="0"/>
          </a:p>
          <a:p>
            <a:endParaRPr lang="es-ES" dirty="0"/>
          </a:p>
        </p:txBody>
      </p:sp>
      <p:sp>
        <p:nvSpPr>
          <p:cNvPr id="3" name="Date Placeholder 2"/>
          <p:cNvSpPr>
            <a:spLocks noGrp="1"/>
          </p:cNvSpPr>
          <p:nvPr>
            <p:ph type="dt" sz="half" idx="10"/>
          </p:nvPr>
        </p:nvSpPr>
        <p:spPr>
          <a:xfrm>
            <a:off x="191328" y="6333025"/>
            <a:ext cx="2057400" cy="365125"/>
          </a:xfrm>
        </p:spPr>
        <p:txBody>
          <a:bodyPr/>
          <a:lstStyle/>
          <a:p>
            <a:r>
              <a:rPr lang="en-US" dirty="0"/>
              <a:t>2020</a:t>
            </a:r>
          </a:p>
        </p:txBody>
      </p:sp>
      <p:sp>
        <p:nvSpPr>
          <p:cNvPr id="10" name="Text Placeholder 6"/>
          <p:cNvSpPr txBox="1">
            <a:spLocks/>
          </p:cNvSpPr>
          <p:nvPr/>
        </p:nvSpPr>
        <p:spPr>
          <a:xfrm>
            <a:off x="487018" y="2064762"/>
            <a:ext cx="8169964" cy="334897"/>
          </a:xfrm>
          <a:prstGeom prst="rect">
            <a:avLst/>
          </a:prstGeom>
        </p:spPr>
        <p:txBody>
          <a:bodyPr/>
          <a:lstStyle>
            <a:lvl1pPr marL="393690" indent="-393690"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933"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667"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133" b="0" kern="1200" dirty="0" smtClean="0">
                <a:solidFill>
                  <a:schemeClr val="tx1"/>
                </a:solidFill>
                <a:latin typeface="+mn-lt"/>
                <a:ea typeface="+mn-ea"/>
                <a:cs typeface="+mn-cs"/>
              </a:defRPr>
            </a:lvl4pPr>
            <a:lvl5pPr marL="1750440" indent="-302676" algn="l" defTabSz="853419"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s-ES" sz="2400" dirty="0"/>
              <a:t>Por favor, consulte su folleto titulado </a:t>
            </a:r>
            <a:r>
              <a:rPr lang="es-ES" sz="2400" i="1" dirty="0"/>
              <a:t>El cuidado de nuestros niños, </a:t>
            </a:r>
            <a:r>
              <a:rPr lang="es-ES" sz="2400" i="1" dirty="0" smtClean="0"/>
              <a:t>Apéndice K </a:t>
            </a:r>
            <a:endParaRPr lang="es-ES" sz="2400" i="1" dirty="0"/>
          </a:p>
          <a:p>
            <a:endParaRPr lang="es-ES" sz="1800" dirty="0"/>
          </a:p>
        </p:txBody>
      </p:sp>
      <p:sp>
        <p:nvSpPr>
          <p:cNvPr id="9" name="Slide Number Placeholder 8"/>
          <p:cNvSpPr>
            <a:spLocks noGrp="1"/>
          </p:cNvSpPr>
          <p:nvPr>
            <p:ph type="sldNum" sz="quarter" idx="12"/>
          </p:nvPr>
        </p:nvSpPr>
        <p:spPr>
          <a:xfrm>
            <a:off x="7086600" y="6356349"/>
            <a:ext cx="2057400" cy="365125"/>
          </a:xfrm>
        </p:spPr>
        <p:txBody>
          <a:bodyPr/>
          <a:lstStyle/>
          <a:p>
            <a:r>
              <a:rPr lang="en-US" dirty="0"/>
              <a:t>45</a:t>
            </a:r>
          </a:p>
        </p:txBody>
      </p:sp>
      <p:sp>
        <p:nvSpPr>
          <p:cNvPr id="11" name="Rectangle 10"/>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2544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Appendix K CFOC</a:t>
            </a:r>
            <a:endParaRPr lang="en-US" dirty="0"/>
          </a:p>
        </p:txBody>
      </p:sp>
      <p:sp>
        <p:nvSpPr>
          <p:cNvPr id="2" name="Date Placeholder 1"/>
          <p:cNvSpPr>
            <a:spLocks noGrp="1"/>
          </p:cNvSpPr>
          <p:nvPr>
            <p:ph type="dt" sz="half" idx="10"/>
          </p:nvPr>
        </p:nvSpPr>
        <p:spPr/>
        <p:txBody>
          <a:bodyPr/>
          <a:lstStyle/>
          <a:p>
            <a:r>
              <a:rPr lang="en-US"/>
              <a:t>2020</a:t>
            </a:r>
          </a:p>
        </p:txBody>
      </p:sp>
      <p:sp>
        <p:nvSpPr>
          <p:cNvPr id="5" name="Slide Number Placeholder 4"/>
          <p:cNvSpPr>
            <a:spLocks noGrp="1"/>
          </p:cNvSpPr>
          <p:nvPr>
            <p:ph type="sldNum" sz="quarter" idx="12"/>
          </p:nvPr>
        </p:nvSpPr>
        <p:spPr/>
        <p:txBody>
          <a:bodyPr/>
          <a:lstStyle/>
          <a:p>
            <a:r>
              <a:rPr lang="en-US" dirty="0"/>
              <a:t>44</a:t>
            </a:r>
          </a:p>
        </p:txBody>
      </p:sp>
      <p:sp>
        <p:nvSpPr>
          <p:cNvPr id="6" name="Rectangle 5"/>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516663223"/>
              </p:ext>
            </p:extLst>
          </p:nvPr>
        </p:nvGraphicFramePr>
        <p:xfrm>
          <a:off x="4572000" y="1244260"/>
          <a:ext cx="3641360" cy="4713808"/>
        </p:xfrm>
        <a:graphic>
          <a:graphicData uri="http://schemas.openxmlformats.org/presentationml/2006/ole">
            <mc:AlternateContent xmlns:mc="http://schemas.openxmlformats.org/markup-compatibility/2006">
              <mc:Choice xmlns:v="urn:schemas-microsoft-com:vml" Requires="v">
                <p:oleObj spid="_x0000_s1028" name="Acrobat Document" r:id="rId5" imgW="4663175" imgH="6035040" progId="Acrobat.Document.2017">
                  <p:embed/>
                </p:oleObj>
              </mc:Choice>
              <mc:Fallback>
                <p:oleObj name="Acrobat Document" r:id="rId5" imgW="4663175" imgH="6035040" progId="Acrobat.Document.2017">
                  <p:embed/>
                  <p:pic>
                    <p:nvPicPr>
                      <p:cNvPr id="0" name=""/>
                      <p:cNvPicPr/>
                      <p:nvPr/>
                    </p:nvPicPr>
                    <p:blipFill>
                      <a:blip r:embed="rId6"/>
                      <a:stretch>
                        <a:fillRect/>
                      </a:stretch>
                    </p:blipFill>
                    <p:spPr>
                      <a:xfrm>
                        <a:off x="4572000" y="1244260"/>
                        <a:ext cx="3641360" cy="4713808"/>
                      </a:xfrm>
                      <a:prstGeom prst="rect">
                        <a:avLst/>
                      </a:prstGeom>
                      <a:ln>
                        <a:solidFill>
                          <a:schemeClr val="tx1"/>
                        </a:solid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550609204"/>
              </p:ext>
            </p:extLst>
          </p:nvPr>
        </p:nvGraphicFramePr>
        <p:xfrm>
          <a:off x="595380" y="1244260"/>
          <a:ext cx="3641360" cy="4713808"/>
        </p:xfrm>
        <a:graphic>
          <a:graphicData uri="http://schemas.openxmlformats.org/presentationml/2006/ole">
            <mc:AlternateContent xmlns:mc="http://schemas.openxmlformats.org/markup-compatibility/2006">
              <mc:Choice xmlns:v="urn:schemas-microsoft-com:vml" Requires="v">
                <p:oleObj spid="_x0000_s1029" name="Acrobat Document" r:id="rId7" imgW="4663175" imgH="6035040" progId="Acrobat.Document.2017">
                  <p:embed/>
                </p:oleObj>
              </mc:Choice>
              <mc:Fallback>
                <p:oleObj name="Acrobat Document" r:id="rId7" imgW="4663175" imgH="6035040" progId="Acrobat.Document.2017">
                  <p:embed/>
                  <p:pic>
                    <p:nvPicPr>
                      <p:cNvPr id="0" name=""/>
                      <p:cNvPicPr/>
                      <p:nvPr/>
                    </p:nvPicPr>
                    <p:blipFill>
                      <a:blip r:embed="rId8"/>
                      <a:stretch>
                        <a:fillRect/>
                      </a:stretch>
                    </p:blipFill>
                    <p:spPr>
                      <a:xfrm>
                        <a:off x="595380" y="1244260"/>
                        <a:ext cx="3641360" cy="4713808"/>
                      </a:xfrm>
                      <a:prstGeom prst="rect">
                        <a:avLst/>
                      </a:prstGeom>
                      <a:ln>
                        <a:solidFill>
                          <a:schemeClr val="tx1"/>
                        </a:solidFill>
                      </a:ln>
                    </p:spPr>
                  </p:pic>
                </p:oleObj>
              </mc:Fallback>
            </mc:AlternateContent>
          </a:graphicData>
        </a:graphic>
      </p:graphicFrame>
    </p:spTree>
    <p:custDataLst>
      <p:tags r:id="rId2"/>
    </p:custDataLst>
    <p:extLst>
      <p:ext uri="{BB962C8B-B14F-4D97-AF65-F5344CB8AC3E}">
        <p14:creationId xmlns:p14="http://schemas.microsoft.com/office/powerpoint/2010/main" val="3104595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34917" y="2483612"/>
            <a:ext cx="1821784" cy="2980134"/>
          </a:xfrm>
          <a:prstGeom prst="rect">
            <a:avLst/>
          </a:prstGeom>
          <a:solidFill>
            <a:srgbClr val="0072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8060" y="497035"/>
            <a:ext cx="8173580" cy="1215948"/>
          </a:xfrm>
        </p:spPr>
        <p:txBody>
          <a:bodyPr>
            <a:normAutofit fontScale="90000"/>
          </a:bodyPr>
          <a:lstStyle/>
          <a:p>
            <a:r>
              <a:rPr lang="es-ES" dirty="0"/>
              <a:t>Actividad: ¿Limpia, esteriliza o desinfecta usted? </a:t>
            </a:r>
            <a:endParaRPr lang="en-US" dirty="0"/>
          </a:p>
        </p:txBody>
      </p:sp>
      <p:sp>
        <p:nvSpPr>
          <p:cNvPr id="8" name="Content Placeholder 7"/>
          <p:cNvSpPr>
            <a:spLocks noGrp="1"/>
          </p:cNvSpPr>
          <p:nvPr>
            <p:ph sz="half" idx="1"/>
          </p:nvPr>
        </p:nvSpPr>
        <p:spPr>
          <a:xfrm>
            <a:off x="628650" y="2477691"/>
            <a:ext cx="3886200" cy="3699271"/>
          </a:xfrm>
        </p:spPr>
        <p:txBody>
          <a:bodyPr/>
          <a:lstStyle/>
          <a:p>
            <a:r>
              <a:rPr lang="es-ES" dirty="0"/>
              <a:t>Mesa para usos mixtos</a:t>
            </a:r>
          </a:p>
          <a:p>
            <a:pPr marL="0" indent="0">
              <a:buNone/>
            </a:pPr>
            <a:endParaRPr lang="es-ES" dirty="0"/>
          </a:p>
          <a:p>
            <a:r>
              <a:rPr lang="es-ES" dirty="0"/>
              <a:t>Mesa para cambiar pañales</a:t>
            </a:r>
          </a:p>
          <a:p>
            <a:pPr marL="0" indent="0">
              <a:buNone/>
            </a:pPr>
            <a:endParaRPr lang="es-ES" dirty="0"/>
          </a:p>
          <a:p>
            <a:r>
              <a:rPr lang="es-ES" dirty="0"/>
              <a:t>Tapete para siestas</a:t>
            </a:r>
          </a:p>
          <a:p>
            <a:endParaRPr lang="en-US" dirty="0"/>
          </a:p>
          <a:p>
            <a:endParaRPr lang="en-US" dirty="0"/>
          </a:p>
        </p:txBody>
      </p:sp>
      <p:sp>
        <p:nvSpPr>
          <p:cNvPr id="10" name="Text Placeholder 6"/>
          <p:cNvSpPr txBox="1">
            <a:spLocks/>
          </p:cNvSpPr>
          <p:nvPr/>
        </p:nvSpPr>
        <p:spPr>
          <a:xfrm>
            <a:off x="431676" y="1750106"/>
            <a:ext cx="8169964" cy="334897"/>
          </a:xfrm>
          <a:prstGeom prst="rect">
            <a:avLst/>
          </a:prstGeom>
        </p:spPr>
        <p:txBody>
          <a:bodyPr/>
          <a:lstStyle>
            <a:lvl1pPr marL="393690" indent="-393690"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933"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667"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800"/>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800"/>
              </a:spcAft>
              <a:buClr>
                <a:schemeClr val="accent5">
                  <a:lumMod val="50000"/>
                </a:schemeClr>
              </a:buClr>
              <a:buSzPct val="100000"/>
              <a:buFont typeface=".AppleSystemUIFont" charset="0"/>
              <a:buChar char="-"/>
              <a:tabLst/>
              <a:defRPr lang="en-US" sz="2133" b="0" kern="1200" dirty="0" smtClean="0">
                <a:solidFill>
                  <a:schemeClr val="tx1"/>
                </a:solidFill>
                <a:latin typeface="+mn-lt"/>
                <a:ea typeface="+mn-ea"/>
                <a:cs typeface="+mn-cs"/>
              </a:defRPr>
            </a:lvl4pPr>
            <a:lvl5pPr marL="1750440" indent="-302676" algn="l" defTabSz="853419"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s-ES" sz="2400" dirty="0"/>
              <a:t>Por favor, consulte su folleto titulado </a:t>
            </a:r>
            <a:r>
              <a:rPr lang="es-ES" sz="2400" i="1" dirty="0"/>
              <a:t>El cuidado de nuestros niños, </a:t>
            </a:r>
            <a:r>
              <a:rPr lang="es-ES" sz="2400" i="1" dirty="0" smtClean="0"/>
              <a:t>Apéndice K </a:t>
            </a:r>
            <a:endParaRPr lang="es-ES" sz="2400" i="1" dirty="0"/>
          </a:p>
          <a:p>
            <a:pPr marL="0" indent="0">
              <a:buNone/>
            </a:pPr>
            <a:endParaRPr lang="es-ES" sz="2400" i="1" dirty="0"/>
          </a:p>
          <a:p>
            <a:endParaRPr lang="en-US" sz="1800" dirty="0"/>
          </a:p>
        </p:txBody>
      </p:sp>
      <p:sp>
        <p:nvSpPr>
          <p:cNvPr id="11" name="TextBox 10"/>
          <p:cNvSpPr txBox="1"/>
          <p:nvPr/>
        </p:nvSpPr>
        <p:spPr bwMode="auto">
          <a:xfrm>
            <a:off x="5155226" y="2751827"/>
            <a:ext cx="1795255" cy="692497"/>
          </a:xfrm>
          <a:prstGeom prst="rect">
            <a:avLst/>
          </a:prstGeom>
          <a:ln w="38100">
            <a:solidFill>
              <a:srgbClr val="F7941E"/>
            </a:solidFill>
            <a:headEnd/>
            <a:tailEnd/>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r>
              <a:rPr lang="es-ES" sz="1500" dirty="0"/>
              <a:t>Limpie </a:t>
            </a:r>
            <a:r>
              <a:rPr lang="es-ES" sz="1500" dirty="0" smtClean="0"/>
              <a:t>e </a:t>
            </a:r>
            <a:r>
              <a:rPr lang="es-ES" sz="1500" b="1" dirty="0" smtClean="0"/>
              <a:t>higienice</a:t>
            </a:r>
            <a:r>
              <a:rPr lang="es-ES" sz="1500" dirty="0" smtClean="0"/>
              <a:t> antes </a:t>
            </a:r>
            <a:r>
              <a:rPr lang="es-ES" sz="1500" dirty="0"/>
              <a:t>de servir alimentos.</a:t>
            </a:r>
          </a:p>
        </p:txBody>
      </p:sp>
      <p:sp>
        <p:nvSpPr>
          <p:cNvPr id="13" name="TextBox 12"/>
          <p:cNvSpPr txBox="1"/>
          <p:nvPr/>
        </p:nvSpPr>
        <p:spPr bwMode="auto">
          <a:xfrm>
            <a:off x="5155225" y="3607707"/>
            <a:ext cx="1795255" cy="461665"/>
          </a:xfrm>
          <a:prstGeom prst="rect">
            <a:avLst/>
          </a:prstGeom>
          <a:ln w="38100">
            <a:solidFill>
              <a:srgbClr val="F7941E"/>
            </a:solidFill>
            <a:headEnd/>
            <a:tailEnd/>
          </a:ln>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r>
              <a:rPr lang="es-ES" sz="1500" dirty="0"/>
              <a:t>Limpie y </a:t>
            </a:r>
            <a:r>
              <a:rPr lang="es-ES" sz="1500" b="1" dirty="0"/>
              <a:t>desinfecte </a:t>
            </a:r>
            <a:r>
              <a:rPr lang="es-ES" sz="1500" dirty="0"/>
              <a:t>después de cada uso.</a:t>
            </a:r>
          </a:p>
        </p:txBody>
      </p:sp>
      <p:sp>
        <p:nvSpPr>
          <p:cNvPr id="14" name="TextBox 13"/>
          <p:cNvSpPr txBox="1"/>
          <p:nvPr/>
        </p:nvSpPr>
        <p:spPr bwMode="auto">
          <a:xfrm>
            <a:off x="5155226" y="4382823"/>
            <a:ext cx="1795255" cy="692497"/>
          </a:xfrm>
          <a:prstGeom prst="rect">
            <a:avLst/>
          </a:prstGeom>
          <a:ln w="38100">
            <a:solidFill>
              <a:srgbClr val="F7941E"/>
            </a:solidFill>
            <a:headEnd/>
            <a:tailEnd/>
          </a:ln>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r>
              <a:rPr lang="es-ES" sz="1500" b="1" dirty="0"/>
              <a:t>Limpie </a:t>
            </a:r>
            <a:r>
              <a:rPr lang="es-ES" sz="1500" dirty="0"/>
              <a:t>semanalmente o antes de que otro niño lo use.</a:t>
            </a:r>
          </a:p>
        </p:txBody>
      </p:sp>
      <p:sp>
        <p:nvSpPr>
          <p:cNvPr id="3" name="Date Placeholder 2"/>
          <p:cNvSpPr>
            <a:spLocks noGrp="1"/>
          </p:cNvSpPr>
          <p:nvPr>
            <p:ph type="dt" sz="half" idx="10"/>
          </p:nvPr>
        </p:nvSpPr>
        <p:spPr>
          <a:xfrm>
            <a:off x="201267" y="6356350"/>
            <a:ext cx="2057400" cy="365125"/>
          </a:xfrm>
        </p:spPr>
        <p:txBody>
          <a:bodyPr/>
          <a:lstStyle/>
          <a:p>
            <a:r>
              <a:rPr lang="en-US" dirty="0"/>
              <a:t>2020</a:t>
            </a:r>
          </a:p>
        </p:txBody>
      </p:sp>
      <p:sp>
        <p:nvSpPr>
          <p:cNvPr id="7" name="Slide Number Placeholder 6"/>
          <p:cNvSpPr>
            <a:spLocks noGrp="1"/>
          </p:cNvSpPr>
          <p:nvPr>
            <p:ph type="sldNum" sz="quarter" idx="12"/>
          </p:nvPr>
        </p:nvSpPr>
        <p:spPr>
          <a:xfrm>
            <a:off x="7086600" y="6361596"/>
            <a:ext cx="2057400" cy="365125"/>
          </a:xfrm>
        </p:spPr>
        <p:txBody>
          <a:bodyPr/>
          <a:lstStyle/>
          <a:p>
            <a:r>
              <a:rPr lang="en-US" dirty="0"/>
              <a:t>46</a:t>
            </a:r>
          </a:p>
        </p:txBody>
      </p:sp>
      <p:sp>
        <p:nvSpPr>
          <p:cNvPr id="12" name="Rectangle 11"/>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7403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2026"/>
            <a:ext cx="9143999" cy="1143000"/>
          </a:xfrm>
          <a:prstGeom prst="rect">
            <a:avLst/>
          </a:prstGeom>
        </p:spPr>
        <p:txBody>
          <a:bodyPr>
            <a:noAutofit/>
          </a:bodyPr>
          <a:lstStyle/>
          <a:p>
            <a:pPr algn="ctr"/>
            <a:r>
              <a:rPr lang="es-ES" sz="3900" dirty="0"/>
              <a:t>Actividad de política sobre limpieza, </a:t>
            </a:r>
            <a:r>
              <a:rPr lang="es-ES" sz="3900" dirty="0" smtClean="0"/>
              <a:t>higienización</a:t>
            </a:r>
            <a:r>
              <a:rPr lang="es-ES" sz="3900" dirty="0" smtClean="0">
                <a:solidFill>
                  <a:srgbClr val="FF0000"/>
                </a:solidFill>
              </a:rPr>
              <a:t> </a:t>
            </a:r>
            <a:r>
              <a:rPr lang="es-ES" sz="3900" dirty="0" smtClean="0"/>
              <a:t>y </a:t>
            </a:r>
            <a:r>
              <a:rPr lang="es-ES" sz="3900" dirty="0"/>
              <a:t>desinfección</a:t>
            </a:r>
            <a:br>
              <a:rPr lang="es-ES" sz="3900" dirty="0"/>
            </a:br>
            <a:endParaRPr lang="es-ES" sz="3900" dirty="0"/>
          </a:p>
        </p:txBody>
      </p:sp>
      <p:sp>
        <p:nvSpPr>
          <p:cNvPr id="7" name="Content Placeholder 6"/>
          <p:cNvSpPr>
            <a:spLocks noGrp="1"/>
          </p:cNvSpPr>
          <p:nvPr>
            <p:ph idx="1"/>
          </p:nvPr>
        </p:nvSpPr>
        <p:spPr>
          <a:xfrm>
            <a:off x="612913" y="2742509"/>
            <a:ext cx="7543800" cy="4038600"/>
          </a:xfrm>
        </p:spPr>
        <p:txBody>
          <a:bodyPr/>
          <a:lstStyle/>
          <a:p>
            <a:pPr marL="285750" indent="-285750"/>
            <a:r>
              <a:rPr lang="es-ES" dirty="0"/>
              <a:t>¿Cuáles son los mensajes clave aportados que pueden incluirse en un manual para personal o padres?</a:t>
            </a:r>
          </a:p>
        </p:txBody>
      </p:sp>
      <p:sp>
        <p:nvSpPr>
          <p:cNvPr id="3" name="Date Placeholder 2"/>
          <p:cNvSpPr>
            <a:spLocks noGrp="1"/>
          </p:cNvSpPr>
          <p:nvPr>
            <p:ph type="dt" sz="half" idx="10"/>
          </p:nvPr>
        </p:nvSpPr>
        <p:spPr/>
        <p:txBody>
          <a:bodyPr/>
          <a:lstStyle/>
          <a:p>
            <a:r>
              <a:rPr lang="en-US"/>
              <a:t>2020</a:t>
            </a:r>
            <a:endParaRPr lang="en-US" dirty="0"/>
          </a:p>
        </p:txBody>
      </p:sp>
      <p:sp>
        <p:nvSpPr>
          <p:cNvPr id="8" name="Slide Number Placeholder 7"/>
          <p:cNvSpPr>
            <a:spLocks noGrp="1"/>
          </p:cNvSpPr>
          <p:nvPr>
            <p:ph type="sldNum" sz="quarter" idx="12"/>
          </p:nvPr>
        </p:nvSpPr>
        <p:spPr>
          <a:xfrm>
            <a:off x="7048500" y="6356349"/>
            <a:ext cx="2057400" cy="365125"/>
          </a:xfrm>
        </p:spPr>
        <p:txBody>
          <a:bodyPr/>
          <a:lstStyle/>
          <a:p>
            <a:r>
              <a:rPr lang="en-US" dirty="0"/>
              <a:t>47</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2142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4038"/>
            <a:ext cx="8229600" cy="584200"/>
          </a:xfrm>
        </p:spPr>
        <p:txBody>
          <a:bodyPr>
            <a:normAutofit fontScale="90000"/>
          </a:bodyPr>
          <a:lstStyle/>
          <a:p>
            <a:pPr>
              <a:defRPr/>
            </a:pPr>
            <a:r>
              <a:rPr lang="es-ES" dirty="0">
                <a:latin typeface="+mj-lt"/>
              </a:rPr>
              <a:t>¿Por qué estamos aquí hoy?</a:t>
            </a:r>
          </a:p>
        </p:txBody>
      </p:sp>
      <p:sp>
        <p:nvSpPr>
          <p:cNvPr id="10243" name="TextBox 4"/>
          <p:cNvSpPr txBox="1">
            <a:spLocks noChangeArrowheads="1"/>
          </p:cNvSpPr>
          <p:nvPr/>
        </p:nvSpPr>
        <p:spPr bwMode="auto">
          <a:xfrm>
            <a:off x="381000" y="1295399"/>
            <a:ext cx="8022220" cy="4832092"/>
          </a:xfrm>
          <a:prstGeom prst="rect">
            <a:avLst/>
          </a:prstGeom>
          <a:noFill/>
          <a:ln w="28575">
            <a:noFill/>
            <a:miter lim="800000"/>
            <a:headEnd/>
            <a:tailEnd/>
          </a:ln>
        </p:spPr>
        <p:txBody>
          <a:bodyPr wrap="square">
            <a:spAutoFit/>
          </a:bodyPr>
          <a:lstStyle/>
          <a:p>
            <a:pPr>
              <a:defRPr/>
            </a:pPr>
            <a:endParaRPr lang="es-ES" sz="2800" dirty="0">
              <a:solidFill>
                <a:srgbClr val="8DC63F"/>
              </a:solidFill>
              <a:ea typeface="News Gothic MT"/>
              <a:cs typeface="News Gothic MT"/>
            </a:endParaRPr>
          </a:p>
          <a:p>
            <a:pPr>
              <a:defRPr/>
            </a:pPr>
            <a:r>
              <a:rPr lang="es-ES" sz="2800" dirty="0">
                <a:solidFill>
                  <a:srgbClr val="8DC63F"/>
                </a:solidFill>
                <a:ea typeface="News Gothic MT"/>
                <a:cs typeface="News Gothic MT"/>
              </a:rPr>
              <a:t>Objetivo</a:t>
            </a:r>
            <a:r>
              <a:rPr lang="es-ES" sz="2800" b="1" dirty="0">
                <a:solidFill>
                  <a:srgbClr val="8DC63F"/>
                </a:solidFill>
                <a:ea typeface="News Gothic MT"/>
                <a:cs typeface="News Gothic MT"/>
              </a:rPr>
              <a:t>: </a:t>
            </a:r>
            <a:r>
              <a:rPr lang="es-ES" sz="2800" dirty="0">
                <a:solidFill>
                  <a:srgbClr val="0072BC"/>
                </a:solidFill>
                <a:ea typeface="News Gothic MT"/>
                <a:cs typeface="News Gothic MT"/>
              </a:rPr>
              <a:t>Proteger la salud de los niños, el personal de cuidado infantil y el medio</a:t>
            </a:r>
            <a:r>
              <a:rPr lang="es-ES" sz="2800" dirty="0">
                <a:ea typeface="News Gothic MT"/>
                <a:cs typeface="News Gothic MT"/>
              </a:rPr>
              <a:t> </a:t>
            </a:r>
            <a:r>
              <a:rPr lang="es-ES" sz="2800" dirty="0">
                <a:solidFill>
                  <a:srgbClr val="0072BC"/>
                </a:solidFill>
                <a:ea typeface="News Gothic MT"/>
                <a:cs typeface="News Gothic MT"/>
              </a:rPr>
              <a:t>ambiente. Usted aprenderá acerca de lo siguiente:</a:t>
            </a:r>
          </a:p>
          <a:p>
            <a:pPr>
              <a:defRPr/>
            </a:pPr>
            <a:endParaRPr lang="es-ES" sz="2800" dirty="0">
              <a:solidFill>
                <a:srgbClr val="0072BC"/>
              </a:solidFill>
              <a:ea typeface="News Gothic MT"/>
              <a:cs typeface="News Gothic MT"/>
            </a:endParaRPr>
          </a:p>
          <a:p>
            <a:pPr>
              <a:defRPr/>
            </a:pPr>
            <a:r>
              <a:rPr lang="es-ES" sz="2800" dirty="0">
                <a:cs typeface="Arial" pitchFamily="34" charset="0"/>
              </a:rPr>
              <a:t>1. Cómo los gérmenes causan las enfermedades.</a:t>
            </a:r>
          </a:p>
          <a:p>
            <a:pPr>
              <a:defRPr/>
            </a:pPr>
            <a:r>
              <a:rPr lang="es-ES" sz="2800" dirty="0">
                <a:cs typeface="Arial" pitchFamily="34" charset="0"/>
              </a:rPr>
              <a:t>2. El uso seguro de </a:t>
            </a:r>
            <a:r>
              <a:rPr lang="es-ES" sz="2800" dirty="0" err="1" smtClean="0">
                <a:cs typeface="Arial" pitchFamily="34" charset="0"/>
              </a:rPr>
              <a:t>higienizantes</a:t>
            </a:r>
            <a:r>
              <a:rPr lang="es-ES" sz="2800" dirty="0" smtClean="0">
                <a:cs typeface="Arial" pitchFamily="34" charset="0"/>
              </a:rPr>
              <a:t> y </a:t>
            </a:r>
            <a:r>
              <a:rPr lang="es-ES" sz="2800" dirty="0">
                <a:cs typeface="Arial" pitchFamily="34" charset="0"/>
              </a:rPr>
              <a:t>desinfectantes.</a:t>
            </a:r>
          </a:p>
          <a:p>
            <a:pPr>
              <a:defRPr/>
            </a:pPr>
            <a:r>
              <a:rPr lang="es-ES" sz="2800" dirty="0">
                <a:cs typeface="Arial" pitchFamily="34" charset="0"/>
              </a:rPr>
              <a:t>3. Un método integrado para manejar los gérmenes en los centros de cuidado infantil (Manejo </a:t>
            </a:r>
            <a:r>
              <a:rPr lang="es-ES" sz="2800" dirty="0" smtClean="0">
                <a:cs typeface="Arial" pitchFamily="34" charset="0"/>
              </a:rPr>
              <a:t>Integrado </a:t>
            </a:r>
            <a:r>
              <a:rPr lang="es-ES" sz="2800" dirty="0">
                <a:cs typeface="Arial" pitchFamily="34" charset="0"/>
              </a:rPr>
              <a:t>de </a:t>
            </a:r>
            <a:r>
              <a:rPr lang="es-ES" sz="2800" dirty="0" smtClean="0">
                <a:cs typeface="Arial" pitchFamily="34" charset="0"/>
              </a:rPr>
              <a:t>Gérmenes </a:t>
            </a:r>
            <a:r>
              <a:rPr lang="es-ES" sz="2800" dirty="0">
                <a:cs typeface="Arial" pitchFamily="34" charset="0"/>
              </a:rPr>
              <a:t>o </a:t>
            </a:r>
            <a:r>
              <a:rPr lang="es-ES" sz="2800" dirty="0" smtClean="0">
                <a:cs typeface="Arial" pitchFamily="34" charset="0"/>
              </a:rPr>
              <a:t>IGM) </a:t>
            </a:r>
            <a:r>
              <a:rPr lang="es-ES" sz="2800" dirty="0">
                <a:cs typeface="Arial" pitchFamily="34" charset="0"/>
              </a:rPr>
              <a:t>que sea saludable para los niños, el personal y el medio ambiente.</a:t>
            </a:r>
          </a:p>
        </p:txBody>
      </p:sp>
      <p:sp>
        <p:nvSpPr>
          <p:cNvPr id="3" name="Date Placeholder 2"/>
          <p:cNvSpPr>
            <a:spLocks noGrp="1"/>
          </p:cNvSpPr>
          <p:nvPr>
            <p:ph type="dt" sz="half" idx="10"/>
          </p:nvPr>
        </p:nvSpPr>
        <p:spPr/>
        <p:txBody>
          <a:bodyPr/>
          <a:lstStyle/>
          <a:p>
            <a:r>
              <a:rPr lang="en-US"/>
              <a:t>2020</a:t>
            </a:r>
            <a:endParaRPr lang="en-US" dirty="0"/>
          </a:p>
        </p:txBody>
      </p:sp>
      <p:sp>
        <p:nvSpPr>
          <p:cNvPr id="7" name="Slide Number Placeholder 6"/>
          <p:cNvSpPr>
            <a:spLocks noGrp="1"/>
          </p:cNvSpPr>
          <p:nvPr>
            <p:ph type="sldNum" sz="quarter" idx="12"/>
          </p:nvPr>
        </p:nvSpPr>
        <p:spPr>
          <a:xfrm>
            <a:off x="6935596" y="6356349"/>
            <a:ext cx="2057400" cy="365125"/>
          </a:xfrm>
        </p:spPr>
        <p:txBody>
          <a:bodyPr/>
          <a:lstStyle/>
          <a:p>
            <a:r>
              <a:rPr lang="en-US" dirty="0"/>
              <a:t>4</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12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2020</a:t>
            </a:r>
          </a:p>
        </p:txBody>
      </p:sp>
      <p:sp>
        <p:nvSpPr>
          <p:cNvPr id="4" name="Slide Number Placeholder 3"/>
          <p:cNvSpPr>
            <a:spLocks noGrp="1"/>
          </p:cNvSpPr>
          <p:nvPr>
            <p:ph type="sldNum" sz="quarter" idx="12"/>
          </p:nvPr>
        </p:nvSpPr>
        <p:spPr/>
        <p:txBody>
          <a:bodyPr/>
          <a:lstStyle/>
          <a:p>
            <a:fld id="{9E58D18C-74CE-471D-9FD4-143F518211FC}" type="slidenum">
              <a:rPr lang="en-US" smtClean="0"/>
              <a:t>6</a:t>
            </a:fld>
            <a:endParaRPr lang="en-US"/>
          </a:p>
        </p:txBody>
      </p:sp>
      <p:sp>
        <p:nvSpPr>
          <p:cNvPr id="6" name="Rectangle 5"/>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402" y="743393"/>
            <a:ext cx="4081195" cy="5281546"/>
          </a:xfrm>
          <a:prstGeom prst="rect">
            <a:avLst/>
          </a:prstGeom>
          <a:ln>
            <a:solidFill>
              <a:srgbClr val="003473"/>
            </a:solidFill>
          </a:ln>
        </p:spPr>
      </p:pic>
    </p:spTree>
    <p:custDataLst>
      <p:tags r:id="rId1"/>
    </p:custDataLst>
    <p:extLst>
      <p:ext uri="{BB962C8B-B14F-4D97-AF65-F5344CB8AC3E}">
        <p14:creationId xmlns:p14="http://schemas.microsoft.com/office/powerpoint/2010/main" val="52195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59" y="787108"/>
            <a:ext cx="7886700" cy="2586418"/>
          </a:xfrm>
        </p:spPr>
        <p:txBody>
          <a:bodyPr>
            <a:normAutofit fontScale="90000"/>
          </a:bodyPr>
          <a:lstStyle/>
          <a:p>
            <a:r>
              <a:rPr lang="es-ES" dirty="0"/>
              <a:t>Ciertos “gérmenes” (llamados también “patógenos o microbios”) causan las enfermedades infecciosas.</a:t>
            </a:r>
            <a:br>
              <a:rPr lang="es-ES" dirty="0"/>
            </a:br>
            <a:endParaRPr lang="es-ES" dirty="0"/>
          </a:p>
        </p:txBody>
      </p:sp>
      <p:sp>
        <p:nvSpPr>
          <p:cNvPr id="3" name="Content Placeholder 2"/>
          <p:cNvSpPr>
            <a:spLocks noGrp="1"/>
          </p:cNvSpPr>
          <p:nvPr>
            <p:ph idx="1"/>
          </p:nvPr>
        </p:nvSpPr>
        <p:spPr>
          <a:xfrm>
            <a:off x="1110934" y="2600012"/>
            <a:ext cx="6922132" cy="3219744"/>
          </a:xfrm>
        </p:spPr>
        <p:txBody>
          <a:bodyPr/>
          <a:lstStyle/>
          <a:p>
            <a:endParaRPr lang="es-ES" dirty="0"/>
          </a:p>
          <a:p>
            <a:endParaRPr lang="es-ES" dirty="0"/>
          </a:p>
          <a:p>
            <a:r>
              <a:rPr lang="es-ES" sz="2600" dirty="0"/>
              <a:t>Virus</a:t>
            </a:r>
          </a:p>
          <a:p>
            <a:r>
              <a:rPr lang="es-ES" sz="2600" dirty="0"/>
              <a:t>Bacterias</a:t>
            </a:r>
          </a:p>
          <a:p>
            <a:r>
              <a:rPr lang="es-ES" sz="2600" dirty="0"/>
              <a:t>Hongos</a:t>
            </a:r>
          </a:p>
          <a:p>
            <a:r>
              <a:rPr lang="es-ES" sz="2600" dirty="0"/>
              <a:t>Parásitos</a:t>
            </a:r>
          </a:p>
          <a:p>
            <a:endParaRPr lang="es-ES" dirty="0"/>
          </a:p>
          <a:p>
            <a:pPr marL="0" indent="0">
              <a:buNone/>
            </a:pPr>
            <a:endParaRPr lang="es-ES" dirty="0"/>
          </a:p>
        </p:txBody>
      </p:sp>
      <p:pic>
        <p:nvPicPr>
          <p:cNvPr id="6" name="Picture 5" descr="How Microbes Devour Carnitine In Meat Eaters-Renovating Your Mind Plunges Into Some Fascinat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409" y="2718927"/>
            <a:ext cx="3100829" cy="3100829"/>
          </a:xfrm>
          <a:prstGeom prst="rect">
            <a:avLst/>
          </a:prstGeom>
        </p:spPr>
      </p:pic>
      <p:sp>
        <p:nvSpPr>
          <p:cNvPr id="4" name="Date Placeholder 3"/>
          <p:cNvSpPr>
            <a:spLocks noGrp="1"/>
          </p:cNvSpPr>
          <p:nvPr>
            <p:ph type="dt" sz="half" idx="10"/>
          </p:nvPr>
        </p:nvSpPr>
        <p:spPr/>
        <p:txBody>
          <a:bodyPr/>
          <a:lstStyle/>
          <a:p>
            <a:r>
              <a:rPr lang="en-US"/>
              <a:t>2020</a:t>
            </a:r>
            <a:endParaRPr lang="en-US" dirty="0"/>
          </a:p>
        </p:txBody>
      </p:sp>
      <p:sp>
        <p:nvSpPr>
          <p:cNvPr id="9" name="Slide Number Placeholder 8"/>
          <p:cNvSpPr>
            <a:spLocks noGrp="1"/>
          </p:cNvSpPr>
          <p:nvPr>
            <p:ph type="sldNum" sz="quarter" idx="12"/>
          </p:nvPr>
        </p:nvSpPr>
        <p:spPr>
          <a:xfrm>
            <a:off x="6955473" y="6356349"/>
            <a:ext cx="2057400" cy="365125"/>
          </a:xfrm>
        </p:spPr>
        <p:txBody>
          <a:bodyPr/>
          <a:lstStyle/>
          <a:p>
            <a:r>
              <a:rPr lang="en-US" dirty="0"/>
              <a:t>5</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42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62" y="745435"/>
            <a:ext cx="7886700" cy="1821317"/>
          </a:xfrm>
        </p:spPr>
        <p:txBody>
          <a:bodyPr>
            <a:normAutofit fontScale="90000"/>
          </a:bodyPr>
          <a:lstStyle/>
          <a:p>
            <a:r>
              <a:rPr lang="es-ES" dirty="0"/>
              <a:t>Pregunta: ¿Por qué los niños pequeños en los centros de cuidado infantil corren un mayor riesgo de contraer una enfermedad infecciosa?</a:t>
            </a:r>
          </a:p>
        </p:txBody>
      </p:sp>
      <p:pic>
        <p:nvPicPr>
          <p:cNvPr id="1026" name="Picture 2" descr="https://dl.boxcloud.com/api/2.0/internal_files/280762951017/versions/295369997673/representations/jpg_paged_2048x2048/content/1.jpg?access_token=1!eTrXiAr0_GiVA314Fg0oa3RDZ3Z8n5ONdNq4mnsLd5ACt0DG2aU8dcx6-33awtUOTMpf9C2yaIzL_-zdhEOIzXa4aBzu1TKWWqDOD5A1-Duwf0ttQw5xflMt4OIbkdGn_8O1Fz2T4ipGVD8Nfh5eSPb7rOhPeyQyivIhUVYKfx64Zv1JnlsmeF-kB49DE7rHW3XCJ4yy7zNwu-cvuRyEI-sUDdGhb-VP0ODhsYQ5R0TsacVuTKk0DUVRcIld4aqmObkSPtN7PJK-rPzZy8oGiLDMnMJfyfN0CuMJ3isign11LzdI-XjipUTNjXgmN2ffhlLfcjdYuNlr9hdUROF52fC9_nRy_RF64IJ21h-wg7rR3jWu2ss1NEGmshjkQfEdGeMCKpiaMtbTQjqMwEZgqno5BjQ2svWKXgHbKK-vbxpZM1j2o3MdKdE_7lLhx8PxK0CI1-l3aCzMk2uIKuxkWevZ5BTtLOgKYcqA0iol7XRcfuq-QbHaKbiF9aUMDgzEDvS-FGN-PhDpLOmbojcyUrH5TxX7zo_3nxJ8342Bm8WiWsVEc5mZL14_VD7ehJ0T&amp;box_client_name=box-content-preview&amp;box_client_version=2.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184" y="2656377"/>
            <a:ext cx="4357256" cy="348580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a:t>2020</a:t>
            </a:r>
            <a:endParaRPr lang="en-US" dirty="0"/>
          </a:p>
        </p:txBody>
      </p:sp>
      <p:sp>
        <p:nvSpPr>
          <p:cNvPr id="7" name="Slide Number Placeholder 6"/>
          <p:cNvSpPr>
            <a:spLocks noGrp="1"/>
          </p:cNvSpPr>
          <p:nvPr>
            <p:ph type="sldNum" sz="quarter" idx="12"/>
          </p:nvPr>
        </p:nvSpPr>
        <p:spPr>
          <a:xfrm>
            <a:off x="6935596" y="6356349"/>
            <a:ext cx="2057400" cy="365125"/>
          </a:xfrm>
        </p:spPr>
        <p:txBody>
          <a:bodyPr/>
          <a:lstStyle/>
          <a:p>
            <a:r>
              <a:rPr lang="en-US" dirty="0"/>
              <a:t>6</a:t>
            </a:r>
          </a:p>
        </p:txBody>
      </p:sp>
      <p:sp>
        <p:nvSpPr>
          <p:cNvPr id="8" name="Rectangle 7"/>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858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460439"/>
            <a:ext cx="7886700" cy="1325563"/>
          </a:xfrm>
        </p:spPr>
        <p:txBody>
          <a:bodyPr/>
          <a:lstStyle/>
          <a:p>
            <a:r>
              <a:rPr lang="es-ES" dirty="0"/>
              <a:t>Respuesta:</a:t>
            </a:r>
          </a:p>
        </p:txBody>
      </p:sp>
      <p:sp>
        <p:nvSpPr>
          <p:cNvPr id="7" name="Content Placeholder 6"/>
          <p:cNvSpPr>
            <a:spLocks noGrp="1"/>
          </p:cNvSpPr>
          <p:nvPr>
            <p:ph idx="1"/>
          </p:nvPr>
        </p:nvSpPr>
        <p:spPr/>
        <p:txBody>
          <a:bodyPr>
            <a:normAutofit fontScale="85000" lnSpcReduction="10000"/>
          </a:bodyPr>
          <a:lstStyle/>
          <a:p>
            <a:r>
              <a:rPr lang="es-ES" dirty="0"/>
              <a:t>Están en contacto directo con otros niños y sus cuidadores.</a:t>
            </a:r>
          </a:p>
          <a:p>
            <a:r>
              <a:rPr lang="es-ES" dirty="0"/>
              <a:t>Son curiosos y tocan todo.</a:t>
            </a:r>
          </a:p>
          <a:p>
            <a:r>
              <a:rPr lang="es-ES" dirty="0"/>
              <a:t>A menudo se llevan los objetos y las manos a la boca.</a:t>
            </a:r>
          </a:p>
          <a:p>
            <a:r>
              <a:rPr lang="es-ES" dirty="0"/>
              <a:t>No saben cómo mantener una buena higiene personal.</a:t>
            </a:r>
          </a:p>
          <a:p>
            <a:r>
              <a:rPr lang="es-ES" dirty="0"/>
              <a:t>Usan pañales o están en la etapa temprana de aprender a ir al baño por sí solos.</a:t>
            </a:r>
          </a:p>
          <a:p>
            <a:r>
              <a:rPr lang="es-ES" dirty="0"/>
              <a:t>Tienen sistemas inmunitarios inmaduros, lo que conduce a más enfermedades y a</a:t>
            </a:r>
            <a:r>
              <a:rPr lang="es-ES" dirty="0">
                <a:solidFill>
                  <a:srgbClr val="FF0000"/>
                </a:solidFill>
              </a:rPr>
              <a:t> </a:t>
            </a:r>
            <a:r>
              <a:rPr lang="es-ES" dirty="0"/>
              <a:t>que compartan más los gérmenes.</a:t>
            </a:r>
          </a:p>
          <a:p>
            <a:r>
              <a:rPr lang="es-ES" dirty="0"/>
              <a:t>No están completamente inmunizados.</a:t>
            </a:r>
          </a:p>
          <a:p>
            <a:r>
              <a:rPr lang="es-ES" dirty="0"/>
              <a:t>Pasan más tiempo en el piso en donde se acumulan los gérmenes.</a:t>
            </a:r>
          </a:p>
        </p:txBody>
      </p:sp>
      <p:sp>
        <p:nvSpPr>
          <p:cNvPr id="2" name="Date Placeholder 1"/>
          <p:cNvSpPr>
            <a:spLocks noGrp="1"/>
          </p:cNvSpPr>
          <p:nvPr>
            <p:ph type="dt" sz="half" idx="10"/>
          </p:nvPr>
        </p:nvSpPr>
        <p:spPr/>
        <p:txBody>
          <a:bodyPr/>
          <a:lstStyle/>
          <a:p>
            <a:r>
              <a:rPr lang="en-US"/>
              <a:t>2020</a:t>
            </a:r>
            <a:endParaRPr lang="en-US" dirty="0"/>
          </a:p>
        </p:txBody>
      </p:sp>
      <p:sp>
        <p:nvSpPr>
          <p:cNvPr id="5" name="Slide Number Placeholder 4"/>
          <p:cNvSpPr>
            <a:spLocks noGrp="1"/>
          </p:cNvSpPr>
          <p:nvPr>
            <p:ph type="sldNum" sz="quarter" idx="12"/>
          </p:nvPr>
        </p:nvSpPr>
        <p:spPr/>
        <p:txBody>
          <a:bodyPr/>
          <a:lstStyle/>
          <a:p>
            <a:r>
              <a:rPr lang="en-US" dirty="0"/>
              <a:t>7</a:t>
            </a:r>
          </a:p>
        </p:txBody>
      </p:sp>
      <p:sp>
        <p:nvSpPr>
          <p:cNvPr id="10" name="Rectangle 9"/>
          <p:cNvSpPr/>
          <p:nvPr/>
        </p:nvSpPr>
        <p:spPr>
          <a:xfrm>
            <a:off x="0" y="0"/>
            <a:ext cx="9144000" cy="411982"/>
          </a:xfrm>
          <a:prstGeom prst="rect">
            <a:avLst/>
          </a:prstGeom>
          <a:solidFill>
            <a:srgbClr val="003473"/>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694332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16610</TotalTime>
  <Words>4921</Words>
  <Application>Microsoft Office PowerPoint</Application>
  <PresentationFormat>On-screen Show (4:3)</PresentationFormat>
  <Paragraphs>545</Paragraphs>
  <Slides>49</Slides>
  <Notes>45</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61" baseType="lpstr">
      <vt:lpstr>Arial</vt:lpstr>
      <vt:lpstr>Calibri</vt:lpstr>
      <vt:lpstr>Calibri Light</vt:lpstr>
      <vt:lpstr>Cambria</vt:lpstr>
      <vt:lpstr>Lucida Sans</vt:lpstr>
      <vt:lpstr>News Gothic MT</vt:lpstr>
      <vt:lpstr>Times New Roman</vt:lpstr>
      <vt:lpstr>Wingdings</vt:lpstr>
      <vt:lpstr>ヒラギノ角ゴ Pro W3</vt:lpstr>
      <vt:lpstr>Office Theme</vt:lpstr>
      <vt:lpstr>Custom Design</vt:lpstr>
      <vt:lpstr>Adobe Acrobat Document</vt:lpstr>
      <vt:lpstr>Manejo Integrado de Gérmenes</vt:lpstr>
      <vt:lpstr>Reconocimientos</vt:lpstr>
      <vt:lpstr>¿Qué es un pesticida antimicrobiano?  </vt:lpstr>
      <vt:lpstr>  Requisito de capacitación de la HSA   </vt:lpstr>
      <vt:lpstr>¿Por qué estamos aquí hoy?</vt:lpstr>
      <vt:lpstr>PowerPoint Presentation</vt:lpstr>
      <vt:lpstr>Ciertos “gérmenes” (llamados también “patógenos o microbios”) causan las enfermedades infecciosas. </vt:lpstr>
      <vt:lpstr>Pregunta: ¿Por qué los niños pequeños en los centros de cuidado infantil corren un mayor riesgo de contraer una enfermedad infecciosa?</vt:lpstr>
      <vt:lpstr>Respuesta:</vt:lpstr>
      <vt:lpstr>  Los gérmenes se propagan con facilidad entre los niños pequeños…</vt:lpstr>
      <vt:lpstr>Formas de detener la propagación de enfermedades infecciosas</vt:lpstr>
      <vt:lpstr>¿Cuál es la diferencia entre limpiar, higienizar y desinfectar?</vt:lpstr>
      <vt:lpstr>LIMPIAR</vt:lpstr>
      <vt:lpstr>Un ambiente limpio… </vt:lpstr>
      <vt:lpstr>Pasos para reducir el desorden:</vt:lpstr>
      <vt:lpstr>Productos de limpieza que son más saludables para las personas y el medio ambiente</vt:lpstr>
      <vt:lpstr> Herramientas para una limpieza eficaz</vt:lpstr>
      <vt:lpstr>¿Qué superficies deben limpiarse?</vt:lpstr>
      <vt:lpstr> PASOS PARA LIMPIAR SUPERFICIES</vt:lpstr>
      <vt:lpstr>HIGIENIZAR</vt:lpstr>
      <vt:lpstr>¿Qué superficies se deben higienizar? </vt:lpstr>
      <vt:lpstr> DESINFECTAR</vt:lpstr>
      <vt:lpstr>¿Qué superficies deben desinfectarse?</vt:lpstr>
      <vt:lpstr>¿Qué productos debo usar para higienizar y desinfectar?</vt:lpstr>
      <vt:lpstr> La etiqueta es la ley</vt:lpstr>
      <vt:lpstr>PowerPoint Presentation</vt:lpstr>
      <vt:lpstr>Declaración de ingredientes </vt:lpstr>
      <vt:lpstr> Logotipo Design for the Environment Si ve el logotipo DfE en una etiqueta autorizada por la EPA para un higienizante o desinfectante, puede estar seguro de que el producto usa un ingrediente activo menos peligroso de esta lista: </vt:lpstr>
      <vt:lpstr>Declaración de ingredientes</vt:lpstr>
      <vt:lpstr>Ingredientes activos posiblemente asmógenos</vt:lpstr>
      <vt:lpstr>¿Sabía usted que…?</vt:lpstr>
      <vt:lpstr>PASOS PARA DESINFECTAR E HIGIENIZAR</vt:lpstr>
      <vt:lpstr>Siempre use precaución con los higienizantes y desinfectantes</vt:lpstr>
      <vt:lpstr> Siempre use precaución con los higienizantes y desinfectantes</vt:lpstr>
      <vt:lpstr>Opciones de compra: Sistemas de dilución</vt:lpstr>
      <vt:lpstr>Hojas de datos de seguridad (SDS)</vt:lpstr>
      <vt:lpstr>¿Qué decir del blanqueador?</vt:lpstr>
      <vt:lpstr>Si se usa blanqueador: </vt:lpstr>
      <vt:lpstr>¿Cumplen los productos sin blanqueador con los reglamentos del Título 22 de la Agencia Encargada de Otorgar Licencias de Cuidado en la Comunidad de California?  ¡SÍ!</vt:lpstr>
      <vt:lpstr>  </vt:lpstr>
      <vt:lpstr>¿Cumplen los productos sin blanqueador con las Escalas de clasificación del medio ambiente-- ECERS, ITERS y FCCERS? ¡SÍ!</vt:lpstr>
      <vt:lpstr>Nombre del producto limpiador: _____________________</vt:lpstr>
      <vt:lpstr>Nombre del producto higienizante: _____________________</vt:lpstr>
      <vt:lpstr>Nombre del producto desinfectante: _____________________</vt:lpstr>
      <vt:lpstr>¿Sabía usted que…?</vt:lpstr>
      <vt:lpstr>Actividad: ¿Limpia, higieniza o desinfecta usted? </vt:lpstr>
      <vt:lpstr>Appendix K CFOC</vt:lpstr>
      <vt:lpstr>Actividad: ¿Limpia, esteriliza o desinfecta usted? </vt:lpstr>
      <vt:lpstr>Actividad de política sobre limpieza, higienización y desinfección </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Bobbie</dc:creator>
  <cp:lastModifiedBy>Rose, Bobbie</cp:lastModifiedBy>
  <cp:revision>167</cp:revision>
  <dcterms:created xsi:type="dcterms:W3CDTF">2020-01-06T21:35:07Z</dcterms:created>
  <dcterms:modified xsi:type="dcterms:W3CDTF">2020-05-22T22:09:35Z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7691C2D5-A9CE-4E2D-9B19-108A201D9D60</vt:lpwstr>
  </property>
  <property fmtid="{D5CDD505-2E9C-101B-9397-08002B2CF9AE}" pid="3" name="ArticulatePath">
    <vt:lpwstr>Integrated Germ Management</vt:lpwstr>
  </property>
</Properties>
</file>