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tags/tag40.xml" ContentType="application/vnd.openxmlformats-officedocument.presentationml.tags+xml"/>
  <Override PartName="/ppt/notesSlides/notesSlide40.xml" ContentType="application/vnd.openxmlformats-officedocument.presentationml.notesSlide+xml"/>
  <Override PartName="/ppt/tags/tag41.xml" ContentType="application/vnd.openxmlformats-officedocument.presentationml.tags+xml"/>
  <Override PartName="/ppt/notesSlides/notesSlide41.xml" ContentType="application/vnd.openxmlformats-officedocument.presentationml.notesSlide+xml"/>
  <Override PartName="/ppt/tags/tag42.xml" ContentType="application/vnd.openxmlformats-officedocument.presentationml.tags+xml"/>
  <Override PartName="/ppt/notesSlides/notesSlide42.xml" ContentType="application/vnd.openxmlformats-officedocument.presentationml.notesSlide+xml"/>
  <Override PartName="/ppt/tags/tag43.xml" ContentType="application/vnd.openxmlformats-officedocument.presentationml.tags+xml"/>
  <Override PartName="/ppt/notesSlides/notesSlide43.xml" ContentType="application/vnd.openxmlformats-officedocument.presentationml.notesSlide+xml"/>
  <Override PartName="/ppt/tags/tag44.xml" ContentType="application/vnd.openxmlformats-officedocument.presentationml.tags+xml"/>
  <Override PartName="/ppt/notesSlides/notesSlide44.xml" ContentType="application/vnd.openxmlformats-officedocument.presentationml.notesSlide+xml"/>
  <Override PartName="/ppt/tags/tag45.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46.xml" ContentType="application/vnd.openxmlformats-officedocument.presentationml.tags+xml"/>
  <Override PartName="/ppt/notesSlides/notesSlide47.xml" ContentType="application/vnd.openxmlformats-officedocument.presentationml.notesSlide+xml"/>
  <Override PartName="/ppt/tags/tag47.xml" ContentType="application/vnd.openxmlformats-officedocument.presentationml.tags+xml"/>
  <Override PartName="/ppt/notesSlides/notesSlide48.xml" ContentType="application/vnd.openxmlformats-officedocument.presentationml.notesSlide+xml"/>
  <Override PartName="/ppt/tags/tag48.xml" ContentType="application/vnd.openxmlformats-officedocument.presentationml.tags+xml"/>
  <Override PartName="/ppt/notesSlides/notesSlide49.xml" ContentType="application/vnd.openxmlformats-officedocument.presentationml.notesSlide+xml"/>
  <Override PartName="/ppt/tags/tag49.xml" ContentType="application/vnd.openxmlformats-officedocument.presentationml.tags+xml"/>
  <Override PartName="/ppt/notesSlides/notesSlide50.xml" ContentType="application/vnd.openxmlformats-officedocument.presentationml.notesSlide+xml"/>
  <Override PartName="/ppt/tags/tag50.xml" ContentType="application/vnd.openxmlformats-officedocument.presentationml.tags+xml"/>
  <Override PartName="/ppt/notesSlides/notesSlide51.xml" ContentType="application/vnd.openxmlformats-officedocument.presentationml.notesSlide+xml"/>
  <Override PartName="/ppt/tags/tag51.xml" ContentType="application/vnd.openxmlformats-officedocument.presentationml.tags+xml"/>
  <Override PartName="/ppt/notesSlides/notesSlide5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 id="2147483686" r:id="rId2"/>
  </p:sldMasterIdLst>
  <p:notesMasterIdLst>
    <p:notesMasterId r:id="rId59"/>
  </p:notesMasterIdLst>
  <p:sldIdLst>
    <p:sldId id="256" r:id="rId3"/>
    <p:sldId id="263" r:id="rId4"/>
    <p:sldId id="259" r:id="rId5"/>
    <p:sldId id="264" r:id="rId6"/>
    <p:sldId id="265" r:id="rId7"/>
    <p:sldId id="316" r:id="rId8"/>
    <p:sldId id="270" r:id="rId9"/>
    <p:sldId id="272" r:id="rId10"/>
    <p:sldId id="309" r:id="rId11"/>
    <p:sldId id="271" r:id="rId12"/>
    <p:sldId id="273" r:id="rId13"/>
    <p:sldId id="269" r:id="rId14"/>
    <p:sldId id="266" r:id="rId15"/>
    <p:sldId id="267" r:id="rId16"/>
    <p:sldId id="281" r:id="rId17"/>
    <p:sldId id="274" r:id="rId18"/>
    <p:sldId id="282" r:id="rId19"/>
    <p:sldId id="285" r:id="rId20"/>
    <p:sldId id="284" r:id="rId21"/>
    <p:sldId id="268" r:id="rId22"/>
    <p:sldId id="372" r:id="rId23"/>
    <p:sldId id="280" r:id="rId24"/>
    <p:sldId id="289" r:id="rId25"/>
    <p:sldId id="288" r:id="rId26"/>
    <p:sldId id="290" r:id="rId27"/>
    <p:sldId id="292" r:id="rId28"/>
    <p:sldId id="291" r:id="rId29"/>
    <p:sldId id="311" r:id="rId30"/>
    <p:sldId id="276" r:id="rId31"/>
    <p:sldId id="312" r:id="rId32"/>
    <p:sldId id="307" r:id="rId33"/>
    <p:sldId id="300" r:id="rId34"/>
    <p:sldId id="371" r:id="rId35"/>
    <p:sldId id="301" r:id="rId36"/>
    <p:sldId id="303" r:id="rId37"/>
    <p:sldId id="304" r:id="rId38"/>
    <p:sldId id="296" r:id="rId39"/>
    <p:sldId id="319" r:id="rId40"/>
    <p:sldId id="294" r:id="rId41"/>
    <p:sldId id="313" r:id="rId42"/>
    <p:sldId id="310" r:id="rId43"/>
    <p:sldId id="295" r:id="rId44"/>
    <p:sldId id="306" r:id="rId45"/>
    <p:sldId id="308" r:id="rId46"/>
    <p:sldId id="297" r:id="rId47"/>
    <p:sldId id="298" r:id="rId48"/>
    <p:sldId id="315" r:id="rId49"/>
    <p:sldId id="302" r:id="rId50"/>
    <p:sldId id="278" r:id="rId51"/>
    <p:sldId id="374" r:id="rId52"/>
    <p:sldId id="375" r:id="rId53"/>
    <p:sldId id="262" r:id="rId54"/>
    <p:sldId id="305" r:id="rId55"/>
    <p:sldId id="321" r:id="rId56"/>
    <p:sldId id="279" r:id="rId57"/>
    <p:sldId id="325" r:id="rId58"/>
  </p:sldIdLst>
  <p:sldSz cx="12192000" cy="6858000"/>
  <p:notesSz cx="6858000" cy="9144000"/>
  <p:custDataLst>
    <p:tags r:id="rId6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ED4C1B5-FF15-A457-FA43-FE2901D13BDC}" name="Mira Liao" initials="ML" userId="S::Mira.Liao@ucsf.edu::c64aa82d-7898-4e94-bbef-2c55ca8e7d7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2BC"/>
    <a:srgbClr val="003473"/>
    <a:srgbClr val="F7941E"/>
    <a:srgbClr val="8DC63F"/>
    <a:srgbClr val="D90F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103" autoAdjust="0"/>
  </p:normalViewPr>
  <p:slideViewPr>
    <p:cSldViewPr snapToGrid="0">
      <p:cViewPr varScale="1">
        <p:scale>
          <a:sx n="115" d="100"/>
          <a:sy n="115" d="100"/>
        </p:scale>
        <p:origin x="432" y="102"/>
      </p:cViewPr>
      <p:guideLst/>
    </p:cSldViewPr>
  </p:slideViewPr>
  <p:notesTextViewPr>
    <p:cViewPr>
      <p:scale>
        <a:sx n="1" d="1"/>
        <a:sy n="1" d="1"/>
      </p:scale>
      <p:origin x="0" y="0"/>
    </p:cViewPr>
  </p:notesTextViewPr>
  <p:notesViewPr>
    <p:cSldViewPr snapToGrid="0">
      <p:cViewPr varScale="1">
        <p:scale>
          <a:sx n="51" d="100"/>
          <a:sy n="51" d="100"/>
        </p:scale>
        <p:origin x="2692" y="6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gs" Target="tags/tag1.xml"/><Relationship Id="rId65" Type="http://schemas.microsoft.com/office/2018/10/relationships/authors" Target="author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6526BA-E6E7-400E-ABBB-C634676A9736}" type="datetimeFigureOut">
              <a:rPr lang="en-US" smtClean="0"/>
              <a:t>6/5/2023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CBF3A2-1D03-491F-BDB6-337C0C097926}" type="slidenum">
              <a:rPr lang="en-US" smtClean="0"/>
              <a:t>‹#›</a:t>
            </a:fld>
            <a:endParaRPr lang="en-US" dirty="0"/>
          </a:p>
        </p:txBody>
      </p:sp>
    </p:spTree>
    <p:extLst>
      <p:ext uri="{BB962C8B-B14F-4D97-AF65-F5344CB8AC3E}">
        <p14:creationId xmlns:p14="http://schemas.microsoft.com/office/powerpoint/2010/main" val="3511702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ersi.info/PDF/NotesforClarification/ECERS-R%20Additional%20Notes_recent.pdf"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CBF3A2-1D03-491F-BDB6-337C0C097926}" type="slidenum">
              <a:rPr lang="en-US" smtClean="0"/>
              <a:t>1</a:t>
            </a:fld>
            <a:endParaRPr lang="en-US" dirty="0"/>
          </a:p>
        </p:txBody>
      </p:sp>
    </p:spTree>
    <p:extLst>
      <p:ext uri="{BB962C8B-B14F-4D97-AF65-F5344CB8AC3E}">
        <p14:creationId xmlns:p14="http://schemas.microsoft.com/office/powerpoint/2010/main" val="4907309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兒童會經常生病！</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血源性疾病在被感染者的血液進入他人身體時即發生傳播。這在托兒機構中是不常見的。</a:t>
            </a:r>
            <a:endParaRPr lang="en-US" dirty="0"/>
          </a:p>
          <a:p>
            <a:endParaRPr lang="en-US" dirty="0"/>
          </a:p>
        </p:txBody>
      </p:sp>
      <p:sp>
        <p:nvSpPr>
          <p:cNvPr id="4" name="Slide Number Placeholder 3"/>
          <p:cNvSpPr>
            <a:spLocks noGrp="1"/>
          </p:cNvSpPr>
          <p:nvPr>
            <p:ph type="sldNum" sz="quarter" idx="10"/>
          </p:nvPr>
        </p:nvSpPr>
        <p:spPr/>
        <p:txBody>
          <a:bodyPr/>
          <a:lstStyle/>
          <a:p>
            <a:fld id="{ECCBF3A2-1D03-491F-BDB6-337C0C097926}" type="slidenum">
              <a:rPr lang="en-US" smtClean="0"/>
              <a:t>10</a:t>
            </a:fld>
            <a:endParaRPr lang="en-US" dirty="0"/>
          </a:p>
        </p:txBody>
      </p:sp>
    </p:spTree>
    <p:extLst>
      <p:ext uri="{BB962C8B-B14F-4D97-AF65-F5344CB8AC3E}">
        <p14:creationId xmlns:p14="http://schemas.microsoft.com/office/powerpoint/2010/main" val="16282490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zh-CN" altLang="en-US" dirty="0"/>
              <a:t>洗手對於減少疾病傳播是很關鍵的。另一種方法是使用抗微生物殺蟲劑</a:t>
            </a:r>
            <a:r>
              <a:rPr lang="en-US" dirty="0"/>
              <a:t> </a:t>
            </a:r>
            <a:r>
              <a:rPr lang="en-US" baseline="0" dirty="0"/>
              <a:t>(</a:t>
            </a:r>
            <a:r>
              <a:rPr lang="zh-CN" altLang="en-US" baseline="0" dirty="0"/>
              <a:t>抑菌劑和消毒劑</a:t>
            </a:r>
            <a:r>
              <a:rPr lang="en-US" baseline="0" dirty="0"/>
              <a:t>)</a:t>
            </a:r>
            <a:r>
              <a:rPr lang="zh-CN" altLang="en-US" baseline="0" dirty="0"/>
              <a:t>。</a:t>
            </a:r>
            <a:endParaRPr lang="en-US" dirty="0"/>
          </a:p>
        </p:txBody>
      </p:sp>
      <p:sp>
        <p:nvSpPr>
          <p:cNvPr id="4" name="Slide Number Placeholder 3"/>
          <p:cNvSpPr>
            <a:spLocks noGrp="1"/>
          </p:cNvSpPr>
          <p:nvPr>
            <p:ph type="sldNum" sz="quarter" idx="10"/>
          </p:nvPr>
        </p:nvSpPr>
        <p:spPr/>
        <p:txBody>
          <a:bodyPr/>
          <a:lstStyle/>
          <a:p>
            <a:fld id="{ECCBF3A2-1D03-491F-BDB6-337C0C097926}" type="slidenum">
              <a:rPr lang="en-US" smtClean="0"/>
              <a:t>11</a:t>
            </a:fld>
            <a:endParaRPr lang="en-US" dirty="0"/>
          </a:p>
        </p:txBody>
      </p:sp>
    </p:spTree>
    <p:extLst>
      <p:ext uri="{BB962C8B-B14F-4D97-AF65-F5344CB8AC3E}">
        <p14:creationId xmlns:p14="http://schemas.microsoft.com/office/powerpoint/2010/main" val="33321741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942253">
              <a:defRPr/>
            </a:pPr>
            <a:r>
              <a:rPr lang="zh-CN" altLang="en-US" dirty="0"/>
              <a:t>這些詞語常常被混用，但是它們的含義是不一樣的。我們來一一說明。</a:t>
            </a:r>
            <a:endParaRPr lang="en-US" dirty="0"/>
          </a:p>
        </p:txBody>
      </p:sp>
      <p:sp>
        <p:nvSpPr>
          <p:cNvPr id="4" name="Slide Number Placeholder 3"/>
          <p:cNvSpPr>
            <a:spLocks noGrp="1"/>
          </p:cNvSpPr>
          <p:nvPr>
            <p:ph type="sldNum" sz="quarter" idx="10"/>
          </p:nvPr>
        </p:nvSpPr>
        <p:spPr/>
        <p:txBody>
          <a:bodyPr/>
          <a:lstStyle/>
          <a:p>
            <a:fld id="{26AE089B-273D-4B98-82C8-F063A6BF9825}" type="slidenum">
              <a:rPr lang="en-US" smtClean="0"/>
              <a:t>12</a:t>
            </a:fld>
            <a:endParaRPr lang="en-US" dirty="0"/>
          </a:p>
        </p:txBody>
      </p:sp>
    </p:spTree>
    <p:extLst>
      <p:ext uri="{BB962C8B-B14F-4D97-AF65-F5344CB8AC3E}">
        <p14:creationId xmlns:p14="http://schemas.microsoft.com/office/powerpoint/2010/main" val="16283279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942253">
              <a:defRPr/>
            </a:pPr>
            <a:r>
              <a:rPr lang="zh-CN" altLang="en-US" dirty="0"/>
              <a:t>向學員問這個開放式的問題，鼓勵他們踴躍回答。維持環境清潔有很多好的理由</a:t>
            </a:r>
            <a:r>
              <a:rPr lang="en-US" baseline="0" dirty="0"/>
              <a:t>…</a:t>
            </a:r>
            <a:endParaRPr lang="en-US" dirty="0"/>
          </a:p>
        </p:txBody>
      </p:sp>
      <p:sp>
        <p:nvSpPr>
          <p:cNvPr id="4" name="Slide Number Placeholder 3"/>
          <p:cNvSpPr>
            <a:spLocks noGrp="1"/>
          </p:cNvSpPr>
          <p:nvPr>
            <p:ph type="sldNum" sz="quarter" idx="10"/>
          </p:nvPr>
        </p:nvSpPr>
        <p:spPr/>
        <p:txBody>
          <a:bodyPr/>
          <a:lstStyle/>
          <a:p>
            <a:fld id="{26AE089B-273D-4B98-82C8-F063A6BF9825}" type="slidenum">
              <a:rPr lang="en-US" smtClean="0"/>
              <a:t>13</a:t>
            </a:fld>
            <a:endParaRPr lang="en-US" dirty="0"/>
          </a:p>
        </p:txBody>
      </p:sp>
    </p:spTree>
    <p:extLst>
      <p:ext uri="{BB962C8B-B14F-4D97-AF65-F5344CB8AC3E}">
        <p14:creationId xmlns:p14="http://schemas.microsoft.com/office/powerpoint/2010/main" val="12657585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942253">
              <a:defRPr/>
            </a:pPr>
            <a:r>
              <a:rPr lang="zh-CN" altLang="en-US" dirty="0"/>
              <a:t>向學員問這個開放式的問題，鼓勵他們踴躍回答。我們將講解清潔的基本概念。</a:t>
            </a:r>
            <a:endParaRPr lang="en-US" dirty="0"/>
          </a:p>
        </p:txBody>
      </p:sp>
      <p:sp>
        <p:nvSpPr>
          <p:cNvPr id="4" name="Slide Number Placeholder 3"/>
          <p:cNvSpPr>
            <a:spLocks noGrp="1"/>
          </p:cNvSpPr>
          <p:nvPr>
            <p:ph type="sldNum" sz="quarter" idx="10"/>
          </p:nvPr>
        </p:nvSpPr>
        <p:spPr/>
        <p:txBody>
          <a:bodyPr/>
          <a:lstStyle/>
          <a:p>
            <a:fld id="{26AE089B-273D-4B98-82C8-F063A6BF9825}" type="slidenum">
              <a:rPr lang="en-US" smtClean="0"/>
              <a:t>14</a:t>
            </a:fld>
            <a:endParaRPr lang="en-US" dirty="0"/>
          </a:p>
        </p:txBody>
      </p:sp>
    </p:spTree>
    <p:extLst>
      <p:ext uri="{BB962C8B-B14F-4D97-AF65-F5344CB8AC3E}">
        <p14:creationId xmlns:p14="http://schemas.microsoft.com/office/powerpoint/2010/main" val="1641128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r>
              <a:rPr lang="zh-CN" altLang="en-US" dirty="0"/>
              <a:t>對雜亂的環境進行清潔、抑菌和消毒是不可能的。所以第一步是清除雜物。</a:t>
            </a:r>
            <a:endParaRPr lang="en-US" dirty="0"/>
          </a:p>
        </p:txBody>
      </p:sp>
      <p:sp>
        <p:nvSpPr>
          <p:cNvPr id="4" name="Slide Number Placeholder 3"/>
          <p:cNvSpPr>
            <a:spLocks noGrp="1"/>
          </p:cNvSpPr>
          <p:nvPr>
            <p:ph type="sldNum" sz="quarter" idx="10"/>
          </p:nvPr>
        </p:nvSpPr>
        <p:spPr/>
        <p:txBody>
          <a:bodyPr/>
          <a:lstStyle/>
          <a:p>
            <a:fld id="{26AE089B-273D-4B98-82C8-F063A6BF9825}" type="slidenum">
              <a:rPr lang="en-US" smtClean="0"/>
              <a:t>15</a:t>
            </a:fld>
            <a:endParaRPr lang="en-US" dirty="0"/>
          </a:p>
        </p:txBody>
      </p:sp>
    </p:spTree>
    <p:extLst>
      <p:ext uri="{BB962C8B-B14F-4D97-AF65-F5344CB8AC3E}">
        <p14:creationId xmlns:p14="http://schemas.microsoft.com/office/powerpoint/2010/main" val="24352053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下一個步驟是選擇安全的清潔産品。很多産品有強烈的氣味，或者用香氣遮蓋氣味，導致空氣品質很差。</a:t>
            </a:r>
            <a:r>
              <a:rPr lang="en-US" dirty="0"/>
              <a:t> </a:t>
            </a:r>
            <a:r>
              <a:rPr lang="zh-CN" altLang="en-US" dirty="0"/>
              <a:t>有些産品可能宣傳自己爲綠色産品，但實際上不是。請認明第三方認證標志，確認您所使用的産品對於人和環境是安全的。有些産品可以直接使用，有些産品需要用水稀釋。務必遵照産品標簽上的正確使用說明，並按指示使用個人防護設備如手套和護眼用具。</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445F4572-CB99-40FC-AA4A-6C21834D3768}" type="slidenum">
              <a:rPr lang="en-US" smtClean="0"/>
              <a:pPr>
                <a:defRPr/>
              </a:pPr>
              <a:t>16</a:t>
            </a:fld>
            <a:endParaRPr lang="en-US" dirty="0"/>
          </a:p>
        </p:txBody>
      </p:sp>
    </p:spTree>
    <p:extLst>
      <p:ext uri="{BB962C8B-B14F-4D97-AF65-F5344CB8AC3E}">
        <p14:creationId xmlns:p14="http://schemas.microsoft.com/office/powerpoint/2010/main" val="36563331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zh-CN" altLang="en-US" dirty="0"/>
              <a:t>微纖維布料和拖布可以很好地捕捉和吸收表面上的塵土、油、病菌和殘渣。他們很快乾燥，所用的清潔用品用量較少。海綿裏面可以躲藏微生物，可能會傳播病菌。而不是清潔。門口和出入口的擦鞋墊能夠捕捉鞋底帶來的塵土。每天真空吸塵清潔門口的擦鞋墊。您也可以考慮</a:t>
            </a:r>
            <a:r>
              <a:rPr lang="en-US" altLang="zh-CN" dirty="0"/>
              <a:t>『</a:t>
            </a:r>
            <a:r>
              <a:rPr lang="zh-CN" altLang="en-US" dirty="0"/>
              <a:t>脫鞋入內</a:t>
            </a:r>
            <a:r>
              <a:rPr lang="en-US" altLang="zh-CN" dirty="0"/>
              <a:t>』</a:t>
            </a:r>
            <a:r>
              <a:rPr lang="zh-CN" altLang="en-US" dirty="0"/>
              <a:t>的政策，特別是嬰兒</a:t>
            </a:r>
            <a:r>
              <a:rPr lang="en-US" altLang="zh-CN" dirty="0"/>
              <a:t>/</a:t>
            </a:r>
            <a:r>
              <a:rPr lang="zh-CN" altLang="en-US" dirty="0"/>
              <a:t>幼兒托兒機構。</a:t>
            </a:r>
            <a:endParaRPr lang="en-US" baseline="0" dirty="0"/>
          </a:p>
          <a:p>
            <a:r>
              <a:rPr lang="zh-CN" altLang="en-US" baseline="0" dirty="0"/>
              <a:t>帶</a:t>
            </a:r>
            <a:r>
              <a:rPr lang="en-US" baseline="0" dirty="0"/>
              <a:t>HEPA </a:t>
            </a:r>
            <a:r>
              <a:rPr lang="zh-CN" altLang="en-US" baseline="0" dirty="0"/>
              <a:t>過濾器的吸塵器相比普通吸塵器能夠吸起更多的泥土、灰塵、皮屑、過敏原等。</a:t>
            </a:r>
            <a:endParaRPr lang="en-US" altLang="zh-CN"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ECCBF3A2-1D03-491F-BDB6-337C0C097926}" type="slidenum">
              <a:rPr lang="en-US" smtClean="0"/>
              <a:t>17</a:t>
            </a:fld>
            <a:endParaRPr lang="en-US" dirty="0"/>
          </a:p>
        </p:txBody>
      </p:sp>
    </p:spTree>
    <p:extLst>
      <p:ext uri="{BB962C8B-B14F-4D97-AF65-F5344CB8AC3E}">
        <p14:creationId xmlns:p14="http://schemas.microsoft.com/office/powerpoint/2010/main" val="30775576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9263" y="715963"/>
            <a:ext cx="6361112" cy="3579812"/>
          </a:xfrm>
        </p:spPr>
      </p:sp>
      <p:sp>
        <p:nvSpPr>
          <p:cNvPr id="3" name="Notes Placeholder 2"/>
          <p:cNvSpPr>
            <a:spLocks noGrp="1"/>
          </p:cNvSpPr>
          <p:nvPr>
            <p:ph type="body" idx="1"/>
          </p:nvPr>
        </p:nvSpPr>
        <p:spPr/>
        <p:txBody>
          <a:bodyPr/>
          <a:lstStyle/>
          <a:p>
            <a:r>
              <a:rPr lang="zh-TW" altLang="en-US" dirty="0"/>
              <a:t>用肥皂清洗、用水沖洗可以清潔這些表面</a:t>
            </a:r>
            <a:r>
              <a:rPr lang="zh-CN" altLang="en-US" dirty="0"/>
              <a:t>。清潔時的摩擦動作可以去掉大部分塵土。</a:t>
            </a:r>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18488635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aseline="0" dirty="0"/>
              <a:t>*</a:t>
            </a:r>
            <a:r>
              <a:rPr lang="zh-CN" altLang="en-US" baseline="0" dirty="0"/>
              <a:t>避免使用乳膠手套，因爲有過敏的風險。</a:t>
            </a:r>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445F4572-CB99-40FC-AA4A-6C21834D3768}" type="slidenum">
              <a:rPr lang="en-US" smtClean="0"/>
              <a:pPr>
                <a:defRPr/>
              </a:pPr>
              <a:t>19</a:t>
            </a:fld>
            <a:endParaRPr lang="en-US" dirty="0"/>
          </a:p>
        </p:txBody>
      </p:sp>
    </p:spTree>
    <p:extLst>
      <p:ext uri="{BB962C8B-B14F-4D97-AF65-F5344CB8AC3E}">
        <p14:creationId xmlns:p14="http://schemas.microsoft.com/office/powerpoint/2010/main" val="2655952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2" eaLnBrk="1" hangingPunct="1">
              <a:spcBef>
                <a:spcPct val="0"/>
              </a:spcBef>
            </a:pPr>
            <a:r>
              <a:rPr lang="zh-CN" altLang="en-US" dirty="0"/>
              <a:t>本</a:t>
            </a:r>
            <a:r>
              <a:rPr lang="en-US" altLang="zh-CN" dirty="0"/>
              <a:t>『</a:t>
            </a:r>
            <a:r>
              <a:rPr lang="zh-CN" altLang="en-US" dirty="0"/>
              <a:t>整合式蟲害管理</a:t>
            </a:r>
            <a:r>
              <a:rPr lang="en-US" altLang="zh-CN" dirty="0"/>
              <a:t>』</a:t>
            </a:r>
            <a:r>
              <a:rPr lang="en-US" altLang="en-US" dirty="0"/>
              <a:t>(IPM) </a:t>
            </a:r>
            <a:r>
              <a:rPr lang="zh-CN" altLang="en-US" dirty="0"/>
              <a:t>課程由加州殺蟲劑規管部</a:t>
            </a:r>
            <a:r>
              <a:rPr lang="en-US" altLang="en-US" dirty="0"/>
              <a:t> (DPR) </a:t>
            </a:r>
            <a:r>
              <a:rPr lang="zh-CN" altLang="en-US" dirty="0"/>
              <a:t>提供資助，最初由加州大學舊金山分校護理學院的加州托兒衛生項目與加州大學伯克利分校環境研究與兒童健康中心和 </a:t>
            </a:r>
            <a:r>
              <a:rPr lang="en-US" altLang="zh-CN" dirty="0"/>
              <a:t>DPR </a:t>
            </a:r>
            <a:r>
              <a:rPr lang="zh-CN" altLang="en-US" dirty="0"/>
              <a:t>合作開發。本文件的內容不一定反映 </a:t>
            </a:r>
            <a:r>
              <a:rPr lang="en-US" altLang="zh-CN" dirty="0"/>
              <a:t>DPR </a:t>
            </a:r>
            <a:r>
              <a:rPr lang="zh-CN" altLang="en-US" dirty="0"/>
              <a:t>的觀點和政策，所提及的品牌或産品名稱也不構成背書或推薦。</a:t>
            </a:r>
            <a:endParaRPr lang="en-US" altLang="en-US" dirty="0"/>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C470EE44-693A-4234-8A22-8BEA116CCD7A}" type="slidenum">
              <a:rPr lang="en-US" altLang="en-US" smtClean="0"/>
              <a:pPr eaLnBrk="1" hangingPunct="1"/>
              <a:t>2</a:t>
            </a:fld>
            <a:endParaRPr lang="en-US" altLang="en-US" dirty="0"/>
          </a:p>
        </p:txBody>
      </p:sp>
    </p:spTree>
    <p:extLst>
      <p:ext uri="{BB962C8B-B14F-4D97-AF65-F5344CB8AC3E}">
        <p14:creationId xmlns:p14="http://schemas.microsoft.com/office/powerpoint/2010/main" val="6102455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抑菌劑</a:t>
            </a:r>
            <a:r>
              <a:rPr lang="zh-TW" altLang="en-US" dirty="0"/>
              <a:t>殺死病菌到一定的程度，減少因爲接觸表面而生病的風險</a:t>
            </a:r>
            <a:r>
              <a:rPr lang="zh-CN" altLang="en-US" dirty="0"/>
              <a:t>。抑菌劑屬抗微生物殺蟲劑。</a:t>
            </a:r>
            <a:endParaRPr lang="en-US" dirty="0"/>
          </a:p>
          <a:p>
            <a:endParaRPr lang="en-US" dirty="0"/>
          </a:p>
        </p:txBody>
      </p:sp>
      <p:sp>
        <p:nvSpPr>
          <p:cNvPr id="4" name="Slide Number Placeholder 3"/>
          <p:cNvSpPr>
            <a:spLocks noGrp="1"/>
          </p:cNvSpPr>
          <p:nvPr>
            <p:ph type="sldNum" sz="quarter" idx="10"/>
          </p:nvPr>
        </p:nvSpPr>
        <p:spPr/>
        <p:txBody>
          <a:bodyPr/>
          <a:lstStyle/>
          <a:p>
            <a:fld id="{ECCBF3A2-1D03-491F-BDB6-337C0C097926}" type="slidenum">
              <a:rPr lang="en-US" smtClean="0"/>
              <a:t>20</a:t>
            </a:fld>
            <a:endParaRPr lang="en-US" dirty="0"/>
          </a:p>
        </p:txBody>
      </p:sp>
    </p:spTree>
    <p:extLst>
      <p:ext uri="{BB962C8B-B14F-4D97-AF65-F5344CB8AC3E}">
        <p14:creationId xmlns:p14="http://schemas.microsoft.com/office/powerpoint/2010/main" val="41098640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9263" y="715963"/>
            <a:ext cx="6361112" cy="3579812"/>
          </a:xfrm>
        </p:spPr>
      </p:sp>
      <p:sp>
        <p:nvSpPr>
          <p:cNvPr id="3" name="Notes Placeholder 2"/>
          <p:cNvSpPr>
            <a:spLocks noGrp="1"/>
          </p:cNvSpPr>
          <p:nvPr>
            <p:ph type="body" idx="1"/>
          </p:nvPr>
        </p:nvSpPr>
        <p:spPr/>
        <p:txBody>
          <a:bodyPr/>
          <a:lstStyle/>
          <a:p>
            <a:r>
              <a:rPr lang="zh-CN" altLang="en-US" dirty="0"/>
              <a:t>適用於食物接觸面的消毒（盤子、餐具、砧板、高腳椅</a:t>
            </a:r>
            <a:r>
              <a:rPr lang="zh-CN" altLang="en-US" sz="1200" b="0" i="0" u="none" strike="noStrike" baseline="0" dirty="0">
                <a:solidFill>
                  <a:srgbClr val="000000"/>
                </a:solidFill>
              </a:rPr>
              <a:t>托</a:t>
            </a:r>
            <a:r>
              <a:rPr lang="zh-CN" altLang="en-US" dirty="0"/>
              <a:t>盤、桌子），兒童可能放入</a:t>
            </a:r>
            <a:r>
              <a:rPr lang="zh-CN" altLang="en-US" sz="1200" b="0" i="0" u="none" strike="noStrike" baseline="0" dirty="0">
                <a:solidFill>
                  <a:srgbClr val="000000"/>
                </a:solidFill>
              </a:rPr>
              <a:t>嘴裡</a:t>
            </a:r>
            <a:r>
              <a:rPr lang="zh-CN" altLang="en-US" dirty="0"/>
              <a:t>的玩具（如果被另一個孩子使用</a:t>
            </a:r>
            <a:r>
              <a:rPr lang="zh-CN" altLang="en-US" sz="1200" b="0" i="0" u="none" strike="noStrike" baseline="0" dirty="0">
                <a:solidFill>
                  <a:srgbClr val="000000"/>
                </a:solidFill>
              </a:rPr>
              <a:t>過</a:t>
            </a:r>
            <a:r>
              <a:rPr lang="zh-CN" altLang="en-US" dirty="0"/>
              <a:t>），以及奶嘴（如果髒了或被另一個孩子使用</a:t>
            </a:r>
            <a:r>
              <a:rPr lang="zh-CN" altLang="en-US" sz="1200" b="0" i="0" u="none" strike="noStrike" baseline="0" dirty="0">
                <a:solidFill>
                  <a:srgbClr val="000000"/>
                </a:solidFill>
              </a:rPr>
              <a:t>過</a:t>
            </a:r>
            <a:r>
              <a:rPr lang="zh-CN" altLang="en-US" dirty="0"/>
              <a:t>）。</a:t>
            </a:r>
            <a:endParaRPr lang="en-US" dirty="0"/>
          </a:p>
          <a:p>
            <a:endParaRPr lang="en-US" dirty="0"/>
          </a:p>
          <a:p>
            <a:r>
              <a:rPr lang="zh-CN" altLang="en-US" dirty="0"/>
              <a:t>食物接觸面（提供、儲存或準備食物的表面）。 混合使用的桌子。</a:t>
            </a:r>
            <a:endParaRPr lang="en-US" altLang="zh-CN" dirty="0"/>
          </a:p>
          <a:p>
            <a:endParaRPr lang="en-US" sz="1800" b="0" i="0" u="none" strike="noStrike" baseline="0" dirty="0">
              <a:solidFill>
                <a:srgbClr val="000000"/>
              </a:solidFill>
              <a:latin typeface="Wingdings" panose="05000000000000000000" pitchFamily="2" charset="2"/>
            </a:endParaRPr>
          </a:p>
          <a:p>
            <a:r>
              <a:rPr lang="zh-CN" altLang="en-US" sz="1800" b="0" i="0" u="none" strike="noStrike" baseline="0" dirty="0">
                <a:solidFill>
                  <a:srgbClr val="000000"/>
                </a:solidFill>
                <a:latin typeface="Wingdings" panose="05000000000000000000" pitchFamily="2" charset="2"/>
              </a:rPr>
              <a:t>摘自</a:t>
            </a:r>
            <a:r>
              <a:rPr lang="en-US" altLang="zh-CN" sz="1800" b="0" i="0" u="none" strike="noStrike" baseline="0" dirty="0">
                <a:solidFill>
                  <a:srgbClr val="000000"/>
                </a:solidFill>
                <a:latin typeface="Wingdings" panose="05000000000000000000" pitchFamily="2" charset="2"/>
              </a:rPr>
              <a:t>《</a:t>
            </a:r>
            <a:r>
              <a:rPr lang="zh-CN" altLang="en-US" sz="1800" b="0" i="0" u="none" strike="noStrike" baseline="0" dirty="0">
                <a:solidFill>
                  <a:srgbClr val="000000"/>
                </a:solidFill>
                <a:latin typeface="Wingdings" panose="05000000000000000000" pitchFamily="2" charset="2"/>
              </a:rPr>
              <a:t>關愛我們的孩子</a:t>
            </a:r>
            <a:r>
              <a:rPr lang="en-US" altLang="zh-CN" sz="1800" b="0" i="0" u="none" strike="noStrike" baseline="0" dirty="0">
                <a:solidFill>
                  <a:srgbClr val="000000"/>
                </a:solidFill>
                <a:latin typeface="Wingdings" panose="05000000000000000000" pitchFamily="2" charset="2"/>
              </a:rPr>
              <a:t>》</a:t>
            </a:r>
            <a:endParaRPr lang="zh-CN" altLang="en-US" sz="1800" b="0" i="0" u="none" strike="noStrike" baseline="0" dirty="0">
              <a:solidFill>
                <a:srgbClr val="000000"/>
              </a:solidFill>
              <a:latin typeface="Wingdings" panose="05000000000000000000" pitchFamily="2" charset="2"/>
            </a:endParaRPr>
          </a:p>
          <a:p>
            <a:r>
              <a:rPr lang="zh-CN" altLang="en-US" sz="1800" b="0" i="0" u="none" strike="noStrike" baseline="0" dirty="0">
                <a:solidFill>
                  <a:srgbClr val="000000"/>
                </a:solidFill>
                <a:latin typeface="Wingdings" panose="05000000000000000000" pitchFamily="2" charset="2"/>
              </a:rPr>
              <a:t>如果奶嘴髒了或被其他孩子使用</a:t>
            </a:r>
            <a:r>
              <a:rPr lang="zh-CN" altLang="en-US" sz="1800" b="0" i="0" u="none" strike="noStrike" baseline="0" dirty="0">
                <a:solidFill>
                  <a:srgbClr val="000000"/>
                </a:solidFill>
              </a:rPr>
              <a:t>過</a:t>
            </a:r>
            <a:r>
              <a:rPr lang="zh-CN" altLang="en-US" sz="1800" b="0" i="0" u="none" strike="noStrike" baseline="0" dirty="0">
                <a:solidFill>
                  <a:srgbClr val="000000"/>
                </a:solidFill>
                <a:latin typeface="Wingdings" panose="05000000000000000000" pitchFamily="2" charset="2"/>
              </a:rPr>
              <a:t>了，要把它進行消毒。</a:t>
            </a:r>
          </a:p>
          <a:p>
            <a:endParaRPr lang="en-US" sz="1800" b="0" i="0" u="none" strike="noStrike" baseline="0" dirty="0">
              <a:solidFill>
                <a:srgbClr val="000000"/>
              </a:solidFill>
              <a:latin typeface="Wingdings" panose="05000000000000000000" pitchFamily="2" charset="2"/>
            </a:endParaRPr>
          </a:p>
          <a:p>
            <a:r>
              <a:rPr lang="en-US" sz="1800" b="0" i="0" u="none" strike="noStrike" baseline="0" dirty="0">
                <a:solidFill>
                  <a:srgbClr val="000000"/>
                </a:solidFill>
                <a:latin typeface="Wingdings" panose="05000000000000000000" pitchFamily="2" charset="2"/>
              </a:rPr>
              <a:t>✓ </a:t>
            </a:r>
            <a:r>
              <a:rPr lang="zh-CN" altLang="en-US" sz="1800" b="0" i="0" u="none" strike="noStrike" baseline="0" dirty="0">
                <a:solidFill>
                  <a:srgbClr val="000000"/>
                </a:solidFill>
                <a:latin typeface="Wingdings" panose="05000000000000000000" pitchFamily="2" charset="2"/>
              </a:rPr>
              <a:t>使用對食品接觸安全的消毒劑</a:t>
            </a:r>
            <a:r>
              <a:rPr lang="zh-CN" altLang="en-US" sz="1800" b="1" i="0" u="none" strike="noStrike" baseline="0" dirty="0">
                <a:solidFill>
                  <a:srgbClr val="000000"/>
                </a:solidFill>
                <a:latin typeface="Wingdings" panose="05000000000000000000" pitchFamily="2" charset="2"/>
              </a:rPr>
              <a:t>或</a:t>
            </a:r>
            <a:endParaRPr lang="en-US" altLang="zh-CN" sz="1800" b="1" i="0" u="none" strike="noStrike" baseline="0" dirty="0">
              <a:solidFill>
                <a:srgbClr val="000000"/>
              </a:solidFill>
              <a:latin typeface="Wingdings" panose="05000000000000000000" pitchFamily="2" charset="2"/>
            </a:endParaRPr>
          </a:p>
          <a:p>
            <a:r>
              <a:rPr lang="en-US" altLang="zh-HK" sz="1800" b="0" i="0" u="none" strike="noStrike" baseline="0" dirty="0">
                <a:solidFill>
                  <a:srgbClr val="000000"/>
                </a:solidFill>
                <a:latin typeface="Wingdings" panose="05000000000000000000" pitchFamily="2" charset="2"/>
              </a:rPr>
              <a:t>✓ </a:t>
            </a:r>
            <a:r>
              <a:rPr lang="zh-CN" altLang="en-US" sz="1800" b="0" i="0" u="none" strike="noStrike" baseline="0" dirty="0">
                <a:solidFill>
                  <a:srgbClr val="000000"/>
                </a:solidFill>
                <a:latin typeface="Wingdings" panose="05000000000000000000" pitchFamily="2" charset="2"/>
              </a:rPr>
              <a:t>煮沸</a:t>
            </a:r>
            <a:r>
              <a:rPr lang="en-US" altLang="zh-CN" sz="1800" b="0" i="0" u="none" strike="noStrike" baseline="0" dirty="0">
                <a:solidFill>
                  <a:srgbClr val="000000"/>
                </a:solidFill>
                <a:latin typeface="Wingdings" panose="05000000000000000000" pitchFamily="2" charset="2"/>
              </a:rPr>
              <a:t>1</a:t>
            </a:r>
            <a:r>
              <a:rPr lang="zh-CN" altLang="en-US" sz="1800" b="0" i="0" u="none" strike="noStrike" baseline="0" dirty="0">
                <a:solidFill>
                  <a:srgbClr val="000000"/>
                </a:solidFill>
                <a:latin typeface="Wingdings" panose="05000000000000000000" pitchFamily="2" charset="2"/>
              </a:rPr>
              <a:t>分鐘後晾乾</a:t>
            </a:r>
            <a:r>
              <a:rPr lang="zh-CN" altLang="en-US" sz="1800" b="1" i="0" u="none" strike="noStrike" baseline="0" dirty="0">
                <a:solidFill>
                  <a:srgbClr val="000000"/>
                </a:solidFill>
                <a:latin typeface="Wingdings" panose="05000000000000000000" pitchFamily="2" charset="2"/>
              </a:rPr>
              <a:t>或 </a:t>
            </a:r>
          </a:p>
          <a:p>
            <a:r>
              <a:rPr lang="en-US" altLang="zh-HK" sz="1800" b="0" i="0" u="none" strike="noStrike" baseline="0" dirty="0">
                <a:solidFill>
                  <a:srgbClr val="000000"/>
                </a:solidFill>
                <a:latin typeface="Wingdings" panose="05000000000000000000" pitchFamily="2" charset="2"/>
              </a:rPr>
              <a:t>✓ </a:t>
            </a:r>
            <a:r>
              <a:rPr lang="zh-CN" altLang="en-US" sz="1800" b="0" i="0" u="none" strike="noStrike" baseline="0" dirty="0">
                <a:solidFill>
                  <a:srgbClr val="000000"/>
                </a:solidFill>
                <a:latin typeface="Wingdings" panose="05000000000000000000" pitchFamily="2" charset="2"/>
              </a:rPr>
              <a:t>使用洗碗機。</a:t>
            </a:r>
            <a:endParaRPr lang="en-US" sz="1800" b="0" i="0" u="none" strike="noStrike" baseline="0" dirty="0">
              <a:solidFill>
                <a:srgbClr val="000000"/>
              </a:solidFill>
              <a:latin typeface="Wingdings" panose="05000000000000000000" pitchFamily="2" charset="2"/>
            </a:endParaRPr>
          </a:p>
          <a:p>
            <a:r>
              <a:rPr lang="en-US" sz="1800" b="0" i="0" u="none" strike="noStrike" baseline="0" dirty="0">
                <a:solidFill>
                  <a:srgbClr val="000000"/>
                </a:solidFill>
                <a:latin typeface="Wingdings" panose="05000000000000000000" pitchFamily="2" charset="2"/>
              </a:rPr>
              <a:t>• </a:t>
            </a:r>
            <a:r>
              <a:rPr lang="zh-CN" altLang="en-US" sz="1800" b="0" i="0" u="none" strike="noStrike" baseline="0" dirty="0">
                <a:solidFill>
                  <a:srgbClr val="000000"/>
                </a:solidFill>
                <a:latin typeface="Calibri" panose="020F0502020204030204" pitchFamily="34" charset="0"/>
              </a:rPr>
              <a:t>通過把水從乳頭孔擠出，以確保它是乾淨的。</a:t>
            </a:r>
            <a:endParaRPr lang="en-US" sz="1800" b="0" i="0" u="none" strike="noStrike" baseline="0" dirty="0">
              <a:solidFill>
                <a:srgbClr val="000000"/>
              </a:solidFill>
              <a:latin typeface="Calibri" panose="020F0502020204030204" pitchFamily="34" charset="0"/>
            </a:endParaRPr>
          </a:p>
          <a:p>
            <a:endParaRPr lang="en-US" sz="1800" b="0" i="0" u="none" strike="noStrike" baseline="0" dirty="0">
              <a:solidFill>
                <a:srgbClr val="000000"/>
              </a:solidFill>
              <a:latin typeface="Wingdings" panose="05000000000000000000" pitchFamily="2" charset="2"/>
            </a:endParaRPr>
          </a:p>
          <a:p>
            <a:r>
              <a:rPr lang="en-US" sz="1800" b="0" i="0" u="none" strike="noStrike" baseline="0" dirty="0">
                <a:solidFill>
                  <a:srgbClr val="000000"/>
                </a:solidFill>
                <a:latin typeface="Wingdings" panose="05000000000000000000" pitchFamily="2" charset="2"/>
              </a:rPr>
              <a: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978524-E623-4D6E-B8DC-FF35E837A3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52406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zh-CN" altLang="en-US" dirty="0"/>
              <a:t>消毒劑可以進行</a:t>
            </a:r>
            <a:r>
              <a:rPr lang="zh-TW" altLang="en-US" dirty="0"/>
              <a:t>更高程度的病菌殺滅。</a:t>
            </a:r>
            <a:r>
              <a:rPr lang="zh-CN" altLang="en-US" dirty="0"/>
              <a:t>消毒劑</a:t>
            </a:r>
            <a:r>
              <a:rPr lang="zh-TW" altLang="en-US" dirty="0"/>
              <a:t>可以殺滅堅硬、無孔表面的幾乎所有病菌。</a:t>
            </a:r>
            <a:r>
              <a:rPr lang="zh-CN" altLang="en-US" dirty="0"/>
              <a:t>消毒劑可以用於處理體液如血液、糞便、嘔吐物和高觸摸率的表面如門把手。</a:t>
            </a:r>
            <a:endParaRPr lang="en-US" dirty="0"/>
          </a:p>
        </p:txBody>
      </p:sp>
      <p:sp>
        <p:nvSpPr>
          <p:cNvPr id="4" name="Slide Number Placeholder 3"/>
          <p:cNvSpPr>
            <a:spLocks noGrp="1"/>
          </p:cNvSpPr>
          <p:nvPr>
            <p:ph type="sldNum" sz="quarter" idx="10"/>
          </p:nvPr>
        </p:nvSpPr>
        <p:spPr/>
        <p:txBody>
          <a:bodyPr/>
          <a:lstStyle/>
          <a:p>
            <a:fld id="{ECCBF3A2-1D03-491F-BDB6-337C0C097926}" type="slidenum">
              <a:rPr lang="en-US" smtClean="0"/>
              <a:t>22</a:t>
            </a:fld>
            <a:endParaRPr lang="en-US" dirty="0"/>
          </a:p>
        </p:txBody>
      </p:sp>
    </p:spTree>
    <p:extLst>
      <p:ext uri="{BB962C8B-B14F-4D97-AF65-F5344CB8AC3E}">
        <p14:creationId xmlns:p14="http://schemas.microsoft.com/office/powerpoint/2010/main" val="29112296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942253">
              <a:defRPr/>
            </a:pPr>
            <a:r>
              <a:rPr lang="zh-CN" altLang="en-US" dirty="0"/>
              <a:t>適用於無孔表面如尿布更換桌、檯面、門把手和櫃子把手、坐便器、洗手池、以及用於日常盥洗活動的設施如水龍頭、門把手和洗臉池</a:t>
            </a:r>
            <a:endParaRPr lang="en-US" dirty="0"/>
          </a:p>
          <a:p>
            <a:endParaRPr lang="en-US" dirty="0"/>
          </a:p>
          <a:p>
            <a:r>
              <a:rPr lang="zh-CN" altLang="en-US" dirty="0"/>
              <a:t>一般來說這是如廁區域或容易積累大量病菌的高觸摸率區域，如門把手、廁所水龍頭和飲水噴泉。</a:t>
            </a:r>
            <a:r>
              <a:rPr lang="en-US" dirty="0"/>
              <a:t> </a:t>
            </a:r>
          </a:p>
        </p:txBody>
      </p:sp>
      <p:sp>
        <p:nvSpPr>
          <p:cNvPr id="4" name="Slide Number Placeholder 3"/>
          <p:cNvSpPr>
            <a:spLocks noGrp="1"/>
          </p:cNvSpPr>
          <p:nvPr>
            <p:ph type="sldNum" sz="quarter" idx="10"/>
          </p:nvPr>
        </p:nvSpPr>
        <p:spPr/>
        <p:txBody>
          <a:bodyPr/>
          <a:lstStyle/>
          <a:p>
            <a:fld id="{A41AFC40-C805-48A5-99A5-6B168DAB9FB8}"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29844105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9263" y="715963"/>
            <a:ext cx="6361112" cy="3579812"/>
          </a:xfrm>
        </p:spPr>
      </p:sp>
      <p:sp>
        <p:nvSpPr>
          <p:cNvPr id="3" name="Notes Placeholder 2"/>
          <p:cNvSpPr>
            <a:spLocks noGrp="1"/>
          </p:cNvSpPr>
          <p:nvPr>
            <p:ph type="body" idx="1"/>
          </p:nvPr>
        </p:nvSpPr>
        <p:spPr/>
        <p:txBody>
          <a:bodyPr/>
          <a:lstStyle/>
          <a:p>
            <a:r>
              <a:rPr lang="zh-CN" altLang="en-US" dirty="0"/>
              <a:t>抗微生物劑的意思是可以殺滅病菌的產品。</a:t>
            </a:r>
            <a:endParaRPr lang="en-US" baseline="0" dirty="0"/>
          </a:p>
          <a:p>
            <a:r>
              <a:rPr lang="zh-CN" altLang="en-US" dirty="0">
                <a:solidFill>
                  <a:srgbClr val="FFFF00"/>
                </a:solidFill>
              </a:rPr>
              <a:t>溫度可以達到華氏 </a:t>
            </a:r>
            <a:r>
              <a:rPr lang="en-US" dirty="0">
                <a:solidFill>
                  <a:srgbClr val="FFFF00"/>
                </a:solidFill>
              </a:rPr>
              <a:t>165 </a:t>
            </a:r>
            <a:r>
              <a:rPr lang="zh-CN" altLang="en-US" dirty="0">
                <a:solidFill>
                  <a:srgbClr val="FFFF00"/>
                </a:solidFill>
              </a:rPr>
              <a:t>度的洗碗機也可以抑菌</a:t>
            </a:r>
            <a:r>
              <a:rPr lang="en-US" dirty="0">
                <a:solidFill>
                  <a:srgbClr val="FFFF00"/>
                </a:solidFill>
              </a:rPr>
              <a:t> (</a:t>
            </a:r>
            <a:r>
              <a:rPr lang="zh-CN" altLang="en-US" dirty="0">
                <a:solidFill>
                  <a:srgbClr val="FFFF00"/>
                </a:solidFill>
              </a:rPr>
              <a:t>盤碗、玩具</a:t>
            </a:r>
            <a:r>
              <a:rPr lang="en-US" dirty="0">
                <a:solidFill>
                  <a:srgbClr val="FFFF00"/>
                </a:solidFill>
              </a:rPr>
              <a:t>)</a:t>
            </a:r>
            <a:r>
              <a:rPr lang="zh-CN" altLang="en-US" dirty="0">
                <a:solidFill>
                  <a:srgbClr val="FFFF00"/>
                </a:solidFill>
              </a:rPr>
              <a:t>。選擇符合</a:t>
            </a:r>
            <a:r>
              <a:rPr lang="en-US" dirty="0">
                <a:solidFill>
                  <a:srgbClr val="FFFF00"/>
                </a:solidFill>
              </a:rPr>
              <a:t> </a:t>
            </a:r>
            <a:r>
              <a:rPr lang="en-US" baseline="0" dirty="0">
                <a:solidFill>
                  <a:srgbClr val="FFFF00"/>
                </a:solidFill>
              </a:rPr>
              <a:t>NSF </a:t>
            </a:r>
            <a:r>
              <a:rPr lang="zh-CN" altLang="en-US" baseline="0" dirty="0">
                <a:solidFill>
                  <a:srgbClr val="FFFF00"/>
                </a:solidFill>
              </a:rPr>
              <a:t>國際標準的洗碗機進行抑菌。</a:t>
            </a:r>
            <a:endParaRPr lang="en-US" dirty="0">
              <a:solidFill>
                <a:srgbClr val="FFFF00"/>
              </a:solidFill>
            </a:endParaRPr>
          </a:p>
          <a:p>
            <a:r>
              <a:rPr lang="zh-CN" altLang="en-US" dirty="0">
                <a:solidFill>
                  <a:srgbClr val="FFFF00"/>
                </a:solidFill>
              </a:rPr>
              <a:t>溫度設為</a:t>
            </a:r>
            <a:r>
              <a:rPr lang="en-US" altLang="zh-CN" dirty="0">
                <a:solidFill>
                  <a:srgbClr val="FFFF00"/>
                </a:solidFill>
              </a:rPr>
              <a:t>『</a:t>
            </a:r>
            <a:r>
              <a:rPr lang="zh-CN" altLang="en-US" dirty="0">
                <a:solidFill>
                  <a:srgbClr val="FFFF00"/>
                </a:solidFill>
              </a:rPr>
              <a:t>熱</a:t>
            </a:r>
            <a:r>
              <a:rPr lang="en-US" altLang="zh-CN" dirty="0">
                <a:solidFill>
                  <a:srgbClr val="FFFF00"/>
                </a:solidFill>
              </a:rPr>
              <a:t>』</a:t>
            </a:r>
            <a:r>
              <a:rPr lang="zh-CN" altLang="en-US" dirty="0">
                <a:solidFill>
                  <a:srgbClr val="FFFF00"/>
                </a:solidFill>
              </a:rPr>
              <a:t>的洗衣機可以對布玩具進行抑菌。</a:t>
            </a:r>
            <a:endParaRPr lang="en-US" dirty="0">
              <a:solidFill>
                <a:srgbClr val="FFFF00"/>
              </a:solidFill>
            </a:endParaRPr>
          </a:p>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36482546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zh-CN" altLang="en-US" sz="2900" dirty="0"/>
              <a:t>瞭解允許使用的表面。</a:t>
            </a:r>
            <a:r>
              <a:rPr lang="en-US" sz="2900" dirty="0"/>
              <a:t> </a:t>
            </a:r>
            <a:r>
              <a:rPr lang="zh-CN" altLang="en-US" sz="2900" dirty="0"/>
              <a:t>抑菌劑必須可以安全地用於食物接觸表面</a:t>
            </a:r>
            <a:endParaRPr lang="en-US" sz="2400" dirty="0"/>
          </a:p>
          <a:p>
            <a:r>
              <a:rPr lang="zh-CN" altLang="en-US" sz="2900" dirty="0"/>
              <a:t>靜置時間</a:t>
            </a:r>
            <a:r>
              <a:rPr lang="en-US" sz="2900" dirty="0"/>
              <a:t> (</a:t>
            </a:r>
            <a:r>
              <a:rPr lang="zh-CN" altLang="en-US" sz="2900" dirty="0"/>
              <a:t>產品在濕潤狀態下在表面停留、與病菌接觸並殺死病菌的所需時間</a:t>
            </a:r>
            <a:r>
              <a:rPr lang="en-US" sz="2900" dirty="0"/>
              <a:t>)</a:t>
            </a:r>
            <a:endParaRPr lang="en-US" sz="2400" dirty="0"/>
          </a:p>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15055398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zh-CN" altLang="en-US" dirty="0"/>
              <a:t>如何查看標籤</a:t>
            </a:r>
            <a:endParaRPr lang="en-US" baseline="0" dirty="0"/>
          </a:p>
          <a:p>
            <a:r>
              <a:rPr lang="zh-CN" altLang="en-US" baseline="0" dirty="0"/>
              <a:t>靜置時間？</a:t>
            </a:r>
            <a:endParaRPr lang="en-US" baseline="0" dirty="0"/>
          </a:p>
          <a:p>
            <a:r>
              <a:rPr lang="zh-CN" altLang="en-US" baseline="0" dirty="0"/>
              <a:t>食物表面？</a:t>
            </a:r>
            <a:endParaRPr lang="en-US" baseline="0" dirty="0"/>
          </a:p>
          <a:p>
            <a:endParaRPr lang="en-US" dirty="0"/>
          </a:p>
        </p:txBody>
      </p:sp>
      <p:sp>
        <p:nvSpPr>
          <p:cNvPr id="4" name="Slide Number Placeholder 3"/>
          <p:cNvSpPr>
            <a:spLocks noGrp="1"/>
          </p:cNvSpPr>
          <p:nvPr>
            <p:ph type="sldNum" sz="quarter" idx="10"/>
          </p:nvPr>
        </p:nvSpPr>
        <p:spPr/>
        <p:txBody>
          <a:bodyPr/>
          <a:lstStyle/>
          <a:p>
            <a:fld id="{26AE089B-273D-4B98-82C8-F063A6BF9825}" type="slidenum">
              <a:rPr lang="en-US" smtClean="0"/>
              <a:t>26</a:t>
            </a:fld>
            <a:endParaRPr lang="en-US" dirty="0"/>
          </a:p>
        </p:txBody>
      </p:sp>
    </p:spTree>
    <p:extLst>
      <p:ext uri="{BB962C8B-B14F-4D97-AF65-F5344CB8AC3E}">
        <p14:creationId xmlns:p14="http://schemas.microsoft.com/office/powerpoint/2010/main" val="17031831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zh-CN" altLang="en-US" dirty="0"/>
              <a:t>靜置時間？</a:t>
            </a:r>
            <a:endParaRPr lang="en-US" dirty="0"/>
          </a:p>
          <a:p>
            <a:r>
              <a:rPr lang="zh-CN" altLang="en-US" dirty="0"/>
              <a:t>食物表面？</a:t>
            </a: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8279282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5090553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EPA </a:t>
            </a:r>
            <a:r>
              <a:rPr lang="zh-CN" altLang="en-US" dirty="0"/>
              <a:t>的</a:t>
            </a:r>
            <a:r>
              <a:rPr lang="en-US" altLang="zh-CN" dirty="0"/>
              <a:t>『</a:t>
            </a:r>
            <a:r>
              <a:rPr lang="zh-CN" altLang="en-US" dirty="0"/>
              <a:t>環境友好設計</a:t>
            </a:r>
            <a:r>
              <a:rPr lang="en-US" altLang="zh-CN" dirty="0"/>
              <a:t>』</a:t>
            </a:r>
            <a:r>
              <a:rPr lang="zh-CN" altLang="en-US" dirty="0"/>
              <a:t>是唯一授權抑菌劑和消毒劑</a:t>
            </a:r>
            <a:r>
              <a:rPr lang="en-US" dirty="0"/>
              <a:t> </a:t>
            </a:r>
            <a:r>
              <a:rPr lang="en-US" baseline="0" dirty="0"/>
              <a:t>(</a:t>
            </a:r>
            <a:r>
              <a:rPr lang="zh-CN" altLang="en-US" baseline="0" dirty="0"/>
              <a:t>抗微生物劑</a:t>
            </a:r>
            <a:r>
              <a:rPr lang="en-US" baseline="0" dirty="0"/>
              <a:t>) </a:t>
            </a:r>
            <a:r>
              <a:rPr lang="zh-CN" altLang="en-US" baseline="0" dirty="0"/>
              <a:t>的項目。</a:t>
            </a:r>
            <a:endParaRPr lang="en-US" baseline="0" dirty="0"/>
          </a:p>
          <a:p>
            <a:r>
              <a:rPr lang="zh-CN" altLang="en-US" baseline="0" dirty="0"/>
              <a:t>它制訂成份標準，評估抗微生物劑產品是否對人和環境健康。</a:t>
            </a:r>
            <a:endParaRPr lang="en-US" dirty="0"/>
          </a:p>
          <a:p>
            <a:pPr defTabSz="960044">
              <a:defRPr/>
            </a:pPr>
            <a:r>
              <a:rPr lang="zh-CN" altLang="en-US" dirty="0"/>
              <a:t>請記得，高安全等級的抗微生物劑產品仍然有</a:t>
            </a:r>
            <a:r>
              <a:rPr lang="en-US" dirty="0"/>
              <a:t> </a:t>
            </a:r>
            <a:r>
              <a:rPr lang="en-US" baseline="0" dirty="0"/>
              <a:t>EPA </a:t>
            </a:r>
            <a:r>
              <a:rPr lang="zh-CN" altLang="en-US" baseline="0" dirty="0"/>
              <a:t>登記號碼，且必須按照標籤指示使用。所有的清潔、抑菌和消毒產品必須保存在兒童不能觸及的地方。</a:t>
            </a:r>
            <a:endParaRPr lang="en-US" baseline="0" dirty="0"/>
          </a:p>
          <a:p>
            <a:pPr defTabSz="960044">
              <a:defRPr/>
            </a:pPr>
            <a:endParaRPr lang="en-US" baseline="0" dirty="0"/>
          </a:p>
          <a:p>
            <a:endParaRPr lang="en-US" baseline="0" dirty="0"/>
          </a:p>
        </p:txBody>
      </p:sp>
      <p:sp>
        <p:nvSpPr>
          <p:cNvPr id="4" name="Slide Number Placeholder 3"/>
          <p:cNvSpPr>
            <a:spLocks noGrp="1"/>
          </p:cNvSpPr>
          <p:nvPr>
            <p:ph type="sldNum" sz="quarter" idx="10"/>
          </p:nvPr>
        </p:nvSpPr>
        <p:spPr/>
        <p:txBody>
          <a:bodyPr/>
          <a:lstStyle/>
          <a:p>
            <a:fld id="{8E05F3B6-3F50-42C0-B15E-F1698C309863}" type="slidenum">
              <a:rPr lang="en-US" smtClean="0"/>
              <a:t>29</a:t>
            </a:fld>
            <a:endParaRPr lang="en-US" dirty="0"/>
          </a:p>
        </p:txBody>
      </p:sp>
    </p:spTree>
    <p:extLst>
      <p:ext uri="{BB962C8B-B14F-4D97-AF65-F5344CB8AC3E}">
        <p14:creationId xmlns:p14="http://schemas.microsoft.com/office/powerpoint/2010/main" val="3594243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ECCBF3A2-1D03-491F-BDB6-337C0C097926}" type="slidenum">
              <a:rPr lang="en-US" smtClean="0"/>
              <a:t>3</a:t>
            </a:fld>
            <a:endParaRPr lang="en-US" dirty="0"/>
          </a:p>
        </p:txBody>
      </p:sp>
    </p:spTree>
    <p:extLst>
      <p:ext uri="{BB962C8B-B14F-4D97-AF65-F5344CB8AC3E}">
        <p14:creationId xmlns:p14="http://schemas.microsoft.com/office/powerpoint/2010/main" val="39551791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EPA </a:t>
            </a:r>
            <a:r>
              <a:rPr lang="zh-CN" altLang="en-US" dirty="0"/>
              <a:t>的</a:t>
            </a:r>
            <a:r>
              <a:rPr lang="en-US" altLang="zh-CN" dirty="0"/>
              <a:t>『</a:t>
            </a:r>
            <a:r>
              <a:rPr lang="zh-CN" altLang="en-US" dirty="0"/>
              <a:t>環境友好設計</a:t>
            </a:r>
            <a:r>
              <a:rPr lang="en-US" altLang="zh-CN" dirty="0"/>
              <a:t>』</a:t>
            </a:r>
            <a:r>
              <a:rPr lang="zh-CN" altLang="en-US" dirty="0"/>
              <a:t>是唯一授權抑菌劑和消毒劑</a:t>
            </a:r>
            <a:r>
              <a:rPr lang="en-US" dirty="0"/>
              <a:t> </a:t>
            </a:r>
            <a:r>
              <a:rPr lang="en-US" baseline="0" dirty="0"/>
              <a:t>(</a:t>
            </a:r>
            <a:r>
              <a:rPr lang="zh-CN" altLang="en-US" baseline="0" dirty="0"/>
              <a:t>抗微生物劑</a:t>
            </a:r>
            <a:r>
              <a:rPr lang="en-US" baseline="0" dirty="0"/>
              <a:t>) </a:t>
            </a:r>
            <a:r>
              <a:rPr lang="zh-CN" altLang="en-US" baseline="0" dirty="0"/>
              <a:t>的項目。</a:t>
            </a:r>
            <a:endParaRPr lang="en-US" baseline="0" dirty="0"/>
          </a:p>
          <a:p>
            <a:r>
              <a:rPr lang="zh-CN" altLang="en-US" baseline="0" dirty="0"/>
              <a:t>它制訂成份標準，評估抗微生物劑產品是否對人和環境健康。</a:t>
            </a:r>
            <a:endParaRPr lang="en-US" dirty="0"/>
          </a:p>
          <a:p>
            <a:pPr defTabSz="960044">
              <a:defRPr/>
            </a:pPr>
            <a:r>
              <a:rPr lang="zh-CN" altLang="en-US" dirty="0"/>
              <a:t>請記得，高安全等級的抗微生物劑產品仍然有</a:t>
            </a:r>
            <a:r>
              <a:rPr lang="en-US" dirty="0"/>
              <a:t> </a:t>
            </a:r>
            <a:r>
              <a:rPr lang="en-US" baseline="0" dirty="0"/>
              <a:t>EPA </a:t>
            </a:r>
            <a:r>
              <a:rPr lang="zh-CN" altLang="en-US" baseline="0" dirty="0"/>
              <a:t>登記號碼，且必須按照標籤指示使用。所有的清潔、抑菌和消毒產品必須保存在兒童不能觸及的地方。</a:t>
            </a:r>
            <a:endParaRPr lang="en-US" baseline="0" dirty="0"/>
          </a:p>
          <a:p>
            <a:pPr defTabSz="960044">
              <a:defRPr/>
            </a:pPr>
            <a:endParaRPr lang="en-US" baseline="0" dirty="0"/>
          </a:p>
          <a:p>
            <a:endParaRPr lang="en-US" baseline="0" dirty="0"/>
          </a:p>
        </p:txBody>
      </p:sp>
      <p:sp>
        <p:nvSpPr>
          <p:cNvPr id="4" name="Slide Number Placeholder 3"/>
          <p:cNvSpPr>
            <a:spLocks noGrp="1"/>
          </p:cNvSpPr>
          <p:nvPr>
            <p:ph type="sldNum" sz="quarter" idx="10"/>
          </p:nvPr>
        </p:nvSpPr>
        <p:spPr/>
        <p:txBody>
          <a:bodyPr/>
          <a:lstStyle/>
          <a:p>
            <a:fld id="{8E05F3B6-3F50-42C0-B15E-F1698C309863}" type="slidenum">
              <a:rPr lang="en-US" smtClean="0"/>
              <a:t>30</a:t>
            </a:fld>
            <a:endParaRPr lang="en-US" dirty="0"/>
          </a:p>
        </p:txBody>
      </p:sp>
    </p:spTree>
    <p:extLst>
      <p:ext uri="{BB962C8B-B14F-4D97-AF65-F5344CB8AC3E}">
        <p14:creationId xmlns:p14="http://schemas.microsoft.com/office/powerpoint/2010/main" val="11237165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zh-CN" dirty="0"/>
              <a:t>0-4 </a:t>
            </a:r>
            <a:r>
              <a:rPr lang="zh-CN" altLang="en-US" dirty="0"/>
              <a:t>歲兒童哮喘的準確診斷是困難的，因為其他常見疾病可能導致類似哮喘的症狀，而測量幼兒肺功能是困難的。</a:t>
            </a:r>
            <a:endParaRPr lang="en-US" dirty="0"/>
          </a:p>
        </p:txBody>
      </p:sp>
      <p:sp>
        <p:nvSpPr>
          <p:cNvPr id="4" name="Slide Number Placeholder 3"/>
          <p:cNvSpPr>
            <a:spLocks noGrp="1"/>
          </p:cNvSpPr>
          <p:nvPr>
            <p:ph type="sldNum" sz="quarter" idx="10"/>
          </p:nvPr>
        </p:nvSpPr>
        <p:spPr/>
        <p:txBody>
          <a:bodyPr/>
          <a:lstStyle/>
          <a:p>
            <a:fld id="{ECCBF3A2-1D03-491F-BDB6-337C0C097926}" type="slidenum">
              <a:rPr lang="en-US" smtClean="0"/>
              <a:t>31</a:t>
            </a:fld>
            <a:endParaRPr lang="en-US" dirty="0"/>
          </a:p>
        </p:txBody>
      </p:sp>
    </p:spTree>
    <p:extLst>
      <p:ext uri="{BB962C8B-B14F-4D97-AF65-F5344CB8AC3E}">
        <p14:creationId xmlns:p14="http://schemas.microsoft.com/office/powerpoint/2010/main" val="16509737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zh-CN" altLang="en-US" dirty="0"/>
              <a:t>有些產品會產生觸發、甚至導致哮喘的氣霧。如果兒童或工作人員患哮喘，最好避免含有這些有效成份的產品。</a:t>
            </a:r>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26AE089B-273D-4B98-82C8-F063A6BF9825}" type="slidenum">
              <a:rPr lang="en-US" smtClean="0"/>
              <a:t>32</a:t>
            </a:fld>
            <a:endParaRPr lang="en-US" dirty="0"/>
          </a:p>
        </p:txBody>
      </p:sp>
    </p:spTree>
    <p:extLst>
      <p:ext uri="{BB962C8B-B14F-4D97-AF65-F5344CB8AC3E}">
        <p14:creationId xmlns:p14="http://schemas.microsoft.com/office/powerpoint/2010/main" val="8379855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HK" altLang="en-US" dirty="0"/>
          </a:p>
        </p:txBody>
      </p:sp>
      <p:sp>
        <p:nvSpPr>
          <p:cNvPr id="4" name="Slide Number Placeholder 3"/>
          <p:cNvSpPr>
            <a:spLocks noGrp="1"/>
          </p:cNvSpPr>
          <p:nvPr>
            <p:ph type="sldNum" sz="quarter" idx="5"/>
          </p:nvPr>
        </p:nvSpPr>
        <p:spPr/>
        <p:txBody>
          <a:bodyPr/>
          <a:lstStyle/>
          <a:p>
            <a:fld id="{C860051A-F517-4362-9634-0EE1466187D0}" type="slidenum">
              <a:rPr lang="en-US" smtClean="0"/>
              <a:t>33</a:t>
            </a:fld>
            <a:endParaRPr lang="en-US"/>
          </a:p>
        </p:txBody>
      </p:sp>
    </p:spTree>
    <p:extLst>
      <p:ext uri="{BB962C8B-B14F-4D97-AF65-F5344CB8AC3E}">
        <p14:creationId xmlns:p14="http://schemas.microsoft.com/office/powerpoint/2010/main" val="39937744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AE089B-273D-4B98-82C8-F063A6BF9825}" type="slidenum">
              <a:rPr lang="en-US" smtClean="0"/>
              <a:t>34</a:t>
            </a:fld>
            <a:endParaRPr lang="en-US" dirty="0"/>
          </a:p>
        </p:txBody>
      </p:sp>
    </p:spTree>
    <p:extLst>
      <p:ext uri="{BB962C8B-B14F-4D97-AF65-F5344CB8AC3E}">
        <p14:creationId xmlns:p14="http://schemas.microsoft.com/office/powerpoint/2010/main" val="27294051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AE089B-273D-4B98-82C8-F063A6BF9825}" type="slidenum">
              <a:rPr lang="en-US" smtClean="0"/>
              <a:t>35</a:t>
            </a:fld>
            <a:endParaRPr lang="en-US" dirty="0"/>
          </a:p>
        </p:txBody>
      </p:sp>
    </p:spTree>
    <p:extLst>
      <p:ext uri="{BB962C8B-B14F-4D97-AF65-F5344CB8AC3E}">
        <p14:creationId xmlns:p14="http://schemas.microsoft.com/office/powerpoint/2010/main" val="2807120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AE089B-273D-4B98-82C8-F063A6BF9825}" type="slidenum">
              <a:rPr lang="en-US" smtClean="0"/>
              <a:t>36</a:t>
            </a:fld>
            <a:endParaRPr lang="en-US" dirty="0"/>
          </a:p>
        </p:txBody>
      </p:sp>
    </p:spTree>
    <p:extLst>
      <p:ext uri="{BB962C8B-B14F-4D97-AF65-F5344CB8AC3E}">
        <p14:creationId xmlns:p14="http://schemas.microsoft.com/office/powerpoint/2010/main" val="12479069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79306" eaLnBrk="0" hangingPunct="0">
              <a:defRPr sz="1100">
                <a:solidFill>
                  <a:schemeClr val="tx1"/>
                </a:solidFill>
                <a:latin typeface="Calibri" panose="020F0502020204030204" pitchFamily="34" charset="0"/>
                <a:cs typeface="Arial" panose="020B0604020202020204" pitchFamily="34" charset="0"/>
              </a:defRPr>
            </a:lvl1pPr>
            <a:lvl2pPr marL="765581" indent="-294454" defTabSz="479306" eaLnBrk="0" hangingPunct="0">
              <a:defRPr sz="1100">
                <a:solidFill>
                  <a:schemeClr val="tx1"/>
                </a:solidFill>
                <a:latin typeface="Calibri" panose="020F0502020204030204" pitchFamily="34" charset="0"/>
                <a:cs typeface="Arial" panose="020B0604020202020204" pitchFamily="34" charset="0"/>
              </a:defRPr>
            </a:lvl2pPr>
            <a:lvl3pPr marL="1177817" indent="-235563" defTabSz="479306" eaLnBrk="0" hangingPunct="0">
              <a:defRPr sz="1100">
                <a:solidFill>
                  <a:schemeClr val="tx1"/>
                </a:solidFill>
                <a:latin typeface="Calibri" panose="020F0502020204030204" pitchFamily="34" charset="0"/>
                <a:cs typeface="Arial" panose="020B0604020202020204" pitchFamily="34" charset="0"/>
              </a:defRPr>
            </a:lvl3pPr>
            <a:lvl4pPr marL="1648943" indent="-235563" defTabSz="479306" eaLnBrk="0" hangingPunct="0">
              <a:defRPr sz="1100">
                <a:solidFill>
                  <a:schemeClr val="tx1"/>
                </a:solidFill>
                <a:latin typeface="Calibri" panose="020F0502020204030204" pitchFamily="34" charset="0"/>
                <a:cs typeface="Arial" panose="020B0604020202020204" pitchFamily="34" charset="0"/>
              </a:defRPr>
            </a:lvl4pPr>
            <a:lvl5pPr marL="2120071" indent="-235563" defTabSz="479306" eaLnBrk="0" hangingPunct="0">
              <a:defRPr sz="1100">
                <a:solidFill>
                  <a:schemeClr val="tx1"/>
                </a:solidFill>
                <a:latin typeface="Calibri" panose="020F0502020204030204" pitchFamily="34" charset="0"/>
                <a:cs typeface="Arial" panose="020B0604020202020204" pitchFamily="34" charset="0"/>
              </a:defRPr>
            </a:lvl5pPr>
            <a:lvl6pPr marL="2591198" indent="-235563" algn="ctr" defTabSz="479306"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6pPr>
            <a:lvl7pPr marL="3062324" indent="-235563" algn="ctr" defTabSz="479306"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7pPr>
            <a:lvl8pPr marL="3533451" indent="-235563" algn="ctr" defTabSz="479306"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8pPr>
            <a:lvl9pPr marL="4004578" indent="-235563" algn="ctr" defTabSz="479306"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9pPr>
          </a:lstStyle>
          <a:p>
            <a:pPr eaLnBrk="1" hangingPunct="1"/>
            <a:fld id="{190FAFDE-C2F0-40D0-B489-AB47624DC296}" type="slidenum">
              <a:rPr lang="en-US" altLang="en-US" sz="1300"/>
              <a:pPr eaLnBrk="1" hangingPunct="1"/>
              <a:t>37</a:t>
            </a:fld>
            <a:endParaRPr lang="en-US" altLang="en-US" sz="1300" dirty="0"/>
          </a:p>
        </p:txBody>
      </p:sp>
      <p:sp>
        <p:nvSpPr>
          <p:cNvPr id="103427" name="Rectangle 2"/>
          <p:cNvSpPr>
            <a:spLocks noGrp="1" noRot="1" noChangeAspect="1" noTextEdit="1"/>
          </p:cNvSpPr>
          <p:nvPr>
            <p:ph type="sldImg"/>
          </p:nvPr>
        </p:nvSpPr>
        <p:spPr>
          <a:xfrm>
            <a:off x="685800" y="1143000"/>
            <a:ext cx="5486400" cy="3086100"/>
          </a:xfrm>
          <a:noFill/>
          <a:extLst>
            <a:ext uri="{909E8E84-426E-40DD-AFC4-6F175D3DCCD1}">
              <a14:hiddenFill xmlns:a14="http://schemas.microsoft.com/office/drawing/2010/main">
                <a:solidFill>
                  <a:srgbClr val="FFFFFF"/>
                </a:solidFill>
              </a14:hiddenFill>
            </a:ext>
          </a:extLst>
        </p:spPr>
      </p:sp>
      <p:sp>
        <p:nvSpPr>
          <p:cNvPr id="103428"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sz="1300" b="1" dirty="0"/>
              <a:t>安全地</a:t>
            </a:r>
            <a:r>
              <a:rPr lang="zh-CN" altLang="en-US" sz="1300" dirty="0"/>
              <a:t>使用抑菌劑或消毒劑</a:t>
            </a:r>
            <a:r>
              <a:rPr lang="en-US" sz="1300" dirty="0"/>
              <a:t> (</a:t>
            </a:r>
            <a:r>
              <a:rPr lang="zh-CN" altLang="en-US" sz="1300" dirty="0"/>
              <a:t>無論使用什麼產品</a:t>
            </a:r>
            <a:r>
              <a:rPr lang="en-US" sz="1300" dirty="0"/>
              <a:t>)</a:t>
            </a:r>
            <a:endParaRPr lang="en-US" altLang="en-US" b="1" dirty="0">
              <a:latin typeface="Arial Unicode MS" panose="020B0604020202020204" pitchFamily="34" charset="-128"/>
            </a:endParaRPr>
          </a:p>
        </p:txBody>
      </p:sp>
      <p:sp>
        <p:nvSpPr>
          <p:cNvPr id="103429" name="Footer Placeholder 1"/>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79306" eaLnBrk="0" hangingPunct="0">
              <a:defRPr sz="1100">
                <a:solidFill>
                  <a:schemeClr val="tx1"/>
                </a:solidFill>
                <a:latin typeface="Calibri" panose="020F0502020204030204" pitchFamily="34" charset="0"/>
                <a:cs typeface="Arial" panose="020B0604020202020204" pitchFamily="34" charset="0"/>
              </a:defRPr>
            </a:lvl1pPr>
            <a:lvl2pPr marL="765581" indent="-294454" defTabSz="479306" eaLnBrk="0" hangingPunct="0">
              <a:defRPr sz="1100">
                <a:solidFill>
                  <a:schemeClr val="tx1"/>
                </a:solidFill>
                <a:latin typeface="Calibri" panose="020F0502020204030204" pitchFamily="34" charset="0"/>
                <a:cs typeface="Arial" panose="020B0604020202020204" pitchFamily="34" charset="0"/>
              </a:defRPr>
            </a:lvl2pPr>
            <a:lvl3pPr marL="1177817" indent="-235563" defTabSz="479306" eaLnBrk="0" hangingPunct="0">
              <a:defRPr sz="1100">
                <a:solidFill>
                  <a:schemeClr val="tx1"/>
                </a:solidFill>
                <a:latin typeface="Calibri" panose="020F0502020204030204" pitchFamily="34" charset="0"/>
                <a:cs typeface="Arial" panose="020B0604020202020204" pitchFamily="34" charset="0"/>
              </a:defRPr>
            </a:lvl3pPr>
            <a:lvl4pPr marL="1648943" indent="-235563" defTabSz="479306" eaLnBrk="0" hangingPunct="0">
              <a:defRPr sz="1100">
                <a:solidFill>
                  <a:schemeClr val="tx1"/>
                </a:solidFill>
                <a:latin typeface="Calibri" panose="020F0502020204030204" pitchFamily="34" charset="0"/>
                <a:cs typeface="Arial" panose="020B0604020202020204" pitchFamily="34" charset="0"/>
              </a:defRPr>
            </a:lvl4pPr>
            <a:lvl5pPr marL="2120071" indent="-235563" defTabSz="479306" eaLnBrk="0" hangingPunct="0">
              <a:defRPr sz="1100">
                <a:solidFill>
                  <a:schemeClr val="tx1"/>
                </a:solidFill>
                <a:latin typeface="Calibri" panose="020F0502020204030204" pitchFamily="34" charset="0"/>
                <a:cs typeface="Arial" panose="020B0604020202020204" pitchFamily="34" charset="0"/>
              </a:defRPr>
            </a:lvl5pPr>
            <a:lvl6pPr marL="2591198" indent="-235563" algn="ctr" defTabSz="479306"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6pPr>
            <a:lvl7pPr marL="3062324" indent="-235563" algn="ctr" defTabSz="479306"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7pPr>
            <a:lvl8pPr marL="3533451" indent="-235563" algn="ctr" defTabSz="479306"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8pPr>
            <a:lvl9pPr marL="4004578" indent="-235563" algn="ctr" defTabSz="479306"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9pPr>
          </a:lstStyle>
          <a:p>
            <a:pPr eaLnBrk="1" hangingPunct="1"/>
            <a:r>
              <a:rPr lang="en-US" altLang="en-US" sz="1300" dirty="0">
                <a:latin typeface="Cambria" panose="02040503050406030204" pitchFamily="18" charset="0"/>
              </a:rPr>
              <a:t>San Francisco Asthma Task Force, July 2013</a:t>
            </a:r>
          </a:p>
        </p:txBody>
      </p:sp>
    </p:spTree>
    <p:extLst>
      <p:ext uri="{BB962C8B-B14F-4D97-AF65-F5344CB8AC3E}">
        <p14:creationId xmlns:p14="http://schemas.microsoft.com/office/powerpoint/2010/main" val="14138040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79306" eaLnBrk="0" hangingPunct="0">
              <a:defRPr sz="1100">
                <a:solidFill>
                  <a:schemeClr val="tx1"/>
                </a:solidFill>
                <a:latin typeface="Calibri" panose="020F0502020204030204" pitchFamily="34" charset="0"/>
                <a:cs typeface="Arial" panose="020B0604020202020204" pitchFamily="34" charset="0"/>
              </a:defRPr>
            </a:lvl1pPr>
            <a:lvl2pPr marL="765581" indent="-294454" defTabSz="479306" eaLnBrk="0" hangingPunct="0">
              <a:defRPr sz="1100">
                <a:solidFill>
                  <a:schemeClr val="tx1"/>
                </a:solidFill>
                <a:latin typeface="Calibri" panose="020F0502020204030204" pitchFamily="34" charset="0"/>
                <a:cs typeface="Arial" panose="020B0604020202020204" pitchFamily="34" charset="0"/>
              </a:defRPr>
            </a:lvl2pPr>
            <a:lvl3pPr marL="1177817" indent="-235563" defTabSz="479306" eaLnBrk="0" hangingPunct="0">
              <a:defRPr sz="1100">
                <a:solidFill>
                  <a:schemeClr val="tx1"/>
                </a:solidFill>
                <a:latin typeface="Calibri" panose="020F0502020204030204" pitchFamily="34" charset="0"/>
                <a:cs typeface="Arial" panose="020B0604020202020204" pitchFamily="34" charset="0"/>
              </a:defRPr>
            </a:lvl3pPr>
            <a:lvl4pPr marL="1648943" indent="-235563" defTabSz="479306" eaLnBrk="0" hangingPunct="0">
              <a:defRPr sz="1100">
                <a:solidFill>
                  <a:schemeClr val="tx1"/>
                </a:solidFill>
                <a:latin typeface="Calibri" panose="020F0502020204030204" pitchFamily="34" charset="0"/>
                <a:cs typeface="Arial" panose="020B0604020202020204" pitchFamily="34" charset="0"/>
              </a:defRPr>
            </a:lvl4pPr>
            <a:lvl5pPr marL="2120071" indent="-235563" defTabSz="479306" eaLnBrk="0" hangingPunct="0">
              <a:defRPr sz="1100">
                <a:solidFill>
                  <a:schemeClr val="tx1"/>
                </a:solidFill>
                <a:latin typeface="Calibri" panose="020F0502020204030204" pitchFamily="34" charset="0"/>
                <a:cs typeface="Arial" panose="020B0604020202020204" pitchFamily="34" charset="0"/>
              </a:defRPr>
            </a:lvl5pPr>
            <a:lvl6pPr marL="2591198" indent="-235563" algn="ctr" defTabSz="479306"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6pPr>
            <a:lvl7pPr marL="3062324" indent="-235563" algn="ctr" defTabSz="479306"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7pPr>
            <a:lvl8pPr marL="3533451" indent="-235563" algn="ctr" defTabSz="479306"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8pPr>
            <a:lvl9pPr marL="4004578" indent="-235563" algn="ctr" defTabSz="479306"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9pPr>
          </a:lstStyle>
          <a:p>
            <a:pPr eaLnBrk="1" hangingPunct="1"/>
            <a:fld id="{465C67D9-E1D3-4222-A812-8C3F087A66B2}" type="slidenum">
              <a:rPr lang="en-US" altLang="en-US" sz="1300"/>
              <a:pPr eaLnBrk="1" hangingPunct="1"/>
              <a:t>39</a:t>
            </a:fld>
            <a:endParaRPr lang="en-US" altLang="en-US" sz="1300" dirty="0"/>
          </a:p>
        </p:txBody>
      </p:sp>
      <p:sp>
        <p:nvSpPr>
          <p:cNvPr id="94211" name="Rectangle 2"/>
          <p:cNvSpPr>
            <a:spLocks noGrp="1" noRot="1" noChangeAspect="1" noTextEdit="1"/>
          </p:cNvSpPr>
          <p:nvPr>
            <p:ph type="sldImg"/>
          </p:nvPr>
        </p:nvSpPr>
        <p:spPr>
          <a:xfrm>
            <a:off x="685800" y="1143000"/>
            <a:ext cx="5486400" cy="3086100"/>
          </a:xfrm>
          <a:noFill/>
          <a:extLst>
            <a:ext uri="{909E8E84-426E-40DD-AFC4-6F175D3DCCD1}">
              <a14:hiddenFill xmlns:a14="http://schemas.microsoft.com/office/drawing/2010/main">
                <a:solidFill>
                  <a:srgbClr val="FFFFFF"/>
                </a:solidFill>
              </a14:hiddenFill>
            </a:ext>
          </a:extLst>
        </p:spPr>
      </p:sp>
      <p:sp>
        <p:nvSpPr>
          <p:cNvPr id="94212"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42253"/>
            <a:r>
              <a:rPr lang="zh-CN" altLang="en-US" dirty="0">
                <a:latin typeface="Cambria" panose="02040503050406030204" pitchFamily="18" charset="0"/>
              </a:rPr>
              <a:t>在噴液瓶的標籤上註明適用的表面</a:t>
            </a:r>
            <a:r>
              <a:rPr lang="es-ES_tradnl" altLang="en-US" dirty="0">
                <a:latin typeface="Cambria" panose="02040503050406030204" pitchFamily="18" charset="0"/>
              </a:rPr>
              <a:t> </a:t>
            </a:r>
            <a:r>
              <a:rPr lang="es-ES_tradnl" altLang="en-US" baseline="0" dirty="0">
                <a:latin typeface="Cambria" panose="02040503050406030204" pitchFamily="18" charset="0"/>
              </a:rPr>
              <a:t>(</a:t>
            </a:r>
            <a:r>
              <a:rPr lang="zh-CN" altLang="en-US" baseline="0" dirty="0">
                <a:latin typeface="Cambria" panose="02040503050406030204" pitchFamily="18" charset="0"/>
              </a:rPr>
              <a:t>以及配製日期</a:t>
            </a:r>
            <a:r>
              <a:rPr lang="es-ES_tradnl" altLang="en-US" baseline="0" dirty="0">
                <a:latin typeface="Cambria" panose="02040503050406030204" pitchFamily="18" charset="0"/>
              </a:rPr>
              <a:t>)</a:t>
            </a:r>
          </a:p>
          <a:p>
            <a:pPr defTabSz="942253"/>
            <a:endParaRPr lang="en-US" sz="1200" dirty="0"/>
          </a:p>
          <a:p>
            <a:pPr defTabSz="942253"/>
            <a:r>
              <a:rPr lang="zh-CN" altLang="en-US" sz="1200" dirty="0"/>
              <a:t>兒童不在旁邊時進行抑菌和消毒</a:t>
            </a:r>
            <a:r>
              <a:rPr lang="en-US" sz="1200" dirty="0"/>
              <a:t> (</a:t>
            </a:r>
            <a:r>
              <a:rPr lang="zh-CN" altLang="en-US" sz="1200" dirty="0"/>
              <a:t>保持安全距離</a:t>
            </a:r>
            <a:r>
              <a:rPr lang="en-US" sz="1200" dirty="0"/>
              <a:t>)</a:t>
            </a:r>
          </a:p>
          <a:p>
            <a:pPr defTabSz="942253"/>
            <a:endParaRPr lang="es-ES_tradnl" altLang="en-US" dirty="0">
              <a:latin typeface="Cambria" panose="02040503050406030204" pitchFamily="18" charset="0"/>
            </a:endParaRPr>
          </a:p>
          <a:p>
            <a:pPr defTabSz="942253"/>
            <a:r>
              <a:rPr lang="zh-CN" altLang="en-US" dirty="0">
                <a:latin typeface="Cambria" panose="02040503050406030204" pitchFamily="18" charset="0"/>
              </a:rPr>
              <a:t>不得將醋與漂白劑混合，或氨水與漂白劑混合</a:t>
            </a:r>
            <a:endParaRPr lang="es-ES_tradnl" altLang="en-US" baseline="0" dirty="0">
              <a:latin typeface="Cambria" panose="02040503050406030204" pitchFamily="18" charset="0"/>
            </a:endParaRPr>
          </a:p>
          <a:p>
            <a:pPr defTabSz="942253"/>
            <a:endParaRPr lang="es-ES_tradnl" altLang="en-US" baseline="0" dirty="0">
              <a:latin typeface="Cambria" panose="02040503050406030204" pitchFamily="18" charset="0"/>
            </a:endParaRPr>
          </a:p>
          <a:p>
            <a:pPr defTabSz="942253">
              <a:defRPr/>
            </a:pPr>
            <a:r>
              <a:rPr lang="zh-CN" altLang="en-US" sz="1200" dirty="0"/>
              <a:t>避免將抑菌劑或消毒劑噴在離面部近的表面</a:t>
            </a:r>
            <a:r>
              <a:rPr lang="en-US" altLang="en-US" sz="1200" dirty="0"/>
              <a:t> (</a:t>
            </a:r>
            <a:r>
              <a:rPr lang="zh-CN" altLang="en-US" sz="1200" dirty="0"/>
              <a:t>如窗戶、鏡子和隔斷</a:t>
            </a:r>
            <a:r>
              <a:rPr lang="en-US" altLang="en-US" sz="1200" dirty="0"/>
              <a:t>) </a:t>
            </a:r>
          </a:p>
          <a:p>
            <a:pPr defTabSz="942253"/>
            <a:endParaRPr lang="es-ES_tradnl" altLang="en-US" dirty="0">
              <a:latin typeface="Cambria" panose="02040503050406030204" pitchFamily="18" charset="0"/>
            </a:endParaRPr>
          </a:p>
        </p:txBody>
      </p:sp>
      <p:sp>
        <p:nvSpPr>
          <p:cNvPr id="94213" name="Footer Placeholder 1"/>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79306" eaLnBrk="0" hangingPunct="0">
              <a:defRPr sz="1100">
                <a:solidFill>
                  <a:schemeClr val="tx1"/>
                </a:solidFill>
                <a:latin typeface="Calibri" panose="020F0502020204030204" pitchFamily="34" charset="0"/>
                <a:cs typeface="Arial" panose="020B0604020202020204" pitchFamily="34" charset="0"/>
              </a:defRPr>
            </a:lvl1pPr>
            <a:lvl2pPr marL="765581" indent="-294454" defTabSz="479306" eaLnBrk="0" hangingPunct="0">
              <a:defRPr sz="1100">
                <a:solidFill>
                  <a:schemeClr val="tx1"/>
                </a:solidFill>
                <a:latin typeface="Calibri" panose="020F0502020204030204" pitchFamily="34" charset="0"/>
                <a:cs typeface="Arial" panose="020B0604020202020204" pitchFamily="34" charset="0"/>
              </a:defRPr>
            </a:lvl2pPr>
            <a:lvl3pPr marL="1177817" indent="-235563" defTabSz="479306" eaLnBrk="0" hangingPunct="0">
              <a:defRPr sz="1100">
                <a:solidFill>
                  <a:schemeClr val="tx1"/>
                </a:solidFill>
                <a:latin typeface="Calibri" panose="020F0502020204030204" pitchFamily="34" charset="0"/>
                <a:cs typeface="Arial" panose="020B0604020202020204" pitchFamily="34" charset="0"/>
              </a:defRPr>
            </a:lvl3pPr>
            <a:lvl4pPr marL="1648943" indent="-235563" defTabSz="479306" eaLnBrk="0" hangingPunct="0">
              <a:defRPr sz="1100">
                <a:solidFill>
                  <a:schemeClr val="tx1"/>
                </a:solidFill>
                <a:latin typeface="Calibri" panose="020F0502020204030204" pitchFamily="34" charset="0"/>
                <a:cs typeface="Arial" panose="020B0604020202020204" pitchFamily="34" charset="0"/>
              </a:defRPr>
            </a:lvl4pPr>
            <a:lvl5pPr marL="2120071" indent="-235563" defTabSz="479306" eaLnBrk="0" hangingPunct="0">
              <a:defRPr sz="1100">
                <a:solidFill>
                  <a:schemeClr val="tx1"/>
                </a:solidFill>
                <a:latin typeface="Calibri" panose="020F0502020204030204" pitchFamily="34" charset="0"/>
                <a:cs typeface="Arial" panose="020B0604020202020204" pitchFamily="34" charset="0"/>
              </a:defRPr>
            </a:lvl5pPr>
            <a:lvl6pPr marL="2591198" indent="-235563" algn="ctr" defTabSz="479306"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6pPr>
            <a:lvl7pPr marL="3062324" indent="-235563" algn="ctr" defTabSz="479306"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7pPr>
            <a:lvl8pPr marL="3533451" indent="-235563" algn="ctr" defTabSz="479306"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8pPr>
            <a:lvl9pPr marL="4004578" indent="-235563" algn="ctr" defTabSz="479306"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9pPr>
          </a:lstStyle>
          <a:p>
            <a:pPr eaLnBrk="1" hangingPunct="1"/>
            <a:r>
              <a:rPr lang="en-US" altLang="en-US" sz="1300" dirty="0">
                <a:latin typeface="Cambria" panose="02040503050406030204" pitchFamily="18" charset="0"/>
              </a:rPr>
              <a:t>San Francisco Asthma Task Force, July 2013</a:t>
            </a:r>
          </a:p>
        </p:txBody>
      </p:sp>
    </p:spTree>
    <p:extLst>
      <p:ext uri="{BB962C8B-B14F-4D97-AF65-F5344CB8AC3E}">
        <p14:creationId xmlns:p14="http://schemas.microsoft.com/office/powerpoint/2010/main" val="19079938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79306" eaLnBrk="0" hangingPunct="0">
              <a:defRPr sz="1100">
                <a:solidFill>
                  <a:schemeClr val="tx1"/>
                </a:solidFill>
                <a:latin typeface="Calibri" panose="020F0502020204030204" pitchFamily="34" charset="0"/>
                <a:cs typeface="Arial" panose="020B0604020202020204" pitchFamily="34" charset="0"/>
              </a:defRPr>
            </a:lvl1pPr>
            <a:lvl2pPr marL="765581" indent="-294454" defTabSz="479306" eaLnBrk="0" hangingPunct="0">
              <a:defRPr sz="1100">
                <a:solidFill>
                  <a:schemeClr val="tx1"/>
                </a:solidFill>
                <a:latin typeface="Calibri" panose="020F0502020204030204" pitchFamily="34" charset="0"/>
                <a:cs typeface="Arial" panose="020B0604020202020204" pitchFamily="34" charset="0"/>
              </a:defRPr>
            </a:lvl2pPr>
            <a:lvl3pPr marL="1177817" indent="-235563" defTabSz="479306" eaLnBrk="0" hangingPunct="0">
              <a:defRPr sz="1100">
                <a:solidFill>
                  <a:schemeClr val="tx1"/>
                </a:solidFill>
                <a:latin typeface="Calibri" panose="020F0502020204030204" pitchFamily="34" charset="0"/>
                <a:cs typeface="Arial" panose="020B0604020202020204" pitchFamily="34" charset="0"/>
              </a:defRPr>
            </a:lvl3pPr>
            <a:lvl4pPr marL="1648943" indent="-235563" defTabSz="479306" eaLnBrk="0" hangingPunct="0">
              <a:defRPr sz="1100">
                <a:solidFill>
                  <a:schemeClr val="tx1"/>
                </a:solidFill>
                <a:latin typeface="Calibri" panose="020F0502020204030204" pitchFamily="34" charset="0"/>
                <a:cs typeface="Arial" panose="020B0604020202020204" pitchFamily="34" charset="0"/>
              </a:defRPr>
            </a:lvl4pPr>
            <a:lvl5pPr marL="2120071" indent="-235563" defTabSz="479306" eaLnBrk="0" hangingPunct="0">
              <a:defRPr sz="1100">
                <a:solidFill>
                  <a:schemeClr val="tx1"/>
                </a:solidFill>
                <a:latin typeface="Calibri" panose="020F0502020204030204" pitchFamily="34" charset="0"/>
                <a:cs typeface="Arial" panose="020B0604020202020204" pitchFamily="34" charset="0"/>
              </a:defRPr>
            </a:lvl5pPr>
            <a:lvl6pPr marL="2591198" indent="-235563" algn="ctr" defTabSz="479306"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6pPr>
            <a:lvl7pPr marL="3062324" indent="-235563" algn="ctr" defTabSz="479306"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7pPr>
            <a:lvl8pPr marL="3533451" indent="-235563" algn="ctr" defTabSz="479306"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8pPr>
            <a:lvl9pPr marL="4004578" indent="-235563" algn="ctr" defTabSz="479306"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9pPr>
          </a:lstStyle>
          <a:p>
            <a:pPr eaLnBrk="1" hangingPunct="1"/>
            <a:fld id="{465C67D9-E1D3-4222-A812-8C3F087A66B2}" type="slidenum">
              <a:rPr lang="en-US" altLang="en-US" sz="1300"/>
              <a:pPr eaLnBrk="1" hangingPunct="1"/>
              <a:t>40</a:t>
            </a:fld>
            <a:endParaRPr lang="en-US" altLang="en-US" sz="1300" dirty="0"/>
          </a:p>
        </p:txBody>
      </p:sp>
      <p:sp>
        <p:nvSpPr>
          <p:cNvPr id="94211" name="Rectangle 2"/>
          <p:cNvSpPr>
            <a:spLocks noGrp="1" noRot="1" noChangeAspect="1" noTextEdit="1"/>
          </p:cNvSpPr>
          <p:nvPr>
            <p:ph type="sldImg"/>
          </p:nvPr>
        </p:nvSpPr>
        <p:spPr>
          <a:xfrm>
            <a:off x="685800" y="1143000"/>
            <a:ext cx="5486400" cy="3086100"/>
          </a:xfrm>
          <a:noFill/>
          <a:extLst>
            <a:ext uri="{909E8E84-426E-40DD-AFC4-6F175D3DCCD1}">
              <a14:hiddenFill xmlns:a14="http://schemas.microsoft.com/office/drawing/2010/main">
                <a:solidFill>
                  <a:srgbClr val="FFFFFF"/>
                </a:solidFill>
              </a14:hiddenFill>
            </a:ext>
          </a:extLst>
        </p:spPr>
      </p:sp>
      <p:sp>
        <p:nvSpPr>
          <p:cNvPr id="94212"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42253"/>
            <a:r>
              <a:rPr lang="zh-CN" altLang="en-US" dirty="0">
                <a:latin typeface="Cambria" panose="02040503050406030204" pitchFamily="18" charset="0"/>
              </a:rPr>
              <a:t>在噴霧瓶的標籤上註明適用的表面</a:t>
            </a:r>
            <a:r>
              <a:rPr lang="es-ES_tradnl" altLang="en-US" dirty="0">
                <a:latin typeface="Cambria" panose="02040503050406030204" pitchFamily="18" charset="0"/>
              </a:rPr>
              <a:t> </a:t>
            </a:r>
            <a:r>
              <a:rPr lang="es-ES_tradnl" altLang="en-US" baseline="0" dirty="0">
                <a:latin typeface="Cambria" panose="02040503050406030204" pitchFamily="18" charset="0"/>
              </a:rPr>
              <a:t>(</a:t>
            </a:r>
            <a:r>
              <a:rPr lang="zh-CN" altLang="en-US" baseline="0" dirty="0">
                <a:latin typeface="Cambria" panose="02040503050406030204" pitchFamily="18" charset="0"/>
              </a:rPr>
              <a:t>以及配製日期</a:t>
            </a:r>
            <a:r>
              <a:rPr lang="es-ES_tradnl" altLang="en-US" baseline="0" dirty="0">
                <a:latin typeface="Cambria" panose="02040503050406030204" pitchFamily="18" charset="0"/>
              </a:rPr>
              <a:t>)</a:t>
            </a:r>
          </a:p>
          <a:p>
            <a:pPr defTabSz="942253"/>
            <a:endParaRPr lang="en-US" sz="1300" dirty="0"/>
          </a:p>
          <a:p>
            <a:pPr defTabSz="942253"/>
            <a:r>
              <a:rPr lang="zh-CN" altLang="en-US" sz="1300" dirty="0"/>
              <a:t>兒童不在旁邊時進行抑菌和消毒</a:t>
            </a:r>
            <a:r>
              <a:rPr lang="en-US" sz="1300" dirty="0"/>
              <a:t> (</a:t>
            </a:r>
            <a:r>
              <a:rPr lang="zh-CN" altLang="en-US" sz="1300" dirty="0"/>
              <a:t>保持安全距離</a:t>
            </a:r>
            <a:r>
              <a:rPr lang="en-US" sz="1300" dirty="0"/>
              <a:t>)</a:t>
            </a:r>
          </a:p>
          <a:p>
            <a:pPr defTabSz="942253"/>
            <a:endParaRPr lang="es-ES_tradnl" altLang="en-US" dirty="0">
              <a:latin typeface="Cambria" panose="02040503050406030204" pitchFamily="18" charset="0"/>
            </a:endParaRPr>
          </a:p>
          <a:p>
            <a:pPr defTabSz="942253"/>
            <a:r>
              <a:rPr lang="zh-CN" altLang="en-US" dirty="0">
                <a:latin typeface="Cambria" panose="02040503050406030204" pitchFamily="18" charset="0"/>
              </a:rPr>
              <a:t>不得將醋與漂白劑混合，或氨水與漂白劑混合</a:t>
            </a:r>
            <a:endParaRPr lang="es-ES_tradnl" altLang="en-US" baseline="0" dirty="0">
              <a:latin typeface="Cambria" panose="02040503050406030204" pitchFamily="18" charset="0"/>
            </a:endParaRPr>
          </a:p>
          <a:p>
            <a:pPr defTabSz="942253"/>
            <a:endParaRPr lang="es-ES_tradnl" altLang="en-US" baseline="0" dirty="0">
              <a:latin typeface="Cambria" panose="02040503050406030204" pitchFamily="18" charset="0"/>
            </a:endParaRPr>
          </a:p>
          <a:p>
            <a:pPr defTabSz="942253">
              <a:defRPr/>
            </a:pPr>
            <a:r>
              <a:rPr lang="zh-CN" altLang="en-US" sz="1300" dirty="0"/>
              <a:t>避免將抑菌劑或消毒劑噴在離面部近的表面</a:t>
            </a:r>
            <a:r>
              <a:rPr lang="en-US" altLang="en-US" sz="1300" dirty="0"/>
              <a:t> (</a:t>
            </a:r>
            <a:r>
              <a:rPr lang="zh-CN" altLang="en-US" sz="1300" dirty="0"/>
              <a:t>如窗戶、鏡子和隔斷</a:t>
            </a:r>
            <a:r>
              <a:rPr lang="en-US" altLang="en-US" sz="1300" dirty="0"/>
              <a:t>) </a:t>
            </a:r>
          </a:p>
          <a:p>
            <a:pPr defTabSz="942253"/>
            <a:endParaRPr lang="es-ES_tradnl" altLang="en-US" dirty="0">
              <a:latin typeface="Cambria" panose="02040503050406030204" pitchFamily="18" charset="0"/>
            </a:endParaRPr>
          </a:p>
        </p:txBody>
      </p:sp>
      <p:sp>
        <p:nvSpPr>
          <p:cNvPr id="94213" name="Footer Placeholder 1"/>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79306" eaLnBrk="0" hangingPunct="0">
              <a:defRPr sz="1100">
                <a:solidFill>
                  <a:schemeClr val="tx1"/>
                </a:solidFill>
                <a:latin typeface="Calibri" panose="020F0502020204030204" pitchFamily="34" charset="0"/>
                <a:cs typeface="Arial" panose="020B0604020202020204" pitchFamily="34" charset="0"/>
              </a:defRPr>
            </a:lvl1pPr>
            <a:lvl2pPr marL="765581" indent="-294454" defTabSz="479306" eaLnBrk="0" hangingPunct="0">
              <a:defRPr sz="1100">
                <a:solidFill>
                  <a:schemeClr val="tx1"/>
                </a:solidFill>
                <a:latin typeface="Calibri" panose="020F0502020204030204" pitchFamily="34" charset="0"/>
                <a:cs typeface="Arial" panose="020B0604020202020204" pitchFamily="34" charset="0"/>
              </a:defRPr>
            </a:lvl2pPr>
            <a:lvl3pPr marL="1177817" indent="-235563" defTabSz="479306" eaLnBrk="0" hangingPunct="0">
              <a:defRPr sz="1100">
                <a:solidFill>
                  <a:schemeClr val="tx1"/>
                </a:solidFill>
                <a:latin typeface="Calibri" panose="020F0502020204030204" pitchFamily="34" charset="0"/>
                <a:cs typeface="Arial" panose="020B0604020202020204" pitchFamily="34" charset="0"/>
              </a:defRPr>
            </a:lvl3pPr>
            <a:lvl4pPr marL="1648943" indent="-235563" defTabSz="479306" eaLnBrk="0" hangingPunct="0">
              <a:defRPr sz="1100">
                <a:solidFill>
                  <a:schemeClr val="tx1"/>
                </a:solidFill>
                <a:latin typeface="Calibri" panose="020F0502020204030204" pitchFamily="34" charset="0"/>
                <a:cs typeface="Arial" panose="020B0604020202020204" pitchFamily="34" charset="0"/>
              </a:defRPr>
            </a:lvl4pPr>
            <a:lvl5pPr marL="2120071" indent="-235563" defTabSz="479306" eaLnBrk="0" hangingPunct="0">
              <a:defRPr sz="1100">
                <a:solidFill>
                  <a:schemeClr val="tx1"/>
                </a:solidFill>
                <a:latin typeface="Calibri" panose="020F0502020204030204" pitchFamily="34" charset="0"/>
                <a:cs typeface="Arial" panose="020B0604020202020204" pitchFamily="34" charset="0"/>
              </a:defRPr>
            </a:lvl5pPr>
            <a:lvl6pPr marL="2591198" indent="-235563" algn="ctr" defTabSz="479306"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6pPr>
            <a:lvl7pPr marL="3062324" indent="-235563" algn="ctr" defTabSz="479306"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7pPr>
            <a:lvl8pPr marL="3533451" indent="-235563" algn="ctr" defTabSz="479306"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8pPr>
            <a:lvl9pPr marL="4004578" indent="-235563" algn="ctr" defTabSz="479306"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9pPr>
          </a:lstStyle>
          <a:p>
            <a:pPr eaLnBrk="1" hangingPunct="1"/>
            <a:r>
              <a:rPr lang="en-US" altLang="en-US" sz="1300" dirty="0">
                <a:latin typeface="Cambria" panose="02040503050406030204" pitchFamily="18" charset="0"/>
              </a:rPr>
              <a:t>San Francisco Asthma Task Force, July 2013</a:t>
            </a:r>
          </a:p>
        </p:txBody>
      </p:sp>
    </p:spTree>
    <p:extLst>
      <p:ext uri="{BB962C8B-B14F-4D97-AF65-F5344CB8AC3E}">
        <p14:creationId xmlns:p14="http://schemas.microsoft.com/office/powerpoint/2010/main" val="936482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aseline="0" dirty="0"/>
              <a:t>*</a:t>
            </a:r>
            <a:r>
              <a:rPr lang="zh-CN" altLang="en-US" baseline="0" dirty="0"/>
              <a:t>雖然使用者必須接受培訓，但是抗微生物殺蟲劑的使用不需要執行 </a:t>
            </a:r>
            <a:r>
              <a:rPr lang="en-US" altLang="zh-CN" baseline="0" dirty="0"/>
              <a:t>HAS </a:t>
            </a:r>
            <a:r>
              <a:rPr lang="zh-CN" altLang="en-US" baseline="0" dirty="0"/>
              <a:t>的報告、記錄和通知要求。</a:t>
            </a:r>
            <a:endParaRPr lang="en-US" dirty="0"/>
          </a:p>
        </p:txBody>
      </p:sp>
      <p:sp>
        <p:nvSpPr>
          <p:cNvPr id="4" name="Slide Number Placeholder 3"/>
          <p:cNvSpPr>
            <a:spLocks noGrp="1"/>
          </p:cNvSpPr>
          <p:nvPr>
            <p:ph type="sldNum" sz="quarter" idx="10"/>
          </p:nvPr>
        </p:nvSpPr>
        <p:spPr/>
        <p:txBody>
          <a:bodyPr/>
          <a:lstStyle/>
          <a:p>
            <a:fld id="{ECCBF3A2-1D03-491F-BDB6-337C0C097926}" type="slidenum">
              <a:rPr lang="en-US" smtClean="0"/>
              <a:t>4</a:t>
            </a:fld>
            <a:endParaRPr lang="en-US" dirty="0"/>
          </a:p>
        </p:txBody>
      </p:sp>
    </p:spTree>
    <p:extLst>
      <p:ext uri="{BB962C8B-B14F-4D97-AF65-F5344CB8AC3E}">
        <p14:creationId xmlns:p14="http://schemas.microsoft.com/office/powerpoint/2010/main" val="10890664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zh-CN" altLang="en-US" dirty="0"/>
              <a:t>清潔服務公司較多使用</a:t>
            </a:r>
            <a:endParaRPr lang="en-US" dirty="0"/>
          </a:p>
          <a:p>
            <a:r>
              <a:rPr lang="zh-CN" altLang="en-US" dirty="0"/>
              <a:t>氣霧較少、無需手動混合及測量</a:t>
            </a:r>
            <a:endParaRPr lang="en-US" baseline="0" dirty="0"/>
          </a:p>
          <a:p>
            <a:r>
              <a:rPr lang="zh-CN" altLang="en-US" baseline="0" dirty="0"/>
              <a:t>成本低，只需購買濃縮液</a:t>
            </a:r>
            <a:endParaRPr lang="en-US" dirty="0"/>
          </a:p>
        </p:txBody>
      </p:sp>
      <p:sp>
        <p:nvSpPr>
          <p:cNvPr id="4" name="Slide Number Placeholder 3"/>
          <p:cNvSpPr>
            <a:spLocks noGrp="1"/>
          </p:cNvSpPr>
          <p:nvPr>
            <p:ph type="sldNum" sz="quarter" idx="10"/>
          </p:nvPr>
        </p:nvSpPr>
        <p:spPr/>
        <p:txBody>
          <a:bodyPr/>
          <a:lstStyle/>
          <a:p>
            <a:fld id="{26AE089B-273D-4B98-82C8-F063A6BF9825}" type="slidenum">
              <a:rPr lang="en-US" smtClean="0"/>
              <a:t>41</a:t>
            </a:fld>
            <a:endParaRPr lang="en-US" dirty="0"/>
          </a:p>
        </p:txBody>
      </p:sp>
    </p:spTree>
    <p:extLst>
      <p:ext uri="{BB962C8B-B14F-4D97-AF65-F5344CB8AC3E}">
        <p14:creationId xmlns:p14="http://schemas.microsoft.com/office/powerpoint/2010/main" val="39927053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942253">
              <a:defRPr/>
            </a:pPr>
            <a:r>
              <a:rPr lang="zh-CN" altLang="en-US" sz="1300" dirty="0"/>
              <a:t>使用個人防護設備</a:t>
            </a:r>
            <a:r>
              <a:rPr lang="en-US" altLang="en-US" sz="1300" dirty="0"/>
              <a:t> (</a:t>
            </a:r>
            <a:r>
              <a:rPr lang="zh-CN" altLang="en-US" sz="1300" dirty="0"/>
              <a:t>護眼設備、衣物和手套</a:t>
            </a:r>
            <a:r>
              <a:rPr lang="en-US" sz="1300" dirty="0"/>
              <a:t>)</a:t>
            </a:r>
            <a:endParaRPr lang="en-US" altLang="en-US" sz="1300" dirty="0"/>
          </a:p>
          <a:p>
            <a:r>
              <a:rPr lang="zh-CN" altLang="en-US" dirty="0"/>
              <a:t>在現場保存所有化學品的</a:t>
            </a:r>
            <a:r>
              <a:rPr lang="en-US" dirty="0"/>
              <a:t> SDS </a:t>
            </a:r>
            <a:r>
              <a:rPr lang="zh-CN" altLang="en-US" dirty="0"/>
              <a:t>表格是</a:t>
            </a:r>
            <a:r>
              <a:rPr lang="en-US" dirty="0"/>
              <a:t> </a:t>
            </a:r>
            <a:r>
              <a:rPr lang="en-US" baseline="0" dirty="0"/>
              <a:t>Cal-</a:t>
            </a:r>
            <a:r>
              <a:rPr lang="en-US" dirty="0"/>
              <a:t>OSHA </a:t>
            </a:r>
            <a:r>
              <a:rPr lang="zh-CN" altLang="en-US" dirty="0"/>
              <a:t>的要求</a:t>
            </a:r>
            <a:endParaRPr lang="en-US" dirty="0"/>
          </a:p>
        </p:txBody>
      </p:sp>
      <p:sp>
        <p:nvSpPr>
          <p:cNvPr id="4" name="Slide Number Placeholder 3"/>
          <p:cNvSpPr>
            <a:spLocks noGrp="1"/>
          </p:cNvSpPr>
          <p:nvPr>
            <p:ph type="sldNum" sz="quarter" idx="10"/>
          </p:nvPr>
        </p:nvSpPr>
        <p:spPr/>
        <p:txBody>
          <a:bodyPr/>
          <a:lstStyle/>
          <a:p>
            <a:fld id="{26AE089B-273D-4B98-82C8-F063A6BF9825}" type="slidenum">
              <a:rPr lang="en-US" smtClean="0"/>
              <a:t>42</a:t>
            </a:fld>
            <a:endParaRPr lang="en-US" dirty="0"/>
          </a:p>
        </p:txBody>
      </p:sp>
    </p:spTree>
    <p:extLst>
      <p:ext uri="{BB962C8B-B14F-4D97-AF65-F5344CB8AC3E}">
        <p14:creationId xmlns:p14="http://schemas.microsoft.com/office/powerpoint/2010/main" val="13644568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zh-CN" altLang="en-US" sz="1200" dirty="0"/>
              <a:t>托兒機構中廣泛使用漂白劑來抑菌和消毒表面。</a:t>
            </a:r>
            <a:endParaRPr lang="en-US" sz="1200" dirty="0"/>
          </a:p>
        </p:txBody>
      </p:sp>
      <p:sp>
        <p:nvSpPr>
          <p:cNvPr id="4" name="Slide Number Placeholder 3"/>
          <p:cNvSpPr>
            <a:spLocks noGrp="1"/>
          </p:cNvSpPr>
          <p:nvPr>
            <p:ph type="sldNum" sz="quarter" idx="10"/>
          </p:nvPr>
        </p:nvSpPr>
        <p:spPr/>
        <p:txBody>
          <a:bodyPr/>
          <a:lstStyle/>
          <a:p>
            <a:fld id="{ECCBF3A2-1D03-491F-BDB6-337C0C097926}" type="slidenum">
              <a:rPr lang="en-US" smtClean="0"/>
              <a:t>43</a:t>
            </a:fld>
            <a:endParaRPr lang="en-US" dirty="0"/>
          </a:p>
        </p:txBody>
      </p:sp>
    </p:spTree>
    <p:extLst>
      <p:ext uri="{BB962C8B-B14F-4D97-AF65-F5344CB8AC3E}">
        <p14:creationId xmlns:p14="http://schemas.microsoft.com/office/powerpoint/2010/main" val="26548478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zh-CN" altLang="en-US" sz="1200" dirty="0"/>
              <a:t>市面上現在有新的漂白劑濃度。使用者必須認真閱讀標籤，識別濃度以及稀釋方法。</a:t>
            </a:r>
            <a:endParaRPr lang="en-US" dirty="0"/>
          </a:p>
        </p:txBody>
      </p:sp>
      <p:sp>
        <p:nvSpPr>
          <p:cNvPr id="4" name="Slide Number Placeholder 3"/>
          <p:cNvSpPr>
            <a:spLocks noGrp="1"/>
          </p:cNvSpPr>
          <p:nvPr>
            <p:ph type="sldNum" sz="quarter" idx="10"/>
          </p:nvPr>
        </p:nvSpPr>
        <p:spPr/>
        <p:txBody>
          <a:bodyPr/>
          <a:lstStyle/>
          <a:p>
            <a:fld id="{ECCBF3A2-1D03-491F-BDB6-337C0C097926}" type="slidenum">
              <a:rPr lang="en-US" smtClean="0"/>
              <a:t>44</a:t>
            </a:fld>
            <a:endParaRPr lang="en-US" dirty="0"/>
          </a:p>
        </p:txBody>
      </p:sp>
    </p:spTree>
    <p:extLst>
      <p:ext uri="{BB962C8B-B14F-4D97-AF65-F5344CB8AC3E}">
        <p14:creationId xmlns:p14="http://schemas.microsoft.com/office/powerpoint/2010/main" val="38893481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79306" eaLnBrk="0" hangingPunct="0">
              <a:defRPr sz="1100">
                <a:solidFill>
                  <a:schemeClr val="tx1"/>
                </a:solidFill>
                <a:latin typeface="Calibri" panose="020F0502020204030204" pitchFamily="34" charset="0"/>
                <a:cs typeface="Arial" panose="020B0604020202020204" pitchFamily="34" charset="0"/>
              </a:defRPr>
            </a:lvl1pPr>
            <a:lvl2pPr marL="765581" indent="-294454" defTabSz="479306" eaLnBrk="0" hangingPunct="0">
              <a:defRPr sz="1100">
                <a:solidFill>
                  <a:schemeClr val="tx1"/>
                </a:solidFill>
                <a:latin typeface="Calibri" panose="020F0502020204030204" pitchFamily="34" charset="0"/>
                <a:cs typeface="Arial" panose="020B0604020202020204" pitchFamily="34" charset="0"/>
              </a:defRPr>
            </a:lvl2pPr>
            <a:lvl3pPr marL="1177817" indent="-235563" defTabSz="479306" eaLnBrk="0" hangingPunct="0">
              <a:defRPr sz="1100">
                <a:solidFill>
                  <a:schemeClr val="tx1"/>
                </a:solidFill>
                <a:latin typeface="Calibri" panose="020F0502020204030204" pitchFamily="34" charset="0"/>
                <a:cs typeface="Arial" panose="020B0604020202020204" pitchFamily="34" charset="0"/>
              </a:defRPr>
            </a:lvl3pPr>
            <a:lvl4pPr marL="1648943" indent="-235563" defTabSz="479306" eaLnBrk="0" hangingPunct="0">
              <a:defRPr sz="1100">
                <a:solidFill>
                  <a:schemeClr val="tx1"/>
                </a:solidFill>
                <a:latin typeface="Calibri" panose="020F0502020204030204" pitchFamily="34" charset="0"/>
                <a:cs typeface="Arial" panose="020B0604020202020204" pitchFamily="34" charset="0"/>
              </a:defRPr>
            </a:lvl4pPr>
            <a:lvl5pPr marL="2120071" indent="-235563" defTabSz="479306" eaLnBrk="0" hangingPunct="0">
              <a:defRPr sz="1100">
                <a:solidFill>
                  <a:schemeClr val="tx1"/>
                </a:solidFill>
                <a:latin typeface="Calibri" panose="020F0502020204030204" pitchFamily="34" charset="0"/>
                <a:cs typeface="Arial" panose="020B0604020202020204" pitchFamily="34" charset="0"/>
              </a:defRPr>
            </a:lvl5pPr>
            <a:lvl6pPr marL="2591198" indent="-235563" algn="ctr" defTabSz="479306"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6pPr>
            <a:lvl7pPr marL="3062324" indent="-235563" algn="ctr" defTabSz="479306"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7pPr>
            <a:lvl8pPr marL="3533451" indent="-235563" algn="ctr" defTabSz="479306"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8pPr>
            <a:lvl9pPr marL="4004578" indent="-235563" algn="ctr" defTabSz="479306"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9pPr>
          </a:lstStyle>
          <a:p>
            <a:pPr eaLnBrk="1" hangingPunct="1"/>
            <a:fld id="{BDF26086-CF6F-45AD-ADD3-AECD8E81F866}" type="slidenum">
              <a:rPr lang="en-US" altLang="en-US" sz="1300"/>
              <a:pPr eaLnBrk="1" hangingPunct="1"/>
              <a:t>45</a:t>
            </a:fld>
            <a:endParaRPr lang="en-US" altLang="en-US" sz="1300" dirty="0"/>
          </a:p>
        </p:txBody>
      </p:sp>
      <p:sp>
        <p:nvSpPr>
          <p:cNvPr id="96259" name="Slide Image Placeholder 1"/>
          <p:cNvSpPr>
            <a:spLocks noGrp="1" noRot="1" noChangeAspect="1" noTextEdit="1"/>
          </p:cNvSpPr>
          <p:nvPr>
            <p:ph type="sldImg"/>
          </p:nvPr>
        </p:nvSpPr>
        <p:spPr>
          <a:xfrm>
            <a:off x="685800" y="1143000"/>
            <a:ext cx="5486400" cy="3086100"/>
          </a:xfrm>
          <a:noFill/>
          <a:extLst>
            <a:ext uri="{909E8E84-426E-40DD-AFC4-6F175D3DCCD1}">
              <a14:hiddenFill xmlns:a14="http://schemas.microsoft.com/office/drawing/2010/main">
                <a:solidFill>
                  <a:srgbClr val="FFFFFF"/>
                </a:solidFill>
              </a14:hiddenFill>
            </a:ext>
          </a:extLst>
        </p:spPr>
      </p:sp>
      <p:sp>
        <p:nvSpPr>
          <p:cNvPr id="9626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b="1" dirty="0">
              <a:latin typeface="Cambria" panose="02040503050406030204" pitchFamily="18" charset="0"/>
            </a:endParaRPr>
          </a:p>
        </p:txBody>
      </p:sp>
      <p:sp>
        <p:nvSpPr>
          <p:cNvPr id="96261" name="Slide Number Placeholder 3"/>
          <p:cNvSpPr txBox="1">
            <a:spLocks noGrp="1"/>
          </p:cNvSpPr>
          <p:nvPr/>
        </p:nvSpPr>
        <p:spPr bwMode="auto">
          <a:xfrm>
            <a:off x="4023092" y="9065747"/>
            <a:ext cx="3077739" cy="477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015" tIns="48008" rIns="96015" bIns="48008" anchor="b"/>
          <a:lstStyle>
            <a:lvl1pPr defTabSz="465138" eaLnBrk="0" hangingPunct="0">
              <a:defRPr sz="1000">
                <a:solidFill>
                  <a:schemeClr val="tx1"/>
                </a:solidFill>
                <a:latin typeface="Calibri" panose="020F0502020204030204" pitchFamily="34" charset="0"/>
                <a:cs typeface="Arial" panose="020B0604020202020204" pitchFamily="34" charset="0"/>
              </a:defRPr>
            </a:lvl1pPr>
            <a:lvl2pPr marL="742950" indent="-285750" defTabSz="465138" eaLnBrk="0" hangingPunct="0">
              <a:defRPr sz="1000">
                <a:solidFill>
                  <a:schemeClr val="tx1"/>
                </a:solidFill>
                <a:latin typeface="Calibri" panose="020F0502020204030204" pitchFamily="34" charset="0"/>
                <a:cs typeface="Arial" panose="020B0604020202020204" pitchFamily="34" charset="0"/>
              </a:defRPr>
            </a:lvl2pPr>
            <a:lvl3pPr marL="1143000" indent="-228600" defTabSz="465138" eaLnBrk="0" hangingPunct="0">
              <a:defRPr sz="1000">
                <a:solidFill>
                  <a:schemeClr val="tx1"/>
                </a:solidFill>
                <a:latin typeface="Calibri" panose="020F0502020204030204" pitchFamily="34" charset="0"/>
                <a:cs typeface="Arial" panose="020B0604020202020204" pitchFamily="34" charset="0"/>
              </a:defRPr>
            </a:lvl3pPr>
            <a:lvl4pPr marL="1600200" indent="-228600" defTabSz="465138" eaLnBrk="0" hangingPunct="0">
              <a:defRPr sz="1000">
                <a:solidFill>
                  <a:schemeClr val="tx1"/>
                </a:solidFill>
                <a:latin typeface="Calibri" panose="020F0502020204030204" pitchFamily="34" charset="0"/>
                <a:cs typeface="Arial" panose="020B0604020202020204" pitchFamily="34" charset="0"/>
              </a:defRPr>
            </a:lvl4pPr>
            <a:lvl5pPr marL="2057400" indent="-228600" defTabSz="465138" eaLnBrk="0" hangingPunct="0">
              <a:defRPr sz="1000">
                <a:solidFill>
                  <a:schemeClr val="tx1"/>
                </a:solidFill>
                <a:latin typeface="Calibri" panose="020F0502020204030204" pitchFamily="34" charset="0"/>
                <a:cs typeface="Arial" panose="020B0604020202020204" pitchFamily="34" charset="0"/>
              </a:defRPr>
            </a:lvl5pPr>
            <a:lvl6pPr marL="2514600" indent="-228600" algn="ctr" defTabSz="465138" eaLnBrk="0" fontAlgn="base" hangingPunct="0">
              <a:spcBef>
                <a:spcPct val="0"/>
              </a:spcBef>
              <a:spcAft>
                <a:spcPct val="0"/>
              </a:spcAft>
              <a:defRPr sz="1000">
                <a:solidFill>
                  <a:schemeClr val="tx1"/>
                </a:solidFill>
                <a:latin typeface="Calibri" panose="020F0502020204030204" pitchFamily="34" charset="0"/>
                <a:cs typeface="Arial" panose="020B0604020202020204" pitchFamily="34" charset="0"/>
              </a:defRPr>
            </a:lvl6pPr>
            <a:lvl7pPr marL="2971800" indent="-228600" algn="ctr" defTabSz="465138" eaLnBrk="0" fontAlgn="base" hangingPunct="0">
              <a:spcBef>
                <a:spcPct val="0"/>
              </a:spcBef>
              <a:spcAft>
                <a:spcPct val="0"/>
              </a:spcAft>
              <a:defRPr sz="1000">
                <a:solidFill>
                  <a:schemeClr val="tx1"/>
                </a:solidFill>
                <a:latin typeface="Calibri" panose="020F0502020204030204" pitchFamily="34" charset="0"/>
                <a:cs typeface="Arial" panose="020B0604020202020204" pitchFamily="34" charset="0"/>
              </a:defRPr>
            </a:lvl7pPr>
            <a:lvl8pPr marL="3429000" indent="-228600" algn="ctr" defTabSz="465138" eaLnBrk="0" fontAlgn="base" hangingPunct="0">
              <a:spcBef>
                <a:spcPct val="0"/>
              </a:spcBef>
              <a:spcAft>
                <a:spcPct val="0"/>
              </a:spcAft>
              <a:defRPr sz="1000">
                <a:solidFill>
                  <a:schemeClr val="tx1"/>
                </a:solidFill>
                <a:latin typeface="Calibri" panose="020F0502020204030204" pitchFamily="34" charset="0"/>
                <a:cs typeface="Arial" panose="020B0604020202020204" pitchFamily="34" charset="0"/>
              </a:defRPr>
            </a:lvl8pPr>
            <a:lvl9pPr marL="3886200" indent="-228600" algn="ctr" defTabSz="465138" eaLnBrk="0" fontAlgn="base" hangingPunct="0">
              <a:spcBef>
                <a:spcPct val="0"/>
              </a:spcBef>
              <a:spcAft>
                <a:spcPct val="0"/>
              </a:spcAft>
              <a:defRPr sz="1000">
                <a:solidFill>
                  <a:schemeClr val="tx1"/>
                </a:solidFill>
                <a:latin typeface="Calibri" panose="020F0502020204030204" pitchFamily="34" charset="0"/>
                <a:cs typeface="Arial" panose="020B0604020202020204" pitchFamily="34" charset="0"/>
              </a:defRPr>
            </a:lvl9pPr>
          </a:lstStyle>
          <a:p>
            <a:pPr algn="r" eaLnBrk="1" hangingPunct="1"/>
            <a:fld id="{87228C0D-CE56-43C5-AB3C-4C24176507FC}" type="slidenum">
              <a:rPr lang="en-US" altLang="en-US" sz="1300"/>
              <a:pPr algn="r" eaLnBrk="1" hangingPunct="1"/>
              <a:t>45</a:t>
            </a:fld>
            <a:endParaRPr lang="en-US" altLang="en-US" sz="1300" dirty="0"/>
          </a:p>
        </p:txBody>
      </p:sp>
      <p:sp>
        <p:nvSpPr>
          <p:cNvPr id="96262" name="Footer Placeholder 1"/>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79306" eaLnBrk="0" hangingPunct="0">
              <a:defRPr sz="1100">
                <a:solidFill>
                  <a:schemeClr val="tx1"/>
                </a:solidFill>
                <a:latin typeface="Calibri" panose="020F0502020204030204" pitchFamily="34" charset="0"/>
                <a:cs typeface="Arial" panose="020B0604020202020204" pitchFamily="34" charset="0"/>
              </a:defRPr>
            </a:lvl1pPr>
            <a:lvl2pPr marL="765581" indent="-294454" defTabSz="479306" eaLnBrk="0" hangingPunct="0">
              <a:defRPr sz="1100">
                <a:solidFill>
                  <a:schemeClr val="tx1"/>
                </a:solidFill>
                <a:latin typeface="Calibri" panose="020F0502020204030204" pitchFamily="34" charset="0"/>
                <a:cs typeface="Arial" panose="020B0604020202020204" pitchFamily="34" charset="0"/>
              </a:defRPr>
            </a:lvl2pPr>
            <a:lvl3pPr marL="1177817" indent="-235563" defTabSz="479306" eaLnBrk="0" hangingPunct="0">
              <a:defRPr sz="1100">
                <a:solidFill>
                  <a:schemeClr val="tx1"/>
                </a:solidFill>
                <a:latin typeface="Calibri" panose="020F0502020204030204" pitchFamily="34" charset="0"/>
                <a:cs typeface="Arial" panose="020B0604020202020204" pitchFamily="34" charset="0"/>
              </a:defRPr>
            </a:lvl3pPr>
            <a:lvl4pPr marL="1648943" indent="-235563" defTabSz="479306" eaLnBrk="0" hangingPunct="0">
              <a:defRPr sz="1100">
                <a:solidFill>
                  <a:schemeClr val="tx1"/>
                </a:solidFill>
                <a:latin typeface="Calibri" panose="020F0502020204030204" pitchFamily="34" charset="0"/>
                <a:cs typeface="Arial" panose="020B0604020202020204" pitchFamily="34" charset="0"/>
              </a:defRPr>
            </a:lvl4pPr>
            <a:lvl5pPr marL="2120071" indent="-235563" defTabSz="479306" eaLnBrk="0" hangingPunct="0">
              <a:defRPr sz="1100">
                <a:solidFill>
                  <a:schemeClr val="tx1"/>
                </a:solidFill>
                <a:latin typeface="Calibri" panose="020F0502020204030204" pitchFamily="34" charset="0"/>
                <a:cs typeface="Arial" panose="020B0604020202020204" pitchFamily="34" charset="0"/>
              </a:defRPr>
            </a:lvl5pPr>
            <a:lvl6pPr marL="2591198" indent="-235563" algn="ctr" defTabSz="479306"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6pPr>
            <a:lvl7pPr marL="3062324" indent="-235563" algn="ctr" defTabSz="479306"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7pPr>
            <a:lvl8pPr marL="3533451" indent="-235563" algn="ctr" defTabSz="479306"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8pPr>
            <a:lvl9pPr marL="4004578" indent="-235563" algn="ctr" defTabSz="479306"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9pPr>
          </a:lstStyle>
          <a:p>
            <a:pPr eaLnBrk="1" hangingPunct="1"/>
            <a:r>
              <a:rPr lang="en-US" altLang="en-US" sz="1300" dirty="0">
                <a:latin typeface="Cambria" panose="02040503050406030204" pitchFamily="18" charset="0"/>
              </a:rPr>
              <a:t>San Francisco Asthma Task Force, July 2013</a:t>
            </a:r>
          </a:p>
        </p:txBody>
      </p:sp>
    </p:spTree>
    <p:extLst>
      <p:ext uri="{BB962C8B-B14F-4D97-AF65-F5344CB8AC3E}">
        <p14:creationId xmlns:p14="http://schemas.microsoft.com/office/powerpoint/2010/main" val="13770694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79306" eaLnBrk="0" hangingPunct="0">
              <a:defRPr sz="1100">
                <a:solidFill>
                  <a:schemeClr val="tx1"/>
                </a:solidFill>
                <a:latin typeface="Calibri" panose="020F0502020204030204" pitchFamily="34" charset="0"/>
                <a:cs typeface="Arial" panose="020B0604020202020204" pitchFamily="34" charset="0"/>
              </a:defRPr>
            </a:lvl1pPr>
            <a:lvl2pPr marL="765581" indent="-294454" defTabSz="479306" eaLnBrk="0" hangingPunct="0">
              <a:defRPr sz="1100">
                <a:solidFill>
                  <a:schemeClr val="tx1"/>
                </a:solidFill>
                <a:latin typeface="Calibri" panose="020F0502020204030204" pitchFamily="34" charset="0"/>
                <a:cs typeface="Arial" panose="020B0604020202020204" pitchFamily="34" charset="0"/>
              </a:defRPr>
            </a:lvl2pPr>
            <a:lvl3pPr marL="1177817" indent="-235563" defTabSz="479306" eaLnBrk="0" hangingPunct="0">
              <a:defRPr sz="1100">
                <a:solidFill>
                  <a:schemeClr val="tx1"/>
                </a:solidFill>
                <a:latin typeface="Calibri" panose="020F0502020204030204" pitchFamily="34" charset="0"/>
                <a:cs typeface="Arial" panose="020B0604020202020204" pitchFamily="34" charset="0"/>
              </a:defRPr>
            </a:lvl3pPr>
            <a:lvl4pPr marL="1648943" indent="-235563" defTabSz="479306" eaLnBrk="0" hangingPunct="0">
              <a:defRPr sz="1100">
                <a:solidFill>
                  <a:schemeClr val="tx1"/>
                </a:solidFill>
                <a:latin typeface="Calibri" panose="020F0502020204030204" pitchFamily="34" charset="0"/>
                <a:cs typeface="Arial" panose="020B0604020202020204" pitchFamily="34" charset="0"/>
              </a:defRPr>
            </a:lvl4pPr>
            <a:lvl5pPr marL="2120071" indent="-235563" defTabSz="479306" eaLnBrk="0" hangingPunct="0">
              <a:defRPr sz="1100">
                <a:solidFill>
                  <a:schemeClr val="tx1"/>
                </a:solidFill>
                <a:latin typeface="Calibri" panose="020F0502020204030204" pitchFamily="34" charset="0"/>
                <a:cs typeface="Arial" panose="020B0604020202020204" pitchFamily="34" charset="0"/>
              </a:defRPr>
            </a:lvl5pPr>
            <a:lvl6pPr marL="2591198" indent="-235563" algn="ctr" defTabSz="479306"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6pPr>
            <a:lvl7pPr marL="3062324" indent="-235563" algn="ctr" defTabSz="479306"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7pPr>
            <a:lvl8pPr marL="3533451" indent="-235563" algn="ctr" defTabSz="479306"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8pPr>
            <a:lvl9pPr marL="4004578" indent="-235563" algn="ctr" defTabSz="479306"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9pPr>
          </a:lstStyle>
          <a:p>
            <a:pPr eaLnBrk="1" hangingPunct="1"/>
            <a:fld id="{29C11A3C-CB7F-44E4-8825-12B9B74EB7B9}" type="slidenum">
              <a:rPr lang="en-US" altLang="en-US" sz="1300"/>
              <a:pPr eaLnBrk="1" hangingPunct="1"/>
              <a:t>46</a:t>
            </a:fld>
            <a:endParaRPr lang="en-US" altLang="en-US" sz="1300" dirty="0"/>
          </a:p>
        </p:txBody>
      </p:sp>
      <p:sp>
        <p:nvSpPr>
          <p:cNvPr id="98307" name="Slide Image Placeholder 1"/>
          <p:cNvSpPr>
            <a:spLocks noGrp="1" noRot="1" noChangeAspect="1" noTextEdit="1"/>
          </p:cNvSpPr>
          <p:nvPr>
            <p:ph type="sldImg"/>
          </p:nvPr>
        </p:nvSpPr>
        <p:spPr>
          <a:xfrm>
            <a:off x="685800" y="1143000"/>
            <a:ext cx="5486400" cy="3086100"/>
          </a:xfrm>
          <a:noFill/>
          <a:extLst>
            <a:ext uri="{909E8E84-426E-40DD-AFC4-6F175D3DCCD1}">
              <a14:hiddenFill xmlns:a14="http://schemas.microsoft.com/office/drawing/2010/main">
                <a:solidFill>
                  <a:srgbClr val="FFFFFF"/>
                </a:solidFill>
              </a14:hiddenFill>
            </a:ext>
          </a:extLst>
        </p:spPr>
      </p:sp>
      <p:sp>
        <p:nvSpPr>
          <p:cNvPr id="9830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42253">
              <a:defRPr/>
            </a:pPr>
            <a:r>
              <a:rPr lang="zh-CN" altLang="en-US" sz="1300" dirty="0"/>
              <a:t>如果使用濕布，</a:t>
            </a:r>
            <a:r>
              <a:rPr lang="zh-CN" altLang="en-US" sz="1300" b="1" u="sng" dirty="0"/>
              <a:t>每個</a:t>
            </a:r>
            <a:r>
              <a:rPr lang="zh-CN" altLang="en-US" sz="1300" dirty="0"/>
              <a:t>桌子</a:t>
            </a:r>
            <a:r>
              <a:rPr lang="en-US" altLang="zh-CN" sz="1300" dirty="0"/>
              <a:t>/</a:t>
            </a:r>
            <a:r>
              <a:rPr lang="zh-CN" altLang="en-US" sz="1300" dirty="0"/>
              <a:t>托盤必須使用一塊</a:t>
            </a:r>
            <a:r>
              <a:rPr lang="zh-CN" altLang="en-US" sz="1300" b="1" u="sng" dirty="0"/>
              <a:t>單獨的</a:t>
            </a:r>
            <a:r>
              <a:rPr lang="zh-CN" altLang="en-US" sz="1300" dirty="0"/>
              <a:t>布，且用過的布不得放回漂白劑水溶液浸泡。</a:t>
            </a:r>
            <a:endParaRPr lang="en-US" sz="1300" dirty="0"/>
          </a:p>
          <a:p>
            <a:endParaRPr lang="en-US" altLang="en-US" b="1" dirty="0">
              <a:latin typeface="Cambria" panose="02040503050406030204" pitchFamily="18" charset="0"/>
            </a:endParaRPr>
          </a:p>
          <a:p>
            <a:pPr defTabSz="942253">
              <a:defRPr/>
            </a:pPr>
            <a:r>
              <a:rPr lang="zh-CN" altLang="en-US" sz="1300" i="1" dirty="0"/>
              <a:t>食物接觸表面或任何會放入口中的物品應該採用抑菌劑處理。消毒劑只能用於尿布更換桌、坐便器、檯面、門和櫃子把手。只有</a:t>
            </a:r>
            <a:r>
              <a:rPr lang="en-US" sz="1300" i="1" dirty="0"/>
              <a:t> EPA </a:t>
            </a:r>
            <a:r>
              <a:rPr lang="zh-CN" altLang="en-US" sz="1300" i="1" dirty="0"/>
              <a:t>批准的產品才可接受</a:t>
            </a:r>
            <a:r>
              <a:rPr lang="en-US" sz="1300" i="1" dirty="0"/>
              <a:t> (</a:t>
            </a:r>
            <a:r>
              <a:rPr lang="zh-CN" altLang="en-US" sz="1300" i="1" dirty="0"/>
              <a:t>必須有</a:t>
            </a:r>
            <a:r>
              <a:rPr lang="en-US" sz="1300" i="1" dirty="0"/>
              <a:t> EPA </a:t>
            </a:r>
            <a:r>
              <a:rPr lang="zh-CN" altLang="en-US" sz="1300" i="1" dirty="0"/>
              <a:t>號碼</a:t>
            </a:r>
            <a:r>
              <a:rPr lang="en-US" sz="1300" i="1" dirty="0"/>
              <a:t>)</a:t>
            </a:r>
            <a:r>
              <a:rPr lang="zh-CN" altLang="en-US" sz="1300" i="1" dirty="0"/>
              <a:t>，所有的抑菌劑和消毒劑必須依照容器標籤指示使用，以確保安全。</a:t>
            </a:r>
            <a:r>
              <a:rPr lang="en-US" sz="1300" i="1" dirty="0"/>
              <a:t> </a:t>
            </a:r>
            <a:r>
              <a:rPr lang="en-US" dirty="0">
                <a:hlinkClick r:id="rId3"/>
              </a:rPr>
              <a:t>https://www.ersi.info/PDF/NotesforClarification/ECERS-R%20Additional%20Notes_recent.pdf</a:t>
            </a:r>
            <a:endParaRPr lang="en-US" sz="1300" dirty="0"/>
          </a:p>
          <a:p>
            <a:endParaRPr lang="en-US" altLang="en-US" b="1" dirty="0">
              <a:latin typeface="Cambria" panose="02040503050406030204" pitchFamily="18" charset="0"/>
            </a:endParaRPr>
          </a:p>
          <a:p>
            <a:r>
              <a:rPr lang="zh-CN" altLang="en-US" b="1" dirty="0">
                <a:latin typeface="Cambria" panose="02040503050406030204" pitchFamily="18" charset="0"/>
              </a:rPr>
              <a:t>洗手池問題：</a:t>
            </a:r>
            <a:endParaRPr lang="en-US" altLang="en-US" b="1" baseline="0" dirty="0">
              <a:latin typeface="Cambria" panose="02040503050406030204" pitchFamily="18" charset="0"/>
            </a:endParaRPr>
          </a:p>
          <a:p>
            <a:r>
              <a:rPr lang="zh-CN" altLang="en-US" b="0" baseline="0" dirty="0">
                <a:latin typeface="Cambria" panose="02040503050406030204" pitchFamily="18" charset="0"/>
              </a:rPr>
              <a:t>用於更換尿布或協助如廁後洗手的洗手池必須在消毒後才能用於其他的目的。</a:t>
            </a:r>
            <a:endParaRPr lang="en-US" altLang="en-US" b="0" dirty="0">
              <a:latin typeface="Cambria" panose="02040503050406030204" pitchFamily="18" charset="0"/>
            </a:endParaRPr>
          </a:p>
        </p:txBody>
      </p:sp>
      <p:sp>
        <p:nvSpPr>
          <p:cNvPr id="98309" name="Slide Number Placeholder 3"/>
          <p:cNvSpPr txBox="1">
            <a:spLocks noGrp="1"/>
          </p:cNvSpPr>
          <p:nvPr/>
        </p:nvSpPr>
        <p:spPr bwMode="auto">
          <a:xfrm>
            <a:off x="4023092" y="9065747"/>
            <a:ext cx="3077739" cy="477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015" tIns="48008" rIns="96015" bIns="48008" anchor="b"/>
          <a:lstStyle>
            <a:lvl1pPr defTabSz="465138" eaLnBrk="0" hangingPunct="0">
              <a:defRPr sz="1000">
                <a:solidFill>
                  <a:schemeClr val="tx1"/>
                </a:solidFill>
                <a:latin typeface="Calibri" panose="020F0502020204030204" pitchFamily="34" charset="0"/>
                <a:cs typeface="Arial" panose="020B0604020202020204" pitchFamily="34" charset="0"/>
              </a:defRPr>
            </a:lvl1pPr>
            <a:lvl2pPr marL="742950" indent="-285750" defTabSz="465138" eaLnBrk="0" hangingPunct="0">
              <a:defRPr sz="1000">
                <a:solidFill>
                  <a:schemeClr val="tx1"/>
                </a:solidFill>
                <a:latin typeface="Calibri" panose="020F0502020204030204" pitchFamily="34" charset="0"/>
                <a:cs typeface="Arial" panose="020B0604020202020204" pitchFamily="34" charset="0"/>
              </a:defRPr>
            </a:lvl2pPr>
            <a:lvl3pPr marL="1143000" indent="-228600" defTabSz="465138" eaLnBrk="0" hangingPunct="0">
              <a:defRPr sz="1000">
                <a:solidFill>
                  <a:schemeClr val="tx1"/>
                </a:solidFill>
                <a:latin typeface="Calibri" panose="020F0502020204030204" pitchFamily="34" charset="0"/>
                <a:cs typeface="Arial" panose="020B0604020202020204" pitchFamily="34" charset="0"/>
              </a:defRPr>
            </a:lvl3pPr>
            <a:lvl4pPr marL="1600200" indent="-228600" defTabSz="465138" eaLnBrk="0" hangingPunct="0">
              <a:defRPr sz="1000">
                <a:solidFill>
                  <a:schemeClr val="tx1"/>
                </a:solidFill>
                <a:latin typeface="Calibri" panose="020F0502020204030204" pitchFamily="34" charset="0"/>
                <a:cs typeface="Arial" panose="020B0604020202020204" pitchFamily="34" charset="0"/>
              </a:defRPr>
            </a:lvl4pPr>
            <a:lvl5pPr marL="2057400" indent="-228600" defTabSz="465138" eaLnBrk="0" hangingPunct="0">
              <a:defRPr sz="1000">
                <a:solidFill>
                  <a:schemeClr val="tx1"/>
                </a:solidFill>
                <a:latin typeface="Calibri" panose="020F0502020204030204" pitchFamily="34" charset="0"/>
                <a:cs typeface="Arial" panose="020B0604020202020204" pitchFamily="34" charset="0"/>
              </a:defRPr>
            </a:lvl5pPr>
            <a:lvl6pPr marL="2514600" indent="-228600" algn="ctr" defTabSz="465138" eaLnBrk="0" fontAlgn="base" hangingPunct="0">
              <a:spcBef>
                <a:spcPct val="0"/>
              </a:spcBef>
              <a:spcAft>
                <a:spcPct val="0"/>
              </a:spcAft>
              <a:defRPr sz="1000">
                <a:solidFill>
                  <a:schemeClr val="tx1"/>
                </a:solidFill>
                <a:latin typeface="Calibri" panose="020F0502020204030204" pitchFamily="34" charset="0"/>
                <a:cs typeface="Arial" panose="020B0604020202020204" pitchFamily="34" charset="0"/>
              </a:defRPr>
            </a:lvl6pPr>
            <a:lvl7pPr marL="2971800" indent="-228600" algn="ctr" defTabSz="465138" eaLnBrk="0" fontAlgn="base" hangingPunct="0">
              <a:spcBef>
                <a:spcPct val="0"/>
              </a:spcBef>
              <a:spcAft>
                <a:spcPct val="0"/>
              </a:spcAft>
              <a:defRPr sz="1000">
                <a:solidFill>
                  <a:schemeClr val="tx1"/>
                </a:solidFill>
                <a:latin typeface="Calibri" panose="020F0502020204030204" pitchFamily="34" charset="0"/>
                <a:cs typeface="Arial" panose="020B0604020202020204" pitchFamily="34" charset="0"/>
              </a:defRPr>
            </a:lvl7pPr>
            <a:lvl8pPr marL="3429000" indent="-228600" algn="ctr" defTabSz="465138" eaLnBrk="0" fontAlgn="base" hangingPunct="0">
              <a:spcBef>
                <a:spcPct val="0"/>
              </a:spcBef>
              <a:spcAft>
                <a:spcPct val="0"/>
              </a:spcAft>
              <a:defRPr sz="1000">
                <a:solidFill>
                  <a:schemeClr val="tx1"/>
                </a:solidFill>
                <a:latin typeface="Calibri" panose="020F0502020204030204" pitchFamily="34" charset="0"/>
                <a:cs typeface="Arial" panose="020B0604020202020204" pitchFamily="34" charset="0"/>
              </a:defRPr>
            </a:lvl8pPr>
            <a:lvl9pPr marL="3886200" indent="-228600" algn="ctr" defTabSz="465138" eaLnBrk="0" fontAlgn="base" hangingPunct="0">
              <a:spcBef>
                <a:spcPct val="0"/>
              </a:spcBef>
              <a:spcAft>
                <a:spcPct val="0"/>
              </a:spcAft>
              <a:defRPr sz="1000">
                <a:solidFill>
                  <a:schemeClr val="tx1"/>
                </a:solidFill>
                <a:latin typeface="Calibri" panose="020F0502020204030204" pitchFamily="34" charset="0"/>
                <a:cs typeface="Arial" panose="020B0604020202020204" pitchFamily="34" charset="0"/>
              </a:defRPr>
            </a:lvl9pPr>
          </a:lstStyle>
          <a:p>
            <a:pPr algn="r" eaLnBrk="1" hangingPunct="1"/>
            <a:fld id="{9B599AC1-40F4-4D02-AFAD-3F35F6B5F53B}" type="slidenum">
              <a:rPr lang="en-US" altLang="en-US" sz="1300"/>
              <a:pPr algn="r" eaLnBrk="1" hangingPunct="1"/>
              <a:t>46</a:t>
            </a:fld>
            <a:endParaRPr lang="en-US" altLang="en-US" sz="1300" dirty="0"/>
          </a:p>
        </p:txBody>
      </p:sp>
      <p:sp>
        <p:nvSpPr>
          <p:cNvPr id="98310" name="Footer Placeholder 1"/>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79306" eaLnBrk="0" hangingPunct="0">
              <a:defRPr sz="1100">
                <a:solidFill>
                  <a:schemeClr val="tx1"/>
                </a:solidFill>
                <a:latin typeface="Calibri" panose="020F0502020204030204" pitchFamily="34" charset="0"/>
                <a:cs typeface="Arial" panose="020B0604020202020204" pitchFamily="34" charset="0"/>
              </a:defRPr>
            </a:lvl1pPr>
            <a:lvl2pPr marL="765581" indent="-294454" defTabSz="479306" eaLnBrk="0" hangingPunct="0">
              <a:defRPr sz="1100">
                <a:solidFill>
                  <a:schemeClr val="tx1"/>
                </a:solidFill>
                <a:latin typeface="Calibri" panose="020F0502020204030204" pitchFamily="34" charset="0"/>
                <a:cs typeface="Arial" panose="020B0604020202020204" pitchFamily="34" charset="0"/>
              </a:defRPr>
            </a:lvl2pPr>
            <a:lvl3pPr marL="1177817" indent="-235563" defTabSz="479306" eaLnBrk="0" hangingPunct="0">
              <a:defRPr sz="1100">
                <a:solidFill>
                  <a:schemeClr val="tx1"/>
                </a:solidFill>
                <a:latin typeface="Calibri" panose="020F0502020204030204" pitchFamily="34" charset="0"/>
                <a:cs typeface="Arial" panose="020B0604020202020204" pitchFamily="34" charset="0"/>
              </a:defRPr>
            </a:lvl3pPr>
            <a:lvl4pPr marL="1648943" indent="-235563" defTabSz="479306" eaLnBrk="0" hangingPunct="0">
              <a:defRPr sz="1100">
                <a:solidFill>
                  <a:schemeClr val="tx1"/>
                </a:solidFill>
                <a:latin typeface="Calibri" panose="020F0502020204030204" pitchFamily="34" charset="0"/>
                <a:cs typeface="Arial" panose="020B0604020202020204" pitchFamily="34" charset="0"/>
              </a:defRPr>
            </a:lvl4pPr>
            <a:lvl5pPr marL="2120071" indent="-235563" defTabSz="479306" eaLnBrk="0" hangingPunct="0">
              <a:defRPr sz="1100">
                <a:solidFill>
                  <a:schemeClr val="tx1"/>
                </a:solidFill>
                <a:latin typeface="Calibri" panose="020F0502020204030204" pitchFamily="34" charset="0"/>
                <a:cs typeface="Arial" panose="020B0604020202020204" pitchFamily="34" charset="0"/>
              </a:defRPr>
            </a:lvl5pPr>
            <a:lvl6pPr marL="2591198" indent="-235563" algn="ctr" defTabSz="479306"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6pPr>
            <a:lvl7pPr marL="3062324" indent="-235563" algn="ctr" defTabSz="479306"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7pPr>
            <a:lvl8pPr marL="3533451" indent="-235563" algn="ctr" defTabSz="479306"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8pPr>
            <a:lvl9pPr marL="4004578" indent="-235563" algn="ctr" defTabSz="479306"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9pPr>
          </a:lstStyle>
          <a:p>
            <a:pPr eaLnBrk="1" hangingPunct="1"/>
            <a:r>
              <a:rPr lang="en-US" altLang="en-US" sz="1300" dirty="0">
                <a:latin typeface="Cambria" panose="02040503050406030204" pitchFamily="18" charset="0"/>
              </a:rPr>
              <a:t>San Francisco Asthma Task Force, July 2013</a:t>
            </a:r>
          </a:p>
        </p:txBody>
      </p:sp>
    </p:spTree>
    <p:extLst>
      <p:ext uri="{BB962C8B-B14F-4D97-AF65-F5344CB8AC3E}">
        <p14:creationId xmlns:p14="http://schemas.microsoft.com/office/powerpoint/2010/main" val="32000525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ECCBF3A2-1D03-491F-BDB6-337C0C097926}" type="slidenum">
              <a:rPr lang="en-US" smtClean="0"/>
              <a:t>47</a:t>
            </a:fld>
            <a:endParaRPr lang="en-US" dirty="0"/>
          </a:p>
        </p:txBody>
      </p:sp>
    </p:spTree>
    <p:extLst>
      <p:ext uri="{BB962C8B-B14F-4D97-AF65-F5344CB8AC3E}">
        <p14:creationId xmlns:p14="http://schemas.microsoft.com/office/powerpoint/2010/main" val="34576462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zh-CN" altLang="en-US" dirty="0"/>
              <a:t>附件</a:t>
            </a:r>
            <a:r>
              <a:rPr lang="en-US" dirty="0"/>
              <a:t> K</a:t>
            </a:r>
            <a:r>
              <a:rPr lang="zh-CN" altLang="en-US" dirty="0"/>
              <a:t>：</a:t>
            </a:r>
            <a:r>
              <a:rPr lang="en-US" dirty="0"/>
              <a:t> </a:t>
            </a:r>
          </a:p>
          <a:p>
            <a:r>
              <a:rPr lang="zh-CN" altLang="en-US" dirty="0"/>
              <a:t>說出一個表面，讓學員說出要抑菌還是消毒</a:t>
            </a:r>
            <a:endParaRPr lang="en-US" baseline="0" dirty="0"/>
          </a:p>
          <a:p>
            <a:pPr defTabSz="942253">
              <a:defRPr/>
            </a:pPr>
            <a:r>
              <a:rPr lang="zh-CN" altLang="en-US" sz="1300" dirty="0"/>
              <a:t>幻燈片採用動畫顯示，從表面開始，讓學員說出要抑菌或消毒。提供有五行的幻燈片</a:t>
            </a:r>
            <a:r>
              <a:rPr lang="en-US" sz="1300" dirty="0"/>
              <a:t> – </a:t>
            </a:r>
            <a:r>
              <a:rPr lang="zh-CN" altLang="en-US" sz="1300" dirty="0"/>
              <a:t>散發完整的材料，要提到</a:t>
            </a:r>
            <a:r>
              <a:rPr lang="en-US" sz="1300" dirty="0"/>
              <a:t> CFOC </a:t>
            </a:r>
            <a:r>
              <a:rPr lang="zh-CN" altLang="en-US" sz="1300" dirty="0"/>
              <a:t>和我們的網站</a:t>
            </a:r>
            <a:r>
              <a:rPr lang="en-US" sz="1300" dirty="0"/>
              <a:t> – </a:t>
            </a:r>
            <a:r>
              <a:rPr lang="zh-CN" altLang="en-US" sz="1300" dirty="0"/>
              <a:t>好讓他們知道在網上哪裡找到</a:t>
            </a:r>
            <a:endParaRPr lang="en-US" dirty="0"/>
          </a:p>
          <a:p>
            <a:endParaRPr lang="en-US" dirty="0"/>
          </a:p>
        </p:txBody>
      </p:sp>
      <p:sp>
        <p:nvSpPr>
          <p:cNvPr id="4" name="Slide Number Placeholder 3"/>
          <p:cNvSpPr>
            <a:spLocks noGrp="1"/>
          </p:cNvSpPr>
          <p:nvPr>
            <p:ph type="sldNum" sz="quarter" idx="10"/>
          </p:nvPr>
        </p:nvSpPr>
        <p:spPr/>
        <p:txBody>
          <a:bodyPr/>
          <a:lstStyle/>
          <a:p>
            <a:fld id="{26AE089B-273D-4B98-82C8-F063A6BF9825}" type="slidenum">
              <a:rPr lang="en-US" smtClean="0"/>
              <a:t>48</a:t>
            </a:fld>
            <a:endParaRPr lang="en-US" dirty="0"/>
          </a:p>
        </p:txBody>
      </p:sp>
    </p:spTree>
    <p:extLst>
      <p:ext uri="{BB962C8B-B14F-4D97-AF65-F5344CB8AC3E}">
        <p14:creationId xmlns:p14="http://schemas.microsoft.com/office/powerpoint/2010/main" val="23297305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zh-CN" dirty="0"/>
              <a:t>『</a:t>
            </a:r>
            <a:r>
              <a:rPr lang="zh-CN" altLang="en-US" dirty="0"/>
              <a:t>照顧好我們的孩子</a:t>
            </a:r>
            <a:r>
              <a:rPr lang="en-US" altLang="zh-CN" dirty="0"/>
              <a:t>』</a:t>
            </a:r>
            <a:r>
              <a:rPr lang="zh-CN" altLang="en-US" dirty="0"/>
              <a:t>說明何時及如何抑菌或消毒的最佳做法</a:t>
            </a:r>
            <a:endParaRPr lang="en-US" baseline="0" dirty="0"/>
          </a:p>
          <a:p>
            <a:r>
              <a:rPr lang="zh-CN" altLang="en-US" baseline="0" dirty="0"/>
              <a:t>備註：務必先清潔</a:t>
            </a:r>
            <a:endParaRPr lang="en-US" baseline="0" dirty="0"/>
          </a:p>
          <a:p>
            <a:r>
              <a:rPr lang="zh-CN" altLang="en-US" baseline="0" dirty="0"/>
              <a:t>與執照和</a:t>
            </a:r>
            <a:r>
              <a:rPr lang="en-US" baseline="0" dirty="0"/>
              <a:t> ECERS </a:t>
            </a:r>
            <a:r>
              <a:rPr lang="zh-CN" altLang="en-US" baseline="0" dirty="0"/>
              <a:t>保持一致</a:t>
            </a:r>
            <a:endParaRPr lang="en-US" dirty="0"/>
          </a:p>
        </p:txBody>
      </p:sp>
      <p:sp>
        <p:nvSpPr>
          <p:cNvPr id="4" name="Slide Number Placeholder 3"/>
          <p:cNvSpPr>
            <a:spLocks noGrp="1"/>
          </p:cNvSpPr>
          <p:nvPr>
            <p:ph type="sldNum" sz="quarter" idx="10"/>
          </p:nvPr>
        </p:nvSpPr>
        <p:spPr/>
        <p:txBody>
          <a:bodyPr/>
          <a:lstStyle/>
          <a:p>
            <a:fld id="{8E05F3B6-3F50-42C0-B15E-F1698C309863}" type="slidenum">
              <a:rPr lang="en-US" smtClean="0"/>
              <a:t>49</a:t>
            </a:fld>
            <a:endParaRPr lang="en-US" dirty="0"/>
          </a:p>
        </p:txBody>
      </p:sp>
    </p:spTree>
    <p:extLst>
      <p:ext uri="{BB962C8B-B14F-4D97-AF65-F5344CB8AC3E}">
        <p14:creationId xmlns:p14="http://schemas.microsoft.com/office/powerpoint/2010/main" val="15794635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zh-CN" altLang="en-US" sz="1300" dirty="0"/>
              <a:t>只有一小部分微生物會導致疾病。我們對微生物角色的瞭解才剛剛開始，但是我們知道，微生物：幫助我們消化食物、調控我們的免疫系統分辨敵友</a:t>
            </a:r>
            <a:r>
              <a:rPr lang="en-US" sz="1300" dirty="0"/>
              <a:t> (</a:t>
            </a:r>
            <a:r>
              <a:rPr lang="zh-CN" altLang="en-US" sz="1300" dirty="0"/>
              <a:t>可預防過敏症的發生</a:t>
            </a:r>
            <a:r>
              <a:rPr lang="en-US" sz="1300" dirty="0"/>
              <a:t>)</a:t>
            </a:r>
            <a:r>
              <a:rPr lang="zh-CN" altLang="en-US" sz="1300" dirty="0"/>
              <a:t>、並幫助我們抵抗致病微生物 </a:t>
            </a:r>
            <a:r>
              <a:rPr lang="en-US" sz="1300" dirty="0"/>
              <a:t>(</a:t>
            </a:r>
            <a:r>
              <a:rPr lang="zh-CN" altLang="en-US" sz="1300" dirty="0"/>
              <a:t>致病原</a:t>
            </a:r>
            <a:r>
              <a:rPr lang="en-US" sz="1300" dirty="0"/>
              <a:t>)</a:t>
            </a:r>
            <a:r>
              <a:rPr lang="zh-CN" altLang="en-US" sz="1300" dirty="0"/>
              <a:t>。過度抑菌可能導致傷害</a:t>
            </a:r>
            <a:r>
              <a:rPr lang="en-US" altLang="zh-CN" sz="1300" dirty="0"/>
              <a:t> </a:t>
            </a:r>
            <a:r>
              <a:rPr lang="en-US" sz="1300" dirty="0"/>
              <a:t>(</a:t>
            </a:r>
            <a:r>
              <a:rPr lang="zh-CN" altLang="en-US" sz="1300" dirty="0"/>
              <a:t>例如導致超級病菌和抗微生物耐藥性</a:t>
            </a:r>
            <a:r>
              <a:rPr lang="en-US" altLang="zh-CN" sz="1300" dirty="0"/>
              <a:t>)</a:t>
            </a:r>
            <a:r>
              <a:rPr lang="zh-CN" altLang="en-US" sz="1300" dirty="0"/>
              <a:t>。安全地使用抗微生物劑，不過度使用，是重要的。</a:t>
            </a:r>
            <a:endParaRPr lang="en-US" sz="1300" dirty="0"/>
          </a:p>
        </p:txBody>
      </p:sp>
      <p:sp>
        <p:nvSpPr>
          <p:cNvPr id="4" name="Slide Number Placeholder 3"/>
          <p:cNvSpPr>
            <a:spLocks noGrp="1"/>
          </p:cNvSpPr>
          <p:nvPr>
            <p:ph type="sldNum" sz="quarter" idx="10"/>
          </p:nvPr>
        </p:nvSpPr>
        <p:spPr/>
        <p:txBody>
          <a:bodyPr/>
          <a:lstStyle/>
          <a:p>
            <a:fld id="{26AE089B-273D-4B98-82C8-F063A6BF9825}" type="slidenum">
              <a:rPr lang="en-US" smtClean="0"/>
              <a:t>52</a:t>
            </a:fld>
            <a:endParaRPr lang="en-US" dirty="0"/>
          </a:p>
        </p:txBody>
      </p:sp>
    </p:spTree>
    <p:extLst>
      <p:ext uri="{BB962C8B-B14F-4D97-AF65-F5344CB8AC3E}">
        <p14:creationId xmlns:p14="http://schemas.microsoft.com/office/powerpoint/2010/main" val="380583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4B3BD3F0-F416-457F-8C4F-50BECA66516E}" type="slidenum">
              <a:rPr lang="en-US" altLang="en-US" smtClean="0"/>
              <a:pPr eaLnBrk="1" hangingPunct="1"/>
              <a:t>5</a:t>
            </a:fld>
            <a:endParaRPr lang="en-US" altLang="en-US" dirty="0"/>
          </a:p>
        </p:txBody>
      </p:sp>
    </p:spTree>
    <p:extLst>
      <p:ext uri="{BB962C8B-B14F-4D97-AF65-F5344CB8AC3E}">
        <p14:creationId xmlns:p14="http://schemas.microsoft.com/office/powerpoint/2010/main" val="16142714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zh-CN" altLang="en-US" dirty="0"/>
              <a:t>附件</a:t>
            </a:r>
            <a:r>
              <a:rPr lang="en-US" dirty="0"/>
              <a:t> K</a:t>
            </a:r>
            <a:r>
              <a:rPr lang="zh-CN" altLang="en-US" dirty="0"/>
              <a:t>：</a:t>
            </a:r>
            <a:r>
              <a:rPr lang="en-US" dirty="0"/>
              <a:t> </a:t>
            </a:r>
          </a:p>
          <a:p>
            <a:r>
              <a:rPr lang="zh-CN" altLang="en-US" dirty="0"/>
              <a:t>說出一個表面，讓學員說出要抑菌還是消毒</a:t>
            </a:r>
            <a:endParaRPr lang="en-US" baseline="0" dirty="0"/>
          </a:p>
          <a:p>
            <a:pPr defTabSz="942253">
              <a:defRPr/>
            </a:pPr>
            <a:r>
              <a:rPr lang="zh-CN" altLang="en-US" sz="1200" dirty="0"/>
              <a:t>幻燈片採用動畫顯示，從表面開始，讓學員說出要抑菌或消毒。提供有五行的幻燈片</a:t>
            </a:r>
            <a:r>
              <a:rPr lang="en-US" sz="1200" dirty="0"/>
              <a:t> – </a:t>
            </a:r>
            <a:r>
              <a:rPr lang="zh-CN" altLang="en-US" sz="1200" dirty="0"/>
              <a:t>散發完整的材料，要提到</a:t>
            </a:r>
            <a:r>
              <a:rPr lang="en-US" sz="1200" dirty="0"/>
              <a:t> CFOC </a:t>
            </a:r>
            <a:r>
              <a:rPr lang="zh-CN" altLang="en-US" sz="1200" dirty="0"/>
              <a:t>和我們的網站</a:t>
            </a:r>
            <a:r>
              <a:rPr lang="en-US" sz="1200" dirty="0"/>
              <a:t> – </a:t>
            </a:r>
            <a:r>
              <a:rPr lang="zh-CN" altLang="en-US" sz="1200" dirty="0"/>
              <a:t>好讓他們知道在網上哪裡找到</a:t>
            </a:r>
            <a:endParaRPr lang="en-US" dirty="0"/>
          </a:p>
          <a:p>
            <a:endParaRPr lang="en-US" dirty="0"/>
          </a:p>
        </p:txBody>
      </p:sp>
      <p:sp>
        <p:nvSpPr>
          <p:cNvPr id="4" name="Slide Number Placeholder 3"/>
          <p:cNvSpPr>
            <a:spLocks noGrp="1"/>
          </p:cNvSpPr>
          <p:nvPr>
            <p:ph type="sldNum" sz="quarter" idx="10"/>
          </p:nvPr>
        </p:nvSpPr>
        <p:spPr/>
        <p:txBody>
          <a:bodyPr/>
          <a:lstStyle/>
          <a:p>
            <a:fld id="{26AE089B-273D-4B98-82C8-F063A6BF9825}" type="slidenum">
              <a:rPr lang="en-US" smtClean="0"/>
              <a:t>53</a:t>
            </a:fld>
            <a:endParaRPr lang="en-US" dirty="0"/>
          </a:p>
        </p:txBody>
      </p:sp>
    </p:spTree>
    <p:extLst>
      <p:ext uri="{BB962C8B-B14F-4D97-AF65-F5344CB8AC3E}">
        <p14:creationId xmlns:p14="http://schemas.microsoft.com/office/powerpoint/2010/main" val="18230290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zh-CN" altLang="en-US" dirty="0"/>
              <a:t>附件</a:t>
            </a:r>
            <a:r>
              <a:rPr lang="en-US" dirty="0"/>
              <a:t> K</a:t>
            </a:r>
            <a:r>
              <a:rPr lang="zh-CN" altLang="en-US" dirty="0"/>
              <a:t>：</a:t>
            </a:r>
            <a:r>
              <a:rPr lang="en-US" dirty="0"/>
              <a:t> </a:t>
            </a:r>
          </a:p>
          <a:p>
            <a:r>
              <a:rPr lang="zh-CN" altLang="en-US" dirty="0"/>
              <a:t>說出一個表面，讓學員說出要抑菌還是消毒</a:t>
            </a:r>
            <a:endParaRPr lang="en-US" baseline="0" dirty="0"/>
          </a:p>
          <a:p>
            <a:pPr defTabSz="942253">
              <a:defRPr/>
            </a:pPr>
            <a:r>
              <a:rPr lang="zh-CN" altLang="en-US" sz="1200" dirty="0"/>
              <a:t>幻燈片採用動畫顯示，從表面開始，讓學員說出要抑菌或消毒。提供有五行的幻燈片</a:t>
            </a:r>
            <a:r>
              <a:rPr lang="en-US" sz="1200" dirty="0"/>
              <a:t> – </a:t>
            </a:r>
            <a:r>
              <a:rPr lang="zh-CN" altLang="en-US" sz="1200" dirty="0"/>
              <a:t>散發完整的材料，要提到</a:t>
            </a:r>
            <a:r>
              <a:rPr lang="en-US" sz="1200" dirty="0"/>
              <a:t> CFOC </a:t>
            </a:r>
            <a:r>
              <a:rPr lang="zh-CN" altLang="en-US" sz="1200" dirty="0"/>
              <a:t>和我們的網站</a:t>
            </a:r>
            <a:r>
              <a:rPr lang="en-US" sz="1200" dirty="0"/>
              <a:t> – </a:t>
            </a:r>
            <a:r>
              <a:rPr lang="zh-CN" altLang="en-US" sz="1200" dirty="0"/>
              <a:t>好讓他們知道在網上哪裡找到</a:t>
            </a:r>
            <a:endParaRPr lang="en-US" dirty="0"/>
          </a:p>
          <a:p>
            <a:endParaRPr lang="en-US" dirty="0"/>
          </a:p>
        </p:txBody>
      </p:sp>
      <p:sp>
        <p:nvSpPr>
          <p:cNvPr id="4" name="Slide Number Placeholder 3"/>
          <p:cNvSpPr>
            <a:spLocks noGrp="1"/>
          </p:cNvSpPr>
          <p:nvPr>
            <p:ph type="sldNum" sz="quarter" idx="10"/>
          </p:nvPr>
        </p:nvSpPr>
        <p:spPr/>
        <p:txBody>
          <a:bodyPr/>
          <a:lstStyle/>
          <a:p>
            <a:fld id="{26AE089B-273D-4B98-82C8-F063A6BF9825}" type="slidenum">
              <a:rPr lang="en-US" smtClean="0"/>
              <a:t>54</a:t>
            </a:fld>
            <a:endParaRPr lang="en-US" dirty="0"/>
          </a:p>
        </p:txBody>
      </p:sp>
    </p:spTree>
    <p:extLst>
      <p:ext uri="{BB962C8B-B14F-4D97-AF65-F5344CB8AC3E}">
        <p14:creationId xmlns:p14="http://schemas.microsoft.com/office/powerpoint/2010/main" val="36549871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en-US"/>
          </a:p>
        </p:txBody>
      </p:sp>
      <p:sp>
        <p:nvSpPr>
          <p:cNvPr id="4" name="灯片编号占位符 3"/>
          <p:cNvSpPr>
            <a:spLocks noGrp="1"/>
          </p:cNvSpPr>
          <p:nvPr>
            <p:ph type="sldNum" sz="quarter" idx="5"/>
          </p:nvPr>
        </p:nvSpPr>
        <p:spPr/>
        <p:txBody>
          <a:bodyPr/>
          <a:lstStyle/>
          <a:p>
            <a:fld id="{ECCBF3A2-1D03-491F-BDB6-337C0C097926}" type="slidenum">
              <a:rPr lang="en-US" smtClean="0"/>
              <a:t>55</a:t>
            </a:fld>
            <a:endParaRPr lang="en-US" dirty="0"/>
          </a:p>
        </p:txBody>
      </p:sp>
    </p:spTree>
    <p:extLst>
      <p:ext uri="{BB962C8B-B14F-4D97-AF65-F5344CB8AC3E}">
        <p14:creationId xmlns:p14="http://schemas.microsoft.com/office/powerpoint/2010/main" val="11804536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en-US"/>
          </a:p>
        </p:txBody>
      </p:sp>
      <p:sp>
        <p:nvSpPr>
          <p:cNvPr id="4" name="灯片编号占位符 3"/>
          <p:cNvSpPr>
            <a:spLocks noGrp="1"/>
          </p:cNvSpPr>
          <p:nvPr>
            <p:ph type="sldNum" sz="quarter" idx="5"/>
          </p:nvPr>
        </p:nvSpPr>
        <p:spPr/>
        <p:txBody>
          <a:bodyPr/>
          <a:lstStyle/>
          <a:p>
            <a:fld id="{ECCBF3A2-1D03-491F-BDB6-337C0C097926}" type="slidenum">
              <a:rPr lang="en-US" smtClean="0"/>
              <a:t>6</a:t>
            </a:fld>
            <a:endParaRPr lang="en-US" dirty="0"/>
          </a:p>
        </p:txBody>
      </p:sp>
    </p:spTree>
    <p:extLst>
      <p:ext uri="{BB962C8B-B14F-4D97-AF65-F5344CB8AC3E}">
        <p14:creationId xmlns:p14="http://schemas.microsoft.com/office/powerpoint/2010/main" val="2245313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zh-CN" altLang="en-US" dirty="0"/>
              <a:t>病菌可以進入我們的身體幷進行繁殖。</a:t>
            </a:r>
            <a:r>
              <a:rPr lang="en-US" dirty="0"/>
              <a:t> </a:t>
            </a:r>
            <a:r>
              <a:rPr lang="zh-CN" altLang="en-US" dirty="0"/>
              <a:t>這可以導致一系列的症狀，讓我們感到生病。感染性疾病也稱爲傳染性疾病。</a:t>
            </a:r>
            <a:endParaRPr lang="en-US" dirty="0"/>
          </a:p>
        </p:txBody>
      </p:sp>
      <p:sp>
        <p:nvSpPr>
          <p:cNvPr id="4" name="Slide Number Placeholder 3"/>
          <p:cNvSpPr>
            <a:spLocks noGrp="1"/>
          </p:cNvSpPr>
          <p:nvPr>
            <p:ph type="sldNum" sz="quarter" idx="10"/>
          </p:nvPr>
        </p:nvSpPr>
        <p:spPr/>
        <p:txBody>
          <a:bodyPr/>
          <a:lstStyle/>
          <a:p>
            <a:fld id="{ECCBF3A2-1D03-491F-BDB6-337C0C097926}" type="slidenum">
              <a:rPr lang="en-US" smtClean="0"/>
              <a:t>7</a:t>
            </a:fld>
            <a:endParaRPr lang="en-US" dirty="0"/>
          </a:p>
        </p:txBody>
      </p:sp>
    </p:spTree>
    <p:extLst>
      <p:ext uri="{BB962C8B-B14F-4D97-AF65-F5344CB8AC3E}">
        <p14:creationId xmlns:p14="http://schemas.microsoft.com/office/powerpoint/2010/main" val="3324385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CBF3A2-1D03-491F-BDB6-337C0C097926}" type="slidenum">
              <a:rPr lang="en-US" smtClean="0"/>
              <a:t>8</a:t>
            </a:fld>
            <a:endParaRPr lang="en-US" dirty="0"/>
          </a:p>
        </p:txBody>
      </p:sp>
    </p:spTree>
    <p:extLst>
      <p:ext uri="{BB962C8B-B14F-4D97-AF65-F5344CB8AC3E}">
        <p14:creationId xmlns:p14="http://schemas.microsoft.com/office/powerpoint/2010/main" val="31454070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CBF3A2-1D03-491F-BDB6-337C0C097926}" type="slidenum">
              <a:rPr lang="en-US" smtClean="0"/>
              <a:t>9</a:t>
            </a:fld>
            <a:endParaRPr lang="en-US" dirty="0"/>
          </a:p>
        </p:txBody>
      </p:sp>
    </p:spTree>
    <p:extLst>
      <p:ext uri="{BB962C8B-B14F-4D97-AF65-F5344CB8AC3E}">
        <p14:creationId xmlns:p14="http://schemas.microsoft.com/office/powerpoint/2010/main" val="8515866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r>
              <a:rPr lang="en-US" dirty="0"/>
              <a:t>2020</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3F1608-166F-48F5-ABCD-CE30430FF8A9}" type="slidenum">
              <a:rPr lang="en-US" smtClean="0"/>
              <a:t>‹#›</a:t>
            </a:fld>
            <a:endParaRPr lang="en-US" dirty="0"/>
          </a:p>
        </p:txBody>
      </p:sp>
    </p:spTree>
    <p:extLst>
      <p:ext uri="{BB962C8B-B14F-4D97-AF65-F5344CB8AC3E}">
        <p14:creationId xmlns:p14="http://schemas.microsoft.com/office/powerpoint/2010/main" val="25538949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dirty="0"/>
              <a:t>2020</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3F1608-166F-48F5-ABCD-CE30430FF8A9}" type="slidenum">
              <a:rPr lang="en-US" smtClean="0"/>
              <a:t>‹#›</a:t>
            </a:fld>
            <a:endParaRPr lang="en-US" dirty="0"/>
          </a:p>
        </p:txBody>
      </p:sp>
    </p:spTree>
    <p:extLst>
      <p:ext uri="{BB962C8B-B14F-4D97-AF65-F5344CB8AC3E}">
        <p14:creationId xmlns:p14="http://schemas.microsoft.com/office/powerpoint/2010/main" val="1181920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6835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dirty="0"/>
              <a:t>2020</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3F1608-166F-48F5-ABCD-CE30430FF8A9}" type="slidenum">
              <a:rPr lang="en-US" smtClean="0"/>
              <a:t>‹#›</a:t>
            </a:fld>
            <a:endParaRPr lang="en-US" dirty="0"/>
          </a:p>
        </p:txBody>
      </p:sp>
    </p:spTree>
    <p:extLst>
      <p:ext uri="{BB962C8B-B14F-4D97-AF65-F5344CB8AC3E}">
        <p14:creationId xmlns:p14="http://schemas.microsoft.com/office/powerpoint/2010/main" val="41008939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dirty="0"/>
              <a:t>2020</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3F1608-166F-48F5-ABCD-CE30430FF8A9}" type="slidenum">
              <a:rPr lang="en-US" smtClean="0"/>
              <a:t>‹#›</a:t>
            </a:fld>
            <a:endParaRPr lang="en-US" dirty="0"/>
          </a:p>
        </p:txBody>
      </p:sp>
    </p:spTree>
    <p:extLst>
      <p:ext uri="{BB962C8B-B14F-4D97-AF65-F5344CB8AC3E}">
        <p14:creationId xmlns:p14="http://schemas.microsoft.com/office/powerpoint/2010/main" val="16059865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2305061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9347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650890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577919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139184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0571469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75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dirty="0"/>
              <a:t>2020</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3F1608-166F-48F5-ABCD-CE30430FF8A9}" type="slidenum">
              <a:rPr lang="en-US" smtClean="0"/>
              <a:t>‹#›</a:t>
            </a:fld>
            <a:endParaRPr lang="en-US" dirty="0"/>
          </a:p>
        </p:txBody>
      </p:sp>
    </p:spTree>
    <p:extLst>
      <p:ext uri="{BB962C8B-B14F-4D97-AF65-F5344CB8AC3E}">
        <p14:creationId xmlns:p14="http://schemas.microsoft.com/office/powerpoint/2010/main" val="40115380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939218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3905647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232564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r>
              <a:rPr lang="en-US"/>
              <a:t>2020</a:t>
            </a:r>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E58D18C-74CE-471D-9FD4-143F518211FC}" type="slidenum">
              <a:rPr lang="en-US" smtClean="0"/>
              <a:t>‹#›</a:t>
            </a:fld>
            <a:endParaRPr lang="en-US" dirty="0"/>
          </a:p>
        </p:txBody>
      </p:sp>
    </p:spTree>
    <p:extLst>
      <p:ext uri="{BB962C8B-B14F-4D97-AF65-F5344CB8AC3E}">
        <p14:creationId xmlns:p14="http://schemas.microsoft.com/office/powerpoint/2010/main" val="12057413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Bullet Slide-White">
    <p:bg>
      <p:bgRef idx="1001">
        <a:schemeClr val="bg1"/>
      </p:bgRef>
    </p:bg>
    <p:spTree>
      <p:nvGrpSpPr>
        <p:cNvPr id="1" name=""/>
        <p:cNvGrpSpPr/>
        <p:nvPr/>
      </p:nvGrpSpPr>
      <p:grpSpPr>
        <a:xfrm>
          <a:off x="0" y="0"/>
          <a:ext cx="0" cy="0"/>
          <a:chOff x="0" y="0"/>
          <a:chExt cx="0" cy="0"/>
        </a:xfrm>
      </p:grpSpPr>
      <p:sp>
        <p:nvSpPr>
          <p:cNvPr id="7" name="Title 15"/>
          <p:cNvSpPr>
            <a:spLocks noGrp="1"/>
          </p:cNvSpPr>
          <p:nvPr>
            <p:ph type="title" hasCustomPrompt="1"/>
          </p:nvPr>
        </p:nvSpPr>
        <p:spPr>
          <a:xfrm>
            <a:off x="604781" y="425003"/>
            <a:ext cx="10898107" cy="611449"/>
          </a:xfrm>
        </p:spPr>
        <p:txBody>
          <a:bodyPr anchor="b">
            <a:noAutofit/>
          </a:bodyPr>
          <a:lstStyle>
            <a:lvl1pPr>
              <a:defRPr sz="3600">
                <a:latin typeface="+mj-lt"/>
              </a:defRPr>
            </a:lvl1pPr>
          </a:lstStyle>
          <a:p>
            <a:r>
              <a:rPr lang="en-US" dirty="0"/>
              <a:t>Slide Title Here</a:t>
            </a:r>
          </a:p>
        </p:txBody>
      </p:sp>
      <p:sp>
        <p:nvSpPr>
          <p:cNvPr id="9" name="Text Placeholder 3"/>
          <p:cNvSpPr>
            <a:spLocks noGrp="1"/>
          </p:cNvSpPr>
          <p:nvPr>
            <p:ph type="body" sz="quarter" idx="15" hasCustomPrompt="1"/>
          </p:nvPr>
        </p:nvSpPr>
        <p:spPr>
          <a:xfrm>
            <a:off x="609604" y="927656"/>
            <a:ext cx="10893285"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11" name="Text Placeholder 3"/>
          <p:cNvSpPr>
            <a:spLocks noGrp="1"/>
          </p:cNvSpPr>
          <p:nvPr>
            <p:ph idx="1"/>
          </p:nvPr>
        </p:nvSpPr>
        <p:spPr>
          <a:xfrm>
            <a:off x="612911" y="1868558"/>
            <a:ext cx="10850220"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01145274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r>
              <a:rPr lang="en-US" dirty="0"/>
              <a:t>2020</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3F1608-166F-48F5-ABCD-CE30430FF8A9}" type="slidenum">
              <a:rPr lang="en-US" smtClean="0"/>
              <a:t>‹#›</a:t>
            </a:fld>
            <a:endParaRPr lang="en-US" dirty="0"/>
          </a:p>
        </p:txBody>
      </p:sp>
    </p:spTree>
    <p:extLst>
      <p:ext uri="{BB962C8B-B14F-4D97-AF65-F5344CB8AC3E}">
        <p14:creationId xmlns:p14="http://schemas.microsoft.com/office/powerpoint/2010/main" val="2042619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5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5625"/>
            <a:ext cx="515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dirty="0"/>
              <a:t>2020</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3F1608-166F-48F5-ABCD-CE30430FF8A9}" type="slidenum">
              <a:rPr lang="en-US" smtClean="0"/>
              <a:t>‹#›</a:t>
            </a:fld>
            <a:endParaRPr lang="en-US" dirty="0"/>
          </a:p>
        </p:txBody>
      </p:sp>
    </p:spTree>
    <p:extLst>
      <p:ext uri="{BB962C8B-B14F-4D97-AF65-F5344CB8AC3E}">
        <p14:creationId xmlns:p14="http://schemas.microsoft.com/office/powerpoint/2010/main" val="11907511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dirty="0"/>
              <a:t>2020</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3F1608-166F-48F5-ABCD-CE30430FF8A9}" type="slidenum">
              <a:rPr lang="en-US" smtClean="0"/>
              <a:t>‹#›</a:t>
            </a:fld>
            <a:endParaRPr lang="en-US" dirty="0"/>
          </a:p>
        </p:txBody>
      </p:sp>
    </p:spTree>
    <p:extLst>
      <p:ext uri="{BB962C8B-B14F-4D97-AF65-F5344CB8AC3E}">
        <p14:creationId xmlns:p14="http://schemas.microsoft.com/office/powerpoint/2010/main" val="1462564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dirty="0"/>
              <a:t>2020</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3F1608-166F-48F5-ABCD-CE30430FF8A9}" type="slidenum">
              <a:rPr lang="en-US" smtClean="0"/>
              <a:t>‹#›</a:t>
            </a:fld>
            <a:endParaRPr lang="en-US" dirty="0"/>
          </a:p>
        </p:txBody>
      </p:sp>
    </p:spTree>
    <p:extLst>
      <p:ext uri="{BB962C8B-B14F-4D97-AF65-F5344CB8AC3E}">
        <p14:creationId xmlns:p14="http://schemas.microsoft.com/office/powerpoint/2010/main" val="24098549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2020</a:t>
            </a:r>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3F1608-166F-48F5-ABCD-CE30430FF8A9}" type="slidenum">
              <a:rPr lang="en-US" smtClean="0"/>
              <a:t>‹#›</a:t>
            </a:fld>
            <a:endParaRPr lang="en-US" dirty="0"/>
          </a:p>
        </p:txBody>
      </p:sp>
    </p:spTree>
    <p:extLst>
      <p:ext uri="{BB962C8B-B14F-4D97-AF65-F5344CB8AC3E}">
        <p14:creationId xmlns:p14="http://schemas.microsoft.com/office/powerpoint/2010/main" val="2749948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dirty="0"/>
              <a:t>2020</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3F1608-166F-48F5-ABCD-CE30430FF8A9}" type="slidenum">
              <a:rPr lang="en-US" smtClean="0"/>
              <a:t>‹#›</a:t>
            </a:fld>
            <a:endParaRPr lang="en-US" dirty="0"/>
          </a:p>
        </p:txBody>
      </p:sp>
    </p:spTree>
    <p:extLst>
      <p:ext uri="{BB962C8B-B14F-4D97-AF65-F5344CB8AC3E}">
        <p14:creationId xmlns:p14="http://schemas.microsoft.com/office/powerpoint/2010/main" val="30530872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dirty="0"/>
              <a:t>2020</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3F1608-166F-48F5-ABCD-CE30430FF8A9}" type="slidenum">
              <a:rPr lang="en-US" smtClean="0"/>
              <a:t>‹#›</a:t>
            </a:fld>
            <a:endParaRPr lang="en-US" dirty="0"/>
          </a:p>
        </p:txBody>
      </p:sp>
    </p:spTree>
    <p:extLst>
      <p:ext uri="{BB962C8B-B14F-4D97-AF65-F5344CB8AC3E}">
        <p14:creationId xmlns:p14="http://schemas.microsoft.com/office/powerpoint/2010/main" val="33116518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2020</a:t>
            </a: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3F1608-166F-48F5-ABCD-CE30430FF8A9}" type="slidenum">
              <a:rPr lang="en-US" smtClean="0"/>
              <a:t>‹#›</a:t>
            </a:fld>
            <a:endParaRPr lang="en-US" dirty="0"/>
          </a:p>
        </p:txBody>
      </p:sp>
      <p:sp>
        <p:nvSpPr>
          <p:cNvPr id="7" name="Rectangle 6">
            <a:extLst>
              <a:ext uri="{FF2B5EF4-FFF2-40B4-BE49-F238E27FC236}">
                <a16:creationId xmlns:a16="http://schemas.microsoft.com/office/drawing/2014/main" id="{30F1B716-F062-A562-F6A6-3533975BF48D}"/>
              </a:ext>
            </a:extLst>
          </p:cNvPr>
          <p:cNvSpPr/>
          <p:nvPr userDrawn="1"/>
        </p:nvSpPr>
        <p:spPr>
          <a:xfrm>
            <a:off x="0" y="0"/>
            <a:ext cx="12192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94142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1398FED8-4AC5-C6E8-B7E7-D0EAE64621ED}"/>
              </a:ext>
            </a:extLst>
          </p:cNvPr>
          <p:cNvSpPr/>
          <p:nvPr userDrawn="1"/>
        </p:nvSpPr>
        <p:spPr>
          <a:xfrm>
            <a:off x="0" y="0"/>
            <a:ext cx="12192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AF903FC-E4C5-EFCE-BD60-96476B80EEC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81000" y="5905500"/>
            <a:ext cx="11430000" cy="952500"/>
          </a:xfrm>
          <a:prstGeom prst="rect">
            <a:avLst/>
          </a:prstGeom>
        </p:spPr>
      </p:pic>
    </p:spTree>
    <p:extLst>
      <p:ext uri="{BB962C8B-B14F-4D97-AF65-F5344CB8AC3E}">
        <p14:creationId xmlns:p14="http://schemas.microsoft.com/office/powerpoint/2010/main" val="97192862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tags" Target="../tags/tag2.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4.xml"/><Relationship Id="rId1" Type="http://schemas.openxmlformats.org/officeDocument/2006/relationships/tags" Target="../tags/tag11.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4.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4.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4.xml"/><Relationship Id="rId1" Type="http://schemas.openxmlformats.org/officeDocument/2006/relationships/tags" Target="../tags/tag14.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4.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4.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4.xml"/><Relationship Id="rId1" Type="http://schemas.openxmlformats.org/officeDocument/2006/relationships/tags" Target="../tags/tag1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4.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4.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4.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6.png"/><Relationship Id="rId2" Type="http://schemas.openxmlformats.org/officeDocument/2006/relationships/slideLayout" Target="../slideLayouts/slideLayout14.xml"/><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4.xml"/><Relationship Id="rId1" Type="http://schemas.openxmlformats.org/officeDocument/2006/relationships/tags" Target="../tags/tag21.xml"/><Relationship Id="rId4" Type="http://schemas.openxmlformats.org/officeDocument/2006/relationships/image" Target="../media/image16.em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4.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4.xml"/><Relationship Id="rId1" Type="http://schemas.openxmlformats.org/officeDocument/2006/relationships/tags" Target="../tags/tag23.xml"/><Relationship Id="rId4" Type="http://schemas.openxmlformats.org/officeDocument/2006/relationships/image" Target="../media/image17.emf"/></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4.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4.xml"/><Relationship Id="rId1" Type="http://schemas.openxmlformats.org/officeDocument/2006/relationships/tags" Target="../tags/tag25.xml"/><Relationship Id="rId5" Type="http://schemas.microsoft.com/office/2007/relationships/hdphoto" Target="../media/hdphoto1.wdp"/><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4.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9.xml"/><Relationship Id="rId1" Type="http://schemas.openxmlformats.org/officeDocument/2006/relationships/tags" Target="../tags/tag27.xml"/><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4.xml"/><Relationship Id="rId1" Type="http://schemas.openxmlformats.org/officeDocument/2006/relationships/tags" Target="../tags/tag28.xml"/><Relationship Id="rId4" Type="http://schemas.openxmlformats.org/officeDocument/2006/relationships/image" Target="../media/image20.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4.xml"/><Relationship Id="rId1" Type="http://schemas.openxmlformats.org/officeDocument/2006/relationships/tags" Target="../tags/tag29.xml"/><Relationship Id="rId4" Type="http://schemas.openxmlformats.org/officeDocument/2006/relationships/image" Target="../media/image21.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6.xml"/><Relationship Id="rId1" Type="http://schemas.openxmlformats.org/officeDocument/2006/relationships/tags" Target="../tags/tag30.xml"/><Relationship Id="rId6" Type="http://schemas.openxmlformats.org/officeDocument/2006/relationships/image" Target="../media/image23.png"/><Relationship Id="rId5" Type="http://schemas.openxmlformats.org/officeDocument/2006/relationships/hyperlink" Target="https://www.epa.gov/pesticide-labels/dfe-certified-disinfectants" TargetMode="External"/><Relationship Id="rId4" Type="http://schemas.openxmlformats.org/officeDocument/2006/relationships/image" Target="../media/image22.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4.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8.xml"/><Relationship Id="rId1" Type="http://schemas.openxmlformats.org/officeDocument/2006/relationships/tags" Target="../tags/tag31.xml"/><Relationship Id="rId4" Type="http://schemas.openxmlformats.org/officeDocument/2006/relationships/image" Target="../media/image24.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6.xml"/><Relationship Id="rId1" Type="http://schemas.openxmlformats.org/officeDocument/2006/relationships/tags" Target="../tags/tag32.xml"/><Relationship Id="rId6" Type="http://schemas.openxmlformats.org/officeDocument/2006/relationships/image" Target="../media/image26.jpeg"/><Relationship Id="rId5" Type="http://schemas.openxmlformats.org/officeDocument/2006/relationships/hyperlink" Target="https://www.cdph.ca.gov/Programs/CCDPHP/DEODC/EHIB/CPE/Pages/CaliforniaBreathingCountyAsthmaProfiles.aspx" TargetMode="External"/><Relationship Id="rId4" Type="http://schemas.openxmlformats.org/officeDocument/2006/relationships/image" Target="../media/image25.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6.xml"/><Relationship Id="rId1" Type="http://schemas.openxmlformats.org/officeDocument/2006/relationships/tags" Target="../tags/tag33.xml"/></Relationships>
</file>

<file path=ppt/slides/_rels/slide33.xml.rels><?xml version="1.0" encoding="UTF-8" standalone="yes"?>
<Relationships xmlns="http://schemas.openxmlformats.org/package/2006/relationships"><Relationship Id="rId3" Type="http://schemas.openxmlformats.org/officeDocument/2006/relationships/hyperlink" Target="https://cfpub.epa.gov/wizards/disinfectants/" TargetMode="External"/><Relationship Id="rId2" Type="http://schemas.openxmlformats.org/officeDocument/2006/relationships/notesSlide" Target="../notesSlides/notesSlide33.xml"/><Relationship Id="rId1" Type="http://schemas.openxmlformats.org/officeDocument/2006/relationships/slideLayout" Target="../slideLayouts/slideLayout16.xml"/><Relationship Id="rId4" Type="http://schemas.openxmlformats.org/officeDocument/2006/relationships/image" Target="../media/image27.jp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6.xml"/><Relationship Id="rId1" Type="http://schemas.openxmlformats.org/officeDocument/2006/relationships/tags" Target="../tags/tag34.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6.xml"/><Relationship Id="rId1" Type="http://schemas.openxmlformats.org/officeDocument/2006/relationships/tags" Target="../tags/tag35.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6.xml"/><Relationship Id="rId1" Type="http://schemas.openxmlformats.org/officeDocument/2006/relationships/tags" Target="../tags/tag36.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9.xml"/><Relationship Id="rId1" Type="http://schemas.openxmlformats.org/officeDocument/2006/relationships/tags" Target="../tags/tag37.xml"/><Relationship Id="rId6" Type="http://schemas.openxmlformats.org/officeDocument/2006/relationships/image" Target="../media/image30.wmf"/><Relationship Id="rId5" Type="http://schemas.openxmlformats.org/officeDocument/2006/relationships/image" Target="../media/image29.jpeg"/><Relationship Id="rId4" Type="http://schemas.openxmlformats.org/officeDocument/2006/relationships/image" Target="../media/image28.jpeg"/></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18.xml"/><Relationship Id="rId4" Type="http://schemas.openxmlformats.org/officeDocument/2006/relationships/image" Target="../media/image33.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9.xml"/><Relationship Id="rId1" Type="http://schemas.openxmlformats.org/officeDocument/2006/relationships/tags" Target="../tags/tag38.xml"/><Relationship Id="rId5" Type="http://schemas.microsoft.com/office/2007/relationships/hdphoto" Target="../media/hdphoto2.wdp"/><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4.xml"/><Relationship Id="rId1" Type="http://schemas.openxmlformats.org/officeDocument/2006/relationships/tags" Target="../tags/tag5.xml"/><Relationship Id="rId4" Type="http://schemas.openxmlformats.org/officeDocument/2006/relationships/image" Target="../media/image7.emf"/></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9.xml"/><Relationship Id="rId1" Type="http://schemas.openxmlformats.org/officeDocument/2006/relationships/tags" Target="../tags/tag39.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7" Type="http://schemas.openxmlformats.org/officeDocument/2006/relationships/image" Target="../media/image38.jpeg"/><Relationship Id="rId2" Type="http://schemas.openxmlformats.org/officeDocument/2006/relationships/slideLayout" Target="../slideLayouts/slideLayout14.xml"/><Relationship Id="rId1" Type="http://schemas.openxmlformats.org/officeDocument/2006/relationships/tags" Target="../tags/tag40.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4.xml"/><Relationship Id="rId1" Type="http://schemas.openxmlformats.org/officeDocument/2006/relationships/tags" Target="../tags/tag41.xml"/><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4.xml"/><Relationship Id="rId1" Type="http://schemas.openxmlformats.org/officeDocument/2006/relationships/tags" Target="../tags/tag42.xml"/><Relationship Id="rId5" Type="http://schemas.openxmlformats.org/officeDocument/2006/relationships/hyperlink" Target="http://www.purefuninc.com/bleach-friend-or-foe/7dab2985-5a90-4150-b442-9b892eaf7343/" TargetMode="External"/><Relationship Id="rId4" Type="http://schemas.openxmlformats.org/officeDocument/2006/relationships/image" Target="../media/image40.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4.xml"/><Relationship Id="rId1" Type="http://schemas.openxmlformats.org/officeDocument/2006/relationships/tags" Target="../tags/tag43.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9.xml"/><Relationship Id="rId1" Type="http://schemas.openxmlformats.org/officeDocument/2006/relationships/tags" Target="../tags/tag44.xml"/><Relationship Id="rId4" Type="http://schemas.openxmlformats.org/officeDocument/2006/relationships/image" Target="../media/image41.wmf"/></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9.xml"/><Relationship Id="rId1" Type="http://schemas.openxmlformats.org/officeDocument/2006/relationships/tags" Target="../tags/tag4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47.xml.rels><?xml version="1.0" encoding="UTF-8" standalone="yes"?>
<Relationships xmlns="http://schemas.openxmlformats.org/package/2006/relationships"><Relationship Id="rId3" Type="http://schemas.openxmlformats.org/officeDocument/2006/relationships/hyperlink" Target="https://nrckids.org/CFOC/Database" TargetMode="External"/><Relationship Id="rId2" Type="http://schemas.openxmlformats.org/officeDocument/2006/relationships/notesSlide" Target="../notesSlides/notesSlide46.xml"/><Relationship Id="rId1" Type="http://schemas.openxmlformats.org/officeDocument/2006/relationships/slideLayout" Target="../slideLayouts/slideLayout16.xml"/><Relationship Id="rId4" Type="http://schemas.openxmlformats.org/officeDocument/2006/relationships/image" Target="../media/image45.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6.xml"/><Relationship Id="rId1" Type="http://schemas.openxmlformats.org/officeDocument/2006/relationships/tags" Target="../tags/tag46.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8.xml"/><Relationship Id="rId1" Type="http://schemas.openxmlformats.org/officeDocument/2006/relationships/tags" Target="../tags/tag47.xml"/><Relationship Id="rId5" Type="http://schemas.openxmlformats.org/officeDocument/2006/relationships/image" Target="../media/image47.jpg"/><Relationship Id="rId4" Type="http://schemas.openxmlformats.org/officeDocument/2006/relationships/image" Target="../media/image46.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4.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4.xml"/><Relationship Id="rId1" Type="http://schemas.openxmlformats.org/officeDocument/2006/relationships/tags" Target="../tags/tag48.xml"/><Relationship Id="rId4" Type="http://schemas.openxmlformats.org/officeDocument/2006/relationships/hyperlink" Target="https://genome.gov/" TargetMode="Externa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6.xml"/><Relationship Id="rId1" Type="http://schemas.openxmlformats.org/officeDocument/2006/relationships/tags" Target="../tags/tag49.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6.xml"/><Relationship Id="rId1" Type="http://schemas.openxmlformats.org/officeDocument/2006/relationships/tags" Target="../tags/tag50.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4.xml"/><Relationship Id="rId1" Type="http://schemas.openxmlformats.org/officeDocument/2006/relationships/tags" Target="../tags/tag51.xml"/></Relationships>
</file>

<file path=ppt/slides/_rels/slide5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4.xml"/><Relationship Id="rId4" Type="http://schemas.openxmlformats.org/officeDocument/2006/relationships/image" Target="../media/image53.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8.xml"/><Relationship Id="rId1" Type="http://schemas.openxmlformats.org/officeDocument/2006/relationships/tags" Target="../tags/tag7.xml"/><Relationship Id="rId4" Type="http://schemas.openxmlformats.org/officeDocument/2006/relationships/image" Target="../media/image8.tif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4.xml"/><Relationship Id="rId1" Type="http://schemas.openxmlformats.org/officeDocument/2006/relationships/tags" Target="../tags/tag8.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4.xml"/><Relationship Id="rId1" Type="http://schemas.openxmlformats.org/officeDocument/2006/relationships/tags" Target="../tags/tag9.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4.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307354"/>
            <a:ext cx="7772400" cy="2387600"/>
          </a:xfrm>
        </p:spPr>
        <p:txBody>
          <a:bodyPr/>
          <a:lstStyle/>
          <a:p>
            <a:r>
              <a:rPr lang="zh-TW" altLang="en-US" dirty="0"/>
              <a:t>整合式病菌管理</a:t>
            </a:r>
            <a:endParaRPr lang="en-US" dirty="0"/>
          </a:p>
        </p:txBody>
      </p:sp>
      <p:sp>
        <p:nvSpPr>
          <p:cNvPr id="3" name="Subtitle 2"/>
          <p:cNvSpPr>
            <a:spLocks noGrp="1"/>
          </p:cNvSpPr>
          <p:nvPr>
            <p:ph type="subTitle" idx="1"/>
          </p:nvPr>
        </p:nvSpPr>
        <p:spPr>
          <a:xfrm>
            <a:off x="2537791" y="2601119"/>
            <a:ext cx="6858000" cy="1655762"/>
          </a:xfrm>
        </p:spPr>
        <p:txBody>
          <a:bodyPr>
            <a:normAutofit/>
          </a:bodyPr>
          <a:lstStyle/>
          <a:p>
            <a:r>
              <a:rPr lang="zh-CN" altLang="en-US" dirty="0"/>
              <a:t>托兒服務提供者</a:t>
            </a:r>
            <a:endParaRPr lang="en-US" altLang="zh-CN" dirty="0"/>
          </a:p>
          <a:p>
            <a:r>
              <a:rPr lang="zh-CN" altLang="en-US" dirty="0"/>
              <a:t>安全及有效的清潔、抑菌和消毒</a:t>
            </a:r>
            <a:endParaRPr lang="en-US" dirty="0"/>
          </a:p>
          <a:p>
            <a:endParaRPr lang="en-US" dirty="0"/>
          </a:p>
        </p:txBody>
      </p:sp>
      <p:pic>
        <p:nvPicPr>
          <p:cNvPr id="4" name="Picture 3"/>
          <p:cNvPicPr>
            <a:picLocks noChangeAspect="1"/>
          </p:cNvPicPr>
          <p:nvPr/>
        </p:nvPicPr>
        <p:blipFill>
          <a:blip r:embed="rId4"/>
          <a:stretch>
            <a:fillRect/>
          </a:stretch>
        </p:blipFill>
        <p:spPr>
          <a:xfrm>
            <a:off x="4866549" y="3927750"/>
            <a:ext cx="2200485" cy="1912683"/>
          </a:xfrm>
          <a:prstGeom prst="rect">
            <a:avLst/>
          </a:prstGeom>
        </p:spPr>
      </p:pic>
      <p:sp>
        <p:nvSpPr>
          <p:cNvPr id="10" name="TextBox 9"/>
          <p:cNvSpPr txBox="1"/>
          <p:nvPr/>
        </p:nvSpPr>
        <p:spPr>
          <a:xfrm>
            <a:off x="8888896" y="6281531"/>
            <a:ext cx="1600200" cy="369332"/>
          </a:xfrm>
          <a:prstGeom prst="rect">
            <a:avLst/>
          </a:prstGeom>
          <a:noFill/>
        </p:spPr>
        <p:txBody>
          <a:bodyPr wrap="square" rtlCol="0">
            <a:spAutoFit/>
          </a:bodyPr>
          <a:lstStyle/>
          <a:p>
            <a:r>
              <a:rPr lang="en-US" dirty="0">
                <a:solidFill>
                  <a:schemeClr val="bg1"/>
                </a:solidFill>
              </a:rPr>
              <a:t>2023</a:t>
            </a:r>
          </a:p>
        </p:txBody>
      </p:sp>
      <p:sp>
        <p:nvSpPr>
          <p:cNvPr id="20" name="Rectangle 19"/>
          <p:cNvSpPr/>
          <p:nvPr/>
        </p:nvSpPr>
        <p:spPr>
          <a:xfrm>
            <a:off x="152400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614436" y="5779616"/>
            <a:ext cx="9164096" cy="530915"/>
          </a:xfrm>
          <a:prstGeom prst="rect">
            <a:avLst/>
          </a:prstGeom>
          <a:noFill/>
        </p:spPr>
        <p:txBody>
          <a:bodyPr wrap="square" rtlCol="0">
            <a:spAutoFit/>
          </a:bodyPr>
          <a:lstStyle/>
          <a:p>
            <a:pPr algn="ctr"/>
            <a:r>
              <a:rPr lang="zh-CN" altLang="en-US" sz="1050" dirty="0"/>
              <a:t>本課程由</a:t>
            </a:r>
            <a:r>
              <a:rPr lang="en-US" sz="1050" dirty="0"/>
              <a:t> UCSF </a:t>
            </a:r>
            <a:r>
              <a:rPr lang="zh-CN" altLang="en-US" sz="1050" dirty="0"/>
              <a:t>護理學院、加州托兒衛生項目與加州殺蟲劑規管部合作開發。</a:t>
            </a:r>
            <a:r>
              <a:rPr lang="en-US" sz="1050" dirty="0"/>
              <a:t> </a:t>
            </a:r>
          </a:p>
          <a:p>
            <a:endParaRPr lang="en-US" dirty="0"/>
          </a:p>
        </p:txBody>
      </p:sp>
    </p:spTree>
    <p:custDataLst>
      <p:tags r:id="rId1"/>
    </p:custDataLst>
    <p:extLst>
      <p:ext uri="{BB962C8B-B14F-4D97-AF65-F5344CB8AC3E}">
        <p14:creationId xmlns:p14="http://schemas.microsoft.com/office/powerpoint/2010/main" val="13957109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1" y="170043"/>
            <a:ext cx="9081406" cy="1325563"/>
          </a:xfrm>
        </p:spPr>
        <p:txBody>
          <a:bodyPr>
            <a:normAutofit fontScale="90000"/>
          </a:bodyPr>
          <a:lstStyle/>
          <a:p>
            <a:br>
              <a:rPr lang="en-US" dirty="0"/>
            </a:br>
            <a:br>
              <a:rPr lang="en-US" dirty="0"/>
            </a:br>
            <a:r>
              <a:rPr lang="zh-CN" altLang="en-US" dirty="0"/>
              <a:t>病菌在兒童之間更容易傳播</a:t>
            </a:r>
            <a:r>
              <a:rPr lang="en-US" sz="4300" dirty="0"/>
              <a:t>…</a:t>
            </a:r>
          </a:p>
        </p:txBody>
      </p:sp>
      <p:sp>
        <p:nvSpPr>
          <p:cNvPr id="7" name="Content Placeholder 6"/>
          <p:cNvSpPr>
            <a:spLocks noGrp="1"/>
          </p:cNvSpPr>
          <p:nvPr>
            <p:ph idx="1"/>
          </p:nvPr>
        </p:nvSpPr>
        <p:spPr/>
        <p:txBody>
          <a:bodyPr/>
          <a:lstStyle/>
          <a:p>
            <a:pPr marL="0" indent="0">
              <a:buNone/>
            </a:pPr>
            <a:endParaRPr lang="en-US" dirty="0"/>
          </a:p>
          <a:p>
            <a:r>
              <a:rPr lang="zh-CN" altLang="en-US" dirty="0"/>
              <a:t>吸入空氣中的病菌</a:t>
            </a:r>
            <a:endParaRPr lang="en-US" dirty="0"/>
          </a:p>
          <a:p>
            <a:r>
              <a:rPr lang="zh-CN" altLang="en-US" dirty="0"/>
              <a:t>觸摸帶病菌的他人和表面</a:t>
            </a:r>
            <a:endParaRPr lang="en-US" dirty="0"/>
          </a:p>
          <a:p>
            <a:r>
              <a:rPr lang="zh-CN" altLang="en-US" dirty="0"/>
              <a:t>吃或者喝帶病菌的東西</a:t>
            </a:r>
            <a:endParaRPr lang="en-US" dirty="0"/>
          </a:p>
        </p:txBody>
      </p:sp>
      <p:sp>
        <p:nvSpPr>
          <p:cNvPr id="5" name="TextBox 4"/>
          <p:cNvSpPr txBox="1"/>
          <p:nvPr/>
        </p:nvSpPr>
        <p:spPr>
          <a:xfrm>
            <a:off x="2277834" y="3841807"/>
            <a:ext cx="7886700" cy="1580626"/>
          </a:xfrm>
          <a:prstGeom prst="rect">
            <a:avLst/>
          </a:prstGeom>
          <a:solidFill>
            <a:srgbClr val="F7941E"/>
          </a:solidFill>
          <a:ln>
            <a:noFill/>
          </a:ln>
        </p:spPr>
        <p:style>
          <a:lnRef idx="1">
            <a:schemeClr val="accent5"/>
          </a:lnRef>
          <a:fillRef idx="2">
            <a:schemeClr val="accent5"/>
          </a:fillRef>
          <a:effectRef idx="1">
            <a:schemeClr val="accent5"/>
          </a:effectRef>
          <a:fontRef idx="minor">
            <a:schemeClr val="dk1"/>
          </a:fontRef>
        </p:style>
        <p:txBody>
          <a:bodyPr wrap="square">
            <a:spAutoFit/>
          </a:bodyPr>
          <a:lstStyle/>
          <a:p>
            <a:pPr>
              <a:lnSpc>
                <a:spcPts val="3000"/>
              </a:lnSpc>
              <a:defRPr/>
            </a:pPr>
            <a:r>
              <a:rPr lang="zh-CN" altLang="en-US" sz="1600" dirty="0">
                <a:ln w="0"/>
                <a:solidFill>
                  <a:schemeClr val="tx1"/>
                </a:solidFill>
                <a:effectLst>
                  <a:outerShdw blurRad="38100" dist="19050" dir="2700000" algn="tl" rotWithShape="0">
                    <a:schemeClr val="dk1">
                      <a:alpha val="40000"/>
                    </a:schemeClr>
                  </a:outerShdw>
                </a:effectLst>
                <a:latin typeface="Lucida Sans"/>
                <a:cs typeface="Times New Roman"/>
              </a:rPr>
              <a:t>研究顯示，托兒機構中的兒童一年當中有三分之一</a:t>
            </a:r>
            <a:endParaRPr lang="en-US" altLang="zh-CN" sz="1600" dirty="0">
              <a:ln w="0"/>
              <a:solidFill>
                <a:schemeClr val="tx1"/>
              </a:solidFill>
              <a:effectLst>
                <a:outerShdw blurRad="38100" dist="19050" dir="2700000" algn="tl" rotWithShape="0">
                  <a:schemeClr val="dk1">
                    <a:alpha val="40000"/>
                  </a:schemeClr>
                </a:outerShdw>
              </a:effectLst>
              <a:latin typeface="Lucida Sans"/>
              <a:cs typeface="Times New Roman"/>
            </a:endParaRPr>
          </a:p>
          <a:p>
            <a:pPr>
              <a:lnSpc>
                <a:spcPts val="3000"/>
              </a:lnSpc>
              <a:defRPr/>
            </a:pPr>
            <a:r>
              <a:rPr lang="zh-CN" altLang="en-US" sz="1600" dirty="0">
                <a:ln w="0"/>
                <a:solidFill>
                  <a:schemeClr val="tx1"/>
                </a:solidFill>
                <a:effectLst>
                  <a:outerShdw blurRad="38100" dist="19050" dir="2700000" algn="tl" rotWithShape="0">
                    <a:schemeClr val="dk1">
                      <a:alpha val="40000"/>
                    </a:schemeClr>
                  </a:outerShdw>
                </a:effectLst>
                <a:latin typeface="Lucida Sans"/>
                <a:cs typeface="Times New Roman"/>
              </a:rPr>
              <a:t>到一半的時間有生病的症狀。</a:t>
            </a:r>
            <a:endParaRPr lang="en-US" altLang="zh-CN" sz="1600" dirty="0">
              <a:ln w="0"/>
              <a:solidFill>
                <a:schemeClr val="tx1"/>
              </a:solidFill>
              <a:effectLst>
                <a:outerShdw blurRad="38100" dist="19050" dir="2700000" algn="tl" rotWithShape="0">
                  <a:schemeClr val="dk1">
                    <a:alpha val="40000"/>
                  </a:schemeClr>
                </a:outerShdw>
              </a:effectLst>
              <a:latin typeface="Lucida Sans"/>
              <a:cs typeface="Times New Roman"/>
            </a:endParaRPr>
          </a:p>
          <a:p>
            <a:pPr>
              <a:lnSpc>
                <a:spcPts val="3000"/>
              </a:lnSpc>
              <a:defRPr/>
            </a:pPr>
            <a:endParaRPr lang="en-US" sz="1600" dirty="0">
              <a:ln w="0"/>
              <a:solidFill>
                <a:schemeClr val="tx1"/>
              </a:solidFill>
              <a:effectLst>
                <a:outerShdw blurRad="38100" dist="19050" dir="2700000" algn="tl" rotWithShape="0">
                  <a:schemeClr val="dk1">
                    <a:alpha val="40000"/>
                  </a:schemeClr>
                </a:outerShdw>
              </a:effectLst>
              <a:latin typeface="Lucida Sans"/>
              <a:cs typeface="Times New Roman"/>
            </a:endParaRPr>
          </a:p>
          <a:p>
            <a:pPr algn="ctr">
              <a:lnSpc>
                <a:spcPts val="3000"/>
              </a:lnSpc>
              <a:defRPr/>
            </a:pPr>
            <a:r>
              <a:rPr lang="zh-CN" altLang="en-US" sz="1600" dirty="0">
                <a:ln w="0"/>
                <a:solidFill>
                  <a:schemeClr val="tx1"/>
                </a:solidFill>
                <a:effectLst>
                  <a:outerShdw blurRad="38100" dist="19050" dir="2700000" algn="tl" rotWithShape="0">
                    <a:schemeClr val="dk1">
                      <a:alpha val="40000"/>
                    </a:schemeClr>
                  </a:outerShdw>
                </a:effectLst>
                <a:latin typeface="Lucida Sans"/>
                <a:cs typeface="Times New Roman"/>
              </a:rPr>
              <a:t>這是正常的。</a:t>
            </a:r>
            <a:endParaRPr lang="en-US" sz="1600" dirty="0">
              <a:ln w="0"/>
              <a:solidFill>
                <a:schemeClr val="tx1"/>
              </a:solidFill>
              <a:effectLst>
                <a:outerShdw blurRad="38100" dist="19050" dir="2700000" algn="tl" rotWithShape="0">
                  <a:schemeClr val="dk1">
                    <a:alpha val="40000"/>
                  </a:schemeClr>
                </a:outerShdw>
              </a:effectLst>
              <a:latin typeface="Lucida Sans"/>
              <a:cs typeface="Times New Roman"/>
            </a:endParaRPr>
          </a:p>
        </p:txBody>
      </p:sp>
      <p:pic>
        <p:nvPicPr>
          <p:cNvPr id="8" name="Picture 7"/>
          <p:cNvPicPr>
            <a:picLocks noChangeAspect="1" noChangeArrowheads="1"/>
          </p:cNvPicPr>
          <p:nvPr/>
        </p:nvPicPr>
        <p:blipFill>
          <a:blip r:embed="rId4" cstate="print"/>
          <a:srcRect/>
          <a:stretch>
            <a:fillRect/>
          </a:stretch>
        </p:blipFill>
        <p:spPr bwMode="auto">
          <a:xfrm>
            <a:off x="7550442" y="3892667"/>
            <a:ext cx="2582797" cy="1959676"/>
          </a:xfrm>
          <a:prstGeom prst="rect">
            <a:avLst/>
          </a:prstGeom>
          <a:noFill/>
          <a:ln w="76200">
            <a:solidFill>
              <a:srgbClr val="0072BC"/>
            </a:solidFill>
            <a:miter lim="800000"/>
            <a:headEnd/>
            <a:tailEnd/>
          </a:ln>
        </p:spPr>
      </p:pic>
      <p:sp>
        <p:nvSpPr>
          <p:cNvPr id="9" name="Rectangle 8"/>
          <p:cNvSpPr/>
          <p:nvPr/>
        </p:nvSpPr>
        <p:spPr>
          <a:xfrm>
            <a:off x="152400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CFC94C4-135F-EFCE-F9B1-48138A36FE8C}"/>
              </a:ext>
            </a:extLst>
          </p:cNvPr>
          <p:cNvSpPr txBox="1"/>
          <p:nvPr/>
        </p:nvSpPr>
        <p:spPr>
          <a:xfrm>
            <a:off x="8888896" y="6281531"/>
            <a:ext cx="1600200" cy="369332"/>
          </a:xfrm>
          <a:prstGeom prst="rect">
            <a:avLst/>
          </a:prstGeom>
          <a:noFill/>
        </p:spPr>
        <p:txBody>
          <a:bodyPr wrap="square" rtlCol="0">
            <a:spAutoFit/>
          </a:bodyPr>
          <a:lstStyle/>
          <a:p>
            <a:r>
              <a:rPr lang="en-US" dirty="0">
                <a:solidFill>
                  <a:schemeClr val="bg1"/>
                </a:solidFill>
              </a:rPr>
              <a:t>2023</a:t>
            </a:r>
          </a:p>
        </p:txBody>
      </p:sp>
    </p:spTree>
    <p:custDataLst>
      <p:tags r:id="rId1"/>
    </p:custDataLst>
    <p:extLst>
      <p:ext uri="{BB962C8B-B14F-4D97-AF65-F5344CB8AC3E}">
        <p14:creationId xmlns:p14="http://schemas.microsoft.com/office/powerpoint/2010/main" val="32976315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6594" y="365127"/>
            <a:ext cx="9081407" cy="1325563"/>
          </a:xfrm>
        </p:spPr>
        <p:txBody>
          <a:bodyPr>
            <a:normAutofit/>
          </a:bodyPr>
          <a:lstStyle/>
          <a:p>
            <a:r>
              <a:rPr lang="zh-CN" altLang="en-US" sz="3900" dirty="0"/>
              <a:t>防止感染性疾病傳播的方法</a:t>
            </a:r>
            <a:endParaRPr lang="en-US" sz="3900" dirty="0"/>
          </a:p>
        </p:txBody>
      </p:sp>
      <p:sp>
        <p:nvSpPr>
          <p:cNvPr id="3" name="Content Placeholder 2"/>
          <p:cNvSpPr>
            <a:spLocks noGrp="1"/>
          </p:cNvSpPr>
          <p:nvPr>
            <p:ph idx="1"/>
          </p:nvPr>
        </p:nvSpPr>
        <p:spPr/>
        <p:txBody>
          <a:bodyPr/>
          <a:lstStyle/>
          <a:p>
            <a:r>
              <a:rPr lang="zh-CN" altLang="en-US" dirty="0"/>
              <a:t>免疫接種</a:t>
            </a:r>
            <a:endParaRPr lang="en-US" dirty="0"/>
          </a:p>
          <a:p>
            <a:r>
              <a:rPr lang="zh-CN" altLang="en-US" dirty="0"/>
              <a:t>個人衛生</a:t>
            </a:r>
            <a:r>
              <a:rPr lang="en-US" dirty="0"/>
              <a:t> (</a:t>
            </a:r>
            <a:r>
              <a:rPr lang="zh-CN" altLang="en-US" dirty="0"/>
              <a:t>咳嗽時用衣袖遮擋、經常洗手、正確的尿布更換程序等</a:t>
            </a:r>
            <a:r>
              <a:rPr lang="en-US" dirty="0"/>
              <a:t>)</a:t>
            </a:r>
          </a:p>
          <a:p>
            <a:r>
              <a:rPr lang="zh-CN" altLang="en-US" dirty="0"/>
              <a:t>生病時待在家中</a:t>
            </a:r>
            <a:endParaRPr lang="en-US" dirty="0"/>
          </a:p>
          <a:p>
            <a:r>
              <a:rPr lang="zh-CN" altLang="en-US" dirty="0"/>
              <a:t>遮蓋皮疹或開放性瘡口</a:t>
            </a:r>
            <a:endParaRPr lang="en-US" dirty="0"/>
          </a:p>
          <a:p>
            <a:r>
              <a:rPr lang="zh-CN" altLang="en-US" dirty="0"/>
              <a:t>安全地經手食物</a:t>
            </a:r>
            <a:endParaRPr lang="en-US" dirty="0"/>
          </a:p>
          <a:p>
            <a:r>
              <a:rPr lang="zh-CN" altLang="en-US" b="1" dirty="0"/>
              <a:t>對表面進行清潔、抑菌和消毒</a:t>
            </a:r>
            <a:endParaRPr lang="en-US" b="1" dirty="0"/>
          </a:p>
        </p:txBody>
      </p:sp>
      <p:sp>
        <p:nvSpPr>
          <p:cNvPr id="6" name="Oval 5"/>
          <p:cNvSpPr/>
          <p:nvPr/>
        </p:nvSpPr>
        <p:spPr>
          <a:xfrm>
            <a:off x="511444" y="4612155"/>
            <a:ext cx="6114081" cy="850998"/>
          </a:xfrm>
          <a:prstGeom prst="ellipse">
            <a:avLst/>
          </a:prstGeom>
          <a:noFill/>
          <a:ln>
            <a:solidFill>
              <a:srgbClr val="D90F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D90F81"/>
                </a:solidFill>
              </a:ln>
            </a:endParaRPr>
          </a:p>
        </p:txBody>
      </p:sp>
      <p:sp>
        <p:nvSpPr>
          <p:cNvPr id="8" name="Rectangle 7"/>
          <p:cNvSpPr/>
          <p:nvPr/>
        </p:nvSpPr>
        <p:spPr>
          <a:xfrm>
            <a:off x="152400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AC7F747-0391-527A-3C74-185826E47C60}"/>
              </a:ext>
            </a:extLst>
          </p:cNvPr>
          <p:cNvSpPr txBox="1"/>
          <p:nvPr/>
        </p:nvSpPr>
        <p:spPr>
          <a:xfrm>
            <a:off x="8888896" y="6281531"/>
            <a:ext cx="1600200" cy="369332"/>
          </a:xfrm>
          <a:prstGeom prst="rect">
            <a:avLst/>
          </a:prstGeom>
          <a:noFill/>
        </p:spPr>
        <p:txBody>
          <a:bodyPr wrap="square" rtlCol="0">
            <a:spAutoFit/>
          </a:bodyPr>
          <a:lstStyle/>
          <a:p>
            <a:r>
              <a:rPr lang="en-US" dirty="0">
                <a:solidFill>
                  <a:schemeClr val="bg1"/>
                </a:solidFill>
              </a:rPr>
              <a:t>2023</a:t>
            </a:r>
          </a:p>
        </p:txBody>
      </p:sp>
    </p:spTree>
    <p:custDataLst>
      <p:tags r:id="rId1"/>
    </p:custDataLst>
    <p:extLst>
      <p:ext uri="{BB962C8B-B14F-4D97-AF65-F5344CB8AC3E}">
        <p14:creationId xmlns:p14="http://schemas.microsoft.com/office/powerpoint/2010/main" val="380243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20821" y="640818"/>
            <a:ext cx="7886700" cy="1325563"/>
          </a:xfrm>
        </p:spPr>
        <p:txBody>
          <a:bodyPr>
            <a:normAutofit/>
          </a:bodyPr>
          <a:lstStyle/>
          <a:p>
            <a:r>
              <a:rPr lang="zh-CN" altLang="en-US" sz="3900" dirty="0"/>
              <a:t>清潔、抑菌和消毒有什麽區別？</a:t>
            </a:r>
            <a:endParaRPr lang="en-US" sz="3900" dirty="0"/>
          </a:p>
        </p:txBody>
      </p:sp>
      <p:sp>
        <p:nvSpPr>
          <p:cNvPr id="5" name="Content Placeholder 4"/>
          <p:cNvSpPr>
            <a:spLocks noGrp="1"/>
          </p:cNvSpPr>
          <p:nvPr>
            <p:ph idx="1"/>
          </p:nvPr>
        </p:nvSpPr>
        <p:spPr/>
        <p:txBody>
          <a:bodyPr>
            <a:normAutofit/>
          </a:bodyPr>
          <a:lstStyle/>
          <a:p>
            <a:endParaRPr lang="en-US" dirty="0"/>
          </a:p>
          <a:p>
            <a:endParaRPr lang="en-US" dirty="0"/>
          </a:p>
          <a:p>
            <a:endParaRPr lang="en-US" dirty="0"/>
          </a:p>
          <a:p>
            <a:endParaRPr lang="en-US" dirty="0"/>
          </a:p>
        </p:txBody>
      </p:sp>
      <p:sp>
        <p:nvSpPr>
          <p:cNvPr id="10" name="TextBox 9"/>
          <p:cNvSpPr txBox="1"/>
          <p:nvPr/>
        </p:nvSpPr>
        <p:spPr>
          <a:xfrm>
            <a:off x="2120822" y="1966380"/>
            <a:ext cx="7981121" cy="3970318"/>
          </a:xfrm>
          <a:prstGeom prst="rect">
            <a:avLst/>
          </a:prstGeom>
          <a:noFill/>
        </p:spPr>
        <p:txBody>
          <a:bodyPr wrap="square" rtlCol="0">
            <a:spAutoFit/>
          </a:bodyPr>
          <a:lstStyle/>
          <a:p>
            <a:pPr algn="ctr"/>
            <a:r>
              <a:rPr lang="zh-CN" altLang="en-US" sz="2800" b="1" dirty="0"/>
              <a:t>定義</a:t>
            </a:r>
            <a:endParaRPr lang="en-US" sz="2800" b="1" dirty="0"/>
          </a:p>
          <a:p>
            <a:r>
              <a:rPr lang="zh-CN" altLang="en-US" sz="2800" b="1" dirty="0"/>
              <a:t>清潔：</a:t>
            </a:r>
            <a:r>
              <a:rPr lang="zh-TW" altLang="en-US" sz="2800" dirty="0"/>
              <a:t>用水洗、擦拭和沖洗的方法去除塵土、殘渣和粘性層。</a:t>
            </a:r>
            <a:endParaRPr lang="en-US" sz="2800" dirty="0"/>
          </a:p>
          <a:p>
            <a:endParaRPr lang="en-US" sz="2800" dirty="0"/>
          </a:p>
          <a:p>
            <a:r>
              <a:rPr lang="zh-CN" altLang="en-US" sz="2800" b="1" dirty="0"/>
              <a:t>抑菌：</a:t>
            </a:r>
            <a:r>
              <a:rPr lang="zh-TW" altLang="en-US" sz="2800" dirty="0"/>
              <a:t>殺死病菌到一定的程度，減少因爲接觸表面而生病的風險。</a:t>
            </a:r>
            <a:endParaRPr lang="en-US" sz="2800" dirty="0"/>
          </a:p>
          <a:p>
            <a:endParaRPr lang="en-US" sz="2800" dirty="0"/>
          </a:p>
          <a:p>
            <a:r>
              <a:rPr lang="zh-TW" altLang="en-US" sz="2800" b="1" dirty="0"/>
              <a:t>消毒</a:t>
            </a:r>
            <a:r>
              <a:rPr lang="zh-CN" altLang="en-US" sz="2800" b="1" dirty="0"/>
              <a:t>：</a:t>
            </a:r>
            <a:r>
              <a:rPr lang="zh-TW" altLang="en-US" sz="2800" dirty="0"/>
              <a:t>更高程度的病菌殺滅。可以殺滅一個堅硬、無孔表面的幾乎所有病菌。</a:t>
            </a:r>
            <a:endParaRPr lang="en-US" sz="2800" dirty="0"/>
          </a:p>
        </p:txBody>
      </p:sp>
      <p:sp>
        <p:nvSpPr>
          <p:cNvPr id="8" name="Rectangle 7"/>
          <p:cNvSpPr/>
          <p:nvPr/>
        </p:nvSpPr>
        <p:spPr>
          <a:xfrm>
            <a:off x="152400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EB6845C-EF10-0FF1-1714-20713BF791F8}"/>
              </a:ext>
            </a:extLst>
          </p:cNvPr>
          <p:cNvSpPr txBox="1"/>
          <p:nvPr/>
        </p:nvSpPr>
        <p:spPr>
          <a:xfrm>
            <a:off x="8888896" y="6281531"/>
            <a:ext cx="1600200" cy="369332"/>
          </a:xfrm>
          <a:prstGeom prst="rect">
            <a:avLst/>
          </a:prstGeom>
          <a:noFill/>
        </p:spPr>
        <p:txBody>
          <a:bodyPr wrap="square" rtlCol="0">
            <a:spAutoFit/>
          </a:bodyPr>
          <a:lstStyle/>
          <a:p>
            <a:r>
              <a:rPr lang="en-US" dirty="0">
                <a:solidFill>
                  <a:schemeClr val="bg1"/>
                </a:solidFill>
              </a:rPr>
              <a:t>2023</a:t>
            </a:r>
          </a:p>
        </p:txBody>
      </p:sp>
    </p:spTree>
    <p:custDataLst>
      <p:tags r:id="rId1"/>
    </p:custDataLst>
    <p:extLst>
      <p:ext uri="{BB962C8B-B14F-4D97-AF65-F5344CB8AC3E}">
        <p14:creationId xmlns:p14="http://schemas.microsoft.com/office/powerpoint/2010/main" val="7056761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zh-CN" altLang="en-US" dirty="0"/>
              <a:t>清潔</a:t>
            </a:r>
            <a:endParaRPr lang="en-US" dirty="0"/>
          </a:p>
        </p:txBody>
      </p:sp>
      <p:sp>
        <p:nvSpPr>
          <p:cNvPr id="5" name="Content Placeholder 4"/>
          <p:cNvSpPr>
            <a:spLocks noGrp="1"/>
          </p:cNvSpPr>
          <p:nvPr>
            <p:ph idx="1"/>
          </p:nvPr>
        </p:nvSpPr>
        <p:spPr/>
        <p:txBody>
          <a:bodyPr/>
          <a:lstStyle/>
          <a:p>
            <a:r>
              <a:rPr lang="zh-CN" altLang="en-US" dirty="0"/>
              <a:t>我們爲什麽要清潔？</a:t>
            </a:r>
            <a:endParaRPr lang="en-US" dirty="0"/>
          </a:p>
        </p:txBody>
      </p:sp>
      <p:pic>
        <p:nvPicPr>
          <p:cNvPr id="7" name="Picture 6" descr="IPMmainroom1.t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37040" y="2549238"/>
            <a:ext cx="4568629" cy="331619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le 7"/>
          <p:cNvSpPr/>
          <p:nvPr/>
        </p:nvSpPr>
        <p:spPr>
          <a:xfrm>
            <a:off x="152400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F7E49D2-CC62-7C1D-3EA4-3DC9A082933C}"/>
              </a:ext>
            </a:extLst>
          </p:cNvPr>
          <p:cNvSpPr txBox="1"/>
          <p:nvPr/>
        </p:nvSpPr>
        <p:spPr>
          <a:xfrm>
            <a:off x="8888896" y="6281531"/>
            <a:ext cx="1600200" cy="369332"/>
          </a:xfrm>
          <a:prstGeom prst="rect">
            <a:avLst/>
          </a:prstGeom>
          <a:noFill/>
        </p:spPr>
        <p:txBody>
          <a:bodyPr wrap="square" rtlCol="0">
            <a:spAutoFit/>
          </a:bodyPr>
          <a:lstStyle/>
          <a:p>
            <a:r>
              <a:rPr lang="en-US" dirty="0">
                <a:solidFill>
                  <a:schemeClr val="bg1"/>
                </a:solidFill>
              </a:rPr>
              <a:t>2023</a:t>
            </a:r>
          </a:p>
        </p:txBody>
      </p:sp>
    </p:spTree>
    <p:custDataLst>
      <p:tags r:id="rId1"/>
    </p:custDataLst>
    <p:extLst>
      <p:ext uri="{BB962C8B-B14F-4D97-AF65-F5344CB8AC3E}">
        <p14:creationId xmlns:p14="http://schemas.microsoft.com/office/powerpoint/2010/main" val="30517509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52650" y="517318"/>
            <a:ext cx="7886700" cy="1325563"/>
          </a:xfrm>
        </p:spPr>
        <p:txBody>
          <a:bodyPr>
            <a:normAutofit/>
          </a:bodyPr>
          <a:lstStyle/>
          <a:p>
            <a:pPr algn="ctr"/>
            <a:r>
              <a:rPr lang="zh-CN" altLang="en-US" dirty="0"/>
              <a:t>清潔的環境</a:t>
            </a:r>
            <a:r>
              <a:rPr lang="en-US" dirty="0"/>
              <a:t>… </a:t>
            </a:r>
          </a:p>
        </p:txBody>
      </p:sp>
      <p:sp>
        <p:nvSpPr>
          <p:cNvPr id="5" name="Content Placeholder 4"/>
          <p:cNvSpPr>
            <a:spLocks noGrp="1"/>
          </p:cNvSpPr>
          <p:nvPr>
            <p:ph idx="1"/>
          </p:nvPr>
        </p:nvSpPr>
        <p:spPr>
          <a:xfrm>
            <a:off x="2235120" y="1847850"/>
            <a:ext cx="7886700" cy="4351338"/>
          </a:xfrm>
        </p:spPr>
        <p:txBody>
          <a:bodyPr>
            <a:normAutofit/>
          </a:bodyPr>
          <a:lstStyle/>
          <a:p>
            <a:r>
              <a:rPr lang="zh-CN" altLang="en-US" dirty="0"/>
              <a:t>含有較少的病菌</a:t>
            </a:r>
            <a:endParaRPr lang="en-US" dirty="0"/>
          </a:p>
          <a:p>
            <a:r>
              <a:rPr lang="zh-CN" altLang="en-US" dirty="0"/>
              <a:t>含有較少的過敏原 </a:t>
            </a:r>
            <a:r>
              <a:rPr lang="en-US" dirty="0"/>
              <a:t>(</a:t>
            </a:r>
            <a:r>
              <a:rPr lang="zh-CN" altLang="en-US" dirty="0"/>
              <a:t>灰塵、食物殘渣、草、黴菌</a:t>
            </a:r>
            <a:r>
              <a:rPr lang="en-US" dirty="0"/>
              <a:t>)</a:t>
            </a:r>
          </a:p>
          <a:p>
            <a:r>
              <a:rPr lang="zh-CN" altLang="en-US" dirty="0"/>
              <a:t>不會招引蟲害</a:t>
            </a:r>
            <a:endParaRPr lang="en-US" dirty="0"/>
          </a:p>
          <a:p>
            <a:r>
              <a:rPr lang="zh-CN" altLang="en-US" dirty="0"/>
              <a:t>減少鉛塵、殺蟲劑及其他毒素暴露的風險</a:t>
            </a:r>
            <a:endParaRPr lang="en-US" dirty="0"/>
          </a:p>
          <a:p>
            <a:r>
              <a:rPr lang="zh-CN" altLang="en-US" dirty="0"/>
              <a:t>空氣品質更好</a:t>
            </a:r>
            <a:endParaRPr lang="en-US" dirty="0"/>
          </a:p>
          <a:p>
            <a:r>
              <a:rPr lang="zh-CN" altLang="en-US" dirty="0"/>
              <a:t>對兒童、家庭和工作人員有精神健康方面的好處</a:t>
            </a:r>
            <a:endParaRPr lang="en-US" dirty="0"/>
          </a:p>
          <a:p>
            <a:r>
              <a:rPr lang="zh-CN" altLang="en-US" dirty="0"/>
              <a:t>蟲害可以躲藏的雜物較少</a:t>
            </a:r>
            <a:endParaRPr lang="en-US" dirty="0"/>
          </a:p>
          <a:p>
            <a:r>
              <a:rPr lang="zh-CN" altLang="en-US" dirty="0"/>
              <a:t>更能吸引工作人員、兒童、家庭和訪客</a:t>
            </a:r>
            <a:endParaRPr lang="en-US" dirty="0"/>
          </a:p>
          <a:p>
            <a:pPr marL="0" indent="0">
              <a:buNone/>
            </a:pPr>
            <a:endParaRPr lang="en-US" dirty="0"/>
          </a:p>
          <a:p>
            <a:endParaRPr lang="en-US" dirty="0"/>
          </a:p>
          <a:p>
            <a:endParaRPr lang="en-US" dirty="0"/>
          </a:p>
          <a:p>
            <a:endParaRPr lang="en-US" dirty="0"/>
          </a:p>
          <a:p>
            <a:endParaRPr lang="en-US" dirty="0"/>
          </a:p>
          <a:p>
            <a:endParaRPr lang="en-US" dirty="0"/>
          </a:p>
        </p:txBody>
      </p:sp>
      <p:sp>
        <p:nvSpPr>
          <p:cNvPr id="7" name="Rectangle 6"/>
          <p:cNvSpPr/>
          <p:nvPr/>
        </p:nvSpPr>
        <p:spPr>
          <a:xfrm>
            <a:off x="152400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D4FA1B8-003B-33AE-8B39-9886052DD068}"/>
              </a:ext>
            </a:extLst>
          </p:cNvPr>
          <p:cNvSpPr txBox="1"/>
          <p:nvPr/>
        </p:nvSpPr>
        <p:spPr>
          <a:xfrm>
            <a:off x="8888896" y="6281531"/>
            <a:ext cx="1600200" cy="369332"/>
          </a:xfrm>
          <a:prstGeom prst="rect">
            <a:avLst/>
          </a:prstGeom>
          <a:noFill/>
        </p:spPr>
        <p:txBody>
          <a:bodyPr wrap="square" rtlCol="0">
            <a:spAutoFit/>
          </a:bodyPr>
          <a:lstStyle/>
          <a:p>
            <a:r>
              <a:rPr lang="en-US" dirty="0">
                <a:solidFill>
                  <a:schemeClr val="bg1"/>
                </a:solidFill>
              </a:rPr>
              <a:t>2023</a:t>
            </a:r>
          </a:p>
        </p:txBody>
      </p:sp>
    </p:spTree>
    <p:custDataLst>
      <p:tags r:id="rId1"/>
    </p:custDataLst>
    <p:extLst>
      <p:ext uri="{BB962C8B-B14F-4D97-AF65-F5344CB8AC3E}">
        <p14:creationId xmlns:p14="http://schemas.microsoft.com/office/powerpoint/2010/main" val="11442057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52650" y="460440"/>
            <a:ext cx="7886700" cy="1325563"/>
          </a:xfrm>
        </p:spPr>
        <p:txBody>
          <a:bodyPr>
            <a:normAutofit/>
          </a:bodyPr>
          <a:lstStyle/>
          <a:p>
            <a:pPr algn="ctr"/>
            <a:r>
              <a:rPr lang="zh-CN" altLang="en-US" dirty="0"/>
              <a:t>減少雜物的步驟：</a:t>
            </a:r>
            <a:endParaRPr lang="en-US" dirty="0"/>
          </a:p>
        </p:txBody>
      </p:sp>
      <p:sp>
        <p:nvSpPr>
          <p:cNvPr id="5" name="Content Placeholder 4"/>
          <p:cNvSpPr>
            <a:spLocks noGrp="1"/>
          </p:cNvSpPr>
          <p:nvPr>
            <p:ph idx="1"/>
          </p:nvPr>
        </p:nvSpPr>
        <p:spPr/>
        <p:txBody>
          <a:bodyPr>
            <a:normAutofit/>
          </a:bodyPr>
          <a:lstStyle/>
          <a:p>
            <a:r>
              <a:rPr lang="zh-CN" altLang="en-US" dirty="0"/>
              <a:t>安裝儲物架子和櫃子</a:t>
            </a:r>
            <a:endParaRPr lang="en-US" dirty="0"/>
          </a:p>
          <a:p>
            <a:r>
              <a:rPr lang="zh-CN" altLang="en-US" dirty="0"/>
              <a:t>賣掉、回收或捐獻用不上的物品</a:t>
            </a:r>
            <a:endParaRPr lang="en-US" dirty="0"/>
          </a:p>
          <a:p>
            <a:r>
              <a:rPr lang="zh-CN" altLang="en-US" dirty="0"/>
              <a:t>輪換使用儲存中的玩具</a:t>
            </a:r>
            <a:endParaRPr lang="en-US" dirty="0"/>
          </a:p>
          <a:p>
            <a:r>
              <a:rPr lang="zh-CN" altLang="en-US" dirty="0"/>
              <a:t>在一天結束時讓孩子把手工作品帶回家</a:t>
            </a:r>
            <a:endParaRPr lang="en-US" dirty="0"/>
          </a:p>
          <a:p>
            <a:r>
              <a:rPr lang="zh-CN" altLang="en-US" dirty="0"/>
              <a:t>保持表面清爽無雜物</a:t>
            </a:r>
            <a:endParaRPr lang="en-US" dirty="0"/>
          </a:p>
          <a:p>
            <a:r>
              <a:rPr lang="zh-CN" altLang="en-US" dirty="0"/>
              <a:t>讓</a:t>
            </a:r>
            <a:r>
              <a:rPr lang="en-US" altLang="zh-CN" dirty="0"/>
              <a:t>『</a:t>
            </a:r>
            <a:r>
              <a:rPr lang="zh-CN" altLang="en-US" dirty="0"/>
              <a:t>清理雜物</a:t>
            </a:r>
            <a:r>
              <a:rPr lang="en-US" altLang="zh-CN" dirty="0"/>
              <a:t>』</a:t>
            </a:r>
            <a:r>
              <a:rPr lang="zh-CN" altLang="en-US" dirty="0"/>
              <a:t>成爲日常工作的一部分</a:t>
            </a:r>
            <a:endParaRPr lang="en-US" dirty="0"/>
          </a:p>
          <a:p>
            <a:r>
              <a:rPr lang="zh-CN" altLang="en-US" dirty="0"/>
              <a:t>向家長提供禮品</a:t>
            </a:r>
            <a:r>
              <a:rPr lang="en-US" altLang="zh-CN" dirty="0"/>
              <a:t>『</a:t>
            </a:r>
            <a:r>
              <a:rPr lang="zh-CN" altLang="en-US" dirty="0"/>
              <a:t>願望清單</a:t>
            </a:r>
            <a:r>
              <a:rPr lang="en-US" altLang="zh-CN" dirty="0"/>
              <a:t>』</a:t>
            </a:r>
            <a:r>
              <a:rPr lang="zh-CN" altLang="en-US" dirty="0"/>
              <a:t>，這樣在節日不會收到用不上的禮品</a:t>
            </a:r>
            <a:endParaRPr lang="en-US" dirty="0"/>
          </a:p>
          <a:p>
            <a:endParaRPr lang="en-US" dirty="0"/>
          </a:p>
          <a:p>
            <a:endParaRPr lang="en-US" dirty="0"/>
          </a:p>
          <a:p>
            <a:endParaRPr lang="en-US" dirty="0"/>
          </a:p>
          <a:p>
            <a:endParaRPr lang="en-US" dirty="0"/>
          </a:p>
        </p:txBody>
      </p:sp>
      <p:sp>
        <p:nvSpPr>
          <p:cNvPr id="7" name="Rectangle 6"/>
          <p:cNvSpPr/>
          <p:nvPr/>
        </p:nvSpPr>
        <p:spPr>
          <a:xfrm>
            <a:off x="152400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B16B05F-FFE8-3E34-F29A-87CF41B63DFF}"/>
              </a:ext>
            </a:extLst>
          </p:cNvPr>
          <p:cNvSpPr txBox="1"/>
          <p:nvPr/>
        </p:nvSpPr>
        <p:spPr>
          <a:xfrm>
            <a:off x="8888896" y="6281531"/>
            <a:ext cx="1600200" cy="369332"/>
          </a:xfrm>
          <a:prstGeom prst="rect">
            <a:avLst/>
          </a:prstGeom>
          <a:noFill/>
        </p:spPr>
        <p:txBody>
          <a:bodyPr wrap="square" rtlCol="0">
            <a:spAutoFit/>
          </a:bodyPr>
          <a:lstStyle/>
          <a:p>
            <a:r>
              <a:rPr lang="en-US" dirty="0">
                <a:solidFill>
                  <a:schemeClr val="bg1"/>
                </a:solidFill>
              </a:rPr>
              <a:t>2023</a:t>
            </a:r>
          </a:p>
        </p:txBody>
      </p:sp>
    </p:spTree>
    <p:custDataLst>
      <p:tags r:id="rId1"/>
    </p:custDataLst>
    <p:extLst>
      <p:ext uri="{BB962C8B-B14F-4D97-AF65-F5344CB8AC3E}">
        <p14:creationId xmlns:p14="http://schemas.microsoft.com/office/powerpoint/2010/main" val="1952554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5970" y="411982"/>
            <a:ext cx="8240821" cy="1150130"/>
          </a:xfrm>
        </p:spPr>
        <p:txBody>
          <a:bodyPr>
            <a:normAutofit/>
          </a:bodyPr>
          <a:lstStyle/>
          <a:p>
            <a:pPr algn="ctr"/>
            <a:r>
              <a:rPr lang="zh-CN" altLang="en-US" sz="3900" dirty="0"/>
              <a:t>對人和環境更健康的清潔用品</a:t>
            </a:r>
            <a:endParaRPr lang="en-US" sz="3900" dirty="0"/>
          </a:p>
        </p:txBody>
      </p:sp>
      <p:sp>
        <p:nvSpPr>
          <p:cNvPr id="3" name="Content Placeholder 2"/>
          <p:cNvSpPr>
            <a:spLocks noGrp="1"/>
          </p:cNvSpPr>
          <p:nvPr>
            <p:ph idx="1"/>
          </p:nvPr>
        </p:nvSpPr>
        <p:spPr>
          <a:xfrm>
            <a:off x="1904140" y="1521717"/>
            <a:ext cx="8152651" cy="3876996"/>
          </a:xfrm>
        </p:spPr>
        <p:txBody>
          <a:bodyPr>
            <a:normAutofit/>
          </a:bodyPr>
          <a:lstStyle/>
          <a:p>
            <a:r>
              <a:rPr lang="zh-CN" altLang="en-US" dirty="0"/>
              <a:t>無香味</a:t>
            </a:r>
            <a:endParaRPr lang="en-US" dirty="0"/>
          </a:p>
          <a:p>
            <a:r>
              <a:rPr lang="zh-CN" altLang="en-US" dirty="0"/>
              <a:t>無染料</a:t>
            </a:r>
            <a:endParaRPr lang="en-US" dirty="0"/>
          </a:p>
          <a:p>
            <a:r>
              <a:rPr lang="zh-CN" altLang="en-US" dirty="0"/>
              <a:t>無抗菌劑</a:t>
            </a:r>
            <a:endParaRPr lang="en-US" dirty="0"/>
          </a:p>
          <a:p>
            <a:r>
              <a:rPr lang="zh-CN" altLang="en-US" dirty="0"/>
              <a:t>無氣溶膠</a:t>
            </a:r>
            <a:r>
              <a:rPr lang="en-US" dirty="0"/>
              <a:t> (</a:t>
            </a:r>
            <a:r>
              <a:rPr lang="zh-CN" altLang="en-US" dirty="0"/>
              <a:t>推動劑</a:t>
            </a:r>
            <a:r>
              <a:rPr lang="en-US" dirty="0"/>
              <a:t>)</a:t>
            </a:r>
          </a:p>
          <a:p>
            <a:r>
              <a:rPr lang="zh-CN" altLang="en-US" dirty="0"/>
              <a:t>第三方認證</a:t>
            </a:r>
            <a:endParaRPr lang="en-US" dirty="0"/>
          </a:p>
          <a:p>
            <a:pPr lvl="1">
              <a:buFont typeface="Wingdings" panose="05000000000000000000" pitchFamily="2" charset="2"/>
              <a:buChar char="v"/>
            </a:pPr>
            <a:r>
              <a:rPr lang="en-US" sz="1600" dirty="0" err="1"/>
              <a:t>Ecologo</a:t>
            </a:r>
            <a:r>
              <a:rPr lang="en-US" sz="1600" dirty="0"/>
              <a:t> </a:t>
            </a:r>
            <a:r>
              <a:rPr lang="zh-CN" altLang="en-US" sz="1600" dirty="0"/>
              <a:t>標簽</a:t>
            </a:r>
            <a:endParaRPr lang="en-US" sz="1600" dirty="0"/>
          </a:p>
          <a:p>
            <a:pPr lvl="1">
              <a:buFont typeface="Wingdings" panose="05000000000000000000" pitchFamily="2" charset="2"/>
              <a:buChar char="v"/>
            </a:pPr>
            <a:r>
              <a:rPr lang="en-US" sz="1600" dirty="0"/>
              <a:t>Green Seal </a:t>
            </a:r>
            <a:r>
              <a:rPr lang="zh-CN" altLang="en-US" sz="1600" dirty="0"/>
              <a:t>標簽</a:t>
            </a:r>
            <a:endParaRPr lang="en-US" sz="1600" dirty="0"/>
          </a:p>
          <a:p>
            <a:pPr lvl="1">
              <a:buFont typeface="Wingdings" panose="05000000000000000000" pitchFamily="2" charset="2"/>
              <a:buChar char="v"/>
            </a:pPr>
            <a:r>
              <a:rPr lang="en-US" sz="1600" dirty="0"/>
              <a:t>EPA Safer Choice </a:t>
            </a:r>
            <a:r>
              <a:rPr lang="zh-CN" altLang="en-US" sz="1600" dirty="0"/>
              <a:t>徽標</a:t>
            </a:r>
            <a:endParaRPr lang="en-US" sz="1600" dirty="0"/>
          </a:p>
          <a:p>
            <a:endParaRPr lang="en-US" dirty="0"/>
          </a:p>
          <a:p>
            <a:pPr marL="0" indent="0">
              <a:buNone/>
            </a:pPr>
            <a:endParaRPr lang="en-US" dirty="0"/>
          </a:p>
          <a:p>
            <a:pPr marL="0" indent="0">
              <a:buNone/>
            </a:pPr>
            <a:endParaRPr lang="en-US" dirty="0"/>
          </a:p>
        </p:txBody>
      </p:sp>
      <p:pic>
        <p:nvPicPr>
          <p:cNvPr id="3074" name="Picture 2" descr="Image result for green sea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03148" y="1627105"/>
            <a:ext cx="1371600" cy="118199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saferchoic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041" r="17388"/>
          <a:stretch/>
        </p:blipFill>
        <p:spPr bwMode="auto">
          <a:xfrm>
            <a:off x="6380036" y="2028231"/>
            <a:ext cx="1101765" cy="176084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ECOLOGO-Marks-for-Landing-Pages-WP_RGB"/>
          <p:cNvPicPr>
            <a:picLocks noChangeAspect="1" noChangeArrowheads="1"/>
          </p:cNvPicPr>
          <p:nvPr/>
        </p:nvPicPr>
        <p:blipFill rotWithShape="1">
          <a:blip r:embed="rId6">
            <a:extLst>
              <a:ext uri="{28A0092B-C50C-407E-A947-70E740481C1C}">
                <a14:useLocalDpi xmlns:a14="http://schemas.microsoft.com/office/drawing/2010/main" val="0"/>
              </a:ext>
            </a:extLst>
          </a:blip>
          <a:srcRect r="66374"/>
          <a:stretch/>
        </p:blipFill>
        <p:spPr bwMode="auto">
          <a:xfrm>
            <a:off x="8307253" y="3016197"/>
            <a:ext cx="1163390" cy="154575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049014" y="4898809"/>
            <a:ext cx="8269356" cy="830997"/>
          </a:xfrm>
          <a:prstGeom prst="rect">
            <a:avLst/>
          </a:prstGeom>
          <a:solidFill>
            <a:srgbClr val="F7941E"/>
          </a:solidFill>
        </p:spPr>
        <p:txBody>
          <a:bodyPr wrap="square" rtlCol="0">
            <a:spAutoFit/>
          </a:bodyPr>
          <a:lstStyle/>
          <a:p>
            <a:r>
              <a:rPr lang="en-US" sz="1600" dirty="0">
                <a:solidFill>
                  <a:schemeClr val="bg1"/>
                </a:solidFill>
              </a:rPr>
              <a:t>*</a:t>
            </a:r>
            <a:r>
              <a:rPr lang="zh-CN" altLang="en-US" sz="1600" dirty="0">
                <a:solidFill>
                  <a:schemeClr val="bg1"/>
                </a:solidFill>
              </a:rPr>
              <a:t>請記得，兒童更容易受到化學品和氣霧的傷害，因爲他們正在成長發育。</a:t>
            </a:r>
            <a:r>
              <a:rPr lang="en-US" sz="1600" dirty="0">
                <a:solidFill>
                  <a:schemeClr val="bg1"/>
                </a:solidFill>
              </a:rPr>
              <a:t> </a:t>
            </a:r>
            <a:r>
              <a:rPr lang="zh-CN" altLang="en-US" sz="1600" dirty="0">
                <a:solidFill>
                  <a:schemeClr val="bg1"/>
                </a:solidFill>
              </a:rPr>
              <a:t>他們幼小的體格分解毒素更困難，他們的單位體重呼吸量是成年人的兩倍。他們的皮膚更軟、吸收性更強，呼吸道更窄。他們也花更多的時間在殘留化學品積累的地上。</a:t>
            </a:r>
            <a:endParaRPr lang="en-US" sz="1600" dirty="0">
              <a:solidFill>
                <a:schemeClr val="bg1"/>
              </a:solidFill>
            </a:endParaRPr>
          </a:p>
        </p:txBody>
      </p:sp>
      <p:sp>
        <p:nvSpPr>
          <p:cNvPr id="10" name="Rectangle 9"/>
          <p:cNvSpPr/>
          <p:nvPr/>
        </p:nvSpPr>
        <p:spPr>
          <a:xfrm>
            <a:off x="152400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C903930-DFA0-5A01-EA9A-075D4235972B}"/>
              </a:ext>
            </a:extLst>
          </p:cNvPr>
          <p:cNvSpPr txBox="1"/>
          <p:nvPr/>
        </p:nvSpPr>
        <p:spPr>
          <a:xfrm>
            <a:off x="8888896" y="6281531"/>
            <a:ext cx="1600200" cy="369332"/>
          </a:xfrm>
          <a:prstGeom prst="rect">
            <a:avLst/>
          </a:prstGeom>
          <a:noFill/>
        </p:spPr>
        <p:txBody>
          <a:bodyPr wrap="square" rtlCol="0">
            <a:spAutoFit/>
          </a:bodyPr>
          <a:lstStyle/>
          <a:p>
            <a:r>
              <a:rPr lang="en-US" dirty="0">
                <a:solidFill>
                  <a:schemeClr val="bg1"/>
                </a:solidFill>
              </a:rPr>
              <a:t>2023</a:t>
            </a:r>
          </a:p>
        </p:txBody>
      </p:sp>
    </p:spTree>
    <p:custDataLst>
      <p:tags r:id="rId1"/>
    </p:custDataLst>
    <p:extLst>
      <p:ext uri="{BB962C8B-B14F-4D97-AF65-F5344CB8AC3E}">
        <p14:creationId xmlns:p14="http://schemas.microsoft.com/office/powerpoint/2010/main" val="16007348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br>
              <a:rPr lang="en-US" dirty="0"/>
            </a:br>
            <a:r>
              <a:rPr lang="zh-CN" altLang="en-US" dirty="0"/>
              <a:t>有效清潔的工具</a:t>
            </a:r>
            <a:endParaRPr lang="en-US" dirty="0"/>
          </a:p>
        </p:txBody>
      </p:sp>
      <p:sp>
        <p:nvSpPr>
          <p:cNvPr id="3" name="Content Placeholder 2"/>
          <p:cNvSpPr>
            <a:spLocks noGrp="1"/>
          </p:cNvSpPr>
          <p:nvPr>
            <p:ph idx="1"/>
          </p:nvPr>
        </p:nvSpPr>
        <p:spPr/>
        <p:txBody>
          <a:bodyPr/>
          <a:lstStyle/>
          <a:p>
            <a:endParaRPr lang="en-US" sz="3200" dirty="0"/>
          </a:p>
          <a:p>
            <a:r>
              <a:rPr lang="zh-CN" altLang="en-US" sz="3200" dirty="0"/>
              <a:t>使用帶微纖維的布料和拖布</a:t>
            </a:r>
            <a:endParaRPr lang="en-US" sz="3200" dirty="0"/>
          </a:p>
          <a:p>
            <a:r>
              <a:rPr lang="zh-CN" altLang="en-US" sz="3200" dirty="0"/>
              <a:t>在門口放置擦鞋墊</a:t>
            </a:r>
            <a:r>
              <a:rPr lang="en-US" sz="3200" dirty="0"/>
              <a:t> (</a:t>
            </a:r>
            <a:r>
              <a:rPr lang="zh-CN" altLang="en-US" sz="3200" dirty="0"/>
              <a:t>門裡和門外</a:t>
            </a:r>
            <a:r>
              <a:rPr lang="en-US" sz="3200" dirty="0"/>
              <a:t>)</a:t>
            </a:r>
            <a:r>
              <a:rPr lang="zh-CN" altLang="en-US" sz="3200" dirty="0"/>
              <a:t>，確保泥土不被帶進來</a:t>
            </a:r>
            <a:endParaRPr lang="en-US" sz="3200" dirty="0"/>
          </a:p>
          <a:p>
            <a:r>
              <a:rPr lang="zh-CN" altLang="en-US" sz="3200" dirty="0"/>
              <a:t>採用高效顆粒空氣過濾</a:t>
            </a:r>
            <a:r>
              <a:rPr lang="en-US" sz="3200" dirty="0"/>
              <a:t> (HEPA) </a:t>
            </a:r>
            <a:r>
              <a:rPr lang="zh-CN" altLang="en-US" sz="3200" dirty="0"/>
              <a:t>吸塵器</a:t>
            </a:r>
            <a:endParaRPr lang="en-US" sz="3200" dirty="0"/>
          </a:p>
          <a:p>
            <a:endParaRPr lang="en-US" sz="3200" dirty="0"/>
          </a:p>
          <a:p>
            <a:pPr marL="0" indent="0">
              <a:buNone/>
            </a:pPr>
            <a:endParaRPr lang="en-US" dirty="0"/>
          </a:p>
        </p:txBody>
      </p:sp>
      <p:sp>
        <p:nvSpPr>
          <p:cNvPr id="7" name="Rectangle 6"/>
          <p:cNvSpPr/>
          <p:nvPr/>
        </p:nvSpPr>
        <p:spPr>
          <a:xfrm>
            <a:off x="152400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569F30C-FA9C-ECCC-B685-DC5F0CEF65F0}"/>
              </a:ext>
            </a:extLst>
          </p:cNvPr>
          <p:cNvSpPr txBox="1"/>
          <p:nvPr/>
        </p:nvSpPr>
        <p:spPr>
          <a:xfrm>
            <a:off x="8888896" y="6281531"/>
            <a:ext cx="1600200" cy="369332"/>
          </a:xfrm>
          <a:prstGeom prst="rect">
            <a:avLst/>
          </a:prstGeom>
          <a:noFill/>
        </p:spPr>
        <p:txBody>
          <a:bodyPr wrap="square" rtlCol="0">
            <a:spAutoFit/>
          </a:bodyPr>
          <a:lstStyle/>
          <a:p>
            <a:r>
              <a:rPr lang="en-US" dirty="0">
                <a:solidFill>
                  <a:schemeClr val="bg1"/>
                </a:solidFill>
              </a:rPr>
              <a:t>2023</a:t>
            </a:r>
          </a:p>
        </p:txBody>
      </p:sp>
    </p:spTree>
    <p:custDataLst>
      <p:tags r:id="rId1"/>
    </p:custDataLst>
    <p:extLst>
      <p:ext uri="{BB962C8B-B14F-4D97-AF65-F5344CB8AC3E}">
        <p14:creationId xmlns:p14="http://schemas.microsoft.com/office/powerpoint/2010/main" val="8925370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2041" y="665474"/>
            <a:ext cx="7886700" cy="1325563"/>
          </a:xfrm>
        </p:spPr>
        <p:txBody>
          <a:bodyPr>
            <a:noAutofit/>
          </a:bodyPr>
          <a:lstStyle/>
          <a:p>
            <a:r>
              <a:rPr lang="zh-CN" altLang="en-US" sz="3600" dirty="0"/>
              <a:t>哪些表面需要清潔？</a:t>
            </a:r>
            <a:endParaRPr lang="en-US" sz="3600" dirty="0"/>
          </a:p>
        </p:txBody>
      </p:sp>
      <p:sp>
        <p:nvSpPr>
          <p:cNvPr id="3" name="Content Placeholder 2"/>
          <p:cNvSpPr>
            <a:spLocks noGrp="1"/>
          </p:cNvSpPr>
          <p:nvPr>
            <p:ph idx="1"/>
          </p:nvPr>
        </p:nvSpPr>
        <p:spPr>
          <a:xfrm>
            <a:off x="1983684" y="2258668"/>
            <a:ext cx="3857573" cy="2932045"/>
          </a:xfrm>
        </p:spPr>
        <p:txBody>
          <a:bodyPr>
            <a:normAutofit fontScale="92500" lnSpcReduction="20000"/>
          </a:bodyPr>
          <a:lstStyle/>
          <a:p>
            <a:r>
              <a:rPr lang="zh-CN" altLang="en-US" dirty="0"/>
              <a:t>玩具</a:t>
            </a:r>
            <a:endParaRPr lang="en-US" dirty="0"/>
          </a:p>
          <a:p>
            <a:r>
              <a:rPr lang="zh-CN" altLang="en-US" dirty="0"/>
              <a:t>床品</a:t>
            </a:r>
            <a:endParaRPr lang="en-US" dirty="0"/>
          </a:p>
          <a:p>
            <a:r>
              <a:rPr lang="zh-CN" altLang="en-US" dirty="0"/>
              <a:t>地板</a:t>
            </a:r>
            <a:endParaRPr lang="en-US" dirty="0"/>
          </a:p>
          <a:p>
            <a:r>
              <a:rPr lang="zh-CN" altLang="en-US" dirty="0"/>
              <a:t>衣物</a:t>
            </a:r>
            <a:r>
              <a:rPr lang="en-US" dirty="0"/>
              <a:t> (</a:t>
            </a:r>
            <a:r>
              <a:rPr lang="zh-CN" altLang="en-US" dirty="0"/>
              <a:t>包括帽子</a:t>
            </a:r>
            <a:r>
              <a:rPr lang="en-US" dirty="0"/>
              <a:t>)</a:t>
            </a:r>
          </a:p>
          <a:p>
            <a:r>
              <a:rPr lang="zh-CN" altLang="en-US" dirty="0"/>
              <a:t>嬰兒床、折疊床和床墊</a:t>
            </a:r>
            <a:endParaRPr lang="en-US" dirty="0"/>
          </a:p>
          <a:p>
            <a:r>
              <a:rPr lang="zh-CN" altLang="en-US" dirty="0"/>
              <a:t>玩耍設備</a:t>
            </a:r>
            <a:endParaRPr lang="en-US" dirty="0"/>
          </a:p>
          <a:p>
            <a:r>
              <a:rPr lang="zh-CN" altLang="en-US" dirty="0"/>
              <a:t>冰箱</a:t>
            </a:r>
            <a:endParaRPr lang="en-US" dirty="0"/>
          </a:p>
        </p:txBody>
      </p:sp>
      <p:sp>
        <p:nvSpPr>
          <p:cNvPr id="5" name="TextBox 4"/>
          <p:cNvSpPr txBox="1"/>
          <p:nvPr/>
        </p:nvSpPr>
        <p:spPr>
          <a:xfrm>
            <a:off x="5965129" y="2414621"/>
            <a:ext cx="3095124" cy="830997"/>
          </a:xfrm>
          <a:prstGeom prst="rect">
            <a:avLst/>
          </a:prstGeom>
          <a:solidFill>
            <a:srgbClr val="F7941E"/>
          </a:solidFill>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zh-CN" altLang="en-US" sz="2400" dirty="0">
                <a:solidFill>
                  <a:schemeClr val="bg1"/>
                </a:solidFill>
              </a:rPr>
              <a:t>在使用抑菌劑或消毒劑之前務必</a:t>
            </a:r>
            <a:r>
              <a:rPr lang="zh-CN" altLang="en-US" sz="2400" b="1" dirty="0">
                <a:solidFill>
                  <a:schemeClr val="bg1"/>
                </a:solidFill>
              </a:rPr>
              <a:t>清潔</a:t>
            </a:r>
            <a:endParaRPr lang="en-US" sz="2400" dirty="0">
              <a:solidFill>
                <a:schemeClr val="bg1"/>
              </a:solidFill>
            </a:endParaRPr>
          </a:p>
        </p:txBody>
      </p:sp>
      <p:sp>
        <p:nvSpPr>
          <p:cNvPr id="8" name="Rectangle 7"/>
          <p:cNvSpPr/>
          <p:nvPr/>
        </p:nvSpPr>
        <p:spPr>
          <a:xfrm>
            <a:off x="152400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CA4A7E3-36AD-51C0-7911-E11EB0126BBC}"/>
              </a:ext>
            </a:extLst>
          </p:cNvPr>
          <p:cNvSpPr txBox="1"/>
          <p:nvPr/>
        </p:nvSpPr>
        <p:spPr>
          <a:xfrm>
            <a:off x="8888896" y="6281531"/>
            <a:ext cx="1600200" cy="369332"/>
          </a:xfrm>
          <a:prstGeom prst="rect">
            <a:avLst/>
          </a:prstGeom>
          <a:noFill/>
        </p:spPr>
        <p:txBody>
          <a:bodyPr wrap="square" rtlCol="0">
            <a:spAutoFit/>
          </a:bodyPr>
          <a:lstStyle/>
          <a:p>
            <a:r>
              <a:rPr lang="en-US" dirty="0">
                <a:solidFill>
                  <a:schemeClr val="bg1"/>
                </a:solidFill>
              </a:rPr>
              <a:t>2023</a:t>
            </a:r>
          </a:p>
        </p:txBody>
      </p:sp>
    </p:spTree>
    <p:custDataLst>
      <p:tags r:id="rId1"/>
    </p:custDataLst>
    <p:extLst>
      <p:ext uri="{BB962C8B-B14F-4D97-AF65-F5344CB8AC3E}">
        <p14:creationId xmlns:p14="http://schemas.microsoft.com/office/powerpoint/2010/main" val="888157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br>
              <a:rPr lang="en-US" dirty="0"/>
            </a:br>
            <a:r>
              <a:rPr lang="zh-CN" altLang="en-US" dirty="0"/>
              <a:t>清潔表面的步驟</a:t>
            </a:r>
            <a:endParaRPr lang="en-US" dirty="0"/>
          </a:p>
        </p:txBody>
      </p:sp>
      <p:sp>
        <p:nvSpPr>
          <p:cNvPr id="3" name="Content Placeholder 2"/>
          <p:cNvSpPr>
            <a:spLocks noGrp="1"/>
          </p:cNvSpPr>
          <p:nvPr>
            <p:ph idx="1"/>
          </p:nvPr>
        </p:nvSpPr>
        <p:spPr>
          <a:xfrm>
            <a:off x="1809670" y="1690690"/>
            <a:ext cx="8229680" cy="4375195"/>
          </a:xfrm>
        </p:spPr>
        <p:txBody>
          <a:bodyPr>
            <a:normAutofit/>
          </a:bodyPr>
          <a:lstStyle/>
          <a:p>
            <a:pPr marL="514350" indent="-514350">
              <a:buFont typeface="+mj-lt"/>
              <a:buAutoNum type="arabicPeriod"/>
            </a:pPr>
            <a:r>
              <a:rPr lang="zh-CN" altLang="en-US" dirty="0"/>
              <a:t>戴上手套。</a:t>
            </a:r>
            <a:r>
              <a:rPr lang="en-US" dirty="0"/>
              <a:t>*</a:t>
            </a:r>
          </a:p>
          <a:p>
            <a:pPr marL="514350" indent="-514350">
              <a:buFont typeface="+mj-lt"/>
              <a:buAutoNum type="arabicPeriod"/>
            </a:pPr>
            <a:r>
              <a:rPr lang="zh-CN" altLang="en-US" dirty="0"/>
              <a:t>將清潔劑以噴霧或噴液的方式施加到表面。</a:t>
            </a:r>
            <a:endParaRPr lang="en-US" dirty="0"/>
          </a:p>
          <a:p>
            <a:pPr marL="514350" indent="-514350">
              <a:buFont typeface="+mj-lt"/>
              <a:buAutoNum type="arabicPeriod"/>
            </a:pPr>
            <a:r>
              <a:rPr lang="zh-CN" altLang="en-US" dirty="0"/>
              <a:t>朝著一個方向擦拭和表面，直到可見的塵土和固態汙漬被清除，表面看起來清潔。</a:t>
            </a:r>
            <a:endParaRPr lang="en-US" dirty="0"/>
          </a:p>
          <a:p>
            <a:pPr marL="514350" indent="-514350">
              <a:buFont typeface="+mj-lt"/>
              <a:buAutoNum type="arabicPeriod"/>
            </a:pPr>
            <a:r>
              <a:rPr lang="zh-CN" altLang="en-US" dirty="0"/>
              <a:t>遵照産品標簽上的稀釋和沖洗指示。</a:t>
            </a:r>
            <a:endParaRPr lang="en-US" dirty="0"/>
          </a:p>
          <a:p>
            <a:pPr marL="514350" indent="-514350">
              <a:buFont typeface="+mj-lt"/>
              <a:buAutoNum type="arabicPeriod"/>
            </a:pPr>
            <a:r>
              <a:rPr lang="zh-CN" altLang="en-US" dirty="0"/>
              <a:t>允許表面自行乾燥或用乾淨的布擦乾。</a:t>
            </a:r>
            <a:endParaRPr lang="en-US" dirty="0"/>
          </a:p>
          <a:p>
            <a:pPr marL="0" indent="0">
              <a:buNone/>
            </a:pPr>
            <a:endParaRPr lang="en-US" dirty="0"/>
          </a:p>
          <a:p>
            <a:endParaRPr lang="en-US" dirty="0"/>
          </a:p>
        </p:txBody>
      </p:sp>
      <p:sp>
        <p:nvSpPr>
          <p:cNvPr id="8" name="Rectangle 7"/>
          <p:cNvSpPr/>
          <p:nvPr/>
        </p:nvSpPr>
        <p:spPr>
          <a:xfrm>
            <a:off x="152400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4CC58FD-C830-5C37-D0C0-C6ADCBFB695A}"/>
              </a:ext>
            </a:extLst>
          </p:cNvPr>
          <p:cNvSpPr txBox="1"/>
          <p:nvPr/>
        </p:nvSpPr>
        <p:spPr>
          <a:xfrm>
            <a:off x="8888896" y="6281531"/>
            <a:ext cx="1600200" cy="369332"/>
          </a:xfrm>
          <a:prstGeom prst="rect">
            <a:avLst/>
          </a:prstGeom>
          <a:noFill/>
        </p:spPr>
        <p:txBody>
          <a:bodyPr wrap="square" rtlCol="0">
            <a:spAutoFit/>
          </a:bodyPr>
          <a:lstStyle/>
          <a:p>
            <a:r>
              <a:rPr lang="en-US" dirty="0">
                <a:solidFill>
                  <a:schemeClr val="bg1"/>
                </a:solidFill>
              </a:rPr>
              <a:t>2023</a:t>
            </a:r>
          </a:p>
        </p:txBody>
      </p:sp>
    </p:spTree>
    <p:custDataLst>
      <p:tags r:id="rId1"/>
    </p:custDataLst>
    <p:extLst>
      <p:ext uri="{BB962C8B-B14F-4D97-AF65-F5344CB8AC3E}">
        <p14:creationId xmlns:p14="http://schemas.microsoft.com/office/powerpoint/2010/main" val="33109031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152650" y="529129"/>
            <a:ext cx="7886700" cy="1325563"/>
          </a:xfrm>
        </p:spPr>
        <p:txBody>
          <a:bodyPr/>
          <a:lstStyle/>
          <a:p>
            <a:pPr algn="ctr"/>
            <a:r>
              <a:rPr lang="zh-CN" altLang="en-US" dirty="0"/>
              <a:t>鳴謝</a:t>
            </a:r>
            <a:r>
              <a:rPr lang="en-US" dirty="0"/>
              <a:t> </a:t>
            </a:r>
          </a:p>
        </p:txBody>
      </p:sp>
      <p:sp>
        <p:nvSpPr>
          <p:cNvPr id="6" name="TextBox 5"/>
          <p:cNvSpPr txBox="1"/>
          <p:nvPr/>
        </p:nvSpPr>
        <p:spPr>
          <a:xfrm>
            <a:off x="1809750" y="5217968"/>
            <a:ext cx="8229600" cy="523220"/>
          </a:xfrm>
          <a:prstGeom prst="rect">
            <a:avLst/>
          </a:prstGeom>
          <a:noFill/>
        </p:spPr>
        <p:txBody>
          <a:bodyPr wrap="square">
            <a:spAutoFit/>
          </a:bodyPr>
          <a:lstStyle/>
          <a:p>
            <a:pPr algn="just">
              <a:defRPr/>
            </a:pPr>
            <a:r>
              <a:rPr lang="zh-CN" altLang="en-US" sz="1400" dirty="0">
                <a:ea typeface="ヒラギノ角ゴ Pro W3" pitchFamily="37" charset="-128"/>
              </a:rPr>
              <a:t>本項目得到加州殺蟲劑規管部 </a:t>
            </a:r>
            <a:r>
              <a:rPr lang="en-US" altLang="zh-CN" sz="1400" dirty="0">
                <a:ea typeface="ヒラギノ角ゴ Pro W3" pitchFamily="37" charset="-128"/>
              </a:rPr>
              <a:t>(DPR) </a:t>
            </a:r>
            <a:r>
              <a:rPr lang="zh-CN" altLang="en-US" sz="1400" dirty="0">
                <a:ea typeface="ヒラギノ角ゴ Pro W3" pitchFamily="37" charset="-128"/>
              </a:rPr>
              <a:t>一項撥款的資助。本文件的內容不一定反映 </a:t>
            </a:r>
            <a:r>
              <a:rPr lang="en-US" altLang="zh-CN" sz="1400" dirty="0">
                <a:ea typeface="ヒラギノ角ゴ Pro W3" pitchFamily="37" charset="-128"/>
              </a:rPr>
              <a:t>DPR </a:t>
            </a:r>
            <a:r>
              <a:rPr lang="zh-CN" altLang="en-US" sz="1400" dirty="0">
                <a:ea typeface="ヒラギノ角ゴ Pro W3" pitchFamily="37" charset="-128"/>
              </a:rPr>
              <a:t>的觀點和政策，所提及的品牌或産品名稱也不構成背書或推薦。</a:t>
            </a:r>
            <a:endParaRPr lang="en-US" sz="1400" dirty="0">
              <a:ea typeface="ヒラギノ角ゴ Pro W3" pitchFamily="37" charset="-128"/>
            </a:endParaRPr>
          </a:p>
        </p:txBody>
      </p:sp>
      <p:grpSp>
        <p:nvGrpSpPr>
          <p:cNvPr id="3" name="Group 2">
            <a:extLst>
              <a:ext uri="{FF2B5EF4-FFF2-40B4-BE49-F238E27FC236}">
                <a16:creationId xmlns:a16="http://schemas.microsoft.com/office/drawing/2014/main" id="{47497388-9937-50C3-EAFE-682965CE1693}"/>
              </a:ext>
            </a:extLst>
          </p:cNvPr>
          <p:cNvGrpSpPr/>
          <p:nvPr/>
        </p:nvGrpSpPr>
        <p:grpSpPr>
          <a:xfrm>
            <a:off x="4060657" y="2081812"/>
            <a:ext cx="4070686" cy="2054616"/>
            <a:chOff x="2516982" y="2081812"/>
            <a:chExt cx="4070686" cy="2054616"/>
          </a:xfrm>
        </p:grpSpPr>
        <p:pic>
          <p:nvPicPr>
            <p:cNvPr id="10243"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828106" y="2081812"/>
              <a:ext cx="578224" cy="1285567"/>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pic>
          <p:nvPicPr>
            <p:cNvPr id="1026" name="Picture 2" descr="dpr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3768" y="2186778"/>
              <a:ext cx="19939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30C3A20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38218" y="3425227"/>
              <a:ext cx="19050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UCSF_SubLogo_SchoolNurs_navy_RGB"/>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6982" y="3709391"/>
              <a:ext cx="1547812"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8">
            <a:extLst>
              <a:ext uri="{FF2B5EF4-FFF2-40B4-BE49-F238E27FC236}">
                <a16:creationId xmlns:a16="http://schemas.microsoft.com/office/drawing/2014/main" id="{73C7EC64-2F95-B17F-C11C-A19B7E59A046}"/>
              </a:ext>
            </a:extLst>
          </p:cNvPr>
          <p:cNvSpPr txBox="1"/>
          <p:nvPr/>
        </p:nvSpPr>
        <p:spPr>
          <a:xfrm>
            <a:off x="9041296" y="6433931"/>
            <a:ext cx="1600200" cy="369332"/>
          </a:xfrm>
          <a:prstGeom prst="rect">
            <a:avLst/>
          </a:prstGeom>
          <a:noFill/>
        </p:spPr>
        <p:txBody>
          <a:bodyPr wrap="square" rtlCol="0">
            <a:spAutoFit/>
          </a:bodyPr>
          <a:lstStyle/>
          <a:p>
            <a:r>
              <a:rPr lang="en-US" dirty="0">
                <a:solidFill>
                  <a:schemeClr val="bg1"/>
                </a:solidFill>
              </a:rPr>
              <a:t>2023</a:t>
            </a:r>
          </a:p>
        </p:txBody>
      </p:sp>
    </p:spTree>
    <p:custDataLst>
      <p:tags r:id="rId1"/>
    </p:custDataLst>
    <p:extLst>
      <p:ext uri="{BB962C8B-B14F-4D97-AF65-F5344CB8AC3E}">
        <p14:creationId xmlns:p14="http://schemas.microsoft.com/office/powerpoint/2010/main" val="23183008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460440"/>
            <a:ext cx="7886700" cy="1325563"/>
          </a:xfrm>
        </p:spPr>
        <p:txBody>
          <a:bodyPr/>
          <a:lstStyle/>
          <a:p>
            <a:pPr algn="ctr"/>
            <a:r>
              <a:rPr lang="zh-CN" altLang="en-US" dirty="0"/>
              <a:t>抑菌</a:t>
            </a:r>
            <a:endParaRPr lang="en-US" dirty="0"/>
          </a:p>
        </p:txBody>
      </p:sp>
      <p:sp>
        <p:nvSpPr>
          <p:cNvPr id="3" name="Content Placeholder 2"/>
          <p:cNvSpPr>
            <a:spLocks noGrp="1"/>
          </p:cNvSpPr>
          <p:nvPr>
            <p:ph idx="1"/>
          </p:nvPr>
        </p:nvSpPr>
        <p:spPr>
          <a:xfrm>
            <a:off x="2245059" y="1679909"/>
            <a:ext cx="7886700" cy="4351338"/>
          </a:xfrm>
        </p:spPr>
        <p:txBody>
          <a:bodyPr>
            <a:normAutofit/>
          </a:bodyPr>
          <a:lstStyle/>
          <a:p>
            <a:r>
              <a:rPr lang="zh-CN" altLang="en-US" sz="2600" dirty="0"/>
              <a:t>我們爲什麽要抑菌？</a:t>
            </a:r>
            <a:endParaRPr lang="en-US" sz="2600" dirty="0"/>
          </a:p>
        </p:txBody>
      </p:sp>
      <p:pic>
        <p:nvPicPr>
          <p:cNvPr id="9" name="Picture 8"/>
          <p:cNvPicPr>
            <a:picLocks noChangeAspect="1"/>
          </p:cNvPicPr>
          <p:nvPr/>
        </p:nvPicPr>
        <p:blipFill>
          <a:blip r:embed="rId4"/>
          <a:stretch>
            <a:fillRect/>
          </a:stretch>
        </p:blipFill>
        <p:spPr>
          <a:xfrm>
            <a:off x="4849091" y="2455588"/>
            <a:ext cx="2068946" cy="3091412"/>
          </a:xfrm>
          <a:prstGeom prst="rect">
            <a:avLst/>
          </a:prstGeom>
          <a:ln>
            <a:solidFill>
              <a:srgbClr val="F7941E"/>
            </a:solidFill>
          </a:ln>
        </p:spPr>
      </p:pic>
      <p:sp>
        <p:nvSpPr>
          <p:cNvPr id="11" name="Rectangle 10"/>
          <p:cNvSpPr/>
          <p:nvPr/>
        </p:nvSpPr>
        <p:spPr>
          <a:xfrm>
            <a:off x="152400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3927F43-4F47-5144-85C6-DC1E24C91656}"/>
              </a:ext>
            </a:extLst>
          </p:cNvPr>
          <p:cNvSpPr txBox="1"/>
          <p:nvPr/>
        </p:nvSpPr>
        <p:spPr>
          <a:xfrm>
            <a:off x="8888896" y="6281531"/>
            <a:ext cx="1600200" cy="369332"/>
          </a:xfrm>
          <a:prstGeom prst="rect">
            <a:avLst/>
          </a:prstGeom>
          <a:noFill/>
        </p:spPr>
        <p:txBody>
          <a:bodyPr wrap="square" rtlCol="0">
            <a:spAutoFit/>
          </a:bodyPr>
          <a:lstStyle/>
          <a:p>
            <a:r>
              <a:rPr lang="en-US" dirty="0">
                <a:solidFill>
                  <a:schemeClr val="bg1"/>
                </a:solidFill>
              </a:rPr>
              <a:t>2023</a:t>
            </a:r>
          </a:p>
        </p:txBody>
      </p:sp>
    </p:spTree>
    <p:custDataLst>
      <p:tags r:id="rId1"/>
    </p:custDataLst>
    <p:extLst>
      <p:ext uri="{BB962C8B-B14F-4D97-AF65-F5344CB8AC3E}">
        <p14:creationId xmlns:p14="http://schemas.microsoft.com/office/powerpoint/2010/main" val="18882462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5242" y="460440"/>
            <a:ext cx="7886700" cy="1325563"/>
          </a:xfrm>
        </p:spPr>
        <p:txBody>
          <a:bodyPr>
            <a:noAutofit/>
          </a:bodyPr>
          <a:lstStyle/>
          <a:p>
            <a:pPr algn="ctr"/>
            <a:r>
              <a:rPr lang="zh-CN" altLang="en-US" sz="3600" b="1" dirty="0"/>
              <a:t>哪些表面應該消毒？</a:t>
            </a:r>
            <a:endParaRPr lang="en-US" sz="3600" b="1" dirty="0"/>
          </a:p>
        </p:txBody>
      </p:sp>
      <p:sp>
        <p:nvSpPr>
          <p:cNvPr id="3" name="Content Placeholder 2"/>
          <p:cNvSpPr>
            <a:spLocks noGrp="1"/>
          </p:cNvSpPr>
          <p:nvPr>
            <p:ph idx="1"/>
          </p:nvPr>
        </p:nvSpPr>
        <p:spPr/>
        <p:txBody>
          <a:bodyPr>
            <a:normAutofit/>
          </a:bodyPr>
          <a:lstStyle/>
          <a:p>
            <a:pPr marL="0" indent="0">
              <a:buNone/>
            </a:pPr>
            <a:endParaRPr lang="en-US" sz="1800" dirty="0"/>
          </a:p>
          <a:p>
            <a:r>
              <a:rPr lang="zh-CN" altLang="en-US" sz="2400" b="0" i="0" u="none" strike="noStrike" baseline="0" dirty="0">
                <a:solidFill>
                  <a:srgbClr val="000000"/>
                </a:solidFill>
              </a:rPr>
              <a:t>製備食品表面和設備</a:t>
            </a:r>
            <a:endParaRPr lang="en-US" altLang="zh-CN" sz="2400" b="0" i="0" u="none" strike="noStrike" baseline="0" dirty="0">
              <a:solidFill>
                <a:srgbClr val="000000"/>
              </a:solidFill>
            </a:endParaRPr>
          </a:p>
          <a:p>
            <a:r>
              <a:rPr lang="zh-CN" altLang="en-US" sz="2400" b="0" i="0" u="none" strike="noStrike" baseline="0" dirty="0">
                <a:solidFill>
                  <a:srgbClr val="000000"/>
                </a:solidFill>
              </a:rPr>
              <a:t>檯面</a:t>
            </a:r>
            <a:endParaRPr lang="en-US" altLang="zh-CN" sz="2400" b="0" i="0" u="none" strike="noStrike" baseline="0" dirty="0">
              <a:solidFill>
                <a:srgbClr val="000000"/>
              </a:solidFill>
            </a:endParaRPr>
          </a:p>
          <a:p>
            <a:r>
              <a:rPr lang="zh-CN" altLang="en-US" sz="2400" b="0" i="0" u="none" strike="noStrike" baseline="0" dirty="0">
                <a:solidFill>
                  <a:srgbClr val="000000"/>
                </a:solidFill>
              </a:rPr>
              <a:t>進食用具和餐具</a:t>
            </a:r>
            <a:endParaRPr lang="en-US" altLang="zh-CN" sz="2400" b="0" i="0" u="none" strike="noStrike" baseline="0" dirty="0">
              <a:solidFill>
                <a:srgbClr val="000000"/>
              </a:solidFill>
            </a:endParaRPr>
          </a:p>
          <a:p>
            <a:r>
              <a:rPr lang="zh-CN" altLang="en-US" sz="2400" b="0" i="0" u="none" strike="noStrike" baseline="0" dirty="0">
                <a:solidFill>
                  <a:srgbClr val="000000"/>
                </a:solidFill>
              </a:rPr>
              <a:t>吃飯的桌子和高腳椅托盤</a:t>
            </a:r>
            <a:endParaRPr lang="en-US" altLang="zh-CN" sz="2400" b="0" i="0" u="none" strike="noStrike" baseline="0" dirty="0">
              <a:solidFill>
                <a:srgbClr val="000000"/>
              </a:solidFill>
            </a:endParaRPr>
          </a:p>
          <a:p>
            <a:r>
              <a:rPr lang="zh-CN" altLang="en-US" sz="2400" b="0" i="0" u="none" strike="noStrike" baseline="0" dirty="0">
                <a:solidFill>
                  <a:srgbClr val="000000"/>
                </a:solidFill>
              </a:rPr>
              <a:t>混合使用的桌子（在用於吃飯和吃零食之前）。</a:t>
            </a:r>
            <a:endParaRPr lang="en-US" altLang="zh-CN" sz="2400" b="0" i="0" u="none" strike="noStrike" baseline="0" dirty="0">
              <a:solidFill>
                <a:srgbClr val="000000"/>
              </a:solidFill>
            </a:endParaRPr>
          </a:p>
          <a:p>
            <a:r>
              <a:rPr lang="zh-CN" altLang="en-US" sz="2400" b="0" i="0" u="none" strike="noStrike" baseline="0" dirty="0">
                <a:solidFill>
                  <a:srgbClr val="000000"/>
                </a:solidFill>
              </a:rPr>
              <a:t>塑膠嘴裡的玩具（如果被另一個孩子使用過的話） </a:t>
            </a:r>
            <a:endParaRPr lang="en-US" altLang="zh-CN" sz="2400" b="0" i="0" u="none" strike="noStrike" baseline="0" dirty="0">
              <a:solidFill>
                <a:srgbClr val="000000"/>
              </a:solidFill>
            </a:endParaRPr>
          </a:p>
          <a:p>
            <a:r>
              <a:rPr lang="zh-CN" altLang="en-US" sz="2400" b="0" i="0" u="none" strike="noStrike" baseline="0" dirty="0">
                <a:solidFill>
                  <a:srgbClr val="000000"/>
                </a:solidFill>
              </a:rPr>
              <a:t>安撫奶嘴（如果髒了或者被另一個孩子用過的話）</a:t>
            </a:r>
          </a:p>
          <a:p>
            <a:pPr marL="0" indent="0">
              <a:buNone/>
            </a:pPr>
            <a:r>
              <a:rPr lang="zh-CN" altLang="en-US" sz="2400" b="0" i="0" u="none" strike="noStrike" baseline="0" dirty="0">
                <a:solidFill>
                  <a:srgbClr val="000000"/>
                </a:solidFill>
              </a:rPr>
              <a:t>	</a:t>
            </a:r>
            <a:r>
              <a:rPr lang="en-US" sz="2400" b="0" i="0" u="none" strike="noStrike" baseline="0" dirty="0">
                <a:solidFill>
                  <a:srgbClr val="000000"/>
                </a:solidFill>
              </a:rPr>
              <a:t>	</a:t>
            </a:r>
          </a:p>
          <a:p>
            <a:endParaRPr lang="en-US" sz="2400" b="0" i="0" u="none" strike="noStrike" baseline="0" dirty="0">
              <a:latin typeface="Wingdings" panose="05000000000000000000" pitchFamily="2" charset="2"/>
            </a:endParaRPr>
          </a:p>
          <a:p>
            <a:endParaRPr lang="en-US" sz="2400" b="0" i="0" u="none" strike="noStrike" baseline="0" dirty="0">
              <a:solidFill>
                <a:srgbClr val="000000"/>
              </a:solidFill>
              <a:latin typeface="Wingdings" panose="05000000000000000000" pitchFamily="2" charset="2"/>
            </a:endParaRPr>
          </a:p>
          <a:p>
            <a:endParaRPr lang="en-US" sz="2600" dirty="0"/>
          </a:p>
          <a:p>
            <a:endParaRPr lang="en-US" dirty="0"/>
          </a:p>
          <a:p>
            <a:endParaRPr lang="en-US" dirty="0"/>
          </a:p>
          <a:p>
            <a:endParaRPr lang="en-US" dirty="0"/>
          </a:p>
        </p:txBody>
      </p:sp>
      <p:sp>
        <p:nvSpPr>
          <p:cNvPr id="7" name="Rectangle 6"/>
          <p:cNvSpPr/>
          <p:nvPr/>
        </p:nvSpPr>
        <p:spPr>
          <a:xfrm>
            <a:off x="0" y="0"/>
            <a:ext cx="12192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6185358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br>
              <a:rPr lang="en-US" dirty="0"/>
            </a:br>
            <a:r>
              <a:rPr lang="zh-CN" altLang="en-US" dirty="0"/>
              <a:t>消毒</a:t>
            </a:r>
            <a:endParaRPr lang="en-US" dirty="0"/>
          </a:p>
        </p:txBody>
      </p:sp>
      <p:sp>
        <p:nvSpPr>
          <p:cNvPr id="3" name="Content Placeholder 2"/>
          <p:cNvSpPr>
            <a:spLocks noGrp="1"/>
          </p:cNvSpPr>
          <p:nvPr>
            <p:ph idx="1"/>
          </p:nvPr>
        </p:nvSpPr>
        <p:spPr>
          <a:xfrm>
            <a:off x="2264937" y="1690689"/>
            <a:ext cx="7886700" cy="4351338"/>
          </a:xfrm>
        </p:spPr>
        <p:txBody>
          <a:bodyPr>
            <a:normAutofit/>
          </a:bodyPr>
          <a:lstStyle/>
          <a:p>
            <a:r>
              <a:rPr lang="zh-CN" altLang="en-US" sz="2600" dirty="0"/>
              <a:t>我們爲什麽要消毒？</a:t>
            </a:r>
            <a:endParaRPr lang="en-US" sz="2600" dirty="0"/>
          </a:p>
        </p:txBody>
      </p:sp>
      <p:pic>
        <p:nvPicPr>
          <p:cNvPr id="6" name="Picture 5"/>
          <p:cNvPicPr>
            <a:picLocks noChangeAspect="1"/>
          </p:cNvPicPr>
          <p:nvPr/>
        </p:nvPicPr>
        <p:blipFill>
          <a:blip r:embed="rId4"/>
          <a:stretch>
            <a:fillRect/>
          </a:stretch>
        </p:blipFill>
        <p:spPr>
          <a:xfrm>
            <a:off x="4442691" y="2878425"/>
            <a:ext cx="3272232" cy="2185938"/>
          </a:xfrm>
          <a:prstGeom prst="rect">
            <a:avLst/>
          </a:prstGeom>
        </p:spPr>
      </p:pic>
      <p:sp>
        <p:nvSpPr>
          <p:cNvPr id="8" name="Rectangle 7"/>
          <p:cNvSpPr/>
          <p:nvPr/>
        </p:nvSpPr>
        <p:spPr>
          <a:xfrm>
            <a:off x="152400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943371E-A9E6-51D8-260C-DABFF50E4B71}"/>
              </a:ext>
            </a:extLst>
          </p:cNvPr>
          <p:cNvSpPr txBox="1"/>
          <p:nvPr/>
        </p:nvSpPr>
        <p:spPr>
          <a:xfrm>
            <a:off x="8888896" y="6281531"/>
            <a:ext cx="1600200" cy="369332"/>
          </a:xfrm>
          <a:prstGeom prst="rect">
            <a:avLst/>
          </a:prstGeom>
          <a:noFill/>
        </p:spPr>
        <p:txBody>
          <a:bodyPr wrap="square" rtlCol="0">
            <a:spAutoFit/>
          </a:bodyPr>
          <a:lstStyle/>
          <a:p>
            <a:r>
              <a:rPr lang="en-US" dirty="0">
                <a:solidFill>
                  <a:schemeClr val="bg1"/>
                </a:solidFill>
              </a:rPr>
              <a:t>2023</a:t>
            </a:r>
          </a:p>
        </p:txBody>
      </p:sp>
    </p:spTree>
    <p:custDataLst>
      <p:tags r:id="rId1"/>
    </p:custDataLst>
    <p:extLst>
      <p:ext uri="{BB962C8B-B14F-4D97-AF65-F5344CB8AC3E}">
        <p14:creationId xmlns:p14="http://schemas.microsoft.com/office/powerpoint/2010/main" val="6475788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br>
              <a:rPr lang="en-US" sz="3600" dirty="0"/>
            </a:br>
            <a:r>
              <a:rPr lang="zh-CN" altLang="en-US" sz="3600" dirty="0"/>
              <a:t>哪些表面需要消毒？</a:t>
            </a:r>
            <a:endParaRPr lang="en-US" sz="3600" dirty="0"/>
          </a:p>
        </p:txBody>
      </p:sp>
      <p:sp>
        <p:nvSpPr>
          <p:cNvPr id="3" name="Content Placeholder 2"/>
          <p:cNvSpPr>
            <a:spLocks noGrp="1"/>
          </p:cNvSpPr>
          <p:nvPr>
            <p:ph idx="1"/>
          </p:nvPr>
        </p:nvSpPr>
        <p:spPr/>
        <p:txBody>
          <a:bodyPr>
            <a:normAutofit fontScale="92500" lnSpcReduction="10000"/>
          </a:bodyPr>
          <a:lstStyle/>
          <a:p>
            <a:endParaRPr lang="en-US" sz="2600" dirty="0"/>
          </a:p>
          <a:p>
            <a:r>
              <a:rPr lang="zh-CN" altLang="en-US" sz="2600" dirty="0">
                <a:latin typeface="+mj-ea"/>
                <a:ea typeface="+mj-ea"/>
              </a:rPr>
              <a:t>飲水噴泉</a:t>
            </a:r>
            <a:endParaRPr lang="en-US" sz="2600" dirty="0">
              <a:latin typeface="+mj-ea"/>
              <a:ea typeface="+mj-ea"/>
            </a:endParaRPr>
          </a:p>
          <a:p>
            <a:r>
              <a:rPr lang="zh-TW" altLang="en-US" sz="2600" dirty="0">
                <a:latin typeface="+mj-ea"/>
                <a:ea typeface="+mj-ea"/>
              </a:rPr>
              <a:t>門把</a:t>
            </a:r>
            <a:r>
              <a:rPr lang="zh-CN" altLang="en-US" sz="2600" dirty="0">
                <a:latin typeface="+mj-ea"/>
                <a:ea typeface="+mj-ea"/>
              </a:rPr>
              <a:t>手</a:t>
            </a:r>
            <a:r>
              <a:rPr lang="zh-TW" altLang="en-US" sz="2600" dirty="0">
                <a:latin typeface="+mj-ea"/>
                <a:ea typeface="+mj-ea"/>
              </a:rPr>
              <a:t>和櫃子把手</a:t>
            </a:r>
            <a:r>
              <a:rPr lang="en-US" sz="2600" dirty="0">
                <a:latin typeface="+mj-ea"/>
                <a:ea typeface="+mj-ea"/>
              </a:rPr>
              <a:t> (</a:t>
            </a:r>
            <a:r>
              <a:rPr lang="zh-CN" altLang="en-US" sz="2600" dirty="0">
                <a:latin typeface="+mj-ea"/>
                <a:ea typeface="+mj-ea"/>
              </a:rPr>
              <a:t>高觸摸率</a:t>
            </a:r>
            <a:r>
              <a:rPr lang="en-US" sz="2600" dirty="0">
                <a:latin typeface="+mj-ea"/>
                <a:ea typeface="+mj-ea"/>
              </a:rPr>
              <a:t>)</a:t>
            </a:r>
          </a:p>
          <a:p>
            <a:r>
              <a:rPr lang="zh-CN" altLang="en-US" sz="2600" dirty="0">
                <a:latin typeface="+mj-ea"/>
                <a:ea typeface="+mj-ea"/>
              </a:rPr>
              <a:t>被血液或體液污染的表面</a:t>
            </a:r>
            <a:endParaRPr lang="en-US" sz="2600" dirty="0">
              <a:latin typeface="+mj-ea"/>
              <a:ea typeface="+mj-ea"/>
            </a:endParaRPr>
          </a:p>
          <a:p>
            <a:r>
              <a:rPr lang="zh-TW" altLang="en-US" sz="2600" dirty="0">
                <a:latin typeface="+mj-ea"/>
                <a:ea typeface="+mj-ea"/>
              </a:rPr>
              <a:t>如厠和更換尿布的區域：</a:t>
            </a:r>
            <a:endParaRPr lang="en-US" sz="2600" dirty="0">
              <a:latin typeface="+mj-ea"/>
              <a:ea typeface="+mj-ea"/>
            </a:endParaRPr>
          </a:p>
          <a:p>
            <a:pPr lvl="1">
              <a:buFont typeface="Wingdings" panose="05000000000000000000" pitchFamily="2" charset="2"/>
              <a:buChar char="v"/>
            </a:pPr>
            <a:r>
              <a:rPr lang="zh-TW" altLang="en-US" sz="2600" dirty="0">
                <a:solidFill>
                  <a:srgbClr val="0072BC"/>
                </a:solidFill>
                <a:latin typeface="+mj-ea"/>
                <a:ea typeface="+mj-ea"/>
              </a:rPr>
              <a:t>尿布更換桌和尿布</a:t>
            </a:r>
            <a:r>
              <a:rPr lang="zh-CN" altLang="en-US" sz="2600" dirty="0">
                <a:solidFill>
                  <a:srgbClr val="0072BC"/>
                </a:solidFill>
                <a:latin typeface="+mj-ea"/>
                <a:ea typeface="+mj-ea"/>
              </a:rPr>
              <a:t>丢弃</a:t>
            </a:r>
            <a:r>
              <a:rPr lang="zh-TW" altLang="en-US" sz="2600" dirty="0">
                <a:solidFill>
                  <a:srgbClr val="0072BC"/>
                </a:solidFill>
                <a:latin typeface="+mj-ea"/>
                <a:ea typeface="+mj-ea"/>
              </a:rPr>
              <a:t>桶</a:t>
            </a:r>
            <a:endParaRPr lang="en-US" sz="2600" dirty="0">
              <a:solidFill>
                <a:srgbClr val="0072BC"/>
              </a:solidFill>
              <a:latin typeface="+mj-ea"/>
              <a:ea typeface="+mj-ea"/>
            </a:endParaRPr>
          </a:p>
          <a:p>
            <a:pPr lvl="1">
              <a:buFont typeface="Wingdings" panose="05000000000000000000" pitchFamily="2" charset="2"/>
              <a:buChar char="v"/>
            </a:pPr>
            <a:r>
              <a:rPr lang="zh-CN" altLang="en-US" sz="2600" dirty="0">
                <a:solidFill>
                  <a:srgbClr val="0072BC"/>
                </a:solidFill>
                <a:latin typeface="+mj-ea"/>
                <a:ea typeface="+mj-ea"/>
              </a:rPr>
              <a:t>厠所的檯面</a:t>
            </a:r>
            <a:endParaRPr lang="en-US" sz="2600" dirty="0">
              <a:solidFill>
                <a:srgbClr val="0072BC"/>
              </a:solidFill>
              <a:latin typeface="+mj-ea"/>
              <a:ea typeface="+mj-ea"/>
            </a:endParaRPr>
          </a:p>
          <a:p>
            <a:pPr lvl="1">
              <a:buFont typeface="Wingdings" panose="05000000000000000000" pitchFamily="2" charset="2"/>
              <a:buChar char="v"/>
            </a:pPr>
            <a:r>
              <a:rPr lang="zh-CN" altLang="en-US" sz="2600" dirty="0">
                <a:solidFill>
                  <a:srgbClr val="0072BC"/>
                </a:solidFill>
                <a:latin typeface="+mj-ea"/>
                <a:ea typeface="+mj-ea"/>
              </a:rPr>
              <a:t>如厠練習椅</a:t>
            </a:r>
            <a:endParaRPr lang="en-US" sz="2600" dirty="0">
              <a:solidFill>
                <a:srgbClr val="0072BC"/>
              </a:solidFill>
              <a:latin typeface="+mj-ea"/>
              <a:ea typeface="+mj-ea"/>
            </a:endParaRPr>
          </a:p>
          <a:p>
            <a:pPr lvl="1">
              <a:buFont typeface="Wingdings" panose="05000000000000000000" pitchFamily="2" charset="2"/>
              <a:buChar char="v"/>
            </a:pPr>
            <a:r>
              <a:rPr lang="zh-TW" altLang="en-US" sz="2600" dirty="0">
                <a:solidFill>
                  <a:srgbClr val="0072BC"/>
                </a:solidFill>
                <a:latin typeface="+mj-ea"/>
                <a:ea typeface="+mj-ea"/>
              </a:rPr>
              <a:t>洗手池和水龍頭</a:t>
            </a:r>
            <a:endParaRPr lang="en-US" sz="2600" dirty="0">
              <a:solidFill>
                <a:srgbClr val="0072BC"/>
              </a:solidFill>
              <a:latin typeface="+mj-ea"/>
              <a:ea typeface="+mj-ea"/>
            </a:endParaRPr>
          </a:p>
          <a:p>
            <a:pPr lvl="1">
              <a:buFont typeface="Wingdings" panose="05000000000000000000" pitchFamily="2" charset="2"/>
              <a:buChar char="v"/>
            </a:pPr>
            <a:r>
              <a:rPr lang="zh-CN" altLang="en-US" sz="2600" dirty="0">
                <a:solidFill>
                  <a:srgbClr val="0072BC"/>
                </a:solidFill>
                <a:latin typeface="+mj-ea"/>
                <a:ea typeface="+mj-ea"/>
              </a:rPr>
              <a:t>坐便器</a:t>
            </a:r>
            <a:endParaRPr lang="en-US" sz="2600" dirty="0">
              <a:solidFill>
                <a:srgbClr val="0072BC"/>
              </a:solidFill>
              <a:latin typeface="+mj-ea"/>
              <a:ea typeface="+mj-ea"/>
            </a:endParaRPr>
          </a:p>
          <a:p>
            <a:pPr lvl="1">
              <a:buFont typeface="Wingdings" panose="05000000000000000000" pitchFamily="2" charset="2"/>
              <a:buChar char="v"/>
            </a:pPr>
            <a:r>
              <a:rPr lang="zh-CN" altLang="en-US" sz="2600" dirty="0">
                <a:solidFill>
                  <a:srgbClr val="0072BC"/>
                </a:solidFill>
                <a:latin typeface="+mj-ea"/>
                <a:ea typeface="+mj-ea"/>
              </a:rPr>
              <a:t>厠所地板</a:t>
            </a:r>
            <a:endParaRPr lang="en-US" sz="2600" dirty="0">
              <a:solidFill>
                <a:srgbClr val="0072BC"/>
              </a:solidFill>
              <a:latin typeface="+mj-ea"/>
              <a:ea typeface="+mj-ea"/>
            </a:endParaRPr>
          </a:p>
          <a:p>
            <a:pPr>
              <a:buFont typeface="Wingdings" panose="05000000000000000000" pitchFamily="2" charset="2"/>
              <a:buChar char="v"/>
            </a:pPr>
            <a:endParaRPr lang="en-US" dirty="0"/>
          </a:p>
        </p:txBody>
      </p:sp>
      <p:sp>
        <p:nvSpPr>
          <p:cNvPr id="7" name="Rectangle 6"/>
          <p:cNvSpPr/>
          <p:nvPr/>
        </p:nvSpPr>
        <p:spPr>
          <a:xfrm>
            <a:off x="152400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533350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839270"/>
            <a:ext cx="7886700" cy="1325563"/>
          </a:xfrm>
        </p:spPr>
        <p:txBody>
          <a:bodyPr>
            <a:normAutofit/>
          </a:bodyPr>
          <a:lstStyle/>
          <a:p>
            <a:r>
              <a:rPr lang="zh-CN" altLang="en-US" dirty="0"/>
              <a:t>我應該用哪些產品來抑菌和消毒？</a:t>
            </a:r>
            <a:endParaRPr lang="en-US" dirty="0"/>
          </a:p>
        </p:txBody>
      </p:sp>
      <p:sp>
        <p:nvSpPr>
          <p:cNvPr id="3" name="Content Placeholder 2"/>
          <p:cNvSpPr>
            <a:spLocks noGrp="1"/>
          </p:cNvSpPr>
          <p:nvPr>
            <p:ph idx="1"/>
          </p:nvPr>
        </p:nvSpPr>
        <p:spPr>
          <a:xfrm>
            <a:off x="1983684" y="2258668"/>
            <a:ext cx="8055666" cy="2932045"/>
          </a:xfrm>
        </p:spPr>
        <p:txBody>
          <a:bodyPr/>
          <a:lstStyle/>
          <a:p>
            <a:r>
              <a:rPr lang="zh-TW" altLang="en-US" sz="2600" dirty="0"/>
              <a:t>在環保署 </a:t>
            </a:r>
            <a:r>
              <a:rPr lang="en-US" altLang="zh-TW" sz="2600" dirty="0"/>
              <a:t>(EPA) </a:t>
            </a:r>
            <a:r>
              <a:rPr lang="zh-TW" altLang="en-US" sz="2600" dirty="0"/>
              <a:t>登記的抗微生物劑</a:t>
            </a:r>
            <a:endParaRPr lang="en-US" sz="2600" dirty="0"/>
          </a:p>
          <a:p>
            <a:r>
              <a:rPr lang="zh-TW" altLang="en-US" sz="2600" dirty="0"/>
              <a:t>查看產品標簽上的 </a:t>
            </a:r>
            <a:r>
              <a:rPr lang="en-US" altLang="zh-TW" sz="2600" dirty="0"/>
              <a:t>EPA </a:t>
            </a:r>
            <a:r>
              <a:rPr lang="zh-TW" altLang="en-US" sz="2600" dirty="0"/>
              <a:t>登記號碼</a:t>
            </a:r>
            <a:endParaRPr lang="en-US" sz="2600" dirty="0"/>
          </a:p>
          <a:p>
            <a:pPr marL="0" indent="0">
              <a:buNone/>
            </a:pPr>
            <a:endParaRPr lang="en-US" dirty="0"/>
          </a:p>
          <a:p>
            <a:endParaRPr lang="en-US" dirty="0"/>
          </a:p>
        </p:txBody>
      </p:sp>
      <p:pic>
        <p:nvPicPr>
          <p:cNvPr id="4" name="Content Placeholder 3"/>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34722" t="36345" r="-2623"/>
          <a:stretch/>
        </p:blipFill>
        <p:spPr>
          <a:xfrm>
            <a:off x="3657601" y="4277076"/>
            <a:ext cx="4226715" cy="1726487"/>
          </a:xfrm>
          <a:prstGeom prst="rect">
            <a:avLst/>
          </a:prstGeom>
          <a:solidFill>
            <a:srgbClr val="8DC67D"/>
          </a:solidFill>
          <a:ln>
            <a:solidFill>
              <a:schemeClr val="accent2"/>
            </a:solidFill>
          </a:ln>
        </p:spPr>
      </p:pic>
      <p:sp>
        <p:nvSpPr>
          <p:cNvPr id="8" name="Rectangle 7"/>
          <p:cNvSpPr/>
          <p:nvPr/>
        </p:nvSpPr>
        <p:spPr>
          <a:xfrm>
            <a:off x="152400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7224462-9870-E6A6-DF7C-456D0DB0CA9A}"/>
              </a:ext>
            </a:extLst>
          </p:cNvPr>
          <p:cNvSpPr txBox="1"/>
          <p:nvPr/>
        </p:nvSpPr>
        <p:spPr>
          <a:xfrm>
            <a:off x="8888896" y="6281531"/>
            <a:ext cx="1600200" cy="369332"/>
          </a:xfrm>
          <a:prstGeom prst="rect">
            <a:avLst/>
          </a:prstGeom>
          <a:noFill/>
        </p:spPr>
        <p:txBody>
          <a:bodyPr wrap="square" rtlCol="0">
            <a:spAutoFit/>
          </a:bodyPr>
          <a:lstStyle/>
          <a:p>
            <a:r>
              <a:rPr lang="en-US" dirty="0">
                <a:solidFill>
                  <a:schemeClr val="bg1"/>
                </a:solidFill>
              </a:rPr>
              <a:t>2023</a:t>
            </a:r>
          </a:p>
        </p:txBody>
      </p:sp>
    </p:spTree>
    <p:custDataLst>
      <p:tags r:id="rId1"/>
    </p:custDataLst>
    <p:extLst>
      <p:ext uri="{BB962C8B-B14F-4D97-AF65-F5344CB8AC3E}">
        <p14:creationId xmlns:p14="http://schemas.microsoft.com/office/powerpoint/2010/main" val="30211459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br>
              <a:rPr lang="en-US" dirty="0"/>
            </a:br>
            <a:r>
              <a:rPr lang="zh-CN" altLang="en-US" dirty="0"/>
              <a:t>標籤即是法律</a:t>
            </a:r>
            <a:endParaRPr lang="en-US" dirty="0"/>
          </a:p>
        </p:txBody>
      </p:sp>
      <p:sp>
        <p:nvSpPr>
          <p:cNvPr id="3" name="Content Placeholder 2"/>
          <p:cNvSpPr>
            <a:spLocks noGrp="1"/>
          </p:cNvSpPr>
          <p:nvPr>
            <p:ph idx="1"/>
          </p:nvPr>
        </p:nvSpPr>
        <p:spPr>
          <a:xfrm>
            <a:off x="2044354" y="1917536"/>
            <a:ext cx="6623964" cy="3380882"/>
          </a:xfrm>
        </p:spPr>
        <p:txBody>
          <a:bodyPr>
            <a:normAutofit/>
          </a:bodyPr>
          <a:lstStyle/>
          <a:p>
            <a:pPr marL="0" indent="0">
              <a:buNone/>
            </a:pPr>
            <a:r>
              <a:rPr lang="zh-CN" altLang="en-US" dirty="0"/>
              <a:t>抑菌和消毒時務必遵照產品標籤上的指示。</a:t>
            </a:r>
            <a:endParaRPr lang="en-US" dirty="0"/>
          </a:p>
          <a:p>
            <a:r>
              <a:rPr lang="zh-CN" altLang="en-US" dirty="0"/>
              <a:t>是否需要往產品中加水？</a:t>
            </a:r>
            <a:endParaRPr lang="en-US" dirty="0"/>
          </a:p>
          <a:p>
            <a:r>
              <a:rPr lang="zh-CN" altLang="en-US" dirty="0"/>
              <a:t>產品必須在表面多長時間？</a:t>
            </a:r>
            <a:r>
              <a:rPr lang="en-US" dirty="0"/>
              <a:t>(</a:t>
            </a:r>
            <a:r>
              <a:rPr lang="zh-CN" altLang="en-US" dirty="0"/>
              <a:t>靜置時間</a:t>
            </a:r>
            <a:r>
              <a:rPr lang="en-US" dirty="0"/>
              <a:t>)</a:t>
            </a:r>
          </a:p>
          <a:p>
            <a:r>
              <a:rPr lang="zh-CN" altLang="en-US" dirty="0"/>
              <a:t>產品是否可以在食物表面上使用？</a:t>
            </a:r>
            <a:endParaRPr lang="en-US" dirty="0"/>
          </a:p>
          <a:p>
            <a:r>
              <a:rPr lang="zh-CN" altLang="en-US" dirty="0"/>
              <a:t>是否需要將產品沖洗掉？</a:t>
            </a:r>
            <a:endParaRPr lang="en-US" dirty="0"/>
          </a:p>
          <a:p>
            <a:pPr marL="0" indent="0">
              <a:buNone/>
            </a:pPr>
            <a:endParaRPr lang="en-US" dirty="0"/>
          </a:p>
        </p:txBody>
      </p:sp>
      <p:grpSp>
        <p:nvGrpSpPr>
          <p:cNvPr id="4" name="Group 3"/>
          <p:cNvGrpSpPr/>
          <p:nvPr/>
        </p:nvGrpSpPr>
        <p:grpSpPr>
          <a:xfrm>
            <a:off x="8382172" y="3154398"/>
            <a:ext cx="1913269" cy="1733550"/>
            <a:chOff x="6722975" y="2590800"/>
            <a:chExt cx="5051426" cy="4064000"/>
          </a:xfrm>
        </p:grpSpPr>
        <p:grpSp>
          <p:nvGrpSpPr>
            <p:cNvPr id="5" name="Group 4"/>
            <p:cNvGrpSpPr>
              <a:grpSpLocks/>
            </p:cNvGrpSpPr>
            <p:nvPr/>
          </p:nvGrpSpPr>
          <p:grpSpPr bwMode="auto">
            <a:xfrm>
              <a:off x="6722975" y="2592388"/>
              <a:ext cx="1038226" cy="1484312"/>
              <a:chOff x="347944" y="1179"/>
              <a:chExt cx="1039019" cy="1484312"/>
            </a:xfrm>
          </p:grpSpPr>
          <p:sp>
            <p:nvSpPr>
              <p:cNvPr id="21" name="Chevron 20"/>
              <p:cNvSpPr/>
              <p:nvPr/>
            </p:nvSpPr>
            <p:spPr>
              <a:xfrm rot="5400000">
                <a:off x="125297" y="223826"/>
                <a:ext cx="1484312" cy="1039017"/>
              </a:xfrm>
              <a:prstGeom prst="chevron">
                <a:avLst/>
              </a:prstGeom>
              <a:solidFill>
                <a:srgbClr val="CCFFCC"/>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2" name="Chevron 4"/>
              <p:cNvSpPr/>
              <p:nvPr/>
            </p:nvSpPr>
            <p:spPr>
              <a:xfrm>
                <a:off x="347945" y="520291"/>
                <a:ext cx="1039018" cy="446088"/>
              </a:xfrm>
              <a:prstGeom prst="rect">
                <a:avLst/>
              </a:prstGeom>
            </p:spPr>
            <p:style>
              <a:lnRef idx="0">
                <a:scrgbClr r="0" g="0" b="0"/>
              </a:lnRef>
              <a:fillRef idx="0">
                <a:scrgbClr r="0" g="0" b="0"/>
              </a:fillRef>
              <a:effectRef idx="0">
                <a:scrgbClr r="0" g="0" b="0"/>
              </a:effectRef>
              <a:fontRef idx="minor">
                <a:schemeClr val="lt1"/>
              </a:fontRef>
            </p:style>
            <p:txBody>
              <a:bodyPr lIns="13811" tIns="13811" rIns="13811" bIns="13811" anchor="ctr"/>
              <a:lstStyle/>
              <a:p>
                <a:pPr defTabSz="966788">
                  <a:lnSpc>
                    <a:spcPct val="90000"/>
                  </a:lnSpc>
                  <a:spcAft>
                    <a:spcPct val="35000"/>
                  </a:spcAft>
                  <a:defRPr/>
                </a:pPr>
                <a:endParaRPr lang="en-US" sz="2175">
                  <a:solidFill>
                    <a:srgbClr val="FFFFFF"/>
                  </a:solidFill>
                  <a:cs typeface="Arial" charset="0"/>
                </a:endParaRPr>
              </a:p>
            </p:txBody>
          </p:sp>
        </p:grpSp>
        <p:grpSp>
          <p:nvGrpSpPr>
            <p:cNvPr id="6" name="Group 5"/>
            <p:cNvGrpSpPr>
              <a:grpSpLocks/>
            </p:cNvGrpSpPr>
            <p:nvPr/>
          </p:nvGrpSpPr>
          <p:grpSpPr bwMode="auto">
            <a:xfrm>
              <a:off x="8108863" y="2590800"/>
              <a:ext cx="3665538" cy="965200"/>
              <a:chOff x="1734936" y="3"/>
              <a:chExt cx="3665198" cy="964803"/>
            </a:xfrm>
          </p:grpSpPr>
          <p:sp>
            <p:nvSpPr>
              <p:cNvPr id="19" name="Round Same Side Corner Rectangle 18"/>
              <p:cNvSpPr/>
              <p:nvPr/>
            </p:nvSpPr>
            <p:spPr>
              <a:xfrm rot="5400000">
                <a:off x="3085134" y="-1350195"/>
                <a:ext cx="964803" cy="3665198"/>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0" name="Round Same Side Corner Rectangle 6"/>
              <p:cNvSpPr/>
              <p:nvPr/>
            </p:nvSpPr>
            <p:spPr>
              <a:xfrm>
                <a:off x="1734936" y="47608"/>
                <a:ext cx="3617577" cy="86959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213360" tIns="19050" rIns="19050" bIns="19050" spcCol="1270" anchor="ctr"/>
              <a:lstStyle/>
              <a:p>
                <a:pPr marL="214313" lvl="1" indent="-214313" defTabSz="1333500">
                  <a:lnSpc>
                    <a:spcPct val="90000"/>
                  </a:lnSpc>
                  <a:spcAft>
                    <a:spcPct val="15000"/>
                  </a:spcAft>
                  <a:buFontTx/>
                  <a:buChar char="••"/>
                  <a:defRPr/>
                </a:pPr>
                <a:r>
                  <a:rPr lang="zh-CN" altLang="en-US" sz="1350" b="1" dirty="0">
                    <a:latin typeface="Calibri" pitchFamily="34" charset="0"/>
                  </a:rPr>
                  <a:t>小心</a:t>
                </a:r>
                <a:endParaRPr lang="en-US" sz="1350" b="1" dirty="0">
                  <a:latin typeface="Calibri" pitchFamily="34" charset="0"/>
                </a:endParaRPr>
              </a:p>
            </p:txBody>
          </p:sp>
        </p:grpSp>
        <p:grpSp>
          <p:nvGrpSpPr>
            <p:cNvPr id="7" name="Group 6"/>
            <p:cNvGrpSpPr>
              <a:grpSpLocks/>
            </p:cNvGrpSpPr>
            <p:nvPr/>
          </p:nvGrpSpPr>
          <p:grpSpPr bwMode="auto">
            <a:xfrm>
              <a:off x="6722976" y="3881438"/>
              <a:ext cx="1038225" cy="1484312"/>
              <a:chOff x="347945" y="1289843"/>
              <a:chExt cx="1039018" cy="1484312"/>
            </a:xfrm>
          </p:grpSpPr>
          <p:sp>
            <p:nvSpPr>
              <p:cNvPr id="17" name="Chevron 16"/>
              <p:cNvSpPr/>
              <p:nvPr/>
            </p:nvSpPr>
            <p:spPr>
              <a:xfrm rot="5400000">
                <a:off x="125299" y="1512490"/>
                <a:ext cx="1484312" cy="1039018"/>
              </a:xfrm>
              <a:prstGeom prst="chevron">
                <a:avLst/>
              </a:prstGeom>
              <a:solidFill>
                <a:srgbClr val="FFFF99"/>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8" name="Chevron 8"/>
              <p:cNvSpPr/>
              <p:nvPr/>
            </p:nvSpPr>
            <p:spPr>
              <a:xfrm>
                <a:off x="347945" y="1808955"/>
                <a:ext cx="1039018" cy="446088"/>
              </a:xfrm>
              <a:prstGeom prst="rect">
                <a:avLst/>
              </a:prstGeom>
            </p:spPr>
            <p:style>
              <a:lnRef idx="0">
                <a:scrgbClr r="0" g="0" b="0"/>
              </a:lnRef>
              <a:fillRef idx="0">
                <a:scrgbClr r="0" g="0" b="0"/>
              </a:fillRef>
              <a:effectRef idx="0">
                <a:scrgbClr r="0" g="0" b="0"/>
              </a:effectRef>
              <a:fontRef idx="minor">
                <a:schemeClr val="lt1"/>
              </a:fontRef>
            </p:style>
            <p:txBody>
              <a:bodyPr lIns="13811" tIns="13811" rIns="13811" bIns="13811" anchor="ctr"/>
              <a:lstStyle/>
              <a:p>
                <a:pPr defTabSz="966788">
                  <a:lnSpc>
                    <a:spcPct val="90000"/>
                  </a:lnSpc>
                  <a:spcAft>
                    <a:spcPct val="35000"/>
                  </a:spcAft>
                  <a:defRPr/>
                </a:pPr>
                <a:endParaRPr lang="en-US" sz="2175">
                  <a:solidFill>
                    <a:srgbClr val="FFFFFF"/>
                  </a:solidFill>
                  <a:cs typeface="Arial" charset="0"/>
                </a:endParaRPr>
              </a:p>
            </p:txBody>
          </p:sp>
        </p:grpSp>
        <p:grpSp>
          <p:nvGrpSpPr>
            <p:cNvPr id="8" name="Group 7"/>
            <p:cNvGrpSpPr>
              <a:grpSpLocks/>
            </p:cNvGrpSpPr>
            <p:nvPr/>
          </p:nvGrpSpPr>
          <p:grpSpPr bwMode="auto">
            <a:xfrm>
              <a:off x="8126326" y="3886200"/>
              <a:ext cx="3619500" cy="965200"/>
              <a:chOff x="1751952" y="1295401"/>
              <a:chExt cx="3619028" cy="964803"/>
            </a:xfrm>
          </p:grpSpPr>
          <p:sp>
            <p:nvSpPr>
              <p:cNvPr id="15" name="Round Same Side Corner Rectangle 14"/>
              <p:cNvSpPr/>
              <p:nvPr/>
            </p:nvSpPr>
            <p:spPr>
              <a:xfrm rot="5400000">
                <a:off x="3079065" y="-31711"/>
                <a:ext cx="964803" cy="3619028"/>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6" name="Round Same Side Corner Rectangle 10"/>
              <p:cNvSpPr/>
              <p:nvPr/>
            </p:nvSpPr>
            <p:spPr>
              <a:xfrm>
                <a:off x="1751952" y="1343006"/>
                <a:ext cx="3571409" cy="86959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213360" tIns="19050" rIns="19050" bIns="19050" spcCol="1270" anchor="ctr"/>
              <a:lstStyle/>
              <a:p>
                <a:pPr marL="214313" lvl="1" indent="-214313" defTabSz="1333500">
                  <a:lnSpc>
                    <a:spcPct val="90000"/>
                  </a:lnSpc>
                  <a:spcAft>
                    <a:spcPct val="15000"/>
                  </a:spcAft>
                  <a:buFontTx/>
                  <a:buChar char="••"/>
                  <a:defRPr/>
                </a:pPr>
                <a:r>
                  <a:rPr lang="zh-CN" altLang="en-US" sz="1350" b="1" dirty="0">
                    <a:latin typeface="Calibri" pitchFamily="34" charset="0"/>
                  </a:rPr>
                  <a:t>警告</a:t>
                </a:r>
                <a:endParaRPr lang="en-US" sz="1350" b="1" dirty="0">
                  <a:latin typeface="Calibri" pitchFamily="34" charset="0"/>
                </a:endParaRPr>
              </a:p>
            </p:txBody>
          </p:sp>
        </p:grpSp>
        <p:grpSp>
          <p:nvGrpSpPr>
            <p:cNvPr id="9" name="Group 8"/>
            <p:cNvGrpSpPr>
              <a:grpSpLocks/>
            </p:cNvGrpSpPr>
            <p:nvPr/>
          </p:nvGrpSpPr>
          <p:grpSpPr bwMode="auto">
            <a:xfrm>
              <a:off x="6722976" y="5170488"/>
              <a:ext cx="1038225" cy="1484312"/>
              <a:chOff x="347945" y="2578507"/>
              <a:chExt cx="1039018" cy="1484312"/>
            </a:xfrm>
          </p:grpSpPr>
          <p:sp>
            <p:nvSpPr>
              <p:cNvPr id="13" name="Chevron 12"/>
              <p:cNvSpPr/>
              <p:nvPr/>
            </p:nvSpPr>
            <p:spPr>
              <a:xfrm rot="5400000">
                <a:off x="125299" y="2801154"/>
                <a:ext cx="1484312" cy="1039018"/>
              </a:xfrm>
              <a:prstGeom prst="chevron">
                <a:avLst/>
              </a:prstGeom>
              <a:solidFill>
                <a:srgbClr val="C00000"/>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4" name="Chevron 12"/>
              <p:cNvSpPr/>
              <p:nvPr/>
            </p:nvSpPr>
            <p:spPr>
              <a:xfrm>
                <a:off x="347945" y="3097619"/>
                <a:ext cx="1039018" cy="446088"/>
              </a:xfrm>
              <a:prstGeom prst="rect">
                <a:avLst/>
              </a:prstGeom>
            </p:spPr>
            <p:style>
              <a:lnRef idx="0">
                <a:scrgbClr r="0" g="0" b="0"/>
              </a:lnRef>
              <a:fillRef idx="0">
                <a:scrgbClr r="0" g="0" b="0"/>
              </a:fillRef>
              <a:effectRef idx="0">
                <a:scrgbClr r="0" g="0" b="0"/>
              </a:effectRef>
              <a:fontRef idx="minor">
                <a:schemeClr val="lt1"/>
              </a:fontRef>
            </p:style>
            <p:txBody>
              <a:bodyPr lIns="13811" tIns="13811" rIns="13811" bIns="13811" anchor="ctr"/>
              <a:lstStyle/>
              <a:p>
                <a:pPr defTabSz="966788">
                  <a:lnSpc>
                    <a:spcPct val="90000"/>
                  </a:lnSpc>
                  <a:spcAft>
                    <a:spcPct val="35000"/>
                  </a:spcAft>
                  <a:defRPr/>
                </a:pPr>
                <a:endParaRPr lang="en-US" sz="2175">
                  <a:solidFill>
                    <a:srgbClr val="FFFFFF"/>
                  </a:solidFill>
                  <a:cs typeface="Arial" charset="0"/>
                </a:endParaRPr>
              </a:p>
            </p:txBody>
          </p:sp>
        </p:grpSp>
        <p:grpSp>
          <p:nvGrpSpPr>
            <p:cNvPr id="10" name="Group 9"/>
            <p:cNvGrpSpPr>
              <a:grpSpLocks/>
            </p:cNvGrpSpPr>
            <p:nvPr/>
          </p:nvGrpSpPr>
          <p:grpSpPr bwMode="auto">
            <a:xfrm>
              <a:off x="8089813" y="5184775"/>
              <a:ext cx="3638550" cy="958850"/>
              <a:chOff x="1715895" y="2593394"/>
              <a:chExt cx="3637132" cy="959612"/>
            </a:xfrm>
          </p:grpSpPr>
          <p:sp>
            <p:nvSpPr>
              <p:cNvPr id="11" name="Round Same Side Corner Rectangle 10"/>
              <p:cNvSpPr/>
              <p:nvPr/>
            </p:nvSpPr>
            <p:spPr>
              <a:xfrm rot="5400000">
                <a:off x="3054655" y="1254634"/>
                <a:ext cx="959612" cy="3637132"/>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Round Same Side Corner Rectangle 14"/>
              <p:cNvSpPr/>
              <p:nvPr/>
            </p:nvSpPr>
            <p:spPr>
              <a:xfrm>
                <a:off x="1715895" y="2639469"/>
                <a:ext cx="3589526" cy="86746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213360" tIns="19050" rIns="19050" bIns="19050" spcCol="1270" anchor="ctr"/>
              <a:lstStyle/>
              <a:p>
                <a:pPr marL="214313" lvl="1" indent="-214313" defTabSz="1333500">
                  <a:lnSpc>
                    <a:spcPct val="90000"/>
                  </a:lnSpc>
                  <a:spcAft>
                    <a:spcPct val="15000"/>
                  </a:spcAft>
                  <a:buFontTx/>
                  <a:buChar char="••"/>
                  <a:defRPr/>
                </a:pPr>
                <a:r>
                  <a:rPr lang="zh-CN" altLang="en-US" sz="1350" b="1" dirty="0">
                    <a:latin typeface="Calibri" pitchFamily="34" charset="0"/>
                  </a:rPr>
                  <a:t>危險</a:t>
                </a:r>
                <a:endParaRPr lang="en-US" sz="1350" b="1" dirty="0">
                  <a:latin typeface="Calibri" pitchFamily="34" charset="0"/>
                </a:endParaRPr>
              </a:p>
            </p:txBody>
          </p:sp>
        </p:grpSp>
      </p:grpSp>
      <p:sp>
        <p:nvSpPr>
          <p:cNvPr id="26" name="Rectangle 25"/>
          <p:cNvSpPr/>
          <p:nvPr/>
        </p:nvSpPr>
        <p:spPr>
          <a:xfrm>
            <a:off x="152400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2824EDCE-1E5A-CE08-FAF4-44100D1330A2}"/>
              </a:ext>
            </a:extLst>
          </p:cNvPr>
          <p:cNvSpPr txBox="1"/>
          <p:nvPr/>
        </p:nvSpPr>
        <p:spPr>
          <a:xfrm>
            <a:off x="8888896" y="6281531"/>
            <a:ext cx="1600200" cy="369332"/>
          </a:xfrm>
          <a:prstGeom prst="rect">
            <a:avLst/>
          </a:prstGeom>
          <a:noFill/>
        </p:spPr>
        <p:txBody>
          <a:bodyPr wrap="square" rtlCol="0">
            <a:spAutoFit/>
          </a:bodyPr>
          <a:lstStyle/>
          <a:p>
            <a:r>
              <a:rPr lang="en-US" dirty="0">
                <a:solidFill>
                  <a:schemeClr val="bg1"/>
                </a:solidFill>
              </a:rPr>
              <a:t>2023</a:t>
            </a:r>
          </a:p>
        </p:txBody>
      </p:sp>
    </p:spTree>
    <p:custDataLst>
      <p:tags r:id="rId1"/>
    </p:custDataLst>
    <p:extLst>
      <p:ext uri="{BB962C8B-B14F-4D97-AF65-F5344CB8AC3E}">
        <p14:creationId xmlns:p14="http://schemas.microsoft.com/office/powerpoint/2010/main" val="1698638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524001" y="2026001"/>
            <a:ext cx="8751201" cy="2805996"/>
          </a:xfrm>
          <a:prstGeom prst="rect">
            <a:avLst/>
          </a:prstGeom>
        </p:spPr>
      </p:pic>
      <p:sp>
        <p:nvSpPr>
          <p:cNvPr id="7" name="Rectangle 6"/>
          <p:cNvSpPr/>
          <p:nvPr/>
        </p:nvSpPr>
        <p:spPr>
          <a:xfrm>
            <a:off x="152400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621BE4B-47D4-289F-993D-5E5692B3E7D2}"/>
              </a:ext>
            </a:extLst>
          </p:cNvPr>
          <p:cNvSpPr txBox="1"/>
          <p:nvPr/>
        </p:nvSpPr>
        <p:spPr>
          <a:xfrm>
            <a:off x="8888896" y="6281531"/>
            <a:ext cx="1600200" cy="369332"/>
          </a:xfrm>
          <a:prstGeom prst="rect">
            <a:avLst/>
          </a:prstGeom>
          <a:noFill/>
        </p:spPr>
        <p:txBody>
          <a:bodyPr wrap="square" rtlCol="0">
            <a:spAutoFit/>
          </a:bodyPr>
          <a:lstStyle/>
          <a:p>
            <a:r>
              <a:rPr lang="en-US" dirty="0">
                <a:solidFill>
                  <a:schemeClr val="bg1"/>
                </a:solidFill>
              </a:rPr>
              <a:t>2023</a:t>
            </a:r>
          </a:p>
        </p:txBody>
      </p:sp>
    </p:spTree>
    <p:custDataLst>
      <p:tags r:id="rId1"/>
    </p:custDataLst>
    <p:extLst>
      <p:ext uri="{BB962C8B-B14F-4D97-AF65-F5344CB8AC3E}">
        <p14:creationId xmlns:p14="http://schemas.microsoft.com/office/powerpoint/2010/main" val="7742464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814185" y="1030514"/>
            <a:ext cx="8225165" cy="4392078"/>
          </a:xfrm>
        </p:spPr>
      </p:pic>
      <p:sp>
        <p:nvSpPr>
          <p:cNvPr id="7" name="Rectangle 6"/>
          <p:cNvSpPr/>
          <p:nvPr/>
        </p:nvSpPr>
        <p:spPr>
          <a:xfrm>
            <a:off x="152400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5803525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460440"/>
            <a:ext cx="7886700" cy="1325563"/>
          </a:xfrm>
        </p:spPr>
        <p:txBody>
          <a:bodyPr/>
          <a:lstStyle/>
          <a:p>
            <a:pPr algn="ctr"/>
            <a:r>
              <a:rPr lang="zh-CN" altLang="en-US" dirty="0"/>
              <a:t>成份說明</a:t>
            </a:r>
            <a:endParaRPr lang="en-US" dirty="0"/>
          </a:p>
        </p:txBody>
      </p:sp>
      <p:pic>
        <p:nvPicPr>
          <p:cNvPr id="7" name="Picture 2" descr="Ingredients in disinfecting Clorox wip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1255" y="1863676"/>
            <a:ext cx="4275236" cy="4275236"/>
          </a:xfrm>
          <a:prstGeom prst="rect">
            <a:avLst/>
          </a:prstGeom>
          <a:noFill/>
          <a:ln w="76200">
            <a:solidFill>
              <a:srgbClr val="F7941E"/>
            </a:solidFill>
          </a:ln>
          <a:extLst>
            <a:ext uri="{909E8E84-426E-40DD-AFC4-6F175D3DCCD1}">
              <a14:hiddenFill xmlns:a14="http://schemas.microsoft.com/office/drawing/2010/main">
                <a:solidFill>
                  <a:srgbClr val="FFFFFF"/>
                </a:solidFill>
              </a14:hiddenFill>
            </a:ext>
          </a:extLst>
        </p:spPr>
      </p:pic>
      <p:sp>
        <p:nvSpPr>
          <p:cNvPr id="8" name="Rectangle 7"/>
          <p:cNvSpPr/>
          <p:nvPr/>
        </p:nvSpPr>
        <p:spPr>
          <a:xfrm>
            <a:off x="152400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3532423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2528" y="530080"/>
            <a:ext cx="7886700" cy="1325563"/>
          </a:xfrm>
        </p:spPr>
        <p:txBody>
          <a:bodyPr>
            <a:normAutofit fontScale="90000"/>
          </a:bodyPr>
          <a:lstStyle/>
          <a:p>
            <a:br>
              <a:rPr lang="en-US" dirty="0"/>
            </a:br>
            <a:r>
              <a:rPr lang="en-US" altLang="zh-CN" dirty="0"/>
              <a:t>『</a:t>
            </a:r>
            <a:r>
              <a:rPr lang="zh-CN" altLang="en-US" dirty="0"/>
              <a:t>環境友好設計</a:t>
            </a:r>
            <a:r>
              <a:rPr lang="en-US" altLang="zh-CN" dirty="0"/>
              <a:t>』(DfE) </a:t>
            </a:r>
            <a:r>
              <a:rPr lang="zh-CN" altLang="en-US" dirty="0"/>
              <a:t>徽標</a:t>
            </a:r>
            <a:br>
              <a:rPr lang="en-US" sz="4000" dirty="0"/>
            </a:br>
            <a:r>
              <a:rPr lang="zh-CN" altLang="en-US" sz="2200" dirty="0"/>
              <a:t>如果您在抑菌劑或消毒劑的</a:t>
            </a:r>
            <a:r>
              <a:rPr lang="en-US" altLang="zh-CN" sz="2200" dirty="0"/>
              <a:t>EPA </a:t>
            </a:r>
            <a:r>
              <a:rPr lang="zh-CN" altLang="en-US" sz="2200" dirty="0"/>
              <a:t>授權標籤上看到</a:t>
            </a:r>
            <a:r>
              <a:rPr lang="en-US" sz="2200" dirty="0"/>
              <a:t> DfE </a:t>
            </a:r>
            <a:r>
              <a:rPr lang="zh-CN" altLang="en-US" sz="2200" dirty="0"/>
              <a:t>徽標，您可以放心，該產品使用下列危害性最低的有效成份之一：</a:t>
            </a:r>
            <a:br>
              <a:rPr lang="en-US" sz="4000" dirty="0"/>
            </a:br>
            <a:endParaRPr lang="en-US" sz="4000" dirty="0"/>
          </a:p>
        </p:txBody>
      </p:sp>
      <p:sp>
        <p:nvSpPr>
          <p:cNvPr id="3" name="Content Placeholder 2"/>
          <p:cNvSpPr>
            <a:spLocks noGrp="1"/>
          </p:cNvSpPr>
          <p:nvPr>
            <p:ph sz="half" idx="1"/>
          </p:nvPr>
        </p:nvSpPr>
        <p:spPr>
          <a:xfrm>
            <a:off x="2357377" y="2222339"/>
            <a:ext cx="3321935" cy="3553429"/>
          </a:xfrm>
        </p:spPr>
        <p:txBody>
          <a:bodyPr>
            <a:normAutofit lnSpcReduction="10000"/>
          </a:bodyPr>
          <a:lstStyle/>
          <a:p>
            <a:r>
              <a:rPr lang="zh-CN" altLang="en-US" sz="3100" dirty="0"/>
              <a:t>檸檬酸</a:t>
            </a:r>
            <a:endParaRPr lang="en-US" sz="3100" dirty="0"/>
          </a:p>
          <a:p>
            <a:r>
              <a:rPr lang="zh-CN" altLang="en-US" sz="3100" dirty="0"/>
              <a:t>過氧化氫</a:t>
            </a:r>
            <a:endParaRPr lang="en-US" sz="3100" dirty="0"/>
          </a:p>
          <a:p>
            <a:r>
              <a:rPr lang="zh-CN" altLang="en-US" sz="3100" dirty="0"/>
              <a:t>左旋乳酸</a:t>
            </a:r>
            <a:endParaRPr lang="en-US" sz="3100" dirty="0"/>
          </a:p>
          <a:p>
            <a:r>
              <a:rPr lang="zh-CN" altLang="en-US" sz="3100" dirty="0"/>
              <a:t>乙醇</a:t>
            </a:r>
            <a:endParaRPr lang="en-US" sz="3100" dirty="0"/>
          </a:p>
          <a:p>
            <a:r>
              <a:rPr lang="zh-CN" altLang="en-US" sz="3100" dirty="0"/>
              <a:t>異丙醇</a:t>
            </a:r>
            <a:endParaRPr lang="en-US" sz="3100" dirty="0"/>
          </a:p>
          <a:p>
            <a:r>
              <a:rPr lang="zh-CN" altLang="en-US" sz="3100" dirty="0"/>
              <a:t>過氧乙酸</a:t>
            </a:r>
            <a:endParaRPr lang="en-US" sz="3100" dirty="0"/>
          </a:p>
          <a:p>
            <a:r>
              <a:rPr lang="zh-CN" altLang="en-US" sz="3100" dirty="0"/>
              <a:t>硫酸氫鈉</a:t>
            </a:r>
            <a:endParaRPr lang="en-US" sz="3100" dirty="0"/>
          </a:p>
          <a:p>
            <a:pPr marL="0" indent="0">
              <a:buNone/>
            </a:pPr>
            <a:endParaRPr lang="en-US" sz="4200" dirty="0"/>
          </a:p>
          <a:p>
            <a:endParaRPr lang="en-US" dirty="0"/>
          </a:p>
          <a:p>
            <a:endParaRPr lang="en-US" dirty="0"/>
          </a:p>
        </p:txBody>
      </p:sp>
      <p:pic>
        <p:nvPicPr>
          <p:cNvPr id="14" name="Content Placeholder 13"/>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821556" y="1959951"/>
            <a:ext cx="1944342" cy="1944342"/>
          </a:xfrm>
          <a:prstGeom prst="rect">
            <a:avLst/>
          </a:prstGeom>
        </p:spPr>
      </p:pic>
      <p:sp>
        <p:nvSpPr>
          <p:cNvPr id="15" name="Rectangle 14"/>
          <p:cNvSpPr/>
          <p:nvPr/>
        </p:nvSpPr>
        <p:spPr>
          <a:xfrm>
            <a:off x="6211227" y="4262070"/>
            <a:ext cx="4002984" cy="1046440"/>
          </a:xfrm>
          <a:prstGeom prst="rect">
            <a:avLst/>
          </a:prstGeom>
        </p:spPr>
        <p:txBody>
          <a:bodyPr wrap="square">
            <a:spAutoFit/>
          </a:bodyPr>
          <a:lstStyle/>
          <a:p>
            <a:pPr algn="ctr"/>
            <a:r>
              <a:rPr lang="en-US" sz="2600" dirty="0"/>
              <a:t>DfE </a:t>
            </a:r>
            <a:r>
              <a:rPr lang="zh-CN" altLang="en-US" sz="2600" dirty="0"/>
              <a:t>產品清單請見：</a:t>
            </a:r>
            <a:endParaRPr lang="en-US" sz="2600" dirty="0"/>
          </a:p>
          <a:p>
            <a:pPr lvl="1"/>
            <a:r>
              <a:rPr lang="en-US" dirty="0">
                <a:hlinkClick r:id="rId5"/>
              </a:rPr>
              <a:t>https://www.epa.gov/pesticide-labels/dfe-certified-disinfectants</a:t>
            </a:r>
            <a:r>
              <a:rPr lang="en-US" dirty="0"/>
              <a:t> </a:t>
            </a:r>
          </a:p>
        </p:txBody>
      </p:sp>
      <p:sp>
        <p:nvSpPr>
          <p:cNvPr id="8" name="Rectangle 7"/>
          <p:cNvSpPr/>
          <p:nvPr/>
        </p:nvSpPr>
        <p:spPr>
          <a:xfrm>
            <a:off x="152400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8971CFF-4866-71FA-7FFF-21237371BC92}"/>
              </a:ext>
            </a:extLst>
          </p:cNvPr>
          <p:cNvSpPr txBox="1"/>
          <p:nvPr/>
        </p:nvSpPr>
        <p:spPr>
          <a:xfrm>
            <a:off x="8888896" y="6281531"/>
            <a:ext cx="1600200" cy="369332"/>
          </a:xfrm>
          <a:prstGeom prst="rect">
            <a:avLst/>
          </a:prstGeom>
          <a:noFill/>
        </p:spPr>
        <p:txBody>
          <a:bodyPr wrap="square" rtlCol="0">
            <a:spAutoFit/>
          </a:bodyPr>
          <a:lstStyle/>
          <a:p>
            <a:r>
              <a:rPr lang="en-US" dirty="0">
                <a:solidFill>
                  <a:schemeClr val="bg1"/>
                </a:solidFill>
              </a:rPr>
              <a:t>2023</a:t>
            </a:r>
          </a:p>
        </p:txBody>
      </p:sp>
      <p:pic>
        <p:nvPicPr>
          <p:cNvPr id="6" name="Picture 2" descr="EPA Launches Modernized Design for the Environment Logo for Disinfectant  and Other Antimicrobial Products | US EPA">
            <a:extLst>
              <a:ext uri="{FF2B5EF4-FFF2-40B4-BE49-F238E27FC236}">
                <a16:creationId xmlns:a16="http://schemas.microsoft.com/office/drawing/2014/main" id="{AE8CCC02-E0FE-E115-4E1E-1935DF0315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62707" y="1806099"/>
            <a:ext cx="5181600" cy="228853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754986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745436"/>
            <a:ext cx="7886700" cy="1325563"/>
          </a:xfrm>
        </p:spPr>
        <p:txBody>
          <a:bodyPr>
            <a:normAutofit/>
          </a:bodyPr>
          <a:lstStyle/>
          <a:p>
            <a:r>
              <a:rPr lang="zh-CN" altLang="en-US" dirty="0"/>
              <a:t>什麽是抗微生物殺蟲劑？</a:t>
            </a:r>
            <a:br>
              <a:rPr lang="en-US" dirty="0"/>
            </a:br>
            <a:endParaRPr lang="en-US" dirty="0"/>
          </a:p>
        </p:txBody>
      </p:sp>
      <p:sp>
        <p:nvSpPr>
          <p:cNvPr id="3" name="Content Placeholder 2"/>
          <p:cNvSpPr>
            <a:spLocks noGrp="1"/>
          </p:cNvSpPr>
          <p:nvPr>
            <p:ph idx="1"/>
          </p:nvPr>
        </p:nvSpPr>
        <p:spPr>
          <a:xfrm>
            <a:off x="2235120" y="1809118"/>
            <a:ext cx="7886700" cy="4351338"/>
          </a:xfrm>
        </p:spPr>
        <p:txBody>
          <a:bodyPr>
            <a:normAutofit/>
          </a:bodyPr>
          <a:lstStyle/>
          <a:p>
            <a:pPr marL="0" indent="0">
              <a:buNone/>
            </a:pPr>
            <a:r>
              <a:rPr lang="zh-CN" altLang="en-US" dirty="0"/>
              <a:t>抗微生物殺蟲劑是用於殺滅或抑制物體和表面上有害微生物 </a:t>
            </a:r>
            <a:r>
              <a:rPr lang="en-US" altLang="zh-CN" dirty="0"/>
              <a:t>(</a:t>
            </a:r>
            <a:r>
              <a:rPr lang="zh-CN" altLang="en-US" dirty="0"/>
              <a:t>病菌如細菌、病毒或真菌</a:t>
            </a:r>
            <a:r>
              <a:rPr lang="en-US" altLang="zh-CN" dirty="0"/>
              <a:t>) </a:t>
            </a:r>
            <a:r>
              <a:rPr lang="zh-CN" altLang="en-US" dirty="0"/>
              <a:t>的物質。</a:t>
            </a:r>
            <a:r>
              <a:rPr lang="en-US" dirty="0"/>
              <a:t>(EPA) </a:t>
            </a:r>
          </a:p>
          <a:p>
            <a:pPr marL="0" indent="0">
              <a:buNone/>
            </a:pPr>
            <a:endParaRPr lang="en-US" dirty="0"/>
          </a:p>
          <a:p>
            <a:pPr marL="0" indent="0">
              <a:buNone/>
            </a:pPr>
            <a:r>
              <a:rPr lang="zh-CN" altLang="en-US" dirty="0"/>
              <a:t>抑菌劑和消毒劑屬</a:t>
            </a:r>
            <a:r>
              <a:rPr lang="zh-CN" altLang="en-US" i="1" dirty="0"/>
              <a:t>抗微生物殺蟲劑</a:t>
            </a:r>
            <a:r>
              <a:rPr lang="zh-CN" altLang="en-US" dirty="0"/>
              <a:t>，在托兒機構中廣泛使用。</a:t>
            </a:r>
            <a:endParaRPr lang="en-US" dirty="0"/>
          </a:p>
          <a:p>
            <a:pPr marL="0" indent="0">
              <a:buNone/>
            </a:pPr>
            <a:endParaRPr lang="en-US" dirty="0"/>
          </a:p>
          <a:p>
            <a:pPr marL="0" indent="0">
              <a:buNone/>
            </a:pPr>
            <a:endParaRPr lang="en-US" dirty="0"/>
          </a:p>
          <a:p>
            <a:endParaRPr lang="en-US" dirty="0"/>
          </a:p>
        </p:txBody>
      </p:sp>
      <p:sp>
        <p:nvSpPr>
          <p:cNvPr id="7" name="Rectangle 6"/>
          <p:cNvSpPr/>
          <p:nvPr/>
        </p:nvSpPr>
        <p:spPr>
          <a:xfrm>
            <a:off x="152400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71736A2-1A00-C1CB-CB23-9F7B0A451044}"/>
              </a:ext>
            </a:extLst>
          </p:cNvPr>
          <p:cNvSpPr txBox="1"/>
          <p:nvPr/>
        </p:nvSpPr>
        <p:spPr>
          <a:xfrm>
            <a:off x="8888896" y="6281531"/>
            <a:ext cx="1600200" cy="369332"/>
          </a:xfrm>
          <a:prstGeom prst="rect">
            <a:avLst/>
          </a:prstGeom>
          <a:noFill/>
        </p:spPr>
        <p:txBody>
          <a:bodyPr wrap="square" rtlCol="0">
            <a:spAutoFit/>
          </a:bodyPr>
          <a:lstStyle/>
          <a:p>
            <a:r>
              <a:rPr lang="en-US" dirty="0">
                <a:solidFill>
                  <a:schemeClr val="bg1"/>
                </a:solidFill>
              </a:rPr>
              <a:t>2023</a:t>
            </a:r>
          </a:p>
        </p:txBody>
      </p:sp>
    </p:spTree>
    <p:custDataLst>
      <p:tags r:id="rId1"/>
    </p:custDataLst>
    <p:extLst>
      <p:ext uri="{BB962C8B-B14F-4D97-AF65-F5344CB8AC3E}">
        <p14:creationId xmlns:p14="http://schemas.microsoft.com/office/powerpoint/2010/main" val="9385802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152650" y="631962"/>
            <a:ext cx="7886700" cy="1325563"/>
          </a:xfrm>
        </p:spPr>
        <p:txBody>
          <a:bodyPr/>
          <a:lstStyle/>
          <a:p>
            <a:pPr algn="ctr"/>
            <a:r>
              <a:rPr lang="zh-CN" altLang="en-US" dirty="0"/>
              <a:t>成份說明</a:t>
            </a:r>
            <a:endParaRPr lang="en-US" dirty="0"/>
          </a:p>
        </p:txBody>
      </p:sp>
      <p:sp>
        <p:nvSpPr>
          <p:cNvPr id="3" name="Content Placeholder 2"/>
          <p:cNvSpPr>
            <a:spLocks noGrp="1"/>
          </p:cNvSpPr>
          <p:nvPr>
            <p:ph idx="4294967295"/>
          </p:nvPr>
        </p:nvSpPr>
        <p:spPr>
          <a:xfrm>
            <a:off x="0" y="1825625"/>
            <a:ext cx="7886700" cy="4351338"/>
          </a:xfrm>
        </p:spPr>
        <p:txBody>
          <a:bodyPr>
            <a:normAutofit/>
          </a:bodyPr>
          <a:lstStyle/>
          <a:p>
            <a:endParaRPr lang="en-US" dirty="0"/>
          </a:p>
          <a:p>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00061" y="2136912"/>
            <a:ext cx="4094922" cy="3071192"/>
          </a:xfrm>
          <a:prstGeom prst="rect">
            <a:avLst/>
          </a:prstGeom>
          <a:solidFill>
            <a:srgbClr val="0072BC"/>
          </a:solidFill>
        </p:spPr>
      </p:pic>
      <p:sp>
        <p:nvSpPr>
          <p:cNvPr id="9" name="Oval 8"/>
          <p:cNvSpPr/>
          <p:nvPr/>
        </p:nvSpPr>
        <p:spPr>
          <a:xfrm>
            <a:off x="4038601" y="3081131"/>
            <a:ext cx="3617843" cy="785192"/>
          </a:xfrm>
          <a:prstGeom prst="ellipse">
            <a:avLst/>
          </a:prstGeom>
          <a:noFill/>
          <a:ln>
            <a:solidFill>
              <a:srgbClr val="D90F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52400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A410811-D36B-EBBD-8D9E-FC202EDC6C71}"/>
              </a:ext>
            </a:extLst>
          </p:cNvPr>
          <p:cNvSpPr txBox="1"/>
          <p:nvPr/>
        </p:nvSpPr>
        <p:spPr>
          <a:xfrm>
            <a:off x="8888896" y="6281531"/>
            <a:ext cx="1600200" cy="369332"/>
          </a:xfrm>
          <a:prstGeom prst="rect">
            <a:avLst/>
          </a:prstGeom>
          <a:noFill/>
        </p:spPr>
        <p:txBody>
          <a:bodyPr wrap="square" rtlCol="0">
            <a:spAutoFit/>
          </a:bodyPr>
          <a:lstStyle/>
          <a:p>
            <a:r>
              <a:rPr lang="en-US" dirty="0">
                <a:solidFill>
                  <a:schemeClr val="bg1"/>
                </a:solidFill>
              </a:rPr>
              <a:t>2023</a:t>
            </a:r>
          </a:p>
        </p:txBody>
      </p:sp>
    </p:spTree>
    <p:custDataLst>
      <p:tags r:id="rId1"/>
    </p:custDataLst>
    <p:extLst>
      <p:ext uri="{BB962C8B-B14F-4D97-AF65-F5344CB8AC3E}">
        <p14:creationId xmlns:p14="http://schemas.microsoft.com/office/powerpoint/2010/main" val="1012491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578555"/>
            <a:ext cx="7886700" cy="1325563"/>
          </a:xfrm>
        </p:spPr>
        <p:txBody>
          <a:bodyPr/>
          <a:lstStyle/>
          <a:p>
            <a:r>
              <a:rPr lang="zh-CN" altLang="en-US" dirty="0"/>
              <a:t>您知道嗎</a:t>
            </a:r>
            <a:r>
              <a:rPr lang="en-US" dirty="0"/>
              <a:t>…</a:t>
            </a:r>
          </a:p>
        </p:txBody>
      </p:sp>
      <p:sp>
        <p:nvSpPr>
          <p:cNvPr id="3" name="Content Placeholder 2"/>
          <p:cNvSpPr>
            <a:spLocks noGrp="1"/>
          </p:cNvSpPr>
          <p:nvPr>
            <p:ph sz="half" idx="1"/>
          </p:nvPr>
        </p:nvSpPr>
        <p:spPr/>
        <p:txBody>
          <a:bodyPr/>
          <a:lstStyle/>
          <a:p>
            <a:r>
              <a:rPr lang="zh-CN" altLang="en-US" sz="2600" dirty="0"/>
              <a:t>加州大約有 </a:t>
            </a:r>
            <a:r>
              <a:rPr lang="en-US" altLang="zh-CN" sz="2600" dirty="0"/>
              <a:t>15% </a:t>
            </a:r>
            <a:r>
              <a:rPr lang="zh-CN" altLang="en-US" sz="2600" dirty="0"/>
              <a:t>萬人患哮喘。</a:t>
            </a:r>
            <a:endParaRPr lang="en-US" sz="2600" dirty="0"/>
          </a:p>
          <a:p>
            <a:r>
              <a:rPr lang="zh-CN" altLang="en-US" sz="2600" dirty="0"/>
              <a:t>加州</a:t>
            </a:r>
            <a:r>
              <a:rPr lang="en-US" altLang="zh-CN" sz="2600" dirty="0"/>
              <a:t>0-4</a:t>
            </a:r>
            <a:r>
              <a:rPr lang="zh-CN" altLang="en-US" sz="2600" dirty="0"/>
              <a:t>歲兒童幾乎</a:t>
            </a:r>
            <a:r>
              <a:rPr lang="en-US" sz="2600" dirty="0"/>
              <a:t>4.6%</a:t>
            </a:r>
            <a:r>
              <a:rPr lang="zh-CN" altLang="en-US" sz="2600" dirty="0"/>
              <a:t>患哮喘。</a:t>
            </a:r>
            <a:endParaRPr lang="en-US" sz="2600" dirty="0"/>
          </a:p>
          <a:p>
            <a:r>
              <a:rPr lang="zh-CN" altLang="en-US" sz="2600" dirty="0"/>
              <a:t>加州</a:t>
            </a:r>
            <a:r>
              <a:rPr lang="en-US" altLang="zh-CN" sz="2600" dirty="0"/>
              <a:t>5-17</a:t>
            </a:r>
            <a:r>
              <a:rPr lang="zh-CN" altLang="en-US" sz="2600" dirty="0"/>
              <a:t>歲兒童幾乎</a:t>
            </a:r>
            <a:r>
              <a:rPr lang="en-US" sz="2600" dirty="0"/>
              <a:t>14.5% </a:t>
            </a:r>
            <a:r>
              <a:rPr lang="zh-CN" altLang="en-US" sz="2600" dirty="0"/>
              <a:t>患哮喘。</a:t>
            </a:r>
            <a:endParaRPr lang="en-US" dirty="0"/>
          </a:p>
        </p:txBody>
      </p:sp>
      <p:pic>
        <p:nvPicPr>
          <p:cNvPr id="8" name="Content Placeholder 7"/>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t="6902" r="-3086" b="33733"/>
          <a:stretch/>
        </p:blipFill>
        <p:spPr>
          <a:xfrm>
            <a:off x="6646948" y="1993811"/>
            <a:ext cx="2996386" cy="2583180"/>
          </a:xfrm>
        </p:spPr>
      </p:pic>
      <p:sp>
        <p:nvSpPr>
          <p:cNvPr id="7" name="TextBox 6"/>
          <p:cNvSpPr txBox="1"/>
          <p:nvPr/>
        </p:nvSpPr>
        <p:spPr>
          <a:xfrm>
            <a:off x="1649233" y="5368675"/>
            <a:ext cx="8893534" cy="553998"/>
          </a:xfrm>
          <a:prstGeom prst="rect">
            <a:avLst/>
          </a:prstGeom>
          <a:noFill/>
        </p:spPr>
        <p:txBody>
          <a:bodyPr wrap="square" rtlCol="0">
            <a:spAutoFit/>
          </a:bodyPr>
          <a:lstStyle/>
          <a:p>
            <a:r>
              <a:rPr lang="en-US" sz="1600" dirty="0"/>
              <a:t>California Breathing, Dashboard, 2019-2020, </a:t>
            </a:r>
            <a:r>
              <a:rPr lang="en-US" sz="1400" dirty="0">
                <a:hlinkClick r:id="rId5"/>
              </a:rPr>
              <a:t>https://www.cdph.ca.gov/Programs/CCDPHP/DEODC/EHIB/CPE/Pages/CaliforniaBreathingCountyAsthmaProfiles.aspx</a:t>
            </a:r>
            <a:r>
              <a:rPr lang="en-US" sz="1400" dirty="0"/>
              <a:t> </a:t>
            </a:r>
          </a:p>
        </p:txBody>
      </p:sp>
      <p:sp>
        <p:nvSpPr>
          <p:cNvPr id="10" name="Rectangle 9"/>
          <p:cNvSpPr/>
          <p:nvPr/>
        </p:nvSpPr>
        <p:spPr>
          <a:xfrm>
            <a:off x="152400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47CA47D-F320-55B4-23F5-90C0BBF8D96D}"/>
              </a:ext>
            </a:extLst>
          </p:cNvPr>
          <p:cNvSpPr txBox="1"/>
          <p:nvPr/>
        </p:nvSpPr>
        <p:spPr>
          <a:xfrm>
            <a:off x="8888896" y="6281531"/>
            <a:ext cx="1600200" cy="369332"/>
          </a:xfrm>
          <a:prstGeom prst="rect">
            <a:avLst/>
          </a:prstGeom>
          <a:noFill/>
        </p:spPr>
        <p:txBody>
          <a:bodyPr wrap="square" rtlCol="0">
            <a:spAutoFit/>
          </a:bodyPr>
          <a:lstStyle/>
          <a:p>
            <a:r>
              <a:rPr lang="en-US" dirty="0">
                <a:solidFill>
                  <a:schemeClr val="bg1"/>
                </a:solidFill>
              </a:rPr>
              <a:t>2023</a:t>
            </a:r>
          </a:p>
        </p:txBody>
      </p:sp>
      <p:pic>
        <p:nvPicPr>
          <p:cNvPr id="9" name="Content Placeholder 11">
            <a:extLst>
              <a:ext uri="{FF2B5EF4-FFF2-40B4-BE49-F238E27FC236}">
                <a16:creationId xmlns:a16="http://schemas.microsoft.com/office/drawing/2014/main" id="{8A7D2DDB-FD34-5582-CA7E-FBCDBF20689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72200" y="1310202"/>
            <a:ext cx="5181600" cy="3699615"/>
          </a:xfrm>
          <a:prstGeom prst="rect">
            <a:avLst/>
          </a:prstGeom>
        </p:spPr>
      </p:pic>
    </p:spTree>
    <p:custDataLst>
      <p:tags r:id="rId1"/>
    </p:custDataLst>
    <p:extLst>
      <p:ext uri="{BB962C8B-B14F-4D97-AF65-F5344CB8AC3E}">
        <p14:creationId xmlns:p14="http://schemas.microsoft.com/office/powerpoint/2010/main" val="19457736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564348"/>
            <a:ext cx="7886700" cy="1325563"/>
          </a:xfrm>
        </p:spPr>
        <p:txBody>
          <a:bodyPr/>
          <a:lstStyle/>
          <a:p>
            <a:r>
              <a:rPr lang="zh-CN" altLang="en-US" dirty="0"/>
              <a:t>潛在的哮喘原有效成份</a:t>
            </a:r>
            <a:endParaRPr lang="en-US" dirty="0"/>
          </a:p>
        </p:txBody>
      </p:sp>
      <p:sp>
        <p:nvSpPr>
          <p:cNvPr id="3" name="Content Placeholder 2"/>
          <p:cNvSpPr>
            <a:spLocks noGrp="1"/>
          </p:cNvSpPr>
          <p:nvPr>
            <p:ph sz="half" idx="1"/>
          </p:nvPr>
        </p:nvSpPr>
        <p:spPr>
          <a:xfrm>
            <a:off x="2032000" y="2129591"/>
            <a:ext cx="3263900" cy="3258680"/>
          </a:xfrm>
        </p:spPr>
        <p:style>
          <a:lnRef idx="2">
            <a:schemeClr val="accent4"/>
          </a:lnRef>
          <a:fillRef idx="1">
            <a:schemeClr val="lt1"/>
          </a:fillRef>
          <a:effectRef idx="0">
            <a:schemeClr val="accent4"/>
          </a:effectRef>
          <a:fontRef idx="minor">
            <a:schemeClr val="dk1"/>
          </a:fontRef>
        </p:style>
        <p:txBody>
          <a:bodyPr>
            <a:normAutofit/>
          </a:bodyPr>
          <a:lstStyle/>
          <a:p>
            <a:r>
              <a:rPr lang="zh-CN" altLang="en-US" dirty="0"/>
              <a:t>次氯酸鈉</a:t>
            </a:r>
            <a:r>
              <a:rPr lang="en-US" dirty="0"/>
              <a:t> (</a:t>
            </a:r>
            <a:r>
              <a:rPr lang="zh-CN" altLang="en-US" dirty="0"/>
              <a:t>漂白劑</a:t>
            </a:r>
            <a:r>
              <a:rPr lang="en-US" dirty="0"/>
              <a:t>)</a:t>
            </a:r>
          </a:p>
          <a:p>
            <a:pPr lvl="1"/>
            <a:r>
              <a:rPr lang="zh-CN" altLang="en-US" dirty="0"/>
              <a:t>需要每天配製</a:t>
            </a:r>
            <a:endParaRPr lang="en-US" dirty="0"/>
          </a:p>
          <a:p>
            <a:pPr lvl="1"/>
            <a:r>
              <a:rPr lang="zh-CN" altLang="en-US" dirty="0"/>
              <a:t>極少戴保護用具</a:t>
            </a:r>
            <a:endParaRPr lang="en-US" dirty="0"/>
          </a:p>
          <a:p>
            <a:pPr lvl="1"/>
            <a:r>
              <a:rPr lang="zh-CN" altLang="en-US" dirty="0"/>
              <a:t>有害的氣霧，特別是未稀釋時</a:t>
            </a:r>
            <a:endParaRPr lang="en-US" dirty="0"/>
          </a:p>
        </p:txBody>
      </p:sp>
      <p:sp>
        <p:nvSpPr>
          <p:cNvPr id="4" name="Content Placeholder 3"/>
          <p:cNvSpPr>
            <a:spLocks noGrp="1"/>
          </p:cNvSpPr>
          <p:nvPr>
            <p:ph sz="half" idx="2"/>
          </p:nvPr>
        </p:nvSpPr>
        <p:spPr>
          <a:xfrm>
            <a:off x="5558045" y="2129592"/>
            <a:ext cx="3805137" cy="3258681"/>
          </a:xfrm>
        </p:spPr>
        <p:style>
          <a:lnRef idx="2">
            <a:schemeClr val="accent4"/>
          </a:lnRef>
          <a:fillRef idx="1">
            <a:schemeClr val="lt1"/>
          </a:fillRef>
          <a:effectRef idx="0">
            <a:schemeClr val="accent4"/>
          </a:effectRef>
          <a:fontRef idx="minor">
            <a:schemeClr val="dk1"/>
          </a:fontRef>
        </p:style>
        <p:txBody>
          <a:bodyPr>
            <a:normAutofit/>
          </a:bodyPr>
          <a:lstStyle/>
          <a:p>
            <a:r>
              <a:rPr lang="zh-CN" altLang="en-US" dirty="0"/>
              <a:t>季銨鹽類</a:t>
            </a:r>
            <a:r>
              <a:rPr lang="en-US" dirty="0"/>
              <a:t>  (</a:t>
            </a:r>
            <a:r>
              <a:rPr lang="en-US" dirty="0" err="1"/>
              <a:t>Quats</a:t>
            </a:r>
            <a:r>
              <a:rPr lang="en-US" dirty="0"/>
              <a:t>)</a:t>
            </a:r>
          </a:p>
          <a:p>
            <a:pPr lvl="1"/>
            <a:r>
              <a:rPr lang="zh-CN" altLang="en-US" dirty="0"/>
              <a:t>呼吸道風險與漂白劑相同</a:t>
            </a:r>
            <a:endParaRPr lang="en-US" dirty="0"/>
          </a:p>
          <a:p>
            <a:pPr lvl="1"/>
            <a:r>
              <a:rPr lang="zh-CN" altLang="en-US" dirty="0"/>
              <a:t>潛在的生殖系統毒性</a:t>
            </a:r>
            <a:endParaRPr lang="en-US" dirty="0"/>
          </a:p>
          <a:p>
            <a:pPr lvl="1"/>
            <a:r>
              <a:rPr lang="zh-CN" altLang="en-US" dirty="0"/>
              <a:t>被宣傳為</a:t>
            </a:r>
            <a:r>
              <a:rPr lang="en-US" altLang="zh-CN" dirty="0"/>
              <a:t>『</a:t>
            </a:r>
            <a:r>
              <a:rPr lang="zh-CN" altLang="en-US" dirty="0"/>
              <a:t>不含漂白劑</a:t>
            </a:r>
            <a:r>
              <a:rPr lang="en-US" altLang="zh-CN" dirty="0"/>
              <a:t>』</a:t>
            </a:r>
            <a:r>
              <a:rPr lang="zh-CN" altLang="en-US" dirty="0"/>
              <a:t>，日益常見</a:t>
            </a:r>
            <a:endParaRPr lang="en-US" dirty="0"/>
          </a:p>
        </p:txBody>
      </p:sp>
      <p:sp>
        <p:nvSpPr>
          <p:cNvPr id="8" name="Rectangle 7"/>
          <p:cNvSpPr/>
          <p:nvPr/>
        </p:nvSpPr>
        <p:spPr>
          <a:xfrm>
            <a:off x="152400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76B7992-9D08-D5E9-0CCE-AC989080351A}"/>
              </a:ext>
            </a:extLst>
          </p:cNvPr>
          <p:cNvSpPr txBox="1"/>
          <p:nvPr/>
        </p:nvSpPr>
        <p:spPr>
          <a:xfrm>
            <a:off x="8888896" y="6281531"/>
            <a:ext cx="1600200" cy="369332"/>
          </a:xfrm>
          <a:prstGeom prst="rect">
            <a:avLst/>
          </a:prstGeom>
          <a:noFill/>
        </p:spPr>
        <p:txBody>
          <a:bodyPr wrap="square" rtlCol="0">
            <a:spAutoFit/>
          </a:bodyPr>
          <a:lstStyle/>
          <a:p>
            <a:r>
              <a:rPr lang="en-US" dirty="0">
                <a:solidFill>
                  <a:schemeClr val="bg1"/>
                </a:solidFill>
              </a:rPr>
              <a:t>2023</a:t>
            </a:r>
          </a:p>
        </p:txBody>
      </p:sp>
    </p:spTree>
    <p:custDataLst>
      <p:tags r:id="rId1"/>
    </p:custDataLst>
    <p:extLst>
      <p:ext uri="{BB962C8B-B14F-4D97-AF65-F5344CB8AC3E}">
        <p14:creationId xmlns:p14="http://schemas.microsoft.com/office/powerpoint/2010/main" val="22307594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COVID-19</a:t>
            </a:r>
            <a:r>
              <a:rPr lang="zh-HK" altLang="en-US" dirty="0"/>
              <a:t>指南</a:t>
            </a:r>
            <a:endParaRPr lang="en-US" dirty="0"/>
          </a:p>
        </p:txBody>
      </p:sp>
      <p:sp>
        <p:nvSpPr>
          <p:cNvPr id="3" name="Content Placeholder 2"/>
          <p:cNvSpPr>
            <a:spLocks noGrp="1"/>
          </p:cNvSpPr>
          <p:nvPr>
            <p:ph sz="half" idx="1"/>
          </p:nvPr>
        </p:nvSpPr>
        <p:spPr/>
        <p:txBody>
          <a:bodyPr>
            <a:normAutofit/>
          </a:bodyPr>
          <a:lstStyle/>
          <a:p>
            <a:r>
              <a:rPr lang="zh-CN" altLang="en-US" dirty="0"/>
              <a:t>為降低</a:t>
            </a:r>
            <a:r>
              <a:rPr lang="en-US" altLang="zh-CN" dirty="0"/>
              <a:t>COVID-19</a:t>
            </a:r>
            <a:r>
              <a:rPr lang="zh-CN" altLang="en-US" dirty="0"/>
              <a:t>的風險，請選擇</a:t>
            </a:r>
            <a:r>
              <a:rPr lang="en-US" altLang="zh-CN" dirty="0"/>
              <a:t>EPA</a:t>
            </a:r>
            <a:r>
              <a:rPr lang="zh-CN" altLang="en-US" dirty="0"/>
              <a:t>清單</a:t>
            </a:r>
            <a:r>
              <a:rPr lang="en-US" altLang="zh-CN" dirty="0"/>
              <a:t>N</a:t>
            </a:r>
            <a:r>
              <a:rPr lang="zh-CN" altLang="en-US" dirty="0"/>
              <a:t>上的消毒劑產品。</a:t>
            </a:r>
            <a:endParaRPr lang="en-US" dirty="0"/>
          </a:p>
          <a:p>
            <a:r>
              <a:rPr lang="zh-CN" altLang="en-US" dirty="0"/>
              <a:t>尋找含有緩解哮喘成分（過氧化氫、檸檬酸或乳酸）的產品。</a:t>
            </a:r>
            <a:endParaRPr lang="en-US" dirty="0"/>
          </a:p>
          <a:p>
            <a:r>
              <a:rPr lang="zh-CN" altLang="en-US" dirty="0"/>
              <a:t>使用列表</a:t>
            </a:r>
            <a:r>
              <a:rPr lang="en-US" altLang="zh-CN" dirty="0"/>
              <a:t>N</a:t>
            </a:r>
            <a:r>
              <a:rPr lang="zh-CN" altLang="en-US" dirty="0"/>
              <a:t>工具，按有效成分搜索產品。</a:t>
            </a:r>
            <a:endParaRPr lang="en-US" dirty="0"/>
          </a:p>
          <a:p>
            <a:pPr marL="0" indent="0">
              <a:buNone/>
            </a:pPr>
            <a:r>
              <a:rPr lang="en-US" dirty="0">
                <a:hlinkClick r:id="rId3"/>
              </a:rPr>
              <a:t>https://cfpub.epa.gov/wizards/disinfectants/</a:t>
            </a:r>
            <a:r>
              <a:rPr lang="en-US" dirty="0"/>
              <a:t> </a:t>
            </a:r>
          </a:p>
          <a:p>
            <a:pPr marL="0" indent="0">
              <a:buNone/>
            </a:pPr>
            <a:endParaRPr lang="en-US" dirty="0"/>
          </a:p>
        </p:txBody>
      </p:sp>
      <p:sp>
        <p:nvSpPr>
          <p:cNvPr id="9" name="Content Placeholder 8">
            <a:extLst>
              <a:ext uri="{FF2B5EF4-FFF2-40B4-BE49-F238E27FC236}">
                <a16:creationId xmlns:a16="http://schemas.microsoft.com/office/drawing/2014/main" id="{48CA8516-A2B7-46C5-87D4-76100399B540}"/>
              </a:ext>
            </a:extLst>
          </p:cNvPr>
          <p:cNvSpPr>
            <a:spLocks noGrp="1"/>
          </p:cNvSpPr>
          <p:nvPr>
            <p:ph sz="half" idx="2"/>
          </p:nvPr>
        </p:nvSpPr>
        <p:spPr/>
        <p:txBody>
          <a:bodyPr>
            <a:normAutofit/>
          </a:bodyPr>
          <a:lstStyle/>
          <a:p>
            <a:endParaRPr lang="en-US" dirty="0"/>
          </a:p>
          <a:p>
            <a:endParaRPr lang="en-US" dirty="0"/>
          </a:p>
          <a:p>
            <a:endParaRPr lang="en-US" dirty="0"/>
          </a:p>
        </p:txBody>
      </p:sp>
      <p:pic>
        <p:nvPicPr>
          <p:cNvPr id="7" name="Picture 6">
            <a:extLst>
              <a:ext uri="{FF2B5EF4-FFF2-40B4-BE49-F238E27FC236}">
                <a16:creationId xmlns:a16="http://schemas.microsoft.com/office/drawing/2014/main" id="{D90DD325-4981-494A-A086-4F67E0DA1A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9535" y="1742678"/>
            <a:ext cx="3231019" cy="3231019"/>
          </a:xfrm>
          <a:prstGeom prst="rect">
            <a:avLst/>
          </a:prstGeom>
        </p:spPr>
      </p:pic>
      <p:sp>
        <p:nvSpPr>
          <p:cNvPr id="6" name="Speech Bubble: Oval 5">
            <a:extLst>
              <a:ext uri="{FF2B5EF4-FFF2-40B4-BE49-F238E27FC236}">
                <a16:creationId xmlns:a16="http://schemas.microsoft.com/office/drawing/2014/main" id="{1D154DFC-F50D-4B50-824C-7EB84EF4CB6B}"/>
              </a:ext>
            </a:extLst>
          </p:cNvPr>
          <p:cNvSpPr/>
          <p:nvPr/>
        </p:nvSpPr>
        <p:spPr>
          <a:xfrm>
            <a:off x="9920554" y="1330036"/>
            <a:ext cx="2102981" cy="1325563"/>
          </a:xfrm>
          <a:prstGeom prst="wedgeEllipseCallout">
            <a:avLst/>
          </a:prstGeom>
          <a:noFill/>
          <a:ln>
            <a:solidFill>
              <a:srgbClr val="0072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2BC"/>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901DD31B-0114-474C-BBAC-2B8FEE0EB6B3}"/>
              </a:ext>
            </a:extLst>
          </p:cNvPr>
          <p:cNvSpPr txBox="1"/>
          <p:nvPr/>
        </p:nvSpPr>
        <p:spPr>
          <a:xfrm>
            <a:off x="10232967" y="1454727"/>
            <a:ext cx="163816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mn-ea"/>
                <a:cs typeface="+mn-cs"/>
              </a:rPr>
              <a:t>COVID-19</a:t>
            </a:r>
            <a:r>
              <a:rPr kumimoji="0" lang="zh-CN" altLang="en-US" sz="1800" b="0" i="0" u="none" strike="noStrike" kern="1200" cap="none" spc="0" normalizeH="0" baseline="0" noProof="0" dirty="0">
                <a:ln>
                  <a:noFill/>
                </a:ln>
                <a:solidFill>
                  <a:prstClr val="black"/>
                </a:solidFill>
                <a:effectLst/>
                <a:uLnTx/>
                <a:uFillTx/>
                <a:latin typeface="Calibri" panose="020F0502020204030204"/>
                <a:ea typeface="+mn-ea"/>
                <a:cs typeface="+mn-cs"/>
              </a:rPr>
              <a:t>主要通過空氣傳播</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58348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209800" y="990462"/>
            <a:ext cx="7886700" cy="1325563"/>
          </a:xfrm>
        </p:spPr>
        <p:txBody>
          <a:bodyPr>
            <a:normAutofit/>
          </a:bodyPr>
          <a:lstStyle/>
          <a:p>
            <a:r>
              <a:rPr lang="zh-CN" altLang="en-US" dirty="0"/>
              <a:t>清潔劑產品的名稱：</a:t>
            </a:r>
            <a:r>
              <a:rPr lang="en-US" dirty="0"/>
              <a:t> _____________________</a:t>
            </a:r>
          </a:p>
        </p:txBody>
      </p:sp>
      <p:sp>
        <p:nvSpPr>
          <p:cNvPr id="8" name="Content Placeholder 7"/>
          <p:cNvSpPr>
            <a:spLocks noGrp="1"/>
          </p:cNvSpPr>
          <p:nvPr>
            <p:ph sz="half" idx="1"/>
          </p:nvPr>
        </p:nvSpPr>
        <p:spPr>
          <a:xfrm>
            <a:off x="2198055" y="2394067"/>
            <a:ext cx="3546915" cy="3933018"/>
          </a:xfrm>
        </p:spPr>
        <p:txBody>
          <a:bodyPr>
            <a:normAutofit/>
          </a:bodyPr>
          <a:lstStyle/>
          <a:p>
            <a:pPr>
              <a:buFont typeface="Wingdings" panose="05000000000000000000" pitchFamily="2" charset="2"/>
              <a:buChar char="q"/>
            </a:pPr>
            <a:r>
              <a:rPr lang="zh-CN" altLang="en-US" dirty="0"/>
              <a:t>是否有第三方</a:t>
            </a:r>
            <a:r>
              <a:rPr lang="en-US" dirty="0"/>
              <a:t>Green Seal</a:t>
            </a:r>
            <a:r>
              <a:rPr lang="zh-CN" altLang="en-US" dirty="0"/>
              <a:t>、</a:t>
            </a:r>
            <a:r>
              <a:rPr lang="en-US" dirty="0"/>
              <a:t> </a:t>
            </a:r>
            <a:r>
              <a:rPr lang="en-US" dirty="0" err="1"/>
              <a:t>EcoLogo</a:t>
            </a:r>
            <a:r>
              <a:rPr lang="en-US" dirty="0"/>
              <a:t> </a:t>
            </a:r>
            <a:r>
              <a:rPr lang="zh-CN" altLang="en-US" dirty="0"/>
              <a:t>或</a:t>
            </a:r>
            <a:r>
              <a:rPr lang="en-US" dirty="0"/>
              <a:t> Safer Choice </a:t>
            </a:r>
            <a:r>
              <a:rPr lang="zh-CN" altLang="en-US" dirty="0"/>
              <a:t>的認證？</a:t>
            </a:r>
            <a:endParaRPr lang="en-US" dirty="0"/>
          </a:p>
          <a:p>
            <a:pPr>
              <a:buFont typeface="Wingdings" panose="05000000000000000000" pitchFamily="2" charset="2"/>
              <a:buChar char="q"/>
            </a:pPr>
            <a:r>
              <a:rPr lang="zh-CN" altLang="en-US" dirty="0"/>
              <a:t>是否列出所有的成份？</a:t>
            </a:r>
            <a:endParaRPr lang="en-US" dirty="0"/>
          </a:p>
          <a:p>
            <a:pPr>
              <a:buFont typeface="Wingdings" panose="05000000000000000000" pitchFamily="2" charset="2"/>
              <a:buChar char="q"/>
            </a:pPr>
            <a:r>
              <a:rPr lang="zh-CN" altLang="en-US" dirty="0"/>
              <a:t>是否無染料？</a:t>
            </a:r>
            <a:endParaRPr lang="en-US" dirty="0"/>
          </a:p>
          <a:p>
            <a:pPr>
              <a:buFont typeface="Wingdings" panose="05000000000000000000" pitchFamily="2" charset="2"/>
              <a:buChar char="q"/>
            </a:pPr>
            <a:r>
              <a:rPr lang="zh-CN" altLang="en-US" dirty="0"/>
              <a:t>是否無香味？</a:t>
            </a:r>
            <a:endParaRPr lang="en-US" dirty="0"/>
          </a:p>
        </p:txBody>
      </p:sp>
      <p:sp>
        <p:nvSpPr>
          <p:cNvPr id="2" name="Content Placeholder 1"/>
          <p:cNvSpPr>
            <a:spLocks noGrp="1"/>
          </p:cNvSpPr>
          <p:nvPr>
            <p:ph sz="half" idx="2"/>
          </p:nvPr>
        </p:nvSpPr>
        <p:spPr>
          <a:xfrm>
            <a:off x="6153150" y="2345290"/>
            <a:ext cx="3886200" cy="4351338"/>
          </a:xfrm>
        </p:spPr>
        <p:txBody>
          <a:bodyPr>
            <a:normAutofit/>
          </a:bodyPr>
          <a:lstStyle/>
          <a:p>
            <a:pPr>
              <a:buFont typeface="Wingdings" panose="05000000000000000000" pitchFamily="2" charset="2"/>
              <a:buChar char="q"/>
            </a:pPr>
            <a:r>
              <a:rPr lang="zh-CN" altLang="en-US" dirty="0"/>
              <a:t>是否可以直接使用還是需要加水混合？</a:t>
            </a:r>
            <a:endParaRPr lang="en-US" dirty="0"/>
          </a:p>
          <a:p>
            <a:pPr>
              <a:buFont typeface="Wingdings" panose="05000000000000000000" pitchFamily="2" charset="2"/>
              <a:buChar char="q"/>
            </a:pPr>
            <a:r>
              <a:rPr lang="zh-CN" altLang="en-US" dirty="0"/>
              <a:t>我是否已經閱讀所有指示？</a:t>
            </a:r>
            <a:endParaRPr lang="en-US" dirty="0"/>
          </a:p>
          <a:p>
            <a:pPr>
              <a:buFont typeface="Wingdings" panose="05000000000000000000" pitchFamily="2" charset="2"/>
              <a:buChar char="q"/>
            </a:pPr>
            <a:r>
              <a:rPr lang="zh-CN" altLang="en-US" dirty="0"/>
              <a:t>是否在原始容器中？</a:t>
            </a:r>
            <a:endParaRPr lang="en-US" dirty="0"/>
          </a:p>
          <a:p>
            <a:pPr>
              <a:buFont typeface="Wingdings" panose="05000000000000000000" pitchFamily="2" charset="2"/>
              <a:buChar char="q"/>
            </a:pPr>
            <a:r>
              <a:rPr lang="zh-CN" altLang="en-US" dirty="0"/>
              <a:t>是否儲存在兒童不能觸及的地方？</a:t>
            </a:r>
            <a:endParaRPr lang="en-US" dirty="0"/>
          </a:p>
        </p:txBody>
      </p:sp>
      <p:sp>
        <p:nvSpPr>
          <p:cNvPr id="11" name="Rectangle 10"/>
          <p:cNvSpPr/>
          <p:nvPr/>
        </p:nvSpPr>
        <p:spPr>
          <a:xfrm>
            <a:off x="152400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EF6CC25-E81D-F1AB-FDC6-594C06257D6A}"/>
              </a:ext>
            </a:extLst>
          </p:cNvPr>
          <p:cNvSpPr txBox="1"/>
          <p:nvPr/>
        </p:nvSpPr>
        <p:spPr>
          <a:xfrm>
            <a:off x="8888896" y="6281531"/>
            <a:ext cx="1600200" cy="369332"/>
          </a:xfrm>
          <a:prstGeom prst="rect">
            <a:avLst/>
          </a:prstGeom>
          <a:noFill/>
        </p:spPr>
        <p:txBody>
          <a:bodyPr wrap="square" rtlCol="0">
            <a:spAutoFit/>
          </a:bodyPr>
          <a:lstStyle/>
          <a:p>
            <a:r>
              <a:rPr lang="en-US" dirty="0">
                <a:solidFill>
                  <a:schemeClr val="bg1"/>
                </a:solidFill>
              </a:rPr>
              <a:t>2023</a:t>
            </a:r>
          </a:p>
        </p:txBody>
      </p:sp>
    </p:spTree>
    <p:custDataLst>
      <p:tags r:id="rId1"/>
    </p:custDataLst>
    <p:extLst>
      <p:ext uri="{BB962C8B-B14F-4D97-AF65-F5344CB8AC3E}">
        <p14:creationId xmlns:p14="http://schemas.microsoft.com/office/powerpoint/2010/main" val="603383519"/>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152650" y="1195620"/>
            <a:ext cx="7886700" cy="1325563"/>
          </a:xfrm>
        </p:spPr>
        <p:txBody>
          <a:bodyPr>
            <a:normAutofit/>
          </a:bodyPr>
          <a:lstStyle/>
          <a:p>
            <a:r>
              <a:rPr lang="zh-CN" altLang="en-US" dirty="0"/>
              <a:t>抑菌劑產品的名稱：</a:t>
            </a:r>
            <a:r>
              <a:rPr lang="en-US" dirty="0"/>
              <a:t> _____________________</a:t>
            </a:r>
          </a:p>
        </p:txBody>
      </p:sp>
      <p:sp>
        <p:nvSpPr>
          <p:cNvPr id="9" name="Content Placeholder 8"/>
          <p:cNvSpPr>
            <a:spLocks noGrp="1"/>
          </p:cNvSpPr>
          <p:nvPr>
            <p:ph sz="half" idx="1"/>
          </p:nvPr>
        </p:nvSpPr>
        <p:spPr>
          <a:xfrm>
            <a:off x="2350747" y="2916981"/>
            <a:ext cx="6866141" cy="2918754"/>
          </a:xfrm>
        </p:spPr>
        <p:txBody>
          <a:bodyPr>
            <a:normAutofit fontScale="85000" lnSpcReduction="20000"/>
          </a:bodyPr>
          <a:lstStyle/>
          <a:p>
            <a:r>
              <a:rPr lang="en-US" sz="2300" dirty="0"/>
              <a:t>EPA </a:t>
            </a:r>
            <a:r>
              <a:rPr lang="zh-CN" altLang="en-US" sz="2300" dirty="0"/>
              <a:t>登記號碼</a:t>
            </a:r>
            <a:r>
              <a:rPr lang="en-US" sz="2300" dirty="0"/>
              <a:t>: ________________</a:t>
            </a:r>
          </a:p>
          <a:p>
            <a:r>
              <a:rPr lang="zh-CN" altLang="en-US" sz="2300" dirty="0"/>
              <a:t>活性成份</a:t>
            </a:r>
            <a:r>
              <a:rPr lang="en-US" sz="2300" dirty="0"/>
              <a:t>: __________________</a:t>
            </a:r>
          </a:p>
          <a:p>
            <a:r>
              <a:rPr lang="zh-CN" altLang="en-US" sz="2300" dirty="0"/>
              <a:t>警示語言</a:t>
            </a:r>
            <a:r>
              <a:rPr lang="en-US" sz="2300" dirty="0"/>
              <a:t> _______________________</a:t>
            </a:r>
          </a:p>
          <a:p>
            <a:r>
              <a:rPr lang="zh-CN" altLang="en-US" sz="2300" dirty="0"/>
              <a:t>需要混合配製？</a:t>
            </a:r>
            <a:r>
              <a:rPr lang="en-US" sz="2300" dirty="0"/>
              <a:t>_______</a:t>
            </a:r>
          </a:p>
          <a:p>
            <a:r>
              <a:rPr lang="zh-CN" altLang="en-US" sz="2300" dirty="0"/>
              <a:t>混合指示</a:t>
            </a:r>
            <a:r>
              <a:rPr lang="en-US" sz="2300" dirty="0"/>
              <a:t>_____________________</a:t>
            </a:r>
          </a:p>
          <a:p>
            <a:r>
              <a:rPr lang="zh-CN" altLang="en-US" sz="2300" dirty="0"/>
              <a:t>留置時間</a:t>
            </a:r>
            <a:r>
              <a:rPr lang="en-US" sz="2300" dirty="0"/>
              <a:t>: _______</a:t>
            </a:r>
          </a:p>
          <a:p>
            <a:r>
              <a:rPr lang="zh-CN" altLang="en-US" sz="2300" dirty="0"/>
              <a:t>食物接觸表面的安全性？</a:t>
            </a:r>
            <a:r>
              <a:rPr lang="en-US" sz="2300" dirty="0"/>
              <a:t>________ </a:t>
            </a:r>
          </a:p>
          <a:p>
            <a:r>
              <a:rPr lang="en-US" sz="2300" dirty="0"/>
              <a:t>DfE </a:t>
            </a:r>
            <a:r>
              <a:rPr lang="zh-CN" altLang="en-US" sz="2300" dirty="0"/>
              <a:t>徽標或</a:t>
            </a:r>
            <a:r>
              <a:rPr lang="en-US" sz="2300" dirty="0"/>
              <a:t> DfE </a:t>
            </a:r>
            <a:r>
              <a:rPr lang="zh-CN" altLang="en-US" sz="2300" dirty="0"/>
              <a:t>批准的活性成份？</a:t>
            </a:r>
            <a:r>
              <a:rPr lang="en-US" sz="2300" dirty="0"/>
              <a:t> ________</a:t>
            </a:r>
          </a:p>
          <a:p>
            <a:pPr marL="0" indent="0">
              <a:buNone/>
            </a:pPr>
            <a:endParaRPr lang="en-US" dirty="0"/>
          </a:p>
        </p:txBody>
      </p:sp>
      <p:sp>
        <p:nvSpPr>
          <p:cNvPr id="8" name="Rectangle 7"/>
          <p:cNvSpPr/>
          <p:nvPr/>
        </p:nvSpPr>
        <p:spPr>
          <a:xfrm>
            <a:off x="152400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F91CF56-8346-AD27-0DEA-5D94505F3124}"/>
              </a:ext>
            </a:extLst>
          </p:cNvPr>
          <p:cNvSpPr txBox="1"/>
          <p:nvPr/>
        </p:nvSpPr>
        <p:spPr>
          <a:xfrm>
            <a:off x="8888896" y="6281531"/>
            <a:ext cx="1600200" cy="369332"/>
          </a:xfrm>
          <a:prstGeom prst="rect">
            <a:avLst/>
          </a:prstGeom>
          <a:noFill/>
        </p:spPr>
        <p:txBody>
          <a:bodyPr wrap="square" rtlCol="0">
            <a:spAutoFit/>
          </a:bodyPr>
          <a:lstStyle/>
          <a:p>
            <a:r>
              <a:rPr lang="en-US" dirty="0">
                <a:solidFill>
                  <a:schemeClr val="bg1"/>
                </a:solidFill>
              </a:rPr>
              <a:t>2023</a:t>
            </a:r>
          </a:p>
        </p:txBody>
      </p:sp>
    </p:spTree>
    <p:custDataLst>
      <p:tags r:id="rId1"/>
    </p:custDataLst>
    <p:extLst>
      <p:ext uri="{BB962C8B-B14F-4D97-AF65-F5344CB8AC3E}">
        <p14:creationId xmlns:p14="http://schemas.microsoft.com/office/powerpoint/2010/main" val="3586071772"/>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252041" y="1240153"/>
            <a:ext cx="7886700" cy="1325563"/>
          </a:xfrm>
        </p:spPr>
        <p:txBody>
          <a:bodyPr>
            <a:normAutofit/>
          </a:bodyPr>
          <a:lstStyle/>
          <a:p>
            <a:r>
              <a:rPr lang="zh-CN" altLang="en-US" dirty="0"/>
              <a:t>消毒劑產品的名稱：</a:t>
            </a:r>
            <a:r>
              <a:rPr lang="en-US" dirty="0"/>
              <a:t> _____________________</a:t>
            </a:r>
          </a:p>
        </p:txBody>
      </p:sp>
      <p:sp>
        <p:nvSpPr>
          <p:cNvPr id="9" name="Content Placeholder 8"/>
          <p:cNvSpPr>
            <a:spLocks noGrp="1"/>
          </p:cNvSpPr>
          <p:nvPr>
            <p:ph sz="half" idx="1"/>
          </p:nvPr>
        </p:nvSpPr>
        <p:spPr>
          <a:xfrm>
            <a:off x="2344221" y="2859067"/>
            <a:ext cx="5124995" cy="2910580"/>
          </a:xfrm>
        </p:spPr>
        <p:txBody>
          <a:bodyPr>
            <a:normAutofit fontScale="92500" lnSpcReduction="10000"/>
          </a:bodyPr>
          <a:lstStyle/>
          <a:p>
            <a:r>
              <a:rPr lang="en-US" sz="2000" dirty="0"/>
              <a:t>EPA </a:t>
            </a:r>
            <a:r>
              <a:rPr lang="zh-CN" altLang="en-US" sz="2000" dirty="0"/>
              <a:t>登記號碼</a:t>
            </a:r>
            <a:r>
              <a:rPr lang="en-US" sz="2000" dirty="0"/>
              <a:t>: ________________</a:t>
            </a:r>
          </a:p>
          <a:p>
            <a:r>
              <a:rPr lang="zh-CN" altLang="en-US" sz="2000" dirty="0"/>
              <a:t>活性成份</a:t>
            </a:r>
            <a:r>
              <a:rPr lang="en-US" sz="2000" dirty="0"/>
              <a:t>: __________________</a:t>
            </a:r>
          </a:p>
          <a:p>
            <a:r>
              <a:rPr lang="zh-CN" altLang="en-US" sz="2000" dirty="0"/>
              <a:t>警示語言</a:t>
            </a:r>
            <a:r>
              <a:rPr lang="en-US" sz="2000" dirty="0"/>
              <a:t> _______________________</a:t>
            </a:r>
          </a:p>
          <a:p>
            <a:r>
              <a:rPr lang="zh-CN" altLang="en-US" sz="2000" dirty="0"/>
              <a:t>需要混合配製？</a:t>
            </a:r>
            <a:r>
              <a:rPr lang="en-US" sz="2000" dirty="0"/>
              <a:t>_______</a:t>
            </a:r>
          </a:p>
          <a:p>
            <a:r>
              <a:rPr lang="zh-CN" altLang="en-US" sz="2000" dirty="0"/>
              <a:t>混合指示</a:t>
            </a:r>
            <a:r>
              <a:rPr lang="en-US" sz="2000" dirty="0"/>
              <a:t>_____________________</a:t>
            </a:r>
          </a:p>
          <a:p>
            <a:r>
              <a:rPr lang="zh-CN" altLang="en-US" sz="2000" dirty="0"/>
              <a:t>留置時間</a:t>
            </a:r>
            <a:r>
              <a:rPr lang="en-US" sz="2000" dirty="0"/>
              <a:t>: _______</a:t>
            </a:r>
          </a:p>
          <a:p>
            <a:r>
              <a:rPr lang="zh-CN" altLang="en-US" sz="2000" dirty="0"/>
              <a:t>食物接觸表面的安全性？</a:t>
            </a:r>
            <a:r>
              <a:rPr lang="en-US" sz="2000" dirty="0"/>
              <a:t>________ </a:t>
            </a:r>
          </a:p>
          <a:p>
            <a:r>
              <a:rPr lang="en-US" sz="2000" dirty="0"/>
              <a:t>DfE </a:t>
            </a:r>
            <a:r>
              <a:rPr lang="zh-CN" altLang="en-US" sz="2000" dirty="0"/>
              <a:t>徽標或</a:t>
            </a:r>
            <a:r>
              <a:rPr lang="en-US" sz="2000" dirty="0"/>
              <a:t> DfE </a:t>
            </a:r>
            <a:r>
              <a:rPr lang="zh-CN" altLang="en-US" sz="2000" dirty="0"/>
              <a:t>批准的活性成份？</a:t>
            </a:r>
            <a:r>
              <a:rPr lang="en-US" sz="2000" dirty="0"/>
              <a:t> ________</a:t>
            </a:r>
          </a:p>
          <a:p>
            <a:pPr marL="0" indent="0">
              <a:buNone/>
            </a:pPr>
            <a:endParaRPr lang="en-US" dirty="0"/>
          </a:p>
        </p:txBody>
      </p:sp>
      <p:sp>
        <p:nvSpPr>
          <p:cNvPr id="8" name="Rectangle 7"/>
          <p:cNvSpPr/>
          <p:nvPr/>
        </p:nvSpPr>
        <p:spPr>
          <a:xfrm>
            <a:off x="152400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525722780"/>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2"/>
          <p:cNvSpPr>
            <a:spLocks noGrp="1" noChangeArrowheads="1"/>
          </p:cNvSpPr>
          <p:nvPr>
            <p:ph type="title" idx="4294967295"/>
          </p:nvPr>
        </p:nvSpPr>
        <p:spPr>
          <a:xfrm>
            <a:off x="0" y="638175"/>
            <a:ext cx="6799263" cy="490538"/>
          </a:xfrm>
        </p:spPr>
        <p:txBody>
          <a:bodyPr>
            <a:noAutofit/>
          </a:bodyPr>
          <a:lstStyle/>
          <a:p>
            <a:pPr algn="ctr"/>
            <a:r>
              <a:rPr lang="zh-CN" altLang="en-US" sz="3200" dirty="0">
                <a:cs typeface="Arial" panose="020B0604020202020204" pitchFamily="34" charset="0"/>
              </a:rPr>
              <a:t>消毒和抑菌的步驟</a:t>
            </a:r>
            <a:endParaRPr lang="en-US" altLang="en-US" sz="3200" dirty="0">
              <a:cs typeface="Arial" panose="020B0604020202020204" pitchFamily="34" charset="0"/>
            </a:endParaRPr>
          </a:p>
        </p:txBody>
      </p:sp>
      <p:sp>
        <p:nvSpPr>
          <p:cNvPr id="51204" name="Rectangle 3"/>
          <p:cNvSpPr>
            <a:spLocks noGrp="1" noChangeArrowheads="1"/>
          </p:cNvSpPr>
          <p:nvPr>
            <p:ph type="body" idx="4294967295"/>
          </p:nvPr>
        </p:nvSpPr>
        <p:spPr>
          <a:xfrm>
            <a:off x="1239864" y="1230643"/>
            <a:ext cx="5881688" cy="3716338"/>
          </a:xfrm>
        </p:spPr>
        <p:txBody>
          <a:bodyPr>
            <a:noAutofit/>
          </a:bodyPr>
          <a:lstStyle/>
          <a:p>
            <a:pPr marL="342900" indent="-342900">
              <a:lnSpc>
                <a:spcPct val="120000"/>
              </a:lnSpc>
              <a:buClr>
                <a:schemeClr val="tx2"/>
              </a:buClr>
              <a:buNone/>
            </a:pPr>
            <a:r>
              <a:rPr lang="zh-CN" altLang="en-US" sz="1600" u="sng" dirty="0">
                <a:cs typeface="Arial" panose="020B0604020202020204" pitchFamily="34" charset="0"/>
              </a:rPr>
              <a:t>步驟</a:t>
            </a:r>
            <a:r>
              <a:rPr lang="en-US" altLang="en-US" sz="1600" u="sng" dirty="0">
                <a:cs typeface="Arial" panose="020B0604020202020204" pitchFamily="34" charset="0"/>
              </a:rPr>
              <a:t> 1:</a:t>
            </a:r>
            <a:r>
              <a:rPr lang="en-US" altLang="en-US" sz="1600" dirty="0">
                <a:cs typeface="Arial" panose="020B0604020202020204" pitchFamily="34" charset="0"/>
              </a:rPr>
              <a:t> </a:t>
            </a:r>
            <a:r>
              <a:rPr lang="zh-CN" altLang="en-US" sz="1600" dirty="0">
                <a:cs typeface="Arial" panose="020B0604020202020204" pitchFamily="34" charset="0"/>
              </a:rPr>
              <a:t>確定兒童在另一個區域</a:t>
            </a:r>
            <a:endParaRPr lang="en-US" altLang="en-US" sz="1600" dirty="0">
              <a:cs typeface="Arial" panose="020B0604020202020204" pitchFamily="34" charset="0"/>
            </a:endParaRPr>
          </a:p>
          <a:p>
            <a:pPr marL="342900" indent="-342900">
              <a:lnSpc>
                <a:spcPct val="120000"/>
              </a:lnSpc>
              <a:buClr>
                <a:schemeClr val="tx2"/>
              </a:buClr>
              <a:buNone/>
            </a:pPr>
            <a:r>
              <a:rPr lang="zh-CN" altLang="en-US" sz="1600" u="sng" dirty="0">
                <a:cs typeface="Arial" panose="020B0604020202020204" pitchFamily="34" charset="0"/>
              </a:rPr>
              <a:t>步驟</a:t>
            </a:r>
            <a:r>
              <a:rPr lang="en-US" altLang="en-US" sz="1600" u="sng" dirty="0">
                <a:cs typeface="Arial" panose="020B0604020202020204" pitchFamily="34" charset="0"/>
              </a:rPr>
              <a:t> 2:</a:t>
            </a:r>
            <a:r>
              <a:rPr lang="en-US" altLang="en-US" sz="1600" dirty="0">
                <a:cs typeface="Arial" panose="020B0604020202020204" pitchFamily="34" charset="0"/>
              </a:rPr>
              <a:t> </a:t>
            </a:r>
            <a:r>
              <a:rPr lang="zh-CN" altLang="en-US" sz="1600" dirty="0">
                <a:cs typeface="Arial" panose="020B0604020202020204" pitchFamily="34" charset="0"/>
              </a:rPr>
              <a:t>使用非抗菌肥皂或清潔劑和水進行預清潔</a:t>
            </a:r>
            <a:endParaRPr lang="en-US" altLang="en-US" sz="1600" u="sng" dirty="0">
              <a:cs typeface="Arial" panose="020B0604020202020204" pitchFamily="34" charset="0"/>
            </a:endParaRPr>
          </a:p>
          <a:p>
            <a:pPr marL="342900" indent="-342900">
              <a:lnSpc>
                <a:spcPct val="120000"/>
              </a:lnSpc>
              <a:buClr>
                <a:schemeClr val="tx2"/>
              </a:buClr>
              <a:buNone/>
            </a:pPr>
            <a:r>
              <a:rPr lang="zh-CN" altLang="en-US" sz="1600" u="sng" dirty="0">
                <a:cs typeface="Arial" panose="020B0604020202020204" pitchFamily="34" charset="0"/>
              </a:rPr>
              <a:t>步驟</a:t>
            </a:r>
            <a:r>
              <a:rPr lang="en-US" altLang="en-US" sz="1600" u="sng" dirty="0">
                <a:cs typeface="Arial" panose="020B0604020202020204" pitchFamily="34" charset="0"/>
              </a:rPr>
              <a:t> 3:</a:t>
            </a:r>
            <a:r>
              <a:rPr lang="en-US" altLang="en-US" sz="1600" dirty="0">
                <a:cs typeface="Arial" panose="020B0604020202020204" pitchFamily="34" charset="0"/>
              </a:rPr>
              <a:t> </a:t>
            </a:r>
            <a:r>
              <a:rPr lang="zh-CN" altLang="en-US" sz="1600" dirty="0">
                <a:cs typeface="Arial" panose="020B0604020202020204" pitchFamily="34" charset="0"/>
              </a:rPr>
              <a:t>依照產品標籤施加消毒劑或抑菌劑</a:t>
            </a:r>
            <a:endParaRPr lang="en-US" altLang="en-US" sz="1600" dirty="0">
              <a:cs typeface="Arial" panose="020B0604020202020204" pitchFamily="34" charset="0"/>
            </a:endParaRPr>
          </a:p>
          <a:p>
            <a:pPr marL="800100" lvl="1" indent="-342900">
              <a:lnSpc>
                <a:spcPct val="120000"/>
              </a:lnSpc>
              <a:buClr>
                <a:schemeClr val="tx2"/>
              </a:buClr>
              <a:buSzPct val="75000"/>
            </a:pPr>
            <a:r>
              <a:rPr lang="zh-CN" altLang="en-US" sz="1600" dirty="0">
                <a:cs typeface="Arial" panose="020B0604020202020204" pitchFamily="34" charset="0"/>
              </a:rPr>
              <a:t>噴液時避開呼吸區域</a:t>
            </a:r>
            <a:endParaRPr lang="en-US" altLang="en-US" sz="1600" dirty="0">
              <a:cs typeface="Arial" panose="020B0604020202020204" pitchFamily="34" charset="0"/>
            </a:endParaRPr>
          </a:p>
          <a:p>
            <a:pPr marL="800100" lvl="1" indent="-342900">
              <a:lnSpc>
                <a:spcPct val="120000"/>
              </a:lnSpc>
              <a:buClr>
                <a:schemeClr val="tx2"/>
              </a:buClr>
              <a:buSzPct val="75000"/>
            </a:pPr>
            <a:r>
              <a:rPr lang="zh-CN" altLang="en-US" sz="1600" dirty="0">
                <a:cs typeface="Arial" panose="020B0604020202020204" pitchFamily="34" charset="0"/>
              </a:rPr>
              <a:t>確保通風良好</a:t>
            </a:r>
            <a:endParaRPr lang="en-US" altLang="en-US" sz="1600" dirty="0">
              <a:cs typeface="Arial" panose="020B0604020202020204" pitchFamily="34" charset="0"/>
            </a:endParaRPr>
          </a:p>
          <a:p>
            <a:pPr marL="342900" indent="-342900">
              <a:lnSpc>
                <a:spcPct val="120000"/>
              </a:lnSpc>
              <a:buClr>
                <a:schemeClr val="tx2"/>
              </a:buClr>
              <a:buNone/>
            </a:pPr>
            <a:r>
              <a:rPr lang="zh-CN" altLang="en-US" sz="1600" u="sng" dirty="0">
                <a:cs typeface="Arial" panose="020B0604020202020204" pitchFamily="34" charset="0"/>
              </a:rPr>
              <a:t>步驟</a:t>
            </a:r>
            <a:r>
              <a:rPr lang="en-US" altLang="en-US" sz="1600" u="sng" dirty="0">
                <a:cs typeface="Arial" panose="020B0604020202020204" pitchFamily="34" charset="0"/>
              </a:rPr>
              <a:t> 4:</a:t>
            </a:r>
            <a:r>
              <a:rPr lang="en-US" altLang="en-US" sz="1600" dirty="0">
                <a:cs typeface="Arial" panose="020B0604020202020204" pitchFamily="34" charset="0"/>
              </a:rPr>
              <a:t> </a:t>
            </a:r>
            <a:r>
              <a:rPr lang="zh-CN" altLang="en-US" sz="1600" dirty="0">
                <a:cs typeface="Arial" panose="020B0604020202020204" pitchFamily="34" charset="0"/>
              </a:rPr>
              <a:t>保持表面濕潤</a:t>
            </a:r>
            <a:endParaRPr lang="en-US" altLang="en-US" sz="1600" dirty="0">
              <a:cs typeface="Arial" panose="020B0604020202020204" pitchFamily="34" charset="0"/>
            </a:endParaRPr>
          </a:p>
          <a:p>
            <a:pPr>
              <a:lnSpc>
                <a:spcPct val="120000"/>
              </a:lnSpc>
              <a:buClr>
                <a:schemeClr val="tx2"/>
              </a:buClr>
              <a:buSzPct val="75000"/>
            </a:pPr>
            <a:r>
              <a:rPr lang="zh-CN" altLang="en-US" sz="1600" dirty="0">
                <a:cs typeface="Arial" panose="020B0604020202020204" pitchFamily="34" charset="0"/>
              </a:rPr>
              <a:t>查看產品標籤上的接觸</a:t>
            </a:r>
            <a:r>
              <a:rPr lang="en-US" altLang="en-US" sz="1600" dirty="0">
                <a:cs typeface="Arial" panose="020B0604020202020204" pitchFamily="34" charset="0"/>
              </a:rPr>
              <a:t> (</a:t>
            </a:r>
            <a:r>
              <a:rPr lang="zh-CN" altLang="en-US" sz="1600" dirty="0">
                <a:cs typeface="Arial" panose="020B0604020202020204" pitchFamily="34" charset="0"/>
              </a:rPr>
              <a:t>靜置</a:t>
            </a:r>
            <a:r>
              <a:rPr lang="en-US" altLang="en-US" sz="1600" dirty="0">
                <a:cs typeface="Arial" panose="020B0604020202020204" pitchFamily="34" charset="0"/>
              </a:rPr>
              <a:t>) </a:t>
            </a:r>
            <a:r>
              <a:rPr lang="zh-CN" altLang="en-US" sz="1600" dirty="0">
                <a:cs typeface="Arial" panose="020B0604020202020204" pitchFamily="34" charset="0"/>
              </a:rPr>
              <a:t>時間</a:t>
            </a:r>
            <a:endParaRPr lang="en-US" altLang="en-US" sz="1600" dirty="0">
              <a:cs typeface="Arial" panose="020B0604020202020204" pitchFamily="34" charset="0"/>
            </a:endParaRPr>
          </a:p>
          <a:p>
            <a:pPr>
              <a:lnSpc>
                <a:spcPct val="120000"/>
              </a:lnSpc>
              <a:buClr>
                <a:schemeClr val="tx2"/>
              </a:buClr>
              <a:buSzPct val="75000"/>
            </a:pPr>
            <a:r>
              <a:rPr lang="zh-CN" altLang="en-US" sz="1600" dirty="0">
                <a:cs typeface="Arial" panose="020B0604020202020204" pitchFamily="34" charset="0"/>
              </a:rPr>
              <a:t>用電子計時器、煮蛋計時器、腕錶或智慧型手機追蹤時間</a:t>
            </a:r>
            <a:endParaRPr lang="en-US" altLang="en-US" sz="1600" dirty="0">
              <a:cs typeface="Arial" panose="020B0604020202020204" pitchFamily="34" charset="0"/>
            </a:endParaRPr>
          </a:p>
          <a:p>
            <a:pPr marL="342900" indent="-342900">
              <a:lnSpc>
                <a:spcPct val="120000"/>
              </a:lnSpc>
              <a:buClr>
                <a:schemeClr val="tx2"/>
              </a:buClr>
              <a:buNone/>
            </a:pPr>
            <a:r>
              <a:rPr lang="zh-CN" altLang="en-US" sz="1600" u="sng" dirty="0">
                <a:cs typeface="Arial" panose="020B0604020202020204" pitchFamily="34" charset="0"/>
              </a:rPr>
              <a:t>步驟</a:t>
            </a:r>
            <a:r>
              <a:rPr lang="en-US" altLang="en-US" sz="1600" u="sng" dirty="0">
                <a:cs typeface="Arial" panose="020B0604020202020204" pitchFamily="34" charset="0"/>
              </a:rPr>
              <a:t> 5:</a:t>
            </a:r>
            <a:r>
              <a:rPr lang="en-US" altLang="en-US" sz="1600" dirty="0">
                <a:cs typeface="Arial" panose="020B0604020202020204" pitchFamily="34" charset="0"/>
              </a:rPr>
              <a:t>  </a:t>
            </a:r>
            <a:r>
              <a:rPr lang="zh-CN" altLang="en-US" sz="1600" dirty="0">
                <a:cs typeface="Arial" panose="020B0604020202020204" pitchFamily="34" charset="0"/>
              </a:rPr>
              <a:t>風乾或用乾淨的廚房紙巾或布擦乾</a:t>
            </a:r>
            <a:endParaRPr lang="en-US" altLang="en-US" sz="1600" dirty="0">
              <a:cs typeface="Arial" panose="020B0604020202020204" pitchFamily="34" charset="0"/>
            </a:endParaRPr>
          </a:p>
        </p:txBody>
      </p:sp>
      <p:sp>
        <p:nvSpPr>
          <p:cNvPr id="51205" name="TextBox 4"/>
          <p:cNvSpPr txBox="1">
            <a:spLocks noChangeArrowheads="1"/>
          </p:cNvSpPr>
          <p:nvPr/>
        </p:nvSpPr>
        <p:spPr bwMode="auto">
          <a:xfrm>
            <a:off x="2656286" y="3693319"/>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000">
                <a:solidFill>
                  <a:schemeClr val="tx1"/>
                </a:solidFill>
                <a:latin typeface="Calibri" panose="020F0502020204030204" pitchFamily="34" charset="0"/>
                <a:cs typeface="Arial" panose="020B0604020202020204" pitchFamily="34" charset="0"/>
              </a:defRPr>
            </a:lvl1pPr>
            <a:lvl2pPr marL="742950" indent="-285750" eaLnBrk="0" hangingPunct="0">
              <a:defRPr sz="1000">
                <a:solidFill>
                  <a:schemeClr val="tx1"/>
                </a:solidFill>
                <a:latin typeface="Calibri" panose="020F0502020204030204" pitchFamily="34" charset="0"/>
                <a:cs typeface="Arial" panose="020B0604020202020204" pitchFamily="34" charset="0"/>
              </a:defRPr>
            </a:lvl2pPr>
            <a:lvl3pPr marL="1143000" indent="-228600" eaLnBrk="0" hangingPunct="0">
              <a:defRPr sz="1000">
                <a:solidFill>
                  <a:schemeClr val="tx1"/>
                </a:solidFill>
                <a:latin typeface="Calibri" panose="020F0502020204030204" pitchFamily="34" charset="0"/>
                <a:cs typeface="Arial" panose="020B0604020202020204" pitchFamily="34" charset="0"/>
              </a:defRPr>
            </a:lvl3pPr>
            <a:lvl4pPr marL="1600200" indent="-228600" eaLnBrk="0" hangingPunct="0">
              <a:defRPr sz="1000">
                <a:solidFill>
                  <a:schemeClr val="tx1"/>
                </a:solidFill>
                <a:latin typeface="Calibri" panose="020F0502020204030204" pitchFamily="34" charset="0"/>
                <a:cs typeface="Arial" panose="020B0604020202020204" pitchFamily="34" charset="0"/>
              </a:defRPr>
            </a:lvl4pPr>
            <a:lvl5pPr marL="2057400" indent="-228600" eaLnBrk="0" hangingPunct="0">
              <a:defRPr sz="1000">
                <a:solidFill>
                  <a:schemeClr val="tx1"/>
                </a:solidFill>
                <a:latin typeface="Calibri" panose="020F0502020204030204" pitchFamily="34" charset="0"/>
                <a:cs typeface="Arial" panose="020B0604020202020204" pitchFamily="34" charset="0"/>
              </a:defRPr>
            </a:lvl5pPr>
            <a:lvl6pPr marL="2514600" indent="-228600" algn="ctr" defTabSz="457200" eaLnBrk="0" fontAlgn="base" hangingPunct="0">
              <a:spcBef>
                <a:spcPct val="0"/>
              </a:spcBef>
              <a:spcAft>
                <a:spcPct val="0"/>
              </a:spcAft>
              <a:defRPr sz="1000">
                <a:solidFill>
                  <a:schemeClr val="tx1"/>
                </a:solidFill>
                <a:latin typeface="Calibri" panose="020F0502020204030204" pitchFamily="34" charset="0"/>
                <a:cs typeface="Arial" panose="020B0604020202020204" pitchFamily="34" charset="0"/>
              </a:defRPr>
            </a:lvl6pPr>
            <a:lvl7pPr marL="2971800" indent="-228600" algn="ctr" defTabSz="457200" eaLnBrk="0" fontAlgn="base" hangingPunct="0">
              <a:spcBef>
                <a:spcPct val="0"/>
              </a:spcBef>
              <a:spcAft>
                <a:spcPct val="0"/>
              </a:spcAft>
              <a:defRPr sz="1000">
                <a:solidFill>
                  <a:schemeClr val="tx1"/>
                </a:solidFill>
                <a:latin typeface="Calibri" panose="020F0502020204030204" pitchFamily="34" charset="0"/>
                <a:cs typeface="Arial" panose="020B0604020202020204" pitchFamily="34" charset="0"/>
              </a:defRPr>
            </a:lvl7pPr>
            <a:lvl8pPr marL="3429000" indent="-228600" algn="ctr" defTabSz="457200" eaLnBrk="0" fontAlgn="base" hangingPunct="0">
              <a:spcBef>
                <a:spcPct val="0"/>
              </a:spcBef>
              <a:spcAft>
                <a:spcPct val="0"/>
              </a:spcAft>
              <a:defRPr sz="1000">
                <a:solidFill>
                  <a:schemeClr val="tx1"/>
                </a:solidFill>
                <a:latin typeface="Calibri" panose="020F0502020204030204" pitchFamily="34" charset="0"/>
                <a:cs typeface="Arial" panose="020B0604020202020204" pitchFamily="34" charset="0"/>
              </a:defRPr>
            </a:lvl8pPr>
            <a:lvl9pPr marL="3886200" indent="-228600" algn="ctr" defTabSz="457200" eaLnBrk="0" fontAlgn="base" hangingPunct="0">
              <a:spcBef>
                <a:spcPct val="0"/>
              </a:spcBef>
              <a:spcAft>
                <a:spcPct val="0"/>
              </a:spcAft>
              <a:defRPr sz="1000">
                <a:solidFill>
                  <a:schemeClr val="tx1"/>
                </a:solidFill>
                <a:latin typeface="Calibri" panose="020F0502020204030204" pitchFamily="34" charset="0"/>
                <a:cs typeface="Arial" panose="020B0604020202020204" pitchFamily="34" charset="0"/>
              </a:defRPr>
            </a:lvl9pPr>
          </a:lstStyle>
          <a:p>
            <a:pPr algn="l" eaLnBrk="1" hangingPunct="1"/>
            <a:endParaRPr lang="en-US" altLang="en-US" sz="1350"/>
          </a:p>
        </p:txBody>
      </p:sp>
      <p:pic>
        <p:nvPicPr>
          <p:cNvPr id="51202"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2657" y="2953377"/>
            <a:ext cx="1246339" cy="104261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1206"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62877" y="1531705"/>
            <a:ext cx="1416404" cy="114777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1207" name="Picture 1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62877" y="4416070"/>
            <a:ext cx="1416404" cy="109790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 name="Rectangle 10"/>
          <p:cNvSpPr/>
          <p:nvPr/>
        </p:nvSpPr>
        <p:spPr>
          <a:xfrm>
            <a:off x="152400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615BDC9-E439-C28D-1A73-F3FE18868A6D}"/>
              </a:ext>
            </a:extLst>
          </p:cNvPr>
          <p:cNvSpPr txBox="1"/>
          <p:nvPr/>
        </p:nvSpPr>
        <p:spPr>
          <a:xfrm>
            <a:off x="8888896" y="6281531"/>
            <a:ext cx="1600200" cy="369332"/>
          </a:xfrm>
          <a:prstGeom prst="rect">
            <a:avLst/>
          </a:prstGeom>
          <a:noFill/>
        </p:spPr>
        <p:txBody>
          <a:bodyPr wrap="square" rtlCol="0">
            <a:spAutoFit/>
          </a:bodyPr>
          <a:lstStyle/>
          <a:p>
            <a:r>
              <a:rPr lang="en-US" dirty="0">
                <a:solidFill>
                  <a:schemeClr val="bg1"/>
                </a:solidFill>
              </a:rPr>
              <a:t>2023</a:t>
            </a:r>
          </a:p>
        </p:txBody>
      </p:sp>
    </p:spTree>
    <p:custDataLst>
      <p:tags r:id="rId1"/>
    </p:custDataLst>
    <p:extLst>
      <p:ext uri="{BB962C8B-B14F-4D97-AF65-F5344CB8AC3E}">
        <p14:creationId xmlns:p14="http://schemas.microsoft.com/office/powerpoint/2010/main" val="260799718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04">
                                            <p:txEl>
                                              <p:pRg st="0" end="0"/>
                                            </p:txEl>
                                          </p:spTgt>
                                        </p:tgtEl>
                                        <p:attrNameLst>
                                          <p:attrName>style.visibility</p:attrName>
                                        </p:attrNameLst>
                                      </p:cBhvr>
                                      <p:to>
                                        <p:strVal val="visible"/>
                                      </p:to>
                                    </p:set>
                                    <p:anim calcmode="lin" valueType="num">
                                      <p:cBhvr additive="base">
                                        <p:cTn id="7" dur="500" fill="hold"/>
                                        <p:tgtEl>
                                          <p:spTgt spid="5120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120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1204">
                                            <p:txEl>
                                              <p:pRg st="1" end="1"/>
                                            </p:txEl>
                                          </p:spTgt>
                                        </p:tgtEl>
                                        <p:attrNameLst>
                                          <p:attrName>style.visibility</p:attrName>
                                        </p:attrNameLst>
                                      </p:cBhvr>
                                      <p:to>
                                        <p:strVal val="visible"/>
                                      </p:to>
                                    </p:set>
                                    <p:anim calcmode="lin" valueType="num">
                                      <p:cBhvr additive="base">
                                        <p:cTn id="13" dur="500" fill="hold"/>
                                        <p:tgtEl>
                                          <p:spTgt spid="5120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120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1204">
                                            <p:txEl>
                                              <p:pRg st="2" end="2"/>
                                            </p:txEl>
                                          </p:spTgt>
                                        </p:tgtEl>
                                        <p:attrNameLst>
                                          <p:attrName>style.visibility</p:attrName>
                                        </p:attrNameLst>
                                      </p:cBhvr>
                                      <p:to>
                                        <p:strVal val="visible"/>
                                      </p:to>
                                    </p:set>
                                    <p:anim calcmode="lin" valueType="num">
                                      <p:cBhvr additive="base">
                                        <p:cTn id="19" dur="500" fill="hold"/>
                                        <p:tgtEl>
                                          <p:spTgt spid="5120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1204">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1204">
                                            <p:txEl>
                                              <p:pRg st="3" end="3"/>
                                            </p:txEl>
                                          </p:spTgt>
                                        </p:tgtEl>
                                        <p:attrNameLst>
                                          <p:attrName>style.visibility</p:attrName>
                                        </p:attrNameLst>
                                      </p:cBhvr>
                                      <p:to>
                                        <p:strVal val="visible"/>
                                      </p:to>
                                    </p:set>
                                    <p:anim calcmode="lin" valueType="num">
                                      <p:cBhvr additive="base">
                                        <p:cTn id="23" dur="500" fill="hold"/>
                                        <p:tgtEl>
                                          <p:spTgt spid="51204">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1204">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1204">
                                            <p:txEl>
                                              <p:pRg st="4" end="4"/>
                                            </p:txEl>
                                          </p:spTgt>
                                        </p:tgtEl>
                                        <p:attrNameLst>
                                          <p:attrName>style.visibility</p:attrName>
                                        </p:attrNameLst>
                                      </p:cBhvr>
                                      <p:to>
                                        <p:strVal val="visible"/>
                                      </p:to>
                                    </p:set>
                                    <p:anim calcmode="lin" valueType="num">
                                      <p:cBhvr additive="base">
                                        <p:cTn id="27" dur="500" fill="hold"/>
                                        <p:tgtEl>
                                          <p:spTgt spid="51204">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120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51204">
                                            <p:txEl>
                                              <p:pRg st="5" end="5"/>
                                            </p:txEl>
                                          </p:spTgt>
                                        </p:tgtEl>
                                        <p:attrNameLst>
                                          <p:attrName>style.visibility</p:attrName>
                                        </p:attrNameLst>
                                      </p:cBhvr>
                                      <p:to>
                                        <p:strVal val="visible"/>
                                      </p:to>
                                    </p:set>
                                    <p:anim calcmode="lin" valueType="num">
                                      <p:cBhvr additive="base">
                                        <p:cTn id="33" dur="500" fill="hold"/>
                                        <p:tgtEl>
                                          <p:spTgt spid="51204">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1204">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51204">
                                            <p:txEl>
                                              <p:pRg st="6" end="6"/>
                                            </p:txEl>
                                          </p:spTgt>
                                        </p:tgtEl>
                                        <p:attrNameLst>
                                          <p:attrName>style.visibility</p:attrName>
                                        </p:attrNameLst>
                                      </p:cBhvr>
                                      <p:to>
                                        <p:strVal val="visible"/>
                                      </p:to>
                                    </p:set>
                                    <p:anim calcmode="lin" valueType="num">
                                      <p:cBhvr additive="base">
                                        <p:cTn id="37" dur="500" fill="hold"/>
                                        <p:tgtEl>
                                          <p:spTgt spid="51204">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1204">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51204">
                                            <p:txEl>
                                              <p:pRg st="7" end="7"/>
                                            </p:txEl>
                                          </p:spTgt>
                                        </p:tgtEl>
                                        <p:attrNameLst>
                                          <p:attrName>style.visibility</p:attrName>
                                        </p:attrNameLst>
                                      </p:cBhvr>
                                      <p:to>
                                        <p:strVal val="visible"/>
                                      </p:to>
                                    </p:set>
                                    <p:anim calcmode="lin" valueType="num">
                                      <p:cBhvr additive="base">
                                        <p:cTn id="41" dur="500" fill="hold"/>
                                        <p:tgtEl>
                                          <p:spTgt spid="51204">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5120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51204">
                                            <p:txEl>
                                              <p:pRg st="8" end="8"/>
                                            </p:txEl>
                                          </p:spTgt>
                                        </p:tgtEl>
                                        <p:attrNameLst>
                                          <p:attrName>style.visibility</p:attrName>
                                        </p:attrNameLst>
                                      </p:cBhvr>
                                      <p:to>
                                        <p:strVal val="visible"/>
                                      </p:to>
                                    </p:set>
                                    <p:anim calcmode="lin" valueType="num">
                                      <p:cBhvr additive="base">
                                        <p:cTn id="47" dur="500" fill="hold"/>
                                        <p:tgtEl>
                                          <p:spTgt spid="51204">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5120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6608" y="1816779"/>
            <a:ext cx="2654363" cy="3434668"/>
          </a:xfrm>
          <a:prstGeom prst="rect">
            <a:avLst/>
          </a:prstGeom>
          <a:ln>
            <a:solidFill>
              <a:schemeClr val="tx1"/>
            </a:solidFill>
          </a:ln>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117420">
            <a:off x="2010537" y="1396814"/>
            <a:ext cx="2654062" cy="3434668"/>
          </a:xfrm>
          <a:prstGeom prst="rect">
            <a:avLst/>
          </a:prstGeom>
          <a:ln>
            <a:solidFill>
              <a:schemeClr val="tx1"/>
            </a:solidFill>
          </a:ln>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78874">
            <a:off x="7384988" y="1233481"/>
            <a:ext cx="2654363" cy="3434668"/>
          </a:xfrm>
          <a:prstGeom prst="rect">
            <a:avLst/>
          </a:prstGeom>
          <a:ln>
            <a:solidFill>
              <a:schemeClr val="tx1"/>
            </a:solidFill>
          </a:ln>
        </p:spPr>
      </p:pic>
      <p:sp>
        <p:nvSpPr>
          <p:cNvPr id="8" name="TextBox 7">
            <a:extLst>
              <a:ext uri="{FF2B5EF4-FFF2-40B4-BE49-F238E27FC236}">
                <a16:creationId xmlns:a16="http://schemas.microsoft.com/office/drawing/2014/main" id="{93E95062-5711-4711-A8CA-16C8B93A78F1}"/>
              </a:ext>
            </a:extLst>
          </p:cNvPr>
          <p:cNvSpPr txBox="1"/>
          <p:nvPr/>
        </p:nvSpPr>
        <p:spPr>
          <a:xfrm>
            <a:off x="6849687" y="6352142"/>
            <a:ext cx="3007641" cy="369332"/>
          </a:xfrm>
          <a:prstGeom prst="rect">
            <a:avLst/>
          </a:prstGeom>
          <a:noFill/>
        </p:spPr>
        <p:txBody>
          <a:bodyPr wrap="square" rtlCol="0">
            <a:spAutoFit/>
          </a:bodyPr>
          <a:lstStyle/>
          <a:p>
            <a:r>
              <a:rPr lang="en-US" dirty="0">
                <a:solidFill>
                  <a:schemeClr val="bg1"/>
                </a:solidFill>
              </a:rPr>
              <a:t>Updated January 2023</a:t>
            </a:r>
          </a:p>
        </p:txBody>
      </p:sp>
    </p:spTree>
    <p:extLst>
      <p:ext uri="{BB962C8B-B14F-4D97-AF65-F5344CB8AC3E}">
        <p14:creationId xmlns:p14="http://schemas.microsoft.com/office/powerpoint/2010/main" val="5674035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2"/>
          <p:cNvSpPr>
            <a:spLocks noGrp="1"/>
          </p:cNvSpPr>
          <p:nvPr>
            <p:ph type="title" idx="4294967295"/>
          </p:nvPr>
        </p:nvSpPr>
        <p:spPr>
          <a:xfrm>
            <a:off x="1237146" y="849313"/>
            <a:ext cx="7651750" cy="1084262"/>
          </a:xfrm>
        </p:spPr>
        <p:txBody>
          <a:bodyPr anchorCtr="0">
            <a:normAutofit fontScale="90000"/>
          </a:bodyPr>
          <a:lstStyle/>
          <a:p>
            <a:pPr eaLnBrk="1" hangingPunct="1"/>
            <a:r>
              <a:rPr lang="zh-CN" altLang="en-US" dirty="0"/>
              <a:t>使用抑菌劑和消毒劑時務必</a:t>
            </a:r>
            <a:r>
              <a:rPr lang="zh-CN" altLang="en-US" dirty="0">
                <a:solidFill>
                  <a:srgbClr val="FF0000"/>
                </a:solidFill>
              </a:rPr>
              <a:t>謹慎</a:t>
            </a:r>
            <a:endParaRPr lang="en-US" altLang="en-US" dirty="0"/>
          </a:p>
        </p:txBody>
      </p:sp>
      <p:sp>
        <p:nvSpPr>
          <p:cNvPr id="40963" name="Rectangle 3"/>
          <p:cNvSpPr>
            <a:spLocks noGrp="1"/>
          </p:cNvSpPr>
          <p:nvPr>
            <p:ph type="body" idx="4294967295"/>
          </p:nvPr>
        </p:nvSpPr>
        <p:spPr>
          <a:xfrm>
            <a:off x="1221883" y="1933575"/>
            <a:ext cx="5722938" cy="3770312"/>
          </a:xfrm>
        </p:spPr>
        <p:txBody>
          <a:bodyPr>
            <a:noAutofit/>
          </a:bodyPr>
          <a:lstStyle/>
          <a:p>
            <a:pPr>
              <a:lnSpc>
                <a:spcPct val="150000"/>
              </a:lnSpc>
              <a:buClr>
                <a:schemeClr val="accent2"/>
              </a:buClr>
              <a:buSzPct val="100000"/>
              <a:buFont typeface="Wingdings" panose="05000000000000000000" pitchFamily="2" charset="2"/>
              <a:buChar char="ü"/>
            </a:pPr>
            <a:r>
              <a:rPr lang="zh-CN" altLang="en-US" sz="2600" dirty="0"/>
              <a:t>確保通風良好</a:t>
            </a:r>
            <a:endParaRPr lang="en-US" altLang="en-US" sz="2600" dirty="0"/>
          </a:p>
          <a:p>
            <a:pPr>
              <a:lnSpc>
                <a:spcPct val="100000"/>
              </a:lnSpc>
              <a:buClr>
                <a:schemeClr val="accent2"/>
              </a:buClr>
              <a:buSzPct val="100000"/>
              <a:buFont typeface="Wingdings" panose="05000000000000000000" pitchFamily="2" charset="2"/>
              <a:buChar char="ü"/>
            </a:pPr>
            <a:r>
              <a:rPr lang="zh-CN" altLang="en-US" sz="2600" dirty="0"/>
              <a:t>噴液時瓶子遠離鼻和口</a:t>
            </a:r>
            <a:endParaRPr lang="en-US" altLang="en-US" sz="2600" dirty="0"/>
          </a:p>
          <a:p>
            <a:pPr>
              <a:lnSpc>
                <a:spcPct val="100000"/>
              </a:lnSpc>
              <a:buClr>
                <a:schemeClr val="accent2"/>
              </a:buClr>
              <a:buSzPct val="100000"/>
              <a:buFont typeface="Wingdings" panose="05000000000000000000" pitchFamily="2" charset="2"/>
              <a:buChar char="ü"/>
            </a:pPr>
            <a:r>
              <a:rPr lang="zh-CN" altLang="en-US" sz="2600" dirty="0"/>
              <a:t>在稀釋瓶的標籤上註明產品名稱和日期</a:t>
            </a:r>
            <a:endParaRPr lang="en-US" altLang="en-US" sz="2600" dirty="0"/>
          </a:p>
          <a:p>
            <a:pPr>
              <a:lnSpc>
                <a:spcPct val="100000"/>
              </a:lnSpc>
              <a:spcBef>
                <a:spcPts val="0"/>
              </a:spcBef>
              <a:buClr>
                <a:schemeClr val="accent2"/>
              </a:buClr>
              <a:buSzPct val="100000"/>
              <a:buFont typeface="Wingdings" panose="05000000000000000000" pitchFamily="2" charset="2"/>
              <a:buChar char="ü"/>
            </a:pPr>
            <a:r>
              <a:rPr lang="zh-CN" altLang="en-US" sz="2600" dirty="0"/>
              <a:t>將產品放在上鎖的櫃子中，</a:t>
            </a:r>
            <a:br>
              <a:rPr lang="en-US" altLang="zh-CN" sz="2600" dirty="0"/>
            </a:br>
            <a:r>
              <a:rPr lang="zh-CN" altLang="en-US" sz="2600" dirty="0"/>
              <a:t>不讓兒童拿到</a:t>
            </a:r>
            <a:endParaRPr lang="en-US" altLang="en-US" sz="2600" dirty="0"/>
          </a:p>
          <a:p>
            <a:pPr marL="0" indent="0">
              <a:lnSpc>
                <a:spcPct val="100000"/>
              </a:lnSpc>
              <a:spcBef>
                <a:spcPts val="0"/>
              </a:spcBef>
              <a:buClr>
                <a:schemeClr val="accent2"/>
              </a:buClr>
              <a:buSzPct val="100000"/>
              <a:buNone/>
            </a:pPr>
            <a:r>
              <a:rPr lang="en-US" altLang="en-US" sz="2600" dirty="0"/>
              <a:t>           </a:t>
            </a:r>
          </a:p>
        </p:txBody>
      </p:sp>
      <p:pic>
        <p:nvPicPr>
          <p:cNvPr id="1026" name="Picture 2" descr="http://www.clipartclipart.com/free_clipart_images/a_plastic_spray_water_bottle_0515-1105-2700-3612_SMU.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39310" y1="62667" x2="39310" y2="62667"/>
                        <a14:foregroundMark x1="44828" y1="52000" x2="44828" y2="52000"/>
                        <a14:foregroundMark x1="47586" y1="44333" x2="47586" y2="44333"/>
                        <a14:foregroundMark x1="47241" y1="60000" x2="47241" y2="60000"/>
                        <a14:foregroundMark x1="52414" y1="53667" x2="52414" y2="53667"/>
                      </a14:backgroundRemoval>
                    </a14:imgEffect>
                  </a14:imgLayer>
                </a14:imgProps>
              </a:ext>
              <a:ext uri="{28A0092B-C50C-407E-A947-70E740481C1C}">
                <a14:useLocalDpi xmlns:a14="http://schemas.microsoft.com/office/drawing/2010/main" val="0"/>
              </a:ext>
            </a:extLst>
          </a:blip>
          <a:srcRect/>
          <a:stretch>
            <a:fillRect/>
          </a:stretch>
        </p:blipFill>
        <p:spPr bwMode="auto">
          <a:xfrm rot="3022688">
            <a:off x="7549788" y="3144974"/>
            <a:ext cx="2280103" cy="2358726"/>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rot="21190142">
            <a:off x="9540285" y="4004189"/>
            <a:ext cx="1752218" cy="1744502"/>
            <a:chOff x="7339239" y="2153356"/>
            <a:chExt cx="3179401" cy="1882242"/>
          </a:xfrm>
        </p:grpSpPr>
        <p:sp>
          <p:nvSpPr>
            <p:cNvPr id="7" name="Freeform 6"/>
            <p:cNvSpPr/>
            <p:nvPr/>
          </p:nvSpPr>
          <p:spPr>
            <a:xfrm rot="5400000">
              <a:off x="8418522" y="1221474"/>
              <a:ext cx="1168236" cy="3032000"/>
            </a:xfrm>
            <a:custGeom>
              <a:avLst/>
              <a:gdLst>
                <a:gd name="connsiteX0" fmla="*/ 1029088 w 1029088"/>
                <a:gd name="connsiteY0" fmla="*/ 1510747 h 3489200"/>
                <a:gd name="connsiteX1" fmla="*/ 800488 w 1029088"/>
                <a:gd name="connsiteY1" fmla="*/ 914400 h 3489200"/>
                <a:gd name="connsiteX2" fmla="*/ 214079 w 1029088"/>
                <a:gd name="connsiteY2" fmla="*/ 2822713 h 3489200"/>
                <a:gd name="connsiteX3" fmla="*/ 45114 w 1029088"/>
                <a:gd name="connsiteY3" fmla="*/ 3309730 h 3489200"/>
                <a:gd name="connsiteX4" fmla="*/ 979392 w 1029088"/>
                <a:gd name="connsiteY4" fmla="*/ 0 h 348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088" h="3489200">
                  <a:moveTo>
                    <a:pt x="1029088" y="1510747"/>
                  </a:moveTo>
                  <a:cubicBezTo>
                    <a:pt x="982705" y="1103243"/>
                    <a:pt x="936323" y="695739"/>
                    <a:pt x="800488" y="914400"/>
                  </a:cubicBezTo>
                  <a:cubicBezTo>
                    <a:pt x="664653" y="1133061"/>
                    <a:pt x="339975" y="2423491"/>
                    <a:pt x="214079" y="2822713"/>
                  </a:cubicBezTo>
                  <a:cubicBezTo>
                    <a:pt x="88183" y="3221935"/>
                    <a:pt x="-82438" y="3780182"/>
                    <a:pt x="45114" y="3309730"/>
                  </a:cubicBezTo>
                  <a:cubicBezTo>
                    <a:pt x="172666" y="2839278"/>
                    <a:pt x="807114" y="574813"/>
                    <a:pt x="979392" y="0"/>
                  </a:cubicBezTo>
                </a:path>
              </a:pathLst>
            </a:cu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12" name="Freeform 11"/>
            <p:cNvSpPr/>
            <p:nvPr/>
          </p:nvSpPr>
          <p:spPr>
            <a:xfrm rot="6905843">
              <a:off x="8271121" y="1935480"/>
              <a:ext cx="1168236" cy="3032000"/>
            </a:xfrm>
            <a:custGeom>
              <a:avLst/>
              <a:gdLst>
                <a:gd name="connsiteX0" fmla="*/ 1029088 w 1029088"/>
                <a:gd name="connsiteY0" fmla="*/ 1510747 h 3489200"/>
                <a:gd name="connsiteX1" fmla="*/ 800488 w 1029088"/>
                <a:gd name="connsiteY1" fmla="*/ 914400 h 3489200"/>
                <a:gd name="connsiteX2" fmla="*/ 214079 w 1029088"/>
                <a:gd name="connsiteY2" fmla="*/ 2822713 h 3489200"/>
                <a:gd name="connsiteX3" fmla="*/ 45114 w 1029088"/>
                <a:gd name="connsiteY3" fmla="*/ 3309730 h 3489200"/>
                <a:gd name="connsiteX4" fmla="*/ 979392 w 1029088"/>
                <a:gd name="connsiteY4" fmla="*/ 0 h 348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088" h="3489200">
                  <a:moveTo>
                    <a:pt x="1029088" y="1510747"/>
                  </a:moveTo>
                  <a:cubicBezTo>
                    <a:pt x="982705" y="1103243"/>
                    <a:pt x="936323" y="695739"/>
                    <a:pt x="800488" y="914400"/>
                  </a:cubicBezTo>
                  <a:cubicBezTo>
                    <a:pt x="664653" y="1133061"/>
                    <a:pt x="339975" y="2423491"/>
                    <a:pt x="214079" y="2822713"/>
                  </a:cubicBezTo>
                  <a:cubicBezTo>
                    <a:pt x="88183" y="3221935"/>
                    <a:pt x="-82438" y="3780182"/>
                    <a:pt x="45114" y="3309730"/>
                  </a:cubicBezTo>
                  <a:cubicBezTo>
                    <a:pt x="172666" y="2839278"/>
                    <a:pt x="807114" y="574813"/>
                    <a:pt x="979392" y="0"/>
                  </a:cubicBezTo>
                </a:path>
              </a:pathLst>
            </a:cu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13" name="Freeform 12"/>
            <p:cNvSpPr/>
            <p:nvPr/>
          </p:nvSpPr>
          <p:spPr>
            <a:xfrm rot="6015393">
              <a:off x="7992977" y="1715017"/>
              <a:ext cx="1187630" cy="2446456"/>
            </a:xfrm>
            <a:custGeom>
              <a:avLst/>
              <a:gdLst>
                <a:gd name="connsiteX0" fmla="*/ 1029088 w 1029088"/>
                <a:gd name="connsiteY0" fmla="*/ 1510747 h 3489200"/>
                <a:gd name="connsiteX1" fmla="*/ 800488 w 1029088"/>
                <a:gd name="connsiteY1" fmla="*/ 914400 h 3489200"/>
                <a:gd name="connsiteX2" fmla="*/ 214079 w 1029088"/>
                <a:gd name="connsiteY2" fmla="*/ 2822713 h 3489200"/>
                <a:gd name="connsiteX3" fmla="*/ 45114 w 1029088"/>
                <a:gd name="connsiteY3" fmla="*/ 3309730 h 3489200"/>
                <a:gd name="connsiteX4" fmla="*/ 979392 w 1029088"/>
                <a:gd name="connsiteY4" fmla="*/ 0 h 348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088" h="3489200">
                  <a:moveTo>
                    <a:pt x="1029088" y="1510747"/>
                  </a:moveTo>
                  <a:cubicBezTo>
                    <a:pt x="982705" y="1103243"/>
                    <a:pt x="936323" y="695739"/>
                    <a:pt x="800488" y="914400"/>
                  </a:cubicBezTo>
                  <a:cubicBezTo>
                    <a:pt x="664653" y="1133061"/>
                    <a:pt x="339975" y="2423491"/>
                    <a:pt x="214079" y="2822713"/>
                  </a:cubicBezTo>
                  <a:cubicBezTo>
                    <a:pt x="88183" y="3221935"/>
                    <a:pt x="-82438" y="3780182"/>
                    <a:pt x="45114" y="3309730"/>
                  </a:cubicBezTo>
                  <a:cubicBezTo>
                    <a:pt x="172666" y="2839278"/>
                    <a:pt x="807114" y="574813"/>
                    <a:pt x="979392" y="0"/>
                  </a:cubicBezTo>
                </a:path>
              </a:pathLst>
            </a:cu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grpSp>
      <p:grpSp>
        <p:nvGrpSpPr>
          <p:cNvPr id="16" name="Group 15"/>
          <p:cNvGrpSpPr/>
          <p:nvPr/>
        </p:nvGrpSpPr>
        <p:grpSpPr>
          <a:xfrm>
            <a:off x="9521208" y="4148988"/>
            <a:ext cx="1752218" cy="1744502"/>
            <a:chOff x="7339239" y="2153356"/>
            <a:chExt cx="3179401" cy="1882242"/>
          </a:xfrm>
        </p:grpSpPr>
        <p:sp>
          <p:nvSpPr>
            <p:cNvPr id="17" name="Freeform 16"/>
            <p:cNvSpPr/>
            <p:nvPr/>
          </p:nvSpPr>
          <p:spPr>
            <a:xfrm rot="5400000">
              <a:off x="8418522" y="1221474"/>
              <a:ext cx="1168236" cy="3032000"/>
            </a:xfrm>
            <a:custGeom>
              <a:avLst/>
              <a:gdLst>
                <a:gd name="connsiteX0" fmla="*/ 1029088 w 1029088"/>
                <a:gd name="connsiteY0" fmla="*/ 1510747 h 3489200"/>
                <a:gd name="connsiteX1" fmla="*/ 800488 w 1029088"/>
                <a:gd name="connsiteY1" fmla="*/ 914400 h 3489200"/>
                <a:gd name="connsiteX2" fmla="*/ 214079 w 1029088"/>
                <a:gd name="connsiteY2" fmla="*/ 2822713 h 3489200"/>
                <a:gd name="connsiteX3" fmla="*/ 45114 w 1029088"/>
                <a:gd name="connsiteY3" fmla="*/ 3309730 h 3489200"/>
                <a:gd name="connsiteX4" fmla="*/ 979392 w 1029088"/>
                <a:gd name="connsiteY4" fmla="*/ 0 h 348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088" h="3489200">
                  <a:moveTo>
                    <a:pt x="1029088" y="1510747"/>
                  </a:moveTo>
                  <a:cubicBezTo>
                    <a:pt x="982705" y="1103243"/>
                    <a:pt x="936323" y="695739"/>
                    <a:pt x="800488" y="914400"/>
                  </a:cubicBezTo>
                  <a:cubicBezTo>
                    <a:pt x="664653" y="1133061"/>
                    <a:pt x="339975" y="2423491"/>
                    <a:pt x="214079" y="2822713"/>
                  </a:cubicBezTo>
                  <a:cubicBezTo>
                    <a:pt x="88183" y="3221935"/>
                    <a:pt x="-82438" y="3780182"/>
                    <a:pt x="45114" y="3309730"/>
                  </a:cubicBezTo>
                  <a:cubicBezTo>
                    <a:pt x="172666" y="2839278"/>
                    <a:pt x="807114" y="574813"/>
                    <a:pt x="979392" y="0"/>
                  </a:cubicBezTo>
                </a:path>
              </a:pathLst>
            </a:cu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18" name="Freeform 17"/>
            <p:cNvSpPr/>
            <p:nvPr/>
          </p:nvSpPr>
          <p:spPr>
            <a:xfrm rot="6905843">
              <a:off x="8271121" y="1935480"/>
              <a:ext cx="1168236" cy="3032000"/>
            </a:xfrm>
            <a:custGeom>
              <a:avLst/>
              <a:gdLst>
                <a:gd name="connsiteX0" fmla="*/ 1029088 w 1029088"/>
                <a:gd name="connsiteY0" fmla="*/ 1510747 h 3489200"/>
                <a:gd name="connsiteX1" fmla="*/ 800488 w 1029088"/>
                <a:gd name="connsiteY1" fmla="*/ 914400 h 3489200"/>
                <a:gd name="connsiteX2" fmla="*/ 214079 w 1029088"/>
                <a:gd name="connsiteY2" fmla="*/ 2822713 h 3489200"/>
                <a:gd name="connsiteX3" fmla="*/ 45114 w 1029088"/>
                <a:gd name="connsiteY3" fmla="*/ 3309730 h 3489200"/>
                <a:gd name="connsiteX4" fmla="*/ 979392 w 1029088"/>
                <a:gd name="connsiteY4" fmla="*/ 0 h 348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088" h="3489200">
                  <a:moveTo>
                    <a:pt x="1029088" y="1510747"/>
                  </a:moveTo>
                  <a:cubicBezTo>
                    <a:pt x="982705" y="1103243"/>
                    <a:pt x="936323" y="695739"/>
                    <a:pt x="800488" y="914400"/>
                  </a:cubicBezTo>
                  <a:cubicBezTo>
                    <a:pt x="664653" y="1133061"/>
                    <a:pt x="339975" y="2423491"/>
                    <a:pt x="214079" y="2822713"/>
                  </a:cubicBezTo>
                  <a:cubicBezTo>
                    <a:pt x="88183" y="3221935"/>
                    <a:pt x="-82438" y="3780182"/>
                    <a:pt x="45114" y="3309730"/>
                  </a:cubicBezTo>
                  <a:cubicBezTo>
                    <a:pt x="172666" y="2839278"/>
                    <a:pt x="807114" y="574813"/>
                    <a:pt x="979392" y="0"/>
                  </a:cubicBezTo>
                </a:path>
              </a:pathLst>
            </a:cu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19" name="Freeform 18"/>
            <p:cNvSpPr/>
            <p:nvPr/>
          </p:nvSpPr>
          <p:spPr>
            <a:xfrm rot="6015393">
              <a:off x="7992977" y="1715017"/>
              <a:ext cx="1187630" cy="2446456"/>
            </a:xfrm>
            <a:custGeom>
              <a:avLst/>
              <a:gdLst>
                <a:gd name="connsiteX0" fmla="*/ 1029088 w 1029088"/>
                <a:gd name="connsiteY0" fmla="*/ 1510747 h 3489200"/>
                <a:gd name="connsiteX1" fmla="*/ 800488 w 1029088"/>
                <a:gd name="connsiteY1" fmla="*/ 914400 h 3489200"/>
                <a:gd name="connsiteX2" fmla="*/ 214079 w 1029088"/>
                <a:gd name="connsiteY2" fmla="*/ 2822713 h 3489200"/>
                <a:gd name="connsiteX3" fmla="*/ 45114 w 1029088"/>
                <a:gd name="connsiteY3" fmla="*/ 3309730 h 3489200"/>
                <a:gd name="connsiteX4" fmla="*/ 979392 w 1029088"/>
                <a:gd name="connsiteY4" fmla="*/ 0 h 348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088" h="3489200">
                  <a:moveTo>
                    <a:pt x="1029088" y="1510747"/>
                  </a:moveTo>
                  <a:cubicBezTo>
                    <a:pt x="982705" y="1103243"/>
                    <a:pt x="936323" y="695739"/>
                    <a:pt x="800488" y="914400"/>
                  </a:cubicBezTo>
                  <a:cubicBezTo>
                    <a:pt x="664653" y="1133061"/>
                    <a:pt x="339975" y="2423491"/>
                    <a:pt x="214079" y="2822713"/>
                  </a:cubicBezTo>
                  <a:cubicBezTo>
                    <a:pt x="88183" y="3221935"/>
                    <a:pt x="-82438" y="3780182"/>
                    <a:pt x="45114" y="3309730"/>
                  </a:cubicBezTo>
                  <a:cubicBezTo>
                    <a:pt x="172666" y="2839278"/>
                    <a:pt x="807114" y="574813"/>
                    <a:pt x="979392" y="0"/>
                  </a:cubicBezTo>
                </a:path>
              </a:pathLst>
            </a:cu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grpSp>
      <p:sp>
        <p:nvSpPr>
          <p:cNvPr id="21" name="Rectangle 20"/>
          <p:cNvSpPr/>
          <p:nvPr/>
        </p:nvSpPr>
        <p:spPr>
          <a:xfrm>
            <a:off x="152400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rot="13826275" flipV="1">
            <a:off x="7764750" y="4694327"/>
            <a:ext cx="847727" cy="230832"/>
          </a:xfrm>
          <a:prstGeom prst="rect">
            <a:avLst/>
          </a:prstGeom>
          <a:noFill/>
        </p:spPr>
        <p:txBody>
          <a:bodyPr wrap="square" rtlCol="0">
            <a:spAutoFit/>
          </a:bodyPr>
          <a:lstStyle/>
          <a:p>
            <a:r>
              <a:rPr lang="en-US" sz="900" dirty="0">
                <a:solidFill>
                  <a:schemeClr val="bg1"/>
                </a:solidFill>
              </a:rPr>
              <a:t>2/7/2020</a:t>
            </a:r>
          </a:p>
        </p:txBody>
      </p:sp>
      <p:sp>
        <p:nvSpPr>
          <p:cNvPr id="4" name="TextBox 3"/>
          <p:cNvSpPr txBox="1"/>
          <p:nvPr/>
        </p:nvSpPr>
        <p:spPr>
          <a:xfrm rot="3079626">
            <a:off x="7559476" y="4798156"/>
            <a:ext cx="865240" cy="307777"/>
          </a:xfrm>
          <a:prstGeom prst="rect">
            <a:avLst/>
          </a:prstGeom>
          <a:noFill/>
        </p:spPr>
        <p:txBody>
          <a:bodyPr wrap="square" rtlCol="0">
            <a:spAutoFit/>
          </a:bodyPr>
          <a:lstStyle/>
          <a:p>
            <a:r>
              <a:rPr lang="en-US" sz="1400" dirty="0"/>
              <a:t>bleach</a:t>
            </a:r>
          </a:p>
        </p:txBody>
      </p:sp>
      <p:sp>
        <p:nvSpPr>
          <p:cNvPr id="5" name="TextBox 4">
            <a:extLst>
              <a:ext uri="{FF2B5EF4-FFF2-40B4-BE49-F238E27FC236}">
                <a16:creationId xmlns:a16="http://schemas.microsoft.com/office/drawing/2014/main" id="{C379C09D-EA95-CB7F-FB83-47D6490B3564}"/>
              </a:ext>
            </a:extLst>
          </p:cNvPr>
          <p:cNvSpPr txBox="1"/>
          <p:nvPr/>
        </p:nvSpPr>
        <p:spPr>
          <a:xfrm>
            <a:off x="8888896" y="6281531"/>
            <a:ext cx="1600200" cy="369332"/>
          </a:xfrm>
          <a:prstGeom prst="rect">
            <a:avLst/>
          </a:prstGeom>
          <a:noFill/>
        </p:spPr>
        <p:txBody>
          <a:bodyPr wrap="square" rtlCol="0">
            <a:spAutoFit/>
          </a:bodyPr>
          <a:lstStyle/>
          <a:p>
            <a:r>
              <a:rPr lang="en-US" dirty="0">
                <a:solidFill>
                  <a:schemeClr val="bg1"/>
                </a:solidFill>
              </a:rPr>
              <a:t>2023</a:t>
            </a:r>
          </a:p>
        </p:txBody>
      </p:sp>
    </p:spTree>
    <p:custDataLst>
      <p:tags r:id="rId1"/>
    </p:custDataLst>
    <p:extLst>
      <p:ext uri="{BB962C8B-B14F-4D97-AF65-F5344CB8AC3E}">
        <p14:creationId xmlns:p14="http://schemas.microsoft.com/office/powerpoint/2010/main" val="135275976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507147"/>
            <a:ext cx="7886700" cy="1325563"/>
          </a:xfrm>
        </p:spPr>
        <p:txBody>
          <a:bodyPr>
            <a:normAutofit fontScale="90000"/>
          </a:bodyPr>
          <a:lstStyle/>
          <a:p>
            <a:pPr algn="ctr"/>
            <a:br>
              <a:rPr lang="en-US" dirty="0"/>
            </a:br>
            <a:br>
              <a:rPr lang="en-US" dirty="0"/>
            </a:br>
            <a:r>
              <a:rPr lang="en-US" dirty="0"/>
              <a:t>HSA </a:t>
            </a:r>
            <a:r>
              <a:rPr lang="zh-CN" altLang="en-US" dirty="0"/>
              <a:t>培訓要求</a:t>
            </a:r>
            <a:br>
              <a:rPr lang="en-US" dirty="0"/>
            </a:br>
            <a:r>
              <a:rPr lang="en-US" dirty="0"/>
              <a:t> </a:t>
            </a:r>
            <a:br>
              <a:rPr lang="en-US" dirty="0"/>
            </a:br>
            <a:endParaRPr lang="en-US" dirty="0"/>
          </a:p>
        </p:txBody>
      </p:sp>
      <p:sp>
        <p:nvSpPr>
          <p:cNvPr id="3" name="Content Placeholder 2"/>
          <p:cNvSpPr>
            <a:spLocks noGrp="1"/>
          </p:cNvSpPr>
          <p:nvPr>
            <p:ph idx="1"/>
          </p:nvPr>
        </p:nvSpPr>
        <p:spPr>
          <a:xfrm>
            <a:off x="2254999" y="1630213"/>
            <a:ext cx="7886700" cy="4351338"/>
          </a:xfrm>
        </p:spPr>
        <p:txBody>
          <a:bodyPr>
            <a:normAutofit/>
          </a:bodyPr>
          <a:lstStyle/>
          <a:p>
            <a:r>
              <a:rPr lang="zh-CN" altLang="en-US" dirty="0"/>
              <a:t>在學校或托兒中心使用抗微生物殺蟲劑</a:t>
            </a:r>
            <a:r>
              <a:rPr lang="en-US" dirty="0"/>
              <a:t> (</a:t>
            </a:r>
            <a:r>
              <a:rPr lang="zh-CN" altLang="en-US" dirty="0"/>
              <a:t>例如漂白劑</a:t>
            </a:r>
            <a:r>
              <a:rPr lang="en-US" dirty="0"/>
              <a:t>) </a:t>
            </a:r>
            <a:r>
              <a:rPr lang="zh-CN" altLang="en-US" dirty="0"/>
              <a:t>的任何人必須接受年度培訓</a:t>
            </a:r>
            <a:r>
              <a:rPr lang="en-US" dirty="0"/>
              <a:t>*</a:t>
            </a:r>
            <a:r>
              <a:rPr lang="zh-CN" altLang="en-US" dirty="0"/>
              <a:t>。</a:t>
            </a:r>
            <a:r>
              <a:rPr lang="en-US" dirty="0"/>
              <a:t> </a:t>
            </a:r>
          </a:p>
          <a:p>
            <a:pPr marL="0" indent="0">
              <a:buNone/>
            </a:pPr>
            <a:endParaRPr lang="en-US" dirty="0"/>
          </a:p>
          <a:p>
            <a:r>
              <a:rPr lang="zh-CN" altLang="en-US" dirty="0"/>
              <a:t>培訓內容必須包括安全及有效地使用抗微生物殺蟲劑控制病菌、保護兒童健康。</a:t>
            </a:r>
            <a:endParaRPr lang="en-US" dirty="0"/>
          </a:p>
          <a:p>
            <a:pPr marL="0" indent="0">
              <a:buNone/>
            </a:pPr>
            <a:endParaRPr lang="en-US" dirty="0"/>
          </a:p>
          <a:p>
            <a:endParaRPr lang="en-US" dirty="0"/>
          </a:p>
        </p:txBody>
      </p:sp>
      <p:pic>
        <p:nvPicPr>
          <p:cNvPr id="4" name="Picture 3"/>
          <p:cNvPicPr>
            <a:picLocks noChangeAspect="1"/>
          </p:cNvPicPr>
          <p:nvPr/>
        </p:nvPicPr>
        <p:blipFill>
          <a:blip r:embed="rId4"/>
          <a:stretch>
            <a:fillRect/>
          </a:stretch>
        </p:blipFill>
        <p:spPr>
          <a:xfrm>
            <a:off x="5062276" y="4264579"/>
            <a:ext cx="1441229" cy="1904372"/>
          </a:xfrm>
          <a:prstGeom prst="rect">
            <a:avLst/>
          </a:prstGeom>
        </p:spPr>
      </p:pic>
      <p:sp>
        <p:nvSpPr>
          <p:cNvPr id="8" name="Rectangle 7"/>
          <p:cNvSpPr/>
          <p:nvPr/>
        </p:nvSpPr>
        <p:spPr>
          <a:xfrm>
            <a:off x="152400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E257BAC-CBD9-7CD4-63C2-D1007FEE8560}"/>
              </a:ext>
            </a:extLst>
          </p:cNvPr>
          <p:cNvSpPr txBox="1"/>
          <p:nvPr/>
        </p:nvSpPr>
        <p:spPr>
          <a:xfrm>
            <a:off x="8888896" y="6281531"/>
            <a:ext cx="1600200" cy="369332"/>
          </a:xfrm>
          <a:prstGeom prst="rect">
            <a:avLst/>
          </a:prstGeom>
          <a:noFill/>
        </p:spPr>
        <p:txBody>
          <a:bodyPr wrap="square" rtlCol="0">
            <a:spAutoFit/>
          </a:bodyPr>
          <a:lstStyle/>
          <a:p>
            <a:r>
              <a:rPr lang="en-US" dirty="0">
                <a:solidFill>
                  <a:schemeClr val="bg1"/>
                </a:solidFill>
              </a:rPr>
              <a:t>2023</a:t>
            </a:r>
          </a:p>
        </p:txBody>
      </p:sp>
    </p:spTree>
    <p:custDataLst>
      <p:tags r:id="rId1"/>
    </p:custDataLst>
    <p:extLst>
      <p:ext uri="{BB962C8B-B14F-4D97-AF65-F5344CB8AC3E}">
        <p14:creationId xmlns:p14="http://schemas.microsoft.com/office/powerpoint/2010/main" val="39267808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2"/>
          <p:cNvSpPr>
            <a:spLocks noGrp="1"/>
          </p:cNvSpPr>
          <p:nvPr>
            <p:ph type="title" idx="4294967295"/>
          </p:nvPr>
        </p:nvSpPr>
        <p:spPr>
          <a:xfrm>
            <a:off x="2250282" y="851389"/>
            <a:ext cx="7691437" cy="1084263"/>
          </a:xfrm>
        </p:spPr>
        <p:txBody>
          <a:bodyPr anchorCtr="0">
            <a:normAutofit fontScale="90000"/>
          </a:bodyPr>
          <a:lstStyle/>
          <a:p>
            <a:br>
              <a:rPr lang="en-US" altLang="en-US" dirty="0"/>
            </a:br>
            <a:r>
              <a:rPr lang="zh-CN" altLang="en-US" dirty="0"/>
              <a:t>使用抑菌劑和消毒劑時務必</a:t>
            </a:r>
            <a:r>
              <a:rPr lang="zh-CN" altLang="en-US" dirty="0">
                <a:solidFill>
                  <a:srgbClr val="FF0000"/>
                </a:solidFill>
              </a:rPr>
              <a:t>謹慎</a:t>
            </a:r>
            <a:endParaRPr lang="en-US" altLang="en-US" dirty="0"/>
          </a:p>
        </p:txBody>
      </p:sp>
      <p:sp>
        <p:nvSpPr>
          <p:cNvPr id="40963" name="Rectangle 3"/>
          <p:cNvSpPr>
            <a:spLocks noGrp="1"/>
          </p:cNvSpPr>
          <p:nvPr>
            <p:ph type="body" idx="4294967295"/>
          </p:nvPr>
        </p:nvSpPr>
        <p:spPr>
          <a:xfrm>
            <a:off x="2185988" y="2261944"/>
            <a:ext cx="7820025" cy="4495800"/>
          </a:xfrm>
        </p:spPr>
        <p:txBody>
          <a:bodyPr>
            <a:noAutofit/>
          </a:bodyPr>
          <a:lstStyle/>
          <a:p>
            <a:pPr>
              <a:lnSpc>
                <a:spcPct val="100000"/>
              </a:lnSpc>
              <a:spcBef>
                <a:spcPts val="0"/>
              </a:spcBef>
              <a:buClr>
                <a:schemeClr val="accent2"/>
              </a:buClr>
              <a:buSzPct val="100000"/>
              <a:buFont typeface="Wingdings" panose="05000000000000000000" pitchFamily="2" charset="2"/>
              <a:buChar char="ü"/>
            </a:pPr>
            <a:r>
              <a:rPr lang="zh-CN" altLang="en-US" sz="2600" kern="600" dirty="0"/>
              <a:t>戴個人防護設備如</a:t>
            </a:r>
            <a:r>
              <a:rPr lang="en-US" altLang="en-US" sz="2600" kern="600" dirty="0"/>
              <a:t> (</a:t>
            </a:r>
            <a:r>
              <a:rPr lang="zh-CN" altLang="en-US" sz="2600" kern="600" dirty="0"/>
              <a:t>手套、護眼設備</a:t>
            </a:r>
            <a:r>
              <a:rPr lang="en-US" altLang="en-US" sz="2600" kern="600" dirty="0"/>
              <a:t>)</a:t>
            </a:r>
          </a:p>
          <a:p>
            <a:pPr>
              <a:lnSpc>
                <a:spcPct val="150000"/>
              </a:lnSpc>
              <a:buClr>
                <a:schemeClr val="accent2"/>
              </a:buClr>
              <a:buSzPct val="100000"/>
              <a:buFont typeface="Wingdings" panose="05000000000000000000" pitchFamily="2" charset="2"/>
              <a:buChar char="ü"/>
            </a:pPr>
            <a:r>
              <a:rPr lang="zh-CN" altLang="en-US" sz="2600" dirty="0"/>
              <a:t>兒童不在該區域時才進行抑菌和消毒</a:t>
            </a:r>
            <a:endParaRPr lang="en-US" altLang="en-US" sz="2600" dirty="0"/>
          </a:p>
          <a:p>
            <a:pPr>
              <a:lnSpc>
                <a:spcPct val="100000"/>
              </a:lnSpc>
              <a:buClr>
                <a:schemeClr val="accent2"/>
              </a:buClr>
              <a:buSzPct val="100000"/>
              <a:buFont typeface="Wingdings" panose="05000000000000000000" pitchFamily="2" charset="2"/>
              <a:buChar char="ü"/>
            </a:pPr>
            <a:r>
              <a:rPr lang="zh-CN" altLang="en-US" sz="2600" dirty="0"/>
              <a:t>表面乾了才讓兒童回來</a:t>
            </a:r>
            <a:endParaRPr lang="en-US" sz="2600" dirty="0"/>
          </a:p>
          <a:p>
            <a:pPr>
              <a:lnSpc>
                <a:spcPct val="100000"/>
              </a:lnSpc>
              <a:buClr>
                <a:schemeClr val="accent2"/>
              </a:buClr>
              <a:buSzPct val="100000"/>
              <a:buFont typeface="Wingdings" panose="05000000000000000000" pitchFamily="2" charset="2"/>
              <a:buChar char="ü"/>
            </a:pPr>
            <a:r>
              <a:rPr lang="zh-CN" altLang="en-US" sz="2600" dirty="0"/>
              <a:t>不要隨意混合不同產品或容器</a:t>
            </a:r>
            <a:endParaRPr lang="en-US" altLang="en-US" sz="2600" dirty="0"/>
          </a:p>
        </p:txBody>
      </p:sp>
      <p:sp>
        <p:nvSpPr>
          <p:cNvPr id="8" name="Rectangle 7"/>
          <p:cNvSpPr/>
          <p:nvPr/>
        </p:nvSpPr>
        <p:spPr>
          <a:xfrm>
            <a:off x="3353847" y="5135822"/>
            <a:ext cx="5484307" cy="523220"/>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pPr algn="ctr"/>
            <a:r>
              <a:rPr lang="zh-CN" altLang="en-US" sz="2800" dirty="0">
                <a:latin typeface="Cambria" panose="02040503050406030204" pitchFamily="18" charset="0"/>
              </a:rPr>
              <a:t>切勿將氨水或醋與漂白劑混合！</a:t>
            </a:r>
            <a:r>
              <a:rPr lang="en-US" sz="2800" dirty="0">
                <a:latin typeface="Cambria" panose="02040503050406030204" pitchFamily="18" charset="0"/>
              </a:rPr>
              <a:t> </a:t>
            </a:r>
            <a:endParaRPr lang="en-US" sz="2800" dirty="0"/>
          </a:p>
        </p:txBody>
      </p:sp>
      <p:sp>
        <p:nvSpPr>
          <p:cNvPr id="10" name="Rectangle 9"/>
          <p:cNvSpPr/>
          <p:nvPr/>
        </p:nvSpPr>
        <p:spPr>
          <a:xfrm>
            <a:off x="152400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4987193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854646"/>
            <a:ext cx="9144000" cy="1325563"/>
          </a:xfrm>
        </p:spPr>
        <p:txBody>
          <a:bodyPr/>
          <a:lstStyle/>
          <a:p>
            <a:pPr algn="ctr"/>
            <a:r>
              <a:rPr lang="zh-CN" altLang="en-US" dirty="0"/>
              <a:t>購買選項：</a:t>
            </a:r>
            <a:r>
              <a:rPr lang="en-US" dirty="0"/>
              <a:t> </a:t>
            </a:r>
            <a:r>
              <a:rPr lang="zh-CN" altLang="en-US" dirty="0"/>
              <a:t>稀釋系統</a:t>
            </a:r>
            <a:endParaRPr lang="en-US" dirty="0"/>
          </a:p>
        </p:txBody>
      </p:sp>
      <p:pic>
        <p:nvPicPr>
          <p:cNvPr id="2050" name="Picture 2" descr="http://nstore.jcpaper.net/netstore/IBSStaticResources/Bo_Resources/ENV4-252-118.JPG"/>
          <p:cNvPicPr>
            <a:picLocks noChangeAspect="1" noChangeArrowheads="1"/>
          </p:cNvPicPr>
          <p:nvPr/>
        </p:nvPicPr>
        <p:blipFill rotWithShape="1">
          <a:blip r:embed="rId4">
            <a:extLst>
              <a:ext uri="{28A0092B-C50C-407E-A947-70E740481C1C}">
                <a14:useLocalDpi xmlns:a14="http://schemas.microsoft.com/office/drawing/2010/main" val="0"/>
              </a:ext>
            </a:extLst>
          </a:blip>
          <a:srcRect l="19743" r="19272"/>
          <a:stretch/>
        </p:blipFill>
        <p:spPr bwMode="auto">
          <a:xfrm>
            <a:off x="2399110" y="2263634"/>
            <a:ext cx="1695450" cy="278011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nstore.jcpaper.net/netstore/IBSStaticResources/Bo_Resources/SCJ561557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73712" y="2167316"/>
            <a:ext cx="2837905" cy="283790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nstore.jcpaper.net/netstore/IBSStaticResources/Bo_Resources/CLOROXCCD100.JPG"/>
          <p:cNvPicPr>
            <a:picLocks noChangeAspect="1" noChangeArrowheads="1"/>
          </p:cNvPicPr>
          <p:nvPr/>
        </p:nvPicPr>
        <p:blipFill rotWithShape="1">
          <a:blip r:embed="rId6">
            <a:extLst>
              <a:ext uri="{28A0092B-C50C-407E-A947-70E740481C1C}">
                <a14:useLocalDpi xmlns:a14="http://schemas.microsoft.com/office/drawing/2010/main" val="0"/>
              </a:ext>
            </a:extLst>
          </a:blip>
          <a:srcRect l="10230" r="11556"/>
          <a:stretch/>
        </p:blipFill>
        <p:spPr bwMode="auto">
          <a:xfrm>
            <a:off x="7673373" y="2263634"/>
            <a:ext cx="2466975" cy="315413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nstore.jcpaper.net/netstore/IBSStaticResources/Bo_Resources/SCJ4963314.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63311" y="3135856"/>
            <a:ext cx="1785938" cy="178593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52400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8377472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6823509" y="1744517"/>
            <a:ext cx="3144458" cy="3926055"/>
          </a:xfrm>
          <a:prstGeom prst="rect">
            <a:avLst/>
          </a:prstGeom>
        </p:spPr>
      </p:pic>
      <p:sp>
        <p:nvSpPr>
          <p:cNvPr id="3" name="Title 2"/>
          <p:cNvSpPr>
            <a:spLocks noGrp="1"/>
          </p:cNvSpPr>
          <p:nvPr>
            <p:ph type="title"/>
          </p:nvPr>
        </p:nvSpPr>
        <p:spPr>
          <a:xfrm>
            <a:off x="2152650" y="532771"/>
            <a:ext cx="7886700" cy="1325563"/>
          </a:xfrm>
        </p:spPr>
        <p:txBody>
          <a:bodyPr/>
          <a:lstStyle/>
          <a:p>
            <a:pPr algn="ctr"/>
            <a:r>
              <a:rPr lang="zh-CN" altLang="en-US" dirty="0"/>
              <a:t>安全數據表</a:t>
            </a:r>
            <a:r>
              <a:rPr lang="en-US" dirty="0"/>
              <a:t> (SDS)</a:t>
            </a:r>
          </a:p>
        </p:txBody>
      </p:sp>
      <p:sp>
        <p:nvSpPr>
          <p:cNvPr id="4" name="Content Placeholder 3"/>
          <p:cNvSpPr>
            <a:spLocks noGrp="1"/>
          </p:cNvSpPr>
          <p:nvPr>
            <p:ph idx="1"/>
          </p:nvPr>
        </p:nvSpPr>
        <p:spPr>
          <a:xfrm>
            <a:off x="2032001" y="2498958"/>
            <a:ext cx="3130774" cy="2910580"/>
          </a:xfrm>
        </p:spPr>
        <p:txBody>
          <a:bodyPr>
            <a:normAutofit/>
          </a:bodyPr>
          <a:lstStyle/>
          <a:p>
            <a:r>
              <a:rPr lang="zh-CN" altLang="en-US" sz="1800" dirty="0"/>
              <a:t>可在線上找到</a:t>
            </a:r>
            <a:endParaRPr lang="en-US" sz="1800" dirty="0"/>
          </a:p>
          <a:p>
            <a:r>
              <a:rPr lang="zh-CN" altLang="en-US" sz="1800" dirty="0"/>
              <a:t>每個產品均須有一個副本</a:t>
            </a:r>
            <a:endParaRPr lang="en-US" sz="1800" dirty="0"/>
          </a:p>
          <a:p>
            <a:r>
              <a:rPr lang="en-US" sz="1800" dirty="0"/>
              <a:t>SDS </a:t>
            </a:r>
            <a:r>
              <a:rPr lang="zh-CN" altLang="en-US" sz="1800" dirty="0"/>
              <a:t>表格與產品放在一起</a:t>
            </a:r>
            <a:endParaRPr lang="en-US" sz="1800" dirty="0"/>
          </a:p>
          <a:p>
            <a:r>
              <a:rPr lang="zh-CN" altLang="en-US" sz="1800" dirty="0"/>
              <a:t>包括以下資訊：</a:t>
            </a:r>
            <a:endParaRPr lang="en-US" sz="1800" dirty="0"/>
          </a:p>
          <a:p>
            <a:pPr lvl="1"/>
            <a:r>
              <a:rPr lang="zh-CN" altLang="en-US" sz="1500" dirty="0"/>
              <a:t>急救</a:t>
            </a:r>
            <a:endParaRPr lang="en-US" sz="1500" dirty="0"/>
          </a:p>
          <a:p>
            <a:pPr lvl="1"/>
            <a:r>
              <a:rPr lang="zh-CN" altLang="en-US" sz="1500" dirty="0"/>
              <a:t>儲存</a:t>
            </a:r>
            <a:endParaRPr lang="en-US" sz="1500" dirty="0"/>
          </a:p>
          <a:p>
            <a:pPr lvl="1"/>
            <a:r>
              <a:rPr lang="zh-CN" altLang="en-US" sz="1500" dirty="0"/>
              <a:t>不相容的產品</a:t>
            </a:r>
            <a:endParaRPr lang="en-US" sz="1500" dirty="0"/>
          </a:p>
          <a:p>
            <a:pPr lvl="1"/>
            <a:r>
              <a:rPr lang="zh-CN" altLang="en-US" sz="1500" dirty="0"/>
              <a:t>個人防護設備 </a:t>
            </a:r>
            <a:r>
              <a:rPr lang="en-US" sz="1500" dirty="0"/>
              <a:t>PPE</a:t>
            </a:r>
          </a:p>
        </p:txBody>
      </p:sp>
      <p:sp>
        <p:nvSpPr>
          <p:cNvPr id="8" name="TextBox 7"/>
          <p:cNvSpPr txBox="1"/>
          <p:nvPr/>
        </p:nvSpPr>
        <p:spPr>
          <a:xfrm>
            <a:off x="2137038" y="1744517"/>
            <a:ext cx="2920701"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zh-CN" altLang="en-US" dirty="0"/>
              <a:t>您的機構是否存有所有化學品的</a:t>
            </a:r>
            <a:r>
              <a:rPr lang="en-US" dirty="0"/>
              <a:t> SDS </a:t>
            </a:r>
            <a:r>
              <a:rPr lang="zh-CN" altLang="en-US" dirty="0"/>
              <a:t>表格？</a:t>
            </a:r>
            <a:endParaRPr lang="en-US" dirty="0"/>
          </a:p>
        </p:txBody>
      </p:sp>
      <p:sp>
        <p:nvSpPr>
          <p:cNvPr id="5" name="Rectangle 4"/>
          <p:cNvSpPr/>
          <p:nvPr/>
        </p:nvSpPr>
        <p:spPr>
          <a:xfrm>
            <a:off x="6823510" y="2239154"/>
            <a:ext cx="924339" cy="2385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52400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662004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460440"/>
            <a:ext cx="7886700" cy="1325563"/>
          </a:xfrm>
        </p:spPr>
        <p:txBody>
          <a:bodyPr/>
          <a:lstStyle/>
          <a:p>
            <a:pPr algn="ctr"/>
            <a:r>
              <a:rPr lang="zh-CN" altLang="en-US" dirty="0"/>
              <a:t>關於漂白劑</a:t>
            </a:r>
            <a:endParaRPr lang="en-US" dirty="0"/>
          </a:p>
        </p:txBody>
      </p:sp>
      <p:sp>
        <p:nvSpPr>
          <p:cNvPr id="3" name="Content Placeholder 2"/>
          <p:cNvSpPr>
            <a:spLocks noGrp="1"/>
          </p:cNvSpPr>
          <p:nvPr>
            <p:ph idx="1"/>
          </p:nvPr>
        </p:nvSpPr>
        <p:spPr>
          <a:xfrm>
            <a:off x="2215242" y="1501005"/>
            <a:ext cx="7935923" cy="4855344"/>
          </a:xfrm>
        </p:spPr>
        <p:txBody>
          <a:bodyPr>
            <a:normAutofit fontScale="92500" lnSpcReduction="20000"/>
          </a:bodyPr>
          <a:lstStyle/>
          <a:p>
            <a:pPr marL="0" indent="0">
              <a:buNone/>
            </a:pPr>
            <a:r>
              <a:rPr lang="zh-CN" altLang="en-US" sz="2400" dirty="0"/>
              <a:t>普遍使用的原因：</a:t>
            </a:r>
            <a:endParaRPr lang="en-US" sz="2400" dirty="0"/>
          </a:p>
          <a:p>
            <a:r>
              <a:rPr lang="zh-CN" altLang="en-US" sz="2400" dirty="0"/>
              <a:t>價格低</a:t>
            </a:r>
            <a:endParaRPr lang="en-US" sz="2400" dirty="0"/>
          </a:p>
          <a:p>
            <a:r>
              <a:rPr lang="zh-CN" altLang="en-US" sz="2400" dirty="0"/>
              <a:t>有效</a:t>
            </a:r>
            <a:r>
              <a:rPr lang="en-US" sz="2400" dirty="0"/>
              <a:t> (</a:t>
            </a:r>
            <a:r>
              <a:rPr lang="zh-CN" altLang="en-US" sz="2400" dirty="0"/>
              <a:t>如果使用正確</a:t>
            </a:r>
            <a:r>
              <a:rPr lang="en-US" sz="2400" dirty="0"/>
              <a:t>) </a:t>
            </a:r>
          </a:p>
          <a:p>
            <a:r>
              <a:rPr lang="zh-CN" altLang="en-US" sz="2400" dirty="0"/>
              <a:t>容易取得</a:t>
            </a:r>
            <a:endParaRPr lang="en-US" sz="2400" dirty="0"/>
          </a:p>
          <a:p>
            <a:pPr marL="0" indent="0">
              <a:buNone/>
            </a:pPr>
            <a:r>
              <a:rPr lang="zh-CN" altLang="en-US" sz="2400" dirty="0"/>
              <a:t>需要謹慎使用的原因：</a:t>
            </a:r>
            <a:endParaRPr lang="en-US" sz="2400" dirty="0"/>
          </a:p>
          <a:p>
            <a:r>
              <a:rPr lang="zh-CN" altLang="en-US" sz="2400" dirty="0"/>
              <a:t>刺激皮膚和眼睛</a:t>
            </a:r>
            <a:endParaRPr lang="en-US" sz="2400" dirty="0"/>
          </a:p>
          <a:p>
            <a:r>
              <a:rPr lang="zh-CN" altLang="en-US" sz="2400" dirty="0"/>
              <a:t>觸發哮喘</a:t>
            </a:r>
            <a:endParaRPr lang="en-US" sz="2400" dirty="0"/>
          </a:p>
          <a:p>
            <a:r>
              <a:rPr lang="zh-CN" altLang="en-US" sz="2400" dirty="0"/>
              <a:t>影響呼吸</a:t>
            </a:r>
            <a:r>
              <a:rPr lang="en-US" sz="2400" dirty="0"/>
              <a:t> (</a:t>
            </a:r>
            <a:r>
              <a:rPr lang="zh-CN" altLang="en-US" sz="2400" dirty="0"/>
              <a:t>即使沒患哮喘</a:t>
            </a:r>
            <a:r>
              <a:rPr lang="en-US" sz="2400" dirty="0"/>
              <a:t>) </a:t>
            </a:r>
          </a:p>
          <a:p>
            <a:r>
              <a:rPr lang="zh-CN" altLang="en-US" sz="2400" dirty="0"/>
              <a:t>損傷衣物</a:t>
            </a:r>
            <a:endParaRPr lang="en-US" sz="2400" dirty="0"/>
          </a:p>
          <a:p>
            <a:r>
              <a:rPr lang="zh-CN" altLang="en-US" sz="2400" dirty="0"/>
              <a:t>有腐蝕性</a:t>
            </a:r>
            <a:endParaRPr lang="en-US" sz="2400" dirty="0"/>
          </a:p>
          <a:p>
            <a:pPr marL="0" indent="0">
              <a:buNone/>
            </a:pPr>
            <a:r>
              <a:rPr lang="zh-CN" altLang="en-US" sz="2400" dirty="0"/>
              <a:t>備註：</a:t>
            </a:r>
            <a:endParaRPr lang="en-US" sz="2400" dirty="0"/>
          </a:p>
          <a:p>
            <a:pPr marL="0" indent="0">
              <a:buNone/>
            </a:pPr>
            <a:r>
              <a:rPr lang="en-US" sz="2400" dirty="0"/>
              <a:t>*</a:t>
            </a:r>
            <a:r>
              <a:rPr lang="zh-CN" altLang="en-US" sz="2400" dirty="0"/>
              <a:t>漂白劑使用壽命短，需要每天加水配製。</a:t>
            </a:r>
            <a:endParaRPr lang="en-US" altLang="zh-CN" sz="2400" dirty="0"/>
          </a:p>
          <a:p>
            <a:pPr marL="0" indent="0">
              <a:buNone/>
            </a:pPr>
            <a:r>
              <a:rPr lang="en-US" sz="2400" dirty="0"/>
              <a:t>**</a:t>
            </a:r>
            <a:r>
              <a:rPr lang="zh-CN" altLang="en-US" sz="2400" dirty="0"/>
              <a:t>衣物漂白劑不能殺死病菌！查看標籤。</a:t>
            </a:r>
            <a:endParaRPr lang="en-US" sz="2400" dirty="0"/>
          </a:p>
          <a:p>
            <a:endParaRPr lang="en-US" sz="2400" dirty="0"/>
          </a:p>
          <a:p>
            <a:endParaRPr lang="en-US" dirty="0"/>
          </a:p>
          <a:p>
            <a:endParaRPr lang="en-US" dirty="0"/>
          </a:p>
        </p:txBody>
      </p:sp>
      <p:sp>
        <p:nvSpPr>
          <p:cNvPr id="7" name="Rectangle 6"/>
          <p:cNvSpPr/>
          <p:nvPr/>
        </p:nvSpPr>
        <p:spPr>
          <a:xfrm>
            <a:off x="152400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8A26132-8B68-C142-C719-BF49CD458DB9}"/>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961336" y="1294107"/>
            <a:ext cx="2688472" cy="4129757"/>
          </a:xfrm>
          <a:prstGeom prst="rect">
            <a:avLst/>
          </a:prstGeom>
        </p:spPr>
      </p:pic>
    </p:spTree>
    <p:custDataLst>
      <p:tags r:id="rId1"/>
    </p:custDataLst>
    <p:extLst>
      <p:ext uri="{BB962C8B-B14F-4D97-AF65-F5344CB8AC3E}">
        <p14:creationId xmlns:p14="http://schemas.microsoft.com/office/powerpoint/2010/main" val="7594638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555282"/>
            <a:ext cx="7886700" cy="1325563"/>
          </a:xfrm>
        </p:spPr>
        <p:txBody>
          <a:bodyPr/>
          <a:lstStyle/>
          <a:p>
            <a:pPr algn="ctr"/>
            <a:r>
              <a:rPr lang="zh-CN" altLang="en-US" dirty="0"/>
              <a:t>如果使用漂白劑：</a:t>
            </a:r>
            <a:endParaRPr lang="en-US" dirty="0"/>
          </a:p>
        </p:txBody>
      </p:sp>
      <p:sp>
        <p:nvSpPr>
          <p:cNvPr id="3" name="Content Placeholder 2"/>
          <p:cNvSpPr>
            <a:spLocks noGrp="1"/>
          </p:cNvSpPr>
          <p:nvPr>
            <p:ph idx="1"/>
          </p:nvPr>
        </p:nvSpPr>
        <p:spPr>
          <a:xfrm>
            <a:off x="2254999" y="1690689"/>
            <a:ext cx="7886700" cy="4351338"/>
          </a:xfrm>
        </p:spPr>
        <p:txBody>
          <a:bodyPr>
            <a:normAutofit fontScale="92500" lnSpcReduction="20000"/>
          </a:bodyPr>
          <a:lstStyle/>
          <a:p>
            <a:endParaRPr lang="en-US" dirty="0"/>
          </a:p>
          <a:p>
            <a:r>
              <a:rPr lang="zh-CN" altLang="en-US" dirty="0"/>
              <a:t>查看標籤，確定是殺菌漂白劑，而不是衣物漂白劑。</a:t>
            </a:r>
            <a:endParaRPr lang="en-US" dirty="0"/>
          </a:p>
          <a:p>
            <a:r>
              <a:rPr lang="zh-CN" altLang="en-US" b="1" dirty="0"/>
              <a:t>每日</a:t>
            </a:r>
            <a:r>
              <a:rPr lang="zh-CN" altLang="en-US" dirty="0"/>
              <a:t>配製，抑菌和消毒時遵照標籤指示。</a:t>
            </a:r>
            <a:endParaRPr lang="en-US" dirty="0"/>
          </a:p>
          <a:p>
            <a:r>
              <a:rPr lang="zh-CN" altLang="en-US" dirty="0"/>
              <a:t>瓶子上標記日期和產品名稱</a:t>
            </a:r>
            <a:endParaRPr lang="en-US" dirty="0"/>
          </a:p>
          <a:p>
            <a:r>
              <a:rPr lang="zh-CN" altLang="en-US" dirty="0"/>
              <a:t>在通風良好的地方配製</a:t>
            </a:r>
            <a:endParaRPr lang="en-US" dirty="0"/>
          </a:p>
          <a:p>
            <a:r>
              <a:rPr lang="zh-CN" altLang="en-US" dirty="0"/>
              <a:t>稀釋時戴手套和眼睛防護裝置</a:t>
            </a:r>
            <a:endParaRPr lang="en-US" dirty="0"/>
          </a:p>
          <a:p>
            <a:r>
              <a:rPr lang="zh-CN" altLang="en-US" dirty="0"/>
              <a:t>配製時採用漏斗，減少吸入的漂白劑</a:t>
            </a:r>
            <a:endParaRPr lang="en-US" dirty="0"/>
          </a:p>
          <a:p>
            <a:r>
              <a:rPr lang="zh-CN" altLang="en-US" dirty="0"/>
              <a:t>往冷水中加漂白劑，減少氣霧</a:t>
            </a:r>
            <a:r>
              <a:rPr lang="en-US" dirty="0"/>
              <a:t> (</a:t>
            </a:r>
            <a:r>
              <a:rPr lang="zh-CN" altLang="en-US" dirty="0"/>
              <a:t>而不是往漂白劑中加水</a:t>
            </a:r>
            <a:r>
              <a:rPr lang="en-US" dirty="0"/>
              <a:t>)</a:t>
            </a:r>
          </a:p>
          <a:p>
            <a:r>
              <a:rPr lang="zh-CN" altLang="en-US" dirty="0"/>
              <a:t>務必使用測量裝置</a:t>
            </a:r>
            <a:endParaRPr lang="en-US" dirty="0"/>
          </a:p>
          <a:p>
            <a:r>
              <a:rPr lang="zh-CN" altLang="en-US" dirty="0"/>
              <a:t>兒童不在場時進行抑菌和消毒</a:t>
            </a:r>
            <a:endParaRPr lang="en-US" dirty="0"/>
          </a:p>
          <a:p>
            <a:endParaRPr lang="en-US" dirty="0"/>
          </a:p>
          <a:p>
            <a:endParaRPr lang="en-US" sz="2400" dirty="0"/>
          </a:p>
          <a:p>
            <a:endParaRPr lang="en-US" dirty="0"/>
          </a:p>
          <a:p>
            <a:endParaRPr lang="en-US" dirty="0"/>
          </a:p>
        </p:txBody>
      </p:sp>
      <p:sp>
        <p:nvSpPr>
          <p:cNvPr id="7" name="Rectangle 6"/>
          <p:cNvSpPr/>
          <p:nvPr/>
        </p:nvSpPr>
        <p:spPr>
          <a:xfrm>
            <a:off x="152400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6728228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3"/>
          <p:cNvSpPr>
            <a:spLocks noGrp="1"/>
          </p:cNvSpPr>
          <p:nvPr>
            <p:ph type="title" idx="4294967295"/>
          </p:nvPr>
        </p:nvSpPr>
        <p:spPr>
          <a:xfrm>
            <a:off x="2932113" y="1685925"/>
            <a:ext cx="9259887" cy="854075"/>
          </a:xfrm>
        </p:spPr>
        <p:txBody>
          <a:bodyPr>
            <a:normAutofit fontScale="90000"/>
          </a:bodyPr>
          <a:lstStyle/>
          <a:p>
            <a:r>
              <a:rPr lang="zh-CN" altLang="en-US" dirty="0">
                <a:cs typeface="Arial" panose="020B0604020202020204" pitchFamily="34" charset="0"/>
              </a:rPr>
              <a:t>無漂白劑的產品是否符合</a:t>
            </a:r>
            <a:br>
              <a:rPr lang="en-US" altLang="zh-CN" dirty="0">
                <a:cs typeface="Arial" panose="020B0604020202020204" pitchFamily="34" charset="0"/>
              </a:rPr>
            </a:br>
            <a:r>
              <a:rPr lang="zh-CN" altLang="en-US" dirty="0">
                <a:cs typeface="Arial" panose="020B0604020202020204" pitchFamily="34" charset="0"/>
              </a:rPr>
              <a:t>加州社區照顧執照 </a:t>
            </a:r>
            <a:r>
              <a:rPr lang="en-US" altLang="en-US" dirty="0">
                <a:cs typeface="Arial" panose="020B0604020202020204" pitchFamily="34" charset="0"/>
              </a:rPr>
              <a:t>Title 22 </a:t>
            </a:r>
            <a:r>
              <a:rPr lang="zh-CN" altLang="en-US" dirty="0">
                <a:cs typeface="Arial" panose="020B0604020202020204" pitchFamily="34" charset="0"/>
              </a:rPr>
              <a:t>法規？</a:t>
            </a:r>
            <a:br>
              <a:rPr lang="en-US" altLang="en-US" dirty="0">
                <a:solidFill>
                  <a:srgbClr val="FFFFCC"/>
                </a:solidFill>
                <a:cs typeface="Arial" panose="020B0604020202020204" pitchFamily="34" charset="0"/>
              </a:rPr>
            </a:br>
            <a:r>
              <a:rPr lang="zh-CN" altLang="en-US" b="1" dirty="0">
                <a:solidFill>
                  <a:schemeClr val="accent2"/>
                </a:solidFill>
                <a:cs typeface="Arial" panose="020B0604020202020204" pitchFamily="34" charset="0"/>
              </a:rPr>
              <a:t>是的！</a:t>
            </a:r>
            <a:endParaRPr lang="en-US" altLang="en-US" b="1" dirty="0">
              <a:solidFill>
                <a:schemeClr val="accent2"/>
              </a:solidFill>
              <a:cs typeface="Arial" panose="020B0604020202020204" pitchFamily="34" charset="0"/>
            </a:endParaRPr>
          </a:p>
        </p:txBody>
      </p:sp>
      <p:sp>
        <p:nvSpPr>
          <p:cNvPr id="43011" name="Content Placeholder 4"/>
          <p:cNvSpPr>
            <a:spLocks noGrp="1"/>
          </p:cNvSpPr>
          <p:nvPr>
            <p:ph idx="4294967295"/>
          </p:nvPr>
        </p:nvSpPr>
        <p:spPr>
          <a:xfrm>
            <a:off x="3168098" y="3485181"/>
            <a:ext cx="6172200" cy="3543300"/>
          </a:xfrm>
        </p:spPr>
        <p:txBody>
          <a:bodyPr/>
          <a:lstStyle/>
          <a:p>
            <a:pPr marL="0" indent="0">
              <a:buNone/>
            </a:pPr>
            <a:endParaRPr lang="en-US" altLang="en-US" sz="1200" b="1" dirty="0">
              <a:solidFill>
                <a:srgbClr val="CCECFF"/>
              </a:solidFill>
            </a:endParaRPr>
          </a:p>
          <a:p>
            <a:pPr marL="0" indent="0">
              <a:buNone/>
            </a:pPr>
            <a:r>
              <a:rPr lang="en-US" altLang="zh-CN" sz="1800" dirty="0"/>
              <a:t>『</a:t>
            </a:r>
            <a:r>
              <a:rPr lang="zh-CN" altLang="en-US" sz="1800" dirty="0"/>
              <a:t>商業消毒溶液，包括一步式清潔</a:t>
            </a:r>
            <a:r>
              <a:rPr lang="en-US" altLang="zh-CN" sz="1800" dirty="0"/>
              <a:t>/</a:t>
            </a:r>
            <a:r>
              <a:rPr lang="zh-CN" altLang="en-US" sz="1800" dirty="0"/>
              <a:t>消毒溶液，可以</a:t>
            </a:r>
            <a:r>
              <a:rPr lang="zh-CN" altLang="en-US" sz="1800" u="sng" dirty="0">
                <a:solidFill>
                  <a:schemeClr val="accent2"/>
                </a:solidFill>
              </a:rPr>
              <a:t>依照標籤指示</a:t>
            </a:r>
            <a:r>
              <a:rPr lang="zh-CN" altLang="en-US" sz="1800" dirty="0"/>
              <a:t>使用。</a:t>
            </a:r>
            <a:r>
              <a:rPr lang="en-US" altLang="zh-CN" sz="1800" dirty="0"/>
              <a:t>』</a:t>
            </a:r>
            <a:endParaRPr lang="en-US" altLang="en-US" sz="1800" dirty="0"/>
          </a:p>
          <a:p>
            <a:pPr marL="0" indent="0">
              <a:spcAft>
                <a:spcPts val="1350"/>
              </a:spcAft>
              <a:buFontTx/>
              <a:buChar char="-"/>
            </a:pPr>
            <a:r>
              <a:rPr lang="zh-CN" altLang="en-US" sz="1200" i="1" dirty="0"/>
              <a:t>加州社區照顧執照第</a:t>
            </a:r>
            <a:r>
              <a:rPr lang="en-US" altLang="en-US" sz="1200" i="1" dirty="0"/>
              <a:t>101438.1 (f) </a:t>
            </a:r>
            <a:r>
              <a:rPr lang="zh-CN" altLang="en-US" sz="1200" i="1" dirty="0"/>
              <a:t>節</a:t>
            </a:r>
            <a:r>
              <a:rPr lang="en-US" altLang="en-US" sz="1200" i="1" dirty="0"/>
              <a:t> </a:t>
            </a:r>
            <a:endParaRPr lang="en-US" altLang="en-US" sz="1650" dirty="0"/>
          </a:p>
          <a:p>
            <a:pPr marL="0" indent="0">
              <a:buNone/>
            </a:pPr>
            <a:r>
              <a:rPr lang="zh-CN" altLang="en-US" sz="1650" dirty="0"/>
              <a:t>所有的抑菌劑和消毒劑必須在聯邦</a:t>
            </a:r>
            <a:r>
              <a:rPr lang="en-US" altLang="en-US" sz="1650" dirty="0"/>
              <a:t>EPA</a:t>
            </a:r>
            <a:r>
              <a:rPr lang="zh-CN" altLang="en-US" sz="1650" dirty="0"/>
              <a:t>註冊。</a:t>
            </a:r>
            <a:endParaRPr lang="en-US" altLang="en-US" sz="1650" u="sng" dirty="0"/>
          </a:p>
          <a:p>
            <a:pPr marL="0" indent="0">
              <a:buNone/>
            </a:pPr>
            <a:r>
              <a:rPr lang="zh-CN" altLang="en-US" sz="1500" u="sng" dirty="0"/>
              <a:t>備註：</a:t>
            </a:r>
            <a:r>
              <a:rPr lang="en-US" altLang="en-US" sz="1500" dirty="0"/>
              <a:t> </a:t>
            </a:r>
            <a:r>
              <a:rPr lang="zh-CN" altLang="en-US" sz="1500" dirty="0"/>
              <a:t>托兒機構使用的抑菌劑應該註冊為</a:t>
            </a:r>
            <a:r>
              <a:rPr lang="en-US" altLang="zh-CN" sz="1500" dirty="0"/>
              <a:t>『</a:t>
            </a:r>
            <a:r>
              <a:rPr lang="zh-CN" altLang="en-US" sz="1500" dirty="0"/>
              <a:t>食物接觸抑菌劑</a:t>
            </a:r>
            <a:r>
              <a:rPr lang="en-US" altLang="zh-CN" sz="1500" dirty="0"/>
              <a:t>』</a:t>
            </a:r>
            <a:r>
              <a:rPr lang="zh-CN" altLang="en-US" sz="1500" dirty="0"/>
              <a:t>。</a:t>
            </a:r>
            <a:endParaRPr lang="en-US" altLang="en-US" sz="1500" dirty="0"/>
          </a:p>
        </p:txBody>
      </p:sp>
      <p:pic>
        <p:nvPicPr>
          <p:cNvPr id="4301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93942" y="2373398"/>
            <a:ext cx="2343150" cy="51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52400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2F0B651-E945-2E9D-3157-332F3D568A03}"/>
              </a:ext>
            </a:extLst>
          </p:cNvPr>
          <p:cNvSpPr txBox="1"/>
          <p:nvPr/>
        </p:nvSpPr>
        <p:spPr>
          <a:xfrm>
            <a:off x="8888896" y="6281531"/>
            <a:ext cx="1600200" cy="369332"/>
          </a:xfrm>
          <a:prstGeom prst="rect">
            <a:avLst/>
          </a:prstGeom>
          <a:noFill/>
        </p:spPr>
        <p:txBody>
          <a:bodyPr wrap="square" rtlCol="0">
            <a:spAutoFit/>
          </a:bodyPr>
          <a:lstStyle/>
          <a:p>
            <a:r>
              <a:rPr lang="en-US" dirty="0">
                <a:solidFill>
                  <a:schemeClr val="bg1"/>
                </a:solidFill>
              </a:rPr>
              <a:t>2023</a:t>
            </a:r>
          </a:p>
        </p:txBody>
      </p:sp>
    </p:spTree>
    <p:custDataLst>
      <p:tags r:id="rId1"/>
    </p:custDataLst>
    <p:extLst>
      <p:ext uri="{BB962C8B-B14F-4D97-AF65-F5344CB8AC3E}">
        <p14:creationId xmlns:p14="http://schemas.microsoft.com/office/powerpoint/2010/main" val="42405584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3"/>
          <p:cNvSpPr>
            <a:spLocks noGrp="1"/>
          </p:cNvSpPr>
          <p:nvPr>
            <p:ph type="title" idx="4294967295"/>
          </p:nvPr>
        </p:nvSpPr>
        <p:spPr>
          <a:xfrm>
            <a:off x="1752854" y="1341013"/>
            <a:ext cx="4800600" cy="854075"/>
          </a:xfrm>
        </p:spPr>
        <p:txBody>
          <a:bodyPr>
            <a:normAutofit fontScale="90000"/>
          </a:bodyPr>
          <a:lstStyle/>
          <a:p>
            <a:pPr algn="l"/>
            <a:r>
              <a:rPr lang="zh-CN" altLang="en-US" sz="2400" dirty="0">
                <a:cs typeface="Arial" panose="020B0604020202020204" pitchFamily="34" charset="0"/>
              </a:rPr>
              <a:t>無漂白劑的產品是否符合環境評分標準 </a:t>
            </a:r>
            <a:r>
              <a:rPr lang="en-US" altLang="en-US" sz="2400" dirty="0">
                <a:cs typeface="Arial" panose="020B0604020202020204" pitchFamily="34" charset="0"/>
              </a:rPr>
              <a:t>-- ECERS</a:t>
            </a:r>
            <a:r>
              <a:rPr lang="zh-CN" altLang="en-US" sz="2400" dirty="0">
                <a:cs typeface="Arial" panose="020B0604020202020204" pitchFamily="34" charset="0"/>
              </a:rPr>
              <a:t>、</a:t>
            </a:r>
            <a:r>
              <a:rPr lang="en-US" altLang="en-US" sz="2400" dirty="0">
                <a:cs typeface="Arial" panose="020B0604020202020204" pitchFamily="34" charset="0"/>
              </a:rPr>
              <a:t> ITERS </a:t>
            </a:r>
            <a:r>
              <a:rPr lang="zh-CN" altLang="en-US" sz="2400" dirty="0">
                <a:cs typeface="Arial" panose="020B0604020202020204" pitchFamily="34" charset="0"/>
              </a:rPr>
              <a:t>和</a:t>
            </a:r>
            <a:r>
              <a:rPr lang="en-US" altLang="en-US" sz="2400" dirty="0">
                <a:cs typeface="Arial" panose="020B0604020202020204" pitchFamily="34" charset="0"/>
              </a:rPr>
              <a:t> FCCERS</a:t>
            </a:r>
            <a:r>
              <a:rPr lang="zh-CN" altLang="en-US" sz="2400" dirty="0">
                <a:cs typeface="Arial" panose="020B0604020202020204" pitchFamily="34" charset="0"/>
              </a:rPr>
              <a:t>？</a:t>
            </a:r>
            <a:r>
              <a:rPr lang="en-US" altLang="en-US" sz="2400" dirty="0">
                <a:cs typeface="Arial" panose="020B0604020202020204" pitchFamily="34" charset="0"/>
              </a:rPr>
              <a:t> </a:t>
            </a:r>
            <a:r>
              <a:rPr lang="zh-CN" altLang="en-US" sz="2400" b="1" dirty="0">
                <a:solidFill>
                  <a:schemeClr val="accent2"/>
                </a:solidFill>
                <a:cs typeface="Arial" panose="020B0604020202020204" pitchFamily="34" charset="0"/>
              </a:rPr>
              <a:t>是的！</a:t>
            </a:r>
            <a:endParaRPr lang="en-US" altLang="en-US" sz="2400" b="1" dirty="0">
              <a:solidFill>
                <a:schemeClr val="accent2"/>
              </a:solidFill>
              <a:cs typeface="Arial" panose="020B0604020202020204" pitchFamily="34" charset="0"/>
            </a:endParaRPr>
          </a:p>
        </p:txBody>
      </p:sp>
      <p:sp>
        <p:nvSpPr>
          <p:cNvPr id="45059" name="Content Placeholder 4"/>
          <p:cNvSpPr>
            <a:spLocks noGrp="1"/>
          </p:cNvSpPr>
          <p:nvPr>
            <p:ph idx="4294967295"/>
          </p:nvPr>
        </p:nvSpPr>
        <p:spPr>
          <a:xfrm>
            <a:off x="1752854" y="2575819"/>
            <a:ext cx="6673850" cy="3314700"/>
          </a:xfrm>
        </p:spPr>
        <p:txBody>
          <a:bodyPr>
            <a:normAutofit/>
          </a:bodyPr>
          <a:lstStyle/>
          <a:p>
            <a:pPr marL="0" indent="0">
              <a:buNone/>
            </a:pPr>
            <a:r>
              <a:rPr lang="zh-CN" altLang="en-US" sz="1950" u="sng" dirty="0">
                <a:solidFill>
                  <a:schemeClr val="accent2"/>
                </a:solidFill>
              </a:rPr>
              <a:t>澄清事項</a:t>
            </a:r>
            <a:r>
              <a:rPr lang="en-US" altLang="en-US" sz="1950" u="sng" dirty="0">
                <a:solidFill>
                  <a:schemeClr val="accent2"/>
                </a:solidFill>
              </a:rPr>
              <a:t> (09/2012)</a:t>
            </a:r>
          </a:p>
          <a:p>
            <a:pPr marL="0" indent="0">
              <a:buNone/>
            </a:pPr>
            <a:r>
              <a:rPr lang="zh-CN" altLang="en-US" sz="1800" dirty="0"/>
              <a:t>餐食</a:t>
            </a:r>
            <a:r>
              <a:rPr lang="en-US" altLang="en-US" sz="1800" dirty="0"/>
              <a:t> / </a:t>
            </a:r>
            <a:r>
              <a:rPr lang="zh-CN" altLang="en-US" sz="1800" dirty="0"/>
              <a:t>零食</a:t>
            </a:r>
            <a:endParaRPr lang="en-US" altLang="en-US" sz="1800" dirty="0"/>
          </a:p>
          <a:p>
            <a:pPr marL="0" indent="0">
              <a:buNone/>
            </a:pPr>
            <a:r>
              <a:rPr lang="en-US" altLang="en-US" sz="1500" dirty="0"/>
              <a:t>(FCCERS: 9-1.3, 3.3, 5.3; ECERS: 10-1.3, 3.3; ITERS: 7-1.3, 3.3, 5.3)</a:t>
            </a:r>
          </a:p>
          <a:p>
            <a:pPr marL="0" indent="0">
              <a:buNone/>
            </a:pPr>
            <a:r>
              <a:rPr lang="en-US" altLang="zh-CN" sz="1500" dirty="0"/>
              <a:t>『</a:t>
            </a:r>
            <a:r>
              <a:rPr lang="en-US" altLang="en-US" sz="1500" dirty="0"/>
              <a:t>EPA </a:t>
            </a:r>
            <a:r>
              <a:rPr lang="zh-CN" altLang="en-US" sz="1500" dirty="0"/>
              <a:t>批准的替代抑菌劑可以取代普通漂白劑水溶液，用於清洗桌子或清潔高椅托盤、及其他食物接觸表面。查看原始容器的標籤，尋找</a:t>
            </a:r>
            <a:r>
              <a:rPr lang="en-US" altLang="zh-CN" sz="1500" dirty="0"/>
              <a:t>EPA </a:t>
            </a:r>
            <a:r>
              <a:rPr lang="zh-CN" altLang="en-US" sz="1500" dirty="0"/>
              <a:t>抑菌劑標識。</a:t>
            </a:r>
            <a:r>
              <a:rPr lang="en-US" altLang="zh-CN" sz="1500" dirty="0"/>
              <a:t>』</a:t>
            </a:r>
            <a:r>
              <a:rPr lang="en-US" altLang="en-US" sz="1500" dirty="0"/>
              <a:t>  </a:t>
            </a:r>
          </a:p>
          <a:p>
            <a:pPr marL="0" indent="0">
              <a:buNone/>
            </a:pPr>
            <a:endParaRPr lang="en-US" altLang="en-US" sz="600" dirty="0"/>
          </a:p>
          <a:p>
            <a:pPr marL="0" indent="0">
              <a:buNone/>
            </a:pPr>
            <a:r>
              <a:rPr lang="zh-CN" altLang="en-US" sz="1800" dirty="0"/>
              <a:t>尿布更換</a:t>
            </a:r>
            <a:r>
              <a:rPr lang="en-US" altLang="en-US" sz="1800" dirty="0"/>
              <a:t> / </a:t>
            </a:r>
            <a:r>
              <a:rPr lang="zh-CN" altLang="en-US" sz="1800" dirty="0"/>
              <a:t>如廁</a:t>
            </a:r>
            <a:endParaRPr lang="en-US" altLang="en-US" sz="1800" dirty="0"/>
          </a:p>
          <a:p>
            <a:pPr marL="0" indent="0">
              <a:buNone/>
            </a:pPr>
            <a:r>
              <a:rPr lang="en-US" altLang="en-US" sz="1500" dirty="0"/>
              <a:t>(FCCERS: 10-1.1, 3.1, 5.1, 7.1; ECERS 12-1.1,3.1; ITERS: 9-1.1, 3.1, 5.1, 7.1)</a:t>
            </a:r>
          </a:p>
          <a:p>
            <a:pPr marL="0" indent="0">
              <a:buNone/>
            </a:pPr>
            <a:r>
              <a:rPr lang="en-US" altLang="zh-CN" sz="1500" dirty="0"/>
              <a:t>『</a:t>
            </a:r>
            <a:r>
              <a:rPr lang="en-US" altLang="en-US" sz="1500" dirty="0"/>
              <a:t> EPA </a:t>
            </a:r>
            <a:r>
              <a:rPr lang="zh-CN" altLang="en-US" sz="1500" dirty="0"/>
              <a:t>批准的替代消毒劑 </a:t>
            </a:r>
            <a:r>
              <a:rPr lang="en-US" altLang="zh-CN" sz="1500" dirty="0"/>
              <a:t>(</a:t>
            </a:r>
            <a:r>
              <a:rPr lang="zh-CN" altLang="en-US" sz="1500" dirty="0"/>
              <a:t>而不是抑菌劑</a:t>
            </a:r>
            <a:r>
              <a:rPr lang="en-US" altLang="zh-CN" sz="1500" dirty="0"/>
              <a:t>) </a:t>
            </a:r>
            <a:r>
              <a:rPr lang="zh-CN" altLang="en-US" sz="1500" dirty="0"/>
              <a:t>可以取代普通漂白劑水溶液。查看原始容器的標籤，尋找</a:t>
            </a:r>
            <a:r>
              <a:rPr lang="en-US" altLang="zh-CN" sz="1500" dirty="0"/>
              <a:t>EPA </a:t>
            </a:r>
            <a:r>
              <a:rPr lang="zh-CN" altLang="en-US" sz="1500" dirty="0"/>
              <a:t>消毒劑標識。 </a:t>
            </a:r>
            <a:r>
              <a:rPr lang="en-US" altLang="zh-CN" sz="1500" dirty="0"/>
              <a:t>』</a:t>
            </a:r>
            <a:endParaRPr lang="en-US" altLang="en-US" sz="1500" dirty="0"/>
          </a:p>
        </p:txBody>
      </p:sp>
      <p:grpSp>
        <p:nvGrpSpPr>
          <p:cNvPr id="45060" name="Group 3"/>
          <p:cNvGrpSpPr>
            <a:grpSpLocks/>
          </p:cNvGrpSpPr>
          <p:nvPr/>
        </p:nvGrpSpPr>
        <p:grpSpPr bwMode="auto">
          <a:xfrm>
            <a:off x="7909810" y="1219750"/>
            <a:ext cx="2245260" cy="2340415"/>
            <a:chOff x="6248400" y="158750"/>
            <a:chExt cx="2647950" cy="2591380"/>
          </a:xfrm>
        </p:grpSpPr>
        <p:pic>
          <p:nvPicPr>
            <p:cNvPr id="4506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158750"/>
              <a:ext cx="21082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674611"/>
              <a:ext cx="2019300" cy="155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3"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0" y="1195968"/>
              <a:ext cx="2038350" cy="155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 name="Rectangle 10"/>
          <p:cNvSpPr/>
          <p:nvPr/>
        </p:nvSpPr>
        <p:spPr>
          <a:xfrm>
            <a:off x="152400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E171835-2E38-61BF-D476-BAAD6FBBDDE0}"/>
              </a:ext>
            </a:extLst>
          </p:cNvPr>
          <p:cNvSpPr txBox="1"/>
          <p:nvPr/>
        </p:nvSpPr>
        <p:spPr>
          <a:xfrm>
            <a:off x="8888896" y="6281531"/>
            <a:ext cx="1600200" cy="369332"/>
          </a:xfrm>
          <a:prstGeom prst="rect">
            <a:avLst/>
          </a:prstGeom>
          <a:noFill/>
        </p:spPr>
        <p:txBody>
          <a:bodyPr wrap="square" rtlCol="0">
            <a:spAutoFit/>
          </a:bodyPr>
          <a:lstStyle/>
          <a:p>
            <a:r>
              <a:rPr lang="en-US" dirty="0">
                <a:solidFill>
                  <a:schemeClr val="bg1"/>
                </a:solidFill>
              </a:rPr>
              <a:t>2023</a:t>
            </a:r>
          </a:p>
        </p:txBody>
      </p:sp>
    </p:spTree>
    <p:custDataLst>
      <p:tags r:id="rId1"/>
    </p:custDataLst>
    <p:extLst>
      <p:ext uri="{BB962C8B-B14F-4D97-AF65-F5344CB8AC3E}">
        <p14:creationId xmlns:p14="http://schemas.microsoft.com/office/powerpoint/2010/main" val="16641988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2095500" y="506897"/>
            <a:ext cx="7886700" cy="1802122"/>
          </a:xfrm>
        </p:spPr>
        <p:txBody>
          <a:bodyPr>
            <a:normAutofit fontScale="90000"/>
          </a:bodyPr>
          <a:lstStyle/>
          <a:p>
            <a:pPr algn="ctr"/>
            <a:br>
              <a:rPr lang="en-US" dirty="0"/>
            </a:br>
            <a:br>
              <a:rPr lang="en-US" dirty="0"/>
            </a:br>
            <a:endParaRPr lang="en-US" dirty="0"/>
          </a:p>
        </p:txBody>
      </p:sp>
      <p:sp>
        <p:nvSpPr>
          <p:cNvPr id="10" name="Content Placeholder 9"/>
          <p:cNvSpPr>
            <a:spLocks noGrp="1"/>
          </p:cNvSpPr>
          <p:nvPr>
            <p:ph sz="half" idx="1"/>
          </p:nvPr>
        </p:nvSpPr>
        <p:spPr>
          <a:xfrm>
            <a:off x="2689882" y="1471536"/>
            <a:ext cx="7189922" cy="4351338"/>
          </a:xfrm>
        </p:spPr>
        <p:txBody>
          <a:bodyPr/>
          <a:lstStyle/>
          <a:p>
            <a:pPr marL="0" indent="0">
              <a:buNone/>
            </a:pPr>
            <a:endParaRPr lang="en-US" dirty="0"/>
          </a:p>
          <a:p>
            <a:pPr marL="0" indent="0" algn="ctr">
              <a:buNone/>
            </a:pPr>
            <a:r>
              <a:rPr lang="zh-CN" altLang="en-US" dirty="0"/>
              <a:t>線上數據庫</a:t>
            </a:r>
            <a:endParaRPr lang="en-US" dirty="0"/>
          </a:p>
          <a:p>
            <a:pPr marL="0" indent="0" algn="ctr">
              <a:buNone/>
            </a:pPr>
            <a:r>
              <a:rPr lang="en-US" dirty="0">
                <a:hlinkClick r:id="rId3"/>
              </a:rPr>
              <a:t>https://nrckids.org/CFOC/Database</a:t>
            </a:r>
            <a:r>
              <a:rPr lang="en-US" dirty="0"/>
              <a:t> </a:t>
            </a:r>
          </a:p>
        </p:txBody>
      </p:sp>
      <p:sp>
        <p:nvSpPr>
          <p:cNvPr id="11" name="Rectangle 10"/>
          <p:cNvSpPr/>
          <p:nvPr/>
        </p:nvSpPr>
        <p:spPr>
          <a:xfrm>
            <a:off x="152400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901688" y="440630"/>
            <a:ext cx="8766312" cy="1446550"/>
          </a:xfrm>
          <a:prstGeom prst="rect">
            <a:avLst/>
          </a:prstGeom>
        </p:spPr>
        <p:txBody>
          <a:bodyPr wrap="square">
            <a:spAutoFit/>
          </a:bodyPr>
          <a:lstStyle/>
          <a:p>
            <a:pPr algn="ctr"/>
            <a:r>
              <a:rPr lang="zh-CN" altLang="en-US" sz="3200" dirty="0"/>
              <a:t>照顧好我們的孩子</a:t>
            </a:r>
            <a:br>
              <a:rPr lang="en-US" sz="2800" dirty="0"/>
            </a:br>
            <a:r>
              <a:rPr lang="zh-CN" altLang="en-US" sz="2800" dirty="0"/>
              <a:t>國立健康與安全性能標準</a:t>
            </a:r>
            <a:br>
              <a:rPr lang="en-US" sz="2800" dirty="0"/>
            </a:br>
            <a:r>
              <a:rPr lang="zh-CN" altLang="en-US" sz="2800" dirty="0"/>
              <a:t>早期照顧和教育項目指引</a:t>
            </a:r>
            <a:endParaRPr lang="en-US" sz="2800" dirty="0"/>
          </a:p>
        </p:txBody>
      </p:sp>
      <p:sp>
        <p:nvSpPr>
          <p:cNvPr id="2" name="TextBox 1">
            <a:extLst>
              <a:ext uri="{FF2B5EF4-FFF2-40B4-BE49-F238E27FC236}">
                <a16:creationId xmlns:a16="http://schemas.microsoft.com/office/drawing/2014/main" id="{36CE1246-5CA4-9490-F27E-72022B23B61C}"/>
              </a:ext>
            </a:extLst>
          </p:cNvPr>
          <p:cNvSpPr txBox="1"/>
          <p:nvPr/>
        </p:nvSpPr>
        <p:spPr>
          <a:xfrm>
            <a:off x="8888896" y="6281531"/>
            <a:ext cx="1600200" cy="369332"/>
          </a:xfrm>
          <a:prstGeom prst="rect">
            <a:avLst/>
          </a:prstGeom>
          <a:noFill/>
        </p:spPr>
        <p:txBody>
          <a:bodyPr wrap="square" rtlCol="0">
            <a:spAutoFit/>
          </a:bodyPr>
          <a:lstStyle/>
          <a:p>
            <a:r>
              <a:rPr lang="en-US" dirty="0">
                <a:solidFill>
                  <a:schemeClr val="bg1"/>
                </a:solidFill>
              </a:rPr>
              <a:t>2023</a:t>
            </a:r>
          </a:p>
        </p:txBody>
      </p:sp>
      <p:pic>
        <p:nvPicPr>
          <p:cNvPr id="3" name="Picture 2">
            <a:extLst>
              <a:ext uri="{FF2B5EF4-FFF2-40B4-BE49-F238E27FC236}">
                <a16:creationId xmlns:a16="http://schemas.microsoft.com/office/drawing/2014/main" id="{DBC3E95E-E509-F63E-3C27-BAE71D0FAC65}"/>
              </a:ext>
            </a:extLst>
          </p:cNvPr>
          <p:cNvPicPr>
            <a:picLocks noChangeAspect="1"/>
          </p:cNvPicPr>
          <p:nvPr/>
        </p:nvPicPr>
        <p:blipFill rotWithShape="1">
          <a:blip r:embed="rId4"/>
          <a:srcRect l="50224" t="7116" r="356" b="5817"/>
          <a:stretch/>
        </p:blipFill>
        <p:spPr bwMode="auto">
          <a:xfrm>
            <a:off x="3789335" y="3084163"/>
            <a:ext cx="5099561" cy="273871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217266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7586" y="382546"/>
            <a:ext cx="8173580" cy="1215948"/>
          </a:xfrm>
        </p:spPr>
        <p:txBody>
          <a:bodyPr>
            <a:normAutofit fontScale="90000"/>
          </a:bodyPr>
          <a:lstStyle/>
          <a:p>
            <a:br>
              <a:rPr lang="en-US" dirty="0"/>
            </a:br>
            <a:br>
              <a:rPr lang="en-US" dirty="0"/>
            </a:br>
            <a:r>
              <a:rPr lang="zh-CN" altLang="en-US" dirty="0"/>
              <a:t>互動活動：清潔、抑菌、還是消毒？</a:t>
            </a:r>
            <a:endParaRPr lang="en-US" dirty="0"/>
          </a:p>
        </p:txBody>
      </p:sp>
      <p:sp>
        <p:nvSpPr>
          <p:cNvPr id="8" name="Content Placeholder 7"/>
          <p:cNvSpPr>
            <a:spLocks noGrp="1"/>
          </p:cNvSpPr>
          <p:nvPr>
            <p:ph sz="half" idx="1"/>
          </p:nvPr>
        </p:nvSpPr>
        <p:spPr>
          <a:xfrm>
            <a:off x="4021207" y="2839641"/>
            <a:ext cx="3886200" cy="3699271"/>
          </a:xfrm>
        </p:spPr>
        <p:txBody>
          <a:bodyPr/>
          <a:lstStyle/>
          <a:p>
            <a:r>
              <a:rPr lang="zh-CN" altLang="en-US" dirty="0"/>
              <a:t>混合用途桌</a:t>
            </a:r>
            <a:endParaRPr lang="en-US" dirty="0"/>
          </a:p>
          <a:p>
            <a:pPr marL="0" indent="0">
              <a:buNone/>
            </a:pPr>
            <a:endParaRPr lang="en-US" dirty="0"/>
          </a:p>
          <a:p>
            <a:r>
              <a:rPr lang="zh-CN" altLang="en-US" dirty="0"/>
              <a:t>尿布更換桌</a:t>
            </a:r>
            <a:endParaRPr lang="en-US" dirty="0"/>
          </a:p>
          <a:p>
            <a:pPr marL="0" indent="0">
              <a:buNone/>
            </a:pPr>
            <a:endParaRPr lang="en-US" dirty="0"/>
          </a:p>
          <a:p>
            <a:r>
              <a:rPr lang="zh-CN" altLang="en-US" dirty="0"/>
              <a:t>午睡墊</a:t>
            </a:r>
            <a:endParaRPr lang="en-US" dirty="0"/>
          </a:p>
          <a:p>
            <a:endParaRPr lang="en-US" dirty="0"/>
          </a:p>
          <a:p>
            <a:endParaRPr lang="en-US" dirty="0"/>
          </a:p>
        </p:txBody>
      </p:sp>
      <p:sp>
        <p:nvSpPr>
          <p:cNvPr id="10" name="Text Placeholder 6"/>
          <p:cNvSpPr txBox="1">
            <a:spLocks/>
          </p:cNvSpPr>
          <p:nvPr/>
        </p:nvSpPr>
        <p:spPr>
          <a:xfrm>
            <a:off x="2011018" y="2064763"/>
            <a:ext cx="8169964" cy="334897"/>
          </a:xfrm>
          <a:prstGeom prst="rect">
            <a:avLst/>
          </a:prstGeom>
        </p:spPr>
        <p:txBody>
          <a:bodyPr/>
          <a:lstStyle>
            <a:lvl1pPr marL="393690" indent="-393690" algn="l" defTabSz="853419" rtl="0" eaLnBrk="1" latinLnBrk="0" hangingPunct="1">
              <a:lnSpc>
                <a:spcPct val="100000"/>
              </a:lnSpc>
              <a:spcBef>
                <a:spcPts val="0"/>
              </a:spcBef>
              <a:spcAft>
                <a:spcPts val="800"/>
              </a:spcAft>
              <a:buClr>
                <a:schemeClr val="accent1"/>
              </a:buClr>
              <a:buSzPct val="80000"/>
              <a:buFont typeface="Wingdings" charset="2"/>
              <a:buChar char="§"/>
              <a:tabLst/>
              <a:defRPr lang="en-US" sz="2933" b="0" kern="1200" dirty="0" smtClean="0">
                <a:solidFill>
                  <a:schemeClr val="tx1"/>
                </a:solidFill>
                <a:latin typeface="+mn-lt"/>
                <a:ea typeface="+mn-ea"/>
                <a:cs typeface="+mn-cs"/>
              </a:defRPr>
            </a:lvl1pPr>
            <a:lvl2pPr marL="772565" indent="-378875" algn="l" defTabSz="853419" rtl="0" eaLnBrk="1" latinLnBrk="0" hangingPunct="1">
              <a:lnSpc>
                <a:spcPct val="100000"/>
              </a:lnSpc>
              <a:spcBef>
                <a:spcPts val="0"/>
              </a:spcBef>
              <a:spcAft>
                <a:spcPts val="800"/>
              </a:spcAft>
              <a:buClr>
                <a:schemeClr val="accent5">
                  <a:lumMod val="50000"/>
                </a:schemeClr>
              </a:buClr>
              <a:buSzPct val="100000"/>
              <a:buFont typeface=".AppleSystemUIFont" charset="0"/>
              <a:buChar char="-"/>
              <a:tabLst/>
              <a:defRPr lang="en-US" sz="2667" b="0" kern="1200" dirty="0" smtClean="0">
                <a:solidFill>
                  <a:schemeClr val="tx1"/>
                </a:solidFill>
                <a:latin typeface="+mn-lt"/>
                <a:ea typeface="+mn-ea"/>
                <a:cs typeface="+mn-cs"/>
              </a:defRPr>
            </a:lvl2pPr>
            <a:lvl3pPr marL="1075240" indent="-302676" algn="l" defTabSz="853419" rtl="0" eaLnBrk="1" latinLnBrk="0" hangingPunct="1">
              <a:lnSpc>
                <a:spcPct val="100000"/>
              </a:lnSpc>
              <a:spcBef>
                <a:spcPts val="0"/>
              </a:spcBef>
              <a:spcAft>
                <a:spcPts val="800"/>
              </a:spcAft>
              <a:buClr>
                <a:schemeClr val="accent1"/>
              </a:buClr>
              <a:buSzPct val="80000"/>
              <a:buFont typeface="Wingdings" charset="2"/>
              <a:buChar char="§"/>
              <a:tabLst/>
              <a:defRPr lang="en-US" sz="2400" b="0" kern="1200" dirty="0" smtClean="0">
                <a:solidFill>
                  <a:schemeClr val="tx1"/>
                </a:solidFill>
                <a:latin typeface="+mn-lt"/>
                <a:ea typeface="+mn-ea"/>
                <a:cs typeface="+mn-cs"/>
              </a:defRPr>
            </a:lvl3pPr>
            <a:lvl4pPr marL="1371566" indent="-296326" algn="l" defTabSz="853419" rtl="0" eaLnBrk="1" latinLnBrk="0" hangingPunct="1">
              <a:lnSpc>
                <a:spcPct val="100000"/>
              </a:lnSpc>
              <a:spcBef>
                <a:spcPts val="0"/>
              </a:spcBef>
              <a:spcAft>
                <a:spcPts val="800"/>
              </a:spcAft>
              <a:buClr>
                <a:schemeClr val="accent5">
                  <a:lumMod val="50000"/>
                </a:schemeClr>
              </a:buClr>
              <a:buSzPct val="100000"/>
              <a:buFont typeface=".AppleSystemUIFont" charset="0"/>
              <a:buChar char="-"/>
              <a:tabLst/>
              <a:defRPr lang="en-US" sz="2133" b="0" kern="1200" dirty="0" smtClean="0">
                <a:solidFill>
                  <a:schemeClr val="tx1"/>
                </a:solidFill>
                <a:latin typeface="+mn-lt"/>
                <a:ea typeface="+mn-ea"/>
                <a:cs typeface="+mn-cs"/>
              </a:defRPr>
            </a:lvl4pPr>
            <a:lvl5pPr marL="1750440" indent="-302676" algn="l" defTabSz="853419" rtl="0" eaLnBrk="1" latinLnBrk="0" hangingPunct="1">
              <a:lnSpc>
                <a:spcPct val="200000"/>
              </a:lnSpc>
              <a:spcBef>
                <a:spcPts val="0"/>
              </a:spcBef>
              <a:buClr>
                <a:srgbClr val="18A3AC"/>
              </a:buClr>
              <a:buSzPct val="80000"/>
              <a:buFont typeface="Wingdings" charset="2"/>
              <a:buChar char="§"/>
              <a:defRPr lang="en-US" sz="2667" b="0" kern="1200" dirty="0">
                <a:solidFill>
                  <a:schemeClr val="tx1"/>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None/>
            </a:pPr>
            <a:r>
              <a:rPr lang="zh-CN" altLang="en-US" sz="2400" dirty="0"/>
              <a:t>請參見手中的材料</a:t>
            </a:r>
            <a:r>
              <a:rPr lang="en-US" altLang="zh-CN" sz="2400" i="1" dirty="0"/>
              <a:t>『</a:t>
            </a:r>
            <a:r>
              <a:rPr lang="zh-CN" altLang="en-US" sz="2400" i="1" dirty="0"/>
              <a:t>照顧好我們的孩子 </a:t>
            </a:r>
            <a:r>
              <a:rPr lang="en-US" altLang="zh-CN" sz="2400" i="1" dirty="0"/>
              <a:t>– </a:t>
            </a:r>
            <a:r>
              <a:rPr lang="zh-CN" altLang="en-US" sz="2400" i="1" dirty="0"/>
              <a:t>附件 </a:t>
            </a:r>
            <a:r>
              <a:rPr lang="en-US" altLang="zh-CN" sz="2400" i="1" dirty="0"/>
              <a:t>K』</a:t>
            </a:r>
            <a:endParaRPr lang="en-US" sz="2400" i="1" dirty="0"/>
          </a:p>
          <a:p>
            <a:endParaRPr lang="en-US" sz="1800" dirty="0"/>
          </a:p>
        </p:txBody>
      </p:sp>
      <p:sp>
        <p:nvSpPr>
          <p:cNvPr id="11" name="Rectangle 10"/>
          <p:cNvSpPr/>
          <p:nvPr/>
        </p:nvSpPr>
        <p:spPr>
          <a:xfrm>
            <a:off x="152400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5B6EA0A-3DCA-0844-D3D5-9C8AFD89A53D}"/>
              </a:ext>
            </a:extLst>
          </p:cNvPr>
          <p:cNvSpPr txBox="1"/>
          <p:nvPr/>
        </p:nvSpPr>
        <p:spPr>
          <a:xfrm>
            <a:off x="8888896" y="6281531"/>
            <a:ext cx="1600200" cy="369332"/>
          </a:xfrm>
          <a:prstGeom prst="rect">
            <a:avLst/>
          </a:prstGeom>
          <a:noFill/>
        </p:spPr>
        <p:txBody>
          <a:bodyPr wrap="square" rtlCol="0">
            <a:spAutoFit/>
          </a:bodyPr>
          <a:lstStyle/>
          <a:p>
            <a:r>
              <a:rPr lang="en-US" dirty="0">
                <a:solidFill>
                  <a:schemeClr val="bg1"/>
                </a:solidFill>
              </a:rPr>
              <a:t>2023</a:t>
            </a:r>
          </a:p>
        </p:txBody>
      </p:sp>
    </p:spTree>
    <p:custDataLst>
      <p:tags r:id="rId1"/>
    </p:custDataLst>
    <p:extLst>
      <p:ext uri="{BB962C8B-B14F-4D97-AF65-F5344CB8AC3E}">
        <p14:creationId xmlns:p14="http://schemas.microsoft.com/office/powerpoint/2010/main" val="1025445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1467812-110F-2CC0-34B5-E0DC1C8AF7AA}"/>
              </a:ext>
            </a:extLst>
          </p:cNvPr>
          <p:cNvSpPr txBox="1"/>
          <p:nvPr/>
        </p:nvSpPr>
        <p:spPr>
          <a:xfrm>
            <a:off x="8888896" y="6281531"/>
            <a:ext cx="1600200" cy="369332"/>
          </a:xfrm>
          <a:prstGeom prst="rect">
            <a:avLst/>
          </a:prstGeom>
          <a:noFill/>
        </p:spPr>
        <p:txBody>
          <a:bodyPr wrap="square" rtlCol="0">
            <a:spAutoFit/>
          </a:bodyPr>
          <a:lstStyle/>
          <a:p>
            <a:r>
              <a:rPr lang="en-US" dirty="0">
                <a:solidFill>
                  <a:schemeClr val="bg1"/>
                </a:solidFill>
              </a:rPr>
              <a:t>2023</a:t>
            </a:r>
          </a:p>
        </p:txBody>
      </p:sp>
      <p:pic>
        <p:nvPicPr>
          <p:cNvPr id="7" name="Picture 6">
            <a:extLst>
              <a:ext uri="{FF2B5EF4-FFF2-40B4-BE49-F238E27FC236}">
                <a16:creationId xmlns:a16="http://schemas.microsoft.com/office/drawing/2014/main" id="{9FD0D4A8-81AC-2F35-C9A5-68BD58AAF7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167" y="1072342"/>
            <a:ext cx="5864378" cy="4531565"/>
          </a:xfrm>
          <a:prstGeom prst="rect">
            <a:avLst/>
          </a:prstGeom>
          <a:ln>
            <a:solidFill>
              <a:schemeClr val="tx1"/>
            </a:solidFill>
          </a:ln>
        </p:spPr>
      </p:pic>
      <p:pic>
        <p:nvPicPr>
          <p:cNvPr id="10" name="Picture 9">
            <a:extLst>
              <a:ext uri="{FF2B5EF4-FFF2-40B4-BE49-F238E27FC236}">
                <a16:creationId xmlns:a16="http://schemas.microsoft.com/office/drawing/2014/main" id="{659A2750-ED21-4F48-ACAD-2DE444CA05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1072343"/>
            <a:ext cx="5864378" cy="4531564"/>
          </a:xfrm>
          <a:prstGeom prst="rect">
            <a:avLst/>
          </a:prstGeom>
          <a:ln>
            <a:solidFill>
              <a:schemeClr val="tx1"/>
            </a:solidFill>
          </a:ln>
        </p:spPr>
      </p:pic>
    </p:spTree>
    <p:custDataLst>
      <p:tags r:id="rId1"/>
    </p:custDataLst>
    <p:extLst>
      <p:ext uri="{BB962C8B-B14F-4D97-AF65-F5344CB8AC3E}">
        <p14:creationId xmlns:p14="http://schemas.microsoft.com/office/powerpoint/2010/main" val="31045957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54038"/>
            <a:ext cx="8229600" cy="584200"/>
          </a:xfrm>
        </p:spPr>
        <p:txBody>
          <a:bodyPr>
            <a:normAutofit fontScale="90000"/>
          </a:bodyPr>
          <a:lstStyle/>
          <a:p>
            <a:pPr>
              <a:defRPr/>
            </a:pPr>
            <a:br>
              <a:rPr lang="en-US" dirty="0">
                <a:latin typeface="+mj-lt"/>
              </a:rPr>
            </a:br>
            <a:r>
              <a:rPr lang="zh-CN" altLang="en-US" dirty="0">
                <a:latin typeface="+mj-lt"/>
              </a:rPr>
              <a:t>我們爲什麽今天在這裏？</a:t>
            </a:r>
            <a:endParaRPr lang="en-US" dirty="0">
              <a:latin typeface="+mj-lt"/>
            </a:endParaRPr>
          </a:p>
        </p:txBody>
      </p:sp>
      <p:sp>
        <p:nvSpPr>
          <p:cNvPr id="10243" name="TextBox 4"/>
          <p:cNvSpPr txBox="1">
            <a:spLocks noChangeArrowheads="1"/>
          </p:cNvSpPr>
          <p:nvPr/>
        </p:nvSpPr>
        <p:spPr bwMode="auto">
          <a:xfrm>
            <a:off x="1905000" y="1295399"/>
            <a:ext cx="8022220" cy="3970318"/>
          </a:xfrm>
          <a:prstGeom prst="rect">
            <a:avLst/>
          </a:prstGeom>
          <a:noFill/>
          <a:ln w="28575">
            <a:noFill/>
            <a:miter lim="800000"/>
            <a:headEnd/>
            <a:tailEnd/>
          </a:ln>
        </p:spPr>
        <p:txBody>
          <a:bodyPr wrap="square">
            <a:spAutoFit/>
          </a:bodyPr>
          <a:lstStyle/>
          <a:p>
            <a:pPr>
              <a:defRPr/>
            </a:pPr>
            <a:endParaRPr lang="en-US" sz="2800" dirty="0">
              <a:solidFill>
                <a:srgbClr val="8DC63F"/>
              </a:solidFill>
              <a:ea typeface="News Gothic MT"/>
              <a:cs typeface="News Gothic MT"/>
            </a:endParaRPr>
          </a:p>
          <a:p>
            <a:pPr>
              <a:defRPr/>
            </a:pPr>
            <a:r>
              <a:rPr lang="zh-CN" altLang="en-US" sz="2800" dirty="0">
                <a:solidFill>
                  <a:srgbClr val="8DC63F"/>
                </a:solidFill>
                <a:ea typeface="News Gothic MT"/>
                <a:cs typeface="News Gothic MT"/>
              </a:rPr>
              <a:t>目標：</a:t>
            </a:r>
            <a:r>
              <a:rPr lang="zh-CN" altLang="en-US" sz="2800" b="1" dirty="0">
                <a:solidFill>
                  <a:srgbClr val="0072BC"/>
                </a:solidFill>
                <a:ea typeface="News Gothic MT"/>
                <a:cs typeface="News Gothic MT"/>
              </a:rPr>
              <a:t>保護兒童、托兒服務人員和環境的安全健康。您將瞭解到：</a:t>
            </a:r>
            <a:endParaRPr lang="en-US" sz="2800" dirty="0">
              <a:solidFill>
                <a:srgbClr val="0072BC"/>
              </a:solidFill>
              <a:ea typeface="News Gothic MT"/>
              <a:cs typeface="News Gothic MT"/>
            </a:endParaRPr>
          </a:p>
          <a:p>
            <a:pPr>
              <a:defRPr/>
            </a:pPr>
            <a:endParaRPr lang="en-US" sz="2800" dirty="0">
              <a:solidFill>
                <a:srgbClr val="0072BC"/>
              </a:solidFill>
              <a:ea typeface="News Gothic MT"/>
              <a:cs typeface="News Gothic MT"/>
            </a:endParaRPr>
          </a:p>
          <a:p>
            <a:pPr marL="457200" indent="-457200">
              <a:buClr>
                <a:srgbClr val="8DC63F"/>
              </a:buClr>
              <a:buFont typeface="Wingdings" panose="05000000000000000000" pitchFamily="2" charset="2"/>
              <a:buChar char="ü"/>
              <a:defRPr/>
            </a:pPr>
            <a:r>
              <a:rPr lang="en-US" sz="2800" dirty="0">
                <a:cs typeface="Arial" pitchFamily="34" charset="0"/>
              </a:rPr>
              <a:t> </a:t>
            </a:r>
            <a:r>
              <a:rPr lang="zh-CN" altLang="en-US" sz="2800" dirty="0">
                <a:cs typeface="Arial" pitchFamily="34" charset="0"/>
              </a:rPr>
              <a:t>病菌如何導致疾病</a:t>
            </a:r>
            <a:endParaRPr lang="en-US" altLang="zh-CN" sz="2800" dirty="0">
              <a:cs typeface="Arial" pitchFamily="34" charset="0"/>
            </a:endParaRPr>
          </a:p>
          <a:p>
            <a:pPr marL="457200" indent="-457200">
              <a:buClr>
                <a:srgbClr val="8DC63F"/>
              </a:buClr>
              <a:buFont typeface="Wingdings" panose="05000000000000000000" pitchFamily="2" charset="2"/>
              <a:buChar char="ü"/>
              <a:defRPr/>
            </a:pPr>
            <a:r>
              <a:rPr lang="zh-CN" altLang="en-US" sz="2800" dirty="0">
                <a:cs typeface="Arial" pitchFamily="34" charset="0"/>
              </a:rPr>
              <a:t>如何安全地使用抑菌劑和消毒劑</a:t>
            </a:r>
            <a:endParaRPr lang="en-US" altLang="zh-CN" sz="2800" dirty="0">
              <a:cs typeface="Arial" pitchFamily="34" charset="0"/>
            </a:endParaRPr>
          </a:p>
          <a:p>
            <a:pPr marL="457200" indent="-457200">
              <a:buClr>
                <a:srgbClr val="8DC63F"/>
              </a:buClr>
              <a:buFont typeface="Wingdings" panose="05000000000000000000" pitchFamily="2" charset="2"/>
              <a:buChar char="ü"/>
              <a:defRPr/>
            </a:pPr>
            <a:r>
              <a:rPr lang="zh-CN" altLang="en-US" sz="2800" dirty="0">
                <a:cs typeface="Arial" pitchFamily="34" charset="0"/>
              </a:rPr>
              <a:t>在托兒機構中控制病菌、且對兒童、工作人員和環境都是健康的整合式方法</a:t>
            </a:r>
            <a:r>
              <a:rPr lang="en-US" sz="2800" dirty="0">
                <a:cs typeface="Arial" pitchFamily="34" charset="0"/>
              </a:rPr>
              <a:t> (</a:t>
            </a:r>
            <a:r>
              <a:rPr lang="zh-CN" altLang="en-US" sz="2800" dirty="0">
                <a:cs typeface="Arial" pitchFamily="34" charset="0"/>
              </a:rPr>
              <a:t>整合式病菌管理 </a:t>
            </a:r>
            <a:r>
              <a:rPr lang="en-US" sz="2800" dirty="0">
                <a:cs typeface="Arial" pitchFamily="34" charset="0"/>
              </a:rPr>
              <a:t>IGM)</a:t>
            </a:r>
            <a:r>
              <a:rPr lang="zh-CN" altLang="en-US" sz="2800" dirty="0">
                <a:cs typeface="Arial" pitchFamily="34" charset="0"/>
              </a:rPr>
              <a:t>。</a:t>
            </a:r>
            <a:endParaRPr lang="en-US" sz="2800" dirty="0">
              <a:cs typeface="Arial" pitchFamily="34" charset="0"/>
            </a:endParaRPr>
          </a:p>
        </p:txBody>
      </p:sp>
      <p:sp>
        <p:nvSpPr>
          <p:cNvPr id="8" name="Rectangle 7"/>
          <p:cNvSpPr/>
          <p:nvPr/>
        </p:nvSpPr>
        <p:spPr>
          <a:xfrm>
            <a:off x="152400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BA8A573-903F-A3DE-34FD-2D4BCF6BF4AF}"/>
              </a:ext>
            </a:extLst>
          </p:cNvPr>
          <p:cNvSpPr txBox="1"/>
          <p:nvPr/>
        </p:nvSpPr>
        <p:spPr>
          <a:xfrm>
            <a:off x="8888896" y="6281531"/>
            <a:ext cx="1600200" cy="369332"/>
          </a:xfrm>
          <a:prstGeom prst="rect">
            <a:avLst/>
          </a:prstGeom>
          <a:noFill/>
        </p:spPr>
        <p:txBody>
          <a:bodyPr wrap="square" rtlCol="0">
            <a:spAutoFit/>
          </a:bodyPr>
          <a:lstStyle/>
          <a:p>
            <a:r>
              <a:rPr lang="en-US" dirty="0">
                <a:solidFill>
                  <a:schemeClr val="bg1"/>
                </a:solidFill>
              </a:rPr>
              <a:t>2023</a:t>
            </a:r>
          </a:p>
        </p:txBody>
      </p:sp>
    </p:spTree>
    <p:custDataLst>
      <p:tags r:id="rId1"/>
    </p:custDataLst>
    <p:extLst>
      <p:ext uri="{BB962C8B-B14F-4D97-AF65-F5344CB8AC3E}">
        <p14:creationId xmlns:p14="http://schemas.microsoft.com/office/powerpoint/2010/main" val="30911206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55074-2B1B-4092-B619-A29429B80368}"/>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53EB5067-D354-FE90-C3C6-FB550C6C9E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3461" y="673330"/>
            <a:ext cx="7132321" cy="5511339"/>
          </a:xfrm>
          <a:prstGeom prst="rect">
            <a:avLst/>
          </a:prstGeom>
          <a:ln>
            <a:solidFill>
              <a:schemeClr val="tx1"/>
            </a:solidFill>
          </a:ln>
        </p:spPr>
      </p:pic>
    </p:spTree>
    <p:extLst>
      <p:ext uri="{BB962C8B-B14F-4D97-AF65-F5344CB8AC3E}">
        <p14:creationId xmlns:p14="http://schemas.microsoft.com/office/powerpoint/2010/main" val="30696268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3A26A-AB90-001E-CD3B-1FFFA591BD03}"/>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11CAA658-B806-9964-E084-96347A1A70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691" y="827116"/>
            <a:ext cx="6064217" cy="4685985"/>
          </a:xfrm>
          <a:prstGeom prst="rect">
            <a:avLst/>
          </a:prstGeom>
          <a:ln>
            <a:solidFill>
              <a:schemeClr val="tx1"/>
            </a:solidFill>
          </a:ln>
        </p:spPr>
      </p:pic>
      <p:pic>
        <p:nvPicPr>
          <p:cNvPr id="4" name="Picture 3">
            <a:extLst>
              <a:ext uri="{FF2B5EF4-FFF2-40B4-BE49-F238E27FC236}">
                <a16:creationId xmlns:a16="http://schemas.microsoft.com/office/drawing/2014/main" id="{CFE5B3DC-A969-8534-DCDA-20E6F37A0A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3094" y="827116"/>
            <a:ext cx="6064215" cy="4685985"/>
          </a:xfrm>
          <a:prstGeom prst="rect">
            <a:avLst/>
          </a:prstGeom>
          <a:ln>
            <a:solidFill>
              <a:schemeClr val="tx1"/>
            </a:solidFill>
          </a:ln>
        </p:spPr>
      </p:pic>
    </p:spTree>
    <p:extLst>
      <p:ext uri="{BB962C8B-B14F-4D97-AF65-F5344CB8AC3E}">
        <p14:creationId xmlns:p14="http://schemas.microsoft.com/office/powerpoint/2010/main" val="35280715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09210" y="730727"/>
            <a:ext cx="8173580" cy="611449"/>
          </a:xfrm>
        </p:spPr>
        <p:txBody>
          <a:bodyPr/>
          <a:lstStyle/>
          <a:p>
            <a:pPr algn="ctr"/>
            <a:r>
              <a:rPr lang="zh-CN" altLang="en-US" dirty="0"/>
              <a:t>您知道嗎？</a:t>
            </a:r>
            <a:endParaRPr lang="en-US" dirty="0"/>
          </a:p>
        </p:txBody>
      </p:sp>
      <p:sp>
        <p:nvSpPr>
          <p:cNvPr id="6" name="Content Placeholder 5"/>
          <p:cNvSpPr>
            <a:spLocks noGrp="1"/>
          </p:cNvSpPr>
          <p:nvPr>
            <p:ph idx="1"/>
          </p:nvPr>
        </p:nvSpPr>
        <p:spPr>
          <a:xfrm>
            <a:off x="2058570" y="1387982"/>
            <a:ext cx="6253633" cy="2956798"/>
          </a:xfrm>
        </p:spPr>
        <p:txBody>
          <a:bodyPr/>
          <a:lstStyle/>
          <a:p>
            <a:r>
              <a:rPr lang="zh-CN" altLang="en-US" sz="2400" dirty="0"/>
              <a:t>您的身體含有的微生物 </a:t>
            </a:r>
            <a:r>
              <a:rPr lang="en-US" altLang="zh-CN" sz="2400" dirty="0"/>
              <a:t>(</a:t>
            </a:r>
            <a:r>
              <a:rPr lang="zh-CN" altLang="en-US" sz="2400" dirty="0"/>
              <a:t>包括細菌和病毒</a:t>
            </a:r>
            <a:r>
              <a:rPr lang="en-US" altLang="zh-CN" sz="2400" dirty="0"/>
              <a:t>)</a:t>
            </a:r>
            <a:r>
              <a:rPr lang="zh-CN" altLang="en-US" sz="2400" dirty="0"/>
              <a:t> 數量比細胞多很多。</a:t>
            </a:r>
            <a:endParaRPr lang="en-US" sz="2400" dirty="0"/>
          </a:p>
          <a:p>
            <a:r>
              <a:rPr lang="zh-CN" altLang="en-US" sz="2400" dirty="0"/>
              <a:t>雖然有些微生物可以造成危險的感染，有些卻是人體必需的。</a:t>
            </a:r>
            <a:endParaRPr lang="en-US" sz="2400" dirty="0"/>
          </a:p>
        </p:txBody>
      </p:sp>
      <p:sp>
        <p:nvSpPr>
          <p:cNvPr id="11" name="TextBox 10"/>
          <p:cNvSpPr txBox="1"/>
          <p:nvPr/>
        </p:nvSpPr>
        <p:spPr>
          <a:xfrm>
            <a:off x="3607550" y="4344780"/>
            <a:ext cx="4095083" cy="1408078"/>
          </a:xfrm>
          <a:prstGeom prst="rect">
            <a:avLst/>
          </a:prstGeom>
          <a:solidFill>
            <a:srgbClr val="F7941E"/>
          </a:solidFill>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just"/>
            <a:r>
              <a:rPr lang="zh-CN" altLang="en-US" sz="2400" dirty="0"/>
              <a:t>兒童早期對微生物的暴露對於免疫系統發育及消化道健康是很重要的。</a:t>
            </a:r>
            <a:endParaRPr lang="en-US" sz="2400" dirty="0"/>
          </a:p>
          <a:p>
            <a:endParaRPr lang="en-US" sz="1350" dirty="0"/>
          </a:p>
        </p:txBody>
      </p:sp>
      <p:sp>
        <p:nvSpPr>
          <p:cNvPr id="5" name="TextBox 4"/>
          <p:cNvSpPr txBox="1"/>
          <p:nvPr/>
        </p:nvSpPr>
        <p:spPr>
          <a:xfrm>
            <a:off x="2058569" y="3511735"/>
            <a:ext cx="7523544" cy="369332"/>
          </a:xfrm>
          <a:prstGeom prst="rect">
            <a:avLst/>
          </a:prstGeom>
          <a:noFill/>
        </p:spPr>
        <p:txBody>
          <a:bodyPr wrap="square" rtlCol="0">
            <a:spAutoFit/>
          </a:bodyPr>
          <a:lstStyle/>
          <a:p>
            <a:r>
              <a:rPr lang="en-US" dirty="0"/>
              <a:t> </a:t>
            </a:r>
            <a:r>
              <a:rPr lang="zh-CN" altLang="en-US" dirty="0"/>
              <a:t>來源：國立人類全基因組研究院 </a:t>
            </a:r>
            <a:r>
              <a:rPr lang="en-US" dirty="0">
                <a:hlinkClick r:id="rId4"/>
              </a:rPr>
              <a:t>https://genome.gov</a:t>
            </a:r>
            <a:r>
              <a:rPr lang="en-US" dirty="0"/>
              <a:t>    </a:t>
            </a:r>
          </a:p>
        </p:txBody>
      </p:sp>
      <p:sp>
        <p:nvSpPr>
          <p:cNvPr id="9" name="Rectangle 8"/>
          <p:cNvSpPr/>
          <p:nvPr/>
        </p:nvSpPr>
        <p:spPr>
          <a:xfrm>
            <a:off x="152400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075B1E1-63E7-FC10-8A92-4D8454F2A014}"/>
              </a:ext>
            </a:extLst>
          </p:cNvPr>
          <p:cNvSpPr txBox="1"/>
          <p:nvPr/>
        </p:nvSpPr>
        <p:spPr>
          <a:xfrm>
            <a:off x="8888896" y="6281531"/>
            <a:ext cx="1600200" cy="369332"/>
          </a:xfrm>
          <a:prstGeom prst="rect">
            <a:avLst/>
          </a:prstGeom>
          <a:noFill/>
        </p:spPr>
        <p:txBody>
          <a:bodyPr wrap="square" rtlCol="0">
            <a:spAutoFit/>
          </a:bodyPr>
          <a:lstStyle/>
          <a:p>
            <a:r>
              <a:rPr lang="en-US" dirty="0">
                <a:solidFill>
                  <a:schemeClr val="bg1"/>
                </a:solidFill>
              </a:rPr>
              <a:t>2023</a:t>
            </a:r>
          </a:p>
        </p:txBody>
      </p:sp>
    </p:spTree>
    <p:custDataLst>
      <p:tags r:id="rId1"/>
    </p:custDataLst>
    <p:extLst>
      <p:ext uri="{BB962C8B-B14F-4D97-AF65-F5344CB8AC3E}">
        <p14:creationId xmlns:p14="http://schemas.microsoft.com/office/powerpoint/2010/main" val="4339947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265095" y="2477691"/>
            <a:ext cx="1821784" cy="2980134"/>
          </a:xfrm>
          <a:prstGeom prst="rect">
            <a:avLst/>
          </a:prstGeom>
          <a:solidFill>
            <a:srgbClr val="0072B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952060" y="497035"/>
            <a:ext cx="8173580" cy="1215948"/>
          </a:xfrm>
        </p:spPr>
        <p:txBody>
          <a:bodyPr>
            <a:normAutofit fontScale="90000"/>
          </a:bodyPr>
          <a:lstStyle/>
          <a:p>
            <a:r>
              <a:rPr lang="zh-CN" altLang="en-US" dirty="0"/>
              <a:t>互動活動：清潔、抑菌、還是消毒？</a:t>
            </a:r>
            <a:endParaRPr lang="en-US" dirty="0"/>
          </a:p>
        </p:txBody>
      </p:sp>
      <p:sp>
        <p:nvSpPr>
          <p:cNvPr id="8" name="Content Placeholder 7"/>
          <p:cNvSpPr>
            <a:spLocks noGrp="1"/>
          </p:cNvSpPr>
          <p:nvPr>
            <p:ph sz="half" idx="1"/>
          </p:nvPr>
        </p:nvSpPr>
        <p:spPr>
          <a:xfrm>
            <a:off x="2152650" y="2477692"/>
            <a:ext cx="3886200" cy="3699271"/>
          </a:xfrm>
        </p:spPr>
        <p:txBody>
          <a:bodyPr/>
          <a:lstStyle/>
          <a:p>
            <a:r>
              <a:rPr lang="zh-CN" altLang="en-US" dirty="0"/>
              <a:t>混合用途桌</a:t>
            </a:r>
            <a:endParaRPr lang="en-US" dirty="0"/>
          </a:p>
          <a:p>
            <a:pPr marL="0" indent="0">
              <a:buNone/>
            </a:pPr>
            <a:endParaRPr lang="en-US" dirty="0"/>
          </a:p>
          <a:p>
            <a:r>
              <a:rPr lang="zh-CN" altLang="en-US" dirty="0"/>
              <a:t>尿布更換桌子</a:t>
            </a:r>
            <a:endParaRPr lang="en-US" dirty="0"/>
          </a:p>
          <a:p>
            <a:pPr marL="0" indent="0">
              <a:buNone/>
            </a:pPr>
            <a:endParaRPr lang="en-US" dirty="0"/>
          </a:p>
          <a:p>
            <a:r>
              <a:rPr lang="zh-CN" altLang="en-US" dirty="0"/>
              <a:t>午睡墊</a:t>
            </a:r>
            <a:endParaRPr lang="en-US" dirty="0"/>
          </a:p>
          <a:p>
            <a:endParaRPr lang="en-US" dirty="0"/>
          </a:p>
          <a:p>
            <a:endParaRPr lang="en-US" dirty="0"/>
          </a:p>
        </p:txBody>
      </p:sp>
      <p:sp>
        <p:nvSpPr>
          <p:cNvPr id="10" name="Text Placeholder 6"/>
          <p:cNvSpPr txBox="1">
            <a:spLocks/>
          </p:cNvSpPr>
          <p:nvPr/>
        </p:nvSpPr>
        <p:spPr>
          <a:xfrm>
            <a:off x="1955676" y="1750107"/>
            <a:ext cx="8169964" cy="334897"/>
          </a:xfrm>
          <a:prstGeom prst="rect">
            <a:avLst/>
          </a:prstGeom>
        </p:spPr>
        <p:txBody>
          <a:bodyPr/>
          <a:lstStyle>
            <a:lvl1pPr marL="393690" indent="-393690" algn="l" defTabSz="853419" rtl="0" eaLnBrk="1" latinLnBrk="0" hangingPunct="1">
              <a:lnSpc>
                <a:spcPct val="100000"/>
              </a:lnSpc>
              <a:spcBef>
                <a:spcPts val="0"/>
              </a:spcBef>
              <a:spcAft>
                <a:spcPts val="800"/>
              </a:spcAft>
              <a:buClr>
                <a:schemeClr val="accent1"/>
              </a:buClr>
              <a:buSzPct val="80000"/>
              <a:buFont typeface="Wingdings" charset="2"/>
              <a:buChar char="§"/>
              <a:tabLst/>
              <a:defRPr lang="en-US" sz="2933" b="0" kern="1200" dirty="0" smtClean="0">
                <a:solidFill>
                  <a:schemeClr val="tx1"/>
                </a:solidFill>
                <a:latin typeface="+mn-lt"/>
                <a:ea typeface="+mn-ea"/>
                <a:cs typeface="+mn-cs"/>
              </a:defRPr>
            </a:lvl1pPr>
            <a:lvl2pPr marL="772565" indent="-378875" algn="l" defTabSz="853419" rtl="0" eaLnBrk="1" latinLnBrk="0" hangingPunct="1">
              <a:lnSpc>
                <a:spcPct val="100000"/>
              </a:lnSpc>
              <a:spcBef>
                <a:spcPts val="0"/>
              </a:spcBef>
              <a:spcAft>
                <a:spcPts val="800"/>
              </a:spcAft>
              <a:buClr>
                <a:schemeClr val="accent5">
                  <a:lumMod val="50000"/>
                </a:schemeClr>
              </a:buClr>
              <a:buSzPct val="100000"/>
              <a:buFont typeface=".AppleSystemUIFont" charset="0"/>
              <a:buChar char="-"/>
              <a:tabLst/>
              <a:defRPr lang="en-US" sz="2667" b="0" kern="1200" dirty="0" smtClean="0">
                <a:solidFill>
                  <a:schemeClr val="tx1"/>
                </a:solidFill>
                <a:latin typeface="+mn-lt"/>
                <a:ea typeface="+mn-ea"/>
                <a:cs typeface="+mn-cs"/>
              </a:defRPr>
            </a:lvl2pPr>
            <a:lvl3pPr marL="1075240" indent="-302676" algn="l" defTabSz="853419" rtl="0" eaLnBrk="1" latinLnBrk="0" hangingPunct="1">
              <a:lnSpc>
                <a:spcPct val="100000"/>
              </a:lnSpc>
              <a:spcBef>
                <a:spcPts val="0"/>
              </a:spcBef>
              <a:spcAft>
                <a:spcPts val="800"/>
              </a:spcAft>
              <a:buClr>
                <a:schemeClr val="accent1"/>
              </a:buClr>
              <a:buSzPct val="80000"/>
              <a:buFont typeface="Wingdings" charset="2"/>
              <a:buChar char="§"/>
              <a:tabLst/>
              <a:defRPr lang="en-US" sz="2400" b="0" kern="1200" dirty="0" smtClean="0">
                <a:solidFill>
                  <a:schemeClr val="tx1"/>
                </a:solidFill>
                <a:latin typeface="+mn-lt"/>
                <a:ea typeface="+mn-ea"/>
                <a:cs typeface="+mn-cs"/>
              </a:defRPr>
            </a:lvl3pPr>
            <a:lvl4pPr marL="1371566" indent="-296326" algn="l" defTabSz="853419" rtl="0" eaLnBrk="1" latinLnBrk="0" hangingPunct="1">
              <a:lnSpc>
                <a:spcPct val="100000"/>
              </a:lnSpc>
              <a:spcBef>
                <a:spcPts val="0"/>
              </a:spcBef>
              <a:spcAft>
                <a:spcPts val="800"/>
              </a:spcAft>
              <a:buClr>
                <a:schemeClr val="accent5">
                  <a:lumMod val="50000"/>
                </a:schemeClr>
              </a:buClr>
              <a:buSzPct val="100000"/>
              <a:buFont typeface=".AppleSystemUIFont" charset="0"/>
              <a:buChar char="-"/>
              <a:tabLst/>
              <a:defRPr lang="en-US" sz="2133" b="0" kern="1200" dirty="0" smtClean="0">
                <a:solidFill>
                  <a:schemeClr val="tx1"/>
                </a:solidFill>
                <a:latin typeface="+mn-lt"/>
                <a:ea typeface="+mn-ea"/>
                <a:cs typeface="+mn-cs"/>
              </a:defRPr>
            </a:lvl4pPr>
            <a:lvl5pPr marL="1750440" indent="-302676" algn="l" defTabSz="853419" rtl="0" eaLnBrk="1" latinLnBrk="0" hangingPunct="1">
              <a:lnSpc>
                <a:spcPct val="200000"/>
              </a:lnSpc>
              <a:spcBef>
                <a:spcPts val="0"/>
              </a:spcBef>
              <a:buClr>
                <a:srgbClr val="18A3AC"/>
              </a:buClr>
              <a:buSzPct val="80000"/>
              <a:buFont typeface="Wingdings" charset="2"/>
              <a:buChar char="§"/>
              <a:defRPr lang="en-US" sz="2667" b="0" kern="1200" dirty="0">
                <a:solidFill>
                  <a:schemeClr val="tx1"/>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None/>
            </a:pPr>
            <a:r>
              <a:rPr lang="zh-CN" altLang="en-US" sz="2400" dirty="0"/>
              <a:t>請參見手中的材料</a:t>
            </a:r>
            <a:r>
              <a:rPr lang="en-US" altLang="zh-CN" sz="2400" i="1" dirty="0"/>
              <a:t>『</a:t>
            </a:r>
            <a:r>
              <a:rPr lang="zh-CN" altLang="en-US" sz="2400" i="1" dirty="0"/>
              <a:t>照顧好我們的孩子 </a:t>
            </a:r>
            <a:r>
              <a:rPr lang="en-US" altLang="zh-CN" sz="2400" i="1" dirty="0"/>
              <a:t>– </a:t>
            </a:r>
            <a:r>
              <a:rPr lang="zh-CN" altLang="en-US" sz="2400" i="1" dirty="0"/>
              <a:t>附件 </a:t>
            </a:r>
            <a:r>
              <a:rPr lang="en-US" altLang="zh-CN" sz="2400" i="1" dirty="0"/>
              <a:t>K』</a:t>
            </a:r>
            <a:endParaRPr lang="en-US" sz="2400" i="1" dirty="0"/>
          </a:p>
        </p:txBody>
      </p:sp>
      <p:sp>
        <p:nvSpPr>
          <p:cNvPr id="11" name="TextBox 10"/>
          <p:cNvSpPr txBox="1"/>
          <p:nvPr/>
        </p:nvSpPr>
        <p:spPr bwMode="auto">
          <a:xfrm>
            <a:off x="5265096" y="2736882"/>
            <a:ext cx="1795255" cy="230832"/>
          </a:xfrm>
          <a:prstGeom prst="rect">
            <a:avLst/>
          </a:prstGeom>
          <a:ln w="38100">
            <a:solidFill>
              <a:srgbClr val="F7941E"/>
            </a:solidFill>
            <a:headEnd/>
            <a:tailEnd/>
          </a:ln>
        </p:spPr>
        <p:style>
          <a:lnRef idx="2">
            <a:schemeClr val="accent4"/>
          </a:lnRef>
          <a:fillRef idx="1">
            <a:schemeClr val="lt1"/>
          </a:fillRef>
          <a:effectRef idx="0">
            <a:schemeClr val="accent4"/>
          </a:effectRef>
          <a:fontRef idx="minor">
            <a:schemeClr val="dk1"/>
          </a:fontRef>
        </p:style>
        <p:txBody>
          <a:bodyPr wrap="square" lIns="0" tIns="0" rIns="0" bIns="0" rtlCol="0">
            <a:spAutoFit/>
          </a:bodyPr>
          <a:lstStyle/>
          <a:p>
            <a:endParaRPr lang="en-US" sz="1500" dirty="0"/>
          </a:p>
        </p:txBody>
      </p:sp>
      <p:sp>
        <p:nvSpPr>
          <p:cNvPr id="13" name="TextBox 12"/>
          <p:cNvSpPr txBox="1"/>
          <p:nvPr/>
        </p:nvSpPr>
        <p:spPr bwMode="auto">
          <a:xfrm>
            <a:off x="5291625" y="3512015"/>
            <a:ext cx="1795255" cy="230832"/>
          </a:xfrm>
          <a:prstGeom prst="rect">
            <a:avLst/>
          </a:prstGeom>
          <a:ln w="38100">
            <a:solidFill>
              <a:srgbClr val="F7941E"/>
            </a:solidFill>
            <a:headEnd/>
            <a:tailEnd/>
          </a:ln>
        </p:spPr>
        <p:style>
          <a:lnRef idx="2">
            <a:schemeClr val="accent4"/>
          </a:lnRef>
          <a:fillRef idx="1">
            <a:schemeClr val="lt1"/>
          </a:fillRef>
          <a:effectRef idx="0">
            <a:schemeClr val="accent4"/>
          </a:effectRef>
          <a:fontRef idx="minor">
            <a:schemeClr val="dk1"/>
          </a:fontRef>
        </p:style>
        <p:txBody>
          <a:bodyPr wrap="square" lIns="0" tIns="0" rIns="0" bIns="0" rtlCol="0">
            <a:spAutoFit/>
          </a:bodyPr>
          <a:lstStyle/>
          <a:p>
            <a:endParaRPr lang="en-US" sz="1500" dirty="0"/>
          </a:p>
        </p:txBody>
      </p:sp>
      <p:sp>
        <p:nvSpPr>
          <p:cNvPr id="14" name="TextBox 13"/>
          <p:cNvSpPr txBox="1"/>
          <p:nvPr/>
        </p:nvSpPr>
        <p:spPr bwMode="auto">
          <a:xfrm>
            <a:off x="5291625" y="4382824"/>
            <a:ext cx="1795255" cy="230832"/>
          </a:xfrm>
          <a:prstGeom prst="rect">
            <a:avLst/>
          </a:prstGeom>
          <a:ln w="38100">
            <a:solidFill>
              <a:srgbClr val="F7941E"/>
            </a:solidFill>
            <a:headEnd/>
            <a:tailEnd/>
          </a:ln>
        </p:spPr>
        <p:style>
          <a:lnRef idx="2">
            <a:schemeClr val="accent3"/>
          </a:lnRef>
          <a:fillRef idx="1">
            <a:schemeClr val="lt1"/>
          </a:fillRef>
          <a:effectRef idx="0">
            <a:schemeClr val="accent3"/>
          </a:effectRef>
          <a:fontRef idx="minor">
            <a:schemeClr val="dk1"/>
          </a:fontRef>
        </p:style>
        <p:txBody>
          <a:bodyPr wrap="square" lIns="0" tIns="0" rIns="0" bIns="0" rtlCol="0">
            <a:spAutoFit/>
          </a:bodyPr>
          <a:lstStyle/>
          <a:p>
            <a:endParaRPr lang="en-US" sz="1500" dirty="0"/>
          </a:p>
        </p:txBody>
      </p:sp>
      <p:sp>
        <p:nvSpPr>
          <p:cNvPr id="12" name="Rectangle 11"/>
          <p:cNvSpPr/>
          <p:nvPr/>
        </p:nvSpPr>
        <p:spPr>
          <a:xfrm>
            <a:off x="152400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DB7C986-A73B-7CAB-4AA8-1351CD215337}"/>
              </a:ext>
            </a:extLst>
          </p:cNvPr>
          <p:cNvSpPr txBox="1"/>
          <p:nvPr/>
        </p:nvSpPr>
        <p:spPr>
          <a:xfrm>
            <a:off x="8888896" y="6281531"/>
            <a:ext cx="1600200" cy="369332"/>
          </a:xfrm>
          <a:prstGeom prst="rect">
            <a:avLst/>
          </a:prstGeom>
          <a:noFill/>
        </p:spPr>
        <p:txBody>
          <a:bodyPr wrap="square" rtlCol="0">
            <a:spAutoFit/>
          </a:bodyPr>
          <a:lstStyle/>
          <a:p>
            <a:r>
              <a:rPr lang="en-US" dirty="0">
                <a:solidFill>
                  <a:schemeClr val="bg1"/>
                </a:solidFill>
              </a:rPr>
              <a:t>2023</a:t>
            </a:r>
          </a:p>
        </p:txBody>
      </p:sp>
    </p:spTree>
    <p:custDataLst>
      <p:tags r:id="rId1"/>
    </p:custDataLst>
    <p:extLst>
      <p:ext uri="{BB962C8B-B14F-4D97-AF65-F5344CB8AC3E}">
        <p14:creationId xmlns:p14="http://schemas.microsoft.com/office/powerpoint/2010/main" val="3874039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265095" y="2477691"/>
            <a:ext cx="1821784" cy="2980134"/>
          </a:xfrm>
          <a:prstGeom prst="rect">
            <a:avLst/>
          </a:prstGeom>
          <a:solidFill>
            <a:srgbClr val="0072B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952060" y="497035"/>
            <a:ext cx="8173580" cy="1215948"/>
          </a:xfrm>
        </p:spPr>
        <p:txBody>
          <a:bodyPr>
            <a:normAutofit fontScale="90000"/>
          </a:bodyPr>
          <a:lstStyle/>
          <a:p>
            <a:r>
              <a:rPr lang="zh-CN" altLang="en-US" dirty="0"/>
              <a:t>互動活動：清潔、抑菌、還是消毒？</a:t>
            </a:r>
            <a:endParaRPr lang="en-US" dirty="0"/>
          </a:p>
        </p:txBody>
      </p:sp>
      <p:sp>
        <p:nvSpPr>
          <p:cNvPr id="8" name="Content Placeholder 7"/>
          <p:cNvSpPr>
            <a:spLocks noGrp="1"/>
          </p:cNvSpPr>
          <p:nvPr>
            <p:ph sz="half" idx="1"/>
          </p:nvPr>
        </p:nvSpPr>
        <p:spPr>
          <a:xfrm>
            <a:off x="2152650" y="2477692"/>
            <a:ext cx="3886200" cy="3699271"/>
          </a:xfrm>
        </p:spPr>
        <p:txBody>
          <a:bodyPr/>
          <a:lstStyle/>
          <a:p>
            <a:r>
              <a:rPr lang="zh-CN" altLang="en-US" dirty="0"/>
              <a:t>混合用途桌</a:t>
            </a:r>
            <a:endParaRPr lang="en-US" dirty="0"/>
          </a:p>
          <a:p>
            <a:pPr marL="0" indent="0">
              <a:buNone/>
            </a:pPr>
            <a:endParaRPr lang="en-US" dirty="0"/>
          </a:p>
          <a:p>
            <a:r>
              <a:rPr lang="zh-CN" altLang="en-US" dirty="0"/>
              <a:t>尿布更換桌子</a:t>
            </a:r>
            <a:endParaRPr lang="en-US" dirty="0"/>
          </a:p>
          <a:p>
            <a:pPr marL="0" indent="0">
              <a:buNone/>
            </a:pPr>
            <a:endParaRPr lang="en-US" dirty="0"/>
          </a:p>
          <a:p>
            <a:r>
              <a:rPr lang="zh-CN" altLang="en-US" dirty="0"/>
              <a:t>午睡墊</a:t>
            </a:r>
            <a:endParaRPr lang="en-US" dirty="0"/>
          </a:p>
          <a:p>
            <a:endParaRPr lang="en-US" dirty="0"/>
          </a:p>
          <a:p>
            <a:endParaRPr lang="en-US" dirty="0"/>
          </a:p>
        </p:txBody>
      </p:sp>
      <p:sp>
        <p:nvSpPr>
          <p:cNvPr id="10" name="Text Placeholder 6"/>
          <p:cNvSpPr txBox="1">
            <a:spLocks/>
          </p:cNvSpPr>
          <p:nvPr/>
        </p:nvSpPr>
        <p:spPr>
          <a:xfrm>
            <a:off x="1955676" y="1750107"/>
            <a:ext cx="8169964" cy="334897"/>
          </a:xfrm>
          <a:prstGeom prst="rect">
            <a:avLst/>
          </a:prstGeom>
        </p:spPr>
        <p:txBody>
          <a:bodyPr/>
          <a:lstStyle>
            <a:lvl1pPr marL="393690" indent="-393690" algn="l" defTabSz="853419" rtl="0" eaLnBrk="1" latinLnBrk="0" hangingPunct="1">
              <a:lnSpc>
                <a:spcPct val="100000"/>
              </a:lnSpc>
              <a:spcBef>
                <a:spcPts val="0"/>
              </a:spcBef>
              <a:spcAft>
                <a:spcPts val="800"/>
              </a:spcAft>
              <a:buClr>
                <a:schemeClr val="accent1"/>
              </a:buClr>
              <a:buSzPct val="80000"/>
              <a:buFont typeface="Wingdings" charset="2"/>
              <a:buChar char="§"/>
              <a:tabLst/>
              <a:defRPr lang="en-US" sz="2933" b="0" kern="1200" dirty="0" smtClean="0">
                <a:solidFill>
                  <a:schemeClr val="tx1"/>
                </a:solidFill>
                <a:latin typeface="+mn-lt"/>
                <a:ea typeface="+mn-ea"/>
                <a:cs typeface="+mn-cs"/>
              </a:defRPr>
            </a:lvl1pPr>
            <a:lvl2pPr marL="772565" indent="-378875" algn="l" defTabSz="853419" rtl="0" eaLnBrk="1" latinLnBrk="0" hangingPunct="1">
              <a:lnSpc>
                <a:spcPct val="100000"/>
              </a:lnSpc>
              <a:spcBef>
                <a:spcPts val="0"/>
              </a:spcBef>
              <a:spcAft>
                <a:spcPts val="800"/>
              </a:spcAft>
              <a:buClr>
                <a:schemeClr val="accent5">
                  <a:lumMod val="50000"/>
                </a:schemeClr>
              </a:buClr>
              <a:buSzPct val="100000"/>
              <a:buFont typeface=".AppleSystemUIFont" charset="0"/>
              <a:buChar char="-"/>
              <a:tabLst/>
              <a:defRPr lang="en-US" sz="2667" b="0" kern="1200" dirty="0" smtClean="0">
                <a:solidFill>
                  <a:schemeClr val="tx1"/>
                </a:solidFill>
                <a:latin typeface="+mn-lt"/>
                <a:ea typeface="+mn-ea"/>
                <a:cs typeface="+mn-cs"/>
              </a:defRPr>
            </a:lvl2pPr>
            <a:lvl3pPr marL="1075240" indent="-302676" algn="l" defTabSz="853419" rtl="0" eaLnBrk="1" latinLnBrk="0" hangingPunct="1">
              <a:lnSpc>
                <a:spcPct val="100000"/>
              </a:lnSpc>
              <a:spcBef>
                <a:spcPts val="0"/>
              </a:spcBef>
              <a:spcAft>
                <a:spcPts val="800"/>
              </a:spcAft>
              <a:buClr>
                <a:schemeClr val="accent1"/>
              </a:buClr>
              <a:buSzPct val="80000"/>
              <a:buFont typeface="Wingdings" charset="2"/>
              <a:buChar char="§"/>
              <a:tabLst/>
              <a:defRPr lang="en-US" sz="2400" b="0" kern="1200" dirty="0" smtClean="0">
                <a:solidFill>
                  <a:schemeClr val="tx1"/>
                </a:solidFill>
                <a:latin typeface="+mn-lt"/>
                <a:ea typeface="+mn-ea"/>
                <a:cs typeface="+mn-cs"/>
              </a:defRPr>
            </a:lvl3pPr>
            <a:lvl4pPr marL="1371566" indent="-296326" algn="l" defTabSz="853419" rtl="0" eaLnBrk="1" latinLnBrk="0" hangingPunct="1">
              <a:lnSpc>
                <a:spcPct val="100000"/>
              </a:lnSpc>
              <a:spcBef>
                <a:spcPts val="0"/>
              </a:spcBef>
              <a:spcAft>
                <a:spcPts val="800"/>
              </a:spcAft>
              <a:buClr>
                <a:schemeClr val="accent5">
                  <a:lumMod val="50000"/>
                </a:schemeClr>
              </a:buClr>
              <a:buSzPct val="100000"/>
              <a:buFont typeface=".AppleSystemUIFont" charset="0"/>
              <a:buChar char="-"/>
              <a:tabLst/>
              <a:defRPr lang="en-US" sz="2133" b="0" kern="1200" dirty="0" smtClean="0">
                <a:solidFill>
                  <a:schemeClr val="tx1"/>
                </a:solidFill>
                <a:latin typeface="+mn-lt"/>
                <a:ea typeface="+mn-ea"/>
                <a:cs typeface="+mn-cs"/>
              </a:defRPr>
            </a:lvl4pPr>
            <a:lvl5pPr marL="1750440" indent="-302676" algn="l" defTabSz="853419" rtl="0" eaLnBrk="1" latinLnBrk="0" hangingPunct="1">
              <a:lnSpc>
                <a:spcPct val="200000"/>
              </a:lnSpc>
              <a:spcBef>
                <a:spcPts val="0"/>
              </a:spcBef>
              <a:buClr>
                <a:srgbClr val="18A3AC"/>
              </a:buClr>
              <a:buSzPct val="80000"/>
              <a:buFont typeface="Wingdings" charset="2"/>
              <a:buChar char="§"/>
              <a:defRPr lang="en-US" sz="2667" b="0" kern="1200" dirty="0">
                <a:solidFill>
                  <a:schemeClr val="tx1"/>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None/>
            </a:pPr>
            <a:r>
              <a:rPr lang="zh-CN" altLang="en-US" sz="2400" dirty="0"/>
              <a:t>請參見手中的材料</a:t>
            </a:r>
            <a:r>
              <a:rPr lang="en-US" altLang="zh-CN" sz="2400" i="1" dirty="0"/>
              <a:t>『</a:t>
            </a:r>
            <a:r>
              <a:rPr lang="zh-CN" altLang="en-US" sz="2400" i="1" dirty="0"/>
              <a:t>照顧好我們的孩子 </a:t>
            </a:r>
            <a:r>
              <a:rPr lang="en-US" altLang="zh-CN" sz="2400" i="1" dirty="0"/>
              <a:t>– </a:t>
            </a:r>
            <a:r>
              <a:rPr lang="zh-CN" altLang="en-US" sz="2400" i="1" dirty="0"/>
              <a:t>附件 </a:t>
            </a:r>
            <a:r>
              <a:rPr lang="en-US" altLang="zh-CN" sz="2400" i="1" dirty="0"/>
              <a:t>K』</a:t>
            </a:r>
            <a:endParaRPr lang="en-US" sz="2400" i="1" dirty="0"/>
          </a:p>
        </p:txBody>
      </p:sp>
      <p:sp>
        <p:nvSpPr>
          <p:cNvPr id="11" name="TextBox 10"/>
          <p:cNvSpPr txBox="1"/>
          <p:nvPr/>
        </p:nvSpPr>
        <p:spPr bwMode="auto">
          <a:xfrm>
            <a:off x="5265096" y="2736882"/>
            <a:ext cx="1795255" cy="461665"/>
          </a:xfrm>
          <a:prstGeom prst="rect">
            <a:avLst/>
          </a:prstGeom>
          <a:ln w="38100">
            <a:solidFill>
              <a:srgbClr val="F7941E"/>
            </a:solidFill>
            <a:headEnd/>
            <a:tailEnd/>
          </a:ln>
        </p:spPr>
        <p:style>
          <a:lnRef idx="2">
            <a:schemeClr val="accent4"/>
          </a:lnRef>
          <a:fillRef idx="1">
            <a:schemeClr val="lt1"/>
          </a:fillRef>
          <a:effectRef idx="0">
            <a:schemeClr val="accent4"/>
          </a:effectRef>
          <a:fontRef idx="minor">
            <a:schemeClr val="dk1"/>
          </a:fontRef>
        </p:style>
        <p:txBody>
          <a:bodyPr wrap="square" lIns="0" tIns="0" rIns="0" bIns="0" rtlCol="0">
            <a:spAutoFit/>
          </a:bodyPr>
          <a:lstStyle/>
          <a:p>
            <a:r>
              <a:rPr lang="zh-CN" altLang="en-US" sz="1500" dirty="0"/>
              <a:t>分發食物之前</a:t>
            </a:r>
            <a:br>
              <a:rPr lang="en-US" altLang="zh-CN" sz="1500" dirty="0"/>
            </a:br>
            <a:r>
              <a:rPr lang="zh-CN" altLang="en-US" sz="1500" dirty="0"/>
              <a:t>清潔和</a:t>
            </a:r>
            <a:r>
              <a:rPr lang="zh-CN" altLang="en-US" sz="1500" b="1" dirty="0"/>
              <a:t>抑菌</a:t>
            </a:r>
            <a:endParaRPr lang="en-US" sz="1500" dirty="0"/>
          </a:p>
        </p:txBody>
      </p:sp>
      <p:sp>
        <p:nvSpPr>
          <p:cNvPr id="13" name="TextBox 12"/>
          <p:cNvSpPr txBox="1"/>
          <p:nvPr/>
        </p:nvSpPr>
        <p:spPr bwMode="auto">
          <a:xfrm>
            <a:off x="5291625" y="3512015"/>
            <a:ext cx="1795255" cy="461665"/>
          </a:xfrm>
          <a:prstGeom prst="rect">
            <a:avLst/>
          </a:prstGeom>
          <a:ln w="38100">
            <a:solidFill>
              <a:srgbClr val="F7941E"/>
            </a:solidFill>
            <a:headEnd/>
            <a:tailEnd/>
          </a:ln>
        </p:spPr>
        <p:style>
          <a:lnRef idx="2">
            <a:schemeClr val="accent4"/>
          </a:lnRef>
          <a:fillRef idx="1">
            <a:schemeClr val="lt1"/>
          </a:fillRef>
          <a:effectRef idx="0">
            <a:schemeClr val="accent4"/>
          </a:effectRef>
          <a:fontRef idx="minor">
            <a:schemeClr val="dk1"/>
          </a:fontRef>
        </p:style>
        <p:txBody>
          <a:bodyPr wrap="square" lIns="0" tIns="0" rIns="0" bIns="0" rtlCol="0">
            <a:spAutoFit/>
          </a:bodyPr>
          <a:lstStyle/>
          <a:p>
            <a:r>
              <a:rPr lang="zh-CN" altLang="en-US" sz="1500" dirty="0"/>
              <a:t>每次使用之後</a:t>
            </a:r>
            <a:br>
              <a:rPr lang="en-US" altLang="zh-CN" sz="1500" dirty="0"/>
            </a:br>
            <a:r>
              <a:rPr lang="zh-CN" altLang="en-US" sz="1500" dirty="0"/>
              <a:t>清潔和</a:t>
            </a:r>
            <a:r>
              <a:rPr lang="zh-CN" altLang="en-US" sz="1500" b="1" dirty="0"/>
              <a:t>抑菌</a:t>
            </a:r>
            <a:endParaRPr lang="en-US" sz="1500" dirty="0"/>
          </a:p>
        </p:txBody>
      </p:sp>
      <p:sp>
        <p:nvSpPr>
          <p:cNvPr id="14" name="TextBox 13"/>
          <p:cNvSpPr txBox="1"/>
          <p:nvPr/>
        </p:nvSpPr>
        <p:spPr bwMode="auto">
          <a:xfrm>
            <a:off x="5291625" y="4382824"/>
            <a:ext cx="1795255" cy="461665"/>
          </a:xfrm>
          <a:prstGeom prst="rect">
            <a:avLst/>
          </a:prstGeom>
          <a:ln w="38100">
            <a:solidFill>
              <a:srgbClr val="F7941E"/>
            </a:solidFill>
            <a:headEnd/>
            <a:tailEnd/>
          </a:ln>
        </p:spPr>
        <p:style>
          <a:lnRef idx="2">
            <a:schemeClr val="accent3"/>
          </a:lnRef>
          <a:fillRef idx="1">
            <a:schemeClr val="lt1"/>
          </a:fillRef>
          <a:effectRef idx="0">
            <a:schemeClr val="accent3"/>
          </a:effectRef>
          <a:fontRef idx="minor">
            <a:schemeClr val="dk1"/>
          </a:fontRef>
        </p:style>
        <p:txBody>
          <a:bodyPr wrap="square" lIns="0" tIns="0" rIns="0" bIns="0" rtlCol="0">
            <a:spAutoFit/>
          </a:bodyPr>
          <a:lstStyle/>
          <a:p>
            <a:r>
              <a:rPr lang="zh-CN" altLang="en-US" sz="1500" dirty="0"/>
              <a:t>每週或另一個孩子使用之前</a:t>
            </a:r>
            <a:r>
              <a:rPr lang="zh-CN" altLang="en-US" sz="1500" b="1" dirty="0"/>
              <a:t>清潔</a:t>
            </a:r>
            <a:endParaRPr lang="en-US" sz="1500" dirty="0"/>
          </a:p>
        </p:txBody>
      </p:sp>
      <p:sp>
        <p:nvSpPr>
          <p:cNvPr id="12" name="Rectangle 11"/>
          <p:cNvSpPr/>
          <p:nvPr/>
        </p:nvSpPr>
        <p:spPr>
          <a:xfrm>
            <a:off x="152400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DB7C986-A73B-7CAB-4AA8-1351CD215337}"/>
              </a:ext>
            </a:extLst>
          </p:cNvPr>
          <p:cNvSpPr txBox="1"/>
          <p:nvPr/>
        </p:nvSpPr>
        <p:spPr>
          <a:xfrm>
            <a:off x="8888896" y="6281531"/>
            <a:ext cx="1600200" cy="369332"/>
          </a:xfrm>
          <a:prstGeom prst="rect">
            <a:avLst/>
          </a:prstGeom>
          <a:noFill/>
        </p:spPr>
        <p:txBody>
          <a:bodyPr wrap="square" rtlCol="0">
            <a:spAutoFit/>
          </a:bodyPr>
          <a:lstStyle/>
          <a:p>
            <a:r>
              <a:rPr lang="en-US" dirty="0">
                <a:solidFill>
                  <a:schemeClr val="bg1"/>
                </a:solidFill>
              </a:rPr>
              <a:t>2023</a:t>
            </a:r>
          </a:p>
        </p:txBody>
      </p:sp>
    </p:spTree>
    <p:custDataLst>
      <p:tags r:id="rId1"/>
    </p:custDataLst>
    <p:extLst>
      <p:ext uri="{BB962C8B-B14F-4D97-AF65-F5344CB8AC3E}">
        <p14:creationId xmlns:p14="http://schemas.microsoft.com/office/powerpoint/2010/main" val="62630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1" y="1302026"/>
            <a:ext cx="9143999" cy="1143000"/>
          </a:xfrm>
          <a:prstGeom prst="rect">
            <a:avLst/>
          </a:prstGeom>
        </p:spPr>
        <p:txBody>
          <a:bodyPr>
            <a:noAutofit/>
          </a:bodyPr>
          <a:lstStyle/>
          <a:p>
            <a:pPr algn="ctr"/>
            <a:r>
              <a:rPr lang="zh-CN" altLang="en-US" sz="3900" dirty="0"/>
              <a:t>清潔、抑菌和消毒</a:t>
            </a:r>
            <a:br>
              <a:rPr lang="en-US" sz="3900" dirty="0"/>
            </a:br>
            <a:r>
              <a:rPr lang="zh-CN" altLang="en-US" sz="3900" dirty="0"/>
              <a:t>關於政策的互動活動</a:t>
            </a:r>
            <a:br>
              <a:rPr lang="en-US" sz="3900" dirty="0"/>
            </a:br>
            <a:endParaRPr lang="en-US" sz="3900" dirty="0"/>
          </a:p>
        </p:txBody>
      </p:sp>
      <p:sp>
        <p:nvSpPr>
          <p:cNvPr id="7" name="Content Placeholder 6"/>
          <p:cNvSpPr>
            <a:spLocks noGrp="1"/>
          </p:cNvSpPr>
          <p:nvPr>
            <p:ph idx="1"/>
          </p:nvPr>
        </p:nvSpPr>
        <p:spPr>
          <a:xfrm>
            <a:off x="2136913" y="2742509"/>
            <a:ext cx="7543800" cy="4038600"/>
          </a:xfrm>
        </p:spPr>
        <p:txBody>
          <a:bodyPr/>
          <a:lstStyle/>
          <a:p>
            <a:pPr marL="285750" indent="-285750"/>
            <a:r>
              <a:rPr lang="zh-CN" altLang="en-US" dirty="0"/>
              <a:t>可以放入工作人員或家長手冊中的主要內容是什麼？</a:t>
            </a:r>
            <a:endParaRPr lang="en-US" dirty="0"/>
          </a:p>
        </p:txBody>
      </p:sp>
      <p:sp>
        <p:nvSpPr>
          <p:cNvPr id="10" name="Rectangle 9"/>
          <p:cNvSpPr/>
          <p:nvPr/>
        </p:nvSpPr>
        <p:spPr>
          <a:xfrm>
            <a:off x="152400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B561D4D-66F4-8160-844B-AB10072D3408}"/>
              </a:ext>
            </a:extLst>
          </p:cNvPr>
          <p:cNvSpPr txBox="1"/>
          <p:nvPr/>
        </p:nvSpPr>
        <p:spPr>
          <a:xfrm>
            <a:off x="8888896" y="6281531"/>
            <a:ext cx="1600200" cy="369332"/>
          </a:xfrm>
          <a:prstGeom prst="rect">
            <a:avLst/>
          </a:prstGeom>
          <a:noFill/>
        </p:spPr>
        <p:txBody>
          <a:bodyPr wrap="square" rtlCol="0">
            <a:spAutoFit/>
          </a:bodyPr>
          <a:lstStyle/>
          <a:p>
            <a:r>
              <a:rPr lang="en-US" dirty="0">
                <a:solidFill>
                  <a:schemeClr val="bg1"/>
                </a:solidFill>
              </a:rPr>
              <a:t>2023</a:t>
            </a:r>
          </a:p>
        </p:txBody>
      </p:sp>
    </p:spTree>
    <p:custDataLst>
      <p:tags r:id="rId1"/>
    </p:custDataLst>
    <p:extLst>
      <p:ext uri="{BB962C8B-B14F-4D97-AF65-F5344CB8AC3E}">
        <p14:creationId xmlns:p14="http://schemas.microsoft.com/office/powerpoint/2010/main" val="12214208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B6521-25A5-4FDB-96CE-259B9EFA825B}"/>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4CB01C18-823C-4678-A8CF-287D6BD2958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414801" y="876042"/>
            <a:ext cx="3362398" cy="4351340"/>
          </a:xfrm>
          <a:ln>
            <a:solidFill>
              <a:schemeClr val="tx1"/>
            </a:solidFill>
          </a:ln>
        </p:spPr>
      </p:pic>
      <p:pic>
        <p:nvPicPr>
          <p:cNvPr id="7" name="Picture 6">
            <a:extLst>
              <a:ext uri="{FF2B5EF4-FFF2-40B4-BE49-F238E27FC236}">
                <a16:creationId xmlns:a16="http://schemas.microsoft.com/office/drawing/2014/main" id="{6221374D-0A68-4A31-95F3-1F7A391F38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837717">
            <a:off x="786394" y="1491772"/>
            <a:ext cx="3362398" cy="4351338"/>
          </a:xfrm>
          <a:prstGeom prst="rect">
            <a:avLst/>
          </a:prstGeom>
          <a:ln>
            <a:solidFill>
              <a:schemeClr val="tx1"/>
            </a:solidFill>
          </a:ln>
        </p:spPr>
      </p:pic>
      <p:pic>
        <p:nvPicPr>
          <p:cNvPr id="4" name="Picture 3">
            <a:extLst>
              <a:ext uri="{FF2B5EF4-FFF2-40B4-BE49-F238E27FC236}">
                <a16:creationId xmlns:a16="http://schemas.microsoft.com/office/drawing/2014/main" id="{0D06134F-6E66-4B7C-9D36-038B652112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152140">
            <a:off x="8148128" y="1555498"/>
            <a:ext cx="3412663" cy="4415525"/>
          </a:xfrm>
          <a:prstGeom prst="rect">
            <a:avLst/>
          </a:prstGeom>
          <a:ln>
            <a:solidFill>
              <a:schemeClr val="tx1"/>
            </a:solidFill>
          </a:ln>
        </p:spPr>
      </p:pic>
    </p:spTree>
    <p:extLst>
      <p:ext uri="{BB962C8B-B14F-4D97-AF65-F5344CB8AC3E}">
        <p14:creationId xmlns:p14="http://schemas.microsoft.com/office/powerpoint/2010/main" val="21461061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45705" y="411983"/>
            <a:ext cx="4485627" cy="5804929"/>
          </a:xfrm>
          <a:prstGeom prst="rect">
            <a:avLst/>
          </a:prstGeom>
          <a:ln>
            <a:solidFill>
              <a:srgbClr val="003473"/>
            </a:solidFill>
          </a:ln>
        </p:spPr>
      </p:pic>
      <p:sp>
        <p:nvSpPr>
          <p:cNvPr id="8" name="TextBox 7">
            <a:extLst>
              <a:ext uri="{FF2B5EF4-FFF2-40B4-BE49-F238E27FC236}">
                <a16:creationId xmlns:a16="http://schemas.microsoft.com/office/drawing/2014/main" id="{9DC9286F-41D3-E95E-E902-3B44D12FC2E3}"/>
              </a:ext>
            </a:extLst>
          </p:cNvPr>
          <p:cNvSpPr txBox="1"/>
          <p:nvPr/>
        </p:nvSpPr>
        <p:spPr>
          <a:xfrm>
            <a:off x="8888896" y="6281531"/>
            <a:ext cx="1600200" cy="369332"/>
          </a:xfrm>
          <a:prstGeom prst="rect">
            <a:avLst/>
          </a:prstGeom>
          <a:noFill/>
        </p:spPr>
        <p:txBody>
          <a:bodyPr wrap="square" rtlCol="0">
            <a:spAutoFit/>
          </a:bodyPr>
          <a:lstStyle/>
          <a:p>
            <a:r>
              <a:rPr lang="en-US" dirty="0">
                <a:solidFill>
                  <a:schemeClr val="bg1"/>
                </a:solidFill>
              </a:rPr>
              <a:t>2023</a:t>
            </a:r>
          </a:p>
        </p:txBody>
      </p:sp>
    </p:spTree>
    <p:custDataLst>
      <p:tags r:id="rId1"/>
    </p:custDataLst>
    <p:extLst>
      <p:ext uri="{BB962C8B-B14F-4D97-AF65-F5344CB8AC3E}">
        <p14:creationId xmlns:p14="http://schemas.microsoft.com/office/powerpoint/2010/main" val="5219553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5059" y="787108"/>
            <a:ext cx="7886700" cy="2586418"/>
          </a:xfrm>
        </p:spPr>
        <p:txBody>
          <a:bodyPr>
            <a:normAutofit/>
          </a:bodyPr>
          <a:lstStyle/>
          <a:p>
            <a:r>
              <a:rPr lang="zh-CN" altLang="en-US" dirty="0"/>
              <a:t>感染性疾病是由</a:t>
            </a:r>
            <a:r>
              <a:rPr lang="en-US" altLang="zh-CN" dirty="0"/>
              <a:t>『</a:t>
            </a:r>
            <a:r>
              <a:rPr lang="zh-CN" altLang="en-US" dirty="0"/>
              <a:t>病菌</a:t>
            </a:r>
            <a:r>
              <a:rPr lang="en-US" altLang="zh-CN" dirty="0"/>
              <a:t>』(</a:t>
            </a:r>
            <a:r>
              <a:rPr lang="zh-CN" altLang="en-US" dirty="0"/>
              <a:t>也稱爲致病原或微生物</a:t>
            </a:r>
            <a:r>
              <a:rPr lang="en-US" altLang="zh-CN" dirty="0"/>
              <a:t>) </a:t>
            </a:r>
            <a:r>
              <a:rPr lang="zh-CN" altLang="en-US" dirty="0"/>
              <a:t>導致的</a:t>
            </a:r>
            <a:br>
              <a:rPr lang="en-US" dirty="0"/>
            </a:br>
            <a:endParaRPr lang="en-US" dirty="0"/>
          </a:p>
        </p:txBody>
      </p:sp>
      <p:sp>
        <p:nvSpPr>
          <p:cNvPr id="3" name="Content Placeholder 2"/>
          <p:cNvSpPr>
            <a:spLocks noGrp="1"/>
          </p:cNvSpPr>
          <p:nvPr>
            <p:ph idx="1"/>
          </p:nvPr>
        </p:nvSpPr>
        <p:spPr>
          <a:xfrm>
            <a:off x="2586041" y="2005011"/>
            <a:ext cx="6922132" cy="4351338"/>
          </a:xfrm>
        </p:spPr>
        <p:txBody>
          <a:bodyPr/>
          <a:lstStyle/>
          <a:p>
            <a:endParaRPr lang="en-US" dirty="0"/>
          </a:p>
          <a:p>
            <a:endParaRPr lang="en-US" dirty="0"/>
          </a:p>
          <a:p>
            <a:r>
              <a:rPr lang="zh-CN" altLang="en-US" sz="2600" dirty="0"/>
              <a:t>病毒</a:t>
            </a:r>
            <a:endParaRPr lang="en-US" sz="2600" dirty="0"/>
          </a:p>
          <a:p>
            <a:r>
              <a:rPr lang="zh-CN" altLang="en-US" sz="2600" dirty="0"/>
              <a:t>細菌</a:t>
            </a:r>
            <a:endParaRPr lang="en-US" sz="2600" dirty="0"/>
          </a:p>
          <a:p>
            <a:r>
              <a:rPr lang="zh-CN" altLang="en-US" sz="2600" dirty="0"/>
              <a:t>真菌</a:t>
            </a:r>
            <a:endParaRPr lang="en-US" sz="2600" dirty="0"/>
          </a:p>
          <a:p>
            <a:r>
              <a:rPr lang="zh-CN" altLang="en-US" sz="2600" dirty="0"/>
              <a:t>寄生蟲</a:t>
            </a:r>
            <a:endParaRPr lang="en-US" sz="2600" dirty="0"/>
          </a:p>
          <a:p>
            <a:endParaRPr lang="en-US" dirty="0"/>
          </a:p>
          <a:p>
            <a:pPr marL="0" indent="0">
              <a:buNone/>
            </a:pPr>
            <a:endParaRPr lang="en-US" dirty="0"/>
          </a:p>
        </p:txBody>
      </p:sp>
      <p:pic>
        <p:nvPicPr>
          <p:cNvPr id="6" name="Picture 5" descr="How Microbes Devour Carnitine In Meat Eaters-Renovating Your Mind Plunges Into Some Fascinating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8410" y="2718928"/>
            <a:ext cx="3100829" cy="3100829"/>
          </a:xfrm>
          <a:prstGeom prst="rect">
            <a:avLst/>
          </a:prstGeom>
        </p:spPr>
      </p:pic>
      <p:sp>
        <p:nvSpPr>
          <p:cNvPr id="8" name="Rectangle 7"/>
          <p:cNvSpPr/>
          <p:nvPr/>
        </p:nvSpPr>
        <p:spPr>
          <a:xfrm>
            <a:off x="152400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2418313-219E-1166-D9C1-9BCF56A97D30}"/>
              </a:ext>
            </a:extLst>
          </p:cNvPr>
          <p:cNvSpPr txBox="1"/>
          <p:nvPr/>
        </p:nvSpPr>
        <p:spPr>
          <a:xfrm>
            <a:off x="8888896" y="6281531"/>
            <a:ext cx="1600200" cy="369332"/>
          </a:xfrm>
          <a:prstGeom prst="rect">
            <a:avLst/>
          </a:prstGeom>
          <a:noFill/>
        </p:spPr>
        <p:txBody>
          <a:bodyPr wrap="square" rtlCol="0">
            <a:spAutoFit/>
          </a:bodyPr>
          <a:lstStyle/>
          <a:p>
            <a:r>
              <a:rPr lang="en-US" dirty="0">
                <a:solidFill>
                  <a:schemeClr val="bg1"/>
                </a:solidFill>
              </a:rPr>
              <a:t>2023</a:t>
            </a:r>
          </a:p>
        </p:txBody>
      </p:sp>
    </p:spTree>
    <p:custDataLst>
      <p:tags r:id="rId1"/>
    </p:custDataLst>
    <p:extLst>
      <p:ext uri="{BB962C8B-B14F-4D97-AF65-F5344CB8AC3E}">
        <p14:creationId xmlns:p14="http://schemas.microsoft.com/office/powerpoint/2010/main" val="504285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8462" y="745436"/>
            <a:ext cx="7886700" cy="1821317"/>
          </a:xfrm>
        </p:spPr>
        <p:txBody>
          <a:bodyPr>
            <a:normAutofit/>
          </a:bodyPr>
          <a:lstStyle/>
          <a:p>
            <a:r>
              <a:rPr lang="zh-CN" altLang="en-US" dirty="0"/>
              <a:t>問題：爲什麽托兒機構中的兒童患感染性疾病的風險更高？</a:t>
            </a:r>
            <a:endParaRPr lang="en-US" dirty="0"/>
          </a:p>
        </p:txBody>
      </p:sp>
      <p:pic>
        <p:nvPicPr>
          <p:cNvPr id="1026" name="Picture 2" descr="https://dl.boxcloud.com/api/2.0/internal_files/280762951017/versions/295369997673/representations/jpg_paged_2048x2048/content/1.jpg?access_token=1!eTrXiAr0_GiVA314Fg0oa3RDZ3Z8n5ONdNq4mnsLd5ACt0DG2aU8dcx6-33awtUOTMpf9C2yaIzL_-zdhEOIzXa4aBzu1TKWWqDOD5A1-Duwf0ttQw5xflMt4OIbkdGn_8O1Fz2T4ipGVD8Nfh5eSPb7rOhPeyQyivIhUVYKfx64Zv1JnlsmeF-kB49DE7rHW3XCJ4yy7zNwu-cvuRyEI-sUDdGhb-VP0ODhsYQ5R0TsacVuTKk0DUVRcIld4aqmObkSPtN7PJK-rPzZy8oGiLDMnMJfyfN0CuMJ3isign11LzdI-XjipUTNjXgmN2ffhlLfcjdYuNlr9hdUROF52fC9_nRy_RF64IJ21h-wg7rR3jWu2ss1NEGmshjkQfEdGeMCKpiaMtbTQjqMwEZgqno5BjQ2svWKXgHbKK-vbxpZM1j2o3MdKdE_7lLhx8PxK0CI1-l3aCzMk2uIKuxkWevZ5BTtLOgKYcqA0iol7XRcfuq-QbHaKbiF9aUMDgzEDvS-FGN-PhDpLOmbojcyUrH5TxX7zo_3nxJ8342Bm8WiWsVEc5mZL14_VD7ehJ0T&amp;box_client_name=box-content-preview&amp;box_client_version=2.3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3184" y="2656378"/>
            <a:ext cx="4357256" cy="348580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52400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404DE40-EE64-8BC0-70E7-711AE382931C}"/>
              </a:ext>
            </a:extLst>
          </p:cNvPr>
          <p:cNvSpPr txBox="1"/>
          <p:nvPr/>
        </p:nvSpPr>
        <p:spPr>
          <a:xfrm>
            <a:off x="8888896" y="6281531"/>
            <a:ext cx="1600200" cy="369332"/>
          </a:xfrm>
          <a:prstGeom prst="rect">
            <a:avLst/>
          </a:prstGeom>
          <a:noFill/>
        </p:spPr>
        <p:txBody>
          <a:bodyPr wrap="square" rtlCol="0">
            <a:spAutoFit/>
          </a:bodyPr>
          <a:lstStyle/>
          <a:p>
            <a:r>
              <a:rPr lang="en-US" dirty="0">
                <a:solidFill>
                  <a:schemeClr val="bg1"/>
                </a:solidFill>
              </a:rPr>
              <a:t>2023</a:t>
            </a:r>
          </a:p>
        </p:txBody>
      </p:sp>
    </p:spTree>
    <p:custDataLst>
      <p:tags r:id="rId1"/>
    </p:custDataLst>
    <p:extLst>
      <p:ext uri="{BB962C8B-B14F-4D97-AF65-F5344CB8AC3E}">
        <p14:creationId xmlns:p14="http://schemas.microsoft.com/office/powerpoint/2010/main" val="4088588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2152650" y="460440"/>
            <a:ext cx="7886700" cy="1325563"/>
          </a:xfrm>
        </p:spPr>
        <p:txBody>
          <a:bodyPr/>
          <a:lstStyle/>
          <a:p>
            <a:r>
              <a:rPr lang="zh-CN" altLang="en-US" dirty="0"/>
              <a:t>回答：</a:t>
            </a:r>
            <a:endParaRPr lang="en-US" dirty="0"/>
          </a:p>
        </p:txBody>
      </p:sp>
      <p:sp>
        <p:nvSpPr>
          <p:cNvPr id="7" name="Content Placeholder 6"/>
          <p:cNvSpPr>
            <a:spLocks noGrp="1"/>
          </p:cNvSpPr>
          <p:nvPr>
            <p:ph idx="1"/>
          </p:nvPr>
        </p:nvSpPr>
        <p:spPr/>
        <p:txBody>
          <a:bodyPr>
            <a:normAutofit/>
          </a:bodyPr>
          <a:lstStyle/>
          <a:p>
            <a:r>
              <a:rPr lang="zh-CN" altLang="en-US" dirty="0"/>
              <a:t>他們與其他兒童及他們的照顧者接觸密切</a:t>
            </a:r>
            <a:endParaRPr lang="en-US" dirty="0"/>
          </a:p>
          <a:p>
            <a:r>
              <a:rPr lang="zh-CN" altLang="en-US" dirty="0"/>
              <a:t>他們很好奇，喜歡亂摸</a:t>
            </a:r>
            <a:endParaRPr lang="en-US" dirty="0"/>
          </a:p>
          <a:p>
            <a:r>
              <a:rPr lang="zh-CN" altLang="en-US" dirty="0"/>
              <a:t>他們經常把物品和手放入口中</a:t>
            </a:r>
            <a:endParaRPr lang="en-US" dirty="0"/>
          </a:p>
          <a:p>
            <a:r>
              <a:rPr lang="zh-CN" altLang="en-US" dirty="0"/>
              <a:t>他們的個人衛生技巧較差</a:t>
            </a:r>
            <a:endParaRPr lang="en-US" dirty="0"/>
          </a:p>
          <a:p>
            <a:r>
              <a:rPr lang="zh-CN" altLang="en-US" dirty="0"/>
              <a:t>他們戴尿布或剛剛開始學習自己上厠所</a:t>
            </a:r>
            <a:endParaRPr lang="en-US" dirty="0"/>
          </a:p>
          <a:p>
            <a:r>
              <a:rPr lang="zh-CN" altLang="en-US" dirty="0"/>
              <a:t>他們的免疫系統還不成熟，導致更多的疾病及病菌傳播</a:t>
            </a:r>
            <a:endParaRPr lang="en-US" dirty="0"/>
          </a:p>
          <a:p>
            <a:r>
              <a:rPr lang="zh-CN" altLang="en-US" dirty="0"/>
              <a:t>他們還沒有接受完全的免疫接種</a:t>
            </a:r>
            <a:endParaRPr lang="en-US" dirty="0"/>
          </a:p>
          <a:p>
            <a:r>
              <a:rPr lang="zh-CN" altLang="en-US" dirty="0"/>
              <a:t>他們較多時間在病菌積累的地上</a:t>
            </a:r>
            <a:endParaRPr lang="en-US" dirty="0"/>
          </a:p>
        </p:txBody>
      </p:sp>
      <p:sp>
        <p:nvSpPr>
          <p:cNvPr id="10" name="Rectangle 9"/>
          <p:cNvSpPr/>
          <p:nvPr/>
        </p:nvSpPr>
        <p:spPr>
          <a:xfrm>
            <a:off x="152400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257BAF6-E968-A031-A7EE-B073753974EE}"/>
              </a:ext>
            </a:extLst>
          </p:cNvPr>
          <p:cNvSpPr txBox="1"/>
          <p:nvPr/>
        </p:nvSpPr>
        <p:spPr>
          <a:xfrm>
            <a:off x="8888896" y="6281531"/>
            <a:ext cx="1600200" cy="369332"/>
          </a:xfrm>
          <a:prstGeom prst="rect">
            <a:avLst/>
          </a:prstGeom>
          <a:noFill/>
        </p:spPr>
        <p:txBody>
          <a:bodyPr wrap="square" rtlCol="0">
            <a:spAutoFit/>
          </a:bodyPr>
          <a:lstStyle/>
          <a:p>
            <a:r>
              <a:rPr lang="en-US" dirty="0">
                <a:solidFill>
                  <a:schemeClr val="bg1"/>
                </a:solidFill>
              </a:rPr>
              <a:t>2023</a:t>
            </a:r>
          </a:p>
        </p:txBody>
      </p:sp>
    </p:spTree>
    <p:custDataLst>
      <p:tags r:id="rId1"/>
    </p:custDataLst>
    <p:extLst>
      <p:ext uri="{BB962C8B-B14F-4D97-AF65-F5344CB8AC3E}">
        <p14:creationId xmlns:p14="http://schemas.microsoft.com/office/powerpoint/2010/main" val="186943325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50"/>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5664</TotalTime>
  <Words>6747</Words>
  <Application>Microsoft Office PowerPoint</Application>
  <PresentationFormat>Widescreen</PresentationFormat>
  <Paragraphs>533</Paragraphs>
  <Slides>56</Slides>
  <Notes>52</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56</vt:i4>
      </vt:variant>
    </vt:vector>
  </HeadingPairs>
  <TitlesOfParts>
    <vt:vector size="67" baseType="lpstr">
      <vt:lpstr>等线 Light</vt:lpstr>
      <vt:lpstr>新細明體</vt:lpstr>
      <vt:lpstr>Arial</vt:lpstr>
      <vt:lpstr>Arial Unicode MS</vt:lpstr>
      <vt:lpstr>Calibri</vt:lpstr>
      <vt:lpstr>Calibri Light</vt:lpstr>
      <vt:lpstr>Cambria</vt:lpstr>
      <vt:lpstr>Lucida Sans</vt:lpstr>
      <vt:lpstr>Wingdings</vt:lpstr>
      <vt:lpstr>Custom Design</vt:lpstr>
      <vt:lpstr>Office Theme</vt:lpstr>
      <vt:lpstr>整合式病菌管理</vt:lpstr>
      <vt:lpstr>鳴謝 </vt:lpstr>
      <vt:lpstr>什麽是抗微生物殺蟲劑？ </vt:lpstr>
      <vt:lpstr>  HSA 培訓要求   </vt:lpstr>
      <vt:lpstr> 我們爲什麽今天在這裏？</vt:lpstr>
      <vt:lpstr>PowerPoint Presentation</vt:lpstr>
      <vt:lpstr>感染性疾病是由『病菌』(也稱爲致病原或微生物) 導致的 </vt:lpstr>
      <vt:lpstr>問題：爲什麽托兒機構中的兒童患感染性疾病的風險更高？</vt:lpstr>
      <vt:lpstr>回答：</vt:lpstr>
      <vt:lpstr>  病菌在兒童之間更容易傳播…</vt:lpstr>
      <vt:lpstr>防止感染性疾病傳播的方法</vt:lpstr>
      <vt:lpstr>清潔、抑菌和消毒有什麽區別？</vt:lpstr>
      <vt:lpstr>清潔</vt:lpstr>
      <vt:lpstr>清潔的環境… </vt:lpstr>
      <vt:lpstr>減少雜物的步驟：</vt:lpstr>
      <vt:lpstr>對人和環境更健康的清潔用品</vt:lpstr>
      <vt:lpstr> 有效清潔的工具</vt:lpstr>
      <vt:lpstr>哪些表面需要清潔？</vt:lpstr>
      <vt:lpstr> 清潔表面的步驟</vt:lpstr>
      <vt:lpstr>抑菌</vt:lpstr>
      <vt:lpstr>哪些表面應該消毒？</vt:lpstr>
      <vt:lpstr> 消毒</vt:lpstr>
      <vt:lpstr> 哪些表面需要消毒？</vt:lpstr>
      <vt:lpstr>我應該用哪些產品來抑菌和消毒？</vt:lpstr>
      <vt:lpstr> 標籤即是法律</vt:lpstr>
      <vt:lpstr>PowerPoint Presentation</vt:lpstr>
      <vt:lpstr>PowerPoint Presentation</vt:lpstr>
      <vt:lpstr>成份說明</vt:lpstr>
      <vt:lpstr> 『環境友好設計』(DfE) 徽標 如果您在抑菌劑或消毒劑的EPA 授權標籤上看到 DfE 徽標，您可以放心，該產品使用下列危害性最低的有效成份之一： </vt:lpstr>
      <vt:lpstr>成份說明</vt:lpstr>
      <vt:lpstr>您知道嗎…</vt:lpstr>
      <vt:lpstr>潛在的哮喘原有效成份</vt:lpstr>
      <vt:lpstr>COVID-19指南</vt:lpstr>
      <vt:lpstr>清潔劑產品的名稱： _____________________</vt:lpstr>
      <vt:lpstr>抑菌劑產品的名稱： _____________________</vt:lpstr>
      <vt:lpstr>消毒劑產品的名稱： _____________________</vt:lpstr>
      <vt:lpstr>消毒和抑菌的步驟</vt:lpstr>
      <vt:lpstr>PowerPoint Presentation</vt:lpstr>
      <vt:lpstr>使用抑菌劑和消毒劑時務必謹慎</vt:lpstr>
      <vt:lpstr> 使用抑菌劑和消毒劑時務必謹慎</vt:lpstr>
      <vt:lpstr>購買選項： 稀釋系統</vt:lpstr>
      <vt:lpstr>安全數據表 (SDS)</vt:lpstr>
      <vt:lpstr>關於漂白劑</vt:lpstr>
      <vt:lpstr>如果使用漂白劑：</vt:lpstr>
      <vt:lpstr>無漂白劑的產品是否符合 加州社區照顧執照 Title 22 法規？ 是的！</vt:lpstr>
      <vt:lpstr>無漂白劑的產品是否符合環境評分標準 -- ECERS、 ITERS 和 FCCERS？ 是的！</vt:lpstr>
      <vt:lpstr>  </vt:lpstr>
      <vt:lpstr>  互動活動：清潔、抑菌、還是消毒？</vt:lpstr>
      <vt:lpstr>PowerPoint Presentation</vt:lpstr>
      <vt:lpstr>PowerPoint Presentation</vt:lpstr>
      <vt:lpstr>PowerPoint Presentation</vt:lpstr>
      <vt:lpstr>您知道嗎？</vt:lpstr>
      <vt:lpstr>互動活動：清潔、抑菌、還是消毒？</vt:lpstr>
      <vt:lpstr>互動活動：清潔、抑菌、還是消毒？</vt:lpstr>
      <vt:lpstr>清潔、抑菌和消毒 關於政策的互動活動 </vt:lpstr>
      <vt:lpstr>PowerPoint Presentation</vt:lpstr>
    </vt:vector>
  </TitlesOfParts>
  <Company>UCSF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Rose, Bobbie</dc:creator>
  <cp:lastModifiedBy>Rose, Bobbie</cp:lastModifiedBy>
  <cp:revision>174</cp:revision>
  <dcterms:created xsi:type="dcterms:W3CDTF">2020-01-06T21:35:07Z</dcterms:created>
  <dcterms:modified xsi:type="dcterms:W3CDTF">2023-06-06T01:16:26Z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7691C2D5-A9CE-4E2D-9B19-108A201D9D60</vt:lpwstr>
  </property>
  <property fmtid="{D5CDD505-2E9C-101B-9397-08002B2CF9AE}" pid="3" name="ArticulatePath">
    <vt:lpwstr>Integrated Germ Management</vt:lpwstr>
  </property>
</Properties>
</file>