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wdp" ContentType="image/vnd.ms-photo"/>
  <Default Extension="vml" ContentType="application/vnd.openxmlformats-officedocument.vmlDrawing"/>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ags/tag14.xml" ContentType="application/vnd.openxmlformats-officedocument.presentationml.tags+xml"/>
  <Override PartName="/ppt/theme/theme5.xml" ContentType="application/vnd.openxmlformats-officedocument.theme+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notesSlides/notesSlide10.xml" ContentType="application/vnd.openxmlformats-officedocument.presentationml.notesSlide+xml"/>
  <Override PartName="/ppt/tags/tag25.xml" ContentType="application/vnd.openxmlformats-officedocument.presentationml.tags+xml"/>
  <Override PartName="/ppt/notesSlides/notesSlide11.xml" ContentType="application/vnd.openxmlformats-officedocument.presentationml.notesSlide+xml"/>
  <Override PartName="/ppt/tags/tag26.xml" ContentType="application/vnd.openxmlformats-officedocument.presentationml.tags+xml"/>
  <Override PartName="/ppt/notesSlides/notesSlide12.xml" ContentType="application/vnd.openxmlformats-officedocument.presentationml.notesSlide+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notesSlides/notesSlide14.xml" ContentType="application/vnd.openxmlformats-officedocument.presentationml.notesSlide+xml"/>
  <Override PartName="/ppt/tags/tag29.xml" ContentType="application/vnd.openxmlformats-officedocument.presentationml.tags+xml"/>
  <Override PartName="/ppt/notesSlides/notesSlide15.xml" ContentType="application/vnd.openxmlformats-officedocument.presentationml.notesSlide+xml"/>
  <Override PartName="/ppt/tags/tag30.xml" ContentType="application/vnd.openxmlformats-officedocument.presentationml.tags+xml"/>
  <Override PartName="/ppt/notesSlides/notesSlide16.xml" ContentType="application/vnd.openxmlformats-officedocument.presentationml.notesSlide+xml"/>
  <Override PartName="/ppt/tags/tag31.xml" ContentType="application/vnd.openxmlformats-officedocument.presentationml.tags+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2.xml" ContentType="application/vnd.openxmlformats-officedocument.presentationml.tags+xml"/>
  <Override PartName="/ppt/notesSlides/notesSlide18.xml" ContentType="application/vnd.openxmlformats-officedocument.presentationml.notesSlide+xml"/>
  <Override PartName="/ppt/tags/tag33.xml" ContentType="application/vnd.openxmlformats-officedocument.presentationml.tags+xml"/>
  <Override PartName="/ppt/notesSlides/notesSlide19.xml" ContentType="application/vnd.openxmlformats-officedocument.presentationml.notesSlide+xml"/>
  <Override PartName="/ppt/tags/tag34.xml" ContentType="application/vnd.openxmlformats-officedocument.presentationml.tags+xml"/>
  <Override PartName="/ppt/notesSlides/notesSlide20.xml" ContentType="application/vnd.openxmlformats-officedocument.presentationml.notesSlide+xml"/>
  <Override PartName="/ppt/tags/tag35.xml" ContentType="application/vnd.openxmlformats-officedocument.presentationml.tags+xml"/>
  <Override PartName="/ppt/notesSlides/notesSlide21.xml" ContentType="application/vnd.openxmlformats-officedocument.presentationml.notesSlide+xml"/>
  <Override PartName="/ppt/tags/tag36.xml" ContentType="application/vnd.openxmlformats-officedocument.presentationml.tags+xml"/>
  <Override PartName="/ppt/notesSlides/notesSlide22.xml" ContentType="application/vnd.openxmlformats-officedocument.presentationml.notesSlide+xml"/>
  <Override PartName="/ppt/tags/tag37.xml" ContentType="application/vnd.openxmlformats-officedocument.presentationml.tags+xml"/>
  <Override PartName="/ppt/notesSlides/notesSlide23.xml" ContentType="application/vnd.openxmlformats-officedocument.presentationml.notesSlide+xml"/>
  <Override PartName="/ppt/tags/tag38.xml" ContentType="application/vnd.openxmlformats-officedocument.presentationml.tags+xml"/>
  <Override PartName="/ppt/notesSlides/notesSlide24.xml" ContentType="application/vnd.openxmlformats-officedocument.presentationml.notesSlide+xml"/>
  <Override PartName="/ppt/tags/tag39.xml" ContentType="application/vnd.openxmlformats-officedocument.presentationml.tags+xml"/>
  <Override PartName="/ppt/notesSlides/notesSlide25.xml" ContentType="application/vnd.openxmlformats-officedocument.presentationml.notesSlide+xml"/>
  <Override PartName="/ppt/tags/tag40.xml" ContentType="application/vnd.openxmlformats-officedocument.presentationml.tags+xml"/>
  <Override PartName="/ppt/notesSlides/notesSlide26.xml" ContentType="application/vnd.openxmlformats-officedocument.presentationml.notesSlide+xml"/>
  <Override PartName="/ppt/tags/tag41.xml" ContentType="application/vnd.openxmlformats-officedocument.presentationml.tags+xml"/>
  <Override PartName="/ppt/notesSlides/notesSlide27.xml" ContentType="application/vnd.openxmlformats-officedocument.presentationml.notesSlide+xml"/>
  <Override PartName="/ppt/tags/tag42.xml" ContentType="application/vnd.openxmlformats-officedocument.presentationml.tags+xml"/>
  <Override PartName="/ppt/notesSlides/notesSlide28.xml" ContentType="application/vnd.openxmlformats-officedocument.presentationml.notesSlide+xml"/>
  <Override PartName="/ppt/tags/tag43.xml" ContentType="application/vnd.openxmlformats-officedocument.presentationml.tags+xml"/>
  <Override PartName="/ppt/notesSlides/notesSlide29.xml" ContentType="application/vnd.openxmlformats-officedocument.presentationml.notesSlide+xml"/>
  <Override PartName="/ppt/tags/tag44.xml" ContentType="application/vnd.openxmlformats-officedocument.presentationml.tags+xml"/>
  <Override PartName="/ppt/notesSlides/notesSlide30.xml" ContentType="application/vnd.openxmlformats-officedocument.presentationml.notesSlide+xml"/>
  <Override PartName="/ppt/tags/tag45.xml" ContentType="application/vnd.openxmlformats-officedocument.presentationml.tags+xml"/>
  <Override PartName="/ppt/notesSlides/notesSlide31.xml" ContentType="application/vnd.openxmlformats-officedocument.presentationml.notesSlide+xml"/>
  <Override PartName="/ppt/tags/tag46.xml" ContentType="application/vnd.openxmlformats-officedocument.presentationml.tags+xml"/>
  <Override PartName="/ppt/notesSlides/notesSlide32.xml" ContentType="application/vnd.openxmlformats-officedocument.presentationml.notesSlide+xml"/>
  <Override PartName="/ppt/tags/tag47.xml" ContentType="application/vnd.openxmlformats-officedocument.presentationml.tags+xml"/>
  <Override PartName="/ppt/notesSlides/notesSlide33.xml" ContentType="application/vnd.openxmlformats-officedocument.presentationml.notesSlide+xml"/>
  <Override PartName="/ppt/tags/tag48.xml" ContentType="application/vnd.openxmlformats-officedocument.presentationml.tags+xml"/>
  <Override PartName="/ppt/notesSlides/notesSlide34.xml" ContentType="application/vnd.openxmlformats-officedocument.presentationml.notesSlide+xml"/>
  <Override PartName="/ppt/tags/tag49.xml" ContentType="application/vnd.openxmlformats-officedocument.presentationml.tags+xml"/>
  <Override PartName="/ppt/notesSlides/notesSlide35.xml" ContentType="application/vnd.openxmlformats-officedocument.presentationml.notesSlide+xml"/>
  <Override PartName="/ppt/tags/tag50.xml" ContentType="application/vnd.openxmlformats-officedocument.presentationml.tags+xml"/>
  <Override PartName="/ppt/notesSlides/notesSlide36.xml" ContentType="application/vnd.openxmlformats-officedocument.presentationml.notesSlide+xml"/>
  <Override PartName="/ppt/tags/tag51.xml" ContentType="application/vnd.openxmlformats-officedocument.presentationml.tags+xml"/>
  <Override PartName="/ppt/notesSlides/notesSlide37.xml" ContentType="application/vnd.openxmlformats-officedocument.presentationml.notesSlide+xml"/>
  <Override PartName="/ppt/tags/tag52.xml" ContentType="application/vnd.openxmlformats-officedocument.presentationml.tags+xml"/>
  <Override PartName="/ppt/notesSlides/notesSlide38.xml" ContentType="application/vnd.openxmlformats-officedocument.presentationml.notesSlide+xml"/>
  <Override PartName="/ppt/tags/tag53.xml" ContentType="application/vnd.openxmlformats-officedocument.presentationml.tags+xml"/>
  <Override PartName="/ppt/notesSlides/notesSlide39.xml" ContentType="application/vnd.openxmlformats-officedocument.presentationml.notesSlide+xml"/>
  <Override PartName="/ppt/tags/tag54.xml" ContentType="application/vnd.openxmlformats-officedocument.presentationml.tags+xml"/>
  <Override PartName="/ppt/notesSlides/notesSlide40.xml" ContentType="application/vnd.openxmlformats-officedocument.presentationml.notesSlide+xml"/>
  <Override PartName="/ppt/tags/tag55.xml" ContentType="application/vnd.openxmlformats-officedocument.presentationml.tags+xml"/>
  <Override PartName="/ppt/notesSlides/notesSlide41.xml" ContentType="application/vnd.openxmlformats-officedocument.presentationml.notesSlide+xml"/>
  <Override PartName="/ppt/tags/tag56.xml" ContentType="application/vnd.openxmlformats-officedocument.presentationml.tags+xml"/>
  <Override PartName="/ppt/notesSlides/notesSlide42.xml" ContentType="application/vnd.openxmlformats-officedocument.presentationml.notesSlide+xml"/>
  <Override PartName="/ppt/tags/tag57.xml" ContentType="application/vnd.openxmlformats-officedocument.presentationml.tags+xml"/>
  <Override PartName="/ppt/notesSlides/notesSlide43.xml" ContentType="application/vnd.openxmlformats-officedocument.presentationml.notesSlide+xml"/>
  <Override PartName="/ppt/tags/tag58.xml" ContentType="application/vnd.openxmlformats-officedocument.presentationml.tags+xml"/>
  <Override PartName="/ppt/notesSlides/notesSlide44.xml" ContentType="application/vnd.openxmlformats-officedocument.presentationml.notesSlide+xml"/>
  <Override PartName="/ppt/tags/tag59.xml" ContentType="application/vnd.openxmlformats-officedocument.presentationml.tags+xml"/>
  <Override PartName="/ppt/notesSlides/notesSlide45.xml" ContentType="application/vnd.openxmlformats-officedocument.presentationml.notesSlide+xml"/>
  <Override PartName="/ppt/tags/tag60.xml" ContentType="application/vnd.openxmlformats-officedocument.presentationml.tags+xml"/>
  <Override PartName="/ppt/notesSlides/notesSlide46.xml" ContentType="application/vnd.openxmlformats-officedocument.presentationml.notesSlide+xml"/>
  <Override PartName="/ppt/tags/tag61.xml" ContentType="application/vnd.openxmlformats-officedocument.presentationml.tags+xml"/>
  <Override PartName="/ppt/notesSlides/notesSlide47.xml" ContentType="application/vnd.openxmlformats-officedocument.presentationml.notesSlide+xml"/>
  <Override PartName="/ppt/tags/tag62.xml" ContentType="application/vnd.openxmlformats-officedocument.presentationml.tags+xml"/>
  <Override PartName="/ppt/notesSlides/notesSlide48.xml" ContentType="application/vnd.openxmlformats-officedocument.presentationml.notesSlide+xml"/>
  <Override PartName="/ppt/tags/tag63.xml" ContentType="application/vnd.openxmlformats-officedocument.presentationml.tags+xml"/>
  <Override PartName="/ppt/notesSlides/notesSlide49.xml" ContentType="application/vnd.openxmlformats-officedocument.presentationml.notesSlide+xml"/>
  <Override PartName="/ppt/tags/tag64.xml" ContentType="application/vnd.openxmlformats-officedocument.presentationml.tags+xml"/>
  <Override PartName="/ppt/notesSlides/notesSlide50.xml" ContentType="application/vnd.openxmlformats-officedocument.presentationml.notesSlide+xml"/>
  <Override PartName="/ppt/tags/tag65.xml" ContentType="application/vnd.openxmlformats-officedocument.presentationml.tags+xml"/>
  <Override PartName="/ppt/notesSlides/notesSlide51.xml" ContentType="application/vnd.openxmlformats-officedocument.presentationml.notesSlide+xml"/>
  <Override PartName="/ppt/tags/tag66.xml" ContentType="application/vnd.openxmlformats-officedocument.presentationml.tags+xml"/>
  <Override PartName="/ppt/notesSlides/notesSlide52.xml" ContentType="application/vnd.openxmlformats-officedocument.presentationml.notesSlide+xml"/>
  <Override PartName="/ppt/tags/tag67.xml" ContentType="application/vnd.openxmlformats-officedocument.presentationml.tags+xml"/>
  <Override PartName="/ppt/notesSlides/notesSlide53.xml" ContentType="application/vnd.openxmlformats-officedocument.presentationml.notesSlide+xml"/>
  <Override PartName="/ppt/tags/tag68.xml" ContentType="application/vnd.openxmlformats-officedocument.presentationml.tags+xml"/>
  <Override PartName="/ppt/notesSlides/notesSlide54.xml" ContentType="application/vnd.openxmlformats-officedocument.presentationml.notesSlide+xml"/>
  <Override PartName="/ppt/tags/tag69.xml" ContentType="application/vnd.openxmlformats-officedocument.presentationml.tags+xml"/>
  <Override PartName="/ppt/notesSlides/notesSlide55.xml" ContentType="application/vnd.openxmlformats-officedocument.presentationml.notesSlide+xml"/>
  <Override PartName="/ppt/tags/tag70.xml" ContentType="application/vnd.openxmlformats-officedocument.presentationml.tags+xml"/>
  <Override PartName="/ppt/notesSlides/notesSlide56.xml" ContentType="application/vnd.openxmlformats-officedocument.presentationml.notesSlide+xml"/>
  <Override PartName="/ppt/tags/tag71.xml" ContentType="application/vnd.openxmlformats-officedocument.presentationml.tags+xml"/>
  <Override PartName="/ppt/notesSlides/notesSlide57.xml" ContentType="application/vnd.openxmlformats-officedocument.presentationml.notesSlide+xml"/>
  <Override PartName="/ppt/tags/tag72.xml" ContentType="application/vnd.openxmlformats-officedocument.presentationml.tags+xml"/>
  <Override PartName="/ppt/notesSlides/notesSlide58.xml" ContentType="application/vnd.openxmlformats-officedocument.presentationml.notesSlide+xml"/>
  <Override PartName="/ppt/tags/tag73.xml" ContentType="application/vnd.openxmlformats-officedocument.presentationml.tags+xml"/>
  <Override PartName="/ppt/notesSlides/notesSlide59.xml" ContentType="application/vnd.openxmlformats-officedocument.presentationml.notesSlide+xml"/>
  <Override PartName="/ppt/tags/tag74.xml" ContentType="application/vnd.openxmlformats-officedocument.presentationml.tags+xml"/>
  <Override PartName="/ppt/notesSlides/notesSlide60.xml" ContentType="application/vnd.openxmlformats-officedocument.presentationml.notesSlide+xml"/>
  <Override PartName="/ppt/tags/tag75.xml" ContentType="application/vnd.openxmlformats-officedocument.presentationml.tags+xml"/>
  <Override PartName="/ppt/notesSlides/notesSlide61.xml" ContentType="application/vnd.openxmlformats-officedocument.presentationml.notesSlide+xml"/>
  <Override PartName="/ppt/tags/tag76.xml" ContentType="application/vnd.openxmlformats-officedocument.presentationml.tags+xml"/>
  <Override PartName="/ppt/notesSlides/notesSlide62.xml" ContentType="application/vnd.openxmlformats-officedocument.presentationml.notesSlide+xml"/>
  <Override PartName="/ppt/tags/tag77.xml" ContentType="application/vnd.openxmlformats-officedocument.presentationml.tags+xml"/>
  <Override PartName="/ppt/notesSlides/notesSlide63.xml" ContentType="application/vnd.openxmlformats-officedocument.presentationml.notesSlide+xml"/>
  <Override PartName="/ppt/tags/tag78.xml" ContentType="application/vnd.openxmlformats-officedocument.presentationml.tags+xml"/>
  <Override PartName="/ppt/notesSlides/notesSlide64.xml" ContentType="application/vnd.openxmlformats-officedocument.presentationml.notesSlide+xml"/>
  <Override PartName="/ppt/tags/tag79.xml" ContentType="application/vnd.openxmlformats-officedocument.presentationml.tags+xml"/>
  <Override PartName="/ppt/notesSlides/notesSlide65.xml" ContentType="application/vnd.openxmlformats-officedocument.presentationml.notesSlide+xml"/>
  <Override PartName="/ppt/tags/tag80.xml" ContentType="application/vnd.openxmlformats-officedocument.presentationml.tags+xml"/>
  <Override PartName="/ppt/notesSlides/notesSlide66.xml" ContentType="application/vnd.openxmlformats-officedocument.presentationml.notesSlide+xml"/>
  <Override PartName="/ppt/tags/tag81.xml" ContentType="application/vnd.openxmlformats-officedocument.presentationml.tags+xml"/>
  <Override PartName="/ppt/notesSlides/notesSlide67.xml" ContentType="application/vnd.openxmlformats-officedocument.presentationml.notesSlide+xml"/>
  <Override PartName="/ppt/tags/tag82.xml" ContentType="application/vnd.openxmlformats-officedocument.presentationml.tags+xml"/>
  <Override PartName="/ppt/notesSlides/notesSlide68.xml" ContentType="application/vnd.openxmlformats-officedocument.presentationml.notesSlide+xml"/>
  <Override PartName="/ppt/tags/tag83.xml" ContentType="application/vnd.openxmlformats-officedocument.presentationml.tags+xml"/>
  <Override PartName="/ppt/notesSlides/notesSlide69.xml" ContentType="application/vnd.openxmlformats-officedocument.presentationml.notesSlide+xml"/>
  <Override PartName="/ppt/tags/tag84.xml" ContentType="application/vnd.openxmlformats-officedocument.presentationml.tags+xml"/>
  <Override PartName="/ppt/notesSlides/notesSlide70.xml" ContentType="application/vnd.openxmlformats-officedocument.presentationml.notesSlide+xml"/>
  <Override PartName="/ppt/tags/tag85.xml" ContentType="application/vnd.openxmlformats-officedocument.presentationml.tags+xml"/>
  <Override PartName="/ppt/notesSlides/notesSlide71.xml" ContentType="application/vnd.openxmlformats-officedocument.presentationml.notesSlide+xml"/>
  <Override PartName="/ppt/tags/tag86.xml" ContentType="application/vnd.openxmlformats-officedocument.presentationml.tags+xml"/>
  <Override PartName="/ppt/notesSlides/notesSlide72.xml" ContentType="application/vnd.openxmlformats-officedocument.presentationml.notesSlide+xml"/>
  <Override PartName="/ppt/tags/tag87.xml" ContentType="application/vnd.openxmlformats-officedocument.presentationml.tags+xml"/>
  <Override PartName="/ppt/notesSlides/notesSlide73.xml" ContentType="application/vnd.openxmlformats-officedocument.presentationml.notesSlide+xml"/>
  <Override PartName="/ppt/tags/tag88.xml" ContentType="application/vnd.openxmlformats-officedocument.presentationml.tags+xml"/>
  <Override PartName="/ppt/notesSlides/notesSlide74.xml" ContentType="application/vnd.openxmlformats-officedocument.presentationml.notesSlide+xml"/>
  <Override PartName="/ppt/tags/tag89.xml" ContentType="application/vnd.openxmlformats-officedocument.presentationml.tags+xml"/>
  <Override PartName="/ppt/notesSlides/notesSlide75.xml" ContentType="application/vnd.openxmlformats-officedocument.presentationml.notesSlide+xml"/>
  <Override PartName="/ppt/tags/tag90.xml" ContentType="application/vnd.openxmlformats-officedocument.presentationml.tags+xml"/>
  <Override PartName="/ppt/notesSlides/notesSlide76.xml" ContentType="application/vnd.openxmlformats-officedocument.presentationml.notesSlide+xml"/>
  <Override PartName="/ppt/tags/tag91.xml" ContentType="application/vnd.openxmlformats-officedocument.presentationml.tags+xml"/>
  <Override PartName="/ppt/notesSlides/notesSlide77.xml" ContentType="application/vnd.openxmlformats-officedocument.presentationml.notesSlide+xml"/>
  <Override PartName="/ppt/tags/tag92.xml" ContentType="application/vnd.openxmlformats-officedocument.presentationml.tags+xml"/>
  <Override PartName="/ppt/notesSlides/notesSlide78.xml" ContentType="application/vnd.openxmlformats-officedocument.presentationml.notesSlide+xml"/>
  <Override PartName="/ppt/tags/tag93.xml" ContentType="application/vnd.openxmlformats-officedocument.presentationml.tags+xml"/>
  <Override PartName="/ppt/notesSlides/notesSlide79.xml" ContentType="application/vnd.openxmlformats-officedocument.presentationml.notesSlide+xml"/>
  <Override PartName="/ppt/tags/tag94.xml" ContentType="application/vnd.openxmlformats-officedocument.presentationml.tags+xml"/>
  <Override PartName="/ppt/notesSlides/notesSlide80.xml" ContentType="application/vnd.openxmlformats-officedocument.presentationml.notesSlide+xml"/>
  <Override PartName="/ppt/tags/tag95.xml" ContentType="application/vnd.openxmlformats-officedocument.presentationml.tags+xml"/>
  <Override PartName="/ppt/notesSlides/notesSlide81.xml" ContentType="application/vnd.openxmlformats-officedocument.presentationml.notesSlide+xml"/>
  <Override PartName="/ppt/tags/tag96.xml" ContentType="application/vnd.openxmlformats-officedocument.presentationml.tags+xml"/>
  <Override PartName="/ppt/notesSlides/notesSlide82.xml" ContentType="application/vnd.openxmlformats-officedocument.presentationml.notesSlide+xml"/>
  <Override PartName="/ppt/tags/tag97.xml" ContentType="application/vnd.openxmlformats-officedocument.presentationml.tags+xml"/>
  <Override PartName="/ppt/notesSlides/notesSlide83.xml" ContentType="application/vnd.openxmlformats-officedocument.presentationml.notesSlide+xml"/>
  <Override PartName="/ppt/tags/tag98.xml" ContentType="application/vnd.openxmlformats-officedocument.presentationml.tags+xml"/>
  <Override PartName="/ppt/notesSlides/notesSlide84.xml" ContentType="application/vnd.openxmlformats-officedocument.presentationml.notesSlide+xml"/>
  <Override PartName="/ppt/tags/tag99.xml" ContentType="application/vnd.openxmlformats-officedocument.presentationml.tags+xml"/>
  <Override PartName="/ppt/notesSlides/notesSlide85.xml" ContentType="application/vnd.openxmlformats-officedocument.presentationml.notesSlide+xml"/>
  <Override PartName="/ppt/tags/tag100.xml" ContentType="application/vnd.openxmlformats-officedocument.presentationml.tags+xml"/>
  <Override PartName="/ppt/notesSlides/notesSlide86.xml" ContentType="application/vnd.openxmlformats-officedocument.presentationml.notesSlide+xml"/>
  <Override PartName="/ppt/tags/tag101.xml" ContentType="application/vnd.openxmlformats-officedocument.presentationml.tags+xml"/>
  <Override PartName="/ppt/notesSlides/notesSlide87.xml" ContentType="application/vnd.openxmlformats-officedocument.presentationml.notesSlide+xml"/>
  <Override PartName="/ppt/tags/tag102.xml" ContentType="application/vnd.openxmlformats-officedocument.presentationml.tags+xml"/>
  <Override PartName="/ppt/notesSlides/notesSlide88.xml" ContentType="application/vnd.openxmlformats-officedocument.presentationml.notesSlide+xml"/>
  <Override PartName="/ppt/tags/tag103.xml" ContentType="application/vnd.openxmlformats-officedocument.presentationml.tags+xml"/>
  <Override PartName="/ppt/notesSlides/notesSlide89.xml" ContentType="application/vnd.openxmlformats-officedocument.presentationml.notesSlide+xml"/>
  <Override PartName="/ppt/tags/tag104.xml" ContentType="application/vnd.openxmlformats-officedocument.presentationml.tags+xml"/>
  <Override PartName="/ppt/notesSlides/notesSlide90.xml" ContentType="application/vnd.openxmlformats-officedocument.presentationml.notesSlide+xml"/>
  <Override PartName="/ppt/tags/tag105.xml" ContentType="application/vnd.openxmlformats-officedocument.presentationml.tags+xml"/>
  <Override PartName="/ppt/notesSlides/notesSlide91.xml" ContentType="application/vnd.openxmlformats-officedocument.presentationml.notesSlide+xml"/>
  <Override PartName="/ppt/tags/tag106.xml" ContentType="application/vnd.openxmlformats-officedocument.presentationml.tags+xml"/>
  <Override PartName="/ppt/notesSlides/notesSlide92.xml" ContentType="application/vnd.openxmlformats-officedocument.presentationml.notesSlide+xml"/>
  <Override PartName="/ppt/tags/tag107.xml" ContentType="application/vnd.openxmlformats-officedocument.presentationml.tags+xml"/>
  <Override PartName="/ppt/notesSlides/notesSlide93.xml" ContentType="application/vnd.openxmlformats-officedocument.presentationml.notesSlide+xml"/>
  <Override PartName="/ppt/tags/tag108.xml" ContentType="application/vnd.openxmlformats-officedocument.presentationml.tags+xml"/>
  <Override PartName="/ppt/notesSlides/notesSlide94.xml" ContentType="application/vnd.openxmlformats-officedocument.presentationml.notesSlide+xml"/>
  <Override PartName="/ppt/tags/tag109.xml" ContentType="application/vnd.openxmlformats-officedocument.presentationml.tags+xml"/>
  <Override PartName="/ppt/notesSlides/notesSlide95.xml" ContentType="application/vnd.openxmlformats-officedocument.presentationml.notesSlide+xml"/>
  <Override PartName="/ppt/tags/tag110.xml" ContentType="application/vnd.openxmlformats-officedocument.presentationml.tags+xml"/>
  <Override PartName="/ppt/notesSlides/notesSlide96.xml" ContentType="application/vnd.openxmlformats-officedocument.presentationml.notesSlide+xml"/>
  <Override PartName="/ppt/tags/tag111.xml" ContentType="application/vnd.openxmlformats-officedocument.presentationml.tags+xml"/>
  <Override PartName="/ppt/notesSlides/notesSlide97.xml" ContentType="application/vnd.openxmlformats-officedocument.presentationml.notesSlide+xml"/>
  <Override PartName="/ppt/tags/tag112.xml" ContentType="application/vnd.openxmlformats-officedocument.presentationml.tags+xml"/>
  <Override PartName="/ppt/notesSlides/notesSlide98.xml" ContentType="application/vnd.openxmlformats-officedocument.presentationml.notesSlide+xml"/>
  <Override PartName="/ppt/tags/tag113.xml" ContentType="application/vnd.openxmlformats-officedocument.presentationml.tags+xml"/>
  <Override PartName="/ppt/notesSlides/notesSlide99.xml" ContentType="application/vnd.openxmlformats-officedocument.presentationml.notesSlide+xml"/>
  <Override PartName="/ppt/tags/tag114.xml" ContentType="application/vnd.openxmlformats-officedocument.presentationml.tags+xml"/>
  <Override PartName="/ppt/notesSlides/notesSlide100.xml" ContentType="application/vnd.openxmlformats-officedocument.presentationml.notesSlide+xml"/>
  <Override PartName="/ppt/tags/tag115.xml" ContentType="application/vnd.openxmlformats-officedocument.presentationml.tags+xml"/>
  <Override PartName="/ppt/notesSlides/notesSlide101.xml" ContentType="application/vnd.openxmlformats-officedocument.presentationml.notesSlide+xml"/>
  <Override PartName="/ppt/tags/tag116.xml" ContentType="application/vnd.openxmlformats-officedocument.presentationml.tags+xml"/>
  <Override PartName="/ppt/notesSlides/notesSlide102.xml" ContentType="application/vnd.openxmlformats-officedocument.presentationml.notesSlide+xml"/>
  <Override PartName="/ppt/tags/tag117.xml" ContentType="application/vnd.openxmlformats-officedocument.presentationml.tags+xml"/>
  <Override PartName="/ppt/notesSlides/notesSlide103.xml" ContentType="application/vnd.openxmlformats-officedocument.presentationml.notesSlide+xml"/>
  <Override PartName="/ppt/tags/tag118.xml" ContentType="application/vnd.openxmlformats-officedocument.presentationml.tags+xml"/>
  <Override PartName="/ppt/notesSlides/notesSlide104.xml" ContentType="application/vnd.openxmlformats-officedocument.presentationml.notesSlide+xml"/>
  <Override PartName="/ppt/tags/tag119.xml" ContentType="application/vnd.openxmlformats-officedocument.presentationml.tags+xml"/>
  <Override PartName="/ppt/notesSlides/notesSlide105.xml" ContentType="application/vnd.openxmlformats-officedocument.presentationml.notesSlide+xml"/>
  <Override PartName="/ppt/tags/tag120.xml" ContentType="application/vnd.openxmlformats-officedocument.presentationml.tags+xml"/>
  <Override PartName="/ppt/notesSlides/notesSlide106.xml" ContentType="application/vnd.openxmlformats-officedocument.presentationml.notesSlide+xml"/>
  <Override PartName="/ppt/tags/tag121.xml" ContentType="application/vnd.openxmlformats-officedocument.presentationml.tags+xml"/>
  <Override PartName="/ppt/notesSlides/notesSlide107.xml" ContentType="application/vnd.openxmlformats-officedocument.presentationml.notesSlide+xml"/>
  <Override PartName="/ppt/tags/tag122.xml" ContentType="application/vnd.openxmlformats-officedocument.presentationml.tags+xml"/>
  <Override PartName="/ppt/notesSlides/notesSlide108.xml" ContentType="application/vnd.openxmlformats-officedocument.presentationml.notesSlide+xml"/>
  <Override PartName="/ppt/tags/tag123.xml" ContentType="application/vnd.openxmlformats-officedocument.presentationml.tags+xml"/>
  <Override PartName="/ppt/notesSlides/notesSlide109.xml" ContentType="application/vnd.openxmlformats-officedocument.presentationml.notesSlide+xml"/>
  <Override PartName="/ppt/tags/tag124.xml" ContentType="application/vnd.openxmlformats-officedocument.presentationml.tags+xml"/>
  <Override PartName="/ppt/notesSlides/notesSlide110.xml" ContentType="application/vnd.openxmlformats-officedocument.presentationml.notesSlide+xml"/>
  <Override PartName="/ppt/tags/tag125.xml" ContentType="application/vnd.openxmlformats-officedocument.presentationml.tags+xml"/>
  <Override PartName="/ppt/notesSlides/notesSlide111.xml" ContentType="application/vnd.openxmlformats-officedocument.presentationml.notesSlide+xml"/>
  <Override PartName="/ppt/tags/tag126.xml" ContentType="application/vnd.openxmlformats-officedocument.presentationml.tags+xml"/>
  <Override PartName="/ppt/notesSlides/notesSlide112.xml" ContentType="application/vnd.openxmlformats-officedocument.presentationml.notesSlide+xml"/>
  <Override PartName="/ppt/tags/tag127.xml" ContentType="application/vnd.openxmlformats-officedocument.presentationml.tags+xml"/>
  <Override PartName="/ppt/notesSlides/notesSlide113.xml" ContentType="application/vnd.openxmlformats-officedocument.presentationml.notesSlide+xml"/>
  <Override PartName="/ppt/tags/tag128.xml" ContentType="application/vnd.openxmlformats-officedocument.presentationml.tags+xml"/>
  <Override PartName="/ppt/notesSlides/notesSlide1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88" r:id="rId3"/>
    <p:sldMasterId id="2147483675" r:id="rId4"/>
  </p:sldMasterIdLst>
  <p:notesMasterIdLst>
    <p:notesMasterId r:id="rId120"/>
  </p:notesMasterIdLst>
  <p:sldIdLst>
    <p:sldId id="367" r:id="rId5"/>
    <p:sldId id="395" r:id="rId6"/>
    <p:sldId id="260" r:id="rId7"/>
    <p:sldId id="33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322" r:id="rId21"/>
    <p:sldId id="273" r:id="rId22"/>
    <p:sldId id="274" r:id="rId23"/>
    <p:sldId id="275" r:id="rId24"/>
    <p:sldId id="276" r:id="rId25"/>
    <p:sldId id="277" r:id="rId26"/>
    <p:sldId id="340"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16" r:id="rId51"/>
    <p:sldId id="301" r:id="rId52"/>
    <p:sldId id="302" r:id="rId53"/>
    <p:sldId id="304" r:id="rId54"/>
    <p:sldId id="303" r:id="rId55"/>
    <p:sldId id="305" r:id="rId56"/>
    <p:sldId id="306" r:id="rId57"/>
    <p:sldId id="307" r:id="rId58"/>
    <p:sldId id="317" r:id="rId59"/>
    <p:sldId id="308" r:id="rId60"/>
    <p:sldId id="310" r:id="rId61"/>
    <p:sldId id="318" r:id="rId62"/>
    <p:sldId id="320" r:id="rId63"/>
    <p:sldId id="323" r:id="rId64"/>
    <p:sldId id="319" r:id="rId65"/>
    <p:sldId id="321" r:id="rId66"/>
    <p:sldId id="324" r:id="rId67"/>
    <p:sldId id="311" r:id="rId68"/>
    <p:sldId id="325" r:id="rId69"/>
    <p:sldId id="326" r:id="rId70"/>
    <p:sldId id="331" r:id="rId71"/>
    <p:sldId id="333" r:id="rId72"/>
    <p:sldId id="312" r:id="rId73"/>
    <p:sldId id="327" r:id="rId74"/>
    <p:sldId id="328" r:id="rId75"/>
    <p:sldId id="329" r:id="rId76"/>
    <p:sldId id="313" r:id="rId77"/>
    <p:sldId id="334" r:id="rId78"/>
    <p:sldId id="335" r:id="rId79"/>
    <p:sldId id="332" r:id="rId80"/>
    <p:sldId id="336" r:id="rId81"/>
    <p:sldId id="337" r:id="rId82"/>
    <p:sldId id="338" r:id="rId83"/>
    <p:sldId id="314" r:id="rId84"/>
    <p:sldId id="315" r:id="rId85"/>
    <p:sldId id="355" r:id="rId86"/>
    <p:sldId id="371" r:id="rId87"/>
    <p:sldId id="356" r:id="rId88"/>
    <p:sldId id="357" r:id="rId89"/>
    <p:sldId id="372" r:id="rId90"/>
    <p:sldId id="374" r:id="rId91"/>
    <p:sldId id="373" r:id="rId92"/>
    <p:sldId id="378" r:id="rId93"/>
    <p:sldId id="379" r:id="rId94"/>
    <p:sldId id="360" r:id="rId95"/>
    <p:sldId id="375" r:id="rId96"/>
    <p:sldId id="377" r:id="rId97"/>
    <p:sldId id="359" r:id="rId98"/>
    <p:sldId id="380" r:id="rId99"/>
    <p:sldId id="382" r:id="rId100"/>
    <p:sldId id="383" r:id="rId101"/>
    <p:sldId id="381" r:id="rId102"/>
    <p:sldId id="361" r:id="rId103"/>
    <p:sldId id="384" r:id="rId104"/>
    <p:sldId id="385" r:id="rId105"/>
    <p:sldId id="386" r:id="rId106"/>
    <p:sldId id="362" r:id="rId107"/>
    <p:sldId id="363" r:id="rId108"/>
    <p:sldId id="387" r:id="rId109"/>
    <p:sldId id="388" r:id="rId110"/>
    <p:sldId id="389" r:id="rId111"/>
    <p:sldId id="390" r:id="rId112"/>
    <p:sldId id="391" r:id="rId113"/>
    <p:sldId id="392" r:id="rId114"/>
    <p:sldId id="393" r:id="rId115"/>
    <p:sldId id="364" r:id="rId116"/>
    <p:sldId id="365" r:id="rId117"/>
    <p:sldId id="394" r:id="rId118"/>
    <p:sldId id="366" r:id="rId119"/>
  </p:sldIdLst>
  <p:sldSz cx="9144000" cy="6858000" type="screen4x3"/>
  <p:notesSz cx="7010400" cy="9296400"/>
  <p:custDataLst>
    <p:tags r:id="rId121"/>
  </p:custDataLst>
  <p:defaultText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7D"/>
    <a:srgbClr val="D90F81"/>
    <a:srgbClr val="F7941E"/>
    <a:srgbClr val="0072BC"/>
    <a:srgbClr val="8DC6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193" autoAdjust="0"/>
  </p:normalViewPr>
  <p:slideViewPr>
    <p:cSldViewPr snapToGrid="0" snapToObjects="1">
      <p:cViewPr varScale="1">
        <p:scale>
          <a:sx n="68" d="100"/>
          <a:sy n="68" d="100"/>
        </p:scale>
        <p:origin x="1882"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796"/>
    </p:cViewPr>
  </p:sorterViewPr>
  <p:notesViewPr>
    <p:cSldViewPr snapToGrid="0" snapToObjects="1">
      <p:cViewPr varScale="1">
        <p:scale>
          <a:sx n="56" d="100"/>
          <a:sy n="56" d="100"/>
        </p:scale>
        <p:origin x="-2874"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55A9BC-5510-43A1-A151-8666B731CAB4}" type="doc">
      <dgm:prSet loTypeId="urn:microsoft.com/office/officeart/2005/8/layout/matrix2" loCatId="matrix" qsTypeId="urn:microsoft.com/office/officeart/2005/8/quickstyle/3d4" qsCatId="3D" csTypeId="urn:microsoft.com/office/officeart/2005/8/colors/colorful1" csCatId="colorful" phldr="1"/>
      <dgm:spPr/>
      <dgm:t>
        <a:bodyPr/>
        <a:lstStyle/>
        <a:p>
          <a:endParaRPr lang="en-US"/>
        </a:p>
      </dgm:t>
    </dgm:pt>
    <dgm:pt modelId="{163DA3A0-7518-4CC5-84C0-BD99DF1CFFCE}">
      <dgm:prSet phldrT="[Text]"/>
      <dgm:spPr>
        <a:solidFill>
          <a:srgbClr val="0072BC"/>
        </a:solidFill>
      </dgm:spPr>
      <dgm:t>
        <a:bodyPr/>
        <a:lstStyle/>
        <a:p>
          <a:r>
            <a:rPr lang="en-US" smtClean="0"/>
            <a:t>?</a:t>
          </a:r>
          <a:endParaRPr lang="en-US" dirty="0"/>
        </a:p>
      </dgm:t>
    </dgm:pt>
    <dgm:pt modelId="{6A2AD6EB-2171-496E-9F1D-4D7BAAA232D1}" type="parTrans" cxnId="{F9321F14-D7E0-4D12-A24C-09AACFAD229E}">
      <dgm:prSet/>
      <dgm:spPr/>
      <dgm:t>
        <a:bodyPr/>
        <a:lstStyle/>
        <a:p>
          <a:endParaRPr lang="en-US"/>
        </a:p>
      </dgm:t>
    </dgm:pt>
    <dgm:pt modelId="{29532257-7992-486C-950A-02F8083B28BC}" type="sibTrans" cxnId="{F9321F14-D7E0-4D12-A24C-09AACFAD229E}">
      <dgm:prSet/>
      <dgm:spPr/>
      <dgm:t>
        <a:bodyPr/>
        <a:lstStyle/>
        <a:p>
          <a:endParaRPr lang="en-US"/>
        </a:p>
      </dgm:t>
    </dgm:pt>
    <dgm:pt modelId="{E7E6CEDF-013F-46F9-95E8-1A162B50E24A}">
      <dgm:prSet phldrT="[Text]"/>
      <dgm:spPr>
        <a:solidFill>
          <a:srgbClr val="0072BC"/>
        </a:solidFill>
      </dgm:spPr>
      <dgm:t>
        <a:bodyPr/>
        <a:lstStyle/>
        <a:p>
          <a:r>
            <a:rPr lang="en-US" dirty="0" smtClean="0"/>
            <a:t>?</a:t>
          </a:r>
          <a:endParaRPr lang="en-US" dirty="0"/>
        </a:p>
      </dgm:t>
    </dgm:pt>
    <dgm:pt modelId="{B9701817-C93E-44FF-ADE7-D041F59146F1}" type="parTrans" cxnId="{F62D2E4E-4C51-4DB1-926A-EDA504B23D9F}">
      <dgm:prSet/>
      <dgm:spPr/>
      <dgm:t>
        <a:bodyPr/>
        <a:lstStyle/>
        <a:p>
          <a:endParaRPr lang="en-US"/>
        </a:p>
      </dgm:t>
    </dgm:pt>
    <dgm:pt modelId="{DBF01AE2-E7C2-407D-8E71-4FE49292C9B2}" type="sibTrans" cxnId="{F62D2E4E-4C51-4DB1-926A-EDA504B23D9F}">
      <dgm:prSet/>
      <dgm:spPr/>
      <dgm:t>
        <a:bodyPr/>
        <a:lstStyle/>
        <a:p>
          <a:endParaRPr lang="en-US"/>
        </a:p>
      </dgm:t>
    </dgm:pt>
    <dgm:pt modelId="{186DB0FD-484E-40FF-A4C1-BE981AF3EB1D}">
      <dgm:prSet phldrT="[Text]"/>
      <dgm:spPr>
        <a:solidFill>
          <a:srgbClr val="0072BC"/>
        </a:solidFill>
      </dgm:spPr>
      <dgm:t>
        <a:bodyPr/>
        <a:lstStyle/>
        <a:p>
          <a:r>
            <a:rPr lang="en-US" dirty="0" smtClean="0"/>
            <a:t>?</a:t>
          </a:r>
          <a:endParaRPr lang="en-US" dirty="0"/>
        </a:p>
      </dgm:t>
    </dgm:pt>
    <dgm:pt modelId="{38541490-ECE6-4BCC-A79A-80C06B6B28ED}" type="parTrans" cxnId="{9C46E8E3-BC18-4721-90DC-25FCA31D341C}">
      <dgm:prSet/>
      <dgm:spPr/>
      <dgm:t>
        <a:bodyPr/>
        <a:lstStyle/>
        <a:p>
          <a:endParaRPr lang="en-US"/>
        </a:p>
      </dgm:t>
    </dgm:pt>
    <dgm:pt modelId="{D9C1D123-9BEF-4C88-B6E8-B0D4F0C19D9B}" type="sibTrans" cxnId="{9C46E8E3-BC18-4721-90DC-25FCA31D341C}">
      <dgm:prSet/>
      <dgm:spPr/>
      <dgm:t>
        <a:bodyPr/>
        <a:lstStyle/>
        <a:p>
          <a:endParaRPr lang="en-US"/>
        </a:p>
      </dgm:t>
    </dgm:pt>
    <dgm:pt modelId="{FC929080-7D0D-4D42-82FD-58318D58E19E}">
      <dgm:prSet phldrT="[Text]"/>
      <dgm:spPr>
        <a:solidFill>
          <a:srgbClr val="0072BC"/>
        </a:solidFill>
      </dgm:spPr>
      <dgm:t>
        <a:bodyPr/>
        <a:lstStyle/>
        <a:p>
          <a:r>
            <a:rPr lang="en-US" dirty="0" smtClean="0"/>
            <a:t>?</a:t>
          </a:r>
          <a:endParaRPr lang="en-US" dirty="0"/>
        </a:p>
      </dgm:t>
    </dgm:pt>
    <dgm:pt modelId="{C72B017C-2061-401C-AB0A-B7799F7C13EE}" type="parTrans" cxnId="{D9785DCF-5573-48B0-BA5A-255DBCE78ECD}">
      <dgm:prSet/>
      <dgm:spPr/>
      <dgm:t>
        <a:bodyPr/>
        <a:lstStyle/>
        <a:p>
          <a:endParaRPr lang="en-US"/>
        </a:p>
      </dgm:t>
    </dgm:pt>
    <dgm:pt modelId="{7DE26CD0-3AB7-4927-895E-EA0712229D64}" type="sibTrans" cxnId="{D9785DCF-5573-48B0-BA5A-255DBCE78ECD}">
      <dgm:prSet/>
      <dgm:spPr/>
      <dgm:t>
        <a:bodyPr/>
        <a:lstStyle/>
        <a:p>
          <a:endParaRPr lang="en-US"/>
        </a:p>
      </dgm:t>
    </dgm:pt>
    <dgm:pt modelId="{C5932B26-2CEC-4946-B393-92A9E2C63279}" type="pres">
      <dgm:prSet presAssocID="{4655A9BC-5510-43A1-A151-8666B731CAB4}" presName="matrix" presStyleCnt="0">
        <dgm:presLayoutVars>
          <dgm:chMax val="1"/>
          <dgm:dir/>
          <dgm:resizeHandles val="exact"/>
        </dgm:presLayoutVars>
      </dgm:prSet>
      <dgm:spPr/>
      <dgm:t>
        <a:bodyPr/>
        <a:lstStyle/>
        <a:p>
          <a:endParaRPr lang="en-US"/>
        </a:p>
      </dgm:t>
    </dgm:pt>
    <dgm:pt modelId="{709E17D2-1081-4F04-8D7C-54485ADB9589}" type="pres">
      <dgm:prSet presAssocID="{4655A9BC-5510-43A1-A151-8666B731CAB4}" presName="axisShape" presStyleLbl="bgShp" presStyleIdx="0" presStyleCnt="1" custLinFactNeighborX="-8040" custLinFactNeighborY="-4795"/>
      <dgm:spPr/>
    </dgm:pt>
    <dgm:pt modelId="{38AB7AF2-3288-41F3-A181-A390C7B49011}" type="pres">
      <dgm:prSet presAssocID="{4655A9BC-5510-43A1-A151-8666B731CAB4}" presName="rect1" presStyleLbl="node1" presStyleIdx="0" presStyleCnt="4" custLinFactNeighborX="-9309" custLinFactNeighborY="-1256">
        <dgm:presLayoutVars>
          <dgm:chMax val="0"/>
          <dgm:chPref val="0"/>
          <dgm:bulletEnabled val="1"/>
        </dgm:presLayoutVars>
      </dgm:prSet>
      <dgm:spPr/>
      <dgm:t>
        <a:bodyPr/>
        <a:lstStyle/>
        <a:p>
          <a:endParaRPr lang="en-US"/>
        </a:p>
      </dgm:t>
    </dgm:pt>
    <dgm:pt modelId="{357D0597-20B7-43B2-B27C-3445434E2C48}" type="pres">
      <dgm:prSet presAssocID="{4655A9BC-5510-43A1-A151-8666B731CAB4}" presName="rect2" presStyleLbl="node1" presStyleIdx="1" presStyleCnt="4" custLinFactNeighborX="-1605" custLinFactNeighborY="518">
        <dgm:presLayoutVars>
          <dgm:chMax val="0"/>
          <dgm:chPref val="0"/>
          <dgm:bulletEnabled val="1"/>
        </dgm:presLayoutVars>
      </dgm:prSet>
      <dgm:spPr/>
      <dgm:t>
        <a:bodyPr/>
        <a:lstStyle/>
        <a:p>
          <a:endParaRPr lang="en-US"/>
        </a:p>
      </dgm:t>
    </dgm:pt>
    <dgm:pt modelId="{AEDCBB71-4B4F-43D8-BEA8-D75186B15E0E}" type="pres">
      <dgm:prSet presAssocID="{4655A9BC-5510-43A1-A151-8666B731CAB4}" presName="rect3" presStyleLbl="node1" presStyleIdx="2" presStyleCnt="4" custScaleX="102103" custLinFactNeighborX="-8273" custLinFactNeighborY="2183">
        <dgm:presLayoutVars>
          <dgm:chMax val="0"/>
          <dgm:chPref val="0"/>
          <dgm:bulletEnabled val="1"/>
        </dgm:presLayoutVars>
      </dgm:prSet>
      <dgm:spPr/>
      <dgm:t>
        <a:bodyPr/>
        <a:lstStyle/>
        <a:p>
          <a:endParaRPr lang="en-US"/>
        </a:p>
      </dgm:t>
    </dgm:pt>
    <dgm:pt modelId="{B0FC2A82-6FA7-480C-9326-8B774DEEEB74}" type="pres">
      <dgm:prSet presAssocID="{4655A9BC-5510-43A1-A151-8666B731CAB4}" presName="rect4" presStyleLbl="node1" presStyleIdx="3" presStyleCnt="4" custScaleX="101223" custLinFactNeighborX="-3897" custLinFactNeighborY="-628">
        <dgm:presLayoutVars>
          <dgm:chMax val="0"/>
          <dgm:chPref val="0"/>
          <dgm:bulletEnabled val="1"/>
        </dgm:presLayoutVars>
      </dgm:prSet>
      <dgm:spPr/>
      <dgm:t>
        <a:bodyPr/>
        <a:lstStyle/>
        <a:p>
          <a:endParaRPr lang="en-US"/>
        </a:p>
      </dgm:t>
    </dgm:pt>
  </dgm:ptLst>
  <dgm:cxnLst>
    <dgm:cxn modelId="{9772D76A-9731-4CC3-A772-87ADA472FADE}" type="presOf" srcId="{186DB0FD-484E-40FF-A4C1-BE981AF3EB1D}" destId="{AEDCBB71-4B4F-43D8-BEA8-D75186B15E0E}" srcOrd="0" destOrd="0" presId="urn:microsoft.com/office/officeart/2005/8/layout/matrix2"/>
    <dgm:cxn modelId="{F91AAA05-329B-48BD-B979-F0FA35383172}" type="presOf" srcId="{163DA3A0-7518-4CC5-84C0-BD99DF1CFFCE}" destId="{38AB7AF2-3288-41F3-A181-A390C7B49011}" srcOrd="0" destOrd="0" presId="urn:microsoft.com/office/officeart/2005/8/layout/matrix2"/>
    <dgm:cxn modelId="{AED4BA0B-7821-4866-A192-5D44E34FE661}" type="presOf" srcId="{4655A9BC-5510-43A1-A151-8666B731CAB4}" destId="{C5932B26-2CEC-4946-B393-92A9E2C63279}" srcOrd="0" destOrd="0" presId="urn:microsoft.com/office/officeart/2005/8/layout/matrix2"/>
    <dgm:cxn modelId="{8158855F-E216-45B0-9E6A-CBA3E10A646B}" type="presOf" srcId="{E7E6CEDF-013F-46F9-95E8-1A162B50E24A}" destId="{357D0597-20B7-43B2-B27C-3445434E2C48}" srcOrd="0" destOrd="0" presId="urn:microsoft.com/office/officeart/2005/8/layout/matrix2"/>
    <dgm:cxn modelId="{F9321F14-D7E0-4D12-A24C-09AACFAD229E}" srcId="{4655A9BC-5510-43A1-A151-8666B731CAB4}" destId="{163DA3A0-7518-4CC5-84C0-BD99DF1CFFCE}" srcOrd="0" destOrd="0" parTransId="{6A2AD6EB-2171-496E-9F1D-4D7BAAA232D1}" sibTransId="{29532257-7992-486C-950A-02F8083B28BC}"/>
    <dgm:cxn modelId="{D9785DCF-5573-48B0-BA5A-255DBCE78ECD}" srcId="{4655A9BC-5510-43A1-A151-8666B731CAB4}" destId="{FC929080-7D0D-4D42-82FD-58318D58E19E}" srcOrd="3" destOrd="0" parTransId="{C72B017C-2061-401C-AB0A-B7799F7C13EE}" sibTransId="{7DE26CD0-3AB7-4927-895E-EA0712229D64}"/>
    <dgm:cxn modelId="{F62D2E4E-4C51-4DB1-926A-EDA504B23D9F}" srcId="{4655A9BC-5510-43A1-A151-8666B731CAB4}" destId="{E7E6CEDF-013F-46F9-95E8-1A162B50E24A}" srcOrd="1" destOrd="0" parTransId="{B9701817-C93E-44FF-ADE7-D041F59146F1}" sibTransId="{DBF01AE2-E7C2-407D-8E71-4FE49292C9B2}"/>
    <dgm:cxn modelId="{7FEA53BE-6C35-4EA7-973D-0CAAE1F689AA}" type="presOf" srcId="{FC929080-7D0D-4D42-82FD-58318D58E19E}" destId="{B0FC2A82-6FA7-480C-9326-8B774DEEEB74}" srcOrd="0" destOrd="0" presId="urn:microsoft.com/office/officeart/2005/8/layout/matrix2"/>
    <dgm:cxn modelId="{9C46E8E3-BC18-4721-90DC-25FCA31D341C}" srcId="{4655A9BC-5510-43A1-A151-8666B731CAB4}" destId="{186DB0FD-484E-40FF-A4C1-BE981AF3EB1D}" srcOrd="2" destOrd="0" parTransId="{38541490-ECE6-4BCC-A79A-80C06B6B28ED}" sibTransId="{D9C1D123-9BEF-4C88-B6E8-B0D4F0C19D9B}"/>
    <dgm:cxn modelId="{C1E750D8-4337-4F78-A277-DE3D08850F74}" type="presParOf" srcId="{C5932B26-2CEC-4946-B393-92A9E2C63279}" destId="{709E17D2-1081-4F04-8D7C-54485ADB9589}" srcOrd="0" destOrd="0" presId="urn:microsoft.com/office/officeart/2005/8/layout/matrix2"/>
    <dgm:cxn modelId="{A7D45FD0-9FB9-4194-99A4-D1327DA856CD}" type="presParOf" srcId="{C5932B26-2CEC-4946-B393-92A9E2C63279}" destId="{38AB7AF2-3288-41F3-A181-A390C7B49011}" srcOrd="1" destOrd="0" presId="urn:microsoft.com/office/officeart/2005/8/layout/matrix2"/>
    <dgm:cxn modelId="{8A7B03D8-515E-4DCD-A7B6-0EF94D0C8144}" type="presParOf" srcId="{C5932B26-2CEC-4946-B393-92A9E2C63279}" destId="{357D0597-20B7-43B2-B27C-3445434E2C48}" srcOrd="2" destOrd="0" presId="urn:microsoft.com/office/officeart/2005/8/layout/matrix2"/>
    <dgm:cxn modelId="{3005C3EA-183D-4C76-AEE1-99F8BEC5C799}" type="presParOf" srcId="{C5932B26-2CEC-4946-B393-92A9E2C63279}" destId="{AEDCBB71-4B4F-43D8-BEA8-D75186B15E0E}" srcOrd="3" destOrd="0" presId="urn:microsoft.com/office/officeart/2005/8/layout/matrix2"/>
    <dgm:cxn modelId="{700ACF53-E415-49E7-8480-24A3FF094DA2}" type="presParOf" srcId="{C5932B26-2CEC-4946-B393-92A9E2C63279}" destId="{B0FC2A82-6FA7-480C-9326-8B774DEEEB74}" srcOrd="4" destOrd="0" presId="urn:microsoft.com/office/officeart/2005/8/layout/matrix2"/>
  </dgm:cxnLst>
  <dgm:bg>
    <a:solidFill>
      <a:srgbClr val="8DC67D"/>
    </a:solid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E17D2-1081-4F04-8D7C-54485ADB9589}">
      <dsp:nvSpPr>
        <dsp:cNvPr id="0" name=""/>
        <dsp:cNvSpPr/>
      </dsp:nvSpPr>
      <dsp:spPr>
        <a:xfrm>
          <a:off x="0" y="0"/>
          <a:ext cx="2658871" cy="2658871"/>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38AB7AF2-3288-41F3-A181-A390C7B49011}">
      <dsp:nvSpPr>
        <dsp:cNvPr id="0" name=""/>
        <dsp:cNvSpPr/>
      </dsp:nvSpPr>
      <dsp:spPr>
        <a:xfrm>
          <a:off x="170848" y="159468"/>
          <a:ext cx="1063548" cy="1063548"/>
        </a:xfrm>
        <a:prstGeom prst="roundRect">
          <a:avLst/>
        </a:prstGeom>
        <a:solidFill>
          <a:srgbClr val="0072BC"/>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smtClean="0"/>
            <a:t>?</a:t>
          </a:r>
          <a:endParaRPr lang="en-US" sz="4600" kern="1200" dirty="0"/>
        </a:p>
      </dsp:txBody>
      <dsp:txXfrm>
        <a:off x="222766" y="211386"/>
        <a:ext cx="959712" cy="959712"/>
      </dsp:txXfrm>
    </dsp:sp>
    <dsp:sp modelId="{357D0597-20B7-43B2-B27C-3445434E2C48}">
      <dsp:nvSpPr>
        <dsp:cNvPr id="0" name=""/>
        <dsp:cNvSpPr/>
      </dsp:nvSpPr>
      <dsp:spPr>
        <a:xfrm>
          <a:off x="1502454" y="178335"/>
          <a:ext cx="1063548" cy="1063548"/>
        </a:xfrm>
        <a:prstGeom prst="roundRect">
          <a:avLst/>
        </a:prstGeom>
        <a:solidFill>
          <a:srgbClr val="0072BC"/>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a:t>
          </a:r>
          <a:endParaRPr lang="en-US" sz="4600" kern="1200" dirty="0"/>
        </a:p>
      </dsp:txBody>
      <dsp:txXfrm>
        <a:off x="1554372" y="230253"/>
        <a:ext cx="959712" cy="959712"/>
      </dsp:txXfrm>
    </dsp:sp>
    <dsp:sp modelId="{AEDCBB71-4B4F-43D8-BEA8-D75186B15E0E}">
      <dsp:nvSpPr>
        <dsp:cNvPr id="0" name=""/>
        <dsp:cNvSpPr/>
      </dsp:nvSpPr>
      <dsp:spPr>
        <a:xfrm>
          <a:off x="170684" y="1445713"/>
          <a:ext cx="1085915" cy="1063548"/>
        </a:xfrm>
        <a:prstGeom prst="roundRect">
          <a:avLst/>
        </a:prstGeom>
        <a:solidFill>
          <a:srgbClr val="0072BC"/>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a:t>
          </a:r>
          <a:endParaRPr lang="en-US" sz="4600" kern="1200" dirty="0"/>
        </a:p>
      </dsp:txBody>
      <dsp:txXfrm>
        <a:off x="222602" y="1497631"/>
        <a:ext cx="982079" cy="959712"/>
      </dsp:txXfrm>
    </dsp:sp>
    <dsp:sp modelId="{B0FC2A82-6FA7-480C-9326-8B774DEEEB74}">
      <dsp:nvSpPr>
        <dsp:cNvPr id="0" name=""/>
        <dsp:cNvSpPr/>
      </dsp:nvSpPr>
      <dsp:spPr>
        <a:xfrm>
          <a:off x="1471574" y="1415817"/>
          <a:ext cx="1076556" cy="1063548"/>
        </a:xfrm>
        <a:prstGeom prst="roundRect">
          <a:avLst/>
        </a:prstGeom>
        <a:solidFill>
          <a:srgbClr val="0072BC"/>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a:t>
          </a:r>
          <a:endParaRPr lang="en-US" sz="4600" kern="1200" dirty="0"/>
        </a:p>
      </dsp:txBody>
      <dsp:txXfrm>
        <a:off x="1523492" y="1467735"/>
        <a:ext cx="972720" cy="959712"/>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D703772-216A-4D67-8997-2FD3839DC41F}" type="datetimeFigureOut">
              <a:rPr lang="en-US" smtClean="0"/>
              <a:t>10/29/2019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41AFC40-C805-48A5-99A5-6B168DAB9FB8}" type="slidenum">
              <a:rPr lang="en-US" smtClean="0"/>
              <a:t>‹#›</a:t>
            </a:fld>
            <a:endParaRPr lang="en-US" dirty="0"/>
          </a:p>
        </p:txBody>
      </p:sp>
    </p:spTree>
    <p:extLst>
      <p:ext uri="{BB962C8B-B14F-4D97-AF65-F5344CB8AC3E}">
        <p14:creationId xmlns:p14="http://schemas.microsoft.com/office/powerpoint/2010/main" val="1355552113"/>
      </p:ext>
    </p:extLst>
  </p:cSld>
  <p:clrMap bg1="lt1" tx1="dk1" bg2="lt2" tx2="dk2" accent1="accent1" accent2="accent2" accent3="accent3" accent4="accent4" accent5="accent5" accent6="accent6" hlink="hlink" folHlink="folHlink"/>
  <p:notesStyle>
    <a:lvl1pPr marL="0" algn="l" defTabSz="914293" rtl="0" eaLnBrk="1" latinLnBrk="0" hangingPunct="1">
      <a:defRPr sz="1200" kern="1200">
        <a:solidFill>
          <a:schemeClr val="tx1"/>
        </a:solidFill>
        <a:latin typeface="+mn-lt"/>
        <a:ea typeface="+mn-ea"/>
        <a:cs typeface="+mn-cs"/>
      </a:defRPr>
    </a:lvl1pPr>
    <a:lvl2pPr marL="457146" algn="l" defTabSz="914293" rtl="0" eaLnBrk="1" latinLnBrk="0" hangingPunct="1">
      <a:defRPr sz="1200" kern="1200">
        <a:solidFill>
          <a:schemeClr val="tx1"/>
        </a:solidFill>
        <a:latin typeface="+mn-lt"/>
        <a:ea typeface="+mn-ea"/>
        <a:cs typeface="+mn-cs"/>
      </a:defRPr>
    </a:lvl2pPr>
    <a:lvl3pPr marL="914293" algn="l" defTabSz="914293" rtl="0" eaLnBrk="1" latinLnBrk="0" hangingPunct="1">
      <a:defRPr sz="1200" kern="1200">
        <a:solidFill>
          <a:schemeClr val="tx1"/>
        </a:solidFill>
        <a:latin typeface="+mn-lt"/>
        <a:ea typeface="+mn-ea"/>
        <a:cs typeface="+mn-cs"/>
      </a:defRPr>
    </a:lvl3pPr>
    <a:lvl4pPr marL="1371440" algn="l" defTabSz="914293" rtl="0" eaLnBrk="1" latinLnBrk="0" hangingPunct="1">
      <a:defRPr sz="1200" kern="1200">
        <a:solidFill>
          <a:schemeClr val="tx1"/>
        </a:solidFill>
        <a:latin typeface="+mn-lt"/>
        <a:ea typeface="+mn-ea"/>
        <a:cs typeface="+mn-cs"/>
      </a:defRPr>
    </a:lvl4pPr>
    <a:lvl5pPr marL="1828586" algn="l" defTabSz="914293" rtl="0" eaLnBrk="1" latinLnBrk="0" hangingPunct="1">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1</a:t>
            </a:fld>
            <a:endParaRPr lang="en-US" dirty="0"/>
          </a:p>
        </p:txBody>
      </p:sp>
    </p:spTree>
    <p:extLst>
      <p:ext uri="{BB962C8B-B14F-4D97-AF65-F5344CB8AC3E}">
        <p14:creationId xmlns:p14="http://schemas.microsoft.com/office/powerpoint/2010/main" val="3178278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978524-E623-4D6E-B8DC-FF35E837A3FA}" type="slidenum">
              <a:rPr lang="en-US" smtClean="0"/>
              <a:t>11</a:t>
            </a:fld>
            <a:endParaRPr lang="en-US" dirty="0"/>
          </a:p>
        </p:txBody>
      </p:sp>
    </p:spTree>
    <p:extLst>
      <p:ext uri="{BB962C8B-B14F-4D97-AF65-F5344CB8AC3E}">
        <p14:creationId xmlns:p14="http://schemas.microsoft.com/office/powerpoint/2010/main" val="375896944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665" rtl="1">
              <a:defRPr/>
            </a:pPr>
            <a:r>
              <a:rPr lang="fa-IR" dirty="0"/>
              <a:t>اجازه دهید پدر و مادر شما می دانند که شما ارسال پیام های خانه در معرض والدین است، اما هیچ نامی را ذکر نمی کنند.</a:t>
            </a:r>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101</a:t>
            </a:fld>
            <a:endParaRPr lang="en-US" dirty="0"/>
          </a:p>
        </p:txBody>
      </p:sp>
    </p:spTree>
    <p:extLst>
      <p:ext uri="{BB962C8B-B14F-4D97-AF65-F5344CB8AC3E}">
        <p14:creationId xmlns:p14="http://schemas.microsoft.com/office/powerpoint/2010/main" val="350965803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665" rtl="1">
              <a:defRPr/>
            </a:pPr>
            <a:r>
              <a:rPr lang="fa-IR" dirty="0" smtClean="0"/>
              <a:t>اگر گزارش را تهیه کنید، والدین فرزند را مطلع کنید که باید از این بیماری به بخش بهداشت گزارش دهید. ارائه دهنده مراقبت های بهداشتی کودک برای گزارش موارد فردی بیماری های خاص لازم است</a:t>
            </a:r>
            <a:r>
              <a:rPr lang="en-US" baseline="0" dirty="0" smtClean="0"/>
              <a:t>.</a:t>
            </a:r>
            <a:r>
              <a:rPr lang="en-US" dirty="0" smtClean="0"/>
              <a:t> </a:t>
            </a:r>
            <a:br>
              <a:rPr lang="en-US" dirty="0" smtClean="0"/>
            </a:br>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102</a:t>
            </a:fld>
            <a:endParaRPr lang="en-US" dirty="0"/>
          </a:p>
        </p:txBody>
      </p:sp>
    </p:spTree>
    <p:extLst>
      <p:ext uri="{BB962C8B-B14F-4D97-AF65-F5344CB8AC3E}">
        <p14:creationId xmlns:p14="http://schemas.microsoft.com/office/powerpoint/2010/main" val="193782881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یک منطقه آرام را در اختیار داشته باشید که در آن مراقبت از کودک و یا بی سر و صدا بازی می کند تا یک عضو خانواده وارد شود. اطمینان حاصل کنید که کودک راحت و تحت نظارت است</a:t>
            </a:r>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103</a:t>
            </a:fld>
            <a:endParaRPr lang="en-US" dirty="0"/>
          </a:p>
        </p:txBody>
      </p:sp>
    </p:spTree>
    <p:extLst>
      <p:ext uri="{BB962C8B-B14F-4D97-AF65-F5344CB8AC3E}">
        <p14:creationId xmlns:p14="http://schemas.microsoft.com/office/powerpoint/2010/main" val="93939042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به سختی بیمار و کودکان مبتلا به بیماری های مزمن ممکن است نیاز به مصرف دارو در هنگام برنامه مراقبت از کودک داشته باشید. قانون آمریکاییان با معلولیت (</a:t>
            </a:r>
            <a:r>
              <a:rPr lang="en-US" dirty="0" smtClean="0"/>
              <a:t>ADA) </a:t>
            </a:r>
            <a:r>
              <a:rPr lang="fa-IR" dirty="0" smtClean="0"/>
              <a:t>شما را ملزم می کند که هنگام مراقبت از کودکان با نیازهای بهداشتی خاص، محل های مناسب را تنظیم کنید. شامل روش های کتبی برای چگونگی مصرف دارو در برنامه عملیاتی خود می باشد. اطمینان حاصل کنید که کارکنانی که دارو را دریافت می کنند، در روش های خود برای دادن داروها آموزش دیده اند.</a:t>
            </a:r>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104</a:t>
            </a:fld>
            <a:endParaRPr lang="en-US" dirty="0"/>
          </a:p>
        </p:txBody>
      </p:sp>
    </p:spTree>
    <p:extLst>
      <p:ext uri="{BB962C8B-B14F-4D97-AF65-F5344CB8AC3E}">
        <p14:creationId xmlns:p14="http://schemas.microsoft.com/office/powerpoint/2010/main" val="331275785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آنتی بیوتیک ها و استنشاقهای آسم نمونه هایی از داروهای تجویزی هستند. استامینوفن و ایبوپروفن نمونه هایی از داروهای بدون نسخه هستند. برای نشان دادن کلاس، نمونه هایی از داروهای تجویزی و داروهای ضد دارو را ارائه دهید.</a:t>
            </a:r>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105</a:t>
            </a:fld>
            <a:endParaRPr lang="en-US" dirty="0"/>
          </a:p>
        </p:txBody>
      </p:sp>
    </p:spTree>
    <p:extLst>
      <p:ext uri="{BB962C8B-B14F-4D97-AF65-F5344CB8AC3E}">
        <p14:creationId xmlns:p14="http://schemas.microsoft.com/office/powerpoint/2010/main" val="122320954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r" rtl="1"/>
            <a:r>
              <a:rPr lang="fa-IR" dirty="0"/>
              <a:t>برچسب تجویزی را برای:</a:t>
            </a:r>
          </a:p>
          <a:p>
            <a:pPr lvl="1" algn="r" rtl="1"/>
            <a:r>
              <a:rPr lang="fa-IR" dirty="0"/>
              <a:t>نام و نام خانوادگی فرزند</a:t>
            </a:r>
          </a:p>
          <a:p>
            <a:pPr lvl="1" algn="r" rtl="1"/>
            <a:r>
              <a:rPr lang="fa-IR" dirty="0"/>
              <a:t>نام و شماره تلفن کارشناس بهداشتی که دارو را سفارش داد</a:t>
            </a:r>
          </a:p>
          <a:p>
            <a:pPr lvl="1" algn="r" rtl="1"/>
            <a:r>
              <a:rPr lang="fa-IR" dirty="0"/>
              <a:t>تاریخ نسخه پر شده است</a:t>
            </a:r>
          </a:p>
          <a:p>
            <a:pPr lvl="1" algn="r" rtl="1"/>
            <a:r>
              <a:rPr lang="fa-IR" dirty="0"/>
              <a:t>تاریخ انقضا، و</a:t>
            </a:r>
          </a:p>
          <a:p>
            <a:pPr lvl="1" algn="r" rtl="1"/>
            <a:r>
              <a:rPr lang="fa-IR" dirty="0"/>
              <a:t>دستورالعمل های ویژه برای چگونگی ذخیره دارو.</a:t>
            </a:r>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106</a:t>
            </a:fld>
            <a:endParaRPr lang="en-US" dirty="0"/>
          </a:p>
        </p:txBody>
      </p:sp>
    </p:spTree>
    <p:extLst>
      <p:ext uri="{BB962C8B-B14F-4D97-AF65-F5344CB8AC3E}">
        <p14:creationId xmlns:p14="http://schemas.microsoft.com/office/powerpoint/2010/main" val="89972343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107</a:t>
            </a:fld>
            <a:endParaRPr lang="en-US" dirty="0"/>
          </a:p>
        </p:txBody>
      </p:sp>
    </p:spTree>
    <p:extLst>
      <p:ext uri="{BB962C8B-B14F-4D97-AF65-F5344CB8AC3E}">
        <p14:creationId xmlns:p14="http://schemas.microsoft.com/office/powerpoint/2010/main" val="266896046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108</a:t>
            </a:fld>
            <a:endParaRPr lang="en-US" dirty="0"/>
          </a:p>
        </p:txBody>
      </p:sp>
    </p:spTree>
    <p:extLst>
      <p:ext uri="{BB962C8B-B14F-4D97-AF65-F5344CB8AC3E}">
        <p14:creationId xmlns:p14="http://schemas.microsoft.com/office/powerpoint/2010/main" val="88486192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AFC40-C805-48A5-99A5-6B168DAB9FB8}" type="slidenum">
              <a:rPr lang="en-US" smtClean="0"/>
              <a:t>109</a:t>
            </a:fld>
            <a:endParaRPr lang="en-US" dirty="0"/>
          </a:p>
        </p:txBody>
      </p:sp>
    </p:spTree>
    <p:extLst>
      <p:ext uri="{BB962C8B-B14F-4D97-AF65-F5344CB8AC3E}">
        <p14:creationId xmlns:p14="http://schemas.microsoft.com/office/powerpoint/2010/main" val="324791622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110</a:t>
            </a:fld>
            <a:endParaRPr lang="en-US" dirty="0"/>
          </a:p>
        </p:txBody>
      </p:sp>
    </p:spTree>
    <p:extLst>
      <p:ext uri="{BB962C8B-B14F-4D97-AF65-F5344CB8AC3E}">
        <p14:creationId xmlns:p14="http://schemas.microsoft.com/office/powerpoint/2010/main" val="3821476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16978524-E623-4D6E-B8DC-FF35E837A3FA}" type="slidenum">
              <a:rPr lang="en-US" smtClean="0"/>
              <a:t>12</a:t>
            </a:fld>
            <a:endParaRPr lang="en-US" dirty="0"/>
          </a:p>
        </p:txBody>
      </p:sp>
    </p:spTree>
    <p:extLst>
      <p:ext uri="{BB962C8B-B14F-4D97-AF65-F5344CB8AC3E}">
        <p14:creationId xmlns:p14="http://schemas.microsoft.com/office/powerpoint/2010/main" val="484144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کودکان با نیازهای ویژه مراقبت های بهداشتی و خانواده های آنها از فرصت هایی برای اجتماعی شدن بهره مند می شوند که به همان اندازه طبیعی هستند. با توجه به برنامه ریزی دقیق، اکثر این کودکان می توانند به راحتی به تنظیمات مراقبت از کودکان متصل شوند. برای ایجاد یک محیط امن برای این کودکان، همسالان خود و اعضای کارکنانی که برای آنها مراقبت می کنند، نزدیک با والدین و ارائه دهندگان خدمات بهداشتی کار کنید.</a:t>
            </a:r>
            <a:r>
              <a:rPr lang="en-US" dirty="0"/>
              <a:t> </a:t>
            </a:r>
          </a:p>
          <a:p>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111</a:t>
            </a:fld>
            <a:endParaRPr lang="en-US" dirty="0"/>
          </a:p>
        </p:txBody>
      </p:sp>
    </p:spTree>
    <p:extLst>
      <p:ext uri="{BB962C8B-B14F-4D97-AF65-F5344CB8AC3E}">
        <p14:creationId xmlns:p14="http://schemas.microsoft.com/office/powerpoint/2010/main" val="281067351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665" rtl="1">
              <a:defRPr/>
            </a:pPr>
            <a:r>
              <a:rPr lang="fa-IR" dirty="0" smtClean="0"/>
              <a:t>در حالی که شما طبق قوانین </a:t>
            </a:r>
            <a:r>
              <a:rPr lang="en-US" dirty="0" smtClean="0"/>
              <a:t>ADA </a:t>
            </a:r>
            <a:r>
              <a:rPr lang="fa-IR" dirty="0" smtClean="0"/>
              <a:t>برای اقامت مناسب برای کودکان با نیازهای ویژه نیاز دارید، سؤالات زیر را در نظر بگیرید:</a:t>
            </a:r>
          </a:p>
          <a:p>
            <a:pPr algn="r" defTabSz="931665" rtl="1">
              <a:defRPr/>
            </a:pPr>
            <a:endParaRPr lang="fa-IR" dirty="0" smtClean="0"/>
          </a:p>
          <a:p>
            <a:pPr algn="r" defTabSz="931665" rtl="1">
              <a:defRPr/>
            </a:pPr>
            <a:r>
              <a:rPr lang="fa-IR" dirty="0" smtClean="0"/>
              <a:t>آیا معلولیت کودک نیاز به مراقبت بیشتر از شما منطقی قادر به ارائه؟</a:t>
            </a:r>
          </a:p>
          <a:p>
            <a:pPr algn="r" defTabSz="931665" rtl="1">
              <a:defRPr/>
            </a:pPr>
            <a:r>
              <a:rPr lang="fa-IR" dirty="0" smtClean="0"/>
              <a:t>آیا مهارت ها و توانایی های مورد نیاز برای انجام وظایف پزشکی یا دیگر مورد نیاز برای مراقبت از کودک را دارید یا می توانید به راحتی از طریق آموزش یا پیشرفت حرفه ای مهارت های خود را بدست آورید؟</a:t>
            </a:r>
          </a:p>
          <a:p>
            <a:pPr algn="r" defTabSz="931665" rtl="1">
              <a:defRPr/>
            </a:pPr>
            <a:r>
              <a:rPr lang="fa-IR" dirty="0" smtClean="0"/>
              <a:t>آیا برنامه مراقبت از فرزند شما برای تامین نیازهای بهداشتی و ایمنی این کودک مجهز است؟</a:t>
            </a:r>
          </a:p>
          <a:p>
            <a:pPr algn="r" defTabSz="931665" rtl="1">
              <a:defRPr/>
            </a:pPr>
            <a:r>
              <a:rPr lang="fa-IR" dirty="0" smtClean="0"/>
              <a:t>آیا وقت اضافی شما برای مراقبت از این کودک بیش از این است که بتوانید بدون قرار دادن فرزندان دیگر در مراقبت از شما در معرض خطر ابتلا به بیماری یا آسیب و یا بدون توجه به نیازهای خود را نادیده بگیرید؟</a:t>
            </a:r>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112</a:t>
            </a:fld>
            <a:endParaRPr lang="en-US" dirty="0"/>
          </a:p>
        </p:txBody>
      </p:sp>
    </p:spTree>
    <p:extLst>
      <p:ext uri="{BB962C8B-B14F-4D97-AF65-F5344CB8AC3E}">
        <p14:creationId xmlns:p14="http://schemas.microsoft.com/office/powerpoint/2010/main" val="149131711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113</a:t>
            </a:fld>
            <a:endParaRPr lang="en-US" dirty="0"/>
          </a:p>
        </p:txBody>
      </p:sp>
    </p:spTree>
    <p:extLst>
      <p:ext uri="{BB962C8B-B14F-4D97-AF65-F5344CB8AC3E}">
        <p14:creationId xmlns:p14="http://schemas.microsoft.com/office/powerpoint/2010/main" val="311400026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همیشه مراقبت های اولیه و داروها را از دسترس کودکان نگهداری کنید.</a:t>
            </a:r>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114</a:t>
            </a:fld>
            <a:endParaRPr lang="en-US" dirty="0"/>
          </a:p>
        </p:txBody>
      </p:sp>
    </p:spTree>
    <p:extLst>
      <p:ext uri="{BB962C8B-B14F-4D97-AF65-F5344CB8AC3E}">
        <p14:creationId xmlns:p14="http://schemas.microsoft.com/office/powerpoint/2010/main" val="228433871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665" rtl="1">
              <a:defRPr/>
            </a:pPr>
            <a:r>
              <a:rPr lang="fa-IR" dirty="0"/>
              <a:t>سیگار کشیدن در برنامه های مراقبت از فرزندان مجاز در کالیفرنیا ممنوع است. سیاستی که سیگار الکترونیکی، الکل و استفاده از مواد مخدر غیرمجاز را در محدوده شما ممنوع می کند باید در محل باشد. استفاده از داروهای قانونی (برای مثال ماریجوانا پزشکی یا تفریحی و مواد مخدر تجویز شده) که می تواند توانایی نظارت و مراقبت مناسب کودکان را کاهش دهد نیز باید ممنوع شود.</a:t>
            </a:r>
          </a:p>
          <a:p>
            <a:pPr algn="r" defTabSz="931665" rtl="1">
              <a:defRPr/>
            </a:pPr>
            <a:endParaRPr lang="fa-IR" dirty="0"/>
          </a:p>
          <a:p>
            <a:pPr algn="r" defTabSz="931665" rtl="1">
              <a:defRPr/>
            </a:pPr>
            <a:r>
              <a:rPr lang="fa-IR" dirty="0"/>
              <a:t>مهم است که مراقبین / معلمان از تاثیر ماری جوانا که از نظر پزشکی و / یا تفریحی استفاده می شود، در مورد توانایی آنها در ارائه مراقبت های ویژه آگاه باشند. مدل سازی رفتار سالم و ایمن در همه زمان ها برای مراقبت و آموزش کودکان جوان ضروری است. (مراقبت از کودکان ما، 2017)</a:t>
            </a:r>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115</a:t>
            </a:fld>
            <a:endParaRPr lang="en-US" dirty="0"/>
          </a:p>
        </p:txBody>
      </p:sp>
    </p:spTree>
    <p:extLst>
      <p:ext uri="{BB962C8B-B14F-4D97-AF65-F5344CB8AC3E}">
        <p14:creationId xmlns:p14="http://schemas.microsoft.com/office/powerpoint/2010/main" val="110872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r" rtl="1"/>
            <a:r>
              <a:rPr lang="fa-IR" dirty="0" smtClean="0"/>
              <a:t>آیا این اتفاقات در تنظیمات مراقبت از کودکان اتفاق می افتد؟ چرا؟ بچه های جوان به طور مداوم دست زدن و بررسی محیط اطراف و مردم اطراف آنها. عفونت ها می توانند به راحتی در میان کودکان و مراقبان آنها در محیط مراقبت از کودکان به راحتی پخش شوند.</a:t>
            </a:r>
          </a:p>
          <a:p>
            <a:pPr algn="r" rtl="1"/>
            <a:endParaRPr lang="fa-IR" dirty="0" smtClean="0"/>
          </a:p>
          <a:p>
            <a:pPr algn="r" rtl="1"/>
            <a:r>
              <a:rPr lang="fa-IR" dirty="0" smtClean="0"/>
              <a:t>بحث در مورد عادت های نابالغ فرزندان برای پاکیزگی (آنها آموخته اند که دست های خود را بشکنند، بینی خود و غیره، کنجکاوی طبیعی خود، و نیاز کودکان به لمس کردن و محبت را بکشند.)</a:t>
            </a:r>
            <a:endParaRPr lang="en-US" dirty="0"/>
          </a:p>
        </p:txBody>
      </p:sp>
      <p:sp>
        <p:nvSpPr>
          <p:cNvPr id="4" name="Slide Number Placeholder 3"/>
          <p:cNvSpPr>
            <a:spLocks noGrp="1"/>
          </p:cNvSpPr>
          <p:nvPr>
            <p:ph type="sldNum" sz="quarter" idx="10"/>
          </p:nvPr>
        </p:nvSpPr>
        <p:spPr/>
        <p:txBody>
          <a:bodyPr/>
          <a:lstStyle/>
          <a:p>
            <a:fld id="{16978524-E623-4D6E-B8DC-FF35E837A3FA}" type="slidenum">
              <a:rPr lang="en-US" smtClean="0"/>
              <a:t>13</a:t>
            </a:fld>
            <a:endParaRPr lang="en-US" dirty="0"/>
          </a:p>
        </p:txBody>
      </p:sp>
    </p:spTree>
    <p:extLst>
      <p:ext uri="{BB962C8B-B14F-4D97-AF65-F5344CB8AC3E}">
        <p14:creationId xmlns:p14="http://schemas.microsoft.com/office/powerpoint/2010/main" val="3099992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fa-IR" dirty="0" smtClean="0"/>
              <a:t>هنگامی که یک فرد آلوده</a:t>
            </a:r>
            <a:r>
              <a:rPr lang="fa-IR" baseline="0" dirty="0" smtClean="0"/>
              <a:t> با مکروب</a:t>
            </a:r>
            <a:r>
              <a:rPr lang="fa-IR" dirty="0" smtClean="0"/>
              <a:t> صحبت می کند، آهنگ می خواند، سرفه، عطسه میزند، قطره های عفونی به هوا می رسند که در آن فرد دیگری می تواند نفس بکشد. قطرات نیز می توانند در دست یا اشیاء مانند اسباب بازی یا غذا فرود بیایند و می توانند توسط افراد دیگر لمس، خراشیده یا خورده شوند.</a:t>
            </a:r>
            <a:endParaRPr lang="en-US" dirty="0"/>
          </a:p>
        </p:txBody>
      </p:sp>
      <p:sp>
        <p:nvSpPr>
          <p:cNvPr id="4" name="Slide Number Placeholder 3"/>
          <p:cNvSpPr>
            <a:spLocks noGrp="1"/>
          </p:cNvSpPr>
          <p:nvPr>
            <p:ph type="sldNum" sz="quarter" idx="10"/>
          </p:nvPr>
        </p:nvSpPr>
        <p:spPr/>
        <p:txBody>
          <a:bodyPr/>
          <a:lstStyle/>
          <a:p>
            <a:fld id="{16978524-E623-4D6E-B8DC-FF35E837A3FA}" type="slidenum">
              <a:rPr lang="en-US" smtClean="0"/>
              <a:t>14</a:t>
            </a:fld>
            <a:endParaRPr lang="en-US" dirty="0"/>
          </a:p>
        </p:txBody>
      </p:sp>
    </p:spTree>
    <p:extLst>
      <p:ext uri="{BB962C8B-B14F-4D97-AF65-F5344CB8AC3E}">
        <p14:creationId xmlns:p14="http://schemas.microsoft.com/office/powerpoint/2010/main" val="2048740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r" rtl="1"/>
            <a:r>
              <a:rPr lang="fa-IR" dirty="0"/>
              <a:t>در اغلب موارد این اتفاق می افتد زمانی که دست یا اشیاء با مقدار بسیار کم مدفوع آلوده شده اند (معمولا خیلی کوچک است که دیده می شود) در دهان قرار می گیرند. یا هنگامی که غذا یا آب با مقدار بسیار کمی از مدفوع انسانی یا حیوانی آلوده می شود و سپس خورده یا </a:t>
            </a:r>
            <a:r>
              <a:rPr lang="fa-IR" dirty="0" smtClean="0"/>
              <a:t>نوشیده </a:t>
            </a:r>
            <a:r>
              <a:rPr lang="fa-IR" dirty="0"/>
              <a:t>می شود.</a:t>
            </a:r>
            <a:endParaRPr lang="en-US" dirty="0"/>
          </a:p>
        </p:txBody>
      </p:sp>
      <p:sp>
        <p:nvSpPr>
          <p:cNvPr id="4" name="Slide Number Placeholder 3"/>
          <p:cNvSpPr>
            <a:spLocks noGrp="1"/>
          </p:cNvSpPr>
          <p:nvPr>
            <p:ph type="sldNum" sz="quarter" idx="10"/>
          </p:nvPr>
        </p:nvSpPr>
        <p:spPr/>
        <p:txBody>
          <a:bodyPr/>
          <a:lstStyle/>
          <a:p>
            <a:fld id="{16978524-E623-4D6E-B8DC-FF35E837A3FA}" type="slidenum">
              <a:rPr lang="en-US" smtClean="0"/>
              <a:t>15</a:t>
            </a:fld>
            <a:endParaRPr lang="en-US" dirty="0"/>
          </a:p>
        </p:txBody>
      </p:sp>
    </p:spTree>
    <p:extLst>
      <p:ext uri="{BB962C8B-B14F-4D97-AF65-F5344CB8AC3E}">
        <p14:creationId xmlns:p14="http://schemas.microsoft.com/office/powerpoint/2010/main" val="1570912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r" defTabSz="931774" rtl="1">
              <a:defRPr/>
            </a:pPr>
            <a:r>
              <a:rPr lang="fa-IR" dirty="0"/>
              <a:t>ویروس ها می توانند زمانی منتشر شوند که خون یا مایعات بدن حاوی ویروس به جریان خون فرد دیگری وارد شوند یا از پوستی که دارای زخم های باز است وارد شود. یک فرد می تواند پاتوژن های منتقل کننده خون بدون علائم بیماری حمل کند. (انتقال جنسی نیز ممکن است رخ دهد، اما این در مورد تنظیمات مراقبت از کودک اعمال نمی شود.)</a:t>
            </a:r>
            <a:endParaRPr lang="en-US" dirty="0"/>
          </a:p>
          <a:p>
            <a:endParaRPr lang="en-US" dirty="0"/>
          </a:p>
        </p:txBody>
      </p:sp>
      <p:sp>
        <p:nvSpPr>
          <p:cNvPr id="4" name="Slide Number Placeholder 3"/>
          <p:cNvSpPr>
            <a:spLocks noGrp="1"/>
          </p:cNvSpPr>
          <p:nvPr>
            <p:ph type="sldNum" sz="quarter" idx="10"/>
          </p:nvPr>
        </p:nvSpPr>
        <p:spPr/>
        <p:txBody>
          <a:bodyPr/>
          <a:lstStyle/>
          <a:p>
            <a:fld id="{16978524-E623-4D6E-B8DC-FF35E837A3FA}" type="slidenum">
              <a:rPr lang="en-US" smtClean="0"/>
              <a:t>16</a:t>
            </a:fld>
            <a:endParaRPr lang="en-US" dirty="0"/>
          </a:p>
        </p:txBody>
      </p:sp>
    </p:spTree>
    <p:extLst>
      <p:ext uri="{BB962C8B-B14F-4D97-AF65-F5344CB8AC3E}">
        <p14:creationId xmlns:p14="http://schemas.microsoft.com/office/powerpoint/2010/main" val="2244579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17</a:t>
            </a:fld>
            <a:endParaRPr lang="en-US"/>
          </a:p>
        </p:txBody>
      </p:sp>
    </p:spTree>
    <p:extLst>
      <p:ext uri="{BB962C8B-B14F-4D97-AF65-F5344CB8AC3E}">
        <p14:creationId xmlns:p14="http://schemas.microsoft.com/office/powerpoint/2010/main" val="4171534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پاسخ در اسلاید بعدی</a:t>
            </a:r>
          </a:p>
          <a:p>
            <a:pPr algn="r" rtl="1"/>
            <a:endParaRPr lang="fa-IR" dirty="0" smtClean="0"/>
          </a:p>
          <a:p>
            <a:pPr algn="r" rtl="1"/>
            <a:r>
              <a:rPr lang="fa-IR" dirty="0" smtClean="0"/>
              <a:t>تماس مستقیم</a:t>
            </a:r>
          </a:p>
          <a:p>
            <a:pPr algn="r" rtl="1"/>
            <a:r>
              <a:rPr lang="fa-IR" dirty="0" smtClean="0"/>
              <a:t>هوا</a:t>
            </a:r>
          </a:p>
          <a:p>
            <a:pPr algn="r" rtl="1"/>
            <a:r>
              <a:rPr lang="fa-IR" dirty="0" smtClean="0"/>
              <a:t>فیشال-دهانی</a:t>
            </a:r>
          </a:p>
          <a:p>
            <a:pPr algn="r" rtl="1"/>
            <a:r>
              <a:rPr lang="fa-IR" dirty="0" smtClean="0"/>
              <a:t>مایعات بدن و خون</a:t>
            </a:r>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18</a:t>
            </a:fld>
            <a:endParaRPr lang="en-US" dirty="0"/>
          </a:p>
        </p:txBody>
      </p:sp>
    </p:spTree>
    <p:extLst>
      <p:ext uri="{BB962C8B-B14F-4D97-AF65-F5344CB8AC3E}">
        <p14:creationId xmlns:p14="http://schemas.microsoft.com/office/powerpoint/2010/main" val="4002228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978524-E623-4D6E-B8DC-FF35E837A3FA}" type="slidenum">
              <a:rPr lang="en-US" smtClean="0"/>
              <a:t>19</a:t>
            </a:fld>
            <a:endParaRPr lang="en-US" dirty="0"/>
          </a:p>
        </p:txBody>
      </p:sp>
    </p:spTree>
    <p:extLst>
      <p:ext uri="{BB962C8B-B14F-4D97-AF65-F5344CB8AC3E}">
        <p14:creationId xmlns:p14="http://schemas.microsoft.com/office/powerpoint/2010/main" val="3056266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20</a:t>
            </a:fld>
            <a:endParaRPr lang="en-US" dirty="0"/>
          </a:p>
        </p:txBody>
      </p:sp>
    </p:spTree>
    <p:extLst>
      <p:ext uri="{BB962C8B-B14F-4D97-AF65-F5344CB8AC3E}">
        <p14:creationId xmlns:p14="http://schemas.microsoft.com/office/powerpoint/2010/main" val="1465184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r" rtl="1"/>
            <a:r>
              <a:rPr lang="fa-IR" dirty="0" smtClean="0"/>
              <a:t>میزبان یادداشت کنید:</a:t>
            </a:r>
          </a:p>
          <a:p>
            <a:pPr algn="r" rtl="1"/>
            <a:r>
              <a:rPr lang="fa-IR" dirty="0" smtClean="0"/>
              <a:t>فصل</a:t>
            </a:r>
            <a:r>
              <a:rPr lang="fa-IR" baseline="0" dirty="0" smtClean="0"/>
              <a:t> اول</a:t>
            </a:r>
            <a:r>
              <a:rPr lang="en-US" dirty="0" smtClean="0"/>
              <a:t>I </a:t>
            </a:r>
            <a:r>
              <a:rPr lang="fa-IR" dirty="0" smtClean="0"/>
              <a:t>باید حدود چهار ساعت طول بکشد. زمان برای تعاملی و دست بر روی فعالیت ها گنجانده شده است. فعالیت های تعاملی باعث پیشرفت و یادگیری دانش آموزان می شود.</a:t>
            </a:r>
            <a:endParaRPr lang="en-US" dirty="0"/>
          </a:p>
        </p:txBody>
      </p:sp>
      <p:sp>
        <p:nvSpPr>
          <p:cNvPr id="4" name="Slide Number Placeholder 3"/>
          <p:cNvSpPr>
            <a:spLocks noGrp="1"/>
          </p:cNvSpPr>
          <p:nvPr>
            <p:ph type="sldNum" sz="quarter" idx="10"/>
          </p:nvPr>
        </p:nvSpPr>
        <p:spPr/>
        <p:txBody>
          <a:bodyPr/>
          <a:lstStyle/>
          <a:p>
            <a:fld id="{16978524-E623-4D6E-B8DC-FF35E837A3FA}" type="slidenum">
              <a:rPr lang="en-US" smtClean="0"/>
              <a:t>3</a:t>
            </a:fld>
            <a:endParaRPr lang="en-US" dirty="0"/>
          </a:p>
        </p:txBody>
      </p:sp>
    </p:spTree>
    <p:extLst>
      <p:ext uri="{BB962C8B-B14F-4D97-AF65-F5344CB8AC3E}">
        <p14:creationId xmlns:p14="http://schemas.microsoft.com/office/powerpoint/2010/main" val="1367784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AFC40-C805-48A5-99A5-6B168DAB9FB8}" type="slidenum">
              <a:rPr lang="en-US" smtClean="0"/>
              <a:t>21</a:t>
            </a:fld>
            <a:endParaRPr lang="en-US" dirty="0"/>
          </a:p>
        </p:txBody>
      </p:sp>
    </p:spTree>
    <p:extLst>
      <p:ext uri="{BB962C8B-B14F-4D97-AF65-F5344CB8AC3E}">
        <p14:creationId xmlns:p14="http://schemas.microsoft.com/office/powerpoint/2010/main" val="1038505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32943" indent="-232943" algn="r" rtl="1">
              <a:buAutoNum type="arabicPeriod"/>
            </a:pPr>
            <a:r>
              <a:rPr lang="fa-IR" dirty="0" smtClean="0"/>
              <a:t>هنوز در معرض</a:t>
            </a:r>
          </a:p>
          <a:p>
            <a:pPr marL="232943" indent="-232943" algn="r" rtl="1">
              <a:buAutoNum type="arabicPeriod"/>
            </a:pPr>
            <a:r>
              <a:rPr lang="fa-IR" dirty="0" smtClean="0"/>
              <a:t>همچنان عادت های سالم را یاد می گیرید</a:t>
            </a:r>
          </a:p>
          <a:p>
            <a:pPr marL="232943" indent="-232943" algn="r" rtl="1">
              <a:buAutoNum type="arabicPeriod"/>
            </a:pPr>
            <a:r>
              <a:rPr lang="fa-IR" dirty="0" smtClean="0"/>
              <a:t>ایمن سازی</a:t>
            </a:r>
            <a:endParaRPr lang="en-US" dirty="0"/>
          </a:p>
        </p:txBody>
      </p:sp>
      <p:sp>
        <p:nvSpPr>
          <p:cNvPr id="4" name="Slide Number Placeholder 3"/>
          <p:cNvSpPr>
            <a:spLocks noGrp="1"/>
          </p:cNvSpPr>
          <p:nvPr>
            <p:ph type="sldNum" sz="quarter" idx="10"/>
          </p:nvPr>
        </p:nvSpPr>
        <p:spPr/>
        <p:txBody>
          <a:bodyPr/>
          <a:lstStyle/>
          <a:p>
            <a:fld id="{16978524-E623-4D6E-B8DC-FF35E837A3FA}" type="slidenum">
              <a:rPr lang="en-US" smtClean="0"/>
              <a:t>22</a:t>
            </a:fld>
            <a:endParaRPr lang="en-US" dirty="0"/>
          </a:p>
        </p:txBody>
      </p:sp>
    </p:spTree>
    <p:extLst>
      <p:ext uri="{BB962C8B-B14F-4D97-AF65-F5344CB8AC3E}">
        <p14:creationId xmlns:p14="http://schemas.microsoft.com/office/powerpoint/2010/main" val="3863893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AFC40-C805-48A5-99A5-6B168DAB9FB8}" type="slidenum">
              <a:rPr lang="en-US" smtClean="0"/>
              <a:t>23</a:t>
            </a:fld>
            <a:endParaRPr lang="en-US" dirty="0"/>
          </a:p>
        </p:txBody>
      </p:sp>
    </p:spTree>
    <p:extLst>
      <p:ext uri="{BB962C8B-B14F-4D97-AF65-F5344CB8AC3E}">
        <p14:creationId xmlns:p14="http://schemas.microsoft.com/office/powerpoint/2010/main" val="16426701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r" rtl="1"/>
            <a:r>
              <a:rPr lang="fa-IR" dirty="0" smtClean="0"/>
              <a:t>این موضوعاتی است که ما در آینده خواهیم دید.</a:t>
            </a:r>
            <a:endParaRPr lang="en-US" dirty="0"/>
          </a:p>
        </p:txBody>
      </p:sp>
      <p:sp>
        <p:nvSpPr>
          <p:cNvPr id="4" name="Slide Number Placeholder 3"/>
          <p:cNvSpPr>
            <a:spLocks noGrp="1"/>
          </p:cNvSpPr>
          <p:nvPr>
            <p:ph type="sldNum" sz="quarter" idx="10"/>
          </p:nvPr>
        </p:nvSpPr>
        <p:spPr/>
        <p:txBody>
          <a:bodyPr/>
          <a:lstStyle/>
          <a:p>
            <a:fld id="{16978524-E623-4D6E-B8DC-FF35E837A3FA}" type="slidenum">
              <a:rPr lang="en-US" smtClean="0"/>
              <a:t>24</a:t>
            </a:fld>
            <a:endParaRPr lang="en-US" dirty="0"/>
          </a:p>
        </p:txBody>
      </p:sp>
    </p:spTree>
    <p:extLst>
      <p:ext uri="{BB962C8B-B14F-4D97-AF65-F5344CB8AC3E}">
        <p14:creationId xmlns:p14="http://schemas.microsoft.com/office/powerpoint/2010/main" val="3874923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r" rtl="1"/>
            <a:r>
              <a:rPr lang="fa-IR" dirty="0"/>
              <a:t>از تمام احساسات خود برای بررسی علائم بیماری استفاده کنید</a:t>
            </a:r>
          </a:p>
          <a:p>
            <a:pPr algn="r" rtl="1"/>
            <a:r>
              <a:rPr lang="fa-IR" dirty="0"/>
              <a:t>گوش دادن به آنچه کودک و والدین به شما می گویند در مورد اینکه چگونه کودک احساس می کند. آیا صدای کودک خجالتی است، آیا دچار تنفس می شود یا سرفه می کند؟</a:t>
            </a:r>
          </a:p>
          <a:p>
            <a:pPr algn="r" rtl="1"/>
            <a:r>
              <a:rPr lang="fa-IR" dirty="0"/>
              <a:t>از سطح او به کودک نگاه کن برای علائم لرزش، درد، ناراحتی یا خستگی رعایت کنید. آیا کودک به رنگ زرد، خارش یا زخم، آبریزش بینی یا چشم نگاه می کند؟</a:t>
            </a:r>
          </a:p>
          <a:p>
            <a:pPr algn="r" rtl="1"/>
            <a:r>
              <a:rPr lang="fa-IR" dirty="0"/>
              <a:t>کودک را به عنوان یک روش گاه به گاه طلب، به خاطر گرما، حساسیت یا ضربه زدن، احساس کنید.</a:t>
            </a:r>
          </a:p>
          <a:p>
            <a:pPr algn="r" rtl="1"/>
            <a:r>
              <a:rPr lang="fa-IR" dirty="0"/>
              <a:t>بوی کودک را بوی غیر معمول در نفس، پوشک یا مدفوع بویید.</a:t>
            </a:r>
            <a:endParaRPr lang="en-US" dirty="0"/>
          </a:p>
        </p:txBody>
      </p:sp>
      <p:sp>
        <p:nvSpPr>
          <p:cNvPr id="4" name="Slide Number Placeholder 3"/>
          <p:cNvSpPr>
            <a:spLocks noGrp="1"/>
          </p:cNvSpPr>
          <p:nvPr>
            <p:ph type="sldNum" sz="quarter" idx="10"/>
          </p:nvPr>
        </p:nvSpPr>
        <p:spPr/>
        <p:txBody>
          <a:bodyPr/>
          <a:lstStyle/>
          <a:p>
            <a:fld id="{16978524-E623-4D6E-B8DC-FF35E837A3FA}" type="slidenum">
              <a:rPr lang="en-US" smtClean="0"/>
              <a:t>25</a:t>
            </a:fld>
            <a:endParaRPr lang="en-US" dirty="0"/>
          </a:p>
        </p:txBody>
      </p:sp>
    </p:spTree>
    <p:extLst>
      <p:ext uri="{BB962C8B-B14F-4D97-AF65-F5344CB8AC3E}">
        <p14:creationId xmlns:p14="http://schemas.microsoft.com/office/powerpoint/2010/main" val="1490177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r" defTabSz="931774" rtl="1">
              <a:defRPr/>
            </a:pPr>
            <a:r>
              <a:rPr lang="fa-IR" dirty="0"/>
              <a:t>نقش بازی: آیا شرکت کنندگان در یک جفت به چک بازی سلامتی صبحگاهی مراجعه می کنند؟ تمرین کردن تصمیم گیری در مورد این که آیا کودک را از مراقبت در آن روز محروم کرده یا رد کنید. یکی از نقش های شرکت کننده را والدین ایفا کنید که مشتاق است فرزند خود را ترک کند و به کار خود ادامه دهد. شرکت کننده دیگر باید نقش مراقبت کننده مراقبت از کودکان را بازی کند. فقط چند بیماری نیاز به کودکان بیمار برای اقامت در خانه برای اطمینان از حفاظت از دیگر کودکان و کارکنان. ما در مورد زمانی که کودکتان را به دلیل بیماری می گذرانیم بیشتر بحث می کنیم، زمانی که ما در مورد سیاست ها در بخش بعدی صحبت می کنیم.</a:t>
            </a:r>
            <a:r>
              <a:rPr lang="en-US" dirty="0"/>
              <a:t>	</a:t>
            </a:r>
          </a:p>
          <a:p>
            <a:endParaRPr lang="en-US" dirty="0"/>
          </a:p>
        </p:txBody>
      </p:sp>
      <p:sp>
        <p:nvSpPr>
          <p:cNvPr id="4" name="Slide Number Placeholder 3"/>
          <p:cNvSpPr>
            <a:spLocks noGrp="1"/>
          </p:cNvSpPr>
          <p:nvPr>
            <p:ph type="sldNum" sz="quarter" idx="10"/>
          </p:nvPr>
        </p:nvSpPr>
        <p:spPr/>
        <p:txBody>
          <a:bodyPr/>
          <a:lstStyle/>
          <a:p>
            <a:fld id="{16978524-E623-4D6E-B8DC-FF35E837A3FA}" type="slidenum">
              <a:rPr lang="en-US" smtClean="0"/>
              <a:t>26</a:t>
            </a:fld>
            <a:endParaRPr lang="en-US" dirty="0"/>
          </a:p>
        </p:txBody>
      </p:sp>
    </p:spTree>
    <p:extLst>
      <p:ext uri="{BB962C8B-B14F-4D97-AF65-F5344CB8AC3E}">
        <p14:creationId xmlns:p14="http://schemas.microsoft.com/office/powerpoint/2010/main" val="3876933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r" rtl="1"/>
            <a:r>
              <a:rPr lang="fa-IR" dirty="0" smtClean="0"/>
              <a:t>معمولا برای یک کودک خفیف بیمار (به عنوان مثال، یک کودک با سرماخوردگی) برای برنامه مراقبت از کودک، معمولا این کار را می کند. آنها ممکن است نیاز به استراحت اندکی داشته باشند، اما تا زمانی که قادر به شرکت در فعالیت ها باشند و مراقبت بیشتری از مراقبت از فرزندان دیگر نداشته باشند، خوب است.</a:t>
            </a:r>
            <a:endParaRPr lang="en-US" dirty="0"/>
          </a:p>
        </p:txBody>
      </p:sp>
      <p:sp>
        <p:nvSpPr>
          <p:cNvPr id="4" name="Slide Number Placeholder 3"/>
          <p:cNvSpPr>
            <a:spLocks noGrp="1"/>
          </p:cNvSpPr>
          <p:nvPr>
            <p:ph type="sldNum" sz="quarter" idx="10"/>
          </p:nvPr>
        </p:nvSpPr>
        <p:spPr/>
        <p:txBody>
          <a:bodyPr/>
          <a:lstStyle/>
          <a:p>
            <a:fld id="{16978524-E623-4D6E-B8DC-FF35E837A3FA}" type="slidenum">
              <a:rPr lang="en-US" smtClean="0"/>
              <a:t>27</a:t>
            </a:fld>
            <a:endParaRPr lang="en-US" dirty="0"/>
          </a:p>
        </p:txBody>
      </p:sp>
    </p:spTree>
    <p:extLst>
      <p:ext uri="{BB962C8B-B14F-4D97-AF65-F5344CB8AC3E}">
        <p14:creationId xmlns:p14="http://schemas.microsoft.com/office/powerpoint/2010/main" val="3116944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978524-E623-4D6E-B8DC-FF35E837A3FA}" type="slidenum">
              <a:rPr lang="en-US" smtClean="0"/>
              <a:t>28</a:t>
            </a:fld>
            <a:endParaRPr lang="en-US" dirty="0"/>
          </a:p>
        </p:txBody>
      </p:sp>
    </p:spTree>
    <p:extLst>
      <p:ext uri="{BB962C8B-B14F-4D97-AF65-F5344CB8AC3E}">
        <p14:creationId xmlns:p14="http://schemas.microsoft.com/office/powerpoint/2010/main" val="30269768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r" defTabSz="931774" rtl="1">
              <a:defRPr/>
            </a:pPr>
            <a:r>
              <a:rPr lang="fa-IR" dirty="0" smtClean="0"/>
              <a:t>به اطلاعات مراجعه کنید. برای تظاهرات، ما یک سطل کوچک یا کاسه، یک زمین یا آب، صابون مایع و حوله کاغذی. برای اثر بیشتر شما می توانید دانه های خشخاش را به یک فیلم از وازلین بر روی دست اعمال کنید تا به عنوان میکروب ها عمل کنید. نشان دادن چگونگی و چگونگی استفاده از دستگاه ضد عفونی کننده دست. (تنها زمانی که صابون و آب در دسترس نیستند.) بزرگسالان و کودکان بالای دو سال ممکن است از دستگاه ضدعفونیک دستی مبتنی بر الکل برای دست های قابل تمیز استفاده کنند، زمانی که دسترسی به امکانات شستشوی دست وجود ندارد (مثلا در هنگام سفر). مراقبت از دست کودکان را از دست ندهید. مراقب کودکان با استفاده از دستگاه های ضدعفونی کننده و نظارت بر واکنش های پوستی خود باشید.</a:t>
            </a:r>
          </a:p>
          <a:p>
            <a:pPr algn="r" defTabSz="931774" rtl="1">
              <a:defRPr/>
            </a:pPr>
            <a:endParaRPr lang="fa-IR" dirty="0" smtClean="0"/>
          </a:p>
          <a:p>
            <a:pPr algn="r" defTabSz="931774" rtl="1">
              <a:defRPr/>
            </a:pPr>
            <a:r>
              <a:rPr lang="fa-IR" dirty="0" smtClean="0"/>
              <a:t>هر زمان که امکان دارد، منطقه نواحی خود را در کنار سینک قرار دهید.</a:t>
            </a:r>
          </a:p>
          <a:p>
            <a:pPr algn="r" defTabSz="931774" rtl="1">
              <a:defRPr/>
            </a:pPr>
            <a:endParaRPr lang="fa-IR" dirty="0" smtClean="0"/>
          </a:p>
          <a:p>
            <a:pPr algn="r" defTabSz="931774" rtl="1">
              <a:defRPr/>
            </a:pPr>
            <a:r>
              <a:rPr lang="fa-IR" dirty="0" smtClean="0"/>
              <a:t>به بچه ها آموزش دهيد تا دست هايشان را به مدت 20 ثانيه بشکنند.</a:t>
            </a:r>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16978524-E623-4D6E-B8DC-FF35E837A3FA}" type="slidenum">
              <a:rPr lang="en-US" smtClean="0"/>
              <a:t>29</a:t>
            </a:fld>
            <a:endParaRPr lang="en-US" dirty="0"/>
          </a:p>
        </p:txBody>
      </p:sp>
    </p:spTree>
    <p:extLst>
      <p:ext uri="{BB962C8B-B14F-4D97-AF65-F5344CB8AC3E}">
        <p14:creationId xmlns:p14="http://schemas.microsoft.com/office/powerpoint/2010/main" val="35142766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978524-E623-4D6E-B8DC-FF35E837A3FA}" type="slidenum">
              <a:rPr lang="en-US" smtClean="0"/>
              <a:t>30</a:t>
            </a:fld>
            <a:endParaRPr lang="en-US" dirty="0"/>
          </a:p>
        </p:txBody>
      </p:sp>
    </p:spTree>
    <p:extLst>
      <p:ext uri="{BB962C8B-B14F-4D97-AF65-F5344CB8AC3E}">
        <p14:creationId xmlns:p14="http://schemas.microsoft.com/office/powerpoint/2010/main" val="1565057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AFC40-C805-48A5-99A5-6B168DAB9FB8}" type="slidenum">
              <a:rPr lang="en-US" smtClean="0"/>
              <a:t>4</a:t>
            </a:fld>
            <a:endParaRPr lang="en-US" dirty="0"/>
          </a:p>
        </p:txBody>
      </p:sp>
    </p:spTree>
    <p:extLst>
      <p:ext uri="{BB962C8B-B14F-4D97-AF65-F5344CB8AC3E}">
        <p14:creationId xmlns:p14="http://schemas.microsoft.com/office/powerpoint/2010/main" val="21484696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978524-E623-4D6E-B8DC-FF35E837A3FA}" type="slidenum">
              <a:rPr lang="en-US" smtClean="0"/>
              <a:t>31</a:t>
            </a:fld>
            <a:endParaRPr lang="en-US" dirty="0"/>
          </a:p>
        </p:txBody>
      </p:sp>
    </p:spTree>
    <p:extLst>
      <p:ext uri="{BB962C8B-B14F-4D97-AF65-F5344CB8AC3E}">
        <p14:creationId xmlns:p14="http://schemas.microsoft.com/office/powerpoint/2010/main" val="32371702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AFC40-C805-48A5-99A5-6B168DAB9FB8}" type="slidenum">
              <a:rPr lang="en-US" smtClean="0"/>
              <a:t>32</a:t>
            </a:fld>
            <a:endParaRPr lang="en-US" dirty="0"/>
          </a:p>
        </p:txBody>
      </p:sp>
    </p:spTree>
    <p:extLst>
      <p:ext uri="{BB962C8B-B14F-4D97-AF65-F5344CB8AC3E}">
        <p14:creationId xmlns:p14="http://schemas.microsoft.com/office/powerpoint/2010/main" val="35509378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r" rtl="1"/>
            <a:r>
              <a:rPr lang="fa-IR" dirty="0" smtClean="0"/>
              <a:t>دستکش را از دست ندهید تا دانش آموزان بتوانند آنها را امتحان کنند یا استفاده صحیح را نشان دهند.</a:t>
            </a:r>
          </a:p>
          <a:p>
            <a:pPr algn="r" rtl="1"/>
            <a:r>
              <a:rPr lang="fa-IR" dirty="0" smtClean="0"/>
              <a:t>.</a:t>
            </a:r>
            <a:endParaRPr lang="en-US" dirty="0"/>
          </a:p>
        </p:txBody>
      </p:sp>
      <p:sp>
        <p:nvSpPr>
          <p:cNvPr id="4" name="Slide Number Placeholder 3"/>
          <p:cNvSpPr>
            <a:spLocks noGrp="1"/>
          </p:cNvSpPr>
          <p:nvPr>
            <p:ph type="sldNum" sz="quarter" idx="10"/>
          </p:nvPr>
        </p:nvSpPr>
        <p:spPr/>
        <p:txBody>
          <a:bodyPr/>
          <a:lstStyle/>
          <a:p>
            <a:fld id="{16978524-E623-4D6E-B8DC-FF35E837A3FA}" type="slidenum">
              <a:rPr lang="en-US" smtClean="0"/>
              <a:t>33</a:t>
            </a:fld>
            <a:endParaRPr lang="en-US" dirty="0"/>
          </a:p>
        </p:txBody>
      </p:sp>
    </p:spTree>
    <p:extLst>
      <p:ext uri="{BB962C8B-B14F-4D97-AF65-F5344CB8AC3E}">
        <p14:creationId xmlns:p14="http://schemas.microsoft.com/office/powerpoint/2010/main" val="8379680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fa-IR" dirty="0" smtClean="0"/>
              <a:t>گاهی اوقات این اصطلاحات به طور متناوب استفاده می شود، اما آنها یکسان نیستند. محصولاتی که برای کشتن میکروب ها مورد استفاده قرار می گیرند، ضد میکروبی هستند. آنتی بیوتیک ها باکتری ها، ویروس ها و قارچ ها را می کشند.</a:t>
            </a:r>
            <a:endParaRPr lang="en-US" dirty="0"/>
          </a:p>
        </p:txBody>
      </p:sp>
      <p:sp>
        <p:nvSpPr>
          <p:cNvPr id="4" name="Slide Number Placeholder 3"/>
          <p:cNvSpPr>
            <a:spLocks noGrp="1"/>
          </p:cNvSpPr>
          <p:nvPr>
            <p:ph type="sldNum" sz="quarter" idx="10"/>
          </p:nvPr>
        </p:nvSpPr>
        <p:spPr/>
        <p:txBody>
          <a:bodyPr/>
          <a:lstStyle/>
          <a:p>
            <a:fld id="{16978524-E623-4D6E-B8DC-FF35E837A3FA}" type="slidenum">
              <a:rPr lang="en-US" smtClean="0"/>
              <a:t>34</a:t>
            </a:fld>
            <a:endParaRPr lang="en-US" dirty="0"/>
          </a:p>
        </p:txBody>
      </p:sp>
    </p:spTree>
    <p:extLst>
      <p:ext uri="{BB962C8B-B14F-4D97-AF65-F5344CB8AC3E}">
        <p14:creationId xmlns:p14="http://schemas.microsoft.com/office/powerpoint/2010/main" val="23232870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r" rtl="1"/>
            <a:r>
              <a:rPr lang="fa-IR" dirty="0" smtClean="0"/>
              <a:t>شستن با صابون و شستشو با آب این سطوح را تمیز می کند.</a:t>
            </a:r>
            <a:endParaRPr lang="en-US" dirty="0"/>
          </a:p>
        </p:txBody>
      </p:sp>
      <p:sp>
        <p:nvSpPr>
          <p:cNvPr id="4" name="Slide Number Placeholder 3"/>
          <p:cNvSpPr>
            <a:spLocks noGrp="1"/>
          </p:cNvSpPr>
          <p:nvPr>
            <p:ph type="sldNum" sz="quarter" idx="10"/>
          </p:nvPr>
        </p:nvSpPr>
        <p:spPr/>
        <p:txBody>
          <a:bodyPr/>
          <a:lstStyle/>
          <a:p>
            <a:fld id="{16978524-E623-4D6E-B8DC-FF35E837A3FA}" type="slidenum">
              <a:rPr lang="en-US" smtClean="0"/>
              <a:t>35</a:t>
            </a:fld>
            <a:endParaRPr lang="en-US" dirty="0"/>
          </a:p>
        </p:txBody>
      </p:sp>
    </p:spTree>
    <p:extLst>
      <p:ext uri="{BB962C8B-B14F-4D97-AF65-F5344CB8AC3E}">
        <p14:creationId xmlns:p14="http://schemas.microsoft.com/office/powerpoint/2010/main" val="31848261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AFC40-C805-48A5-99A5-6B168DAB9FB8}" type="slidenum">
              <a:rPr lang="en-US" smtClean="0"/>
              <a:t>36</a:t>
            </a:fld>
            <a:endParaRPr lang="en-US" dirty="0"/>
          </a:p>
        </p:txBody>
      </p:sp>
    </p:spTree>
    <p:extLst>
      <p:ext uri="{BB962C8B-B14F-4D97-AF65-F5344CB8AC3E}">
        <p14:creationId xmlns:p14="http://schemas.microsoft.com/office/powerpoint/2010/main" val="14184458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978524-E623-4D6E-B8DC-FF35E837A3FA}" type="slidenum">
              <a:rPr lang="en-US" smtClean="0"/>
              <a:t>37</a:t>
            </a:fld>
            <a:endParaRPr lang="en-US" dirty="0"/>
          </a:p>
        </p:txBody>
      </p:sp>
    </p:spTree>
    <p:extLst>
      <p:ext uri="{BB962C8B-B14F-4D97-AF65-F5344CB8AC3E}">
        <p14:creationId xmlns:p14="http://schemas.microsoft.com/office/powerpoint/2010/main" val="37385618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AFC40-C805-48A5-99A5-6B168DAB9FB8}" type="slidenum">
              <a:rPr lang="en-US" smtClean="0"/>
              <a:t>38</a:t>
            </a:fld>
            <a:endParaRPr lang="en-US" dirty="0"/>
          </a:p>
        </p:txBody>
      </p:sp>
    </p:spTree>
    <p:extLst>
      <p:ext uri="{BB962C8B-B14F-4D97-AF65-F5344CB8AC3E}">
        <p14:creationId xmlns:p14="http://schemas.microsoft.com/office/powerpoint/2010/main" val="7107682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r" rtl="1"/>
            <a:r>
              <a:rPr lang="fa-IR" dirty="0" smtClean="0"/>
              <a:t>ضد میکروبی به این معنی است که محصول میکروب ها را می کشد. یک ماشین ظرفشویی در 165 درجه فارنهایت (ظروف، اسباب بازی ها)</a:t>
            </a:r>
          </a:p>
          <a:p>
            <a:pPr algn="r" rtl="1"/>
            <a:r>
              <a:rPr lang="fa-IR" dirty="0" smtClean="0"/>
              <a:t>یک ماشین لباسشویی گرم می تواند اسباب بازی های مخفی را پاکسازی کند.</a:t>
            </a:r>
            <a:endParaRPr lang="en-US" dirty="0"/>
          </a:p>
        </p:txBody>
      </p:sp>
      <p:sp>
        <p:nvSpPr>
          <p:cNvPr id="4" name="Slide Number Placeholder 3"/>
          <p:cNvSpPr>
            <a:spLocks noGrp="1"/>
          </p:cNvSpPr>
          <p:nvPr>
            <p:ph type="sldNum" sz="quarter" idx="10"/>
          </p:nvPr>
        </p:nvSpPr>
        <p:spPr/>
        <p:txBody>
          <a:bodyPr/>
          <a:lstStyle/>
          <a:p>
            <a:fld id="{16978524-E623-4D6E-B8DC-FF35E837A3FA}" type="slidenum">
              <a:rPr lang="en-US" smtClean="0"/>
              <a:t>39</a:t>
            </a:fld>
            <a:endParaRPr lang="en-US" dirty="0"/>
          </a:p>
        </p:txBody>
      </p:sp>
    </p:spTree>
    <p:extLst>
      <p:ext uri="{BB962C8B-B14F-4D97-AF65-F5344CB8AC3E}">
        <p14:creationId xmlns:p14="http://schemas.microsoft.com/office/powerpoint/2010/main" val="662085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978524-E623-4D6E-B8DC-FF35E837A3FA}" type="slidenum">
              <a:rPr lang="en-US" smtClean="0"/>
              <a:t>40</a:t>
            </a:fld>
            <a:endParaRPr lang="en-US" dirty="0"/>
          </a:p>
        </p:txBody>
      </p:sp>
    </p:spTree>
    <p:extLst>
      <p:ext uri="{BB962C8B-B14F-4D97-AF65-F5344CB8AC3E}">
        <p14:creationId xmlns:p14="http://schemas.microsoft.com/office/powerpoint/2010/main" val="2613102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fa-IR" dirty="0" smtClean="0"/>
              <a:t>یادداشت های ارائه دهنده: "بیماری" یا "مرضی" "مکروب" می تواند جایگزین شود. اصطلاح "مسری" می تواند برای پخش یا انتقال استفاده شود.</a:t>
            </a:r>
            <a:endParaRPr lang="en-US" dirty="0"/>
          </a:p>
        </p:txBody>
      </p:sp>
      <p:sp>
        <p:nvSpPr>
          <p:cNvPr id="4" name="Slide Number Placeholder 3"/>
          <p:cNvSpPr>
            <a:spLocks noGrp="1"/>
          </p:cNvSpPr>
          <p:nvPr>
            <p:ph type="sldNum" sz="quarter" idx="10"/>
          </p:nvPr>
        </p:nvSpPr>
        <p:spPr/>
        <p:txBody>
          <a:bodyPr/>
          <a:lstStyle/>
          <a:p>
            <a:fld id="{16978524-E623-4D6E-B8DC-FF35E837A3FA}" type="slidenum">
              <a:rPr lang="en-US" smtClean="0"/>
              <a:t>5</a:t>
            </a:fld>
            <a:endParaRPr lang="en-US" dirty="0"/>
          </a:p>
        </p:txBody>
      </p:sp>
    </p:spTree>
    <p:extLst>
      <p:ext uri="{BB962C8B-B14F-4D97-AF65-F5344CB8AC3E}">
        <p14:creationId xmlns:p14="http://schemas.microsoft.com/office/powerpoint/2010/main" val="22941346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AFC40-C805-48A5-99A5-6B168DAB9FB8}" type="slidenum">
              <a:rPr lang="en-US" smtClean="0"/>
              <a:t>41</a:t>
            </a:fld>
            <a:endParaRPr lang="en-US" dirty="0"/>
          </a:p>
        </p:txBody>
      </p:sp>
    </p:spTree>
    <p:extLst>
      <p:ext uri="{BB962C8B-B14F-4D97-AF65-F5344CB8AC3E}">
        <p14:creationId xmlns:p14="http://schemas.microsoft.com/office/powerpoint/2010/main" val="34624293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AFC40-C805-48A5-99A5-6B168DAB9FB8}" type="slidenum">
              <a:rPr lang="en-US" smtClean="0"/>
              <a:t>42</a:t>
            </a:fld>
            <a:endParaRPr lang="en-US" dirty="0"/>
          </a:p>
        </p:txBody>
      </p:sp>
    </p:spTree>
    <p:extLst>
      <p:ext uri="{BB962C8B-B14F-4D97-AF65-F5344CB8AC3E}">
        <p14:creationId xmlns:p14="http://schemas.microsoft.com/office/powerpoint/2010/main" val="41826981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978524-E623-4D6E-B8DC-FF35E837A3FA}" type="slidenum">
              <a:rPr lang="en-US" smtClean="0"/>
              <a:t>43</a:t>
            </a:fld>
            <a:endParaRPr lang="en-US" dirty="0"/>
          </a:p>
        </p:txBody>
      </p:sp>
    </p:spTree>
    <p:extLst>
      <p:ext uri="{BB962C8B-B14F-4D97-AF65-F5344CB8AC3E}">
        <p14:creationId xmlns:p14="http://schemas.microsoft.com/office/powerpoint/2010/main" val="39170312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r" rtl="1"/>
            <a:r>
              <a:rPr lang="fa-IR" dirty="0" smtClean="0"/>
              <a:t>اینها شیوه های تمیزکاری اولیه است که برای محیط کودکان مناسب است.</a:t>
            </a:r>
            <a:endParaRPr lang="en-US" dirty="0"/>
          </a:p>
        </p:txBody>
      </p:sp>
      <p:sp>
        <p:nvSpPr>
          <p:cNvPr id="4" name="Slide Number Placeholder 3"/>
          <p:cNvSpPr>
            <a:spLocks noGrp="1"/>
          </p:cNvSpPr>
          <p:nvPr>
            <p:ph type="sldNum" sz="quarter" idx="10"/>
          </p:nvPr>
        </p:nvSpPr>
        <p:spPr/>
        <p:txBody>
          <a:bodyPr/>
          <a:lstStyle/>
          <a:p>
            <a:fld id="{16978524-E623-4D6E-B8DC-FF35E837A3FA}" type="slidenum">
              <a:rPr lang="en-US" smtClean="0"/>
              <a:t>44</a:t>
            </a:fld>
            <a:endParaRPr lang="en-US" dirty="0"/>
          </a:p>
        </p:txBody>
      </p:sp>
    </p:spTree>
    <p:extLst>
      <p:ext uri="{BB962C8B-B14F-4D97-AF65-F5344CB8AC3E}">
        <p14:creationId xmlns:p14="http://schemas.microsoft.com/office/powerpoint/2010/main" val="19473620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AFC40-C805-48A5-99A5-6B168DAB9FB8}" type="slidenum">
              <a:rPr lang="en-US" smtClean="0"/>
              <a:t>45</a:t>
            </a:fld>
            <a:endParaRPr lang="en-US" dirty="0"/>
          </a:p>
        </p:txBody>
      </p:sp>
    </p:spTree>
    <p:extLst>
      <p:ext uri="{BB962C8B-B14F-4D97-AF65-F5344CB8AC3E}">
        <p14:creationId xmlns:p14="http://schemas.microsoft.com/office/powerpoint/2010/main" val="40483109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978524-E623-4D6E-B8DC-FF35E837A3FA}" type="slidenum">
              <a:rPr lang="en-US" smtClean="0"/>
              <a:t>46</a:t>
            </a:fld>
            <a:endParaRPr lang="en-US" dirty="0"/>
          </a:p>
        </p:txBody>
      </p:sp>
    </p:spTree>
    <p:extLst>
      <p:ext uri="{BB962C8B-B14F-4D97-AF65-F5344CB8AC3E}">
        <p14:creationId xmlns:p14="http://schemas.microsoft.com/office/powerpoint/2010/main" val="8748634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AFC40-C805-48A5-99A5-6B168DAB9FB8}" type="slidenum">
              <a:rPr lang="en-US" smtClean="0"/>
              <a:t>47</a:t>
            </a:fld>
            <a:endParaRPr lang="en-US" dirty="0"/>
          </a:p>
        </p:txBody>
      </p:sp>
    </p:spTree>
    <p:extLst>
      <p:ext uri="{BB962C8B-B14F-4D97-AF65-F5344CB8AC3E}">
        <p14:creationId xmlns:p14="http://schemas.microsoft.com/office/powerpoint/2010/main" val="33526371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r" defTabSz="931665" rtl="1">
              <a:defRPr/>
            </a:pPr>
            <a:r>
              <a:rPr lang="fa-IR" dirty="0" smtClean="0"/>
              <a:t>به یاد داشته باشید، محصولات ضد میکروبی امن تر هنوز شماره ثبت نام </a:t>
            </a:r>
            <a:r>
              <a:rPr lang="en-US" dirty="0" smtClean="0"/>
              <a:t>EPA </a:t>
            </a:r>
            <a:r>
              <a:rPr lang="fa-IR" dirty="0" smtClean="0"/>
              <a:t>را دارند و باید با توجه به دستورالعمل های برچسب استفاده شوند. همه محصولات تمیز کردن، ضدعفونی کردن و ضدعفونی کردن باید از دسترس کودکان ذخیره شوند.</a:t>
            </a:r>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48</a:t>
            </a:fld>
            <a:endParaRPr lang="en-US"/>
          </a:p>
        </p:txBody>
      </p:sp>
    </p:spTree>
    <p:extLst>
      <p:ext uri="{BB962C8B-B14F-4D97-AF65-F5344CB8AC3E}">
        <p14:creationId xmlns:p14="http://schemas.microsoft.com/office/powerpoint/2010/main" val="33858573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r" rtl="1"/>
            <a:r>
              <a:rPr lang="fa-IR" dirty="0" smtClean="0"/>
              <a:t>برای بحث:</a:t>
            </a:r>
          </a:p>
          <a:p>
            <a:pPr algn="r" rtl="1"/>
            <a:r>
              <a:rPr lang="fa-IR" dirty="0" smtClean="0"/>
              <a:t>دستورالعمل برچسب</a:t>
            </a:r>
            <a:endParaRPr lang="en-US" dirty="0"/>
          </a:p>
        </p:txBody>
      </p:sp>
      <p:sp>
        <p:nvSpPr>
          <p:cNvPr id="4" name="Slide Number Placeholder 3"/>
          <p:cNvSpPr>
            <a:spLocks noGrp="1"/>
          </p:cNvSpPr>
          <p:nvPr>
            <p:ph type="sldNum" sz="quarter" idx="10"/>
          </p:nvPr>
        </p:nvSpPr>
        <p:spPr/>
        <p:txBody>
          <a:bodyPr/>
          <a:lstStyle/>
          <a:p>
            <a:fld id="{16978524-E623-4D6E-B8DC-FF35E837A3FA}" type="slidenum">
              <a:rPr lang="en-US" smtClean="0"/>
              <a:t>49</a:t>
            </a:fld>
            <a:endParaRPr lang="en-US" dirty="0"/>
          </a:p>
        </p:txBody>
      </p:sp>
    </p:spTree>
    <p:extLst>
      <p:ext uri="{BB962C8B-B14F-4D97-AF65-F5344CB8AC3E}">
        <p14:creationId xmlns:p14="http://schemas.microsoft.com/office/powerpoint/2010/main" val="39203545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r" rtl="1"/>
            <a:r>
              <a:rPr lang="fa-IR" dirty="0" smtClean="0"/>
              <a:t>در برنامه بازیافت جامعه خود شرکت کنید. ظروف پدال پا برای کالاهای قابل بازیافت مورد نیاز نیستند.</a:t>
            </a:r>
            <a:endParaRPr lang="en-US" dirty="0"/>
          </a:p>
        </p:txBody>
      </p:sp>
      <p:sp>
        <p:nvSpPr>
          <p:cNvPr id="4" name="Slide Number Placeholder 3"/>
          <p:cNvSpPr>
            <a:spLocks noGrp="1"/>
          </p:cNvSpPr>
          <p:nvPr>
            <p:ph type="sldNum" sz="quarter" idx="10"/>
          </p:nvPr>
        </p:nvSpPr>
        <p:spPr/>
        <p:txBody>
          <a:bodyPr/>
          <a:lstStyle/>
          <a:p>
            <a:fld id="{16978524-E623-4D6E-B8DC-FF35E837A3FA}" type="slidenum">
              <a:rPr lang="en-US" smtClean="0"/>
              <a:t>50</a:t>
            </a:fld>
            <a:endParaRPr lang="en-US" dirty="0"/>
          </a:p>
        </p:txBody>
      </p:sp>
    </p:spTree>
    <p:extLst>
      <p:ext uri="{BB962C8B-B14F-4D97-AF65-F5344CB8AC3E}">
        <p14:creationId xmlns:p14="http://schemas.microsoft.com/office/powerpoint/2010/main" val="1415297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31774">
              <a:defRPr/>
            </a:pPr>
            <a:r>
              <a:rPr lang="fa-IR" baseline="0" dirty="0" smtClean="0"/>
              <a:t>از شرکت کنندگان بخواهید تا در باری  بیماری هایی عفونی در کودکستان فرزندانشان فکر کنند. نام بیماری را بر روی تخته سفید بنویسید.</a:t>
            </a:r>
            <a:endParaRPr lang="en-US" dirty="0"/>
          </a:p>
        </p:txBody>
      </p:sp>
      <p:sp>
        <p:nvSpPr>
          <p:cNvPr id="4" name="Slide Number Placeholder 3"/>
          <p:cNvSpPr>
            <a:spLocks noGrp="1"/>
          </p:cNvSpPr>
          <p:nvPr>
            <p:ph type="sldNum" sz="quarter" idx="10"/>
          </p:nvPr>
        </p:nvSpPr>
        <p:spPr/>
        <p:txBody>
          <a:bodyPr/>
          <a:lstStyle/>
          <a:p>
            <a:fld id="{16978524-E623-4D6E-B8DC-FF35E837A3FA}" type="slidenum">
              <a:rPr lang="en-US" smtClean="0"/>
              <a:t>6</a:t>
            </a:fld>
            <a:endParaRPr lang="en-US" dirty="0"/>
          </a:p>
        </p:txBody>
      </p:sp>
    </p:spTree>
    <p:extLst>
      <p:ext uri="{BB962C8B-B14F-4D97-AF65-F5344CB8AC3E}">
        <p14:creationId xmlns:p14="http://schemas.microsoft.com/office/powerpoint/2010/main" val="36013492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r" defTabSz="931774" rtl="1">
              <a:defRPr/>
            </a:pPr>
            <a:r>
              <a:rPr lang="fa-IR" dirty="0" smtClean="0"/>
              <a:t>پوشک یکبار مصرف، دستکش، حوله های کاغذی، بافت ها را در یک سطل آشغال یا پوشک مناسب بلافاصله دور کنید.</a:t>
            </a:r>
            <a:endParaRPr lang="en-US" dirty="0"/>
          </a:p>
        </p:txBody>
      </p:sp>
      <p:sp>
        <p:nvSpPr>
          <p:cNvPr id="4" name="Slide Number Placeholder 3"/>
          <p:cNvSpPr>
            <a:spLocks noGrp="1"/>
          </p:cNvSpPr>
          <p:nvPr>
            <p:ph type="sldNum" sz="quarter" idx="10"/>
          </p:nvPr>
        </p:nvSpPr>
        <p:spPr/>
        <p:txBody>
          <a:bodyPr/>
          <a:lstStyle/>
          <a:p>
            <a:fld id="{16978524-E623-4D6E-B8DC-FF35E837A3FA}" type="slidenum">
              <a:rPr lang="en-US" smtClean="0"/>
              <a:t>51</a:t>
            </a:fld>
            <a:endParaRPr lang="en-US" dirty="0"/>
          </a:p>
        </p:txBody>
      </p:sp>
    </p:spTree>
    <p:extLst>
      <p:ext uri="{BB962C8B-B14F-4D97-AF65-F5344CB8AC3E}">
        <p14:creationId xmlns:p14="http://schemas.microsoft.com/office/powerpoint/2010/main" val="10637860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r" defTabSz="931774" rtl="1">
              <a:defRPr/>
            </a:pPr>
            <a:r>
              <a:rPr lang="fa-IR" dirty="0" smtClean="0"/>
              <a:t>به دنبال احتیاط های استاندارد به معنی درمان خون و مایعات بدن است به طوری که هر کس به طور بالقوه آلوده است.</a:t>
            </a:r>
          </a:p>
          <a:p>
            <a:pPr algn="r" defTabSz="931774" rtl="1">
              <a:defRPr/>
            </a:pPr>
            <a:r>
              <a:rPr lang="fa-IR" dirty="0" smtClean="0"/>
              <a:t>به نکات بهداشت و ایمنی مراجعه کنید.</a:t>
            </a:r>
            <a:r>
              <a:rPr lang="en-US" dirty="0"/>
              <a:t> </a:t>
            </a:r>
          </a:p>
          <a:p>
            <a:endParaRPr lang="en-US" dirty="0" smtClean="0"/>
          </a:p>
        </p:txBody>
      </p:sp>
      <p:sp>
        <p:nvSpPr>
          <p:cNvPr id="4" name="Slide Number Placeholder 3"/>
          <p:cNvSpPr>
            <a:spLocks noGrp="1"/>
          </p:cNvSpPr>
          <p:nvPr>
            <p:ph type="sldNum" sz="quarter" idx="10"/>
          </p:nvPr>
        </p:nvSpPr>
        <p:spPr/>
        <p:txBody>
          <a:bodyPr/>
          <a:lstStyle/>
          <a:p>
            <a:fld id="{16978524-E623-4D6E-B8DC-FF35E837A3FA}" type="slidenum">
              <a:rPr lang="en-US" smtClean="0"/>
              <a:t>52</a:t>
            </a:fld>
            <a:endParaRPr lang="en-US" dirty="0"/>
          </a:p>
        </p:txBody>
      </p:sp>
    </p:spTree>
    <p:extLst>
      <p:ext uri="{BB962C8B-B14F-4D97-AF65-F5344CB8AC3E}">
        <p14:creationId xmlns:p14="http://schemas.microsoft.com/office/powerpoint/2010/main" val="2706343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978524-E623-4D6E-B8DC-FF35E837A3FA}" type="slidenum">
              <a:rPr lang="en-US" smtClean="0"/>
              <a:t>53</a:t>
            </a:fld>
            <a:endParaRPr lang="en-US" dirty="0"/>
          </a:p>
        </p:txBody>
      </p:sp>
    </p:spTree>
    <p:extLst>
      <p:ext uri="{BB962C8B-B14F-4D97-AF65-F5344CB8AC3E}">
        <p14:creationId xmlns:p14="http://schemas.microsoft.com/office/powerpoint/2010/main" val="31563458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r" rtl="1"/>
            <a:r>
              <a:rPr lang="fa-IR" dirty="0" smtClean="0"/>
              <a:t>بسیاری از میزهای جایگزین برای ایمنی اضافی باید یک بند و یک گارد محافظ داشته باشند. همیشه در دست نگه داشتن فرزند، هرگز کودک بی مراقب را ترک نکند. پشت خود را با داشتن میز در ارتفاع راحت و با استفاده از تکنیک های مناسب بلند کردن محافظت کنید.</a:t>
            </a:r>
            <a:endParaRPr lang="en-US" dirty="0"/>
          </a:p>
        </p:txBody>
      </p:sp>
      <p:sp>
        <p:nvSpPr>
          <p:cNvPr id="4" name="Slide Number Placeholder 3"/>
          <p:cNvSpPr>
            <a:spLocks noGrp="1"/>
          </p:cNvSpPr>
          <p:nvPr>
            <p:ph type="sldNum" sz="quarter" idx="10"/>
          </p:nvPr>
        </p:nvSpPr>
        <p:spPr/>
        <p:txBody>
          <a:bodyPr/>
          <a:lstStyle/>
          <a:p>
            <a:fld id="{16978524-E623-4D6E-B8DC-FF35E837A3FA}" type="slidenum">
              <a:rPr lang="en-US" smtClean="0"/>
              <a:t>54</a:t>
            </a:fld>
            <a:endParaRPr lang="en-US" dirty="0"/>
          </a:p>
        </p:txBody>
      </p:sp>
    </p:spTree>
    <p:extLst>
      <p:ext uri="{BB962C8B-B14F-4D97-AF65-F5344CB8AC3E}">
        <p14:creationId xmlns:p14="http://schemas.microsoft.com/office/powerpoint/2010/main" val="2512623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r" defTabSz="931774" rtl="1">
              <a:defRPr/>
            </a:pPr>
            <a:r>
              <a:rPr lang="fa-IR" dirty="0"/>
              <a:t>پوشک یا لباس پوشیده از مدفوع در محیط مراقبت از کودک شستشو ندهید. خطر </a:t>
            </a:r>
            <a:r>
              <a:rPr lang="fa-IR" dirty="0" smtClean="0"/>
              <a:t>انتقال </a:t>
            </a:r>
            <a:r>
              <a:rPr lang="fa-IR" dirty="0"/>
              <a:t>و آلودگی سطوح دستها، غرقاب و حمام، باعث افزایش خطر گسترش میکروب هایی می شود که می توانند باعث عفونت شوند. تمام لباس های مضر باید در یک کیسه پلاستیکی قرار گیرند، ایمن بسته شوند و بدون شستشو به خانه ببرند. به والدین درباره این روش بگویید و دلیل آن مهم است زیرا ممکن است از پوشک و آموزش شلوار برای جلوگیری از رنگ آمیزی استفاده شود.</a:t>
            </a:r>
            <a:endParaRPr lang="en-US" dirty="0"/>
          </a:p>
        </p:txBody>
      </p:sp>
      <p:sp>
        <p:nvSpPr>
          <p:cNvPr id="4" name="Slide Number Placeholder 3"/>
          <p:cNvSpPr>
            <a:spLocks noGrp="1"/>
          </p:cNvSpPr>
          <p:nvPr>
            <p:ph type="sldNum" sz="quarter" idx="10"/>
          </p:nvPr>
        </p:nvSpPr>
        <p:spPr/>
        <p:txBody>
          <a:bodyPr/>
          <a:lstStyle/>
          <a:p>
            <a:fld id="{16978524-E623-4D6E-B8DC-FF35E837A3FA}" type="slidenum">
              <a:rPr lang="en-US" smtClean="0"/>
              <a:t>55</a:t>
            </a:fld>
            <a:endParaRPr lang="en-US" dirty="0"/>
          </a:p>
        </p:txBody>
      </p:sp>
    </p:spTree>
    <p:extLst>
      <p:ext uri="{BB962C8B-B14F-4D97-AF65-F5344CB8AC3E}">
        <p14:creationId xmlns:p14="http://schemas.microsoft.com/office/powerpoint/2010/main" val="2512623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r" rtl="1"/>
            <a:r>
              <a:rPr lang="fa-IR" dirty="0"/>
              <a:t>صندلی توالت بزرگ و یا مدفوع گام به اندازه استاندارد توالت مناسب برای نیازهای توالت برای کودکان است. اگر صندلی های پنهانی برای آموزش توالت استفاده می شود، شما باید آنها را فقط در یک منطقه حمام و در دسترس از توالت و یا صندلی های پنهانی استفاده کنید. پس از هر استفاده از صندلی پتی:</a:t>
            </a:r>
          </a:p>
          <a:p>
            <a:pPr algn="r" rtl="1"/>
            <a:endParaRPr lang="fa-IR" dirty="0"/>
          </a:p>
          <a:p>
            <a:pPr algn="r" rtl="1"/>
            <a:r>
              <a:rPr lang="fa-IR" dirty="0"/>
              <a:t>کمک به کودک در شستن دستان خود. انتقال کودک به محل نظارت از فعالیت های تمیز کردن و ضد عفونی کردن.</a:t>
            </a:r>
          </a:p>
          <a:p>
            <a:pPr algn="r" rtl="1"/>
            <a:r>
              <a:rPr lang="fa-IR" dirty="0"/>
              <a:t>بلافاصله محتویات را در یک توالت خالی کنید، مراقب باشید که آب را در توالت نچرخانید و یا لمس نکنید.</a:t>
            </a:r>
          </a:p>
          <a:p>
            <a:pPr algn="r" rtl="1"/>
            <a:r>
              <a:rPr lang="fa-IR" dirty="0"/>
              <a:t>صندلی پاتک را با آب بشویید و به توالت خالی کنید.</a:t>
            </a:r>
          </a:p>
          <a:p>
            <a:pPr algn="r" rtl="1"/>
            <a:r>
              <a:rPr lang="fa-IR" dirty="0"/>
              <a:t>صندلی را با صابون و آب شستشو دهید. (استفاده از حوله های کاغذی را در نظر بگیرید.) آب آشامیدنی خالی را در توالت. دوباره بشویید</a:t>
            </a:r>
          </a:p>
          <a:p>
            <a:pPr algn="r" rtl="1"/>
            <a:r>
              <a:rPr lang="fa-IR" dirty="0" smtClean="0"/>
              <a:t>خالی کردن </a:t>
            </a:r>
            <a:r>
              <a:rPr lang="fa-IR" dirty="0"/>
              <a:t>به توالت و فلاشینگ. اسپری با ضد عفونی کننده با توجه به دستورالعمل های برچسب. دست شستن. اجازه دهید صندلی پتکی به هوا خشک شود</a:t>
            </a:r>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56</a:t>
            </a:fld>
            <a:endParaRPr lang="en-US"/>
          </a:p>
        </p:txBody>
      </p:sp>
    </p:spTree>
    <p:extLst>
      <p:ext uri="{BB962C8B-B14F-4D97-AF65-F5344CB8AC3E}">
        <p14:creationId xmlns:p14="http://schemas.microsoft.com/office/powerpoint/2010/main" val="30625201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r" rtl="1"/>
            <a:r>
              <a:rPr lang="en-US" dirty="0" smtClean="0"/>
              <a:t>USDA </a:t>
            </a:r>
            <a:r>
              <a:rPr lang="fa-IR" dirty="0" smtClean="0"/>
              <a:t>چهار گام به ایمنی مواد غذایی = تمیز، جدا، فریز، کوک</a:t>
            </a:r>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57</a:t>
            </a:fld>
            <a:endParaRPr lang="en-US"/>
          </a:p>
        </p:txBody>
      </p:sp>
    </p:spTree>
    <p:extLst>
      <p:ext uri="{BB962C8B-B14F-4D97-AF65-F5344CB8AC3E}">
        <p14:creationId xmlns:p14="http://schemas.microsoft.com/office/powerpoint/2010/main" val="40596842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AFC40-C805-48A5-99A5-6B168DAB9FB8}" type="slidenum">
              <a:rPr lang="en-US" smtClean="0"/>
              <a:t>58</a:t>
            </a:fld>
            <a:endParaRPr lang="en-US" dirty="0"/>
          </a:p>
        </p:txBody>
      </p:sp>
    </p:spTree>
    <p:extLst>
      <p:ext uri="{BB962C8B-B14F-4D97-AF65-F5344CB8AC3E}">
        <p14:creationId xmlns:p14="http://schemas.microsoft.com/office/powerpoint/2010/main" val="7215510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59</a:t>
            </a:fld>
            <a:endParaRPr lang="en-US"/>
          </a:p>
        </p:txBody>
      </p:sp>
    </p:spTree>
    <p:extLst>
      <p:ext uri="{BB962C8B-B14F-4D97-AF65-F5344CB8AC3E}">
        <p14:creationId xmlns:p14="http://schemas.microsoft.com/office/powerpoint/2010/main" val="40132691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60</a:t>
            </a:fld>
            <a:endParaRPr lang="en-US"/>
          </a:p>
        </p:txBody>
      </p:sp>
    </p:spTree>
    <p:extLst>
      <p:ext uri="{BB962C8B-B14F-4D97-AF65-F5344CB8AC3E}">
        <p14:creationId xmlns:p14="http://schemas.microsoft.com/office/powerpoint/2010/main" val="2608901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r" rtl="1"/>
            <a:r>
              <a:rPr lang="fa-IR" dirty="0"/>
              <a:t>یادداشت ها: پیشگیری از بیماری های عفونی به خانواده ها و ارائه دهندگان کودکستان کمک می کند کیفیت زندگی خود را بهبود بخشد و صرفه جویی در وقت، هزینه های مراقبت های بهداشتی و کار از دست رفته</a:t>
            </a:r>
            <a:endParaRPr lang="en-US" dirty="0"/>
          </a:p>
        </p:txBody>
      </p:sp>
      <p:sp>
        <p:nvSpPr>
          <p:cNvPr id="4" name="Slide Number Placeholder 3"/>
          <p:cNvSpPr>
            <a:spLocks noGrp="1"/>
          </p:cNvSpPr>
          <p:nvPr>
            <p:ph type="sldNum" sz="quarter" idx="10"/>
          </p:nvPr>
        </p:nvSpPr>
        <p:spPr/>
        <p:txBody>
          <a:bodyPr/>
          <a:lstStyle/>
          <a:p>
            <a:fld id="{16978524-E623-4D6E-B8DC-FF35E837A3FA}" type="slidenum">
              <a:rPr lang="en-US" smtClean="0"/>
              <a:t>7</a:t>
            </a:fld>
            <a:endParaRPr lang="en-US" dirty="0"/>
          </a:p>
        </p:txBody>
      </p:sp>
    </p:spTree>
    <p:extLst>
      <p:ext uri="{BB962C8B-B14F-4D97-AF65-F5344CB8AC3E}">
        <p14:creationId xmlns:p14="http://schemas.microsoft.com/office/powerpoint/2010/main" val="13098992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61</a:t>
            </a:fld>
            <a:endParaRPr lang="en-US"/>
          </a:p>
        </p:txBody>
      </p:sp>
    </p:spTree>
    <p:extLst>
      <p:ext uri="{BB962C8B-B14F-4D97-AF65-F5344CB8AC3E}">
        <p14:creationId xmlns:p14="http://schemas.microsoft.com/office/powerpoint/2010/main" val="26089012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r" defTabSz="931774" rtl="1">
              <a:defRPr/>
            </a:pPr>
            <a:r>
              <a:rPr lang="fa-IR" dirty="0"/>
              <a:t>سطوح کار، ظروف، حوله، ظروف سفره و لوازم تمیز نگه دارید. بهترین وسیله برای شستن، شستن و پاکسازی ظروف و غذا خوردن، استفاده از یک ماشین ظرفشویی است. اگر ماشین ظرفشویی در دسترس نیست یا نمی تواند نصب شود، باید یک سینک سه بخشی برای شستشو، شستن و تمیز کردن ظروف مورد نیاز باشد. یک سینک دو جداره یا یک محفظه میتواند با اضافه کردن یک یا دو ظرف شستشو در صورت نیاز مورد استفاده قرار گیرد. استفاده از یک ردۀ خالی با یک صفحه ی تخلیه برای خنک کردن ظروف و ظروف.</a:t>
            </a:r>
          </a:p>
          <a:p>
            <a:pPr algn="r" defTabSz="931774" rtl="1">
              <a:defRPr/>
            </a:pPr>
            <a:endParaRPr lang="fa-IR" dirty="0"/>
          </a:p>
          <a:p>
            <a:pPr algn="r" defTabSz="931774" rtl="1">
              <a:defRPr/>
            </a:pPr>
            <a:r>
              <a:rPr lang="fa-IR" dirty="0"/>
              <a:t>بهترین استفاده از آب در حال اجرا برای شستشو است، زیرا اگر </a:t>
            </a:r>
            <a:r>
              <a:rPr lang="fa-IR" dirty="0" smtClean="0"/>
              <a:t>از</a:t>
            </a:r>
            <a:r>
              <a:rPr lang="fa-IR" baseline="0" dirty="0" smtClean="0"/>
              <a:t> طشت آب</a:t>
            </a:r>
            <a:r>
              <a:rPr lang="fa-IR" dirty="0" smtClean="0"/>
              <a:t> </a:t>
            </a:r>
            <a:r>
              <a:rPr lang="fa-IR" dirty="0"/>
              <a:t>استفاده کنید، آب در این ظرف ظرف غذا پس از شستشوی اول، آلوده خواهد شد.</a:t>
            </a:r>
            <a:endParaRPr lang="en-US" dirty="0"/>
          </a:p>
          <a:p>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62</a:t>
            </a:fld>
            <a:endParaRPr lang="en-US"/>
          </a:p>
        </p:txBody>
      </p:sp>
    </p:spTree>
    <p:extLst>
      <p:ext uri="{BB962C8B-B14F-4D97-AF65-F5344CB8AC3E}">
        <p14:creationId xmlns:p14="http://schemas.microsoft.com/office/powerpoint/2010/main" val="26281038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r" rtl="1"/>
            <a:r>
              <a:rPr lang="fa-IR" dirty="0" smtClean="0"/>
              <a:t>تمرین گروهی کوچک</a:t>
            </a:r>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63</a:t>
            </a:fld>
            <a:endParaRPr lang="en-US"/>
          </a:p>
        </p:txBody>
      </p:sp>
    </p:spTree>
    <p:extLst>
      <p:ext uri="{BB962C8B-B14F-4D97-AF65-F5344CB8AC3E}">
        <p14:creationId xmlns:p14="http://schemas.microsoft.com/office/powerpoint/2010/main" val="3649130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64</a:t>
            </a:fld>
            <a:endParaRPr lang="en-US" dirty="0"/>
          </a:p>
        </p:txBody>
      </p:sp>
    </p:spTree>
    <p:extLst>
      <p:ext uri="{BB962C8B-B14F-4D97-AF65-F5344CB8AC3E}">
        <p14:creationId xmlns:p14="http://schemas.microsoft.com/office/powerpoint/2010/main" val="19391558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AFC40-C805-48A5-99A5-6B168DAB9FB8}" type="slidenum">
              <a:rPr lang="en-US" smtClean="0"/>
              <a:t>65</a:t>
            </a:fld>
            <a:endParaRPr lang="en-US" dirty="0"/>
          </a:p>
        </p:txBody>
      </p:sp>
    </p:spTree>
    <p:extLst>
      <p:ext uri="{BB962C8B-B14F-4D97-AF65-F5344CB8AC3E}">
        <p14:creationId xmlns:p14="http://schemas.microsoft.com/office/powerpoint/2010/main" val="8818290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AFC40-C805-48A5-99A5-6B168DAB9FB8}" type="slidenum">
              <a:rPr lang="en-US" smtClean="0"/>
              <a:t>66</a:t>
            </a:fld>
            <a:endParaRPr lang="en-US" dirty="0"/>
          </a:p>
        </p:txBody>
      </p:sp>
    </p:spTree>
    <p:extLst>
      <p:ext uri="{BB962C8B-B14F-4D97-AF65-F5344CB8AC3E}">
        <p14:creationId xmlns:p14="http://schemas.microsoft.com/office/powerpoint/2010/main" val="7717155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r" defTabSz="931774" rtl="1">
              <a:defRPr/>
            </a:pPr>
            <a:r>
              <a:rPr lang="fa-IR" dirty="0" smtClean="0"/>
              <a:t>بسیاری از مشکلات بهداشتی ممکن است توسط هوا آلوده ایجاد شود. در هر مقررات صدور مجوز، در تنظیمات مراقبت از فرزندان مجاز، سیگار کشیدن مجاز نیست.</a:t>
            </a:r>
          </a:p>
          <a:p>
            <a:pPr algn="r" defTabSz="931774" rtl="1">
              <a:defRPr/>
            </a:pPr>
            <a:r>
              <a:rPr lang="fa-IR" dirty="0" smtClean="0"/>
              <a:t>فعالیت های گروه کوچک با استفاده از سلامت محیط زیست و توجه ایمنی به عنوان مرجع.</a:t>
            </a:r>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67</a:t>
            </a:fld>
            <a:endParaRPr lang="en-US" dirty="0"/>
          </a:p>
        </p:txBody>
      </p:sp>
    </p:spTree>
    <p:extLst>
      <p:ext uri="{BB962C8B-B14F-4D97-AF65-F5344CB8AC3E}">
        <p14:creationId xmlns:p14="http://schemas.microsoft.com/office/powerpoint/2010/main" val="24757269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r" rtl="1"/>
            <a:r>
              <a:rPr lang="fa-IR" dirty="0" smtClean="0"/>
              <a:t>دود، دود، اسپری آفت کش، احتراق و دود انجن</a:t>
            </a:r>
            <a:r>
              <a:rPr lang="fa-IR" baseline="0" dirty="0" smtClean="0"/>
              <a:t> ماشین و یا موتر</a:t>
            </a:r>
            <a:r>
              <a:rPr lang="fa-IR" dirty="0" smtClean="0"/>
              <a:t> خودرو می تواند همه را در خارج از منزل آلوده کند. توجه به شاخص کیفیت هوا از </a:t>
            </a:r>
            <a:r>
              <a:rPr lang="en-US" dirty="0" smtClean="0"/>
              <a:t>EPA.</a:t>
            </a:r>
          </a:p>
          <a:p>
            <a:pPr algn="r" rtl="1"/>
            <a:r>
              <a:rPr lang="fa-IR" dirty="0" smtClean="0"/>
              <a:t>به طور کلی، کودکان برای بازی در خارج از منزل سالمترند، اما زمانیکه کودکان باید در داخل باقی بمانند. فضای داخلی خود را تنظیم کنید تا فرصت های بازی فعال فراهم شود، زمانی که کودکان باید در داخل خانه بمانند.</a:t>
            </a:r>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68</a:t>
            </a:fld>
            <a:endParaRPr lang="en-US" dirty="0"/>
          </a:p>
        </p:txBody>
      </p:sp>
    </p:spTree>
    <p:extLst>
      <p:ext uri="{BB962C8B-B14F-4D97-AF65-F5344CB8AC3E}">
        <p14:creationId xmlns:p14="http://schemas.microsoft.com/office/powerpoint/2010/main" val="14781914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r" rtl="1"/>
            <a:r>
              <a:rPr lang="fa-IR" dirty="0"/>
              <a:t>آب شیرین در ایالات متحده به طور کلی امن است. قانون آب آشامیدنی قانون یک قانون فدرال است که به شرکت های آب و فاضلاب عمومی نیاز دارد تا آب را به طور مرتب آزمایش کنند و از استانداردهای فدرال سختگیرانه برخوردار باشند. استانداردهای کیفیت آب در کالیفرنیا حتی بیشتر از استانداردهای فدرال است. تست کیفیت آب سالانه انجام می شود و نتایج به هر مشتری در گزارش اعتماد مصرف کننده (</a:t>
            </a:r>
            <a:r>
              <a:rPr lang="en-US" dirty="0"/>
              <a:t>CCR) </a:t>
            </a:r>
            <a:r>
              <a:rPr lang="fa-IR" dirty="0"/>
              <a:t>ارسال می شود. شما می توانید وب سایت سیستم آب عمومی عمومی خود را برای </a:t>
            </a:r>
            <a:r>
              <a:rPr lang="en-US" dirty="0"/>
              <a:t>CCR </a:t>
            </a:r>
            <a:r>
              <a:rPr lang="fa-IR" dirty="0"/>
              <a:t>فعلی بررسی کنید.</a:t>
            </a:r>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69</a:t>
            </a:fld>
            <a:endParaRPr lang="en-US" dirty="0"/>
          </a:p>
        </p:txBody>
      </p:sp>
    </p:spTree>
    <p:extLst>
      <p:ext uri="{BB962C8B-B14F-4D97-AF65-F5344CB8AC3E}">
        <p14:creationId xmlns:p14="http://schemas.microsoft.com/office/powerpoint/2010/main" val="5750377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r" defTabSz="931774" rtl="1">
              <a:defRPr/>
            </a:pPr>
            <a:r>
              <a:rPr lang="fa-IR" dirty="0" smtClean="0"/>
              <a:t>اگر آب خود را از منابع خصوصی دریافت کنید، با بخش بهداشت عمومی محلی، اداره بهداشت عمومی کالیفرنیا یا آزمایشگاه تجاری مجاز برای اطلاعات در مورد آزمایش آب خود تماس بگیرید. برای کسب اطلاعات بیشتر در مورد مقررات مراقبت از کودک و آزمایش آب، با دفتر صدور مجوز مراقبت از کودکان منطقه خود تماس بگیرید.</a:t>
            </a:r>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70</a:t>
            </a:fld>
            <a:endParaRPr lang="en-US" dirty="0"/>
          </a:p>
        </p:txBody>
      </p:sp>
    </p:spTree>
    <p:extLst>
      <p:ext uri="{BB962C8B-B14F-4D97-AF65-F5344CB8AC3E}">
        <p14:creationId xmlns:p14="http://schemas.microsoft.com/office/powerpoint/2010/main" val="3105604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r" defTabSz="931774" rtl="1">
              <a:defRPr/>
            </a:pPr>
            <a:r>
              <a:rPr lang="fa-IR" dirty="0" smtClean="0"/>
              <a:t>اطفال با ایجاد بیماری در برابر میکروب ها و بیماری ها و از طریق واکسیناسیون (ایمن سازی)، ایمنی را توسعه می دهند.</a:t>
            </a:r>
          </a:p>
          <a:p>
            <a:pPr algn="r" defTabSz="931774" rtl="1">
              <a:defRPr/>
            </a:pPr>
            <a:endParaRPr lang="fa-IR" dirty="0" smtClean="0"/>
          </a:p>
          <a:p>
            <a:pPr algn="r" defTabSz="931774" rtl="1">
              <a:defRPr/>
            </a:pPr>
            <a:r>
              <a:rPr lang="fa-IR" dirty="0" smtClean="0"/>
              <a:t>توضیح دهید که رفتارهای معمول دوران کودکی مانند بازی در کف؛ خود را با تکان دادن انگشتان خود در دهان خود؛ کاوش در جهان با قرار دادن اسباب بازی ها و اشیاء دیگر در دهان آنها؛ و داشتن ارتباط نزدیک با دیگر کودکان و بزرگسالان موجب گسترش بیماری می شود. بچه ها فقط یادگیری عادت هایی را که باعث گسترش بیماری هایی مانند دست و پا شدن در آستین شما می شوند، می آموزند.</a:t>
            </a:r>
            <a:endParaRPr lang="en-US" dirty="0"/>
          </a:p>
        </p:txBody>
      </p:sp>
      <p:sp>
        <p:nvSpPr>
          <p:cNvPr id="4" name="Slide Number Placeholder 3"/>
          <p:cNvSpPr>
            <a:spLocks noGrp="1"/>
          </p:cNvSpPr>
          <p:nvPr>
            <p:ph type="sldNum" sz="quarter" idx="10"/>
          </p:nvPr>
        </p:nvSpPr>
        <p:spPr/>
        <p:txBody>
          <a:bodyPr/>
          <a:lstStyle/>
          <a:p>
            <a:fld id="{16978524-E623-4D6E-B8DC-FF35E837A3FA}" type="slidenum">
              <a:rPr lang="en-US" smtClean="0"/>
              <a:t>8</a:t>
            </a:fld>
            <a:endParaRPr lang="en-US" dirty="0"/>
          </a:p>
        </p:txBody>
      </p:sp>
    </p:spTree>
    <p:extLst>
      <p:ext uri="{BB962C8B-B14F-4D97-AF65-F5344CB8AC3E}">
        <p14:creationId xmlns:p14="http://schemas.microsoft.com/office/powerpoint/2010/main" val="22822378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r" rtl="1"/>
            <a:r>
              <a:rPr lang="fa-IR" dirty="0"/>
              <a:t>به احتمال زیاد آب شما برای نوشیدن امن است. با این حال، اگر شما نگران ایمنی آب آشامیدنی در ساختمان خود هستید، یک آزمایشگاه مجاز می تواند آزمایش کند</a:t>
            </a:r>
          </a:p>
          <a:p>
            <a:pPr algn="r" rtl="1"/>
            <a:r>
              <a:rPr lang="fa-IR" dirty="0"/>
              <a:t>آب از اتصالات فردی. آزمایشگاه شما را برای جمع آوری نمونه های آب ارسال می کند یا یک تکنسین برای جمع آوری نمونه ارسال می کند.</a:t>
            </a:r>
          </a:p>
          <a:p>
            <a:pPr algn="r" rtl="1"/>
            <a:r>
              <a:rPr lang="fa-IR" dirty="0"/>
              <a:t>برای کسب اطلاعات بیشتر در مورد آزمایش آب خود، با سیستم آبرسانی عمومی محلی تماس بگیرید.</a:t>
            </a:r>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71</a:t>
            </a:fld>
            <a:endParaRPr lang="en-US" dirty="0"/>
          </a:p>
        </p:txBody>
      </p:sp>
    </p:spTree>
    <p:extLst>
      <p:ext uri="{BB962C8B-B14F-4D97-AF65-F5344CB8AC3E}">
        <p14:creationId xmlns:p14="http://schemas.microsoft.com/office/powerpoint/2010/main" val="31056046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r" defTabSz="931774" rtl="1">
              <a:defRPr/>
            </a:pPr>
            <a:r>
              <a:rPr lang="fa-IR" dirty="0"/>
              <a:t>آب مورد استفاده برای تخلیه لوله ها می تواند برای اهداف دیگری مانند آبیاری گیاهان غیر خوراکی و چمن ها مورد استفاده قرار گیرد.</a:t>
            </a:r>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72</a:t>
            </a:fld>
            <a:endParaRPr lang="en-US" dirty="0"/>
          </a:p>
        </p:txBody>
      </p:sp>
    </p:spTree>
    <p:extLst>
      <p:ext uri="{BB962C8B-B14F-4D97-AF65-F5344CB8AC3E}">
        <p14:creationId xmlns:p14="http://schemas.microsoft.com/office/powerpoint/2010/main" val="31056046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r" rtl="1"/>
            <a:r>
              <a:rPr lang="fa-IR" dirty="0" smtClean="0"/>
              <a:t>حیوانات خانگی همراهان خوبی هستند و فرصت های زیادی برای یادگیری کودکان فراهم می کنند. با این حال، حیوانات می توانند بعضی از بیماری ها را به افراد منتقل کنند. این دستورالعمل ها را برای کاهش خطر گسترش بیماری دنبال کنید.</a:t>
            </a:r>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73</a:t>
            </a:fld>
            <a:endParaRPr lang="en-US" dirty="0"/>
          </a:p>
        </p:txBody>
      </p:sp>
    </p:spTree>
    <p:extLst>
      <p:ext uri="{BB962C8B-B14F-4D97-AF65-F5344CB8AC3E}">
        <p14:creationId xmlns:p14="http://schemas.microsoft.com/office/powerpoint/2010/main" val="25536502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74</a:t>
            </a:fld>
            <a:endParaRPr lang="en-US" dirty="0"/>
          </a:p>
        </p:txBody>
      </p:sp>
    </p:spTree>
    <p:extLst>
      <p:ext uri="{BB962C8B-B14F-4D97-AF65-F5344CB8AC3E}">
        <p14:creationId xmlns:p14="http://schemas.microsoft.com/office/powerpoint/2010/main" val="25536502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75</a:t>
            </a:fld>
            <a:endParaRPr lang="en-US" dirty="0"/>
          </a:p>
        </p:txBody>
      </p:sp>
    </p:spTree>
    <p:extLst>
      <p:ext uri="{BB962C8B-B14F-4D97-AF65-F5344CB8AC3E}">
        <p14:creationId xmlns:p14="http://schemas.microsoft.com/office/powerpoint/2010/main" val="255365022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r" rtl="1"/>
            <a:r>
              <a:rPr lang="fa-IR" dirty="0" smtClean="0"/>
              <a:t>آفات می توانند باعث آسیب یا گسترش بیماری در محیط مراقبت از کودکان شوند.</a:t>
            </a:r>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76</a:t>
            </a:fld>
            <a:endParaRPr lang="en-US" dirty="0"/>
          </a:p>
        </p:txBody>
      </p:sp>
    </p:spTree>
    <p:extLst>
      <p:ext uri="{BB962C8B-B14F-4D97-AF65-F5344CB8AC3E}">
        <p14:creationId xmlns:p14="http://schemas.microsoft.com/office/powerpoint/2010/main" val="29220008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AFC40-C805-48A5-99A5-6B168DAB9FB8}" type="slidenum">
              <a:rPr lang="en-US" smtClean="0"/>
              <a:t>77</a:t>
            </a:fld>
            <a:endParaRPr lang="en-US" dirty="0"/>
          </a:p>
        </p:txBody>
      </p:sp>
    </p:spTree>
    <p:extLst>
      <p:ext uri="{BB962C8B-B14F-4D97-AF65-F5344CB8AC3E}">
        <p14:creationId xmlns:p14="http://schemas.microsoft.com/office/powerpoint/2010/main" val="28373821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78</a:t>
            </a:fld>
            <a:endParaRPr lang="en-US" dirty="0"/>
          </a:p>
        </p:txBody>
      </p:sp>
    </p:spTree>
    <p:extLst>
      <p:ext uri="{BB962C8B-B14F-4D97-AF65-F5344CB8AC3E}">
        <p14:creationId xmlns:p14="http://schemas.microsoft.com/office/powerpoint/2010/main" val="16122674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پیشگیری یعنی از بین بردن آفات مواد غذایی، آب و پناهگاه نگهداری آفات. قانون مراقبت های سالم نیاز به ارائه دهندگان خدمات مراقبت از کودکی در صورت استفاده از آفت کش ها (شامل ضد میکروبی) آموزش سالانه </a:t>
            </a:r>
            <a:r>
              <a:rPr lang="en-US" dirty="0" smtClean="0"/>
              <a:t>IPM </a:t>
            </a:r>
            <a:r>
              <a:rPr lang="fa-IR" dirty="0" smtClean="0"/>
              <a:t>است. ارائه دهندگان خدمات مراقبت از کودک می توانند از کلاس آنلاین رایگان از وب سایت سازمان تنظیم مقررات آفت کش ها (</a:t>
            </a:r>
            <a:r>
              <a:rPr lang="en-US" dirty="0" smtClean="0"/>
              <a:t>DPR):</a:t>
            </a:r>
            <a:r>
              <a:rPr lang="en-US" baseline="0" dirty="0" smtClean="0"/>
              <a:t>http://apps.cdpr.ca.gov/schoolipm/training/main.cfm </a:t>
            </a:r>
          </a:p>
          <a:p>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79</a:t>
            </a:fld>
            <a:endParaRPr lang="en-US" dirty="0"/>
          </a:p>
        </p:txBody>
      </p:sp>
    </p:spTree>
    <p:extLst>
      <p:ext uri="{BB962C8B-B14F-4D97-AF65-F5344CB8AC3E}">
        <p14:creationId xmlns:p14="http://schemas.microsoft.com/office/powerpoint/2010/main" val="62931730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665" rtl="1">
              <a:defRPr/>
            </a:pPr>
            <a:r>
              <a:rPr lang="fa-IR" dirty="0"/>
              <a:t>بچه ها از شن و ماسه لذت می برند و یاد می گیرند. با این حال یک جعبه شن و ماسه می تواند خطر سلامتی و ایمنی باشد.</a:t>
            </a:r>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80</a:t>
            </a:fld>
            <a:endParaRPr lang="en-US" dirty="0"/>
          </a:p>
        </p:txBody>
      </p:sp>
    </p:spTree>
    <p:extLst>
      <p:ext uri="{BB962C8B-B14F-4D97-AF65-F5344CB8AC3E}">
        <p14:creationId xmlns:p14="http://schemas.microsoft.com/office/powerpoint/2010/main" val="3519873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mtClean="0"/>
              <a:t>“Route</a:t>
            </a:r>
            <a:r>
              <a:rPr lang="en-US" baseline="0" smtClean="0"/>
              <a:t> of transmission” means the way germs move from one person to another.</a:t>
            </a:r>
            <a:endParaRPr lang="en-US" dirty="0"/>
          </a:p>
        </p:txBody>
      </p:sp>
      <p:sp>
        <p:nvSpPr>
          <p:cNvPr id="4" name="Slide Number Placeholder 3"/>
          <p:cNvSpPr>
            <a:spLocks noGrp="1"/>
          </p:cNvSpPr>
          <p:nvPr>
            <p:ph type="sldNum" sz="quarter" idx="10"/>
          </p:nvPr>
        </p:nvSpPr>
        <p:spPr/>
        <p:txBody>
          <a:bodyPr/>
          <a:lstStyle/>
          <a:p>
            <a:fld id="{16978524-E623-4D6E-B8DC-FF35E837A3FA}" type="slidenum">
              <a:rPr lang="en-US" smtClean="0"/>
              <a:t>9</a:t>
            </a:fld>
            <a:endParaRPr lang="en-US" dirty="0"/>
          </a:p>
        </p:txBody>
      </p:sp>
    </p:spTree>
    <p:extLst>
      <p:ext uri="{BB962C8B-B14F-4D97-AF65-F5344CB8AC3E}">
        <p14:creationId xmlns:p14="http://schemas.microsoft.com/office/powerpoint/2010/main" val="105455482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665" rtl="1">
              <a:defRPr/>
            </a:pPr>
            <a:r>
              <a:rPr lang="fa-IR" dirty="0"/>
              <a:t>یک سیاست چیست؟ راهی برای بهبود ارتباطات، ارائه راهنمایی و اطمینان از عدالت. گاهی اوقات سياست ها، قانون هستند، همانطور که در مقررات صدور مجوز، و گاهی اوقات سیاست ها بر اساس "بهترین شیوه ها" استوار است. همه سیاست ها باید در زمان ثبت نام و بعد از آن مورد نیاز باشد.</a:t>
            </a:r>
          </a:p>
          <a:p>
            <a:pPr algn="r" defTabSz="931665" rtl="1">
              <a:defRPr/>
            </a:pPr>
            <a:endParaRPr lang="fa-IR" dirty="0"/>
          </a:p>
          <a:p>
            <a:pPr algn="r" defTabSz="931665" rtl="1">
              <a:defRPr/>
            </a:pPr>
            <a:r>
              <a:rPr lang="fa-IR" dirty="0"/>
              <a:t>از شرکت کنندگان بخواهید تا برخی از موضوعات سلامت پیشگیرانه را که نیازمند سیاست های واضح و کتبی است را فهرست کنید.</a:t>
            </a:r>
            <a:endParaRPr lang="en-US" b="1" dirty="0"/>
          </a:p>
        </p:txBody>
      </p:sp>
      <p:sp>
        <p:nvSpPr>
          <p:cNvPr id="4" name="Slide Number Placeholder 3"/>
          <p:cNvSpPr>
            <a:spLocks noGrp="1"/>
          </p:cNvSpPr>
          <p:nvPr>
            <p:ph type="sldNum" sz="quarter" idx="10"/>
          </p:nvPr>
        </p:nvSpPr>
        <p:spPr/>
        <p:txBody>
          <a:bodyPr/>
          <a:lstStyle/>
          <a:p>
            <a:fld id="{A41AFC40-C805-48A5-99A5-6B168DAB9FB8}" type="slidenum">
              <a:rPr lang="en-US" smtClean="0"/>
              <a:t>81</a:t>
            </a:fld>
            <a:endParaRPr lang="en-US" dirty="0"/>
          </a:p>
        </p:txBody>
      </p:sp>
    </p:spTree>
    <p:extLst>
      <p:ext uri="{BB962C8B-B14F-4D97-AF65-F5344CB8AC3E}">
        <p14:creationId xmlns:p14="http://schemas.microsoft.com/office/powerpoint/2010/main" val="6586236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82</a:t>
            </a:fld>
            <a:endParaRPr lang="en-US" dirty="0"/>
          </a:p>
        </p:txBody>
      </p:sp>
    </p:spTree>
    <p:extLst>
      <p:ext uri="{BB962C8B-B14F-4D97-AF65-F5344CB8AC3E}">
        <p14:creationId xmlns:p14="http://schemas.microsoft.com/office/powerpoint/2010/main" val="234269205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AFC40-C805-48A5-99A5-6B168DAB9FB8}" type="slidenum">
              <a:rPr lang="en-US" smtClean="0"/>
              <a:t>83</a:t>
            </a:fld>
            <a:endParaRPr lang="en-US" dirty="0"/>
          </a:p>
        </p:txBody>
      </p:sp>
    </p:spTree>
    <p:extLst>
      <p:ext uri="{BB962C8B-B14F-4D97-AF65-F5344CB8AC3E}">
        <p14:creationId xmlns:p14="http://schemas.microsoft.com/office/powerpoint/2010/main" val="342368965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مهم است که یک تاریخچه سلامتی و اطلاعات اضطراری برای هر کودک داشته باشید. شما باید اطلاعات مربوط به ایمن سازی، بیمه درمانی، هر و هر گونه سلامت خاص دیگری را که کودک دارید مانند آلرژی، آسم یا داروها داشته باشید. فرم های صدور مجوز به شما کمک می کند اطلاعات را جمع آوری کنید.</a:t>
            </a:r>
          </a:p>
          <a:p>
            <a:pPr algn="r" rtl="1"/>
            <a:r>
              <a:rPr lang="fa-IR" dirty="0" smtClean="0"/>
              <a:t>اگر یک کودک دارای نیازهای ویژه بهداشتی باشد، باید با ارائه دهنده مراقبت از خانواده و مراقبت های بهداشتی به منظور ایجاد یک طرح مراقبت کتبی، با آن کار کنید.</a:t>
            </a:r>
          </a:p>
          <a:p>
            <a:pPr algn="r" rtl="1"/>
            <a:r>
              <a:rPr lang="fa-IR" dirty="0" smtClean="0"/>
              <a:t>اطمینان حاصل کنید که اطلاعات تماس اورژانسی به روز ینعی</a:t>
            </a:r>
            <a:r>
              <a:rPr lang="fa-IR" baseline="0" dirty="0" smtClean="0"/>
              <a:t> بدون تغیر باشد</a:t>
            </a:r>
            <a:r>
              <a:rPr lang="fa-IR" dirty="0" smtClean="0"/>
              <a:t>.</a:t>
            </a:r>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84</a:t>
            </a:fld>
            <a:endParaRPr lang="en-US" dirty="0"/>
          </a:p>
        </p:txBody>
      </p:sp>
    </p:spTree>
    <p:extLst>
      <p:ext uri="{BB962C8B-B14F-4D97-AF65-F5344CB8AC3E}">
        <p14:creationId xmlns:p14="http://schemas.microsoft.com/office/powerpoint/2010/main" val="394704259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ایمن سازی یک راه مهم برای کاهش خطر گسترش بیماری های جدی در میان کودکان است. ایمن سازی برای ورود به مراقبت از کودکان مجاز توسط قانون لازم است. پدر و مادر یا نگهبانان دانش آموزان در هر مدرسه یا مرکز مراقبت از کودک، چه عمومی و چه خصوصی، دیگر مجاز به ارائه معافیت های اعتقادی شخصی برای یک واکسن مورد نیاز نیستند.</a:t>
            </a:r>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85</a:t>
            </a:fld>
            <a:endParaRPr lang="en-US" dirty="0"/>
          </a:p>
        </p:txBody>
      </p:sp>
    </p:spTree>
    <p:extLst>
      <p:ext uri="{BB962C8B-B14F-4D97-AF65-F5344CB8AC3E}">
        <p14:creationId xmlns:p14="http://schemas.microsoft.com/office/powerpoint/2010/main" val="238568347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هر کودک نیاز به یک کارت آبی در فایل نشان دادن وضعیت ایمن سازی روزانه دارد.</a:t>
            </a:r>
          </a:p>
          <a:p>
            <a:pPr algn="r" rtl="1"/>
            <a:r>
              <a:rPr lang="fa-IR" dirty="0" smtClean="0"/>
              <a:t>کاپی کارت های آبی را به شرکت کنندگان ارسال کنید. اطلاعات تماس آنها را برای شعبه ایمنی بخش اداره بهداشت محلی خود را به آنها بدهید.</a:t>
            </a:r>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86</a:t>
            </a:fld>
            <a:endParaRPr lang="en-US" dirty="0"/>
          </a:p>
        </p:txBody>
      </p:sp>
    </p:spTree>
    <p:extLst>
      <p:ext uri="{BB962C8B-B14F-4D97-AF65-F5344CB8AC3E}">
        <p14:creationId xmlns:p14="http://schemas.microsoft.com/office/powerpoint/2010/main" val="171043039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AFC40-C805-48A5-99A5-6B168DAB9FB8}" type="slidenum">
              <a:rPr lang="en-US" smtClean="0"/>
              <a:t>87</a:t>
            </a:fld>
            <a:endParaRPr lang="en-US" dirty="0"/>
          </a:p>
        </p:txBody>
      </p:sp>
    </p:spTree>
    <p:extLst>
      <p:ext uri="{BB962C8B-B14F-4D97-AF65-F5344CB8AC3E}">
        <p14:creationId xmlns:p14="http://schemas.microsoft.com/office/powerpoint/2010/main" val="215003856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88</a:t>
            </a:fld>
            <a:endParaRPr lang="en-US" dirty="0"/>
          </a:p>
        </p:txBody>
      </p:sp>
    </p:spTree>
    <p:extLst>
      <p:ext uri="{BB962C8B-B14F-4D97-AF65-F5344CB8AC3E}">
        <p14:creationId xmlns:p14="http://schemas.microsoft.com/office/powerpoint/2010/main" val="73621280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89</a:t>
            </a:fld>
            <a:endParaRPr lang="en-US" dirty="0"/>
          </a:p>
        </p:txBody>
      </p:sp>
    </p:spTree>
    <p:extLst>
      <p:ext uri="{BB962C8B-B14F-4D97-AF65-F5344CB8AC3E}">
        <p14:creationId xmlns:p14="http://schemas.microsoft.com/office/powerpoint/2010/main" val="154006257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طبق قانون این پرونده ها فقط می توانند با کارکنانی که نیاز به اطلاعات دارند به منظور انجام کار خود به اشتراک گذاشته شوند. اطالعات حفظ محرمانه بودن را در تنظیمات مراقبت از کودکان مشاهده کنید.</a:t>
            </a:r>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90</a:t>
            </a:fld>
            <a:endParaRPr lang="en-US" dirty="0"/>
          </a:p>
        </p:txBody>
      </p:sp>
    </p:spTree>
    <p:extLst>
      <p:ext uri="{BB962C8B-B14F-4D97-AF65-F5344CB8AC3E}">
        <p14:creationId xmlns:p14="http://schemas.microsoft.com/office/powerpoint/2010/main" val="812003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10</a:t>
            </a:fld>
            <a:endParaRPr lang="en-US" dirty="0"/>
          </a:p>
        </p:txBody>
      </p:sp>
    </p:spTree>
    <p:extLst>
      <p:ext uri="{BB962C8B-B14F-4D97-AF65-F5344CB8AC3E}">
        <p14:creationId xmlns:p14="http://schemas.microsoft.com/office/powerpoint/2010/main" val="29056506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فردی ممکن است در یک مرکز مراقبت از کودک یا خانه مراقبت از خانواده کار نکرده و یا داوطلب نشود، مگر اینکه ایمن شده باشد. به منظور واجد شرایط بودن معافیت، فرد باید یکی از موارد زیر را به مرکز مراقبت از کودک یا خانه مراقبت از خانواده ارائه دهد: تعیین یک پزشک مجاز، به صورت کتبی، که ایمن سازی به دلیل شرایط فیزیکی آنها برای آنها امن نیست شرایط پزشکی؛ یا تعیین یک پزشک مجاز، به صورت کتبی، که شواهدی از مصونیت فعلی دارد؛ یا فقط با توجه به واکسن آنفلوانزا، اعلامیه ای امضا شده که وی واکسن را رد کرده است. برای اطلاعات بیشتر و اطلاعات در مورد چگونگی واکسیناسیون، با بخش بهداشت عمومی محلی تماس بگیرید.</a:t>
            </a:r>
            <a:r>
              <a:rPr lang="en-US" dirty="0"/>
              <a:t> </a:t>
            </a:r>
          </a:p>
          <a:p>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91</a:t>
            </a:fld>
            <a:endParaRPr lang="en-US" dirty="0"/>
          </a:p>
        </p:txBody>
      </p:sp>
    </p:spTree>
    <p:extLst>
      <p:ext uri="{BB962C8B-B14F-4D97-AF65-F5344CB8AC3E}">
        <p14:creationId xmlns:p14="http://schemas.microsoft.com/office/powerpoint/2010/main" val="190499044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665" rtl="1">
              <a:defRPr/>
            </a:pPr>
            <a:r>
              <a:rPr lang="fa-IR" dirty="0" smtClean="0"/>
              <a:t>متأسفانه بسیاری از مراقبان مراقبت از سلامت خود را به منظور تمرکز بر نیازهای کودکان غافلگیر می کنند. سلامت کارکنان را اولویت بندی کنید.</a:t>
            </a:r>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92</a:t>
            </a:fld>
            <a:endParaRPr lang="en-US" dirty="0"/>
          </a:p>
        </p:txBody>
      </p:sp>
    </p:spTree>
    <p:extLst>
      <p:ext uri="{BB962C8B-B14F-4D97-AF65-F5344CB8AC3E}">
        <p14:creationId xmlns:p14="http://schemas.microsoft.com/office/powerpoint/2010/main" val="378182066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AFC40-C805-48A5-99A5-6B168DAB9FB8}" type="slidenum">
              <a:rPr lang="en-US" smtClean="0"/>
              <a:t>93</a:t>
            </a:fld>
            <a:endParaRPr lang="en-US" dirty="0"/>
          </a:p>
        </p:txBody>
      </p:sp>
    </p:spTree>
    <p:extLst>
      <p:ext uri="{BB962C8B-B14F-4D97-AF65-F5344CB8AC3E}">
        <p14:creationId xmlns:p14="http://schemas.microsoft.com/office/powerpoint/2010/main" val="84580429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AFC40-C805-48A5-99A5-6B168DAB9FB8}" type="slidenum">
              <a:rPr lang="en-US" smtClean="0"/>
              <a:t>94</a:t>
            </a:fld>
            <a:endParaRPr lang="en-US" dirty="0"/>
          </a:p>
        </p:txBody>
      </p:sp>
    </p:spTree>
    <p:extLst>
      <p:ext uri="{BB962C8B-B14F-4D97-AF65-F5344CB8AC3E}">
        <p14:creationId xmlns:p14="http://schemas.microsoft.com/office/powerpoint/2010/main" val="312981867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به نکات بهداشت و ایمنی مراجعه کنید: به غیر از کودکان به علت بیماری.</a:t>
            </a:r>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95</a:t>
            </a:fld>
            <a:endParaRPr lang="en-US" dirty="0"/>
          </a:p>
        </p:txBody>
      </p:sp>
    </p:spTree>
    <p:extLst>
      <p:ext uri="{BB962C8B-B14F-4D97-AF65-F5344CB8AC3E}">
        <p14:creationId xmlns:p14="http://schemas.microsoft.com/office/powerpoint/2010/main" val="245940528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یا اگر آنها دیگر معیارهای خروج را در اسلاید قبلی ببینند.</a:t>
            </a:r>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96</a:t>
            </a:fld>
            <a:endParaRPr lang="en-US" dirty="0"/>
          </a:p>
        </p:txBody>
      </p:sp>
    </p:spTree>
    <p:extLst>
      <p:ext uri="{BB962C8B-B14F-4D97-AF65-F5344CB8AC3E}">
        <p14:creationId xmlns:p14="http://schemas.microsoft.com/office/powerpoint/2010/main" val="364608867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AFC40-C805-48A5-99A5-6B168DAB9FB8}" type="slidenum">
              <a:rPr lang="en-US" smtClean="0"/>
              <a:t>97</a:t>
            </a:fld>
            <a:endParaRPr lang="en-US" dirty="0"/>
          </a:p>
        </p:txBody>
      </p:sp>
    </p:spTree>
    <p:extLst>
      <p:ext uri="{BB962C8B-B14F-4D97-AF65-F5344CB8AC3E}">
        <p14:creationId xmlns:p14="http://schemas.microsoft.com/office/powerpoint/2010/main" val="113614952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AFC40-C805-48A5-99A5-6B168DAB9FB8}" type="slidenum">
              <a:rPr lang="en-US" smtClean="0"/>
              <a:t>98</a:t>
            </a:fld>
            <a:endParaRPr lang="en-US" dirty="0"/>
          </a:p>
        </p:txBody>
      </p:sp>
    </p:spTree>
    <p:extLst>
      <p:ext uri="{BB962C8B-B14F-4D97-AF65-F5344CB8AC3E}">
        <p14:creationId xmlns:p14="http://schemas.microsoft.com/office/powerpoint/2010/main" val="177617875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665" rtl="1">
              <a:defRPr/>
            </a:pPr>
            <a:r>
              <a:rPr lang="fa-IR" dirty="0"/>
              <a:t>اطمینان به والدینی که در بهترین شرایط فرزندان کار می کنند. با زبان اصلی والدین (در صورت امکان) و بدون قضاوت ارتباط برقرار کنید.</a:t>
            </a:r>
            <a:endParaRPr lang="en-US" dirty="0" smtClean="0"/>
          </a:p>
          <a:p>
            <a:endParaRPr lang="en-US" dirty="0"/>
          </a:p>
          <a:p>
            <a:endParaRPr lang="en-US" b="1" i="1" dirty="0"/>
          </a:p>
        </p:txBody>
      </p:sp>
      <p:sp>
        <p:nvSpPr>
          <p:cNvPr id="4" name="Slide Number Placeholder 3"/>
          <p:cNvSpPr>
            <a:spLocks noGrp="1"/>
          </p:cNvSpPr>
          <p:nvPr>
            <p:ph type="sldNum" sz="quarter" idx="10"/>
          </p:nvPr>
        </p:nvSpPr>
        <p:spPr/>
        <p:txBody>
          <a:bodyPr/>
          <a:lstStyle/>
          <a:p>
            <a:fld id="{A41AFC40-C805-48A5-99A5-6B168DAB9FB8}" type="slidenum">
              <a:rPr lang="en-US" smtClean="0"/>
              <a:t>99</a:t>
            </a:fld>
            <a:endParaRPr lang="en-US" dirty="0"/>
          </a:p>
        </p:txBody>
      </p:sp>
    </p:spTree>
    <p:extLst>
      <p:ext uri="{BB962C8B-B14F-4D97-AF65-F5344CB8AC3E}">
        <p14:creationId xmlns:p14="http://schemas.microsoft.com/office/powerpoint/2010/main" val="367585176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هدف از ارتباط شما این است که مشاهدات خاص خود راجع به یک کودک (و شاید برخی اطلاعات مربوط به برنامه خود) را به اشتراک بگذارید و نظر خود را در مورد وضعیت فرزندتان بدست آورید، و همچنین توصیه هایی در مورد اینکه کودک می تواند به مراقبت بازگردد. به دلیل قوانین محرمانه بودن، ارائه دهندگان مراقبت های بهداشتی قادر به بحث در مورد سلامت کودک با شما نخواهند بود مگر اینکه یک فرم رضایت نامه از والدین داشته باشند.</a:t>
            </a:r>
            <a:r>
              <a:rPr lang="en-US" dirty="0"/>
              <a:t> </a:t>
            </a:r>
          </a:p>
          <a:p>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100</a:t>
            </a:fld>
            <a:endParaRPr lang="en-US" dirty="0"/>
          </a:p>
        </p:txBody>
      </p:sp>
    </p:spTree>
    <p:extLst>
      <p:ext uri="{BB962C8B-B14F-4D97-AF65-F5344CB8AC3E}">
        <p14:creationId xmlns:p14="http://schemas.microsoft.com/office/powerpoint/2010/main" val="31542408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dirty="0" smtClean="0"/>
              <a:t>edit</a:t>
            </a:r>
            <a:endParaRPr lang="en-US" dirty="0"/>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Translated by Child Action, Inc.</a:t>
            </a:r>
            <a:endParaRPr lang="en-US" dirty="0"/>
          </a:p>
        </p:txBody>
      </p:sp>
      <p:sp>
        <p:nvSpPr>
          <p:cNvPr id="7" name="Slide Number Placeholder 6"/>
          <p:cNvSpPr>
            <a:spLocks noGrp="1"/>
          </p:cNvSpPr>
          <p:nvPr>
            <p:ph type="sldNum" sz="quarter" idx="12"/>
          </p:nvPr>
        </p:nvSpPr>
        <p:spPr/>
        <p:txBody>
          <a:bodyPr/>
          <a:lstStyle/>
          <a:p>
            <a:fld id="{CB33E0CC-5607-D04B-A532-B6F1E80001DA}" type="slidenum">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Translated by Child Action, Inc.</a:t>
            </a:r>
            <a:endParaRPr lang="en-US" dirty="0"/>
          </a:p>
        </p:txBody>
      </p:sp>
      <p:sp>
        <p:nvSpPr>
          <p:cNvPr id="6" name="Slide Number Placeholder 5"/>
          <p:cNvSpPr>
            <a:spLocks noGrp="1"/>
          </p:cNvSpPr>
          <p:nvPr>
            <p:ph type="sldNum" sz="quarter" idx="12"/>
          </p:nvPr>
        </p:nvSpPr>
        <p:spPr/>
        <p:txBody>
          <a:bodyPr/>
          <a:lstStyle/>
          <a:p>
            <a:fld id="{CB33E0CC-5607-D04B-A532-B6F1E80001DA}" type="slidenum">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Translated by Child Action, Inc.</a:t>
            </a:r>
            <a:endParaRPr lang="en-US" dirty="0"/>
          </a:p>
        </p:txBody>
      </p:sp>
      <p:sp>
        <p:nvSpPr>
          <p:cNvPr id="6" name="Slide Number Placeholder 5"/>
          <p:cNvSpPr>
            <a:spLocks noGrp="1"/>
          </p:cNvSpPr>
          <p:nvPr>
            <p:ph type="sldNum" sz="quarter" idx="12"/>
          </p:nvPr>
        </p:nvSpPr>
        <p:spPr/>
        <p:txBody>
          <a:bodyPr/>
          <a:lstStyle/>
          <a:p>
            <a:fld id="{CB33E0CC-5607-D04B-A532-B6F1E80001DA}" type="slidenum">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5550074" y="6402888"/>
            <a:ext cx="2895600" cy="365125"/>
          </a:xfrm>
        </p:spPr>
        <p:txBody>
          <a:bodyPr/>
          <a:lstStyle>
            <a:lvl1pPr>
              <a:defRPr>
                <a:solidFill>
                  <a:srgbClr val="00347D"/>
                </a:solidFill>
              </a:defRPr>
            </a:lvl1pPr>
          </a:lstStyle>
          <a:p>
            <a:r>
              <a:rPr lang="en-US" dirty="0" smtClean="0"/>
              <a:t>Translated by Child Action, Inc.</a:t>
            </a:r>
            <a:endParaRPr lang="en-US" dirty="0"/>
          </a:p>
        </p:txBody>
      </p:sp>
      <p:sp>
        <p:nvSpPr>
          <p:cNvPr id="5" name="Slide Number Placeholder 4"/>
          <p:cNvSpPr>
            <a:spLocks noGrp="1"/>
          </p:cNvSpPr>
          <p:nvPr>
            <p:ph type="sldNum" sz="quarter" idx="12"/>
          </p:nvPr>
        </p:nvSpPr>
        <p:spPr/>
        <p:txBody>
          <a:bodyPr/>
          <a:lstStyle/>
          <a:p>
            <a:fld id="{CB33E0CC-5607-D04B-A532-B6F1E80001DA}" type="slidenum">
              <a:rPr lang="en-US" smtClean="0"/>
              <a:t>‹#›</a:t>
            </a:fld>
            <a:endParaRPr lang="en-US" dirty="0"/>
          </a:p>
        </p:txBody>
      </p:sp>
    </p:spTree>
    <p:custDataLst>
      <p:tags r:id="rId1"/>
    </p:custDataLst>
    <p:extLst>
      <p:ext uri="{BB962C8B-B14F-4D97-AF65-F5344CB8AC3E}">
        <p14:creationId xmlns:p14="http://schemas.microsoft.com/office/powerpoint/2010/main" val="2702240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5550074" y="6379618"/>
            <a:ext cx="2895600" cy="365125"/>
          </a:xfrm>
        </p:spPr>
        <p:txBody>
          <a:bodyPr/>
          <a:lstStyle/>
          <a:p>
            <a:r>
              <a:rPr lang="en-US" dirty="0" smtClean="0">
                <a:solidFill>
                  <a:srgbClr val="00347D"/>
                </a:solidFill>
              </a:rPr>
              <a:t>Translated by Child Action, Inc</a:t>
            </a:r>
            <a:r>
              <a:rPr lang="en-US" dirty="0" smtClean="0"/>
              <a:t>.</a:t>
            </a:r>
            <a:endParaRPr lang="en-US" dirty="0"/>
          </a:p>
        </p:txBody>
      </p:sp>
      <p:sp>
        <p:nvSpPr>
          <p:cNvPr id="5" name="Slide Number Placeholder 4"/>
          <p:cNvSpPr>
            <a:spLocks noGrp="1"/>
          </p:cNvSpPr>
          <p:nvPr>
            <p:ph type="sldNum" sz="quarter" idx="12"/>
          </p:nvPr>
        </p:nvSpPr>
        <p:spPr/>
        <p:txBody>
          <a:bodyPr/>
          <a:lstStyle/>
          <a:p>
            <a:fld id="{CB33E0CC-5607-D04B-A532-B6F1E80001DA}" type="slidenum">
              <a:rPr lang="en-US" smtClean="0"/>
              <a:t>‹#›</a:t>
            </a:fld>
            <a:endParaRPr lang="en-US" dirty="0"/>
          </a:p>
        </p:txBody>
      </p:sp>
    </p:spTree>
    <p:custDataLst>
      <p:tags r:id="rId1"/>
    </p:custDataLst>
    <p:extLst>
      <p:ext uri="{BB962C8B-B14F-4D97-AF65-F5344CB8AC3E}">
        <p14:creationId xmlns:p14="http://schemas.microsoft.com/office/powerpoint/2010/main" val="277825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Translated by Child Action, Inc.</a:t>
            </a:r>
            <a:endParaRPr lang="en-US" dirty="0"/>
          </a:p>
        </p:txBody>
      </p:sp>
      <p:sp>
        <p:nvSpPr>
          <p:cNvPr id="6" name="Slide Number Placeholder 5"/>
          <p:cNvSpPr>
            <a:spLocks noGrp="1"/>
          </p:cNvSpPr>
          <p:nvPr>
            <p:ph type="sldNum" sz="quarter" idx="12"/>
          </p:nvPr>
        </p:nvSpPr>
        <p:spPr/>
        <p:txBody>
          <a:bodyPr/>
          <a:lstStyle/>
          <a:p>
            <a:fld id="{D49E3C8B-F2C8-4112-95B7-D3A82549C9BF}" type="slidenum">
              <a:rPr lang="en-US" smtClean="0"/>
              <a:t>‹#›</a:t>
            </a:fld>
            <a:endParaRPr lang="en-US" dirty="0"/>
          </a:p>
        </p:txBody>
      </p:sp>
    </p:spTree>
    <p:extLst>
      <p:ext uri="{BB962C8B-B14F-4D97-AF65-F5344CB8AC3E}">
        <p14:creationId xmlns:p14="http://schemas.microsoft.com/office/powerpoint/2010/main" val="50394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Translated by Child Action, Inc.</a:t>
            </a:r>
            <a:endParaRPr lang="en-US" dirty="0"/>
          </a:p>
        </p:txBody>
      </p:sp>
      <p:sp>
        <p:nvSpPr>
          <p:cNvPr id="6" name="Slide Number Placeholder 5"/>
          <p:cNvSpPr>
            <a:spLocks noGrp="1"/>
          </p:cNvSpPr>
          <p:nvPr>
            <p:ph type="sldNum" sz="quarter" idx="12"/>
          </p:nvPr>
        </p:nvSpPr>
        <p:spPr/>
        <p:txBody>
          <a:bodyPr/>
          <a:lstStyle/>
          <a:p>
            <a:fld id="{D49E3C8B-F2C8-4112-95B7-D3A82549C9BF}" type="slidenum">
              <a:rPr lang="en-US" smtClean="0"/>
              <a:t>‹#›</a:t>
            </a:fld>
            <a:endParaRPr lang="en-US" dirty="0"/>
          </a:p>
        </p:txBody>
      </p:sp>
    </p:spTree>
    <p:extLst>
      <p:ext uri="{BB962C8B-B14F-4D97-AF65-F5344CB8AC3E}">
        <p14:creationId xmlns:p14="http://schemas.microsoft.com/office/powerpoint/2010/main" val="1862903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Translated by Child Action, Inc.</a:t>
            </a:r>
            <a:endParaRPr lang="en-US" dirty="0"/>
          </a:p>
        </p:txBody>
      </p:sp>
      <p:sp>
        <p:nvSpPr>
          <p:cNvPr id="6" name="Slide Number Placeholder 5"/>
          <p:cNvSpPr>
            <a:spLocks noGrp="1"/>
          </p:cNvSpPr>
          <p:nvPr>
            <p:ph type="sldNum" sz="quarter" idx="12"/>
          </p:nvPr>
        </p:nvSpPr>
        <p:spPr/>
        <p:txBody>
          <a:bodyPr/>
          <a:lstStyle/>
          <a:p>
            <a:fld id="{D49E3C8B-F2C8-4112-95B7-D3A82549C9BF}" type="slidenum">
              <a:rPr lang="en-US" smtClean="0"/>
              <a:t>‹#›</a:t>
            </a:fld>
            <a:endParaRPr lang="en-US" dirty="0"/>
          </a:p>
        </p:txBody>
      </p:sp>
    </p:spTree>
    <p:extLst>
      <p:ext uri="{BB962C8B-B14F-4D97-AF65-F5344CB8AC3E}">
        <p14:creationId xmlns:p14="http://schemas.microsoft.com/office/powerpoint/2010/main" val="1281275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Translated by Child Action, Inc.</a:t>
            </a:r>
            <a:endParaRPr lang="en-US" dirty="0"/>
          </a:p>
        </p:txBody>
      </p:sp>
      <p:sp>
        <p:nvSpPr>
          <p:cNvPr id="7" name="Slide Number Placeholder 6"/>
          <p:cNvSpPr>
            <a:spLocks noGrp="1"/>
          </p:cNvSpPr>
          <p:nvPr>
            <p:ph type="sldNum" sz="quarter" idx="12"/>
          </p:nvPr>
        </p:nvSpPr>
        <p:spPr/>
        <p:txBody>
          <a:bodyPr/>
          <a:lstStyle/>
          <a:p>
            <a:fld id="{D49E3C8B-F2C8-4112-95B7-D3A82549C9BF}" type="slidenum">
              <a:rPr lang="en-US" smtClean="0"/>
              <a:t>‹#›</a:t>
            </a:fld>
            <a:endParaRPr lang="en-US" dirty="0"/>
          </a:p>
        </p:txBody>
      </p:sp>
    </p:spTree>
    <p:extLst>
      <p:ext uri="{BB962C8B-B14F-4D97-AF65-F5344CB8AC3E}">
        <p14:creationId xmlns:p14="http://schemas.microsoft.com/office/powerpoint/2010/main" val="3602807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smtClean="0"/>
              <a:t>Translated by Child Action, Inc.</a:t>
            </a:r>
            <a:endParaRPr lang="en-US" dirty="0"/>
          </a:p>
        </p:txBody>
      </p:sp>
      <p:sp>
        <p:nvSpPr>
          <p:cNvPr id="9" name="Slide Number Placeholder 8"/>
          <p:cNvSpPr>
            <a:spLocks noGrp="1"/>
          </p:cNvSpPr>
          <p:nvPr>
            <p:ph type="sldNum" sz="quarter" idx="12"/>
          </p:nvPr>
        </p:nvSpPr>
        <p:spPr/>
        <p:txBody>
          <a:bodyPr/>
          <a:lstStyle/>
          <a:p>
            <a:fld id="{D49E3C8B-F2C8-4112-95B7-D3A82549C9BF}" type="slidenum">
              <a:rPr lang="en-US" smtClean="0"/>
              <a:t>‹#›</a:t>
            </a:fld>
            <a:endParaRPr lang="en-US" dirty="0"/>
          </a:p>
        </p:txBody>
      </p:sp>
    </p:spTree>
    <p:extLst>
      <p:ext uri="{BB962C8B-B14F-4D97-AF65-F5344CB8AC3E}">
        <p14:creationId xmlns:p14="http://schemas.microsoft.com/office/powerpoint/2010/main" val="3263114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 </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5550074" y="6402888"/>
            <a:ext cx="2895600" cy="365125"/>
          </a:xfrm>
        </p:spPr>
        <p:txBody>
          <a:bodyPr/>
          <a:lstStyle>
            <a:lvl1pPr>
              <a:defRPr>
                <a:solidFill>
                  <a:srgbClr val="00347D"/>
                </a:solidFill>
              </a:defRPr>
            </a:lvl1pPr>
          </a:lstStyle>
          <a:p>
            <a:r>
              <a:rPr lang="en-US" dirty="0" smtClean="0"/>
              <a:t>Translated by Child Action, Inc.</a:t>
            </a:r>
            <a:endParaRPr lang="en-US" dirty="0"/>
          </a:p>
        </p:txBody>
      </p:sp>
      <p:sp>
        <p:nvSpPr>
          <p:cNvPr id="5" name="Slide Number Placeholder 4"/>
          <p:cNvSpPr>
            <a:spLocks noGrp="1"/>
          </p:cNvSpPr>
          <p:nvPr>
            <p:ph type="sldNum" sz="quarter" idx="12"/>
          </p:nvPr>
        </p:nvSpPr>
        <p:spPr/>
        <p:txBody>
          <a:bodyPr/>
          <a:lstStyle/>
          <a:p>
            <a:fld id="{CB33E0CC-5607-D04B-A532-B6F1E80001DA}" type="slidenum">
              <a:rPr lang="en-US" smtClean="0"/>
              <a:t>‹#›</a:t>
            </a:fld>
            <a:endParaRPr lang="en-US" dirty="0"/>
          </a:p>
        </p:txBody>
      </p:sp>
    </p:spTree>
    <p:custDataLst>
      <p:tags r:id="rId1"/>
    </p:custDataLst>
    <p:extLst>
      <p:ext uri="{BB962C8B-B14F-4D97-AF65-F5344CB8AC3E}">
        <p14:creationId xmlns:p14="http://schemas.microsoft.com/office/powerpoint/2010/main" val="1174934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Translated by Child Action, Inc.</a:t>
            </a:r>
            <a:endParaRPr lang="en-US" dirty="0"/>
          </a:p>
        </p:txBody>
      </p:sp>
      <p:sp>
        <p:nvSpPr>
          <p:cNvPr id="5" name="Slide Number Placeholder 4"/>
          <p:cNvSpPr>
            <a:spLocks noGrp="1"/>
          </p:cNvSpPr>
          <p:nvPr>
            <p:ph type="sldNum" sz="quarter" idx="12"/>
          </p:nvPr>
        </p:nvSpPr>
        <p:spPr/>
        <p:txBody>
          <a:bodyPr/>
          <a:lstStyle/>
          <a:p>
            <a:fld id="{D49E3C8B-F2C8-4112-95B7-D3A82549C9BF}" type="slidenum">
              <a:rPr lang="en-US" smtClean="0"/>
              <a:t>‹#›</a:t>
            </a:fld>
            <a:endParaRPr lang="en-US" dirty="0"/>
          </a:p>
        </p:txBody>
      </p:sp>
    </p:spTree>
    <p:extLst>
      <p:ext uri="{BB962C8B-B14F-4D97-AF65-F5344CB8AC3E}">
        <p14:creationId xmlns:p14="http://schemas.microsoft.com/office/powerpoint/2010/main" val="2983418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Translated by Child Action, Inc.</a:t>
            </a:r>
            <a:endParaRPr lang="en-US" dirty="0"/>
          </a:p>
        </p:txBody>
      </p:sp>
      <p:sp>
        <p:nvSpPr>
          <p:cNvPr id="4" name="Slide Number Placeholder 3"/>
          <p:cNvSpPr>
            <a:spLocks noGrp="1"/>
          </p:cNvSpPr>
          <p:nvPr>
            <p:ph type="sldNum" sz="quarter" idx="12"/>
          </p:nvPr>
        </p:nvSpPr>
        <p:spPr/>
        <p:txBody>
          <a:bodyPr/>
          <a:lstStyle/>
          <a:p>
            <a:fld id="{D49E3C8B-F2C8-4112-95B7-D3A82549C9BF}" type="slidenum">
              <a:rPr lang="en-US" smtClean="0"/>
              <a:t>‹#›</a:t>
            </a:fld>
            <a:endParaRPr lang="en-US" dirty="0"/>
          </a:p>
        </p:txBody>
      </p:sp>
    </p:spTree>
    <p:extLst>
      <p:ext uri="{BB962C8B-B14F-4D97-AF65-F5344CB8AC3E}">
        <p14:creationId xmlns:p14="http://schemas.microsoft.com/office/powerpoint/2010/main" val="568454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Translated by Child Action, Inc.</a:t>
            </a:r>
            <a:endParaRPr lang="en-US" dirty="0"/>
          </a:p>
        </p:txBody>
      </p:sp>
      <p:sp>
        <p:nvSpPr>
          <p:cNvPr id="7" name="Slide Number Placeholder 6"/>
          <p:cNvSpPr>
            <a:spLocks noGrp="1"/>
          </p:cNvSpPr>
          <p:nvPr>
            <p:ph type="sldNum" sz="quarter" idx="12"/>
          </p:nvPr>
        </p:nvSpPr>
        <p:spPr/>
        <p:txBody>
          <a:bodyPr/>
          <a:lstStyle/>
          <a:p>
            <a:fld id="{D49E3C8B-F2C8-4112-95B7-D3A82549C9BF}" type="slidenum">
              <a:rPr lang="en-US" smtClean="0"/>
              <a:t>‹#›</a:t>
            </a:fld>
            <a:endParaRPr lang="en-US" dirty="0"/>
          </a:p>
        </p:txBody>
      </p:sp>
    </p:spTree>
    <p:extLst>
      <p:ext uri="{BB962C8B-B14F-4D97-AF65-F5344CB8AC3E}">
        <p14:creationId xmlns:p14="http://schemas.microsoft.com/office/powerpoint/2010/main" val="1301828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Translated by Child Action, Inc.</a:t>
            </a:r>
            <a:endParaRPr lang="en-US" dirty="0"/>
          </a:p>
        </p:txBody>
      </p:sp>
      <p:sp>
        <p:nvSpPr>
          <p:cNvPr id="7" name="Slide Number Placeholder 6"/>
          <p:cNvSpPr>
            <a:spLocks noGrp="1"/>
          </p:cNvSpPr>
          <p:nvPr>
            <p:ph type="sldNum" sz="quarter" idx="12"/>
          </p:nvPr>
        </p:nvSpPr>
        <p:spPr/>
        <p:txBody>
          <a:bodyPr/>
          <a:lstStyle/>
          <a:p>
            <a:fld id="{D49E3C8B-F2C8-4112-95B7-D3A82549C9BF}" type="slidenum">
              <a:rPr lang="en-US" smtClean="0"/>
              <a:t>‹#›</a:t>
            </a:fld>
            <a:endParaRPr lang="en-US" dirty="0"/>
          </a:p>
        </p:txBody>
      </p:sp>
    </p:spTree>
    <p:extLst>
      <p:ext uri="{BB962C8B-B14F-4D97-AF65-F5344CB8AC3E}">
        <p14:creationId xmlns:p14="http://schemas.microsoft.com/office/powerpoint/2010/main" val="5316363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Translated by Child Action, Inc.</a:t>
            </a:r>
            <a:endParaRPr lang="en-US" dirty="0"/>
          </a:p>
        </p:txBody>
      </p:sp>
      <p:sp>
        <p:nvSpPr>
          <p:cNvPr id="6" name="Slide Number Placeholder 5"/>
          <p:cNvSpPr>
            <a:spLocks noGrp="1"/>
          </p:cNvSpPr>
          <p:nvPr>
            <p:ph type="sldNum" sz="quarter" idx="12"/>
          </p:nvPr>
        </p:nvSpPr>
        <p:spPr/>
        <p:txBody>
          <a:bodyPr/>
          <a:lstStyle/>
          <a:p>
            <a:fld id="{D49E3C8B-F2C8-4112-95B7-D3A82549C9BF}" type="slidenum">
              <a:rPr lang="en-US" smtClean="0"/>
              <a:t>‹#›</a:t>
            </a:fld>
            <a:endParaRPr lang="en-US" dirty="0"/>
          </a:p>
        </p:txBody>
      </p:sp>
    </p:spTree>
    <p:extLst>
      <p:ext uri="{BB962C8B-B14F-4D97-AF65-F5344CB8AC3E}">
        <p14:creationId xmlns:p14="http://schemas.microsoft.com/office/powerpoint/2010/main" val="17058649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Translated by Child Action, Inc.</a:t>
            </a:r>
            <a:endParaRPr lang="en-US" dirty="0"/>
          </a:p>
        </p:txBody>
      </p:sp>
      <p:sp>
        <p:nvSpPr>
          <p:cNvPr id="6" name="Slide Number Placeholder 5"/>
          <p:cNvSpPr>
            <a:spLocks noGrp="1"/>
          </p:cNvSpPr>
          <p:nvPr>
            <p:ph type="sldNum" sz="quarter" idx="12"/>
          </p:nvPr>
        </p:nvSpPr>
        <p:spPr/>
        <p:txBody>
          <a:bodyPr/>
          <a:lstStyle/>
          <a:p>
            <a:fld id="{D49E3C8B-F2C8-4112-95B7-D3A82549C9BF}" type="slidenum">
              <a:rPr lang="en-US" smtClean="0"/>
              <a:t>‹#›</a:t>
            </a:fld>
            <a:endParaRPr lang="en-US" dirty="0"/>
          </a:p>
        </p:txBody>
      </p:sp>
    </p:spTree>
    <p:extLst>
      <p:ext uri="{BB962C8B-B14F-4D97-AF65-F5344CB8AC3E}">
        <p14:creationId xmlns:p14="http://schemas.microsoft.com/office/powerpoint/2010/main" val="14393229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Translated by Child Action, Inc.</a:t>
            </a:r>
            <a:endParaRPr lang="en-US" dirty="0"/>
          </a:p>
        </p:txBody>
      </p:sp>
      <p:sp>
        <p:nvSpPr>
          <p:cNvPr id="5" name="Slide Number Placeholder 4"/>
          <p:cNvSpPr>
            <a:spLocks noGrp="1"/>
          </p:cNvSpPr>
          <p:nvPr>
            <p:ph type="sldNum" sz="quarter" idx="12"/>
          </p:nvPr>
        </p:nvSpPr>
        <p:spPr/>
        <p:txBody>
          <a:bodyPr/>
          <a:lstStyle/>
          <a:p>
            <a:fld id="{D49E3C8B-F2C8-4112-95B7-D3A82549C9BF}" type="slidenum">
              <a:rPr lang="en-US" smtClean="0"/>
              <a:t>‹#›</a:t>
            </a:fld>
            <a:endParaRPr lang="en-US" dirty="0"/>
          </a:p>
        </p:txBody>
      </p:sp>
    </p:spTree>
    <p:custDataLst>
      <p:tags r:id="rId1"/>
    </p:custDataLst>
    <p:extLst>
      <p:ext uri="{BB962C8B-B14F-4D97-AF65-F5344CB8AC3E}">
        <p14:creationId xmlns:p14="http://schemas.microsoft.com/office/powerpoint/2010/main" val="9099156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Translated by Child Action, Inc.</a:t>
            </a:r>
            <a:endParaRPr lang="en-US" dirty="0"/>
          </a:p>
        </p:txBody>
      </p:sp>
      <p:sp>
        <p:nvSpPr>
          <p:cNvPr id="6" name="Slide Number Placeholder 5"/>
          <p:cNvSpPr>
            <a:spLocks noGrp="1"/>
          </p:cNvSpPr>
          <p:nvPr>
            <p:ph type="sldNum" sz="quarter" idx="12"/>
          </p:nvPr>
        </p:nvSpPr>
        <p:spPr/>
        <p:txBody>
          <a:bodyPr/>
          <a:lstStyle/>
          <a:p>
            <a:fld id="{B29F1CD0-A17A-46E6-8315-082AAB923867}" type="slidenum">
              <a:rPr lang="en-US" smtClean="0"/>
              <a:t>‹#›</a:t>
            </a:fld>
            <a:endParaRPr lang="en-US" dirty="0"/>
          </a:p>
        </p:txBody>
      </p:sp>
    </p:spTree>
    <p:extLst>
      <p:ext uri="{BB962C8B-B14F-4D97-AF65-F5344CB8AC3E}">
        <p14:creationId xmlns:p14="http://schemas.microsoft.com/office/powerpoint/2010/main" val="23388467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Translated by Child Action, Inc.</a:t>
            </a:r>
            <a:endParaRPr lang="en-US" dirty="0"/>
          </a:p>
        </p:txBody>
      </p:sp>
      <p:sp>
        <p:nvSpPr>
          <p:cNvPr id="6" name="Slide Number Placeholder 5"/>
          <p:cNvSpPr>
            <a:spLocks noGrp="1"/>
          </p:cNvSpPr>
          <p:nvPr>
            <p:ph type="sldNum" sz="quarter" idx="12"/>
          </p:nvPr>
        </p:nvSpPr>
        <p:spPr/>
        <p:txBody>
          <a:bodyPr/>
          <a:lstStyle/>
          <a:p>
            <a:fld id="{B29F1CD0-A17A-46E6-8315-082AAB923867}" type="slidenum">
              <a:rPr lang="en-US" smtClean="0"/>
              <a:t>‹#›</a:t>
            </a:fld>
            <a:endParaRPr lang="en-US" dirty="0"/>
          </a:p>
        </p:txBody>
      </p:sp>
    </p:spTree>
    <p:extLst>
      <p:ext uri="{BB962C8B-B14F-4D97-AF65-F5344CB8AC3E}">
        <p14:creationId xmlns:p14="http://schemas.microsoft.com/office/powerpoint/2010/main" val="9601957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Translated by Child Action, Inc.</a:t>
            </a:r>
            <a:endParaRPr lang="en-US" dirty="0"/>
          </a:p>
        </p:txBody>
      </p:sp>
      <p:sp>
        <p:nvSpPr>
          <p:cNvPr id="6" name="Slide Number Placeholder 5"/>
          <p:cNvSpPr>
            <a:spLocks noGrp="1"/>
          </p:cNvSpPr>
          <p:nvPr>
            <p:ph type="sldNum" sz="quarter" idx="12"/>
          </p:nvPr>
        </p:nvSpPr>
        <p:spPr/>
        <p:txBody>
          <a:bodyPr/>
          <a:lstStyle/>
          <a:p>
            <a:fld id="{B29F1CD0-A17A-46E6-8315-082AAB923867}" type="slidenum">
              <a:rPr lang="en-US" smtClean="0"/>
              <a:t>‹#›</a:t>
            </a:fld>
            <a:endParaRPr lang="en-US" dirty="0"/>
          </a:p>
        </p:txBody>
      </p:sp>
    </p:spTree>
    <p:extLst>
      <p:ext uri="{BB962C8B-B14F-4D97-AF65-F5344CB8AC3E}">
        <p14:creationId xmlns:p14="http://schemas.microsoft.com/office/powerpoint/2010/main" val="2700635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5550074" y="6450513"/>
            <a:ext cx="2895600" cy="365125"/>
          </a:xfrm>
        </p:spPr>
        <p:txBody>
          <a:bodyPr/>
          <a:lstStyle/>
          <a:p>
            <a:r>
              <a:rPr lang="en-US" dirty="0" smtClean="0">
                <a:solidFill>
                  <a:srgbClr val="00347D"/>
                </a:solidFill>
              </a:rPr>
              <a:t>Translated by Child Action, Inc</a:t>
            </a:r>
            <a:r>
              <a:rPr lang="en-US" dirty="0" smtClean="0"/>
              <a:t>.</a:t>
            </a:r>
            <a:endParaRPr lang="en-US" dirty="0"/>
          </a:p>
        </p:txBody>
      </p:sp>
      <p:sp>
        <p:nvSpPr>
          <p:cNvPr id="6" name="Slide Number Placeholder 5"/>
          <p:cNvSpPr>
            <a:spLocks noGrp="1"/>
          </p:cNvSpPr>
          <p:nvPr>
            <p:ph type="sldNum" sz="quarter" idx="12"/>
          </p:nvPr>
        </p:nvSpPr>
        <p:spPr/>
        <p:txBody>
          <a:bodyPr/>
          <a:lstStyle/>
          <a:p>
            <a:fld id="{CB33E0CC-5607-D04B-A532-B6F1E80001DA}" type="slidenum">
              <a:t>‹#›</a:t>
            </a:fld>
            <a:endParaRPr lang="en-US" dirty="0"/>
          </a:p>
        </p:txBody>
      </p:sp>
    </p:spTree>
    <p:custDataLst>
      <p:tags r:id="rId1"/>
    </p:custData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Translated by Child Action, Inc.</a:t>
            </a:r>
            <a:endParaRPr lang="en-US" dirty="0"/>
          </a:p>
        </p:txBody>
      </p:sp>
      <p:sp>
        <p:nvSpPr>
          <p:cNvPr id="7" name="Slide Number Placeholder 6"/>
          <p:cNvSpPr>
            <a:spLocks noGrp="1"/>
          </p:cNvSpPr>
          <p:nvPr>
            <p:ph type="sldNum" sz="quarter" idx="12"/>
          </p:nvPr>
        </p:nvSpPr>
        <p:spPr/>
        <p:txBody>
          <a:bodyPr/>
          <a:lstStyle/>
          <a:p>
            <a:fld id="{B29F1CD0-A17A-46E6-8315-082AAB923867}" type="slidenum">
              <a:rPr lang="en-US" smtClean="0"/>
              <a:t>‹#›</a:t>
            </a:fld>
            <a:endParaRPr lang="en-US" dirty="0"/>
          </a:p>
        </p:txBody>
      </p:sp>
    </p:spTree>
    <p:extLst>
      <p:ext uri="{BB962C8B-B14F-4D97-AF65-F5344CB8AC3E}">
        <p14:creationId xmlns:p14="http://schemas.microsoft.com/office/powerpoint/2010/main" val="3471430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smtClean="0"/>
              <a:t>Translated by Child Action, Inc.</a:t>
            </a:r>
            <a:endParaRPr lang="en-US" dirty="0"/>
          </a:p>
        </p:txBody>
      </p:sp>
      <p:sp>
        <p:nvSpPr>
          <p:cNvPr id="9" name="Slide Number Placeholder 8"/>
          <p:cNvSpPr>
            <a:spLocks noGrp="1"/>
          </p:cNvSpPr>
          <p:nvPr>
            <p:ph type="sldNum" sz="quarter" idx="12"/>
          </p:nvPr>
        </p:nvSpPr>
        <p:spPr/>
        <p:txBody>
          <a:bodyPr/>
          <a:lstStyle/>
          <a:p>
            <a:fld id="{B29F1CD0-A17A-46E6-8315-082AAB923867}" type="slidenum">
              <a:rPr lang="en-US" smtClean="0"/>
              <a:t>‹#›</a:t>
            </a:fld>
            <a:endParaRPr lang="en-US" dirty="0"/>
          </a:p>
        </p:txBody>
      </p:sp>
    </p:spTree>
    <p:extLst>
      <p:ext uri="{BB962C8B-B14F-4D97-AF65-F5344CB8AC3E}">
        <p14:creationId xmlns:p14="http://schemas.microsoft.com/office/powerpoint/2010/main" val="24155205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Translated by Child Action, Inc.</a:t>
            </a:r>
            <a:endParaRPr lang="en-US" dirty="0"/>
          </a:p>
        </p:txBody>
      </p:sp>
      <p:sp>
        <p:nvSpPr>
          <p:cNvPr id="5" name="Slide Number Placeholder 4"/>
          <p:cNvSpPr>
            <a:spLocks noGrp="1"/>
          </p:cNvSpPr>
          <p:nvPr>
            <p:ph type="sldNum" sz="quarter" idx="12"/>
          </p:nvPr>
        </p:nvSpPr>
        <p:spPr/>
        <p:txBody>
          <a:bodyPr/>
          <a:lstStyle/>
          <a:p>
            <a:fld id="{B29F1CD0-A17A-46E6-8315-082AAB923867}" type="slidenum">
              <a:rPr lang="en-US" smtClean="0"/>
              <a:t>‹#›</a:t>
            </a:fld>
            <a:endParaRPr lang="en-US" dirty="0"/>
          </a:p>
        </p:txBody>
      </p:sp>
    </p:spTree>
    <p:extLst>
      <p:ext uri="{BB962C8B-B14F-4D97-AF65-F5344CB8AC3E}">
        <p14:creationId xmlns:p14="http://schemas.microsoft.com/office/powerpoint/2010/main" val="31745742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Translated by Child Action, Inc.</a:t>
            </a:r>
            <a:endParaRPr lang="en-US" dirty="0"/>
          </a:p>
        </p:txBody>
      </p:sp>
      <p:sp>
        <p:nvSpPr>
          <p:cNvPr id="4" name="Slide Number Placeholder 3"/>
          <p:cNvSpPr>
            <a:spLocks noGrp="1"/>
          </p:cNvSpPr>
          <p:nvPr>
            <p:ph type="sldNum" sz="quarter" idx="12"/>
          </p:nvPr>
        </p:nvSpPr>
        <p:spPr/>
        <p:txBody>
          <a:bodyPr/>
          <a:lstStyle/>
          <a:p>
            <a:fld id="{B29F1CD0-A17A-46E6-8315-082AAB923867}" type="slidenum">
              <a:rPr lang="en-US" smtClean="0"/>
              <a:t>‹#›</a:t>
            </a:fld>
            <a:endParaRPr lang="en-US" dirty="0"/>
          </a:p>
        </p:txBody>
      </p:sp>
    </p:spTree>
    <p:extLst>
      <p:ext uri="{BB962C8B-B14F-4D97-AF65-F5344CB8AC3E}">
        <p14:creationId xmlns:p14="http://schemas.microsoft.com/office/powerpoint/2010/main" val="29676169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Translated by Child Action, Inc.</a:t>
            </a:r>
            <a:endParaRPr lang="en-US" dirty="0"/>
          </a:p>
        </p:txBody>
      </p:sp>
      <p:sp>
        <p:nvSpPr>
          <p:cNvPr id="7" name="Slide Number Placeholder 6"/>
          <p:cNvSpPr>
            <a:spLocks noGrp="1"/>
          </p:cNvSpPr>
          <p:nvPr>
            <p:ph type="sldNum" sz="quarter" idx="12"/>
          </p:nvPr>
        </p:nvSpPr>
        <p:spPr/>
        <p:txBody>
          <a:bodyPr/>
          <a:lstStyle/>
          <a:p>
            <a:fld id="{B29F1CD0-A17A-46E6-8315-082AAB923867}" type="slidenum">
              <a:rPr lang="en-US" smtClean="0"/>
              <a:t>‹#›</a:t>
            </a:fld>
            <a:endParaRPr lang="en-US" dirty="0"/>
          </a:p>
        </p:txBody>
      </p:sp>
    </p:spTree>
    <p:extLst>
      <p:ext uri="{BB962C8B-B14F-4D97-AF65-F5344CB8AC3E}">
        <p14:creationId xmlns:p14="http://schemas.microsoft.com/office/powerpoint/2010/main" val="18667445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Translated by Child Action, Inc.</a:t>
            </a:r>
            <a:endParaRPr lang="en-US" dirty="0"/>
          </a:p>
        </p:txBody>
      </p:sp>
      <p:sp>
        <p:nvSpPr>
          <p:cNvPr id="7" name="Slide Number Placeholder 6"/>
          <p:cNvSpPr>
            <a:spLocks noGrp="1"/>
          </p:cNvSpPr>
          <p:nvPr>
            <p:ph type="sldNum" sz="quarter" idx="12"/>
          </p:nvPr>
        </p:nvSpPr>
        <p:spPr/>
        <p:txBody>
          <a:bodyPr/>
          <a:lstStyle/>
          <a:p>
            <a:fld id="{B29F1CD0-A17A-46E6-8315-082AAB923867}" type="slidenum">
              <a:rPr lang="en-US" smtClean="0"/>
              <a:t>‹#›</a:t>
            </a:fld>
            <a:endParaRPr lang="en-US" dirty="0"/>
          </a:p>
        </p:txBody>
      </p:sp>
    </p:spTree>
    <p:extLst>
      <p:ext uri="{BB962C8B-B14F-4D97-AF65-F5344CB8AC3E}">
        <p14:creationId xmlns:p14="http://schemas.microsoft.com/office/powerpoint/2010/main" val="13715846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Translated by Child Action, Inc.</a:t>
            </a:r>
            <a:endParaRPr lang="en-US" dirty="0"/>
          </a:p>
        </p:txBody>
      </p:sp>
      <p:sp>
        <p:nvSpPr>
          <p:cNvPr id="6" name="Slide Number Placeholder 5"/>
          <p:cNvSpPr>
            <a:spLocks noGrp="1"/>
          </p:cNvSpPr>
          <p:nvPr>
            <p:ph type="sldNum" sz="quarter" idx="12"/>
          </p:nvPr>
        </p:nvSpPr>
        <p:spPr/>
        <p:txBody>
          <a:bodyPr/>
          <a:lstStyle/>
          <a:p>
            <a:fld id="{B29F1CD0-A17A-46E6-8315-082AAB923867}" type="slidenum">
              <a:rPr lang="en-US" smtClean="0"/>
              <a:t>‹#›</a:t>
            </a:fld>
            <a:endParaRPr lang="en-US" dirty="0"/>
          </a:p>
        </p:txBody>
      </p:sp>
    </p:spTree>
    <p:extLst>
      <p:ext uri="{BB962C8B-B14F-4D97-AF65-F5344CB8AC3E}">
        <p14:creationId xmlns:p14="http://schemas.microsoft.com/office/powerpoint/2010/main" val="35353818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Translated by Child Action, Inc.</a:t>
            </a:r>
            <a:endParaRPr lang="en-US" dirty="0"/>
          </a:p>
        </p:txBody>
      </p:sp>
      <p:sp>
        <p:nvSpPr>
          <p:cNvPr id="6" name="Slide Number Placeholder 5"/>
          <p:cNvSpPr>
            <a:spLocks noGrp="1"/>
          </p:cNvSpPr>
          <p:nvPr>
            <p:ph type="sldNum" sz="quarter" idx="12"/>
          </p:nvPr>
        </p:nvSpPr>
        <p:spPr/>
        <p:txBody>
          <a:bodyPr/>
          <a:lstStyle/>
          <a:p>
            <a:fld id="{B29F1CD0-A17A-46E6-8315-082AAB923867}" type="slidenum">
              <a:rPr lang="en-US" smtClean="0"/>
              <a:t>‹#›</a:t>
            </a:fld>
            <a:endParaRPr lang="en-US" dirty="0"/>
          </a:p>
        </p:txBody>
      </p:sp>
    </p:spTree>
    <p:extLst>
      <p:ext uri="{BB962C8B-B14F-4D97-AF65-F5344CB8AC3E}">
        <p14:creationId xmlns:p14="http://schemas.microsoft.com/office/powerpoint/2010/main" val="28331575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Translated by Child Action, Inc.</a:t>
            </a:r>
            <a:endParaRPr lang="en-US" dirty="0"/>
          </a:p>
        </p:txBody>
      </p:sp>
      <p:sp>
        <p:nvSpPr>
          <p:cNvPr id="5" name="Slide Number Placeholder 4"/>
          <p:cNvSpPr>
            <a:spLocks noGrp="1"/>
          </p:cNvSpPr>
          <p:nvPr>
            <p:ph type="sldNum" sz="quarter" idx="12"/>
          </p:nvPr>
        </p:nvSpPr>
        <p:spPr/>
        <p:txBody>
          <a:bodyPr/>
          <a:lstStyle/>
          <a:p>
            <a:fld id="{B29F1CD0-A17A-46E6-8315-082AAB923867}" type="slidenum">
              <a:rPr lang="en-US" smtClean="0"/>
              <a:t>‹#›</a:t>
            </a:fld>
            <a:endParaRPr lang="en-US" dirty="0"/>
          </a:p>
        </p:txBody>
      </p:sp>
    </p:spTree>
    <p:custDataLst>
      <p:tags r:id="rId1"/>
    </p:custDataLst>
    <p:extLst>
      <p:ext uri="{BB962C8B-B14F-4D97-AF65-F5344CB8AC3E}">
        <p14:creationId xmlns:p14="http://schemas.microsoft.com/office/powerpoint/2010/main" val="1391164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Translated by Child Action, Inc.</a:t>
            </a:r>
            <a:endParaRPr lang="en-US" dirty="0"/>
          </a:p>
        </p:txBody>
      </p:sp>
      <p:sp>
        <p:nvSpPr>
          <p:cNvPr id="6" name="Slide Number Placeholder 5"/>
          <p:cNvSpPr>
            <a:spLocks noGrp="1"/>
          </p:cNvSpPr>
          <p:nvPr>
            <p:ph type="sldNum" sz="quarter" idx="12"/>
          </p:nvPr>
        </p:nvSpPr>
        <p:spPr/>
        <p:txBody>
          <a:bodyPr/>
          <a:lstStyle/>
          <a:p>
            <a:fld id="{D68EA26B-0AD3-4604-9CEB-E414C3AA6F61}" type="slidenum">
              <a:rPr lang="en-US" smtClean="0"/>
              <a:t>‹#›</a:t>
            </a:fld>
            <a:endParaRPr lang="en-US" dirty="0"/>
          </a:p>
        </p:txBody>
      </p:sp>
    </p:spTree>
    <p:extLst>
      <p:ext uri="{BB962C8B-B14F-4D97-AF65-F5344CB8AC3E}">
        <p14:creationId xmlns:p14="http://schemas.microsoft.com/office/powerpoint/2010/main" val="3512044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5550074" y="6402888"/>
            <a:ext cx="2895600" cy="365125"/>
          </a:xfrm>
        </p:spPr>
        <p:txBody>
          <a:bodyPr/>
          <a:lstStyle>
            <a:lvl1pPr>
              <a:defRPr>
                <a:solidFill>
                  <a:srgbClr val="00347D"/>
                </a:solidFill>
              </a:defRPr>
            </a:lvl1pPr>
          </a:lstStyle>
          <a:p>
            <a:r>
              <a:rPr lang="en-US" dirty="0" smtClean="0"/>
              <a:t>Translated by Child Action, Inc.</a:t>
            </a:r>
            <a:endParaRPr lang="en-US" dirty="0"/>
          </a:p>
        </p:txBody>
      </p:sp>
      <p:sp>
        <p:nvSpPr>
          <p:cNvPr id="6" name="Slide Number Placeholder 5"/>
          <p:cNvSpPr>
            <a:spLocks noGrp="1"/>
          </p:cNvSpPr>
          <p:nvPr>
            <p:ph type="sldNum" sz="quarter" idx="12"/>
          </p:nvPr>
        </p:nvSpPr>
        <p:spPr/>
        <p:txBody>
          <a:bodyPr/>
          <a:lstStyle/>
          <a:p>
            <a:fld id="{CB33E0CC-5607-D04B-A532-B6F1E80001DA}" type="slidenum">
              <a:t>‹#›</a:t>
            </a:fld>
            <a:endParaRPr lang="en-US" dirty="0"/>
          </a:p>
        </p:txBody>
      </p:sp>
    </p:spTree>
    <p:custDataLst>
      <p:tags r:id="rId1"/>
    </p:custData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Translated by Child Action, Inc.</a:t>
            </a:r>
            <a:endParaRPr lang="en-US" dirty="0"/>
          </a:p>
        </p:txBody>
      </p:sp>
      <p:sp>
        <p:nvSpPr>
          <p:cNvPr id="6" name="Slide Number Placeholder 5"/>
          <p:cNvSpPr>
            <a:spLocks noGrp="1"/>
          </p:cNvSpPr>
          <p:nvPr>
            <p:ph type="sldNum" sz="quarter" idx="12"/>
          </p:nvPr>
        </p:nvSpPr>
        <p:spPr/>
        <p:txBody>
          <a:bodyPr/>
          <a:lstStyle/>
          <a:p>
            <a:fld id="{D68EA26B-0AD3-4604-9CEB-E414C3AA6F61}" type="slidenum">
              <a:rPr lang="en-US" smtClean="0"/>
              <a:t>‹#›</a:t>
            </a:fld>
            <a:endParaRPr lang="en-US" dirty="0"/>
          </a:p>
        </p:txBody>
      </p:sp>
    </p:spTree>
    <p:extLst>
      <p:ext uri="{BB962C8B-B14F-4D97-AF65-F5344CB8AC3E}">
        <p14:creationId xmlns:p14="http://schemas.microsoft.com/office/powerpoint/2010/main" val="19857817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Translated by Child Action, Inc.</a:t>
            </a:r>
            <a:endParaRPr lang="en-US" dirty="0"/>
          </a:p>
        </p:txBody>
      </p:sp>
      <p:sp>
        <p:nvSpPr>
          <p:cNvPr id="6" name="Slide Number Placeholder 5"/>
          <p:cNvSpPr>
            <a:spLocks noGrp="1"/>
          </p:cNvSpPr>
          <p:nvPr>
            <p:ph type="sldNum" sz="quarter" idx="12"/>
          </p:nvPr>
        </p:nvSpPr>
        <p:spPr/>
        <p:txBody>
          <a:bodyPr/>
          <a:lstStyle/>
          <a:p>
            <a:fld id="{D68EA26B-0AD3-4604-9CEB-E414C3AA6F61}" type="slidenum">
              <a:rPr lang="en-US" smtClean="0"/>
              <a:t>‹#›</a:t>
            </a:fld>
            <a:endParaRPr lang="en-US" dirty="0"/>
          </a:p>
        </p:txBody>
      </p:sp>
    </p:spTree>
    <p:extLst>
      <p:ext uri="{BB962C8B-B14F-4D97-AF65-F5344CB8AC3E}">
        <p14:creationId xmlns:p14="http://schemas.microsoft.com/office/powerpoint/2010/main" val="34844801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Translated by Child Action, Inc.</a:t>
            </a:r>
            <a:endParaRPr lang="en-US" dirty="0"/>
          </a:p>
        </p:txBody>
      </p:sp>
      <p:sp>
        <p:nvSpPr>
          <p:cNvPr id="7" name="Slide Number Placeholder 6"/>
          <p:cNvSpPr>
            <a:spLocks noGrp="1"/>
          </p:cNvSpPr>
          <p:nvPr>
            <p:ph type="sldNum" sz="quarter" idx="12"/>
          </p:nvPr>
        </p:nvSpPr>
        <p:spPr/>
        <p:txBody>
          <a:bodyPr/>
          <a:lstStyle/>
          <a:p>
            <a:fld id="{D68EA26B-0AD3-4604-9CEB-E414C3AA6F61}" type="slidenum">
              <a:rPr lang="en-US" smtClean="0"/>
              <a:t>‹#›</a:t>
            </a:fld>
            <a:endParaRPr lang="en-US" dirty="0"/>
          </a:p>
        </p:txBody>
      </p:sp>
    </p:spTree>
    <p:extLst>
      <p:ext uri="{BB962C8B-B14F-4D97-AF65-F5344CB8AC3E}">
        <p14:creationId xmlns:p14="http://schemas.microsoft.com/office/powerpoint/2010/main" val="2970542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smtClean="0"/>
              <a:t>Translated by Child Action, Inc.</a:t>
            </a:r>
            <a:endParaRPr lang="en-US" dirty="0"/>
          </a:p>
        </p:txBody>
      </p:sp>
      <p:sp>
        <p:nvSpPr>
          <p:cNvPr id="9" name="Slide Number Placeholder 8"/>
          <p:cNvSpPr>
            <a:spLocks noGrp="1"/>
          </p:cNvSpPr>
          <p:nvPr>
            <p:ph type="sldNum" sz="quarter" idx="12"/>
          </p:nvPr>
        </p:nvSpPr>
        <p:spPr/>
        <p:txBody>
          <a:bodyPr/>
          <a:lstStyle/>
          <a:p>
            <a:fld id="{D68EA26B-0AD3-4604-9CEB-E414C3AA6F61}" type="slidenum">
              <a:rPr lang="en-US" smtClean="0"/>
              <a:t>‹#›</a:t>
            </a:fld>
            <a:endParaRPr lang="en-US" dirty="0"/>
          </a:p>
        </p:txBody>
      </p:sp>
    </p:spTree>
    <p:extLst>
      <p:ext uri="{BB962C8B-B14F-4D97-AF65-F5344CB8AC3E}">
        <p14:creationId xmlns:p14="http://schemas.microsoft.com/office/powerpoint/2010/main" val="16590720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Translated by Child Action, Inc.</a:t>
            </a:r>
            <a:endParaRPr lang="en-US" dirty="0"/>
          </a:p>
        </p:txBody>
      </p:sp>
      <p:sp>
        <p:nvSpPr>
          <p:cNvPr id="5" name="Slide Number Placeholder 4"/>
          <p:cNvSpPr>
            <a:spLocks noGrp="1"/>
          </p:cNvSpPr>
          <p:nvPr>
            <p:ph type="sldNum" sz="quarter" idx="12"/>
          </p:nvPr>
        </p:nvSpPr>
        <p:spPr/>
        <p:txBody>
          <a:bodyPr/>
          <a:lstStyle/>
          <a:p>
            <a:fld id="{D68EA26B-0AD3-4604-9CEB-E414C3AA6F61}" type="slidenum">
              <a:rPr lang="en-US" smtClean="0"/>
              <a:t>‹#›</a:t>
            </a:fld>
            <a:endParaRPr lang="en-US" dirty="0"/>
          </a:p>
        </p:txBody>
      </p:sp>
    </p:spTree>
    <p:extLst>
      <p:ext uri="{BB962C8B-B14F-4D97-AF65-F5344CB8AC3E}">
        <p14:creationId xmlns:p14="http://schemas.microsoft.com/office/powerpoint/2010/main" val="25243745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Translated by Child Action, Inc.</a:t>
            </a:r>
            <a:endParaRPr lang="en-US" dirty="0"/>
          </a:p>
        </p:txBody>
      </p:sp>
      <p:sp>
        <p:nvSpPr>
          <p:cNvPr id="4" name="Slide Number Placeholder 3"/>
          <p:cNvSpPr>
            <a:spLocks noGrp="1"/>
          </p:cNvSpPr>
          <p:nvPr>
            <p:ph type="sldNum" sz="quarter" idx="12"/>
          </p:nvPr>
        </p:nvSpPr>
        <p:spPr/>
        <p:txBody>
          <a:bodyPr/>
          <a:lstStyle/>
          <a:p>
            <a:fld id="{D68EA26B-0AD3-4604-9CEB-E414C3AA6F61}" type="slidenum">
              <a:rPr lang="en-US" smtClean="0"/>
              <a:t>‹#›</a:t>
            </a:fld>
            <a:endParaRPr lang="en-US" dirty="0"/>
          </a:p>
        </p:txBody>
      </p:sp>
    </p:spTree>
    <p:extLst>
      <p:ext uri="{BB962C8B-B14F-4D97-AF65-F5344CB8AC3E}">
        <p14:creationId xmlns:p14="http://schemas.microsoft.com/office/powerpoint/2010/main" val="20903344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Translated by Child Action, Inc.</a:t>
            </a:r>
            <a:endParaRPr lang="en-US" dirty="0"/>
          </a:p>
        </p:txBody>
      </p:sp>
      <p:sp>
        <p:nvSpPr>
          <p:cNvPr id="7" name="Slide Number Placeholder 6"/>
          <p:cNvSpPr>
            <a:spLocks noGrp="1"/>
          </p:cNvSpPr>
          <p:nvPr>
            <p:ph type="sldNum" sz="quarter" idx="12"/>
          </p:nvPr>
        </p:nvSpPr>
        <p:spPr/>
        <p:txBody>
          <a:bodyPr/>
          <a:lstStyle/>
          <a:p>
            <a:fld id="{D68EA26B-0AD3-4604-9CEB-E414C3AA6F61}" type="slidenum">
              <a:rPr lang="en-US" smtClean="0"/>
              <a:t>‹#›</a:t>
            </a:fld>
            <a:endParaRPr lang="en-US" dirty="0"/>
          </a:p>
        </p:txBody>
      </p:sp>
    </p:spTree>
    <p:extLst>
      <p:ext uri="{BB962C8B-B14F-4D97-AF65-F5344CB8AC3E}">
        <p14:creationId xmlns:p14="http://schemas.microsoft.com/office/powerpoint/2010/main" val="22957444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Translated by Child Action, Inc.</a:t>
            </a:r>
            <a:endParaRPr lang="en-US" dirty="0"/>
          </a:p>
        </p:txBody>
      </p:sp>
      <p:sp>
        <p:nvSpPr>
          <p:cNvPr id="7" name="Slide Number Placeholder 6"/>
          <p:cNvSpPr>
            <a:spLocks noGrp="1"/>
          </p:cNvSpPr>
          <p:nvPr>
            <p:ph type="sldNum" sz="quarter" idx="12"/>
          </p:nvPr>
        </p:nvSpPr>
        <p:spPr/>
        <p:txBody>
          <a:bodyPr/>
          <a:lstStyle/>
          <a:p>
            <a:fld id="{D68EA26B-0AD3-4604-9CEB-E414C3AA6F61}" type="slidenum">
              <a:rPr lang="en-US" smtClean="0"/>
              <a:t>‹#›</a:t>
            </a:fld>
            <a:endParaRPr lang="en-US" dirty="0"/>
          </a:p>
        </p:txBody>
      </p:sp>
    </p:spTree>
    <p:extLst>
      <p:ext uri="{BB962C8B-B14F-4D97-AF65-F5344CB8AC3E}">
        <p14:creationId xmlns:p14="http://schemas.microsoft.com/office/powerpoint/2010/main" val="35522020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Translated by Child Action, Inc.</a:t>
            </a:r>
            <a:endParaRPr lang="en-US" dirty="0"/>
          </a:p>
        </p:txBody>
      </p:sp>
      <p:sp>
        <p:nvSpPr>
          <p:cNvPr id="6" name="Slide Number Placeholder 5"/>
          <p:cNvSpPr>
            <a:spLocks noGrp="1"/>
          </p:cNvSpPr>
          <p:nvPr>
            <p:ph type="sldNum" sz="quarter" idx="12"/>
          </p:nvPr>
        </p:nvSpPr>
        <p:spPr/>
        <p:txBody>
          <a:bodyPr/>
          <a:lstStyle/>
          <a:p>
            <a:fld id="{D68EA26B-0AD3-4604-9CEB-E414C3AA6F61}" type="slidenum">
              <a:rPr lang="en-US" smtClean="0"/>
              <a:t>‹#›</a:t>
            </a:fld>
            <a:endParaRPr lang="en-US" dirty="0"/>
          </a:p>
        </p:txBody>
      </p:sp>
    </p:spTree>
    <p:extLst>
      <p:ext uri="{BB962C8B-B14F-4D97-AF65-F5344CB8AC3E}">
        <p14:creationId xmlns:p14="http://schemas.microsoft.com/office/powerpoint/2010/main" val="12343825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Translated by Child Action, Inc.</a:t>
            </a:r>
            <a:endParaRPr lang="en-US" dirty="0"/>
          </a:p>
        </p:txBody>
      </p:sp>
      <p:sp>
        <p:nvSpPr>
          <p:cNvPr id="6" name="Slide Number Placeholder 5"/>
          <p:cNvSpPr>
            <a:spLocks noGrp="1"/>
          </p:cNvSpPr>
          <p:nvPr>
            <p:ph type="sldNum" sz="quarter" idx="12"/>
          </p:nvPr>
        </p:nvSpPr>
        <p:spPr/>
        <p:txBody>
          <a:bodyPr/>
          <a:lstStyle/>
          <a:p>
            <a:fld id="{D68EA26B-0AD3-4604-9CEB-E414C3AA6F61}" type="slidenum">
              <a:rPr lang="en-US" smtClean="0"/>
              <a:t>‹#›</a:t>
            </a:fld>
            <a:endParaRPr lang="en-US" dirty="0"/>
          </a:p>
        </p:txBody>
      </p:sp>
    </p:spTree>
    <p:extLst>
      <p:ext uri="{BB962C8B-B14F-4D97-AF65-F5344CB8AC3E}">
        <p14:creationId xmlns:p14="http://schemas.microsoft.com/office/powerpoint/2010/main" val="1225256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5550074" y="6402888"/>
            <a:ext cx="2895600" cy="365125"/>
          </a:xfrm>
        </p:spPr>
        <p:txBody>
          <a:bodyPr/>
          <a:lstStyle/>
          <a:p>
            <a:r>
              <a:rPr lang="en-US" dirty="0" smtClean="0">
                <a:solidFill>
                  <a:srgbClr val="00347D"/>
                </a:solidFill>
              </a:rPr>
              <a:t>Translated by Child Action, Inc</a:t>
            </a:r>
            <a:r>
              <a:rPr lang="en-US" dirty="0" smtClean="0"/>
              <a:t>.</a:t>
            </a:r>
            <a:endParaRPr lang="en-US" dirty="0"/>
          </a:p>
        </p:txBody>
      </p:sp>
      <p:sp>
        <p:nvSpPr>
          <p:cNvPr id="7" name="Slide Number Placeholder 6"/>
          <p:cNvSpPr>
            <a:spLocks noGrp="1"/>
          </p:cNvSpPr>
          <p:nvPr>
            <p:ph type="sldNum" sz="quarter" idx="12"/>
          </p:nvPr>
        </p:nvSpPr>
        <p:spPr/>
        <p:txBody>
          <a:bodyPr/>
          <a:lstStyle/>
          <a:p>
            <a:fld id="{CB33E0CC-5607-D04B-A532-B6F1E80001DA}" type="slidenum">
              <a:t>‹#›</a:t>
            </a:fld>
            <a:endParaRPr lang="en-US" dirty="0"/>
          </a:p>
        </p:txBody>
      </p:sp>
    </p:spTree>
    <p:custDataLst>
      <p:tags r:id="rId1"/>
    </p:custData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a:xfrm>
            <a:off x="5550074" y="6378394"/>
            <a:ext cx="2895600" cy="365125"/>
          </a:xfrm>
        </p:spPr>
        <p:txBody>
          <a:bodyPr/>
          <a:lstStyle/>
          <a:p>
            <a:r>
              <a:rPr lang="en-US" dirty="0" smtClean="0">
                <a:solidFill>
                  <a:srgbClr val="00347D"/>
                </a:solidFill>
              </a:rPr>
              <a:t>Translated by Child Action, Inc</a:t>
            </a:r>
            <a:r>
              <a:rPr lang="en-US" dirty="0" smtClean="0"/>
              <a:t>.</a:t>
            </a:r>
            <a:endParaRPr lang="en-US" dirty="0"/>
          </a:p>
        </p:txBody>
      </p:sp>
      <p:sp>
        <p:nvSpPr>
          <p:cNvPr id="9" name="Slide Number Placeholder 8"/>
          <p:cNvSpPr>
            <a:spLocks noGrp="1"/>
          </p:cNvSpPr>
          <p:nvPr>
            <p:ph type="sldNum" sz="quarter" idx="12"/>
          </p:nvPr>
        </p:nvSpPr>
        <p:spPr/>
        <p:txBody>
          <a:bodyPr/>
          <a:lstStyle/>
          <a:p>
            <a:fld id="{CB33E0CC-5607-D04B-A532-B6F1E80001DA}" type="slidenum">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5550074" y="6402888"/>
            <a:ext cx="2895600" cy="365125"/>
          </a:xfrm>
        </p:spPr>
        <p:txBody>
          <a:bodyPr/>
          <a:lstStyle/>
          <a:p>
            <a:r>
              <a:rPr lang="en-US" dirty="0" smtClean="0">
                <a:solidFill>
                  <a:srgbClr val="00347D"/>
                </a:solidFill>
              </a:rPr>
              <a:t>Translated by Child Action, Inc</a:t>
            </a:r>
            <a:r>
              <a:rPr lang="en-US" dirty="0" smtClean="0"/>
              <a:t>.</a:t>
            </a:r>
            <a:endParaRPr lang="en-US" dirty="0"/>
          </a:p>
        </p:txBody>
      </p:sp>
      <p:sp>
        <p:nvSpPr>
          <p:cNvPr id="5" name="Slide Number Placeholder 4"/>
          <p:cNvSpPr>
            <a:spLocks noGrp="1"/>
          </p:cNvSpPr>
          <p:nvPr>
            <p:ph type="sldNum" sz="quarter" idx="12"/>
          </p:nvPr>
        </p:nvSpPr>
        <p:spPr/>
        <p:txBody>
          <a:bodyPr/>
          <a:lstStyle/>
          <a:p>
            <a:fld id="{CB33E0CC-5607-D04B-A532-B6F1E80001DA}" type="slidenum">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a:xfrm>
            <a:off x="5550074" y="6379618"/>
            <a:ext cx="2895600" cy="365125"/>
          </a:xfrm>
        </p:spPr>
        <p:txBody>
          <a:bodyPr/>
          <a:lstStyle/>
          <a:p>
            <a:r>
              <a:rPr lang="en-US" dirty="0" smtClean="0">
                <a:solidFill>
                  <a:srgbClr val="00347D"/>
                </a:solidFill>
              </a:rPr>
              <a:t>Translated by Child Action, Inc</a:t>
            </a:r>
            <a:r>
              <a:rPr lang="en-US" dirty="0" smtClean="0"/>
              <a:t>.</a:t>
            </a:r>
            <a:endParaRPr lang="en-US" dirty="0"/>
          </a:p>
        </p:txBody>
      </p:sp>
      <p:sp>
        <p:nvSpPr>
          <p:cNvPr id="4" name="Slide Number Placeholder 3"/>
          <p:cNvSpPr>
            <a:spLocks noGrp="1"/>
          </p:cNvSpPr>
          <p:nvPr>
            <p:ph type="sldNum" sz="quarter" idx="12"/>
          </p:nvPr>
        </p:nvSpPr>
        <p:spPr/>
        <p:txBody>
          <a:bodyPr/>
          <a:lstStyle/>
          <a:p>
            <a:fld id="{CB33E0CC-5607-D04B-A532-B6F1E80001DA}" type="slidenum">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Translated by Child Action, Inc.</a:t>
            </a:r>
            <a:endParaRPr lang="en-US" dirty="0"/>
          </a:p>
        </p:txBody>
      </p:sp>
      <p:sp>
        <p:nvSpPr>
          <p:cNvPr id="7" name="Slide Number Placeholder 6"/>
          <p:cNvSpPr>
            <a:spLocks noGrp="1"/>
          </p:cNvSpPr>
          <p:nvPr>
            <p:ph type="sldNum" sz="quarter" idx="12"/>
          </p:nvPr>
        </p:nvSpPr>
        <p:spPr/>
        <p:txBody>
          <a:bodyPr/>
          <a:lstStyle/>
          <a:p>
            <a:fld id="{CB33E0CC-5607-D04B-A532-B6F1E80001DA}" type="slidenum">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ags" Target="../tags/tag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ags" Target="../tags/tag1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31074" y="6126163"/>
            <a:ext cx="2133600" cy="182562"/>
          </a:xfrm>
          <a:prstGeom prst="rect">
            <a:avLst/>
          </a:prstGeom>
        </p:spPr>
        <p:txBody>
          <a:bodyPr vert="horz" lIns="91429" tIns="45714" rIns="91429" bIns="45714"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r>
              <a:rPr lang="en-US" smtClean="0"/>
              <a:t>Translated by Child Action, Inc.</a:t>
            </a:r>
            <a:endParaRPr lang="en-US" dirty="0"/>
          </a:p>
        </p:txBody>
      </p:sp>
      <p:sp>
        <p:nvSpPr>
          <p:cNvPr id="6" name="Slide Number Placeholder 5"/>
          <p:cNvSpPr>
            <a:spLocks noGrp="1"/>
          </p:cNvSpPr>
          <p:nvPr>
            <p:ph type="sldNum" sz="quarter" idx="4"/>
          </p:nvPr>
        </p:nvSpPr>
        <p:spPr>
          <a:xfrm>
            <a:off x="6400800" y="6402888"/>
            <a:ext cx="1891431" cy="318587"/>
          </a:xfrm>
          <a:prstGeom prst="rect">
            <a:avLst/>
          </a:prstGeom>
        </p:spPr>
        <p:txBody>
          <a:bodyPr vert="horz" lIns="91429" tIns="45714" rIns="91429" bIns="45714" rtlCol="0" anchor="ctr"/>
          <a:lstStyle>
            <a:lvl1pPr algn="r">
              <a:defRPr sz="1200">
                <a:solidFill>
                  <a:schemeClr val="tx1">
                    <a:tint val="75000"/>
                  </a:schemeClr>
                </a:solidFill>
              </a:defRPr>
            </a:lvl1pPr>
          </a:lstStyle>
          <a:p>
            <a:fld id="{CB33E0CC-5607-D04B-A532-B6F1E80001DA}" type="slidenum">
              <a:t>‹#›</a:t>
            </a:fld>
            <a:endParaRPr lang="en-US" dirty="0"/>
          </a:p>
        </p:txBody>
      </p:sp>
      <p:pic>
        <p:nvPicPr>
          <p:cNvPr id="10242" name="Picture 2" descr="O:\CCHP\Preventive Health\training coordinator\Footers_rev_apr20\CCHP_Prevention_PPTfooter_Mod1.png"/>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6096000"/>
            <a:ext cx="9144000" cy="762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6"/>
    </p:custDataLst>
  </p:cSld>
  <p:clrMap bg1="lt1" tx1="dk1" bg2="lt2" tx2="dk2" accent1="accent1" accent2="accent2" accent3="accent3" accent4="accent4" accent5="accent5" accent6="accent6" hlink="hlink" folHlink="folHlink"/>
  <p:sldLayoutIdLst>
    <p:sldLayoutId id="2147483649" r:id="rId1"/>
    <p:sldLayoutId id="2147483687"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dt="0"/>
  <p:txStyles>
    <p:titleStyle>
      <a:lvl1pPr algn="ctr" defTabSz="457146"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457146" rtl="0" eaLnBrk="1" latinLnBrk="0" hangingPunct="1">
        <a:spcBef>
          <a:spcPct val="20000"/>
        </a:spcBef>
        <a:buFont typeface="Arial"/>
        <a:buChar char="•"/>
        <a:defRPr sz="3200" kern="1200">
          <a:solidFill>
            <a:schemeClr val="tx1"/>
          </a:solidFill>
          <a:latin typeface="+mn-lt"/>
          <a:ea typeface="+mn-ea"/>
          <a:cs typeface="+mn-cs"/>
        </a:defRPr>
      </a:lvl1pPr>
      <a:lvl2pPr marL="742863" indent="-285717" algn="l" defTabSz="457146" rtl="0" eaLnBrk="1" latinLnBrk="0" hangingPunct="1">
        <a:spcBef>
          <a:spcPct val="20000"/>
        </a:spcBef>
        <a:buFont typeface="Arial"/>
        <a:buChar char="–"/>
        <a:defRPr sz="2800" kern="1200">
          <a:solidFill>
            <a:schemeClr val="tx1"/>
          </a:solidFill>
          <a:latin typeface="+mn-lt"/>
          <a:ea typeface="+mn-ea"/>
          <a:cs typeface="+mn-cs"/>
        </a:defRPr>
      </a:lvl2pPr>
      <a:lvl3pPr marL="1142867" indent="-228573" algn="l" defTabSz="457146" rtl="0" eaLnBrk="1" latinLnBrk="0" hangingPunct="1">
        <a:spcBef>
          <a:spcPct val="20000"/>
        </a:spcBef>
        <a:buFont typeface="Arial"/>
        <a:buChar char="•"/>
        <a:defRPr sz="2400" kern="1200">
          <a:solidFill>
            <a:schemeClr val="tx1"/>
          </a:solidFill>
          <a:latin typeface="+mn-lt"/>
          <a:ea typeface="+mn-ea"/>
          <a:cs typeface="+mn-cs"/>
        </a:defRPr>
      </a:lvl3pPr>
      <a:lvl4pPr marL="1600013" indent="-228573" algn="l" defTabSz="457146" rtl="0" eaLnBrk="1" latinLnBrk="0" hangingPunct="1">
        <a:spcBef>
          <a:spcPct val="20000"/>
        </a:spcBef>
        <a:buFont typeface="Arial"/>
        <a:buChar char="–"/>
        <a:defRPr sz="2000" kern="1200">
          <a:solidFill>
            <a:schemeClr val="tx1"/>
          </a:solidFill>
          <a:latin typeface="+mn-lt"/>
          <a:ea typeface="+mn-ea"/>
          <a:cs typeface="+mn-cs"/>
        </a:defRPr>
      </a:lvl4pPr>
      <a:lvl5pPr marL="2057159" indent="-228573" algn="l" defTabSz="457146" rtl="0" eaLnBrk="1" latinLnBrk="0" hangingPunct="1">
        <a:spcBef>
          <a:spcPct val="20000"/>
        </a:spcBef>
        <a:buFont typeface="Arial"/>
        <a:buChar char="»"/>
        <a:defRPr sz="2000" kern="1200">
          <a:solidFill>
            <a:schemeClr val="tx1"/>
          </a:solidFill>
          <a:latin typeface="+mn-lt"/>
          <a:ea typeface="+mn-ea"/>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r>
              <a:rPr lang="en-US" smtClean="0"/>
              <a:t>Translated by Child Action, Inc.</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D49E3C8B-F2C8-4112-95B7-D3A82549C9BF}" type="slidenum">
              <a:rPr lang="en-US" smtClean="0"/>
              <a:t>‹#›</a:t>
            </a:fld>
            <a:endParaRPr lang="en-US" dirty="0"/>
          </a:p>
        </p:txBody>
      </p:sp>
    </p:spTree>
    <p:custDataLst>
      <p:tags r:id="rId14"/>
    </p:custDataLst>
    <p:extLst>
      <p:ext uri="{BB962C8B-B14F-4D97-AF65-F5344CB8AC3E}">
        <p14:creationId xmlns:p14="http://schemas.microsoft.com/office/powerpoint/2010/main" val="407200109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dt="0"/>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r>
              <a:rPr lang="en-US" smtClean="0"/>
              <a:t>Translated by Child Action, Inc.</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B29F1CD0-A17A-46E6-8315-082AAB923867}" type="slidenum">
              <a:rPr lang="en-US" smtClean="0"/>
              <a:t>‹#›</a:t>
            </a:fld>
            <a:endParaRPr lang="en-US" dirty="0"/>
          </a:p>
        </p:txBody>
      </p:sp>
    </p:spTree>
    <p:custDataLst>
      <p:tags r:id="rId14"/>
    </p:custDataLst>
    <p:extLst>
      <p:ext uri="{BB962C8B-B14F-4D97-AF65-F5344CB8AC3E}">
        <p14:creationId xmlns:p14="http://schemas.microsoft.com/office/powerpoint/2010/main" val="338750445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sldNum="0" hdr="0" dt="0"/>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r>
              <a:rPr lang="en-US" smtClean="0"/>
              <a:t>Translated by Child Action, Inc.</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D68EA26B-0AD3-4604-9CEB-E414C3AA6F61}" type="slidenum">
              <a:rPr lang="en-US" smtClean="0"/>
              <a:t>‹#›</a:t>
            </a:fld>
            <a:endParaRPr lang="en-US" dirty="0"/>
          </a:p>
        </p:txBody>
      </p:sp>
    </p:spTree>
    <p:custDataLst>
      <p:tags r:id="rId13"/>
    </p:custDataLst>
    <p:extLst>
      <p:ext uri="{BB962C8B-B14F-4D97-AF65-F5344CB8AC3E}">
        <p14:creationId xmlns:p14="http://schemas.microsoft.com/office/powerpoint/2010/main" val="292918423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dt="0"/>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23.xml"/><Relationship Id="rId5" Type="http://schemas.openxmlformats.org/officeDocument/2006/relationships/image" Target="../media/image6.jpeg"/><Relationship Id="rId4" Type="http://schemas.openxmlformats.org/officeDocument/2006/relationships/image" Target="../media/image5.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3.xml"/><Relationship Id="rId1" Type="http://schemas.openxmlformats.org/officeDocument/2006/relationships/tags" Target="../tags/tag113.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3.xml"/><Relationship Id="rId1" Type="http://schemas.openxmlformats.org/officeDocument/2006/relationships/tags" Target="../tags/tag114.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3.xml"/><Relationship Id="rId1" Type="http://schemas.openxmlformats.org/officeDocument/2006/relationships/tags" Target="../tags/tag115.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3.xml"/><Relationship Id="rId1" Type="http://schemas.openxmlformats.org/officeDocument/2006/relationships/tags" Target="../tags/tag116.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3.xml"/><Relationship Id="rId1" Type="http://schemas.openxmlformats.org/officeDocument/2006/relationships/tags" Target="../tags/tag117.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3.xml"/><Relationship Id="rId1" Type="http://schemas.openxmlformats.org/officeDocument/2006/relationships/tags" Target="../tags/tag118.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3.xml"/><Relationship Id="rId1" Type="http://schemas.openxmlformats.org/officeDocument/2006/relationships/tags" Target="../tags/tag119.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3.xml"/><Relationship Id="rId1" Type="http://schemas.openxmlformats.org/officeDocument/2006/relationships/tags" Target="../tags/tag120.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3.xml"/><Relationship Id="rId1" Type="http://schemas.openxmlformats.org/officeDocument/2006/relationships/tags" Target="../tags/tag121.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3.xml"/><Relationship Id="rId1" Type="http://schemas.openxmlformats.org/officeDocument/2006/relationships/tags" Target="../tags/tag122.xm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3.xml"/><Relationship Id="rId1" Type="http://schemas.openxmlformats.org/officeDocument/2006/relationships/tags" Target="../tags/tag123.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3.xml"/><Relationship Id="rId1" Type="http://schemas.openxmlformats.org/officeDocument/2006/relationships/tags" Target="../tags/tag124.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3.xml"/><Relationship Id="rId1" Type="http://schemas.openxmlformats.org/officeDocument/2006/relationships/tags" Target="../tags/tag125.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3.xml"/><Relationship Id="rId1" Type="http://schemas.openxmlformats.org/officeDocument/2006/relationships/tags" Target="../tags/tag126.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5.xml"/><Relationship Id="rId1" Type="http://schemas.openxmlformats.org/officeDocument/2006/relationships/tags" Target="../tags/tag127.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2.xml"/><Relationship Id="rId1" Type="http://schemas.openxmlformats.org/officeDocument/2006/relationships/tags" Target="../tags/tag128.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7.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3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3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8.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package" Target="../embeddings/Microsoft_PowerPoint_Presentation.pptx"/><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4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41.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2.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package" Target="../embeddings/Microsoft_PowerPoint_Presentation1.pptx"/><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3.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package" Target="../embeddings/Microsoft_PowerPoint_Presentation2.pptx"/><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4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6.xml"/><Relationship Id="rId1" Type="http://schemas.openxmlformats.org/officeDocument/2006/relationships/vmlDrawing" Target="../drawings/vmlDrawing4.vml"/><Relationship Id="rId6" Type="http://schemas.openxmlformats.org/officeDocument/2006/relationships/image" Target="../media/image11.emf"/><Relationship Id="rId5" Type="http://schemas.openxmlformats.org/officeDocument/2006/relationships/package" Target="../embeddings/Microsoft_PowerPoint_Presentation3.pptx"/><Relationship Id="rId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4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4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4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5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5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5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53.xml"/><Relationship Id="rId4" Type="http://schemas.openxmlformats.org/officeDocument/2006/relationships/image" Target="../media/image12.jp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5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tags" Target="../tags/tag55.xml"/><Relationship Id="rId4" Type="http://schemas.openxmlformats.org/officeDocument/2006/relationships/image" Target="../media/image13.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tags" Target="../tags/tag5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tags" Target="../tags/tag5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tags" Target="../tags/tag58.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tags" Target="../tags/tag59.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tags" Target="../tags/tag60.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tags" Target="../tags/tag61.xml"/><Relationship Id="rId4" Type="http://schemas.openxmlformats.org/officeDocument/2006/relationships/hyperlink" Target="https://www.epa.gov/pesticide-labels/design-environment-antimicrobial-pesticide-pilot-project-moving-toward-green-end" TargetMode="Externa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tags" Target="../tags/tag6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tags" Target="../tags/tag63.xml"/><Relationship Id="rId4" Type="http://schemas.openxmlformats.org/officeDocument/2006/relationships/image" Target="../media/image17.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xml"/><Relationship Id="rId1" Type="http://schemas.openxmlformats.org/officeDocument/2006/relationships/tags" Target="../tags/tag64.xml"/><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3.xml"/><Relationship Id="rId1" Type="http://schemas.openxmlformats.org/officeDocument/2006/relationships/tags" Target="../tags/tag65.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xml"/><Relationship Id="rId1" Type="http://schemas.openxmlformats.org/officeDocument/2006/relationships/tags" Target="../tags/tag66.xml"/><Relationship Id="rId6" Type="http://schemas.openxmlformats.org/officeDocument/2006/relationships/image" Target="../media/image20.jpeg"/><Relationship Id="rId5" Type="http://schemas.microsoft.com/office/2007/relationships/hdphoto" Target="../media/hdphoto1.wdp"/><Relationship Id="rId4" Type="http://schemas.openxmlformats.org/officeDocument/2006/relationships/image" Target="../media/image19.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xml"/><Relationship Id="rId1" Type="http://schemas.openxmlformats.org/officeDocument/2006/relationships/tags" Target="../tags/tag6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3.xml"/><Relationship Id="rId1" Type="http://schemas.openxmlformats.org/officeDocument/2006/relationships/tags" Target="../tags/tag68.xml"/><Relationship Id="rId5" Type="http://schemas.openxmlformats.org/officeDocument/2006/relationships/image" Target="../media/image22.jpg"/><Relationship Id="rId4" Type="http://schemas.openxmlformats.org/officeDocument/2006/relationships/image" Target="../media/image21.jp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xml"/><Relationship Id="rId1" Type="http://schemas.openxmlformats.org/officeDocument/2006/relationships/tags" Target="../tags/tag69.xml"/><Relationship Id="rId4" Type="http://schemas.openxmlformats.org/officeDocument/2006/relationships/image" Target="../media/image23.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3.xml"/><Relationship Id="rId1" Type="http://schemas.openxmlformats.org/officeDocument/2006/relationships/tags" Target="../tags/tag70.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3.xml"/><Relationship Id="rId1" Type="http://schemas.openxmlformats.org/officeDocument/2006/relationships/tags" Target="../tags/tag71.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3.xml"/><Relationship Id="rId1" Type="http://schemas.openxmlformats.org/officeDocument/2006/relationships/tags" Target="../tags/tag7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3.xml"/><Relationship Id="rId1" Type="http://schemas.openxmlformats.org/officeDocument/2006/relationships/tags" Target="../tags/tag73.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3.xml"/><Relationship Id="rId1" Type="http://schemas.openxmlformats.org/officeDocument/2006/relationships/tags" Target="../tags/tag74.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3.xml"/><Relationship Id="rId1" Type="http://schemas.openxmlformats.org/officeDocument/2006/relationships/tags" Target="../tags/tag75.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3.xml"/><Relationship Id="rId1" Type="http://schemas.openxmlformats.org/officeDocument/2006/relationships/tags" Target="../tags/tag76.xml"/><Relationship Id="rId4" Type="http://schemas.openxmlformats.org/officeDocument/2006/relationships/image" Target="../media/image24.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9.xml"/><Relationship Id="rId1" Type="http://schemas.openxmlformats.org/officeDocument/2006/relationships/tags" Target="../tags/tag77.xml"/><Relationship Id="rId4" Type="http://schemas.openxmlformats.org/officeDocument/2006/relationships/image" Target="../media/image25.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3.xml"/><Relationship Id="rId1" Type="http://schemas.openxmlformats.org/officeDocument/2006/relationships/tags" Target="../tags/tag78.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3.xml"/><Relationship Id="rId1" Type="http://schemas.openxmlformats.org/officeDocument/2006/relationships/tags" Target="../tags/tag79.xml"/><Relationship Id="rId4" Type="http://schemas.openxmlformats.org/officeDocument/2006/relationships/image" Target="../media/image26.jp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3.xml"/><Relationship Id="rId1" Type="http://schemas.openxmlformats.org/officeDocument/2006/relationships/tags" Target="../tags/tag80.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3.xml"/><Relationship Id="rId1" Type="http://schemas.openxmlformats.org/officeDocument/2006/relationships/tags" Target="../tags/tag81.xml"/><Relationship Id="rId4" Type="http://schemas.openxmlformats.org/officeDocument/2006/relationships/image" Target="../media/image27.jpe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3.xml"/><Relationship Id="rId1" Type="http://schemas.openxmlformats.org/officeDocument/2006/relationships/tags" Target="../tags/tag82.xml"/><Relationship Id="rId4" Type="http://schemas.openxmlformats.org/officeDocument/2006/relationships/image" Target="../media/image28.ti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3.xml"/><Relationship Id="rId1" Type="http://schemas.openxmlformats.org/officeDocument/2006/relationships/tags" Target="../tags/tag83.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3.xml"/><Relationship Id="rId1" Type="http://schemas.openxmlformats.org/officeDocument/2006/relationships/tags" Target="../tags/tag84.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3.xml"/><Relationship Id="rId1" Type="http://schemas.openxmlformats.org/officeDocument/2006/relationships/tags" Target="../tags/tag85.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3.xml"/><Relationship Id="rId1" Type="http://schemas.openxmlformats.org/officeDocument/2006/relationships/tags" Target="../tags/tag86.xml"/><Relationship Id="rId4" Type="http://schemas.openxmlformats.org/officeDocument/2006/relationships/image" Target="../media/image29.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3.xml"/><Relationship Id="rId1" Type="http://schemas.openxmlformats.org/officeDocument/2006/relationships/tags" Target="../tags/tag87.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3.xml"/><Relationship Id="rId1" Type="http://schemas.openxmlformats.org/officeDocument/2006/relationships/tags" Target="../tags/tag88.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3.xml"/><Relationship Id="rId1" Type="http://schemas.openxmlformats.org/officeDocument/2006/relationships/tags" Target="../tags/tag89.xml"/><Relationship Id="rId4" Type="http://schemas.openxmlformats.org/officeDocument/2006/relationships/image" Target="../media/image30.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3.xml"/><Relationship Id="rId1" Type="http://schemas.openxmlformats.org/officeDocument/2006/relationships/tags" Target="../tags/tag90.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3.xml"/><Relationship Id="rId1" Type="http://schemas.openxmlformats.org/officeDocument/2006/relationships/tags" Target="../tags/tag91.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7.xml"/><Relationship Id="rId1" Type="http://schemas.openxmlformats.org/officeDocument/2006/relationships/tags" Target="../tags/tag92.xml"/><Relationship Id="rId4" Type="http://schemas.openxmlformats.org/officeDocument/2006/relationships/image" Target="../media/image31.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5.xml"/><Relationship Id="rId1" Type="http://schemas.openxmlformats.org/officeDocument/2006/relationships/tags" Target="../tags/tag93.xml"/><Relationship Id="rId4" Type="http://schemas.openxmlformats.org/officeDocument/2006/relationships/image" Target="../media/image32.jpe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xml"/><Relationship Id="rId1" Type="http://schemas.openxmlformats.org/officeDocument/2006/relationships/tags" Target="../tags/tag94.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5.xml"/><Relationship Id="rId1" Type="http://schemas.openxmlformats.org/officeDocument/2006/relationships/tags" Target="../tags/tag95.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3.xml"/><Relationship Id="rId1" Type="http://schemas.openxmlformats.org/officeDocument/2006/relationships/tags" Target="../tags/tag96.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3.xml"/><Relationship Id="rId1" Type="http://schemas.openxmlformats.org/officeDocument/2006/relationships/tags" Target="../tags/tag97.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3.xml"/><Relationship Id="rId1" Type="http://schemas.openxmlformats.org/officeDocument/2006/relationships/tags" Target="../tags/tag98.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8.xml"/><Relationship Id="rId1" Type="http://schemas.openxmlformats.org/officeDocument/2006/relationships/tags" Target="../tags/tag99.xml"/><Relationship Id="rId4" Type="http://schemas.openxmlformats.org/officeDocument/2006/relationships/image" Target="../media/image33.jp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8.xml"/><Relationship Id="rId1" Type="http://schemas.openxmlformats.org/officeDocument/2006/relationships/tags" Target="../tags/tag100.xml"/><Relationship Id="rId4" Type="http://schemas.openxmlformats.org/officeDocument/2006/relationships/image" Target="../media/image34.jp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8.xml"/><Relationship Id="rId1" Type="http://schemas.openxmlformats.org/officeDocument/2006/relationships/tags" Target="../tags/tag101.xml"/><Relationship Id="rId4" Type="http://schemas.openxmlformats.org/officeDocument/2006/relationships/image" Target="../media/image35.jp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3.xml"/><Relationship Id="rId1" Type="http://schemas.openxmlformats.org/officeDocument/2006/relationships/tags" Target="../tags/tag10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3.xml"/><Relationship Id="rId1" Type="http://schemas.openxmlformats.org/officeDocument/2006/relationships/tags" Target="../tags/tag103.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3.xml"/><Relationship Id="rId1" Type="http://schemas.openxmlformats.org/officeDocument/2006/relationships/tags" Target="../tags/tag104.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3.xml"/><Relationship Id="rId1" Type="http://schemas.openxmlformats.org/officeDocument/2006/relationships/tags" Target="../tags/tag105.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3.xml"/><Relationship Id="rId1" Type="http://schemas.openxmlformats.org/officeDocument/2006/relationships/tags" Target="../tags/tag106.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3.xml"/><Relationship Id="rId1" Type="http://schemas.openxmlformats.org/officeDocument/2006/relationships/tags" Target="../tags/tag107.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3.xml"/><Relationship Id="rId1" Type="http://schemas.openxmlformats.org/officeDocument/2006/relationships/tags" Target="../tags/tag108.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3.xml"/><Relationship Id="rId1" Type="http://schemas.openxmlformats.org/officeDocument/2006/relationships/tags" Target="../tags/tag109.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3.xml"/><Relationship Id="rId1" Type="http://schemas.openxmlformats.org/officeDocument/2006/relationships/tags" Target="../tags/tag110.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3.xml"/><Relationship Id="rId1" Type="http://schemas.openxmlformats.org/officeDocument/2006/relationships/tags" Target="../tags/tag111.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3.xml"/><Relationship Id="rId1" Type="http://schemas.openxmlformats.org/officeDocument/2006/relationships/tags" Target="../tags/tag1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CHP_Prevention_PPT_hand.png"/>
          <p:cNvPicPr>
            <a:picLocks noChangeAspect="1"/>
          </p:cNvPicPr>
          <p:nvPr/>
        </p:nvPicPr>
        <p:blipFill>
          <a:blip r:embed="rId4"/>
          <a:stretch>
            <a:fillRect/>
          </a:stretch>
        </p:blipFill>
        <p:spPr>
          <a:xfrm>
            <a:off x="2862062" y="2631066"/>
            <a:ext cx="2659380" cy="2811780"/>
          </a:xfrm>
          <a:prstGeom prst="rect">
            <a:avLst/>
          </a:prstGeom>
        </p:spPr>
      </p:pic>
      <p:pic>
        <p:nvPicPr>
          <p:cNvPr id="8" name="Picture 7" descr="CCHP_Prevention_PPT_Title-Mod1.png"/>
          <p:cNvPicPr>
            <a:picLocks noChangeAspect="1"/>
          </p:cNvPicPr>
          <p:nvPr/>
        </p:nvPicPr>
        <p:blipFill>
          <a:blip r:embed="rId5"/>
          <a:stretch>
            <a:fillRect/>
          </a:stretch>
        </p:blipFill>
        <p:spPr>
          <a:xfrm>
            <a:off x="0" y="2109642"/>
            <a:ext cx="9144000" cy="423746"/>
          </a:xfrm>
          <a:prstGeom prst="rect">
            <a:avLst/>
          </a:prstGeom>
        </p:spPr>
      </p:pic>
      <p:sp>
        <p:nvSpPr>
          <p:cNvPr id="9" name="TextBox 8"/>
          <p:cNvSpPr txBox="1"/>
          <p:nvPr/>
        </p:nvSpPr>
        <p:spPr>
          <a:xfrm>
            <a:off x="1" y="5652876"/>
            <a:ext cx="9143999" cy="338554"/>
          </a:xfrm>
          <a:prstGeom prst="rect">
            <a:avLst/>
          </a:prstGeom>
          <a:noFill/>
        </p:spPr>
        <p:txBody>
          <a:bodyPr wrap="square" rtlCol="0">
            <a:spAutoFit/>
          </a:bodyPr>
          <a:lstStyle/>
          <a:p>
            <a:pPr algn="ctr"/>
            <a:r>
              <a:rPr lang="fa-IR" sz="1600" dirty="0"/>
              <a:t>از طریق وزارت آموزش و پرورش </a:t>
            </a:r>
            <a:r>
              <a:rPr lang="fa-IR" sz="1600" dirty="0" smtClean="0"/>
              <a:t>کلیفرنیا</a:t>
            </a:r>
            <a:r>
              <a:rPr lang="fa-IR" sz="1600" dirty="0"/>
              <a:t>، بخش حمایت از تحصیلات ابتدایی تامین می شود</a:t>
            </a:r>
            <a:endParaRPr lang="en-US" sz="1600" dirty="0"/>
          </a:p>
        </p:txBody>
      </p:sp>
      <p:pic>
        <p:nvPicPr>
          <p:cNvPr id="11" name="Picture 10" descr="CCHP_Prevention_PPT_Title.png"/>
          <p:cNvPicPr>
            <a:picLocks noChangeAspect="1"/>
          </p:cNvPicPr>
          <p:nvPr/>
        </p:nvPicPr>
        <p:blipFill>
          <a:blip r:embed="rId6"/>
          <a:stretch>
            <a:fillRect/>
          </a:stretch>
        </p:blipFill>
        <p:spPr>
          <a:xfrm>
            <a:off x="0" y="342988"/>
            <a:ext cx="9144000" cy="1642946"/>
          </a:xfrm>
          <a:prstGeom prst="rect">
            <a:avLst/>
          </a:prstGeom>
        </p:spPr>
      </p:pic>
    </p:spTree>
    <p:custDataLst>
      <p:tags r:id="rId1"/>
    </p:custDataLst>
    <p:extLst>
      <p:ext uri="{BB962C8B-B14F-4D97-AF65-F5344CB8AC3E}">
        <p14:creationId xmlns:p14="http://schemas.microsoft.com/office/powerpoint/2010/main" val="2596886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image3.png"/>
          <p:cNvPicPr>
            <a:picLocks noGrp="1"/>
          </p:cNvPicPr>
          <p:nvPr>
            <p:ph idx="1"/>
          </p:nvPr>
        </p:nvPicPr>
        <p:blipFill>
          <a:blip r:embed="rId4" cstate="print"/>
          <a:stretch>
            <a:fillRect/>
          </a:stretch>
        </p:blipFill>
        <p:spPr>
          <a:xfrm>
            <a:off x="457200" y="1895606"/>
            <a:ext cx="8229600" cy="2667000"/>
          </a:xfrm>
          <a:prstGeom prst="rect">
            <a:avLst/>
          </a:prstGeom>
          <a:blipFill>
            <a:blip r:embed="rId5"/>
            <a:tile tx="0" ty="0" sx="100000" sy="100000" flip="none" algn="tl"/>
          </a:blipFill>
          <a:ln w="76200">
            <a:solidFill>
              <a:srgbClr val="F7941E"/>
            </a:solidFill>
          </a:ln>
        </p:spPr>
      </p:pic>
      <p:sp>
        <p:nvSpPr>
          <p:cNvPr id="5" name="Text Box 3737"/>
          <p:cNvSpPr txBox="1"/>
          <p:nvPr/>
        </p:nvSpPr>
        <p:spPr>
          <a:xfrm>
            <a:off x="360218" y="4800600"/>
            <a:ext cx="8478982" cy="6096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29" tIns="45714" rIns="91429" bIns="45714" numCol="1" spcCol="0" rtlCol="0" fromWordArt="0" anchor="t" anchorCtr="0" forceAA="0" compatLnSpc="1">
            <a:prstTxWarp prst="textNoShape">
              <a:avLst/>
            </a:prstTxWarp>
            <a:noAutofit/>
          </a:bodyPr>
          <a:lstStyle/>
          <a:p>
            <a:r>
              <a:rPr lang="en-US" sz="2000" dirty="0">
                <a:solidFill>
                  <a:srgbClr val="1F497D"/>
                </a:solidFill>
                <a:ea typeface="Calibri"/>
                <a:cs typeface="Times New Roman"/>
              </a:rPr>
              <a:t>            </a:t>
            </a:r>
            <a:r>
              <a:rPr lang="en-US" sz="2000" dirty="0" smtClean="0">
                <a:solidFill>
                  <a:srgbClr val="1F497D"/>
                </a:solidFill>
                <a:ea typeface="Calibri"/>
                <a:cs typeface="Times New Roman"/>
              </a:rPr>
              <a:t>Child A             SURFACES</a:t>
            </a:r>
            <a:r>
              <a:rPr lang="en-US" sz="2000" dirty="0">
                <a:solidFill>
                  <a:srgbClr val="1F497D"/>
                </a:solidFill>
                <a:ea typeface="Calibri"/>
                <a:cs typeface="Times New Roman"/>
              </a:rPr>
              <a:t>, HANDS, AIR           Child B</a:t>
            </a:r>
          </a:p>
        </p:txBody>
      </p:sp>
      <p:sp>
        <p:nvSpPr>
          <p:cNvPr id="6" name="Footer Placeholder 5"/>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32565928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rtl="1"/>
            <a:r>
              <a:rPr lang="fa-IR" dirty="0"/>
              <a:t>برقراری ارتباط با ارائه دهندگان خدمات بهداشتی</a:t>
            </a:r>
            <a:endParaRPr lang="en-US" dirty="0"/>
          </a:p>
        </p:txBody>
      </p:sp>
      <p:sp>
        <p:nvSpPr>
          <p:cNvPr id="3" name="Content Placeholder 2"/>
          <p:cNvSpPr>
            <a:spLocks noGrp="1"/>
          </p:cNvSpPr>
          <p:nvPr>
            <p:ph idx="1"/>
          </p:nvPr>
        </p:nvSpPr>
        <p:spPr/>
        <p:txBody>
          <a:bodyPr>
            <a:normAutofit/>
          </a:bodyPr>
          <a:lstStyle/>
          <a:p>
            <a:pPr algn="r" rtl="1"/>
            <a:r>
              <a:rPr lang="fa-IR" dirty="0"/>
              <a:t>معمولا شما از طریق والدین با ارائه دهنده خدمات درمانی ارتباط برقرار می کنید.</a:t>
            </a:r>
          </a:p>
          <a:p>
            <a:pPr algn="r" rtl="1"/>
            <a:r>
              <a:rPr lang="fa-IR" dirty="0"/>
              <a:t>برای نگارش نگرانی های خود از "تبادل اطلاعات با فرم ارائه دهنده خدمات بهداشتی" استفاده کنید. یا فقط یک یادداشت ساده بنویسید</a:t>
            </a:r>
          </a:p>
          <a:p>
            <a:pPr algn="r" rtl="1"/>
            <a:r>
              <a:rPr lang="fa-IR" dirty="0"/>
              <a:t>شما بدون اجازه کتبی والدین نمی توانید به طور مستقیم به یک پزشک یا کلینیک صحبت کنید. («موافقت برای انتشار فرم پزشکی اطلاعات» را ببینید).</a:t>
            </a:r>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17378793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rtl="1"/>
            <a:r>
              <a:rPr lang="fa-IR" dirty="0"/>
              <a:t>ارتباط والدین</a:t>
            </a:r>
            <a:endParaRPr lang="en-US" dirty="0"/>
          </a:p>
        </p:txBody>
      </p:sp>
      <p:sp>
        <p:nvSpPr>
          <p:cNvPr id="5" name="Content Placeholder 4"/>
          <p:cNvSpPr>
            <a:spLocks noGrp="1"/>
          </p:cNvSpPr>
          <p:nvPr>
            <p:ph idx="1"/>
          </p:nvPr>
        </p:nvSpPr>
        <p:spPr/>
        <p:txBody>
          <a:bodyPr>
            <a:normAutofit/>
          </a:bodyPr>
          <a:lstStyle/>
          <a:p>
            <a:pPr algn="r" rtl="1"/>
            <a:r>
              <a:rPr lang="fa-IR" dirty="0"/>
              <a:t>از والدین بخواهید تا 24 ساعت بعد از تشخیص بیماری را به برنامه مراقبت از کودک گزارش دهند، حتی اگر آنها فرزند خود را به خانه نگه دارند.</a:t>
            </a:r>
          </a:p>
          <a:p>
            <a:pPr algn="r" rtl="1"/>
            <a:r>
              <a:rPr lang="fa-IR" dirty="0"/>
              <a:t>والدین دیگر هشدار می دهند که علائم این بیماری را در کودکان خود تماشا کنند و در صورت لزوم به پزشک مراجعه کنند. شما می توانید از "اطلاعیه در معرض ابتلا به بیماری آلزایمر" استفاده کنید. (نام فرزند بیمار را به اشتراک نگذارید).</a:t>
            </a:r>
            <a:endParaRPr lang="en-US" dirty="0"/>
          </a:p>
        </p:txBody>
      </p:sp>
      <p:sp>
        <p:nvSpPr>
          <p:cNvPr id="3" name="Footer Placeholder 2"/>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12690442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dirty="0"/>
              <a:t>گزارش بیماری به بخش بهداشت محلی شما</a:t>
            </a:r>
            <a:endParaRPr lang="en-US" dirty="0"/>
          </a:p>
        </p:txBody>
      </p:sp>
      <p:sp>
        <p:nvSpPr>
          <p:cNvPr id="3" name="Content Placeholder 2"/>
          <p:cNvSpPr>
            <a:spLocks noGrp="1"/>
          </p:cNvSpPr>
          <p:nvPr>
            <p:ph idx="1"/>
          </p:nvPr>
        </p:nvSpPr>
        <p:spPr/>
        <p:txBody>
          <a:bodyPr>
            <a:normAutofit/>
          </a:bodyPr>
          <a:lstStyle/>
          <a:p>
            <a:pPr algn="r" rtl="1"/>
            <a:r>
              <a:rPr lang="fa-IR" dirty="0"/>
              <a:t>برخی از بیماری های عفونی و شیوع بیماری باید به اداره بهداشت محلی گزارش شود.</a:t>
            </a:r>
          </a:p>
          <a:p>
            <a:pPr algn="r" rtl="1"/>
            <a:r>
              <a:rPr lang="fa-IR" dirty="0"/>
              <a:t>شیوع اپیدمی باید به مجوز مراقبت از کودکان گزارش شود.</a:t>
            </a:r>
          </a:p>
          <a:p>
            <a:pPr algn="r" rtl="1"/>
            <a:r>
              <a:rPr lang="fa-IR" dirty="0"/>
              <a:t>اگر در مورد بیماری های خاص سوالی دارید، با اداره بیماری های واگیردار اداره بهداشت محلی خود تماس بگیرید.</a:t>
            </a:r>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162841800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dirty="0"/>
              <a:t>مراقبت از کودکان مبتلا به بیماری خفیف</a:t>
            </a:r>
            <a:endParaRPr lang="en-US" dirty="0"/>
          </a:p>
        </p:txBody>
      </p:sp>
      <p:sp>
        <p:nvSpPr>
          <p:cNvPr id="3" name="Content Placeholder 2"/>
          <p:cNvSpPr>
            <a:spLocks noGrp="1"/>
          </p:cNvSpPr>
          <p:nvPr>
            <p:ph idx="1"/>
          </p:nvPr>
        </p:nvSpPr>
        <p:spPr/>
        <p:txBody>
          <a:bodyPr/>
          <a:lstStyle/>
          <a:p>
            <a:pPr algn="r" rtl="1"/>
            <a:r>
              <a:rPr lang="fa-IR" dirty="0"/>
              <a:t>كودكان كوچك كه در مراقبت از كودكان ثبت نام كرده اند، شيوع زيادي از بيماري دارند.</a:t>
            </a:r>
          </a:p>
          <a:p>
            <a:pPr algn="r" rtl="1"/>
            <a:r>
              <a:rPr lang="fa-IR" dirty="0"/>
              <a:t>تصمیم گیری در مورد اینکه آیا یک کودک باید بر اساس یک پرونده بماند یا به خانه برود، تصمیم گیری کند.</a:t>
            </a:r>
          </a:p>
          <a:p>
            <a:pPr algn="r" rtl="1"/>
            <a:r>
              <a:rPr lang="fa-IR" dirty="0"/>
              <a:t>اگر یک کودک نیاز به رفتن به خانه به دلیل بیماری داشته باشد، تنظیمات مراقبت از کودکان باید حداقل مراقبت موقت را تا زمانی که یک عضو خانواده یا بالغ تعیین شده وارد می شود، فراهم کند.</a:t>
            </a:r>
            <a:endParaRPr lang="en-US" dirty="0"/>
          </a:p>
          <a:p>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137045803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t>سیاست اداره دارو</a:t>
            </a:r>
            <a:endParaRPr lang="en-US" dirty="0"/>
          </a:p>
        </p:txBody>
      </p:sp>
      <p:sp>
        <p:nvSpPr>
          <p:cNvPr id="3" name="Content Placeholder 2"/>
          <p:cNvSpPr>
            <a:spLocks noGrp="1"/>
          </p:cNvSpPr>
          <p:nvPr>
            <p:ph idx="1"/>
          </p:nvPr>
        </p:nvSpPr>
        <p:spPr/>
        <p:txBody>
          <a:bodyPr/>
          <a:lstStyle/>
          <a:p>
            <a:pPr marL="0" indent="0" algn="r" rtl="1">
              <a:buNone/>
            </a:pPr>
            <a:r>
              <a:rPr lang="fa-IR" dirty="0"/>
              <a:t>مراحل خود را با خیال راحت وارد کنید:</a:t>
            </a:r>
          </a:p>
          <a:p>
            <a:pPr marL="0" indent="0" algn="r" rtl="1">
              <a:buNone/>
            </a:pPr>
            <a:r>
              <a:rPr lang="fa-IR" dirty="0"/>
              <a:t>دریافت</a:t>
            </a:r>
          </a:p>
          <a:p>
            <a:pPr marL="0" indent="0" algn="r" rtl="1">
              <a:buNone/>
            </a:pPr>
            <a:r>
              <a:rPr lang="fa-IR" dirty="0"/>
              <a:t>ذخیره سازی</a:t>
            </a:r>
          </a:p>
          <a:p>
            <a:pPr marL="0" indent="0" algn="r" rtl="1">
              <a:buNone/>
            </a:pPr>
            <a:r>
              <a:rPr lang="fa-IR" dirty="0"/>
              <a:t>اداره کردن</a:t>
            </a:r>
          </a:p>
          <a:p>
            <a:pPr marL="0" indent="0" algn="r" rtl="1">
              <a:buNone/>
            </a:pPr>
            <a:r>
              <a:rPr lang="fa-IR" dirty="0"/>
              <a:t>مستند سازی</a:t>
            </a:r>
          </a:p>
          <a:p>
            <a:pPr marL="0" indent="0" algn="r" rtl="1">
              <a:buNone/>
            </a:pPr>
            <a:r>
              <a:rPr lang="fa-IR" dirty="0"/>
              <a:t>هر دارویی که در محیط مراقبت از کودک شما داده شده است.</a:t>
            </a:r>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17705728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en-US" dirty="0"/>
              <a:t/>
            </a:r>
            <a:br>
              <a:rPr lang="en-US" dirty="0"/>
            </a:br>
            <a:r>
              <a:rPr lang="fa-IR" dirty="0"/>
              <a:t>از شما خواسته می شود ...</a:t>
            </a:r>
            <a:endParaRPr lang="en-US" dirty="0"/>
          </a:p>
        </p:txBody>
      </p:sp>
      <p:sp>
        <p:nvSpPr>
          <p:cNvPr id="3" name="Content Placeholder 2"/>
          <p:cNvSpPr>
            <a:spLocks noGrp="1"/>
          </p:cNvSpPr>
          <p:nvPr>
            <p:ph idx="1"/>
          </p:nvPr>
        </p:nvSpPr>
        <p:spPr/>
        <p:txBody>
          <a:bodyPr>
            <a:normAutofit/>
          </a:bodyPr>
          <a:lstStyle/>
          <a:p>
            <a:pPr lvl="0" algn="r" rtl="1"/>
            <a:r>
              <a:rPr lang="fa-IR" dirty="0">
                <a:solidFill>
                  <a:srgbClr val="0072BC"/>
                </a:solidFill>
              </a:rPr>
              <a:t>داروهای اعطا شده: </a:t>
            </a:r>
            <a:r>
              <a:rPr lang="fa-IR" dirty="0"/>
              <a:t>توسط یک ارائه دهنده خدمات بهداشتی برای یک کودک خاص و بیماری و توسط یک داروساز پر شده است.</a:t>
            </a:r>
          </a:p>
          <a:p>
            <a:pPr lvl="0" algn="r" rtl="1"/>
            <a:r>
              <a:rPr lang="fa-IR" dirty="0">
                <a:solidFill>
                  <a:srgbClr val="0072BC"/>
                </a:solidFill>
              </a:rPr>
              <a:t>داروهای بدون نسخه (داروهای بدون نسخه): </a:t>
            </a:r>
            <a:r>
              <a:rPr lang="fa-IR" dirty="0"/>
              <a:t>توصیه شده توسط یک ارائه دهنده مراقبت های بهداشتی برای یک کودک و بدون نسخه می توانید خریداری کنید.</a:t>
            </a:r>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41144232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t>دریافت دارو</a:t>
            </a:r>
            <a:endParaRPr lang="en-US" dirty="0"/>
          </a:p>
        </p:txBody>
      </p:sp>
      <p:sp>
        <p:nvSpPr>
          <p:cNvPr id="3" name="Content Placeholder 2"/>
          <p:cNvSpPr>
            <a:spLocks noGrp="1"/>
          </p:cNvSpPr>
          <p:nvPr>
            <p:ph idx="1"/>
          </p:nvPr>
        </p:nvSpPr>
        <p:spPr/>
        <p:txBody>
          <a:bodyPr/>
          <a:lstStyle/>
          <a:p>
            <a:pPr algn="r" rtl="1"/>
            <a:r>
              <a:rPr lang="fa-IR" dirty="0"/>
              <a:t>اطمینان حاصل کنید که دستورالعمل های نوشته شده و رضایت امضا شده از والدین یا سرپرست قانونی داشته باشید.</a:t>
            </a:r>
          </a:p>
          <a:p>
            <a:pPr algn="r" rtl="1"/>
            <a:r>
              <a:rPr lang="fa-IR" dirty="0"/>
              <a:t>اطمینان حاصل کنید که دارو در ظرف اصلی قفل ایمنی با یک برچسب تجویزی یا دستورالعمل سازنده وجود دارد.</a:t>
            </a:r>
            <a:endParaRPr lang="en-US" dirty="0" smtClean="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290574845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t>ذخیره دارو</a:t>
            </a:r>
            <a:endParaRPr lang="en-US" dirty="0"/>
          </a:p>
        </p:txBody>
      </p:sp>
      <p:sp>
        <p:nvSpPr>
          <p:cNvPr id="3" name="Content Placeholder 2"/>
          <p:cNvSpPr>
            <a:spLocks noGrp="1"/>
          </p:cNvSpPr>
          <p:nvPr>
            <p:ph idx="1"/>
          </p:nvPr>
        </p:nvSpPr>
        <p:spPr/>
        <p:txBody>
          <a:bodyPr/>
          <a:lstStyle/>
          <a:p>
            <a:pPr algn="r" rtl="1"/>
            <a:r>
              <a:rPr lang="fa-IR" dirty="0"/>
              <a:t>اطمینان حاصل کنید که تمام داروها با خیال راحت ذخیره می شوند و از دسترس کودکان خارج نمی شوند.</a:t>
            </a:r>
          </a:p>
          <a:p>
            <a:pPr algn="r" rtl="1"/>
            <a:r>
              <a:rPr lang="fa-IR" dirty="0"/>
              <a:t>داروها را طبق دستورالعمل های برچسب نگهدارید به عنوان مثال، برخی از داروها باید سرد شود و بعضی از آنها باید از نظر نور خاموش شوند.</a:t>
            </a:r>
          </a:p>
          <a:p>
            <a:pPr algn="r" rtl="1"/>
            <a:r>
              <a:rPr lang="fa-IR" dirty="0"/>
              <a:t>داروها را از مواد غذایی دور نگهدارید.</a:t>
            </a:r>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387353334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مديريت دارو</a:t>
            </a:r>
            <a:endParaRPr lang="en-US" dirty="0"/>
          </a:p>
        </p:txBody>
      </p:sp>
      <p:sp>
        <p:nvSpPr>
          <p:cNvPr id="3" name="Content Placeholder 2"/>
          <p:cNvSpPr>
            <a:spLocks noGrp="1"/>
          </p:cNvSpPr>
          <p:nvPr>
            <p:ph idx="1"/>
          </p:nvPr>
        </p:nvSpPr>
        <p:spPr/>
        <p:txBody>
          <a:bodyPr/>
          <a:lstStyle/>
          <a:p>
            <a:pPr algn="r" rtl="1"/>
            <a:r>
              <a:rPr lang="fa-IR" dirty="0"/>
              <a:t>کارکنان مراقبت از کودکان که دارو را ارائه می دهند باید در چگونگی دادن دارو خاص به یک کودک آموزش ببینند.</a:t>
            </a:r>
          </a:p>
          <a:p>
            <a:pPr algn="r" rtl="1"/>
            <a:r>
              <a:rPr lang="fa-IR" dirty="0"/>
              <a:t>همیشه از 5 حقوق اداره دارو استفاده کنید: کودک راست، دارو راست، دوز راست، مسیر درست، زمان مناسب.</a:t>
            </a:r>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368155555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122" name="Picture 2" descr="C:\Users\rrose1\Pictures\medicationEN102504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5792" y="109728"/>
            <a:ext cx="4815839" cy="6229717"/>
          </a:xfrm>
          <a:prstGeom prst="rect">
            <a:avLst/>
          </a:prstGeom>
          <a:noFill/>
          <a:ln>
            <a:solidFill>
              <a:srgbClr val="F7941E"/>
            </a:solidFill>
          </a:ln>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105949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t>مسیرهای انتقال: راه های عمده برای گسترش بیماری ها</a:t>
            </a:r>
            <a:endParaRPr lang="en-US" dirty="0"/>
          </a:p>
        </p:txBody>
      </p:sp>
      <p:sp>
        <p:nvSpPr>
          <p:cNvPr id="3" name="Content Placeholder 2"/>
          <p:cNvSpPr>
            <a:spLocks noGrp="1"/>
          </p:cNvSpPr>
          <p:nvPr>
            <p:ph idx="1"/>
          </p:nvPr>
        </p:nvSpPr>
        <p:spPr/>
        <p:txBody>
          <a:bodyPr>
            <a:normAutofit/>
          </a:bodyPr>
          <a:lstStyle/>
          <a:p>
            <a:pPr marL="514290" indent="-514290" algn="r" rtl="1">
              <a:buFont typeface="+mj-lt"/>
              <a:buAutoNum type="arabicPeriod"/>
            </a:pPr>
            <a:r>
              <a:rPr lang="fa-IR" i="1" dirty="0">
                <a:cs typeface="Arial" panose="020B0604020202020204" pitchFamily="34" charset="0"/>
              </a:rPr>
              <a:t>از طریق تماس مستقیم با افراد یا اشیاء</a:t>
            </a:r>
          </a:p>
          <a:p>
            <a:pPr marL="514290" indent="-514290" algn="r" rtl="1">
              <a:buFont typeface="+mj-lt"/>
              <a:buAutoNum type="arabicPeriod"/>
            </a:pPr>
            <a:r>
              <a:rPr lang="fa-IR" i="1" dirty="0">
                <a:cs typeface="Arial" panose="020B0604020202020204" pitchFamily="34" charset="0"/>
              </a:rPr>
              <a:t>از طریق هوا (عبور از ریه ها، گلو یا بینی از یک فرد به فرد دیگر از طریق هوا)</a:t>
            </a:r>
          </a:p>
          <a:p>
            <a:pPr marL="514290" indent="-514290" algn="r" rtl="1">
              <a:buFont typeface="+mj-lt"/>
              <a:buAutoNum type="arabicPeriod"/>
            </a:pPr>
            <a:r>
              <a:rPr lang="fa-IR" i="1" dirty="0">
                <a:cs typeface="Arial" panose="020B0604020202020204" pitchFamily="34" charset="0"/>
              </a:rPr>
              <a:t>از طریق مدفوع و یا "انتقال مدفوع" (انتقال یک جوانه از مدفوع فرد آلوده به دهان دیگر)</a:t>
            </a:r>
          </a:p>
          <a:p>
            <a:pPr marL="514290" indent="-514290" algn="r" rtl="1">
              <a:buFont typeface="+mj-lt"/>
              <a:buAutoNum type="arabicPeriod"/>
            </a:pPr>
            <a:r>
              <a:rPr lang="fa-IR" i="1" dirty="0">
                <a:cs typeface="Arial" panose="020B0604020202020204" pitchFamily="34" charset="0"/>
              </a:rPr>
              <a:t>از طریق تماس با خون و مایعات بدن</a:t>
            </a:r>
            <a:endParaRPr lang="en-US" b="1" i="1" dirty="0" smtClean="0">
              <a:cs typeface="Arial" panose="020B0604020202020204" pitchFamily="34" charset="0"/>
            </a:endParaRPr>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360685321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dirty="0"/>
              <a:t>مستند سازی اداره دارو</a:t>
            </a:r>
            <a:endParaRPr lang="en-US" dirty="0"/>
          </a:p>
        </p:txBody>
      </p:sp>
      <p:sp>
        <p:nvSpPr>
          <p:cNvPr id="3" name="Content Placeholder 2"/>
          <p:cNvSpPr>
            <a:spLocks noGrp="1"/>
          </p:cNvSpPr>
          <p:nvPr>
            <p:ph idx="1"/>
          </p:nvPr>
        </p:nvSpPr>
        <p:spPr/>
        <p:txBody>
          <a:bodyPr/>
          <a:lstStyle/>
          <a:p>
            <a:pPr marL="0" lvl="0" indent="0" algn="r" rtl="1">
              <a:buNone/>
            </a:pPr>
            <a:r>
              <a:rPr lang="fa-IR" dirty="0"/>
              <a:t>فهرست ورود به سیستم را نگه دارید:</a:t>
            </a:r>
          </a:p>
          <a:p>
            <a:pPr marL="0" lvl="0" indent="0" algn="r" rtl="1">
              <a:buNone/>
            </a:pPr>
            <a:r>
              <a:rPr lang="fa-IR" dirty="0"/>
              <a:t>نام دارو،</a:t>
            </a:r>
          </a:p>
          <a:p>
            <a:pPr marL="0" lvl="0" indent="0" algn="r" rtl="1">
              <a:buNone/>
            </a:pPr>
            <a:r>
              <a:rPr lang="fa-IR" dirty="0"/>
              <a:t>نام فرزند دریافت کننده واسطه</a:t>
            </a:r>
          </a:p>
          <a:p>
            <a:pPr marL="0" lvl="0" indent="0" algn="r" rtl="1">
              <a:buNone/>
            </a:pPr>
            <a:r>
              <a:rPr lang="fa-IR" dirty="0"/>
              <a:t>نام شخص دارنده دارو،</a:t>
            </a:r>
          </a:p>
          <a:p>
            <a:pPr marL="0" lvl="0" indent="0" algn="r" rtl="1">
              <a:buNone/>
            </a:pPr>
            <a:r>
              <a:rPr lang="fa-IR" dirty="0"/>
              <a:t>تاریخ، زمان و دوز دارو که داده شده است</a:t>
            </a:r>
            <a:r>
              <a:rPr lang="en-US" dirty="0" smtClean="0"/>
              <a:t>.</a:t>
            </a:r>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267379025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a:t>برنامه ریزی برای کودکان با نیازهای ویژه سلامت</a:t>
            </a:r>
            <a:endParaRPr lang="en-US" dirty="0"/>
          </a:p>
        </p:txBody>
      </p:sp>
      <p:sp>
        <p:nvSpPr>
          <p:cNvPr id="3" name="Content Placeholder 2"/>
          <p:cNvSpPr>
            <a:spLocks noGrp="1"/>
          </p:cNvSpPr>
          <p:nvPr>
            <p:ph idx="1"/>
          </p:nvPr>
        </p:nvSpPr>
        <p:spPr/>
        <p:txBody>
          <a:bodyPr/>
          <a:lstStyle/>
          <a:p>
            <a:pPr algn="r" rtl="1"/>
            <a:r>
              <a:rPr lang="fa-IR" dirty="0"/>
              <a:t>برای هر کودک با نیازهای بهداشتی خاص، به یک برنامه مراقبتی نوشته شده نیاز دارید</a:t>
            </a:r>
          </a:p>
          <a:p>
            <a:pPr algn="r" rtl="1"/>
            <a:r>
              <a:rPr lang="fa-IR" dirty="0"/>
              <a:t>فرم </a:t>
            </a:r>
            <a:r>
              <a:rPr lang="en-US" dirty="0"/>
              <a:t>CCHP "</a:t>
            </a:r>
            <a:r>
              <a:rPr lang="fa-IR" dirty="0"/>
              <a:t>طرح مراقبت ویژه" را ببینید.</a:t>
            </a:r>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291255376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t>کودکان با نیازهای ویژه</a:t>
            </a:r>
            <a:endParaRPr lang="en-US" dirty="0"/>
          </a:p>
        </p:txBody>
      </p:sp>
      <p:sp>
        <p:nvSpPr>
          <p:cNvPr id="3" name="Content Placeholder 2"/>
          <p:cNvSpPr>
            <a:spLocks noGrp="1"/>
          </p:cNvSpPr>
          <p:nvPr>
            <p:ph idx="1"/>
          </p:nvPr>
        </p:nvSpPr>
        <p:spPr/>
        <p:txBody>
          <a:bodyPr>
            <a:normAutofit lnSpcReduction="10000"/>
          </a:bodyPr>
          <a:lstStyle/>
          <a:p>
            <a:pPr marL="0" indent="0" algn="r" rtl="1">
              <a:buNone/>
            </a:pPr>
            <a:r>
              <a:rPr lang="fa-IR" dirty="0"/>
              <a:t>مراقبت از یک کودک با نیازهای ویژه ممکن است نیاز به حمایت و منابع اضافی از:</a:t>
            </a:r>
          </a:p>
          <a:p>
            <a:pPr algn="r" rtl="1"/>
            <a:r>
              <a:rPr lang="fa-IR" dirty="0"/>
              <a:t>کارشناسان ورودی</a:t>
            </a:r>
          </a:p>
          <a:p>
            <a:pPr algn="r" rtl="1"/>
            <a:r>
              <a:rPr lang="fa-IR" dirty="0"/>
              <a:t>مشاوران بهداشت روانی</a:t>
            </a:r>
          </a:p>
          <a:p>
            <a:pPr algn="r" rtl="1"/>
            <a:r>
              <a:rPr lang="fa-IR" dirty="0"/>
              <a:t>درمانگران</a:t>
            </a:r>
          </a:p>
          <a:p>
            <a:pPr algn="r" rtl="1"/>
            <a:r>
              <a:rPr lang="fa-IR" dirty="0"/>
              <a:t>مددکاران اجتماعی</a:t>
            </a:r>
          </a:p>
          <a:p>
            <a:pPr algn="r" rtl="1"/>
            <a:r>
              <a:rPr lang="fa-IR" dirty="0"/>
              <a:t>والدین کودک</a:t>
            </a:r>
          </a:p>
          <a:p>
            <a:pPr algn="r" rtl="1"/>
            <a:r>
              <a:rPr lang="fa-IR" dirty="0"/>
              <a:t>متخصصان مراقبت های بهداشتی</a:t>
            </a:r>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57058888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dirty="0"/>
              <a:t>خط مشی های اضطراری و روش ها</a:t>
            </a:r>
            <a:endParaRPr lang="en-US" dirty="0"/>
          </a:p>
        </p:txBody>
      </p:sp>
      <p:sp>
        <p:nvSpPr>
          <p:cNvPr id="3" name="Content Placeholder 2"/>
          <p:cNvSpPr>
            <a:spLocks noGrp="1"/>
          </p:cNvSpPr>
          <p:nvPr>
            <p:ph idx="1"/>
          </p:nvPr>
        </p:nvSpPr>
        <p:spPr>
          <a:ln>
            <a:solidFill>
              <a:srgbClr val="D90F81"/>
            </a:solidFill>
          </a:ln>
        </p:spPr>
        <p:txBody>
          <a:bodyPr>
            <a:normAutofit fontScale="92500" lnSpcReduction="20000"/>
          </a:bodyPr>
          <a:lstStyle/>
          <a:p>
            <a:pPr marL="0" indent="0" algn="r" rtl="1">
              <a:buNone/>
            </a:pPr>
            <a:r>
              <a:rPr lang="fa-IR" dirty="0"/>
              <a:t>اجازه دهید خانواده ها بدانند که شما در اولین کمک و </a:t>
            </a:r>
            <a:r>
              <a:rPr lang="en-US" dirty="0"/>
              <a:t>CPR </a:t>
            </a:r>
            <a:r>
              <a:rPr lang="fa-IR" dirty="0"/>
              <a:t>آموزش دیده اید و در صورت اضطراری شما می توانید:</a:t>
            </a:r>
          </a:p>
          <a:p>
            <a:pPr algn="r" rtl="1"/>
            <a:r>
              <a:rPr lang="fa-IR" dirty="0"/>
              <a:t>به سرعت سلامت کودک را ارزیابی کنید</a:t>
            </a:r>
          </a:p>
          <a:p>
            <a:pPr algn="r" rtl="1"/>
            <a:r>
              <a:rPr lang="fa-IR" dirty="0"/>
              <a:t>با شماره </a:t>
            </a:r>
            <a:r>
              <a:rPr lang="fa-IR" dirty="0" smtClean="0"/>
              <a:t>911 </a:t>
            </a:r>
            <a:r>
              <a:rPr lang="fa-IR" dirty="0"/>
              <a:t>یا سایر موارد اضطراری مناسب در صورت نیاز تماس بگیرید</a:t>
            </a:r>
          </a:p>
          <a:p>
            <a:pPr algn="r" rtl="1"/>
            <a:r>
              <a:rPr lang="fa-IR" dirty="0"/>
              <a:t>در صورت لزوم به اولین کمک و </a:t>
            </a:r>
            <a:r>
              <a:rPr lang="en-US" dirty="0"/>
              <a:t>CPR </a:t>
            </a:r>
            <a:r>
              <a:rPr lang="fa-IR" dirty="0"/>
              <a:t>کمک کنید</a:t>
            </a:r>
          </a:p>
          <a:p>
            <a:pPr algn="r" rtl="1"/>
            <a:r>
              <a:rPr lang="fa-IR" dirty="0"/>
              <a:t>با خانواده یا فردی که فهرست شده اند تماس بگیرید، در شرایط اضطراری تماس بگیرید.</a:t>
            </a:r>
          </a:p>
          <a:p>
            <a:pPr algn="r" rtl="1"/>
            <a:r>
              <a:rPr lang="fa-IR" dirty="0"/>
              <a:t>اگر کودک خود را در معرض مواد سمی قرار می دهد، با کنترل سموم تماس بگیرید.</a:t>
            </a:r>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138633441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t>سیاست های مهم اضطراری</a:t>
            </a:r>
            <a:endParaRPr lang="en-US" dirty="0"/>
          </a:p>
        </p:txBody>
      </p:sp>
      <p:sp>
        <p:nvSpPr>
          <p:cNvPr id="4" name="Content Placeholder 3"/>
          <p:cNvSpPr>
            <a:spLocks noGrp="1"/>
          </p:cNvSpPr>
          <p:nvPr>
            <p:ph sz="half" idx="1"/>
          </p:nvPr>
        </p:nvSpPr>
        <p:spPr>
          <a:xfrm>
            <a:off x="457200" y="1445071"/>
            <a:ext cx="4038600" cy="4525963"/>
          </a:xfrm>
          <a:ln>
            <a:solidFill>
              <a:srgbClr val="D90F81"/>
            </a:solidFill>
          </a:ln>
        </p:spPr>
        <p:txBody>
          <a:bodyPr>
            <a:normAutofit fontScale="92500" lnSpcReduction="10000"/>
          </a:bodyPr>
          <a:lstStyle/>
          <a:p>
            <a:pPr lvl="0" algn="r" rtl="1"/>
            <a:r>
              <a:rPr lang="fa-IR" dirty="0"/>
              <a:t>شماره های اضطراری (کنترل سم، اجرای قانون محلی، خدمات محافظتی کودک، 911) را به آسانی در دسترس قرار دهید (ارسال شده توسط تلفن).</a:t>
            </a:r>
          </a:p>
          <a:p>
            <a:pPr lvl="0" algn="r" rtl="1"/>
            <a:r>
              <a:rPr lang="fa-IR" dirty="0"/>
              <a:t>نگه داشتن گواهی </a:t>
            </a:r>
            <a:r>
              <a:rPr lang="en-US" dirty="0"/>
              <a:t>CPR </a:t>
            </a:r>
            <a:r>
              <a:rPr lang="fa-IR" dirty="0"/>
              <a:t>فعلی و کمک های اولیه.</a:t>
            </a:r>
          </a:p>
          <a:p>
            <a:pPr lvl="0" algn="r" rtl="1"/>
            <a:r>
              <a:rPr lang="fa-IR" dirty="0"/>
              <a:t>فرم های رضایت والدین برای درمان اضطراری و شماره های تماس اضطراری در پرونده را نگه دارید.</a:t>
            </a:r>
            <a:endParaRPr lang="en-US" dirty="0"/>
          </a:p>
          <a:p>
            <a:endParaRPr lang="en-US" dirty="0"/>
          </a:p>
        </p:txBody>
      </p:sp>
      <p:sp>
        <p:nvSpPr>
          <p:cNvPr id="5" name="Content Placeholder 4"/>
          <p:cNvSpPr>
            <a:spLocks noGrp="1"/>
          </p:cNvSpPr>
          <p:nvPr>
            <p:ph sz="half" idx="2"/>
          </p:nvPr>
        </p:nvSpPr>
        <p:spPr>
          <a:xfrm>
            <a:off x="4648200" y="1448120"/>
            <a:ext cx="4038600" cy="4525963"/>
          </a:xfrm>
          <a:ln>
            <a:solidFill>
              <a:srgbClr val="D90F81"/>
            </a:solidFill>
          </a:ln>
        </p:spPr>
        <p:txBody>
          <a:bodyPr>
            <a:normAutofit fontScale="92500" lnSpcReduction="10000"/>
          </a:bodyPr>
          <a:lstStyle/>
          <a:p>
            <a:pPr lvl="0" algn="r" rtl="1"/>
            <a:r>
              <a:rPr lang="fa-IR" dirty="0"/>
              <a:t>ارسال اولین روش های کمک به آنها که در آن آنها را می توان به راحتی دیده می شود.</a:t>
            </a:r>
          </a:p>
          <a:p>
            <a:pPr lvl="0" algn="r" rtl="1"/>
            <a:r>
              <a:rPr lang="fa-IR" dirty="0"/>
              <a:t>یک مسیر تخلیه پست کنید</a:t>
            </a:r>
          </a:p>
          <a:p>
            <a:pPr lvl="0" algn="r" rtl="1"/>
            <a:r>
              <a:rPr lang="fa-IR" dirty="0"/>
              <a:t>کمک های اولیه خود را به طور کامل ذخیره کنید.</a:t>
            </a:r>
          </a:p>
          <a:p>
            <a:pPr lvl="0" algn="r" rtl="1"/>
            <a:r>
              <a:rPr lang="fa-IR" dirty="0"/>
              <a:t>کیت آماده برای رفتن با مواد اضطراری، داروها، اطلاعات تماس اضطراری و فرم های اضطراری نگه دارید</a:t>
            </a:r>
            <a:endParaRPr lang="en-US" dirty="0"/>
          </a:p>
          <a:p>
            <a:endParaRPr lang="en-US" dirty="0"/>
          </a:p>
        </p:txBody>
      </p:sp>
      <p:sp>
        <p:nvSpPr>
          <p:cNvPr id="6" name="Footer Placeholder 5"/>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283794390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a:t>سیگار کشیدن یا استفاده از داروهای الکل، تفریحی یا غیر قانونی</a:t>
            </a:r>
            <a:endParaRPr lang="en-US" dirty="0"/>
          </a:p>
        </p:txBody>
      </p:sp>
      <p:pic>
        <p:nvPicPr>
          <p:cNvPr id="3" name="Picture 2" descr="File:No smoking symbol.sv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6768" y="1755648"/>
            <a:ext cx="2584259" cy="2782379"/>
          </a:xfrm>
          <a:prstGeom prst="rect">
            <a:avLst/>
          </a:prstGeom>
          <a:noFill/>
          <a:ln>
            <a:noFill/>
          </a:ln>
        </p:spPr>
      </p:pic>
      <p:sp>
        <p:nvSpPr>
          <p:cNvPr id="5" name="Footer Placeholder 4"/>
          <p:cNvSpPr>
            <a:spLocks noGrp="1"/>
          </p:cNvSpPr>
          <p:nvPr>
            <p:ph type="ftr" sz="quarter" idx="11"/>
          </p:nvPr>
        </p:nvSpPr>
        <p:spPr/>
        <p:txBody>
          <a:bodyPr/>
          <a:lstStyle/>
          <a:p>
            <a:r>
              <a:rPr lang="en-US" smtClean="0"/>
              <a:t>Translated by Child Action, Inc.</a:t>
            </a:r>
            <a:endParaRPr lang="en-US" dirty="0"/>
          </a:p>
        </p:txBody>
      </p:sp>
    </p:spTree>
    <p:custDataLst>
      <p:tags r:id="rId1"/>
    </p:custDataLst>
    <p:extLst>
      <p:ext uri="{BB962C8B-B14F-4D97-AF65-F5344CB8AC3E}">
        <p14:creationId xmlns:p14="http://schemas.microsoft.com/office/powerpoint/2010/main" val="1489969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fa-IR" b="1" dirty="0" smtClean="0"/>
              <a:t>عافیت باشد!</a:t>
            </a:r>
            <a:r>
              <a:rPr lang="en-US" dirty="0" smtClean="0"/>
              <a:t/>
            </a:r>
            <a:br>
              <a:rPr lang="en-US" dirty="0" smtClean="0"/>
            </a:br>
            <a:endParaRPr lang="en-US" dirty="0"/>
          </a:p>
        </p:txBody>
      </p:sp>
      <p:pic>
        <p:nvPicPr>
          <p:cNvPr id="4" name="Content Placeholder 3"/>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2818357" y="1669094"/>
            <a:ext cx="3507288" cy="3519814"/>
          </a:xfrm>
          <a:prstGeom prst="rect">
            <a:avLst/>
          </a:prstGeom>
          <a:gradFill flip="none" rotWithShape="1">
            <a:gsLst>
              <a:gs pos="0">
                <a:srgbClr val="8DC67D">
                  <a:tint val="66000"/>
                  <a:satMod val="160000"/>
                </a:srgbClr>
              </a:gs>
              <a:gs pos="50000">
                <a:srgbClr val="8DC67D">
                  <a:tint val="44500"/>
                  <a:satMod val="160000"/>
                </a:srgbClr>
              </a:gs>
              <a:gs pos="100000">
                <a:srgbClr val="8DC67D">
                  <a:tint val="23500"/>
                  <a:satMod val="160000"/>
                </a:srgbClr>
              </a:gs>
            </a:gsLst>
            <a:path path="circle">
              <a:fillToRect l="100000" b="100000"/>
            </a:path>
            <a:tileRect t="-100000" r="-100000"/>
          </a:gradFill>
          <a:extLst/>
        </p:spPr>
      </p:pic>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1107847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2163762"/>
          </a:xfrm>
        </p:spPr>
        <p:txBody>
          <a:bodyPr>
            <a:normAutofit fontScale="90000"/>
          </a:bodyPr>
          <a:lstStyle/>
          <a:p>
            <a:r>
              <a:rPr lang="fa-IR" dirty="0"/>
              <a:t>بیماری می تواند از طریق تماس مستقیم با گسترش گسترش یابد</a:t>
            </a:r>
            <a:r>
              <a:rPr lang="en-US" dirty="0"/>
              <a:t/>
            </a:r>
            <a:br>
              <a:rPr lang="en-US" dirty="0"/>
            </a:br>
            <a:r>
              <a:rPr lang="en-US" dirty="0"/>
              <a:t/>
            </a:r>
            <a:br>
              <a:rPr lang="en-US" dirty="0"/>
            </a:br>
            <a:endParaRPr lang="en-US" dirty="0"/>
          </a:p>
        </p:txBody>
      </p:sp>
      <p:sp>
        <p:nvSpPr>
          <p:cNvPr id="5" name="Content Placeholder 4"/>
          <p:cNvSpPr>
            <a:spLocks noGrp="1"/>
          </p:cNvSpPr>
          <p:nvPr>
            <p:ph idx="1"/>
          </p:nvPr>
        </p:nvSpPr>
        <p:spPr/>
        <p:txBody>
          <a:bodyPr>
            <a:normAutofit/>
          </a:bodyPr>
          <a:lstStyle/>
          <a:p>
            <a:pPr algn="r" rtl="1"/>
            <a:r>
              <a:rPr lang="fa-IR" dirty="0">
                <a:cs typeface="Arial" panose="020B0604020202020204" pitchFamily="34" charset="0"/>
              </a:rPr>
              <a:t>عطسه کردن و سرفه کردن بر روی افراد و اشیاء</a:t>
            </a:r>
          </a:p>
          <a:p>
            <a:pPr algn="r" rtl="1"/>
            <a:r>
              <a:rPr lang="fa-IR" dirty="0">
                <a:cs typeface="Arial" panose="020B0604020202020204" pitchFamily="34" charset="0"/>
              </a:rPr>
              <a:t>پاک کردن بینی و سوزاندن روی افراد و سطوح</a:t>
            </a:r>
          </a:p>
          <a:p>
            <a:pPr algn="r" rtl="1"/>
            <a:r>
              <a:rPr lang="fa-IR" dirty="0">
                <a:cs typeface="Arial" panose="020B0604020202020204" pitchFamily="34" charset="0"/>
              </a:rPr>
              <a:t>بینی را با دستمال سفره پاک کنید</a:t>
            </a:r>
          </a:p>
          <a:p>
            <a:pPr algn="r" rtl="1"/>
            <a:r>
              <a:rPr lang="fa-IR" dirty="0">
                <a:cs typeface="Arial" panose="020B0604020202020204" pitchFamily="34" charset="0"/>
              </a:rPr>
              <a:t>بوسیدن (به خصوص در دهان)</a:t>
            </a:r>
          </a:p>
          <a:p>
            <a:pPr algn="r" rtl="1"/>
            <a:r>
              <a:rPr lang="fa-IR" dirty="0">
                <a:cs typeface="Arial" panose="020B0604020202020204" pitchFamily="34" charset="0"/>
              </a:rPr>
              <a:t>به اشتراک گذاری اسباب بازی ها، ملافه، حوله و لباس</a:t>
            </a:r>
          </a:p>
          <a:p>
            <a:pPr algn="r" rtl="1"/>
            <a:r>
              <a:rPr lang="fa-IR" dirty="0">
                <a:cs typeface="Arial" panose="020B0604020202020204" pitchFamily="34" charset="0"/>
              </a:rPr>
              <a:t>دست زدن به زخم های باز و بثورات</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29507268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a:bodyPr>
          <a:lstStyle/>
          <a:p>
            <a:r>
              <a:rPr lang="fa-IR" dirty="0"/>
              <a:t>بیماری می تواند از طریق هوا گسترش یابد</a:t>
            </a:r>
            <a:r>
              <a:rPr lang="en-US" dirty="0"/>
              <a:t/>
            </a:r>
            <a:br>
              <a:rPr lang="en-US" dirty="0"/>
            </a:br>
            <a:endParaRPr lang="en-US" dirty="0"/>
          </a:p>
        </p:txBody>
      </p:sp>
      <p:sp>
        <p:nvSpPr>
          <p:cNvPr id="3" name="Content Placeholder 2"/>
          <p:cNvSpPr>
            <a:spLocks noGrp="1"/>
          </p:cNvSpPr>
          <p:nvPr>
            <p:ph idx="1"/>
          </p:nvPr>
        </p:nvSpPr>
        <p:spPr/>
        <p:txBody>
          <a:bodyPr/>
          <a:lstStyle/>
          <a:p>
            <a:pPr algn="r" rtl="1"/>
            <a:r>
              <a:rPr lang="fa-IR" dirty="0"/>
              <a:t>عطسه و سرفه به هوا</a:t>
            </a:r>
          </a:p>
          <a:p>
            <a:pPr algn="r" rtl="1"/>
            <a:r>
              <a:rPr lang="fa-IR" dirty="0"/>
              <a:t>تهویه مناسب</a:t>
            </a:r>
          </a:p>
          <a:p>
            <a:pPr algn="r" rtl="1"/>
            <a:r>
              <a:rPr lang="fa-IR" dirty="0"/>
              <a:t>فرصت های محدود برای بازی در فضای باز</a:t>
            </a:r>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4101962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r>
              <a:rPr lang="en-US" dirty="0" smtClean="0"/>
              <a:t/>
            </a:r>
            <a:br>
              <a:rPr lang="en-US" dirty="0" smtClean="0"/>
            </a:br>
            <a:r>
              <a:rPr lang="fa-IR" dirty="0"/>
              <a:t>عفونت ها می تواند از طریق مدفوع گسترش یابد</a:t>
            </a:r>
            <a:r>
              <a:rPr lang="en-US" dirty="0"/>
              <a:t/>
            </a:r>
            <a:br>
              <a:rPr lang="en-US" dirty="0"/>
            </a:br>
            <a:endParaRPr lang="en-US" dirty="0"/>
          </a:p>
        </p:txBody>
      </p:sp>
      <p:sp>
        <p:nvSpPr>
          <p:cNvPr id="3" name="Content Placeholder 2"/>
          <p:cNvSpPr>
            <a:spLocks noGrp="1"/>
          </p:cNvSpPr>
          <p:nvPr>
            <p:ph idx="1"/>
          </p:nvPr>
        </p:nvSpPr>
        <p:spPr>
          <a:xfrm>
            <a:off x="457200" y="2332038"/>
            <a:ext cx="8229600" cy="4525963"/>
          </a:xfrm>
        </p:spPr>
        <p:txBody>
          <a:bodyPr/>
          <a:lstStyle/>
          <a:p>
            <a:pPr algn="r" rtl="1"/>
            <a:r>
              <a:rPr lang="fa-IR" dirty="0"/>
              <a:t>روش های پوشک نامرئی</a:t>
            </a:r>
          </a:p>
          <a:p>
            <a:pPr algn="r" rtl="1"/>
            <a:r>
              <a:rPr lang="fa-IR" dirty="0"/>
              <a:t>تهیه غذای بی خطر</a:t>
            </a:r>
          </a:p>
          <a:p>
            <a:pPr algn="r" rtl="1"/>
            <a:r>
              <a:rPr lang="fa-IR" dirty="0"/>
              <a:t>شستشو بدون دست شستن</a:t>
            </a:r>
          </a:p>
          <a:p>
            <a:pPr algn="r" rtl="1"/>
            <a:r>
              <a:rPr lang="fa-IR" dirty="0"/>
              <a:t>خدمت غذا بدون شستن دست</a:t>
            </a:r>
          </a:p>
          <a:p>
            <a:pPr algn="r" rtl="1"/>
            <a:r>
              <a:rPr lang="fa-IR" dirty="0"/>
              <a:t>اسباب بازی و دیگر سطوح</a:t>
            </a:r>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1112733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r>
              <a:rPr lang="fa-IR" dirty="0"/>
              <a:t>بیماری ها می توانند از طریق تماس با خون و دیگر مایعات بدن گسترش یابد</a:t>
            </a:r>
            <a:r>
              <a:rPr lang="en-US" dirty="0"/>
              <a:t/>
            </a:r>
            <a:br>
              <a:rPr lang="en-US" dirty="0"/>
            </a:br>
            <a:endParaRPr lang="en-US" dirty="0"/>
          </a:p>
        </p:txBody>
      </p:sp>
      <p:sp>
        <p:nvSpPr>
          <p:cNvPr id="3" name="Content Placeholder 2"/>
          <p:cNvSpPr>
            <a:spLocks noGrp="1"/>
          </p:cNvSpPr>
          <p:nvPr>
            <p:ph idx="1"/>
          </p:nvPr>
        </p:nvSpPr>
        <p:spPr>
          <a:xfrm>
            <a:off x="304800" y="2209801"/>
            <a:ext cx="8305800" cy="4221163"/>
          </a:xfrm>
        </p:spPr>
        <p:txBody>
          <a:bodyPr>
            <a:normAutofit/>
          </a:bodyPr>
          <a:lstStyle/>
          <a:p>
            <a:pPr algn="r" rtl="1"/>
            <a:r>
              <a:rPr lang="fa-IR" dirty="0">
                <a:cs typeface="Arial" panose="020B0604020202020204" pitchFamily="34" charset="0"/>
              </a:rPr>
              <a:t>کمک اولیه بدون دستکش</a:t>
            </a:r>
          </a:p>
          <a:p>
            <a:pPr algn="r" rtl="1"/>
            <a:r>
              <a:rPr lang="fa-IR" dirty="0" smtClean="0">
                <a:cs typeface="Arial" panose="020B0604020202020204" pitchFamily="34" charset="0"/>
              </a:rPr>
              <a:t>کمک کردن بدون دستکش به شخص که از بینی اش خون میاید.</a:t>
            </a:r>
            <a:endParaRPr lang="fa-IR" dirty="0">
              <a:cs typeface="Arial" panose="020B0604020202020204" pitchFamily="34" charset="0"/>
            </a:endParaRPr>
          </a:p>
          <a:p>
            <a:pPr algn="r" rtl="1"/>
            <a:r>
              <a:rPr lang="fa-IR" dirty="0">
                <a:cs typeface="Arial" panose="020B0604020202020204" pitchFamily="34" charset="0"/>
              </a:rPr>
              <a:t>گرفتن خون یا مایعات </a:t>
            </a:r>
            <a:r>
              <a:rPr lang="fa-IR" dirty="0" smtClean="0">
                <a:cs typeface="Arial" panose="020B0604020202020204" pitchFamily="34" charset="0"/>
              </a:rPr>
              <a:t>بدن از طریق پارگی جلد.</a:t>
            </a:r>
            <a:endParaRPr lang="fa-IR" dirty="0">
              <a:cs typeface="Arial" panose="020B0604020202020204" pitchFamily="34" charset="0"/>
            </a:endParaRPr>
          </a:p>
          <a:p>
            <a:pPr algn="r" rtl="1"/>
            <a:r>
              <a:rPr lang="fa-IR" dirty="0">
                <a:cs typeface="Arial" panose="020B0604020202020204" pitchFamily="34" charset="0"/>
              </a:rPr>
              <a:t>تغییر </a:t>
            </a:r>
            <a:r>
              <a:rPr lang="fa-IR" dirty="0" smtClean="0">
                <a:cs typeface="Arial" panose="020B0604020202020204" pitchFamily="34" charset="0"/>
              </a:rPr>
              <a:t>پوشک خون آلود </a:t>
            </a:r>
            <a:r>
              <a:rPr lang="fa-IR" dirty="0">
                <a:cs typeface="Arial" panose="020B0604020202020204" pitchFamily="34" charset="0"/>
              </a:rPr>
              <a:t>بدون دستکش</a:t>
            </a:r>
          </a:p>
          <a:p>
            <a:pPr algn="r" rtl="1"/>
            <a:r>
              <a:rPr lang="fa-IR" dirty="0">
                <a:cs typeface="Arial" panose="020B0604020202020204" pitchFamily="34" charset="0"/>
              </a:rPr>
              <a:t>یک حادثه جدی (پوست شکسته، جریان خون و رد و بدل می شود)</a:t>
            </a:r>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85867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نمونه هایی از بیماری ها و نحوه گسترش آنها</a:t>
            </a:r>
            <a:endParaRPr lang="en-US" dirty="0"/>
          </a:p>
        </p:txBody>
      </p:sp>
      <p:sp>
        <p:nvSpPr>
          <p:cNvPr id="3" name="Content Placeholder 2"/>
          <p:cNvSpPr>
            <a:spLocks noGrp="1"/>
          </p:cNvSpPr>
          <p:nvPr>
            <p:ph idx="1"/>
          </p:nvPr>
        </p:nvSpPr>
        <p:spPr/>
        <p:txBody>
          <a:bodyPr>
            <a:normAutofit/>
          </a:bodyPr>
          <a:lstStyle/>
          <a:p>
            <a:pPr algn="r" rtl="1"/>
            <a:r>
              <a:rPr lang="fa-IR" dirty="0">
                <a:cs typeface="Arial" panose="020B0604020202020204" pitchFamily="34" charset="0"/>
              </a:rPr>
              <a:t>هپاتیت </a:t>
            </a:r>
            <a:r>
              <a:rPr lang="en-US" dirty="0">
                <a:cs typeface="Arial" panose="020B0604020202020204" pitchFamily="34" charset="0"/>
              </a:rPr>
              <a:t>B </a:t>
            </a:r>
            <a:r>
              <a:rPr lang="fa-IR" dirty="0">
                <a:cs typeface="Arial" panose="020B0604020202020204" pitchFamily="34" charset="0"/>
              </a:rPr>
              <a:t>و </a:t>
            </a:r>
            <a:r>
              <a:rPr lang="en-US" dirty="0">
                <a:cs typeface="Arial" panose="020B0604020202020204" pitchFamily="34" charset="0"/>
              </a:rPr>
              <a:t>C </a:t>
            </a:r>
            <a:r>
              <a:rPr lang="fa-IR" dirty="0" smtClean="0">
                <a:cs typeface="Arial" panose="020B0604020202020204" pitchFamily="34" charset="0"/>
              </a:rPr>
              <a:t> </a:t>
            </a:r>
            <a:r>
              <a:rPr lang="en-US" dirty="0">
                <a:cs typeface="Arial" panose="020B0604020202020204" pitchFamily="34" charset="0"/>
              </a:rPr>
              <a:t>HIV / </a:t>
            </a:r>
            <a:r>
              <a:rPr lang="en-US" dirty="0" smtClean="0">
                <a:cs typeface="Arial" panose="020B0604020202020204" pitchFamily="34" charset="0"/>
              </a:rPr>
              <a:t>AIDS </a:t>
            </a:r>
            <a:r>
              <a:rPr lang="fa-IR" dirty="0">
                <a:cs typeface="Arial" panose="020B0604020202020204" pitchFamily="34" charset="0"/>
              </a:rPr>
              <a:t>عفونت جدی ویروسی است که با تماس با خون آلوده گسترش می یابد.</a:t>
            </a:r>
          </a:p>
          <a:p>
            <a:pPr algn="r" rtl="1"/>
            <a:r>
              <a:rPr lang="fa-IR" dirty="0">
                <a:cs typeface="Arial" panose="020B0604020202020204" pitchFamily="34" charset="0"/>
              </a:rPr>
              <a:t>سیتومگالوویروس (</a:t>
            </a:r>
            <a:r>
              <a:rPr lang="en-US" dirty="0">
                <a:cs typeface="Arial" panose="020B0604020202020204" pitchFamily="34" charset="0"/>
              </a:rPr>
              <a:t>CMV) </a:t>
            </a:r>
            <a:r>
              <a:rPr lang="fa-IR" dirty="0">
                <a:cs typeface="Arial" panose="020B0604020202020204" pitchFamily="34" charset="0"/>
              </a:rPr>
              <a:t>نمونه ای از بیماری است که با تماس با ادرار یا بزاق پخش می شود.</a:t>
            </a:r>
          </a:p>
          <a:p>
            <a:pPr algn="r" rtl="1"/>
            <a:r>
              <a:rPr lang="en-US" dirty="0">
                <a:cs typeface="Arial" panose="020B0604020202020204" pitchFamily="34" charset="0"/>
              </a:rPr>
              <a:t>MRSA </a:t>
            </a:r>
            <a:r>
              <a:rPr lang="fa-IR" dirty="0">
                <a:cs typeface="Arial" panose="020B0604020202020204" pitchFamily="34" charset="0"/>
              </a:rPr>
              <a:t>با تماس مستقیم با باکتری گسترش می یابد.</a:t>
            </a:r>
          </a:p>
          <a:p>
            <a:pPr algn="r" rtl="1"/>
            <a:r>
              <a:rPr lang="fa-IR" dirty="0">
                <a:cs typeface="Arial" panose="020B0604020202020204" pitchFamily="34" charset="0"/>
              </a:rPr>
              <a:t>سالمونلا از طریق فرآورده های مدفوعی یا خوراکی / آب آلوده پخش می شود.</a:t>
            </a:r>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21381624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امتحان دانش</a:t>
            </a:r>
            <a:endParaRPr lang="en-US" dirty="0"/>
          </a:p>
        </p:txBody>
      </p:sp>
      <p:sp>
        <p:nvSpPr>
          <p:cNvPr id="3" name="Content Placeholder 2"/>
          <p:cNvSpPr>
            <a:spLocks noGrp="1"/>
          </p:cNvSpPr>
          <p:nvPr>
            <p:ph idx="1"/>
          </p:nvPr>
        </p:nvSpPr>
        <p:spPr/>
        <p:txBody>
          <a:bodyPr/>
          <a:lstStyle/>
          <a:p>
            <a:pPr marL="0" indent="0" algn="r" rtl="1">
              <a:buNone/>
            </a:pPr>
            <a:r>
              <a:rPr lang="fa-IR" dirty="0">
                <a:cs typeface="Arial" panose="020B0604020202020204" pitchFamily="34" charset="0"/>
              </a:rPr>
              <a:t>نام چهار </a:t>
            </a:r>
            <a:r>
              <a:rPr lang="fa-IR" dirty="0" smtClean="0">
                <a:cs typeface="Arial" panose="020B0604020202020204" pitchFamily="34" charset="0"/>
              </a:rPr>
              <a:t>طریقه </a:t>
            </a:r>
            <a:r>
              <a:rPr lang="fa-IR" dirty="0">
                <a:cs typeface="Arial" panose="020B0604020202020204" pitchFamily="34" charset="0"/>
              </a:rPr>
              <a:t>انتقال را برای بیماری های عفونی منتشر کنید:</a:t>
            </a:r>
            <a:endParaRPr lang="en-US" dirty="0"/>
          </a:p>
        </p:txBody>
      </p:sp>
      <p:graphicFrame>
        <p:nvGraphicFramePr>
          <p:cNvPr id="5" name="Diagram 4"/>
          <p:cNvGraphicFramePr/>
          <p:nvPr>
            <p:extLst>
              <p:ext uri="{D42A27DB-BD31-4B8C-83A1-F6EECF244321}">
                <p14:modId xmlns:p14="http://schemas.microsoft.com/office/powerpoint/2010/main" val="454472176"/>
              </p:ext>
            </p:extLst>
          </p:nvPr>
        </p:nvGraphicFramePr>
        <p:xfrm>
          <a:off x="3230880" y="3135884"/>
          <a:ext cx="2852928" cy="26588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21971308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امتحان </a:t>
            </a:r>
            <a:r>
              <a:rPr lang="fa-IR" dirty="0"/>
              <a:t>دانش</a:t>
            </a:r>
            <a:endParaRPr lang="en-US" dirty="0"/>
          </a:p>
        </p:txBody>
      </p:sp>
      <p:sp>
        <p:nvSpPr>
          <p:cNvPr id="3" name="Content Placeholder 2"/>
          <p:cNvSpPr>
            <a:spLocks noGrp="1"/>
          </p:cNvSpPr>
          <p:nvPr>
            <p:ph idx="1"/>
          </p:nvPr>
        </p:nvSpPr>
        <p:spPr>
          <a:xfrm>
            <a:off x="342900" y="1427033"/>
            <a:ext cx="8458200" cy="4525963"/>
          </a:xfrm>
          <a:gradFill flip="none" rotWithShape="1">
            <a:gsLst>
              <a:gs pos="0">
                <a:srgbClr val="8DC67D">
                  <a:tint val="66000"/>
                  <a:satMod val="160000"/>
                </a:srgbClr>
              </a:gs>
              <a:gs pos="50000">
                <a:srgbClr val="8DC67D">
                  <a:tint val="44500"/>
                  <a:satMod val="160000"/>
                </a:srgbClr>
              </a:gs>
              <a:gs pos="100000">
                <a:srgbClr val="8DC67D">
                  <a:tint val="23500"/>
                  <a:satMod val="160000"/>
                </a:srgbClr>
              </a:gs>
            </a:gsLst>
            <a:lin ang="8100000" scaled="1"/>
            <a:tileRect/>
          </a:gradFill>
        </p:spPr>
        <p:txBody>
          <a:bodyPr/>
          <a:lstStyle/>
          <a:p>
            <a:pPr marL="514290" indent="-514290" algn="r" rtl="1">
              <a:buFont typeface="+mj-lt"/>
              <a:buAutoNum type="arabicPeriod"/>
            </a:pPr>
            <a:r>
              <a:rPr lang="fa-IR" b="1" dirty="0">
                <a:cs typeface="Arial" panose="020B0604020202020204" pitchFamily="34" charset="0"/>
              </a:rPr>
              <a:t>تماس مستقیم با میکروب ها در افراد و سطوح</a:t>
            </a:r>
          </a:p>
          <a:p>
            <a:pPr marL="514290" indent="-514290" algn="r" rtl="1">
              <a:buFont typeface="+mj-lt"/>
              <a:buAutoNum type="arabicPeriod"/>
            </a:pPr>
            <a:r>
              <a:rPr lang="fa-IR" b="1" dirty="0">
                <a:cs typeface="Arial" panose="020B0604020202020204" pitchFamily="34" charset="0"/>
              </a:rPr>
              <a:t>تنفس در میکروب ها در هوا</a:t>
            </a:r>
          </a:p>
          <a:p>
            <a:pPr marL="514290" indent="-514290" algn="r" rtl="1">
              <a:buFont typeface="+mj-lt"/>
              <a:buAutoNum type="arabicPeriod"/>
            </a:pPr>
            <a:r>
              <a:rPr lang="fa-IR" b="1" dirty="0">
                <a:cs typeface="Arial" panose="020B0604020202020204" pitchFamily="34" charset="0"/>
              </a:rPr>
              <a:t>انتقال میکروب ها از مدفوع فرد آلوده به دهان دیگر (فک و دهان)</a:t>
            </a:r>
          </a:p>
          <a:p>
            <a:pPr marL="514290" indent="-514290" algn="r" rtl="1">
              <a:buFont typeface="+mj-lt"/>
              <a:buAutoNum type="arabicPeriod"/>
            </a:pPr>
            <a:r>
              <a:rPr lang="fa-IR" b="1" dirty="0">
                <a:cs typeface="Arial" panose="020B0604020202020204" pitchFamily="34" charset="0"/>
              </a:rPr>
              <a:t>تماس با میکروب ها در خون و مایعات بدن</a:t>
            </a:r>
            <a:endParaRPr lang="en-US" dirty="0" smtClean="0"/>
          </a:p>
          <a:p>
            <a:pPr marL="0" indent="0">
              <a:buNone/>
            </a:pPr>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3438665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2000" smtClean="0"/>
              <a:t/>
            </a:r>
            <a:br>
              <a:rPr lang="fa-IR" sz="2000" smtClean="0"/>
            </a:br>
            <a:r>
              <a:rPr lang="fa-IR" sz="2000"/>
              <a:t/>
            </a:r>
            <a:br>
              <a:rPr lang="fa-IR" sz="2000"/>
            </a:br>
            <a:r>
              <a:rPr lang="fa-IR" sz="2000" smtClean="0"/>
              <a:t/>
            </a:r>
            <a:br>
              <a:rPr lang="fa-IR" sz="2000" smtClean="0"/>
            </a:br>
            <a:r>
              <a:rPr lang="fa-IR" sz="2000"/>
              <a:t/>
            </a:r>
            <a:br>
              <a:rPr lang="fa-IR" sz="2000"/>
            </a:br>
            <a:r>
              <a:rPr lang="fa-IR" sz="2000" smtClean="0"/>
              <a:t/>
            </a:r>
            <a:br>
              <a:rPr lang="fa-IR" sz="2000" smtClean="0"/>
            </a:br>
            <a:r>
              <a:rPr lang="fa-IR" sz="2000"/>
              <a:t/>
            </a:r>
            <a:br>
              <a:rPr lang="fa-IR" sz="2000"/>
            </a:br>
            <a:r>
              <a:rPr lang="fa-IR" sz="2000" smtClean="0"/>
              <a:t/>
            </a:r>
            <a:br>
              <a:rPr lang="fa-IR" sz="2000" smtClean="0"/>
            </a:br>
            <a:r>
              <a:rPr lang="fa-IR" sz="2000"/>
              <a:t/>
            </a:r>
            <a:br>
              <a:rPr lang="fa-IR" sz="2000"/>
            </a:br>
            <a:r>
              <a:rPr lang="fa-IR" sz="2000" smtClean="0"/>
              <a:t/>
            </a:r>
            <a:br>
              <a:rPr lang="fa-IR" sz="2000" smtClean="0"/>
            </a:br>
            <a:r>
              <a:rPr lang="fa-IR" sz="2000"/>
              <a:t/>
            </a:r>
            <a:br>
              <a:rPr lang="fa-IR" sz="2000"/>
            </a:br>
            <a:r>
              <a:rPr lang="fa-IR" sz="2000" smtClean="0"/>
              <a:t/>
            </a:r>
            <a:br>
              <a:rPr lang="fa-IR" sz="2000" smtClean="0"/>
            </a:br>
            <a:r>
              <a:rPr lang="en-US" sz="2000" smtClean="0"/>
              <a:t>Prevention </a:t>
            </a:r>
            <a:r>
              <a:rPr lang="en-US" sz="2000" dirty="0"/>
              <a:t>Health and safety in the child care setting </a:t>
            </a:r>
            <a:r>
              <a:rPr lang="en-US" sz="2000" dirty="0" smtClean="0"/>
              <a:t>=</a:t>
            </a:r>
            <a:br>
              <a:rPr lang="en-US" sz="2000" dirty="0" smtClean="0"/>
            </a:br>
            <a:r>
              <a:rPr lang="fa-IR" sz="2000" dirty="0"/>
              <a:t>پیشگیری سلامت و ایمنی در محیط مراقبت از </a:t>
            </a:r>
            <a:r>
              <a:rPr lang="fa-IR" sz="2000" dirty="0" smtClean="0"/>
              <a:t>کودک</a:t>
            </a:r>
            <a:r>
              <a:rPr lang="en-US" sz="2000" dirty="0" smtClean="0"/>
              <a:t/>
            </a:r>
            <a:br>
              <a:rPr lang="en-US" sz="2000" dirty="0" smtClean="0"/>
            </a:br>
            <a:r>
              <a:rPr lang="en-US" sz="2000" dirty="0"/>
              <a:t/>
            </a:r>
            <a:br>
              <a:rPr lang="en-US" sz="2000" dirty="0"/>
            </a:br>
            <a:r>
              <a:rPr lang="en-US" sz="2000" dirty="0"/>
              <a:t>a curriculum for the training of child care </a:t>
            </a:r>
            <a:r>
              <a:rPr lang="en-US" sz="2000" dirty="0" smtClean="0"/>
              <a:t>providers = </a:t>
            </a:r>
            <a:r>
              <a:rPr lang="fa-IR" sz="2000" dirty="0"/>
              <a:t>یک برنامه درسی برای آموزش ارائه دهندگان مراقبت از </a:t>
            </a:r>
            <a:r>
              <a:rPr lang="fa-IR" sz="2000" dirty="0" smtClean="0"/>
              <a:t>کودکان</a:t>
            </a:r>
            <a:r>
              <a:rPr lang="en-US" sz="2000" dirty="0" smtClean="0"/>
              <a:t/>
            </a:r>
            <a:br>
              <a:rPr lang="en-US" sz="2000" dirty="0" smtClean="0"/>
            </a:br>
            <a:r>
              <a:rPr lang="en-US" sz="2000" dirty="0"/>
              <a:t/>
            </a:r>
            <a:br>
              <a:rPr lang="en-US" sz="2000" dirty="0"/>
            </a:br>
            <a:r>
              <a:rPr lang="en-US" sz="2000" dirty="0"/>
              <a:t>Third Edition = </a:t>
            </a:r>
            <a:r>
              <a:rPr lang="fa-IR" sz="2000" dirty="0"/>
              <a:t>ویرایش </a:t>
            </a:r>
            <a:r>
              <a:rPr lang="fa-IR" sz="2000" dirty="0" smtClean="0"/>
              <a:t>سوم</a:t>
            </a:r>
            <a:r>
              <a:rPr lang="en-US" sz="2000" dirty="0" smtClean="0"/>
              <a:t/>
            </a:r>
            <a:br>
              <a:rPr lang="en-US" sz="2000" dirty="0" smtClean="0"/>
            </a:br>
            <a:r>
              <a:rPr lang="en-US" sz="2000" dirty="0"/>
              <a:t/>
            </a:r>
            <a:br>
              <a:rPr lang="en-US" sz="2000" dirty="0"/>
            </a:br>
            <a:r>
              <a:rPr lang="en-US" sz="2000" dirty="0"/>
              <a:t>Module 1: Prevention of infectious </a:t>
            </a:r>
            <a:r>
              <a:rPr lang="en-US" sz="2000" dirty="0" smtClean="0"/>
              <a:t>disease = </a:t>
            </a:r>
            <a:r>
              <a:rPr lang="fa-IR" sz="2000" dirty="0" smtClean="0"/>
              <a:t>فصل </a:t>
            </a:r>
            <a:r>
              <a:rPr lang="fa-IR" sz="2000" dirty="0"/>
              <a:t>1: پیشگیری از بیماری های عفونی</a:t>
            </a:r>
            <a:r>
              <a:rPr lang="en-US" sz="2000" dirty="0" smtClean="0"/>
              <a:t/>
            </a:r>
            <a:br>
              <a:rPr lang="en-US" sz="2000" dirty="0" smtClean="0"/>
            </a:br>
            <a:r>
              <a:rPr lang="en-US" sz="2000" dirty="0"/>
              <a:t/>
            </a:r>
            <a:br>
              <a:rPr lang="en-US" sz="2000" dirty="0"/>
            </a:br>
            <a:endParaRPr lang="en-US" sz="2000" dirty="0"/>
          </a:p>
        </p:txBody>
      </p:sp>
      <p:sp>
        <p:nvSpPr>
          <p:cNvPr id="4" name="Footer Placeholder 3"/>
          <p:cNvSpPr>
            <a:spLocks noGrp="1"/>
          </p:cNvSpPr>
          <p:nvPr>
            <p:ph type="ftr" sz="quarter" idx="11"/>
          </p:nvPr>
        </p:nvSpPr>
        <p:spPr/>
        <p:txBody>
          <a:bodyPr/>
          <a:lstStyle/>
          <a:p>
            <a:r>
              <a:rPr lang="en-US" smtClean="0"/>
              <a:t>Translated by Child Action, Inc.</a:t>
            </a:r>
            <a:endParaRPr lang="en-US" dirty="0"/>
          </a:p>
        </p:txBody>
      </p:sp>
    </p:spTree>
    <p:extLst>
      <p:ext uri="{BB962C8B-B14F-4D97-AF65-F5344CB8AC3E}">
        <p14:creationId xmlns:p14="http://schemas.microsoft.com/office/powerpoint/2010/main" val="2747366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امتحان </a:t>
            </a:r>
            <a:r>
              <a:rPr lang="fa-IR" dirty="0"/>
              <a:t>دانش</a:t>
            </a:r>
            <a:endParaRPr lang="en-US" dirty="0"/>
          </a:p>
        </p:txBody>
      </p:sp>
      <p:sp>
        <p:nvSpPr>
          <p:cNvPr id="3" name="Content Placeholder 2"/>
          <p:cNvSpPr>
            <a:spLocks noGrp="1"/>
          </p:cNvSpPr>
          <p:nvPr>
            <p:ph idx="1"/>
          </p:nvPr>
        </p:nvSpPr>
        <p:spPr/>
        <p:txBody>
          <a:bodyPr/>
          <a:lstStyle/>
          <a:p>
            <a:pPr algn="r" rtl="1"/>
            <a:r>
              <a:rPr lang="fa-IR" dirty="0">
                <a:cs typeface="Arial" panose="020B0604020202020204" pitchFamily="34" charset="0"/>
              </a:rPr>
              <a:t>شما باید منتظر بمانید تا بدانید یک کودک قبل از نگرانی در مورد گسترش بیماری بیمار است؟</a:t>
            </a:r>
          </a:p>
          <a:p>
            <a:pPr algn="r" rtl="1"/>
            <a:r>
              <a:rPr lang="fa-IR" dirty="0">
                <a:cs typeface="Arial" panose="020B0604020202020204" pitchFamily="34" charset="0"/>
              </a:rPr>
              <a:t>درست است</a:t>
            </a:r>
          </a:p>
          <a:p>
            <a:pPr algn="r" rtl="1"/>
            <a:r>
              <a:rPr lang="fa-IR" dirty="0">
                <a:cs typeface="Arial" panose="020B0604020202020204" pitchFamily="34" charset="0"/>
              </a:rPr>
              <a:t>اشتباه</a:t>
            </a:r>
            <a:endParaRPr lang="en-US" dirty="0" smtClean="0">
              <a:cs typeface="Arial" panose="020B0604020202020204" pitchFamily="34" charset="0"/>
            </a:endParaRPr>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2947594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امتحان </a:t>
            </a:r>
            <a:r>
              <a:rPr lang="fa-IR" dirty="0"/>
              <a:t>دانش</a:t>
            </a:r>
            <a:endParaRPr lang="en-US" dirty="0"/>
          </a:p>
        </p:txBody>
      </p:sp>
      <p:sp>
        <p:nvSpPr>
          <p:cNvPr id="3" name="Content Placeholder 2"/>
          <p:cNvSpPr>
            <a:spLocks noGrp="1"/>
          </p:cNvSpPr>
          <p:nvPr>
            <p:ph idx="1"/>
          </p:nvPr>
        </p:nvSpPr>
        <p:spPr/>
        <p:txBody>
          <a:bodyPr/>
          <a:lstStyle/>
          <a:p>
            <a:pPr algn="r" rtl="1"/>
            <a:r>
              <a:rPr lang="fa-IR" dirty="0">
                <a:cs typeface="Arial" panose="020B0604020202020204" pitchFamily="34" charset="0"/>
              </a:rPr>
              <a:t>شما باید منتظر بمانید تا بدانید یک کودک قبل از نگرانی در مورد گسترش بیماری بیمار است؟</a:t>
            </a:r>
          </a:p>
          <a:p>
            <a:pPr algn="r" rtl="1"/>
            <a:r>
              <a:rPr lang="fa-IR" dirty="0">
                <a:cs typeface="Arial" panose="020B0604020202020204" pitchFamily="34" charset="0"/>
              </a:rPr>
              <a:t>درست است</a:t>
            </a:r>
          </a:p>
          <a:p>
            <a:pPr algn="r" rtl="1"/>
            <a:r>
              <a:rPr lang="fa-IR" dirty="0">
                <a:cs typeface="Arial" panose="020B0604020202020204" pitchFamily="34" charset="0"/>
              </a:rPr>
              <a:t>اشتباه</a:t>
            </a:r>
            <a:endParaRPr lang="en-US" b="1" dirty="0" smtClean="0">
              <a:cs typeface="Arial" panose="020B0604020202020204" pitchFamily="34" charset="0"/>
            </a:endParaRPr>
          </a:p>
        </p:txBody>
      </p:sp>
      <p:sp>
        <p:nvSpPr>
          <p:cNvPr id="4" name="Oval 3"/>
          <p:cNvSpPr/>
          <p:nvPr/>
        </p:nvSpPr>
        <p:spPr>
          <a:xfrm>
            <a:off x="7315200" y="3200400"/>
            <a:ext cx="1371600" cy="685800"/>
          </a:xfrm>
          <a:prstGeom prst="ellipse">
            <a:avLst/>
          </a:prstGeom>
          <a:noFill/>
          <a:ln>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6" name="Footer Placeholder 5"/>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5932724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امتحان </a:t>
            </a:r>
            <a:r>
              <a:rPr lang="fa-IR" dirty="0"/>
              <a:t>دانش</a:t>
            </a:r>
            <a:endParaRPr lang="en-US" dirty="0"/>
          </a:p>
        </p:txBody>
      </p:sp>
      <p:sp>
        <p:nvSpPr>
          <p:cNvPr id="3" name="Content Placeholder 2"/>
          <p:cNvSpPr>
            <a:spLocks noGrp="1"/>
          </p:cNvSpPr>
          <p:nvPr>
            <p:ph idx="1"/>
          </p:nvPr>
        </p:nvSpPr>
        <p:spPr/>
        <p:txBody>
          <a:bodyPr>
            <a:normAutofit/>
          </a:bodyPr>
          <a:lstStyle/>
          <a:p>
            <a:pPr marL="0" indent="0" algn="r" rtl="1">
              <a:buNone/>
            </a:pPr>
            <a:r>
              <a:rPr lang="fa-IR" dirty="0">
                <a:cs typeface="Arial" panose="020B0604020202020204" pitchFamily="34" charset="0"/>
              </a:rPr>
              <a:t>چرا کودکان جوان در مراکز مراقبت از کودکان بیشتر به بیماری های عفونی آسیب می رسانند؟</a:t>
            </a:r>
          </a:p>
          <a:p>
            <a:pPr marL="0" indent="0" algn="r" rtl="1">
              <a:buNone/>
            </a:pPr>
            <a:r>
              <a:rPr lang="fa-IR" dirty="0">
                <a:cs typeface="Arial" panose="020B0604020202020204" pitchFamily="34" charset="0"/>
              </a:rPr>
              <a:t>1</a:t>
            </a:r>
          </a:p>
          <a:p>
            <a:pPr marL="0" indent="0" algn="r" rtl="1">
              <a:buNone/>
            </a:pPr>
            <a:r>
              <a:rPr lang="fa-IR" dirty="0">
                <a:cs typeface="Arial" panose="020B0604020202020204" pitchFamily="34" charset="0"/>
              </a:rPr>
              <a:t>2</a:t>
            </a:r>
          </a:p>
          <a:p>
            <a:pPr marL="0" indent="0" algn="r" rtl="1">
              <a:buNone/>
            </a:pPr>
            <a:r>
              <a:rPr lang="fa-IR" dirty="0">
                <a:cs typeface="Arial" panose="020B0604020202020204" pitchFamily="34" charset="0"/>
              </a:rPr>
              <a:t>3</a:t>
            </a:r>
            <a:endParaRPr lang="en-US" dirty="0" smtClean="0">
              <a:cs typeface="Arial" panose="020B0604020202020204" pitchFamily="34" charset="0"/>
            </a:endParaRPr>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1727694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a-IR" b="1" dirty="0"/>
              <a:t>جلوگیری از گسترش بیماری های عفونی</a:t>
            </a:r>
            <a:r>
              <a:rPr lang="en-US" dirty="0"/>
              <a:t/>
            </a:r>
            <a:br>
              <a:rPr lang="en-US" dirty="0"/>
            </a:br>
            <a:endParaRPr lang="en-US" dirty="0"/>
          </a:p>
        </p:txBody>
      </p:sp>
      <p:sp>
        <p:nvSpPr>
          <p:cNvPr id="5" name="Subtitle 4"/>
          <p:cNvSpPr>
            <a:spLocks noGrp="1"/>
          </p:cNvSpPr>
          <p:nvPr>
            <p:ph type="subTitle" idx="1"/>
          </p:nvPr>
        </p:nvSpPr>
        <p:spPr/>
        <p:txBody>
          <a:bodyPr/>
          <a:lstStyle/>
          <a:p>
            <a:r>
              <a:rPr lang="fa-IR" dirty="0" smtClean="0"/>
              <a:t>فصل 1</a:t>
            </a:r>
            <a:r>
              <a:rPr lang="fa-IR" dirty="0"/>
              <a:t>، بخش 2</a:t>
            </a:r>
            <a:endParaRPr lang="en-US" dirty="0"/>
          </a:p>
        </p:txBody>
      </p:sp>
    </p:spTree>
    <p:custDataLst>
      <p:tags r:id="rId1"/>
    </p:custDataLst>
    <p:extLst>
      <p:ext uri="{BB962C8B-B14F-4D97-AF65-F5344CB8AC3E}">
        <p14:creationId xmlns:p14="http://schemas.microsoft.com/office/powerpoint/2010/main" val="1098485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34568"/>
          </a:xfrm>
        </p:spPr>
        <p:txBody>
          <a:bodyPr>
            <a:normAutofit fontScale="90000"/>
          </a:bodyPr>
          <a:lstStyle/>
          <a:p>
            <a:r>
              <a:rPr lang="fa-IR" dirty="0"/>
              <a:t>موضوعات</a:t>
            </a:r>
            <a:endParaRPr lang="en-US" dirty="0"/>
          </a:p>
        </p:txBody>
      </p:sp>
      <p:sp>
        <p:nvSpPr>
          <p:cNvPr id="3" name="Content Placeholder 2"/>
          <p:cNvSpPr>
            <a:spLocks noGrp="1"/>
          </p:cNvSpPr>
          <p:nvPr>
            <p:ph sz="half" idx="1"/>
          </p:nvPr>
        </p:nvSpPr>
        <p:spPr/>
        <p:txBody>
          <a:bodyPr>
            <a:normAutofit fontScale="92500"/>
          </a:bodyPr>
          <a:lstStyle/>
          <a:p>
            <a:pPr algn="r" rtl="1"/>
            <a:r>
              <a:rPr lang="fa-IR" dirty="0">
                <a:cs typeface="Arial" panose="020B0604020202020204" pitchFamily="34" charset="0"/>
              </a:rPr>
              <a:t>بررسی سلامت روزانه صبح</a:t>
            </a:r>
          </a:p>
          <a:p>
            <a:pPr algn="r" rtl="1"/>
            <a:r>
              <a:rPr lang="fa-IR" dirty="0">
                <a:cs typeface="Arial" panose="020B0604020202020204" pitchFamily="34" charset="0"/>
              </a:rPr>
              <a:t>احتیاط های استاندارد</a:t>
            </a:r>
          </a:p>
          <a:p>
            <a:pPr algn="r" rtl="1"/>
            <a:r>
              <a:rPr lang="fa-IR" dirty="0">
                <a:cs typeface="Arial" panose="020B0604020202020204" pitchFamily="34" charset="0"/>
              </a:rPr>
              <a:t>شستن دست</a:t>
            </a:r>
          </a:p>
          <a:p>
            <a:pPr algn="r" rtl="1"/>
            <a:r>
              <a:rPr lang="fa-IR" dirty="0">
                <a:cs typeface="Arial" panose="020B0604020202020204" pitchFamily="34" charset="0"/>
              </a:rPr>
              <a:t>هنگامی که دست ها را بشویید</a:t>
            </a:r>
          </a:p>
          <a:p>
            <a:pPr algn="r" rtl="1"/>
            <a:r>
              <a:rPr lang="fa-IR" dirty="0">
                <a:cs typeface="Arial" panose="020B0604020202020204" pitchFamily="34" charset="0"/>
              </a:rPr>
              <a:t>استفاده از دستکش یکبار مصرف</a:t>
            </a:r>
          </a:p>
          <a:p>
            <a:pPr algn="r" rtl="1"/>
            <a:r>
              <a:rPr lang="fa-IR" dirty="0">
                <a:cs typeface="Arial" panose="020B0604020202020204" pitchFamily="34" charset="0"/>
              </a:rPr>
              <a:t>تمیز کردن، پاکسازی و ضد عفونی کردن</a:t>
            </a:r>
          </a:p>
          <a:p>
            <a:pPr algn="r" rtl="1"/>
            <a:r>
              <a:rPr lang="fa-IR" dirty="0">
                <a:cs typeface="Arial" panose="020B0604020202020204" pitchFamily="34" charset="0"/>
              </a:rPr>
              <a:t>تمیز کردن سبز</a:t>
            </a:r>
          </a:p>
          <a:p>
            <a:pPr algn="r" rtl="1"/>
            <a:r>
              <a:rPr lang="fa-IR" dirty="0">
                <a:cs typeface="Arial" panose="020B0604020202020204" pitchFamily="34" charset="0"/>
              </a:rPr>
              <a:t>دفع زباله</a:t>
            </a:r>
            <a:endParaRPr lang="en-US" dirty="0"/>
          </a:p>
        </p:txBody>
      </p:sp>
      <p:sp>
        <p:nvSpPr>
          <p:cNvPr id="4" name="Content Placeholder 3"/>
          <p:cNvSpPr>
            <a:spLocks noGrp="1"/>
          </p:cNvSpPr>
          <p:nvPr>
            <p:ph sz="half" idx="2"/>
          </p:nvPr>
        </p:nvSpPr>
        <p:spPr/>
        <p:txBody>
          <a:bodyPr>
            <a:normAutofit fontScale="92500"/>
          </a:bodyPr>
          <a:lstStyle/>
          <a:p>
            <a:pPr algn="r" rtl="1"/>
            <a:r>
              <a:rPr lang="fa-IR" dirty="0"/>
              <a:t>پوشک و توالت</a:t>
            </a:r>
          </a:p>
          <a:p>
            <a:pPr algn="r" rtl="1"/>
            <a:r>
              <a:rPr lang="fa-IR" dirty="0"/>
              <a:t>ایمنی مواد غذایی</a:t>
            </a:r>
          </a:p>
          <a:p>
            <a:pPr algn="r" rtl="1"/>
            <a:r>
              <a:rPr lang="fa-IR" dirty="0"/>
              <a:t>بهداشت دهان</a:t>
            </a:r>
          </a:p>
          <a:p>
            <a:pPr algn="r" rtl="1"/>
            <a:r>
              <a:rPr lang="fa-IR" dirty="0"/>
              <a:t>کیفیت هوا</a:t>
            </a:r>
          </a:p>
          <a:p>
            <a:pPr algn="r" rtl="1"/>
            <a:r>
              <a:rPr lang="fa-IR" dirty="0"/>
              <a:t>تامین آب</a:t>
            </a:r>
          </a:p>
          <a:p>
            <a:pPr algn="r" rtl="1"/>
            <a:r>
              <a:rPr lang="fa-IR" dirty="0"/>
              <a:t>حیوانات خانگی، آفات، و مدیریت یکپارچه آفات (</a:t>
            </a:r>
            <a:r>
              <a:rPr lang="en-US" dirty="0"/>
              <a:t>IPM)</a:t>
            </a:r>
          </a:p>
          <a:p>
            <a:pPr algn="r" rtl="1"/>
            <a:r>
              <a:rPr lang="fa-IR" dirty="0"/>
              <a:t>نگه داشتن شن و ماسه و شن و ماسه مناطق امن</a:t>
            </a:r>
            <a:endParaRPr lang="en-US" dirty="0"/>
          </a:p>
        </p:txBody>
      </p:sp>
      <p:sp>
        <p:nvSpPr>
          <p:cNvPr id="6" name="Footer Placeholder 5"/>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822677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r" rtl="1"/>
            <a:r>
              <a:rPr lang="fa-IR" sz="2400" dirty="0"/>
              <a:t>بررسی سلامت صبح</a:t>
            </a:r>
            <a:endParaRPr lang="en-US" sz="2400" dirty="0"/>
          </a:p>
        </p:txBody>
      </p:sp>
      <p:graphicFrame>
        <p:nvGraphicFramePr>
          <p:cNvPr id="7" name="Content Placeholder 6">
            <a:hlinkClick r:id="" action="ppaction://ole?verb=0"/>
          </p:cNvPr>
          <p:cNvGraphicFramePr>
            <a:graphicFrameLocks noGrp="1" noChangeAspect="1"/>
          </p:cNvGraphicFramePr>
          <p:nvPr>
            <p:ph idx="1"/>
            <p:extLst>
              <p:ext uri="{D42A27DB-BD31-4B8C-83A1-F6EECF244321}">
                <p14:modId xmlns:p14="http://schemas.microsoft.com/office/powerpoint/2010/main" val="159590726"/>
              </p:ext>
            </p:extLst>
          </p:nvPr>
        </p:nvGraphicFramePr>
        <p:xfrm>
          <a:off x="4370540" y="180373"/>
          <a:ext cx="4648200" cy="6021265"/>
        </p:xfrm>
        <a:graphic>
          <a:graphicData uri="http://schemas.openxmlformats.org/presentationml/2006/ole">
            <mc:AlternateContent xmlns:mc="http://schemas.openxmlformats.org/markup-compatibility/2006">
              <mc:Choice xmlns:v="urn:schemas-microsoft-com:vml" Requires="v">
                <p:oleObj spid="_x0000_s1092" name="Presentation" r:id="rId5" imgW="3139278" imgH="4065920" progId="PowerPoint.Show.12">
                  <p:embed/>
                </p:oleObj>
              </mc:Choice>
              <mc:Fallback>
                <p:oleObj name="Presentation" r:id="rId5" imgW="3139278" imgH="4065920" progId="PowerPoint.Show.12">
                  <p:embed/>
                  <p:pic>
                    <p:nvPicPr>
                      <p:cNvPr id="0" name=""/>
                      <p:cNvPicPr/>
                      <p:nvPr/>
                    </p:nvPicPr>
                    <p:blipFill>
                      <a:blip r:embed="rId6"/>
                      <a:stretch>
                        <a:fillRect/>
                      </a:stretch>
                    </p:blipFill>
                    <p:spPr>
                      <a:xfrm>
                        <a:off x="4370540" y="180373"/>
                        <a:ext cx="4648200" cy="6021265"/>
                      </a:xfrm>
                      <a:prstGeom prst="rect">
                        <a:avLst/>
                      </a:prstGeom>
                      <a:ln w="28575">
                        <a:solidFill>
                          <a:schemeClr val="tx1"/>
                        </a:solidFill>
                      </a:ln>
                    </p:spPr>
                  </p:pic>
                </p:oleObj>
              </mc:Fallback>
            </mc:AlternateContent>
          </a:graphicData>
        </a:graphic>
      </p:graphicFrame>
      <p:sp>
        <p:nvSpPr>
          <p:cNvPr id="8" name="Text Placeholder 7"/>
          <p:cNvSpPr>
            <a:spLocks noGrp="1"/>
          </p:cNvSpPr>
          <p:nvPr>
            <p:ph type="body" sz="half" idx="2"/>
          </p:nvPr>
        </p:nvSpPr>
        <p:spPr>
          <a:xfrm>
            <a:off x="457201" y="1435100"/>
            <a:ext cx="2787041" cy="4364451"/>
          </a:xfrm>
        </p:spPr>
        <p:txBody>
          <a:bodyPr>
            <a:noAutofit/>
          </a:bodyPr>
          <a:lstStyle/>
          <a:p>
            <a:r>
              <a:rPr lang="fa-IR" sz="2200" i="1" dirty="0"/>
              <a:t>این رویه خوش آمدگویی می تواند به شما در درک بهتر هر کودک، کمک به کودکان راحت تر و برقراری ارتباط با والدین کمک کند. همچنین، گسترش بیماری را با حذف کودکان با علائم واضح بیماری کاهش می دهد</a:t>
            </a:r>
            <a:r>
              <a:rPr lang="en-US" sz="2200" i="1" dirty="0" smtClean="0"/>
              <a:t>. </a:t>
            </a:r>
            <a:endParaRPr lang="en-US" sz="2200" i="1" dirty="0"/>
          </a:p>
        </p:txBody>
      </p:sp>
      <p:sp>
        <p:nvSpPr>
          <p:cNvPr id="3" name="Footer Placeholder 2"/>
          <p:cNvSpPr>
            <a:spLocks noGrp="1"/>
          </p:cNvSpPr>
          <p:nvPr>
            <p:ph type="ftr" sz="quarter" idx="11"/>
          </p:nvPr>
        </p:nvSpPr>
        <p:spPr/>
        <p:txBody>
          <a:bodyPr/>
          <a:lstStyle/>
          <a:p>
            <a:r>
              <a:rPr lang="en-US" smtClean="0"/>
              <a:t>Translated by Child Action, Inc.</a:t>
            </a:r>
            <a:endParaRPr lang="en-US" dirty="0"/>
          </a:p>
        </p:txBody>
      </p:sp>
    </p:spTree>
    <p:custDataLst>
      <p:tags r:id="rId2"/>
    </p:custDataLst>
    <p:extLst>
      <p:ext uri="{BB962C8B-B14F-4D97-AF65-F5344CB8AC3E}">
        <p14:creationId xmlns:p14="http://schemas.microsoft.com/office/powerpoint/2010/main" val="3344729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از چه بررسی کنم؟</a:t>
            </a:r>
            <a:endParaRPr lang="en-US" dirty="0"/>
          </a:p>
        </p:txBody>
      </p:sp>
      <p:sp>
        <p:nvSpPr>
          <p:cNvPr id="3" name="Content Placeholder 2"/>
          <p:cNvSpPr>
            <a:spLocks noGrp="1"/>
          </p:cNvSpPr>
          <p:nvPr>
            <p:ph idx="1"/>
          </p:nvPr>
        </p:nvSpPr>
        <p:spPr/>
        <p:txBody>
          <a:bodyPr>
            <a:normAutofit fontScale="92500" lnSpcReduction="20000"/>
          </a:bodyPr>
          <a:lstStyle/>
          <a:p>
            <a:pPr lvl="0" algn="r" rtl="1"/>
            <a:r>
              <a:rPr lang="fa-IR" dirty="0"/>
              <a:t>خلق و خوی عمومی (رفتار خوشحال، غم انگیز، خشن، تلخ، خواب آلود، رفتار غیر معمول)</a:t>
            </a:r>
          </a:p>
          <a:p>
            <a:pPr lvl="0" algn="r" rtl="1"/>
            <a:r>
              <a:rPr lang="fa-IR" dirty="0"/>
              <a:t>علائم تب (گرما، چهره سرخ شده، تغییر رفتار کودک)</a:t>
            </a:r>
          </a:p>
          <a:p>
            <a:pPr lvl="0" algn="r" rtl="1"/>
            <a:r>
              <a:rPr lang="fa-IR" dirty="0"/>
              <a:t>بثورات پوستی، پوست خارش دار یا سر درد خارش، لکه های غیر معمول، تورم یا کبودی</a:t>
            </a:r>
          </a:p>
          <a:p>
            <a:pPr lvl="0" algn="r" rtl="1"/>
            <a:r>
              <a:rPr lang="fa-IR" dirty="0"/>
              <a:t>شکایت از درد یا فقط احساس خوبی نیست</a:t>
            </a:r>
          </a:p>
          <a:p>
            <a:pPr lvl="0" algn="r" rtl="1"/>
            <a:r>
              <a:rPr lang="fa-IR" dirty="0"/>
              <a:t>علائم و نشانه های دیگر بیماری (سرفه شدید یا مشکلات تنفسی (خس خس)؛ تخلیه بینی، گوش ها و چشم ها، اسهال یا استفراغ)</a:t>
            </a:r>
          </a:p>
          <a:p>
            <a:pPr lvl="0" algn="r" rtl="1"/>
            <a:r>
              <a:rPr lang="fa-IR" dirty="0"/>
              <a:t>از تاریخ آخرین حضور در مورد بیماری در کودکان یا اعضای خانواده بپرسید</a:t>
            </a:r>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3878869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اطفال با بیماری </a:t>
            </a:r>
            <a:r>
              <a:rPr lang="fa-IR" dirty="0"/>
              <a:t>خفیف</a:t>
            </a:r>
            <a:endParaRPr lang="en-US" dirty="0"/>
          </a:p>
        </p:txBody>
      </p:sp>
      <p:sp>
        <p:nvSpPr>
          <p:cNvPr id="3" name="Content Placeholder 2"/>
          <p:cNvSpPr>
            <a:spLocks noGrp="1"/>
          </p:cNvSpPr>
          <p:nvPr>
            <p:ph idx="1"/>
          </p:nvPr>
        </p:nvSpPr>
        <p:spPr/>
        <p:txBody>
          <a:bodyPr/>
          <a:lstStyle/>
          <a:p>
            <a:pPr marL="0" indent="0" algn="r" rtl="1">
              <a:buNone/>
            </a:pPr>
            <a:r>
              <a:rPr lang="fa-IR" dirty="0">
                <a:cs typeface="Arial" panose="020B0604020202020204" pitchFamily="34" charset="0"/>
              </a:rPr>
              <a:t>هنگامی که کودکان خفیف بیمار در برنامه شما هستند،</a:t>
            </a:r>
          </a:p>
          <a:p>
            <a:pPr marL="0" indent="0" algn="r" rtl="1">
              <a:buNone/>
            </a:pPr>
            <a:endParaRPr lang="fa-IR" dirty="0">
              <a:cs typeface="Arial" panose="020B0604020202020204" pitchFamily="34" charset="0"/>
            </a:endParaRPr>
          </a:p>
          <a:p>
            <a:pPr marL="0" indent="0" algn="r" rtl="1">
              <a:buNone/>
            </a:pPr>
            <a:r>
              <a:rPr lang="fa-IR" dirty="0">
                <a:cs typeface="Arial" panose="020B0604020202020204" pitchFamily="34" charset="0"/>
              </a:rPr>
              <a:t>نگه داشتن یک منطقه (یا اتاق ویژه) که در آن آنها می توانند زمان آرام و استراحت در حالی که تحت نظارت.</a:t>
            </a:r>
          </a:p>
          <a:p>
            <a:pPr marL="0" indent="0" algn="r" rtl="1">
              <a:buNone/>
            </a:pPr>
            <a:endParaRPr lang="fa-IR" dirty="0">
              <a:cs typeface="Arial" panose="020B0604020202020204" pitchFamily="34" charset="0"/>
            </a:endParaRPr>
          </a:p>
          <a:p>
            <a:pPr marL="0" indent="0" algn="r" rtl="1">
              <a:buNone/>
            </a:pPr>
            <a:r>
              <a:rPr lang="fa-IR" dirty="0">
                <a:cs typeface="Arial" panose="020B0604020202020204" pitchFamily="34" charset="0"/>
              </a:rPr>
              <a:t>* بچه ها را نادیده نگیرید</a:t>
            </a:r>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2424868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شستن دست</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algn="r" rtl="1"/>
            <a:r>
              <a:rPr lang="fa-IR" dirty="0">
                <a:cs typeface="Arial" panose="020B0604020202020204" pitchFamily="34" charset="0"/>
              </a:rPr>
              <a:t>شستشوی دست مهمترین اقدام کنترل عفونت برای پیشگیری از بیماری است.</a:t>
            </a:r>
          </a:p>
          <a:p>
            <a:pPr algn="r" rtl="1"/>
            <a:endParaRPr lang="fa-IR" dirty="0">
              <a:cs typeface="Arial" panose="020B0604020202020204" pitchFamily="34" charset="0"/>
            </a:endParaRPr>
          </a:p>
          <a:p>
            <a:pPr algn="r" rtl="1"/>
            <a:r>
              <a:rPr lang="fa-IR" dirty="0">
                <a:cs typeface="Arial" panose="020B0604020202020204" pitchFamily="34" charset="0"/>
              </a:rPr>
              <a:t>هنگامی که مراقبین، کودکان و والدین دست های خود را در زمان مناسب و با تکنیک مناسب شستشو می دهند، میزان بیماری در مراقبت از کودکان می تواند به شدت کاهش یابد.</a:t>
            </a:r>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19459318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a:t>تظاهرات دستشویی</a:t>
            </a:r>
            <a:endParaRPr lang="en-US" sz="4000" dirty="0"/>
          </a:p>
        </p:txBody>
      </p:sp>
      <p:graphicFrame>
        <p:nvGraphicFramePr>
          <p:cNvPr id="4" name="Content Placeholder 3">
            <a:hlinkClick r:id="" action="ppaction://ole?verb=0"/>
          </p:cNvPr>
          <p:cNvGraphicFramePr>
            <a:graphicFrameLocks noGrp="1" noChangeAspect="1"/>
          </p:cNvGraphicFramePr>
          <p:nvPr>
            <p:ph idx="1"/>
            <p:extLst>
              <p:ext uri="{D42A27DB-BD31-4B8C-83A1-F6EECF244321}">
                <p14:modId xmlns:p14="http://schemas.microsoft.com/office/powerpoint/2010/main" val="802652873"/>
              </p:ext>
            </p:extLst>
          </p:nvPr>
        </p:nvGraphicFramePr>
        <p:xfrm>
          <a:off x="2636615" y="1317948"/>
          <a:ext cx="3870771" cy="5009336"/>
        </p:xfrm>
        <a:graphic>
          <a:graphicData uri="http://schemas.openxmlformats.org/presentationml/2006/ole">
            <mc:AlternateContent xmlns:mc="http://schemas.openxmlformats.org/markup-compatibility/2006">
              <mc:Choice xmlns:v="urn:schemas-microsoft-com:vml" Requires="v">
                <p:oleObj spid="_x0000_s2115" name="Presentation" r:id="rId5" imgW="3884595" imgH="5027603" progId="PowerPoint.Show.12">
                  <p:embed/>
                </p:oleObj>
              </mc:Choice>
              <mc:Fallback>
                <p:oleObj name="Presentation" r:id="rId5" imgW="3884595" imgH="5027603" progId="PowerPoint.Show.12">
                  <p:embed/>
                  <p:pic>
                    <p:nvPicPr>
                      <p:cNvPr id="0" name=""/>
                      <p:cNvPicPr/>
                      <p:nvPr/>
                    </p:nvPicPr>
                    <p:blipFill>
                      <a:blip r:embed="rId6"/>
                      <a:stretch>
                        <a:fillRect/>
                      </a:stretch>
                    </p:blipFill>
                    <p:spPr>
                      <a:xfrm>
                        <a:off x="2636615" y="1317948"/>
                        <a:ext cx="3870771" cy="5009336"/>
                      </a:xfrm>
                      <a:prstGeom prst="rect">
                        <a:avLst/>
                      </a:prstGeom>
                      <a:ln>
                        <a:solidFill>
                          <a:schemeClr val="tx1"/>
                        </a:solidFill>
                      </a:ln>
                    </p:spPr>
                  </p:pic>
                </p:oleObj>
              </mc:Fallback>
            </mc:AlternateContent>
          </a:graphicData>
        </a:graphic>
      </p:graphicFrame>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2"/>
    </p:custDataLst>
    <p:extLst>
      <p:ext uri="{BB962C8B-B14F-4D97-AF65-F5344CB8AC3E}">
        <p14:creationId xmlns:p14="http://schemas.microsoft.com/office/powerpoint/2010/main" val="3349054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828800"/>
          </a:xfrm>
        </p:spPr>
        <p:txBody>
          <a:bodyPr>
            <a:normAutofit/>
          </a:bodyPr>
          <a:lstStyle/>
          <a:p>
            <a:pPr rtl="1"/>
            <a:r>
              <a:rPr lang="fa-IR" b="1" dirty="0" smtClean="0"/>
              <a:t>در فصل اول شما یاد خواهید گرفت:</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a:bodyPr>
          <a:lstStyle/>
          <a:p>
            <a:pPr lvl="0" algn="r" rtl="1"/>
            <a:r>
              <a:rPr lang="fa-IR" dirty="0">
                <a:cs typeface="Arial" panose="020B0604020202020204" pitchFamily="34" charset="0"/>
              </a:rPr>
              <a:t>چگونه بیماری ها </a:t>
            </a:r>
            <a:r>
              <a:rPr lang="fa-IR" dirty="0" smtClean="0">
                <a:cs typeface="Arial" panose="020B0604020202020204" pitchFamily="34" charset="0"/>
              </a:rPr>
              <a:t>درکودکستان </a:t>
            </a:r>
            <a:r>
              <a:rPr lang="fa-IR" dirty="0">
                <a:cs typeface="Arial" panose="020B0604020202020204" pitchFamily="34" charset="0"/>
              </a:rPr>
              <a:t>گسترش می یابد.</a:t>
            </a:r>
          </a:p>
          <a:p>
            <a:pPr lvl="0" algn="r" rtl="1"/>
            <a:r>
              <a:rPr lang="fa-IR" dirty="0">
                <a:cs typeface="Arial" panose="020B0604020202020204" pitchFamily="34" charset="0"/>
              </a:rPr>
              <a:t>چگونه می توان گسترش بیماری برای </a:t>
            </a:r>
            <a:r>
              <a:rPr lang="fa-IR" dirty="0" smtClean="0">
                <a:cs typeface="Arial" panose="020B0604020202020204" pitchFamily="34" charset="0"/>
              </a:rPr>
              <a:t>اطفال </a:t>
            </a:r>
            <a:r>
              <a:rPr lang="fa-IR" dirty="0">
                <a:cs typeface="Arial" panose="020B0604020202020204" pitchFamily="34" charset="0"/>
              </a:rPr>
              <a:t>و کارکنان را کاهش داد.</a:t>
            </a:r>
          </a:p>
          <a:p>
            <a:pPr lvl="0" algn="r" rtl="1"/>
            <a:r>
              <a:rPr lang="fa-IR" dirty="0">
                <a:cs typeface="Arial" panose="020B0604020202020204" pitchFamily="34" charset="0"/>
              </a:rPr>
              <a:t>نحوه نوشتن سیاست های سلامتی برای </a:t>
            </a:r>
            <a:r>
              <a:rPr lang="fa-IR" dirty="0" smtClean="0">
                <a:cs typeface="Arial" panose="020B0604020202020204" pitchFamily="34" charset="0"/>
              </a:rPr>
              <a:t>کودکستان </a:t>
            </a:r>
            <a:r>
              <a:rPr lang="fa-IR" dirty="0">
                <a:cs typeface="Arial" panose="020B0604020202020204" pitchFamily="34" charset="0"/>
              </a:rPr>
              <a:t>و نحوه کمک به والدین در درک سیاست های شما.</a:t>
            </a:r>
          </a:p>
          <a:p>
            <a:pPr lvl="0" algn="r" rtl="1"/>
            <a:r>
              <a:rPr lang="fa-IR" dirty="0" smtClean="0">
                <a:cs typeface="Arial" panose="020B0604020202020204" pitchFamily="34" charset="0"/>
              </a:rPr>
              <a:t>چگونه </a:t>
            </a:r>
            <a:r>
              <a:rPr lang="fa-IR" dirty="0">
                <a:cs typeface="Arial" panose="020B0604020202020204" pitchFamily="34" charset="0"/>
              </a:rPr>
              <a:t>دسترسی </a:t>
            </a:r>
            <a:r>
              <a:rPr lang="fa-IR" dirty="0" smtClean="0">
                <a:cs typeface="Arial" panose="020B0604020202020204" pitchFamily="34" charset="0"/>
              </a:rPr>
              <a:t> یافت به </a:t>
            </a:r>
            <a:r>
              <a:rPr lang="fa-IR" dirty="0">
                <a:cs typeface="Arial" panose="020B0604020202020204" pitchFamily="34" charset="0"/>
              </a:rPr>
              <a:t>منابع محلی بهداشت و ایمنی.</a:t>
            </a:r>
            <a:endParaRPr lang="en-US" dirty="0" smtClean="0">
              <a:cs typeface="Arial" panose="020B0604020202020204" pitchFamily="34" charset="0"/>
            </a:endParaRPr>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11188633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a:hlinkClick r:id="" action="ppaction://ole?verb=0"/>
          </p:cNvPr>
          <p:cNvGraphicFramePr>
            <a:graphicFrameLocks noGrp="1" noChangeAspect="1"/>
          </p:cNvGraphicFramePr>
          <p:nvPr>
            <p:ph idx="1"/>
            <p:extLst>
              <p:ext uri="{D42A27DB-BD31-4B8C-83A1-F6EECF244321}">
                <p14:modId xmlns:p14="http://schemas.microsoft.com/office/powerpoint/2010/main" val="2650618758"/>
              </p:ext>
            </p:extLst>
          </p:nvPr>
        </p:nvGraphicFramePr>
        <p:xfrm>
          <a:off x="1954061" y="-4100"/>
          <a:ext cx="4885151" cy="6322090"/>
        </p:xfrm>
        <a:graphic>
          <a:graphicData uri="http://schemas.openxmlformats.org/presentationml/2006/ole">
            <mc:AlternateContent xmlns:mc="http://schemas.openxmlformats.org/markup-compatibility/2006">
              <mc:Choice xmlns:v="urn:schemas-microsoft-com:vml" Requires="v">
                <p:oleObj spid="_x0000_s3138" name="Presentation" r:id="rId5" imgW="3884595" imgH="5027603" progId="PowerPoint.Show.12">
                  <p:embed/>
                </p:oleObj>
              </mc:Choice>
              <mc:Fallback>
                <p:oleObj name="Presentation" r:id="rId5" imgW="3884595" imgH="5027603" progId="PowerPoint.Show.12">
                  <p:embed/>
                  <p:pic>
                    <p:nvPicPr>
                      <p:cNvPr id="0" name=""/>
                      <p:cNvPicPr/>
                      <p:nvPr/>
                    </p:nvPicPr>
                    <p:blipFill>
                      <a:blip r:embed="rId6"/>
                      <a:stretch>
                        <a:fillRect/>
                      </a:stretch>
                    </p:blipFill>
                    <p:spPr>
                      <a:xfrm>
                        <a:off x="1954061" y="-4100"/>
                        <a:ext cx="4885151" cy="6322090"/>
                      </a:xfrm>
                      <a:prstGeom prst="rect">
                        <a:avLst/>
                      </a:prstGeom>
                      <a:ln>
                        <a:solidFill>
                          <a:schemeClr val="tx1"/>
                        </a:solidFill>
                      </a:ln>
                    </p:spPr>
                  </p:pic>
                </p:oleObj>
              </mc:Fallback>
            </mc:AlternateContent>
          </a:graphicData>
        </a:graphic>
      </p:graphicFrame>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2"/>
    </p:custDataLst>
    <p:extLst>
      <p:ext uri="{BB962C8B-B14F-4D97-AF65-F5344CB8AC3E}">
        <p14:creationId xmlns:p14="http://schemas.microsoft.com/office/powerpoint/2010/main" val="31128864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هنگام استفاده از دستکش یکبار مصرف</a:t>
            </a:r>
            <a:endParaRPr lang="en-US" dirty="0"/>
          </a:p>
        </p:txBody>
      </p:sp>
      <p:sp>
        <p:nvSpPr>
          <p:cNvPr id="3" name="Content Placeholder 2"/>
          <p:cNvSpPr>
            <a:spLocks noGrp="1"/>
          </p:cNvSpPr>
          <p:nvPr>
            <p:ph idx="1"/>
          </p:nvPr>
        </p:nvSpPr>
        <p:spPr/>
        <p:txBody>
          <a:bodyPr>
            <a:normAutofit/>
          </a:bodyPr>
          <a:lstStyle/>
          <a:p>
            <a:pPr lvl="1" algn="r" rtl="1">
              <a:buFont typeface="Arial" panose="020B0604020202020204" pitchFamily="34" charset="0"/>
              <a:buChar char="•"/>
            </a:pPr>
            <a:r>
              <a:rPr lang="fa-IR" dirty="0">
                <a:cs typeface="Arial" panose="020B0604020202020204" pitchFamily="34" charset="0"/>
              </a:rPr>
              <a:t>هنگامی که در تماس با خون یا مایعات بدن از یک کودک (کمک های اولیه، بینی های خونین، تغییر پوشک با اسهال خونریزی)</a:t>
            </a:r>
          </a:p>
          <a:p>
            <a:pPr lvl="1" algn="r" rtl="1">
              <a:buFont typeface="Arial" panose="020B0604020202020204" pitchFamily="34" charset="0"/>
              <a:buChar char="•"/>
            </a:pPr>
            <a:r>
              <a:rPr lang="fa-IR" dirty="0">
                <a:cs typeface="Arial" panose="020B0604020202020204" pitchFamily="34" charset="0"/>
              </a:rPr>
              <a:t>هنگام تمیز کردن سطوح و یا دست زدن به لباس و لوازم که دارای خون یا مایعات بدن (استفراغ، ادرار یا مدفوع)</a:t>
            </a:r>
          </a:p>
          <a:p>
            <a:pPr lvl="1" algn="r" rtl="1">
              <a:buFont typeface="Arial" panose="020B0604020202020204" pitchFamily="34" charset="0"/>
              <a:buChar char="•"/>
            </a:pPr>
            <a:r>
              <a:rPr lang="fa-IR" dirty="0">
                <a:cs typeface="Arial" panose="020B0604020202020204" pitchFamily="34" charset="0"/>
              </a:rPr>
              <a:t>هنگام مراقبت از بثورات پوست و یا ضایعات </a:t>
            </a:r>
            <a:endParaRPr lang="fa-IR" dirty="0" smtClean="0">
              <a:cs typeface="Arial" panose="020B0604020202020204" pitchFamily="34" charset="0"/>
            </a:endParaRPr>
          </a:p>
          <a:p>
            <a:pPr lvl="1" algn="r" rtl="1">
              <a:buFont typeface="Arial" panose="020B0604020202020204" pitchFamily="34" charset="0"/>
              <a:buChar char="•"/>
            </a:pPr>
            <a:r>
              <a:rPr lang="fa-IR" dirty="0" smtClean="0">
                <a:cs typeface="Arial" panose="020B0604020202020204" pitchFamily="34" charset="0"/>
              </a:rPr>
              <a:t>هنگام </a:t>
            </a:r>
            <a:r>
              <a:rPr lang="fa-IR" dirty="0">
                <a:cs typeface="Arial" panose="020B0604020202020204" pitchFamily="34" charset="0"/>
              </a:rPr>
              <a:t>مراقبت از دهان، مراقبت از چشم و سایر روش های پزشکی مانند انگشتان برای آزمایش گلوکز خون.</a:t>
            </a:r>
            <a:endParaRPr lang="en-US" dirty="0">
              <a:cs typeface="Arial" panose="020B0604020202020204" pitchFamily="34" charset="0"/>
            </a:endParaRPr>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38476542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a:t>برای دست زدن به خون و مایعات بدن چه نوع دستکش هایی باید استفاده شود؟</a:t>
            </a:r>
            <a:endParaRPr lang="en-US" dirty="0"/>
          </a:p>
        </p:txBody>
      </p:sp>
      <p:sp>
        <p:nvSpPr>
          <p:cNvPr id="3" name="Content Placeholder 2"/>
          <p:cNvSpPr>
            <a:spLocks noGrp="1"/>
          </p:cNvSpPr>
          <p:nvPr>
            <p:ph idx="1"/>
          </p:nvPr>
        </p:nvSpPr>
        <p:spPr/>
        <p:txBody>
          <a:bodyPr>
            <a:normAutofit fontScale="92500" lnSpcReduction="20000"/>
          </a:bodyPr>
          <a:lstStyle/>
          <a:p>
            <a:pPr algn="r" rtl="1"/>
            <a:r>
              <a:rPr lang="fa-IR" b="1" dirty="0">
                <a:cs typeface="Arial" panose="020B0604020202020204" pitchFamily="34" charset="0"/>
              </a:rPr>
              <a:t>دستکش های غیر قابل نفوذ، تک کاربره، یکبار مصرف، حفاظت از پاتوژن های منتقل شده از خون و مایعات بدن عفونی را فراهم می کند.</a:t>
            </a:r>
          </a:p>
          <a:p>
            <a:pPr algn="r" rtl="1"/>
            <a:r>
              <a:rPr lang="fa-IR" b="1" dirty="0">
                <a:cs typeface="Arial" panose="020B0604020202020204" pitchFamily="34" charset="0"/>
              </a:rPr>
              <a:t>هنگام دست زدن به خون یا مایعات بدن عفونتی از خدمات غذایی یا دستکش های خانگی استفاده نکنید زیرا ممکن است نشت یا پاره شدن داشته باشند.</a:t>
            </a:r>
          </a:p>
          <a:p>
            <a:pPr algn="r" rtl="1"/>
            <a:r>
              <a:rPr lang="fa-IR" b="1" dirty="0">
                <a:cs typeface="Arial" panose="020B0604020202020204" pitchFamily="34" charset="0"/>
              </a:rPr>
              <a:t>از دستکش لاتکس اجتناب کنید زیرا ممکن است آلرژی ایجاد کند، به خصوص اگر از آنها استفاده کنید. دستکش های نیترولی را می توان با کمترین خطر آلرژی استفاده کرد.</a:t>
            </a:r>
          </a:p>
          <a:p>
            <a:pPr algn="r" rtl="1"/>
            <a:r>
              <a:rPr lang="fa-IR" b="1" dirty="0">
                <a:cs typeface="Arial" panose="020B0604020202020204" pitchFamily="34" charset="0"/>
              </a:rPr>
              <a:t>دستکش هرگز نباید به عنوان یک جایگزین برای شستن دست استفاده شود.</a:t>
            </a:r>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10438263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a:hlinkClick r:id="" action="ppaction://ole?verb=0"/>
          </p:cNvPr>
          <p:cNvGraphicFramePr>
            <a:graphicFrameLocks noGrp="1" noChangeAspect="1"/>
          </p:cNvGraphicFramePr>
          <p:nvPr>
            <p:ph idx="1"/>
            <p:extLst>
              <p:ext uri="{D42A27DB-BD31-4B8C-83A1-F6EECF244321}">
                <p14:modId xmlns:p14="http://schemas.microsoft.com/office/powerpoint/2010/main" val="1376765562"/>
              </p:ext>
            </p:extLst>
          </p:nvPr>
        </p:nvGraphicFramePr>
        <p:xfrm>
          <a:off x="2123162" y="-172233"/>
          <a:ext cx="5029200" cy="6508511"/>
        </p:xfrm>
        <a:graphic>
          <a:graphicData uri="http://schemas.openxmlformats.org/presentationml/2006/ole">
            <mc:AlternateContent xmlns:mc="http://schemas.openxmlformats.org/markup-compatibility/2006">
              <mc:Choice xmlns:v="urn:schemas-microsoft-com:vml" Requires="v">
                <p:oleObj spid="_x0000_s4164" name="Presentation" r:id="rId5" imgW="3884595" imgH="5027603" progId="PowerPoint.Show.12">
                  <p:embed/>
                </p:oleObj>
              </mc:Choice>
              <mc:Fallback>
                <p:oleObj name="Presentation" r:id="rId5" imgW="3884595" imgH="5027603" progId="PowerPoint.Show.12">
                  <p:embed/>
                  <p:pic>
                    <p:nvPicPr>
                      <p:cNvPr id="0" name=""/>
                      <p:cNvPicPr/>
                      <p:nvPr/>
                    </p:nvPicPr>
                    <p:blipFill>
                      <a:blip r:embed="rId6"/>
                      <a:stretch>
                        <a:fillRect/>
                      </a:stretch>
                    </p:blipFill>
                    <p:spPr>
                      <a:xfrm>
                        <a:off x="2123162" y="-172233"/>
                        <a:ext cx="5029200" cy="6508511"/>
                      </a:xfrm>
                      <a:prstGeom prst="rect">
                        <a:avLst/>
                      </a:prstGeom>
                      <a:ln>
                        <a:solidFill>
                          <a:schemeClr val="tx1"/>
                        </a:solidFill>
                      </a:ln>
                    </p:spPr>
                  </p:pic>
                </p:oleObj>
              </mc:Fallback>
            </mc:AlternateContent>
          </a:graphicData>
        </a:graphic>
      </p:graphicFrame>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2"/>
    </p:custDataLst>
    <p:extLst>
      <p:ext uri="{BB962C8B-B14F-4D97-AF65-F5344CB8AC3E}">
        <p14:creationId xmlns:p14="http://schemas.microsoft.com/office/powerpoint/2010/main" val="14930649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a:t>تمیز کردن، پاکسازی و ضد عفونی کردن</a:t>
            </a:r>
            <a:br>
              <a:rPr lang="fa-IR" dirty="0"/>
            </a:br>
            <a:r>
              <a:rPr lang="fa-IR" dirty="0"/>
              <a:t>.</a:t>
            </a:r>
            <a:endParaRPr lang="en-US" dirty="0"/>
          </a:p>
        </p:txBody>
      </p:sp>
      <p:sp>
        <p:nvSpPr>
          <p:cNvPr id="3" name="Content Placeholder 2"/>
          <p:cNvSpPr>
            <a:spLocks noGrp="1"/>
          </p:cNvSpPr>
          <p:nvPr>
            <p:ph idx="1"/>
          </p:nvPr>
        </p:nvSpPr>
        <p:spPr/>
        <p:txBody>
          <a:bodyPr>
            <a:normAutofit fontScale="92500" lnSpcReduction="20000"/>
          </a:bodyPr>
          <a:lstStyle/>
          <a:p>
            <a:pPr marL="0" indent="0" algn="ctr" rtl="1">
              <a:buNone/>
            </a:pPr>
            <a:r>
              <a:rPr lang="fa-IR" dirty="0"/>
              <a:t>تعاریف</a:t>
            </a:r>
          </a:p>
          <a:p>
            <a:pPr marL="0" indent="0" algn="ctr" rtl="1">
              <a:buNone/>
            </a:pPr>
            <a:r>
              <a:rPr lang="fa-IR" dirty="0"/>
              <a:t>تمیز کردن: به وسیله شستن، پاک کردن و شستشو به صورت فیزیکی خاک، آوار و فیلم چسبنده را حذف کنید. شما می توانید با صابون ملایم، مواد شوینده و آب تمیز کنید.</a:t>
            </a:r>
          </a:p>
          <a:p>
            <a:pPr marL="0" indent="0" algn="ctr" rtl="1">
              <a:buNone/>
            </a:pPr>
            <a:endParaRPr lang="fa-IR" dirty="0"/>
          </a:p>
          <a:p>
            <a:pPr marL="0" indent="0" algn="ctr" rtl="1">
              <a:buNone/>
            </a:pPr>
            <a:r>
              <a:rPr lang="en-US" dirty="0"/>
              <a:t>Sanitize: </a:t>
            </a:r>
            <a:r>
              <a:rPr lang="fa-IR" dirty="0"/>
              <a:t>برای کشتن میکروب ها به یک سطح که خطر ابتلا به بیماری را از تماس با سطح را کاهش می دهد.</a:t>
            </a:r>
          </a:p>
          <a:p>
            <a:pPr marL="0" indent="0" algn="ctr" rtl="1">
              <a:buNone/>
            </a:pPr>
            <a:endParaRPr lang="fa-IR" dirty="0"/>
          </a:p>
          <a:p>
            <a:pPr marL="0" indent="0" algn="ctr" rtl="1">
              <a:buNone/>
            </a:pPr>
            <a:r>
              <a:rPr lang="fa-IR" dirty="0"/>
              <a:t>ضد عفونی: سطح بالایی از کشت قارچ. برای کشتن تقریبا تمام میکروب ها روی یک سطح </a:t>
            </a:r>
            <a:r>
              <a:rPr lang="fa-IR" dirty="0" smtClean="0"/>
              <a:t>سخت.</a:t>
            </a:r>
            <a:endParaRPr lang="en-US" dirty="0" smtClean="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24252169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چه سطحی باید تمیز شود؟</a:t>
            </a:r>
            <a:endParaRPr lang="en-US" dirty="0"/>
          </a:p>
        </p:txBody>
      </p:sp>
      <p:sp>
        <p:nvSpPr>
          <p:cNvPr id="3" name="Content Placeholder 2"/>
          <p:cNvSpPr>
            <a:spLocks noGrp="1"/>
          </p:cNvSpPr>
          <p:nvPr>
            <p:ph idx="1"/>
          </p:nvPr>
        </p:nvSpPr>
        <p:spPr/>
        <p:txBody>
          <a:bodyPr>
            <a:normAutofit lnSpcReduction="10000"/>
          </a:bodyPr>
          <a:lstStyle/>
          <a:p>
            <a:pPr algn="r" rtl="1"/>
            <a:r>
              <a:rPr lang="fa-IR" dirty="0"/>
              <a:t>اسباب بازی ها</a:t>
            </a:r>
          </a:p>
          <a:p>
            <a:pPr algn="r" rtl="1"/>
            <a:r>
              <a:rPr lang="fa-IR" dirty="0"/>
              <a:t>ملافه</a:t>
            </a:r>
          </a:p>
          <a:p>
            <a:pPr algn="r" rtl="1"/>
            <a:r>
              <a:rPr lang="fa-IR" dirty="0"/>
              <a:t>طبقه</a:t>
            </a:r>
          </a:p>
          <a:p>
            <a:pPr algn="r" rtl="1"/>
            <a:r>
              <a:rPr lang="fa-IR" dirty="0"/>
              <a:t>لباس (از جمله کلاه)</a:t>
            </a:r>
          </a:p>
          <a:p>
            <a:pPr algn="r" rtl="1"/>
            <a:r>
              <a:rPr lang="fa-IR" dirty="0"/>
              <a:t>کابینت</a:t>
            </a:r>
            <a:r>
              <a:rPr lang="fa-IR" dirty="0" smtClean="0"/>
              <a:t>، و </a:t>
            </a:r>
            <a:r>
              <a:rPr lang="fa-IR" dirty="0"/>
              <a:t>تشک</a:t>
            </a:r>
          </a:p>
          <a:p>
            <a:pPr algn="r" rtl="1"/>
            <a:r>
              <a:rPr lang="fa-IR" dirty="0"/>
              <a:t>وسایل بازی</a:t>
            </a:r>
          </a:p>
          <a:p>
            <a:pPr algn="r" rtl="1"/>
            <a:r>
              <a:rPr lang="fa-IR" dirty="0"/>
              <a:t>یخچال ها</a:t>
            </a:r>
          </a:p>
          <a:p>
            <a:pPr algn="r" rtl="1"/>
            <a:r>
              <a:rPr lang="fa-IR" dirty="0"/>
              <a:t>تمام سطوح قبل از ضدعفونی کردن </a:t>
            </a:r>
            <a:r>
              <a:rPr lang="fa-IR" dirty="0" smtClean="0"/>
              <a:t>بعد از </a:t>
            </a:r>
            <a:r>
              <a:rPr lang="fa-IR" dirty="0"/>
              <a:t>ضدعفونی کردن</a:t>
            </a:r>
            <a:endParaRPr lang="en-US" dirty="0" smtClean="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34183334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برای تمیز کردن باید چه کار کنم؟</a:t>
            </a:r>
            <a:endParaRPr lang="en-US" dirty="0"/>
          </a:p>
        </p:txBody>
      </p:sp>
      <p:sp>
        <p:nvSpPr>
          <p:cNvPr id="3" name="Content Placeholder 2"/>
          <p:cNvSpPr>
            <a:spLocks noGrp="1"/>
          </p:cNvSpPr>
          <p:nvPr>
            <p:ph idx="1"/>
          </p:nvPr>
        </p:nvSpPr>
        <p:spPr/>
        <p:txBody>
          <a:bodyPr/>
          <a:lstStyle/>
          <a:p>
            <a:pPr marL="0" indent="0" algn="r" rtl="1">
              <a:buNone/>
            </a:pPr>
            <a:r>
              <a:rPr lang="fa-IR" dirty="0"/>
              <a:t>از صابون یا مواد شوینده خفیف، ضدعفونی کننده و ضد باکتری استفاده کنید و با آب بشویید.</a:t>
            </a:r>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26377913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dirty="0"/>
              <a:t>چه سطحی باید ضد عفونی شود؟</a:t>
            </a:r>
            <a:endParaRPr lang="en-US" dirty="0"/>
          </a:p>
        </p:txBody>
      </p:sp>
      <p:sp>
        <p:nvSpPr>
          <p:cNvPr id="3" name="Content Placeholder 2"/>
          <p:cNvSpPr>
            <a:spLocks noGrp="1"/>
          </p:cNvSpPr>
          <p:nvPr>
            <p:ph idx="1"/>
          </p:nvPr>
        </p:nvSpPr>
        <p:spPr/>
        <p:txBody>
          <a:bodyPr>
            <a:normAutofit/>
          </a:bodyPr>
          <a:lstStyle/>
          <a:p>
            <a:pPr algn="r" rtl="1"/>
            <a:r>
              <a:rPr lang="fa-IR" dirty="0"/>
              <a:t>سطوح آماده سازی مواد غذایی و لوازم</a:t>
            </a:r>
          </a:p>
          <a:p>
            <a:pPr algn="r" rtl="1"/>
            <a:r>
              <a:rPr lang="fa-IR" dirty="0"/>
              <a:t>تپه های مبارزه</a:t>
            </a:r>
          </a:p>
          <a:p>
            <a:pPr algn="r" rtl="1"/>
            <a:r>
              <a:rPr lang="fa-IR" dirty="0"/>
              <a:t>ظروف غذا و ظروف غذا خوردن</a:t>
            </a:r>
          </a:p>
          <a:p>
            <a:pPr algn="r" rtl="1"/>
            <a:r>
              <a:rPr lang="fa-IR" dirty="0"/>
              <a:t>جداول غذا خوردن و صندلی های صندلی بالا</a:t>
            </a:r>
          </a:p>
          <a:p>
            <a:pPr algn="r" rtl="1"/>
            <a:r>
              <a:rPr lang="fa-IR" dirty="0"/>
              <a:t>جداول استفاده ترکیبی (قبل از استفاده از آنها برای وعده های غذایی و تنقلات)</a:t>
            </a:r>
          </a:p>
          <a:p>
            <a:pPr algn="r" rtl="1"/>
            <a:r>
              <a:rPr lang="fa-IR" dirty="0"/>
              <a:t>اسباب بازی های پلاستیکی، صابون ها</a:t>
            </a:r>
            <a:endParaRPr lang="en-US" dirty="0" smtClean="0"/>
          </a:p>
          <a:p>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25707312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چه سطحی باید ضد عفونی شود؟</a:t>
            </a:r>
            <a:endParaRPr lang="en-US" dirty="0"/>
          </a:p>
        </p:txBody>
      </p:sp>
      <p:sp>
        <p:nvSpPr>
          <p:cNvPr id="3" name="Content Placeholder 2"/>
          <p:cNvSpPr>
            <a:spLocks noGrp="1"/>
          </p:cNvSpPr>
          <p:nvPr>
            <p:ph idx="1"/>
          </p:nvPr>
        </p:nvSpPr>
        <p:spPr/>
        <p:txBody>
          <a:bodyPr>
            <a:normAutofit fontScale="92500" lnSpcReduction="20000"/>
          </a:bodyPr>
          <a:lstStyle/>
          <a:p>
            <a:pPr algn="r" rtl="1"/>
            <a:r>
              <a:rPr lang="fa-IR" dirty="0"/>
              <a:t>چشمه نوشیدن</a:t>
            </a:r>
          </a:p>
          <a:p>
            <a:pPr algn="r" rtl="1"/>
            <a:r>
              <a:rPr lang="fa-IR" dirty="0"/>
              <a:t>درب و کابینت دستگیره</a:t>
            </a:r>
          </a:p>
          <a:p>
            <a:pPr algn="r" rtl="1"/>
            <a:r>
              <a:rPr lang="fa-IR" dirty="0"/>
              <a:t>مناطق شستشو و پوشک:</a:t>
            </a:r>
          </a:p>
          <a:p>
            <a:pPr algn="r" rtl="1"/>
            <a:r>
              <a:rPr lang="fa-IR" dirty="0"/>
              <a:t>پوشک قابل تعویض میز و پوشک </a:t>
            </a:r>
            <a:r>
              <a:rPr lang="fa-IR" dirty="0" smtClean="0"/>
              <a:t>(دای پر)</a:t>
            </a:r>
            <a:endParaRPr lang="fa-IR" dirty="0"/>
          </a:p>
          <a:p>
            <a:pPr algn="r" rtl="1"/>
            <a:r>
              <a:rPr lang="fa-IR" dirty="0"/>
              <a:t>تپه های مبارزه</a:t>
            </a:r>
          </a:p>
          <a:p>
            <a:pPr algn="r" rtl="1"/>
            <a:r>
              <a:rPr lang="fa-IR" dirty="0"/>
              <a:t>صندلی پدری</a:t>
            </a:r>
          </a:p>
          <a:p>
            <a:pPr algn="r" rtl="1"/>
            <a:r>
              <a:rPr lang="fa-IR" dirty="0"/>
              <a:t>سینک ظرفشویی و جکهای دستی</a:t>
            </a:r>
          </a:p>
          <a:p>
            <a:pPr algn="r" rtl="1"/>
            <a:r>
              <a:rPr lang="fa-IR" dirty="0"/>
              <a:t>توالت</a:t>
            </a:r>
          </a:p>
          <a:p>
            <a:pPr algn="r" rtl="1"/>
            <a:r>
              <a:rPr lang="fa-IR" dirty="0"/>
              <a:t>طبقه</a:t>
            </a:r>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41184595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a:t>برای ضدعفونی کردن و ضدعفونی کردن چه محصولی باید استفاده کنم؟</a:t>
            </a:r>
            <a:endParaRPr lang="en-US" dirty="0"/>
          </a:p>
        </p:txBody>
      </p:sp>
      <p:sp>
        <p:nvSpPr>
          <p:cNvPr id="3" name="Content Placeholder 2"/>
          <p:cNvSpPr>
            <a:spLocks noGrp="1"/>
          </p:cNvSpPr>
          <p:nvPr>
            <p:ph idx="1"/>
          </p:nvPr>
        </p:nvSpPr>
        <p:spPr/>
        <p:txBody>
          <a:bodyPr/>
          <a:lstStyle/>
          <a:p>
            <a:pPr algn="r" rtl="1"/>
            <a:r>
              <a:rPr lang="fa-IR" dirty="0"/>
              <a:t>آژانس حفاظت محیط زیست (</a:t>
            </a:r>
            <a:r>
              <a:rPr lang="en-US" dirty="0"/>
              <a:t>EPA) </a:t>
            </a:r>
            <a:r>
              <a:rPr lang="fa-IR" dirty="0"/>
              <a:t>محصولات ضد میکروبی را ثبت کرده است</a:t>
            </a:r>
          </a:p>
          <a:p>
            <a:pPr algn="r" rtl="1"/>
            <a:r>
              <a:rPr lang="fa-IR" dirty="0"/>
              <a:t>برچسب محصول را برای یک شماره ثبت نام </a:t>
            </a:r>
            <a:r>
              <a:rPr lang="en-US" dirty="0"/>
              <a:t>EPA </a:t>
            </a:r>
            <a:r>
              <a:rPr lang="fa-IR" dirty="0"/>
              <a:t>بررسی کنید</a:t>
            </a:r>
            <a:endParaRPr lang="en-US" dirty="0"/>
          </a:p>
          <a:p>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3929566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z="2700" dirty="0"/>
              <a:t/>
            </a:r>
            <a:br>
              <a:rPr lang="en-US" sz="2700" dirty="0"/>
            </a:br>
            <a:r>
              <a:rPr lang="fa-IR" dirty="0"/>
              <a:t>درک بیماری های عفونی در تنظیمات مراقبت از کودک</a:t>
            </a:r>
            <a:r>
              <a:rPr lang="en-US" dirty="0"/>
              <a:t/>
            </a:r>
            <a:br>
              <a:rPr lang="en-US" dirty="0"/>
            </a:br>
            <a:endParaRPr lang="en-US" dirty="0"/>
          </a:p>
        </p:txBody>
      </p:sp>
      <p:sp>
        <p:nvSpPr>
          <p:cNvPr id="5" name="Subtitle 4"/>
          <p:cNvSpPr>
            <a:spLocks noGrp="1"/>
          </p:cNvSpPr>
          <p:nvPr>
            <p:ph type="subTitle" idx="1"/>
          </p:nvPr>
        </p:nvSpPr>
        <p:spPr/>
        <p:txBody>
          <a:bodyPr/>
          <a:lstStyle/>
          <a:p>
            <a:r>
              <a:rPr lang="fa-IR" dirty="0" smtClean="0"/>
              <a:t>فصل </a:t>
            </a:r>
            <a:r>
              <a:rPr lang="fa-IR" dirty="0"/>
              <a:t>1، بخش 1</a:t>
            </a:r>
            <a:endParaRPr lang="en-US" dirty="0"/>
          </a:p>
        </p:txBody>
      </p:sp>
    </p:spTree>
    <p:custDataLst>
      <p:tags r:id="rId1"/>
    </p:custDataLst>
    <p:extLst>
      <p:ext uri="{BB962C8B-B14F-4D97-AF65-F5344CB8AC3E}">
        <p14:creationId xmlns:p14="http://schemas.microsoft.com/office/powerpoint/2010/main" val="26103876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334000" y="-838200"/>
            <a:ext cx="14865247" cy="6477000"/>
          </a:xfrm>
          <a:solidFill>
            <a:srgbClr val="8DC67D"/>
          </a:solidFill>
          <a:ln>
            <a:solidFill>
              <a:srgbClr val="D90F81"/>
            </a:solidFill>
          </a:ln>
        </p:spPr>
      </p:pic>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25418954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t>برچسب این قانون است</a:t>
            </a:r>
            <a:endParaRPr lang="en-US" dirty="0"/>
          </a:p>
        </p:txBody>
      </p:sp>
      <p:sp>
        <p:nvSpPr>
          <p:cNvPr id="3" name="Content Placeholder 2"/>
          <p:cNvSpPr>
            <a:spLocks noGrp="1"/>
          </p:cNvSpPr>
          <p:nvPr>
            <p:ph idx="1"/>
          </p:nvPr>
        </p:nvSpPr>
        <p:spPr/>
        <p:txBody>
          <a:bodyPr>
            <a:normAutofit/>
          </a:bodyPr>
          <a:lstStyle/>
          <a:p>
            <a:pPr marL="0" indent="0" algn="r" rtl="1">
              <a:buNone/>
            </a:pPr>
            <a:r>
              <a:rPr lang="fa-IR" dirty="0"/>
              <a:t>همیشه دستورالعمل ها را بر روی برچسب ضد عفونی و ضد عفونی کنید.</a:t>
            </a:r>
          </a:p>
          <a:p>
            <a:pPr marL="0" indent="0" algn="r" rtl="1">
              <a:buNone/>
            </a:pPr>
            <a:r>
              <a:rPr lang="fa-IR" dirty="0"/>
              <a:t>آیا شما نیاز به مخلوط کردن محصول با آب دارید؟</a:t>
            </a:r>
          </a:p>
          <a:p>
            <a:pPr marL="0" indent="0" algn="r" rtl="1">
              <a:buNone/>
            </a:pPr>
            <a:r>
              <a:rPr lang="fa-IR" dirty="0"/>
              <a:t>چه مدت باید محصول روی سطح باشد؟ (زمان ماندگاری)</a:t>
            </a:r>
          </a:p>
          <a:p>
            <a:pPr marL="0" indent="0" algn="r" rtl="1">
              <a:buNone/>
            </a:pPr>
            <a:r>
              <a:rPr lang="fa-IR" dirty="0"/>
              <a:t>آیا استفاده از این محصول در سطوح مواد غذایی مناسب است؟</a:t>
            </a:r>
          </a:p>
          <a:p>
            <a:pPr marL="0" indent="0" algn="r" rtl="1">
              <a:buNone/>
            </a:pPr>
            <a:r>
              <a:rPr lang="fa-IR" dirty="0"/>
              <a:t>آیا شما نیاز به شستشو محصول را خاموش کنید؟</a:t>
            </a:r>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21976312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 y="838200"/>
            <a:ext cx="9089808" cy="4853781"/>
          </a:xfrm>
        </p:spPr>
      </p:pic>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27807587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67313"/>
          </a:xfrm>
          <a:gradFill flip="none" rotWithShape="1">
            <a:gsLst>
              <a:gs pos="0">
                <a:srgbClr val="8DC67D">
                  <a:tint val="66000"/>
                  <a:satMod val="160000"/>
                </a:srgbClr>
              </a:gs>
              <a:gs pos="50000">
                <a:srgbClr val="8DC67D">
                  <a:tint val="44500"/>
                  <a:satMod val="160000"/>
                </a:srgbClr>
              </a:gs>
              <a:gs pos="100000">
                <a:srgbClr val="8DC67D">
                  <a:tint val="23500"/>
                  <a:satMod val="160000"/>
                </a:srgbClr>
              </a:gs>
            </a:gsLst>
            <a:lin ang="13500000" scaled="1"/>
            <a:tileRect/>
          </a:gradFill>
        </p:spPr>
        <p:txBody>
          <a:bodyPr>
            <a:normAutofit/>
          </a:bodyPr>
          <a:lstStyle/>
          <a:p>
            <a:pPr rtl="1"/>
            <a:r>
              <a:rPr lang="fa-IR" dirty="0">
                <a:solidFill>
                  <a:srgbClr val="00347D"/>
                </a:solidFill>
              </a:rPr>
              <a:t>تمیز </a:t>
            </a:r>
            <a:r>
              <a:rPr lang="fa-IR" dirty="0" smtClean="0">
                <a:solidFill>
                  <a:srgbClr val="00347D"/>
                </a:solidFill>
              </a:rPr>
              <a:t>کردن، </a:t>
            </a:r>
            <a:r>
              <a:rPr lang="fa-IR" dirty="0">
                <a:solidFill>
                  <a:srgbClr val="00347D"/>
                </a:solidFill>
              </a:rPr>
              <a:t>پاکسازی و ضد عفونی کردن</a:t>
            </a:r>
            <a:endParaRPr lang="en-US" dirty="0"/>
          </a:p>
        </p:txBody>
      </p:sp>
      <p:sp>
        <p:nvSpPr>
          <p:cNvPr id="3" name="Content Placeholder 2"/>
          <p:cNvSpPr>
            <a:spLocks noGrp="1"/>
          </p:cNvSpPr>
          <p:nvPr>
            <p:ph idx="1"/>
          </p:nvPr>
        </p:nvSpPr>
        <p:spPr>
          <a:xfrm>
            <a:off x="457200" y="2332038"/>
            <a:ext cx="8229600" cy="3004051"/>
          </a:xfrm>
        </p:spPr>
        <p:txBody>
          <a:bodyPr/>
          <a:lstStyle/>
          <a:p>
            <a:pPr marL="0" indent="0" algn="r" rtl="1">
              <a:buNone/>
            </a:pPr>
            <a:r>
              <a:rPr lang="fa-IR" dirty="0"/>
              <a:t>معنی استفاده از محصولات و شیوه هایی که برای ایمن بودن هستند:</a:t>
            </a:r>
          </a:p>
          <a:p>
            <a:pPr marL="0" indent="0" algn="r" rtl="1">
              <a:buNone/>
            </a:pPr>
            <a:r>
              <a:rPr lang="fa-IR" dirty="0"/>
              <a:t>سلامت مردم و</a:t>
            </a:r>
          </a:p>
          <a:p>
            <a:pPr marL="0" indent="0" algn="r" rtl="1">
              <a:buNone/>
            </a:pPr>
            <a:r>
              <a:rPr lang="fa-IR" dirty="0"/>
              <a:t>محیط زیست</a:t>
            </a:r>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42724002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8DC67D">
                  <a:tint val="66000"/>
                  <a:satMod val="160000"/>
                </a:srgbClr>
              </a:gs>
              <a:gs pos="50000">
                <a:srgbClr val="8DC67D">
                  <a:tint val="44500"/>
                  <a:satMod val="160000"/>
                </a:srgbClr>
              </a:gs>
              <a:gs pos="100000">
                <a:srgbClr val="8DC67D">
                  <a:tint val="23500"/>
                  <a:satMod val="160000"/>
                </a:srgbClr>
              </a:gs>
            </a:gsLst>
            <a:path path="circle">
              <a:fillToRect l="50000" t="50000" r="50000" b="50000"/>
            </a:path>
            <a:tileRect/>
          </a:gradFill>
        </p:spPr>
        <p:txBody>
          <a:bodyPr/>
          <a:lstStyle/>
          <a:p>
            <a:pPr rtl="1"/>
            <a:r>
              <a:rPr lang="fa-IR" dirty="0"/>
              <a:t>تمیزکاری </a:t>
            </a:r>
            <a:endParaRPr lang="en-US" dirty="0"/>
          </a:p>
        </p:txBody>
      </p:sp>
      <p:sp>
        <p:nvSpPr>
          <p:cNvPr id="3" name="Content Placeholder 2"/>
          <p:cNvSpPr>
            <a:spLocks noGrp="1"/>
          </p:cNvSpPr>
          <p:nvPr>
            <p:ph idx="1"/>
          </p:nvPr>
        </p:nvSpPr>
        <p:spPr/>
        <p:txBody>
          <a:bodyPr>
            <a:normAutofit/>
          </a:bodyPr>
          <a:lstStyle/>
          <a:p>
            <a:pPr algn="r" rtl="1"/>
            <a:r>
              <a:rPr lang="fa-IR" dirty="0"/>
              <a:t>به طور مرتب تمیز کنید تا خاک، گرد و غبار و سایر ذرات دیگر را از محیط شما حفظ کنید.</a:t>
            </a:r>
          </a:p>
          <a:p>
            <a:pPr algn="r" rtl="1"/>
            <a:r>
              <a:rPr lang="fa-IR" dirty="0"/>
              <a:t>از یک جاروبرقی با فیلتر هوای نفوذ بالا </a:t>
            </a:r>
            <a:r>
              <a:rPr lang="en-US" dirty="0" smtClean="0"/>
              <a:t>(HEPA</a:t>
            </a:r>
            <a:r>
              <a:rPr lang="en-US" dirty="0"/>
              <a:t>) </a:t>
            </a:r>
            <a:r>
              <a:rPr lang="fa-IR" dirty="0"/>
              <a:t>استفاده کنید.</a:t>
            </a:r>
          </a:p>
          <a:p>
            <a:pPr algn="r" rtl="1"/>
            <a:r>
              <a:rPr lang="fa-IR" dirty="0"/>
              <a:t>از مگس و پارچه های میکروفیبر استفاده کنید.</a:t>
            </a:r>
          </a:p>
          <a:p>
            <a:pPr algn="r" rtl="1"/>
            <a:r>
              <a:rPr lang="fa-IR" dirty="0"/>
              <a:t>تشک های کف اتاق را در ورودی ساختمان خود قرار دهید.</a:t>
            </a:r>
          </a:p>
          <a:p>
            <a:pPr algn="r" rtl="1"/>
            <a:r>
              <a:rPr lang="fa-IR" dirty="0"/>
              <a:t>کاهش تمیزی برای تمیز کردن آسان تر.</a:t>
            </a:r>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11035774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8DC67D">
                  <a:tint val="66000"/>
                  <a:satMod val="160000"/>
                </a:srgbClr>
              </a:gs>
              <a:gs pos="50000">
                <a:srgbClr val="8DC67D">
                  <a:tint val="44500"/>
                  <a:satMod val="160000"/>
                </a:srgbClr>
              </a:gs>
              <a:gs pos="100000">
                <a:srgbClr val="8DC67D">
                  <a:tint val="23500"/>
                  <a:satMod val="160000"/>
                </a:srgbClr>
              </a:gs>
            </a:gsLst>
            <a:lin ang="0" scaled="1"/>
            <a:tileRect/>
          </a:gradFill>
        </p:spPr>
        <p:txBody>
          <a:bodyPr>
            <a:normAutofit/>
          </a:bodyPr>
          <a:lstStyle/>
          <a:p>
            <a:r>
              <a:rPr lang="fa-IR" dirty="0" smtClean="0"/>
              <a:t>تمیزکاری </a:t>
            </a:r>
            <a:r>
              <a:rPr lang="fa-IR" dirty="0"/>
              <a:t>(ادامه)</a:t>
            </a:r>
            <a:endParaRPr lang="en-US" dirty="0"/>
          </a:p>
        </p:txBody>
      </p:sp>
      <p:sp>
        <p:nvSpPr>
          <p:cNvPr id="3" name="Content Placeholder 2"/>
          <p:cNvSpPr>
            <a:spLocks noGrp="1"/>
          </p:cNvSpPr>
          <p:nvPr>
            <p:ph idx="1"/>
          </p:nvPr>
        </p:nvSpPr>
        <p:spPr/>
        <p:txBody>
          <a:bodyPr>
            <a:normAutofit/>
          </a:bodyPr>
          <a:lstStyle/>
          <a:p>
            <a:pPr algn="r" rtl="1"/>
            <a:r>
              <a:rPr lang="fa-IR" dirty="0"/>
              <a:t>شستشوی دست های مکرر را با صابون ملایم و آب در حال انجام دهید.</a:t>
            </a:r>
          </a:p>
          <a:p>
            <a:pPr algn="r" rtl="1"/>
            <a:r>
              <a:rPr lang="fa-IR" dirty="0"/>
              <a:t>تهویه با باز کردن پنجره ها را فراهم کنید.</a:t>
            </a:r>
          </a:p>
          <a:p>
            <a:pPr algn="r" rtl="1"/>
            <a:r>
              <a:rPr lang="fa-IR" dirty="0"/>
              <a:t>سیستم های گرمایش / خنک سازی خود را به طور مرتب تغییر دهید.</a:t>
            </a:r>
          </a:p>
          <a:p>
            <a:pPr algn="r" rtl="1"/>
            <a:r>
              <a:rPr lang="fa-IR" dirty="0"/>
              <a:t>را انتخاب کنید محصولات تمیز کردن که کمتر سمی است.</a:t>
            </a:r>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4748449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8DC67D">
                  <a:tint val="66000"/>
                  <a:satMod val="160000"/>
                </a:srgbClr>
              </a:gs>
              <a:gs pos="50000">
                <a:srgbClr val="8DC67D">
                  <a:tint val="44500"/>
                  <a:satMod val="160000"/>
                </a:srgbClr>
              </a:gs>
              <a:gs pos="100000">
                <a:srgbClr val="8DC67D">
                  <a:tint val="23500"/>
                  <a:satMod val="160000"/>
                </a:srgbClr>
              </a:gs>
            </a:gsLst>
            <a:lin ang="0" scaled="1"/>
            <a:tileRect/>
          </a:gradFill>
        </p:spPr>
        <p:txBody>
          <a:bodyPr>
            <a:normAutofit/>
          </a:bodyPr>
          <a:lstStyle/>
          <a:p>
            <a:pPr rtl="1"/>
            <a:r>
              <a:rPr lang="fa-IR" dirty="0"/>
              <a:t>انتخاب محصولات ایمن تر ایمن</a:t>
            </a:r>
            <a:endParaRPr lang="en-US" dirty="0"/>
          </a:p>
        </p:txBody>
      </p:sp>
      <p:sp>
        <p:nvSpPr>
          <p:cNvPr id="3" name="Content Placeholder 2"/>
          <p:cNvSpPr>
            <a:spLocks noGrp="1"/>
          </p:cNvSpPr>
          <p:nvPr>
            <p:ph idx="1"/>
          </p:nvPr>
        </p:nvSpPr>
        <p:spPr/>
        <p:txBody>
          <a:bodyPr/>
          <a:lstStyle/>
          <a:p>
            <a:pPr algn="r" rtl="1"/>
            <a:r>
              <a:rPr lang="fa-IR" sz="2800" dirty="0"/>
              <a:t>بسیاری از محصولات تمیز کننده حاوی مواد شیمیایی سمی هستند و دارای گازهای مضر هستند.</a:t>
            </a:r>
          </a:p>
          <a:p>
            <a:pPr algn="r" rtl="1"/>
            <a:r>
              <a:rPr lang="fa-IR" sz="2800" dirty="0"/>
              <a:t>محصولات کم سمیت که توسط یک شخص ثالث مانند </a:t>
            </a:r>
            <a:r>
              <a:rPr lang="en-US" sz="2800" dirty="0"/>
              <a:t>Green Seal ™، </a:t>
            </a:r>
            <a:r>
              <a:rPr lang="en-US" sz="2800" dirty="0" err="1"/>
              <a:t>EcoLogo</a:t>
            </a:r>
            <a:r>
              <a:rPr lang="en-US" sz="2800" dirty="0"/>
              <a:t> ™ </a:t>
            </a:r>
            <a:r>
              <a:rPr lang="fa-IR" sz="2800" dirty="0"/>
              <a:t>یا </a:t>
            </a:r>
            <a:r>
              <a:rPr lang="en-US" sz="2800" dirty="0" smtClean="0"/>
              <a:t>EPA’s Safer Choice </a:t>
            </a:r>
            <a:r>
              <a:rPr lang="fa-IR" sz="2800" dirty="0" smtClean="0"/>
              <a:t>را </a:t>
            </a:r>
            <a:r>
              <a:rPr lang="fa-IR" sz="2800" dirty="0"/>
              <a:t>انتخاب کنید</a:t>
            </a:r>
            <a:endParaRPr lang="en-US" dirty="0" smtClean="0"/>
          </a:p>
        </p:txBody>
      </p:sp>
      <p:sp>
        <p:nvSpPr>
          <p:cNvPr id="4" name="AutoShape 6" descr="Image result for safer choice image"/>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9" tIns="45714" rIns="91429" bIns="45714" numCol="1" anchor="t" anchorCtr="0" compatLnSpc="1">
            <a:prstTxWarp prst="textNoShape">
              <a:avLst/>
            </a:prstTxWarp>
          </a:bodyPr>
          <a:lstStyle/>
          <a:p>
            <a:endParaRPr lang="en-US"/>
          </a:p>
        </p:txBody>
      </p:sp>
      <p:sp>
        <p:nvSpPr>
          <p:cNvPr id="5" name="AutoShape 8" descr="Image result for safer choice image"/>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9" tIns="45714" rIns="91429" bIns="45714" numCol="1" anchor="t" anchorCtr="0" compatLnSpc="1">
            <a:prstTxWarp prst="textNoShape">
              <a:avLst/>
            </a:prstTxWarp>
          </a:bodyPr>
          <a:lstStyle/>
          <a:p>
            <a:endParaRPr lang="en-US"/>
          </a:p>
        </p:txBody>
      </p:sp>
      <p:grpSp>
        <p:nvGrpSpPr>
          <p:cNvPr id="6" name="Group 5"/>
          <p:cNvGrpSpPr/>
          <p:nvPr/>
        </p:nvGrpSpPr>
        <p:grpSpPr>
          <a:xfrm>
            <a:off x="873470" y="4079111"/>
            <a:ext cx="6808337" cy="1881576"/>
            <a:chOff x="873469" y="4079111"/>
            <a:chExt cx="6808337" cy="1881576"/>
          </a:xfrm>
        </p:grpSpPr>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469" y="4079111"/>
              <a:ext cx="1857375"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descr="Image result for EcoLogo imag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8416" y="4127124"/>
              <a:ext cx="1334917" cy="1833563"/>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descr="SaferChoice Label.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7099" y="4109506"/>
              <a:ext cx="954707" cy="1796584"/>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Footer Placeholder 7"/>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42502905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0072BC">
                  <a:tint val="66000"/>
                  <a:satMod val="160000"/>
                </a:srgbClr>
              </a:gs>
              <a:gs pos="50000">
                <a:srgbClr val="0072BC">
                  <a:tint val="44500"/>
                  <a:satMod val="160000"/>
                </a:srgbClr>
              </a:gs>
              <a:gs pos="100000">
                <a:srgbClr val="0072BC">
                  <a:tint val="23500"/>
                  <a:satMod val="160000"/>
                </a:srgbClr>
              </a:gs>
            </a:gsLst>
            <a:lin ang="16200000" scaled="1"/>
            <a:tileRect/>
          </a:gradFill>
        </p:spPr>
        <p:txBody>
          <a:bodyPr>
            <a:normAutofit/>
          </a:bodyPr>
          <a:lstStyle/>
          <a:p>
            <a:pPr rtl="1"/>
            <a:r>
              <a:rPr lang="fa-IR" dirty="0"/>
              <a:t>با استفاده </a:t>
            </a:r>
            <a:r>
              <a:rPr lang="fa-IR" dirty="0" smtClean="0"/>
              <a:t>ازبلیچ برای ضد عفونی کردن</a:t>
            </a:r>
            <a:endParaRPr lang="en-US" dirty="0"/>
          </a:p>
        </p:txBody>
      </p:sp>
      <p:sp>
        <p:nvSpPr>
          <p:cNvPr id="3" name="Content Placeholder 2"/>
          <p:cNvSpPr>
            <a:spLocks noGrp="1"/>
          </p:cNvSpPr>
          <p:nvPr>
            <p:ph idx="1"/>
          </p:nvPr>
        </p:nvSpPr>
        <p:spPr/>
        <p:txBody>
          <a:bodyPr/>
          <a:lstStyle/>
          <a:p>
            <a:pPr marL="0" indent="0" algn="r" rtl="1">
              <a:buNone/>
            </a:pPr>
            <a:r>
              <a:rPr lang="fa-IR" dirty="0"/>
              <a:t>مزایا: هزینه کم، موثر (اگر به درستی استفاده شود)، و</a:t>
            </a:r>
          </a:p>
          <a:p>
            <a:pPr marL="0" indent="0" algn="r" rtl="1">
              <a:buNone/>
            </a:pPr>
            <a:r>
              <a:rPr lang="fa-IR" dirty="0"/>
              <a:t>به راحتی در دسترس است</a:t>
            </a:r>
          </a:p>
          <a:p>
            <a:pPr marL="0" indent="0" algn="r" rtl="1">
              <a:buNone/>
            </a:pPr>
            <a:endParaRPr lang="fa-IR" dirty="0"/>
          </a:p>
          <a:p>
            <a:pPr marL="0" indent="0" algn="r" rtl="1">
              <a:buNone/>
            </a:pPr>
            <a:r>
              <a:rPr lang="fa-IR" dirty="0"/>
              <a:t>منفی: گازهای خورنده و مضر (می تواند یک حمله آسم را ایجاد کند)، هر روز باید تازه شود، می تواند لباس را خراب کند.</a:t>
            </a:r>
            <a:endParaRPr lang="en-US" dirty="0" smtClean="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17789529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a:t>محصولات ایمن تر را برای ضدعفونی کردن و ضدعفونی کردن انتخاب کنید</a:t>
            </a:r>
            <a:endParaRPr lang="en-US" dirty="0"/>
          </a:p>
        </p:txBody>
      </p:sp>
      <p:sp>
        <p:nvSpPr>
          <p:cNvPr id="3" name="Content Placeholder 2"/>
          <p:cNvSpPr>
            <a:spLocks noGrp="1"/>
          </p:cNvSpPr>
          <p:nvPr>
            <p:ph sz="half" idx="1"/>
          </p:nvPr>
        </p:nvSpPr>
        <p:spPr/>
        <p:txBody>
          <a:bodyPr>
            <a:normAutofit fontScale="92500" lnSpcReduction="10000"/>
          </a:bodyPr>
          <a:lstStyle/>
          <a:p>
            <a:pPr marL="0" indent="0" algn="r" rtl="1">
              <a:buNone/>
            </a:pPr>
            <a:r>
              <a:rPr lang="fa-IR" dirty="0"/>
              <a:t>برنامه آزمایشی محیط زیست (</a:t>
            </a:r>
            <a:r>
              <a:rPr lang="en-US" dirty="0"/>
              <a:t>EPA)</a:t>
            </a:r>
          </a:p>
          <a:p>
            <a:pPr marL="0" indent="0" algn="r" rtl="1">
              <a:buNone/>
            </a:pPr>
            <a:r>
              <a:rPr lang="fa-IR" dirty="0"/>
              <a:t>استانداردها را برای مواد تشکیل می دهد و محصولات ضد میکروبی را برای سلامتی انسان و محیط زیست ارزیابی می کند. برای فهرستی از محصولات ایمن:</a:t>
            </a:r>
            <a:r>
              <a:rPr lang="en-US" dirty="0" smtClean="0">
                <a:hlinkClick r:id="rId4"/>
              </a:rPr>
              <a:t>https</a:t>
            </a:r>
            <a:r>
              <a:rPr lang="en-US" dirty="0">
                <a:hlinkClick r:id="rId4"/>
              </a:rPr>
              <a:t>://</a:t>
            </a:r>
            <a:r>
              <a:rPr lang="en-US" dirty="0" smtClean="0">
                <a:hlinkClick r:id="rId4"/>
              </a:rPr>
              <a:t>www.epa.gov/pesticide-labels/design-environment-antimicrobial-pesticide-pilot-project-moving-toward-green-end</a:t>
            </a:r>
            <a:endParaRPr lang="en-US" dirty="0" smtClean="0"/>
          </a:p>
          <a:p>
            <a:pPr marL="0" indent="0">
              <a:buNone/>
            </a:pP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896253445"/>
              </p:ext>
            </p:extLst>
          </p:nvPr>
        </p:nvGraphicFramePr>
        <p:xfrm>
          <a:off x="4953000" y="1564819"/>
          <a:ext cx="3009900" cy="4379931"/>
        </p:xfrm>
        <a:graphic>
          <a:graphicData uri="http://schemas.openxmlformats.org/drawingml/2006/table">
            <a:tbl>
              <a:tblPr/>
              <a:tblGrid>
                <a:gridCol w="3009900">
                  <a:extLst>
                    <a:ext uri="{9D8B030D-6E8A-4147-A177-3AD203B41FA5}">
                      <a16:colId xmlns:a16="http://schemas.microsoft.com/office/drawing/2014/main" val="20000"/>
                    </a:ext>
                  </a:extLst>
                </a:gridCol>
              </a:tblGrid>
              <a:tr h="547816">
                <a:tc>
                  <a:txBody>
                    <a:bodyPr/>
                    <a:lstStyle/>
                    <a:p>
                      <a:pPr algn="r" rtl="1"/>
                      <a:r>
                        <a:rPr lang="fa-IR" sz="2000" b="1" dirty="0" smtClean="0"/>
                        <a:t>مواد پایدارتر:</a:t>
                      </a:r>
                      <a:endParaRPr lang="en-US" sz="2000" b="1" dirty="0"/>
                    </a:p>
                  </a:txBody>
                  <a:tcPr marL="44873" marR="44873" marT="22437" marB="22437" anchor="ctr">
                    <a:lnL>
                      <a:noFill/>
                    </a:lnL>
                    <a:lnR>
                      <a:noFill/>
                    </a:lnR>
                    <a:lnT>
                      <a:noFill/>
                    </a:lnT>
                    <a:lnB>
                      <a:noFill/>
                    </a:lnB>
                  </a:tcPr>
                </a:tc>
                <a:extLst>
                  <a:ext uri="{0D108BD9-81ED-4DB2-BD59-A6C34878D82A}">
                    <a16:rowId xmlns:a16="http://schemas.microsoft.com/office/drawing/2014/main" val="10000"/>
                  </a:ext>
                </a:extLst>
              </a:tr>
              <a:tr h="547445">
                <a:tc>
                  <a:txBody>
                    <a:bodyPr/>
                    <a:lstStyle/>
                    <a:p>
                      <a:pPr algn="r" rtl="1"/>
                      <a:r>
                        <a:rPr lang="fa-IR" sz="2000" dirty="0" smtClean="0"/>
                        <a:t>اسید سیتریک</a:t>
                      </a:r>
                      <a:endParaRPr lang="en-US" sz="2000" dirty="0"/>
                    </a:p>
                  </a:txBody>
                  <a:tcPr marL="44873" marR="44873" marT="22437" marB="22437" anchor="ctr">
                    <a:lnL>
                      <a:noFill/>
                    </a:lnL>
                    <a:lnR>
                      <a:noFill/>
                    </a:lnR>
                    <a:lnT>
                      <a:noFill/>
                    </a:lnT>
                    <a:lnB>
                      <a:noFill/>
                    </a:lnB>
                  </a:tcPr>
                </a:tc>
                <a:extLst>
                  <a:ext uri="{0D108BD9-81ED-4DB2-BD59-A6C34878D82A}">
                    <a16:rowId xmlns:a16="http://schemas.microsoft.com/office/drawing/2014/main" val="10001"/>
                  </a:ext>
                </a:extLst>
              </a:tr>
              <a:tr h="547445">
                <a:tc>
                  <a:txBody>
                    <a:bodyPr/>
                    <a:lstStyle/>
                    <a:p>
                      <a:pPr algn="r" rtl="1"/>
                      <a:r>
                        <a:rPr lang="fa-IR" sz="2000" dirty="0" smtClean="0"/>
                        <a:t>آب اکسیژنه</a:t>
                      </a:r>
                      <a:endParaRPr lang="en-US" sz="2000" dirty="0"/>
                    </a:p>
                  </a:txBody>
                  <a:tcPr marL="44873" marR="44873" marT="22437" marB="22437" anchor="ctr">
                    <a:lnL>
                      <a:noFill/>
                    </a:lnL>
                    <a:lnR>
                      <a:noFill/>
                    </a:lnR>
                    <a:lnT>
                      <a:noFill/>
                    </a:lnT>
                    <a:lnB>
                      <a:noFill/>
                    </a:lnB>
                  </a:tcPr>
                </a:tc>
                <a:extLst>
                  <a:ext uri="{0D108BD9-81ED-4DB2-BD59-A6C34878D82A}">
                    <a16:rowId xmlns:a16="http://schemas.microsoft.com/office/drawing/2014/main" val="10002"/>
                  </a:ext>
                </a:extLst>
              </a:tr>
              <a:tr h="547445">
                <a:tc>
                  <a:txBody>
                    <a:bodyPr/>
                    <a:lstStyle/>
                    <a:p>
                      <a:pPr algn="r" rtl="1"/>
                      <a:r>
                        <a:rPr lang="fa-IR" sz="2000" dirty="0" smtClean="0"/>
                        <a:t>اسید لاکتیک </a:t>
                      </a:r>
                      <a:r>
                        <a:rPr lang="en-US" sz="2000" dirty="0" smtClean="0"/>
                        <a:t>L</a:t>
                      </a:r>
                      <a:endParaRPr lang="en-US" sz="2000" dirty="0"/>
                    </a:p>
                  </a:txBody>
                  <a:tcPr marL="44873" marR="44873" marT="22437" marB="22437" anchor="ctr">
                    <a:lnL>
                      <a:noFill/>
                    </a:lnL>
                    <a:lnR>
                      <a:noFill/>
                    </a:lnR>
                    <a:lnT>
                      <a:noFill/>
                    </a:lnT>
                    <a:lnB>
                      <a:noFill/>
                    </a:lnB>
                  </a:tcPr>
                </a:tc>
                <a:extLst>
                  <a:ext uri="{0D108BD9-81ED-4DB2-BD59-A6C34878D82A}">
                    <a16:rowId xmlns:a16="http://schemas.microsoft.com/office/drawing/2014/main" val="10003"/>
                  </a:ext>
                </a:extLst>
              </a:tr>
              <a:tr h="547445">
                <a:tc>
                  <a:txBody>
                    <a:bodyPr/>
                    <a:lstStyle/>
                    <a:p>
                      <a:pPr algn="r" rtl="1"/>
                      <a:r>
                        <a:rPr lang="fa-IR" sz="2000" dirty="0" smtClean="0"/>
                        <a:t>اتانول</a:t>
                      </a:r>
                      <a:endParaRPr lang="en-US" sz="2000" dirty="0"/>
                    </a:p>
                  </a:txBody>
                  <a:tcPr marL="44873" marR="44873" marT="22437" marB="22437" anchor="ctr">
                    <a:lnL>
                      <a:noFill/>
                    </a:lnL>
                    <a:lnR>
                      <a:noFill/>
                    </a:lnR>
                    <a:lnT>
                      <a:noFill/>
                    </a:lnT>
                    <a:lnB>
                      <a:noFill/>
                    </a:lnB>
                  </a:tcPr>
                </a:tc>
                <a:extLst>
                  <a:ext uri="{0D108BD9-81ED-4DB2-BD59-A6C34878D82A}">
                    <a16:rowId xmlns:a16="http://schemas.microsoft.com/office/drawing/2014/main" val="10004"/>
                  </a:ext>
                </a:extLst>
              </a:tr>
              <a:tr h="547445">
                <a:tc>
                  <a:txBody>
                    <a:bodyPr/>
                    <a:lstStyle/>
                    <a:p>
                      <a:pPr algn="r" rtl="1"/>
                      <a:r>
                        <a:rPr lang="fa-IR" sz="2000" dirty="0" smtClean="0"/>
                        <a:t>ایزوپروپانول</a:t>
                      </a:r>
                      <a:endParaRPr lang="en-US" sz="2000" dirty="0"/>
                    </a:p>
                  </a:txBody>
                  <a:tcPr marL="44873" marR="44873" marT="22437" marB="22437" anchor="ctr">
                    <a:lnL>
                      <a:noFill/>
                    </a:lnL>
                    <a:lnR>
                      <a:noFill/>
                    </a:lnR>
                    <a:lnT>
                      <a:noFill/>
                    </a:lnT>
                    <a:lnB>
                      <a:noFill/>
                    </a:lnB>
                  </a:tcPr>
                </a:tc>
                <a:extLst>
                  <a:ext uri="{0D108BD9-81ED-4DB2-BD59-A6C34878D82A}">
                    <a16:rowId xmlns:a16="http://schemas.microsoft.com/office/drawing/2014/main" val="10005"/>
                  </a:ext>
                </a:extLst>
              </a:tr>
              <a:tr h="547445">
                <a:tc>
                  <a:txBody>
                    <a:bodyPr/>
                    <a:lstStyle/>
                    <a:p>
                      <a:pPr algn="r" rtl="1"/>
                      <a:r>
                        <a:rPr lang="fa-IR" sz="2000" u="none" dirty="0" smtClean="0">
                          <a:solidFill>
                            <a:srgbClr val="00347D"/>
                          </a:solidFill>
                        </a:rPr>
                        <a:t>اسید پراکسیک استیک</a:t>
                      </a:r>
                      <a:endParaRPr lang="en-US" sz="2000" u="none" dirty="0">
                        <a:solidFill>
                          <a:srgbClr val="00347D"/>
                        </a:solidFill>
                      </a:endParaRPr>
                    </a:p>
                  </a:txBody>
                  <a:tcPr marL="44873" marR="44873" marT="22437" marB="22437" anchor="ctr">
                    <a:lnL>
                      <a:noFill/>
                    </a:lnL>
                    <a:lnR>
                      <a:noFill/>
                    </a:lnR>
                    <a:lnT>
                      <a:noFill/>
                    </a:lnT>
                    <a:lnB>
                      <a:noFill/>
                    </a:lnB>
                  </a:tcPr>
                </a:tc>
                <a:extLst>
                  <a:ext uri="{0D108BD9-81ED-4DB2-BD59-A6C34878D82A}">
                    <a16:rowId xmlns:a16="http://schemas.microsoft.com/office/drawing/2014/main" val="10006"/>
                  </a:ext>
                </a:extLst>
              </a:tr>
              <a:tr h="547445">
                <a:tc>
                  <a:txBody>
                    <a:bodyPr/>
                    <a:lstStyle/>
                    <a:p>
                      <a:pPr algn="r" rtl="1"/>
                      <a:r>
                        <a:rPr lang="fa-IR" sz="2000" dirty="0" smtClean="0"/>
                        <a:t>بیسولفات سدیم</a:t>
                      </a:r>
                      <a:endParaRPr lang="en-US" sz="2000" dirty="0"/>
                    </a:p>
                  </a:txBody>
                  <a:tcPr marL="44873" marR="44873" marT="22437" marB="22437" anchor="ctr">
                    <a:lnL>
                      <a:noFill/>
                    </a:lnL>
                    <a:lnR>
                      <a:noFill/>
                    </a:lnR>
                    <a:lnT>
                      <a:noFill/>
                    </a:lnT>
                    <a:lnB>
                      <a:noFill/>
                    </a:lnB>
                  </a:tcPr>
                </a:tc>
                <a:extLst>
                  <a:ext uri="{0D108BD9-81ED-4DB2-BD59-A6C34878D82A}">
                    <a16:rowId xmlns:a16="http://schemas.microsoft.com/office/drawing/2014/main" val="10007"/>
                  </a:ext>
                </a:extLst>
              </a:tr>
            </a:tbl>
          </a:graphicData>
        </a:graphic>
      </p:graphicFrame>
      <p:sp>
        <p:nvSpPr>
          <p:cNvPr id="6" name="Footer Placeholder 5"/>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10484299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t>تظاهرات</a:t>
            </a:r>
            <a:endParaRPr lang="en-US" dirty="0"/>
          </a:p>
        </p:txBody>
      </p:sp>
      <p:sp>
        <p:nvSpPr>
          <p:cNvPr id="3" name="Content Placeholder 2"/>
          <p:cNvSpPr>
            <a:spLocks noGrp="1"/>
          </p:cNvSpPr>
          <p:nvPr>
            <p:ph idx="1"/>
          </p:nvPr>
        </p:nvSpPr>
        <p:spPr/>
        <p:txBody>
          <a:bodyPr/>
          <a:lstStyle/>
          <a:p>
            <a:pPr algn="r" rtl="1"/>
            <a:r>
              <a:rPr lang="fa-IR" dirty="0"/>
              <a:t>سطح پاک: استفاده از صابون و شستشو با آب.</a:t>
            </a:r>
          </a:p>
          <a:p>
            <a:pPr algn="r" rtl="1"/>
            <a:r>
              <a:rPr lang="fa-IR" dirty="0"/>
              <a:t>ضد عفونی کننده یا ضد عفونی کننده اعمال کنید.</a:t>
            </a:r>
          </a:p>
          <a:p>
            <a:pPr algn="r" rtl="1"/>
            <a:r>
              <a:rPr lang="fa-IR" dirty="0"/>
              <a:t>اجازه دهید برای زمان مورد نیاز (دستورالعمل در هر برچسب).</a:t>
            </a:r>
          </a:p>
          <a:p>
            <a:pPr algn="r" rtl="1"/>
            <a:r>
              <a:rPr lang="fa-IR" dirty="0"/>
              <a:t>از مواد ضدعفونیکننده یا ضدعفونی کننده با کودکان اطراف استفاده نکنید.</a:t>
            </a:r>
          </a:p>
          <a:p>
            <a:pPr algn="r" rtl="1"/>
            <a:r>
              <a:rPr lang="fa-IR" dirty="0"/>
              <a:t>تهویه تهیه کنید</a:t>
            </a:r>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1863371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a:latin typeface="Arial" panose="020B0604020202020204" pitchFamily="34" charset="0"/>
              </a:rPr>
              <a:t>بیماری عفونی چیست؟</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p:txBody>
          <a:bodyPr>
            <a:normAutofit/>
          </a:bodyPr>
          <a:lstStyle/>
          <a:p>
            <a:pPr algn="r" rtl="1"/>
            <a:r>
              <a:rPr lang="fa-IR" dirty="0">
                <a:cs typeface="Arial" panose="020B0604020202020204" pitchFamily="34" charset="0"/>
              </a:rPr>
              <a:t>میکروب های خاص مانند ویروس ها، باکتری ها، قارچ ها و انگل ها باعث بیماری های عفونی در افراد می شوند.</a:t>
            </a:r>
          </a:p>
          <a:p>
            <a:pPr algn="r" rtl="1"/>
            <a:r>
              <a:rPr lang="fa-IR" dirty="0">
                <a:cs typeface="Arial" panose="020B0604020202020204" pitchFamily="34" charset="0"/>
              </a:rPr>
              <a:t>بیماری های عفونی ممکن است قبل از علائم و نشانه های آن از یک فرد به یک بیماری دیگر گسترش یابد.</a:t>
            </a:r>
          </a:p>
          <a:p>
            <a:pPr algn="r" rtl="1"/>
            <a:r>
              <a:rPr lang="fa-IR" dirty="0">
                <a:cs typeface="Arial" panose="020B0604020202020204" pitchFamily="34" charset="0"/>
              </a:rPr>
              <a:t>افراد ممکن است از میکروب ها عبور کنند یا بدون داشتن علائم بیماری ادامه دهند</a:t>
            </a:r>
            <a:r>
              <a:rPr lang="en-US" dirty="0" smtClean="0">
                <a:cs typeface="Arial" panose="020B0604020202020204" pitchFamily="34" charset="0"/>
              </a:rPr>
              <a:t>.</a:t>
            </a:r>
          </a:p>
          <a:p>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31585841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t>دفع زباله</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 </a:t>
            </a:r>
          </a:p>
          <a:p>
            <a:pPr lvl="0" algn="r" rtl="1"/>
            <a:r>
              <a:rPr lang="fa-IR" dirty="0"/>
              <a:t>استفاده از ظروف زباله با پدال پا، به خصوص برای دفع پوشک.</a:t>
            </a:r>
          </a:p>
          <a:p>
            <a:pPr lvl="0" algn="r" rtl="1"/>
            <a:r>
              <a:rPr lang="fa-IR" dirty="0"/>
              <a:t>ظروف را در محدوده تغییر پوشک، سینک دستشویی و محل تهیه غذا قرار دهید.</a:t>
            </a:r>
          </a:p>
          <a:p>
            <a:pPr lvl="0" algn="r" rtl="1"/>
            <a:r>
              <a:rPr lang="fa-IR" dirty="0"/>
              <a:t>ظروف پوشک را در پایان روز تمیز و ضد عفونی کنید.</a:t>
            </a:r>
          </a:p>
          <a:p>
            <a:pPr lvl="0" algn="r" rtl="1"/>
            <a:r>
              <a:rPr lang="fa-IR" dirty="0"/>
              <a:t>از یک کیسه پلاستیکی برای خطوط زباله استفاده کنید.</a:t>
            </a:r>
          </a:p>
          <a:p>
            <a:pPr lvl="0" algn="r" rtl="1"/>
            <a:r>
              <a:rPr lang="fa-IR" dirty="0"/>
              <a:t>اطمینان حاصل کنید که نوزادان و کودکان نوپا نمیتوانند به داخل کانتینرها دست پیدا کنند.</a:t>
            </a:r>
          </a:p>
          <a:p>
            <a:pPr lvl="0" algn="r" rtl="1"/>
            <a:r>
              <a:rPr lang="fa-IR" dirty="0"/>
              <a:t>ظروف زباله در فضای باز روزانه.</a:t>
            </a:r>
          </a:p>
          <a:p>
            <a:pPr lvl="0" algn="r" rtl="1"/>
            <a:r>
              <a:rPr lang="fa-IR" dirty="0"/>
              <a:t>از ظروف ضد آب و ضد باکتری استفاده کنید</a:t>
            </a:r>
          </a:p>
          <a:p>
            <a:pPr lvl="0" algn="r" rtl="1"/>
            <a:r>
              <a:rPr lang="fa-IR" dirty="0"/>
              <a:t>    با هوای تنگ برای جمع آوری زباله در خارج از منزل.</a:t>
            </a:r>
            <a:endParaRPr lang="en-US" dirty="0"/>
          </a:p>
          <a:p>
            <a:endParaRPr lang="en-US" dirty="0"/>
          </a:p>
        </p:txBody>
      </p:sp>
      <p:pic>
        <p:nvPicPr>
          <p:cNvPr id="4" name="image9.png"/>
          <p:cNvPicPr/>
          <p:nvPr/>
        </p:nvPicPr>
        <p:blipFill rotWithShape="1">
          <a:blip r:embed="rId4" cstate="print"/>
          <a:srcRect l="71395" t="3373" b="40627"/>
          <a:stretch/>
        </p:blipFill>
        <p:spPr bwMode="auto">
          <a:xfrm>
            <a:off x="7340252" y="4695323"/>
            <a:ext cx="1803748" cy="1692949"/>
          </a:xfrm>
          <a:prstGeom prst="rect">
            <a:avLst/>
          </a:prstGeom>
          <a:ln>
            <a:noFill/>
          </a:ln>
          <a:extLst>
            <a:ext uri="{53640926-AAD7-44D8-BBD7-CCE9431645EC}">
              <a14:shadowObscured xmlns:a14="http://schemas.microsoft.com/office/drawing/2010/main"/>
            </a:ext>
          </a:extLst>
        </p:spPr>
      </p:pic>
      <p:sp>
        <p:nvSpPr>
          <p:cNvPr id="6" name="Footer Placeholder 5"/>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4037759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t>دفع زباله</a:t>
            </a:r>
            <a:endParaRPr lang="en-US" dirty="0"/>
          </a:p>
        </p:txBody>
      </p:sp>
      <p:sp>
        <p:nvSpPr>
          <p:cNvPr id="3" name="Content Placeholder 2"/>
          <p:cNvSpPr>
            <a:spLocks noGrp="1"/>
          </p:cNvSpPr>
          <p:nvPr>
            <p:ph idx="1"/>
          </p:nvPr>
        </p:nvSpPr>
        <p:spPr/>
        <p:txBody>
          <a:bodyPr/>
          <a:lstStyle/>
          <a:p>
            <a:pPr marL="0" indent="0" algn="r" rtl="1">
              <a:buNone/>
            </a:pPr>
            <a:r>
              <a:rPr lang="fa-IR" dirty="0"/>
              <a:t>ذخیره سازی مناسب و دفع زباله:</a:t>
            </a:r>
          </a:p>
          <a:p>
            <a:pPr marL="0" indent="0" algn="r" rtl="1">
              <a:buNone/>
            </a:pPr>
            <a:r>
              <a:rPr lang="fa-IR" dirty="0"/>
              <a:t>جلوگیری از گسترش بیماری،</a:t>
            </a:r>
          </a:p>
          <a:p>
            <a:pPr marL="0" indent="0" algn="r" rtl="1">
              <a:buNone/>
            </a:pPr>
            <a:r>
              <a:rPr lang="fa-IR" dirty="0"/>
              <a:t>دارای بوی ناخوشایند است</a:t>
            </a:r>
          </a:p>
          <a:p>
            <a:pPr marL="0" indent="0" algn="r" rtl="1">
              <a:buNone/>
            </a:pPr>
            <a:r>
              <a:rPr lang="fa-IR" dirty="0"/>
              <a:t>مانع از مشکلات آفات</a:t>
            </a:r>
            <a:endParaRPr 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6566" y="3394553"/>
            <a:ext cx="3677435" cy="2901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24683581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t>هشدارهای استاندارد:</a:t>
            </a:r>
            <a:endParaRPr lang="en-US" dirty="0"/>
          </a:p>
        </p:txBody>
      </p:sp>
      <p:sp>
        <p:nvSpPr>
          <p:cNvPr id="3" name="Content Placeholder 2"/>
          <p:cNvSpPr>
            <a:spLocks noGrp="1"/>
          </p:cNvSpPr>
          <p:nvPr>
            <p:ph idx="1"/>
          </p:nvPr>
        </p:nvSpPr>
        <p:spPr/>
        <p:txBody>
          <a:bodyPr>
            <a:normAutofit/>
          </a:bodyPr>
          <a:lstStyle/>
          <a:p>
            <a:pPr marL="0" indent="0" algn="r" rtl="1">
              <a:buNone/>
            </a:pPr>
            <a:r>
              <a:rPr lang="fa-IR" dirty="0"/>
              <a:t>اگر با خون و مایعات بدن ارتباط برقرار کنید (فرزند شما بیمار است یا خیر) همیشه از موارد زیر استفاده کنید:</a:t>
            </a:r>
          </a:p>
          <a:p>
            <a:pPr marL="0" indent="0" algn="r" rtl="1">
              <a:buNone/>
            </a:pPr>
            <a:r>
              <a:rPr lang="fa-IR" dirty="0"/>
              <a:t>شستن دست مناسب</a:t>
            </a:r>
          </a:p>
          <a:p>
            <a:pPr marL="0" indent="0" algn="r" rtl="1">
              <a:buNone/>
            </a:pPr>
            <a:r>
              <a:rPr lang="fa-IR" dirty="0"/>
              <a:t>استفاده مناسب از دستکش های غیر قابل نفوذ</a:t>
            </a:r>
          </a:p>
          <a:p>
            <a:pPr marL="0" indent="0" algn="r" rtl="1">
              <a:buNone/>
            </a:pPr>
            <a:r>
              <a:rPr lang="fa-IR" dirty="0"/>
              <a:t>دفع زباله مناسب</a:t>
            </a:r>
          </a:p>
          <a:p>
            <a:pPr marL="0" indent="0" algn="r" rtl="1">
              <a:buNone/>
            </a:pPr>
            <a:r>
              <a:rPr lang="fa-IR" dirty="0"/>
              <a:t>تمیز کردن مناسب، ضدعفونی کردن و ضد عفونی سطوح در محیط زیست</a:t>
            </a:r>
            <a:endParaRPr lang="en-US" dirty="0" smtClean="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28685178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143000"/>
          </a:xfrm>
        </p:spPr>
        <p:txBody>
          <a:bodyPr>
            <a:normAutofit fontScale="90000"/>
          </a:bodyPr>
          <a:lstStyle/>
          <a:p>
            <a:pPr algn="r" rtl="1"/>
            <a:r>
              <a:rPr lang="en-US" dirty="0" smtClean="0"/>
              <a:t/>
            </a:r>
            <a:br>
              <a:rPr lang="en-US" dirty="0" smtClean="0"/>
            </a:br>
            <a:r>
              <a:rPr lang="fa-IR" dirty="0"/>
              <a:t>پاک کردن و ضد عفونی کردن هر سطحی که فورا با خون، دفع مدفوع، بینی و چشم، بزاق، ادرار یا استفراغ خرد شود.</a:t>
            </a:r>
            <a:r>
              <a:rPr lang="en-US" dirty="0"/>
              <a:t/>
            </a:r>
            <a:br>
              <a:rPr lang="en-US" dirty="0"/>
            </a:br>
            <a:endParaRPr lang="en-US" dirty="0"/>
          </a:p>
        </p:txBody>
      </p:sp>
      <p:pic>
        <p:nvPicPr>
          <p:cNvPr id="4" name="image20.png"/>
          <p:cNvPicPr>
            <a:picLocks noGrp="1"/>
          </p:cNvPicPr>
          <p:nvPr>
            <p:ph idx="1"/>
          </p:nvPr>
        </p:nvPicPr>
        <p:blipFill>
          <a:blip r:embed="rId4" cstate="print">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445718" y="2722323"/>
            <a:ext cx="8229600" cy="3252612"/>
          </a:xfrm>
          <a:prstGeom prst="rect">
            <a:avLst/>
          </a:prstGeom>
          <a:blipFill>
            <a:blip r:embed="rId6"/>
            <a:tile tx="0" ty="0" sx="100000" sy="100000" flip="none" algn="tl"/>
          </a:blipFill>
        </p:spPr>
      </p:pic>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11045608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76840"/>
          </a:xfrm>
          <a:solidFill>
            <a:srgbClr val="8DC67D"/>
          </a:solidFill>
        </p:spPr>
        <p:txBody>
          <a:bodyPr/>
          <a:lstStyle/>
          <a:p>
            <a:pPr rtl="1"/>
            <a:r>
              <a:rPr lang="fa-IR" dirty="0"/>
              <a:t>ایستگاه </a:t>
            </a:r>
            <a:r>
              <a:rPr lang="fa-IR" dirty="0" smtClean="0"/>
              <a:t>پوشک یا پمپرس</a:t>
            </a:r>
            <a:endParaRPr lang="en-US" dirty="0"/>
          </a:p>
        </p:txBody>
      </p:sp>
      <p:sp>
        <p:nvSpPr>
          <p:cNvPr id="3" name="Content Placeholder 2"/>
          <p:cNvSpPr>
            <a:spLocks noGrp="1"/>
          </p:cNvSpPr>
          <p:nvPr>
            <p:ph idx="1"/>
          </p:nvPr>
        </p:nvSpPr>
        <p:spPr/>
        <p:txBody>
          <a:bodyPr>
            <a:normAutofit fontScale="92500" lnSpcReduction="20000"/>
          </a:bodyPr>
          <a:lstStyle/>
          <a:p>
            <a:pPr algn="r" rtl="1"/>
            <a:r>
              <a:rPr lang="fa-IR" b="1" dirty="0">
                <a:solidFill>
                  <a:srgbClr val="D90F81"/>
                </a:solidFill>
              </a:rPr>
              <a:t>یک ایستگاه پوشک را در یک منطقه دور از غذا، در نزدیکی یک سینک دستشویی نصب کنید.</a:t>
            </a:r>
          </a:p>
          <a:p>
            <a:pPr algn="r" rtl="1"/>
            <a:r>
              <a:rPr lang="fa-IR" b="1" dirty="0">
                <a:solidFill>
                  <a:srgbClr val="D90F81"/>
                </a:solidFill>
              </a:rPr>
              <a:t>پشت خود را با یک میز قابل تغییر در ارتفاع راحت نگه دارید.</a:t>
            </a:r>
          </a:p>
          <a:p>
            <a:pPr algn="r" rtl="1"/>
            <a:r>
              <a:rPr lang="fa-IR" b="1" dirty="0">
                <a:solidFill>
                  <a:srgbClr val="D90F81"/>
                </a:solidFill>
              </a:rPr>
              <a:t>از سطحی تمیز، صاف، ضد آب </a:t>
            </a:r>
            <a:r>
              <a:rPr lang="fa-IR" b="1" dirty="0" smtClean="0">
                <a:solidFill>
                  <a:srgbClr val="D90F81"/>
                </a:solidFill>
              </a:rPr>
              <a:t>استفاده </a:t>
            </a:r>
            <a:r>
              <a:rPr lang="fa-IR" b="1" dirty="0">
                <a:solidFill>
                  <a:srgbClr val="D90F81"/>
                </a:solidFill>
              </a:rPr>
              <a:t>کنید که از شکاف و شکاف برخوردار نیست. پوشش آن را با پوشش یکبار مصرف.</a:t>
            </a:r>
          </a:p>
          <a:p>
            <a:pPr algn="r" rtl="1"/>
            <a:r>
              <a:rPr lang="fa-IR" b="1" dirty="0">
                <a:solidFill>
                  <a:srgbClr val="D90F81"/>
                </a:solidFill>
              </a:rPr>
              <a:t>کرم ها، لوسیون ها و لوازم تمیز کردن را از دسترس کودکان خارج کنید. پودر بچه به علت خطر استنشاق ذرات تالک کوچک توصیه نمی شود.</a:t>
            </a:r>
          </a:p>
          <a:p>
            <a:pPr algn="r" rtl="1"/>
            <a:r>
              <a:rPr lang="fa-IR" b="1" dirty="0">
                <a:solidFill>
                  <a:srgbClr val="D90F81"/>
                </a:solidFill>
              </a:rPr>
              <a:t>فقط از پوسته پوسته استفاده کنید.</a:t>
            </a:r>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4815368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76840"/>
          </a:xfrm>
          <a:solidFill>
            <a:srgbClr val="8DC67D"/>
          </a:solidFill>
        </p:spPr>
        <p:txBody>
          <a:bodyPr/>
          <a:lstStyle/>
          <a:p>
            <a:r>
              <a:rPr lang="fa-IR" dirty="0"/>
              <a:t>روشهای مناسب </a:t>
            </a:r>
            <a:r>
              <a:rPr lang="fa-IR" dirty="0" smtClean="0"/>
              <a:t>تبدیل نمودن پوشک/پمپرس</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392" y="1176841"/>
            <a:ext cx="3913671" cy="5299116"/>
          </a:xfrm>
          <a:prstGeom prst="rect">
            <a:avLst/>
          </a:prstGeom>
          <a:ln>
            <a:solidFill>
              <a:srgbClr val="8DC67D"/>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4063" y="1176839"/>
            <a:ext cx="3913671" cy="5299117"/>
          </a:xfrm>
          <a:prstGeom prst="rect">
            <a:avLst/>
          </a:prstGeom>
          <a:ln>
            <a:solidFill>
              <a:srgbClr val="8DC67D"/>
            </a:solidFill>
          </a:ln>
        </p:spPr>
      </p:pic>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18833401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توالت</a:t>
            </a:r>
            <a:endParaRPr lang="en-US" dirty="0"/>
          </a:p>
        </p:txBody>
      </p:sp>
      <p:pic>
        <p:nvPicPr>
          <p:cNvPr id="4" name="image33.png"/>
          <p:cNvPicPr>
            <a:picLocks noGrp="1"/>
          </p:cNvPicPr>
          <p:nvPr>
            <p:ph idx="1"/>
          </p:nvPr>
        </p:nvPicPr>
        <p:blipFill rotWithShape="1">
          <a:blip r:embed="rId4" cstate="print"/>
          <a:srcRect l="24793" t="1484"/>
          <a:stretch/>
        </p:blipFill>
        <p:spPr bwMode="auto">
          <a:xfrm>
            <a:off x="1144467" y="1600201"/>
            <a:ext cx="6855068" cy="4525963"/>
          </a:xfrm>
          <a:prstGeom prst="rect">
            <a:avLst/>
          </a:prstGeom>
          <a:ln>
            <a:solidFill>
              <a:srgbClr val="00347D"/>
            </a:solidFill>
          </a:ln>
          <a:extLst>
            <a:ext uri="{53640926-AAD7-44D8-BBD7-CCE9431645EC}">
              <a14:shadowObscured xmlns:a14="http://schemas.microsoft.com/office/drawing/2010/main"/>
            </a:ext>
          </a:extLst>
        </p:spPr>
      </p:pic>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1455745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a:t>ایمنی مواد غذایی</a:t>
            </a:r>
            <a:r>
              <a:rPr lang="en-US" dirty="0"/>
              <a:t/>
            </a:r>
            <a:br>
              <a:rPr lang="en-US" dirty="0"/>
            </a:br>
            <a:endParaRPr lang="en-US" dirty="0"/>
          </a:p>
        </p:txBody>
      </p:sp>
      <p:sp>
        <p:nvSpPr>
          <p:cNvPr id="3" name="Content Placeholder 2"/>
          <p:cNvSpPr>
            <a:spLocks noGrp="1"/>
          </p:cNvSpPr>
          <p:nvPr>
            <p:ph idx="1"/>
          </p:nvPr>
        </p:nvSpPr>
        <p:spPr>
          <a:xfrm>
            <a:off x="457200" y="1274525"/>
            <a:ext cx="8229600" cy="4525963"/>
          </a:xfrm>
        </p:spPr>
        <p:txBody>
          <a:bodyPr>
            <a:normAutofit/>
          </a:bodyPr>
          <a:lstStyle/>
          <a:p>
            <a:pPr marL="0" indent="0" algn="r" rtl="1">
              <a:buNone/>
            </a:pPr>
            <a:r>
              <a:rPr lang="fa-IR" dirty="0"/>
              <a:t>چگونه برای جلوگیری از بیماری های ناشی از مواد غذایی:</a:t>
            </a:r>
          </a:p>
          <a:p>
            <a:pPr marL="0" indent="0" algn="r" rtl="1">
              <a:buNone/>
            </a:pPr>
            <a:r>
              <a:rPr lang="fa-IR" dirty="0"/>
              <a:t>خرید غذای امن،</a:t>
            </a:r>
          </a:p>
          <a:p>
            <a:pPr marL="0" indent="0" algn="r" rtl="1">
              <a:buNone/>
            </a:pPr>
            <a:r>
              <a:rPr lang="fa-IR" dirty="0"/>
              <a:t>ذخیره سازی امن مواد غذایی</a:t>
            </a:r>
          </a:p>
          <a:p>
            <a:pPr marL="0" indent="0" algn="r" rtl="1">
              <a:buNone/>
            </a:pPr>
            <a:r>
              <a:rPr lang="fa-IR" dirty="0"/>
              <a:t>تهیه غذای سالم،</a:t>
            </a:r>
          </a:p>
          <a:p>
            <a:pPr marL="0" indent="0" algn="r" rtl="1">
              <a:buNone/>
            </a:pPr>
            <a:r>
              <a:rPr lang="fa-IR" dirty="0"/>
              <a:t>تمیز کردن و پاکسازی ایمن و موثر.</a:t>
            </a:r>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4072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en-US" dirty="0"/>
              <a:t/>
            </a:r>
            <a:br>
              <a:rPr lang="en-US" dirty="0"/>
            </a:br>
            <a:r>
              <a:rPr lang="fa-IR" dirty="0"/>
              <a:t>خرید غذای امن</a:t>
            </a:r>
            <a:r>
              <a:rPr lang="en-US" dirty="0"/>
              <a:t/>
            </a:r>
            <a:br>
              <a:rPr lang="en-US" dirty="0"/>
            </a:br>
            <a:endParaRPr lang="en-US" dirty="0"/>
          </a:p>
        </p:txBody>
      </p:sp>
      <p:sp>
        <p:nvSpPr>
          <p:cNvPr id="3" name="Content Placeholder 2"/>
          <p:cNvSpPr>
            <a:spLocks noGrp="1"/>
          </p:cNvSpPr>
          <p:nvPr>
            <p:ph idx="1"/>
          </p:nvPr>
        </p:nvSpPr>
        <p:spPr>
          <a:xfrm>
            <a:off x="457200" y="1099159"/>
            <a:ext cx="8229600" cy="5251536"/>
          </a:xfrm>
        </p:spPr>
        <p:txBody>
          <a:bodyPr>
            <a:normAutofit fontScale="70000" lnSpcReduction="20000"/>
          </a:bodyPr>
          <a:lstStyle/>
          <a:p>
            <a:pPr lvl="0"/>
            <a:endParaRPr lang="en-US" dirty="0" smtClean="0"/>
          </a:p>
          <a:p>
            <a:pPr algn="r" rtl="1"/>
            <a:r>
              <a:rPr lang="fa-IR" sz="3400" dirty="0"/>
              <a:t>قبل از خرید، "استفاده توسط"، "فروش توسط" یا "تاریخ انقضا" را بر روی مواد غذایی بررسی کنید.</a:t>
            </a:r>
          </a:p>
          <a:p>
            <a:pPr algn="r" rtl="1"/>
            <a:r>
              <a:rPr lang="fa-IR" sz="3400" dirty="0"/>
              <a:t>اطمینان حاصل کنید که غذای یخچال به لمس سرد است. مواد غذایی منجمد سنگ جامد است. و کالاهای کنسروی بدون دندانه ها، ترک ها یا حفره های انفجاری هستند.</a:t>
            </a:r>
          </a:p>
          <a:p>
            <a:pPr algn="r" rtl="1"/>
            <a:r>
              <a:rPr lang="fa-IR" sz="3400" dirty="0"/>
              <a:t>فقط گوشت و مرغ را که بازرسی شده است، خریداری کنید. </a:t>
            </a:r>
            <a:r>
              <a:rPr lang="en-US" sz="3400" dirty="0"/>
              <a:t>USDA </a:t>
            </a:r>
            <a:r>
              <a:rPr lang="fa-IR" sz="3400" dirty="0"/>
              <a:t>تضمین می کند که محصولات گوشت و مرغ، بی خطر و سالم هستند و به درستی برچسب گذاری و بسته بندی می شوند.</a:t>
            </a:r>
          </a:p>
          <a:p>
            <a:pPr algn="r" rtl="1"/>
            <a:r>
              <a:rPr lang="fa-IR" sz="3400" dirty="0"/>
              <a:t>بسته های گوشت خام و مرغ را از مواد غذایی دیگر، به خصوص غذاهایی که تازه خورده می شوند، جدا کنید.</a:t>
            </a:r>
          </a:p>
          <a:p>
            <a:pPr algn="r" rtl="1"/>
            <a:r>
              <a:rPr lang="fa-IR" sz="3400" dirty="0"/>
              <a:t>فقط شیر پاستوریزه، محصولات شیر ​​و آب میوه را بخرید.</a:t>
            </a:r>
          </a:p>
          <a:p>
            <a:pPr algn="r" rtl="1"/>
            <a:r>
              <a:rPr lang="fa-IR" sz="3400" dirty="0"/>
              <a:t>فروشگاه برای گوشت، ماهی، مرغ و مواد غذایی سرد آخرین. غذاهای مستقیم را به یخچال وارد کنید و غذا را در یک </a:t>
            </a:r>
            <a:r>
              <a:rPr lang="fa-IR" sz="3400" dirty="0" smtClean="0"/>
              <a:t>ماشین (موتر) </a:t>
            </a:r>
            <a:r>
              <a:rPr lang="fa-IR" sz="3400" dirty="0"/>
              <a:t>داغ ترک نکنید.</a:t>
            </a:r>
            <a:endParaRPr lang="en-US" sz="3400"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40633172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a:t>ذخیره سازی امن مواد غذایی</a:t>
            </a:r>
            <a:r>
              <a:rPr lang="en-US" dirty="0"/>
              <a:t/>
            </a:r>
            <a:br>
              <a:rPr lang="en-US" dirty="0"/>
            </a:br>
            <a:endParaRPr lang="en-US" dirty="0"/>
          </a:p>
        </p:txBody>
      </p:sp>
      <p:sp>
        <p:nvSpPr>
          <p:cNvPr id="3" name="Content Placeholder 2"/>
          <p:cNvSpPr>
            <a:spLocks noGrp="1"/>
          </p:cNvSpPr>
          <p:nvPr>
            <p:ph idx="1"/>
          </p:nvPr>
        </p:nvSpPr>
        <p:spPr>
          <a:xfrm>
            <a:off x="457200" y="1274525"/>
            <a:ext cx="8229600" cy="4525963"/>
          </a:xfrm>
        </p:spPr>
        <p:txBody>
          <a:bodyPr>
            <a:normAutofit fontScale="85000" lnSpcReduction="10000"/>
          </a:bodyPr>
          <a:lstStyle/>
          <a:p>
            <a:pPr lvl="0" algn="r" rtl="1"/>
            <a:r>
              <a:rPr lang="fa-IR" dirty="0"/>
              <a:t>غذاهای فوری فاضلاب سرد سمت چپ خنک کننده</a:t>
            </a:r>
          </a:p>
          <a:p>
            <a:pPr lvl="0" algn="r" rtl="1"/>
            <a:r>
              <a:rPr lang="fa-IR" dirty="0"/>
              <a:t>غذاهای خشک را در ظروف پلاستیکی تمیز، فلزی، شیشه ای یا ظروف پلاستیکی سخت و با دم تنگ کنید.</a:t>
            </a:r>
          </a:p>
          <a:p>
            <a:pPr lvl="0" algn="r" rtl="1"/>
            <a:r>
              <a:rPr lang="fa-IR" dirty="0"/>
              <a:t>ظروف غذا در بالای طبقه (حداقل 6 ") را روی قفسه ها یا دیگر سطوح شل تمیز نگه دارید که جریان هوا را اجازه می دهد.</a:t>
            </a:r>
          </a:p>
          <a:p>
            <a:pPr lvl="0" algn="r" rtl="1"/>
            <a:r>
              <a:rPr lang="fa-IR" dirty="0"/>
              <a:t>انبارها را از رطوبت نگهدارید برای جلوگیری از آلودگی به آفات، همه سوراخ ها و ترک ها را در انبار ها تعمیر کنید.</a:t>
            </a:r>
          </a:p>
          <a:p>
            <a:pPr lvl="0" algn="r" rtl="1"/>
            <a:r>
              <a:rPr lang="fa-IR" dirty="0"/>
              <a:t>اقلام مواد غذایی به طور جداگانه از اقلام غیر غذایی نگهداری کنید.</a:t>
            </a:r>
          </a:p>
          <a:p>
            <a:pPr lvl="0" algn="r" rtl="1"/>
            <a:r>
              <a:rPr lang="fa-IR" dirty="0"/>
              <a:t>توجه به تاریخ انقضا و چرخش غذا ذخیره شده را بررسی کنید.</a:t>
            </a:r>
          </a:p>
          <a:p>
            <a:pPr lvl="0" algn="r" rtl="1"/>
            <a:r>
              <a:rPr lang="fa-IR" dirty="0"/>
              <a:t>ناهار را از خانه در یخچال تا زمان غذا نگه دارید.</a:t>
            </a:r>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2117720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3982"/>
            <a:ext cx="8229600" cy="1143000"/>
          </a:xfrm>
        </p:spPr>
        <p:txBody>
          <a:bodyPr>
            <a:normAutofit fontScale="90000"/>
          </a:bodyPr>
          <a:lstStyle/>
          <a:p>
            <a:r>
              <a:rPr lang="fa-IR" i="1" dirty="0">
                <a:latin typeface="Arial" panose="020B0604020202020204" pitchFamily="34" charset="0"/>
              </a:rPr>
              <a:t>سوال: بیماری های عفونی چیست؟ </a:t>
            </a:r>
            <a:r>
              <a:rPr lang="fa-IR" i="1" dirty="0" smtClean="0">
                <a:latin typeface="Arial" panose="020B0604020202020204" pitchFamily="34" charset="0"/>
              </a:rPr>
              <a:t/>
            </a:r>
            <a:br>
              <a:rPr lang="fa-IR" i="1" dirty="0" smtClean="0">
                <a:latin typeface="Arial" panose="020B0604020202020204" pitchFamily="34" charset="0"/>
              </a:rPr>
            </a:br>
            <a:r>
              <a:rPr lang="fa-IR" i="1" dirty="0">
                <a:latin typeface="Arial" panose="020B0604020202020204" pitchFamily="34" charset="0"/>
              </a:rPr>
              <a:t>آیا انتظار دارید که در </a:t>
            </a:r>
            <a:r>
              <a:rPr lang="fa-IR" i="1" dirty="0" smtClean="0">
                <a:latin typeface="Arial" panose="020B0604020202020204" pitchFamily="34" charset="0"/>
              </a:rPr>
              <a:t>کودکستان </a:t>
            </a:r>
            <a:r>
              <a:rPr lang="fa-IR" i="1" dirty="0">
                <a:latin typeface="Arial" panose="020B0604020202020204" pitchFamily="34" charset="0"/>
              </a:rPr>
              <a:t>خود مشاهده کنید؟</a:t>
            </a:r>
            <a:r>
              <a:rPr lang="en-US" i="1" dirty="0">
                <a:latin typeface="Arial" panose="020B0604020202020204" pitchFamily="34" charset="0"/>
                <a:cs typeface="Arial" panose="020B0604020202020204" pitchFamily="34" charset="0"/>
              </a:rPr>
              <a:t/>
            </a:r>
            <a:br>
              <a:rPr lang="en-US" i="1" dirty="0">
                <a:latin typeface="Arial" panose="020B0604020202020204" pitchFamily="34" charset="0"/>
                <a:cs typeface="Arial" panose="020B0604020202020204" pitchFamily="34" charset="0"/>
              </a:rPr>
            </a:br>
            <a:endParaRPr lang="en-US" dirty="0"/>
          </a:p>
        </p:txBody>
      </p:sp>
      <p:sp>
        <p:nvSpPr>
          <p:cNvPr id="4" name="Footer Placeholder 3"/>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4452794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a:t>تهیه غذای امن</a:t>
            </a:r>
            <a:r>
              <a:rPr lang="en-US" dirty="0"/>
              <a:t/>
            </a:r>
            <a:br>
              <a:rPr lang="en-US" dirty="0"/>
            </a:br>
            <a:endParaRPr lang="en-US" dirty="0"/>
          </a:p>
        </p:txBody>
      </p:sp>
      <p:sp>
        <p:nvSpPr>
          <p:cNvPr id="3" name="Content Placeholder 2"/>
          <p:cNvSpPr>
            <a:spLocks noGrp="1"/>
          </p:cNvSpPr>
          <p:nvPr>
            <p:ph idx="1"/>
          </p:nvPr>
        </p:nvSpPr>
        <p:spPr>
          <a:xfrm>
            <a:off x="457200" y="1274525"/>
            <a:ext cx="8229600" cy="4525963"/>
          </a:xfrm>
        </p:spPr>
        <p:txBody>
          <a:bodyPr>
            <a:normAutofit/>
          </a:bodyPr>
          <a:lstStyle/>
          <a:p>
            <a:pPr algn="r" rtl="1"/>
            <a:r>
              <a:rPr lang="fa-IR" dirty="0"/>
              <a:t>قبل از تهیه و خدمت به غذا دست ها را بشویید.</a:t>
            </a:r>
          </a:p>
          <a:p>
            <a:pPr algn="r" rtl="1"/>
            <a:r>
              <a:rPr lang="fa-IR" dirty="0"/>
              <a:t>قبل از باز کردن، قوطی ها را بشویید.</a:t>
            </a:r>
          </a:p>
          <a:p>
            <a:pPr algn="r" rtl="1"/>
            <a:r>
              <a:rPr lang="fa-IR" dirty="0"/>
              <a:t>قبل از استفاده، تمام میوه ها و سبزیجات خام را بشویید.</a:t>
            </a:r>
          </a:p>
          <a:p>
            <a:pPr algn="r" rtl="1"/>
            <a:r>
              <a:rPr lang="fa-IR" dirty="0"/>
              <a:t>گوشت، مرغ و ماهی را به طور جداگانه از غذاهای تازه آماده کنید.</a:t>
            </a:r>
            <a:endParaRPr lang="en-US" dirty="0">
              <a:latin typeface="Arial" panose="020B0604020202020204" pitchFamily="34" charset="0"/>
              <a:cs typeface="Arial" panose="020B0604020202020204" pitchFamily="34" charset="0"/>
            </a:endParaRPr>
          </a:p>
          <a:p>
            <a:endParaRPr lang="en-US" dirty="0"/>
          </a:p>
          <a:p>
            <a:pPr marL="0" indent="0">
              <a:buNone/>
            </a:pPr>
            <a:endParaRPr lang="en-US" dirty="0"/>
          </a:p>
          <a:p>
            <a:pPr marL="0" indent="0">
              <a:buNone/>
            </a:pPr>
            <a:endParaRPr lang="en-US" dirty="0" smtClean="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29391069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a:t>آمادگی غذای سالم (ادامه)</a:t>
            </a:r>
            <a:r>
              <a:rPr lang="en-US" dirty="0"/>
              <a:t/>
            </a:r>
            <a:br>
              <a:rPr lang="en-US" dirty="0"/>
            </a:br>
            <a:endParaRPr lang="en-US" dirty="0"/>
          </a:p>
        </p:txBody>
      </p:sp>
      <p:sp>
        <p:nvSpPr>
          <p:cNvPr id="3" name="Content Placeholder 2"/>
          <p:cNvSpPr>
            <a:spLocks noGrp="1"/>
          </p:cNvSpPr>
          <p:nvPr>
            <p:ph idx="1"/>
          </p:nvPr>
        </p:nvSpPr>
        <p:spPr>
          <a:xfrm>
            <a:off x="457200" y="1274525"/>
            <a:ext cx="8229600" cy="4525963"/>
          </a:xfrm>
        </p:spPr>
        <p:txBody>
          <a:bodyPr>
            <a:normAutofit/>
          </a:bodyPr>
          <a:lstStyle/>
          <a:p>
            <a:pPr algn="r" rtl="1"/>
            <a:r>
              <a:rPr lang="fa-IR" sz="2800" dirty="0">
                <a:cs typeface="Arial" panose="020B0604020202020204" pitchFamily="34" charset="0"/>
              </a:rPr>
              <a:t>باز کردن گوشت یخ زده، مرغ یا ماهی در یخچال.</a:t>
            </a:r>
          </a:p>
          <a:p>
            <a:pPr algn="r" rtl="1"/>
            <a:r>
              <a:rPr lang="fa-IR" sz="2800" dirty="0">
                <a:cs typeface="Arial" panose="020B0604020202020204" pitchFamily="34" charset="0"/>
              </a:rPr>
              <a:t>گوشت و مرغ را به دمای سالم بسوزانید.</a:t>
            </a:r>
          </a:p>
          <a:p>
            <a:pPr algn="r" rtl="1"/>
            <a:r>
              <a:rPr lang="fa-IR" sz="2800" dirty="0">
                <a:cs typeface="Arial" panose="020B0604020202020204" pitchFamily="34" charset="0"/>
              </a:rPr>
              <a:t>تخم مرغ را کاملا طبخ کنید.</a:t>
            </a:r>
          </a:p>
          <a:p>
            <a:pPr algn="r" rtl="1"/>
            <a:r>
              <a:rPr lang="fa-IR" sz="2800" dirty="0">
                <a:cs typeface="Arial" panose="020B0604020202020204" pitchFamily="34" charset="0"/>
              </a:rPr>
              <a:t>گرم کردن غذاهای گرم به 140 درجه فارنهایت برای خدمت</a:t>
            </a:r>
          </a:p>
          <a:p>
            <a:pPr algn="r" rtl="1"/>
            <a:r>
              <a:rPr lang="fa-IR" sz="2800" dirty="0">
                <a:cs typeface="Arial" panose="020B0604020202020204" pitchFamily="34" charset="0"/>
              </a:rPr>
              <a:t>در حالی که بیمار مبتلا به یک بیماری مسری هستید، غذا را آماده نکنید یا غذا بخورید.</a:t>
            </a:r>
            <a:endParaRPr lang="en-US"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endParaRPr lang="en-US" dirty="0" smtClean="0"/>
          </a:p>
          <a:p>
            <a:endParaRPr lang="en-US" dirty="0" smtClean="0"/>
          </a:p>
          <a:p>
            <a:pPr marL="0" indent="0">
              <a:buNone/>
            </a:pPr>
            <a:endParaRPr lang="en-US" dirty="0"/>
          </a:p>
          <a:p>
            <a:pPr marL="0" indent="0">
              <a:buNone/>
            </a:pPr>
            <a:endParaRPr lang="en-US" dirty="0" smtClean="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17776110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628" y="274638"/>
            <a:ext cx="8780745" cy="1143000"/>
          </a:xfrm>
        </p:spPr>
        <p:txBody>
          <a:bodyPr>
            <a:normAutofit fontScale="90000"/>
          </a:bodyPr>
          <a:lstStyle/>
          <a:p>
            <a:pPr rtl="1"/>
            <a:r>
              <a:rPr lang="en-US" dirty="0" smtClean="0"/>
              <a:t/>
            </a:r>
            <a:br>
              <a:rPr lang="en-US" dirty="0" smtClean="0"/>
            </a:br>
            <a:r>
              <a:rPr lang="fa-IR" dirty="0"/>
              <a:t>تمیز کردن و پاکسازی ایمن و موثر</a:t>
            </a:r>
            <a:r>
              <a:rPr lang="en-US" dirty="0"/>
              <a:t/>
            </a:r>
            <a:br>
              <a:rPr lang="en-US" dirty="0"/>
            </a:br>
            <a:endParaRPr lang="en-US" dirty="0"/>
          </a:p>
        </p:txBody>
      </p:sp>
      <p:sp>
        <p:nvSpPr>
          <p:cNvPr id="3" name="Content Placeholder 2"/>
          <p:cNvSpPr>
            <a:spLocks noGrp="1"/>
          </p:cNvSpPr>
          <p:nvPr>
            <p:ph idx="1"/>
          </p:nvPr>
        </p:nvSpPr>
        <p:spPr>
          <a:xfrm>
            <a:off x="457200" y="1439560"/>
            <a:ext cx="8229600" cy="4525963"/>
          </a:xfrm>
        </p:spPr>
        <p:txBody>
          <a:bodyPr>
            <a:normAutofit/>
          </a:bodyPr>
          <a:lstStyle/>
          <a:p>
            <a:endParaRPr lang="en-US" dirty="0" smtClean="0"/>
          </a:p>
          <a:p>
            <a:pPr algn="r" rtl="1"/>
            <a:r>
              <a:rPr lang="fa-IR" dirty="0"/>
              <a:t>ظروف و ظروف</a:t>
            </a:r>
          </a:p>
          <a:p>
            <a:pPr algn="r" rtl="1"/>
            <a:r>
              <a:rPr lang="fa-IR" dirty="0"/>
              <a:t>سطوح غذایی</a:t>
            </a:r>
            <a:endParaRPr lang="en-US" dirty="0" smtClean="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35823399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594021" y="37580"/>
            <a:ext cx="5955961" cy="6325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26904144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7910186" cy="1162050"/>
          </a:xfrm>
        </p:spPr>
        <p:txBody>
          <a:bodyPr>
            <a:normAutofit/>
          </a:bodyPr>
          <a:lstStyle/>
          <a:p>
            <a:pPr algn="ctr" rtl="1"/>
            <a:r>
              <a:rPr lang="fa-IR" sz="3600" dirty="0"/>
              <a:t>بهداشت دهان</a:t>
            </a:r>
            <a:endParaRPr lang="en-US" sz="3600" dirty="0"/>
          </a:p>
        </p:txBody>
      </p:sp>
      <p:sp>
        <p:nvSpPr>
          <p:cNvPr id="11" name="Text Placeholder 10"/>
          <p:cNvSpPr>
            <a:spLocks noGrp="1"/>
          </p:cNvSpPr>
          <p:nvPr>
            <p:ph type="body" sz="half" idx="2"/>
          </p:nvPr>
        </p:nvSpPr>
        <p:spPr>
          <a:xfrm>
            <a:off x="1412311" y="1435100"/>
            <a:ext cx="6319381" cy="4691063"/>
          </a:xfrm>
          <a:noFill/>
          <a:ln w="76200">
            <a:solidFill>
              <a:srgbClr val="F7941E"/>
            </a:solidFill>
          </a:ln>
        </p:spPr>
        <p:txBody>
          <a:bodyPr/>
          <a:lstStyle/>
          <a:p>
            <a:endParaRPr lang="en-US" dirty="0"/>
          </a:p>
        </p:txBody>
      </p:sp>
      <p:pic>
        <p:nvPicPr>
          <p:cNvPr id="13" name="Picture Placeholder 6"/>
          <p:cNvPicPr>
            <a:picLocks noGrp="1"/>
          </p:cNvPicPr>
          <p:nvPr>
            <p:ph sz="half" idx="4294967295"/>
          </p:nvPr>
        </p:nvPicPr>
        <p:blipFill>
          <a:blip r:embed="rId4">
            <a:extLst>
              <a:ext uri="{28A0092B-C50C-407E-A947-70E740481C1C}">
                <a14:useLocalDpi xmlns:a14="http://schemas.microsoft.com/office/drawing/2010/main" val="0"/>
              </a:ext>
            </a:extLst>
          </a:blip>
          <a:stretch>
            <a:fillRect/>
          </a:stretch>
        </p:blipFill>
        <p:spPr bwMode="auto">
          <a:xfrm>
            <a:off x="2373682" y="2154477"/>
            <a:ext cx="4396636" cy="3331923"/>
          </a:xfrm>
          <a:prstGeom prst="rect">
            <a:avLst/>
          </a:prstGeom>
          <a:noFill/>
          <a:ln>
            <a:noFill/>
          </a:ln>
        </p:spPr>
      </p:pic>
      <p:sp>
        <p:nvSpPr>
          <p:cNvPr id="4" name="Footer Placeholder 3"/>
          <p:cNvSpPr>
            <a:spLocks noGrp="1"/>
          </p:cNvSpPr>
          <p:nvPr>
            <p:ph type="ftr" sz="quarter" idx="11"/>
          </p:nvPr>
        </p:nvSpPr>
        <p:spPr/>
        <p:txBody>
          <a:bodyPr/>
          <a:lstStyle/>
          <a:p>
            <a:r>
              <a:rPr lang="en-US" smtClean="0"/>
              <a:t>Translated by Child Action, Inc.</a:t>
            </a:r>
            <a:endParaRPr lang="en-US" dirty="0"/>
          </a:p>
        </p:txBody>
      </p:sp>
    </p:spTree>
    <p:custDataLst>
      <p:tags r:id="rId1"/>
    </p:custDataLst>
    <p:extLst>
      <p:ext uri="{BB962C8B-B14F-4D97-AF65-F5344CB8AC3E}">
        <p14:creationId xmlns:p14="http://schemas.microsoft.com/office/powerpoint/2010/main" val="26678384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rtl="1"/>
            <a:r>
              <a:rPr lang="fa-IR" dirty="0"/>
              <a:t>نکاتی برای جلوگیری از افتادن دندان</a:t>
            </a:r>
            <a:endParaRPr lang="en-US" dirty="0"/>
          </a:p>
        </p:txBody>
      </p:sp>
      <p:sp>
        <p:nvSpPr>
          <p:cNvPr id="6" name="Content Placeholder 5"/>
          <p:cNvSpPr>
            <a:spLocks noGrp="1"/>
          </p:cNvSpPr>
          <p:nvPr>
            <p:ph idx="1"/>
          </p:nvPr>
        </p:nvSpPr>
        <p:spPr/>
        <p:txBody>
          <a:bodyPr>
            <a:normAutofit fontScale="85000" lnSpcReduction="20000"/>
          </a:bodyPr>
          <a:lstStyle/>
          <a:p>
            <a:pPr algn="r" rtl="1"/>
            <a:r>
              <a:rPr lang="fa-IR" dirty="0"/>
              <a:t>دندان برس دو بار در روز: پس از صبحانه و قبل از خواب در شب. استفاده از یک اسمیر خمیر دندان فلوراید اندازه دانه برنج برای کودکان نوپا. برای پیش دبستانی ها از مقدار نخود استفاده کنید.</a:t>
            </a:r>
          </a:p>
          <a:p>
            <a:pPr algn="r" rtl="1"/>
            <a:r>
              <a:rPr lang="fa-IR" dirty="0"/>
              <a:t>بچه ها را با یک بطری نگذارید و آب نوشیدنی یا نوشیدنی های شیرین را در یک بطری نگذارید.</a:t>
            </a:r>
          </a:p>
          <a:p>
            <a:pPr algn="r" rtl="1"/>
            <a:r>
              <a:rPr lang="fa-IR" dirty="0"/>
              <a:t>غذای سالم را </a:t>
            </a:r>
            <a:r>
              <a:rPr lang="fa-IR" dirty="0" smtClean="0"/>
              <a:t>تقدیم </a:t>
            </a:r>
            <a:r>
              <a:rPr lang="fa-IR" dirty="0"/>
              <a:t>کن دور از نوشیدنی های شیرین و تنقلات چسبنده باشید.</a:t>
            </a:r>
          </a:p>
          <a:p>
            <a:pPr algn="r" rtl="1"/>
            <a:r>
              <a:rPr lang="fa-IR" dirty="0"/>
              <a:t>کودکان را تشویق کنید مقدار زیادی آب بنوشید. بررسی کنید که آب آشامیدنی شما فلوراید است.</a:t>
            </a:r>
          </a:p>
          <a:p>
            <a:pPr algn="r" rtl="1"/>
            <a:r>
              <a:rPr lang="fa-IR" dirty="0"/>
              <a:t>کمک به خانواده ها برای ارائه مراقبت های دندانپزشکی در منطقه خود برای مراقبت های دندانپزشکی منظم، زمانی که کودکان اولین دندان خود را دریافت می کنند، مراقبت از دندان ها را پیدا می کنند.</a:t>
            </a:r>
            <a:endParaRPr lang="en-US" dirty="0" smtClean="0"/>
          </a:p>
          <a:p>
            <a:endParaRPr lang="en-US" dirty="0" smtClean="0"/>
          </a:p>
          <a:p>
            <a:endParaRPr lang="en-US" dirty="0" smtClean="0"/>
          </a:p>
        </p:txBody>
      </p:sp>
      <p:sp>
        <p:nvSpPr>
          <p:cNvPr id="3" name="Footer Placeholder 2"/>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34847830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13643" y="86218"/>
            <a:ext cx="4516717" cy="6110942"/>
          </a:xfrm>
          <a:ln>
            <a:solidFill>
              <a:srgbClr val="00347D"/>
            </a:solidFill>
          </a:ln>
        </p:spPr>
      </p:pic>
      <p:sp>
        <p:nvSpPr>
          <p:cNvPr id="6" name="TextBox 5"/>
          <p:cNvSpPr txBox="1"/>
          <p:nvPr/>
        </p:nvSpPr>
        <p:spPr>
          <a:xfrm>
            <a:off x="3331924" y="5830866"/>
            <a:ext cx="2655517" cy="369320"/>
          </a:xfrm>
          <a:prstGeom prst="rect">
            <a:avLst/>
          </a:prstGeom>
          <a:solidFill>
            <a:schemeClr val="bg1"/>
          </a:solidFill>
        </p:spPr>
        <p:txBody>
          <a:bodyPr wrap="square" lIns="91429" tIns="45714" rIns="91429" bIns="45714" rtlCol="0">
            <a:spAutoFit/>
          </a:bodyPr>
          <a:lstStyle/>
          <a:p>
            <a:endParaRPr lang="en-US" dirty="0"/>
          </a:p>
        </p:txBody>
      </p:sp>
      <p:sp>
        <p:nvSpPr>
          <p:cNvPr id="4" name="Footer Placeholder 3"/>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14864889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t>کیفیت هوا داخل سالن</a:t>
            </a:r>
            <a:endParaRPr lang="en-US" dirty="0"/>
          </a:p>
        </p:txBody>
      </p:sp>
      <p:sp>
        <p:nvSpPr>
          <p:cNvPr id="3" name="Content Placeholder 2"/>
          <p:cNvSpPr>
            <a:spLocks noGrp="1"/>
          </p:cNvSpPr>
          <p:nvPr>
            <p:ph idx="1"/>
          </p:nvPr>
        </p:nvSpPr>
        <p:spPr/>
        <p:txBody>
          <a:bodyPr>
            <a:normAutofit/>
          </a:bodyPr>
          <a:lstStyle/>
          <a:p>
            <a:pPr marL="0" indent="0" algn="r" rtl="1">
              <a:buNone/>
            </a:pPr>
            <a:r>
              <a:rPr lang="fa-IR" dirty="0"/>
              <a:t>آلاینده های هوا در داخل شامل: باکتری، ویروس ها، قالب، گرد و غبار، حشرات حیوانات خانگی، گرده ها و آفت زیستی؛ بخار از اجاق ها و بخاری ها، تمیز کردن / ضد عفونی کردن / ضد عفونی کردن محصولات، عطرها، خوشبو کننده های هوا، آفت کش ها، وسایل هنر، دود، دست دوم و سوم دود؛ </a:t>
            </a:r>
            <a:r>
              <a:rPr lang="en-US" dirty="0"/>
              <a:t>VOCs </a:t>
            </a:r>
            <a:r>
              <a:rPr lang="fa-IR" dirty="0"/>
              <a:t>از </a:t>
            </a:r>
            <a:r>
              <a:rPr lang="fa-IR" dirty="0" smtClean="0"/>
              <a:t>کارپت، </a:t>
            </a:r>
            <a:r>
              <a:rPr lang="fa-IR" dirty="0"/>
              <a:t>اتمام چوب، مبلمان جدید و رنگ.</a:t>
            </a:r>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38018218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t>کیفیت هوا در فضای باز</a:t>
            </a:r>
            <a:endParaRPr lang="en-US" dirty="0"/>
          </a:p>
        </p:txBody>
      </p:sp>
      <p:pic>
        <p:nvPicPr>
          <p:cNvPr id="4" name="Content Placeholder 3" descr="http://public.media.smithsonianmag.com/legacy_blog/AQI.jpg"/>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51230" y="1600201"/>
            <a:ext cx="7241540" cy="4525963"/>
          </a:xfrm>
          <a:prstGeom prst="rect">
            <a:avLst/>
          </a:prstGeom>
          <a:noFill/>
          <a:ln w="38100">
            <a:solidFill>
              <a:srgbClr val="D90F81"/>
            </a:solidFill>
          </a:ln>
        </p:spPr>
      </p:pic>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38418884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a:t>تامین آب</a:t>
            </a:r>
            <a:r>
              <a:rPr lang="en-US" dirty="0"/>
              <a:t/>
            </a:r>
            <a:br>
              <a:rPr lang="en-US" dirty="0"/>
            </a:b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43437" y="1675356"/>
            <a:ext cx="5857128" cy="4525963"/>
          </a:xfrm>
          <a:ln w="76200">
            <a:solidFill>
              <a:srgbClr val="0072BC"/>
            </a:solidFill>
          </a:ln>
        </p:spPr>
      </p:pic>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3627836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بیماری عفونی و </a:t>
            </a:r>
            <a:r>
              <a:rPr lang="fa-IR" dirty="0" smtClean="0"/>
              <a:t>کودکستان</a:t>
            </a:r>
            <a:endParaRPr lang="en-US" dirty="0"/>
          </a:p>
        </p:txBody>
      </p:sp>
      <p:sp>
        <p:nvSpPr>
          <p:cNvPr id="3" name="Content Placeholder 2"/>
          <p:cNvSpPr>
            <a:spLocks noGrp="1"/>
          </p:cNvSpPr>
          <p:nvPr>
            <p:ph idx="1"/>
          </p:nvPr>
        </p:nvSpPr>
        <p:spPr/>
        <p:txBody>
          <a:bodyPr/>
          <a:lstStyle/>
          <a:p>
            <a:pPr algn="r" rtl="1"/>
            <a:r>
              <a:rPr lang="fa-IR" dirty="0">
                <a:cs typeface="Arial" panose="020B0604020202020204" pitchFamily="34" charset="0"/>
              </a:rPr>
              <a:t>بیماری های عفونی به راحتی در میان </a:t>
            </a:r>
            <a:r>
              <a:rPr lang="fa-IR" dirty="0" smtClean="0">
                <a:cs typeface="Arial" panose="020B0604020202020204" pitchFamily="34" charset="0"/>
              </a:rPr>
              <a:t>اطفال </a:t>
            </a:r>
            <a:r>
              <a:rPr lang="fa-IR" dirty="0">
                <a:cs typeface="Arial" panose="020B0604020202020204" pitchFamily="34" charset="0"/>
              </a:rPr>
              <a:t>جوان پخش می شود.</a:t>
            </a:r>
          </a:p>
          <a:p>
            <a:pPr algn="r" rtl="1"/>
            <a:r>
              <a:rPr lang="fa-IR" dirty="0" smtClean="0">
                <a:cs typeface="Arial" panose="020B0604020202020204" pitchFamily="34" charset="0"/>
              </a:rPr>
              <a:t>اطفال </a:t>
            </a:r>
            <a:r>
              <a:rPr lang="fa-IR" dirty="0">
                <a:cs typeface="Arial" panose="020B0604020202020204" pitchFamily="34" charset="0"/>
              </a:rPr>
              <a:t>در محیط </a:t>
            </a:r>
            <a:r>
              <a:rPr lang="fa-IR" dirty="0" smtClean="0">
                <a:cs typeface="Arial" panose="020B0604020202020204" pitchFamily="34" charset="0"/>
              </a:rPr>
              <a:t>کودکستان </a:t>
            </a:r>
            <a:r>
              <a:rPr lang="fa-IR" dirty="0">
                <a:cs typeface="Arial" panose="020B0604020202020204" pitchFamily="34" charset="0"/>
              </a:rPr>
              <a:t>در معرض خطر ابتلا به بیماری عفونی هستند.</a:t>
            </a:r>
          </a:p>
          <a:p>
            <a:pPr algn="r" rtl="1"/>
            <a:r>
              <a:rPr lang="fa-IR" dirty="0">
                <a:cs typeface="Arial" panose="020B0604020202020204" pitchFamily="34" charset="0"/>
              </a:rPr>
              <a:t>شما می توانید خطر گسترش با محیط های سالم و شیوه های سالم را کاهش دهید.</a:t>
            </a:r>
            <a:endParaRPr lang="en-US" dirty="0">
              <a:cs typeface="Arial" panose="020B0604020202020204" pitchFamily="34" charset="0"/>
            </a:endParaRPr>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3928455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تامین آب</a:t>
            </a:r>
            <a:endParaRPr lang="en-US" dirty="0"/>
          </a:p>
        </p:txBody>
      </p:sp>
      <p:sp>
        <p:nvSpPr>
          <p:cNvPr id="3" name="Content Placeholder 2"/>
          <p:cNvSpPr>
            <a:spLocks noGrp="1"/>
          </p:cNvSpPr>
          <p:nvPr>
            <p:ph idx="1"/>
          </p:nvPr>
        </p:nvSpPr>
        <p:spPr/>
        <p:txBody>
          <a:bodyPr>
            <a:normAutofit/>
          </a:bodyPr>
          <a:lstStyle/>
          <a:p>
            <a:pPr marL="0" indent="0" algn="r" rtl="1">
              <a:buNone/>
            </a:pPr>
            <a:r>
              <a:rPr lang="fa-IR" dirty="0">
                <a:solidFill>
                  <a:srgbClr val="0072BC"/>
                </a:solidFill>
              </a:rPr>
              <a:t>آیا آب خود را از چاه های آبهای زیرزمینی، چشمه ها یا آب های سطحی به جای یک سیستم آب عمومی استفاده می کنید؟</a:t>
            </a:r>
          </a:p>
          <a:p>
            <a:pPr marL="0" indent="0" algn="r" rtl="1">
              <a:buNone/>
            </a:pPr>
            <a:r>
              <a:rPr lang="fa-IR" dirty="0"/>
              <a:t>در صورت لزوم، مقررات صدور مجوز مراقبت از کالیفرنیا (</a:t>
            </a:r>
            <a:r>
              <a:rPr lang="en-US" dirty="0"/>
              <a:t>CCL) </a:t>
            </a:r>
            <a:r>
              <a:rPr lang="fa-IR" dirty="0"/>
              <a:t>نیازمند بازرسی در سایت های منابع طبیعی خصوصی است و گزارش آزمایشگاهی نشان می دهد که آب برای نوشیدن امن است.</a:t>
            </a:r>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35653773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t>تامین آب</a:t>
            </a:r>
            <a:endParaRPr lang="en-US" dirty="0"/>
          </a:p>
        </p:txBody>
      </p:sp>
      <p:sp>
        <p:nvSpPr>
          <p:cNvPr id="3" name="Content Placeholder 2"/>
          <p:cNvSpPr>
            <a:spLocks noGrp="1"/>
          </p:cNvSpPr>
          <p:nvPr>
            <p:ph idx="1"/>
          </p:nvPr>
        </p:nvSpPr>
        <p:spPr/>
        <p:txBody>
          <a:bodyPr>
            <a:normAutofit fontScale="70000" lnSpcReduction="20000"/>
          </a:bodyPr>
          <a:lstStyle/>
          <a:p>
            <a:pPr marL="0" indent="0" algn="r" rtl="1">
              <a:buNone/>
            </a:pPr>
            <a:r>
              <a:rPr lang="fa-IR" sz="3800" dirty="0">
                <a:solidFill>
                  <a:srgbClr val="0072BC"/>
                </a:solidFill>
              </a:rPr>
              <a:t>چگونه می توان آب آلوده شد؟</a:t>
            </a:r>
          </a:p>
          <a:p>
            <a:pPr marL="0" indent="0" algn="r" rtl="1">
              <a:buNone/>
            </a:pPr>
            <a:r>
              <a:rPr lang="fa-IR" sz="3800" dirty="0">
                <a:solidFill>
                  <a:srgbClr val="0072BC"/>
                </a:solidFill>
              </a:rPr>
              <a:t>تصفیه آب آلاینده ها را حذف می کند و باعث می شود که آب به لوله های خوردگی کمتر شود. هنگامی که آب یک سیستم آب عمومی را ترک می کند، در نظر گرفته می شود.</a:t>
            </a:r>
          </a:p>
          <a:p>
            <a:pPr marL="0" indent="0" algn="r" rtl="1">
              <a:buNone/>
            </a:pPr>
            <a:endParaRPr lang="fa-IR" sz="3800" dirty="0">
              <a:solidFill>
                <a:srgbClr val="0072BC"/>
              </a:solidFill>
            </a:endParaRPr>
          </a:p>
          <a:p>
            <a:pPr marL="0" indent="0" algn="r" rtl="1">
              <a:buNone/>
            </a:pPr>
            <a:r>
              <a:rPr lang="fa-IR" sz="3800" dirty="0">
                <a:solidFill>
                  <a:srgbClr val="0072BC"/>
                </a:solidFill>
              </a:rPr>
              <a:t>آب پس از خروج از سیستم آب عمومی می تواند آلوده شود. همانطور که آب از طریق لوله های مسکونی جریان می یابد، قطعات کوچک سرب می توانند لوله ها را از بین ببرند و سرب می تواند به آب برسد. آب در لوله ها یا اتصالات با سرب </a:t>
            </a:r>
            <a:r>
              <a:rPr lang="fa-IR" sz="3800" dirty="0" smtClean="0">
                <a:solidFill>
                  <a:srgbClr val="0072BC"/>
                </a:solidFill>
              </a:rPr>
              <a:t>جذب شده </a:t>
            </a:r>
            <a:r>
              <a:rPr lang="fa-IR" sz="3800" dirty="0">
                <a:solidFill>
                  <a:srgbClr val="0072BC"/>
                </a:solidFill>
              </a:rPr>
              <a:t>می تواند سرب را جذب کند. خانه ها و ساختمان هایی که پیش از سال 1986 ساخته شده اند بیشتر احتمال دارد که لوله ها، لحیم کاری یا تجهیزاتی که حاوی سرب هستند</a:t>
            </a:r>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3001896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t>تامین آب</a:t>
            </a:r>
            <a:endParaRPr lang="en-US" dirty="0"/>
          </a:p>
        </p:txBody>
      </p:sp>
      <p:sp>
        <p:nvSpPr>
          <p:cNvPr id="3" name="Content Placeholder 2"/>
          <p:cNvSpPr>
            <a:spLocks noGrp="1"/>
          </p:cNvSpPr>
          <p:nvPr>
            <p:ph idx="1"/>
          </p:nvPr>
        </p:nvSpPr>
        <p:spPr/>
        <p:txBody>
          <a:bodyPr>
            <a:normAutofit fontScale="70000" lnSpcReduction="20000"/>
          </a:bodyPr>
          <a:lstStyle/>
          <a:p>
            <a:pPr marL="0" indent="0" algn="r" rtl="1">
              <a:buNone/>
            </a:pPr>
            <a:r>
              <a:rPr lang="fa-IR" sz="4100" dirty="0">
                <a:solidFill>
                  <a:srgbClr val="0072BC"/>
                </a:solidFill>
              </a:rPr>
              <a:t>اگر من مطمئن نیستم که آب از شیر من امن است چه می توانم انجام دهم؟</a:t>
            </a:r>
          </a:p>
          <a:p>
            <a:pPr marL="0" indent="0" algn="r" rtl="1">
              <a:buNone/>
            </a:pPr>
            <a:r>
              <a:rPr lang="fa-IR" sz="4100" dirty="0">
                <a:solidFill>
                  <a:srgbClr val="0072BC"/>
                </a:solidFill>
              </a:rPr>
              <a:t>فقط برای آب آشامیدنی، پخت و پز و مخلوط کردن فرمول نوزاد استفاده کنید.</a:t>
            </a:r>
          </a:p>
          <a:p>
            <a:pPr marL="0" indent="0" algn="r" rtl="1">
              <a:buNone/>
            </a:pPr>
            <a:r>
              <a:rPr lang="fa-IR" sz="4100" dirty="0">
                <a:solidFill>
                  <a:srgbClr val="0072BC"/>
                </a:solidFill>
              </a:rPr>
              <a:t>صفحه نمایش و آئاتورهای دستگاه را تمیز کنید.</a:t>
            </a:r>
          </a:p>
          <a:p>
            <a:pPr marL="0" indent="0" algn="r" rtl="1">
              <a:buNone/>
            </a:pPr>
            <a:r>
              <a:rPr lang="fa-IR" sz="4100" dirty="0" smtClean="0">
                <a:solidFill>
                  <a:srgbClr val="0072BC"/>
                </a:solidFill>
              </a:rPr>
              <a:t>اگرنل آب </a:t>
            </a:r>
            <a:r>
              <a:rPr lang="fa-IR" sz="4100" dirty="0">
                <a:solidFill>
                  <a:srgbClr val="0072BC"/>
                </a:solidFill>
              </a:rPr>
              <a:t>را به مدت شش ساعت یا بیشتر </a:t>
            </a:r>
            <a:r>
              <a:rPr lang="fa-IR" sz="4100" dirty="0" smtClean="0">
                <a:solidFill>
                  <a:srgbClr val="0072BC"/>
                </a:solidFill>
              </a:rPr>
              <a:t>روشن نکرده اید،پس در وقت ضرورت نل آب را به مدت کوتاه باز کنید تا نل تمیز شود.</a:t>
            </a:r>
            <a:endParaRPr lang="fa-IR" sz="4100" dirty="0">
              <a:solidFill>
                <a:srgbClr val="0072BC"/>
              </a:solidFill>
            </a:endParaRPr>
          </a:p>
          <a:p>
            <a:pPr marL="0" indent="0" algn="r" rtl="1">
              <a:buNone/>
            </a:pPr>
            <a:r>
              <a:rPr lang="fa-IR" sz="4100" dirty="0">
                <a:solidFill>
                  <a:srgbClr val="0072BC"/>
                </a:solidFill>
              </a:rPr>
              <a:t>در نظر بگیرید با استفاده از یک فیلتر آب تایید شده توسط بنیاد ملی ایمنی (</a:t>
            </a:r>
            <a:r>
              <a:rPr lang="en-US" sz="4100" dirty="0">
                <a:solidFill>
                  <a:srgbClr val="0072BC"/>
                </a:solidFill>
              </a:rPr>
              <a:t>NSF). </a:t>
            </a:r>
            <a:r>
              <a:rPr lang="fa-IR" sz="4100" dirty="0">
                <a:solidFill>
                  <a:srgbClr val="0072BC"/>
                </a:solidFill>
              </a:rPr>
              <a:t>همیشه برچسب زدن اطلاعات محصول را چک کنید و از فیلترها بر اساس دستورالعمل استفاده کنید.</a:t>
            </a:r>
            <a:endParaRPr lang="en-US" sz="3600" dirty="0">
              <a:solidFill>
                <a:srgbClr val="0072BC"/>
              </a:solidFill>
            </a:endParaRPr>
          </a:p>
          <a:p>
            <a:pPr marL="0" indent="0">
              <a:buNone/>
            </a:pPr>
            <a:endParaRPr lang="en-US" sz="3600" dirty="0">
              <a:solidFill>
                <a:srgbClr val="0072BC"/>
              </a:solidFill>
            </a:endParaRPr>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423744411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a:t>حیوانات خانگی </a:t>
            </a:r>
            <a:r>
              <a:rPr lang="fa-IR" dirty="0" smtClean="0"/>
              <a:t>در کودکانستان</a:t>
            </a:r>
            <a:r>
              <a:rPr lang="en-US" dirty="0"/>
              <a:t/>
            </a:r>
            <a:br>
              <a:rPr lang="en-US" dirty="0"/>
            </a:br>
            <a:endParaRPr lang="en-US" dirty="0"/>
          </a:p>
        </p:txBody>
      </p:sp>
      <p:sp>
        <p:nvSpPr>
          <p:cNvPr id="3" name="Content Placeholder 2"/>
          <p:cNvSpPr>
            <a:spLocks noGrp="1"/>
          </p:cNvSpPr>
          <p:nvPr>
            <p:ph idx="1"/>
          </p:nvPr>
        </p:nvSpPr>
        <p:spPr/>
        <p:txBody>
          <a:bodyPr/>
          <a:lstStyle/>
          <a:p>
            <a:endParaRPr lang="en-US" dirty="0"/>
          </a:p>
          <a:p>
            <a:endParaRPr lang="en-US" dirty="0"/>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2523744" y="2353056"/>
            <a:ext cx="3938016" cy="2511552"/>
          </a:xfrm>
          <a:prstGeom prst="rect">
            <a:avLst/>
          </a:prstGeom>
          <a:noFill/>
          <a:ln w="76200">
            <a:solidFill>
              <a:srgbClr val="F7941E"/>
            </a:solidFill>
          </a:ln>
        </p:spPr>
      </p:pic>
      <p:sp>
        <p:nvSpPr>
          <p:cNvPr id="6" name="Footer Placeholder 5"/>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7345868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a:t>حیوانات خانگی </a:t>
            </a:r>
            <a:r>
              <a:rPr lang="fa-IR" dirty="0" smtClean="0"/>
              <a:t>در کودکانستان</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pPr algn="r" rtl="1"/>
            <a:r>
              <a:rPr lang="fa-IR" dirty="0"/>
              <a:t>حیوانات خانگی باید در سلامت خوب و دوستانه نسبت به کودکان باشند.</a:t>
            </a:r>
          </a:p>
          <a:p>
            <a:pPr algn="r" rtl="1"/>
            <a:r>
              <a:rPr lang="fa-IR" dirty="0"/>
              <a:t>سگ ها و گربه ها باید ایمن و برنامه های </a:t>
            </a:r>
            <a:r>
              <a:rPr lang="fa-IR" dirty="0" smtClean="0"/>
              <a:t>کنترل شبش کنه </a:t>
            </a:r>
            <a:r>
              <a:rPr lang="fa-IR" dirty="0"/>
              <a:t>و کرم باشند.</a:t>
            </a:r>
          </a:p>
          <a:p>
            <a:pPr algn="r" rtl="1"/>
            <a:r>
              <a:rPr lang="fa-IR" dirty="0"/>
              <a:t>قفس حیوان خانگی را تمیز نگه دارید نگه داشتن حیوانات خانگی از دسترس کودکان.</a:t>
            </a:r>
          </a:p>
          <a:p>
            <a:pPr algn="r" rtl="1"/>
            <a:r>
              <a:rPr lang="fa-IR" dirty="0"/>
              <a:t>به طور مستقیم کودکان بازی کردن با حیوانات خانگی را نظارت می کنند.</a:t>
            </a:r>
          </a:p>
          <a:p>
            <a:pPr algn="r" rtl="1"/>
            <a:r>
              <a:rPr lang="fa-IR" dirty="0"/>
              <a:t>اگر یک حیوان خانگی داشته باشید، به پدر و مادر اطلاع دهید قبل از ثبت نام. (بعضی از کودکان حساسیت دارند.)</a:t>
            </a:r>
          </a:p>
          <a:p>
            <a:pPr algn="r" rtl="1"/>
            <a:r>
              <a:rPr lang="fa-IR" dirty="0"/>
              <a:t>پس از دست زدن به حیوانات خانگی یا حیوانات خانگی، دستان خود را (و دست های کودکان) بشویید.</a:t>
            </a:r>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294963567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D90F81"/>
          </a:solidFill>
        </p:spPr>
        <p:txBody>
          <a:bodyPr>
            <a:normAutofit fontScale="90000"/>
          </a:bodyPr>
          <a:lstStyle/>
          <a:p>
            <a:pPr rtl="1"/>
            <a:r>
              <a:rPr lang="fa-IR" dirty="0">
                <a:solidFill>
                  <a:srgbClr val="8DC67D"/>
                </a:solidFill>
              </a:rPr>
              <a:t>خزندگان و حیوانات خانگی </a:t>
            </a:r>
            <a:r>
              <a:rPr lang="fa-IR" dirty="0" smtClean="0">
                <a:solidFill>
                  <a:srgbClr val="8DC67D"/>
                </a:solidFill>
              </a:rPr>
              <a:t>غیر معمول</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lgn="r" rtl="1"/>
            <a:r>
              <a:rPr lang="fa-IR" dirty="0"/>
              <a:t>خزندگان، لاک پشت ها و اقیانوسی ها سالمونلا را حمل می کنند و برای تنظیمات مراقبت از کودک مناسب نیستند.</a:t>
            </a:r>
          </a:p>
          <a:p>
            <a:pPr algn="r" rtl="1"/>
            <a:r>
              <a:rPr lang="fa-IR" dirty="0"/>
              <a:t>مارها زهر و یا تهاجمی، عنکبوت یا ماهی گرمسیری در تنظیمات مراقبت از کودکان یک خطر ایمنی هستند.</a:t>
            </a:r>
          </a:p>
          <a:p>
            <a:pPr algn="r" rtl="1"/>
            <a:endParaRPr lang="fa-IR" dirty="0"/>
          </a:p>
          <a:p>
            <a:pPr algn="r" rtl="1"/>
            <a:r>
              <a:rPr lang="fa-IR" dirty="0"/>
              <a:t>* با دامپزشک تماس بگیرید اگر مطمئن نیستید که حیوان خانگی امن است اطراف بچه ها باشد.</a:t>
            </a:r>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101468474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t>آفات</a:t>
            </a:r>
            <a:endParaRPr lang="en-US" dirty="0"/>
          </a:p>
        </p:txBody>
      </p:sp>
      <p:sp>
        <p:nvSpPr>
          <p:cNvPr id="3" name="Content Placeholder 2"/>
          <p:cNvSpPr>
            <a:spLocks noGrp="1"/>
          </p:cNvSpPr>
          <p:nvPr>
            <p:ph idx="1"/>
          </p:nvPr>
        </p:nvSpPr>
        <p:spPr>
          <a:xfrm>
            <a:off x="1241720" y="1417639"/>
            <a:ext cx="7902280" cy="4525963"/>
          </a:xfrm>
        </p:spPr>
        <p:txBody>
          <a:bodyPr>
            <a:normAutofit lnSpcReduction="10000"/>
          </a:bodyPr>
          <a:lstStyle/>
          <a:p>
            <a:pPr marL="0" indent="0" algn="r" rtl="1">
              <a:buNone/>
            </a:pPr>
            <a:r>
              <a:rPr lang="fa-IR" dirty="0">
                <a:solidFill>
                  <a:srgbClr val="0072BC"/>
                </a:solidFill>
              </a:rPr>
              <a:t>چرا کنترل آفات در تنظیمات مراقبت از کودکان؟</a:t>
            </a:r>
          </a:p>
          <a:p>
            <a:pPr marL="0" indent="0" algn="r" rtl="1">
              <a:buNone/>
            </a:pPr>
            <a:r>
              <a:rPr lang="fa-IR" dirty="0">
                <a:solidFill>
                  <a:srgbClr val="0072BC"/>
                </a:solidFill>
              </a:rPr>
              <a:t>مثال هایی از آفات سلامتی می تواند سبب:</a:t>
            </a:r>
          </a:p>
          <a:p>
            <a:pPr marL="0" indent="0" algn="r" rtl="1">
              <a:buNone/>
            </a:pPr>
            <a:r>
              <a:rPr lang="fa-IR" dirty="0">
                <a:solidFill>
                  <a:srgbClr val="0072BC"/>
                </a:solidFill>
              </a:rPr>
              <a:t>مگس می تواند میکروب ها را گسترش دهد</a:t>
            </a:r>
          </a:p>
          <a:p>
            <a:pPr marL="0" indent="0" algn="r" rtl="1">
              <a:buNone/>
            </a:pPr>
            <a:r>
              <a:rPr lang="fa-IR" dirty="0">
                <a:solidFill>
                  <a:srgbClr val="0072BC"/>
                </a:solidFill>
              </a:rPr>
              <a:t>نیش حشرات می تواند بیماری را گسترش دهد</a:t>
            </a:r>
          </a:p>
          <a:p>
            <a:pPr marL="0" indent="0" algn="r" rtl="1">
              <a:buNone/>
            </a:pPr>
            <a:r>
              <a:rPr lang="fa-IR" dirty="0" smtClean="0">
                <a:solidFill>
                  <a:srgbClr val="0072BC"/>
                </a:solidFill>
              </a:rPr>
              <a:t>نیش زنبور زرد </a:t>
            </a:r>
            <a:r>
              <a:rPr lang="fa-IR" dirty="0">
                <a:solidFill>
                  <a:srgbClr val="0072BC"/>
                </a:solidFill>
              </a:rPr>
              <a:t>دردناک است و برخی افراد آلرژی دارند</a:t>
            </a:r>
          </a:p>
          <a:p>
            <a:pPr marL="0" indent="0" algn="r" rtl="1">
              <a:buNone/>
            </a:pPr>
            <a:r>
              <a:rPr lang="fa-IR" dirty="0">
                <a:solidFill>
                  <a:srgbClr val="0072BC"/>
                </a:solidFill>
              </a:rPr>
              <a:t>گزش عنکبوتی دردناک است و می تواند مضر باشد</a:t>
            </a:r>
          </a:p>
          <a:p>
            <a:pPr marL="0" indent="0" algn="r" rtl="1">
              <a:buNone/>
            </a:pPr>
            <a:r>
              <a:rPr lang="fa-IR" dirty="0">
                <a:solidFill>
                  <a:srgbClr val="0072BC"/>
                </a:solidFill>
              </a:rPr>
              <a:t>موش ها و موش ها می توانند بیماری را گسترش دهند</a:t>
            </a:r>
          </a:p>
          <a:p>
            <a:pPr marL="0" indent="0" algn="r" rtl="1">
              <a:buNone/>
            </a:pPr>
            <a:r>
              <a:rPr lang="fa-IR" dirty="0">
                <a:solidFill>
                  <a:srgbClr val="0072BC"/>
                </a:solidFill>
              </a:rPr>
              <a:t>سوسک ها می توانند حملات آسم را ایجاد کنند.</a:t>
            </a:r>
            <a:endParaRPr lang="en-US"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45700" cy="1840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279426569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t>آفت کش ها</a:t>
            </a:r>
            <a:endParaRPr lang="en-US" dirty="0"/>
          </a:p>
        </p:txBody>
      </p:sp>
      <p:sp>
        <p:nvSpPr>
          <p:cNvPr id="3" name="Content Placeholder 2"/>
          <p:cNvSpPr>
            <a:spLocks noGrp="1"/>
          </p:cNvSpPr>
          <p:nvPr>
            <p:ph idx="1"/>
          </p:nvPr>
        </p:nvSpPr>
        <p:spPr/>
        <p:txBody>
          <a:bodyPr/>
          <a:lstStyle/>
          <a:p>
            <a:pPr algn="r" rtl="1"/>
            <a:r>
              <a:rPr lang="fa-IR" dirty="0"/>
              <a:t>قرار گرفتن در معرض آفت کش ها می تواند برای سلامتی کودکان مضر باشد.</a:t>
            </a:r>
          </a:p>
          <a:p>
            <a:pPr algn="r" rtl="1"/>
            <a:r>
              <a:rPr lang="fa-IR" dirty="0"/>
              <a:t>کودکان نسبت به آفت کش ها در محیط آسیب پذیرترند زیرا:</a:t>
            </a:r>
          </a:p>
          <a:p>
            <a:pPr algn="r" rtl="1"/>
            <a:r>
              <a:rPr lang="fa-IR" dirty="0"/>
              <a:t>آنها در زمین یا نزدیک به زمین بازی می کنند؛</a:t>
            </a:r>
          </a:p>
          <a:p>
            <a:pPr algn="r" rtl="1"/>
            <a:r>
              <a:rPr lang="fa-IR" dirty="0"/>
              <a:t>اسباب بازی ها و اشیا را در دهان خود قرار دهید؛</a:t>
            </a:r>
          </a:p>
          <a:p>
            <a:pPr algn="r" rtl="1"/>
            <a:r>
              <a:rPr lang="fa-IR" dirty="0"/>
              <a:t>مغز، سیستم ایمنی بدن و اندامها هنوز هم در حال توسعه هستند.</a:t>
            </a:r>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7842717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dirty="0"/>
              <a:t>مدیریت یکپارچه آفات </a:t>
            </a:r>
            <a:r>
              <a:rPr lang="en-US" dirty="0" smtClean="0"/>
              <a:t>IPM</a:t>
            </a:r>
            <a:endParaRPr lang="en-US" dirty="0"/>
          </a:p>
        </p:txBody>
      </p:sp>
      <p:sp>
        <p:nvSpPr>
          <p:cNvPr id="3" name="Content Placeholder 2"/>
          <p:cNvSpPr>
            <a:spLocks noGrp="1"/>
          </p:cNvSpPr>
          <p:nvPr>
            <p:ph idx="1"/>
          </p:nvPr>
        </p:nvSpPr>
        <p:spPr/>
        <p:txBody>
          <a:bodyPr/>
          <a:lstStyle/>
          <a:p>
            <a:pPr algn="r" rtl="1"/>
            <a:r>
              <a:rPr lang="en-US" dirty="0"/>
              <a:t>IPM </a:t>
            </a:r>
            <a:r>
              <a:rPr lang="fa-IR" dirty="0"/>
              <a:t>یک روش کنترل آفات است که استفاده از آفت کش ها را به حداقل می رساند - راه های زیادی برای کنترل آفات بدون استفاده از مواد شیمیایی مضر وجود دارد.</a:t>
            </a:r>
          </a:p>
          <a:p>
            <a:pPr algn="r" rtl="1"/>
            <a:r>
              <a:rPr lang="en-US" dirty="0"/>
              <a:t>IPM </a:t>
            </a:r>
            <a:r>
              <a:rPr lang="fa-IR" dirty="0"/>
              <a:t>جایگزین کمترین سمی برای اسپری آفت کش ها را فراهم می کند.</a:t>
            </a:r>
          </a:p>
          <a:p>
            <a:pPr algn="r" rtl="1"/>
            <a:r>
              <a:rPr lang="fa-IR" dirty="0"/>
              <a:t>با استفاده از </a:t>
            </a:r>
            <a:r>
              <a:rPr lang="en-US" dirty="0"/>
              <a:t>IPM، </a:t>
            </a:r>
            <a:r>
              <a:rPr lang="fa-IR" dirty="0"/>
              <a:t>آفت کش ها تنها به عنوان آخرین راه حل مورد استفاده قرار می گیرند.</a:t>
            </a:r>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27875761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4072" t="26078" b="11334"/>
          <a:stretch/>
        </p:blipFill>
        <p:spPr>
          <a:xfrm>
            <a:off x="1619512" y="1197442"/>
            <a:ext cx="5904976" cy="5089371"/>
          </a:xfrm>
          <a:prstGeom prst="rect">
            <a:avLst/>
          </a:prstGeom>
        </p:spPr>
      </p:pic>
      <p:sp>
        <p:nvSpPr>
          <p:cNvPr id="3" name="Content Placeholder 2"/>
          <p:cNvSpPr>
            <a:spLocks noGrp="1"/>
          </p:cNvSpPr>
          <p:nvPr>
            <p:ph idx="4294967295"/>
          </p:nvPr>
        </p:nvSpPr>
        <p:spPr>
          <a:xfrm>
            <a:off x="0" y="1600200"/>
            <a:ext cx="8229600" cy="4525963"/>
          </a:xfrm>
        </p:spPr>
        <p:txBody>
          <a:bodyPr/>
          <a:lstStyle/>
          <a:p>
            <a:endParaRPr lang="en-US" dirty="0" smtClean="0"/>
          </a:p>
          <a:p>
            <a:endParaRPr lang="en-US" dirty="0"/>
          </a:p>
        </p:txBody>
      </p:sp>
      <p:sp>
        <p:nvSpPr>
          <p:cNvPr id="8" name="Title 7"/>
          <p:cNvSpPr>
            <a:spLocks noGrp="1"/>
          </p:cNvSpPr>
          <p:nvPr>
            <p:ph type="title"/>
          </p:nvPr>
        </p:nvSpPr>
        <p:spPr/>
        <p:txBody>
          <a:bodyPr/>
          <a:lstStyle/>
          <a:p>
            <a:pPr rtl="1"/>
            <a:r>
              <a:rPr lang="fa-IR" dirty="0"/>
              <a:t>مراحل </a:t>
            </a:r>
            <a:r>
              <a:rPr lang="en-US" dirty="0"/>
              <a:t>IPM</a:t>
            </a:r>
          </a:p>
        </p:txBody>
      </p:sp>
      <p:sp>
        <p:nvSpPr>
          <p:cNvPr id="4" name="Footer Placeholder 3"/>
          <p:cNvSpPr>
            <a:spLocks noGrp="1"/>
          </p:cNvSpPr>
          <p:nvPr>
            <p:ph type="ftr" sz="quarter" idx="11"/>
          </p:nvPr>
        </p:nvSpPr>
        <p:spPr/>
        <p:txBody>
          <a:bodyPr/>
          <a:lstStyle/>
          <a:p>
            <a:r>
              <a:rPr lang="en-US" smtClean="0"/>
              <a:t>Translated by Child Action, Inc.</a:t>
            </a:r>
            <a:endParaRPr lang="en-US" dirty="0"/>
          </a:p>
        </p:txBody>
      </p:sp>
    </p:spTree>
    <p:custDataLst>
      <p:tags r:id="rId1"/>
    </p:custDataLst>
    <p:extLst>
      <p:ext uri="{BB962C8B-B14F-4D97-AF65-F5344CB8AC3E}">
        <p14:creationId xmlns:p14="http://schemas.microsoft.com/office/powerpoint/2010/main" val="3271451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fontScale="90000"/>
          </a:bodyPr>
          <a:lstStyle/>
          <a:p>
            <a:pPr rtl="1"/>
            <a:r>
              <a:rPr lang="fa-IR" dirty="0"/>
              <a:t>چرا </a:t>
            </a:r>
            <a:r>
              <a:rPr lang="fa-IR" dirty="0" smtClean="0"/>
              <a:t>اطفال </a:t>
            </a:r>
            <a:r>
              <a:rPr lang="fa-IR" dirty="0"/>
              <a:t>در </a:t>
            </a:r>
            <a:r>
              <a:rPr lang="fa-IR" dirty="0" smtClean="0"/>
              <a:t>کودکستان </a:t>
            </a:r>
            <a:r>
              <a:rPr lang="fa-IR" dirty="0"/>
              <a:t>دارای بیماری های بیشتر هستند؟</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algn="r" rtl="1"/>
            <a:r>
              <a:rPr lang="fa-IR" dirty="0">
                <a:cs typeface="Arial" panose="020B0604020202020204" pitchFamily="34" charset="0"/>
              </a:rPr>
              <a:t>آنها هنوز در معرض بسیاری از میکروب های رایج نیستند و هیچ ایمنی ندارند.</a:t>
            </a:r>
          </a:p>
          <a:p>
            <a:pPr algn="r" rtl="1"/>
            <a:r>
              <a:rPr lang="fa-IR" dirty="0">
                <a:cs typeface="Arial" panose="020B0604020202020204" pitchFamily="34" charset="0"/>
              </a:rPr>
              <a:t>آنها عادتهایی دارند که موجب گسترش میکروبها میشوند.</a:t>
            </a:r>
          </a:p>
          <a:p>
            <a:pPr algn="r" rtl="1"/>
            <a:r>
              <a:rPr lang="fa-IR" dirty="0">
                <a:cs typeface="Arial" panose="020B0604020202020204" pitchFamily="34" charset="0"/>
              </a:rPr>
              <a:t>آنها هنوز برای مقابله با گسترش بیماری نرفته اند.</a:t>
            </a:r>
            <a:endParaRPr lang="en-US" dirty="0">
              <a:cs typeface="Arial" panose="020B0604020202020204" pitchFamily="34" charset="0"/>
            </a:endParaRPr>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350089992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blipFill>
            <a:blip r:embed="rId4"/>
            <a:tile tx="0" ty="0" sx="100000" sy="100000" flip="none" algn="tl"/>
          </a:blipFill>
        </p:spPr>
        <p:txBody>
          <a:bodyPr>
            <a:normAutofit fontScale="90000"/>
          </a:bodyPr>
          <a:lstStyle/>
          <a:p>
            <a:pPr rtl="1"/>
            <a:r>
              <a:rPr lang="en-US" dirty="0" smtClean="0">
                <a:solidFill>
                  <a:schemeClr val="bg1"/>
                </a:solidFill>
              </a:rPr>
              <a:t> </a:t>
            </a:r>
            <a:br>
              <a:rPr lang="en-US" dirty="0" smtClean="0">
                <a:solidFill>
                  <a:schemeClr val="bg1"/>
                </a:solidFill>
              </a:rPr>
            </a:br>
            <a:r>
              <a:rPr lang="fa-IR" dirty="0">
                <a:solidFill>
                  <a:schemeClr val="bg1"/>
                </a:solidFill>
              </a:rPr>
              <a:t>مناطق شن و ماسه و شن و ماسه</a:t>
            </a:r>
            <a:r>
              <a:rPr lang="en-US" dirty="0"/>
              <a:t/>
            </a:r>
            <a:br>
              <a:rPr lang="en-US" dirty="0"/>
            </a:br>
            <a:endParaRPr lang="en-US" dirty="0"/>
          </a:p>
        </p:txBody>
      </p:sp>
      <p:sp>
        <p:nvSpPr>
          <p:cNvPr id="4" name="Content Placeholder 3"/>
          <p:cNvSpPr>
            <a:spLocks noGrp="1"/>
          </p:cNvSpPr>
          <p:nvPr>
            <p:ph sz="half" idx="1"/>
          </p:nvPr>
        </p:nvSpPr>
        <p:spPr/>
        <p:txBody>
          <a:bodyPr>
            <a:normAutofit fontScale="25000" lnSpcReduction="20000"/>
          </a:bodyPr>
          <a:lstStyle/>
          <a:p>
            <a:pPr algn="r" rtl="1"/>
            <a:r>
              <a:rPr lang="fa-IR" sz="8000" dirty="0"/>
              <a:t>گودال ماسهبازی را از حوالی های غالب بردارید و یا با استفاده از بوته ها، درختان یا حصار ها، موهای </a:t>
            </a:r>
            <a:r>
              <a:rPr lang="fa-IR" sz="8000" dirty="0" smtClean="0"/>
              <a:t>بگذارید.</a:t>
            </a:r>
            <a:endParaRPr lang="fa-IR" sz="8000" dirty="0"/>
          </a:p>
          <a:p>
            <a:pPr algn="r" rtl="1"/>
            <a:r>
              <a:rPr lang="fa-IR" sz="8000" dirty="0"/>
              <a:t>جدا کردن ماسهبازی از تجهیزات بازی دیگر مانند اسلاید یا نوسانات.</a:t>
            </a:r>
          </a:p>
          <a:p>
            <a:pPr algn="r" rtl="1"/>
            <a:r>
              <a:rPr lang="fa-IR" sz="8000" dirty="0"/>
              <a:t>اطمینان حاصل کنید که گودال ماسهبازی دارای زهکشی مناسب باشد تا آب خالی نباشد</a:t>
            </a:r>
          </a:p>
          <a:p>
            <a:pPr algn="r" rtl="1"/>
            <a:r>
              <a:rPr lang="fa-IR" sz="8000" dirty="0"/>
              <a:t>استفاده از شن و ماسه نرم و صاف، شن و ماسه شسته که برای استفاده از گودال ماسه ای برچسب گذاری شده است.</a:t>
            </a:r>
          </a:p>
          <a:p>
            <a:pPr algn="r" rtl="1"/>
            <a:r>
              <a:rPr lang="fa-IR" sz="8000" dirty="0"/>
              <a:t>پیاده رو اطراف را از شن و ماسه نگه دارید. پیاده رو پیاده رو به طور مرتب برای کاهش خطر </a:t>
            </a:r>
            <a:r>
              <a:rPr lang="fa-IR" sz="8000" dirty="0" smtClean="0"/>
              <a:t>لغزش.</a:t>
            </a:r>
            <a:endParaRPr lang="en-US" sz="8000" dirty="0"/>
          </a:p>
          <a:p>
            <a:pPr lvl="0"/>
            <a:endParaRPr lang="en-US" sz="6200" dirty="0" smtClean="0"/>
          </a:p>
          <a:p>
            <a:endParaRPr lang="en-US" dirty="0"/>
          </a:p>
        </p:txBody>
      </p:sp>
      <p:sp>
        <p:nvSpPr>
          <p:cNvPr id="5" name="Content Placeholder 4"/>
          <p:cNvSpPr>
            <a:spLocks noGrp="1"/>
          </p:cNvSpPr>
          <p:nvPr>
            <p:ph sz="half" idx="2"/>
          </p:nvPr>
        </p:nvSpPr>
        <p:spPr/>
        <p:txBody>
          <a:bodyPr>
            <a:noAutofit/>
          </a:bodyPr>
          <a:lstStyle/>
          <a:p>
            <a:pPr lvl="0" algn="r" rtl="1"/>
            <a:r>
              <a:rPr lang="fa-IR" sz="2000" dirty="0"/>
              <a:t>اطمینان حاصل کنید که منطقه بازی شن و ماسه آزاد از آفات، اشیای تیز و مدفوع از گربه ها یا حیوانات دیگر است.</a:t>
            </a:r>
          </a:p>
          <a:p>
            <a:pPr lvl="0" algn="r" rtl="1"/>
            <a:r>
              <a:rPr lang="fa-IR" sz="2000" dirty="0"/>
              <a:t>از مواد شیمیایی برای ضدعفونی ماسه در ماسهبازی استفاده نکنید. در عوض، ماسه خیس را حذف کنید.</a:t>
            </a:r>
          </a:p>
          <a:p>
            <a:pPr lvl="0" algn="r" rtl="1"/>
            <a:r>
              <a:rPr lang="fa-IR" sz="2000" dirty="0"/>
              <a:t>ماسه را به عنوان ضروری نگه دارید تا ماسه تمیز شود.</a:t>
            </a:r>
          </a:p>
          <a:p>
            <a:pPr lvl="0" algn="r" rtl="1"/>
            <a:r>
              <a:rPr lang="fa-IR" sz="2000" dirty="0"/>
              <a:t>منطقه بازی شن و ماسه را از مواد غذایی، زباله، و آب ایستاده پاک کنید.</a:t>
            </a:r>
          </a:p>
          <a:p>
            <a:pPr lvl="0" algn="r" rtl="1"/>
            <a:r>
              <a:rPr lang="fa-IR" sz="2000" dirty="0"/>
              <a:t>هنگامی که در حال استفاده نیست، ماسهبازی ها را پوشانده باشید</a:t>
            </a:r>
            <a:r>
              <a:rPr lang="en-US" sz="2000" dirty="0" smtClean="0"/>
              <a:t>. </a:t>
            </a:r>
            <a:endParaRPr lang="en-US" sz="2000" dirty="0"/>
          </a:p>
        </p:txBody>
      </p:sp>
      <p:sp>
        <p:nvSpPr>
          <p:cNvPr id="6" name="Footer Placeholder 5"/>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383846022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rtl="1"/>
            <a:r>
              <a:rPr lang="fa-IR" sz="4000" b="1" dirty="0"/>
              <a:t>سیاست هایی برای جلوگیری از گسترش بیماری های عفونی</a:t>
            </a:r>
            <a:r>
              <a:rPr lang="en-US" sz="2400" dirty="0"/>
              <a:t/>
            </a:r>
            <a:br>
              <a:rPr lang="en-US" sz="2400" dirty="0"/>
            </a:br>
            <a:endParaRPr lang="en-US" sz="2400" dirty="0"/>
          </a:p>
        </p:txBody>
      </p:sp>
      <p:sp>
        <p:nvSpPr>
          <p:cNvPr id="4" name="Subtitle 3"/>
          <p:cNvSpPr>
            <a:spLocks noGrp="1"/>
          </p:cNvSpPr>
          <p:nvPr>
            <p:ph type="subTitle" idx="1"/>
          </p:nvPr>
        </p:nvSpPr>
        <p:spPr/>
        <p:txBody>
          <a:bodyPr/>
          <a:lstStyle/>
          <a:p>
            <a:pPr rtl="1"/>
            <a:r>
              <a:rPr lang="fa-IR" dirty="0" smtClean="0"/>
              <a:t>فصل </a:t>
            </a:r>
            <a:r>
              <a:rPr lang="en-US" dirty="0"/>
              <a:t>I، </a:t>
            </a:r>
            <a:r>
              <a:rPr lang="fa-IR" dirty="0"/>
              <a:t>بخش 3</a:t>
            </a:r>
            <a:endParaRPr lang="en-US" dirty="0"/>
          </a:p>
        </p:txBody>
      </p:sp>
    </p:spTree>
    <p:custDataLst>
      <p:tags r:id="rId1"/>
    </p:custDataLst>
    <p:extLst>
      <p:ext uri="{BB962C8B-B14F-4D97-AF65-F5344CB8AC3E}">
        <p14:creationId xmlns:p14="http://schemas.microsoft.com/office/powerpoint/2010/main" val="276441743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solidFill>
                  <a:srgbClr val="00347D"/>
                </a:solidFill>
              </a:rPr>
              <a:t>موضوعات برای سیاست ها</a:t>
            </a:r>
            <a:endParaRPr lang="en-US" dirty="0">
              <a:solidFill>
                <a:srgbClr val="00347D"/>
              </a:solidFill>
            </a:endParaRPr>
          </a:p>
        </p:txBody>
      </p:sp>
      <p:sp>
        <p:nvSpPr>
          <p:cNvPr id="3" name="Content Placeholder 2"/>
          <p:cNvSpPr>
            <a:spLocks noGrp="1"/>
          </p:cNvSpPr>
          <p:nvPr>
            <p:ph sz="half" idx="1"/>
          </p:nvPr>
        </p:nvSpPr>
        <p:spPr/>
        <p:txBody>
          <a:bodyPr>
            <a:normAutofit fontScale="92500"/>
          </a:bodyPr>
          <a:lstStyle/>
          <a:p>
            <a:pPr algn="r" rtl="1"/>
            <a:r>
              <a:rPr lang="fa-IR" dirty="0">
                <a:latin typeface="Times New Roman" panose="02020603050405020304" pitchFamily="18" charset="0"/>
              </a:rPr>
              <a:t>تاریخچه سلامت</a:t>
            </a:r>
          </a:p>
          <a:p>
            <a:pPr algn="r" rtl="1"/>
            <a:r>
              <a:rPr lang="fa-IR" dirty="0">
                <a:latin typeface="Times New Roman" panose="02020603050405020304" pitchFamily="18" charset="0"/>
              </a:rPr>
              <a:t>اطلاعات اضطراری</a:t>
            </a:r>
          </a:p>
          <a:p>
            <a:pPr algn="r" rtl="1"/>
            <a:r>
              <a:rPr lang="fa-IR" dirty="0">
                <a:latin typeface="Times New Roman" panose="02020603050405020304" pitchFamily="18" charset="0"/>
              </a:rPr>
              <a:t>ایمن سازی (کودکان و کارکنان)</a:t>
            </a:r>
          </a:p>
          <a:p>
            <a:pPr algn="r" rtl="1"/>
            <a:r>
              <a:rPr lang="fa-IR" dirty="0">
                <a:latin typeface="Times New Roman" panose="02020603050405020304" pitchFamily="18" charset="0"/>
              </a:rPr>
              <a:t>نگه داشتن پرونده های سلامتی و محرمانه بودن</a:t>
            </a:r>
          </a:p>
          <a:p>
            <a:pPr algn="r" rtl="1"/>
            <a:r>
              <a:rPr lang="fa-IR" dirty="0">
                <a:latin typeface="Times New Roman" panose="02020603050405020304" pitchFamily="18" charset="0"/>
              </a:rPr>
              <a:t>محرومیت برای سیاست بیماری در تنظیم مراقبت از کودک</a:t>
            </a:r>
          </a:p>
          <a:p>
            <a:pPr algn="r" rtl="1"/>
            <a:r>
              <a:rPr lang="fa-IR" dirty="0">
                <a:latin typeface="Times New Roman" panose="02020603050405020304" pitchFamily="18" charset="0"/>
              </a:rPr>
              <a:t>مراقبت از کودکان مبتلا به بیماری خفیف</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Content Placeholder 3"/>
          <p:cNvSpPr>
            <a:spLocks noGrp="1"/>
          </p:cNvSpPr>
          <p:nvPr>
            <p:ph sz="half" idx="2"/>
          </p:nvPr>
        </p:nvSpPr>
        <p:spPr/>
        <p:txBody>
          <a:bodyPr>
            <a:normAutofit fontScale="92500"/>
          </a:bodyPr>
          <a:lstStyle/>
          <a:p>
            <a:pPr algn="r" rtl="1"/>
            <a:r>
              <a:rPr lang="fa-IR" dirty="0">
                <a:latin typeface="Times New Roman" panose="02020603050405020304" pitchFamily="18" charset="0"/>
              </a:rPr>
              <a:t>ارتباط در مورد بیماری (گزارش مورد نیاز)</a:t>
            </a:r>
          </a:p>
          <a:p>
            <a:pPr algn="r" rtl="1"/>
            <a:r>
              <a:rPr lang="fa-IR" dirty="0">
                <a:latin typeface="Times New Roman" panose="02020603050405020304" pitchFamily="18" charset="0"/>
              </a:rPr>
              <a:t>اداره دارو کودکان با نیازهای ویژه</a:t>
            </a:r>
          </a:p>
          <a:p>
            <a:pPr algn="r" rtl="1"/>
            <a:r>
              <a:rPr lang="fa-IR" dirty="0">
                <a:latin typeface="Times New Roman" panose="02020603050405020304" pitchFamily="18" charset="0"/>
              </a:rPr>
              <a:t>روش های اضطراری بیماری</a:t>
            </a:r>
          </a:p>
          <a:p>
            <a:pPr algn="r" rtl="1"/>
            <a:r>
              <a:rPr lang="fa-IR" dirty="0">
                <a:latin typeface="Times New Roman" panose="02020603050405020304" pitchFamily="18" charset="0"/>
              </a:rPr>
              <a:t>سیگار کشیدن و یا مصرف الکل یا مواد مخدر غیر قانونی</a:t>
            </a:r>
          </a:p>
          <a:p>
            <a:pPr algn="r" rtl="1"/>
            <a:r>
              <a:rPr lang="fa-IR" dirty="0">
                <a:latin typeface="Times New Roman" panose="02020603050405020304" pitchFamily="18" charset="0"/>
              </a:rPr>
              <a:t>سلامت کارکنان</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6" name="Footer Placeholder 5"/>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33046867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rtl="1"/>
            <a:r>
              <a:rPr lang="fa-IR" dirty="0"/>
              <a:t>برای توسعه یک سؤال بپرسید:</a:t>
            </a:r>
            <a:endParaRPr lang="en-US" dirty="0"/>
          </a:p>
        </p:txBody>
      </p:sp>
      <p:sp>
        <p:nvSpPr>
          <p:cNvPr id="6" name="Content Placeholder 5"/>
          <p:cNvSpPr>
            <a:spLocks noGrp="1"/>
          </p:cNvSpPr>
          <p:nvPr>
            <p:ph idx="1"/>
          </p:nvPr>
        </p:nvSpPr>
        <p:spPr/>
        <p:txBody>
          <a:bodyPr/>
          <a:lstStyle/>
          <a:p>
            <a:pPr algn="r" rtl="1"/>
            <a:r>
              <a:rPr lang="fa-IR" dirty="0"/>
              <a:t>چه اتفاقی خواهد افتاد؟</a:t>
            </a:r>
          </a:p>
          <a:p>
            <a:pPr algn="r" rtl="1"/>
            <a:r>
              <a:rPr lang="fa-IR" dirty="0"/>
              <a:t>چرا انجام خواهد شد؟</a:t>
            </a:r>
          </a:p>
          <a:p>
            <a:pPr algn="r" rtl="1"/>
            <a:r>
              <a:rPr lang="fa-IR" dirty="0"/>
              <a:t>چه کسی مسئول است؟</a:t>
            </a:r>
          </a:p>
          <a:p>
            <a:pPr algn="r" rtl="1"/>
            <a:r>
              <a:rPr lang="fa-IR" dirty="0"/>
              <a:t>زمان و چگونگی انجام آن چیست؟</a:t>
            </a:r>
          </a:p>
          <a:p>
            <a:pPr algn="r" rtl="1"/>
            <a:r>
              <a:rPr lang="fa-IR" dirty="0"/>
              <a:t>چگونه می توان از طریق آن ارتباط برقرار کرد، اجرا و نظارت کرد؟</a:t>
            </a:r>
            <a:endParaRPr lang="en-US" dirty="0"/>
          </a:p>
        </p:txBody>
      </p:sp>
      <p:sp>
        <p:nvSpPr>
          <p:cNvPr id="3" name="Footer Placeholder 2"/>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42503216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a:t>تاریخچه سلامت و خط مشی اطلاعات اضطراری</a:t>
            </a:r>
            <a:endParaRPr lang="en-US" dirty="0"/>
          </a:p>
        </p:txBody>
      </p:sp>
      <p:sp>
        <p:nvSpPr>
          <p:cNvPr id="3" name="Content Placeholder 2"/>
          <p:cNvSpPr>
            <a:spLocks noGrp="1"/>
          </p:cNvSpPr>
          <p:nvPr>
            <p:ph idx="1"/>
          </p:nvPr>
        </p:nvSpPr>
        <p:spPr/>
        <p:txBody>
          <a:bodyPr>
            <a:normAutofit/>
          </a:bodyPr>
          <a:lstStyle/>
          <a:p>
            <a:pPr algn="r" rtl="1"/>
            <a:r>
              <a:rPr lang="en-US" dirty="0"/>
              <a:t>LIC 700 </a:t>
            </a:r>
            <a:r>
              <a:rPr lang="fa-IR" dirty="0" smtClean="0"/>
              <a:t>شناسایی </a:t>
            </a:r>
            <a:r>
              <a:rPr lang="fa-IR" dirty="0"/>
              <a:t>و اطلاعات اضطراری مراکز مراقبت از </a:t>
            </a:r>
            <a:r>
              <a:rPr lang="fa-IR" dirty="0" smtClean="0"/>
              <a:t>کودکان</a:t>
            </a:r>
          </a:p>
          <a:p>
            <a:pPr algn="r" rtl="1"/>
            <a:r>
              <a:rPr lang="en-US" dirty="0" smtClean="0"/>
              <a:t>LIC </a:t>
            </a:r>
            <a:r>
              <a:rPr lang="en-US" dirty="0"/>
              <a:t>702 </a:t>
            </a:r>
            <a:r>
              <a:rPr lang="fa-IR" dirty="0" smtClean="0"/>
              <a:t>گزارش </a:t>
            </a:r>
            <a:r>
              <a:rPr lang="fa-IR" dirty="0"/>
              <a:t>تاریخچه بهداشت والدین </a:t>
            </a:r>
            <a:r>
              <a:rPr lang="fa-IR" dirty="0" smtClean="0"/>
              <a:t>کودک</a:t>
            </a:r>
            <a:endParaRPr lang="fa-IR" dirty="0"/>
          </a:p>
          <a:p>
            <a:pPr algn="r" rtl="1"/>
            <a:r>
              <a:rPr lang="en-US" dirty="0"/>
              <a:t>LIC 701 </a:t>
            </a:r>
            <a:r>
              <a:rPr lang="fa-IR" dirty="0" smtClean="0"/>
              <a:t>مراکز </a:t>
            </a:r>
            <a:r>
              <a:rPr lang="fa-IR" dirty="0"/>
              <a:t>مراقبت از </a:t>
            </a:r>
            <a:r>
              <a:rPr lang="fa-IR" dirty="0" smtClean="0"/>
              <a:t>کودک-پزشک</a:t>
            </a:r>
            <a:endParaRPr lang="fa-IR" dirty="0"/>
          </a:p>
          <a:p>
            <a:pPr algn="r" rtl="1"/>
            <a:r>
              <a:rPr lang="en-US" dirty="0"/>
              <a:t>LIC 627 </a:t>
            </a:r>
            <a:r>
              <a:rPr lang="fa-IR" dirty="0" smtClean="0"/>
              <a:t>موافقت </a:t>
            </a:r>
            <a:r>
              <a:rPr lang="fa-IR" dirty="0"/>
              <a:t>برای مراکز درمانی و مراقبت از </a:t>
            </a:r>
            <a:r>
              <a:rPr lang="fa-IR" dirty="0" smtClean="0"/>
              <a:t>کودکان</a:t>
            </a:r>
            <a:endParaRPr lang="fa-IR" dirty="0"/>
          </a:p>
          <a:p>
            <a:pPr algn="r" rtl="1"/>
            <a:r>
              <a:rPr lang="fa-IR" dirty="0"/>
              <a:t>فرم اطلاعات اضطراری کودک </a:t>
            </a:r>
            <a:r>
              <a:rPr lang="fa-IR" dirty="0" smtClean="0"/>
              <a:t>طرح </a:t>
            </a:r>
            <a:r>
              <a:rPr lang="fa-IR" dirty="0"/>
              <a:t>بلایای مراقبت از </a:t>
            </a:r>
            <a:r>
              <a:rPr lang="fa-IR" dirty="0" smtClean="0"/>
              <a:t>کودک </a:t>
            </a:r>
            <a:r>
              <a:rPr lang="fa-IR" dirty="0"/>
              <a:t>* دقیق تر</a:t>
            </a:r>
            <a:endParaRPr lang="en-US" dirty="0" smtClean="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8424443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t>سیاست ایمن سازی</a:t>
            </a:r>
            <a:endParaRPr lang="en-US" dirty="0"/>
          </a:p>
        </p:txBody>
      </p:sp>
      <p:sp>
        <p:nvSpPr>
          <p:cNvPr id="3" name="Content Placeholder 2"/>
          <p:cNvSpPr>
            <a:spLocks noGrp="1"/>
          </p:cNvSpPr>
          <p:nvPr>
            <p:ph idx="1"/>
          </p:nvPr>
        </p:nvSpPr>
        <p:spPr/>
        <p:txBody>
          <a:bodyPr>
            <a:normAutofit fontScale="92500" lnSpcReduction="20000"/>
          </a:bodyPr>
          <a:lstStyle/>
          <a:p>
            <a:pPr algn="r" rtl="1"/>
            <a:r>
              <a:rPr lang="fa-IR" dirty="0">
                <a:solidFill>
                  <a:srgbClr val="0072BC"/>
                </a:solidFill>
              </a:rPr>
              <a:t>این قانون نیاز به شواهد کتبی برای ایمن سازی هر روز کودک دارد.</a:t>
            </a:r>
          </a:p>
          <a:p>
            <a:pPr algn="r" rtl="1"/>
            <a:r>
              <a:rPr lang="fa-IR" dirty="0">
                <a:solidFill>
                  <a:srgbClr val="0072BC"/>
                </a:solidFill>
              </a:rPr>
              <a:t>والدین باید پرونده ایمن سازی فرزند خود را قبل از ثبت نام ارسال کنند.</a:t>
            </a:r>
          </a:p>
          <a:p>
            <a:pPr algn="r" rtl="1"/>
            <a:r>
              <a:rPr lang="fa-IR" dirty="0">
                <a:solidFill>
                  <a:srgbClr val="0072BC"/>
                </a:solidFill>
              </a:rPr>
              <a:t>برنامه های مراقبت از کودکان مجاز به کپی اطلاعات در کارت ایمن سازی کالج کالج (کارت آبی)</a:t>
            </a:r>
          </a:p>
          <a:p>
            <a:pPr algn="r" rtl="1"/>
            <a:r>
              <a:rPr lang="fa-IR" dirty="0">
                <a:solidFill>
                  <a:srgbClr val="0072BC"/>
                </a:solidFill>
              </a:rPr>
              <a:t>هر سقوط، شما باید گزارش ارزیابی ایمن سازی را به اداره بهداشت محلی خود ارسال کنید</a:t>
            </a:r>
          </a:p>
          <a:p>
            <a:pPr algn="r" rtl="1"/>
            <a:r>
              <a:rPr lang="fa-IR" dirty="0">
                <a:solidFill>
                  <a:srgbClr val="0072BC"/>
                </a:solidFill>
              </a:rPr>
              <a:t>کارت های آبی، ابزارهای مفید و کمک در بخش بهداشت محلی شما موجود است.</a:t>
            </a:r>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11312898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744" y="518739"/>
            <a:ext cx="7046976" cy="5443790"/>
          </a:xfrm>
          <a:prstGeom prst="rect">
            <a:avLst/>
          </a:prstGeom>
        </p:spPr>
      </p:pic>
      <p:sp>
        <p:nvSpPr>
          <p:cNvPr id="4" name="Footer Placeholder 3"/>
          <p:cNvSpPr>
            <a:spLocks noGrp="1"/>
          </p:cNvSpPr>
          <p:nvPr>
            <p:ph type="ftr" sz="quarter" idx="11"/>
          </p:nvPr>
        </p:nvSpPr>
        <p:spPr/>
        <p:txBody>
          <a:bodyPr/>
          <a:lstStyle/>
          <a:p>
            <a:r>
              <a:rPr lang="en-US" smtClean="0"/>
              <a:t>Translated by Child Action, Inc.</a:t>
            </a:r>
            <a:endParaRPr lang="en-US" dirty="0"/>
          </a:p>
        </p:txBody>
      </p:sp>
    </p:spTree>
    <p:custDataLst>
      <p:tags r:id="rId1"/>
    </p:custDataLst>
    <p:extLst>
      <p:ext uri="{BB962C8B-B14F-4D97-AF65-F5344CB8AC3E}">
        <p14:creationId xmlns:p14="http://schemas.microsoft.com/office/powerpoint/2010/main" val="11028227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4832" y="0"/>
            <a:ext cx="4729388" cy="6120384"/>
          </a:xfrm>
          <a:prstGeom prst="rect">
            <a:avLst/>
          </a:prstGeom>
          <a:ln>
            <a:solidFill>
              <a:srgbClr val="00347D"/>
            </a:solidFill>
          </a:ln>
        </p:spPr>
      </p:pic>
      <p:sp>
        <p:nvSpPr>
          <p:cNvPr id="4" name="Footer Placeholder 3"/>
          <p:cNvSpPr>
            <a:spLocks noGrp="1"/>
          </p:cNvSpPr>
          <p:nvPr>
            <p:ph type="ftr" sz="quarter" idx="11"/>
          </p:nvPr>
        </p:nvSpPr>
        <p:spPr/>
        <p:txBody>
          <a:bodyPr/>
          <a:lstStyle/>
          <a:p>
            <a:r>
              <a:rPr lang="en-US" smtClean="0"/>
              <a:t>Translated by Child Action, Inc.</a:t>
            </a:r>
            <a:endParaRPr lang="en-US" dirty="0"/>
          </a:p>
        </p:txBody>
      </p:sp>
    </p:spTree>
    <p:custDataLst>
      <p:tags r:id="rId1"/>
    </p:custDataLst>
    <p:extLst>
      <p:ext uri="{BB962C8B-B14F-4D97-AF65-F5344CB8AC3E}">
        <p14:creationId xmlns:p14="http://schemas.microsoft.com/office/powerpoint/2010/main" val="14644779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713" y="470778"/>
            <a:ext cx="7546848" cy="5831655"/>
          </a:xfrm>
          <a:prstGeom prst="rect">
            <a:avLst/>
          </a:prstGeom>
        </p:spPr>
      </p:pic>
      <p:sp>
        <p:nvSpPr>
          <p:cNvPr id="4" name="Footer Placeholder 3"/>
          <p:cNvSpPr>
            <a:spLocks noGrp="1"/>
          </p:cNvSpPr>
          <p:nvPr>
            <p:ph type="ftr" sz="quarter" idx="11"/>
          </p:nvPr>
        </p:nvSpPr>
        <p:spPr/>
        <p:txBody>
          <a:bodyPr/>
          <a:lstStyle/>
          <a:p>
            <a:r>
              <a:rPr lang="en-US" smtClean="0"/>
              <a:t>Translated by Child Action, Inc.</a:t>
            </a:r>
            <a:endParaRPr lang="en-US" dirty="0"/>
          </a:p>
        </p:txBody>
      </p:sp>
    </p:spTree>
    <p:custDataLst>
      <p:tags r:id="rId1"/>
    </p:custDataLst>
    <p:extLst>
      <p:ext uri="{BB962C8B-B14F-4D97-AF65-F5344CB8AC3E}">
        <p14:creationId xmlns:p14="http://schemas.microsoft.com/office/powerpoint/2010/main" val="23918557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dirty="0"/>
              <a:t>نگه داشتن پرونده های سلامتی</a:t>
            </a:r>
            <a:endParaRPr lang="en-US" dirty="0"/>
          </a:p>
        </p:txBody>
      </p:sp>
      <p:sp>
        <p:nvSpPr>
          <p:cNvPr id="3" name="Content Placeholder 2"/>
          <p:cNvSpPr>
            <a:spLocks noGrp="1"/>
          </p:cNvSpPr>
          <p:nvPr>
            <p:ph idx="1"/>
          </p:nvPr>
        </p:nvSpPr>
        <p:spPr/>
        <p:txBody>
          <a:bodyPr/>
          <a:lstStyle/>
          <a:p>
            <a:pPr marL="0" indent="0" algn="r" rtl="1">
              <a:buNone/>
            </a:pPr>
            <a:r>
              <a:rPr lang="fa-IR" dirty="0"/>
              <a:t>یک پرونده برای پرونده سلامتی هر کودک را با:</a:t>
            </a:r>
          </a:p>
          <a:p>
            <a:pPr marL="0" indent="0" algn="r" rtl="1">
              <a:buNone/>
            </a:pPr>
            <a:r>
              <a:rPr lang="fa-IR" dirty="0"/>
              <a:t>پرونده های ایمن سازی</a:t>
            </a:r>
          </a:p>
          <a:p>
            <a:pPr marL="0" indent="0" algn="r" rtl="1">
              <a:buNone/>
            </a:pPr>
            <a:r>
              <a:rPr lang="fa-IR" dirty="0"/>
              <a:t>نیازهای بهداشتی و برنامه های مراقبت ویژه (به عنوان مثال، آسم یا دیابت)</a:t>
            </a:r>
          </a:p>
          <a:p>
            <a:pPr marL="0" indent="0" algn="r" rtl="1">
              <a:buNone/>
            </a:pPr>
            <a:r>
              <a:rPr lang="fa-IR" dirty="0"/>
              <a:t>تاریخ بهداشت</a:t>
            </a:r>
          </a:p>
          <a:p>
            <a:pPr marL="0" indent="0" algn="r" rtl="1">
              <a:buNone/>
            </a:pPr>
            <a:r>
              <a:rPr lang="fa-IR" dirty="0"/>
              <a:t>غربالگری سلامتی (بینایی، شنوایی، نتایج آزمایشگاه، قد و وزن، رشد، </a:t>
            </a:r>
            <a:r>
              <a:rPr lang="fa-IR" dirty="0" smtClean="0"/>
              <a:t>توبرکلوز)</a:t>
            </a:r>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3548448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چگونه بیماری ها گسترش می یابد؟</a:t>
            </a:r>
            <a:r>
              <a:rPr lang="en-US" dirty="0"/>
              <a:t/>
            </a:r>
            <a:br>
              <a:rPr lang="en-US" dirty="0"/>
            </a:br>
            <a:endParaRPr lang="en-US" dirty="0"/>
          </a:p>
        </p:txBody>
      </p:sp>
      <p:sp>
        <p:nvSpPr>
          <p:cNvPr id="3" name="Content Placeholder 2"/>
          <p:cNvSpPr>
            <a:spLocks noGrp="1"/>
          </p:cNvSpPr>
          <p:nvPr>
            <p:ph idx="1"/>
          </p:nvPr>
        </p:nvSpPr>
        <p:spPr/>
        <p:txBody>
          <a:bodyPr/>
          <a:lstStyle/>
          <a:p>
            <a:pPr marL="514290" indent="-514290" algn="r" rtl="1">
              <a:buFont typeface="+mj-lt"/>
              <a:buAutoNum type="arabicPeriod"/>
            </a:pPr>
            <a:r>
              <a:rPr lang="fa-IR" dirty="0">
                <a:cs typeface="Arial" panose="020B0604020202020204" pitchFamily="34" charset="0"/>
              </a:rPr>
              <a:t>باید منبع میکروب ها باشد.</a:t>
            </a:r>
          </a:p>
          <a:p>
            <a:pPr marL="514290" indent="-514290" algn="r" rtl="1">
              <a:buFont typeface="+mj-lt"/>
              <a:buAutoNum type="arabicPeriod"/>
            </a:pPr>
            <a:r>
              <a:rPr lang="fa-IR" dirty="0">
                <a:cs typeface="Arial" panose="020B0604020202020204" pitchFamily="34" charset="0"/>
              </a:rPr>
              <a:t>باید وجود داشته باشد که میکروب ها از یک نفر به دیگری حرکت کنند.</a:t>
            </a:r>
          </a:p>
          <a:p>
            <a:pPr marL="514290" indent="-514290" algn="r" rtl="1">
              <a:buFont typeface="+mj-lt"/>
              <a:buAutoNum type="arabicPeriod"/>
            </a:pPr>
            <a:r>
              <a:rPr lang="fa-IR" dirty="0">
                <a:cs typeface="Arial" panose="020B0604020202020204" pitchFamily="34" charset="0"/>
              </a:rPr>
              <a:t>یک فرد میزبان یا فرد آسیب پذیر که ایمنی ندارد، باید با میکروب ها تماس بگیرد.</a:t>
            </a:r>
            <a:r>
              <a:rPr lang="en-US" dirty="0" smtClean="0">
                <a:cs typeface="Arial" panose="020B0604020202020204" pitchFamily="34" charset="0"/>
              </a:rPr>
              <a:t>.</a:t>
            </a:r>
          </a:p>
          <a:p>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384028704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محرمانه بودن</a:t>
            </a:r>
            <a:endParaRPr lang="en-US" dirty="0"/>
          </a:p>
        </p:txBody>
      </p:sp>
      <p:sp>
        <p:nvSpPr>
          <p:cNvPr id="3" name="Content Placeholder 2"/>
          <p:cNvSpPr>
            <a:spLocks noGrp="1"/>
          </p:cNvSpPr>
          <p:nvPr>
            <p:ph idx="1"/>
          </p:nvPr>
        </p:nvSpPr>
        <p:spPr/>
        <p:txBody>
          <a:bodyPr>
            <a:normAutofit fontScale="92500"/>
          </a:bodyPr>
          <a:lstStyle/>
          <a:p>
            <a:pPr algn="r" rtl="1"/>
            <a:r>
              <a:rPr lang="fa-IR" dirty="0"/>
              <a:t>پرونده های بهداشتی برای محافظت از حریم خصوصی کودکان و خانواده ها "محرمانه" هستند.</a:t>
            </a:r>
          </a:p>
          <a:p>
            <a:pPr algn="r" rtl="1"/>
            <a:r>
              <a:rPr lang="fa-IR" dirty="0"/>
              <a:t>اگر شما نیاز به اطلاع رسانی به خانواده ها و کارکنان برنامه در مورد یک بیماری عفونی، به طوری که آنها می توانند برای علائم تماشا، نام و یا شناسایی کودک را به بیماری نیست.</a:t>
            </a:r>
          </a:p>
          <a:p>
            <a:pPr algn="r" rtl="1"/>
            <a:r>
              <a:rPr lang="fa-IR" dirty="0"/>
              <a:t>ممکن است لازم باشد اطلاعات خاصی را برای ایمنی کودک به اشتراک بگذارید، مثلا: اگر یک کودک آلرژی شدید داشته باشد یا هنگام گزارش سوء استفاده شناخته شده یا مشکوک به کودک به خدمات محافظت از کودکان.</a:t>
            </a:r>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3892050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سلامتی </a:t>
            </a:r>
            <a:r>
              <a:rPr lang="fa-IR" dirty="0"/>
              <a:t>کارکنان</a:t>
            </a:r>
            <a:endParaRPr lang="en-US" dirty="0"/>
          </a:p>
        </p:txBody>
      </p:sp>
      <p:sp>
        <p:nvSpPr>
          <p:cNvPr id="3" name="Content Placeholder 2"/>
          <p:cNvSpPr>
            <a:spLocks noGrp="1"/>
          </p:cNvSpPr>
          <p:nvPr>
            <p:ph idx="1"/>
          </p:nvPr>
        </p:nvSpPr>
        <p:spPr/>
        <p:txBody>
          <a:bodyPr>
            <a:normAutofit/>
          </a:bodyPr>
          <a:lstStyle/>
          <a:p>
            <a:pPr marL="0" indent="0" algn="r" rtl="1">
              <a:buNone/>
            </a:pPr>
            <a:r>
              <a:rPr lang="fa-IR" dirty="0">
                <a:solidFill>
                  <a:srgbClr val="0072BC"/>
                </a:solidFill>
              </a:rPr>
              <a:t>الزامات ایمن سازی</a:t>
            </a:r>
          </a:p>
          <a:p>
            <a:pPr marL="0" indent="0" algn="r" rtl="1">
              <a:buNone/>
            </a:pPr>
            <a:r>
              <a:rPr lang="fa-IR" dirty="0">
                <a:solidFill>
                  <a:srgbClr val="0072BC"/>
                </a:solidFill>
              </a:rPr>
              <a:t>آنفلوانزا (سالانه)</a:t>
            </a:r>
          </a:p>
          <a:p>
            <a:pPr marL="0" indent="0" algn="r" rtl="1">
              <a:buNone/>
            </a:pPr>
            <a:r>
              <a:rPr lang="fa-IR" dirty="0">
                <a:solidFill>
                  <a:srgbClr val="0072BC"/>
                </a:solidFill>
              </a:rPr>
              <a:t>کوفتی</a:t>
            </a:r>
          </a:p>
          <a:p>
            <a:pPr marL="0" indent="0" algn="r" rtl="1">
              <a:buNone/>
            </a:pPr>
            <a:r>
              <a:rPr lang="fa-IR" dirty="0">
                <a:solidFill>
                  <a:srgbClr val="0072BC"/>
                </a:solidFill>
              </a:rPr>
              <a:t>سرخک</a:t>
            </a:r>
            <a:endParaRPr lang="en-US" dirty="0" smtClean="0"/>
          </a:p>
          <a:p>
            <a:pPr marL="0" indent="0">
              <a:buNone/>
            </a:pPr>
            <a:endParaRPr lang="en-US" dirty="0" smtClean="0"/>
          </a:p>
          <a:p>
            <a:pPr marL="0" indent="0">
              <a:buNone/>
            </a:pPr>
            <a:r>
              <a:rPr lang="fa-IR" sz="2400" dirty="0">
                <a:solidFill>
                  <a:srgbClr val="F7941E"/>
                </a:solidFill>
              </a:rPr>
              <a:t>یک ارائه دهنده مراقبت های بهداشتی اولیه می تواند واکسن های بیشتری را براساس سلامت و تاریخ ایمن سازی شما معرفی کند.</a:t>
            </a:r>
            <a:endParaRPr lang="en-US" sz="2400" dirty="0">
              <a:solidFill>
                <a:srgbClr val="F7941E"/>
              </a:solidFill>
            </a:endParaRPr>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26061061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سلامتی </a:t>
            </a:r>
            <a:r>
              <a:rPr lang="fa-IR" dirty="0"/>
              <a:t>کارکنان</a:t>
            </a:r>
            <a:endParaRPr lang="en-US" dirty="0"/>
          </a:p>
        </p:txBody>
      </p:sp>
      <p:sp>
        <p:nvSpPr>
          <p:cNvPr id="3" name="Content Placeholder 2"/>
          <p:cNvSpPr>
            <a:spLocks noGrp="1"/>
          </p:cNvSpPr>
          <p:nvPr>
            <p:ph idx="1"/>
          </p:nvPr>
        </p:nvSpPr>
        <p:spPr/>
        <p:txBody>
          <a:bodyPr/>
          <a:lstStyle/>
          <a:p>
            <a:pPr marL="0" indent="0" algn="r" rtl="1">
              <a:buNone/>
            </a:pPr>
            <a:r>
              <a:rPr lang="fa-IR" dirty="0"/>
              <a:t>سیاست را برای:</a:t>
            </a:r>
          </a:p>
          <a:p>
            <a:pPr marL="0" indent="0" algn="r" rtl="1">
              <a:buNone/>
            </a:pPr>
            <a:r>
              <a:rPr lang="fa-IR" dirty="0"/>
              <a:t>نمایش های قبل از کار و بررسی های منظم</a:t>
            </a:r>
          </a:p>
          <a:p>
            <a:pPr marL="0" indent="0" algn="r" rtl="1">
              <a:buNone/>
            </a:pPr>
            <a:r>
              <a:rPr lang="fa-IR" dirty="0"/>
              <a:t>محرومیت برای بیماری</a:t>
            </a:r>
          </a:p>
          <a:p>
            <a:pPr marL="0" indent="0" algn="r" rtl="1">
              <a:buNone/>
            </a:pPr>
            <a:r>
              <a:rPr lang="fa-IR" dirty="0"/>
              <a:t>به دنبال احتیاط های استاندارد</a:t>
            </a:r>
          </a:p>
          <a:p>
            <a:pPr marL="0" indent="0" algn="r" rtl="1">
              <a:buNone/>
            </a:pPr>
            <a:r>
              <a:rPr lang="fa-IR" dirty="0"/>
              <a:t>شیوه های مناسب برای بلند کردن</a:t>
            </a:r>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27014753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gradFill flip="none" rotWithShape="1">
            <a:gsLst>
              <a:gs pos="0">
                <a:srgbClr val="D90F81">
                  <a:tint val="66000"/>
                  <a:satMod val="160000"/>
                </a:srgbClr>
              </a:gs>
              <a:gs pos="50000">
                <a:srgbClr val="D90F81">
                  <a:tint val="44500"/>
                  <a:satMod val="160000"/>
                </a:srgbClr>
              </a:gs>
              <a:gs pos="100000">
                <a:srgbClr val="D90F81">
                  <a:tint val="23500"/>
                  <a:satMod val="160000"/>
                </a:srgbClr>
              </a:gs>
            </a:gsLst>
            <a:path path="circle">
              <a:fillToRect l="100000" t="100000"/>
            </a:path>
            <a:tileRect r="-100000" b="-100000"/>
          </a:gradFill>
        </p:spPr>
        <p:txBody>
          <a:bodyPr/>
          <a:lstStyle/>
          <a:p>
            <a:pPr rtl="1"/>
            <a:r>
              <a:rPr lang="fa-IR" dirty="0"/>
              <a:t>ارائه دهندگان </a:t>
            </a:r>
            <a:r>
              <a:rPr lang="fa-IR" dirty="0" smtClean="0"/>
              <a:t> </a:t>
            </a:r>
            <a:r>
              <a:rPr lang="fa-IR" dirty="0"/>
              <a:t>باردار</a:t>
            </a:r>
            <a:endParaRPr lang="en-US" dirty="0"/>
          </a:p>
        </p:txBody>
      </p:sp>
      <p:sp>
        <p:nvSpPr>
          <p:cNvPr id="3" name="Content Placeholder 2"/>
          <p:cNvSpPr>
            <a:spLocks noGrp="1"/>
          </p:cNvSpPr>
          <p:nvPr>
            <p:ph idx="1"/>
          </p:nvPr>
        </p:nvSpPr>
        <p:spPr/>
        <p:txBody>
          <a:bodyPr>
            <a:normAutofit/>
          </a:bodyPr>
          <a:lstStyle/>
          <a:p>
            <a:pPr algn="r" rtl="1"/>
            <a:r>
              <a:rPr lang="fa-IR" dirty="0"/>
              <a:t>برخی از بیماری های عفونی در دوران کودکی می توانند برای یک جنین یا نوزاد </a:t>
            </a:r>
            <a:r>
              <a:rPr lang="fa-IR" dirty="0" smtClean="0"/>
              <a:t>(چیچک، </a:t>
            </a:r>
            <a:r>
              <a:rPr lang="en-US" dirty="0"/>
              <a:t>CMV</a:t>
            </a:r>
            <a:r>
              <a:rPr lang="en-US" dirty="0" smtClean="0"/>
              <a:t>،</a:t>
            </a:r>
            <a:r>
              <a:rPr lang="fa-IR" dirty="0" smtClean="0"/>
              <a:t>، </a:t>
            </a:r>
            <a:r>
              <a:rPr lang="fa-IR" dirty="0"/>
              <a:t>سرخجه، آنفلوانزا) مضر باشند.</a:t>
            </a:r>
          </a:p>
          <a:p>
            <a:pPr algn="r" rtl="1"/>
            <a:r>
              <a:rPr lang="fa-IR" dirty="0"/>
              <a:t>اگر باردار هستید، مراقبت منظم قبل از زایمان را دریافت کنید. ارائه دهنده خدمات بهداشتی در مورد شغل </a:t>
            </a:r>
            <a:r>
              <a:rPr lang="fa-IR" dirty="0" smtClean="0"/>
              <a:t>تان معلومات بدهید.</a:t>
            </a:r>
            <a:endParaRPr lang="fa-IR" dirty="0"/>
          </a:p>
          <a:p>
            <a:pPr algn="r" rtl="1"/>
            <a:r>
              <a:rPr lang="fa-IR" dirty="0"/>
              <a:t>ایمن سازی و احتیاط های استاندارد زیر، زنان باردار را از ابتلا به بیماری عفونی محافظت می کند.</a:t>
            </a:r>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19497631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t>محرومیت برای سیاست بیماری</a:t>
            </a:r>
            <a:endParaRPr lang="en-US" dirty="0"/>
          </a:p>
        </p:txBody>
      </p:sp>
      <p:sp>
        <p:nvSpPr>
          <p:cNvPr id="3" name="Content Placeholder 2"/>
          <p:cNvSpPr>
            <a:spLocks noGrp="1"/>
          </p:cNvSpPr>
          <p:nvPr>
            <p:ph idx="1"/>
          </p:nvPr>
        </p:nvSpPr>
        <p:spPr/>
        <p:txBody>
          <a:bodyPr/>
          <a:lstStyle/>
          <a:p>
            <a:pPr algn="r" rtl="1"/>
            <a:r>
              <a:rPr lang="fa-IR" dirty="0"/>
              <a:t>سیاستی روشن برای زمانی که کودکان به دلیل بیماری نمی توانند در مراقبت از کودک شرکت کنند.</a:t>
            </a:r>
          </a:p>
          <a:p>
            <a:pPr algn="r" rtl="1"/>
            <a:r>
              <a:rPr lang="fa-IR" dirty="0"/>
              <a:t>خط مشی نوشته شده خود را با والدین به اشتراک بگذارید</a:t>
            </a:r>
          </a:p>
          <a:p>
            <a:pPr algn="r" rtl="1"/>
            <a:r>
              <a:rPr lang="fa-IR" dirty="0"/>
              <a:t>اطمینان حاصل کنید که کارکنان نحوه اعمال و اجرای سیاست خود را درک می کنند.</a:t>
            </a:r>
          </a:p>
          <a:p>
            <a:pPr algn="r" rtl="1"/>
            <a:r>
              <a:rPr lang="fa-IR" dirty="0"/>
              <a:t>پیروی از سیاست انصراف خود را به طور عادلانه و پیوسته انجام دهید.</a:t>
            </a:r>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144594408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t>دلایل خروج</a:t>
            </a:r>
            <a:endParaRPr lang="en-US" dirty="0"/>
          </a:p>
        </p:txBody>
      </p:sp>
      <p:sp>
        <p:nvSpPr>
          <p:cNvPr id="3" name="Content Placeholder 2"/>
          <p:cNvSpPr>
            <a:spLocks noGrp="1"/>
          </p:cNvSpPr>
          <p:nvPr>
            <p:ph idx="1"/>
          </p:nvPr>
        </p:nvSpPr>
        <p:spPr/>
        <p:txBody>
          <a:bodyPr/>
          <a:lstStyle/>
          <a:p>
            <a:pPr algn="r" rtl="1"/>
            <a:r>
              <a:rPr lang="fa-IR" dirty="0"/>
              <a:t>کودک به اندازه کافی برای شرکت در فعالیت های روزمره احساس نمی کند. (به عنوان مثال، سرزده، انرژی کم، سرخورده، گریه)</a:t>
            </a:r>
          </a:p>
          <a:p>
            <a:pPr algn="r" rtl="1"/>
            <a:r>
              <a:rPr lang="fa-IR" dirty="0"/>
              <a:t>کودک بیمار نیاز به مراقبت بیشتری از کارکنان می تواند بدون ایجاد خطر برای سلامتی و ایمنی سایر کودکان فراهم کند.</a:t>
            </a:r>
          </a:p>
          <a:p>
            <a:pPr algn="r" rtl="1"/>
            <a:r>
              <a:rPr lang="fa-IR" dirty="0"/>
              <a:t>این بیماری خطر ابتلا به بیماری مضر را به دیگران می دهد.</a:t>
            </a:r>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39301398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t>یک کودک باید در خانه </a:t>
            </a:r>
            <a:r>
              <a:rPr lang="fa-IR" dirty="0" smtClean="0"/>
              <a:t>بماند</a:t>
            </a:r>
            <a:r>
              <a:rPr lang="en-US" dirty="0" smtClean="0"/>
              <a:t> </a:t>
            </a:r>
            <a:r>
              <a:rPr lang="fa-IR" dirty="0" smtClean="0"/>
              <a:t>اگر....</a:t>
            </a:r>
            <a:endParaRPr lang="en-US" dirty="0"/>
          </a:p>
        </p:txBody>
      </p:sp>
      <p:sp>
        <p:nvSpPr>
          <p:cNvPr id="3" name="Content Placeholder 2"/>
          <p:cNvSpPr>
            <a:spLocks noGrp="1"/>
          </p:cNvSpPr>
          <p:nvPr>
            <p:ph idx="1"/>
          </p:nvPr>
        </p:nvSpPr>
        <p:spPr/>
        <p:txBody>
          <a:bodyPr>
            <a:normAutofit fontScale="92500" lnSpcReduction="10000"/>
          </a:bodyPr>
          <a:lstStyle/>
          <a:p>
            <a:pPr algn="r" rtl="1"/>
            <a:r>
              <a:rPr lang="fa-IR" dirty="0"/>
              <a:t>تب همراه با تغییر رفتار یا سایر علائم بیماری مانند گلودرد، </a:t>
            </a:r>
            <a:r>
              <a:rPr lang="fa-IR" dirty="0" smtClean="0"/>
              <a:t>بخار، </a:t>
            </a:r>
            <a:r>
              <a:rPr lang="fa-IR" dirty="0"/>
              <a:t>استفراغ، اسهال، درد گوش و غیره)</a:t>
            </a:r>
          </a:p>
          <a:p>
            <a:pPr algn="r" rtl="1"/>
            <a:r>
              <a:rPr lang="fa-IR" dirty="0"/>
              <a:t>خستگی غیرمعمول، سرفه کنترل نشده یا خس خس، گریه مداوم، مشکل تنفس یا درد شکمی شدید.</a:t>
            </a:r>
          </a:p>
          <a:p>
            <a:pPr algn="r" rtl="1"/>
            <a:r>
              <a:rPr lang="fa-IR" dirty="0"/>
              <a:t>اسهال (مدفوع آبریزش است که نمی تواند در یک پوشک وجود داشته باشد یا باعث ایجاد حوادث شود).</a:t>
            </a:r>
          </a:p>
          <a:p>
            <a:pPr algn="r" rtl="1"/>
            <a:r>
              <a:rPr lang="fa-IR" dirty="0"/>
              <a:t>استفراغ (بیش از دو بار در 24 ساعت گذشته)</a:t>
            </a:r>
          </a:p>
          <a:p>
            <a:pPr algn="r" rtl="1"/>
            <a:r>
              <a:rPr lang="fa-IR" dirty="0"/>
              <a:t>همانطور که توسط اداره بهداشت محلی تعیین می شود به عنوان یک خطر برای گسترش بیماری در طی شیوع.</a:t>
            </a:r>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14743618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a:t>نگه داشتن یک کودک در خانه تا زمان ارزیابی توسط یک ارائه دهنده خدمات بهداشتی</a:t>
            </a:r>
            <a:endParaRPr lang="en-US" dirty="0"/>
          </a:p>
        </p:txBody>
      </p:sp>
      <p:sp>
        <p:nvSpPr>
          <p:cNvPr id="3" name="Content Placeholder 2"/>
          <p:cNvSpPr>
            <a:spLocks noGrp="1"/>
          </p:cNvSpPr>
          <p:nvPr>
            <p:ph idx="1"/>
          </p:nvPr>
        </p:nvSpPr>
        <p:spPr/>
        <p:txBody>
          <a:bodyPr/>
          <a:lstStyle/>
          <a:p>
            <a:pPr algn="r" rtl="1"/>
            <a:r>
              <a:rPr lang="fa-IR" dirty="0"/>
              <a:t>استروپ گلو (و 24 ساعت پس از شروع درمان)</a:t>
            </a:r>
          </a:p>
          <a:p>
            <a:pPr algn="r" rtl="1"/>
            <a:r>
              <a:rPr lang="en-US" dirty="0"/>
              <a:t>Impetigo (</a:t>
            </a:r>
            <a:r>
              <a:rPr lang="fa-IR" dirty="0"/>
              <a:t>و 24 ساعت پس از شروع درمان)</a:t>
            </a:r>
          </a:p>
          <a:p>
            <a:pPr algn="r" rtl="1"/>
            <a:r>
              <a:rPr lang="fa-IR" dirty="0"/>
              <a:t>چربی (و برای 24 ساعت پس از شروع درمان)</a:t>
            </a:r>
          </a:p>
          <a:p>
            <a:pPr algn="r" rtl="1"/>
            <a:r>
              <a:rPr lang="fa-IR" dirty="0"/>
              <a:t>زخم های دهان با سوزش</a:t>
            </a:r>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242708958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smtClean="0"/>
              <a:t>مثلات </a:t>
            </a:r>
            <a:r>
              <a:rPr lang="fa-IR" dirty="0"/>
              <a:t>زمانی که برای یک </a:t>
            </a:r>
            <a:r>
              <a:rPr lang="fa-IR" dirty="0" smtClean="0"/>
              <a:t>کودک خوب باشد </a:t>
            </a:r>
            <a:r>
              <a:rPr lang="fa-IR" dirty="0"/>
              <a:t>برای </a:t>
            </a:r>
            <a:r>
              <a:rPr lang="fa-IR" dirty="0" smtClean="0"/>
              <a:t>آمدن درکودکستان </a:t>
            </a:r>
            <a:r>
              <a:rPr lang="fa-IR" dirty="0"/>
              <a:t>...</a:t>
            </a:r>
            <a:endParaRPr lang="en-US" dirty="0"/>
          </a:p>
        </p:txBody>
      </p:sp>
      <p:sp>
        <p:nvSpPr>
          <p:cNvPr id="3" name="Content Placeholder 2"/>
          <p:cNvSpPr>
            <a:spLocks noGrp="1"/>
          </p:cNvSpPr>
          <p:nvPr>
            <p:ph idx="1"/>
          </p:nvPr>
        </p:nvSpPr>
        <p:spPr/>
        <p:txBody>
          <a:bodyPr>
            <a:normAutofit/>
          </a:bodyPr>
          <a:lstStyle/>
          <a:p>
            <a:pPr algn="r" rtl="1"/>
            <a:r>
              <a:rPr lang="fa-IR" dirty="0"/>
              <a:t>سرماخوردگی های رایج، بینی غوطه ور، سرفه خفیف</a:t>
            </a:r>
          </a:p>
          <a:p>
            <a:pPr algn="r" rtl="1"/>
            <a:r>
              <a:rPr lang="fa-IR" dirty="0"/>
              <a:t>تب اگر نشانه های دیگری وجود نداشته باشد</a:t>
            </a:r>
          </a:p>
          <a:p>
            <a:pPr algn="r" rtl="1"/>
            <a:r>
              <a:rPr lang="fa-IR" dirty="0"/>
              <a:t>چشم های آبدار با تخلیه آبی روشن یا چشم صورتی (مگر اینکه کودک با سایر معیارهای محرومیت مواجه شود).</a:t>
            </a:r>
          </a:p>
          <a:p>
            <a:pPr algn="r" rtl="1"/>
            <a:r>
              <a:rPr lang="fa-IR" dirty="0" smtClean="0"/>
              <a:t>بخار </a:t>
            </a:r>
            <a:r>
              <a:rPr lang="fa-IR" dirty="0"/>
              <a:t>بدون تب و یا تغییر رفتار</a:t>
            </a:r>
            <a:endParaRPr lang="en-US" dirty="0" smtClean="0"/>
          </a:p>
          <a:p>
            <a:pPr marL="0" indent="0">
              <a:buNone/>
            </a:pPr>
            <a:endParaRPr lang="en-US" dirty="0" smtClean="0"/>
          </a:p>
          <a:p>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38014405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t>ارتباط در مورد بیماری</a:t>
            </a:r>
            <a:endParaRPr lang="en-US" dirty="0"/>
          </a:p>
        </p:txBody>
      </p:sp>
      <p:sp>
        <p:nvSpPr>
          <p:cNvPr id="3" name="Content Placeholder 2"/>
          <p:cNvSpPr>
            <a:spLocks noGrp="1"/>
          </p:cNvSpPr>
          <p:nvPr>
            <p:ph idx="1"/>
          </p:nvPr>
        </p:nvSpPr>
        <p:spPr/>
        <p:txBody>
          <a:bodyPr/>
          <a:lstStyle/>
          <a:p>
            <a:pPr algn="r" rtl="1"/>
            <a:r>
              <a:rPr lang="fa-IR" dirty="0"/>
              <a:t>قبل از ثبت نام یک کودک همه سیاست های بهداشت و ایمنی را مرور کنید.</a:t>
            </a:r>
          </a:p>
          <a:p>
            <a:pPr algn="r" rtl="1"/>
            <a:r>
              <a:rPr lang="fa-IR" dirty="0"/>
              <a:t>هرگونه تغییر در سیاست های بهداشت و ایمنی در جلسات والدین را بگویم؛ در کتابچه راهنمای والدین خود؛ توسط خبرنامه ها، جزوات، آگهی های تابلو اعلانات؛ و به صورت شفاهی همانطور که پدر و مادر را در ابتدای و پایان روز به شما تبریک می گویم.</a:t>
            </a:r>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solidFill>
                  <a:srgbClr val="00347D"/>
                </a:solidFill>
              </a:rPr>
              <a:t>Translated by Child Action, Inc</a:t>
            </a:r>
            <a:r>
              <a:rPr lang="en-US" smtClean="0"/>
              <a:t>.</a:t>
            </a:r>
            <a:endParaRPr lang="en-US" dirty="0"/>
          </a:p>
        </p:txBody>
      </p:sp>
    </p:spTree>
    <p:custDataLst>
      <p:tags r:id="rId1"/>
    </p:custDataLst>
    <p:extLst>
      <p:ext uri="{BB962C8B-B14F-4D97-AF65-F5344CB8AC3E}">
        <p14:creationId xmlns:p14="http://schemas.microsoft.com/office/powerpoint/2010/main" val="28401818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j5Yzrjm6"/>
  <p:tag name="ARTICULATE_DESIGN_ID_CUSTOM DESIGN" val="IShHG2mq"/>
  <p:tag name="ARTICULATE_DESIGN_ID_1_CUSTOM DESIGN" val="AiqcW4lA"/>
  <p:tag name="ARTICULATE_DESIGN_ID_2_CUSTOM DESIGN" val="ohdVWYNZ"/>
  <p:tag name="ARTICULATE_SLIDE_THUMBNAIL_REFRESH" val="1"/>
  <p:tag name="ARTICULATE_SLIDE_COUNT" val="1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1">
      <a:dk1>
        <a:srgbClr val="003473"/>
      </a:dk1>
      <a:lt1>
        <a:srgbClr val="FFFFFF"/>
      </a:lt1>
      <a:dk2>
        <a:srgbClr val="003473"/>
      </a:dk2>
      <a:lt2>
        <a:srgbClr val="EEECE1"/>
      </a:lt2>
      <a:accent1>
        <a:srgbClr val="0066FF"/>
      </a:accent1>
      <a:accent2>
        <a:srgbClr val="121784"/>
      </a:accent2>
      <a:accent3>
        <a:srgbClr val="82E26C"/>
      </a:accent3>
      <a:accent4>
        <a:srgbClr val="D50DAA"/>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3848</TotalTime>
  <Words>10105</Words>
  <Application>Microsoft Office PowerPoint</Application>
  <PresentationFormat>On-screen Show (4:3)</PresentationFormat>
  <Paragraphs>856</Paragraphs>
  <Slides>115</Slides>
  <Notes>114</Notes>
  <HiddenSlides>0</HiddenSlides>
  <MMClips>0</MMClips>
  <ScaleCrop>false</ScaleCrop>
  <HeadingPairs>
    <vt:vector size="8" baseType="variant">
      <vt:variant>
        <vt:lpstr>Fonts Used</vt:lpstr>
      </vt:variant>
      <vt:variant>
        <vt:i4>3</vt:i4>
      </vt:variant>
      <vt:variant>
        <vt:lpstr>Theme</vt:lpstr>
      </vt:variant>
      <vt:variant>
        <vt:i4>4</vt:i4>
      </vt:variant>
      <vt:variant>
        <vt:lpstr>Embedded OLE Servers</vt:lpstr>
      </vt:variant>
      <vt:variant>
        <vt:i4>1</vt:i4>
      </vt:variant>
      <vt:variant>
        <vt:lpstr>Slide Titles</vt:lpstr>
      </vt:variant>
      <vt:variant>
        <vt:i4>115</vt:i4>
      </vt:variant>
    </vt:vector>
  </HeadingPairs>
  <TitlesOfParts>
    <vt:vector size="123" baseType="lpstr">
      <vt:lpstr>Arial</vt:lpstr>
      <vt:lpstr>Calibri</vt:lpstr>
      <vt:lpstr>Times New Roman</vt:lpstr>
      <vt:lpstr>Office Theme</vt:lpstr>
      <vt:lpstr>Custom Design</vt:lpstr>
      <vt:lpstr>2_Custom Design</vt:lpstr>
      <vt:lpstr>1_Custom Design</vt:lpstr>
      <vt:lpstr>Presentation</vt:lpstr>
      <vt:lpstr>PowerPoint Presentation</vt:lpstr>
      <vt:lpstr>           Prevention Health and safety in the child care setting = پیشگیری سلامت و ایمنی در محیط مراقبت از کودک  a curriculum for the training of child care providers = یک برنامه درسی برای آموزش ارائه دهندگان مراقبت از کودکان  Third Edition = ویرایش سوم  Module 1: Prevention of infectious disease = فصل 1: پیشگیری از بیماری های عفونی  </vt:lpstr>
      <vt:lpstr>در فصل اول شما یاد خواهید گرفت: </vt:lpstr>
      <vt:lpstr> درک بیماری های عفونی در تنظیمات مراقبت از کودک </vt:lpstr>
      <vt:lpstr>بیماری عفونی چیست؟ </vt:lpstr>
      <vt:lpstr>سوال: بیماری های عفونی چیست؟  آیا انتظار دارید که در کودکستان خود مشاهده کنید؟ </vt:lpstr>
      <vt:lpstr>بیماری عفونی و کودکستان</vt:lpstr>
      <vt:lpstr>چرا اطفال در کودکستان دارای بیماری های بیشتر هستند؟ </vt:lpstr>
      <vt:lpstr>چگونه بیماری ها گسترش می یابد؟ </vt:lpstr>
      <vt:lpstr>PowerPoint Presentation</vt:lpstr>
      <vt:lpstr>مسیرهای انتقال: راه های عمده برای گسترش بیماری ها</vt:lpstr>
      <vt:lpstr> عافیت باشد! </vt:lpstr>
      <vt:lpstr>بیماری می تواند از طریق تماس مستقیم با گسترش گسترش یابد  </vt:lpstr>
      <vt:lpstr>بیماری می تواند از طریق هوا گسترش یابد </vt:lpstr>
      <vt:lpstr> عفونت ها می تواند از طریق مدفوع گسترش یابد </vt:lpstr>
      <vt:lpstr>بیماری ها می توانند از طریق تماس با خون و دیگر مایعات بدن گسترش یابد </vt:lpstr>
      <vt:lpstr>نمونه هایی از بیماری ها و نحوه گسترش آنها</vt:lpstr>
      <vt:lpstr>امتحان دانش</vt:lpstr>
      <vt:lpstr>امتحان دانش</vt:lpstr>
      <vt:lpstr>امتحان دانش</vt:lpstr>
      <vt:lpstr>امتحان دانش</vt:lpstr>
      <vt:lpstr>امتحان دانش</vt:lpstr>
      <vt:lpstr>جلوگیری از گسترش بیماری های عفونی </vt:lpstr>
      <vt:lpstr>موضوعات</vt:lpstr>
      <vt:lpstr>بررسی سلامت صبح</vt:lpstr>
      <vt:lpstr>از چه بررسی کنم؟</vt:lpstr>
      <vt:lpstr>اطفال با بیماری خفیف</vt:lpstr>
      <vt:lpstr>شستن دست </vt:lpstr>
      <vt:lpstr>تظاهرات دستشویی</vt:lpstr>
      <vt:lpstr>PowerPoint Presentation</vt:lpstr>
      <vt:lpstr>هنگام استفاده از دستکش یکبار مصرف</vt:lpstr>
      <vt:lpstr>برای دست زدن به خون و مایعات بدن چه نوع دستکش هایی باید استفاده شود؟</vt:lpstr>
      <vt:lpstr>PowerPoint Presentation</vt:lpstr>
      <vt:lpstr>تمیز کردن، پاکسازی و ضد عفونی کردن .</vt:lpstr>
      <vt:lpstr>چه سطحی باید تمیز شود؟</vt:lpstr>
      <vt:lpstr>برای تمیز کردن باید چه کار کنم؟</vt:lpstr>
      <vt:lpstr>چه سطحی باید ضد عفونی شود؟</vt:lpstr>
      <vt:lpstr>چه سطحی باید ضد عفونی شود؟</vt:lpstr>
      <vt:lpstr>برای ضدعفونی کردن و ضدعفونی کردن چه محصولی باید استفاده کنم؟</vt:lpstr>
      <vt:lpstr>PowerPoint Presentation</vt:lpstr>
      <vt:lpstr>برچسب این قانون است</vt:lpstr>
      <vt:lpstr>PowerPoint Presentation</vt:lpstr>
      <vt:lpstr>تمیز کردن، پاکسازی و ضد عفونی کردن</vt:lpstr>
      <vt:lpstr>تمیزکاری </vt:lpstr>
      <vt:lpstr>تمیزکاری (ادامه)</vt:lpstr>
      <vt:lpstr>انتخاب محصولات ایمن تر ایمن</vt:lpstr>
      <vt:lpstr>با استفاده ازبلیچ برای ضد عفونی کردن</vt:lpstr>
      <vt:lpstr>محصولات ایمن تر را برای ضدعفونی کردن و ضدعفونی کردن انتخاب کنید</vt:lpstr>
      <vt:lpstr>تظاهرات</vt:lpstr>
      <vt:lpstr>دفع زباله</vt:lpstr>
      <vt:lpstr>دفع زباله</vt:lpstr>
      <vt:lpstr>هشدارهای استاندارد:</vt:lpstr>
      <vt:lpstr> پاک کردن و ضد عفونی کردن هر سطحی که فورا با خون، دفع مدفوع، بینی و چشم، بزاق، ادرار یا استفراغ خرد شود. </vt:lpstr>
      <vt:lpstr>ایستگاه پوشک یا پمپرس</vt:lpstr>
      <vt:lpstr>روشهای مناسب تبدیل نمودن پوشک/پمپرس</vt:lpstr>
      <vt:lpstr>توالت</vt:lpstr>
      <vt:lpstr>ایمنی مواد غذایی </vt:lpstr>
      <vt:lpstr> خرید غذای امن </vt:lpstr>
      <vt:lpstr>ذخیره سازی امن مواد غذایی </vt:lpstr>
      <vt:lpstr>تهیه غذای امن </vt:lpstr>
      <vt:lpstr>آمادگی غذای سالم (ادامه) </vt:lpstr>
      <vt:lpstr> تمیز کردن و پاکسازی ایمن و موثر </vt:lpstr>
      <vt:lpstr>PowerPoint Presentation</vt:lpstr>
      <vt:lpstr>بهداشت دهان</vt:lpstr>
      <vt:lpstr>نکاتی برای جلوگیری از افتادن دندان</vt:lpstr>
      <vt:lpstr>PowerPoint Presentation</vt:lpstr>
      <vt:lpstr>کیفیت هوا داخل سالن</vt:lpstr>
      <vt:lpstr>کیفیت هوا در فضای باز</vt:lpstr>
      <vt:lpstr>تامین آب </vt:lpstr>
      <vt:lpstr>تامین آب</vt:lpstr>
      <vt:lpstr>تامین آب</vt:lpstr>
      <vt:lpstr>تامین آب</vt:lpstr>
      <vt:lpstr>حیوانات خانگی در کودکانستان </vt:lpstr>
      <vt:lpstr>حیوانات خانگی در کودکانستان </vt:lpstr>
      <vt:lpstr>خزندگان و حیوانات خانگی غیر معمول </vt:lpstr>
      <vt:lpstr>آفات</vt:lpstr>
      <vt:lpstr>آفت کش ها</vt:lpstr>
      <vt:lpstr>مدیریت یکپارچه آفات IPM</vt:lpstr>
      <vt:lpstr>مراحل IPM</vt:lpstr>
      <vt:lpstr>  مناطق شن و ماسه و شن و ماسه </vt:lpstr>
      <vt:lpstr>سیاست هایی برای جلوگیری از گسترش بیماری های عفونی </vt:lpstr>
      <vt:lpstr>موضوعات برای سیاست ها</vt:lpstr>
      <vt:lpstr>برای توسعه یک سؤال بپرسید:</vt:lpstr>
      <vt:lpstr>تاریخچه سلامت و خط مشی اطلاعات اضطراری</vt:lpstr>
      <vt:lpstr>سیاست ایمن سازی</vt:lpstr>
      <vt:lpstr>PowerPoint Presentation</vt:lpstr>
      <vt:lpstr>PowerPoint Presentation</vt:lpstr>
      <vt:lpstr>PowerPoint Presentation</vt:lpstr>
      <vt:lpstr>نگه داشتن پرونده های سلامتی</vt:lpstr>
      <vt:lpstr>محرمانه بودن</vt:lpstr>
      <vt:lpstr>سلامتی کارکنان</vt:lpstr>
      <vt:lpstr>سلامتی کارکنان</vt:lpstr>
      <vt:lpstr>ارائه دهندگان  باردار</vt:lpstr>
      <vt:lpstr>محرومیت برای سیاست بیماری</vt:lpstr>
      <vt:lpstr>دلایل خروج</vt:lpstr>
      <vt:lpstr>یک کودک باید در خانه بماند اگر....</vt:lpstr>
      <vt:lpstr>نگه داشتن یک کودک در خانه تا زمان ارزیابی توسط یک ارائه دهنده خدمات بهداشتی</vt:lpstr>
      <vt:lpstr>مثلات زمانی که برای یک کودک خوب باشد برای آمدن درکودکستان ...</vt:lpstr>
      <vt:lpstr>ارتباط در مورد بیماری</vt:lpstr>
      <vt:lpstr>برقراری ارتباط با ارائه دهندگان خدمات بهداشتی</vt:lpstr>
      <vt:lpstr>ارتباط والدین</vt:lpstr>
      <vt:lpstr>گزارش بیماری به بخش بهداشت محلی شما</vt:lpstr>
      <vt:lpstr>مراقبت از کودکان مبتلا به بیماری خفیف</vt:lpstr>
      <vt:lpstr>سیاست اداره دارو</vt:lpstr>
      <vt:lpstr> از شما خواسته می شود ...</vt:lpstr>
      <vt:lpstr>دریافت دارو</vt:lpstr>
      <vt:lpstr>ذخیره دارو</vt:lpstr>
      <vt:lpstr>مديريت دارو</vt:lpstr>
      <vt:lpstr>PowerPoint Presentation</vt:lpstr>
      <vt:lpstr>مستند سازی اداره دارو</vt:lpstr>
      <vt:lpstr>برنامه ریزی برای کودکان با نیازهای ویژه سلامت</vt:lpstr>
      <vt:lpstr>کودکان با نیازهای ویژه</vt:lpstr>
      <vt:lpstr>خط مشی های اضطراری و روش ها</vt:lpstr>
      <vt:lpstr>سیاست های مهم اضطراری</vt:lpstr>
      <vt:lpstr>سیگار کشیدن یا استفاده از داروهای الکل، تفریحی یا غیر قانونی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Laura</dc:creator>
  <cp:lastModifiedBy>Liao, Mira P</cp:lastModifiedBy>
  <cp:revision>174</cp:revision>
  <cp:lastPrinted>2019-03-20T18:44:36Z</cp:lastPrinted>
  <dcterms:created xsi:type="dcterms:W3CDTF">2018-04-16T18:41:09Z</dcterms:created>
  <dcterms:modified xsi:type="dcterms:W3CDTF">2019-10-29T22:03:41Z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665D9F12-83BF-4631-98E7-A9D3693F2510</vt:lpwstr>
  </property>
  <property fmtid="{D5CDD505-2E9C-101B-9397-08002B2CF9AE}" pid="3" name="ArticulatePath">
    <vt:lpwstr>CCHP-Prevention_2018apr16</vt:lpwstr>
  </property>
</Properties>
</file>