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notesSlides/notesSlide43.xml" ContentType="application/vnd.openxmlformats-officedocument.presentationml.notesSlide+xml"/>
  <Override PartName="/ppt/tags/tag48.xml" ContentType="application/vnd.openxmlformats-officedocument.presentationml.tags+xml"/>
  <Override PartName="/ppt/notesSlides/notesSlide44.xml" ContentType="application/vnd.openxmlformats-officedocument.presentationml.notesSlide+xml"/>
  <Override PartName="/ppt/tags/tag49.xml" ContentType="application/vnd.openxmlformats-officedocument.presentationml.tags+xml"/>
  <Override PartName="/ppt/notesSlides/notesSlide45.xml" ContentType="application/vnd.openxmlformats-officedocument.presentationml.notesSlide+xml"/>
  <Override PartName="/ppt/tags/tag50.xml" ContentType="application/vnd.openxmlformats-officedocument.presentationml.tags+xml"/>
  <Override PartName="/ppt/notesSlides/notesSlide46.xml" ContentType="application/vnd.openxmlformats-officedocument.presentationml.notesSlide+xml"/>
  <Override PartName="/ppt/tags/tag51.xml" ContentType="application/vnd.openxmlformats-officedocument.presentationml.tags+xml"/>
  <Override PartName="/ppt/notesSlides/notesSlide47.xml" ContentType="application/vnd.openxmlformats-officedocument.presentationml.notesSlide+xml"/>
  <Override PartName="/ppt/tags/tag52.xml" ContentType="application/vnd.openxmlformats-officedocument.presentationml.tags+xml"/>
  <Override PartName="/ppt/notesSlides/notesSlide48.xml" ContentType="application/vnd.openxmlformats-officedocument.presentationml.notesSlide+xml"/>
  <Override PartName="/ppt/tags/tag53.xml" ContentType="application/vnd.openxmlformats-officedocument.presentationml.tags+xml"/>
  <Override PartName="/ppt/notesSlides/notesSlide49.xml" ContentType="application/vnd.openxmlformats-officedocument.presentationml.notesSlide+xml"/>
  <Override PartName="/ppt/tags/tag54.xml" ContentType="application/vnd.openxmlformats-officedocument.presentationml.tags+xml"/>
  <Override PartName="/ppt/notesSlides/notesSlide50.xml" ContentType="application/vnd.openxmlformats-officedocument.presentationml.notesSlide+xml"/>
  <Override PartName="/ppt/tags/tag55.xml" ContentType="application/vnd.openxmlformats-officedocument.presentationml.tags+xml"/>
  <Override PartName="/ppt/notesSlides/notesSlide51.xml" ContentType="application/vnd.openxmlformats-officedocument.presentationml.notesSlide+xml"/>
  <Override PartName="/ppt/tags/tag56.xml" ContentType="application/vnd.openxmlformats-officedocument.presentationml.tags+xml"/>
  <Override PartName="/ppt/notesSlides/notesSlide52.xml" ContentType="application/vnd.openxmlformats-officedocument.presentationml.notesSlide+xml"/>
  <Override PartName="/ppt/tags/tag57.xml" ContentType="application/vnd.openxmlformats-officedocument.presentationml.tags+xml"/>
  <Override PartName="/ppt/notesSlides/notesSlide53.xml" ContentType="application/vnd.openxmlformats-officedocument.presentationml.notesSlide+xml"/>
  <Override PartName="/ppt/tags/tag58.xml" ContentType="application/vnd.openxmlformats-officedocument.presentationml.tags+xml"/>
  <Override PartName="/ppt/notesSlides/notesSlide54.xml" ContentType="application/vnd.openxmlformats-officedocument.presentationml.notesSlide+xml"/>
  <Override PartName="/ppt/tags/tag59.xml" ContentType="application/vnd.openxmlformats-officedocument.presentationml.tags+xml"/>
  <Override PartName="/ppt/notesSlides/notesSlide55.xml" ContentType="application/vnd.openxmlformats-officedocument.presentationml.notesSlide+xml"/>
  <Override PartName="/ppt/tags/tag60.xml" ContentType="application/vnd.openxmlformats-officedocument.presentationml.tags+xml"/>
  <Override PartName="/ppt/notesSlides/notesSlide56.xml" ContentType="application/vnd.openxmlformats-officedocument.presentationml.notesSlide+xml"/>
  <Override PartName="/ppt/tags/tag61.xml" ContentType="application/vnd.openxmlformats-officedocument.presentationml.tags+xml"/>
  <Override PartName="/ppt/notesSlides/notesSlide57.xml" ContentType="application/vnd.openxmlformats-officedocument.presentationml.notesSlide+xml"/>
  <Override PartName="/ppt/tags/tag62.xml" ContentType="application/vnd.openxmlformats-officedocument.presentationml.tags+xml"/>
  <Override PartName="/ppt/notesSlides/notesSlide58.xml" ContentType="application/vnd.openxmlformats-officedocument.presentationml.notesSlide+xml"/>
  <Override PartName="/ppt/tags/tag63.xml" ContentType="application/vnd.openxmlformats-officedocument.presentationml.tags+xml"/>
  <Override PartName="/ppt/notesSlides/notesSlide59.xml" ContentType="application/vnd.openxmlformats-officedocument.presentationml.notesSlide+xml"/>
  <Override PartName="/ppt/tags/tag64.xml" ContentType="application/vnd.openxmlformats-officedocument.presentationml.tags+xml"/>
  <Override PartName="/ppt/notesSlides/notesSlide60.xml" ContentType="application/vnd.openxmlformats-officedocument.presentationml.notesSlide+xml"/>
  <Override PartName="/ppt/tags/tag65.xml" ContentType="application/vnd.openxmlformats-officedocument.presentationml.tags+xml"/>
  <Override PartName="/ppt/notesSlides/notesSlide61.xml" ContentType="application/vnd.openxmlformats-officedocument.presentationml.notesSlide+xml"/>
  <Override PartName="/ppt/tags/tag66.xml" ContentType="application/vnd.openxmlformats-officedocument.presentationml.tags+xml"/>
  <Override PartName="/ppt/notesSlides/notesSlide62.xml" ContentType="application/vnd.openxmlformats-officedocument.presentationml.notesSlide+xml"/>
  <Override PartName="/ppt/tags/tag67.xml" ContentType="application/vnd.openxmlformats-officedocument.presentationml.tags+xml"/>
  <Override PartName="/ppt/notesSlides/notesSlide63.xml" ContentType="application/vnd.openxmlformats-officedocument.presentationml.notesSlide+xml"/>
  <Override PartName="/ppt/tags/tag68.xml" ContentType="application/vnd.openxmlformats-officedocument.presentationml.tags+xml"/>
  <Override PartName="/ppt/notesSlides/notesSlide64.xml" ContentType="application/vnd.openxmlformats-officedocument.presentationml.notesSlide+xml"/>
  <Override PartName="/ppt/tags/tag69.xml" ContentType="application/vnd.openxmlformats-officedocument.presentationml.tags+xml"/>
  <Override PartName="/ppt/notesSlides/notesSlide65.xml" ContentType="application/vnd.openxmlformats-officedocument.presentationml.notesSlide+xml"/>
  <Override PartName="/ppt/tags/tag70.xml" ContentType="application/vnd.openxmlformats-officedocument.presentationml.tags+xml"/>
  <Override PartName="/ppt/notesSlides/notesSlide66.xml" ContentType="application/vnd.openxmlformats-officedocument.presentationml.notesSlide+xml"/>
  <Override PartName="/ppt/tags/tag71.xml" ContentType="application/vnd.openxmlformats-officedocument.presentationml.tags+xml"/>
  <Override PartName="/ppt/notesSlides/notesSlide67.xml" ContentType="application/vnd.openxmlformats-officedocument.presentationml.notesSlide+xml"/>
  <Override PartName="/ppt/tags/tag72.xml" ContentType="application/vnd.openxmlformats-officedocument.presentationml.tags+xml"/>
  <Override PartName="/ppt/notesSlides/notesSlide68.xml" ContentType="application/vnd.openxmlformats-officedocument.presentationml.notesSlide+xml"/>
  <Override PartName="/ppt/tags/tag73.xml" ContentType="application/vnd.openxmlformats-officedocument.presentationml.tags+xml"/>
  <Override PartName="/ppt/notesSlides/notesSlide69.xml" ContentType="application/vnd.openxmlformats-officedocument.presentationml.notesSlide+xml"/>
  <Override PartName="/ppt/tags/tag74.xml" ContentType="application/vnd.openxmlformats-officedocument.presentationml.tags+xml"/>
  <Override PartName="/ppt/notesSlides/notesSlide70.xml" ContentType="application/vnd.openxmlformats-officedocument.presentationml.notesSlide+xml"/>
  <Override PartName="/ppt/tags/tag75.xml" ContentType="application/vnd.openxmlformats-officedocument.presentationml.tags+xml"/>
  <Override PartName="/ppt/notesSlides/notesSlide71.xml" ContentType="application/vnd.openxmlformats-officedocument.presentationml.notesSlide+xml"/>
  <Override PartName="/ppt/tags/tag76.xml" ContentType="application/vnd.openxmlformats-officedocument.presentationml.tags+xml"/>
  <Override PartName="/ppt/notesSlides/notesSlide72.xml" ContentType="application/vnd.openxmlformats-officedocument.presentationml.notesSlide+xml"/>
  <Override PartName="/ppt/tags/tag77.xml" ContentType="application/vnd.openxmlformats-officedocument.presentationml.tags+xml"/>
  <Override PartName="/ppt/notesSlides/notesSlide73.xml" ContentType="application/vnd.openxmlformats-officedocument.presentationml.notesSlide+xml"/>
  <Override PartName="/ppt/tags/tag78.xml" ContentType="application/vnd.openxmlformats-officedocument.presentationml.tags+xml"/>
  <Override PartName="/ppt/notesSlides/notesSlide74.xml" ContentType="application/vnd.openxmlformats-officedocument.presentationml.notesSlide+xml"/>
  <Override PartName="/ppt/tags/tag79.xml" ContentType="application/vnd.openxmlformats-officedocument.presentationml.tags+xml"/>
  <Override PartName="/ppt/notesSlides/notesSlide75.xml" ContentType="application/vnd.openxmlformats-officedocument.presentationml.notesSlide+xml"/>
  <Override PartName="/ppt/tags/tag80.xml" ContentType="application/vnd.openxmlformats-officedocument.presentationml.tags+xml"/>
  <Override PartName="/ppt/notesSlides/notesSlide76.xml" ContentType="application/vnd.openxmlformats-officedocument.presentationml.notesSlide+xml"/>
  <Override PartName="/ppt/tags/tag81.xml" ContentType="application/vnd.openxmlformats-officedocument.presentationml.tags+xml"/>
  <Override PartName="/ppt/notesSlides/notesSlide77.xml" ContentType="application/vnd.openxmlformats-officedocument.presentationml.notesSlide+xml"/>
  <Override PartName="/ppt/tags/tag82.xml" ContentType="application/vnd.openxmlformats-officedocument.presentationml.tags+xml"/>
  <Override PartName="/ppt/notesSlides/notesSlide78.xml" ContentType="application/vnd.openxmlformats-officedocument.presentationml.notesSlide+xml"/>
  <Override PartName="/ppt/tags/tag83.xml" ContentType="application/vnd.openxmlformats-officedocument.presentationml.tags+xml"/>
  <Override PartName="/ppt/notesSlides/notesSlide79.xml" ContentType="application/vnd.openxmlformats-officedocument.presentationml.notesSlide+xml"/>
  <Override PartName="/ppt/tags/tag84.xml" ContentType="application/vnd.openxmlformats-officedocument.presentationml.tags+xml"/>
  <Override PartName="/ppt/notesSlides/notesSlide80.xml" ContentType="application/vnd.openxmlformats-officedocument.presentationml.notesSlide+xml"/>
  <Override PartName="/ppt/tags/tag85.xml" ContentType="application/vnd.openxmlformats-officedocument.presentationml.tags+xml"/>
  <Override PartName="/ppt/notesSlides/notesSlide81.xml" ContentType="application/vnd.openxmlformats-officedocument.presentationml.notesSlide+xml"/>
  <Override PartName="/ppt/tags/tag86.xml" ContentType="application/vnd.openxmlformats-officedocument.presentationml.tags+xml"/>
  <Override PartName="/ppt/notesSlides/notesSlide82.xml" ContentType="application/vnd.openxmlformats-officedocument.presentationml.notesSlide+xml"/>
  <Override PartName="/ppt/tags/tag87.xml" ContentType="application/vnd.openxmlformats-officedocument.presentationml.tags+xml"/>
  <Override PartName="/ppt/notesSlides/notesSlide83.xml" ContentType="application/vnd.openxmlformats-officedocument.presentationml.notesSlide+xml"/>
  <Override PartName="/ppt/tags/tag88.xml" ContentType="application/vnd.openxmlformats-officedocument.presentationml.tags+xml"/>
  <Override PartName="/ppt/notesSlides/notesSlide84.xml" ContentType="application/vnd.openxmlformats-officedocument.presentationml.notesSlide+xml"/>
  <Override PartName="/ppt/tags/tag89.xml" ContentType="application/vnd.openxmlformats-officedocument.presentationml.tags+xml"/>
  <Override PartName="/ppt/notesSlides/notesSlide85.xml" ContentType="application/vnd.openxmlformats-officedocument.presentationml.notesSlide+xml"/>
  <Override PartName="/ppt/tags/tag90.xml" ContentType="application/vnd.openxmlformats-officedocument.presentationml.tags+xml"/>
  <Override PartName="/ppt/notesSlides/notesSlide86.xml" ContentType="application/vnd.openxmlformats-officedocument.presentationml.notesSlide+xml"/>
  <Override PartName="/ppt/tags/tag91.xml" ContentType="application/vnd.openxmlformats-officedocument.presentationml.tags+xml"/>
  <Override PartName="/ppt/notesSlides/notesSlide87.xml" ContentType="application/vnd.openxmlformats-officedocument.presentationml.notesSlide+xml"/>
  <Override PartName="/ppt/tags/tag92.xml" ContentType="application/vnd.openxmlformats-officedocument.presentationml.tags+xml"/>
  <Override PartName="/ppt/notesSlides/notesSlide88.xml" ContentType="application/vnd.openxmlformats-officedocument.presentationml.notesSlide+xml"/>
  <Override PartName="/ppt/tags/tag93.xml" ContentType="application/vnd.openxmlformats-officedocument.presentationml.tags+xml"/>
  <Override PartName="/ppt/notesSlides/notesSlide89.xml" ContentType="application/vnd.openxmlformats-officedocument.presentationml.notesSlide+xml"/>
  <Override PartName="/ppt/tags/tag94.xml" ContentType="application/vnd.openxmlformats-officedocument.presentationml.tags+xml"/>
  <Override PartName="/ppt/notesSlides/notesSlide90.xml" ContentType="application/vnd.openxmlformats-officedocument.presentationml.notesSlide+xml"/>
  <Override PartName="/ppt/tags/tag95.xml" ContentType="application/vnd.openxmlformats-officedocument.presentationml.tags+xml"/>
  <Override PartName="/ppt/notesSlides/notesSlide91.xml" ContentType="application/vnd.openxmlformats-officedocument.presentationml.notesSlide+xml"/>
  <Override PartName="/ppt/tags/tag96.xml" ContentType="application/vnd.openxmlformats-officedocument.presentationml.tags+xml"/>
  <Override PartName="/ppt/notesSlides/notesSlide92.xml" ContentType="application/vnd.openxmlformats-officedocument.presentationml.notesSlide+xml"/>
  <Override PartName="/ppt/tags/tag97.xml" ContentType="application/vnd.openxmlformats-officedocument.presentationml.tags+xml"/>
  <Override PartName="/ppt/notesSlides/notesSlide93.xml" ContentType="application/vnd.openxmlformats-officedocument.presentationml.notesSlide+xml"/>
  <Override PartName="/ppt/tags/tag98.xml" ContentType="application/vnd.openxmlformats-officedocument.presentationml.tags+xml"/>
  <Override PartName="/ppt/notesSlides/notesSlide94.xml" ContentType="application/vnd.openxmlformats-officedocument.presentationml.notesSlide+xml"/>
  <Override PartName="/ppt/tags/tag99.xml" ContentType="application/vnd.openxmlformats-officedocument.presentationml.tags+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7" r:id="rId2"/>
    <p:sldId id="258" r:id="rId3"/>
    <p:sldId id="282" r:id="rId4"/>
    <p:sldId id="279" r:id="rId5"/>
    <p:sldId id="281" r:id="rId6"/>
    <p:sldId id="286" r:id="rId7"/>
    <p:sldId id="283" r:id="rId8"/>
    <p:sldId id="284" r:id="rId9"/>
    <p:sldId id="287" r:id="rId10"/>
    <p:sldId id="288" r:id="rId11"/>
    <p:sldId id="289" r:id="rId12"/>
    <p:sldId id="290" r:id="rId13"/>
    <p:sldId id="296" r:id="rId14"/>
    <p:sldId id="297" r:id="rId15"/>
    <p:sldId id="298" r:id="rId16"/>
    <p:sldId id="318" r:id="rId17"/>
    <p:sldId id="317" r:id="rId18"/>
    <p:sldId id="367" r:id="rId19"/>
    <p:sldId id="259" r:id="rId20"/>
    <p:sldId id="261" r:id="rId21"/>
    <p:sldId id="300" r:id="rId22"/>
    <p:sldId id="292" r:id="rId23"/>
    <p:sldId id="303" r:id="rId24"/>
    <p:sldId id="304" r:id="rId25"/>
    <p:sldId id="305" r:id="rId26"/>
    <p:sldId id="306" r:id="rId27"/>
    <p:sldId id="307" r:id="rId28"/>
    <p:sldId id="293" r:id="rId29"/>
    <p:sldId id="291" r:id="rId30"/>
    <p:sldId id="308" r:id="rId31"/>
    <p:sldId id="262" r:id="rId32"/>
    <p:sldId id="309" r:id="rId33"/>
    <p:sldId id="315" r:id="rId34"/>
    <p:sldId id="314" r:id="rId35"/>
    <p:sldId id="313" r:id="rId36"/>
    <p:sldId id="316" r:id="rId37"/>
    <p:sldId id="311" r:id="rId38"/>
    <p:sldId id="263" r:id="rId39"/>
    <p:sldId id="310" r:id="rId40"/>
    <p:sldId id="326" r:id="rId41"/>
    <p:sldId id="329" r:id="rId42"/>
    <p:sldId id="330" r:id="rId43"/>
    <p:sldId id="332" r:id="rId44"/>
    <p:sldId id="331" r:id="rId45"/>
    <p:sldId id="264" r:id="rId46"/>
    <p:sldId id="265" r:id="rId47"/>
    <p:sldId id="323" r:id="rId48"/>
    <p:sldId id="324" r:id="rId49"/>
    <p:sldId id="325" r:id="rId50"/>
    <p:sldId id="354" r:id="rId51"/>
    <p:sldId id="266" r:id="rId52"/>
    <p:sldId id="334" r:id="rId53"/>
    <p:sldId id="335" r:id="rId54"/>
    <p:sldId id="337" r:id="rId55"/>
    <p:sldId id="338" r:id="rId56"/>
    <p:sldId id="333" r:id="rId57"/>
    <p:sldId id="267" r:id="rId58"/>
    <p:sldId id="319" r:id="rId59"/>
    <p:sldId id="321" r:id="rId60"/>
    <p:sldId id="322" r:id="rId61"/>
    <p:sldId id="268" r:id="rId62"/>
    <p:sldId id="339" r:id="rId63"/>
    <p:sldId id="340" r:id="rId64"/>
    <p:sldId id="341" r:id="rId65"/>
    <p:sldId id="355" r:id="rId66"/>
    <p:sldId id="269" r:id="rId67"/>
    <p:sldId id="342" r:id="rId68"/>
    <p:sldId id="343" r:id="rId69"/>
    <p:sldId id="271" r:id="rId70"/>
    <p:sldId id="344" r:id="rId71"/>
    <p:sldId id="345" r:id="rId72"/>
    <p:sldId id="346" r:id="rId73"/>
    <p:sldId id="272" r:id="rId74"/>
    <p:sldId id="348" r:id="rId75"/>
    <p:sldId id="349" r:id="rId76"/>
    <p:sldId id="273" r:id="rId77"/>
    <p:sldId id="350" r:id="rId78"/>
    <p:sldId id="270" r:id="rId79"/>
    <p:sldId id="351" r:id="rId80"/>
    <p:sldId id="352" r:id="rId81"/>
    <p:sldId id="353" r:id="rId82"/>
    <p:sldId id="260" r:id="rId83"/>
    <p:sldId id="274" r:id="rId84"/>
    <p:sldId id="356" r:id="rId85"/>
    <p:sldId id="358" r:id="rId86"/>
    <p:sldId id="359" r:id="rId87"/>
    <p:sldId id="276" r:id="rId88"/>
    <p:sldId id="362" r:id="rId89"/>
    <p:sldId id="364" r:id="rId90"/>
    <p:sldId id="366" r:id="rId91"/>
    <p:sldId id="365" r:id="rId92"/>
    <p:sldId id="277" r:id="rId93"/>
    <p:sldId id="275" r:id="rId94"/>
    <p:sldId id="360" r:id="rId95"/>
    <p:sldId id="361" r:id="rId96"/>
    <p:sldId id="278" r:id="rId97"/>
  </p:sldIdLst>
  <p:sldSz cx="9144000" cy="6858000" type="screen4x3"/>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41E"/>
    <a:srgbClr val="8DC63F"/>
    <a:srgbClr val="003473"/>
    <a:srgbClr val="D90F81"/>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87389" autoAdjust="0"/>
  </p:normalViewPr>
  <p:slideViewPr>
    <p:cSldViewPr>
      <p:cViewPr varScale="1">
        <p:scale>
          <a:sx n="63" d="100"/>
          <a:sy n="63" d="100"/>
        </p:scale>
        <p:origin x="-678" y="-96"/>
      </p:cViewPr>
      <p:guideLst>
        <p:guide orient="horz" pos="2160"/>
        <p:guide pos="2880"/>
      </p:guideLst>
    </p:cSldViewPr>
  </p:slideViewPr>
  <p:notesTextViewPr>
    <p:cViewPr>
      <p:scale>
        <a:sx n="1" d="1"/>
        <a:sy n="1" d="1"/>
      </p:scale>
      <p:origin x="0" y="0"/>
    </p:cViewPr>
  </p:notesTextViewPr>
  <p:sorterViewPr>
    <p:cViewPr>
      <p:scale>
        <a:sx n="100" d="100"/>
        <a:sy n="100" d="100"/>
      </p:scale>
      <p:origin x="0" y="220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E85079-9ACE-4E6D-A75A-D71805261FB9}" type="datetimeFigureOut">
              <a:rPr lang="en-US" smtClean="0"/>
              <a:t>9/10/2018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D93EC3-2D65-4DD9-A32A-8DC841B0B660}" type="slidenum">
              <a:rPr lang="en-US" smtClean="0"/>
              <a:t>‹#›</a:t>
            </a:fld>
            <a:endParaRPr lang="en-US"/>
          </a:p>
        </p:txBody>
      </p:sp>
    </p:spTree>
    <p:extLst>
      <p:ext uri="{BB962C8B-B14F-4D97-AF65-F5344CB8AC3E}">
        <p14:creationId xmlns:p14="http://schemas.microsoft.com/office/powerpoint/2010/main" val="25212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a:t>
            </a:fld>
            <a:endParaRPr lang="en-US"/>
          </a:p>
        </p:txBody>
      </p:sp>
    </p:spTree>
    <p:extLst>
      <p:ext uri="{BB962C8B-B14F-4D97-AF65-F5344CB8AC3E}">
        <p14:creationId xmlns:p14="http://schemas.microsoft.com/office/powerpoint/2010/main" val="155581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10</a:t>
            </a:fld>
            <a:endParaRPr lang="en-US"/>
          </a:p>
        </p:txBody>
      </p:sp>
    </p:spTree>
    <p:extLst>
      <p:ext uri="{BB962C8B-B14F-4D97-AF65-F5344CB8AC3E}">
        <p14:creationId xmlns:p14="http://schemas.microsoft.com/office/powerpoint/2010/main" val="1377953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11</a:t>
            </a:fld>
            <a:endParaRPr lang="en-US"/>
          </a:p>
        </p:txBody>
      </p:sp>
    </p:spTree>
    <p:extLst>
      <p:ext uri="{BB962C8B-B14F-4D97-AF65-F5344CB8AC3E}">
        <p14:creationId xmlns:p14="http://schemas.microsoft.com/office/powerpoint/2010/main" val="301261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12</a:t>
            </a:fld>
            <a:endParaRPr lang="en-US"/>
          </a:p>
        </p:txBody>
      </p:sp>
    </p:spTree>
    <p:extLst>
      <p:ext uri="{BB962C8B-B14F-4D97-AF65-F5344CB8AC3E}">
        <p14:creationId xmlns:p14="http://schemas.microsoft.com/office/powerpoint/2010/main" val="36399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13</a:t>
            </a:fld>
            <a:endParaRPr lang="en-US"/>
          </a:p>
        </p:txBody>
      </p:sp>
    </p:spTree>
    <p:extLst>
      <p:ext uri="{BB962C8B-B14F-4D97-AF65-F5344CB8AC3E}">
        <p14:creationId xmlns:p14="http://schemas.microsoft.com/office/powerpoint/2010/main" val="2987084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14</a:t>
            </a:fld>
            <a:endParaRPr lang="en-US"/>
          </a:p>
        </p:txBody>
      </p:sp>
    </p:spTree>
    <p:extLst>
      <p:ext uri="{BB962C8B-B14F-4D97-AF65-F5344CB8AC3E}">
        <p14:creationId xmlns:p14="http://schemas.microsoft.com/office/powerpoint/2010/main" val="812075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15</a:t>
            </a:fld>
            <a:endParaRPr lang="en-US"/>
          </a:p>
        </p:txBody>
      </p:sp>
    </p:spTree>
    <p:extLst>
      <p:ext uri="{BB962C8B-B14F-4D97-AF65-F5344CB8AC3E}">
        <p14:creationId xmlns:p14="http://schemas.microsoft.com/office/powerpoint/2010/main" val="2566784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16</a:t>
            </a:fld>
            <a:endParaRPr lang="en-US"/>
          </a:p>
        </p:txBody>
      </p:sp>
    </p:spTree>
    <p:extLst>
      <p:ext uri="{BB962C8B-B14F-4D97-AF65-F5344CB8AC3E}">
        <p14:creationId xmlns:p14="http://schemas.microsoft.com/office/powerpoint/2010/main" val="38018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 with developmental delays may have unique risks for injury.  For more information on developmental milestones and developmental delay go to the CDC</a:t>
            </a:r>
            <a:r>
              <a:rPr lang="en-US" baseline="0" dirty="0" smtClean="0"/>
              <a:t> website Learn the Signs. Act Early.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17</a:t>
            </a:fld>
            <a:endParaRPr lang="en-US"/>
          </a:p>
        </p:txBody>
      </p:sp>
    </p:spTree>
    <p:extLst>
      <p:ext uri="{BB962C8B-B14F-4D97-AF65-F5344CB8AC3E}">
        <p14:creationId xmlns:p14="http://schemas.microsoft.com/office/powerpoint/2010/main" val="822585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talk about each of these topics in more detail.</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19</a:t>
            </a:fld>
            <a:endParaRPr lang="en-US"/>
          </a:p>
        </p:txBody>
      </p:sp>
    </p:spTree>
    <p:extLst>
      <p:ext uri="{BB962C8B-B14F-4D97-AF65-F5344CB8AC3E}">
        <p14:creationId xmlns:p14="http://schemas.microsoft.com/office/powerpoint/2010/main" val="3268475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It is a truly tragic event when a seemingly healthy infant dies suddenly and unexpectedly. And when the death</a:t>
            </a:r>
          </a:p>
          <a:p>
            <a:r>
              <a:rPr lang="en-US" sz="1200" b="0" i="0" u="none" strike="noStrike" kern="1200" baseline="0" dirty="0" smtClean="0">
                <a:solidFill>
                  <a:schemeClr val="tx1"/>
                </a:solidFill>
                <a:latin typeface="+mn-lt"/>
                <a:ea typeface="+mn-ea"/>
                <a:cs typeface="+mn-cs"/>
              </a:rPr>
              <a:t>happens in a child care program, it can be devastating; not only for the family of the child, but also for the child</a:t>
            </a:r>
          </a:p>
          <a:p>
            <a:r>
              <a:rPr lang="en-US" sz="1200" b="0" i="0" u="none" strike="noStrike" kern="1200" baseline="0" dirty="0" smtClean="0">
                <a:solidFill>
                  <a:schemeClr val="tx1"/>
                </a:solidFill>
                <a:latin typeface="+mn-lt"/>
                <a:ea typeface="+mn-ea"/>
                <a:cs typeface="+mn-cs"/>
              </a:rPr>
              <a:t>care provider and other families in the program. Safe infant sleep practices and environments reduce the risk</a:t>
            </a:r>
          </a:p>
          <a:p>
            <a:r>
              <a:rPr lang="en-US" sz="1200" b="0" i="0" u="none" strike="noStrike" kern="1200" baseline="0" dirty="0" smtClean="0">
                <a:solidFill>
                  <a:schemeClr val="tx1"/>
                </a:solidFill>
                <a:latin typeface="+mn-lt"/>
                <a:ea typeface="+mn-ea"/>
                <a:cs typeface="+mn-cs"/>
              </a:rPr>
              <a:t>of Sudden Infant Death Syndrome (SIDS) and other sleep-related infant deaths.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20</a:t>
            </a:fld>
            <a:endParaRPr lang="en-US"/>
          </a:p>
        </p:txBody>
      </p:sp>
    </p:spTree>
    <p:extLst>
      <p:ext uri="{BB962C8B-B14F-4D97-AF65-F5344CB8AC3E}">
        <p14:creationId xmlns:p14="http://schemas.microsoft.com/office/powerpoint/2010/main" val="407545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Injuries usually occur because of some combination of unsafe conditions and supervision and children’s participation in activities which are not developmentally appropriate. Strategies to prevention injuries include:</a:t>
            </a:r>
          </a:p>
          <a:p>
            <a:r>
              <a:rPr lang="en-US" sz="1200" b="0" i="0" u="none" strike="noStrike" kern="1200" baseline="0" dirty="0" smtClean="0">
                <a:solidFill>
                  <a:schemeClr val="tx1"/>
                </a:solidFill>
                <a:latin typeface="+mn-lt"/>
                <a:ea typeface="+mn-ea"/>
                <a:cs typeface="+mn-cs"/>
              </a:rPr>
              <a:t>• Conducting regular safety checks to identify hazards</a:t>
            </a:r>
          </a:p>
          <a:p>
            <a:r>
              <a:rPr lang="en-US" sz="1200" b="0" i="0" u="none" strike="noStrike" kern="1200" baseline="0" dirty="0" smtClean="0">
                <a:solidFill>
                  <a:schemeClr val="tx1"/>
                </a:solidFill>
                <a:latin typeface="+mn-lt"/>
                <a:ea typeface="+mn-ea"/>
                <a:cs typeface="+mn-cs"/>
              </a:rPr>
              <a:t>• Modifying the environment to reduce hazards</a:t>
            </a:r>
          </a:p>
          <a:p>
            <a:r>
              <a:rPr lang="en-US" sz="1200" b="0" i="0" u="none" strike="noStrike" kern="1200" baseline="0" dirty="0" smtClean="0">
                <a:solidFill>
                  <a:schemeClr val="tx1"/>
                </a:solidFill>
                <a:latin typeface="+mn-lt"/>
                <a:ea typeface="+mn-ea"/>
                <a:cs typeface="+mn-cs"/>
              </a:rPr>
              <a:t>• Supervising children</a:t>
            </a:r>
          </a:p>
          <a:p>
            <a:r>
              <a:rPr lang="en-US" sz="1200" b="0" i="0" u="none" strike="noStrike" kern="1200" baseline="0" dirty="0" smtClean="0">
                <a:solidFill>
                  <a:schemeClr val="tx1"/>
                </a:solidFill>
                <a:latin typeface="+mn-lt"/>
                <a:ea typeface="+mn-ea"/>
                <a:cs typeface="+mn-cs"/>
              </a:rPr>
              <a:t>• Setting and enforcing rules for activities (indoors and outdoors)</a:t>
            </a:r>
          </a:p>
          <a:p>
            <a:r>
              <a:rPr lang="en-US" sz="1200" b="0" i="0" u="none" strike="noStrike" kern="1200" baseline="0" dirty="0" smtClean="0">
                <a:solidFill>
                  <a:schemeClr val="tx1"/>
                </a:solidFill>
                <a:latin typeface="+mn-lt"/>
                <a:ea typeface="+mn-ea"/>
                <a:cs typeface="+mn-cs"/>
              </a:rPr>
              <a:t>• Educating children, parents, and staff members about injury prevention</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a:t>
            </a:fld>
            <a:endParaRPr lang="en-US"/>
          </a:p>
        </p:txBody>
      </p:sp>
    </p:spTree>
    <p:extLst>
      <p:ext uri="{BB962C8B-B14F-4D97-AF65-F5344CB8AC3E}">
        <p14:creationId xmlns:p14="http://schemas.microsoft.com/office/powerpoint/2010/main" val="4120849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21</a:t>
            </a:fld>
            <a:endParaRPr lang="en-US"/>
          </a:p>
        </p:txBody>
      </p:sp>
    </p:spTree>
    <p:extLst>
      <p:ext uri="{BB962C8B-B14F-4D97-AF65-F5344CB8AC3E}">
        <p14:creationId xmlns:p14="http://schemas.microsoft.com/office/powerpoint/2010/main" val="3158136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what a safe sleep environment looks like.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22</a:t>
            </a:fld>
            <a:endParaRPr lang="en-US"/>
          </a:p>
        </p:txBody>
      </p:sp>
    </p:spTree>
    <p:extLst>
      <p:ext uri="{BB962C8B-B14F-4D97-AF65-F5344CB8AC3E}">
        <p14:creationId xmlns:p14="http://schemas.microsoft.com/office/powerpoint/2010/main" val="2266888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slides</a:t>
            </a:r>
            <a:r>
              <a:rPr lang="en-US" baseline="0" dirty="0" smtClean="0"/>
              <a:t> provide details for </a:t>
            </a:r>
            <a:r>
              <a:rPr lang="en-US" dirty="0" smtClean="0"/>
              <a:t>the recommendations for safe sleep in child care settings.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23</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24</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25</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26</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27</a:t>
            </a:fld>
            <a:endParaRPr lang="en-US"/>
          </a:p>
        </p:txBody>
      </p:sp>
    </p:spTree>
    <p:extLst>
      <p:ext uri="{BB962C8B-B14F-4D97-AF65-F5344CB8AC3E}">
        <p14:creationId xmlns:p14="http://schemas.microsoft.com/office/powerpoint/2010/main" val="3825160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Infants spending all their time on their backs or in car seats, swings, and high chairs are at risk for developing motor delays.  Make sure that infants have supervised tummy time when they are awake so they can grow strong.</a:t>
            </a:r>
          </a:p>
        </p:txBody>
      </p:sp>
      <p:sp>
        <p:nvSpPr>
          <p:cNvPr id="4" name="Slide Number Placeholder 3"/>
          <p:cNvSpPr>
            <a:spLocks noGrp="1"/>
          </p:cNvSpPr>
          <p:nvPr>
            <p:ph type="sldNum" sz="quarter" idx="10"/>
          </p:nvPr>
        </p:nvSpPr>
        <p:spPr/>
        <p:txBody>
          <a:bodyPr/>
          <a:lstStyle/>
          <a:p>
            <a:fld id="{A4D93EC3-2D65-4DD9-A32A-8DC841B0B660}" type="slidenum">
              <a:rPr lang="en-US" smtClean="0"/>
              <a:t>28</a:t>
            </a:fld>
            <a:endParaRPr lang="en-US"/>
          </a:p>
        </p:txBody>
      </p:sp>
    </p:spTree>
    <p:extLst>
      <p:ext uri="{BB962C8B-B14F-4D97-AF65-F5344CB8AC3E}">
        <p14:creationId xmlns:p14="http://schemas.microsoft.com/office/powerpoint/2010/main" val="1124359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people are concerned that baby will choke if put </a:t>
            </a:r>
            <a:r>
              <a:rPr lang="en-US" baseline="0" smtClean="0"/>
              <a:t>to </a:t>
            </a:r>
            <a:r>
              <a:rPr lang="en-US" baseline="0" smtClean="0"/>
              <a:t>sleep </a:t>
            </a:r>
            <a:r>
              <a:rPr lang="en-US" baseline="0" dirty="0" smtClean="0"/>
              <a:t>on their back.  This picture shows how the trachea (wind pipe) is on top the esophagus when babies on their backs.  This makes it unlikely for the baby to choke on spit up.</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29</a:t>
            </a:fld>
            <a:endParaRPr lang="en-US"/>
          </a:p>
        </p:txBody>
      </p:sp>
    </p:spTree>
    <p:extLst>
      <p:ext uri="{BB962C8B-B14F-4D97-AF65-F5344CB8AC3E}">
        <p14:creationId xmlns:p14="http://schemas.microsoft.com/office/powerpoint/2010/main" val="1669859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Use baby model to show a baby in a sleep sack positioned on their back.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30</a:t>
            </a:fld>
            <a:endParaRPr lang="en-US"/>
          </a:p>
        </p:txBody>
      </p:sp>
    </p:spTree>
    <p:extLst>
      <p:ext uri="{BB962C8B-B14F-4D97-AF65-F5344CB8AC3E}">
        <p14:creationId xmlns:p14="http://schemas.microsoft.com/office/powerpoint/2010/main" val="870694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3</a:t>
            </a:fld>
            <a:endParaRPr lang="en-US"/>
          </a:p>
        </p:txBody>
      </p:sp>
    </p:spTree>
    <p:extLst>
      <p:ext uri="{BB962C8B-B14F-4D97-AF65-F5344CB8AC3E}">
        <p14:creationId xmlns:p14="http://schemas.microsoft.com/office/powerpoint/2010/main" val="1121278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Definitions.</a:t>
            </a:r>
            <a:r>
              <a:rPr lang="en-US" baseline="0" dirty="0" smtClean="0"/>
              <a:t> Abusive Head Trauma can be mild to severe and have serious long term consequences.</a:t>
            </a:r>
          </a:p>
          <a:p>
            <a:r>
              <a:rPr lang="en-US" baseline="0" dirty="0" smtClean="0"/>
              <a:t>Demonstrate using the baby model.  Show how the brain can knock against the skull when a baby is shaken.</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31</a:t>
            </a:fld>
            <a:endParaRPr lang="en-US"/>
          </a:p>
        </p:txBody>
      </p:sp>
    </p:spTree>
    <p:extLst>
      <p:ext uri="{BB962C8B-B14F-4D97-AF65-F5344CB8AC3E}">
        <p14:creationId xmlns:p14="http://schemas.microsoft.com/office/powerpoint/2010/main" val="2280741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Infants are especially vulnerable to abusive head trauma. Their fragile brains and skulls are rapidly</a:t>
            </a:r>
          </a:p>
          <a:p>
            <a:r>
              <a:rPr lang="en-US" sz="1200" b="0" i="0" u="none" strike="noStrike" kern="1200" baseline="0" dirty="0" smtClean="0">
                <a:solidFill>
                  <a:schemeClr val="tx1"/>
                </a:solidFill>
                <a:latin typeface="+mn-lt"/>
                <a:ea typeface="+mn-ea"/>
                <a:cs typeface="+mn-cs"/>
              </a:rPr>
              <a:t>developing and a sudden impact can cause irreversible injury..</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32</a:t>
            </a:fld>
            <a:endParaRPr lang="en-US"/>
          </a:p>
        </p:txBody>
      </p:sp>
    </p:spTree>
    <p:extLst>
      <p:ext uri="{BB962C8B-B14F-4D97-AF65-F5344CB8AC3E}">
        <p14:creationId xmlns:p14="http://schemas.microsoft.com/office/powerpoint/2010/main" val="743448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33</a:t>
            </a:fld>
            <a:endParaRPr lang="en-US"/>
          </a:p>
        </p:txBody>
      </p:sp>
    </p:spTree>
    <p:extLst>
      <p:ext uri="{BB962C8B-B14F-4D97-AF65-F5344CB8AC3E}">
        <p14:creationId xmlns:p14="http://schemas.microsoft.com/office/powerpoint/2010/main" val="524731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34</a:t>
            </a:fld>
            <a:endParaRPr lang="en-US"/>
          </a:p>
        </p:txBody>
      </p:sp>
    </p:spTree>
    <p:extLst>
      <p:ext uri="{BB962C8B-B14F-4D97-AF65-F5344CB8AC3E}">
        <p14:creationId xmlns:p14="http://schemas.microsoft.com/office/powerpoint/2010/main" val="903174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you need a break from a crying baby, the following are acceptable per California Child Care Licensing Regulations for providers who may be alone in family child care homes:</a:t>
            </a:r>
          </a:p>
          <a:p>
            <a:r>
              <a:rPr lang="en-US" sz="1200" b="0" i="0" u="none" strike="noStrike" kern="1200" baseline="0" dirty="0" smtClean="0">
                <a:solidFill>
                  <a:schemeClr val="tx1"/>
                </a:solidFill>
                <a:latin typeface="+mn-lt"/>
                <a:ea typeface="+mn-ea"/>
                <a:cs typeface="+mn-cs"/>
              </a:rPr>
              <a:t>• The child care provider may designate a qualified substitute provider who can provide relief to a</a:t>
            </a:r>
          </a:p>
          <a:p>
            <a:r>
              <a:rPr lang="en-US" sz="1200" b="0" i="0" u="none" strike="noStrike" kern="1200" baseline="0" dirty="0" smtClean="0">
                <a:solidFill>
                  <a:schemeClr val="tx1"/>
                </a:solidFill>
                <a:latin typeface="+mn-lt"/>
                <a:ea typeface="+mn-ea"/>
                <a:cs typeface="+mn-cs"/>
              </a:rPr>
              <a:t>child care provider who is stressed by a baby’s crying. It is appropriate to ask someone to help</a:t>
            </a:r>
          </a:p>
          <a:p>
            <a:r>
              <a:rPr lang="en-US" sz="1200" b="0" i="0" u="none" strike="noStrike" kern="1200" baseline="0" dirty="0" smtClean="0">
                <a:solidFill>
                  <a:schemeClr val="tx1"/>
                </a:solidFill>
                <a:latin typeface="+mn-lt"/>
                <a:ea typeface="+mn-ea"/>
                <a:cs typeface="+mn-cs"/>
              </a:rPr>
              <a:t>take care of a crying baby while the care provider gets some respite. In licensed child care, the</a:t>
            </a:r>
          </a:p>
          <a:p>
            <a:r>
              <a:rPr lang="en-US" sz="1200" b="0" i="0" u="none" strike="noStrike" kern="1200" baseline="0" dirty="0" smtClean="0">
                <a:solidFill>
                  <a:schemeClr val="tx1"/>
                </a:solidFill>
                <a:latin typeface="+mn-lt"/>
                <a:ea typeface="+mn-ea"/>
                <a:cs typeface="+mn-cs"/>
              </a:rPr>
              <a:t>only acceptable substitutes are those who have been fingerprint-cleared and meet all necessary</a:t>
            </a:r>
          </a:p>
          <a:p>
            <a:r>
              <a:rPr lang="en-US" sz="1200" b="0" i="0" u="none" strike="noStrike" kern="1200" baseline="0" dirty="0" smtClean="0">
                <a:solidFill>
                  <a:schemeClr val="tx1"/>
                </a:solidFill>
                <a:latin typeface="+mn-lt"/>
                <a:ea typeface="+mn-ea"/>
                <a:cs typeface="+mn-cs"/>
              </a:rPr>
              <a:t>requirements established by Title 22 and the Health and Safety Code.</a:t>
            </a:r>
          </a:p>
          <a:p>
            <a:r>
              <a:rPr lang="en-US" sz="1200" b="0" i="0" u="none" strike="noStrike" kern="1200" baseline="0" dirty="0" smtClean="0">
                <a:solidFill>
                  <a:schemeClr val="tx1"/>
                </a:solidFill>
                <a:latin typeface="+mn-lt"/>
                <a:ea typeface="+mn-ea"/>
                <a:cs typeface="+mn-cs"/>
              </a:rPr>
              <a:t>• The parent/guardian may designate an emergency contact, in addition to herself/himself, that can be called if the baby’s crying is alarming.</a:t>
            </a:r>
          </a:p>
          <a:p>
            <a:r>
              <a:rPr lang="en-US" sz="1200" b="0" i="0" u="none" strike="noStrike" kern="1200" baseline="0" dirty="0" smtClean="0">
                <a:solidFill>
                  <a:schemeClr val="tx1"/>
                </a:solidFill>
                <a:latin typeface="+mn-lt"/>
                <a:ea typeface="+mn-ea"/>
                <a:cs typeface="+mn-cs"/>
              </a:rPr>
              <a:t>• If a child care provider realizes that a baby’s crying is a trigger for negative stress reactions, consider not providing care to infants.</a:t>
            </a:r>
            <a:endParaRPr lang="en-US" dirty="0" smtClean="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35</a:t>
            </a:fld>
            <a:endParaRPr lang="en-US"/>
          </a:p>
        </p:txBody>
      </p:sp>
    </p:spTree>
    <p:extLst>
      <p:ext uri="{BB962C8B-B14F-4D97-AF65-F5344CB8AC3E}">
        <p14:creationId xmlns:p14="http://schemas.microsoft.com/office/powerpoint/2010/main" val="1355850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Period of Purple Crying</a:t>
            </a:r>
            <a:r>
              <a:rPr lang="en-US" baseline="0" dirty="0" smtClean="0"/>
              <a:t> resources with parents.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36</a:t>
            </a:fld>
            <a:endParaRPr lang="en-US"/>
          </a:p>
        </p:txBody>
      </p:sp>
    </p:spTree>
    <p:extLst>
      <p:ext uri="{BB962C8B-B14F-4D97-AF65-F5344CB8AC3E}">
        <p14:creationId xmlns:p14="http://schemas.microsoft.com/office/powerpoint/2010/main" val="2964181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child care provider might be the first to notice if an infant has experienced abusive head trauma. In many cases there are no symptoms at all, but it’s important to be aware and respond so that the child can receive medical attention.</a:t>
            </a:r>
          </a:p>
        </p:txBody>
      </p:sp>
      <p:sp>
        <p:nvSpPr>
          <p:cNvPr id="4" name="Slide Number Placeholder 3"/>
          <p:cNvSpPr>
            <a:spLocks noGrp="1"/>
          </p:cNvSpPr>
          <p:nvPr>
            <p:ph type="sldNum" sz="quarter" idx="10"/>
          </p:nvPr>
        </p:nvSpPr>
        <p:spPr/>
        <p:txBody>
          <a:bodyPr/>
          <a:lstStyle/>
          <a:p>
            <a:fld id="{A4D93EC3-2D65-4DD9-A32A-8DC841B0B660}" type="slidenum">
              <a:rPr lang="en-US" smtClean="0"/>
              <a:t>37</a:t>
            </a:fld>
            <a:endParaRPr lang="en-US"/>
          </a:p>
        </p:txBody>
      </p:sp>
    </p:spTree>
    <p:extLst>
      <p:ext uri="{BB962C8B-B14F-4D97-AF65-F5344CB8AC3E}">
        <p14:creationId xmlns:p14="http://schemas.microsoft.com/office/powerpoint/2010/main" val="3271889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what seems to be a mild bump to the head can be serious. Children</a:t>
            </a:r>
            <a:r>
              <a:rPr lang="en-US" baseline="0" dirty="0" smtClean="0"/>
              <a:t> recovering from a concussion may need adjustments to their activities.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38</a:t>
            </a:fld>
            <a:endParaRPr lang="en-US"/>
          </a:p>
        </p:txBody>
      </p:sp>
    </p:spTree>
    <p:extLst>
      <p:ext uri="{BB962C8B-B14F-4D97-AF65-F5344CB8AC3E}">
        <p14:creationId xmlns:p14="http://schemas.microsoft.com/office/powerpoint/2010/main" val="1228471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39</a:t>
            </a:fld>
            <a:endParaRPr lang="en-US"/>
          </a:p>
        </p:txBody>
      </p:sp>
    </p:spTree>
    <p:extLst>
      <p:ext uri="{BB962C8B-B14F-4D97-AF65-F5344CB8AC3E}">
        <p14:creationId xmlns:p14="http://schemas.microsoft.com/office/powerpoint/2010/main" val="2158572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the CCHP Health and Safety Note </a:t>
            </a:r>
            <a:r>
              <a:rPr lang="en-US" sz="1200" b="0" i="1" u="none" strike="noStrike" kern="1200" baseline="0" dirty="0" smtClean="0">
                <a:solidFill>
                  <a:schemeClr val="tx1"/>
                </a:solidFill>
                <a:latin typeface="+mn-lt"/>
                <a:ea typeface="+mn-ea"/>
                <a:cs typeface="+mn-cs"/>
              </a:rPr>
              <a:t>Child Abuse Prevention</a:t>
            </a:r>
            <a:endParaRPr lang="en-US" i="1" dirty="0"/>
          </a:p>
        </p:txBody>
      </p:sp>
      <p:sp>
        <p:nvSpPr>
          <p:cNvPr id="4" name="Slide Number Placeholder 3"/>
          <p:cNvSpPr>
            <a:spLocks noGrp="1"/>
          </p:cNvSpPr>
          <p:nvPr>
            <p:ph type="sldNum" sz="quarter" idx="10"/>
          </p:nvPr>
        </p:nvSpPr>
        <p:spPr/>
        <p:txBody>
          <a:bodyPr/>
          <a:lstStyle/>
          <a:p>
            <a:fld id="{A4D93EC3-2D65-4DD9-A32A-8DC841B0B660}" type="slidenum">
              <a:rPr lang="en-US" smtClean="0"/>
              <a:t>40</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Most injuries in child care settings are minor resulting in cuts, scrapes and bruises.  But severe injuries such as head injuries, broken bones, internal injuries,</a:t>
            </a:r>
          </a:p>
          <a:p>
            <a:r>
              <a:rPr lang="en-US" sz="1200" b="0" i="0" u="none" strike="noStrike" kern="1200" baseline="0" dirty="0" smtClean="0">
                <a:solidFill>
                  <a:schemeClr val="tx1"/>
                </a:solidFill>
                <a:latin typeface="+mn-lt"/>
                <a:ea typeface="+mn-ea"/>
                <a:cs typeface="+mn-cs"/>
              </a:rPr>
              <a:t>dislocations, burns, or dental injuries can also occur. Injuries like poisoning, drowning, choking, and suffocation are of special concern because they are life threatening.</a:t>
            </a:r>
            <a:endParaRPr lang="en-US" dirty="0" smtClean="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a:t>
            </a:fld>
            <a:endParaRPr lang="en-US"/>
          </a:p>
        </p:txBody>
      </p:sp>
    </p:spTree>
    <p:extLst>
      <p:ext uri="{BB962C8B-B14F-4D97-AF65-F5344CB8AC3E}">
        <p14:creationId xmlns:p14="http://schemas.microsoft.com/office/powerpoint/2010/main" val="1081297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a:t>
            </a:r>
            <a:r>
              <a:rPr lang="en-US" sz="1200" b="0" i="1" u="none" strike="noStrike" kern="1200" baseline="0" dirty="0" smtClean="0">
                <a:solidFill>
                  <a:schemeClr val="tx1"/>
                </a:solidFill>
                <a:latin typeface="+mn-lt"/>
                <a:ea typeface="+mn-ea"/>
                <a:cs typeface="+mn-cs"/>
              </a:rPr>
              <a:t>physical abuse</a:t>
            </a:r>
            <a:r>
              <a:rPr lang="en-US" sz="1200" b="0" i="0" u="none" strike="noStrike" kern="1200" baseline="0" dirty="0" smtClean="0">
                <a:solidFill>
                  <a:schemeClr val="tx1"/>
                </a:solidFill>
                <a:latin typeface="+mn-lt"/>
                <a:ea typeface="+mn-ea"/>
                <a:cs typeface="+mn-cs"/>
              </a:rPr>
              <a:t>, children are slapped, hit, kicked or pushed, or have objects thrown at them, causing wounds, broken bones or other injuries. Severe physical abuse can cause major injury, permanent physical or emotional damage, or even death. </a:t>
            </a:r>
            <a:r>
              <a:rPr lang="en-US" sz="1200" b="0" i="1" u="none" strike="noStrike" kern="1200" baseline="0" dirty="0" smtClean="0">
                <a:solidFill>
                  <a:schemeClr val="tx1"/>
                </a:solidFill>
                <a:latin typeface="+mn-lt"/>
                <a:ea typeface="+mn-ea"/>
                <a:cs typeface="+mn-cs"/>
              </a:rPr>
              <a:t>Sexual abuse </a:t>
            </a:r>
            <a:r>
              <a:rPr lang="en-US" sz="1200" b="0" i="0" u="none" strike="noStrike" kern="1200" baseline="0" dirty="0" smtClean="0">
                <a:solidFill>
                  <a:schemeClr val="tx1"/>
                </a:solidFill>
                <a:latin typeface="+mn-lt"/>
                <a:ea typeface="+mn-ea"/>
                <a:cs typeface="+mn-cs"/>
              </a:rPr>
              <a:t>includes a wide range of sexual behavior, including fondling, masturbation, intercourse or involving children in pornography. </a:t>
            </a:r>
            <a:r>
              <a:rPr lang="en-US" sz="1200" b="0" i="1" u="none" strike="noStrike" kern="1200" baseline="0" dirty="0" smtClean="0">
                <a:solidFill>
                  <a:schemeClr val="tx1"/>
                </a:solidFill>
                <a:latin typeface="+mn-lt"/>
                <a:ea typeface="+mn-ea"/>
                <a:cs typeface="+mn-cs"/>
              </a:rPr>
              <a:t>Emotional abuse </a:t>
            </a:r>
            <a:r>
              <a:rPr lang="en-US" sz="1200" b="0" i="0" u="none" strike="noStrike" kern="1200" baseline="0" dirty="0" smtClean="0">
                <a:solidFill>
                  <a:schemeClr val="tx1"/>
                </a:solidFill>
                <a:latin typeface="+mn-lt"/>
                <a:ea typeface="+mn-ea"/>
                <a:cs typeface="+mn-cs"/>
              </a:rPr>
              <a:t>involves humiliation, dishonoring or other acts carried out over time that terrorize or frighten the child. </a:t>
            </a:r>
            <a:r>
              <a:rPr lang="en-US" sz="1200" b="0" i="1" u="none" strike="noStrike" kern="1200" baseline="0" dirty="0" smtClean="0">
                <a:solidFill>
                  <a:schemeClr val="tx1"/>
                </a:solidFill>
                <a:latin typeface="+mn-lt"/>
                <a:ea typeface="+mn-ea"/>
                <a:cs typeface="+mn-cs"/>
              </a:rPr>
              <a:t>Neglect </a:t>
            </a:r>
            <a:r>
              <a:rPr lang="en-US" sz="1200" b="0" i="0" u="none" strike="noStrike" kern="1200" baseline="0" dirty="0" smtClean="0">
                <a:solidFill>
                  <a:schemeClr val="tx1"/>
                </a:solidFill>
                <a:latin typeface="+mn-lt"/>
                <a:ea typeface="+mn-ea"/>
                <a:cs typeface="+mn-cs"/>
              </a:rPr>
              <a:t>means not feeding or caring for a child’s basic needs or not adequately supervising a child.</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41</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7941E"/>
                </a:solidFill>
              </a:rPr>
              <a:t>You may be the biggest source of support and information to families</a:t>
            </a:r>
            <a:r>
              <a:rPr lang="en-US" baseline="0" dirty="0" smtClean="0">
                <a:solidFill>
                  <a:srgbClr val="F7941E"/>
                </a:solidFill>
              </a:rPr>
              <a:t> a</a:t>
            </a:r>
            <a:r>
              <a:rPr lang="en-US" dirty="0" smtClean="0">
                <a:solidFill>
                  <a:srgbClr val="F7941E"/>
                </a:solidFill>
              </a:rPr>
              <a:t>nd building</a:t>
            </a:r>
            <a:r>
              <a:rPr lang="en-US" baseline="0" dirty="0" smtClean="0">
                <a:solidFill>
                  <a:srgbClr val="F7941E"/>
                </a:solidFill>
              </a:rPr>
              <a:t> community with other families provides extra support. </a:t>
            </a:r>
            <a:endParaRPr lang="en-US" dirty="0" smtClean="0">
              <a:solidFill>
                <a:srgbClr val="F7941E"/>
              </a:solidFill>
            </a:endParaRPr>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42</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a:t>
            </a:r>
            <a:r>
              <a:rPr lang="en-US" baseline="0" dirty="0" smtClean="0"/>
              <a:t> resources include: local First 5, local Health Department, local Social Services (Child Protective Services), warm lines, mental health services, local schools, and libraries.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43</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may be the first person to suspect abuse and neglect. Child care</a:t>
            </a:r>
            <a:r>
              <a:rPr lang="en-US" baseline="0" dirty="0" smtClean="0"/>
              <a:t> providers are Mandated Reporters and must report known or suspected child abuse in order to protect the child. </a:t>
            </a:r>
            <a:r>
              <a:rPr lang="en-US" dirty="0" smtClean="0"/>
              <a:t>CPS will investigate the situation and provide help and services to the child and family as needed.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44</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45</a:t>
            </a:fld>
            <a:endParaRPr lang="en-US"/>
          </a:p>
        </p:txBody>
      </p:sp>
    </p:spTree>
    <p:extLst>
      <p:ext uri="{BB962C8B-B14F-4D97-AF65-F5344CB8AC3E}">
        <p14:creationId xmlns:p14="http://schemas.microsoft.com/office/powerpoint/2010/main" val="755270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46</a:t>
            </a:fld>
            <a:endParaRPr lang="en-US"/>
          </a:p>
        </p:txBody>
      </p:sp>
    </p:spTree>
    <p:extLst>
      <p:ext uri="{BB962C8B-B14F-4D97-AF65-F5344CB8AC3E}">
        <p14:creationId xmlns:p14="http://schemas.microsoft.com/office/powerpoint/2010/main" val="3134821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p:txBody>
      </p:sp>
      <p:sp>
        <p:nvSpPr>
          <p:cNvPr id="4" name="Slide Number Placeholder 3"/>
          <p:cNvSpPr>
            <a:spLocks noGrp="1"/>
          </p:cNvSpPr>
          <p:nvPr>
            <p:ph type="sldNum" sz="quarter" idx="10"/>
          </p:nvPr>
        </p:nvSpPr>
        <p:spPr/>
        <p:txBody>
          <a:bodyPr/>
          <a:lstStyle/>
          <a:p>
            <a:fld id="{A4D93EC3-2D65-4DD9-A32A-8DC841B0B660}" type="slidenum">
              <a:rPr lang="en-US" smtClean="0"/>
              <a:t>47</a:t>
            </a:fld>
            <a:endParaRPr lang="en-US"/>
          </a:p>
        </p:txBody>
      </p:sp>
    </p:spTree>
    <p:extLst>
      <p:ext uri="{BB962C8B-B14F-4D97-AF65-F5344CB8AC3E}">
        <p14:creationId xmlns:p14="http://schemas.microsoft.com/office/powerpoint/2010/main" val="1777793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48</a:t>
            </a:fld>
            <a:endParaRPr lang="en-US"/>
          </a:p>
        </p:txBody>
      </p:sp>
    </p:spTree>
    <p:extLst>
      <p:ext uri="{BB962C8B-B14F-4D97-AF65-F5344CB8AC3E}">
        <p14:creationId xmlns:p14="http://schemas.microsoft.com/office/powerpoint/2010/main" val="1777793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a:t>
            </a:r>
            <a:r>
              <a:rPr lang="en-US" baseline="0" dirty="0" smtClean="0"/>
              <a:t> with your local Fire Marshal for more information on preventing fires.  See the California Child Care Disaster Plan for information on conducting drills in child care programs.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49</a:t>
            </a:fld>
            <a:endParaRPr lang="en-US"/>
          </a:p>
        </p:txBody>
      </p:sp>
    </p:spTree>
    <p:extLst>
      <p:ext uri="{BB962C8B-B14F-4D97-AF65-F5344CB8AC3E}">
        <p14:creationId xmlns:p14="http://schemas.microsoft.com/office/powerpoint/2010/main" val="2728284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50</a:t>
            </a:fld>
            <a:endParaRPr lang="en-US"/>
          </a:p>
        </p:txBody>
      </p:sp>
    </p:spTree>
    <p:extLst>
      <p:ext uri="{BB962C8B-B14F-4D97-AF65-F5344CB8AC3E}">
        <p14:creationId xmlns:p14="http://schemas.microsoft.com/office/powerpoint/2010/main" val="14453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Growing children are at risk for injuries as they develop new physical, mental, and emotional abilities. They grow quickly and want to test and master their</a:t>
            </a:r>
          </a:p>
          <a:p>
            <a:r>
              <a:rPr lang="en-US" sz="1200" b="0" i="0" u="none" strike="noStrike" kern="1200" baseline="0" dirty="0" smtClean="0">
                <a:solidFill>
                  <a:schemeClr val="tx1"/>
                </a:solidFill>
                <a:latin typeface="+mn-lt"/>
                <a:ea typeface="+mn-ea"/>
                <a:cs typeface="+mn-cs"/>
              </a:rPr>
              <a:t>skills and environment. Their curiosity, fearlessness and lack of safety knowledge put them at risk of attempting actions for which they may lack the skills and physical capabilities. The type of injuries that may occur are related to their development.</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a:t>
            </a:fld>
            <a:endParaRPr lang="en-US"/>
          </a:p>
        </p:txBody>
      </p:sp>
    </p:spTree>
    <p:extLst>
      <p:ext uri="{BB962C8B-B14F-4D97-AF65-F5344CB8AC3E}">
        <p14:creationId xmlns:p14="http://schemas.microsoft.com/office/powerpoint/2010/main" val="707359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51</a:t>
            </a:fld>
            <a:endParaRPr lang="en-US"/>
          </a:p>
        </p:txBody>
      </p:sp>
    </p:spTree>
    <p:extLst>
      <p:ext uri="{BB962C8B-B14F-4D97-AF65-F5344CB8AC3E}">
        <p14:creationId xmlns:p14="http://schemas.microsoft.com/office/powerpoint/2010/main" val="3284568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your CPR and First aid certification up to date</a:t>
            </a:r>
            <a:r>
              <a:rPr lang="en-US" baseline="0" dirty="0" smtClean="0"/>
              <a:t> so you know how to respond to choking and suffocation emergencies.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52</a:t>
            </a:fld>
            <a:endParaRPr lang="en-US"/>
          </a:p>
        </p:txBody>
      </p:sp>
    </p:spTree>
    <p:extLst>
      <p:ext uri="{BB962C8B-B14F-4D97-AF65-F5344CB8AC3E}">
        <p14:creationId xmlns:p14="http://schemas.microsoft.com/office/powerpoint/2010/main" val="1204721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Foods, toys</a:t>
            </a:r>
            <a:r>
              <a:rPr lang="en-US" baseline="0" dirty="0" smtClean="0"/>
              <a:t>, and objects can be choking hazards. </a:t>
            </a:r>
            <a:r>
              <a:rPr lang="en-US" dirty="0" smtClean="0"/>
              <a:t>How many choking</a:t>
            </a:r>
            <a:r>
              <a:rPr lang="en-US" baseline="0" dirty="0" smtClean="0"/>
              <a:t> hazards can you see in the picture?  Keep a watchful eye for choking hazards, and keep them out of children’s reach. </a:t>
            </a:r>
            <a:r>
              <a:rPr lang="en-US" sz="1200" b="0" i="0" u="none" strike="noStrike" kern="1200" baseline="0" dirty="0" smtClean="0">
                <a:solidFill>
                  <a:schemeClr val="tx1"/>
                </a:solidFill>
                <a:latin typeface="+mn-lt"/>
                <a:ea typeface="+mn-ea"/>
                <a:cs typeface="+mn-cs"/>
              </a:rPr>
              <a:t>Objects smaller than 1 1/4" in diameter should not be accessible to children who put things in their mouths. </a:t>
            </a:r>
            <a:r>
              <a:rPr lang="en-US" baseline="0" dirty="0" smtClean="0"/>
              <a:t>Demonstrate the use of a “”choke tube”.</a:t>
            </a:r>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53</a:t>
            </a:fld>
            <a:endParaRPr lang="en-US"/>
          </a:p>
        </p:txBody>
      </p:sp>
    </p:spTree>
    <p:extLst>
      <p:ext uri="{BB962C8B-B14F-4D97-AF65-F5344CB8AC3E}">
        <p14:creationId xmlns:p14="http://schemas.microsoft.com/office/powerpoint/2010/main" val="30350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 not offer foods that are round, hard, small, thick, sticky, smooth or slippery to children younger than four years of age. For infants, foods should</a:t>
            </a:r>
          </a:p>
          <a:p>
            <a:r>
              <a:rPr lang="en-US" sz="1200" b="0" i="0" u="none" strike="noStrike" kern="1200" baseline="0" dirty="0" smtClean="0">
                <a:solidFill>
                  <a:schemeClr val="tx1"/>
                </a:solidFill>
                <a:latin typeface="+mn-lt"/>
                <a:ea typeface="+mn-ea"/>
                <a:cs typeface="+mn-cs"/>
              </a:rPr>
              <a:t>be cut in small pieces no longer than 1/4"; for toddlers, pieces no longer than 1/2". Make sure children are sitting for meals and snacks.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54</a:t>
            </a:fld>
            <a:endParaRPr lang="en-US"/>
          </a:p>
        </p:txBody>
      </p:sp>
    </p:spTree>
    <p:extLst>
      <p:ext uri="{BB962C8B-B14F-4D97-AF65-F5344CB8AC3E}">
        <p14:creationId xmlns:p14="http://schemas.microsoft.com/office/powerpoint/2010/main" val="3358625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Check toys and equipment regularly for small parts that may break off, such as eyes and noses on stuffed animals, buttons on doll clothes.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55</a:t>
            </a:fld>
            <a:endParaRPr lang="en-US"/>
          </a:p>
        </p:txBody>
      </p:sp>
    </p:spTree>
    <p:extLst>
      <p:ext uri="{BB962C8B-B14F-4D97-AF65-F5344CB8AC3E}">
        <p14:creationId xmlns:p14="http://schemas.microsoft.com/office/powerpoint/2010/main" val="2606357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Be aware of the needs and protections for children with developmental delays, swallowing or other disabilities.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56</a:t>
            </a:fld>
            <a:endParaRPr lang="en-US"/>
          </a:p>
        </p:txBody>
      </p:sp>
    </p:spTree>
    <p:extLst>
      <p:ext uri="{BB962C8B-B14F-4D97-AF65-F5344CB8AC3E}">
        <p14:creationId xmlns:p14="http://schemas.microsoft.com/office/powerpoint/2010/main" val="4005620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Although many injuries resulting from falls are minor (cuts and scrapes), many others such as heavy bleeding, broken bones, and head and eye injuries will be more severe and could be potentially life-threatening. Ask for examples of different kinds of falls at different ages/developmental stages.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57</a:t>
            </a:fld>
            <a:endParaRPr lang="en-US"/>
          </a:p>
        </p:txBody>
      </p:sp>
    </p:spTree>
    <p:extLst>
      <p:ext uri="{BB962C8B-B14F-4D97-AF65-F5344CB8AC3E}">
        <p14:creationId xmlns:p14="http://schemas.microsoft.com/office/powerpoint/2010/main" val="39715174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(Baby walkers are outlawed in child care.)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58</a:t>
            </a:fld>
            <a:endParaRPr lang="en-US"/>
          </a:p>
        </p:txBody>
      </p:sp>
    </p:spTree>
    <p:extLst>
      <p:ext uri="{BB962C8B-B14F-4D97-AF65-F5344CB8AC3E}">
        <p14:creationId xmlns:p14="http://schemas.microsoft.com/office/powerpoint/2010/main" val="28925275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Provide shock absorbent surfaces (rubber, sand, pea gravel, wood chips) and appropriate fall zones</a:t>
            </a:r>
            <a:r>
              <a:rPr lang="en-US" baseline="0" dirty="0" smtClean="0"/>
              <a:t> for climbing structures.</a:t>
            </a:r>
            <a:endParaRPr lang="en-US" dirty="0" smtClean="0"/>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59</a:t>
            </a:fld>
            <a:endParaRPr lang="en-US"/>
          </a:p>
        </p:txBody>
      </p:sp>
    </p:spTree>
    <p:extLst>
      <p:ext uri="{BB962C8B-B14F-4D97-AF65-F5344CB8AC3E}">
        <p14:creationId xmlns:p14="http://schemas.microsoft.com/office/powerpoint/2010/main" val="17084525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Remember, children are naturally active and playful.  You can encourage healthy physical activity while taking steps to reduce the risk of falls.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60</a:t>
            </a:fld>
            <a:endParaRPr lang="en-US"/>
          </a:p>
        </p:txBody>
      </p:sp>
    </p:spTree>
    <p:extLst>
      <p:ext uri="{BB962C8B-B14F-4D97-AF65-F5344CB8AC3E}">
        <p14:creationId xmlns:p14="http://schemas.microsoft.com/office/powerpoint/2010/main" val="3327142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participants work in small groups or pairs to predict</a:t>
            </a:r>
            <a:r>
              <a:rPr lang="en-US" baseline="0" dirty="0" smtClean="0"/>
              <a:t> what the prevention tips on the next slide for each developmental/age group. Then compare as a large group. Are there any ideas not mentioned on the slide?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a:t>
            </a:fld>
            <a:endParaRPr lang="en-US"/>
          </a:p>
        </p:txBody>
      </p:sp>
    </p:spTree>
    <p:extLst>
      <p:ext uri="{BB962C8B-B14F-4D97-AF65-F5344CB8AC3E}">
        <p14:creationId xmlns:p14="http://schemas.microsoft.com/office/powerpoint/2010/main" val="649441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61</a:t>
            </a:fld>
            <a:endParaRPr lang="en-US"/>
          </a:p>
        </p:txBody>
      </p:sp>
    </p:spTree>
    <p:extLst>
      <p:ext uri="{BB962C8B-B14F-4D97-AF65-F5344CB8AC3E}">
        <p14:creationId xmlns:p14="http://schemas.microsoft.com/office/powerpoint/2010/main" val="9427847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62</a:t>
            </a:fld>
            <a:endParaRPr lang="en-US"/>
          </a:p>
        </p:txBody>
      </p:sp>
    </p:spTree>
    <p:extLst>
      <p:ext uri="{BB962C8B-B14F-4D97-AF65-F5344CB8AC3E}">
        <p14:creationId xmlns:p14="http://schemas.microsoft.com/office/powerpoint/2010/main" val="41732488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63</a:t>
            </a:fld>
            <a:endParaRPr lang="en-US"/>
          </a:p>
        </p:txBody>
      </p:sp>
    </p:spTree>
    <p:extLst>
      <p:ext uri="{BB962C8B-B14F-4D97-AF65-F5344CB8AC3E}">
        <p14:creationId xmlns:p14="http://schemas.microsoft.com/office/powerpoint/2010/main" val="1241946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order refrigerator magnets with the poison control number from the Poison Control Center free of charge.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64</a:t>
            </a:fld>
            <a:endParaRPr lang="en-US"/>
          </a:p>
        </p:txBody>
      </p:sp>
    </p:spTree>
    <p:extLst>
      <p:ext uri="{BB962C8B-B14F-4D97-AF65-F5344CB8AC3E}">
        <p14:creationId xmlns:p14="http://schemas.microsoft.com/office/powerpoint/2010/main" val="546009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65</a:t>
            </a:fld>
            <a:endParaRPr lang="en-US"/>
          </a:p>
        </p:txBody>
      </p:sp>
    </p:spTree>
    <p:extLst>
      <p:ext uri="{BB962C8B-B14F-4D97-AF65-F5344CB8AC3E}">
        <p14:creationId xmlns:p14="http://schemas.microsoft.com/office/powerpoint/2010/main" val="1296056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 children are “top heavy” and can fall into a bucket and drown.</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66</a:t>
            </a:fld>
            <a:endParaRPr lang="en-US"/>
          </a:p>
        </p:txBody>
      </p:sp>
    </p:spTree>
    <p:extLst>
      <p:ext uri="{BB962C8B-B14F-4D97-AF65-F5344CB8AC3E}">
        <p14:creationId xmlns:p14="http://schemas.microsoft.com/office/powerpoint/2010/main" val="33662648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67</a:t>
            </a:fld>
            <a:endParaRPr lang="en-US"/>
          </a:p>
        </p:txBody>
      </p:sp>
    </p:spTree>
    <p:extLst>
      <p:ext uri="{BB962C8B-B14F-4D97-AF65-F5344CB8AC3E}">
        <p14:creationId xmlns:p14="http://schemas.microsoft.com/office/powerpoint/2010/main" val="828812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Portable wading pools are not recommended for child care programs.</a:t>
            </a:r>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68</a:t>
            </a:fld>
            <a:endParaRPr lang="en-US"/>
          </a:p>
        </p:txBody>
      </p:sp>
    </p:spTree>
    <p:extLst>
      <p:ext uri="{BB962C8B-B14F-4D97-AF65-F5344CB8AC3E}">
        <p14:creationId xmlns:p14="http://schemas.microsoft.com/office/powerpoint/2010/main" val="17733153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69</a:t>
            </a:fld>
            <a:endParaRPr lang="en-US"/>
          </a:p>
        </p:txBody>
      </p:sp>
    </p:spTree>
    <p:extLst>
      <p:ext uri="{BB962C8B-B14F-4D97-AF65-F5344CB8AC3E}">
        <p14:creationId xmlns:p14="http://schemas.microsoft.com/office/powerpoint/2010/main" val="5587225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Child Passenger Safety Laws must be posted in licensed child care centers.</a:t>
            </a:r>
          </a:p>
          <a:p>
            <a:r>
              <a:rPr lang="en-US" dirty="0" smtClean="0"/>
              <a:t>You can find this</a:t>
            </a:r>
            <a:r>
              <a:rPr lang="en-US" baseline="0" dirty="0" smtClean="0"/>
              <a:t> poster on the Child Passenger Safety web page of the CDPH website. www.cdph.ca.gov/Programs/CCDPHP/DCDIC/SACB/Pages/ChildPassengerSafety(CPS)InCalifornia.aspx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70</a:t>
            </a:fld>
            <a:endParaRPr lang="en-US"/>
          </a:p>
        </p:txBody>
      </p:sp>
    </p:spTree>
    <p:extLst>
      <p:ext uri="{BB962C8B-B14F-4D97-AF65-F5344CB8AC3E}">
        <p14:creationId xmlns:p14="http://schemas.microsoft.com/office/powerpoint/2010/main" val="162635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a:t>
            </a:fld>
            <a:endParaRPr lang="en-US"/>
          </a:p>
        </p:txBody>
      </p:sp>
    </p:spTree>
    <p:extLst>
      <p:ext uri="{BB962C8B-B14F-4D97-AF65-F5344CB8AC3E}">
        <p14:creationId xmlns:p14="http://schemas.microsoft.com/office/powerpoint/2010/main" val="6494417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Sadly, every year children die after being left in a car that gets too hot. </a:t>
            </a:r>
            <a:r>
              <a:rPr lang="en-US" dirty="0" smtClean="0"/>
              <a:t>Some</a:t>
            </a:r>
            <a:r>
              <a:rPr lang="en-US" baseline="0" dirty="0" smtClean="0"/>
              <a:t> motor vehicle accidents happen when the car is not moving or the child is not even in the car.  Follow these safety tips to keep children safe in and around cars.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71</a:t>
            </a:fld>
            <a:endParaRPr lang="en-US"/>
          </a:p>
        </p:txBody>
      </p:sp>
    </p:spTree>
    <p:extLst>
      <p:ext uri="{BB962C8B-B14F-4D97-AF65-F5344CB8AC3E}">
        <p14:creationId xmlns:p14="http://schemas.microsoft.com/office/powerpoint/2010/main" val="5604925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72</a:t>
            </a:fld>
            <a:endParaRPr lang="en-US"/>
          </a:p>
        </p:txBody>
      </p:sp>
    </p:spTree>
    <p:extLst>
      <p:ext uri="{BB962C8B-B14F-4D97-AF65-F5344CB8AC3E}">
        <p14:creationId xmlns:p14="http://schemas.microsoft.com/office/powerpoint/2010/main" val="27397903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A field trip</a:t>
            </a:r>
            <a:r>
              <a:rPr lang="en-US" baseline="0" dirty="0" smtClean="0"/>
              <a:t> to your relocation site in the event of a disaster can be fun for children and serves as a good drill.</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73</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74</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75</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76</a:t>
            </a:fld>
            <a:endParaRPr lang="en-US"/>
          </a:p>
        </p:txBody>
      </p:sp>
    </p:spTree>
    <p:extLst>
      <p:ext uri="{BB962C8B-B14F-4D97-AF65-F5344CB8AC3E}">
        <p14:creationId xmlns:p14="http://schemas.microsoft.com/office/powerpoint/2010/main" val="27326900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77</a:t>
            </a:fld>
            <a:endParaRPr lang="en-US"/>
          </a:p>
        </p:txBody>
      </p:sp>
    </p:spTree>
    <p:extLst>
      <p:ext uri="{BB962C8B-B14F-4D97-AF65-F5344CB8AC3E}">
        <p14:creationId xmlns:p14="http://schemas.microsoft.com/office/powerpoint/2010/main" val="19323594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After experiencing a disaster—whether it is a flood, earthquake, fire, or human caused event, children may react in ways that are difficult to understand.</a:t>
            </a:r>
            <a:endParaRPr lang="en-US" dirty="0" smtClean="0"/>
          </a:p>
          <a:p>
            <a:r>
              <a:rPr lang="en-US" dirty="0" smtClean="0"/>
              <a:t>Refer to the CCHP Health and Safety Note, Young Children and Disasters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78</a:t>
            </a:fld>
            <a:endParaRPr lang="en-US"/>
          </a:p>
        </p:txBody>
      </p:sp>
    </p:spTree>
    <p:extLst>
      <p:ext uri="{BB962C8B-B14F-4D97-AF65-F5344CB8AC3E}">
        <p14:creationId xmlns:p14="http://schemas.microsoft.com/office/powerpoint/2010/main" val="17831851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79</a:t>
            </a:fld>
            <a:endParaRPr lang="en-US"/>
          </a:p>
        </p:txBody>
      </p:sp>
    </p:spTree>
    <p:extLst>
      <p:ext uri="{BB962C8B-B14F-4D97-AF65-F5344CB8AC3E}">
        <p14:creationId xmlns:p14="http://schemas.microsoft.com/office/powerpoint/2010/main" val="22904365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80</a:t>
            </a:fld>
            <a:endParaRPr lang="en-US"/>
          </a:p>
        </p:txBody>
      </p:sp>
    </p:spTree>
    <p:extLst>
      <p:ext uri="{BB962C8B-B14F-4D97-AF65-F5344CB8AC3E}">
        <p14:creationId xmlns:p14="http://schemas.microsoft.com/office/powerpoint/2010/main" val="2290436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a:t>
            </a:fld>
            <a:endParaRPr lang="en-US"/>
          </a:p>
        </p:txBody>
      </p:sp>
    </p:spTree>
    <p:extLst>
      <p:ext uri="{BB962C8B-B14F-4D97-AF65-F5344CB8AC3E}">
        <p14:creationId xmlns:p14="http://schemas.microsoft.com/office/powerpoint/2010/main" val="32608106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81</a:t>
            </a:fld>
            <a:endParaRPr lang="en-US"/>
          </a:p>
        </p:txBody>
      </p:sp>
    </p:spTree>
    <p:extLst>
      <p:ext uri="{BB962C8B-B14F-4D97-AF65-F5344CB8AC3E}">
        <p14:creationId xmlns:p14="http://schemas.microsoft.com/office/powerpoint/2010/main" val="7846066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82</a:t>
            </a:fld>
            <a:endParaRPr lang="en-US"/>
          </a:p>
        </p:txBody>
      </p:sp>
    </p:spTree>
    <p:extLst>
      <p:ext uri="{BB962C8B-B14F-4D97-AF65-F5344CB8AC3E}">
        <p14:creationId xmlns:p14="http://schemas.microsoft.com/office/powerpoint/2010/main" val="42560729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take care of your self!</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83</a:t>
            </a:fld>
            <a:endParaRPr lang="en-US"/>
          </a:p>
        </p:txBody>
      </p:sp>
    </p:spTree>
    <p:extLst>
      <p:ext uri="{BB962C8B-B14F-4D97-AF65-F5344CB8AC3E}">
        <p14:creationId xmlns:p14="http://schemas.microsoft.com/office/powerpoint/2010/main" val="27803667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84</a:t>
            </a:fld>
            <a:endParaRPr lang="en-US"/>
          </a:p>
        </p:txBody>
      </p:sp>
    </p:spTree>
    <p:extLst>
      <p:ext uri="{BB962C8B-B14F-4D97-AF65-F5344CB8AC3E}">
        <p14:creationId xmlns:p14="http://schemas.microsoft.com/office/powerpoint/2010/main" val="18536441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85</a:t>
            </a:fld>
            <a:endParaRPr lang="en-US"/>
          </a:p>
        </p:txBody>
      </p:sp>
    </p:spTree>
    <p:extLst>
      <p:ext uri="{BB962C8B-B14F-4D97-AF65-F5344CB8AC3E}">
        <p14:creationId xmlns:p14="http://schemas.microsoft.com/office/powerpoint/2010/main" val="16218952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Opportunity for demonstration</a:t>
            </a:r>
            <a:r>
              <a:rPr lang="en-US" baseline="0" dirty="0" smtClean="0"/>
              <a:t> or lifting exercise.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86</a:t>
            </a:fld>
            <a:endParaRPr lang="en-US"/>
          </a:p>
        </p:txBody>
      </p:sp>
    </p:spTree>
    <p:extLst>
      <p:ext uri="{BB962C8B-B14F-4D97-AF65-F5344CB8AC3E}">
        <p14:creationId xmlns:p14="http://schemas.microsoft.com/office/powerpoint/2010/main" val="16020946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87</a:t>
            </a:fld>
            <a:endParaRPr lang="en-US"/>
          </a:p>
        </p:txBody>
      </p:sp>
    </p:spTree>
    <p:extLst>
      <p:ext uri="{BB962C8B-B14F-4D97-AF65-F5344CB8AC3E}">
        <p14:creationId xmlns:p14="http://schemas.microsoft.com/office/powerpoint/2010/main" val="42276306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88</a:t>
            </a:fld>
            <a:endParaRPr lang="en-US"/>
          </a:p>
        </p:txBody>
      </p:sp>
    </p:spTree>
    <p:extLst>
      <p:ext uri="{BB962C8B-B14F-4D97-AF65-F5344CB8AC3E}">
        <p14:creationId xmlns:p14="http://schemas.microsoft.com/office/powerpoint/2010/main" val="14546307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89</a:t>
            </a:fld>
            <a:endParaRPr lang="en-US"/>
          </a:p>
        </p:txBody>
      </p:sp>
    </p:spTree>
    <p:extLst>
      <p:ext uri="{BB962C8B-B14F-4D97-AF65-F5344CB8AC3E}">
        <p14:creationId xmlns:p14="http://schemas.microsoft.com/office/powerpoint/2010/main" val="9910362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90</a:t>
            </a:fld>
            <a:endParaRPr lang="en-US"/>
          </a:p>
        </p:txBody>
      </p:sp>
    </p:spTree>
    <p:extLst>
      <p:ext uri="{BB962C8B-B14F-4D97-AF65-F5344CB8AC3E}">
        <p14:creationId xmlns:p14="http://schemas.microsoft.com/office/powerpoint/2010/main" val="396337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a:t>
            </a:fld>
            <a:endParaRPr lang="en-US"/>
          </a:p>
        </p:txBody>
      </p:sp>
    </p:spTree>
    <p:extLst>
      <p:ext uri="{BB962C8B-B14F-4D97-AF65-F5344CB8AC3E}">
        <p14:creationId xmlns:p14="http://schemas.microsoft.com/office/powerpoint/2010/main" val="7658004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91</a:t>
            </a:fld>
            <a:endParaRPr lang="en-US"/>
          </a:p>
        </p:txBody>
      </p:sp>
    </p:spTree>
    <p:extLst>
      <p:ext uri="{BB962C8B-B14F-4D97-AF65-F5344CB8AC3E}">
        <p14:creationId xmlns:p14="http://schemas.microsoft.com/office/powerpoint/2010/main" val="2116414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time allows,</a:t>
            </a:r>
            <a:r>
              <a:rPr lang="en-US" baseline="0" dirty="0" smtClean="0"/>
              <a:t> this is a good time for small group and/or problems solving scenarios. </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92</a:t>
            </a:fld>
            <a:endParaRPr lang="en-US"/>
          </a:p>
        </p:txBody>
      </p:sp>
    </p:spTree>
    <p:extLst>
      <p:ext uri="{BB962C8B-B14F-4D97-AF65-F5344CB8AC3E}">
        <p14:creationId xmlns:p14="http://schemas.microsoft.com/office/powerpoint/2010/main" val="10138823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93</a:t>
            </a:fld>
            <a:endParaRPr lang="en-US"/>
          </a:p>
        </p:txBody>
      </p:sp>
    </p:spTree>
    <p:extLst>
      <p:ext uri="{BB962C8B-B14F-4D97-AF65-F5344CB8AC3E}">
        <p14:creationId xmlns:p14="http://schemas.microsoft.com/office/powerpoint/2010/main" val="554320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use a series of checklists (for example, one for safety, one for first aid supplies, etc. or one checklist that is more comprehensive, such as the Health and Safety Checklist for ECE based on Caring for Our Children National Health and Safety Performance Standards.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94</a:t>
            </a:fld>
            <a:endParaRPr lang="en-US"/>
          </a:p>
        </p:txBody>
      </p:sp>
    </p:spTree>
    <p:extLst>
      <p:ext uri="{BB962C8B-B14F-4D97-AF65-F5344CB8AC3E}">
        <p14:creationId xmlns:p14="http://schemas.microsoft.com/office/powerpoint/2010/main" val="18241908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ECE Health and Safety Checklist is comprehensive. It has live links to the Caring for</a:t>
            </a:r>
            <a:r>
              <a:rPr lang="en-US" baseline="0" dirty="0" smtClean="0"/>
              <a:t> Our Children National Health and Safety Performance Standards that could cause the most harm if not followed in ECE programs. It can be found on the CCHP website.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95</a:t>
            </a:fld>
            <a:endParaRPr lang="en-US"/>
          </a:p>
        </p:txBody>
      </p:sp>
    </p:spTree>
    <p:extLst>
      <p:ext uri="{BB962C8B-B14F-4D97-AF65-F5344CB8AC3E}">
        <p14:creationId xmlns:p14="http://schemas.microsoft.com/office/powerpoint/2010/main" val="36575403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a:t>
            </a:r>
            <a:r>
              <a:rPr lang="en-US" baseline="0" dirty="0" smtClean="0"/>
              <a:t> local resources, use the resource table for reference.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96</a:t>
            </a:fld>
            <a:endParaRPr lang="en-US"/>
          </a:p>
        </p:txBody>
      </p:sp>
    </p:spTree>
    <p:extLst>
      <p:ext uri="{BB962C8B-B14F-4D97-AF65-F5344CB8AC3E}">
        <p14:creationId xmlns:p14="http://schemas.microsoft.com/office/powerpoint/2010/main" val="2561647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629400" y="6096000"/>
            <a:ext cx="2133600" cy="365125"/>
          </a:xfrm>
        </p:spPr>
        <p:txBody>
          <a:bodyPr/>
          <a:lstStyle/>
          <a:p>
            <a:fld id="{C00D77F3-4AD4-4B6D-8852-AE1714CA8AE8}" type="datetimeFigureOut">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9403-6ABF-4C3F-BFEE-AEE4CCE1A6EF}" type="slidenum">
              <a:rPr lang="en-US" smtClean="0"/>
              <a:t>‹#›</a:t>
            </a:fld>
            <a:endParaRPr lang="en-US"/>
          </a:p>
        </p:txBody>
      </p:sp>
    </p:spTree>
    <p:custDataLst>
      <p:tags r:id="rId1"/>
    </p:custDataLst>
    <p:extLst>
      <p:ext uri="{BB962C8B-B14F-4D97-AF65-F5344CB8AC3E}">
        <p14:creationId xmlns:p14="http://schemas.microsoft.com/office/powerpoint/2010/main" val="20317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0D77F3-4AD4-4B6D-8852-AE1714CA8AE8}" type="datetimeFigureOut">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133375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0D77F3-4AD4-4B6D-8852-AE1714CA8AE8}" type="datetimeFigureOut">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20807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0D77F3-4AD4-4B6D-8852-AE1714CA8AE8}" type="datetimeFigureOut">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157972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0D77F3-4AD4-4B6D-8852-AE1714CA8AE8}" type="datetimeFigureOut">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2457024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0D77F3-4AD4-4B6D-8852-AE1714CA8AE8}" type="datetimeFigureOut">
              <a:rPr lang="en-US" smtClean="0"/>
              <a:t>9/10/2018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229583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0D77F3-4AD4-4B6D-8852-AE1714CA8AE8}" type="datetimeFigureOut">
              <a:rPr lang="en-US" smtClean="0"/>
              <a:t>9/10/2018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384092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0D77F3-4AD4-4B6D-8852-AE1714CA8AE8}" type="datetimeFigureOut">
              <a:rPr lang="en-US" smtClean="0"/>
              <a:t>9/10/2018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2820253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D77F3-4AD4-4B6D-8852-AE1714CA8AE8}" type="datetimeFigureOut">
              <a:rPr lang="en-US" smtClean="0"/>
              <a:t>9/10/2018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1844933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0D77F3-4AD4-4B6D-8852-AE1714CA8AE8}" type="datetimeFigureOut">
              <a:rPr lang="en-US" smtClean="0"/>
              <a:t>9/10/2018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181343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0D77F3-4AD4-4B6D-8852-AE1714CA8AE8}" type="datetimeFigureOut">
              <a:rPr lang="en-US" smtClean="0"/>
              <a:t>9/10/2018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349050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553200" y="60198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D77F3-4AD4-4B6D-8852-AE1714CA8AE8}" type="datetimeFigureOut">
              <a:rPr lang="en-US" smtClean="0"/>
              <a:t>9/10/2018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59403-6ABF-4C3F-BFEE-AEE4CCE1A6EF}" type="slidenum">
              <a:rPr lang="en-US" smtClean="0"/>
              <a:t>‹#›</a:t>
            </a:fld>
            <a:endParaRPr lang="en-US"/>
          </a:p>
        </p:txBody>
      </p:sp>
      <p:pic>
        <p:nvPicPr>
          <p:cNvPr id="1026" name="Picture 2" descr="O:\CCHP\Preventive Health\presentation slides\Footers_rev_apr20\CCHP_Prevention_PPTfooter_Mod2.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108700"/>
            <a:ext cx="9144000" cy="76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3"/>
    </p:custDataLst>
    <p:extLst>
      <p:ext uri="{BB962C8B-B14F-4D97-AF65-F5344CB8AC3E}">
        <p14:creationId xmlns:p14="http://schemas.microsoft.com/office/powerpoint/2010/main" val="22116060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hyperlink" Target="http://www.cdc.gov/ncbddd/actearly/index.html" TargetMode="Externa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13.jpeg"/><Relationship Id="rId4" Type="http://schemas.openxmlformats.org/officeDocument/2006/relationships/hyperlink" Target="http://www.nichd.nih.gov/"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hyperlink" Target="http://www.nichd.nih.gov/" TargetMode="Externa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hyperlink" Target="http://www.nichd.nih.gov/" TargetMode="Externa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hyperlink" Target="http://www.purplecrying.info/"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42.xml"/><Relationship Id="rId5" Type="http://schemas.openxmlformats.org/officeDocument/2006/relationships/hyperlink" Target="http://www.nichd.nih.gov/" TargetMode="Externa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48.xml"/><Relationship Id="rId4" Type="http://schemas.openxmlformats.org/officeDocument/2006/relationships/hyperlink" Target="http://childcare.mandatedreporterca.com/"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49.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19.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56.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6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68.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69.xml"/><Relationship Id="rId4" Type="http://schemas.openxmlformats.org/officeDocument/2006/relationships/image" Target="../media/image22.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71.xml"/><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3.xml"/><Relationship Id="rId4" Type="http://schemas.openxmlformats.org/officeDocument/2006/relationships/image" Target="../media/image24.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tags" Target="../tags/tag7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7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7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xml"/><Relationship Id="rId1" Type="http://schemas.openxmlformats.org/officeDocument/2006/relationships/tags" Target="../tags/tag79.xml"/><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tags" Target="../tags/tag81.xml"/><Relationship Id="rId4" Type="http://schemas.openxmlformats.org/officeDocument/2006/relationships/hyperlink" Target="https://cchp.ucsf.edu/content/resources/young-children-and-disasters-health-and-safety-note"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84.xml"/><Relationship Id="rId4" Type="http://schemas.openxmlformats.org/officeDocument/2006/relationships/image" Target="../media/image2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9.xml"/><Relationship Id="rId4" Type="http://schemas.openxmlformats.org/officeDocument/2006/relationships/image" Target="../media/image27.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ags" Target="../tags/tag90.xml"/><Relationship Id="rId4" Type="http://schemas.openxmlformats.org/officeDocument/2006/relationships/image" Target="../media/image28.emf"/></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9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9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5.xml.rels><?xml version="1.0" encoding="UTF-8" standalone="yes"?>
<Relationships xmlns="http://schemas.openxmlformats.org/package/2006/relationships"><Relationship Id="rId8" Type="http://schemas.openxmlformats.org/officeDocument/2006/relationships/hyperlink" Target="http://cfoc.nrckids.org/" TargetMode="External"/><Relationship Id="rId3" Type="http://schemas.openxmlformats.org/officeDocument/2006/relationships/slideLayout" Target="../slideLayouts/slideLayout7.xml"/><Relationship Id="rId7" Type="http://schemas.openxmlformats.org/officeDocument/2006/relationships/hyperlink" Target="https://cchp.ucsf.edu/content/forms#hscr" TargetMode="External"/><Relationship Id="rId2" Type="http://schemas.openxmlformats.org/officeDocument/2006/relationships/tags" Target="../tags/tag98.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oleObject" Target="../embeddings/oleObject1.bin"/><Relationship Id="rId4"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99.xml"/><Relationship Id="rId6" Type="http://schemas.openxmlformats.org/officeDocument/2006/relationships/hyperlink" Target="https://cchp.ucsf.edu/content/resources/cchp-health-and-safety-checklist-users-manual" TargetMode="External"/><Relationship Id="rId5" Type="http://schemas.openxmlformats.org/officeDocument/2006/relationships/hyperlink" Target="https://cchp.ucsf.edu/content/resources/cchp-health-and-safety-checklist" TargetMode="External"/><Relationship Id="rId4" Type="http://schemas.openxmlformats.org/officeDocument/2006/relationships/hyperlink" Target="http://nrckid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HP_Prevention_PPTfooter_Mod2.png"/>
          <p:cNvPicPr>
            <a:picLocks noChangeAspect="1"/>
          </p:cNvPicPr>
          <p:nvPr/>
        </p:nvPicPr>
        <p:blipFill>
          <a:blip r:embed="rId4"/>
          <a:stretch>
            <a:fillRect/>
          </a:stretch>
        </p:blipFill>
        <p:spPr>
          <a:xfrm>
            <a:off x="0" y="6096000"/>
            <a:ext cx="9144000" cy="762000"/>
          </a:xfrm>
          <a:prstGeom prst="rect">
            <a:avLst/>
          </a:prstGeom>
        </p:spPr>
      </p:pic>
      <p:pic>
        <p:nvPicPr>
          <p:cNvPr id="5" name="Picture 4" descr="CCHP_Prevention_PPT_hand.png"/>
          <p:cNvPicPr>
            <a:picLocks noChangeAspect="1"/>
          </p:cNvPicPr>
          <p:nvPr/>
        </p:nvPicPr>
        <p:blipFill>
          <a:blip r:embed="rId5"/>
          <a:stretch>
            <a:fillRect/>
          </a:stretch>
        </p:blipFill>
        <p:spPr>
          <a:xfrm>
            <a:off x="2862062" y="2631066"/>
            <a:ext cx="2659380" cy="2811780"/>
          </a:xfrm>
          <a:prstGeom prst="rect">
            <a:avLst/>
          </a:prstGeom>
        </p:spPr>
      </p:pic>
      <p:pic>
        <p:nvPicPr>
          <p:cNvPr id="11" name="Picture 10" descr="CCHP_Prevention_PPT_Title-Mod2.png"/>
          <p:cNvPicPr>
            <a:picLocks noChangeAspect="1"/>
          </p:cNvPicPr>
          <p:nvPr/>
        </p:nvPicPr>
        <p:blipFill>
          <a:blip r:embed="rId6"/>
          <a:stretch>
            <a:fillRect/>
          </a:stretch>
        </p:blipFill>
        <p:spPr>
          <a:xfrm>
            <a:off x="-1" y="2109642"/>
            <a:ext cx="9144000" cy="423746"/>
          </a:xfrm>
          <a:prstGeom prst="rect">
            <a:avLst/>
          </a:prstGeom>
        </p:spPr>
      </p:pic>
      <p:pic>
        <p:nvPicPr>
          <p:cNvPr id="7" name="Picture 6" descr="CCHP_Prevention_PPT_Title.png"/>
          <p:cNvPicPr>
            <a:picLocks noChangeAspect="1"/>
          </p:cNvPicPr>
          <p:nvPr/>
        </p:nvPicPr>
        <p:blipFill>
          <a:blip r:embed="rId7"/>
          <a:stretch>
            <a:fillRect/>
          </a:stretch>
        </p:blipFill>
        <p:spPr>
          <a:xfrm>
            <a:off x="0" y="342988"/>
            <a:ext cx="9144000" cy="1642946"/>
          </a:xfrm>
          <a:prstGeom prst="rect">
            <a:avLst/>
          </a:prstGeom>
        </p:spPr>
      </p:pic>
      <p:sp>
        <p:nvSpPr>
          <p:cNvPr id="2" name="TextBox 1"/>
          <p:cNvSpPr txBox="1"/>
          <p:nvPr/>
        </p:nvSpPr>
        <p:spPr>
          <a:xfrm>
            <a:off x="304800" y="5726668"/>
            <a:ext cx="8915400" cy="369332"/>
          </a:xfrm>
          <a:prstGeom prst="rect">
            <a:avLst/>
          </a:prstGeom>
          <a:noFill/>
        </p:spPr>
        <p:txBody>
          <a:bodyPr wrap="square" rtlCol="0">
            <a:spAutoFit/>
          </a:bodyPr>
          <a:lstStyle/>
          <a:p>
            <a:r>
              <a:rPr lang="en-US" dirty="0" smtClean="0"/>
              <a:t>Funded through the California Department of Education, Early Education Support Division</a:t>
            </a:r>
            <a:endParaRPr lang="en-US" dirty="0"/>
          </a:p>
        </p:txBody>
      </p:sp>
    </p:spTree>
    <p:custDataLst>
      <p:tags r:id="rId1"/>
    </p:custDataLst>
    <p:extLst>
      <p:ext uri="{BB962C8B-B14F-4D97-AF65-F5344CB8AC3E}">
        <p14:creationId xmlns:p14="http://schemas.microsoft.com/office/powerpoint/2010/main" val="39319441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162050"/>
          </a:xfrm>
          <a:solidFill>
            <a:srgbClr val="8DC63F"/>
          </a:solidFill>
        </p:spPr>
        <p:txBody>
          <a:bodyPr/>
          <a:lstStyle/>
          <a:p>
            <a:r>
              <a:rPr lang="en-US" dirty="0" smtClean="0"/>
              <a:t>7 to 12 months old</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07" y="1219200"/>
            <a:ext cx="8889823" cy="4405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07" y="1883092"/>
            <a:ext cx="8920303" cy="42129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715000" y="1883092"/>
            <a:ext cx="3200400" cy="4222434"/>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7097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162050"/>
          </a:xfrm>
          <a:solidFill>
            <a:srgbClr val="8DC63F"/>
          </a:solidFill>
        </p:spPr>
        <p:txBody>
          <a:bodyPr/>
          <a:lstStyle/>
          <a:p>
            <a:r>
              <a:rPr lang="en-US" dirty="0" smtClean="0"/>
              <a:t>7 to 12 months old</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07" y="1219200"/>
            <a:ext cx="8889823" cy="4405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07" y="1883092"/>
            <a:ext cx="8920303" cy="42129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186252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 y="-36651"/>
            <a:ext cx="8315325" cy="687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651182" y="685800"/>
            <a:ext cx="3103245" cy="615696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9381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 y="-36651"/>
            <a:ext cx="8315325" cy="687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43680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78984"/>
            <a:ext cx="8839200" cy="693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715000" y="685800"/>
            <a:ext cx="3103245" cy="615696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50408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78984"/>
            <a:ext cx="8839200" cy="693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8743958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
            <a:ext cx="7319148" cy="6355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34000" y="609600"/>
            <a:ext cx="2590799" cy="573085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5679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
            <a:ext cx="7319148" cy="6355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612268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a:solidFill>
            <a:srgbClr val="8DC63F"/>
          </a:solidFill>
        </p:spPr>
        <p:txBody>
          <a:bodyPr/>
          <a:lstStyle/>
          <a:p>
            <a:r>
              <a:rPr lang="en-US" dirty="0" smtClean="0"/>
              <a:t>Developmental Delay</a:t>
            </a:r>
            <a:endParaRPr lang="en-US" dirty="0"/>
          </a:p>
        </p:txBody>
      </p:sp>
      <p:sp>
        <p:nvSpPr>
          <p:cNvPr id="5" name="Content Placeholder 4"/>
          <p:cNvSpPr>
            <a:spLocks noGrp="1"/>
          </p:cNvSpPr>
          <p:nvPr>
            <p:ph idx="1"/>
          </p:nvPr>
        </p:nvSpPr>
        <p:spPr/>
        <p:txBody>
          <a:bodyPr/>
          <a:lstStyle/>
          <a:p>
            <a:r>
              <a:rPr lang="en-US" dirty="0"/>
              <a:t>Children with developmental delays may have unique risks for injury.  </a:t>
            </a:r>
            <a:endParaRPr lang="en-US" dirty="0" smtClean="0"/>
          </a:p>
          <a:p>
            <a:r>
              <a:rPr lang="en-US" dirty="0" smtClean="0"/>
              <a:t>For </a:t>
            </a:r>
            <a:r>
              <a:rPr lang="en-US" dirty="0"/>
              <a:t>more information on developmental milestones and developmental delay go to the CDC website </a:t>
            </a:r>
            <a:r>
              <a:rPr lang="en-US" b="1" dirty="0"/>
              <a:t>Learn the Signs. Act Early. </a:t>
            </a:r>
          </a:p>
          <a:p>
            <a:pPr marL="0" indent="0" algn="ctr">
              <a:buNone/>
            </a:pPr>
            <a:r>
              <a:rPr lang="en-US" dirty="0" smtClean="0">
                <a:hlinkClick r:id="rId3"/>
              </a:rPr>
              <a:t>www.cdc.gov/ncbddd/actearly/index.html</a:t>
            </a:r>
            <a:r>
              <a:rPr lang="en-US" dirty="0" smtClean="0"/>
              <a:t> </a:t>
            </a:r>
            <a:endParaRPr lang="en-US" dirty="0"/>
          </a:p>
        </p:txBody>
      </p:sp>
    </p:spTree>
    <p:custDataLst>
      <p:tags r:id="rId1"/>
    </p:custDataLst>
    <p:extLst>
      <p:ext uri="{BB962C8B-B14F-4D97-AF65-F5344CB8AC3E}">
        <p14:creationId xmlns:p14="http://schemas.microsoft.com/office/powerpoint/2010/main" val="4275446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Preventing Childhood </a:t>
            </a:r>
            <a:r>
              <a:rPr lang="en-US" b="1" dirty="0" smtClean="0"/>
              <a:t>Injuries</a:t>
            </a:r>
            <a:br>
              <a:rPr lang="en-US" b="1" dirty="0" smtClean="0"/>
            </a:br>
            <a:r>
              <a:rPr lang="en-US" dirty="0" smtClean="0"/>
              <a:t>Topics</a:t>
            </a:r>
            <a:endParaRPr lang="en-US" dirty="0"/>
          </a:p>
        </p:txBody>
      </p:sp>
      <p:sp>
        <p:nvSpPr>
          <p:cNvPr id="6" name="Content Placeholder 5"/>
          <p:cNvSpPr>
            <a:spLocks noGrp="1"/>
          </p:cNvSpPr>
          <p:nvPr>
            <p:ph sz="half" idx="1"/>
          </p:nvPr>
        </p:nvSpPr>
        <p:spPr/>
        <p:txBody>
          <a:bodyPr/>
          <a:lstStyle/>
          <a:p>
            <a:r>
              <a:rPr lang="en-US" dirty="0"/>
              <a:t>SIDS and Other Sleep-Related Infant </a:t>
            </a:r>
            <a:r>
              <a:rPr lang="en-US" dirty="0" smtClean="0"/>
              <a:t>Deaths</a:t>
            </a:r>
          </a:p>
          <a:p>
            <a:r>
              <a:rPr lang="en-US" dirty="0" smtClean="0"/>
              <a:t>Shaken </a:t>
            </a:r>
            <a:r>
              <a:rPr lang="en-US" dirty="0"/>
              <a:t>Baby </a:t>
            </a:r>
            <a:r>
              <a:rPr lang="en-US" dirty="0" smtClean="0"/>
              <a:t>Syndrome</a:t>
            </a:r>
          </a:p>
          <a:p>
            <a:r>
              <a:rPr lang="en-US" dirty="0"/>
              <a:t>Brain Injury and Concussion</a:t>
            </a:r>
            <a:r>
              <a:rPr lang="en-US" dirty="0" smtClean="0"/>
              <a:t> </a:t>
            </a:r>
          </a:p>
          <a:p>
            <a:r>
              <a:rPr lang="en-US" dirty="0"/>
              <a:t>Child Abuse Prevention </a:t>
            </a:r>
            <a:endParaRPr lang="en-US" dirty="0" smtClean="0"/>
          </a:p>
          <a:p>
            <a:r>
              <a:rPr lang="en-US" dirty="0"/>
              <a:t>Burns and Fire </a:t>
            </a:r>
            <a:endParaRPr lang="en-US" dirty="0" smtClean="0"/>
          </a:p>
          <a:p>
            <a:r>
              <a:rPr lang="en-US" dirty="0" smtClean="0"/>
              <a:t>Choking</a:t>
            </a:r>
            <a:r>
              <a:rPr lang="en-US" dirty="0"/>
              <a:t>, Strangulation, Suffocation</a:t>
            </a:r>
          </a:p>
          <a:p>
            <a:endParaRPr lang="en-US" dirty="0"/>
          </a:p>
          <a:p>
            <a:endParaRPr lang="en-US" dirty="0"/>
          </a:p>
        </p:txBody>
      </p:sp>
      <p:sp>
        <p:nvSpPr>
          <p:cNvPr id="7" name="Content Placeholder 6"/>
          <p:cNvSpPr>
            <a:spLocks noGrp="1"/>
          </p:cNvSpPr>
          <p:nvPr>
            <p:ph sz="half" idx="2"/>
          </p:nvPr>
        </p:nvSpPr>
        <p:spPr/>
        <p:txBody>
          <a:bodyPr/>
          <a:lstStyle/>
          <a:p>
            <a:r>
              <a:rPr lang="en-US" dirty="0" smtClean="0"/>
              <a:t>Falls </a:t>
            </a:r>
          </a:p>
          <a:p>
            <a:r>
              <a:rPr lang="en-US" dirty="0" smtClean="0"/>
              <a:t>Poisoning </a:t>
            </a:r>
          </a:p>
          <a:p>
            <a:r>
              <a:rPr lang="en-US" dirty="0" smtClean="0"/>
              <a:t>Drowning </a:t>
            </a:r>
          </a:p>
          <a:p>
            <a:r>
              <a:rPr lang="en-US" dirty="0" smtClean="0"/>
              <a:t>Young </a:t>
            </a:r>
            <a:r>
              <a:rPr lang="en-US" dirty="0"/>
              <a:t>Children and Disasters </a:t>
            </a:r>
            <a:endParaRPr lang="en-US" dirty="0" smtClean="0"/>
          </a:p>
          <a:p>
            <a:r>
              <a:rPr lang="en-US" dirty="0" smtClean="0"/>
              <a:t>Child </a:t>
            </a:r>
            <a:r>
              <a:rPr lang="en-US" dirty="0"/>
              <a:t>Passenger </a:t>
            </a:r>
            <a:r>
              <a:rPr lang="en-US" dirty="0" smtClean="0"/>
              <a:t>Safety</a:t>
            </a:r>
          </a:p>
          <a:p>
            <a:r>
              <a:rPr lang="en-US" dirty="0" smtClean="0"/>
              <a:t>Field </a:t>
            </a:r>
            <a:r>
              <a:rPr lang="en-US" dirty="0"/>
              <a:t>Trip Safety </a:t>
            </a:r>
          </a:p>
          <a:p>
            <a:r>
              <a:rPr lang="en-US" dirty="0" smtClean="0"/>
              <a:t>School </a:t>
            </a:r>
            <a:r>
              <a:rPr lang="en-US" dirty="0"/>
              <a:t>Bus Safety</a:t>
            </a:r>
          </a:p>
          <a:p>
            <a:endParaRPr lang="en-US" dirty="0" smtClean="0"/>
          </a:p>
          <a:p>
            <a:endParaRPr lang="en-US" dirty="0"/>
          </a:p>
        </p:txBody>
      </p:sp>
    </p:spTree>
    <p:custDataLst>
      <p:tags r:id="rId1"/>
    </p:custDataLst>
    <p:extLst>
      <p:ext uri="{BB962C8B-B14F-4D97-AF65-F5344CB8AC3E}">
        <p14:creationId xmlns:p14="http://schemas.microsoft.com/office/powerpoint/2010/main" val="2268347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Understanding Childhood </a:t>
            </a:r>
            <a:r>
              <a:rPr lang="en-US" dirty="0"/>
              <a:t>Injuries</a:t>
            </a:r>
            <a:br>
              <a:rPr lang="en-US" dirty="0"/>
            </a:br>
            <a:r>
              <a:rPr lang="en-US" sz="4000" dirty="0"/>
              <a:t/>
            </a:r>
            <a:br>
              <a:rPr lang="en-US" sz="4000" dirty="0"/>
            </a:br>
            <a:endParaRPr lang="en-US" sz="4000" dirty="0"/>
          </a:p>
        </p:txBody>
      </p:sp>
      <p:sp>
        <p:nvSpPr>
          <p:cNvPr id="3" name="Content Placeholder 2"/>
          <p:cNvSpPr>
            <a:spLocks noGrp="1"/>
          </p:cNvSpPr>
          <p:nvPr>
            <p:ph idx="1"/>
          </p:nvPr>
        </p:nvSpPr>
        <p:spPr>
          <a:xfrm>
            <a:off x="1485899" y="1981200"/>
            <a:ext cx="6172200" cy="4495800"/>
          </a:xfrm>
          <a:solidFill>
            <a:srgbClr val="F7941E">
              <a:alpha val="22000"/>
            </a:srgbClr>
          </a:solidFill>
          <a:effectLst>
            <a:softEdge rad="317500"/>
          </a:effectLst>
        </p:spPr>
        <p:txBody>
          <a:bodyPr/>
          <a:lstStyle/>
          <a:p>
            <a:pPr marL="0" indent="0" algn="ctr">
              <a:buNone/>
            </a:pPr>
            <a:endParaRPr lang="en-US" dirty="0"/>
          </a:p>
        </p:txBody>
      </p:sp>
      <p:sp>
        <p:nvSpPr>
          <p:cNvPr id="4" name="Rectangle 3"/>
          <p:cNvSpPr/>
          <p:nvPr/>
        </p:nvSpPr>
        <p:spPr>
          <a:xfrm>
            <a:off x="2286000" y="3105835"/>
            <a:ext cx="4572000" cy="646331"/>
          </a:xfrm>
          <a:prstGeom prst="rect">
            <a:avLst/>
          </a:prstGeom>
        </p:spPr>
        <p:txBody>
          <a:bodyPr>
            <a:spAutoFit/>
          </a:bodyPr>
          <a:lstStyle/>
          <a:p>
            <a:endParaRPr lang="en-US" dirty="0"/>
          </a:p>
          <a:p>
            <a:endParaRPr lang="en-US" dirty="0"/>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2421614"/>
            <a:ext cx="5181599" cy="3671888"/>
          </a:xfrm>
          <a:prstGeom prst="rect">
            <a:avLst/>
          </a:prstGeom>
          <a:noFill/>
          <a:ln>
            <a:noFill/>
          </a:ln>
        </p:spPr>
      </p:pic>
    </p:spTree>
    <p:custDataLst>
      <p:tags r:id="rId1"/>
    </p:custDataLst>
    <p:extLst>
      <p:ext uri="{BB962C8B-B14F-4D97-AF65-F5344CB8AC3E}">
        <p14:creationId xmlns:p14="http://schemas.microsoft.com/office/powerpoint/2010/main" val="2968957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8458200" cy="1143000"/>
          </a:xfrm>
        </p:spPr>
        <p:txBody>
          <a:bodyPr>
            <a:normAutofit fontScale="90000"/>
          </a:bodyPr>
          <a:lstStyle/>
          <a:p>
            <a:r>
              <a:rPr lang="en-US" dirty="0" smtClean="0"/>
              <a:t/>
            </a:r>
            <a:br>
              <a:rPr lang="en-US" dirty="0" smtClean="0"/>
            </a:br>
            <a:r>
              <a:rPr lang="en-US" dirty="0" smtClean="0"/>
              <a:t/>
            </a:r>
            <a:br>
              <a:rPr lang="en-US" dirty="0" smtClean="0"/>
            </a:br>
            <a:r>
              <a:rPr lang="en-US" dirty="0" smtClean="0"/>
              <a:t>Sudden Infant Death Syndrome(SIDS) &amp; </a:t>
            </a:r>
            <a:br>
              <a:rPr lang="en-US" dirty="0" smtClean="0"/>
            </a:br>
            <a:r>
              <a:rPr lang="en-US" dirty="0" smtClean="0"/>
              <a:t>Other Sleep-Related Infant Deaths</a:t>
            </a:r>
            <a:br>
              <a:rPr lang="en-US" dirty="0" smtClean="0"/>
            </a:br>
            <a:r>
              <a:rPr lang="en-US" dirty="0" smtClean="0"/>
              <a:t/>
            </a:r>
            <a:br>
              <a:rPr lang="en-US" dirty="0" smtClean="0"/>
            </a:br>
            <a:endParaRPr lang="en-US" dirty="0"/>
          </a:p>
        </p:txBody>
      </p:sp>
      <p:sp>
        <p:nvSpPr>
          <p:cNvPr id="5" name="Content Placeholder 4"/>
          <p:cNvSpPr>
            <a:spLocks noGrp="1"/>
          </p:cNvSpPr>
          <p:nvPr>
            <p:ph idx="1"/>
          </p:nvPr>
        </p:nvSpPr>
        <p:spPr/>
        <p:txBody>
          <a:bodyPr>
            <a:normAutofit fontScale="92500" lnSpcReduction="10000"/>
          </a:bodyPr>
          <a:lstStyle/>
          <a:p>
            <a:r>
              <a:rPr lang="en-US" dirty="0"/>
              <a:t>SIDS is the death of an infant younger than 1 year of </a:t>
            </a:r>
            <a:r>
              <a:rPr lang="en-US" dirty="0" smtClean="0"/>
              <a:t>age that </a:t>
            </a:r>
            <a:r>
              <a:rPr lang="en-US" dirty="0"/>
              <a:t>is unexplained after a thorough scene </a:t>
            </a:r>
            <a:r>
              <a:rPr lang="en-US" dirty="0" smtClean="0"/>
              <a:t>investigation, autopsy</a:t>
            </a:r>
            <a:r>
              <a:rPr lang="en-US" dirty="0"/>
              <a:t>, and review of the clinical history. </a:t>
            </a:r>
            <a:endParaRPr lang="en-US" dirty="0" smtClean="0"/>
          </a:p>
          <a:p>
            <a:r>
              <a:rPr lang="en-US" dirty="0" smtClean="0"/>
              <a:t>Ninety</a:t>
            </a:r>
            <a:r>
              <a:rPr lang="en-US" dirty="0"/>
              <a:t> </a:t>
            </a:r>
            <a:r>
              <a:rPr lang="en-US" dirty="0" smtClean="0"/>
              <a:t>percent </a:t>
            </a:r>
            <a:r>
              <a:rPr lang="en-US" dirty="0"/>
              <a:t>of SIDS deaths occur before an infant reaches </a:t>
            </a:r>
            <a:r>
              <a:rPr lang="en-US" dirty="0" smtClean="0"/>
              <a:t>6 months </a:t>
            </a:r>
            <a:r>
              <a:rPr lang="en-US" dirty="0"/>
              <a:t>of age, and peak between 1 and 4 months of age</a:t>
            </a:r>
            <a:r>
              <a:rPr lang="en-US" dirty="0" smtClean="0"/>
              <a:t>.</a:t>
            </a:r>
          </a:p>
          <a:p>
            <a:r>
              <a:rPr lang="en-US" dirty="0"/>
              <a:t>Other sleep-related infant deaths include suffocation, asphyxia, entrapment, and strangulation.</a:t>
            </a:r>
          </a:p>
          <a:p>
            <a:endParaRPr lang="en-US" dirty="0"/>
          </a:p>
        </p:txBody>
      </p:sp>
    </p:spTree>
    <p:custDataLst>
      <p:tags r:id="rId1"/>
    </p:custDataLst>
    <p:extLst>
      <p:ext uri="{BB962C8B-B14F-4D97-AF65-F5344CB8AC3E}">
        <p14:creationId xmlns:p14="http://schemas.microsoft.com/office/powerpoint/2010/main" val="3363877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SIDS and Child Care</a:t>
            </a:r>
            <a:endParaRPr lang="en-US" dirty="0"/>
          </a:p>
        </p:txBody>
      </p:sp>
      <p:sp>
        <p:nvSpPr>
          <p:cNvPr id="6" name="Content Placeholder 5"/>
          <p:cNvSpPr>
            <a:spLocks noGrp="1"/>
          </p:cNvSpPr>
          <p:nvPr>
            <p:ph idx="1"/>
          </p:nvPr>
        </p:nvSpPr>
        <p:spPr/>
        <p:txBody>
          <a:bodyPr>
            <a:normAutofit fontScale="92500"/>
          </a:bodyPr>
          <a:lstStyle/>
          <a:p>
            <a:pPr marL="0" indent="0">
              <a:buNone/>
            </a:pPr>
            <a:r>
              <a:rPr lang="en-US" dirty="0" smtClean="0"/>
              <a:t>Research shows that unexpected infant deaths in child care </a:t>
            </a:r>
            <a:r>
              <a:rPr lang="en-US" dirty="0"/>
              <a:t>were </a:t>
            </a:r>
            <a:r>
              <a:rPr lang="en-US" dirty="0">
                <a:solidFill>
                  <a:srgbClr val="0072BC"/>
                </a:solidFill>
              </a:rPr>
              <a:t>more likely to </a:t>
            </a:r>
            <a:r>
              <a:rPr lang="en-US" dirty="0" smtClean="0">
                <a:solidFill>
                  <a:srgbClr val="0072BC"/>
                </a:solidFill>
              </a:rPr>
              <a:t>happen during </a:t>
            </a:r>
            <a:r>
              <a:rPr lang="en-US" dirty="0">
                <a:solidFill>
                  <a:srgbClr val="0072BC"/>
                </a:solidFill>
              </a:rPr>
              <a:t>the first week.</a:t>
            </a:r>
            <a:r>
              <a:rPr lang="en-US" dirty="0"/>
              <a:t> </a:t>
            </a:r>
            <a:r>
              <a:rPr lang="en-US" dirty="0" smtClean="0"/>
              <a:t>Infants are at greater risk when they are:</a:t>
            </a:r>
          </a:p>
          <a:p>
            <a:pPr marL="514350" indent="-514350">
              <a:buFont typeface="+mj-lt"/>
              <a:buAutoNum type="arabicPeriod"/>
            </a:pPr>
            <a:r>
              <a:rPr lang="en-US" dirty="0" smtClean="0"/>
              <a:t>used </a:t>
            </a:r>
            <a:r>
              <a:rPr lang="en-US" dirty="0"/>
              <a:t>to sleeping on their backs at home and </a:t>
            </a:r>
            <a:r>
              <a:rPr lang="en-US" dirty="0" smtClean="0"/>
              <a:t>are placed </a:t>
            </a:r>
            <a:r>
              <a:rPr lang="en-US" dirty="0"/>
              <a:t>on their stomachs for sleep in child </a:t>
            </a:r>
            <a:r>
              <a:rPr lang="en-US" dirty="0" smtClean="0"/>
              <a:t>care </a:t>
            </a:r>
          </a:p>
          <a:p>
            <a:pPr marL="514350" indent="-514350">
              <a:buFont typeface="+mj-lt"/>
              <a:buAutoNum type="arabicPeriod"/>
            </a:pPr>
            <a:r>
              <a:rPr lang="en-US" dirty="0" smtClean="0"/>
              <a:t>allowed </a:t>
            </a:r>
            <a:r>
              <a:rPr lang="en-US" dirty="0"/>
              <a:t>to sleep in an unsafe sleep environment </a:t>
            </a:r>
            <a:r>
              <a:rPr lang="en-US" dirty="0" smtClean="0"/>
              <a:t>in child </a:t>
            </a:r>
            <a:r>
              <a:rPr lang="en-US" dirty="0"/>
              <a:t>care (for example: a car seat, stroller, futon</a:t>
            </a:r>
            <a:r>
              <a:rPr lang="en-US" dirty="0" smtClean="0"/>
              <a:t>, pillow, or bean bag)</a:t>
            </a:r>
            <a:endParaRPr lang="en-US" dirty="0"/>
          </a:p>
          <a:p>
            <a:endParaRPr lang="en-US" dirty="0" smtClean="0"/>
          </a:p>
          <a:p>
            <a:endParaRPr lang="en-US" dirty="0"/>
          </a:p>
        </p:txBody>
      </p:sp>
    </p:spTree>
    <p:custDataLst>
      <p:tags r:id="rId1"/>
    </p:custDataLst>
    <p:extLst>
      <p:ext uri="{BB962C8B-B14F-4D97-AF65-F5344CB8AC3E}">
        <p14:creationId xmlns:p14="http://schemas.microsoft.com/office/powerpoint/2010/main" val="2733734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28600" y="5625346"/>
            <a:ext cx="8915400" cy="646331"/>
          </a:xfrm>
          <a:prstGeom prst="rect">
            <a:avLst/>
          </a:prstGeom>
          <a:noFill/>
        </p:spPr>
        <p:txBody>
          <a:bodyPr wrap="square" rtlCol="0">
            <a:spAutoFit/>
          </a:bodyPr>
          <a:lstStyle/>
          <a:p>
            <a:r>
              <a:rPr lang="en-US" dirty="0"/>
              <a:t>Eunice Kennedy Shriver National Institute of Child Health and Human Development (NICHD), NIH, HHS; </a:t>
            </a:r>
            <a:r>
              <a:rPr lang="en-US" u="sng" dirty="0">
                <a:hlinkClick r:id="rId4"/>
              </a:rPr>
              <a:t>http://www.nichd.nih.gov</a:t>
            </a:r>
            <a:r>
              <a:rPr lang="en-US" dirty="0"/>
              <a:t>. </a:t>
            </a:r>
          </a:p>
        </p:txBody>
      </p:sp>
      <p:pic>
        <p:nvPicPr>
          <p:cNvPr id="2051" name="Picture 3" descr="O:\CCHP\CA SIDS Program\logos mailing labels photos etc\NICHD high resolution photos\007_DasguptaFamily0601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692" b="18275"/>
          <a:stretch/>
        </p:blipFill>
        <p:spPr bwMode="auto">
          <a:xfrm>
            <a:off x="1900428" y="304800"/>
            <a:ext cx="5343144" cy="5130316"/>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7939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Reduce the Risk of SIDS in Child Care </a:t>
            </a:r>
            <a:endParaRPr lang="en-US" dirty="0"/>
          </a:p>
        </p:txBody>
      </p:sp>
      <p:sp>
        <p:nvSpPr>
          <p:cNvPr id="3" name="Content Placeholder 2"/>
          <p:cNvSpPr>
            <a:spLocks noGrp="1"/>
          </p:cNvSpPr>
          <p:nvPr>
            <p:ph idx="1"/>
          </p:nvPr>
        </p:nvSpPr>
        <p:spPr/>
        <p:txBody>
          <a:bodyPr>
            <a:normAutofit fontScale="92500"/>
          </a:bodyPr>
          <a:lstStyle/>
          <a:p>
            <a:r>
              <a:rPr lang="en-US" dirty="0" smtClean="0"/>
              <a:t>Always </a:t>
            </a:r>
            <a:r>
              <a:rPr lang="en-US" dirty="0" smtClean="0">
                <a:solidFill>
                  <a:srgbClr val="0072BC"/>
                </a:solidFill>
              </a:rPr>
              <a:t>put </a:t>
            </a:r>
            <a:r>
              <a:rPr lang="en-US" dirty="0">
                <a:solidFill>
                  <a:srgbClr val="0072BC"/>
                </a:solidFill>
              </a:rPr>
              <a:t>to sleep on their </a:t>
            </a:r>
            <a:r>
              <a:rPr lang="en-US" dirty="0" smtClean="0">
                <a:solidFill>
                  <a:srgbClr val="0072BC"/>
                </a:solidFill>
              </a:rPr>
              <a:t>backs </a:t>
            </a:r>
            <a:r>
              <a:rPr lang="en-US" dirty="0" smtClean="0"/>
              <a:t>until </a:t>
            </a:r>
            <a:r>
              <a:rPr lang="en-US" dirty="0"/>
              <a:t>1 year of age.</a:t>
            </a:r>
          </a:p>
          <a:p>
            <a:r>
              <a:rPr lang="en-US" dirty="0" smtClean="0"/>
              <a:t>Place infants on </a:t>
            </a:r>
            <a:r>
              <a:rPr lang="en-US" dirty="0"/>
              <a:t>a </a:t>
            </a:r>
            <a:r>
              <a:rPr lang="en-US" dirty="0">
                <a:solidFill>
                  <a:srgbClr val="0072BC"/>
                </a:solidFill>
              </a:rPr>
              <a:t>firm mattress</a:t>
            </a:r>
            <a:r>
              <a:rPr lang="en-US" dirty="0"/>
              <a:t>, with </a:t>
            </a:r>
            <a:r>
              <a:rPr lang="en-US" dirty="0" smtClean="0"/>
              <a:t>a </a:t>
            </a:r>
            <a:r>
              <a:rPr lang="en-US" dirty="0" smtClean="0">
                <a:solidFill>
                  <a:srgbClr val="0072BC"/>
                </a:solidFill>
              </a:rPr>
              <a:t>fitted </a:t>
            </a:r>
            <a:r>
              <a:rPr lang="en-US" dirty="0">
                <a:solidFill>
                  <a:srgbClr val="0072BC"/>
                </a:solidFill>
              </a:rPr>
              <a:t>crib sheet</a:t>
            </a:r>
            <a:r>
              <a:rPr lang="en-US" dirty="0"/>
              <a:t>, in a </a:t>
            </a:r>
            <a:r>
              <a:rPr lang="en-US" dirty="0" smtClean="0"/>
              <a:t>crib or play yard </a:t>
            </a:r>
            <a:r>
              <a:rPr lang="en-US" dirty="0"/>
              <a:t>that meets the </a:t>
            </a:r>
            <a:r>
              <a:rPr lang="en-US" dirty="0" smtClean="0"/>
              <a:t>Consumer Product </a:t>
            </a:r>
            <a:r>
              <a:rPr lang="en-US" dirty="0"/>
              <a:t>Safety Commission </a:t>
            </a:r>
            <a:r>
              <a:rPr lang="en-US" dirty="0" smtClean="0">
                <a:solidFill>
                  <a:srgbClr val="0072BC"/>
                </a:solidFill>
              </a:rPr>
              <a:t>(CPSC) safety standards</a:t>
            </a:r>
            <a:r>
              <a:rPr lang="en-US" dirty="0" smtClean="0"/>
              <a:t>.</a:t>
            </a:r>
          </a:p>
          <a:p>
            <a:r>
              <a:rPr lang="en-US" dirty="0" smtClean="0">
                <a:solidFill>
                  <a:srgbClr val="0072BC"/>
                </a:solidFill>
              </a:rPr>
              <a:t>Keep the crib free </a:t>
            </a:r>
            <a:r>
              <a:rPr lang="en-US" dirty="0" smtClean="0"/>
              <a:t>of toys</a:t>
            </a:r>
            <a:r>
              <a:rPr lang="en-US" dirty="0"/>
              <a:t>, mobiles, soft objects, stuffed </a:t>
            </a:r>
            <a:r>
              <a:rPr lang="en-US" dirty="0" smtClean="0"/>
              <a:t>animals, pillows</a:t>
            </a:r>
            <a:r>
              <a:rPr lang="en-US" dirty="0"/>
              <a:t>, bumper pads, blankets, </a:t>
            </a:r>
            <a:r>
              <a:rPr lang="en-US" dirty="0" smtClean="0"/>
              <a:t>positioning devices and </a:t>
            </a:r>
            <a:r>
              <a:rPr lang="en-US" dirty="0"/>
              <a:t>extra </a:t>
            </a:r>
            <a:r>
              <a:rPr lang="en-US" dirty="0" smtClean="0"/>
              <a:t>bedding.</a:t>
            </a:r>
          </a:p>
          <a:p>
            <a:endParaRPr lang="en-US" dirty="0" smtClean="0"/>
          </a:p>
        </p:txBody>
      </p:sp>
    </p:spTree>
    <p:custDataLst>
      <p:tags r:id="rId1"/>
    </p:custDataLst>
    <p:extLst>
      <p:ext uri="{BB962C8B-B14F-4D97-AF65-F5344CB8AC3E}">
        <p14:creationId xmlns:p14="http://schemas.microsoft.com/office/powerpoint/2010/main" val="92699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Reduce the Risk of SIDS in Child Care </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rgbClr val="0072BC"/>
                </a:solidFill>
              </a:rPr>
              <a:t>Do not overdress infants – </a:t>
            </a:r>
            <a:r>
              <a:rPr lang="en-US" dirty="0">
                <a:solidFill>
                  <a:srgbClr val="003473"/>
                </a:solidFill>
              </a:rPr>
              <a:t>no</a:t>
            </a:r>
            <a:r>
              <a:rPr lang="en-US" dirty="0">
                <a:solidFill>
                  <a:srgbClr val="0072BC"/>
                </a:solidFill>
              </a:rPr>
              <a:t> </a:t>
            </a:r>
            <a:r>
              <a:rPr lang="en-US" dirty="0"/>
              <a:t>more than one extra layer than an adult. Keep </a:t>
            </a:r>
            <a:r>
              <a:rPr lang="en-US" dirty="0" smtClean="0"/>
              <a:t>the infant’s </a:t>
            </a:r>
            <a:r>
              <a:rPr lang="en-US" dirty="0">
                <a:solidFill>
                  <a:srgbClr val="0072BC"/>
                </a:solidFill>
              </a:rPr>
              <a:t>head uncovered </a:t>
            </a:r>
            <a:r>
              <a:rPr lang="en-US" dirty="0"/>
              <a:t>for sleep. </a:t>
            </a:r>
            <a:r>
              <a:rPr lang="en-US" dirty="0">
                <a:solidFill>
                  <a:srgbClr val="0072BC"/>
                </a:solidFill>
              </a:rPr>
              <a:t>Remove bibs and clothing with hoods.</a:t>
            </a:r>
          </a:p>
          <a:p>
            <a:r>
              <a:rPr lang="en-US" dirty="0"/>
              <a:t>If additional warmth is needed for sleep, </a:t>
            </a:r>
            <a:r>
              <a:rPr lang="en-US" dirty="0">
                <a:solidFill>
                  <a:srgbClr val="0072BC"/>
                </a:solidFill>
              </a:rPr>
              <a:t>a one-piece blanket sleeper or sleep sack </a:t>
            </a:r>
            <a:r>
              <a:rPr lang="en-US" dirty="0"/>
              <a:t>may be used</a:t>
            </a:r>
            <a:endParaRPr lang="en-US" dirty="0" smtClean="0">
              <a:solidFill>
                <a:srgbClr val="0072BC"/>
              </a:solidFill>
            </a:endParaRPr>
          </a:p>
          <a:p>
            <a:r>
              <a:rPr lang="en-US" dirty="0" smtClean="0">
                <a:solidFill>
                  <a:srgbClr val="0072BC"/>
                </a:solidFill>
              </a:rPr>
              <a:t>Ventilate</a:t>
            </a:r>
            <a:r>
              <a:rPr lang="en-US" dirty="0" smtClean="0"/>
              <a:t> </a:t>
            </a:r>
            <a:r>
              <a:rPr lang="en-US" dirty="0"/>
              <a:t>the sleeping area. Keep the temperature comfortable for a lightly clothed adult. </a:t>
            </a:r>
            <a:endParaRPr lang="en-US" dirty="0" smtClean="0"/>
          </a:p>
          <a:p>
            <a:r>
              <a:rPr lang="en-US" dirty="0" smtClean="0"/>
              <a:t>Actively observe sleeping infants </a:t>
            </a:r>
            <a:r>
              <a:rPr lang="en-US" dirty="0"/>
              <a:t>by </a:t>
            </a:r>
            <a:r>
              <a:rPr lang="en-US" dirty="0" smtClean="0"/>
              <a:t>sight and sound.</a:t>
            </a:r>
          </a:p>
        </p:txBody>
      </p:sp>
    </p:spTree>
    <p:custDataLst>
      <p:tags r:id="rId1"/>
    </p:custDataLst>
    <p:extLst>
      <p:ext uri="{BB962C8B-B14F-4D97-AF65-F5344CB8AC3E}">
        <p14:creationId xmlns:p14="http://schemas.microsoft.com/office/powerpoint/2010/main" val="1991530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Reduce the Risk of SIDS in Child Care </a:t>
            </a:r>
            <a:endParaRPr lang="en-US" dirty="0"/>
          </a:p>
        </p:txBody>
      </p:sp>
      <p:sp>
        <p:nvSpPr>
          <p:cNvPr id="3" name="Content Placeholder 2"/>
          <p:cNvSpPr>
            <a:spLocks noGrp="1"/>
          </p:cNvSpPr>
          <p:nvPr>
            <p:ph idx="1"/>
          </p:nvPr>
        </p:nvSpPr>
        <p:spPr/>
        <p:txBody>
          <a:bodyPr>
            <a:normAutofit lnSpcReduction="10000"/>
          </a:bodyPr>
          <a:lstStyle/>
          <a:p>
            <a:r>
              <a:rPr lang="en-US" dirty="0"/>
              <a:t>Do not allow infants to sleep on a </a:t>
            </a:r>
            <a:r>
              <a:rPr lang="en-US" dirty="0">
                <a:solidFill>
                  <a:srgbClr val="0072BC"/>
                </a:solidFill>
              </a:rPr>
              <a:t>sofa/couch, chair cushion, bed, pillow, or in a car seat, stroller, swing or bouncy chair</a:t>
            </a:r>
            <a:r>
              <a:rPr lang="en-US" dirty="0"/>
              <a:t>. </a:t>
            </a:r>
          </a:p>
          <a:p>
            <a:r>
              <a:rPr lang="en-US" dirty="0"/>
              <a:t>If an infant falls asleep anyplace other than a crib, </a:t>
            </a:r>
            <a:r>
              <a:rPr lang="en-US" dirty="0">
                <a:solidFill>
                  <a:srgbClr val="0072BC"/>
                </a:solidFill>
              </a:rPr>
              <a:t>move the infant to a crib right away</a:t>
            </a:r>
            <a:r>
              <a:rPr lang="en-US" dirty="0"/>
              <a:t>.  </a:t>
            </a:r>
          </a:p>
          <a:p>
            <a:r>
              <a:rPr lang="en-US" dirty="0"/>
              <a:t>If an infant arrives asleep in a car seat, move the infant to a crib right away.</a:t>
            </a:r>
          </a:p>
          <a:p>
            <a:r>
              <a:rPr lang="en-US" dirty="0"/>
              <a:t>Space cribs </a:t>
            </a:r>
            <a:r>
              <a:rPr lang="en-US" dirty="0" smtClean="0">
                <a:solidFill>
                  <a:srgbClr val="0072BC"/>
                </a:solidFill>
              </a:rPr>
              <a:t>three </a:t>
            </a:r>
            <a:r>
              <a:rPr lang="en-US" dirty="0">
                <a:solidFill>
                  <a:srgbClr val="0072BC"/>
                </a:solidFill>
              </a:rPr>
              <a:t>feet apart </a:t>
            </a:r>
            <a:r>
              <a:rPr lang="en-US" dirty="0"/>
              <a:t>with </a:t>
            </a:r>
            <a:r>
              <a:rPr lang="en-US" dirty="0">
                <a:solidFill>
                  <a:srgbClr val="0072BC"/>
                </a:solidFill>
              </a:rPr>
              <a:t>one infant </a:t>
            </a:r>
            <a:r>
              <a:rPr lang="en-US" dirty="0"/>
              <a:t>per crib. </a:t>
            </a:r>
          </a:p>
          <a:p>
            <a:endParaRPr lang="en-US" dirty="0"/>
          </a:p>
          <a:p>
            <a:pPr marL="0" indent="0">
              <a:buNone/>
            </a:pPr>
            <a:endParaRPr lang="en-US" dirty="0" smtClean="0"/>
          </a:p>
        </p:txBody>
      </p:sp>
    </p:spTree>
    <p:custDataLst>
      <p:tags r:id="rId1"/>
    </p:custDataLst>
    <p:extLst>
      <p:ext uri="{BB962C8B-B14F-4D97-AF65-F5344CB8AC3E}">
        <p14:creationId xmlns:p14="http://schemas.microsoft.com/office/powerpoint/2010/main" val="561312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Reduce the Risk of SIDS in Child Care </a:t>
            </a:r>
            <a:endParaRPr lang="en-US" dirty="0"/>
          </a:p>
        </p:txBody>
      </p:sp>
      <p:sp>
        <p:nvSpPr>
          <p:cNvPr id="3" name="Content Placeholder 2"/>
          <p:cNvSpPr>
            <a:spLocks noGrp="1"/>
          </p:cNvSpPr>
          <p:nvPr>
            <p:ph idx="1"/>
          </p:nvPr>
        </p:nvSpPr>
        <p:spPr>
          <a:xfrm>
            <a:off x="457200" y="1371600"/>
            <a:ext cx="8229600" cy="4754563"/>
          </a:xfrm>
        </p:spPr>
        <p:txBody>
          <a:bodyPr>
            <a:normAutofit fontScale="40000" lnSpcReduction="20000"/>
          </a:bodyPr>
          <a:lstStyle/>
          <a:p>
            <a:pPr marL="0" indent="0">
              <a:buNone/>
            </a:pPr>
            <a:endParaRPr lang="en-US" sz="4400" dirty="0" smtClean="0"/>
          </a:p>
          <a:p>
            <a:r>
              <a:rPr lang="en-US" sz="8600" dirty="0" smtClean="0"/>
              <a:t>If </a:t>
            </a:r>
            <a:r>
              <a:rPr lang="en-US" sz="8600" dirty="0"/>
              <a:t>provided by the parent, offer a </a:t>
            </a:r>
            <a:r>
              <a:rPr lang="en-US" sz="8600" dirty="0">
                <a:solidFill>
                  <a:srgbClr val="0072BC"/>
                </a:solidFill>
              </a:rPr>
              <a:t>pacifier</a:t>
            </a:r>
            <a:r>
              <a:rPr lang="en-US" sz="8600" dirty="0"/>
              <a:t> for sleep. </a:t>
            </a:r>
            <a:endParaRPr lang="en-US" sz="8600" dirty="0" smtClean="0"/>
          </a:p>
          <a:p>
            <a:r>
              <a:rPr lang="en-US" sz="8600" dirty="0" smtClean="0"/>
              <a:t>Do </a:t>
            </a:r>
            <a:r>
              <a:rPr lang="en-US" sz="8600" dirty="0" smtClean="0">
                <a:solidFill>
                  <a:srgbClr val="0072BC"/>
                </a:solidFill>
              </a:rPr>
              <a:t>not attach pacifiers  </a:t>
            </a:r>
            <a:r>
              <a:rPr lang="en-US" sz="8600" dirty="0" smtClean="0"/>
              <a:t>to an infants clothing.</a:t>
            </a:r>
          </a:p>
          <a:p>
            <a:r>
              <a:rPr lang="en-US" sz="8600" dirty="0" smtClean="0"/>
              <a:t>When </a:t>
            </a:r>
            <a:r>
              <a:rPr lang="en-US" sz="8600" dirty="0"/>
              <a:t>able to </a:t>
            </a:r>
            <a:r>
              <a:rPr lang="en-US" sz="8600" dirty="0">
                <a:solidFill>
                  <a:srgbClr val="0072BC"/>
                </a:solidFill>
              </a:rPr>
              <a:t>roll back and forth from back </a:t>
            </a:r>
            <a:r>
              <a:rPr lang="en-US" sz="8600" dirty="0" smtClean="0">
                <a:solidFill>
                  <a:srgbClr val="0072BC"/>
                </a:solidFill>
              </a:rPr>
              <a:t>to front</a:t>
            </a:r>
            <a:r>
              <a:rPr lang="en-US" sz="8600" dirty="0"/>
              <a:t>, </a:t>
            </a:r>
            <a:r>
              <a:rPr lang="en-US" sz="8600" dirty="0" smtClean="0"/>
              <a:t>place infants to sleep </a:t>
            </a:r>
            <a:r>
              <a:rPr lang="en-US" sz="8600" dirty="0"/>
              <a:t>on </a:t>
            </a:r>
            <a:r>
              <a:rPr lang="en-US" sz="8600" dirty="0" smtClean="0"/>
              <a:t>their backs and</a:t>
            </a:r>
            <a:r>
              <a:rPr lang="en-US" sz="8600" dirty="0"/>
              <a:t> </a:t>
            </a:r>
            <a:r>
              <a:rPr lang="en-US" sz="8600" dirty="0" smtClean="0"/>
              <a:t>allow them </a:t>
            </a:r>
            <a:r>
              <a:rPr lang="en-US" sz="8600" dirty="0"/>
              <a:t>to assume a preferred sleep position</a:t>
            </a:r>
            <a:r>
              <a:rPr lang="en-US" sz="8600" dirty="0" smtClean="0"/>
              <a:t>. </a:t>
            </a:r>
          </a:p>
          <a:p>
            <a:endParaRPr lang="en-US" dirty="0" smtClean="0"/>
          </a:p>
          <a:p>
            <a:endParaRPr lang="en-US" dirty="0" smtClean="0"/>
          </a:p>
        </p:txBody>
      </p:sp>
    </p:spTree>
    <p:custDataLst>
      <p:tags r:id="rId1"/>
    </p:custDataLst>
    <p:extLst>
      <p:ext uri="{BB962C8B-B14F-4D97-AF65-F5344CB8AC3E}">
        <p14:creationId xmlns:p14="http://schemas.microsoft.com/office/powerpoint/2010/main" val="3424338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Reduce the Risk of SIDS in Child Care </a:t>
            </a:r>
          </a:p>
        </p:txBody>
      </p:sp>
      <p:sp>
        <p:nvSpPr>
          <p:cNvPr id="3" name="Content Placeholder 2"/>
          <p:cNvSpPr>
            <a:spLocks noGrp="1"/>
          </p:cNvSpPr>
          <p:nvPr>
            <p:ph idx="1"/>
          </p:nvPr>
        </p:nvSpPr>
        <p:spPr/>
        <p:txBody>
          <a:bodyPr/>
          <a:lstStyle/>
          <a:p>
            <a:r>
              <a:rPr lang="en-US" dirty="0"/>
              <a:t>Keep your child care program </a:t>
            </a:r>
            <a:r>
              <a:rPr lang="en-US" dirty="0">
                <a:solidFill>
                  <a:srgbClr val="0072BC"/>
                </a:solidFill>
              </a:rPr>
              <a:t>smoke-free</a:t>
            </a:r>
            <a:r>
              <a:rPr lang="en-US" dirty="0"/>
              <a:t>.</a:t>
            </a:r>
          </a:p>
          <a:p>
            <a:r>
              <a:rPr lang="en-US" dirty="0"/>
              <a:t>Support </a:t>
            </a:r>
            <a:r>
              <a:rPr lang="en-US" dirty="0">
                <a:solidFill>
                  <a:srgbClr val="0072BC"/>
                </a:solidFill>
              </a:rPr>
              <a:t>breastfeeding </a:t>
            </a:r>
            <a:r>
              <a:rPr lang="en-US" dirty="0"/>
              <a:t>families.</a:t>
            </a:r>
          </a:p>
          <a:p>
            <a:r>
              <a:rPr lang="en-US" dirty="0"/>
              <a:t>Provide supervised </a:t>
            </a:r>
            <a:r>
              <a:rPr lang="en-US" dirty="0">
                <a:solidFill>
                  <a:srgbClr val="0072BC"/>
                </a:solidFill>
              </a:rPr>
              <a:t>“Tummy Time”.</a:t>
            </a:r>
          </a:p>
          <a:p>
            <a:endParaRPr lang="en-US" dirty="0"/>
          </a:p>
        </p:txBody>
      </p:sp>
      <p:pic>
        <p:nvPicPr>
          <p:cNvPr id="4" name="Picture 3"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2972" y="3733800"/>
            <a:ext cx="2218055" cy="2218055"/>
          </a:xfrm>
          <a:prstGeom prst="rect">
            <a:avLst/>
          </a:prstGeom>
          <a:noFill/>
          <a:ln>
            <a:noFill/>
          </a:ln>
        </p:spPr>
      </p:pic>
    </p:spTree>
    <p:custDataLst>
      <p:tags r:id="rId1"/>
    </p:custDataLst>
    <p:extLst>
      <p:ext uri="{BB962C8B-B14F-4D97-AF65-F5344CB8AC3E}">
        <p14:creationId xmlns:p14="http://schemas.microsoft.com/office/powerpoint/2010/main" val="1589224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CCHP\CA SIDS Program\logos mailing labels photos etc\NICHD high resolution photos\DSC_3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0"/>
            <a:ext cx="7620000" cy="5472946"/>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267200"/>
            <a:ext cx="8229600" cy="1143000"/>
          </a:xfrm>
        </p:spPr>
        <p:txBody>
          <a:bodyPr/>
          <a:lstStyle/>
          <a:p>
            <a:r>
              <a:rPr lang="en-US" dirty="0" smtClean="0">
                <a:solidFill>
                  <a:schemeClr val="bg1"/>
                </a:solidFill>
              </a:rPr>
              <a:t>Tummy Time</a:t>
            </a:r>
            <a:endParaRPr lang="en-US" dirty="0">
              <a:solidFill>
                <a:schemeClr val="bg1"/>
              </a:solidFill>
            </a:endParaRPr>
          </a:p>
        </p:txBody>
      </p:sp>
      <p:sp>
        <p:nvSpPr>
          <p:cNvPr id="4" name="TextBox 3"/>
          <p:cNvSpPr txBox="1"/>
          <p:nvPr/>
        </p:nvSpPr>
        <p:spPr>
          <a:xfrm>
            <a:off x="228600" y="5625346"/>
            <a:ext cx="8915400" cy="646331"/>
          </a:xfrm>
          <a:prstGeom prst="rect">
            <a:avLst/>
          </a:prstGeom>
          <a:noFill/>
        </p:spPr>
        <p:txBody>
          <a:bodyPr wrap="square" rtlCol="0">
            <a:spAutoFit/>
          </a:bodyPr>
          <a:lstStyle/>
          <a:p>
            <a:r>
              <a:rPr lang="en-US" dirty="0"/>
              <a:t>Eunice Kennedy Shriver National Institute of Child Health and Human Development (NICHD), NIH, HHS; </a:t>
            </a:r>
            <a:r>
              <a:rPr lang="en-US" u="sng" dirty="0">
                <a:hlinkClick r:id="rId5"/>
              </a:rPr>
              <a:t>http://www.nichd.nih.gov</a:t>
            </a:r>
            <a:r>
              <a:rPr lang="en-US" dirty="0"/>
              <a:t>. </a:t>
            </a:r>
          </a:p>
        </p:txBody>
      </p:sp>
    </p:spTree>
    <p:custDataLst>
      <p:tags r:id="rId1"/>
    </p:custDataLst>
    <p:extLst>
      <p:ext uri="{BB962C8B-B14F-4D97-AF65-F5344CB8AC3E}">
        <p14:creationId xmlns:p14="http://schemas.microsoft.com/office/powerpoint/2010/main" val="1269840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6" name="Picture 2" descr="O:\CCHP\CA SIDS Program\logos mailing labels photos etc\NICHD high resolution photos\back sleep position anatomy labeled med 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320" y="77986"/>
            <a:ext cx="5547360" cy="5547360"/>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5625346"/>
            <a:ext cx="8915400" cy="646331"/>
          </a:xfrm>
          <a:prstGeom prst="rect">
            <a:avLst/>
          </a:prstGeom>
          <a:noFill/>
        </p:spPr>
        <p:txBody>
          <a:bodyPr wrap="square" rtlCol="0">
            <a:spAutoFit/>
          </a:bodyPr>
          <a:lstStyle/>
          <a:p>
            <a:r>
              <a:rPr lang="en-US" dirty="0"/>
              <a:t>Eunice Kennedy Shriver National Institute of Child Health and Human Development (NICHD), NIH, HHS; </a:t>
            </a:r>
            <a:r>
              <a:rPr lang="en-US" u="sng" dirty="0">
                <a:hlinkClick r:id="rId5"/>
              </a:rPr>
              <a:t>http://www.nichd.nih.gov</a:t>
            </a:r>
            <a:r>
              <a:rPr lang="en-US" dirty="0"/>
              <a:t>. </a:t>
            </a:r>
          </a:p>
        </p:txBody>
      </p:sp>
    </p:spTree>
    <p:custDataLst>
      <p:tags r:id="rId1"/>
    </p:custDataLst>
    <p:extLst>
      <p:ext uri="{BB962C8B-B14F-4D97-AF65-F5344CB8AC3E}">
        <p14:creationId xmlns:p14="http://schemas.microsoft.com/office/powerpoint/2010/main" val="3696313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children injured?</a:t>
            </a:r>
            <a:endParaRPr lang="en-US" dirty="0"/>
          </a:p>
        </p:txBody>
      </p:sp>
      <p:sp>
        <p:nvSpPr>
          <p:cNvPr id="3" name="Content Placeholder 2"/>
          <p:cNvSpPr>
            <a:spLocks noGrp="1"/>
          </p:cNvSpPr>
          <p:nvPr>
            <p:ph idx="1"/>
          </p:nvPr>
        </p:nvSpPr>
        <p:spPr/>
        <p:txBody>
          <a:bodyPr/>
          <a:lstStyle/>
          <a:p>
            <a:r>
              <a:rPr lang="en-US" dirty="0" smtClean="0"/>
              <a:t>Most injuries occur on the playground, accounting </a:t>
            </a:r>
            <a:r>
              <a:rPr lang="en-US" dirty="0"/>
              <a:t>for 50 to 60 percent of all </a:t>
            </a:r>
            <a:r>
              <a:rPr lang="en-US" dirty="0" smtClean="0"/>
              <a:t>injuries child care settings.</a:t>
            </a:r>
          </a:p>
          <a:p>
            <a:r>
              <a:rPr lang="en-US" dirty="0"/>
              <a:t>F</a:t>
            </a:r>
            <a:r>
              <a:rPr lang="en-US" dirty="0" smtClean="0"/>
              <a:t>urniture</a:t>
            </a:r>
            <a:r>
              <a:rPr lang="en-US" dirty="0"/>
              <a:t>, </a:t>
            </a:r>
            <a:r>
              <a:rPr lang="en-US" dirty="0" smtClean="0"/>
              <a:t>stairs, windows, or slipping and tripping hazards </a:t>
            </a:r>
            <a:r>
              <a:rPr lang="en-US" dirty="0"/>
              <a:t>are </a:t>
            </a:r>
            <a:r>
              <a:rPr lang="en-US" dirty="0" smtClean="0"/>
              <a:t>often </a:t>
            </a:r>
            <a:r>
              <a:rPr lang="en-US" dirty="0"/>
              <a:t>involved</a:t>
            </a:r>
            <a:r>
              <a:rPr lang="en-US" dirty="0" smtClean="0"/>
              <a:t>.</a:t>
            </a:r>
          </a:p>
          <a:p>
            <a:r>
              <a:rPr lang="en-US" dirty="0" smtClean="0"/>
              <a:t>Injuries occur in and around cars and other vehicles.</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227508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swaddling?</a:t>
            </a:r>
            <a:endParaRPr lang="en-US" dirty="0"/>
          </a:p>
        </p:txBody>
      </p:sp>
      <p:sp>
        <p:nvSpPr>
          <p:cNvPr id="5" name="Content Placeholder 4"/>
          <p:cNvSpPr>
            <a:spLocks noGrp="1"/>
          </p:cNvSpPr>
          <p:nvPr>
            <p:ph idx="1"/>
          </p:nvPr>
        </p:nvSpPr>
        <p:spPr/>
        <p:txBody>
          <a:bodyPr>
            <a:normAutofit fontScale="92500"/>
          </a:bodyPr>
          <a:lstStyle/>
          <a:p>
            <a:r>
              <a:rPr lang="en-US" dirty="0" smtClean="0"/>
              <a:t>Although </a:t>
            </a:r>
            <a:r>
              <a:rPr lang="en-US" dirty="0"/>
              <a:t>some newborns and young infants may </a:t>
            </a:r>
            <a:r>
              <a:rPr lang="en-US" dirty="0" smtClean="0"/>
              <a:t>be swaddled </a:t>
            </a:r>
            <a:r>
              <a:rPr lang="en-US" dirty="0"/>
              <a:t>for sleep at home, </a:t>
            </a:r>
            <a:r>
              <a:rPr lang="en-US" i="1" dirty="0"/>
              <a:t>swaddling of infants is </a:t>
            </a:r>
            <a:r>
              <a:rPr lang="en-US" i="1" dirty="0" smtClean="0"/>
              <a:t>not necessary or recommended </a:t>
            </a:r>
            <a:r>
              <a:rPr lang="en-US" i="1" dirty="0"/>
              <a:t>in child care programs. </a:t>
            </a:r>
            <a:r>
              <a:rPr lang="en-US" i="1" dirty="0" smtClean="0"/>
              <a:t> </a:t>
            </a:r>
            <a:endParaRPr lang="en-US" i="1" dirty="0"/>
          </a:p>
          <a:p>
            <a:r>
              <a:rPr lang="en-US" dirty="0" smtClean="0"/>
              <a:t>The </a:t>
            </a:r>
            <a:r>
              <a:rPr lang="en-US" dirty="0"/>
              <a:t>risk of death is high if swaddled infants </a:t>
            </a:r>
            <a:r>
              <a:rPr lang="en-US" dirty="0" smtClean="0"/>
              <a:t>are placed </a:t>
            </a:r>
            <a:r>
              <a:rPr lang="en-US" dirty="0"/>
              <a:t>on, or roll onto, their stomachs. </a:t>
            </a:r>
          </a:p>
          <a:p>
            <a:r>
              <a:rPr lang="en-US" dirty="0" smtClean="0"/>
              <a:t>In a child’s </a:t>
            </a:r>
            <a:r>
              <a:rPr lang="en-US" dirty="0"/>
              <a:t>home, swaddling should not be used once an </a:t>
            </a:r>
            <a:r>
              <a:rPr lang="en-US" dirty="0" smtClean="0"/>
              <a:t>infant shows </a:t>
            </a:r>
            <a:r>
              <a:rPr lang="en-US" dirty="0"/>
              <a:t>signs of trying to roll over (usually before </a:t>
            </a:r>
            <a:r>
              <a:rPr lang="en-US" dirty="0" smtClean="0"/>
              <a:t>an infant </a:t>
            </a:r>
            <a:r>
              <a:rPr lang="en-US" dirty="0"/>
              <a:t>is three months old).</a:t>
            </a:r>
          </a:p>
        </p:txBody>
      </p:sp>
    </p:spTree>
    <p:custDataLst>
      <p:tags r:id="rId1"/>
    </p:custDataLst>
    <p:extLst>
      <p:ext uri="{BB962C8B-B14F-4D97-AF65-F5344CB8AC3E}">
        <p14:creationId xmlns:p14="http://schemas.microsoft.com/office/powerpoint/2010/main" val="3767580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
            </a:r>
            <a:br>
              <a:rPr lang="en-US" dirty="0" smtClean="0"/>
            </a:br>
            <a:r>
              <a:rPr lang="en-US" dirty="0" smtClean="0"/>
              <a:t>Shaken </a:t>
            </a:r>
            <a:r>
              <a:rPr lang="en-US" dirty="0"/>
              <a:t>Baby Syndrome</a:t>
            </a:r>
            <a:br>
              <a:rPr lang="en-US" dirty="0"/>
            </a:br>
            <a:endParaRPr lang="en-US" dirty="0"/>
          </a:p>
        </p:txBody>
      </p:sp>
      <p:sp>
        <p:nvSpPr>
          <p:cNvPr id="6" name="Content Placeholder 5"/>
          <p:cNvSpPr>
            <a:spLocks noGrp="1"/>
          </p:cNvSpPr>
          <p:nvPr>
            <p:ph idx="1"/>
          </p:nvPr>
        </p:nvSpPr>
        <p:spPr/>
        <p:txBody>
          <a:bodyPr>
            <a:normAutofit lnSpcReduction="10000"/>
          </a:bodyPr>
          <a:lstStyle/>
          <a:p>
            <a:r>
              <a:rPr lang="en-US" dirty="0"/>
              <a:t>The term </a:t>
            </a:r>
            <a:r>
              <a:rPr lang="en-US" dirty="0">
                <a:solidFill>
                  <a:srgbClr val="0072BC"/>
                </a:solidFill>
              </a:rPr>
              <a:t>“shaken baby syndrome” </a:t>
            </a:r>
            <a:r>
              <a:rPr lang="en-US" dirty="0"/>
              <a:t>describes a set of symptoms seen </a:t>
            </a:r>
            <a:r>
              <a:rPr lang="en-US" dirty="0" smtClean="0"/>
              <a:t>in infants </a:t>
            </a:r>
            <a:r>
              <a:rPr lang="en-US" dirty="0"/>
              <a:t>who have sustained a head injury from shaking</a:t>
            </a:r>
            <a:r>
              <a:rPr lang="en-US" dirty="0" smtClean="0"/>
              <a:t>.</a:t>
            </a:r>
          </a:p>
          <a:p>
            <a:r>
              <a:rPr lang="en-US" dirty="0" smtClean="0"/>
              <a:t>The term </a:t>
            </a:r>
            <a:r>
              <a:rPr lang="en-US" dirty="0" smtClean="0">
                <a:solidFill>
                  <a:srgbClr val="0072BC"/>
                </a:solidFill>
              </a:rPr>
              <a:t>“abusive </a:t>
            </a:r>
            <a:r>
              <a:rPr lang="en-US" dirty="0">
                <a:solidFill>
                  <a:srgbClr val="0072BC"/>
                </a:solidFill>
              </a:rPr>
              <a:t>head trauma” </a:t>
            </a:r>
            <a:r>
              <a:rPr lang="en-US" dirty="0" smtClean="0"/>
              <a:t>may also be used.  Abusive Head Trauma includes the various ways </a:t>
            </a:r>
            <a:r>
              <a:rPr lang="en-US" dirty="0"/>
              <a:t>a child could suffer a head injury as a result of abuse such as: shaking; </a:t>
            </a:r>
            <a:r>
              <a:rPr lang="en-US" dirty="0" smtClean="0"/>
              <a:t>dropping; throwing</a:t>
            </a:r>
            <a:r>
              <a:rPr lang="en-US" dirty="0"/>
              <a:t>; hitting; or hitting child’s head against a surface or object while shaking.</a:t>
            </a:r>
          </a:p>
        </p:txBody>
      </p:sp>
    </p:spTree>
    <p:custDataLst>
      <p:tags r:id="rId1"/>
    </p:custDataLst>
    <p:extLst>
      <p:ext uri="{BB962C8B-B14F-4D97-AF65-F5344CB8AC3E}">
        <p14:creationId xmlns:p14="http://schemas.microsoft.com/office/powerpoint/2010/main" val="38653677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smtClean="0"/>
              <a:t>partial </a:t>
            </a:r>
            <a:r>
              <a:rPr lang="en-US" dirty="0"/>
              <a:t>or </a:t>
            </a:r>
            <a:r>
              <a:rPr lang="en-US" dirty="0" smtClean="0"/>
              <a:t>total blindness</a:t>
            </a:r>
            <a:r>
              <a:rPr lang="en-US" dirty="0"/>
              <a:t>; </a:t>
            </a:r>
            <a:endParaRPr lang="en-US" dirty="0" smtClean="0"/>
          </a:p>
          <a:p>
            <a:r>
              <a:rPr lang="en-US" dirty="0" smtClean="0"/>
              <a:t>hearing </a:t>
            </a:r>
            <a:r>
              <a:rPr lang="en-US" dirty="0"/>
              <a:t>loss; </a:t>
            </a:r>
          </a:p>
          <a:p>
            <a:r>
              <a:rPr lang="en-US" dirty="0" smtClean="0"/>
              <a:t>paralysis</a:t>
            </a:r>
            <a:r>
              <a:rPr lang="en-US" dirty="0"/>
              <a:t>; </a:t>
            </a:r>
            <a:endParaRPr lang="en-US" dirty="0" smtClean="0"/>
          </a:p>
          <a:p>
            <a:r>
              <a:rPr lang="en-US" dirty="0" smtClean="0"/>
              <a:t>problems </a:t>
            </a:r>
            <a:r>
              <a:rPr lang="en-US" dirty="0"/>
              <a:t>with motor development; </a:t>
            </a:r>
            <a:endParaRPr lang="en-US" dirty="0" smtClean="0"/>
          </a:p>
          <a:p>
            <a:r>
              <a:rPr lang="en-US" dirty="0" smtClean="0"/>
              <a:t>seizure </a:t>
            </a:r>
            <a:r>
              <a:rPr lang="en-US" dirty="0"/>
              <a:t>disorders; </a:t>
            </a:r>
            <a:endParaRPr lang="en-US" dirty="0" smtClean="0"/>
          </a:p>
          <a:p>
            <a:r>
              <a:rPr lang="en-US" dirty="0"/>
              <a:t>c</a:t>
            </a:r>
            <a:r>
              <a:rPr lang="en-US" dirty="0" smtClean="0"/>
              <a:t>erebral palsy</a:t>
            </a:r>
            <a:r>
              <a:rPr lang="en-US" dirty="0"/>
              <a:t>; </a:t>
            </a:r>
            <a:endParaRPr lang="en-US" dirty="0" smtClean="0"/>
          </a:p>
          <a:p>
            <a:r>
              <a:rPr lang="en-US" dirty="0" smtClean="0"/>
              <a:t>sucking and </a:t>
            </a:r>
            <a:r>
              <a:rPr lang="en-US" dirty="0"/>
              <a:t>swallowing disorders; </a:t>
            </a:r>
            <a:endParaRPr lang="en-US" dirty="0" smtClean="0"/>
          </a:p>
          <a:p>
            <a:r>
              <a:rPr lang="en-US" dirty="0" smtClean="0"/>
              <a:t>intellectual </a:t>
            </a:r>
            <a:r>
              <a:rPr lang="en-US" dirty="0"/>
              <a:t>disabilities; </a:t>
            </a:r>
            <a:endParaRPr lang="en-US" dirty="0" smtClean="0"/>
          </a:p>
          <a:p>
            <a:r>
              <a:rPr lang="en-US" dirty="0" smtClean="0"/>
              <a:t>speech </a:t>
            </a:r>
            <a:r>
              <a:rPr lang="en-US" dirty="0"/>
              <a:t>and language </a:t>
            </a:r>
            <a:r>
              <a:rPr lang="en-US" dirty="0" smtClean="0"/>
              <a:t>delay;</a:t>
            </a:r>
          </a:p>
          <a:p>
            <a:r>
              <a:rPr lang="en-US" dirty="0" smtClean="0"/>
              <a:t>problems </a:t>
            </a:r>
            <a:r>
              <a:rPr lang="en-US" dirty="0"/>
              <a:t>with executive function; </a:t>
            </a:r>
            <a:endParaRPr lang="en-US" dirty="0" smtClean="0"/>
          </a:p>
          <a:p>
            <a:r>
              <a:rPr lang="en-US" dirty="0" smtClean="0"/>
              <a:t>attention</a:t>
            </a:r>
            <a:r>
              <a:rPr lang="en-US" dirty="0"/>
              <a:t>, memory, and behavior problems.</a:t>
            </a:r>
          </a:p>
        </p:txBody>
      </p:sp>
      <p:sp>
        <p:nvSpPr>
          <p:cNvPr id="4" name="Rectangle 3"/>
          <p:cNvSpPr/>
          <p:nvPr/>
        </p:nvSpPr>
        <p:spPr>
          <a:xfrm>
            <a:off x="91440" y="152400"/>
            <a:ext cx="8915400" cy="1200329"/>
          </a:xfrm>
          <a:prstGeom prst="rect">
            <a:avLst/>
          </a:prstGeom>
        </p:spPr>
        <p:txBody>
          <a:bodyPr wrap="square">
            <a:spAutoFit/>
          </a:bodyPr>
          <a:lstStyle/>
          <a:p>
            <a:r>
              <a:rPr lang="en-US" sz="3600" dirty="0" smtClean="0"/>
              <a:t>Abusive Head Trauma/Shaken Baby Syndrome</a:t>
            </a:r>
          </a:p>
          <a:p>
            <a:r>
              <a:rPr lang="en-US" sz="3600" dirty="0" smtClean="0"/>
              <a:t>May result in:</a:t>
            </a:r>
            <a:endParaRPr lang="en-US" sz="3600" dirty="0"/>
          </a:p>
        </p:txBody>
      </p:sp>
    </p:spTree>
    <p:custDataLst>
      <p:tags r:id="rId1"/>
    </p:custDataLst>
    <p:extLst>
      <p:ext uri="{BB962C8B-B14F-4D97-AF65-F5344CB8AC3E}">
        <p14:creationId xmlns:p14="http://schemas.microsoft.com/office/powerpoint/2010/main" val="2996124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 Crying</a:t>
            </a:r>
            <a:endParaRPr lang="en-US" dirty="0"/>
          </a:p>
        </p:txBody>
      </p:sp>
      <p:sp>
        <p:nvSpPr>
          <p:cNvPr id="3" name="Content Placeholder 2"/>
          <p:cNvSpPr>
            <a:spLocks noGrp="1"/>
          </p:cNvSpPr>
          <p:nvPr>
            <p:ph idx="1"/>
          </p:nvPr>
        </p:nvSpPr>
        <p:spPr/>
        <p:txBody>
          <a:bodyPr>
            <a:normAutofit lnSpcReduction="10000"/>
          </a:bodyPr>
          <a:lstStyle/>
          <a:p>
            <a:r>
              <a:rPr lang="en-US" dirty="0" smtClean="0"/>
              <a:t>Infants are unable </a:t>
            </a:r>
            <a:r>
              <a:rPr lang="en-US" dirty="0"/>
              <a:t>to </a:t>
            </a:r>
            <a:r>
              <a:rPr lang="en-US" dirty="0" smtClean="0"/>
              <a:t>express their </a:t>
            </a:r>
            <a:r>
              <a:rPr lang="en-US" dirty="0"/>
              <a:t>needs and feelings using words. Instead, they cry. </a:t>
            </a:r>
            <a:endParaRPr lang="en-US" dirty="0" smtClean="0"/>
          </a:p>
          <a:p>
            <a:r>
              <a:rPr lang="en-US" dirty="0" smtClean="0"/>
              <a:t>Infants may have colic </a:t>
            </a:r>
            <a:r>
              <a:rPr lang="en-US" dirty="0"/>
              <a:t>or other kinds of pain and </a:t>
            </a:r>
            <a:r>
              <a:rPr lang="en-US" dirty="0" smtClean="0"/>
              <a:t>discomfort leading to crying.</a:t>
            </a:r>
          </a:p>
          <a:p>
            <a:r>
              <a:rPr lang="en-US" dirty="0"/>
              <a:t>A phase of alarming crying is considered a </a:t>
            </a:r>
            <a:r>
              <a:rPr lang="en-US" dirty="0" smtClean="0"/>
              <a:t>normal phase </a:t>
            </a:r>
            <a:r>
              <a:rPr lang="en-US" dirty="0"/>
              <a:t>in infant </a:t>
            </a:r>
            <a:r>
              <a:rPr lang="en-US" dirty="0" smtClean="0"/>
              <a:t>development.</a:t>
            </a:r>
          </a:p>
          <a:p>
            <a:r>
              <a:rPr lang="en-US" dirty="0"/>
              <a:t>S</a:t>
            </a:r>
            <a:r>
              <a:rPr lang="en-US" dirty="0" smtClean="0"/>
              <a:t>trategies for soothing a crying infant include gently rocking, carrying, singing, providing white noise, and offering a pacifier. </a:t>
            </a:r>
          </a:p>
          <a:p>
            <a:endParaRPr lang="en-US" dirty="0"/>
          </a:p>
          <a:p>
            <a:pPr marL="0" indent="0">
              <a:buNone/>
            </a:pPr>
            <a:endParaRPr lang="en-US" dirty="0" smtClean="0"/>
          </a:p>
        </p:txBody>
      </p:sp>
    </p:spTree>
    <p:custDataLst>
      <p:tags r:id="rId1"/>
    </p:custDataLst>
    <p:extLst>
      <p:ext uri="{BB962C8B-B14F-4D97-AF65-F5344CB8AC3E}">
        <p14:creationId xmlns:p14="http://schemas.microsoft.com/office/powerpoint/2010/main" val="4093227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Infant Crying</a:t>
            </a:r>
            <a:endParaRPr lang="en-US" dirty="0"/>
          </a:p>
        </p:txBody>
      </p:sp>
      <p:sp>
        <p:nvSpPr>
          <p:cNvPr id="5" name="Content Placeholder 4"/>
          <p:cNvSpPr>
            <a:spLocks noGrp="1"/>
          </p:cNvSpPr>
          <p:nvPr>
            <p:ph idx="1"/>
          </p:nvPr>
        </p:nvSpPr>
        <p:spPr/>
        <p:txBody>
          <a:bodyPr/>
          <a:lstStyle/>
          <a:p>
            <a:r>
              <a:rPr lang="en-US" dirty="0" smtClean="0"/>
              <a:t>Caregivers may experience </a:t>
            </a:r>
            <a:r>
              <a:rPr lang="en-US" dirty="0">
                <a:solidFill>
                  <a:srgbClr val="0072BC"/>
                </a:solidFill>
              </a:rPr>
              <a:t>anger or frustration</a:t>
            </a:r>
            <a:r>
              <a:rPr lang="en-US" dirty="0"/>
              <a:t> over prolonged </a:t>
            </a:r>
            <a:r>
              <a:rPr lang="en-US" dirty="0" smtClean="0"/>
              <a:t>crying.</a:t>
            </a:r>
          </a:p>
          <a:p>
            <a:r>
              <a:rPr lang="en-US" dirty="0"/>
              <a:t>C</a:t>
            </a:r>
            <a:r>
              <a:rPr lang="en-US" dirty="0" smtClean="0"/>
              <a:t>aregivers need </a:t>
            </a:r>
            <a:r>
              <a:rPr lang="en-US" dirty="0" smtClean="0">
                <a:solidFill>
                  <a:srgbClr val="0072BC"/>
                </a:solidFill>
              </a:rPr>
              <a:t>strategies to cope </a:t>
            </a:r>
            <a:r>
              <a:rPr lang="en-US" dirty="0" smtClean="0"/>
              <a:t>with a crying, fussy, or distraught infant.</a:t>
            </a:r>
            <a:endParaRPr lang="en-US" dirty="0"/>
          </a:p>
        </p:txBody>
      </p:sp>
    </p:spTree>
    <p:custDataLst>
      <p:tags r:id="rId1"/>
    </p:custDataLst>
    <p:extLst>
      <p:ext uri="{BB962C8B-B14F-4D97-AF65-F5344CB8AC3E}">
        <p14:creationId xmlns:p14="http://schemas.microsoft.com/office/powerpoint/2010/main" val="4259757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Cope</a:t>
            </a:r>
            <a:endParaRPr lang="en-US" dirty="0"/>
          </a:p>
        </p:txBody>
      </p:sp>
      <p:sp>
        <p:nvSpPr>
          <p:cNvPr id="3" name="Content Placeholder 2"/>
          <p:cNvSpPr>
            <a:spLocks noGrp="1"/>
          </p:cNvSpPr>
          <p:nvPr>
            <p:ph idx="1"/>
          </p:nvPr>
        </p:nvSpPr>
        <p:spPr/>
        <p:txBody>
          <a:bodyPr>
            <a:normAutofit fontScale="92500" lnSpcReduction="10000"/>
          </a:bodyPr>
          <a:lstStyle/>
          <a:p>
            <a:r>
              <a:rPr lang="en-US" dirty="0">
                <a:solidFill>
                  <a:srgbClr val="0072BC"/>
                </a:solidFill>
              </a:rPr>
              <a:t>Manage your stress </a:t>
            </a:r>
            <a:r>
              <a:rPr lang="en-US" dirty="0"/>
              <a:t>and practice </a:t>
            </a:r>
            <a:r>
              <a:rPr lang="en-US" dirty="0">
                <a:solidFill>
                  <a:srgbClr val="0072BC"/>
                </a:solidFill>
              </a:rPr>
              <a:t>self-care</a:t>
            </a:r>
            <a:r>
              <a:rPr lang="en-US" dirty="0"/>
              <a:t>. Be aware of </a:t>
            </a:r>
            <a:r>
              <a:rPr lang="en-US" dirty="0" smtClean="0"/>
              <a:t>feelings </a:t>
            </a:r>
            <a:r>
              <a:rPr lang="en-US" dirty="0"/>
              <a:t>of increasing frustration or </a:t>
            </a:r>
            <a:r>
              <a:rPr lang="en-US" dirty="0" smtClean="0"/>
              <a:t>anger.</a:t>
            </a:r>
            <a:endParaRPr lang="en-US" dirty="0"/>
          </a:p>
          <a:p>
            <a:r>
              <a:rPr lang="en-US" dirty="0">
                <a:solidFill>
                  <a:srgbClr val="0072BC"/>
                </a:solidFill>
              </a:rPr>
              <a:t>U</a:t>
            </a:r>
            <a:r>
              <a:rPr lang="en-US" dirty="0" smtClean="0">
                <a:solidFill>
                  <a:srgbClr val="0072BC"/>
                </a:solidFill>
              </a:rPr>
              <a:t>se </a:t>
            </a:r>
            <a:r>
              <a:rPr lang="en-US" dirty="0">
                <a:solidFill>
                  <a:srgbClr val="0072BC"/>
                </a:solidFill>
              </a:rPr>
              <a:t>a calming strategy </a:t>
            </a:r>
            <a:r>
              <a:rPr lang="en-US" dirty="0"/>
              <a:t>that works for you. For example, take a few deep breaths or breathe </a:t>
            </a:r>
            <a:r>
              <a:rPr lang="en-US" dirty="0" smtClean="0"/>
              <a:t>deeply while </a:t>
            </a:r>
            <a:r>
              <a:rPr lang="en-US" dirty="0"/>
              <a:t>counting to ten. </a:t>
            </a:r>
            <a:endParaRPr lang="en-US" dirty="0" smtClean="0"/>
          </a:p>
          <a:p>
            <a:r>
              <a:rPr lang="en-US" dirty="0" smtClean="0"/>
              <a:t>If </a:t>
            </a:r>
            <a:r>
              <a:rPr lang="en-US" dirty="0"/>
              <a:t>you are unable to bring your frustration under control on your own, then find </a:t>
            </a:r>
            <a:r>
              <a:rPr lang="en-US" dirty="0" smtClean="0"/>
              <a:t>a way </a:t>
            </a:r>
            <a:r>
              <a:rPr lang="en-US" dirty="0"/>
              <a:t>to </a:t>
            </a:r>
            <a:r>
              <a:rPr lang="en-US" dirty="0">
                <a:solidFill>
                  <a:srgbClr val="0072BC"/>
                </a:solidFill>
              </a:rPr>
              <a:t>take a break</a:t>
            </a:r>
            <a:r>
              <a:rPr lang="en-US" dirty="0"/>
              <a:t> from the situation (</a:t>
            </a:r>
            <a:r>
              <a:rPr lang="en-US" dirty="0" smtClean="0"/>
              <a:t>without </a:t>
            </a:r>
            <a:r>
              <a:rPr lang="en-US" dirty="0"/>
              <a:t>leaving children </a:t>
            </a:r>
            <a:r>
              <a:rPr lang="en-US" dirty="0" smtClean="0"/>
              <a:t>unsupervised).</a:t>
            </a:r>
          </a:p>
          <a:p>
            <a:endParaRPr lang="en-US" dirty="0"/>
          </a:p>
        </p:txBody>
      </p:sp>
    </p:spTree>
    <p:custDataLst>
      <p:tags r:id="rId1"/>
    </p:custDataLst>
    <p:extLst>
      <p:ext uri="{BB962C8B-B14F-4D97-AF65-F5344CB8AC3E}">
        <p14:creationId xmlns:p14="http://schemas.microsoft.com/office/powerpoint/2010/main" val="3383640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for Coping (cont.)</a:t>
            </a:r>
            <a:endParaRPr lang="en-US" dirty="0"/>
          </a:p>
        </p:txBody>
      </p:sp>
      <p:sp>
        <p:nvSpPr>
          <p:cNvPr id="3" name="Content Placeholder 2"/>
          <p:cNvSpPr>
            <a:spLocks noGrp="1"/>
          </p:cNvSpPr>
          <p:nvPr>
            <p:ph idx="1"/>
          </p:nvPr>
        </p:nvSpPr>
        <p:spPr/>
        <p:txBody>
          <a:bodyPr>
            <a:normAutofit/>
          </a:bodyPr>
          <a:lstStyle/>
          <a:p>
            <a:r>
              <a:rPr lang="en-US" dirty="0" smtClean="0"/>
              <a:t>For more information about </a:t>
            </a:r>
            <a:r>
              <a:rPr lang="en-US" dirty="0"/>
              <a:t>typical infant </a:t>
            </a:r>
            <a:r>
              <a:rPr lang="en-US" dirty="0" smtClean="0"/>
              <a:t>development, how </a:t>
            </a:r>
            <a:r>
              <a:rPr lang="en-US" dirty="0"/>
              <a:t>to manage infant </a:t>
            </a:r>
            <a:r>
              <a:rPr lang="en-US" dirty="0" smtClean="0"/>
              <a:t>crying, and techniques for soothing </a:t>
            </a:r>
            <a:r>
              <a:rPr lang="en-US" dirty="0"/>
              <a:t>crying </a:t>
            </a:r>
            <a:r>
              <a:rPr lang="en-US" dirty="0" smtClean="0"/>
              <a:t>infants</a:t>
            </a:r>
            <a:r>
              <a:rPr lang="en-US" dirty="0"/>
              <a:t>:</a:t>
            </a:r>
          </a:p>
          <a:p>
            <a:pPr marL="0" indent="0" algn="ctr">
              <a:buNone/>
            </a:pPr>
            <a:r>
              <a:rPr lang="en-US" dirty="0" smtClean="0">
                <a:solidFill>
                  <a:srgbClr val="D90F81"/>
                </a:solidFill>
              </a:rPr>
              <a:t>    See </a:t>
            </a:r>
            <a:r>
              <a:rPr lang="en-US" dirty="0">
                <a:solidFill>
                  <a:srgbClr val="D90F81"/>
                </a:solidFill>
              </a:rPr>
              <a:t>Period of PURPLE </a:t>
            </a:r>
            <a:r>
              <a:rPr lang="en-US" dirty="0" smtClean="0">
                <a:solidFill>
                  <a:srgbClr val="D90F81"/>
                </a:solidFill>
              </a:rPr>
              <a:t>Crying®      </a:t>
            </a:r>
            <a:r>
              <a:rPr lang="en-US" dirty="0" smtClean="0">
                <a:solidFill>
                  <a:srgbClr val="D90F81"/>
                </a:solidFill>
                <a:hlinkClick r:id="rId4"/>
              </a:rPr>
              <a:t>www.purplecrying.info</a:t>
            </a:r>
            <a:endParaRPr lang="en-US" dirty="0" smtClean="0">
              <a:solidFill>
                <a:srgbClr val="D90F81"/>
              </a:solidFill>
            </a:endParaRPr>
          </a:p>
          <a:p>
            <a:pPr marL="0" indent="0">
              <a:buNone/>
            </a:pPr>
            <a:endParaRPr lang="en-US" dirty="0"/>
          </a:p>
          <a:p>
            <a:pPr marL="0" indent="0">
              <a:buNone/>
            </a:pPr>
            <a:r>
              <a:rPr lang="en-US" i="1" dirty="0">
                <a:solidFill>
                  <a:srgbClr val="D90F81"/>
                </a:solidFill>
              </a:rPr>
              <a:t>Remember: it is never okay to shake or strike a child.</a:t>
            </a:r>
            <a:endParaRPr lang="en-US" dirty="0">
              <a:solidFill>
                <a:srgbClr val="D90F81"/>
              </a:solidFill>
            </a:endParaRPr>
          </a:p>
        </p:txBody>
      </p:sp>
    </p:spTree>
    <p:custDataLst>
      <p:tags r:id="rId1"/>
    </p:custDataLst>
    <p:extLst>
      <p:ext uri="{BB962C8B-B14F-4D97-AF65-F5344CB8AC3E}">
        <p14:creationId xmlns:p14="http://schemas.microsoft.com/office/powerpoint/2010/main" val="1574435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Identifying Shaken Baby Syndrome</a:t>
            </a:r>
            <a:endParaRPr lang="en-US" dirty="0"/>
          </a:p>
        </p:txBody>
      </p:sp>
      <p:sp>
        <p:nvSpPr>
          <p:cNvPr id="5" name="Content Placeholder 4"/>
          <p:cNvSpPr>
            <a:spLocks noGrp="1"/>
          </p:cNvSpPr>
          <p:nvPr>
            <p:ph idx="1"/>
          </p:nvPr>
        </p:nvSpPr>
        <p:spPr/>
        <p:txBody>
          <a:bodyPr>
            <a:normAutofit/>
          </a:bodyPr>
          <a:lstStyle/>
          <a:p>
            <a:pPr marL="0" indent="0">
              <a:buNone/>
            </a:pPr>
            <a:r>
              <a:rPr lang="en-US" dirty="0" smtClean="0"/>
              <a:t>Watch for: </a:t>
            </a:r>
          </a:p>
          <a:p>
            <a:r>
              <a:rPr lang="en-US" dirty="0" smtClean="0"/>
              <a:t>Changes in mood, behavior, appetite, breathing, head or eye movement</a:t>
            </a:r>
          </a:p>
          <a:p>
            <a:r>
              <a:rPr lang="en-US" dirty="0" smtClean="0"/>
              <a:t>Bruising (around the head, neck or chest), bleeding (around the eyes), swelling </a:t>
            </a:r>
            <a:r>
              <a:rPr lang="en-US" dirty="0"/>
              <a:t>of the head, </a:t>
            </a:r>
            <a:r>
              <a:rPr lang="en-US" dirty="0" smtClean="0"/>
              <a:t>forehead, or soft spot </a:t>
            </a:r>
          </a:p>
          <a:p>
            <a:r>
              <a:rPr lang="en-US" dirty="0"/>
              <a:t>C</a:t>
            </a:r>
            <a:r>
              <a:rPr lang="en-US" dirty="0" smtClean="0"/>
              <a:t>hanges in muscle tone, ability to lift head, tremors, seizures</a:t>
            </a:r>
            <a:endParaRPr lang="en-US" dirty="0"/>
          </a:p>
          <a:p>
            <a:endParaRPr lang="en-US" dirty="0"/>
          </a:p>
        </p:txBody>
      </p:sp>
    </p:spTree>
    <p:custDataLst>
      <p:tags r:id="rId1"/>
    </p:custDataLst>
    <p:extLst>
      <p:ext uri="{BB962C8B-B14F-4D97-AF65-F5344CB8AC3E}">
        <p14:creationId xmlns:p14="http://schemas.microsoft.com/office/powerpoint/2010/main" val="4004992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Traumatic Brain Injury (TBI)</a:t>
            </a:r>
            <a:br>
              <a:rPr lang="en-US" dirty="0" smtClean="0"/>
            </a:br>
            <a:r>
              <a:rPr lang="en-US" dirty="0" smtClean="0"/>
              <a:t> </a:t>
            </a:r>
            <a:r>
              <a:rPr lang="en-US" dirty="0"/>
              <a:t>and Concussion </a:t>
            </a:r>
          </a:p>
        </p:txBody>
      </p:sp>
      <p:sp>
        <p:nvSpPr>
          <p:cNvPr id="5" name="Content Placeholder 4"/>
          <p:cNvSpPr>
            <a:spLocks noGrp="1"/>
          </p:cNvSpPr>
          <p:nvPr>
            <p:ph idx="1"/>
          </p:nvPr>
        </p:nvSpPr>
        <p:spPr/>
        <p:txBody>
          <a:bodyPr>
            <a:normAutofit/>
          </a:bodyPr>
          <a:lstStyle/>
          <a:p>
            <a:r>
              <a:rPr lang="en-US" dirty="0" smtClean="0"/>
              <a:t>TBI is </a:t>
            </a:r>
            <a:r>
              <a:rPr lang="en-US" dirty="0"/>
              <a:t>a type </a:t>
            </a:r>
            <a:r>
              <a:rPr lang="en-US" dirty="0" smtClean="0"/>
              <a:t>of brain injury that </a:t>
            </a:r>
            <a:r>
              <a:rPr lang="en-US" dirty="0"/>
              <a:t>changes the way the brain normally </a:t>
            </a:r>
            <a:r>
              <a:rPr lang="en-US" dirty="0" smtClean="0"/>
              <a:t>works.</a:t>
            </a:r>
          </a:p>
          <a:p>
            <a:r>
              <a:rPr lang="en-US" dirty="0" smtClean="0"/>
              <a:t>A bump</a:t>
            </a:r>
            <a:r>
              <a:rPr lang="en-US" dirty="0"/>
              <a:t>, blow, or jolt to the </a:t>
            </a:r>
            <a:r>
              <a:rPr lang="en-US" dirty="0" smtClean="0"/>
              <a:t>head can cause a TBI.  </a:t>
            </a:r>
          </a:p>
          <a:p>
            <a:r>
              <a:rPr lang="en-US" dirty="0" smtClean="0"/>
              <a:t>A </a:t>
            </a:r>
            <a:r>
              <a:rPr lang="en-US" dirty="0"/>
              <a:t>blow to the body that causes the head and brain to move rapidly back and </a:t>
            </a:r>
            <a:r>
              <a:rPr lang="en-US" dirty="0" smtClean="0"/>
              <a:t>forth can also cause a TBI. </a:t>
            </a:r>
          </a:p>
          <a:p>
            <a:r>
              <a:rPr lang="en-US" dirty="0" smtClean="0"/>
              <a:t>A </a:t>
            </a:r>
            <a:r>
              <a:rPr lang="en-US" dirty="0"/>
              <a:t>concussion </a:t>
            </a:r>
            <a:r>
              <a:rPr lang="en-US" dirty="0" smtClean="0"/>
              <a:t>is the most common type of TBI.</a:t>
            </a:r>
          </a:p>
        </p:txBody>
      </p:sp>
    </p:spTree>
    <p:custDataLst>
      <p:tags r:id="rId1"/>
    </p:custDataLst>
    <p:extLst>
      <p:ext uri="{BB962C8B-B14F-4D97-AF65-F5344CB8AC3E}">
        <p14:creationId xmlns:p14="http://schemas.microsoft.com/office/powerpoint/2010/main" val="29494902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81062"/>
          </a:xfrm>
          <a:solidFill>
            <a:srgbClr val="0072BC"/>
          </a:solidFill>
          <a:ln>
            <a:solidFill>
              <a:srgbClr val="0072BC"/>
            </a:solidFill>
          </a:ln>
        </p:spPr>
        <p:txBody>
          <a:bodyPr>
            <a:normAutofit/>
          </a:bodyPr>
          <a:lstStyle/>
          <a:p>
            <a:endParaRPr lang="en-US" dirty="0"/>
          </a:p>
        </p:txBody>
      </p:sp>
      <p:sp>
        <p:nvSpPr>
          <p:cNvPr id="6" name="Content Placeholder 5"/>
          <p:cNvSpPr>
            <a:spLocks noGrp="1"/>
          </p:cNvSpPr>
          <p:nvPr>
            <p:ph idx="1"/>
          </p:nvPr>
        </p:nvSpPr>
        <p:spPr>
          <a:xfrm>
            <a:off x="457200" y="1600200"/>
            <a:ext cx="8305800" cy="4114799"/>
          </a:xfrm>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3" y="881062"/>
            <a:ext cx="9252246" cy="483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714999"/>
            <a:ext cx="9198123" cy="646331"/>
          </a:xfrm>
          <a:prstGeom prst="rect">
            <a:avLst/>
          </a:prstGeom>
        </p:spPr>
        <p:txBody>
          <a:bodyPr wrap="square">
            <a:spAutoFit/>
          </a:bodyPr>
          <a:lstStyle/>
          <a:p>
            <a:r>
              <a:rPr lang="en-US" dirty="0"/>
              <a:t>Eunice Kennedy Shriver National Institute of Child Health and Human Development (NICHD), NIH, HHS; </a:t>
            </a:r>
            <a:r>
              <a:rPr lang="en-US" u="sng" dirty="0">
                <a:hlinkClick r:id="rId5"/>
              </a:rPr>
              <a:t>http://www.nichd.nih.gov</a:t>
            </a:r>
            <a:r>
              <a:rPr lang="en-US" dirty="0"/>
              <a:t>. </a:t>
            </a:r>
          </a:p>
        </p:txBody>
      </p:sp>
    </p:spTree>
    <p:custDataLst>
      <p:tags r:id="rId1"/>
    </p:custDataLst>
    <p:extLst>
      <p:ext uri="{BB962C8B-B14F-4D97-AF65-F5344CB8AC3E}">
        <p14:creationId xmlns:p14="http://schemas.microsoft.com/office/powerpoint/2010/main" val="4267011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are children injured?</a:t>
            </a:r>
          </a:p>
        </p:txBody>
      </p:sp>
      <p:sp>
        <p:nvSpPr>
          <p:cNvPr id="5" name="Content Placeholder 4"/>
          <p:cNvSpPr>
            <a:spLocks noGrp="1"/>
          </p:cNvSpPr>
          <p:nvPr>
            <p:ph idx="1"/>
          </p:nvPr>
        </p:nvSpPr>
        <p:spPr/>
        <p:txBody>
          <a:bodyPr>
            <a:normAutofit fontScale="92500" lnSpcReduction="10000"/>
          </a:bodyPr>
          <a:lstStyle/>
          <a:p>
            <a:r>
              <a:rPr lang="en-US" dirty="0"/>
              <a:t>Falls are the leading cause of serious injuries. </a:t>
            </a:r>
            <a:endParaRPr lang="en-US" dirty="0" smtClean="0"/>
          </a:p>
          <a:p>
            <a:r>
              <a:rPr lang="en-US" dirty="0" smtClean="0"/>
              <a:t>A child may injure  another child (for example, they might fight, push, collide, throw objects, or bite).</a:t>
            </a:r>
          </a:p>
          <a:p>
            <a:r>
              <a:rPr lang="en-US" dirty="0" smtClean="0"/>
              <a:t>Children may collide </a:t>
            </a:r>
            <a:r>
              <a:rPr lang="en-US" dirty="0"/>
              <a:t>with objects such as moving playground </a:t>
            </a:r>
            <a:r>
              <a:rPr lang="en-US" dirty="0" smtClean="0"/>
              <a:t>equipment (swings), furniture, part </a:t>
            </a:r>
            <a:r>
              <a:rPr lang="en-US" dirty="0"/>
              <a:t>of the building, plants, toys, a </a:t>
            </a:r>
            <a:r>
              <a:rPr lang="en-US" dirty="0" smtClean="0"/>
              <a:t>fence, gate</a:t>
            </a:r>
            <a:r>
              <a:rPr lang="en-US" dirty="0"/>
              <a:t>, </a:t>
            </a:r>
            <a:r>
              <a:rPr lang="en-US" dirty="0" smtClean="0"/>
              <a:t>etc.</a:t>
            </a:r>
          </a:p>
          <a:p>
            <a:r>
              <a:rPr lang="en-US" dirty="0" smtClean="0"/>
              <a:t>Children may be cut by a sharp edge; </a:t>
            </a:r>
            <a:r>
              <a:rPr lang="en-US" dirty="0"/>
              <a:t>burned by a hot surface, hot tap water </a:t>
            </a:r>
            <a:r>
              <a:rPr lang="en-US" dirty="0" smtClean="0"/>
              <a:t>or heater</a:t>
            </a:r>
            <a:r>
              <a:rPr lang="en-US" dirty="0"/>
              <a:t>;</a:t>
            </a:r>
            <a:r>
              <a:rPr lang="en-US" dirty="0" smtClean="0"/>
              <a:t> </a:t>
            </a:r>
            <a:r>
              <a:rPr lang="en-US" dirty="0"/>
              <a:t>or poisoned by toxic materials.</a:t>
            </a:r>
          </a:p>
          <a:p>
            <a:pPr marL="0" indent="0">
              <a:buNone/>
            </a:pPr>
            <a:endParaRPr lang="en-US" dirty="0"/>
          </a:p>
        </p:txBody>
      </p:sp>
    </p:spTree>
    <p:custDataLst>
      <p:tags r:id="rId1"/>
    </p:custDataLst>
    <p:extLst>
      <p:ext uri="{BB962C8B-B14F-4D97-AF65-F5344CB8AC3E}">
        <p14:creationId xmlns:p14="http://schemas.microsoft.com/office/powerpoint/2010/main" val="1783581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60960"/>
            <a:ext cx="9174480" cy="1143000"/>
          </a:xfrm>
          <a:solidFill>
            <a:srgbClr val="F7941E"/>
          </a:solidFill>
        </p:spPr>
        <p:txBody>
          <a:bodyPr/>
          <a:lstStyle/>
          <a:p>
            <a:r>
              <a:rPr lang="en-US" dirty="0" smtClean="0"/>
              <a:t>Child Abuse Prevention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What is child abuse?</a:t>
            </a:r>
          </a:p>
          <a:p>
            <a:r>
              <a:rPr lang="en-US" dirty="0"/>
              <a:t>Child abuse is a non-accidental injury or pattern of </a:t>
            </a:r>
            <a:r>
              <a:rPr lang="en-US" dirty="0" smtClean="0"/>
              <a:t>injuries to </a:t>
            </a:r>
            <a:r>
              <a:rPr lang="en-US" dirty="0"/>
              <a:t>a child for which there is no reasonable explanation</a:t>
            </a:r>
            <a:r>
              <a:rPr lang="en-US" dirty="0" smtClean="0"/>
              <a:t>.</a:t>
            </a:r>
          </a:p>
          <a:p>
            <a:r>
              <a:rPr lang="en-US" dirty="0" smtClean="0"/>
              <a:t>Child </a:t>
            </a:r>
            <a:r>
              <a:rPr lang="en-US" dirty="0"/>
              <a:t>abuse is usually a pattern of behavior, not a </a:t>
            </a:r>
            <a:r>
              <a:rPr lang="en-US" dirty="0" smtClean="0"/>
              <a:t>single act</a:t>
            </a:r>
            <a:r>
              <a:rPr lang="en-US" dirty="0"/>
              <a:t>. </a:t>
            </a:r>
            <a:endParaRPr lang="en-US" dirty="0" smtClean="0"/>
          </a:p>
        </p:txBody>
      </p:sp>
    </p:spTree>
    <p:custDataLst>
      <p:tags r:id="rId1"/>
    </p:custDataLst>
    <p:extLst>
      <p:ext uri="{BB962C8B-B14F-4D97-AF65-F5344CB8AC3E}">
        <p14:creationId xmlns:p14="http://schemas.microsoft.com/office/powerpoint/2010/main" val="2164631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60960"/>
            <a:ext cx="9174480" cy="1143000"/>
          </a:xfrm>
          <a:solidFill>
            <a:srgbClr val="F7941E"/>
          </a:solidFill>
        </p:spPr>
        <p:txBody>
          <a:bodyPr/>
          <a:lstStyle/>
          <a:p>
            <a:r>
              <a:rPr lang="en-US" dirty="0" smtClean="0"/>
              <a:t>Kinds of Child Abuse</a:t>
            </a:r>
            <a:endParaRPr lang="en-US" dirty="0"/>
          </a:p>
        </p:txBody>
      </p:sp>
      <p:sp>
        <p:nvSpPr>
          <p:cNvPr id="3" name="Content Placeholder 2"/>
          <p:cNvSpPr>
            <a:spLocks noGrp="1"/>
          </p:cNvSpPr>
          <p:nvPr>
            <p:ph idx="1"/>
          </p:nvPr>
        </p:nvSpPr>
        <p:spPr/>
        <p:txBody>
          <a:bodyPr/>
          <a:lstStyle/>
          <a:p>
            <a:r>
              <a:rPr lang="en-US" dirty="0" smtClean="0"/>
              <a:t>Physical</a:t>
            </a:r>
          </a:p>
          <a:p>
            <a:r>
              <a:rPr lang="en-US" dirty="0" smtClean="0"/>
              <a:t>Emotional</a:t>
            </a:r>
          </a:p>
          <a:p>
            <a:r>
              <a:rPr lang="en-US" dirty="0" smtClean="0"/>
              <a:t>Sexual</a:t>
            </a:r>
          </a:p>
          <a:p>
            <a:r>
              <a:rPr lang="en-US" dirty="0" smtClean="0"/>
              <a:t>Neglect</a:t>
            </a:r>
            <a:endParaRPr lang="en-US" dirty="0"/>
          </a:p>
        </p:txBody>
      </p:sp>
    </p:spTree>
    <p:custDataLst>
      <p:tags r:id="rId1"/>
    </p:custDataLst>
    <p:extLst>
      <p:ext uri="{BB962C8B-B14F-4D97-AF65-F5344CB8AC3E}">
        <p14:creationId xmlns:p14="http://schemas.microsoft.com/office/powerpoint/2010/main" val="2396257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60960"/>
            <a:ext cx="9174480" cy="1143000"/>
          </a:xfrm>
          <a:solidFill>
            <a:srgbClr val="F7941E"/>
          </a:solidFill>
        </p:spPr>
        <p:txBody>
          <a:bodyPr/>
          <a:lstStyle/>
          <a:p>
            <a:r>
              <a:rPr lang="en-US" dirty="0" smtClean="0"/>
              <a:t>Ways to Prevent Child Abuse</a:t>
            </a:r>
            <a:endParaRPr lang="en-US" dirty="0"/>
          </a:p>
        </p:txBody>
      </p:sp>
      <p:sp>
        <p:nvSpPr>
          <p:cNvPr id="3" name="Content Placeholder 2"/>
          <p:cNvSpPr>
            <a:spLocks noGrp="1"/>
          </p:cNvSpPr>
          <p:nvPr>
            <p:ph idx="1"/>
          </p:nvPr>
        </p:nvSpPr>
        <p:spPr/>
        <p:txBody>
          <a:bodyPr>
            <a:normAutofit/>
          </a:bodyPr>
          <a:lstStyle/>
          <a:p>
            <a:r>
              <a:rPr lang="en-US" dirty="0" smtClean="0"/>
              <a:t>Build </a:t>
            </a:r>
            <a:r>
              <a:rPr lang="en-US" dirty="0"/>
              <a:t>trusting </a:t>
            </a:r>
            <a:r>
              <a:rPr lang="en-US" dirty="0" smtClean="0"/>
              <a:t>relationships </a:t>
            </a:r>
            <a:r>
              <a:rPr lang="en-US" dirty="0"/>
              <a:t>with families </a:t>
            </a:r>
            <a:endParaRPr lang="en-US" dirty="0" smtClean="0"/>
          </a:p>
          <a:p>
            <a:r>
              <a:rPr lang="en-US" dirty="0" smtClean="0"/>
              <a:t>Provide information </a:t>
            </a:r>
            <a:r>
              <a:rPr lang="en-US" dirty="0"/>
              <a:t>on child </a:t>
            </a:r>
            <a:r>
              <a:rPr lang="en-US" dirty="0" smtClean="0"/>
              <a:t>development</a:t>
            </a:r>
          </a:p>
          <a:p>
            <a:r>
              <a:rPr lang="en-US" dirty="0" smtClean="0"/>
              <a:t>Help families build positive relationships with  their children</a:t>
            </a:r>
          </a:p>
          <a:p>
            <a:r>
              <a:rPr lang="en-US" dirty="0"/>
              <a:t>Model positive communication and good child care </a:t>
            </a:r>
            <a:r>
              <a:rPr lang="en-US" dirty="0" smtClean="0"/>
              <a:t>practices</a:t>
            </a:r>
          </a:p>
          <a:p>
            <a:r>
              <a:rPr lang="en-US" dirty="0" smtClean="0"/>
              <a:t>Host parenting workshops </a:t>
            </a:r>
            <a:r>
              <a:rPr lang="en-US" dirty="0"/>
              <a:t>for </a:t>
            </a:r>
            <a:r>
              <a:rPr lang="en-US" dirty="0" smtClean="0"/>
              <a:t>families</a:t>
            </a:r>
            <a:endParaRPr lang="en-US" dirty="0"/>
          </a:p>
          <a:p>
            <a:endParaRPr lang="en-US" dirty="0" smtClean="0"/>
          </a:p>
        </p:txBody>
      </p:sp>
    </p:spTree>
    <p:custDataLst>
      <p:tags r:id="rId1"/>
    </p:custDataLst>
    <p:extLst>
      <p:ext uri="{BB962C8B-B14F-4D97-AF65-F5344CB8AC3E}">
        <p14:creationId xmlns:p14="http://schemas.microsoft.com/office/powerpoint/2010/main" val="2552612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60960"/>
            <a:ext cx="9174480" cy="1143000"/>
          </a:xfrm>
          <a:solidFill>
            <a:srgbClr val="F7941E"/>
          </a:solidFill>
        </p:spPr>
        <p:txBody>
          <a:bodyPr/>
          <a:lstStyle/>
          <a:p>
            <a:r>
              <a:rPr lang="en-US" dirty="0" smtClean="0"/>
              <a:t>Ways to Prevent Child Abuse (cont.)</a:t>
            </a:r>
            <a:endParaRPr lang="en-US" dirty="0"/>
          </a:p>
        </p:txBody>
      </p:sp>
      <p:sp>
        <p:nvSpPr>
          <p:cNvPr id="3" name="Content Placeholder 2"/>
          <p:cNvSpPr>
            <a:spLocks noGrp="1"/>
          </p:cNvSpPr>
          <p:nvPr>
            <p:ph idx="1"/>
          </p:nvPr>
        </p:nvSpPr>
        <p:spPr/>
        <p:txBody>
          <a:bodyPr>
            <a:normAutofit/>
          </a:bodyPr>
          <a:lstStyle/>
          <a:p>
            <a:r>
              <a:rPr lang="en-US" dirty="0" smtClean="0"/>
              <a:t>Know </a:t>
            </a:r>
            <a:r>
              <a:rPr lang="en-US" dirty="0"/>
              <a:t>the signs of family stress and offer support</a:t>
            </a:r>
          </a:p>
          <a:p>
            <a:r>
              <a:rPr lang="en-US" dirty="0"/>
              <a:t>Refer families to community </a:t>
            </a:r>
            <a:r>
              <a:rPr lang="en-US" dirty="0" smtClean="0"/>
              <a:t>resources </a:t>
            </a:r>
          </a:p>
          <a:p>
            <a:r>
              <a:rPr lang="en-US" dirty="0"/>
              <a:t>Educate young children about their right to say “no”.</a:t>
            </a:r>
          </a:p>
          <a:p>
            <a:r>
              <a:rPr lang="en-US" dirty="0"/>
              <a:t>Inform parents that you are required </a:t>
            </a:r>
            <a:r>
              <a:rPr lang="en-US" dirty="0">
                <a:solidFill>
                  <a:srgbClr val="003473"/>
                </a:solidFill>
              </a:rPr>
              <a:t>by</a:t>
            </a:r>
            <a:r>
              <a:rPr lang="en-US" dirty="0">
                <a:solidFill>
                  <a:srgbClr val="0072BC"/>
                </a:solidFill>
              </a:rPr>
              <a:t> law </a:t>
            </a:r>
            <a:r>
              <a:rPr lang="en-US" dirty="0"/>
              <a:t>to </a:t>
            </a:r>
            <a:r>
              <a:rPr lang="en-US" dirty="0">
                <a:solidFill>
                  <a:srgbClr val="0072BC"/>
                </a:solidFill>
              </a:rPr>
              <a:t>report suspected child abuse.</a:t>
            </a:r>
          </a:p>
          <a:p>
            <a:endParaRPr lang="en-US" dirty="0"/>
          </a:p>
          <a:p>
            <a:endParaRPr lang="en-US" dirty="0">
              <a:solidFill>
                <a:srgbClr val="0072BC"/>
              </a:solidFill>
            </a:endParaRPr>
          </a:p>
          <a:p>
            <a:endParaRPr lang="en-US" dirty="0"/>
          </a:p>
        </p:txBody>
      </p:sp>
    </p:spTree>
    <p:custDataLst>
      <p:tags r:id="rId1"/>
    </p:custDataLst>
    <p:extLst>
      <p:ext uri="{BB962C8B-B14F-4D97-AF65-F5344CB8AC3E}">
        <p14:creationId xmlns:p14="http://schemas.microsoft.com/office/powerpoint/2010/main" val="534242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60960"/>
            <a:ext cx="9174480" cy="1143000"/>
          </a:xfrm>
          <a:solidFill>
            <a:srgbClr val="F7941E"/>
          </a:solidFill>
        </p:spPr>
        <p:txBody>
          <a:bodyPr/>
          <a:lstStyle/>
          <a:p>
            <a:r>
              <a:rPr lang="en-US" dirty="0" smtClean="0"/>
              <a:t>Mandated Reporter</a:t>
            </a:r>
            <a:endParaRPr lang="en-US" dirty="0"/>
          </a:p>
        </p:txBody>
      </p:sp>
      <p:sp>
        <p:nvSpPr>
          <p:cNvPr id="3" name="Content Placeholder 2"/>
          <p:cNvSpPr>
            <a:spLocks noGrp="1"/>
          </p:cNvSpPr>
          <p:nvPr>
            <p:ph idx="1"/>
          </p:nvPr>
        </p:nvSpPr>
        <p:spPr/>
        <p:txBody>
          <a:bodyPr>
            <a:normAutofit/>
          </a:bodyPr>
          <a:lstStyle/>
          <a:p>
            <a:r>
              <a:rPr lang="en-US" dirty="0" smtClean="0"/>
              <a:t>As a </a:t>
            </a:r>
            <a:r>
              <a:rPr lang="en-US" dirty="0" smtClean="0">
                <a:solidFill>
                  <a:srgbClr val="0072BC"/>
                </a:solidFill>
              </a:rPr>
              <a:t>Mandated Reporter</a:t>
            </a:r>
            <a:r>
              <a:rPr lang="en-US" dirty="0" smtClean="0"/>
              <a:t>, you are required to report known or suspected child abuse to Child Protective Services (CPS). </a:t>
            </a:r>
          </a:p>
          <a:p>
            <a:r>
              <a:rPr lang="en-US" dirty="0" smtClean="0"/>
              <a:t>Call CPS </a:t>
            </a:r>
            <a:r>
              <a:rPr lang="en-US" dirty="0"/>
              <a:t>for advice </a:t>
            </a:r>
            <a:r>
              <a:rPr lang="en-US" dirty="0">
                <a:solidFill>
                  <a:srgbClr val="0072BC"/>
                </a:solidFill>
              </a:rPr>
              <a:t>if you are not </a:t>
            </a:r>
            <a:r>
              <a:rPr lang="en-US" dirty="0" smtClean="0">
                <a:solidFill>
                  <a:srgbClr val="0072BC"/>
                </a:solidFill>
              </a:rPr>
              <a:t>sure about something you observe</a:t>
            </a:r>
            <a:r>
              <a:rPr lang="en-US" dirty="0" smtClean="0"/>
              <a:t>. </a:t>
            </a:r>
          </a:p>
          <a:p>
            <a:r>
              <a:rPr lang="en-US" dirty="0" smtClean="0"/>
              <a:t>Call </a:t>
            </a:r>
            <a:r>
              <a:rPr lang="en-US" dirty="0">
                <a:solidFill>
                  <a:srgbClr val="D90F81"/>
                </a:solidFill>
              </a:rPr>
              <a:t>9-1-1</a:t>
            </a:r>
            <a:r>
              <a:rPr lang="en-US" dirty="0"/>
              <a:t> if the child is in immediate danger or needs urgent medical care.</a:t>
            </a:r>
          </a:p>
          <a:p>
            <a:pPr>
              <a:buFont typeface="Wingdings" panose="05000000000000000000" pitchFamily="2" charset="2"/>
              <a:buChar char="§"/>
            </a:pPr>
            <a:endParaRPr lang="en-US" dirty="0"/>
          </a:p>
        </p:txBody>
      </p:sp>
    </p:spTree>
    <p:custDataLst>
      <p:tags r:id="rId1"/>
    </p:custDataLst>
    <p:extLst>
      <p:ext uri="{BB962C8B-B14F-4D97-AF65-F5344CB8AC3E}">
        <p14:creationId xmlns:p14="http://schemas.microsoft.com/office/powerpoint/2010/main" val="2969462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a:solidFill>
            <a:srgbClr val="F7941E"/>
          </a:solidFill>
        </p:spPr>
        <p:txBody>
          <a:bodyPr>
            <a:normAutofit/>
          </a:bodyPr>
          <a:lstStyle/>
          <a:p>
            <a:r>
              <a:rPr lang="en-US" dirty="0" smtClean="0"/>
              <a:t>Mandated Reporter Training</a:t>
            </a:r>
            <a:endParaRPr lang="en-US" dirty="0"/>
          </a:p>
        </p:txBody>
      </p:sp>
      <p:sp>
        <p:nvSpPr>
          <p:cNvPr id="5" name="Content Placeholder 4"/>
          <p:cNvSpPr>
            <a:spLocks noGrp="1"/>
          </p:cNvSpPr>
          <p:nvPr>
            <p:ph idx="1"/>
          </p:nvPr>
        </p:nvSpPr>
        <p:spPr/>
        <p:txBody>
          <a:bodyPr>
            <a:normAutofit fontScale="92500" lnSpcReduction="20000"/>
          </a:bodyPr>
          <a:lstStyle/>
          <a:p>
            <a:pPr marL="0" indent="0">
              <a:buNone/>
            </a:pPr>
            <a:r>
              <a:rPr lang="en-US" dirty="0"/>
              <a:t>C</a:t>
            </a:r>
            <a:r>
              <a:rPr lang="en-US" dirty="0" smtClean="0"/>
              <a:t>hild </a:t>
            </a:r>
            <a:r>
              <a:rPr lang="en-US" dirty="0"/>
              <a:t>care providers are required to </a:t>
            </a:r>
            <a:r>
              <a:rPr lang="en-US" dirty="0" smtClean="0"/>
              <a:t>take Mandated Reporter </a:t>
            </a:r>
            <a:r>
              <a:rPr lang="en-US" dirty="0"/>
              <a:t>training </a:t>
            </a:r>
            <a:r>
              <a:rPr lang="en-US" dirty="0" smtClean="0"/>
              <a:t>about: </a:t>
            </a:r>
            <a:endParaRPr lang="en-US" dirty="0"/>
          </a:p>
          <a:p>
            <a:r>
              <a:rPr lang="en-US" dirty="0" smtClean="0"/>
              <a:t>How </a:t>
            </a:r>
            <a:r>
              <a:rPr lang="en-US" dirty="0"/>
              <a:t>to spot indicators of possible child abuse or neglect</a:t>
            </a:r>
          </a:p>
          <a:p>
            <a:r>
              <a:rPr lang="en-US" dirty="0"/>
              <a:t>How to talk to children about suspected abuse </a:t>
            </a:r>
          </a:p>
          <a:p>
            <a:r>
              <a:rPr lang="en-US" dirty="0"/>
              <a:t>How to make a report</a:t>
            </a:r>
          </a:p>
          <a:p>
            <a:r>
              <a:rPr lang="en-US" dirty="0"/>
              <a:t>What happens after a report is filed </a:t>
            </a:r>
          </a:p>
          <a:p>
            <a:endParaRPr lang="en-US" dirty="0" smtClean="0"/>
          </a:p>
          <a:p>
            <a:pPr marL="0" indent="0" algn="ctr">
              <a:buNone/>
            </a:pPr>
            <a:r>
              <a:rPr lang="en-US" dirty="0"/>
              <a:t>T</a:t>
            </a:r>
            <a:r>
              <a:rPr lang="en-US" dirty="0" smtClean="0"/>
              <a:t>he free online class can be found here:  </a:t>
            </a:r>
            <a:r>
              <a:rPr lang="en-US" dirty="0" smtClean="0">
                <a:hlinkClick r:id="rId4"/>
              </a:rPr>
              <a:t>http</a:t>
            </a:r>
            <a:r>
              <a:rPr lang="en-US" dirty="0">
                <a:hlinkClick r:id="rId4"/>
              </a:rPr>
              <a:t>://</a:t>
            </a:r>
            <a:r>
              <a:rPr lang="en-US" dirty="0" smtClean="0">
                <a:hlinkClick r:id="rId4"/>
              </a:rPr>
              <a:t>childcare.mandatedreporterca.com</a:t>
            </a:r>
            <a:r>
              <a:rPr lang="en-US" dirty="0"/>
              <a:t> </a:t>
            </a:r>
            <a:endParaRPr lang="en-US" dirty="0" smtClean="0"/>
          </a:p>
          <a:p>
            <a:pPr marL="0" indent="0">
              <a:buNone/>
            </a:pPr>
            <a:endParaRPr lang="en-US" dirty="0"/>
          </a:p>
        </p:txBody>
      </p:sp>
    </p:spTree>
    <p:custDataLst>
      <p:tags r:id="rId1"/>
    </p:custDataLst>
    <p:extLst>
      <p:ext uri="{BB962C8B-B14F-4D97-AF65-F5344CB8AC3E}">
        <p14:creationId xmlns:p14="http://schemas.microsoft.com/office/powerpoint/2010/main" val="35607096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Burns and Fire</a:t>
            </a:r>
            <a:endParaRPr lang="en-US" dirty="0"/>
          </a:p>
        </p:txBody>
      </p:sp>
      <p:sp>
        <p:nvSpPr>
          <p:cNvPr id="5" name="Content Placeholder 4"/>
          <p:cNvSpPr>
            <a:spLocks noGrp="1"/>
          </p:cNvSpPr>
          <p:nvPr>
            <p:ph sz="half" idx="1"/>
          </p:nvPr>
        </p:nvSpPr>
        <p:spPr/>
        <p:txBody>
          <a:bodyPr>
            <a:normAutofit/>
          </a:bodyPr>
          <a:lstStyle/>
          <a:p>
            <a:r>
              <a:rPr lang="en-US" dirty="0" smtClean="0"/>
              <a:t>Burns can be caused by contact with hot objects or surfaces, hot liquids or steam, fire, electricity, or chemicals.</a:t>
            </a:r>
          </a:p>
          <a:p>
            <a:r>
              <a:rPr lang="en-US" dirty="0"/>
              <a:t>Hot liquids—not </a:t>
            </a:r>
            <a:r>
              <a:rPr lang="en-US" dirty="0" smtClean="0"/>
              <a:t>fire—are </a:t>
            </a:r>
            <a:r>
              <a:rPr lang="en-US" dirty="0"/>
              <a:t>the most common </a:t>
            </a:r>
            <a:r>
              <a:rPr lang="en-US" dirty="0" smtClean="0"/>
              <a:t>cause </a:t>
            </a:r>
            <a:r>
              <a:rPr lang="en-US" dirty="0"/>
              <a:t>of burns to young children</a:t>
            </a:r>
            <a:r>
              <a:rPr lang="en-US" dirty="0" smtClean="0"/>
              <a:t>.</a:t>
            </a:r>
            <a:endParaRPr lang="en-US" dirty="0"/>
          </a:p>
        </p:txBody>
      </p:sp>
      <p:sp>
        <p:nvSpPr>
          <p:cNvPr id="2" name="Content Placeholder 1"/>
          <p:cNvSpPr>
            <a:spLocks noGrp="1"/>
          </p:cNvSpPr>
          <p:nvPr>
            <p:ph sz="half" idx="2"/>
          </p:nvPr>
        </p:nvSpPr>
        <p:spPr/>
        <p:txBody>
          <a:bodyPr>
            <a:normAutofit/>
          </a:bodyPr>
          <a:lstStyle/>
          <a:p>
            <a:pPr algn="ctr"/>
            <a:r>
              <a:rPr lang="en-US" dirty="0">
                <a:solidFill>
                  <a:srgbClr val="D90F81"/>
                </a:solidFill>
              </a:rPr>
              <a:t>Children are curious and don’t recognize danger!</a:t>
            </a:r>
            <a:endParaRPr lang="en-US" dirty="0"/>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895599"/>
            <a:ext cx="3308592" cy="342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80589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Burn and Fire </a:t>
            </a:r>
            <a:r>
              <a:rPr lang="en-US" dirty="0" smtClean="0"/>
              <a:t>Prevention: Equipment</a:t>
            </a:r>
            <a:endParaRPr lang="en-US" dirty="0"/>
          </a:p>
        </p:txBody>
      </p:sp>
      <p:sp>
        <p:nvSpPr>
          <p:cNvPr id="4" name="Content Placeholder 3"/>
          <p:cNvSpPr>
            <a:spLocks noGrp="1"/>
          </p:cNvSpPr>
          <p:nvPr>
            <p:ph sz="half" idx="1"/>
          </p:nvPr>
        </p:nvSpPr>
        <p:spPr/>
        <p:txBody>
          <a:bodyPr>
            <a:normAutofit/>
          </a:bodyPr>
          <a:lstStyle/>
          <a:p>
            <a:r>
              <a:rPr lang="en-US" dirty="0"/>
              <a:t>Install </a:t>
            </a:r>
            <a:r>
              <a:rPr lang="en-US" dirty="0" smtClean="0"/>
              <a:t>smoke </a:t>
            </a:r>
            <a:r>
              <a:rPr lang="en-US" dirty="0"/>
              <a:t>detectors. </a:t>
            </a:r>
            <a:endParaRPr lang="en-US" dirty="0" smtClean="0"/>
          </a:p>
          <a:p>
            <a:r>
              <a:rPr lang="en-US" dirty="0" smtClean="0"/>
              <a:t>Maintain a working fire extinguisher. </a:t>
            </a:r>
          </a:p>
          <a:p>
            <a:r>
              <a:rPr lang="en-US" dirty="0" smtClean="0"/>
              <a:t>Put barriers around fireplaces, radiators or hot pipes.</a:t>
            </a:r>
          </a:p>
          <a:p>
            <a:r>
              <a:rPr lang="en-US" dirty="0" smtClean="0"/>
              <a:t>Don’t use portable, open flame or space heaters in play areas.</a:t>
            </a:r>
          </a:p>
          <a:p>
            <a:endParaRPr lang="en-US" dirty="0" smtClean="0"/>
          </a:p>
          <a:p>
            <a:endParaRPr lang="en-US" dirty="0" smtClean="0"/>
          </a:p>
          <a:p>
            <a:endParaRPr lang="en-US" dirty="0" smtClean="0"/>
          </a:p>
          <a:p>
            <a:endParaRPr lang="en-US" dirty="0"/>
          </a:p>
        </p:txBody>
      </p:sp>
      <p:sp>
        <p:nvSpPr>
          <p:cNvPr id="5" name="Content Placeholder 4"/>
          <p:cNvSpPr>
            <a:spLocks noGrp="1"/>
          </p:cNvSpPr>
          <p:nvPr>
            <p:ph sz="half" idx="2"/>
          </p:nvPr>
        </p:nvSpPr>
        <p:spPr/>
        <p:txBody>
          <a:bodyPr>
            <a:normAutofit/>
          </a:bodyPr>
          <a:lstStyle/>
          <a:p>
            <a:r>
              <a:rPr lang="en-US" dirty="0"/>
              <a:t>C</a:t>
            </a:r>
            <a:r>
              <a:rPr lang="en-US" dirty="0" smtClean="0"/>
              <a:t>over </a:t>
            </a:r>
            <a:r>
              <a:rPr lang="en-US" dirty="0"/>
              <a:t>electrical </a:t>
            </a:r>
            <a:r>
              <a:rPr lang="en-US" dirty="0" smtClean="0"/>
              <a:t>outlets.</a:t>
            </a:r>
          </a:p>
          <a:p>
            <a:r>
              <a:rPr lang="en-US" dirty="0" smtClean="0"/>
              <a:t>Don’t overload electrical </a:t>
            </a:r>
            <a:r>
              <a:rPr lang="en-US" dirty="0"/>
              <a:t>wiring</a:t>
            </a:r>
            <a:r>
              <a:rPr lang="en-US" dirty="0" smtClean="0"/>
              <a:t>.</a:t>
            </a:r>
          </a:p>
          <a:p>
            <a:r>
              <a:rPr lang="en-US" dirty="0" smtClean="0"/>
              <a:t>Keep the temperature </a:t>
            </a:r>
            <a:r>
              <a:rPr lang="en-US" dirty="0"/>
              <a:t>of your hot water heater </a:t>
            </a:r>
            <a:r>
              <a:rPr lang="en-US" dirty="0" smtClean="0"/>
              <a:t>at </a:t>
            </a:r>
            <a:r>
              <a:rPr lang="en-US" dirty="0"/>
              <a:t>120° F or lower</a:t>
            </a:r>
            <a:r>
              <a:rPr lang="en-US" dirty="0" smtClean="0"/>
              <a:t>. </a:t>
            </a:r>
            <a:r>
              <a:rPr lang="en-US" dirty="0"/>
              <a:t>C</a:t>
            </a:r>
            <a:r>
              <a:rPr lang="en-US" dirty="0" smtClean="0"/>
              <a:t>heck </a:t>
            </a:r>
            <a:r>
              <a:rPr lang="en-US" dirty="0"/>
              <a:t>the water temperature before bathing a child in a </a:t>
            </a:r>
            <a:r>
              <a:rPr lang="en-US" dirty="0" smtClean="0"/>
              <a:t>tub.</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722325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1143000"/>
          </a:xfrm>
        </p:spPr>
        <p:txBody>
          <a:bodyPr>
            <a:normAutofit fontScale="90000"/>
          </a:bodyPr>
          <a:lstStyle/>
          <a:p>
            <a:r>
              <a:rPr lang="en-US" dirty="0"/>
              <a:t>Burn and Fire </a:t>
            </a:r>
            <a:r>
              <a:rPr lang="en-US" dirty="0" smtClean="0"/>
              <a:t>Prevention: Food and Drinks</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Keep children out of cooking areas.</a:t>
            </a:r>
          </a:p>
          <a:p>
            <a:r>
              <a:rPr lang="en-US" dirty="0" smtClean="0"/>
              <a:t>Don’t drink hot beverages or carry anything hot near children.</a:t>
            </a:r>
          </a:p>
          <a:p>
            <a:r>
              <a:rPr lang="en-US" dirty="0" smtClean="0"/>
              <a:t>Don’t heat bottles in the microwave. </a:t>
            </a:r>
          </a:p>
          <a:p>
            <a:r>
              <a:rPr lang="en-US" dirty="0" smtClean="0"/>
              <a:t>Test hot food before giving it to a child. </a:t>
            </a:r>
          </a:p>
          <a:p>
            <a:endParaRPr lang="en-US" dirty="0" smtClean="0"/>
          </a:p>
          <a:p>
            <a:endParaRPr lang="en-US" dirty="0" smtClean="0"/>
          </a:p>
          <a:p>
            <a:endParaRPr lang="en-US" dirty="0" smtClean="0"/>
          </a:p>
          <a:p>
            <a:endParaRPr lang="en-US" dirty="0"/>
          </a:p>
        </p:txBody>
      </p:sp>
      <p:sp>
        <p:nvSpPr>
          <p:cNvPr id="5" name="Content Placeholder 4"/>
          <p:cNvSpPr>
            <a:spLocks noGrp="1"/>
          </p:cNvSpPr>
          <p:nvPr>
            <p:ph sz="half" idx="2"/>
          </p:nvPr>
        </p:nvSpPr>
        <p:spPr/>
        <p:txBody>
          <a:bodyPr>
            <a:normAutofit lnSpcReduction="10000"/>
          </a:bodyPr>
          <a:lstStyle/>
          <a:p>
            <a:r>
              <a:rPr lang="en-US" dirty="0" smtClean="0"/>
              <a:t>Keep hot foods and drinks away from the edge of tables and counters and off of tables with table cloths.</a:t>
            </a:r>
          </a:p>
          <a:p>
            <a:r>
              <a:rPr lang="en-US" dirty="0" smtClean="0"/>
              <a:t>Use the rear burners for cooking, turn pot handles toward the rear or center.</a:t>
            </a:r>
          </a:p>
          <a:p>
            <a:endParaRPr lang="en-US" dirty="0"/>
          </a:p>
          <a:p>
            <a:endParaRPr lang="en-US" dirty="0"/>
          </a:p>
        </p:txBody>
      </p:sp>
    </p:spTree>
    <p:custDataLst>
      <p:tags r:id="rId1"/>
    </p:custDataLst>
    <p:extLst>
      <p:ext uri="{BB962C8B-B14F-4D97-AF65-F5344CB8AC3E}">
        <p14:creationId xmlns:p14="http://schemas.microsoft.com/office/powerpoint/2010/main" val="1283921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and Burn Prevention: Practices</a:t>
            </a:r>
            <a:endParaRPr lang="en-US" dirty="0"/>
          </a:p>
        </p:txBody>
      </p:sp>
      <p:sp>
        <p:nvSpPr>
          <p:cNvPr id="3" name="Content Placeholder 2"/>
          <p:cNvSpPr>
            <a:spLocks noGrp="1"/>
          </p:cNvSpPr>
          <p:nvPr>
            <p:ph sz="half" idx="1"/>
          </p:nvPr>
        </p:nvSpPr>
        <p:spPr/>
        <p:txBody>
          <a:bodyPr>
            <a:normAutofit/>
          </a:bodyPr>
          <a:lstStyle/>
          <a:p>
            <a:r>
              <a:rPr lang="en-US" dirty="0" smtClean="0"/>
              <a:t>Store all chemicals, matches, and lighters out of children’s reach.</a:t>
            </a:r>
          </a:p>
          <a:p>
            <a:r>
              <a:rPr lang="en-US" dirty="0" smtClean="0"/>
              <a:t>Teach children to stay away from hot things and not to play with matches, lighters, chemicals, electrical equipment.</a:t>
            </a:r>
            <a:endParaRPr lang="en-US" dirty="0"/>
          </a:p>
        </p:txBody>
      </p:sp>
      <p:sp>
        <p:nvSpPr>
          <p:cNvPr id="4" name="Content Placeholder 3"/>
          <p:cNvSpPr>
            <a:spLocks noGrp="1"/>
          </p:cNvSpPr>
          <p:nvPr>
            <p:ph sz="half" idx="2"/>
          </p:nvPr>
        </p:nvSpPr>
        <p:spPr/>
        <p:txBody>
          <a:bodyPr>
            <a:normAutofit/>
          </a:bodyPr>
          <a:lstStyle/>
          <a:p>
            <a:r>
              <a:rPr lang="en-US" dirty="0"/>
              <a:t>Plan a </a:t>
            </a:r>
            <a:r>
              <a:rPr lang="en-US" dirty="0" smtClean="0"/>
              <a:t>fire </a:t>
            </a:r>
            <a:r>
              <a:rPr lang="en-US" dirty="0"/>
              <a:t>escape </a:t>
            </a:r>
            <a:r>
              <a:rPr lang="en-US" dirty="0" smtClean="0"/>
              <a:t>route.</a:t>
            </a:r>
          </a:p>
          <a:p>
            <a:r>
              <a:rPr lang="en-US" dirty="0" smtClean="0"/>
              <a:t>Conduct regular fire and evacuation drills using different exits.</a:t>
            </a:r>
          </a:p>
          <a:p>
            <a:r>
              <a:rPr lang="en-US" dirty="0" smtClean="0"/>
              <a:t>Teach children how to stop, drop, and roll.</a:t>
            </a:r>
          </a:p>
          <a:p>
            <a:endParaRPr lang="en-US" dirty="0"/>
          </a:p>
        </p:txBody>
      </p:sp>
    </p:spTree>
    <p:custDataLst>
      <p:tags r:id="rId1"/>
    </p:custDataLst>
    <p:extLst>
      <p:ext uri="{BB962C8B-B14F-4D97-AF65-F5344CB8AC3E}">
        <p14:creationId xmlns:p14="http://schemas.microsoft.com/office/powerpoint/2010/main" val="39878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Risk of Injury and </a:t>
            </a:r>
            <a:r>
              <a:rPr lang="en-US" dirty="0" smtClean="0"/>
              <a:t/>
            </a:r>
            <a:br>
              <a:rPr lang="en-US" dirty="0" smtClean="0"/>
            </a:br>
            <a:r>
              <a:rPr lang="en-US" dirty="0" smtClean="0"/>
              <a:t>Developmental </a:t>
            </a:r>
            <a:r>
              <a:rPr lang="en-US" dirty="0"/>
              <a:t>Stages</a:t>
            </a:r>
          </a:p>
        </p:txBody>
      </p:sp>
      <p:sp>
        <p:nvSpPr>
          <p:cNvPr id="3" name="Content Placeholder 2"/>
          <p:cNvSpPr>
            <a:spLocks noGrp="1"/>
          </p:cNvSpPr>
          <p:nvPr>
            <p:ph idx="1"/>
          </p:nvPr>
        </p:nvSpPr>
        <p:spPr/>
        <p:txBody>
          <a:bodyPr/>
          <a:lstStyle/>
          <a:p>
            <a:r>
              <a:rPr lang="en-US" dirty="0"/>
              <a:t>Injury rates are low for infants and increase with the age of the child. </a:t>
            </a:r>
            <a:endParaRPr lang="en-US" dirty="0" smtClean="0"/>
          </a:p>
          <a:p>
            <a:r>
              <a:rPr lang="en-US" dirty="0"/>
              <a:t>C</a:t>
            </a:r>
            <a:r>
              <a:rPr lang="en-US" dirty="0" smtClean="0"/>
              <a:t>hildren ages two to five years old get injured most frequently.</a:t>
            </a:r>
            <a:endParaRPr lang="en-US" dirty="0"/>
          </a:p>
        </p:txBody>
      </p:sp>
    </p:spTree>
    <p:custDataLst>
      <p:tags r:id="rId1"/>
    </p:custDataLst>
    <p:extLst>
      <p:ext uri="{BB962C8B-B14F-4D97-AF65-F5344CB8AC3E}">
        <p14:creationId xmlns:p14="http://schemas.microsoft.com/office/powerpoint/2010/main" val="36843185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727" y="228600"/>
            <a:ext cx="4710546" cy="6096000"/>
          </a:xfrm>
          <a:prstGeom prst="rect">
            <a:avLst/>
          </a:prstGeom>
          <a:ln>
            <a:solidFill>
              <a:srgbClr val="003473"/>
            </a:solidFill>
          </a:ln>
        </p:spPr>
      </p:pic>
    </p:spTree>
    <p:custDataLst>
      <p:tags r:id="rId1"/>
    </p:custDataLst>
    <p:extLst>
      <p:ext uri="{BB962C8B-B14F-4D97-AF65-F5344CB8AC3E}">
        <p14:creationId xmlns:p14="http://schemas.microsoft.com/office/powerpoint/2010/main" val="1721099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Choking</a:t>
            </a:r>
            <a:endParaRPr lang="en-US" dirty="0"/>
          </a:p>
        </p:txBody>
      </p:sp>
      <p:sp>
        <p:nvSpPr>
          <p:cNvPr id="5" name="Content Placeholder 4"/>
          <p:cNvSpPr>
            <a:spLocks noGrp="1"/>
          </p:cNvSpPr>
          <p:nvPr>
            <p:ph idx="1"/>
          </p:nvPr>
        </p:nvSpPr>
        <p:spPr/>
        <p:txBody>
          <a:bodyPr/>
          <a:lstStyle/>
          <a:p>
            <a:pPr marL="0" indent="0">
              <a:buNone/>
            </a:pPr>
            <a:r>
              <a:rPr lang="en-US" dirty="0" smtClean="0"/>
              <a:t>Young children are at greater risk of choking because:</a:t>
            </a:r>
          </a:p>
          <a:p>
            <a:r>
              <a:rPr lang="en-US" dirty="0" smtClean="0"/>
              <a:t>They explore the world by putting objects in their mouths</a:t>
            </a:r>
          </a:p>
          <a:p>
            <a:r>
              <a:rPr lang="en-US" dirty="0" smtClean="0"/>
              <a:t>They are just learning how to chew and eat solid food</a:t>
            </a:r>
          </a:p>
          <a:p>
            <a:endParaRPr lang="en-US" dirty="0" smtClean="0"/>
          </a:p>
          <a:p>
            <a:endParaRPr lang="en-US" dirty="0"/>
          </a:p>
        </p:txBody>
      </p:sp>
    </p:spTree>
    <p:custDataLst>
      <p:tags r:id="rId1"/>
    </p:custDataLst>
    <p:extLst>
      <p:ext uri="{BB962C8B-B14F-4D97-AF65-F5344CB8AC3E}">
        <p14:creationId xmlns:p14="http://schemas.microsoft.com/office/powerpoint/2010/main" val="3167841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85800"/>
            <a:ext cx="8229600" cy="5440363"/>
          </a:xfrm>
        </p:spPr>
        <p:txBody>
          <a:bodyPr>
            <a:normAutofit/>
          </a:bodyPr>
          <a:lstStyle/>
          <a:p>
            <a:pPr marL="0" indent="0">
              <a:buNone/>
            </a:pPr>
            <a:r>
              <a:rPr lang="en-US" dirty="0">
                <a:solidFill>
                  <a:srgbClr val="D90F81"/>
                </a:solidFill>
              </a:rPr>
              <a:t>S</a:t>
            </a:r>
            <a:r>
              <a:rPr lang="en-US" dirty="0" smtClean="0">
                <a:solidFill>
                  <a:srgbClr val="D90F81"/>
                </a:solidFill>
              </a:rPr>
              <a:t>igns of choking and suffocation in children:</a:t>
            </a:r>
          </a:p>
          <a:p>
            <a:r>
              <a:rPr lang="en-US" dirty="0" smtClean="0"/>
              <a:t>difficulty </a:t>
            </a:r>
            <a:r>
              <a:rPr lang="en-US" dirty="0"/>
              <a:t>speaking or breathing, </a:t>
            </a:r>
            <a:endParaRPr lang="en-US" dirty="0" smtClean="0"/>
          </a:p>
          <a:p>
            <a:r>
              <a:rPr lang="en-US" dirty="0" smtClean="0"/>
              <a:t>the </a:t>
            </a:r>
            <a:r>
              <a:rPr lang="en-US" dirty="0"/>
              <a:t>inability to </a:t>
            </a:r>
            <a:r>
              <a:rPr lang="en-US" dirty="0" smtClean="0"/>
              <a:t>cough, </a:t>
            </a:r>
          </a:p>
          <a:p>
            <a:r>
              <a:rPr lang="en-US" dirty="0" smtClean="0"/>
              <a:t>wheezing </a:t>
            </a:r>
            <a:r>
              <a:rPr lang="en-US" dirty="0"/>
              <a:t>sounds, </a:t>
            </a:r>
            <a:r>
              <a:rPr lang="en-US" dirty="0" smtClean="0"/>
              <a:t> </a:t>
            </a:r>
          </a:p>
          <a:p>
            <a:r>
              <a:rPr lang="en-US" dirty="0" smtClean="0"/>
              <a:t>clutching </a:t>
            </a:r>
            <a:r>
              <a:rPr lang="en-US" dirty="0"/>
              <a:t>of throat or gesturing, </a:t>
            </a:r>
            <a:endParaRPr lang="en-US" dirty="0" smtClean="0"/>
          </a:p>
          <a:p>
            <a:r>
              <a:rPr lang="en-US" dirty="0" smtClean="0"/>
              <a:t>a </a:t>
            </a:r>
            <a:r>
              <a:rPr lang="en-US" dirty="0"/>
              <a:t>bluish face, </a:t>
            </a:r>
            <a:endParaRPr lang="en-US" dirty="0" smtClean="0"/>
          </a:p>
          <a:p>
            <a:r>
              <a:rPr lang="en-US" dirty="0" smtClean="0"/>
              <a:t>confusion and unexplained </a:t>
            </a:r>
            <a:r>
              <a:rPr lang="en-US" dirty="0"/>
              <a:t>loss of consciousness (this is a very late sign).</a:t>
            </a:r>
          </a:p>
          <a:p>
            <a:endParaRPr lang="en-US" dirty="0"/>
          </a:p>
        </p:txBody>
      </p:sp>
    </p:spTree>
    <p:custDataLst>
      <p:tags r:id="rId1"/>
    </p:custDataLst>
    <p:extLst>
      <p:ext uri="{BB962C8B-B14F-4D97-AF65-F5344CB8AC3E}">
        <p14:creationId xmlns:p14="http://schemas.microsoft.com/office/powerpoint/2010/main" val="26285471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Choking Prevention  </a:t>
            </a:r>
            <a:endParaRPr lang="en-US"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38200" y="1905000"/>
            <a:ext cx="7505700" cy="3219450"/>
          </a:xfrm>
          <a:prstGeom prst="rect">
            <a:avLst/>
          </a:prstGeom>
          <a:solidFill>
            <a:srgbClr val="0072BC"/>
          </a:solidFill>
          <a:ln>
            <a:noFill/>
          </a:ln>
        </p:spPr>
      </p:pic>
    </p:spTree>
    <p:custDataLst>
      <p:tags r:id="rId1"/>
    </p:custDataLst>
    <p:extLst>
      <p:ext uri="{BB962C8B-B14F-4D97-AF65-F5344CB8AC3E}">
        <p14:creationId xmlns:p14="http://schemas.microsoft.com/office/powerpoint/2010/main" val="34123553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Choking Hazards: Foods</a:t>
            </a:r>
            <a:endParaRPr lang="en-US" dirty="0"/>
          </a:p>
        </p:txBody>
      </p:sp>
      <p:sp>
        <p:nvSpPr>
          <p:cNvPr id="3" name="Content Placeholder 2"/>
          <p:cNvSpPr>
            <a:spLocks noGrp="1"/>
          </p:cNvSpPr>
          <p:nvPr>
            <p:ph sz="half" idx="1"/>
          </p:nvPr>
        </p:nvSpPr>
        <p:spPr/>
        <p:txBody>
          <a:bodyPr>
            <a:normAutofit/>
          </a:bodyPr>
          <a:lstStyle/>
          <a:p>
            <a:r>
              <a:rPr lang="en-US" dirty="0"/>
              <a:t>C</a:t>
            </a:r>
            <a:r>
              <a:rPr lang="en-US" dirty="0" smtClean="0"/>
              <a:t>hunks </a:t>
            </a:r>
            <a:r>
              <a:rPr lang="en-US" dirty="0"/>
              <a:t>of meat </a:t>
            </a:r>
            <a:endParaRPr lang="en-US" dirty="0" smtClean="0"/>
          </a:p>
          <a:p>
            <a:r>
              <a:rPr lang="en-US" dirty="0" smtClean="0"/>
              <a:t>Whole olives</a:t>
            </a:r>
          </a:p>
          <a:p>
            <a:r>
              <a:rPr lang="en-US" dirty="0" smtClean="0"/>
              <a:t>Whole </a:t>
            </a:r>
            <a:r>
              <a:rPr lang="en-US" dirty="0"/>
              <a:t>grapes and raisins </a:t>
            </a:r>
            <a:endParaRPr lang="en-US" dirty="0" smtClean="0"/>
          </a:p>
          <a:p>
            <a:r>
              <a:rPr lang="en-US" dirty="0" smtClean="0"/>
              <a:t>Peanuts/nuts</a:t>
            </a:r>
          </a:p>
          <a:p>
            <a:r>
              <a:rPr lang="en-US" dirty="0" smtClean="0"/>
              <a:t>Gum </a:t>
            </a:r>
          </a:p>
          <a:p>
            <a:r>
              <a:rPr lang="en-US" dirty="0" smtClean="0"/>
              <a:t>Popcorn</a:t>
            </a:r>
          </a:p>
          <a:p>
            <a:r>
              <a:rPr lang="en-US" dirty="0"/>
              <a:t>Dried fruit</a:t>
            </a:r>
          </a:p>
          <a:p>
            <a:pPr marL="0" indent="0">
              <a:buNone/>
            </a:pPr>
            <a:endParaRPr lang="en-US" dirty="0"/>
          </a:p>
        </p:txBody>
      </p:sp>
      <p:sp>
        <p:nvSpPr>
          <p:cNvPr id="4" name="Content Placeholder 3"/>
          <p:cNvSpPr>
            <a:spLocks noGrp="1"/>
          </p:cNvSpPr>
          <p:nvPr>
            <p:ph sz="half" idx="2"/>
          </p:nvPr>
        </p:nvSpPr>
        <p:spPr/>
        <p:txBody>
          <a:bodyPr>
            <a:normAutofit/>
          </a:bodyPr>
          <a:lstStyle/>
          <a:p>
            <a:r>
              <a:rPr lang="en-US" dirty="0"/>
              <a:t>Hard candy, cough drops, lollypops </a:t>
            </a:r>
          </a:p>
          <a:p>
            <a:r>
              <a:rPr lang="en-US" dirty="0"/>
              <a:t>Raw vegetables (carrots, etc.)</a:t>
            </a:r>
          </a:p>
          <a:p>
            <a:r>
              <a:rPr lang="en-US" dirty="0"/>
              <a:t>Hot dogs and </a:t>
            </a:r>
            <a:r>
              <a:rPr lang="en-US" dirty="0" smtClean="0"/>
              <a:t>sausages (cut in rounds or whole)</a:t>
            </a:r>
            <a:endParaRPr lang="en-US" dirty="0"/>
          </a:p>
          <a:p>
            <a:r>
              <a:rPr lang="en-US" dirty="0"/>
              <a:t>Watermelon seeds</a:t>
            </a:r>
          </a:p>
          <a:p>
            <a:r>
              <a:rPr lang="en-US" dirty="0"/>
              <a:t>Spoons full of peanut butter</a:t>
            </a:r>
          </a:p>
          <a:p>
            <a:endParaRPr lang="en-US" dirty="0"/>
          </a:p>
        </p:txBody>
      </p:sp>
    </p:spTree>
    <p:custDataLst>
      <p:tags r:id="rId1"/>
    </p:custDataLst>
    <p:extLst>
      <p:ext uri="{BB962C8B-B14F-4D97-AF65-F5344CB8AC3E}">
        <p14:creationId xmlns:p14="http://schemas.microsoft.com/office/powerpoint/2010/main" val="1498761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Choking Hazards: Toys and Objects</a:t>
            </a:r>
            <a:endParaRPr lang="en-US" dirty="0"/>
          </a:p>
        </p:txBody>
      </p:sp>
      <p:sp>
        <p:nvSpPr>
          <p:cNvPr id="3" name="Content Placeholder 2"/>
          <p:cNvSpPr>
            <a:spLocks noGrp="1"/>
          </p:cNvSpPr>
          <p:nvPr>
            <p:ph sz="half" idx="1"/>
          </p:nvPr>
        </p:nvSpPr>
        <p:spPr/>
        <p:txBody>
          <a:bodyPr/>
          <a:lstStyle/>
          <a:p>
            <a:r>
              <a:rPr lang="en-US" dirty="0" smtClean="0"/>
              <a:t>Pins</a:t>
            </a:r>
          </a:p>
          <a:p>
            <a:r>
              <a:rPr lang="en-US" dirty="0" smtClean="0"/>
              <a:t>Coins</a:t>
            </a:r>
          </a:p>
          <a:p>
            <a:r>
              <a:rPr lang="en-US" dirty="0" smtClean="0"/>
              <a:t>Nails</a:t>
            </a:r>
          </a:p>
          <a:p>
            <a:r>
              <a:rPr lang="en-US" dirty="0" smtClean="0"/>
              <a:t>Toothpicks</a:t>
            </a:r>
          </a:p>
          <a:p>
            <a:r>
              <a:rPr lang="en-US" dirty="0" smtClean="0"/>
              <a:t>Jewelry</a:t>
            </a:r>
          </a:p>
          <a:p>
            <a:r>
              <a:rPr lang="en-US" dirty="0" smtClean="0"/>
              <a:t>Game pieces</a:t>
            </a:r>
          </a:p>
          <a:p>
            <a:endParaRPr lang="en-US" dirty="0" smtClean="0"/>
          </a:p>
          <a:p>
            <a:endParaRPr lang="en-US" dirty="0" smtClean="0"/>
          </a:p>
        </p:txBody>
      </p:sp>
      <p:sp>
        <p:nvSpPr>
          <p:cNvPr id="4" name="Content Placeholder 3"/>
          <p:cNvSpPr>
            <a:spLocks noGrp="1"/>
          </p:cNvSpPr>
          <p:nvPr>
            <p:ph sz="half" idx="2"/>
          </p:nvPr>
        </p:nvSpPr>
        <p:spPr/>
        <p:txBody>
          <a:bodyPr/>
          <a:lstStyle/>
          <a:p>
            <a:r>
              <a:rPr lang="en-US" dirty="0" smtClean="0"/>
              <a:t>Buttons</a:t>
            </a:r>
          </a:p>
          <a:p>
            <a:r>
              <a:rPr lang="en-US" dirty="0" smtClean="0"/>
              <a:t>Small toys</a:t>
            </a:r>
          </a:p>
          <a:p>
            <a:r>
              <a:rPr lang="en-US" dirty="0" smtClean="0"/>
              <a:t>Marbles</a:t>
            </a:r>
          </a:p>
          <a:p>
            <a:r>
              <a:rPr lang="en-US" dirty="0" smtClean="0"/>
              <a:t>Jacks</a:t>
            </a:r>
          </a:p>
          <a:p>
            <a:r>
              <a:rPr lang="en-US" dirty="0" smtClean="0"/>
              <a:t>Crayons</a:t>
            </a:r>
          </a:p>
          <a:p>
            <a:r>
              <a:rPr lang="en-US" dirty="0" smtClean="0"/>
              <a:t>Batteries </a:t>
            </a:r>
          </a:p>
          <a:p>
            <a:pPr marL="0" indent="0">
              <a:buNone/>
            </a:pPr>
            <a:endParaRPr lang="en-US" dirty="0"/>
          </a:p>
          <a:p>
            <a:endParaRPr lang="en-US" dirty="0" smtClean="0"/>
          </a:p>
          <a:p>
            <a:endParaRPr lang="en-US" dirty="0"/>
          </a:p>
        </p:txBody>
      </p:sp>
    </p:spTree>
    <p:custDataLst>
      <p:tags r:id="rId1"/>
    </p:custDataLst>
    <p:extLst>
      <p:ext uri="{BB962C8B-B14F-4D97-AF65-F5344CB8AC3E}">
        <p14:creationId xmlns:p14="http://schemas.microsoft.com/office/powerpoint/2010/main" val="2728188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Suffocation and Strangulation Hazards</a:t>
            </a:r>
            <a:endParaRPr lang="en-US" dirty="0"/>
          </a:p>
        </p:txBody>
      </p:sp>
      <p:sp>
        <p:nvSpPr>
          <p:cNvPr id="4" name="Content Placeholder 3"/>
          <p:cNvSpPr>
            <a:spLocks noGrp="1"/>
          </p:cNvSpPr>
          <p:nvPr>
            <p:ph sz="half" idx="1"/>
          </p:nvPr>
        </p:nvSpPr>
        <p:spPr/>
        <p:txBody>
          <a:bodyPr/>
          <a:lstStyle/>
          <a:p>
            <a:r>
              <a:rPr lang="en-US" dirty="0" smtClean="0"/>
              <a:t>Balloons</a:t>
            </a:r>
          </a:p>
          <a:p>
            <a:r>
              <a:rPr lang="en-US" dirty="0" smtClean="0"/>
              <a:t>Plastic bags</a:t>
            </a:r>
          </a:p>
          <a:p>
            <a:r>
              <a:rPr lang="en-US" dirty="0" smtClean="0"/>
              <a:t>Disposable gloves</a:t>
            </a:r>
          </a:p>
          <a:p>
            <a:r>
              <a:rPr lang="en-US" dirty="0" smtClean="0"/>
              <a:t>Toy chests with no air holes</a:t>
            </a:r>
          </a:p>
          <a:p>
            <a:r>
              <a:rPr lang="en-US" dirty="0" smtClean="0"/>
              <a:t>Cords from window blinds and drapes</a:t>
            </a:r>
          </a:p>
          <a:p>
            <a:r>
              <a:rPr lang="en-US" dirty="0"/>
              <a:t>Ropes and string</a:t>
            </a:r>
          </a:p>
          <a:p>
            <a:pPr marL="0" indent="0">
              <a:buNone/>
            </a:pPr>
            <a:endParaRPr lang="en-US" dirty="0"/>
          </a:p>
        </p:txBody>
      </p:sp>
      <p:sp>
        <p:nvSpPr>
          <p:cNvPr id="5" name="Content Placeholder 4"/>
          <p:cNvSpPr>
            <a:spLocks noGrp="1"/>
          </p:cNvSpPr>
          <p:nvPr>
            <p:ph sz="half" idx="2"/>
          </p:nvPr>
        </p:nvSpPr>
        <p:spPr/>
        <p:txBody>
          <a:bodyPr/>
          <a:lstStyle/>
          <a:p>
            <a:pPr>
              <a:buFont typeface="Wingdings" panose="05000000000000000000" pitchFamily="2" charset="2"/>
              <a:buChar char="v"/>
            </a:pPr>
            <a:r>
              <a:rPr lang="en-US" dirty="0">
                <a:solidFill>
                  <a:srgbClr val="D90F81"/>
                </a:solidFill>
              </a:rPr>
              <a:t>Never place a crib </a:t>
            </a:r>
            <a:r>
              <a:rPr lang="en-US" dirty="0" smtClean="0">
                <a:solidFill>
                  <a:srgbClr val="D90F81"/>
                </a:solidFill>
              </a:rPr>
              <a:t>near a window.</a:t>
            </a:r>
            <a:endParaRPr lang="en-US" dirty="0">
              <a:solidFill>
                <a:srgbClr val="D90F81"/>
              </a:solidFill>
            </a:endParaRPr>
          </a:p>
          <a:p>
            <a:pPr>
              <a:buFont typeface="Wingdings" panose="05000000000000000000" pitchFamily="2" charset="2"/>
              <a:buChar char="v"/>
            </a:pPr>
            <a:r>
              <a:rPr lang="en-US" dirty="0" smtClean="0">
                <a:solidFill>
                  <a:srgbClr val="D90F81"/>
                </a:solidFill>
              </a:rPr>
              <a:t>Don’t drape blankets over crib rails or attach hanging toys/mobiles to cribs.</a:t>
            </a:r>
          </a:p>
          <a:p>
            <a:pPr>
              <a:buFont typeface="Wingdings" panose="05000000000000000000" pitchFamily="2" charset="2"/>
              <a:buChar char="v"/>
            </a:pPr>
            <a:r>
              <a:rPr lang="en-US" dirty="0" smtClean="0">
                <a:solidFill>
                  <a:srgbClr val="D90F81"/>
                </a:solidFill>
              </a:rPr>
              <a:t>Use CSPC approved cribs and play yards.</a:t>
            </a:r>
          </a:p>
        </p:txBody>
      </p:sp>
    </p:spTree>
    <p:custDataLst>
      <p:tags r:id="rId1"/>
    </p:custDataLst>
    <p:extLst>
      <p:ext uri="{BB962C8B-B14F-4D97-AF65-F5344CB8AC3E}">
        <p14:creationId xmlns:p14="http://schemas.microsoft.com/office/powerpoint/2010/main" val="29067768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a:t>
            </a:r>
            <a:endParaRPr lang="en-US" dirty="0"/>
          </a:p>
        </p:txBody>
      </p:sp>
      <p:sp>
        <p:nvSpPr>
          <p:cNvPr id="3" name="Content Placeholder 2"/>
          <p:cNvSpPr>
            <a:spLocks noGrp="1"/>
          </p:cNvSpPr>
          <p:nvPr>
            <p:ph idx="1"/>
          </p:nvPr>
        </p:nvSpPr>
        <p:spPr/>
        <p:txBody>
          <a:bodyPr/>
          <a:lstStyle/>
          <a:p>
            <a:r>
              <a:rPr lang="en-US" dirty="0"/>
              <a:t>Falls are the single greatest cause of injury in the child care </a:t>
            </a:r>
            <a:r>
              <a:rPr lang="en-US" dirty="0" smtClean="0"/>
              <a:t>environment. </a:t>
            </a:r>
          </a:p>
          <a:p>
            <a:r>
              <a:rPr lang="en-US" dirty="0" smtClean="0"/>
              <a:t>They are the most common </a:t>
            </a:r>
            <a:r>
              <a:rPr lang="en-US" dirty="0"/>
              <a:t>injury requiring medical care. </a:t>
            </a:r>
            <a:endParaRPr lang="en-US" dirty="0" smtClean="0"/>
          </a:p>
          <a:p>
            <a:r>
              <a:rPr lang="en-US" dirty="0"/>
              <a:t>Children of all ages can fall</a:t>
            </a:r>
            <a:r>
              <a:rPr lang="en-US" dirty="0" smtClean="0"/>
              <a:t>.</a:t>
            </a:r>
          </a:p>
          <a:p>
            <a:r>
              <a:rPr lang="en-US" dirty="0" smtClean="0"/>
              <a:t>Preventing falls is the greatest challenge </a:t>
            </a:r>
            <a:r>
              <a:rPr lang="en-US" dirty="0"/>
              <a:t>to a safe environment</a:t>
            </a:r>
            <a:r>
              <a:rPr lang="en-US" dirty="0" smtClean="0"/>
              <a:t>.</a:t>
            </a:r>
          </a:p>
        </p:txBody>
      </p:sp>
    </p:spTree>
    <p:custDataLst>
      <p:tags r:id="rId1"/>
    </p:custDataLst>
    <p:extLst>
      <p:ext uri="{BB962C8B-B14F-4D97-AF65-F5344CB8AC3E}">
        <p14:creationId xmlns:p14="http://schemas.microsoft.com/office/powerpoint/2010/main" val="22298250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Reducing the Risk of Falls: Equipment</a:t>
            </a:r>
            <a:endParaRPr lang="en-US" dirty="0"/>
          </a:p>
        </p:txBody>
      </p:sp>
      <p:sp>
        <p:nvSpPr>
          <p:cNvPr id="5" name="Content Placeholder 4"/>
          <p:cNvSpPr>
            <a:spLocks noGrp="1"/>
          </p:cNvSpPr>
          <p:nvPr>
            <p:ph idx="1"/>
          </p:nvPr>
        </p:nvSpPr>
        <p:spPr/>
        <p:txBody>
          <a:bodyPr/>
          <a:lstStyle/>
          <a:p>
            <a:r>
              <a:rPr lang="en-US" dirty="0" smtClean="0"/>
              <a:t>Make sure equipment is in good repair, inspected for safety, and developmentally appropriate.</a:t>
            </a:r>
          </a:p>
          <a:p>
            <a:r>
              <a:rPr lang="en-US" dirty="0"/>
              <a:t>Use durable, balanced furniture that will not tip over easily.</a:t>
            </a:r>
            <a:endParaRPr lang="en-US" dirty="0" smtClean="0"/>
          </a:p>
          <a:p>
            <a:r>
              <a:rPr lang="en-US" dirty="0" smtClean="0"/>
              <a:t>Place gates at the top and bottom of stairs.</a:t>
            </a:r>
          </a:p>
          <a:p>
            <a:endParaRPr lang="en-US" dirty="0"/>
          </a:p>
        </p:txBody>
      </p:sp>
    </p:spTree>
    <p:custDataLst>
      <p:tags r:id="rId1"/>
    </p:custDataLst>
    <p:extLst>
      <p:ext uri="{BB962C8B-B14F-4D97-AF65-F5344CB8AC3E}">
        <p14:creationId xmlns:p14="http://schemas.microsoft.com/office/powerpoint/2010/main" val="37425417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74638"/>
            <a:ext cx="8534400" cy="1143000"/>
          </a:xfrm>
        </p:spPr>
        <p:txBody>
          <a:bodyPr>
            <a:normAutofit fontScale="90000"/>
          </a:bodyPr>
          <a:lstStyle/>
          <a:p>
            <a:r>
              <a:rPr lang="en-US" dirty="0" smtClean="0"/>
              <a:t>Reducing the Risk of Falls: Environment</a:t>
            </a:r>
            <a:endParaRPr lang="en-US" dirty="0"/>
          </a:p>
        </p:txBody>
      </p:sp>
      <p:sp>
        <p:nvSpPr>
          <p:cNvPr id="2" name="Content Placeholder 1"/>
          <p:cNvSpPr>
            <a:spLocks noGrp="1"/>
          </p:cNvSpPr>
          <p:nvPr>
            <p:ph idx="1"/>
          </p:nvPr>
        </p:nvSpPr>
        <p:spPr/>
        <p:txBody>
          <a:bodyPr>
            <a:normAutofit fontScale="92500" lnSpcReduction="10000"/>
          </a:bodyPr>
          <a:lstStyle/>
          <a:p>
            <a:r>
              <a:rPr lang="en-US" dirty="0"/>
              <a:t>I</a:t>
            </a:r>
            <a:r>
              <a:rPr lang="en-US" dirty="0" smtClean="0"/>
              <a:t>nstall window guards and safety latches.</a:t>
            </a:r>
          </a:p>
          <a:p>
            <a:r>
              <a:rPr lang="en-US" dirty="0" smtClean="0"/>
              <a:t>Pick up toys and other objects from the floor.</a:t>
            </a:r>
          </a:p>
          <a:p>
            <a:r>
              <a:rPr lang="en-US" dirty="0"/>
              <a:t>Clean up spills right </a:t>
            </a:r>
            <a:r>
              <a:rPr lang="en-US" dirty="0" smtClean="0"/>
              <a:t>away. Don’t use slippery floor finishes.</a:t>
            </a:r>
          </a:p>
          <a:p>
            <a:r>
              <a:rPr lang="en-US" dirty="0" smtClean="0"/>
              <a:t>Remove loose and slippery rugs.</a:t>
            </a:r>
          </a:p>
          <a:p>
            <a:r>
              <a:rPr lang="en-US" dirty="0" smtClean="0"/>
              <a:t>Adapt your space for children with special mobility needs.</a:t>
            </a:r>
          </a:p>
          <a:p>
            <a:r>
              <a:rPr lang="en-US" dirty="0" smtClean="0"/>
              <a:t>Maintain safe and developmentally appropriate playgrounds. </a:t>
            </a:r>
            <a:endParaRPr lang="en-US" dirty="0"/>
          </a:p>
        </p:txBody>
      </p:sp>
    </p:spTree>
    <p:custDataLst>
      <p:tags r:id="rId1"/>
    </p:custDataLst>
    <p:extLst>
      <p:ext uri="{BB962C8B-B14F-4D97-AF65-F5344CB8AC3E}">
        <p14:creationId xmlns:p14="http://schemas.microsoft.com/office/powerpoint/2010/main" val="946060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02" y="1181100"/>
            <a:ext cx="8820150" cy="4495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34977" y="0"/>
            <a:ext cx="9178977" cy="1203960"/>
          </a:xfrm>
          <a:solidFill>
            <a:srgbClr val="8DC63F"/>
          </a:solidFill>
          <a:ln>
            <a:noFill/>
          </a:ln>
        </p:spPr>
        <p:txBody>
          <a:bodyPr/>
          <a:lstStyle/>
          <a:p>
            <a:r>
              <a:rPr lang="en-US" dirty="0" smtClean="0"/>
              <a:t>Birth to 3 months old</a:t>
            </a:r>
            <a:endParaRPr lang="en-US" dirty="0"/>
          </a:p>
        </p:txBody>
      </p:sp>
      <p:sp>
        <p:nvSpPr>
          <p:cNvPr id="3" name="Rectangle 2"/>
          <p:cNvSpPr/>
          <p:nvPr/>
        </p:nvSpPr>
        <p:spPr>
          <a:xfrm>
            <a:off x="5638800" y="1828800"/>
            <a:ext cx="3185160" cy="384810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244997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Reducing the Risk of Falls: Supervision</a:t>
            </a:r>
            <a:endParaRPr lang="en-US" dirty="0"/>
          </a:p>
        </p:txBody>
      </p:sp>
      <p:sp>
        <p:nvSpPr>
          <p:cNvPr id="3" name="Content Placeholder 2"/>
          <p:cNvSpPr>
            <a:spLocks noGrp="1"/>
          </p:cNvSpPr>
          <p:nvPr>
            <p:ph idx="1"/>
          </p:nvPr>
        </p:nvSpPr>
        <p:spPr/>
        <p:txBody>
          <a:bodyPr/>
          <a:lstStyle/>
          <a:p>
            <a:r>
              <a:rPr lang="en-US" dirty="0" smtClean="0"/>
              <a:t>Don’t allow children to climb on furniture.</a:t>
            </a:r>
          </a:p>
          <a:p>
            <a:r>
              <a:rPr lang="en-US" dirty="0" smtClean="0"/>
              <a:t>Never leave infants or toddlers unattended on a bed, changing table, or other high surface.</a:t>
            </a:r>
          </a:p>
          <a:p>
            <a:r>
              <a:rPr lang="en-US" dirty="0" smtClean="0"/>
              <a:t>Enforce rules for where children can run.</a:t>
            </a:r>
          </a:p>
          <a:p>
            <a:r>
              <a:rPr lang="en-US" dirty="0" smtClean="0"/>
              <a:t>Enforce rules for playground safety consistently (for example, no running up slides).</a:t>
            </a:r>
            <a:endParaRPr lang="en-US" dirty="0"/>
          </a:p>
        </p:txBody>
      </p:sp>
    </p:spTree>
    <p:custDataLst>
      <p:tags r:id="rId1"/>
    </p:custDataLst>
    <p:extLst>
      <p:ext uri="{BB962C8B-B14F-4D97-AF65-F5344CB8AC3E}">
        <p14:creationId xmlns:p14="http://schemas.microsoft.com/office/powerpoint/2010/main" val="2065304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Poisoning</a:t>
            </a:r>
            <a:endParaRPr lang="en-US" dirty="0"/>
          </a:p>
        </p:txBody>
      </p:sp>
      <p:sp>
        <p:nvSpPr>
          <p:cNvPr id="5" name="Content Placeholder 4"/>
          <p:cNvSpPr>
            <a:spLocks noGrp="1"/>
          </p:cNvSpPr>
          <p:nvPr>
            <p:ph idx="1"/>
          </p:nvPr>
        </p:nvSpPr>
        <p:spPr/>
        <p:txBody>
          <a:bodyPr/>
          <a:lstStyle/>
          <a:p>
            <a:r>
              <a:rPr lang="en-US" dirty="0"/>
              <a:t>Poisonings occur from many common items found </a:t>
            </a:r>
            <a:r>
              <a:rPr lang="en-US" dirty="0" smtClean="0"/>
              <a:t>in and around </a:t>
            </a:r>
            <a:r>
              <a:rPr lang="en-US" dirty="0"/>
              <a:t>a </a:t>
            </a:r>
            <a:r>
              <a:rPr lang="en-US" dirty="0" smtClean="0"/>
              <a:t>home </a:t>
            </a:r>
            <a:r>
              <a:rPr lang="en-US" dirty="0"/>
              <a:t>or </a:t>
            </a:r>
            <a:r>
              <a:rPr lang="en-US" dirty="0" smtClean="0"/>
              <a:t>child care environment.</a:t>
            </a:r>
          </a:p>
          <a:p>
            <a:r>
              <a:rPr lang="en-US" dirty="0"/>
              <a:t>Poisoning can occur by </a:t>
            </a:r>
            <a:r>
              <a:rPr lang="en-US" dirty="0" smtClean="0"/>
              <a:t>eating </a:t>
            </a:r>
            <a:r>
              <a:rPr lang="en-US" dirty="0"/>
              <a:t>or </a:t>
            </a:r>
            <a:r>
              <a:rPr lang="en-US" dirty="0" smtClean="0"/>
              <a:t>drinking, contact </a:t>
            </a:r>
            <a:r>
              <a:rPr lang="en-US" dirty="0"/>
              <a:t>with </a:t>
            </a:r>
            <a:r>
              <a:rPr lang="en-US" dirty="0" smtClean="0"/>
              <a:t>skin, getting </a:t>
            </a:r>
            <a:r>
              <a:rPr lang="en-US" dirty="0"/>
              <a:t>in the </a:t>
            </a:r>
            <a:r>
              <a:rPr lang="en-US" dirty="0" smtClean="0"/>
              <a:t>eyes, breathing fumes,  puncture wounds,</a:t>
            </a:r>
            <a:r>
              <a:rPr lang="en-US" dirty="0"/>
              <a:t> </a:t>
            </a:r>
            <a:r>
              <a:rPr lang="en-US" dirty="0" smtClean="0"/>
              <a:t>and </a:t>
            </a:r>
            <a:r>
              <a:rPr lang="en-US" dirty="0"/>
              <a:t>animal and insect bites.</a:t>
            </a:r>
          </a:p>
        </p:txBody>
      </p:sp>
    </p:spTree>
    <p:custDataLst>
      <p:tags r:id="rId1"/>
    </p:custDataLst>
    <p:extLst>
      <p:ext uri="{BB962C8B-B14F-4D97-AF65-F5344CB8AC3E}">
        <p14:creationId xmlns:p14="http://schemas.microsoft.com/office/powerpoint/2010/main" val="4253452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Poisoning Hazards</a:t>
            </a:r>
            <a:endParaRPr lang="en-US" dirty="0"/>
          </a:p>
        </p:txBody>
      </p:sp>
      <p:sp>
        <p:nvSpPr>
          <p:cNvPr id="6" name="Content Placeholder 5"/>
          <p:cNvSpPr>
            <a:spLocks noGrp="1"/>
          </p:cNvSpPr>
          <p:nvPr>
            <p:ph sz="half" idx="1"/>
          </p:nvPr>
        </p:nvSpPr>
        <p:spPr/>
        <p:txBody>
          <a:bodyPr>
            <a:normAutofit/>
          </a:bodyPr>
          <a:lstStyle/>
          <a:p>
            <a:r>
              <a:rPr lang="en-US" dirty="0" smtClean="0"/>
              <a:t>medications (prescription and non-prescription) </a:t>
            </a:r>
          </a:p>
          <a:p>
            <a:r>
              <a:rPr lang="en-US" dirty="0"/>
              <a:t>cosmetics </a:t>
            </a:r>
            <a:endParaRPr lang="en-US" dirty="0" smtClean="0"/>
          </a:p>
          <a:p>
            <a:r>
              <a:rPr lang="en-US" dirty="0" smtClean="0"/>
              <a:t>cleaning, sanitizing, and disinfecting products </a:t>
            </a:r>
          </a:p>
          <a:p>
            <a:r>
              <a:rPr lang="en-US" dirty="0"/>
              <a:t>arts and crafts materials</a:t>
            </a:r>
          </a:p>
          <a:p>
            <a:r>
              <a:rPr lang="en-US" dirty="0"/>
              <a:t>batteries</a:t>
            </a:r>
          </a:p>
          <a:p>
            <a:endParaRPr lang="en-US" dirty="0" smtClean="0"/>
          </a:p>
          <a:p>
            <a:endParaRPr lang="en-US" dirty="0"/>
          </a:p>
          <a:p>
            <a:endParaRPr lang="en-US" dirty="0"/>
          </a:p>
        </p:txBody>
      </p:sp>
      <p:sp>
        <p:nvSpPr>
          <p:cNvPr id="7" name="Content Placeholder 6"/>
          <p:cNvSpPr>
            <a:spLocks noGrp="1"/>
          </p:cNvSpPr>
          <p:nvPr>
            <p:ph sz="half" idx="2"/>
          </p:nvPr>
        </p:nvSpPr>
        <p:spPr/>
        <p:txBody>
          <a:bodyPr>
            <a:normAutofit/>
          </a:bodyPr>
          <a:lstStyle/>
          <a:p>
            <a:r>
              <a:rPr lang="en-US" dirty="0">
                <a:solidFill>
                  <a:srgbClr val="003473"/>
                </a:solidFill>
              </a:rPr>
              <a:t>lead-containing paint, </a:t>
            </a:r>
            <a:r>
              <a:rPr lang="en-US" dirty="0" smtClean="0">
                <a:solidFill>
                  <a:srgbClr val="003473"/>
                </a:solidFill>
              </a:rPr>
              <a:t>dust, soil, plumbing  </a:t>
            </a:r>
            <a:r>
              <a:rPr lang="en-US" dirty="0">
                <a:solidFill>
                  <a:srgbClr val="003473"/>
                </a:solidFill>
              </a:rPr>
              <a:t>fixtures, </a:t>
            </a:r>
            <a:r>
              <a:rPr lang="en-US" dirty="0" smtClean="0">
                <a:solidFill>
                  <a:srgbClr val="003473"/>
                </a:solidFill>
              </a:rPr>
              <a:t>and pottery</a:t>
            </a:r>
          </a:p>
          <a:p>
            <a:r>
              <a:rPr lang="en-US" dirty="0" smtClean="0"/>
              <a:t>automotive products</a:t>
            </a:r>
          </a:p>
          <a:p>
            <a:r>
              <a:rPr lang="en-US" dirty="0"/>
              <a:t>gardening products</a:t>
            </a:r>
          </a:p>
          <a:p>
            <a:r>
              <a:rPr lang="en-US" dirty="0"/>
              <a:t>pesticides</a:t>
            </a:r>
          </a:p>
          <a:p>
            <a:r>
              <a:rPr lang="en-US" dirty="0"/>
              <a:t>c</a:t>
            </a:r>
            <a:r>
              <a:rPr lang="en-US" dirty="0" smtClean="0"/>
              <a:t>ertain plants and mushrooms</a:t>
            </a:r>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160082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Poisoning Prevention: Environment</a:t>
            </a:r>
            <a:endParaRPr lang="en-US" dirty="0"/>
          </a:p>
        </p:txBody>
      </p:sp>
      <p:sp>
        <p:nvSpPr>
          <p:cNvPr id="6" name="Content Placeholder 5"/>
          <p:cNvSpPr>
            <a:spLocks noGrp="1"/>
          </p:cNvSpPr>
          <p:nvPr>
            <p:ph idx="1"/>
          </p:nvPr>
        </p:nvSpPr>
        <p:spPr/>
        <p:txBody>
          <a:bodyPr>
            <a:normAutofit fontScale="92500"/>
          </a:bodyPr>
          <a:lstStyle/>
          <a:p>
            <a:r>
              <a:rPr lang="en-US" dirty="0" smtClean="0"/>
              <a:t>Keep anything that could poison a child out of children's reach.</a:t>
            </a:r>
          </a:p>
          <a:p>
            <a:r>
              <a:rPr lang="en-US" dirty="0" smtClean="0"/>
              <a:t>Store purses away from children’s play areas.</a:t>
            </a:r>
          </a:p>
          <a:p>
            <a:r>
              <a:rPr lang="en-US" dirty="0" smtClean="0"/>
              <a:t>Create a special </a:t>
            </a:r>
            <a:r>
              <a:rPr lang="en-US" dirty="0"/>
              <a:t>place for </a:t>
            </a:r>
            <a:r>
              <a:rPr lang="en-US" dirty="0" smtClean="0"/>
              <a:t>families and visitors </a:t>
            </a:r>
            <a:r>
              <a:rPr lang="en-US" dirty="0"/>
              <a:t>to </a:t>
            </a:r>
            <a:r>
              <a:rPr lang="en-US" dirty="0" smtClean="0"/>
              <a:t>put </a:t>
            </a:r>
            <a:r>
              <a:rPr lang="en-US" dirty="0"/>
              <a:t>their </a:t>
            </a:r>
            <a:r>
              <a:rPr lang="en-US" dirty="0" smtClean="0"/>
              <a:t>purses and backpacks </a:t>
            </a:r>
            <a:r>
              <a:rPr lang="en-US" dirty="0"/>
              <a:t>when they </a:t>
            </a:r>
            <a:r>
              <a:rPr lang="en-US" dirty="0" smtClean="0"/>
              <a:t>are there </a:t>
            </a:r>
            <a:r>
              <a:rPr lang="en-US" dirty="0"/>
              <a:t>for a </a:t>
            </a:r>
            <a:r>
              <a:rPr lang="en-US" dirty="0" smtClean="0"/>
              <a:t>short time.</a:t>
            </a:r>
          </a:p>
          <a:p>
            <a:r>
              <a:rPr lang="en-US" dirty="0" smtClean="0"/>
              <a:t>Check with your local waste management about how to safely dispose of hazardous/poisonous materials you don’t need.</a:t>
            </a:r>
            <a:endParaRPr lang="en-US" dirty="0"/>
          </a:p>
        </p:txBody>
      </p:sp>
    </p:spTree>
    <p:custDataLst>
      <p:tags r:id="rId1"/>
    </p:custDataLst>
    <p:extLst>
      <p:ext uri="{BB962C8B-B14F-4D97-AF65-F5344CB8AC3E}">
        <p14:creationId xmlns:p14="http://schemas.microsoft.com/office/powerpoint/2010/main" val="2013664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Poisoning Prevention: Practices</a:t>
            </a:r>
            <a:endParaRPr lang="en-US" dirty="0"/>
          </a:p>
        </p:txBody>
      </p:sp>
      <p:sp>
        <p:nvSpPr>
          <p:cNvPr id="3" name="Content Placeholder 2"/>
          <p:cNvSpPr>
            <a:spLocks noGrp="1"/>
          </p:cNvSpPr>
          <p:nvPr>
            <p:ph idx="1"/>
          </p:nvPr>
        </p:nvSpPr>
        <p:spPr/>
        <p:txBody>
          <a:bodyPr/>
          <a:lstStyle/>
          <a:p>
            <a:r>
              <a:rPr lang="en-US" dirty="0" smtClean="0"/>
              <a:t>Routinely inspect child care areas for health and safety hazards. Remove hazards immediately.</a:t>
            </a:r>
          </a:p>
          <a:p>
            <a:r>
              <a:rPr lang="en-US" dirty="0" smtClean="0"/>
              <a:t>Provide active supervision at all times.</a:t>
            </a:r>
          </a:p>
          <a:p>
            <a:r>
              <a:rPr lang="en-US" dirty="0"/>
              <a:t>Teach poison prevention to children and staff.</a:t>
            </a:r>
            <a:endParaRPr lang="en-US" dirty="0" smtClean="0"/>
          </a:p>
          <a:p>
            <a:r>
              <a:rPr lang="en-US" dirty="0" smtClean="0"/>
              <a:t>Never call medication candy.</a:t>
            </a:r>
          </a:p>
          <a:p>
            <a:r>
              <a:rPr lang="en-US" dirty="0" smtClean="0"/>
              <a:t>Keep the number </a:t>
            </a:r>
            <a:r>
              <a:rPr lang="en-US" dirty="0"/>
              <a:t>of the Poison </a:t>
            </a:r>
            <a:r>
              <a:rPr lang="en-US" dirty="0" smtClean="0"/>
              <a:t>Control Center near a telephone (800-222-1222</a:t>
            </a:r>
            <a:r>
              <a:rPr lang="en-US" dirty="0"/>
              <a:t>).</a:t>
            </a:r>
          </a:p>
        </p:txBody>
      </p:sp>
    </p:spTree>
    <p:custDataLst>
      <p:tags r:id="rId1"/>
    </p:custDataLst>
    <p:extLst>
      <p:ext uri="{BB962C8B-B14F-4D97-AF65-F5344CB8AC3E}">
        <p14:creationId xmlns:p14="http://schemas.microsoft.com/office/powerpoint/2010/main" val="7901578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Find the Hazards</a:t>
            </a:r>
            <a:endParaRPr lang="en-US"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85234" y="1371600"/>
            <a:ext cx="7373532" cy="474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278649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36"/>
            <a:ext cx="9144000" cy="1143000"/>
          </a:xfrm>
          <a:solidFill>
            <a:srgbClr val="0072BC"/>
          </a:solidFill>
        </p:spPr>
        <p:txBody>
          <a:bodyPr/>
          <a:lstStyle/>
          <a:p>
            <a:r>
              <a:rPr lang="en-US" dirty="0" smtClean="0">
                <a:solidFill>
                  <a:schemeClr val="bg1"/>
                </a:solidFill>
              </a:rPr>
              <a:t>Drowning</a:t>
            </a:r>
            <a:endParaRPr lang="en-US" dirty="0">
              <a:solidFill>
                <a:schemeClr val="bg1"/>
              </a:solidFill>
            </a:endParaRPr>
          </a:p>
        </p:txBody>
      </p:sp>
      <p:sp>
        <p:nvSpPr>
          <p:cNvPr id="3" name="Content Placeholder 2"/>
          <p:cNvSpPr>
            <a:spLocks noGrp="1"/>
          </p:cNvSpPr>
          <p:nvPr>
            <p:ph idx="1"/>
          </p:nvPr>
        </p:nvSpPr>
        <p:spPr/>
        <p:txBody>
          <a:bodyPr/>
          <a:lstStyle/>
          <a:p>
            <a:r>
              <a:rPr lang="en-US" dirty="0"/>
              <a:t>Children between the ages of one and four years are at greatest risk </a:t>
            </a:r>
            <a:r>
              <a:rPr lang="en-US" dirty="0" smtClean="0"/>
              <a:t>from </a:t>
            </a:r>
            <a:r>
              <a:rPr lang="en-US" dirty="0"/>
              <a:t>drowning</a:t>
            </a:r>
            <a:r>
              <a:rPr lang="en-US" dirty="0" smtClean="0"/>
              <a:t>.</a:t>
            </a:r>
            <a:endParaRPr lang="en-US" dirty="0"/>
          </a:p>
          <a:p>
            <a:r>
              <a:rPr lang="en-US" dirty="0"/>
              <a:t>Even a bucket containing only a few inches of water can be dangerous for </a:t>
            </a:r>
            <a:r>
              <a:rPr lang="en-US" dirty="0" smtClean="0"/>
              <a:t>a small </a:t>
            </a:r>
            <a:r>
              <a:rPr lang="en-US" dirty="0"/>
              <a:t>child.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807" y="3657600"/>
            <a:ext cx="231982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243046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36"/>
            <a:ext cx="9144000" cy="1143000"/>
          </a:xfrm>
          <a:solidFill>
            <a:srgbClr val="0072BC"/>
          </a:solidFill>
        </p:spPr>
        <p:txBody>
          <a:bodyPr/>
          <a:lstStyle/>
          <a:p>
            <a:r>
              <a:rPr lang="en-US" dirty="0" smtClean="0">
                <a:solidFill>
                  <a:schemeClr val="bg1"/>
                </a:solidFill>
              </a:rPr>
              <a:t>Drowning Prevention</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a:t>Never leave a child alone in or near any body of water </a:t>
            </a:r>
            <a:r>
              <a:rPr lang="en-US" dirty="0" smtClean="0"/>
              <a:t>(for example, a tub, toilet, bucket, swimming pool, </a:t>
            </a:r>
            <a:r>
              <a:rPr lang="en-US" dirty="0"/>
              <a:t>or wading pool, </a:t>
            </a:r>
            <a:r>
              <a:rPr lang="en-US" dirty="0" smtClean="0"/>
              <a:t>).</a:t>
            </a:r>
          </a:p>
          <a:p>
            <a:r>
              <a:rPr lang="en-US" dirty="0"/>
              <a:t>Empty </a:t>
            </a:r>
            <a:r>
              <a:rPr lang="en-US" dirty="0" smtClean="0"/>
              <a:t>buckets and other standing water when </a:t>
            </a:r>
            <a:r>
              <a:rPr lang="en-US" dirty="0"/>
              <a:t>not in use</a:t>
            </a:r>
            <a:r>
              <a:rPr lang="en-US" dirty="0" smtClean="0"/>
              <a:t>.</a:t>
            </a:r>
          </a:p>
          <a:p>
            <a:r>
              <a:rPr lang="en-US" dirty="0" smtClean="0"/>
              <a:t>Always </a:t>
            </a:r>
            <a:r>
              <a:rPr lang="en-US" dirty="0"/>
              <a:t>provide careful, </a:t>
            </a:r>
            <a:r>
              <a:rPr lang="en-US" dirty="0" smtClean="0"/>
              <a:t>direct, </a:t>
            </a:r>
            <a:r>
              <a:rPr lang="en-US" dirty="0"/>
              <a:t>and constant supervision </a:t>
            </a:r>
            <a:r>
              <a:rPr lang="en-US" dirty="0" smtClean="0"/>
              <a:t>around bodies of water.</a:t>
            </a:r>
          </a:p>
          <a:p>
            <a:r>
              <a:rPr lang="en-US" dirty="0" smtClean="0"/>
              <a:t>Enclose water hazards with </a:t>
            </a:r>
            <a:r>
              <a:rPr lang="en-US" dirty="0"/>
              <a:t>a fence that is at least </a:t>
            </a:r>
            <a:r>
              <a:rPr lang="en-US" dirty="0" smtClean="0"/>
              <a:t>five </a:t>
            </a:r>
            <a:r>
              <a:rPr lang="en-US" dirty="0"/>
              <a:t>feet </a:t>
            </a:r>
            <a:r>
              <a:rPr lang="en-US" dirty="0" smtClean="0"/>
              <a:t>tall with a self closing gate that is at least 55’ high.</a:t>
            </a:r>
          </a:p>
          <a:p>
            <a:endParaRPr lang="en-US" dirty="0"/>
          </a:p>
          <a:p>
            <a:endParaRPr lang="en-US" dirty="0"/>
          </a:p>
        </p:txBody>
      </p:sp>
    </p:spTree>
    <p:custDataLst>
      <p:tags r:id="rId1"/>
    </p:custDataLst>
    <p:extLst>
      <p:ext uri="{BB962C8B-B14F-4D97-AF65-F5344CB8AC3E}">
        <p14:creationId xmlns:p14="http://schemas.microsoft.com/office/powerpoint/2010/main" val="19816028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36"/>
            <a:ext cx="9144000" cy="1143000"/>
          </a:xfrm>
          <a:solidFill>
            <a:srgbClr val="0072BC"/>
          </a:solidFill>
        </p:spPr>
        <p:txBody>
          <a:bodyPr/>
          <a:lstStyle/>
          <a:p>
            <a:r>
              <a:rPr lang="en-US" dirty="0" smtClean="0">
                <a:solidFill>
                  <a:schemeClr val="bg1"/>
                </a:solidFill>
              </a:rPr>
              <a:t>Find Safe Ways to Play with Water</a:t>
            </a:r>
            <a:endParaRPr lang="en-US" dirty="0">
              <a:solidFill>
                <a:schemeClr val="bg1"/>
              </a:solidFill>
            </a:endParaRPr>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43113" y="1496660"/>
            <a:ext cx="5057775" cy="481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614091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Child Passenger Safety</a:t>
            </a:r>
            <a:endParaRPr lang="en-US" dirty="0"/>
          </a:p>
        </p:txBody>
      </p:sp>
      <p:sp>
        <p:nvSpPr>
          <p:cNvPr id="3" name="Content Placeholder 2"/>
          <p:cNvSpPr>
            <a:spLocks noGrp="1"/>
          </p:cNvSpPr>
          <p:nvPr>
            <p:ph idx="1"/>
          </p:nvPr>
        </p:nvSpPr>
        <p:spPr/>
        <p:txBody>
          <a:bodyPr>
            <a:normAutofit fontScale="85000" lnSpcReduction="10000"/>
          </a:bodyPr>
          <a:lstStyle/>
          <a:p>
            <a:r>
              <a:rPr lang="en-US" dirty="0"/>
              <a:t>Children under 2 years of age shall ride in a rear-facing car seat unless the child weighs 40 or more pounds OR is 40 or more inches tall. The child shall be secured in a manner that complies with the height and weight limits specified by the manufacturer of the car seat</a:t>
            </a:r>
            <a:r>
              <a:rPr lang="en-US" dirty="0" smtClean="0"/>
              <a:t>.</a:t>
            </a:r>
          </a:p>
          <a:p>
            <a:pPr lvl="0"/>
            <a:r>
              <a:rPr lang="en-US" dirty="0" smtClean="0"/>
              <a:t>​</a:t>
            </a:r>
            <a:r>
              <a:rPr lang="en-US" dirty="0"/>
              <a:t>Children under the age of 8 must be secured in a car seat or booster seat in the back seat. </a:t>
            </a:r>
          </a:p>
          <a:p>
            <a:pPr lvl="0"/>
            <a:r>
              <a:rPr lang="en-US" dirty="0"/>
              <a:t>Children who are 8 years of age OR have reached 4’9” in height must be secured by a safety belt. </a:t>
            </a:r>
          </a:p>
          <a:p>
            <a:pPr lvl="0"/>
            <a:r>
              <a:rPr lang="en-US" dirty="0"/>
              <a:t>Passengers who are 16 years of age and over are subject to California's Mandatory Seat Belt law. </a:t>
            </a:r>
          </a:p>
          <a:p>
            <a:endParaRPr lang="en-US" dirty="0"/>
          </a:p>
        </p:txBody>
      </p:sp>
    </p:spTree>
    <p:custDataLst>
      <p:tags r:id="rId1"/>
    </p:custDataLst>
    <p:extLst>
      <p:ext uri="{BB962C8B-B14F-4D97-AF65-F5344CB8AC3E}">
        <p14:creationId xmlns:p14="http://schemas.microsoft.com/office/powerpoint/2010/main" val="3404867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02" y="1181100"/>
            <a:ext cx="8820150" cy="4495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34977" y="0"/>
            <a:ext cx="9178977" cy="1203960"/>
          </a:xfrm>
          <a:solidFill>
            <a:srgbClr val="8DC63F"/>
          </a:solidFill>
        </p:spPr>
        <p:txBody>
          <a:bodyPr/>
          <a:lstStyle/>
          <a:p>
            <a:r>
              <a:rPr lang="en-US" dirty="0" smtClean="0"/>
              <a:t>Birth to 3 months old</a:t>
            </a:r>
            <a:endParaRPr lang="en-US" dirty="0"/>
          </a:p>
        </p:txBody>
      </p:sp>
    </p:spTree>
    <p:custDataLst>
      <p:tags r:id="rId1"/>
    </p:custDataLst>
    <p:extLst>
      <p:ext uri="{BB962C8B-B14F-4D97-AF65-F5344CB8AC3E}">
        <p14:creationId xmlns:p14="http://schemas.microsoft.com/office/powerpoint/2010/main" val="29617120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CCHP\Preventive Health\Updates to health and safety materials\Child Passenger Safety\Carseat Awareness Poster_English for web and email 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839" y="33066"/>
            <a:ext cx="4844322" cy="6269122"/>
          </a:xfrm>
          <a:prstGeom prst="rect">
            <a:avLst/>
          </a:prstGeom>
          <a:noFill/>
          <a:ln>
            <a:solidFill>
              <a:srgbClr val="003473"/>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46007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and Around Cars</a:t>
            </a:r>
            <a:endParaRPr lang="en-US" dirty="0"/>
          </a:p>
        </p:txBody>
      </p:sp>
      <p:sp>
        <p:nvSpPr>
          <p:cNvPr id="3" name="Content Placeholder 2"/>
          <p:cNvSpPr>
            <a:spLocks noGrp="1"/>
          </p:cNvSpPr>
          <p:nvPr>
            <p:ph sz="half" idx="1"/>
          </p:nvPr>
        </p:nvSpPr>
        <p:spPr/>
        <p:txBody>
          <a:bodyPr>
            <a:normAutofit lnSpcReduction="10000"/>
          </a:bodyPr>
          <a:lstStyle/>
          <a:p>
            <a:r>
              <a:rPr lang="en-US" sz="2000" dirty="0" smtClean="0"/>
              <a:t>Teach children to never play in, on, or around cars.</a:t>
            </a:r>
          </a:p>
          <a:p>
            <a:r>
              <a:rPr lang="en-US" sz="2000" dirty="0" smtClean="0"/>
              <a:t>Never leave a child unattended in a vehicle, even with the window slightly open</a:t>
            </a:r>
          </a:p>
          <a:p>
            <a:r>
              <a:rPr lang="en-US" sz="2000" dirty="0" smtClean="0"/>
              <a:t>Always lock  vehicle doors and trunk, especially at home.  </a:t>
            </a:r>
          </a:p>
          <a:p>
            <a:r>
              <a:rPr lang="en-US" sz="2000" dirty="0" smtClean="0"/>
              <a:t>Keep keys and remote entry devices out of children’s reach</a:t>
            </a:r>
          </a:p>
          <a:p>
            <a:r>
              <a:rPr lang="en-US" sz="2000" dirty="0" smtClean="0"/>
              <a:t>Watch children closely around vehicles. </a:t>
            </a:r>
          </a:p>
          <a:p>
            <a:pPr marL="0" indent="0">
              <a:buNone/>
            </a:pPr>
            <a:endParaRPr lang="en-US" dirty="0" smtClean="0"/>
          </a:p>
          <a:p>
            <a:pPr marL="0" indent="0">
              <a:buNone/>
            </a:pPr>
            <a:r>
              <a:rPr lang="en-US" dirty="0" smtClean="0"/>
              <a:t> </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p>
            <a:r>
              <a:rPr lang="en-US" sz="2000" dirty="0" smtClean="0"/>
              <a:t>Make sure children </a:t>
            </a:r>
            <a:r>
              <a:rPr lang="en-US" sz="2000" dirty="0"/>
              <a:t>leave the vehicle when you reach your </a:t>
            </a:r>
            <a:r>
              <a:rPr lang="en-US" sz="2000" dirty="0" smtClean="0"/>
              <a:t>destination (especially sleeping infants).</a:t>
            </a:r>
            <a:endParaRPr lang="en-US" sz="2000" dirty="0"/>
          </a:p>
          <a:p>
            <a:r>
              <a:rPr lang="en-US" sz="2000" dirty="0" smtClean="0"/>
              <a:t>Be careful when dropping </a:t>
            </a:r>
            <a:r>
              <a:rPr lang="en-US" sz="2000" dirty="0"/>
              <a:t>off </a:t>
            </a:r>
            <a:r>
              <a:rPr lang="en-US" sz="2000" dirty="0" smtClean="0"/>
              <a:t>children </a:t>
            </a:r>
            <a:r>
              <a:rPr lang="en-US" sz="2000" dirty="0"/>
              <a:t>at a child care provider if it’s not part of your normal </a:t>
            </a:r>
            <a:r>
              <a:rPr lang="en-US" sz="2000" dirty="0" smtClean="0"/>
              <a:t>routine. Place </a:t>
            </a:r>
            <a:r>
              <a:rPr lang="en-US" sz="2000" dirty="0"/>
              <a:t>something you’ll need </a:t>
            </a:r>
            <a:r>
              <a:rPr lang="en-US" sz="2000" dirty="0" smtClean="0"/>
              <a:t>(</a:t>
            </a:r>
            <a:r>
              <a:rPr lang="en-US" sz="2000" dirty="0"/>
              <a:t>for example, a purse or </a:t>
            </a:r>
            <a:r>
              <a:rPr lang="en-US" sz="2000" dirty="0" smtClean="0"/>
              <a:t>briefcase) </a:t>
            </a:r>
            <a:r>
              <a:rPr lang="en-US" sz="2000" dirty="0"/>
              <a:t>on the floor of the back </a:t>
            </a:r>
            <a:r>
              <a:rPr lang="en-US" sz="2000" dirty="0" smtClean="0"/>
              <a:t>seat.</a:t>
            </a:r>
          </a:p>
          <a:p>
            <a:r>
              <a:rPr lang="en-US" sz="2000" dirty="0" smtClean="0"/>
              <a:t>Child care providers should follow-up  if a child is unexpectedly absent.</a:t>
            </a:r>
            <a:endParaRPr lang="en-US" sz="2000" dirty="0"/>
          </a:p>
          <a:p>
            <a:endParaRPr lang="en-US" sz="2000" dirty="0"/>
          </a:p>
        </p:txBody>
      </p:sp>
    </p:spTree>
    <p:custDataLst>
      <p:tags r:id="rId1"/>
    </p:custDataLst>
    <p:extLst>
      <p:ext uri="{BB962C8B-B14F-4D97-AF65-F5344CB8AC3E}">
        <p14:creationId xmlns:p14="http://schemas.microsoft.com/office/powerpoint/2010/main" val="18861892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 Roll Over Accidents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Walk all the way around your parked vehicle to check for children before getting in and starting the car.</a:t>
            </a:r>
          </a:p>
          <a:p>
            <a:r>
              <a:rPr lang="en-US" dirty="0" smtClean="0"/>
              <a:t>Make sure young children are always accompanied by an adult when getting in and out of a vehicle.</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a:t>Firmly hold the hand of children when walking near moving vehicles, in driveways, or in parking lots</a:t>
            </a:r>
            <a:r>
              <a:rPr lang="en-US" dirty="0" smtClean="0"/>
              <a:t>.</a:t>
            </a:r>
          </a:p>
          <a:p>
            <a:r>
              <a:rPr lang="en-US" dirty="0" smtClean="0"/>
              <a:t>Identify and use safe areas for children to play away from parked or moving vehicles.</a:t>
            </a:r>
          </a:p>
          <a:p>
            <a:r>
              <a:rPr lang="en-US" dirty="0" smtClean="0"/>
              <a:t>Designate a safe spot for children to go when vehicles are about to move.</a:t>
            </a:r>
          </a:p>
        </p:txBody>
      </p:sp>
    </p:spTree>
    <p:custDataLst>
      <p:tags r:id="rId1"/>
    </p:custDataLst>
    <p:extLst>
      <p:ext uri="{BB962C8B-B14F-4D97-AF65-F5344CB8AC3E}">
        <p14:creationId xmlns:p14="http://schemas.microsoft.com/office/powerpoint/2010/main" val="2311092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Field Trip Safety</a:t>
            </a:r>
            <a:endParaRPr lang="en-US" dirty="0"/>
          </a:p>
        </p:txBody>
      </p:sp>
      <p:sp>
        <p:nvSpPr>
          <p:cNvPr id="5" name="Content Placeholder 4"/>
          <p:cNvSpPr>
            <a:spLocks noGrp="1"/>
          </p:cNvSpPr>
          <p:nvPr>
            <p:ph idx="1"/>
          </p:nvPr>
        </p:nvSpPr>
        <p:spPr/>
        <p:txBody>
          <a:bodyPr/>
          <a:lstStyle/>
          <a:p>
            <a:r>
              <a:rPr lang="en-US" dirty="0" smtClean="0"/>
              <a:t>Field trips with </a:t>
            </a:r>
            <a:r>
              <a:rPr lang="en-US" dirty="0"/>
              <a:t>young children </a:t>
            </a:r>
            <a:r>
              <a:rPr lang="en-US" dirty="0" smtClean="0"/>
              <a:t>provide wonderful </a:t>
            </a:r>
            <a:r>
              <a:rPr lang="en-US" dirty="0"/>
              <a:t>learning opportunities </a:t>
            </a:r>
            <a:r>
              <a:rPr lang="en-US" dirty="0" smtClean="0"/>
              <a:t>that </a:t>
            </a:r>
            <a:r>
              <a:rPr lang="en-US" dirty="0"/>
              <a:t>enrich </a:t>
            </a:r>
            <a:r>
              <a:rPr lang="en-US" dirty="0" smtClean="0"/>
              <a:t>and extend </a:t>
            </a:r>
            <a:r>
              <a:rPr lang="en-US" dirty="0"/>
              <a:t>your </a:t>
            </a:r>
            <a:r>
              <a:rPr lang="en-US" dirty="0" smtClean="0"/>
              <a:t>curriculum.</a:t>
            </a:r>
          </a:p>
          <a:p>
            <a:r>
              <a:rPr lang="en-US" dirty="0"/>
              <a:t>W</a:t>
            </a:r>
            <a:r>
              <a:rPr lang="en-US" dirty="0" smtClean="0"/>
              <a:t>ith </a:t>
            </a:r>
            <a:r>
              <a:rPr lang="en-US" dirty="0"/>
              <a:t>careful planning, </a:t>
            </a:r>
            <a:r>
              <a:rPr lang="en-US" dirty="0" smtClean="0"/>
              <a:t>adequate supervision </a:t>
            </a:r>
            <a:r>
              <a:rPr lang="en-US" dirty="0"/>
              <a:t>and a spirit of adventure, adults </a:t>
            </a:r>
            <a:r>
              <a:rPr lang="en-US" dirty="0" smtClean="0"/>
              <a:t>and children can </a:t>
            </a:r>
            <a:r>
              <a:rPr lang="en-US" dirty="0">
                <a:solidFill>
                  <a:srgbClr val="0072BC"/>
                </a:solidFill>
              </a:rPr>
              <a:t>safely</a:t>
            </a:r>
            <a:r>
              <a:rPr lang="en-US" dirty="0"/>
              <a:t> enjoy </a:t>
            </a:r>
            <a:r>
              <a:rPr lang="en-US" dirty="0" smtClean="0"/>
              <a:t>outings!</a:t>
            </a:r>
            <a:endParaRPr lang="en-US" dirty="0"/>
          </a:p>
        </p:txBody>
      </p:sp>
    </p:spTree>
    <p:custDataLst>
      <p:tags r:id="rId1"/>
    </p:custDataLst>
    <p:extLst>
      <p:ext uri="{BB962C8B-B14F-4D97-AF65-F5344CB8AC3E}">
        <p14:creationId xmlns:p14="http://schemas.microsoft.com/office/powerpoint/2010/main" val="34435145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Field Trip Safety</a:t>
            </a:r>
            <a:endParaRPr lang="en-US" dirty="0"/>
          </a:p>
        </p:txBody>
      </p:sp>
      <p:sp>
        <p:nvSpPr>
          <p:cNvPr id="5" name="Content Placeholder 4"/>
          <p:cNvSpPr>
            <a:spLocks noGrp="1"/>
          </p:cNvSpPr>
          <p:nvPr>
            <p:ph idx="1"/>
          </p:nvPr>
        </p:nvSpPr>
        <p:spPr/>
        <p:txBody>
          <a:bodyPr>
            <a:normAutofit/>
          </a:bodyPr>
          <a:lstStyle/>
          <a:p>
            <a:r>
              <a:rPr lang="en-US" dirty="0"/>
              <a:t>Research your </a:t>
            </a:r>
            <a:r>
              <a:rPr lang="en-US" dirty="0" smtClean="0"/>
              <a:t>destination-make sure it’s child friendly.</a:t>
            </a:r>
          </a:p>
          <a:p>
            <a:r>
              <a:rPr lang="en-US" dirty="0"/>
              <a:t>Obtain written </a:t>
            </a:r>
            <a:r>
              <a:rPr lang="en-US" dirty="0" smtClean="0"/>
              <a:t>consent--be sure you know how to reach families in an emergency.  </a:t>
            </a:r>
          </a:p>
          <a:p>
            <a:r>
              <a:rPr lang="en-US" dirty="0" smtClean="0"/>
              <a:t>Arrange for adequate supervision--you may need volunteers.  Make sure volunteer staffing complies with licensing regulations.</a:t>
            </a:r>
          </a:p>
          <a:p>
            <a:endParaRPr lang="en-US" dirty="0" smtClean="0"/>
          </a:p>
          <a:p>
            <a:endParaRPr lang="en-US" dirty="0" smtClean="0"/>
          </a:p>
          <a:p>
            <a:endParaRPr lang="en-US" dirty="0"/>
          </a:p>
        </p:txBody>
      </p:sp>
    </p:spTree>
    <p:custDataLst>
      <p:tags r:id="rId1"/>
    </p:custDataLst>
    <p:extLst>
      <p:ext uri="{BB962C8B-B14F-4D97-AF65-F5344CB8AC3E}">
        <p14:creationId xmlns:p14="http://schemas.microsoft.com/office/powerpoint/2010/main" val="5608110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Field Trip Safety</a:t>
            </a:r>
            <a:endParaRPr lang="en-US" dirty="0"/>
          </a:p>
        </p:txBody>
      </p:sp>
      <p:sp>
        <p:nvSpPr>
          <p:cNvPr id="5" name="Content Placeholder 4"/>
          <p:cNvSpPr>
            <a:spLocks noGrp="1"/>
          </p:cNvSpPr>
          <p:nvPr>
            <p:ph idx="1"/>
          </p:nvPr>
        </p:nvSpPr>
        <p:spPr/>
        <p:txBody>
          <a:bodyPr>
            <a:normAutofit/>
          </a:bodyPr>
          <a:lstStyle/>
          <a:p>
            <a:r>
              <a:rPr lang="en-US" dirty="0" smtClean="0"/>
              <a:t>Prepare a </a:t>
            </a:r>
            <a:r>
              <a:rPr lang="en-US" dirty="0"/>
              <a:t>roster </a:t>
            </a:r>
            <a:r>
              <a:rPr lang="en-US" dirty="0" smtClean="0"/>
              <a:t>with </a:t>
            </a:r>
            <a:r>
              <a:rPr lang="en-US" dirty="0"/>
              <a:t>names of participating children</a:t>
            </a:r>
            <a:r>
              <a:rPr lang="en-US" dirty="0" smtClean="0"/>
              <a:t>.</a:t>
            </a:r>
          </a:p>
          <a:p>
            <a:r>
              <a:rPr lang="en-US" dirty="0" smtClean="0"/>
              <a:t>Pack a first aid kit, medications (along with special health care plans), water, food, hand sanitizer, sunscreen, walking ropes, and other supplies you might need for the day.</a:t>
            </a:r>
          </a:p>
          <a:p>
            <a:r>
              <a:rPr lang="en-US" dirty="0" smtClean="0"/>
              <a:t>Follow child passenger laws for travel by car or van.</a:t>
            </a:r>
          </a:p>
          <a:p>
            <a:endParaRPr lang="en-US" dirty="0" smtClean="0"/>
          </a:p>
          <a:p>
            <a:endParaRPr lang="en-US" dirty="0" smtClean="0"/>
          </a:p>
          <a:p>
            <a:endParaRPr lang="en-US" dirty="0"/>
          </a:p>
        </p:txBody>
      </p:sp>
    </p:spTree>
    <p:custDataLst>
      <p:tags r:id="rId1"/>
    </p:custDataLst>
    <p:extLst>
      <p:ext uri="{BB962C8B-B14F-4D97-AF65-F5344CB8AC3E}">
        <p14:creationId xmlns:p14="http://schemas.microsoft.com/office/powerpoint/2010/main" val="34926465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School Bus Safety</a:t>
            </a:r>
            <a:endParaRPr lang="en-US" dirty="0"/>
          </a:p>
        </p:txBody>
      </p:sp>
      <p:sp>
        <p:nvSpPr>
          <p:cNvPr id="7" name="Content Placeholder 6"/>
          <p:cNvSpPr>
            <a:spLocks noGrp="1"/>
          </p:cNvSpPr>
          <p:nvPr>
            <p:ph sz="half" idx="1"/>
          </p:nvPr>
        </p:nvSpPr>
        <p:spPr>
          <a:xfrm>
            <a:off x="457200" y="1476532"/>
            <a:ext cx="3200400" cy="4373563"/>
          </a:xfrm>
        </p:spPr>
        <p:txBody>
          <a:bodyPr/>
          <a:lstStyle/>
          <a:p>
            <a:pPr marL="0" indent="0">
              <a:buNone/>
            </a:pPr>
            <a:r>
              <a:rPr lang="en-US" sz="4000" dirty="0" smtClean="0">
                <a:solidFill>
                  <a:srgbClr val="F7941E"/>
                </a:solidFill>
              </a:rPr>
              <a:t>Always supervise young children in and around school buses</a:t>
            </a:r>
            <a:endParaRPr lang="en-US" dirty="0">
              <a:solidFill>
                <a:srgbClr val="F7941E"/>
              </a:solidFill>
            </a:endParaRPr>
          </a:p>
        </p:txBody>
      </p:sp>
      <p:sp>
        <p:nvSpPr>
          <p:cNvPr id="8" name="Content Placeholder 7"/>
          <p:cNvSpPr>
            <a:spLocks noGrp="1"/>
          </p:cNvSpPr>
          <p:nvPr>
            <p:ph sz="half" idx="2"/>
          </p:nvPr>
        </p:nvSpPr>
        <p:spPr/>
        <p:txBody>
          <a:bodyPr/>
          <a:lstStyle/>
          <a:p>
            <a:endParaRPr lang="en-US"/>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344030"/>
            <a:ext cx="4982426" cy="496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246243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Bus Safety Tips</a:t>
            </a:r>
            <a:endParaRPr lang="en-US" dirty="0"/>
          </a:p>
        </p:txBody>
      </p:sp>
      <p:sp>
        <p:nvSpPr>
          <p:cNvPr id="3" name="Content Placeholder 2"/>
          <p:cNvSpPr>
            <a:spLocks noGrp="1"/>
          </p:cNvSpPr>
          <p:nvPr>
            <p:ph idx="1"/>
          </p:nvPr>
        </p:nvSpPr>
        <p:spPr/>
        <p:txBody>
          <a:bodyPr>
            <a:normAutofit/>
          </a:bodyPr>
          <a:lstStyle/>
          <a:p>
            <a:pPr marL="0" indent="0">
              <a:buNone/>
            </a:pPr>
            <a:r>
              <a:rPr lang="en-US" dirty="0"/>
              <a:t>Teach children to:</a:t>
            </a:r>
          </a:p>
          <a:p>
            <a:r>
              <a:rPr lang="en-US" dirty="0" smtClean="0"/>
              <a:t>Stand </a:t>
            </a:r>
            <a:r>
              <a:rPr lang="en-US" dirty="0"/>
              <a:t>at least three giant steps back from the curb as the bus </a:t>
            </a:r>
            <a:r>
              <a:rPr lang="en-US" dirty="0" smtClean="0"/>
              <a:t>approaches.</a:t>
            </a:r>
            <a:endParaRPr lang="en-US" dirty="0"/>
          </a:p>
          <a:p>
            <a:r>
              <a:rPr lang="en-US" dirty="0" smtClean="0"/>
              <a:t>Board </a:t>
            </a:r>
            <a:r>
              <a:rPr lang="en-US" dirty="0"/>
              <a:t>the bus one at a </a:t>
            </a:r>
            <a:r>
              <a:rPr lang="en-US" dirty="0" smtClean="0"/>
              <a:t>time.</a:t>
            </a:r>
          </a:p>
          <a:p>
            <a:r>
              <a:rPr lang="en-US" dirty="0" smtClean="0"/>
              <a:t>Use </a:t>
            </a:r>
            <a:r>
              <a:rPr lang="en-US" dirty="0"/>
              <a:t>handrails when getting on or off the </a:t>
            </a:r>
            <a:r>
              <a:rPr lang="en-US" dirty="0" smtClean="0"/>
              <a:t>bus.</a:t>
            </a:r>
            <a:endParaRPr lang="en-US" dirty="0"/>
          </a:p>
          <a:p>
            <a:r>
              <a:rPr lang="en-US" dirty="0" smtClean="0"/>
              <a:t>Wait </a:t>
            </a:r>
            <a:r>
              <a:rPr lang="en-US" dirty="0"/>
              <a:t>for the bus to come to a complete stop before getting </a:t>
            </a:r>
            <a:r>
              <a:rPr lang="en-US" dirty="0" smtClean="0"/>
              <a:t>off. </a:t>
            </a:r>
            <a:endParaRPr lang="en-US" dirty="0"/>
          </a:p>
          <a:p>
            <a:r>
              <a:rPr lang="en-US" dirty="0" smtClean="0"/>
              <a:t>Never </a:t>
            </a:r>
            <a:r>
              <a:rPr lang="en-US" dirty="0"/>
              <a:t>to walk behind the </a:t>
            </a:r>
            <a:r>
              <a:rPr lang="en-US" dirty="0" smtClean="0"/>
              <a:t>bus.</a:t>
            </a:r>
          </a:p>
          <a:p>
            <a:endParaRPr lang="en-US" dirty="0"/>
          </a:p>
        </p:txBody>
      </p:sp>
    </p:spTree>
    <p:custDataLst>
      <p:tags r:id="rId1"/>
    </p:custDataLst>
    <p:extLst>
      <p:ext uri="{BB962C8B-B14F-4D97-AF65-F5344CB8AC3E}">
        <p14:creationId xmlns:p14="http://schemas.microsoft.com/office/powerpoint/2010/main" val="29038091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Young Children and Disasters</a:t>
            </a:r>
            <a:endParaRPr lang="en-US" dirty="0"/>
          </a:p>
        </p:txBody>
      </p:sp>
      <p:sp>
        <p:nvSpPr>
          <p:cNvPr id="3" name="Content Placeholder 2"/>
          <p:cNvSpPr>
            <a:spLocks noGrp="1"/>
          </p:cNvSpPr>
          <p:nvPr>
            <p:ph idx="1"/>
          </p:nvPr>
        </p:nvSpPr>
        <p:spPr/>
        <p:txBody>
          <a:bodyPr>
            <a:normAutofit/>
          </a:bodyPr>
          <a:lstStyle/>
          <a:p>
            <a:r>
              <a:rPr lang="en-US" dirty="0" smtClean="0"/>
              <a:t>A disaster or emergency in your child care center or community brings many challenges.</a:t>
            </a:r>
            <a:endParaRPr lang="en-US" dirty="0"/>
          </a:p>
          <a:p>
            <a:r>
              <a:rPr lang="en-US" dirty="0" smtClean="0"/>
              <a:t>Children may be experiencing trauma in the aftermath of a disaster.</a:t>
            </a:r>
            <a:r>
              <a:rPr lang="en-US" dirty="0"/>
              <a:t> </a:t>
            </a:r>
            <a:endParaRPr lang="en-US" dirty="0" smtClean="0"/>
          </a:p>
          <a:p>
            <a:r>
              <a:rPr lang="en-US" dirty="0"/>
              <a:t>Y</a:t>
            </a:r>
            <a:r>
              <a:rPr lang="en-US" dirty="0" smtClean="0"/>
              <a:t>ou can lessen the impact if you know what to expect and plan accordingly.</a:t>
            </a:r>
          </a:p>
          <a:p>
            <a:pPr marL="0" indent="0">
              <a:buNone/>
            </a:pPr>
            <a:r>
              <a:rPr lang="en-US" dirty="0">
                <a:hlinkClick r:id="rId4"/>
              </a:rPr>
              <a:t>https://</a:t>
            </a:r>
            <a:r>
              <a:rPr lang="en-US" dirty="0" smtClean="0">
                <a:hlinkClick r:id="rId4"/>
              </a:rPr>
              <a:t>cchp.ucsf.edu/content/resources/young-children-and-disasters-health-and-safety-note</a:t>
            </a:r>
            <a:r>
              <a:rPr lang="en-US" dirty="0" smtClean="0"/>
              <a:t> </a:t>
            </a:r>
          </a:p>
        </p:txBody>
      </p:sp>
    </p:spTree>
    <p:custDataLst>
      <p:tags r:id="rId1"/>
    </p:custDataLst>
    <p:extLst>
      <p:ext uri="{BB962C8B-B14F-4D97-AF65-F5344CB8AC3E}">
        <p14:creationId xmlns:p14="http://schemas.microsoft.com/office/powerpoint/2010/main" val="32946798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After a Disaster…</a:t>
            </a:r>
            <a:endParaRPr lang="en-US" dirty="0"/>
          </a:p>
        </p:txBody>
      </p:sp>
      <p:sp>
        <p:nvSpPr>
          <p:cNvPr id="5" name="Content Placeholder 4"/>
          <p:cNvSpPr>
            <a:spLocks noGrp="1"/>
          </p:cNvSpPr>
          <p:nvPr>
            <p:ph idx="1"/>
          </p:nvPr>
        </p:nvSpPr>
        <p:spPr/>
        <p:txBody>
          <a:bodyPr>
            <a:normAutofit/>
          </a:bodyPr>
          <a:lstStyle/>
          <a:p>
            <a:r>
              <a:rPr lang="en-US" dirty="0" smtClean="0"/>
              <a:t>Keep TV/radio/adult </a:t>
            </a:r>
            <a:r>
              <a:rPr lang="en-US" dirty="0"/>
              <a:t>conversations about the disaster </a:t>
            </a:r>
            <a:r>
              <a:rPr lang="en-US" dirty="0" smtClean="0"/>
              <a:t>at a </a:t>
            </a:r>
            <a:r>
              <a:rPr lang="en-US" dirty="0"/>
              <a:t>minimum around young children</a:t>
            </a:r>
            <a:r>
              <a:rPr lang="en-US" dirty="0" smtClean="0"/>
              <a:t>.</a:t>
            </a:r>
          </a:p>
          <a:p>
            <a:r>
              <a:rPr lang="en-US" dirty="0"/>
              <a:t>Answer all questions as honestly and simply as possible.</a:t>
            </a:r>
          </a:p>
          <a:p>
            <a:r>
              <a:rPr lang="en-US" dirty="0"/>
              <a:t>Be prepared to answer the same questions </a:t>
            </a:r>
            <a:r>
              <a:rPr lang="en-US" dirty="0" smtClean="0"/>
              <a:t>over and </a:t>
            </a:r>
            <a:r>
              <a:rPr lang="en-US" dirty="0"/>
              <a:t>over. </a:t>
            </a:r>
            <a:r>
              <a:rPr lang="en-US" dirty="0" smtClean="0"/>
              <a:t>Be </a:t>
            </a:r>
            <a:r>
              <a:rPr lang="en-US" dirty="0"/>
              <a:t>patient, understanding, </a:t>
            </a:r>
            <a:r>
              <a:rPr lang="en-US" dirty="0" smtClean="0"/>
              <a:t>and reassuring.</a:t>
            </a:r>
          </a:p>
        </p:txBody>
      </p:sp>
    </p:spTree>
    <p:custDataLst>
      <p:tags r:id="rId1"/>
    </p:custDataLst>
    <p:extLst>
      <p:ext uri="{BB962C8B-B14F-4D97-AF65-F5344CB8AC3E}">
        <p14:creationId xmlns:p14="http://schemas.microsoft.com/office/powerpoint/2010/main" val="4285109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89" y="1143000"/>
            <a:ext cx="8889823" cy="4405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0" y="0"/>
            <a:ext cx="9143999" cy="1143000"/>
          </a:xfrm>
          <a:solidFill>
            <a:srgbClr val="8DC63F"/>
          </a:solidFill>
        </p:spPr>
        <p:txBody>
          <a:bodyPr/>
          <a:lstStyle/>
          <a:p>
            <a:r>
              <a:rPr lang="en-US" dirty="0" smtClean="0"/>
              <a:t>4 to 6 months old</a:t>
            </a:r>
            <a:endParaRPr lang="en-US" dirty="0"/>
          </a:p>
        </p:txBody>
      </p:sp>
      <p:sp>
        <p:nvSpPr>
          <p:cNvPr id="4" name="Rectangle 3"/>
          <p:cNvSpPr/>
          <p:nvPr/>
        </p:nvSpPr>
        <p:spPr>
          <a:xfrm>
            <a:off x="5760720" y="1798314"/>
            <a:ext cx="3225712" cy="3719513"/>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24778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After a Disaster…(cont.)</a:t>
            </a:r>
            <a:endParaRPr lang="en-US" dirty="0"/>
          </a:p>
        </p:txBody>
      </p:sp>
      <p:sp>
        <p:nvSpPr>
          <p:cNvPr id="5" name="Content Placeholder 4"/>
          <p:cNvSpPr>
            <a:spLocks noGrp="1"/>
          </p:cNvSpPr>
          <p:nvPr>
            <p:ph idx="1"/>
          </p:nvPr>
        </p:nvSpPr>
        <p:spPr/>
        <p:txBody>
          <a:bodyPr>
            <a:normAutofit/>
          </a:bodyPr>
          <a:lstStyle/>
          <a:p>
            <a:r>
              <a:rPr lang="en-US" dirty="0"/>
              <a:t>Try to return to a normal routine as soon as possible to restore a sense of normalcy and security.</a:t>
            </a:r>
          </a:p>
          <a:p>
            <a:r>
              <a:rPr lang="en-US" dirty="0" smtClean="0"/>
              <a:t>Don’t </a:t>
            </a:r>
            <a:r>
              <a:rPr lang="en-US" dirty="0"/>
              <a:t>promise there won’t be another disaster. </a:t>
            </a:r>
            <a:r>
              <a:rPr lang="en-US" dirty="0" smtClean="0"/>
              <a:t>Instead, encourage </a:t>
            </a:r>
            <a:r>
              <a:rPr lang="en-US" dirty="0"/>
              <a:t>children to talk about their </a:t>
            </a:r>
            <a:r>
              <a:rPr lang="en-US" dirty="0" smtClean="0"/>
              <a:t>feelings. </a:t>
            </a:r>
          </a:p>
          <a:p>
            <a:r>
              <a:rPr lang="en-US" dirty="0" smtClean="0"/>
              <a:t>Tell </a:t>
            </a:r>
            <a:r>
              <a:rPr lang="en-US" dirty="0"/>
              <a:t>them </a:t>
            </a:r>
            <a:r>
              <a:rPr lang="en-US" dirty="0" smtClean="0"/>
              <a:t>you will </a:t>
            </a:r>
            <a:r>
              <a:rPr lang="en-US" dirty="0"/>
              <a:t>do everything you can to keep them safe.</a:t>
            </a:r>
          </a:p>
        </p:txBody>
      </p:sp>
    </p:spTree>
    <p:custDataLst>
      <p:tags r:id="rId1"/>
    </p:custDataLst>
    <p:extLst>
      <p:ext uri="{BB962C8B-B14F-4D97-AF65-F5344CB8AC3E}">
        <p14:creationId xmlns:p14="http://schemas.microsoft.com/office/powerpoint/2010/main" val="37101568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49" y="583197"/>
            <a:ext cx="9372600" cy="550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0" y="0"/>
            <a:ext cx="9144000" cy="838200"/>
          </a:xfrm>
          <a:solidFill>
            <a:srgbClr val="0072BC"/>
          </a:solidFill>
        </p:spPr>
        <p:txBody>
          <a:bodyPr>
            <a:normAutofit/>
          </a:bodyPr>
          <a:lstStyle/>
          <a:p>
            <a:r>
              <a:rPr lang="en-US" sz="2800" dirty="0" smtClean="0">
                <a:solidFill>
                  <a:schemeClr val="bg1"/>
                </a:solidFill>
              </a:rPr>
              <a:t>Typical Reactions Following a Disaster</a:t>
            </a:r>
            <a:endParaRPr lang="en-US" sz="2800" dirty="0">
              <a:solidFill>
                <a:schemeClr val="bg1"/>
              </a:solidFill>
            </a:endParaRPr>
          </a:p>
        </p:txBody>
      </p:sp>
    </p:spTree>
    <p:custDataLst>
      <p:tags r:id="rId1"/>
    </p:custDataLst>
    <p:extLst>
      <p:ext uri="{BB962C8B-B14F-4D97-AF65-F5344CB8AC3E}">
        <p14:creationId xmlns:p14="http://schemas.microsoft.com/office/powerpoint/2010/main" val="20837128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Injury Prevention Policies</a:t>
            </a:r>
            <a:r>
              <a:rPr lang="en-US" dirty="0" smtClean="0"/>
              <a:t/>
            </a:r>
            <a:br>
              <a:rPr lang="en-US" dirty="0" smtClean="0"/>
            </a:br>
            <a:r>
              <a:rPr lang="en-US" dirty="0" smtClean="0"/>
              <a:t>Topics</a:t>
            </a:r>
            <a:endParaRPr lang="en-US" dirty="0"/>
          </a:p>
        </p:txBody>
      </p:sp>
      <p:sp>
        <p:nvSpPr>
          <p:cNvPr id="5" name="Content Placeholder 4"/>
          <p:cNvSpPr>
            <a:spLocks noGrp="1"/>
          </p:cNvSpPr>
          <p:nvPr>
            <p:ph idx="1"/>
          </p:nvPr>
        </p:nvSpPr>
        <p:spPr/>
        <p:txBody>
          <a:bodyPr/>
          <a:lstStyle/>
          <a:p>
            <a:r>
              <a:rPr lang="en-US" dirty="0" smtClean="0"/>
              <a:t>Back Injury Prevention for Staff</a:t>
            </a:r>
          </a:p>
          <a:p>
            <a:r>
              <a:rPr lang="en-US" dirty="0" smtClean="0"/>
              <a:t>Regular Safety Checks: Inside and Outside</a:t>
            </a:r>
          </a:p>
          <a:p>
            <a:r>
              <a:rPr lang="en-US" dirty="0" smtClean="0"/>
              <a:t>Safe Playground Habits</a:t>
            </a:r>
          </a:p>
          <a:p>
            <a:r>
              <a:rPr lang="en-US" dirty="0" smtClean="0"/>
              <a:t>Safety Routines and Behavior Management</a:t>
            </a:r>
          </a:p>
          <a:p>
            <a:r>
              <a:rPr lang="en-US" dirty="0" smtClean="0"/>
              <a:t>Resources</a:t>
            </a:r>
            <a:endParaRPr lang="en-US" dirty="0"/>
          </a:p>
        </p:txBody>
      </p:sp>
    </p:spTree>
    <p:custDataLst>
      <p:tags r:id="rId1"/>
    </p:custDataLst>
    <p:extLst>
      <p:ext uri="{BB962C8B-B14F-4D97-AF65-F5344CB8AC3E}">
        <p14:creationId xmlns:p14="http://schemas.microsoft.com/office/powerpoint/2010/main" val="38958980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7941E">
              <a:alpha val="20000"/>
            </a:srgbClr>
          </a:solidFill>
          <a:ln>
            <a:solidFill>
              <a:srgbClr val="D90F81"/>
            </a:solidFill>
          </a:ln>
        </p:spPr>
        <p:txBody>
          <a:bodyPr>
            <a:normAutofit/>
          </a:bodyPr>
          <a:lstStyle/>
          <a:p>
            <a:r>
              <a:rPr lang="en-US" dirty="0"/>
              <a:t>Back Injury Prevention for Staff</a:t>
            </a:r>
          </a:p>
        </p:txBody>
      </p:sp>
      <p:sp>
        <p:nvSpPr>
          <p:cNvPr id="3" name="Content Placeholder 2"/>
          <p:cNvSpPr>
            <a:spLocks noGrp="1"/>
          </p:cNvSpPr>
          <p:nvPr>
            <p:ph idx="1"/>
          </p:nvPr>
        </p:nvSpPr>
        <p:spPr/>
        <p:txBody>
          <a:bodyPr/>
          <a:lstStyle/>
          <a:p>
            <a:r>
              <a:rPr lang="en-US" dirty="0" smtClean="0"/>
              <a:t>Back injuries are the most common injuries among child care providers.</a:t>
            </a:r>
          </a:p>
          <a:p>
            <a:r>
              <a:rPr lang="en-US" dirty="0" smtClean="0"/>
              <a:t>Good body mechanics and proper lifting techniques will help to keep your back healthy!</a:t>
            </a:r>
            <a:endParaRPr lang="en-US" dirty="0"/>
          </a:p>
        </p:txBody>
      </p:sp>
    </p:spTree>
    <p:custDataLst>
      <p:tags r:id="rId1"/>
    </p:custDataLst>
    <p:extLst>
      <p:ext uri="{BB962C8B-B14F-4D97-AF65-F5344CB8AC3E}">
        <p14:creationId xmlns:p14="http://schemas.microsoft.com/office/powerpoint/2010/main" val="39874910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997"/>
            <a:ext cx="9144000" cy="1143000"/>
          </a:xfrm>
          <a:solidFill>
            <a:srgbClr val="F7941E">
              <a:alpha val="20000"/>
            </a:srgbClr>
          </a:solidFill>
          <a:ln>
            <a:solidFill>
              <a:srgbClr val="D90F81"/>
            </a:solidFill>
          </a:ln>
        </p:spPr>
        <p:txBody>
          <a:bodyPr/>
          <a:lstStyle/>
          <a:p>
            <a:r>
              <a:rPr lang="en-US" dirty="0" smtClean="0"/>
              <a:t>How Back Injuries Can </a:t>
            </a:r>
            <a:r>
              <a:rPr lang="en-US" dirty="0"/>
              <a:t>O</a:t>
            </a:r>
            <a:r>
              <a:rPr lang="en-US" dirty="0" smtClean="0"/>
              <a:t>ccur:</a:t>
            </a:r>
            <a:endParaRPr lang="en-US" dirty="0"/>
          </a:p>
        </p:txBody>
      </p:sp>
      <p:sp>
        <p:nvSpPr>
          <p:cNvPr id="5" name="Content Placeholder 4"/>
          <p:cNvSpPr>
            <a:spLocks noGrp="1"/>
          </p:cNvSpPr>
          <p:nvPr>
            <p:ph idx="1"/>
          </p:nvPr>
        </p:nvSpPr>
        <p:spPr/>
        <p:txBody>
          <a:bodyPr>
            <a:normAutofit/>
          </a:bodyPr>
          <a:lstStyle/>
          <a:p>
            <a:pPr marL="0" indent="0">
              <a:buNone/>
            </a:pPr>
            <a:r>
              <a:rPr lang="en-US" dirty="0"/>
              <a:t>1. Incorrect lifting of children, toys, equipment, etc.</a:t>
            </a:r>
          </a:p>
          <a:p>
            <a:pPr marL="0" indent="0">
              <a:buNone/>
            </a:pPr>
            <a:r>
              <a:rPr lang="en-US" dirty="0"/>
              <a:t>2. Inadequate work heights (e.g., child-sized tables and chairs)</a:t>
            </a:r>
          </a:p>
          <a:p>
            <a:pPr marL="0" indent="0">
              <a:buNone/>
            </a:pPr>
            <a:r>
              <a:rPr lang="en-US" dirty="0"/>
              <a:t>3. Lowering and </a:t>
            </a:r>
            <a:r>
              <a:rPr lang="en-US" dirty="0" smtClean="0"/>
              <a:t>lifting children </a:t>
            </a:r>
            <a:r>
              <a:rPr lang="en-US" dirty="0"/>
              <a:t>in and out of cribs</a:t>
            </a:r>
          </a:p>
          <a:p>
            <a:pPr marL="0" indent="0">
              <a:buNone/>
            </a:pPr>
            <a:r>
              <a:rPr lang="en-US" dirty="0"/>
              <a:t>4. Frequent sitting on the </a:t>
            </a:r>
            <a:r>
              <a:rPr lang="en-US" dirty="0" smtClean="0"/>
              <a:t>floor </a:t>
            </a:r>
            <a:r>
              <a:rPr lang="en-US" dirty="0"/>
              <a:t>with back unsupported</a:t>
            </a:r>
          </a:p>
          <a:p>
            <a:pPr marL="0" indent="0">
              <a:buNone/>
            </a:pPr>
            <a:endParaRPr lang="en-US" dirty="0"/>
          </a:p>
        </p:txBody>
      </p:sp>
    </p:spTree>
    <p:custDataLst>
      <p:tags r:id="rId1"/>
    </p:custDataLst>
    <p:extLst>
      <p:ext uri="{BB962C8B-B14F-4D97-AF65-F5344CB8AC3E}">
        <p14:creationId xmlns:p14="http://schemas.microsoft.com/office/powerpoint/2010/main" val="24929980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a:solidFill>
            <a:srgbClr val="F7941E">
              <a:alpha val="20000"/>
            </a:srgbClr>
          </a:solidFill>
          <a:ln>
            <a:solidFill>
              <a:srgbClr val="D90F81"/>
            </a:solidFill>
          </a:ln>
        </p:spPr>
        <p:txBody>
          <a:bodyPr>
            <a:normAutofit/>
          </a:bodyPr>
          <a:lstStyle/>
          <a:p>
            <a:r>
              <a:rPr lang="en-US" dirty="0" smtClean="0"/>
              <a:t>How Back Injuries Can </a:t>
            </a:r>
            <a:r>
              <a:rPr lang="en-US" dirty="0"/>
              <a:t>O</a:t>
            </a:r>
            <a:r>
              <a:rPr lang="en-US" dirty="0" smtClean="0"/>
              <a:t>ccur: (cont.)</a:t>
            </a:r>
            <a:endParaRPr lang="en-US" dirty="0"/>
          </a:p>
        </p:txBody>
      </p:sp>
      <p:sp>
        <p:nvSpPr>
          <p:cNvPr id="5" name="Content Placeholder 4"/>
          <p:cNvSpPr>
            <a:spLocks noGrp="1"/>
          </p:cNvSpPr>
          <p:nvPr>
            <p:ph idx="1"/>
          </p:nvPr>
        </p:nvSpPr>
        <p:spPr/>
        <p:txBody>
          <a:bodyPr>
            <a:normAutofit/>
          </a:bodyPr>
          <a:lstStyle/>
          <a:p>
            <a:pPr marL="0" indent="0">
              <a:buNone/>
            </a:pPr>
            <a:r>
              <a:rPr lang="en-US" dirty="0" smtClean="0"/>
              <a:t>5. Excessive reaching above shoulder height to obtain stored supplies</a:t>
            </a:r>
          </a:p>
          <a:p>
            <a:pPr marL="0" indent="0">
              <a:buNone/>
            </a:pPr>
            <a:r>
              <a:rPr lang="en-US" dirty="0" smtClean="0"/>
              <a:t>6. Frequent lifting of children on and off the diaper changing tables </a:t>
            </a:r>
          </a:p>
          <a:p>
            <a:pPr marL="0" indent="0">
              <a:buNone/>
            </a:pPr>
            <a:r>
              <a:rPr lang="en-US" dirty="0" smtClean="0"/>
              <a:t>7. Awkward positions and forceful motions needed to open windows</a:t>
            </a:r>
          </a:p>
          <a:p>
            <a:pPr marL="0" indent="0">
              <a:buNone/>
            </a:pPr>
            <a:r>
              <a:rPr lang="en-US" dirty="0" smtClean="0"/>
              <a:t>8. Carrying garbage diaper bags to dumpster</a:t>
            </a:r>
            <a:endParaRPr lang="en-US" dirty="0"/>
          </a:p>
        </p:txBody>
      </p:sp>
    </p:spTree>
    <p:custDataLst>
      <p:tags r:id="rId1"/>
    </p:custDataLst>
    <p:extLst>
      <p:ext uri="{BB962C8B-B14F-4D97-AF65-F5344CB8AC3E}">
        <p14:creationId xmlns:p14="http://schemas.microsoft.com/office/powerpoint/2010/main" val="1438257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CCHP\Preventive Health\Updates to health and safety materials\Erg_Child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2499"/>
            <a:ext cx="4419600" cy="6429531"/>
          </a:xfrm>
          <a:prstGeom prst="rect">
            <a:avLst/>
          </a:prstGeom>
          <a:noFill/>
          <a:ln>
            <a:solidFill>
              <a:srgbClr val="D90F8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33991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Safe Playground </a:t>
            </a:r>
            <a:r>
              <a:rPr lang="en-US" dirty="0" smtClean="0"/>
              <a:t>Habits</a:t>
            </a:r>
            <a:endParaRPr lang="en-US" dirty="0"/>
          </a:p>
        </p:txBody>
      </p:sp>
      <p:pic>
        <p:nvPicPr>
          <p:cNvPr id="6" name="Content Placeholder 5"/>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74694" y="1798923"/>
            <a:ext cx="2794612" cy="4128516"/>
          </a:xfrm>
          <a:prstGeom prst="rect">
            <a:avLst/>
          </a:prstGeom>
          <a:noFill/>
          <a:ln w="76200">
            <a:solidFill>
              <a:srgbClr val="F7941E"/>
            </a:solidFill>
          </a:ln>
        </p:spPr>
      </p:pic>
    </p:spTree>
    <p:custDataLst>
      <p:tags r:id="rId1"/>
    </p:custDataLst>
    <p:extLst>
      <p:ext uri="{BB962C8B-B14F-4D97-AF65-F5344CB8AC3E}">
        <p14:creationId xmlns:p14="http://schemas.microsoft.com/office/powerpoint/2010/main" val="41287481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Swings</a:t>
            </a:r>
            <a:br>
              <a:rPr lang="en-US" dirty="0"/>
            </a:b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Sit </a:t>
            </a:r>
            <a:r>
              <a:rPr lang="en-US" dirty="0"/>
              <a:t>in the center of the swing. Never stand or kneel.</a:t>
            </a:r>
          </a:p>
          <a:p>
            <a:r>
              <a:rPr lang="en-US" dirty="0" smtClean="0"/>
              <a:t>Hold </a:t>
            </a:r>
            <a:r>
              <a:rPr lang="en-US" dirty="0"/>
              <a:t>on with both hands.</a:t>
            </a:r>
          </a:p>
          <a:p>
            <a:r>
              <a:rPr lang="en-US" dirty="0" smtClean="0"/>
              <a:t>Stop </a:t>
            </a:r>
            <a:r>
              <a:rPr lang="en-US" dirty="0"/>
              <a:t>the swing before getting off.</a:t>
            </a:r>
          </a:p>
          <a:p>
            <a:r>
              <a:rPr lang="en-US" dirty="0" smtClean="0">
                <a:solidFill>
                  <a:srgbClr val="D90F81"/>
                </a:solidFill>
              </a:rPr>
              <a:t>Stay </a:t>
            </a:r>
            <a:r>
              <a:rPr lang="en-US" dirty="0">
                <a:solidFill>
                  <a:srgbClr val="D90F81"/>
                </a:solidFill>
              </a:rPr>
              <a:t>far away from moving swings.</a:t>
            </a:r>
          </a:p>
          <a:p>
            <a:r>
              <a:rPr lang="en-US" dirty="0" smtClean="0"/>
              <a:t>Be </a:t>
            </a:r>
            <a:r>
              <a:rPr lang="en-US" dirty="0"/>
              <a:t>sure only one person is in on a swing at a time</a:t>
            </a:r>
            <a:r>
              <a:rPr lang="en-US" dirty="0" smtClean="0"/>
              <a:t>. </a:t>
            </a:r>
            <a:r>
              <a:rPr lang="en-US" dirty="0"/>
              <a:t>Do not swing empty swings or twist unoccupied </a:t>
            </a:r>
            <a:r>
              <a:rPr lang="en-US" dirty="0" smtClean="0"/>
              <a:t>rings.</a:t>
            </a:r>
          </a:p>
          <a:p>
            <a:r>
              <a:rPr lang="en-US" dirty="0" smtClean="0"/>
              <a:t>Keep </a:t>
            </a:r>
            <a:r>
              <a:rPr lang="en-US" dirty="0"/>
              <a:t>head and feet out of the exercise rings.</a:t>
            </a:r>
          </a:p>
        </p:txBody>
      </p:sp>
    </p:spTree>
    <p:custDataLst>
      <p:tags r:id="rId1"/>
    </p:custDataLst>
    <p:extLst>
      <p:ext uri="{BB962C8B-B14F-4D97-AF65-F5344CB8AC3E}">
        <p14:creationId xmlns:p14="http://schemas.microsoft.com/office/powerpoint/2010/main" val="15902477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Slides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Wait </a:t>
            </a:r>
            <a:r>
              <a:rPr lang="en-US" dirty="0"/>
              <a:t>your turn. Give the person ahead lots of room</a:t>
            </a:r>
            <a:r>
              <a:rPr lang="en-US" dirty="0" smtClean="0"/>
              <a:t>. Hold </a:t>
            </a:r>
            <a:r>
              <a:rPr lang="en-US" dirty="0"/>
              <a:t>on with both hands when climbing up.</a:t>
            </a:r>
          </a:p>
          <a:p>
            <a:r>
              <a:rPr lang="en-US" dirty="0" smtClean="0"/>
              <a:t>Before </a:t>
            </a:r>
            <a:r>
              <a:rPr lang="en-US" dirty="0"/>
              <a:t>sliding down, make sure no one is in front.</a:t>
            </a:r>
          </a:p>
          <a:p>
            <a:r>
              <a:rPr lang="en-US" dirty="0" smtClean="0"/>
              <a:t>Slide </a:t>
            </a:r>
            <a:r>
              <a:rPr lang="en-US" dirty="0"/>
              <a:t>down feet </a:t>
            </a:r>
            <a:r>
              <a:rPr lang="en-US" dirty="0" smtClean="0"/>
              <a:t>first</a:t>
            </a:r>
            <a:r>
              <a:rPr lang="en-US" dirty="0"/>
              <a:t>, sitting up, one at a time, </a:t>
            </a:r>
            <a:r>
              <a:rPr lang="en-US" dirty="0" smtClean="0"/>
              <a:t>(unless </a:t>
            </a:r>
            <a:r>
              <a:rPr lang="en-US" dirty="0"/>
              <a:t>the slide is double </a:t>
            </a:r>
            <a:r>
              <a:rPr lang="en-US" dirty="0" smtClean="0"/>
              <a:t>or triple width).</a:t>
            </a:r>
            <a:endParaRPr lang="en-US" dirty="0"/>
          </a:p>
          <a:p>
            <a:r>
              <a:rPr lang="en-US" dirty="0" smtClean="0"/>
              <a:t>After </a:t>
            </a:r>
            <a:r>
              <a:rPr lang="en-US" dirty="0"/>
              <a:t>sliding down, get away from the front of the slide</a:t>
            </a:r>
            <a:r>
              <a:rPr lang="en-US" dirty="0" smtClean="0"/>
              <a:t>.</a:t>
            </a:r>
          </a:p>
          <a:p>
            <a:r>
              <a:rPr lang="en-US" dirty="0"/>
              <a:t>Don’t use slides that are too hot.</a:t>
            </a:r>
          </a:p>
          <a:p>
            <a:endParaRPr lang="en-US" dirty="0"/>
          </a:p>
        </p:txBody>
      </p:sp>
    </p:spTree>
    <p:custDataLst>
      <p:tags r:id="rId1"/>
    </p:custDataLst>
    <p:extLst>
      <p:ext uri="{BB962C8B-B14F-4D97-AF65-F5344CB8AC3E}">
        <p14:creationId xmlns:p14="http://schemas.microsoft.com/office/powerpoint/2010/main" val="2478816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89" y="1143000"/>
            <a:ext cx="8889823" cy="4405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0" y="0"/>
            <a:ext cx="9143999" cy="1143000"/>
          </a:xfrm>
          <a:solidFill>
            <a:srgbClr val="8DC63F"/>
          </a:solidFill>
        </p:spPr>
        <p:txBody>
          <a:bodyPr/>
          <a:lstStyle/>
          <a:p>
            <a:r>
              <a:rPr lang="en-US" dirty="0" smtClean="0"/>
              <a:t>4 to 6 months old</a:t>
            </a:r>
            <a:endParaRPr lang="en-US" dirty="0"/>
          </a:p>
        </p:txBody>
      </p:sp>
    </p:spTree>
    <p:custDataLst>
      <p:tags r:id="rId1"/>
    </p:custDataLst>
    <p:extLst>
      <p:ext uri="{BB962C8B-B14F-4D97-AF65-F5344CB8AC3E}">
        <p14:creationId xmlns:p14="http://schemas.microsoft.com/office/powerpoint/2010/main" val="7629748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Horizontal Ladders and </a:t>
            </a:r>
            <a:r>
              <a:rPr lang="en-US" dirty="0" smtClean="0"/>
              <a:t>Bars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 </a:t>
            </a:r>
            <a:r>
              <a:rPr lang="en-US" dirty="0"/>
              <a:t>Only ___ people at a time. (Fill in your limit.)</a:t>
            </a:r>
          </a:p>
          <a:p>
            <a:pPr marL="0" indent="0">
              <a:buNone/>
            </a:pPr>
            <a:r>
              <a:rPr lang="en-US" dirty="0"/>
              <a:t>• Everybody starts at the same end and goes in the same direction.</a:t>
            </a:r>
          </a:p>
          <a:p>
            <a:pPr marL="0" indent="0">
              <a:buNone/>
            </a:pPr>
            <a:r>
              <a:rPr lang="en-US" dirty="0"/>
              <a:t>• Use </a:t>
            </a:r>
            <a:r>
              <a:rPr lang="en-US" dirty="0" smtClean="0"/>
              <a:t>lock </a:t>
            </a:r>
            <a:r>
              <a:rPr lang="en-US" dirty="0"/>
              <a:t>grips (</a:t>
            </a:r>
            <a:r>
              <a:rPr lang="en-US" dirty="0" smtClean="0"/>
              <a:t>fingers </a:t>
            </a:r>
            <a:r>
              <a:rPr lang="en-US" dirty="0"/>
              <a:t>and thumbs).</a:t>
            </a:r>
          </a:p>
          <a:p>
            <a:pPr marL="0" indent="0">
              <a:buNone/>
            </a:pPr>
            <a:r>
              <a:rPr lang="en-US" dirty="0"/>
              <a:t>• Keep a big space between you and the person in front.</a:t>
            </a:r>
          </a:p>
          <a:p>
            <a:pPr marL="0" indent="0">
              <a:buNone/>
            </a:pPr>
            <a:r>
              <a:rPr lang="en-US" dirty="0"/>
              <a:t>• Do not use when wet or hot.</a:t>
            </a:r>
          </a:p>
          <a:p>
            <a:pPr marL="0" indent="0">
              <a:buNone/>
            </a:pPr>
            <a:r>
              <a:rPr lang="en-US" dirty="0"/>
              <a:t>• Drop down with knees bent. Try to land on both feet.</a:t>
            </a:r>
          </a:p>
        </p:txBody>
      </p:sp>
    </p:spTree>
    <p:custDataLst>
      <p:tags r:id="rId1"/>
    </p:custDataLst>
    <p:extLst>
      <p:ext uri="{BB962C8B-B14F-4D97-AF65-F5344CB8AC3E}">
        <p14:creationId xmlns:p14="http://schemas.microsoft.com/office/powerpoint/2010/main" val="14616014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Climbing </a:t>
            </a:r>
            <a:r>
              <a:rPr lang="en-US" dirty="0" smtClean="0"/>
              <a:t>Structures</a:t>
            </a:r>
            <a:endParaRPr lang="en-US" dirty="0"/>
          </a:p>
        </p:txBody>
      </p:sp>
      <p:sp>
        <p:nvSpPr>
          <p:cNvPr id="3" name="Content Placeholder 2"/>
          <p:cNvSpPr>
            <a:spLocks noGrp="1"/>
          </p:cNvSpPr>
          <p:nvPr>
            <p:ph idx="1"/>
          </p:nvPr>
        </p:nvSpPr>
        <p:spPr/>
        <p:txBody>
          <a:bodyPr/>
          <a:lstStyle/>
          <a:p>
            <a:pPr marL="0" indent="0">
              <a:buNone/>
            </a:pPr>
            <a:r>
              <a:rPr lang="en-US" dirty="0" smtClean="0"/>
              <a:t>• Only ___ people </a:t>
            </a:r>
            <a:r>
              <a:rPr lang="en-US" dirty="0"/>
              <a:t>at a time. (Fill in your limit.)</a:t>
            </a:r>
          </a:p>
          <a:p>
            <a:pPr marL="0" indent="0">
              <a:buNone/>
            </a:pPr>
            <a:r>
              <a:rPr lang="en-US" dirty="0"/>
              <a:t>• Use both hands and use the lock grips (</a:t>
            </a:r>
            <a:r>
              <a:rPr lang="en-US" dirty="0" smtClean="0"/>
              <a:t>fingers </a:t>
            </a:r>
            <a:r>
              <a:rPr lang="en-US" dirty="0"/>
              <a:t>and thumbs).</a:t>
            </a:r>
          </a:p>
          <a:p>
            <a:pPr marL="0" indent="0">
              <a:buNone/>
            </a:pPr>
            <a:r>
              <a:rPr lang="en-US" dirty="0"/>
              <a:t>• Stay away from other climbers.</a:t>
            </a:r>
          </a:p>
          <a:p>
            <a:pPr marL="0" indent="0">
              <a:buNone/>
            </a:pPr>
            <a:r>
              <a:rPr lang="en-US" dirty="0"/>
              <a:t>• Do not use when wet or </a:t>
            </a:r>
            <a:r>
              <a:rPr lang="en-US" dirty="0" smtClean="0"/>
              <a:t>hot.</a:t>
            </a:r>
          </a:p>
          <a:p>
            <a:r>
              <a:rPr lang="en-US" dirty="0" smtClean="0"/>
              <a:t>Place all </a:t>
            </a:r>
            <a:r>
              <a:rPr lang="en-US" dirty="0"/>
              <a:t>pieces of </a:t>
            </a:r>
            <a:r>
              <a:rPr lang="en-US" dirty="0" smtClean="0"/>
              <a:t>playground equipment over a </a:t>
            </a:r>
            <a:r>
              <a:rPr lang="en-US" dirty="0"/>
              <a:t>shock-absorbing </a:t>
            </a:r>
            <a:r>
              <a:rPr lang="en-US" dirty="0" smtClean="0"/>
              <a:t>surface with a six foot surrounding fall zone.</a:t>
            </a:r>
            <a:endParaRPr lang="en-US" dirty="0"/>
          </a:p>
        </p:txBody>
      </p:sp>
    </p:spTree>
    <p:custDataLst>
      <p:tags r:id="rId1"/>
    </p:custDataLst>
    <p:extLst>
      <p:ext uri="{BB962C8B-B14F-4D97-AF65-F5344CB8AC3E}">
        <p14:creationId xmlns:p14="http://schemas.microsoft.com/office/powerpoint/2010/main" val="1213200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Safety Routines and Behavior </a:t>
            </a:r>
            <a:r>
              <a:rPr lang="en-US" dirty="0" smtClean="0"/>
              <a:t>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Establish written safety </a:t>
            </a:r>
            <a:r>
              <a:rPr lang="en-US" dirty="0"/>
              <a:t>policies for </a:t>
            </a:r>
            <a:r>
              <a:rPr lang="en-US" dirty="0" smtClean="0"/>
              <a:t>your child care environment (include guidelines, checklists, and assignments)</a:t>
            </a:r>
          </a:p>
          <a:p>
            <a:r>
              <a:rPr lang="en-US" dirty="0" smtClean="0"/>
              <a:t>Provide active supervision at all times</a:t>
            </a:r>
          </a:p>
          <a:p>
            <a:r>
              <a:rPr lang="en-US" dirty="0" smtClean="0"/>
              <a:t>Monitor children’s behavior</a:t>
            </a:r>
          </a:p>
          <a:p>
            <a:r>
              <a:rPr lang="en-US" dirty="0" smtClean="0"/>
              <a:t>Teach children injury-preventive behavior and safety rules</a:t>
            </a:r>
          </a:p>
          <a:p>
            <a:r>
              <a:rPr lang="en-US" dirty="0" smtClean="0"/>
              <a:t>Adapt your environment to the developmental needs of children </a:t>
            </a:r>
            <a:endParaRPr lang="en-US" dirty="0"/>
          </a:p>
        </p:txBody>
      </p:sp>
    </p:spTree>
    <p:custDataLst>
      <p:tags r:id="rId1"/>
    </p:custDataLst>
    <p:extLst>
      <p:ext uri="{BB962C8B-B14F-4D97-AF65-F5344CB8AC3E}">
        <p14:creationId xmlns:p14="http://schemas.microsoft.com/office/powerpoint/2010/main" val="33968246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Regular Safety Checks: Inside and </a:t>
            </a:r>
            <a:r>
              <a:rPr lang="en-US" dirty="0" smtClean="0"/>
              <a:t>Outside</a:t>
            </a:r>
            <a:endParaRPr lang="en-US" dirty="0"/>
          </a:p>
        </p:txBody>
      </p:sp>
      <p:sp>
        <p:nvSpPr>
          <p:cNvPr id="3" name="Content Placeholder 2"/>
          <p:cNvSpPr>
            <a:spLocks noGrp="1"/>
          </p:cNvSpPr>
          <p:nvPr>
            <p:ph idx="1"/>
          </p:nvPr>
        </p:nvSpPr>
        <p:spPr/>
        <p:txBody>
          <a:bodyPr>
            <a:normAutofit/>
          </a:bodyPr>
          <a:lstStyle/>
          <a:p>
            <a:r>
              <a:rPr lang="en-US" dirty="0"/>
              <a:t>Examining the indoor and outdoor environments for safety hazards </a:t>
            </a:r>
            <a:r>
              <a:rPr lang="en-US" dirty="0" smtClean="0"/>
              <a:t>prevents accidents</a:t>
            </a:r>
            <a:r>
              <a:rPr lang="en-US" dirty="0"/>
              <a:t>.</a:t>
            </a:r>
          </a:p>
          <a:p>
            <a:r>
              <a:rPr lang="en-US" dirty="0" smtClean="0"/>
              <a:t>Modifying </a:t>
            </a:r>
            <a:r>
              <a:rPr lang="en-US" dirty="0"/>
              <a:t>an environment for </a:t>
            </a:r>
            <a:r>
              <a:rPr lang="en-US" dirty="0" smtClean="0"/>
              <a:t>children’s </a:t>
            </a:r>
            <a:r>
              <a:rPr lang="en-US" dirty="0"/>
              <a:t>safety, </a:t>
            </a:r>
            <a:r>
              <a:rPr lang="en-US" dirty="0" smtClean="0"/>
              <a:t>is sometimes called “childproofing”.</a:t>
            </a:r>
          </a:p>
          <a:p>
            <a:r>
              <a:rPr lang="en-US" dirty="0" smtClean="0"/>
              <a:t>Childproofing does </a:t>
            </a:r>
            <a:r>
              <a:rPr lang="en-US" dirty="0"/>
              <a:t>not make </a:t>
            </a:r>
            <a:r>
              <a:rPr lang="en-US" dirty="0" smtClean="0"/>
              <a:t>the environment 100 </a:t>
            </a:r>
            <a:r>
              <a:rPr lang="en-US" dirty="0"/>
              <a:t>percent </a:t>
            </a:r>
            <a:r>
              <a:rPr lang="en-US" dirty="0" smtClean="0"/>
              <a:t>safe or </a:t>
            </a:r>
            <a:r>
              <a:rPr lang="en-US" dirty="0"/>
              <a:t>replace </a:t>
            </a:r>
            <a:r>
              <a:rPr lang="en-US" dirty="0" smtClean="0"/>
              <a:t>supervision.</a:t>
            </a:r>
            <a:endParaRPr lang="en-US" dirty="0"/>
          </a:p>
        </p:txBody>
      </p:sp>
    </p:spTree>
    <p:custDataLst>
      <p:tags r:id="rId1"/>
    </p:custDataLst>
    <p:extLst>
      <p:ext uri="{BB962C8B-B14F-4D97-AF65-F5344CB8AC3E}">
        <p14:creationId xmlns:p14="http://schemas.microsoft.com/office/powerpoint/2010/main" val="5413862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Health and Safety Checklists</a:t>
            </a:r>
            <a:endParaRPr lang="en-US" dirty="0"/>
          </a:p>
        </p:txBody>
      </p:sp>
      <p:sp>
        <p:nvSpPr>
          <p:cNvPr id="5" name="Content Placeholder 4"/>
          <p:cNvSpPr>
            <a:spLocks noGrp="1"/>
          </p:cNvSpPr>
          <p:nvPr>
            <p:ph idx="1"/>
          </p:nvPr>
        </p:nvSpPr>
        <p:spPr/>
        <p:txBody>
          <a:bodyPr/>
          <a:lstStyle/>
          <a:p>
            <a:r>
              <a:rPr lang="en-US" dirty="0"/>
              <a:t>Use a</a:t>
            </a:r>
            <a:r>
              <a:rPr lang="en-US" dirty="0" smtClean="0"/>
              <a:t> </a:t>
            </a:r>
            <a:r>
              <a:rPr lang="en-US" dirty="0"/>
              <a:t>checklist to conduct safety checks of outdoor areas, indoor areas, </a:t>
            </a:r>
            <a:r>
              <a:rPr lang="en-US" dirty="0" smtClean="0"/>
              <a:t>first</a:t>
            </a:r>
            <a:r>
              <a:rPr lang="en-US" dirty="0"/>
              <a:t> </a:t>
            </a:r>
            <a:r>
              <a:rPr lang="en-US" dirty="0" smtClean="0"/>
              <a:t>aid </a:t>
            </a:r>
            <a:r>
              <a:rPr lang="en-US" dirty="0"/>
              <a:t>kits, etc. on a regularly scheduled basis. </a:t>
            </a:r>
            <a:endParaRPr lang="en-US" dirty="0" smtClean="0"/>
          </a:p>
          <a:p>
            <a:r>
              <a:rPr lang="en-US" dirty="0"/>
              <a:t>B</a:t>
            </a:r>
            <a:r>
              <a:rPr lang="en-US" dirty="0" smtClean="0"/>
              <a:t>uild </a:t>
            </a:r>
            <a:r>
              <a:rPr lang="en-US" dirty="0"/>
              <a:t>safety checks into </a:t>
            </a:r>
            <a:r>
              <a:rPr lang="en-US" dirty="0" smtClean="0"/>
              <a:t>your daily</a:t>
            </a:r>
            <a:r>
              <a:rPr lang="en-US" dirty="0"/>
              <a:t>, weekly and monthly schedules.</a:t>
            </a:r>
          </a:p>
        </p:txBody>
      </p:sp>
    </p:spTree>
    <p:custDataLst>
      <p:tags r:id="rId1"/>
    </p:custDataLst>
    <p:extLst>
      <p:ext uri="{BB962C8B-B14F-4D97-AF65-F5344CB8AC3E}">
        <p14:creationId xmlns:p14="http://schemas.microsoft.com/office/powerpoint/2010/main" val="8812357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565982013"/>
              </p:ext>
            </p:extLst>
          </p:nvPr>
        </p:nvGraphicFramePr>
        <p:xfrm>
          <a:off x="2552700" y="36226"/>
          <a:ext cx="4114800" cy="5325524"/>
        </p:xfrm>
        <a:graphic>
          <a:graphicData uri="http://schemas.openxmlformats.org/presentationml/2006/ole">
            <mc:AlternateContent xmlns:mc="http://schemas.openxmlformats.org/markup-compatibility/2006">
              <mc:Choice xmlns:v="urn:schemas-microsoft-com:vml" Requires="v">
                <p:oleObj spid="_x0000_s3093" name="Acrobat Document" r:id="rId5" imgW="5829103" imgH="7543564" progId="Acrobat.Document.11">
                  <p:embed/>
                </p:oleObj>
              </mc:Choice>
              <mc:Fallback>
                <p:oleObj name="Acrobat Document" r:id="rId5" imgW="5829103" imgH="7543564" progId="Acrobat.Document.11">
                  <p:embed/>
                  <p:pic>
                    <p:nvPicPr>
                      <p:cNvPr id="0" name=""/>
                      <p:cNvPicPr/>
                      <p:nvPr/>
                    </p:nvPicPr>
                    <p:blipFill>
                      <a:blip r:embed="rId6"/>
                      <a:stretch>
                        <a:fillRect/>
                      </a:stretch>
                    </p:blipFill>
                    <p:spPr>
                      <a:xfrm>
                        <a:off x="2552700" y="36226"/>
                        <a:ext cx="4114800" cy="5325524"/>
                      </a:xfrm>
                      <a:prstGeom prst="rect">
                        <a:avLst/>
                      </a:prstGeom>
                      <a:ln>
                        <a:noFill/>
                      </a:ln>
                    </p:spPr>
                  </p:pic>
                </p:oleObj>
              </mc:Fallback>
            </mc:AlternateContent>
          </a:graphicData>
        </a:graphic>
      </p:graphicFrame>
      <p:sp>
        <p:nvSpPr>
          <p:cNvPr id="3" name="Rectangle 2"/>
          <p:cNvSpPr/>
          <p:nvPr/>
        </p:nvSpPr>
        <p:spPr>
          <a:xfrm>
            <a:off x="211111" y="4876800"/>
            <a:ext cx="8763000" cy="1200329"/>
          </a:xfrm>
          <a:prstGeom prst="rect">
            <a:avLst/>
          </a:prstGeom>
          <a:solidFill>
            <a:schemeClr val="bg1"/>
          </a:solidFill>
        </p:spPr>
        <p:txBody>
          <a:bodyPr wrap="square">
            <a:spAutoFit/>
          </a:bodyPr>
          <a:lstStyle/>
          <a:p>
            <a:pPr algn="ctr"/>
            <a:r>
              <a:rPr lang="en-US" sz="3600" dirty="0">
                <a:hlinkClick r:id="rId7"/>
              </a:rPr>
              <a:t>https://</a:t>
            </a:r>
            <a:r>
              <a:rPr lang="en-US" sz="3600" dirty="0" smtClean="0">
                <a:hlinkClick r:id="rId7"/>
              </a:rPr>
              <a:t>cchp.ucsf.edu/content/forms#hscr</a:t>
            </a:r>
            <a:endParaRPr lang="en-US" sz="3600" dirty="0" smtClean="0"/>
          </a:p>
          <a:p>
            <a:pPr algn="ctr"/>
            <a:r>
              <a:rPr lang="en-US" sz="3600" dirty="0">
                <a:hlinkClick r:id="rId8"/>
              </a:rPr>
              <a:t>http://</a:t>
            </a:r>
            <a:r>
              <a:rPr lang="en-US" sz="3600" dirty="0" smtClean="0">
                <a:hlinkClick r:id="rId8"/>
              </a:rPr>
              <a:t>cfoc.nrckids.org</a:t>
            </a:r>
            <a:r>
              <a:rPr lang="en-US" sz="3600" dirty="0" smtClean="0"/>
              <a:t> </a:t>
            </a:r>
            <a:endParaRPr lang="en-US" sz="3600" dirty="0"/>
          </a:p>
        </p:txBody>
      </p:sp>
    </p:spTree>
    <p:custDataLst>
      <p:tags r:id="rId2"/>
    </p:custDataLst>
    <p:extLst>
      <p:ext uri="{BB962C8B-B14F-4D97-AF65-F5344CB8AC3E}">
        <p14:creationId xmlns:p14="http://schemas.microsoft.com/office/powerpoint/2010/main" val="39986590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and Safety Checklist for ECE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Based on CFOC </a:t>
            </a:r>
            <a:r>
              <a:rPr lang="en-US" dirty="0">
                <a:hlinkClick r:id="rId4"/>
              </a:rPr>
              <a:t>http://nrckids.org</a:t>
            </a:r>
            <a:r>
              <a:rPr lang="en-US" dirty="0" smtClean="0">
                <a:hlinkClick r:id="rId4"/>
              </a:rPr>
              <a:t>/</a:t>
            </a:r>
            <a:endParaRPr lang="en-US" dirty="0" smtClean="0"/>
          </a:p>
          <a:p>
            <a:pPr marL="0" indent="0">
              <a:buNone/>
            </a:pPr>
            <a:endParaRPr lang="en-US" dirty="0"/>
          </a:p>
          <a:p>
            <a:pPr marL="0" indent="0">
              <a:buNone/>
            </a:pPr>
            <a:r>
              <a:rPr lang="en-US" dirty="0" smtClean="0"/>
              <a:t>Online version </a:t>
            </a:r>
          </a:p>
          <a:p>
            <a:r>
              <a:rPr lang="en-US" dirty="0"/>
              <a:t>Checklist: </a:t>
            </a:r>
            <a:r>
              <a:rPr lang="en-US" u="sng" dirty="0">
                <a:hlinkClick r:id="rId5"/>
              </a:rPr>
              <a:t>https://cchp.ucsf.edu/content/resources/cchp-health-and-safety-checklist</a:t>
            </a:r>
            <a:endParaRPr lang="en-US" dirty="0"/>
          </a:p>
          <a:p>
            <a:r>
              <a:rPr lang="en-US" dirty="0"/>
              <a:t>Manual: </a:t>
            </a:r>
            <a:r>
              <a:rPr lang="en-US" u="sng" dirty="0">
                <a:hlinkClick r:id="rId6"/>
              </a:rPr>
              <a:t>https://cchp.ucsf.edu/content/resources/cchp-health-and-safety-checklist-users-manual</a:t>
            </a:r>
            <a:r>
              <a:rPr lang="en-US" dirty="0"/>
              <a:t> </a:t>
            </a:r>
          </a:p>
          <a:p>
            <a:pPr marL="0" indent="0">
              <a:buNone/>
            </a:pPr>
            <a:endParaRPr lang="en-US" dirty="0"/>
          </a:p>
        </p:txBody>
      </p:sp>
    </p:spTree>
    <p:custDataLst>
      <p:tags r:id="rId1"/>
    </p:custDataLst>
    <p:extLst>
      <p:ext uri="{BB962C8B-B14F-4D97-AF65-F5344CB8AC3E}">
        <p14:creationId xmlns:p14="http://schemas.microsoft.com/office/powerpoint/2010/main" val="1033814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DdxfFJqU"/>
  <p:tag name="ARTICULATE_SLIDE_COUNT" val="9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2090</TotalTime>
  <Words>5849</Words>
  <Application>Microsoft Office PowerPoint</Application>
  <PresentationFormat>On-screen Show (4:3)</PresentationFormat>
  <Paragraphs>579</Paragraphs>
  <Slides>96</Slides>
  <Notes>95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Office Theme</vt:lpstr>
      <vt:lpstr>Acrobat Document</vt:lpstr>
      <vt:lpstr>PowerPoint Presentation</vt:lpstr>
      <vt:lpstr>  Understanding Childhood Injuries  </vt:lpstr>
      <vt:lpstr>Where are children injured?</vt:lpstr>
      <vt:lpstr>How are children injured?</vt:lpstr>
      <vt:lpstr>Risk of Injury and  Developmental Stages</vt:lpstr>
      <vt:lpstr>Birth to 3 months old</vt:lpstr>
      <vt:lpstr>Birth to 3 months old</vt:lpstr>
      <vt:lpstr>4 to 6 months old</vt:lpstr>
      <vt:lpstr>4 to 6 months old</vt:lpstr>
      <vt:lpstr>7 to 12 months old</vt:lpstr>
      <vt:lpstr>7 to 12 months old</vt:lpstr>
      <vt:lpstr>PowerPoint Presentation</vt:lpstr>
      <vt:lpstr>PowerPoint Presentation</vt:lpstr>
      <vt:lpstr>PowerPoint Presentation</vt:lpstr>
      <vt:lpstr>PowerPoint Presentation</vt:lpstr>
      <vt:lpstr>PowerPoint Presentation</vt:lpstr>
      <vt:lpstr>PowerPoint Presentation</vt:lpstr>
      <vt:lpstr>Developmental Delay</vt:lpstr>
      <vt:lpstr>Preventing Childhood Injuries Topics</vt:lpstr>
      <vt:lpstr>  Sudden Infant Death Syndrome(SIDS) &amp;  Other Sleep-Related Infant Deaths  </vt:lpstr>
      <vt:lpstr>SIDS and Child Care</vt:lpstr>
      <vt:lpstr>PowerPoint Presentation</vt:lpstr>
      <vt:lpstr>How to Reduce the Risk of SIDS in Child Care </vt:lpstr>
      <vt:lpstr>How to Reduce the Risk of SIDS in Child Care </vt:lpstr>
      <vt:lpstr>How to Reduce the Risk of SIDS in Child Care </vt:lpstr>
      <vt:lpstr>How to Reduce the Risk of SIDS in Child Care </vt:lpstr>
      <vt:lpstr>How to Reduce the Risk of SIDS in Child Care </vt:lpstr>
      <vt:lpstr>Tummy Time</vt:lpstr>
      <vt:lpstr>PowerPoint Presentation</vt:lpstr>
      <vt:lpstr>What about swaddling?</vt:lpstr>
      <vt:lpstr> Shaken Baby Syndrome </vt:lpstr>
      <vt:lpstr>PowerPoint Presentation</vt:lpstr>
      <vt:lpstr>Infant Crying</vt:lpstr>
      <vt:lpstr>Infant Crying</vt:lpstr>
      <vt:lpstr>Strategies to Cope</vt:lpstr>
      <vt:lpstr>Strategies for Coping (cont.)</vt:lpstr>
      <vt:lpstr>Identifying Shaken Baby Syndrome</vt:lpstr>
      <vt:lpstr>Traumatic Brain Injury (TBI)  and Concussion </vt:lpstr>
      <vt:lpstr>PowerPoint Presentation</vt:lpstr>
      <vt:lpstr>Child Abuse Prevention</vt:lpstr>
      <vt:lpstr>Kinds of Child Abuse</vt:lpstr>
      <vt:lpstr>Ways to Prevent Child Abuse</vt:lpstr>
      <vt:lpstr>Ways to Prevent Child Abuse (cont.)</vt:lpstr>
      <vt:lpstr>Mandated Reporter</vt:lpstr>
      <vt:lpstr>Mandated Reporter Training</vt:lpstr>
      <vt:lpstr>Burns and Fire</vt:lpstr>
      <vt:lpstr>Burn and Fire Prevention: Equipment</vt:lpstr>
      <vt:lpstr>Burn and Fire Prevention: Food and Drinks</vt:lpstr>
      <vt:lpstr>Fire and Burn Prevention: Practices</vt:lpstr>
      <vt:lpstr>PowerPoint Presentation</vt:lpstr>
      <vt:lpstr>Choking</vt:lpstr>
      <vt:lpstr>PowerPoint Presentation</vt:lpstr>
      <vt:lpstr>Choking Prevention  </vt:lpstr>
      <vt:lpstr>Choking Hazards: Foods</vt:lpstr>
      <vt:lpstr>Choking Hazards: Toys and Objects</vt:lpstr>
      <vt:lpstr>Suffocation and Strangulation Hazards</vt:lpstr>
      <vt:lpstr>Falls</vt:lpstr>
      <vt:lpstr>Reducing the Risk of Falls: Equipment</vt:lpstr>
      <vt:lpstr>Reducing the Risk of Falls: Environment</vt:lpstr>
      <vt:lpstr>Reducing the Risk of Falls: Supervision</vt:lpstr>
      <vt:lpstr>Poisoning</vt:lpstr>
      <vt:lpstr>Poisoning Hazards</vt:lpstr>
      <vt:lpstr>Poisoning Prevention: Environment</vt:lpstr>
      <vt:lpstr>Poisoning Prevention: Practices</vt:lpstr>
      <vt:lpstr>Find the Hazards</vt:lpstr>
      <vt:lpstr>Drowning</vt:lpstr>
      <vt:lpstr>Drowning Prevention</vt:lpstr>
      <vt:lpstr>Find Safe Ways to Play with Water</vt:lpstr>
      <vt:lpstr>Child Passenger Safety</vt:lpstr>
      <vt:lpstr>PowerPoint Presentation</vt:lpstr>
      <vt:lpstr>In and Around Cars</vt:lpstr>
      <vt:lpstr>Prevent Roll Over Accidents</vt:lpstr>
      <vt:lpstr>Field Trip Safety</vt:lpstr>
      <vt:lpstr>Field Trip Safety</vt:lpstr>
      <vt:lpstr>Field Trip Safety</vt:lpstr>
      <vt:lpstr>                                School Bus Safety</vt:lpstr>
      <vt:lpstr>School Bus Safety Tips</vt:lpstr>
      <vt:lpstr>Young Children and Disasters</vt:lpstr>
      <vt:lpstr>After a Disaster…</vt:lpstr>
      <vt:lpstr>After a Disaster…(cont.)</vt:lpstr>
      <vt:lpstr>Typical Reactions Following a Disaster</vt:lpstr>
      <vt:lpstr>Injury Prevention Policies Topics</vt:lpstr>
      <vt:lpstr>Back Injury Prevention for Staff</vt:lpstr>
      <vt:lpstr>How Back Injuries Can Occur:</vt:lpstr>
      <vt:lpstr>How Back Injuries Can Occur: (cont.)</vt:lpstr>
      <vt:lpstr>PowerPoint Presentation</vt:lpstr>
      <vt:lpstr>Safe Playground Habits</vt:lpstr>
      <vt:lpstr>Swings </vt:lpstr>
      <vt:lpstr>Slides</vt:lpstr>
      <vt:lpstr>Horizontal Ladders and Bars</vt:lpstr>
      <vt:lpstr>Climbing Structures</vt:lpstr>
      <vt:lpstr>Safety Routines and Behavior Management</vt:lpstr>
      <vt:lpstr>Regular Safety Checks: Inside and Outside</vt:lpstr>
      <vt:lpstr>Health and Safety Checklists</vt:lpstr>
      <vt:lpstr>PowerPoint Presentation</vt:lpstr>
      <vt:lpstr>Health and Safety Checklist for ECE</vt:lpstr>
    </vt:vector>
  </TitlesOfParts>
  <Company>UCSF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Bobbie</dc:creator>
  <cp:lastModifiedBy>Rose, Bobbie</cp:lastModifiedBy>
  <cp:revision>130</cp:revision>
  <dcterms:created xsi:type="dcterms:W3CDTF">2018-04-18T15:22:52Z</dcterms:created>
  <dcterms:modified xsi:type="dcterms:W3CDTF">2018-09-10T23:40:32Z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F2CB66ED-E129-43CA-A1FD-72B328A66A06</vt:lpwstr>
  </property>
  <property fmtid="{D5CDD505-2E9C-101B-9397-08002B2CF9AE}" pid="3" name="ArticulatePath">
    <vt:lpwstr>Presentation5</vt:lpwstr>
  </property>
</Properties>
</file>