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904" r:id="rId2"/>
  </p:sldMasterIdLst>
  <p:notesMasterIdLst>
    <p:notesMasterId r:id="rId39"/>
  </p:notesMasterIdLst>
  <p:handoutMasterIdLst>
    <p:handoutMasterId r:id="rId40"/>
  </p:handoutMasterIdLst>
  <p:sldIdLst>
    <p:sldId id="260" r:id="rId3"/>
    <p:sldId id="347" r:id="rId4"/>
    <p:sldId id="316" r:id="rId5"/>
    <p:sldId id="348" r:id="rId6"/>
    <p:sldId id="319" r:id="rId7"/>
    <p:sldId id="349" r:id="rId8"/>
    <p:sldId id="350" r:id="rId9"/>
    <p:sldId id="351" r:id="rId10"/>
    <p:sldId id="342" r:id="rId11"/>
    <p:sldId id="352" r:id="rId12"/>
    <p:sldId id="273" r:id="rId13"/>
    <p:sldId id="274" r:id="rId14"/>
    <p:sldId id="275" r:id="rId15"/>
    <p:sldId id="276" r:id="rId16"/>
    <p:sldId id="353" r:id="rId17"/>
    <p:sldId id="354" r:id="rId18"/>
    <p:sldId id="355" r:id="rId19"/>
    <p:sldId id="281" r:id="rId20"/>
    <p:sldId id="323" r:id="rId21"/>
    <p:sldId id="356" r:id="rId22"/>
    <p:sldId id="340" r:id="rId23"/>
    <p:sldId id="357" r:id="rId24"/>
    <p:sldId id="345" r:id="rId25"/>
    <p:sldId id="358" r:id="rId26"/>
    <p:sldId id="359" r:id="rId27"/>
    <p:sldId id="360" r:id="rId28"/>
    <p:sldId id="361" r:id="rId29"/>
    <p:sldId id="362" r:id="rId30"/>
    <p:sldId id="363" r:id="rId31"/>
    <p:sldId id="364" r:id="rId32"/>
    <p:sldId id="333" r:id="rId33"/>
    <p:sldId id="331" r:id="rId34"/>
    <p:sldId id="338" r:id="rId35"/>
    <p:sldId id="346" r:id="rId36"/>
    <p:sldId id="337" r:id="rId37"/>
    <p:sldId id="299" r:id="rId38"/>
  </p:sldIdLst>
  <p:sldSz cx="9144000" cy="6858000" type="screen4x3"/>
  <p:notesSz cx="68580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pitchFamily="34" charset="0"/>
        <a:ea typeface="ヒラギノ角ゴ Pro W3"/>
        <a:cs typeface="ヒラギノ角ゴ Pro W3"/>
      </a:defRPr>
    </a:lvl5pPr>
    <a:lvl6pPr marL="2286000" algn="l" defTabSz="914400" rtl="0" eaLnBrk="1" latinLnBrk="0" hangingPunct="1">
      <a:defRPr kern="1200">
        <a:solidFill>
          <a:schemeClr val="tx1"/>
        </a:solidFill>
        <a:latin typeface="Arial" pitchFamily="34" charset="0"/>
        <a:ea typeface="ヒラギノ角ゴ Pro W3"/>
        <a:cs typeface="ヒラギノ角ゴ Pro W3"/>
      </a:defRPr>
    </a:lvl6pPr>
    <a:lvl7pPr marL="2743200" algn="l" defTabSz="914400" rtl="0" eaLnBrk="1" latinLnBrk="0" hangingPunct="1">
      <a:defRPr kern="1200">
        <a:solidFill>
          <a:schemeClr val="tx1"/>
        </a:solidFill>
        <a:latin typeface="Arial" pitchFamily="34" charset="0"/>
        <a:ea typeface="ヒラギノ角ゴ Pro W3"/>
        <a:cs typeface="ヒラギノ角ゴ Pro W3"/>
      </a:defRPr>
    </a:lvl7pPr>
    <a:lvl8pPr marL="3200400" algn="l" defTabSz="914400" rtl="0" eaLnBrk="1" latinLnBrk="0" hangingPunct="1">
      <a:defRPr kern="1200">
        <a:solidFill>
          <a:schemeClr val="tx1"/>
        </a:solidFill>
        <a:latin typeface="Arial" pitchFamily="34" charset="0"/>
        <a:ea typeface="ヒラギノ角ゴ Pro W3"/>
        <a:cs typeface="ヒラギノ角ゴ Pro W3"/>
      </a:defRPr>
    </a:lvl8pPr>
    <a:lvl9pPr marL="3657600" algn="l" defTabSz="914400" rtl="0" eaLnBrk="1" latinLnBrk="0" hangingPunct="1">
      <a:defRPr kern="1200">
        <a:solidFill>
          <a:schemeClr val="tx1"/>
        </a:solidFill>
        <a:latin typeface="Arial" pitchFamily="34" charset="0"/>
        <a:ea typeface="ヒラギノ角ゴ Pro W3"/>
        <a:cs typeface="ヒラギノ角ゴ Pro W3"/>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E389"/>
    <a:srgbClr val="2B69B3"/>
    <a:srgbClr val="05D8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988" autoAdjust="0"/>
  </p:normalViewPr>
  <p:slideViewPr>
    <p:cSldViewPr snapToGrid="0" snapToObjects="1">
      <p:cViewPr varScale="1">
        <p:scale>
          <a:sx n="87" d="100"/>
          <a:sy n="87" d="100"/>
        </p:scale>
        <p:origin x="-1668"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2" d="100"/>
          <a:sy n="82" d="100"/>
        </p:scale>
        <p:origin x="-2216" y="-10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31075"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fld id="{F2A1C86E-38A2-4B92-99E0-FF8CAF3EF522}" type="datetimeFigureOut">
              <a:rPr lang="en-US"/>
              <a:pPr>
                <a:defRPr/>
              </a:pPr>
              <a:t>10/14/2016</a:t>
            </a:fld>
            <a:endParaRPr lang="en-US" dirty="0"/>
          </a:p>
        </p:txBody>
      </p:sp>
      <p:sp>
        <p:nvSpPr>
          <p:cNvPr id="131076"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31077"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0E1E2940-674E-471B-B611-1709BCAEC4BE}" type="slidenum">
              <a:rPr lang="en-US"/>
              <a:pPr>
                <a:defRPr/>
              </a:pPr>
              <a:t>‹#›</a:t>
            </a:fld>
            <a:endParaRPr lang="en-US" dirty="0"/>
          </a:p>
        </p:txBody>
      </p:sp>
    </p:spTree>
    <p:extLst>
      <p:ext uri="{BB962C8B-B14F-4D97-AF65-F5344CB8AC3E}">
        <p14:creationId xmlns:p14="http://schemas.microsoft.com/office/powerpoint/2010/main" val="25499370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atin typeface="Arial" pitchFamily="34" charset="0"/>
                <a:ea typeface="ヒラギノ角ゴ Pro W3" pitchFamily="37" charset="-128"/>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atin typeface="Arial" pitchFamily="34" charset="0"/>
                <a:ea typeface="ヒラギノ角ゴ Pro W3" pitchFamily="37" charset="-128"/>
                <a:cs typeface="+mn-cs"/>
              </a:defRPr>
            </a:lvl1pPr>
          </a:lstStyle>
          <a:p>
            <a:pPr>
              <a:defRPr/>
            </a:pPr>
            <a:fld id="{57552231-406D-4775-92C0-30A6718C6EA5}" type="datetimeFigureOut">
              <a:rPr lang="en-US"/>
              <a:pPr>
                <a:defRPr/>
              </a:pPr>
              <a:t>10/14/2016</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atin typeface="Arial" pitchFamily="34" charset="0"/>
                <a:ea typeface="ヒラギノ角ゴ Pro W3" pitchFamily="37" charset="-128"/>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atin typeface="Arial" pitchFamily="34" charset="0"/>
                <a:ea typeface="ヒラギノ角ゴ Pro W3" pitchFamily="37" charset="-128"/>
                <a:cs typeface="+mn-cs"/>
              </a:defRPr>
            </a:lvl1pPr>
          </a:lstStyle>
          <a:p>
            <a:pPr>
              <a:defRPr/>
            </a:pPr>
            <a:fld id="{B76E7C56-E781-4050-8DB8-442DFE1DC6DE}" type="slidenum">
              <a:rPr lang="en-US"/>
              <a:pPr>
                <a:defRPr/>
              </a:pPr>
              <a:t>‹#›</a:t>
            </a:fld>
            <a:endParaRPr lang="en-US" dirty="0"/>
          </a:p>
        </p:txBody>
      </p:sp>
    </p:spTree>
    <p:extLst>
      <p:ext uri="{BB962C8B-B14F-4D97-AF65-F5344CB8AC3E}">
        <p14:creationId xmlns:p14="http://schemas.microsoft.com/office/powerpoint/2010/main" val="152071971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6C4BC04A-32E7-4ED6-9B5E-D793606F415F}" type="slidenum">
              <a:rPr lang="en-US" smtClean="0"/>
              <a:pPr>
                <a:defRPr/>
              </a:pPr>
              <a:t>1</a:t>
            </a:fld>
            <a:endParaRPr lang="en-US" dirty="0"/>
          </a:p>
        </p:txBody>
      </p:sp>
    </p:spTree>
    <p:extLst>
      <p:ext uri="{BB962C8B-B14F-4D97-AF65-F5344CB8AC3E}">
        <p14:creationId xmlns:p14="http://schemas.microsoft.com/office/powerpoint/2010/main" val="74960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2" defTabSz="927100" eaLnBrk="1" hangingPunct="1">
              <a:spcBef>
                <a:spcPct val="0"/>
              </a:spcBef>
            </a:pPr>
            <a:r>
              <a:rPr lang="en-US" altLang="en-US" smtClean="0"/>
              <a:t>Ya vimos que los problemas por plagas existen en los centros de cuidado infantil. Veamos ahora una soluci</a:t>
            </a:r>
            <a:r>
              <a:rPr lang="es-ES_tradnl" altLang="en-US" smtClean="0"/>
              <a:t>ó</a:t>
            </a:r>
            <a:r>
              <a:rPr lang="en-US" altLang="en-US" smtClean="0"/>
              <a:t>n tradicional a las plagas: los pesticidas, y porqu</a:t>
            </a:r>
            <a:r>
              <a:rPr lang="es-ES_tradnl" altLang="en-US" smtClean="0"/>
              <a:t>é</a:t>
            </a:r>
            <a:r>
              <a:rPr lang="en-US" altLang="en-US" smtClean="0"/>
              <a:t> ya no es el m</a:t>
            </a:r>
            <a:r>
              <a:rPr lang="es-ES_tradnl" altLang="en-US" smtClean="0"/>
              <a:t>é</a:t>
            </a:r>
            <a:r>
              <a:rPr lang="en-US" altLang="en-US" smtClean="0"/>
              <a:t>todo recomendable para el manejo de plagas. M</a:t>
            </a:r>
            <a:r>
              <a:rPr lang="es-ES_tradnl" altLang="en-US" smtClean="0"/>
              <a:t>á</a:t>
            </a:r>
            <a:r>
              <a:rPr lang="en-US" altLang="en-US" smtClean="0"/>
              <a:t>s tarde vamos a aprender sobre lo que </a:t>
            </a:r>
            <a:r>
              <a:rPr lang="en-US" altLang="en-US" i="1" smtClean="0"/>
              <a:t>s</a:t>
            </a:r>
            <a:r>
              <a:rPr lang="es-ES_tradnl" altLang="en-US" i="1" smtClean="0"/>
              <a:t>í</a:t>
            </a:r>
            <a:r>
              <a:rPr lang="en-US" altLang="en-US" smtClean="0"/>
              <a:t> se recomienda!</a:t>
            </a:r>
          </a:p>
          <a:p>
            <a:pPr marL="0" lvl="2" defTabSz="927100" eaLnBrk="1" hangingPunct="1">
              <a:spcBef>
                <a:spcPct val="0"/>
              </a:spcBef>
            </a:pPr>
            <a:endParaRPr lang="en-US" altLang="en-US" smtClean="0"/>
          </a:p>
          <a:p>
            <a:pPr marL="0" lvl="2" defTabSz="927100" eaLnBrk="1" hangingPunct="1">
              <a:spcBef>
                <a:spcPct val="0"/>
              </a:spcBef>
            </a:pPr>
            <a:r>
              <a:rPr lang="en-US" altLang="en-US" smtClean="0"/>
              <a:t>Qu</a:t>
            </a:r>
            <a:r>
              <a:rPr lang="es-ES_tradnl" altLang="en-US" smtClean="0"/>
              <a:t>é</a:t>
            </a:r>
            <a:r>
              <a:rPr lang="en-US" altLang="en-US" smtClean="0"/>
              <a:t> son los pesticidas? Puede alguien darme una definici</a:t>
            </a:r>
            <a:r>
              <a:rPr lang="es-ES_tradnl" altLang="en-US" smtClean="0"/>
              <a:t>ó</a:t>
            </a:r>
            <a:r>
              <a:rPr lang="en-US" altLang="en-US" smtClean="0"/>
              <a:t>n? Piensen porqu</a:t>
            </a:r>
            <a:r>
              <a:rPr lang="es-ES_tradnl" altLang="en-US" smtClean="0"/>
              <a:t>é</a:t>
            </a:r>
            <a:r>
              <a:rPr lang="en-US" altLang="en-US" smtClean="0"/>
              <a:t> usamos pesticidas…</a:t>
            </a:r>
          </a:p>
          <a:p>
            <a:pPr marL="0" lvl="2" defTabSz="927100" eaLnBrk="1" hangingPunct="1">
              <a:spcBef>
                <a:spcPct val="0"/>
              </a:spcBef>
            </a:pPr>
            <a:endParaRPr lang="en-US" altLang="en-US" smtClean="0"/>
          </a:p>
          <a:p>
            <a:pPr marL="0" lvl="2" defTabSz="927100" eaLnBrk="1" hangingPunct="1">
              <a:spcBef>
                <a:spcPct val="0"/>
              </a:spcBef>
            </a:pPr>
            <a:r>
              <a:rPr lang="en-US" altLang="en-US" smtClean="0"/>
              <a:t>Un pesticida es un veneno que est</a:t>
            </a:r>
            <a:r>
              <a:rPr lang="es-ES_tradnl" altLang="en-US" smtClean="0"/>
              <a:t>á</a:t>
            </a:r>
            <a:r>
              <a:rPr lang="en-US" altLang="en-US" smtClean="0"/>
              <a:t> dise</a:t>
            </a:r>
            <a:r>
              <a:rPr lang="es-ES_tradnl" altLang="en-US" smtClean="0"/>
              <a:t>ñ</a:t>
            </a:r>
            <a:r>
              <a:rPr lang="en-US" altLang="en-US" smtClean="0"/>
              <a:t>ado para matar o controlar seres vivos tales como malezas, bichos, ara</a:t>
            </a:r>
            <a:r>
              <a:rPr lang="es-ES_tradnl" altLang="en-US" smtClean="0"/>
              <a:t>ñ</a:t>
            </a:r>
            <a:r>
              <a:rPr lang="en-US" altLang="en-US" smtClean="0"/>
              <a:t>as, o cualquier cosa que usted no quiere que viva en su centro de cuidado infantil o el patio. Todos los pesticidas son potencialmente da</a:t>
            </a:r>
            <a:r>
              <a:rPr lang="es-ES_tradnl" altLang="en-US" smtClean="0"/>
              <a:t>ñ</a:t>
            </a:r>
            <a:r>
              <a:rPr lang="en-US" altLang="en-US" smtClean="0"/>
              <a:t>inos, particularmente si las instrucciones de la etiqueta no son seguidas al pie de la letra.  Los pesticidas deben usarse como </a:t>
            </a:r>
            <a:r>
              <a:rPr lang="es-ES_tradnl" altLang="en-US" smtClean="0"/>
              <a:t>ú</a:t>
            </a:r>
            <a:r>
              <a:rPr lang="en-US" altLang="en-US" smtClean="0"/>
              <a:t>ltimo recurso. Los pesticidas en aerosol y los nebulizadorers o bombas para pulgas son especialmente da</a:t>
            </a:r>
            <a:r>
              <a:rPr lang="es-ES_tradnl" altLang="en-US" smtClean="0"/>
              <a:t>ñ</a:t>
            </a:r>
            <a:r>
              <a:rPr lang="en-US" altLang="en-US" smtClean="0"/>
              <a:t>inos y deben de evitarse en los programas de cuidado infantil.</a:t>
            </a:r>
          </a:p>
          <a:p>
            <a:pPr defTabSz="927100" eaLnBrk="1" hangingPunct="1">
              <a:spcBef>
                <a:spcPct val="0"/>
              </a:spcBef>
            </a:pPr>
            <a:endParaRPr lang="en-US" altLang="en-US" smtClean="0"/>
          </a:p>
          <a:p>
            <a:pPr defTabSz="927100" eaLnBrk="1" hangingPunct="1">
              <a:spcBef>
                <a:spcPct val="0"/>
              </a:spcBef>
            </a:pPr>
            <a:r>
              <a:rPr lang="en-US" altLang="en-US" smtClean="0"/>
              <a:t>Me pueden mencionar algunos ejemplos de pesticidas? Muestre ejemplos de pesticidas.  </a:t>
            </a:r>
          </a:p>
          <a:p>
            <a:pPr defTabSz="927100" eaLnBrk="1" hangingPunct="1">
              <a:spcBef>
                <a:spcPct val="0"/>
              </a:spcBef>
            </a:pPr>
            <a:endParaRPr lang="en-US" altLang="en-US" smtClean="0"/>
          </a:p>
          <a:p>
            <a:pPr defTabSz="927100" eaLnBrk="1" hangingPunct="1">
              <a:spcBef>
                <a:spcPct val="0"/>
              </a:spcBef>
            </a:pPr>
            <a:r>
              <a:rPr lang="en-US" altLang="en-US" smtClean="0"/>
              <a:t>Hoy les vamos a ense</a:t>
            </a:r>
            <a:r>
              <a:rPr lang="es-ES_tradnl" altLang="en-US" smtClean="0"/>
              <a:t>ñ</a:t>
            </a:r>
            <a:r>
              <a:rPr lang="en-US" altLang="en-US" smtClean="0"/>
              <a:t>ar alternativas m</a:t>
            </a:r>
            <a:r>
              <a:rPr lang="es-ES_tradnl" altLang="en-US" smtClean="0"/>
              <a:t>á</a:t>
            </a:r>
            <a:r>
              <a:rPr lang="en-US" altLang="en-US" smtClean="0"/>
              <a:t>s seguras, no-t</a:t>
            </a:r>
            <a:r>
              <a:rPr lang="es-ES_tradnl" altLang="en-US" smtClean="0"/>
              <a:t>óx</a:t>
            </a:r>
            <a:r>
              <a:rPr lang="en-US" altLang="en-US" smtClean="0"/>
              <a:t>icas para el manejo de plagas.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FBBDDCD2-BC7B-4F98-8BF9-9F796F1C80BD}" type="slidenum">
              <a:rPr lang="en-US" altLang="en-US"/>
              <a:pPr eaLnBrk="1" hangingPunct="1">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hangingPunct="1">
              <a:spcBef>
                <a:spcPct val="0"/>
              </a:spcBef>
            </a:pPr>
            <a:r>
              <a:rPr lang="en-US" altLang="en-US" dirty="0" smtClean="0"/>
              <a:t>Hay </a:t>
            </a:r>
            <a:r>
              <a:rPr lang="en-US" altLang="en-US" dirty="0" err="1" smtClean="0"/>
              <a:t>muchas</a:t>
            </a:r>
            <a:r>
              <a:rPr lang="en-US" altLang="en-US" dirty="0" smtClean="0"/>
              <a:t> </a:t>
            </a:r>
            <a:r>
              <a:rPr lang="en-US" altLang="en-US" dirty="0" err="1" smtClean="0"/>
              <a:t>preocupaciones</a:t>
            </a:r>
            <a:r>
              <a:rPr lang="en-US" altLang="en-US" dirty="0" smtClean="0"/>
              <a:t> </a:t>
            </a:r>
            <a:r>
              <a:rPr lang="en-US" altLang="en-US" dirty="0" err="1" smtClean="0"/>
              <a:t>asociadas</a:t>
            </a:r>
            <a:r>
              <a:rPr lang="en-US" altLang="en-US" dirty="0" smtClean="0"/>
              <a:t> con el </a:t>
            </a:r>
            <a:r>
              <a:rPr lang="en-US" altLang="en-US" dirty="0" err="1" smtClean="0"/>
              <a:t>uso</a:t>
            </a:r>
            <a:r>
              <a:rPr lang="en-US" altLang="en-US" dirty="0" smtClean="0"/>
              <a:t> de </a:t>
            </a:r>
            <a:r>
              <a:rPr lang="en-US" altLang="en-US" dirty="0" err="1" smtClean="0"/>
              <a:t>pesticidas</a:t>
            </a:r>
            <a:r>
              <a:rPr lang="en-US" altLang="en-US" dirty="0" smtClean="0"/>
              <a:t>. De </a:t>
            </a:r>
            <a:r>
              <a:rPr lang="en-US" altLang="en-US" dirty="0" err="1" smtClean="0"/>
              <a:t>hecho</a:t>
            </a:r>
            <a:r>
              <a:rPr lang="en-US" altLang="en-US" dirty="0" smtClean="0"/>
              <a:t>, el </a:t>
            </a:r>
            <a:r>
              <a:rPr lang="en-US" altLang="en-US" dirty="0" err="1" smtClean="0"/>
              <a:t>riesgo</a:t>
            </a:r>
            <a:r>
              <a:rPr lang="en-US" altLang="en-US" dirty="0" smtClean="0"/>
              <a:t> de </a:t>
            </a:r>
            <a:r>
              <a:rPr lang="en-US" altLang="en-US" dirty="0" err="1" smtClean="0"/>
              <a:t>exposici</a:t>
            </a:r>
            <a:r>
              <a:rPr lang="es-ES_tradnl" altLang="en-US" dirty="0" err="1" smtClean="0"/>
              <a:t>ó</a:t>
            </a:r>
            <a:r>
              <a:rPr lang="en-US" altLang="en-US" dirty="0" smtClean="0"/>
              <a:t>n </a:t>
            </a:r>
            <a:r>
              <a:rPr lang="en-US" altLang="en-US" dirty="0" err="1" smtClean="0"/>
              <a:t>puede</a:t>
            </a:r>
            <a:r>
              <a:rPr lang="en-US" altLang="en-US" dirty="0" smtClean="0"/>
              <a:t> </a:t>
            </a:r>
            <a:r>
              <a:rPr lang="en-US" altLang="en-US" dirty="0" err="1" smtClean="0"/>
              <a:t>ser</a:t>
            </a:r>
            <a:r>
              <a:rPr lang="en-US" altLang="en-US" dirty="0" smtClean="0"/>
              <a:t> mayor </a:t>
            </a:r>
            <a:r>
              <a:rPr lang="en-US" altLang="en-US" dirty="0" err="1" smtClean="0"/>
              <a:t>que</a:t>
            </a:r>
            <a:r>
              <a:rPr lang="en-US" altLang="en-US" dirty="0" smtClean="0"/>
              <a:t> el </a:t>
            </a:r>
            <a:r>
              <a:rPr lang="en-US" altLang="en-US" dirty="0" err="1" smtClean="0"/>
              <a:t>beneficio</a:t>
            </a:r>
            <a:r>
              <a:rPr lang="en-US" altLang="en-US" dirty="0" smtClean="0"/>
              <a:t> de </a:t>
            </a:r>
            <a:r>
              <a:rPr lang="en-US" altLang="en-US" dirty="0" err="1" smtClean="0"/>
              <a:t>matar</a:t>
            </a:r>
            <a:r>
              <a:rPr lang="en-US" altLang="en-US" dirty="0" smtClean="0"/>
              <a:t> </a:t>
            </a:r>
            <a:r>
              <a:rPr lang="en-US" altLang="en-US" dirty="0" err="1" smtClean="0"/>
              <a:t>plagas</a:t>
            </a:r>
            <a:r>
              <a:rPr lang="en-US" altLang="en-US" dirty="0" smtClean="0"/>
              <a:t>. Gran </a:t>
            </a:r>
            <a:r>
              <a:rPr lang="en-US" altLang="en-US" dirty="0" err="1" smtClean="0"/>
              <a:t>motivo</a:t>
            </a:r>
            <a:r>
              <a:rPr lang="en-US" altLang="en-US" dirty="0" smtClean="0"/>
              <a:t> de </a:t>
            </a:r>
            <a:r>
              <a:rPr lang="en-US" altLang="en-US" dirty="0" err="1" smtClean="0"/>
              <a:t>preocupaci</a:t>
            </a:r>
            <a:r>
              <a:rPr lang="es-ES_tradnl" altLang="en-US" dirty="0" err="1" smtClean="0"/>
              <a:t>ó</a:t>
            </a:r>
            <a:r>
              <a:rPr lang="en-US" altLang="en-US" dirty="0" smtClean="0"/>
              <a:t>n son los </a:t>
            </a:r>
            <a:r>
              <a:rPr lang="en-US" altLang="en-US" dirty="0" err="1" smtClean="0"/>
              <a:t>efectos</a:t>
            </a:r>
            <a:r>
              <a:rPr lang="en-US" altLang="en-US" dirty="0" smtClean="0"/>
              <a:t> a la </a:t>
            </a:r>
            <a:r>
              <a:rPr lang="en-US" altLang="en-US" dirty="0" err="1" smtClean="0"/>
              <a:t>salud</a:t>
            </a:r>
            <a:r>
              <a:rPr lang="en-US" altLang="en-US" dirty="0" smtClean="0"/>
              <a:t>. </a:t>
            </a:r>
            <a:r>
              <a:rPr lang="en-US" altLang="en-US" dirty="0" err="1" smtClean="0"/>
              <a:t>Muchos</a:t>
            </a:r>
            <a:r>
              <a:rPr lang="en-US" altLang="en-US" dirty="0" smtClean="0"/>
              <a:t> </a:t>
            </a:r>
            <a:r>
              <a:rPr lang="en-US" altLang="en-US" dirty="0" err="1" smtClean="0"/>
              <a:t>estudios</a:t>
            </a:r>
            <a:r>
              <a:rPr lang="en-US" altLang="en-US" dirty="0" smtClean="0"/>
              <a:t> </a:t>
            </a:r>
            <a:r>
              <a:rPr lang="en-US" altLang="en-US" dirty="0" err="1" smtClean="0"/>
              <a:t>han</a:t>
            </a:r>
            <a:r>
              <a:rPr lang="en-US" altLang="en-US" dirty="0" smtClean="0"/>
              <a:t> </a:t>
            </a:r>
            <a:r>
              <a:rPr lang="en-US" altLang="en-US" dirty="0" err="1" smtClean="0"/>
              <a:t>demostrado</a:t>
            </a:r>
            <a:r>
              <a:rPr lang="en-US" altLang="en-US" dirty="0" smtClean="0"/>
              <a:t> </a:t>
            </a:r>
            <a:r>
              <a:rPr lang="en-US" altLang="en-US" dirty="0" err="1" smtClean="0"/>
              <a:t>que</a:t>
            </a:r>
            <a:r>
              <a:rPr lang="en-US" altLang="en-US" dirty="0" smtClean="0"/>
              <a:t> la </a:t>
            </a:r>
            <a:r>
              <a:rPr lang="en-US" altLang="en-US" dirty="0" err="1" smtClean="0"/>
              <a:t>exposici</a:t>
            </a:r>
            <a:r>
              <a:rPr lang="es-ES_tradnl" altLang="en-US" dirty="0" err="1" smtClean="0"/>
              <a:t>ó</a:t>
            </a:r>
            <a:r>
              <a:rPr lang="en-US" altLang="en-US" dirty="0" smtClean="0"/>
              <a:t>n a </a:t>
            </a:r>
            <a:r>
              <a:rPr lang="en-US" altLang="en-US" dirty="0" err="1" smtClean="0"/>
              <a:t>pesticidas</a:t>
            </a:r>
            <a:r>
              <a:rPr lang="en-US" altLang="en-US" dirty="0" smtClean="0"/>
              <a:t> </a:t>
            </a:r>
            <a:r>
              <a:rPr lang="en-US" altLang="en-US" dirty="0" err="1" smtClean="0"/>
              <a:t>puede</a:t>
            </a:r>
            <a:r>
              <a:rPr lang="en-US" altLang="en-US" dirty="0" smtClean="0"/>
              <a:t> </a:t>
            </a:r>
            <a:r>
              <a:rPr lang="en-US" altLang="en-US" dirty="0" err="1" smtClean="0"/>
              <a:t>causar</a:t>
            </a:r>
            <a:r>
              <a:rPr lang="en-US" altLang="en-US" dirty="0" smtClean="0"/>
              <a:t> </a:t>
            </a:r>
            <a:r>
              <a:rPr lang="en-US" altLang="en-US" dirty="0" err="1" smtClean="0"/>
              <a:t>reacciones</a:t>
            </a:r>
            <a:r>
              <a:rPr lang="en-US" altLang="en-US" dirty="0" smtClean="0"/>
              <a:t> </a:t>
            </a:r>
            <a:r>
              <a:rPr lang="en-US" altLang="en-US" dirty="0" err="1" smtClean="0"/>
              <a:t>inmediatas</a:t>
            </a:r>
            <a:r>
              <a:rPr lang="en-US" altLang="en-US" dirty="0" smtClean="0"/>
              <a:t>, y </a:t>
            </a:r>
            <a:r>
              <a:rPr lang="en-US" altLang="en-US" dirty="0" err="1" smtClean="0"/>
              <a:t>sabemos</a:t>
            </a:r>
            <a:r>
              <a:rPr lang="en-US" altLang="en-US" dirty="0" smtClean="0"/>
              <a:t> </a:t>
            </a:r>
            <a:r>
              <a:rPr lang="en-US" altLang="en-US" dirty="0" err="1" smtClean="0"/>
              <a:t>que</a:t>
            </a:r>
            <a:r>
              <a:rPr lang="en-US" altLang="en-US" dirty="0" smtClean="0"/>
              <a:t> </a:t>
            </a:r>
            <a:r>
              <a:rPr lang="en-US" altLang="en-US" dirty="0" err="1" smtClean="0"/>
              <a:t>tambi</a:t>
            </a:r>
            <a:r>
              <a:rPr lang="es-ES_tradnl" altLang="en-US" dirty="0" smtClean="0"/>
              <a:t>é</a:t>
            </a:r>
            <a:r>
              <a:rPr lang="en-US" altLang="en-US" dirty="0" smtClean="0"/>
              <a:t>n </a:t>
            </a:r>
            <a:r>
              <a:rPr lang="en-US" altLang="en-US" dirty="0" err="1" smtClean="0"/>
              <a:t>resultan</a:t>
            </a:r>
            <a:r>
              <a:rPr lang="en-US" altLang="en-US" dirty="0" smtClean="0"/>
              <a:t> </a:t>
            </a:r>
            <a:r>
              <a:rPr lang="en-US" altLang="en-US" dirty="0" err="1" smtClean="0"/>
              <a:t>en</a:t>
            </a:r>
            <a:r>
              <a:rPr lang="en-US" altLang="en-US" dirty="0" smtClean="0"/>
              <a:t> </a:t>
            </a:r>
            <a:r>
              <a:rPr lang="en-US" altLang="en-US" dirty="0" err="1" smtClean="0"/>
              <a:t>problemas</a:t>
            </a:r>
            <a:r>
              <a:rPr lang="en-US" altLang="en-US" dirty="0" smtClean="0"/>
              <a:t> de </a:t>
            </a:r>
            <a:r>
              <a:rPr lang="en-US" altLang="en-US" dirty="0" err="1" smtClean="0"/>
              <a:t>salud</a:t>
            </a:r>
            <a:r>
              <a:rPr lang="en-US" altLang="en-US" dirty="0" smtClean="0"/>
              <a:t> a largo </a:t>
            </a:r>
            <a:r>
              <a:rPr lang="en-US" altLang="en-US" dirty="0" err="1" smtClean="0"/>
              <a:t>plazo</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La </a:t>
            </a:r>
            <a:r>
              <a:rPr lang="en-US" altLang="en-US" dirty="0" err="1" smtClean="0"/>
              <a:t>exposici</a:t>
            </a:r>
            <a:r>
              <a:rPr lang="es-ES_tradnl" altLang="en-US" dirty="0" err="1" smtClean="0"/>
              <a:t>ó</a:t>
            </a:r>
            <a:r>
              <a:rPr lang="en-US" altLang="en-US" dirty="0" smtClean="0"/>
              <a:t>n a </a:t>
            </a:r>
            <a:r>
              <a:rPr lang="en-US" altLang="en-US" dirty="0" err="1" smtClean="0"/>
              <a:t>pesticidas</a:t>
            </a:r>
            <a:r>
              <a:rPr lang="en-US" altLang="en-US" dirty="0" smtClean="0"/>
              <a:t> </a:t>
            </a:r>
            <a:r>
              <a:rPr lang="en-US" altLang="en-US" dirty="0" err="1" smtClean="0"/>
              <a:t>por</a:t>
            </a:r>
            <a:r>
              <a:rPr lang="en-US" altLang="en-US" dirty="0" smtClean="0"/>
              <a:t> un largo </a:t>
            </a:r>
            <a:r>
              <a:rPr lang="en-US" altLang="en-US" dirty="0" err="1" smtClean="0"/>
              <a:t>tiempo</a:t>
            </a:r>
            <a:r>
              <a:rPr lang="en-US" altLang="en-US" dirty="0" smtClean="0"/>
              <a:t> </a:t>
            </a:r>
            <a:r>
              <a:rPr lang="en-US" altLang="en-US" dirty="0" err="1" smtClean="0"/>
              <a:t>puede</a:t>
            </a:r>
            <a:r>
              <a:rPr lang="en-US" altLang="en-US" dirty="0" smtClean="0"/>
              <a:t> </a:t>
            </a:r>
            <a:r>
              <a:rPr lang="en-US" altLang="en-US" dirty="0" err="1" smtClean="0"/>
              <a:t>causar</a:t>
            </a:r>
            <a:r>
              <a:rPr lang="en-US" altLang="en-US" dirty="0" smtClean="0"/>
              <a:t> </a:t>
            </a:r>
            <a:r>
              <a:rPr lang="en-US" altLang="en-US" dirty="0" err="1" smtClean="0"/>
              <a:t>enfermedades</a:t>
            </a:r>
            <a:r>
              <a:rPr lang="en-US" altLang="en-US" dirty="0" smtClean="0"/>
              <a:t> o </a:t>
            </a:r>
            <a:r>
              <a:rPr lang="en-US" altLang="en-US" dirty="0" err="1" smtClean="0"/>
              <a:t>afectar</a:t>
            </a:r>
            <a:r>
              <a:rPr lang="en-US" altLang="en-US" dirty="0" smtClean="0"/>
              <a:t> el </a:t>
            </a:r>
            <a:r>
              <a:rPr lang="en-US" altLang="en-US" dirty="0" err="1" smtClean="0"/>
              <a:t>desarrollo</a:t>
            </a:r>
            <a:r>
              <a:rPr lang="en-US" altLang="en-US" dirty="0" smtClean="0"/>
              <a:t>. </a:t>
            </a:r>
            <a:r>
              <a:rPr lang="en-US" altLang="en-US" dirty="0" err="1" smtClean="0"/>
              <a:t>Estudios</a:t>
            </a:r>
            <a:r>
              <a:rPr lang="en-US" altLang="en-US" dirty="0" smtClean="0"/>
              <a:t> </a:t>
            </a:r>
            <a:r>
              <a:rPr lang="en-US" altLang="en-US" dirty="0" err="1" smtClean="0"/>
              <a:t>recientes</a:t>
            </a:r>
            <a:r>
              <a:rPr lang="en-US" altLang="en-US" dirty="0" smtClean="0"/>
              <a:t> </a:t>
            </a:r>
            <a:r>
              <a:rPr lang="en-US" altLang="en-US" dirty="0" err="1" smtClean="0"/>
              <a:t>muestran</a:t>
            </a:r>
            <a:r>
              <a:rPr lang="en-US" altLang="en-US" dirty="0" smtClean="0"/>
              <a:t> </a:t>
            </a:r>
            <a:r>
              <a:rPr lang="en-US" altLang="en-US" dirty="0" err="1" smtClean="0"/>
              <a:t>que</a:t>
            </a:r>
            <a:r>
              <a:rPr lang="en-US" altLang="en-US" dirty="0" smtClean="0"/>
              <a:t> </a:t>
            </a:r>
            <a:r>
              <a:rPr lang="en-US" altLang="en-US" dirty="0" err="1" smtClean="0"/>
              <a:t>ni</a:t>
            </a:r>
            <a:r>
              <a:rPr lang="es-ES_tradnl" altLang="en-US" dirty="0" smtClean="0"/>
              <a:t>ñ</a:t>
            </a:r>
            <a:r>
              <a:rPr lang="en-US" altLang="en-US" dirty="0" err="1" smtClean="0"/>
              <a:t>os</a:t>
            </a:r>
            <a:r>
              <a:rPr lang="en-US" altLang="en-US" dirty="0" smtClean="0"/>
              <a:t> </a:t>
            </a:r>
            <a:r>
              <a:rPr lang="en-US" altLang="en-US" dirty="0" err="1" smtClean="0"/>
              <a:t>expuestos</a:t>
            </a:r>
            <a:r>
              <a:rPr lang="en-US" altLang="en-US" dirty="0" smtClean="0"/>
              <a:t> de </a:t>
            </a:r>
            <a:r>
              <a:rPr lang="en-US" altLang="en-US" dirty="0" err="1" smtClean="0"/>
              <a:t>manera</a:t>
            </a:r>
            <a:r>
              <a:rPr lang="en-US" altLang="en-US" dirty="0" smtClean="0"/>
              <a:t> regular a </a:t>
            </a:r>
            <a:r>
              <a:rPr lang="en-US" altLang="en-US" dirty="0" err="1" smtClean="0"/>
              <a:t>niveles</a:t>
            </a:r>
            <a:r>
              <a:rPr lang="en-US" altLang="en-US" dirty="0" smtClean="0"/>
              <a:t> </a:t>
            </a:r>
            <a:r>
              <a:rPr lang="en-US" altLang="en-US" dirty="0" err="1" smtClean="0"/>
              <a:t>bajos</a:t>
            </a:r>
            <a:r>
              <a:rPr lang="en-US" altLang="en-US" dirty="0" smtClean="0"/>
              <a:t> de </a:t>
            </a:r>
            <a:r>
              <a:rPr lang="en-US" altLang="en-US" dirty="0" err="1" smtClean="0"/>
              <a:t>pesticidas</a:t>
            </a:r>
            <a:r>
              <a:rPr lang="en-US" altLang="en-US" dirty="0" smtClean="0"/>
              <a:t> no </a:t>
            </a:r>
            <a:r>
              <a:rPr lang="en-US" altLang="en-US" dirty="0" err="1" smtClean="0"/>
              <a:t>sufren</a:t>
            </a:r>
            <a:r>
              <a:rPr lang="en-US" altLang="en-US" dirty="0" smtClean="0"/>
              <a:t> </a:t>
            </a:r>
            <a:r>
              <a:rPr lang="en-US" altLang="en-US" dirty="0" err="1" smtClean="0"/>
              <a:t>envenenamiento</a:t>
            </a:r>
            <a:r>
              <a:rPr lang="en-US" altLang="en-US" dirty="0" smtClean="0"/>
              <a:t> </a:t>
            </a:r>
            <a:r>
              <a:rPr lang="en-US" altLang="en-US" dirty="0" err="1" smtClean="0"/>
              <a:t>ni</a:t>
            </a:r>
            <a:r>
              <a:rPr lang="en-US" altLang="en-US" dirty="0" smtClean="0"/>
              <a:t> se </a:t>
            </a:r>
            <a:r>
              <a:rPr lang="en-US" altLang="en-US" dirty="0" err="1" smtClean="0"/>
              <a:t>enferman</a:t>
            </a:r>
            <a:r>
              <a:rPr lang="en-US" altLang="en-US" dirty="0" smtClean="0"/>
              <a:t> </a:t>
            </a:r>
            <a:r>
              <a:rPr lang="en-US" altLang="en-US" dirty="0" err="1" smtClean="0"/>
              <a:t>inmediatamente</a:t>
            </a:r>
            <a:r>
              <a:rPr lang="en-US" altLang="en-US" dirty="0" smtClean="0"/>
              <a:t> </a:t>
            </a:r>
            <a:r>
              <a:rPr lang="en-US" altLang="en-US" dirty="0" err="1" smtClean="0"/>
              <a:t>sino</a:t>
            </a:r>
            <a:r>
              <a:rPr lang="en-US" altLang="en-US" dirty="0" smtClean="0"/>
              <a:t> </a:t>
            </a:r>
            <a:r>
              <a:rPr lang="en-US" altLang="en-US" dirty="0" err="1" smtClean="0"/>
              <a:t>que</a:t>
            </a:r>
            <a:r>
              <a:rPr lang="en-US" altLang="en-US" dirty="0" smtClean="0"/>
              <a:t> </a:t>
            </a:r>
            <a:r>
              <a:rPr lang="en-US" altLang="en-US" dirty="0" err="1" smtClean="0"/>
              <a:t>pueden</a:t>
            </a:r>
            <a:r>
              <a:rPr lang="en-US" altLang="en-US" dirty="0" smtClean="0"/>
              <a:t> </a:t>
            </a:r>
            <a:r>
              <a:rPr lang="en-US" altLang="en-US" dirty="0" err="1" smtClean="0"/>
              <a:t>tener</a:t>
            </a:r>
            <a:r>
              <a:rPr lang="en-US" altLang="en-US" dirty="0" smtClean="0"/>
              <a:t> </a:t>
            </a:r>
            <a:r>
              <a:rPr lang="en-US" altLang="en-US" dirty="0" err="1" smtClean="0"/>
              <a:t>problemas</a:t>
            </a:r>
            <a:r>
              <a:rPr lang="en-US" altLang="en-US" dirty="0" smtClean="0"/>
              <a:t> de </a:t>
            </a:r>
            <a:r>
              <a:rPr lang="en-US" altLang="en-US" dirty="0" err="1" smtClean="0"/>
              <a:t>salud</a:t>
            </a:r>
            <a:r>
              <a:rPr lang="en-US" altLang="en-US" dirty="0" smtClean="0"/>
              <a:t> </a:t>
            </a:r>
            <a:r>
              <a:rPr lang="en-US" altLang="en-US" dirty="0" err="1" smtClean="0"/>
              <a:t>que</a:t>
            </a:r>
            <a:r>
              <a:rPr lang="en-US" altLang="en-US" dirty="0" smtClean="0"/>
              <a:t> no </a:t>
            </a:r>
            <a:r>
              <a:rPr lang="en-US" altLang="en-US" dirty="0" err="1" smtClean="0"/>
              <a:t>aparecen</a:t>
            </a:r>
            <a:r>
              <a:rPr lang="en-US" altLang="en-US" dirty="0" smtClean="0"/>
              <a:t> </a:t>
            </a:r>
            <a:r>
              <a:rPr lang="en-US" altLang="en-US" dirty="0" err="1" smtClean="0"/>
              <a:t>por</a:t>
            </a:r>
            <a:r>
              <a:rPr lang="en-US" altLang="en-US" dirty="0" smtClean="0"/>
              <a:t> </a:t>
            </a:r>
            <a:r>
              <a:rPr lang="en-US" altLang="en-US" dirty="0" err="1" smtClean="0"/>
              <a:t>muchos</a:t>
            </a:r>
            <a:r>
              <a:rPr lang="en-US" altLang="en-US" dirty="0" smtClean="0"/>
              <a:t> a</a:t>
            </a:r>
            <a:r>
              <a:rPr lang="es-ES_tradnl" altLang="en-US" dirty="0" smtClean="0"/>
              <a:t>ñ</a:t>
            </a:r>
            <a:r>
              <a:rPr lang="en-US" altLang="en-US" dirty="0" err="1" smtClean="0"/>
              <a:t>os</a:t>
            </a:r>
            <a:r>
              <a:rPr lang="en-US" alt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59EEE0-D7B9-4816-B749-B5E3FC70C28E}" type="slidenum">
              <a:rPr lang="en-US" altLang="en-US" smtClean="0">
                <a:latin typeface="Arial" pitchFamily="34" charset="0"/>
                <a:ea typeface="ヒラギノ角ゴ Pro W3"/>
                <a:cs typeface="ヒラギノ角ゴ Pro W3"/>
              </a:rPr>
              <a:pPr eaLnBrk="1" hangingPunct="1">
                <a:spcBef>
                  <a:spcPct val="0"/>
                </a:spcBef>
              </a:pPr>
              <a:t>11</a:t>
            </a:fld>
            <a:endParaRPr lang="en-US" alt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981851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27100" eaLnBrk="1" hangingPunct="1">
              <a:spcBef>
                <a:spcPct val="0"/>
              </a:spcBef>
            </a:pPr>
            <a:r>
              <a:rPr lang="en-US" altLang="en-US" dirty="0" smtClean="0"/>
              <a:t>Si </a:t>
            </a:r>
            <a:r>
              <a:rPr lang="en-US" altLang="en-US" dirty="0" err="1" smtClean="0"/>
              <a:t>bien</a:t>
            </a:r>
            <a:r>
              <a:rPr lang="en-US" altLang="en-US" dirty="0" smtClean="0"/>
              <a:t> la </a:t>
            </a:r>
            <a:r>
              <a:rPr lang="en-US" altLang="en-US" dirty="0" err="1" smtClean="0"/>
              <a:t>exposici</a:t>
            </a:r>
            <a:r>
              <a:rPr lang="es-ES_tradnl" altLang="en-US" dirty="0" err="1" smtClean="0"/>
              <a:t>ó</a:t>
            </a:r>
            <a:r>
              <a:rPr lang="en-US" altLang="en-US" dirty="0" smtClean="0"/>
              <a:t>n a los </a:t>
            </a:r>
            <a:r>
              <a:rPr lang="en-US" altLang="en-US" dirty="0" err="1" smtClean="0"/>
              <a:t>pesticidas</a:t>
            </a:r>
            <a:r>
              <a:rPr lang="en-US" altLang="en-US" dirty="0" smtClean="0"/>
              <a:t> </a:t>
            </a:r>
            <a:r>
              <a:rPr lang="en-US" altLang="en-US" dirty="0" err="1" smtClean="0"/>
              <a:t>puede</a:t>
            </a:r>
            <a:r>
              <a:rPr lang="en-US" altLang="en-US" dirty="0" smtClean="0"/>
              <a:t> </a:t>
            </a:r>
            <a:r>
              <a:rPr lang="en-US" altLang="en-US" dirty="0" err="1" smtClean="0"/>
              <a:t>causarle</a:t>
            </a:r>
            <a:r>
              <a:rPr lang="en-US" altLang="en-US" dirty="0" smtClean="0"/>
              <a:t> da</a:t>
            </a:r>
            <a:r>
              <a:rPr lang="es-ES_tradnl" altLang="en-US" dirty="0" smtClean="0"/>
              <a:t>ñ</a:t>
            </a:r>
            <a:r>
              <a:rPr lang="en-US" altLang="en-US" dirty="0" err="1" smtClean="0"/>
              <a:t>os</a:t>
            </a:r>
            <a:r>
              <a:rPr lang="en-US" altLang="en-US" dirty="0" smtClean="0"/>
              <a:t> a </a:t>
            </a:r>
            <a:r>
              <a:rPr lang="en-US" altLang="en-US" dirty="0" err="1" smtClean="0"/>
              <a:t>cualquiera</a:t>
            </a:r>
            <a:r>
              <a:rPr lang="en-US" altLang="en-US" dirty="0" smtClean="0"/>
              <a:t>, </a:t>
            </a:r>
            <a:r>
              <a:rPr lang="en-US" altLang="en-US" dirty="0" err="1" smtClean="0"/>
              <a:t>es</a:t>
            </a:r>
            <a:r>
              <a:rPr lang="en-US" altLang="en-US" dirty="0" smtClean="0"/>
              <a:t> </a:t>
            </a:r>
            <a:r>
              <a:rPr lang="en-US" altLang="en-US" dirty="0" err="1" smtClean="0"/>
              <a:t>particularmente</a:t>
            </a:r>
            <a:r>
              <a:rPr lang="en-US" altLang="en-US" dirty="0" smtClean="0"/>
              <a:t> da</a:t>
            </a:r>
            <a:r>
              <a:rPr lang="es-ES_tradnl" altLang="en-US" dirty="0" smtClean="0"/>
              <a:t>ñ</a:t>
            </a:r>
            <a:r>
              <a:rPr lang="en-US" altLang="en-US" dirty="0" err="1" smtClean="0"/>
              <a:t>ina</a:t>
            </a:r>
            <a:r>
              <a:rPr lang="en-US" altLang="en-US" dirty="0" smtClean="0"/>
              <a:t> para </a:t>
            </a:r>
            <a:r>
              <a:rPr lang="en-US" altLang="en-US" dirty="0" err="1" smtClean="0"/>
              <a:t>ciertas</a:t>
            </a:r>
            <a:r>
              <a:rPr lang="en-US" altLang="en-US" dirty="0" smtClean="0"/>
              <a:t> </a:t>
            </a:r>
            <a:r>
              <a:rPr lang="en-US" altLang="en-US" dirty="0" err="1" smtClean="0"/>
              <a:t>poblaciones</a:t>
            </a:r>
            <a:r>
              <a:rPr lang="en-US" altLang="en-US" dirty="0" smtClean="0"/>
              <a:t> m</a:t>
            </a:r>
            <a:r>
              <a:rPr lang="es-ES_tradnl" altLang="en-US" dirty="0" smtClean="0"/>
              <a:t>á</a:t>
            </a:r>
            <a:r>
              <a:rPr lang="en-US" altLang="en-US" dirty="0" smtClean="0"/>
              <a:t>s </a:t>
            </a:r>
            <a:r>
              <a:rPr lang="en-US" altLang="en-US" dirty="0" err="1" smtClean="0"/>
              <a:t>sensibles</a:t>
            </a:r>
            <a:r>
              <a:rPr lang="en-US" altLang="en-US" dirty="0" smtClean="0"/>
              <a:t>. Los </a:t>
            </a:r>
            <a:r>
              <a:rPr lang="en-US" altLang="en-US" dirty="0" err="1" smtClean="0"/>
              <a:t>ni</a:t>
            </a:r>
            <a:r>
              <a:rPr lang="es-ES_tradnl" altLang="en-US" dirty="0" smtClean="0"/>
              <a:t>ñ</a:t>
            </a:r>
            <a:r>
              <a:rPr lang="en-US" altLang="en-US" dirty="0" err="1" smtClean="0"/>
              <a:t>os</a:t>
            </a:r>
            <a:r>
              <a:rPr lang="en-US" altLang="en-US" dirty="0" smtClean="0"/>
              <a:t> </a:t>
            </a:r>
            <a:r>
              <a:rPr lang="en-US" altLang="en-US" dirty="0" err="1" smtClean="0"/>
              <a:t>est</a:t>
            </a:r>
            <a:r>
              <a:rPr lang="es-ES_tradnl" altLang="en-US" dirty="0" smtClean="0"/>
              <a:t>á</a:t>
            </a:r>
            <a:r>
              <a:rPr lang="en-US" altLang="en-US" dirty="0" smtClean="0"/>
              <a:t>n al tope de la </a:t>
            </a:r>
            <a:r>
              <a:rPr lang="en-US" altLang="en-US" dirty="0" err="1" smtClean="0"/>
              <a:t>lista</a:t>
            </a:r>
            <a:r>
              <a:rPr lang="en-US" altLang="en-US" dirty="0" smtClean="0"/>
              <a:t> </a:t>
            </a:r>
            <a:r>
              <a:rPr lang="en-US" altLang="en-US" dirty="0" err="1" smtClean="0"/>
              <a:t>pero</a:t>
            </a:r>
            <a:r>
              <a:rPr lang="en-US" altLang="en-US" dirty="0" smtClean="0"/>
              <a:t> </a:t>
            </a:r>
            <a:r>
              <a:rPr lang="en-US" altLang="en-US" dirty="0" err="1" smtClean="0"/>
              <a:t>las</a:t>
            </a:r>
            <a:r>
              <a:rPr lang="en-US" altLang="en-US" dirty="0" smtClean="0"/>
              <a:t> </a:t>
            </a:r>
            <a:r>
              <a:rPr lang="en-US" altLang="en-US" dirty="0" err="1" smtClean="0"/>
              <a:t>mujeres</a:t>
            </a:r>
            <a:r>
              <a:rPr lang="en-US" altLang="en-US" dirty="0" smtClean="0"/>
              <a:t> </a:t>
            </a:r>
            <a:r>
              <a:rPr lang="en-US" altLang="en-US" dirty="0" err="1" smtClean="0"/>
              <a:t>embarazadas</a:t>
            </a:r>
            <a:r>
              <a:rPr lang="en-US" altLang="en-US" dirty="0" smtClean="0"/>
              <a:t>, los </a:t>
            </a:r>
            <a:r>
              <a:rPr lang="en-US" altLang="en-US" dirty="0" err="1" smtClean="0"/>
              <a:t>ancianos</a:t>
            </a:r>
            <a:r>
              <a:rPr lang="en-US" altLang="en-US" dirty="0" smtClean="0"/>
              <a:t>, y </a:t>
            </a:r>
            <a:r>
              <a:rPr lang="en-US" altLang="en-US" dirty="0" err="1" smtClean="0"/>
              <a:t>quienes</a:t>
            </a:r>
            <a:r>
              <a:rPr lang="en-US" altLang="en-US" dirty="0" smtClean="0"/>
              <a:t> </a:t>
            </a:r>
            <a:r>
              <a:rPr lang="en-US" altLang="en-US" dirty="0" err="1" smtClean="0"/>
              <a:t>padezcan</a:t>
            </a:r>
            <a:r>
              <a:rPr lang="en-US" altLang="en-US" dirty="0" smtClean="0"/>
              <a:t> </a:t>
            </a:r>
            <a:r>
              <a:rPr lang="en-US" altLang="en-US" dirty="0" err="1" smtClean="0"/>
              <a:t>problemas</a:t>
            </a:r>
            <a:r>
              <a:rPr lang="en-US" altLang="en-US" dirty="0" smtClean="0"/>
              <a:t> </a:t>
            </a:r>
            <a:r>
              <a:rPr lang="en-US" altLang="en-US" dirty="0" err="1" smtClean="0"/>
              <a:t>respiratorios</a:t>
            </a:r>
            <a:r>
              <a:rPr lang="en-US" altLang="en-US" dirty="0" smtClean="0"/>
              <a:t> o </a:t>
            </a:r>
            <a:r>
              <a:rPr lang="en-US" altLang="en-US" dirty="0" err="1" smtClean="0"/>
              <a:t>pulmonares</a:t>
            </a:r>
            <a:r>
              <a:rPr lang="en-US" altLang="en-US" dirty="0" smtClean="0"/>
              <a:t> </a:t>
            </a:r>
            <a:r>
              <a:rPr lang="en-US" altLang="en-US" dirty="0" err="1" smtClean="0"/>
              <a:t>est</a:t>
            </a:r>
            <a:r>
              <a:rPr lang="es-ES_tradnl" altLang="en-US" dirty="0" smtClean="0"/>
              <a:t>á</a:t>
            </a:r>
            <a:r>
              <a:rPr lang="en-US" altLang="en-US" dirty="0" smtClean="0"/>
              <a:t>n </a:t>
            </a:r>
            <a:r>
              <a:rPr lang="en-US" altLang="en-US" dirty="0" err="1" smtClean="0"/>
              <a:t>tambi</a:t>
            </a:r>
            <a:r>
              <a:rPr lang="es-ES_tradnl" altLang="en-US" dirty="0" smtClean="0"/>
              <a:t>é</a:t>
            </a:r>
            <a:r>
              <a:rPr lang="en-US" altLang="en-US" dirty="0" smtClean="0"/>
              <a:t>n </a:t>
            </a:r>
            <a:r>
              <a:rPr lang="en-US" altLang="en-US" dirty="0" err="1" smtClean="0"/>
              <a:t>en</a:t>
            </a:r>
            <a:r>
              <a:rPr lang="en-US" altLang="en-US" dirty="0" smtClean="0"/>
              <a:t> alto </a:t>
            </a:r>
            <a:r>
              <a:rPr lang="en-US" altLang="en-US" dirty="0" err="1" smtClean="0"/>
              <a:t>riesgo</a:t>
            </a:r>
            <a:r>
              <a:rPr lang="en-US" altLang="en-US" dirty="0" smtClean="0"/>
              <a:t>.</a:t>
            </a: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6601BFA-C2DF-4D4E-B822-35624D735FC1}" type="slidenum">
              <a:rPr lang="en-US" altLang="en-US" smtClean="0">
                <a:latin typeface="Arial" pitchFamily="34" charset="0"/>
                <a:ea typeface="ヒラギノ角ゴ Pro W3"/>
                <a:cs typeface="ヒラギノ角ゴ Pro W3"/>
              </a:rPr>
              <a:pPr eaLnBrk="1" hangingPunct="1">
                <a:spcBef>
                  <a:spcPct val="0"/>
                </a:spcBef>
              </a:pPr>
              <a:t>12</a:t>
            </a:fld>
            <a:endParaRPr lang="en-US" alt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358893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927100" eaLnBrk="1" hangingPunct="1">
              <a:spcBef>
                <a:spcPct val="0"/>
              </a:spcBef>
            </a:pPr>
            <a:r>
              <a:rPr lang="en-US" altLang="en-US" dirty="0" err="1" smtClean="0"/>
              <a:t>Adem</a:t>
            </a:r>
            <a:r>
              <a:rPr lang="es-ES_tradnl" altLang="en-US" dirty="0" smtClean="0"/>
              <a:t>á</a:t>
            </a:r>
            <a:r>
              <a:rPr lang="en-US" altLang="en-US" dirty="0" smtClean="0"/>
              <a:t>s de </a:t>
            </a:r>
            <a:r>
              <a:rPr lang="en-US" altLang="en-US" dirty="0" err="1" smtClean="0"/>
              <a:t>ser</a:t>
            </a:r>
            <a:r>
              <a:rPr lang="en-US" altLang="en-US" dirty="0" smtClean="0"/>
              <a:t> </a:t>
            </a:r>
            <a:r>
              <a:rPr lang="en-US" altLang="en-US" dirty="0" err="1" smtClean="0"/>
              <a:t>una</a:t>
            </a:r>
            <a:r>
              <a:rPr lang="en-US" altLang="en-US" dirty="0" smtClean="0"/>
              <a:t> </a:t>
            </a:r>
            <a:r>
              <a:rPr lang="en-US" altLang="en-US" dirty="0" err="1" smtClean="0"/>
              <a:t>preocupaci</a:t>
            </a:r>
            <a:r>
              <a:rPr lang="es-ES_tradnl" altLang="en-US" dirty="0" err="1" smtClean="0"/>
              <a:t>ó</a:t>
            </a:r>
            <a:r>
              <a:rPr lang="en-US" altLang="en-US" dirty="0" smtClean="0"/>
              <a:t>n para la </a:t>
            </a:r>
            <a:r>
              <a:rPr lang="en-US" altLang="en-US" dirty="0" err="1" smtClean="0"/>
              <a:t>salud</a:t>
            </a:r>
            <a:r>
              <a:rPr lang="en-US" altLang="en-US" dirty="0" smtClean="0"/>
              <a:t> </a:t>
            </a:r>
            <a:r>
              <a:rPr lang="en-US" altLang="en-US" dirty="0" err="1" smtClean="0"/>
              <a:t>humana</a:t>
            </a:r>
            <a:r>
              <a:rPr lang="en-US" altLang="en-US" dirty="0" smtClean="0"/>
              <a:t>, los </a:t>
            </a:r>
            <a:r>
              <a:rPr lang="en-US" altLang="en-US" dirty="0" err="1" smtClean="0"/>
              <a:t>pesticidas</a:t>
            </a:r>
            <a:r>
              <a:rPr lang="en-US" altLang="en-US" dirty="0" smtClean="0"/>
              <a:t> </a:t>
            </a:r>
            <a:r>
              <a:rPr lang="en-US" altLang="en-US" dirty="0" err="1" smtClean="0"/>
              <a:t>tambi</a:t>
            </a:r>
            <a:r>
              <a:rPr lang="es-ES_tradnl" altLang="en-US" dirty="0" smtClean="0"/>
              <a:t>é</a:t>
            </a:r>
            <a:r>
              <a:rPr lang="en-US" altLang="en-US" dirty="0" smtClean="0"/>
              <a:t>n son </a:t>
            </a:r>
            <a:r>
              <a:rPr lang="en-US" altLang="en-US" dirty="0" err="1" smtClean="0"/>
              <a:t>una</a:t>
            </a:r>
            <a:r>
              <a:rPr lang="en-US" altLang="en-US" dirty="0" smtClean="0"/>
              <a:t> </a:t>
            </a:r>
            <a:r>
              <a:rPr lang="en-US" altLang="en-US" dirty="0" err="1" smtClean="0"/>
              <a:t>preocupaci</a:t>
            </a:r>
            <a:r>
              <a:rPr lang="es-ES_tradnl" altLang="en-US" dirty="0" err="1" smtClean="0"/>
              <a:t>ó</a:t>
            </a:r>
            <a:r>
              <a:rPr lang="en-US" altLang="en-US" dirty="0" smtClean="0"/>
              <a:t>n para la </a:t>
            </a:r>
            <a:r>
              <a:rPr lang="en-US" altLang="en-US" dirty="0" err="1" smtClean="0"/>
              <a:t>salud</a:t>
            </a:r>
            <a:r>
              <a:rPr lang="en-US" altLang="en-US" dirty="0" smtClean="0"/>
              <a:t> </a:t>
            </a:r>
            <a:r>
              <a:rPr lang="en-US" altLang="en-US" dirty="0" err="1" smtClean="0"/>
              <a:t>ambiental</a:t>
            </a:r>
            <a:r>
              <a:rPr lang="en-US" altLang="en-US" dirty="0" smtClean="0"/>
              <a:t>. El </a:t>
            </a:r>
            <a:r>
              <a:rPr lang="en-US" altLang="en-US" dirty="0" err="1" smtClean="0"/>
              <a:t>uso</a:t>
            </a:r>
            <a:r>
              <a:rPr lang="en-US" altLang="en-US" dirty="0" smtClean="0"/>
              <a:t> de </a:t>
            </a:r>
            <a:r>
              <a:rPr lang="en-US" altLang="en-US" dirty="0" err="1" smtClean="0"/>
              <a:t>pesticidas</a:t>
            </a:r>
            <a:r>
              <a:rPr lang="en-US" altLang="en-US" dirty="0" smtClean="0"/>
              <a:t> </a:t>
            </a:r>
            <a:r>
              <a:rPr lang="en-US" altLang="en-US" dirty="0" err="1" smtClean="0"/>
              <a:t>puede</a:t>
            </a:r>
            <a:r>
              <a:rPr lang="en-US" altLang="en-US" dirty="0" smtClean="0"/>
              <a:t> </a:t>
            </a:r>
            <a:r>
              <a:rPr lang="en-US" altLang="en-US" dirty="0" err="1" smtClean="0"/>
              <a:t>contaminar</a:t>
            </a:r>
            <a:r>
              <a:rPr lang="en-US" altLang="en-US" dirty="0" smtClean="0"/>
              <a:t> </a:t>
            </a:r>
            <a:r>
              <a:rPr lang="en-US" altLang="en-US" dirty="0" err="1" smtClean="0"/>
              <a:t>tanto</a:t>
            </a:r>
            <a:r>
              <a:rPr lang="en-US" altLang="en-US" dirty="0" smtClean="0"/>
              <a:t> </a:t>
            </a:r>
            <a:r>
              <a:rPr lang="en-US" altLang="en-US" dirty="0" err="1" smtClean="0"/>
              <a:t>aguas</a:t>
            </a:r>
            <a:r>
              <a:rPr lang="en-US" altLang="en-US" dirty="0" smtClean="0"/>
              <a:t> </a:t>
            </a:r>
            <a:r>
              <a:rPr lang="en-US" altLang="en-US" dirty="0" err="1" smtClean="0"/>
              <a:t>superficiales</a:t>
            </a:r>
            <a:r>
              <a:rPr lang="en-US" altLang="en-US" dirty="0" smtClean="0"/>
              <a:t> </a:t>
            </a:r>
            <a:r>
              <a:rPr lang="en-US" altLang="en-US" dirty="0" err="1" smtClean="0"/>
              <a:t>como</a:t>
            </a:r>
            <a:r>
              <a:rPr lang="en-US" altLang="en-US" dirty="0" smtClean="0"/>
              <a:t> </a:t>
            </a:r>
            <a:r>
              <a:rPr lang="en-US" altLang="en-US" dirty="0" err="1" smtClean="0"/>
              <a:t>subterr</a:t>
            </a:r>
            <a:r>
              <a:rPr lang="es-ES_tradnl" altLang="en-US" dirty="0" smtClean="0"/>
              <a:t>á</a:t>
            </a:r>
            <a:r>
              <a:rPr lang="en-US" altLang="en-US" dirty="0" err="1" smtClean="0"/>
              <a:t>neas</a:t>
            </a:r>
            <a:r>
              <a:rPr lang="en-US" altLang="en-US" dirty="0" smtClean="0"/>
              <a:t>, y </a:t>
            </a:r>
            <a:r>
              <a:rPr lang="en-US" altLang="en-US" dirty="0" err="1" smtClean="0"/>
              <a:t>envenenar</a:t>
            </a:r>
            <a:r>
              <a:rPr lang="en-US" altLang="en-US" dirty="0" smtClean="0"/>
              <a:t> a los </a:t>
            </a:r>
            <a:r>
              <a:rPr lang="en-US" altLang="en-US" dirty="0" err="1" smtClean="0"/>
              <a:t>animales</a:t>
            </a:r>
            <a:r>
              <a:rPr lang="en-US" altLang="en-US" dirty="0" smtClean="0"/>
              <a:t> </a:t>
            </a:r>
            <a:r>
              <a:rPr lang="en-US" altLang="en-US" dirty="0" err="1" smtClean="0"/>
              <a:t>acu</a:t>
            </a:r>
            <a:r>
              <a:rPr lang="es-ES_tradnl" altLang="en-US" dirty="0" smtClean="0"/>
              <a:t>á</a:t>
            </a:r>
            <a:r>
              <a:rPr lang="en-US" altLang="en-US" dirty="0" err="1" smtClean="0"/>
              <a:t>ticos</a:t>
            </a:r>
            <a:r>
              <a:rPr lang="en-US" altLang="en-US" dirty="0" smtClean="0"/>
              <a:t>.</a:t>
            </a: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17A58C5-96F2-48A8-8DEA-D25BC4452A07}" type="slidenum">
              <a:rPr lang="en-US" altLang="en-US" smtClean="0">
                <a:latin typeface="Arial" pitchFamily="34" charset="0"/>
                <a:ea typeface="ヒラギノ角ゴ Pro W3"/>
                <a:cs typeface="ヒラギノ角ゴ Pro W3"/>
              </a:rPr>
              <a:pPr eaLnBrk="1" hangingPunct="1">
                <a:spcBef>
                  <a:spcPct val="0"/>
                </a:spcBef>
              </a:pPr>
              <a:t>13</a:t>
            </a:fld>
            <a:endParaRPr lang="en-US" alt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2159485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eaLnBrk="1" fontAlgn="auto" hangingPunct="1">
              <a:spcBef>
                <a:spcPts val="0"/>
              </a:spcBef>
              <a:spcAft>
                <a:spcPts val="0"/>
              </a:spcAft>
              <a:buFont typeface="Arial" pitchFamily="34" charset="0"/>
              <a:buNone/>
              <a:defRPr/>
            </a:pPr>
            <a:r>
              <a:rPr lang="en-US" altLang="en-US" dirty="0" err="1" smtClean="0"/>
              <a:t>Existe</a:t>
            </a:r>
            <a:r>
              <a:rPr lang="en-US" altLang="en-US" dirty="0" smtClean="0"/>
              <a:t> el </a:t>
            </a:r>
            <a:r>
              <a:rPr lang="en-US" altLang="en-US" dirty="0" err="1" smtClean="0"/>
              <a:t>riesgo</a:t>
            </a:r>
            <a:r>
              <a:rPr lang="en-US" altLang="en-US" dirty="0" smtClean="0"/>
              <a:t> de </a:t>
            </a:r>
            <a:r>
              <a:rPr lang="en-US" altLang="en-US" dirty="0" err="1" smtClean="0"/>
              <a:t>que</a:t>
            </a:r>
            <a:r>
              <a:rPr lang="en-US" altLang="en-US" dirty="0" smtClean="0"/>
              <a:t> </a:t>
            </a:r>
            <a:r>
              <a:rPr lang="en-US" altLang="en-US" dirty="0" err="1" smtClean="0"/>
              <a:t>las</a:t>
            </a:r>
            <a:r>
              <a:rPr lang="en-US" altLang="en-US" dirty="0" smtClean="0"/>
              <a:t> </a:t>
            </a:r>
            <a:r>
              <a:rPr lang="en-US" altLang="en-US" dirty="0" err="1" smtClean="0"/>
              <a:t>poblaciones</a:t>
            </a:r>
            <a:r>
              <a:rPr lang="en-US" altLang="en-US" dirty="0" smtClean="0"/>
              <a:t> de </a:t>
            </a:r>
            <a:r>
              <a:rPr lang="en-US" altLang="en-US" dirty="0" err="1" smtClean="0"/>
              <a:t>plagas</a:t>
            </a:r>
            <a:r>
              <a:rPr lang="en-US" altLang="en-US" dirty="0" smtClean="0"/>
              <a:t> se </a:t>
            </a:r>
            <a:r>
              <a:rPr lang="en-US" altLang="en-US" dirty="0" err="1" smtClean="0"/>
              <a:t>hagan</a:t>
            </a:r>
            <a:r>
              <a:rPr lang="en-US" altLang="en-US" dirty="0" smtClean="0"/>
              <a:t> </a:t>
            </a:r>
            <a:r>
              <a:rPr lang="en-US" altLang="en-US" dirty="0" err="1" smtClean="0"/>
              <a:t>resistentes</a:t>
            </a:r>
            <a:r>
              <a:rPr lang="en-US" altLang="en-US" dirty="0" smtClean="0"/>
              <a:t> a los </a:t>
            </a:r>
            <a:r>
              <a:rPr lang="en-US" altLang="en-US" dirty="0" err="1" smtClean="0"/>
              <a:t>pesticidas</a:t>
            </a:r>
            <a:r>
              <a:rPr lang="en-US" altLang="en-US" dirty="0" smtClean="0"/>
              <a:t>, lo </a:t>
            </a:r>
            <a:r>
              <a:rPr lang="en-US" altLang="en-US" dirty="0" err="1" smtClean="0"/>
              <a:t>que</a:t>
            </a:r>
            <a:r>
              <a:rPr lang="en-US" altLang="en-US" dirty="0" smtClean="0"/>
              <a:t> </a:t>
            </a:r>
            <a:r>
              <a:rPr lang="en-US" altLang="en-US" dirty="0" err="1" smtClean="0"/>
              <a:t>significa</a:t>
            </a:r>
            <a:r>
              <a:rPr lang="en-US" altLang="en-US" dirty="0" smtClean="0"/>
              <a:t> </a:t>
            </a:r>
            <a:r>
              <a:rPr lang="en-US" altLang="en-US" dirty="0" err="1" smtClean="0"/>
              <a:t>que</a:t>
            </a:r>
            <a:r>
              <a:rPr lang="en-US" altLang="en-US" dirty="0" smtClean="0"/>
              <a:t> </a:t>
            </a:r>
            <a:r>
              <a:rPr lang="en-US" altLang="en-US" dirty="0" err="1" smtClean="0"/>
              <a:t>usted</a:t>
            </a:r>
            <a:r>
              <a:rPr lang="en-US" altLang="en-US" dirty="0" smtClean="0"/>
              <a:t> </a:t>
            </a:r>
            <a:r>
              <a:rPr lang="en-US" altLang="en-US" dirty="0" err="1" smtClean="0"/>
              <a:t>tendr</a:t>
            </a:r>
            <a:r>
              <a:rPr lang="es-ES_tradnl" altLang="en-US" dirty="0" smtClean="0"/>
              <a:t>í</a:t>
            </a:r>
            <a:r>
              <a:rPr lang="en-US" altLang="en-US" dirty="0" smtClean="0"/>
              <a:t>a </a:t>
            </a:r>
            <a:r>
              <a:rPr lang="en-US" altLang="en-US" dirty="0" err="1" smtClean="0"/>
              <a:t>que</a:t>
            </a:r>
            <a:r>
              <a:rPr lang="en-US" altLang="en-US" dirty="0" smtClean="0"/>
              <a:t> </a:t>
            </a:r>
            <a:r>
              <a:rPr lang="en-US" altLang="en-US" dirty="0" err="1" smtClean="0"/>
              <a:t>usar</a:t>
            </a:r>
            <a:r>
              <a:rPr lang="en-US" altLang="en-US" dirty="0" smtClean="0"/>
              <a:t> </a:t>
            </a:r>
            <a:r>
              <a:rPr lang="en-US" altLang="en-US" dirty="0" err="1" smtClean="0"/>
              <a:t>pesticidas</a:t>
            </a:r>
            <a:r>
              <a:rPr lang="en-US" altLang="en-US" dirty="0" smtClean="0"/>
              <a:t> mas t</a:t>
            </a:r>
            <a:r>
              <a:rPr lang="es-ES_tradnl" altLang="en-US" dirty="0" err="1" smtClean="0"/>
              <a:t>ó</a:t>
            </a:r>
            <a:r>
              <a:rPr lang="en-US" altLang="en-US" dirty="0" err="1" smtClean="0"/>
              <a:t>xicos</a:t>
            </a:r>
            <a:r>
              <a:rPr lang="en-US" altLang="en-US" dirty="0" smtClean="0"/>
              <a:t> para </a:t>
            </a:r>
            <a:r>
              <a:rPr lang="en-US" altLang="en-US" dirty="0" err="1" smtClean="0"/>
              <a:t>lograr</a:t>
            </a:r>
            <a:r>
              <a:rPr lang="en-US" altLang="en-US" dirty="0" smtClean="0"/>
              <a:t> los </a:t>
            </a:r>
            <a:r>
              <a:rPr lang="en-US" altLang="en-US" dirty="0" err="1" smtClean="0"/>
              <a:t>mismos</a:t>
            </a:r>
            <a:r>
              <a:rPr lang="en-US" altLang="en-US" dirty="0" smtClean="0"/>
              <a:t> </a:t>
            </a:r>
            <a:r>
              <a:rPr lang="en-US" altLang="en-US" dirty="0" err="1" smtClean="0"/>
              <a:t>efectos</a:t>
            </a:r>
            <a:endParaRPr 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6D4031-9028-4927-8478-D48D28839EB4}" type="slidenum">
              <a:rPr lang="en-US" altLang="en-US" smtClean="0">
                <a:latin typeface="Arial" pitchFamily="34" charset="0"/>
                <a:ea typeface="ヒラギノ角ゴ Pro W3"/>
                <a:cs typeface="ヒラギノ角ゴ Pro W3"/>
              </a:rPr>
              <a:pPr eaLnBrk="1" hangingPunct="1">
                <a:spcBef>
                  <a:spcPct val="0"/>
                </a:spcBef>
              </a:pPr>
              <a:t>14</a:t>
            </a:fld>
            <a:endParaRPr lang="en-US" alt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3757384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0DC182E-9D18-44AE-97DC-783DC24E5772}" type="slidenum">
              <a:rPr lang="en-US" altLang="en-US"/>
              <a:pPr eaLnBrk="1" hangingPunct="1">
                <a:spcBef>
                  <a:spcPct val="0"/>
                </a:spcBef>
              </a:pPr>
              <a:t>15</a:t>
            </a:fld>
            <a:endParaRPr lang="en-US" altLang="en-US"/>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Los </a:t>
            </a:r>
            <a:r>
              <a:rPr lang="en-US" altLang="en-US" dirty="0" err="1" smtClean="0"/>
              <a:t>niños</a:t>
            </a:r>
            <a:r>
              <a:rPr lang="en-US" altLang="en-US" dirty="0" smtClean="0"/>
              <a:t> </a:t>
            </a:r>
            <a:r>
              <a:rPr lang="en-US" altLang="en-US" dirty="0" err="1" smtClean="0"/>
              <a:t>tienen</a:t>
            </a:r>
            <a:r>
              <a:rPr lang="en-US" altLang="en-US" dirty="0" smtClean="0"/>
              <a:t> </a:t>
            </a:r>
            <a:r>
              <a:rPr lang="en-US" altLang="en-US" dirty="0" err="1" smtClean="0"/>
              <a:t>una</a:t>
            </a:r>
            <a:r>
              <a:rPr lang="en-US" altLang="en-US" dirty="0" smtClean="0"/>
              <a:t> </a:t>
            </a:r>
            <a:r>
              <a:rPr lang="en-US" altLang="en-US" dirty="0" err="1" smtClean="0"/>
              <a:t>vulnerabilidad</a:t>
            </a:r>
            <a:r>
              <a:rPr lang="en-US" altLang="en-US" dirty="0" smtClean="0"/>
              <a:t> especial a los </a:t>
            </a:r>
            <a:r>
              <a:rPr lang="en-US" altLang="en-US" dirty="0" err="1" smtClean="0"/>
              <a:t>pesticidas</a:t>
            </a:r>
            <a:r>
              <a:rPr lang="en-US" altLang="en-US" dirty="0" smtClean="0"/>
              <a:t>: </a:t>
            </a:r>
            <a:r>
              <a:rPr lang="en-US" altLang="en-US" dirty="0" err="1" smtClean="0"/>
              <a:t>respiran</a:t>
            </a:r>
            <a:r>
              <a:rPr lang="en-US" altLang="en-US" dirty="0" smtClean="0"/>
              <a:t> el </a:t>
            </a:r>
            <a:r>
              <a:rPr lang="en-US" altLang="en-US" dirty="0" err="1" smtClean="0"/>
              <a:t>aire</a:t>
            </a:r>
            <a:r>
              <a:rPr lang="en-US" altLang="en-US" dirty="0" smtClean="0"/>
              <a:t> </a:t>
            </a:r>
            <a:r>
              <a:rPr lang="en-US" altLang="en-US" dirty="0" err="1" smtClean="0"/>
              <a:t>más</a:t>
            </a:r>
            <a:r>
              <a:rPr lang="en-US" altLang="en-US" dirty="0" smtClean="0"/>
              <a:t> </a:t>
            </a:r>
            <a:r>
              <a:rPr lang="en-US" altLang="en-US" dirty="0" err="1" smtClean="0"/>
              <a:t>cerca</a:t>
            </a:r>
            <a:r>
              <a:rPr lang="en-US" altLang="en-US" dirty="0" smtClean="0"/>
              <a:t> del </a:t>
            </a:r>
            <a:r>
              <a:rPr lang="en-US" altLang="en-US" dirty="0" err="1" smtClean="0"/>
              <a:t>nivel</a:t>
            </a:r>
            <a:r>
              <a:rPr lang="en-US" altLang="en-US" dirty="0" smtClean="0"/>
              <a:t> del </a:t>
            </a:r>
            <a:r>
              <a:rPr lang="en-US" altLang="en-US" dirty="0" err="1" smtClean="0"/>
              <a:t>suelo</a:t>
            </a:r>
            <a:r>
              <a:rPr lang="en-US" altLang="en-US" dirty="0" smtClean="0"/>
              <a:t> –</a:t>
            </a:r>
            <a:r>
              <a:rPr lang="en-US" altLang="en-US" dirty="0" err="1" smtClean="0"/>
              <a:t>donde</a:t>
            </a:r>
            <a:r>
              <a:rPr lang="en-US" altLang="en-US" dirty="0" smtClean="0"/>
              <a:t> se </a:t>
            </a:r>
            <a:r>
              <a:rPr lang="en-US" altLang="en-US" dirty="0" err="1" smtClean="0"/>
              <a:t>aplican</a:t>
            </a:r>
            <a:r>
              <a:rPr lang="en-US" altLang="en-US" dirty="0" smtClean="0"/>
              <a:t> los </a:t>
            </a:r>
            <a:r>
              <a:rPr lang="en-US" altLang="en-US" dirty="0" err="1" smtClean="0"/>
              <a:t>pesticidas</a:t>
            </a:r>
            <a:r>
              <a:rPr lang="en-US" altLang="en-US" dirty="0" smtClean="0"/>
              <a:t>- y </a:t>
            </a:r>
            <a:r>
              <a:rPr lang="en-US" altLang="en-US" dirty="0" err="1" smtClean="0"/>
              <a:t>suelen</a:t>
            </a:r>
            <a:r>
              <a:rPr lang="en-US" altLang="en-US" dirty="0" smtClean="0"/>
              <a:t> </a:t>
            </a:r>
            <a:r>
              <a:rPr lang="en-US" altLang="en-US" dirty="0" err="1" smtClean="0"/>
              <a:t>meterse</a:t>
            </a:r>
            <a:r>
              <a:rPr lang="en-US" altLang="en-US" dirty="0" smtClean="0"/>
              <a:t> </a:t>
            </a:r>
            <a:r>
              <a:rPr lang="en-US" altLang="en-US" dirty="0" err="1" smtClean="0"/>
              <a:t>las</a:t>
            </a:r>
            <a:r>
              <a:rPr lang="en-US" altLang="en-US" dirty="0" smtClean="0"/>
              <a:t> </a:t>
            </a:r>
            <a:r>
              <a:rPr lang="en-US" altLang="en-US" dirty="0" err="1" smtClean="0"/>
              <a:t>manos</a:t>
            </a:r>
            <a:r>
              <a:rPr lang="en-US" altLang="en-US" dirty="0" smtClean="0"/>
              <a:t> a la </a:t>
            </a:r>
            <a:r>
              <a:rPr lang="en-US" altLang="en-US" dirty="0" err="1" smtClean="0"/>
              <a:t>boca</a:t>
            </a:r>
            <a:r>
              <a:rPr lang="en-US" altLang="en-US" dirty="0" smtClean="0"/>
              <a:t> o </a:t>
            </a:r>
            <a:r>
              <a:rPr lang="en-US" altLang="en-US" dirty="0" err="1" smtClean="0"/>
              <a:t>frotarse</a:t>
            </a:r>
            <a:r>
              <a:rPr lang="en-US" altLang="en-US" dirty="0" smtClean="0"/>
              <a:t> los </a:t>
            </a:r>
            <a:r>
              <a:rPr lang="en-US" altLang="en-US" dirty="0" err="1" smtClean="0"/>
              <a:t>ojos</a:t>
            </a:r>
            <a:r>
              <a:rPr lang="en-US" altLang="en-US" dirty="0" smtClean="0"/>
              <a:t> con </a:t>
            </a:r>
            <a:r>
              <a:rPr lang="en-US" altLang="en-US" dirty="0" err="1" smtClean="0"/>
              <a:t>ellas</a:t>
            </a:r>
            <a:r>
              <a:rPr lang="en-US" altLang="en-US" dirty="0" smtClean="0"/>
              <a:t> sin antes </a:t>
            </a:r>
            <a:r>
              <a:rPr lang="en-US" altLang="en-US" dirty="0" err="1" smtClean="0"/>
              <a:t>lavárselas</a:t>
            </a:r>
            <a:r>
              <a:rPr lang="en-US" altLang="en-US" dirty="0" smtClean="0"/>
              <a:t>, </a:t>
            </a:r>
            <a:r>
              <a:rPr lang="en-US" altLang="en-US" dirty="0" err="1" smtClean="0"/>
              <a:t>además</a:t>
            </a:r>
            <a:r>
              <a:rPr lang="en-US" altLang="en-US" dirty="0" smtClean="0"/>
              <a:t> de </a:t>
            </a:r>
            <a:r>
              <a:rPr lang="en-US" altLang="en-US" dirty="0" err="1" smtClean="0"/>
              <a:t>pasar</a:t>
            </a:r>
            <a:r>
              <a:rPr lang="en-US" altLang="en-US" dirty="0" smtClean="0"/>
              <a:t> </a:t>
            </a:r>
            <a:r>
              <a:rPr lang="en-US" altLang="en-US" dirty="0" err="1" smtClean="0"/>
              <a:t>más</a:t>
            </a:r>
            <a:r>
              <a:rPr lang="en-US" altLang="en-US" dirty="0" smtClean="0"/>
              <a:t> </a:t>
            </a:r>
            <a:r>
              <a:rPr lang="en-US" altLang="en-US" dirty="0" err="1" smtClean="0"/>
              <a:t>tiempo</a:t>
            </a:r>
            <a:r>
              <a:rPr lang="en-US" altLang="en-US" dirty="0" smtClean="0"/>
              <a:t> </a:t>
            </a:r>
            <a:r>
              <a:rPr lang="en-US" altLang="en-US" dirty="0" err="1" smtClean="0"/>
              <a:t>adentro</a:t>
            </a:r>
            <a:r>
              <a:rPr lang="en-US" altLang="en-US" dirty="0" smtClean="0"/>
              <a:t>. </a:t>
            </a:r>
            <a:r>
              <a:rPr lang="en-US" altLang="en-US" dirty="0" err="1" smtClean="0"/>
              <a:t>Por</a:t>
            </a:r>
            <a:r>
              <a:rPr lang="en-US" altLang="en-US" dirty="0" smtClean="0"/>
              <a:t> </a:t>
            </a:r>
            <a:r>
              <a:rPr lang="en-US" altLang="en-US" dirty="0" err="1" smtClean="0"/>
              <a:t>otra</a:t>
            </a:r>
            <a:r>
              <a:rPr lang="en-US" altLang="en-US" dirty="0" smtClean="0"/>
              <a:t> parte, los </a:t>
            </a:r>
            <a:r>
              <a:rPr lang="en-US" altLang="en-US" dirty="0" err="1" smtClean="0"/>
              <a:t>niños</a:t>
            </a:r>
            <a:r>
              <a:rPr lang="en-US" altLang="en-US" dirty="0" smtClean="0"/>
              <a:t> </a:t>
            </a:r>
            <a:r>
              <a:rPr lang="en-US" altLang="en-US" dirty="0" err="1" smtClean="0"/>
              <a:t>tienen</a:t>
            </a:r>
            <a:r>
              <a:rPr lang="en-US" altLang="en-US" dirty="0" smtClean="0"/>
              <a:t> </a:t>
            </a:r>
            <a:r>
              <a:rPr lang="en-US" altLang="en-US" dirty="0" err="1" smtClean="0"/>
              <a:t>una</a:t>
            </a:r>
            <a:r>
              <a:rPr lang="en-US" altLang="en-US" dirty="0" smtClean="0"/>
              <a:t> </a:t>
            </a:r>
            <a:r>
              <a:rPr lang="en-US" altLang="en-US" dirty="0" err="1" smtClean="0"/>
              <a:t>dieta</a:t>
            </a:r>
            <a:r>
              <a:rPr lang="en-US" altLang="en-US" dirty="0" smtClean="0"/>
              <a:t> </a:t>
            </a:r>
            <a:r>
              <a:rPr lang="en-US" altLang="en-US" dirty="0" err="1" smtClean="0"/>
              <a:t>menos</a:t>
            </a:r>
            <a:r>
              <a:rPr lang="en-US" altLang="en-US" dirty="0" smtClean="0"/>
              <a:t> </a:t>
            </a:r>
            <a:r>
              <a:rPr lang="en-US" altLang="en-US" dirty="0" err="1" smtClean="0"/>
              <a:t>variada</a:t>
            </a:r>
            <a:r>
              <a:rPr lang="en-US" altLang="en-US" dirty="0" smtClean="0"/>
              <a:t> (</a:t>
            </a:r>
            <a:r>
              <a:rPr lang="en-US" altLang="en-US" dirty="0" err="1" smtClean="0"/>
              <a:t>como</a:t>
            </a:r>
            <a:r>
              <a:rPr lang="en-US" altLang="en-US" dirty="0" smtClean="0"/>
              <a:t> </a:t>
            </a:r>
            <a:r>
              <a:rPr lang="en-US" altLang="en-US" dirty="0" err="1" smtClean="0"/>
              <a:t>nos</a:t>
            </a:r>
            <a:r>
              <a:rPr lang="en-US" altLang="en-US" dirty="0" smtClean="0"/>
              <a:t> </a:t>
            </a:r>
            <a:r>
              <a:rPr lang="en-US" altLang="en-US" dirty="0" err="1" smtClean="0"/>
              <a:t>muestra</a:t>
            </a:r>
            <a:r>
              <a:rPr lang="en-US" altLang="en-US" dirty="0" smtClean="0"/>
              <a:t> la </a:t>
            </a:r>
            <a:r>
              <a:rPr lang="en-US" altLang="en-US" dirty="0" err="1" smtClean="0"/>
              <a:t>imagen</a:t>
            </a:r>
            <a:r>
              <a:rPr lang="en-US" altLang="en-US" dirty="0" smtClean="0"/>
              <a:t> de la </a:t>
            </a:r>
            <a:r>
              <a:rPr lang="en-US" altLang="en-US" dirty="0" err="1" smtClean="0"/>
              <a:t>derecha</a:t>
            </a:r>
            <a:r>
              <a:rPr lang="en-US" altLang="en-US" dirty="0" smtClean="0"/>
              <a:t>), y </a:t>
            </a:r>
            <a:r>
              <a:rPr lang="en-US" altLang="en-US" dirty="0" err="1" smtClean="0"/>
              <a:t>comen</a:t>
            </a:r>
            <a:r>
              <a:rPr lang="en-US" altLang="en-US" dirty="0" smtClean="0"/>
              <a:t>, </a:t>
            </a:r>
            <a:r>
              <a:rPr lang="en-US" altLang="en-US" dirty="0" err="1" smtClean="0"/>
              <a:t>beben</a:t>
            </a:r>
            <a:r>
              <a:rPr lang="en-US" altLang="en-US" dirty="0" smtClean="0"/>
              <a:t>, y </a:t>
            </a:r>
            <a:r>
              <a:rPr lang="en-US" altLang="en-US" dirty="0" err="1" smtClean="0"/>
              <a:t>respiran</a:t>
            </a:r>
            <a:r>
              <a:rPr lang="en-US" altLang="en-US" dirty="0" smtClean="0"/>
              <a:t>, el </a:t>
            </a:r>
            <a:r>
              <a:rPr lang="en-US" altLang="en-US" dirty="0" err="1" smtClean="0"/>
              <a:t>doble</a:t>
            </a:r>
            <a:r>
              <a:rPr lang="en-US" altLang="en-US" dirty="0" smtClean="0"/>
              <a:t> </a:t>
            </a:r>
            <a:r>
              <a:rPr lang="en-US" altLang="en-US" dirty="0" err="1" smtClean="0"/>
              <a:t>por</a:t>
            </a:r>
            <a:r>
              <a:rPr lang="en-US" altLang="en-US" dirty="0" smtClean="0"/>
              <a:t> </a:t>
            </a:r>
            <a:r>
              <a:rPr lang="en-US" altLang="en-US" dirty="0" err="1" smtClean="0"/>
              <a:t>kilogramo</a:t>
            </a:r>
            <a:r>
              <a:rPr lang="en-US" altLang="en-US" dirty="0" smtClean="0"/>
              <a:t> </a:t>
            </a:r>
            <a:r>
              <a:rPr lang="en-US" altLang="en-US" dirty="0" err="1" smtClean="0"/>
              <a:t>que</a:t>
            </a:r>
            <a:r>
              <a:rPr lang="en-US" altLang="en-US" dirty="0" smtClean="0"/>
              <a:t> los </a:t>
            </a:r>
            <a:r>
              <a:rPr lang="en-US" altLang="en-US" dirty="0" err="1" smtClean="0"/>
              <a:t>adultos</a:t>
            </a:r>
            <a:r>
              <a:rPr lang="en-US" altLang="en-US" dirty="0" smtClean="0"/>
              <a:t>.</a:t>
            </a:r>
          </a:p>
          <a:p>
            <a:pPr eaLnBrk="1" hangingPunct="1">
              <a:spcBef>
                <a:spcPct val="0"/>
              </a:spcBef>
            </a:pPr>
            <a:endParaRPr lang="en-US"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s-ES_tradnl" altLang="en-US" sz="1200" dirty="0" smtClean="0">
                <a:latin typeface="News Gothic MT"/>
                <a:ea typeface="News Gothic MT"/>
                <a:cs typeface="News Gothic MT"/>
              </a:rPr>
              <a:t>Un niño promedio come </a:t>
            </a:r>
            <a:r>
              <a:rPr lang="es-ES_tradnl" altLang="en-US" sz="1200" b="1" u="sng" dirty="0" smtClean="0">
                <a:latin typeface="News Gothic MT"/>
                <a:ea typeface="News Gothic MT"/>
                <a:cs typeface="News Gothic MT"/>
              </a:rPr>
              <a:t>6.9</a:t>
            </a:r>
            <a:r>
              <a:rPr lang="es-ES_tradnl" altLang="en-US" sz="1200" dirty="0" smtClean="0">
                <a:latin typeface="News Gothic MT"/>
                <a:ea typeface="News Gothic MT"/>
                <a:cs typeface="News Gothic MT"/>
              </a:rPr>
              <a:t> veces más manzanas diariamente que un adulto. Si un pesticida está presente en el aire, alimentos o agua, el niño toma una cantidad mayor en proporción al peso o tamaño de su cuerpo que un adulto.</a:t>
            </a:r>
          </a:p>
          <a:p>
            <a:pPr eaLnBrk="1" hangingPunct="1">
              <a:spcBef>
                <a:spcPct val="0"/>
              </a:spcBef>
            </a:pP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CF6D7929-1166-4F85-BAEA-7669903AAAF1}" type="slidenum">
              <a:rPr lang="en-US" altLang="en-US"/>
              <a:pPr eaLnBrk="1" hangingPunct="1">
                <a:spcBef>
                  <a:spcPct val="0"/>
                </a:spcBef>
              </a:pPr>
              <a:t>16</a:t>
            </a:fld>
            <a:endParaRPr lang="en-US" altLang="en-US"/>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err="1" smtClean="0"/>
              <a:t>Además</a:t>
            </a:r>
            <a:r>
              <a:rPr lang="en-US" altLang="en-US" dirty="0" smtClean="0"/>
              <a:t> de </a:t>
            </a:r>
            <a:r>
              <a:rPr lang="en-US" altLang="en-US" dirty="0" err="1" smtClean="0"/>
              <a:t>tener</a:t>
            </a:r>
            <a:r>
              <a:rPr lang="en-US" altLang="en-US" dirty="0" smtClean="0"/>
              <a:t> </a:t>
            </a:r>
            <a:r>
              <a:rPr lang="en-US" altLang="en-US" dirty="0" err="1" smtClean="0"/>
              <a:t>una</a:t>
            </a:r>
            <a:r>
              <a:rPr lang="en-US" altLang="en-US" dirty="0" smtClean="0"/>
              <a:t> mayor </a:t>
            </a:r>
            <a:r>
              <a:rPr lang="en-US" altLang="en-US" dirty="0" err="1" smtClean="0"/>
              <a:t>exposición</a:t>
            </a:r>
            <a:r>
              <a:rPr lang="en-US" altLang="en-US" dirty="0" smtClean="0"/>
              <a:t>, los </a:t>
            </a:r>
            <a:r>
              <a:rPr lang="en-US" altLang="en-US" dirty="0" err="1" smtClean="0"/>
              <a:t>niños</a:t>
            </a:r>
            <a:r>
              <a:rPr lang="en-US" altLang="en-US" dirty="0" smtClean="0"/>
              <a:t> no </a:t>
            </a:r>
            <a:r>
              <a:rPr lang="en-US" altLang="en-US" dirty="0" err="1" smtClean="0"/>
              <a:t>pueden</a:t>
            </a:r>
            <a:r>
              <a:rPr lang="en-US" altLang="en-US" dirty="0" smtClean="0"/>
              <a:t> </a:t>
            </a:r>
            <a:r>
              <a:rPr lang="en-US" altLang="en-US" dirty="0" err="1" smtClean="0"/>
              <a:t>metabolizar</a:t>
            </a:r>
            <a:r>
              <a:rPr lang="en-US" altLang="en-US" dirty="0" smtClean="0"/>
              <a:t> </a:t>
            </a:r>
            <a:r>
              <a:rPr lang="en-US" altLang="en-US" dirty="0" err="1" smtClean="0"/>
              <a:t>toxinas</a:t>
            </a:r>
            <a:r>
              <a:rPr lang="en-US" altLang="en-US" dirty="0" smtClean="0"/>
              <a:t>. </a:t>
            </a:r>
            <a:r>
              <a:rPr lang="en-US" altLang="en-US" dirty="0" err="1" smtClean="0"/>
              <a:t>Sus</a:t>
            </a:r>
            <a:r>
              <a:rPr lang="en-US" altLang="en-US" dirty="0" smtClean="0"/>
              <a:t> </a:t>
            </a:r>
            <a:r>
              <a:rPr lang="en-US" altLang="en-US" dirty="0" err="1" smtClean="0"/>
              <a:t>cuerpos</a:t>
            </a:r>
            <a:r>
              <a:rPr lang="en-US" altLang="en-US" dirty="0" smtClean="0"/>
              <a:t> –y </a:t>
            </a:r>
            <a:r>
              <a:rPr lang="en-US" altLang="en-US" dirty="0" err="1" smtClean="0"/>
              <a:t>sus</a:t>
            </a:r>
            <a:r>
              <a:rPr lang="en-US" altLang="en-US" dirty="0" smtClean="0"/>
              <a:t> </a:t>
            </a:r>
            <a:r>
              <a:rPr lang="en-US" altLang="en-US" dirty="0" err="1" smtClean="0"/>
              <a:t>defensas</a:t>
            </a:r>
            <a:r>
              <a:rPr lang="en-US" altLang="en-US" dirty="0" smtClean="0"/>
              <a:t> contra </a:t>
            </a:r>
            <a:r>
              <a:rPr lang="en-US" altLang="en-US" dirty="0" err="1" smtClean="0"/>
              <a:t>toxinas</a:t>
            </a:r>
            <a:r>
              <a:rPr lang="en-US" altLang="en-US" dirty="0" smtClean="0"/>
              <a:t>- se </a:t>
            </a:r>
            <a:r>
              <a:rPr lang="en-US" altLang="en-US" dirty="0" err="1" smtClean="0"/>
              <a:t>están</a:t>
            </a:r>
            <a:r>
              <a:rPr lang="en-US" altLang="en-US" dirty="0" smtClean="0"/>
              <a:t> </a:t>
            </a:r>
            <a:r>
              <a:rPr lang="en-US" altLang="en-US" dirty="0" err="1" smtClean="0"/>
              <a:t>desarrollando</a:t>
            </a:r>
            <a:r>
              <a:rPr lang="en-US" altLang="en-US" dirty="0" smtClean="0"/>
              <a:t>. </a:t>
            </a:r>
            <a:r>
              <a:rPr lang="en-US" altLang="en-US" dirty="0" err="1" smtClean="0"/>
              <a:t>Ellos</a:t>
            </a:r>
            <a:r>
              <a:rPr lang="en-US" altLang="en-US" dirty="0" smtClean="0"/>
              <a:t> no </a:t>
            </a:r>
            <a:r>
              <a:rPr lang="en-US" altLang="en-US" dirty="0" err="1" smtClean="0"/>
              <a:t>reconocen</a:t>
            </a:r>
            <a:r>
              <a:rPr lang="en-US" altLang="en-US" dirty="0" smtClean="0"/>
              <a:t> los </a:t>
            </a:r>
            <a:r>
              <a:rPr lang="en-US" altLang="en-US" dirty="0" err="1" smtClean="0"/>
              <a:t>peligros</a:t>
            </a:r>
            <a:r>
              <a:rPr lang="en-US" altLang="en-US" dirty="0" smtClean="0"/>
              <a:t> de </a:t>
            </a:r>
            <a:r>
              <a:rPr lang="en-US" altLang="en-US" dirty="0" err="1" smtClean="0"/>
              <a:t>acercarse</a:t>
            </a:r>
            <a:r>
              <a:rPr lang="en-US" altLang="en-US" dirty="0" smtClean="0"/>
              <a:t> a </a:t>
            </a:r>
            <a:r>
              <a:rPr lang="en-US" altLang="en-US" dirty="0" err="1" smtClean="0"/>
              <a:t>áreas</a:t>
            </a:r>
            <a:r>
              <a:rPr lang="en-US" altLang="en-US" dirty="0" smtClean="0"/>
              <a:t> </a:t>
            </a:r>
            <a:r>
              <a:rPr lang="en-US" altLang="en-US" dirty="0" err="1" smtClean="0"/>
              <a:t>donde</a:t>
            </a:r>
            <a:r>
              <a:rPr lang="en-US" altLang="en-US" dirty="0" smtClean="0"/>
              <a:t> se </a:t>
            </a:r>
            <a:r>
              <a:rPr lang="en-US" altLang="en-US" dirty="0" err="1" smtClean="0"/>
              <a:t>aplicaron</a:t>
            </a:r>
            <a:r>
              <a:rPr lang="en-US" altLang="en-US" dirty="0" smtClean="0"/>
              <a:t> </a:t>
            </a:r>
            <a:r>
              <a:rPr lang="en-US" altLang="en-US" dirty="0" err="1" smtClean="0"/>
              <a:t>pesticidas</a:t>
            </a:r>
            <a:r>
              <a:rPr lang="en-US" altLang="en-US" dirty="0" smtClean="0"/>
              <a:t>, </a:t>
            </a:r>
            <a:r>
              <a:rPr lang="en-US" altLang="en-US" dirty="0" err="1" smtClean="0"/>
              <a:t>ya</a:t>
            </a:r>
            <a:r>
              <a:rPr lang="en-US" altLang="en-US" dirty="0" smtClean="0"/>
              <a:t> </a:t>
            </a:r>
            <a:r>
              <a:rPr lang="en-US" altLang="en-US" dirty="0" err="1" smtClean="0"/>
              <a:t>que</a:t>
            </a:r>
            <a:r>
              <a:rPr lang="en-US" altLang="en-US" dirty="0" smtClean="0"/>
              <a:t> no </a:t>
            </a:r>
            <a:r>
              <a:rPr lang="en-US" altLang="en-US" dirty="0" err="1" smtClean="0"/>
              <a:t>pueden</a:t>
            </a:r>
            <a:r>
              <a:rPr lang="en-US" altLang="en-US" dirty="0" smtClean="0"/>
              <a:t> leer </a:t>
            </a:r>
            <a:r>
              <a:rPr lang="en-US" altLang="en-US" dirty="0" err="1" smtClean="0"/>
              <a:t>etiquetas</a:t>
            </a:r>
            <a:r>
              <a:rPr lang="en-US" altLang="en-US" dirty="0" smtClean="0"/>
              <a:t> </a:t>
            </a:r>
            <a:r>
              <a:rPr lang="en-US" altLang="en-US" dirty="0" err="1" smtClean="0"/>
              <a:t>ni</a:t>
            </a:r>
            <a:r>
              <a:rPr lang="en-US" altLang="en-US" dirty="0" smtClean="0"/>
              <a:t> </a:t>
            </a:r>
            <a:r>
              <a:rPr lang="en-US" altLang="en-US" dirty="0" err="1" smtClean="0"/>
              <a:t>entienden</a:t>
            </a:r>
            <a:r>
              <a:rPr lang="en-US" altLang="en-US" dirty="0" smtClean="0"/>
              <a:t> </a:t>
            </a:r>
            <a:r>
              <a:rPr lang="en-US" altLang="en-US" dirty="0" err="1" smtClean="0"/>
              <a:t>las</a:t>
            </a:r>
            <a:r>
              <a:rPr lang="en-US" altLang="en-US" dirty="0" smtClean="0"/>
              <a:t> </a:t>
            </a:r>
            <a:r>
              <a:rPr lang="en-US" altLang="en-US" dirty="0" err="1" smtClean="0"/>
              <a:t>advertencias</a:t>
            </a:r>
            <a:r>
              <a:rPr lang="en-US" altLang="en-US" dirty="0" smtClean="0"/>
              <a:t> </a:t>
            </a:r>
            <a:r>
              <a:rPr lang="en-US" altLang="en-US" dirty="0" err="1" smtClean="0"/>
              <a:t>sobre</a:t>
            </a:r>
            <a:r>
              <a:rPr lang="en-US" altLang="en-US" dirty="0" smtClean="0"/>
              <a:t> </a:t>
            </a:r>
            <a:r>
              <a:rPr lang="en-US" altLang="en-US" dirty="0" err="1" smtClean="0"/>
              <a:t>esto</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err="1" smtClean="0"/>
              <a:t>En</a:t>
            </a:r>
            <a:r>
              <a:rPr lang="en-US" altLang="en-US" dirty="0" smtClean="0"/>
              <a:t> los </a:t>
            </a:r>
            <a:r>
              <a:rPr lang="en-US" altLang="en-US" dirty="0" err="1" smtClean="0"/>
              <a:t>Estados</a:t>
            </a:r>
            <a:r>
              <a:rPr lang="en-US" altLang="en-US" dirty="0" smtClean="0"/>
              <a:t> </a:t>
            </a:r>
            <a:r>
              <a:rPr lang="en-US" altLang="en-US" dirty="0" err="1" smtClean="0"/>
              <a:t>Unidos</a:t>
            </a:r>
            <a:r>
              <a:rPr lang="en-US" altLang="en-US" dirty="0" smtClean="0"/>
              <a:t>, </a:t>
            </a:r>
            <a:r>
              <a:rPr lang="en-US" altLang="en-US" dirty="0" err="1" smtClean="0"/>
              <a:t>casi</a:t>
            </a:r>
            <a:r>
              <a:rPr lang="en-US" altLang="en-US" dirty="0" smtClean="0"/>
              <a:t> 35,000 </a:t>
            </a:r>
            <a:r>
              <a:rPr lang="en-US" altLang="en-US" dirty="0" err="1" smtClean="0"/>
              <a:t>niños</a:t>
            </a:r>
            <a:r>
              <a:rPr lang="en-US" altLang="en-US" dirty="0" smtClean="0"/>
              <a:t> </a:t>
            </a:r>
            <a:r>
              <a:rPr lang="en-US" altLang="en-US" dirty="0" err="1" smtClean="0"/>
              <a:t>menores</a:t>
            </a:r>
            <a:r>
              <a:rPr lang="en-US" altLang="en-US" dirty="0" smtClean="0"/>
              <a:t> de 5 </a:t>
            </a:r>
            <a:r>
              <a:rPr lang="en-US" altLang="en-US" dirty="0" err="1" smtClean="0"/>
              <a:t>años</a:t>
            </a:r>
            <a:r>
              <a:rPr lang="en-US" altLang="en-US" dirty="0" smtClean="0"/>
              <a:t> </a:t>
            </a:r>
            <a:r>
              <a:rPr lang="en-US" altLang="en-US" dirty="0" err="1" smtClean="0"/>
              <a:t>fueron</a:t>
            </a:r>
            <a:r>
              <a:rPr lang="en-US" altLang="en-US" dirty="0" smtClean="0"/>
              <a:t> </a:t>
            </a:r>
            <a:r>
              <a:rPr lang="en-US" altLang="en-US" dirty="0" err="1" smtClean="0"/>
              <a:t>envenenados</a:t>
            </a:r>
            <a:r>
              <a:rPr lang="en-US" altLang="en-US" dirty="0" smtClean="0"/>
              <a:t> </a:t>
            </a:r>
            <a:r>
              <a:rPr lang="en-US" altLang="en-US" dirty="0" err="1" smtClean="0"/>
              <a:t>por</a:t>
            </a:r>
            <a:r>
              <a:rPr lang="en-US" altLang="en-US" dirty="0" smtClean="0"/>
              <a:t> </a:t>
            </a:r>
            <a:r>
              <a:rPr lang="en-US" altLang="en-US" dirty="0" err="1" smtClean="0"/>
              <a:t>pesticidas</a:t>
            </a:r>
            <a:r>
              <a:rPr lang="en-US" altLang="en-US" dirty="0" smtClean="0"/>
              <a:t> </a:t>
            </a:r>
            <a:r>
              <a:rPr lang="en-US" altLang="en-US" dirty="0" err="1" smtClean="0"/>
              <a:t>en</a:t>
            </a:r>
            <a:r>
              <a:rPr lang="en-US" altLang="en-US" dirty="0" smtClean="0"/>
              <a:t> 2014.</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E9A012F0-9E2E-474D-A136-1000CC07EDF2}" type="slidenum">
              <a:rPr lang="en-US" altLang="en-US"/>
              <a:pPr eaLnBrk="1" hangingPunct="1">
                <a:spcBef>
                  <a:spcPct val="0"/>
                </a:spcBef>
              </a:pPr>
              <a:t>17</a:t>
            </a:fld>
            <a:endParaRPr lang="en-US" altLang="en-US"/>
          </a:p>
        </p:txBody>
      </p:sp>
      <p:sp>
        <p:nvSpPr>
          <p:cNvPr id="67587" name="Rectangle 2"/>
          <p:cNvSpPr>
            <a:spLocks noGrp="1" noRot="1" noChangeAspect="1" noChangeArrowheads="1" noTextEdit="1"/>
          </p:cNvSpPr>
          <p:nvPr>
            <p:ph type="sldImg"/>
          </p:nvPr>
        </p:nvSpPr>
        <p:spPr bwMode="auto">
          <a:xfrm>
            <a:off x="1108075"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Hemos visto dónde se pueden encontrar los pesticidas – veamos de qué maneras pueden +pasar a los cuerpos de niños.</a:t>
            </a:r>
          </a:p>
          <a:p>
            <a:pPr eaLnBrk="1" hangingPunct="1">
              <a:spcBef>
                <a:spcPct val="0"/>
              </a:spcBef>
            </a:pPr>
            <a:endParaRPr lang="en-US" altLang="en-US" smtClean="0"/>
          </a:p>
          <a:p>
            <a:pPr eaLnBrk="1" hangingPunct="1">
              <a:spcBef>
                <a:spcPct val="0"/>
              </a:spcBef>
            </a:pPr>
            <a:r>
              <a:rPr lang="en-US" altLang="en-US" smtClean="0"/>
              <a:t>La exposición a pesticidas se da principalmente por la piel, el órgano más grande. Los niños tienen una mayor superficie por área de piel en relación al tamaño de su cuerpo que los adultos. Similarmente, tienen una tasa respiratoria más alta, y esto hace que inhalen pesticidas suspendidos en el aire a un ritmo más rápido.</a:t>
            </a:r>
          </a:p>
          <a:p>
            <a:pPr eaLnBrk="1" hangingPunct="1">
              <a:spcBef>
                <a:spcPct val="0"/>
              </a:spcBef>
            </a:pPr>
            <a:endParaRPr lang="en-US" altLang="en-US" smtClean="0"/>
          </a:p>
          <a:p>
            <a:pPr eaLnBrk="1" hangingPunct="1">
              <a:spcBef>
                <a:spcPct val="0"/>
              </a:spcBef>
            </a:pPr>
            <a:r>
              <a:rPr lang="en-US" altLang="en-US" smtClean="0"/>
              <a:t>Si bien los pesticidas contaminan aire, suelo, alimentos y superficies en los centros de cuidado infantil; los estudios que examinan la exposición de los niños a los pesticidas indican que el mayor número y las más altas concentraciones de químicos seguido se acumulan en el polvo  doméstico. Como las zonas donde los niños respiran están más cerca del suelo, ellos sufren más altas exposiciones a pesticidas en alfombras y polvo que los adultos. Algunos pesticidas pueden permanecer en espacios interiores por meses y hasta por años.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C866B56-2995-4927-B846-76E060DA3E89}" type="slidenum">
              <a:rPr lang="en-US" altLang="en-US" smtClean="0">
                <a:latin typeface="Arial" pitchFamily="34" charset="0"/>
                <a:ea typeface="ヒラギノ角ゴ Pro W3"/>
                <a:cs typeface="ヒラギノ角ゴ Pro W3"/>
              </a:rPr>
              <a:pPr eaLnBrk="1" hangingPunct="1">
                <a:spcBef>
                  <a:spcPct val="0"/>
                </a:spcBef>
              </a:pPr>
              <a:t>18</a:t>
            </a:fld>
            <a:endParaRPr lang="en-US" altLang="en-US" smtClean="0">
              <a:latin typeface="Arial" pitchFamily="34" charset="0"/>
              <a:ea typeface="ヒラギノ角ゴ Pro W3"/>
              <a:cs typeface="ヒラギノ角ゴ Pro W3"/>
            </a:endParaRPr>
          </a:p>
        </p:txBody>
      </p:sp>
      <p:sp>
        <p:nvSpPr>
          <p:cNvPr id="68611" name="Rectangle 2"/>
          <p:cNvSpPr>
            <a:spLocks noGrp="1" noRot="1" noChangeAspect="1" noChangeArrowheads="1" noTextEdit="1"/>
          </p:cNvSpPr>
          <p:nvPr>
            <p:ph type="sldImg"/>
          </p:nvPr>
        </p:nvSpPr>
        <p:spPr bwMode="auto">
          <a:xfrm>
            <a:off x="1108075"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Para </a:t>
            </a:r>
            <a:r>
              <a:rPr lang="en-US" altLang="en-US" dirty="0" err="1" smtClean="0"/>
              <a:t>darnos</a:t>
            </a:r>
            <a:r>
              <a:rPr lang="en-US" altLang="en-US" dirty="0" smtClean="0"/>
              <a:t> </a:t>
            </a:r>
            <a:r>
              <a:rPr lang="en-US" altLang="en-US" dirty="0" err="1" smtClean="0"/>
              <a:t>una</a:t>
            </a:r>
            <a:r>
              <a:rPr lang="en-US" altLang="en-US" dirty="0" smtClean="0"/>
              <a:t> idea de </a:t>
            </a:r>
            <a:r>
              <a:rPr lang="en-US" altLang="en-US" dirty="0" err="1" smtClean="0"/>
              <a:t>qué</a:t>
            </a:r>
            <a:r>
              <a:rPr lang="en-US" altLang="en-US" dirty="0" smtClean="0"/>
              <a:t> tan </a:t>
            </a:r>
            <a:r>
              <a:rPr lang="en-US" altLang="en-US" dirty="0" err="1" smtClean="0"/>
              <a:t>dominantes</a:t>
            </a:r>
            <a:r>
              <a:rPr lang="en-US" altLang="en-US" dirty="0" smtClean="0"/>
              <a:t> y </a:t>
            </a:r>
            <a:r>
              <a:rPr lang="en-US" altLang="en-US" dirty="0" err="1" smtClean="0"/>
              <a:t>presentes</a:t>
            </a:r>
            <a:r>
              <a:rPr lang="en-US" altLang="en-US" dirty="0" smtClean="0"/>
              <a:t> son los </a:t>
            </a:r>
            <a:r>
              <a:rPr lang="en-US" altLang="en-US" dirty="0" err="1" smtClean="0"/>
              <a:t>pesticidas</a:t>
            </a:r>
            <a:r>
              <a:rPr lang="en-US" altLang="en-US" dirty="0" smtClean="0"/>
              <a:t> </a:t>
            </a:r>
            <a:r>
              <a:rPr lang="en-US" altLang="en-US" dirty="0" err="1" smtClean="0"/>
              <a:t>en</a:t>
            </a:r>
            <a:r>
              <a:rPr lang="en-US" altLang="en-US" dirty="0" smtClean="0"/>
              <a:t> </a:t>
            </a:r>
            <a:r>
              <a:rPr lang="en-US" altLang="en-US" dirty="0" err="1" smtClean="0"/>
              <a:t>nuestra</a:t>
            </a:r>
            <a:r>
              <a:rPr lang="en-US" altLang="en-US" dirty="0" smtClean="0"/>
              <a:t> </a:t>
            </a:r>
            <a:r>
              <a:rPr lang="en-US" altLang="en-US" dirty="0" err="1" smtClean="0"/>
              <a:t>vida</a:t>
            </a:r>
            <a:r>
              <a:rPr lang="en-US" altLang="en-US" dirty="0" smtClean="0"/>
              <a:t> </a:t>
            </a:r>
            <a:r>
              <a:rPr lang="en-US" altLang="en-US" dirty="0" err="1" smtClean="0"/>
              <a:t>diaria</a:t>
            </a:r>
            <a:r>
              <a:rPr lang="en-US" altLang="en-US" dirty="0" smtClean="0"/>
              <a:t>, </a:t>
            </a:r>
            <a:r>
              <a:rPr lang="en-US" altLang="en-US" dirty="0" err="1" smtClean="0"/>
              <a:t>veamos</a:t>
            </a:r>
            <a:r>
              <a:rPr lang="en-US" altLang="en-US" dirty="0" smtClean="0"/>
              <a:t> </a:t>
            </a:r>
            <a:r>
              <a:rPr lang="en-US" altLang="en-US" dirty="0" err="1" smtClean="0"/>
              <a:t>en</a:t>
            </a:r>
            <a:r>
              <a:rPr lang="en-US" altLang="en-US" dirty="0" smtClean="0"/>
              <a:t> </a:t>
            </a:r>
            <a:r>
              <a:rPr lang="en-US" altLang="en-US" dirty="0" err="1" smtClean="0"/>
              <a:t>dónde</a:t>
            </a:r>
            <a:r>
              <a:rPr lang="en-US" altLang="en-US" dirty="0" smtClean="0"/>
              <a:t> los </a:t>
            </a:r>
            <a:r>
              <a:rPr lang="en-US" altLang="en-US" dirty="0" err="1" smtClean="0"/>
              <a:t>podemos</a:t>
            </a:r>
            <a:r>
              <a:rPr lang="en-US" altLang="en-US" dirty="0" smtClean="0"/>
              <a:t> </a:t>
            </a:r>
            <a:r>
              <a:rPr lang="en-US" altLang="en-US" dirty="0" err="1" smtClean="0"/>
              <a:t>encontrar</a:t>
            </a:r>
            <a:r>
              <a:rPr lang="en-US" altLang="en-US" dirty="0" smtClean="0"/>
              <a:t>. </a:t>
            </a:r>
            <a:r>
              <a:rPr lang="en-US" altLang="en-US" dirty="0" err="1" smtClean="0"/>
              <a:t>Esto</a:t>
            </a:r>
            <a:r>
              <a:rPr lang="en-US" altLang="en-US" dirty="0" smtClean="0"/>
              <a:t> </a:t>
            </a:r>
            <a:r>
              <a:rPr lang="en-US" altLang="en-US" dirty="0" err="1" smtClean="0"/>
              <a:t>nos</a:t>
            </a:r>
            <a:r>
              <a:rPr lang="en-US" altLang="en-US" dirty="0" smtClean="0"/>
              <a:t> </a:t>
            </a:r>
            <a:r>
              <a:rPr lang="en-US" altLang="en-US" dirty="0" err="1" smtClean="0"/>
              <a:t>ayudará</a:t>
            </a:r>
            <a:r>
              <a:rPr lang="en-US" altLang="en-US" dirty="0" smtClean="0"/>
              <a:t> a </a:t>
            </a:r>
            <a:r>
              <a:rPr lang="en-US" altLang="en-US" dirty="0" err="1" smtClean="0"/>
              <a:t>pensar</a:t>
            </a:r>
            <a:r>
              <a:rPr lang="en-US" altLang="en-US" dirty="0" smtClean="0"/>
              <a:t> </a:t>
            </a:r>
            <a:r>
              <a:rPr lang="en-US" altLang="en-US" dirty="0" err="1" smtClean="0"/>
              <a:t>en</a:t>
            </a:r>
            <a:r>
              <a:rPr lang="en-US" altLang="en-US" dirty="0" smtClean="0"/>
              <a:t> </a:t>
            </a:r>
            <a:r>
              <a:rPr lang="en-US" altLang="en-US" dirty="0" err="1" smtClean="0"/>
              <a:t>dónde</a:t>
            </a:r>
            <a:r>
              <a:rPr lang="en-US" altLang="en-US" dirty="0" smtClean="0"/>
              <a:t> </a:t>
            </a:r>
            <a:r>
              <a:rPr lang="en-US" altLang="en-US" dirty="0" err="1" smtClean="0"/>
              <a:t>debemos</a:t>
            </a:r>
            <a:r>
              <a:rPr lang="en-US" altLang="en-US" dirty="0" smtClean="0"/>
              <a:t> de </a:t>
            </a:r>
            <a:r>
              <a:rPr lang="en-US" altLang="en-US" dirty="0" err="1" smtClean="0"/>
              <a:t>poner</a:t>
            </a:r>
            <a:r>
              <a:rPr lang="en-US" altLang="en-US" dirty="0" smtClean="0"/>
              <a:t> </a:t>
            </a:r>
            <a:r>
              <a:rPr lang="en-US" altLang="en-US" dirty="0" err="1" smtClean="0"/>
              <a:t>nuestra</a:t>
            </a:r>
            <a:r>
              <a:rPr lang="en-US" altLang="en-US" dirty="0" smtClean="0"/>
              <a:t> </a:t>
            </a:r>
            <a:r>
              <a:rPr lang="en-US" altLang="en-US" dirty="0" err="1" smtClean="0"/>
              <a:t>atención</a:t>
            </a:r>
            <a:r>
              <a:rPr lang="en-US" altLang="en-US" dirty="0" smtClean="0"/>
              <a:t> y </a:t>
            </a:r>
            <a:r>
              <a:rPr lang="en-US" altLang="en-US" dirty="0" err="1" smtClean="0"/>
              <a:t>energías</a:t>
            </a:r>
            <a:r>
              <a:rPr lang="en-US" altLang="en-US" dirty="0" smtClean="0"/>
              <a:t> para </a:t>
            </a:r>
            <a:r>
              <a:rPr lang="en-US" altLang="en-US" dirty="0" err="1" smtClean="0"/>
              <a:t>asegurarnos</a:t>
            </a:r>
            <a:r>
              <a:rPr lang="en-US" altLang="en-US" dirty="0" smtClean="0"/>
              <a:t> de </a:t>
            </a:r>
            <a:r>
              <a:rPr lang="en-US" altLang="en-US" dirty="0" err="1" smtClean="0"/>
              <a:t>que</a:t>
            </a:r>
            <a:r>
              <a:rPr lang="en-US" altLang="en-US" dirty="0" smtClean="0"/>
              <a:t> los </a:t>
            </a:r>
            <a:r>
              <a:rPr lang="en-US" altLang="en-US" dirty="0" err="1" smtClean="0"/>
              <a:t>niños</a:t>
            </a:r>
            <a:r>
              <a:rPr lang="en-US" altLang="en-US" dirty="0" smtClean="0"/>
              <a:t> </a:t>
            </a:r>
            <a:r>
              <a:rPr lang="en-US" altLang="en-US" dirty="0" err="1" smtClean="0"/>
              <a:t>tengan</a:t>
            </a:r>
            <a:r>
              <a:rPr lang="en-US" altLang="en-US" dirty="0" smtClean="0"/>
              <a:t> la </a:t>
            </a:r>
            <a:r>
              <a:rPr lang="en-US" altLang="en-US" dirty="0" err="1" smtClean="0"/>
              <a:t>mínima</a:t>
            </a:r>
            <a:r>
              <a:rPr lang="en-US" altLang="en-US" dirty="0" smtClean="0"/>
              <a:t> </a:t>
            </a:r>
            <a:r>
              <a:rPr lang="en-US" altLang="en-US" dirty="0" err="1" smtClean="0"/>
              <a:t>exposición</a:t>
            </a:r>
            <a:r>
              <a:rPr lang="en-US" altLang="en-US" dirty="0" smtClean="0"/>
              <a:t> a </a:t>
            </a:r>
            <a:r>
              <a:rPr lang="en-US" altLang="en-US" dirty="0" err="1" smtClean="0"/>
              <a:t>pesticidas</a:t>
            </a:r>
            <a:r>
              <a:rPr lang="en-US" altLang="en-US" dirty="0" smtClean="0"/>
              <a:t> </a:t>
            </a:r>
            <a:r>
              <a:rPr lang="en-US" altLang="en-US" dirty="0" err="1" smtClean="0"/>
              <a:t>posible</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Los </a:t>
            </a:r>
            <a:r>
              <a:rPr lang="en-US" altLang="en-US" dirty="0" err="1" smtClean="0"/>
              <a:t>pesticidas</a:t>
            </a:r>
            <a:r>
              <a:rPr lang="en-US" altLang="en-US" dirty="0" smtClean="0"/>
              <a:t> </a:t>
            </a:r>
            <a:r>
              <a:rPr lang="en-US" altLang="en-US" dirty="0" err="1" smtClean="0"/>
              <a:t>pueden</a:t>
            </a:r>
            <a:r>
              <a:rPr lang="en-US" altLang="en-US" dirty="0" smtClean="0"/>
              <a:t> </a:t>
            </a:r>
            <a:r>
              <a:rPr lang="en-US" altLang="en-US" dirty="0" err="1" smtClean="0"/>
              <a:t>usarse</a:t>
            </a:r>
            <a:r>
              <a:rPr lang="en-US" altLang="en-US" dirty="0" smtClean="0"/>
              <a:t> </a:t>
            </a:r>
            <a:r>
              <a:rPr lang="en-US" altLang="en-US" dirty="0" err="1" smtClean="0"/>
              <a:t>afuera</a:t>
            </a:r>
            <a:r>
              <a:rPr lang="en-US" altLang="en-US" dirty="0" smtClean="0"/>
              <a:t>, </a:t>
            </a:r>
            <a:r>
              <a:rPr lang="en-US" altLang="en-US" dirty="0" err="1" smtClean="0"/>
              <a:t>como</a:t>
            </a:r>
            <a:r>
              <a:rPr lang="en-US" altLang="en-US" dirty="0" smtClean="0"/>
              <a:t> </a:t>
            </a:r>
            <a:r>
              <a:rPr lang="en-US" altLang="en-US" dirty="0" err="1" smtClean="0"/>
              <a:t>en</a:t>
            </a:r>
            <a:r>
              <a:rPr lang="en-US" altLang="en-US" dirty="0" smtClean="0"/>
              <a:t> los </a:t>
            </a:r>
            <a:r>
              <a:rPr lang="en-US" altLang="en-US" dirty="0" err="1" smtClean="0"/>
              <a:t>jardines</a:t>
            </a:r>
            <a:r>
              <a:rPr lang="en-US" altLang="en-US" dirty="0" smtClean="0"/>
              <a:t>. </a:t>
            </a:r>
            <a:r>
              <a:rPr lang="en-US" altLang="en-US" dirty="0" err="1" smtClean="0"/>
              <a:t>También</a:t>
            </a:r>
            <a:r>
              <a:rPr lang="en-US" altLang="en-US" dirty="0" smtClean="0"/>
              <a:t> son </a:t>
            </a:r>
            <a:r>
              <a:rPr lang="en-US" altLang="en-US" dirty="0" err="1" smtClean="0"/>
              <a:t>usados</a:t>
            </a:r>
            <a:r>
              <a:rPr lang="en-US" altLang="en-US" dirty="0" smtClean="0"/>
              <a:t> </a:t>
            </a:r>
            <a:r>
              <a:rPr lang="en-US" altLang="en-US" dirty="0" err="1" smtClean="0"/>
              <a:t>dentro</a:t>
            </a:r>
            <a:r>
              <a:rPr lang="en-US" altLang="en-US" dirty="0" smtClean="0"/>
              <a:t> y </a:t>
            </a:r>
            <a:r>
              <a:rPr lang="en-US" altLang="en-US" dirty="0" err="1" smtClean="0"/>
              <a:t>fuera</a:t>
            </a:r>
            <a:r>
              <a:rPr lang="en-US" altLang="en-US" dirty="0" smtClean="0"/>
              <a:t> de </a:t>
            </a:r>
            <a:r>
              <a:rPr lang="en-US" altLang="en-US" dirty="0" err="1" smtClean="0"/>
              <a:t>edificios</a:t>
            </a:r>
            <a:r>
              <a:rPr lang="en-US" altLang="en-US" dirty="0" smtClean="0"/>
              <a:t> </a:t>
            </a:r>
            <a:r>
              <a:rPr lang="en-US" altLang="en-US" dirty="0" err="1" smtClean="0"/>
              <a:t>como</a:t>
            </a:r>
            <a:r>
              <a:rPr lang="en-US" altLang="en-US" dirty="0" smtClean="0"/>
              <a:t> </a:t>
            </a:r>
            <a:r>
              <a:rPr lang="en-US" altLang="en-US" dirty="0" err="1" smtClean="0"/>
              <a:t>en</a:t>
            </a:r>
            <a:r>
              <a:rPr lang="en-US" altLang="en-US" dirty="0" smtClean="0"/>
              <a:t> casas y </a:t>
            </a:r>
            <a:r>
              <a:rPr lang="en-US" altLang="en-US" dirty="0" err="1" smtClean="0"/>
              <a:t>salones</a:t>
            </a:r>
            <a:r>
              <a:rPr lang="en-US" altLang="en-US" dirty="0" smtClean="0"/>
              <a:t> de </a:t>
            </a:r>
            <a:r>
              <a:rPr lang="en-US" altLang="en-US" dirty="0" err="1" smtClean="0"/>
              <a:t>clases</a:t>
            </a:r>
            <a:r>
              <a:rPr lang="en-US" altLang="en-US" dirty="0" smtClean="0"/>
              <a:t>.  </a:t>
            </a:r>
          </a:p>
          <a:p>
            <a:pPr eaLnBrk="1" hangingPunct="1">
              <a:spcBef>
                <a:spcPct val="0"/>
              </a:spcBef>
            </a:pPr>
            <a:endParaRPr lang="en-US" altLang="en-US" dirty="0" smtClean="0"/>
          </a:p>
        </p:txBody>
      </p:sp>
    </p:spTree>
    <p:extLst>
      <p:ext uri="{BB962C8B-B14F-4D97-AF65-F5344CB8AC3E}">
        <p14:creationId xmlns:p14="http://schemas.microsoft.com/office/powerpoint/2010/main" val="37651554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sz="1200" kern="1200" dirty="0" smtClean="0">
                <a:solidFill>
                  <a:schemeClr val="tx1"/>
                </a:solidFill>
                <a:effectLst/>
                <a:latin typeface="+mn-lt"/>
                <a:ea typeface="+mn-ea"/>
                <a:cs typeface="+mn-cs"/>
              </a:rPr>
              <a:t>Sabemos que los pesticidas se encuentran en las frutas y las verduras, pero no todo el mundo puede permitirse comprar frutas y verduras orgánicas todo el tiempo. El Comité Medioambiental (</a:t>
            </a:r>
            <a:r>
              <a:rPr lang="es-US" sz="1200" kern="1200" dirty="0" err="1" smtClean="0">
                <a:solidFill>
                  <a:schemeClr val="tx1"/>
                </a:solidFill>
                <a:effectLst/>
                <a:latin typeface="+mn-lt"/>
                <a:ea typeface="+mn-ea"/>
                <a:cs typeface="+mn-cs"/>
              </a:rPr>
              <a:t>Environmental</a:t>
            </a:r>
            <a:r>
              <a:rPr lang="es-US" sz="1200" kern="1200" dirty="0" smtClean="0">
                <a:solidFill>
                  <a:schemeClr val="tx1"/>
                </a:solidFill>
                <a:effectLst/>
                <a:latin typeface="+mn-lt"/>
                <a:ea typeface="+mn-ea"/>
                <a:cs typeface="+mn-cs"/>
              </a:rPr>
              <a:t> </a:t>
            </a:r>
            <a:r>
              <a:rPr lang="es-US" sz="1200" kern="1200" dirty="0" err="1" smtClean="0">
                <a:solidFill>
                  <a:schemeClr val="tx1"/>
                </a:solidFill>
                <a:effectLst/>
                <a:latin typeface="+mn-lt"/>
                <a:ea typeface="+mn-ea"/>
                <a:cs typeface="+mn-cs"/>
              </a:rPr>
              <a:t>Working</a:t>
            </a:r>
            <a:r>
              <a:rPr lang="es-US" sz="1200" kern="1200" dirty="0" smtClean="0">
                <a:solidFill>
                  <a:schemeClr val="tx1"/>
                </a:solidFill>
                <a:effectLst/>
                <a:latin typeface="+mn-lt"/>
                <a:ea typeface="+mn-ea"/>
                <a:cs typeface="+mn-cs"/>
              </a:rPr>
              <a:t> </a:t>
            </a:r>
            <a:r>
              <a:rPr lang="es-US" sz="1200" kern="1200" dirty="0" err="1" smtClean="0">
                <a:solidFill>
                  <a:schemeClr val="tx1"/>
                </a:solidFill>
                <a:effectLst/>
                <a:latin typeface="+mn-lt"/>
                <a:ea typeface="+mn-ea"/>
                <a:cs typeface="+mn-cs"/>
              </a:rPr>
              <a:t>Group</a:t>
            </a:r>
            <a:r>
              <a:rPr lang="es-US" sz="1200" kern="1200" dirty="0" smtClean="0">
                <a:solidFill>
                  <a:schemeClr val="tx1"/>
                </a:solidFill>
                <a:effectLst/>
                <a:latin typeface="+mn-lt"/>
                <a:ea typeface="+mn-ea"/>
                <a:cs typeface="+mn-cs"/>
              </a:rPr>
              <a:t>, EWG) elabora una guía anual para ayudar a los consumidores a priorizar qué clase de frutas y verduras es mejor comprar orgánicas. </a:t>
            </a:r>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La </a:t>
            </a:r>
            <a:r>
              <a:rPr lang="es-US" sz="1200" kern="1200" dirty="0" err="1" smtClean="0">
                <a:solidFill>
                  <a:schemeClr val="tx1"/>
                </a:solidFill>
                <a:effectLst/>
                <a:latin typeface="+mn-lt"/>
                <a:ea typeface="+mn-ea"/>
                <a:cs typeface="+mn-cs"/>
              </a:rPr>
              <a:t>Shopper’s</a:t>
            </a:r>
            <a:r>
              <a:rPr lang="es-US" sz="1200" kern="1200" dirty="0" smtClean="0">
                <a:solidFill>
                  <a:schemeClr val="tx1"/>
                </a:solidFill>
                <a:effectLst/>
                <a:latin typeface="+mn-lt"/>
                <a:ea typeface="+mn-ea"/>
                <a:cs typeface="+mn-cs"/>
              </a:rPr>
              <a:t> </a:t>
            </a:r>
            <a:r>
              <a:rPr lang="es-US" sz="1200" kern="1200" dirty="0" err="1" smtClean="0">
                <a:solidFill>
                  <a:schemeClr val="tx1"/>
                </a:solidFill>
                <a:effectLst/>
                <a:latin typeface="+mn-lt"/>
                <a:ea typeface="+mn-ea"/>
                <a:cs typeface="+mn-cs"/>
              </a:rPr>
              <a:t>Guide</a:t>
            </a:r>
            <a:r>
              <a:rPr lang="es-US" sz="1200" kern="1200" dirty="0" smtClean="0">
                <a:solidFill>
                  <a:schemeClr val="tx1"/>
                </a:solidFill>
                <a:effectLst/>
                <a:latin typeface="+mn-lt"/>
                <a:ea typeface="+mn-ea"/>
                <a:cs typeface="+mn-cs"/>
              </a:rPr>
              <a:t> to </a:t>
            </a:r>
            <a:r>
              <a:rPr lang="es-US" sz="1200" kern="1200" dirty="0" err="1" smtClean="0">
                <a:solidFill>
                  <a:schemeClr val="tx1"/>
                </a:solidFill>
                <a:effectLst/>
                <a:latin typeface="+mn-lt"/>
                <a:ea typeface="+mn-ea"/>
                <a:cs typeface="+mn-cs"/>
              </a:rPr>
              <a:t>Pesticides</a:t>
            </a:r>
            <a:r>
              <a:rPr lang="es-US" sz="1200" kern="1200" dirty="0" smtClean="0">
                <a:solidFill>
                  <a:schemeClr val="tx1"/>
                </a:solidFill>
                <a:effectLst/>
                <a:latin typeface="+mn-lt"/>
                <a:ea typeface="+mn-ea"/>
                <a:cs typeface="+mn-cs"/>
              </a:rPr>
              <a:t> in Produce™ de EWG, actualizada cada año desde 2004, clasifica la contaminación por pesticidas en 48 frutas y verduras populares. </a:t>
            </a:r>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Los padres que buscan ayudar a reducir la exposición a los pesticidas de sus niños sin dejar de comer frutas y verduras saludables en abundancia pueden consultar la guía de EWG como un recurso fácil de usar cuando compran en la tienda.</a:t>
            </a:r>
            <a:endParaRPr lang="en-US" sz="1200" kern="1200" dirty="0" smtClean="0">
              <a:solidFill>
                <a:schemeClr val="tx1"/>
              </a:solidFill>
              <a:effectLst/>
              <a:latin typeface="+mn-lt"/>
              <a:ea typeface="+mn-ea"/>
              <a:cs typeface="+mn-cs"/>
            </a:endParaRPr>
          </a:p>
          <a:p>
            <a:endParaRPr lang="en-US" altLang="en-US" dirty="0" smtClean="0"/>
          </a:p>
        </p:txBody>
      </p:sp>
      <p:sp>
        <p:nvSpPr>
          <p:cNvPr id="4" name="Slide Number Placeholder 3"/>
          <p:cNvSpPr>
            <a:spLocks noGrp="1"/>
          </p:cNvSpPr>
          <p:nvPr>
            <p:ph type="sldNum" sz="quarter" idx="5"/>
          </p:nvPr>
        </p:nvSpPr>
        <p:spPr/>
        <p:txBody>
          <a:bodyPr/>
          <a:lstStyle/>
          <a:p>
            <a:pPr>
              <a:defRPr/>
            </a:pPr>
            <a:fld id="{8163F1B4-B3C0-4180-BFBF-5FFEEB012DB0}" type="slidenum">
              <a:rPr lang="en-US" smtClean="0"/>
              <a:pPr>
                <a:defRPr/>
              </a:pPr>
              <a:t>19</a:t>
            </a:fld>
            <a:endParaRPr lang="en-US" dirty="0"/>
          </a:p>
        </p:txBody>
      </p:sp>
    </p:spTree>
    <p:extLst>
      <p:ext uri="{BB962C8B-B14F-4D97-AF65-F5344CB8AC3E}">
        <p14:creationId xmlns:p14="http://schemas.microsoft.com/office/powerpoint/2010/main" val="1891009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A1B001D0-B561-4FA8-B9C0-22680C26B9D8}" type="slidenum">
              <a:rPr lang="en-US" altLang="en-US"/>
              <a:pPr eaLnBrk="1" hangingPunct="1">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46150" eaLnBrk="1" hangingPunct="1">
              <a:spcBef>
                <a:spcPct val="0"/>
              </a:spcBef>
            </a:pPr>
            <a:r>
              <a:rPr lang="en-US" altLang="en-US" sz="800" dirty="0" smtClean="0"/>
              <a:t>El </a:t>
            </a:r>
            <a:r>
              <a:rPr lang="en-US" altLang="en-US" sz="800" dirty="0" err="1" smtClean="0"/>
              <a:t>Departamento</a:t>
            </a:r>
            <a:r>
              <a:rPr lang="en-US" altLang="en-US" sz="800" dirty="0" smtClean="0"/>
              <a:t> de </a:t>
            </a:r>
            <a:r>
              <a:rPr lang="en-US" altLang="en-US" sz="800" dirty="0" err="1" smtClean="0"/>
              <a:t>Reglamentación</a:t>
            </a:r>
            <a:r>
              <a:rPr lang="en-US" altLang="en-US" sz="800" dirty="0" smtClean="0"/>
              <a:t> de </a:t>
            </a:r>
            <a:r>
              <a:rPr lang="en-US" altLang="en-US" sz="800" dirty="0" err="1" smtClean="0"/>
              <a:t>Pesticidas</a:t>
            </a:r>
            <a:r>
              <a:rPr lang="en-US" altLang="en-US" sz="800" dirty="0" smtClean="0"/>
              <a:t> </a:t>
            </a:r>
            <a:r>
              <a:rPr lang="en-US" altLang="en-US" sz="800" dirty="0" err="1" smtClean="0"/>
              <a:t>financió</a:t>
            </a:r>
            <a:r>
              <a:rPr lang="en-US" altLang="en-US" sz="800" dirty="0" smtClean="0"/>
              <a:t> </a:t>
            </a:r>
            <a:r>
              <a:rPr lang="en-US" altLang="en-US" sz="800" dirty="0" err="1" smtClean="0"/>
              <a:t>una</a:t>
            </a:r>
            <a:r>
              <a:rPr lang="en-US" altLang="en-US" sz="800" dirty="0" smtClean="0"/>
              <a:t> </a:t>
            </a:r>
            <a:r>
              <a:rPr lang="en-US" altLang="en-US" sz="800" dirty="0" err="1" smtClean="0"/>
              <a:t>encuesta</a:t>
            </a:r>
            <a:r>
              <a:rPr lang="en-US" altLang="en-US" sz="800" dirty="0" smtClean="0"/>
              <a:t> de </a:t>
            </a:r>
            <a:r>
              <a:rPr lang="en-US" altLang="en-US" sz="800" dirty="0" err="1" smtClean="0"/>
              <a:t>centros</a:t>
            </a:r>
            <a:r>
              <a:rPr lang="en-US" altLang="en-US" sz="800" dirty="0" smtClean="0"/>
              <a:t> de </a:t>
            </a:r>
            <a:r>
              <a:rPr lang="en-US" altLang="en-US" sz="800" dirty="0" err="1" smtClean="0"/>
              <a:t>cuidado</a:t>
            </a:r>
            <a:r>
              <a:rPr lang="en-US" altLang="en-US" sz="800" dirty="0" smtClean="0"/>
              <a:t> </a:t>
            </a:r>
            <a:r>
              <a:rPr lang="en-US" altLang="en-US" sz="800" dirty="0" err="1" smtClean="0"/>
              <a:t>infantil</a:t>
            </a:r>
            <a:r>
              <a:rPr lang="en-US" altLang="en-US" sz="800" dirty="0" smtClean="0"/>
              <a:t> </a:t>
            </a:r>
            <a:r>
              <a:rPr lang="en-US" altLang="en-US" sz="800" dirty="0" err="1" smtClean="0"/>
              <a:t>en</a:t>
            </a:r>
            <a:r>
              <a:rPr lang="en-US" altLang="en-US" sz="800" dirty="0" smtClean="0"/>
              <a:t> California y los </a:t>
            </a:r>
            <a:r>
              <a:rPr lang="en-US" altLang="en-US" sz="800" dirty="0" err="1" smtClean="0"/>
              <a:t>resultados</a:t>
            </a:r>
            <a:r>
              <a:rPr lang="en-US" altLang="en-US" sz="800" dirty="0" smtClean="0"/>
              <a:t> se </a:t>
            </a:r>
            <a:r>
              <a:rPr lang="en-US" altLang="en-US" sz="800" dirty="0" err="1" smtClean="0"/>
              <a:t>publicarán</a:t>
            </a:r>
            <a:r>
              <a:rPr lang="en-US" altLang="en-US" sz="800" dirty="0" smtClean="0"/>
              <a:t> pronto. </a:t>
            </a:r>
            <a:r>
              <a:rPr lang="en-US" altLang="en-US" sz="800" dirty="0" err="1" smtClean="0"/>
              <a:t>Esta</a:t>
            </a:r>
            <a:r>
              <a:rPr lang="en-US" altLang="en-US" sz="800" dirty="0" smtClean="0"/>
              <a:t> </a:t>
            </a:r>
            <a:r>
              <a:rPr lang="en-US" altLang="en-US" sz="800" dirty="0" err="1" smtClean="0"/>
              <a:t>tabla</a:t>
            </a:r>
            <a:r>
              <a:rPr lang="en-US" altLang="en-US" sz="800" dirty="0" smtClean="0"/>
              <a:t> resume los </a:t>
            </a:r>
            <a:r>
              <a:rPr lang="en-US" altLang="en-US" sz="800" dirty="0" err="1" smtClean="0"/>
              <a:t>resultados</a:t>
            </a:r>
            <a:r>
              <a:rPr lang="en-US" altLang="en-US" sz="800" dirty="0" smtClean="0"/>
              <a:t> de la </a:t>
            </a:r>
            <a:r>
              <a:rPr lang="en-US" altLang="en-US" sz="800" dirty="0" err="1" smtClean="0"/>
              <a:t>encuesta</a:t>
            </a:r>
            <a:r>
              <a:rPr lang="en-US" altLang="en-US" sz="800" dirty="0" smtClean="0"/>
              <a:t>. Antes de </a:t>
            </a:r>
            <a:r>
              <a:rPr lang="en-US" altLang="en-US" sz="800" dirty="0" err="1" smtClean="0"/>
              <a:t>mostrársela</a:t>
            </a:r>
            <a:r>
              <a:rPr lang="en-US" altLang="en-US" sz="800" dirty="0" smtClean="0"/>
              <a:t> ¿Me </a:t>
            </a:r>
            <a:r>
              <a:rPr lang="en-US" altLang="en-US" sz="800" dirty="0" err="1" smtClean="0"/>
              <a:t>podría</a:t>
            </a:r>
            <a:r>
              <a:rPr lang="en-US" altLang="en-US" sz="800" dirty="0" smtClean="0"/>
              <a:t> </a:t>
            </a:r>
            <a:r>
              <a:rPr lang="en-US" altLang="en-US" sz="800" dirty="0" err="1" smtClean="0"/>
              <a:t>decir</a:t>
            </a:r>
            <a:r>
              <a:rPr lang="en-US" altLang="en-US" sz="800" dirty="0" smtClean="0"/>
              <a:t> </a:t>
            </a:r>
            <a:r>
              <a:rPr lang="en-US" altLang="en-US" sz="800" dirty="0" err="1" smtClean="0"/>
              <a:t>alguien</a:t>
            </a:r>
            <a:r>
              <a:rPr lang="en-US" altLang="en-US" sz="800" dirty="0" smtClean="0"/>
              <a:t> </a:t>
            </a:r>
            <a:r>
              <a:rPr lang="en-US" altLang="en-US" sz="800" dirty="0" err="1" smtClean="0"/>
              <a:t>cuál</a:t>
            </a:r>
            <a:r>
              <a:rPr lang="en-US" altLang="en-US" sz="800" dirty="0" smtClean="0"/>
              <a:t> </a:t>
            </a:r>
            <a:r>
              <a:rPr lang="en-US" altLang="en-US" sz="800" dirty="0" err="1" smtClean="0"/>
              <a:t>creen</a:t>
            </a:r>
            <a:r>
              <a:rPr lang="en-US" altLang="en-US" sz="800" dirty="0" smtClean="0"/>
              <a:t> </a:t>
            </a:r>
            <a:r>
              <a:rPr lang="en-US" altLang="en-US" sz="800" dirty="0" err="1" smtClean="0"/>
              <a:t>que</a:t>
            </a:r>
            <a:r>
              <a:rPr lang="en-US" altLang="en-US" sz="800" dirty="0" smtClean="0"/>
              <a:t> sea el </a:t>
            </a:r>
            <a:r>
              <a:rPr lang="en-US" altLang="en-US" sz="800" dirty="0" err="1" smtClean="0"/>
              <a:t>porcentaje</a:t>
            </a:r>
            <a:r>
              <a:rPr lang="en-US" altLang="en-US" sz="800" dirty="0" smtClean="0"/>
              <a:t> de </a:t>
            </a:r>
            <a:r>
              <a:rPr lang="en-US" altLang="en-US" sz="800" dirty="0" err="1" smtClean="0"/>
              <a:t>centros</a:t>
            </a:r>
            <a:r>
              <a:rPr lang="en-US" altLang="en-US" sz="800" dirty="0" smtClean="0"/>
              <a:t> de </a:t>
            </a:r>
            <a:r>
              <a:rPr lang="en-US" altLang="en-US" sz="800" dirty="0" err="1" smtClean="0"/>
              <a:t>cuidado</a:t>
            </a:r>
            <a:r>
              <a:rPr lang="en-US" altLang="en-US" sz="800" dirty="0" smtClean="0"/>
              <a:t> </a:t>
            </a:r>
            <a:r>
              <a:rPr lang="en-US" altLang="en-US" sz="800" dirty="0" err="1" smtClean="0"/>
              <a:t>infantil</a:t>
            </a:r>
            <a:r>
              <a:rPr lang="en-US" altLang="en-US" sz="800" dirty="0" smtClean="0"/>
              <a:t> de California </a:t>
            </a:r>
            <a:r>
              <a:rPr lang="en-US" altLang="en-US" sz="800" dirty="0" err="1" smtClean="0"/>
              <a:t>que</a:t>
            </a:r>
            <a:r>
              <a:rPr lang="en-US" altLang="en-US" sz="800" dirty="0" smtClean="0"/>
              <a:t> </a:t>
            </a:r>
            <a:r>
              <a:rPr lang="en-US" altLang="en-US" sz="800" dirty="0" err="1" smtClean="0"/>
              <a:t>tienen</a:t>
            </a:r>
            <a:r>
              <a:rPr lang="en-US" altLang="en-US" sz="800" dirty="0" smtClean="0"/>
              <a:t> </a:t>
            </a:r>
            <a:r>
              <a:rPr lang="en-US" altLang="en-US" sz="800" dirty="0" err="1" smtClean="0"/>
              <a:t>problemas</a:t>
            </a:r>
            <a:r>
              <a:rPr lang="en-US" altLang="en-US" sz="800" dirty="0" smtClean="0"/>
              <a:t> con </a:t>
            </a:r>
            <a:r>
              <a:rPr lang="en-US" altLang="en-US" sz="800" dirty="0" err="1" smtClean="0"/>
              <a:t>plagas</a:t>
            </a:r>
            <a:r>
              <a:rPr lang="en-US" altLang="en-US" sz="800" dirty="0" smtClean="0"/>
              <a:t>? ¿</a:t>
            </a:r>
            <a:r>
              <a:rPr lang="en-US" altLang="en-US" sz="800" dirty="0" err="1" smtClean="0"/>
              <a:t>Cuántos</a:t>
            </a:r>
            <a:r>
              <a:rPr lang="en-US" altLang="en-US" sz="800" dirty="0" smtClean="0"/>
              <a:t> de </a:t>
            </a:r>
            <a:r>
              <a:rPr lang="en-US" altLang="en-US" sz="800" dirty="0" err="1" smtClean="0"/>
              <a:t>ellos</a:t>
            </a:r>
            <a:r>
              <a:rPr lang="en-US" altLang="en-US" sz="800" dirty="0" smtClean="0"/>
              <a:t> </a:t>
            </a:r>
            <a:r>
              <a:rPr lang="en-US" altLang="en-US" sz="800" dirty="0" err="1" smtClean="0"/>
              <a:t>creen</a:t>
            </a:r>
            <a:r>
              <a:rPr lang="en-US" altLang="en-US" sz="800" dirty="0" smtClean="0"/>
              <a:t> </a:t>
            </a:r>
            <a:r>
              <a:rPr lang="en-US" altLang="en-US" sz="800" dirty="0" err="1" smtClean="0"/>
              <a:t>ustedes</a:t>
            </a:r>
            <a:r>
              <a:rPr lang="en-US" altLang="en-US" sz="800" dirty="0" smtClean="0"/>
              <a:t> </a:t>
            </a:r>
            <a:r>
              <a:rPr lang="en-US" altLang="en-US" sz="800" dirty="0" err="1" smtClean="0"/>
              <a:t>que</a:t>
            </a:r>
            <a:r>
              <a:rPr lang="en-US" altLang="en-US" sz="800" dirty="0" smtClean="0"/>
              <a:t> </a:t>
            </a:r>
            <a:r>
              <a:rPr lang="en-US" altLang="en-US" sz="800" dirty="0" err="1" smtClean="0"/>
              <a:t>usen</a:t>
            </a:r>
            <a:r>
              <a:rPr lang="en-US" altLang="en-US" sz="800" dirty="0" smtClean="0"/>
              <a:t> </a:t>
            </a:r>
            <a:r>
              <a:rPr lang="en-US" altLang="en-US" sz="800" dirty="0" err="1" smtClean="0"/>
              <a:t>pesticidas</a:t>
            </a:r>
            <a:r>
              <a:rPr lang="en-US" altLang="en-US" sz="800" dirty="0" smtClean="0"/>
              <a:t>?  </a:t>
            </a:r>
          </a:p>
          <a:p>
            <a:pPr defTabSz="946150" eaLnBrk="1" hangingPunct="1">
              <a:spcBef>
                <a:spcPct val="0"/>
              </a:spcBef>
            </a:pPr>
            <a:endParaRPr lang="en-US" altLang="en-US" sz="800" dirty="0" smtClean="0"/>
          </a:p>
          <a:p>
            <a:pPr defTabSz="946150" eaLnBrk="1" hangingPunct="1">
              <a:spcBef>
                <a:spcPct val="0"/>
              </a:spcBef>
            </a:pPr>
            <a:r>
              <a:rPr lang="en-US" altLang="en-US" dirty="0" smtClean="0"/>
              <a:t>A </a:t>
            </a:r>
            <a:r>
              <a:rPr lang="en-US" altLang="en-US" dirty="0" err="1" smtClean="0"/>
              <a:t>pesar</a:t>
            </a:r>
            <a:r>
              <a:rPr lang="en-US" altLang="en-US" dirty="0" smtClean="0"/>
              <a:t> de lo </a:t>
            </a:r>
            <a:r>
              <a:rPr lang="en-US" altLang="en-US" dirty="0" err="1" smtClean="0"/>
              <a:t>que</a:t>
            </a:r>
            <a:r>
              <a:rPr lang="en-US" altLang="en-US" dirty="0" smtClean="0"/>
              <a:t> </a:t>
            </a:r>
            <a:r>
              <a:rPr lang="en-US" altLang="en-US" dirty="0" err="1" smtClean="0"/>
              <a:t>sabemos</a:t>
            </a:r>
            <a:r>
              <a:rPr lang="en-US" altLang="en-US" dirty="0" smtClean="0"/>
              <a:t> </a:t>
            </a:r>
            <a:r>
              <a:rPr lang="en-US" altLang="en-US" dirty="0" err="1" smtClean="0"/>
              <a:t>sobre</a:t>
            </a:r>
            <a:r>
              <a:rPr lang="en-US" altLang="en-US" dirty="0" smtClean="0"/>
              <a:t> </a:t>
            </a:r>
            <a:r>
              <a:rPr lang="en-US" altLang="en-US" dirty="0" err="1" smtClean="0"/>
              <a:t>las</a:t>
            </a:r>
            <a:r>
              <a:rPr lang="en-US" altLang="en-US" dirty="0" smtClean="0"/>
              <a:t> </a:t>
            </a:r>
            <a:r>
              <a:rPr lang="en-US" altLang="en-US" dirty="0" err="1" smtClean="0"/>
              <a:t>consecuencias</a:t>
            </a:r>
            <a:r>
              <a:rPr lang="en-US" altLang="en-US" dirty="0" smtClean="0"/>
              <a:t> de </a:t>
            </a:r>
            <a:r>
              <a:rPr lang="en-US" altLang="en-US" dirty="0" err="1" smtClean="0"/>
              <a:t>usar</a:t>
            </a:r>
            <a:r>
              <a:rPr lang="en-US" altLang="en-US" dirty="0" smtClean="0"/>
              <a:t> </a:t>
            </a:r>
            <a:r>
              <a:rPr lang="en-US" altLang="en-US" dirty="0" err="1" smtClean="0"/>
              <a:t>pesticidas</a:t>
            </a:r>
            <a:r>
              <a:rPr lang="en-US" altLang="en-US" dirty="0" smtClean="0"/>
              <a:t>, los </a:t>
            </a:r>
            <a:r>
              <a:rPr lang="en-US" altLang="en-US" dirty="0" err="1" smtClean="0"/>
              <a:t>seguimos</a:t>
            </a:r>
            <a:r>
              <a:rPr lang="en-US" altLang="en-US" dirty="0" smtClean="0"/>
              <a:t> </a:t>
            </a:r>
            <a:r>
              <a:rPr lang="en-US" altLang="en-US" dirty="0" err="1" smtClean="0"/>
              <a:t>usando</a:t>
            </a:r>
            <a:r>
              <a:rPr lang="en-US" altLang="en-US" dirty="0" smtClean="0"/>
              <a:t>. </a:t>
            </a:r>
            <a:r>
              <a:rPr lang="en-US" altLang="en-US" dirty="0" err="1" smtClean="0"/>
              <a:t>Observen</a:t>
            </a:r>
            <a:r>
              <a:rPr lang="en-US" altLang="en-US" dirty="0" smtClean="0"/>
              <a:t> </a:t>
            </a:r>
            <a:r>
              <a:rPr lang="en-US" altLang="en-US" dirty="0" err="1" smtClean="0"/>
              <a:t>especialmente</a:t>
            </a:r>
            <a:r>
              <a:rPr lang="en-US" altLang="en-US" dirty="0" smtClean="0"/>
              <a:t> </a:t>
            </a:r>
            <a:r>
              <a:rPr lang="en-US" altLang="en-US" dirty="0" err="1" smtClean="0"/>
              <a:t>que</a:t>
            </a:r>
            <a:r>
              <a:rPr lang="en-US" altLang="en-US" dirty="0" smtClean="0"/>
              <a:t> 55% de los </a:t>
            </a:r>
            <a:r>
              <a:rPr lang="en-US" altLang="en-US" dirty="0" err="1" smtClean="0"/>
              <a:t>centros</a:t>
            </a:r>
            <a:r>
              <a:rPr lang="en-US" altLang="en-US" dirty="0" smtClean="0"/>
              <a:t> </a:t>
            </a:r>
            <a:r>
              <a:rPr lang="en-US" altLang="en-US" dirty="0" err="1" smtClean="0"/>
              <a:t>están</a:t>
            </a:r>
            <a:r>
              <a:rPr lang="en-US" altLang="en-US" dirty="0" smtClean="0"/>
              <a:t> </a:t>
            </a:r>
            <a:r>
              <a:rPr lang="en-US" altLang="en-US" dirty="0" err="1" smtClean="0"/>
              <a:t>usando</a:t>
            </a:r>
            <a:r>
              <a:rPr lang="en-US" altLang="en-US" dirty="0" smtClean="0"/>
              <a:t> </a:t>
            </a:r>
            <a:r>
              <a:rPr lang="en-US" altLang="en-US" dirty="0" err="1" smtClean="0"/>
              <a:t>pesticidas</a:t>
            </a:r>
            <a:r>
              <a:rPr lang="en-US" altLang="en-US" dirty="0" smtClean="0"/>
              <a:t> y 47% </a:t>
            </a:r>
            <a:r>
              <a:rPr lang="en-US" altLang="en-US" dirty="0" err="1" smtClean="0"/>
              <a:t>usan</a:t>
            </a:r>
            <a:r>
              <a:rPr lang="en-US" altLang="en-US" dirty="0" smtClean="0"/>
              <a:t> sprays (</a:t>
            </a:r>
            <a:r>
              <a:rPr lang="en-US" altLang="en-US" dirty="0" err="1" smtClean="0"/>
              <a:t>aerosoles</a:t>
            </a:r>
            <a:r>
              <a:rPr lang="en-US" altLang="en-US" dirty="0" smtClean="0"/>
              <a:t>) o </a:t>
            </a:r>
            <a:r>
              <a:rPr lang="en-US" altLang="en-US" dirty="0" err="1" smtClean="0"/>
              <a:t>nebulizadores</a:t>
            </a:r>
            <a:r>
              <a:rPr lang="en-US" altLang="en-US" dirty="0" smtClean="0"/>
              <a:t> los </a:t>
            </a:r>
            <a:r>
              <a:rPr lang="en-US" altLang="en-US" dirty="0" err="1" smtClean="0"/>
              <a:t>cuales</a:t>
            </a:r>
            <a:r>
              <a:rPr lang="en-US" altLang="en-US" dirty="0" smtClean="0"/>
              <a:t> son de los </a:t>
            </a:r>
            <a:r>
              <a:rPr lang="en-US" altLang="en-US" dirty="0" err="1" smtClean="0"/>
              <a:t>pesticidas</a:t>
            </a:r>
            <a:r>
              <a:rPr lang="en-US" altLang="en-US" dirty="0" smtClean="0"/>
              <a:t> </a:t>
            </a:r>
            <a:r>
              <a:rPr lang="en-US" altLang="en-US" dirty="0" err="1" smtClean="0"/>
              <a:t>más</a:t>
            </a:r>
            <a:r>
              <a:rPr lang="en-US" altLang="en-US" dirty="0" smtClean="0"/>
              <a:t> </a:t>
            </a:r>
            <a:r>
              <a:rPr lang="en-US" altLang="en-US" dirty="0" err="1" smtClean="0"/>
              <a:t>peligrosos</a:t>
            </a:r>
            <a:r>
              <a:rPr lang="en-US" altLang="en-US" dirty="0" smtClean="0"/>
              <a:t> </a:t>
            </a:r>
            <a:r>
              <a:rPr lang="en-US" altLang="en-US" dirty="0" err="1" smtClean="0"/>
              <a:t>que</a:t>
            </a:r>
            <a:r>
              <a:rPr lang="en-US" altLang="en-US" dirty="0" smtClean="0"/>
              <a:t> se </a:t>
            </a:r>
            <a:r>
              <a:rPr lang="en-US" altLang="en-US" dirty="0" err="1" smtClean="0"/>
              <a:t>dispersan</a:t>
            </a:r>
            <a:r>
              <a:rPr lang="en-US" altLang="en-US" dirty="0" smtClean="0"/>
              <a:t> </a:t>
            </a:r>
            <a:r>
              <a:rPr lang="en-US" altLang="en-US" dirty="0" err="1" smtClean="0"/>
              <a:t>adentro</a:t>
            </a:r>
            <a:r>
              <a:rPr lang="en-US" altLang="en-US" dirty="0" smtClean="0"/>
              <a:t> de </a:t>
            </a:r>
            <a:r>
              <a:rPr lang="en-US" altLang="en-US" dirty="0" err="1" smtClean="0"/>
              <a:t>edificios</a:t>
            </a:r>
            <a:r>
              <a:rPr lang="en-US" altLang="en-US" dirty="0" smtClean="0"/>
              <a:t>.</a:t>
            </a:r>
          </a:p>
          <a:p>
            <a:pPr defTabSz="946150" eaLnBrk="1" hangingPunct="1">
              <a:spcBef>
                <a:spcPct val="0"/>
              </a:spcBef>
            </a:pPr>
            <a:endParaRPr lang="en-US" altLang="en-US" dirty="0" smtClean="0"/>
          </a:p>
          <a:p>
            <a:pPr defTabSz="946150" eaLnBrk="1" hangingPunct="1">
              <a:spcBef>
                <a:spcPct val="0"/>
              </a:spcBef>
            </a:pPr>
            <a:r>
              <a:rPr lang="en-US" altLang="en-US" dirty="0" err="1" smtClean="0"/>
              <a:t>Tenemos</a:t>
            </a:r>
            <a:r>
              <a:rPr lang="en-US" altLang="en-US" dirty="0" smtClean="0"/>
              <a:t> un </a:t>
            </a:r>
            <a:r>
              <a:rPr lang="en-US" altLang="en-US" dirty="0" err="1" smtClean="0"/>
              <a:t>problema</a:t>
            </a:r>
            <a:r>
              <a:rPr lang="en-US" altLang="en-US" dirty="0" smtClean="0"/>
              <a:t>: </a:t>
            </a:r>
            <a:r>
              <a:rPr lang="en-US" altLang="en-US" dirty="0" err="1" smtClean="0"/>
              <a:t>Acabamos</a:t>
            </a:r>
            <a:r>
              <a:rPr lang="en-US" altLang="en-US" dirty="0" smtClean="0"/>
              <a:t> de </a:t>
            </a:r>
            <a:r>
              <a:rPr lang="en-US" altLang="en-US" dirty="0" err="1" smtClean="0"/>
              <a:t>ver</a:t>
            </a:r>
            <a:r>
              <a:rPr lang="en-US" altLang="en-US" dirty="0" smtClean="0"/>
              <a:t> </a:t>
            </a:r>
            <a:r>
              <a:rPr lang="en-US" altLang="en-US" dirty="0" err="1" smtClean="0"/>
              <a:t>qué</a:t>
            </a:r>
            <a:r>
              <a:rPr lang="en-US" altLang="en-US" dirty="0" smtClean="0"/>
              <a:t> tan </a:t>
            </a:r>
            <a:r>
              <a:rPr lang="en-US" altLang="en-US" dirty="0" err="1" smtClean="0"/>
              <a:t>dañinos</a:t>
            </a:r>
            <a:r>
              <a:rPr lang="en-US" altLang="en-US" dirty="0" smtClean="0"/>
              <a:t> </a:t>
            </a:r>
            <a:r>
              <a:rPr lang="en-US" altLang="en-US" dirty="0" err="1" smtClean="0"/>
              <a:t>pueden</a:t>
            </a:r>
            <a:r>
              <a:rPr lang="en-US" altLang="en-US" dirty="0" smtClean="0"/>
              <a:t> </a:t>
            </a:r>
            <a:r>
              <a:rPr lang="en-US" altLang="en-US" dirty="0" err="1" smtClean="0"/>
              <a:t>ser</a:t>
            </a:r>
            <a:r>
              <a:rPr lang="en-US" altLang="en-US" dirty="0" smtClean="0"/>
              <a:t> los </a:t>
            </a:r>
            <a:r>
              <a:rPr lang="en-US" altLang="en-US" dirty="0" err="1" smtClean="0"/>
              <a:t>pesticidas</a:t>
            </a:r>
            <a:r>
              <a:rPr lang="en-US" altLang="en-US" dirty="0" smtClean="0"/>
              <a:t>, </a:t>
            </a:r>
            <a:r>
              <a:rPr lang="en-US" altLang="en-US" dirty="0" err="1" smtClean="0"/>
              <a:t>especialmente</a:t>
            </a:r>
            <a:r>
              <a:rPr lang="en-US" altLang="en-US" dirty="0" smtClean="0"/>
              <a:t> para los </a:t>
            </a:r>
            <a:r>
              <a:rPr lang="en-US" altLang="en-US" dirty="0" err="1" smtClean="0"/>
              <a:t>niños</a:t>
            </a:r>
            <a:r>
              <a:rPr lang="en-US" altLang="en-US" dirty="0" smtClean="0"/>
              <a:t>, y </a:t>
            </a:r>
            <a:r>
              <a:rPr lang="en-US" altLang="en-US" dirty="0" err="1" smtClean="0"/>
              <a:t>además</a:t>
            </a:r>
            <a:r>
              <a:rPr lang="en-US" altLang="en-US" dirty="0" smtClean="0"/>
              <a:t> </a:t>
            </a:r>
            <a:r>
              <a:rPr lang="en-US" altLang="en-US" dirty="0" err="1" smtClean="0"/>
              <a:t>vemos</a:t>
            </a:r>
            <a:r>
              <a:rPr lang="en-US" altLang="en-US" dirty="0" smtClean="0"/>
              <a:t> </a:t>
            </a:r>
            <a:r>
              <a:rPr lang="en-US" altLang="en-US" dirty="0" err="1" smtClean="0"/>
              <a:t>que</a:t>
            </a:r>
            <a:r>
              <a:rPr lang="en-US" altLang="en-US" dirty="0" smtClean="0"/>
              <a:t> </a:t>
            </a:r>
            <a:r>
              <a:rPr lang="en-US" altLang="en-US" dirty="0" err="1" smtClean="0"/>
              <a:t>más</a:t>
            </a:r>
            <a:r>
              <a:rPr lang="en-US" altLang="en-US" dirty="0" smtClean="0"/>
              <a:t> de la </a:t>
            </a:r>
            <a:r>
              <a:rPr lang="en-US" altLang="en-US" dirty="0" err="1" smtClean="0"/>
              <a:t>mitad</a:t>
            </a:r>
            <a:r>
              <a:rPr lang="en-US" altLang="en-US" dirty="0" smtClean="0"/>
              <a:t> de los </a:t>
            </a:r>
            <a:r>
              <a:rPr lang="en-US" altLang="en-US" dirty="0" err="1" smtClean="0"/>
              <a:t>centros</a:t>
            </a:r>
            <a:r>
              <a:rPr lang="en-US" altLang="en-US" dirty="0" smtClean="0"/>
              <a:t> de </a:t>
            </a:r>
            <a:r>
              <a:rPr lang="en-US" altLang="en-US" dirty="0" err="1" smtClean="0"/>
              <a:t>cuidado</a:t>
            </a:r>
            <a:r>
              <a:rPr lang="en-US" altLang="en-US" dirty="0" smtClean="0"/>
              <a:t> </a:t>
            </a:r>
            <a:r>
              <a:rPr lang="en-US" altLang="en-US" dirty="0" err="1" smtClean="0"/>
              <a:t>infantil</a:t>
            </a:r>
            <a:r>
              <a:rPr lang="en-US" altLang="en-US" dirty="0" smtClean="0"/>
              <a:t> </a:t>
            </a:r>
            <a:r>
              <a:rPr lang="en-US" altLang="en-US" dirty="0" err="1" smtClean="0"/>
              <a:t>encuestados</a:t>
            </a:r>
            <a:r>
              <a:rPr lang="en-US" altLang="en-US" dirty="0" smtClean="0"/>
              <a:t> </a:t>
            </a:r>
            <a:r>
              <a:rPr lang="en-US" altLang="en-US" dirty="0" err="1" smtClean="0"/>
              <a:t>usan</a:t>
            </a:r>
            <a:r>
              <a:rPr lang="en-US" altLang="en-US" dirty="0" smtClean="0"/>
              <a:t> </a:t>
            </a:r>
            <a:r>
              <a:rPr lang="en-US" altLang="en-US" dirty="0" err="1" smtClean="0"/>
              <a:t>pesticidas</a:t>
            </a:r>
            <a:r>
              <a:rPr lang="en-US" altLang="en-US" dirty="0" smtClean="0"/>
              <a:t>. </a:t>
            </a:r>
            <a:r>
              <a:rPr lang="en-US" altLang="en-US" dirty="0" err="1" smtClean="0"/>
              <a:t>Veamos</a:t>
            </a:r>
            <a:r>
              <a:rPr lang="en-US" altLang="en-US" dirty="0" smtClean="0"/>
              <a:t> la </a:t>
            </a:r>
            <a:r>
              <a:rPr lang="en-US" altLang="en-US" dirty="0" err="1" smtClean="0"/>
              <a:t>siguiente</a:t>
            </a:r>
            <a:r>
              <a:rPr lang="en-US" altLang="en-US" dirty="0" smtClean="0"/>
              <a:t> </a:t>
            </a:r>
            <a:r>
              <a:rPr lang="en-US" altLang="en-US" dirty="0" err="1" smtClean="0"/>
              <a:t>transparencia</a:t>
            </a:r>
            <a:r>
              <a:rPr lang="en-US" altLang="en-US" dirty="0" smtClean="0"/>
              <a:t>…</a:t>
            </a: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0A99114-1702-41C2-B202-FB475EAFD01B}" type="slidenum">
              <a:rPr lang="en-US" altLang="en-US"/>
              <a:pPr eaLnBrk="1" hangingPunct="1">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http://apps.cdpr.ca.gov/schoolipm/childcare/spanish/video_seriessp.cfm</a:t>
            </a:r>
            <a:endParaRPr lang="en-US" dirty="0"/>
          </a:p>
        </p:txBody>
      </p:sp>
      <p:sp>
        <p:nvSpPr>
          <p:cNvPr id="4" name="Slide Number Placeholder 3"/>
          <p:cNvSpPr>
            <a:spLocks noGrp="1"/>
          </p:cNvSpPr>
          <p:nvPr>
            <p:ph type="sldNum" sz="quarter" idx="10"/>
          </p:nvPr>
        </p:nvSpPr>
        <p:spPr/>
        <p:txBody>
          <a:bodyPr/>
          <a:lstStyle/>
          <a:p>
            <a:pPr>
              <a:defRPr/>
            </a:pPr>
            <a:fld id="{B76E7C56-E781-4050-8DB8-442DFE1DC6DE}" type="slidenum">
              <a:rPr lang="en-US" smtClean="0"/>
              <a:pPr>
                <a:defRPr/>
              </a:pPr>
              <a:t>21</a:t>
            </a:fld>
            <a:endParaRPr lang="en-US" dirty="0"/>
          </a:p>
        </p:txBody>
      </p:sp>
    </p:spTree>
    <p:extLst>
      <p:ext uri="{BB962C8B-B14F-4D97-AF65-F5344CB8AC3E}">
        <p14:creationId xmlns:p14="http://schemas.microsoft.com/office/powerpoint/2010/main" val="3107015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eaLnBrk="1" hangingPunct="1">
              <a:spcBef>
                <a:spcPct val="0"/>
              </a:spcBef>
            </a:pPr>
            <a:r>
              <a:rPr lang="en-US" altLang="en-US" dirty="0" smtClean="0">
                <a:solidFill>
                  <a:schemeClr val="tx2"/>
                </a:solidFill>
              </a:rPr>
              <a:t>El </a:t>
            </a:r>
            <a:r>
              <a:rPr lang="en-US" altLang="en-US" dirty="0" err="1" smtClean="0">
                <a:solidFill>
                  <a:schemeClr val="tx2"/>
                </a:solidFill>
              </a:rPr>
              <a:t>Manejo</a:t>
            </a:r>
            <a:r>
              <a:rPr lang="en-US" altLang="en-US" dirty="0" smtClean="0">
                <a:solidFill>
                  <a:schemeClr val="tx2"/>
                </a:solidFill>
              </a:rPr>
              <a:t> </a:t>
            </a:r>
            <a:r>
              <a:rPr lang="en-US" altLang="en-US" dirty="0" err="1" smtClean="0">
                <a:solidFill>
                  <a:schemeClr val="tx2"/>
                </a:solidFill>
              </a:rPr>
              <a:t>Integrado</a:t>
            </a:r>
            <a:r>
              <a:rPr lang="en-US" altLang="en-US" dirty="0" smtClean="0">
                <a:solidFill>
                  <a:schemeClr val="tx2"/>
                </a:solidFill>
              </a:rPr>
              <a:t> de </a:t>
            </a:r>
            <a:r>
              <a:rPr lang="en-US" altLang="en-US" dirty="0" err="1" smtClean="0">
                <a:solidFill>
                  <a:schemeClr val="tx2"/>
                </a:solidFill>
              </a:rPr>
              <a:t>Plagas</a:t>
            </a:r>
            <a:r>
              <a:rPr lang="en-US" altLang="en-US" dirty="0" smtClean="0">
                <a:solidFill>
                  <a:schemeClr val="tx2"/>
                </a:solidFill>
              </a:rPr>
              <a:t> (IPM, </a:t>
            </a:r>
            <a:r>
              <a:rPr lang="en-US" altLang="en-US" dirty="0" err="1" smtClean="0">
                <a:solidFill>
                  <a:schemeClr val="tx2"/>
                </a:solidFill>
              </a:rPr>
              <a:t>por</a:t>
            </a:r>
            <a:r>
              <a:rPr lang="en-US" altLang="en-US" dirty="0" smtClean="0">
                <a:solidFill>
                  <a:schemeClr val="tx2"/>
                </a:solidFill>
              </a:rPr>
              <a:t> </a:t>
            </a:r>
            <a:r>
              <a:rPr lang="en-US" altLang="en-US" dirty="0" err="1" smtClean="0">
                <a:solidFill>
                  <a:schemeClr val="tx2"/>
                </a:solidFill>
              </a:rPr>
              <a:t>sus</a:t>
            </a:r>
            <a:r>
              <a:rPr lang="en-US" altLang="en-US" dirty="0" smtClean="0">
                <a:solidFill>
                  <a:schemeClr val="tx2"/>
                </a:solidFill>
              </a:rPr>
              <a:t> </a:t>
            </a:r>
            <a:r>
              <a:rPr lang="en-US" altLang="en-US" dirty="0" err="1" smtClean="0">
                <a:solidFill>
                  <a:schemeClr val="tx2"/>
                </a:solidFill>
              </a:rPr>
              <a:t>siglas</a:t>
            </a:r>
            <a:r>
              <a:rPr lang="en-US" altLang="en-US" dirty="0" smtClean="0">
                <a:solidFill>
                  <a:schemeClr val="tx2"/>
                </a:solidFill>
              </a:rPr>
              <a:t> </a:t>
            </a:r>
            <a:r>
              <a:rPr lang="en-US" altLang="en-US" dirty="0" err="1" smtClean="0">
                <a:solidFill>
                  <a:schemeClr val="tx2"/>
                </a:solidFill>
              </a:rPr>
              <a:t>en</a:t>
            </a:r>
            <a:r>
              <a:rPr lang="en-US" altLang="en-US" dirty="0" smtClean="0">
                <a:solidFill>
                  <a:schemeClr val="tx2"/>
                </a:solidFill>
              </a:rPr>
              <a:t> </a:t>
            </a:r>
            <a:r>
              <a:rPr lang="en-US" altLang="en-US" dirty="0" err="1" smtClean="0">
                <a:solidFill>
                  <a:schemeClr val="tx2"/>
                </a:solidFill>
              </a:rPr>
              <a:t>inglés</a:t>
            </a:r>
            <a:r>
              <a:rPr lang="en-US" altLang="en-US" dirty="0" smtClean="0">
                <a:solidFill>
                  <a:schemeClr val="tx2"/>
                </a:solidFill>
              </a:rPr>
              <a:t>) </a:t>
            </a:r>
            <a:r>
              <a:rPr lang="en-US" altLang="en-US" dirty="0" err="1" smtClean="0">
                <a:solidFill>
                  <a:schemeClr val="tx2"/>
                </a:solidFill>
              </a:rPr>
              <a:t>consiste</a:t>
            </a:r>
            <a:r>
              <a:rPr lang="en-US" altLang="en-US" dirty="0" smtClean="0">
                <a:solidFill>
                  <a:schemeClr val="tx2"/>
                </a:solidFill>
              </a:rPr>
              <a:t> </a:t>
            </a:r>
            <a:r>
              <a:rPr lang="en-US" altLang="en-US" dirty="0" err="1" smtClean="0">
                <a:solidFill>
                  <a:schemeClr val="tx2"/>
                </a:solidFill>
              </a:rPr>
              <a:t>en</a:t>
            </a:r>
            <a:r>
              <a:rPr lang="en-US" altLang="en-US" dirty="0" smtClean="0">
                <a:solidFill>
                  <a:schemeClr val="tx2"/>
                </a:solidFill>
              </a:rPr>
              <a:t> </a:t>
            </a:r>
            <a:r>
              <a:rPr lang="en-US" altLang="en-US" dirty="0" err="1" smtClean="0">
                <a:solidFill>
                  <a:schemeClr val="tx2"/>
                </a:solidFill>
              </a:rPr>
              <a:t>controlar</a:t>
            </a:r>
            <a:r>
              <a:rPr lang="en-US" altLang="en-US" dirty="0" smtClean="0">
                <a:solidFill>
                  <a:schemeClr val="tx2"/>
                </a:solidFill>
              </a:rPr>
              <a:t> </a:t>
            </a:r>
            <a:r>
              <a:rPr lang="en-US" altLang="en-US" dirty="0" err="1" smtClean="0">
                <a:solidFill>
                  <a:schemeClr val="tx2"/>
                </a:solidFill>
              </a:rPr>
              <a:t>las</a:t>
            </a:r>
            <a:r>
              <a:rPr lang="en-US" altLang="en-US" dirty="0" smtClean="0">
                <a:solidFill>
                  <a:schemeClr val="tx2"/>
                </a:solidFill>
              </a:rPr>
              <a:t> </a:t>
            </a:r>
            <a:r>
              <a:rPr lang="en-US" altLang="en-US" dirty="0" err="1" smtClean="0">
                <a:solidFill>
                  <a:schemeClr val="tx2"/>
                </a:solidFill>
              </a:rPr>
              <a:t>plagas</a:t>
            </a:r>
            <a:r>
              <a:rPr lang="en-US" altLang="en-US" dirty="0" smtClean="0">
                <a:solidFill>
                  <a:schemeClr val="tx2"/>
                </a:solidFill>
              </a:rPr>
              <a:t> </a:t>
            </a:r>
            <a:r>
              <a:rPr lang="en-US" altLang="en-US" dirty="0" err="1" smtClean="0">
                <a:solidFill>
                  <a:schemeClr val="tx2"/>
                </a:solidFill>
              </a:rPr>
              <a:t>haciendo</a:t>
            </a:r>
            <a:r>
              <a:rPr lang="en-US" altLang="en-US" dirty="0" smtClean="0">
                <a:solidFill>
                  <a:schemeClr val="tx2"/>
                </a:solidFill>
              </a:rPr>
              <a:t> </a:t>
            </a:r>
            <a:r>
              <a:rPr lang="en-US" altLang="en-US" dirty="0" err="1" smtClean="0">
                <a:solidFill>
                  <a:schemeClr val="tx2"/>
                </a:solidFill>
              </a:rPr>
              <a:t>uso</a:t>
            </a:r>
            <a:r>
              <a:rPr lang="en-US" altLang="en-US" dirty="0" smtClean="0">
                <a:solidFill>
                  <a:schemeClr val="tx2"/>
                </a:solidFill>
              </a:rPr>
              <a:t> de </a:t>
            </a:r>
            <a:r>
              <a:rPr lang="en-US" altLang="en-US" dirty="0" err="1" smtClean="0">
                <a:solidFill>
                  <a:schemeClr val="tx2"/>
                </a:solidFill>
              </a:rPr>
              <a:t>métodos</a:t>
            </a:r>
            <a:r>
              <a:rPr lang="en-US" altLang="en-US" dirty="0" smtClean="0">
                <a:solidFill>
                  <a:schemeClr val="tx2"/>
                </a:solidFill>
              </a:rPr>
              <a:t> </a:t>
            </a:r>
            <a:r>
              <a:rPr lang="en-US" altLang="en-US" dirty="0" err="1" smtClean="0">
                <a:solidFill>
                  <a:schemeClr val="tx2"/>
                </a:solidFill>
              </a:rPr>
              <a:t>menos</a:t>
            </a:r>
            <a:r>
              <a:rPr lang="en-US" altLang="en-US" dirty="0" smtClean="0">
                <a:solidFill>
                  <a:schemeClr val="tx2"/>
                </a:solidFill>
              </a:rPr>
              <a:t> </a:t>
            </a:r>
            <a:r>
              <a:rPr lang="en-US" altLang="en-US" dirty="0" err="1" smtClean="0">
                <a:solidFill>
                  <a:schemeClr val="tx2"/>
                </a:solidFill>
              </a:rPr>
              <a:t>peligrosos</a:t>
            </a:r>
            <a:r>
              <a:rPr lang="en-US" altLang="en-US" dirty="0" smtClean="0">
                <a:solidFill>
                  <a:schemeClr val="tx2"/>
                </a:solidFill>
              </a:rPr>
              <a:t>, </a:t>
            </a:r>
            <a:r>
              <a:rPr lang="en-US" altLang="en-US" dirty="0" err="1" smtClean="0">
                <a:solidFill>
                  <a:schemeClr val="tx2"/>
                </a:solidFill>
              </a:rPr>
              <a:t>más</a:t>
            </a:r>
            <a:r>
              <a:rPr lang="en-US" altLang="en-US" dirty="0" smtClean="0">
                <a:solidFill>
                  <a:schemeClr val="tx2"/>
                </a:solidFill>
              </a:rPr>
              <a:t> </a:t>
            </a:r>
            <a:r>
              <a:rPr lang="en-US" altLang="en-US" dirty="0" err="1" smtClean="0">
                <a:solidFill>
                  <a:schemeClr val="tx2"/>
                </a:solidFill>
              </a:rPr>
              <a:t>efectivos</a:t>
            </a:r>
            <a:r>
              <a:rPr lang="en-US" altLang="en-US" dirty="0" smtClean="0">
                <a:solidFill>
                  <a:schemeClr val="tx2"/>
                </a:solidFill>
              </a:rPr>
              <a:t> y </a:t>
            </a:r>
            <a:r>
              <a:rPr lang="en-US" altLang="en-US" dirty="0" err="1" smtClean="0">
                <a:solidFill>
                  <a:schemeClr val="tx2"/>
                </a:solidFill>
              </a:rPr>
              <a:t>más</a:t>
            </a:r>
            <a:r>
              <a:rPr lang="en-US" altLang="en-US" dirty="0" smtClean="0">
                <a:solidFill>
                  <a:schemeClr val="tx2"/>
                </a:solidFill>
              </a:rPr>
              <a:t> </a:t>
            </a:r>
            <a:r>
              <a:rPr lang="en-US" altLang="en-US" dirty="0" err="1" smtClean="0">
                <a:solidFill>
                  <a:schemeClr val="tx2"/>
                </a:solidFill>
              </a:rPr>
              <a:t>duraderos</a:t>
            </a:r>
            <a:r>
              <a:rPr lang="en-US" altLang="en-US" dirty="0" smtClean="0">
                <a:solidFill>
                  <a:schemeClr val="tx2"/>
                </a:solidFill>
              </a:rPr>
              <a:t>. Su </a:t>
            </a:r>
            <a:r>
              <a:rPr lang="en-US" altLang="en-US" dirty="0" err="1" smtClean="0">
                <a:solidFill>
                  <a:schemeClr val="tx2"/>
                </a:solidFill>
              </a:rPr>
              <a:t>enfoque</a:t>
            </a:r>
            <a:r>
              <a:rPr lang="en-US" altLang="en-US" dirty="0" smtClean="0">
                <a:solidFill>
                  <a:schemeClr val="tx2"/>
                </a:solidFill>
              </a:rPr>
              <a:t> </a:t>
            </a:r>
            <a:r>
              <a:rPr lang="en-US" altLang="en-US" dirty="0" err="1" smtClean="0">
                <a:solidFill>
                  <a:schemeClr val="tx2"/>
                </a:solidFill>
              </a:rPr>
              <a:t>es</a:t>
            </a:r>
            <a:r>
              <a:rPr lang="en-US" altLang="en-US" dirty="0" smtClean="0">
                <a:solidFill>
                  <a:schemeClr val="tx2"/>
                </a:solidFill>
              </a:rPr>
              <a:t> </a:t>
            </a:r>
            <a:r>
              <a:rPr lang="en-US" altLang="en-US" dirty="0" err="1" smtClean="0">
                <a:solidFill>
                  <a:schemeClr val="tx2"/>
                </a:solidFill>
              </a:rPr>
              <a:t>hacia</a:t>
            </a:r>
            <a:r>
              <a:rPr lang="en-US" altLang="en-US" dirty="0" smtClean="0">
                <a:solidFill>
                  <a:schemeClr val="tx2"/>
                </a:solidFill>
              </a:rPr>
              <a:t> el </a:t>
            </a:r>
            <a:r>
              <a:rPr lang="en-US" altLang="en-US" dirty="0" err="1" smtClean="0">
                <a:solidFill>
                  <a:schemeClr val="tx2"/>
                </a:solidFill>
              </a:rPr>
              <a:t>uso</a:t>
            </a:r>
            <a:r>
              <a:rPr lang="en-US" altLang="en-US" dirty="0" smtClean="0">
                <a:solidFill>
                  <a:schemeClr val="tx2"/>
                </a:solidFill>
              </a:rPr>
              <a:t> del </a:t>
            </a:r>
            <a:r>
              <a:rPr lang="en-US" altLang="en-US" dirty="0" err="1" smtClean="0">
                <a:solidFill>
                  <a:schemeClr val="tx2"/>
                </a:solidFill>
              </a:rPr>
              <a:t>sentido</a:t>
            </a:r>
            <a:r>
              <a:rPr lang="en-US" altLang="en-US" dirty="0" smtClean="0">
                <a:solidFill>
                  <a:schemeClr val="tx2"/>
                </a:solidFill>
              </a:rPr>
              <a:t> </a:t>
            </a:r>
            <a:r>
              <a:rPr lang="en-US" altLang="en-US" dirty="0" err="1" smtClean="0">
                <a:solidFill>
                  <a:schemeClr val="tx2"/>
                </a:solidFill>
              </a:rPr>
              <a:t>común</a:t>
            </a:r>
            <a:r>
              <a:rPr lang="en-US" altLang="en-US" dirty="0" smtClean="0">
                <a:solidFill>
                  <a:schemeClr val="tx2"/>
                </a:solidFill>
              </a:rPr>
              <a:t> para </a:t>
            </a:r>
            <a:r>
              <a:rPr lang="en-US" altLang="en-US" dirty="0" err="1" smtClean="0">
                <a:solidFill>
                  <a:schemeClr val="tx2"/>
                </a:solidFill>
              </a:rPr>
              <a:t>prevenir</a:t>
            </a:r>
            <a:r>
              <a:rPr lang="en-US" altLang="en-US" dirty="0" smtClean="0">
                <a:solidFill>
                  <a:schemeClr val="tx2"/>
                </a:solidFill>
              </a:rPr>
              <a:t> y </a:t>
            </a:r>
            <a:r>
              <a:rPr lang="en-US" altLang="en-US" dirty="0" err="1" smtClean="0">
                <a:solidFill>
                  <a:schemeClr val="tx2"/>
                </a:solidFill>
              </a:rPr>
              <a:t>manejar</a:t>
            </a:r>
            <a:r>
              <a:rPr lang="en-US" altLang="en-US" dirty="0" smtClean="0">
                <a:solidFill>
                  <a:schemeClr val="tx2"/>
                </a:solidFill>
              </a:rPr>
              <a:t> los </a:t>
            </a:r>
            <a:r>
              <a:rPr lang="en-US" altLang="en-US" dirty="0" err="1" smtClean="0">
                <a:solidFill>
                  <a:schemeClr val="tx2"/>
                </a:solidFill>
              </a:rPr>
              <a:t>problemas</a:t>
            </a:r>
            <a:r>
              <a:rPr lang="en-US" altLang="en-US" dirty="0" smtClean="0">
                <a:solidFill>
                  <a:schemeClr val="tx2"/>
                </a:solidFill>
              </a:rPr>
              <a:t> </a:t>
            </a:r>
            <a:r>
              <a:rPr lang="en-US" altLang="en-US" dirty="0" err="1" smtClean="0">
                <a:solidFill>
                  <a:schemeClr val="tx2"/>
                </a:solidFill>
              </a:rPr>
              <a:t>por</a:t>
            </a:r>
            <a:r>
              <a:rPr lang="en-US" altLang="en-US" dirty="0" smtClean="0">
                <a:solidFill>
                  <a:schemeClr val="tx2"/>
                </a:solidFill>
              </a:rPr>
              <a:t> </a:t>
            </a:r>
            <a:r>
              <a:rPr lang="en-US" altLang="en-US" dirty="0" err="1" smtClean="0">
                <a:solidFill>
                  <a:schemeClr val="tx2"/>
                </a:solidFill>
              </a:rPr>
              <a:t>plagas</a:t>
            </a:r>
            <a:r>
              <a:rPr lang="en-US" altLang="en-US" dirty="0" smtClean="0">
                <a:solidFill>
                  <a:schemeClr val="tx2"/>
                </a:solidFill>
              </a:rPr>
              <a:t>.  </a:t>
            </a:r>
          </a:p>
          <a:p>
            <a:pPr defTabSz="927100" eaLnBrk="1" hangingPunct="1">
              <a:spcBef>
                <a:spcPct val="0"/>
              </a:spcBef>
            </a:pPr>
            <a:endParaRPr lang="en-US" altLang="en-US" dirty="0" smtClean="0">
              <a:solidFill>
                <a:schemeClr val="tx2"/>
              </a:solidFill>
            </a:endParaRPr>
          </a:p>
          <a:p>
            <a:pPr defTabSz="927100" eaLnBrk="1" hangingPunct="1">
              <a:spcBef>
                <a:spcPct val="0"/>
              </a:spcBef>
            </a:pPr>
            <a:r>
              <a:rPr lang="en-US" altLang="en-US" dirty="0" smtClean="0"/>
              <a:t>El IPM </a:t>
            </a:r>
            <a:r>
              <a:rPr lang="en-US" altLang="en-US" dirty="0" err="1" smtClean="0"/>
              <a:t>funciona</a:t>
            </a:r>
            <a:r>
              <a:rPr lang="en-US" altLang="en-US" dirty="0" smtClean="0"/>
              <a:t> </a:t>
            </a:r>
            <a:r>
              <a:rPr lang="en-US" altLang="en-US" dirty="0" err="1" smtClean="0"/>
              <a:t>porque</a:t>
            </a:r>
            <a:r>
              <a:rPr lang="en-US" altLang="en-US" dirty="0" smtClean="0"/>
              <a:t> </a:t>
            </a:r>
            <a:r>
              <a:rPr lang="en-US" altLang="en-US" dirty="0" err="1" smtClean="0"/>
              <a:t>una</a:t>
            </a:r>
            <a:r>
              <a:rPr lang="en-US" altLang="en-US" dirty="0" smtClean="0"/>
              <a:t> </a:t>
            </a:r>
            <a:r>
              <a:rPr lang="en-US" altLang="en-US" dirty="0" err="1" smtClean="0"/>
              <a:t>combinación</a:t>
            </a:r>
            <a:r>
              <a:rPr lang="en-US" altLang="en-US" dirty="0" smtClean="0"/>
              <a:t> de </a:t>
            </a:r>
            <a:r>
              <a:rPr lang="en-US" altLang="en-US" dirty="0" err="1" smtClean="0"/>
              <a:t>varios</a:t>
            </a:r>
            <a:r>
              <a:rPr lang="en-US" altLang="en-US" dirty="0" smtClean="0"/>
              <a:t> </a:t>
            </a:r>
            <a:r>
              <a:rPr lang="en-US" altLang="en-US" dirty="0" err="1" smtClean="0"/>
              <a:t>métodos</a:t>
            </a:r>
            <a:r>
              <a:rPr lang="en-US" altLang="en-US" dirty="0" smtClean="0"/>
              <a:t> </a:t>
            </a:r>
            <a:r>
              <a:rPr lang="en-US" altLang="en-US" dirty="0" err="1" smtClean="0"/>
              <a:t>es</a:t>
            </a:r>
            <a:r>
              <a:rPr lang="en-US" altLang="en-US" dirty="0" smtClean="0"/>
              <a:t>, a fin de </a:t>
            </a:r>
            <a:r>
              <a:rPr lang="en-US" altLang="en-US" dirty="0" err="1" smtClean="0"/>
              <a:t>cuentas</a:t>
            </a:r>
            <a:r>
              <a:rPr lang="en-US" altLang="en-US" dirty="0" smtClean="0"/>
              <a:t>, </a:t>
            </a:r>
            <a:r>
              <a:rPr lang="en-US" altLang="en-US" dirty="0" err="1" smtClean="0"/>
              <a:t>más</a:t>
            </a:r>
            <a:r>
              <a:rPr lang="en-US" altLang="en-US" dirty="0" smtClean="0"/>
              <a:t> </a:t>
            </a:r>
            <a:r>
              <a:rPr lang="en-US" altLang="en-US" dirty="0" err="1" smtClean="0"/>
              <a:t>efectiva</a:t>
            </a:r>
            <a:r>
              <a:rPr lang="en-US" altLang="en-US" dirty="0" smtClean="0"/>
              <a:t> </a:t>
            </a:r>
            <a:r>
              <a:rPr lang="en-US" altLang="en-US" dirty="0" err="1" smtClean="0"/>
              <a:t>que</a:t>
            </a:r>
            <a:r>
              <a:rPr lang="en-US" altLang="en-US" dirty="0" smtClean="0"/>
              <a:t> un solo </a:t>
            </a:r>
            <a:r>
              <a:rPr lang="en-US" altLang="en-US" dirty="0" err="1" smtClean="0"/>
              <a:t>método</a:t>
            </a:r>
            <a:r>
              <a:rPr lang="en-US" altLang="en-US" dirty="0" smtClean="0"/>
              <a:t>, </a:t>
            </a:r>
            <a:r>
              <a:rPr lang="en-US" altLang="en-US" dirty="0" err="1" smtClean="0"/>
              <a:t>como</a:t>
            </a:r>
            <a:r>
              <a:rPr lang="en-US" altLang="en-US" dirty="0" smtClean="0"/>
              <a:t> </a:t>
            </a:r>
            <a:r>
              <a:rPr lang="en-US" altLang="en-US" dirty="0" err="1" smtClean="0"/>
              <a:t>rociar</a:t>
            </a:r>
            <a:r>
              <a:rPr lang="en-US" altLang="en-US" dirty="0" smtClean="0"/>
              <a:t> </a:t>
            </a:r>
            <a:r>
              <a:rPr lang="en-US" altLang="en-US" dirty="0" err="1" smtClean="0"/>
              <a:t>pesticidas</a:t>
            </a:r>
            <a:r>
              <a:rPr lang="en-US" altLang="en-US" dirty="0" smtClean="0"/>
              <a:t>.  </a:t>
            </a:r>
          </a:p>
          <a:p>
            <a:pPr defTabSz="927100" eaLnBrk="1" hangingPunct="1">
              <a:spcBef>
                <a:spcPct val="0"/>
              </a:spcBef>
            </a:pPr>
            <a:endParaRPr lang="en-US" altLang="en-US" dirty="0" smtClean="0"/>
          </a:p>
          <a:p>
            <a:pPr defTabSz="927100" eaLnBrk="1" hangingPunct="1">
              <a:spcBef>
                <a:spcPct val="0"/>
              </a:spcBef>
            </a:pP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F66C164-BCBD-464C-8AEF-9EDC389AC7B3}" type="slidenum">
              <a:rPr lang="en-US" altLang="en-US"/>
              <a:pPr eaLnBrk="1" hangingPunct="1">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smtClean="0"/>
              <a:t>Si </a:t>
            </a:r>
            <a:r>
              <a:rPr lang="en-US" altLang="en-US" dirty="0" err="1" smtClean="0"/>
              <a:t>bien</a:t>
            </a:r>
            <a:r>
              <a:rPr lang="en-US" altLang="en-US" dirty="0" smtClean="0"/>
              <a:t> la </a:t>
            </a:r>
            <a:r>
              <a:rPr lang="en-US" altLang="en-US" dirty="0" err="1" smtClean="0"/>
              <a:t>pirámide</a:t>
            </a:r>
            <a:r>
              <a:rPr lang="en-US" altLang="en-US" dirty="0" smtClean="0"/>
              <a:t> se </a:t>
            </a:r>
            <a:r>
              <a:rPr lang="en-US" altLang="en-US" dirty="0" err="1" smtClean="0"/>
              <a:t>ve</a:t>
            </a:r>
            <a:r>
              <a:rPr lang="en-US" altLang="en-US" dirty="0" smtClean="0"/>
              <a:t> </a:t>
            </a:r>
            <a:r>
              <a:rPr lang="en-US" altLang="en-US" dirty="0" err="1" smtClean="0"/>
              <a:t>complicada</a:t>
            </a:r>
            <a:r>
              <a:rPr lang="en-US" altLang="en-US" dirty="0" smtClean="0"/>
              <a:t>, el IPM se </a:t>
            </a:r>
            <a:r>
              <a:rPr lang="en-US" altLang="en-US" dirty="0" err="1" smtClean="0"/>
              <a:t>puede</a:t>
            </a:r>
            <a:r>
              <a:rPr lang="en-US" altLang="en-US" dirty="0" smtClean="0"/>
              <a:t> </a:t>
            </a:r>
            <a:r>
              <a:rPr lang="en-US" altLang="en-US" dirty="0" err="1" smtClean="0"/>
              <a:t>resumir</a:t>
            </a:r>
            <a:r>
              <a:rPr lang="en-US" altLang="en-US" dirty="0" smtClean="0"/>
              <a:t> </a:t>
            </a:r>
            <a:r>
              <a:rPr lang="en-US" altLang="en-US" dirty="0" err="1" smtClean="0"/>
              <a:t>en</a:t>
            </a:r>
            <a:r>
              <a:rPr lang="en-US" altLang="en-US" dirty="0" smtClean="0"/>
              <a:t> </a:t>
            </a:r>
            <a:r>
              <a:rPr lang="en-US" altLang="en-US" dirty="0" err="1" smtClean="0"/>
              <a:t>unos</a:t>
            </a:r>
            <a:r>
              <a:rPr lang="en-US" altLang="en-US" dirty="0" smtClean="0"/>
              <a:t> </a:t>
            </a:r>
            <a:r>
              <a:rPr lang="en-US" altLang="en-US" dirty="0" err="1" smtClean="0"/>
              <a:t>puntos</a:t>
            </a:r>
            <a:r>
              <a:rPr lang="en-US" altLang="en-US" dirty="0" smtClean="0"/>
              <a:t> </a:t>
            </a:r>
            <a:r>
              <a:rPr lang="en-US" altLang="en-US" dirty="0" err="1" smtClean="0"/>
              <a:t>básicos</a:t>
            </a:r>
            <a:r>
              <a:rPr lang="en-US" altLang="en-US" dirty="0" smtClean="0"/>
              <a:t>: </a:t>
            </a:r>
          </a:p>
          <a:p>
            <a:pPr eaLnBrk="1" hangingPunct="1">
              <a:spcBef>
                <a:spcPct val="0"/>
              </a:spcBef>
            </a:pPr>
            <a:r>
              <a:rPr lang="en-US" altLang="en-US" dirty="0" err="1" smtClean="0"/>
              <a:t>Prevención</a:t>
            </a:r>
            <a:endParaRPr lang="en-US" altLang="en-US" dirty="0" smtClean="0"/>
          </a:p>
          <a:p>
            <a:pPr eaLnBrk="1" hangingPunct="1">
              <a:spcBef>
                <a:spcPct val="0"/>
              </a:spcBef>
            </a:pPr>
            <a:r>
              <a:rPr lang="en-US" altLang="en-US" dirty="0" err="1" smtClean="0"/>
              <a:t>Inspección</a:t>
            </a:r>
            <a:r>
              <a:rPr lang="en-US" altLang="en-US" dirty="0" smtClean="0"/>
              <a:t> y </a:t>
            </a:r>
            <a:r>
              <a:rPr lang="en-US" altLang="en-US" dirty="0" err="1" smtClean="0"/>
              <a:t>Monitoreo</a:t>
            </a:r>
            <a:endParaRPr lang="en-US" altLang="en-US" dirty="0" smtClean="0"/>
          </a:p>
          <a:p>
            <a:pPr eaLnBrk="1" hangingPunct="1">
              <a:spcBef>
                <a:spcPct val="0"/>
              </a:spcBef>
            </a:pPr>
            <a:r>
              <a:rPr lang="en-US" altLang="en-US" dirty="0" err="1" smtClean="0"/>
              <a:t>Identificación</a:t>
            </a:r>
            <a:r>
              <a:rPr lang="en-US" altLang="en-US" dirty="0" smtClean="0"/>
              <a:t> de </a:t>
            </a:r>
            <a:r>
              <a:rPr lang="en-US" altLang="en-US" dirty="0" err="1" smtClean="0"/>
              <a:t>Plagas</a:t>
            </a:r>
            <a:endParaRPr lang="en-US" altLang="en-US" dirty="0" smtClean="0"/>
          </a:p>
          <a:p>
            <a:pPr eaLnBrk="1" hangingPunct="1">
              <a:spcBef>
                <a:spcPct val="0"/>
              </a:spcBef>
            </a:pPr>
            <a:r>
              <a:rPr lang="en-US" altLang="en-US" dirty="0" err="1" smtClean="0"/>
              <a:t>Manejar</a:t>
            </a:r>
            <a:r>
              <a:rPr lang="en-US" altLang="en-US" dirty="0" smtClean="0"/>
              <a:t> los </a:t>
            </a:r>
            <a:r>
              <a:rPr lang="en-US" altLang="en-US" dirty="0" err="1" smtClean="0"/>
              <a:t>problemas</a:t>
            </a:r>
            <a:r>
              <a:rPr lang="en-US" altLang="en-US" dirty="0" smtClean="0"/>
              <a:t> de </a:t>
            </a:r>
            <a:r>
              <a:rPr lang="en-US" altLang="en-US" dirty="0" err="1" smtClean="0"/>
              <a:t>plagas</a:t>
            </a:r>
            <a:r>
              <a:rPr lang="en-US" altLang="en-US" dirty="0" smtClean="0"/>
              <a:t> </a:t>
            </a:r>
            <a:r>
              <a:rPr lang="en-US" altLang="en-US" dirty="0" err="1" smtClean="0"/>
              <a:t>existentes</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De </a:t>
            </a:r>
            <a:r>
              <a:rPr lang="en-US" altLang="en-US" dirty="0" err="1" smtClean="0"/>
              <a:t>todas</a:t>
            </a:r>
            <a:r>
              <a:rPr lang="en-US" altLang="en-US" dirty="0" smtClean="0"/>
              <a:t> </a:t>
            </a:r>
            <a:r>
              <a:rPr lang="en-US" altLang="en-US" dirty="0" err="1" smtClean="0"/>
              <a:t>estas</a:t>
            </a:r>
            <a:r>
              <a:rPr lang="en-US" altLang="en-US" dirty="0" smtClean="0"/>
              <a:t> </a:t>
            </a:r>
            <a:r>
              <a:rPr lang="en-US" altLang="en-US" dirty="0" err="1" smtClean="0"/>
              <a:t>estrategias</a:t>
            </a:r>
            <a:r>
              <a:rPr lang="en-US" altLang="en-US" dirty="0" smtClean="0"/>
              <a:t>, la </a:t>
            </a:r>
            <a:r>
              <a:rPr lang="en-US" altLang="en-US" dirty="0" err="1" smtClean="0"/>
              <a:t>prevención</a:t>
            </a:r>
            <a:r>
              <a:rPr lang="en-US" altLang="en-US" dirty="0" smtClean="0"/>
              <a:t> </a:t>
            </a:r>
            <a:r>
              <a:rPr lang="en-US" altLang="en-US" dirty="0" err="1" smtClean="0"/>
              <a:t>es</a:t>
            </a:r>
            <a:r>
              <a:rPr lang="en-US" altLang="en-US" dirty="0" smtClean="0"/>
              <a:t> la clave para el IPM. </a:t>
            </a:r>
            <a:r>
              <a:rPr lang="en-US" altLang="en-US" dirty="0" err="1" smtClean="0"/>
              <a:t>En</a:t>
            </a:r>
            <a:r>
              <a:rPr lang="en-US" altLang="en-US" dirty="0" smtClean="0"/>
              <a:t> la </a:t>
            </a:r>
            <a:r>
              <a:rPr lang="en-US" altLang="en-US" dirty="0" err="1" smtClean="0"/>
              <a:t>práctica</a:t>
            </a:r>
            <a:r>
              <a:rPr lang="en-US" altLang="en-US" dirty="0" smtClean="0"/>
              <a:t>, </a:t>
            </a:r>
            <a:r>
              <a:rPr lang="en-US" altLang="en-US" dirty="0" err="1" smtClean="0"/>
              <a:t>muchas</a:t>
            </a:r>
            <a:r>
              <a:rPr lang="en-US" altLang="en-US" dirty="0" smtClean="0"/>
              <a:t> de </a:t>
            </a:r>
            <a:r>
              <a:rPr lang="en-US" altLang="en-US" dirty="0" err="1" smtClean="0"/>
              <a:t>las</a:t>
            </a:r>
            <a:r>
              <a:rPr lang="en-US" altLang="en-US" dirty="0" smtClean="0"/>
              <a:t> </a:t>
            </a:r>
            <a:r>
              <a:rPr lang="en-US" altLang="en-US" dirty="0" err="1" smtClean="0"/>
              <a:t>estrategias</a:t>
            </a:r>
            <a:r>
              <a:rPr lang="en-US" altLang="en-US" dirty="0" smtClean="0"/>
              <a:t> </a:t>
            </a:r>
            <a:r>
              <a:rPr lang="en-US" altLang="en-US" dirty="0" err="1" smtClean="0"/>
              <a:t>descritas</a:t>
            </a:r>
            <a:r>
              <a:rPr lang="en-US" altLang="en-US" dirty="0" smtClean="0"/>
              <a:t> </a:t>
            </a:r>
            <a:r>
              <a:rPr lang="en-US" altLang="en-US" dirty="0" err="1" smtClean="0"/>
              <a:t>en</a:t>
            </a:r>
            <a:r>
              <a:rPr lang="en-US" altLang="en-US" dirty="0" smtClean="0"/>
              <a:t> </a:t>
            </a:r>
            <a:r>
              <a:rPr lang="en-US" altLang="en-US" dirty="0" err="1" smtClean="0"/>
              <a:t>estas</a:t>
            </a:r>
            <a:r>
              <a:rPr lang="en-US" altLang="en-US" dirty="0" smtClean="0"/>
              <a:t> </a:t>
            </a:r>
            <a:r>
              <a:rPr lang="en-US" altLang="en-US" dirty="0" err="1" smtClean="0"/>
              <a:t>categorías</a:t>
            </a:r>
            <a:r>
              <a:rPr lang="en-US" altLang="en-US" dirty="0" smtClean="0"/>
              <a:t> se </a:t>
            </a:r>
            <a:r>
              <a:rPr lang="en-US" altLang="en-US" dirty="0" err="1" smtClean="0"/>
              <a:t>usan</a:t>
            </a:r>
            <a:r>
              <a:rPr lang="en-US" altLang="en-US" dirty="0" smtClean="0"/>
              <a:t> </a:t>
            </a:r>
            <a:r>
              <a:rPr lang="en-US" altLang="en-US" dirty="0" err="1" smtClean="0"/>
              <a:t>en</a:t>
            </a:r>
            <a:r>
              <a:rPr lang="en-US" altLang="en-US" dirty="0" smtClean="0"/>
              <a:t> </a:t>
            </a:r>
            <a:r>
              <a:rPr lang="en-US" altLang="en-US" dirty="0" err="1" smtClean="0"/>
              <a:t>más</a:t>
            </a:r>
            <a:r>
              <a:rPr lang="en-US" altLang="en-US" dirty="0" smtClean="0"/>
              <a:t> de </a:t>
            </a:r>
            <a:r>
              <a:rPr lang="en-US" altLang="en-US" dirty="0" err="1" smtClean="0"/>
              <a:t>una</a:t>
            </a:r>
            <a:r>
              <a:rPr lang="en-US" altLang="en-US" dirty="0" smtClean="0"/>
              <a:t> </a:t>
            </a:r>
            <a:r>
              <a:rPr lang="en-US" altLang="en-US" dirty="0" err="1" smtClean="0"/>
              <a:t>categoría</a:t>
            </a:r>
            <a:r>
              <a:rPr lang="en-US" altLang="en-US" dirty="0" smtClean="0"/>
              <a:t> de IPM. </a:t>
            </a:r>
            <a:r>
              <a:rPr lang="en-US" altLang="en-US" dirty="0" err="1" smtClean="0"/>
              <a:t>Por</a:t>
            </a:r>
            <a:r>
              <a:rPr lang="en-US" altLang="en-US" dirty="0" smtClean="0"/>
              <a:t> </a:t>
            </a:r>
            <a:r>
              <a:rPr lang="en-US" altLang="en-US" dirty="0" err="1" smtClean="0"/>
              <a:t>ejemplo</a:t>
            </a:r>
            <a:r>
              <a:rPr lang="en-US" altLang="en-US" dirty="0" smtClean="0"/>
              <a:t>, el </a:t>
            </a:r>
            <a:r>
              <a:rPr lang="en-US" altLang="en-US" dirty="0" err="1" smtClean="0"/>
              <a:t>mantener</a:t>
            </a:r>
            <a:r>
              <a:rPr lang="en-US" altLang="en-US" dirty="0" smtClean="0"/>
              <a:t> </a:t>
            </a:r>
            <a:r>
              <a:rPr lang="en-US" altLang="en-US" dirty="0" err="1" smtClean="0"/>
              <a:t>las</a:t>
            </a:r>
            <a:r>
              <a:rPr lang="en-US" altLang="en-US" dirty="0" smtClean="0"/>
              <a:t> </a:t>
            </a:r>
            <a:r>
              <a:rPr lang="en-US" altLang="en-US" dirty="0" err="1" smtClean="0"/>
              <a:t>hormigas</a:t>
            </a:r>
            <a:r>
              <a:rPr lang="en-US" altLang="en-US" dirty="0" smtClean="0"/>
              <a:t> </a:t>
            </a:r>
            <a:r>
              <a:rPr lang="en-US" altLang="en-US" dirty="0" err="1" smtClean="0"/>
              <a:t>fuera</a:t>
            </a:r>
            <a:r>
              <a:rPr lang="en-US" altLang="en-US" dirty="0" smtClean="0"/>
              <a:t> de </a:t>
            </a:r>
            <a:r>
              <a:rPr lang="en-US" altLang="en-US" dirty="0" err="1" smtClean="0"/>
              <a:t>su</a:t>
            </a:r>
            <a:r>
              <a:rPr lang="en-US" altLang="en-US" dirty="0" smtClean="0"/>
              <a:t> </a:t>
            </a:r>
            <a:r>
              <a:rPr lang="en-US" altLang="en-US" dirty="0" err="1" smtClean="0"/>
              <a:t>edificio</a:t>
            </a:r>
            <a:r>
              <a:rPr lang="en-US" altLang="en-US" dirty="0" smtClean="0"/>
              <a:t> </a:t>
            </a:r>
            <a:r>
              <a:rPr lang="en-US" altLang="en-US" dirty="0" err="1" smtClean="0"/>
              <a:t>es</a:t>
            </a:r>
            <a:r>
              <a:rPr lang="en-US" altLang="en-US" dirty="0" smtClean="0"/>
              <a:t> </a:t>
            </a:r>
            <a:r>
              <a:rPr lang="en-US" altLang="en-US" dirty="0" err="1" smtClean="0"/>
              <a:t>una</a:t>
            </a:r>
            <a:r>
              <a:rPr lang="en-US" altLang="en-US" dirty="0" smtClean="0"/>
              <a:t> </a:t>
            </a:r>
            <a:r>
              <a:rPr lang="en-US" altLang="en-US" dirty="0" err="1" smtClean="0"/>
              <a:t>estrategia</a:t>
            </a:r>
            <a:r>
              <a:rPr lang="en-US" altLang="en-US" dirty="0" smtClean="0"/>
              <a:t> </a:t>
            </a:r>
            <a:r>
              <a:rPr lang="en-US" altLang="en-US" dirty="0" err="1" smtClean="0"/>
              <a:t>preventiva</a:t>
            </a:r>
            <a:r>
              <a:rPr lang="en-US" altLang="en-US" dirty="0" smtClean="0"/>
              <a:t> </a:t>
            </a:r>
            <a:r>
              <a:rPr lang="en-US" altLang="en-US" dirty="0" err="1" smtClean="0"/>
              <a:t>importante</a:t>
            </a:r>
            <a:r>
              <a:rPr lang="en-US" altLang="en-US" dirty="0" smtClean="0"/>
              <a:t>, </a:t>
            </a:r>
            <a:r>
              <a:rPr lang="en-US" altLang="en-US" dirty="0" err="1" smtClean="0"/>
              <a:t>pero</a:t>
            </a:r>
            <a:r>
              <a:rPr lang="en-US" altLang="en-US" dirty="0" smtClean="0"/>
              <a:t>, </a:t>
            </a:r>
            <a:r>
              <a:rPr lang="en-US" altLang="en-US" dirty="0" err="1" smtClean="0"/>
              <a:t>también</a:t>
            </a:r>
            <a:r>
              <a:rPr lang="en-US" altLang="en-US" dirty="0" smtClean="0"/>
              <a:t> </a:t>
            </a:r>
            <a:r>
              <a:rPr lang="en-US" altLang="en-US" dirty="0" err="1" smtClean="0"/>
              <a:t>es</a:t>
            </a:r>
            <a:r>
              <a:rPr lang="en-US" altLang="en-US" dirty="0" smtClean="0"/>
              <a:t> </a:t>
            </a:r>
            <a:r>
              <a:rPr lang="en-US" altLang="en-US" dirty="0" err="1" smtClean="0"/>
              <a:t>una</a:t>
            </a:r>
            <a:r>
              <a:rPr lang="en-US" altLang="en-US" dirty="0" smtClean="0"/>
              <a:t> </a:t>
            </a:r>
            <a:r>
              <a:rPr lang="en-US" altLang="en-US" dirty="0" err="1" smtClean="0"/>
              <a:t>estrategia</a:t>
            </a:r>
            <a:r>
              <a:rPr lang="en-US" altLang="en-US" dirty="0" smtClean="0"/>
              <a:t> </a:t>
            </a:r>
            <a:r>
              <a:rPr lang="en-US" altLang="en-US" dirty="0" err="1" smtClean="0"/>
              <a:t>utilizada</a:t>
            </a:r>
            <a:r>
              <a:rPr lang="en-US" altLang="en-US" dirty="0" smtClean="0"/>
              <a:t> para </a:t>
            </a:r>
            <a:r>
              <a:rPr lang="en-US" altLang="en-US" dirty="0" err="1" smtClean="0"/>
              <a:t>manejar</a:t>
            </a:r>
            <a:r>
              <a:rPr lang="en-US" altLang="en-US" dirty="0" smtClean="0"/>
              <a:t> </a:t>
            </a:r>
            <a:r>
              <a:rPr lang="en-US" altLang="en-US" dirty="0" err="1" smtClean="0"/>
              <a:t>una</a:t>
            </a:r>
            <a:r>
              <a:rPr lang="en-US" altLang="en-US" dirty="0" smtClean="0"/>
              <a:t> </a:t>
            </a:r>
            <a:r>
              <a:rPr lang="en-US" altLang="en-US" dirty="0" err="1" smtClean="0"/>
              <a:t>infestación</a:t>
            </a:r>
            <a:r>
              <a:rPr lang="en-US" altLang="en-US" dirty="0" smtClean="0"/>
              <a:t> de </a:t>
            </a:r>
            <a:r>
              <a:rPr lang="en-US" altLang="en-US" dirty="0" err="1" smtClean="0"/>
              <a:t>hormigas</a:t>
            </a:r>
            <a:r>
              <a:rPr lang="en-US" altLang="en-US" dirty="0" smtClean="0"/>
              <a:t>.</a:t>
            </a:r>
          </a:p>
        </p:txBody>
      </p:sp>
      <p:sp>
        <p:nvSpPr>
          <p:cNvPr id="4" name="Slide Number Placeholder 3"/>
          <p:cNvSpPr>
            <a:spLocks noGrp="1"/>
          </p:cNvSpPr>
          <p:nvPr>
            <p:ph type="sldNum" sz="quarter" idx="10"/>
          </p:nvPr>
        </p:nvSpPr>
        <p:spPr/>
        <p:txBody>
          <a:bodyPr/>
          <a:lstStyle/>
          <a:p>
            <a:pPr>
              <a:defRPr/>
            </a:pPr>
            <a:fld id="{B76E7C56-E781-4050-8DB8-442DFE1DC6DE}"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30016097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Forme barreras físicas afuera de su edificio para que las plagas no se metan:</a:t>
            </a:r>
          </a:p>
          <a:p>
            <a:pPr eaLnBrk="1" hangingPunct="1">
              <a:spcBef>
                <a:spcPct val="0"/>
              </a:spcBef>
            </a:pPr>
            <a:r>
              <a:rPr lang="en-US" altLang="en-US" smtClean="0"/>
              <a:t> </a:t>
            </a:r>
          </a:p>
          <a:p>
            <a:pPr eaLnBrk="1" hangingPunct="1">
              <a:spcBef>
                <a:spcPct val="0"/>
              </a:spcBef>
            </a:pPr>
            <a:r>
              <a:rPr lang="en-US" altLang="en-US" smtClean="0"/>
              <a:t>La prevención siempre es la manera preferida de manejar plagas en un programa de IPM. Un concepto popular pero equivocado es que las infestaciones de plagas (ejemplo: cucarachas y ratas) tan sólo se dan por condiciones de suciedad.</a:t>
            </a:r>
            <a:br>
              <a:rPr lang="en-US" altLang="en-US" smtClean="0"/>
            </a:br>
            <a:r>
              <a:rPr lang="en-US" altLang="en-US" smtClean="0"/>
              <a:t>Si bien la suciedad puede agravar una infestación de plagas, el problema en sí se debe a problemas estructurales (ejemplo: grietas en las paredes, tubos con fugas, exceso de humedad de plantas situadas muy cerca de su edificio).</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AC05960-504E-483B-95B9-B0929EF01677}" type="slidenum">
              <a:rPr lang="en-US" altLang="en-US"/>
              <a:pPr eaLnBrk="1" hangingPunct="1">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eaLnBrk="1" hangingPunct="1">
              <a:spcBef>
                <a:spcPct val="0"/>
              </a:spcBef>
            </a:pPr>
            <a:r>
              <a:rPr lang="en-US" altLang="en-US" smtClean="0"/>
              <a:t>Como todo ser viviente las plagas necesitan tres cosas para vivir: alimento, agua y refugio. Si no tienen alimento, agua y refugio las plagas se van o mueren. ¡La mejor y más segura manera de controlar las plagas es quitarles esas tres cosas una por una!</a:t>
            </a:r>
          </a:p>
          <a:p>
            <a:pPr defTabSz="927100"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9F1982B-E2C4-4E0F-BCBA-12E3FC9AFF87}" type="slidenum">
              <a:rPr lang="en-US" altLang="en-US"/>
              <a:pPr eaLnBrk="1" hangingPunct="1">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A las cucarachas les encantan las cajas de cartón corrugado. Ponen sus huevos en las celdillas enmedio del cartón y se comen la pasta.</a:t>
            </a: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6BDF7EC5-0BA7-4162-8026-D13BC423AFFE}" type="slidenum">
              <a:rPr lang="en-US" altLang="en-US"/>
              <a:pPr eaLnBrk="1" hangingPunct="1">
                <a:spcBef>
                  <a:spcPct val="0"/>
                </a:spcBef>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Use la </a:t>
            </a:r>
            <a:r>
              <a:rPr lang="en-US" altLang="en-US" dirty="0" err="1" smtClean="0"/>
              <a:t>lista</a:t>
            </a:r>
            <a:r>
              <a:rPr lang="en-US" altLang="en-US" dirty="0" smtClean="0"/>
              <a:t> de control para </a:t>
            </a:r>
            <a:r>
              <a:rPr lang="en-US" altLang="en-US" dirty="0" err="1" smtClean="0"/>
              <a:t>enfocarse</a:t>
            </a:r>
            <a:r>
              <a:rPr lang="en-US" altLang="en-US" dirty="0" smtClean="0"/>
              <a:t> </a:t>
            </a:r>
            <a:r>
              <a:rPr lang="en-US" altLang="en-US" dirty="0" err="1" smtClean="0"/>
              <a:t>en</a:t>
            </a:r>
            <a:r>
              <a:rPr lang="en-US" altLang="en-US" dirty="0" smtClean="0"/>
              <a:t> areas </a:t>
            </a:r>
            <a:r>
              <a:rPr lang="en-US" altLang="en-US" dirty="0" err="1" smtClean="0"/>
              <a:t>problematicas</a:t>
            </a:r>
            <a:r>
              <a:rPr lang="en-US" altLang="en-US" dirty="0" smtClean="0"/>
              <a:t> para </a:t>
            </a:r>
            <a:r>
              <a:rPr lang="en-US" altLang="en-US" dirty="0" err="1" smtClean="0"/>
              <a:t>identificar</a:t>
            </a:r>
            <a:r>
              <a:rPr lang="en-US" altLang="en-US" dirty="0" smtClean="0"/>
              <a:t> la </a:t>
            </a:r>
            <a:r>
              <a:rPr lang="en-US" altLang="en-US" dirty="0" err="1" smtClean="0"/>
              <a:t>evidencia</a:t>
            </a:r>
            <a:r>
              <a:rPr lang="en-US" altLang="en-US" dirty="0" smtClean="0"/>
              <a:t> de </a:t>
            </a:r>
            <a:r>
              <a:rPr lang="en-US" altLang="en-US" dirty="0" err="1" smtClean="0"/>
              <a:t>problemas</a:t>
            </a:r>
            <a:r>
              <a:rPr lang="en-US" altLang="en-US" dirty="0" smtClean="0"/>
              <a:t> </a:t>
            </a:r>
            <a:r>
              <a:rPr lang="en-US" altLang="en-US" dirty="0" err="1" smtClean="0"/>
              <a:t>por</a:t>
            </a:r>
            <a:r>
              <a:rPr lang="en-US" altLang="en-US" dirty="0" smtClean="0"/>
              <a:t> </a:t>
            </a:r>
            <a:r>
              <a:rPr lang="en-US" altLang="en-US" dirty="0" err="1" smtClean="0"/>
              <a:t>plagas</a:t>
            </a:r>
            <a:r>
              <a:rPr lang="en-US" altLang="en-US" dirty="0" smtClean="0"/>
              <a:t>. </a:t>
            </a:r>
          </a:p>
          <a:p>
            <a:pPr eaLnBrk="1" hangingPunct="1">
              <a:spcBef>
                <a:spcPct val="0"/>
              </a:spcBef>
            </a:pPr>
            <a:endParaRPr lang="en-US" altLang="en-US" dirty="0" smtClean="0"/>
          </a:p>
          <a:p>
            <a:pPr eaLnBrk="1" hangingPunct="1">
              <a:spcBef>
                <a:spcPct val="0"/>
              </a:spcBef>
            </a:pPr>
            <a:r>
              <a:rPr lang="en-US" altLang="en-US" dirty="0" smtClean="0"/>
              <a:t>La </a:t>
            </a:r>
            <a:r>
              <a:rPr lang="en-US" altLang="en-US" dirty="0" err="1" smtClean="0"/>
              <a:t>Lista</a:t>
            </a:r>
            <a:r>
              <a:rPr lang="en-US" altLang="en-US" dirty="0" smtClean="0"/>
              <a:t> de Control para IPM </a:t>
            </a:r>
            <a:r>
              <a:rPr lang="en-US" altLang="en-US" dirty="0" err="1" smtClean="0"/>
              <a:t>esta</a:t>
            </a:r>
            <a:r>
              <a:rPr lang="en-US" altLang="en-US" dirty="0" smtClean="0"/>
              <a:t> </a:t>
            </a:r>
            <a:r>
              <a:rPr lang="en-US" altLang="en-US" dirty="0" err="1" smtClean="0"/>
              <a:t>disponible</a:t>
            </a:r>
            <a:r>
              <a:rPr lang="en-US" altLang="en-US" dirty="0" smtClean="0"/>
              <a:t> </a:t>
            </a:r>
            <a:r>
              <a:rPr lang="en-US" altLang="en-US" dirty="0" err="1" smtClean="0"/>
              <a:t>en</a:t>
            </a:r>
            <a:r>
              <a:rPr lang="en-US" altLang="en-US" dirty="0" smtClean="0"/>
              <a:t> el </a:t>
            </a:r>
            <a:r>
              <a:rPr lang="en-US" altLang="en-US" dirty="0" err="1" smtClean="0"/>
              <a:t>sitio</a:t>
            </a:r>
            <a:r>
              <a:rPr lang="en-US" altLang="en-US" dirty="0" smtClean="0"/>
              <a:t> del CCHP:</a:t>
            </a:r>
            <a:r>
              <a:rPr lang="en-US" altLang="en-US" baseline="0" dirty="0" smtClean="0"/>
              <a:t> cchp.ucsf.edu</a:t>
            </a:r>
            <a:r>
              <a:rPr lang="en-US" altLang="en-US" dirty="0" smtClean="0"/>
              <a:t> </a:t>
            </a:r>
            <a:r>
              <a:rPr lang="en-US" altLang="en-US" dirty="0" err="1" smtClean="0"/>
              <a:t>en</a:t>
            </a:r>
            <a:r>
              <a:rPr lang="en-US" altLang="en-US" dirty="0" smtClean="0"/>
              <a:t> el </a:t>
            </a:r>
            <a:r>
              <a:rPr lang="en-US" altLang="en-US" dirty="0" err="1" smtClean="0"/>
              <a:t>directorio</a:t>
            </a:r>
            <a:r>
              <a:rPr lang="en-US" altLang="en-US" dirty="0" smtClean="0"/>
              <a:t>  </a:t>
            </a:r>
            <a:r>
              <a:rPr lang="en-US" altLang="en-US" dirty="0" err="1" smtClean="0"/>
              <a:t>llamado</a:t>
            </a:r>
            <a:r>
              <a:rPr lang="en-US" altLang="en-US" dirty="0" smtClean="0"/>
              <a:t> “Resources</a:t>
            </a:r>
            <a:r>
              <a:rPr lang="en-US" altLang="en-US" baseline="0" dirty="0" smtClean="0"/>
              <a:t> </a:t>
            </a:r>
            <a:r>
              <a:rPr lang="en-US" altLang="en-US" baseline="0" dirty="0" smtClean="0">
                <a:sym typeface="Wingdings" panose="05000000000000000000" pitchFamily="2" charset="2"/>
              </a:rPr>
              <a:t> Family Child Care Homes</a:t>
            </a:r>
            <a:r>
              <a:rPr lang="en-US" altLang="en-US" dirty="0" smtClean="0"/>
              <a:t>”.</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0B95D292-2C01-439C-BD7A-6EDF272CBFF1}" type="slidenum">
              <a:rPr lang="en-US" altLang="en-US">
                <a:latin typeface="Arial" pitchFamily="34" charset="0"/>
                <a:ea typeface="ヒラギノ角ゴ Pro W3"/>
                <a:cs typeface="ヒラギノ角ゴ Pro W3"/>
              </a:rPr>
              <a:pPr eaLnBrk="1" hangingPunct="1">
                <a:spcBef>
                  <a:spcPct val="0"/>
                </a:spcBef>
              </a:pPr>
              <a:t>27</a:t>
            </a:fld>
            <a:endParaRPr lang="en-US" altLang="en-US">
              <a:latin typeface="Arial" pitchFamily="34" charset="0"/>
              <a:ea typeface="ヒラギノ角ゴ Pro W3"/>
              <a:cs typeface="ヒラギノ角ゴ Pro W3"/>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defTabSz="927100" eaLnBrk="1" hangingPunct="1">
              <a:spcBef>
                <a:spcPct val="0"/>
              </a:spcBef>
            </a:pPr>
            <a:r>
              <a:rPr lang="en-US" altLang="en-US" smtClean="0"/>
              <a:t>Al poner el IPM en práctica usted debe de identificar qué plagas hay en sus instalaciones, y saber sus características y ciclos de vida. Si usted no sabe qué plagas están presentes, puede acabar usando un enfoque de manejo equivocado, o elegir el pesticida equivocado, o aplicar tratamientos muy seguido o en el momento equivocado, causando más daños que beneficios.</a:t>
            </a:r>
          </a:p>
          <a:p>
            <a:pPr marL="0" lvl="1" defTabSz="927100" eaLnBrk="1" hangingPunct="1">
              <a:spcBef>
                <a:spcPct val="0"/>
              </a:spcBef>
            </a:pPr>
            <a:endParaRPr lang="en-US" altLang="en-US" smtClean="0"/>
          </a:p>
          <a:p>
            <a:pPr marL="0" lvl="1" defTabSz="927100" eaLnBrk="1" hangingPunct="1">
              <a:spcBef>
                <a:spcPct val="0"/>
              </a:spcBef>
            </a:pPr>
            <a:r>
              <a:rPr lang="en-US" altLang="en-US" smtClean="0"/>
              <a:t>Use las notas de Salud y Seguridad (H&amp;S Notes) para ayudarse en la identificación de plagas</a:t>
            </a:r>
          </a:p>
          <a:p>
            <a:pPr marL="0" lvl="1" defTabSz="927100" eaLnBrk="1" hangingPunct="1">
              <a:spcBef>
                <a:spcPct val="0"/>
              </a:spcBef>
            </a:pPr>
            <a:endParaRPr lang="en-US" altLang="en-US" smtClean="0"/>
          </a:p>
          <a:p>
            <a:pPr marL="0" lvl="1" defTabSz="927100" eaLnBrk="1" hangingPunct="1">
              <a:spcBef>
                <a:spcPct val="0"/>
              </a:spcBef>
            </a:pPr>
            <a:r>
              <a:rPr lang="en-US" altLang="en-US" smtClean="0"/>
              <a:t>-La prevención de plagas comienza con una identificación correcta de la plaga y el conocimiento de sus necesidades y puntos de entrada. La comida, el agua, los escondites y puntos de entrada disponibles deben ser eliminados para suprimir una plaga a largo plazo.</a:t>
            </a:r>
          </a:p>
          <a:p>
            <a:pPr marL="0" lvl="1" defTabSz="927100" eaLnBrk="1" hangingPunct="1">
              <a:spcBef>
                <a:spcPct val="0"/>
              </a:spcBef>
            </a:pPr>
            <a:endParaRPr lang="en-US" altLang="en-US" smtClean="0"/>
          </a:p>
          <a:p>
            <a:pPr defTabSz="927100" eaLnBrk="1" hangingPunct="1">
              <a:spcBef>
                <a:spcPct val="0"/>
              </a:spcBef>
            </a:pPr>
            <a:r>
              <a:rPr lang="en-US" altLang="en-US" smtClean="0"/>
              <a:t>Alimento: ¿Qué comen?</a:t>
            </a:r>
          </a:p>
          <a:p>
            <a:pPr defTabSz="927100" eaLnBrk="1" hangingPunct="1">
              <a:spcBef>
                <a:spcPct val="0"/>
              </a:spcBef>
            </a:pPr>
            <a:r>
              <a:rPr lang="en-US" altLang="en-US" smtClean="0"/>
              <a:t>Agua: ¿Dónde consiguen agua?</a:t>
            </a:r>
          </a:p>
          <a:p>
            <a:pPr defTabSz="927100" eaLnBrk="1" hangingPunct="1">
              <a:spcBef>
                <a:spcPct val="0"/>
              </a:spcBef>
            </a:pPr>
            <a:r>
              <a:rPr lang="en-US" altLang="en-US" smtClean="0"/>
              <a:t>Refugio: ¿Cómo se meten? ¿Dónde se esconden?</a:t>
            </a:r>
          </a:p>
          <a:p>
            <a:pPr defTabSz="927100" eaLnBrk="1" hangingPunct="1">
              <a:spcBef>
                <a:spcPct val="0"/>
              </a:spcBef>
            </a:pPr>
            <a:r>
              <a:rPr lang="en-US" altLang="en-US" smtClean="0"/>
              <a:t>¿Excavan agujeros, o se meten por grietas y hoyos existentes?</a:t>
            </a:r>
          </a:p>
          <a:p>
            <a:pPr defTabSz="927100" eaLnBrk="1" hangingPunct="1">
              <a:spcBef>
                <a:spcPct val="0"/>
              </a:spcBef>
            </a:pPr>
            <a:r>
              <a:rPr lang="en-US" altLang="en-US" smtClean="0"/>
              <a:t>¿Entran a los edificios dentro de cajas de cartón o en la comida?</a:t>
            </a:r>
          </a:p>
          <a:p>
            <a:pPr defTabSz="927100" eaLnBrk="1" hangingPunct="1">
              <a:spcBef>
                <a:spcPct val="0"/>
              </a:spcBef>
            </a:pPr>
            <a:r>
              <a:rPr lang="en-US" altLang="en-US" smtClean="0"/>
              <a:t>¿Qué daños causa esta plaga?</a:t>
            </a:r>
          </a:p>
          <a:p>
            <a:pPr defTabSz="927100" eaLnBrk="1" hangingPunct="1">
              <a:spcBef>
                <a:spcPct val="0"/>
              </a:spcBef>
            </a:pPr>
            <a:r>
              <a:rPr lang="en-US" altLang="en-US" smtClean="0"/>
              <a:t>Ciclo de vida de las plagas:</a:t>
            </a:r>
          </a:p>
          <a:p>
            <a:pPr defTabSz="927100" eaLnBrk="1" hangingPunct="1">
              <a:spcBef>
                <a:spcPct val="0"/>
              </a:spcBef>
            </a:pPr>
            <a:r>
              <a:rPr lang="en-US" altLang="en-US" smtClean="0"/>
              <a:t>¿Cuánto tiempo tarda la plaga en crecer a adulto y reproducirse?</a:t>
            </a:r>
          </a:p>
          <a:p>
            <a:pPr defTabSz="927100" eaLnBrk="1" hangingPunct="1">
              <a:spcBef>
                <a:spcPct val="0"/>
              </a:spcBef>
            </a:pPr>
            <a:r>
              <a:rPr lang="en-US" altLang="en-US" smtClean="0"/>
              <a:t>¿En qué etapa de su ciclo de vida causa más problemas? </a:t>
            </a:r>
          </a:p>
          <a:p>
            <a:pPr defTabSz="927100" eaLnBrk="1" hangingPunct="1">
              <a:spcBef>
                <a:spcPct val="0"/>
              </a:spcBef>
            </a:pPr>
            <a:r>
              <a:rPr lang="en-US" altLang="en-US" smtClean="0"/>
              <a:t>¿Qué tan rápido se reproducen las plagas?</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9997C28F-DCCA-4A3E-BEF7-0A3AA8C6EA07}" type="slidenum">
              <a:rPr lang="en-US" altLang="en-US"/>
              <a:pPr eaLnBrk="1" hangingPunct="1">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Coloque las trampas cuidadosamente y establezca un horario para checarlas y reemplazarlas cuando sea necesario.</a:t>
            </a:r>
          </a:p>
          <a:p>
            <a:pPr eaLnBrk="1" hangingPunct="1">
              <a:spcBef>
                <a:spcPct val="0"/>
              </a:spcBef>
            </a:pPr>
            <a:endParaRPr lang="en-US" altLang="en-US" smtClean="0"/>
          </a:p>
          <a:p>
            <a:pPr eaLnBrk="1" hangingPunct="1">
              <a:spcBef>
                <a:spcPct val="0"/>
              </a:spcBef>
            </a:pPr>
            <a:r>
              <a:rPr lang="en-US" altLang="en-US" smtClean="0"/>
              <a:t>Busque siempre a las plagas en los edificios y terrenos de su centro, así identificará temprano los problemas por plagas para:</a:t>
            </a:r>
          </a:p>
          <a:p>
            <a:pPr eaLnBrk="1" hangingPunct="1">
              <a:spcBef>
                <a:spcPct val="0"/>
              </a:spcBef>
            </a:pPr>
            <a:r>
              <a:rPr lang="en-US" altLang="en-US" smtClean="0"/>
              <a:t> </a:t>
            </a:r>
          </a:p>
          <a:p>
            <a:pPr eaLnBrk="1" hangingPunct="1">
              <a:spcBef>
                <a:spcPct val="0"/>
              </a:spcBef>
            </a:pPr>
            <a:r>
              <a:rPr lang="en-US" altLang="en-US" smtClean="0"/>
              <a:t>determinar si es necesario un tratamiento y cuándo hacerlo  </a:t>
            </a:r>
          </a:p>
          <a:p>
            <a:pPr eaLnBrk="1" hangingPunct="1">
              <a:spcBef>
                <a:spcPct val="0"/>
              </a:spcBef>
            </a:pPr>
            <a:r>
              <a:rPr lang="en-US" altLang="en-US" smtClean="0"/>
              <a:t>determinar si las estrategias que está aplicando han funcionado</a:t>
            </a:r>
          </a:p>
          <a:p>
            <a:pPr eaLnBrk="1" hangingPunct="1">
              <a:spcBef>
                <a:spcPct val="0"/>
              </a:spcBef>
            </a:pPr>
            <a:endParaRPr lang="en-US" alt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795B4598-9474-432A-BB8A-8D27842E4738}" type="slidenum">
              <a:rPr lang="en-US" altLang="en-US"/>
              <a:pPr eaLnBrk="1" hangingPunct="1">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en-US" altLang="en-US" dirty="0" smtClean="0"/>
              <a:t>This Integrated Pest Management (IPM) Toolkit was funded by the California Department of Pesticide Regulation (DPR) and developed by the University of California (UC), San Francisco School of Nursing’s California Childcare Health Program, in collaboration with the UC Statewide IPM Program and DPR. The contents of this document do not necessarily reflect the views and policies of DPR, nor does mention of trade names or commercial products constitute endorsement or recommendation for use.</a:t>
            </a: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sz="1200" b="0" i="0" kern="1200" dirty="0" smtClean="0">
              <a:solidFill>
                <a:schemeClr val="tx1"/>
              </a:solidFill>
              <a:effectLst/>
              <a:latin typeface="+mn-lt"/>
              <a:ea typeface="+mn-ea"/>
              <a:cs typeface="+mn-cs"/>
            </a:endParaRPr>
          </a:p>
          <a:p>
            <a:pPr marL="171450" marR="0" lvl="2" indent="-1714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en-US" sz="1200" b="0" i="0" kern="1200" dirty="0" smtClean="0">
                <a:solidFill>
                  <a:schemeClr val="tx1"/>
                </a:solidFill>
                <a:effectLst/>
                <a:latin typeface="+mn-lt"/>
                <a:ea typeface="+mn-ea"/>
                <a:cs typeface="+mn-cs"/>
              </a:rPr>
              <a:t>CCHP mission: to improve the quality of child care by initiating and strengthening linkages between the health, safety and child care communities and the families they serve.</a:t>
            </a:r>
          </a:p>
          <a:p>
            <a:pPr marL="0" marR="0" lvl="2"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US" altLang="en-US" dirty="0" smtClean="0"/>
          </a:p>
          <a:p>
            <a:pPr marL="0" lvl="2" eaLnBrk="1" hangingPunct="1">
              <a:spcBef>
                <a:spcPct val="0"/>
              </a:spcBef>
            </a:pPr>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8E8A9A3-693C-43C3-B548-761D1E8B6D75}" type="slidenum">
              <a:rPr lang="en-US" altLang="en-US" smtClean="0">
                <a:latin typeface="Arial" pitchFamily="34" charset="0"/>
                <a:ea typeface="ヒラギノ角ゴ Pro W3"/>
                <a:cs typeface="ヒラギノ角ゴ Pro W3"/>
              </a:rPr>
              <a:pPr eaLnBrk="1" hangingPunct="1">
                <a:spcBef>
                  <a:spcPct val="0"/>
                </a:spcBef>
              </a:pPr>
              <a:t>3</a:t>
            </a:fld>
            <a:endParaRPr lang="en-US" altLang="en-US" smtClean="0">
              <a:latin typeface="Arial" pitchFamily="34" charset="0"/>
              <a:ea typeface="ヒラギノ角ゴ Pro W3"/>
              <a:cs typeface="ヒラギノ角ゴ Pro W3"/>
            </a:endParaRPr>
          </a:p>
        </p:txBody>
      </p:sp>
    </p:spTree>
    <p:extLst>
      <p:ext uri="{BB962C8B-B14F-4D97-AF65-F5344CB8AC3E}">
        <p14:creationId xmlns:p14="http://schemas.microsoft.com/office/powerpoint/2010/main" val="11225948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eaLnBrk="1" hangingPunct="1">
              <a:spcBef>
                <a:spcPct val="0"/>
              </a:spcBef>
            </a:pPr>
            <a:r>
              <a:rPr lang="en-US" altLang="en-US" smtClean="0"/>
              <a:t>No todos los problemas de plagas se solucionan con químicos. Por ejemplo, la aspiradora, una buena higiene y el uso de sellador a veces son suficientes.</a:t>
            </a:r>
          </a:p>
          <a:p>
            <a:pPr defTabSz="927100" eaLnBrk="1" hangingPunct="1">
              <a:spcBef>
                <a:spcPct val="0"/>
              </a:spcBef>
            </a:pPr>
            <a:endParaRPr lang="en-US" altLang="en-US" smtClean="0"/>
          </a:p>
          <a:p>
            <a:pPr defTabSz="927100" eaLnBrk="1" hangingPunct="1">
              <a:spcBef>
                <a:spcPct val="0"/>
              </a:spcBef>
            </a:pPr>
            <a:r>
              <a:rPr lang="en-US" altLang="en-US" smtClean="0"/>
              <a:t>Cuando las plagas se convierten en un problema, usted debe de hacer algo para manejarlas o eliminarlas.  El enfoque del IPM recomienda el uso de materiales y prácticas que elevan al máximo la seguridad y reducen la exposición de niños y el personal a los pesticidas. Seguido usted puede manejar plagas aplicando pasos sin usar químicos. Si usted tiene que usar pesticidas, escoja los menos dañinos, tales como los geles o estaciones de cebado. Combine éstos con prácticas preventivas y así las plagas no volverán. </a:t>
            </a:r>
          </a:p>
          <a:p>
            <a:pPr defTabSz="927100" eaLnBrk="1" hangingPunct="1">
              <a:spcBef>
                <a:spcPct val="0"/>
              </a:spcBef>
            </a:pPr>
            <a:endParaRPr lang="en-US" alt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32829447-3264-4938-A8E8-B4379C54617E}" type="slidenum">
              <a:rPr lang="en-US" altLang="en-US"/>
              <a:pPr eaLnBrk="1" hangingPunct="1">
                <a:spcBef>
                  <a:spcPct val="0"/>
                </a:spcBef>
              </a:pPr>
              <a:t>30</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US" sz="1200" kern="1200" dirty="0" smtClean="0">
                <a:solidFill>
                  <a:schemeClr val="tx1"/>
                </a:solidFill>
                <a:effectLst/>
                <a:latin typeface="+mn-lt"/>
                <a:ea typeface="+mn-ea"/>
                <a:cs typeface="+mn-cs"/>
              </a:rPr>
              <a:t>Cajas de arena: mantener cubiertas cuando no se usen, mantener separadas de otras áreas de juego, buen drenaje.</a:t>
            </a:r>
            <a:endParaRPr lang="en-US" sz="1200" kern="1200" dirty="0" smtClean="0">
              <a:solidFill>
                <a:schemeClr val="tx1"/>
              </a:solidFill>
              <a:effectLst/>
              <a:latin typeface="+mn-lt"/>
              <a:ea typeface="+mn-ea"/>
              <a:cs typeface="+mn-cs"/>
            </a:endParaRPr>
          </a:p>
          <a:p>
            <a:pPr lvl="0"/>
            <a:r>
              <a:rPr lang="es-US" sz="1200" kern="1200" dirty="0" smtClean="0">
                <a:solidFill>
                  <a:schemeClr val="tx1"/>
                </a:solidFill>
                <a:effectLst/>
                <a:latin typeface="+mn-lt"/>
                <a:ea typeface="+mn-ea"/>
                <a:cs typeface="+mn-cs"/>
              </a:rPr>
              <a:t>Colocar las trampas para avispas a 20 pies de distancia de las áreas donde se come y se juega.</a:t>
            </a:r>
            <a:endParaRPr lang="en-US" sz="1200" kern="1200" dirty="0" smtClean="0">
              <a:solidFill>
                <a:schemeClr val="tx1"/>
              </a:solidFill>
              <a:effectLst/>
              <a:latin typeface="+mn-lt"/>
              <a:ea typeface="+mn-ea"/>
              <a:cs typeface="+mn-cs"/>
            </a:endParaRPr>
          </a:p>
          <a:p>
            <a:pPr lvl="0"/>
            <a:r>
              <a:rPr lang="es-US" sz="1200" kern="1200" dirty="0" smtClean="0">
                <a:solidFill>
                  <a:schemeClr val="tx1"/>
                </a:solidFill>
                <a:effectLst/>
                <a:latin typeface="+mn-lt"/>
                <a:ea typeface="+mn-ea"/>
                <a:cs typeface="+mn-cs"/>
              </a:rPr>
              <a:t>Cubos de la basura en buen estado, mantener el área limpia, almacenar los cubos sobre una superficie dura.</a:t>
            </a:r>
            <a:endParaRPr lang="en-US" sz="1200" kern="1200" dirty="0" smtClean="0">
              <a:solidFill>
                <a:schemeClr val="tx1"/>
              </a:solidFill>
              <a:effectLst/>
              <a:latin typeface="+mn-lt"/>
              <a:ea typeface="+mn-ea"/>
              <a:cs typeface="+mn-cs"/>
            </a:endParaRPr>
          </a:p>
          <a:p>
            <a:pPr lvl="0"/>
            <a:r>
              <a:rPr lang="es-US" sz="1200" kern="1200" dirty="0" smtClean="0">
                <a:solidFill>
                  <a:schemeClr val="tx1"/>
                </a:solidFill>
                <a:effectLst/>
                <a:latin typeface="+mn-lt"/>
                <a:ea typeface="+mn-ea"/>
                <a:cs typeface="+mn-cs"/>
              </a:rPr>
              <a:t>Jardinería: ¿se trata de una plaga? </a:t>
            </a:r>
            <a:endParaRPr lang="en-US" sz="1200" kern="1200" dirty="0" smtClean="0">
              <a:solidFill>
                <a:schemeClr val="tx1"/>
              </a:solidFill>
              <a:effectLst/>
              <a:latin typeface="+mn-lt"/>
              <a:ea typeface="+mn-ea"/>
              <a:cs typeface="+mn-cs"/>
            </a:endParaRPr>
          </a:p>
          <a:p>
            <a:pPr lvl="0"/>
            <a:r>
              <a:rPr lang="es-US" sz="1200" kern="1200" dirty="0" smtClean="0">
                <a:solidFill>
                  <a:schemeClr val="tx1"/>
                </a:solidFill>
                <a:effectLst/>
                <a:latin typeface="+mn-lt"/>
                <a:ea typeface="+mn-ea"/>
                <a:cs typeface="+mn-cs"/>
              </a:rPr>
              <a:t>Césped: no utilice fertilizante en exceso, quitar las malas hierbas a mano, aplicar mantillo o estiércol. </a:t>
            </a:r>
            <a:endParaRPr lang="en-US" sz="1200" kern="1200" dirty="0" smtClean="0">
              <a:solidFill>
                <a:schemeClr val="tx1"/>
              </a:solidFill>
              <a:effectLst/>
              <a:latin typeface="+mn-lt"/>
              <a:ea typeface="+mn-ea"/>
              <a:cs typeface="+mn-cs"/>
            </a:endParaRPr>
          </a:p>
          <a:p>
            <a:pPr lvl="0"/>
            <a:r>
              <a:rPr lang="es-US" sz="1200" kern="1200" dirty="0" smtClean="0">
                <a:solidFill>
                  <a:schemeClr val="tx1"/>
                </a:solidFill>
                <a:effectLst/>
                <a:latin typeface="+mn-lt"/>
                <a:ea typeface="+mn-ea"/>
                <a:cs typeface="+mn-cs"/>
              </a:rPr>
              <a:t>¡No todos los insectos son plagas! Un espacio al aire libre bien mantenido mantendrá las plagas molestas alejadas.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76E7C56-E781-4050-8DB8-442DFE1DC6DE}" type="slidenum">
              <a:rPr lang="en-US" smtClean="0"/>
              <a:pPr>
                <a:defRPr/>
              </a:pPr>
              <a:t>31</a:t>
            </a:fld>
            <a:endParaRPr lang="en-US" dirty="0"/>
          </a:p>
        </p:txBody>
      </p:sp>
    </p:spTree>
    <p:extLst>
      <p:ext uri="{BB962C8B-B14F-4D97-AF65-F5344CB8AC3E}">
        <p14:creationId xmlns:p14="http://schemas.microsoft.com/office/powerpoint/2010/main" val="25780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7100" eaLnBrk="1" hangingPunct="1">
              <a:spcBef>
                <a:spcPct val="0"/>
              </a:spcBef>
            </a:pPr>
            <a:r>
              <a:rPr lang="en-US" altLang="en-US" dirty="0" smtClean="0"/>
              <a:t>Si los </a:t>
            </a:r>
            <a:r>
              <a:rPr lang="en-US" altLang="en-US" dirty="0" err="1" smtClean="0"/>
              <a:t>enfoques</a:t>
            </a:r>
            <a:r>
              <a:rPr lang="en-US" altLang="en-US" dirty="0" smtClean="0"/>
              <a:t> sin </a:t>
            </a:r>
            <a:r>
              <a:rPr lang="en-US" altLang="en-US" dirty="0" err="1" smtClean="0"/>
              <a:t>químicos</a:t>
            </a:r>
            <a:r>
              <a:rPr lang="en-US" altLang="en-US" dirty="0" smtClean="0"/>
              <a:t> no son </a:t>
            </a:r>
            <a:r>
              <a:rPr lang="en-US" altLang="en-US" dirty="0" err="1" smtClean="0"/>
              <a:t>efectivos</a:t>
            </a:r>
            <a:r>
              <a:rPr lang="en-US" altLang="en-US" dirty="0" smtClean="0"/>
              <a:t> </a:t>
            </a:r>
            <a:r>
              <a:rPr lang="en-US" altLang="en-US" dirty="0" err="1" smtClean="0"/>
              <a:t>por</a:t>
            </a:r>
            <a:r>
              <a:rPr lang="en-US" altLang="en-US" dirty="0" smtClean="0"/>
              <a:t> </a:t>
            </a:r>
            <a:r>
              <a:rPr lang="en-US" altLang="en-US" dirty="0" err="1" smtClean="0"/>
              <a:t>sí</a:t>
            </a:r>
            <a:r>
              <a:rPr lang="en-US" altLang="en-US" dirty="0" smtClean="0"/>
              <a:t> solos, </a:t>
            </a:r>
            <a:r>
              <a:rPr lang="en-US" altLang="en-US" dirty="0" err="1" smtClean="0"/>
              <a:t>usted</a:t>
            </a:r>
            <a:r>
              <a:rPr lang="en-US" altLang="en-US" dirty="0" smtClean="0"/>
              <a:t> </a:t>
            </a:r>
            <a:r>
              <a:rPr lang="en-US" altLang="en-US" dirty="0" err="1" smtClean="0"/>
              <a:t>probablemente</a:t>
            </a:r>
            <a:r>
              <a:rPr lang="en-US" altLang="en-US" dirty="0" smtClean="0"/>
              <a:t> </a:t>
            </a:r>
            <a:r>
              <a:rPr lang="en-US" altLang="en-US" dirty="0" err="1" smtClean="0"/>
              <a:t>tenga</a:t>
            </a:r>
            <a:r>
              <a:rPr lang="en-US" altLang="en-US" dirty="0" smtClean="0"/>
              <a:t> </a:t>
            </a:r>
            <a:r>
              <a:rPr lang="en-US" altLang="en-US" dirty="0" err="1" smtClean="0"/>
              <a:t>que</a:t>
            </a:r>
            <a:r>
              <a:rPr lang="en-US" altLang="en-US" dirty="0" smtClean="0"/>
              <a:t> </a:t>
            </a:r>
            <a:r>
              <a:rPr lang="en-US" altLang="en-US" dirty="0" err="1" smtClean="0"/>
              <a:t>usar</a:t>
            </a:r>
            <a:r>
              <a:rPr lang="en-US" altLang="en-US" dirty="0" smtClean="0"/>
              <a:t> </a:t>
            </a:r>
            <a:r>
              <a:rPr lang="en-US" altLang="en-US" dirty="0" err="1" smtClean="0"/>
              <a:t>pesticidas</a:t>
            </a:r>
            <a:r>
              <a:rPr lang="en-US" altLang="en-US" dirty="0" smtClean="0"/>
              <a:t>.</a:t>
            </a:r>
          </a:p>
          <a:p>
            <a:pPr defTabSz="927100" eaLnBrk="1" hangingPunct="1">
              <a:spcBef>
                <a:spcPct val="0"/>
              </a:spcBef>
            </a:pPr>
            <a:endParaRPr lang="en-US" altLang="en-US" dirty="0" smtClean="0"/>
          </a:p>
          <a:p>
            <a:pPr defTabSz="927100" eaLnBrk="1" hangingPunct="1">
              <a:spcBef>
                <a:spcPct val="0"/>
              </a:spcBef>
            </a:pPr>
            <a:r>
              <a:rPr lang="en-US" altLang="en-US" dirty="0" smtClean="0"/>
              <a:t>-Use </a:t>
            </a:r>
            <a:r>
              <a:rPr lang="en-US" altLang="en-US" dirty="0" err="1" smtClean="0"/>
              <a:t>pesticidas</a:t>
            </a:r>
            <a:r>
              <a:rPr lang="en-US" altLang="en-US" dirty="0" smtClean="0"/>
              <a:t> </a:t>
            </a:r>
            <a:r>
              <a:rPr lang="en-US" altLang="en-US" dirty="0" err="1" smtClean="0"/>
              <a:t>que</a:t>
            </a:r>
            <a:r>
              <a:rPr lang="en-US" altLang="en-US" dirty="0" smtClean="0"/>
              <a:t> </a:t>
            </a:r>
            <a:r>
              <a:rPr lang="en-US" altLang="en-US" dirty="0" err="1" smtClean="0"/>
              <a:t>estén</a:t>
            </a:r>
            <a:r>
              <a:rPr lang="en-US" altLang="en-US" dirty="0" smtClean="0"/>
              <a:t> </a:t>
            </a:r>
            <a:r>
              <a:rPr lang="en-US" altLang="en-US" dirty="0" err="1" smtClean="0"/>
              <a:t>exentos</a:t>
            </a:r>
            <a:r>
              <a:rPr lang="en-US" altLang="en-US" dirty="0" smtClean="0"/>
              <a:t> de los </a:t>
            </a:r>
            <a:r>
              <a:rPr lang="en-US" altLang="en-US" dirty="0" err="1" smtClean="0"/>
              <a:t>requisitos</a:t>
            </a:r>
            <a:r>
              <a:rPr lang="en-US" altLang="en-US" dirty="0" smtClean="0"/>
              <a:t> de la Ley de </a:t>
            </a:r>
            <a:r>
              <a:rPr lang="en-US" altLang="en-US" dirty="0" err="1" smtClean="0"/>
              <a:t>Escuelas</a:t>
            </a:r>
            <a:r>
              <a:rPr lang="en-US" altLang="en-US" dirty="0" smtClean="0"/>
              <a:t> </a:t>
            </a:r>
            <a:r>
              <a:rPr lang="en-US" altLang="en-US" dirty="0" err="1" smtClean="0"/>
              <a:t>Saludables</a:t>
            </a:r>
            <a:endParaRPr lang="en-US" altLang="en-US" dirty="0" smtClean="0"/>
          </a:p>
          <a:p>
            <a:pPr defTabSz="927100" eaLnBrk="1" hangingPunct="1">
              <a:spcBef>
                <a:spcPct val="0"/>
              </a:spcBef>
              <a:buFontTx/>
              <a:buChar char="-"/>
            </a:pPr>
            <a:r>
              <a:rPr lang="en-US" altLang="en-US" dirty="0" smtClean="0"/>
              <a:t>Use </a:t>
            </a:r>
            <a:r>
              <a:rPr lang="en-US" altLang="en-US" dirty="0" err="1" smtClean="0"/>
              <a:t>pesticidas</a:t>
            </a:r>
            <a:r>
              <a:rPr lang="en-US" altLang="en-US" dirty="0" smtClean="0"/>
              <a:t> de </a:t>
            </a:r>
            <a:r>
              <a:rPr lang="en-US" altLang="en-US" dirty="0" err="1" smtClean="0"/>
              <a:t>usos</a:t>
            </a:r>
            <a:r>
              <a:rPr lang="en-US" altLang="en-US" dirty="0" smtClean="0"/>
              <a:t> </a:t>
            </a:r>
            <a:r>
              <a:rPr lang="en-US" altLang="en-US" dirty="0" err="1" smtClean="0"/>
              <a:t>registrados</a:t>
            </a:r>
            <a:r>
              <a:rPr lang="en-US" altLang="en-US" dirty="0" smtClean="0"/>
              <a:t> </a:t>
            </a:r>
            <a:r>
              <a:rPr lang="en-US" altLang="en-US" dirty="0" err="1" smtClean="0"/>
              <a:t>por</a:t>
            </a:r>
            <a:r>
              <a:rPr lang="en-US" altLang="en-US" dirty="0" smtClean="0"/>
              <a:t> la EPA y el DPR </a:t>
            </a:r>
          </a:p>
          <a:p>
            <a:pPr defTabSz="927100" eaLnBrk="1" hangingPunct="1">
              <a:spcBef>
                <a:spcPct val="0"/>
              </a:spcBef>
              <a:buFontTx/>
              <a:buChar char="-"/>
            </a:pPr>
            <a:r>
              <a:rPr lang="en-US" altLang="en-US" dirty="0" smtClean="0"/>
              <a:t>Sea </a:t>
            </a:r>
            <a:r>
              <a:rPr lang="en-US" altLang="en-US" dirty="0" err="1" smtClean="0"/>
              <a:t>precavido</a:t>
            </a:r>
            <a:r>
              <a:rPr lang="en-US" altLang="en-US" dirty="0" smtClean="0"/>
              <a:t> al </a:t>
            </a:r>
            <a:r>
              <a:rPr lang="en-US" altLang="en-US" dirty="0" err="1" smtClean="0"/>
              <a:t>escoger</a:t>
            </a:r>
            <a:r>
              <a:rPr lang="en-US" altLang="en-US" dirty="0" smtClean="0"/>
              <a:t> </a:t>
            </a:r>
            <a:r>
              <a:rPr lang="en-US" altLang="en-US" dirty="0" err="1" smtClean="0"/>
              <a:t>productos</a:t>
            </a:r>
            <a:r>
              <a:rPr lang="en-US" altLang="en-US" dirty="0" smtClean="0"/>
              <a:t> </a:t>
            </a:r>
            <a:r>
              <a:rPr lang="en-US" altLang="en-US" i="1" dirty="0" err="1" smtClean="0"/>
              <a:t>orgánicos</a:t>
            </a:r>
            <a:r>
              <a:rPr lang="en-US" altLang="en-US" i="1" dirty="0" smtClean="0"/>
              <a:t>, </a:t>
            </a:r>
            <a:r>
              <a:rPr lang="en-US" altLang="en-US" i="1" dirty="0" err="1" smtClean="0"/>
              <a:t>verdes</a:t>
            </a:r>
            <a:r>
              <a:rPr lang="en-US" altLang="en-US" dirty="0" smtClean="0"/>
              <a:t>, o </a:t>
            </a:r>
            <a:r>
              <a:rPr lang="en-US" altLang="en-US" i="1" dirty="0" err="1" smtClean="0"/>
              <a:t>naturales</a:t>
            </a:r>
            <a:endParaRPr lang="en-US" altLang="en-US" dirty="0" smtClean="0"/>
          </a:p>
          <a:p>
            <a:pPr defTabSz="927100" eaLnBrk="1" hangingPunct="1">
              <a:spcBef>
                <a:spcPct val="0"/>
              </a:spcBef>
              <a:buFontTx/>
              <a:buChar char="-"/>
            </a:pPr>
            <a:endParaRPr lang="en-US" altLang="en-US" dirty="0" smtClean="0"/>
          </a:p>
          <a:p>
            <a:r>
              <a:rPr lang="es-US" sz="1200" kern="1200" dirty="0" smtClean="0">
                <a:solidFill>
                  <a:schemeClr val="tx1"/>
                </a:solidFill>
                <a:effectLst/>
                <a:latin typeface="+mn-lt"/>
                <a:ea typeface="+mn-ea"/>
                <a:cs typeface="+mn-cs"/>
              </a:rPr>
              <a:t>Evite siempre los nebulizadores y los pulverizadores. Esparcen los pesticidas en el aire y tienen un alto riesgo de exposición.</a:t>
            </a:r>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Use solo pesticidas y desinfectantes que tengan un número de registro de la EPA en su etiqueta. </a:t>
            </a:r>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Use siempre los productos de acuerdo con su etiqueta. </a:t>
            </a:r>
            <a:endParaRPr lang="en-US" sz="1200" kern="1200" dirty="0" smtClean="0">
              <a:solidFill>
                <a:schemeClr val="tx1"/>
              </a:solidFill>
              <a:effectLst/>
              <a:latin typeface="+mn-lt"/>
              <a:ea typeface="+mn-ea"/>
              <a:cs typeface="+mn-cs"/>
            </a:endParaRPr>
          </a:p>
          <a:p>
            <a:r>
              <a:rPr lang="es-US" sz="1200" kern="1200" dirty="0" smtClean="0">
                <a:solidFill>
                  <a:schemeClr val="tx1"/>
                </a:solidFill>
                <a:effectLst/>
                <a:latin typeface="+mn-lt"/>
                <a:ea typeface="+mn-ea"/>
                <a:cs typeface="+mn-cs"/>
              </a:rPr>
              <a:t>Un número de registro de la EPA significa que es legal, pero no significa que su uso sea necesariamente seguro.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76E7C56-E781-4050-8DB8-442DFE1DC6DE}" type="slidenum">
              <a:rPr lang="en-US" smtClean="0"/>
              <a:pPr>
                <a:defRPr/>
              </a:pPr>
              <a:t>32</a:t>
            </a:fld>
            <a:endParaRPr lang="en-US" dirty="0"/>
          </a:p>
        </p:txBody>
      </p:sp>
    </p:spTree>
    <p:extLst>
      <p:ext uri="{BB962C8B-B14F-4D97-AF65-F5344CB8AC3E}">
        <p14:creationId xmlns:p14="http://schemas.microsoft.com/office/powerpoint/2010/main" val="15126382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ES" dirty="0" smtClean="0"/>
              <a:t>CONTRATACIÓN DE UN PMP CON CAPACITACIÓN EN IPM </a:t>
            </a:r>
          </a:p>
          <a:p>
            <a:pPr marL="228600" indent="-228600">
              <a:buAutoNum type="arabicPeriod"/>
            </a:pPr>
            <a:r>
              <a:rPr lang="es-ES" dirty="0" smtClean="0"/>
              <a:t>Todos los profesionales de PMP deben tener licencia del estado de California. Puede comprobar si una compañía o persona tiene licencia emitida por la Junta de Control de Plagas Estructurales (</a:t>
            </a:r>
            <a:r>
              <a:rPr lang="es-ES" dirty="0" err="1" smtClean="0"/>
              <a:t>Structural</a:t>
            </a:r>
            <a:r>
              <a:rPr lang="es-ES" dirty="0" smtClean="0"/>
              <a:t> Pest Control </a:t>
            </a:r>
            <a:r>
              <a:rPr lang="es-ES" dirty="0" err="1" smtClean="0"/>
              <a:t>Board</a:t>
            </a:r>
            <a:r>
              <a:rPr lang="es-ES" dirty="0" smtClean="0"/>
              <a:t>) en www.pestboard.ca.gov. </a:t>
            </a:r>
          </a:p>
          <a:p>
            <a:pPr marL="228600" indent="-228600">
              <a:buAutoNum type="arabicPeriod"/>
            </a:pPr>
            <a:r>
              <a:rPr lang="es-ES" dirty="0" smtClean="0"/>
              <a:t> Los PMP deben contar con capacitación en IPM para trabajar en escuelas y centros de cuidado de niños. El Programa de IPM estatal de UC ofrece un curso gratuito en línea para los PMP titulado </a:t>
            </a:r>
            <a:r>
              <a:rPr lang="es-ES" dirty="0" err="1" smtClean="0"/>
              <a:t>Providing</a:t>
            </a:r>
            <a:r>
              <a:rPr lang="es-ES" dirty="0" smtClean="0"/>
              <a:t> IPM </a:t>
            </a:r>
            <a:r>
              <a:rPr lang="es-ES" dirty="0" err="1" smtClean="0"/>
              <a:t>Services</a:t>
            </a:r>
            <a:r>
              <a:rPr lang="es-ES" dirty="0" smtClean="0"/>
              <a:t> in </a:t>
            </a:r>
            <a:r>
              <a:rPr lang="es-ES" dirty="0" err="1" smtClean="0"/>
              <a:t>Schools</a:t>
            </a:r>
            <a:r>
              <a:rPr lang="es-ES" dirty="0" smtClean="0"/>
              <a:t> and </a:t>
            </a:r>
            <a:r>
              <a:rPr lang="es-ES" dirty="0" err="1" smtClean="0"/>
              <a:t>Child</a:t>
            </a:r>
            <a:r>
              <a:rPr lang="es-ES" dirty="0" smtClean="0"/>
              <a:t> </a:t>
            </a:r>
            <a:r>
              <a:rPr lang="es-ES" dirty="0" err="1" smtClean="0"/>
              <a:t>Care</a:t>
            </a:r>
            <a:r>
              <a:rPr lang="es-ES" dirty="0" smtClean="0"/>
              <a:t> </a:t>
            </a:r>
            <a:r>
              <a:rPr lang="es-ES" dirty="0" err="1" smtClean="0"/>
              <a:t>Settings</a:t>
            </a:r>
            <a:r>
              <a:rPr lang="es-ES" dirty="0" smtClean="0"/>
              <a:t> (Prestación de servicios de IPM en escuelas y centros de cuidado de niños). Pídale a su PMP que tome el curso, que puede encontrar aquí: www. ipm.ucanr.edu/training/school-and-child-careipm.html. (disponible en inglés). </a:t>
            </a:r>
          </a:p>
          <a:p>
            <a:pPr marL="228600" indent="-228600">
              <a:buAutoNum type="arabicPeriod"/>
            </a:pPr>
            <a:r>
              <a:rPr lang="es-ES" dirty="0" smtClean="0"/>
              <a:t> Plantéese contratar a un PMP con una certificación externa, como </a:t>
            </a:r>
            <a:r>
              <a:rPr lang="es-ES" dirty="0" err="1" smtClean="0"/>
              <a:t>EcoWise</a:t>
            </a:r>
            <a:r>
              <a:rPr lang="es-ES" dirty="0" smtClean="0"/>
              <a:t>, </a:t>
            </a:r>
            <a:r>
              <a:rPr lang="es-ES" dirty="0" err="1" smtClean="0"/>
              <a:t>GreenPro</a:t>
            </a:r>
            <a:r>
              <a:rPr lang="es-ES" dirty="0" smtClean="0"/>
              <a:t> o Green </a:t>
            </a:r>
            <a:r>
              <a:rPr lang="es-ES" dirty="0" err="1" smtClean="0"/>
              <a:t>Shield</a:t>
            </a:r>
            <a:r>
              <a:rPr lang="es-ES" dirty="0" smtClean="0"/>
              <a:t>. </a:t>
            </a:r>
            <a:endParaRPr lang="en-US" baseline="0" dirty="0" smtClean="0"/>
          </a:p>
        </p:txBody>
      </p:sp>
      <p:sp>
        <p:nvSpPr>
          <p:cNvPr id="4" name="Slide Number Placeholder 3"/>
          <p:cNvSpPr>
            <a:spLocks noGrp="1"/>
          </p:cNvSpPr>
          <p:nvPr>
            <p:ph type="sldNum" sz="quarter" idx="10"/>
          </p:nvPr>
        </p:nvSpPr>
        <p:spPr/>
        <p:txBody>
          <a:bodyPr/>
          <a:lstStyle/>
          <a:p>
            <a:pPr>
              <a:defRPr/>
            </a:pPr>
            <a:fld id="{B76E7C56-E781-4050-8DB8-442DFE1DC6DE}" type="slidenum">
              <a:rPr lang="en-US" smtClean="0"/>
              <a:pPr>
                <a:defRPr/>
              </a:pPr>
              <a:t>33</a:t>
            </a:fld>
            <a:endParaRPr lang="en-US" dirty="0"/>
          </a:p>
        </p:txBody>
      </p:sp>
    </p:spTree>
    <p:extLst>
      <p:ext uri="{BB962C8B-B14F-4D97-AF65-F5344CB8AC3E}">
        <p14:creationId xmlns:p14="http://schemas.microsoft.com/office/powerpoint/2010/main" val="1423718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DPR:</a:t>
            </a:r>
          </a:p>
          <a:p>
            <a:pPr lvl="0"/>
            <a:r>
              <a:rPr lang="es-US" sz="1200" kern="1200" dirty="0" smtClean="0">
                <a:solidFill>
                  <a:schemeClr val="tx1"/>
                </a:solidFill>
                <a:effectLst/>
                <a:latin typeface="+mn-lt"/>
                <a:ea typeface="+mn-ea"/>
                <a:cs typeface="+mn-cs"/>
              </a:rPr>
              <a:t>Muchos recursos para los centros de cuidado infantil incluyen videos en YouTube y un curso en Internet de una hora para proveedores. NO es obligatorio para proveedores de cuidado infantil familiar, pero ofrece mucha información y puede obtener unidades de educación continua (CEU). </a:t>
            </a:r>
            <a:endParaRPr lang="en-US"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0" i="0" kern="1200" baseline="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baseline="0" dirty="0" smtClean="0">
                <a:solidFill>
                  <a:schemeClr val="tx1"/>
                </a:solidFill>
                <a:effectLst/>
                <a:latin typeface="+mn-lt"/>
                <a:ea typeface="+mn-ea"/>
                <a:cs typeface="+mn-cs"/>
              </a:rPr>
              <a:t>UC IPM:</a:t>
            </a:r>
          </a:p>
          <a:p>
            <a:pPr lvl="0"/>
            <a:r>
              <a:rPr lang="es-US" sz="1200" kern="1200" dirty="0" smtClean="0">
                <a:solidFill>
                  <a:schemeClr val="tx1"/>
                </a:solidFill>
                <a:effectLst/>
                <a:latin typeface="+mn-lt"/>
                <a:ea typeface="+mn-ea"/>
                <a:cs typeface="+mn-cs"/>
              </a:rPr>
              <a:t>Busque cualquier plaga para poder identificarla y controlarla mejor. </a:t>
            </a:r>
            <a:endParaRPr lang="en-US" sz="1200" kern="1200" dirty="0" smtClean="0">
              <a:solidFill>
                <a:schemeClr val="tx1"/>
              </a:solidFill>
              <a:effectLst/>
              <a:latin typeface="+mn-lt"/>
              <a:ea typeface="+mn-ea"/>
              <a:cs typeface="+mn-cs"/>
            </a:endParaRPr>
          </a:p>
          <a:p>
            <a:pPr lvl="0"/>
            <a:r>
              <a:rPr lang="es-US" sz="1200" kern="1200" dirty="0" smtClean="0">
                <a:solidFill>
                  <a:schemeClr val="tx1"/>
                </a:solidFill>
                <a:effectLst/>
                <a:latin typeface="+mn-lt"/>
                <a:ea typeface="+mn-ea"/>
                <a:cs typeface="+mn-cs"/>
              </a:rPr>
              <a:t>Capacitación para PMP (ofrece unidades CEU): </a:t>
            </a:r>
            <a:r>
              <a:rPr lang="es-US" sz="1200" b="1" kern="1200" dirty="0" smtClean="0">
                <a:solidFill>
                  <a:schemeClr val="tx1"/>
                </a:solidFill>
                <a:effectLst/>
                <a:latin typeface="+mn-lt"/>
                <a:ea typeface="+mn-ea"/>
                <a:cs typeface="+mn-cs"/>
              </a:rPr>
              <a:t>Servicios de manejo integrado de plagas en las escuelas y los centros de cuidado infantil</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B76E7C56-E781-4050-8DB8-442DFE1DC6DE}" type="slidenum">
              <a:rPr lang="en-US" smtClean="0"/>
              <a:pPr>
                <a:defRPr/>
              </a:pPr>
              <a:t>34</a:t>
            </a:fld>
            <a:endParaRPr lang="en-US" dirty="0"/>
          </a:p>
        </p:txBody>
      </p:sp>
    </p:spTree>
    <p:extLst>
      <p:ext uri="{BB962C8B-B14F-4D97-AF65-F5344CB8AC3E}">
        <p14:creationId xmlns:p14="http://schemas.microsoft.com/office/powerpoint/2010/main" val="108002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92404D9D-5FC5-4171-9E53-8FD1CD0C2EFF}" type="slidenum">
              <a:rPr lang="en-US" smtClean="0"/>
              <a:pPr>
                <a:defRPr/>
              </a:pPr>
              <a:t>36</a:t>
            </a:fld>
            <a:endParaRPr lang="en-US" dirty="0"/>
          </a:p>
        </p:txBody>
      </p:sp>
    </p:spTree>
    <p:extLst>
      <p:ext uri="{BB962C8B-B14F-4D97-AF65-F5344CB8AC3E}">
        <p14:creationId xmlns:p14="http://schemas.microsoft.com/office/powerpoint/2010/main" val="710065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86ADA15F-009D-44E3-81BB-23D720D2AC4F}" type="slidenum">
              <a:rPr lang="en-US" altLang="en-US">
                <a:latin typeface="Arial" pitchFamily="34" charset="0"/>
                <a:ea typeface="ヒラギノ角ゴ Pro W3"/>
                <a:cs typeface="ヒラギノ角ゴ Pro W3"/>
              </a:rPr>
              <a:pPr eaLnBrk="1" hangingPunct="1">
                <a:spcBef>
                  <a:spcPct val="0"/>
                </a:spcBef>
              </a:pPr>
              <a:t>4</a:t>
            </a:fld>
            <a:endParaRPr lang="en-US" altLang="en-US">
              <a:latin typeface="Arial" pitchFamily="34" charset="0"/>
              <a:ea typeface="ヒラギノ角ゴ Pro W3"/>
              <a:cs typeface="ヒラギノ角ゴ Pro W3"/>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US" sz="1200" kern="1200" dirty="0" smtClean="0">
                <a:solidFill>
                  <a:schemeClr val="tx1"/>
                </a:solidFill>
                <a:effectLst/>
                <a:latin typeface="+mn-lt"/>
                <a:ea typeface="+mn-ea"/>
                <a:cs typeface="+mn-cs"/>
              </a:rPr>
              <a:t>Hoy aprenderán sobre plagas, la importancia de reducir la exposición de los niños y los proveedores a pesticidas dañinos, y cómo implementar el Manejo Integrado de Plagas en su hogar. </a:t>
            </a:r>
            <a:endParaRPr lang="en-US" sz="1200" kern="1200" dirty="0" smtClean="0">
              <a:solidFill>
                <a:schemeClr val="tx1"/>
              </a:solidFill>
              <a:effectLst/>
              <a:latin typeface="+mn-lt"/>
              <a:ea typeface="+mn-ea"/>
              <a:cs typeface="+mn-cs"/>
            </a:endParaRPr>
          </a:p>
          <a:p>
            <a:pPr eaLnBrk="1" hangingPunct="1"/>
            <a:endParaRPr lang="en-US" altLang="en-US" dirty="0" smtClean="0"/>
          </a:p>
        </p:txBody>
      </p:sp>
      <p:sp>
        <p:nvSpPr>
          <p:cNvPr id="4" name="Slide Number Placeholder 3"/>
          <p:cNvSpPr>
            <a:spLocks noGrp="1"/>
          </p:cNvSpPr>
          <p:nvPr>
            <p:ph type="sldNum" sz="quarter" idx="5"/>
          </p:nvPr>
        </p:nvSpPr>
        <p:spPr/>
        <p:txBody>
          <a:bodyPr/>
          <a:lstStyle/>
          <a:p>
            <a:pPr>
              <a:defRPr/>
            </a:pPr>
            <a:fld id="{AAF9FAD3-D0D9-4ED4-A974-73242A1B229E}" type="slidenum">
              <a:rPr lang="en-US" smtClean="0"/>
              <a:pPr>
                <a:defRPr/>
              </a:pPr>
              <a:t>5</a:t>
            </a:fld>
            <a:endParaRPr lang="en-US" dirty="0"/>
          </a:p>
        </p:txBody>
      </p:sp>
    </p:spTree>
    <p:extLst>
      <p:ext uri="{BB962C8B-B14F-4D97-AF65-F5344CB8AC3E}">
        <p14:creationId xmlns:p14="http://schemas.microsoft.com/office/powerpoint/2010/main" val="233736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100" eaLnBrk="1" hangingPunct="1">
              <a:spcBef>
                <a:spcPct val="0"/>
              </a:spcBef>
            </a:pPr>
            <a:r>
              <a:rPr lang="en-US" altLang="en-US" smtClean="0"/>
              <a:t>Qui</a:t>
            </a:r>
            <a:r>
              <a:rPr lang="es-ES_tradnl" altLang="en-US" smtClean="0"/>
              <a:t>é</a:t>
            </a:r>
            <a:r>
              <a:rPr lang="en-US" altLang="en-US" smtClean="0"/>
              <a:t>n puede decirme lo que es una plaga? </a:t>
            </a:r>
          </a:p>
          <a:p>
            <a:pPr defTabSz="927100" eaLnBrk="1" hangingPunct="1">
              <a:spcBef>
                <a:spcPct val="0"/>
              </a:spcBef>
            </a:pPr>
            <a:endParaRPr lang="en-US" altLang="en-US" smtClean="0">
              <a:solidFill>
                <a:srgbClr val="00B050"/>
              </a:solidFill>
            </a:endParaRPr>
          </a:p>
          <a:p>
            <a:pPr defTabSz="927100" eaLnBrk="1" hangingPunct="1">
              <a:spcBef>
                <a:spcPct val="0"/>
              </a:spcBef>
            </a:pPr>
            <a:r>
              <a:rPr lang="en-US" altLang="en-US" smtClean="0">
                <a:solidFill>
                  <a:srgbClr val="00B050"/>
                </a:solidFill>
              </a:rPr>
              <a:t>Deje que la audiencia mencione algunas ideas antes de hacer click y mostrarles la definici</a:t>
            </a:r>
            <a:r>
              <a:rPr lang="es-ES_tradnl" altLang="en-US" smtClean="0">
                <a:solidFill>
                  <a:srgbClr val="00B050"/>
                </a:solidFill>
              </a:rPr>
              <a:t>ó</a:t>
            </a:r>
            <a:r>
              <a:rPr lang="en-US" altLang="en-US" smtClean="0">
                <a:solidFill>
                  <a:srgbClr val="00B050"/>
                </a:solidFill>
              </a:rPr>
              <a:t>n. Despu</a:t>
            </a:r>
            <a:r>
              <a:rPr lang="es-ES_tradnl" altLang="en-US" smtClean="0">
                <a:solidFill>
                  <a:srgbClr val="00B050"/>
                </a:solidFill>
              </a:rPr>
              <a:t>é</a:t>
            </a:r>
            <a:r>
              <a:rPr lang="en-US" altLang="en-US" smtClean="0">
                <a:solidFill>
                  <a:srgbClr val="00B050"/>
                </a:solidFill>
              </a:rPr>
              <a:t>s, antes de mostrarles la imagen con todas las plagas, p</a:t>
            </a:r>
            <a:r>
              <a:rPr lang="es-ES_tradnl" altLang="en-US" smtClean="0">
                <a:solidFill>
                  <a:srgbClr val="00B050"/>
                </a:solidFill>
              </a:rPr>
              <a:t>í</a:t>
            </a:r>
            <a:r>
              <a:rPr lang="en-US" altLang="en-US" smtClean="0">
                <a:solidFill>
                  <a:srgbClr val="00B050"/>
                </a:solidFill>
              </a:rPr>
              <a:t>dales que le den algunos ejemplos de plagas.</a:t>
            </a:r>
          </a:p>
          <a:p>
            <a:pPr defTabSz="927100" eaLnBrk="1" hangingPunct="1">
              <a:spcBef>
                <a:spcPct val="0"/>
              </a:spcBef>
            </a:pPr>
            <a:endParaRPr lang="en-US" altLang="en-US" smtClean="0"/>
          </a:p>
          <a:p>
            <a:pPr defTabSz="927100" eaLnBrk="1" hangingPunct="1">
              <a:spcBef>
                <a:spcPct val="0"/>
              </a:spcBef>
            </a:pPr>
            <a:r>
              <a:rPr lang="en-US" altLang="en-US" smtClean="0"/>
              <a:t>Una plaga puede ser algo que simplemente est</a:t>
            </a:r>
            <a:r>
              <a:rPr lang="es-ES_tradnl" altLang="en-US" smtClean="0"/>
              <a:t>á</a:t>
            </a:r>
            <a:r>
              <a:rPr lang="en-US" altLang="en-US" smtClean="0"/>
              <a:t> donde no se le quiere, como tr</a:t>
            </a:r>
            <a:r>
              <a:rPr lang="es-ES_tradnl" altLang="en-US" smtClean="0"/>
              <a:t>é</a:t>
            </a:r>
            <a:r>
              <a:rPr lang="en-US" altLang="en-US" smtClean="0"/>
              <a:t>boles en el pasto de una </a:t>
            </a:r>
            <a:r>
              <a:rPr lang="es-ES_tradnl" altLang="en-US" smtClean="0"/>
              <a:t>á</a:t>
            </a:r>
            <a:r>
              <a:rPr lang="en-US" altLang="en-US" smtClean="0"/>
              <a:t>rea de juegos. Ratas, ratones, cucarachas, moscas caseras, mapaches, zorrillos, pichones, ardillas, garrapatas, hormigas, malezas y bacterias son algunos ejemplos de distintos tipos de plagas.  Aseg</a:t>
            </a:r>
            <a:r>
              <a:rPr lang="es-ES_tradnl" altLang="en-US" smtClean="0"/>
              <a:t>ú</a:t>
            </a:r>
            <a:r>
              <a:rPr lang="en-US" altLang="en-US" smtClean="0"/>
              <a:t>rese que algo sea una plaga antes de removerlo. Es importante recordar que: algo que es una plaga en cierta situaci</a:t>
            </a:r>
            <a:r>
              <a:rPr lang="es-ES_tradnl" altLang="en-US" smtClean="0"/>
              <a:t>ó</a:t>
            </a:r>
            <a:r>
              <a:rPr lang="en-US" altLang="en-US" smtClean="0"/>
              <a:t>n, puede tener un papel importante para el medio ambiente en otras situaciones. Por ejemplo, las avispas de chaqueta amarilla en los patios de Centros de Cuidado de Ni</a:t>
            </a:r>
            <a:r>
              <a:rPr lang="es-ES_tradnl" altLang="en-US" smtClean="0"/>
              <a:t>ñ</a:t>
            </a:r>
            <a:r>
              <a:rPr lang="en-US" altLang="en-US" smtClean="0"/>
              <a:t>os pueden picarles, causando reacciones al</a:t>
            </a:r>
            <a:r>
              <a:rPr lang="es-ES_tradnl" altLang="en-US" smtClean="0"/>
              <a:t>é</a:t>
            </a:r>
            <a:r>
              <a:rPr lang="en-US" altLang="en-US" smtClean="0"/>
              <a:t>rgicas que pueden ir de lo leve a lo considerablemente serias y hasta poner en peligro la vida; sin embargo, estas mismas avispas tambi</a:t>
            </a:r>
            <a:r>
              <a:rPr lang="es-ES_tradnl" altLang="en-US" smtClean="0"/>
              <a:t>é</a:t>
            </a:r>
            <a:r>
              <a:rPr lang="en-US" altLang="en-US" smtClean="0"/>
              <a:t>n se comen grandes cantidades de plagas como ciertos escarabajos, moscas y otros insectos da</a:t>
            </a:r>
            <a:r>
              <a:rPr lang="es-ES_tradnl" altLang="en-US" smtClean="0"/>
              <a:t>ñ</a:t>
            </a:r>
            <a:r>
              <a:rPr lang="en-US" altLang="en-US" smtClean="0"/>
              <a:t>inos.</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79B0C21-52F5-4F75-822A-3595EBB8F5BA}" type="slidenum">
              <a:rPr lang="en-US" altLang="en-US"/>
              <a:pPr eaLnBrk="1" hangingPunct="1">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dirty="0" smtClean="0"/>
              <a:t>Qu</a:t>
            </a:r>
            <a:r>
              <a:rPr lang="es-ES_tradnl" altLang="en-US" dirty="0" smtClean="0"/>
              <a:t>é</a:t>
            </a:r>
            <a:r>
              <a:rPr lang="en-US" altLang="en-US" dirty="0" smtClean="0"/>
              <a:t> </a:t>
            </a:r>
            <a:r>
              <a:rPr lang="en-US" altLang="en-US" dirty="0" err="1" smtClean="0"/>
              <a:t>plagas</a:t>
            </a:r>
            <a:r>
              <a:rPr lang="en-US" altLang="en-US" dirty="0" smtClean="0"/>
              <a:t> le </a:t>
            </a:r>
            <a:r>
              <a:rPr lang="en-US" altLang="en-US" dirty="0" err="1" smtClean="0"/>
              <a:t>han</a:t>
            </a:r>
            <a:r>
              <a:rPr lang="en-US" altLang="en-US" dirty="0" smtClean="0"/>
              <a:t> </a:t>
            </a:r>
            <a:r>
              <a:rPr lang="en-US" altLang="en-US" dirty="0" err="1" smtClean="0"/>
              <a:t>causado</a:t>
            </a:r>
            <a:r>
              <a:rPr lang="en-US" altLang="en-US" dirty="0" smtClean="0"/>
              <a:t> – o le </a:t>
            </a:r>
            <a:r>
              <a:rPr lang="en-US" altLang="en-US" dirty="0" err="1" smtClean="0"/>
              <a:t>est</a:t>
            </a:r>
            <a:r>
              <a:rPr lang="es-ES_tradnl" altLang="en-US" dirty="0" smtClean="0"/>
              <a:t>á</a:t>
            </a:r>
            <a:r>
              <a:rPr lang="en-US" altLang="en-US" dirty="0" smtClean="0"/>
              <a:t>n </a:t>
            </a:r>
            <a:r>
              <a:rPr lang="en-US" altLang="en-US" dirty="0" err="1" smtClean="0"/>
              <a:t>causando</a:t>
            </a:r>
            <a:r>
              <a:rPr lang="en-US" altLang="en-US" dirty="0" smtClean="0"/>
              <a:t>- </a:t>
            </a:r>
            <a:r>
              <a:rPr lang="en-US" altLang="en-US" dirty="0" err="1" smtClean="0"/>
              <a:t>molestias</a:t>
            </a:r>
            <a:r>
              <a:rPr lang="en-US" altLang="en-US" dirty="0" smtClean="0"/>
              <a:t> </a:t>
            </a:r>
            <a:r>
              <a:rPr lang="en-US" altLang="en-US" dirty="0" err="1" smtClean="0"/>
              <a:t>en</a:t>
            </a:r>
            <a:r>
              <a:rPr lang="en-US" altLang="en-US" dirty="0" smtClean="0"/>
              <a:t> el interior de </a:t>
            </a:r>
            <a:r>
              <a:rPr lang="en-US" altLang="en-US" dirty="0" err="1" smtClean="0"/>
              <a:t>su</a:t>
            </a:r>
            <a:r>
              <a:rPr lang="en-US" altLang="en-US" dirty="0" smtClean="0"/>
              <a:t> </a:t>
            </a:r>
            <a:r>
              <a:rPr lang="en-US" altLang="en-US" dirty="0" err="1" smtClean="0"/>
              <a:t>centro</a:t>
            </a:r>
            <a:r>
              <a:rPr lang="en-US" altLang="en-US" dirty="0" smtClean="0"/>
              <a:t>? </a:t>
            </a:r>
            <a:r>
              <a:rPr lang="en-US" altLang="en-US" dirty="0" err="1" smtClean="0"/>
              <a:t>Preg</a:t>
            </a:r>
            <a:r>
              <a:rPr lang="es-ES_tradnl" altLang="en-US" dirty="0" smtClean="0"/>
              <a:t>ú</a:t>
            </a:r>
            <a:r>
              <a:rPr lang="en-US" altLang="en-US" dirty="0" err="1" smtClean="0"/>
              <a:t>ntele</a:t>
            </a:r>
            <a:r>
              <a:rPr lang="en-US" altLang="en-US" dirty="0" smtClean="0"/>
              <a:t> al personal </a:t>
            </a:r>
            <a:r>
              <a:rPr lang="en-US" altLang="en-US" dirty="0" err="1" smtClean="0"/>
              <a:t>sobre</a:t>
            </a:r>
            <a:r>
              <a:rPr lang="en-US" altLang="en-US" dirty="0" smtClean="0"/>
              <a:t> </a:t>
            </a:r>
            <a:r>
              <a:rPr lang="en-US" altLang="en-US" dirty="0" err="1" smtClean="0"/>
              <a:t>sus</a:t>
            </a:r>
            <a:r>
              <a:rPr lang="en-US" altLang="en-US" dirty="0" smtClean="0"/>
              <a:t> </a:t>
            </a:r>
            <a:r>
              <a:rPr lang="en-US" altLang="en-US" dirty="0" err="1" smtClean="0"/>
              <a:t>experiencias</a:t>
            </a:r>
            <a:r>
              <a:rPr lang="en-US" altLang="en-US" dirty="0" smtClean="0"/>
              <a:t>. A la </a:t>
            </a:r>
            <a:r>
              <a:rPr lang="en-US" altLang="en-US" dirty="0" err="1" smtClean="0"/>
              <a:t>gente</a:t>
            </a:r>
            <a:r>
              <a:rPr lang="en-US" altLang="en-US" dirty="0" smtClean="0"/>
              <a:t> le </a:t>
            </a:r>
            <a:r>
              <a:rPr lang="en-US" altLang="en-US" dirty="0" err="1" smtClean="0"/>
              <a:t>gusta</a:t>
            </a:r>
            <a:r>
              <a:rPr lang="en-US" altLang="en-US" dirty="0" smtClean="0"/>
              <a:t> </a:t>
            </a:r>
            <a:r>
              <a:rPr lang="en-US" altLang="en-US" dirty="0" err="1" smtClean="0"/>
              <a:t>compartir</a:t>
            </a:r>
            <a:r>
              <a:rPr lang="en-US" altLang="en-US" dirty="0" smtClean="0"/>
              <a:t> </a:t>
            </a:r>
            <a:r>
              <a:rPr lang="en-US" altLang="en-US" dirty="0" err="1" smtClean="0"/>
              <a:t>sus</a:t>
            </a:r>
            <a:r>
              <a:rPr lang="en-US" altLang="en-US" dirty="0" smtClean="0"/>
              <a:t> </a:t>
            </a:r>
            <a:r>
              <a:rPr lang="en-US" altLang="en-US" dirty="0" err="1" smtClean="0"/>
              <a:t>historias</a:t>
            </a:r>
            <a:r>
              <a:rPr lang="en-US" altLang="en-US" dirty="0" smtClean="0"/>
              <a:t>, </a:t>
            </a:r>
            <a:r>
              <a:rPr lang="en-US" altLang="en-US" dirty="0" err="1" smtClean="0"/>
              <a:t>aseg</a:t>
            </a:r>
            <a:r>
              <a:rPr lang="es-ES_tradnl" altLang="en-US" dirty="0" smtClean="0"/>
              <a:t>ú</a:t>
            </a:r>
            <a:r>
              <a:rPr lang="en-US" altLang="en-US" dirty="0" smtClean="0"/>
              <a:t>rese de </a:t>
            </a:r>
            <a:r>
              <a:rPr lang="en-US" altLang="en-US" dirty="0" err="1" smtClean="0"/>
              <a:t>limitarlos</a:t>
            </a:r>
            <a:r>
              <a:rPr lang="en-US" altLang="en-US" dirty="0" smtClean="0"/>
              <a:t> a </a:t>
            </a:r>
            <a:r>
              <a:rPr lang="en-US" altLang="en-US" dirty="0" err="1" smtClean="0"/>
              <a:t>unos</a:t>
            </a:r>
            <a:r>
              <a:rPr lang="en-US" altLang="en-US" dirty="0" smtClean="0"/>
              <a:t> </a:t>
            </a:r>
            <a:r>
              <a:rPr lang="en-US" altLang="en-US" dirty="0" err="1" smtClean="0"/>
              <a:t>cuantos</a:t>
            </a:r>
            <a:r>
              <a:rPr lang="en-US" altLang="en-US" dirty="0" smtClean="0"/>
              <a:t> </a:t>
            </a:r>
            <a:r>
              <a:rPr lang="en-US" altLang="en-US" dirty="0" err="1" smtClean="0"/>
              <a:t>comentarios</a:t>
            </a:r>
            <a:r>
              <a:rPr lang="en-US" altLang="en-US" dirty="0" smtClean="0"/>
              <a:t>!</a:t>
            </a:r>
          </a:p>
          <a:p>
            <a:pPr marL="0" marR="0" indent="0" algn="l" defTabSz="914400" rtl="0" eaLnBrk="1" fontAlgn="base" latinLnBrk="0" hangingPunct="1">
              <a:lnSpc>
                <a:spcPct val="100000"/>
              </a:lnSpc>
              <a:spcBef>
                <a:spcPct val="0"/>
              </a:spcBef>
              <a:spcAft>
                <a:spcPct val="0"/>
              </a:spcAft>
              <a:buClrTx/>
              <a:buSzTx/>
              <a:buFontTx/>
              <a:buNone/>
              <a:tabLst/>
              <a:defRPr/>
            </a:pPr>
            <a:r>
              <a:rPr lang="es-US" sz="1200" kern="1200" dirty="0" smtClean="0">
                <a:solidFill>
                  <a:schemeClr val="tx1"/>
                </a:solidFill>
                <a:effectLst/>
                <a:latin typeface="+mn-lt"/>
                <a:ea typeface="+mn-ea"/>
                <a:cs typeface="+mn-cs"/>
              </a:rPr>
              <a:t>No tenemos datos para el cuidado infantil familiar, pero a través de nuestros grupos de análisis, encontramos que la tendencia era la misma. </a:t>
            </a:r>
            <a:endParaRPr lang="en-US" sz="1200" kern="1200" dirty="0" smtClean="0">
              <a:solidFill>
                <a:schemeClr val="tx1"/>
              </a:solidFill>
              <a:effectLst/>
              <a:latin typeface="+mn-lt"/>
              <a:ea typeface="+mn-ea"/>
              <a:cs typeface="+mn-cs"/>
            </a:endParaRPr>
          </a:p>
          <a:p>
            <a:pPr eaLnBrk="1" hangingPunct="1">
              <a:spcBef>
                <a:spcPct val="0"/>
              </a:spcBef>
            </a:pP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2ECDA08-90CD-4A65-97E3-1461E5985236}" type="slidenum">
              <a:rPr lang="en-US" altLang="en-US"/>
              <a:pPr eaLnBrk="1" hangingPunct="1">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smtClean="0"/>
              <a:t>Qu</a:t>
            </a:r>
            <a:r>
              <a:rPr lang="es-ES_tradnl" altLang="en-US" smtClean="0"/>
              <a:t>é</a:t>
            </a:r>
            <a:r>
              <a:rPr lang="en-US" altLang="en-US" smtClean="0"/>
              <a:t> plagas le han causado – o le est</a:t>
            </a:r>
            <a:r>
              <a:rPr lang="es-ES_tradnl" altLang="en-US" smtClean="0"/>
              <a:t>á</a:t>
            </a:r>
            <a:r>
              <a:rPr lang="en-US" altLang="en-US" smtClean="0"/>
              <a:t>n causando- molestias en los espacios exteriores de su centro? Preg</a:t>
            </a:r>
            <a:r>
              <a:rPr lang="es-ES_tradnl" altLang="en-US" smtClean="0"/>
              <a:t>ú</a:t>
            </a:r>
            <a:r>
              <a:rPr lang="en-US" altLang="en-US" smtClean="0"/>
              <a:t>ntele al personal sobre sus experiencias. A la gente le gusta compartir sus historias, aseg</a:t>
            </a:r>
            <a:r>
              <a:rPr lang="es-ES_tradnl" altLang="en-US" smtClean="0"/>
              <a:t>ú</a:t>
            </a:r>
            <a:r>
              <a:rPr lang="en-US" altLang="en-US" smtClean="0"/>
              <a:t>rese de limitarlos a unos cuantos comentarios!</a:t>
            </a:r>
          </a:p>
          <a:p>
            <a:pPr eaLnBrk="1" hangingPunct="1">
              <a:spcBef>
                <a:spcPct val="0"/>
              </a:spcBef>
            </a:pPr>
            <a:endParaRPr lang="en-US" altLang="en-US" sz="1800" b="1" smtClean="0">
              <a:latin typeface="Arial" pitchFamily="34" charset="0"/>
              <a:cs typeface="Arial" pitchFamily="34" charset="0"/>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37931725" indent="-37474525" eaLnBrk="0" hangingPunct="0">
              <a:spcBef>
                <a:spcPct val="30000"/>
              </a:spcBef>
              <a:defRPr sz="1200">
                <a:solidFill>
                  <a:schemeClr val="tx1"/>
                </a:solidFill>
                <a:latin typeface="Calibri" pitchFamily="34" charset="0"/>
                <a:ea typeface="MS PGothic" pitchFamily="34" charset="-128"/>
              </a:defRPr>
            </a:lvl2pPr>
            <a:lvl3pPr marL="1143000" indent="-228600" eaLnBrk="0" hangingPunct="0">
              <a:spcBef>
                <a:spcPct val="30000"/>
              </a:spcBef>
              <a:defRPr sz="1200">
                <a:solidFill>
                  <a:schemeClr val="tx1"/>
                </a:solidFill>
                <a:latin typeface="Calibri" pitchFamily="34" charset="0"/>
                <a:ea typeface="MS PGothic" pitchFamily="34" charset="-128"/>
              </a:defRPr>
            </a:lvl3pPr>
            <a:lvl4pPr marL="1600200" indent="-228600" eaLnBrk="0" hangingPunct="0">
              <a:spcBef>
                <a:spcPct val="30000"/>
              </a:spcBef>
              <a:defRPr sz="1200">
                <a:solidFill>
                  <a:schemeClr val="tx1"/>
                </a:solidFill>
                <a:latin typeface="Calibri" pitchFamily="34" charset="0"/>
                <a:ea typeface="MS PGothic" pitchFamily="34" charset="-128"/>
              </a:defRPr>
            </a:lvl4pPr>
            <a:lvl5pPr marL="2057400" indent="-228600" eaLnBrk="0" hangingPunct="0">
              <a:spcBef>
                <a:spcPct val="30000"/>
              </a:spcBef>
              <a:defRPr sz="1200">
                <a:solidFill>
                  <a:schemeClr val="tx1"/>
                </a:solidFill>
                <a:latin typeface="Calibri" pitchFamily="34" charset="0"/>
                <a:ea typeface="MS PGothic" pitchFamily="34" charset="-128"/>
              </a:defRPr>
            </a:lvl5pPr>
            <a:lvl6pPr marL="2514600" indent="-228600"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71800" indent="-228600" eaLnBrk="0" fontAlgn="base" hangingPunct="0">
              <a:spcBef>
                <a:spcPct val="30000"/>
              </a:spcBef>
              <a:spcAft>
                <a:spcPct val="0"/>
              </a:spcAft>
              <a:defRPr sz="1200">
                <a:solidFill>
                  <a:schemeClr val="tx1"/>
                </a:solidFill>
                <a:latin typeface="Calibri" pitchFamily="34" charset="0"/>
                <a:ea typeface="MS PGothic" pitchFamily="34" charset="-128"/>
              </a:defRPr>
            </a:lvl7pPr>
            <a:lvl8pPr marL="3429000" indent="-228600"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86200" indent="-228600"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6C869D0-DD73-4C70-927A-E3DBE7B1D0F1}" type="slidenum">
              <a:rPr lang="en-US" altLang="en-US"/>
              <a:pPr eaLnBrk="1" hangingPunct="1">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27100" eaLnBrk="1" hangingPunct="1">
              <a:spcBef>
                <a:spcPct val="0"/>
              </a:spcBef>
            </a:pPr>
            <a:r>
              <a:rPr lang="en-US" altLang="en-US" dirty="0" smtClean="0"/>
              <a:t>As</a:t>
            </a:r>
            <a:r>
              <a:rPr lang="es-ES_tradnl" altLang="en-US" dirty="0" smtClean="0"/>
              <a:t>í</a:t>
            </a:r>
            <a:r>
              <a:rPr lang="en-US" altLang="en-US" dirty="0" smtClean="0"/>
              <a:t> </a:t>
            </a:r>
            <a:r>
              <a:rPr lang="en-US" altLang="en-US" dirty="0" err="1" smtClean="0"/>
              <a:t>pues</a:t>
            </a:r>
            <a:r>
              <a:rPr lang="en-US" altLang="en-US" dirty="0" smtClean="0"/>
              <a:t>, </a:t>
            </a:r>
            <a:r>
              <a:rPr lang="en-US" altLang="en-US" dirty="0" err="1" smtClean="0"/>
              <a:t>hemos</a:t>
            </a:r>
            <a:r>
              <a:rPr lang="en-US" altLang="en-US" dirty="0" smtClean="0"/>
              <a:t> </a:t>
            </a:r>
            <a:r>
              <a:rPr lang="en-US" altLang="en-US" dirty="0" err="1" smtClean="0"/>
              <a:t>visto</a:t>
            </a:r>
            <a:r>
              <a:rPr lang="en-US" altLang="en-US" dirty="0" smtClean="0"/>
              <a:t> </a:t>
            </a:r>
            <a:r>
              <a:rPr lang="en-US" altLang="en-US" dirty="0" err="1" smtClean="0"/>
              <a:t>algunos</a:t>
            </a:r>
            <a:r>
              <a:rPr lang="en-US" altLang="en-US" dirty="0" smtClean="0"/>
              <a:t> de los </a:t>
            </a:r>
            <a:r>
              <a:rPr lang="en-US" altLang="en-US" dirty="0" err="1" smtClean="0"/>
              <a:t>problemas</a:t>
            </a:r>
            <a:r>
              <a:rPr lang="en-US" altLang="en-US" dirty="0" smtClean="0"/>
              <a:t> </a:t>
            </a:r>
            <a:r>
              <a:rPr lang="en-US" altLang="en-US" dirty="0" err="1" smtClean="0"/>
              <a:t>por</a:t>
            </a:r>
            <a:r>
              <a:rPr lang="en-US" altLang="en-US" dirty="0" smtClean="0"/>
              <a:t> </a:t>
            </a:r>
            <a:r>
              <a:rPr lang="en-US" altLang="en-US" dirty="0" err="1" smtClean="0"/>
              <a:t>plagas</a:t>
            </a:r>
            <a:r>
              <a:rPr lang="en-US" altLang="en-US" dirty="0" smtClean="0"/>
              <a:t> </a:t>
            </a:r>
            <a:r>
              <a:rPr lang="en-US" altLang="en-US" dirty="0" err="1" smtClean="0"/>
              <a:t>en</a:t>
            </a:r>
            <a:r>
              <a:rPr lang="en-US" altLang="en-US" dirty="0" smtClean="0"/>
              <a:t> </a:t>
            </a:r>
            <a:r>
              <a:rPr lang="en-US" altLang="en-US" dirty="0" err="1" smtClean="0"/>
              <a:t>las</a:t>
            </a:r>
            <a:r>
              <a:rPr lang="en-US" altLang="en-US" dirty="0" smtClean="0"/>
              <a:t> </a:t>
            </a:r>
            <a:r>
              <a:rPr lang="en-US" altLang="en-US" dirty="0" err="1" smtClean="0"/>
              <a:t>instalaciones</a:t>
            </a:r>
            <a:r>
              <a:rPr lang="en-US" altLang="en-US" dirty="0" smtClean="0"/>
              <a:t> de </a:t>
            </a:r>
            <a:r>
              <a:rPr lang="en-US" altLang="en-US" dirty="0" err="1" smtClean="0"/>
              <a:t>centros</a:t>
            </a:r>
            <a:r>
              <a:rPr lang="en-US" altLang="en-US" dirty="0" smtClean="0"/>
              <a:t> de </a:t>
            </a:r>
            <a:r>
              <a:rPr lang="en-US" altLang="en-US" dirty="0" err="1" smtClean="0"/>
              <a:t>cuidado</a:t>
            </a:r>
            <a:r>
              <a:rPr lang="en-US" altLang="en-US" dirty="0" smtClean="0"/>
              <a:t> </a:t>
            </a:r>
            <a:r>
              <a:rPr lang="en-US" altLang="en-US" dirty="0" err="1" smtClean="0"/>
              <a:t>infantil</a:t>
            </a:r>
            <a:r>
              <a:rPr lang="en-US" altLang="en-US" dirty="0" smtClean="0"/>
              <a:t> </a:t>
            </a:r>
            <a:r>
              <a:rPr lang="en-US" altLang="en-US" dirty="0" err="1" smtClean="0"/>
              <a:t>pero</a:t>
            </a:r>
            <a:r>
              <a:rPr lang="en-US" altLang="en-US" dirty="0" smtClean="0"/>
              <a:t>, </a:t>
            </a:r>
            <a:r>
              <a:rPr lang="en-US" altLang="en-US" dirty="0" err="1" smtClean="0"/>
              <a:t>porqu</a:t>
            </a:r>
            <a:r>
              <a:rPr lang="es-ES_tradnl" altLang="en-US" dirty="0" smtClean="0"/>
              <a:t>é</a:t>
            </a:r>
            <a:r>
              <a:rPr lang="en-US" altLang="en-US" dirty="0" smtClean="0"/>
              <a:t> </a:t>
            </a:r>
            <a:r>
              <a:rPr lang="en-US" altLang="en-US" dirty="0" err="1" smtClean="0"/>
              <a:t>nos</a:t>
            </a:r>
            <a:r>
              <a:rPr lang="en-US" altLang="en-US" dirty="0" smtClean="0"/>
              <a:t> </a:t>
            </a:r>
            <a:r>
              <a:rPr lang="en-US" altLang="en-US" dirty="0" err="1" smtClean="0"/>
              <a:t>importan</a:t>
            </a:r>
            <a:r>
              <a:rPr lang="en-US" altLang="en-US" dirty="0" smtClean="0"/>
              <a:t> </a:t>
            </a:r>
            <a:r>
              <a:rPr lang="en-US" altLang="en-US" dirty="0" err="1" smtClean="0"/>
              <a:t>estos</a:t>
            </a:r>
            <a:r>
              <a:rPr lang="en-US" altLang="en-US" dirty="0" smtClean="0"/>
              <a:t>? Qu</a:t>
            </a:r>
            <a:r>
              <a:rPr lang="es-ES_tradnl" altLang="en-US" dirty="0" smtClean="0"/>
              <a:t>é</a:t>
            </a:r>
            <a:r>
              <a:rPr lang="en-US" altLang="en-US" dirty="0" smtClean="0"/>
              <a:t> </a:t>
            </a:r>
            <a:r>
              <a:rPr lang="en-US" altLang="en-US" dirty="0" err="1" smtClean="0"/>
              <a:t>tienen</a:t>
            </a:r>
            <a:r>
              <a:rPr lang="en-US" altLang="en-US" dirty="0" smtClean="0"/>
              <a:t> de </a:t>
            </a:r>
            <a:r>
              <a:rPr lang="en-US" altLang="en-US" dirty="0" err="1" smtClean="0"/>
              <a:t>malo</a:t>
            </a:r>
            <a:r>
              <a:rPr lang="en-US" altLang="en-US" dirty="0" smtClean="0"/>
              <a:t> </a:t>
            </a:r>
            <a:r>
              <a:rPr lang="en-US" altLang="en-US" dirty="0" err="1" smtClean="0"/>
              <a:t>las</a:t>
            </a:r>
            <a:r>
              <a:rPr lang="en-US" altLang="en-US" dirty="0" smtClean="0"/>
              <a:t> </a:t>
            </a:r>
            <a:r>
              <a:rPr lang="en-US" altLang="en-US" dirty="0" err="1" smtClean="0"/>
              <a:t>plagas</a:t>
            </a:r>
            <a:r>
              <a:rPr lang="en-US" altLang="en-US" dirty="0" smtClean="0"/>
              <a:t> para los </a:t>
            </a:r>
            <a:r>
              <a:rPr lang="en-US" altLang="en-US" dirty="0" err="1" smtClean="0"/>
              <a:t>ni</a:t>
            </a:r>
            <a:r>
              <a:rPr lang="es-ES_tradnl" altLang="en-US" dirty="0" smtClean="0"/>
              <a:t>ñ</a:t>
            </a:r>
            <a:r>
              <a:rPr lang="en-US" altLang="en-US" dirty="0" err="1" smtClean="0"/>
              <a:t>os</a:t>
            </a:r>
            <a:r>
              <a:rPr lang="en-US" altLang="en-US" dirty="0" smtClean="0"/>
              <a:t>?</a:t>
            </a:r>
          </a:p>
          <a:p>
            <a:pPr marL="0" lvl="1" defTabSz="927100" eaLnBrk="1" hangingPunct="1">
              <a:spcBef>
                <a:spcPct val="0"/>
              </a:spcBef>
            </a:pPr>
            <a:r>
              <a:rPr lang="en-US" altLang="en-US" dirty="0" smtClean="0"/>
              <a:t>Hay </a:t>
            </a:r>
            <a:r>
              <a:rPr lang="en-US" altLang="en-US" dirty="0" err="1" smtClean="0"/>
              <a:t>tres</a:t>
            </a:r>
            <a:r>
              <a:rPr lang="en-US" altLang="en-US" dirty="0" smtClean="0"/>
              <a:t> </a:t>
            </a:r>
            <a:r>
              <a:rPr lang="en-US" altLang="en-US" dirty="0" err="1" smtClean="0"/>
              <a:t>categor</a:t>
            </a:r>
            <a:r>
              <a:rPr lang="es-ES_tradnl" altLang="en-US" dirty="0" smtClean="0"/>
              <a:t>í</a:t>
            </a:r>
            <a:r>
              <a:rPr lang="en-US" altLang="en-US" dirty="0" smtClean="0"/>
              <a:t>as </a:t>
            </a:r>
            <a:r>
              <a:rPr lang="en-US" altLang="en-US" dirty="0" err="1" smtClean="0"/>
              <a:t>principales</a:t>
            </a:r>
            <a:r>
              <a:rPr lang="en-US" altLang="en-US" dirty="0" smtClean="0"/>
              <a:t> </a:t>
            </a:r>
            <a:r>
              <a:rPr lang="en-US" altLang="en-US" dirty="0" err="1" smtClean="0"/>
              <a:t>en</a:t>
            </a:r>
            <a:r>
              <a:rPr lang="en-US" altLang="en-US" dirty="0" smtClean="0"/>
              <a:t> </a:t>
            </a:r>
            <a:r>
              <a:rPr lang="en-US" altLang="en-US" dirty="0" err="1" smtClean="0"/>
              <a:t>relaci</a:t>
            </a:r>
            <a:r>
              <a:rPr lang="es-ES_tradnl" altLang="en-US" dirty="0" err="1" smtClean="0"/>
              <a:t>ó</a:t>
            </a:r>
            <a:r>
              <a:rPr lang="en-US" altLang="en-US" dirty="0" smtClean="0"/>
              <a:t>n a </a:t>
            </a:r>
            <a:r>
              <a:rPr lang="en-US" altLang="en-US" dirty="0" err="1" smtClean="0"/>
              <a:t>problemas</a:t>
            </a:r>
            <a:r>
              <a:rPr lang="en-US" altLang="en-US" dirty="0" smtClean="0"/>
              <a:t> </a:t>
            </a:r>
            <a:r>
              <a:rPr lang="en-US" altLang="en-US" dirty="0" err="1" smtClean="0"/>
              <a:t>por</a:t>
            </a:r>
            <a:r>
              <a:rPr lang="en-US" altLang="en-US" dirty="0" smtClean="0"/>
              <a:t> </a:t>
            </a:r>
            <a:r>
              <a:rPr lang="en-US" altLang="en-US" dirty="0" err="1" smtClean="0"/>
              <a:t>las</a:t>
            </a:r>
            <a:r>
              <a:rPr lang="en-US" altLang="en-US" dirty="0" smtClean="0"/>
              <a:t> </a:t>
            </a:r>
            <a:r>
              <a:rPr lang="en-US" altLang="en-US" dirty="0" err="1" smtClean="0"/>
              <a:t>plagas</a:t>
            </a:r>
            <a:r>
              <a:rPr lang="en-US" altLang="en-US" dirty="0" smtClean="0"/>
              <a:t>. La </a:t>
            </a:r>
            <a:r>
              <a:rPr lang="en-US" altLang="en-US" dirty="0" err="1" smtClean="0"/>
              <a:t>primera</a:t>
            </a:r>
            <a:r>
              <a:rPr lang="en-US" altLang="en-US" dirty="0" smtClean="0"/>
              <a:t> son los </a:t>
            </a:r>
            <a:r>
              <a:rPr lang="en-US" altLang="en-US" dirty="0" err="1" smtClean="0"/>
              <a:t>problemas</a:t>
            </a:r>
            <a:r>
              <a:rPr lang="en-US" altLang="en-US" dirty="0" smtClean="0"/>
              <a:t> de </a:t>
            </a:r>
            <a:r>
              <a:rPr lang="en-US" altLang="en-US" dirty="0" err="1" smtClean="0"/>
              <a:t>salud</a:t>
            </a:r>
            <a:r>
              <a:rPr lang="en-US" altLang="en-US" dirty="0" smtClean="0"/>
              <a:t>. Las </a:t>
            </a:r>
            <a:r>
              <a:rPr lang="en-US" altLang="en-US" dirty="0" err="1" smtClean="0"/>
              <a:t>plagas</a:t>
            </a:r>
            <a:r>
              <a:rPr lang="en-US" altLang="en-US" dirty="0" smtClean="0"/>
              <a:t> </a:t>
            </a:r>
            <a:r>
              <a:rPr lang="en-US" altLang="en-US" dirty="0" err="1" smtClean="0"/>
              <a:t>como</a:t>
            </a:r>
            <a:r>
              <a:rPr lang="en-US" altLang="en-US" dirty="0" smtClean="0"/>
              <a:t> cucarachas o </a:t>
            </a:r>
            <a:r>
              <a:rPr lang="en-US" altLang="en-US" dirty="0" err="1" smtClean="0"/>
              <a:t>ratones</a:t>
            </a:r>
            <a:r>
              <a:rPr lang="en-US" altLang="en-US" dirty="0" smtClean="0"/>
              <a:t> </a:t>
            </a:r>
            <a:r>
              <a:rPr lang="en-US" altLang="en-US" dirty="0" err="1" smtClean="0"/>
              <a:t>pueden</a:t>
            </a:r>
            <a:r>
              <a:rPr lang="en-US" altLang="en-US" dirty="0" smtClean="0"/>
              <a:t> </a:t>
            </a:r>
            <a:r>
              <a:rPr lang="en-US" altLang="en-US" dirty="0" err="1" smtClean="0"/>
              <a:t>esparcir</a:t>
            </a:r>
            <a:r>
              <a:rPr lang="en-US" altLang="en-US" dirty="0" smtClean="0"/>
              <a:t> </a:t>
            </a:r>
            <a:r>
              <a:rPr lang="en-US" altLang="en-US" dirty="0" err="1" smtClean="0"/>
              <a:t>bacterias</a:t>
            </a:r>
            <a:r>
              <a:rPr lang="en-US" altLang="en-US" dirty="0" smtClean="0"/>
              <a:t>. </a:t>
            </a:r>
            <a:r>
              <a:rPr lang="en-US" altLang="en-US" dirty="0" err="1" smtClean="0"/>
              <a:t>Por</a:t>
            </a:r>
            <a:r>
              <a:rPr lang="en-US" altLang="en-US" dirty="0" smtClean="0"/>
              <a:t> </a:t>
            </a:r>
            <a:r>
              <a:rPr lang="en-US" altLang="en-US" dirty="0" err="1" smtClean="0"/>
              <a:t>ejemplo</a:t>
            </a:r>
            <a:r>
              <a:rPr lang="en-US" altLang="en-US" dirty="0" smtClean="0"/>
              <a:t>, </a:t>
            </a:r>
            <a:r>
              <a:rPr lang="en-US" altLang="en-US" dirty="0" err="1" smtClean="0"/>
              <a:t>una</a:t>
            </a:r>
            <a:r>
              <a:rPr lang="en-US" altLang="en-US" dirty="0" smtClean="0"/>
              <a:t> cucaracha </a:t>
            </a:r>
            <a:r>
              <a:rPr lang="en-US" altLang="en-US" dirty="0" err="1" smtClean="0"/>
              <a:t>puede</a:t>
            </a:r>
            <a:r>
              <a:rPr lang="en-US" altLang="en-US" dirty="0" smtClean="0"/>
              <a:t> </a:t>
            </a:r>
            <a:r>
              <a:rPr lang="en-US" altLang="en-US" dirty="0" err="1" smtClean="0"/>
              <a:t>caminar</a:t>
            </a:r>
            <a:r>
              <a:rPr lang="en-US" altLang="en-US" dirty="0" smtClean="0"/>
              <a:t> </a:t>
            </a:r>
            <a:r>
              <a:rPr lang="en-US" altLang="en-US" dirty="0" err="1" smtClean="0"/>
              <a:t>sobre</a:t>
            </a:r>
            <a:r>
              <a:rPr lang="en-US" altLang="en-US" dirty="0" smtClean="0"/>
              <a:t> un </a:t>
            </a:r>
            <a:r>
              <a:rPr lang="en-US" altLang="en-US" dirty="0" err="1" smtClean="0"/>
              <a:t>excusado</a:t>
            </a:r>
            <a:r>
              <a:rPr lang="en-US" altLang="en-US" dirty="0" smtClean="0"/>
              <a:t> o </a:t>
            </a:r>
            <a:r>
              <a:rPr lang="en-US" altLang="en-US" dirty="0" err="1" smtClean="0"/>
              <a:t>en</a:t>
            </a:r>
            <a:r>
              <a:rPr lang="en-US" altLang="en-US" dirty="0" smtClean="0"/>
              <a:t> la </a:t>
            </a:r>
            <a:r>
              <a:rPr lang="en-US" altLang="en-US" dirty="0" err="1" smtClean="0"/>
              <a:t>basura</a:t>
            </a:r>
            <a:r>
              <a:rPr lang="en-US" altLang="en-US" dirty="0" smtClean="0"/>
              <a:t>, </a:t>
            </a:r>
            <a:r>
              <a:rPr lang="en-US" altLang="en-US" dirty="0" err="1" smtClean="0"/>
              <a:t>sobre</a:t>
            </a:r>
            <a:r>
              <a:rPr lang="en-US" altLang="en-US" dirty="0" smtClean="0"/>
              <a:t> carne </a:t>
            </a:r>
            <a:r>
              <a:rPr lang="en-US" altLang="en-US" dirty="0" err="1" smtClean="0"/>
              <a:t>cruda</a:t>
            </a:r>
            <a:r>
              <a:rPr lang="en-US" altLang="en-US" dirty="0" smtClean="0"/>
              <a:t> </a:t>
            </a:r>
            <a:r>
              <a:rPr lang="en-US" altLang="en-US" dirty="0" err="1" smtClean="0"/>
              <a:t>que</a:t>
            </a:r>
            <a:r>
              <a:rPr lang="en-US" altLang="en-US" dirty="0" smtClean="0"/>
              <a:t> se </a:t>
            </a:r>
            <a:r>
              <a:rPr lang="en-US" altLang="en-US" dirty="0" err="1" smtClean="0"/>
              <a:t>est</a:t>
            </a:r>
            <a:r>
              <a:rPr lang="es-ES_tradnl" altLang="en-US" dirty="0" smtClean="0"/>
              <a:t>á</a:t>
            </a:r>
            <a:r>
              <a:rPr lang="en-US" altLang="en-US" dirty="0" smtClean="0"/>
              <a:t> </a:t>
            </a:r>
            <a:r>
              <a:rPr lang="en-US" altLang="en-US" dirty="0" err="1" smtClean="0"/>
              <a:t>pudriendo</a:t>
            </a:r>
            <a:r>
              <a:rPr lang="en-US" altLang="en-US" dirty="0" smtClean="0"/>
              <a:t>, y </a:t>
            </a:r>
            <a:r>
              <a:rPr lang="en-US" altLang="en-US" dirty="0" err="1" smtClean="0"/>
              <a:t>luego</a:t>
            </a:r>
            <a:r>
              <a:rPr lang="en-US" altLang="en-US" dirty="0" smtClean="0"/>
              <a:t> </a:t>
            </a:r>
            <a:r>
              <a:rPr lang="en-US" altLang="en-US" dirty="0" err="1" smtClean="0"/>
              <a:t>va</a:t>
            </a:r>
            <a:r>
              <a:rPr lang="en-US" altLang="en-US" dirty="0" smtClean="0"/>
              <a:t> y </a:t>
            </a:r>
            <a:r>
              <a:rPr lang="en-US" altLang="en-US" dirty="0" err="1" smtClean="0"/>
              <a:t>camina</a:t>
            </a:r>
            <a:r>
              <a:rPr lang="en-US" altLang="en-US" dirty="0" smtClean="0"/>
              <a:t> </a:t>
            </a:r>
            <a:r>
              <a:rPr lang="en-US" altLang="en-US" dirty="0" err="1" smtClean="0"/>
              <a:t>sobre</a:t>
            </a:r>
            <a:r>
              <a:rPr lang="en-US" altLang="en-US" dirty="0" smtClean="0"/>
              <a:t> los </a:t>
            </a:r>
            <a:r>
              <a:rPr lang="en-US" altLang="en-US" dirty="0" err="1" smtClean="0"/>
              <a:t>platos</a:t>
            </a:r>
            <a:r>
              <a:rPr lang="en-US" altLang="en-US" dirty="0" smtClean="0"/>
              <a:t> y mesas </a:t>
            </a:r>
            <a:r>
              <a:rPr lang="en-US" altLang="en-US" dirty="0" err="1" smtClean="0"/>
              <a:t>donde</a:t>
            </a:r>
            <a:r>
              <a:rPr lang="en-US" altLang="en-US" dirty="0" smtClean="0"/>
              <a:t> </a:t>
            </a:r>
            <a:r>
              <a:rPr lang="en-US" altLang="en-US" dirty="0" err="1" smtClean="0"/>
              <a:t>comemos</a:t>
            </a:r>
            <a:r>
              <a:rPr lang="en-US" altLang="en-US" dirty="0" smtClean="0"/>
              <a:t>. La </a:t>
            </a:r>
            <a:r>
              <a:rPr lang="en-US" altLang="en-US" dirty="0" err="1" smtClean="0"/>
              <a:t>plagas</a:t>
            </a:r>
            <a:r>
              <a:rPr lang="en-US" altLang="en-US" dirty="0" smtClean="0"/>
              <a:t> </a:t>
            </a:r>
            <a:r>
              <a:rPr lang="en-US" altLang="en-US" dirty="0" err="1" smtClean="0"/>
              <a:t>tambi</a:t>
            </a:r>
            <a:r>
              <a:rPr lang="es-ES_tradnl" altLang="en-US" dirty="0" smtClean="0"/>
              <a:t>é</a:t>
            </a:r>
            <a:r>
              <a:rPr lang="en-US" altLang="en-US" dirty="0" smtClean="0"/>
              <a:t>n </a:t>
            </a:r>
            <a:r>
              <a:rPr lang="en-US" altLang="en-US" dirty="0" err="1" smtClean="0"/>
              <a:t>pueden</a:t>
            </a:r>
            <a:r>
              <a:rPr lang="en-US" altLang="en-US" dirty="0" smtClean="0"/>
              <a:t> </a:t>
            </a:r>
            <a:r>
              <a:rPr lang="en-US" altLang="en-US" dirty="0" err="1" smtClean="0"/>
              <a:t>provocar</a:t>
            </a:r>
            <a:r>
              <a:rPr lang="en-US" altLang="en-US" dirty="0" smtClean="0"/>
              <a:t> </a:t>
            </a:r>
            <a:r>
              <a:rPr lang="en-US" altLang="en-US" dirty="0" err="1" smtClean="0"/>
              <a:t>alergias</a:t>
            </a:r>
            <a:r>
              <a:rPr lang="en-US" altLang="en-US" dirty="0" smtClean="0"/>
              <a:t> o </a:t>
            </a:r>
            <a:r>
              <a:rPr lang="en-US" altLang="en-US" dirty="0" err="1" smtClean="0"/>
              <a:t>asma</a:t>
            </a:r>
            <a:r>
              <a:rPr lang="en-US" altLang="en-US" dirty="0" smtClean="0"/>
              <a:t>. Las cucarachas </a:t>
            </a:r>
            <a:r>
              <a:rPr lang="en-US" altLang="en-US" dirty="0" err="1" smtClean="0"/>
              <a:t>pueden</a:t>
            </a:r>
            <a:r>
              <a:rPr lang="en-US" altLang="en-US" dirty="0" smtClean="0"/>
              <a:t> </a:t>
            </a:r>
            <a:r>
              <a:rPr lang="en-US" altLang="en-US" dirty="0" err="1" smtClean="0"/>
              <a:t>provocar</a:t>
            </a:r>
            <a:r>
              <a:rPr lang="en-US" altLang="en-US" dirty="0" smtClean="0"/>
              <a:t> </a:t>
            </a:r>
            <a:r>
              <a:rPr lang="en-US" altLang="en-US" dirty="0" err="1" smtClean="0"/>
              <a:t>asma</a:t>
            </a:r>
            <a:r>
              <a:rPr lang="en-US" altLang="en-US" dirty="0" smtClean="0"/>
              <a:t> </a:t>
            </a:r>
            <a:r>
              <a:rPr lang="en-US" altLang="en-US" dirty="0" err="1" smtClean="0"/>
              <a:t>porque</a:t>
            </a:r>
            <a:r>
              <a:rPr lang="en-US" altLang="en-US" dirty="0" smtClean="0"/>
              <a:t> al </a:t>
            </a:r>
            <a:r>
              <a:rPr lang="en-US" altLang="en-US" dirty="0" err="1" smtClean="0"/>
              <a:t>mudar</a:t>
            </a:r>
            <a:r>
              <a:rPr lang="en-US" altLang="en-US" dirty="0" smtClean="0"/>
              <a:t> de </a:t>
            </a:r>
            <a:r>
              <a:rPr lang="en-US" altLang="en-US" dirty="0" err="1" smtClean="0"/>
              <a:t>piel</a:t>
            </a:r>
            <a:r>
              <a:rPr lang="en-US" altLang="en-US" dirty="0" smtClean="0"/>
              <a:t> para </a:t>
            </a:r>
            <a:r>
              <a:rPr lang="en-US" altLang="en-US" dirty="0" err="1" smtClean="0"/>
              <a:t>crecer</a:t>
            </a:r>
            <a:r>
              <a:rPr lang="en-US" altLang="en-US" dirty="0" smtClean="0"/>
              <a:t>, </a:t>
            </a:r>
            <a:r>
              <a:rPr lang="en-US" altLang="en-US" dirty="0" err="1" smtClean="0"/>
              <a:t>sueltan</a:t>
            </a:r>
            <a:r>
              <a:rPr lang="en-US" altLang="en-US" dirty="0" smtClean="0"/>
              <a:t> un </a:t>
            </a:r>
            <a:r>
              <a:rPr lang="en-US" altLang="en-US" dirty="0" err="1" smtClean="0"/>
              <a:t>tipo</a:t>
            </a:r>
            <a:r>
              <a:rPr lang="en-US" altLang="en-US" dirty="0" smtClean="0"/>
              <a:t> de “</a:t>
            </a:r>
            <a:r>
              <a:rPr lang="en-US" altLang="en-US" dirty="0" err="1" smtClean="0"/>
              <a:t>caspa</a:t>
            </a:r>
            <a:r>
              <a:rPr lang="en-US" altLang="en-US" dirty="0" smtClean="0"/>
              <a:t>” </a:t>
            </a:r>
            <a:r>
              <a:rPr lang="en-US" altLang="en-US" dirty="0" err="1" smtClean="0"/>
              <a:t>parecida</a:t>
            </a:r>
            <a:r>
              <a:rPr lang="en-US" altLang="en-US" dirty="0" smtClean="0"/>
              <a:t> a la de un </a:t>
            </a:r>
            <a:r>
              <a:rPr lang="en-US" altLang="en-US" dirty="0" err="1" smtClean="0"/>
              <a:t>gato</a:t>
            </a:r>
            <a:r>
              <a:rPr lang="en-US" altLang="en-US" dirty="0" smtClean="0"/>
              <a:t>. </a:t>
            </a:r>
            <a:r>
              <a:rPr lang="en-US" altLang="en-US" dirty="0" err="1" smtClean="0"/>
              <a:t>Esto</a:t>
            </a:r>
            <a:r>
              <a:rPr lang="en-US" altLang="en-US" dirty="0" smtClean="0"/>
              <a:t> </a:t>
            </a:r>
            <a:r>
              <a:rPr lang="en-US" altLang="en-US" dirty="0" err="1" smtClean="0"/>
              <a:t>est</a:t>
            </a:r>
            <a:r>
              <a:rPr lang="es-ES_tradnl" altLang="en-US" dirty="0" smtClean="0"/>
              <a:t>á</a:t>
            </a:r>
            <a:r>
              <a:rPr lang="en-US" altLang="en-US" dirty="0" smtClean="0"/>
              <a:t> </a:t>
            </a:r>
            <a:r>
              <a:rPr lang="en-US" altLang="en-US" dirty="0" err="1" smtClean="0"/>
              <a:t>probado</a:t>
            </a:r>
            <a:r>
              <a:rPr lang="en-US" altLang="en-US" dirty="0" smtClean="0"/>
              <a:t> </a:t>
            </a:r>
            <a:r>
              <a:rPr lang="en-US" altLang="en-US" dirty="0" err="1" smtClean="0"/>
              <a:t>que</a:t>
            </a:r>
            <a:r>
              <a:rPr lang="en-US" altLang="en-US" dirty="0" smtClean="0"/>
              <a:t> </a:t>
            </a:r>
            <a:r>
              <a:rPr lang="en-US" altLang="en-US" dirty="0" err="1" smtClean="0"/>
              <a:t>provoca</a:t>
            </a:r>
            <a:r>
              <a:rPr lang="en-US" altLang="en-US" dirty="0" smtClean="0"/>
              <a:t> </a:t>
            </a:r>
            <a:r>
              <a:rPr lang="en-US" altLang="en-US" dirty="0" err="1" smtClean="0"/>
              <a:t>asma</a:t>
            </a:r>
            <a:r>
              <a:rPr lang="en-US" altLang="en-US" dirty="0" smtClean="0"/>
              <a:t>. Los </a:t>
            </a:r>
            <a:r>
              <a:rPr lang="en-US" altLang="en-US" dirty="0" err="1" smtClean="0"/>
              <a:t>ratones</a:t>
            </a:r>
            <a:r>
              <a:rPr lang="en-US" altLang="en-US" dirty="0" smtClean="0"/>
              <a:t> </a:t>
            </a:r>
            <a:r>
              <a:rPr lang="en-US" altLang="en-US" dirty="0" err="1" smtClean="0"/>
              <a:t>tambi</a:t>
            </a:r>
            <a:r>
              <a:rPr lang="es-ES_tradnl" altLang="en-US" dirty="0" smtClean="0"/>
              <a:t>é</a:t>
            </a:r>
            <a:r>
              <a:rPr lang="en-US" altLang="en-US" dirty="0" smtClean="0"/>
              <a:t>n se ha </a:t>
            </a:r>
            <a:r>
              <a:rPr lang="en-US" altLang="en-US" dirty="0" err="1" smtClean="0"/>
              <a:t>demostrado</a:t>
            </a:r>
            <a:r>
              <a:rPr lang="en-US" altLang="en-US" dirty="0" smtClean="0"/>
              <a:t> </a:t>
            </a:r>
            <a:r>
              <a:rPr lang="en-US" altLang="en-US" dirty="0" err="1" smtClean="0"/>
              <a:t>que</a:t>
            </a:r>
            <a:r>
              <a:rPr lang="en-US" altLang="en-US" dirty="0" smtClean="0"/>
              <a:t> </a:t>
            </a:r>
            <a:r>
              <a:rPr lang="en-US" altLang="en-US" dirty="0" err="1" smtClean="0"/>
              <a:t>provocan</a:t>
            </a:r>
            <a:r>
              <a:rPr lang="en-US" altLang="en-US" dirty="0" smtClean="0"/>
              <a:t> </a:t>
            </a:r>
            <a:r>
              <a:rPr lang="en-US" altLang="en-US" dirty="0" err="1" smtClean="0"/>
              <a:t>asma</a:t>
            </a:r>
            <a:r>
              <a:rPr lang="en-US" altLang="en-US" dirty="0" smtClean="0"/>
              <a:t> con los </a:t>
            </a:r>
            <a:r>
              <a:rPr lang="en-US" altLang="en-US" dirty="0" err="1" smtClean="0"/>
              <a:t>olores</a:t>
            </a:r>
            <a:r>
              <a:rPr lang="en-US" altLang="en-US" dirty="0" smtClean="0"/>
              <a:t> de </a:t>
            </a:r>
            <a:r>
              <a:rPr lang="en-US" altLang="en-US" dirty="0" err="1" smtClean="0"/>
              <a:t>su</a:t>
            </a:r>
            <a:r>
              <a:rPr lang="en-US" altLang="en-US" dirty="0" smtClean="0"/>
              <a:t> </a:t>
            </a:r>
            <a:r>
              <a:rPr lang="en-US" altLang="en-US" dirty="0" err="1" smtClean="0"/>
              <a:t>pelaje</a:t>
            </a:r>
            <a:r>
              <a:rPr lang="en-US" altLang="en-US" dirty="0" smtClean="0"/>
              <a:t> y </a:t>
            </a:r>
            <a:r>
              <a:rPr lang="en-US" altLang="en-US" dirty="0" err="1" smtClean="0"/>
              <a:t>orina</a:t>
            </a:r>
            <a:r>
              <a:rPr lang="en-US" altLang="en-US" dirty="0" smtClean="0"/>
              <a:t>.</a:t>
            </a:r>
          </a:p>
          <a:p>
            <a:pPr marL="0" lvl="1" defTabSz="927100" eaLnBrk="1" hangingPunct="1">
              <a:spcBef>
                <a:spcPct val="0"/>
              </a:spcBef>
            </a:pPr>
            <a:endParaRPr lang="en-US" altLang="en-US" dirty="0" smtClean="0"/>
          </a:p>
          <a:p>
            <a:pPr marL="0" lvl="1" defTabSz="927100" eaLnBrk="1" hangingPunct="1">
              <a:spcBef>
                <a:spcPct val="0"/>
              </a:spcBef>
            </a:pPr>
            <a:r>
              <a:rPr lang="en-US" altLang="en-US" dirty="0" smtClean="0"/>
              <a:t>Las </a:t>
            </a:r>
            <a:r>
              <a:rPr lang="en-US" altLang="en-US" dirty="0" err="1" smtClean="0"/>
              <a:t>plagas</a:t>
            </a:r>
            <a:r>
              <a:rPr lang="en-US" altLang="en-US" dirty="0" smtClean="0"/>
              <a:t> </a:t>
            </a:r>
            <a:r>
              <a:rPr lang="en-US" altLang="en-US" dirty="0" err="1" smtClean="0"/>
              <a:t>tambi</a:t>
            </a:r>
            <a:r>
              <a:rPr lang="es-ES_tradnl" altLang="en-US" dirty="0" smtClean="0"/>
              <a:t>é</a:t>
            </a:r>
            <a:r>
              <a:rPr lang="en-US" altLang="en-US" dirty="0" smtClean="0"/>
              <a:t>n </a:t>
            </a:r>
            <a:r>
              <a:rPr lang="en-US" altLang="en-US" dirty="0" err="1" smtClean="0"/>
              <a:t>causan</a:t>
            </a:r>
            <a:r>
              <a:rPr lang="en-US" altLang="en-US" dirty="0" smtClean="0"/>
              <a:t> da</a:t>
            </a:r>
            <a:r>
              <a:rPr lang="es-ES_tradnl" altLang="en-US" dirty="0" smtClean="0"/>
              <a:t>ñ</a:t>
            </a:r>
            <a:r>
              <a:rPr lang="en-US" altLang="en-US" dirty="0" err="1" smtClean="0"/>
              <a:t>os</a:t>
            </a:r>
            <a:r>
              <a:rPr lang="en-US" altLang="en-US" dirty="0" smtClean="0"/>
              <a:t> a los </a:t>
            </a:r>
            <a:r>
              <a:rPr lang="en-US" altLang="en-US" dirty="0" err="1" smtClean="0"/>
              <a:t>edificios</a:t>
            </a:r>
            <a:r>
              <a:rPr lang="en-US" altLang="en-US" dirty="0" smtClean="0"/>
              <a:t>. Las </a:t>
            </a:r>
            <a:r>
              <a:rPr lang="en-US" altLang="en-US" dirty="0" err="1" smtClean="0"/>
              <a:t>ratas</a:t>
            </a:r>
            <a:r>
              <a:rPr lang="en-US" altLang="en-US" dirty="0" smtClean="0"/>
              <a:t> </a:t>
            </a:r>
            <a:r>
              <a:rPr lang="en-US" altLang="en-US" dirty="0" err="1" smtClean="0"/>
              <a:t>pueden</a:t>
            </a:r>
            <a:r>
              <a:rPr lang="en-US" altLang="en-US" dirty="0" smtClean="0"/>
              <a:t> </a:t>
            </a:r>
            <a:r>
              <a:rPr lang="en-US" altLang="en-US" dirty="0" err="1" smtClean="0"/>
              <a:t>roer</a:t>
            </a:r>
            <a:r>
              <a:rPr lang="en-US" altLang="en-US" dirty="0" smtClean="0"/>
              <a:t> el </a:t>
            </a:r>
            <a:r>
              <a:rPr lang="en-US" altLang="en-US" dirty="0" err="1" smtClean="0"/>
              <a:t>alambrado</a:t>
            </a:r>
            <a:r>
              <a:rPr lang="en-US" altLang="en-US" dirty="0" smtClean="0"/>
              <a:t>, y </a:t>
            </a:r>
            <a:r>
              <a:rPr lang="en-US" altLang="en-US" dirty="0" err="1" smtClean="0"/>
              <a:t>esto</a:t>
            </a:r>
            <a:r>
              <a:rPr lang="en-US" altLang="en-US" dirty="0" smtClean="0"/>
              <a:t> </a:t>
            </a:r>
            <a:r>
              <a:rPr lang="en-US" altLang="en-US" dirty="0" err="1" smtClean="0"/>
              <a:t>puede</a:t>
            </a:r>
            <a:r>
              <a:rPr lang="en-US" altLang="en-US" dirty="0" smtClean="0"/>
              <a:t> </a:t>
            </a:r>
            <a:r>
              <a:rPr lang="en-US" altLang="en-US" dirty="0" err="1" smtClean="0"/>
              <a:t>causar</a:t>
            </a:r>
            <a:r>
              <a:rPr lang="en-US" altLang="en-US" dirty="0" smtClean="0"/>
              <a:t> </a:t>
            </a:r>
            <a:r>
              <a:rPr lang="en-US" altLang="en-US" dirty="0" err="1" smtClean="0"/>
              <a:t>incendios</a:t>
            </a:r>
            <a:r>
              <a:rPr lang="en-US" altLang="en-US" dirty="0" smtClean="0"/>
              <a:t> y </a:t>
            </a:r>
            <a:r>
              <a:rPr lang="en-US" altLang="en-US" dirty="0" err="1" smtClean="0"/>
              <a:t>otros</a:t>
            </a:r>
            <a:r>
              <a:rPr lang="en-US" altLang="en-US" dirty="0" smtClean="0"/>
              <a:t> </a:t>
            </a:r>
            <a:r>
              <a:rPr lang="en-US" altLang="en-US" dirty="0" err="1" smtClean="0"/>
              <a:t>problemas</a:t>
            </a:r>
            <a:r>
              <a:rPr lang="en-US" altLang="en-US" dirty="0" smtClean="0"/>
              <a:t> </a:t>
            </a:r>
            <a:r>
              <a:rPr lang="en-US" altLang="en-US" dirty="0" err="1" smtClean="0"/>
              <a:t>por</a:t>
            </a:r>
            <a:r>
              <a:rPr lang="en-US" altLang="en-US" dirty="0" smtClean="0"/>
              <a:t> </a:t>
            </a:r>
            <a:r>
              <a:rPr lang="en-US" altLang="en-US" dirty="0" err="1" smtClean="0"/>
              <a:t>cortos</a:t>
            </a:r>
            <a:r>
              <a:rPr lang="en-US" altLang="en-US" dirty="0" smtClean="0"/>
              <a:t> </a:t>
            </a:r>
            <a:r>
              <a:rPr lang="en-US" altLang="en-US" dirty="0" err="1" smtClean="0"/>
              <a:t>circuitos</a:t>
            </a:r>
            <a:r>
              <a:rPr lang="en-US" altLang="en-US" dirty="0" smtClean="0"/>
              <a:t> el</a:t>
            </a:r>
            <a:r>
              <a:rPr lang="es-ES_tradnl" altLang="en-US" dirty="0" smtClean="0"/>
              <a:t>é</a:t>
            </a:r>
            <a:r>
              <a:rPr lang="en-US" altLang="en-US" dirty="0" err="1" smtClean="0"/>
              <a:t>ctricos</a:t>
            </a:r>
            <a:r>
              <a:rPr lang="en-US" altLang="en-US" dirty="0" smtClean="0"/>
              <a:t>. El </a:t>
            </a:r>
            <a:r>
              <a:rPr lang="en-US" altLang="en-US" dirty="0" err="1" smtClean="0"/>
              <a:t>moho</a:t>
            </a:r>
            <a:r>
              <a:rPr lang="en-US" altLang="en-US" dirty="0" smtClean="0"/>
              <a:t> y </a:t>
            </a:r>
            <a:r>
              <a:rPr lang="en-US" altLang="en-US" dirty="0" err="1" smtClean="0"/>
              <a:t>las</a:t>
            </a:r>
            <a:r>
              <a:rPr lang="en-US" altLang="en-US" dirty="0" smtClean="0"/>
              <a:t> </a:t>
            </a:r>
            <a:r>
              <a:rPr lang="en-US" altLang="en-US" dirty="0" err="1" smtClean="0"/>
              <a:t>termitas</a:t>
            </a:r>
            <a:r>
              <a:rPr lang="en-US" altLang="en-US" dirty="0" smtClean="0"/>
              <a:t> </a:t>
            </a:r>
            <a:r>
              <a:rPr lang="en-US" altLang="en-US" dirty="0" err="1" smtClean="0"/>
              <a:t>pueden</a:t>
            </a:r>
            <a:r>
              <a:rPr lang="en-US" altLang="en-US" dirty="0" smtClean="0"/>
              <a:t> da</a:t>
            </a:r>
            <a:r>
              <a:rPr lang="es-ES_tradnl" altLang="en-US" dirty="0" smtClean="0"/>
              <a:t>ñ</a:t>
            </a:r>
            <a:r>
              <a:rPr lang="en-US" altLang="en-US" dirty="0" err="1" smtClean="0"/>
              <a:t>ar</a:t>
            </a:r>
            <a:r>
              <a:rPr lang="en-US" altLang="en-US" dirty="0" smtClean="0"/>
              <a:t> la </a:t>
            </a:r>
            <a:r>
              <a:rPr lang="en-US" altLang="en-US" dirty="0" err="1" smtClean="0"/>
              <a:t>integridad</a:t>
            </a:r>
            <a:r>
              <a:rPr lang="en-US" altLang="en-US" dirty="0" smtClean="0"/>
              <a:t> </a:t>
            </a:r>
            <a:r>
              <a:rPr lang="en-US" altLang="en-US" dirty="0" err="1" smtClean="0"/>
              <a:t>estructural</a:t>
            </a:r>
            <a:r>
              <a:rPr lang="en-US" altLang="en-US" dirty="0" smtClean="0"/>
              <a:t> de un </a:t>
            </a:r>
            <a:r>
              <a:rPr lang="en-US" altLang="en-US" dirty="0" err="1" smtClean="0"/>
              <a:t>edificio</a:t>
            </a:r>
            <a:r>
              <a:rPr lang="en-US" altLang="en-US" dirty="0" smtClean="0"/>
              <a:t>.</a:t>
            </a:r>
          </a:p>
          <a:p>
            <a:pPr marL="0" lvl="1" defTabSz="927100" eaLnBrk="1" hangingPunct="1">
              <a:spcBef>
                <a:spcPct val="0"/>
              </a:spcBef>
            </a:pPr>
            <a:endParaRPr lang="en-US" altLang="en-US" dirty="0" smtClean="0"/>
          </a:p>
          <a:p>
            <a:pPr marL="0" lvl="1" defTabSz="927100" eaLnBrk="1" hangingPunct="1">
              <a:spcBef>
                <a:spcPct val="0"/>
              </a:spcBef>
            </a:pPr>
            <a:r>
              <a:rPr lang="en-US" altLang="en-US" dirty="0" smtClean="0"/>
              <a:t>Los padres y el personal se </a:t>
            </a:r>
            <a:r>
              <a:rPr lang="en-US" altLang="en-US" dirty="0" err="1" smtClean="0"/>
              <a:t>molestan</a:t>
            </a:r>
            <a:r>
              <a:rPr lang="en-US" altLang="en-US" dirty="0" smtClean="0"/>
              <a:t> al </a:t>
            </a:r>
            <a:r>
              <a:rPr lang="en-US" altLang="en-US" dirty="0" err="1" smtClean="0"/>
              <a:t>ver</a:t>
            </a:r>
            <a:r>
              <a:rPr lang="en-US" altLang="en-US" dirty="0" smtClean="0"/>
              <a:t> </a:t>
            </a:r>
            <a:r>
              <a:rPr lang="en-US" altLang="en-US" dirty="0" err="1" smtClean="0"/>
              <a:t>plagas</a:t>
            </a:r>
            <a:r>
              <a:rPr lang="en-US" altLang="en-US" dirty="0" smtClean="0"/>
              <a:t> y </a:t>
            </a:r>
            <a:r>
              <a:rPr lang="en-US" altLang="en-US" dirty="0" err="1" smtClean="0"/>
              <a:t>casi</a:t>
            </a:r>
            <a:r>
              <a:rPr lang="en-US" altLang="en-US" dirty="0" smtClean="0"/>
              <a:t> </a:t>
            </a:r>
            <a:r>
              <a:rPr lang="en-US" altLang="en-US" dirty="0" err="1" smtClean="0"/>
              <a:t>siempre</a:t>
            </a:r>
            <a:r>
              <a:rPr lang="en-US" altLang="en-US" dirty="0" smtClean="0"/>
              <a:t> </a:t>
            </a:r>
            <a:r>
              <a:rPr lang="en-US" altLang="en-US" dirty="0" err="1" smtClean="0"/>
              <a:t>quieren</a:t>
            </a:r>
            <a:r>
              <a:rPr lang="en-US" altLang="en-US" dirty="0" smtClean="0"/>
              <a:t> </a:t>
            </a:r>
            <a:r>
              <a:rPr lang="en-US" altLang="en-US" dirty="0" err="1" smtClean="0"/>
              <a:t>deshacerse</a:t>
            </a:r>
            <a:r>
              <a:rPr lang="en-US" altLang="en-US" dirty="0" smtClean="0"/>
              <a:t> de </a:t>
            </a:r>
            <a:r>
              <a:rPr lang="en-US" altLang="en-US" dirty="0" err="1" smtClean="0"/>
              <a:t>ellas</a:t>
            </a:r>
            <a:r>
              <a:rPr lang="en-US" altLang="en-US" dirty="0" smtClean="0"/>
              <a:t> lo m</a:t>
            </a:r>
            <a:r>
              <a:rPr lang="es-ES_tradnl" altLang="en-US" dirty="0" smtClean="0"/>
              <a:t>á</a:t>
            </a:r>
            <a:r>
              <a:rPr lang="en-US" altLang="en-US" dirty="0" smtClean="0"/>
              <a:t>s pronto </a:t>
            </a:r>
            <a:r>
              <a:rPr lang="en-US" altLang="en-US" dirty="0" err="1" smtClean="0"/>
              <a:t>posible</a:t>
            </a:r>
            <a:r>
              <a:rPr lang="en-US" altLang="en-US" dirty="0" smtClean="0"/>
              <a:t>.</a:t>
            </a:r>
          </a:p>
        </p:txBody>
      </p:sp>
      <p:sp>
        <p:nvSpPr>
          <p:cNvPr id="4" name="Slide Number Placeholder 3"/>
          <p:cNvSpPr>
            <a:spLocks noGrp="1"/>
          </p:cNvSpPr>
          <p:nvPr>
            <p:ph type="sldNum" sz="quarter" idx="10"/>
          </p:nvPr>
        </p:nvSpPr>
        <p:spPr/>
        <p:txBody>
          <a:bodyPr/>
          <a:lstStyle/>
          <a:p>
            <a:pPr>
              <a:defRPr/>
            </a:pPr>
            <a:fld id="{B76E7C56-E781-4050-8DB8-442DFE1DC6DE}" type="slidenum">
              <a:rPr lang="en-US"/>
              <a:pPr>
                <a:defRPr/>
              </a:pPr>
              <a:t>9</a:t>
            </a:fld>
            <a:endParaRPr lang="en-US" dirty="0"/>
          </a:p>
        </p:txBody>
      </p:sp>
    </p:spTree>
    <p:extLst>
      <p:ext uri="{BB962C8B-B14F-4D97-AF65-F5344CB8AC3E}">
        <p14:creationId xmlns:p14="http://schemas.microsoft.com/office/powerpoint/2010/main" val="628921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4001"/>
            <a:ext cx="7772400" cy="917676"/>
          </a:xfrm>
          <a:prstGeom prst="rect">
            <a:avLst/>
          </a:prstGeom>
        </p:spPr>
        <p:txBody>
          <a:bodyPr/>
          <a:lstStyle/>
          <a:p>
            <a:r>
              <a:rPr lang="en-US" dirty="0"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5" name="Slide Number Placeholder 5"/>
          <p:cNvSpPr>
            <a:spLocks noGrp="1"/>
          </p:cNvSpPr>
          <p:nvPr>
            <p:ph type="sldNum" sz="quarter" idx="12"/>
          </p:nvPr>
        </p:nvSpPr>
        <p:spPr/>
        <p:txBody>
          <a:bodyPr/>
          <a:lstStyle>
            <a:lvl1pPr>
              <a:defRPr/>
            </a:lvl1pPr>
          </a:lstStyle>
          <a:p>
            <a:pPr>
              <a:defRPr/>
            </a:pPr>
            <a:fld id="{BA5839C9-8681-49D9-8E55-6DDEC8466528}" type="slidenum">
              <a:rPr lang="en-US"/>
              <a:pPr>
                <a:defRPr/>
              </a:pPr>
              <a:t>‹#›</a:t>
            </a:fld>
            <a:endParaRPr lang="en-US" dirty="0"/>
          </a:p>
        </p:txBody>
      </p:sp>
    </p:spTree>
    <p:extLst>
      <p:ext uri="{BB962C8B-B14F-4D97-AF65-F5344CB8AC3E}">
        <p14:creationId xmlns:p14="http://schemas.microsoft.com/office/powerpoint/2010/main" val="10536577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8229600" cy="5842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5" name="Slide Number Placeholder 5"/>
          <p:cNvSpPr>
            <a:spLocks noGrp="1"/>
          </p:cNvSpPr>
          <p:nvPr>
            <p:ph type="sldNum" sz="quarter" idx="12"/>
          </p:nvPr>
        </p:nvSpPr>
        <p:spPr/>
        <p:txBody>
          <a:bodyPr/>
          <a:lstStyle>
            <a:lvl1pPr>
              <a:defRPr/>
            </a:lvl1pPr>
          </a:lstStyle>
          <a:p>
            <a:pPr>
              <a:defRPr/>
            </a:pPr>
            <a:fld id="{FF08AA50-FACA-4ED9-AE9E-6B3FF4599A21}" type="slidenum">
              <a:rPr lang="en-US"/>
              <a:pPr>
                <a:defRPr/>
              </a:pPr>
              <a:t>‹#›</a:t>
            </a:fld>
            <a:endParaRPr lang="en-US" dirty="0"/>
          </a:p>
        </p:txBody>
      </p:sp>
    </p:spTree>
    <p:extLst>
      <p:ext uri="{BB962C8B-B14F-4D97-AF65-F5344CB8AC3E}">
        <p14:creationId xmlns:p14="http://schemas.microsoft.com/office/powerpoint/2010/main" val="4231365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4" name="Slide Number Placeholder 5"/>
          <p:cNvSpPr>
            <a:spLocks noGrp="1"/>
          </p:cNvSpPr>
          <p:nvPr>
            <p:ph type="sldNum" sz="quarter" idx="12"/>
          </p:nvPr>
        </p:nvSpPr>
        <p:spPr/>
        <p:txBody>
          <a:bodyPr/>
          <a:lstStyle>
            <a:lvl1pPr>
              <a:defRPr/>
            </a:lvl1pPr>
          </a:lstStyle>
          <a:p>
            <a:pPr>
              <a:defRPr/>
            </a:pPr>
            <a:fld id="{E9F2797D-3F3C-423F-A8A5-2BF9A189FBEC}" type="slidenum">
              <a:rPr lang="en-US"/>
              <a:pPr>
                <a:defRPr/>
              </a:pPr>
              <a:t>‹#›</a:t>
            </a:fld>
            <a:endParaRPr lang="en-US" dirty="0"/>
          </a:p>
        </p:txBody>
      </p:sp>
    </p:spTree>
    <p:extLst>
      <p:ext uri="{BB962C8B-B14F-4D97-AF65-F5344CB8AC3E}">
        <p14:creationId xmlns:p14="http://schemas.microsoft.com/office/powerpoint/2010/main" val="2945234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Title 5"/>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smtClean="0"/>
              <a:t>(c) CCHP 2016</a:t>
            </a:r>
            <a:endParaRPr lang="en-US"/>
          </a:p>
        </p:txBody>
      </p:sp>
      <p:sp>
        <p:nvSpPr>
          <p:cNvPr id="4" name="Slide Number Placeholder 3"/>
          <p:cNvSpPr>
            <a:spLocks noGrp="1"/>
          </p:cNvSpPr>
          <p:nvPr>
            <p:ph type="sldNum" sz="quarter" idx="12"/>
          </p:nvPr>
        </p:nvSpPr>
        <p:spPr/>
        <p:txBody>
          <a:bodyPr/>
          <a:lstStyle/>
          <a:p>
            <a:pPr>
              <a:defRPr/>
            </a:pPr>
            <a:fld id="{012A2241-5F71-4318-8FF5-B70E6C46B8C4}" type="slidenum">
              <a:rPr lang="en-US" smtClean="0"/>
              <a:pPr>
                <a:defRPr/>
              </a:pPr>
              <a:t>‹#›</a:t>
            </a:fld>
            <a:endParaRPr lang="en-US" dirty="0"/>
          </a:p>
        </p:txBody>
      </p:sp>
    </p:spTree>
    <p:extLst>
      <p:ext uri="{BB962C8B-B14F-4D97-AF65-F5344CB8AC3E}">
        <p14:creationId xmlns:p14="http://schemas.microsoft.com/office/powerpoint/2010/main" val="41523319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3749"/>
            <a:ext cx="8229600" cy="58477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1892052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3749"/>
            <a:ext cx="8229600" cy="584776"/>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6" name="Slide Number Placeholder 5"/>
          <p:cNvSpPr>
            <a:spLocks noGrp="1"/>
          </p:cNvSpPr>
          <p:nvPr>
            <p:ph type="sldNum" sz="quarter" idx="12"/>
          </p:nvPr>
        </p:nvSpPr>
        <p:spPr/>
        <p:txBody>
          <a:bodyPr/>
          <a:lstStyle>
            <a:lvl1pPr>
              <a:defRPr/>
            </a:lvl1pPr>
          </a:lstStyle>
          <a:p>
            <a:pPr>
              <a:defRPr/>
            </a:pPr>
            <a:fld id="{2731D5AD-D51F-428D-A300-1E9847199FE8}" type="slidenum">
              <a:rPr lang="en-US"/>
              <a:pPr>
                <a:defRPr/>
              </a:pPr>
              <a:t>‹#›</a:t>
            </a:fld>
            <a:endParaRPr lang="en-US" dirty="0"/>
          </a:p>
        </p:txBody>
      </p:sp>
    </p:spTree>
    <p:extLst>
      <p:ext uri="{BB962C8B-B14F-4D97-AF65-F5344CB8AC3E}">
        <p14:creationId xmlns:p14="http://schemas.microsoft.com/office/powerpoint/2010/main" val="11149178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r>
              <a:rPr lang="en-US" smtClean="0"/>
              <a:t>(c) CCHP 2016</a:t>
            </a: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173C391-6E49-4A40-9308-796875DC43E3}" type="slidenum">
              <a:rPr lang="en-US"/>
              <a:pPr>
                <a:defRPr/>
              </a:pPr>
              <a:t>‹#›</a:t>
            </a:fld>
            <a:endParaRPr lang="en-US" dirty="0"/>
          </a:p>
        </p:txBody>
      </p:sp>
    </p:spTree>
    <p:extLst>
      <p:ext uri="{BB962C8B-B14F-4D97-AF65-F5344CB8AC3E}">
        <p14:creationId xmlns:p14="http://schemas.microsoft.com/office/powerpoint/2010/main" val="288117435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3749"/>
            <a:ext cx="8229600" cy="584776"/>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smtClean="0"/>
              <a:t>(c) CCHP 2016</a:t>
            </a:r>
            <a:endParaRPr lang="en-US"/>
          </a:p>
        </p:txBody>
      </p:sp>
      <p:sp>
        <p:nvSpPr>
          <p:cNvPr id="7" name="Slide Number Placeholder 6"/>
          <p:cNvSpPr>
            <a:spLocks noGrp="1"/>
          </p:cNvSpPr>
          <p:nvPr>
            <p:ph type="sldNum" sz="quarter" idx="12"/>
          </p:nvPr>
        </p:nvSpPr>
        <p:spPr/>
        <p:txBody>
          <a:bodyPr/>
          <a:lstStyle>
            <a:lvl1pPr>
              <a:defRPr/>
            </a:lvl1pPr>
          </a:lstStyle>
          <a:p>
            <a:pPr>
              <a:defRPr/>
            </a:pPr>
            <a:fld id="{10EB8E62-6519-4FB2-AB7C-DB288D10BA84}" type="slidenum">
              <a:rPr lang="en-US"/>
              <a:pPr>
                <a:defRPr/>
              </a:pPr>
              <a:t>‹#›</a:t>
            </a:fld>
            <a:endParaRPr lang="en-US" dirty="0"/>
          </a:p>
        </p:txBody>
      </p:sp>
    </p:spTree>
    <p:extLst>
      <p:ext uri="{BB962C8B-B14F-4D97-AF65-F5344CB8AC3E}">
        <p14:creationId xmlns:p14="http://schemas.microsoft.com/office/powerpoint/2010/main" val="808623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05312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88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51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4" name="Slide Number Placeholder 5"/>
          <p:cNvSpPr>
            <a:spLocks noGrp="1"/>
          </p:cNvSpPr>
          <p:nvPr>
            <p:ph type="sldNum" sz="quarter" idx="12"/>
          </p:nvPr>
        </p:nvSpPr>
        <p:spPr/>
        <p:txBody>
          <a:bodyPr/>
          <a:lstStyle>
            <a:lvl1pPr>
              <a:defRPr/>
            </a:lvl1pPr>
          </a:lstStyle>
          <a:p>
            <a:pPr>
              <a:defRPr/>
            </a:pPr>
            <a:fld id="{0DC8DD3D-3B6D-4967-9ED6-D6EF882DCEAE}" type="slidenum">
              <a:rPr lang="en-US"/>
              <a:pPr>
                <a:defRPr/>
              </a:pPr>
              <a:t>‹#›</a:t>
            </a:fld>
            <a:endParaRPr lang="en-US" dirty="0"/>
          </a:p>
        </p:txBody>
      </p:sp>
    </p:spTree>
    <p:extLst>
      <p:ext uri="{BB962C8B-B14F-4D97-AF65-F5344CB8AC3E}">
        <p14:creationId xmlns:p14="http://schemas.microsoft.com/office/powerpoint/2010/main" val="258115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008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61512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1829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883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8541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06591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5568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 CCHP 2016</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0E5EA2-5A9D-B843-8476-2050D6B3C1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9830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4" name="Slide Number Placeholder 5"/>
          <p:cNvSpPr>
            <a:spLocks noGrp="1"/>
          </p:cNvSpPr>
          <p:nvPr>
            <p:ph type="sldNum" sz="quarter" idx="12"/>
          </p:nvPr>
        </p:nvSpPr>
        <p:spPr/>
        <p:txBody>
          <a:bodyPr/>
          <a:lstStyle>
            <a:lvl1pPr>
              <a:defRPr/>
            </a:lvl1pPr>
          </a:lstStyle>
          <a:p>
            <a:pPr>
              <a:defRPr/>
            </a:pPr>
            <a:fld id="{22F39B7E-E34F-4019-B2F1-8F3000003557}" type="slidenum">
              <a:rPr lang="en-US"/>
              <a:pPr>
                <a:defRPr/>
              </a:pPr>
              <a:t>‹#›</a:t>
            </a:fld>
            <a:endParaRPr lang="en-US" dirty="0"/>
          </a:p>
        </p:txBody>
      </p:sp>
    </p:spTree>
    <p:extLst>
      <p:ext uri="{BB962C8B-B14F-4D97-AF65-F5344CB8AC3E}">
        <p14:creationId xmlns:p14="http://schemas.microsoft.com/office/powerpoint/2010/main" val="840858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8229600" cy="5842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5" name="Slide Number Placeholder 5"/>
          <p:cNvSpPr>
            <a:spLocks noGrp="1"/>
          </p:cNvSpPr>
          <p:nvPr>
            <p:ph type="sldNum" sz="quarter" idx="12"/>
          </p:nvPr>
        </p:nvSpPr>
        <p:spPr/>
        <p:txBody>
          <a:bodyPr/>
          <a:lstStyle>
            <a:lvl1pPr>
              <a:defRPr/>
            </a:lvl1pPr>
          </a:lstStyle>
          <a:p>
            <a:pPr>
              <a:defRPr/>
            </a:pPr>
            <a:fld id="{5F9AF012-41B2-41AD-A285-C72FD15F1A0C}" type="slidenum">
              <a:rPr lang="en-US"/>
              <a:pPr>
                <a:defRPr/>
              </a:pPr>
              <a:t>‹#›</a:t>
            </a:fld>
            <a:endParaRPr lang="en-US" dirty="0"/>
          </a:p>
        </p:txBody>
      </p:sp>
    </p:spTree>
    <p:extLst>
      <p:ext uri="{BB962C8B-B14F-4D97-AF65-F5344CB8AC3E}">
        <p14:creationId xmlns:p14="http://schemas.microsoft.com/office/powerpoint/2010/main" val="3990005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8229600" cy="584200"/>
          </a:xfrm>
          <a:prstGeom prst="rect">
            <a:avLst/>
          </a:prstGeom>
        </p:spPr>
        <p:txBody>
          <a:bodyPr/>
          <a:lstStyle>
            <a:lvl1pPr>
              <a:defRPr/>
            </a:lvl1p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5" name="Slide Number Placeholder 5"/>
          <p:cNvSpPr>
            <a:spLocks noGrp="1"/>
          </p:cNvSpPr>
          <p:nvPr>
            <p:ph type="sldNum" sz="quarter" idx="12"/>
          </p:nvPr>
        </p:nvSpPr>
        <p:spPr/>
        <p:txBody>
          <a:bodyPr/>
          <a:lstStyle>
            <a:lvl1pPr>
              <a:defRPr/>
            </a:lvl1pPr>
          </a:lstStyle>
          <a:p>
            <a:pPr>
              <a:defRPr/>
            </a:pPr>
            <a:fld id="{3C662C53-25E2-4C38-87AA-89CD4340E1A1}" type="slidenum">
              <a:rPr lang="en-US"/>
              <a:pPr>
                <a:defRPr/>
              </a:pPr>
              <a:t>‹#›</a:t>
            </a:fld>
            <a:endParaRPr lang="en-US" dirty="0"/>
          </a:p>
        </p:txBody>
      </p:sp>
    </p:spTree>
    <p:extLst>
      <p:ext uri="{BB962C8B-B14F-4D97-AF65-F5344CB8AC3E}">
        <p14:creationId xmlns:p14="http://schemas.microsoft.com/office/powerpoint/2010/main" val="215600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54038"/>
            <a:ext cx="8229600" cy="5842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5" name="Slide Number Placeholder 5"/>
          <p:cNvSpPr>
            <a:spLocks noGrp="1"/>
          </p:cNvSpPr>
          <p:nvPr>
            <p:ph type="sldNum" sz="quarter" idx="12"/>
          </p:nvPr>
        </p:nvSpPr>
        <p:spPr/>
        <p:txBody>
          <a:bodyPr/>
          <a:lstStyle>
            <a:lvl1pPr>
              <a:defRPr/>
            </a:lvl1pPr>
          </a:lstStyle>
          <a:p>
            <a:pPr>
              <a:defRPr/>
            </a:pPr>
            <a:fld id="{F51AF8B5-6886-4A96-9740-69455B294B8D}" type="slidenum">
              <a:rPr lang="en-US"/>
              <a:pPr>
                <a:defRPr/>
              </a:pPr>
              <a:t>‹#›</a:t>
            </a:fld>
            <a:endParaRPr lang="en-US" dirty="0"/>
          </a:p>
        </p:txBody>
      </p:sp>
    </p:spTree>
    <p:extLst>
      <p:ext uri="{BB962C8B-B14F-4D97-AF65-F5344CB8AC3E}">
        <p14:creationId xmlns:p14="http://schemas.microsoft.com/office/powerpoint/2010/main" val="2282185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4" name="Slide Number Placeholder 5"/>
          <p:cNvSpPr>
            <a:spLocks noGrp="1"/>
          </p:cNvSpPr>
          <p:nvPr>
            <p:ph type="sldNum" sz="quarter" idx="12"/>
          </p:nvPr>
        </p:nvSpPr>
        <p:spPr/>
        <p:txBody>
          <a:bodyPr/>
          <a:lstStyle>
            <a:lvl1pPr>
              <a:defRPr/>
            </a:lvl1pPr>
          </a:lstStyle>
          <a:p>
            <a:pPr>
              <a:defRPr/>
            </a:pPr>
            <a:fld id="{19517E29-3718-48C4-BD86-B4309A598868}" type="slidenum">
              <a:rPr lang="en-US"/>
              <a:pPr>
                <a:defRPr/>
              </a:pPr>
              <a:t>‹#›</a:t>
            </a:fld>
            <a:endParaRPr lang="en-US" dirty="0"/>
          </a:p>
        </p:txBody>
      </p:sp>
    </p:spTree>
    <p:extLst>
      <p:ext uri="{BB962C8B-B14F-4D97-AF65-F5344CB8AC3E}">
        <p14:creationId xmlns:p14="http://schemas.microsoft.com/office/powerpoint/2010/main" val="777935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4" name="Slide Number Placeholder 5"/>
          <p:cNvSpPr>
            <a:spLocks noGrp="1"/>
          </p:cNvSpPr>
          <p:nvPr>
            <p:ph type="sldNum" sz="quarter" idx="12"/>
          </p:nvPr>
        </p:nvSpPr>
        <p:spPr/>
        <p:txBody>
          <a:bodyPr/>
          <a:lstStyle>
            <a:lvl1pPr>
              <a:defRPr/>
            </a:lvl1pPr>
          </a:lstStyle>
          <a:p>
            <a:pPr>
              <a:defRPr/>
            </a:pPr>
            <a:fld id="{B0F3C834-F04E-45CE-84C8-AAC1CDF58E66}" type="slidenum">
              <a:rPr lang="en-US"/>
              <a:pPr>
                <a:defRPr/>
              </a:pPr>
              <a:t>‹#›</a:t>
            </a:fld>
            <a:endParaRPr lang="en-US" dirty="0"/>
          </a:p>
        </p:txBody>
      </p:sp>
    </p:spTree>
    <p:extLst>
      <p:ext uri="{BB962C8B-B14F-4D97-AF65-F5344CB8AC3E}">
        <p14:creationId xmlns:p14="http://schemas.microsoft.com/office/powerpoint/2010/main" val="214050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smtClean="0"/>
              <a:t>(c) CCHP 2016</a:t>
            </a:r>
            <a:endParaRPr lang="en-US"/>
          </a:p>
        </p:txBody>
      </p:sp>
      <p:sp>
        <p:nvSpPr>
          <p:cNvPr id="4" name="Slide Number Placeholder 5"/>
          <p:cNvSpPr>
            <a:spLocks noGrp="1"/>
          </p:cNvSpPr>
          <p:nvPr>
            <p:ph type="sldNum" sz="quarter" idx="12"/>
          </p:nvPr>
        </p:nvSpPr>
        <p:spPr/>
        <p:txBody>
          <a:bodyPr/>
          <a:lstStyle>
            <a:lvl1pPr>
              <a:defRPr/>
            </a:lvl1pPr>
          </a:lstStyle>
          <a:p>
            <a:pPr>
              <a:defRPr/>
            </a:pPr>
            <a:fld id="{757FBE3F-AF3C-432D-98B2-B633FDD32EB6}" type="slidenum">
              <a:rPr lang="en-US"/>
              <a:pPr>
                <a:defRPr/>
              </a:pPr>
              <a:t>‹#›</a:t>
            </a:fld>
            <a:endParaRPr lang="en-US" dirty="0"/>
          </a:p>
        </p:txBody>
      </p:sp>
    </p:spTree>
    <p:extLst>
      <p:ext uri="{BB962C8B-B14F-4D97-AF65-F5344CB8AC3E}">
        <p14:creationId xmlns:p14="http://schemas.microsoft.com/office/powerpoint/2010/main" val="2096033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0">
              <a:srgbClr val="96E389"/>
            </a:gs>
            <a:gs pos="100000">
              <a:srgbClr val="FFFFFF"/>
            </a:gs>
          </a:gsLst>
          <a:path path="rect">
            <a:fillToRect l="50000" t="50000" r="50000" b="50000"/>
          </a:path>
          <a:tileRect/>
        </a:gra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News Gothic MT" pitchFamily="37" charset="0"/>
                <a:ea typeface="ヒラギノ角ゴ Pro W3" pitchFamily="37" charset="-128"/>
                <a:cs typeface="+mn-cs"/>
              </a:defRPr>
            </a:lvl1pPr>
          </a:lstStyle>
          <a:p>
            <a:pPr>
              <a:defRPr/>
            </a:pPr>
            <a:endParaRPr lang="en-US" dirty="0"/>
          </a:p>
        </p:txBody>
      </p:sp>
      <p:sp>
        <p:nvSpPr>
          <p:cNvPr id="5" name="Footer Placeholder 4"/>
          <p:cNvSpPr>
            <a:spLocks noGrp="1"/>
          </p:cNvSpPr>
          <p:nvPr>
            <p:ph type="ftr" sz="quarter" idx="3"/>
          </p:nvPr>
        </p:nvSpPr>
        <p:spPr>
          <a:xfrm>
            <a:off x="457200" y="6356350"/>
            <a:ext cx="8229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r>
              <a:rPr lang="en-US" smtClean="0"/>
              <a:t>(c) CCHP 2016</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News Gothic MT" pitchFamily="37" charset="0"/>
                <a:ea typeface="ヒラギノ角ゴ Pro W3" pitchFamily="37" charset="-128"/>
                <a:cs typeface="+mn-cs"/>
              </a:defRPr>
            </a:lvl1pPr>
          </a:lstStyle>
          <a:p>
            <a:pPr>
              <a:defRPr/>
            </a:pPr>
            <a:fld id="{012A2241-5F71-4318-8FF5-B70E6C46B8C4}" type="slidenum">
              <a:rPr lang="en-US"/>
              <a:pPr>
                <a:defRPr/>
              </a:pPr>
              <a:t>‹#›</a:t>
            </a:fld>
            <a:endParaRPr lang="en-US" dirty="0"/>
          </a:p>
        </p:txBody>
      </p:sp>
      <p:pic>
        <p:nvPicPr>
          <p:cNvPr id="7" name="Picture 6" descr="pests2.tif"/>
          <p:cNvPicPr>
            <a:picLocks noChangeAspect="1"/>
          </p:cNvPicPr>
          <p:nvPr userDrawn="1"/>
        </p:nvPicPr>
        <p:blipFill>
          <a:blip r:embed="rId18"/>
          <a:stretch>
            <a:fillRect/>
          </a:stretch>
        </p:blipFill>
        <p:spPr>
          <a:xfrm>
            <a:off x="3551736" y="5865016"/>
            <a:ext cx="3735872" cy="982668"/>
          </a:xfrm>
          <a:prstGeom prst="rect">
            <a:avLst/>
          </a:prstGeom>
          <a:effectLst>
            <a:glow>
              <a:schemeClr val="bg1">
                <a:alpha val="25000"/>
              </a:schemeClr>
            </a:glow>
            <a:softEdge rad="215900"/>
          </a:effectLst>
        </p:spPr>
      </p:pic>
      <p:pic>
        <p:nvPicPr>
          <p:cNvPr id="8" name="Picture 7" descr="pests2.tif"/>
          <p:cNvPicPr>
            <a:picLocks noChangeAspect="1"/>
          </p:cNvPicPr>
          <p:nvPr userDrawn="1"/>
        </p:nvPicPr>
        <p:blipFill>
          <a:blip r:embed="rId19"/>
          <a:stretch>
            <a:fillRect/>
          </a:stretch>
        </p:blipFill>
        <p:spPr>
          <a:xfrm>
            <a:off x="187895" y="5867401"/>
            <a:ext cx="3666365" cy="985628"/>
          </a:xfrm>
          <a:prstGeom prst="rect">
            <a:avLst/>
          </a:prstGeom>
          <a:effectLst>
            <a:glow>
              <a:schemeClr val="bg1">
                <a:alpha val="24000"/>
              </a:schemeClr>
            </a:glow>
            <a:softEdge rad="203200"/>
          </a:effectLst>
        </p:spPr>
      </p:pic>
      <p:pic>
        <p:nvPicPr>
          <p:cNvPr id="10" name="Picture 9" descr="pests2.tif"/>
          <p:cNvPicPr>
            <a:picLocks noChangeAspect="1"/>
          </p:cNvPicPr>
          <p:nvPr userDrawn="1"/>
        </p:nvPicPr>
        <p:blipFill>
          <a:blip r:embed="rId19"/>
          <a:srcRect l="41309"/>
          <a:stretch>
            <a:fillRect/>
          </a:stretch>
        </p:blipFill>
        <p:spPr>
          <a:xfrm flipH="1">
            <a:off x="6992183" y="5867401"/>
            <a:ext cx="2151817" cy="985628"/>
          </a:xfrm>
          <a:prstGeom prst="rect">
            <a:avLst/>
          </a:prstGeom>
          <a:effectLst>
            <a:glow>
              <a:schemeClr val="bg1">
                <a:alpha val="24000"/>
              </a:schemeClr>
            </a:glow>
            <a:softEdge rad="203200"/>
          </a:effectLst>
        </p:spPr>
      </p:pic>
    </p:spTree>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898" r:id="rId12"/>
    <p:sldLayoutId id="2147483899" r:id="rId13"/>
    <p:sldLayoutId id="2147483901" r:id="rId14"/>
    <p:sldLayoutId id="2147483902" r:id="rId15"/>
    <p:sldLayoutId id="2147483903" r:id="rId16"/>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3200" kern="1200" cap="all">
          <a:solidFill>
            <a:schemeClr val="tx1"/>
          </a:solidFill>
          <a:latin typeface="Jigsaw Light"/>
          <a:ea typeface="ヒラギノ角ゴ Pro W3" pitchFamily="37" charset="-128"/>
          <a:cs typeface="Jigsaw Light"/>
        </a:defRPr>
      </a:lvl1pPr>
      <a:lvl2pPr algn="ctr" defTabSz="457200" rtl="0" eaLnBrk="0" fontAlgn="base" hangingPunct="0">
        <a:spcBef>
          <a:spcPct val="0"/>
        </a:spcBef>
        <a:spcAft>
          <a:spcPct val="0"/>
        </a:spcAft>
        <a:defRPr sz="3200">
          <a:solidFill>
            <a:schemeClr val="tx1"/>
          </a:solidFill>
          <a:latin typeface="Jigsaw Light" charset="0"/>
          <a:ea typeface="ヒラギノ角ゴ Pro W3" pitchFamily="37" charset="-128"/>
          <a:cs typeface="Jigsaw Light"/>
        </a:defRPr>
      </a:lvl2pPr>
      <a:lvl3pPr algn="ctr" defTabSz="457200" rtl="0" eaLnBrk="0" fontAlgn="base" hangingPunct="0">
        <a:spcBef>
          <a:spcPct val="0"/>
        </a:spcBef>
        <a:spcAft>
          <a:spcPct val="0"/>
        </a:spcAft>
        <a:defRPr sz="3200">
          <a:solidFill>
            <a:schemeClr val="tx1"/>
          </a:solidFill>
          <a:latin typeface="Jigsaw Light" charset="0"/>
          <a:ea typeface="ヒラギノ角ゴ Pro W3" pitchFamily="37" charset="-128"/>
          <a:cs typeface="Jigsaw Light"/>
        </a:defRPr>
      </a:lvl3pPr>
      <a:lvl4pPr algn="ctr" defTabSz="457200" rtl="0" eaLnBrk="0" fontAlgn="base" hangingPunct="0">
        <a:spcBef>
          <a:spcPct val="0"/>
        </a:spcBef>
        <a:spcAft>
          <a:spcPct val="0"/>
        </a:spcAft>
        <a:defRPr sz="3200">
          <a:solidFill>
            <a:schemeClr val="tx1"/>
          </a:solidFill>
          <a:latin typeface="Jigsaw Light" charset="0"/>
          <a:ea typeface="ヒラギノ角ゴ Pro W3" pitchFamily="37" charset="-128"/>
          <a:cs typeface="Jigsaw Light"/>
        </a:defRPr>
      </a:lvl4pPr>
      <a:lvl5pPr algn="ctr" defTabSz="457200" rtl="0" eaLnBrk="0" fontAlgn="base" hangingPunct="0">
        <a:spcBef>
          <a:spcPct val="0"/>
        </a:spcBef>
        <a:spcAft>
          <a:spcPct val="0"/>
        </a:spcAft>
        <a:defRPr sz="3200">
          <a:solidFill>
            <a:schemeClr val="tx1"/>
          </a:solidFill>
          <a:latin typeface="Jigsaw Light" charset="0"/>
          <a:ea typeface="ヒラギノ角ゴ Pro W3" pitchFamily="37" charset="-128"/>
          <a:cs typeface="Jigsaw Light"/>
        </a:defRPr>
      </a:lvl5pPr>
      <a:lvl6pPr marL="457200" algn="ctr" defTabSz="457200" rtl="0" fontAlgn="base">
        <a:spcBef>
          <a:spcPct val="0"/>
        </a:spcBef>
        <a:spcAft>
          <a:spcPct val="0"/>
        </a:spcAft>
        <a:defRPr sz="3200">
          <a:solidFill>
            <a:schemeClr val="tx1"/>
          </a:solidFill>
          <a:latin typeface="Jigsaw Light" charset="0"/>
          <a:ea typeface="ヒラギノ角ゴ Pro W3" pitchFamily="37" charset="-128"/>
        </a:defRPr>
      </a:lvl6pPr>
      <a:lvl7pPr marL="914400" algn="ctr" defTabSz="457200" rtl="0" fontAlgn="base">
        <a:spcBef>
          <a:spcPct val="0"/>
        </a:spcBef>
        <a:spcAft>
          <a:spcPct val="0"/>
        </a:spcAft>
        <a:defRPr sz="3200">
          <a:solidFill>
            <a:schemeClr val="tx1"/>
          </a:solidFill>
          <a:latin typeface="Jigsaw Light" charset="0"/>
          <a:ea typeface="ヒラギノ角ゴ Pro W3" pitchFamily="37" charset="-128"/>
        </a:defRPr>
      </a:lvl7pPr>
      <a:lvl8pPr marL="1371600" algn="ctr" defTabSz="457200" rtl="0" fontAlgn="base">
        <a:spcBef>
          <a:spcPct val="0"/>
        </a:spcBef>
        <a:spcAft>
          <a:spcPct val="0"/>
        </a:spcAft>
        <a:defRPr sz="3200">
          <a:solidFill>
            <a:schemeClr val="tx1"/>
          </a:solidFill>
          <a:latin typeface="Jigsaw Light" charset="0"/>
          <a:ea typeface="ヒラギノ角ゴ Pro W3" pitchFamily="37" charset="-128"/>
        </a:defRPr>
      </a:lvl8pPr>
      <a:lvl9pPr marL="1828800" algn="ctr" defTabSz="457200" rtl="0" fontAlgn="base">
        <a:spcBef>
          <a:spcPct val="0"/>
        </a:spcBef>
        <a:spcAft>
          <a:spcPct val="0"/>
        </a:spcAft>
        <a:defRPr sz="3200">
          <a:solidFill>
            <a:schemeClr val="tx1"/>
          </a:solidFill>
          <a:latin typeface="Jigsaw Light" charset="0"/>
          <a:ea typeface="ヒラギノ角ゴ Pro W3" pitchFamily="37" charset="-128"/>
        </a:defRPr>
      </a:lvl9pPr>
    </p:titleStyle>
    <p:bodyStyle>
      <a:lvl1pPr marL="342900" indent="-342900" algn="l" defTabSz="457200" rtl="0" eaLnBrk="0" fontAlgn="base" hangingPunct="0">
        <a:spcBef>
          <a:spcPct val="20000"/>
        </a:spcBef>
        <a:spcAft>
          <a:spcPct val="0"/>
        </a:spcAft>
        <a:buChar char="•"/>
        <a:defRPr sz="2800" kern="1200" spc="300">
          <a:solidFill>
            <a:schemeClr val="tx1"/>
          </a:solidFill>
          <a:latin typeface="GillSans"/>
          <a:ea typeface="ヒラギノ角ゴ Pro W3" pitchFamily="37" charset="-128"/>
          <a:cs typeface="GillSans"/>
        </a:defRPr>
      </a:lvl1pPr>
      <a:lvl2pPr marL="742950" indent="-285750" algn="l" defTabSz="457200" rtl="0" eaLnBrk="0" fontAlgn="base" hangingPunct="0">
        <a:spcBef>
          <a:spcPct val="0"/>
        </a:spcBef>
        <a:spcAft>
          <a:spcPts val="1200"/>
        </a:spcAft>
        <a:buChar char="–"/>
        <a:defRPr sz="2000" b="1" kern="1200">
          <a:solidFill>
            <a:schemeClr val="tx1"/>
          </a:solidFill>
          <a:latin typeface="News Gothic MT"/>
          <a:ea typeface="News Gothic MT" pitchFamily="37" charset="0"/>
          <a:cs typeface="News Gothic MT"/>
        </a:defRPr>
      </a:lvl2pPr>
      <a:lvl3pPr marL="1143000" indent="-228600" algn="l" defTabSz="457200" rtl="0" eaLnBrk="0" fontAlgn="base" hangingPunct="0">
        <a:spcBef>
          <a:spcPct val="20000"/>
        </a:spcBef>
        <a:spcAft>
          <a:spcPts val="1200"/>
        </a:spcAft>
        <a:buFont typeface="Lucida Grande"/>
        <a:buChar char="►"/>
        <a:defRPr sz="2400" kern="1200">
          <a:solidFill>
            <a:schemeClr val="tx1"/>
          </a:solidFill>
          <a:latin typeface="News Gothic MT"/>
          <a:ea typeface="News Gothic MT" pitchFamily="37" charset="0"/>
          <a:cs typeface="News Gothic MT"/>
        </a:defRPr>
      </a:lvl3pPr>
      <a:lvl4pPr marL="1600200" indent="-228600" algn="l" defTabSz="457200" rtl="0" eaLnBrk="0" fontAlgn="base" hangingPunct="0">
        <a:spcBef>
          <a:spcPct val="20000"/>
        </a:spcBef>
        <a:spcAft>
          <a:spcPts val="1200"/>
        </a:spcAft>
        <a:buFont typeface="Lucida Grande"/>
        <a:buChar char="▷"/>
        <a:defRPr sz="2000" kern="1200">
          <a:solidFill>
            <a:schemeClr val="tx1"/>
          </a:solidFill>
          <a:latin typeface="News Gothic MT"/>
          <a:ea typeface="News Gothic MT" pitchFamily="37" charset="0"/>
          <a:cs typeface="News Gothic MT"/>
        </a:defRPr>
      </a:lvl4pPr>
      <a:lvl5pPr marL="2057400" indent="-228600" algn="l" defTabSz="457200" rtl="0" eaLnBrk="0" fontAlgn="base" hangingPunct="0">
        <a:spcBef>
          <a:spcPct val="20000"/>
        </a:spcBef>
        <a:spcAft>
          <a:spcPts val="1200"/>
        </a:spcAft>
        <a:buFont typeface="Arial" pitchFamily="34" charset="0"/>
        <a:buChar char="»"/>
        <a:defRPr sz="1200" kern="1200" spc="300">
          <a:solidFill>
            <a:srgbClr val="7F7F7F"/>
          </a:solidFill>
          <a:latin typeface="GillSans Light"/>
          <a:ea typeface="News Gothic MT"/>
          <a:cs typeface="News Gothic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cs typeface="+mn-cs"/>
              </a:rPr>
              <a:t>(c) CCHP 2016</a:t>
            </a:r>
            <a:endParaRPr lang="en-US">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D0E5EA2-5A9D-B843-8476-2050D6B3C1B4}" type="slidenum">
              <a:rPr lang="en-US" smtClean="0">
                <a:solidFill>
                  <a:prstClr val="black">
                    <a:tint val="75000"/>
                  </a:prstClr>
                </a:solidFill>
                <a:latin typeface="Calibri"/>
                <a:cs typeface="+mn-cs"/>
              </a:rPr>
              <a:pPr fontAlgn="auto">
                <a:spcBef>
                  <a:spcPts val="0"/>
                </a:spcBef>
                <a:spcAft>
                  <a:spcPts val="0"/>
                </a:spcAft>
              </a:pPr>
              <a:t>‹#›</a:t>
            </a:fld>
            <a:endParaRPr lang="en-US">
              <a:solidFill>
                <a:prstClr val="black">
                  <a:tint val="75000"/>
                </a:prstClr>
              </a:solidFill>
              <a:latin typeface="Calibri"/>
              <a:cs typeface="+mn-cs"/>
            </a:endParaRPr>
          </a:p>
        </p:txBody>
      </p:sp>
    </p:spTree>
    <p:extLst>
      <p:ext uri="{BB962C8B-B14F-4D97-AF65-F5344CB8AC3E}">
        <p14:creationId xmlns:p14="http://schemas.microsoft.com/office/powerpoint/2010/main" val="3124619482"/>
      </p:ext>
    </p:extLst>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hyperlink" Target="http://www.ewg.org/foodnew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hyperlink" Target="http://apps.cdpr.ca.gov/schoolipm/childcare/spanish/video_seriessp.cfm"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8.png"/><Relationship Id="rId4" Type="http://schemas.openxmlformats.org/officeDocument/2006/relationships/image" Target="../media/image38.jpg"/></Relationships>
</file>

<file path=ppt/slides/_rels/slide24.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8.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1.jpeg"/></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7.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53.jpeg"/></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9.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7"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32.xml.rels><?xml version="1.0" encoding="UTF-8" standalone="yes"?>
<Relationships xmlns="http://schemas.openxmlformats.org/package/2006/relationships"><Relationship Id="rId3" Type="http://schemas.openxmlformats.org/officeDocument/2006/relationships/image" Target="../media/image65.jpeg"/><Relationship Id="rId7" Type="http://schemas.openxmlformats.org/officeDocument/2006/relationships/image" Target="../media/image69.jpeg"/><Relationship Id="rId2" Type="http://schemas.openxmlformats.org/officeDocument/2006/relationships/notesSlide" Target="../notesSlides/notesSlide32.xml"/><Relationship Id="rId1" Type="http://schemas.openxmlformats.org/officeDocument/2006/relationships/slideLayout" Target="../slideLayouts/slideLayout14.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jpeg"/></Relationships>
</file>

<file path=ppt/slides/_rels/slide33.xml.rels><?xml version="1.0" encoding="UTF-8" standalone="yes"?>
<Relationships xmlns="http://schemas.openxmlformats.org/package/2006/relationships"><Relationship Id="rId3" Type="http://schemas.openxmlformats.org/officeDocument/2006/relationships/hyperlink" Target="http://www.ipm.ucdavis.edu/training/school-and-child-care-ipm.html" TargetMode="External"/><Relationship Id="rId7" Type="http://schemas.openxmlformats.org/officeDocument/2006/relationships/image" Target="../media/image70.jpg"/><Relationship Id="rId2" Type="http://schemas.openxmlformats.org/officeDocument/2006/relationships/notesSlide" Target="../notesSlides/notesSlide33.xml"/><Relationship Id="rId1" Type="http://schemas.openxmlformats.org/officeDocument/2006/relationships/slideLayout" Target="../slideLayouts/slideLayout14.xml"/><Relationship Id="rId6" Type="http://schemas.openxmlformats.org/officeDocument/2006/relationships/hyperlink" Target="http://www.greenshieldcertified.org/" TargetMode="External"/><Relationship Id="rId5" Type="http://schemas.openxmlformats.org/officeDocument/2006/relationships/hyperlink" Target="http://www.whatisgreenpro.org/" TargetMode="External"/><Relationship Id="rId4" Type="http://schemas.openxmlformats.org/officeDocument/2006/relationships/hyperlink" Target="http://www.ecowisecertified.org/"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apps.cdpr.ca.gov/schoolipm/childcare/" TargetMode="External"/><Relationship Id="rId2" Type="http://schemas.openxmlformats.org/officeDocument/2006/relationships/notesSlide" Target="../notesSlides/notesSlide34.xml"/><Relationship Id="rId1" Type="http://schemas.openxmlformats.org/officeDocument/2006/relationships/slideLayout" Target="../slideLayouts/slideLayout16.xml"/><Relationship Id="rId4" Type="http://schemas.openxmlformats.org/officeDocument/2006/relationships/hyperlink" Target="http://www.ipm.ucdavis.edu/"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72.tif"/><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7703"/>
            <a:ext cx="8229600" cy="988142"/>
          </a:xfrm>
          <a:prstGeom prst="rect">
            <a:avLst/>
          </a:prstGeom>
        </p:spPr>
        <p:txBody>
          <a:bodyPr anchor="t"/>
          <a:lstStyle/>
          <a:p>
            <a:r>
              <a:rPr lang="en-US" dirty="0" err="1" smtClean="0"/>
              <a:t>Manejo</a:t>
            </a:r>
            <a:r>
              <a:rPr lang="en-US" dirty="0" smtClean="0"/>
              <a:t> </a:t>
            </a:r>
            <a:r>
              <a:rPr lang="en-US" dirty="0" err="1" smtClean="0"/>
              <a:t>integrado</a:t>
            </a:r>
            <a:r>
              <a:rPr lang="en-US" dirty="0" smtClean="0"/>
              <a:t> de </a:t>
            </a:r>
            <a:r>
              <a:rPr lang="en-US" dirty="0" err="1" smtClean="0"/>
              <a:t>plagas</a:t>
            </a:r>
            <a:r>
              <a:rPr lang="en-US" dirty="0" smtClean="0"/>
              <a:t/>
            </a:r>
            <a:br>
              <a:rPr lang="en-US" dirty="0" smtClean="0"/>
            </a:br>
            <a:r>
              <a:rPr lang="en-US" dirty="0" smtClean="0"/>
              <a:t>para </a:t>
            </a:r>
            <a:r>
              <a:rPr lang="en-US" dirty="0" err="1" smtClean="0"/>
              <a:t>cuidado</a:t>
            </a:r>
            <a:r>
              <a:rPr lang="en-US" dirty="0" smtClean="0"/>
              <a:t> </a:t>
            </a:r>
            <a:r>
              <a:rPr lang="en-US" dirty="0" err="1" smtClean="0"/>
              <a:t>infantil</a:t>
            </a:r>
            <a:r>
              <a:rPr lang="en-US" dirty="0"/>
              <a:t> HOGAREÑO</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13837" t="20800" r="25814"/>
          <a:stretch/>
        </p:blipFill>
        <p:spPr>
          <a:xfrm>
            <a:off x="3033637" y="2179169"/>
            <a:ext cx="3232297" cy="2829412"/>
          </a:xfrm>
          <a:prstGeom prst="rect">
            <a:avLst/>
          </a:prstGeom>
          <a:ln w="28575">
            <a:solidFill>
              <a:schemeClr val="tx1"/>
            </a:solidFill>
          </a:ln>
        </p:spPr>
      </p:pic>
      <p:sp>
        <p:nvSpPr>
          <p:cNvPr id="4" name="Footer Placeholder 3"/>
          <p:cNvSpPr>
            <a:spLocks noGrp="1"/>
          </p:cNvSpPr>
          <p:nvPr>
            <p:ph type="ftr" sz="quarter" idx="11"/>
          </p:nvPr>
        </p:nvSpPr>
        <p:spPr/>
        <p:txBody>
          <a:bodyPr/>
          <a:lstStyle/>
          <a:p>
            <a:pPr>
              <a:defRPr/>
            </a:pPr>
            <a:r>
              <a:rPr lang="en-US" smtClean="0"/>
              <a:t>(c) CCHP 2016</a:t>
            </a:r>
            <a:endParaRPr lang="en-US"/>
          </a:p>
        </p:txBody>
      </p:sp>
      <p:sp>
        <p:nvSpPr>
          <p:cNvPr id="5" name="Slide Number Placeholder 4"/>
          <p:cNvSpPr>
            <a:spLocks noGrp="1"/>
          </p:cNvSpPr>
          <p:nvPr>
            <p:ph type="sldNum" sz="quarter" idx="12"/>
          </p:nvPr>
        </p:nvSpPr>
        <p:spPr/>
        <p:txBody>
          <a:bodyPr/>
          <a:lstStyle/>
          <a:p>
            <a:pPr>
              <a:defRPr/>
            </a:pPr>
            <a:fld id="{012A2241-5F71-4318-8FF5-B70E6C46B8C4}" type="slidenum">
              <a:rPr lang="en-US" smtClean="0"/>
              <a:pPr>
                <a:defRPr/>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457200" y="554038"/>
            <a:ext cx="82296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smtClean="0">
                <a:latin typeface="News Gothic MT"/>
                <a:ea typeface="News Gothic MT"/>
                <a:cs typeface="News Gothic MT"/>
              </a:rPr>
              <a:t>¿QUÉ SON LOS PESTICIDAS?</a:t>
            </a:r>
          </a:p>
        </p:txBody>
      </p:sp>
      <p:sp>
        <p:nvSpPr>
          <p:cNvPr id="3" name="Content Placeholder 2"/>
          <p:cNvSpPr>
            <a:spLocks noGrp="1"/>
          </p:cNvSpPr>
          <p:nvPr>
            <p:ph idx="1"/>
          </p:nvPr>
        </p:nvSpPr>
        <p:spPr>
          <a:xfrm>
            <a:off x="762000" y="4648200"/>
            <a:ext cx="7696200" cy="1477963"/>
          </a:xfrm>
        </p:spPr>
        <p:txBody>
          <a:bodyPr vert="horz" wrap="square" lIns="91440" tIns="45720" rIns="91440" bIns="45720" numCol="1" anchor="t" anchorCtr="0" compatLnSpc="1">
            <a:prstTxWarp prst="textNoShape">
              <a:avLst/>
            </a:prstTxWarp>
          </a:bodyPr>
          <a:lstStyle/>
          <a:p>
            <a:pPr marL="0" indent="0" algn="ctr" eaLnBrk="1" hangingPunct="1">
              <a:buFontTx/>
              <a:buNone/>
              <a:defRPr/>
            </a:pPr>
            <a:r>
              <a:rPr lang="es-ES_tradnl" altLang="en-US" dirty="0" smtClean="0">
                <a:latin typeface="News Gothic MT"/>
                <a:ea typeface="News Gothic MT"/>
                <a:cs typeface="News Gothic MT"/>
              </a:rPr>
              <a:t>Los pesticidas son </a:t>
            </a:r>
            <a:r>
              <a:rPr lang="es-ES_tradnl" altLang="en-US" b="1" dirty="0" smtClean="0">
                <a:solidFill>
                  <a:srgbClr val="FF0000"/>
                </a:solidFill>
                <a:latin typeface="News Gothic MT"/>
                <a:ea typeface="News Gothic MT"/>
                <a:cs typeface="News Gothic MT"/>
              </a:rPr>
              <a:t>venenos </a:t>
            </a:r>
            <a:r>
              <a:rPr lang="es-ES_tradnl" altLang="en-US" dirty="0" smtClean="0">
                <a:latin typeface="News Gothic MT"/>
                <a:ea typeface="News Gothic MT"/>
                <a:cs typeface="News Gothic MT"/>
              </a:rPr>
              <a:t>diseñados para matar o controlar seres vivos.  </a:t>
            </a:r>
          </a:p>
        </p:txBody>
      </p:sp>
      <p:sp>
        <p:nvSpPr>
          <p:cNvPr id="5" name="TextBox 4"/>
          <p:cNvSpPr txBox="1">
            <a:spLocks noChangeArrowheads="1"/>
          </p:cNvSpPr>
          <p:nvPr/>
        </p:nvSpPr>
        <p:spPr bwMode="auto">
          <a:xfrm>
            <a:off x="4594033" y="1470469"/>
            <a:ext cx="344828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dirty="0">
                <a:latin typeface="News Gothic MT"/>
                <a:ea typeface="News Gothic MT"/>
                <a:cs typeface="News Gothic MT"/>
              </a:rPr>
              <a:t>Ejemplos: </a:t>
            </a:r>
          </a:p>
          <a:p>
            <a:pPr eaLnBrk="1" hangingPunct="1">
              <a:buFont typeface="Arial" pitchFamily="34" charset="0"/>
              <a:buChar char="•"/>
            </a:pPr>
            <a:r>
              <a:rPr lang="es-ES_tradnl" altLang="en-US" sz="1800" dirty="0">
                <a:latin typeface="News Gothic MT"/>
                <a:ea typeface="News Gothic MT"/>
                <a:cs typeface="News Gothic MT"/>
              </a:rPr>
              <a:t> Spray para cucarachas  </a:t>
            </a:r>
          </a:p>
          <a:p>
            <a:pPr eaLnBrk="1" hangingPunct="1"/>
            <a:r>
              <a:rPr lang="es-ES_tradnl" altLang="en-US" sz="1800" dirty="0">
                <a:latin typeface="News Gothic MT"/>
                <a:ea typeface="News Gothic MT"/>
                <a:cs typeface="News Gothic MT"/>
              </a:rPr>
              <a:t>   y hormigas</a:t>
            </a:r>
          </a:p>
          <a:p>
            <a:pPr eaLnBrk="1" hangingPunct="1">
              <a:buFont typeface="Arial" pitchFamily="34" charset="0"/>
              <a:buChar char="•"/>
            </a:pPr>
            <a:r>
              <a:rPr lang="es-ES_tradnl" altLang="en-US" sz="1800" dirty="0">
                <a:latin typeface="News Gothic MT"/>
                <a:ea typeface="News Gothic MT"/>
                <a:cs typeface="News Gothic MT"/>
              </a:rPr>
              <a:t> Nebulizadores/Bombas </a:t>
            </a:r>
          </a:p>
          <a:p>
            <a:pPr eaLnBrk="1" hangingPunct="1"/>
            <a:r>
              <a:rPr lang="es-ES_tradnl" altLang="en-US" sz="1800" dirty="0">
                <a:latin typeface="News Gothic MT"/>
                <a:ea typeface="News Gothic MT"/>
                <a:cs typeface="News Gothic MT"/>
              </a:rPr>
              <a:t>  para pulgas.</a:t>
            </a:r>
          </a:p>
          <a:p>
            <a:pPr eaLnBrk="1" hangingPunct="1">
              <a:buFont typeface="Arial" pitchFamily="34" charset="0"/>
              <a:buChar char="•"/>
            </a:pPr>
            <a:r>
              <a:rPr lang="es-ES_tradnl" altLang="en-US" sz="1800" dirty="0">
                <a:latin typeface="News Gothic MT"/>
                <a:ea typeface="News Gothic MT"/>
                <a:cs typeface="News Gothic MT"/>
              </a:rPr>
              <a:t> Veneno para ratas</a:t>
            </a:r>
          </a:p>
          <a:p>
            <a:pPr eaLnBrk="1" hangingPunct="1">
              <a:buFont typeface="Arial" pitchFamily="34" charset="0"/>
              <a:buChar char="•"/>
            </a:pPr>
            <a:r>
              <a:rPr lang="es-ES_tradnl" altLang="en-US" sz="1800" dirty="0">
                <a:latin typeface="News Gothic MT"/>
                <a:ea typeface="News Gothic MT"/>
                <a:cs typeface="News Gothic MT"/>
              </a:rPr>
              <a:t> Herbicidas</a:t>
            </a:r>
          </a:p>
          <a:p>
            <a:pPr eaLnBrk="1" hangingPunct="1">
              <a:buFont typeface="Arial" pitchFamily="34" charset="0"/>
              <a:buChar char="•"/>
            </a:pPr>
            <a:r>
              <a:rPr lang="es-ES_tradnl" altLang="en-US" sz="1800" dirty="0">
                <a:latin typeface="News Gothic MT"/>
                <a:ea typeface="News Gothic MT"/>
                <a:cs typeface="News Gothic MT"/>
              </a:rPr>
              <a:t> Naftalina</a:t>
            </a:r>
          </a:p>
          <a:p>
            <a:pPr eaLnBrk="1" hangingPunct="1">
              <a:buFont typeface="Arial" pitchFamily="34" charset="0"/>
              <a:buChar char="•"/>
            </a:pPr>
            <a:r>
              <a:rPr lang="es-ES_tradnl" altLang="en-US" sz="1800" dirty="0">
                <a:latin typeface="News Gothic MT"/>
                <a:ea typeface="News Gothic MT"/>
                <a:cs typeface="News Gothic MT"/>
              </a:rPr>
              <a:t> Tiza insecticida</a:t>
            </a:r>
          </a:p>
          <a:p>
            <a:pPr eaLnBrk="1" hangingPunct="1"/>
            <a:endParaRPr lang="es-ES_tradnl" altLang="en-US" sz="1800" dirty="0">
              <a:latin typeface="News Gothic MT"/>
              <a:ea typeface="News Gothic MT"/>
              <a:cs typeface="News Gothic MT"/>
            </a:endParaRPr>
          </a:p>
        </p:txBody>
      </p:sp>
      <p:sp>
        <p:nvSpPr>
          <p:cNvPr id="15365"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87FEEC8-B77A-44D2-962C-513294A4D766}" type="slidenum">
              <a:rPr lang="es-ES_tradnl" altLang="en-US" sz="1200">
                <a:solidFill>
                  <a:srgbClr val="898989"/>
                </a:solidFill>
                <a:latin typeface="News Gothic MT"/>
                <a:ea typeface="News Gothic MT"/>
                <a:cs typeface="News Gothic MT"/>
              </a:rPr>
              <a:pPr eaLnBrk="1" hangingPunct="1"/>
              <a:t>10</a:t>
            </a:fld>
            <a:endParaRPr lang="es-ES_tradnl" altLang="en-US" sz="1200">
              <a:solidFill>
                <a:srgbClr val="898989"/>
              </a:solidFill>
              <a:latin typeface="News Gothic MT"/>
              <a:ea typeface="News Gothic MT"/>
              <a:cs typeface="News Gothic MT"/>
            </a:endParaRPr>
          </a:p>
        </p:txBody>
      </p:sp>
      <p:pic>
        <p:nvPicPr>
          <p:cNvPr id="11" name="Picture 2" descr="http://www.rodalesorganiclife.com/sites/rodalesorganiclife.com/files/styles/slideshow-desktop/public/images/slideshow2/healthy-home-pestic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071" y="1264597"/>
            <a:ext cx="3133725" cy="32740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5471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463"/>
            <a:ext cx="8229600" cy="584200"/>
          </a:xfrm>
          <a:ln w="25400">
            <a:solidFill>
              <a:schemeClr val="tx1"/>
            </a:solidFill>
          </a:ln>
        </p:spPr>
        <p:txBody>
          <a:bodyPr/>
          <a:lstStyle/>
          <a:p>
            <a:pPr>
              <a:defRPr/>
            </a:pPr>
            <a:r>
              <a:rPr lang="en-US" dirty="0" smtClean="0">
                <a:latin typeface="+mj-lt"/>
              </a:rPr>
              <a:t>Concerns about Pesticide-Use</a:t>
            </a:r>
            <a:endParaRPr lang="en-US" dirty="0">
              <a:latin typeface="+mj-lt"/>
            </a:endParaRPr>
          </a:p>
        </p:txBody>
      </p:sp>
      <p:sp>
        <p:nvSpPr>
          <p:cNvPr id="17421" name="Slide Number Placeholder 25"/>
          <p:cNvSpPr>
            <a:spLocks noGrp="1"/>
          </p:cNvSpPr>
          <p:nvPr>
            <p:ph type="sldNum" sz="quarter" idx="12"/>
          </p:nvPr>
        </p:nvSpPr>
        <p:spPr bwMode="auto">
          <a:xfrm>
            <a:off x="6553200" y="6199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A1A9CA80-AC6D-4937-A021-92811B7007E0}" type="slidenum">
              <a:rPr lang="en-US" altLang="en-US" smtClean="0">
                <a:solidFill>
                  <a:srgbClr val="898989"/>
                </a:solidFill>
                <a:latin typeface="News Gothic MT"/>
              </a:rPr>
              <a:pPr eaLnBrk="1" hangingPunct="1"/>
              <a:t>11</a:t>
            </a:fld>
            <a:endParaRPr lang="en-US" altLang="en-US" smtClean="0">
              <a:solidFill>
                <a:srgbClr val="898989"/>
              </a:solidFill>
              <a:latin typeface="News Gothic MT"/>
            </a:endParaRPr>
          </a:p>
        </p:txBody>
      </p:sp>
      <p:sp>
        <p:nvSpPr>
          <p:cNvPr id="8" name="Flowchart: Alternate Process 7"/>
          <p:cNvSpPr/>
          <p:nvPr/>
        </p:nvSpPr>
        <p:spPr>
          <a:xfrm>
            <a:off x="579438" y="1409700"/>
            <a:ext cx="1654175" cy="1114425"/>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smtClean="0"/>
              <a:t>Salud</a:t>
            </a:r>
            <a:endParaRPr lang="en-US" sz="2000" b="1" dirty="0"/>
          </a:p>
        </p:txBody>
      </p:sp>
      <p:sp>
        <p:nvSpPr>
          <p:cNvPr id="9" name="Flowchart: Process 8"/>
          <p:cNvSpPr/>
          <p:nvPr/>
        </p:nvSpPr>
        <p:spPr>
          <a:xfrm>
            <a:off x="174625" y="2657475"/>
            <a:ext cx="1477905" cy="1978025"/>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sz="1600" b="1" u="sng" dirty="0">
                <a:solidFill>
                  <a:srgbClr val="FFFFFF"/>
                </a:solidFill>
                <a:ea typeface="News Gothic MT"/>
                <a:cs typeface="News Gothic MT"/>
              </a:rPr>
              <a:t>Inmediatas</a:t>
            </a:r>
          </a:p>
          <a:p>
            <a:pPr eaLnBrk="1" hangingPunct="1">
              <a:buFont typeface="Arial" pitchFamily="34" charset="0"/>
              <a:buChar char="•"/>
              <a:defRPr/>
            </a:pPr>
            <a:r>
              <a:rPr lang="es-ES_tradnl" altLang="en-US" sz="1600" b="1" dirty="0">
                <a:solidFill>
                  <a:srgbClr val="FFFFFF"/>
                </a:solidFill>
                <a:ea typeface="News Gothic MT"/>
                <a:cs typeface="News Gothic MT"/>
              </a:rPr>
              <a:t> Síntomas como gripe</a:t>
            </a:r>
          </a:p>
          <a:p>
            <a:pPr eaLnBrk="1" hangingPunct="1">
              <a:buFont typeface="Arial" pitchFamily="34" charset="0"/>
              <a:buChar char="•"/>
              <a:defRPr/>
            </a:pPr>
            <a:r>
              <a:rPr lang="es-ES_tradnl" altLang="en-US" sz="1600" b="1" dirty="0">
                <a:solidFill>
                  <a:srgbClr val="FFFFFF"/>
                </a:solidFill>
                <a:ea typeface="News Gothic MT"/>
                <a:cs typeface="News Gothic MT"/>
              </a:rPr>
              <a:t> Sarpullido en la piel</a:t>
            </a:r>
          </a:p>
          <a:p>
            <a:pPr eaLnBrk="1" hangingPunct="1">
              <a:buFont typeface="Arial" pitchFamily="34" charset="0"/>
              <a:buChar char="•"/>
              <a:defRPr/>
            </a:pPr>
            <a:r>
              <a:rPr lang="es-ES_tradnl" altLang="en-US" sz="1600" b="1" dirty="0">
                <a:solidFill>
                  <a:srgbClr val="FFFFFF"/>
                </a:solidFill>
                <a:ea typeface="News Gothic MT"/>
                <a:cs typeface="News Gothic MT"/>
              </a:rPr>
              <a:t> Problemas respiratorios</a:t>
            </a:r>
          </a:p>
        </p:txBody>
      </p:sp>
      <p:sp>
        <p:nvSpPr>
          <p:cNvPr id="11" name="Flowchart: Process 10"/>
          <p:cNvSpPr/>
          <p:nvPr/>
        </p:nvSpPr>
        <p:spPr>
          <a:xfrm>
            <a:off x="1744663" y="2651125"/>
            <a:ext cx="2582862" cy="2701925"/>
          </a:xfrm>
          <a:prstGeom prst="flowChart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b="1" u="sng" dirty="0">
                <a:solidFill>
                  <a:srgbClr val="FFFFFF"/>
                </a:solidFill>
                <a:ea typeface="News Gothic MT"/>
                <a:cs typeface="News Gothic MT"/>
              </a:rPr>
              <a:t>Largo Plazo</a:t>
            </a:r>
          </a:p>
          <a:p>
            <a:pPr eaLnBrk="1" hangingPunct="1">
              <a:buFont typeface="Arial" pitchFamily="34" charset="0"/>
              <a:buChar char="•"/>
              <a:defRPr/>
            </a:pPr>
            <a:r>
              <a:rPr lang="es-ES_tradnl" altLang="en-US" b="1" dirty="0">
                <a:solidFill>
                  <a:srgbClr val="FFFFFF"/>
                </a:solidFill>
                <a:ea typeface="News Gothic MT"/>
                <a:cs typeface="News Gothic MT"/>
              </a:rPr>
              <a:t> Asma</a:t>
            </a:r>
          </a:p>
          <a:p>
            <a:pPr eaLnBrk="1" hangingPunct="1">
              <a:buFont typeface="Arial" pitchFamily="34" charset="0"/>
              <a:buChar char="•"/>
              <a:defRPr/>
            </a:pPr>
            <a:r>
              <a:rPr lang="es-ES_tradnl" altLang="en-US" b="1" dirty="0">
                <a:solidFill>
                  <a:srgbClr val="FFFFFF"/>
                </a:solidFill>
                <a:ea typeface="News Gothic MT"/>
                <a:cs typeface="News Gothic MT"/>
              </a:rPr>
              <a:t> Cáncer</a:t>
            </a:r>
          </a:p>
          <a:p>
            <a:pPr eaLnBrk="1" hangingPunct="1">
              <a:buFont typeface="Arial" pitchFamily="34" charset="0"/>
              <a:buChar char="•"/>
              <a:defRPr/>
            </a:pPr>
            <a:r>
              <a:rPr lang="es-ES_tradnl" altLang="en-US" b="1" dirty="0">
                <a:solidFill>
                  <a:srgbClr val="FFFFFF"/>
                </a:solidFill>
                <a:ea typeface="News Gothic MT"/>
                <a:cs typeface="News Gothic MT"/>
              </a:rPr>
              <a:t> Daño al cerebro y sistema nervioso</a:t>
            </a:r>
          </a:p>
          <a:p>
            <a:pPr eaLnBrk="1" hangingPunct="1">
              <a:buFont typeface="Arial" pitchFamily="34" charset="0"/>
              <a:buChar char="•"/>
              <a:defRPr/>
            </a:pPr>
            <a:r>
              <a:rPr lang="es-ES_tradnl" altLang="en-US" b="1" dirty="0">
                <a:solidFill>
                  <a:srgbClr val="FFFFFF"/>
                </a:solidFill>
                <a:ea typeface="News Gothic MT"/>
                <a:cs typeface="News Gothic MT"/>
              </a:rPr>
              <a:t> Daño al sistema inmunológico</a:t>
            </a:r>
          </a:p>
          <a:p>
            <a:pPr eaLnBrk="1" hangingPunct="1">
              <a:buFont typeface="Arial" pitchFamily="34" charset="0"/>
              <a:buChar char="•"/>
              <a:defRPr/>
            </a:pPr>
            <a:r>
              <a:rPr lang="es-ES_tradnl" altLang="en-US" b="1" dirty="0">
                <a:solidFill>
                  <a:srgbClr val="FFFFFF"/>
                </a:solidFill>
                <a:ea typeface="News Gothic MT"/>
                <a:cs typeface="News Gothic MT"/>
              </a:rPr>
              <a:t> </a:t>
            </a:r>
            <a:r>
              <a:rPr lang="es-ES_tradnl" altLang="en-US" b="1" dirty="0" err="1">
                <a:solidFill>
                  <a:srgbClr val="FFFFFF"/>
                </a:solidFill>
                <a:ea typeface="News Gothic MT"/>
                <a:cs typeface="News Gothic MT"/>
              </a:rPr>
              <a:t>Transtornos</a:t>
            </a:r>
            <a:r>
              <a:rPr lang="es-ES_tradnl" altLang="en-US" b="1" dirty="0">
                <a:solidFill>
                  <a:srgbClr val="FFFFFF"/>
                </a:solidFill>
                <a:ea typeface="News Gothic MT"/>
                <a:cs typeface="News Gothic MT"/>
              </a:rPr>
              <a:t> del sistema endócrino</a:t>
            </a:r>
          </a:p>
          <a:p>
            <a:pPr>
              <a:defRPr/>
            </a:pPr>
            <a:endParaRPr lang="en-US" b="1" dirty="0"/>
          </a:p>
        </p:txBody>
      </p:sp>
      <p:cxnSp>
        <p:nvCxnSpPr>
          <p:cNvPr id="20" name="Straight Arrow Connector 19"/>
          <p:cNvCxnSpPr/>
          <p:nvPr/>
        </p:nvCxnSpPr>
        <p:spPr>
          <a:xfrm rot="5400000">
            <a:off x="1242219" y="1258094"/>
            <a:ext cx="3032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4740275"/>
            <a:ext cx="1397000" cy="10493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7424" name="TextBox 22"/>
          <p:cNvSpPr txBox="1">
            <a:spLocks noChangeArrowheads="1"/>
          </p:cNvSpPr>
          <p:nvPr/>
        </p:nvSpPr>
        <p:spPr bwMode="auto">
          <a:xfrm>
            <a:off x="73025" y="5754688"/>
            <a:ext cx="20272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n-US" altLang="en-US" sz="700" i="1"/>
              <a:t>www.toxicsoy.org/toxicsoy/news/Artikelen/2009/7/1_Girl_suffering_from_pesticide_poisoning.html</a:t>
            </a:r>
          </a:p>
        </p:txBody>
      </p:sp>
      <p:sp>
        <p:nvSpPr>
          <p:cNvPr id="12" name="Footer Placeholder 3"/>
          <p:cNvSpPr>
            <a:spLocks noGrp="1"/>
          </p:cNvSpPr>
          <p:nvPr>
            <p:ph type="ftr" sz="quarter" idx="11"/>
          </p:nvPr>
        </p:nvSpPr>
        <p:spPr>
          <a:xfrm rot="5400000">
            <a:off x="4784724" y="4908550"/>
            <a:ext cx="8229600" cy="365125"/>
          </a:xfrm>
        </p:spPr>
        <p:txBody>
          <a:bodyPr/>
          <a:lstStyle/>
          <a:p>
            <a:pPr>
              <a:defRPr/>
            </a:pPr>
            <a:r>
              <a:rPr lang="en-US" smtClean="0"/>
              <a:t>(c) CCHP 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242"/>
                                        </p:tgtEl>
                                        <p:attrNameLst>
                                          <p:attrName>style.visibility</p:attrName>
                                        </p:attrNameLst>
                                      </p:cBhvr>
                                      <p:to>
                                        <p:strVal val="visible"/>
                                      </p:to>
                                    </p:set>
                                    <p:anim calcmode="lin" valueType="num">
                                      <p:cBhvr additive="base">
                                        <p:cTn id="17" dur="500" fill="hold"/>
                                        <p:tgtEl>
                                          <p:spTgt spid="10242"/>
                                        </p:tgtEl>
                                        <p:attrNameLst>
                                          <p:attrName>ppt_x</p:attrName>
                                        </p:attrNameLst>
                                      </p:cBhvr>
                                      <p:tavLst>
                                        <p:tav tm="0">
                                          <p:val>
                                            <p:strVal val="#ppt_x"/>
                                          </p:val>
                                        </p:tav>
                                        <p:tav tm="100000">
                                          <p:val>
                                            <p:strVal val="#ppt_x"/>
                                          </p:val>
                                        </p:tav>
                                      </p:tavLst>
                                    </p:anim>
                                    <p:anim calcmode="lin" valueType="num">
                                      <p:cBhvr additive="base">
                                        <p:cTn id="1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463"/>
            <a:ext cx="8229600" cy="584200"/>
          </a:xfrm>
          <a:ln w="25400">
            <a:solidFill>
              <a:schemeClr val="tx1"/>
            </a:solidFill>
          </a:ln>
        </p:spPr>
        <p:txBody>
          <a:bodyPr/>
          <a:lstStyle/>
          <a:p>
            <a:pPr>
              <a:defRPr/>
            </a:pPr>
            <a:r>
              <a:rPr lang="en-US" dirty="0" smtClean="0">
                <a:latin typeface="+mj-lt"/>
              </a:rPr>
              <a:t>Concerns about Pesticide-Use</a:t>
            </a:r>
            <a:endParaRPr lang="en-US" dirty="0">
              <a:latin typeface="+mj-lt"/>
            </a:endParaRPr>
          </a:p>
        </p:txBody>
      </p:sp>
      <p:sp>
        <p:nvSpPr>
          <p:cNvPr id="18443" name="Slide Number Placeholder 25"/>
          <p:cNvSpPr>
            <a:spLocks noGrp="1"/>
          </p:cNvSpPr>
          <p:nvPr>
            <p:ph type="sldNum" sz="quarter" idx="12"/>
          </p:nvPr>
        </p:nvSpPr>
        <p:spPr bwMode="auto">
          <a:xfrm>
            <a:off x="6553200" y="6199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14C5E146-574D-4BF0-BADA-6D23F27704F1}" type="slidenum">
              <a:rPr lang="en-US" altLang="en-US" smtClean="0">
                <a:solidFill>
                  <a:srgbClr val="898989"/>
                </a:solidFill>
                <a:latin typeface="News Gothic MT"/>
              </a:rPr>
              <a:pPr eaLnBrk="1" hangingPunct="1"/>
              <a:t>12</a:t>
            </a:fld>
            <a:endParaRPr lang="en-US" altLang="en-US" smtClean="0">
              <a:solidFill>
                <a:srgbClr val="898989"/>
              </a:solidFill>
              <a:latin typeface="News Gothic MT"/>
            </a:endParaRPr>
          </a:p>
        </p:txBody>
      </p:sp>
      <p:sp>
        <p:nvSpPr>
          <p:cNvPr id="8" name="Flowchart: Alternate Process 7"/>
          <p:cNvSpPr/>
          <p:nvPr/>
        </p:nvSpPr>
        <p:spPr>
          <a:xfrm>
            <a:off x="579438" y="1409700"/>
            <a:ext cx="1654175" cy="1114425"/>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smtClean="0"/>
              <a:t>Salud</a:t>
            </a:r>
            <a:endParaRPr lang="en-US" sz="2000" b="1" dirty="0"/>
          </a:p>
        </p:txBody>
      </p:sp>
      <p:cxnSp>
        <p:nvCxnSpPr>
          <p:cNvPr id="20" name="Straight Arrow Connector 19"/>
          <p:cNvCxnSpPr/>
          <p:nvPr/>
        </p:nvCxnSpPr>
        <p:spPr>
          <a:xfrm rot="5400000">
            <a:off x="1242219" y="1258094"/>
            <a:ext cx="3032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3" name="Flowchart: Alternate Process 52"/>
          <p:cNvSpPr/>
          <p:nvPr/>
        </p:nvSpPr>
        <p:spPr>
          <a:xfrm>
            <a:off x="2557463" y="1412875"/>
            <a:ext cx="1716087" cy="1127125"/>
          </a:xfrm>
          <a:prstGeom prst="flowChartAlternateProcess">
            <a:avLst/>
          </a:prstGeom>
          <a:gradFill>
            <a:gsLst>
              <a:gs pos="0">
                <a:schemeClr val="accent5">
                  <a:lumMod val="75000"/>
                </a:schemeClr>
              </a:gs>
              <a:gs pos="100000">
                <a:schemeClr val="accent1">
                  <a:tint val="50000"/>
                  <a:shade val="100000"/>
                  <a:satMod val="35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b="1" dirty="0">
                <a:solidFill>
                  <a:srgbClr val="FFFFFF"/>
                </a:solidFill>
                <a:ea typeface="News Gothic MT"/>
                <a:cs typeface="News Gothic MT"/>
              </a:rPr>
              <a:t>Poblaciones vulnerables</a:t>
            </a:r>
          </a:p>
        </p:txBody>
      </p:sp>
      <p:cxnSp>
        <p:nvCxnSpPr>
          <p:cNvPr id="56" name="Straight Arrow Connector 55"/>
          <p:cNvCxnSpPr/>
          <p:nvPr/>
        </p:nvCxnSpPr>
        <p:spPr>
          <a:xfrm rot="5400000">
            <a:off x="3262313" y="1258888"/>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Flowchart: Process 16"/>
          <p:cNvSpPr/>
          <p:nvPr/>
        </p:nvSpPr>
        <p:spPr>
          <a:xfrm>
            <a:off x="2422525" y="2652713"/>
            <a:ext cx="1955800" cy="2332200"/>
          </a:xfrm>
          <a:prstGeom prst="flowChartProcess">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s-ES_tradnl" altLang="en-US" b="1" dirty="0">
                <a:solidFill>
                  <a:srgbClr val="FFFFFF"/>
                </a:solidFill>
                <a:ea typeface="News Gothic MT"/>
                <a:cs typeface="News Gothic MT"/>
              </a:rPr>
              <a:t>• Niños</a:t>
            </a:r>
          </a:p>
          <a:p>
            <a:pPr eaLnBrk="1" hangingPunct="1">
              <a:defRPr/>
            </a:pPr>
            <a:r>
              <a:rPr lang="es-ES_tradnl" altLang="en-US" b="1" dirty="0">
                <a:solidFill>
                  <a:srgbClr val="FFFFFF"/>
                </a:solidFill>
                <a:ea typeface="News Gothic MT"/>
                <a:cs typeface="News Gothic MT"/>
              </a:rPr>
              <a:t>• Mujeres embarazadas</a:t>
            </a:r>
          </a:p>
          <a:p>
            <a:pPr eaLnBrk="1" hangingPunct="1">
              <a:defRPr/>
            </a:pPr>
            <a:r>
              <a:rPr lang="es-ES_tradnl" altLang="en-US" b="1" dirty="0">
                <a:solidFill>
                  <a:srgbClr val="FFFFFF"/>
                </a:solidFill>
                <a:ea typeface="News Gothic MT"/>
                <a:cs typeface="News Gothic MT"/>
              </a:rPr>
              <a:t>• Personas mayores</a:t>
            </a:r>
          </a:p>
          <a:p>
            <a:pPr eaLnBrk="1" hangingPunct="1">
              <a:defRPr/>
            </a:pPr>
            <a:r>
              <a:rPr lang="es-ES_tradnl" altLang="en-US" b="1" dirty="0">
                <a:solidFill>
                  <a:srgbClr val="FFFFFF"/>
                </a:solidFill>
                <a:ea typeface="News Gothic MT"/>
                <a:cs typeface="News Gothic MT"/>
              </a:rPr>
              <a:t>• Personas con problemas respiratorios</a:t>
            </a:r>
          </a:p>
        </p:txBody>
      </p:sp>
      <p:pic>
        <p:nvPicPr>
          <p:cNvPr id="18445"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0424" y="4984913"/>
            <a:ext cx="1060001" cy="108602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Footer Placeholder 3"/>
          <p:cNvSpPr>
            <a:spLocks noGrp="1"/>
          </p:cNvSpPr>
          <p:nvPr>
            <p:ph type="ftr" sz="quarter" idx="11"/>
          </p:nvPr>
        </p:nvSpPr>
        <p:spPr>
          <a:xfrm rot="5400000">
            <a:off x="4784724" y="4908550"/>
            <a:ext cx="8229600" cy="365125"/>
          </a:xfrm>
        </p:spPr>
        <p:txBody>
          <a:bodyPr/>
          <a:lstStyle/>
          <a:p>
            <a:pPr>
              <a:defRPr/>
            </a:pPr>
            <a:r>
              <a:rPr lang="en-US" smtClean="0"/>
              <a:t>(c) CCHP 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463"/>
            <a:ext cx="8229600" cy="584200"/>
          </a:xfrm>
          <a:ln w="25400">
            <a:solidFill>
              <a:schemeClr val="tx1"/>
            </a:solidFill>
          </a:ln>
        </p:spPr>
        <p:txBody>
          <a:bodyPr/>
          <a:lstStyle/>
          <a:p>
            <a:pPr>
              <a:defRPr/>
            </a:pPr>
            <a:r>
              <a:rPr lang="en-US" dirty="0" smtClean="0">
                <a:latin typeface="+mj-lt"/>
              </a:rPr>
              <a:t>Concerns about Pesticide-Use</a:t>
            </a:r>
            <a:endParaRPr lang="en-US" dirty="0">
              <a:latin typeface="+mj-lt"/>
            </a:endParaRPr>
          </a:p>
        </p:txBody>
      </p:sp>
      <p:sp>
        <p:nvSpPr>
          <p:cNvPr id="19467" name="Slide Number Placeholder 25"/>
          <p:cNvSpPr>
            <a:spLocks noGrp="1"/>
          </p:cNvSpPr>
          <p:nvPr>
            <p:ph type="sldNum" sz="quarter" idx="12"/>
          </p:nvPr>
        </p:nvSpPr>
        <p:spPr bwMode="auto">
          <a:xfrm>
            <a:off x="6553200" y="6199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83BB9CD7-9E4E-481A-B792-42D086FC9D1A}" type="slidenum">
              <a:rPr lang="en-US" altLang="en-US" smtClean="0">
                <a:solidFill>
                  <a:srgbClr val="898989"/>
                </a:solidFill>
                <a:latin typeface="News Gothic MT"/>
              </a:rPr>
              <a:pPr eaLnBrk="1" hangingPunct="1"/>
              <a:t>13</a:t>
            </a:fld>
            <a:endParaRPr lang="en-US" altLang="en-US" smtClean="0">
              <a:solidFill>
                <a:srgbClr val="898989"/>
              </a:solidFill>
              <a:latin typeface="News Gothic MT"/>
            </a:endParaRPr>
          </a:p>
        </p:txBody>
      </p:sp>
      <p:sp>
        <p:nvSpPr>
          <p:cNvPr id="8" name="Flowchart: Alternate Process 7"/>
          <p:cNvSpPr/>
          <p:nvPr/>
        </p:nvSpPr>
        <p:spPr>
          <a:xfrm>
            <a:off x="579438" y="1409700"/>
            <a:ext cx="1654175" cy="1114425"/>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err="1" smtClean="0"/>
              <a:t>Salud</a:t>
            </a:r>
            <a:endParaRPr lang="en-US" sz="2000" b="1" dirty="0"/>
          </a:p>
        </p:txBody>
      </p:sp>
      <p:cxnSp>
        <p:nvCxnSpPr>
          <p:cNvPr id="20" name="Straight Arrow Connector 19"/>
          <p:cNvCxnSpPr/>
          <p:nvPr/>
        </p:nvCxnSpPr>
        <p:spPr>
          <a:xfrm rot="5400000">
            <a:off x="1242219" y="1258094"/>
            <a:ext cx="3032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3" name="Flowchart: Alternate Process 52"/>
          <p:cNvSpPr/>
          <p:nvPr/>
        </p:nvSpPr>
        <p:spPr>
          <a:xfrm>
            <a:off x="2557463" y="1412875"/>
            <a:ext cx="1716087" cy="1127125"/>
          </a:xfrm>
          <a:prstGeom prst="flowChartAlternateProcess">
            <a:avLst/>
          </a:prstGeom>
          <a:gradFill>
            <a:gsLst>
              <a:gs pos="0">
                <a:schemeClr val="accent5">
                  <a:lumMod val="75000"/>
                </a:schemeClr>
              </a:gs>
              <a:gs pos="100000">
                <a:schemeClr val="accent1">
                  <a:tint val="50000"/>
                  <a:shade val="100000"/>
                  <a:satMod val="35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b="1" dirty="0">
                <a:solidFill>
                  <a:srgbClr val="FFFFFF"/>
                </a:solidFill>
                <a:ea typeface="News Gothic MT"/>
                <a:cs typeface="News Gothic MT"/>
              </a:rPr>
              <a:t>Poblaciones vulnerables</a:t>
            </a:r>
          </a:p>
        </p:txBody>
      </p:sp>
      <p:cxnSp>
        <p:nvCxnSpPr>
          <p:cNvPr id="38" name="Straight Arrow Connector 37"/>
          <p:cNvCxnSpPr/>
          <p:nvPr/>
        </p:nvCxnSpPr>
        <p:spPr>
          <a:xfrm rot="5400000">
            <a:off x="5462588" y="1255713"/>
            <a:ext cx="287337"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3262313" y="1258888"/>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Flowchart: Alternate Process 54"/>
          <p:cNvSpPr/>
          <p:nvPr/>
        </p:nvSpPr>
        <p:spPr>
          <a:xfrm>
            <a:off x="4572000" y="1403350"/>
            <a:ext cx="2106613" cy="1116013"/>
          </a:xfrm>
          <a:prstGeom prst="flowChartAlternateProcess">
            <a:avLst/>
          </a:prstGeom>
          <a:gradFill flip="none" rotWithShape="1">
            <a:gsLst>
              <a:gs pos="0">
                <a:schemeClr val="accent6">
                  <a:lumMod val="75000"/>
                </a:schemeClr>
              </a:gs>
              <a:gs pos="100000">
                <a:schemeClr val="accent1">
                  <a:tint val="50000"/>
                  <a:shade val="100000"/>
                  <a:satMod val="35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sz="2000" b="1" dirty="0">
                <a:solidFill>
                  <a:srgbClr val="FFFFFF"/>
                </a:solidFill>
                <a:ea typeface="News Gothic MT"/>
                <a:cs typeface="News Gothic MT"/>
              </a:rPr>
              <a:t>Daño ambiental</a:t>
            </a:r>
          </a:p>
        </p:txBody>
      </p:sp>
      <p:sp>
        <p:nvSpPr>
          <p:cNvPr id="14" name="Flowchart: Process 13"/>
          <p:cNvSpPr/>
          <p:nvPr/>
        </p:nvSpPr>
        <p:spPr>
          <a:xfrm>
            <a:off x="4662488" y="2540000"/>
            <a:ext cx="2366273" cy="1962150"/>
          </a:xfrm>
          <a:prstGeom prst="flowChartProcess">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s-ES_tradnl" altLang="en-US" b="1" dirty="0">
                <a:solidFill>
                  <a:srgbClr val="FFFFFF"/>
                </a:solidFill>
                <a:ea typeface="News Gothic MT"/>
                <a:cs typeface="News Gothic MT"/>
              </a:rPr>
              <a:t>Contaminación     </a:t>
            </a:r>
          </a:p>
          <a:p>
            <a:pPr eaLnBrk="1" hangingPunct="1">
              <a:defRPr/>
            </a:pPr>
            <a:r>
              <a:rPr lang="es-ES_tradnl" altLang="en-US" b="1" dirty="0">
                <a:solidFill>
                  <a:srgbClr val="FFFFFF"/>
                </a:solidFill>
                <a:ea typeface="News Gothic MT"/>
                <a:cs typeface="News Gothic MT"/>
              </a:rPr>
              <a:t> de aguas </a:t>
            </a:r>
          </a:p>
          <a:p>
            <a:pPr eaLnBrk="1" hangingPunct="1">
              <a:defRPr/>
            </a:pPr>
            <a:r>
              <a:rPr lang="es-ES_tradnl" altLang="en-US" b="1" dirty="0">
                <a:solidFill>
                  <a:srgbClr val="FFFFFF"/>
                </a:solidFill>
                <a:ea typeface="News Gothic MT"/>
                <a:cs typeface="News Gothic MT"/>
              </a:rPr>
              <a:t> superficiales y</a:t>
            </a:r>
          </a:p>
          <a:p>
            <a:pPr eaLnBrk="1" hangingPunct="1">
              <a:defRPr/>
            </a:pPr>
            <a:r>
              <a:rPr lang="es-ES_tradnl" altLang="en-US" b="1" dirty="0">
                <a:solidFill>
                  <a:srgbClr val="FFFFFF"/>
                </a:solidFill>
                <a:ea typeface="News Gothic MT"/>
                <a:cs typeface="News Gothic MT"/>
              </a:rPr>
              <a:t> subterráneas</a:t>
            </a:r>
          </a:p>
          <a:p>
            <a:pPr eaLnBrk="1" hangingPunct="1">
              <a:buFont typeface="Arial" pitchFamily="34" charset="0"/>
              <a:buChar char="•"/>
              <a:defRPr/>
            </a:pPr>
            <a:r>
              <a:rPr lang="es-ES_tradnl" altLang="en-US" b="1" dirty="0">
                <a:solidFill>
                  <a:srgbClr val="FFFFFF"/>
                </a:solidFill>
                <a:ea typeface="News Gothic MT"/>
                <a:cs typeface="News Gothic MT"/>
              </a:rPr>
              <a:t>Envenenamiento</a:t>
            </a:r>
          </a:p>
          <a:p>
            <a:pPr eaLnBrk="1" hangingPunct="1">
              <a:defRPr/>
            </a:pPr>
            <a:r>
              <a:rPr lang="es-ES_tradnl" altLang="en-US" b="1" dirty="0">
                <a:solidFill>
                  <a:srgbClr val="FFFFFF"/>
                </a:solidFill>
                <a:ea typeface="News Gothic MT"/>
                <a:cs typeface="News Gothic MT"/>
              </a:rPr>
              <a:t> de animales </a:t>
            </a:r>
          </a:p>
          <a:p>
            <a:pPr eaLnBrk="1" hangingPunct="1">
              <a:defRPr/>
            </a:pPr>
            <a:r>
              <a:rPr lang="es-ES_tradnl" altLang="en-US" b="1" dirty="0">
                <a:solidFill>
                  <a:srgbClr val="FFFFFF"/>
                </a:solidFill>
                <a:ea typeface="News Gothic MT"/>
                <a:cs typeface="News Gothic MT"/>
              </a:rPr>
              <a:t> acuáticos</a:t>
            </a:r>
          </a:p>
        </p:txBody>
      </p:sp>
      <p:pic>
        <p:nvPicPr>
          <p:cNvPr id="1946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8863" y="4502150"/>
            <a:ext cx="1520825" cy="14747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3" name="Footer Placeholder 3"/>
          <p:cNvSpPr>
            <a:spLocks noGrp="1"/>
          </p:cNvSpPr>
          <p:nvPr>
            <p:ph type="ftr" sz="quarter" idx="11"/>
          </p:nvPr>
        </p:nvSpPr>
        <p:spPr>
          <a:xfrm rot="5400000">
            <a:off x="4784724" y="4908550"/>
            <a:ext cx="8229600" cy="365125"/>
          </a:xfrm>
        </p:spPr>
        <p:txBody>
          <a:bodyPr/>
          <a:lstStyle/>
          <a:p>
            <a:pPr>
              <a:defRPr/>
            </a:pPr>
            <a:r>
              <a:rPr lang="en-US" smtClean="0"/>
              <a:t>(c) CCHP 2016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5463"/>
            <a:ext cx="8229600" cy="584200"/>
          </a:xfrm>
          <a:ln w="25400">
            <a:solidFill>
              <a:schemeClr val="tx1"/>
            </a:solidFill>
          </a:ln>
        </p:spPr>
        <p:txBody>
          <a:bodyPr/>
          <a:lstStyle/>
          <a:p>
            <a:pPr>
              <a:defRPr/>
            </a:pPr>
            <a:r>
              <a:rPr lang="en-US" dirty="0" smtClean="0">
                <a:latin typeface="+mj-lt"/>
              </a:rPr>
              <a:t>Concerns about Pesticide-Use</a:t>
            </a:r>
            <a:endParaRPr lang="en-US" dirty="0">
              <a:latin typeface="+mj-lt"/>
            </a:endParaRPr>
          </a:p>
        </p:txBody>
      </p:sp>
      <p:sp>
        <p:nvSpPr>
          <p:cNvPr id="20491" name="Slide Number Placeholder 25"/>
          <p:cNvSpPr>
            <a:spLocks noGrp="1"/>
          </p:cNvSpPr>
          <p:nvPr>
            <p:ph type="sldNum" sz="quarter" idx="12"/>
          </p:nvPr>
        </p:nvSpPr>
        <p:spPr bwMode="auto">
          <a:xfrm>
            <a:off x="6553200" y="6199188"/>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DA972BC8-1CCD-425F-91F9-B2719E6ED65B}" type="slidenum">
              <a:rPr lang="en-US" altLang="en-US" smtClean="0">
                <a:solidFill>
                  <a:srgbClr val="898989"/>
                </a:solidFill>
                <a:latin typeface="News Gothic MT"/>
              </a:rPr>
              <a:pPr eaLnBrk="1" hangingPunct="1"/>
              <a:t>14</a:t>
            </a:fld>
            <a:endParaRPr lang="en-US" altLang="en-US" smtClean="0">
              <a:solidFill>
                <a:srgbClr val="898989"/>
              </a:solidFill>
              <a:latin typeface="News Gothic MT"/>
            </a:endParaRPr>
          </a:p>
        </p:txBody>
      </p:sp>
      <p:sp>
        <p:nvSpPr>
          <p:cNvPr id="7" name="Flowchart: Alternate Process 6"/>
          <p:cNvSpPr/>
          <p:nvPr/>
        </p:nvSpPr>
        <p:spPr>
          <a:xfrm>
            <a:off x="6797675" y="1419225"/>
            <a:ext cx="2022475" cy="1120775"/>
          </a:xfrm>
          <a:prstGeom prst="flowChartAlternateProcess">
            <a:avLst/>
          </a:prstGeom>
          <a:gradFill flip="none" rotWithShape="1">
            <a:gsLst>
              <a:gs pos="0">
                <a:srgbClr val="00B050"/>
              </a:gs>
              <a:gs pos="100000">
                <a:schemeClr val="accent1">
                  <a:tint val="50000"/>
                  <a:shade val="100000"/>
                  <a:satMod val="35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sz="2000" b="1" dirty="0">
                <a:solidFill>
                  <a:srgbClr val="FFFFFF"/>
                </a:solidFill>
                <a:ea typeface="News Gothic MT"/>
                <a:cs typeface="News Gothic MT"/>
              </a:rPr>
              <a:t>La resistencia de las plagas</a:t>
            </a:r>
          </a:p>
        </p:txBody>
      </p:sp>
      <p:sp>
        <p:nvSpPr>
          <p:cNvPr id="8" name="Flowchart: Alternate Process 7"/>
          <p:cNvSpPr/>
          <p:nvPr/>
        </p:nvSpPr>
        <p:spPr>
          <a:xfrm>
            <a:off x="579438" y="1409700"/>
            <a:ext cx="1654175" cy="1114425"/>
          </a:xfrm>
          <a:prstGeom prst="flowChartAlternateProcess">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Health Outcomes</a:t>
            </a:r>
          </a:p>
        </p:txBody>
      </p:sp>
      <p:cxnSp>
        <p:nvCxnSpPr>
          <p:cNvPr id="20" name="Straight Arrow Connector 19"/>
          <p:cNvCxnSpPr/>
          <p:nvPr/>
        </p:nvCxnSpPr>
        <p:spPr>
          <a:xfrm rot="5400000">
            <a:off x="1242219" y="1258094"/>
            <a:ext cx="3032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53" name="Flowchart: Alternate Process 52"/>
          <p:cNvSpPr/>
          <p:nvPr/>
        </p:nvSpPr>
        <p:spPr>
          <a:xfrm>
            <a:off x="2557463" y="1412875"/>
            <a:ext cx="1716087" cy="1127125"/>
          </a:xfrm>
          <a:prstGeom prst="flowChartAlternateProcess">
            <a:avLst/>
          </a:prstGeom>
          <a:gradFill>
            <a:gsLst>
              <a:gs pos="0">
                <a:schemeClr val="accent5">
                  <a:lumMod val="75000"/>
                </a:schemeClr>
              </a:gs>
              <a:gs pos="100000">
                <a:schemeClr val="accent1">
                  <a:tint val="50000"/>
                  <a:shade val="100000"/>
                  <a:satMod val="350000"/>
                </a:schemeClr>
              </a:gs>
            </a:gsLst>
            <a:lin ang="2700000" scaled="1"/>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t>Vulnerable Populations</a:t>
            </a:r>
          </a:p>
        </p:txBody>
      </p:sp>
      <p:cxnSp>
        <p:nvCxnSpPr>
          <p:cNvPr id="54" name="Straight Arrow Connector 53"/>
          <p:cNvCxnSpPr/>
          <p:nvPr/>
        </p:nvCxnSpPr>
        <p:spPr>
          <a:xfrm rot="5400000">
            <a:off x="7742238" y="1265238"/>
            <a:ext cx="306387" cy="158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8" name="Straight Arrow Connector 37"/>
          <p:cNvCxnSpPr/>
          <p:nvPr/>
        </p:nvCxnSpPr>
        <p:spPr>
          <a:xfrm rot="5400000">
            <a:off x="5462588" y="1255713"/>
            <a:ext cx="287337" cy="158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rot="5400000">
            <a:off x="3262313" y="1258888"/>
            <a:ext cx="3048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Flowchart: Alternate Process 54"/>
          <p:cNvSpPr/>
          <p:nvPr/>
        </p:nvSpPr>
        <p:spPr>
          <a:xfrm>
            <a:off x="4572000" y="1403350"/>
            <a:ext cx="2106613" cy="1116013"/>
          </a:xfrm>
          <a:prstGeom prst="flowChartAlternateProcess">
            <a:avLst/>
          </a:prstGeom>
          <a:gradFill flip="none" rotWithShape="1">
            <a:gsLst>
              <a:gs pos="0">
                <a:schemeClr val="accent6">
                  <a:lumMod val="75000"/>
                </a:schemeClr>
              </a:gs>
              <a:gs pos="100000">
                <a:schemeClr val="accent1">
                  <a:tint val="50000"/>
                  <a:shade val="100000"/>
                  <a:satMod val="350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t>Environmental Damage</a:t>
            </a:r>
          </a:p>
        </p:txBody>
      </p:sp>
      <p:sp>
        <p:nvSpPr>
          <p:cNvPr id="16" name="Flowchart: Process 15"/>
          <p:cNvSpPr/>
          <p:nvPr/>
        </p:nvSpPr>
        <p:spPr>
          <a:xfrm>
            <a:off x="6525419" y="2649538"/>
            <a:ext cx="2447132" cy="835025"/>
          </a:xfrm>
          <a:prstGeom prst="flowChartProcess">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buFont typeface="Arial" pitchFamily="34" charset="0"/>
              <a:buChar char="•"/>
              <a:defRPr/>
            </a:pPr>
            <a:r>
              <a:rPr lang="es-ES_tradnl" altLang="en-US" b="1" dirty="0">
                <a:solidFill>
                  <a:srgbClr val="FFFFFF"/>
                </a:solidFill>
                <a:ea typeface="News Gothic MT"/>
                <a:cs typeface="News Gothic MT"/>
              </a:rPr>
              <a:t> Las plagas pueden hacerse resistentes</a:t>
            </a:r>
          </a:p>
        </p:txBody>
      </p:sp>
      <p:sp>
        <p:nvSpPr>
          <p:cNvPr id="3" name="Footer Placeholder 2"/>
          <p:cNvSpPr>
            <a:spLocks noGrp="1"/>
          </p:cNvSpPr>
          <p:nvPr>
            <p:ph type="ftr" sz="quarter" idx="11"/>
          </p:nvPr>
        </p:nvSpPr>
        <p:spPr/>
        <p:txBody>
          <a:bodyPr/>
          <a:lstStyle/>
          <a:p>
            <a:pPr>
              <a:defRPr/>
            </a:pPr>
            <a:r>
              <a:rPr lang="en-US" smtClean="0"/>
              <a:t>(c) CCHP 2016</a:t>
            </a:r>
            <a:endParaRPr lang="en-US"/>
          </a:p>
        </p:txBody>
      </p:sp>
      <p:pic>
        <p:nvPicPr>
          <p:cNvPr id="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5491" y="3484563"/>
            <a:ext cx="2566987"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grpId="0" nodeType="withEffect">
                                  <p:stCondLst>
                                    <p:cond delay="0"/>
                                  </p:stCondLst>
                                  <p:childTnLst>
                                    <p:set>
                                      <p:cBhvr rctx="PPT">
                                        <p:cTn id="6" dur="indefinite"/>
                                        <p:tgtEl>
                                          <p:spTgt spid="8"/>
                                        </p:tgtEl>
                                        <p:attrNameLst>
                                          <p:attrName>style.opacity</p:attrName>
                                        </p:attrNameLst>
                                      </p:cBhvr>
                                      <p:to>
                                        <p:strVal val="0.5"/>
                                      </p:to>
                                    </p:set>
                                    <p:animEffect filter="image" prLst="opacity: 0.5">
                                      <p:cBhvr rctx="IE">
                                        <p:cTn id="7" dur="indefinite"/>
                                        <p:tgtEl>
                                          <p:spTgt spid="8"/>
                                        </p:tgtEl>
                                      </p:cBhvr>
                                    </p:animEffect>
                                  </p:childTnLst>
                                </p:cTn>
                              </p:par>
                              <p:par>
                                <p:cTn id="8" presetID="9" presetClass="emph" presetSubtype="0" grpId="0" nodeType="withEffect">
                                  <p:stCondLst>
                                    <p:cond delay="0"/>
                                  </p:stCondLst>
                                  <p:childTnLst>
                                    <p:set>
                                      <p:cBhvr rctx="PPT">
                                        <p:cTn id="9" dur="indefinite"/>
                                        <p:tgtEl>
                                          <p:spTgt spid="53"/>
                                        </p:tgtEl>
                                        <p:attrNameLst>
                                          <p:attrName>style.opacity</p:attrName>
                                        </p:attrNameLst>
                                      </p:cBhvr>
                                      <p:to>
                                        <p:strVal val="0.5"/>
                                      </p:to>
                                    </p:set>
                                    <p:animEffect filter="image" prLst="opacity: 0.5">
                                      <p:cBhvr rctx="IE">
                                        <p:cTn id="10" dur="indefinite"/>
                                        <p:tgtEl>
                                          <p:spTgt spid="53"/>
                                        </p:tgtEl>
                                      </p:cBhvr>
                                    </p:animEffect>
                                  </p:childTnLst>
                                </p:cTn>
                              </p:par>
                              <p:par>
                                <p:cTn id="11" presetID="9" presetClass="emph" presetSubtype="0" grpId="0" nodeType="withEffect">
                                  <p:stCondLst>
                                    <p:cond delay="0"/>
                                  </p:stCondLst>
                                  <p:childTnLst>
                                    <p:set>
                                      <p:cBhvr rctx="PPT">
                                        <p:cTn id="12" dur="indefinite"/>
                                        <p:tgtEl>
                                          <p:spTgt spid="55"/>
                                        </p:tgtEl>
                                        <p:attrNameLst>
                                          <p:attrName>style.opacity</p:attrName>
                                        </p:attrNameLst>
                                      </p:cBhvr>
                                      <p:to>
                                        <p:strVal val="0.5"/>
                                      </p:to>
                                    </p:set>
                                    <p:animEffect filter="image" prLst="opacity: 0.5">
                                      <p:cBhvr rctx="IE">
                                        <p:cTn id="13" dur="indefinite"/>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3" grpId="0" animBg="1"/>
      <p:bldP spid="5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0" y="431800"/>
            <a:ext cx="8991600" cy="70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dirty="0" smtClean="0">
                <a:latin typeface="News Gothic MT"/>
                <a:ea typeface="News Gothic MT"/>
                <a:cs typeface="News Gothic MT"/>
              </a:rPr>
              <a:t>¿POR QUÉ SON LOS NIÑOS MÁS VULNERABLES?</a:t>
            </a:r>
          </a:p>
        </p:txBody>
      </p:sp>
      <p:sp>
        <p:nvSpPr>
          <p:cNvPr id="3188739" name="Rectangle 3"/>
          <p:cNvSpPr>
            <a:spLocks noGrp="1" noChangeArrowheads="1"/>
          </p:cNvSpPr>
          <p:nvPr>
            <p:ph type="body" sz="half" idx="1"/>
          </p:nvPr>
        </p:nvSpPr>
        <p:spPr>
          <a:xfrm>
            <a:off x="304800" y="1339468"/>
            <a:ext cx="4222750" cy="5156200"/>
          </a:xfrm>
        </p:spPr>
        <p:txBody>
          <a:bodyPr vert="horz" wrap="square" lIns="91440" tIns="45720" rIns="91440" bIns="45720" numCol="1" anchor="t" anchorCtr="0" compatLnSpc="1">
            <a:prstTxWarp prst="textNoShape">
              <a:avLst/>
            </a:prstTxWarp>
          </a:bodyPr>
          <a:lstStyle/>
          <a:p>
            <a:pPr marL="0" indent="0" eaLnBrk="1" hangingPunct="1">
              <a:spcBef>
                <a:spcPct val="0"/>
              </a:spcBef>
              <a:buFontTx/>
              <a:buNone/>
              <a:defRPr/>
            </a:pPr>
            <a:r>
              <a:rPr lang="es-ES_tradnl" altLang="en-US" sz="2400" b="1" dirty="0" smtClean="0">
                <a:latin typeface="News Gothic MT"/>
                <a:ea typeface="News Gothic MT"/>
                <a:cs typeface="News Gothic MT"/>
              </a:rPr>
              <a:t>1.  Altas exposiciones</a:t>
            </a:r>
          </a:p>
          <a:p>
            <a:pPr lvl="2" eaLnBrk="1" hangingPunct="1">
              <a:spcBef>
                <a:spcPct val="0"/>
              </a:spcBef>
              <a:buFont typeface="Arial" pitchFamily="34" charset="0"/>
              <a:buChar char="•"/>
              <a:defRPr/>
            </a:pPr>
            <a:r>
              <a:rPr lang="es-ES_tradnl" altLang="en-US" sz="1900" dirty="0" smtClean="0">
                <a:ea typeface="News Gothic MT"/>
              </a:rPr>
              <a:t>Contacto frecuente con la tierra o el piso, donde los pesticidas se juntan o combinan</a:t>
            </a:r>
          </a:p>
          <a:p>
            <a:pPr lvl="2" eaLnBrk="1" hangingPunct="1">
              <a:spcBef>
                <a:spcPct val="0"/>
              </a:spcBef>
              <a:buFont typeface="Arial" pitchFamily="34" charset="0"/>
              <a:buChar char="•"/>
              <a:defRPr/>
            </a:pPr>
            <a:r>
              <a:rPr lang="es-ES_tradnl" altLang="en-US" sz="1900" dirty="0" smtClean="0">
                <a:ea typeface="News Gothic MT"/>
              </a:rPr>
              <a:t>Actividades mano-a-boca</a:t>
            </a:r>
          </a:p>
          <a:p>
            <a:pPr lvl="2" eaLnBrk="1" hangingPunct="1">
              <a:spcBef>
                <a:spcPct val="0"/>
              </a:spcBef>
              <a:buFont typeface="Arial" pitchFamily="34" charset="0"/>
              <a:buChar char="•"/>
              <a:defRPr/>
            </a:pPr>
            <a:r>
              <a:rPr lang="es-ES_tradnl" altLang="en-US" sz="1900" dirty="0" smtClean="0">
                <a:ea typeface="News Gothic MT"/>
              </a:rPr>
              <a:t>Dietas poco variadas</a:t>
            </a:r>
          </a:p>
          <a:p>
            <a:pPr lvl="2" eaLnBrk="1" hangingPunct="1">
              <a:spcBef>
                <a:spcPct val="0"/>
              </a:spcBef>
              <a:buFont typeface="Arial" pitchFamily="34" charset="0"/>
              <a:buChar char="•"/>
              <a:defRPr/>
            </a:pPr>
            <a:r>
              <a:rPr lang="es-ES_tradnl" altLang="en-US" sz="1900" dirty="0" smtClean="0">
                <a:ea typeface="News Gothic MT"/>
              </a:rPr>
              <a:t>Comen, beben, y respiran más por cada Kg.</a:t>
            </a:r>
          </a:p>
          <a:p>
            <a:pPr lvl="2" eaLnBrk="1" hangingPunct="1">
              <a:spcBef>
                <a:spcPct val="0"/>
              </a:spcBef>
              <a:buFont typeface="Arial" pitchFamily="34" charset="0"/>
              <a:buChar char="•"/>
              <a:defRPr/>
            </a:pPr>
            <a:r>
              <a:rPr lang="es-ES_tradnl" altLang="en-US" sz="1900" dirty="0" smtClean="0">
                <a:ea typeface="News Gothic MT"/>
              </a:rPr>
              <a:t>Pasan gran parte de su tiempo en espacios interiores</a:t>
            </a:r>
          </a:p>
          <a:p>
            <a:pPr marL="0" indent="0" eaLnBrk="1" hangingPunct="1">
              <a:spcBef>
                <a:spcPct val="0"/>
              </a:spcBef>
              <a:buFontTx/>
              <a:buNone/>
              <a:defRPr/>
            </a:pPr>
            <a:endParaRPr lang="es-ES_tradnl" altLang="en-US" sz="2400" i="1" dirty="0" smtClean="0">
              <a:solidFill>
                <a:schemeClr val="hlink"/>
              </a:solidFill>
              <a:latin typeface="News Gothic MT"/>
              <a:ea typeface="News Gothic MT"/>
              <a:cs typeface="News Gothic MT"/>
            </a:endParaRPr>
          </a:p>
        </p:txBody>
      </p:sp>
      <p:sp>
        <p:nvSpPr>
          <p:cNvPr id="21515"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DD2AA91-7DCA-4F66-9371-32E592CCC7C4}" type="slidenum">
              <a:rPr lang="es-ES_tradnl" altLang="en-US" sz="1200">
                <a:solidFill>
                  <a:srgbClr val="898989"/>
                </a:solidFill>
                <a:latin typeface="News Gothic MT"/>
                <a:ea typeface="News Gothic MT"/>
                <a:cs typeface="News Gothic MT"/>
              </a:rPr>
              <a:pPr eaLnBrk="1" hangingPunct="1"/>
              <a:t>15</a:t>
            </a:fld>
            <a:endParaRPr lang="es-ES_tradnl" altLang="en-US" sz="1200">
              <a:solidFill>
                <a:srgbClr val="898989"/>
              </a:solidFill>
              <a:latin typeface="News Gothic MT"/>
              <a:ea typeface="News Gothic MT"/>
              <a:cs typeface="News Gothic MT"/>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924" y="2383626"/>
            <a:ext cx="3744876" cy="2497832"/>
          </a:xfrm>
          <a:prstGeom prst="rect">
            <a:avLst/>
          </a:prstGeom>
          <a:ln w="28575">
            <a:solidFill>
              <a:schemeClr val="tx1"/>
            </a:solidFill>
          </a:ln>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0187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887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887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887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8873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88739">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887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8738" name="Rectangle 2"/>
          <p:cNvSpPr>
            <a:spLocks noGrp="1" noChangeArrowheads="1"/>
          </p:cNvSpPr>
          <p:nvPr>
            <p:ph type="title"/>
          </p:nvPr>
        </p:nvSpPr>
        <p:spPr bwMode="auto">
          <a:xfrm>
            <a:off x="0" y="442913"/>
            <a:ext cx="8991600" cy="10810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smtClean="0">
                <a:latin typeface="News Gothic MT"/>
                <a:ea typeface="News Gothic MT"/>
                <a:cs typeface="News Gothic MT"/>
              </a:rPr>
              <a:t>¿POR QUÉ SON LOS NIÑOS MÁS VULNERABLES?</a:t>
            </a:r>
          </a:p>
        </p:txBody>
      </p:sp>
      <p:sp>
        <p:nvSpPr>
          <p:cNvPr id="3188739" name="Rectangle 3"/>
          <p:cNvSpPr>
            <a:spLocks noGrp="1" noChangeArrowheads="1"/>
          </p:cNvSpPr>
          <p:nvPr>
            <p:ph type="body" sz="half" idx="1"/>
          </p:nvPr>
        </p:nvSpPr>
        <p:spPr>
          <a:xfrm>
            <a:off x="3719513" y="1538288"/>
            <a:ext cx="5383212" cy="3109912"/>
          </a:xfrm>
        </p:spPr>
        <p:txBody>
          <a:bodyPr vert="horz" wrap="square" lIns="91440" tIns="45720" rIns="91440" bIns="45720" numCol="1" anchor="t" anchorCtr="0" compatLnSpc="1">
            <a:prstTxWarp prst="textNoShape">
              <a:avLst/>
            </a:prstTxWarp>
          </a:bodyPr>
          <a:lstStyle/>
          <a:p>
            <a:pPr marL="0" indent="0">
              <a:buNone/>
            </a:pPr>
            <a:r>
              <a:rPr lang="es-ES_tradnl" altLang="en-US" sz="2400" b="1" dirty="0" smtClean="0">
                <a:latin typeface="News Gothic MT"/>
                <a:ea typeface="News Gothic MT"/>
                <a:cs typeface="News Gothic MT"/>
              </a:rPr>
              <a:t>2. </a:t>
            </a:r>
            <a:r>
              <a:rPr lang="es-US" sz="2400" b="1" dirty="0" smtClean="0"/>
              <a:t>Desarrollo</a:t>
            </a:r>
            <a:endParaRPr lang="en-US" sz="2400" dirty="0"/>
          </a:p>
          <a:p>
            <a:r>
              <a:rPr lang="es-US" sz="2000" dirty="0"/>
              <a:t>Desarrollo del cerebro y los órganos</a:t>
            </a:r>
            <a:endParaRPr lang="en-US" sz="2000" dirty="0"/>
          </a:p>
          <a:p>
            <a:r>
              <a:rPr lang="es-US" sz="2000" dirty="0"/>
              <a:t>Desarrollo del sistema </a:t>
            </a:r>
            <a:r>
              <a:rPr lang="es-US" sz="2000" dirty="0" smtClean="0"/>
              <a:t>nervioso</a:t>
            </a:r>
            <a:endParaRPr lang="en-US" sz="2000" dirty="0"/>
          </a:p>
          <a:p>
            <a:pPr marL="0" eaLnBrk="1" hangingPunct="1">
              <a:spcBef>
                <a:spcPct val="0"/>
              </a:spcBef>
              <a:spcAft>
                <a:spcPts val="600"/>
              </a:spcAft>
              <a:buFontTx/>
              <a:buAutoNum type="arabicPeriod" startAt="3"/>
              <a:defRPr/>
            </a:pPr>
            <a:r>
              <a:rPr lang="es-ES_tradnl" altLang="en-US" sz="2400" b="1" dirty="0" smtClean="0">
                <a:latin typeface="News Gothic MT"/>
                <a:ea typeface="News Gothic MT"/>
                <a:cs typeface="News Gothic MT"/>
              </a:rPr>
              <a:t> No reconocen peligros</a:t>
            </a:r>
            <a:endParaRPr lang="es-ES_tradnl" altLang="en-US" sz="2000" dirty="0">
              <a:ea typeface="News Gothic MT"/>
              <a:cs typeface="News Gothic MT"/>
            </a:endParaRPr>
          </a:p>
          <a:p>
            <a:pPr marL="0" eaLnBrk="1" hangingPunct="1">
              <a:spcBef>
                <a:spcPct val="0"/>
              </a:spcBef>
              <a:spcAft>
                <a:spcPts val="600"/>
              </a:spcAft>
              <a:defRPr/>
            </a:pPr>
            <a:r>
              <a:rPr lang="es-ES_tradnl" altLang="en-US" sz="2000" dirty="0" smtClean="0">
                <a:ea typeface="News Gothic MT"/>
              </a:rPr>
              <a:t>No pueden leer etiquetas</a:t>
            </a:r>
            <a:endParaRPr lang="en-US" altLang="en-US" sz="2000" dirty="0">
              <a:ea typeface="News Gothic MT"/>
            </a:endParaRPr>
          </a:p>
          <a:p>
            <a:pPr marL="0" eaLnBrk="1" hangingPunct="1">
              <a:spcBef>
                <a:spcPct val="0"/>
              </a:spcBef>
              <a:spcAft>
                <a:spcPts val="600"/>
              </a:spcAft>
              <a:defRPr/>
            </a:pPr>
            <a:r>
              <a:rPr lang="es-ES_tradnl" altLang="en-US" sz="2000" dirty="0" smtClean="0">
                <a:ea typeface="News Gothic MT"/>
              </a:rPr>
              <a:t>Se meten en todo</a:t>
            </a:r>
            <a:endParaRPr lang="en-US" altLang="en-US" sz="2000" dirty="0" smtClean="0">
              <a:ea typeface="News Gothic MT"/>
            </a:endParaRPr>
          </a:p>
          <a:p>
            <a:pPr lvl="2" eaLnBrk="1" hangingPunct="1">
              <a:spcBef>
                <a:spcPct val="0"/>
              </a:spcBef>
              <a:spcAft>
                <a:spcPts val="600"/>
              </a:spcAft>
              <a:buFont typeface="Arial" pitchFamily="34" charset="0"/>
              <a:buChar char="•"/>
              <a:defRPr/>
            </a:pPr>
            <a:endParaRPr lang="es-ES_tradnl" altLang="en-US" sz="2000" dirty="0" smtClean="0">
              <a:ea typeface="News Gothic MT"/>
            </a:endParaRPr>
          </a:p>
          <a:p>
            <a:pPr marL="0" eaLnBrk="1" hangingPunct="1">
              <a:spcBef>
                <a:spcPct val="0"/>
              </a:spcBef>
              <a:spcAft>
                <a:spcPts val="600"/>
              </a:spcAft>
              <a:buFontTx/>
              <a:buNone/>
              <a:defRPr/>
            </a:pPr>
            <a:endParaRPr lang="es-ES_tradnl" altLang="en-US" sz="2400" i="1" dirty="0" smtClean="0">
              <a:solidFill>
                <a:schemeClr val="hlink"/>
              </a:solidFill>
              <a:latin typeface="News Gothic MT"/>
              <a:ea typeface="News Gothic MT"/>
              <a:cs typeface="News Gothic MT"/>
            </a:endParaRPr>
          </a:p>
        </p:txBody>
      </p:sp>
      <p:pic>
        <p:nvPicPr>
          <p:cNvPr id="4099" name="Picture 3" descr="C:\Documents and Settings\research\My Documents\evie\images\Head Start\Head Start-38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88" y="1711325"/>
            <a:ext cx="3468687" cy="23145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A3740F0-EDDC-497F-97CA-8BD2F547FE12}" type="slidenum">
              <a:rPr lang="es-ES_tradnl" altLang="en-US" sz="1200">
                <a:solidFill>
                  <a:srgbClr val="898989"/>
                </a:solidFill>
                <a:latin typeface="News Gothic MT"/>
                <a:ea typeface="News Gothic MT"/>
                <a:cs typeface="News Gothic MT"/>
              </a:rPr>
              <a:pPr eaLnBrk="1" hangingPunct="1"/>
              <a:t>16</a:t>
            </a:fld>
            <a:endParaRPr lang="es-ES_tradnl" altLang="en-US" sz="1200">
              <a:solidFill>
                <a:srgbClr val="898989"/>
              </a:solidFill>
              <a:latin typeface="News Gothic MT"/>
              <a:ea typeface="News Gothic MT"/>
              <a:cs typeface="News Gothic MT"/>
            </a:endParaRPr>
          </a:p>
        </p:txBody>
      </p:sp>
      <p:sp>
        <p:nvSpPr>
          <p:cNvPr id="8" name="TextBox 7"/>
          <p:cNvSpPr txBox="1">
            <a:spLocks noChangeArrowheads="1"/>
          </p:cNvSpPr>
          <p:nvPr/>
        </p:nvSpPr>
        <p:spPr bwMode="auto">
          <a:xfrm>
            <a:off x="315913" y="4572000"/>
            <a:ext cx="8828087" cy="1662113"/>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2300" dirty="0">
                <a:latin typeface="News Gothic MT"/>
                <a:ea typeface="News Gothic MT"/>
                <a:cs typeface="News Gothic MT"/>
              </a:rPr>
              <a:t>En el </a:t>
            </a:r>
            <a:r>
              <a:rPr lang="es-ES_tradnl" altLang="en-US" sz="2300" dirty="0" smtClean="0">
                <a:latin typeface="News Gothic MT"/>
                <a:ea typeface="News Gothic MT"/>
                <a:cs typeface="News Gothic MT"/>
              </a:rPr>
              <a:t>2014, </a:t>
            </a:r>
            <a:r>
              <a:rPr lang="es-ES_tradnl" altLang="en-US" sz="2300" dirty="0">
                <a:latin typeface="News Gothic MT"/>
                <a:ea typeface="News Gothic MT"/>
                <a:cs typeface="News Gothic MT"/>
              </a:rPr>
              <a:t>el Centro de Control de Venenos de los Estados Unidos reportó 35,152 casos de posibles envenenamientos en niños menores de </a:t>
            </a:r>
            <a:r>
              <a:rPr lang="es-ES_tradnl" altLang="en-US" sz="2300" dirty="0" smtClean="0">
                <a:latin typeface="News Gothic MT"/>
                <a:ea typeface="News Gothic MT"/>
                <a:cs typeface="News Gothic MT"/>
              </a:rPr>
              <a:t>5 </a:t>
            </a:r>
            <a:r>
              <a:rPr lang="es-ES_tradnl" altLang="en-US" sz="2300" dirty="0">
                <a:latin typeface="News Gothic MT"/>
                <a:ea typeface="News Gothic MT"/>
                <a:cs typeface="News Gothic MT"/>
              </a:rPr>
              <a:t>años por causa de pesticidas.</a:t>
            </a:r>
          </a:p>
          <a:p>
            <a:pPr lvl="0" eaLnBrk="1" hangingPunct="1"/>
            <a:r>
              <a:rPr lang="en-US" sz="1000" dirty="0">
                <a:solidFill>
                  <a:prstClr val="black"/>
                </a:solidFill>
              </a:rPr>
              <a:t>James B. </a:t>
            </a:r>
            <a:r>
              <a:rPr lang="en-US" sz="1000" dirty="0" err="1">
                <a:solidFill>
                  <a:prstClr val="black"/>
                </a:solidFill>
              </a:rPr>
              <a:t>Mowry</a:t>
            </a:r>
            <a:r>
              <a:rPr lang="en-US" sz="1000" dirty="0">
                <a:solidFill>
                  <a:prstClr val="black"/>
                </a:solidFill>
              </a:rPr>
              <a:t> </a:t>
            </a:r>
            <a:r>
              <a:rPr lang="en-US" sz="1000" dirty="0" err="1">
                <a:solidFill>
                  <a:prstClr val="black"/>
                </a:solidFill>
              </a:rPr>
              <a:t>PharmD</a:t>
            </a:r>
            <a:r>
              <a:rPr lang="en-US" sz="1000" dirty="0">
                <a:solidFill>
                  <a:prstClr val="black"/>
                </a:solidFill>
              </a:rPr>
              <a:t>, Daniel A. </a:t>
            </a:r>
            <a:r>
              <a:rPr lang="en-US" sz="1000" dirty="0" err="1">
                <a:solidFill>
                  <a:prstClr val="black"/>
                </a:solidFill>
              </a:rPr>
              <a:t>Spyker</a:t>
            </a:r>
            <a:r>
              <a:rPr lang="en-US" sz="1000" dirty="0">
                <a:solidFill>
                  <a:prstClr val="black"/>
                </a:solidFill>
              </a:rPr>
              <a:t> PhD, MD, Daniel E. Brooks MD, </a:t>
            </a:r>
            <a:r>
              <a:rPr lang="en-US" sz="1000" dirty="0" err="1">
                <a:solidFill>
                  <a:prstClr val="black"/>
                </a:solidFill>
              </a:rPr>
              <a:t>Naya</a:t>
            </a:r>
            <a:r>
              <a:rPr lang="en-US" sz="1000" dirty="0">
                <a:solidFill>
                  <a:prstClr val="black"/>
                </a:solidFill>
              </a:rPr>
              <a:t> McMillan </a:t>
            </a:r>
            <a:r>
              <a:rPr lang="en-US" sz="1000" dirty="0" err="1">
                <a:solidFill>
                  <a:prstClr val="black"/>
                </a:solidFill>
              </a:rPr>
              <a:t>DrPH</a:t>
            </a:r>
            <a:r>
              <a:rPr lang="en-US" sz="1000" dirty="0">
                <a:solidFill>
                  <a:prstClr val="black"/>
                </a:solidFill>
              </a:rPr>
              <a:t>, MS &amp; Jay L. </a:t>
            </a:r>
            <a:r>
              <a:rPr lang="en-US" sz="1000" dirty="0" err="1">
                <a:solidFill>
                  <a:prstClr val="black"/>
                </a:solidFill>
              </a:rPr>
              <a:t>Schauben</a:t>
            </a:r>
            <a:r>
              <a:rPr lang="en-US" sz="1000" dirty="0">
                <a:solidFill>
                  <a:prstClr val="black"/>
                </a:solidFill>
              </a:rPr>
              <a:t> </a:t>
            </a:r>
            <a:r>
              <a:rPr lang="en-US" sz="1000" dirty="0" err="1">
                <a:solidFill>
                  <a:prstClr val="black"/>
                </a:solidFill>
              </a:rPr>
              <a:t>PharmD</a:t>
            </a:r>
            <a:r>
              <a:rPr lang="en-US" sz="1000" dirty="0">
                <a:solidFill>
                  <a:prstClr val="black"/>
                </a:solidFill>
              </a:rPr>
              <a:t> (2015) 2014 Annual Report of the American Association of Poison Control Centers’ National Poison Data System (NPDS): 32nd Annual Report, Clinical Toxicology, 53:10, 962-1147, DOI: 10.3109/15563650.2015.1102927 </a:t>
            </a:r>
            <a:endParaRPr lang="en-US" altLang="en-US" sz="1000" dirty="0">
              <a:solidFill>
                <a:prstClr val="black"/>
              </a:solidFill>
              <a:latin typeface="News Gothic MT"/>
            </a:endParaRPr>
          </a:p>
        </p:txBody>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95243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887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887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887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887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887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887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9" presetClass="emph" presetSubtype="0" grpId="0" nodeType="withEffect">
                                  <p:stCondLst>
                                    <p:cond delay="0"/>
                                  </p:stCondLst>
                                  <p:childTnLst>
                                    <p:set>
                                      <p:cBhvr rctx="PPT">
                                        <p:cTn id="34" dur="indefinite"/>
                                        <p:tgtEl>
                                          <p:spTgt spid="3188738"/>
                                        </p:tgtEl>
                                        <p:attrNameLst>
                                          <p:attrName>style.opacity</p:attrName>
                                        </p:attrNameLst>
                                      </p:cBhvr>
                                      <p:to>
                                        <p:strVal val="0.5"/>
                                      </p:to>
                                    </p:set>
                                    <p:animEffect filter="image" prLst="opacity: 0.5">
                                      <p:cBhvr rctx="IE">
                                        <p:cTn id="35" dur="indefinite"/>
                                        <p:tgtEl>
                                          <p:spTgt spid="3188738"/>
                                        </p:tgtEl>
                                      </p:cBhvr>
                                    </p:animEffect>
                                  </p:childTnLst>
                                </p:cTn>
                              </p:par>
                              <p:par>
                                <p:cTn id="36" presetID="9" presetClass="emph" presetSubtype="0" grpId="0" nodeType="withEffect">
                                  <p:stCondLst>
                                    <p:cond delay="0"/>
                                  </p:stCondLst>
                                  <p:childTnLst>
                                    <p:set>
                                      <p:cBhvr rctx="PPT">
                                        <p:cTn id="37" dur="indefinite"/>
                                        <p:tgtEl>
                                          <p:spTgt spid="3188739">
                                            <p:txEl>
                                              <p:pRg st="0" end="0"/>
                                            </p:txEl>
                                          </p:spTgt>
                                        </p:tgtEl>
                                        <p:attrNameLst>
                                          <p:attrName>style.opacity</p:attrName>
                                        </p:attrNameLst>
                                      </p:cBhvr>
                                      <p:to>
                                        <p:strVal val="0.5"/>
                                      </p:to>
                                    </p:set>
                                    <p:animEffect filter="image" prLst="opacity: 0.5">
                                      <p:cBhvr rctx="IE">
                                        <p:cTn id="38" dur="indefinite"/>
                                        <p:tgtEl>
                                          <p:spTgt spid="318873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mph" presetSubtype="0" grpId="0" nodeType="clickEffect">
                                  <p:stCondLst>
                                    <p:cond delay="0"/>
                                  </p:stCondLst>
                                  <p:childTnLst>
                                    <p:set>
                                      <p:cBhvr rctx="PPT">
                                        <p:cTn id="42" dur="indefinite"/>
                                        <p:tgtEl>
                                          <p:spTgt spid="3188739">
                                            <p:txEl>
                                              <p:pRg st="1" end="1"/>
                                            </p:txEl>
                                          </p:spTgt>
                                        </p:tgtEl>
                                        <p:attrNameLst>
                                          <p:attrName>style.opacity</p:attrName>
                                        </p:attrNameLst>
                                      </p:cBhvr>
                                      <p:to>
                                        <p:strVal val="0.5"/>
                                      </p:to>
                                    </p:set>
                                    <p:animEffect filter="image" prLst="opacity: 0.5">
                                      <p:cBhvr rctx="IE">
                                        <p:cTn id="43" dur="indefinite"/>
                                        <p:tgtEl>
                                          <p:spTgt spid="318873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mph" presetSubtype="0" grpId="0" nodeType="clickEffect">
                                  <p:stCondLst>
                                    <p:cond delay="0"/>
                                  </p:stCondLst>
                                  <p:childTnLst>
                                    <p:set>
                                      <p:cBhvr rctx="PPT">
                                        <p:cTn id="47" dur="indefinite"/>
                                        <p:tgtEl>
                                          <p:spTgt spid="3188739">
                                            <p:txEl>
                                              <p:pRg st="2" end="2"/>
                                            </p:txEl>
                                          </p:spTgt>
                                        </p:tgtEl>
                                        <p:attrNameLst>
                                          <p:attrName>style.opacity</p:attrName>
                                        </p:attrNameLst>
                                      </p:cBhvr>
                                      <p:to>
                                        <p:strVal val="0.5"/>
                                      </p:to>
                                    </p:set>
                                    <p:animEffect filter="image" prLst="opacity: 0.5">
                                      <p:cBhvr rctx="IE">
                                        <p:cTn id="48" dur="indefinite"/>
                                        <p:tgtEl>
                                          <p:spTgt spid="318873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mph" presetSubtype="0" grpId="0" nodeType="clickEffect">
                                  <p:stCondLst>
                                    <p:cond delay="0"/>
                                  </p:stCondLst>
                                  <p:childTnLst>
                                    <p:set>
                                      <p:cBhvr rctx="PPT">
                                        <p:cTn id="52" dur="indefinite"/>
                                        <p:tgtEl>
                                          <p:spTgt spid="3188739">
                                            <p:txEl>
                                              <p:pRg st="3" end="3"/>
                                            </p:txEl>
                                          </p:spTgt>
                                        </p:tgtEl>
                                        <p:attrNameLst>
                                          <p:attrName>style.opacity</p:attrName>
                                        </p:attrNameLst>
                                      </p:cBhvr>
                                      <p:to>
                                        <p:strVal val="0.5"/>
                                      </p:to>
                                    </p:set>
                                    <p:animEffect filter="image" prLst="opacity: 0.5">
                                      <p:cBhvr rctx="IE">
                                        <p:cTn id="53" dur="indefinite"/>
                                        <p:tgtEl>
                                          <p:spTgt spid="3188739">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mph" presetSubtype="0" grpId="0" nodeType="clickEffect">
                                  <p:stCondLst>
                                    <p:cond delay="0"/>
                                  </p:stCondLst>
                                  <p:childTnLst>
                                    <p:set>
                                      <p:cBhvr rctx="PPT">
                                        <p:cTn id="57" dur="indefinite"/>
                                        <p:tgtEl>
                                          <p:spTgt spid="3188739">
                                            <p:txEl>
                                              <p:pRg st="4" end="4"/>
                                            </p:txEl>
                                          </p:spTgt>
                                        </p:tgtEl>
                                        <p:attrNameLst>
                                          <p:attrName>style.opacity</p:attrName>
                                        </p:attrNameLst>
                                      </p:cBhvr>
                                      <p:to>
                                        <p:strVal val="0.5"/>
                                      </p:to>
                                    </p:set>
                                    <p:animEffect filter="image" prLst="opacity: 0.5">
                                      <p:cBhvr rctx="IE">
                                        <p:cTn id="58" dur="indefinite"/>
                                        <p:tgtEl>
                                          <p:spTgt spid="3188739">
                                            <p:txEl>
                                              <p:pRg st="4" end="4"/>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9" presetClass="emph" presetSubtype="0" grpId="0" nodeType="clickEffect">
                                  <p:stCondLst>
                                    <p:cond delay="0"/>
                                  </p:stCondLst>
                                  <p:childTnLst>
                                    <p:set>
                                      <p:cBhvr rctx="PPT">
                                        <p:cTn id="62" dur="indefinite"/>
                                        <p:tgtEl>
                                          <p:spTgt spid="3188739">
                                            <p:txEl>
                                              <p:pRg st="5" end="5"/>
                                            </p:txEl>
                                          </p:spTgt>
                                        </p:tgtEl>
                                        <p:attrNameLst>
                                          <p:attrName>style.opacity</p:attrName>
                                        </p:attrNameLst>
                                      </p:cBhvr>
                                      <p:to>
                                        <p:strVal val="0.5"/>
                                      </p:to>
                                    </p:set>
                                    <p:animEffect filter="image" prLst="opacity: 0.5">
                                      <p:cBhvr rctx="IE">
                                        <p:cTn id="63" dur="indefinite"/>
                                        <p:tgtEl>
                                          <p:spTgt spid="3188739">
                                            <p:txEl>
                                              <p:pRg st="5" end="5"/>
                                            </p:txEl>
                                          </p:spTgt>
                                        </p:tgtEl>
                                      </p:cBhvr>
                                    </p:animEffect>
                                  </p:childTnLst>
                                </p:cTn>
                              </p:par>
                              <p:par>
                                <p:cTn id="64" presetID="9" presetClass="emph" presetSubtype="0" nodeType="withEffect">
                                  <p:stCondLst>
                                    <p:cond delay="0"/>
                                  </p:stCondLst>
                                  <p:childTnLst>
                                    <p:set>
                                      <p:cBhvr rctx="PPT">
                                        <p:cTn id="65" dur="indefinite"/>
                                        <p:tgtEl>
                                          <p:spTgt spid="4099"/>
                                        </p:tgtEl>
                                        <p:attrNameLst>
                                          <p:attrName>style.opacity</p:attrName>
                                        </p:attrNameLst>
                                      </p:cBhvr>
                                      <p:to>
                                        <p:strVal val="0.5"/>
                                      </p:to>
                                    </p:set>
                                    <p:animEffect filter="image" prLst="opacity: 0.5">
                                      <p:cBhvr rctx="IE">
                                        <p:cTn id="66" dur="indefinite"/>
                                        <p:tgtEl>
                                          <p:spTgt spid="4099"/>
                                        </p:tgtEl>
                                      </p:cBhvr>
                                    </p:animEffect>
                                  </p:childTnLst>
                                </p:cTn>
                              </p:par>
                              <p:par>
                                <p:cTn id="67" presetID="9" presetClass="emph" presetSubtype="0" grpId="0" nodeType="withEffect">
                                  <p:stCondLst>
                                    <p:cond delay="0"/>
                                  </p:stCondLst>
                                  <p:childTnLst>
                                    <p:set>
                                      <p:cBhvr rctx="PPT">
                                        <p:cTn id="68" dur="indefinite"/>
                                        <p:tgtEl>
                                          <p:spTgt spid="7"/>
                                        </p:tgtEl>
                                        <p:attrNameLst>
                                          <p:attrName>style.opacity</p:attrName>
                                        </p:attrNameLst>
                                      </p:cBhvr>
                                      <p:to>
                                        <p:strVal val="0.5"/>
                                      </p:to>
                                    </p:set>
                                    <p:animEffect filter="image" prLst="opacity: 0.5">
                                      <p:cBhvr rctx="IE">
                                        <p:cTn id="69"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8738" grpId="0"/>
      <p:bldP spid="3188739" grpId="0" build="p"/>
      <p:bldP spid="7"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403225"/>
            <a:ext cx="8229600" cy="585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smtClean="0">
                <a:latin typeface="News Gothic MT"/>
                <a:ea typeface="News Gothic MT"/>
                <a:cs typeface="News Gothic MT"/>
              </a:rPr>
              <a:t>¿CUÁLES SON LAS VÍAS DE EXPOSICIÓN EN LOS NIÑOS?</a:t>
            </a:r>
          </a:p>
        </p:txBody>
      </p:sp>
      <p:pic>
        <p:nvPicPr>
          <p:cNvPr id="24579" name="Picture 3" descr="composite(1_5)"/>
          <p:cNvPicPr>
            <a:picLocks noGrp="1" noChangeAspect="1" noChangeArrowheads="1"/>
          </p:cNvPicPr>
          <p:nvPr>
            <p:ph type="body" sz="half" idx="1"/>
          </p:nvPr>
        </p:nvPicPr>
        <p:blipFill>
          <a:blip r:embed="rId3">
            <a:extLst>
              <a:ext uri="{28A0092B-C50C-407E-A947-70E740481C1C}">
                <a14:useLocalDpi xmlns:a14="http://schemas.microsoft.com/office/drawing/2010/main" val="0"/>
              </a:ext>
            </a:extLst>
          </a:blip>
          <a:srcRect/>
          <a:stretch>
            <a:fillRect/>
          </a:stretch>
        </p:blipFill>
        <p:spPr bwMode="auto">
          <a:xfrm>
            <a:off x="228600" y="1498600"/>
            <a:ext cx="4191000" cy="4340225"/>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90788" name="Rectangle 4"/>
          <p:cNvSpPr>
            <a:spLocks noGrp="1" noChangeArrowheads="1"/>
          </p:cNvSpPr>
          <p:nvPr>
            <p:ph type="body" sz="half" idx="2"/>
          </p:nvPr>
        </p:nvSpPr>
        <p:spPr>
          <a:xfrm>
            <a:off x="4648200" y="1447800"/>
            <a:ext cx="4495800" cy="4191000"/>
          </a:xfrm>
        </p:spPr>
        <p:txBody>
          <a:bodyPr vert="horz" wrap="square" lIns="91440" tIns="45720" rIns="91440" bIns="45720" numCol="1" anchor="t" anchorCtr="0" compatLnSpc="1">
            <a:prstTxWarp prst="textNoShape">
              <a:avLst/>
            </a:prstTxWarp>
          </a:bodyPr>
          <a:lstStyle/>
          <a:p>
            <a:pPr marL="533400" indent="-533400" eaLnBrk="1" hangingPunct="1">
              <a:buFont typeface="Wingdings" pitchFamily="2" charset="2"/>
              <a:buAutoNum type="arabicPeriod"/>
              <a:defRPr/>
            </a:pPr>
            <a:r>
              <a:rPr lang="es-ES_tradnl" altLang="en-US" smtClean="0">
                <a:solidFill>
                  <a:srgbClr val="0070C0"/>
                </a:solidFill>
                <a:latin typeface="News Gothic MT"/>
                <a:ea typeface="News Gothic MT"/>
                <a:cs typeface="News Gothic MT"/>
              </a:rPr>
              <a:t>Por la comida</a:t>
            </a:r>
          </a:p>
          <a:p>
            <a:pPr marL="533400" indent="-533400" eaLnBrk="1" hangingPunct="1">
              <a:buFont typeface="Wingdings" pitchFamily="2" charset="2"/>
              <a:buAutoNum type="arabicPeriod"/>
              <a:defRPr/>
            </a:pPr>
            <a:r>
              <a:rPr lang="es-ES_tradnl" altLang="en-US" smtClean="0">
                <a:solidFill>
                  <a:srgbClr val="0070C0"/>
                </a:solidFill>
                <a:latin typeface="News Gothic MT"/>
                <a:ea typeface="News Gothic MT"/>
                <a:cs typeface="News Gothic MT"/>
              </a:rPr>
              <a:t>Por la respiración</a:t>
            </a:r>
          </a:p>
          <a:p>
            <a:pPr marL="533400" indent="-533400" eaLnBrk="1" hangingPunct="1">
              <a:buFont typeface="Wingdings" pitchFamily="2" charset="2"/>
              <a:buAutoNum type="arabicPeriod"/>
              <a:defRPr/>
            </a:pPr>
            <a:r>
              <a:rPr lang="es-ES_tradnl" altLang="en-US" smtClean="0">
                <a:solidFill>
                  <a:srgbClr val="0070C0"/>
                </a:solidFill>
                <a:latin typeface="News Gothic MT"/>
                <a:ea typeface="News Gothic MT"/>
                <a:cs typeface="News Gothic MT"/>
              </a:rPr>
              <a:t>A través de la piel</a:t>
            </a:r>
          </a:p>
          <a:p>
            <a:pPr marL="533400" indent="-533400" eaLnBrk="1" hangingPunct="1">
              <a:buFont typeface="Wingdings" pitchFamily="2" charset="2"/>
              <a:buAutoNum type="arabicPeriod"/>
              <a:defRPr/>
            </a:pPr>
            <a:r>
              <a:rPr lang="es-ES_tradnl" altLang="en-US" smtClean="0">
                <a:solidFill>
                  <a:srgbClr val="0070C0"/>
                </a:solidFill>
                <a:latin typeface="News Gothic MT"/>
                <a:ea typeface="News Gothic MT"/>
                <a:cs typeface="News Gothic MT"/>
              </a:rPr>
              <a:t>A través de la placenta (en el útero)</a:t>
            </a:r>
          </a:p>
        </p:txBody>
      </p:sp>
      <p:pic>
        <p:nvPicPr>
          <p:cNvPr id="24581" name="Picture 5" descr="toddler_on_moms_bel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8163" y="4062413"/>
            <a:ext cx="1773237" cy="177323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A6128A8-D754-4B96-AA5D-947F8C365737}" type="slidenum">
              <a:rPr lang="es-ES_tradnl" altLang="en-US" sz="1200">
                <a:solidFill>
                  <a:srgbClr val="898989"/>
                </a:solidFill>
                <a:latin typeface="News Gothic MT"/>
                <a:ea typeface="News Gothic MT"/>
                <a:cs typeface="News Gothic MT"/>
              </a:rPr>
              <a:pPr eaLnBrk="1" hangingPunct="1"/>
              <a:t>17</a:t>
            </a:fld>
            <a:endParaRPr lang="es-ES_tradnl" altLang="en-US" sz="1200">
              <a:solidFill>
                <a:srgbClr val="898989"/>
              </a:solidFill>
              <a:latin typeface="News Gothic MT"/>
              <a:ea typeface="News Gothic MT"/>
              <a:cs typeface="News Gothic MT"/>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490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theecologist.org/siteimage/scale/0/0/821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9323" y="1010443"/>
            <a:ext cx="2620062" cy="196504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descr="http://cdn.patch.com/users/394606/2015/11/T800x600/20151156429ef8e849f.jpg"/>
          <p:cNvPicPr>
            <a:picLocks noChangeAspect="1" noChangeArrowheads="1"/>
          </p:cNvPicPr>
          <p:nvPr/>
        </p:nvPicPr>
        <p:blipFill rotWithShape="1">
          <a:blip r:embed="rId4">
            <a:extLst>
              <a:ext uri="{28A0092B-C50C-407E-A947-70E740481C1C}">
                <a14:useLocalDpi xmlns:a14="http://schemas.microsoft.com/office/drawing/2010/main" val="0"/>
              </a:ext>
            </a:extLst>
          </a:blip>
          <a:srcRect t="5639" b="6830"/>
          <a:stretch/>
        </p:blipFill>
        <p:spPr bwMode="auto">
          <a:xfrm>
            <a:off x="142875" y="3396013"/>
            <a:ext cx="3169156" cy="208051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457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8699" y="3425769"/>
            <a:ext cx="2144713" cy="218604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0470" y="3396013"/>
            <a:ext cx="2406650" cy="25082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875" y="896938"/>
            <a:ext cx="2670175" cy="23495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8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62288" y="909638"/>
            <a:ext cx="3197225" cy="23368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359746" name="Rectangle 2"/>
          <p:cNvSpPr>
            <a:spLocks noGrp="1" noChangeArrowheads="1"/>
          </p:cNvSpPr>
          <p:nvPr>
            <p:ph type="title"/>
          </p:nvPr>
        </p:nvSpPr>
        <p:spPr>
          <a:xfrm>
            <a:off x="0" y="384175"/>
            <a:ext cx="9144000" cy="584200"/>
          </a:xfrm>
        </p:spPr>
        <p:txBody>
          <a:bodyPr/>
          <a:lstStyle/>
          <a:p>
            <a:pPr>
              <a:defRPr/>
            </a:pPr>
            <a:r>
              <a:rPr lang="en-US" dirty="0">
                <a:latin typeface="+mj-lt"/>
              </a:rPr>
              <a:t>Where are pesticides found?</a:t>
            </a:r>
          </a:p>
        </p:txBody>
      </p:sp>
      <p:sp>
        <p:nvSpPr>
          <p:cNvPr id="24592"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F5101C80-BE35-4E21-871E-C483CDEC9606}" type="slidenum">
              <a:rPr lang="en-US" altLang="en-US" smtClean="0">
                <a:solidFill>
                  <a:srgbClr val="898989"/>
                </a:solidFill>
                <a:latin typeface="News Gothic MT"/>
              </a:rPr>
              <a:pPr eaLnBrk="1" hangingPunct="1"/>
              <a:t>18</a:t>
            </a:fld>
            <a:endParaRPr lang="en-US" altLang="en-US" smtClean="0">
              <a:solidFill>
                <a:srgbClr val="898989"/>
              </a:solidFill>
              <a:latin typeface="News Gothic MT"/>
            </a:endParaRPr>
          </a:p>
        </p:txBody>
      </p:sp>
      <p:sp>
        <p:nvSpPr>
          <p:cNvPr id="24585" name="Text Box 8"/>
          <p:cNvSpPr txBox="1">
            <a:spLocks noChangeArrowheads="1"/>
          </p:cNvSpPr>
          <p:nvPr/>
        </p:nvSpPr>
        <p:spPr bwMode="auto">
          <a:xfrm>
            <a:off x="6409561" y="2451483"/>
            <a:ext cx="26725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r>
              <a:rPr lang="en-US" altLang="en-US" b="1" dirty="0" err="1">
                <a:latin typeface="News Gothic MT"/>
                <a:ea typeface="News Gothic MT"/>
                <a:cs typeface="News Gothic MT"/>
              </a:rPr>
              <a:t>Productos</a:t>
            </a:r>
            <a:r>
              <a:rPr lang="en-US" altLang="en-US" b="1" dirty="0">
                <a:latin typeface="News Gothic MT"/>
                <a:ea typeface="News Gothic MT"/>
                <a:cs typeface="News Gothic MT"/>
              </a:rPr>
              <a:t> </a:t>
            </a:r>
            <a:r>
              <a:rPr lang="en-US" altLang="en-US" b="1" dirty="0" err="1">
                <a:latin typeface="News Gothic MT"/>
                <a:ea typeface="News Gothic MT"/>
                <a:cs typeface="News Gothic MT"/>
              </a:rPr>
              <a:t>domésticos</a:t>
            </a:r>
            <a:endParaRPr lang="en-US" altLang="en-US" b="1" dirty="0">
              <a:latin typeface="News Gothic MT"/>
              <a:ea typeface="News Gothic MT"/>
              <a:cs typeface="News Gothic MT"/>
            </a:endParaRPr>
          </a:p>
        </p:txBody>
      </p:sp>
      <p:sp>
        <p:nvSpPr>
          <p:cNvPr id="24586" name="Text Box 9"/>
          <p:cNvSpPr txBox="1">
            <a:spLocks noChangeArrowheads="1"/>
          </p:cNvSpPr>
          <p:nvPr/>
        </p:nvSpPr>
        <p:spPr bwMode="auto">
          <a:xfrm>
            <a:off x="3568700" y="2790825"/>
            <a:ext cx="21980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r>
              <a:rPr lang="es-ES_tradnl" altLang="en-US" b="1" dirty="0">
                <a:solidFill>
                  <a:schemeClr val="bg1"/>
                </a:solidFill>
                <a:latin typeface="News Gothic MT"/>
                <a:ea typeface="News Gothic MT"/>
                <a:cs typeface="News Gothic MT"/>
              </a:rPr>
              <a:t>Frutas y vegetales</a:t>
            </a:r>
          </a:p>
        </p:txBody>
      </p:sp>
      <p:sp>
        <p:nvSpPr>
          <p:cNvPr id="24587" name="Text Box 10"/>
          <p:cNvSpPr txBox="1">
            <a:spLocks noChangeArrowheads="1"/>
          </p:cNvSpPr>
          <p:nvPr/>
        </p:nvSpPr>
        <p:spPr bwMode="auto">
          <a:xfrm>
            <a:off x="6120481" y="4685799"/>
            <a:ext cx="229165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r>
              <a:rPr lang="es-ES_tradnl" altLang="en-US" b="1" dirty="0">
                <a:solidFill>
                  <a:schemeClr val="bg1"/>
                </a:solidFill>
                <a:latin typeface="News Gothic MT"/>
                <a:ea typeface="News Gothic MT"/>
                <a:cs typeface="News Gothic MT"/>
              </a:rPr>
              <a:t>Centros de cuidado de niños y cuidado infantil </a:t>
            </a:r>
            <a:r>
              <a:rPr lang="es-ES_tradnl" altLang="en-US" b="1" dirty="0" smtClean="0">
                <a:solidFill>
                  <a:schemeClr val="bg1"/>
                </a:solidFill>
                <a:latin typeface="News Gothic MT"/>
                <a:ea typeface="News Gothic MT"/>
                <a:cs typeface="News Gothic MT"/>
              </a:rPr>
              <a:t>hogareño </a:t>
            </a:r>
            <a:endParaRPr lang="en-US" altLang="en-US" b="1" dirty="0">
              <a:solidFill>
                <a:schemeClr val="bg1"/>
              </a:solidFill>
              <a:latin typeface="News Gothic MT"/>
              <a:ea typeface="News Gothic MT"/>
              <a:cs typeface="News Gothic MT"/>
            </a:endParaRPr>
          </a:p>
        </p:txBody>
      </p:sp>
      <p:sp>
        <p:nvSpPr>
          <p:cNvPr id="24588" name="Text Box 11"/>
          <p:cNvSpPr txBox="1">
            <a:spLocks noChangeArrowheads="1"/>
          </p:cNvSpPr>
          <p:nvPr/>
        </p:nvSpPr>
        <p:spPr bwMode="auto">
          <a:xfrm>
            <a:off x="759990" y="5017572"/>
            <a:ext cx="125771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r>
              <a:rPr lang="es-ES_tradnl" altLang="en-US" b="1" dirty="0">
                <a:solidFill>
                  <a:schemeClr val="bg1"/>
                </a:solidFill>
                <a:latin typeface="News Gothic MT"/>
                <a:ea typeface="News Gothic MT"/>
                <a:cs typeface="News Gothic MT"/>
              </a:rPr>
              <a:t>Viviendas</a:t>
            </a:r>
            <a:endParaRPr lang="en-US" altLang="en-US" b="1" dirty="0">
              <a:solidFill>
                <a:schemeClr val="bg1"/>
              </a:solidFill>
              <a:latin typeface="News Gothic MT"/>
              <a:ea typeface="News Gothic MT"/>
              <a:cs typeface="News Gothic MT"/>
            </a:endParaRPr>
          </a:p>
        </p:txBody>
      </p:sp>
      <p:sp>
        <p:nvSpPr>
          <p:cNvPr id="24589" name="Text Box 12"/>
          <p:cNvSpPr txBox="1">
            <a:spLocks noChangeArrowheads="1"/>
          </p:cNvSpPr>
          <p:nvPr/>
        </p:nvSpPr>
        <p:spPr bwMode="auto">
          <a:xfrm>
            <a:off x="365125" y="2527300"/>
            <a:ext cx="24160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r>
              <a:rPr lang="es-ES_tradnl" altLang="en-US" b="1" dirty="0">
                <a:solidFill>
                  <a:schemeClr val="bg1"/>
                </a:solidFill>
                <a:latin typeface="News Gothic MT"/>
                <a:ea typeface="News Gothic MT"/>
                <a:cs typeface="News Gothic MT"/>
              </a:rPr>
              <a:t>Campos  Agrícolas</a:t>
            </a:r>
          </a:p>
          <a:p>
            <a:r>
              <a:rPr lang="es-ES_tradnl" altLang="en-US" b="1" dirty="0">
                <a:solidFill>
                  <a:schemeClr val="bg1"/>
                </a:solidFill>
                <a:latin typeface="News Gothic MT"/>
                <a:ea typeface="News Gothic MT"/>
                <a:cs typeface="News Gothic MT"/>
              </a:rPr>
              <a:t>Deriva de pesticidas</a:t>
            </a:r>
          </a:p>
        </p:txBody>
      </p:sp>
      <p:sp>
        <p:nvSpPr>
          <p:cNvPr id="24590" name="Text Box 13"/>
          <p:cNvSpPr txBox="1">
            <a:spLocks noChangeArrowheads="1"/>
          </p:cNvSpPr>
          <p:nvPr/>
        </p:nvSpPr>
        <p:spPr bwMode="auto">
          <a:xfrm>
            <a:off x="0" y="5594350"/>
            <a:ext cx="4803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r>
              <a:rPr lang="en-US" altLang="en-US" sz="1000" dirty="0">
                <a:latin typeface="News Gothic MT"/>
              </a:rPr>
              <a:t>Sanborn et al. Identifying and Managing Adverse Environmental Health Effects: 4 </a:t>
            </a:r>
          </a:p>
          <a:p>
            <a:r>
              <a:rPr lang="en-US" altLang="en-US" sz="1000" dirty="0">
                <a:latin typeface="News Gothic MT"/>
              </a:rPr>
              <a:t>  Pesticides.  CMAJ May 28, 2002:  166 (11):  1431-1436</a:t>
            </a:r>
            <a:endParaRPr lang="en-US" altLang="en-US" dirty="0">
              <a:latin typeface="News Gothic MT"/>
            </a:endParaRPr>
          </a:p>
        </p:txBody>
      </p:sp>
      <p:sp>
        <p:nvSpPr>
          <p:cNvPr id="24591" name="Text Box 16"/>
          <p:cNvSpPr txBox="1">
            <a:spLocks noChangeArrowheads="1"/>
          </p:cNvSpPr>
          <p:nvPr/>
        </p:nvSpPr>
        <p:spPr bwMode="auto">
          <a:xfrm>
            <a:off x="3516388" y="5150147"/>
            <a:ext cx="224933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r>
              <a:rPr lang="es-ES_tradnl" altLang="en-US" b="1" dirty="0">
                <a:solidFill>
                  <a:schemeClr val="bg1"/>
                </a:solidFill>
                <a:latin typeface="News Gothic MT"/>
                <a:ea typeface="News Gothic MT"/>
                <a:cs typeface="News Gothic MT"/>
              </a:rPr>
              <a:t>Agua contaminada</a:t>
            </a:r>
          </a:p>
        </p:txBody>
      </p:sp>
      <p:sp>
        <p:nvSpPr>
          <p:cNvPr id="18" name="Footer Placeholder 3"/>
          <p:cNvSpPr>
            <a:spLocks noGrp="1"/>
          </p:cNvSpPr>
          <p:nvPr>
            <p:ph type="ftr" sz="quarter" idx="11"/>
          </p:nvPr>
        </p:nvSpPr>
        <p:spPr>
          <a:xfrm rot="5400000">
            <a:off x="4784724" y="4908550"/>
            <a:ext cx="8229600" cy="365125"/>
          </a:xfrm>
        </p:spPr>
        <p:txBody>
          <a:bodyPr/>
          <a:lstStyle/>
          <a:p>
            <a:pPr>
              <a:defRPr/>
            </a:pPr>
            <a:r>
              <a:rPr lang="en-US" dirty="0" smtClean="0"/>
              <a:t>(c) CCHP 2016</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extLst>
              <a:ext uri="{28A0092B-C50C-407E-A947-70E740481C1C}">
                <a14:useLocalDpi xmlns:a14="http://schemas.microsoft.com/office/drawing/2010/main" val="0"/>
              </a:ext>
            </a:extLst>
          </a:blip>
          <a:stretch>
            <a:fillRect/>
          </a:stretch>
        </p:blipFill>
        <p:spPr>
          <a:xfrm>
            <a:off x="1200150" y="1212490"/>
            <a:ext cx="6743700" cy="4736505"/>
          </a:xfrm>
          <a:prstGeom prst="rect">
            <a:avLst/>
          </a:prstGeom>
        </p:spPr>
      </p:pic>
      <p:sp>
        <p:nvSpPr>
          <p:cNvPr id="2" name="Title 1"/>
          <p:cNvSpPr>
            <a:spLocks noGrp="1"/>
          </p:cNvSpPr>
          <p:nvPr>
            <p:ph type="ctrTitle"/>
          </p:nvPr>
        </p:nvSpPr>
        <p:spPr>
          <a:xfrm>
            <a:off x="685800" y="110169"/>
            <a:ext cx="7772400" cy="917575"/>
          </a:xfrm>
        </p:spPr>
        <p:txBody>
          <a:bodyPr/>
          <a:lstStyle/>
          <a:p>
            <a:pPr>
              <a:defRPr/>
            </a:pPr>
            <a:r>
              <a:rPr lang="es-ES" sz="2800" dirty="0" smtClean="0"/>
              <a:t>Guía </a:t>
            </a:r>
            <a:r>
              <a:rPr lang="es-ES" sz="2800" dirty="0"/>
              <a:t>del comprador de plaguicidas en </a:t>
            </a:r>
            <a:r>
              <a:rPr lang="es-ES" sz="2800" dirty="0" smtClean="0"/>
              <a:t>los Frutas y vegetales</a:t>
            </a:r>
            <a:endParaRPr lang="en-US" sz="2800" dirty="0"/>
          </a:p>
        </p:txBody>
      </p:sp>
      <p:sp>
        <p:nvSpPr>
          <p:cNvPr id="5" name="TextBox 4"/>
          <p:cNvSpPr txBox="1"/>
          <p:nvPr/>
        </p:nvSpPr>
        <p:spPr>
          <a:xfrm>
            <a:off x="0" y="5932527"/>
            <a:ext cx="9144000" cy="923330"/>
          </a:xfrm>
          <a:prstGeom prst="rect">
            <a:avLst/>
          </a:prstGeom>
          <a:solidFill>
            <a:schemeClr val="bg1"/>
          </a:solidFill>
        </p:spPr>
        <p:txBody>
          <a:bodyPr wrap="square" rtlCol="0">
            <a:spAutoFit/>
          </a:bodyPr>
          <a:lstStyle/>
          <a:p>
            <a:pPr algn="ctr"/>
            <a:endParaRPr lang="en-US" dirty="0" smtClean="0"/>
          </a:p>
          <a:p>
            <a:pPr algn="ctr"/>
            <a:r>
              <a:rPr lang="en-US" dirty="0" smtClean="0">
                <a:hlinkClick r:id="rId4"/>
              </a:rPr>
              <a:t>http</a:t>
            </a:r>
            <a:r>
              <a:rPr lang="en-US" dirty="0">
                <a:hlinkClick r:id="rId4"/>
              </a:rPr>
              <a:t>://www.ewg.org/foodnews</a:t>
            </a:r>
            <a:r>
              <a:rPr lang="en-US" dirty="0" smtClean="0">
                <a:hlinkClick r:id="rId4"/>
              </a:rPr>
              <a:t>/</a:t>
            </a:r>
            <a:endParaRPr lang="en-US" dirty="0" smtClean="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035544978"/>
              </p:ext>
            </p:extLst>
          </p:nvPr>
        </p:nvGraphicFramePr>
        <p:xfrm>
          <a:off x="1729648" y="1698449"/>
          <a:ext cx="2599981" cy="2891790"/>
        </p:xfrm>
        <a:graphic>
          <a:graphicData uri="http://schemas.openxmlformats.org/drawingml/2006/table">
            <a:tbl>
              <a:tblPr firstRow="1" firstCol="1" bandRow="1">
                <a:tableStyleId>{5C22544A-7EE6-4342-B048-85BDC9FD1C3A}</a:tableStyleId>
              </a:tblPr>
              <a:tblGrid>
                <a:gridCol w="2599981"/>
              </a:tblGrid>
              <a:tr h="0">
                <a:tc>
                  <a:txBody>
                    <a:bodyPr/>
                    <a:lstStyle/>
                    <a:p>
                      <a:pPr marL="0" marR="0">
                        <a:lnSpc>
                          <a:spcPct val="115000"/>
                        </a:lnSpc>
                        <a:spcBef>
                          <a:spcPts val="0"/>
                        </a:spcBef>
                        <a:spcAft>
                          <a:spcPts val="0"/>
                        </a:spcAft>
                      </a:pPr>
                      <a:r>
                        <a:rPr lang="en-US" sz="1100" dirty="0" smtClean="0">
                          <a:effectLst/>
                        </a:rPr>
                        <a:t>EWG </a:t>
                      </a:r>
                      <a:r>
                        <a:rPr lang="en-US" sz="1100" dirty="0">
                          <a:effectLst/>
                        </a:rPr>
                        <a:t>2016</a:t>
                      </a:r>
                    </a:p>
                    <a:p>
                      <a:pPr marL="0" marR="0">
                        <a:lnSpc>
                          <a:spcPct val="115000"/>
                        </a:lnSpc>
                        <a:spcBef>
                          <a:spcPts val="0"/>
                        </a:spcBef>
                        <a:spcAft>
                          <a:spcPts val="0"/>
                        </a:spcAft>
                      </a:pPr>
                      <a:r>
                        <a:rPr lang="en-US" sz="1100" u="sng" dirty="0">
                          <a:effectLst/>
                        </a:rPr>
                        <a:t>SUCIAS 12</a:t>
                      </a:r>
                    </a:p>
                    <a:p>
                      <a:pPr marL="342900" marR="0" lvl="0" indent="-342900">
                        <a:lnSpc>
                          <a:spcPct val="115000"/>
                        </a:lnSpc>
                        <a:spcBef>
                          <a:spcPts val="0"/>
                        </a:spcBef>
                        <a:spcAft>
                          <a:spcPts val="0"/>
                        </a:spcAft>
                        <a:buFont typeface="+mj-lt"/>
                        <a:buAutoNum type="arabicPeriod"/>
                      </a:pPr>
                      <a:r>
                        <a:rPr lang="en-US" sz="1100" dirty="0">
                          <a:effectLst/>
                        </a:rPr>
                        <a:t>FRESAS</a:t>
                      </a:r>
                    </a:p>
                    <a:p>
                      <a:pPr marL="342900" marR="0" lvl="0" indent="-342900">
                        <a:lnSpc>
                          <a:spcPct val="115000"/>
                        </a:lnSpc>
                        <a:spcBef>
                          <a:spcPts val="0"/>
                        </a:spcBef>
                        <a:spcAft>
                          <a:spcPts val="0"/>
                        </a:spcAft>
                        <a:buFont typeface="+mj-lt"/>
                        <a:buAutoNum type="arabicPeriod"/>
                      </a:pPr>
                      <a:r>
                        <a:rPr lang="en-US" sz="1100" dirty="0">
                          <a:effectLst/>
                        </a:rPr>
                        <a:t>MANZANAS</a:t>
                      </a:r>
                    </a:p>
                    <a:p>
                      <a:pPr marL="342900" marR="0" lvl="0" indent="-342900">
                        <a:lnSpc>
                          <a:spcPct val="115000"/>
                        </a:lnSpc>
                        <a:spcBef>
                          <a:spcPts val="0"/>
                        </a:spcBef>
                        <a:spcAft>
                          <a:spcPts val="0"/>
                        </a:spcAft>
                        <a:buFont typeface="+mj-lt"/>
                        <a:buAutoNum type="arabicPeriod"/>
                      </a:pPr>
                      <a:r>
                        <a:rPr lang="en-US" sz="1100" dirty="0">
                          <a:effectLst/>
                        </a:rPr>
                        <a:t>NECTARINAS</a:t>
                      </a:r>
                    </a:p>
                    <a:p>
                      <a:pPr marL="342900" marR="0" lvl="0" indent="-342900">
                        <a:lnSpc>
                          <a:spcPct val="115000"/>
                        </a:lnSpc>
                        <a:spcBef>
                          <a:spcPts val="0"/>
                        </a:spcBef>
                        <a:spcAft>
                          <a:spcPts val="0"/>
                        </a:spcAft>
                        <a:buFont typeface="+mj-lt"/>
                        <a:buAutoNum type="arabicPeriod"/>
                      </a:pPr>
                      <a:r>
                        <a:rPr lang="en-US" sz="1100" dirty="0">
                          <a:effectLst/>
                        </a:rPr>
                        <a:t>DURAZNOS</a:t>
                      </a:r>
                    </a:p>
                    <a:p>
                      <a:pPr marL="342900" marR="0" lvl="0" indent="-342900">
                        <a:lnSpc>
                          <a:spcPct val="115000"/>
                        </a:lnSpc>
                        <a:spcBef>
                          <a:spcPts val="0"/>
                        </a:spcBef>
                        <a:spcAft>
                          <a:spcPts val="0"/>
                        </a:spcAft>
                        <a:buFont typeface="+mj-lt"/>
                        <a:buAutoNum type="arabicPeriod"/>
                      </a:pPr>
                      <a:r>
                        <a:rPr lang="en-US" sz="1100" dirty="0">
                          <a:effectLst/>
                        </a:rPr>
                        <a:t>APIO</a:t>
                      </a:r>
                    </a:p>
                    <a:p>
                      <a:pPr marL="342900" marR="0" lvl="0" indent="-342900">
                        <a:lnSpc>
                          <a:spcPct val="115000"/>
                        </a:lnSpc>
                        <a:spcBef>
                          <a:spcPts val="0"/>
                        </a:spcBef>
                        <a:spcAft>
                          <a:spcPts val="0"/>
                        </a:spcAft>
                        <a:buFont typeface="+mj-lt"/>
                        <a:buAutoNum type="arabicPeriod"/>
                      </a:pPr>
                      <a:r>
                        <a:rPr lang="en-US" sz="1100" dirty="0">
                          <a:effectLst/>
                        </a:rPr>
                        <a:t>UVAS</a:t>
                      </a:r>
                    </a:p>
                    <a:p>
                      <a:pPr marL="342900" marR="0" lvl="0" indent="-342900">
                        <a:lnSpc>
                          <a:spcPct val="115000"/>
                        </a:lnSpc>
                        <a:spcBef>
                          <a:spcPts val="0"/>
                        </a:spcBef>
                        <a:spcAft>
                          <a:spcPts val="0"/>
                        </a:spcAft>
                        <a:buFont typeface="+mj-lt"/>
                        <a:buAutoNum type="arabicPeriod"/>
                      </a:pPr>
                      <a:r>
                        <a:rPr lang="en-US" sz="1100" dirty="0">
                          <a:effectLst/>
                        </a:rPr>
                        <a:t>CEREZAS</a:t>
                      </a:r>
                    </a:p>
                    <a:p>
                      <a:pPr marL="342900" marR="0" lvl="0" indent="-342900">
                        <a:lnSpc>
                          <a:spcPct val="115000"/>
                        </a:lnSpc>
                        <a:spcBef>
                          <a:spcPts val="0"/>
                        </a:spcBef>
                        <a:spcAft>
                          <a:spcPts val="0"/>
                        </a:spcAft>
                        <a:buFont typeface="+mj-lt"/>
                        <a:buAutoNum type="arabicPeriod"/>
                      </a:pPr>
                      <a:r>
                        <a:rPr lang="en-US" sz="1100" dirty="0">
                          <a:effectLst/>
                        </a:rPr>
                        <a:t>ESPINACA</a:t>
                      </a:r>
                    </a:p>
                    <a:p>
                      <a:pPr marL="342900" marR="0" lvl="0" indent="-342900">
                        <a:lnSpc>
                          <a:spcPct val="115000"/>
                        </a:lnSpc>
                        <a:spcBef>
                          <a:spcPts val="0"/>
                        </a:spcBef>
                        <a:spcAft>
                          <a:spcPts val="0"/>
                        </a:spcAft>
                        <a:buFont typeface="+mj-lt"/>
                        <a:buAutoNum type="arabicPeriod"/>
                      </a:pPr>
                      <a:r>
                        <a:rPr lang="en-US" sz="1100" dirty="0">
                          <a:effectLst/>
                        </a:rPr>
                        <a:t>TOMATES</a:t>
                      </a:r>
                    </a:p>
                    <a:p>
                      <a:pPr marL="342900" marR="0" lvl="0" indent="-342900">
                        <a:lnSpc>
                          <a:spcPct val="115000"/>
                        </a:lnSpc>
                        <a:spcBef>
                          <a:spcPts val="0"/>
                        </a:spcBef>
                        <a:spcAft>
                          <a:spcPts val="0"/>
                        </a:spcAft>
                        <a:buFont typeface="+mj-lt"/>
                        <a:buAutoNum type="arabicPeriod"/>
                      </a:pPr>
                      <a:r>
                        <a:rPr lang="en-US" sz="1100" dirty="0">
                          <a:effectLst/>
                        </a:rPr>
                        <a:t>PIMIENTOS</a:t>
                      </a:r>
                    </a:p>
                    <a:p>
                      <a:pPr marL="342900" marR="0" lvl="0" indent="-342900">
                        <a:lnSpc>
                          <a:spcPct val="115000"/>
                        </a:lnSpc>
                        <a:spcBef>
                          <a:spcPts val="0"/>
                        </a:spcBef>
                        <a:spcAft>
                          <a:spcPts val="0"/>
                        </a:spcAft>
                        <a:buFont typeface="+mj-lt"/>
                        <a:buAutoNum type="arabicPeriod"/>
                      </a:pPr>
                      <a:r>
                        <a:rPr lang="en-US" sz="1100" dirty="0">
                          <a:effectLst/>
                        </a:rPr>
                        <a:t>TOMATES CHERRY</a:t>
                      </a:r>
                    </a:p>
                    <a:p>
                      <a:pPr marL="342900" marR="0" lvl="0" indent="-342900">
                        <a:lnSpc>
                          <a:spcPct val="115000"/>
                        </a:lnSpc>
                        <a:spcBef>
                          <a:spcPts val="0"/>
                        </a:spcBef>
                        <a:spcAft>
                          <a:spcPts val="0"/>
                        </a:spcAft>
                        <a:buFont typeface="+mj-lt"/>
                        <a:buAutoNum type="arabicPeriod"/>
                      </a:pPr>
                      <a:r>
                        <a:rPr lang="en-US" sz="1100" dirty="0">
                          <a:effectLst/>
                        </a:rPr>
                        <a:t>PEPINOS</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solidFill>
                      <a:schemeClr val="accent2"/>
                    </a:solidFill>
                  </a:tcPr>
                </a:tc>
              </a:tr>
            </a:tbl>
          </a:graphicData>
        </a:graphic>
      </p:graphicFrame>
      <p:sp>
        <p:nvSpPr>
          <p:cNvPr id="4" name="Rectangle 3"/>
          <p:cNvSpPr/>
          <p:nvPr/>
        </p:nvSpPr>
        <p:spPr>
          <a:xfrm>
            <a:off x="4946574" y="1463346"/>
            <a:ext cx="2467778" cy="3401700"/>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pPr marL="0" marR="0">
              <a:lnSpc>
                <a:spcPct val="115000"/>
              </a:lnSpc>
              <a:spcBef>
                <a:spcPts val="0"/>
              </a:spcBef>
              <a:spcAft>
                <a:spcPts val="0"/>
              </a:spcAft>
            </a:pPr>
            <a:r>
              <a:rPr lang="en-US" sz="1100" dirty="0" smtClean="0"/>
              <a:t>EWG </a:t>
            </a:r>
            <a:r>
              <a:rPr lang="en-US" sz="1100" dirty="0"/>
              <a:t>2016</a:t>
            </a:r>
          </a:p>
          <a:p>
            <a:pPr marL="0" marR="0">
              <a:lnSpc>
                <a:spcPct val="115000"/>
              </a:lnSpc>
              <a:spcBef>
                <a:spcPts val="0"/>
              </a:spcBef>
              <a:spcAft>
                <a:spcPts val="0"/>
              </a:spcAft>
            </a:pPr>
            <a:r>
              <a:rPr lang="en-US" sz="1100" u="sng" dirty="0"/>
              <a:t>LIMPIAS 15</a:t>
            </a:r>
          </a:p>
          <a:p>
            <a:pPr marL="342900" marR="0" lvl="0" indent="-342900">
              <a:lnSpc>
                <a:spcPct val="115000"/>
              </a:lnSpc>
              <a:spcBef>
                <a:spcPts val="0"/>
              </a:spcBef>
              <a:spcAft>
                <a:spcPts val="0"/>
              </a:spcAft>
              <a:buFont typeface="+mj-lt"/>
              <a:buAutoNum type="arabicPeriod"/>
            </a:pPr>
            <a:r>
              <a:rPr lang="en-US" sz="1100" dirty="0"/>
              <a:t>AGUACATES</a:t>
            </a:r>
          </a:p>
          <a:p>
            <a:pPr marL="342900" marR="0" lvl="0" indent="-342900">
              <a:lnSpc>
                <a:spcPct val="115000"/>
              </a:lnSpc>
              <a:spcBef>
                <a:spcPts val="0"/>
              </a:spcBef>
              <a:spcAft>
                <a:spcPts val="0"/>
              </a:spcAft>
              <a:buFont typeface="+mj-lt"/>
              <a:buAutoNum type="arabicPeriod"/>
            </a:pPr>
            <a:r>
              <a:rPr lang="en-US" sz="1100" dirty="0"/>
              <a:t>MA</a:t>
            </a:r>
            <a:r>
              <a:rPr lang="es-ES_tradnl" sz="1100" dirty="0"/>
              <a:t>ÍZ</a:t>
            </a:r>
            <a:endParaRPr lang="en-US" sz="1100" dirty="0"/>
          </a:p>
          <a:p>
            <a:pPr marL="342900" marR="0" lvl="0" indent="-342900">
              <a:lnSpc>
                <a:spcPct val="115000"/>
              </a:lnSpc>
              <a:spcBef>
                <a:spcPts val="0"/>
              </a:spcBef>
              <a:spcAft>
                <a:spcPts val="0"/>
              </a:spcAft>
              <a:buFont typeface="+mj-lt"/>
              <a:buAutoNum type="arabicPeriod"/>
            </a:pPr>
            <a:r>
              <a:rPr lang="en-US" sz="1100" dirty="0"/>
              <a:t>PIÑAS</a:t>
            </a:r>
          </a:p>
          <a:p>
            <a:pPr marL="342900" marR="0" lvl="0" indent="-342900">
              <a:lnSpc>
                <a:spcPct val="115000"/>
              </a:lnSpc>
              <a:spcBef>
                <a:spcPts val="0"/>
              </a:spcBef>
              <a:spcAft>
                <a:spcPts val="0"/>
              </a:spcAft>
              <a:buFont typeface="+mj-lt"/>
              <a:buAutoNum type="arabicPeriod"/>
            </a:pPr>
            <a:r>
              <a:rPr lang="en-US" sz="1100" dirty="0"/>
              <a:t>COL RIZADA</a:t>
            </a:r>
          </a:p>
          <a:p>
            <a:pPr marL="342900" marR="0" lvl="0" indent="-342900">
              <a:lnSpc>
                <a:spcPct val="115000"/>
              </a:lnSpc>
              <a:spcBef>
                <a:spcPts val="0"/>
              </a:spcBef>
              <a:spcAft>
                <a:spcPts val="0"/>
              </a:spcAft>
              <a:buFont typeface="+mj-lt"/>
              <a:buAutoNum type="arabicPeriod"/>
            </a:pPr>
            <a:r>
              <a:rPr lang="en-US" sz="1100" dirty="0"/>
              <a:t>GUISANTES</a:t>
            </a:r>
          </a:p>
          <a:p>
            <a:pPr marL="342900" marR="0" lvl="0" indent="-342900">
              <a:lnSpc>
                <a:spcPct val="115000"/>
              </a:lnSpc>
              <a:spcBef>
                <a:spcPts val="0"/>
              </a:spcBef>
              <a:spcAft>
                <a:spcPts val="0"/>
              </a:spcAft>
              <a:buFont typeface="+mj-lt"/>
              <a:buAutoNum type="arabicPeriod"/>
            </a:pPr>
            <a:r>
              <a:rPr lang="en-US" sz="1100" dirty="0"/>
              <a:t>CEBOLLAS</a:t>
            </a:r>
          </a:p>
          <a:p>
            <a:pPr marL="342900" marR="0" lvl="0" indent="-342900">
              <a:lnSpc>
                <a:spcPct val="115000"/>
              </a:lnSpc>
              <a:spcBef>
                <a:spcPts val="0"/>
              </a:spcBef>
              <a:spcAft>
                <a:spcPts val="0"/>
              </a:spcAft>
              <a:buFont typeface="+mj-lt"/>
              <a:buAutoNum type="arabicPeriod"/>
            </a:pPr>
            <a:r>
              <a:rPr lang="en-US" sz="1100" dirty="0"/>
              <a:t>ESPÁRRAGOS</a:t>
            </a:r>
          </a:p>
          <a:p>
            <a:pPr marL="342900" marR="0" lvl="0" indent="-342900">
              <a:lnSpc>
                <a:spcPct val="115000"/>
              </a:lnSpc>
              <a:spcBef>
                <a:spcPts val="0"/>
              </a:spcBef>
              <a:spcAft>
                <a:spcPts val="0"/>
              </a:spcAft>
              <a:buFont typeface="+mj-lt"/>
              <a:buAutoNum type="arabicPeriod"/>
            </a:pPr>
            <a:r>
              <a:rPr lang="en-US" sz="1100" dirty="0"/>
              <a:t>MANGOS</a:t>
            </a:r>
          </a:p>
          <a:p>
            <a:pPr marL="342900" marR="0" lvl="0" indent="-342900">
              <a:lnSpc>
                <a:spcPct val="115000"/>
              </a:lnSpc>
              <a:spcBef>
                <a:spcPts val="0"/>
              </a:spcBef>
              <a:spcAft>
                <a:spcPts val="0"/>
              </a:spcAft>
              <a:buFont typeface="+mj-lt"/>
              <a:buAutoNum type="arabicPeriod"/>
            </a:pPr>
            <a:r>
              <a:rPr lang="en-US" sz="1100" dirty="0"/>
              <a:t>PAPAYAS</a:t>
            </a:r>
          </a:p>
          <a:p>
            <a:pPr marL="342900" marR="0" lvl="0" indent="-342900">
              <a:lnSpc>
                <a:spcPct val="115000"/>
              </a:lnSpc>
              <a:spcBef>
                <a:spcPts val="0"/>
              </a:spcBef>
              <a:spcAft>
                <a:spcPts val="0"/>
              </a:spcAft>
              <a:buFont typeface="+mj-lt"/>
              <a:buAutoNum type="arabicPeriod"/>
            </a:pPr>
            <a:r>
              <a:rPr lang="en-US" sz="1100" dirty="0"/>
              <a:t>KIWIS</a:t>
            </a:r>
          </a:p>
          <a:p>
            <a:pPr marL="342900" marR="0" lvl="0" indent="-342900">
              <a:lnSpc>
                <a:spcPct val="115000"/>
              </a:lnSpc>
              <a:spcBef>
                <a:spcPts val="0"/>
              </a:spcBef>
              <a:spcAft>
                <a:spcPts val="0"/>
              </a:spcAft>
              <a:buFont typeface="+mj-lt"/>
              <a:buAutoNum type="arabicPeriod"/>
            </a:pPr>
            <a:r>
              <a:rPr lang="en-US" sz="1100" dirty="0"/>
              <a:t>BERENJENA</a:t>
            </a:r>
          </a:p>
          <a:p>
            <a:pPr marL="342900" marR="0" lvl="0" indent="-342900">
              <a:lnSpc>
                <a:spcPct val="115000"/>
              </a:lnSpc>
              <a:spcBef>
                <a:spcPts val="0"/>
              </a:spcBef>
              <a:spcAft>
                <a:spcPts val="0"/>
              </a:spcAft>
              <a:buFont typeface="+mj-lt"/>
              <a:buAutoNum type="arabicPeriod"/>
            </a:pPr>
            <a:r>
              <a:rPr lang="en-US" sz="1100" dirty="0"/>
              <a:t>MELÓN DULCE</a:t>
            </a:r>
          </a:p>
          <a:p>
            <a:pPr marL="342900" marR="0" lvl="0" indent="-342900">
              <a:lnSpc>
                <a:spcPct val="115000"/>
              </a:lnSpc>
              <a:spcBef>
                <a:spcPts val="0"/>
              </a:spcBef>
              <a:spcAft>
                <a:spcPts val="0"/>
              </a:spcAft>
              <a:buFont typeface="+mj-lt"/>
              <a:buAutoNum type="arabicPeriod"/>
            </a:pPr>
            <a:r>
              <a:rPr lang="en-US" sz="1100" dirty="0"/>
              <a:t>TORONJA</a:t>
            </a:r>
          </a:p>
          <a:p>
            <a:pPr marL="342900" marR="0" lvl="0" indent="-342900">
              <a:lnSpc>
                <a:spcPct val="115000"/>
              </a:lnSpc>
              <a:spcBef>
                <a:spcPts val="0"/>
              </a:spcBef>
              <a:spcAft>
                <a:spcPts val="0"/>
              </a:spcAft>
              <a:buFont typeface="+mj-lt"/>
              <a:buAutoNum type="arabicPeriod"/>
            </a:pPr>
            <a:r>
              <a:rPr lang="en-US" sz="1100" dirty="0"/>
              <a:t>CANTALUPO</a:t>
            </a:r>
          </a:p>
          <a:p>
            <a:pPr marL="342900" marR="0" lvl="0" indent="-342900">
              <a:lnSpc>
                <a:spcPct val="115000"/>
              </a:lnSpc>
              <a:spcBef>
                <a:spcPts val="0"/>
              </a:spcBef>
              <a:spcAft>
                <a:spcPts val="0"/>
              </a:spcAft>
              <a:buFont typeface="+mj-lt"/>
              <a:buAutoNum type="arabicPeriod"/>
            </a:pPr>
            <a:r>
              <a:rPr lang="en-US" sz="1100" dirty="0"/>
              <a:t>COLIFLOR</a:t>
            </a: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457200" y="554038"/>
            <a:ext cx="82296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smtClean="0">
                <a:latin typeface="News Gothic MT"/>
                <a:ea typeface="News Gothic MT"/>
                <a:cs typeface="News Gothic MT"/>
              </a:rPr>
              <a:t>DINÁMICA</a:t>
            </a:r>
          </a:p>
        </p:txBody>
      </p:sp>
      <p:sp>
        <p:nvSpPr>
          <p:cNvPr id="4099" name="Rectangle 2"/>
          <p:cNvSpPr>
            <a:spLocks noChangeArrowheads="1"/>
          </p:cNvSpPr>
          <p:nvPr/>
        </p:nvSpPr>
        <p:spPr bwMode="auto">
          <a:xfrm>
            <a:off x="762000" y="1600200"/>
            <a:ext cx="79248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Aft>
                <a:spcPts val="1200"/>
              </a:spcAft>
              <a:buFont typeface="News Gothic MT"/>
              <a:buAutoNum type="arabicPeriod"/>
            </a:pPr>
            <a:r>
              <a:rPr lang="es-ES_tradnl" altLang="en-US" sz="2800">
                <a:latin typeface="News Gothic MT"/>
                <a:ea typeface="News Gothic MT"/>
                <a:cs typeface="News Gothic MT"/>
              </a:rPr>
              <a:t>¿Cuál es su nombre?</a:t>
            </a:r>
          </a:p>
          <a:p>
            <a:pPr eaLnBrk="1" hangingPunct="1">
              <a:spcAft>
                <a:spcPts val="1200"/>
              </a:spcAft>
              <a:buFont typeface="News Gothic MT"/>
              <a:buAutoNum type="arabicPeriod"/>
            </a:pPr>
            <a:r>
              <a:rPr lang="es-ES_tradnl" altLang="en-US" sz="2800">
                <a:latin typeface="News Gothic MT"/>
                <a:ea typeface="News Gothic MT"/>
                <a:cs typeface="News Gothic MT"/>
              </a:rPr>
              <a:t>¿Cuál es es la plaga que le molesta más?</a:t>
            </a:r>
          </a:p>
          <a:p>
            <a:pPr eaLnBrk="1" hangingPunct="1">
              <a:spcAft>
                <a:spcPts val="1200"/>
              </a:spcAft>
              <a:buFont typeface="News Gothic MT"/>
              <a:buAutoNum type="arabicPeriod"/>
            </a:pPr>
            <a:r>
              <a:rPr lang="es-ES_tradnl" altLang="en-US" sz="2800">
                <a:latin typeface="News Gothic MT"/>
                <a:ea typeface="News Gothic MT"/>
                <a:cs typeface="News Gothic MT"/>
              </a:rPr>
              <a:t>¿Qué le gustaría aprender el día de hoy?</a:t>
            </a:r>
          </a:p>
        </p:txBody>
      </p:sp>
      <p:sp>
        <p:nvSpPr>
          <p:cNvPr id="2" name="Footer Placeholder 1"/>
          <p:cNvSpPr>
            <a:spLocks noGrp="1"/>
          </p:cNvSpPr>
          <p:nvPr>
            <p:ph type="ftr" sz="quarter" idx="11"/>
          </p:nvPr>
        </p:nvSpPr>
        <p:spPr>
          <a:xfrm rot="5400000">
            <a:off x="6064978" y="5259578"/>
            <a:ext cx="5243643" cy="365125"/>
          </a:xfrm>
        </p:spPr>
        <p:txBody>
          <a:bodyPr/>
          <a:lstStyle/>
          <a:p>
            <a:pPr>
              <a:defRPr/>
            </a:pPr>
            <a:r>
              <a:rPr lang="en-US" dirty="0" smtClean="0"/>
              <a:t>(c) CCHP 2016</a:t>
            </a:r>
            <a:endParaRPr lang="en-US" dirty="0"/>
          </a:p>
        </p:txBody>
      </p:sp>
      <p:sp>
        <p:nvSpPr>
          <p:cNvPr id="3" name="Slide Number Placeholder 2"/>
          <p:cNvSpPr>
            <a:spLocks noGrp="1"/>
          </p:cNvSpPr>
          <p:nvPr>
            <p:ph type="sldNum" sz="quarter" idx="12"/>
          </p:nvPr>
        </p:nvSpPr>
        <p:spPr/>
        <p:txBody>
          <a:bodyPr/>
          <a:lstStyle/>
          <a:p>
            <a:pPr>
              <a:defRPr/>
            </a:pPr>
            <a:fld id="{012A2241-5F71-4318-8FF5-B70E6C46B8C4}" type="slidenum">
              <a:rPr lang="en-US" smtClean="0"/>
              <a:pPr>
                <a:defRPr/>
              </a:pPr>
              <a:t>2</a:t>
            </a:fld>
            <a:endParaRPr lang="en-US" dirty="0"/>
          </a:p>
        </p:txBody>
      </p:sp>
    </p:spTree>
    <p:extLst>
      <p:ext uri="{BB962C8B-B14F-4D97-AF65-F5344CB8AC3E}">
        <p14:creationId xmlns:p14="http://schemas.microsoft.com/office/powerpoint/2010/main" val="2804376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531813"/>
            <a:ext cx="8229600" cy="5857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smtClean="0">
                <a:latin typeface="News Gothic MT"/>
                <a:ea typeface="News Gothic MT"/>
                <a:cs typeface="News Gothic MT"/>
              </a:rPr>
              <a:t>¿QUÉ TAN COMÚN ES EL USO DE PESTICIDAS?</a:t>
            </a:r>
          </a:p>
        </p:txBody>
      </p:sp>
      <p:graphicFrame>
        <p:nvGraphicFramePr>
          <p:cNvPr id="5" name="Table 4"/>
          <p:cNvGraphicFramePr>
            <a:graphicFrameLocks noGrp="1"/>
          </p:cNvGraphicFramePr>
          <p:nvPr/>
        </p:nvGraphicFramePr>
        <p:xfrm>
          <a:off x="533400" y="1524000"/>
          <a:ext cx="8001000" cy="4090990"/>
        </p:xfrm>
        <a:graphic>
          <a:graphicData uri="http://schemas.openxmlformats.org/drawingml/2006/table">
            <a:tbl>
              <a:tblPr/>
              <a:tblGrid>
                <a:gridCol w="4000500"/>
                <a:gridCol w="4000500"/>
              </a:tblGrid>
              <a:tr h="884238">
                <a:tc gridSpan="2">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n-US" sz="2600" b="1" i="0" u="none" strike="noStrike" cap="none" normalizeH="0" baseline="0" smtClean="0">
                          <a:ln>
                            <a:noFill/>
                          </a:ln>
                          <a:solidFill>
                            <a:srgbClr val="FFFFFF"/>
                          </a:solidFill>
                          <a:effectLst/>
                          <a:latin typeface="News Gothic MT"/>
                          <a:ea typeface="MS PGothic" pitchFamily="34" charset="-128"/>
                        </a:rPr>
                        <a:t>Encuesta del Control de Plagas en Centros de Cuidado de Niños en California</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r>
              <a:tr h="611188">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n-US" sz="2200" b="1" i="0" u="none" strike="noStrike" cap="none" normalizeH="0" baseline="0" smtClean="0">
                          <a:ln>
                            <a:noFill/>
                          </a:ln>
                          <a:solidFill>
                            <a:srgbClr val="000000"/>
                          </a:solidFill>
                          <a:effectLst/>
                          <a:latin typeface="News Gothic MT"/>
                          <a:ea typeface="MS PGothic" pitchFamily="34" charset="-128"/>
                        </a:rPr>
                        <a:t>Existencia de plagas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altLang="en-US" sz="1800" b="0" i="0" u="none" strike="noStrike" cap="none" normalizeH="0" baseline="0" smtClean="0">
                          <a:ln>
                            <a:noFill/>
                          </a:ln>
                          <a:solidFill>
                            <a:srgbClr val="000000"/>
                          </a:solidFill>
                          <a:effectLst/>
                          <a:latin typeface="News Gothic MT"/>
                          <a:ea typeface="MS PGothic" pitchFamily="34" charset="-128"/>
                        </a:rPr>
                        <a:t>90%</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611188">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n-US" sz="2200" b="1" i="0" u="none" strike="noStrike" cap="none" normalizeH="0" baseline="0" smtClean="0">
                          <a:ln>
                            <a:noFill/>
                          </a:ln>
                          <a:solidFill>
                            <a:srgbClr val="000000"/>
                          </a:solidFill>
                          <a:effectLst/>
                          <a:latin typeface="News Gothic MT"/>
                          <a:ea typeface="MS PGothic" pitchFamily="34" charset="-128"/>
                        </a:rPr>
                        <a:t>Usan cualquier pesticida</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altLang="en-US" sz="1800" b="1" i="0" u="none" strike="noStrike" cap="none" normalizeH="0" baseline="0" smtClean="0">
                          <a:ln>
                            <a:noFill/>
                          </a:ln>
                          <a:solidFill>
                            <a:schemeClr val="tx1"/>
                          </a:solidFill>
                          <a:effectLst/>
                          <a:latin typeface="News Gothic MT"/>
                          <a:ea typeface="MS PGothic" pitchFamily="34" charset="-128"/>
                        </a:rPr>
                        <a:t>55%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11188">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n-US" sz="2200" b="1" i="0" u="none" strike="noStrike" cap="none" normalizeH="0" baseline="0" smtClean="0">
                          <a:ln>
                            <a:noFill/>
                          </a:ln>
                          <a:solidFill>
                            <a:srgbClr val="000000"/>
                          </a:solidFill>
                          <a:effectLst/>
                          <a:latin typeface="News Gothic MT"/>
                          <a:ea typeface="MS PGothic" pitchFamily="34" charset="-128"/>
                        </a:rPr>
                        <a:t>Usan spray o nebulizadores</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altLang="en-US" sz="1800" b="1" i="0" u="none" strike="noStrike" cap="none" normalizeH="0" baseline="0" smtClean="0">
                          <a:ln>
                            <a:noFill/>
                          </a:ln>
                          <a:solidFill>
                            <a:srgbClr val="000000"/>
                          </a:solidFill>
                          <a:effectLst/>
                          <a:latin typeface="News Gothic MT"/>
                          <a:ea typeface="MS PGothic" pitchFamily="34" charset="-128"/>
                        </a:rPr>
                        <a:t>47%</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r h="762000">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n-US" sz="2200" b="1" i="0" u="none" strike="noStrike" cap="none" normalizeH="0" baseline="0" smtClean="0">
                          <a:ln>
                            <a:noFill/>
                          </a:ln>
                          <a:solidFill>
                            <a:srgbClr val="000000"/>
                          </a:solidFill>
                          <a:effectLst/>
                          <a:latin typeface="News Gothic MT"/>
                          <a:ea typeface="MS PGothic" pitchFamily="34" charset="-128"/>
                        </a:rPr>
                        <a:t>Usan al menos una técnica de IPM</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altLang="en-US" sz="1800" b="0" i="0" u="none" strike="noStrike" cap="none" normalizeH="0" baseline="0" smtClean="0">
                          <a:ln>
                            <a:noFill/>
                          </a:ln>
                          <a:solidFill>
                            <a:srgbClr val="000000"/>
                          </a:solidFill>
                          <a:effectLst/>
                          <a:latin typeface="News Gothic MT"/>
                          <a:ea typeface="MS PGothic" pitchFamily="34" charset="-128"/>
                        </a:rPr>
                        <a:t>65%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r>
              <a:tr h="611188">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s-ES_tradnl" altLang="en-US" sz="2200" b="1" i="0" u="none" strike="noStrike" cap="none" normalizeH="0" baseline="0" smtClean="0">
                          <a:ln>
                            <a:noFill/>
                          </a:ln>
                          <a:solidFill>
                            <a:srgbClr val="000000"/>
                          </a:solidFill>
                          <a:effectLst/>
                          <a:latin typeface="News Gothic MT"/>
                          <a:ea typeface="MS PGothic" pitchFamily="34" charset="-128"/>
                        </a:rPr>
                        <a:t>Saben de IPM</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lvl1pPr defTabSz="457200" eaLnBrk="0" hangingPunct="0">
                        <a:spcBef>
                          <a:spcPct val="20000"/>
                        </a:spcBef>
                        <a:defRPr sz="2400">
                          <a:solidFill>
                            <a:schemeClr val="tx1"/>
                          </a:solidFill>
                          <a:latin typeface="GillSans"/>
                          <a:ea typeface="ヒラギノ角ゴ Pro W3"/>
                        </a:defRPr>
                      </a:lvl1pPr>
                      <a:lvl2pPr marL="37931725" indent="-37474525" defTabSz="457200" eaLnBrk="0" hangingPunct="0">
                        <a:spcAft>
                          <a:spcPts val="1200"/>
                        </a:spcAft>
                        <a:defRPr b="1">
                          <a:solidFill>
                            <a:schemeClr val="tx1"/>
                          </a:solidFill>
                          <a:latin typeface="News Gothic MT"/>
                          <a:ea typeface="News Gothic MT"/>
                          <a:cs typeface="News Gothic MT"/>
                        </a:defRPr>
                      </a:lvl2pPr>
                      <a:lvl3pPr eaLnBrk="0" hangingPunct="0">
                        <a:spcBef>
                          <a:spcPct val="20000"/>
                        </a:spcBef>
                        <a:spcAft>
                          <a:spcPts val="1200"/>
                        </a:spcAft>
                        <a:defRPr sz="2000">
                          <a:solidFill>
                            <a:schemeClr val="tx1"/>
                          </a:solidFill>
                          <a:latin typeface="News Gothic MT"/>
                          <a:ea typeface="News Gothic MT"/>
                          <a:cs typeface="News Gothic MT"/>
                        </a:defRPr>
                      </a:lvl3pPr>
                      <a:lvl4pPr eaLnBrk="0" hangingPunct="0">
                        <a:spcBef>
                          <a:spcPct val="20000"/>
                        </a:spcBef>
                        <a:spcAft>
                          <a:spcPts val="1200"/>
                        </a:spcAft>
                        <a:defRPr>
                          <a:solidFill>
                            <a:schemeClr val="tx1"/>
                          </a:solidFill>
                          <a:latin typeface="News Gothic MT"/>
                          <a:ea typeface="News Gothic MT"/>
                          <a:cs typeface="News Gothic MT"/>
                        </a:defRPr>
                      </a:lvl4pPr>
                      <a:lvl5pPr eaLnBrk="0" hangingPunct="0">
                        <a:spcBef>
                          <a:spcPct val="20000"/>
                        </a:spcBef>
                        <a:spcAft>
                          <a:spcPts val="1200"/>
                        </a:spcAft>
                        <a:defRPr sz="1000">
                          <a:solidFill>
                            <a:srgbClr val="7F7F7F"/>
                          </a:solidFill>
                          <a:latin typeface="GillSans Light"/>
                          <a:ea typeface="GillSans Light"/>
                          <a:cs typeface="GillSans Light"/>
                        </a:defRPr>
                      </a:lvl5pPr>
                      <a:lvl6pPr marL="457200" eaLnBrk="0" fontAlgn="base" hangingPunct="0">
                        <a:spcBef>
                          <a:spcPct val="20000"/>
                        </a:spcBef>
                        <a:spcAft>
                          <a:spcPts val="1200"/>
                        </a:spcAft>
                        <a:defRPr sz="1000">
                          <a:solidFill>
                            <a:srgbClr val="7F7F7F"/>
                          </a:solidFill>
                          <a:latin typeface="GillSans Light"/>
                          <a:ea typeface="GillSans Light"/>
                          <a:cs typeface="GillSans Light"/>
                        </a:defRPr>
                      </a:lvl6pPr>
                      <a:lvl7pPr marL="914400" eaLnBrk="0" fontAlgn="base" hangingPunct="0">
                        <a:spcBef>
                          <a:spcPct val="20000"/>
                        </a:spcBef>
                        <a:spcAft>
                          <a:spcPts val="1200"/>
                        </a:spcAft>
                        <a:defRPr sz="1000">
                          <a:solidFill>
                            <a:srgbClr val="7F7F7F"/>
                          </a:solidFill>
                          <a:latin typeface="GillSans Light"/>
                          <a:ea typeface="GillSans Light"/>
                          <a:cs typeface="GillSans Light"/>
                        </a:defRPr>
                      </a:lvl7pPr>
                      <a:lvl8pPr marL="1371600" eaLnBrk="0" fontAlgn="base" hangingPunct="0">
                        <a:spcBef>
                          <a:spcPct val="20000"/>
                        </a:spcBef>
                        <a:spcAft>
                          <a:spcPts val="1200"/>
                        </a:spcAft>
                        <a:defRPr sz="1000">
                          <a:solidFill>
                            <a:srgbClr val="7F7F7F"/>
                          </a:solidFill>
                          <a:latin typeface="GillSans Light"/>
                          <a:ea typeface="GillSans Light"/>
                          <a:cs typeface="GillSans Light"/>
                        </a:defRPr>
                      </a:lvl8pPr>
                      <a:lvl9pPr marL="1828800" eaLnBrk="0" fontAlgn="base" hangingPunct="0">
                        <a:spcBef>
                          <a:spcPct val="20000"/>
                        </a:spcBef>
                        <a:spcAft>
                          <a:spcPts val="1200"/>
                        </a:spcAft>
                        <a:defRPr sz="1000">
                          <a:solidFill>
                            <a:srgbClr val="7F7F7F"/>
                          </a:solidFill>
                          <a:latin typeface="GillSans Light"/>
                          <a:ea typeface="GillSans Light"/>
                          <a:cs typeface="GillSans Light"/>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s-ES_tradnl" altLang="en-US" sz="1800" b="0" i="0" u="none" strike="noStrike" cap="none" normalizeH="0" baseline="0" smtClean="0">
                          <a:ln>
                            <a:noFill/>
                          </a:ln>
                          <a:solidFill>
                            <a:srgbClr val="000000"/>
                          </a:solidFill>
                          <a:effectLst/>
                          <a:latin typeface="News Gothic MT"/>
                          <a:ea typeface="MS PGothic" pitchFamily="34" charset="-128"/>
                        </a:rPr>
                        <a:t>25%</a:t>
                      </a:r>
                    </a:p>
                  </a:txBody>
                  <a:tcPr marT="45715" marB="4571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r>
            </a:tbl>
          </a:graphicData>
        </a:graphic>
      </p:graphicFrame>
      <p:sp>
        <p:nvSpPr>
          <p:cNvPr id="6" name="Oval 5"/>
          <p:cNvSpPr/>
          <p:nvPr/>
        </p:nvSpPr>
        <p:spPr>
          <a:xfrm>
            <a:off x="0" y="2770188"/>
            <a:ext cx="9144000" cy="15732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s-ES_tradnl" altLang="en-US" sz="1800" smtClean="0">
              <a:solidFill>
                <a:srgbClr val="FFFFFF"/>
              </a:solidFill>
              <a:latin typeface="News Gothic MT"/>
              <a:ea typeface="News Gothic MT"/>
              <a:cs typeface="News Gothic MT"/>
            </a:endParaRPr>
          </a:p>
        </p:txBody>
      </p:sp>
      <p:sp>
        <p:nvSpPr>
          <p:cNvPr id="7" name="Rectangle 6"/>
          <p:cNvSpPr>
            <a:spLocks noChangeArrowheads="1"/>
          </p:cNvSpPr>
          <p:nvPr/>
        </p:nvSpPr>
        <p:spPr bwMode="auto">
          <a:xfrm>
            <a:off x="4546600" y="2489200"/>
            <a:ext cx="3987800" cy="3251200"/>
          </a:xfrm>
          <a:prstGeom prst="rect">
            <a:avLst/>
          </a:prstGeom>
          <a:solidFill>
            <a:schemeClr val="bg1"/>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s-ES_tradnl" altLang="en-US" sz="1800" smtClean="0">
              <a:solidFill>
                <a:srgbClr val="FFFFFF"/>
              </a:solidFill>
              <a:latin typeface="News Gothic MT"/>
              <a:ea typeface="News Gothic MT"/>
              <a:cs typeface="News Gothic MT"/>
            </a:endParaRPr>
          </a:p>
        </p:txBody>
      </p:sp>
      <p:sp>
        <p:nvSpPr>
          <p:cNvPr id="26651"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F0E4DCA-41C8-4E89-9F53-96295BF7FADA}" type="slidenum">
              <a:rPr lang="es-ES_tradnl" altLang="en-US" sz="1200">
                <a:solidFill>
                  <a:srgbClr val="898989"/>
                </a:solidFill>
                <a:latin typeface="News Gothic MT"/>
                <a:ea typeface="News Gothic MT"/>
                <a:cs typeface="News Gothic MT"/>
              </a:rPr>
              <a:pPr eaLnBrk="1" hangingPunct="1"/>
              <a:t>20</a:t>
            </a:fld>
            <a:endParaRPr lang="es-ES_tradnl" altLang="en-US" sz="1200">
              <a:solidFill>
                <a:srgbClr val="898989"/>
              </a:solidFill>
              <a:latin typeface="News Gothic MT"/>
              <a:ea typeface="News Gothic MT"/>
              <a:cs typeface="News Gothic MT"/>
            </a:endParaRPr>
          </a:p>
        </p:txBody>
      </p:sp>
      <p:sp>
        <p:nvSpPr>
          <p:cNvPr id="26652" name="Rectangle 8"/>
          <p:cNvSpPr>
            <a:spLocks noChangeArrowheads="1"/>
          </p:cNvSpPr>
          <p:nvPr/>
        </p:nvSpPr>
        <p:spPr bwMode="auto">
          <a:xfrm>
            <a:off x="174625" y="5581650"/>
            <a:ext cx="87995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000">
                <a:latin typeface="News Gothic MT"/>
                <a:ea typeface="News Gothic MT"/>
                <a:cs typeface="News Gothic MT"/>
              </a:rPr>
              <a:t>Bradman, A. , Dobson, C., Leonard, V. &amp; Messenger, B. (2010). </a:t>
            </a:r>
            <a:r>
              <a:rPr lang="es-ES_tradnl" altLang="en-US" sz="1000" i="1">
                <a:latin typeface="News Gothic MT"/>
                <a:ea typeface="News Gothic MT"/>
                <a:cs typeface="News Gothic MT"/>
              </a:rPr>
              <a:t>Pest Management and Pesticide Use in California Child Care Centers, Center for Children’ s </a:t>
            </a:r>
            <a:r>
              <a:rPr lang="es-ES_tradnl" altLang="en-US" sz="1000">
                <a:latin typeface="News Gothic MT"/>
                <a:ea typeface="News Gothic MT"/>
                <a:cs typeface="News Gothic MT"/>
              </a:rPr>
              <a:t>Environmental Health Research, School of Public Health, UC Berkeley at apps.cdpr.ca.gov/schoolipm/childcare/pest_mgt_childcare.pdf.</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4766268"/>
      </p:ext>
    </p:extLst>
  </p:cSld>
  <p:clrMapOvr>
    <a:masterClrMapping/>
  </p:clrMapOvr>
  <p:transition advTm="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grpId="0"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10EB8E62-6519-4FB2-AB7C-DB288D10BA84}" type="slidenum">
              <a:rPr lang="en-US" smtClean="0"/>
              <a:pPr>
                <a:defRPr/>
              </a:pPr>
              <a:t>21</a:t>
            </a:fld>
            <a:endParaRPr lang="en-US" dirty="0"/>
          </a:p>
        </p:txBody>
      </p:sp>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772" y="283780"/>
            <a:ext cx="6280456" cy="50243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ooter Placeholder 3"/>
          <p:cNvSpPr>
            <a:spLocks noGrp="1"/>
          </p:cNvSpPr>
          <p:nvPr>
            <p:ph type="ftr" sz="quarter" idx="11"/>
          </p:nvPr>
        </p:nvSpPr>
        <p:spPr>
          <a:xfrm rot="5400000">
            <a:off x="4784724" y="4908550"/>
            <a:ext cx="8229600" cy="365125"/>
          </a:xfrm>
        </p:spPr>
        <p:txBody>
          <a:bodyPr/>
          <a:lstStyle/>
          <a:p>
            <a:pPr>
              <a:defRPr/>
            </a:pPr>
            <a:r>
              <a:rPr lang="en-US" smtClean="0"/>
              <a:t>(c) CCHP 2016</a:t>
            </a:r>
            <a:endParaRPr lang="en-US" dirty="0"/>
          </a:p>
        </p:txBody>
      </p:sp>
      <p:sp>
        <p:nvSpPr>
          <p:cNvPr id="2" name="TextBox 1"/>
          <p:cNvSpPr txBox="1"/>
          <p:nvPr/>
        </p:nvSpPr>
        <p:spPr>
          <a:xfrm>
            <a:off x="1384541" y="5520690"/>
            <a:ext cx="6374918" cy="646331"/>
          </a:xfrm>
          <a:prstGeom prst="rect">
            <a:avLst/>
          </a:prstGeom>
          <a:noFill/>
        </p:spPr>
        <p:txBody>
          <a:bodyPr wrap="square" rtlCol="0">
            <a:spAutoFit/>
          </a:bodyPr>
          <a:lstStyle/>
          <a:p>
            <a:pPr algn="ctr"/>
            <a:r>
              <a:rPr lang="en-US" dirty="0" smtClean="0"/>
              <a:t>  </a:t>
            </a:r>
            <a:endParaRPr lang="en-US" dirty="0"/>
          </a:p>
          <a:p>
            <a:endParaRPr lang="en-US" dirty="0"/>
          </a:p>
        </p:txBody>
      </p:sp>
    </p:spTree>
    <p:extLst>
      <p:ext uri="{BB962C8B-B14F-4D97-AF65-F5344CB8AC3E}">
        <p14:creationId xmlns:p14="http://schemas.microsoft.com/office/powerpoint/2010/main" val="23825618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0" y="381000"/>
            <a:ext cx="91440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sz="2900" cap="none" smtClean="0">
                <a:latin typeface="News Gothic MT"/>
                <a:ea typeface="News Gothic MT"/>
                <a:cs typeface="News Gothic MT"/>
              </a:rPr>
              <a:t>¿QUÉ ES EL MANEJO INTEGRADO DE PLAGAS?</a:t>
            </a:r>
          </a:p>
        </p:txBody>
      </p:sp>
      <p:sp>
        <p:nvSpPr>
          <p:cNvPr id="3" name="Content Placeholder 2"/>
          <p:cNvSpPr>
            <a:spLocks noGrp="1"/>
          </p:cNvSpPr>
          <p:nvPr>
            <p:ph idx="1"/>
          </p:nvPr>
        </p:nvSpPr>
        <p:spPr>
          <a:xfrm>
            <a:off x="472806" y="1980863"/>
            <a:ext cx="4650037" cy="3605271"/>
          </a:xfrm>
        </p:spPr>
        <p:txBody>
          <a:bodyPr vert="horz" wrap="square" lIns="91440" tIns="45720" rIns="91440" bIns="45720" numCol="1" anchor="t" anchorCtr="0" compatLnSpc="1">
            <a:prstTxWarp prst="textNoShape">
              <a:avLst/>
            </a:prstTxWarp>
            <a:normAutofit/>
          </a:bodyPr>
          <a:lstStyle/>
          <a:p>
            <a:pPr eaLnBrk="1" hangingPunct="1">
              <a:defRPr/>
            </a:pPr>
            <a:r>
              <a:rPr lang="es-ES" sz="2000" dirty="0" smtClean="0"/>
              <a:t>la </a:t>
            </a:r>
            <a:r>
              <a:rPr lang="es-ES" sz="2000" dirty="0"/>
              <a:t>prevención de infestaciones</a:t>
            </a:r>
            <a:r>
              <a:rPr lang="es-ES" sz="2000" dirty="0" smtClean="0"/>
              <a:t>,</a:t>
            </a:r>
          </a:p>
          <a:p>
            <a:pPr eaLnBrk="1" hangingPunct="1">
              <a:defRPr/>
            </a:pPr>
            <a:r>
              <a:rPr lang="es-ES" sz="2000" dirty="0" smtClean="0"/>
              <a:t>la </a:t>
            </a:r>
            <a:r>
              <a:rPr lang="es-ES" sz="2000" dirty="0"/>
              <a:t>vigilancia de plagas, </a:t>
            </a:r>
            <a:endParaRPr lang="es-ES" sz="2000" dirty="0" smtClean="0"/>
          </a:p>
          <a:p>
            <a:pPr eaLnBrk="1" hangingPunct="1">
              <a:defRPr/>
            </a:pPr>
            <a:r>
              <a:rPr lang="es-ES" sz="2000" dirty="0" smtClean="0"/>
              <a:t>la </a:t>
            </a:r>
            <a:r>
              <a:rPr lang="es-ES" sz="2000" dirty="0"/>
              <a:t>reducción del uso de pesticidas nocivos y </a:t>
            </a:r>
            <a:endParaRPr lang="es-ES" sz="2000" dirty="0" smtClean="0"/>
          </a:p>
          <a:p>
            <a:pPr eaLnBrk="1" hangingPunct="1">
              <a:defRPr/>
            </a:pPr>
            <a:r>
              <a:rPr lang="es-ES" sz="2000" dirty="0" smtClean="0"/>
              <a:t>la </a:t>
            </a:r>
            <a:r>
              <a:rPr lang="es-ES" sz="2000" dirty="0"/>
              <a:t>disminución de los riesgos de salud para las personas y el </a:t>
            </a:r>
            <a:r>
              <a:rPr lang="es-ES" sz="2000" dirty="0" smtClean="0"/>
              <a:t>medioambiente</a:t>
            </a:r>
            <a:endParaRPr lang="es-ES_tradnl" altLang="en-US" sz="2200" dirty="0" smtClean="0">
              <a:latin typeface="News Gothic MT"/>
              <a:ea typeface="News Gothic MT"/>
              <a:cs typeface="News Gothic MT"/>
            </a:endParaRPr>
          </a:p>
          <a:p>
            <a:pPr eaLnBrk="1" hangingPunct="1">
              <a:lnSpc>
                <a:spcPct val="20000"/>
              </a:lnSpc>
              <a:spcBef>
                <a:spcPct val="0"/>
              </a:spcBef>
              <a:buFontTx/>
              <a:buNone/>
              <a:defRPr/>
            </a:pPr>
            <a:endParaRPr lang="es-ES_tradnl" altLang="en-US" sz="2400" dirty="0" smtClean="0">
              <a:latin typeface="News Gothic MT"/>
              <a:ea typeface="News Gothic MT"/>
              <a:cs typeface="News Gothic MT"/>
            </a:endParaRPr>
          </a:p>
        </p:txBody>
      </p:sp>
      <p:sp>
        <p:nvSpPr>
          <p:cNvPr id="2867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89915F2-E765-43F4-B5E4-D6E96A661A83}" type="slidenum">
              <a:rPr lang="es-ES_tradnl" altLang="en-US" sz="1200">
                <a:solidFill>
                  <a:srgbClr val="898989"/>
                </a:solidFill>
                <a:latin typeface="News Gothic MT"/>
                <a:ea typeface="News Gothic MT"/>
                <a:cs typeface="News Gothic MT"/>
              </a:rPr>
              <a:pPr eaLnBrk="1" hangingPunct="1"/>
              <a:t>22</a:t>
            </a:fld>
            <a:endParaRPr lang="es-ES_tradnl" altLang="en-US" sz="1200">
              <a:solidFill>
                <a:srgbClr val="898989"/>
              </a:solidFill>
              <a:latin typeface="News Gothic MT"/>
              <a:ea typeface="News Gothic MT"/>
              <a:cs typeface="News Gothic MT"/>
            </a:endParaRPr>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668306" y="1844832"/>
            <a:ext cx="2578578" cy="3865934"/>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380081" y="965200"/>
            <a:ext cx="8191041" cy="1015663"/>
          </a:xfrm>
          <a:prstGeom prst="rect">
            <a:avLst/>
          </a:prstGeom>
        </p:spPr>
        <p:txBody>
          <a:bodyPr wrap="square">
            <a:spAutoFit/>
          </a:bodyPr>
          <a:lstStyle/>
          <a:p>
            <a:r>
              <a:rPr lang="es-ES" sz="2000" dirty="0"/>
              <a:t>El manejo integrado de </a:t>
            </a:r>
            <a:r>
              <a:rPr lang="es-ES" sz="2000" dirty="0" err="1"/>
              <a:t>plagas,conocido</a:t>
            </a:r>
            <a:r>
              <a:rPr lang="es-ES" sz="2000" dirty="0"/>
              <a:t> también por las siglas IPM (</a:t>
            </a:r>
            <a:r>
              <a:rPr lang="es-ES" sz="2000" dirty="0" err="1"/>
              <a:t>Integrated</a:t>
            </a:r>
            <a:r>
              <a:rPr lang="es-ES" sz="2000" dirty="0"/>
              <a:t> Pest Management), es un método de control de plagas con énfasis </a:t>
            </a:r>
            <a:r>
              <a:rPr lang="es-ES" sz="2000" dirty="0" smtClean="0"/>
              <a:t>en: </a:t>
            </a:r>
            <a:endParaRPr lang="en-US" sz="20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2693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6E389"/>
            </a:gs>
            <a:gs pos="100000">
              <a:srgbClr val="FFFFFF">
                <a:alpha val="70000"/>
              </a:srgbClr>
            </a:gs>
          </a:gsLst>
          <a:lin ang="16200000" scaled="0"/>
          <a:tileRect/>
        </a:gradFill>
        <a:effectLst/>
      </p:bgPr>
    </p:bg>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98" t="10615" r="58349" b="4125"/>
          <a:stretch/>
        </p:blipFill>
        <p:spPr bwMode="auto">
          <a:xfrm>
            <a:off x="1211914" y="-120867"/>
            <a:ext cx="6720173" cy="69905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descr="row of pests.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7036" y="-114300"/>
            <a:ext cx="4572000" cy="539675"/>
          </a:xfrm>
          <a:prstGeom prst="rect">
            <a:avLst/>
          </a:prstGeom>
        </p:spPr>
      </p:pic>
      <p:pic>
        <p:nvPicPr>
          <p:cNvPr id="6" name="Picture 5" descr="row of pests.jpg"/>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4524964" y="-114300"/>
            <a:ext cx="4572000" cy="539675"/>
          </a:xfrm>
          <a:prstGeom prst="rect">
            <a:avLst/>
          </a:prstGeom>
        </p:spPr>
      </p:pic>
      <p:sp>
        <p:nvSpPr>
          <p:cNvPr id="8" name="5-Point Star 7"/>
          <p:cNvSpPr/>
          <p:nvPr/>
        </p:nvSpPr>
        <p:spPr>
          <a:xfrm>
            <a:off x="5571897" y="505112"/>
            <a:ext cx="499319" cy="471200"/>
          </a:xfrm>
          <a:prstGeom prst="star5">
            <a:avLst/>
          </a:prstGeom>
          <a:solidFill>
            <a:srgbClr val="FFC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15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5363" y="2725738"/>
            <a:ext cx="2436812" cy="23637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7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588" y="4100513"/>
            <a:ext cx="2278062" cy="18605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t="9518"/>
          <a:stretch>
            <a:fillRect/>
          </a:stretch>
        </p:blipFill>
        <p:spPr bwMode="auto">
          <a:xfrm>
            <a:off x="444500" y="2995613"/>
            <a:ext cx="1023938" cy="8239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44" descr="Doorway - Broken Doorsweep-j_jochi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7300" y="1128713"/>
            <a:ext cx="1725613" cy="21320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bwMode="auto">
          <a:xfrm>
            <a:off x="0" y="401638"/>
            <a:ext cx="83820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sz="2900" cap="none" dirty="0" smtClean="0">
                <a:latin typeface="News Gothic MT"/>
                <a:ea typeface="News Gothic MT"/>
                <a:cs typeface="News Gothic MT"/>
              </a:rPr>
              <a:t>PREVENCIÓN: MANTENGA A LAS PLAGAS AFUERA</a:t>
            </a:r>
          </a:p>
        </p:txBody>
      </p:sp>
      <p:sp>
        <p:nvSpPr>
          <p:cNvPr id="3" name="Content Placeholder 2"/>
          <p:cNvSpPr txBox="1">
            <a:spLocks/>
          </p:cNvSpPr>
          <p:nvPr/>
        </p:nvSpPr>
        <p:spPr bwMode="auto">
          <a:xfrm>
            <a:off x="609600" y="459422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buFont typeface="Arial" pitchFamily="34" charset="0"/>
              <a:buNone/>
            </a:pPr>
            <a:endParaRPr lang="es-ES_tradnl" altLang="en-US" sz="3200">
              <a:latin typeface="News Gothic MT"/>
              <a:ea typeface="News Gothic MT"/>
              <a:cs typeface="News Gothic MT"/>
            </a:endParaRPr>
          </a:p>
        </p:txBody>
      </p:sp>
      <p:sp>
        <p:nvSpPr>
          <p:cNvPr id="15" name="Right Arrow 14"/>
          <p:cNvSpPr>
            <a:spLocks noChangeArrowheads="1"/>
          </p:cNvSpPr>
          <p:nvPr/>
        </p:nvSpPr>
        <p:spPr bwMode="auto">
          <a:xfrm>
            <a:off x="3870325" y="1641475"/>
            <a:ext cx="647700" cy="284163"/>
          </a:xfrm>
          <a:prstGeom prst="rightArrow">
            <a:avLst>
              <a:gd name="adj1" fmla="val 50000"/>
              <a:gd name="adj2" fmla="val 49997"/>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s-ES_tradnl" altLang="en-US" sz="1800" smtClean="0">
              <a:solidFill>
                <a:srgbClr val="FFFFFF"/>
              </a:solidFill>
              <a:latin typeface="News Gothic MT"/>
              <a:ea typeface="News Gothic MT"/>
              <a:cs typeface="News Gothic MT"/>
            </a:endParaRPr>
          </a:p>
        </p:txBody>
      </p:sp>
      <p:pic>
        <p:nvPicPr>
          <p:cNvPr id="2048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888" y="1204913"/>
            <a:ext cx="3171825" cy="17907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descr="C:\Documents and Settings\research\My Documents\evie\images\CaulkingFaucetGap.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67388" y="3022600"/>
            <a:ext cx="2974975" cy="19748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TextBox 8"/>
          <p:cNvSpPr txBox="1">
            <a:spLocks noChangeArrowheads="1"/>
          </p:cNvSpPr>
          <p:nvPr/>
        </p:nvSpPr>
        <p:spPr bwMode="auto">
          <a:xfrm>
            <a:off x="4343400" y="5029200"/>
            <a:ext cx="4191000" cy="369888"/>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Selle aberturas alrededor de tubos</a:t>
            </a:r>
          </a:p>
        </p:txBody>
      </p:sp>
      <p:sp>
        <p:nvSpPr>
          <p:cNvPr id="17" name="Right Arrow 16"/>
          <p:cNvSpPr>
            <a:spLocks noChangeArrowheads="1"/>
          </p:cNvSpPr>
          <p:nvPr/>
        </p:nvSpPr>
        <p:spPr bwMode="auto">
          <a:xfrm>
            <a:off x="4911725" y="3770313"/>
            <a:ext cx="647700" cy="284162"/>
          </a:xfrm>
          <a:prstGeom prst="rightArrow">
            <a:avLst>
              <a:gd name="adj1" fmla="val 50000"/>
              <a:gd name="adj2" fmla="val 49998"/>
            </a:avLst>
          </a:prstGeom>
          <a:solidFill>
            <a:schemeClr val="tx1"/>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s-ES_tradnl" altLang="en-US" sz="1800" smtClean="0">
              <a:solidFill>
                <a:srgbClr val="FFFFFF"/>
              </a:solidFill>
              <a:latin typeface="News Gothic MT"/>
              <a:ea typeface="News Gothic MT"/>
              <a:cs typeface="News Gothic MT"/>
            </a:endParaRPr>
          </a:p>
        </p:txBody>
      </p:sp>
      <p:sp>
        <p:nvSpPr>
          <p:cNvPr id="16" name="TextBox 15"/>
          <p:cNvSpPr txBox="1">
            <a:spLocks noChangeArrowheads="1"/>
          </p:cNvSpPr>
          <p:nvPr/>
        </p:nvSpPr>
        <p:spPr bwMode="auto">
          <a:xfrm>
            <a:off x="304800" y="5562600"/>
            <a:ext cx="3889375" cy="369888"/>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Parche los huecos en mosquiteros</a:t>
            </a:r>
          </a:p>
        </p:txBody>
      </p:sp>
      <p:sp>
        <p:nvSpPr>
          <p:cNvPr id="19" name="Slide Number Placeholder 1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57A0CA1-E1F8-4A57-8060-71181D475C38}" type="slidenum">
              <a:rPr lang="es-ES_tradnl" altLang="en-US" sz="1200">
                <a:solidFill>
                  <a:srgbClr val="898989"/>
                </a:solidFill>
                <a:latin typeface="News Gothic MT"/>
                <a:ea typeface="News Gothic MT"/>
                <a:cs typeface="News Gothic MT"/>
              </a:rPr>
              <a:pPr eaLnBrk="1" hangingPunct="1"/>
              <a:t>24</a:t>
            </a:fld>
            <a:endParaRPr lang="es-ES_tradnl" altLang="en-US" sz="1200">
              <a:solidFill>
                <a:srgbClr val="898989"/>
              </a:solidFill>
              <a:latin typeface="News Gothic MT"/>
              <a:ea typeface="News Gothic MT"/>
              <a:cs typeface="News Gothic MT"/>
            </a:endParaRPr>
          </a:p>
        </p:txBody>
      </p:sp>
      <p:sp>
        <p:nvSpPr>
          <p:cNvPr id="7" name="TextBox 6"/>
          <p:cNvSpPr txBox="1">
            <a:spLocks noChangeArrowheads="1"/>
          </p:cNvSpPr>
          <p:nvPr/>
        </p:nvSpPr>
        <p:spPr bwMode="auto">
          <a:xfrm>
            <a:off x="2995613" y="1973263"/>
            <a:ext cx="2414587" cy="1200150"/>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Selle o bloquee los espacios entre las puertas.</a:t>
            </a:r>
          </a:p>
          <a:p>
            <a:pPr eaLnBrk="1" hangingPunct="1"/>
            <a:r>
              <a:rPr lang="es-ES_tradnl" altLang="en-US" sz="1800">
                <a:latin typeface="News Gothic MT"/>
                <a:ea typeface="News Gothic MT"/>
                <a:cs typeface="News Gothic MT"/>
              </a:rPr>
              <a:t>Instale guardapolvos.</a:t>
            </a:r>
          </a:p>
        </p:txBody>
      </p:sp>
      <p:sp>
        <p:nvSpPr>
          <p:cNvPr id="22" name="Content Placeholder 2"/>
          <p:cNvSpPr txBox="1">
            <a:spLocks/>
          </p:cNvSpPr>
          <p:nvPr/>
        </p:nvSpPr>
        <p:spPr>
          <a:xfrm>
            <a:off x="1219200" y="3200400"/>
            <a:ext cx="6650038" cy="1522413"/>
          </a:xfrm>
          <a:prstGeom prst="rect">
            <a:avLst/>
          </a:prstGeom>
          <a:solidFill>
            <a:schemeClr val="accent6">
              <a:lumMod val="75000"/>
            </a:schemeClr>
          </a:solidFill>
          <a:ln w="25400">
            <a:solidFill>
              <a:schemeClr val="tx1"/>
            </a:solidFill>
          </a:ln>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buClr>
                <a:schemeClr val="tx1"/>
              </a:buClr>
              <a:defRPr/>
            </a:pPr>
            <a:r>
              <a:rPr lang="es-ES_tradnl" altLang="en-US" sz="2800" b="1" smtClean="0">
                <a:latin typeface="News Gothic MT"/>
                <a:ea typeface="News Gothic MT"/>
                <a:cs typeface="News Gothic MT"/>
              </a:rPr>
              <a:t>Mensaje a recordar: </a:t>
            </a:r>
            <a:r>
              <a:rPr lang="es-ES_tradnl" altLang="en-US" sz="2800" smtClean="0">
                <a:latin typeface="News Gothic MT"/>
                <a:ea typeface="News Gothic MT"/>
                <a:cs typeface="News Gothic MT"/>
              </a:rPr>
              <a:t>Cierre vías de acceso para que las plagas no se metan a sus instalaciones.</a:t>
            </a:r>
          </a:p>
        </p:txBody>
      </p:sp>
      <p:pic>
        <p:nvPicPr>
          <p:cNvPr id="1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0435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par>
                                <p:cTn id="24" presetID="9" presetClass="emph" presetSubtype="0" nodeType="withEffect">
                                  <p:stCondLst>
                                    <p:cond delay="0"/>
                                  </p:stCondLst>
                                  <p:childTnLst>
                                    <p:set>
                                      <p:cBhvr rctx="PPT">
                                        <p:cTn id="25" dur="indefinite"/>
                                        <p:tgtEl>
                                          <p:spTgt spid="7170"/>
                                        </p:tgtEl>
                                        <p:attrNameLst>
                                          <p:attrName>style.opacity</p:attrName>
                                        </p:attrNameLst>
                                      </p:cBhvr>
                                      <p:to>
                                        <p:strVal val="0.5"/>
                                      </p:to>
                                    </p:set>
                                    <p:animEffect filter="image" prLst="opacity: 0.5">
                                      <p:cBhvr rctx="IE">
                                        <p:cTn id="26" dur="indefinite"/>
                                        <p:tgtEl>
                                          <p:spTgt spid="7170"/>
                                        </p:tgtEl>
                                      </p:cBhvr>
                                    </p:animEffect>
                                  </p:childTnLst>
                                </p:cTn>
                              </p:par>
                              <p:par>
                                <p:cTn id="27" presetID="9" presetClass="emph" presetSubtype="0" nodeType="withEffect">
                                  <p:stCondLst>
                                    <p:cond delay="0"/>
                                  </p:stCondLst>
                                  <p:childTnLst>
                                    <p:set>
                                      <p:cBhvr rctx="PPT">
                                        <p:cTn id="28" dur="indefinite"/>
                                        <p:tgtEl>
                                          <p:spTgt spid="20"/>
                                        </p:tgtEl>
                                        <p:attrNameLst>
                                          <p:attrName>style.opacity</p:attrName>
                                        </p:attrNameLst>
                                      </p:cBhvr>
                                      <p:to>
                                        <p:strVal val="0.5"/>
                                      </p:to>
                                    </p:set>
                                    <p:animEffect filter="image" prLst="opacity: 0.5">
                                      <p:cBhvr rctx="IE">
                                        <p:cTn id="29" dur="indefinite"/>
                                        <p:tgtEl>
                                          <p:spTgt spid="20"/>
                                        </p:tgtEl>
                                      </p:cBhvr>
                                    </p:animEffect>
                                  </p:childTnLst>
                                </p:cTn>
                              </p:par>
                              <p:par>
                                <p:cTn id="30" presetID="9" presetClass="emph" presetSubtype="0" grpId="0" nodeType="withEffect">
                                  <p:stCondLst>
                                    <p:cond delay="0"/>
                                  </p:stCondLst>
                                  <p:childTnLst>
                                    <p:set>
                                      <p:cBhvr rctx="PPT">
                                        <p:cTn id="31" dur="indefinite"/>
                                        <p:tgtEl>
                                          <p:spTgt spid="2"/>
                                        </p:tgtEl>
                                        <p:attrNameLst>
                                          <p:attrName>style.opacity</p:attrName>
                                        </p:attrNameLst>
                                      </p:cBhvr>
                                      <p:to>
                                        <p:strVal val="0.5"/>
                                      </p:to>
                                    </p:set>
                                    <p:animEffect filter="image" prLst="opacity: 0.5">
                                      <p:cBhvr rctx="IE">
                                        <p:cTn id="32" dur="indefinite"/>
                                        <p:tgtEl>
                                          <p:spTgt spid="2"/>
                                        </p:tgtEl>
                                      </p:cBhvr>
                                    </p:animEffect>
                                  </p:childTnLst>
                                </p:cTn>
                              </p:par>
                              <p:par>
                                <p:cTn id="33" presetID="9" presetClass="emph" presetSubtype="0" grpId="0" nodeType="withEffect" nodePh="1">
                                  <p:stCondLst>
                                    <p:cond delay="0"/>
                                  </p:stCondLst>
                                  <p:endCondLst>
                                    <p:cond evt="begin" delay="0">
                                      <p:tn val="33"/>
                                    </p:cond>
                                  </p:endCondLst>
                                  <p:childTnLst>
                                    <p:set>
                                      <p:cBhvr rctx="PPT">
                                        <p:cTn id="34" dur="indefinite"/>
                                        <p:tgtEl>
                                          <p:spTgt spid="3"/>
                                        </p:tgtEl>
                                        <p:attrNameLst>
                                          <p:attrName>style.opacity</p:attrName>
                                        </p:attrNameLst>
                                      </p:cBhvr>
                                      <p:to>
                                        <p:strVal val="0.5"/>
                                      </p:to>
                                    </p:set>
                                    <p:animEffect filter="image" prLst="opacity: 0.5">
                                      <p:cBhvr rctx="IE">
                                        <p:cTn id="35" dur="indefinite"/>
                                        <p:tgtEl>
                                          <p:spTgt spid="3"/>
                                        </p:tgtEl>
                                      </p:cBhvr>
                                    </p:animEffect>
                                  </p:childTnLst>
                                </p:cTn>
                              </p:par>
                              <p:par>
                                <p:cTn id="36" presetID="9" presetClass="emph" presetSubtype="0" grpId="0" nodeType="withEffect">
                                  <p:stCondLst>
                                    <p:cond delay="0"/>
                                  </p:stCondLst>
                                  <p:childTnLst>
                                    <p:set>
                                      <p:cBhvr rctx="PPT">
                                        <p:cTn id="37" dur="indefinite"/>
                                        <p:tgtEl>
                                          <p:spTgt spid="15"/>
                                        </p:tgtEl>
                                        <p:attrNameLst>
                                          <p:attrName>style.opacity</p:attrName>
                                        </p:attrNameLst>
                                      </p:cBhvr>
                                      <p:to>
                                        <p:strVal val="0.5"/>
                                      </p:to>
                                    </p:set>
                                    <p:animEffect filter="image" prLst="opacity: 0.5">
                                      <p:cBhvr rctx="IE">
                                        <p:cTn id="38" dur="indefinite"/>
                                        <p:tgtEl>
                                          <p:spTgt spid="15"/>
                                        </p:tgtEl>
                                      </p:cBhvr>
                                    </p:animEffect>
                                  </p:childTnLst>
                                </p:cTn>
                              </p:par>
                              <p:par>
                                <p:cTn id="39" presetID="9" presetClass="emph" presetSubtype="0" nodeType="withEffect">
                                  <p:stCondLst>
                                    <p:cond delay="0"/>
                                  </p:stCondLst>
                                  <p:childTnLst>
                                    <p:set>
                                      <p:cBhvr rctx="PPT">
                                        <p:cTn id="40" dur="indefinite"/>
                                        <p:tgtEl>
                                          <p:spTgt spid="20482"/>
                                        </p:tgtEl>
                                        <p:attrNameLst>
                                          <p:attrName>style.opacity</p:attrName>
                                        </p:attrNameLst>
                                      </p:cBhvr>
                                      <p:to>
                                        <p:strVal val="0.5"/>
                                      </p:to>
                                    </p:set>
                                    <p:animEffect filter="image" prLst="opacity: 0.5">
                                      <p:cBhvr rctx="IE">
                                        <p:cTn id="41" dur="indefinite"/>
                                        <p:tgtEl>
                                          <p:spTgt spid="20482"/>
                                        </p:tgtEl>
                                      </p:cBhvr>
                                    </p:animEffect>
                                  </p:childTnLst>
                                </p:cTn>
                              </p:par>
                              <p:par>
                                <p:cTn id="42" presetID="9" presetClass="emph" presetSubtype="0" nodeType="withEffect">
                                  <p:stCondLst>
                                    <p:cond delay="0"/>
                                  </p:stCondLst>
                                  <p:childTnLst>
                                    <p:set>
                                      <p:cBhvr rctx="PPT">
                                        <p:cTn id="43" dur="indefinite"/>
                                        <p:tgtEl>
                                          <p:spTgt spid="11"/>
                                        </p:tgtEl>
                                        <p:attrNameLst>
                                          <p:attrName>style.opacity</p:attrName>
                                        </p:attrNameLst>
                                      </p:cBhvr>
                                      <p:to>
                                        <p:strVal val="0.5"/>
                                      </p:to>
                                    </p:set>
                                    <p:animEffect filter="image" prLst="opacity: 0.5">
                                      <p:cBhvr rctx="IE">
                                        <p:cTn id="44" dur="indefinite"/>
                                        <p:tgtEl>
                                          <p:spTgt spid="11"/>
                                        </p:tgtEl>
                                      </p:cBhvr>
                                    </p:animEffect>
                                  </p:childTnLst>
                                </p:cTn>
                              </p:par>
                              <p:par>
                                <p:cTn id="45" presetID="9" presetClass="emph" presetSubtype="0" nodeType="withEffect">
                                  <p:stCondLst>
                                    <p:cond delay="0"/>
                                  </p:stCondLst>
                                  <p:childTnLst>
                                    <p:set>
                                      <p:cBhvr rctx="PPT">
                                        <p:cTn id="46" dur="indefinite"/>
                                        <p:tgtEl>
                                          <p:spTgt spid="10"/>
                                        </p:tgtEl>
                                        <p:attrNameLst>
                                          <p:attrName>style.opacity</p:attrName>
                                        </p:attrNameLst>
                                      </p:cBhvr>
                                      <p:to>
                                        <p:strVal val="0.5"/>
                                      </p:to>
                                    </p:set>
                                    <p:animEffect filter="image" prLst="opacity: 0.5">
                                      <p:cBhvr rctx="IE">
                                        <p:cTn id="47" dur="indefinite"/>
                                        <p:tgtEl>
                                          <p:spTgt spid="10"/>
                                        </p:tgtEl>
                                      </p:cBhvr>
                                    </p:animEffect>
                                  </p:childTnLst>
                                </p:cTn>
                              </p:par>
                              <p:par>
                                <p:cTn id="48" presetID="9" presetClass="emph" presetSubtype="0" grpId="1" nodeType="withEffect">
                                  <p:stCondLst>
                                    <p:cond delay="0"/>
                                  </p:stCondLst>
                                  <p:childTnLst>
                                    <p:set>
                                      <p:cBhvr rctx="PPT">
                                        <p:cTn id="49" dur="indefinite"/>
                                        <p:tgtEl>
                                          <p:spTgt spid="9"/>
                                        </p:tgtEl>
                                        <p:attrNameLst>
                                          <p:attrName>style.opacity</p:attrName>
                                        </p:attrNameLst>
                                      </p:cBhvr>
                                      <p:to>
                                        <p:strVal val="0.5"/>
                                      </p:to>
                                    </p:set>
                                    <p:animEffect filter="image" prLst="opacity: 0.5">
                                      <p:cBhvr rctx="IE">
                                        <p:cTn id="50" dur="indefinite"/>
                                        <p:tgtEl>
                                          <p:spTgt spid="9"/>
                                        </p:tgtEl>
                                      </p:cBhvr>
                                    </p:animEffect>
                                  </p:childTnLst>
                                </p:cTn>
                              </p:par>
                              <p:par>
                                <p:cTn id="51" presetID="9" presetClass="emph" presetSubtype="0" grpId="0" nodeType="withEffect">
                                  <p:stCondLst>
                                    <p:cond delay="0"/>
                                  </p:stCondLst>
                                  <p:childTnLst>
                                    <p:set>
                                      <p:cBhvr rctx="PPT">
                                        <p:cTn id="52" dur="indefinite"/>
                                        <p:tgtEl>
                                          <p:spTgt spid="17"/>
                                        </p:tgtEl>
                                        <p:attrNameLst>
                                          <p:attrName>style.opacity</p:attrName>
                                        </p:attrNameLst>
                                      </p:cBhvr>
                                      <p:to>
                                        <p:strVal val="0.5"/>
                                      </p:to>
                                    </p:set>
                                    <p:animEffect filter="image" prLst="opacity: 0.5">
                                      <p:cBhvr rctx="IE">
                                        <p:cTn id="53" dur="indefinite"/>
                                        <p:tgtEl>
                                          <p:spTgt spid="17"/>
                                        </p:tgtEl>
                                      </p:cBhvr>
                                    </p:animEffect>
                                  </p:childTnLst>
                                </p:cTn>
                              </p:par>
                              <p:par>
                                <p:cTn id="54" presetID="9" presetClass="emph" presetSubtype="0" grpId="1" nodeType="withEffect">
                                  <p:stCondLst>
                                    <p:cond delay="0"/>
                                  </p:stCondLst>
                                  <p:childTnLst>
                                    <p:set>
                                      <p:cBhvr rctx="PPT">
                                        <p:cTn id="55" dur="indefinite"/>
                                        <p:tgtEl>
                                          <p:spTgt spid="16"/>
                                        </p:tgtEl>
                                        <p:attrNameLst>
                                          <p:attrName>style.opacity</p:attrName>
                                        </p:attrNameLst>
                                      </p:cBhvr>
                                      <p:to>
                                        <p:strVal val="0.5"/>
                                      </p:to>
                                    </p:set>
                                    <p:animEffect filter="image" prLst="opacity: 0.5">
                                      <p:cBhvr rctx="IE">
                                        <p:cTn id="56" dur="indefinite"/>
                                        <p:tgtEl>
                                          <p:spTgt spid="16"/>
                                        </p:tgtEl>
                                      </p:cBhvr>
                                    </p:animEffect>
                                  </p:childTnLst>
                                </p:cTn>
                              </p:par>
                              <p:par>
                                <p:cTn id="57" presetID="9" presetClass="emph" presetSubtype="0" grpId="0" nodeType="withEffect">
                                  <p:stCondLst>
                                    <p:cond delay="0"/>
                                  </p:stCondLst>
                                  <p:childTnLst>
                                    <p:set>
                                      <p:cBhvr rctx="PPT">
                                        <p:cTn id="58" dur="indefinite"/>
                                        <p:tgtEl>
                                          <p:spTgt spid="19"/>
                                        </p:tgtEl>
                                        <p:attrNameLst>
                                          <p:attrName>style.opacity</p:attrName>
                                        </p:attrNameLst>
                                      </p:cBhvr>
                                      <p:to>
                                        <p:strVal val="0.5"/>
                                      </p:to>
                                    </p:set>
                                    <p:animEffect filter="image" prLst="opacity: 0.5">
                                      <p:cBhvr rctx="IE">
                                        <p:cTn id="59" dur="indefinite"/>
                                        <p:tgtEl>
                                          <p:spTgt spid="19"/>
                                        </p:tgtEl>
                                      </p:cBhvr>
                                    </p:animEffect>
                                  </p:childTnLst>
                                </p:cTn>
                              </p:par>
                              <p:par>
                                <p:cTn id="60" presetID="9" presetClass="emph" presetSubtype="0" grpId="1" nodeType="withEffect">
                                  <p:stCondLst>
                                    <p:cond delay="0"/>
                                  </p:stCondLst>
                                  <p:childTnLst>
                                    <p:set>
                                      <p:cBhvr rctx="PPT">
                                        <p:cTn id="61" dur="indefinite"/>
                                        <p:tgtEl>
                                          <p:spTgt spid="7"/>
                                        </p:tgtEl>
                                        <p:attrNameLst>
                                          <p:attrName>style.opacity</p:attrName>
                                        </p:attrNameLst>
                                      </p:cBhvr>
                                      <p:to>
                                        <p:strVal val="0.5"/>
                                      </p:to>
                                    </p:set>
                                    <p:animEffect filter="image" prLst="opacity: 0.5">
                                      <p:cBhvr rctx="IE">
                                        <p:cTn id="62" dur="indefinite"/>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5" grpId="0" animBg="1"/>
      <p:bldP spid="9" grpId="0" animBg="1"/>
      <p:bldP spid="9" grpId="1" animBg="1"/>
      <p:bldP spid="17" grpId="0" animBg="1"/>
      <p:bldP spid="16" grpId="0" animBg="1"/>
      <p:bldP spid="16" grpId="1" animBg="1"/>
      <p:bldP spid="19" grpId="0"/>
      <p:bldP spid="7" grpId="0" animBg="1"/>
      <p:bldP spid="7" grpId="1" animBg="1"/>
      <p:bldP spid="2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5225" y="4200525"/>
            <a:ext cx="3079750" cy="23098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650" y="4395788"/>
            <a:ext cx="1870075" cy="24574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7463" y="933450"/>
            <a:ext cx="2328862" cy="23749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l="6700"/>
          <a:stretch>
            <a:fillRect/>
          </a:stretch>
        </p:blipFill>
        <p:spPr bwMode="auto">
          <a:xfrm>
            <a:off x="3767138" y="1481138"/>
            <a:ext cx="2254250" cy="17748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422400"/>
            <a:ext cx="2501900" cy="20748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bwMode="auto">
          <a:xfrm>
            <a:off x="-166688" y="355600"/>
            <a:ext cx="9163051" cy="107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858838" indent="-858838" eaLnBrk="1" hangingPunct="1"/>
            <a:r>
              <a:rPr lang="es-ES_tradnl" altLang="en-US" sz="3100" cap="none" smtClean="0">
                <a:latin typeface="News Gothic MT"/>
                <a:ea typeface="News Gothic MT"/>
                <a:cs typeface="News Gothic MT"/>
              </a:rPr>
              <a:t>  PREVENCIÓN: RETIRE EL AGUA Y COMIDA DE LAS PLAGAS</a:t>
            </a:r>
          </a:p>
        </p:txBody>
      </p:sp>
      <p:sp>
        <p:nvSpPr>
          <p:cNvPr id="13" name="TextBox 12"/>
          <p:cNvSpPr txBox="1">
            <a:spLocks noChangeArrowheads="1"/>
          </p:cNvSpPr>
          <p:nvPr/>
        </p:nvSpPr>
        <p:spPr bwMode="auto">
          <a:xfrm>
            <a:off x="152400" y="1133475"/>
            <a:ext cx="3352800" cy="923925"/>
          </a:xfrm>
          <a:prstGeom prst="rect">
            <a:avLst/>
          </a:prstGeom>
          <a:solidFill>
            <a:srgbClr val="FFFF00"/>
          </a:solidFill>
          <a:ln w="25400">
            <a:solidFill>
              <a:schemeClr val="tx1"/>
            </a:solidFill>
            <a:miter lim="800000"/>
            <a:headEnd/>
            <a:tailEnd/>
          </a:ln>
        </p:spPr>
        <p:txBody>
          <a:bodyPr>
            <a:spAutoFit/>
          </a:bodyPr>
          <a:lstStyle>
            <a:lvl1pPr marL="24161750" indent="-24161750"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lvl="1" eaLnBrk="1" hangingPunct="1"/>
            <a:r>
              <a:rPr lang="es-ES_tradnl" altLang="en-US" sz="1800">
                <a:latin typeface="News Gothic MT"/>
                <a:ea typeface="News Gothic MT"/>
                <a:cs typeface="News Gothic MT"/>
              </a:rPr>
              <a:t>Limpie lo que quede de comida antes que las plagas sean atraídas por las sobras</a:t>
            </a:r>
          </a:p>
        </p:txBody>
      </p:sp>
      <p:sp>
        <p:nvSpPr>
          <p:cNvPr id="14" name="Rectangle 13"/>
          <p:cNvSpPr>
            <a:spLocks noChangeArrowheads="1"/>
          </p:cNvSpPr>
          <p:nvPr/>
        </p:nvSpPr>
        <p:spPr bwMode="auto">
          <a:xfrm>
            <a:off x="5819775" y="5354638"/>
            <a:ext cx="3281363" cy="646112"/>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Guarde comida y materiales de arte en envases sellados</a:t>
            </a:r>
          </a:p>
        </p:txBody>
      </p:sp>
      <p:sp>
        <p:nvSpPr>
          <p:cNvPr id="12" name="Rectangle 11"/>
          <p:cNvSpPr>
            <a:spLocks noChangeArrowheads="1"/>
          </p:cNvSpPr>
          <p:nvPr/>
        </p:nvSpPr>
        <p:spPr bwMode="auto">
          <a:xfrm>
            <a:off x="5040313" y="1446213"/>
            <a:ext cx="2667000" cy="646112"/>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Elimine problemas de salubridad y de basura</a:t>
            </a:r>
          </a:p>
        </p:txBody>
      </p:sp>
      <p:sp>
        <p:nvSpPr>
          <p:cNvPr id="17" name="TextBox 16"/>
          <p:cNvSpPr txBox="1">
            <a:spLocks noChangeArrowheads="1"/>
          </p:cNvSpPr>
          <p:nvPr/>
        </p:nvSpPr>
        <p:spPr bwMode="auto">
          <a:xfrm>
            <a:off x="152400" y="4800600"/>
            <a:ext cx="2414588" cy="1200150"/>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Elimine agua estancada, lavaderos tapados y grifos que goteen</a:t>
            </a:r>
          </a:p>
        </p:txBody>
      </p:sp>
      <p:sp>
        <p:nvSpPr>
          <p:cNvPr id="16"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C06A4A8-1DEA-4CD4-936B-E6341CBF93F4}" type="slidenum">
              <a:rPr lang="es-ES_tradnl" altLang="en-US" sz="1200">
                <a:solidFill>
                  <a:srgbClr val="898989"/>
                </a:solidFill>
                <a:latin typeface="News Gothic MT"/>
                <a:ea typeface="News Gothic MT"/>
                <a:cs typeface="News Gothic MT"/>
              </a:rPr>
              <a:pPr eaLnBrk="1" hangingPunct="1"/>
              <a:t>25</a:t>
            </a:fld>
            <a:endParaRPr lang="es-ES_tradnl" altLang="en-US" sz="1200">
              <a:solidFill>
                <a:srgbClr val="898989"/>
              </a:solidFill>
              <a:latin typeface="News Gothic MT"/>
              <a:ea typeface="News Gothic MT"/>
              <a:cs typeface="News Gothic MT"/>
            </a:endParaRPr>
          </a:p>
        </p:txBody>
      </p:sp>
      <p:sp>
        <p:nvSpPr>
          <p:cNvPr id="15" name="TextBox 14"/>
          <p:cNvSpPr txBox="1"/>
          <p:nvPr/>
        </p:nvSpPr>
        <p:spPr>
          <a:xfrm>
            <a:off x="1905000" y="2743200"/>
            <a:ext cx="5740400" cy="2246313"/>
          </a:xfrm>
          <a:prstGeom prst="rect">
            <a:avLst/>
          </a:prstGeom>
          <a:solidFill>
            <a:schemeClr val="accent6">
              <a:lumMod val="75000"/>
            </a:schemeClr>
          </a:solidFill>
          <a:ln w="25400">
            <a:solidFill>
              <a:schemeClr val="tx1"/>
            </a:solidFill>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s-ES_tradnl" altLang="en-US" sz="2800" b="1" smtClean="0">
                <a:latin typeface="News Gothic MT"/>
                <a:ea typeface="News Gothic MT"/>
                <a:cs typeface="News Gothic MT"/>
              </a:rPr>
              <a:t>Mensaje a recordar: </a:t>
            </a:r>
            <a:r>
              <a:rPr lang="es-ES_tradnl" altLang="en-US" sz="2800" smtClean="0">
                <a:latin typeface="News Gothic MT"/>
                <a:ea typeface="News Gothic MT"/>
                <a:cs typeface="News Gothic MT"/>
              </a:rPr>
              <a:t>Las plagas necesitan agua y comida para sobrevivir. Elimine su acceso a éstos; y les estará quitando su alimentación!</a:t>
            </a:r>
          </a:p>
        </p:txBody>
      </p:sp>
      <p:pic>
        <p:nvPicPr>
          <p:cNvPr id="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78875" y="1939993"/>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83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mph" presetSubtype="0" nodeType="clickEffect">
                                  <p:stCondLst>
                                    <p:cond delay="0"/>
                                  </p:stCondLst>
                                  <p:childTnLst>
                                    <p:set>
                                      <p:cBhvr rctx="PPT">
                                        <p:cTn id="26" dur="indefinite"/>
                                        <p:tgtEl>
                                          <p:spTgt spid="3076"/>
                                        </p:tgtEl>
                                        <p:attrNameLst>
                                          <p:attrName>style.opacity</p:attrName>
                                        </p:attrNameLst>
                                      </p:cBhvr>
                                      <p:to>
                                        <p:strVal val="0.5"/>
                                      </p:to>
                                    </p:set>
                                    <p:animEffect filter="image" prLst="opacity: 0.5">
                                      <p:cBhvr rctx="IE">
                                        <p:cTn id="27" dur="indefinite"/>
                                        <p:tgtEl>
                                          <p:spTgt spid="3076"/>
                                        </p:tgtEl>
                                      </p:cBhvr>
                                    </p:animEffect>
                                  </p:childTnLst>
                                </p:cTn>
                              </p:par>
                              <p:par>
                                <p:cTn id="28" presetID="9" presetClass="emph" presetSubtype="0" nodeType="withEffect">
                                  <p:stCondLst>
                                    <p:cond delay="0"/>
                                  </p:stCondLst>
                                  <p:childTnLst>
                                    <p:set>
                                      <p:cBhvr rctx="PPT">
                                        <p:cTn id="29" dur="indefinite"/>
                                        <p:tgtEl>
                                          <p:spTgt spid="3075"/>
                                        </p:tgtEl>
                                        <p:attrNameLst>
                                          <p:attrName>style.opacity</p:attrName>
                                        </p:attrNameLst>
                                      </p:cBhvr>
                                      <p:to>
                                        <p:strVal val="0.5"/>
                                      </p:to>
                                    </p:set>
                                    <p:animEffect filter="image" prLst="opacity: 0.5">
                                      <p:cBhvr rctx="IE">
                                        <p:cTn id="30" dur="indefinite"/>
                                        <p:tgtEl>
                                          <p:spTgt spid="3075"/>
                                        </p:tgtEl>
                                      </p:cBhvr>
                                    </p:animEffect>
                                  </p:childTnLst>
                                </p:cTn>
                              </p:par>
                              <p:par>
                                <p:cTn id="31" presetID="9" presetClass="emph" presetSubtype="0" nodeType="withEffect">
                                  <p:stCondLst>
                                    <p:cond delay="0"/>
                                  </p:stCondLst>
                                  <p:childTnLst>
                                    <p:set>
                                      <p:cBhvr rctx="PPT">
                                        <p:cTn id="32" dur="indefinite"/>
                                        <p:tgtEl>
                                          <p:spTgt spid="3074"/>
                                        </p:tgtEl>
                                        <p:attrNameLst>
                                          <p:attrName>style.opacity</p:attrName>
                                        </p:attrNameLst>
                                      </p:cBhvr>
                                      <p:to>
                                        <p:strVal val="0.5"/>
                                      </p:to>
                                    </p:set>
                                    <p:animEffect filter="image" prLst="opacity: 0.5">
                                      <p:cBhvr rctx="IE">
                                        <p:cTn id="33" dur="indefinite"/>
                                        <p:tgtEl>
                                          <p:spTgt spid="3074"/>
                                        </p:tgtEl>
                                      </p:cBhvr>
                                    </p:animEffect>
                                  </p:childTnLst>
                                </p:cTn>
                              </p:par>
                              <p:par>
                                <p:cTn id="34" presetID="9" presetClass="emph" presetSubtype="0" grpId="0" nodeType="withEffect">
                                  <p:stCondLst>
                                    <p:cond delay="0"/>
                                  </p:stCondLst>
                                  <p:childTnLst>
                                    <p:set>
                                      <p:cBhvr rctx="PPT">
                                        <p:cTn id="35" dur="indefinite"/>
                                        <p:tgtEl>
                                          <p:spTgt spid="2"/>
                                        </p:tgtEl>
                                        <p:attrNameLst>
                                          <p:attrName>style.opacity</p:attrName>
                                        </p:attrNameLst>
                                      </p:cBhvr>
                                      <p:to>
                                        <p:strVal val="0.5"/>
                                      </p:to>
                                    </p:set>
                                    <p:animEffect filter="image" prLst="opacity: 0.5">
                                      <p:cBhvr rctx="IE">
                                        <p:cTn id="36" dur="indefinite"/>
                                        <p:tgtEl>
                                          <p:spTgt spid="2"/>
                                        </p:tgtEl>
                                      </p:cBhvr>
                                    </p:animEffect>
                                  </p:childTnLst>
                                </p:cTn>
                              </p:par>
                              <p:par>
                                <p:cTn id="37" presetID="9" presetClass="emph" presetSubtype="0" grpId="1" nodeType="withEffect">
                                  <p:stCondLst>
                                    <p:cond delay="0"/>
                                  </p:stCondLst>
                                  <p:childTnLst>
                                    <p:set>
                                      <p:cBhvr rctx="PPT">
                                        <p:cTn id="38" dur="indefinite"/>
                                        <p:tgtEl>
                                          <p:spTgt spid="13"/>
                                        </p:tgtEl>
                                        <p:attrNameLst>
                                          <p:attrName>style.opacity</p:attrName>
                                        </p:attrNameLst>
                                      </p:cBhvr>
                                      <p:to>
                                        <p:strVal val="0.5"/>
                                      </p:to>
                                    </p:set>
                                    <p:animEffect filter="image" prLst="opacity: 0.5">
                                      <p:cBhvr rctx="IE">
                                        <p:cTn id="39" dur="indefinite"/>
                                        <p:tgtEl>
                                          <p:spTgt spid="13"/>
                                        </p:tgtEl>
                                      </p:cBhvr>
                                    </p:animEffect>
                                  </p:childTnLst>
                                </p:cTn>
                              </p:par>
                              <p:par>
                                <p:cTn id="40" presetID="9" presetClass="emph" presetSubtype="0" grpId="1" nodeType="withEffect">
                                  <p:stCondLst>
                                    <p:cond delay="0"/>
                                  </p:stCondLst>
                                  <p:childTnLst>
                                    <p:set>
                                      <p:cBhvr rctx="PPT">
                                        <p:cTn id="41" dur="indefinite"/>
                                        <p:tgtEl>
                                          <p:spTgt spid="14"/>
                                        </p:tgtEl>
                                        <p:attrNameLst>
                                          <p:attrName>style.opacity</p:attrName>
                                        </p:attrNameLst>
                                      </p:cBhvr>
                                      <p:to>
                                        <p:strVal val="0.5"/>
                                      </p:to>
                                    </p:set>
                                    <p:animEffect filter="image" prLst="opacity: 0.5">
                                      <p:cBhvr rctx="IE">
                                        <p:cTn id="42" dur="indefinite"/>
                                        <p:tgtEl>
                                          <p:spTgt spid="14"/>
                                        </p:tgtEl>
                                      </p:cBhvr>
                                    </p:animEffect>
                                  </p:childTnLst>
                                </p:cTn>
                              </p:par>
                              <p:par>
                                <p:cTn id="43" presetID="9" presetClass="emph" presetSubtype="0" grpId="1" nodeType="withEffect">
                                  <p:stCondLst>
                                    <p:cond delay="0"/>
                                  </p:stCondLst>
                                  <p:childTnLst>
                                    <p:set>
                                      <p:cBhvr rctx="PPT">
                                        <p:cTn id="44" dur="indefinite"/>
                                        <p:tgtEl>
                                          <p:spTgt spid="12"/>
                                        </p:tgtEl>
                                        <p:attrNameLst>
                                          <p:attrName>style.opacity</p:attrName>
                                        </p:attrNameLst>
                                      </p:cBhvr>
                                      <p:to>
                                        <p:strVal val="0.5"/>
                                      </p:to>
                                    </p:set>
                                    <p:animEffect filter="image" prLst="opacity: 0.5">
                                      <p:cBhvr rctx="IE">
                                        <p:cTn id="45" dur="indefinite"/>
                                        <p:tgtEl>
                                          <p:spTgt spid="12"/>
                                        </p:tgtEl>
                                      </p:cBhvr>
                                    </p:animEffect>
                                  </p:childTnLst>
                                </p:cTn>
                              </p:par>
                              <p:par>
                                <p:cTn id="46" presetID="9" presetClass="emph" presetSubtype="0" grpId="1" nodeType="withEffect">
                                  <p:stCondLst>
                                    <p:cond delay="0"/>
                                  </p:stCondLst>
                                  <p:childTnLst>
                                    <p:set>
                                      <p:cBhvr rctx="PPT">
                                        <p:cTn id="47" dur="indefinite"/>
                                        <p:tgtEl>
                                          <p:spTgt spid="17"/>
                                        </p:tgtEl>
                                        <p:attrNameLst>
                                          <p:attrName>style.opacity</p:attrName>
                                        </p:attrNameLst>
                                      </p:cBhvr>
                                      <p:to>
                                        <p:strVal val="0.5"/>
                                      </p:to>
                                    </p:set>
                                    <p:animEffect filter="image" prLst="opacity: 0.5">
                                      <p:cBhvr rctx="IE">
                                        <p:cTn id="48" dur="indefinite"/>
                                        <p:tgtEl>
                                          <p:spTgt spid="17"/>
                                        </p:tgtEl>
                                      </p:cBhvr>
                                    </p:animEffect>
                                  </p:childTnLst>
                                </p:cTn>
                              </p:par>
                              <p:par>
                                <p:cTn id="49" presetID="9" presetClass="emph" presetSubtype="0" grpId="0" nodeType="withEffect">
                                  <p:stCondLst>
                                    <p:cond delay="0"/>
                                  </p:stCondLst>
                                  <p:childTnLst>
                                    <p:set>
                                      <p:cBhvr rctx="PPT">
                                        <p:cTn id="50" dur="indefinite"/>
                                        <p:tgtEl>
                                          <p:spTgt spid="16"/>
                                        </p:tgtEl>
                                        <p:attrNameLst>
                                          <p:attrName>style.opacity</p:attrName>
                                        </p:attrNameLst>
                                      </p:cBhvr>
                                      <p:to>
                                        <p:strVal val="0.5"/>
                                      </p:to>
                                    </p:set>
                                    <p:animEffect filter="image" prLst="opacity: 0.5">
                                      <p:cBhvr rctx="IE">
                                        <p:cTn id="51" dur="indefinite"/>
                                        <p:tgtEl>
                                          <p:spTgt spid="16"/>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500" fill="hold"/>
                                        <p:tgtEl>
                                          <p:spTgt spid="15"/>
                                        </p:tgtEl>
                                        <p:attrNameLst>
                                          <p:attrName>ppt_x</p:attrName>
                                        </p:attrNameLst>
                                      </p:cBhvr>
                                      <p:tavLst>
                                        <p:tav tm="0">
                                          <p:val>
                                            <p:strVal val="#ppt_x"/>
                                          </p:val>
                                        </p:tav>
                                        <p:tav tm="100000">
                                          <p:val>
                                            <p:strVal val="#ppt_x"/>
                                          </p:val>
                                        </p:tav>
                                      </p:tavLst>
                                    </p:anim>
                                    <p:anim calcmode="lin" valueType="num">
                                      <p:cBhvr additive="base">
                                        <p:cTn id="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animBg="1"/>
      <p:bldP spid="13" grpId="1" animBg="1"/>
      <p:bldP spid="14" grpId="0" animBg="1"/>
      <p:bldP spid="14" grpId="1" animBg="1"/>
      <p:bldP spid="12" grpId="0" animBg="1"/>
      <p:bldP spid="12" grpId="1" animBg="1"/>
      <p:bldP spid="17" grpId="0" animBg="1"/>
      <p:bldP spid="17" grpId="1" animBg="1"/>
      <p:bldP spid="16" grpId="0"/>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6863" y="2728913"/>
            <a:ext cx="4645025" cy="32019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l="5408" r="9998"/>
          <a:stretch>
            <a:fillRect/>
          </a:stretch>
        </p:blipFill>
        <p:spPr bwMode="auto">
          <a:xfrm>
            <a:off x="457200" y="1177925"/>
            <a:ext cx="3940175" cy="29051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bwMode="auto">
          <a:xfrm>
            <a:off x="-277813" y="560388"/>
            <a:ext cx="9879013"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sz="2800" cap="none" smtClean="0">
                <a:latin typeface="News Gothic MT"/>
                <a:ea typeface="News Gothic MT"/>
                <a:cs typeface="News Gothic MT"/>
              </a:rPr>
              <a:t>PREVENCIÓN: RETIRE EL REFUGIO DE LAS PLAGAS</a:t>
            </a:r>
          </a:p>
        </p:txBody>
      </p:sp>
      <p:sp>
        <p:nvSpPr>
          <p:cNvPr id="3"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buFont typeface="Arial" pitchFamily="34" charset="0"/>
              <a:buNone/>
            </a:pPr>
            <a:endParaRPr lang="es-ES_tradnl" altLang="en-US" sz="3200">
              <a:latin typeface="News Gothic MT"/>
              <a:ea typeface="News Gothic MT"/>
              <a:cs typeface="News Gothic MT"/>
            </a:endParaRPr>
          </a:p>
        </p:txBody>
      </p:sp>
      <p:sp>
        <p:nvSpPr>
          <p:cNvPr id="9" name="TextBox 8"/>
          <p:cNvSpPr txBox="1">
            <a:spLocks noChangeArrowheads="1"/>
          </p:cNvSpPr>
          <p:nvPr/>
        </p:nvSpPr>
        <p:spPr bwMode="auto">
          <a:xfrm>
            <a:off x="3081338" y="1647825"/>
            <a:ext cx="4081462" cy="646113"/>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Reemplace cajas de cartón con contenedores de plástico con tapas</a:t>
            </a:r>
          </a:p>
        </p:txBody>
      </p:sp>
      <p:sp>
        <p:nvSpPr>
          <p:cNvPr id="10" name="TextBox 9"/>
          <p:cNvSpPr txBox="1">
            <a:spLocks noChangeArrowheads="1"/>
          </p:cNvSpPr>
          <p:nvPr/>
        </p:nvSpPr>
        <p:spPr bwMode="auto">
          <a:xfrm>
            <a:off x="1938338" y="4976813"/>
            <a:ext cx="3090862" cy="1200150"/>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 altLang="en-US" sz="1800">
                <a:latin typeface="News Gothic MT"/>
              </a:rPr>
              <a:t>¡</a:t>
            </a:r>
            <a:r>
              <a:rPr lang="es-ES_tradnl" altLang="en-US" sz="1800">
                <a:latin typeface="News Gothic MT"/>
                <a:ea typeface="News Gothic MT"/>
                <a:cs typeface="News Gothic MT"/>
              </a:rPr>
              <a:t>Organice! El desorden les da a las plagas lugares para esconderse y para encubrir su presencia</a:t>
            </a:r>
          </a:p>
        </p:txBody>
      </p:sp>
      <p:sp>
        <p:nvSpPr>
          <p:cNvPr id="11"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7024118-92AB-447F-BB11-87205BFC69A9}" type="slidenum">
              <a:rPr lang="es-ES_tradnl" altLang="en-US" sz="1200">
                <a:solidFill>
                  <a:srgbClr val="898989"/>
                </a:solidFill>
                <a:latin typeface="News Gothic MT"/>
                <a:ea typeface="News Gothic MT"/>
                <a:cs typeface="News Gothic MT"/>
              </a:rPr>
              <a:pPr eaLnBrk="1" hangingPunct="1"/>
              <a:t>26</a:t>
            </a:fld>
            <a:endParaRPr lang="es-ES_tradnl" altLang="en-US" sz="1200">
              <a:solidFill>
                <a:srgbClr val="898989"/>
              </a:solidFill>
              <a:latin typeface="News Gothic MT"/>
              <a:ea typeface="News Gothic MT"/>
              <a:cs typeface="News Gothic MT"/>
            </a:endParaRPr>
          </a:p>
        </p:txBody>
      </p:sp>
      <p:sp>
        <p:nvSpPr>
          <p:cNvPr id="15" name="TextBox 14"/>
          <p:cNvSpPr txBox="1"/>
          <p:nvPr/>
        </p:nvSpPr>
        <p:spPr>
          <a:xfrm>
            <a:off x="2209800" y="2590800"/>
            <a:ext cx="5224463" cy="2246313"/>
          </a:xfrm>
          <a:prstGeom prst="rect">
            <a:avLst/>
          </a:prstGeom>
          <a:solidFill>
            <a:schemeClr val="accent6">
              <a:lumMod val="75000"/>
            </a:schemeClr>
          </a:solidFill>
          <a:ln w="25400">
            <a:solidFill>
              <a:schemeClr val="tx1"/>
            </a:solidFill>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s-ES_tradnl" altLang="en-US" sz="2800" b="1" smtClean="0">
                <a:latin typeface="News Gothic MT"/>
                <a:ea typeface="News Gothic MT"/>
                <a:cs typeface="News Gothic MT"/>
              </a:rPr>
              <a:t>Mensaje a recordar: </a:t>
            </a:r>
            <a:r>
              <a:rPr lang="es-ES_tradnl" altLang="en-US" sz="2800" smtClean="0">
                <a:latin typeface="News Gothic MT"/>
                <a:ea typeface="News Gothic MT"/>
                <a:cs typeface="News Gothic MT"/>
              </a:rPr>
              <a:t>Sin un refugio, las plagas hacen maletas y se van a su nuevo hogar fuera de su centro de cuidado de niños.</a:t>
            </a:r>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6542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9" presetClass="emph" presetSubtype="0" nodeType="withEffect">
                                  <p:stCondLst>
                                    <p:cond delay="0"/>
                                  </p:stCondLst>
                                  <p:childTnLst>
                                    <p:set>
                                      <p:cBhvr rctx="PPT">
                                        <p:cTn id="20" dur="indefinite"/>
                                        <p:tgtEl>
                                          <p:spTgt spid="8195"/>
                                        </p:tgtEl>
                                        <p:attrNameLst>
                                          <p:attrName>style.opacity</p:attrName>
                                        </p:attrNameLst>
                                      </p:cBhvr>
                                      <p:to>
                                        <p:strVal val="0.5"/>
                                      </p:to>
                                    </p:set>
                                    <p:animEffect filter="image" prLst="opacity: 0.5">
                                      <p:cBhvr rctx="IE">
                                        <p:cTn id="21" dur="indefinite"/>
                                        <p:tgtEl>
                                          <p:spTgt spid="8195"/>
                                        </p:tgtEl>
                                      </p:cBhvr>
                                    </p:animEffect>
                                  </p:childTnLst>
                                </p:cTn>
                              </p:par>
                              <p:par>
                                <p:cTn id="22" presetID="9" presetClass="emph" presetSubtype="0" nodeType="withEffect">
                                  <p:stCondLst>
                                    <p:cond delay="0"/>
                                  </p:stCondLst>
                                  <p:childTnLst>
                                    <p:set>
                                      <p:cBhvr rctx="PPT">
                                        <p:cTn id="23" dur="indefinite"/>
                                        <p:tgtEl>
                                          <p:spTgt spid="8194"/>
                                        </p:tgtEl>
                                        <p:attrNameLst>
                                          <p:attrName>style.opacity</p:attrName>
                                        </p:attrNameLst>
                                      </p:cBhvr>
                                      <p:to>
                                        <p:strVal val="0.5"/>
                                      </p:to>
                                    </p:set>
                                    <p:animEffect filter="image" prLst="opacity: 0.5">
                                      <p:cBhvr rctx="IE">
                                        <p:cTn id="24" dur="indefinite"/>
                                        <p:tgtEl>
                                          <p:spTgt spid="8194"/>
                                        </p:tgtEl>
                                      </p:cBhvr>
                                    </p:animEffect>
                                  </p:childTnLst>
                                </p:cTn>
                              </p:par>
                              <p:par>
                                <p:cTn id="25" presetID="9" presetClass="emph" presetSubtype="0" grpId="0" nodeType="withEffect">
                                  <p:stCondLst>
                                    <p:cond delay="0"/>
                                  </p:stCondLst>
                                  <p:childTnLst>
                                    <p:set>
                                      <p:cBhvr rctx="PPT">
                                        <p:cTn id="26" dur="indefinite"/>
                                        <p:tgtEl>
                                          <p:spTgt spid="2"/>
                                        </p:tgtEl>
                                        <p:attrNameLst>
                                          <p:attrName>style.opacity</p:attrName>
                                        </p:attrNameLst>
                                      </p:cBhvr>
                                      <p:to>
                                        <p:strVal val="0.5"/>
                                      </p:to>
                                    </p:set>
                                    <p:animEffect filter="image" prLst="opacity: 0.5">
                                      <p:cBhvr rctx="IE">
                                        <p:cTn id="27" dur="indefinite"/>
                                        <p:tgtEl>
                                          <p:spTgt spid="2"/>
                                        </p:tgtEl>
                                      </p:cBhvr>
                                    </p:animEffect>
                                  </p:childTnLst>
                                </p:cTn>
                              </p:par>
                              <p:par>
                                <p:cTn id="28" presetID="9" presetClass="emph" presetSubtype="0" grpId="0" nodeType="withEffect" nodePh="1">
                                  <p:stCondLst>
                                    <p:cond delay="0"/>
                                  </p:stCondLst>
                                  <p:endCondLst>
                                    <p:cond evt="begin" delay="0">
                                      <p:tn val="28"/>
                                    </p:cond>
                                  </p:endCondLst>
                                  <p:childTnLst>
                                    <p:set>
                                      <p:cBhvr rctx="PPT">
                                        <p:cTn id="29" dur="indefinite"/>
                                        <p:tgtEl>
                                          <p:spTgt spid="3"/>
                                        </p:tgtEl>
                                        <p:attrNameLst>
                                          <p:attrName>style.opacity</p:attrName>
                                        </p:attrNameLst>
                                      </p:cBhvr>
                                      <p:to>
                                        <p:strVal val="0.5"/>
                                      </p:to>
                                    </p:set>
                                    <p:animEffect filter="image" prLst="opacity: 0.5">
                                      <p:cBhvr rctx="IE">
                                        <p:cTn id="30" dur="indefinite"/>
                                        <p:tgtEl>
                                          <p:spTgt spid="3"/>
                                        </p:tgtEl>
                                      </p:cBhvr>
                                    </p:animEffect>
                                  </p:childTnLst>
                                </p:cTn>
                              </p:par>
                              <p:par>
                                <p:cTn id="31" presetID="9" presetClass="emph" presetSubtype="0" grpId="1" nodeType="withEffect">
                                  <p:stCondLst>
                                    <p:cond delay="0"/>
                                  </p:stCondLst>
                                  <p:childTnLst>
                                    <p:set>
                                      <p:cBhvr rctx="PPT">
                                        <p:cTn id="32" dur="indefinite"/>
                                        <p:tgtEl>
                                          <p:spTgt spid="9"/>
                                        </p:tgtEl>
                                        <p:attrNameLst>
                                          <p:attrName>style.opacity</p:attrName>
                                        </p:attrNameLst>
                                      </p:cBhvr>
                                      <p:to>
                                        <p:strVal val="0.5"/>
                                      </p:to>
                                    </p:set>
                                    <p:animEffect filter="image" prLst="opacity: 0.5">
                                      <p:cBhvr rctx="IE">
                                        <p:cTn id="33" dur="indefinite"/>
                                        <p:tgtEl>
                                          <p:spTgt spid="9"/>
                                        </p:tgtEl>
                                      </p:cBhvr>
                                    </p:animEffect>
                                  </p:childTnLst>
                                </p:cTn>
                              </p:par>
                              <p:par>
                                <p:cTn id="34" presetID="9" presetClass="emph" presetSubtype="0" grpId="1" nodeType="withEffect">
                                  <p:stCondLst>
                                    <p:cond delay="0"/>
                                  </p:stCondLst>
                                  <p:childTnLst>
                                    <p:set>
                                      <p:cBhvr rctx="PPT">
                                        <p:cTn id="35" dur="indefinite"/>
                                        <p:tgtEl>
                                          <p:spTgt spid="10"/>
                                        </p:tgtEl>
                                        <p:attrNameLst>
                                          <p:attrName>style.opacity</p:attrName>
                                        </p:attrNameLst>
                                      </p:cBhvr>
                                      <p:to>
                                        <p:strVal val="0.5"/>
                                      </p:to>
                                    </p:set>
                                    <p:animEffect filter="image" prLst="opacity: 0.5">
                                      <p:cBhvr rctx="IE">
                                        <p:cTn id="36" dur="indefinite"/>
                                        <p:tgtEl>
                                          <p:spTgt spid="10"/>
                                        </p:tgtEl>
                                      </p:cBhvr>
                                    </p:animEffect>
                                  </p:childTnLst>
                                </p:cTn>
                              </p:par>
                              <p:par>
                                <p:cTn id="37" presetID="9" presetClass="emph" presetSubtype="0" grpId="0" nodeType="withEffect">
                                  <p:stCondLst>
                                    <p:cond delay="0"/>
                                  </p:stCondLst>
                                  <p:childTnLst>
                                    <p:set>
                                      <p:cBhvr rctx="PPT">
                                        <p:cTn id="38" dur="indefinite"/>
                                        <p:tgtEl>
                                          <p:spTgt spid="11"/>
                                        </p:tgtEl>
                                        <p:attrNameLst>
                                          <p:attrName>style.opacity</p:attrName>
                                        </p:attrNameLst>
                                      </p:cBhvr>
                                      <p:to>
                                        <p:strVal val="0.5"/>
                                      </p:to>
                                    </p:set>
                                    <p:animEffect filter="image" prLst="opacity: 0.5">
                                      <p:cBhvr rctx="IE">
                                        <p:cTn id="39" dur="indefinite"/>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animBg="1"/>
      <p:bldP spid="9" grpId="1" animBg="1"/>
      <p:bldP spid="10" grpId="0" animBg="1"/>
      <p:bldP spid="10" grpId="1" animBg="1"/>
      <p:bldP spid="11" grpId="0"/>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457200" y="554038"/>
            <a:ext cx="82296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dirty="0" smtClean="0">
                <a:latin typeface="News Gothic MT"/>
                <a:ea typeface="News Gothic MT"/>
                <a:cs typeface="News Gothic MT"/>
              </a:rPr>
              <a:t>INSPECCIÓN</a:t>
            </a:r>
            <a:endParaRPr lang="es-ES_tradnl" altLang="en-US" cap="none" dirty="0" smtClean="0">
              <a:latin typeface="News Gothic MT"/>
              <a:ea typeface="ヒラギノ角ゴ Pro W3"/>
              <a:cs typeface="Jigsaw Light" pitchFamily="50" charset="0"/>
            </a:endParaRPr>
          </a:p>
        </p:txBody>
      </p:sp>
      <p:sp>
        <p:nvSpPr>
          <p:cNvPr id="3" name="Content Placeholder 2"/>
          <p:cNvSpPr>
            <a:spLocks noGrp="1"/>
          </p:cNvSpPr>
          <p:nvPr>
            <p:ph idx="1"/>
          </p:nvPr>
        </p:nvSpPr>
        <p:spPr>
          <a:xfrm>
            <a:off x="3562350" y="1646238"/>
            <a:ext cx="5183188" cy="4525962"/>
          </a:xfrm>
        </p:spPr>
        <p:txBody>
          <a:bodyPr vert="horz" wrap="square" lIns="91440" tIns="45720" rIns="91440" bIns="45720" numCol="1" anchor="t" anchorCtr="0" compatLnSpc="1">
            <a:prstTxWarp prst="textNoShape">
              <a:avLst/>
            </a:prstTxWarp>
            <a:normAutofit/>
          </a:bodyPr>
          <a:lstStyle/>
          <a:p>
            <a:pPr marL="0" indent="0" eaLnBrk="1" hangingPunct="1">
              <a:lnSpc>
                <a:spcPct val="90000"/>
              </a:lnSpc>
              <a:spcBef>
                <a:spcPct val="0"/>
              </a:spcBef>
              <a:spcAft>
                <a:spcPts val="1200"/>
              </a:spcAft>
              <a:buFontTx/>
              <a:buNone/>
              <a:defRPr/>
            </a:pPr>
            <a:r>
              <a:rPr lang="es-ES_tradnl" altLang="en-US" sz="3200" smtClean="0">
                <a:latin typeface="News Gothic MT"/>
                <a:ea typeface="News Gothic MT"/>
                <a:cs typeface="News Gothic MT"/>
              </a:rPr>
              <a:t>Use la Lista de Control de IPM buscando</a:t>
            </a:r>
            <a:r>
              <a:rPr lang="en-US" altLang="en-US" sz="3000" smtClean="0">
                <a:latin typeface="News Gothic MT"/>
                <a:ea typeface="News Gothic MT"/>
                <a:cs typeface="News Gothic MT"/>
              </a:rPr>
              <a:t>: </a:t>
            </a:r>
          </a:p>
          <a:p>
            <a:pPr marL="0" indent="0" eaLnBrk="1" hangingPunct="1">
              <a:lnSpc>
                <a:spcPct val="90000"/>
              </a:lnSpc>
              <a:spcBef>
                <a:spcPct val="0"/>
              </a:spcBef>
              <a:defRPr/>
            </a:pPr>
            <a:r>
              <a:rPr lang="en-US" altLang="en-US" sz="3000" smtClean="0">
                <a:latin typeface="News Gothic MT"/>
                <a:ea typeface="News Gothic MT"/>
                <a:cs typeface="News Gothic MT"/>
              </a:rPr>
              <a:t>  </a:t>
            </a:r>
            <a:r>
              <a:rPr lang="es-ES_tradnl" altLang="en-US" sz="3000" smtClean="0">
                <a:latin typeface="News Gothic MT"/>
                <a:ea typeface="News Gothic MT"/>
                <a:cs typeface="News Gothic MT"/>
              </a:rPr>
              <a:t>plagas</a:t>
            </a:r>
          </a:p>
          <a:p>
            <a:pPr marL="0" indent="0" eaLnBrk="1" hangingPunct="1">
              <a:lnSpc>
                <a:spcPct val="90000"/>
              </a:lnSpc>
              <a:spcBef>
                <a:spcPct val="0"/>
              </a:spcBef>
              <a:defRPr/>
            </a:pPr>
            <a:r>
              <a:rPr lang="en-US" altLang="en-US" sz="3000" smtClean="0">
                <a:latin typeface="News Gothic MT"/>
                <a:ea typeface="News Gothic MT"/>
                <a:cs typeface="News Gothic MT"/>
              </a:rPr>
              <a:t>  </a:t>
            </a:r>
            <a:r>
              <a:rPr lang="es-ES_tradnl" altLang="en-US" sz="3200" smtClean="0">
                <a:latin typeface="News Gothic MT"/>
                <a:ea typeface="News Gothic MT"/>
                <a:cs typeface="News Gothic MT"/>
              </a:rPr>
              <a:t>señales de plagas              	y el daño que 	ocasionan y</a:t>
            </a:r>
            <a:endParaRPr lang="en-US" altLang="en-US" sz="3000" smtClean="0">
              <a:latin typeface="News Gothic MT"/>
              <a:ea typeface="News Gothic MT"/>
              <a:cs typeface="News Gothic MT"/>
            </a:endParaRPr>
          </a:p>
          <a:p>
            <a:pPr marL="0" indent="0" eaLnBrk="1" hangingPunct="1">
              <a:lnSpc>
                <a:spcPct val="90000"/>
              </a:lnSpc>
              <a:spcBef>
                <a:spcPct val="0"/>
              </a:spcBef>
              <a:defRPr/>
            </a:pPr>
            <a:r>
              <a:rPr lang="en-US" altLang="en-US" sz="3000" smtClean="0">
                <a:latin typeface="News Gothic MT"/>
                <a:ea typeface="News Gothic MT"/>
                <a:cs typeface="News Gothic MT"/>
              </a:rPr>
              <a:t>  </a:t>
            </a:r>
            <a:r>
              <a:rPr lang="es-ES_tradnl" altLang="en-US" sz="3200" smtClean="0">
                <a:latin typeface="News Gothic MT"/>
                <a:ea typeface="News Gothic MT"/>
                <a:cs typeface="News Gothic MT"/>
              </a:rPr>
              <a:t>condiciones que        	puedan atraer 	plagas</a:t>
            </a:r>
            <a:r>
              <a:rPr lang="en-US" altLang="en-US" sz="3000" smtClean="0">
                <a:latin typeface="News Gothic MT"/>
                <a:ea typeface="News Gothic MT"/>
                <a:cs typeface="News Gothic MT"/>
              </a:rPr>
              <a:t>.</a:t>
            </a:r>
          </a:p>
          <a:p>
            <a:pPr marL="0" indent="0" eaLnBrk="1" hangingPunct="1">
              <a:lnSpc>
                <a:spcPct val="90000"/>
              </a:lnSpc>
              <a:spcBef>
                <a:spcPct val="0"/>
              </a:spcBef>
              <a:buFontTx/>
              <a:buNone/>
              <a:defRPr/>
            </a:pPr>
            <a:endParaRPr lang="en-US" altLang="en-US" smtClean="0">
              <a:latin typeface="News Gothic MT"/>
              <a:ea typeface="News Gothic MT"/>
              <a:cs typeface="News Gothic MT"/>
            </a:endParaRPr>
          </a:p>
        </p:txBody>
      </p:sp>
      <p:sp>
        <p:nvSpPr>
          <p:cNvPr id="34820"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96D4DB8-B993-41A6-8462-DBBB6AEEA516}" type="slidenum">
              <a:rPr lang="en-US" altLang="en-US" sz="1200">
                <a:solidFill>
                  <a:srgbClr val="898989"/>
                </a:solidFill>
                <a:latin typeface="News Gothic MT"/>
                <a:ea typeface="ヒラギノ角ゴ Pro W3"/>
                <a:cs typeface="ヒラギノ角ゴ Pro W3"/>
              </a:rPr>
              <a:pPr eaLnBrk="1" hangingPunct="1"/>
              <a:t>27</a:t>
            </a:fld>
            <a:endParaRPr lang="en-US" altLang="en-US" sz="1200">
              <a:solidFill>
                <a:srgbClr val="898989"/>
              </a:solidFill>
              <a:latin typeface="News Gothic MT"/>
              <a:ea typeface="ヒラギノ角ゴ Pro W3"/>
              <a:cs typeface="ヒラギノ角ゴ Pro W3"/>
            </a:endParaRPr>
          </a:p>
        </p:txBody>
      </p:sp>
      <p:pic>
        <p:nvPicPr>
          <p:cNvPr id="348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42925"/>
            <a:ext cx="1106488" cy="11080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48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625" y="1804988"/>
            <a:ext cx="2676525" cy="319087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4306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dirty="0" smtClean="0">
                <a:latin typeface="News Gothic MT"/>
                <a:ea typeface="News Gothic MT"/>
                <a:cs typeface="News Gothic MT"/>
              </a:rPr>
              <a:t>IDENTIFICACIÓN</a:t>
            </a:r>
          </a:p>
        </p:txBody>
      </p:sp>
      <p:sp>
        <p:nvSpPr>
          <p:cNvPr id="35843" name="Content Placeholder 2"/>
          <p:cNvSpPr txBox="1">
            <a:spLocks/>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buFont typeface="Arial" pitchFamily="34" charset="0"/>
              <a:buNone/>
            </a:pPr>
            <a:endParaRPr lang="es-ES_tradnl" altLang="en-US" sz="3200">
              <a:latin typeface="News Gothic MT"/>
              <a:ea typeface="News Gothic MT"/>
              <a:cs typeface="News Gothic MT"/>
            </a:endParaRPr>
          </a:p>
        </p:txBody>
      </p:sp>
      <p:sp>
        <p:nvSpPr>
          <p:cNvPr id="6" name="Content Placeholder 2"/>
          <p:cNvSpPr txBox="1">
            <a:spLocks/>
          </p:cNvSpPr>
          <p:nvPr/>
        </p:nvSpPr>
        <p:spPr bwMode="auto">
          <a:xfrm>
            <a:off x="381000" y="1676400"/>
            <a:ext cx="5105400"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buFont typeface="Arial" pitchFamily="34" charset="0"/>
              <a:buChar char="•"/>
            </a:pPr>
            <a:r>
              <a:rPr lang="es-ES_tradnl" altLang="en-US" sz="2200">
                <a:latin typeface="News Gothic MT"/>
                <a:ea typeface="News Gothic MT"/>
                <a:cs typeface="News Gothic MT"/>
              </a:rPr>
              <a:t>El siguiente paso es identificar qué clase de plaga tiene.</a:t>
            </a:r>
          </a:p>
          <a:p>
            <a:pPr eaLnBrk="1" hangingPunct="1">
              <a:spcBef>
                <a:spcPct val="20000"/>
              </a:spcBef>
              <a:buFont typeface="Arial" pitchFamily="34" charset="0"/>
              <a:buChar char="•"/>
            </a:pPr>
            <a:r>
              <a:rPr lang="es-ES_tradnl" altLang="en-US" sz="2200">
                <a:latin typeface="News Gothic MT"/>
                <a:ea typeface="News Gothic MT"/>
                <a:cs typeface="News Gothic MT"/>
              </a:rPr>
              <a:t>Use las Notas de Salud y Seguridad de CCHP para entender el ciclo de vida de las plagas, su comida y su refugio.</a:t>
            </a:r>
          </a:p>
          <a:p>
            <a:pPr eaLnBrk="1" hangingPunct="1">
              <a:spcBef>
                <a:spcPct val="20000"/>
              </a:spcBef>
              <a:buFont typeface="Arial" pitchFamily="34" charset="0"/>
              <a:buChar char="•"/>
            </a:pPr>
            <a:r>
              <a:rPr lang="es-ES_tradnl" altLang="en-US" sz="2200">
                <a:latin typeface="News Gothic MT"/>
                <a:ea typeface="News Gothic MT"/>
                <a:cs typeface="News Gothic MT"/>
              </a:rPr>
              <a:t>El programa IPM a nivel estatal es un gran recurso: </a:t>
            </a:r>
          </a:p>
          <a:p>
            <a:pPr eaLnBrk="1" hangingPunct="1">
              <a:spcBef>
                <a:spcPct val="20000"/>
              </a:spcBef>
            </a:pPr>
            <a:r>
              <a:rPr lang="es-ES_tradnl" altLang="en-US" sz="2200">
                <a:latin typeface="News Gothic MT"/>
                <a:ea typeface="News Gothic MT"/>
                <a:cs typeface="News Gothic MT"/>
              </a:rPr>
              <a:t>	http:/www.ipm.ucdavis.edu</a:t>
            </a:r>
          </a:p>
        </p:txBody>
      </p:sp>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9563" y="549275"/>
            <a:ext cx="1028700" cy="10223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grpSp>
        <p:nvGrpSpPr>
          <p:cNvPr id="35846" name="Group 11"/>
          <p:cNvGrpSpPr>
            <a:grpSpLocks/>
          </p:cNvGrpSpPr>
          <p:nvPr/>
        </p:nvGrpSpPr>
        <p:grpSpPr bwMode="auto">
          <a:xfrm>
            <a:off x="5562600" y="1752600"/>
            <a:ext cx="3413125" cy="3681413"/>
            <a:chOff x="5435836" y="1783830"/>
            <a:chExt cx="3539902" cy="3649560"/>
          </a:xfrm>
        </p:grpSpPr>
        <p:pic>
          <p:nvPicPr>
            <p:cNvPr id="35852" name="Picture 2"/>
            <p:cNvPicPr>
              <a:picLocks noChangeAspect="1" noChangeArrowheads="1"/>
            </p:cNvPicPr>
            <p:nvPr/>
          </p:nvPicPr>
          <p:blipFill>
            <a:blip r:embed="rId4">
              <a:extLst>
                <a:ext uri="{28A0092B-C50C-407E-A947-70E740481C1C}">
                  <a14:useLocalDpi xmlns:a14="http://schemas.microsoft.com/office/drawing/2010/main" val="0"/>
                </a:ext>
              </a:extLst>
            </a:blip>
            <a:srcRect t="5229" b="4237"/>
            <a:stretch>
              <a:fillRect/>
            </a:stretch>
          </p:blipFill>
          <p:spPr bwMode="auto">
            <a:xfrm>
              <a:off x="5435836" y="1783830"/>
              <a:ext cx="3539902" cy="364956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5853" name="TextBox 7"/>
            <p:cNvSpPr txBox="1">
              <a:spLocks noChangeArrowheads="1"/>
            </p:cNvSpPr>
            <p:nvPr/>
          </p:nvSpPr>
          <p:spPr bwMode="auto">
            <a:xfrm>
              <a:off x="6208675" y="2868173"/>
              <a:ext cx="14964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Norway Rat</a:t>
              </a:r>
            </a:p>
          </p:txBody>
        </p:sp>
        <p:sp>
          <p:nvSpPr>
            <p:cNvPr id="35854" name="TextBox 8"/>
            <p:cNvSpPr txBox="1">
              <a:spLocks noChangeArrowheads="1"/>
            </p:cNvSpPr>
            <p:nvPr/>
          </p:nvSpPr>
          <p:spPr bwMode="auto">
            <a:xfrm>
              <a:off x="6734155" y="3955086"/>
              <a:ext cx="117460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roof rat</a:t>
              </a:r>
            </a:p>
          </p:txBody>
        </p:sp>
        <p:sp>
          <p:nvSpPr>
            <p:cNvPr id="35855" name="TextBox 9"/>
            <p:cNvSpPr txBox="1">
              <a:spLocks noChangeArrowheads="1"/>
            </p:cNvSpPr>
            <p:nvPr/>
          </p:nvSpPr>
          <p:spPr bwMode="auto">
            <a:xfrm>
              <a:off x="6240855" y="5050888"/>
              <a:ext cx="172168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house mouse</a:t>
              </a:r>
            </a:p>
          </p:txBody>
        </p:sp>
      </p:grpSp>
      <p:sp>
        <p:nvSpPr>
          <p:cNvPr id="35847" name="Slide Number Placeholder 1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95D5549-FBCE-41A9-91CA-FB67F29F22D5}" type="slidenum">
              <a:rPr lang="es-ES_tradnl" altLang="en-US" sz="1200">
                <a:solidFill>
                  <a:srgbClr val="898989"/>
                </a:solidFill>
                <a:latin typeface="News Gothic MT"/>
                <a:ea typeface="News Gothic MT"/>
                <a:cs typeface="News Gothic MT"/>
              </a:rPr>
              <a:pPr eaLnBrk="1" hangingPunct="1"/>
              <a:t>28</a:t>
            </a:fld>
            <a:endParaRPr lang="es-ES_tradnl" altLang="en-US" sz="1200">
              <a:solidFill>
                <a:srgbClr val="898989"/>
              </a:solidFill>
              <a:latin typeface="News Gothic MT"/>
              <a:ea typeface="News Gothic MT"/>
              <a:cs typeface="News Gothic MT"/>
            </a:endParaRPr>
          </a:p>
        </p:txBody>
      </p:sp>
      <p:sp>
        <p:nvSpPr>
          <p:cNvPr id="12" name="Rectangle 11"/>
          <p:cNvSpPr>
            <a:spLocks noChangeArrowheads="1"/>
          </p:cNvSpPr>
          <p:nvPr/>
        </p:nvSpPr>
        <p:spPr bwMode="auto">
          <a:xfrm>
            <a:off x="6324600" y="2895600"/>
            <a:ext cx="1524000" cy="304800"/>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1600" smtClean="0">
                <a:latin typeface="News Gothic MT"/>
              </a:rPr>
              <a:t>Rata Noruega</a:t>
            </a:r>
          </a:p>
        </p:txBody>
      </p:sp>
      <p:sp>
        <p:nvSpPr>
          <p:cNvPr id="13" name="Rectangle 12"/>
          <p:cNvSpPr>
            <a:spLocks noChangeArrowheads="1"/>
          </p:cNvSpPr>
          <p:nvPr/>
        </p:nvSpPr>
        <p:spPr bwMode="auto">
          <a:xfrm>
            <a:off x="6705600" y="3962400"/>
            <a:ext cx="1600200" cy="304800"/>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r>
              <a:rPr lang="en-US" altLang="en-US" sz="1600" smtClean="0">
                <a:latin typeface="News Gothic MT"/>
              </a:rPr>
              <a:t>Rata del Techo</a:t>
            </a:r>
          </a:p>
        </p:txBody>
      </p:sp>
      <p:sp>
        <p:nvSpPr>
          <p:cNvPr id="14" name="Rectangle 13"/>
          <p:cNvSpPr>
            <a:spLocks noChangeArrowheads="1"/>
          </p:cNvSpPr>
          <p:nvPr/>
        </p:nvSpPr>
        <p:spPr bwMode="auto">
          <a:xfrm>
            <a:off x="6400800" y="5181600"/>
            <a:ext cx="1447800" cy="228600"/>
          </a:xfrm>
          <a:prstGeom prst="rect">
            <a:avLst/>
          </a:prstGeom>
          <a:solidFill>
            <a:schemeClr val="bg1"/>
          </a:solidFill>
          <a:ln w="9525">
            <a:solidFill>
              <a:schemeClr val="bg1"/>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n-US" altLang="en-US" sz="1800" smtClean="0">
              <a:solidFill>
                <a:srgbClr val="FFFFFF"/>
              </a:solidFill>
              <a:latin typeface="News Gothic MT"/>
            </a:endParaRPr>
          </a:p>
        </p:txBody>
      </p:sp>
      <p:sp>
        <p:nvSpPr>
          <p:cNvPr id="35851" name="TextBox 16"/>
          <p:cNvSpPr txBox="1">
            <a:spLocks noChangeArrowheads="1"/>
          </p:cNvSpPr>
          <p:nvPr/>
        </p:nvSpPr>
        <p:spPr bwMode="auto">
          <a:xfrm>
            <a:off x="6324600" y="5029200"/>
            <a:ext cx="140493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600"/>
              <a:t>Ratón casero</a:t>
            </a: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1825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57200" y="457200"/>
            <a:ext cx="82296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dirty="0" smtClean="0">
                <a:latin typeface="News Gothic MT"/>
                <a:ea typeface="News Gothic MT"/>
                <a:cs typeface="News Gothic MT"/>
              </a:rPr>
              <a:t>VIGILANCIA</a:t>
            </a:r>
          </a:p>
        </p:txBody>
      </p:sp>
      <p:sp>
        <p:nvSpPr>
          <p:cNvPr id="7"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0DED7BDD-395D-436F-9DC1-7E3D0ECD2C84}" type="slidenum">
              <a:rPr lang="es-ES_tradnl" altLang="en-US" sz="1200">
                <a:solidFill>
                  <a:srgbClr val="898989"/>
                </a:solidFill>
                <a:latin typeface="News Gothic MT"/>
                <a:ea typeface="News Gothic MT"/>
                <a:cs typeface="News Gothic MT"/>
              </a:rPr>
              <a:pPr eaLnBrk="1" hangingPunct="1"/>
              <a:t>29</a:t>
            </a:fld>
            <a:endParaRPr lang="es-ES_tradnl" altLang="en-US" sz="1200">
              <a:solidFill>
                <a:srgbClr val="898989"/>
              </a:solidFill>
              <a:latin typeface="News Gothic MT"/>
              <a:ea typeface="News Gothic MT"/>
              <a:cs typeface="News Gothic MT"/>
            </a:endParaRPr>
          </a:p>
        </p:txBody>
      </p:sp>
      <p:pic>
        <p:nvPicPr>
          <p:cNvPr id="1126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02300" y="1765300"/>
            <a:ext cx="3275013" cy="3384550"/>
          </a:xfr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bwMode="auto">
          <a:xfrm>
            <a:off x="228600" y="990600"/>
            <a:ext cx="548005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2400">
                <a:solidFill>
                  <a:schemeClr val="tx1"/>
                </a:solidFill>
                <a:latin typeface="Arial" pitchFamily="34" charset="0"/>
                <a:ea typeface="MS PGothic" pitchFamily="34" charset="-128"/>
              </a:defRPr>
            </a:lvl1pPr>
            <a:lvl2pPr marL="37931725" indent="-37474525" defTabSz="457200" eaLnBrk="0" hangingPunct="0">
              <a:defRPr sz="2400">
                <a:solidFill>
                  <a:schemeClr val="tx1"/>
                </a:solidFill>
                <a:latin typeface="Arial" pitchFamily="34" charset="0"/>
                <a:ea typeface="MS PGothic" pitchFamily="34" charset="-128"/>
              </a:defRPr>
            </a:lvl2pPr>
            <a:lvl3pPr marL="1143000" indent="-228600" defTabSz="457200" eaLnBrk="0" hangingPunct="0">
              <a:defRPr sz="2400">
                <a:solidFill>
                  <a:schemeClr val="tx1"/>
                </a:solidFill>
                <a:latin typeface="Arial" pitchFamily="34" charset="0"/>
                <a:ea typeface="MS PGothic" pitchFamily="34" charset="-128"/>
              </a:defRPr>
            </a:lvl3pPr>
            <a:lvl4pPr marL="1600200" indent="-228600" defTabSz="457200" eaLnBrk="0" hangingPunct="0">
              <a:defRPr sz="2400">
                <a:solidFill>
                  <a:schemeClr val="tx1"/>
                </a:solidFill>
                <a:latin typeface="Arial" pitchFamily="34" charset="0"/>
                <a:ea typeface="MS PGothic" pitchFamily="34" charset="-128"/>
              </a:defRPr>
            </a:lvl4pPr>
            <a:lvl5pPr marL="2057400" indent="-228600" defTabSz="457200" eaLnBrk="0" hangingPunct="0">
              <a:defRPr sz="2400">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spcBef>
                <a:spcPct val="20000"/>
              </a:spcBef>
              <a:buFont typeface="Arial" pitchFamily="34" charset="0"/>
              <a:buChar char="•"/>
            </a:pPr>
            <a:r>
              <a:rPr lang="es-ES_tradnl" altLang="en-US" sz="2200">
                <a:latin typeface="News Gothic MT"/>
                <a:ea typeface="News Gothic MT"/>
                <a:cs typeface="News Gothic MT"/>
              </a:rPr>
              <a:t>Inspeccione las instalaciones regularmente por plagas y daños ocasionados por plagas.</a:t>
            </a:r>
          </a:p>
          <a:p>
            <a:pPr eaLnBrk="1" hangingPunct="1">
              <a:spcBef>
                <a:spcPct val="20000"/>
              </a:spcBef>
              <a:buFont typeface="Arial" pitchFamily="34" charset="0"/>
              <a:buChar char="•"/>
            </a:pPr>
            <a:r>
              <a:rPr lang="es-ES_tradnl" altLang="en-US" sz="2200">
                <a:latin typeface="News Gothic MT"/>
                <a:ea typeface="News Gothic MT"/>
                <a:cs typeface="News Gothic MT"/>
              </a:rPr>
              <a:t>Identifique fuentes de alimentos, agua y refugio que puedan atraer plagas.</a:t>
            </a:r>
          </a:p>
          <a:p>
            <a:pPr eaLnBrk="1" hangingPunct="1">
              <a:spcBef>
                <a:spcPct val="20000"/>
              </a:spcBef>
              <a:buFont typeface="Arial" pitchFamily="34" charset="0"/>
              <a:buChar char="•"/>
            </a:pPr>
            <a:r>
              <a:rPr lang="es-ES_tradnl" altLang="en-US" sz="2200">
                <a:latin typeface="News Gothic MT"/>
                <a:ea typeface="News Gothic MT"/>
                <a:cs typeface="News Gothic MT"/>
              </a:rPr>
              <a:t>Identifique dónde viven y se reproducen las plagas.</a:t>
            </a:r>
          </a:p>
          <a:p>
            <a:pPr eaLnBrk="1" hangingPunct="1">
              <a:spcBef>
                <a:spcPct val="20000"/>
              </a:spcBef>
              <a:buFont typeface="Arial" pitchFamily="34" charset="0"/>
              <a:buChar char="•"/>
            </a:pPr>
            <a:r>
              <a:rPr lang="es-ES_tradnl" altLang="en-US" sz="2200">
                <a:latin typeface="News Gothic MT"/>
                <a:ea typeface="News Gothic MT"/>
                <a:cs typeface="News Gothic MT"/>
              </a:rPr>
              <a:t>Determine si – y cuándo – se necesita tratamiento (tomar acción). </a:t>
            </a:r>
          </a:p>
          <a:p>
            <a:pPr eaLnBrk="1" hangingPunct="1">
              <a:spcBef>
                <a:spcPct val="20000"/>
              </a:spcBef>
              <a:buFont typeface="Arial" pitchFamily="34" charset="0"/>
              <a:buChar char="•"/>
            </a:pPr>
            <a:r>
              <a:rPr lang="es-ES_tradnl" altLang="en-US" sz="2200">
                <a:latin typeface="News Gothic MT"/>
                <a:ea typeface="News Gothic MT"/>
                <a:cs typeface="News Gothic MT"/>
              </a:rPr>
              <a:t>Determine si los métodos funcionan.</a:t>
            </a:r>
          </a:p>
        </p:txBody>
      </p:sp>
      <p:sp>
        <p:nvSpPr>
          <p:cNvPr id="13" name="Rectangle 12"/>
          <p:cNvSpPr>
            <a:spLocks noChangeArrowheads="1"/>
          </p:cNvSpPr>
          <p:nvPr/>
        </p:nvSpPr>
        <p:spPr bwMode="auto">
          <a:xfrm>
            <a:off x="5702300" y="4933950"/>
            <a:ext cx="32686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800">
                <a:solidFill>
                  <a:schemeClr val="bg1"/>
                </a:solidFill>
                <a:latin typeface="News Gothic MT"/>
                <a:ea typeface="News Gothic MT"/>
                <a:cs typeface="News Gothic MT"/>
              </a:rPr>
              <a:t>http://ipcm.wisc.edu/Portals/0/Blog/Files/19/199/sticky%20trap.JPG</a:t>
            </a:r>
          </a:p>
        </p:txBody>
      </p:sp>
      <p:sp>
        <p:nvSpPr>
          <p:cNvPr id="9" name="TextBox 8"/>
          <p:cNvSpPr txBox="1"/>
          <p:nvPr/>
        </p:nvSpPr>
        <p:spPr>
          <a:xfrm>
            <a:off x="2819400" y="2743200"/>
            <a:ext cx="4244975" cy="1384300"/>
          </a:xfrm>
          <a:prstGeom prst="rect">
            <a:avLst/>
          </a:prstGeom>
          <a:solidFill>
            <a:schemeClr val="accent6">
              <a:lumMod val="75000"/>
            </a:schemeClr>
          </a:solidFill>
          <a:ln w="25400">
            <a:solidFill>
              <a:schemeClr val="tx1"/>
            </a:solidFill>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s-ES_tradnl" altLang="en-US" sz="2800" b="1" smtClean="0">
                <a:latin typeface="News Gothic MT"/>
                <a:ea typeface="News Gothic MT"/>
                <a:cs typeface="News Gothic MT"/>
              </a:rPr>
              <a:t>Mensaje a recordar: </a:t>
            </a:r>
            <a:r>
              <a:rPr lang="es-ES" altLang="en-US" sz="2800" smtClean="0">
                <a:latin typeface="News Gothic MT"/>
              </a:rPr>
              <a:t>¡</a:t>
            </a:r>
            <a:r>
              <a:rPr lang="es-ES_tradnl" altLang="en-US" sz="2800" smtClean="0">
                <a:latin typeface="News Gothic MT"/>
                <a:ea typeface="News Gothic MT"/>
                <a:cs typeface="News Gothic MT"/>
              </a:rPr>
              <a:t>El monitoreo es un proceso continuo!</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049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mph" presetSubtype="0" grpId="0" nodeType="clickEffect">
                                  <p:stCondLst>
                                    <p:cond delay="0"/>
                                  </p:stCondLst>
                                  <p:childTnLst>
                                    <p:set>
                                      <p:cBhvr rctx="PPT">
                                        <p:cTn id="26" dur="indefinite"/>
                                        <p:tgtEl>
                                          <p:spTgt spid="2"/>
                                        </p:tgtEl>
                                        <p:attrNameLst>
                                          <p:attrName>style.opacity</p:attrName>
                                        </p:attrNameLst>
                                      </p:cBhvr>
                                      <p:to>
                                        <p:strVal val="0.5"/>
                                      </p:to>
                                    </p:set>
                                    <p:animEffect filter="image" prLst="opacity: 0.5">
                                      <p:cBhvr rctx="IE">
                                        <p:cTn id="27" dur="indefinite"/>
                                        <p:tgtEl>
                                          <p:spTgt spid="2"/>
                                        </p:tgtEl>
                                      </p:cBhvr>
                                    </p:animEffect>
                                  </p:childTnLst>
                                </p:cTn>
                              </p:par>
                              <p:par>
                                <p:cTn id="28" presetID="9" presetClass="emph" presetSubtype="0" grpId="0" nodeType="withEffect">
                                  <p:stCondLst>
                                    <p:cond delay="0"/>
                                  </p:stCondLst>
                                  <p:childTnLst>
                                    <p:set>
                                      <p:cBhvr rctx="PPT">
                                        <p:cTn id="29" dur="indefinite"/>
                                        <p:tgtEl>
                                          <p:spTgt spid="7"/>
                                        </p:tgtEl>
                                        <p:attrNameLst>
                                          <p:attrName>style.opacity</p:attrName>
                                        </p:attrNameLst>
                                      </p:cBhvr>
                                      <p:to>
                                        <p:strVal val="0.5"/>
                                      </p:to>
                                    </p:set>
                                    <p:animEffect filter="image" prLst="opacity: 0.5">
                                      <p:cBhvr rctx="IE">
                                        <p:cTn id="30" dur="indefinite"/>
                                        <p:tgtEl>
                                          <p:spTgt spid="7"/>
                                        </p:tgtEl>
                                      </p:cBhvr>
                                    </p:animEffect>
                                  </p:childTnLst>
                                </p:cTn>
                              </p:par>
                              <p:par>
                                <p:cTn id="31" presetID="9" presetClass="emph" presetSubtype="0" nodeType="withEffect">
                                  <p:stCondLst>
                                    <p:cond delay="0"/>
                                  </p:stCondLst>
                                  <p:childTnLst>
                                    <p:set>
                                      <p:cBhvr rctx="PPT">
                                        <p:cTn id="32" dur="indefinite"/>
                                        <p:tgtEl>
                                          <p:spTgt spid="11268"/>
                                        </p:tgtEl>
                                        <p:attrNameLst>
                                          <p:attrName>style.opacity</p:attrName>
                                        </p:attrNameLst>
                                      </p:cBhvr>
                                      <p:to>
                                        <p:strVal val="0.5"/>
                                      </p:to>
                                    </p:set>
                                    <p:animEffect filter="image" prLst="opacity: 0.5">
                                      <p:cBhvr rctx="IE">
                                        <p:cTn id="33" dur="indefinite"/>
                                        <p:tgtEl>
                                          <p:spTgt spid="11268"/>
                                        </p:tgtEl>
                                      </p:cBhvr>
                                    </p:animEffect>
                                  </p:childTnLst>
                                </p:cTn>
                              </p:par>
                              <p:par>
                                <p:cTn id="34" presetID="9" presetClass="emph" presetSubtype="0" grpId="0" nodeType="withEffect">
                                  <p:stCondLst>
                                    <p:cond delay="0"/>
                                  </p:stCondLst>
                                  <p:childTnLst>
                                    <p:set>
                                      <p:cBhvr rctx="PPT">
                                        <p:cTn id="35" dur="indefinite"/>
                                        <p:tgtEl>
                                          <p:spTgt spid="11">
                                            <p:txEl>
                                              <p:pRg st="0" end="0"/>
                                            </p:txEl>
                                          </p:spTgt>
                                        </p:tgtEl>
                                        <p:attrNameLst>
                                          <p:attrName>style.opacity</p:attrName>
                                        </p:attrNameLst>
                                      </p:cBhvr>
                                      <p:to>
                                        <p:strVal val="0.5"/>
                                      </p:to>
                                    </p:set>
                                    <p:animEffect filter="image" prLst="opacity: 0.5">
                                      <p:cBhvr rctx="IE">
                                        <p:cTn id="36" dur="indefinite"/>
                                        <p:tgtEl>
                                          <p:spTgt spid="11">
                                            <p:txEl>
                                              <p:pRg st="0" end="0"/>
                                            </p:txEl>
                                          </p:spTgt>
                                        </p:tgtEl>
                                      </p:cBhvr>
                                    </p:animEffect>
                                  </p:childTnLst>
                                </p:cTn>
                              </p:par>
                              <p:par>
                                <p:cTn id="37" presetID="9" presetClass="emph" presetSubtype="0" grpId="0" nodeType="withEffect">
                                  <p:stCondLst>
                                    <p:cond delay="0"/>
                                  </p:stCondLst>
                                  <p:childTnLst>
                                    <p:set>
                                      <p:cBhvr rctx="PPT">
                                        <p:cTn id="38" dur="indefinite"/>
                                        <p:tgtEl>
                                          <p:spTgt spid="11">
                                            <p:txEl>
                                              <p:pRg st="1" end="1"/>
                                            </p:txEl>
                                          </p:spTgt>
                                        </p:tgtEl>
                                        <p:attrNameLst>
                                          <p:attrName>style.opacity</p:attrName>
                                        </p:attrNameLst>
                                      </p:cBhvr>
                                      <p:to>
                                        <p:strVal val="0.5"/>
                                      </p:to>
                                    </p:set>
                                    <p:animEffect filter="image" prLst="opacity: 0.5">
                                      <p:cBhvr rctx="IE">
                                        <p:cTn id="39" dur="indefinite"/>
                                        <p:tgtEl>
                                          <p:spTgt spid="11">
                                            <p:txEl>
                                              <p:pRg st="1" end="1"/>
                                            </p:txEl>
                                          </p:spTgt>
                                        </p:tgtEl>
                                      </p:cBhvr>
                                    </p:animEffect>
                                  </p:childTnLst>
                                </p:cTn>
                              </p:par>
                              <p:par>
                                <p:cTn id="40" presetID="9" presetClass="emph" presetSubtype="0" grpId="0" nodeType="withEffect">
                                  <p:stCondLst>
                                    <p:cond delay="0"/>
                                  </p:stCondLst>
                                  <p:childTnLst>
                                    <p:set>
                                      <p:cBhvr rctx="PPT">
                                        <p:cTn id="41" dur="indefinite"/>
                                        <p:tgtEl>
                                          <p:spTgt spid="11">
                                            <p:txEl>
                                              <p:pRg st="2" end="2"/>
                                            </p:txEl>
                                          </p:spTgt>
                                        </p:tgtEl>
                                        <p:attrNameLst>
                                          <p:attrName>style.opacity</p:attrName>
                                        </p:attrNameLst>
                                      </p:cBhvr>
                                      <p:to>
                                        <p:strVal val="0.5"/>
                                      </p:to>
                                    </p:set>
                                    <p:animEffect filter="image" prLst="opacity: 0.5">
                                      <p:cBhvr rctx="IE">
                                        <p:cTn id="42" dur="indefinite"/>
                                        <p:tgtEl>
                                          <p:spTgt spid="11">
                                            <p:txEl>
                                              <p:pRg st="2" end="2"/>
                                            </p:txEl>
                                          </p:spTgt>
                                        </p:tgtEl>
                                      </p:cBhvr>
                                    </p:animEffect>
                                  </p:childTnLst>
                                </p:cTn>
                              </p:par>
                              <p:par>
                                <p:cTn id="43" presetID="9" presetClass="emph" presetSubtype="0" grpId="0" nodeType="withEffect">
                                  <p:stCondLst>
                                    <p:cond delay="0"/>
                                  </p:stCondLst>
                                  <p:childTnLst>
                                    <p:set>
                                      <p:cBhvr rctx="PPT">
                                        <p:cTn id="44" dur="indefinite"/>
                                        <p:tgtEl>
                                          <p:spTgt spid="11">
                                            <p:txEl>
                                              <p:pRg st="3" end="3"/>
                                            </p:txEl>
                                          </p:spTgt>
                                        </p:tgtEl>
                                        <p:attrNameLst>
                                          <p:attrName>style.opacity</p:attrName>
                                        </p:attrNameLst>
                                      </p:cBhvr>
                                      <p:to>
                                        <p:strVal val="0.5"/>
                                      </p:to>
                                    </p:set>
                                    <p:animEffect filter="image" prLst="opacity: 0.5">
                                      <p:cBhvr rctx="IE">
                                        <p:cTn id="45" dur="indefinite"/>
                                        <p:tgtEl>
                                          <p:spTgt spid="11">
                                            <p:txEl>
                                              <p:pRg st="3" end="3"/>
                                            </p:txEl>
                                          </p:spTgt>
                                        </p:tgtEl>
                                      </p:cBhvr>
                                    </p:animEffect>
                                  </p:childTnLst>
                                </p:cTn>
                              </p:par>
                              <p:par>
                                <p:cTn id="46" presetID="9" presetClass="emph" presetSubtype="0" grpId="0" nodeType="withEffect">
                                  <p:stCondLst>
                                    <p:cond delay="0"/>
                                  </p:stCondLst>
                                  <p:childTnLst>
                                    <p:set>
                                      <p:cBhvr rctx="PPT">
                                        <p:cTn id="47" dur="indefinite"/>
                                        <p:tgtEl>
                                          <p:spTgt spid="11">
                                            <p:txEl>
                                              <p:pRg st="4" end="4"/>
                                            </p:txEl>
                                          </p:spTgt>
                                        </p:tgtEl>
                                        <p:attrNameLst>
                                          <p:attrName>style.opacity</p:attrName>
                                        </p:attrNameLst>
                                      </p:cBhvr>
                                      <p:to>
                                        <p:strVal val="0.5"/>
                                      </p:to>
                                    </p:set>
                                    <p:animEffect filter="image" prLst="opacity: 0.5">
                                      <p:cBhvr rctx="IE">
                                        <p:cTn id="48" dur="indefinite"/>
                                        <p:tgtEl>
                                          <p:spTgt spid="11">
                                            <p:txEl>
                                              <p:pRg st="4" end="4"/>
                                            </p:txEl>
                                          </p:spTgt>
                                        </p:tgtEl>
                                      </p:cBhvr>
                                    </p:animEffect>
                                  </p:childTnLst>
                                </p:cTn>
                              </p:par>
                              <p:par>
                                <p:cTn id="49" presetID="9" presetClass="emph" presetSubtype="0" grpId="0" nodeType="withEffect">
                                  <p:stCondLst>
                                    <p:cond delay="0"/>
                                  </p:stCondLst>
                                  <p:childTnLst>
                                    <p:set>
                                      <p:cBhvr rctx="PPT">
                                        <p:cTn id="50" dur="indefinite"/>
                                        <p:tgtEl>
                                          <p:spTgt spid="13"/>
                                        </p:tgtEl>
                                        <p:attrNameLst>
                                          <p:attrName>style.opacity</p:attrName>
                                        </p:attrNameLst>
                                      </p:cBhvr>
                                      <p:to>
                                        <p:strVal val="0.5"/>
                                      </p:to>
                                    </p:set>
                                    <p:animEffect filter="image" prLst="opacity: 0.5">
                                      <p:cBhvr rctx="IE">
                                        <p:cTn id="51" dur="indefinite"/>
                                        <p:tgtEl>
                                          <p:spTgt spid="13"/>
                                        </p:tgtEl>
                                      </p:cBhvr>
                                    </p:animEffect>
                                  </p:childTnLst>
                                </p:cTn>
                              </p:par>
                              <p:par>
                                <p:cTn id="52" presetID="2" presetClass="entr" presetSubtype="4"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1" grpId="0" build="allAtOnce"/>
      <p:bldP spid="13"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050"/>
            <a:ext cx="8229600" cy="584200"/>
          </a:xfrm>
        </p:spPr>
        <p:txBody>
          <a:bodyPr/>
          <a:lstStyle/>
          <a:p>
            <a:pPr>
              <a:defRPr/>
            </a:pPr>
            <a:r>
              <a:rPr lang="en-US" dirty="0" err="1" smtClean="0">
                <a:latin typeface="+mj-lt"/>
              </a:rPr>
              <a:t>Socios</a:t>
            </a:r>
            <a:r>
              <a:rPr lang="en-US" dirty="0" smtClean="0">
                <a:latin typeface="+mj-lt"/>
              </a:rPr>
              <a:t> del </a:t>
            </a:r>
            <a:r>
              <a:rPr lang="en-US" dirty="0" err="1" smtClean="0">
                <a:latin typeface="+mj-lt"/>
              </a:rPr>
              <a:t>equipo</a:t>
            </a:r>
            <a:endParaRPr lang="en-US" dirty="0">
              <a:latin typeface="+mj-lt"/>
            </a:endParaRPr>
          </a:p>
        </p:txBody>
      </p:sp>
      <p:sp>
        <p:nvSpPr>
          <p:cNvPr id="6148" name="Slide Number Placeholder 4"/>
          <p:cNvSpPr>
            <a:spLocks noGrp="1"/>
          </p:cNvSpPr>
          <p:nvPr>
            <p:ph type="sldNum" sz="quarter" idx="4294967295"/>
          </p:nvPr>
        </p:nvSpPr>
        <p:spPr bwMode="auto">
          <a:xfrm>
            <a:off x="6553200" y="6298511"/>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E8991B42-005F-42F1-B886-F311E276C351}" type="slidenum">
              <a:rPr lang="en-US" altLang="en-US" smtClean="0">
                <a:solidFill>
                  <a:srgbClr val="898989"/>
                </a:solidFill>
                <a:latin typeface="News Gothic MT"/>
              </a:rPr>
              <a:pPr eaLnBrk="1" hangingPunct="1"/>
              <a:t>3</a:t>
            </a:fld>
            <a:endParaRPr lang="en-US" altLang="en-US" smtClean="0">
              <a:solidFill>
                <a:srgbClr val="898989"/>
              </a:solidFill>
              <a:latin typeface="News Gothic MT"/>
            </a:endParaRP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792" y="2929143"/>
            <a:ext cx="1273175" cy="162401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64962" y="4924774"/>
            <a:ext cx="7828364" cy="1015663"/>
          </a:xfrm>
          <a:prstGeom prst="rect">
            <a:avLst/>
          </a:prstGeom>
          <a:noFill/>
        </p:spPr>
        <p:txBody>
          <a:bodyPr wrap="square">
            <a:spAutoFit/>
          </a:bodyPr>
          <a:lstStyle/>
          <a:p>
            <a:pPr algn="just">
              <a:defRPr/>
            </a:pPr>
            <a:r>
              <a:rPr lang="es-ES" sz="1200" i="1" dirty="0">
                <a:latin typeface="+mn-lt"/>
                <a:ea typeface="ヒラギノ角ゴ Pro W3" pitchFamily="37" charset="-128"/>
                <a:cs typeface="+mn-cs"/>
              </a:rPr>
              <a:t>El financiamiento para “La Guía de Manejo Integrado de Plagas para Cuidado Infantil Hogareño” se proporciona en parte o en su totalidad por medio de una </a:t>
            </a:r>
            <a:r>
              <a:rPr lang="es-ES" sz="1200" i="1" dirty="0" smtClean="0">
                <a:latin typeface="+mn-lt"/>
                <a:ea typeface="ヒラギノ角ゴ Pro W3" pitchFamily="37" charset="-128"/>
                <a:cs typeface="+mn-cs"/>
              </a:rPr>
              <a:t>beca otorgada </a:t>
            </a:r>
            <a:r>
              <a:rPr lang="es-ES" sz="1200" i="1" dirty="0">
                <a:latin typeface="+mn-lt"/>
                <a:ea typeface="ヒラギノ角ゴ Pro W3" pitchFamily="37" charset="-128"/>
                <a:cs typeface="+mn-cs"/>
              </a:rPr>
              <a:t>por el Departamento de Reglamentación de Pesticidas de California (California </a:t>
            </a:r>
            <a:r>
              <a:rPr lang="es-ES" sz="1200" i="1" dirty="0" err="1">
                <a:latin typeface="+mn-lt"/>
                <a:ea typeface="ヒラギノ角ゴ Pro W3" pitchFamily="37" charset="-128"/>
                <a:cs typeface="+mn-cs"/>
              </a:rPr>
              <a:t>Department</a:t>
            </a:r>
            <a:r>
              <a:rPr lang="es-ES" sz="1200" i="1" dirty="0">
                <a:latin typeface="+mn-lt"/>
                <a:ea typeface="ヒラギノ角ゴ Pro W3" pitchFamily="37" charset="-128"/>
                <a:cs typeface="+mn-cs"/>
              </a:rPr>
              <a:t> of </a:t>
            </a:r>
            <a:r>
              <a:rPr lang="es-ES" sz="1200" i="1" dirty="0" err="1">
                <a:latin typeface="+mn-lt"/>
                <a:ea typeface="ヒラギノ角ゴ Pro W3" pitchFamily="37" charset="-128"/>
                <a:cs typeface="+mn-cs"/>
              </a:rPr>
              <a:t>Pesticide</a:t>
            </a:r>
            <a:r>
              <a:rPr lang="es-ES" sz="1200" i="1" dirty="0">
                <a:latin typeface="+mn-lt"/>
                <a:ea typeface="ヒラギノ角ゴ Pro W3" pitchFamily="37" charset="-128"/>
                <a:cs typeface="+mn-cs"/>
              </a:rPr>
              <a:t> </a:t>
            </a:r>
            <a:r>
              <a:rPr lang="es-ES" sz="1200" i="1" dirty="0" err="1">
                <a:latin typeface="+mn-lt"/>
                <a:ea typeface="ヒラギノ角ゴ Pro W3" pitchFamily="37" charset="-128"/>
                <a:cs typeface="+mn-cs"/>
              </a:rPr>
              <a:t>Regulation</a:t>
            </a:r>
            <a:r>
              <a:rPr lang="es-ES" sz="1200" i="1" dirty="0">
                <a:latin typeface="+mn-lt"/>
                <a:ea typeface="ヒラギノ角ゴ Pro W3" pitchFamily="37" charset="-128"/>
                <a:cs typeface="+mn-cs"/>
              </a:rPr>
              <a:t>, DPR). El contenido de este documento</a:t>
            </a:r>
          </a:p>
          <a:p>
            <a:pPr algn="just">
              <a:defRPr/>
            </a:pPr>
            <a:r>
              <a:rPr lang="es-ES" sz="1200" i="1" dirty="0">
                <a:latin typeface="+mn-lt"/>
                <a:ea typeface="ヒラギノ角ゴ Pro W3" pitchFamily="37" charset="-128"/>
                <a:cs typeface="+mn-cs"/>
              </a:rPr>
              <a:t>no refleja necesariamente los puntos de vista y políticas del DPR, y la mención de nombres o productos comerciales no constituye patrocinio ni recomendación de uso.</a:t>
            </a:r>
            <a:endParaRPr lang="en-US" sz="1400" i="1" dirty="0">
              <a:ea typeface="ヒラギノ角ゴ Pro W3" pitchFamily="37" charset="-128"/>
              <a:cs typeface="+mn-cs"/>
            </a:endParaRPr>
          </a:p>
        </p:txBody>
      </p:sp>
      <p:pic>
        <p:nvPicPr>
          <p:cNvPr id="6150" name="Picture 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4569" y="1665288"/>
            <a:ext cx="46291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1356" y="2929143"/>
            <a:ext cx="2244725" cy="1511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11" name="Straight Connector 10"/>
          <p:cNvCxnSpPr/>
          <p:nvPr/>
        </p:nvCxnSpPr>
        <p:spPr>
          <a:xfrm>
            <a:off x="457200" y="1524000"/>
            <a:ext cx="8229600" cy="0"/>
          </a:xfrm>
          <a:prstGeom prst="line">
            <a:avLst/>
          </a:prstGeom>
        </p:spPr>
        <p:style>
          <a:lnRef idx="2">
            <a:schemeClr val="accent1"/>
          </a:lnRef>
          <a:fillRef idx="0">
            <a:schemeClr val="accent1"/>
          </a:fillRef>
          <a:effectRef idx="1">
            <a:schemeClr val="accent1"/>
          </a:effectRef>
          <a:fontRef idx="minor">
            <a:schemeClr val="tx1"/>
          </a:fontRef>
        </p:style>
      </p:cxnSp>
      <p:pic>
        <p:nvPicPr>
          <p:cNvPr id="6154" name="Picture 2" descr="F:\UCSF\SON Logos\ucsf_sig_2C_OTL_9 4 SO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7968" y="2929143"/>
            <a:ext cx="2517775" cy="1549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9825" y="1911350"/>
            <a:ext cx="2365375" cy="205263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163" y="1906588"/>
            <a:ext cx="1924050" cy="19240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113" y="3983038"/>
            <a:ext cx="2020887" cy="18272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bwMode="auto">
          <a:xfrm>
            <a:off x="457200" y="554038"/>
            <a:ext cx="82296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smtClean="0">
                <a:latin typeface="News Gothic MT"/>
                <a:ea typeface="News Gothic MT"/>
                <a:cs typeface="News Gothic MT"/>
              </a:rPr>
              <a:t>MANEJO</a:t>
            </a:r>
          </a:p>
        </p:txBody>
      </p:sp>
      <p:sp>
        <p:nvSpPr>
          <p:cNvPr id="9" name="Rectangle 8"/>
          <p:cNvSpPr>
            <a:spLocks noChangeArrowheads="1"/>
          </p:cNvSpPr>
          <p:nvPr/>
        </p:nvSpPr>
        <p:spPr bwMode="auto">
          <a:xfrm>
            <a:off x="457200" y="1066800"/>
            <a:ext cx="8077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a:latin typeface="News Gothic MT"/>
                <a:ea typeface="News Gothic MT"/>
                <a:cs typeface="News Gothic MT"/>
              </a:rPr>
              <a:t>A menudo puede manejar plagas sin usar químicos. Algunas técnicas recomendadas por IPM son:</a:t>
            </a:r>
          </a:p>
        </p:txBody>
      </p:sp>
      <p:sp>
        <p:nvSpPr>
          <p:cNvPr id="20" name="&quot;No&quot; Symbol 19"/>
          <p:cNvSpPr>
            <a:spLocks noChangeArrowheads="1"/>
          </p:cNvSpPr>
          <p:nvPr/>
        </p:nvSpPr>
        <p:spPr bwMode="auto">
          <a:xfrm>
            <a:off x="1130300" y="1858963"/>
            <a:ext cx="2501900" cy="2124075"/>
          </a:xfrm>
          <a:custGeom>
            <a:avLst/>
            <a:gdLst>
              <a:gd name="T0" fmla="*/ 1250950 w 2501900"/>
              <a:gd name="T1" fmla="*/ 0 h 2124075"/>
              <a:gd name="T2" fmla="*/ 366395 w 2501900"/>
              <a:gd name="T3" fmla="*/ 311064 h 2124075"/>
              <a:gd name="T4" fmla="*/ 0 w 2501900"/>
              <a:gd name="T5" fmla="*/ 1062038 h 2124075"/>
              <a:gd name="T6" fmla="*/ 366395 w 2501900"/>
              <a:gd name="T7" fmla="*/ 1813011 h 2124075"/>
              <a:gd name="T8" fmla="*/ 1250950 w 2501900"/>
              <a:gd name="T9" fmla="*/ 2124075 h 2124075"/>
              <a:gd name="T10" fmla="*/ 2135505 w 2501900"/>
              <a:gd name="T11" fmla="*/ 1813011 h 2124075"/>
              <a:gd name="T12" fmla="*/ 2501900 w 2501900"/>
              <a:gd name="T13" fmla="*/ 1062038 h 2124075"/>
              <a:gd name="T14" fmla="*/ 2135505 w 2501900"/>
              <a:gd name="T15" fmla="*/ 311064 h 2124075"/>
              <a:gd name="T16" fmla="*/ 3 60000 65536"/>
              <a:gd name="T17" fmla="*/ 3 60000 65536"/>
              <a:gd name="T18" fmla="*/ 2 60000 65536"/>
              <a:gd name="T19" fmla="*/ 1 60000 65536"/>
              <a:gd name="T20" fmla="*/ 1 60000 65536"/>
              <a:gd name="T21" fmla="*/ 1 60000 65536"/>
              <a:gd name="T22" fmla="*/ 0 60000 65536"/>
              <a:gd name="T23" fmla="*/ 3 60000 65536"/>
              <a:gd name="T24" fmla="*/ 366395 w 2501900"/>
              <a:gd name="T25" fmla="*/ 311064 h 2124075"/>
              <a:gd name="T26" fmla="*/ 2135505 w 2501900"/>
              <a:gd name="T27" fmla="*/ 1813011 h 21240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01900" h="2124075">
                <a:moveTo>
                  <a:pt x="0" y="1062038"/>
                </a:moveTo>
                <a:lnTo>
                  <a:pt x="0" y="1062038"/>
                </a:lnTo>
                <a:cubicBezTo>
                  <a:pt x="0" y="475490"/>
                  <a:pt x="560069" y="0"/>
                  <a:pt x="1250949" y="0"/>
                </a:cubicBezTo>
                <a:cubicBezTo>
                  <a:pt x="1941830" y="0"/>
                  <a:pt x="2501900" y="475490"/>
                  <a:pt x="2501900" y="1062038"/>
                </a:cubicBezTo>
                <a:cubicBezTo>
                  <a:pt x="2501900" y="1648585"/>
                  <a:pt x="1941830" y="2124075"/>
                  <a:pt x="1250950" y="2124076"/>
                </a:cubicBezTo>
                <a:cubicBezTo>
                  <a:pt x="560069" y="2124076"/>
                  <a:pt x="0" y="1648585"/>
                  <a:pt x="0" y="1062038"/>
                </a:cubicBezTo>
                <a:close/>
                <a:moveTo>
                  <a:pt x="2106795" y="1739399"/>
                </a:moveTo>
                <a:lnTo>
                  <a:pt x="2106794" y="1739398"/>
                </a:lnTo>
                <a:cubicBezTo>
                  <a:pt x="2312607" y="1556174"/>
                  <a:pt x="2427239" y="1313864"/>
                  <a:pt x="2427239" y="1062037"/>
                </a:cubicBezTo>
                <a:cubicBezTo>
                  <a:pt x="2427239" y="516724"/>
                  <a:pt x="1900596" y="74661"/>
                  <a:pt x="1250950" y="74661"/>
                </a:cubicBezTo>
                <a:cubicBezTo>
                  <a:pt x="955382" y="74660"/>
                  <a:pt x="670647" y="168061"/>
                  <a:pt x="453394" y="336279"/>
                </a:cubicBezTo>
                <a:close/>
                <a:moveTo>
                  <a:pt x="395105" y="384676"/>
                </a:moveTo>
                <a:lnTo>
                  <a:pt x="395105" y="384676"/>
                </a:lnTo>
                <a:cubicBezTo>
                  <a:pt x="189292" y="567900"/>
                  <a:pt x="74661" y="810210"/>
                  <a:pt x="74661" y="1062037"/>
                </a:cubicBezTo>
                <a:cubicBezTo>
                  <a:pt x="74661" y="1607350"/>
                  <a:pt x="601303" y="2049414"/>
                  <a:pt x="1250950" y="2049414"/>
                </a:cubicBezTo>
                <a:cubicBezTo>
                  <a:pt x="1546517" y="2049414"/>
                  <a:pt x="1831252" y="1956013"/>
                  <a:pt x="2048505" y="1787795"/>
                </a:cubicBezTo>
                <a:close/>
              </a:path>
            </a:pathLst>
          </a:custGeom>
          <a:solidFill>
            <a:srgbClr val="FF0000"/>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defRPr/>
            </a:pPr>
            <a:endParaRPr lang="es-ES_tradnl" altLang="en-US" sz="1800" smtClean="0">
              <a:latin typeface="News Gothic MT"/>
              <a:ea typeface="News Gothic MT"/>
              <a:cs typeface="News Gothic MT"/>
            </a:endParaRPr>
          </a:p>
        </p:txBody>
      </p:sp>
      <p:sp>
        <p:nvSpPr>
          <p:cNvPr id="13" name="TextBox 12"/>
          <p:cNvSpPr txBox="1">
            <a:spLocks noChangeArrowheads="1"/>
          </p:cNvSpPr>
          <p:nvPr/>
        </p:nvSpPr>
        <p:spPr bwMode="auto">
          <a:xfrm>
            <a:off x="1025525" y="5105400"/>
            <a:ext cx="2403475" cy="646113"/>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Lavar las superficies con agua y jabón</a:t>
            </a:r>
          </a:p>
        </p:txBody>
      </p:sp>
      <p:sp>
        <p:nvSpPr>
          <p:cNvPr id="12" name="TextBox 11"/>
          <p:cNvSpPr txBox="1">
            <a:spLocks noChangeArrowheads="1"/>
          </p:cNvSpPr>
          <p:nvPr/>
        </p:nvSpPr>
        <p:spPr bwMode="auto">
          <a:xfrm>
            <a:off x="196850" y="2590800"/>
            <a:ext cx="1403350" cy="369888"/>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s-ES_tradnl" altLang="en-US" sz="1800">
                <a:latin typeface="News Gothic MT"/>
                <a:ea typeface="News Gothic MT"/>
                <a:cs typeface="News Gothic MT"/>
              </a:rPr>
              <a:t>Prevención</a:t>
            </a: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899" y="3479800"/>
            <a:ext cx="2451100" cy="2328863"/>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TextBox 14"/>
          <p:cNvSpPr txBox="1">
            <a:spLocks noChangeArrowheads="1"/>
          </p:cNvSpPr>
          <p:nvPr/>
        </p:nvSpPr>
        <p:spPr bwMode="auto">
          <a:xfrm>
            <a:off x="5679173" y="5335588"/>
            <a:ext cx="2000250" cy="369887"/>
          </a:xfrm>
          <a:prstGeom prst="rect">
            <a:avLst/>
          </a:prstGeom>
          <a:solidFill>
            <a:srgbClr val="FFFF00"/>
          </a:solidFill>
          <a:ln w="25400">
            <a:solidFill>
              <a:schemeClr val="tx1"/>
            </a:solidFill>
            <a:miter lim="800000"/>
            <a:headEnd/>
            <a:tailEnd/>
          </a:ln>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dirty="0">
                <a:latin typeface="News Gothic MT"/>
                <a:ea typeface="News Gothic MT"/>
                <a:cs typeface="News Gothic MT"/>
              </a:rPr>
              <a:t>Colocar trampas</a:t>
            </a:r>
          </a:p>
        </p:txBody>
      </p:sp>
      <p:sp>
        <p:nvSpPr>
          <p:cNvPr id="14" name="TextBox 13"/>
          <p:cNvSpPr txBox="1">
            <a:spLocks noChangeArrowheads="1"/>
          </p:cNvSpPr>
          <p:nvPr/>
        </p:nvSpPr>
        <p:spPr bwMode="auto">
          <a:xfrm>
            <a:off x="7086600" y="2173288"/>
            <a:ext cx="1905000" cy="646112"/>
          </a:xfrm>
          <a:prstGeom prst="rect">
            <a:avLst/>
          </a:prstGeom>
          <a:solidFill>
            <a:srgbClr val="FFFF00"/>
          </a:solidFill>
          <a:ln w="25400">
            <a:solidFill>
              <a:schemeClr val="tx1"/>
            </a:solidFill>
            <a:miter lim="800000"/>
            <a:headEnd/>
            <a:tailEnd/>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1800">
                <a:latin typeface="News Gothic MT"/>
                <a:ea typeface="News Gothic MT"/>
                <a:cs typeface="News Gothic MT"/>
              </a:rPr>
              <a:t>Aspirar para eliminar plagas</a:t>
            </a:r>
          </a:p>
        </p:txBody>
      </p:sp>
      <p:sp>
        <p:nvSpPr>
          <p:cNvPr id="16" name="Slide Number Placeholder 1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05D8C9A-BABD-4EEF-AC10-EBA9947B745D}" type="slidenum">
              <a:rPr lang="es-ES_tradnl" altLang="en-US" sz="1200">
                <a:solidFill>
                  <a:srgbClr val="898989"/>
                </a:solidFill>
                <a:latin typeface="News Gothic MT"/>
                <a:ea typeface="News Gothic MT"/>
                <a:cs typeface="News Gothic MT"/>
              </a:rPr>
              <a:pPr eaLnBrk="1" hangingPunct="1"/>
              <a:t>30</a:t>
            </a:fld>
            <a:endParaRPr lang="es-ES_tradnl" altLang="en-US" sz="1200">
              <a:solidFill>
                <a:srgbClr val="898989"/>
              </a:solidFill>
              <a:latin typeface="News Gothic MT"/>
              <a:ea typeface="News Gothic MT"/>
              <a:cs typeface="News Gothic MT"/>
            </a:endParaRPr>
          </a:p>
        </p:txBody>
      </p:sp>
      <p:sp>
        <p:nvSpPr>
          <p:cNvPr id="25" name="TextBox 24"/>
          <p:cNvSpPr txBox="1">
            <a:spLocks noChangeArrowheads="1"/>
          </p:cNvSpPr>
          <p:nvPr/>
        </p:nvSpPr>
        <p:spPr bwMode="auto">
          <a:xfrm>
            <a:off x="6262688" y="5810250"/>
            <a:ext cx="26908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s-ES_tradnl" altLang="en-US" sz="800">
                <a:latin typeface="News Gothic MT"/>
                <a:ea typeface="News Gothic MT"/>
                <a:cs typeface="News Gothic MT"/>
              </a:rPr>
              <a:t>http://reviews.walgreens.com/2001/prod3447245/koolatron-mini-bug-vacuum-1ea-reviews/reviews.htm</a:t>
            </a:r>
          </a:p>
        </p:txBody>
      </p:sp>
      <p:sp>
        <p:nvSpPr>
          <p:cNvPr id="30" name="TextBox 29"/>
          <p:cNvSpPr txBox="1"/>
          <p:nvPr/>
        </p:nvSpPr>
        <p:spPr>
          <a:xfrm>
            <a:off x="1447800" y="3111500"/>
            <a:ext cx="6218238" cy="1384300"/>
          </a:xfrm>
          <a:prstGeom prst="rect">
            <a:avLst/>
          </a:prstGeom>
          <a:solidFill>
            <a:schemeClr val="accent6">
              <a:lumMod val="75000"/>
            </a:schemeClr>
          </a:solidFill>
          <a:ln w="25400">
            <a:solidFill>
              <a:schemeClr val="tx1"/>
            </a:solidFill>
          </a:ln>
        </p:spPr>
        <p:txBody>
          <a:bodyPr>
            <a:spAutoFit/>
          </a:bodyPr>
          <a:lstStyle>
            <a:lvl1pPr marL="24161750" indent="-24161750" eaLnBrk="0" hangingPunct="0">
              <a:defRPr sz="2400">
                <a:solidFill>
                  <a:schemeClr val="tx1"/>
                </a:solidFill>
                <a:latin typeface="Arial" pitchFamily="34" charset="0"/>
                <a:ea typeface="MS PGothic" pitchFamily="34" charset="-128"/>
              </a:defRPr>
            </a:lvl1pPr>
            <a:lvl2pPr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lvl="1" eaLnBrk="1" hangingPunct="1">
              <a:defRPr/>
            </a:pPr>
            <a:r>
              <a:rPr lang="es-ES_tradnl" altLang="en-US" sz="2800" b="1" dirty="0" smtClean="0">
                <a:latin typeface="News Gothic MT"/>
                <a:ea typeface="News Gothic MT"/>
                <a:cs typeface="News Gothic MT"/>
              </a:rPr>
              <a:t>Mensaje a recordar: </a:t>
            </a:r>
            <a:r>
              <a:rPr lang="es-ES" altLang="en-US" sz="2800" dirty="0" smtClean="0">
                <a:latin typeface="News Gothic MT"/>
              </a:rPr>
              <a:t>¡</a:t>
            </a:r>
            <a:r>
              <a:rPr lang="es-ES_tradnl" altLang="en-US" sz="2800" dirty="0" smtClean="0">
                <a:latin typeface="News Gothic MT"/>
                <a:ea typeface="News Gothic MT"/>
                <a:cs typeface="News Gothic MT"/>
              </a:rPr>
              <a:t>Mantener las cosas limpias y en buena condición es básico para IPM!</a:t>
            </a:r>
          </a:p>
        </p:txBody>
      </p:sp>
      <p:pic>
        <p:nvPicPr>
          <p:cNvPr id="1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6800" y="275642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21984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fill="hold"/>
                                        <p:tgtEl>
                                          <p:spTgt spid="30"/>
                                        </p:tgtEl>
                                        <p:attrNameLst>
                                          <p:attrName>ppt_x</p:attrName>
                                        </p:attrNameLst>
                                      </p:cBhvr>
                                      <p:tavLst>
                                        <p:tav tm="0">
                                          <p:val>
                                            <p:strVal val="#ppt_x"/>
                                          </p:val>
                                        </p:tav>
                                        <p:tav tm="100000">
                                          <p:val>
                                            <p:strVal val="#ppt_x"/>
                                          </p:val>
                                        </p:tav>
                                      </p:tavLst>
                                    </p:anim>
                                    <p:anim calcmode="lin" valueType="num">
                                      <p:cBhvr additive="base">
                                        <p:cTn id="28" dur="500" fill="hold"/>
                                        <p:tgtEl>
                                          <p:spTgt spid="30"/>
                                        </p:tgtEl>
                                        <p:attrNameLst>
                                          <p:attrName>ppt_y</p:attrName>
                                        </p:attrNameLst>
                                      </p:cBhvr>
                                      <p:tavLst>
                                        <p:tav tm="0">
                                          <p:val>
                                            <p:strVal val="1+#ppt_h/2"/>
                                          </p:val>
                                        </p:tav>
                                        <p:tav tm="100000">
                                          <p:val>
                                            <p:strVal val="#ppt_y"/>
                                          </p:val>
                                        </p:tav>
                                      </p:tavLst>
                                    </p:anim>
                                  </p:childTnLst>
                                </p:cTn>
                              </p:par>
                              <p:par>
                                <p:cTn id="29" presetID="9" presetClass="emph" presetSubtype="0" nodeType="withEffect">
                                  <p:stCondLst>
                                    <p:cond delay="0"/>
                                  </p:stCondLst>
                                  <p:childTnLst>
                                    <p:set>
                                      <p:cBhvr rctx="PPT">
                                        <p:cTn id="30" dur="indefinite"/>
                                        <p:tgtEl>
                                          <p:spTgt spid="9220"/>
                                        </p:tgtEl>
                                        <p:attrNameLst>
                                          <p:attrName>style.opacity</p:attrName>
                                        </p:attrNameLst>
                                      </p:cBhvr>
                                      <p:to>
                                        <p:strVal val="0.5"/>
                                      </p:to>
                                    </p:set>
                                    <p:animEffect filter="image" prLst="opacity: 0.5">
                                      <p:cBhvr rctx="IE">
                                        <p:cTn id="31" dur="indefinite"/>
                                        <p:tgtEl>
                                          <p:spTgt spid="9220"/>
                                        </p:tgtEl>
                                      </p:cBhvr>
                                    </p:animEffect>
                                  </p:childTnLst>
                                </p:cTn>
                              </p:par>
                              <p:par>
                                <p:cTn id="32" presetID="9" presetClass="emph" presetSubtype="0" nodeType="withEffect">
                                  <p:stCondLst>
                                    <p:cond delay="0"/>
                                  </p:stCondLst>
                                  <p:childTnLst>
                                    <p:set>
                                      <p:cBhvr rctx="PPT">
                                        <p:cTn id="33" dur="indefinite"/>
                                        <p:tgtEl>
                                          <p:spTgt spid="9218"/>
                                        </p:tgtEl>
                                        <p:attrNameLst>
                                          <p:attrName>style.opacity</p:attrName>
                                        </p:attrNameLst>
                                      </p:cBhvr>
                                      <p:to>
                                        <p:strVal val="0.5"/>
                                      </p:to>
                                    </p:set>
                                    <p:animEffect filter="image" prLst="opacity: 0.5">
                                      <p:cBhvr rctx="IE">
                                        <p:cTn id="34" dur="indefinite"/>
                                        <p:tgtEl>
                                          <p:spTgt spid="9218"/>
                                        </p:tgtEl>
                                      </p:cBhvr>
                                    </p:animEffect>
                                  </p:childTnLst>
                                </p:cTn>
                              </p:par>
                              <p:par>
                                <p:cTn id="35" presetID="9" presetClass="emph" presetSubtype="0" grpId="0" nodeType="withEffect">
                                  <p:stCondLst>
                                    <p:cond delay="0"/>
                                  </p:stCondLst>
                                  <p:childTnLst>
                                    <p:set>
                                      <p:cBhvr rctx="PPT">
                                        <p:cTn id="36" dur="indefinite"/>
                                        <p:tgtEl>
                                          <p:spTgt spid="2"/>
                                        </p:tgtEl>
                                        <p:attrNameLst>
                                          <p:attrName>style.opacity</p:attrName>
                                        </p:attrNameLst>
                                      </p:cBhvr>
                                      <p:to>
                                        <p:strVal val="0.5"/>
                                      </p:to>
                                    </p:set>
                                    <p:animEffect filter="image" prLst="opacity: 0.5">
                                      <p:cBhvr rctx="IE">
                                        <p:cTn id="37" dur="indefinite"/>
                                        <p:tgtEl>
                                          <p:spTgt spid="2"/>
                                        </p:tgtEl>
                                      </p:cBhvr>
                                    </p:animEffect>
                                  </p:childTnLst>
                                </p:cTn>
                              </p:par>
                              <p:par>
                                <p:cTn id="38" presetID="9" presetClass="emph" presetSubtype="0" grpId="0" nodeType="withEffect">
                                  <p:stCondLst>
                                    <p:cond delay="0"/>
                                  </p:stCondLst>
                                  <p:childTnLst>
                                    <p:set>
                                      <p:cBhvr rctx="PPT">
                                        <p:cTn id="39" dur="indefinite"/>
                                        <p:tgtEl>
                                          <p:spTgt spid="9"/>
                                        </p:tgtEl>
                                        <p:attrNameLst>
                                          <p:attrName>style.opacity</p:attrName>
                                        </p:attrNameLst>
                                      </p:cBhvr>
                                      <p:to>
                                        <p:strVal val="0.5"/>
                                      </p:to>
                                    </p:set>
                                    <p:animEffect filter="image" prLst="opacity: 0.5">
                                      <p:cBhvr rctx="IE">
                                        <p:cTn id="40" dur="indefinite"/>
                                        <p:tgtEl>
                                          <p:spTgt spid="9"/>
                                        </p:tgtEl>
                                      </p:cBhvr>
                                    </p:animEffect>
                                  </p:childTnLst>
                                </p:cTn>
                              </p:par>
                              <p:par>
                                <p:cTn id="41" presetID="9" presetClass="emph" presetSubtype="0" nodeType="withEffect">
                                  <p:stCondLst>
                                    <p:cond delay="0"/>
                                  </p:stCondLst>
                                  <p:childTnLst>
                                    <p:set>
                                      <p:cBhvr rctx="PPT">
                                        <p:cTn id="42" dur="indefinite"/>
                                        <p:tgtEl>
                                          <p:spTgt spid="20"/>
                                        </p:tgtEl>
                                        <p:attrNameLst>
                                          <p:attrName>style.opacity</p:attrName>
                                        </p:attrNameLst>
                                      </p:cBhvr>
                                      <p:to>
                                        <p:strVal val="0.5"/>
                                      </p:to>
                                    </p:set>
                                    <p:animEffect filter="image" prLst="opacity: 0.5">
                                      <p:cBhvr rctx="IE">
                                        <p:cTn id="43" dur="indefinite"/>
                                        <p:tgtEl>
                                          <p:spTgt spid="20"/>
                                        </p:tgtEl>
                                      </p:cBhvr>
                                    </p:animEffect>
                                  </p:childTnLst>
                                </p:cTn>
                              </p:par>
                              <p:par>
                                <p:cTn id="44" presetID="9" presetClass="emph" presetSubtype="0" grpId="1" nodeType="withEffect">
                                  <p:stCondLst>
                                    <p:cond delay="0"/>
                                  </p:stCondLst>
                                  <p:childTnLst>
                                    <p:set>
                                      <p:cBhvr rctx="PPT">
                                        <p:cTn id="45" dur="indefinite"/>
                                        <p:tgtEl>
                                          <p:spTgt spid="13"/>
                                        </p:tgtEl>
                                        <p:attrNameLst>
                                          <p:attrName>style.opacity</p:attrName>
                                        </p:attrNameLst>
                                      </p:cBhvr>
                                      <p:to>
                                        <p:strVal val="0.5"/>
                                      </p:to>
                                    </p:set>
                                    <p:animEffect filter="image" prLst="opacity: 0.5">
                                      <p:cBhvr rctx="IE">
                                        <p:cTn id="46" dur="indefinite"/>
                                        <p:tgtEl>
                                          <p:spTgt spid="13"/>
                                        </p:tgtEl>
                                      </p:cBhvr>
                                    </p:animEffect>
                                  </p:childTnLst>
                                </p:cTn>
                              </p:par>
                              <p:par>
                                <p:cTn id="47" presetID="9" presetClass="emph" presetSubtype="0" grpId="1" nodeType="withEffect">
                                  <p:stCondLst>
                                    <p:cond delay="0"/>
                                  </p:stCondLst>
                                  <p:childTnLst>
                                    <p:set>
                                      <p:cBhvr rctx="PPT">
                                        <p:cTn id="48" dur="indefinite"/>
                                        <p:tgtEl>
                                          <p:spTgt spid="12"/>
                                        </p:tgtEl>
                                        <p:attrNameLst>
                                          <p:attrName>style.opacity</p:attrName>
                                        </p:attrNameLst>
                                      </p:cBhvr>
                                      <p:to>
                                        <p:strVal val="0.5"/>
                                      </p:to>
                                    </p:set>
                                    <p:animEffect filter="image" prLst="opacity: 0.5">
                                      <p:cBhvr rctx="IE">
                                        <p:cTn id="49" dur="indefinite"/>
                                        <p:tgtEl>
                                          <p:spTgt spid="12"/>
                                        </p:tgtEl>
                                      </p:cBhvr>
                                    </p:animEffect>
                                  </p:childTnLst>
                                </p:cTn>
                              </p:par>
                              <p:par>
                                <p:cTn id="50" presetID="9" presetClass="emph" presetSubtype="0" nodeType="withEffect">
                                  <p:stCondLst>
                                    <p:cond delay="0"/>
                                  </p:stCondLst>
                                  <p:childTnLst>
                                    <p:set>
                                      <p:cBhvr rctx="PPT">
                                        <p:cTn id="51" dur="indefinite"/>
                                        <p:tgtEl>
                                          <p:spTgt spid="22"/>
                                        </p:tgtEl>
                                        <p:attrNameLst>
                                          <p:attrName>style.opacity</p:attrName>
                                        </p:attrNameLst>
                                      </p:cBhvr>
                                      <p:to>
                                        <p:strVal val="0.5"/>
                                      </p:to>
                                    </p:set>
                                    <p:animEffect filter="image" prLst="opacity: 0.5">
                                      <p:cBhvr rctx="IE">
                                        <p:cTn id="52" dur="indefinite"/>
                                        <p:tgtEl>
                                          <p:spTgt spid="22"/>
                                        </p:tgtEl>
                                      </p:cBhvr>
                                    </p:animEffect>
                                  </p:childTnLst>
                                </p:cTn>
                              </p:par>
                              <p:par>
                                <p:cTn id="53" presetID="9" presetClass="emph" presetSubtype="0" grpId="1" nodeType="withEffect">
                                  <p:stCondLst>
                                    <p:cond delay="0"/>
                                  </p:stCondLst>
                                  <p:childTnLst>
                                    <p:set>
                                      <p:cBhvr rctx="PPT">
                                        <p:cTn id="54" dur="indefinite"/>
                                        <p:tgtEl>
                                          <p:spTgt spid="15"/>
                                        </p:tgtEl>
                                        <p:attrNameLst>
                                          <p:attrName>style.opacity</p:attrName>
                                        </p:attrNameLst>
                                      </p:cBhvr>
                                      <p:to>
                                        <p:strVal val="0.5"/>
                                      </p:to>
                                    </p:set>
                                    <p:animEffect filter="image" prLst="opacity: 0.5">
                                      <p:cBhvr rctx="IE">
                                        <p:cTn id="55" dur="indefinite"/>
                                        <p:tgtEl>
                                          <p:spTgt spid="15"/>
                                        </p:tgtEl>
                                      </p:cBhvr>
                                    </p:animEffect>
                                  </p:childTnLst>
                                </p:cTn>
                              </p:par>
                              <p:par>
                                <p:cTn id="56" presetID="9" presetClass="emph" presetSubtype="0" grpId="1" nodeType="withEffect">
                                  <p:stCondLst>
                                    <p:cond delay="0"/>
                                  </p:stCondLst>
                                  <p:childTnLst>
                                    <p:set>
                                      <p:cBhvr rctx="PPT">
                                        <p:cTn id="57" dur="indefinite"/>
                                        <p:tgtEl>
                                          <p:spTgt spid="14"/>
                                        </p:tgtEl>
                                        <p:attrNameLst>
                                          <p:attrName>style.opacity</p:attrName>
                                        </p:attrNameLst>
                                      </p:cBhvr>
                                      <p:to>
                                        <p:strVal val="0.5"/>
                                      </p:to>
                                    </p:set>
                                    <p:animEffect filter="image" prLst="opacity: 0.5">
                                      <p:cBhvr rctx="IE">
                                        <p:cTn id="58" dur="indefinite"/>
                                        <p:tgtEl>
                                          <p:spTgt spid="14"/>
                                        </p:tgtEl>
                                      </p:cBhvr>
                                    </p:animEffect>
                                  </p:childTnLst>
                                </p:cTn>
                              </p:par>
                              <p:par>
                                <p:cTn id="59" presetID="9" presetClass="emph" presetSubtype="0" grpId="0" nodeType="withEffect">
                                  <p:stCondLst>
                                    <p:cond delay="0"/>
                                  </p:stCondLst>
                                  <p:childTnLst>
                                    <p:set>
                                      <p:cBhvr rctx="PPT">
                                        <p:cTn id="60" dur="indefinite"/>
                                        <p:tgtEl>
                                          <p:spTgt spid="16"/>
                                        </p:tgtEl>
                                        <p:attrNameLst>
                                          <p:attrName>style.opacity</p:attrName>
                                        </p:attrNameLst>
                                      </p:cBhvr>
                                      <p:to>
                                        <p:strVal val="0.5"/>
                                      </p:to>
                                    </p:set>
                                    <p:animEffect filter="image" prLst="opacity: 0.5">
                                      <p:cBhvr rctx="IE">
                                        <p:cTn id="61" dur="indefinite"/>
                                        <p:tgtEl>
                                          <p:spTgt spid="16"/>
                                        </p:tgtEl>
                                      </p:cBhvr>
                                    </p:animEffect>
                                  </p:childTnLst>
                                </p:cTn>
                              </p:par>
                              <p:par>
                                <p:cTn id="62" presetID="9" presetClass="emph" presetSubtype="0" grpId="0" nodeType="withEffect">
                                  <p:stCondLst>
                                    <p:cond delay="0"/>
                                  </p:stCondLst>
                                  <p:childTnLst>
                                    <p:set>
                                      <p:cBhvr rctx="PPT">
                                        <p:cTn id="63" dur="indefinite"/>
                                        <p:tgtEl>
                                          <p:spTgt spid="25"/>
                                        </p:tgtEl>
                                        <p:attrNameLst>
                                          <p:attrName>style.opacity</p:attrName>
                                        </p:attrNameLst>
                                      </p:cBhvr>
                                      <p:to>
                                        <p:strVal val="0.5"/>
                                      </p:to>
                                    </p:set>
                                    <p:animEffect filter="image" prLst="opacity: 0.5">
                                      <p:cBhvr rctx="IE">
                                        <p:cTn id="64" dur="indefinite"/>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3" grpId="0" animBg="1"/>
      <p:bldP spid="13" grpId="1" animBg="1"/>
      <p:bldP spid="12" grpId="0" animBg="1"/>
      <p:bldP spid="12" grpId="1" animBg="1"/>
      <p:bldP spid="15" grpId="0" animBg="1"/>
      <p:bldP spid="15" grpId="1" animBg="1"/>
      <p:bldP spid="14" grpId="0" animBg="1"/>
      <p:bldP spid="14" grpId="1" animBg="1"/>
      <p:bldP spid="16" grpId="0"/>
      <p:bldP spid="25" grpId="0"/>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cuidado</a:t>
            </a:r>
            <a:r>
              <a:rPr lang="en-US" dirty="0" smtClean="0"/>
              <a:t> de </a:t>
            </a:r>
            <a:r>
              <a:rPr lang="en-US" dirty="0" err="1" smtClean="0"/>
              <a:t>su</a:t>
            </a:r>
            <a:r>
              <a:rPr lang="en-US" dirty="0" smtClean="0"/>
              <a:t> </a:t>
            </a:r>
            <a:r>
              <a:rPr lang="en-US" dirty="0" err="1" smtClean="0"/>
              <a:t>entorno</a:t>
            </a:r>
            <a:r>
              <a:rPr lang="en-US" dirty="0" smtClean="0"/>
              <a:t> exterior</a:t>
            </a:r>
            <a:endParaRPr lang="en-US" dirty="0"/>
          </a:p>
        </p:txBody>
      </p:sp>
      <p:sp>
        <p:nvSpPr>
          <p:cNvPr id="5" name="Slide Number Placeholder 4"/>
          <p:cNvSpPr>
            <a:spLocks noGrp="1"/>
          </p:cNvSpPr>
          <p:nvPr>
            <p:ph type="sldNum" sz="quarter" idx="12"/>
          </p:nvPr>
        </p:nvSpPr>
        <p:spPr/>
        <p:txBody>
          <a:bodyPr/>
          <a:lstStyle/>
          <a:p>
            <a:pPr>
              <a:defRPr/>
            </a:pPr>
            <a:fld id="{2731D5AD-D51F-428D-A300-1E9847199FE8}" type="slidenum">
              <a:rPr lang="en-US" smtClean="0"/>
              <a:pPr>
                <a:defRPr/>
              </a:pPr>
              <a:t>31</a:t>
            </a:fld>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455" y="1735441"/>
            <a:ext cx="2203451" cy="1798301"/>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098" name="Picture 2" descr="http://www.sfenvironment.org/sites/default/files/editor-uploads/rec_zw_bins_group3_0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8601" y="4105587"/>
            <a:ext cx="2525250" cy="1684026"/>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100" name="Picture 4" descr="http://www.thoughtgadgets.com/wp-content/uploads/2014/04/sandbo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501" y="1638300"/>
            <a:ext cx="2982912" cy="1992585"/>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4102" name="Picture 6" descr="http://192.185.156.123/~sagelan/wp-content/uploads/2014/05/community-garden-kids-plant-590jn071410-127914799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5862" y="3751419"/>
            <a:ext cx="3094676" cy="2061369"/>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11" name="TextBox 10"/>
          <p:cNvSpPr txBox="1">
            <a:spLocks noChangeArrowheads="1"/>
          </p:cNvSpPr>
          <p:nvPr/>
        </p:nvSpPr>
        <p:spPr bwMode="auto">
          <a:xfrm>
            <a:off x="234290" y="1762989"/>
            <a:ext cx="2065667" cy="646331"/>
          </a:xfrm>
          <a:prstGeom prst="rect">
            <a:avLst/>
          </a:prstGeom>
          <a:solidFill>
            <a:srgbClr val="FFFF00"/>
          </a:solidFill>
          <a:ln w="25400">
            <a:solidFill>
              <a:schemeClr val="tx1"/>
            </a:solidFill>
            <a:miter lim="800000"/>
            <a:headEnd/>
            <a:tailEnd/>
          </a:ln>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lvl="0"/>
            <a:r>
              <a:rPr lang="es-US" dirty="0"/>
              <a:t>Cubrir las cajas de </a:t>
            </a:r>
            <a:r>
              <a:rPr lang="es-US" dirty="0" smtClean="0"/>
              <a:t>arena</a:t>
            </a:r>
            <a:endParaRPr lang="en-US" dirty="0"/>
          </a:p>
        </p:txBody>
      </p:sp>
      <p:sp>
        <p:nvSpPr>
          <p:cNvPr id="12" name="TextBox 11"/>
          <p:cNvSpPr txBox="1">
            <a:spLocks noChangeArrowheads="1"/>
          </p:cNvSpPr>
          <p:nvPr/>
        </p:nvSpPr>
        <p:spPr bwMode="auto">
          <a:xfrm>
            <a:off x="5116996" y="1830773"/>
            <a:ext cx="1899424" cy="369332"/>
          </a:xfrm>
          <a:prstGeom prst="rect">
            <a:avLst/>
          </a:prstGeom>
          <a:solidFill>
            <a:srgbClr val="FFFF00"/>
          </a:solidFill>
          <a:ln w="25400">
            <a:solidFill>
              <a:schemeClr val="tx1"/>
            </a:solidFill>
            <a:miter lim="800000"/>
            <a:headEnd/>
            <a:tailEnd/>
          </a:ln>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US" dirty="0"/>
              <a:t>Colocar trampas</a:t>
            </a:r>
            <a:endParaRPr lang="en-US" altLang="en-US" dirty="0">
              <a:latin typeface="News Gothic MT"/>
              <a:ea typeface="News Gothic MT"/>
              <a:cs typeface="News Gothic MT"/>
            </a:endParaRPr>
          </a:p>
        </p:txBody>
      </p:sp>
      <p:sp>
        <p:nvSpPr>
          <p:cNvPr id="14" name="TextBox 13"/>
          <p:cNvSpPr txBox="1">
            <a:spLocks noChangeArrowheads="1"/>
          </p:cNvSpPr>
          <p:nvPr/>
        </p:nvSpPr>
        <p:spPr bwMode="auto">
          <a:xfrm>
            <a:off x="6713034" y="2905258"/>
            <a:ext cx="2369053" cy="1200329"/>
          </a:xfrm>
          <a:prstGeom prst="rect">
            <a:avLst/>
          </a:prstGeom>
          <a:solidFill>
            <a:srgbClr val="FFFF00"/>
          </a:solidFill>
          <a:ln w="25400">
            <a:solidFill>
              <a:schemeClr val="tx1"/>
            </a:solidFill>
            <a:miter lim="800000"/>
            <a:headEnd/>
            <a:tailEnd/>
          </a:ln>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US" dirty="0"/>
              <a:t>Quitar las malas hierbas con la mano y no usar fertilizante en exceso</a:t>
            </a:r>
            <a:endParaRPr lang="en-US" altLang="en-US" dirty="0">
              <a:latin typeface="News Gothic MT"/>
              <a:ea typeface="News Gothic MT"/>
              <a:cs typeface="News Gothic MT"/>
            </a:endParaRPr>
          </a:p>
        </p:txBody>
      </p:sp>
      <p:sp>
        <p:nvSpPr>
          <p:cNvPr id="13" name="TextBox 12"/>
          <p:cNvSpPr txBox="1">
            <a:spLocks noChangeArrowheads="1"/>
          </p:cNvSpPr>
          <p:nvPr/>
        </p:nvSpPr>
        <p:spPr bwMode="auto">
          <a:xfrm>
            <a:off x="234290" y="5115636"/>
            <a:ext cx="2065667" cy="923330"/>
          </a:xfrm>
          <a:prstGeom prst="rect">
            <a:avLst/>
          </a:prstGeom>
          <a:solidFill>
            <a:srgbClr val="FFFF00"/>
          </a:solidFill>
          <a:ln w="25400">
            <a:solidFill>
              <a:schemeClr val="tx1"/>
            </a:solidFill>
            <a:miter lim="800000"/>
            <a:headEnd/>
            <a:tailEnd/>
          </a:ln>
        </p:spPr>
        <p:txBody>
          <a:bodyPr wrap="square">
            <a:spAutoFit/>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r>
              <a:rPr lang="es-US" dirty="0"/>
              <a:t>Mantener las latas limpias y en buen estado</a:t>
            </a:r>
            <a:endParaRPr lang="en-US" altLang="en-US" dirty="0">
              <a:latin typeface="News Gothic MT"/>
              <a:ea typeface="News Gothic MT"/>
              <a:cs typeface="News Gothic MT"/>
            </a:endParaRPr>
          </a:p>
        </p:txBody>
      </p:sp>
      <p:sp>
        <p:nvSpPr>
          <p:cNvPr id="10" name="TextBox 9"/>
          <p:cNvSpPr txBox="1"/>
          <p:nvPr/>
        </p:nvSpPr>
        <p:spPr>
          <a:xfrm>
            <a:off x="1267123" y="2905258"/>
            <a:ext cx="6218237" cy="1815882"/>
          </a:xfrm>
          <a:prstGeom prst="rect">
            <a:avLst/>
          </a:prstGeom>
          <a:solidFill>
            <a:schemeClr val="accent6">
              <a:lumMod val="75000"/>
            </a:schemeClr>
          </a:solidFill>
          <a:ln w="25400">
            <a:solidFill>
              <a:schemeClr val="tx1"/>
            </a:solidFill>
          </a:ln>
        </p:spPr>
        <p:txBody>
          <a:bodyPr>
            <a:spAutoFit/>
          </a:bodyPr>
          <a:lstStyle/>
          <a:p>
            <a:pPr marL="0" lvl="1">
              <a:defRPr/>
            </a:pPr>
            <a:r>
              <a:rPr lang="es-ES_tradnl" altLang="en-US" sz="2800" b="1" dirty="0">
                <a:latin typeface="News Gothic MT"/>
                <a:ea typeface="News Gothic MT"/>
                <a:cs typeface="News Gothic MT"/>
              </a:rPr>
              <a:t>Mensaje a recordar: </a:t>
            </a:r>
            <a:r>
              <a:rPr lang="es-ES" sz="2800" dirty="0" smtClean="0">
                <a:latin typeface="News Gothic MT"/>
                <a:ea typeface="ヒラギノ角ゴ Pro W3" pitchFamily="37" charset="-128"/>
                <a:cs typeface="News Gothic MT"/>
              </a:rPr>
              <a:t>¡</a:t>
            </a:r>
            <a:r>
              <a:rPr lang="es-ES" sz="2800" dirty="0">
                <a:latin typeface="News Gothic MT"/>
                <a:ea typeface="ヒラギノ角ゴ Pro W3" pitchFamily="37" charset="-128"/>
                <a:cs typeface="News Gothic MT"/>
              </a:rPr>
              <a:t>No todos los insectos son plagas! Un espacio al aire libre bien mantenido mantendrá las plagas molestas alejadas.</a:t>
            </a:r>
          </a:p>
        </p:txBody>
      </p:sp>
      <p:sp>
        <p:nvSpPr>
          <p:cNvPr id="15" name="Footer Placeholder 3"/>
          <p:cNvSpPr>
            <a:spLocks noGrp="1"/>
          </p:cNvSpPr>
          <p:nvPr>
            <p:ph type="ftr" sz="quarter" idx="11"/>
          </p:nvPr>
        </p:nvSpPr>
        <p:spPr>
          <a:xfrm rot="5400000">
            <a:off x="4784724" y="4908550"/>
            <a:ext cx="8229600" cy="365125"/>
          </a:xfrm>
        </p:spPr>
        <p:txBody>
          <a:bodyPr/>
          <a:lstStyle/>
          <a:p>
            <a:pPr>
              <a:defRPr/>
            </a:pPr>
            <a:r>
              <a:rPr lang="en-US" smtClean="0"/>
              <a:t>(c) CCHP 2016</a:t>
            </a:r>
            <a:endParaRPr lang="en-US" dirty="0"/>
          </a:p>
        </p:txBody>
      </p:sp>
    </p:spTree>
    <p:extLst>
      <p:ext uri="{BB962C8B-B14F-4D97-AF65-F5344CB8AC3E}">
        <p14:creationId xmlns:p14="http://schemas.microsoft.com/office/powerpoint/2010/main" val="914806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3"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61361"/>
            <a:ext cx="8229600" cy="584776"/>
          </a:xfrm>
        </p:spPr>
        <p:txBody>
          <a:bodyPr/>
          <a:lstStyle/>
          <a:p>
            <a:r>
              <a:rPr lang="es-ES_tradnl" altLang="en-US" cap="none" dirty="0">
                <a:latin typeface="News Gothic MT"/>
                <a:ea typeface="News Gothic MT"/>
                <a:cs typeface="News Gothic MT"/>
              </a:rPr>
              <a:t>ESCOGIENDO LOS PESTICIDAS DE MENOR RIESGO</a:t>
            </a:r>
            <a:endParaRPr lang="en-US" sz="2800" dirty="0"/>
          </a:p>
        </p:txBody>
      </p:sp>
      <p:pic>
        <p:nvPicPr>
          <p:cNvPr id="4" name="Content Placeholder 3" descr="C:\Users\khazard\AppData\Local\Microsoft\Windows\INetCache\Content.Word\Solid_AntBait.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90537" y="1858153"/>
            <a:ext cx="2509837" cy="1732772"/>
          </a:xfrm>
          <a:prstGeom prst="rect">
            <a:avLst/>
          </a:prstGeom>
          <a:noFill/>
          <a:ln>
            <a:noFill/>
          </a:ln>
        </p:spPr>
      </p:pic>
      <p:pic>
        <p:nvPicPr>
          <p:cNvPr id="5" name="Picture 4" descr="C:\Users\khazard\AppData\Local\Microsoft\Windows\INetCache\Content.Word\GelBail.jpg"/>
          <p:cNvPicPr/>
          <p:nvPr/>
        </p:nvPicPr>
        <p:blipFill>
          <a:blip r:embed="rId4">
            <a:extLst>
              <a:ext uri="{28A0092B-C50C-407E-A947-70E740481C1C}">
                <a14:useLocalDpi xmlns:a14="http://schemas.microsoft.com/office/drawing/2010/main" val="0"/>
              </a:ext>
            </a:extLst>
          </a:blip>
          <a:srcRect/>
          <a:stretch>
            <a:fillRect/>
          </a:stretch>
        </p:blipFill>
        <p:spPr bwMode="auto">
          <a:xfrm>
            <a:off x="1371601" y="3220818"/>
            <a:ext cx="2627314" cy="2057401"/>
          </a:xfrm>
          <a:prstGeom prst="rect">
            <a:avLst/>
          </a:prstGeom>
          <a:noFill/>
          <a:ln>
            <a:noFill/>
          </a:ln>
        </p:spPr>
      </p:pic>
      <p:sp>
        <p:nvSpPr>
          <p:cNvPr id="6" name="TextBox 5"/>
          <p:cNvSpPr txBox="1"/>
          <p:nvPr/>
        </p:nvSpPr>
        <p:spPr>
          <a:xfrm>
            <a:off x="1057274" y="1357789"/>
            <a:ext cx="2657475" cy="369332"/>
          </a:xfrm>
          <a:prstGeom prst="rect">
            <a:avLst/>
          </a:prstGeom>
          <a:noFill/>
        </p:spPr>
        <p:txBody>
          <a:bodyPr wrap="square" rtlCol="0">
            <a:spAutoFit/>
          </a:bodyPr>
          <a:lstStyle/>
          <a:p>
            <a:pPr algn="ctr"/>
            <a:r>
              <a:rPr lang="en-US" dirty="0" smtClean="0"/>
              <a:t>ELIJA</a:t>
            </a:r>
            <a:endParaRPr lang="en-US" dirty="0"/>
          </a:p>
        </p:txBody>
      </p:sp>
      <p:sp>
        <p:nvSpPr>
          <p:cNvPr id="7" name="TextBox 6"/>
          <p:cNvSpPr txBox="1"/>
          <p:nvPr/>
        </p:nvSpPr>
        <p:spPr>
          <a:xfrm>
            <a:off x="5562600" y="1337191"/>
            <a:ext cx="2373086" cy="369332"/>
          </a:xfrm>
          <a:prstGeom prst="rect">
            <a:avLst/>
          </a:prstGeom>
          <a:noFill/>
        </p:spPr>
        <p:txBody>
          <a:bodyPr wrap="square" rtlCol="0">
            <a:spAutoFit/>
          </a:bodyPr>
          <a:lstStyle/>
          <a:p>
            <a:r>
              <a:rPr lang="en-US" dirty="0"/>
              <a:t>USE </a:t>
            </a:r>
            <a:r>
              <a:rPr lang="en-US" dirty="0" smtClean="0"/>
              <a:t>PRECAUCIÓN</a:t>
            </a:r>
          </a:p>
        </p:txBody>
      </p:sp>
      <p:sp>
        <p:nvSpPr>
          <p:cNvPr id="8" name="Rectangle 7"/>
          <p:cNvSpPr/>
          <p:nvPr/>
        </p:nvSpPr>
        <p:spPr>
          <a:xfrm>
            <a:off x="490538" y="1257300"/>
            <a:ext cx="3857625" cy="4667250"/>
          </a:xfrm>
          <a:prstGeom prst="rect">
            <a:avLst/>
          </a:prstGeom>
          <a:noFill/>
          <a:ln>
            <a:solidFill>
              <a:srgbClr val="96E389"/>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Rectangle 10"/>
          <p:cNvSpPr/>
          <p:nvPr/>
        </p:nvSpPr>
        <p:spPr>
          <a:xfrm>
            <a:off x="4743450" y="1257300"/>
            <a:ext cx="3857625" cy="466725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12" name="Picture 11" descr="C:\Users\khazard\AppData\Local\Microsoft\Windows\INetCache\Content.Word\Fogger.jpg"/>
          <p:cNvPicPr/>
          <p:nvPr/>
        </p:nvPicPr>
        <p:blipFill rotWithShape="1">
          <a:blip r:embed="rId5">
            <a:extLst>
              <a:ext uri="{28A0092B-C50C-407E-A947-70E740481C1C}">
                <a14:useLocalDpi xmlns:a14="http://schemas.microsoft.com/office/drawing/2010/main" val="0"/>
              </a:ext>
            </a:extLst>
          </a:blip>
          <a:srcRect l="27033" t="1023" r="27033" b="-1023"/>
          <a:stretch/>
        </p:blipFill>
        <p:spPr bwMode="auto">
          <a:xfrm>
            <a:off x="5274469" y="1981196"/>
            <a:ext cx="1147762" cy="1766889"/>
          </a:xfrm>
          <a:prstGeom prst="rect">
            <a:avLst/>
          </a:prstGeom>
          <a:noFill/>
          <a:ln>
            <a:noFill/>
          </a:ln>
        </p:spPr>
      </p:pic>
      <p:pic>
        <p:nvPicPr>
          <p:cNvPr id="13" name="Picture 12" descr="C:\Users\khazard\AppData\Local\Microsoft\Windows\INetCache\Content.Word\WeedKille.jpg"/>
          <p:cNvPicPr/>
          <p:nvPr/>
        </p:nvPicPr>
        <p:blipFill rotWithShape="1">
          <a:blip r:embed="rId6">
            <a:extLst>
              <a:ext uri="{28A0092B-C50C-407E-A947-70E740481C1C}">
                <a14:useLocalDpi xmlns:a14="http://schemas.microsoft.com/office/drawing/2010/main" val="0"/>
              </a:ext>
            </a:extLst>
          </a:blip>
          <a:srcRect l="35627" r="16425"/>
          <a:stretch/>
        </p:blipFill>
        <p:spPr bwMode="auto">
          <a:xfrm>
            <a:off x="5005387" y="3838576"/>
            <a:ext cx="1685925" cy="1909762"/>
          </a:xfrm>
          <a:prstGeom prst="rect">
            <a:avLst/>
          </a:prstGeom>
          <a:noFill/>
          <a:ln>
            <a:noFill/>
          </a:ln>
        </p:spPr>
      </p:pic>
      <p:pic>
        <p:nvPicPr>
          <p:cNvPr id="14" name="Picture 13" descr="C:\Users\khazard\AppData\Local\Microsoft\Windows\INetCache\Content.Word\Spray.jpg"/>
          <p:cNvPicPr/>
          <p:nvPr/>
        </p:nvPicPr>
        <p:blipFill rotWithShape="1">
          <a:blip r:embed="rId7">
            <a:extLst>
              <a:ext uri="{28A0092B-C50C-407E-A947-70E740481C1C}">
                <a14:useLocalDpi xmlns:a14="http://schemas.microsoft.com/office/drawing/2010/main" val="0"/>
              </a:ext>
            </a:extLst>
          </a:blip>
          <a:srcRect l="30902" r="31445"/>
          <a:stretch/>
        </p:blipFill>
        <p:spPr bwMode="auto">
          <a:xfrm>
            <a:off x="7072312" y="2400301"/>
            <a:ext cx="1204913" cy="1933574"/>
          </a:xfrm>
          <a:prstGeom prst="rect">
            <a:avLst/>
          </a:prstGeom>
          <a:noFill/>
          <a:ln>
            <a:noFill/>
          </a:ln>
        </p:spPr>
      </p:pic>
      <p:sp>
        <p:nvSpPr>
          <p:cNvPr id="16" name="TextBox 15"/>
          <p:cNvSpPr txBox="1"/>
          <p:nvPr/>
        </p:nvSpPr>
        <p:spPr>
          <a:xfrm>
            <a:off x="1730827" y="5111539"/>
            <a:ext cx="2531609" cy="646331"/>
          </a:xfrm>
          <a:prstGeom prst="rect">
            <a:avLst/>
          </a:prstGeom>
          <a:noFill/>
        </p:spPr>
        <p:txBody>
          <a:bodyPr wrap="square" rtlCol="0">
            <a:spAutoFit/>
          </a:bodyPr>
          <a:lstStyle/>
          <a:p>
            <a:pPr algn="ctr"/>
            <a:r>
              <a:rPr lang="en-US" dirty="0" smtClean="0"/>
              <a:t>Las </a:t>
            </a:r>
            <a:r>
              <a:rPr lang="en-US" dirty="0" err="1" smtClean="0"/>
              <a:t>trampas</a:t>
            </a:r>
            <a:r>
              <a:rPr lang="en-US" dirty="0" smtClean="0"/>
              <a:t>, </a:t>
            </a:r>
            <a:r>
              <a:rPr lang="en-US" dirty="0" err="1" smtClean="0"/>
              <a:t>cebos</a:t>
            </a:r>
            <a:r>
              <a:rPr lang="en-US" dirty="0" smtClean="0"/>
              <a:t> y </a:t>
            </a:r>
            <a:r>
              <a:rPr lang="en-US" dirty="0" err="1" smtClean="0"/>
              <a:t>sustancias</a:t>
            </a:r>
            <a:r>
              <a:rPr lang="en-US" dirty="0" smtClean="0"/>
              <a:t> </a:t>
            </a:r>
            <a:r>
              <a:rPr lang="en-US" dirty="0" err="1" smtClean="0"/>
              <a:t>gelatinosas</a:t>
            </a:r>
            <a:endParaRPr lang="en-US" dirty="0"/>
          </a:p>
        </p:txBody>
      </p:sp>
      <p:sp>
        <p:nvSpPr>
          <p:cNvPr id="17" name="TextBox 16"/>
          <p:cNvSpPr txBox="1"/>
          <p:nvPr/>
        </p:nvSpPr>
        <p:spPr>
          <a:xfrm>
            <a:off x="6755606" y="4901895"/>
            <a:ext cx="1728788" cy="923330"/>
          </a:xfrm>
          <a:prstGeom prst="rect">
            <a:avLst/>
          </a:prstGeom>
          <a:noFill/>
        </p:spPr>
        <p:txBody>
          <a:bodyPr wrap="square" rtlCol="0">
            <a:spAutoFit/>
          </a:bodyPr>
          <a:lstStyle/>
          <a:p>
            <a:r>
              <a:rPr lang="en-US" dirty="0" smtClean="0"/>
              <a:t>Los </a:t>
            </a:r>
            <a:r>
              <a:rPr lang="en-US" dirty="0" err="1" smtClean="0"/>
              <a:t>nebulizadores</a:t>
            </a:r>
            <a:r>
              <a:rPr lang="en-US" dirty="0" smtClean="0"/>
              <a:t> y </a:t>
            </a:r>
            <a:r>
              <a:rPr lang="en-US" dirty="0" err="1" smtClean="0"/>
              <a:t>aerosoles</a:t>
            </a:r>
            <a:endParaRPr lang="en-US" dirty="0"/>
          </a:p>
        </p:txBody>
      </p:sp>
      <p:sp>
        <p:nvSpPr>
          <p:cNvPr id="10" name="Slide Number Placeholder 9"/>
          <p:cNvSpPr>
            <a:spLocks noGrp="1"/>
          </p:cNvSpPr>
          <p:nvPr>
            <p:ph type="sldNum" sz="quarter" idx="12"/>
          </p:nvPr>
        </p:nvSpPr>
        <p:spPr/>
        <p:txBody>
          <a:bodyPr/>
          <a:lstStyle/>
          <a:p>
            <a:pPr>
              <a:defRPr/>
            </a:pPr>
            <a:fld id="{2731D5AD-D51F-428D-A300-1E9847199FE8}" type="slidenum">
              <a:rPr lang="en-US" smtClean="0"/>
              <a:pPr>
                <a:defRPr/>
              </a:pPr>
              <a:t>32</a:t>
            </a:fld>
            <a:endParaRPr lang="en-US" dirty="0"/>
          </a:p>
        </p:txBody>
      </p:sp>
      <p:sp>
        <p:nvSpPr>
          <p:cNvPr id="18" name="Footer Placeholder 3"/>
          <p:cNvSpPr>
            <a:spLocks noGrp="1"/>
          </p:cNvSpPr>
          <p:nvPr>
            <p:ph type="ftr" sz="quarter" idx="11"/>
          </p:nvPr>
        </p:nvSpPr>
        <p:spPr>
          <a:xfrm rot="5400000">
            <a:off x="4784724" y="4908550"/>
            <a:ext cx="8229600" cy="365125"/>
          </a:xfrm>
        </p:spPr>
        <p:txBody>
          <a:bodyPr/>
          <a:lstStyle/>
          <a:p>
            <a:pPr>
              <a:defRPr/>
            </a:pPr>
            <a:r>
              <a:rPr lang="en-US" smtClean="0"/>
              <a:t>(c) CCHP 2016</a:t>
            </a:r>
            <a:endParaRPr lang="en-US" dirty="0"/>
          </a:p>
        </p:txBody>
      </p:sp>
      <p:sp>
        <p:nvSpPr>
          <p:cNvPr id="19" name="TextBox 18"/>
          <p:cNvSpPr txBox="1"/>
          <p:nvPr/>
        </p:nvSpPr>
        <p:spPr>
          <a:xfrm>
            <a:off x="2133600" y="2743200"/>
            <a:ext cx="5486400" cy="1816100"/>
          </a:xfrm>
          <a:prstGeom prst="rect">
            <a:avLst/>
          </a:prstGeom>
          <a:solidFill>
            <a:schemeClr val="accent6">
              <a:lumMod val="75000"/>
            </a:schemeClr>
          </a:solidFill>
          <a:ln w="25400">
            <a:solidFill>
              <a:schemeClr val="tx1"/>
            </a:solidFill>
          </a:ln>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eaLnBrk="0" hangingPunct="0">
              <a:defRPr sz="2400">
                <a:solidFill>
                  <a:schemeClr val="tx1"/>
                </a:solidFill>
                <a:latin typeface="Arial" pitchFamily="34" charset="0"/>
                <a:ea typeface="MS PGothic" pitchFamily="34" charset="-128"/>
              </a:defRPr>
            </a:lvl4pPr>
            <a:lvl5pPr eaLnBrk="0" hangingPunct="0">
              <a:defRPr sz="2400">
                <a:solidFill>
                  <a:schemeClr val="tx1"/>
                </a:solidFill>
                <a:latin typeface="Arial" pitchFamily="34" charset="0"/>
                <a:ea typeface="MS PGothic" pitchFamily="34" charset="-128"/>
              </a:defRPr>
            </a:lvl5pPr>
            <a:lvl6pPr marL="457200" eaLnBrk="0" fontAlgn="base" hangingPunct="0">
              <a:spcBef>
                <a:spcPct val="0"/>
              </a:spcBef>
              <a:spcAft>
                <a:spcPct val="0"/>
              </a:spcAft>
              <a:defRPr sz="2400">
                <a:solidFill>
                  <a:schemeClr val="tx1"/>
                </a:solidFill>
                <a:latin typeface="Arial" pitchFamily="34" charset="0"/>
                <a:ea typeface="MS PGothic" pitchFamily="34" charset="-128"/>
              </a:defRPr>
            </a:lvl6pPr>
            <a:lvl7pPr marL="914400" eaLnBrk="0" fontAlgn="base" hangingPunct="0">
              <a:spcBef>
                <a:spcPct val="0"/>
              </a:spcBef>
              <a:spcAft>
                <a:spcPct val="0"/>
              </a:spcAft>
              <a:defRPr sz="2400">
                <a:solidFill>
                  <a:schemeClr val="tx1"/>
                </a:solidFill>
                <a:latin typeface="Arial" pitchFamily="34" charset="0"/>
                <a:ea typeface="MS PGothic" pitchFamily="34" charset="-128"/>
              </a:defRPr>
            </a:lvl7pPr>
            <a:lvl8pPr marL="1371600" eaLnBrk="0" fontAlgn="base" hangingPunct="0">
              <a:spcBef>
                <a:spcPct val="0"/>
              </a:spcBef>
              <a:spcAft>
                <a:spcPct val="0"/>
              </a:spcAft>
              <a:defRPr sz="2400">
                <a:solidFill>
                  <a:schemeClr val="tx1"/>
                </a:solidFill>
                <a:latin typeface="Arial" pitchFamily="34" charset="0"/>
                <a:ea typeface="MS PGothic" pitchFamily="34" charset="-128"/>
              </a:defRPr>
            </a:lvl8pPr>
            <a:lvl9pPr marL="18288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r>
              <a:rPr lang="es-ES_tradnl" altLang="en-US" sz="2800" b="1" dirty="0" smtClean="0">
                <a:latin typeface="News Gothic MT"/>
                <a:ea typeface="News Gothic MT"/>
                <a:cs typeface="News Gothic MT"/>
              </a:rPr>
              <a:t>Mensaje a recordar: </a:t>
            </a:r>
            <a:r>
              <a:rPr lang="es-ES_tradnl" altLang="en-US" sz="2800" dirty="0" smtClean="0">
                <a:latin typeface="News Gothic MT"/>
                <a:ea typeface="News Gothic MT"/>
                <a:cs typeface="News Gothic MT"/>
              </a:rPr>
              <a:t>Use pesticidas como la última medida! Si se necesita, escoja los métodos con menos riesgo.</a:t>
            </a:r>
          </a:p>
        </p:txBody>
      </p:sp>
    </p:spTree>
    <p:extLst>
      <p:ext uri="{BB962C8B-B14F-4D97-AF65-F5344CB8AC3E}">
        <p14:creationId xmlns:p14="http://schemas.microsoft.com/office/powerpoint/2010/main" val="133589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015" y="458750"/>
            <a:ext cx="8479971" cy="584776"/>
          </a:xfrm>
        </p:spPr>
        <p:txBody>
          <a:bodyPr/>
          <a:lstStyle/>
          <a:p>
            <a:r>
              <a:rPr lang="en-US" dirty="0" err="1" smtClean="0"/>
              <a:t>Manejo</a:t>
            </a:r>
            <a:r>
              <a:rPr lang="en-US" dirty="0" smtClean="0"/>
              <a:t>: </a:t>
            </a:r>
            <a:r>
              <a:rPr lang="en-US" dirty="0" err="1" smtClean="0"/>
              <a:t>contrate</a:t>
            </a:r>
            <a:r>
              <a:rPr lang="en-US" dirty="0" smtClean="0"/>
              <a:t> a un </a:t>
            </a:r>
            <a:r>
              <a:rPr lang="en-US" dirty="0" err="1" smtClean="0"/>
              <a:t>profesional</a:t>
            </a:r>
            <a:r>
              <a:rPr lang="en-US" dirty="0" smtClean="0"/>
              <a:t> </a:t>
            </a:r>
            <a:r>
              <a:rPr lang="en-US" dirty="0" err="1" smtClean="0"/>
              <a:t>en</a:t>
            </a:r>
            <a:r>
              <a:rPr lang="en-US" dirty="0" smtClean="0"/>
              <a:t> el </a:t>
            </a:r>
            <a:r>
              <a:rPr lang="en-US" dirty="0" err="1" smtClean="0"/>
              <a:t>manejo</a:t>
            </a:r>
            <a:r>
              <a:rPr lang="en-US" dirty="0" smtClean="0"/>
              <a:t> de </a:t>
            </a:r>
            <a:r>
              <a:rPr lang="en-US" dirty="0" err="1" smtClean="0"/>
              <a:t>plagas</a:t>
            </a:r>
            <a:r>
              <a:rPr lang="en-US" dirty="0" smtClean="0"/>
              <a:t> (</a:t>
            </a:r>
            <a:r>
              <a:rPr lang="en-US" dirty="0" err="1" smtClean="0"/>
              <a:t>pmp</a:t>
            </a:r>
            <a:r>
              <a:rPr lang="en-US" dirty="0" smtClean="0"/>
              <a:t>)</a:t>
            </a:r>
            <a:endParaRPr lang="en-US" dirty="0"/>
          </a:p>
        </p:txBody>
      </p:sp>
      <p:sp>
        <p:nvSpPr>
          <p:cNvPr id="3" name="Content Placeholder 2"/>
          <p:cNvSpPr>
            <a:spLocks noGrp="1"/>
          </p:cNvSpPr>
          <p:nvPr>
            <p:ph idx="1"/>
          </p:nvPr>
        </p:nvSpPr>
        <p:spPr>
          <a:xfrm>
            <a:off x="457200" y="1775637"/>
            <a:ext cx="5584371" cy="4350526"/>
          </a:xfrm>
        </p:spPr>
        <p:txBody>
          <a:bodyPr/>
          <a:lstStyle/>
          <a:p>
            <a:pPr lvl="0">
              <a:lnSpc>
                <a:spcPct val="115000"/>
              </a:lnSpc>
              <a:spcBef>
                <a:spcPts val="0"/>
              </a:spcBef>
              <a:spcAft>
                <a:spcPts val="1000"/>
              </a:spcAft>
              <a:buFont typeface="Times New Roman"/>
              <a:buChar char="•"/>
              <a:tabLst>
                <a:tab pos="457200" algn="l"/>
              </a:tabLst>
            </a:pPr>
            <a:r>
              <a:rPr lang="es-US" sz="1800" dirty="0">
                <a:ea typeface="Calibri"/>
                <a:cs typeface="Times New Roman"/>
              </a:rPr>
              <a:t>Debe contar con licencia.</a:t>
            </a:r>
            <a:endParaRPr lang="en-US" sz="1800" dirty="0">
              <a:ea typeface="Calibri"/>
              <a:cs typeface="Times New Roman"/>
            </a:endParaRPr>
          </a:p>
          <a:p>
            <a:pPr lvl="0">
              <a:lnSpc>
                <a:spcPct val="115000"/>
              </a:lnSpc>
              <a:spcBef>
                <a:spcPts val="0"/>
              </a:spcBef>
              <a:spcAft>
                <a:spcPts val="1000"/>
              </a:spcAft>
              <a:buFont typeface="Times New Roman"/>
              <a:buChar char="•"/>
              <a:tabLst>
                <a:tab pos="457200" algn="l"/>
              </a:tabLst>
            </a:pPr>
            <a:r>
              <a:rPr lang="es-US" sz="1800" dirty="0">
                <a:ea typeface="Calibri"/>
                <a:cs typeface="Times New Roman"/>
              </a:rPr>
              <a:t>Debe estar capacitado en manejo integrado de plagas para escuelas y centros de cuidado infantil.</a:t>
            </a:r>
            <a:endParaRPr lang="en-US" sz="1800" dirty="0">
              <a:ea typeface="Calibri"/>
              <a:cs typeface="Times New Roman"/>
            </a:endParaRPr>
          </a:p>
          <a:p>
            <a:pPr lvl="1">
              <a:lnSpc>
                <a:spcPct val="115000"/>
              </a:lnSpc>
              <a:spcBef>
                <a:spcPts val="0"/>
              </a:spcBef>
              <a:spcAft>
                <a:spcPts val="1000"/>
              </a:spcAft>
              <a:buFont typeface="Times New Roman"/>
              <a:buChar char="–"/>
              <a:tabLst>
                <a:tab pos="914400" algn="l"/>
              </a:tabLst>
            </a:pPr>
            <a:r>
              <a:rPr lang="es-US" sz="1400" dirty="0">
                <a:latin typeface="GillSans"/>
                <a:ea typeface="Calibri"/>
                <a:cs typeface="Times New Roman"/>
              </a:rPr>
              <a:t>Solicitar la capacitación en Internet gratis en IPM de la UC </a:t>
            </a:r>
            <a:r>
              <a:rPr lang="es-US" sz="1400" u="sng" dirty="0">
                <a:solidFill>
                  <a:srgbClr val="0000FF"/>
                </a:solidFill>
                <a:latin typeface="GillSans"/>
                <a:ea typeface="Calibri"/>
                <a:cs typeface="Times New Roman"/>
                <a:hlinkClick r:id="rId3"/>
              </a:rPr>
              <a:t>www.ipm.ucdavis.edu/training/school-and-child-care-ipm.html</a:t>
            </a:r>
            <a:r>
              <a:rPr lang="es-US" sz="1400" dirty="0">
                <a:latin typeface="GillSans"/>
                <a:ea typeface="Calibri"/>
                <a:cs typeface="Times New Roman"/>
              </a:rPr>
              <a:t>  </a:t>
            </a:r>
            <a:endParaRPr lang="en-US" sz="1400" dirty="0">
              <a:latin typeface="GillSans"/>
              <a:ea typeface="Calibri"/>
              <a:cs typeface="Times New Roman"/>
            </a:endParaRPr>
          </a:p>
          <a:p>
            <a:r>
              <a:rPr lang="es-ES" sz="1800" dirty="0" smtClean="0"/>
              <a:t>Certificación </a:t>
            </a:r>
            <a:r>
              <a:rPr lang="es-ES" sz="1800" dirty="0"/>
              <a:t>externa </a:t>
            </a:r>
            <a:r>
              <a:rPr lang="en-US" sz="1800" dirty="0" smtClean="0"/>
              <a:t>:</a:t>
            </a:r>
          </a:p>
          <a:p>
            <a:pPr lvl="1"/>
            <a:r>
              <a:rPr lang="en-US" sz="1400" dirty="0" err="1" smtClean="0"/>
              <a:t>EcoWise</a:t>
            </a:r>
            <a:r>
              <a:rPr lang="en-US" sz="1400" dirty="0"/>
              <a:t>, </a:t>
            </a:r>
            <a:r>
              <a:rPr lang="en-US" sz="1400" b="0" dirty="0" smtClean="0">
                <a:hlinkClick r:id="rId4"/>
              </a:rPr>
              <a:t>www.ecowisecertified.org</a:t>
            </a:r>
            <a:r>
              <a:rPr lang="en-US" sz="1400" b="0" dirty="0" smtClean="0"/>
              <a:t> </a:t>
            </a:r>
          </a:p>
          <a:p>
            <a:pPr lvl="1"/>
            <a:r>
              <a:rPr lang="en-US" sz="1400" dirty="0" err="1" smtClean="0"/>
              <a:t>GreenPro</a:t>
            </a:r>
            <a:r>
              <a:rPr lang="en-US" sz="1400" dirty="0" smtClean="0"/>
              <a:t>, </a:t>
            </a:r>
            <a:r>
              <a:rPr lang="en-US" sz="1400" b="0" dirty="0" smtClean="0">
                <a:hlinkClick r:id="rId5"/>
              </a:rPr>
              <a:t>www.whatisgreenpro.org</a:t>
            </a:r>
            <a:r>
              <a:rPr lang="en-US" sz="1400" b="0" dirty="0" smtClean="0"/>
              <a:t> </a:t>
            </a:r>
            <a:endParaRPr lang="en-US" sz="1400" b="0" dirty="0"/>
          </a:p>
          <a:p>
            <a:pPr lvl="1"/>
            <a:r>
              <a:rPr lang="en-US" sz="1400" dirty="0" err="1" smtClean="0"/>
              <a:t>GreenShield</a:t>
            </a:r>
            <a:r>
              <a:rPr lang="en-US" sz="1400" dirty="0"/>
              <a:t>, </a:t>
            </a:r>
            <a:r>
              <a:rPr lang="en-US" sz="1400" b="0" dirty="0" smtClean="0">
                <a:hlinkClick r:id="rId6"/>
              </a:rPr>
              <a:t>www.greenshieldcertified.org</a:t>
            </a:r>
            <a:r>
              <a:rPr lang="en-US" sz="1400" dirty="0" smtClean="0"/>
              <a:t>  </a:t>
            </a:r>
            <a:endParaRPr lang="en-US" sz="1400" dirty="0"/>
          </a:p>
        </p:txBody>
      </p:sp>
      <p:sp>
        <p:nvSpPr>
          <p:cNvPr id="4" name="Footer Placeholder 3"/>
          <p:cNvSpPr>
            <a:spLocks noGrp="1"/>
          </p:cNvSpPr>
          <p:nvPr>
            <p:ph type="ftr" sz="quarter" idx="11"/>
          </p:nvPr>
        </p:nvSpPr>
        <p:spPr>
          <a:xfrm rot="5400000">
            <a:off x="4747546" y="4942332"/>
            <a:ext cx="8229600" cy="365125"/>
          </a:xfrm>
        </p:spPr>
        <p:txBody>
          <a:bodyPr/>
          <a:lstStyle/>
          <a:p>
            <a:pPr>
              <a:defRPr/>
            </a:pPr>
            <a:r>
              <a:rPr lang="en-US" dirty="0" smtClean="0"/>
              <a:t>(c) CCHP 2016</a:t>
            </a:r>
            <a:endParaRPr lang="en-US" dirty="0"/>
          </a:p>
        </p:txBody>
      </p:sp>
      <p:sp>
        <p:nvSpPr>
          <p:cNvPr id="5" name="Slide Number Placeholder 4"/>
          <p:cNvSpPr>
            <a:spLocks noGrp="1"/>
          </p:cNvSpPr>
          <p:nvPr>
            <p:ph type="sldNum" sz="quarter" idx="12"/>
          </p:nvPr>
        </p:nvSpPr>
        <p:spPr/>
        <p:txBody>
          <a:bodyPr/>
          <a:lstStyle/>
          <a:p>
            <a:pPr>
              <a:defRPr/>
            </a:pPr>
            <a:fld id="{2731D5AD-D51F-428D-A300-1E9847199FE8}" type="slidenum">
              <a:rPr lang="en-US" smtClean="0"/>
              <a:pPr>
                <a:defRPr/>
              </a:pPr>
              <a:t>33</a:t>
            </a:fld>
            <a:endParaRPr lang="en-US" dirty="0"/>
          </a:p>
        </p:txBody>
      </p:sp>
      <p:pic>
        <p:nvPicPr>
          <p:cNvPr id="7" name="Picture 6"/>
          <p:cNvPicPr>
            <a:picLocks noChangeAspect="1"/>
          </p:cNvPicPr>
          <p:nvPr/>
        </p:nvPicPr>
        <p:blipFill rotWithShape="1">
          <a:blip r:embed="rId7">
            <a:extLst>
              <a:ext uri="{28A0092B-C50C-407E-A947-70E740481C1C}">
                <a14:useLocalDpi xmlns:a14="http://schemas.microsoft.com/office/drawing/2010/main" val="0"/>
              </a:ext>
            </a:extLst>
          </a:blip>
          <a:srcRect b="13178"/>
          <a:stretch/>
        </p:blipFill>
        <p:spPr>
          <a:xfrm>
            <a:off x="6221887" y="1775638"/>
            <a:ext cx="2106466" cy="2741934"/>
          </a:xfrm>
          <a:prstGeom prst="rect">
            <a:avLst/>
          </a:prstGeom>
        </p:spPr>
      </p:pic>
    </p:spTree>
    <p:extLst>
      <p:ext uri="{BB962C8B-B14F-4D97-AF65-F5344CB8AC3E}">
        <p14:creationId xmlns:p14="http://schemas.microsoft.com/office/powerpoint/2010/main" val="18363632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038" y="416101"/>
            <a:ext cx="9051925" cy="584776"/>
          </a:xfrm>
        </p:spPr>
        <p:txBody>
          <a:bodyPr/>
          <a:lstStyle/>
          <a:p>
            <a:r>
              <a:rPr lang="es-US" dirty="0"/>
              <a:t>Recursos clave para el apoyo a la IPM</a:t>
            </a:r>
            <a:endParaRPr lang="en-US" dirty="0"/>
          </a:p>
        </p:txBody>
      </p:sp>
      <p:sp>
        <p:nvSpPr>
          <p:cNvPr id="5" name="Content Placeholder 4"/>
          <p:cNvSpPr>
            <a:spLocks noGrp="1"/>
          </p:cNvSpPr>
          <p:nvPr>
            <p:ph sz="half" idx="1"/>
          </p:nvPr>
        </p:nvSpPr>
        <p:spPr>
          <a:xfrm>
            <a:off x="-119742" y="1157760"/>
            <a:ext cx="4662246" cy="4525963"/>
          </a:xfrm>
        </p:spPr>
        <p:txBody>
          <a:bodyPr/>
          <a:lstStyle/>
          <a:p>
            <a:pPr marL="457200" lvl="1" indent="0">
              <a:buNone/>
            </a:pPr>
            <a:r>
              <a:rPr lang="es-ES_tradnl" altLang="en-US" b="0" dirty="0" smtClean="0">
                <a:ea typeface="News Gothic MT"/>
              </a:rPr>
              <a:t>El Departamento </a:t>
            </a:r>
            <a:r>
              <a:rPr lang="es-ES_tradnl" altLang="en-US" b="0" dirty="0">
                <a:ea typeface="News Gothic MT"/>
              </a:rPr>
              <a:t>de </a:t>
            </a:r>
            <a:r>
              <a:rPr lang="en-US" altLang="en-US" b="0" dirty="0" err="1">
                <a:ea typeface="News Gothic MT"/>
              </a:rPr>
              <a:t>Reglamentación</a:t>
            </a:r>
            <a:r>
              <a:rPr lang="en-US" altLang="en-US" b="0" dirty="0">
                <a:ea typeface="News Gothic MT"/>
              </a:rPr>
              <a:t> </a:t>
            </a:r>
            <a:r>
              <a:rPr lang="es-ES_tradnl" altLang="en-US" b="0" dirty="0">
                <a:ea typeface="News Gothic MT"/>
              </a:rPr>
              <a:t>de Pesticidas de California  (DPR</a:t>
            </a:r>
            <a:r>
              <a:rPr lang="es-ES_tradnl" altLang="en-US" b="0" dirty="0" smtClean="0">
                <a:ea typeface="News Gothic MT"/>
              </a:rPr>
              <a:t>)</a:t>
            </a:r>
          </a:p>
          <a:p>
            <a:pPr marL="457200" lvl="1" indent="0">
              <a:buNone/>
            </a:pPr>
            <a:r>
              <a:rPr lang="es-US" sz="1600" b="0" dirty="0">
                <a:hlinkClick r:id="rId3"/>
              </a:rPr>
              <a:t>http://apps.cdpr.ca.gov/schoolipm/childcare</a:t>
            </a:r>
            <a:r>
              <a:rPr lang="es-US" sz="1600" b="0" dirty="0" smtClean="0">
                <a:hlinkClick r:id="rId3"/>
              </a:rPr>
              <a:t>/</a:t>
            </a:r>
            <a:r>
              <a:rPr lang="es-US" sz="1600" b="0" dirty="0" smtClean="0"/>
              <a:t> </a:t>
            </a:r>
          </a:p>
          <a:p>
            <a:pPr lvl="1"/>
            <a:r>
              <a:rPr lang="es-US" sz="2000" dirty="0" smtClean="0"/>
              <a:t>Serie </a:t>
            </a:r>
            <a:r>
              <a:rPr lang="es-US" sz="2000" dirty="0"/>
              <a:t>de videos en YouTube para centros de cuidado infantil</a:t>
            </a:r>
            <a:endParaRPr lang="en-US" sz="2000" dirty="0"/>
          </a:p>
          <a:p>
            <a:pPr lvl="1"/>
            <a:r>
              <a:rPr lang="es-US" sz="2000" dirty="0"/>
              <a:t>Cursos gratis en Internet de capacitación en IPM acorde con la Ley de Escuelas Saludables</a:t>
            </a:r>
            <a:endParaRPr lang="en-US" sz="2000" dirty="0"/>
          </a:p>
        </p:txBody>
      </p:sp>
      <p:sp>
        <p:nvSpPr>
          <p:cNvPr id="6" name="Content Placeholder 5"/>
          <p:cNvSpPr>
            <a:spLocks noGrp="1"/>
          </p:cNvSpPr>
          <p:nvPr>
            <p:ph sz="half" idx="2"/>
          </p:nvPr>
        </p:nvSpPr>
        <p:spPr>
          <a:xfrm>
            <a:off x="4648200" y="1157760"/>
            <a:ext cx="4038600" cy="4525963"/>
          </a:xfrm>
        </p:spPr>
        <p:txBody>
          <a:bodyPr/>
          <a:lstStyle/>
          <a:p>
            <a:pPr marL="0" indent="0">
              <a:buNone/>
            </a:pPr>
            <a:r>
              <a:rPr lang="es-ES_tradnl" altLang="en-US" sz="2400" dirty="0">
                <a:latin typeface="News Gothic MT"/>
                <a:ea typeface="News Gothic MT"/>
                <a:cs typeface="News Gothic MT"/>
              </a:rPr>
              <a:t>E</a:t>
            </a:r>
            <a:r>
              <a:rPr lang="es-ES_tradnl" altLang="en-US" sz="2400" dirty="0" smtClean="0">
                <a:latin typeface="News Gothic MT"/>
                <a:ea typeface="News Gothic MT"/>
                <a:cs typeface="News Gothic MT"/>
              </a:rPr>
              <a:t>l </a:t>
            </a:r>
            <a:r>
              <a:rPr lang="es-ES_tradnl" altLang="en-US" sz="2400" dirty="0">
                <a:latin typeface="News Gothic MT"/>
                <a:ea typeface="News Gothic MT"/>
                <a:cs typeface="News Gothic MT"/>
              </a:rPr>
              <a:t>Programa IPM a nivel estatal de </a:t>
            </a:r>
            <a:r>
              <a:rPr lang="es-ES_tradnl" altLang="en-US" sz="2400" dirty="0" smtClean="0">
                <a:latin typeface="News Gothic MT"/>
                <a:ea typeface="News Gothic MT"/>
                <a:cs typeface="News Gothic MT"/>
              </a:rPr>
              <a:t>UC</a:t>
            </a:r>
          </a:p>
          <a:p>
            <a:pPr marL="0" indent="0">
              <a:buNone/>
            </a:pPr>
            <a:r>
              <a:rPr lang="en-US" sz="1600" dirty="0" smtClean="0">
                <a:hlinkClick r:id="rId4"/>
              </a:rPr>
              <a:t>www.ipm.ucdavis.edu</a:t>
            </a:r>
            <a:r>
              <a:rPr lang="en-US" sz="1600" dirty="0" smtClean="0"/>
              <a:t>  </a:t>
            </a:r>
          </a:p>
          <a:p>
            <a:pPr marL="0" indent="0">
              <a:buNone/>
            </a:pPr>
            <a:endParaRPr lang="en-US" sz="1600" dirty="0" smtClean="0"/>
          </a:p>
          <a:p>
            <a:pPr lvl="1"/>
            <a:r>
              <a:rPr lang="es-US" sz="2000" dirty="0"/>
              <a:t>Hojas informativas sobre plagas</a:t>
            </a:r>
            <a:endParaRPr lang="en-US" sz="2000" dirty="0"/>
          </a:p>
          <a:p>
            <a:pPr lvl="1"/>
            <a:r>
              <a:rPr lang="es-US" sz="2000" dirty="0"/>
              <a:t>Capacitación gratis en Internet para PMP </a:t>
            </a:r>
            <a:endParaRPr lang="en-US" sz="2000" dirty="0"/>
          </a:p>
          <a:p>
            <a:pPr marL="914400" lvl="2" indent="0">
              <a:buNone/>
            </a:pPr>
            <a:endParaRPr lang="en-US" sz="1600" dirty="0" smtClean="0"/>
          </a:p>
          <a:p>
            <a:endParaRPr lang="en-US" dirty="0"/>
          </a:p>
        </p:txBody>
      </p:sp>
      <p:sp>
        <p:nvSpPr>
          <p:cNvPr id="2" name="Footer Placeholder 1"/>
          <p:cNvSpPr>
            <a:spLocks noGrp="1"/>
          </p:cNvSpPr>
          <p:nvPr>
            <p:ph type="ftr" sz="quarter" idx="11"/>
          </p:nvPr>
        </p:nvSpPr>
        <p:spPr>
          <a:xfrm rot="5400000">
            <a:off x="4754562" y="4793022"/>
            <a:ext cx="8229600" cy="365125"/>
          </a:xfrm>
        </p:spPr>
        <p:txBody>
          <a:bodyPr/>
          <a:lstStyle/>
          <a:p>
            <a:pPr>
              <a:defRPr/>
            </a:pPr>
            <a:r>
              <a:rPr lang="en-US" dirty="0" smtClean="0"/>
              <a:t>(c) CCHP 2016</a:t>
            </a:r>
            <a:endParaRPr lang="en-US" dirty="0"/>
          </a:p>
        </p:txBody>
      </p:sp>
      <p:sp>
        <p:nvSpPr>
          <p:cNvPr id="3" name="Slide Number Placeholder 2"/>
          <p:cNvSpPr>
            <a:spLocks noGrp="1"/>
          </p:cNvSpPr>
          <p:nvPr>
            <p:ph type="sldNum" sz="quarter" idx="12"/>
          </p:nvPr>
        </p:nvSpPr>
        <p:spPr/>
        <p:txBody>
          <a:bodyPr/>
          <a:lstStyle/>
          <a:p>
            <a:pPr>
              <a:defRPr/>
            </a:pPr>
            <a:fld id="{0DC8DD3D-3B6D-4967-9ED6-D6EF882DCEAE}" type="slidenum">
              <a:rPr lang="en-US" smtClean="0"/>
              <a:pPr>
                <a:defRPr/>
              </a:pPr>
              <a:t>34</a:t>
            </a:fld>
            <a:endParaRPr lang="en-US" dirty="0"/>
          </a:p>
        </p:txBody>
      </p:sp>
      <p:cxnSp>
        <p:nvCxnSpPr>
          <p:cNvPr id="10" name="Straight Connector 9"/>
          <p:cNvCxnSpPr/>
          <p:nvPr/>
        </p:nvCxnSpPr>
        <p:spPr>
          <a:xfrm>
            <a:off x="4542503" y="1157760"/>
            <a:ext cx="0" cy="483991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7186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actividad</a:t>
            </a:r>
            <a:endParaRPr lang="en-US" dirty="0"/>
          </a:p>
        </p:txBody>
      </p:sp>
      <p:sp>
        <p:nvSpPr>
          <p:cNvPr id="3" name="TextBox 2"/>
          <p:cNvSpPr txBox="1"/>
          <p:nvPr/>
        </p:nvSpPr>
        <p:spPr>
          <a:xfrm>
            <a:off x="1438275" y="1263817"/>
            <a:ext cx="3657599" cy="38472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US" sz="2800" dirty="0"/>
              <a:t>Instrucciones:</a:t>
            </a:r>
            <a:endParaRPr lang="en-US" sz="2800" dirty="0"/>
          </a:p>
          <a:p>
            <a:pPr marL="457200" lvl="0" indent="-457200">
              <a:buFont typeface="Arial" panose="020B0604020202020204" pitchFamily="34" charset="0"/>
              <a:buChar char="•"/>
            </a:pPr>
            <a:r>
              <a:rPr lang="es-US" sz="2400" dirty="0"/>
              <a:t>Lea el caso de la plaga.</a:t>
            </a:r>
            <a:endParaRPr lang="en-US" sz="2400" dirty="0"/>
          </a:p>
          <a:p>
            <a:pPr marL="457200" lvl="0" indent="-457200">
              <a:buFont typeface="Arial" panose="020B0604020202020204" pitchFamily="34" charset="0"/>
              <a:buChar char="•"/>
            </a:pPr>
            <a:r>
              <a:rPr lang="es-US" sz="2400" dirty="0"/>
              <a:t>Usando la hoja informativa correspondiente a la plaga, indique los cinco pasos para esa plaga.</a:t>
            </a:r>
            <a:endParaRPr lang="en-US" sz="2400" dirty="0"/>
          </a:p>
          <a:p>
            <a:pPr marL="457200" lvl="0" indent="-457200">
              <a:buFont typeface="Arial" panose="020B0604020202020204" pitchFamily="34" charset="0"/>
              <a:buChar char="•"/>
            </a:pPr>
            <a:r>
              <a:rPr lang="es-US" sz="2400" dirty="0"/>
              <a:t>Presente un informe.</a:t>
            </a:r>
            <a:endParaRPr lang="en-US" sz="2400" dirty="0"/>
          </a:p>
        </p:txBody>
      </p:sp>
      <p:sp>
        <p:nvSpPr>
          <p:cNvPr id="4" name="TextBox 3"/>
          <p:cNvSpPr txBox="1"/>
          <p:nvPr/>
        </p:nvSpPr>
        <p:spPr>
          <a:xfrm>
            <a:off x="5715000" y="1771648"/>
            <a:ext cx="2383971" cy="221599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s-US" sz="2400" dirty="0"/>
              <a:t>L</a:t>
            </a:r>
            <a:r>
              <a:rPr lang="es-US" sz="2400" dirty="0" smtClean="0"/>
              <a:t>os </a:t>
            </a:r>
            <a:r>
              <a:rPr lang="es-US" sz="2400" dirty="0"/>
              <a:t>cinco pasos </a:t>
            </a:r>
            <a:r>
              <a:rPr lang="es-US" sz="2400" dirty="0" smtClean="0"/>
              <a:t>de IPM:</a:t>
            </a:r>
          </a:p>
          <a:p>
            <a:pPr marL="342900" indent="-342900">
              <a:buFont typeface="Arial" panose="020B0604020202020204" pitchFamily="34" charset="0"/>
              <a:buChar char="•"/>
            </a:pPr>
            <a:r>
              <a:rPr lang="en-US" dirty="0" smtClean="0"/>
              <a:t>PREVENCIÓN</a:t>
            </a:r>
          </a:p>
          <a:p>
            <a:pPr marL="342900" indent="-342900">
              <a:buFont typeface="Arial" panose="020B0604020202020204" pitchFamily="34" charset="0"/>
              <a:buChar char="•"/>
            </a:pPr>
            <a:r>
              <a:rPr lang="es-ES_tradnl" altLang="en-US" dirty="0" smtClean="0">
                <a:ea typeface="News Gothic MT"/>
                <a:cs typeface="News Gothic MT"/>
              </a:rPr>
              <a:t>INSPECCIÓN</a:t>
            </a:r>
          </a:p>
          <a:p>
            <a:pPr marL="342900" indent="-342900">
              <a:buFont typeface="Arial" panose="020B0604020202020204" pitchFamily="34" charset="0"/>
              <a:buChar char="•"/>
            </a:pPr>
            <a:r>
              <a:rPr lang="es-ES_tradnl" altLang="en-US" dirty="0" smtClean="0">
                <a:ea typeface="News Gothic MT"/>
                <a:cs typeface="News Gothic MT"/>
              </a:rPr>
              <a:t>IDENTIFICACIÓN</a:t>
            </a:r>
          </a:p>
          <a:p>
            <a:pPr marL="342900" indent="-342900">
              <a:buFont typeface="Arial" panose="020B0604020202020204" pitchFamily="34" charset="0"/>
              <a:buChar char="•"/>
            </a:pPr>
            <a:r>
              <a:rPr lang="es-ES_tradnl" dirty="0" smtClean="0"/>
              <a:t>VIGILANCIA</a:t>
            </a:r>
          </a:p>
          <a:p>
            <a:pPr marL="342900" indent="-342900">
              <a:buFont typeface="Arial" panose="020B0604020202020204" pitchFamily="34" charset="0"/>
              <a:buChar char="•"/>
            </a:pPr>
            <a:r>
              <a:rPr lang="es-ES_tradnl" dirty="0" smtClean="0"/>
              <a:t>MANEJO</a:t>
            </a:r>
            <a:endParaRPr lang="en-US" dirty="0" smtClean="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727" y="866922"/>
            <a:ext cx="365125" cy="822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pPr>
              <a:defRPr/>
            </a:pPr>
            <a:r>
              <a:rPr lang="en-US" smtClean="0"/>
              <a:t>(c) CCHP 2016</a:t>
            </a:r>
            <a:endParaRPr lang="en-US"/>
          </a:p>
        </p:txBody>
      </p:sp>
      <p:sp>
        <p:nvSpPr>
          <p:cNvPr id="6" name="Slide Number Placeholder 5"/>
          <p:cNvSpPr>
            <a:spLocks noGrp="1"/>
          </p:cNvSpPr>
          <p:nvPr>
            <p:ph type="sldNum" sz="quarter" idx="12"/>
          </p:nvPr>
        </p:nvSpPr>
        <p:spPr/>
        <p:txBody>
          <a:bodyPr/>
          <a:lstStyle/>
          <a:p>
            <a:pPr>
              <a:defRPr/>
            </a:pPr>
            <a:fld id="{012A2241-5F71-4318-8FF5-B70E6C46B8C4}" type="slidenum">
              <a:rPr lang="en-US" smtClean="0"/>
              <a:pPr>
                <a:defRPr/>
              </a:pPr>
              <a:t>35</a:t>
            </a:fld>
            <a:endParaRPr lang="en-US" dirty="0"/>
          </a:p>
        </p:txBody>
      </p:sp>
    </p:spTree>
    <p:extLst>
      <p:ext uri="{BB962C8B-B14F-4D97-AF65-F5344CB8AC3E}">
        <p14:creationId xmlns:p14="http://schemas.microsoft.com/office/powerpoint/2010/main" val="5498421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850"/>
            <a:ext cx="8229600" cy="966788"/>
          </a:xfrm>
        </p:spPr>
        <p:txBody>
          <a:bodyPr/>
          <a:lstStyle/>
          <a:p>
            <a:pPr>
              <a:defRPr/>
            </a:pPr>
            <a:r>
              <a:rPr lang="en-US" dirty="0" smtClean="0">
                <a:latin typeface="+mj-lt"/>
              </a:rPr>
              <a:t>Contact Information</a:t>
            </a:r>
            <a:endParaRPr lang="en-US" dirty="0">
              <a:latin typeface="+mj-lt"/>
            </a:endParaRPr>
          </a:p>
        </p:txBody>
      </p:sp>
      <p:sp>
        <p:nvSpPr>
          <p:cNvPr id="4" name="Text Placeholder 3"/>
          <p:cNvSpPr>
            <a:spLocks noGrp="1"/>
          </p:cNvSpPr>
          <p:nvPr>
            <p:ph type="body" sz="half" idx="1"/>
          </p:nvPr>
        </p:nvSpPr>
        <p:spPr>
          <a:xfrm>
            <a:off x="300038" y="1725930"/>
            <a:ext cx="5174932" cy="4400233"/>
          </a:xfrm>
        </p:spPr>
        <p:txBody>
          <a:bodyPr/>
          <a:lstStyle/>
          <a:p>
            <a:pPr marL="0" indent="0">
              <a:spcBef>
                <a:spcPts val="0"/>
              </a:spcBef>
              <a:buFontTx/>
              <a:buNone/>
              <a:defRPr/>
            </a:pPr>
            <a:r>
              <a:rPr lang="en-US" sz="3200" dirty="0" smtClean="0"/>
              <a:t>Your Name</a:t>
            </a:r>
          </a:p>
          <a:p>
            <a:pPr marL="0" indent="0">
              <a:spcBef>
                <a:spcPts val="0"/>
              </a:spcBef>
              <a:buFontTx/>
              <a:buNone/>
              <a:defRPr/>
            </a:pPr>
            <a:r>
              <a:rPr lang="en-US" sz="2000" dirty="0" smtClean="0"/>
              <a:t>Contact Information</a:t>
            </a:r>
          </a:p>
          <a:p>
            <a:pPr marL="0" indent="0">
              <a:spcBef>
                <a:spcPts val="0"/>
              </a:spcBef>
              <a:buFontTx/>
              <a:buNone/>
              <a:defRPr/>
            </a:pPr>
            <a:endParaRPr lang="en-US" sz="3200" dirty="0" smtClean="0"/>
          </a:p>
          <a:p>
            <a:pPr marL="0" indent="0">
              <a:spcBef>
                <a:spcPts val="0"/>
              </a:spcBef>
              <a:buFontTx/>
              <a:buNone/>
              <a:defRPr/>
            </a:pPr>
            <a:endParaRPr lang="en-US" sz="3200" dirty="0" smtClean="0"/>
          </a:p>
          <a:p>
            <a:pPr marL="0" indent="0">
              <a:spcBef>
                <a:spcPts val="0"/>
              </a:spcBef>
              <a:buFontTx/>
              <a:buNone/>
              <a:defRPr/>
            </a:pPr>
            <a:endParaRPr lang="en-US" sz="3200" dirty="0"/>
          </a:p>
          <a:p>
            <a:pPr marL="0" indent="0">
              <a:spcBef>
                <a:spcPts val="0"/>
              </a:spcBef>
              <a:buFontTx/>
              <a:buNone/>
              <a:defRPr/>
            </a:pPr>
            <a:r>
              <a:rPr lang="en-US" sz="2000" b="1" dirty="0" smtClean="0"/>
              <a:t>UCSF Contact:</a:t>
            </a:r>
            <a:r>
              <a:rPr lang="en-US" sz="2000" b="1" dirty="0"/>
              <a:t> </a:t>
            </a:r>
            <a:endParaRPr lang="en-US" sz="2000" b="1" dirty="0" smtClean="0"/>
          </a:p>
          <a:p>
            <a:pPr marL="0" indent="0">
              <a:spcBef>
                <a:spcPts val="0"/>
              </a:spcBef>
              <a:buFontTx/>
              <a:buNone/>
              <a:defRPr/>
            </a:pPr>
            <a:r>
              <a:rPr lang="en-US" sz="2000" dirty="0" smtClean="0"/>
              <a:t>Kimberly Hazard</a:t>
            </a:r>
          </a:p>
          <a:p>
            <a:pPr marL="0" indent="0">
              <a:spcBef>
                <a:spcPts val="0"/>
              </a:spcBef>
              <a:buFontTx/>
              <a:buNone/>
              <a:defRPr/>
            </a:pPr>
            <a:r>
              <a:rPr lang="en-US" sz="2000" dirty="0" smtClean="0"/>
              <a:t>Project Coordinator, </a:t>
            </a:r>
          </a:p>
          <a:p>
            <a:pPr marL="0" indent="0">
              <a:spcBef>
                <a:spcPts val="0"/>
              </a:spcBef>
              <a:buFontTx/>
              <a:buNone/>
              <a:defRPr/>
            </a:pPr>
            <a:r>
              <a:rPr lang="en-US" sz="2000" dirty="0" smtClean="0"/>
              <a:t>UCSF IPM Project</a:t>
            </a:r>
          </a:p>
          <a:p>
            <a:pPr marL="0" indent="0">
              <a:spcBef>
                <a:spcPts val="0"/>
              </a:spcBef>
              <a:buFontTx/>
              <a:buNone/>
              <a:defRPr/>
            </a:pPr>
            <a:r>
              <a:rPr lang="en-US" sz="2000" dirty="0" smtClean="0"/>
              <a:t>Kimberly.Hazard@ucsf.edu</a:t>
            </a:r>
          </a:p>
          <a:p>
            <a:pPr marL="0" indent="0">
              <a:spcBef>
                <a:spcPts val="0"/>
              </a:spcBef>
              <a:buFontTx/>
              <a:buNone/>
              <a:defRPr/>
            </a:pPr>
            <a:endParaRPr lang="en-US" sz="2000" dirty="0" smtClean="0"/>
          </a:p>
          <a:p>
            <a:pPr marL="0" indent="0">
              <a:spcBef>
                <a:spcPts val="0"/>
              </a:spcBef>
              <a:buFontTx/>
              <a:buNone/>
              <a:defRPr/>
            </a:pPr>
            <a:endParaRPr lang="en-US" sz="2000" dirty="0"/>
          </a:p>
          <a:p>
            <a:pPr marL="0" lvl="0" indent="0">
              <a:buNone/>
              <a:defRPr/>
            </a:pPr>
            <a:endParaRPr lang="en-US" dirty="0" smtClean="0">
              <a:solidFill>
                <a:prstClr val="black"/>
              </a:solidFill>
            </a:endParaRPr>
          </a:p>
          <a:p>
            <a:pPr marL="0" lvl="0" indent="0">
              <a:buNone/>
              <a:defRPr/>
            </a:pPr>
            <a:endParaRPr lang="en-US" b="1" dirty="0">
              <a:solidFill>
                <a:prstClr val="black"/>
              </a:solidFill>
            </a:endParaRPr>
          </a:p>
          <a:p>
            <a:pPr marL="0" indent="0">
              <a:buFontTx/>
              <a:buNone/>
              <a:defRPr/>
            </a:pPr>
            <a:endParaRPr lang="en-US" sz="2000" dirty="0" smtClean="0"/>
          </a:p>
          <a:p>
            <a:pPr marL="0" indent="0">
              <a:buNone/>
              <a:defRPr/>
            </a:pPr>
            <a:endParaRPr lang="en-US" sz="2400" dirty="0" smtClean="0"/>
          </a:p>
          <a:p>
            <a:pPr marL="0" indent="0">
              <a:buFontTx/>
              <a:buNone/>
              <a:defRPr/>
            </a:pPr>
            <a:endParaRPr lang="en-US" sz="2000" dirty="0"/>
          </a:p>
          <a:p>
            <a:pPr marL="0" indent="0">
              <a:buFontTx/>
              <a:buNone/>
              <a:defRPr/>
            </a:pPr>
            <a:endParaRPr lang="en-US" sz="2000" dirty="0"/>
          </a:p>
        </p:txBody>
      </p:sp>
      <p:sp>
        <p:nvSpPr>
          <p:cNvPr id="471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ヒラギノ角ゴ Pro W3"/>
                <a:cs typeface="ヒラギノ角ゴ Pro W3"/>
              </a:defRPr>
            </a:lvl1pPr>
            <a:lvl2pPr marL="742950" indent="-285750" eaLnBrk="0" hangingPunct="0">
              <a:defRPr>
                <a:solidFill>
                  <a:schemeClr val="tx1"/>
                </a:solidFill>
                <a:latin typeface="Arial" pitchFamily="34" charset="0"/>
                <a:ea typeface="ヒラギノ角ゴ Pro W3"/>
                <a:cs typeface="ヒラギノ角ゴ Pro W3"/>
              </a:defRPr>
            </a:lvl2pPr>
            <a:lvl3pPr marL="1143000" indent="-228600" eaLnBrk="0" hangingPunct="0">
              <a:defRPr>
                <a:solidFill>
                  <a:schemeClr val="tx1"/>
                </a:solidFill>
                <a:latin typeface="Arial" pitchFamily="34" charset="0"/>
                <a:ea typeface="ヒラギノ角ゴ Pro W3"/>
                <a:cs typeface="ヒラギノ角ゴ Pro W3"/>
              </a:defRPr>
            </a:lvl3pPr>
            <a:lvl4pPr marL="1600200" indent="-228600" eaLnBrk="0" hangingPunct="0">
              <a:defRPr>
                <a:solidFill>
                  <a:schemeClr val="tx1"/>
                </a:solidFill>
                <a:latin typeface="Arial" pitchFamily="34" charset="0"/>
                <a:ea typeface="ヒラギノ角ゴ Pro W3"/>
                <a:cs typeface="ヒラギノ角ゴ Pro W3"/>
              </a:defRPr>
            </a:lvl4pPr>
            <a:lvl5pPr marL="2057400" indent="-228600" eaLnBrk="0" hangingPunct="0">
              <a:defRPr>
                <a:solidFill>
                  <a:schemeClr val="tx1"/>
                </a:solidFill>
                <a:latin typeface="Arial" pitchFamily="34" charset="0"/>
                <a:ea typeface="ヒラギノ角ゴ Pro W3"/>
                <a:cs typeface="ヒラギノ角ゴ Pro W3"/>
              </a:defRPr>
            </a:lvl5pPr>
            <a:lvl6pPr marL="25146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18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90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6200" indent="-228600" defTabSz="457200"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29DF3E78-1473-4648-A57B-DD758BF28738}" type="slidenum">
              <a:rPr lang="en-US" altLang="en-US" smtClean="0">
                <a:solidFill>
                  <a:srgbClr val="898989"/>
                </a:solidFill>
                <a:latin typeface="News Gothic MT"/>
              </a:rPr>
              <a:pPr eaLnBrk="1" hangingPunct="1"/>
              <a:t>36</a:t>
            </a:fld>
            <a:endParaRPr lang="en-US" altLang="en-US" smtClean="0">
              <a:solidFill>
                <a:srgbClr val="898989"/>
              </a:solidFill>
              <a:latin typeface="News Gothic MT"/>
            </a:endParaRPr>
          </a:p>
        </p:txBody>
      </p:sp>
      <p:pic>
        <p:nvPicPr>
          <p:cNvPr id="47110"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55030" y="3654234"/>
            <a:ext cx="2731770" cy="199750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 name="Footer Placeholder 3"/>
          <p:cNvSpPr>
            <a:spLocks noGrp="1"/>
          </p:cNvSpPr>
          <p:nvPr>
            <p:ph type="ftr" sz="quarter" idx="11"/>
          </p:nvPr>
        </p:nvSpPr>
        <p:spPr>
          <a:xfrm rot="5400000">
            <a:off x="4837887" y="4982979"/>
            <a:ext cx="8229600" cy="365125"/>
          </a:xfrm>
        </p:spPr>
        <p:txBody>
          <a:bodyPr/>
          <a:lstStyle/>
          <a:p>
            <a:pPr>
              <a:defRPr/>
            </a:pPr>
            <a:r>
              <a:rPr lang="en-US" smtClean="0"/>
              <a:t>(c) CCHP 2016</a:t>
            </a:r>
            <a:endParaRPr lang="en-US" dirty="0"/>
          </a:p>
        </p:txBody>
      </p:sp>
      <p:sp>
        <p:nvSpPr>
          <p:cNvPr id="3" name="TextBox 2"/>
          <p:cNvSpPr txBox="1"/>
          <p:nvPr/>
        </p:nvSpPr>
        <p:spPr>
          <a:xfrm>
            <a:off x="2600325" y="1050741"/>
            <a:ext cx="3943350"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sz="2400" dirty="0" smtClean="0"/>
              <a:t>cchp.ucsf.edu</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bwMode="auto">
          <a:xfrm>
            <a:off x="457200" y="554038"/>
            <a:ext cx="82296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cap="none" smtClean="0">
                <a:latin typeface="News Gothic MT"/>
                <a:ea typeface="ヒラギノ角ゴ Pro W3"/>
                <a:cs typeface="Jigsaw Light" pitchFamily="50" charset="0"/>
              </a:rPr>
              <a:t>PORQUÉ ESTAMOS HOY AQUÍ?</a:t>
            </a:r>
          </a:p>
        </p:txBody>
      </p:sp>
      <p:sp>
        <p:nvSpPr>
          <p:cNvPr id="6147" name="TextBox 4"/>
          <p:cNvSpPr txBox="1">
            <a:spLocks noChangeArrowheads="1"/>
          </p:cNvSpPr>
          <p:nvPr/>
        </p:nvSpPr>
        <p:spPr bwMode="auto">
          <a:xfrm>
            <a:off x="533400" y="1485900"/>
            <a:ext cx="8382000" cy="409342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r>
              <a:rPr lang="es-US" sz="3200" b="1" dirty="0"/>
              <a:t>Objetivo: Reducir la exposición a los pesticidas de los niños pequeños en hogares de cuidado infantil familiar.</a:t>
            </a:r>
            <a:endParaRPr lang="en-US" sz="3200" dirty="0"/>
          </a:p>
          <a:p>
            <a:pPr marL="571500" lvl="0" indent="-571500">
              <a:buFont typeface="Arial" panose="020B0604020202020204" pitchFamily="34" charset="0"/>
              <a:buChar char="•"/>
            </a:pPr>
            <a:r>
              <a:rPr lang="es-US" sz="3200" dirty="0"/>
              <a:t>Proteger la salud de los niños.</a:t>
            </a:r>
            <a:endParaRPr lang="en-US" sz="3200" dirty="0"/>
          </a:p>
          <a:p>
            <a:pPr marL="571500" lvl="0" indent="-571500">
              <a:buFont typeface="Arial" panose="020B0604020202020204" pitchFamily="34" charset="0"/>
              <a:buChar char="•"/>
            </a:pPr>
            <a:r>
              <a:rPr lang="es-US" sz="3200" dirty="0"/>
              <a:t>Proteger la salud de los proveedores y los familiares.</a:t>
            </a:r>
            <a:endParaRPr lang="en-US" sz="3200" dirty="0"/>
          </a:p>
          <a:p>
            <a:pPr marL="571500" lvl="0" indent="-571500">
              <a:buFont typeface="Arial" panose="020B0604020202020204" pitchFamily="34" charset="0"/>
              <a:buChar char="•"/>
            </a:pPr>
            <a:r>
              <a:rPr lang="es-US" sz="3200" dirty="0"/>
              <a:t>Proteger el medio ambiente.</a:t>
            </a:r>
            <a:endParaRPr lang="en-US" sz="3200" dirty="0"/>
          </a:p>
          <a:p>
            <a:pPr eaLnBrk="1" hangingPunct="1"/>
            <a:endParaRPr lang="en-US" altLang="en-US" sz="3600" dirty="0">
              <a:solidFill>
                <a:schemeClr val="accent1"/>
              </a:solidFill>
              <a:latin typeface="News Gothic MT"/>
              <a:ea typeface="News Gothic MT"/>
              <a:cs typeface="News Gothic MT"/>
            </a:endParaRPr>
          </a:p>
        </p:txBody>
      </p:sp>
      <p:pic>
        <p:nvPicPr>
          <p:cNvPr id="6148" name="Picture 2" descr="C:\Documents and Settings\research\Local Settings\Temporary Internet Files\Content.IE5\MLR7V36G\MC900191875[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5914" y="4190266"/>
            <a:ext cx="1693863" cy="138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A43A56A-F732-4FF2-8A0A-26D3D07A7FD7}" type="slidenum">
              <a:rPr lang="en-US" altLang="en-US" sz="1200">
                <a:solidFill>
                  <a:srgbClr val="898989"/>
                </a:solidFill>
                <a:latin typeface="News Gothic MT"/>
                <a:ea typeface="ヒラギノ角ゴ Pro W3"/>
                <a:cs typeface="ヒラギノ角ゴ Pro W3"/>
              </a:rPr>
              <a:pPr eaLnBrk="1" hangingPunct="1"/>
              <a:t>4</a:t>
            </a:fld>
            <a:endParaRPr lang="en-US" altLang="en-US" sz="1200">
              <a:solidFill>
                <a:srgbClr val="898989"/>
              </a:solidFill>
              <a:latin typeface="News Gothic MT"/>
              <a:ea typeface="ヒラギノ角ゴ Pro W3"/>
              <a:cs typeface="ヒラギノ角ゴ Pro W3"/>
            </a:endParaRPr>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799" y="3072107"/>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11041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j-lt"/>
              </a:rPr>
              <a:t>AGENDA</a:t>
            </a:r>
            <a:endParaRPr lang="en-US" dirty="0">
              <a:latin typeface="+mj-lt"/>
            </a:endParaRPr>
          </a:p>
        </p:txBody>
      </p:sp>
      <p:sp>
        <p:nvSpPr>
          <p:cNvPr id="6" name="Content Placeholder 5"/>
          <p:cNvSpPr>
            <a:spLocks noGrp="1"/>
          </p:cNvSpPr>
          <p:nvPr>
            <p:ph idx="1"/>
          </p:nvPr>
        </p:nvSpPr>
        <p:spPr>
          <a:xfrm>
            <a:off x="457201" y="1485570"/>
            <a:ext cx="5371374" cy="4640594"/>
          </a:xfrm>
        </p:spPr>
        <p:txBody>
          <a:bodyPr/>
          <a:lstStyle/>
          <a:p>
            <a:pPr>
              <a:lnSpc>
                <a:spcPct val="130000"/>
              </a:lnSpc>
            </a:pPr>
            <a:r>
              <a:rPr lang="en-US" dirty="0" err="1" smtClean="0"/>
              <a:t>Plagas</a:t>
            </a:r>
            <a:endParaRPr lang="en-US" dirty="0" smtClean="0"/>
          </a:p>
          <a:p>
            <a:pPr>
              <a:lnSpc>
                <a:spcPct val="130000"/>
              </a:lnSpc>
            </a:pPr>
            <a:r>
              <a:rPr lang="en-US" dirty="0" err="1" smtClean="0"/>
              <a:t>Pesticidas</a:t>
            </a:r>
            <a:r>
              <a:rPr lang="en-US" dirty="0" smtClean="0"/>
              <a:t> </a:t>
            </a:r>
          </a:p>
          <a:p>
            <a:pPr>
              <a:lnSpc>
                <a:spcPct val="130000"/>
              </a:lnSpc>
            </a:pPr>
            <a:r>
              <a:rPr lang="es-US" dirty="0"/>
              <a:t>Manejo Integrado de Plagas </a:t>
            </a:r>
          </a:p>
          <a:p>
            <a:pPr>
              <a:lnSpc>
                <a:spcPct val="130000"/>
              </a:lnSpc>
            </a:pPr>
            <a:r>
              <a:rPr lang="es-ES" dirty="0" smtClean="0"/>
              <a:t>Actividad</a:t>
            </a:r>
            <a:endParaRPr lang="en-US" dirty="0" smtClean="0"/>
          </a:p>
        </p:txBody>
      </p:sp>
      <p:sp>
        <p:nvSpPr>
          <p:cNvPr id="4" name="Slide Number Placeholder 3"/>
          <p:cNvSpPr>
            <a:spLocks noGrp="1"/>
          </p:cNvSpPr>
          <p:nvPr>
            <p:ph type="sldNum" sz="quarter" idx="12"/>
          </p:nvPr>
        </p:nvSpPr>
        <p:spPr/>
        <p:txBody>
          <a:bodyPr/>
          <a:lstStyle/>
          <a:p>
            <a:pPr>
              <a:defRPr/>
            </a:pPr>
            <a:fld id="{4DC92119-D808-491A-92C7-1F4EA4F55E38}" type="slidenum">
              <a:rPr lang="en-US" smtClean="0"/>
              <a:pPr>
                <a:defRPr/>
              </a:pPr>
              <a:t>5</a:t>
            </a:fld>
            <a:endParaRPr lang="en-US" dirty="0"/>
          </a:p>
        </p:txBody>
      </p:sp>
      <p:sp>
        <p:nvSpPr>
          <p:cNvPr id="3" name="Content Placeholder 2"/>
          <p:cNvSpPr txBox="1">
            <a:spLocks/>
          </p:cNvSpPr>
          <p:nvPr/>
        </p:nvSpPr>
        <p:spPr>
          <a:xfrm>
            <a:off x="717550" y="1600200"/>
            <a:ext cx="7969250" cy="4525963"/>
          </a:xfrm>
          <a:prstGeom prst="rect">
            <a:avLst/>
          </a:prstGeom>
        </p:spPr>
        <p:txBody>
          <a:bodyPr/>
          <a:lstStyle/>
          <a:p>
            <a:pPr algn="ctr" eaLnBrk="0" hangingPunct="0">
              <a:spcBef>
                <a:spcPct val="20000"/>
              </a:spcBef>
              <a:defRPr/>
            </a:pPr>
            <a:endParaRPr lang="en-US" sz="3200" spc="300" dirty="0">
              <a:latin typeface="News Gothic MT"/>
              <a:ea typeface="ヒラギノ角ゴ Pro W3" pitchFamily="37" charset="-128"/>
              <a:cs typeface="News Gothic MT"/>
            </a:endParaRPr>
          </a:p>
        </p:txBody>
      </p:sp>
      <p:sp>
        <p:nvSpPr>
          <p:cNvPr id="7" name="Footer Placeholder 3"/>
          <p:cNvSpPr>
            <a:spLocks noGrp="1"/>
          </p:cNvSpPr>
          <p:nvPr>
            <p:ph type="ftr" sz="quarter" idx="11"/>
          </p:nvPr>
        </p:nvSpPr>
        <p:spPr>
          <a:xfrm rot="5400000">
            <a:off x="4784724" y="4908550"/>
            <a:ext cx="8229600" cy="365125"/>
          </a:xfrm>
        </p:spPr>
        <p:txBody>
          <a:bodyPr/>
          <a:lstStyle/>
          <a:p>
            <a:pPr>
              <a:defRPr/>
            </a:pPr>
            <a:r>
              <a:rPr lang="en-US" dirty="0" smtClean="0"/>
              <a:t>(c) CCHP 2016</a:t>
            </a:r>
            <a:endParaRPr lang="en-US" dirty="0"/>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10020" r="18526"/>
          <a:stretch/>
        </p:blipFill>
        <p:spPr>
          <a:xfrm>
            <a:off x="5711218" y="1848456"/>
            <a:ext cx="2533834" cy="2365237"/>
          </a:xfrm>
          <a:prstGeom prst="rect">
            <a:avLst/>
          </a:prstGeom>
          <a:ln w="28575">
            <a:solidFill>
              <a:schemeClr val="tx1"/>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57200" y="554038"/>
            <a:ext cx="8229600" cy="58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cap="none" smtClean="0">
                <a:latin typeface="News Gothic MT"/>
                <a:ea typeface="News Gothic MT"/>
                <a:cs typeface="News Gothic MT"/>
              </a:rPr>
              <a:t>¿QUÉ ES UNA PLAGA?</a:t>
            </a:r>
          </a:p>
        </p:txBody>
      </p:sp>
      <p:sp>
        <p:nvSpPr>
          <p:cNvPr id="3" name="Content Placeholder 2"/>
          <p:cNvSpPr>
            <a:spLocks noGrp="1"/>
          </p:cNvSpPr>
          <p:nvPr>
            <p:ph idx="1"/>
          </p:nvPr>
        </p:nvSpPr>
        <p:spPr>
          <a:xfrm>
            <a:off x="457200" y="4291013"/>
            <a:ext cx="8229600" cy="1676400"/>
          </a:xfrm>
        </p:spPr>
        <p:txBody>
          <a:bodyPr vert="horz" wrap="square" lIns="91440" tIns="45720" rIns="91440" bIns="45720" numCol="1" anchor="t" anchorCtr="0" compatLnSpc="1">
            <a:prstTxWarp prst="textNoShape">
              <a:avLst/>
            </a:prstTxWarp>
            <a:normAutofit/>
          </a:bodyPr>
          <a:lstStyle/>
          <a:p>
            <a:pPr eaLnBrk="1" hangingPunct="1">
              <a:lnSpc>
                <a:spcPct val="90000"/>
              </a:lnSpc>
              <a:buFontTx/>
              <a:buNone/>
              <a:defRPr/>
            </a:pPr>
            <a:endParaRPr lang="es-ES_tradnl" altLang="en-US" sz="2600" smtClean="0">
              <a:latin typeface="News Gothic MT"/>
              <a:ea typeface="News Gothic MT"/>
              <a:cs typeface="News Gothic MT"/>
            </a:endParaRPr>
          </a:p>
          <a:p>
            <a:pPr eaLnBrk="1" hangingPunct="1">
              <a:lnSpc>
                <a:spcPct val="90000"/>
              </a:lnSpc>
              <a:buFontTx/>
              <a:buNone/>
              <a:defRPr/>
            </a:pPr>
            <a:r>
              <a:rPr lang="es-ES_tradnl" altLang="en-US" sz="2600" smtClean="0">
                <a:latin typeface="News Gothic MT"/>
                <a:ea typeface="News Gothic MT"/>
                <a:cs typeface="News Gothic MT"/>
              </a:rPr>
              <a:t>  Una plaga es cualquier organismo vivo que produce daño o malestar, o transmite o produce enfermedades.  </a:t>
            </a: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89663D6-4CE1-430B-943D-E4EBABF57C0C}" type="slidenum">
              <a:rPr lang="en-US" altLang="en-US" sz="1200">
                <a:solidFill>
                  <a:srgbClr val="898989"/>
                </a:solidFill>
                <a:latin typeface="News Gothic MT"/>
              </a:rPr>
              <a:pPr eaLnBrk="1" hangingPunct="1"/>
              <a:t>6</a:t>
            </a:fld>
            <a:endParaRPr lang="en-US" altLang="en-US" sz="1200">
              <a:solidFill>
                <a:srgbClr val="898989"/>
              </a:solidFill>
              <a:latin typeface="News Gothic M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1227138"/>
            <a:ext cx="5984875" cy="332581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743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box(in)">
                                      <p:cBhvr>
                                        <p:cTn id="11"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bwMode="auto">
          <a:xfrm>
            <a:off x="174625" y="457200"/>
            <a:ext cx="8799513"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sz="2500" cap="none" smtClean="0">
                <a:latin typeface="News Gothic MT"/>
                <a:ea typeface="News Gothic MT"/>
                <a:cs typeface="News Gothic MT"/>
              </a:rPr>
              <a:t>¿CUÁLES SON LAS PLAGAS MÁS COMUNES </a:t>
            </a:r>
            <a:r>
              <a:rPr lang="es-ES_tradnl" altLang="en-US" sz="2500" b="1" cap="none" smtClean="0">
                <a:solidFill>
                  <a:srgbClr val="0070C0"/>
                </a:solidFill>
                <a:latin typeface="News Gothic MT"/>
                <a:ea typeface="News Gothic MT"/>
                <a:cs typeface="News Gothic MT"/>
              </a:rPr>
              <a:t>DENTRO</a:t>
            </a:r>
            <a:r>
              <a:rPr lang="es-ES_tradnl" altLang="en-US" sz="2500" cap="none" smtClean="0">
                <a:latin typeface="News Gothic MT"/>
                <a:ea typeface="News Gothic MT"/>
                <a:cs typeface="News Gothic MT"/>
              </a:rPr>
              <a:t> DE LOS CENTROS DE CUIDADO DE NIÑOS EN CALIFORNIA?</a:t>
            </a:r>
          </a:p>
        </p:txBody>
      </p:sp>
      <p:sp>
        <p:nvSpPr>
          <p:cNvPr id="1229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DDC0F53F-3BCF-44A8-A495-227801199992}" type="slidenum">
              <a:rPr lang="en-US" altLang="en-US" sz="1200">
                <a:solidFill>
                  <a:srgbClr val="898989"/>
                </a:solidFill>
                <a:latin typeface="News Gothic MT"/>
              </a:rPr>
              <a:pPr eaLnBrk="1" hangingPunct="1"/>
              <a:t>7</a:t>
            </a:fld>
            <a:endParaRPr lang="en-US" altLang="en-US" sz="1200">
              <a:solidFill>
                <a:srgbClr val="898989"/>
              </a:solidFill>
              <a:latin typeface="News Gothic MT"/>
            </a:endParaRPr>
          </a:p>
        </p:txBody>
      </p:sp>
      <p:sp>
        <p:nvSpPr>
          <p:cNvPr id="12292" name="Rectangle 4"/>
          <p:cNvSpPr>
            <a:spLocks noChangeArrowheads="1"/>
          </p:cNvSpPr>
          <p:nvPr/>
        </p:nvSpPr>
        <p:spPr bwMode="auto">
          <a:xfrm>
            <a:off x="174625" y="5781675"/>
            <a:ext cx="87995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000">
                <a:latin typeface="News Gothic MT"/>
              </a:rPr>
              <a:t>Bradman, A. , Dobson, C., Leonard, V. &amp; Messenger, B. (2010). </a:t>
            </a:r>
            <a:r>
              <a:rPr lang="en-US" altLang="en-US" sz="1000" i="1">
                <a:latin typeface="News Gothic MT"/>
              </a:rPr>
              <a:t>Pest Management and Pesticide Use in California Child Care Centers, Center for Children’ s </a:t>
            </a:r>
            <a:r>
              <a:rPr lang="en-US" altLang="en-US" sz="1000">
                <a:latin typeface="News Gothic MT"/>
              </a:rPr>
              <a:t>Environmental Health Research, School of Public Health, UC Berkeley at apps.cdpr.ca.gov/schoolipm/childcare/pest_mgt_childcare.pdf.</a:t>
            </a:r>
          </a:p>
        </p:txBody>
      </p:sp>
      <p:pic>
        <p:nvPicPr>
          <p:cNvPr id="1229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76400"/>
            <a:ext cx="50863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TextBox 6"/>
          <p:cNvSpPr txBox="1">
            <a:spLocks noChangeArrowheads="1"/>
          </p:cNvSpPr>
          <p:nvPr/>
        </p:nvSpPr>
        <p:spPr bwMode="auto">
          <a:xfrm>
            <a:off x="3352800" y="17526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Pulgas</a:t>
            </a:r>
          </a:p>
        </p:txBody>
      </p:sp>
      <p:sp>
        <p:nvSpPr>
          <p:cNvPr id="12295" name="TextBox 7"/>
          <p:cNvSpPr txBox="1">
            <a:spLocks noChangeArrowheads="1"/>
          </p:cNvSpPr>
          <p:nvPr/>
        </p:nvSpPr>
        <p:spPr bwMode="auto">
          <a:xfrm>
            <a:off x="2514600" y="2133600"/>
            <a:ext cx="1128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Termitas</a:t>
            </a:r>
          </a:p>
        </p:txBody>
      </p:sp>
      <p:sp>
        <p:nvSpPr>
          <p:cNvPr id="12296" name="TextBox 8"/>
          <p:cNvSpPr txBox="1">
            <a:spLocks noChangeArrowheads="1"/>
          </p:cNvSpPr>
          <p:nvPr/>
        </p:nvSpPr>
        <p:spPr bwMode="auto">
          <a:xfrm>
            <a:off x="4648200" y="213360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Otras</a:t>
            </a:r>
          </a:p>
        </p:txBody>
      </p:sp>
      <p:sp>
        <p:nvSpPr>
          <p:cNvPr id="12297" name="TextBox 9"/>
          <p:cNvSpPr txBox="1">
            <a:spLocks noChangeArrowheads="1"/>
          </p:cNvSpPr>
          <p:nvPr/>
        </p:nvSpPr>
        <p:spPr bwMode="auto">
          <a:xfrm>
            <a:off x="5334000" y="3200400"/>
            <a:ext cx="124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Hormigas</a:t>
            </a:r>
          </a:p>
        </p:txBody>
      </p:sp>
      <p:sp>
        <p:nvSpPr>
          <p:cNvPr id="12298" name="TextBox 10"/>
          <p:cNvSpPr txBox="1">
            <a:spLocks noChangeArrowheads="1"/>
          </p:cNvSpPr>
          <p:nvPr/>
        </p:nvSpPr>
        <p:spPr bwMode="auto">
          <a:xfrm>
            <a:off x="3810000" y="3429000"/>
            <a:ext cx="1030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Moscas</a:t>
            </a:r>
          </a:p>
        </p:txBody>
      </p:sp>
      <p:sp>
        <p:nvSpPr>
          <p:cNvPr id="12299" name="TextBox 11"/>
          <p:cNvSpPr txBox="1">
            <a:spLocks noChangeArrowheads="1"/>
          </p:cNvSpPr>
          <p:nvPr/>
        </p:nvSpPr>
        <p:spPr bwMode="auto">
          <a:xfrm>
            <a:off x="2286000" y="4114800"/>
            <a:ext cx="1492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Cucarachas</a:t>
            </a:r>
          </a:p>
        </p:txBody>
      </p:sp>
      <p:sp>
        <p:nvSpPr>
          <p:cNvPr id="12300" name="Rectangle 2"/>
          <p:cNvSpPr>
            <a:spLocks noChangeArrowheads="1"/>
          </p:cNvSpPr>
          <p:nvPr/>
        </p:nvSpPr>
        <p:spPr bwMode="auto">
          <a:xfrm>
            <a:off x="5638800" y="4343400"/>
            <a:ext cx="106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Ara</a:t>
            </a:r>
            <a:r>
              <a:rPr lang="en-US" altLang="en-US" sz="1800" b="1">
                <a:latin typeface="Calibri" pitchFamily="34" charset="0"/>
              </a:rPr>
              <a:t>ñ</a:t>
            </a:r>
            <a:r>
              <a:rPr lang="en-US" altLang="en-US" sz="1800" b="1"/>
              <a:t>as</a:t>
            </a:r>
            <a:endParaRPr lang="en-US" altLang="en-US" sz="1800">
              <a:cs typeface="Arial" pitchFamily="34" charset="0"/>
            </a:endParaRPr>
          </a:p>
        </p:txBody>
      </p:sp>
      <p:sp>
        <p:nvSpPr>
          <p:cNvPr id="12301" name="TextBox 13"/>
          <p:cNvSpPr txBox="1">
            <a:spLocks noChangeArrowheads="1"/>
          </p:cNvSpPr>
          <p:nvPr/>
        </p:nvSpPr>
        <p:spPr bwMode="auto">
          <a:xfrm>
            <a:off x="4876800" y="5181600"/>
            <a:ext cx="877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Piojos</a:t>
            </a:r>
          </a:p>
        </p:txBody>
      </p:sp>
      <p:sp>
        <p:nvSpPr>
          <p:cNvPr id="12302" name="TextBox 14"/>
          <p:cNvSpPr txBox="1">
            <a:spLocks noChangeArrowheads="1"/>
          </p:cNvSpPr>
          <p:nvPr/>
        </p:nvSpPr>
        <p:spPr bwMode="auto">
          <a:xfrm>
            <a:off x="3810000" y="4648200"/>
            <a:ext cx="1133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Ratones</a:t>
            </a:r>
          </a:p>
          <a:p>
            <a:pPr eaLnBrk="1" hangingPunct="1"/>
            <a:r>
              <a:rPr lang="en-US" altLang="en-US" sz="1800" b="1"/>
              <a:t>   o ratas</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6297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82550" y="457200"/>
            <a:ext cx="8961438"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s-ES_tradnl" altLang="en-US" sz="2500" cap="none" smtClean="0">
                <a:latin typeface="News Gothic MT"/>
                <a:ea typeface="ヒラギノ角ゴ Pro W3"/>
                <a:cs typeface="Jigsaw Light" pitchFamily="50" charset="0"/>
              </a:rPr>
              <a:t>¿CUÁLES SON LAS PLAGAS MÁS COMUNES EN LOS </a:t>
            </a:r>
            <a:r>
              <a:rPr lang="es-ES_tradnl" altLang="en-US" sz="2500" b="1" cap="none" smtClean="0">
                <a:solidFill>
                  <a:srgbClr val="3366FF"/>
                </a:solidFill>
                <a:latin typeface="News Gothic MT"/>
                <a:ea typeface="ヒラギノ角ゴ Pro W3"/>
                <a:cs typeface="Jigsaw Light" pitchFamily="50" charset="0"/>
              </a:rPr>
              <a:t>EXTERIORES </a:t>
            </a:r>
            <a:r>
              <a:rPr lang="es-ES_tradnl" altLang="en-US" sz="2500" cap="none" smtClean="0">
                <a:latin typeface="News Gothic MT"/>
                <a:ea typeface="ヒラギノ角ゴ Pro W3"/>
                <a:cs typeface="Jigsaw Light" pitchFamily="50" charset="0"/>
              </a:rPr>
              <a:t>DE LOS CENTROS DE CUIDADO DE NIÑOS EN CALIFORNIA?</a:t>
            </a:r>
          </a:p>
        </p:txBody>
      </p:sp>
      <p:sp>
        <p:nvSpPr>
          <p:cNvPr id="13315"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618E29C5-4EFF-4C26-9A77-83C49AB160F9}" type="slidenum">
              <a:rPr lang="en-US" altLang="en-US" sz="1200">
                <a:solidFill>
                  <a:srgbClr val="898989"/>
                </a:solidFill>
                <a:latin typeface="News Gothic MT"/>
              </a:rPr>
              <a:pPr eaLnBrk="1" hangingPunct="1"/>
              <a:t>8</a:t>
            </a:fld>
            <a:endParaRPr lang="en-US" altLang="en-US" sz="1200">
              <a:solidFill>
                <a:srgbClr val="898989"/>
              </a:solidFill>
              <a:latin typeface="News Gothic MT"/>
            </a:endParaRPr>
          </a:p>
        </p:txBody>
      </p:sp>
      <p:sp>
        <p:nvSpPr>
          <p:cNvPr id="13316" name="Rectangle 5"/>
          <p:cNvSpPr>
            <a:spLocks noChangeArrowheads="1"/>
          </p:cNvSpPr>
          <p:nvPr/>
        </p:nvSpPr>
        <p:spPr bwMode="auto">
          <a:xfrm>
            <a:off x="174625" y="5781675"/>
            <a:ext cx="87995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000">
                <a:latin typeface="News Gothic MT"/>
              </a:rPr>
              <a:t>Bradman, A. , Dobson, C., Leonard, V. &amp; Messenger, B. (2010). </a:t>
            </a:r>
            <a:r>
              <a:rPr lang="en-US" altLang="en-US" sz="1000" i="1">
                <a:latin typeface="News Gothic MT"/>
              </a:rPr>
              <a:t>Pest Management and Pesticide Use in California Child Care Centers, Center for Children’ s </a:t>
            </a:r>
            <a:r>
              <a:rPr lang="en-US" altLang="en-US" sz="1000">
                <a:latin typeface="News Gothic MT"/>
              </a:rPr>
              <a:t>Environmental Health Research, School of Public Health, UC Berkeley at apps.cdpr.ca.gov/schoolipm/childcare/pest_mgt_childcare.pdf.</a:t>
            </a:r>
          </a:p>
        </p:txBody>
      </p:sp>
      <p:pic>
        <p:nvPicPr>
          <p:cNvPr id="133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600200"/>
            <a:ext cx="531495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TextBox 6"/>
          <p:cNvSpPr txBox="1">
            <a:spLocks noChangeArrowheads="1"/>
          </p:cNvSpPr>
          <p:nvPr/>
        </p:nvSpPr>
        <p:spPr bwMode="auto">
          <a:xfrm>
            <a:off x="4572000" y="1981200"/>
            <a:ext cx="78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Otras</a:t>
            </a:r>
          </a:p>
        </p:txBody>
      </p:sp>
      <p:sp>
        <p:nvSpPr>
          <p:cNvPr id="13319" name="TextBox 7"/>
          <p:cNvSpPr txBox="1">
            <a:spLocks noChangeArrowheads="1"/>
          </p:cNvSpPr>
          <p:nvPr/>
        </p:nvSpPr>
        <p:spPr bwMode="auto">
          <a:xfrm>
            <a:off x="3581400" y="1981200"/>
            <a:ext cx="941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Pulgas</a:t>
            </a:r>
          </a:p>
        </p:txBody>
      </p:sp>
      <p:sp>
        <p:nvSpPr>
          <p:cNvPr id="13320" name="TextBox 8"/>
          <p:cNvSpPr txBox="1">
            <a:spLocks noChangeArrowheads="1"/>
          </p:cNvSpPr>
          <p:nvPr/>
        </p:nvSpPr>
        <p:spPr bwMode="auto">
          <a:xfrm>
            <a:off x="2057400" y="2362200"/>
            <a:ext cx="249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Caracoles o babosas</a:t>
            </a:r>
          </a:p>
        </p:txBody>
      </p:sp>
      <p:sp>
        <p:nvSpPr>
          <p:cNvPr id="13321" name="TextBox 9"/>
          <p:cNvSpPr txBox="1">
            <a:spLocks noChangeArrowheads="1"/>
          </p:cNvSpPr>
          <p:nvPr/>
        </p:nvSpPr>
        <p:spPr bwMode="auto">
          <a:xfrm>
            <a:off x="2057400" y="2895600"/>
            <a:ext cx="19161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Ratones o ratas</a:t>
            </a:r>
          </a:p>
        </p:txBody>
      </p:sp>
      <p:sp>
        <p:nvSpPr>
          <p:cNvPr id="13322" name="TextBox 10"/>
          <p:cNvSpPr txBox="1">
            <a:spLocks noChangeArrowheads="1"/>
          </p:cNvSpPr>
          <p:nvPr/>
        </p:nvSpPr>
        <p:spPr bwMode="auto">
          <a:xfrm>
            <a:off x="5410200" y="2895600"/>
            <a:ext cx="124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Hormigas</a:t>
            </a:r>
          </a:p>
        </p:txBody>
      </p:sp>
      <p:sp>
        <p:nvSpPr>
          <p:cNvPr id="13323" name="TextBox 11"/>
          <p:cNvSpPr txBox="1">
            <a:spLocks noChangeArrowheads="1"/>
          </p:cNvSpPr>
          <p:nvPr/>
        </p:nvSpPr>
        <p:spPr bwMode="auto">
          <a:xfrm>
            <a:off x="2667000" y="3581400"/>
            <a:ext cx="10302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Ardillas</a:t>
            </a:r>
          </a:p>
          <a:p>
            <a:pPr eaLnBrk="1" hangingPunct="1"/>
            <a:r>
              <a:rPr lang="en-US" altLang="en-US" sz="1800" b="1"/>
              <a:t>o tuzas</a:t>
            </a:r>
          </a:p>
        </p:txBody>
      </p:sp>
      <p:sp>
        <p:nvSpPr>
          <p:cNvPr id="13324" name="TextBox 12"/>
          <p:cNvSpPr txBox="1">
            <a:spLocks noChangeArrowheads="1"/>
          </p:cNvSpPr>
          <p:nvPr/>
        </p:nvSpPr>
        <p:spPr bwMode="auto">
          <a:xfrm>
            <a:off x="3962400" y="441960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Malezas</a:t>
            </a:r>
          </a:p>
        </p:txBody>
      </p:sp>
      <p:sp>
        <p:nvSpPr>
          <p:cNvPr id="13325" name="TextBox 13"/>
          <p:cNvSpPr txBox="1">
            <a:spLocks noChangeArrowheads="1"/>
          </p:cNvSpPr>
          <p:nvPr/>
        </p:nvSpPr>
        <p:spPr bwMode="auto">
          <a:xfrm>
            <a:off x="5029200" y="4953000"/>
            <a:ext cx="96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Arañas</a:t>
            </a:r>
          </a:p>
        </p:txBody>
      </p:sp>
      <p:sp>
        <p:nvSpPr>
          <p:cNvPr id="13326" name="TextBox 15"/>
          <p:cNvSpPr txBox="1">
            <a:spLocks noChangeArrowheads="1"/>
          </p:cNvSpPr>
          <p:nvPr/>
        </p:nvSpPr>
        <p:spPr bwMode="auto">
          <a:xfrm>
            <a:off x="5715000" y="3886200"/>
            <a:ext cx="11461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37931725" indent="-37474525"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ltLang="en-US" sz="1800" b="1"/>
              <a:t>Abejas o</a:t>
            </a:r>
          </a:p>
          <a:p>
            <a:pPr eaLnBrk="1" hangingPunct="1"/>
            <a:r>
              <a:rPr lang="en-US" altLang="en-US" sz="1800" b="1"/>
              <a:t>avispas</a:t>
            </a:r>
          </a:p>
        </p:txBody>
      </p:sp>
      <p:pic>
        <p:nvPicPr>
          <p:cNvPr id="1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2810850"/>
            <a:ext cx="365125"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080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s-ES_tradnl" altLang="en-US" cap="none" dirty="0">
                <a:latin typeface="News Gothic MT"/>
                <a:ea typeface="News Gothic MT"/>
                <a:cs typeface="News Gothic MT"/>
              </a:rPr>
              <a:t>¿QUÉ PROBLEMAS CAUSAN LAS PLAGAS?</a:t>
            </a:r>
            <a:endParaRPr lang="en-US" dirty="0"/>
          </a:p>
        </p:txBody>
      </p:sp>
      <p:sp>
        <p:nvSpPr>
          <p:cNvPr id="3" name="Content Placeholder 2"/>
          <p:cNvSpPr>
            <a:spLocks noGrp="1"/>
          </p:cNvSpPr>
          <p:nvPr>
            <p:ph idx="1"/>
          </p:nvPr>
        </p:nvSpPr>
        <p:spPr>
          <a:xfrm>
            <a:off x="457200" y="1655285"/>
            <a:ext cx="8229600" cy="4525963"/>
          </a:xfrm>
        </p:spPr>
        <p:txBody>
          <a:bodyPr anchor="t"/>
          <a:lstStyle/>
          <a:p>
            <a:r>
              <a:rPr lang="en-US" sz="3200" dirty="0" err="1"/>
              <a:t>Problemas</a:t>
            </a:r>
            <a:r>
              <a:rPr lang="en-US" sz="3200" dirty="0"/>
              <a:t> de </a:t>
            </a:r>
            <a:r>
              <a:rPr lang="en-US" sz="3200" dirty="0" err="1"/>
              <a:t>salud</a:t>
            </a:r>
            <a:endParaRPr lang="en-US" sz="3200" dirty="0"/>
          </a:p>
          <a:p>
            <a:pPr lvl="0"/>
            <a:r>
              <a:rPr lang="es-US" sz="3200" dirty="0"/>
              <a:t>Daños a su hogar</a:t>
            </a:r>
            <a:endParaRPr lang="en-US" sz="3200" dirty="0"/>
          </a:p>
          <a:p>
            <a:pPr lvl="0"/>
            <a:r>
              <a:rPr lang="es-US" sz="3200" dirty="0"/>
              <a:t>Molestias</a:t>
            </a:r>
            <a:endParaRPr lang="en-US" sz="3200"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0549" y="3751243"/>
            <a:ext cx="1500187" cy="12461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lowchart: Process 4"/>
          <p:cNvSpPr/>
          <p:nvPr/>
        </p:nvSpPr>
        <p:spPr>
          <a:xfrm>
            <a:off x="6193073" y="5022811"/>
            <a:ext cx="1735137" cy="86195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b="1" dirty="0">
                <a:solidFill>
                  <a:srgbClr val="FFFFFF"/>
                </a:solidFill>
                <a:ea typeface="News Gothic MT"/>
                <a:cs typeface="News Gothic MT"/>
              </a:rPr>
              <a:t>Provocan </a:t>
            </a:r>
            <a:r>
              <a:rPr lang="es-ES_tradnl" altLang="en-US" b="1" dirty="0" smtClean="0">
                <a:solidFill>
                  <a:srgbClr val="FFFFFF"/>
                </a:solidFill>
                <a:ea typeface="News Gothic MT"/>
                <a:cs typeface="News Gothic MT"/>
              </a:rPr>
              <a:t>asma y alergias</a:t>
            </a:r>
            <a:endParaRPr lang="es-ES_tradnl" altLang="en-US" b="1" dirty="0">
              <a:solidFill>
                <a:srgbClr val="FFFFFF"/>
              </a:solidFill>
              <a:ea typeface="News Gothic MT"/>
              <a:cs typeface="News Gothic MT"/>
            </a:endParaRPr>
          </a:p>
        </p:txBody>
      </p:sp>
      <p:pic>
        <p:nvPicPr>
          <p:cNvPr id="8" name="Picture 4" descr="Chewed%20%20wire"/>
          <p:cNvPicPr>
            <a:picLocks noChangeAspect="1" noChangeArrowheads="1"/>
          </p:cNvPicPr>
          <p:nvPr/>
        </p:nvPicPr>
        <p:blipFill>
          <a:blip r:embed="rId4">
            <a:extLst>
              <a:ext uri="{28A0092B-C50C-407E-A947-70E740481C1C}">
                <a14:useLocalDpi xmlns:a14="http://schemas.microsoft.com/office/drawing/2010/main" val="0"/>
              </a:ext>
            </a:extLst>
          </a:blip>
          <a:srcRect t="18671" b="24905"/>
          <a:stretch>
            <a:fillRect/>
          </a:stretch>
        </p:blipFill>
        <p:spPr bwMode="auto">
          <a:xfrm>
            <a:off x="935505" y="4378836"/>
            <a:ext cx="1809750" cy="601662"/>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Flowchart: Process 8"/>
          <p:cNvSpPr/>
          <p:nvPr/>
        </p:nvSpPr>
        <p:spPr>
          <a:xfrm>
            <a:off x="1003505" y="4980498"/>
            <a:ext cx="1673750" cy="904263"/>
          </a:xfrm>
          <a:prstGeom prst="flowChartProcess">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b="1" dirty="0">
                <a:solidFill>
                  <a:srgbClr val="FFFFFF"/>
                </a:solidFill>
                <a:ea typeface="News Gothic MT"/>
                <a:cs typeface="News Gothic MT"/>
              </a:rPr>
              <a:t>Las ratas comen alambres</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179" y="3809981"/>
            <a:ext cx="1579563" cy="118745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1" name="Flowchart: Process 10"/>
          <p:cNvSpPr/>
          <p:nvPr/>
        </p:nvSpPr>
        <p:spPr>
          <a:xfrm>
            <a:off x="3372560" y="5022812"/>
            <a:ext cx="1828800" cy="533400"/>
          </a:xfrm>
          <a:prstGeom prst="flowChart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27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_tradnl" altLang="en-US" b="1" dirty="0">
                <a:solidFill>
                  <a:srgbClr val="FFFFFF"/>
                </a:solidFill>
                <a:ea typeface="News Gothic MT"/>
                <a:cs typeface="News Gothic MT"/>
              </a:rPr>
              <a:t>Esparcen bacterias</a:t>
            </a:r>
          </a:p>
        </p:txBody>
      </p:sp>
      <p:sp>
        <p:nvSpPr>
          <p:cNvPr id="7" name="Slide Number Placeholder 6"/>
          <p:cNvSpPr>
            <a:spLocks noGrp="1"/>
          </p:cNvSpPr>
          <p:nvPr>
            <p:ph type="sldNum" sz="quarter" idx="12"/>
          </p:nvPr>
        </p:nvSpPr>
        <p:spPr/>
        <p:txBody>
          <a:bodyPr/>
          <a:lstStyle/>
          <a:p>
            <a:pPr>
              <a:defRPr/>
            </a:pPr>
            <a:fld id="{2731D5AD-D51F-428D-A300-1E9847199FE8}" type="slidenum">
              <a:rPr lang="en-US" smtClean="0"/>
              <a:pPr>
                <a:defRPr/>
              </a:pPr>
              <a:t>9</a:t>
            </a:fld>
            <a:endParaRPr lang="en-US" dirty="0"/>
          </a:p>
        </p:txBody>
      </p:sp>
      <p:sp>
        <p:nvSpPr>
          <p:cNvPr id="12" name="Footer Placeholder 3"/>
          <p:cNvSpPr>
            <a:spLocks noGrp="1"/>
          </p:cNvSpPr>
          <p:nvPr>
            <p:ph type="ftr" sz="quarter" idx="11"/>
          </p:nvPr>
        </p:nvSpPr>
        <p:spPr>
          <a:xfrm rot="5400000">
            <a:off x="4784724" y="4908550"/>
            <a:ext cx="8229600" cy="365125"/>
          </a:xfrm>
        </p:spPr>
        <p:txBody>
          <a:bodyPr/>
          <a:lstStyle/>
          <a:p>
            <a:pPr>
              <a:defRPr/>
            </a:pPr>
            <a:r>
              <a:rPr lang="en-US" dirty="0" smtClean="0"/>
              <a:t>(c) CCHP 2016</a:t>
            </a:r>
            <a:endParaRPr lang="en-US" dirty="0"/>
          </a:p>
        </p:txBody>
      </p:sp>
      <p:pic>
        <p:nvPicPr>
          <p:cNvPr id="1026" name="Picture 2" descr="http://www.billscarwash.com/blog/wp-content/uploads/2015/05/mold.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60642" y="2622133"/>
            <a:ext cx="1285597" cy="112910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www.domyownpestcontrol.com/images/content/mous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84209" y="2622131"/>
            <a:ext cx="1276433" cy="112910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98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IPM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2727</TotalTime>
  <Words>5079</Words>
  <Application>Microsoft Office PowerPoint</Application>
  <PresentationFormat>On-screen Show (4:3)</PresentationFormat>
  <Paragraphs>504</Paragraphs>
  <Slides>36</Slides>
  <Notes>35</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IPM theme</vt:lpstr>
      <vt:lpstr>Office Theme</vt:lpstr>
      <vt:lpstr>Manejo integrado de plagas para cuidado infantil HOGAREÑO</vt:lpstr>
      <vt:lpstr>DINÁMICA</vt:lpstr>
      <vt:lpstr>Socios del equipo</vt:lpstr>
      <vt:lpstr>PORQUÉ ESTAMOS HOY AQUÍ?</vt:lpstr>
      <vt:lpstr>AGENDA</vt:lpstr>
      <vt:lpstr>¿QUÉ ES UNA PLAGA?</vt:lpstr>
      <vt:lpstr>¿CUÁLES SON LAS PLAGAS MÁS COMUNES DENTRO DE LOS CENTROS DE CUIDADO DE NIÑOS EN CALIFORNIA?</vt:lpstr>
      <vt:lpstr>¿CUÁLES SON LAS PLAGAS MÁS COMUNES EN LOS EXTERIORES DE LOS CENTROS DE CUIDADO DE NIÑOS EN CALIFORNIA?</vt:lpstr>
      <vt:lpstr>¿QUÉ PROBLEMAS CAUSAN LAS PLAGAS?</vt:lpstr>
      <vt:lpstr>¿QUÉ SON LOS PESTICIDAS?</vt:lpstr>
      <vt:lpstr>Concerns about Pesticide-Use</vt:lpstr>
      <vt:lpstr>Concerns about Pesticide-Use</vt:lpstr>
      <vt:lpstr>Concerns about Pesticide-Use</vt:lpstr>
      <vt:lpstr>Concerns about Pesticide-Use</vt:lpstr>
      <vt:lpstr>¿POR QUÉ SON LOS NIÑOS MÁS VULNERABLES?</vt:lpstr>
      <vt:lpstr>¿POR QUÉ SON LOS NIÑOS MÁS VULNERABLES?</vt:lpstr>
      <vt:lpstr>¿CUÁLES SON LAS VÍAS DE EXPOSICIÓN EN LOS NIÑOS?</vt:lpstr>
      <vt:lpstr>Where are pesticides found?</vt:lpstr>
      <vt:lpstr>Guía del comprador de plaguicidas en los Frutas y vegetales</vt:lpstr>
      <vt:lpstr>¿QUÉ TAN COMÚN ES EL USO DE PESTICIDAS?</vt:lpstr>
      <vt:lpstr>PowerPoint Presentation</vt:lpstr>
      <vt:lpstr>¿QUÉ ES EL MANEJO INTEGRADO DE PLAGAS?</vt:lpstr>
      <vt:lpstr>PowerPoint Presentation</vt:lpstr>
      <vt:lpstr>PREVENCIÓN: MANTENGA A LAS PLAGAS AFUERA</vt:lpstr>
      <vt:lpstr>  PREVENCIÓN: RETIRE EL AGUA Y COMIDA DE LAS PLAGAS</vt:lpstr>
      <vt:lpstr>PREVENCIÓN: RETIRE EL REFUGIO DE LAS PLAGAS</vt:lpstr>
      <vt:lpstr>INSPECCIÓN</vt:lpstr>
      <vt:lpstr>IDENTIFICACIÓN</vt:lpstr>
      <vt:lpstr>VIGILANCIA</vt:lpstr>
      <vt:lpstr>MANEJO</vt:lpstr>
      <vt:lpstr>El cuidado de su entorno exterior</vt:lpstr>
      <vt:lpstr>ESCOGIENDO LOS PESTICIDAS DE MENOR RIESGO</vt:lpstr>
      <vt:lpstr>Manejo: contrate a un profesional en el manejo de plagas (pmp)</vt:lpstr>
      <vt:lpstr>Recursos clave para el apoyo a la IPM</vt:lpstr>
      <vt:lpstr>actividad</vt:lpstr>
      <vt:lpstr>Contact Information</vt:lpstr>
    </vt:vector>
  </TitlesOfParts>
  <Company>Robin Brandes Strategic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Slide 1</dc:title>
  <dc:creator>Robin Brandes</dc:creator>
  <cp:lastModifiedBy>Kimberly Hazard</cp:lastModifiedBy>
  <cp:revision>278</cp:revision>
  <dcterms:created xsi:type="dcterms:W3CDTF">2010-12-20T06:59:42Z</dcterms:created>
  <dcterms:modified xsi:type="dcterms:W3CDTF">2016-10-14T22:30:29Z</dcterms:modified>
</cp:coreProperties>
</file>