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2" r:id="rId2"/>
    <p:sldId id="259" r:id="rId3"/>
    <p:sldId id="258" r:id="rId4"/>
    <p:sldId id="261" r:id="rId5"/>
    <p:sldId id="260" r:id="rId6"/>
    <p:sldId id="318" r:id="rId7"/>
    <p:sldId id="314" r:id="rId8"/>
    <p:sldId id="264" r:id="rId9"/>
    <p:sldId id="267" r:id="rId10"/>
    <p:sldId id="266" r:id="rId11"/>
    <p:sldId id="270" r:id="rId12"/>
    <p:sldId id="272" r:id="rId13"/>
    <p:sldId id="273" r:id="rId14"/>
    <p:sldId id="274" r:id="rId15"/>
    <p:sldId id="319" r:id="rId16"/>
    <p:sldId id="275" r:id="rId17"/>
    <p:sldId id="316" r:id="rId18"/>
    <p:sldId id="277" r:id="rId19"/>
    <p:sldId id="320" r:id="rId20"/>
    <p:sldId id="279" r:id="rId21"/>
    <p:sldId id="281" r:id="rId22"/>
    <p:sldId id="282" r:id="rId23"/>
    <p:sldId id="283" r:id="rId24"/>
    <p:sldId id="321" r:id="rId25"/>
    <p:sldId id="288" r:id="rId26"/>
    <p:sldId id="311" r:id="rId27"/>
    <p:sldId id="291" r:id="rId28"/>
    <p:sldId id="308" r:id="rId29"/>
    <p:sldId id="298" r:id="rId30"/>
    <p:sldId id="299" r:id="rId31"/>
    <p:sldId id="292" r:id="rId32"/>
    <p:sldId id="293" r:id="rId33"/>
    <p:sldId id="294" r:id="rId34"/>
    <p:sldId id="295" r:id="rId35"/>
    <p:sldId id="296" r:id="rId36"/>
    <p:sldId id="297" r:id="rId37"/>
    <p:sldId id="300" r:id="rId38"/>
    <p:sldId id="301" r:id="rId39"/>
    <p:sldId id="302" r:id="rId40"/>
    <p:sldId id="310" r:id="rId41"/>
    <p:sldId id="305" r:id="rId42"/>
    <p:sldId id="304" r:id="rId43"/>
    <p:sldId id="317" r:id="rId44"/>
    <p:sldId id="303" r:id="rId45"/>
    <p:sldId id="309" r:id="rId46"/>
    <p:sldId id="306"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D4C1B5-FF15-A457-FA43-FE2901D13BDC}" name="Liao, Mira" initials="ML" userId="S::Mira.Liao@ucsf.edu::c64aa82d-7898-4e94-bbef-2c55ca8e7d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A28"/>
    <a:srgbClr val="8DC63F"/>
    <a:srgbClr val="0072BC"/>
    <a:srgbClr val="003473"/>
    <a:srgbClr val="D90F81"/>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8390" autoAdjust="0"/>
  </p:normalViewPr>
  <p:slideViewPr>
    <p:cSldViewPr>
      <p:cViewPr varScale="1">
        <p:scale>
          <a:sx n="100" d="100"/>
          <a:sy n="100" d="100"/>
        </p:scale>
        <p:origin x="76" y="5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t>7/17/2024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playlist?list=PLNEN4w93BoO3zAE0xADCe8ij03N7ewP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Videos from </a:t>
            </a:r>
            <a:r>
              <a:rPr lang="en-US" dirty="0">
                <a:latin typeface="Arial" panose="020B0604020202020204" pitchFamily="34" charset="0"/>
                <a:cs typeface="Arial" panose="020B0604020202020204" pitchFamily="34" charset="0"/>
              </a:rPr>
              <a:t>1000</a:t>
            </a:r>
            <a:r>
              <a:rPr lang="en-US" sz="1200" dirty="0">
                <a:latin typeface="Arial" panose="020B0604020202020204" pitchFamily="34" charset="0"/>
                <a:cs typeface="Arial" panose="020B0604020202020204" pitchFamily="34" charset="0"/>
              </a:rPr>
              <a:t> Days on YouTube</a:t>
            </a:r>
          </a:p>
          <a:p>
            <a:pPr marL="0" indent="0">
              <a:buNone/>
            </a:pPr>
            <a:r>
              <a:rPr lang="en-US" sz="1200" dirty="0">
                <a:latin typeface="Arial" panose="020B0604020202020204" pitchFamily="34" charset="0"/>
                <a:cs typeface="Arial" panose="020B0604020202020204" pitchFamily="34" charset="0"/>
                <a:hlinkClick r:id="rId3"/>
              </a:rPr>
              <a:t>https://www.youtube.com/playlist?list=PLNEN4w93BoO3zAE0xADCe8ij03N7ewPel</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Offer a variety of healthy foods</a:t>
            </a:r>
            <a:r>
              <a:rPr lang="en-US" baseline="0" dirty="0"/>
              <a:t> at meals and snacks. Plan your menu around what’s in season—seasonal foods are </a:t>
            </a:r>
          </a:p>
          <a:p>
            <a:r>
              <a:rPr lang="en-US" baseline="0" dirty="0"/>
              <a:t>often the most delicious and usually cost less. </a:t>
            </a:r>
            <a:r>
              <a:rPr lang="en-US" dirty="0"/>
              <a:t>Colorful foods with varying textures are attractive and appealing to children.</a:t>
            </a:r>
          </a:p>
        </p:txBody>
      </p:sp>
      <p:sp>
        <p:nvSpPr>
          <p:cNvPr id="4" name="Slide Number Placeholder 3"/>
          <p:cNvSpPr>
            <a:spLocks noGrp="1"/>
          </p:cNvSpPr>
          <p:nvPr>
            <p:ph type="sldNum" sz="quarter" idx="10"/>
          </p:nvPr>
        </p:nvSpPr>
        <p:spPr/>
        <p:txBody>
          <a:bodyPr/>
          <a:lstStyle/>
          <a:p>
            <a:fld id="{0640A283-DBB1-433B-8156-15D988B4B068}" type="slidenum">
              <a:rPr lang="en-US" smtClean="0"/>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Script:  </a:t>
            </a:r>
          </a:p>
          <a:p>
            <a:r>
              <a:rPr lang="en-US" sz="1200" kern="1200" dirty="0">
                <a:solidFill>
                  <a:schemeClr val="tx1"/>
                </a:solidFill>
                <a:effectLst/>
                <a:latin typeface="+mn-lt"/>
                <a:ea typeface="+mn-ea"/>
                <a:cs typeface="+mn-cs"/>
              </a:rPr>
              <a:t>Food made from rice, oats, cornmeal, wheat, barley or another cereal grain is a grain product.  Grains are an important food group that provide many important nutrients, vitamins, and minerals.  Whole grain products contain all the parts of the dietary fiber, meaning they have no nutritious</a:t>
            </a:r>
            <a:r>
              <a:rPr lang="en-US" sz="1200" kern="1200" baseline="0" dirty="0">
                <a:solidFill>
                  <a:schemeClr val="tx1"/>
                </a:solidFill>
                <a:effectLst/>
                <a:latin typeface="+mn-lt"/>
                <a:ea typeface="+mn-ea"/>
                <a:cs typeface="+mn-cs"/>
              </a:rPr>
              <a:t> parts removed. Whole grains help </a:t>
            </a:r>
            <a:r>
              <a:rPr lang="en-US" sz="1200" kern="1200" dirty="0">
                <a:solidFill>
                  <a:schemeClr val="tx1"/>
                </a:solidFill>
                <a:effectLst/>
                <a:latin typeface="+mn-lt"/>
                <a:ea typeface="+mn-ea"/>
                <a:cs typeface="+mn-cs"/>
              </a:rPr>
              <a:t>children with digestion and helps them feel fuller longer helping children</a:t>
            </a:r>
            <a:r>
              <a:rPr lang="en-US" sz="1200" kern="1200" baseline="0" dirty="0">
                <a:solidFill>
                  <a:schemeClr val="tx1"/>
                </a:solidFill>
                <a:effectLst/>
                <a:latin typeface="+mn-lt"/>
                <a:ea typeface="+mn-ea"/>
                <a:cs typeface="+mn-cs"/>
              </a:rPr>
              <a:t> grow at a healthy weight</a:t>
            </a:r>
            <a:r>
              <a:rPr lang="en-US" sz="1200" kern="1200" dirty="0">
                <a:solidFill>
                  <a:schemeClr val="tx1"/>
                </a:solidFill>
                <a:effectLst/>
                <a:latin typeface="+mn-lt"/>
                <a:ea typeface="+mn-ea"/>
                <a:cs typeface="+mn-cs"/>
              </a:rPr>
              <a:t>.  Whole grains also contain B Vitamins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t>
            </a:r>
            <a:r>
              <a:rPr lang="en-US" sz="1200" kern="1200" dirty="0">
                <a:solidFill>
                  <a:schemeClr val="tx1"/>
                </a:solidFill>
                <a:latin typeface="+mn-lt"/>
                <a:ea typeface="+mn-ea"/>
                <a:cs typeface="+mn-cs"/>
              </a:rPr>
              <a:t>are essential for healthy growth and development</a:t>
            </a:r>
            <a:r>
              <a:rPr lang="en-US" sz="120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and maintaining a healthy nervous system and metabolism. And whole grains contain magnesium which the body uses to build bones and release energy from muscles. </a:t>
            </a:r>
            <a:endParaRPr lang="en-US" sz="1200" b="1" kern="1200" dirty="0">
              <a:solidFill>
                <a:schemeClr val="tx1"/>
              </a:solidFill>
              <a:effectLst/>
              <a:latin typeface="+mn-lt"/>
              <a:ea typeface="+mn-ea"/>
              <a:cs typeface="+mn-cs"/>
            </a:endParaRP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14</a:t>
            </a:fld>
            <a:endParaRPr lang="en-US"/>
          </a:p>
        </p:txBody>
      </p:sp>
    </p:spTree>
    <p:extLst>
      <p:ext uri="{BB962C8B-B14F-4D97-AF65-F5344CB8AC3E}">
        <p14:creationId xmlns:p14="http://schemas.microsoft.com/office/powerpoint/2010/main" val="153104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361E6-4BB0-4486-9A38-7ACD5AF7F7D0}" type="slidenum">
              <a:rPr lang="en-US" smtClean="0"/>
              <a:t>15</a:t>
            </a:fld>
            <a:endParaRPr lang="en-US"/>
          </a:p>
        </p:txBody>
      </p:sp>
    </p:spTree>
    <p:extLst>
      <p:ext uri="{BB962C8B-B14F-4D97-AF65-F5344CB8AC3E}">
        <p14:creationId xmlns:p14="http://schemas.microsoft.com/office/powerpoint/2010/main" val="382470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Vegetables are a plant or part of a plant used as food. Vegetables provide many nutrients such as </a:t>
            </a:r>
            <a:r>
              <a:rPr lang="en-US" sz="1200" kern="1200" dirty="0">
                <a:solidFill>
                  <a:schemeClr val="tx1"/>
                </a:solidFill>
                <a:latin typeface="+mn-lt"/>
                <a:ea typeface="+mn-ea"/>
                <a:cs typeface="+mn-cs"/>
              </a:rPr>
              <a:t>fiber, folic acid, and other vitamins and minerals </a:t>
            </a:r>
            <a:r>
              <a:rPr lang="en-US" sz="1200" kern="1200" dirty="0">
                <a:solidFill>
                  <a:schemeClr val="tx1"/>
                </a:solidFill>
                <a:effectLst/>
                <a:latin typeface="+mn-lt"/>
                <a:ea typeface="+mn-ea"/>
                <a:cs typeface="+mn-cs"/>
              </a:rPr>
              <a:t>that nurture the growing children. For example, folic acid helps the body make red blood cells, fiber helps with bowel function and helps children feel full when eating, and vitamins such as Vitamin A from carrots can help strengthen the</a:t>
            </a:r>
            <a:r>
              <a:rPr lang="en-US" sz="1200" kern="1200" baseline="0" dirty="0">
                <a:solidFill>
                  <a:schemeClr val="tx1"/>
                </a:solidFill>
                <a:effectLst/>
                <a:latin typeface="+mn-lt"/>
                <a:ea typeface="+mn-ea"/>
                <a:cs typeface="+mn-cs"/>
              </a:rPr>
              <a:t> immune </a:t>
            </a:r>
            <a:r>
              <a:rPr lang="en-US" sz="1200" kern="1200" dirty="0">
                <a:solidFill>
                  <a:schemeClr val="tx1"/>
                </a:solidFill>
                <a:effectLst/>
                <a:latin typeface="+mn-lt"/>
                <a:ea typeface="+mn-ea"/>
                <a:cs typeface="+mn-cs"/>
              </a:rPr>
              <a:t>system.  Vegetables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also low in calories which help </a:t>
            </a:r>
            <a:r>
              <a:rPr lang="en-US" sz="1200" kern="1200" dirty="0">
                <a:solidFill>
                  <a:schemeClr val="tx1"/>
                </a:solidFill>
                <a:latin typeface="+mn-lt"/>
                <a:ea typeface="+mn-ea"/>
                <a:cs typeface="+mn-cs"/>
              </a:rPr>
              <a:t>children grow at a healthy weight.</a:t>
            </a:r>
            <a:r>
              <a:rPr lang="en-US" sz="1200" kern="1200" dirty="0">
                <a:solidFill>
                  <a:schemeClr val="tx1"/>
                </a:solidFill>
                <a:effectLst/>
                <a:latin typeface="+mn-lt"/>
                <a:ea typeface="+mn-ea"/>
                <a:cs typeface="+mn-cs"/>
              </a:rPr>
              <a:t>  Introducing a variety of vegetables helps to develop healthy eating patterns that benefit children their 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vegetable has different levels of nutrients, so including a variety of vegetables will help make sure children getting the nutrition they need while they are rapidly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processed food products contain added unhealthy salt, fat, or sugar.</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ffering children plain vegetables is the healthiest. If serving commercially prepared vegetables such as spinach, green beans, carrots,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read the label carefully making sure that the vegetable is the first ingredient listed on the label.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17</a:t>
            </a:fld>
            <a:endParaRPr lang="en-US"/>
          </a:p>
        </p:txBody>
      </p:sp>
    </p:spTree>
    <p:extLst>
      <p:ext uri="{BB962C8B-B14F-4D97-AF65-F5344CB8AC3E}">
        <p14:creationId xmlns:p14="http://schemas.microsoft.com/office/powerpoint/2010/main" val="331560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19</a:t>
            </a:fld>
            <a:endParaRPr lang="en-US"/>
          </a:p>
        </p:txBody>
      </p:sp>
    </p:spTree>
    <p:extLst>
      <p:ext uri="{BB962C8B-B14F-4D97-AF65-F5344CB8AC3E}">
        <p14:creationId xmlns:p14="http://schemas.microsoft.com/office/powerpoint/2010/main" val="102154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fruit is the part of a plant that has seeds in it. Fruits are an important source of food for growing children.  Fruits provide many nutrients such as folic acid, fiber, and vitamins.  For example, Vitamin C from oranges helps in the growth and repair of all body tissues, keeps teeth and gums healthy, and can strengthen the immune system. </a:t>
            </a:r>
            <a:r>
              <a:rPr lang="en-US" sz="1200" dirty="0"/>
              <a:t>Diets rich in fruits, such as bananas with potassium, have been shown to reduce the risks of high blood pressure and other illnesses. </a:t>
            </a:r>
            <a:r>
              <a:rPr lang="en-US" sz="1200" kern="1200" dirty="0">
                <a:solidFill>
                  <a:schemeClr val="tx1"/>
                </a:solidFill>
                <a:effectLst/>
                <a:latin typeface="+mn-lt"/>
                <a:ea typeface="+mn-ea"/>
                <a:cs typeface="+mn-cs"/>
              </a:rPr>
              <a:t>Create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positive eating experience. Don’t force or pressure children to eat all the food that is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20</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First, California Child Care Centers must meet the Federal CACFP meal plan requirements.  These requirements, based on USDA standards, have recently been updated.  The new updates went into effect in October, 2017.</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all licensed child care providers (centers and homes) must complete 16 hour Preventive Health and Safety Training,</a:t>
            </a:r>
            <a:r>
              <a:rPr lang="en-US" baseline="0" dirty="0"/>
              <a:t> including one </a:t>
            </a:r>
            <a:r>
              <a:rPr lang="en-US" dirty="0"/>
              <a:t>hour for nutrition.</a:t>
            </a:r>
            <a:r>
              <a:rPr lang="en-US" baseline="0" dirty="0"/>
              <a:t> This is required for all new licensees.</a:t>
            </a:r>
          </a:p>
          <a:p>
            <a:endParaRPr lang="en-US" baseline="0" dirty="0"/>
          </a:p>
          <a:p>
            <a:r>
              <a:rPr lang="en-US" baseline="0" dirty="0"/>
              <a:t>And third, AB 2084, known as the Healthy Beverages in Child Care Act, applies to centers and Family Child Care Homes.  It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variety of </a:t>
            </a:r>
            <a:r>
              <a:rPr lang="en-US" sz="1200" kern="1200" baseline="0" dirty="0">
                <a:solidFill>
                  <a:schemeClr val="tx1"/>
                </a:solidFill>
                <a:effectLst/>
                <a:latin typeface="+mn-lt"/>
                <a:ea typeface="+mn-ea"/>
                <a:cs typeface="+mn-cs"/>
              </a:rPr>
              <a:t>fruits. </a:t>
            </a:r>
            <a:r>
              <a:rPr lang="en-US" sz="1200" kern="1200" dirty="0">
                <a:solidFill>
                  <a:schemeClr val="tx1"/>
                </a:solidFill>
                <a:effectLst/>
                <a:latin typeface="+mn-lt"/>
                <a:ea typeface="+mn-ea"/>
                <a:cs typeface="+mn-cs"/>
              </a:rPr>
              <a:t>If feeding commercially prepared fruits such as applesauce, peaches, or pears, read the label carefully </a:t>
            </a:r>
            <a:r>
              <a:rPr lang="en-US" sz="1200" kern="1200" dirty="0">
                <a:solidFill>
                  <a:schemeClr val="tx1"/>
                </a:solidFill>
                <a:latin typeface="+mn-lt"/>
                <a:ea typeface="+mn-ea"/>
                <a:cs typeface="+mn-cs"/>
              </a:rPr>
              <a:t>to check for added sweeteners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21</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risk of choking, do not feed infants and toddlers whole pieces or hard pieces of fruit such as apple, pear, melon; uncooked, dried fruit (including raisins), whole grapes, berries, cherries, melon balls, or cherry and grape tomatoes.  Instead,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these foods into smaller pieces, quarters, with pits and seeds removed.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22</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24</a:t>
            </a:fld>
            <a:endParaRPr lang="en-US"/>
          </a:p>
        </p:txBody>
      </p:sp>
    </p:spTree>
    <p:extLst>
      <p:ext uri="{BB962C8B-B14F-4D97-AF65-F5344CB8AC3E}">
        <p14:creationId xmlns:p14="http://schemas.microsoft.com/office/powerpoint/2010/main" val="244494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foods such as meat, milk, eggs, and beans</a:t>
            </a:r>
            <a:r>
              <a:rPr lang="en-US" sz="1200" kern="1200" baseline="0" dirty="0">
                <a:solidFill>
                  <a:schemeClr val="tx1"/>
                </a:solidFill>
                <a:effectLst/>
                <a:latin typeface="+mn-lt"/>
                <a:ea typeface="+mn-ea"/>
                <a:cs typeface="+mn-cs"/>
              </a:rPr>
              <a:t> is needed for </a:t>
            </a:r>
            <a:r>
              <a:rPr lang="en-US" sz="1200" dirty="0">
                <a:solidFill>
                  <a:schemeClr val="bg1"/>
                </a:solidFill>
              </a:rPr>
              <a:t>healthy growth.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25</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healthy balanced diet with a variety of food choices will help children meet their nutritional needs.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26</a:t>
            </a:fld>
            <a:endParaRPr lang="en-US"/>
          </a:p>
        </p:txBody>
      </p:sp>
    </p:spTree>
    <p:extLst>
      <p:ext uri="{BB962C8B-B14F-4D97-AF65-F5344CB8AC3E}">
        <p14:creationId xmlns:p14="http://schemas.microsoft.com/office/powerpoint/2010/main" val="416568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Avoid serving hot dogs, sausage, chicken</a:t>
            </a:r>
            <a:r>
              <a:rPr lang="en-US" sz="1200" kern="1200" baseline="0" dirty="0">
                <a:solidFill>
                  <a:schemeClr val="tx1"/>
                </a:solidFill>
                <a:latin typeface="+mn-lt"/>
                <a:ea typeface="+mn-ea"/>
                <a:cs typeface="+mn-cs"/>
              </a:rPr>
              <a:t> nuggets, </a:t>
            </a:r>
            <a:r>
              <a:rPr lang="en-US" sz="1200" kern="1200" dirty="0">
                <a:solidFill>
                  <a:schemeClr val="tx1"/>
                </a:solidFill>
                <a:latin typeface="+mn-lt"/>
                <a:ea typeface="+mn-ea"/>
                <a:cs typeface="+mn-cs"/>
              </a:rPr>
              <a:t>because they are </a:t>
            </a:r>
            <a:r>
              <a:rPr lang="en-US" sz="1200" kern="1200" dirty="0">
                <a:solidFill>
                  <a:schemeClr val="tx1"/>
                </a:solidFill>
                <a:effectLst/>
                <a:latin typeface="+mn-lt"/>
                <a:ea typeface="+mn-ea"/>
                <a:cs typeface="+mn-cs"/>
              </a:rPr>
              <a:t>high in salt and fat. Hotdogs or meat products shaped like hotdogs, when served whole or cut into round slices, are a leading cause of choking</a:t>
            </a:r>
            <a:r>
              <a:rPr lang="en-US" sz="1200" kern="1200" baseline="0" dirty="0">
                <a:solidFill>
                  <a:schemeClr val="tx1"/>
                </a:solidFill>
                <a:effectLst/>
                <a:latin typeface="+mn-lt"/>
                <a:ea typeface="+mn-ea"/>
                <a:cs typeface="+mn-cs"/>
              </a:rPr>
              <a:t> in children.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27</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28</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29</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30</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The key messages in the Healthy Beverages in Child Care Act:</a:t>
            </a:r>
          </a:p>
          <a:p>
            <a:pPr marL="514350" indent="-514350">
              <a:buFont typeface="+mj-lt"/>
              <a:buAutoNum type="arabicPeriod"/>
            </a:pPr>
            <a:r>
              <a:rPr lang="en-US" i="1" dirty="0"/>
              <a:t>Only unflavored, unsweetened, non-fat (fat free, skim, 0%) or low fat (1%) milk can be served to children  two years of age or older.</a:t>
            </a:r>
          </a:p>
          <a:p>
            <a:pPr marL="514350" indent="-514350">
              <a:buFont typeface="+mj-lt"/>
              <a:buAutoNum type="arabicPeriod"/>
            </a:pPr>
            <a:r>
              <a:rPr lang="en-US" i="1" dirty="0"/>
              <a:t>No beverages with added sweeteners, natural or artificial, can be served, including sports drinks, sweet teas, juice drinks with added sugars, flavored milk, soda and diet drinks.</a:t>
            </a:r>
          </a:p>
          <a:p>
            <a:pPr marL="514350" indent="-514350">
              <a:buFont typeface="+mj-lt"/>
              <a:buAutoNum type="arabicPeriod"/>
            </a:pPr>
            <a:r>
              <a:rPr lang="en-US" i="1" dirty="0"/>
              <a:t>A maximum of one serving (4-6 ounces for 1-6 year olds, AAP) of 100% juice is allowed per day.</a:t>
            </a:r>
          </a:p>
          <a:p>
            <a:pPr marL="514350" indent="-514350">
              <a:buFont typeface="+mj-lt"/>
              <a:buAutoNum type="arabicPeriod"/>
            </a:pPr>
            <a:r>
              <a:rPr lang="en-US" i="1" dirty="0"/>
              <a:t>Clean and safe drinking water must be readily available at all times; indoors and outdoors and with meals and snacks.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Nutrition Facts panel can help you choose foods lower in total</a:t>
            </a:r>
            <a:r>
              <a:rPr lang="en-US" sz="1200" b="0" i="0" kern="1200" baseline="0" dirty="0">
                <a:solidFill>
                  <a:schemeClr val="tx1"/>
                </a:solidFill>
                <a:effectLst/>
                <a:latin typeface="+mn-lt"/>
                <a:ea typeface="+mn-ea"/>
                <a:cs typeface="+mn-cs"/>
              </a:rPr>
              <a:t> fat,</a:t>
            </a:r>
            <a:r>
              <a:rPr lang="en-US" sz="1200" b="0" i="0" kern="1200" dirty="0">
                <a:solidFill>
                  <a:schemeClr val="tx1"/>
                </a:solidFill>
                <a:effectLst/>
                <a:latin typeface="+mn-lt"/>
                <a:ea typeface="+mn-ea"/>
                <a:cs typeface="+mn-cs"/>
              </a:rPr>
              <a:t> saturated fat,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 Choose foods with the lower total</a:t>
            </a:r>
            <a:r>
              <a:rPr lang="en-US" sz="1200" b="0" i="0" kern="1200" baseline="0" dirty="0">
                <a:solidFill>
                  <a:schemeClr val="tx1"/>
                </a:solidFill>
                <a:effectLst/>
                <a:latin typeface="+mn-lt"/>
                <a:ea typeface="+mn-ea"/>
                <a:cs typeface="+mn-cs"/>
              </a:rPr>
              <a:t> fat, and saturated fat. Avoid serving children food with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fats. Also</a:t>
            </a:r>
            <a:r>
              <a:rPr lang="en-US" sz="1200" b="0" i="0" kern="1200" baseline="0" dirty="0">
                <a:solidFill>
                  <a:schemeClr val="tx1"/>
                </a:solidFill>
                <a:effectLst/>
                <a:latin typeface="+mn-lt"/>
                <a:ea typeface="+mn-ea"/>
                <a:cs typeface="+mn-cs"/>
              </a:rPr>
              <a:t>,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31</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r>
              <a:rPr lang="en-US" dirty="0"/>
              <a:t>The </a:t>
            </a:r>
            <a:r>
              <a:rPr lang="en-US" dirty="0">
                <a:hlinkClick r:id="rId3" tooltip="FDA"/>
              </a:rPr>
              <a:t>U.S. Food and Drug Administration</a:t>
            </a:r>
            <a:r>
              <a:rPr lang="en-US" dirty="0"/>
              <a:t> (FDA) requires food producers to list all ingredients in their foods. Added sugar and fat comes in many forms – which is why it's so hard to find on the ingredients label.</a:t>
            </a:r>
            <a:r>
              <a:rPr lang="en-US" baseline="30000" dirty="0"/>
              <a:t> </a:t>
            </a:r>
            <a:r>
              <a:rPr lang="en-US" dirty="0"/>
              <a:t>There are many different names for sugar listed on food labels,</a:t>
            </a:r>
            <a:r>
              <a:rPr lang="en-US" baseline="0" dirty="0"/>
              <a:t> some of the more common </a:t>
            </a:r>
            <a:r>
              <a:rPr lang="en-US" dirty="0"/>
              <a:t>names, are </a:t>
            </a:r>
            <a:r>
              <a:rPr lang="en-US" dirty="0">
                <a:hlinkClick r:id="rId4"/>
              </a:rPr>
              <a:t>sucrose</a:t>
            </a:r>
            <a:r>
              <a:rPr lang="en-US" dirty="0"/>
              <a:t>, cane</a:t>
            </a:r>
            <a:r>
              <a:rPr lang="en-US" baseline="0" dirty="0"/>
              <a:t> sugar, sugar,</a:t>
            </a:r>
            <a:r>
              <a:rPr lang="en-US" dirty="0"/>
              <a:t> </a:t>
            </a:r>
            <a:r>
              <a:rPr lang="en-US" dirty="0">
                <a:hlinkClick r:id="rId5"/>
              </a:rPr>
              <a:t>corn syrup</a:t>
            </a:r>
            <a:r>
              <a:rPr lang="en-US" dirty="0"/>
              <a:t>, fruit juice concentrate, barley malt, dextrose, maltose, and rice syrup. Avoid</a:t>
            </a:r>
            <a:r>
              <a:rPr lang="en-US" baseline="0" dirty="0"/>
              <a:t> foods with </a:t>
            </a:r>
            <a:r>
              <a:rPr lang="en-US" baseline="0" dirty="0" err="1"/>
              <a:t>transfats</a:t>
            </a:r>
            <a:r>
              <a:rPr lang="en-US" baseline="0" dirty="0"/>
              <a:t> (partially-hydrogenated and hydrogenated oils).</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32</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Juices</a:t>
            </a:r>
            <a:r>
              <a:rPr lang="en-US" baseline="0" dirty="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33</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34</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Contents on</a:t>
            </a:r>
            <a:r>
              <a:rPr lang="en-US" baseline="0" dirty="0"/>
              <a:t> the </a:t>
            </a:r>
            <a:r>
              <a:rPr lang="en-US" dirty="0"/>
              <a:t>Ingredients List</a:t>
            </a:r>
            <a:r>
              <a:rPr lang="en-US" baseline="0" dirty="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35</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lumMod val="95000"/>
                    <a:lumOff val="5000"/>
                  </a:schemeClr>
                </a:solidFill>
                <a:effectLst/>
              </a:rPr>
              <a:t>Some</a:t>
            </a:r>
            <a:r>
              <a:rPr lang="en-US" sz="1200" b="0" u="none" baseline="0" dirty="0">
                <a:solidFill>
                  <a:schemeClr val="tx1">
                    <a:lumMod val="95000"/>
                    <a:lumOff val="5000"/>
                  </a:schemeClr>
                </a:solidFill>
                <a:effectLst/>
              </a:rPr>
              <a:t> children have cultural, religious, medical or developmental concerns which may impact their dietary needs.  </a:t>
            </a:r>
            <a:r>
              <a:rPr lang="en-US" sz="1200" b="0" u="none" dirty="0">
                <a:solidFill>
                  <a:schemeClr val="tx1">
                    <a:lumMod val="95000"/>
                    <a:lumOff val="5000"/>
                  </a:schemeClr>
                </a:solidFill>
                <a:effectLst/>
              </a:rPr>
              <a:t>Work</a:t>
            </a:r>
            <a:r>
              <a:rPr lang="en-US" sz="1200" b="0" u="none" baseline="0" dirty="0">
                <a:solidFill>
                  <a:schemeClr val="tx1">
                    <a:lumMod val="95000"/>
                    <a:lumOff val="5000"/>
                  </a:schemeClr>
                </a:solidFill>
                <a:effectLst/>
              </a:rPr>
              <a:t> closely with families to develop a feeding plan to promote the healthy growth of the infant. </a:t>
            </a:r>
            <a:r>
              <a:rPr lang="en-US" sz="1200" dirty="0">
                <a:solidFill>
                  <a:schemeClr val="tx1">
                    <a:lumMod val="95000"/>
                    <a:lumOff val="5000"/>
                  </a:schemeClr>
                </a:solidFill>
              </a:rPr>
              <a:t>For families from different cultures,</a:t>
            </a:r>
            <a:r>
              <a:rPr lang="en-US" sz="1200" baseline="0" dirty="0">
                <a:solidFill>
                  <a:schemeClr val="tx1">
                    <a:lumMod val="95000"/>
                    <a:lumOff val="5000"/>
                  </a:schemeClr>
                </a:solidFill>
              </a:rPr>
              <a:t> </a:t>
            </a:r>
            <a:r>
              <a:rPr lang="en-US" sz="1200" dirty="0">
                <a:solidFill>
                  <a:schemeClr val="tx1">
                    <a:lumMod val="95000"/>
                    <a:lumOff val="5000"/>
                  </a:schemeClr>
                </a:solidFill>
              </a:rPr>
              <a:t>it is important to learn about their needs and special dietary considerations. For medical and behavioral concerns,</a:t>
            </a:r>
            <a:r>
              <a:rPr lang="en-US" sz="1200" baseline="0" dirty="0">
                <a:solidFill>
                  <a:schemeClr val="tx1">
                    <a:lumMod val="95000"/>
                    <a:lumOff val="5000"/>
                  </a:schemeClr>
                </a:solidFill>
              </a:rPr>
              <a:t> get instructions from the child’s family and health care provider. </a:t>
            </a:r>
            <a:r>
              <a:rPr lang="en-US" sz="1200" b="0" u="none" baseline="0" dirty="0">
                <a:solidFill>
                  <a:schemeClr val="tx1">
                    <a:lumMod val="95000"/>
                    <a:lumOff val="5000"/>
                  </a:schemeClr>
                </a:solidFill>
                <a:effectLst/>
              </a:rPr>
              <a:t>Develop a written feeding plan. U</a:t>
            </a:r>
            <a:r>
              <a:rPr lang="en-US" sz="1200" b="0" i="0" kern="1200" dirty="0">
                <a:solidFill>
                  <a:schemeClr val="tx1">
                    <a:lumMod val="95000"/>
                    <a:lumOff val="5000"/>
                  </a:schemeClr>
                </a:solidFill>
                <a:effectLst/>
                <a:latin typeface="+mn-lt"/>
                <a:ea typeface="+mn-ea"/>
                <a:cs typeface="+mn-cs"/>
              </a:rPr>
              <a:t>nder the Americans with Disabilities Act (ADA), licensed child-care centers are</a:t>
            </a:r>
            <a:r>
              <a:rPr lang="en-US" sz="1200" b="0" i="0" kern="1200" baseline="0" dirty="0">
                <a:solidFill>
                  <a:schemeClr val="tx1">
                    <a:lumMod val="95000"/>
                    <a:lumOff val="5000"/>
                  </a:schemeClr>
                </a:solidFill>
                <a:effectLst/>
                <a:latin typeface="+mn-lt"/>
                <a:ea typeface="+mn-ea"/>
                <a:cs typeface="+mn-cs"/>
              </a:rPr>
              <a:t> expected to </a:t>
            </a:r>
            <a:r>
              <a:rPr lang="en-US" sz="1200" b="0" i="0" kern="1200" dirty="0">
                <a:solidFill>
                  <a:schemeClr val="tx1">
                    <a:lumMod val="95000"/>
                    <a:lumOff val="5000"/>
                  </a:schemeClr>
                </a:solidFill>
                <a:effectLst/>
                <a:latin typeface="+mn-lt"/>
                <a:ea typeface="+mn-ea"/>
                <a:cs typeface="+mn-cs"/>
              </a:rPr>
              <a:t>provide care for a child who has special dietary needs.</a:t>
            </a:r>
          </a:p>
        </p:txBody>
      </p:sp>
      <p:sp>
        <p:nvSpPr>
          <p:cNvPr id="4" name="Slide Number Placeholder 3"/>
          <p:cNvSpPr>
            <a:spLocks noGrp="1"/>
          </p:cNvSpPr>
          <p:nvPr>
            <p:ph type="sldNum" sz="quarter" idx="10"/>
          </p:nvPr>
        </p:nvSpPr>
        <p:spPr/>
        <p:txBody>
          <a:bodyPr/>
          <a:lstStyle/>
          <a:p>
            <a:fld id="{0640A283-DBB1-433B-8156-15D988B4B068}" type="slidenum">
              <a:rPr lang="en-US" smtClean="0"/>
              <a:t>36</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a:p>
            <a:r>
              <a:rPr lang="en-US" dirty="0"/>
              <a:t>Encourage children to taste a new food, but do not force or reward children to eat or insist that children</a:t>
            </a:r>
            <a:r>
              <a:rPr lang="en-US" baseline="0" dirty="0"/>
              <a:t> eat everything on </a:t>
            </a:r>
            <a:r>
              <a:rPr lang="en-US" dirty="0"/>
              <a:t>their plates. It is normal for children to dislike some foods and favor others. You may need to offer a  new food as many as 10 to 20 times before a child is willing to try it.</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shows that dietary habits are fairly established at a young age.  Creating a positive experience with feeding such as having a positive attitude towards food and during the mealtime experience will encourage healthy eating patterns. One method created</a:t>
            </a:r>
            <a:r>
              <a:rPr lang="en-US" sz="1200" kern="1200" baseline="0" dirty="0">
                <a:solidFill>
                  <a:schemeClr val="tx1"/>
                </a:solidFill>
                <a:effectLst/>
                <a:latin typeface="+mn-lt"/>
                <a:ea typeface="+mn-ea"/>
                <a:cs typeface="+mn-cs"/>
              </a:rPr>
              <a:t> to teach heathy eating behaviors and habits was developed by Ellyn </a:t>
            </a:r>
            <a:r>
              <a:rPr lang="en-US" sz="1200" kern="1200" baseline="0" dirty="0" err="1">
                <a:solidFill>
                  <a:schemeClr val="tx1"/>
                </a:solidFill>
                <a:effectLst/>
                <a:latin typeface="+mn-lt"/>
                <a:ea typeface="+mn-ea"/>
                <a:cs typeface="+mn-cs"/>
              </a:rPr>
              <a:t>Satter</a:t>
            </a:r>
            <a:r>
              <a:rPr lang="en-US" sz="1200" kern="1200" baseline="0" dirty="0">
                <a:solidFill>
                  <a:schemeClr val="tx1"/>
                </a:solidFill>
                <a:effectLst/>
                <a:latin typeface="+mn-lt"/>
                <a:ea typeface="+mn-ea"/>
                <a:cs typeface="+mn-cs"/>
              </a:rPr>
              <a:t>.  It is called the Division of Responsibility in Feeding Method.   Children have a natural ability with eating.    This feeding method builds on their natural abilities to regulate how much to eat.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Division of Responsibility:</a:t>
            </a:r>
          </a:p>
          <a:p>
            <a:r>
              <a:rPr lang="en-US" sz="1200" b="0" i="0" kern="1200" dirty="0">
                <a:solidFill>
                  <a:schemeClr val="tx1"/>
                </a:solidFill>
                <a:effectLst/>
                <a:latin typeface="+mn-lt"/>
                <a:ea typeface="+mn-ea"/>
                <a:cs typeface="+mn-cs"/>
              </a:rPr>
              <a:t>The child care</a:t>
            </a:r>
            <a:r>
              <a:rPr lang="en-US" sz="1200" b="0" i="0" kern="1200" baseline="0" dirty="0">
                <a:solidFill>
                  <a:schemeClr val="tx1"/>
                </a:solidFill>
                <a:effectLst/>
                <a:latin typeface="+mn-lt"/>
                <a:ea typeface="+mn-ea"/>
                <a:cs typeface="+mn-cs"/>
              </a:rPr>
              <a:t> provider or parent</a:t>
            </a:r>
            <a:r>
              <a:rPr lang="en-US" sz="1200" b="0" i="0" kern="1200" dirty="0">
                <a:solidFill>
                  <a:schemeClr val="tx1"/>
                </a:solidFill>
                <a:effectLst/>
                <a:latin typeface="+mn-lt"/>
                <a:ea typeface="+mn-ea"/>
                <a:cs typeface="+mn-cs"/>
              </a:rPr>
              <a:t> is responsible for </a:t>
            </a:r>
            <a:r>
              <a:rPr lang="en-US" sz="1200" b="0" i="1" kern="1200" dirty="0">
                <a:solidFill>
                  <a:schemeClr val="tx1"/>
                </a:solidFill>
                <a:effectLst/>
                <a:latin typeface="+mn-lt"/>
                <a:ea typeface="+mn-ea"/>
                <a:cs typeface="+mn-cs"/>
              </a:rPr>
              <a:t>what.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child is responsible for </a:t>
            </a:r>
            <a:r>
              <a:rPr lang="en-US" sz="1200" b="0" i="1" kern="1200" dirty="0">
                <a:solidFill>
                  <a:schemeClr val="tx1"/>
                </a:solidFill>
                <a:effectLst/>
                <a:latin typeface="+mn-lt"/>
                <a:ea typeface="+mn-ea"/>
                <a:cs typeface="+mn-cs"/>
              </a:rPr>
              <a:t>how much</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or whether or not to eat.</a:t>
            </a:r>
            <a:endParaRPr lang="en-US" sz="1200" b="0" i="0" kern="1200" dirty="0">
              <a:solidFill>
                <a:schemeClr val="tx1"/>
              </a:solidFill>
              <a:effectLst/>
              <a:latin typeface="+mn-lt"/>
              <a:ea typeface="+mn-ea"/>
              <a:cs typeface="+mn-cs"/>
            </a:endParaRPr>
          </a:p>
          <a:p>
            <a:endParaRPr lang="en-US" dirty="0"/>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are</a:t>
            </a:r>
            <a:r>
              <a:rPr lang="en-US" baseline="0" dirty="0"/>
              <a:t> Family Style Meals? </a:t>
            </a:r>
          </a:p>
          <a:p>
            <a:r>
              <a:rPr lang="en-US" sz="1200" kern="1200" dirty="0">
                <a:solidFill>
                  <a:schemeClr val="tx1"/>
                </a:solidFill>
                <a:effectLst/>
                <a:latin typeface="+mn-lt"/>
                <a:ea typeface="+mn-ea"/>
                <a:cs typeface="+mn-cs"/>
              </a:rPr>
              <a:t>Family style meal service describes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teachers and children sit at the table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eat a meal or snack together.</a:t>
            </a:r>
            <a:r>
              <a:rPr lang="en-US" sz="1200" kern="1200" baseline="0" dirty="0">
                <a:solidFill>
                  <a:schemeClr val="tx1"/>
                </a:solidFill>
                <a:effectLst/>
                <a:latin typeface="+mn-lt"/>
                <a:ea typeface="+mn-ea"/>
                <a:cs typeface="+mn-cs"/>
              </a:rPr>
              <a:t> Foods are placed on s</a:t>
            </a:r>
            <a:r>
              <a:rPr lang="en-US" sz="1200" kern="1200" dirty="0">
                <a:solidFill>
                  <a:schemeClr val="tx1"/>
                </a:solidFill>
                <a:effectLst/>
                <a:latin typeface="+mn-lt"/>
                <a:ea typeface="+mn-ea"/>
                <a:cs typeface="+mn-cs"/>
              </a:rPr>
              <a:t>erving platters, bowls, and drinks are served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child-sized pitchers and passed and/or placed on the table so children can serve themselves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adults eat the same food and encourage, but don’t force, children to help themselves to all food offered at the meal.</a:t>
            </a:r>
            <a:r>
              <a:rPr lang="en-US" sz="1200" kern="1200" baseline="0" dirty="0">
                <a:solidFill>
                  <a:schemeClr val="tx1"/>
                </a:solidFill>
                <a:effectLst/>
                <a:latin typeface="+mn-lt"/>
                <a:ea typeface="+mn-ea"/>
                <a:cs typeface="+mn-cs"/>
              </a:rPr>
              <a:t> One goal of Family Style eating is to make eating an</a:t>
            </a:r>
            <a:r>
              <a:rPr lang="en-US" sz="1200" kern="1200" dirty="0">
                <a:solidFill>
                  <a:schemeClr val="tx1"/>
                </a:solidFill>
                <a:effectLst/>
                <a:latin typeface="+mn-lt"/>
                <a:ea typeface="+mn-ea"/>
                <a:cs typeface="+mn-cs"/>
              </a:rPr>
              <a:t> enjoyable experience. Children who cannot self-serve (such as very young children and children with special</a:t>
            </a:r>
            <a:r>
              <a:rPr lang="en-US" sz="1200" kern="1200" baseline="0" dirty="0">
                <a:solidFill>
                  <a:schemeClr val="tx1"/>
                </a:solidFill>
                <a:effectLst/>
                <a:latin typeface="+mn-lt"/>
                <a:ea typeface="+mn-ea"/>
                <a:cs typeface="+mn-cs"/>
              </a:rPr>
              <a:t> needs) may need</a:t>
            </a:r>
            <a:r>
              <a:rPr lang="en-US" sz="1200" kern="1200" dirty="0">
                <a:solidFill>
                  <a:schemeClr val="tx1"/>
                </a:solidFill>
                <a:effectLst/>
                <a:latin typeface="+mn-lt"/>
                <a:ea typeface="+mn-ea"/>
                <a:cs typeface="+mn-cs"/>
              </a:rPr>
              <a:t> accommodations</a:t>
            </a:r>
            <a:r>
              <a:rPr lang="en-US" sz="1200" kern="1200" baseline="0" dirty="0">
                <a:solidFill>
                  <a:schemeClr val="tx1"/>
                </a:solidFill>
                <a:effectLst/>
                <a:latin typeface="+mn-lt"/>
                <a:ea typeface="+mn-ea"/>
                <a:cs typeface="+mn-cs"/>
              </a:rPr>
              <a:t> in order to join the group.</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Food safety tips for Family Style</a:t>
            </a:r>
            <a:r>
              <a:rPr lang="en-US" sz="1200" kern="1200" baseline="0" dirty="0">
                <a:solidFill>
                  <a:schemeClr val="tx1"/>
                </a:solidFill>
                <a:effectLst/>
                <a:latin typeface="+mn-lt"/>
                <a:ea typeface="+mn-ea"/>
                <a:cs typeface="+mn-cs"/>
              </a:rPr>
              <a:t> meals:</a:t>
            </a:r>
          </a:p>
          <a:p>
            <a:r>
              <a:rPr lang="en-US" sz="1200" kern="1200" dirty="0">
                <a:solidFill>
                  <a:schemeClr val="tx1"/>
                </a:solidFill>
                <a:effectLst/>
                <a:latin typeface="+mn-lt"/>
                <a:ea typeface="+mn-ea"/>
                <a:cs typeface="+mn-cs"/>
              </a:rPr>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t>38</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39</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40</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Keep it fun!  There are lots of good ways to include messages about</a:t>
            </a:r>
            <a:r>
              <a:rPr lang="en-US" baseline="0" dirty="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41</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Written policies help child care providers and families understand what will be served and how it will be</a:t>
            </a:r>
            <a:r>
              <a:rPr lang="en-US" baseline="0" dirty="0"/>
              <a:t> </a:t>
            </a:r>
            <a:r>
              <a:rPr lang="en-US" dirty="0"/>
              <a:t>served in a child care program.</a:t>
            </a:r>
            <a:r>
              <a:rPr lang="en-US" baseline="0" dirty="0"/>
              <a:t>  Writing policies is the first step for child care providers </a:t>
            </a:r>
            <a:r>
              <a:rPr lang="en-US" dirty="0"/>
              <a:t>to provide healthier meals and snacks to the</a:t>
            </a:r>
            <a:r>
              <a:rPr lang="en-US" baseline="0" dirty="0"/>
              <a:t> </a:t>
            </a:r>
            <a:r>
              <a:rPr lang="en-US" dirty="0"/>
              <a:t>children in their care. Share written</a:t>
            </a:r>
            <a:r>
              <a:rPr lang="en-US" baseline="0" dirty="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a:t>Make sure you have policies for how you will keep </a:t>
            </a:r>
            <a:r>
              <a:rPr lang="en-US" dirty="0"/>
              <a:t>children with food allergies and special dietary needs safe in your child care setting. Work closely with parents and</a:t>
            </a:r>
            <a:r>
              <a:rPr lang="en-US" baseline="0" dirty="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42</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group activity asking participants to develop a nutrition policy for their child care program.</a:t>
            </a:r>
          </a:p>
          <a:p>
            <a:endParaRPr lang="en-US" dirty="0"/>
          </a:p>
          <a:p>
            <a:r>
              <a:rPr lang="en-US" dirty="0"/>
              <a:t>This policy is on page 3.16 of the Trainer Guide, page 3.14 of the Student Handbook, and in the student handouts</a:t>
            </a:r>
          </a:p>
        </p:txBody>
      </p:sp>
      <p:sp>
        <p:nvSpPr>
          <p:cNvPr id="4" name="Slide Number Placeholder 3"/>
          <p:cNvSpPr>
            <a:spLocks noGrp="1"/>
          </p:cNvSpPr>
          <p:nvPr>
            <p:ph type="sldNum" sz="quarter" idx="5"/>
          </p:nvPr>
        </p:nvSpPr>
        <p:spPr/>
        <p:txBody>
          <a:bodyPr/>
          <a:lstStyle/>
          <a:p>
            <a:fld id="{661361E6-4BB0-4486-9A38-7ACD5AF7F7D0}" type="slidenum">
              <a:rPr lang="en-US" smtClean="0"/>
              <a:t>43</a:t>
            </a:fld>
            <a:endParaRPr lang="en-US"/>
          </a:p>
        </p:txBody>
      </p:sp>
    </p:spTree>
    <p:extLst>
      <p:ext uri="{BB962C8B-B14F-4D97-AF65-F5344CB8AC3E}">
        <p14:creationId xmlns:p14="http://schemas.microsoft.com/office/powerpoint/2010/main" val="2321432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CACFP is a federally funded food program administered</a:t>
            </a:r>
            <a:r>
              <a:rPr lang="en-US" sz="1200" kern="1200" baseline="0" dirty="0">
                <a:solidFill>
                  <a:schemeClr val="tx1"/>
                </a:solidFill>
                <a:effectLst/>
                <a:latin typeface="+mn-lt"/>
                <a:ea typeface="+mn-ea"/>
                <a:cs typeface="+mn-cs"/>
              </a:rPr>
              <a:t> through</a:t>
            </a:r>
            <a:r>
              <a:rPr lang="en-US" sz="1200" kern="1200" dirty="0">
                <a:solidFill>
                  <a:schemeClr val="tx1"/>
                </a:solidFill>
                <a:effectLst/>
                <a:latin typeface="+mn-lt"/>
                <a:ea typeface="+mn-ea"/>
                <a:cs typeface="+mn-cs"/>
              </a:rPr>
              <a:t> the California</a:t>
            </a:r>
            <a:r>
              <a:rPr lang="en-US" sz="1200" kern="1200" baseline="0" dirty="0">
                <a:solidFill>
                  <a:schemeClr val="tx1"/>
                </a:solidFill>
                <a:effectLst/>
                <a:latin typeface="+mn-lt"/>
                <a:ea typeface="+mn-ea"/>
                <a:cs typeface="+mn-cs"/>
              </a:rPr>
              <a:t> Department of Social Services, Nutrition Services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CACFP provides money and informational </a:t>
            </a:r>
            <a:r>
              <a:rPr lang="en-US" sz="1200" kern="1200" dirty="0">
                <a:solidFill>
                  <a:schemeClr val="tx1"/>
                </a:solidFill>
                <a:effectLst/>
                <a:latin typeface="+mn-lt"/>
                <a:ea typeface="+mn-ea"/>
                <a:cs typeface="+mn-cs"/>
              </a:rPr>
              <a:t>resources to help child care providers provide high quality meals for</a:t>
            </a:r>
            <a:r>
              <a:rPr lang="en-US" sz="1200" kern="1200" baseline="0" dirty="0">
                <a:solidFill>
                  <a:schemeClr val="tx1"/>
                </a:solidFill>
                <a:effectLst/>
                <a:latin typeface="+mn-lt"/>
                <a:ea typeface="+mn-ea"/>
                <a:cs typeface="+mn-cs"/>
              </a:rPr>
              <a:t> children in child care. </a:t>
            </a:r>
            <a:r>
              <a:rPr lang="en-US" sz="1200" kern="1200" dirty="0">
                <a:solidFill>
                  <a:schemeClr val="tx1"/>
                </a:solidFill>
                <a:effectLst/>
                <a:latin typeface="+mn-lt"/>
                <a:ea typeface="+mn-ea"/>
                <a:cs typeface="+mn-cs"/>
              </a:rPr>
              <a:t>CACFP can provide ideas for recipes, menu planning, food preparation, and nutrition education.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meal patterns went</a:t>
            </a:r>
            <a:r>
              <a:rPr lang="en-US" sz="1200" baseline="0" dirty="0"/>
              <a:t> into </a:t>
            </a:r>
            <a:r>
              <a:rPr lang="en-US" sz="1200" dirty="0"/>
              <a:t>effect on October 1, 2017.</a:t>
            </a:r>
          </a:p>
          <a:p>
            <a:pPr lvl="0"/>
            <a:endParaRPr lang="en-US" sz="1200" kern="1200" baseline="0" dirty="0">
              <a:solidFill>
                <a:schemeClr val="tx1"/>
              </a:solidFill>
              <a:effectLst/>
              <a:latin typeface="+mn-lt"/>
              <a:ea typeface="+mn-ea"/>
              <a:cs typeface="+mn-cs"/>
            </a:endParaRPr>
          </a:p>
          <a:p>
            <a:pPr lvl="0"/>
            <a:r>
              <a:rPr lang="en-US" sz="1400" b="1" kern="1200" baseline="0" dirty="0">
                <a:solidFill>
                  <a:schemeClr val="tx1"/>
                </a:solidFill>
                <a:effectLst/>
                <a:latin typeface="+mn-lt"/>
                <a:ea typeface="+mn-ea"/>
                <a:cs typeface="+mn-cs"/>
              </a:rPr>
              <a:t>If you are not currently participating; c</a:t>
            </a:r>
            <a:r>
              <a:rPr lang="en-US" sz="1400" b="1" kern="1200" dirty="0">
                <a:solidFill>
                  <a:schemeClr val="tx1"/>
                </a:solidFill>
                <a:effectLst/>
                <a:latin typeface="+mn-lt"/>
                <a:ea typeface="+mn-ea"/>
                <a:cs typeface="+mn-cs"/>
              </a:rPr>
              <a:t>onsider enrolling!</a:t>
            </a:r>
          </a:p>
          <a:p>
            <a:pPr lvl="0"/>
            <a:endParaRPr lang="en-US" sz="1400" b="1"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https://www.fns.usda.gov/cacfp/child-day-care-centers</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44</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Visit</a:t>
            </a:r>
          </a:p>
          <a:p>
            <a:pPr lvl="0"/>
            <a:r>
              <a:rPr lang="en-US" sz="1200" u="none" strike="noStrike" kern="1200" dirty="0">
                <a:solidFill>
                  <a:schemeClr val="tx1"/>
                </a:solidFill>
                <a:effectLst/>
                <a:latin typeface="+mn-lt"/>
                <a:ea typeface="+mn-ea"/>
                <a:cs typeface="+mn-cs"/>
              </a:rPr>
              <a:t> https://www.cdss.ca.gov/child-care-and-nutrition/data-statistics/student-health-support/food-programs/cacfp-day-care-home-sponsors-food-programs</a:t>
            </a:r>
          </a:p>
          <a:p>
            <a:pPr lvl="0"/>
            <a:r>
              <a:rPr lang="en-US" sz="1200" u="none" strike="noStrike" kern="1200" dirty="0">
                <a:solidFill>
                  <a:schemeClr val="tx1"/>
                </a:solidFill>
                <a:effectLst/>
                <a:latin typeface="+mn-lt"/>
                <a:ea typeface="+mn-ea"/>
                <a:cs typeface="+mn-cs"/>
              </a:rPr>
              <a:t>to find out more about eligibility and how to sign up</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CACFP</a:t>
            </a:r>
          </a:p>
          <a:p>
            <a:pPr lvl="0"/>
            <a:r>
              <a:rPr lang="en-US" sz="1200" kern="1200" dirty="0">
                <a:solidFill>
                  <a:schemeClr val="tx1"/>
                </a:solidFill>
                <a:effectLst/>
                <a:latin typeface="+mn-lt"/>
                <a:ea typeface="+mn-ea"/>
                <a:cs typeface="+mn-cs"/>
              </a:rPr>
              <a:t>Provide the referral telephone number and link to contact</a:t>
            </a:r>
            <a:r>
              <a:rPr lang="en-US" sz="1200" kern="1200" baseline="0" dirty="0">
                <a:solidFill>
                  <a:schemeClr val="tx1"/>
                </a:solidFill>
                <a:effectLst/>
                <a:latin typeface="+mn-lt"/>
                <a:ea typeface="+mn-ea"/>
                <a:cs typeface="+mn-cs"/>
              </a:rPr>
              <a:t> information for local CACFP sponsors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45</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Information in this 1 hour class is consistent with the Dietary</a:t>
            </a:r>
            <a:r>
              <a:rPr lang="en-US" baseline="0" dirty="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46</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6</a:t>
            </a:fld>
            <a:endParaRPr lang="en-US"/>
          </a:p>
        </p:txBody>
      </p:sp>
    </p:spTree>
    <p:extLst>
      <p:ext uri="{BB962C8B-B14F-4D97-AF65-F5344CB8AC3E}">
        <p14:creationId xmlns:p14="http://schemas.microsoft.com/office/powerpoint/2010/main" val="296303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lumMod val="95000"/>
                    <a:lumOff val="5000"/>
                  </a:schemeClr>
                </a:solidFill>
                <a:latin typeface="+mn-lt"/>
                <a:ea typeface="+mn-ea"/>
                <a:cs typeface="+mn-cs"/>
              </a:rPr>
              <a:t>Iron-fortified infant formula is recommended for infants who are not fed breastmilk.  It contains balanced nutrition that growing infants need. </a:t>
            </a:r>
            <a:r>
              <a:rPr lang="en-US" sz="1200" kern="1200" dirty="0">
                <a:solidFill>
                  <a:schemeClr val="tx1">
                    <a:lumMod val="95000"/>
                    <a:lumOff val="5000"/>
                  </a:schemeClr>
                </a:solidFill>
                <a:effectLst/>
                <a:latin typeface="+mn-lt"/>
                <a:ea typeface="+mn-ea"/>
                <a:cs typeface="+mn-cs"/>
              </a:rPr>
              <a:t>Infants under</a:t>
            </a:r>
            <a:r>
              <a:rPr lang="en-US" sz="1200" kern="1200" baseline="0" dirty="0">
                <a:solidFill>
                  <a:schemeClr val="tx1">
                    <a:lumMod val="95000"/>
                    <a:lumOff val="5000"/>
                  </a:schemeClr>
                </a:solidFill>
                <a:effectLst/>
                <a:latin typeface="+mn-lt"/>
                <a:ea typeface="+mn-ea"/>
                <a:cs typeface="+mn-cs"/>
              </a:rPr>
              <a:t> six months</a:t>
            </a:r>
            <a:r>
              <a:rPr lang="en-US" sz="1200" kern="1200" dirty="0">
                <a:solidFill>
                  <a:schemeClr val="tx1">
                    <a:lumMod val="95000"/>
                    <a:lumOff val="5000"/>
                  </a:schemeClr>
                </a:solidFill>
                <a:effectLst/>
                <a:latin typeface="+mn-lt"/>
                <a:ea typeface="+mn-ea"/>
                <a:cs typeface="+mn-cs"/>
              </a:rPr>
              <a:t> do not need any other</a:t>
            </a:r>
            <a:r>
              <a:rPr lang="en-US" sz="1200" kern="1200" baseline="0" dirty="0">
                <a:solidFill>
                  <a:schemeClr val="tx1">
                    <a:lumMod val="95000"/>
                    <a:lumOff val="5000"/>
                  </a:schemeClr>
                </a:solidFill>
                <a:effectLst/>
                <a:latin typeface="+mn-lt"/>
                <a:ea typeface="+mn-ea"/>
                <a:cs typeface="+mn-cs"/>
              </a:rPr>
              <a:t> beverages besides either breastmilk or iron fortified formula.  </a:t>
            </a:r>
            <a:r>
              <a:rPr lang="en-US" sz="1200" kern="1200" dirty="0">
                <a:solidFill>
                  <a:schemeClr val="tx1">
                    <a:lumMod val="95000"/>
                    <a:lumOff val="5000"/>
                  </a:schemeClr>
                </a:solidFill>
                <a:effectLst/>
                <a:latin typeface="+mn-lt"/>
                <a:ea typeface="+mn-ea"/>
                <a:cs typeface="+mn-cs"/>
              </a:rPr>
              <a:t>A medical statement is required in order</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effectLst/>
                <a:latin typeface="+mn-lt"/>
                <a:ea typeface="+mn-ea"/>
                <a:cs typeface="+mn-cs"/>
              </a:rPr>
              <a:t>to serve infants under six months anything other than breastmilk or</a:t>
            </a:r>
            <a:r>
              <a:rPr lang="en-US" sz="1200" kern="1200" baseline="0" dirty="0">
                <a:solidFill>
                  <a:schemeClr val="tx1">
                    <a:lumMod val="95000"/>
                    <a:lumOff val="5000"/>
                  </a:schemeClr>
                </a:solidFill>
                <a:effectLst/>
                <a:latin typeface="+mn-lt"/>
                <a:ea typeface="+mn-ea"/>
                <a:cs typeface="+mn-cs"/>
              </a:rPr>
              <a:t> iron fortified formula</a:t>
            </a:r>
            <a:r>
              <a:rPr lang="en-US" sz="1200" kern="1200" dirty="0">
                <a:solidFill>
                  <a:schemeClr val="tx1">
                    <a:lumMod val="95000"/>
                    <a:lumOff val="5000"/>
                  </a:schemeClr>
                </a:solidFill>
                <a:effectLst/>
                <a:latin typeface="+mn-lt"/>
                <a:ea typeface="+mn-ea"/>
                <a:cs typeface="+mn-cs"/>
              </a:rPr>
              <a:t>.</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latin typeface="+mn-lt"/>
                <a:ea typeface="+mn-ea"/>
                <a:cs typeface="+mn-cs"/>
              </a:rPr>
              <a:t>Do not use a microwave to heat infant formula or breastmilk.</a:t>
            </a:r>
            <a:r>
              <a:rPr lang="en-US" sz="1200" kern="1200" baseline="0" dirty="0">
                <a:solidFill>
                  <a:schemeClr val="tx1">
                    <a:lumMod val="95000"/>
                    <a:lumOff val="5000"/>
                  </a:schemeClr>
                </a:solidFill>
                <a:latin typeface="+mn-lt"/>
                <a:ea typeface="+mn-ea"/>
                <a:cs typeface="+mn-cs"/>
              </a:rPr>
              <a:t> </a:t>
            </a:r>
            <a:r>
              <a:rPr lang="en-US" sz="1200" kern="1200" dirty="0">
                <a:solidFill>
                  <a:schemeClr val="tx1">
                    <a:lumMod val="95000"/>
                    <a:lumOff val="5000"/>
                  </a:schemeClr>
                </a:solidFill>
                <a:latin typeface="+mn-lt"/>
                <a:ea typeface="+mn-ea"/>
                <a:cs typeface="+mn-cs"/>
              </a:rPr>
              <a:t>Microwave ovens do not heat liquids evenly</a:t>
            </a:r>
            <a:r>
              <a:rPr lang="en-US" sz="1200" kern="1200" baseline="0" dirty="0">
                <a:solidFill>
                  <a:schemeClr val="tx1">
                    <a:lumMod val="95000"/>
                    <a:lumOff val="5000"/>
                  </a:schemeClr>
                </a:solidFill>
                <a:latin typeface="+mn-lt"/>
                <a:ea typeface="+mn-ea"/>
                <a:cs typeface="+mn-cs"/>
              </a:rPr>
              <a:t> and u</a:t>
            </a:r>
            <a:r>
              <a:rPr lang="en-US" sz="1200" kern="1200" dirty="0">
                <a:solidFill>
                  <a:schemeClr val="tx1">
                    <a:lumMod val="95000"/>
                    <a:lumOff val="5000"/>
                  </a:schemeClr>
                </a:solidFill>
                <a:latin typeface="+mn-lt"/>
                <a:ea typeface="+mn-ea"/>
                <a:cs typeface="+mn-cs"/>
              </a:rPr>
              <a:t>neven heating could easily</a:t>
            </a:r>
            <a:r>
              <a:rPr lang="en-US" sz="1200" kern="1200" baseline="0" dirty="0">
                <a:solidFill>
                  <a:schemeClr val="tx1">
                    <a:lumMod val="95000"/>
                    <a:lumOff val="5000"/>
                  </a:schemeClr>
                </a:solidFill>
                <a:latin typeface="+mn-lt"/>
                <a:ea typeface="+mn-ea"/>
                <a:cs typeface="+mn-cs"/>
              </a:rPr>
              <a:t> burn the infant when they are eating.  In addition, b</a:t>
            </a:r>
            <a:r>
              <a:rPr lang="en-US" sz="1200" kern="1200" dirty="0">
                <a:solidFill>
                  <a:schemeClr val="tx1">
                    <a:lumMod val="95000"/>
                    <a:lumOff val="5000"/>
                  </a:schemeClr>
                </a:solidFill>
                <a:latin typeface="+mn-lt"/>
                <a:ea typeface="+mn-ea"/>
                <a:cs typeface="+mn-cs"/>
              </a:rPr>
              <a:t>ottles can explode if left in the microwave too long.</a:t>
            </a:r>
            <a:r>
              <a:rPr lang="en-US" sz="1200" b="0" i="0" u="none" strike="noStrike" kern="1200" baseline="0" dirty="0">
                <a:solidFill>
                  <a:schemeClr val="tx1">
                    <a:lumMod val="95000"/>
                    <a:lumOff val="5000"/>
                  </a:schemeClr>
                </a:solidFill>
                <a:latin typeface="+mn-lt"/>
                <a:ea typeface="+mn-ea"/>
                <a:cs typeface="+mn-cs"/>
              </a:rPr>
              <a:t> Liquid may become very hot when microwaved even though the bottle feels cool. Also, heating damages special substances in breastmilk that protect infant’s health. Warm bottles under warm running water or in a warm water bath. </a:t>
            </a:r>
            <a:r>
              <a:rPr lang="en-US" sz="1200" dirty="0">
                <a:solidFill>
                  <a:schemeClr val="tx1">
                    <a:lumMod val="95000"/>
                    <a:lumOff val="5000"/>
                  </a:schemeClr>
                </a:solidFill>
              </a:rPr>
              <a:t>Follow the instructions given by the manufacturer when mixing the formula with water</a:t>
            </a:r>
            <a:r>
              <a:rPr lang="en-US" sz="1200" baseline="0" dirty="0">
                <a:solidFill>
                  <a:schemeClr val="tx1">
                    <a:lumMod val="95000"/>
                    <a:lumOff val="5000"/>
                  </a:schemeClr>
                </a:solidFill>
              </a:rPr>
              <a:t> and ensure that </a:t>
            </a:r>
            <a:r>
              <a:rPr lang="en-US" sz="1200" b="0" i="0" u="none" strike="noStrike" kern="1200" baseline="0" dirty="0">
                <a:solidFill>
                  <a:schemeClr val="tx1">
                    <a:lumMod val="95000"/>
                    <a:lumOff val="5000"/>
                  </a:schemeClr>
                </a:solidFill>
                <a:latin typeface="+mn-lt"/>
                <a:ea typeface="+mn-ea"/>
                <a:cs typeface="+mn-cs"/>
              </a:rPr>
              <a:t>the water used is from a clean and safe source. </a:t>
            </a:r>
            <a:r>
              <a:rPr lang="en-US" sz="1200" b="0" i="0" u="none" strike="noStrike" kern="1200" baseline="0" dirty="0">
                <a:solidFill>
                  <a:schemeClr val="tx1"/>
                </a:solidFill>
                <a:latin typeface="+mn-lt"/>
                <a:ea typeface="+mn-ea"/>
                <a:cs typeface="+mn-cs"/>
              </a:rPr>
              <a:t>Goat milk, soy milk, evaporated or whole cow’s milk, rice milk and other milk products are not recommended for infants that are less than 12 months of age, because they cannot digest it and does not provide the balanced nutrition growing infants need.</a:t>
            </a:r>
            <a:endParaRPr lang="en-US" sz="1200" b="0" i="0" u="none" strike="noStrike" kern="1200" baseline="0" dirty="0">
              <a:solidFill>
                <a:schemeClr val="tx1">
                  <a:lumMod val="95000"/>
                  <a:lumOff val="5000"/>
                </a:schemeClr>
              </a:solidFill>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7</a:t>
            </a:fld>
            <a:endParaRPr lang="en-US"/>
          </a:p>
        </p:txBody>
      </p:sp>
    </p:spTree>
    <p:extLst>
      <p:ext uri="{BB962C8B-B14F-4D97-AF65-F5344CB8AC3E}">
        <p14:creationId xmlns:p14="http://schemas.microsoft.com/office/powerpoint/2010/main" val="184820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effectLst/>
              </a:rPr>
              <a:t>Script:</a:t>
            </a:r>
          </a:p>
          <a:p>
            <a:r>
              <a:rPr lang="en-US" sz="1200" b="0" kern="1200" baseline="0" dirty="0">
                <a:solidFill>
                  <a:schemeClr val="tx1"/>
                </a:solidFill>
                <a:effectLst/>
                <a:latin typeface="+mn-lt"/>
                <a:ea typeface="+mn-ea"/>
                <a:cs typeface="+mn-cs"/>
              </a:rPr>
              <a:t>Discuss with families the infant’s feeding patterns and l</a:t>
            </a:r>
            <a:r>
              <a:rPr lang="en-US" sz="1200" kern="1200" dirty="0">
                <a:solidFill>
                  <a:schemeClr val="tx1"/>
                </a:solidFill>
                <a:effectLst/>
                <a:latin typeface="+mn-lt"/>
                <a:ea typeface="+mn-ea"/>
                <a:cs typeface="+mn-cs"/>
              </a:rPr>
              <a:t>ook for infant feeding cues letting</a:t>
            </a:r>
            <a:r>
              <a:rPr lang="en-US" sz="1200" kern="1200" baseline="0" dirty="0">
                <a:solidFill>
                  <a:schemeClr val="tx1"/>
                </a:solidFill>
                <a:effectLst/>
                <a:latin typeface="+mn-lt"/>
                <a:ea typeface="+mn-ea"/>
                <a:cs typeface="+mn-cs"/>
              </a:rPr>
              <a:t> you know the infant is hungry. </a:t>
            </a:r>
            <a:r>
              <a:rPr lang="en-US" sz="1200" b="0" kern="1200" dirty="0">
                <a:solidFill>
                  <a:schemeClr val="tx1"/>
                </a:solidFill>
                <a:effectLst/>
                <a:latin typeface="+mn-lt"/>
                <a:ea typeface="+mn-ea"/>
                <a:cs typeface="+mn-cs"/>
              </a:rPr>
              <a:t>Infants</a:t>
            </a:r>
            <a:r>
              <a:rPr lang="en-US" sz="1200" b="0" kern="1200" baseline="0" dirty="0">
                <a:solidFill>
                  <a:schemeClr val="tx1"/>
                </a:solidFill>
                <a:effectLst/>
                <a:latin typeface="+mn-lt"/>
                <a:ea typeface="+mn-ea"/>
                <a:cs typeface="+mn-cs"/>
              </a:rPr>
              <a:t> should be fed when they are hungry. Some signs/cues that infants are hungry include: rooting, sucking their hand, or fidgeting. </a:t>
            </a:r>
            <a:r>
              <a:rPr lang="en-US" sz="1200" b="0" i="0" u="none" strike="noStrike" kern="1200" baseline="0" dirty="0">
                <a:solidFill>
                  <a:schemeClr val="tx1"/>
                </a:solidFill>
                <a:latin typeface="+mn-lt"/>
                <a:ea typeface="+mn-ea"/>
                <a:cs typeface="+mn-cs"/>
              </a:rPr>
              <a:t>Responsive feeding, where the providers recognize and respond to infant feeding cues, helps foster trust and reduces overfeeding.  </a:t>
            </a:r>
            <a:r>
              <a:rPr lang="en-US" sz="1200" dirty="0"/>
              <a:t>Responding to the infant’s early signs of hunger</a:t>
            </a:r>
            <a:r>
              <a:rPr lang="en-US" sz="1200" baseline="0" dirty="0"/>
              <a:t> can reduce their need to cry when hungry.  </a:t>
            </a:r>
            <a:r>
              <a:rPr lang="en-US" sz="1200" dirty="0"/>
              <a:t>Continue to feed a baby until they indicate fullness.</a:t>
            </a:r>
            <a:r>
              <a:rPr lang="en-US" sz="1200" baseline="0" dirty="0"/>
              <a:t> </a:t>
            </a:r>
            <a:r>
              <a:rPr lang="en-US" sz="1200" b="0" i="0" u="none" strike="noStrike" kern="1200" baseline="0" dirty="0">
                <a:solidFill>
                  <a:schemeClr val="tx1"/>
                </a:solidFill>
                <a:latin typeface="+mn-lt"/>
                <a:ea typeface="+mn-ea"/>
                <a:cs typeface="+mn-cs"/>
              </a:rPr>
              <a:t>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Sugary, sweetened drinks such as fruit juice should not be given to infants. </a:t>
            </a:r>
            <a:r>
              <a:rPr lang="en-US" sz="1200" dirty="0">
                <a:solidFill>
                  <a:schemeClr val="bg1"/>
                </a:solidFill>
                <a:latin typeface="+mn-lt"/>
              </a:rPr>
              <a:t>They take the place of the more nutritious breast milk or formula that infants need for growth and good health. </a:t>
            </a:r>
            <a:r>
              <a:rPr lang="en-US" sz="1200" b="0" i="0" u="none" strike="noStrike" kern="1200" baseline="0" dirty="0">
                <a:solidFill>
                  <a:schemeClr val="tx1"/>
                </a:solidFill>
                <a:latin typeface="+mn-lt"/>
                <a:ea typeface="+mn-ea"/>
                <a:cs typeface="+mn-cs"/>
              </a:rPr>
              <a:t>Offering fruit juice in the diet may lead to the risk of replacing </a:t>
            </a:r>
            <a:r>
              <a:rPr lang="en-US" sz="1200" kern="1200" dirty="0">
                <a:solidFill>
                  <a:schemeClr val="tx1"/>
                </a:solidFill>
                <a:latin typeface="+mn-lt"/>
                <a:ea typeface="+mn-ea"/>
                <a:cs typeface="+mn-cs"/>
              </a:rPr>
              <a:t>the nutrient they need to grow.</a:t>
            </a:r>
            <a:r>
              <a:rPr lang="en-US" sz="120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 not put juice or sweetened beverages in a bottle. </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that an infant is ready to start solid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hold head steady,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sit with minimal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swallows when presented with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shown interest in food watching it intently if he sees it.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10</a:t>
            </a:fld>
            <a:endParaRPr lang="en-US"/>
          </a:p>
        </p:txBody>
      </p:sp>
    </p:spTree>
    <p:extLst>
      <p:ext uri="{BB962C8B-B14F-4D97-AF65-F5344CB8AC3E}">
        <p14:creationId xmlns:p14="http://schemas.microsoft.com/office/powerpoint/2010/main" val="311508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2A2CE74-36E6-4850-9239-6DE1B7CB5C52}"/>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5408CBE-09DA-4468-7FD0-13808C86D96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7848" y="5867401"/>
            <a:ext cx="11576287" cy="758951"/>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youtube.com/playlist?list=PLNEN4w93BoO3zAE0xADCe8ij03N7ewPe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8.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s://theicn.org/cacfp/" TargetMode="External"/><Relationship Id="rId5" Type="http://schemas.openxmlformats.org/officeDocument/2006/relationships/hyperlink" Target="https://www.fns.usda.gov/tn/child-care-organization" TargetMode="External"/><Relationship Id="rId4" Type="http://schemas.openxmlformats.org/officeDocument/2006/relationships/hyperlink" Target="https://www.fns.usda.gov/cacfp/meals-and-snack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www.cdss.ca.gov/child-care-and-nutrition/data-statistics/student-health-support/food-programs/cacfp-day-care-home-sponsors-food-program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obesity/strategies/early-care-education/pdf/breastfeed-ece-082022-508.pdf" TargetMode="External"/><Relationship Id="rId3" Type="http://schemas.openxmlformats.org/officeDocument/2006/relationships/notesSlide" Target="../notesSlides/notesSlide45.xml"/><Relationship Id="rId7" Type="http://schemas.openxmlformats.org/officeDocument/2006/relationships/hyperlink" Target="https://www.dietaryguidelines.gov/resources/2020-2025-dietary-guidelines-online-material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healthyapple.arewehealthy.com/documents/Nutrtion_PA_PolicyExamples.pdf" TargetMode="External"/><Relationship Id="rId5" Type="http://schemas.openxmlformats.org/officeDocument/2006/relationships/hyperlink" Target="https://www.ellynsatterinstitute.org/how-to-feed/the-division-of-responsibility-in-feeding/" TargetMode="External"/><Relationship Id="rId4" Type="http://schemas.openxmlformats.org/officeDocument/2006/relationships/hyperlink" Target="http://www.emsa.ca.gov/childcare-nutri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hand and a white hand&#10;&#10;Description automatically generated">
            <a:extLst>
              <a:ext uri="{FF2B5EF4-FFF2-40B4-BE49-F238E27FC236}">
                <a16:creationId xmlns:a16="http://schemas.microsoft.com/office/drawing/2014/main" id="{F9187C4C-FF4E-2B9B-6828-9440BA03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251" y="2590800"/>
            <a:ext cx="2671497" cy="2819400"/>
          </a:xfrm>
          <a:prstGeom prst="rect">
            <a:avLst/>
          </a:prstGeom>
        </p:spPr>
      </p:pic>
      <p:sp>
        <p:nvSpPr>
          <p:cNvPr id="7" name="Rectangle 6">
            <a:extLst>
              <a:ext uri="{FF2B5EF4-FFF2-40B4-BE49-F238E27FC236}">
                <a16:creationId xmlns:a16="http://schemas.microsoft.com/office/drawing/2014/main" id="{6D4CA4B4-F3AD-546F-9266-42FDBDA9C3C2}"/>
              </a:ext>
            </a:extLst>
          </p:cNvPr>
          <p:cNvSpPr/>
          <p:nvPr/>
        </p:nvSpPr>
        <p:spPr>
          <a:xfrm>
            <a:off x="0" y="215083"/>
            <a:ext cx="12192000" cy="2215991"/>
          </a:xfrm>
          <a:prstGeom prst="rect">
            <a:avLst/>
          </a:prstGeom>
        </p:spPr>
        <p:txBody>
          <a:bodyPr wrap="square">
            <a:spAutoFit/>
          </a:bodyPr>
          <a:lstStyle/>
          <a:p>
            <a:endParaRPr lang="en-US" sz="800" dirty="0">
              <a:latin typeface="Times New Roman" panose="02020603050405020304" pitchFamily="18" charset="0"/>
            </a:endParaRPr>
          </a:p>
          <a:p>
            <a:pPr marR="480" algn="ctr"/>
            <a:r>
              <a:rPr lang="en-US" sz="3200" b="1" dirty="0">
                <a:solidFill>
                  <a:srgbClr val="003473"/>
                </a:solidFill>
                <a:latin typeface="Arial" panose="020B0604020202020204" pitchFamily="34" charset="0"/>
                <a:cs typeface="Arial" panose="020B0604020202020204" pitchFamily="34" charset="0"/>
              </a:rPr>
              <a:t>Preventive Health and Safety in the Child Care Setting</a:t>
            </a:r>
            <a:endParaRPr lang="en-US" sz="3200" b="1" dirty="0">
              <a:solidFill>
                <a:srgbClr val="6F7DAB"/>
              </a:solidFill>
              <a:latin typeface="Arial" panose="020B0604020202020204" pitchFamily="34" charset="0"/>
              <a:cs typeface="Arial" panose="020B0604020202020204" pitchFamily="34" charset="0"/>
            </a:endParaRPr>
          </a:p>
          <a:p>
            <a:pPr marR="500" algn="ctr">
              <a:lnSpc>
                <a:spcPts val="3600"/>
              </a:lnSpc>
            </a:pPr>
            <a:r>
              <a:rPr lang="en-US" sz="2400" b="1" dirty="0">
                <a:solidFill>
                  <a:srgbClr val="6F7DAB"/>
                </a:solidFill>
                <a:latin typeface="Arial" panose="020B0604020202020204" pitchFamily="34" charset="0"/>
                <a:cs typeface="Arial" panose="020B0604020202020204" pitchFamily="34" charset="0"/>
              </a:rPr>
              <a:t>A Curriculum for the Training of Child Care Providers</a:t>
            </a:r>
          </a:p>
          <a:p>
            <a:pPr marR="500" algn="ctr">
              <a:spcBef>
                <a:spcPts val="1200"/>
              </a:spcBef>
            </a:pPr>
            <a:r>
              <a:rPr lang="en-US" b="1" dirty="0">
                <a:solidFill>
                  <a:srgbClr val="003473"/>
                </a:solidFill>
                <a:latin typeface="Arial" panose="020B0604020202020204" pitchFamily="34" charset="0"/>
                <a:cs typeface="Arial" panose="020B0604020202020204" pitchFamily="34" charset="0"/>
              </a:rPr>
              <a:t>SIXTH EDITION</a:t>
            </a:r>
          </a:p>
          <a:p>
            <a:pPr marR="500" algn="ctr">
              <a:spcBef>
                <a:spcPts val="1200"/>
              </a:spcBef>
            </a:pPr>
            <a:r>
              <a:rPr lang="en-US" sz="2800" b="1" dirty="0">
                <a:solidFill>
                  <a:srgbClr val="8DC63F"/>
                </a:solidFill>
                <a:latin typeface="Arial" panose="020B0604020202020204" pitchFamily="34" charset="0"/>
                <a:cs typeface="Arial" panose="020B0604020202020204" pitchFamily="34" charset="0"/>
              </a:rPr>
              <a:t>MODULE 3: </a:t>
            </a:r>
            <a:r>
              <a:rPr lang="en-US" sz="2800" b="1" dirty="0">
                <a:solidFill>
                  <a:srgbClr val="003473"/>
                </a:solidFill>
                <a:latin typeface="Arial" panose="020B0604020202020204" pitchFamily="34" charset="0"/>
                <a:cs typeface="Arial" panose="020B0604020202020204" pitchFamily="34" charset="0"/>
              </a:rPr>
              <a:t>Nutrition</a:t>
            </a:r>
          </a:p>
        </p:txBody>
      </p:sp>
      <p:pic>
        <p:nvPicPr>
          <p:cNvPr id="13" name="Picture 12">
            <a:extLst>
              <a:ext uri="{FF2B5EF4-FFF2-40B4-BE49-F238E27FC236}">
                <a16:creationId xmlns:a16="http://schemas.microsoft.com/office/drawing/2014/main" id="{6328CF7B-67B2-24C1-4440-7D883D452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8" y="5867401"/>
            <a:ext cx="11576287" cy="758951"/>
          </a:xfrm>
          <a:prstGeom prst="rect">
            <a:avLst/>
          </a:prstGeom>
        </p:spPr>
      </p:pic>
      <p:sp>
        <p:nvSpPr>
          <p:cNvPr id="3" name="TextBox 2">
            <a:extLst>
              <a:ext uri="{FF2B5EF4-FFF2-40B4-BE49-F238E27FC236}">
                <a16:creationId xmlns:a16="http://schemas.microsoft.com/office/drawing/2014/main" id="{79E39971-B6BD-47D3-68D7-8EE3CAB41786}"/>
              </a:ext>
            </a:extLst>
          </p:cNvPr>
          <p:cNvSpPr txBox="1"/>
          <p:nvPr/>
        </p:nvSpPr>
        <p:spPr>
          <a:xfrm>
            <a:off x="2933700" y="5584478"/>
            <a:ext cx="6324600" cy="338554"/>
          </a:xfrm>
          <a:prstGeom prst="rect">
            <a:avLst/>
          </a:prstGeom>
          <a:noFill/>
        </p:spPr>
        <p:txBody>
          <a:bodyPr wrap="square" rtlCol="0">
            <a:spAutoFit/>
          </a:bodyPr>
          <a:lstStyle/>
          <a:p>
            <a:pPr algn="ctr"/>
            <a:r>
              <a:rPr lang="en-US" sz="1600" dirty="0">
                <a:solidFill>
                  <a:srgbClr val="003473"/>
                </a:solidFill>
                <a:latin typeface="Arial" panose="020B0604020202020204"/>
              </a:rPr>
              <a:t>Funded through the California Department of Social Services</a:t>
            </a:r>
          </a:p>
        </p:txBody>
      </p:sp>
    </p:spTree>
    <p:extLst>
      <p:ext uri="{BB962C8B-B14F-4D97-AF65-F5344CB8AC3E}">
        <p14:creationId xmlns:p14="http://schemas.microsoft.com/office/powerpoint/2010/main" val="270667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1143000"/>
          </a:xfrm>
        </p:spPr>
        <p:txBody>
          <a:bodyPr>
            <a:normAutofit/>
          </a:bodyPr>
          <a:lstStyle/>
          <a:p>
            <a:r>
              <a:rPr lang="en-US" sz="4000" dirty="0">
                <a:solidFill>
                  <a:srgbClr val="1F497D"/>
                </a:solidFill>
                <a:latin typeface="Arial" panose="020B0604020202020204" pitchFamily="34" charset="0"/>
                <a:cs typeface="Arial" panose="020B0604020202020204" pitchFamily="34" charset="0"/>
              </a:rPr>
              <a:t>Introducing Solid Food</a:t>
            </a:r>
            <a:endParaRPr lang="en-US" dirty="0"/>
          </a:p>
        </p:txBody>
      </p:sp>
      <p:sp>
        <p:nvSpPr>
          <p:cNvPr id="8" name="Content Placeholder 7"/>
          <p:cNvSpPr>
            <a:spLocks noGrp="1"/>
          </p:cNvSpPr>
          <p:nvPr>
            <p:ph idx="1"/>
          </p:nvPr>
        </p:nvSpPr>
        <p:spPr/>
        <p:txBody>
          <a:bodyPr>
            <a:normAutofit/>
          </a:bodyPr>
          <a:lstStyle/>
          <a:p>
            <a:r>
              <a:rPr lang="en-US" sz="2800" dirty="0">
                <a:solidFill>
                  <a:srgbClr val="003473"/>
                </a:solidFill>
                <a:latin typeface="Arial" panose="020B0604020202020204" pitchFamily="34" charset="0"/>
                <a:cs typeface="Arial" panose="020B0604020202020204" pitchFamily="34" charset="0"/>
              </a:rPr>
              <a:t>Before introducing solid food, communicate with the infant’s family to make sure the infant is ready for solid food.  Ask the family what foods have been tried at home. </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r>
              <a:rPr lang="en-US" sz="2800" dirty="0">
                <a:solidFill>
                  <a:srgbClr val="003473"/>
                </a:solidFill>
                <a:latin typeface="Arial" panose="020B0604020202020204" pitchFamily="34" charset="0"/>
                <a:cs typeface="Arial" panose="020B0604020202020204" pitchFamily="34" charset="0"/>
              </a:rPr>
              <a:t>At about 6 months, begin to introduce ground or pureed food, one food at a time. Work with the family to decide what foods to provide.  It’s best to have the family try feeding their baby a new food at home first. </a:t>
            </a:r>
          </a:p>
          <a:p>
            <a:r>
              <a:rPr lang="en-US" sz="2800" dirty="0">
                <a:solidFill>
                  <a:srgbClr val="003473"/>
                </a:solidFill>
                <a:latin typeface="Arial" panose="020B0604020202020204" pitchFamily="34" charset="0"/>
                <a:cs typeface="Arial" panose="020B0604020202020204" pitchFamily="34" charset="0"/>
              </a:rPr>
              <a:t>Wait for at least 3 to 5 days before introducing a another new food.</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Start with iron-fortified infant cereal or pureed meats. </a:t>
            </a:r>
          </a:p>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Next, pureed vegetables and fruits, and</a:t>
            </a:r>
          </a:p>
          <a:p>
            <a:pPr marL="571500" indent="-5715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Then other protein rich foods. </a:t>
            </a:r>
            <a:endParaRPr lang="en-US" sz="2800" baseline="300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Videos from </a:t>
            </a:r>
            <a:r>
              <a:rPr lang="en-US" dirty="0">
                <a:latin typeface="Arial" panose="020B0604020202020204" pitchFamily="34" charset="0"/>
                <a:cs typeface="Arial" panose="020B0604020202020204" pitchFamily="34" charset="0"/>
              </a:rPr>
              <a:t>1000</a:t>
            </a:r>
            <a:r>
              <a:rPr lang="en-US" sz="2800" dirty="0">
                <a:latin typeface="Arial" panose="020B0604020202020204" pitchFamily="34" charset="0"/>
                <a:cs typeface="Arial" panose="020B0604020202020204" pitchFamily="34" charset="0"/>
              </a:rPr>
              <a:t> Days on YouTube</a:t>
            </a:r>
          </a:p>
          <a:p>
            <a:pPr marL="0" indent="0">
              <a:buNone/>
            </a:pPr>
            <a:r>
              <a:rPr lang="en-US" sz="2800" dirty="0">
                <a:latin typeface="Arial" panose="020B0604020202020204" pitchFamily="34" charset="0"/>
                <a:cs typeface="Arial" panose="020B0604020202020204" pitchFamily="34" charset="0"/>
                <a:hlinkClick r:id="rId4"/>
              </a:rPr>
              <a:t>https://www.youtube.com/playlist?list=PLNEN4w93BoO3zAE0xADCe8ij03N7ewPel</a:t>
            </a:r>
            <a:r>
              <a:rPr lang="en-US" sz="2800" dirty="0">
                <a:latin typeface="Arial" panose="020B0604020202020204" pitchFamily="34" charset="0"/>
                <a:cs typeface="Arial" panose="020B0604020202020204" pitchFamily="34" charset="0"/>
              </a:rPr>
              <a:t> </a:t>
            </a:r>
            <a:endParaRPr lang="en-US" dirty="0"/>
          </a:p>
        </p:txBody>
      </p:sp>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Solid Food (Table Food)</a:t>
            </a:r>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688979" y="5396960"/>
            <a:ext cx="6814045" cy="646331"/>
          </a:xfrm>
          <a:prstGeom prst="rect">
            <a:avLst/>
          </a:prstGeom>
          <a:noFill/>
        </p:spPr>
        <p:txBody>
          <a:bodyPr wrap="square" rtlCol="0">
            <a:spAutoFit/>
          </a:bodyPr>
          <a:lstStyle/>
          <a:p>
            <a:pPr algn="ctr"/>
            <a:r>
              <a:rPr lang="en-US" dirty="0"/>
              <a:t>*based on standards from Dietary Guidelines for Americans, </a:t>
            </a:r>
          </a:p>
          <a:p>
            <a:pPr algn="ctr"/>
            <a:r>
              <a:rPr lang="en-US" dirty="0"/>
              <a:t>2020-2025.</a:t>
            </a:r>
            <a:endParaRPr lang="en-US" b="1" dirty="0"/>
          </a:p>
        </p:txBody>
      </p:sp>
      <p:sp>
        <p:nvSpPr>
          <p:cNvPr id="5" name="Title 4"/>
          <p:cNvSpPr>
            <a:spLocks noGrp="1"/>
          </p:cNvSpPr>
          <p:nvPr>
            <p:ph type="title"/>
          </p:nvPr>
        </p:nvSpPr>
        <p:spPr>
          <a:xfrm>
            <a:off x="609600" y="274638"/>
            <a:ext cx="10972800" cy="1143000"/>
          </a:xfrm>
        </p:spPr>
        <p:txBody>
          <a:bodyPr>
            <a:normAutofit fontScale="90000"/>
          </a:bodyPr>
          <a:lstStyle/>
          <a:p>
            <a:br>
              <a:rPr lang="en-US" dirty="0"/>
            </a:br>
            <a:br>
              <a:rPr lang="en-US" dirty="0"/>
            </a:br>
            <a:br>
              <a:rPr lang="en-US" dirty="0"/>
            </a:br>
            <a:r>
              <a:rPr lang="en-US" sz="4000" dirty="0">
                <a:latin typeface="Arial" panose="020B0604020202020204" pitchFamily="34" charset="0"/>
                <a:cs typeface="Arial" panose="020B0604020202020204" pitchFamily="34" charset="0"/>
              </a:rPr>
              <a:t>Age-appropriate Meals and Snacks for Children in Child Care Settings</a:t>
            </a:r>
          </a:p>
        </p:txBody>
      </p:sp>
      <p:grpSp>
        <p:nvGrpSpPr>
          <p:cNvPr id="417" name="plum"/>
          <p:cNvGrpSpPr/>
          <p:nvPr/>
        </p:nvGrpSpPr>
        <p:grpSpPr>
          <a:xfrm>
            <a:off x="5029200" y="2333197"/>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3657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3200" dirty="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971800"/>
            <a:ext cx="1793886" cy="32686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274638"/>
            <a:ext cx="10972800" cy="1143000"/>
          </a:xfrm>
          <a:noFill/>
        </p:spPr>
        <p:txBody>
          <a:bodyPr>
            <a:normAutofit/>
          </a:bodyPr>
          <a:lstStyle/>
          <a:p>
            <a:r>
              <a:rPr lang="en-US" sz="3600" dirty="0">
                <a:solidFill>
                  <a:srgbClr val="F78A28"/>
                </a:solidFill>
                <a:latin typeface="Arial" panose="020B0604020202020204" pitchFamily="34" charset="0"/>
                <a:cs typeface="Arial" panose="020B0604020202020204" pitchFamily="34" charset="0"/>
              </a:rPr>
              <a:t>Grains</a:t>
            </a:r>
          </a:p>
        </p:txBody>
      </p:sp>
      <p:sp>
        <p:nvSpPr>
          <p:cNvPr id="6" name="Content Placeholder 5"/>
          <p:cNvSpPr>
            <a:spLocks noGrp="1"/>
          </p:cNvSpPr>
          <p:nvPr>
            <p:ph idx="1"/>
          </p:nvPr>
        </p:nvSpPr>
        <p:spPr>
          <a:xfrm>
            <a:off x="1371600" y="1417638"/>
            <a:ext cx="9144000" cy="4583113"/>
          </a:xfrm>
        </p:spPr>
        <p:txBody>
          <a:bodyPr>
            <a:normAutofit/>
          </a:bodyPr>
          <a:lstStyle/>
          <a:p>
            <a:pPr marL="457200" indent="-457200"/>
            <a:r>
              <a:rPr lang="en-US" sz="2800" dirty="0">
                <a:latin typeface="Arial" panose="020B0604020202020204" pitchFamily="34" charset="0"/>
                <a:cs typeface="Arial" panose="020B0604020202020204" pitchFamily="34" charset="0"/>
              </a:rPr>
              <a:t>Grains provide many important nutrients, vitamins, and minerals for growing children.</a:t>
            </a:r>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marL="457200" indent="-457200"/>
            <a:r>
              <a:rPr lang="en-US" sz="2800" dirty="0">
                <a:latin typeface="Arial" panose="020B0604020202020204" pitchFamily="34" charset="0"/>
                <a:cs typeface="Arial" panose="020B0604020202020204" pitchFamily="34" charset="0"/>
              </a:rPr>
              <a:t>Eating whole grains reduces the risk of heart disease and helps children of all ages grow at a healthy weight and avoid constipation. </a:t>
            </a:r>
          </a:p>
          <a:p>
            <a:pPr marL="457200" indent="-457200"/>
            <a:r>
              <a:rPr lang="en-US" sz="2800" dirty="0">
                <a:latin typeface="Arial" panose="020B0604020202020204" pitchFamily="34" charset="0"/>
                <a:cs typeface="Arial" panose="020B0604020202020204" pitchFamily="34" charset="0"/>
              </a:rPr>
              <a:t>Pasta, cereal, bread, tortillas, and other baked goods are made using grains.</a:t>
            </a:r>
          </a:p>
          <a:p>
            <a:pPr marL="457200" indent="-457200"/>
            <a:r>
              <a:rPr lang="en-US" sz="2800" dirty="0">
                <a:latin typeface="Arial" panose="020B0604020202020204" pitchFamily="34" charset="0"/>
                <a:cs typeface="Arial" panose="020B0604020202020204" pitchFamily="34" charset="0"/>
              </a:rPr>
              <a:t>Rice, oats, corn, wheat, barley, quinoa, millet, and </a:t>
            </a:r>
            <a:r>
              <a:rPr lang="en-US" sz="2800" dirty="0" err="1">
                <a:latin typeface="Arial" panose="020B0604020202020204" pitchFamily="34" charset="0"/>
                <a:cs typeface="Arial" panose="020B0604020202020204" pitchFamily="34" charset="0"/>
              </a:rPr>
              <a:t>kamut</a:t>
            </a:r>
            <a:r>
              <a:rPr lang="en-US" sz="2800" dirty="0">
                <a:latin typeface="Arial" panose="020B0604020202020204" pitchFamily="34" charset="0"/>
                <a:cs typeface="Arial" panose="020B0604020202020204" pitchFamily="34" charset="0"/>
              </a:rPr>
              <a:t> are examples of  grains. </a:t>
            </a:r>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2492"/>
            <a:ext cx="3356706" cy="707886"/>
          </a:xfrm>
          <a:prstGeom prst="rect">
            <a:avLst/>
          </a:prstGeom>
          <a:noFill/>
        </p:spPr>
        <p:txBody>
          <a:bodyPr wrap="square" rtlCol="0">
            <a:spAutoFit/>
          </a:bodyPr>
          <a:lstStyle/>
          <a:p>
            <a:r>
              <a:rPr lang="en-US" sz="4000" b="1" dirty="0">
                <a:solidFill>
                  <a:schemeClr val="bg1"/>
                </a:solidFill>
              </a:rPr>
              <a:t>Grains</a:t>
            </a:r>
          </a:p>
        </p:txBody>
      </p:sp>
      <p:sp>
        <p:nvSpPr>
          <p:cNvPr id="4" name="Content Placeholder 3"/>
          <p:cNvSpPr>
            <a:spLocks noGrp="1"/>
          </p:cNvSpPr>
          <p:nvPr>
            <p:ph sz="half" idx="1"/>
          </p:nvPr>
        </p:nvSpPr>
        <p:spPr>
          <a:xfrm>
            <a:off x="592138" y="1370875"/>
            <a:ext cx="5884862" cy="4525963"/>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Serve</a:t>
            </a:r>
          </a:p>
          <a:p>
            <a:r>
              <a:rPr lang="en-US" sz="3200" dirty="0">
                <a:latin typeface="Arial" panose="020B0604020202020204" pitchFamily="34" charset="0"/>
                <a:cs typeface="Arial" panose="020B0604020202020204" pitchFamily="34" charset="0"/>
              </a:rPr>
              <a:t>Whole Grain or multi-grain bread</a:t>
            </a:r>
          </a:p>
          <a:p>
            <a:r>
              <a:rPr lang="en-US" sz="3200" dirty="0">
                <a:latin typeface="Arial" panose="020B0604020202020204" pitchFamily="34" charset="0"/>
                <a:cs typeface="Arial" panose="020B0604020202020204" pitchFamily="34" charset="0"/>
              </a:rPr>
              <a:t>Brown rice, barley</a:t>
            </a:r>
          </a:p>
          <a:p>
            <a:r>
              <a:rPr lang="en-US" sz="3200" dirty="0">
                <a:latin typeface="Arial" panose="020B0604020202020204" pitchFamily="34" charset="0"/>
                <a:cs typeface="Arial" panose="020B0604020202020204" pitchFamily="34" charset="0"/>
              </a:rPr>
              <a:t>Whole wheat or corn tortillas</a:t>
            </a:r>
          </a:p>
          <a:p>
            <a:r>
              <a:rPr lang="en-US" sz="3200" dirty="0">
                <a:latin typeface="Arial" panose="020B0604020202020204" pitchFamily="34" charset="0"/>
                <a:cs typeface="Arial" panose="020B0604020202020204" pitchFamily="34" charset="0"/>
              </a:rPr>
              <a:t>Whole wheat pasta </a:t>
            </a:r>
          </a:p>
          <a:p>
            <a:r>
              <a:rPr lang="en-US" sz="3200" dirty="0">
                <a:latin typeface="Arial" panose="020B0604020202020204" pitchFamily="34" charset="0"/>
                <a:cs typeface="Arial" panose="020B0604020202020204" pitchFamily="34" charset="0"/>
              </a:rPr>
              <a:t>Oatmeal</a:t>
            </a:r>
          </a:p>
          <a:p>
            <a:r>
              <a:rPr lang="en-US" sz="3200" dirty="0">
                <a:latin typeface="Arial" panose="020B0604020202020204" pitchFamily="34" charset="0"/>
                <a:cs typeface="Arial" panose="020B0604020202020204" pitchFamily="34" charset="0"/>
              </a:rPr>
              <a:t>Quinoa</a:t>
            </a:r>
          </a:p>
          <a:p>
            <a:endParaRPr lang="en-US" sz="3200" dirty="0">
              <a:latin typeface="Arial" panose="020B0604020202020204" pitchFamily="34" charset="0"/>
              <a:cs typeface="Arial" panose="020B0604020202020204" pitchFamily="34" charset="0"/>
            </a:endParaRPr>
          </a:p>
        </p:txBody>
      </p:sp>
      <p:sp>
        <p:nvSpPr>
          <p:cNvPr id="8" name="Content Placeholder 7"/>
          <p:cNvSpPr>
            <a:spLocks noGrp="1"/>
          </p:cNvSpPr>
          <p:nvPr>
            <p:ph sz="half" idx="4294967295"/>
          </p:nvPr>
        </p:nvSpPr>
        <p:spPr>
          <a:xfrm>
            <a:off x="6705600" y="1370875"/>
            <a:ext cx="5105400" cy="4525963"/>
          </a:xfrm>
        </p:spPr>
        <p:txBody>
          <a:bodyPr/>
          <a:lstStyle/>
          <a:p>
            <a:pPr marL="0" indent="0">
              <a:buNone/>
            </a:pPr>
            <a:r>
              <a:rPr lang="en-US" sz="3200" dirty="0">
                <a:solidFill>
                  <a:srgbClr val="D90F81"/>
                </a:solidFill>
                <a:latin typeface="Arial" panose="020B0604020202020204" pitchFamily="34" charset="0"/>
                <a:cs typeface="Arial" panose="020B0604020202020204" pitchFamily="34" charset="0"/>
              </a:rPr>
              <a:t>Avoid or Limit</a:t>
            </a:r>
            <a:endParaRPr lang="en-US" dirty="0">
              <a:latin typeface="Arial" panose="020B0604020202020204" pitchFamily="34" charset="0"/>
              <a:cs typeface="Arial" panose="020B0604020202020204" pitchFamily="34" charset="0"/>
            </a:endParaRPr>
          </a:p>
          <a:p>
            <a:r>
              <a:rPr lang="en-US" dirty="0">
                <a:solidFill>
                  <a:schemeClr val="accent4"/>
                </a:solidFill>
                <a:latin typeface="Arial" panose="020B0604020202020204" pitchFamily="34" charset="0"/>
                <a:cs typeface="Arial" panose="020B0604020202020204" pitchFamily="34" charset="0"/>
              </a:rPr>
              <a:t>White or enriched bread</a:t>
            </a:r>
          </a:p>
          <a:p>
            <a:r>
              <a:rPr lang="en-US" dirty="0">
                <a:solidFill>
                  <a:schemeClr val="accent4"/>
                </a:solidFill>
                <a:latin typeface="Arial" panose="020B0604020202020204" pitchFamily="34" charset="0"/>
                <a:cs typeface="Arial" panose="020B0604020202020204" pitchFamily="34" charset="0"/>
              </a:rPr>
              <a:t>White rice</a:t>
            </a:r>
          </a:p>
          <a:p>
            <a:r>
              <a:rPr lang="en-US" dirty="0">
                <a:solidFill>
                  <a:schemeClr val="accent4"/>
                </a:solidFill>
                <a:latin typeface="Arial" panose="020B0604020202020204" pitchFamily="34" charset="0"/>
                <a:cs typeface="Arial" panose="020B0604020202020204" pitchFamily="34" charset="0"/>
              </a:rPr>
              <a:t>Flour tortillas</a:t>
            </a:r>
          </a:p>
          <a:p>
            <a:r>
              <a:rPr lang="en-US" dirty="0">
                <a:solidFill>
                  <a:schemeClr val="accent4"/>
                </a:solidFill>
                <a:latin typeface="Arial" panose="020B0604020202020204" pitchFamily="34" charset="0"/>
                <a:cs typeface="Arial" panose="020B0604020202020204" pitchFamily="34" charset="0"/>
              </a:rPr>
              <a:t>Pasta or noodles made from white flour</a:t>
            </a:r>
          </a:p>
          <a:p>
            <a:endParaRPr lang="en-US" dirty="0"/>
          </a:p>
        </p:txBody>
      </p:sp>
      <p:sp>
        <p:nvSpPr>
          <p:cNvPr id="3" name="Text Placeholder 2"/>
          <p:cNvSpPr>
            <a:spLocks noGrp="1"/>
          </p:cNvSpPr>
          <p:nvPr>
            <p:ph type="body" idx="4294967295"/>
          </p:nvPr>
        </p:nvSpPr>
        <p:spPr>
          <a:xfrm>
            <a:off x="798368" y="549389"/>
            <a:ext cx="10403032" cy="823913"/>
          </a:xfrm>
        </p:spPr>
        <p:txBody>
          <a:bodyPr>
            <a:noAutofit/>
          </a:bodyPr>
          <a:lstStyle/>
          <a:p>
            <a:pPr marL="0" indent="0" algn="ctr">
              <a:buNone/>
            </a:pPr>
            <a:r>
              <a:rPr lang="en-US" sz="3600" dirty="0">
                <a:solidFill>
                  <a:srgbClr val="F78A28"/>
                </a:solidFill>
                <a:latin typeface="Arial" panose="020B0604020202020204" pitchFamily="34" charset="0"/>
                <a:cs typeface="Arial" panose="020B0604020202020204" pitchFamily="34" charset="0"/>
              </a:rPr>
              <a:t>Serve Whole Grains</a:t>
            </a:r>
          </a:p>
        </p:txBody>
      </p:sp>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A4AD-E4FF-4617-AB43-E68BFA57C2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Healthy Choices for Fats</a:t>
            </a:r>
          </a:p>
        </p:txBody>
      </p:sp>
      <p:sp>
        <p:nvSpPr>
          <p:cNvPr id="5" name="Content Placeholder 4">
            <a:extLst>
              <a:ext uri="{FF2B5EF4-FFF2-40B4-BE49-F238E27FC236}">
                <a16:creationId xmlns:a16="http://schemas.microsoft.com/office/drawing/2014/main" id="{B02DB368-3C94-4026-9E48-9184A4924A68}"/>
              </a:ext>
            </a:extLst>
          </p:cNvPr>
          <p:cNvSpPr>
            <a:spLocks noGrp="1"/>
          </p:cNvSpPr>
          <p:nvPr>
            <p:ph sz="half" idx="4294967295"/>
          </p:nvPr>
        </p:nvSpPr>
        <p:spPr>
          <a:xfrm>
            <a:off x="6197600" y="1600201"/>
            <a:ext cx="5384800" cy="4525963"/>
          </a:xfrm>
        </p:spPr>
        <p:txBody>
          <a:bodyPr/>
          <a:lstStyle/>
          <a:p>
            <a:r>
              <a:rPr lang="en-US" sz="2800" dirty="0">
                <a:latin typeface="Arial" panose="020B0604020202020204" pitchFamily="34" charset="0"/>
                <a:ea typeface="Calibri" panose="020F0502020204030204" pitchFamily="34" charset="0"/>
              </a:rPr>
              <a:t>O</a:t>
            </a:r>
            <a:r>
              <a:rPr lang="en-US" sz="2800" dirty="0">
                <a:effectLst/>
                <a:latin typeface="Arial" panose="020B0604020202020204" pitchFamily="34" charset="0"/>
                <a:ea typeface="Calibri" panose="020F0502020204030204" pitchFamily="34" charset="0"/>
              </a:rPr>
              <a:t>ils in seafood, nuts</a:t>
            </a:r>
          </a:p>
          <a:p>
            <a:r>
              <a:rPr lang="en-US" sz="2800" dirty="0">
                <a:effectLst/>
                <a:latin typeface="Arial" panose="020B0604020202020204" pitchFamily="34" charset="0"/>
                <a:ea typeface="Calibri" panose="020F0502020204030204" pitchFamily="34" charset="0"/>
              </a:rPr>
              <a:t>Vegetable oils like olive oil, canola oil, corn oil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chemeClr val="accent4"/>
                </a:solidFill>
                <a:latin typeface="Arial" panose="020B0604020202020204" pitchFamily="34" charset="0"/>
                <a:cs typeface="Arial" panose="020B0604020202020204" pitchFamily="34" charset="0"/>
              </a:rPr>
              <a:t>Avoid solid fats like butter and lard</a:t>
            </a:r>
          </a:p>
        </p:txBody>
      </p:sp>
      <p:pic>
        <p:nvPicPr>
          <p:cNvPr id="4" name="Picture 3" descr="A bowl of nuts avocado and fish on a table&#10;&#10;Description automatically generated">
            <a:extLst>
              <a:ext uri="{FF2B5EF4-FFF2-40B4-BE49-F238E27FC236}">
                <a16:creationId xmlns:a16="http://schemas.microsoft.com/office/drawing/2014/main" id="{B92A307C-6730-866A-42A6-75E48C42741B}"/>
              </a:ext>
            </a:extLst>
          </p:cNvPr>
          <p:cNvPicPr>
            <a:picLocks noChangeAspect="1"/>
          </p:cNvPicPr>
          <p:nvPr/>
        </p:nvPicPr>
        <p:blipFill rotWithShape="1">
          <a:blip r:embed="rId3">
            <a:extLst>
              <a:ext uri="{28A0092B-C50C-407E-A947-70E740481C1C}">
                <a14:useLocalDpi xmlns:a14="http://schemas.microsoft.com/office/drawing/2010/main" val="0"/>
              </a:ext>
            </a:extLst>
          </a:blip>
          <a:srcRect l="13194" t="6666"/>
          <a:stretch/>
        </p:blipFill>
        <p:spPr>
          <a:xfrm>
            <a:off x="609600" y="1600201"/>
            <a:ext cx="5188258" cy="3695700"/>
          </a:xfrm>
          <a:prstGeom prst="rect">
            <a:avLst/>
          </a:prstGeom>
        </p:spPr>
      </p:pic>
    </p:spTree>
    <p:extLst>
      <p:ext uri="{BB962C8B-B14F-4D97-AF65-F5344CB8AC3E}">
        <p14:creationId xmlns:p14="http://schemas.microsoft.com/office/powerpoint/2010/main" val="197339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447800"/>
          </a:xfrm>
          <a:solidFill>
            <a:srgbClr val="003473"/>
          </a:solidFill>
        </p:spPr>
        <p:txBody>
          <a:bodyPr>
            <a:normAutofit/>
          </a:bodyPr>
          <a:lstStyle/>
          <a:p>
            <a:r>
              <a:rPr lang="en-US" sz="3600" dirty="0">
                <a:solidFill>
                  <a:srgbClr val="8DC63F"/>
                </a:solidFill>
                <a:latin typeface="Arial" panose="020B0604020202020204" pitchFamily="34" charset="0"/>
                <a:cs typeface="Arial" panose="020B0604020202020204" pitchFamily="34" charset="0"/>
              </a:rPr>
              <a:t>Vegetables</a:t>
            </a:r>
          </a:p>
        </p:txBody>
      </p:sp>
      <p:sp>
        <p:nvSpPr>
          <p:cNvPr id="5" name="Content Placeholder 4"/>
          <p:cNvSpPr>
            <a:spLocks noGrp="1"/>
          </p:cNvSpPr>
          <p:nvPr>
            <p:ph idx="1"/>
          </p:nvPr>
        </p:nvSpPr>
        <p:spPr>
          <a:xfrm>
            <a:off x="457200" y="2133600"/>
            <a:ext cx="6934200" cy="3505200"/>
          </a:xfrm>
        </p:spPr>
        <p:txBody>
          <a:bodyPr/>
          <a:lstStyle/>
          <a:p>
            <a:r>
              <a:rPr lang="en-US" sz="2800" dirty="0">
                <a:latin typeface="Arial" panose="020B0604020202020204" pitchFamily="34" charset="0"/>
                <a:cs typeface="Arial" panose="020B0604020202020204" pitchFamily="34" charset="0"/>
              </a:rPr>
              <a:t>Provide minerals, vitamins, and other nutrients to support children’s rapid growth and development.</a:t>
            </a:r>
          </a:p>
          <a:p>
            <a:r>
              <a:rPr lang="en-US" sz="2800" dirty="0">
                <a:latin typeface="Arial" panose="020B0604020202020204" pitchFamily="34" charset="0"/>
                <a:ea typeface="Adobe Gothic Std B" panose="020B0800000000000000" pitchFamily="34" charset="-128"/>
                <a:cs typeface="Arial" panose="020B0604020202020204" pitchFamily="34" charset="0"/>
              </a:rPr>
              <a:t>Diets rich in vegetables have been shown to reduce the risks of heart disease, stroke, and certain cancers.</a:t>
            </a:r>
            <a:endParaRPr lang="en-US" sz="2800" dirty="0">
              <a:latin typeface="Arial" panose="020B0604020202020204" pitchFamily="34" charset="0"/>
              <a:cs typeface="Arial" panose="020B0604020202020204" pitchFamily="34" charset="0"/>
            </a:endParaRPr>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0FAE2789-7BFF-44A6-8FC0-814F4E22DB13}" type="datetime1">
              <a:rPr lang="en-US" smtClean="0"/>
              <a:t>7/17/2024</a:t>
            </a:fld>
            <a:endParaRPr lang="en-US" dirty="0"/>
          </a:p>
        </p:txBody>
      </p:sp>
      <p:pic>
        <p:nvPicPr>
          <p:cNvPr id="6" name="Picture 5" descr="A child holding a pea pod&#10;&#10;Description automatically generated">
            <a:extLst>
              <a:ext uri="{FF2B5EF4-FFF2-40B4-BE49-F238E27FC236}">
                <a16:creationId xmlns:a16="http://schemas.microsoft.com/office/drawing/2014/main" id="{FABC810E-70F4-D1D7-FF2B-58686896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160" y="2214424"/>
            <a:ext cx="4123600" cy="3343552"/>
          </a:xfrm>
          <a:prstGeom prst="rect">
            <a:avLst/>
          </a:prstGeom>
        </p:spPr>
      </p:pic>
    </p:spTree>
    <p:custDataLst>
      <p:tags r:id="rId1"/>
    </p:custDataLst>
    <p:extLst>
      <p:ext uri="{BB962C8B-B14F-4D97-AF65-F5344CB8AC3E}">
        <p14:creationId xmlns:p14="http://schemas.microsoft.com/office/powerpoint/2010/main" val="20139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447800"/>
          </a:xfrm>
          <a:solidFill>
            <a:srgbClr val="003473"/>
          </a:solidFill>
        </p:spPr>
        <p:txBody>
          <a:bodyPr>
            <a:normAutofit/>
          </a:bodyPr>
          <a:lstStyle/>
          <a:p>
            <a:r>
              <a:rPr lang="en-US" sz="3600" dirty="0">
                <a:solidFill>
                  <a:srgbClr val="8DC63F"/>
                </a:solidFill>
                <a:latin typeface="Arial" panose="020B0604020202020204" pitchFamily="34" charset="0"/>
                <a:cs typeface="Arial" panose="020B0604020202020204" pitchFamily="34" charset="0"/>
              </a:rPr>
              <a:t>Vegetables</a:t>
            </a:r>
          </a:p>
        </p:txBody>
      </p:sp>
      <p:sp>
        <p:nvSpPr>
          <p:cNvPr id="5" name="Content Placeholder 4"/>
          <p:cNvSpPr>
            <a:spLocks noGrp="1"/>
          </p:cNvSpPr>
          <p:nvPr>
            <p:ph idx="1"/>
          </p:nvPr>
        </p:nvSpPr>
        <p:spPr>
          <a:xfrm>
            <a:off x="685800" y="2133600"/>
            <a:ext cx="5715000" cy="3505200"/>
          </a:xfrm>
        </p:spPr>
        <p:txBody>
          <a:bodyPr/>
          <a:lstStyle/>
          <a:p>
            <a:r>
              <a:rPr lang="en-US" sz="2800" dirty="0">
                <a:latin typeface="Arial" panose="020B0604020202020204" pitchFamily="34" charset="0"/>
                <a:cs typeface="Arial" panose="020B0604020202020204" pitchFamily="34" charset="0"/>
              </a:rPr>
              <a:t>Vegetables can be served fresh, frozen, or canned (all with no added salt, fat, or sugar)</a:t>
            </a:r>
          </a:p>
          <a:p>
            <a:r>
              <a:rPr lang="en-US" sz="2800" dirty="0">
                <a:latin typeface="Arial" panose="020B0604020202020204" pitchFamily="34" charset="0"/>
                <a:cs typeface="Arial" panose="020B0604020202020204" pitchFamily="34" charset="0"/>
              </a:rPr>
              <a:t>For commercially prepared vegetables, the first ingredient should be the vegetable</a:t>
            </a:r>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0FAE2789-7BFF-44A6-8FC0-814F4E22DB13}" type="datetime1">
              <a:rPr lang="en-US" smtClean="0"/>
              <a:t>7/17/2024</a:t>
            </a:fld>
            <a:endParaRPr lang="en-US" dirty="0"/>
          </a:p>
        </p:txBody>
      </p:sp>
      <p:pic>
        <p:nvPicPr>
          <p:cNvPr id="6" name="Picture 5" descr="A group of bags of frozen food&#10;&#10;Description automatically generated">
            <a:extLst>
              <a:ext uri="{FF2B5EF4-FFF2-40B4-BE49-F238E27FC236}">
                <a16:creationId xmlns:a16="http://schemas.microsoft.com/office/drawing/2014/main" id="{3E816CA3-2351-87C3-B724-D1E02AEFC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057400"/>
            <a:ext cx="5372100" cy="3581400"/>
          </a:xfrm>
          <a:prstGeom prst="rect">
            <a:avLst/>
          </a:prstGeom>
        </p:spPr>
      </p:pic>
    </p:spTree>
    <p:custDataLst>
      <p:tags r:id="rId1"/>
    </p:custDataLst>
    <p:extLst>
      <p:ext uri="{BB962C8B-B14F-4D97-AF65-F5344CB8AC3E}">
        <p14:creationId xmlns:p14="http://schemas.microsoft.com/office/powerpoint/2010/main" val="395752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15800" cy="1447800"/>
          </a:xfrm>
          <a:solidFill>
            <a:srgbClr val="003473"/>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Quiz</a:t>
            </a:r>
          </a:p>
        </p:txBody>
      </p:sp>
      <p:sp>
        <p:nvSpPr>
          <p:cNvPr id="33" name="Content Placeholder 32"/>
          <p:cNvSpPr>
            <a:spLocks noGrp="1"/>
          </p:cNvSpPr>
          <p:nvPr>
            <p:ph idx="1"/>
          </p:nvPr>
        </p:nvSpPr>
        <p:spPr>
          <a:xfrm>
            <a:off x="685800" y="1600201"/>
            <a:ext cx="10896600" cy="4190999"/>
          </a:xfrm>
        </p:spPr>
        <p:txBody>
          <a:bodyPr>
            <a:normAutofit fontScale="47500" lnSpcReduction="20000"/>
          </a:bodyPr>
          <a:lstStyle/>
          <a:p>
            <a:pPr marL="0" indent="0">
              <a:buNone/>
            </a:pPr>
            <a:r>
              <a:rPr lang="en-US" sz="4400" b="1" u="sng" dirty="0">
                <a:latin typeface="Arial" panose="020B0604020202020204" pitchFamily="34" charset="0"/>
                <a:cs typeface="Arial" panose="020B0604020202020204" pitchFamily="34" charset="0"/>
              </a:rPr>
              <a:t>Question: </a:t>
            </a:r>
            <a:r>
              <a:rPr lang="en-US" sz="4400" dirty="0">
                <a:latin typeface="Arial" panose="020B0604020202020204" pitchFamily="34" charset="0"/>
                <a:cs typeface="Arial" panose="020B0604020202020204" pitchFamily="34" charset="0"/>
              </a:rPr>
              <a:t>Why is it important to eat vegetables?</a:t>
            </a:r>
          </a:p>
          <a:p>
            <a:pPr marL="0" indent="0">
              <a:buNone/>
            </a:pPr>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A.) </a:t>
            </a:r>
            <a:r>
              <a:rPr lang="en-US" sz="4400" dirty="0">
                <a:latin typeface="Arial" panose="020B0604020202020204" pitchFamily="34" charset="0"/>
                <a:cs typeface="Arial" panose="020B0604020202020204" pitchFamily="34" charset="0"/>
              </a:rPr>
              <a:t>Vegetables are important because they contain many nutrients, vitamins, and minerals that will help children grow. </a:t>
            </a:r>
          </a:p>
          <a:p>
            <a:pPr marL="0" indent="0">
              <a:buNone/>
            </a:pPr>
            <a:r>
              <a:rPr lang="en-US" sz="4400" dirty="0">
                <a:latin typeface="Arial" panose="020B0604020202020204" pitchFamily="34" charset="0"/>
                <a:ea typeface="Adobe Gothic Std B" panose="020B0800000000000000" pitchFamily="34" charset="-128"/>
                <a:cs typeface="Arial" panose="020B0604020202020204" pitchFamily="34" charset="0"/>
              </a:rPr>
              <a:t> </a:t>
            </a: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B.) </a:t>
            </a:r>
            <a:r>
              <a:rPr lang="en-US" sz="4400" dirty="0">
                <a:latin typeface="Arial" panose="020B0604020202020204" pitchFamily="34" charset="0"/>
                <a:cs typeface="Arial" panose="020B0604020202020204" pitchFamily="34" charset="0"/>
              </a:rPr>
              <a:t>Eating vegetables in the diet can help children develop healthy eating patterns that can last a lifetime.  </a:t>
            </a:r>
          </a:p>
          <a:p>
            <a:endParaRPr lang="en-US" sz="4400" dirty="0">
              <a:latin typeface="Arial" panose="020B0604020202020204" pitchFamily="34" charset="0"/>
              <a:ea typeface="Adobe Gothic Std B" panose="020B0800000000000000" pitchFamily="34" charset="-128"/>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C.) </a:t>
            </a:r>
            <a:r>
              <a:rPr lang="en-US" sz="4400" dirty="0">
                <a:latin typeface="Arial" panose="020B0604020202020204" pitchFamily="34" charset="0"/>
                <a:cs typeface="Arial" panose="020B0604020202020204" pitchFamily="34" charset="0"/>
              </a:rPr>
              <a:t>Trying a wide variety of vegetables, textures, and colors can help develop sensory skills.</a:t>
            </a:r>
          </a:p>
          <a:p>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D.) </a:t>
            </a:r>
            <a:r>
              <a:rPr lang="en-US" sz="4400" dirty="0">
                <a:latin typeface="Arial" panose="020B0604020202020204" pitchFamily="34" charset="0"/>
                <a:cs typeface="Arial" panose="020B0604020202020204" pitchFamily="34" charset="0"/>
              </a:rPr>
              <a:t>All the above</a:t>
            </a:r>
          </a:p>
          <a:p>
            <a:pPr marL="0" indent="0">
              <a:buNone/>
            </a:pPr>
            <a:r>
              <a:rPr lang="en-US" dirty="0"/>
              <a:t> </a:t>
            </a:r>
          </a:p>
          <a:p>
            <a:endParaRPr lang="en-US" dirty="0"/>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04E7BC4D-5B93-410C-A3E1-AA3BC5D173C8}" type="datetime1">
              <a:rPr lang="en-US" smtClean="0"/>
              <a:t>7/17/2024</a:t>
            </a:fld>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15800" cy="1447800"/>
          </a:xfrm>
          <a:solidFill>
            <a:srgbClr val="003473"/>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Quiz</a:t>
            </a:r>
          </a:p>
        </p:txBody>
      </p:sp>
      <p:sp>
        <p:nvSpPr>
          <p:cNvPr id="33" name="Content Placeholder 32"/>
          <p:cNvSpPr>
            <a:spLocks noGrp="1"/>
          </p:cNvSpPr>
          <p:nvPr>
            <p:ph idx="1"/>
          </p:nvPr>
        </p:nvSpPr>
        <p:spPr>
          <a:xfrm>
            <a:off x="685800" y="1600201"/>
            <a:ext cx="10896600" cy="4190999"/>
          </a:xfrm>
        </p:spPr>
        <p:txBody>
          <a:bodyPr>
            <a:normAutofit fontScale="47500" lnSpcReduction="20000"/>
          </a:bodyPr>
          <a:lstStyle/>
          <a:p>
            <a:pPr marL="0" indent="0">
              <a:buNone/>
            </a:pPr>
            <a:r>
              <a:rPr lang="en-US" sz="4400" b="1" u="sng" dirty="0">
                <a:latin typeface="Arial" panose="020B0604020202020204" pitchFamily="34" charset="0"/>
                <a:cs typeface="Arial" panose="020B0604020202020204" pitchFamily="34" charset="0"/>
              </a:rPr>
              <a:t>Question: </a:t>
            </a:r>
            <a:r>
              <a:rPr lang="en-US" sz="4400" dirty="0">
                <a:latin typeface="Arial" panose="020B0604020202020204" pitchFamily="34" charset="0"/>
                <a:cs typeface="Arial" panose="020B0604020202020204" pitchFamily="34" charset="0"/>
              </a:rPr>
              <a:t>Why is it important to eat vegetables?</a:t>
            </a:r>
          </a:p>
          <a:p>
            <a:pPr marL="0" indent="0">
              <a:buNone/>
            </a:pPr>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A.) </a:t>
            </a:r>
            <a:r>
              <a:rPr lang="en-US" sz="4400" dirty="0">
                <a:latin typeface="Arial" panose="020B0604020202020204" pitchFamily="34" charset="0"/>
                <a:cs typeface="Arial" panose="020B0604020202020204" pitchFamily="34" charset="0"/>
              </a:rPr>
              <a:t>Vegetables are important because they contain many nutrients, vitamins, and minerals that will help children grow. </a:t>
            </a:r>
          </a:p>
          <a:p>
            <a:pPr marL="0" indent="0">
              <a:buNone/>
            </a:pPr>
            <a:r>
              <a:rPr lang="en-US" sz="4400" dirty="0">
                <a:latin typeface="Arial" panose="020B0604020202020204" pitchFamily="34" charset="0"/>
                <a:ea typeface="Adobe Gothic Std B" panose="020B0800000000000000" pitchFamily="34" charset="-128"/>
                <a:cs typeface="Arial" panose="020B0604020202020204" pitchFamily="34" charset="0"/>
              </a:rPr>
              <a:t> </a:t>
            </a: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B.) </a:t>
            </a:r>
            <a:r>
              <a:rPr lang="en-US" sz="4400" dirty="0">
                <a:latin typeface="Arial" panose="020B0604020202020204" pitchFamily="34" charset="0"/>
                <a:cs typeface="Arial" panose="020B0604020202020204" pitchFamily="34" charset="0"/>
              </a:rPr>
              <a:t>Eating vegetables in the diet can help children develop healthy eating patterns that can last a lifetime.  </a:t>
            </a:r>
          </a:p>
          <a:p>
            <a:endParaRPr lang="en-US" sz="4400" dirty="0">
              <a:latin typeface="Arial" panose="020B0604020202020204" pitchFamily="34" charset="0"/>
              <a:ea typeface="Adobe Gothic Std B" panose="020B0800000000000000" pitchFamily="34" charset="-128"/>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C.) </a:t>
            </a:r>
            <a:r>
              <a:rPr lang="en-US" sz="4400" dirty="0">
                <a:latin typeface="Arial" panose="020B0604020202020204" pitchFamily="34" charset="0"/>
                <a:cs typeface="Arial" panose="020B0604020202020204" pitchFamily="34" charset="0"/>
              </a:rPr>
              <a:t>Trying a wide variety of vegetables, textures, and colors can help develop sensory skills.</a:t>
            </a:r>
          </a:p>
          <a:p>
            <a:endParaRPr lang="en-US" sz="4400" dirty="0">
              <a:latin typeface="Arial" panose="020B0604020202020204" pitchFamily="34" charset="0"/>
              <a:cs typeface="Arial" panose="020B0604020202020204" pitchFamily="34" charset="0"/>
            </a:endParaRPr>
          </a:p>
          <a:p>
            <a:pPr marL="0" indent="0">
              <a:buNone/>
            </a:pPr>
            <a:r>
              <a:rPr lang="en-US" sz="4400" b="1" dirty="0">
                <a:latin typeface="Arial" panose="020B0604020202020204" pitchFamily="34" charset="0"/>
                <a:ea typeface="Adobe Gothic Std B" panose="020B0800000000000000" pitchFamily="34" charset="-128"/>
                <a:cs typeface="Arial" panose="020B0604020202020204" pitchFamily="34" charset="0"/>
              </a:rPr>
              <a:t>D.) </a:t>
            </a:r>
            <a:r>
              <a:rPr lang="en-US" sz="4400" dirty="0">
                <a:latin typeface="Arial" panose="020B0604020202020204" pitchFamily="34" charset="0"/>
                <a:cs typeface="Arial" panose="020B0604020202020204" pitchFamily="34" charset="0"/>
              </a:rPr>
              <a:t>All the above</a:t>
            </a:r>
          </a:p>
          <a:p>
            <a:pPr marL="0" indent="0">
              <a:buNone/>
            </a:pPr>
            <a:r>
              <a:rPr lang="en-US" dirty="0"/>
              <a:t> </a:t>
            </a:r>
          </a:p>
          <a:p>
            <a:endParaRPr lang="en-US" dirty="0"/>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04E7BC4D-5B93-410C-A3E1-AA3BC5D173C8}" type="datetime1">
              <a:rPr lang="en-US" smtClean="0"/>
              <a:t>7/17/2024</a:t>
            </a:fld>
            <a:endParaRPr lang="en-US" dirty="0"/>
          </a:p>
        </p:txBody>
      </p:sp>
      <p:sp>
        <p:nvSpPr>
          <p:cNvPr id="4" name="Oval 3">
            <a:extLst>
              <a:ext uri="{FF2B5EF4-FFF2-40B4-BE49-F238E27FC236}">
                <a16:creationId xmlns:a16="http://schemas.microsoft.com/office/drawing/2014/main" id="{70209692-4BEC-29AA-DF94-1C43E339AC72}"/>
              </a:ext>
            </a:extLst>
          </p:cNvPr>
          <p:cNvSpPr/>
          <p:nvPr/>
        </p:nvSpPr>
        <p:spPr>
          <a:xfrm>
            <a:off x="381000" y="4724400"/>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89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3473"/>
                </a:solidFill>
                <a:latin typeface="Arial" panose="020B0604020202020204" pitchFamily="34" charset="0"/>
                <a:cs typeface="Arial" panose="020B0604020202020204" pitchFamily="34" charset="0"/>
              </a:rPr>
              <a:t>Why is good nutrition important for children?</a:t>
            </a:r>
          </a:p>
        </p:txBody>
      </p:sp>
      <p:sp>
        <p:nvSpPr>
          <p:cNvPr id="3" name="Content Placeholder 2"/>
          <p:cNvSpPr>
            <a:spLocks noGrp="1"/>
          </p:cNvSpPr>
          <p:nvPr>
            <p:ph sz="half" idx="1"/>
          </p:nvPr>
        </p:nvSpPr>
        <p:spPr/>
        <p:txBody>
          <a:bodyPr>
            <a:normAutofit fontScale="92500" lnSpcReduction="10000"/>
          </a:bodyPr>
          <a:lstStyle/>
          <a:p>
            <a:pPr lvl="0"/>
            <a:r>
              <a:rPr lang="en-US" sz="2600" dirty="0">
                <a:latin typeface="Arial" panose="020B0604020202020204" pitchFamily="34" charset="0"/>
                <a:cs typeface="Arial" panose="020B0604020202020204" pitchFamily="34" charset="0"/>
              </a:rPr>
              <a:t>Good nutrition is crucial to </a:t>
            </a:r>
            <a:r>
              <a:rPr lang="en-US" sz="2600" b="1" dirty="0">
                <a:latin typeface="Arial" panose="020B0604020202020204" pitchFamily="34" charset="0"/>
                <a:cs typeface="Arial" panose="020B0604020202020204" pitchFamily="34" charset="0"/>
              </a:rPr>
              <a:t>brain growth </a:t>
            </a:r>
            <a:r>
              <a:rPr lang="en-US" sz="2600" dirty="0">
                <a:latin typeface="Arial" panose="020B0604020202020204" pitchFamily="34" charset="0"/>
                <a:cs typeface="Arial" panose="020B0604020202020204" pitchFamily="34" charset="0"/>
              </a:rPr>
              <a:t>and development, especially in a child’s first few years.</a:t>
            </a:r>
          </a:p>
          <a:p>
            <a:pPr lvl="0"/>
            <a:r>
              <a:rPr lang="en-US" sz="2600" dirty="0">
                <a:latin typeface="Arial" panose="020B0604020202020204" pitchFamily="34" charset="0"/>
                <a:cs typeface="Arial" panose="020B0604020202020204" pitchFamily="34" charset="0"/>
              </a:rPr>
              <a:t>Children need </a:t>
            </a:r>
            <a:r>
              <a:rPr lang="en-US" sz="2600" b="1" dirty="0">
                <a:latin typeface="Arial" panose="020B0604020202020204" pitchFamily="34" charset="0"/>
                <a:cs typeface="Arial" panose="020B0604020202020204" pitchFamily="34" charset="0"/>
              </a:rPr>
              <a:t>nutrients </a:t>
            </a:r>
            <a:r>
              <a:rPr lang="en-US" sz="2600" dirty="0">
                <a:latin typeface="Arial" panose="020B0604020202020204" pitchFamily="34" charset="0"/>
                <a:cs typeface="Arial" panose="020B0604020202020204" pitchFamily="34" charset="0"/>
              </a:rPr>
              <a:t>found in healthy food and drinks to grow.</a:t>
            </a:r>
          </a:p>
          <a:p>
            <a:pPr lvl="0"/>
            <a:r>
              <a:rPr lang="en-US" sz="2600" dirty="0">
                <a:latin typeface="Arial" panose="020B0604020202020204" pitchFamily="34" charset="0"/>
                <a:cs typeface="Arial" panose="020B0604020202020204" pitchFamily="34" charset="0"/>
              </a:rPr>
              <a:t>Obesity, heart disease, liver disease, tooth decay, some kinds of cancer and other diseases are linked to an unhealthy diet.  </a:t>
            </a:r>
            <a:r>
              <a:rPr lang="en-US" sz="2600" b="1" dirty="0">
                <a:latin typeface="Arial" panose="020B0604020202020204" pitchFamily="34" charset="0"/>
                <a:cs typeface="Arial" panose="020B0604020202020204" pitchFamily="34" charset="0"/>
              </a:rPr>
              <a:t>It’s easier and less costly to prevent these diseases.  </a:t>
            </a:r>
          </a:p>
          <a:p>
            <a:endParaRPr lang="en-US" dirty="0"/>
          </a:p>
        </p:txBody>
      </p:sp>
      <p:sp>
        <p:nvSpPr>
          <p:cNvPr id="6" name="Content Placeholder 5">
            <a:extLst>
              <a:ext uri="{FF2B5EF4-FFF2-40B4-BE49-F238E27FC236}">
                <a16:creationId xmlns:a16="http://schemas.microsoft.com/office/drawing/2014/main" id="{ECA2874F-B9A4-45DC-8314-5BF1098E5ABD}"/>
              </a:ext>
            </a:extLst>
          </p:cNvPr>
          <p:cNvSpPr>
            <a:spLocks noGrp="1"/>
          </p:cNvSpPr>
          <p:nvPr>
            <p:ph sz="half" idx="4294967295"/>
          </p:nvPr>
        </p:nvSpPr>
        <p:spPr>
          <a:xfrm>
            <a:off x="6197600" y="1600201"/>
            <a:ext cx="5384800" cy="4525963"/>
          </a:xfrm>
        </p:spPr>
        <p:txBody>
          <a:bodyPr>
            <a:normAutofit/>
          </a:bodyPr>
          <a:lstStyle/>
          <a:p>
            <a:r>
              <a:rPr lang="en-US" sz="2800" dirty="0">
                <a:solidFill>
                  <a:srgbClr val="8DC63F"/>
                </a:solidFill>
                <a:latin typeface="Arial" panose="020B0604020202020204" pitchFamily="34" charset="0"/>
                <a:cs typeface="Arial" panose="020B0604020202020204" pitchFamily="34" charset="0"/>
              </a:rPr>
              <a:t>So let’s start when </a:t>
            </a:r>
            <a:r>
              <a:rPr lang="en-US" sz="2800" b="1" dirty="0">
                <a:solidFill>
                  <a:srgbClr val="8DC63F"/>
                </a:solidFill>
                <a:latin typeface="Arial" panose="020B0604020202020204" pitchFamily="34" charset="0"/>
                <a:cs typeface="Arial" panose="020B0604020202020204" pitchFamily="34" charset="0"/>
              </a:rPr>
              <a:t>children are young</a:t>
            </a:r>
            <a:r>
              <a:rPr lang="en-US" sz="2800" dirty="0">
                <a:solidFill>
                  <a:srgbClr val="8DC63F"/>
                </a:solidFill>
                <a:latin typeface="Arial" panose="020B0604020202020204" pitchFamily="34" charset="0"/>
                <a:cs typeface="Arial" panose="020B0604020202020204" pitchFamily="34" charset="0"/>
              </a:rPr>
              <a:t>!</a:t>
            </a:r>
          </a:p>
          <a:p>
            <a:endParaRPr lang="en-US" dirty="0"/>
          </a:p>
        </p:txBody>
      </p:sp>
      <p:pic>
        <p:nvPicPr>
          <p:cNvPr id="5" name="Picture 4">
            <a:extLst>
              <a:ext uri="{FF2B5EF4-FFF2-40B4-BE49-F238E27FC236}">
                <a16:creationId xmlns:a16="http://schemas.microsoft.com/office/drawing/2014/main" id="{FD9A0C7A-FE1D-43A8-B980-0A535206C240}"/>
              </a:ext>
            </a:extLst>
          </p:cNvPr>
          <p:cNvPicPr>
            <a:picLocks noChangeAspect="1"/>
          </p:cNvPicPr>
          <p:nvPr/>
        </p:nvPicPr>
        <p:blipFill>
          <a:blip r:embed="rId4"/>
          <a:stretch>
            <a:fillRect/>
          </a:stretch>
        </p:blipFill>
        <p:spPr>
          <a:xfrm>
            <a:off x="6324600" y="2590800"/>
            <a:ext cx="5033457" cy="3275003"/>
          </a:xfrm>
          <a:prstGeom prst="rect">
            <a:avLst/>
          </a:prstGeom>
        </p:spPr>
      </p:pic>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42188"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12172130" cy="1295400"/>
          </a:xfrm>
          <a:solidFill>
            <a:srgbClr val="F78A28"/>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Fruit</a:t>
            </a:r>
          </a:p>
        </p:txBody>
      </p:sp>
      <p:sp>
        <p:nvSpPr>
          <p:cNvPr id="5" name="Content Placeholder 4"/>
          <p:cNvSpPr>
            <a:spLocks noGrp="1"/>
          </p:cNvSpPr>
          <p:nvPr>
            <p:ph idx="1"/>
          </p:nvPr>
        </p:nvSpPr>
        <p:spPr>
          <a:xfrm>
            <a:off x="525920" y="1794668"/>
            <a:ext cx="7411212" cy="3763963"/>
          </a:xfrm>
        </p:spPr>
        <p:txBody>
          <a:bodyPr/>
          <a:lstStyle/>
          <a:p>
            <a:r>
              <a:rPr lang="en-US" sz="2800" dirty="0">
                <a:latin typeface="Arial" panose="020B0604020202020204" pitchFamily="34" charset="0"/>
                <a:cs typeface="Arial" panose="020B0604020202020204" pitchFamily="34" charset="0"/>
              </a:rPr>
              <a:t>Fruit provides minerals, vitamins, and other nutrients that  support children’s growth and development.</a:t>
            </a:r>
          </a:p>
          <a:p>
            <a:r>
              <a:rPr lang="en-US" sz="2800" dirty="0">
                <a:latin typeface="Arial" panose="020B0604020202020204" pitchFamily="34" charset="0"/>
                <a:ea typeface="Adobe Gothic Std B" panose="020B0800000000000000" pitchFamily="34" charset="-128"/>
                <a:cs typeface="Arial" panose="020B0604020202020204" pitchFamily="34" charset="0"/>
              </a:rPr>
              <a:t>Include a variety of colors:  try a rainbow of fruits.</a:t>
            </a:r>
          </a:p>
          <a:p>
            <a:r>
              <a:rPr lang="en-US" sz="2800" dirty="0">
                <a:latin typeface="Arial" panose="020B0604020202020204" pitchFamily="34" charset="0"/>
                <a:cs typeface="Arial" panose="020B0604020202020204" pitchFamily="34" charset="0"/>
              </a:rPr>
              <a:t>The different fruit colors and textures help develop sensory skills</a:t>
            </a:r>
            <a:r>
              <a:rPr lang="en-US" sz="2800" baseline="30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p>
          <a:p>
            <a:endParaRPr lang="en-US" sz="2400" dirty="0"/>
          </a:p>
          <a:p>
            <a:endParaRPr lang="en-US" sz="2400" dirty="0">
              <a:ea typeface="Adobe Gothic Std B" panose="020B0800000000000000" pitchFamily="34" charset="-128"/>
            </a:endParaRPr>
          </a:p>
          <a:p>
            <a:endParaRPr lang="en-US" sz="2400" dirty="0">
              <a:ea typeface="Adobe Gothic Std B" panose="020B0800000000000000" pitchFamily="34" charset="-128"/>
            </a:endParaRPr>
          </a:p>
          <a:p>
            <a:pPr marL="0" indent="0">
              <a:buNone/>
            </a:pPr>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DB0EFBE8-CF67-4BBD-B116-A91815A0AFB0}" type="datetime1">
              <a:rPr lang="en-US" smtClean="0"/>
              <a:t>7/17/2024</a:t>
            </a:fld>
            <a:endParaRPr lang="en-US" dirty="0"/>
          </a:p>
        </p:txBody>
      </p:sp>
      <p:grpSp>
        <p:nvGrpSpPr>
          <p:cNvPr id="19" name="lemon"/>
          <p:cNvGrpSpPr/>
          <p:nvPr/>
        </p:nvGrpSpPr>
        <p:grpSpPr>
          <a:xfrm flipH="1">
            <a:off x="1676400" y="191660"/>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descr="A group of different fruits&#10;&#10;Description automatically generated">
            <a:extLst>
              <a:ext uri="{FF2B5EF4-FFF2-40B4-BE49-F238E27FC236}">
                <a16:creationId xmlns:a16="http://schemas.microsoft.com/office/drawing/2014/main" id="{91C5A769-1BBA-6DC5-6D79-452DCFC57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200" y="1499507"/>
            <a:ext cx="3352800" cy="4354286"/>
          </a:xfrm>
          <a:prstGeom prst="rect">
            <a:avLst/>
          </a:prstGeom>
        </p:spPr>
      </p:pic>
    </p:spTree>
    <p:custDataLst>
      <p:tags r:id="rId1"/>
    </p:custDataLst>
    <p:extLst>
      <p:ext uri="{BB962C8B-B14F-4D97-AF65-F5344CB8AC3E}">
        <p14:creationId xmlns:p14="http://schemas.microsoft.com/office/powerpoint/2010/main" val="330379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2188"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a:xfrm>
            <a:off x="609600" y="1600201"/>
            <a:ext cx="6553200" cy="4525963"/>
          </a:xfrm>
        </p:spPr>
        <p:txBody>
          <a:bodyPr/>
          <a:lstStyle/>
          <a:p>
            <a:r>
              <a:rPr lang="en-US" sz="2800" dirty="0">
                <a:latin typeface="Arial" panose="020B0604020202020204" pitchFamily="34" charset="0"/>
                <a:cs typeface="Arial" panose="020B0604020202020204" pitchFamily="34" charset="0"/>
              </a:rPr>
              <a:t>Offer unsweetened whole, mashed, or pureed fruits, as developmentally appropriate.</a:t>
            </a:r>
          </a:p>
          <a:p>
            <a:r>
              <a:rPr lang="en-US" sz="2800" dirty="0">
                <a:latin typeface="Arial" panose="020B0604020202020204" pitchFamily="34" charset="0"/>
                <a:cs typeface="Arial" panose="020B0604020202020204" pitchFamily="34" charset="0"/>
              </a:rPr>
              <a:t>Fruit can be fresh, frozen, or canned (all with no added sugars).</a:t>
            </a:r>
          </a:p>
          <a:p>
            <a:r>
              <a:rPr lang="en-US" sz="2800" dirty="0">
                <a:latin typeface="Arial" panose="020B0604020202020204" pitchFamily="34" charset="0"/>
                <a:cs typeface="Arial" panose="020B0604020202020204" pitchFamily="34" charset="0"/>
              </a:rPr>
              <a:t>Do not add sugar or sweeteners.</a:t>
            </a:r>
          </a:p>
          <a:p>
            <a:r>
              <a:rPr lang="en-US" sz="2800" dirty="0">
                <a:latin typeface="Arial" panose="020B0604020202020204" pitchFamily="34" charset="0"/>
                <a:cs typeface="Arial" panose="020B0604020202020204" pitchFamily="34" charset="0"/>
              </a:rPr>
              <a:t>For commercially prepared fruits, the fruit should be the first ingredient.</a:t>
            </a:r>
          </a:p>
          <a:p>
            <a:endParaRPr lang="en-US" dirty="0"/>
          </a:p>
          <a:p>
            <a:endParaRPr lang="en-US" dirty="0"/>
          </a:p>
          <a:p>
            <a:endParaRPr lang="en-US" dirty="0"/>
          </a:p>
          <a:p>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5DE508DA-0951-429F-8DD9-065714914BB0}" type="datetime1">
              <a:rPr lang="en-US" smtClean="0"/>
              <a:t>7/17/2024</a:t>
            </a:fld>
            <a:endParaRPr lang="en-US" dirty="0"/>
          </a:p>
        </p:txBody>
      </p:sp>
      <p:sp>
        <p:nvSpPr>
          <p:cNvPr id="112" name="Title 3"/>
          <p:cNvSpPr>
            <a:spLocks noGrp="1"/>
          </p:cNvSpPr>
          <p:nvPr>
            <p:ph type="title"/>
          </p:nvPr>
        </p:nvSpPr>
        <p:spPr>
          <a:xfrm>
            <a:off x="0" y="-1"/>
            <a:ext cx="12192000" cy="1303339"/>
          </a:xfrm>
          <a:solidFill>
            <a:srgbClr val="F78A28"/>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Fruit</a:t>
            </a:r>
          </a:p>
        </p:txBody>
      </p:sp>
      <p:grpSp>
        <p:nvGrpSpPr>
          <p:cNvPr id="114" name="lemon"/>
          <p:cNvGrpSpPr/>
          <p:nvPr/>
        </p:nvGrpSpPr>
        <p:grpSpPr>
          <a:xfrm flipH="1">
            <a:off x="1676400" y="191660"/>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descr="A pile of frozen berries&#10;&#10;Description automatically generated">
            <a:extLst>
              <a:ext uri="{FF2B5EF4-FFF2-40B4-BE49-F238E27FC236}">
                <a16:creationId xmlns:a16="http://schemas.microsoft.com/office/drawing/2014/main" id="{8A267886-08EE-2FCF-3A73-24D0EB028028}"/>
              </a:ext>
            </a:extLst>
          </p:cNvPr>
          <p:cNvPicPr>
            <a:picLocks noChangeAspect="1"/>
          </p:cNvPicPr>
          <p:nvPr/>
        </p:nvPicPr>
        <p:blipFill rotWithShape="1">
          <a:blip r:embed="rId4">
            <a:extLst>
              <a:ext uri="{28A0092B-C50C-407E-A947-70E740481C1C}">
                <a14:useLocalDpi xmlns:a14="http://schemas.microsoft.com/office/drawing/2010/main" val="0"/>
              </a:ext>
            </a:extLst>
          </a:blip>
          <a:srcRect l="20885" r="18148"/>
          <a:stretch/>
        </p:blipFill>
        <p:spPr>
          <a:xfrm>
            <a:off x="7545696" y="1470819"/>
            <a:ext cx="4041784" cy="4419600"/>
          </a:xfrm>
          <a:prstGeom prst="rect">
            <a:avLst/>
          </a:prstGeom>
        </p:spPr>
      </p:pic>
    </p:spTree>
    <p:custDataLst>
      <p:tags r:id="rId1"/>
    </p:custDataLst>
    <p:extLst>
      <p:ext uri="{BB962C8B-B14F-4D97-AF65-F5344CB8AC3E}">
        <p14:creationId xmlns:p14="http://schemas.microsoft.com/office/powerpoint/2010/main" val="325160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914401"/>
            <a:ext cx="7375664"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a:xfrm>
            <a:off x="609600" y="274638"/>
            <a:ext cx="10972800" cy="1143000"/>
          </a:xfrm>
        </p:spPr>
        <p:txBody>
          <a:bodyPr>
            <a:normAutofit fontScale="90000"/>
          </a:bodyPr>
          <a:lstStyle/>
          <a:p>
            <a:br>
              <a:rPr lang="en-US" b="1" dirty="0">
                <a:solidFill>
                  <a:schemeClr val="bg1"/>
                </a:solidFill>
                <a:ea typeface="Adobe Gothic Std B" panose="020B0800000000000000" pitchFamily="34" charset="-128"/>
              </a:rPr>
            </a:br>
            <a:r>
              <a:rPr lang="en-US" sz="40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Choking Safety for Young Children</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762000" y="1606899"/>
            <a:ext cx="6019800" cy="3955702"/>
          </a:xfrm>
        </p:spPr>
        <p:txBody>
          <a:bodyPr/>
          <a:lstStyle/>
          <a:p>
            <a:r>
              <a:rPr lang="en-US" sz="2800" dirty="0">
                <a:latin typeface="Arial" panose="020B0604020202020204" pitchFamily="34" charset="0"/>
                <a:ea typeface="Adobe Gothic Std B" panose="020B0800000000000000" pitchFamily="34" charset="-128"/>
                <a:cs typeface="Arial" panose="020B0604020202020204" pitchFamily="34" charset="0"/>
              </a:rPr>
              <a:t>Serve </a:t>
            </a:r>
            <a:r>
              <a:rPr lang="en-US" sz="2800" dirty="0">
                <a:latin typeface="Arial" panose="020B0604020202020204" pitchFamily="34" charset="0"/>
                <a:cs typeface="Arial" panose="020B0604020202020204" pitchFamily="34" charset="0"/>
              </a:rPr>
              <a:t>fruits and vegetables ground, mashed, pureed, chopped, cut into small pieces, or shredded. </a:t>
            </a:r>
          </a:p>
          <a:p>
            <a:r>
              <a:rPr lang="en-US" sz="2800" dirty="0">
                <a:latin typeface="Arial" panose="020B0604020202020204" pitchFamily="34" charset="0"/>
                <a:cs typeface="Arial" panose="020B0604020202020204" pitchFamily="34" charset="0"/>
              </a:rPr>
              <a:t>Remove pits and seeds for children under age 4 years. </a:t>
            </a:r>
          </a:p>
          <a:p>
            <a:r>
              <a:rPr lang="en-US" sz="2800" dirty="0">
                <a:latin typeface="Arial" panose="020B0604020202020204" pitchFamily="34" charset="0"/>
                <a:cs typeface="Arial" panose="020B0604020202020204" pitchFamily="34" charset="0"/>
              </a:rPr>
              <a:t>Don’t serve whole grapes to young children. </a:t>
            </a:r>
            <a:endParaRPr lang="en-US" sz="2800" dirty="0">
              <a:latin typeface="Arial" panose="020B0604020202020204" pitchFamily="34" charset="0"/>
              <a:ea typeface="Adobe Gothic Std B" panose="020B0800000000000000" pitchFamily="34" charset="-128"/>
              <a:cs typeface="Arial" panose="020B0604020202020204" pitchFamily="34" charset="0"/>
            </a:endParaRPr>
          </a:p>
        </p:txBody>
      </p:sp>
      <p:pic>
        <p:nvPicPr>
          <p:cNvPr id="4" name="Picture 3" descr="A close-up of a bunch of grapes&#10;&#10;Description automatically generated">
            <a:extLst>
              <a:ext uri="{FF2B5EF4-FFF2-40B4-BE49-F238E27FC236}">
                <a16:creationId xmlns:a16="http://schemas.microsoft.com/office/drawing/2014/main" id="{BBCFEEB5-967B-FB8A-0BB2-A573D3417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108200"/>
            <a:ext cx="3962400" cy="2641600"/>
          </a:xfrm>
          <a:prstGeom prst="rect">
            <a:avLst/>
          </a:prstGeom>
        </p:spPr>
      </p:pic>
    </p:spTree>
    <p:custDataLst>
      <p:tags r:id="rId1"/>
    </p:custDataLst>
    <p:extLst>
      <p:ext uri="{BB962C8B-B14F-4D97-AF65-F5344CB8AC3E}">
        <p14:creationId xmlns:p14="http://schemas.microsoft.com/office/powerpoint/2010/main" val="296158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68164"/>
            <a:ext cx="12192000" cy="1371598"/>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Quiz</a:t>
            </a:r>
          </a:p>
        </p:txBody>
      </p:sp>
      <p:sp>
        <p:nvSpPr>
          <p:cNvPr id="382" name="main point goes here"/>
          <p:cNvSpPr txBox="1"/>
          <p:nvPr/>
        </p:nvSpPr>
        <p:spPr>
          <a:xfrm>
            <a:off x="1447800" y="1718251"/>
            <a:ext cx="9448800" cy="43396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Choose the most appropriate fruit to feed a toddler: </a:t>
            </a:r>
          </a:p>
          <a:p>
            <a:r>
              <a:rPr lang="en-US" sz="2800" dirty="0">
                <a:latin typeface="Arial" panose="020B0604020202020204" pitchFamily="34" charset="0"/>
                <a:ea typeface="Adobe Gothic Std B" panose="020B0800000000000000" pitchFamily="34" charset="-128"/>
                <a:cs typeface="Arial" panose="020B0604020202020204" pitchFamily="34" charset="0"/>
              </a:rPr>
              <a:t> </a:t>
            </a:r>
          </a:p>
          <a:p>
            <a:r>
              <a:rPr lang="en-US" sz="2800" b="1" dirty="0">
                <a:latin typeface="Arial" panose="020B0604020202020204" pitchFamily="34" charset="0"/>
                <a:ea typeface="Adobe Gothic Std B" panose="020B0800000000000000" pitchFamily="34" charset="-128"/>
                <a:cs typeface="Arial" panose="020B0604020202020204" pitchFamily="34" charset="0"/>
              </a:rPr>
              <a:t>A.) </a:t>
            </a:r>
            <a:r>
              <a:rPr lang="en-US" sz="2800" dirty="0">
                <a:latin typeface="Arial" panose="020B0604020202020204" pitchFamily="34" charset="0"/>
                <a:cs typeface="Arial" panose="020B0604020202020204" pitchFamily="34" charset="0"/>
              </a:rPr>
              <a:t>Pureed applesauce sweetened with sugar</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B.) </a:t>
            </a:r>
            <a:r>
              <a:rPr lang="en-US" sz="2800" dirty="0">
                <a:latin typeface="Arial" panose="020B0604020202020204" pitchFamily="34" charset="0"/>
                <a:cs typeface="Arial" panose="020B0604020202020204" pitchFamily="34" charset="0"/>
              </a:rPr>
              <a:t>Washed whole grapes </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C.) </a:t>
            </a:r>
            <a:r>
              <a:rPr lang="en-US" sz="2800" dirty="0">
                <a:latin typeface="Arial" panose="020B0604020202020204" pitchFamily="34" charset="0"/>
                <a:cs typeface="Arial" panose="020B0604020202020204" pitchFamily="34" charset="0"/>
              </a:rPr>
              <a:t>Strawberries cut into small pieces </a:t>
            </a:r>
          </a:p>
          <a:p>
            <a:pPr lvl="0"/>
            <a:endParaRPr lang="en-US" sz="2800" dirty="0">
              <a:latin typeface="Arial" panose="020B0604020202020204" pitchFamily="34" charset="0"/>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D.) </a:t>
            </a:r>
            <a:r>
              <a:rPr lang="en-US" sz="2800" dirty="0">
                <a:latin typeface="Arial" panose="020B0604020202020204" pitchFamily="34" charset="0"/>
                <a:cs typeface="Arial" panose="020B0604020202020204" pitchFamily="34" charset="0"/>
              </a:rPr>
              <a:t>A raw pear cut in half  </a:t>
            </a:r>
            <a:endParaRPr lang="en-US" dirty="0"/>
          </a:p>
          <a:p>
            <a:endParaRPr lang="en-US" sz="2400" dirty="0">
              <a:ea typeface="Adobe Gothic Std B" panose="020B0800000000000000" pitchFamily="34" charset="-128"/>
            </a:endParaRPr>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3FF1CAD2-B3AC-40B4-829A-0EBF53902A95}" type="datetime1">
              <a:rPr lang="en-US" smtClean="0"/>
              <a:t>7/17/2024</a:t>
            </a:fld>
            <a:endParaRPr lang="en-US" dirty="0"/>
          </a:p>
        </p:txBody>
      </p:sp>
    </p:spTree>
    <p:custDataLst>
      <p:tags r:id="rId1"/>
    </p:custDataLst>
    <p:extLst>
      <p:ext uri="{BB962C8B-B14F-4D97-AF65-F5344CB8AC3E}">
        <p14:creationId xmlns:p14="http://schemas.microsoft.com/office/powerpoint/2010/main" val="318610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68164"/>
            <a:ext cx="12192000" cy="1371598"/>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Quiz</a:t>
            </a:r>
          </a:p>
        </p:txBody>
      </p:sp>
      <p:sp>
        <p:nvSpPr>
          <p:cNvPr id="2" name="Date Placeholder 1"/>
          <p:cNvSpPr>
            <a:spLocks noGrp="1"/>
          </p:cNvSpPr>
          <p:nvPr>
            <p:ph type="dt" sz="half" idx="4294967295"/>
          </p:nvPr>
        </p:nvSpPr>
        <p:spPr>
          <a:xfrm>
            <a:off x="8839200" y="6057901"/>
            <a:ext cx="2844800" cy="365125"/>
          </a:xfrm>
          <a:prstGeom prst="rect">
            <a:avLst/>
          </a:prstGeom>
        </p:spPr>
        <p:txBody>
          <a:bodyPr/>
          <a:lstStyle/>
          <a:p>
            <a:fld id="{3FF1CAD2-B3AC-40B4-829A-0EBF53902A95}" type="datetime1">
              <a:rPr lang="en-US" smtClean="0"/>
              <a:t>7/17/2024</a:t>
            </a:fld>
            <a:endParaRPr lang="en-US" dirty="0"/>
          </a:p>
        </p:txBody>
      </p:sp>
      <p:grpSp>
        <p:nvGrpSpPr>
          <p:cNvPr id="4" name="Group 3">
            <a:extLst>
              <a:ext uri="{FF2B5EF4-FFF2-40B4-BE49-F238E27FC236}">
                <a16:creationId xmlns:a16="http://schemas.microsoft.com/office/drawing/2014/main" id="{A4916178-9BCF-4E37-F50F-6F4851AA2270}"/>
              </a:ext>
            </a:extLst>
          </p:cNvPr>
          <p:cNvGrpSpPr/>
          <p:nvPr/>
        </p:nvGrpSpPr>
        <p:grpSpPr>
          <a:xfrm>
            <a:off x="1422400" y="1718251"/>
            <a:ext cx="9474200" cy="4339650"/>
            <a:chOff x="1422400" y="1718251"/>
            <a:chExt cx="9474200" cy="4339650"/>
          </a:xfrm>
        </p:grpSpPr>
        <p:sp>
          <p:nvSpPr>
            <p:cNvPr id="382" name="main point goes here"/>
            <p:cNvSpPr txBox="1"/>
            <p:nvPr/>
          </p:nvSpPr>
          <p:spPr>
            <a:xfrm>
              <a:off x="1447800" y="1718251"/>
              <a:ext cx="9448800" cy="43396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Choose the most appropriate fruit to feed a toddler: </a:t>
              </a:r>
            </a:p>
            <a:p>
              <a:r>
                <a:rPr lang="en-US" sz="2800" dirty="0">
                  <a:latin typeface="Arial" panose="020B0604020202020204" pitchFamily="34" charset="0"/>
                  <a:ea typeface="Adobe Gothic Std B" panose="020B0800000000000000" pitchFamily="34" charset="-128"/>
                  <a:cs typeface="Arial" panose="020B0604020202020204" pitchFamily="34" charset="0"/>
                </a:rPr>
                <a:t> </a:t>
              </a:r>
            </a:p>
            <a:p>
              <a:r>
                <a:rPr lang="en-US" sz="2800" b="1" dirty="0">
                  <a:latin typeface="Arial" panose="020B0604020202020204" pitchFamily="34" charset="0"/>
                  <a:ea typeface="Adobe Gothic Std B" panose="020B0800000000000000" pitchFamily="34" charset="-128"/>
                  <a:cs typeface="Arial" panose="020B0604020202020204" pitchFamily="34" charset="0"/>
                </a:rPr>
                <a:t>A.) </a:t>
              </a:r>
              <a:r>
                <a:rPr lang="en-US" sz="2800" dirty="0">
                  <a:latin typeface="Arial" panose="020B0604020202020204" pitchFamily="34" charset="0"/>
                  <a:cs typeface="Arial" panose="020B0604020202020204" pitchFamily="34" charset="0"/>
                </a:rPr>
                <a:t>Pureed applesauce sweetened with sugar</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B.) </a:t>
              </a:r>
              <a:r>
                <a:rPr lang="en-US" sz="2800" dirty="0">
                  <a:latin typeface="Arial" panose="020B0604020202020204" pitchFamily="34" charset="0"/>
                  <a:cs typeface="Arial" panose="020B0604020202020204" pitchFamily="34" charset="0"/>
                </a:rPr>
                <a:t>Washed whole grapes </a:t>
              </a:r>
            </a:p>
            <a:p>
              <a:endParaRPr lang="en-US" sz="2800" dirty="0">
                <a:latin typeface="Arial" panose="020B0604020202020204" pitchFamily="34" charset="0"/>
                <a:ea typeface="Adobe Gothic Std B" panose="020B0800000000000000" pitchFamily="34" charset="-128"/>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C.) </a:t>
              </a:r>
              <a:r>
                <a:rPr lang="en-US" sz="2800" dirty="0">
                  <a:latin typeface="Arial" panose="020B0604020202020204" pitchFamily="34" charset="0"/>
                  <a:cs typeface="Arial" panose="020B0604020202020204" pitchFamily="34" charset="0"/>
                </a:rPr>
                <a:t>Strawberries cut into small pieces </a:t>
              </a:r>
            </a:p>
            <a:p>
              <a:pPr lvl="0"/>
              <a:endParaRPr lang="en-US" sz="2800" dirty="0">
                <a:latin typeface="Arial" panose="020B0604020202020204" pitchFamily="34" charset="0"/>
                <a:cs typeface="Arial" panose="020B0604020202020204" pitchFamily="34" charset="0"/>
              </a:endParaRPr>
            </a:p>
            <a:p>
              <a:pPr lvl="0"/>
              <a:r>
                <a:rPr lang="en-US" sz="2800" b="1" dirty="0">
                  <a:latin typeface="Arial" panose="020B0604020202020204" pitchFamily="34" charset="0"/>
                  <a:ea typeface="Adobe Gothic Std B" panose="020B0800000000000000" pitchFamily="34" charset="-128"/>
                  <a:cs typeface="Arial" panose="020B0604020202020204" pitchFamily="34" charset="0"/>
                </a:rPr>
                <a:t>D.) </a:t>
              </a:r>
              <a:r>
                <a:rPr lang="en-US" sz="2800" dirty="0">
                  <a:latin typeface="Arial" panose="020B0604020202020204" pitchFamily="34" charset="0"/>
                  <a:cs typeface="Arial" panose="020B0604020202020204" pitchFamily="34" charset="0"/>
                </a:rPr>
                <a:t>A raw pear cut in half  </a:t>
              </a:r>
              <a:endParaRPr lang="en-US" dirty="0"/>
            </a:p>
            <a:p>
              <a:endParaRPr lang="en-US" sz="2400" dirty="0">
                <a:ea typeface="Adobe Gothic Std B" panose="020B0800000000000000" pitchFamily="34" charset="-128"/>
              </a:endParaRPr>
            </a:p>
          </p:txBody>
        </p:sp>
        <p:sp>
          <p:nvSpPr>
            <p:cNvPr id="3" name="Oval 2">
              <a:extLst>
                <a:ext uri="{FF2B5EF4-FFF2-40B4-BE49-F238E27FC236}">
                  <a16:creationId xmlns:a16="http://schemas.microsoft.com/office/drawing/2014/main" id="{590D7649-6908-5E5B-2C48-FF5F51D66BD8}"/>
                </a:ext>
              </a:extLst>
            </p:cNvPr>
            <p:cNvSpPr/>
            <p:nvPr/>
          </p:nvSpPr>
          <p:spPr>
            <a:xfrm>
              <a:off x="1422400" y="4038600"/>
              <a:ext cx="6019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grpSp>
    </p:spTree>
    <p:custDataLst>
      <p:tags r:id="rId1"/>
    </p:custDataLst>
    <p:extLst>
      <p:ext uri="{BB962C8B-B14F-4D97-AF65-F5344CB8AC3E}">
        <p14:creationId xmlns:p14="http://schemas.microsoft.com/office/powerpoint/2010/main" val="95224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78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Protein</a:t>
            </a:r>
          </a:p>
        </p:txBody>
      </p:sp>
      <p:sp>
        <p:nvSpPr>
          <p:cNvPr id="3" name="Content Placeholder 2"/>
          <p:cNvSpPr>
            <a:spLocks noGrp="1"/>
          </p:cNvSpPr>
          <p:nvPr>
            <p:ph idx="1"/>
          </p:nvPr>
        </p:nvSpPr>
        <p:spPr>
          <a:xfrm>
            <a:off x="777240" y="1905000"/>
            <a:ext cx="7391400" cy="4525963"/>
          </a:xfrm>
        </p:spPr>
        <p:txBody>
          <a:bodyPr/>
          <a:lstStyle/>
          <a:p>
            <a:r>
              <a:rPr lang="en-US" sz="2800" dirty="0">
                <a:solidFill>
                  <a:srgbClr val="003473"/>
                </a:solidFill>
                <a:latin typeface="Arial" panose="020B0604020202020204" pitchFamily="34" charset="0"/>
                <a:cs typeface="Arial" panose="020B0604020202020204" pitchFamily="34" charset="0"/>
              </a:rPr>
              <a:t>Protein helps build bones, muscles, cartilage, skin and blood.  Protein also helps your body make hormones and vitamins. </a:t>
            </a:r>
          </a:p>
          <a:p>
            <a:r>
              <a:rPr lang="en-US" sz="2800" dirty="0">
                <a:solidFill>
                  <a:srgbClr val="003473"/>
                </a:solidFill>
                <a:latin typeface="Arial" panose="020B0604020202020204" pitchFamily="34" charset="0"/>
                <a:cs typeface="Arial" panose="020B0604020202020204" pitchFamily="34" charset="0"/>
              </a:rPr>
              <a:t>Meat, poultry, fish without bones, yogurt, cottage cheese, cheese, nut butters, tofu, beans, legumes, and cooked eggs </a:t>
            </a: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are all examples of </a:t>
            </a:r>
            <a:r>
              <a:rPr lang="en-US" sz="2800" dirty="0">
                <a:solidFill>
                  <a:srgbClr val="003473"/>
                </a:solidFill>
                <a:latin typeface="Arial" panose="020B0604020202020204" pitchFamily="34" charset="0"/>
                <a:cs typeface="Arial" panose="020B0604020202020204" pitchFamily="34" charset="0"/>
              </a:rPr>
              <a:t>protein-rich foods.</a:t>
            </a:r>
          </a:p>
        </p:txBody>
      </p:sp>
      <p:pic>
        <p:nvPicPr>
          <p:cNvPr id="5" name="Picture 4" descr="A group of dairy products on a wooden surface&#10;&#10;Description automatically generated">
            <a:extLst>
              <a:ext uri="{FF2B5EF4-FFF2-40B4-BE49-F238E27FC236}">
                <a16:creationId xmlns:a16="http://schemas.microsoft.com/office/drawing/2014/main" id="{4F7EDB21-A2DE-4EDD-41D5-CB4A26BDB8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89" b="4445"/>
          <a:stretch/>
        </p:blipFill>
        <p:spPr>
          <a:xfrm>
            <a:off x="8305800" y="1676400"/>
            <a:ext cx="3124200" cy="4061459"/>
          </a:xfrm>
          <a:prstGeom prst="rect">
            <a:avLst/>
          </a:prstGeom>
        </p:spPr>
      </p:pic>
    </p:spTree>
    <p:custDataLst>
      <p:tags r:id="rId1"/>
    </p:custDataLst>
    <p:extLst>
      <p:ext uri="{BB962C8B-B14F-4D97-AF65-F5344CB8AC3E}">
        <p14:creationId xmlns:p14="http://schemas.microsoft.com/office/powerpoint/2010/main" val="216729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sz="3300" dirty="0">
                <a:latin typeface="Arial" panose="020B0604020202020204" pitchFamily="34" charset="0"/>
                <a:cs typeface="Arial" panose="020B0604020202020204" pitchFamily="34" charset="0"/>
              </a:rPr>
              <a:t>Dietary iron is important so children don’t become anemic.</a:t>
            </a:r>
          </a:p>
          <a:p>
            <a:r>
              <a:rPr lang="en-US" sz="3300" dirty="0">
                <a:latin typeface="Arial" panose="020B0604020202020204" pitchFamily="34" charset="0"/>
                <a:cs typeface="Arial" panose="020B0604020202020204" pitchFamily="34" charset="0"/>
              </a:rPr>
              <a:t>Sources of iron include meat, poultry, seafood, legumes, dark green vegetables, and foods enriched with iron such as fortified breads and cereals.</a:t>
            </a:r>
          </a:p>
          <a:p>
            <a:r>
              <a:rPr lang="en-US" sz="3300" dirty="0">
                <a:latin typeface="Arial" panose="020B0604020202020204" pitchFamily="34" charset="0"/>
                <a:cs typeface="Arial" panose="020B0604020202020204" pitchFamily="34" charset="0"/>
              </a:rPr>
              <a:t>Vitamin C helps the body absorb iron. Vitamin C is found in many fruits and vegetables.</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i="1" dirty="0">
                <a:latin typeface="Arial" panose="020B0604020202020204" pitchFamily="34" charset="0"/>
                <a:cs typeface="Arial" panose="020B0604020202020204" pitchFamily="34" charset="0"/>
              </a:rPr>
              <a:t>Note: Anemia and lead poisoning may occur together.</a:t>
            </a:r>
          </a:p>
          <a:p>
            <a:endParaRPr lang="en-US" dirty="0"/>
          </a:p>
          <a:p>
            <a:endParaRPr lang="en-US" dirty="0"/>
          </a:p>
          <a:p>
            <a:pPr marL="0" indent="0">
              <a:buNone/>
            </a:pPr>
            <a:endParaRPr lang="en-US" dirty="0"/>
          </a:p>
        </p:txBody>
      </p:sp>
      <p:sp>
        <p:nvSpPr>
          <p:cNvPr id="3" name="Title 2"/>
          <p:cNvSpPr>
            <a:spLocks noGrp="1"/>
          </p:cNvSpPr>
          <p:nvPr>
            <p:ph type="title"/>
          </p:nvPr>
        </p:nvSpPr>
        <p:spPr>
          <a:xfrm>
            <a:off x="0" y="-2512"/>
            <a:ext cx="12192000" cy="1145512"/>
          </a:xfrm>
          <a:solidFill>
            <a:srgbClr val="8DC63F"/>
          </a:solidFill>
        </p:spPr>
        <p:txBody>
          <a:bodyPr/>
          <a:lstStyle/>
          <a:p>
            <a:r>
              <a:rPr lang="en-US" sz="3600" dirty="0">
                <a:latin typeface="Arial" panose="020B0604020202020204" pitchFamily="34" charset="0"/>
                <a:cs typeface="Arial" panose="020B0604020202020204" pitchFamily="34" charset="0"/>
              </a:rPr>
              <a:t>Iron</a:t>
            </a:r>
            <a:r>
              <a:rPr lang="en-US" dirty="0"/>
              <a:t> </a:t>
            </a:r>
          </a:p>
        </p:txBody>
      </p:sp>
      <p:sp>
        <p:nvSpPr>
          <p:cNvPr id="2" name="Date Placeholder 1"/>
          <p:cNvSpPr>
            <a:spLocks noGrp="1"/>
          </p:cNvSpPr>
          <p:nvPr>
            <p:ph type="dt" sz="half" idx="4294967295"/>
          </p:nvPr>
        </p:nvSpPr>
        <p:spPr>
          <a:xfrm>
            <a:off x="9347200" y="6057900"/>
            <a:ext cx="2844800" cy="365125"/>
          </a:xfrm>
          <a:prstGeom prst="rect">
            <a:avLst/>
          </a:prstGeom>
        </p:spPr>
        <p:txBody>
          <a:bodyPr/>
          <a:lstStyle/>
          <a:p>
            <a:fld id="{D6C74829-703D-4737-97A9-F28BE61023EE}" type="datetime1">
              <a:rPr lang="en-US" smtClean="0"/>
              <a:t>7/17/2024</a:t>
            </a:fld>
            <a:endParaRPr lang="en-US" dirty="0"/>
          </a:p>
        </p:txBody>
      </p:sp>
    </p:spTree>
    <p:custDataLst>
      <p:tags r:id="rId1"/>
    </p:custDataLst>
    <p:extLst>
      <p:ext uri="{BB962C8B-B14F-4D97-AF65-F5344CB8AC3E}">
        <p14:creationId xmlns:p14="http://schemas.microsoft.com/office/powerpoint/2010/main" val="304811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a:p>
            <a:r>
              <a:rPr lang="en-US" sz="2800" dirty="0">
                <a:latin typeface="Arial" panose="020B0604020202020204" pitchFamily="34" charset="0"/>
                <a:cs typeface="Arial" panose="020B0604020202020204" pitchFamily="34" charset="0"/>
              </a:rPr>
              <a:t>Meat high in fat, salt, and additives such as bacon, sausage, and hot dogs (hot dogs are also a choking hazard)</a:t>
            </a:r>
          </a:p>
          <a:p>
            <a:r>
              <a:rPr lang="en-US" sz="2800" dirty="0">
                <a:solidFill>
                  <a:srgbClr val="003473"/>
                </a:solidFill>
                <a:latin typeface="Arial" panose="020B0604020202020204" pitchFamily="34" charset="0"/>
                <a:cs typeface="Arial" panose="020B0604020202020204" pitchFamily="34" charset="0"/>
              </a:rPr>
              <a:t>Fried and pre-fried baked foods such as fish sticks and chicken nuggets.</a:t>
            </a:r>
          </a:p>
          <a:p>
            <a:pPr marL="0" indent="0">
              <a:buNone/>
            </a:pPr>
            <a:endParaRPr lang="en-US" dirty="0"/>
          </a:p>
        </p:txBody>
      </p:sp>
      <p:sp>
        <p:nvSpPr>
          <p:cNvPr id="3" name="Title 2"/>
          <p:cNvSpPr>
            <a:spLocks noGrp="1"/>
          </p:cNvSpPr>
          <p:nvPr>
            <p:ph type="title"/>
          </p:nvPr>
        </p:nvSpPr>
        <p:spPr>
          <a:xfrm>
            <a:off x="0" y="0"/>
            <a:ext cx="12192000" cy="11430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Avoid</a:t>
            </a:r>
          </a:p>
        </p:txBody>
      </p:sp>
      <p:sp>
        <p:nvSpPr>
          <p:cNvPr id="2" name="Date Placeholder 1"/>
          <p:cNvSpPr>
            <a:spLocks noGrp="1"/>
          </p:cNvSpPr>
          <p:nvPr>
            <p:ph type="dt" sz="half" idx="4294967295"/>
          </p:nvPr>
        </p:nvSpPr>
        <p:spPr>
          <a:xfrm>
            <a:off x="9347200" y="6057900"/>
            <a:ext cx="2844800" cy="365125"/>
          </a:xfrm>
          <a:prstGeom prst="rect">
            <a:avLst/>
          </a:prstGeom>
        </p:spPr>
        <p:txBody>
          <a:bodyPr/>
          <a:lstStyle/>
          <a:p>
            <a:fld id="{D6C74829-703D-4737-97A9-F28BE61023EE}" type="datetime1">
              <a:rPr lang="en-US" smtClean="0"/>
              <a:t>7/17/2024</a:t>
            </a:fld>
            <a:endParaRPr lang="en-US" dirty="0"/>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solidFill>
            <a:srgbClr val="8DC63F"/>
          </a:solidFill>
        </p:spPr>
        <p:txBody>
          <a:bodyPr>
            <a:normAutofit/>
          </a:bodyPr>
          <a:lstStyle/>
          <a:p>
            <a:r>
              <a:rPr lang="en-US" sz="3600" dirty="0">
                <a:latin typeface="Arial" panose="020B0604020202020204" pitchFamily="34" charset="0"/>
                <a:cs typeface="Arial" panose="020B0604020202020204" pitchFamily="34" charset="0"/>
              </a:rPr>
              <a:t>Safety</a:t>
            </a:r>
          </a:p>
        </p:txBody>
      </p:sp>
      <p:sp>
        <p:nvSpPr>
          <p:cNvPr id="3" name="Content Placeholder 2"/>
          <p:cNvSpPr>
            <a:spLocks noGrp="1"/>
          </p:cNvSpPr>
          <p:nvPr>
            <p:ph idx="1"/>
          </p:nvPr>
        </p:nvSpPr>
        <p:spPr>
          <a:xfrm>
            <a:off x="609600" y="1600201"/>
            <a:ext cx="6629400" cy="4525963"/>
          </a:xfrm>
        </p:spPr>
        <p:txBody>
          <a:bodyPr>
            <a:normAutofit/>
          </a:bodyPr>
          <a:lstStyle/>
          <a:p>
            <a:r>
              <a:rPr lang="en-US" sz="2800" dirty="0">
                <a:solidFill>
                  <a:srgbClr val="003473"/>
                </a:solidFill>
                <a:latin typeface="Arial" panose="020B0604020202020204" pitchFamily="34" charset="0"/>
                <a:cs typeface="Arial" panose="020B0604020202020204" pitchFamily="34" charset="0"/>
              </a:rPr>
              <a:t>Ask parents to try common allergen foods at home first: nuts and nut butter, fish and shell fish, and soy products like tofu.</a:t>
            </a:r>
          </a:p>
          <a:p>
            <a:r>
              <a:rPr lang="en-US" sz="2800" dirty="0">
                <a:solidFill>
                  <a:srgbClr val="003473"/>
                </a:solidFill>
                <a:latin typeface="Arial" panose="020B0604020202020204" pitchFamily="34" charset="0"/>
                <a:cs typeface="Arial" panose="020B0604020202020204" pitchFamily="34" charset="0"/>
              </a:rPr>
              <a:t>Do not serve fish with bones, chunks of meat, whole nuts or seeds, or spoons-full of nut butter to young children since these food can cause choking.  </a:t>
            </a:r>
            <a:endParaRPr lang="en-US" sz="2800" dirty="0">
              <a:latin typeface="Arial" panose="020B0604020202020204" pitchFamily="34" charset="0"/>
              <a:cs typeface="Arial" panose="020B0604020202020204" pitchFamily="34" charset="0"/>
            </a:endParaRPr>
          </a:p>
        </p:txBody>
      </p:sp>
      <p:pic>
        <p:nvPicPr>
          <p:cNvPr id="5" name="Picture 4" descr="A tin can of food with a fork&#10;&#10;Description automatically generated">
            <a:extLst>
              <a:ext uri="{FF2B5EF4-FFF2-40B4-BE49-F238E27FC236}">
                <a16:creationId xmlns:a16="http://schemas.microsoft.com/office/drawing/2014/main" id="{3BD72404-512A-F066-2C1C-165B234BEC80}"/>
              </a:ext>
            </a:extLst>
          </p:cNvPr>
          <p:cNvPicPr>
            <a:picLocks noChangeAspect="1"/>
          </p:cNvPicPr>
          <p:nvPr/>
        </p:nvPicPr>
        <p:blipFill rotWithShape="1">
          <a:blip r:embed="rId4">
            <a:extLst>
              <a:ext uri="{28A0092B-C50C-407E-A947-70E740481C1C}">
                <a14:useLocalDpi xmlns:a14="http://schemas.microsoft.com/office/drawing/2010/main" val="0"/>
              </a:ext>
            </a:extLst>
          </a:blip>
          <a:srcRect t="3333" r="7883"/>
          <a:stretch/>
        </p:blipFill>
        <p:spPr>
          <a:xfrm>
            <a:off x="7239000" y="2133600"/>
            <a:ext cx="4695299" cy="3276600"/>
          </a:xfrm>
          <a:prstGeom prst="rect">
            <a:avLst/>
          </a:prstGeom>
        </p:spPr>
      </p:pic>
    </p:spTree>
    <p:custDataLst>
      <p:tags r:id="rId1"/>
    </p:custDataLst>
    <p:extLst>
      <p:ext uri="{BB962C8B-B14F-4D97-AF65-F5344CB8AC3E}">
        <p14:creationId xmlns:p14="http://schemas.microsoft.com/office/powerpoint/2010/main" val="204659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12192000" cy="1200329"/>
          </a:xfrm>
          <a:prstGeom prst="rect">
            <a:avLst/>
          </a:prstGeom>
          <a:noFill/>
        </p:spPr>
        <p:txBody>
          <a:bodyPr wrap="square" rtlCol="0">
            <a:spAutoFit/>
          </a:bodyPr>
          <a:lstStyle/>
          <a:p>
            <a:pPr algn="ctr" defTabSz="457200"/>
            <a:endParaRPr lang="en-US" sz="3600" b="1" dirty="0">
              <a:solidFill>
                <a:srgbClr val="8DC63F"/>
              </a:solidFill>
            </a:endParaRPr>
          </a:p>
          <a:p>
            <a:pPr algn="ctr" defTabSz="457200"/>
            <a:r>
              <a:rPr lang="en-US" sz="3600" b="1" dirty="0">
                <a:solidFill>
                  <a:srgbClr val="8DC63F"/>
                </a:solidFill>
              </a:rPr>
              <a:t>   </a:t>
            </a:r>
            <a:r>
              <a:rPr lang="en-US" sz="3600" dirty="0">
                <a:solidFill>
                  <a:srgbClr val="F78A28"/>
                </a:solidFill>
                <a:latin typeface="Arial" panose="020B0604020202020204" pitchFamily="34" charset="0"/>
                <a:cs typeface="Arial" panose="020B0604020202020204" pitchFamily="34" charset="0"/>
              </a:rPr>
              <a:t>Preventing Food Borne Illness: Food Safety </a:t>
            </a:r>
          </a:p>
        </p:txBody>
      </p:sp>
      <p:sp>
        <p:nvSpPr>
          <p:cNvPr id="2" name="TextBox 1"/>
          <p:cNvSpPr txBox="1"/>
          <p:nvPr/>
        </p:nvSpPr>
        <p:spPr>
          <a:xfrm>
            <a:off x="533400" y="1728927"/>
            <a:ext cx="11150600"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Check your refrigerator to make sure the temperature is </a:t>
            </a:r>
            <a:r>
              <a:rPr lang="en-US" sz="2800" b="1" dirty="0">
                <a:solidFill>
                  <a:srgbClr val="0072BC"/>
                </a:solidFill>
                <a:latin typeface="Arial" panose="020B0604020202020204" pitchFamily="34" charset="0"/>
                <a:cs typeface="Arial" panose="020B0604020202020204" pitchFamily="34" charset="0"/>
              </a:rPr>
              <a:t>41 degrees </a:t>
            </a:r>
            <a:r>
              <a:rPr lang="en-US" sz="2800" dirty="0">
                <a:latin typeface="Arial" panose="020B0604020202020204" pitchFamily="34" charset="0"/>
                <a:cs typeface="Arial" panose="020B0604020202020204" pitchFamily="34" charset="0"/>
              </a:rPr>
              <a:t>or lower.</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Fully cook eggs, meat, and fish.</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Wash your hands before preparing, serving, and eating food and after handling raw fish, eggs, and meat.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Pay careful attention to sanitizing surfaces and utensils after handling raw meat and fish. </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8F4AD82B-AE21-4E5C-9B4F-7A2B476E6B0E}" type="datetime1">
              <a:rPr lang="en-US" smtClean="0"/>
              <a:t>7/17/2024</a:t>
            </a:fld>
            <a:endParaRPr lang="en-US" dirty="0"/>
          </a:p>
        </p:txBody>
      </p:sp>
    </p:spTree>
    <p:custDataLst>
      <p:tags r:id="rId1"/>
    </p:custDataLst>
    <p:extLst>
      <p:ext uri="{BB962C8B-B14F-4D97-AF65-F5344CB8AC3E}">
        <p14:creationId xmlns:p14="http://schemas.microsoft.com/office/powerpoint/2010/main" val="190533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fontScale="90000"/>
          </a:bodyPr>
          <a:lstStyle/>
          <a:p>
            <a:pPr lvl="0"/>
            <a:br>
              <a:rPr lang="en-US" sz="4000" dirty="0">
                <a:solidFill>
                  <a:srgbClr val="003473"/>
                </a:solidFill>
                <a:latin typeface="Arial" panose="020B0604020202020204" pitchFamily="34" charset="0"/>
                <a:cs typeface="Arial" panose="020B0604020202020204" pitchFamily="34" charset="0"/>
              </a:rPr>
            </a:br>
            <a:r>
              <a:rPr lang="en-US" sz="4000" dirty="0">
                <a:solidFill>
                  <a:srgbClr val="003473"/>
                </a:solidFill>
                <a:latin typeface="Arial" panose="020B0604020202020204" pitchFamily="34" charset="0"/>
                <a:cs typeface="Arial" panose="020B0604020202020204" pitchFamily="34" charset="0"/>
              </a:rPr>
              <a:t>Nutrition Laws and Regulations for Child Care</a:t>
            </a:r>
            <a:br>
              <a:rPr lang="en-US" kern="0" dirty="0">
                <a:solidFill>
                  <a:schemeClr val="accent3">
                    <a:lumMod val="60000"/>
                    <a:lumOff val="40000"/>
                  </a:schemeClr>
                </a:solidFill>
              </a:rPr>
            </a:br>
            <a:endParaRPr lang="en-US" dirty="0"/>
          </a:p>
        </p:txBody>
      </p:sp>
      <p:sp>
        <p:nvSpPr>
          <p:cNvPr id="4" name="Content Placeholder 3"/>
          <p:cNvSpPr>
            <a:spLocks noGrp="1"/>
          </p:cNvSpPr>
          <p:nvPr>
            <p:ph idx="1"/>
          </p:nvPr>
        </p:nvSpPr>
        <p:spPr>
          <a:xfrm>
            <a:off x="1981200" y="1600201"/>
            <a:ext cx="8229600" cy="42672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normAutofit/>
          </a:bodyPr>
          <a:lstStyle/>
          <a:p>
            <a:r>
              <a:rPr lang="en-US" sz="2800" dirty="0">
                <a:latin typeface="Arial" panose="020B0604020202020204" pitchFamily="34" charset="0"/>
                <a:cs typeface="Arial" panose="020B0604020202020204" pitchFamily="34" charset="0"/>
              </a:rPr>
              <a:t>California Child Care Centers must meet the Child and Adult Care Food Program (CACFP) Requirements for Meals (Title 7, Code of Federal Regulations, Part 226.20)</a:t>
            </a:r>
          </a:p>
          <a:p>
            <a:r>
              <a:rPr lang="en-US" sz="2800" dirty="0">
                <a:latin typeface="Arial" panose="020B0604020202020204" pitchFamily="34" charset="0"/>
                <a:cs typeface="Arial" panose="020B0604020202020204" pitchFamily="34" charset="0"/>
              </a:rPr>
              <a:t>AB 290, 16 hour Preventive Health and Safety Training (extra hour for nutrition is now required)</a:t>
            </a:r>
          </a:p>
          <a:p>
            <a:r>
              <a:rPr lang="en-US" sz="2800" dirty="0">
                <a:latin typeface="Arial" panose="020B0604020202020204" pitchFamily="34" charset="0"/>
                <a:cs typeface="Arial" panose="020B0604020202020204" pitchFamily="34" charset="0"/>
              </a:rPr>
              <a:t>AB 2084, Healthy Beverages in Child Care Act</a:t>
            </a:r>
            <a:endParaRPr lang="en-US"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76201" y="298131"/>
            <a:ext cx="12115799" cy="646331"/>
          </a:xfrm>
          <a:prstGeom prst="rect">
            <a:avLst/>
          </a:prstGeom>
          <a:noFill/>
        </p:spPr>
        <p:txBody>
          <a:bodyPr wrap="square" rtlCol="0">
            <a:spAutoFit/>
          </a:bodyPr>
          <a:lstStyle/>
          <a:p>
            <a:pPr algn="ctr" defTabSz="457200"/>
            <a:r>
              <a:rPr lang="en-US" sz="3600" dirty="0">
                <a:solidFill>
                  <a:srgbClr val="F78A28"/>
                </a:solidFill>
                <a:latin typeface="Arial" panose="020B0604020202020204" pitchFamily="34" charset="0"/>
                <a:cs typeface="Arial" panose="020B0604020202020204" pitchFamily="34" charset="0"/>
              </a:rPr>
              <a:t>Food Allergies and Food Safety Reminders</a:t>
            </a:r>
          </a:p>
        </p:txBody>
      </p:sp>
      <p:sp>
        <p:nvSpPr>
          <p:cNvPr id="2" name="TextBox 1"/>
          <p:cNvSpPr txBox="1"/>
          <p:nvPr/>
        </p:nvSpPr>
        <p:spPr>
          <a:xfrm>
            <a:off x="533400" y="1143001"/>
            <a:ext cx="11049000"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Watch for allergic reactions such as: vomiting, diarrhea, rash, swelling of the lips or eyes, nasal congestion, coughing, wheezing, asthma-like symptoms, or trouble breathing.</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Eggs, milk, and peanuts are the most common causes of food allergies in children.  Wheat, soy, tree nuts, fish, shellfish, and sesame also are common food allergies.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Peanuts, tree nuts, fish, and shellfish commonly cause the most severe reactions.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Nearly 5 percent of children under the age of five years have food allergies.</a:t>
            </a:r>
          </a:p>
        </p:txBody>
      </p:sp>
      <p:sp>
        <p:nvSpPr>
          <p:cNvPr id="4" name="TextBox 3">
            <a:extLst>
              <a:ext uri="{FF2B5EF4-FFF2-40B4-BE49-F238E27FC236}">
                <a16:creationId xmlns:a16="http://schemas.microsoft.com/office/drawing/2014/main" id="{9264F637-59DB-4679-8BAB-2480A4059F4F}"/>
              </a:ext>
            </a:extLst>
          </p:cNvPr>
          <p:cNvSpPr txBox="1"/>
          <p:nvPr/>
        </p:nvSpPr>
        <p:spPr>
          <a:xfrm>
            <a:off x="2647950" y="4757860"/>
            <a:ext cx="6896100" cy="990600"/>
          </a:xfrm>
          <a:prstGeom prst="rect">
            <a:avLst/>
          </a:prstGeom>
          <a:solidFill>
            <a:schemeClr val="accent4"/>
          </a:solidFill>
        </p:spPr>
        <p:txBody>
          <a:bodyPr wrap="square" rtlCol="0" anchor="ctr" anchorCtr="1">
            <a:noAutofit/>
          </a:bodyPr>
          <a:lstStyle/>
          <a:p>
            <a:pPr algn="just"/>
            <a:r>
              <a:rPr lang="en-US" sz="2400" dirty="0">
                <a:solidFill>
                  <a:schemeClr val="bg1"/>
                </a:solidFill>
                <a:latin typeface="Arial" panose="020B0604020202020204" pitchFamily="34" charset="0"/>
                <a:ea typeface="Adobe Gothic Std B" panose="020B0800000000000000" pitchFamily="34" charset="-128"/>
                <a:cs typeface="Arial" panose="020B0604020202020204" pitchFamily="34" charset="0"/>
              </a:rPr>
              <a:t>Always have children sit when they eat or drink!</a:t>
            </a:r>
          </a:p>
        </p:txBody>
      </p:sp>
    </p:spTree>
    <p:custDataLst>
      <p:tags r:id="rId1"/>
    </p:custDataLst>
    <p:extLst>
      <p:ext uri="{BB962C8B-B14F-4D97-AF65-F5344CB8AC3E}">
        <p14:creationId xmlns:p14="http://schemas.microsoft.com/office/powerpoint/2010/main" val="20044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1905748" y="1456616"/>
            <a:ext cx="7860071" cy="4401205"/>
          </a:xfrm>
          <a:prstGeom prst="rect">
            <a:avLst/>
          </a:prstGeom>
          <a:noFill/>
        </p:spPr>
        <p:txBody>
          <a:bodyPr wrap="square" rtlCol="0">
            <a:spAutoFit/>
          </a:bodyPr>
          <a:lstStyle/>
          <a:p>
            <a:pPr defTabSz="457200"/>
            <a:endParaRPr lang="en-US" sz="2800" b="1" dirty="0">
              <a:solidFill>
                <a:srgbClr val="1F497D"/>
              </a:solidFill>
              <a:latin typeface="Calibri"/>
            </a:endParaRPr>
          </a:p>
          <a:p>
            <a:pPr defTabSz="457200"/>
            <a:endParaRPr lang="en-US" sz="2800" dirty="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1524000" y="6403013"/>
            <a:ext cx="3822492" cy="738664"/>
          </a:xfrm>
          <a:prstGeom prst="rect">
            <a:avLst/>
          </a:prstGeom>
          <a:noFill/>
        </p:spPr>
        <p:txBody>
          <a:bodyPr wrap="square" rtlCol="0">
            <a:spAutoFit/>
          </a:bodyPr>
          <a:lstStyle/>
          <a:p>
            <a:r>
              <a:rPr lang="en-US" sz="2400" b="1" dirty="0"/>
              <a:t> </a:t>
            </a:r>
          </a:p>
          <a:p>
            <a:endParaRPr lang="en-US" dirty="0"/>
          </a:p>
        </p:txBody>
      </p:sp>
      <p:sp>
        <p:nvSpPr>
          <p:cNvPr id="3" name="Title 2"/>
          <p:cNvSpPr>
            <a:spLocks noGrp="1"/>
          </p:cNvSpPr>
          <p:nvPr>
            <p:ph type="title"/>
          </p:nvPr>
        </p:nvSpPr>
        <p:spPr>
          <a:xfrm>
            <a:off x="1981200" y="274638"/>
            <a:ext cx="8229600" cy="1020762"/>
          </a:xfrm>
        </p:spPr>
        <p:txBody>
          <a:bodyPr>
            <a:normAutofit/>
          </a:bodyPr>
          <a:lstStyle/>
          <a:p>
            <a:r>
              <a:rPr lang="en-US" sz="3600" dirty="0">
                <a:latin typeface="Arial" panose="020B0604020202020204" pitchFamily="34" charset="0"/>
                <a:cs typeface="Arial" panose="020B0604020202020204" pitchFamily="34" charset="0"/>
              </a:rPr>
              <a:t>Read the Nutrition Facts Label</a:t>
            </a:r>
          </a:p>
        </p:txBody>
      </p:sp>
      <p:pic>
        <p:nvPicPr>
          <p:cNvPr id="7" name="Picture 2" descr="Nutrition Facts Label Images for Download | FDA">
            <a:extLst>
              <a:ext uri="{FF2B5EF4-FFF2-40B4-BE49-F238E27FC236}">
                <a16:creationId xmlns:a16="http://schemas.microsoft.com/office/drawing/2014/main" id="{212ADAA9-AB86-40A3-BB46-7B44FEA090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 b="9633"/>
          <a:stretch/>
        </p:blipFill>
        <p:spPr bwMode="auto">
          <a:xfrm>
            <a:off x="4038600" y="1000179"/>
            <a:ext cx="3657600" cy="49709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01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5925"/>
            <a:ext cx="7886700" cy="1325563"/>
          </a:xfrm>
        </p:spPr>
        <p:txBody>
          <a:bodyPr>
            <a:normAutofit/>
          </a:bodyPr>
          <a:lstStyle/>
          <a:p>
            <a:r>
              <a:rPr lang="en-US" sz="3600" dirty="0">
                <a:latin typeface="Arial" panose="020B0604020202020204" pitchFamily="34" charset="0"/>
                <a:cs typeface="Arial" panose="020B0604020202020204" pitchFamily="34" charset="0"/>
              </a:rPr>
              <a:t>Read the Ingredients List</a:t>
            </a:r>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2028498" y="1784132"/>
            <a:ext cx="3686503" cy="4181912"/>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2192721" y="4266137"/>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3200400" y="4342337"/>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2192722"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3200" kern="0" dirty="0">
              <a:solidFill>
                <a:srgbClr val="8DC63F"/>
              </a:solidFill>
            </a:endParaRPr>
          </a:p>
        </p:txBody>
      </p:sp>
      <p:pic>
        <p:nvPicPr>
          <p:cNvPr id="2050" name="Picture 2" descr="Image result for ingredients list with trans f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886" y="2354481"/>
            <a:ext cx="3883819" cy="361156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4294967295"/>
          </p:nvPr>
        </p:nvSpPr>
        <p:spPr>
          <a:xfrm>
            <a:off x="8839200" y="6057901"/>
            <a:ext cx="2844800" cy="365125"/>
          </a:xfrm>
          <a:prstGeom prst="rect">
            <a:avLst/>
          </a:prstGeom>
        </p:spPr>
        <p:txBody>
          <a:bodyPr/>
          <a:lstStyle/>
          <a:p>
            <a:fld id="{E5995172-FFA4-40F0-B667-EA24E02BCA2A}" type="datetime1">
              <a:rPr lang="en-US" smtClean="0"/>
              <a:t>7/17/2024</a:t>
            </a:fld>
            <a:endParaRPr lang="en-US" dirty="0"/>
          </a:p>
        </p:txBody>
      </p:sp>
      <p:sp>
        <p:nvSpPr>
          <p:cNvPr id="8" name="Oval 7"/>
          <p:cNvSpPr/>
          <p:nvPr/>
        </p:nvSpPr>
        <p:spPr>
          <a:xfrm>
            <a:off x="6087902" y="479009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Tree>
    <p:custDataLst>
      <p:tags r:id="rId1"/>
    </p:custDataLst>
    <p:extLst>
      <p:ext uri="{BB962C8B-B14F-4D97-AF65-F5344CB8AC3E}">
        <p14:creationId xmlns:p14="http://schemas.microsoft.com/office/powerpoint/2010/main" val="380275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111661"/>
            <a:ext cx="4114800" cy="1143000"/>
          </a:xfrm>
        </p:spPr>
        <p:txBody>
          <a:bodyPr>
            <a:normAutofit/>
          </a:bodyPr>
          <a:lstStyle/>
          <a:p>
            <a:r>
              <a:rPr lang="en-US" sz="3600" dirty="0">
                <a:latin typeface="Arial" panose="020B0604020202020204" pitchFamily="34" charset="0"/>
                <a:cs typeface="Arial" panose="020B0604020202020204" pitchFamily="34" charset="0"/>
              </a:rPr>
              <a:t>Read the Label</a:t>
            </a: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78148" y="620685"/>
            <a:ext cx="1788075" cy="5196832"/>
          </a:xfrm>
          <a:prstGeom prst="rect">
            <a:avLst/>
          </a:prstGeom>
          <a:noFill/>
          <a:ln>
            <a:solidFill>
              <a:srgbClr val="D90F81"/>
            </a:solidFill>
          </a:ln>
        </p:spPr>
      </p:pic>
      <p:sp>
        <p:nvSpPr>
          <p:cNvPr id="10" name="Oval 9"/>
          <p:cNvSpPr/>
          <p:nvPr/>
        </p:nvSpPr>
        <p:spPr>
          <a:xfrm>
            <a:off x="1678147" y="3489579"/>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C5FA8A-DFDC-88CF-9DF2-6729EF028974}"/>
              </a:ext>
            </a:extLst>
          </p:cNvPr>
          <p:cNvGrpSpPr/>
          <p:nvPr/>
        </p:nvGrpSpPr>
        <p:grpSpPr>
          <a:xfrm>
            <a:off x="7924800" y="830898"/>
            <a:ext cx="3514471" cy="4776406"/>
            <a:chOff x="7924800" y="830898"/>
            <a:chExt cx="3514471" cy="4776406"/>
          </a:xfrm>
        </p:grpSpPr>
        <p:pic>
          <p:nvPicPr>
            <p:cNvPr id="1026" name="Picture 2" descr="Nutrition Facts Label Images for Download | FDA">
              <a:extLst>
                <a:ext uri="{FF2B5EF4-FFF2-40B4-BE49-F238E27FC236}">
                  <a16:creationId xmlns:a16="http://schemas.microsoft.com/office/drawing/2014/main" id="{09967001-6540-4138-815A-A353FE6FD7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3" b="9633"/>
            <a:stretch/>
          </p:blipFill>
          <p:spPr bwMode="auto">
            <a:xfrm>
              <a:off x="7924800" y="830898"/>
              <a:ext cx="3514471" cy="477640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flipH="1">
              <a:off x="8452142" y="3509899"/>
              <a:ext cx="2459786" cy="76317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0678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401762"/>
          </a:xfrm>
        </p:spPr>
        <p:txBody>
          <a:bodyPr>
            <a:normAutofit fontScale="90000"/>
          </a:bodyPr>
          <a:lstStyle/>
          <a:p>
            <a:br>
              <a:rPr lang="en-US" dirty="0">
                <a:ea typeface="Adobe Gothic Std B" panose="020B0800000000000000" pitchFamily="34" charset="-128"/>
              </a:rPr>
            </a:br>
            <a:r>
              <a:rPr lang="en-US" sz="4000" dirty="0">
                <a:latin typeface="Arial" panose="020B0604020202020204" pitchFamily="34" charset="0"/>
                <a:ea typeface="Adobe Gothic Std B" panose="020B0800000000000000" pitchFamily="34" charset="-128"/>
                <a:cs typeface="Arial" panose="020B0604020202020204" pitchFamily="34" charset="0"/>
              </a:rPr>
              <a:t>Avoid foods with added sugar or these sugar equivalents on Ingredient Lists:</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1981200" y="1981202"/>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rmAutofit/>
          </a:bodyPr>
          <a:lstStyle/>
          <a:p>
            <a:r>
              <a:rPr lang="en-US" sz="3200" dirty="0">
                <a:latin typeface="Arial" panose="020B0604020202020204" pitchFamily="34" charset="0"/>
                <a:cs typeface="Arial" panose="020B0604020202020204" pitchFamily="34" charset="0"/>
              </a:rPr>
              <a:t>High fructose corn syrup</a:t>
            </a:r>
          </a:p>
          <a:p>
            <a:r>
              <a:rPr lang="en-US" sz="3200" dirty="0">
                <a:latin typeface="Arial" panose="020B0604020202020204" pitchFamily="34" charset="0"/>
                <a:cs typeface="Arial" panose="020B0604020202020204" pitchFamily="34" charset="0"/>
              </a:rPr>
              <a:t>Fructose</a:t>
            </a:r>
          </a:p>
          <a:p>
            <a:r>
              <a:rPr lang="en-US" sz="3200" dirty="0">
                <a:latin typeface="Arial" panose="020B0604020202020204" pitchFamily="34" charset="0"/>
                <a:cs typeface="Arial" panose="020B0604020202020204" pitchFamily="34" charset="0"/>
              </a:rPr>
              <a:t>Corn syrup</a:t>
            </a:r>
          </a:p>
          <a:p>
            <a:r>
              <a:rPr lang="en-US" sz="3200" dirty="0">
                <a:latin typeface="Arial" panose="020B0604020202020204" pitchFamily="34" charset="0"/>
                <a:cs typeface="Arial" panose="020B0604020202020204" pitchFamily="34" charset="0"/>
              </a:rPr>
              <a:t>Honey</a:t>
            </a:r>
          </a:p>
        </p:txBody>
      </p:sp>
      <p:sp>
        <p:nvSpPr>
          <p:cNvPr id="7" name="Content Placeholder 6"/>
          <p:cNvSpPr>
            <a:spLocks noGrp="1"/>
          </p:cNvSpPr>
          <p:nvPr>
            <p:ph sz="half" idx="4294967295"/>
          </p:nvPr>
        </p:nvSpPr>
        <p:spPr>
          <a:xfrm>
            <a:off x="6172200" y="1981202"/>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en-US" dirty="0">
                <a:latin typeface="Arial" panose="020B0604020202020204" pitchFamily="34" charset="0"/>
                <a:cs typeface="Arial" panose="020B0604020202020204" pitchFamily="34" charset="0"/>
              </a:rPr>
              <a:t>Cane sugar</a:t>
            </a:r>
          </a:p>
          <a:p>
            <a:r>
              <a:rPr lang="en-US" dirty="0">
                <a:latin typeface="Arial" panose="020B0604020202020204" pitchFamily="34" charset="0"/>
                <a:cs typeface="Arial" panose="020B0604020202020204" pitchFamily="34" charset="0"/>
              </a:rPr>
              <a:t>Evaporated cane juice</a:t>
            </a:r>
          </a:p>
          <a:p>
            <a:r>
              <a:rPr lang="en-US" dirty="0">
                <a:latin typeface="Arial" panose="020B0604020202020204" pitchFamily="34" charset="0"/>
                <a:cs typeface="Arial" panose="020B0604020202020204" pitchFamily="34" charset="0"/>
              </a:rPr>
              <a:t>Sucrose</a:t>
            </a:r>
          </a:p>
          <a:p>
            <a:r>
              <a:rPr lang="en-US" dirty="0">
                <a:latin typeface="Arial" panose="020B0604020202020204" pitchFamily="34" charset="0"/>
                <a:cs typeface="Arial" panose="020B0604020202020204" pitchFamily="34" charset="0"/>
              </a:rPr>
              <a:t>Sucralose</a:t>
            </a:r>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37111" y="1143000"/>
            <a:ext cx="3831069" cy="4351338"/>
          </a:xfrm>
          <a:prstGeom prst="rect">
            <a:avLst/>
          </a:prstGeom>
          <a:ln w="76200">
            <a:solidFill>
              <a:srgbClr val="F78A28"/>
            </a:solidFill>
          </a:ln>
        </p:spPr>
      </p:pic>
      <p:sp>
        <p:nvSpPr>
          <p:cNvPr id="5" name="Oval 4"/>
          <p:cNvSpPr/>
          <p:nvPr/>
        </p:nvSpPr>
        <p:spPr>
          <a:xfrm>
            <a:off x="6052645"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93464" y="228600"/>
            <a:ext cx="8229600" cy="1143000"/>
          </a:xfrm>
        </p:spPr>
        <p:txBody>
          <a:bodyPr>
            <a:normAutofit/>
          </a:bodyPr>
          <a:lstStyle/>
          <a:p>
            <a:r>
              <a:rPr lang="en-US" sz="3600" dirty="0">
                <a:latin typeface="Arial" panose="020B0604020202020204" pitchFamily="34" charset="0"/>
                <a:cs typeface="Arial" panose="020B0604020202020204" pitchFamily="34" charset="0"/>
              </a:rPr>
              <a:t>Children with Special Needs</a:t>
            </a:r>
          </a:p>
        </p:txBody>
      </p:sp>
      <p:sp>
        <p:nvSpPr>
          <p:cNvPr id="7" name="Content Placeholder 6"/>
          <p:cNvSpPr>
            <a:spLocks noGrp="1"/>
          </p:cNvSpPr>
          <p:nvPr>
            <p:ph idx="1"/>
          </p:nvPr>
        </p:nvSpPr>
        <p:spPr>
          <a:xfrm>
            <a:off x="5146041" y="1531939"/>
            <a:ext cx="6502399" cy="4259262"/>
          </a:xfrm>
        </p:spPr>
        <p:txBody>
          <a:bodyPr/>
          <a:lstStyle/>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Consult with the child’s family on any special dietary needs.</a:t>
            </a:r>
          </a:p>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Follow the written instructions from the child’s primary care provider.</a:t>
            </a:r>
          </a:p>
          <a:p>
            <a:r>
              <a:rPr lang="en-US" sz="2800" dirty="0">
                <a:solidFill>
                  <a:schemeClr val="tx1">
                    <a:lumMod val="95000"/>
                    <a:lumOff val="5000"/>
                  </a:schemeClr>
                </a:solidFill>
                <a:latin typeface="Arial" panose="020B0604020202020204" pitchFamily="34" charset="0"/>
                <a:ea typeface="Adobe Gothic Std B" panose="020B0800000000000000" pitchFamily="34" charset="-128"/>
                <a:cs typeface="Arial" panose="020B0604020202020204" pitchFamily="34" charset="0"/>
              </a:rPr>
              <a:t>Develop a special health care needs plan in partnership with the family and primary care provider.</a:t>
            </a: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pic>
        <p:nvPicPr>
          <p:cNvPr id="4" name="Picture 3" descr="A child sitting in a high chair with a toothbrush in his mouth&#10;&#10;Description automatically generated">
            <a:extLst>
              <a:ext uri="{FF2B5EF4-FFF2-40B4-BE49-F238E27FC236}">
                <a16:creationId xmlns:a16="http://schemas.microsoft.com/office/drawing/2014/main" id="{7BC5B5BB-75FB-AFCC-4178-0A9D4FE73E3A}"/>
              </a:ext>
            </a:extLst>
          </p:cNvPr>
          <p:cNvPicPr>
            <a:picLocks noChangeAspect="1"/>
          </p:cNvPicPr>
          <p:nvPr/>
        </p:nvPicPr>
        <p:blipFill rotWithShape="1">
          <a:blip r:embed="rId4">
            <a:extLst>
              <a:ext uri="{28A0092B-C50C-407E-A947-70E740481C1C}">
                <a14:useLocalDpi xmlns:a14="http://schemas.microsoft.com/office/drawing/2010/main" val="0"/>
              </a:ext>
            </a:extLst>
          </a:blip>
          <a:srcRect l="8519" r="21852" b="7778"/>
          <a:stretch/>
        </p:blipFill>
        <p:spPr>
          <a:xfrm>
            <a:off x="685800" y="1531939"/>
            <a:ext cx="4292599" cy="3790273"/>
          </a:xfrm>
          <a:prstGeom prst="rect">
            <a:avLst/>
          </a:prstGeom>
        </p:spPr>
      </p:pic>
    </p:spTree>
    <p:custDataLst>
      <p:tags r:id="rId1"/>
    </p:custDataLst>
    <p:extLst>
      <p:ext uri="{BB962C8B-B14F-4D97-AF65-F5344CB8AC3E}">
        <p14:creationId xmlns:p14="http://schemas.microsoft.com/office/powerpoint/2010/main" val="419905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808186"/>
              </p:ext>
            </p:extLst>
          </p:nvPr>
        </p:nvGraphicFramePr>
        <p:xfrm>
          <a:off x="2119218" y="1676400"/>
          <a:ext cx="7953564" cy="4191000"/>
        </p:xfrm>
        <a:graphic>
          <a:graphicData uri="http://schemas.openxmlformats.org/drawingml/2006/table">
            <a:tbl>
              <a:tblPr firstRow="1" bandRow="1">
                <a:effectLst/>
                <a:tableStyleId>{2D5ABB26-0587-4C30-8999-92F81FD0307C}</a:tableStyleId>
              </a:tblPr>
              <a:tblGrid>
                <a:gridCol w="3976782">
                  <a:extLst>
                    <a:ext uri="{9D8B030D-6E8A-4147-A177-3AD203B41FA5}">
                      <a16:colId xmlns:a16="http://schemas.microsoft.com/office/drawing/2014/main" val="39444151"/>
                    </a:ext>
                  </a:extLst>
                </a:gridCol>
                <a:gridCol w="3976782">
                  <a:extLst>
                    <a:ext uri="{9D8B030D-6E8A-4147-A177-3AD203B41FA5}">
                      <a16:colId xmlns:a16="http://schemas.microsoft.com/office/drawing/2014/main" val="3091005598"/>
                    </a:ext>
                  </a:extLst>
                </a:gridCol>
              </a:tblGrid>
              <a:tr h="1266114">
                <a:tc>
                  <a:txBody>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The parent/caregiver</a:t>
                      </a:r>
                      <a:r>
                        <a:rPr lang="en-US" sz="2800" b="1" baseline="0" dirty="0">
                          <a:solidFill>
                            <a:schemeClr val="accent1">
                              <a:lumMod val="50000"/>
                            </a:schemeClr>
                          </a:solidFill>
                          <a:latin typeface="Arial" panose="020B0604020202020204" pitchFamily="34" charset="0"/>
                          <a:cs typeface="Arial" panose="020B0604020202020204" pitchFamily="34" charset="0"/>
                        </a:rPr>
                        <a:t> </a:t>
                      </a:r>
                      <a:r>
                        <a:rPr lang="en-US" sz="2800" b="1" dirty="0">
                          <a:solidFill>
                            <a:schemeClr val="accent1">
                              <a:lumMod val="50000"/>
                            </a:schemeClr>
                          </a:solidFill>
                          <a:latin typeface="Arial" panose="020B0604020202020204" pitchFamily="34" charset="0"/>
                          <a:cs typeface="Arial" panose="020B0604020202020204" pitchFamily="34" charset="0"/>
                        </a:rPr>
                        <a:t>is responsible for:</a:t>
                      </a:r>
                    </a:p>
                  </a:txBody>
                  <a:tcPr anchor="ctr">
                    <a:cell3D prstMaterial="dkEdge">
                      <a:bevel/>
                      <a:lightRig rig="flood" dir="t"/>
                    </a:cell3D>
                    <a:noFill/>
                  </a:tcPr>
                </a:tc>
                <a:tc>
                  <a:txBody>
                    <a:bodyPr/>
                    <a:lstStyle/>
                    <a:p>
                      <a:pPr algn="ctr"/>
                      <a:r>
                        <a:rPr lang="en-US" sz="2800" b="1" dirty="0">
                          <a:solidFill>
                            <a:schemeClr val="accent1">
                              <a:lumMod val="50000"/>
                            </a:schemeClr>
                          </a:solidFill>
                          <a:latin typeface="Arial" panose="020B0604020202020204" pitchFamily="34" charset="0"/>
                          <a:cs typeface="Arial" panose="020B0604020202020204" pitchFamily="34" charset="0"/>
                        </a:rPr>
                        <a:t>The child is responsible for:</a:t>
                      </a:r>
                    </a:p>
                  </a:txBody>
                  <a:tcPr anchor="ctr">
                    <a:cell3D prstMaterial="dkEdge">
                      <a:bevel/>
                      <a:lightRig rig="flood" dir="t"/>
                    </a:cell3D>
                    <a:noFill/>
                  </a:tcPr>
                </a:tc>
                <a:extLst>
                  <a:ext uri="{0D108BD9-81ED-4DB2-BD59-A6C34878D82A}">
                    <a16:rowId xmlns:a16="http://schemas.microsoft.com/office/drawing/2014/main" val="2306755156"/>
                  </a:ext>
                </a:extLst>
              </a:tr>
              <a:tr h="2924886">
                <a:tc>
                  <a:txBody>
                    <a:bodyPr/>
                    <a:lstStyle/>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What food is offered</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Where it is served and eaten</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When it is offered</a:t>
                      </a:r>
                    </a:p>
                  </a:txBody>
                  <a:tcPr marL="137160" marR="137160" marT="137160" marB="137160">
                    <a:cell3D prstMaterial="dkEdge">
                      <a:bevel/>
                      <a:lightRig rig="flood" dir="t"/>
                    </a:cell3D>
                    <a:noFill/>
                  </a:tcPr>
                </a:tc>
                <a:tc>
                  <a:txBody>
                    <a:bodyPr/>
                    <a:lstStyle/>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How much to eat</a:t>
                      </a:r>
                    </a:p>
                    <a:p>
                      <a:pPr marL="285750" indent="-285750">
                        <a:buFont typeface="Arial"/>
                        <a:buChar char="•"/>
                      </a:pPr>
                      <a:r>
                        <a:rPr lang="en-US" sz="2800" dirty="0">
                          <a:solidFill>
                            <a:schemeClr val="accent1">
                              <a:lumMod val="50000"/>
                            </a:schemeClr>
                          </a:solidFill>
                          <a:latin typeface="Arial" panose="020B0604020202020204" pitchFamily="34" charset="0"/>
                          <a:cs typeface="Arial" panose="020B0604020202020204" pitchFamily="34" charset="0"/>
                        </a:rPr>
                        <a:t>Whether or not to eat</a:t>
                      </a:r>
                    </a:p>
                  </a:txBody>
                  <a:tcPr marL="137160" marR="137160" marT="137160" marB="137160">
                    <a:cell3D prstMaterial="dkEdge">
                      <a:bevel/>
                      <a:lightRig rig="flood" dir="t"/>
                    </a:cell3D>
                    <a:no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0" y="1"/>
            <a:ext cx="12192000" cy="1371599"/>
          </a:xfrm>
          <a:prstGeom prst="rect">
            <a:avLst/>
          </a:prstGeom>
          <a:solidFill>
            <a:srgbClr val="F78A28"/>
          </a:solidFill>
        </p:spPr>
        <p:txBody>
          <a:bodyPr wrap="square" rtlCol="0" anchor="ctr" anchorCtr="0">
            <a:noAutofit/>
          </a:bodyPr>
          <a:lstStyle/>
          <a:p>
            <a:pPr algn="ctr" defTabSz="457200"/>
            <a:r>
              <a:rPr lang="en-US" sz="3600" dirty="0">
                <a:solidFill>
                  <a:srgbClr val="003473"/>
                </a:solidFill>
                <a:latin typeface="Arial" panose="020B0604020202020204" pitchFamily="34" charset="0"/>
                <a:cs typeface="Arial" panose="020B0604020202020204" pitchFamily="34" charset="0"/>
              </a:rPr>
              <a:t>Healthy Feeding, Eating Behaviors, and Habits</a:t>
            </a:r>
          </a:p>
        </p:txBody>
      </p:sp>
    </p:spTree>
    <p:custDataLst>
      <p:tags r:id="rId1"/>
    </p:custDataLst>
    <p:extLst>
      <p:ext uri="{BB962C8B-B14F-4D97-AF65-F5344CB8AC3E}">
        <p14:creationId xmlns:p14="http://schemas.microsoft.com/office/powerpoint/2010/main" val="3095776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a:solidFill>
            <a:srgbClr val="F78A28"/>
          </a:solidFill>
        </p:spPr>
        <p:txBody>
          <a:bodyPr>
            <a:noAutofit/>
          </a:bodyPr>
          <a:lstStyle/>
          <a:p>
            <a:r>
              <a:rPr lang="en-US" sz="3600" dirty="0">
                <a:latin typeface="Arial" panose="020B0604020202020204" pitchFamily="34" charset="0"/>
                <a:cs typeface="Arial" panose="020B0604020202020204" pitchFamily="34" charset="0"/>
              </a:rPr>
              <a:t>Family Style Meals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Learning about Healthy Foods</a:t>
            </a:r>
          </a:p>
        </p:txBody>
      </p:sp>
      <p:sp>
        <p:nvSpPr>
          <p:cNvPr id="3" name="Content Placeholder 2"/>
          <p:cNvSpPr>
            <a:spLocks noGrp="1"/>
          </p:cNvSpPr>
          <p:nvPr>
            <p:ph idx="1"/>
          </p:nvPr>
        </p:nvSpPr>
        <p:spPr>
          <a:xfrm>
            <a:off x="609600" y="1828800"/>
            <a:ext cx="10972800" cy="4525963"/>
          </a:xfrm>
        </p:spPr>
        <p:txBody>
          <a:bodyPr>
            <a:normAutofit/>
          </a:bodyPr>
          <a:lstStyle/>
          <a:p>
            <a:r>
              <a:rPr lang="en-US" sz="2800" dirty="0">
                <a:latin typeface="Arial" panose="020B0604020202020204" pitchFamily="34" charset="0"/>
                <a:cs typeface="Arial" panose="020B0604020202020204" pitchFamily="34" charset="0"/>
              </a:rPr>
              <a:t>As a child care provider, every day you are a role model for children.</a:t>
            </a:r>
          </a:p>
          <a:p>
            <a:r>
              <a:rPr lang="en-US" sz="2800" dirty="0">
                <a:latin typeface="Arial" panose="020B0604020202020204" pitchFamily="34" charset="0"/>
                <a:cs typeface="Arial" panose="020B0604020202020204" pitchFamily="34" charset="0"/>
              </a:rPr>
              <a:t>Eating at the same table with children provides an opportunity to role model healthy eating and how to have a pleasant conversation at mealtime. </a:t>
            </a:r>
          </a:p>
          <a:p>
            <a:r>
              <a:rPr lang="en-US" sz="2800" dirty="0">
                <a:latin typeface="Arial" panose="020B0604020202020204" pitchFamily="34" charset="0"/>
                <a:cs typeface="Arial" panose="020B0604020202020204" pitchFamily="34" charset="0"/>
              </a:rPr>
              <a:t>Family style dining gives teachers an opportunity to talk about the food with children.</a:t>
            </a:r>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rgbClr val="F78A28"/>
          </a:solidFill>
        </p:spPr>
        <p:txBody>
          <a:bodyPr>
            <a:normAutofit/>
          </a:bodyPr>
          <a:lstStyle/>
          <a:p>
            <a:r>
              <a:rPr lang="en-US" sz="3600" dirty="0">
                <a:latin typeface="Arial" panose="020B0604020202020204" pitchFamily="34" charset="0"/>
                <a:cs typeface="Arial" panose="020B0604020202020204" pitchFamily="34" charset="0"/>
              </a:rPr>
              <a:t>Individual and Cultural Preferences</a:t>
            </a:r>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398D1929-90BC-412C-8D11-0366F192B9E1}" type="datetime1">
              <a:rPr lang="en-US" smtClean="0"/>
              <a:t>7/17/2024</a:t>
            </a:fld>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90750" y="1193825"/>
            <a:ext cx="7810500" cy="5209542"/>
          </a:xfrm>
        </p:spPr>
      </p:pic>
    </p:spTree>
    <p:custDataLst>
      <p:tags r:id="rId1"/>
    </p:custDataLst>
    <p:extLst>
      <p:ext uri="{BB962C8B-B14F-4D97-AF65-F5344CB8AC3E}">
        <p14:creationId xmlns:p14="http://schemas.microsoft.com/office/powerpoint/2010/main" val="19739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2590800" cy="5849006"/>
          </a:xfrm>
        </p:spPr>
        <p:txBody>
          <a:bodyPr>
            <a:normAutofit/>
          </a:bodyPr>
          <a:lstStyle/>
          <a:p>
            <a:pPr algn="l"/>
            <a:r>
              <a:rPr lang="en-US" sz="3600" dirty="0">
                <a:latin typeface="Arial" panose="020B0604020202020204" pitchFamily="34" charset="0"/>
                <a:cs typeface="Arial" panose="020B0604020202020204" pitchFamily="34" charset="0"/>
              </a:rPr>
              <a:t>Four Key Messages of the Healthy Beverages in Child Care Act</a:t>
            </a:r>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95691"/>
            <a:ext cx="4038600" cy="5504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95691"/>
            <a:ext cx="4038600" cy="5486299"/>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rgbClr val="F78A28"/>
          </a:solidFill>
        </p:spPr>
        <p:txBody>
          <a:bodyPr>
            <a:normAutofit/>
          </a:bodyPr>
          <a:lstStyle/>
          <a:p>
            <a:r>
              <a:rPr lang="en-US" sz="3600" dirty="0">
                <a:latin typeface="Arial" panose="020B0604020202020204" pitchFamily="34" charset="0"/>
                <a:cs typeface="Arial" panose="020B0604020202020204" pitchFamily="34" charset="0"/>
              </a:rPr>
              <a:t>Individual and Cultural Preferences</a:t>
            </a:r>
          </a:p>
        </p:txBody>
      </p:sp>
      <p:sp>
        <p:nvSpPr>
          <p:cNvPr id="3" name="Date Placeholder 2"/>
          <p:cNvSpPr>
            <a:spLocks noGrp="1"/>
          </p:cNvSpPr>
          <p:nvPr>
            <p:ph type="dt" sz="half" idx="4294967295"/>
          </p:nvPr>
        </p:nvSpPr>
        <p:spPr>
          <a:xfrm>
            <a:off x="8839200" y="6057901"/>
            <a:ext cx="2844800" cy="365125"/>
          </a:xfrm>
          <a:prstGeom prst="rect">
            <a:avLst/>
          </a:prstGeom>
        </p:spPr>
        <p:txBody>
          <a:bodyPr/>
          <a:lstStyle/>
          <a:p>
            <a:fld id="{398D1929-90BC-412C-8D11-0366F192B9E1}" type="datetime1">
              <a:rPr lang="en-US" smtClean="0"/>
              <a:t>7/17/2024</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40226" y="1218712"/>
            <a:ext cx="7826636" cy="5182088"/>
          </a:xfrm>
        </p:spPr>
      </p:pic>
    </p:spTree>
    <p:custDataLst>
      <p:tags r:id="rId1"/>
    </p:custDataLst>
    <p:extLst>
      <p:ext uri="{BB962C8B-B14F-4D97-AF65-F5344CB8AC3E}">
        <p14:creationId xmlns:p14="http://schemas.microsoft.com/office/powerpoint/2010/main" val="371481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4038600" y="1544015"/>
            <a:ext cx="4114800" cy="4513886"/>
          </a:xfrm>
          <a:ln w="76200">
            <a:solidFill>
              <a:schemeClr val="tx2"/>
            </a:solidFill>
          </a:ln>
        </p:spPr>
      </p:pic>
      <p:sp>
        <p:nvSpPr>
          <p:cNvPr id="2" name="Title 1"/>
          <p:cNvSpPr>
            <a:spLocks noGrp="1"/>
          </p:cNvSpPr>
          <p:nvPr>
            <p:ph type="title"/>
          </p:nvPr>
        </p:nvSpPr>
        <p:spPr>
          <a:xfrm>
            <a:off x="609600" y="274638"/>
            <a:ext cx="10972800" cy="1143000"/>
          </a:xfrm>
        </p:spPr>
        <p:txBody>
          <a:bodyPr/>
          <a:lstStyle/>
          <a:p>
            <a:endParaRPr lang="en-US" dirty="0"/>
          </a:p>
        </p:txBody>
      </p:sp>
      <p:sp>
        <p:nvSpPr>
          <p:cNvPr id="7" name="Isosceles Triangle 6"/>
          <p:cNvSpPr/>
          <p:nvPr/>
        </p:nvSpPr>
        <p:spPr>
          <a:xfrm rot="2826334">
            <a:off x="6589203"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BC9DE12-0D3D-4CFC-A9E5-D333CAE67281}"/>
              </a:ext>
            </a:extLst>
          </p:cNvPr>
          <p:cNvSpPr txBox="1">
            <a:spLocks/>
          </p:cNvSpPr>
          <p:nvPr/>
        </p:nvSpPr>
        <p:spPr>
          <a:xfrm>
            <a:off x="0" y="5527"/>
            <a:ext cx="12192000" cy="1417638"/>
          </a:xfrm>
          <a:prstGeom prst="rect">
            <a:avLst/>
          </a:prstGeom>
          <a:solidFill>
            <a:srgbClr val="F78A2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Child Engagement</a:t>
            </a:r>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0972800" cy="1554162"/>
          </a:xfrm>
        </p:spPr>
        <p:txBody>
          <a:bodyPr>
            <a:normAutofit/>
          </a:bodyPr>
          <a:lstStyle/>
          <a:p>
            <a:r>
              <a:rPr lang="en-US" sz="3600" dirty="0">
                <a:latin typeface="Arial" panose="020B0604020202020204" pitchFamily="34" charset="0"/>
                <a:cs typeface="Arial" panose="020B0604020202020204" pitchFamily="34" charset="0"/>
              </a:rPr>
              <a:t>Policies for Feeding Children in Child Care</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Written Policies</a:t>
            </a:r>
          </a:p>
          <a:p>
            <a:r>
              <a:rPr lang="en-US" dirty="0">
                <a:latin typeface="Arial" panose="020B0604020202020204" pitchFamily="34" charset="0"/>
                <a:cs typeface="Arial" panose="020B0604020202020204" pitchFamily="34" charset="0"/>
              </a:rPr>
              <a:t>Staff training</a:t>
            </a:r>
          </a:p>
          <a:p>
            <a:r>
              <a:rPr lang="en-US" dirty="0">
                <a:latin typeface="Arial" panose="020B0604020202020204" pitchFamily="34" charset="0"/>
                <a:cs typeface="Arial" panose="020B0604020202020204" pitchFamily="34" charset="0"/>
              </a:rPr>
              <a:t>Family Engagement</a:t>
            </a:r>
          </a:p>
          <a:p>
            <a:r>
              <a:rPr lang="en-US" dirty="0">
                <a:latin typeface="Arial" panose="020B0604020202020204" pitchFamily="34" charset="0"/>
                <a:cs typeface="Arial" panose="020B0604020202020204" pitchFamily="34" charset="0"/>
              </a:rPr>
              <a:t>Children with Special Dietary Needs, for example, food allergies</a:t>
            </a:r>
          </a:p>
          <a:p>
            <a:endParaRPr lang="en-US" dirty="0"/>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2294D3-B5A7-4093-A4A0-FAB79B307C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840" y="1143000"/>
            <a:ext cx="3910321" cy="4980514"/>
          </a:xfrm>
        </p:spPr>
      </p:pic>
      <p:sp>
        <p:nvSpPr>
          <p:cNvPr id="3" name="Title 2">
            <a:extLst>
              <a:ext uri="{FF2B5EF4-FFF2-40B4-BE49-F238E27FC236}">
                <a16:creationId xmlns:a16="http://schemas.microsoft.com/office/drawing/2014/main" id="{4F18199E-A551-4406-92AF-6ADA106ECF8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Sample Policy</a:t>
            </a:r>
          </a:p>
        </p:txBody>
      </p:sp>
    </p:spTree>
    <p:extLst>
      <p:ext uri="{BB962C8B-B14F-4D97-AF65-F5344CB8AC3E}">
        <p14:creationId xmlns:p14="http://schemas.microsoft.com/office/powerpoint/2010/main" val="4031388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Autofit/>
          </a:bodyPr>
          <a:lstStyle/>
          <a:p>
            <a:r>
              <a:rPr lang="en-US" sz="3600" dirty="0">
                <a:latin typeface="Arial" panose="020B0604020202020204" pitchFamily="34" charset="0"/>
                <a:cs typeface="Arial" panose="020B0604020202020204" pitchFamily="34" charset="0"/>
              </a:rPr>
              <a:t>What is the USDA's Child and Adult Care Food Program (CACFP)?</a:t>
            </a:r>
          </a:p>
        </p:txBody>
      </p:sp>
      <p:sp>
        <p:nvSpPr>
          <p:cNvPr id="3" name="Content Placeholder 2"/>
          <p:cNvSpPr>
            <a:spLocks noGrp="1"/>
          </p:cNvSpPr>
          <p:nvPr>
            <p:ph idx="1"/>
          </p:nvPr>
        </p:nvSpPr>
        <p:spPr>
          <a:xfrm>
            <a:off x="609600" y="1905000"/>
            <a:ext cx="10972800" cy="3452648"/>
          </a:xfrm>
        </p:spPr>
        <p:txBody>
          <a:bodyPr>
            <a:noAutofit/>
          </a:bodyPr>
          <a:lstStyle/>
          <a:p>
            <a:pPr marL="0" indent="0">
              <a:buNone/>
            </a:pPr>
            <a:r>
              <a:rPr lang="en-US" sz="2400" dirty="0">
                <a:latin typeface="Arial" panose="020B0604020202020204" pitchFamily="34" charset="0"/>
                <a:cs typeface="Arial" panose="020B0604020202020204" pitchFamily="34" charset="0"/>
              </a:rPr>
              <a:t>Meal Patterns for infants and for children of different ages:</a:t>
            </a:r>
          </a:p>
          <a:p>
            <a:pPr marL="0" indent="0">
              <a:buNone/>
            </a:pPr>
            <a:r>
              <a:rPr lang="en-US" sz="2400" dirty="0">
                <a:latin typeface="Arial" panose="020B0604020202020204" pitchFamily="34" charset="0"/>
                <a:cs typeface="Arial" panose="020B0604020202020204" pitchFamily="34" charset="0"/>
                <a:hlinkClick r:id="rId4"/>
              </a:rPr>
              <a:t>https://www.fns.usda.gov/cacfp/meals-and-snacks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Best Practices for Nutrition: </a:t>
            </a:r>
            <a:r>
              <a:rPr lang="en-US" sz="2400" dirty="0">
                <a:latin typeface="Arial" panose="020B0604020202020204" pitchFamily="34" charset="0"/>
                <a:cs typeface="Arial" panose="020B0604020202020204" pitchFamily="34" charset="0"/>
                <a:hlinkClick r:id="rId5"/>
              </a:rPr>
              <a:t>https://www.fns.usda.gov/tn/child-care-organization</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Sample Menus for Child Care: </a:t>
            </a:r>
            <a:r>
              <a:rPr lang="en-US" sz="2400" dirty="0">
                <a:latin typeface="Arial" panose="020B0604020202020204" pitchFamily="34" charset="0"/>
                <a:cs typeface="Arial" panose="020B0604020202020204" pitchFamily="34" charset="0"/>
                <a:hlinkClick r:id="rId6"/>
              </a:rPr>
              <a:t>https://theicn.org/cacfp/</a:t>
            </a:r>
            <a:r>
              <a:rPr lang="en-US" sz="2400" dirty="0">
                <a:latin typeface="Arial" panose="020B0604020202020204" pitchFamily="34" charset="0"/>
                <a:cs typeface="Arial" panose="020B0604020202020204" pitchFamily="34" charset="0"/>
              </a:rPr>
              <a:t> </a:t>
            </a:r>
            <a:endParaRPr lang="en-US" sz="2400" dirty="0"/>
          </a:p>
          <a:p>
            <a:pPr marL="0" indent="0">
              <a:buNone/>
            </a:pPr>
            <a:endParaRPr lang="en-US" sz="2000" dirty="0"/>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Autofit/>
          </a:bodyPr>
          <a:lstStyle/>
          <a:p>
            <a:r>
              <a:rPr lang="en-US" sz="3600" dirty="0">
                <a:latin typeface="Arial" panose="020B0604020202020204" pitchFamily="34" charset="0"/>
                <a:cs typeface="Arial" panose="020B0604020202020204" pitchFamily="34" charset="0"/>
              </a:rPr>
              <a:t>What is the USDA's Child and Adult Care Food Program (CACFP)?</a:t>
            </a:r>
          </a:p>
        </p:txBody>
      </p:sp>
      <p:sp>
        <p:nvSpPr>
          <p:cNvPr id="3" name="Content Placeholder 2"/>
          <p:cNvSpPr>
            <a:spLocks noGrp="1"/>
          </p:cNvSpPr>
          <p:nvPr>
            <p:ph idx="1"/>
          </p:nvPr>
        </p:nvSpPr>
        <p:spPr>
          <a:xfrm>
            <a:off x="609600" y="1800624"/>
            <a:ext cx="10845800" cy="3990575"/>
          </a:xfrm>
        </p:spPr>
        <p:txBody>
          <a:bodyPr>
            <a:noAutofit/>
          </a:bodyPr>
          <a:lstStyle/>
          <a:p>
            <a:r>
              <a:rPr lang="en-US" sz="2800" dirty="0">
                <a:latin typeface="Arial" panose="020B0604020202020204" pitchFamily="34" charset="0"/>
                <a:cs typeface="Arial" panose="020B0604020202020204" pitchFamily="34" charset="0"/>
              </a:rPr>
              <a:t>Contact your local CACFP sponsor for information about eligibility, enrollment, reimbursement rates, contact information for local sponsors can at:</a:t>
            </a:r>
          </a:p>
          <a:p>
            <a:pPr marL="0" indent="0">
              <a:buNone/>
            </a:pPr>
            <a:r>
              <a:rPr lang="en-US" sz="2800" u="sng" dirty="0">
                <a:latin typeface="Arial" panose="020B0604020202020204" pitchFamily="34" charset="0"/>
                <a:cs typeface="Arial" panose="020B0604020202020204" pitchFamily="34" charset="0"/>
                <a:hlinkClick r:id="rId4"/>
              </a:rPr>
              <a:t>https://www.cdss.ca.gov/child-care-and-nutrition/data-statistics/student-health-support/food-programs/cacfp-day-care-home-sponsors-food-programs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Your local CACFP Sponsor:</a:t>
            </a:r>
          </a:p>
          <a:p>
            <a:pPr marL="0" indent="0">
              <a:buNone/>
            </a:pPr>
            <a:r>
              <a:rPr lang="en-US" sz="2800" dirty="0">
                <a:latin typeface="Arial" panose="020B0604020202020204" pitchFamily="34" charset="0"/>
                <a:cs typeface="Arial" panose="020B0604020202020204" pitchFamily="34" charset="0"/>
              </a:rPr>
              <a:t>______________________________________</a:t>
            </a:r>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en-US" sz="3600"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406400" y="1417638"/>
            <a:ext cx="11379200" cy="4190999"/>
          </a:xfrm>
        </p:spPr>
        <p:txBody>
          <a:bodyPr>
            <a:noAutofit/>
          </a:bodyPr>
          <a:lstStyle/>
          <a:p>
            <a:r>
              <a:rPr lang="en-US" sz="2000" dirty="0">
                <a:latin typeface="Arial" panose="020B0604020202020204" pitchFamily="34" charset="0"/>
                <a:cs typeface="Arial" panose="020B0604020202020204" pitchFamily="34" charset="0"/>
              </a:rPr>
              <a:t>Visit the California Emergency Medical Services Authority (EMSA) Child Care Nutrition Training webpage for samples, resources, and additional information about children's nutrition. </a:t>
            </a:r>
            <a:r>
              <a:rPr lang="en-US" sz="2000" dirty="0">
                <a:latin typeface="Arial" panose="020B0604020202020204" pitchFamily="34" charset="0"/>
                <a:cs typeface="Arial" panose="020B0604020202020204" pitchFamily="34" charset="0"/>
                <a:hlinkClick r:id="rId4"/>
              </a:rPr>
              <a:t>www.emsa.ca.gov/childcare-nutrition</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Find Ellyn </a:t>
            </a:r>
            <a:r>
              <a:rPr lang="en-US" sz="2000" dirty="0" err="1">
                <a:latin typeface="Arial" panose="020B0604020202020204" pitchFamily="34" charset="0"/>
                <a:cs typeface="Arial" panose="020B0604020202020204" pitchFamily="34" charset="0"/>
              </a:rPr>
              <a:t>Satter's</a:t>
            </a:r>
            <a:r>
              <a:rPr lang="en-US" sz="2000" dirty="0">
                <a:latin typeface="Arial" panose="020B0604020202020204" pitchFamily="34" charset="0"/>
                <a:cs typeface="Arial" panose="020B0604020202020204" pitchFamily="34" charset="0"/>
              </a:rPr>
              <a:t> Division of Responsibility in Feeding at: </a:t>
            </a:r>
            <a:r>
              <a:rPr lang="en-US" sz="2000" dirty="0">
                <a:latin typeface="Arial" panose="020B0604020202020204" pitchFamily="34" charset="0"/>
                <a:cs typeface="Arial" panose="020B0604020202020204" pitchFamily="34" charset="0"/>
                <a:hlinkClick r:id="rId5"/>
              </a:rPr>
              <a:t>https://www.ellynsatterinstitute.org/how-to-feed/the-division-of-responsibility-in-feeding/</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Find NAP SACC Sample Nutrition Polices at: </a:t>
            </a:r>
            <a:r>
              <a:rPr lang="en-US" sz="2000" dirty="0">
                <a:latin typeface="Arial" panose="020B0604020202020204" pitchFamily="34" charset="0"/>
                <a:cs typeface="Arial" panose="020B0604020202020204" pitchFamily="34" charset="0"/>
                <a:hlinkClick r:id="rId6"/>
              </a:rPr>
              <a:t>https://healthyapple.arewehealthy.com/documents/Nutrtion_PA_PolicyExamples.pdf</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Find </a:t>
            </a:r>
            <a:r>
              <a:rPr lang="en-US" sz="2000" i="1" dirty="0">
                <a:latin typeface="Arial" panose="020B0604020202020204" pitchFamily="34" charset="0"/>
                <a:cs typeface="Arial" panose="020B0604020202020204" pitchFamily="34" charset="0"/>
              </a:rPr>
              <a:t>Dietary Guidelines for Americans 2020-2025</a:t>
            </a:r>
            <a:r>
              <a:rPr lang="en-US" sz="2000" dirty="0">
                <a:latin typeface="Arial" panose="020B0604020202020204" pitchFamily="34" charset="0"/>
                <a:cs typeface="Arial" panose="020B0604020202020204" pitchFamily="34" charset="0"/>
              </a:rPr>
              <a:t> at: </a:t>
            </a:r>
            <a:r>
              <a:rPr lang="en-US" sz="2000" dirty="0">
                <a:latin typeface="Arial" panose="020B0604020202020204" pitchFamily="34" charset="0"/>
                <a:cs typeface="Arial" panose="020B0604020202020204" pitchFamily="34" charset="0"/>
                <a:hlinkClick r:id="rId7"/>
              </a:rPr>
              <a:t>https://www.dietaryguidelines.gov/resources/2020-2025-dietary-guidelines-online-materials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Supporting Breastfeeding Families: A Toolkit for Child Care Providers</a:t>
            </a:r>
          </a:p>
          <a:p>
            <a:pPr marL="400050" lvl="1" indent="0">
              <a:buNone/>
            </a:pPr>
            <a:r>
              <a:rPr lang="en-US" sz="2000" dirty="0">
                <a:latin typeface="Arial" panose="020B0604020202020204" pitchFamily="34" charset="0"/>
                <a:cs typeface="Arial" panose="020B0604020202020204" pitchFamily="34" charset="0"/>
                <a:hlinkClick r:id="rId8"/>
              </a:rPr>
              <a:t>https://www.cdc.gov/obesity/strategies/early-care-education/pdf/breastfeed-ece-082022-508.pdf</a:t>
            </a:r>
            <a:r>
              <a:rPr lang="en-US" sz="2000"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7313"/>
          </a:xfrm>
          <a:solidFill>
            <a:srgbClr val="F78A28"/>
          </a:solidFill>
        </p:spPr>
        <p:txBody>
          <a:bodyPr/>
          <a:lstStyle/>
          <a:p>
            <a:r>
              <a:rPr lang="en-US" dirty="0">
                <a:latin typeface="Arial" panose="020B0604020202020204" pitchFamily="34" charset="0"/>
                <a:cs typeface="Arial" panose="020B0604020202020204" pitchFamily="34" charset="0"/>
              </a:rPr>
              <a:t>Infant Feeding</a:t>
            </a:r>
          </a:p>
        </p:txBody>
      </p:sp>
      <p:sp>
        <p:nvSpPr>
          <p:cNvPr id="3" name="Content Placeholder 2"/>
          <p:cNvSpPr>
            <a:spLocks noGrp="1"/>
          </p:cNvSpPr>
          <p:nvPr>
            <p:ph idx="1"/>
          </p:nvPr>
        </p:nvSpPr>
        <p:spPr>
          <a:xfrm>
            <a:off x="2895600" y="1828800"/>
            <a:ext cx="6858000" cy="4038600"/>
          </a:xfrm>
          <a:noFill/>
        </p:spPr>
        <p:txBody>
          <a:bodyPr>
            <a:normAutofit/>
          </a:bodyPr>
          <a:lstStyle/>
          <a:p>
            <a:pPr marL="0" indent="0" defTabSz="457200">
              <a:buNone/>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Breastmilk is the </a:t>
            </a:r>
            <a:r>
              <a:rPr lang="en-US" sz="2800" b="1" dirty="0">
                <a:solidFill>
                  <a:srgbClr val="003473"/>
                </a:solidFill>
                <a:latin typeface="Arial" panose="020B0604020202020204" pitchFamily="34" charset="0"/>
                <a:ea typeface="Adobe Gothic Std B" panose="020B0800000000000000" pitchFamily="34" charset="-128"/>
                <a:cs typeface="Arial" panose="020B0604020202020204" pitchFamily="34" charset="0"/>
              </a:rPr>
              <a:t>healthiest</a:t>
            </a: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 source of milk for infants.</a:t>
            </a: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Contains all of the nutrients infants need and is easiest to digest.</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Protects infants from common illnesses, allergies, and, obesity</a:t>
            </a:r>
          </a:p>
          <a:p>
            <a:pPr marL="571500" indent="-571500" defTabSz="457200">
              <a:buFont typeface="Wingdings" panose="05000000000000000000" pitchFamily="2" charset="2"/>
              <a:buChar char="Ø"/>
            </a:pPr>
            <a:r>
              <a:rPr lang="en-US" sz="2800" dirty="0">
                <a:solidFill>
                  <a:srgbClr val="003473"/>
                </a:solidFill>
                <a:latin typeface="Arial" panose="020B0604020202020204" pitchFamily="34" charset="0"/>
                <a:cs typeface="Arial" panose="020B0604020202020204" pitchFamily="34" charset="0"/>
              </a:rPr>
              <a:t>Promotes good health for mothers</a:t>
            </a:r>
          </a:p>
          <a:p>
            <a:endParaRPr lang="en-US" dirty="0"/>
          </a:p>
        </p:txBody>
      </p:sp>
      <p:pic>
        <p:nvPicPr>
          <p:cNvPr id="5" name="Picture 4">
            <a:extLst>
              <a:ext uri="{FF2B5EF4-FFF2-40B4-BE49-F238E27FC236}">
                <a16:creationId xmlns:a16="http://schemas.microsoft.com/office/drawing/2014/main" id="{A4CF9B02-1B4C-4907-AA14-E846AB06ABBA}"/>
              </a:ext>
            </a:extLst>
          </p:cNvPr>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685800" y="-152400"/>
            <a:ext cx="3411639" cy="3429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7313"/>
          </a:xfrm>
          <a:solidFill>
            <a:srgbClr val="F78A28"/>
          </a:solidFill>
        </p:spPr>
        <p:txBody>
          <a:bodyPr/>
          <a:lstStyle/>
          <a:p>
            <a:r>
              <a:rPr lang="en-US" sz="3600" dirty="0">
                <a:latin typeface="Arial" panose="020B0604020202020204" pitchFamily="34" charset="0"/>
                <a:cs typeface="Arial" panose="020B0604020202020204" pitchFamily="34" charset="0"/>
              </a:rPr>
              <a:t>Supporting Breastfeeding in Child Care</a:t>
            </a:r>
          </a:p>
        </p:txBody>
      </p:sp>
      <p:sp>
        <p:nvSpPr>
          <p:cNvPr id="3" name="Content Placeholder 2"/>
          <p:cNvSpPr>
            <a:spLocks noGrp="1"/>
          </p:cNvSpPr>
          <p:nvPr>
            <p:ph idx="1"/>
          </p:nvPr>
        </p:nvSpPr>
        <p:spPr>
          <a:xfrm>
            <a:off x="2895600" y="1828800"/>
            <a:ext cx="6858000" cy="4038600"/>
          </a:xfrm>
          <a:noFill/>
        </p:spPr>
        <p:txBody>
          <a:bodyPr>
            <a:normAutofit/>
          </a:bodyPr>
          <a:lstStyle/>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Let parents know you support breastfeeding.</a:t>
            </a:r>
          </a:p>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Provide a </a:t>
            </a:r>
            <a:r>
              <a:rPr lang="en-US" sz="2800" dirty="0">
                <a:solidFill>
                  <a:srgbClr val="003473"/>
                </a:solidFill>
                <a:latin typeface="Arial" panose="020B0604020202020204" pitchFamily="34" charset="0"/>
                <a:cs typeface="Arial" panose="020B0604020202020204" pitchFamily="34" charset="0"/>
              </a:rPr>
              <a:t>quiet, comfortable, private place for mothers to breastfeed.</a:t>
            </a:r>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defTabSz="457200">
              <a:buFont typeface="Wingdings" panose="05000000000000000000" pitchFamily="2" charset="2"/>
              <a:buChar char="Ø"/>
            </a:pPr>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Learn how to safely handle and store breastmilk.</a:t>
            </a:r>
          </a:p>
          <a:p>
            <a:endParaRPr lang="en-US" dirty="0"/>
          </a:p>
        </p:txBody>
      </p:sp>
      <p:pic>
        <p:nvPicPr>
          <p:cNvPr id="5" name="Picture 4">
            <a:extLst>
              <a:ext uri="{FF2B5EF4-FFF2-40B4-BE49-F238E27FC236}">
                <a16:creationId xmlns:a16="http://schemas.microsoft.com/office/drawing/2014/main" id="{A4CF9B02-1B4C-4907-AA14-E846AB06ABBA}"/>
              </a:ext>
            </a:extLst>
          </p:cNvPr>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685800" y="-152400"/>
            <a:ext cx="3411639" cy="3429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90706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8699" cy="1407313"/>
          </a:xfrm>
          <a:solidFill>
            <a:srgbClr val="F78A28"/>
          </a:solidFill>
        </p:spPr>
        <p:txBody>
          <a:bodyPr>
            <a:noAutofit/>
          </a:bodyPr>
          <a:lstStyle/>
          <a:p>
            <a:r>
              <a:rPr lang="en-US" sz="3600" dirty="0">
                <a:solidFill>
                  <a:srgbClr val="1F497D"/>
                </a:solidFill>
                <a:latin typeface="Arial" panose="020B0604020202020204" pitchFamily="34" charset="0"/>
                <a:cs typeface="Arial" panose="020B0604020202020204" pitchFamily="34" charset="0"/>
              </a:rPr>
              <a:t>Formula Feeding</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05200" y="1752600"/>
            <a:ext cx="6858000" cy="4038600"/>
          </a:xfrm>
          <a:noFill/>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Iron-fortified formula is the best substitute for breast milk.  (Don’t give infants cows milk.)</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Never use a microwave oven to heat the bottles.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Follow the instructions given by the manufacturer when mixing the formula with water.</a:t>
            </a:r>
          </a:p>
        </p:txBody>
      </p:sp>
      <p:pic>
        <p:nvPicPr>
          <p:cNvPr id="6" name="Picture 5">
            <a:extLst>
              <a:ext uri="{FF2B5EF4-FFF2-40B4-BE49-F238E27FC236}">
                <a16:creationId xmlns:a16="http://schemas.microsoft.com/office/drawing/2014/main" id="{1520AA98-84D1-4470-A162-476FDACA31E1}"/>
              </a:ext>
            </a:extLst>
          </p:cNvPr>
          <p:cNvPicPr>
            <a:picLocks noChangeAspect="1"/>
          </p:cNvPicPr>
          <p:nvPr/>
        </p:nvPicPr>
        <p:blipFill>
          <a:blip r:embed="rId4"/>
          <a:stretch>
            <a:fillRect/>
          </a:stretch>
        </p:blipFill>
        <p:spPr>
          <a:xfrm>
            <a:off x="457200" y="2667000"/>
            <a:ext cx="2637355" cy="2036618"/>
          </a:xfrm>
          <a:prstGeom prst="rect">
            <a:avLst/>
          </a:prstGeom>
        </p:spPr>
      </p:pic>
    </p:spTree>
    <p:custDataLst>
      <p:tags r:id="rId1"/>
    </p:custDataLst>
    <p:extLst>
      <p:ext uri="{BB962C8B-B14F-4D97-AF65-F5344CB8AC3E}">
        <p14:creationId xmlns:p14="http://schemas.microsoft.com/office/powerpoint/2010/main" val="276036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Feed Infants on Demand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(When They are Hungry)</a:t>
            </a:r>
          </a:p>
        </p:txBody>
      </p:sp>
      <p:sp>
        <p:nvSpPr>
          <p:cNvPr id="3" name="Content Placeholder 2"/>
          <p:cNvSpPr>
            <a:spLocks noGrp="1"/>
          </p:cNvSpPr>
          <p:nvPr>
            <p:ph sz="half" idx="1"/>
          </p:nvPr>
        </p:nvSpPr>
        <p:spPr>
          <a:xfrm>
            <a:off x="774700" y="1676400"/>
            <a:ext cx="10642600" cy="4114801"/>
          </a:xfrm>
        </p:spPr>
        <p:txBody>
          <a:bodyPr numCol="2" spcCol="914400">
            <a:normAutofit/>
          </a:bodyPr>
          <a:lstStyle/>
          <a:p>
            <a:pPr marL="0" indent="0">
              <a:buNone/>
            </a:pPr>
            <a:r>
              <a:rPr lang="en-US" dirty="0">
                <a:solidFill>
                  <a:srgbClr val="F78A28"/>
                </a:solidFill>
                <a:latin typeface="Arial" panose="020B0604020202020204" pitchFamily="34" charset="0"/>
                <a:cs typeface="Arial" panose="020B0604020202020204" pitchFamily="34" charset="0"/>
              </a:rPr>
              <a:t>Signs of Hunger</a:t>
            </a:r>
          </a:p>
          <a:p>
            <a:pPr marL="0" indent="0">
              <a:buNone/>
            </a:pPr>
            <a:r>
              <a:rPr lang="en-US" dirty="0">
                <a:latin typeface="Arial" panose="020B0604020202020204" pitchFamily="34" charset="0"/>
                <a:cs typeface="Arial" panose="020B0604020202020204" pitchFamily="34" charset="0"/>
              </a:rPr>
              <a:t>Fussing and tossing</a:t>
            </a:r>
          </a:p>
          <a:p>
            <a:pPr marL="0" indent="0">
              <a:buNone/>
            </a:pPr>
            <a:r>
              <a:rPr lang="en-US" dirty="0">
                <a:latin typeface="Arial" panose="020B0604020202020204" pitchFamily="34" charset="0"/>
                <a:cs typeface="Arial" panose="020B0604020202020204" pitchFamily="34" charset="0"/>
              </a:rPr>
              <a:t>Sucking their hands</a:t>
            </a:r>
          </a:p>
          <a:p>
            <a:pPr marL="0" indent="0">
              <a:buNone/>
            </a:pPr>
            <a:r>
              <a:rPr lang="en-US" dirty="0">
                <a:latin typeface="Arial" panose="020B0604020202020204" pitchFamily="34" charset="0"/>
                <a:cs typeface="Arial" panose="020B0604020202020204" pitchFamily="34" charset="0"/>
              </a:rPr>
              <a:t>Crying</a:t>
            </a:r>
          </a:p>
          <a:p>
            <a:pPr marL="0" indent="0">
              <a:buNone/>
            </a:pPr>
            <a:r>
              <a:rPr lang="en-US" dirty="0">
                <a:latin typeface="Arial" panose="020B0604020202020204" pitchFamily="34" charset="0"/>
                <a:cs typeface="Arial" panose="020B0604020202020204" pitchFamily="34" charset="0"/>
              </a:rPr>
              <a:t>Looking like they are going to cry</a:t>
            </a:r>
          </a:p>
          <a:p>
            <a:pPr marL="0" indent="0">
              <a:buNone/>
            </a:pPr>
            <a:r>
              <a:rPr lang="en-US" dirty="0">
                <a:latin typeface="Arial" panose="020B0604020202020204" pitchFamily="34" charset="0"/>
                <a:cs typeface="Arial" panose="020B0604020202020204" pitchFamily="34" charset="0"/>
              </a:rPr>
              <a:t>Rooting (sucking motion with the mouth)</a:t>
            </a:r>
          </a:p>
          <a:p>
            <a:pPr marL="0" indent="0">
              <a:buNone/>
            </a:pPr>
            <a:r>
              <a:rPr lang="en-US" dirty="0">
                <a:solidFill>
                  <a:srgbClr val="F78A28"/>
                </a:solidFill>
                <a:latin typeface="Arial" panose="020B0604020202020204" pitchFamily="34" charset="0"/>
                <a:cs typeface="Arial" panose="020B0604020202020204" pitchFamily="34" charset="0"/>
              </a:rPr>
              <a:t>Signs of Fullness</a:t>
            </a:r>
          </a:p>
          <a:p>
            <a:pPr marL="0" indent="0">
              <a:buNone/>
            </a:pPr>
            <a:r>
              <a:rPr lang="en-US" dirty="0">
                <a:latin typeface="Arial" panose="020B0604020202020204" pitchFamily="34" charset="0"/>
                <a:cs typeface="Arial" panose="020B0604020202020204" pitchFamily="34" charset="0"/>
              </a:rPr>
              <a:t>Sealing their lips together</a:t>
            </a:r>
          </a:p>
          <a:p>
            <a:pPr marL="0" indent="0">
              <a:buNone/>
            </a:pPr>
            <a:r>
              <a:rPr lang="en-US" dirty="0">
                <a:latin typeface="Arial" panose="020B0604020202020204" pitchFamily="34" charset="0"/>
                <a:cs typeface="Arial" panose="020B0604020202020204" pitchFamily="34" charset="0"/>
              </a:rPr>
              <a:t>A decrease in sucking</a:t>
            </a:r>
          </a:p>
          <a:p>
            <a:pPr marL="0" indent="0">
              <a:buNone/>
            </a:pPr>
            <a:r>
              <a:rPr lang="en-US" dirty="0">
                <a:latin typeface="Arial" panose="020B0604020202020204" pitchFamily="34" charset="0"/>
                <a:cs typeface="Arial" panose="020B0604020202020204" pitchFamily="34" charset="0"/>
              </a:rPr>
              <a:t>Spitting out the nipple</a:t>
            </a:r>
          </a:p>
          <a:p>
            <a:pPr marL="0" indent="0">
              <a:buNone/>
            </a:pPr>
            <a:r>
              <a:rPr lang="en-US" dirty="0">
                <a:latin typeface="Arial" panose="020B0604020202020204" pitchFamily="34" charset="0"/>
                <a:cs typeface="Arial" panose="020B0604020202020204" pitchFamily="34" charset="0"/>
              </a:rPr>
              <a:t>Turning away from the  nipple</a:t>
            </a:r>
          </a:p>
          <a:p>
            <a:pPr marL="0" indent="0">
              <a:buNone/>
            </a:pPr>
            <a:r>
              <a:rPr lang="en-US" dirty="0">
                <a:latin typeface="Arial" panose="020B0604020202020204" pitchFamily="34" charset="0"/>
                <a:cs typeface="Arial" panose="020B0604020202020204" pitchFamily="34" charset="0"/>
              </a:rPr>
              <a:t>Pushing the bottle away</a:t>
            </a:r>
          </a:p>
          <a:p>
            <a:pPr marL="0" indent="0">
              <a:buNone/>
            </a:pP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152400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533400" y="1492291"/>
            <a:ext cx="6172200" cy="3970318"/>
          </a:xfrm>
          <a:prstGeom prst="rect">
            <a:avLst/>
          </a:prstGeom>
        </p:spPr>
        <p:txBody>
          <a:bodyPr wrap="square">
            <a:spAutoFit/>
          </a:bodyPr>
          <a:lstStyle/>
          <a:p>
            <a:pPr defTabSz="457200"/>
            <a:r>
              <a:rPr lang="en-US" sz="2800" dirty="0">
                <a:solidFill>
                  <a:srgbClr val="003473"/>
                </a:solidFill>
                <a:latin typeface="Arial" panose="020B0604020202020204" pitchFamily="34" charset="0"/>
                <a:cs typeface="Arial" panose="020B0604020202020204" pitchFamily="34" charset="0"/>
              </a:rPr>
              <a:t>Infants from birth to 6 months old drink only breastmilk or formula.</a:t>
            </a:r>
          </a:p>
          <a:p>
            <a:pPr defTabSz="457200"/>
            <a:endParaRPr lang="en-US" sz="2800" dirty="0">
              <a:solidFill>
                <a:srgbClr val="003473"/>
              </a:solidFill>
              <a:latin typeface="Arial" panose="020B0604020202020204" pitchFamily="34" charset="0"/>
              <a:cs typeface="Arial" panose="020B0604020202020204" pitchFamily="34" charset="0"/>
            </a:endParaRPr>
          </a:p>
          <a:p>
            <a:pPr defTabSz="457200"/>
            <a:r>
              <a:rPr lang="en-US" sz="2800" dirty="0">
                <a:solidFill>
                  <a:srgbClr val="003473"/>
                </a:solidFill>
                <a:latin typeface="Arial" panose="020B0604020202020204" pitchFamily="34" charset="0"/>
                <a:cs typeface="Arial" panose="020B0604020202020204" pitchFamily="34" charset="0"/>
              </a:rPr>
              <a:t>For infants 6 to 12 months, use a cup for water.</a:t>
            </a:r>
          </a:p>
          <a:p>
            <a:pPr defTabSz="457200"/>
            <a:endPar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endParaRPr>
          </a:p>
          <a:p>
            <a:pPr defTabSz="457200"/>
            <a:r>
              <a:rPr lang="en-US" sz="2800" dirty="0">
                <a:solidFill>
                  <a:srgbClr val="003473"/>
                </a:solidFill>
                <a:latin typeface="Arial" panose="020B0604020202020204" pitchFamily="34" charset="0"/>
                <a:ea typeface="Adobe Gothic Std B" panose="020B0800000000000000" pitchFamily="34" charset="-128"/>
                <a:cs typeface="Arial" panose="020B0604020202020204" pitchFamily="34" charset="0"/>
              </a:rPr>
              <a:t>Avoid juice or sweetened drinks for infants.</a:t>
            </a:r>
          </a:p>
          <a:p>
            <a:pPr defTabSz="457200"/>
            <a:r>
              <a:rPr lang="en-US" sz="2800" dirty="0">
                <a:solidFill>
                  <a:srgbClr val="F78A28"/>
                </a:solidFill>
                <a:ea typeface="Adobe Gothic Std B" panose="020B0800000000000000" pitchFamily="34" charset="-128"/>
              </a:rPr>
              <a:t> </a:t>
            </a:r>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3156975" y="452623"/>
            <a:ext cx="5878049" cy="646331"/>
          </a:xfrm>
          <a:prstGeom prst="rect">
            <a:avLst/>
          </a:prstGeom>
          <a:noFill/>
        </p:spPr>
        <p:txBody>
          <a:bodyPr wrap="square" rtlCol="0">
            <a:spAutoFit/>
          </a:bodyPr>
          <a:lstStyle/>
          <a:p>
            <a:pPr algn="ctr"/>
            <a:r>
              <a:rPr lang="en-US" sz="3600" dirty="0">
                <a:solidFill>
                  <a:srgbClr val="1F497D"/>
                </a:solidFill>
                <a:latin typeface="Arial" panose="020B0604020202020204" pitchFamily="34" charset="0"/>
                <a:cs typeface="Arial" panose="020B0604020202020204" pitchFamily="34" charset="0"/>
              </a:rPr>
              <a:t>Infants: Other Beverages</a:t>
            </a:r>
            <a:endParaRPr lang="en-US" sz="3600" dirty="0">
              <a:latin typeface="Arial" panose="020B0604020202020204" pitchFamily="34" charset="0"/>
              <a:cs typeface="Arial" panose="020B0604020202020204" pitchFamily="34" charset="0"/>
            </a:endParaRPr>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7086600" y="1829699"/>
            <a:ext cx="4166102" cy="319860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2692</TotalTime>
  <Words>5197</Words>
  <Application>Microsoft Office PowerPoint</Application>
  <PresentationFormat>Widescreen</PresentationFormat>
  <Paragraphs>410</Paragraphs>
  <Slides>46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Adobe Gothic Std B</vt:lpstr>
      <vt:lpstr>Arial</vt:lpstr>
      <vt:lpstr>Calibri</vt:lpstr>
      <vt:lpstr>Times New Roman</vt:lpstr>
      <vt:lpstr>Wingdings</vt:lpstr>
      <vt:lpstr>Office Theme</vt:lpstr>
      <vt:lpstr>PowerPoint Presentation</vt:lpstr>
      <vt:lpstr>Why is good nutrition important for children?</vt:lpstr>
      <vt:lpstr> Nutrition Laws and Regulations for Child Care </vt:lpstr>
      <vt:lpstr>Four Key Messages of the Healthy Beverages in Child Care Act</vt:lpstr>
      <vt:lpstr>Infant Feeding</vt:lpstr>
      <vt:lpstr>Supporting Breastfeeding in Child Care</vt:lpstr>
      <vt:lpstr>Formula Feeding</vt:lpstr>
      <vt:lpstr>Feed Infants on Demand  (When They are Hungry)</vt:lpstr>
      <vt:lpstr>PowerPoint Presentation</vt:lpstr>
      <vt:lpstr>Introducing Solid Food</vt:lpstr>
      <vt:lpstr>Solid Food (Table Food)</vt:lpstr>
      <vt:lpstr>   Age-appropriate Meals and Snacks for Children in Child Care Settings</vt:lpstr>
      <vt:lpstr>Grains</vt:lpstr>
      <vt:lpstr>PowerPoint Presentation</vt:lpstr>
      <vt:lpstr>Healthy Choices for Fats</vt:lpstr>
      <vt:lpstr>Vegetables</vt:lpstr>
      <vt:lpstr>Vegetables</vt:lpstr>
      <vt:lpstr>Quiz</vt:lpstr>
      <vt:lpstr>Quiz</vt:lpstr>
      <vt:lpstr>Fruit</vt:lpstr>
      <vt:lpstr>Fruit</vt:lpstr>
      <vt:lpstr> Choking Safety for Young Children </vt:lpstr>
      <vt:lpstr>PowerPoint Presentation</vt:lpstr>
      <vt:lpstr>PowerPoint Presentation</vt:lpstr>
      <vt:lpstr>Protein</vt:lpstr>
      <vt:lpstr>Iron </vt:lpstr>
      <vt:lpstr>Avoid</vt:lpstr>
      <vt:lpstr>Safety</vt:lpstr>
      <vt:lpstr>PowerPoint Presentation</vt:lpstr>
      <vt:lpstr>PowerPoint Presentation</vt:lpstr>
      <vt:lpstr>Read the Nutrition Facts Label</vt:lpstr>
      <vt:lpstr>Read the Ingredients List</vt:lpstr>
      <vt:lpstr>Read the Label</vt:lpstr>
      <vt:lpstr> Avoid foods with added sugar or these sugar equivalents on Ingredient Lists: </vt:lpstr>
      <vt:lpstr>PowerPoint Presentation</vt:lpstr>
      <vt:lpstr>Children with Special Needs</vt:lpstr>
      <vt:lpstr>PowerPoint Presentation</vt:lpstr>
      <vt:lpstr>Family Style Meals  Learning about Healthy Foods</vt:lpstr>
      <vt:lpstr>Individual and Cultural Preferences</vt:lpstr>
      <vt:lpstr>Individual and Cultural Preferences</vt:lpstr>
      <vt:lpstr>PowerPoint Presentation</vt:lpstr>
      <vt:lpstr>Policies for Feeding Children in Child Care</vt:lpstr>
      <vt:lpstr>Sample Policy</vt:lpstr>
      <vt:lpstr>What is the USDA's Child and Adult Care Food Program (CACFP)?</vt:lpstr>
      <vt:lpstr>What is the USDA's Child and Adult Care Food Program (CACFP)?</vt:lpstr>
      <vt:lpstr>Resources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Liao, Mira</cp:lastModifiedBy>
  <cp:revision>116</cp:revision>
  <dcterms:created xsi:type="dcterms:W3CDTF">2018-04-18T15:16:57Z</dcterms:created>
  <dcterms:modified xsi:type="dcterms:W3CDTF">2024-07-18T00:57:39Z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