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 ContentType="image/tiff"/>
  <Default Extension="tiff" ContentType="image/tiff"/>
  <Default Extension="wdp" ContentType="image/vnd.ms-photo"/>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tags/tag12.xml" ContentType="application/vnd.openxmlformats-officedocument.presentationml.tags+xml"/>
  <Override PartName="/ppt/tags/tag13.xml" ContentType="application/vnd.openxmlformats-officedocument.presentationml.tags+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tags/tag14.xml" ContentType="application/vnd.openxmlformats-officedocument.presentationml.tags+xml"/>
  <Override PartName="/ppt/tags/tag15.xml" ContentType="application/vnd.openxmlformats-officedocument.presentationml.tags+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tags/tag16.xml" ContentType="application/vnd.openxmlformats-officedocument.presentationml.tags+xml"/>
  <Override PartName="/ppt/theme/theme6.xml" ContentType="application/vnd.openxmlformats-officedocument.theme+xml"/>
  <Override PartName="/ppt/tags/tag17.xml" ContentType="application/vnd.openxmlformats-officedocument.presentationml.tags+xml"/>
  <Override PartName="/ppt/notesSlides/notesSlide1.xml" ContentType="application/vnd.openxmlformats-officedocument.presentationml.notesSlide+xml"/>
  <Override PartName="/ppt/tags/tag18.xml" ContentType="application/vnd.openxmlformats-officedocument.presentationml.tags+xml"/>
  <Override PartName="/ppt/notesSlides/notesSlide2.xml" ContentType="application/vnd.openxmlformats-officedocument.presentationml.notesSlide+xml"/>
  <Override PartName="/ppt/tags/tag19.xml" ContentType="application/vnd.openxmlformats-officedocument.presentationml.tags+xml"/>
  <Override PartName="/ppt/notesSlides/notesSlide3.xml" ContentType="application/vnd.openxmlformats-officedocument.presentationml.notesSlide+xml"/>
  <Override PartName="/ppt/tags/tag20.xml" ContentType="application/vnd.openxmlformats-officedocument.presentationml.tags+xml"/>
  <Override PartName="/ppt/notesSlides/notesSlide4.xml" ContentType="application/vnd.openxmlformats-officedocument.presentationml.notesSlide+xml"/>
  <Override PartName="/ppt/tags/tag21.xml" ContentType="application/vnd.openxmlformats-officedocument.presentationml.tags+xml"/>
  <Override PartName="/ppt/notesSlides/notesSlide5.xml" ContentType="application/vnd.openxmlformats-officedocument.presentationml.notesSlide+xml"/>
  <Override PartName="/ppt/tags/tag22.xml" ContentType="application/vnd.openxmlformats-officedocument.presentationml.tags+xml"/>
  <Override PartName="/ppt/notesSlides/notesSlide6.xml" ContentType="application/vnd.openxmlformats-officedocument.presentationml.notesSlide+xml"/>
  <Override PartName="/ppt/tags/tag23.xml" ContentType="application/vnd.openxmlformats-officedocument.presentationml.tags+xml"/>
  <Override PartName="/ppt/notesSlides/notesSlide7.xml" ContentType="application/vnd.openxmlformats-officedocument.presentationml.notesSlide+xml"/>
  <Override PartName="/ppt/tags/tag24.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25.xml" ContentType="application/vnd.openxmlformats-officedocument.presentationml.tags+xml"/>
  <Override PartName="/ppt/notesSlides/notesSlide10.xml" ContentType="application/vnd.openxmlformats-officedocument.presentationml.notesSlide+xml"/>
  <Override PartName="/ppt/tags/tag26.xml" ContentType="application/vnd.openxmlformats-officedocument.presentationml.tags+xml"/>
  <Override PartName="/ppt/notesSlides/notesSlide11.xml" ContentType="application/vnd.openxmlformats-officedocument.presentationml.notesSlide+xml"/>
  <Override PartName="/ppt/tags/tag27.xml" ContentType="application/vnd.openxmlformats-officedocument.presentationml.tags+xml"/>
  <Override PartName="/ppt/notesSlides/notesSlide12.xml" ContentType="application/vnd.openxmlformats-officedocument.presentationml.notesSlide+xml"/>
  <Override PartName="/ppt/tags/tag28.xml" ContentType="application/vnd.openxmlformats-officedocument.presentationml.tags+xml"/>
  <Override PartName="/ppt/notesSlides/notesSlide13.xml" ContentType="application/vnd.openxmlformats-officedocument.presentationml.notesSlide+xml"/>
  <Override PartName="/ppt/tags/tag29.xml" ContentType="application/vnd.openxmlformats-officedocument.presentationml.tags+xml"/>
  <Override PartName="/ppt/notesSlides/notesSlide14.xml" ContentType="application/vnd.openxmlformats-officedocument.presentationml.notesSlide+xml"/>
  <Override PartName="/ppt/tags/tag30.xml" ContentType="application/vnd.openxmlformats-officedocument.presentationml.tags+xml"/>
  <Override PartName="/ppt/notesSlides/notesSlide15.xml" ContentType="application/vnd.openxmlformats-officedocument.presentationml.notesSlide+xml"/>
  <Override PartName="/ppt/tags/tag31.xml" ContentType="application/vnd.openxmlformats-officedocument.presentationml.tags+xml"/>
  <Override PartName="/ppt/notesSlides/notesSlide1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32.xml" ContentType="application/vnd.openxmlformats-officedocument.presentationml.tags+xml"/>
  <Override PartName="/ppt/notesSlides/notesSlide17.xml" ContentType="application/vnd.openxmlformats-officedocument.presentationml.notesSlide+xml"/>
  <Override PartName="/ppt/tags/tag33.xml" ContentType="application/vnd.openxmlformats-officedocument.presentationml.tags+xml"/>
  <Override PartName="/ppt/notesSlides/notesSlide18.xml" ContentType="application/vnd.openxmlformats-officedocument.presentationml.notesSlide+xml"/>
  <Override PartName="/ppt/tags/tag34.xml" ContentType="application/vnd.openxmlformats-officedocument.presentationml.tags+xml"/>
  <Override PartName="/ppt/notesSlides/notesSlide19.xml" ContentType="application/vnd.openxmlformats-officedocument.presentationml.notesSlide+xml"/>
  <Override PartName="/ppt/tags/tag35.xml" ContentType="application/vnd.openxmlformats-officedocument.presentationml.tags+xml"/>
  <Override PartName="/ppt/notesSlides/notesSlide20.xml" ContentType="application/vnd.openxmlformats-officedocument.presentationml.notesSlide+xml"/>
  <Override PartName="/ppt/tags/tag36.xml" ContentType="application/vnd.openxmlformats-officedocument.presentationml.tags+xml"/>
  <Override PartName="/ppt/notesSlides/notesSlide21.xml" ContentType="application/vnd.openxmlformats-officedocument.presentationml.notesSlide+xml"/>
  <Override PartName="/ppt/tags/tag37.xml" ContentType="application/vnd.openxmlformats-officedocument.presentationml.tags+xml"/>
  <Override PartName="/ppt/notesSlides/notesSlide22.xml" ContentType="application/vnd.openxmlformats-officedocument.presentationml.notesSlide+xml"/>
  <Override PartName="/ppt/tags/tag38.xml" ContentType="application/vnd.openxmlformats-officedocument.presentationml.tags+xml"/>
  <Override PartName="/ppt/notesSlides/notesSlide23.xml" ContentType="application/vnd.openxmlformats-officedocument.presentationml.notesSlide+xml"/>
  <Override PartName="/ppt/tags/tag39.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ags/tag40.xml" ContentType="application/vnd.openxmlformats-officedocument.presentationml.tags+xml"/>
  <Override PartName="/ppt/notesSlides/notesSlide26.xml" ContentType="application/vnd.openxmlformats-officedocument.presentationml.notesSlide+xml"/>
  <Override PartName="/ppt/tags/tag41.xml" ContentType="application/vnd.openxmlformats-officedocument.presentationml.tags+xml"/>
  <Override PartName="/ppt/notesSlides/notesSlide27.xml" ContentType="application/vnd.openxmlformats-officedocument.presentationml.notesSlide+xml"/>
  <Override PartName="/ppt/tags/tag42.xml" ContentType="application/vnd.openxmlformats-officedocument.presentationml.tags+xml"/>
  <Override PartName="/ppt/notesSlides/notesSlide28.xml" ContentType="application/vnd.openxmlformats-officedocument.presentationml.notesSlide+xml"/>
  <Override PartName="/ppt/tags/tag43.xml" ContentType="application/vnd.openxmlformats-officedocument.presentationml.tags+xml"/>
  <Override PartName="/ppt/notesSlides/notesSlide29.xml" ContentType="application/vnd.openxmlformats-officedocument.presentationml.notesSlide+xml"/>
  <Override PartName="/ppt/tags/tag44.xml" ContentType="application/vnd.openxmlformats-officedocument.presentationml.tags+xml"/>
  <Override PartName="/ppt/notesSlides/notesSlide30.xml" ContentType="application/vnd.openxmlformats-officedocument.presentationml.notesSlide+xml"/>
  <Override PartName="/ppt/tags/tag45.xml" ContentType="application/vnd.openxmlformats-officedocument.presentationml.tags+xml"/>
  <Override PartName="/ppt/notesSlides/notesSlide31.xml" ContentType="application/vnd.openxmlformats-officedocument.presentationml.notesSlide+xml"/>
  <Override PartName="/ppt/tags/tag46.xml" ContentType="application/vnd.openxmlformats-officedocument.presentationml.tags+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tags/tag47.xml" ContentType="application/vnd.openxmlformats-officedocument.presentationml.tags+xml"/>
  <Override PartName="/ppt/notesSlides/notesSlide34.xml" ContentType="application/vnd.openxmlformats-officedocument.presentationml.notesSlide+xml"/>
  <Override PartName="/ppt/tags/tag48.xml" ContentType="application/vnd.openxmlformats-officedocument.presentationml.tags+xml"/>
  <Override PartName="/ppt/notesSlides/notesSlide35.xml" ContentType="application/vnd.openxmlformats-officedocument.presentationml.notesSlide+xml"/>
  <Override PartName="/ppt/tags/tag49.xml" ContentType="application/vnd.openxmlformats-officedocument.presentationml.tags+xml"/>
  <Override PartName="/ppt/notesSlides/notesSlide36.xml" ContentType="application/vnd.openxmlformats-officedocument.presentationml.notesSlide+xml"/>
  <Override PartName="/ppt/tags/tag50.xml" ContentType="application/vnd.openxmlformats-officedocument.presentationml.tags+xml"/>
  <Override PartName="/ppt/notesSlides/notesSlide37.xml" ContentType="application/vnd.openxmlformats-officedocument.presentationml.notesSlide+xml"/>
  <Override PartName="/ppt/tags/tag51.xml" ContentType="application/vnd.openxmlformats-officedocument.presentationml.tags+xml"/>
  <Override PartName="/ppt/notesSlides/notesSlide38.xml" ContentType="application/vnd.openxmlformats-officedocument.presentationml.notesSlide+xml"/>
  <Override PartName="/ppt/tags/tag52.xml" ContentType="application/vnd.openxmlformats-officedocument.presentationml.tags+xml"/>
  <Override PartName="/ppt/notesSlides/notesSlide39.xml" ContentType="application/vnd.openxmlformats-officedocument.presentationml.notesSlide+xml"/>
  <Override PartName="/ppt/tags/tag53.xml" ContentType="application/vnd.openxmlformats-officedocument.presentationml.tags+xml"/>
  <Override PartName="/ppt/notesSlides/notesSlide40.xml" ContentType="application/vnd.openxmlformats-officedocument.presentationml.notesSlide+xml"/>
  <Override PartName="/ppt/tags/tag54.xml" ContentType="application/vnd.openxmlformats-officedocument.presentationml.tags+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tags/tag55.xml" ContentType="application/vnd.openxmlformats-officedocument.presentationml.tags+xml"/>
  <Override PartName="/ppt/notesSlides/notesSlide43.xml" ContentType="application/vnd.openxmlformats-officedocument.presentationml.notesSlide+xml"/>
  <Override PartName="/ppt/tags/tag56.xml" ContentType="application/vnd.openxmlformats-officedocument.presentationml.tags+xml"/>
  <Override PartName="/ppt/notesSlides/notesSlide44.xml" ContentType="application/vnd.openxmlformats-officedocument.presentationml.notesSlide+xml"/>
  <Override PartName="/ppt/tags/tag57.xml" ContentType="application/vnd.openxmlformats-officedocument.presentationml.tags+xml"/>
  <Override PartName="/ppt/notesSlides/notesSlide45.xml" ContentType="application/vnd.openxmlformats-officedocument.presentationml.notesSlide+xml"/>
  <Override PartName="/ppt/tags/tag58.xml" ContentType="application/vnd.openxmlformats-officedocument.presentationml.tags+xml"/>
  <Override PartName="/ppt/notesSlides/notesSlide46.xml" ContentType="application/vnd.openxmlformats-officedocument.presentationml.notesSlide+xml"/>
  <Override PartName="/ppt/tags/tag59.xml" ContentType="application/vnd.openxmlformats-officedocument.presentationml.tags+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tags/tag60.xml" ContentType="application/vnd.openxmlformats-officedocument.presentationml.tags+xml"/>
  <Override PartName="/ppt/notesSlides/notesSlide49.xml" ContentType="application/vnd.openxmlformats-officedocument.presentationml.notesSlide+xml"/>
  <Override PartName="/ppt/tags/tag61.xml" ContentType="application/vnd.openxmlformats-officedocument.presentationml.tags+xml"/>
  <Override PartName="/ppt/notesSlides/notesSlide50.xml" ContentType="application/vnd.openxmlformats-officedocument.presentationml.notesSlide+xml"/>
  <Override PartName="/ppt/tags/tag62.xml" ContentType="application/vnd.openxmlformats-officedocument.presentationml.tags+xml"/>
  <Override PartName="/ppt/notesSlides/notesSlide51.xml" ContentType="application/vnd.openxmlformats-officedocument.presentationml.notesSlide+xml"/>
  <Override PartName="/ppt/tags/tag63.xml" ContentType="application/vnd.openxmlformats-officedocument.presentationml.tags+xml"/>
  <Override PartName="/ppt/notesSlides/notesSlide52.xml" ContentType="application/vnd.openxmlformats-officedocument.presentationml.notesSlide+xml"/>
  <Override PartName="/ppt/tags/tag64.xml" ContentType="application/vnd.openxmlformats-officedocument.presentationml.tags+xml"/>
  <Override PartName="/ppt/notesSlides/notesSlide53.xml" ContentType="application/vnd.openxmlformats-officedocument.presentationml.notesSlide+xml"/>
  <Override PartName="/ppt/tags/tag65.xml" ContentType="application/vnd.openxmlformats-officedocument.presentationml.tags+xml"/>
  <Override PartName="/ppt/notesSlides/notesSlide54.xml" ContentType="application/vnd.openxmlformats-officedocument.presentationml.notesSlide+xml"/>
  <Override PartName="/ppt/tags/tag66.xml" ContentType="application/vnd.openxmlformats-officedocument.presentationml.tags+xml"/>
  <Override PartName="/ppt/notesSlides/notesSlide55.xml" ContentType="application/vnd.openxmlformats-officedocument.presentationml.notesSlide+xml"/>
  <Override PartName="/ppt/tags/tag67.xml" ContentType="application/vnd.openxmlformats-officedocument.presentationml.tags+xml"/>
  <Override PartName="/ppt/notesSlides/notesSlide56.xml" ContentType="application/vnd.openxmlformats-officedocument.presentationml.notesSlide+xml"/>
  <Override PartName="/ppt/tags/tag68.xml" ContentType="application/vnd.openxmlformats-officedocument.presentationml.tags+xml"/>
  <Override PartName="/ppt/notesSlides/notesSlide57.xml" ContentType="application/vnd.openxmlformats-officedocument.presentationml.notesSlide+xml"/>
  <Override PartName="/ppt/tags/tag69.xml" ContentType="application/vnd.openxmlformats-officedocument.presentationml.tags+xml"/>
  <Override PartName="/ppt/notesSlides/notesSlide58.xml" ContentType="application/vnd.openxmlformats-officedocument.presentationml.notesSlide+xml"/>
  <Override PartName="/ppt/tags/tag70.xml" ContentType="application/vnd.openxmlformats-officedocument.presentationml.tags+xml"/>
  <Override PartName="/ppt/notesSlides/notesSlide59.xml" ContentType="application/vnd.openxmlformats-officedocument.presentationml.notesSlide+xml"/>
  <Override PartName="/ppt/tags/tag71.xml" ContentType="application/vnd.openxmlformats-officedocument.presentationml.tags+xml"/>
  <Override PartName="/ppt/notesSlides/notesSlide60.xml" ContentType="application/vnd.openxmlformats-officedocument.presentationml.notesSlide+xml"/>
  <Override PartName="/ppt/tags/tag72.xml" ContentType="application/vnd.openxmlformats-officedocument.presentationml.tags+xml"/>
  <Override PartName="/ppt/notesSlides/notesSlide61.xml" ContentType="application/vnd.openxmlformats-officedocument.presentationml.notesSlide+xml"/>
  <Override PartName="/ppt/tags/tag73.xml" ContentType="application/vnd.openxmlformats-officedocument.presentationml.tags+xml"/>
  <Override PartName="/ppt/notesSlides/notesSlide62.xml" ContentType="application/vnd.openxmlformats-officedocument.presentationml.notesSlide+xml"/>
  <Override PartName="/ppt/tags/tag74.xml" ContentType="application/vnd.openxmlformats-officedocument.presentationml.tags+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tags/tag75.xml" ContentType="application/vnd.openxmlformats-officedocument.presentationml.tags+xml"/>
  <Override PartName="/ppt/notesSlides/notesSlide65.xml" ContentType="application/vnd.openxmlformats-officedocument.presentationml.notesSlide+xml"/>
  <Override PartName="/ppt/tags/tag76.xml" ContentType="application/vnd.openxmlformats-officedocument.presentationml.tags+xml"/>
  <Override PartName="/ppt/notesSlides/notesSlide66.xml" ContentType="application/vnd.openxmlformats-officedocument.presentationml.notesSlide+xml"/>
  <Override PartName="/ppt/tags/tag77.xml" ContentType="application/vnd.openxmlformats-officedocument.presentationml.tags+xml"/>
  <Override PartName="/ppt/notesSlides/notesSlide67.xml" ContentType="application/vnd.openxmlformats-officedocument.presentationml.notesSlide+xml"/>
  <Override PartName="/ppt/tags/tag78.xml" ContentType="application/vnd.openxmlformats-officedocument.presentationml.tags+xml"/>
  <Override PartName="/ppt/notesSlides/notesSlide68.xml" ContentType="application/vnd.openxmlformats-officedocument.presentationml.notesSlide+xml"/>
  <Override PartName="/ppt/tags/tag79.xml" ContentType="application/vnd.openxmlformats-officedocument.presentationml.tags+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tags/tag80.xml" ContentType="application/vnd.openxmlformats-officedocument.presentationml.tags+xml"/>
  <Override PartName="/ppt/notesSlides/notesSlide71.xml" ContentType="application/vnd.openxmlformats-officedocument.presentationml.notesSlide+xml"/>
  <Override PartName="/ppt/tags/tag81.xml" ContentType="application/vnd.openxmlformats-officedocument.presentationml.tags+xml"/>
  <Override PartName="/ppt/notesSlides/notesSlide72.xml" ContentType="application/vnd.openxmlformats-officedocument.presentationml.notesSlide+xml"/>
  <Override PartName="/ppt/tags/tag82.xml" ContentType="application/vnd.openxmlformats-officedocument.presentationml.tags+xml"/>
  <Override PartName="/ppt/notesSlides/notesSlide73.xml" ContentType="application/vnd.openxmlformats-officedocument.presentationml.notesSlide+xml"/>
  <Override PartName="/ppt/tags/tag83.xml" ContentType="application/vnd.openxmlformats-officedocument.presentationml.tags+xml"/>
  <Override PartName="/ppt/notesSlides/notesSlide74.xml" ContentType="application/vnd.openxmlformats-officedocument.presentationml.notesSlide+xml"/>
  <Override PartName="/ppt/tags/tag84.xml" ContentType="application/vnd.openxmlformats-officedocument.presentationml.tags+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tags/tag85.xml" ContentType="application/vnd.openxmlformats-officedocument.presentationml.tags+xml"/>
  <Override PartName="/ppt/notesSlides/notesSlide77.xml" ContentType="application/vnd.openxmlformats-officedocument.presentationml.notesSlide+xml"/>
  <Override PartName="/ppt/tags/tag86.xml" ContentType="application/vnd.openxmlformats-officedocument.presentationml.tags+xml"/>
  <Override PartName="/ppt/notesSlides/notesSlide78.xml" ContentType="application/vnd.openxmlformats-officedocument.presentationml.notesSlide+xml"/>
  <Override PartName="/ppt/tags/tag87.xml" ContentType="application/vnd.openxmlformats-officedocument.presentationml.tags+xml"/>
  <Override PartName="/ppt/notesSlides/notesSlide79.xml" ContentType="application/vnd.openxmlformats-officedocument.presentationml.notesSlide+xml"/>
  <Override PartName="/ppt/tags/tag88.xml" ContentType="application/vnd.openxmlformats-officedocument.presentationml.tags+xml"/>
  <Override PartName="/ppt/notesSlides/notesSlide80.xml" ContentType="application/vnd.openxmlformats-officedocument.presentationml.notesSlide+xml"/>
  <Override PartName="/ppt/tags/tag89.xml" ContentType="application/vnd.openxmlformats-officedocument.presentationml.tags+xml"/>
  <Override PartName="/ppt/notesSlides/notesSlide81.xml" ContentType="application/vnd.openxmlformats-officedocument.presentationml.notesSlide+xml"/>
  <Override PartName="/ppt/tags/tag90.xml" ContentType="application/vnd.openxmlformats-officedocument.presentationml.tags+xml"/>
  <Override PartName="/ppt/notesSlides/notesSlide82.xml" ContentType="application/vnd.openxmlformats-officedocument.presentationml.notesSlide+xml"/>
  <Override PartName="/ppt/tags/tag91.xml" ContentType="application/vnd.openxmlformats-officedocument.presentationml.tags+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tags/tag92.xml" ContentType="application/vnd.openxmlformats-officedocument.presentationml.tags+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tags/tag93.xml" ContentType="application/vnd.openxmlformats-officedocument.presentationml.tags+xml"/>
  <Override PartName="/ppt/notesSlides/notesSlide87.xml" ContentType="application/vnd.openxmlformats-officedocument.presentationml.notesSlide+xml"/>
  <Override PartName="/ppt/tags/tag94.xml" ContentType="application/vnd.openxmlformats-officedocument.presentationml.tags+xml"/>
  <Override PartName="/ppt/notesSlides/notesSlide88.xml" ContentType="application/vnd.openxmlformats-officedocument.presentationml.notesSlide+xml"/>
  <Override PartName="/ppt/tags/tag95.xml" ContentType="application/vnd.openxmlformats-officedocument.presentationml.tags+xml"/>
  <Override PartName="/ppt/notesSlides/notesSlide89.xml" ContentType="application/vnd.openxmlformats-officedocument.presentationml.notesSlide+xml"/>
  <Override PartName="/ppt/tags/tag96.xml" ContentType="application/vnd.openxmlformats-officedocument.presentationml.tags+xml"/>
  <Override PartName="/ppt/notesSlides/notesSlide90.xml" ContentType="application/vnd.openxmlformats-officedocument.presentationml.notesSlide+xml"/>
  <Override PartName="/ppt/tags/tag97.xml" ContentType="application/vnd.openxmlformats-officedocument.presentationml.tags+xml"/>
  <Override PartName="/ppt/notesSlides/notesSlide91.xml" ContentType="application/vnd.openxmlformats-officedocument.presentationml.notesSlide+xml"/>
  <Override PartName="/ppt/tags/tag98.xml" ContentType="application/vnd.openxmlformats-officedocument.presentationml.tags+xml"/>
  <Override PartName="/ppt/notesSlides/notesSlide92.xml" ContentType="application/vnd.openxmlformats-officedocument.presentationml.notesSlide+xml"/>
  <Override PartName="/ppt/tags/tag99.xml" ContentType="application/vnd.openxmlformats-officedocument.presentationml.tags+xml"/>
  <Override PartName="/ppt/notesSlides/notesSlide93.xml" ContentType="application/vnd.openxmlformats-officedocument.presentationml.notesSlide+xml"/>
  <Override PartName="/ppt/tags/tag100.xml" ContentType="application/vnd.openxmlformats-officedocument.presentationml.tags+xml"/>
  <Override PartName="/ppt/notesSlides/notesSlide94.xml" ContentType="application/vnd.openxmlformats-officedocument.presentationml.notesSlide+xml"/>
  <Override PartName="/ppt/tags/tag101.xml" ContentType="application/vnd.openxmlformats-officedocument.presentationml.tags+xml"/>
  <Override PartName="/ppt/notesSlides/notesSlide95.xml" ContentType="application/vnd.openxmlformats-officedocument.presentationml.notesSlide+xml"/>
  <Override PartName="/ppt/tags/tag102.xml" ContentType="application/vnd.openxmlformats-officedocument.presentationml.tags+xml"/>
  <Override PartName="/ppt/notesSlides/notesSlide96.xml" ContentType="application/vnd.openxmlformats-officedocument.presentationml.notesSlide+xml"/>
  <Override PartName="/ppt/tags/tag103.xml" ContentType="application/vnd.openxmlformats-officedocument.presentationml.tags+xml"/>
  <Override PartName="/ppt/notesSlides/notesSlide97.xml" ContentType="application/vnd.openxmlformats-officedocument.presentationml.notesSlide+xml"/>
  <Override PartName="/ppt/tags/tag104.xml" ContentType="application/vnd.openxmlformats-officedocument.presentationml.tags+xml"/>
  <Override PartName="/ppt/notesSlides/notesSlide98.xml" ContentType="application/vnd.openxmlformats-officedocument.presentationml.notesSlide+xml"/>
  <Override PartName="/ppt/tags/tag105.xml" ContentType="application/vnd.openxmlformats-officedocument.presentationml.tags+xml"/>
  <Override PartName="/ppt/notesSlides/notesSlide99.xml" ContentType="application/vnd.openxmlformats-officedocument.presentationml.notesSlide+xml"/>
  <Override PartName="/ppt/tags/tag106.xml" ContentType="application/vnd.openxmlformats-officedocument.presentationml.tags+xml"/>
  <Override PartName="/ppt/notesSlides/notesSlide100.xml" ContentType="application/vnd.openxmlformats-officedocument.presentationml.notesSlide+xml"/>
  <Override PartName="/ppt/tags/tag107.xml" ContentType="application/vnd.openxmlformats-officedocument.presentationml.tags+xml"/>
  <Override PartName="/ppt/notesSlides/notesSlide101.xml" ContentType="application/vnd.openxmlformats-officedocument.presentationml.notesSlide+xml"/>
  <Override PartName="/ppt/tags/tag108.xml" ContentType="application/vnd.openxmlformats-officedocument.presentationml.tags+xml"/>
  <Override PartName="/ppt/notesSlides/notesSlide102.xml" ContentType="application/vnd.openxmlformats-officedocument.presentationml.notesSlide+xml"/>
  <Override PartName="/ppt/tags/tag109.xml" ContentType="application/vnd.openxmlformats-officedocument.presentationml.tags+xml"/>
  <Override PartName="/ppt/notesSlides/notesSlide103.xml" ContentType="application/vnd.openxmlformats-officedocument.presentationml.notesSlide+xml"/>
  <Override PartName="/ppt/tags/tag110.xml" ContentType="application/vnd.openxmlformats-officedocument.presentationml.tags+xml"/>
  <Override PartName="/ppt/notesSlides/notesSlide104.xml" ContentType="application/vnd.openxmlformats-officedocument.presentationml.notesSlide+xml"/>
  <Override PartName="/ppt/tags/tag111.xml" ContentType="application/vnd.openxmlformats-officedocument.presentationml.tags+xml"/>
  <Override PartName="/ppt/notesSlides/notesSlide105.xml" ContentType="application/vnd.openxmlformats-officedocument.presentationml.notesSlide+xml"/>
  <Override PartName="/ppt/tags/tag112.xml" ContentType="application/vnd.openxmlformats-officedocument.presentationml.tags+xml"/>
  <Override PartName="/ppt/notesSlides/notesSlide106.xml" ContentType="application/vnd.openxmlformats-officedocument.presentationml.notesSlide+xml"/>
  <Override PartName="/ppt/tags/tag113.xml" ContentType="application/vnd.openxmlformats-officedocument.presentationml.tags+xml"/>
  <Override PartName="/ppt/notesSlides/notesSlide107.xml" ContentType="application/vnd.openxmlformats-officedocument.presentationml.notesSlide+xml"/>
  <Override PartName="/ppt/tags/tag114.xml" ContentType="application/vnd.openxmlformats-officedocument.presentationml.tags+xml"/>
  <Override PartName="/ppt/notesSlides/notesSlide108.xml" ContentType="application/vnd.openxmlformats-officedocument.presentationml.notesSlide+xml"/>
  <Override PartName="/ppt/tags/tag115.xml" ContentType="application/vnd.openxmlformats-officedocument.presentationml.tags+xml"/>
  <Override PartName="/ppt/notesSlides/notesSlide109.xml" ContentType="application/vnd.openxmlformats-officedocument.presentationml.notesSlide+xml"/>
  <Override PartName="/ppt/tags/tag116.xml" ContentType="application/vnd.openxmlformats-officedocument.presentationml.tags+xml"/>
  <Override PartName="/ppt/notesSlides/notesSlide110.xml" ContentType="application/vnd.openxmlformats-officedocument.presentationml.notesSlide+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notesSlides/notesSlide111.xml" ContentType="application/vnd.openxmlformats-officedocument.presentationml.notesSlide+xml"/>
  <Override PartName="/ppt/tags/tag120.xml" ContentType="application/vnd.openxmlformats-officedocument.presentationml.tags+xml"/>
  <Override PartName="/ppt/notesSlides/notesSlide112.xml" ContentType="application/vnd.openxmlformats-officedocument.presentationml.notesSlide+xml"/>
  <Override PartName="/ppt/tags/tag121.xml" ContentType="application/vnd.openxmlformats-officedocument.presentationml.tags+xml"/>
  <Override PartName="/ppt/notesSlides/notesSlide11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1" r:id="rId1"/>
    <p:sldMasterId id="2147483648" r:id="rId2"/>
    <p:sldMasterId id="2147483662" r:id="rId3"/>
    <p:sldMasterId id="2147483688" r:id="rId4"/>
    <p:sldMasterId id="2147483675" r:id="rId5"/>
  </p:sldMasterIdLst>
  <p:notesMasterIdLst>
    <p:notesMasterId r:id="rId121"/>
  </p:notesMasterIdLst>
  <p:sldIdLst>
    <p:sldId id="367" r:id="rId6"/>
    <p:sldId id="260" r:id="rId7"/>
    <p:sldId id="339" r:id="rId8"/>
    <p:sldId id="261" r:id="rId9"/>
    <p:sldId id="262" r:id="rId10"/>
    <p:sldId id="263" r:id="rId11"/>
    <p:sldId id="264" r:id="rId12"/>
    <p:sldId id="265" r:id="rId13"/>
    <p:sldId id="404" r:id="rId14"/>
    <p:sldId id="267" r:id="rId15"/>
    <p:sldId id="269" r:id="rId16"/>
    <p:sldId id="270" r:id="rId17"/>
    <p:sldId id="271" r:id="rId18"/>
    <p:sldId id="272" r:id="rId19"/>
    <p:sldId id="322" r:id="rId20"/>
    <p:sldId id="273" r:id="rId21"/>
    <p:sldId id="274" r:id="rId22"/>
    <p:sldId id="275" r:id="rId23"/>
    <p:sldId id="405" r:id="rId24"/>
    <p:sldId id="277" r:id="rId25"/>
    <p:sldId id="395" r:id="rId26"/>
    <p:sldId id="441" r:id="rId27"/>
    <p:sldId id="278" r:id="rId28"/>
    <p:sldId id="279" r:id="rId29"/>
    <p:sldId id="442" r:id="rId30"/>
    <p:sldId id="280" r:id="rId31"/>
    <p:sldId id="281" r:id="rId32"/>
    <p:sldId id="305" r:id="rId33"/>
    <p:sldId id="306" r:id="rId34"/>
    <p:sldId id="282" r:id="rId35"/>
    <p:sldId id="283" r:id="rId36"/>
    <p:sldId id="284" r:id="rId37"/>
    <p:sldId id="403" r:id="rId38"/>
    <p:sldId id="285" r:id="rId39"/>
    <p:sldId id="286" r:id="rId40"/>
    <p:sldId id="287" r:id="rId41"/>
    <p:sldId id="288" r:id="rId42"/>
    <p:sldId id="289" r:id="rId43"/>
    <p:sldId id="290" r:id="rId44"/>
    <p:sldId id="291" r:id="rId45"/>
    <p:sldId id="292" r:id="rId46"/>
    <p:sldId id="409" r:id="rId47"/>
    <p:sldId id="293" r:id="rId48"/>
    <p:sldId id="295" r:id="rId49"/>
    <p:sldId id="296" r:id="rId50"/>
    <p:sldId id="298" r:id="rId51"/>
    <p:sldId id="299" r:id="rId52"/>
    <p:sldId id="408" r:id="rId53"/>
    <p:sldId id="316" r:id="rId54"/>
    <p:sldId id="302" r:id="rId55"/>
    <p:sldId id="304" r:id="rId56"/>
    <p:sldId id="303" r:id="rId57"/>
    <p:sldId id="307" r:id="rId58"/>
    <p:sldId id="317" r:id="rId59"/>
    <p:sldId id="308" r:id="rId60"/>
    <p:sldId id="443" r:id="rId61"/>
    <p:sldId id="310" r:id="rId62"/>
    <p:sldId id="445" r:id="rId63"/>
    <p:sldId id="324" r:id="rId64"/>
    <p:sldId id="311" r:id="rId65"/>
    <p:sldId id="325" r:id="rId66"/>
    <p:sldId id="326" r:id="rId67"/>
    <p:sldId id="331" r:id="rId68"/>
    <p:sldId id="411" r:id="rId69"/>
    <p:sldId id="333" r:id="rId70"/>
    <p:sldId id="446" r:id="rId71"/>
    <p:sldId id="312" r:id="rId72"/>
    <p:sldId id="327" r:id="rId73"/>
    <p:sldId id="328" r:id="rId74"/>
    <p:sldId id="421" r:id="rId75"/>
    <p:sldId id="313" r:id="rId76"/>
    <p:sldId id="334" r:id="rId77"/>
    <p:sldId id="335" r:id="rId78"/>
    <p:sldId id="332" r:id="rId79"/>
    <p:sldId id="337" r:id="rId80"/>
    <p:sldId id="401" r:id="rId81"/>
    <p:sldId id="314" r:id="rId82"/>
    <p:sldId id="315" r:id="rId83"/>
    <p:sldId id="355" r:id="rId84"/>
    <p:sldId id="371" r:id="rId85"/>
    <p:sldId id="356" r:id="rId86"/>
    <p:sldId id="357" r:id="rId87"/>
    <p:sldId id="374" r:id="rId88"/>
    <p:sldId id="400" r:id="rId89"/>
    <p:sldId id="373" r:id="rId90"/>
    <p:sldId id="422" r:id="rId91"/>
    <p:sldId id="397" r:id="rId92"/>
    <p:sldId id="378" r:id="rId93"/>
    <p:sldId id="379" r:id="rId94"/>
    <p:sldId id="359" r:id="rId95"/>
    <p:sldId id="380" r:id="rId96"/>
    <p:sldId id="382" r:id="rId97"/>
    <p:sldId id="383" r:id="rId98"/>
    <p:sldId id="381" r:id="rId99"/>
    <p:sldId id="360" r:id="rId100"/>
    <p:sldId id="375" r:id="rId101"/>
    <p:sldId id="377" r:id="rId102"/>
    <p:sldId id="361" r:id="rId103"/>
    <p:sldId id="384" r:id="rId104"/>
    <p:sldId id="385" r:id="rId105"/>
    <p:sldId id="386" r:id="rId106"/>
    <p:sldId id="362" r:id="rId107"/>
    <p:sldId id="363" r:id="rId108"/>
    <p:sldId id="387" r:id="rId109"/>
    <p:sldId id="388" r:id="rId110"/>
    <p:sldId id="389" r:id="rId111"/>
    <p:sldId id="390" r:id="rId112"/>
    <p:sldId id="392" r:id="rId113"/>
    <p:sldId id="393" r:id="rId114"/>
    <p:sldId id="364" r:id="rId115"/>
    <p:sldId id="398" r:id="rId116"/>
    <p:sldId id="399" r:id="rId117"/>
    <p:sldId id="365" r:id="rId118"/>
    <p:sldId id="394" r:id="rId119"/>
    <p:sldId id="366" r:id="rId120"/>
  </p:sldIdLst>
  <p:sldSz cx="12192000" cy="6858000"/>
  <p:notesSz cx="7315200" cy="9601200"/>
  <p:custDataLst>
    <p:tags r:id="rId122"/>
  </p:custDataLst>
  <p:defaultTextStyle>
    <a:defPPr>
      <a:defRPr lang="en-US"/>
    </a:defPPr>
    <a:lvl1pPr marL="0" algn="l" defTabSz="457146" rtl="0" eaLnBrk="1" latinLnBrk="0" hangingPunct="1">
      <a:defRPr sz="1800" kern="1200">
        <a:solidFill>
          <a:schemeClr val="tx1"/>
        </a:solidFill>
        <a:latin typeface="+mn-lt"/>
        <a:ea typeface="+mn-ea"/>
        <a:cs typeface="+mn-cs"/>
      </a:defRPr>
    </a:lvl1pPr>
    <a:lvl2pPr marL="457146" algn="l" defTabSz="457146" rtl="0" eaLnBrk="1" latinLnBrk="0" hangingPunct="1">
      <a:defRPr sz="1800" kern="1200">
        <a:solidFill>
          <a:schemeClr val="tx1"/>
        </a:solidFill>
        <a:latin typeface="+mn-lt"/>
        <a:ea typeface="+mn-ea"/>
        <a:cs typeface="+mn-cs"/>
      </a:defRPr>
    </a:lvl2pPr>
    <a:lvl3pPr marL="914293" algn="l" defTabSz="457146" rtl="0" eaLnBrk="1" latinLnBrk="0" hangingPunct="1">
      <a:defRPr sz="1800" kern="1200">
        <a:solidFill>
          <a:schemeClr val="tx1"/>
        </a:solidFill>
        <a:latin typeface="+mn-lt"/>
        <a:ea typeface="+mn-ea"/>
        <a:cs typeface="+mn-cs"/>
      </a:defRPr>
    </a:lvl3pPr>
    <a:lvl4pPr marL="1371440" algn="l" defTabSz="457146" rtl="0" eaLnBrk="1" latinLnBrk="0" hangingPunct="1">
      <a:defRPr sz="1800" kern="1200">
        <a:solidFill>
          <a:schemeClr val="tx1"/>
        </a:solidFill>
        <a:latin typeface="+mn-lt"/>
        <a:ea typeface="+mn-ea"/>
        <a:cs typeface="+mn-cs"/>
      </a:defRPr>
    </a:lvl4pPr>
    <a:lvl5pPr marL="1828586" algn="l" defTabSz="457146" rtl="0" eaLnBrk="1" latinLnBrk="0" hangingPunct="1">
      <a:defRPr sz="1800" kern="1200">
        <a:solidFill>
          <a:schemeClr val="tx1"/>
        </a:solidFill>
        <a:latin typeface="+mn-lt"/>
        <a:ea typeface="+mn-ea"/>
        <a:cs typeface="+mn-cs"/>
      </a:defRPr>
    </a:lvl5pPr>
    <a:lvl6pPr marL="2285733" algn="l" defTabSz="457146" rtl="0" eaLnBrk="1" latinLnBrk="0" hangingPunct="1">
      <a:defRPr sz="1800" kern="1200">
        <a:solidFill>
          <a:schemeClr val="tx1"/>
        </a:solidFill>
        <a:latin typeface="+mn-lt"/>
        <a:ea typeface="+mn-ea"/>
        <a:cs typeface="+mn-cs"/>
      </a:defRPr>
    </a:lvl6pPr>
    <a:lvl7pPr marL="2742879" algn="l" defTabSz="457146" rtl="0" eaLnBrk="1" latinLnBrk="0" hangingPunct="1">
      <a:defRPr sz="1800" kern="1200">
        <a:solidFill>
          <a:schemeClr val="tx1"/>
        </a:solidFill>
        <a:latin typeface="+mn-lt"/>
        <a:ea typeface="+mn-ea"/>
        <a:cs typeface="+mn-cs"/>
      </a:defRPr>
    </a:lvl7pPr>
    <a:lvl8pPr marL="3200026" algn="l" defTabSz="457146" rtl="0" eaLnBrk="1" latinLnBrk="0" hangingPunct="1">
      <a:defRPr sz="1800" kern="1200">
        <a:solidFill>
          <a:schemeClr val="tx1"/>
        </a:solidFill>
        <a:latin typeface="+mn-lt"/>
        <a:ea typeface="+mn-ea"/>
        <a:cs typeface="+mn-cs"/>
      </a:defRPr>
    </a:lvl8pPr>
    <a:lvl9pPr marL="3657172" algn="l" defTabSz="457146"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3024" userDrawn="1">
          <p15:clr>
            <a:srgbClr val="A4A3A4"/>
          </p15:clr>
        </p15:guide>
        <p15:guide id="2" pos="2304"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ED4C1B5-FF15-A457-FA43-FE2901D13BDC}" name="Liao, Mira" initials="ML" userId="S::Mira.Liao@ucsf.edu::c64aa82d-7898-4e94-bbef-2c55ca8e7d7a"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Rose, Bobbie" initials="RB" lastIdx="18" clrIdx="0">
    <p:extLst>
      <p:ext uri="{19B8F6BF-5375-455C-9EA6-DF929625EA0E}">
        <p15:presenceInfo xmlns:p15="http://schemas.microsoft.com/office/powerpoint/2012/main" userId="S::Bobbie.Rose@ucsf.edu::9bf782f8-0cdd-4721-9a04-4b50acc5cfe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7941E"/>
    <a:srgbClr val="00347D"/>
    <a:srgbClr val="8DC67D"/>
    <a:srgbClr val="0072BC"/>
    <a:srgbClr val="D90F8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0" autoAdjust="0"/>
    <p:restoredTop sz="78493" autoAdjust="0"/>
  </p:normalViewPr>
  <p:slideViewPr>
    <p:cSldViewPr snapToGrid="0" snapToObjects="1">
      <p:cViewPr varScale="1">
        <p:scale>
          <a:sx n="85" d="100"/>
          <a:sy n="85" d="100"/>
        </p:scale>
        <p:origin x="68" y="588"/>
      </p:cViewPr>
      <p:guideLst>
        <p:guide orient="horz" pos="2160"/>
        <p:guide pos="3840"/>
      </p:guideLst>
    </p:cSldViewPr>
  </p:slid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56" d="100"/>
          <a:sy n="56" d="100"/>
        </p:scale>
        <p:origin x="-2874" y="-84"/>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12" Type="http://schemas.openxmlformats.org/officeDocument/2006/relationships/slide" Target="slides/slide107.xml"/><Relationship Id="rId16" Type="http://schemas.openxmlformats.org/officeDocument/2006/relationships/slide" Target="slides/slide11.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commentAuthors" Target="commentAuthors.xml"/><Relationship Id="rId128" Type="http://schemas.microsoft.com/office/2018/10/relationships/authors" Target="authors.xml"/><Relationship Id="rId5" Type="http://schemas.openxmlformats.org/officeDocument/2006/relationships/slideMaster" Target="slideMasters/slideMaster5.xml"/><Relationship Id="rId90" Type="http://schemas.openxmlformats.org/officeDocument/2006/relationships/slide" Target="slides/slide85.xml"/><Relationship Id="rId95" Type="http://schemas.openxmlformats.org/officeDocument/2006/relationships/slide" Target="slides/slide9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113" Type="http://schemas.openxmlformats.org/officeDocument/2006/relationships/slide" Target="slides/slide108.xml"/><Relationship Id="rId118" Type="http://schemas.openxmlformats.org/officeDocument/2006/relationships/slide" Target="slides/slide113.xml"/><Relationship Id="rId80" Type="http://schemas.openxmlformats.org/officeDocument/2006/relationships/slide" Target="slides/slide75.xml"/><Relationship Id="rId85" Type="http://schemas.openxmlformats.org/officeDocument/2006/relationships/slide" Target="slides/slide80.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08" Type="http://schemas.openxmlformats.org/officeDocument/2006/relationships/slide" Target="slides/slide103.xml"/><Relationship Id="rId124" Type="http://schemas.openxmlformats.org/officeDocument/2006/relationships/presProps" Target="presProps.xml"/><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slide" Target="slides/slide91.xml"/><Relationship Id="rId1" Type="http://schemas.openxmlformats.org/officeDocument/2006/relationships/slideMaster" Target="slideMasters/slideMaster1.xml"/><Relationship Id="rId6" Type="http://schemas.openxmlformats.org/officeDocument/2006/relationships/slide" Target="slides/slide1.xml"/><Relationship Id="rId23" Type="http://schemas.openxmlformats.org/officeDocument/2006/relationships/slide" Target="slides/slide18.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slide" Target="slides/slide109.xml"/><Relationship Id="rId119" Type="http://schemas.openxmlformats.org/officeDocument/2006/relationships/slide" Target="slides/slide114.xml"/><Relationship Id="rId44" Type="http://schemas.openxmlformats.org/officeDocument/2006/relationships/slide" Target="slides/slide39.xml"/><Relationship Id="rId60" Type="http://schemas.openxmlformats.org/officeDocument/2006/relationships/slide" Target="slides/slide55.xml"/><Relationship Id="rId65" Type="http://schemas.openxmlformats.org/officeDocument/2006/relationships/slide" Target="slides/slide60.xml"/><Relationship Id="rId81" Type="http://schemas.openxmlformats.org/officeDocument/2006/relationships/slide" Target="slides/slide76.xml"/><Relationship Id="rId86" Type="http://schemas.openxmlformats.org/officeDocument/2006/relationships/slide" Target="slides/slide81.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slide" Target="slides/slide115.xml"/><Relationship Id="rId125" Type="http://schemas.openxmlformats.org/officeDocument/2006/relationships/viewProps" Target="viewProps.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slideMaster" Target="slideMasters/slideMaster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26"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notesMaster" Target="notesMasters/notesMaster1.xml"/><Relationship Id="rId3" Type="http://schemas.openxmlformats.org/officeDocument/2006/relationships/slideMaster" Target="slideMasters/slideMaster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openxmlformats.org/officeDocument/2006/relationships/slide" Target="slides/slide111.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slide" Target="slides/slide106.xml"/><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106" Type="http://schemas.openxmlformats.org/officeDocument/2006/relationships/slide" Target="slides/slide101.xml"/><Relationship Id="rId127" Type="http://schemas.openxmlformats.org/officeDocument/2006/relationships/tableStyles" Target="tableStyles.xml"/><Relationship Id="rId10" Type="http://schemas.openxmlformats.org/officeDocument/2006/relationships/slide" Target="slides/slide5.xml"/><Relationship Id="rId31" Type="http://schemas.openxmlformats.org/officeDocument/2006/relationships/slide" Target="slides/slide26.xml"/><Relationship Id="rId52" Type="http://schemas.openxmlformats.org/officeDocument/2006/relationships/slide" Target="slides/slide47.xml"/><Relationship Id="rId73" Type="http://schemas.openxmlformats.org/officeDocument/2006/relationships/slide" Target="slides/slide68.xml"/><Relationship Id="rId78" Type="http://schemas.openxmlformats.org/officeDocument/2006/relationships/slide" Target="slides/slide73.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tags" Target="tags/tag1.xml"/><Relationship Id="rId4" Type="http://schemas.openxmlformats.org/officeDocument/2006/relationships/slideMaster" Target="slideMasters/slideMaster4.xml"/><Relationship Id="rId9" Type="http://schemas.openxmlformats.org/officeDocument/2006/relationships/slide" Target="slides/slide4.xml"/></Relationships>
</file>

<file path=ppt/diagrams/_rels/data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image" Target="../media/image8.jpeg"/><Relationship Id="rId4" Type="http://schemas.openxmlformats.org/officeDocument/2006/relationships/image" Target="../media/image11.jpg"/></Relationships>
</file>

<file path=ppt/diagrams/_rels/drawing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image" Target="../media/image8.jpeg"/><Relationship Id="rId4" Type="http://schemas.openxmlformats.org/officeDocument/2006/relationships/image" Target="../media/image11.jp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E1EFF25-9303-43F4-BC14-B941BCED68C2}" type="doc">
      <dgm:prSet loTypeId="urn:microsoft.com/office/officeart/2005/8/layout/pList1" loCatId="list" qsTypeId="urn:microsoft.com/office/officeart/2005/8/quickstyle/simple1" qsCatId="simple" csTypeId="urn:microsoft.com/office/officeart/2005/8/colors/accent1_2" csCatId="accent1" phldr="1"/>
      <dgm:spPr/>
      <dgm:t>
        <a:bodyPr/>
        <a:lstStyle/>
        <a:p>
          <a:endParaRPr lang="en-US"/>
        </a:p>
      </dgm:t>
    </dgm:pt>
    <dgm:pt modelId="{9E4B4374-9C8F-453D-9DBC-1E52F9603A2B}">
      <dgm:prSet phldrT="[Text]"/>
      <dgm:spPr/>
      <dgm:t>
        <a:bodyPr/>
        <a:lstStyle/>
        <a:p>
          <a:r>
            <a:rPr lang="en-US" dirty="0"/>
            <a:t>Direct Contact</a:t>
          </a:r>
        </a:p>
      </dgm:t>
    </dgm:pt>
    <dgm:pt modelId="{46DCA932-C8D6-4F2D-9651-545E0119615E}" type="parTrans" cxnId="{2FE3E84D-E87C-4F65-AA5F-27D30EA60C67}">
      <dgm:prSet/>
      <dgm:spPr/>
      <dgm:t>
        <a:bodyPr/>
        <a:lstStyle/>
        <a:p>
          <a:endParaRPr lang="en-US"/>
        </a:p>
      </dgm:t>
    </dgm:pt>
    <dgm:pt modelId="{72730D13-CD83-4E53-A6FD-7A30FFDE80D3}" type="sibTrans" cxnId="{2FE3E84D-E87C-4F65-AA5F-27D30EA60C67}">
      <dgm:prSet/>
      <dgm:spPr/>
      <dgm:t>
        <a:bodyPr/>
        <a:lstStyle/>
        <a:p>
          <a:endParaRPr lang="en-US"/>
        </a:p>
      </dgm:t>
    </dgm:pt>
    <dgm:pt modelId="{A9EBFAF7-3907-4432-A648-96DBB99EAB25}">
      <dgm:prSet phldrT="[Text]"/>
      <dgm:spPr/>
      <dgm:t>
        <a:bodyPr/>
        <a:lstStyle/>
        <a:p>
          <a:r>
            <a:rPr lang="en-US" dirty="0"/>
            <a:t>Air</a:t>
          </a:r>
        </a:p>
      </dgm:t>
    </dgm:pt>
    <dgm:pt modelId="{1B9F474B-7884-4C58-8098-9B4F0F85A96A}" type="parTrans" cxnId="{A0EB5E19-5328-4E89-9ACB-12C29D9A551C}">
      <dgm:prSet/>
      <dgm:spPr/>
      <dgm:t>
        <a:bodyPr/>
        <a:lstStyle/>
        <a:p>
          <a:endParaRPr lang="en-US"/>
        </a:p>
      </dgm:t>
    </dgm:pt>
    <dgm:pt modelId="{0BD77318-EEE6-4965-BD09-510ED9E2A494}" type="sibTrans" cxnId="{A0EB5E19-5328-4E89-9ACB-12C29D9A551C}">
      <dgm:prSet/>
      <dgm:spPr/>
      <dgm:t>
        <a:bodyPr/>
        <a:lstStyle/>
        <a:p>
          <a:endParaRPr lang="en-US"/>
        </a:p>
      </dgm:t>
    </dgm:pt>
    <dgm:pt modelId="{43F0020E-4585-49A3-8D1D-B0EF9C43EBAC}">
      <dgm:prSet phldrT="[Text]"/>
      <dgm:spPr/>
      <dgm:t>
        <a:bodyPr/>
        <a:lstStyle/>
        <a:p>
          <a:r>
            <a:rPr lang="en-US" dirty="0"/>
            <a:t>Fecal-Oral</a:t>
          </a:r>
        </a:p>
      </dgm:t>
    </dgm:pt>
    <dgm:pt modelId="{0783A860-B69D-46E6-8721-B71A882F555E}" type="parTrans" cxnId="{E3820EF6-D00D-4AB4-8B86-8AF3C3A9F80E}">
      <dgm:prSet/>
      <dgm:spPr/>
      <dgm:t>
        <a:bodyPr/>
        <a:lstStyle/>
        <a:p>
          <a:endParaRPr lang="en-US"/>
        </a:p>
      </dgm:t>
    </dgm:pt>
    <dgm:pt modelId="{8170D0B7-BBA5-4E0B-A146-BDEFCA4B5DB2}" type="sibTrans" cxnId="{E3820EF6-D00D-4AB4-8B86-8AF3C3A9F80E}">
      <dgm:prSet/>
      <dgm:spPr/>
      <dgm:t>
        <a:bodyPr/>
        <a:lstStyle/>
        <a:p>
          <a:endParaRPr lang="en-US"/>
        </a:p>
      </dgm:t>
    </dgm:pt>
    <dgm:pt modelId="{D8EFF526-09B0-4623-98F4-6E0EA264EBA9}">
      <dgm:prSet phldrT="[Text]"/>
      <dgm:spPr/>
      <dgm:t>
        <a:bodyPr/>
        <a:lstStyle/>
        <a:p>
          <a:r>
            <a:rPr lang="en-US" dirty="0"/>
            <a:t>Blood and Body Fluids</a:t>
          </a:r>
        </a:p>
      </dgm:t>
    </dgm:pt>
    <dgm:pt modelId="{9C1066B1-231B-437E-A81F-1A9300FE1098}" type="parTrans" cxnId="{8CC6D07F-FFC1-42A0-94BB-B7536F09A309}">
      <dgm:prSet/>
      <dgm:spPr/>
      <dgm:t>
        <a:bodyPr/>
        <a:lstStyle/>
        <a:p>
          <a:endParaRPr lang="en-US"/>
        </a:p>
      </dgm:t>
    </dgm:pt>
    <dgm:pt modelId="{7EE52291-4936-4A0E-8C48-7CF834899450}" type="sibTrans" cxnId="{8CC6D07F-FFC1-42A0-94BB-B7536F09A309}">
      <dgm:prSet/>
      <dgm:spPr/>
      <dgm:t>
        <a:bodyPr/>
        <a:lstStyle/>
        <a:p>
          <a:endParaRPr lang="en-US"/>
        </a:p>
      </dgm:t>
    </dgm:pt>
    <dgm:pt modelId="{A4C52137-2AF1-4A05-8E09-A6C98BB905B6}" type="pres">
      <dgm:prSet presAssocID="{8E1EFF25-9303-43F4-BC14-B941BCED68C2}" presName="Name0" presStyleCnt="0">
        <dgm:presLayoutVars>
          <dgm:dir/>
          <dgm:resizeHandles val="exact"/>
        </dgm:presLayoutVars>
      </dgm:prSet>
      <dgm:spPr/>
    </dgm:pt>
    <dgm:pt modelId="{FE7ED736-EB99-4A19-9FB6-97E49D712A37}" type="pres">
      <dgm:prSet presAssocID="{9E4B4374-9C8F-453D-9DBC-1E52F9603A2B}" presName="compNode" presStyleCnt="0"/>
      <dgm:spPr/>
    </dgm:pt>
    <dgm:pt modelId="{9FEE2552-2136-4867-8625-005AEE15B029}" type="pres">
      <dgm:prSet presAssocID="{9E4B4374-9C8F-453D-9DBC-1E52F9603A2B}" presName="pictRect" presStyleLbl="node1" presStyleIdx="0" presStyleCnt="4" custLinFactNeighborX="-2319" custLinFactNeighborY="-72"/>
      <dgm:spPr>
        <a:blipFill>
          <a:blip xmlns:r="http://schemas.openxmlformats.org/officeDocument/2006/relationships" r:embed="rId1">
            <a:extLst>
              <a:ext uri="{28A0092B-C50C-407E-A947-70E740481C1C}">
                <a14:useLocalDpi xmlns:a14="http://schemas.microsoft.com/office/drawing/2010/main" val="0"/>
              </a:ext>
            </a:extLst>
          </a:blip>
          <a:srcRect/>
          <a:stretch>
            <a:fillRect l="-2000" r="-2000"/>
          </a:stretch>
        </a:blipFill>
      </dgm:spPr>
    </dgm:pt>
    <dgm:pt modelId="{0C7FD660-89DF-4231-914B-E81F8E858C8C}" type="pres">
      <dgm:prSet presAssocID="{9E4B4374-9C8F-453D-9DBC-1E52F9603A2B}" presName="textRect" presStyleLbl="revTx" presStyleIdx="0" presStyleCnt="4">
        <dgm:presLayoutVars>
          <dgm:bulletEnabled val="1"/>
        </dgm:presLayoutVars>
      </dgm:prSet>
      <dgm:spPr/>
    </dgm:pt>
    <dgm:pt modelId="{122738ED-5CF3-423E-BD3B-D995281C39CD}" type="pres">
      <dgm:prSet presAssocID="{72730D13-CD83-4E53-A6FD-7A30FFDE80D3}" presName="sibTrans" presStyleLbl="sibTrans2D1" presStyleIdx="0" presStyleCnt="0"/>
      <dgm:spPr/>
    </dgm:pt>
    <dgm:pt modelId="{D9E5E340-7CA3-4952-8DCE-D6EC1FB52826}" type="pres">
      <dgm:prSet presAssocID="{A9EBFAF7-3907-4432-A648-96DBB99EAB25}" presName="compNode" presStyleCnt="0"/>
      <dgm:spPr/>
    </dgm:pt>
    <dgm:pt modelId="{66CCE41C-F1D3-44B1-A226-F3EDD5B6B624}" type="pres">
      <dgm:prSet presAssocID="{A9EBFAF7-3907-4432-A648-96DBB99EAB25}" presName="pictRect" presStyleLbl="node1" presStyleIdx="1" presStyleCnt="4" custLinFactNeighborX="-752" custLinFactNeighborY="3823"/>
      <dgm:spPr>
        <a:blipFill>
          <a:blip xmlns:r="http://schemas.openxmlformats.org/officeDocument/2006/relationships" r:embed="rId2">
            <a:extLst>
              <a:ext uri="{28A0092B-C50C-407E-A947-70E740481C1C}">
                <a14:useLocalDpi xmlns:a14="http://schemas.microsoft.com/office/drawing/2010/main" val="0"/>
              </a:ext>
            </a:extLst>
          </a:blip>
          <a:srcRect/>
          <a:stretch>
            <a:fillRect l="-11000" r="-11000"/>
          </a:stretch>
        </a:blipFill>
      </dgm:spPr>
    </dgm:pt>
    <dgm:pt modelId="{8EDA746E-2E84-48DA-AD73-75C0D82EDC5C}" type="pres">
      <dgm:prSet presAssocID="{A9EBFAF7-3907-4432-A648-96DBB99EAB25}" presName="textRect" presStyleLbl="revTx" presStyleIdx="1" presStyleCnt="4">
        <dgm:presLayoutVars>
          <dgm:bulletEnabled val="1"/>
        </dgm:presLayoutVars>
      </dgm:prSet>
      <dgm:spPr/>
    </dgm:pt>
    <dgm:pt modelId="{49587CED-ECF3-478B-84D0-F48DBBB23C6A}" type="pres">
      <dgm:prSet presAssocID="{0BD77318-EEE6-4965-BD09-510ED9E2A494}" presName="sibTrans" presStyleLbl="sibTrans2D1" presStyleIdx="0" presStyleCnt="0"/>
      <dgm:spPr/>
    </dgm:pt>
    <dgm:pt modelId="{0597609B-726F-4695-ADB5-DEA219529109}" type="pres">
      <dgm:prSet presAssocID="{43F0020E-4585-49A3-8D1D-B0EF9C43EBAC}" presName="compNode" presStyleCnt="0"/>
      <dgm:spPr/>
    </dgm:pt>
    <dgm:pt modelId="{F44FFE33-7291-4002-BC12-347B8D6BC9BA}" type="pres">
      <dgm:prSet presAssocID="{43F0020E-4585-49A3-8D1D-B0EF9C43EBAC}" presName="pictRect" presStyleLbl="node1" presStyleIdx="2" presStyleCnt="4"/>
      <dgm:spPr>
        <a:blipFill>
          <a:blip xmlns:r="http://schemas.openxmlformats.org/officeDocument/2006/relationships" r:embed="rId3">
            <a:extLst>
              <a:ext uri="{28A0092B-C50C-407E-A947-70E740481C1C}">
                <a14:useLocalDpi xmlns:a14="http://schemas.microsoft.com/office/drawing/2010/main" val="0"/>
              </a:ext>
            </a:extLst>
          </a:blip>
          <a:srcRect/>
          <a:stretch>
            <a:fillRect l="-2000" r="-2000"/>
          </a:stretch>
        </a:blipFill>
      </dgm:spPr>
    </dgm:pt>
    <dgm:pt modelId="{5E52CEBB-FABD-4D9E-AD1D-78C9AF108083}" type="pres">
      <dgm:prSet presAssocID="{43F0020E-4585-49A3-8D1D-B0EF9C43EBAC}" presName="textRect" presStyleLbl="revTx" presStyleIdx="2" presStyleCnt="4">
        <dgm:presLayoutVars>
          <dgm:bulletEnabled val="1"/>
        </dgm:presLayoutVars>
      </dgm:prSet>
      <dgm:spPr/>
    </dgm:pt>
    <dgm:pt modelId="{94E3D594-0223-492E-80D8-6842784AF25B}" type="pres">
      <dgm:prSet presAssocID="{8170D0B7-BBA5-4E0B-A146-BDEFCA4B5DB2}" presName="sibTrans" presStyleLbl="sibTrans2D1" presStyleIdx="0" presStyleCnt="0"/>
      <dgm:spPr/>
    </dgm:pt>
    <dgm:pt modelId="{0874F38E-36C6-498D-BAF4-2AA5249E8AB5}" type="pres">
      <dgm:prSet presAssocID="{D8EFF526-09B0-4623-98F4-6E0EA264EBA9}" presName="compNode" presStyleCnt="0"/>
      <dgm:spPr/>
    </dgm:pt>
    <dgm:pt modelId="{51D25BE0-FE4E-4C9D-82E4-DDBEF1339632}" type="pres">
      <dgm:prSet presAssocID="{D8EFF526-09B0-4623-98F4-6E0EA264EBA9}" presName="pictRect" presStyleLbl="node1" presStyleIdx="3" presStyleCnt="4" custLinFactNeighborX="-5108" custLinFactNeighborY="8054"/>
      <dgm:spPr>
        <a:blipFill>
          <a:blip xmlns:r="http://schemas.openxmlformats.org/officeDocument/2006/relationships" r:embed="rId4">
            <a:extLst>
              <a:ext uri="{28A0092B-C50C-407E-A947-70E740481C1C}">
                <a14:useLocalDpi xmlns:a14="http://schemas.microsoft.com/office/drawing/2010/main" val="0"/>
              </a:ext>
            </a:extLst>
          </a:blip>
          <a:srcRect/>
          <a:stretch>
            <a:fillRect t="-18000" b="-18000"/>
          </a:stretch>
        </a:blipFill>
      </dgm:spPr>
    </dgm:pt>
    <dgm:pt modelId="{423BD156-E898-45EA-9BA0-ED9DC891091E}" type="pres">
      <dgm:prSet presAssocID="{D8EFF526-09B0-4623-98F4-6E0EA264EBA9}" presName="textRect" presStyleLbl="revTx" presStyleIdx="3" presStyleCnt="4">
        <dgm:presLayoutVars>
          <dgm:bulletEnabled val="1"/>
        </dgm:presLayoutVars>
      </dgm:prSet>
      <dgm:spPr/>
    </dgm:pt>
  </dgm:ptLst>
  <dgm:cxnLst>
    <dgm:cxn modelId="{5C76D608-9E18-4C5A-A719-8B18EF71DBAE}" type="presOf" srcId="{43F0020E-4585-49A3-8D1D-B0EF9C43EBAC}" destId="{5E52CEBB-FABD-4D9E-AD1D-78C9AF108083}" srcOrd="0" destOrd="0" presId="urn:microsoft.com/office/officeart/2005/8/layout/pList1"/>
    <dgm:cxn modelId="{A0EB5E19-5328-4E89-9ACB-12C29D9A551C}" srcId="{8E1EFF25-9303-43F4-BC14-B941BCED68C2}" destId="{A9EBFAF7-3907-4432-A648-96DBB99EAB25}" srcOrd="1" destOrd="0" parTransId="{1B9F474B-7884-4C58-8098-9B4F0F85A96A}" sibTransId="{0BD77318-EEE6-4965-BD09-510ED9E2A494}"/>
    <dgm:cxn modelId="{0B09591E-DC9D-4A93-9AED-8BA3C694A331}" type="presOf" srcId="{9E4B4374-9C8F-453D-9DBC-1E52F9603A2B}" destId="{0C7FD660-89DF-4231-914B-E81F8E858C8C}" srcOrd="0" destOrd="0" presId="urn:microsoft.com/office/officeart/2005/8/layout/pList1"/>
    <dgm:cxn modelId="{9DE7752D-4EA1-44A2-8BF5-E904E13A2986}" type="presOf" srcId="{8170D0B7-BBA5-4E0B-A146-BDEFCA4B5DB2}" destId="{94E3D594-0223-492E-80D8-6842784AF25B}" srcOrd="0" destOrd="0" presId="urn:microsoft.com/office/officeart/2005/8/layout/pList1"/>
    <dgm:cxn modelId="{F192D23B-7236-4622-B776-76FEF5041DCD}" type="presOf" srcId="{72730D13-CD83-4E53-A6FD-7A30FFDE80D3}" destId="{122738ED-5CF3-423E-BD3B-D995281C39CD}" srcOrd="0" destOrd="0" presId="urn:microsoft.com/office/officeart/2005/8/layout/pList1"/>
    <dgm:cxn modelId="{77D57A48-3216-465D-9D25-6C74D45C99FF}" type="presOf" srcId="{8E1EFF25-9303-43F4-BC14-B941BCED68C2}" destId="{A4C52137-2AF1-4A05-8E09-A6C98BB905B6}" srcOrd="0" destOrd="0" presId="urn:microsoft.com/office/officeart/2005/8/layout/pList1"/>
    <dgm:cxn modelId="{2FE3E84D-E87C-4F65-AA5F-27D30EA60C67}" srcId="{8E1EFF25-9303-43F4-BC14-B941BCED68C2}" destId="{9E4B4374-9C8F-453D-9DBC-1E52F9603A2B}" srcOrd="0" destOrd="0" parTransId="{46DCA932-C8D6-4F2D-9651-545E0119615E}" sibTransId="{72730D13-CD83-4E53-A6FD-7A30FFDE80D3}"/>
    <dgm:cxn modelId="{4BC3134F-C861-4BB4-8F9E-02D26D1E74D9}" type="presOf" srcId="{0BD77318-EEE6-4965-BD09-510ED9E2A494}" destId="{49587CED-ECF3-478B-84D0-F48DBBB23C6A}" srcOrd="0" destOrd="0" presId="urn:microsoft.com/office/officeart/2005/8/layout/pList1"/>
    <dgm:cxn modelId="{EDC89B4F-A900-403C-B9FD-EB54F3529586}" type="presOf" srcId="{D8EFF526-09B0-4623-98F4-6E0EA264EBA9}" destId="{423BD156-E898-45EA-9BA0-ED9DC891091E}" srcOrd="0" destOrd="0" presId="urn:microsoft.com/office/officeart/2005/8/layout/pList1"/>
    <dgm:cxn modelId="{BD1A6F76-1E3D-4135-B0D2-8AAEABC4729F}" type="presOf" srcId="{A9EBFAF7-3907-4432-A648-96DBB99EAB25}" destId="{8EDA746E-2E84-48DA-AD73-75C0D82EDC5C}" srcOrd="0" destOrd="0" presId="urn:microsoft.com/office/officeart/2005/8/layout/pList1"/>
    <dgm:cxn modelId="{8CC6D07F-FFC1-42A0-94BB-B7536F09A309}" srcId="{8E1EFF25-9303-43F4-BC14-B941BCED68C2}" destId="{D8EFF526-09B0-4623-98F4-6E0EA264EBA9}" srcOrd="3" destOrd="0" parTransId="{9C1066B1-231B-437E-A81F-1A9300FE1098}" sibTransId="{7EE52291-4936-4A0E-8C48-7CF834899450}"/>
    <dgm:cxn modelId="{E3820EF6-D00D-4AB4-8B86-8AF3C3A9F80E}" srcId="{8E1EFF25-9303-43F4-BC14-B941BCED68C2}" destId="{43F0020E-4585-49A3-8D1D-B0EF9C43EBAC}" srcOrd="2" destOrd="0" parTransId="{0783A860-B69D-46E6-8721-B71A882F555E}" sibTransId="{8170D0B7-BBA5-4E0B-A146-BDEFCA4B5DB2}"/>
    <dgm:cxn modelId="{1D015AC2-D4DF-4FF6-8ABB-FF5CB341B1BF}" type="presParOf" srcId="{A4C52137-2AF1-4A05-8E09-A6C98BB905B6}" destId="{FE7ED736-EB99-4A19-9FB6-97E49D712A37}" srcOrd="0" destOrd="0" presId="urn:microsoft.com/office/officeart/2005/8/layout/pList1"/>
    <dgm:cxn modelId="{62B1E985-CCC0-4B9B-A658-88BE29E8C4FA}" type="presParOf" srcId="{FE7ED736-EB99-4A19-9FB6-97E49D712A37}" destId="{9FEE2552-2136-4867-8625-005AEE15B029}" srcOrd="0" destOrd="0" presId="urn:microsoft.com/office/officeart/2005/8/layout/pList1"/>
    <dgm:cxn modelId="{E52E849B-0AF0-4D1D-A1C1-FF42C4AB9DD2}" type="presParOf" srcId="{FE7ED736-EB99-4A19-9FB6-97E49D712A37}" destId="{0C7FD660-89DF-4231-914B-E81F8E858C8C}" srcOrd="1" destOrd="0" presId="urn:microsoft.com/office/officeart/2005/8/layout/pList1"/>
    <dgm:cxn modelId="{DD98A61F-B364-4D7A-AD9E-4A42FEB349F2}" type="presParOf" srcId="{A4C52137-2AF1-4A05-8E09-A6C98BB905B6}" destId="{122738ED-5CF3-423E-BD3B-D995281C39CD}" srcOrd="1" destOrd="0" presId="urn:microsoft.com/office/officeart/2005/8/layout/pList1"/>
    <dgm:cxn modelId="{1F0DF222-396F-4290-AE3B-674B224C6DF5}" type="presParOf" srcId="{A4C52137-2AF1-4A05-8E09-A6C98BB905B6}" destId="{D9E5E340-7CA3-4952-8DCE-D6EC1FB52826}" srcOrd="2" destOrd="0" presId="urn:microsoft.com/office/officeart/2005/8/layout/pList1"/>
    <dgm:cxn modelId="{0F128CC1-D2C9-4531-A496-9A6A416F5034}" type="presParOf" srcId="{D9E5E340-7CA3-4952-8DCE-D6EC1FB52826}" destId="{66CCE41C-F1D3-44B1-A226-F3EDD5B6B624}" srcOrd="0" destOrd="0" presId="urn:microsoft.com/office/officeart/2005/8/layout/pList1"/>
    <dgm:cxn modelId="{4B64F5C5-3833-4CE4-816A-3E665FDC54EA}" type="presParOf" srcId="{D9E5E340-7CA3-4952-8DCE-D6EC1FB52826}" destId="{8EDA746E-2E84-48DA-AD73-75C0D82EDC5C}" srcOrd="1" destOrd="0" presId="urn:microsoft.com/office/officeart/2005/8/layout/pList1"/>
    <dgm:cxn modelId="{0B116CF7-C116-4B6D-8781-1727B7B1534F}" type="presParOf" srcId="{A4C52137-2AF1-4A05-8E09-A6C98BB905B6}" destId="{49587CED-ECF3-478B-84D0-F48DBBB23C6A}" srcOrd="3" destOrd="0" presId="urn:microsoft.com/office/officeart/2005/8/layout/pList1"/>
    <dgm:cxn modelId="{66021BCF-63FC-48FC-B66B-84C6B1C57C15}" type="presParOf" srcId="{A4C52137-2AF1-4A05-8E09-A6C98BB905B6}" destId="{0597609B-726F-4695-ADB5-DEA219529109}" srcOrd="4" destOrd="0" presId="urn:microsoft.com/office/officeart/2005/8/layout/pList1"/>
    <dgm:cxn modelId="{F5701405-E0AC-40DA-A771-24599AF88E13}" type="presParOf" srcId="{0597609B-726F-4695-ADB5-DEA219529109}" destId="{F44FFE33-7291-4002-BC12-347B8D6BC9BA}" srcOrd="0" destOrd="0" presId="urn:microsoft.com/office/officeart/2005/8/layout/pList1"/>
    <dgm:cxn modelId="{384DFFB5-6ED3-4A42-BEE5-E6005BD00A1B}" type="presParOf" srcId="{0597609B-726F-4695-ADB5-DEA219529109}" destId="{5E52CEBB-FABD-4D9E-AD1D-78C9AF108083}" srcOrd="1" destOrd="0" presId="urn:microsoft.com/office/officeart/2005/8/layout/pList1"/>
    <dgm:cxn modelId="{04FA684F-8D1A-4C40-91D4-9DBC31CA0E4D}" type="presParOf" srcId="{A4C52137-2AF1-4A05-8E09-A6C98BB905B6}" destId="{94E3D594-0223-492E-80D8-6842784AF25B}" srcOrd="5" destOrd="0" presId="urn:microsoft.com/office/officeart/2005/8/layout/pList1"/>
    <dgm:cxn modelId="{63D1D93D-2252-48F0-98FB-A6A2ED3D0490}" type="presParOf" srcId="{A4C52137-2AF1-4A05-8E09-A6C98BB905B6}" destId="{0874F38E-36C6-498D-BAF4-2AA5249E8AB5}" srcOrd="6" destOrd="0" presId="urn:microsoft.com/office/officeart/2005/8/layout/pList1"/>
    <dgm:cxn modelId="{73EDB522-8983-48DA-8F14-036411BF482F}" type="presParOf" srcId="{0874F38E-36C6-498D-BAF4-2AA5249E8AB5}" destId="{51D25BE0-FE4E-4C9D-82E4-DDBEF1339632}" srcOrd="0" destOrd="0" presId="urn:microsoft.com/office/officeart/2005/8/layout/pList1"/>
    <dgm:cxn modelId="{B91DFCD7-82EE-4D1D-B134-F119554827C9}" type="presParOf" srcId="{0874F38E-36C6-498D-BAF4-2AA5249E8AB5}" destId="{423BD156-E898-45EA-9BA0-ED9DC891091E}" srcOrd="1" destOrd="0" presId="urn:microsoft.com/office/officeart/2005/8/layout/p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655A9BC-5510-43A1-A151-8666B731CAB4}" type="doc">
      <dgm:prSet loTypeId="urn:microsoft.com/office/officeart/2005/8/layout/matrix2" loCatId="matrix" qsTypeId="urn:microsoft.com/office/officeart/2005/8/quickstyle/3d4" qsCatId="3D" csTypeId="urn:microsoft.com/office/officeart/2005/8/colors/colorful1" csCatId="colorful" phldr="1"/>
      <dgm:spPr/>
      <dgm:t>
        <a:bodyPr/>
        <a:lstStyle/>
        <a:p>
          <a:endParaRPr lang="en-US"/>
        </a:p>
      </dgm:t>
    </dgm:pt>
    <dgm:pt modelId="{163DA3A0-7518-4CC5-84C0-BD99DF1CFFCE}">
      <dgm:prSet phldrT="[Text]"/>
      <dgm:spPr>
        <a:solidFill>
          <a:srgbClr val="0072BC"/>
        </a:solidFill>
      </dgm:spPr>
      <dgm:t>
        <a:bodyPr/>
        <a:lstStyle/>
        <a:p>
          <a:r>
            <a:rPr lang="en-US" dirty="0"/>
            <a:t>?</a:t>
          </a:r>
        </a:p>
      </dgm:t>
    </dgm:pt>
    <dgm:pt modelId="{6A2AD6EB-2171-496E-9F1D-4D7BAAA232D1}" type="parTrans" cxnId="{F9321F14-D7E0-4D12-A24C-09AACFAD229E}">
      <dgm:prSet/>
      <dgm:spPr/>
      <dgm:t>
        <a:bodyPr/>
        <a:lstStyle/>
        <a:p>
          <a:endParaRPr lang="en-US"/>
        </a:p>
      </dgm:t>
    </dgm:pt>
    <dgm:pt modelId="{29532257-7992-486C-950A-02F8083B28BC}" type="sibTrans" cxnId="{F9321F14-D7E0-4D12-A24C-09AACFAD229E}">
      <dgm:prSet/>
      <dgm:spPr/>
      <dgm:t>
        <a:bodyPr/>
        <a:lstStyle/>
        <a:p>
          <a:endParaRPr lang="en-US"/>
        </a:p>
      </dgm:t>
    </dgm:pt>
    <dgm:pt modelId="{E7E6CEDF-013F-46F9-95E8-1A162B50E24A}">
      <dgm:prSet phldrT="[Text]"/>
      <dgm:spPr>
        <a:solidFill>
          <a:srgbClr val="0072BC"/>
        </a:solidFill>
      </dgm:spPr>
      <dgm:t>
        <a:bodyPr/>
        <a:lstStyle/>
        <a:p>
          <a:r>
            <a:rPr lang="en-US" dirty="0"/>
            <a:t>?</a:t>
          </a:r>
        </a:p>
      </dgm:t>
    </dgm:pt>
    <dgm:pt modelId="{B9701817-C93E-44FF-ADE7-D041F59146F1}" type="parTrans" cxnId="{F62D2E4E-4C51-4DB1-926A-EDA504B23D9F}">
      <dgm:prSet/>
      <dgm:spPr/>
      <dgm:t>
        <a:bodyPr/>
        <a:lstStyle/>
        <a:p>
          <a:endParaRPr lang="en-US"/>
        </a:p>
      </dgm:t>
    </dgm:pt>
    <dgm:pt modelId="{DBF01AE2-E7C2-407D-8E71-4FE49292C9B2}" type="sibTrans" cxnId="{F62D2E4E-4C51-4DB1-926A-EDA504B23D9F}">
      <dgm:prSet/>
      <dgm:spPr/>
      <dgm:t>
        <a:bodyPr/>
        <a:lstStyle/>
        <a:p>
          <a:endParaRPr lang="en-US"/>
        </a:p>
      </dgm:t>
    </dgm:pt>
    <dgm:pt modelId="{186DB0FD-484E-40FF-A4C1-BE981AF3EB1D}">
      <dgm:prSet phldrT="[Text]"/>
      <dgm:spPr>
        <a:solidFill>
          <a:srgbClr val="0072BC"/>
        </a:solidFill>
      </dgm:spPr>
      <dgm:t>
        <a:bodyPr/>
        <a:lstStyle/>
        <a:p>
          <a:r>
            <a:rPr lang="en-US" dirty="0"/>
            <a:t>?</a:t>
          </a:r>
        </a:p>
      </dgm:t>
    </dgm:pt>
    <dgm:pt modelId="{38541490-ECE6-4BCC-A79A-80C06B6B28ED}" type="parTrans" cxnId="{9C46E8E3-BC18-4721-90DC-25FCA31D341C}">
      <dgm:prSet/>
      <dgm:spPr/>
      <dgm:t>
        <a:bodyPr/>
        <a:lstStyle/>
        <a:p>
          <a:endParaRPr lang="en-US"/>
        </a:p>
      </dgm:t>
    </dgm:pt>
    <dgm:pt modelId="{D9C1D123-9BEF-4C88-B6E8-B0D4F0C19D9B}" type="sibTrans" cxnId="{9C46E8E3-BC18-4721-90DC-25FCA31D341C}">
      <dgm:prSet/>
      <dgm:spPr/>
      <dgm:t>
        <a:bodyPr/>
        <a:lstStyle/>
        <a:p>
          <a:endParaRPr lang="en-US"/>
        </a:p>
      </dgm:t>
    </dgm:pt>
    <dgm:pt modelId="{FC929080-7D0D-4D42-82FD-58318D58E19E}">
      <dgm:prSet phldrT="[Text]"/>
      <dgm:spPr>
        <a:solidFill>
          <a:srgbClr val="0072BC"/>
        </a:solidFill>
      </dgm:spPr>
      <dgm:t>
        <a:bodyPr/>
        <a:lstStyle/>
        <a:p>
          <a:r>
            <a:rPr lang="en-US" dirty="0"/>
            <a:t>?</a:t>
          </a:r>
        </a:p>
      </dgm:t>
    </dgm:pt>
    <dgm:pt modelId="{C72B017C-2061-401C-AB0A-B7799F7C13EE}" type="parTrans" cxnId="{D9785DCF-5573-48B0-BA5A-255DBCE78ECD}">
      <dgm:prSet/>
      <dgm:spPr/>
      <dgm:t>
        <a:bodyPr/>
        <a:lstStyle/>
        <a:p>
          <a:endParaRPr lang="en-US"/>
        </a:p>
      </dgm:t>
    </dgm:pt>
    <dgm:pt modelId="{7DE26CD0-3AB7-4927-895E-EA0712229D64}" type="sibTrans" cxnId="{D9785DCF-5573-48B0-BA5A-255DBCE78ECD}">
      <dgm:prSet/>
      <dgm:spPr/>
      <dgm:t>
        <a:bodyPr/>
        <a:lstStyle/>
        <a:p>
          <a:endParaRPr lang="en-US"/>
        </a:p>
      </dgm:t>
    </dgm:pt>
    <dgm:pt modelId="{C5932B26-2CEC-4946-B393-92A9E2C63279}" type="pres">
      <dgm:prSet presAssocID="{4655A9BC-5510-43A1-A151-8666B731CAB4}" presName="matrix" presStyleCnt="0">
        <dgm:presLayoutVars>
          <dgm:chMax val="1"/>
          <dgm:dir/>
          <dgm:resizeHandles val="exact"/>
        </dgm:presLayoutVars>
      </dgm:prSet>
      <dgm:spPr/>
    </dgm:pt>
    <dgm:pt modelId="{709E17D2-1081-4F04-8D7C-54485ADB9589}" type="pres">
      <dgm:prSet presAssocID="{4655A9BC-5510-43A1-A151-8666B731CAB4}" presName="axisShape" presStyleLbl="bgShp" presStyleIdx="0" presStyleCnt="1" custLinFactNeighborX="-8040" custLinFactNeighborY="-4795"/>
      <dgm:spPr/>
    </dgm:pt>
    <dgm:pt modelId="{38AB7AF2-3288-41F3-A181-A390C7B49011}" type="pres">
      <dgm:prSet presAssocID="{4655A9BC-5510-43A1-A151-8666B731CAB4}" presName="rect1" presStyleLbl="node1" presStyleIdx="0" presStyleCnt="4" custLinFactNeighborX="-9309" custLinFactNeighborY="-1256">
        <dgm:presLayoutVars>
          <dgm:chMax val="0"/>
          <dgm:chPref val="0"/>
          <dgm:bulletEnabled val="1"/>
        </dgm:presLayoutVars>
      </dgm:prSet>
      <dgm:spPr/>
    </dgm:pt>
    <dgm:pt modelId="{357D0597-20B7-43B2-B27C-3445434E2C48}" type="pres">
      <dgm:prSet presAssocID="{4655A9BC-5510-43A1-A151-8666B731CAB4}" presName="rect2" presStyleLbl="node1" presStyleIdx="1" presStyleCnt="4" custLinFactNeighborX="-1605" custLinFactNeighborY="518">
        <dgm:presLayoutVars>
          <dgm:chMax val="0"/>
          <dgm:chPref val="0"/>
          <dgm:bulletEnabled val="1"/>
        </dgm:presLayoutVars>
      </dgm:prSet>
      <dgm:spPr/>
    </dgm:pt>
    <dgm:pt modelId="{AEDCBB71-4B4F-43D8-BEA8-D75186B15E0E}" type="pres">
      <dgm:prSet presAssocID="{4655A9BC-5510-43A1-A151-8666B731CAB4}" presName="rect3" presStyleLbl="node1" presStyleIdx="2" presStyleCnt="4" custScaleX="102103" custLinFactNeighborX="-8273" custLinFactNeighborY="2183">
        <dgm:presLayoutVars>
          <dgm:chMax val="0"/>
          <dgm:chPref val="0"/>
          <dgm:bulletEnabled val="1"/>
        </dgm:presLayoutVars>
      </dgm:prSet>
      <dgm:spPr/>
    </dgm:pt>
    <dgm:pt modelId="{B0FC2A82-6FA7-480C-9326-8B774DEEEB74}" type="pres">
      <dgm:prSet presAssocID="{4655A9BC-5510-43A1-A151-8666B731CAB4}" presName="rect4" presStyleLbl="node1" presStyleIdx="3" presStyleCnt="4" custScaleX="101223" custLinFactNeighborX="-3897" custLinFactNeighborY="-628">
        <dgm:presLayoutVars>
          <dgm:chMax val="0"/>
          <dgm:chPref val="0"/>
          <dgm:bulletEnabled val="1"/>
        </dgm:presLayoutVars>
      </dgm:prSet>
      <dgm:spPr/>
    </dgm:pt>
  </dgm:ptLst>
  <dgm:cxnLst>
    <dgm:cxn modelId="{F91AAA05-329B-48BD-B979-F0FA35383172}" type="presOf" srcId="{163DA3A0-7518-4CC5-84C0-BD99DF1CFFCE}" destId="{38AB7AF2-3288-41F3-A181-A390C7B49011}" srcOrd="0" destOrd="0" presId="urn:microsoft.com/office/officeart/2005/8/layout/matrix2"/>
    <dgm:cxn modelId="{AED4BA0B-7821-4866-A192-5D44E34FE661}" type="presOf" srcId="{4655A9BC-5510-43A1-A151-8666B731CAB4}" destId="{C5932B26-2CEC-4946-B393-92A9E2C63279}" srcOrd="0" destOrd="0" presId="urn:microsoft.com/office/officeart/2005/8/layout/matrix2"/>
    <dgm:cxn modelId="{F9321F14-D7E0-4D12-A24C-09AACFAD229E}" srcId="{4655A9BC-5510-43A1-A151-8666B731CAB4}" destId="{163DA3A0-7518-4CC5-84C0-BD99DF1CFFCE}" srcOrd="0" destOrd="0" parTransId="{6A2AD6EB-2171-496E-9F1D-4D7BAAA232D1}" sibTransId="{29532257-7992-486C-950A-02F8083B28BC}"/>
    <dgm:cxn modelId="{8158855F-E216-45B0-9E6A-CBA3E10A646B}" type="presOf" srcId="{E7E6CEDF-013F-46F9-95E8-1A162B50E24A}" destId="{357D0597-20B7-43B2-B27C-3445434E2C48}" srcOrd="0" destOrd="0" presId="urn:microsoft.com/office/officeart/2005/8/layout/matrix2"/>
    <dgm:cxn modelId="{9772D76A-9731-4CC3-A772-87ADA472FADE}" type="presOf" srcId="{186DB0FD-484E-40FF-A4C1-BE981AF3EB1D}" destId="{AEDCBB71-4B4F-43D8-BEA8-D75186B15E0E}" srcOrd="0" destOrd="0" presId="urn:microsoft.com/office/officeart/2005/8/layout/matrix2"/>
    <dgm:cxn modelId="{F62D2E4E-4C51-4DB1-926A-EDA504B23D9F}" srcId="{4655A9BC-5510-43A1-A151-8666B731CAB4}" destId="{E7E6CEDF-013F-46F9-95E8-1A162B50E24A}" srcOrd="1" destOrd="0" parTransId="{B9701817-C93E-44FF-ADE7-D041F59146F1}" sibTransId="{DBF01AE2-E7C2-407D-8E71-4FE49292C9B2}"/>
    <dgm:cxn modelId="{7FEA53BE-6C35-4EA7-973D-0CAAE1F689AA}" type="presOf" srcId="{FC929080-7D0D-4D42-82FD-58318D58E19E}" destId="{B0FC2A82-6FA7-480C-9326-8B774DEEEB74}" srcOrd="0" destOrd="0" presId="urn:microsoft.com/office/officeart/2005/8/layout/matrix2"/>
    <dgm:cxn modelId="{D9785DCF-5573-48B0-BA5A-255DBCE78ECD}" srcId="{4655A9BC-5510-43A1-A151-8666B731CAB4}" destId="{FC929080-7D0D-4D42-82FD-58318D58E19E}" srcOrd="3" destOrd="0" parTransId="{C72B017C-2061-401C-AB0A-B7799F7C13EE}" sibTransId="{7DE26CD0-3AB7-4927-895E-EA0712229D64}"/>
    <dgm:cxn modelId="{9C46E8E3-BC18-4721-90DC-25FCA31D341C}" srcId="{4655A9BC-5510-43A1-A151-8666B731CAB4}" destId="{186DB0FD-484E-40FF-A4C1-BE981AF3EB1D}" srcOrd="2" destOrd="0" parTransId="{38541490-ECE6-4BCC-A79A-80C06B6B28ED}" sibTransId="{D9C1D123-9BEF-4C88-B6E8-B0D4F0C19D9B}"/>
    <dgm:cxn modelId="{C1E750D8-4337-4F78-A277-DE3D08850F74}" type="presParOf" srcId="{C5932B26-2CEC-4946-B393-92A9E2C63279}" destId="{709E17D2-1081-4F04-8D7C-54485ADB9589}" srcOrd="0" destOrd="0" presId="urn:microsoft.com/office/officeart/2005/8/layout/matrix2"/>
    <dgm:cxn modelId="{A7D45FD0-9FB9-4194-99A4-D1327DA856CD}" type="presParOf" srcId="{C5932B26-2CEC-4946-B393-92A9E2C63279}" destId="{38AB7AF2-3288-41F3-A181-A390C7B49011}" srcOrd="1" destOrd="0" presId="urn:microsoft.com/office/officeart/2005/8/layout/matrix2"/>
    <dgm:cxn modelId="{8A7B03D8-515E-4DCD-A7B6-0EF94D0C8144}" type="presParOf" srcId="{C5932B26-2CEC-4946-B393-92A9E2C63279}" destId="{357D0597-20B7-43B2-B27C-3445434E2C48}" srcOrd="2" destOrd="0" presId="urn:microsoft.com/office/officeart/2005/8/layout/matrix2"/>
    <dgm:cxn modelId="{3005C3EA-183D-4C76-AEE1-99F8BEC5C799}" type="presParOf" srcId="{C5932B26-2CEC-4946-B393-92A9E2C63279}" destId="{AEDCBB71-4B4F-43D8-BEA8-D75186B15E0E}" srcOrd="3" destOrd="0" presId="urn:microsoft.com/office/officeart/2005/8/layout/matrix2"/>
    <dgm:cxn modelId="{700ACF53-E415-49E7-8480-24A3FF094DA2}" type="presParOf" srcId="{C5932B26-2CEC-4946-B393-92A9E2C63279}" destId="{B0FC2A82-6FA7-480C-9326-8B774DEEEB74}" srcOrd="4" destOrd="0" presId="urn:microsoft.com/office/officeart/2005/8/layout/matrix2"/>
  </dgm:cxnLst>
  <dgm:bg>
    <a:solidFill>
      <a:srgbClr val="8DC67D"/>
    </a:solidFill>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EE2552-2136-4867-8625-005AEE15B029}">
      <dsp:nvSpPr>
        <dsp:cNvPr id="0" name=""/>
        <dsp:cNvSpPr/>
      </dsp:nvSpPr>
      <dsp:spPr>
        <a:xfrm>
          <a:off x="0" y="1380849"/>
          <a:ext cx="2504229" cy="1725413"/>
        </a:xfrm>
        <a:prstGeom prst="round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000" r="-2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C7FD660-89DF-4231-914B-E81F8E858C8C}">
      <dsp:nvSpPr>
        <dsp:cNvPr id="0" name=""/>
        <dsp:cNvSpPr/>
      </dsp:nvSpPr>
      <dsp:spPr>
        <a:xfrm>
          <a:off x="5262" y="3107505"/>
          <a:ext cx="2504229" cy="9290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2024" tIns="192024" rIns="192024" bIns="0" numCol="1" spcCol="1270" anchor="t" anchorCtr="0">
          <a:noAutofit/>
        </a:bodyPr>
        <a:lstStyle/>
        <a:p>
          <a:pPr marL="0" lvl="0" indent="0" algn="ctr" defTabSz="1200150">
            <a:lnSpc>
              <a:spcPct val="90000"/>
            </a:lnSpc>
            <a:spcBef>
              <a:spcPct val="0"/>
            </a:spcBef>
            <a:spcAft>
              <a:spcPct val="35000"/>
            </a:spcAft>
            <a:buNone/>
          </a:pPr>
          <a:r>
            <a:rPr lang="en-US" sz="2700" kern="1200" dirty="0"/>
            <a:t>Direct Contact</a:t>
          </a:r>
        </a:p>
      </dsp:txBody>
      <dsp:txXfrm>
        <a:off x="5262" y="3107505"/>
        <a:ext cx="2504229" cy="929069"/>
      </dsp:txXfrm>
    </dsp:sp>
    <dsp:sp modelId="{66CCE41C-F1D3-44B1-A226-F3EDD5B6B624}">
      <dsp:nvSpPr>
        <dsp:cNvPr id="0" name=""/>
        <dsp:cNvSpPr/>
      </dsp:nvSpPr>
      <dsp:spPr>
        <a:xfrm>
          <a:off x="2741187" y="1448054"/>
          <a:ext cx="2504229" cy="1725413"/>
        </a:xfrm>
        <a:prstGeom prst="round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11000" r="-11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EDA746E-2E84-48DA-AD73-75C0D82EDC5C}">
      <dsp:nvSpPr>
        <dsp:cNvPr id="0" name=""/>
        <dsp:cNvSpPr/>
      </dsp:nvSpPr>
      <dsp:spPr>
        <a:xfrm>
          <a:off x="2760019" y="3107505"/>
          <a:ext cx="2504229" cy="9290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2024" tIns="192024" rIns="192024" bIns="0" numCol="1" spcCol="1270" anchor="t" anchorCtr="0">
          <a:noAutofit/>
        </a:bodyPr>
        <a:lstStyle/>
        <a:p>
          <a:pPr marL="0" lvl="0" indent="0" algn="ctr" defTabSz="1200150">
            <a:lnSpc>
              <a:spcPct val="90000"/>
            </a:lnSpc>
            <a:spcBef>
              <a:spcPct val="0"/>
            </a:spcBef>
            <a:spcAft>
              <a:spcPct val="35000"/>
            </a:spcAft>
            <a:buNone/>
          </a:pPr>
          <a:r>
            <a:rPr lang="en-US" sz="2700" kern="1200" dirty="0"/>
            <a:t>Air</a:t>
          </a:r>
        </a:p>
      </dsp:txBody>
      <dsp:txXfrm>
        <a:off x="2760019" y="3107505"/>
        <a:ext cx="2504229" cy="929069"/>
      </dsp:txXfrm>
    </dsp:sp>
    <dsp:sp modelId="{F44FFE33-7291-4002-BC12-347B8D6BC9BA}">
      <dsp:nvSpPr>
        <dsp:cNvPr id="0" name=""/>
        <dsp:cNvSpPr/>
      </dsp:nvSpPr>
      <dsp:spPr>
        <a:xfrm>
          <a:off x="5514777" y="1382092"/>
          <a:ext cx="2504229" cy="1725413"/>
        </a:xfrm>
        <a:prstGeom prst="round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2000" r="-2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E52CEBB-FABD-4D9E-AD1D-78C9AF108083}">
      <dsp:nvSpPr>
        <dsp:cNvPr id="0" name=""/>
        <dsp:cNvSpPr/>
      </dsp:nvSpPr>
      <dsp:spPr>
        <a:xfrm>
          <a:off x="5514777" y="3107505"/>
          <a:ext cx="2504229" cy="9290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2024" tIns="192024" rIns="192024" bIns="0" numCol="1" spcCol="1270" anchor="t" anchorCtr="0">
          <a:noAutofit/>
        </a:bodyPr>
        <a:lstStyle/>
        <a:p>
          <a:pPr marL="0" lvl="0" indent="0" algn="ctr" defTabSz="1200150">
            <a:lnSpc>
              <a:spcPct val="90000"/>
            </a:lnSpc>
            <a:spcBef>
              <a:spcPct val="0"/>
            </a:spcBef>
            <a:spcAft>
              <a:spcPct val="35000"/>
            </a:spcAft>
            <a:buNone/>
          </a:pPr>
          <a:r>
            <a:rPr lang="en-US" sz="2700" kern="1200" dirty="0"/>
            <a:t>Fecal-Oral</a:t>
          </a:r>
        </a:p>
      </dsp:txBody>
      <dsp:txXfrm>
        <a:off x="5514777" y="3107505"/>
        <a:ext cx="2504229" cy="929069"/>
      </dsp:txXfrm>
    </dsp:sp>
    <dsp:sp modelId="{51D25BE0-FE4E-4C9D-82E4-DDBEF1339632}">
      <dsp:nvSpPr>
        <dsp:cNvPr id="0" name=""/>
        <dsp:cNvSpPr/>
      </dsp:nvSpPr>
      <dsp:spPr>
        <a:xfrm>
          <a:off x="8141618" y="1521056"/>
          <a:ext cx="2504229" cy="1725413"/>
        </a:xfrm>
        <a:prstGeom prst="round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t="-18000" b="-18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23BD156-E898-45EA-9BA0-ED9DC891091E}">
      <dsp:nvSpPr>
        <dsp:cNvPr id="0" name=""/>
        <dsp:cNvSpPr/>
      </dsp:nvSpPr>
      <dsp:spPr>
        <a:xfrm>
          <a:off x="8269534" y="3107505"/>
          <a:ext cx="2504229" cy="9290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2024" tIns="192024" rIns="192024" bIns="0" numCol="1" spcCol="1270" anchor="t" anchorCtr="0">
          <a:noAutofit/>
        </a:bodyPr>
        <a:lstStyle/>
        <a:p>
          <a:pPr marL="0" lvl="0" indent="0" algn="ctr" defTabSz="1200150">
            <a:lnSpc>
              <a:spcPct val="90000"/>
            </a:lnSpc>
            <a:spcBef>
              <a:spcPct val="0"/>
            </a:spcBef>
            <a:spcAft>
              <a:spcPct val="35000"/>
            </a:spcAft>
            <a:buNone/>
          </a:pPr>
          <a:r>
            <a:rPr lang="en-US" sz="2700" kern="1200" dirty="0"/>
            <a:t>Blood and Body Fluids</a:t>
          </a:r>
        </a:p>
      </dsp:txBody>
      <dsp:txXfrm>
        <a:off x="8269534" y="3107505"/>
        <a:ext cx="2504229" cy="92906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9E17D2-1081-4F04-8D7C-54485ADB9589}">
      <dsp:nvSpPr>
        <dsp:cNvPr id="0" name=""/>
        <dsp:cNvSpPr/>
      </dsp:nvSpPr>
      <dsp:spPr>
        <a:xfrm>
          <a:off x="0" y="0"/>
          <a:ext cx="2658871" cy="2658871"/>
        </a:xfrm>
        <a:prstGeom prst="quadArrow">
          <a:avLst>
            <a:gd name="adj1" fmla="val 2000"/>
            <a:gd name="adj2" fmla="val 4000"/>
            <a:gd name="adj3" fmla="val 5000"/>
          </a:avLst>
        </a:prstGeom>
        <a:solidFill>
          <a:schemeClr val="accent2">
            <a:tint val="40000"/>
            <a:hueOff val="0"/>
            <a:satOff val="0"/>
            <a:lumOff val="0"/>
            <a:alphaOff val="0"/>
          </a:schemeClr>
        </a:solidFill>
        <a:ln>
          <a:noFill/>
        </a:ln>
        <a:effectLst/>
        <a:scene3d>
          <a:camera prst="orthographicFront"/>
          <a:lightRig rig="chilly" dir="t"/>
        </a:scene3d>
        <a:sp3d z="-12700" extrusionH="1700" prstMaterial="translucentPowder">
          <a:bevelT w="25400" h="6350" prst="softRound"/>
          <a:bevelB w="0" h="0" prst="convex"/>
        </a:sp3d>
      </dsp:spPr>
      <dsp:style>
        <a:lnRef idx="0">
          <a:scrgbClr r="0" g="0" b="0"/>
        </a:lnRef>
        <a:fillRef idx="1">
          <a:scrgbClr r="0" g="0" b="0"/>
        </a:fillRef>
        <a:effectRef idx="0">
          <a:scrgbClr r="0" g="0" b="0"/>
        </a:effectRef>
        <a:fontRef idx="minor"/>
      </dsp:style>
    </dsp:sp>
    <dsp:sp modelId="{38AB7AF2-3288-41F3-A181-A390C7B49011}">
      <dsp:nvSpPr>
        <dsp:cNvPr id="0" name=""/>
        <dsp:cNvSpPr/>
      </dsp:nvSpPr>
      <dsp:spPr>
        <a:xfrm>
          <a:off x="170848" y="159468"/>
          <a:ext cx="1063548" cy="1063548"/>
        </a:xfrm>
        <a:prstGeom prst="roundRect">
          <a:avLst/>
        </a:prstGeom>
        <a:solidFill>
          <a:srgbClr val="0072BC"/>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75260" tIns="175260" rIns="175260" bIns="175260" numCol="1" spcCol="1270" anchor="ctr" anchorCtr="0">
          <a:noAutofit/>
        </a:bodyPr>
        <a:lstStyle/>
        <a:p>
          <a:pPr marL="0" lvl="0" indent="0" algn="ctr" defTabSz="2044700">
            <a:lnSpc>
              <a:spcPct val="90000"/>
            </a:lnSpc>
            <a:spcBef>
              <a:spcPct val="0"/>
            </a:spcBef>
            <a:spcAft>
              <a:spcPct val="35000"/>
            </a:spcAft>
            <a:buNone/>
          </a:pPr>
          <a:r>
            <a:rPr lang="en-US" sz="4600" kern="1200" dirty="0"/>
            <a:t>?</a:t>
          </a:r>
        </a:p>
      </dsp:txBody>
      <dsp:txXfrm>
        <a:off x="222766" y="211386"/>
        <a:ext cx="959712" cy="959712"/>
      </dsp:txXfrm>
    </dsp:sp>
    <dsp:sp modelId="{357D0597-20B7-43B2-B27C-3445434E2C48}">
      <dsp:nvSpPr>
        <dsp:cNvPr id="0" name=""/>
        <dsp:cNvSpPr/>
      </dsp:nvSpPr>
      <dsp:spPr>
        <a:xfrm>
          <a:off x="1502454" y="178335"/>
          <a:ext cx="1063548" cy="1063548"/>
        </a:xfrm>
        <a:prstGeom prst="roundRect">
          <a:avLst/>
        </a:prstGeom>
        <a:solidFill>
          <a:srgbClr val="0072BC"/>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75260" tIns="175260" rIns="175260" bIns="175260" numCol="1" spcCol="1270" anchor="ctr" anchorCtr="0">
          <a:noAutofit/>
        </a:bodyPr>
        <a:lstStyle/>
        <a:p>
          <a:pPr marL="0" lvl="0" indent="0" algn="ctr" defTabSz="2044700">
            <a:lnSpc>
              <a:spcPct val="90000"/>
            </a:lnSpc>
            <a:spcBef>
              <a:spcPct val="0"/>
            </a:spcBef>
            <a:spcAft>
              <a:spcPct val="35000"/>
            </a:spcAft>
            <a:buNone/>
          </a:pPr>
          <a:r>
            <a:rPr lang="en-US" sz="4600" kern="1200" dirty="0"/>
            <a:t>?</a:t>
          </a:r>
        </a:p>
      </dsp:txBody>
      <dsp:txXfrm>
        <a:off x="1554372" y="230253"/>
        <a:ext cx="959712" cy="959712"/>
      </dsp:txXfrm>
    </dsp:sp>
    <dsp:sp modelId="{AEDCBB71-4B4F-43D8-BEA8-D75186B15E0E}">
      <dsp:nvSpPr>
        <dsp:cNvPr id="0" name=""/>
        <dsp:cNvSpPr/>
      </dsp:nvSpPr>
      <dsp:spPr>
        <a:xfrm>
          <a:off x="170684" y="1445713"/>
          <a:ext cx="1085915" cy="1063548"/>
        </a:xfrm>
        <a:prstGeom prst="roundRect">
          <a:avLst/>
        </a:prstGeom>
        <a:solidFill>
          <a:srgbClr val="0072BC"/>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75260" tIns="175260" rIns="175260" bIns="175260" numCol="1" spcCol="1270" anchor="ctr" anchorCtr="0">
          <a:noAutofit/>
        </a:bodyPr>
        <a:lstStyle/>
        <a:p>
          <a:pPr marL="0" lvl="0" indent="0" algn="ctr" defTabSz="2044700">
            <a:lnSpc>
              <a:spcPct val="90000"/>
            </a:lnSpc>
            <a:spcBef>
              <a:spcPct val="0"/>
            </a:spcBef>
            <a:spcAft>
              <a:spcPct val="35000"/>
            </a:spcAft>
            <a:buNone/>
          </a:pPr>
          <a:r>
            <a:rPr lang="en-US" sz="4600" kern="1200" dirty="0"/>
            <a:t>?</a:t>
          </a:r>
        </a:p>
      </dsp:txBody>
      <dsp:txXfrm>
        <a:off x="222602" y="1497631"/>
        <a:ext cx="982079" cy="959712"/>
      </dsp:txXfrm>
    </dsp:sp>
    <dsp:sp modelId="{B0FC2A82-6FA7-480C-9326-8B774DEEEB74}">
      <dsp:nvSpPr>
        <dsp:cNvPr id="0" name=""/>
        <dsp:cNvSpPr/>
      </dsp:nvSpPr>
      <dsp:spPr>
        <a:xfrm>
          <a:off x="1471574" y="1415817"/>
          <a:ext cx="1076556" cy="1063548"/>
        </a:xfrm>
        <a:prstGeom prst="roundRect">
          <a:avLst/>
        </a:prstGeom>
        <a:solidFill>
          <a:srgbClr val="0072BC"/>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75260" tIns="175260" rIns="175260" bIns="175260" numCol="1" spcCol="1270" anchor="ctr" anchorCtr="0">
          <a:noAutofit/>
        </a:bodyPr>
        <a:lstStyle/>
        <a:p>
          <a:pPr marL="0" lvl="0" indent="0" algn="ctr" defTabSz="2044700">
            <a:lnSpc>
              <a:spcPct val="90000"/>
            </a:lnSpc>
            <a:spcBef>
              <a:spcPct val="0"/>
            </a:spcBef>
            <a:spcAft>
              <a:spcPct val="35000"/>
            </a:spcAft>
            <a:buNone/>
          </a:pPr>
          <a:r>
            <a:rPr lang="en-US" sz="4600" kern="1200" dirty="0"/>
            <a:t>?</a:t>
          </a:r>
        </a:p>
      </dsp:txBody>
      <dsp:txXfrm>
        <a:off x="1523492" y="1467735"/>
        <a:ext cx="972720" cy="959712"/>
      </dsp:txXfrm>
    </dsp:sp>
  </dsp:spTree>
</dsp:drawing>
</file>

<file path=ppt/diagrams/layout1.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matrix2">
  <dgm:title val=""/>
  <dgm:desc val=""/>
  <dgm:catLst>
    <dgm:cat type="matrix" pri="3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l" for="ch" forName="rect1" refType="w" fact="0.065"/>
          <dgm:constr type="t" for="ch" forName="rect1" refType="h" fact="0.065"/>
          <dgm:constr type="w" for="ch" forName="rect2" refType="w" fact="0.4"/>
          <dgm:constr type="h" for="ch" forName="rect2" refType="h" fact="0.4"/>
          <dgm:constr type="r" for="ch" forName="rect2" refType="w" fact="0.935"/>
          <dgm:constr type="t" for="ch" forName="rect2" refType="h" fact="0.065"/>
          <dgm:constr type="w" for="ch" forName="rect3" refType="w" fact="0.4"/>
          <dgm:constr type="h" for="ch" forName="rect3" refType="w" fact="0.4"/>
          <dgm:constr type="l" for="ch" forName="rect3" refType="w" fact="0.065"/>
          <dgm:constr type="b" for="ch" forName="rect3" refType="h" fact="0.935"/>
          <dgm:constr type="w" for="ch" forName="rect4" refType="w" fact="0.4"/>
          <dgm:constr type="h" for="ch" forName="rect4" refType="h" fact="0.4"/>
          <dgm:constr type="r" for="ch" forName="rect4" refType="w" fact="0.935"/>
          <dgm:constr type="b" for="ch" forName="rect4" refType="h" fact="0.935"/>
        </dgm:constrLst>
      </dgm:if>
      <dgm:else name="Name2">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r" for="ch" forName="rect1" refType="w" fact="0.935"/>
          <dgm:constr type="t" for="ch" forName="rect1" refType="h" fact="0.065"/>
          <dgm:constr type="w" for="ch" forName="rect2" refType="w" fact="0.4"/>
          <dgm:constr type="h" for="ch" forName="rect2" refType="h" fact="0.4"/>
          <dgm:constr type="l" for="ch" forName="rect2" refType="w" fact="0.065"/>
          <dgm:constr type="t" for="ch" forName="rect2" refType="h" fact="0.065"/>
          <dgm:constr type="w" for="ch" forName="rect3" refType="w" fact="0.4"/>
          <dgm:constr type="h" for="ch" forName="rect3" refType="w" fact="0.4"/>
          <dgm:constr type="r" for="ch" forName="rect3" refType="w" fact="0.935"/>
          <dgm:constr type="b" for="ch" forName="rect3" refType="h" fact="0.935"/>
          <dgm:constr type="w" for="ch" forName="rect4" refType="w" fact="0.4"/>
          <dgm:constr type="h" for="ch" forName="rect4" refType="h" fact="0.4"/>
          <dgm:constr type="l" for="ch" forName="rect4" refType="w" fact="0.065"/>
          <dgm:constr type="b" for="ch" forName="rect4" refType="h" fact="0.935"/>
        </dgm:constrLst>
      </dgm:else>
    </dgm:choose>
    <dgm:ruleLst/>
    <dgm:choose name="Name3">
      <dgm:if name="Name4" axis="ch" ptType="node" func="cnt" op="gte" val="1">
        <dgm:layoutNode name="axisShape" styleLbl="bgShp">
          <dgm:alg type="sp"/>
          <dgm:shape xmlns:r="http://schemas.openxmlformats.org/officeDocument/2006/relationships" type="quadArrow" r:blip="">
            <dgm:adjLst>
              <dgm:adj idx="1" val="0.02"/>
              <dgm:adj idx="2" val="0.04"/>
              <dgm:adj idx="3" val="0.05"/>
            </dgm:adjLst>
          </dgm:shape>
          <dgm:presOf/>
          <dgm:constrLst/>
          <dgm:ruleLst/>
        </dgm:layoutNode>
        <dgm:layoutNode name="rect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dirty="0"/>
          </a:p>
        </p:txBody>
      </p:sp>
      <p:sp>
        <p:nvSpPr>
          <p:cNvPr id="3" name="Date Placeholder 2"/>
          <p:cNvSpPr>
            <a:spLocks noGrp="1"/>
          </p:cNvSpPr>
          <p:nvPr>
            <p:ph type="dt" idx="1"/>
          </p:nvPr>
        </p:nvSpPr>
        <p:spPr>
          <a:xfrm>
            <a:off x="4143587" y="0"/>
            <a:ext cx="3169920" cy="480060"/>
          </a:xfrm>
          <a:prstGeom prst="rect">
            <a:avLst/>
          </a:prstGeom>
        </p:spPr>
        <p:txBody>
          <a:bodyPr vert="horz" lIns="96661" tIns="48331" rIns="96661" bIns="48331" rtlCol="0"/>
          <a:lstStyle>
            <a:lvl1pPr algn="r">
              <a:defRPr sz="1300"/>
            </a:lvl1pPr>
          </a:lstStyle>
          <a:p>
            <a:fld id="{BD703772-216A-4D67-8997-2FD3839DC41F}" type="datetimeFigureOut">
              <a:rPr lang="en-US" smtClean="0"/>
              <a:t>7/17/2024</a:t>
            </a:fld>
            <a:endParaRPr lang="en-US" dirty="0"/>
          </a:p>
        </p:txBody>
      </p:sp>
      <p:sp>
        <p:nvSpPr>
          <p:cNvPr id="4" name="Slide Image Placeholder 3"/>
          <p:cNvSpPr>
            <a:spLocks noGrp="1" noRot="1" noChangeAspect="1"/>
          </p:cNvSpPr>
          <p:nvPr>
            <p:ph type="sldImg" idx="2"/>
          </p:nvPr>
        </p:nvSpPr>
        <p:spPr>
          <a:xfrm>
            <a:off x="457200" y="720725"/>
            <a:ext cx="6400800" cy="3600450"/>
          </a:xfrm>
          <a:prstGeom prst="rect">
            <a:avLst/>
          </a:prstGeom>
          <a:noFill/>
          <a:ln w="12700">
            <a:solidFill>
              <a:prstClr val="black"/>
            </a:solidFill>
          </a:ln>
        </p:spPr>
        <p:txBody>
          <a:bodyPr vert="horz" lIns="96661" tIns="48331" rIns="96661" bIns="48331" rtlCol="0" anchor="ctr"/>
          <a:lstStyle/>
          <a:p>
            <a:endParaRPr lang="en-US" dirty="0"/>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dirty="0"/>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a:defRPr sz="1300"/>
            </a:lvl1pPr>
          </a:lstStyle>
          <a:p>
            <a:fld id="{A41AFC40-C805-48A5-99A5-6B168DAB9FB8}" type="slidenum">
              <a:rPr lang="en-US" smtClean="0"/>
              <a:t>‹#›</a:t>
            </a:fld>
            <a:endParaRPr lang="en-US" dirty="0"/>
          </a:p>
        </p:txBody>
      </p:sp>
    </p:spTree>
    <p:extLst>
      <p:ext uri="{BB962C8B-B14F-4D97-AF65-F5344CB8AC3E}">
        <p14:creationId xmlns:p14="http://schemas.microsoft.com/office/powerpoint/2010/main" val="1355552113"/>
      </p:ext>
    </p:extLst>
  </p:cSld>
  <p:clrMap bg1="lt1" tx1="dk1" bg2="lt2" tx2="dk2" accent1="accent1" accent2="accent2" accent3="accent3" accent4="accent4" accent5="accent5" accent6="accent6" hlink="hlink" folHlink="folHlink"/>
  <p:notesStyle>
    <a:lvl1pPr marL="0" algn="l" defTabSz="914293" rtl="0" eaLnBrk="1" latinLnBrk="0" hangingPunct="1">
      <a:defRPr sz="1200" kern="1200">
        <a:solidFill>
          <a:schemeClr val="tx1"/>
        </a:solidFill>
        <a:latin typeface="+mn-lt"/>
        <a:ea typeface="+mn-ea"/>
        <a:cs typeface="+mn-cs"/>
      </a:defRPr>
    </a:lvl1pPr>
    <a:lvl2pPr marL="457146" algn="l" defTabSz="914293" rtl="0" eaLnBrk="1" latinLnBrk="0" hangingPunct="1">
      <a:defRPr sz="1200" kern="1200">
        <a:solidFill>
          <a:schemeClr val="tx1"/>
        </a:solidFill>
        <a:latin typeface="+mn-lt"/>
        <a:ea typeface="+mn-ea"/>
        <a:cs typeface="+mn-cs"/>
      </a:defRPr>
    </a:lvl2pPr>
    <a:lvl3pPr marL="914293" algn="l" defTabSz="914293" rtl="0" eaLnBrk="1" latinLnBrk="0" hangingPunct="1">
      <a:defRPr sz="1200" kern="1200">
        <a:solidFill>
          <a:schemeClr val="tx1"/>
        </a:solidFill>
        <a:latin typeface="+mn-lt"/>
        <a:ea typeface="+mn-ea"/>
        <a:cs typeface="+mn-cs"/>
      </a:defRPr>
    </a:lvl3pPr>
    <a:lvl4pPr marL="1371440" algn="l" defTabSz="914293" rtl="0" eaLnBrk="1" latinLnBrk="0" hangingPunct="1">
      <a:defRPr sz="1200" kern="1200">
        <a:solidFill>
          <a:schemeClr val="tx1"/>
        </a:solidFill>
        <a:latin typeface="+mn-lt"/>
        <a:ea typeface="+mn-ea"/>
        <a:cs typeface="+mn-cs"/>
      </a:defRPr>
    </a:lvl4pPr>
    <a:lvl5pPr marL="1828586" algn="l" defTabSz="914293" rtl="0" eaLnBrk="1" latinLnBrk="0" hangingPunct="1">
      <a:defRPr sz="1200" kern="1200">
        <a:solidFill>
          <a:schemeClr val="tx1"/>
        </a:solidFill>
        <a:latin typeface="+mn-lt"/>
        <a:ea typeface="+mn-ea"/>
        <a:cs typeface="+mn-cs"/>
      </a:defRPr>
    </a:lvl5pPr>
    <a:lvl6pPr marL="2285733" algn="l" defTabSz="914293" rtl="0" eaLnBrk="1" latinLnBrk="0" hangingPunct="1">
      <a:defRPr sz="1200" kern="1200">
        <a:solidFill>
          <a:schemeClr val="tx1"/>
        </a:solidFill>
        <a:latin typeface="+mn-lt"/>
        <a:ea typeface="+mn-ea"/>
        <a:cs typeface="+mn-cs"/>
      </a:defRPr>
    </a:lvl6pPr>
    <a:lvl7pPr marL="2742879" algn="l" defTabSz="914293" rtl="0" eaLnBrk="1" latinLnBrk="0" hangingPunct="1">
      <a:defRPr sz="1200" kern="1200">
        <a:solidFill>
          <a:schemeClr val="tx1"/>
        </a:solidFill>
        <a:latin typeface="+mn-lt"/>
        <a:ea typeface="+mn-ea"/>
        <a:cs typeface="+mn-cs"/>
      </a:defRPr>
    </a:lvl7pPr>
    <a:lvl8pPr marL="3200026" algn="l" defTabSz="914293" rtl="0" eaLnBrk="1" latinLnBrk="0" hangingPunct="1">
      <a:defRPr sz="1200" kern="1200">
        <a:solidFill>
          <a:schemeClr val="tx1"/>
        </a:solidFill>
        <a:latin typeface="+mn-lt"/>
        <a:ea typeface="+mn-ea"/>
        <a:cs typeface="+mn-cs"/>
      </a:defRPr>
    </a:lvl8pPr>
    <a:lvl9pPr marL="3657172" algn="l" defTabSz="914293"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www.youtube.com/watch?time_continue=1&amp;v=GAP8HZdV5Qo&amp;feature=emb_title"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3" Type="http://schemas.openxmlformats.org/officeDocument/2006/relationships/hyperlink" Target="https://www.cdss.ca.gov/inforesources/child-care-licensing/water-testing-information" TargetMode="External"/><Relationship Id="rId2" Type="http://schemas.openxmlformats.org/officeDocument/2006/relationships/slide" Target="../slides/slide70.xml"/><Relationship Id="rId1" Type="http://schemas.openxmlformats.org/officeDocument/2006/relationships/notesMaster" Target="../notesMasters/notesMaster1.xml"/><Relationship Id="rId4" Type="http://schemas.openxmlformats.org/officeDocument/2006/relationships/hyperlink" Target="http://www.epa.gov/dwlabcert/%20contact-information-certification-programs-and-%20certified-laboratories-drinking-water" TargetMode="Externa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sz="1300" dirty="0"/>
              <a:t>Welcome! This course was EMSA approved in </a:t>
            </a:r>
            <a:r>
              <a:rPr lang="en-US" sz="1300" dirty="0">
                <a:highlight>
                  <a:srgbClr val="FFFF00"/>
                </a:highlight>
              </a:rPr>
              <a:t>[date, 2024]</a:t>
            </a:r>
            <a:r>
              <a:rPr lang="en-US" sz="1300" dirty="0"/>
              <a:t>. The curriculum is based on best practice evidence and expert opinion in Caring for Our Children National Health and Safety Standards for Early Care and Education (CFOC), Managing Infectious Diseases in Child Care and Schools, the Centers for Disease Control and Prevention (CDC), California Department of Public Health (CDPH), United States Department of Agriculture (USDA), and the Environmental Protection Agency (EPA).   Content in the training is in agreement with California Title 22 child care licensing regulations but may exceed licensing requirements. </a:t>
            </a:r>
            <a:endParaRPr lang="en-US" dirty="0"/>
          </a:p>
        </p:txBody>
      </p:sp>
      <p:sp>
        <p:nvSpPr>
          <p:cNvPr id="4" name="Slide Number Placeholder 3"/>
          <p:cNvSpPr>
            <a:spLocks noGrp="1"/>
          </p:cNvSpPr>
          <p:nvPr>
            <p:ph type="sldNum" sz="quarter" idx="10"/>
          </p:nvPr>
        </p:nvSpPr>
        <p:spPr/>
        <p:txBody>
          <a:bodyPr/>
          <a:lstStyle/>
          <a:p>
            <a:fld id="{A41AFC40-C805-48A5-99A5-6B168DAB9FB8}" type="slidenum">
              <a:rPr lang="en-US" smtClean="0"/>
              <a:t>1</a:t>
            </a:fld>
            <a:endParaRPr lang="en-US" dirty="0"/>
          </a:p>
        </p:txBody>
      </p:sp>
    </p:spTree>
    <p:extLst>
      <p:ext uri="{BB962C8B-B14F-4D97-AF65-F5344CB8AC3E}">
        <p14:creationId xmlns:p14="http://schemas.microsoft.com/office/powerpoint/2010/main" val="31782785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978524-E623-4D6E-B8DC-FF35E837A3FA}" type="slidenum">
              <a:rPr lang="en-US" smtClean="0"/>
              <a:t>10</a:t>
            </a:fld>
            <a:endParaRPr lang="en-US" dirty="0"/>
          </a:p>
        </p:txBody>
      </p:sp>
    </p:spTree>
    <p:extLst>
      <p:ext uri="{BB962C8B-B14F-4D97-AF65-F5344CB8AC3E}">
        <p14:creationId xmlns:p14="http://schemas.microsoft.com/office/powerpoint/2010/main" val="3758969446"/>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defTabSz="966499">
              <a:defRPr/>
            </a:pPr>
            <a:r>
              <a:rPr lang="en-US" sz="1300" dirty="0"/>
              <a:t>Let the parents know you will be sending home exposure notices to parents but will not mention any names.</a:t>
            </a:r>
          </a:p>
        </p:txBody>
      </p:sp>
      <p:sp>
        <p:nvSpPr>
          <p:cNvPr id="4" name="Slide Number Placeholder 3"/>
          <p:cNvSpPr>
            <a:spLocks noGrp="1"/>
          </p:cNvSpPr>
          <p:nvPr>
            <p:ph type="sldNum" sz="quarter" idx="10"/>
          </p:nvPr>
        </p:nvSpPr>
        <p:spPr/>
        <p:txBody>
          <a:bodyPr/>
          <a:lstStyle/>
          <a:p>
            <a:fld id="{A41AFC40-C805-48A5-99A5-6B168DAB9FB8}" type="slidenum">
              <a:rPr lang="en-US" smtClean="0"/>
              <a:t>100</a:t>
            </a:fld>
            <a:endParaRPr lang="en-US" dirty="0"/>
          </a:p>
        </p:txBody>
      </p:sp>
    </p:spTree>
    <p:extLst>
      <p:ext uri="{BB962C8B-B14F-4D97-AF65-F5344CB8AC3E}">
        <p14:creationId xmlns:p14="http://schemas.microsoft.com/office/powerpoint/2010/main" val="3509658030"/>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defTabSz="966499">
              <a:defRPr/>
            </a:pPr>
            <a:r>
              <a:rPr lang="en-US" dirty="0"/>
              <a:t>If you make a report, inform</a:t>
            </a:r>
            <a:r>
              <a:rPr lang="en-US" baseline="0" dirty="0"/>
              <a:t> the parents of the child</a:t>
            </a:r>
            <a:r>
              <a:rPr lang="en-US" dirty="0"/>
              <a:t> that you are required to report the disease to the health department.</a:t>
            </a:r>
            <a:r>
              <a:rPr lang="en-US" baseline="0" dirty="0"/>
              <a:t> </a:t>
            </a:r>
            <a:r>
              <a:rPr lang="en-US" dirty="0"/>
              <a:t>The child’s health care provider</a:t>
            </a:r>
            <a:r>
              <a:rPr lang="en-US" baseline="0" dirty="0"/>
              <a:t> is required to make reports of individual cases of specific diseases.</a:t>
            </a:r>
            <a:r>
              <a:rPr lang="en-US" dirty="0"/>
              <a:t> </a:t>
            </a:r>
            <a:br>
              <a:rPr lang="en-US" dirty="0"/>
            </a:br>
            <a:endParaRPr lang="en-US" dirty="0"/>
          </a:p>
        </p:txBody>
      </p:sp>
      <p:sp>
        <p:nvSpPr>
          <p:cNvPr id="4" name="Slide Number Placeholder 3"/>
          <p:cNvSpPr>
            <a:spLocks noGrp="1"/>
          </p:cNvSpPr>
          <p:nvPr>
            <p:ph type="sldNum" sz="quarter" idx="10"/>
          </p:nvPr>
        </p:nvSpPr>
        <p:spPr/>
        <p:txBody>
          <a:bodyPr/>
          <a:lstStyle/>
          <a:p>
            <a:fld id="{A41AFC40-C805-48A5-99A5-6B168DAB9FB8}" type="slidenum">
              <a:rPr lang="en-US" smtClean="0"/>
              <a:t>101</a:t>
            </a:fld>
            <a:endParaRPr lang="en-US" dirty="0"/>
          </a:p>
        </p:txBody>
      </p:sp>
    </p:spTree>
    <p:extLst>
      <p:ext uri="{BB962C8B-B14F-4D97-AF65-F5344CB8AC3E}">
        <p14:creationId xmlns:p14="http://schemas.microsoft.com/office/powerpoint/2010/main" val="1937828819"/>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sz="1300" dirty="0"/>
              <a:t>Provide a quiet area where the child care rest or play quietly until a family member arrives.  Make sure the child is comfortable and supervised.</a:t>
            </a:r>
            <a:endParaRPr lang="en-US" dirty="0"/>
          </a:p>
        </p:txBody>
      </p:sp>
      <p:sp>
        <p:nvSpPr>
          <p:cNvPr id="4" name="Slide Number Placeholder 3"/>
          <p:cNvSpPr>
            <a:spLocks noGrp="1"/>
          </p:cNvSpPr>
          <p:nvPr>
            <p:ph type="sldNum" sz="quarter" idx="10"/>
          </p:nvPr>
        </p:nvSpPr>
        <p:spPr/>
        <p:txBody>
          <a:bodyPr/>
          <a:lstStyle/>
          <a:p>
            <a:fld id="{A41AFC40-C805-48A5-99A5-6B168DAB9FB8}" type="slidenum">
              <a:rPr lang="en-US" smtClean="0"/>
              <a:t>102</a:t>
            </a:fld>
            <a:endParaRPr lang="en-US" dirty="0"/>
          </a:p>
        </p:txBody>
      </p:sp>
    </p:spTree>
    <p:extLst>
      <p:ext uri="{BB962C8B-B14F-4D97-AF65-F5344CB8AC3E}">
        <p14:creationId xmlns:p14="http://schemas.microsoft.com/office/powerpoint/2010/main" val="939390428"/>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Mildly ill and children</a:t>
            </a:r>
            <a:r>
              <a:rPr lang="en-US" baseline="0" dirty="0"/>
              <a:t> with chronic illnesses may need to take medication while attending your child care program. The Americans with Disabilities Act (ADA) requires you to make reasonable accommodations when caring for children with special health needs. Include written procedures for how you safely give medication in your plan of operation. Make sure staff who will be giving medication have been trained on your procedures for giving medications.</a:t>
            </a:r>
            <a:endParaRPr lang="en-US" dirty="0"/>
          </a:p>
        </p:txBody>
      </p:sp>
      <p:sp>
        <p:nvSpPr>
          <p:cNvPr id="4" name="Slide Number Placeholder 3"/>
          <p:cNvSpPr>
            <a:spLocks noGrp="1"/>
          </p:cNvSpPr>
          <p:nvPr>
            <p:ph type="sldNum" sz="quarter" idx="10"/>
          </p:nvPr>
        </p:nvSpPr>
        <p:spPr/>
        <p:txBody>
          <a:bodyPr/>
          <a:lstStyle/>
          <a:p>
            <a:fld id="{A41AFC40-C805-48A5-99A5-6B168DAB9FB8}" type="slidenum">
              <a:rPr lang="en-US" smtClean="0"/>
              <a:t>103</a:t>
            </a:fld>
            <a:endParaRPr lang="en-US" dirty="0"/>
          </a:p>
        </p:txBody>
      </p:sp>
    </p:spTree>
    <p:extLst>
      <p:ext uri="{BB962C8B-B14F-4D97-AF65-F5344CB8AC3E}">
        <p14:creationId xmlns:p14="http://schemas.microsoft.com/office/powerpoint/2010/main" val="3312757854"/>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Antibiotics and asthma inhalers</a:t>
            </a:r>
            <a:r>
              <a:rPr lang="en-US" baseline="0" dirty="0"/>
              <a:t> are examples of prescription medications. Acetaminophen and Ibuprofen are examples of over-the-counter medications. Provide examples of prescription medications and over the counter medications to show the class.</a:t>
            </a:r>
            <a:endParaRPr lang="en-US" dirty="0"/>
          </a:p>
        </p:txBody>
      </p:sp>
      <p:sp>
        <p:nvSpPr>
          <p:cNvPr id="4" name="Slide Number Placeholder 3"/>
          <p:cNvSpPr>
            <a:spLocks noGrp="1"/>
          </p:cNvSpPr>
          <p:nvPr>
            <p:ph type="sldNum" sz="quarter" idx="10"/>
          </p:nvPr>
        </p:nvSpPr>
        <p:spPr/>
        <p:txBody>
          <a:bodyPr/>
          <a:lstStyle/>
          <a:p>
            <a:fld id="{A41AFC40-C805-48A5-99A5-6B168DAB9FB8}" type="slidenum">
              <a:rPr lang="en-US" smtClean="0"/>
              <a:t>104</a:t>
            </a:fld>
            <a:endParaRPr lang="en-US" dirty="0"/>
          </a:p>
        </p:txBody>
      </p:sp>
    </p:spTree>
    <p:extLst>
      <p:ext uri="{BB962C8B-B14F-4D97-AF65-F5344CB8AC3E}">
        <p14:creationId xmlns:p14="http://schemas.microsoft.com/office/powerpoint/2010/main" val="1223209545"/>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1AFC40-C805-48A5-99A5-6B168DAB9FB8}" type="slidenum">
              <a:rPr lang="en-US" smtClean="0"/>
              <a:t>105</a:t>
            </a:fld>
            <a:endParaRPr lang="en-US" dirty="0"/>
          </a:p>
        </p:txBody>
      </p:sp>
    </p:spTree>
    <p:extLst>
      <p:ext uri="{BB962C8B-B14F-4D97-AF65-F5344CB8AC3E}">
        <p14:creationId xmlns:p14="http://schemas.microsoft.com/office/powerpoint/2010/main" val="899723434"/>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1AFC40-C805-48A5-99A5-6B168DAB9FB8}" type="slidenum">
              <a:rPr lang="en-US" smtClean="0"/>
              <a:t>106</a:t>
            </a:fld>
            <a:endParaRPr lang="en-US" dirty="0"/>
          </a:p>
        </p:txBody>
      </p:sp>
    </p:spTree>
    <p:extLst>
      <p:ext uri="{BB962C8B-B14F-4D97-AF65-F5344CB8AC3E}">
        <p14:creationId xmlns:p14="http://schemas.microsoft.com/office/powerpoint/2010/main" val="2668960468"/>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This poster is on page 1.101 of the Trainer Guide, page 1.95 of the Student Handbook</a:t>
            </a:r>
          </a:p>
        </p:txBody>
      </p:sp>
      <p:sp>
        <p:nvSpPr>
          <p:cNvPr id="4" name="Slide Number Placeholder 3"/>
          <p:cNvSpPr>
            <a:spLocks noGrp="1"/>
          </p:cNvSpPr>
          <p:nvPr>
            <p:ph type="sldNum" sz="quarter" idx="10"/>
          </p:nvPr>
        </p:nvSpPr>
        <p:spPr/>
        <p:txBody>
          <a:bodyPr/>
          <a:lstStyle/>
          <a:p>
            <a:fld id="{A41AFC40-C805-48A5-99A5-6B168DAB9FB8}" type="slidenum">
              <a:rPr lang="en-US" smtClean="0"/>
              <a:t>107</a:t>
            </a:fld>
            <a:endParaRPr lang="en-US" dirty="0"/>
          </a:p>
        </p:txBody>
      </p:sp>
    </p:spTree>
    <p:extLst>
      <p:ext uri="{BB962C8B-B14F-4D97-AF65-F5344CB8AC3E}">
        <p14:creationId xmlns:p14="http://schemas.microsoft.com/office/powerpoint/2010/main" val="884861928"/>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LIC 9221 is the form to use.  Find it on page 1.103 of the Trainer Guide, page 1.97 of the Student Handbook</a:t>
            </a:r>
          </a:p>
        </p:txBody>
      </p:sp>
      <p:sp>
        <p:nvSpPr>
          <p:cNvPr id="4" name="Slide Number Placeholder 3"/>
          <p:cNvSpPr>
            <a:spLocks noGrp="1"/>
          </p:cNvSpPr>
          <p:nvPr>
            <p:ph type="sldNum" sz="quarter" idx="10"/>
          </p:nvPr>
        </p:nvSpPr>
        <p:spPr/>
        <p:txBody>
          <a:bodyPr/>
          <a:lstStyle/>
          <a:p>
            <a:fld id="{A41AFC40-C805-48A5-99A5-6B168DAB9FB8}" type="slidenum">
              <a:rPr lang="en-US" smtClean="0"/>
              <a:t>108</a:t>
            </a:fld>
            <a:endParaRPr lang="en-US" dirty="0"/>
          </a:p>
        </p:txBody>
      </p:sp>
    </p:spTree>
    <p:extLst>
      <p:ext uri="{BB962C8B-B14F-4D97-AF65-F5344CB8AC3E}">
        <p14:creationId xmlns:p14="http://schemas.microsoft.com/office/powerpoint/2010/main" val="3821476971"/>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sz="1300" dirty="0"/>
              <a:t>Children with special health care needs and their families benefit from opportunities for socialization that are as normal as possible. With careful planning, most of these children can be safely integrated into child care settings. Work closely with parents and health care providers to establish a safe environment for these children, their peers, and staff members who care for them.</a:t>
            </a:r>
          </a:p>
          <a:p>
            <a:r>
              <a:rPr lang="en-US" sz="1300" dirty="0"/>
              <a:t> </a:t>
            </a:r>
          </a:p>
          <a:p>
            <a:r>
              <a:rPr lang="en-US" sz="1300" dirty="0"/>
              <a:t>The form is on pages 1.108-1.109 of the Trainer Guide, page 1.102-1.103 of the Student Handbook.</a:t>
            </a:r>
          </a:p>
          <a:p>
            <a:endParaRPr lang="en-US" dirty="0"/>
          </a:p>
        </p:txBody>
      </p:sp>
      <p:sp>
        <p:nvSpPr>
          <p:cNvPr id="4" name="Slide Number Placeholder 3"/>
          <p:cNvSpPr>
            <a:spLocks noGrp="1"/>
          </p:cNvSpPr>
          <p:nvPr>
            <p:ph type="sldNum" sz="quarter" idx="10"/>
          </p:nvPr>
        </p:nvSpPr>
        <p:spPr/>
        <p:txBody>
          <a:bodyPr/>
          <a:lstStyle/>
          <a:p>
            <a:fld id="{A41AFC40-C805-48A5-99A5-6B168DAB9FB8}" type="slidenum">
              <a:rPr lang="en-US" smtClean="0"/>
              <a:t>109</a:t>
            </a:fld>
            <a:endParaRPr lang="en-US" dirty="0"/>
          </a:p>
        </p:txBody>
      </p:sp>
    </p:spTree>
    <p:extLst>
      <p:ext uri="{BB962C8B-B14F-4D97-AF65-F5344CB8AC3E}">
        <p14:creationId xmlns:p14="http://schemas.microsoft.com/office/powerpoint/2010/main" val="28106735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Do</a:t>
            </a:r>
            <a:r>
              <a:rPr lang="en-US" baseline="0" dirty="0"/>
              <a:t> these things happen in child care settings??  Why? </a:t>
            </a:r>
            <a:r>
              <a:rPr lang="en-US" sz="1300" dirty="0"/>
              <a:t>Young children are constantly touching and exploring their surroundings and the people around them. Infections can spread easily among children and their caregivers in the child care setting. </a:t>
            </a:r>
          </a:p>
          <a:p>
            <a:pPr defTabSz="966612">
              <a:defRPr/>
            </a:pPr>
            <a:r>
              <a:rPr lang="en-US" baseline="0" dirty="0"/>
              <a:t>Discuss children’s immature habits for cleanliness (they haven't learned to wash their hands, blow their noses etc., their natural curiosity, and young children’s need for touching and affection.) </a:t>
            </a:r>
          </a:p>
          <a:p>
            <a:endParaRPr lang="en-US" dirty="0"/>
          </a:p>
        </p:txBody>
      </p:sp>
      <p:sp>
        <p:nvSpPr>
          <p:cNvPr id="4" name="Slide Number Placeholder 3"/>
          <p:cNvSpPr>
            <a:spLocks noGrp="1"/>
          </p:cNvSpPr>
          <p:nvPr>
            <p:ph type="sldNum" sz="quarter" idx="10"/>
          </p:nvPr>
        </p:nvSpPr>
        <p:spPr/>
        <p:txBody>
          <a:bodyPr/>
          <a:lstStyle/>
          <a:p>
            <a:fld id="{16978524-E623-4D6E-B8DC-FF35E837A3FA}" type="slidenum">
              <a:rPr lang="en-US" smtClean="0"/>
              <a:t>11</a:t>
            </a:fld>
            <a:endParaRPr lang="en-US" dirty="0"/>
          </a:p>
        </p:txBody>
      </p:sp>
    </p:spTree>
    <p:extLst>
      <p:ext uri="{BB962C8B-B14F-4D97-AF65-F5344CB8AC3E}">
        <p14:creationId xmlns:p14="http://schemas.microsoft.com/office/powerpoint/2010/main" val="3099992462"/>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defTabSz="966499">
              <a:defRPr/>
            </a:pPr>
            <a:r>
              <a:rPr lang="en-US" dirty="0"/>
              <a:t>While you are required</a:t>
            </a:r>
            <a:r>
              <a:rPr lang="en-US" baseline="0" dirty="0"/>
              <a:t> by ADA laws to make reasonable accommodation for children with special health needs or </a:t>
            </a:r>
            <a:r>
              <a:rPr lang="en-US" baseline="0" dirty="0" err="1"/>
              <a:t>disabilites</a:t>
            </a:r>
            <a:r>
              <a:rPr lang="en-US" baseline="0" dirty="0"/>
              <a:t>, </a:t>
            </a:r>
            <a:r>
              <a:rPr lang="en-US" sz="1300" dirty="0"/>
              <a:t>consider the following questions:</a:t>
            </a:r>
          </a:p>
          <a:p>
            <a:r>
              <a:rPr lang="en-US" sz="1300" dirty="0"/>
              <a:t> </a:t>
            </a:r>
            <a:endParaRPr lang="en-US" sz="1700" dirty="0"/>
          </a:p>
          <a:p>
            <a:pPr marL="664489" lvl="1" indent="-181240">
              <a:buFont typeface="Arial" panose="020B0604020202020204" pitchFamily="34" charset="0"/>
              <a:buChar char="•"/>
            </a:pPr>
            <a:r>
              <a:rPr lang="en-US" sz="1300" dirty="0"/>
              <a:t>Does the child's disability require more care than you are reasonably able to provide?</a:t>
            </a:r>
          </a:p>
          <a:p>
            <a:pPr marL="664489" lvl="1" indent="-181240">
              <a:buFont typeface="Arial" panose="020B0604020202020204" pitchFamily="34" charset="0"/>
              <a:buChar char="•"/>
            </a:pPr>
            <a:r>
              <a:rPr lang="en-US" sz="1300" dirty="0"/>
              <a:t>Do you have the skills and abilities needed to perform medical or other duties required for the child's care, or can you readily acquire those skills through training or professional development?</a:t>
            </a:r>
          </a:p>
          <a:p>
            <a:pPr marL="664489" lvl="1" indent="-181240">
              <a:buFont typeface="Arial" panose="020B0604020202020204" pitchFamily="34" charset="0"/>
              <a:buChar char="•"/>
            </a:pPr>
            <a:r>
              <a:rPr lang="en-US" sz="1300" dirty="0"/>
              <a:t>Is your child care program equipped to meet the health and safety needs of this child?</a:t>
            </a:r>
          </a:p>
          <a:p>
            <a:pPr marL="664489" lvl="1" indent="-181240">
              <a:buFont typeface="Arial" panose="020B0604020202020204" pitchFamily="34" charset="0"/>
              <a:buChar char="•"/>
            </a:pPr>
            <a:r>
              <a:rPr lang="en-US" sz="1300" dirty="0"/>
              <a:t>Is the extra time you will need to devote to taking care of this child more than you can handle without putting the other children in your care at increased risk for illness or injury, or without causing you to neglect their needs?</a:t>
            </a:r>
          </a:p>
          <a:p>
            <a:endParaRPr lang="en-US" dirty="0"/>
          </a:p>
        </p:txBody>
      </p:sp>
      <p:sp>
        <p:nvSpPr>
          <p:cNvPr id="4" name="Slide Number Placeholder 3"/>
          <p:cNvSpPr>
            <a:spLocks noGrp="1"/>
          </p:cNvSpPr>
          <p:nvPr>
            <p:ph type="sldNum" sz="quarter" idx="10"/>
          </p:nvPr>
        </p:nvSpPr>
        <p:spPr/>
        <p:txBody>
          <a:bodyPr/>
          <a:lstStyle/>
          <a:p>
            <a:fld id="{A41AFC40-C805-48A5-99A5-6B168DAB9FB8}" type="slidenum">
              <a:rPr lang="en-US" smtClean="0"/>
              <a:t>110</a:t>
            </a:fld>
            <a:endParaRPr lang="en-US" dirty="0"/>
          </a:p>
        </p:txBody>
      </p:sp>
    </p:spTree>
    <p:extLst>
      <p:ext uri="{BB962C8B-B14F-4D97-AF65-F5344CB8AC3E}">
        <p14:creationId xmlns:p14="http://schemas.microsoft.com/office/powerpoint/2010/main" val="1491317115"/>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sz="1300" dirty="0"/>
              <a:t> </a:t>
            </a:r>
          </a:p>
          <a:p>
            <a:endParaRPr lang="en-US" dirty="0"/>
          </a:p>
        </p:txBody>
      </p:sp>
      <p:sp>
        <p:nvSpPr>
          <p:cNvPr id="4" name="Slide Number Placeholder 3"/>
          <p:cNvSpPr>
            <a:spLocks noGrp="1"/>
          </p:cNvSpPr>
          <p:nvPr>
            <p:ph type="sldNum" sz="quarter" idx="10"/>
          </p:nvPr>
        </p:nvSpPr>
        <p:spPr/>
        <p:txBody>
          <a:bodyPr/>
          <a:lstStyle/>
          <a:p>
            <a:fld id="{A41AFC40-C805-48A5-99A5-6B168DAB9FB8}" type="slidenum">
              <a:rPr lang="en-US" smtClean="0"/>
              <a:t>113</a:t>
            </a:fld>
            <a:endParaRPr lang="en-US" dirty="0"/>
          </a:p>
        </p:txBody>
      </p:sp>
    </p:spTree>
    <p:extLst>
      <p:ext uri="{BB962C8B-B14F-4D97-AF65-F5344CB8AC3E}">
        <p14:creationId xmlns:p14="http://schemas.microsoft.com/office/powerpoint/2010/main" val="3114000267"/>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Always keep first aid supplies and medications out of children’s reach.</a:t>
            </a:r>
          </a:p>
        </p:txBody>
      </p:sp>
      <p:sp>
        <p:nvSpPr>
          <p:cNvPr id="4" name="Slide Number Placeholder 3"/>
          <p:cNvSpPr>
            <a:spLocks noGrp="1"/>
          </p:cNvSpPr>
          <p:nvPr>
            <p:ph type="sldNum" sz="quarter" idx="10"/>
          </p:nvPr>
        </p:nvSpPr>
        <p:spPr/>
        <p:txBody>
          <a:bodyPr/>
          <a:lstStyle/>
          <a:p>
            <a:fld id="{A41AFC40-C805-48A5-99A5-6B168DAB9FB8}" type="slidenum">
              <a:rPr lang="en-US" smtClean="0"/>
              <a:t>114</a:t>
            </a:fld>
            <a:endParaRPr lang="en-US" dirty="0"/>
          </a:p>
        </p:txBody>
      </p:sp>
    </p:spTree>
    <p:extLst>
      <p:ext uri="{BB962C8B-B14F-4D97-AF65-F5344CB8AC3E}">
        <p14:creationId xmlns:p14="http://schemas.microsoft.com/office/powerpoint/2010/main" val="2284338712"/>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defTabSz="966499">
              <a:defRPr/>
            </a:pPr>
            <a:r>
              <a:rPr lang="en-US" sz="1300" dirty="0"/>
              <a:t>Smoking is prohibited in licensed child care programs in California. A policy that prohibits electronic cigarettes, alcohol, and using or having illegal drugs in your setting should be in place. The use of legal drugs (for example, medical or recreational marijuana and prescribed narcotics) that can diminish the ability to properly supervise and care for children should also be prohibited. </a:t>
            </a:r>
          </a:p>
          <a:p>
            <a:endParaRPr lang="en-US" dirty="0"/>
          </a:p>
          <a:p>
            <a:pPr defTabSz="966499">
              <a:defRPr/>
            </a:pPr>
            <a:r>
              <a:rPr lang="en-US" sz="1300" dirty="0"/>
              <a:t>It is important for caregivers/teachers to be aware of the impact marijuana used medicinally and/or recreationally has on their ability to provide safe care. Modeling healthy and safe behavior at all times is essential to the care and education of young children. (Caring for Our Children, 2017)</a:t>
            </a:r>
          </a:p>
          <a:p>
            <a:endParaRPr lang="en-US" dirty="0"/>
          </a:p>
        </p:txBody>
      </p:sp>
      <p:sp>
        <p:nvSpPr>
          <p:cNvPr id="4" name="Slide Number Placeholder 3"/>
          <p:cNvSpPr>
            <a:spLocks noGrp="1"/>
          </p:cNvSpPr>
          <p:nvPr>
            <p:ph type="sldNum" sz="quarter" idx="10"/>
          </p:nvPr>
        </p:nvSpPr>
        <p:spPr/>
        <p:txBody>
          <a:bodyPr/>
          <a:lstStyle/>
          <a:p>
            <a:fld id="{A41AFC40-C805-48A5-99A5-6B168DAB9FB8}" type="slidenum">
              <a:rPr lang="en-US" smtClean="0"/>
              <a:t>115</a:t>
            </a:fld>
            <a:endParaRPr lang="en-US" dirty="0"/>
          </a:p>
        </p:txBody>
      </p:sp>
    </p:spTree>
    <p:extLst>
      <p:ext uri="{BB962C8B-B14F-4D97-AF65-F5344CB8AC3E}">
        <p14:creationId xmlns:p14="http://schemas.microsoft.com/office/powerpoint/2010/main" val="1108729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defTabSz="966612">
              <a:defRPr/>
            </a:pPr>
            <a:r>
              <a:rPr lang="en-US" sz="1300" dirty="0"/>
              <a:t>When an infected person talks, sings, coughs, sneezes or blows his/her nose, infectious droplets get into the air where they can be breathed in by another person. Droplets can also land on hands or objects such as toys or food, and can be touched, mouthed or eaten by other persons.  Fun Fact: </a:t>
            </a:r>
            <a:r>
              <a:rPr lang="en-US" dirty="0"/>
              <a:t>Fun fact: Who knows what </a:t>
            </a:r>
            <a:r>
              <a:rPr lang="en-US" b="1" dirty="0"/>
              <a:t>gesundheit </a:t>
            </a:r>
            <a:r>
              <a:rPr lang="en-US" b="0" dirty="0"/>
              <a:t>means? </a:t>
            </a:r>
          </a:p>
          <a:p>
            <a:pPr defTabSz="966612">
              <a:defRPr/>
            </a:pPr>
            <a:r>
              <a:rPr lang="en-US" b="0" dirty="0"/>
              <a:t>It is</a:t>
            </a:r>
            <a:r>
              <a:rPr lang="en-US" b="1" baseline="0" dirty="0"/>
              <a:t> </a:t>
            </a:r>
            <a:r>
              <a:rPr lang="en-US" b="0" baseline="0" dirty="0"/>
              <a:t>b</a:t>
            </a:r>
            <a:r>
              <a:rPr lang="en-US" dirty="0"/>
              <a:t>orrowed from German meaning: “To your health” Does anyone know how to say “to your health” in other languages?</a:t>
            </a:r>
          </a:p>
          <a:p>
            <a:endParaRPr lang="en-US" dirty="0"/>
          </a:p>
          <a:p>
            <a:r>
              <a:rPr lang="en-US" dirty="0"/>
              <a:t>Improving your building’s ventilation can reduce the build up of germs that are spread by the air. </a:t>
            </a:r>
          </a:p>
        </p:txBody>
      </p:sp>
      <p:sp>
        <p:nvSpPr>
          <p:cNvPr id="4" name="Slide Number Placeholder 3"/>
          <p:cNvSpPr>
            <a:spLocks noGrp="1"/>
          </p:cNvSpPr>
          <p:nvPr>
            <p:ph type="sldNum" sz="quarter" idx="10"/>
          </p:nvPr>
        </p:nvSpPr>
        <p:spPr/>
        <p:txBody>
          <a:bodyPr/>
          <a:lstStyle/>
          <a:p>
            <a:fld id="{16978524-E623-4D6E-B8DC-FF35E837A3FA}" type="slidenum">
              <a:rPr lang="en-US" smtClean="0"/>
              <a:t>12</a:t>
            </a:fld>
            <a:endParaRPr lang="en-US" dirty="0"/>
          </a:p>
        </p:txBody>
      </p:sp>
    </p:spTree>
    <p:extLst>
      <p:ext uri="{BB962C8B-B14F-4D97-AF65-F5344CB8AC3E}">
        <p14:creationId xmlns:p14="http://schemas.microsoft.com/office/powerpoint/2010/main" val="20487402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sz="1300" dirty="0"/>
              <a:t>In most situations this happens when hands or objects have become contaminated with a very small amount of stool (usually too small to be seen) are placed in the mouth. Or when food or water is contaminated with a very small amount of human or animal stool and then is eaten or drunk. </a:t>
            </a:r>
            <a:endParaRPr lang="en-US" dirty="0"/>
          </a:p>
        </p:txBody>
      </p:sp>
      <p:sp>
        <p:nvSpPr>
          <p:cNvPr id="4" name="Slide Number Placeholder 3"/>
          <p:cNvSpPr>
            <a:spLocks noGrp="1"/>
          </p:cNvSpPr>
          <p:nvPr>
            <p:ph type="sldNum" sz="quarter" idx="10"/>
          </p:nvPr>
        </p:nvSpPr>
        <p:spPr/>
        <p:txBody>
          <a:bodyPr/>
          <a:lstStyle/>
          <a:p>
            <a:fld id="{16978524-E623-4D6E-B8DC-FF35E837A3FA}" type="slidenum">
              <a:rPr lang="en-US" smtClean="0"/>
              <a:t>13</a:t>
            </a:fld>
            <a:endParaRPr lang="en-US" dirty="0"/>
          </a:p>
        </p:txBody>
      </p:sp>
    </p:spTree>
    <p:extLst>
      <p:ext uri="{BB962C8B-B14F-4D97-AF65-F5344CB8AC3E}">
        <p14:creationId xmlns:p14="http://schemas.microsoft.com/office/powerpoint/2010/main" val="15709123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defTabSz="966612">
              <a:defRPr/>
            </a:pPr>
            <a:r>
              <a:rPr lang="en-US" sz="1300" dirty="0"/>
              <a:t>Viruses can be spread when blood or body fluids containing the virus enters the blood stream of another person or enter through skin that has open sores. A person can carry blood borne pathogens without signs of illness. (</a:t>
            </a:r>
            <a:r>
              <a:rPr lang="en-US" dirty="0"/>
              <a:t>Sexual</a:t>
            </a:r>
            <a:r>
              <a:rPr lang="en-US" baseline="0" dirty="0"/>
              <a:t> transmission can also occur, but this does not apply to the child care setting.)</a:t>
            </a:r>
            <a:endParaRPr lang="en-US" sz="1300" dirty="0"/>
          </a:p>
          <a:p>
            <a:endParaRPr lang="en-US" dirty="0"/>
          </a:p>
        </p:txBody>
      </p:sp>
      <p:sp>
        <p:nvSpPr>
          <p:cNvPr id="4" name="Slide Number Placeholder 3"/>
          <p:cNvSpPr>
            <a:spLocks noGrp="1"/>
          </p:cNvSpPr>
          <p:nvPr>
            <p:ph type="sldNum" sz="quarter" idx="10"/>
          </p:nvPr>
        </p:nvSpPr>
        <p:spPr/>
        <p:txBody>
          <a:bodyPr/>
          <a:lstStyle/>
          <a:p>
            <a:fld id="{16978524-E623-4D6E-B8DC-FF35E837A3FA}" type="slidenum">
              <a:rPr lang="en-US" smtClean="0"/>
              <a:t>14</a:t>
            </a:fld>
            <a:endParaRPr lang="en-US" dirty="0"/>
          </a:p>
        </p:txBody>
      </p:sp>
    </p:spTree>
    <p:extLst>
      <p:ext uri="{BB962C8B-B14F-4D97-AF65-F5344CB8AC3E}">
        <p14:creationId xmlns:p14="http://schemas.microsoft.com/office/powerpoint/2010/main" val="22445795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defTabSz="966499">
              <a:defRPr/>
            </a:pPr>
            <a:r>
              <a:rPr lang="en-US" baseline="0" dirty="0"/>
              <a:t>See page 1.9 in the curriculum booklet for more examples.</a:t>
            </a:r>
          </a:p>
          <a:p>
            <a:endParaRPr lang="en-US" dirty="0"/>
          </a:p>
        </p:txBody>
      </p:sp>
      <p:sp>
        <p:nvSpPr>
          <p:cNvPr id="4" name="Slide Number Placeholder 3"/>
          <p:cNvSpPr>
            <a:spLocks noGrp="1"/>
          </p:cNvSpPr>
          <p:nvPr>
            <p:ph type="sldNum" sz="quarter" idx="10"/>
          </p:nvPr>
        </p:nvSpPr>
        <p:spPr/>
        <p:txBody>
          <a:bodyPr/>
          <a:lstStyle/>
          <a:p>
            <a:fld id="{A41AFC40-C805-48A5-99A5-6B168DAB9FB8}" type="slidenum">
              <a:rPr lang="en-US" smtClean="0"/>
              <a:t>15</a:t>
            </a:fld>
            <a:endParaRPr lang="en-US" dirty="0"/>
          </a:p>
        </p:txBody>
      </p:sp>
    </p:spTree>
    <p:extLst>
      <p:ext uri="{BB962C8B-B14F-4D97-AF65-F5344CB8AC3E}">
        <p14:creationId xmlns:p14="http://schemas.microsoft.com/office/powerpoint/2010/main" val="41715345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1AFC40-C805-48A5-99A5-6B168DAB9FB8}" type="slidenum">
              <a:rPr lang="en-US" smtClean="0"/>
              <a:t>16</a:t>
            </a:fld>
            <a:endParaRPr lang="en-US" dirty="0"/>
          </a:p>
        </p:txBody>
      </p:sp>
    </p:spTree>
    <p:extLst>
      <p:ext uri="{BB962C8B-B14F-4D97-AF65-F5344CB8AC3E}">
        <p14:creationId xmlns:p14="http://schemas.microsoft.com/office/powerpoint/2010/main" val="40022289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978524-E623-4D6E-B8DC-FF35E837A3FA}" type="slidenum">
              <a:rPr lang="en-US" smtClean="0"/>
              <a:t>17</a:t>
            </a:fld>
            <a:endParaRPr lang="en-US" dirty="0"/>
          </a:p>
        </p:txBody>
      </p:sp>
    </p:spTree>
    <p:extLst>
      <p:ext uri="{BB962C8B-B14F-4D97-AF65-F5344CB8AC3E}">
        <p14:creationId xmlns:p14="http://schemas.microsoft.com/office/powerpoint/2010/main" val="30562664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1AFC40-C805-48A5-99A5-6B168DAB9FB8}" type="slidenum">
              <a:rPr lang="en-US" smtClean="0"/>
              <a:t>18</a:t>
            </a:fld>
            <a:endParaRPr lang="en-US" dirty="0"/>
          </a:p>
        </p:txBody>
      </p:sp>
    </p:spTree>
    <p:extLst>
      <p:ext uri="{BB962C8B-B14F-4D97-AF65-F5344CB8AC3E}">
        <p14:creationId xmlns:p14="http://schemas.microsoft.com/office/powerpoint/2010/main" val="14651846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1AFC40-C805-48A5-99A5-6B168DAB9FB8}" type="slidenum">
              <a:rPr lang="en-US" smtClean="0"/>
              <a:t>19</a:t>
            </a:fld>
            <a:endParaRPr lang="en-US" dirty="0"/>
          </a:p>
        </p:txBody>
      </p:sp>
    </p:spTree>
    <p:extLst>
      <p:ext uri="{BB962C8B-B14F-4D97-AF65-F5344CB8AC3E}">
        <p14:creationId xmlns:p14="http://schemas.microsoft.com/office/powerpoint/2010/main" val="21210257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Presenter</a:t>
            </a:r>
            <a:r>
              <a:rPr lang="en-US" baseline="0" dirty="0"/>
              <a:t> notes:</a:t>
            </a:r>
          </a:p>
          <a:p>
            <a:r>
              <a:rPr lang="en-US" baseline="0" dirty="0"/>
              <a:t>Module I should take about four hours.  Time for interactive and hands on activities is included.  Interactive activities promote student learning and retention.</a:t>
            </a:r>
            <a:endParaRPr lang="en-US" dirty="0"/>
          </a:p>
        </p:txBody>
      </p:sp>
      <p:sp>
        <p:nvSpPr>
          <p:cNvPr id="4" name="Slide Number Placeholder 3"/>
          <p:cNvSpPr>
            <a:spLocks noGrp="1"/>
          </p:cNvSpPr>
          <p:nvPr>
            <p:ph type="sldNum" sz="quarter" idx="10"/>
          </p:nvPr>
        </p:nvSpPr>
        <p:spPr/>
        <p:txBody>
          <a:bodyPr/>
          <a:lstStyle/>
          <a:p>
            <a:fld id="{16978524-E623-4D6E-B8DC-FF35E837A3FA}" type="slidenum">
              <a:rPr lang="en-US" smtClean="0"/>
              <a:t>2</a:t>
            </a:fld>
            <a:endParaRPr lang="en-US" dirty="0"/>
          </a:p>
        </p:txBody>
      </p:sp>
    </p:spTree>
    <p:extLst>
      <p:ext uri="{BB962C8B-B14F-4D97-AF65-F5344CB8AC3E}">
        <p14:creationId xmlns:p14="http://schemas.microsoft.com/office/powerpoint/2010/main" val="13677841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Write answers on white board as participants list them.</a:t>
            </a:r>
          </a:p>
          <a:p>
            <a:endParaRPr lang="en-US" dirty="0"/>
          </a:p>
          <a:p>
            <a:r>
              <a:rPr lang="en-US" dirty="0"/>
              <a:t>Example answers:</a:t>
            </a:r>
          </a:p>
          <a:p>
            <a:r>
              <a:rPr lang="en-US" sz="1200" dirty="0">
                <a:latin typeface="+mj-lt"/>
                <a:cs typeface="Arial" panose="020B0604020202020204" pitchFamily="34" charset="0"/>
              </a:rPr>
              <a:t>They have</a:t>
            </a:r>
            <a:r>
              <a:rPr lang="en-US" sz="1200" b="1" dirty="0">
                <a:latin typeface="+mj-lt"/>
                <a:cs typeface="Arial" panose="020B0604020202020204" pitchFamily="34" charset="0"/>
              </a:rPr>
              <a:t> not yet been exposed </a:t>
            </a:r>
            <a:r>
              <a:rPr lang="en-US" sz="1200" dirty="0">
                <a:latin typeface="+mj-lt"/>
                <a:cs typeface="Arial" panose="020B0604020202020204" pitchFamily="34" charset="0"/>
              </a:rPr>
              <a:t>to many of the most common germs and have no “immunity”.</a:t>
            </a:r>
          </a:p>
          <a:p>
            <a:r>
              <a:rPr lang="en-US" sz="1200" dirty="0">
                <a:latin typeface="+mj-lt"/>
                <a:cs typeface="Arial" panose="020B0604020202020204" pitchFamily="34" charset="0"/>
              </a:rPr>
              <a:t>They have </a:t>
            </a:r>
            <a:r>
              <a:rPr lang="en-US" sz="1200" b="1" dirty="0">
                <a:latin typeface="+mj-lt"/>
                <a:cs typeface="Arial" panose="020B0604020202020204" pitchFamily="34" charset="0"/>
              </a:rPr>
              <a:t>habits</a:t>
            </a:r>
            <a:r>
              <a:rPr lang="en-US" sz="1200" dirty="0">
                <a:latin typeface="+mj-lt"/>
                <a:cs typeface="Arial" panose="020B0604020202020204" pitchFamily="34" charset="0"/>
              </a:rPr>
              <a:t> that promote the spread of germs.</a:t>
            </a:r>
          </a:p>
          <a:p>
            <a:r>
              <a:rPr lang="en-US" sz="1200" dirty="0">
                <a:latin typeface="+mj-lt"/>
                <a:cs typeface="Arial" panose="020B0604020202020204" pitchFamily="34" charset="0"/>
              </a:rPr>
              <a:t>They have </a:t>
            </a:r>
            <a:r>
              <a:rPr lang="en-US" sz="1200" b="1" dirty="0">
                <a:latin typeface="+mj-lt"/>
                <a:cs typeface="Arial" panose="020B0604020202020204" pitchFamily="34" charset="0"/>
              </a:rPr>
              <a:t>not yet learned </a:t>
            </a:r>
            <a:r>
              <a:rPr lang="en-US" sz="1200" dirty="0">
                <a:latin typeface="+mj-lt"/>
                <a:cs typeface="Arial" panose="020B0604020202020204" pitchFamily="34" charset="0"/>
              </a:rPr>
              <a:t>practices to reduce the spread of illness.</a:t>
            </a:r>
          </a:p>
          <a:p>
            <a:r>
              <a:rPr lang="en-US" sz="1200" dirty="0">
                <a:latin typeface="+mj-lt"/>
                <a:cs typeface="Arial" panose="020B0604020202020204" pitchFamily="34" charset="0"/>
              </a:rPr>
              <a:t>They have </a:t>
            </a:r>
            <a:r>
              <a:rPr lang="en-US" sz="1200" b="1" dirty="0">
                <a:latin typeface="+mj-lt"/>
                <a:cs typeface="Arial" panose="020B0604020202020204" pitchFamily="34" charset="0"/>
              </a:rPr>
              <a:t>close contact </a:t>
            </a:r>
            <a:r>
              <a:rPr lang="en-US" sz="1200" dirty="0">
                <a:latin typeface="+mj-lt"/>
                <a:cs typeface="Arial" panose="020B0604020202020204" pitchFamily="34" charset="0"/>
              </a:rPr>
              <a:t>with other children and adults.</a:t>
            </a:r>
          </a:p>
          <a:p>
            <a:endParaRPr lang="en-US" dirty="0"/>
          </a:p>
        </p:txBody>
      </p:sp>
      <p:sp>
        <p:nvSpPr>
          <p:cNvPr id="4" name="Slide Number Placeholder 3"/>
          <p:cNvSpPr>
            <a:spLocks noGrp="1"/>
          </p:cNvSpPr>
          <p:nvPr>
            <p:ph type="sldNum" sz="quarter" idx="10"/>
          </p:nvPr>
        </p:nvSpPr>
        <p:spPr/>
        <p:txBody>
          <a:bodyPr/>
          <a:lstStyle/>
          <a:p>
            <a:fld id="{16978524-E623-4D6E-B8DC-FF35E837A3FA}" type="slidenum">
              <a:rPr lang="en-US" smtClean="0"/>
              <a:t>20</a:t>
            </a:fld>
            <a:endParaRPr lang="en-US" dirty="0"/>
          </a:p>
        </p:txBody>
      </p:sp>
    </p:spTree>
    <p:extLst>
      <p:ext uri="{BB962C8B-B14F-4D97-AF65-F5344CB8AC3E}">
        <p14:creationId xmlns:p14="http://schemas.microsoft.com/office/powerpoint/2010/main" val="38638939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Sneezing 101 video</a:t>
            </a:r>
            <a:r>
              <a:rPr lang="en-US" baseline="0" dirty="0"/>
              <a:t> from Virginia Department of Health</a:t>
            </a:r>
          </a:p>
          <a:p>
            <a:endParaRPr lang="en-US" dirty="0"/>
          </a:p>
          <a:p>
            <a:r>
              <a:rPr lang="en-US" dirty="0"/>
              <a:t>https://www.youtube.com/watch?v=SWSodEXC2bk </a:t>
            </a:r>
          </a:p>
        </p:txBody>
      </p:sp>
      <p:sp>
        <p:nvSpPr>
          <p:cNvPr id="4" name="Slide Number Placeholder 3"/>
          <p:cNvSpPr>
            <a:spLocks noGrp="1"/>
          </p:cNvSpPr>
          <p:nvPr>
            <p:ph type="sldNum" sz="quarter" idx="10"/>
          </p:nvPr>
        </p:nvSpPr>
        <p:spPr/>
        <p:txBody>
          <a:bodyPr/>
          <a:lstStyle/>
          <a:p>
            <a:fld id="{A41AFC40-C805-48A5-99A5-6B168DAB9FB8}" type="slidenum">
              <a:rPr lang="en-US" smtClean="0"/>
              <a:t>21</a:t>
            </a:fld>
            <a:endParaRPr lang="en-US" dirty="0"/>
          </a:p>
        </p:txBody>
      </p:sp>
    </p:spTree>
    <p:extLst>
      <p:ext uri="{BB962C8B-B14F-4D97-AF65-F5344CB8AC3E}">
        <p14:creationId xmlns:p14="http://schemas.microsoft.com/office/powerpoint/2010/main" val="41366616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1AFC40-C805-48A5-99A5-6B168DAB9FB8}" type="slidenum">
              <a:rPr lang="en-US" smtClean="0"/>
              <a:t>22</a:t>
            </a:fld>
            <a:endParaRPr lang="en-US" dirty="0"/>
          </a:p>
        </p:txBody>
      </p:sp>
    </p:spTree>
    <p:extLst>
      <p:ext uri="{BB962C8B-B14F-4D97-AF65-F5344CB8AC3E}">
        <p14:creationId xmlns:p14="http://schemas.microsoft.com/office/powerpoint/2010/main" val="26247758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These are the topics we</a:t>
            </a:r>
            <a:r>
              <a:rPr lang="en-US" baseline="0" dirty="0"/>
              <a:t> will discuss next.</a:t>
            </a:r>
            <a:endParaRPr lang="en-US" dirty="0"/>
          </a:p>
        </p:txBody>
      </p:sp>
      <p:sp>
        <p:nvSpPr>
          <p:cNvPr id="4" name="Slide Number Placeholder 3"/>
          <p:cNvSpPr>
            <a:spLocks noGrp="1"/>
          </p:cNvSpPr>
          <p:nvPr>
            <p:ph type="sldNum" sz="quarter" idx="10"/>
          </p:nvPr>
        </p:nvSpPr>
        <p:spPr/>
        <p:txBody>
          <a:bodyPr/>
          <a:lstStyle/>
          <a:p>
            <a:fld id="{16978524-E623-4D6E-B8DC-FF35E837A3FA}" type="slidenum">
              <a:rPr lang="en-US" smtClean="0"/>
              <a:t>23</a:t>
            </a:fld>
            <a:endParaRPr lang="en-US" dirty="0"/>
          </a:p>
        </p:txBody>
      </p:sp>
    </p:spTree>
    <p:extLst>
      <p:ext uri="{BB962C8B-B14F-4D97-AF65-F5344CB8AC3E}">
        <p14:creationId xmlns:p14="http://schemas.microsoft.com/office/powerpoint/2010/main" val="38749234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sz="1300" dirty="0"/>
          </a:p>
        </p:txBody>
      </p:sp>
      <p:sp>
        <p:nvSpPr>
          <p:cNvPr id="4" name="Slide Number Placeholder 3"/>
          <p:cNvSpPr>
            <a:spLocks noGrp="1"/>
          </p:cNvSpPr>
          <p:nvPr>
            <p:ph type="sldNum" sz="quarter" idx="10"/>
          </p:nvPr>
        </p:nvSpPr>
        <p:spPr/>
        <p:txBody>
          <a:bodyPr/>
          <a:lstStyle/>
          <a:p>
            <a:fld id="{16978524-E623-4D6E-B8DC-FF35E837A3FA}" type="slidenum">
              <a:rPr lang="en-US" smtClean="0"/>
              <a:t>24</a:t>
            </a:fld>
            <a:endParaRPr lang="en-US" dirty="0"/>
          </a:p>
        </p:txBody>
      </p:sp>
    </p:spTree>
    <p:extLst>
      <p:ext uri="{BB962C8B-B14F-4D97-AF65-F5344CB8AC3E}">
        <p14:creationId xmlns:p14="http://schemas.microsoft.com/office/powerpoint/2010/main" val="14901776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Use All Your Senses to Check for Signs of Illness</a:t>
            </a:r>
          </a:p>
          <a:p>
            <a:r>
              <a:rPr lang="en-US" sz="1200" b="1" i="1" u="sng" dirty="0"/>
              <a:t>Look </a:t>
            </a:r>
            <a:r>
              <a:rPr lang="en-US" sz="1200" dirty="0"/>
              <a:t>at the child from her level. Observe for signs of crankiness, pain, discomfort or being tired. Does the child look pale, have a rash or sores, a runny nose or eyes?</a:t>
            </a:r>
          </a:p>
          <a:p>
            <a:pPr marL="0" marR="0" lvl="0" indent="0" algn="l" defTabSz="914293" rtl="0" eaLnBrk="1" fontAlgn="auto" latinLnBrk="0" hangingPunct="1">
              <a:lnSpc>
                <a:spcPct val="100000"/>
              </a:lnSpc>
              <a:spcBef>
                <a:spcPts val="0"/>
              </a:spcBef>
              <a:spcAft>
                <a:spcPts val="0"/>
              </a:spcAft>
              <a:buClrTx/>
              <a:buSzTx/>
              <a:buFontTx/>
              <a:buNone/>
              <a:tabLst/>
              <a:defRPr/>
            </a:pPr>
            <a:r>
              <a:rPr lang="en-US" sz="1200" b="1" i="1" u="sng" dirty="0"/>
              <a:t>Listen </a:t>
            </a:r>
            <a:r>
              <a:rPr lang="en-US" sz="1200" dirty="0"/>
              <a:t>to what the child and parents tell you about how the child is feeling. Is the child’s voice hoarse, is he having trouble breathing, or is he coughing?</a:t>
            </a:r>
          </a:p>
          <a:p>
            <a:r>
              <a:rPr lang="en-US" sz="1200" b="1" i="1" u="sng" dirty="0"/>
              <a:t>Feel </a:t>
            </a:r>
            <a:r>
              <a:rPr lang="en-US" sz="1200" dirty="0"/>
              <a:t>the child for warmth, clamminess or bumps as a casual way of greeting.</a:t>
            </a:r>
          </a:p>
          <a:p>
            <a:r>
              <a:rPr lang="en-US" sz="1200" b="1" i="1" u="sng" dirty="0"/>
              <a:t>Smell </a:t>
            </a:r>
            <a:r>
              <a:rPr lang="en-US" sz="1200" dirty="0"/>
              <a:t>the child for unusual odor in their breath, diaper or stool.</a:t>
            </a:r>
          </a:p>
          <a:p>
            <a:endParaRPr lang="en-US" sz="1200" dirty="0"/>
          </a:p>
          <a:p>
            <a:r>
              <a:rPr lang="en-US" sz="1200" dirty="0"/>
              <a:t>Daily Health Check poster is on page 1.11 of trainer handbook, page 1.9 of student handbook, or in the handout packet</a:t>
            </a:r>
          </a:p>
          <a:p>
            <a:endParaRPr lang="en-US" dirty="0"/>
          </a:p>
        </p:txBody>
      </p:sp>
      <p:sp>
        <p:nvSpPr>
          <p:cNvPr id="4" name="Slide Number Placeholder 3"/>
          <p:cNvSpPr>
            <a:spLocks noGrp="1"/>
          </p:cNvSpPr>
          <p:nvPr>
            <p:ph type="sldNum" sz="quarter" idx="5"/>
          </p:nvPr>
        </p:nvSpPr>
        <p:spPr/>
        <p:txBody>
          <a:bodyPr/>
          <a:lstStyle/>
          <a:p>
            <a:fld id="{A41AFC40-C805-48A5-99A5-6B168DAB9FB8}" type="slidenum">
              <a:rPr lang="en-US" smtClean="0"/>
              <a:t>25</a:t>
            </a:fld>
            <a:endParaRPr lang="en-US" dirty="0"/>
          </a:p>
        </p:txBody>
      </p:sp>
    </p:spTree>
    <p:extLst>
      <p:ext uri="{BB962C8B-B14F-4D97-AF65-F5344CB8AC3E}">
        <p14:creationId xmlns:p14="http://schemas.microsoft.com/office/powerpoint/2010/main" val="291972940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defTabSz="966612">
              <a:defRPr/>
            </a:pPr>
            <a:r>
              <a:rPr lang="en-US" sz="1300" dirty="0"/>
              <a:t>Role-play: Have participants get in pairs to role-play a daily health check. Practice making a decision on whether to include or exclude a child from care that day.  Have one participant role-play a parent who is eager to leave his or her child and get to work. The other participant should role-play the child care provider. Only a few illnesses require sick children to stay home to ensure protection of other children and staff. We will talk more about when to keep a child out due to illness when we discuss policies in the next section.	</a:t>
            </a:r>
          </a:p>
          <a:p>
            <a:endParaRPr lang="en-US" dirty="0"/>
          </a:p>
        </p:txBody>
      </p:sp>
      <p:sp>
        <p:nvSpPr>
          <p:cNvPr id="4" name="Slide Number Placeholder 3"/>
          <p:cNvSpPr>
            <a:spLocks noGrp="1"/>
          </p:cNvSpPr>
          <p:nvPr>
            <p:ph type="sldNum" sz="quarter" idx="10"/>
          </p:nvPr>
        </p:nvSpPr>
        <p:spPr/>
        <p:txBody>
          <a:bodyPr/>
          <a:lstStyle/>
          <a:p>
            <a:fld id="{16978524-E623-4D6E-B8DC-FF35E837A3FA}" type="slidenum">
              <a:rPr lang="en-US" smtClean="0"/>
              <a:t>26</a:t>
            </a:fld>
            <a:endParaRPr lang="en-US" dirty="0"/>
          </a:p>
        </p:txBody>
      </p:sp>
    </p:spTree>
    <p:extLst>
      <p:ext uri="{BB962C8B-B14F-4D97-AF65-F5344CB8AC3E}">
        <p14:creationId xmlns:p14="http://schemas.microsoft.com/office/powerpoint/2010/main" val="38769331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It’s usually okay for a mildly ill child (for example, a child with a cold) to be in a</a:t>
            </a:r>
            <a:r>
              <a:rPr lang="en-US" baseline="0" dirty="0"/>
              <a:t> child care program.  They may need a little extra rest, but as long as they are able to participate in activities and don’t take more care than you can provide while caring for other children, it’s okay.</a:t>
            </a:r>
            <a:endParaRPr lang="en-US" dirty="0"/>
          </a:p>
        </p:txBody>
      </p:sp>
      <p:sp>
        <p:nvSpPr>
          <p:cNvPr id="4" name="Slide Number Placeholder 3"/>
          <p:cNvSpPr>
            <a:spLocks noGrp="1"/>
          </p:cNvSpPr>
          <p:nvPr>
            <p:ph type="sldNum" sz="quarter" idx="10"/>
          </p:nvPr>
        </p:nvSpPr>
        <p:spPr/>
        <p:txBody>
          <a:bodyPr/>
          <a:lstStyle/>
          <a:p>
            <a:fld id="{16978524-E623-4D6E-B8DC-FF35E837A3FA}" type="slidenum">
              <a:rPr lang="en-US" smtClean="0"/>
              <a:t>27</a:t>
            </a:fld>
            <a:endParaRPr lang="en-US" dirty="0"/>
          </a:p>
        </p:txBody>
      </p:sp>
    </p:spTree>
    <p:extLst>
      <p:ext uri="{BB962C8B-B14F-4D97-AF65-F5344CB8AC3E}">
        <p14:creationId xmlns:p14="http://schemas.microsoft.com/office/powerpoint/2010/main" val="311694481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defTabSz="966612">
              <a:defRPr/>
            </a:pPr>
            <a:r>
              <a:rPr lang="en-US" dirty="0"/>
              <a:t>Following</a:t>
            </a:r>
            <a:r>
              <a:rPr lang="en-US" baseline="0" dirty="0"/>
              <a:t> Standard Precautions means </a:t>
            </a:r>
            <a:r>
              <a:rPr lang="en-US" dirty="0"/>
              <a:t>treating blood and body fluids as if everyone is potentially infected.</a:t>
            </a:r>
          </a:p>
          <a:p>
            <a:r>
              <a:rPr lang="en-US" dirty="0"/>
              <a:t>Refer to Health and Safety Note</a:t>
            </a:r>
            <a:r>
              <a:rPr lang="en-US" baseline="0" dirty="0"/>
              <a:t> on Standard Precautions.</a:t>
            </a:r>
            <a:endParaRPr lang="en-US" dirty="0"/>
          </a:p>
          <a:p>
            <a:r>
              <a:rPr lang="en-US" sz="1300" dirty="0"/>
              <a:t> </a:t>
            </a:r>
          </a:p>
          <a:p>
            <a:endParaRPr lang="en-US" dirty="0"/>
          </a:p>
        </p:txBody>
      </p:sp>
      <p:sp>
        <p:nvSpPr>
          <p:cNvPr id="4" name="Slide Number Placeholder 3"/>
          <p:cNvSpPr>
            <a:spLocks noGrp="1"/>
          </p:cNvSpPr>
          <p:nvPr>
            <p:ph type="sldNum" sz="quarter" idx="10"/>
          </p:nvPr>
        </p:nvSpPr>
        <p:spPr/>
        <p:txBody>
          <a:bodyPr/>
          <a:lstStyle/>
          <a:p>
            <a:fld id="{16978524-E623-4D6E-B8DC-FF35E837A3FA}" type="slidenum">
              <a:rPr lang="en-US" smtClean="0"/>
              <a:t>28</a:t>
            </a:fld>
            <a:endParaRPr lang="en-US" dirty="0"/>
          </a:p>
        </p:txBody>
      </p:sp>
    </p:spTree>
    <p:extLst>
      <p:ext uri="{BB962C8B-B14F-4D97-AF65-F5344CB8AC3E}">
        <p14:creationId xmlns:p14="http://schemas.microsoft.com/office/powerpoint/2010/main" val="27063431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978524-E623-4D6E-B8DC-FF35E837A3FA}" type="slidenum">
              <a:rPr lang="en-US" smtClean="0"/>
              <a:t>29</a:t>
            </a:fld>
            <a:endParaRPr lang="en-US" dirty="0"/>
          </a:p>
        </p:txBody>
      </p:sp>
    </p:spTree>
    <p:extLst>
      <p:ext uri="{BB962C8B-B14F-4D97-AF65-F5344CB8AC3E}">
        <p14:creationId xmlns:p14="http://schemas.microsoft.com/office/powerpoint/2010/main" val="31563458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1AFC40-C805-48A5-99A5-6B168DAB9FB8}" type="slidenum">
              <a:rPr lang="en-US" smtClean="0"/>
              <a:t>3</a:t>
            </a:fld>
            <a:endParaRPr lang="en-US" dirty="0"/>
          </a:p>
        </p:txBody>
      </p:sp>
    </p:spTree>
    <p:extLst>
      <p:ext uri="{BB962C8B-B14F-4D97-AF65-F5344CB8AC3E}">
        <p14:creationId xmlns:p14="http://schemas.microsoft.com/office/powerpoint/2010/main" val="21484696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978524-E623-4D6E-B8DC-FF35E837A3FA}" type="slidenum">
              <a:rPr lang="en-US" smtClean="0"/>
              <a:t>30</a:t>
            </a:fld>
            <a:endParaRPr lang="en-US" dirty="0"/>
          </a:p>
        </p:txBody>
      </p:sp>
    </p:spTree>
    <p:extLst>
      <p:ext uri="{BB962C8B-B14F-4D97-AF65-F5344CB8AC3E}">
        <p14:creationId xmlns:p14="http://schemas.microsoft.com/office/powerpoint/2010/main" val="302697687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marL="0" marR="0" lvl="0" indent="0" algn="l" defTabSz="966612" rtl="0" eaLnBrk="1" fontAlgn="auto" latinLnBrk="0" hangingPunct="1">
              <a:lnSpc>
                <a:spcPct val="100000"/>
              </a:lnSpc>
              <a:spcBef>
                <a:spcPts val="0"/>
              </a:spcBef>
              <a:spcAft>
                <a:spcPts val="0"/>
              </a:spcAft>
              <a:buClrTx/>
              <a:buSzTx/>
              <a:buFontTx/>
              <a:buNone/>
              <a:tabLst/>
              <a:defRPr/>
            </a:pPr>
            <a:r>
              <a:rPr lang="en-US" dirty="0"/>
              <a:t>Refer to Handout. Poster is on page 1.19 of trainer handbook, page 1.15 of student handbook, and in student handouts.</a:t>
            </a:r>
          </a:p>
          <a:p>
            <a:pPr defTabSz="966612">
              <a:defRPr/>
            </a:pPr>
            <a:endParaRPr lang="en-US" dirty="0"/>
          </a:p>
          <a:p>
            <a:pPr defTabSz="966612">
              <a:defRPr/>
            </a:pPr>
            <a:r>
              <a:rPr lang="en-US" dirty="0"/>
              <a:t>For the demonstration,</a:t>
            </a:r>
            <a:r>
              <a:rPr lang="en-US" baseline="0" dirty="0"/>
              <a:t> us a small bucket or bowl, a pitcher of water, liquid soap, and paper towels. For extra effect you can apply poppy seeds to a film of Vaseline on the hands to act as germs. Demonstrate how and when to use hand sanitizer. (only when soap and running water are not available.) </a:t>
            </a:r>
            <a:r>
              <a:rPr lang="en-US" sz="1300" dirty="0"/>
              <a:t>Adults and children over age two may use an alcohol based hand sanitizer for visibly clean hands when there is no access to hand washing facilities (for example, when on a field trip). Keep hand sanitizers out of children’s reach. Carefully supervise children using hand sanitizers and monitor for skin reactions. </a:t>
            </a:r>
          </a:p>
          <a:p>
            <a:pPr defTabSz="966612">
              <a:defRPr/>
            </a:pPr>
            <a:endParaRPr lang="en-US" sz="1300" dirty="0"/>
          </a:p>
          <a:p>
            <a:pPr defTabSz="966612">
              <a:defRPr/>
            </a:pPr>
            <a:r>
              <a:rPr lang="en-US" sz="1300" dirty="0"/>
              <a:t>Locate your diapering area next to a sink whenever possible.  </a:t>
            </a:r>
          </a:p>
          <a:p>
            <a:pPr defTabSz="966612">
              <a:defRPr/>
            </a:pPr>
            <a:endParaRPr lang="en-US" sz="1300" dirty="0"/>
          </a:p>
          <a:p>
            <a:pPr defTabSz="966612">
              <a:defRPr/>
            </a:pPr>
            <a:r>
              <a:rPr lang="en-US" sz="1300" dirty="0"/>
              <a:t>Teach children to wash their hands for 20 seconds using a handwashing song.</a:t>
            </a:r>
          </a:p>
          <a:p>
            <a:br>
              <a:rPr lang="en-US" sz="1300" dirty="0"/>
            </a:br>
            <a:endParaRPr lang="en-US" dirty="0"/>
          </a:p>
        </p:txBody>
      </p:sp>
      <p:sp>
        <p:nvSpPr>
          <p:cNvPr id="4" name="Slide Number Placeholder 3"/>
          <p:cNvSpPr>
            <a:spLocks noGrp="1"/>
          </p:cNvSpPr>
          <p:nvPr>
            <p:ph type="sldNum" sz="quarter" idx="10"/>
          </p:nvPr>
        </p:nvSpPr>
        <p:spPr/>
        <p:txBody>
          <a:bodyPr/>
          <a:lstStyle/>
          <a:p>
            <a:fld id="{16978524-E623-4D6E-B8DC-FF35E837A3FA}" type="slidenum">
              <a:rPr lang="en-US" smtClean="0"/>
              <a:t>31</a:t>
            </a:fld>
            <a:endParaRPr lang="en-US" dirty="0"/>
          </a:p>
        </p:txBody>
      </p:sp>
    </p:spTree>
    <p:extLst>
      <p:ext uri="{BB962C8B-B14F-4D97-AF65-F5344CB8AC3E}">
        <p14:creationId xmlns:p14="http://schemas.microsoft.com/office/powerpoint/2010/main" val="351427662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Poster is on page 1.20 of trainer handbook, page 1.16 of student handbook, and in student handouts</a:t>
            </a:r>
          </a:p>
          <a:p>
            <a:endParaRPr lang="en-US" dirty="0"/>
          </a:p>
        </p:txBody>
      </p:sp>
      <p:sp>
        <p:nvSpPr>
          <p:cNvPr id="4" name="Slide Number Placeholder 3"/>
          <p:cNvSpPr>
            <a:spLocks noGrp="1"/>
          </p:cNvSpPr>
          <p:nvPr>
            <p:ph type="sldNum" sz="quarter" idx="10"/>
          </p:nvPr>
        </p:nvSpPr>
        <p:spPr/>
        <p:txBody>
          <a:bodyPr/>
          <a:lstStyle/>
          <a:p>
            <a:fld id="{16978524-E623-4D6E-B8DC-FF35E837A3FA}" type="slidenum">
              <a:rPr lang="en-US" smtClean="0"/>
              <a:t>32</a:t>
            </a:fld>
            <a:endParaRPr lang="en-US" dirty="0"/>
          </a:p>
        </p:txBody>
      </p:sp>
    </p:spTree>
    <p:extLst>
      <p:ext uri="{BB962C8B-B14F-4D97-AF65-F5344CB8AC3E}">
        <p14:creationId xmlns:p14="http://schemas.microsoft.com/office/powerpoint/2010/main" val="156505739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293" rtl="0" eaLnBrk="1" fontAlgn="auto" latinLnBrk="0" hangingPunct="1">
              <a:lnSpc>
                <a:spcPct val="100000"/>
              </a:lnSpc>
              <a:spcBef>
                <a:spcPts val="0"/>
              </a:spcBef>
              <a:spcAft>
                <a:spcPts val="0"/>
              </a:spcAft>
              <a:buClrTx/>
              <a:buSzTx/>
              <a:buFontTx/>
              <a:buNone/>
              <a:tabLst/>
              <a:defRPr/>
            </a:pPr>
            <a:r>
              <a:rPr lang="en-US" dirty="0"/>
              <a:t>Video: Wash Your Hands, Brother John! https://www.youtube.com/watch?v=GAP8HZdV5Qo </a:t>
            </a:r>
            <a:endParaRPr lang="en-US" dirty="0">
              <a:solidFill>
                <a:srgbClr val="0000FF"/>
              </a:solidFill>
              <a:hlinkClick r:id="rId3">
                <a:extLst>
                  <a:ext uri="{A12FA001-AC4F-418D-AE19-62706E023703}">
                    <ahyp:hlinkClr xmlns:ahyp="http://schemas.microsoft.com/office/drawing/2018/hyperlinkcolor" val="tx"/>
                  </a:ext>
                </a:extLst>
              </a:hlinkClick>
            </a:endParaRPr>
          </a:p>
          <a:p>
            <a:endParaRPr lang="en-US" dirty="0"/>
          </a:p>
        </p:txBody>
      </p:sp>
      <p:sp>
        <p:nvSpPr>
          <p:cNvPr id="4" name="Slide Number Placeholder 3"/>
          <p:cNvSpPr>
            <a:spLocks noGrp="1"/>
          </p:cNvSpPr>
          <p:nvPr>
            <p:ph type="sldNum" sz="quarter" idx="5"/>
          </p:nvPr>
        </p:nvSpPr>
        <p:spPr/>
        <p:txBody>
          <a:bodyPr/>
          <a:lstStyle/>
          <a:p>
            <a:fld id="{A41AFC40-C805-48A5-99A5-6B168DAB9FB8}" type="slidenum">
              <a:rPr lang="en-US" smtClean="0"/>
              <a:t>33</a:t>
            </a:fld>
            <a:endParaRPr lang="en-US" dirty="0"/>
          </a:p>
        </p:txBody>
      </p:sp>
    </p:spTree>
    <p:extLst>
      <p:ext uri="{BB962C8B-B14F-4D97-AF65-F5344CB8AC3E}">
        <p14:creationId xmlns:p14="http://schemas.microsoft.com/office/powerpoint/2010/main" val="208661083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978524-E623-4D6E-B8DC-FF35E837A3FA}" type="slidenum">
              <a:rPr lang="en-US" smtClean="0"/>
              <a:t>34</a:t>
            </a:fld>
            <a:endParaRPr lang="en-US" dirty="0"/>
          </a:p>
        </p:txBody>
      </p:sp>
    </p:spTree>
    <p:extLst>
      <p:ext uri="{BB962C8B-B14F-4D97-AF65-F5344CB8AC3E}">
        <p14:creationId xmlns:p14="http://schemas.microsoft.com/office/powerpoint/2010/main" val="323717024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1AFC40-C805-48A5-99A5-6B168DAB9FB8}" type="slidenum">
              <a:rPr lang="en-US" smtClean="0"/>
              <a:t>35</a:t>
            </a:fld>
            <a:endParaRPr lang="en-US" dirty="0"/>
          </a:p>
        </p:txBody>
      </p:sp>
    </p:spTree>
    <p:extLst>
      <p:ext uri="{BB962C8B-B14F-4D97-AF65-F5344CB8AC3E}">
        <p14:creationId xmlns:p14="http://schemas.microsoft.com/office/powerpoint/2010/main" val="355093789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Hand out gloves</a:t>
            </a:r>
            <a:r>
              <a:rPr lang="en-US" baseline="0" dirty="0"/>
              <a:t> so students can try them, or demonstrate correct use.</a:t>
            </a:r>
          </a:p>
          <a:p>
            <a:endParaRPr lang="en-US" baseline="0" dirty="0"/>
          </a:p>
          <a:p>
            <a:r>
              <a:rPr lang="en-US" baseline="0" dirty="0"/>
              <a:t>Poster is on page 1.22 of Trainer Guide, page 1.18 of Student Handbook, and in student handouts.</a:t>
            </a:r>
            <a:endParaRPr lang="en-US" dirty="0"/>
          </a:p>
        </p:txBody>
      </p:sp>
      <p:sp>
        <p:nvSpPr>
          <p:cNvPr id="4" name="Slide Number Placeholder 3"/>
          <p:cNvSpPr>
            <a:spLocks noGrp="1"/>
          </p:cNvSpPr>
          <p:nvPr>
            <p:ph type="sldNum" sz="quarter" idx="10"/>
          </p:nvPr>
        </p:nvSpPr>
        <p:spPr/>
        <p:txBody>
          <a:bodyPr/>
          <a:lstStyle/>
          <a:p>
            <a:fld id="{16978524-E623-4D6E-B8DC-FF35E837A3FA}" type="slidenum">
              <a:rPr lang="en-US" smtClean="0"/>
              <a:t>36</a:t>
            </a:fld>
            <a:endParaRPr lang="en-US" dirty="0"/>
          </a:p>
        </p:txBody>
      </p:sp>
    </p:spTree>
    <p:extLst>
      <p:ext uri="{BB962C8B-B14F-4D97-AF65-F5344CB8AC3E}">
        <p14:creationId xmlns:p14="http://schemas.microsoft.com/office/powerpoint/2010/main" val="83796801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Sometimes these terms are used interchangeably,</a:t>
            </a:r>
            <a:r>
              <a:rPr lang="en-US" baseline="0" dirty="0"/>
              <a:t> but they are not the same. Products used to kill germs are called antimicrobials. Antimicrobials kill bacteria, viruses, and fungi.</a:t>
            </a:r>
          </a:p>
          <a:p>
            <a:r>
              <a:rPr lang="en-US" baseline="0" dirty="0"/>
              <a:t>Sanitizing and disinfecting products are antimicrobial pesticides. </a:t>
            </a:r>
            <a:endParaRPr lang="en-US" dirty="0"/>
          </a:p>
        </p:txBody>
      </p:sp>
      <p:sp>
        <p:nvSpPr>
          <p:cNvPr id="4" name="Slide Number Placeholder 3"/>
          <p:cNvSpPr>
            <a:spLocks noGrp="1"/>
          </p:cNvSpPr>
          <p:nvPr>
            <p:ph type="sldNum" sz="quarter" idx="10"/>
          </p:nvPr>
        </p:nvSpPr>
        <p:spPr/>
        <p:txBody>
          <a:bodyPr/>
          <a:lstStyle/>
          <a:p>
            <a:fld id="{16978524-E623-4D6E-B8DC-FF35E837A3FA}" type="slidenum">
              <a:rPr lang="en-US" smtClean="0"/>
              <a:t>37</a:t>
            </a:fld>
            <a:endParaRPr lang="en-US" dirty="0"/>
          </a:p>
        </p:txBody>
      </p:sp>
    </p:spTree>
    <p:extLst>
      <p:ext uri="{BB962C8B-B14F-4D97-AF65-F5344CB8AC3E}">
        <p14:creationId xmlns:p14="http://schemas.microsoft.com/office/powerpoint/2010/main" val="232328703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Washing</a:t>
            </a:r>
            <a:r>
              <a:rPr lang="en-US" baseline="0" dirty="0"/>
              <a:t> with soap and rinsing with water will clean these surfaces.</a:t>
            </a:r>
            <a:endParaRPr lang="en-US" dirty="0"/>
          </a:p>
        </p:txBody>
      </p:sp>
      <p:sp>
        <p:nvSpPr>
          <p:cNvPr id="4" name="Slide Number Placeholder 3"/>
          <p:cNvSpPr>
            <a:spLocks noGrp="1"/>
          </p:cNvSpPr>
          <p:nvPr>
            <p:ph type="sldNum" sz="quarter" idx="10"/>
          </p:nvPr>
        </p:nvSpPr>
        <p:spPr/>
        <p:txBody>
          <a:bodyPr/>
          <a:lstStyle/>
          <a:p>
            <a:fld id="{16978524-E623-4D6E-B8DC-FF35E837A3FA}" type="slidenum">
              <a:rPr lang="en-US" smtClean="0"/>
              <a:t>38</a:t>
            </a:fld>
            <a:endParaRPr lang="en-US" dirty="0"/>
          </a:p>
        </p:txBody>
      </p:sp>
    </p:spTree>
    <p:extLst>
      <p:ext uri="{BB962C8B-B14F-4D97-AF65-F5344CB8AC3E}">
        <p14:creationId xmlns:p14="http://schemas.microsoft.com/office/powerpoint/2010/main" val="318482610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1AFC40-C805-48A5-99A5-6B168DAB9FB8}" type="slidenum">
              <a:rPr lang="en-US" smtClean="0"/>
              <a:t>39</a:t>
            </a:fld>
            <a:endParaRPr lang="en-US" dirty="0"/>
          </a:p>
        </p:txBody>
      </p:sp>
    </p:spTree>
    <p:extLst>
      <p:ext uri="{BB962C8B-B14F-4D97-AF65-F5344CB8AC3E}">
        <p14:creationId xmlns:p14="http://schemas.microsoft.com/office/powerpoint/2010/main" val="14184458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Notes</a:t>
            </a:r>
            <a:r>
              <a:rPr lang="en-US" baseline="0" dirty="0"/>
              <a:t> to presenter: “disease” or “illness” “sickness” can be interchanged.  The term “contagious” can be used for spread or pass.</a:t>
            </a:r>
            <a:endParaRPr lang="en-US" dirty="0"/>
          </a:p>
        </p:txBody>
      </p:sp>
      <p:sp>
        <p:nvSpPr>
          <p:cNvPr id="4" name="Slide Number Placeholder 3"/>
          <p:cNvSpPr>
            <a:spLocks noGrp="1"/>
          </p:cNvSpPr>
          <p:nvPr>
            <p:ph type="sldNum" sz="quarter" idx="10"/>
          </p:nvPr>
        </p:nvSpPr>
        <p:spPr/>
        <p:txBody>
          <a:bodyPr/>
          <a:lstStyle/>
          <a:p>
            <a:fld id="{16978524-E623-4D6E-B8DC-FF35E837A3FA}" type="slidenum">
              <a:rPr lang="en-US" smtClean="0"/>
              <a:t>4</a:t>
            </a:fld>
            <a:endParaRPr lang="en-US" dirty="0"/>
          </a:p>
        </p:txBody>
      </p:sp>
    </p:spTree>
    <p:extLst>
      <p:ext uri="{BB962C8B-B14F-4D97-AF65-F5344CB8AC3E}">
        <p14:creationId xmlns:p14="http://schemas.microsoft.com/office/powerpoint/2010/main" val="229413463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algn="l"/>
            <a:endParaRPr lang="en-US" sz="1900" dirty="0">
              <a:solidFill>
                <a:srgbClr val="000000"/>
              </a:solidFill>
              <a:latin typeface="Palatino"/>
            </a:endParaRPr>
          </a:p>
          <a:p>
            <a:r>
              <a:rPr lang="en-US" sz="1900" dirty="0">
                <a:solidFill>
                  <a:srgbClr val="211D1E"/>
                </a:solidFill>
                <a:latin typeface="Palatino"/>
              </a:rPr>
              <a:t>Sanitizing is recommended for food surfaces (dishes, utensils, cutting boards, high chair trays) and other objects intended for the mouth like paci</a:t>
            </a:r>
            <a:r>
              <a:rPr lang="en-US" sz="1900" dirty="0">
                <a:solidFill>
                  <a:srgbClr val="000000"/>
                </a:solidFill>
                <a:latin typeface="Palatino"/>
              </a:rPr>
              <a:t>fi</a:t>
            </a:r>
            <a:r>
              <a:rPr lang="en-US" sz="1900" dirty="0">
                <a:solidFill>
                  <a:srgbClr val="211D1E"/>
                </a:solidFill>
                <a:latin typeface="Palatino"/>
              </a:rPr>
              <a:t>ers and teething toys. </a:t>
            </a:r>
            <a:endParaRPr lang="en-US" dirty="0"/>
          </a:p>
        </p:txBody>
      </p:sp>
      <p:sp>
        <p:nvSpPr>
          <p:cNvPr id="4" name="Slide Number Placeholder 3"/>
          <p:cNvSpPr>
            <a:spLocks noGrp="1"/>
          </p:cNvSpPr>
          <p:nvPr>
            <p:ph type="sldNum" sz="quarter" idx="10"/>
          </p:nvPr>
        </p:nvSpPr>
        <p:spPr/>
        <p:txBody>
          <a:bodyPr/>
          <a:lstStyle/>
          <a:p>
            <a:fld id="{16978524-E623-4D6E-B8DC-FF35E837A3FA}" type="slidenum">
              <a:rPr lang="en-US" smtClean="0"/>
              <a:t>40</a:t>
            </a:fld>
            <a:endParaRPr lang="en-US" dirty="0"/>
          </a:p>
        </p:txBody>
      </p:sp>
    </p:spTree>
    <p:extLst>
      <p:ext uri="{BB962C8B-B14F-4D97-AF65-F5344CB8AC3E}">
        <p14:creationId xmlns:p14="http://schemas.microsoft.com/office/powerpoint/2010/main" val="373856185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algn="l"/>
            <a:endParaRPr lang="en-US" sz="1900" dirty="0">
              <a:solidFill>
                <a:srgbClr val="000000"/>
              </a:solidFill>
              <a:latin typeface="Palatino"/>
            </a:endParaRPr>
          </a:p>
          <a:p>
            <a:r>
              <a:rPr lang="en-US" sz="1900" dirty="0">
                <a:solidFill>
                  <a:srgbClr val="211D1E"/>
                </a:solidFill>
                <a:latin typeface="Palatino"/>
              </a:rPr>
              <a:t>Disinfecting is recommended for hard non-porous surfaces such as toilets, changing tables, and other bathroom surfaces; blood spills and other potentially infectious body </a:t>
            </a:r>
            <a:r>
              <a:rPr lang="en-US" sz="1900" dirty="0">
                <a:solidFill>
                  <a:srgbClr val="000000"/>
                </a:solidFill>
                <a:latin typeface="Palatino"/>
              </a:rPr>
              <a:t>fl</a:t>
            </a:r>
            <a:r>
              <a:rPr lang="en-US" sz="1900" dirty="0">
                <a:solidFill>
                  <a:srgbClr val="211D1E"/>
                </a:solidFill>
                <a:latin typeface="Palatino"/>
              </a:rPr>
              <a:t>uids like vomit, urine, and feces. </a:t>
            </a:r>
            <a:endParaRPr lang="en-US" dirty="0"/>
          </a:p>
        </p:txBody>
      </p:sp>
      <p:sp>
        <p:nvSpPr>
          <p:cNvPr id="4" name="Slide Number Placeholder 3"/>
          <p:cNvSpPr>
            <a:spLocks noGrp="1"/>
          </p:cNvSpPr>
          <p:nvPr>
            <p:ph type="sldNum" sz="quarter" idx="10"/>
          </p:nvPr>
        </p:nvSpPr>
        <p:spPr/>
        <p:txBody>
          <a:bodyPr/>
          <a:lstStyle/>
          <a:p>
            <a:fld id="{A41AFC40-C805-48A5-99A5-6B168DAB9FB8}" type="slidenum">
              <a:rPr lang="en-US" smtClean="0"/>
              <a:t>41</a:t>
            </a:fld>
            <a:endParaRPr lang="en-US" dirty="0"/>
          </a:p>
        </p:txBody>
      </p:sp>
    </p:spTree>
    <p:extLst>
      <p:ext uri="{BB962C8B-B14F-4D97-AF65-F5344CB8AC3E}">
        <p14:creationId xmlns:p14="http://schemas.microsoft.com/office/powerpoint/2010/main" val="71076828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Poster on page 1.26 of Trainer Guide, page 1.22 of Student Handbook, and in student handouts</a:t>
            </a:r>
          </a:p>
          <a:p>
            <a:endParaRPr lang="en-US" dirty="0"/>
          </a:p>
          <a:p>
            <a:r>
              <a:rPr lang="en-US" dirty="0"/>
              <a:t>See on poster: Always clean surfaces before applying a sanitizer or a disinfectant!</a:t>
            </a:r>
          </a:p>
        </p:txBody>
      </p:sp>
      <p:sp>
        <p:nvSpPr>
          <p:cNvPr id="4" name="Slide Number Placeholder 3"/>
          <p:cNvSpPr>
            <a:spLocks noGrp="1"/>
          </p:cNvSpPr>
          <p:nvPr>
            <p:ph type="sldNum" sz="quarter" idx="5"/>
          </p:nvPr>
        </p:nvSpPr>
        <p:spPr/>
        <p:txBody>
          <a:bodyPr/>
          <a:lstStyle/>
          <a:p>
            <a:fld id="{A41AFC40-C805-48A5-99A5-6B168DAB9FB8}" type="slidenum">
              <a:rPr lang="en-US" smtClean="0"/>
              <a:t>42</a:t>
            </a:fld>
            <a:endParaRPr lang="en-US" dirty="0"/>
          </a:p>
        </p:txBody>
      </p:sp>
    </p:spTree>
    <p:extLst>
      <p:ext uri="{BB962C8B-B14F-4D97-AF65-F5344CB8AC3E}">
        <p14:creationId xmlns:p14="http://schemas.microsoft.com/office/powerpoint/2010/main" val="288472396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Antimicrobial means the</a:t>
            </a:r>
            <a:r>
              <a:rPr lang="en-US" baseline="0" dirty="0"/>
              <a:t> product kills germs. </a:t>
            </a:r>
            <a:r>
              <a:rPr lang="en-US" dirty="0">
                <a:solidFill>
                  <a:srgbClr val="FFFF00"/>
                </a:solidFill>
              </a:rPr>
              <a:t>A dishwasher set at 165 degrees F will sanitize (dishes, toys)</a:t>
            </a:r>
          </a:p>
          <a:p>
            <a:r>
              <a:rPr lang="en-US" dirty="0">
                <a:solidFill>
                  <a:srgbClr val="FFFF00"/>
                </a:solidFill>
              </a:rPr>
              <a:t>A washing machine set to hot can sanitize cloth toys.</a:t>
            </a:r>
          </a:p>
          <a:p>
            <a:endParaRPr lang="en-US" dirty="0"/>
          </a:p>
        </p:txBody>
      </p:sp>
      <p:sp>
        <p:nvSpPr>
          <p:cNvPr id="4" name="Slide Number Placeholder 3"/>
          <p:cNvSpPr>
            <a:spLocks noGrp="1"/>
          </p:cNvSpPr>
          <p:nvPr>
            <p:ph type="sldNum" sz="quarter" idx="10"/>
          </p:nvPr>
        </p:nvSpPr>
        <p:spPr/>
        <p:txBody>
          <a:bodyPr/>
          <a:lstStyle/>
          <a:p>
            <a:fld id="{16978524-E623-4D6E-B8DC-FF35E837A3FA}" type="slidenum">
              <a:rPr lang="en-US" smtClean="0"/>
              <a:t>43</a:t>
            </a:fld>
            <a:endParaRPr lang="en-US" dirty="0"/>
          </a:p>
        </p:txBody>
      </p:sp>
    </p:spTree>
    <p:extLst>
      <p:ext uri="{BB962C8B-B14F-4D97-AF65-F5344CB8AC3E}">
        <p14:creationId xmlns:p14="http://schemas.microsoft.com/office/powerpoint/2010/main" val="6620858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marL="0" marR="0" lvl="0" indent="0" algn="l" defTabSz="914293" rtl="0" eaLnBrk="1" fontAlgn="auto" latinLnBrk="0" hangingPunct="1">
              <a:lnSpc>
                <a:spcPct val="100000"/>
              </a:lnSpc>
              <a:spcBef>
                <a:spcPts val="0"/>
              </a:spcBef>
              <a:spcAft>
                <a:spcPts val="0"/>
              </a:spcAft>
              <a:buClrTx/>
              <a:buSzTx/>
              <a:buFontTx/>
              <a:buNone/>
              <a:tabLst/>
              <a:defRPr/>
            </a:pPr>
            <a:r>
              <a:rPr lang="en-US" dirty="0"/>
              <a:t>Poster on page 1.28 of Trainer Guide, page 1.24 of Student Handbook, and in student handouts</a:t>
            </a:r>
          </a:p>
          <a:p>
            <a:endParaRPr lang="en-US" dirty="0"/>
          </a:p>
        </p:txBody>
      </p:sp>
      <p:sp>
        <p:nvSpPr>
          <p:cNvPr id="4" name="Slide Number Placeholder 3"/>
          <p:cNvSpPr>
            <a:spLocks noGrp="1"/>
          </p:cNvSpPr>
          <p:nvPr>
            <p:ph type="sldNum" sz="quarter" idx="10"/>
          </p:nvPr>
        </p:nvSpPr>
        <p:spPr/>
        <p:txBody>
          <a:bodyPr/>
          <a:lstStyle/>
          <a:p>
            <a:fld id="{A41AFC40-C805-48A5-99A5-6B168DAB9FB8}" type="slidenum">
              <a:rPr lang="en-US" smtClean="0"/>
              <a:t>44</a:t>
            </a:fld>
            <a:endParaRPr lang="en-US" dirty="0"/>
          </a:p>
        </p:txBody>
      </p:sp>
    </p:spTree>
    <p:extLst>
      <p:ext uri="{BB962C8B-B14F-4D97-AF65-F5344CB8AC3E}">
        <p14:creationId xmlns:p14="http://schemas.microsoft.com/office/powerpoint/2010/main" val="346242937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1AFC40-C805-48A5-99A5-6B168DAB9FB8}" type="slidenum">
              <a:rPr lang="en-US" smtClean="0"/>
              <a:t>45</a:t>
            </a:fld>
            <a:endParaRPr lang="en-US" dirty="0"/>
          </a:p>
        </p:txBody>
      </p:sp>
    </p:spTree>
    <p:extLst>
      <p:ext uri="{BB962C8B-B14F-4D97-AF65-F5344CB8AC3E}">
        <p14:creationId xmlns:p14="http://schemas.microsoft.com/office/powerpoint/2010/main" val="418269811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These are basic cleaning practices</a:t>
            </a:r>
            <a:r>
              <a:rPr lang="en-US" baseline="0" dirty="0"/>
              <a:t> that are good for children’s environments.</a:t>
            </a:r>
            <a:endParaRPr lang="en-US" dirty="0"/>
          </a:p>
        </p:txBody>
      </p:sp>
      <p:sp>
        <p:nvSpPr>
          <p:cNvPr id="4" name="Slide Number Placeholder 3"/>
          <p:cNvSpPr>
            <a:spLocks noGrp="1"/>
          </p:cNvSpPr>
          <p:nvPr>
            <p:ph type="sldNum" sz="quarter" idx="10"/>
          </p:nvPr>
        </p:nvSpPr>
        <p:spPr/>
        <p:txBody>
          <a:bodyPr/>
          <a:lstStyle/>
          <a:p>
            <a:fld id="{16978524-E623-4D6E-B8DC-FF35E837A3FA}" type="slidenum">
              <a:rPr lang="en-US" smtClean="0"/>
              <a:t>46</a:t>
            </a:fld>
            <a:endParaRPr lang="en-US" dirty="0"/>
          </a:p>
        </p:txBody>
      </p:sp>
    </p:spTree>
    <p:extLst>
      <p:ext uri="{BB962C8B-B14F-4D97-AF65-F5344CB8AC3E}">
        <p14:creationId xmlns:p14="http://schemas.microsoft.com/office/powerpoint/2010/main" val="194736206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1AFC40-C805-48A5-99A5-6B168DAB9FB8}" type="slidenum">
              <a:rPr lang="en-US" smtClean="0"/>
              <a:t>47</a:t>
            </a:fld>
            <a:endParaRPr lang="en-US" dirty="0"/>
          </a:p>
        </p:txBody>
      </p:sp>
    </p:spTree>
    <p:extLst>
      <p:ext uri="{BB962C8B-B14F-4D97-AF65-F5344CB8AC3E}">
        <p14:creationId xmlns:p14="http://schemas.microsoft.com/office/powerpoint/2010/main" val="404831094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Poster is on page 1.27 of Trainer Guide, page 1.23 of Student Handbook, and in student handouts</a:t>
            </a:r>
          </a:p>
        </p:txBody>
      </p:sp>
      <p:sp>
        <p:nvSpPr>
          <p:cNvPr id="4" name="Slide Number Placeholder 3"/>
          <p:cNvSpPr>
            <a:spLocks noGrp="1"/>
          </p:cNvSpPr>
          <p:nvPr>
            <p:ph type="sldNum" sz="quarter" idx="5"/>
          </p:nvPr>
        </p:nvSpPr>
        <p:spPr/>
        <p:txBody>
          <a:bodyPr/>
          <a:lstStyle/>
          <a:p>
            <a:fld id="{A41AFC40-C805-48A5-99A5-6B168DAB9FB8}" type="slidenum">
              <a:rPr lang="en-US" smtClean="0"/>
              <a:t>48</a:t>
            </a:fld>
            <a:endParaRPr lang="en-US" dirty="0"/>
          </a:p>
        </p:txBody>
      </p:sp>
    </p:spTree>
    <p:extLst>
      <p:ext uri="{BB962C8B-B14F-4D97-AF65-F5344CB8AC3E}">
        <p14:creationId xmlns:p14="http://schemas.microsoft.com/office/powerpoint/2010/main" val="99985540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If you are using bleach to sanitize and disinfect, be sure to follow label instructions.</a:t>
            </a:r>
          </a:p>
        </p:txBody>
      </p:sp>
      <p:sp>
        <p:nvSpPr>
          <p:cNvPr id="4" name="Slide Number Placeholder 3"/>
          <p:cNvSpPr>
            <a:spLocks noGrp="1"/>
          </p:cNvSpPr>
          <p:nvPr>
            <p:ph type="sldNum" sz="quarter" idx="10"/>
          </p:nvPr>
        </p:nvSpPr>
        <p:spPr/>
        <p:txBody>
          <a:bodyPr/>
          <a:lstStyle/>
          <a:p>
            <a:fld id="{A41AFC40-C805-48A5-99A5-6B168DAB9FB8}" type="slidenum">
              <a:rPr lang="en-US" smtClean="0"/>
              <a:t>49</a:t>
            </a:fld>
            <a:endParaRPr lang="en-US" dirty="0"/>
          </a:p>
        </p:txBody>
      </p:sp>
    </p:spTree>
    <p:extLst>
      <p:ext uri="{BB962C8B-B14F-4D97-AF65-F5344CB8AC3E}">
        <p14:creationId xmlns:p14="http://schemas.microsoft.com/office/powerpoint/2010/main" val="33526371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defTabSz="966612">
              <a:defRPr/>
            </a:pPr>
            <a:r>
              <a:rPr lang="en-US" baseline="0" dirty="0"/>
              <a:t>Ask participants to think of illnesses they would expect to see in their child care program. Write the names of the illnesses on the white board/flip chart/chalk board.</a:t>
            </a:r>
            <a:endParaRPr lang="en-US" dirty="0"/>
          </a:p>
          <a:p>
            <a:endParaRPr lang="en-US" dirty="0"/>
          </a:p>
        </p:txBody>
      </p:sp>
      <p:sp>
        <p:nvSpPr>
          <p:cNvPr id="4" name="Slide Number Placeholder 3"/>
          <p:cNvSpPr>
            <a:spLocks noGrp="1"/>
          </p:cNvSpPr>
          <p:nvPr>
            <p:ph type="sldNum" sz="quarter" idx="10"/>
          </p:nvPr>
        </p:nvSpPr>
        <p:spPr/>
        <p:txBody>
          <a:bodyPr/>
          <a:lstStyle/>
          <a:p>
            <a:fld id="{16978524-E623-4D6E-B8DC-FF35E837A3FA}" type="slidenum">
              <a:rPr lang="en-US" smtClean="0"/>
              <a:t>5</a:t>
            </a:fld>
            <a:endParaRPr lang="en-US" dirty="0"/>
          </a:p>
        </p:txBody>
      </p:sp>
    </p:spTree>
    <p:extLst>
      <p:ext uri="{BB962C8B-B14F-4D97-AF65-F5344CB8AC3E}">
        <p14:creationId xmlns:p14="http://schemas.microsoft.com/office/powerpoint/2010/main" val="360134921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For discussion:</a:t>
            </a:r>
          </a:p>
          <a:p>
            <a:r>
              <a:rPr lang="en-US" baseline="0" dirty="0"/>
              <a:t>Label instructions</a:t>
            </a:r>
          </a:p>
          <a:p>
            <a:pPr defTabSz="966499">
              <a:defRPr/>
            </a:pPr>
            <a:r>
              <a:rPr lang="en-US" sz="1300" dirty="0">
                <a:latin typeface="+mj-lt"/>
              </a:rPr>
              <a:t>Do not use sanitizers or disinfectants with children nearby.</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16978524-E623-4D6E-B8DC-FF35E837A3FA}" type="slidenum">
              <a:rPr lang="en-US" smtClean="0"/>
              <a:t>50</a:t>
            </a:fld>
            <a:endParaRPr lang="en-US" dirty="0"/>
          </a:p>
        </p:txBody>
      </p:sp>
    </p:spTree>
    <p:extLst>
      <p:ext uri="{BB962C8B-B14F-4D97-AF65-F5344CB8AC3E}">
        <p14:creationId xmlns:p14="http://schemas.microsoft.com/office/powerpoint/2010/main" val="392035457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Participate</a:t>
            </a:r>
            <a:r>
              <a:rPr lang="en-US" baseline="0" dirty="0"/>
              <a:t> in your community recycling program. Foot pedal containers are not needed for classroom recyclables. </a:t>
            </a:r>
            <a:endParaRPr lang="en-US" dirty="0"/>
          </a:p>
        </p:txBody>
      </p:sp>
      <p:sp>
        <p:nvSpPr>
          <p:cNvPr id="4" name="Slide Number Placeholder 3"/>
          <p:cNvSpPr>
            <a:spLocks noGrp="1"/>
          </p:cNvSpPr>
          <p:nvPr>
            <p:ph type="sldNum" sz="quarter" idx="10"/>
          </p:nvPr>
        </p:nvSpPr>
        <p:spPr/>
        <p:txBody>
          <a:bodyPr/>
          <a:lstStyle/>
          <a:p>
            <a:fld id="{16978524-E623-4D6E-B8DC-FF35E837A3FA}" type="slidenum">
              <a:rPr lang="en-US" smtClean="0"/>
              <a:t>51</a:t>
            </a:fld>
            <a:endParaRPr lang="en-US" dirty="0"/>
          </a:p>
        </p:txBody>
      </p:sp>
    </p:spTree>
    <p:extLst>
      <p:ext uri="{BB962C8B-B14F-4D97-AF65-F5344CB8AC3E}">
        <p14:creationId xmlns:p14="http://schemas.microsoft.com/office/powerpoint/2010/main" val="141529779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defTabSz="966612">
              <a:defRPr/>
            </a:pPr>
            <a:r>
              <a:rPr lang="en-US" dirty="0"/>
              <a:t>Throw</a:t>
            </a:r>
            <a:r>
              <a:rPr lang="en-US" baseline="0" dirty="0"/>
              <a:t> </a:t>
            </a:r>
            <a:r>
              <a:rPr lang="en-US" dirty="0"/>
              <a:t>away soiled disposable diapers, gloves, paper towels, tissues in an appropriate trash or diaper container</a:t>
            </a:r>
            <a:r>
              <a:rPr lang="en-US" baseline="0" dirty="0"/>
              <a:t> </a:t>
            </a:r>
            <a:r>
              <a:rPr lang="en-US" dirty="0"/>
              <a:t>immediately.</a:t>
            </a:r>
          </a:p>
          <a:p>
            <a:endParaRPr lang="en-US" dirty="0"/>
          </a:p>
        </p:txBody>
      </p:sp>
      <p:sp>
        <p:nvSpPr>
          <p:cNvPr id="4" name="Slide Number Placeholder 3"/>
          <p:cNvSpPr>
            <a:spLocks noGrp="1"/>
          </p:cNvSpPr>
          <p:nvPr>
            <p:ph type="sldNum" sz="quarter" idx="10"/>
          </p:nvPr>
        </p:nvSpPr>
        <p:spPr/>
        <p:txBody>
          <a:bodyPr/>
          <a:lstStyle/>
          <a:p>
            <a:fld id="{16978524-E623-4D6E-B8DC-FF35E837A3FA}" type="slidenum">
              <a:rPr lang="en-US" smtClean="0"/>
              <a:t>52</a:t>
            </a:fld>
            <a:endParaRPr lang="en-US" dirty="0"/>
          </a:p>
        </p:txBody>
      </p:sp>
    </p:spTree>
    <p:extLst>
      <p:ext uri="{BB962C8B-B14F-4D97-AF65-F5344CB8AC3E}">
        <p14:creationId xmlns:p14="http://schemas.microsoft.com/office/powerpoint/2010/main" val="106378601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Many changing tables will have a strap and a guard rail for extra safety. Always keep on hand on the child, never leave the child unattended. Protect your back by having the table at a comfortable height and using proper lifting techniques.</a:t>
            </a:r>
          </a:p>
        </p:txBody>
      </p:sp>
      <p:sp>
        <p:nvSpPr>
          <p:cNvPr id="4" name="Slide Number Placeholder 3"/>
          <p:cNvSpPr>
            <a:spLocks noGrp="1"/>
          </p:cNvSpPr>
          <p:nvPr>
            <p:ph type="sldNum" sz="quarter" idx="10"/>
          </p:nvPr>
        </p:nvSpPr>
        <p:spPr/>
        <p:txBody>
          <a:bodyPr/>
          <a:lstStyle/>
          <a:p>
            <a:fld id="{16978524-E623-4D6E-B8DC-FF35E837A3FA}" type="slidenum">
              <a:rPr lang="en-US" smtClean="0"/>
              <a:t>53</a:t>
            </a:fld>
            <a:endParaRPr lang="en-US" dirty="0"/>
          </a:p>
        </p:txBody>
      </p:sp>
    </p:spTree>
    <p:extLst>
      <p:ext uri="{BB962C8B-B14F-4D97-AF65-F5344CB8AC3E}">
        <p14:creationId xmlns:p14="http://schemas.microsoft.com/office/powerpoint/2010/main" val="25126233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defTabSz="966612">
              <a:defRPr/>
            </a:pPr>
            <a:r>
              <a:rPr lang="en-US" sz="1300" dirty="0"/>
              <a:t>This Diapering poster is on page 1.32-1.33 of the Trainer Guide, pages 1.27-1.28 of the Student Handbook, and in the student handout packet.</a:t>
            </a:r>
          </a:p>
          <a:p>
            <a:pPr defTabSz="966612">
              <a:defRPr/>
            </a:pPr>
            <a:endParaRPr lang="en-US" sz="1300" dirty="0"/>
          </a:p>
          <a:p>
            <a:pPr defTabSz="966612">
              <a:defRPr/>
            </a:pPr>
            <a:r>
              <a:rPr lang="en-US" sz="1300" dirty="0"/>
              <a:t>Don’t wash or rinse diapers or clothes soiled with stool in the child care setting. The risk of splashing and contamination of hands, sinks, and bathroom surfaces, increases the risk of spreading germs that could cause infection. All soiled clothing should be put in a plastic bag, securely closed, and sent home with the child without rinsing. Tell parents about this procedure and why it is important because they may request that diapers and training pants be rinsed out to avoid staining.</a:t>
            </a:r>
          </a:p>
          <a:p>
            <a:endParaRPr lang="en-US" dirty="0"/>
          </a:p>
        </p:txBody>
      </p:sp>
      <p:sp>
        <p:nvSpPr>
          <p:cNvPr id="4" name="Slide Number Placeholder 3"/>
          <p:cNvSpPr>
            <a:spLocks noGrp="1"/>
          </p:cNvSpPr>
          <p:nvPr>
            <p:ph type="sldNum" sz="quarter" idx="10"/>
          </p:nvPr>
        </p:nvSpPr>
        <p:spPr/>
        <p:txBody>
          <a:bodyPr/>
          <a:lstStyle/>
          <a:p>
            <a:fld id="{16978524-E623-4D6E-B8DC-FF35E837A3FA}" type="slidenum">
              <a:rPr lang="en-US" smtClean="0"/>
              <a:t>54</a:t>
            </a:fld>
            <a:endParaRPr lang="en-US" dirty="0"/>
          </a:p>
        </p:txBody>
      </p:sp>
    </p:spTree>
    <p:extLst>
      <p:ext uri="{BB962C8B-B14F-4D97-AF65-F5344CB8AC3E}">
        <p14:creationId xmlns:p14="http://schemas.microsoft.com/office/powerpoint/2010/main" val="25126233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sz="1300" dirty="0"/>
              <a:t>Child sized toilets or a step stool to a standard sized toilet are best for children's toileting needs. </a:t>
            </a:r>
            <a:endParaRPr lang="en-US" dirty="0"/>
          </a:p>
        </p:txBody>
      </p:sp>
      <p:sp>
        <p:nvSpPr>
          <p:cNvPr id="4" name="Slide Number Placeholder 3"/>
          <p:cNvSpPr>
            <a:spLocks noGrp="1"/>
          </p:cNvSpPr>
          <p:nvPr>
            <p:ph type="sldNum" sz="quarter" idx="10"/>
          </p:nvPr>
        </p:nvSpPr>
        <p:spPr/>
        <p:txBody>
          <a:bodyPr/>
          <a:lstStyle/>
          <a:p>
            <a:fld id="{A41AFC40-C805-48A5-99A5-6B168DAB9FB8}" type="slidenum">
              <a:rPr lang="en-US" smtClean="0"/>
              <a:t>55</a:t>
            </a:fld>
            <a:endParaRPr lang="en-US" dirty="0"/>
          </a:p>
        </p:txBody>
      </p:sp>
    </p:spTree>
    <p:extLst>
      <p:ext uri="{BB962C8B-B14F-4D97-AF65-F5344CB8AC3E}">
        <p14:creationId xmlns:p14="http://schemas.microsoft.com/office/powerpoint/2010/main" val="306252014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1AFC40-C805-48A5-99A5-6B168DAB9FB8}" type="slidenum">
              <a:rPr lang="en-US" smtClean="0"/>
              <a:t>56</a:t>
            </a:fld>
            <a:endParaRPr lang="en-US" dirty="0"/>
          </a:p>
        </p:txBody>
      </p:sp>
    </p:spTree>
    <p:extLst>
      <p:ext uri="{BB962C8B-B14F-4D97-AF65-F5344CB8AC3E}">
        <p14:creationId xmlns:p14="http://schemas.microsoft.com/office/powerpoint/2010/main" val="73844169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sz="1300" dirty="0"/>
              <a:t>Prevent food-borne illness by purchasing and storing food safely</a:t>
            </a:r>
          </a:p>
          <a:p>
            <a:r>
              <a:rPr lang="en-US" sz="1300" dirty="0"/>
              <a:t>More tips for food purchasing:</a:t>
            </a:r>
          </a:p>
          <a:p>
            <a:r>
              <a:rPr lang="en-US" sz="1300" dirty="0"/>
              <a:t>Only purchase </a:t>
            </a:r>
            <a:r>
              <a:rPr lang="en-US" sz="1300" b="1" dirty="0"/>
              <a:t>meat and poultry that has been inspected</a:t>
            </a:r>
            <a:r>
              <a:rPr lang="en-US" sz="1300" dirty="0"/>
              <a:t>. USDA ensures meat and poultry products are safe, wholesome, and correctly labeled and packaged.</a:t>
            </a:r>
          </a:p>
          <a:p>
            <a:pPr marL="0" marR="0" lvl="0" indent="0" algn="l" defTabSz="914293" rtl="0" eaLnBrk="1" fontAlgn="auto" latinLnBrk="0" hangingPunct="1">
              <a:lnSpc>
                <a:spcPct val="100000"/>
              </a:lnSpc>
              <a:spcBef>
                <a:spcPts val="0"/>
              </a:spcBef>
              <a:spcAft>
                <a:spcPts val="0"/>
              </a:spcAft>
              <a:buClrTx/>
              <a:buSzTx/>
              <a:buFontTx/>
              <a:buNone/>
              <a:tabLst/>
              <a:defRPr/>
            </a:pPr>
            <a:r>
              <a:rPr lang="en-US" sz="1400" dirty="0">
                <a:latin typeface="Arial" panose="020B0604020202020204" pitchFamily="34" charset="0"/>
                <a:cs typeface="Arial" panose="020B0604020202020204" pitchFamily="34" charset="0"/>
              </a:rPr>
              <a:t>Shop for meat, fish, poultry, and cold food last, and keep separate from other foods</a:t>
            </a:r>
          </a:p>
          <a:p>
            <a:endParaRPr lang="en-US" sz="1300" dirty="0"/>
          </a:p>
          <a:p>
            <a:pPr lvl="0"/>
            <a:r>
              <a:rPr lang="en-US" sz="1300" dirty="0"/>
              <a:t>More safe food storage tips:</a:t>
            </a:r>
          </a:p>
          <a:p>
            <a:pPr lvl="0"/>
            <a:r>
              <a:rPr lang="en-US" dirty="0"/>
              <a:t>Store containers of food above the floor (at least 6") on racks or other clean slotted surfaces that permit air circulation.</a:t>
            </a:r>
          </a:p>
          <a:p>
            <a:pPr lvl="0"/>
            <a:r>
              <a:rPr lang="en-US" dirty="0"/>
              <a:t>Keep storerooms free of moisture. Repair all holes and cracks in storerooms to prevent pest infestation.</a:t>
            </a:r>
          </a:p>
          <a:p>
            <a:pPr lvl="0"/>
            <a:r>
              <a:rPr lang="en-US" dirty="0"/>
              <a:t>Store food items separately from non-food items.</a:t>
            </a:r>
          </a:p>
          <a:p>
            <a:pPr lvl="0"/>
            <a:r>
              <a:rPr lang="en-US" dirty="0"/>
              <a:t>Pay attention to expiration dates and rotate stored food.</a:t>
            </a:r>
          </a:p>
          <a:p>
            <a:pPr lvl="0"/>
            <a:endParaRPr lang="en-US" sz="1300" dirty="0"/>
          </a:p>
        </p:txBody>
      </p:sp>
      <p:sp>
        <p:nvSpPr>
          <p:cNvPr id="4" name="Slide Number Placeholder 3"/>
          <p:cNvSpPr>
            <a:spLocks noGrp="1"/>
          </p:cNvSpPr>
          <p:nvPr>
            <p:ph type="sldNum" sz="quarter" idx="10"/>
          </p:nvPr>
        </p:nvSpPr>
        <p:spPr/>
        <p:txBody>
          <a:bodyPr/>
          <a:lstStyle/>
          <a:p>
            <a:fld id="{A41AFC40-C805-48A5-99A5-6B168DAB9FB8}" type="slidenum">
              <a:rPr lang="en-US" smtClean="0"/>
              <a:t>57</a:t>
            </a:fld>
            <a:endParaRPr lang="en-US" dirty="0"/>
          </a:p>
        </p:txBody>
      </p:sp>
    </p:spTree>
    <p:extLst>
      <p:ext uri="{BB962C8B-B14F-4D97-AF65-F5344CB8AC3E}">
        <p14:creationId xmlns:p14="http://schemas.microsoft.com/office/powerpoint/2010/main" val="405968425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sz="1300" dirty="0"/>
              <a:t>Prevent food-borne illness by preparing food safely and cleaning and sanitizing properly.</a:t>
            </a:r>
          </a:p>
          <a:p>
            <a:endParaRPr lang="en-US" sz="1300" dirty="0"/>
          </a:p>
          <a:p>
            <a:r>
              <a:rPr lang="en-US" sz="1300" dirty="0"/>
              <a:t>More food prep tips:</a:t>
            </a:r>
          </a:p>
          <a:p>
            <a:r>
              <a:rPr lang="en-US" dirty="0"/>
              <a:t>Wash tops of cans before opening.</a:t>
            </a:r>
          </a:p>
          <a:p>
            <a:pPr lvl="0"/>
            <a:endParaRPr lang="en-US" sz="1300" dirty="0"/>
          </a:p>
        </p:txBody>
      </p:sp>
      <p:sp>
        <p:nvSpPr>
          <p:cNvPr id="4" name="Slide Number Placeholder 3"/>
          <p:cNvSpPr>
            <a:spLocks noGrp="1"/>
          </p:cNvSpPr>
          <p:nvPr>
            <p:ph type="sldNum" sz="quarter" idx="10"/>
          </p:nvPr>
        </p:nvSpPr>
        <p:spPr/>
        <p:txBody>
          <a:bodyPr/>
          <a:lstStyle/>
          <a:p>
            <a:fld id="{A41AFC40-C805-48A5-99A5-6B168DAB9FB8}" type="slidenum">
              <a:rPr lang="en-US" smtClean="0"/>
              <a:t>58</a:t>
            </a:fld>
            <a:endParaRPr lang="en-US" dirty="0"/>
          </a:p>
        </p:txBody>
      </p:sp>
    </p:spTree>
    <p:extLst>
      <p:ext uri="{BB962C8B-B14F-4D97-AF65-F5344CB8AC3E}">
        <p14:creationId xmlns:p14="http://schemas.microsoft.com/office/powerpoint/2010/main" val="334351446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1AFC40-C805-48A5-99A5-6B168DAB9FB8}" type="slidenum">
              <a:rPr lang="en-US" smtClean="0"/>
              <a:t>59</a:t>
            </a:fld>
            <a:endParaRPr lang="en-US" dirty="0"/>
          </a:p>
        </p:txBody>
      </p:sp>
    </p:spTree>
    <p:extLst>
      <p:ext uri="{BB962C8B-B14F-4D97-AF65-F5344CB8AC3E}">
        <p14:creationId xmlns:p14="http://schemas.microsoft.com/office/powerpoint/2010/main" val="3649130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sz="1300" dirty="0"/>
              <a:t>Notes: Prevention of infectious disease help families and child care providers improve their quality of life and save time, health care costs, and lost work</a:t>
            </a:r>
            <a:endParaRPr lang="en-US" dirty="0"/>
          </a:p>
        </p:txBody>
      </p:sp>
      <p:sp>
        <p:nvSpPr>
          <p:cNvPr id="4" name="Slide Number Placeholder 3"/>
          <p:cNvSpPr>
            <a:spLocks noGrp="1"/>
          </p:cNvSpPr>
          <p:nvPr>
            <p:ph type="sldNum" sz="quarter" idx="10"/>
          </p:nvPr>
        </p:nvSpPr>
        <p:spPr/>
        <p:txBody>
          <a:bodyPr/>
          <a:lstStyle/>
          <a:p>
            <a:fld id="{16978524-E623-4D6E-B8DC-FF35E837A3FA}" type="slidenum">
              <a:rPr lang="en-US" smtClean="0"/>
              <a:t>6</a:t>
            </a:fld>
            <a:endParaRPr lang="en-US" dirty="0"/>
          </a:p>
        </p:txBody>
      </p:sp>
    </p:spTree>
    <p:extLst>
      <p:ext uri="{BB962C8B-B14F-4D97-AF65-F5344CB8AC3E}">
        <p14:creationId xmlns:p14="http://schemas.microsoft.com/office/powerpoint/2010/main" val="130989927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1AFC40-C805-48A5-99A5-6B168DAB9FB8}" type="slidenum">
              <a:rPr lang="en-US" smtClean="0"/>
              <a:t>60</a:t>
            </a:fld>
            <a:endParaRPr lang="en-US" dirty="0"/>
          </a:p>
        </p:txBody>
      </p:sp>
    </p:spTree>
    <p:extLst>
      <p:ext uri="{BB962C8B-B14F-4D97-AF65-F5344CB8AC3E}">
        <p14:creationId xmlns:p14="http://schemas.microsoft.com/office/powerpoint/2010/main" val="193915584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1AFC40-C805-48A5-99A5-6B168DAB9FB8}" type="slidenum">
              <a:rPr lang="en-US" smtClean="0"/>
              <a:t>61</a:t>
            </a:fld>
            <a:endParaRPr lang="en-US" dirty="0"/>
          </a:p>
        </p:txBody>
      </p:sp>
    </p:spTree>
    <p:extLst>
      <p:ext uri="{BB962C8B-B14F-4D97-AF65-F5344CB8AC3E}">
        <p14:creationId xmlns:p14="http://schemas.microsoft.com/office/powerpoint/2010/main" val="88182900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This poster can be found on page 1.40 of the Trainer Guide, page 1.36 of the Student Handbook, and in the student handouts.</a:t>
            </a:r>
          </a:p>
          <a:p>
            <a:endParaRPr lang="en-US" dirty="0"/>
          </a:p>
          <a:p>
            <a:r>
              <a:rPr lang="en-US" dirty="0"/>
              <a:t>There are 2 other toothbrushing posters, one for children with special needs and one for infants and toddlers. </a:t>
            </a:r>
          </a:p>
        </p:txBody>
      </p:sp>
      <p:sp>
        <p:nvSpPr>
          <p:cNvPr id="4" name="Slide Number Placeholder 3"/>
          <p:cNvSpPr>
            <a:spLocks noGrp="1"/>
          </p:cNvSpPr>
          <p:nvPr>
            <p:ph type="sldNum" sz="quarter" idx="10"/>
          </p:nvPr>
        </p:nvSpPr>
        <p:spPr/>
        <p:txBody>
          <a:bodyPr/>
          <a:lstStyle/>
          <a:p>
            <a:fld id="{A41AFC40-C805-48A5-99A5-6B168DAB9FB8}" type="slidenum">
              <a:rPr lang="en-US" smtClean="0"/>
              <a:t>62</a:t>
            </a:fld>
            <a:endParaRPr lang="en-US" dirty="0"/>
          </a:p>
        </p:txBody>
      </p:sp>
    </p:spTree>
    <p:extLst>
      <p:ext uri="{BB962C8B-B14F-4D97-AF65-F5344CB8AC3E}">
        <p14:creationId xmlns:p14="http://schemas.microsoft.com/office/powerpoint/2010/main" val="77171557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defTabSz="966612">
              <a:defRPr/>
            </a:pPr>
            <a:r>
              <a:rPr lang="en-US" dirty="0"/>
              <a:t>Many health problems can be triggered by polluted air.</a:t>
            </a:r>
            <a:r>
              <a:rPr lang="en-US" baseline="0" dirty="0"/>
              <a:t> </a:t>
            </a:r>
            <a:r>
              <a:rPr lang="en-US" dirty="0"/>
              <a:t>Smoking is not allowed</a:t>
            </a:r>
            <a:r>
              <a:rPr lang="en-US" baseline="0" dirty="0"/>
              <a:t> in licensed child care settings per licensing regulations.</a:t>
            </a:r>
          </a:p>
          <a:p>
            <a:pPr defTabSz="966612">
              <a:defRPr/>
            </a:pPr>
            <a:endParaRPr lang="en-US" baseline="0" dirty="0"/>
          </a:p>
          <a:p>
            <a:pPr defTabSz="966612">
              <a:defRPr/>
            </a:pPr>
            <a:r>
              <a:rPr lang="en-US" baseline="0" dirty="0"/>
              <a:t>VOCs are Volatile Organic Compounds</a:t>
            </a:r>
          </a:p>
        </p:txBody>
      </p:sp>
      <p:sp>
        <p:nvSpPr>
          <p:cNvPr id="4" name="Slide Number Placeholder 3"/>
          <p:cNvSpPr>
            <a:spLocks noGrp="1"/>
          </p:cNvSpPr>
          <p:nvPr>
            <p:ph type="sldNum" sz="quarter" idx="10"/>
          </p:nvPr>
        </p:nvSpPr>
        <p:spPr/>
        <p:txBody>
          <a:bodyPr/>
          <a:lstStyle/>
          <a:p>
            <a:fld id="{A41AFC40-C805-48A5-99A5-6B168DAB9FB8}" type="slidenum">
              <a:rPr lang="en-US" smtClean="0"/>
              <a:t>63</a:t>
            </a:fld>
            <a:endParaRPr lang="en-US" dirty="0"/>
          </a:p>
        </p:txBody>
      </p:sp>
    </p:spTree>
    <p:extLst>
      <p:ext uri="{BB962C8B-B14F-4D97-AF65-F5344CB8AC3E}">
        <p14:creationId xmlns:p14="http://schemas.microsoft.com/office/powerpoint/2010/main" val="247572696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general, improving ventilation in your building and spending time outdoors will help get rid of those indoor air pollutants.  It will also reduce the spread of airborne infectious diseases.  </a:t>
            </a:r>
          </a:p>
          <a:p>
            <a:endParaRPr lang="en-US" dirty="0"/>
          </a:p>
          <a:p>
            <a:r>
              <a:rPr lang="en-US" dirty="0"/>
              <a:t>What if outdoor air is polluted with wildfire smoke or pesticides?  Next slide…</a:t>
            </a:r>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A41AFC40-C805-48A5-99A5-6B168DAB9FB8}" type="slidenum">
              <a:rPr lang="en-US" smtClean="0"/>
              <a:t>64</a:t>
            </a:fld>
            <a:endParaRPr lang="en-US" dirty="0"/>
          </a:p>
        </p:txBody>
      </p:sp>
    </p:spTree>
    <p:extLst>
      <p:ext uri="{BB962C8B-B14F-4D97-AF65-F5344CB8AC3E}">
        <p14:creationId xmlns:p14="http://schemas.microsoft.com/office/powerpoint/2010/main" val="117809843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Smoke, smog, pesticide</a:t>
            </a:r>
            <a:r>
              <a:rPr lang="en-US" baseline="0" dirty="0"/>
              <a:t> spray, manufacturing fumes, and auto exhaust can all pollute the air outdoors.  Pay attention to the air quality index from the EPA.</a:t>
            </a:r>
          </a:p>
          <a:p>
            <a:pPr>
              <a:lnSpc>
                <a:spcPct val="107000"/>
              </a:lnSpc>
              <a:spcAft>
                <a:spcPts val="846"/>
              </a:spcAft>
            </a:pPr>
            <a:r>
              <a:rPr lang="en-US" baseline="0" dirty="0"/>
              <a:t>Generally, it’s healthier for children to play outdoors, but there are times when children should stay indoors.  Adjust your indoor space to allow for active play opportunities when children need to stay indoors. </a:t>
            </a:r>
          </a:p>
          <a:p>
            <a:endParaRPr lang="en-US" dirty="0"/>
          </a:p>
          <a:p>
            <a:pPr marL="0" marR="0" lvl="0" indent="0" algn="l" defTabSz="914293" rtl="0" eaLnBrk="1" fontAlgn="auto" latinLnBrk="0" hangingPunct="1">
              <a:lnSpc>
                <a:spcPct val="100000"/>
              </a:lnSpc>
              <a:spcBef>
                <a:spcPts val="0"/>
              </a:spcBef>
              <a:spcAft>
                <a:spcPts val="0"/>
              </a:spcAft>
              <a:buClrTx/>
              <a:buSzTx/>
              <a:buFontTx/>
              <a:buNone/>
              <a:tabLst/>
              <a:defRPr/>
            </a:pPr>
            <a:r>
              <a:rPr lang="en-US" sz="1200" dirty="0">
                <a:latin typeface="Calibri" panose="020F0502020204030204" pitchFamily="34" charset="0"/>
                <a:ea typeface="Calibri" panose="020F0502020204030204" pitchFamily="34" charset="0"/>
                <a:cs typeface="Times New Roman" panose="02020603050405020304" pitchFamily="18" charset="0"/>
              </a:rPr>
              <a:t>Activity: check your local AQI score using airnow.gov </a:t>
            </a:r>
          </a:p>
          <a:p>
            <a:endParaRPr lang="en-US" dirty="0"/>
          </a:p>
        </p:txBody>
      </p:sp>
      <p:sp>
        <p:nvSpPr>
          <p:cNvPr id="4" name="Slide Number Placeholder 3"/>
          <p:cNvSpPr>
            <a:spLocks noGrp="1"/>
          </p:cNvSpPr>
          <p:nvPr>
            <p:ph type="sldNum" sz="quarter" idx="10"/>
          </p:nvPr>
        </p:nvSpPr>
        <p:spPr/>
        <p:txBody>
          <a:bodyPr/>
          <a:lstStyle/>
          <a:p>
            <a:fld id="{A41AFC40-C805-48A5-99A5-6B168DAB9FB8}" type="slidenum">
              <a:rPr lang="en-US" smtClean="0"/>
              <a:t>65</a:t>
            </a:fld>
            <a:endParaRPr lang="en-US" dirty="0"/>
          </a:p>
        </p:txBody>
      </p:sp>
    </p:spTree>
    <p:extLst>
      <p:ext uri="{BB962C8B-B14F-4D97-AF65-F5344CB8AC3E}">
        <p14:creationId xmlns:p14="http://schemas.microsoft.com/office/powerpoint/2010/main" val="147819149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a:lnSpc>
                <a:spcPct val="107000"/>
              </a:lnSpc>
              <a:spcAft>
                <a:spcPts val="846"/>
              </a:spcAft>
            </a:pPr>
            <a:r>
              <a:rPr lang="en-US" sz="1900" dirty="0">
                <a:latin typeface="Calibri" panose="020F0502020204030204" pitchFamily="34" charset="0"/>
                <a:ea typeface="Calibri" panose="020F0502020204030204" pitchFamily="34" charset="0"/>
                <a:cs typeface="Times New Roman" panose="02020603050405020304" pitchFamily="18" charset="0"/>
              </a:rPr>
              <a:t>Be prepared to respond to smoky air that occurs because of wildfires.  Children with chronic health conditions like asthma, allergies, and other conditions can have even more trouble breathing.</a:t>
            </a:r>
          </a:p>
          <a:p>
            <a:endParaRPr lang="en-US" dirty="0"/>
          </a:p>
        </p:txBody>
      </p:sp>
      <p:sp>
        <p:nvSpPr>
          <p:cNvPr id="4" name="Slide Number Placeholder 3"/>
          <p:cNvSpPr>
            <a:spLocks noGrp="1"/>
          </p:cNvSpPr>
          <p:nvPr>
            <p:ph type="sldNum" sz="quarter" idx="10"/>
          </p:nvPr>
        </p:nvSpPr>
        <p:spPr/>
        <p:txBody>
          <a:bodyPr/>
          <a:lstStyle/>
          <a:p>
            <a:fld id="{A41AFC40-C805-48A5-99A5-6B168DAB9FB8}" type="slidenum">
              <a:rPr lang="en-US" smtClean="0"/>
              <a:t>66</a:t>
            </a:fld>
            <a:endParaRPr lang="en-US" dirty="0"/>
          </a:p>
        </p:txBody>
      </p:sp>
    </p:spTree>
    <p:extLst>
      <p:ext uri="{BB962C8B-B14F-4D97-AF65-F5344CB8AC3E}">
        <p14:creationId xmlns:p14="http://schemas.microsoft.com/office/powerpoint/2010/main" val="61491607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sz="1300" dirty="0"/>
              <a:t>Tap water in the United States is generally safe. The Safe Drinking Water Act is a federal law that requires public water companies to test water regularly and meet strict federal standards. Water quality standards in California are even more rigorous than federal standards. Testing for water quality is done annually, and the results are sent to every customer in a Consumer Confidence Report (CCR). You can check the website of your local public water system for a current CCR. </a:t>
            </a:r>
          </a:p>
        </p:txBody>
      </p:sp>
      <p:sp>
        <p:nvSpPr>
          <p:cNvPr id="4" name="Slide Number Placeholder 3"/>
          <p:cNvSpPr>
            <a:spLocks noGrp="1"/>
          </p:cNvSpPr>
          <p:nvPr>
            <p:ph type="sldNum" sz="quarter" idx="10"/>
          </p:nvPr>
        </p:nvSpPr>
        <p:spPr/>
        <p:txBody>
          <a:bodyPr/>
          <a:lstStyle/>
          <a:p>
            <a:fld id="{A41AFC40-C805-48A5-99A5-6B168DAB9FB8}" type="slidenum">
              <a:rPr lang="en-US" smtClean="0"/>
              <a:t>67</a:t>
            </a:fld>
            <a:endParaRPr lang="en-US" dirty="0"/>
          </a:p>
        </p:txBody>
      </p:sp>
    </p:spTree>
    <p:extLst>
      <p:ext uri="{BB962C8B-B14F-4D97-AF65-F5344CB8AC3E}">
        <p14:creationId xmlns:p14="http://schemas.microsoft.com/office/powerpoint/2010/main" val="57503770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defTabSz="966612">
              <a:defRPr/>
            </a:pPr>
            <a:r>
              <a:rPr lang="en-US" dirty="0"/>
              <a:t>If you get your water from a private sources, contact your local public health department, the California Department of Public Health, or a licensed commercial laboratory for information about testing your water. Contact your regional child care licensing office for more information about child care regulations</a:t>
            </a:r>
            <a:r>
              <a:rPr lang="en-US" baseline="0" dirty="0"/>
              <a:t> and water testing.</a:t>
            </a:r>
            <a:endParaRPr lang="en-US" dirty="0"/>
          </a:p>
          <a:p>
            <a:endParaRPr lang="en-US" dirty="0"/>
          </a:p>
        </p:txBody>
      </p:sp>
      <p:sp>
        <p:nvSpPr>
          <p:cNvPr id="4" name="Slide Number Placeholder 3"/>
          <p:cNvSpPr>
            <a:spLocks noGrp="1"/>
          </p:cNvSpPr>
          <p:nvPr>
            <p:ph type="sldNum" sz="quarter" idx="10"/>
          </p:nvPr>
        </p:nvSpPr>
        <p:spPr/>
        <p:txBody>
          <a:bodyPr/>
          <a:lstStyle/>
          <a:p>
            <a:fld id="{A41AFC40-C805-48A5-99A5-6B168DAB9FB8}" type="slidenum">
              <a:rPr lang="en-US" smtClean="0"/>
              <a:t>68</a:t>
            </a:fld>
            <a:endParaRPr lang="en-US" dirty="0"/>
          </a:p>
        </p:txBody>
      </p:sp>
    </p:spTree>
    <p:extLst>
      <p:ext uri="{BB962C8B-B14F-4D97-AF65-F5344CB8AC3E}">
        <p14:creationId xmlns:p14="http://schemas.microsoft.com/office/powerpoint/2010/main" val="310560461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sz="1300" dirty="0"/>
              <a:t>Most likely your water is safe to drink. However, drinking water in your building can be tested by a certified laboratory. The laboratory will send a technician to collect samples.</a:t>
            </a:r>
            <a:endParaRPr lang="en-US" dirty="0"/>
          </a:p>
        </p:txBody>
      </p:sp>
      <p:sp>
        <p:nvSpPr>
          <p:cNvPr id="4" name="Slide Number Placeholder 3"/>
          <p:cNvSpPr>
            <a:spLocks noGrp="1"/>
          </p:cNvSpPr>
          <p:nvPr>
            <p:ph type="sldNum" sz="quarter" idx="10"/>
          </p:nvPr>
        </p:nvSpPr>
        <p:spPr/>
        <p:txBody>
          <a:bodyPr/>
          <a:lstStyle/>
          <a:p>
            <a:fld id="{A41AFC40-C805-48A5-99A5-6B168DAB9FB8}" type="slidenum">
              <a:rPr lang="en-US" smtClean="0"/>
              <a:t>69</a:t>
            </a:fld>
            <a:endParaRPr lang="en-US" dirty="0"/>
          </a:p>
        </p:txBody>
      </p:sp>
    </p:spTree>
    <p:extLst>
      <p:ext uri="{BB962C8B-B14F-4D97-AF65-F5344CB8AC3E}">
        <p14:creationId xmlns:p14="http://schemas.microsoft.com/office/powerpoint/2010/main" val="31056046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defTabSz="966612">
              <a:defRPr/>
            </a:pPr>
            <a:r>
              <a:rPr lang="en-US" dirty="0"/>
              <a:t>Children</a:t>
            </a:r>
            <a:r>
              <a:rPr lang="en-US" baseline="0" dirty="0"/>
              <a:t> develop immunity by being exposed to germs and illnesses and through vaccination (immunization).</a:t>
            </a:r>
            <a:endParaRPr lang="en-US" dirty="0"/>
          </a:p>
          <a:p>
            <a:pPr defTabSz="966612">
              <a:defRPr/>
            </a:pPr>
            <a:endParaRPr lang="en-US" dirty="0"/>
          </a:p>
          <a:p>
            <a:pPr defTabSz="966612">
              <a:defRPr/>
            </a:pPr>
            <a:r>
              <a:rPr lang="en-US" dirty="0"/>
              <a:t>Explain</a:t>
            </a:r>
            <a:r>
              <a:rPr lang="en-US" baseline="0" dirty="0"/>
              <a:t> that normal childhood behaviors such as </a:t>
            </a:r>
            <a:r>
              <a:rPr lang="en-US" dirty="0"/>
              <a:t>playing on the floor; self-soothing by putting fingers in their mouths; exploring the world by putting toys and other objects in their mouths; and having close contact with other children and adults</a:t>
            </a:r>
            <a:r>
              <a:rPr lang="en-US" baseline="0" dirty="0"/>
              <a:t> promotes the spread of disease. Children are just learning the habits the reduce the spread of diseases like handwashing and coughing in your sleeve.</a:t>
            </a:r>
            <a:endParaRPr lang="en-US" dirty="0"/>
          </a:p>
        </p:txBody>
      </p:sp>
      <p:sp>
        <p:nvSpPr>
          <p:cNvPr id="4" name="Slide Number Placeholder 3"/>
          <p:cNvSpPr>
            <a:spLocks noGrp="1"/>
          </p:cNvSpPr>
          <p:nvPr>
            <p:ph type="sldNum" sz="quarter" idx="10"/>
          </p:nvPr>
        </p:nvSpPr>
        <p:spPr/>
        <p:txBody>
          <a:bodyPr/>
          <a:lstStyle/>
          <a:p>
            <a:fld id="{16978524-E623-4D6E-B8DC-FF35E837A3FA}" type="slidenum">
              <a:rPr lang="en-US" smtClean="0"/>
              <a:t>7</a:t>
            </a:fld>
            <a:endParaRPr lang="en-US" dirty="0"/>
          </a:p>
        </p:txBody>
      </p:sp>
    </p:spTree>
    <p:extLst>
      <p:ext uri="{BB962C8B-B14F-4D97-AF65-F5344CB8AC3E}">
        <p14:creationId xmlns:p14="http://schemas.microsoft.com/office/powerpoint/2010/main" val="228223783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46"/>
              </a:spcAft>
            </a:pPr>
            <a:r>
              <a:rPr lang="en-US" sz="1300" dirty="0">
                <a:solidFill>
                  <a:srgbClr val="231F20"/>
                </a:solidFill>
                <a:latin typeface="Calibri" panose="020F0502020204030204" pitchFamily="34" charset="0"/>
                <a:ea typeface="Calibri" panose="020F0502020204030204" pitchFamily="34" charset="0"/>
                <a:cs typeface="Times New Roman" panose="02020603050405020304" pitchFamily="18" charset="0"/>
              </a:rPr>
              <a:t>Visit the Child Care Licensing website: </a:t>
            </a:r>
            <a:r>
              <a:rPr lang="en-US" sz="1300" dirty="0">
                <a:solidFill>
                  <a:srgbClr val="0563C1"/>
                </a:solidFill>
                <a:latin typeface="Palatino Linotype" panose="02040502050505030304" pitchFamily="18" charset="0"/>
                <a:ea typeface="Palatino Linotype" panose="02040502050505030304" pitchFamily="18" charset="0"/>
                <a:cs typeface="Palatino Linotype" panose="02040502050505030304" pitchFamily="18" charset="0"/>
                <a:hlinkClick r:id="rId3"/>
              </a:rPr>
              <a:t>https://www.cdss.ca.gov/inforesources/child-care-licensing/water-testing-information</a:t>
            </a:r>
            <a:endParaRPr lang="en-US" sz="13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46"/>
              </a:spcAft>
            </a:pPr>
            <a:r>
              <a:rPr lang="en-US" sz="1300" dirty="0">
                <a:solidFill>
                  <a:srgbClr val="231F20"/>
                </a:solidFill>
                <a:latin typeface="Calibri" panose="020F0502020204030204" pitchFamily="34" charset="0"/>
                <a:ea typeface="Calibri" panose="020F0502020204030204" pitchFamily="34" charset="0"/>
                <a:cs typeface="Times New Roman" panose="02020603050405020304" pitchFamily="18" charset="0"/>
              </a:rPr>
              <a:t>Contact your local community </a:t>
            </a:r>
            <a:r>
              <a:rPr lang="en-US" sz="1300" spc="-16" dirty="0">
                <a:solidFill>
                  <a:srgbClr val="231F20"/>
                </a:solidFill>
                <a:latin typeface="Calibri" panose="020F0502020204030204" pitchFamily="34" charset="0"/>
                <a:ea typeface="Calibri" panose="020F0502020204030204" pitchFamily="34" charset="0"/>
                <a:cs typeface="Times New Roman" panose="02020603050405020304" pitchFamily="18" charset="0"/>
              </a:rPr>
              <a:t>water </a:t>
            </a:r>
            <a:r>
              <a:rPr lang="en-US" sz="1300" dirty="0">
                <a:solidFill>
                  <a:srgbClr val="231F20"/>
                </a:solidFill>
                <a:latin typeface="Calibri" panose="020F0502020204030204" pitchFamily="34" charset="0"/>
                <a:ea typeface="Calibri" panose="020F0502020204030204" pitchFamily="34" charset="0"/>
                <a:cs typeface="Times New Roman" panose="02020603050405020304" pitchFamily="18" charset="0"/>
              </a:rPr>
              <a:t>system, or</a:t>
            </a:r>
            <a:endParaRPr lang="en-US" sz="1300" dirty="0">
              <a:latin typeface="Calibri" panose="020F0502020204030204" pitchFamily="34" charset="0"/>
              <a:ea typeface="Calibri" panose="020F0502020204030204" pitchFamily="34" charset="0"/>
              <a:cs typeface="Times New Roman" panose="02020603050405020304" pitchFamily="18" charset="0"/>
            </a:endParaRPr>
          </a:p>
          <a:p>
            <a:r>
              <a:rPr lang="en-US" sz="1300" dirty="0">
                <a:latin typeface="Calibri" panose="020F0502020204030204" pitchFamily="34" charset="0"/>
                <a:ea typeface="Calibri" panose="020F0502020204030204" pitchFamily="34" charset="0"/>
                <a:cs typeface="Times New Roman" panose="02020603050405020304" pitchFamily="18" charset="0"/>
              </a:rPr>
              <a:t>For a list of Certified Laboratories visit: </a:t>
            </a:r>
            <a:r>
              <a:rPr lang="en-US" sz="1300" dirty="0">
                <a:solidFill>
                  <a:srgbClr val="0563C1"/>
                </a:solidFill>
                <a:latin typeface="Palatino Linotype" panose="02040502050505030304" pitchFamily="18" charset="0"/>
                <a:ea typeface="Palatino Linotype" panose="02040502050505030304" pitchFamily="18" charset="0"/>
                <a:cs typeface="Palatino Linotype" panose="02040502050505030304" pitchFamily="18" charset="0"/>
                <a:hlinkClick r:id="rId4"/>
              </a:rPr>
              <a:t>http://www.epa.gov/dwlabcert/ contact-information-certification-programs-and- certified-laboratories-drinking-water </a:t>
            </a:r>
            <a:endParaRPr lang="en-US" dirty="0"/>
          </a:p>
          <a:p>
            <a:endParaRPr lang="en-US" dirty="0"/>
          </a:p>
        </p:txBody>
      </p:sp>
      <p:sp>
        <p:nvSpPr>
          <p:cNvPr id="4" name="Slide Number Placeholder 3"/>
          <p:cNvSpPr>
            <a:spLocks noGrp="1"/>
          </p:cNvSpPr>
          <p:nvPr>
            <p:ph type="sldNum" sz="quarter" idx="5"/>
          </p:nvPr>
        </p:nvSpPr>
        <p:spPr/>
        <p:txBody>
          <a:bodyPr/>
          <a:lstStyle/>
          <a:p>
            <a:fld id="{A41AFC40-C805-48A5-99A5-6B168DAB9FB8}" type="slidenum">
              <a:rPr lang="en-US" smtClean="0"/>
              <a:t>70</a:t>
            </a:fld>
            <a:endParaRPr lang="en-US"/>
          </a:p>
        </p:txBody>
      </p:sp>
    </p:spTree>
    <p:extLst>
      <p:ext uri="{BB962C8B-B14F-4D97-AF65-F5344CB8AC3E}">
        <p14:creationId xmlns:p14="http://schemas.microsoft.com/office/powerpoint/2010/main" val="180446867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Pets</a:t>
            </a:r>
            <a:r>
              <a:rPr lang="en-US" baseline="0" dirty="0"/>
              <a:t> are excellent companions and provide many opportunities for children to learn. However, animals can pass some diseases to people.  Follow these guidelines to reduce the risk of spreading disease.</a:t>
            </a:r>
            <a:endParaRPr lang="en-US" dirty="0"/>
          </a:p>
        </p:txBody>
      </p:sp>
      <p:sp>
        <p:nvSpPr>
          <p:cNvPr id="4" name="Slide Number Placeholder 3"/>
          <p:cNvSpPr>
            <a:spLocks noGrp="1"/>
          </p:cNvSpPr>
          <p:nvPr>
            <p:ph type="sldNum" sz="quarter" idx="10"/>
          </p:nvPr>
        </p:nvSpPr>
        <p:spPr/>
        <p:txBody>
          <a:bodyPr/>
          <a:lstStyle/>
          <a:p>
            <a:fld id="{A41AFC40-C805-48A5-99A5-6B168DAB9FB8}" type="slidenum">
              <a:rPr lang="en-US" smtClean="0"/>
              <a:t>71</a:t>
            </a:fld>
            <a:endParaRPr lang="en-US" dirty="0"/>
          </a:p>
        </p:txBody>
      </p:sp>
    </p:spTree>
    <p:extLst>
      <p:ext uri="{BB962C8B-B14F-4D97-AF65-F5344CB8AC3E}">
        <p14:creationId xmlns:p14="http://schemas.microsoft.com/office/powerpoint/2010/main" val="255365022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1AFC40-C805-48A5-99A5-6B168DAB9FB8}" type="slidenum">
              <a:rPr lang="en-US" smtClean="0"/>
              <a:t>72</a:t>
            </a:fld>
            <a:endParaRPr lang="en-US" dirty="0"/>
          </a:p>
        </p:txBody>
      </p:sp>
    </p:spTree>
    <p:extLst>
      <p:ext uri="{BB962C8B-B14F-4D97-AF65-F5344CB8AC3E}">
        <p14:creationId xmlns:p14="http://schemas.microsoft.com/office/powerpoint/2010/main" val="255365022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1AFC40-C805-48A5-99A5-6B168DAB9FB8}" type="slidenum">
              <a:rPr lang="en-US" smtClean="0"/>
              <a:t>73</a:t>
            </a:fld>
            <a:endParaRPr lang="en-US" dirty="0"/>
          </a:p>
        </p:txBody>
      </p:sp>
    </p:spTree>
    <p:extLst>
      <p:ext uri="{BB962C8B-B14F-4D97-AF65-F5344CB8AC3E}">
        <p14:creationId xmlns:p14="http://schemas.microsoft.com/office/powerpoint/2010/main" val="255365022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Pests can cause injury or spread</a:t>
            </a:r>
            <a:r>
              <a:rPr lang="en-US" baseline="0" dirty="0"/>
              <a:t> disease in child care environments.</a:t>
            </a:r>
            <a:endParaRPr lang="en-US" dirty="0"/>
          </a:p>
        </p:txBody>
      </p:sp>
      <p:sp>
        <p:nvSpPr>
          <p:cNvPr id="4" name="Slide Number Placeholder 3"/>
          <p:cNvSpPr>
            <a:spLocks noGrp="1"/>
          </p:cNvSpPr>
          <p:nvPr>
            <p:ph type="sldNum" sz="quarter" idx="10"/>
          </p:nvPr>
        </p:nvSpPr>
        <p:spPr/>
        <p:txBody>
          <a:bodyPr/>
          <a:lstStyle/>
          <a:p>
            <a:fld id="{A41AFC40-C805-48A5-99A5-6B168DAB9FB8}" type="slidenum">
              <a:rPr lang="en-US" smtClean="0"/>
              <a:t>74</a:t>
            </a:fld>
            <a:endParaRPr lang="en-US" dirty="0"/>
          </a:p>
        </p:txBody>
      </p:sp>
    </p:spTree>
    <p:extLst>
      <p:ext uri="{BB962C8B-B14F-4D97-AF65-F5344CB8AC3E}">
        <p14:creationId xmlns:p14="http://schemas.microsoft.com/office/powerpoint/2010/main" val="292200083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1AFC40-C805-48A5-99A5-6B168DAB9FB8}" type="slidenum">
              <a:rPr lang="en-US" smtClean="0"/>
              <a:t>75</a:t>
            </a:fld>
            <a:endParaRPr lang="en-US" dirty="0"/>
          </a:p>
        </p:txBody>
      </p:sp>
    </p:spTree>
    <p:extLst>
      <p:ext uri="{BB962C8B-B14F-4D97-AF65-F5344CB8AC3E}">
        <p14:creationId xmlns:p14="http://schemas.microsoft.com/office/powerpoint/2010/main" val="161226746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defTabSz="966499">
              <a:defRPr/>
            </a:pPr>
            <a:r>
              <a:rPr lang="en-US" dirty="0"/>
              <a:t>Training is required once a year for anyone applying pesticides in child care centers</a:t>
            </a:r>
            <a:r>
              <a:rPr lang="en-US" baseline="0" dirty="0"/>
              <a:t> by the Healthy Schools Act (HSA).  This includes antimicrobial pesticides (sanitizers and disinfectants).</a:t>
            </a:r>
          </a:p>
          <a:p>
            <a:pPr defTabSz="966499">
              <a:defRPr/>
            </a:pPr>
            <a:endParaRPr lang="en-US" baseline="0" dirty="0"/>
          </a:p>
          <a:p>
            <a:pPr defTabSz="966499">
              <a:defRPr/>
            </a:pPr>
            <a:r>
              <a:rPr lang="en-US" baseline="0" dirty="0"/>
              <a:t>This poster is on page 1.53 of the Trainer Guide, page 1.49 of the Student Handbook, and in the student handouts.</a:t>
            </a:r>
            <a:endParaRPr lang="en-US" dirty="0"/>
          </a:p>
          <a:p>
            <a:endParaRPr lang="en-US" dirty="0"/>
          </a:p>
        </p:txBody>
      </p:sp>
      <p:sp>
        <p:nvSpPr>
          <p:cNvPr id="4" name="Slide Number Placeholder 3"/>
          <p:cNvSpPr>
            <a:spLocks noGrp="1"/>
          </p:cNvSpPr>
          <p:nvPr>
            <p:ph type="sldNum" sz="quarter" idx="10"/>
          </p:nvPr>
        </p:nvSpPr>
        <p:spPr/>
        <p:txBody>
          <a:bodyPr/>
          <a:lstStyle/>
          <a:p>
            <a:fld id="{A41AFC40-C805-48A5-99A5-6B168DAB9FB8}" type="slidenum">
              <a:rPr lang="en-US" smtClean="0"/>
              <a:t>76</a:t>
            </a:fld>
            <a:endParaRPr lang="en-US" dirty="0"/>
          </a:p>
        </p:txBody>
      </p:sp>
    </p:spTree>
    <p:extLst>
      <p:ext uri="{BB962C8B-B14F-4D97-AF65-F5344CB8AC3E}">
        <p14:creationId xmlns:p14="http://schemas.microsoft.com/office/powerpoint/2010/main" val="411473144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defTabSz="966499">
              <a:defRPr/>
            </a:pPr>
            <a:r>
              <a:rPr lang="en-US" sz="1300" dirty="0"/>
              <a:t>Children enjoy and learn from sand play. Yet a sand box can be a health and safety hazard.</a:t>
            </a:r>
          </a:p>
          <a:p>
            <a:endParaRPr lang="en-US" dirty="0"/>
          </a:p>
        </p:txBody>
      </p:sp>
      <p:sp>
        <p:nvSpPr>
          <p:cNvPr id="4" name="Slide Number Placeholder 3"/>
          <p:cNvSpPr>
            <a:spLocks noGrp="1"/>
          </p:cNvSpPr>
          <p:nvPr>
            <p:ph type="sldNum" sz="quarter" idx="10"/>
          </p:nvPr>
        </p:nvSpPr>
        <p:spPr/>
        <p:txBody>
          <a:bodyPr/>
          <a:lstStyle/>
          <a:p>
            <a:fld id="{A41AFC40-C805-48A5-99A5-6B168DAB9FB8}" type="slidenum">
              <a:rPr lang="en-US" smtClean="0"/>
              <a:t>77</a:t>
            </a:fld>
            <a:endParaRPr lang="en-US" dirty="0"/>
          </a:p>
        </p:txBody>
      </p:sp>
    </p:spTree>
    <p:extLst>
      <p:ext uri="{BB962C8B-B14F-4D97-AF65-F5344CB8AC3E}">
        <p14:creationId xmlns:p14="http://schemas.microsoft.com/office/powerpoint/2010/main" val="351987333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defTabSz="966499">
              <a:defRPr/>
            </a:pPr>
            <a:r>
              <a:rPr lang="en-US" sz="1300" dirty="0"/>
              <a:t>What is a policy?  A way to improve communication, provide guidance, and ensure fairness.  Sometimes policies are the law, as in licensing regulations, and sometimes policies are based on “best practices.” All policies need to be communicated at the time of enrollment and as needed thereafter. </a:t>
            </a:r>
          </a:p>
          <a:p>
            <a:pPr defTabSz="966499">
              <a:defRPr/>
            </a:pPr>
            <a:endParaRPr lang="en-US" sz="1300" dirty="0"/>
          </a:p>
          <a:p>
            <a:pPr defTabSz="966499">
              <a:defRPr/>
            </a:pPr>
            <a:r>
              <a:rPr lang="en-US" sz="1300" dirty="0"/>
              <a:t>Ask attendees to list some of the preventive health topics needing clear, written policies.</a:t>
            </a:r>
            <a:endParaRPr lang="en-US" dirty="0"/>
          </a:p>
          <a:p>
            <a:endParaRPr lang="en-US" b="1" dirty="0"/>
          </a:p>
        </p:txBody>
      </p:sp>
      <p:sp>
        <p:nvSpPr>
          <p:cNvPr id="4" name="Slide Number Placeholder 3"/>
          <p:cNvSpPr>
            <a:spLocks noGrp="1"/>
          </p:cNvSpPr>
          <p:nvPr>
            <p:ph type="sldNum" sz="quarter" idx="10"/>
          </p:nvPr>
        </p:nvSpPr>
        <p:spPr/>
        <p:txBody>
          <a:bodyPr/>
          <a:lstStyle/>
          <a:p>
            <a:fld id="{A41AFC40-C805-48A5-99A5-6B168DAB9FB8}" type="slidenum">
              <a:rPr lang="en-US" smtClean="0"/>
              <a:t>78</a:t>
            </a:fld>
            <a:endParaRPr lang="en-US" dirty="0"/>
          </a:p>
        </p:txBody>
      </p:sp>
    </p:spTree>
    <p:extLst>
      <p:ext uri="{BB962C8B-B14F-4D97-AF65-F5344CB8AC3E}">
        <p14:creationId xmlns:p14="http://schemas.microsoft.com/office/powerpoint/2010/main" val="65862368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1AFC40-C805-48A5-99A5-6B168DAB9FB8}" type="slidenum">
              <a:rPr lang="en-US" smtClean="0"/>
              <a:t>79</a:t>
            </a:fld>
            <a:endParaRPr lang="en-US" dirty="0"/>
          </a:p>
        </p:txBody>
      </p:sp>
    </p:spTree>
    <p:extLst>
      <p:ext uri="{BB962C8B-B14F-4D97-AF65-F5344CB8AC3E}">
        <p14:creationId xmlns:p14="http://schemas.microsoft.com/office/powerpoint/2010/main" val="23426920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“Route</a:t>
            </a:r>
            <a:r>
              <a:rPr lang="en-US" baseline="0" dirty="0"/>
              <a:t> of transmission” means the way germs move from one person to another.</a:t>
            </a:r>
            <a:endParaRPr lang="en-US" dirty="0"/>
          </a:p>
        </p:txBody>
      </p:sp>
      <p:sp>
        <p:nvSpPr>
          <p:cNvPr id="4" name="Slide Number Placeholder 3"/>
          <p:cNvSpPr>
            <a:spLocks noGrp="1"/>
          </p:cNvSpPr>
          <p:nvPr>
            <p:ph type="sldNum" sz="quarter" idx="10"/>
          </p:nvPr>
        </p:nvSpPr>
        <p:spPr/>
        <p:txBody>
          <a:bodyPr/>
          <a:lstStyle/>
          <a:p>
            <a:fld id="{16978524-E623-4D6E-B8DC-FF35E837A3FA}" type="slidenum">
              <a:rPr lang="en-US" smtClean="0"/>
              <a:t>8</a:t>
            </a:fld>
            <a:endParaRPr lang="en-US" dirty="0"/>
          </a:p>
        </p:txBody>
      </p:sp>
    </p:spTree>
    <p:extLst>
      <p:ext uri="{BB962C8B-B14F-4D97-AF65-F5344CB8AC3E}">
        <p14:creationId xmlns:p14="http://schemas.microsoft.com/office/powerpoint/2010/main" val="105455482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1AFC40-C805-48A5-99A5-6B168DAB9FB8}" type="slidenum">
              <a:rPr lang="en-US" smtClean="0"/>
              <a:t>80</a:t>
            </a:fld>
            <a:endParaRPr lang="en-US" dirty="0"/>
          </a:p>
        </p:txBody>
      </p:sp>
    </p:spTree>
    <p:extLst>
      <p:ext uri="{BB962C8B-B14F-4D97-AF65-F5344CB8AC3E}">
        <p14:creationId xmlns:p14="http://schemas.microsoft.com/office/powerpoint/2010/main" val="342368965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It’s important to have a health history and emergency information</a:t>
            </a:r>
            <a:r>
              <a:rPr lang="en-US" baseline="0" dirty="0"/>
              <a:t> for each child.  You will need to have information on immunization, health insurance, any and any other special health needs a child might have, such as allergies, asthma, or medications. Licensing forms will help you collect the information.</a:t>
            </a:r>
          </a:p>
          <a:p>
            <a:r>
              <a:rPr lang="en-US" baseline="0" dirty="0"/>
              <a:t>If a child has special health needs, you will need to work with the family and health care provider to develop a written care plan.</a:t>
            </a:r>
          </a:p>
          <a:p>
            <a:r>
              <a:rPr lang="en-US" baseline="0" dirty="0"/>
              <a:t>And be sure emergency contact information is kept up to date.</a:t>
            </a:r>
            <a:endParaRPr lang="en-US" dirty="0"/>
          </a:p>
        </p:txBody>
      </p:sp>
      <p:sp>
        <p:nvSpPr>
          <p:cNvPr id="4" name="Slide Number Placeholder 3"/>
          <p:cNvSpPr>
            <a:spLocks noGrp="1"/>
          </p:cNvSpPr>
          <p:nvPr>
            <p:ph type="sldNum" sz="quarter" idx="10"/>
          </p:nvPr>
        </p:nvSpPr>
        <p:spPr/>
        <p:txBody>
          <a:bodyPr/>
          <a:lstStyle/>
          <a:p>
            <a:fld id="{A41AFC40-C805-48A5-99A5-6B168DAB9FB8}" type="slidenum">
              <a:rPr lang="en-US" smtClean="0"/>
              <a:t>81</a:t>
            </a:fld>
            <a:endParaRPr lang="en-US" dirty="0"/>
          </a:p>
        </p:txBody>
      </p:sp>
    </p:spTree>
    <p:extLst>
      <p:ext uri="{BB962C8B-B14F-4D97-AF65-F5344CB8AC3E}">
        <p14:creationId xmlns:p14="http://schemas.microsoft.com/office/powerpoint/2010/main" val="394704259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Immunization is an</a:t>
            </a:r>
            <a:r>
              <a:rPr lang="en-US" baseline="0" dirty="0"/>
              <a:t> important way to decrease the risk of spreading serious illnesses among children. Immunization is required for entry into licensed children care by law. </a:t>
            </a:r>
            <a:r>
              <a:rPr lang="en-US" dirty="0"/>
              <a:t>Parents or guardians of students in any school or child care facility,</a:t>
            </a:r>
            <a:r>
              <a:rPr lang="en-US" baseline="0" dirty="0"/>
              <a:t> whether public or private, are no longer allowed to submit a personal beliefs exemption to a currently-required vaccine.</a:t>
            </a:r>
            <a:endParaRPr lang="en-US" dirty="0"/>
          </a:p>
        </p:txBody>
      </p:sp>
      <p:sp>
        <p:nvSpPr>
          <p:cNvPr id="4" name="Slide Number Placeholder 3"/>
          <p:cNvSpPr>
            <a:spLocks noGrp="1"/>
          </p:cNvSpPr>
          <p:nvPr>
            <p:ph type="sldNum" sz="quarter" idx="10"/>
          </p:nvPr>
        </p:nvSpPr>
        <p:spPr/>
        <p:txBody>
          <a:bodyPr/>
          <a:lstStyle/>
          <a:p>
            <a:fld id="{A41AFC40-C805-48A5-99A5-6B168DAB9FB8}" type="slidenum">
              <a:rPr lang="en-US" smtClean="0"/>
              <a:t>82</a:t>
            </a:fld>
            <a:endParaRPr lang="en-US" dirty="0"/>
          </a:p>
        </p:txBody>
      </p:sp>
    </p:spTree>
    <p:extLst>
      <p:ext uri="{BB962C8B-B14F-4D97-AF65-F5344CB8AC3E}">
        <p14:creationId xmlns:p14="http://schemas.microsoft.com/office/powerpoint/2010/main" val="238568347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This form is on page 1.72 of Trainer Guide, page 1.66 of Student handbook</a:t>
            </a:r>
          </a:p>
        </p:txBody>
      </p:sp>
      <p:sp>
        <p:nvSpPr>
          <p:cNvPr id="4" name="Slide Number Placeholder 3"/>
          <p:cNvSpPr>
            <a:spLocks noGrp="1"/>
          </p:cNvSpPr>
          <p:nvPr>
            <p:ph type="sldNum" sz="quarter" idx="10"/>
          </p:nvPr>
        </p:nvSpPr>
        <p:spPr/>
        <p:txBody>
          <a:bodyPr/>
          <a:lstStyle/>
          <a:p>
            <a:fld id="{A41AFC40-C805-48A5-99A5-6B168DAB9FB8}" type="slidenum">
              <a:rPr lang="en-US" smtClean="0"/>
              <a:t>83</a:t>
            </a:fld>
            <a:endParaRPr lang="en-US" dirty="0"/>
          </a:p>
        </p:txBody>
      </p:sp>
    </p:spTree>
    <p:extLst>
      <p:ext uri="{BB962C8B-B14F-4D97-AF65-F5344CB8AC3E}">
        <p14:creationId xmlns:p14="http://schemas.microsoft.com/office/powerpoint/2010/main" val="2150038568"/>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293" rtl="0" eaLnBrk="1" fontAlgn="auto" latinLnBrk="0" hangingPunct="1">
              <a:lnSpc>
                <a:spcPct val="100000"/>
              </a:lnSpc>
              <a:spcBef>
                <a:spcPts val="0"/>
              </a:spcBef>
              <a:spcAft>
                <a:spcPts val="0"/>
              </a:spcAft>
              <a:buClrTx/>
              <a:buSzTx/>
              <a:buFontTx/>
              <a:buNone/>
              <a:tabLst/>
              <a:defRPr/>
            </a:pPr>
            <a:r>
              <a:rPr lang="en-US" dirty="0"/>
              <a:t>This form is on page 1.70-1.71 of Trainer Guide, page 1.64-1.65 of Student handbook</a:t>
            </a:r>
          </a:p>
          <a:p>
            <a:endParaRPr lang="en-US" dirty="0"/>
          </a:p>
        </p:txBody>
      </p:sp>
      <p:sp>
        <p:nvSpPr>
          <p:cNvPr id="4" name="Slide Number Placeholder 3"/>
          <p:cNvSpPr>
            <a:spLocks noGrp="1"/>
          </p:cNvSpPr>
          <p:nvPr>
            <p:ph type="sldNum" sz="quarter" idx="5"/>
          </p:nvPr>
        </p:nvSpPr>
        <p:spPr/>
        <p:txBody>
          <a:bodyPr/>
          <a:lstStyle/>
          <a:p>
            <a:fld id="{A41AFC40-C805-48A5-99A5-6B168DAB9FB8}" type="slidenum">
              <a:rPr lang="en-US" smtClean="0"/>
              <a:t>84</a:t>
            </a:fld>
            <a:endParaRPr lang="en-US" dirty="0"/>
          </a:p>
        </p:txBody>
      </p:sp>
    </p:spTree>
    <p:extLst>
      <p:ext uri="{BB962C8B-B14F-4D97-AF65-F5344CB8AC3E}">
        <p14:creationId xmlns:p14="http://schemas.microsoft.com/office/powerpoint/2010/main" val="1112308060"/>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1AFC40-C805-48A5-99A5-6B168DAB9FB8}" type="slidenum">
              <a:rPr lang="en-US" smtClean="0"/>
              <a:t>85</a:t>
            </a:fld>
            <a:endParaRPr lang="en-US" dirty="0"/>
          </a:p>
        </p:txBody>
      </p:sp>
    </p:spTree>
    <p:extLst>
      <p:ext uri="{BB962C8B-B14F-4D97-AF65-F5344CB8AC3E}">
        <p14:creationId xmlns:p14="http://schemas.microsoft.com/office/powerpoint/2010/main" val="736212803"/>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41AFC40-C805-48A5-99A5-6B168DAB9FB8}" type="slidenum">
              <a:rPr lang="en-US" smtClean="0"/>
              <a:t>86</a:t>
            </a:fld>
            <a:endParaRPr lang="en-US" dirty="0"/>
          </a:p>
        </p:txBody>
      </p:sp>
    </p:spTree>
    <p:extLst>
      <p:ext uri="{BB962C8B-B14F-4D97-AF65-F5344CB8AC3E}">
        <p14:creationId xmlns:p14="http://schemas.microsoft.com/office/powerpoint/2010/main" val="3763736621"/>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three CCHP Immunization Requirements videos:</a:t>
            </a:r>
          </a:p>
          <a:p>
            <a:pPr marL="228600" indent="-228600">
              <a:buFont typeface="+mj-lt"/>
              <a:buAutoNum type="arabicPeriod"/>
            </a:pPr>
            <a:r>
              <a:rPr lang="en-US" dirty="0"/>
              <a:t>Copying to the Blue Card</a:t>
            </a:r>
          </a:p>
          <a:p>
            <a:pPr marL="228600" indent="-228600">
              <a:buFont typeface="+mj-lt"/>
              <a:buAutoNum type="arabicPeriod"/>
            </a:pPr>
            <a:r>
              <a:rPr lang="en-US" dirty="0"/>
              <a:t>Windows for Immunization</a:t>
            </a:r>
          </a:p>
          <a:p>
            <a:pPr marL="228600" indent="-228600">
              <a:buFont typeface="+mj-lt"/>
              <a:buAutoNum type="arabicPeriod"/>
            </a:pPr>
            <a:r>
              <a:rPr lang="en-US" dirty="0"/>
              <a:t>Conditional Admission</a:t>
            </a:r>
          </a:p>
          <a:p>
            <a:pPr marL="0" indent="0">
              <a:buFont typeface="+mj-lt"/>
              <a:buNone/>
            </a:pPr>
            <a:endParaRPr lang="en-US" dirty="0"/>
          </a:p>
        </p:txBody>
      </p:sp>
      <p:sp>
        <p:nvSpPr>
          <p:cNvPr id="4" name="Slide Number Placeholder 3"/>
          <p:cNvSpPr>
            <a:spLocks noGrp="1"/>
          </p:cNvSpPr>
          <p:nvPr>
            <p:ph type="sldNum" sz="quarter" idx="5"/>
          </p:nvPr>
        </p:nvSpPr>
        <p:spPr/>
        <p:txBody>
          <a:bodyPr/>
          <a:lstStyle/>
          <a:p>
            <a:fld id="{A41AFC40-C805-48A5-99A5-6B168DAB9FB8}" type="slidenum">
              <a:rPr lang="en-US" smtClean="0"/>
              <a:t>87</a:t>
            </a:fld>
            <a:endParaRPr lang="en-US" dirty="0"/>
          </a:p>
        </p:txBody>
      </p:sp>
    </p:spTree>
    <p:extLst>
      <p:ext uri="{BB962C8B-B14F-4D97-AF65-F5344CB8AC3E}">
        <p14:creationId xmlns:p14="http://schemas.microsoft.com/office/powerpoint/2010/main" val="4110755474"/>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1AFC40-C805-48A5-99A5-6B168DAB9FB8}" type="slidenum">
              <a:rPr lang="en-US" smtClean="0"/>
              <a:t>88</a:t>
            </a:fld>
            <a:endParaRPr lang="en-US" dirty="0"/>
          </a:p>
        </p:txBody>
      </p:sp>
    </p:spTree>
    <p:extLst>
      <p:ext uri="{BB962C8B-B14F-4D97-AF65-F5344CB8AC3E}">
        <p14:creationId xmlns:p14="http://schemas.microsoft.com/office/powerpoint/2010/main" val="1540062578"/>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By law these records can only be shared with staff who need the information in order to do their job. See the handout Maintaining Confidentiality in Child Care Settings. </a:t>
            </a:r>
          </a:p>
        </p:txBody>
      </p:sp>
      <p:sp>
        <p:nvSpPr>
          <p:cNvPr id="4" name="Slide Number Placeholder 3"/>
          <p:cNvSpPr>
            <a:spLocks noGrp="1"/>
          </p:cNvSpPr>
          <p:nvPr>
            <p:ph type="sldNum" sz="quarter" idx="10"/>
          </p:nvPr>
        </p:nvSpPr>
        <p:spPr/>
        <p:txBody>
          <a:bodyPr/>
          <a:lstStyle/>
          <a:p>
            <a:fld id="{A41AFC40-C805-48A5-99A5-6B168DAB9FB8}" type="slidenum">
              <a:rPr lang="en-US" smtClean="0"/>
              <a:t>89</a:t>
            </a:fld>
            <a:endParaRPr lang="en-US" dirty="0"/>
          </a:p>
        </p:txBody>
      </p:sp>
    </p:spTree>
    <p:extLst>
      <p:ext uri="{BB962C8B-B14F-4D97-AF65-F5344CB8AC3E}">
        <p14:creationId xmlns:p14="http://schemas.microsoft.com/office/powerpoint/2010/main" val="8120038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41AFC40-C805-48A5-99A5-6B168DAB9FB8}" type="slidenum">
              <a:rPr lang="en-US" smtClean="0"/>
              <a:t>9</a:t>
            </a:fld>
            <a:endParaRPr lang="en-US" dirty="0"/>
          </a:p>
        </p:txBody>
      </p:sp>
    </p:spTree>
    <p:extLst>
      <p:ext uri="{BB962C8B-B14F-4D97-AF65-F5344CB8AC3E}">
        <p14:creationId xmlns:p14="http://schemas.microsoft.com/office/powerpoint/2010/main" val="3652535905"/>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1AFC40-C805-48A5-99A5-6B168DAB9FB8}" type="slidenum">
              <a:rPr lang="en-US" smtClean="0"/>
              <a:t>90</a:t>
            </a:fld>
            <a:endParaRPr lang="en-US" dirty="0"/>
          </a:p>
        </p:txBody>
      </p:sp>
    </p:spTree>
    <p:extLst>
      <p:ext uri="{BB962C8B-B14F-4D97-AF65-F5344CB8AC3E}">
        <p14:creationId xmlns:p14="http://schemas.microsoft.com/office/powerpoint/2010/main" val="3129818677"/>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Refer to Health and Safety Note: Excluding Children</a:t>
            </a:r>
            <a:r>
              <a:rPr lang="en-US" baseline="0" dirty="0"/>
              <a:t> Due to Illness. </a:t>
            </a:r>
          </a:p>
          <a:p>
            <a:pPr defTabSz="966499">
              <a:defRPr/>
            </a:pPr>
            <a:endParaRPr lang="en-US" sz="1200" dirty="0">
              <a:latin typeface="Calibri" panose="020F0502020204030204" pitchFamily="34" charset="0"/>
              <a:ea typeface="Calibri" panose="020F0502020204030204" pitchFamily="34" charset="0"/>
              <a:cs typeface="Times New Roman" panose="02020603050405020304" pitchFamily="18" charset="0"/>
            </a:endParaRPr>
          </a:p>
          <a:p>
            <a:pPr defTabSz="966499">
              <a:defRPr/>
            </a:pPr>
            <a:r>
              <a:rPr lang="en-US" sz="1200" dirty="0">
                <a:latin typeface="+mj-lt"/>
                <a:ea typeface="Times New Roman" panose="02020603050405020304" pitchFamily="18" charset="0"/>
                <a:cs typeface="Calibri" panose="020F0502020204030204" pitchFamily="34" charset="0"/>
              </a:rPr>
              <a:t>Any child who does not feel well enough to participate, no matter what the cause, should stay home.</a:t>
            </a:r>
            <a:endParaRPr lang="en-US" sz="1200" dirty="0">
              <a:latin typeface="+mj-lt"/>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A41AFC40-C805-48A5-99A5-6B168DAB9FB8}" type="slidenum">
              <a:rPr lang="en-US" smtClean="0"/>
              <a:t>91</a:t>
            </a:fld>
            <a:endParaRPr lang="en-US" dirty="0"/>
          </a:p>
        </p:txBody>
      </p:sp>
    </p:spTree>
    <p:extLst>
      <p:ext uri="{BB962C8B-B14F-4D97-AF65-F5344CB8AC3E}">
        <p14:creationId xmlns:p14="http://schemas.microsoft.com/office/powerpoint/2010/main" val="2459405288"/>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Or if they meet other exclusion criteria on previous slide.</a:t>
            </a:r>
          </a:p>
        </p:txBody>
      </p:sp>
      <p:sp>
        <p:nvSpPr>
          <p:cNvPr id="4" name="Slide Number Placeholder 3"/>
          <p:cNvSpPr>
            <a:spLocks noGrp="1"/>
          </p:cNvSpPr>
          <p:nvPr>
            <p:ph type="sldNum" sz="quarter" idx="10"/>
          </p:nvPr>
        </p:nvSpPr>
        <p:spPr/>
        <p:txBody>
          <a:bodyPr/>
          <a:lstStyle/>
          <a:p>
            <a:fld id="{A41AFC40-C805-48A5-99A5-6B168DAB9FB8}" type="slidenum">
              <a:rPr lang="en-US" smtClean="0"/>
              <a:t>92</a:t>
            </a:fld>
            <a:endParaRPr lang="en-US" dirty="0"/>
          </a:p>
        </p:txBody>
      </p:sp>
    </p:spTree>
    <p:extLst>
      <p:ext uri="{BB962C8B-B14F-4D97-AF65-F5344CB8AC3E}">
        <p14:creationId xmlns:p14="http://schemas.microsoft.com/office/powerpoint/2010/main" val="3646088671"/>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1AFC40-C805-48A5-99A5-6B168DAB9FB8}" type="slidenum">
              <a:rPr lang="en-US" smtClean="0"/>
              <a:t>93</a:t>
            </a:fld>
            <a:endParaRPr lang="en-US" dirty="0"/>
          </a:p>
        </p:txBody>
      </p:sp>
    </p:spTree>
    <p:extLst>
      <p:ext uri="{BB962C8B-B14F-4D97-AF65-F5344CB8AC3E}">
        <p14:creationId xmlns:p14="http://schemas.microsoft.com/office/powerpoint/2010/main" val="1136149523"/>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Discuss</a:t>
            </a:r>
            <a:r>
              <a:rPr lang="en-US" baseline="0" dirty="0"/>
              <a:t> how this might be different in a pandemic.</a:t>
            </a:r>
            <a:endParaRPr lang="en-US" dirty="0"/>
          </a:p>
        </p:txBody>
      </p:sp>
      <p:sp>
        <p:nvSpPr>
          <p:cNvPr id="4" name="Slide Number Placeholder 3"/>
          <p:cNvSpPr>
            <a:spLocks noGrp="1"/>
          </p:cNvSpPr>
          <p:nvPr>
            <p:ph type="sldNum" sz="quarter" idx="10"/>
          </p:nvPr>
        </p:nvSpPr>
        <p:spPr/>
        <p:txBody>
          <a:bodyPr/>
          <a:lstStyle/>
          <a:p>
            <a:fld id="{A41AFC40-C805-48A5-99A5-6B168DAB9FB8}" type="slidenum">
              <a:rPr lang="en-US" smtClean="0"/>
              <a:t>94</a:t>
            </a:fld>
            <a:endParaRPr lang="en-US" dirty="0"/>
          </a:p>
        </p:txBody>
      </p:sp>
    </p:spTree>
    <p:extLst>
      <p:ext uri="{BB962C8B-B14F-4D97-AF65-F5344CB8AC3E}">
        <p14:creationId xmlns:p14="http://schemas.microsoft.com/office/powerpoint/2010/main" val="1776178757"/>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sz="1300" dirty="0"/>
              <a:t>A person may not be employed or volunteer at a child care center or a family child care home unless he or she has been immunized. In order to qualify for an exemption, a person must submit one of the following to the child care center or family child care home: a determination by a licensed physician, in writing, that immunization is not safe for them because of their physical condition or medical circumstances; or a determination by a licensed physician, in writing, that they have evidence of current immunity; or in regard to the influenza vaccine only, a signed declaration that he or she has declined the vaccine. Check with you local public health department for more details and information about how to get immunized.</a:t>
            </a:r>
          </a:p>
          <a:p>
            <a:r>
              <a:rPr lang="en-US" sz="1300" dirty="0"/>
              <a:t> </a:t>
            </a:r>
          </a:p>
          <a:p>
            <a:endParaRPr lang="en-US" dirty="0"/>
          </a:p>
        </p:txBody>
      </p:sp>
      <p:sp>
        <p:nvSpPr>
          <p:cNvPr id="4" name="Slide Number Placeholder 3"/>
          <p:cNvSpPr>
            <a:spLocks noGrp="1"/>
          </p:cNvSpPr>
          <p:nvPr>
            <p:ph type="sldNum" sz="quarter" idx="10"/>
          </p:nvPr>
        </p:nvSpPr>
        <p:spPr/>
        <p:txBody>
          <a:bodyPr/>
          <a:lstStyle/>
          <a:p>
            <a:fld id="{A41AFC40-C805-48A5-99A5-6B168DAB9FB8}" type="slidenum">
              <a:rPr lang="en-US" smtClean="0"/>
              <a:t>95</a:t>
            </a:fld>
            <a:endParaRPr lang="en-US" dirty="0"/>
          </a:p>
        </p:txBody>
      </p:sp>
    </p:spTree>
    <p:extLst>
      <p:ext uri="{BB962C8B-B14F-4D97-AF65-F5344CB8AC3E}">
        <p14:creationId xmlns:p14="http://schemas.microsoft.com/office/powerpoint/2010/main" val="1904990448"/>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defTabSz="966499">
              <a:defRPr/>
            </a:pPr>
            <a:r>
              <a:rPr lang="en-US" dirty="0"/>
              <a:t>Unfortunately, many caregivers neglect their own health in order to focus on the needs of children. Make staff health a priority. </a:t>
            </a:r>
          </a:p>
          <a:p>
            <a:endParaRPr lang="en-US" dirty="0"/>
          </a:p>
        </p:txBody>
      </p:sp>
      <p:sp>
        <p:nvSpPr>
          <p:cNvPr id="4" name="Slide Number Placeholder 3"/>
          <p:cNvSpPr>
            <a:spLocks noGrp="1"/>
          </p:cNvSpPr>
          <p:nvPr>
            <p:ph type="sldNum" sz="quarter" idx="10"/>
          </p:nvPr>
        </p:nvSpPr>
        <p:spPr/>
        <p:txBody>
          <a:bodyPr/>
          <a:lstStyle/>
          <a:p>
            <a:fld id="{A41AFC40-C805-48A5-99A5-6B168DAB9FB8}" type="slidenum">
              <a:rPr lang="en-US" smtClean="0"/>
              <a:t>96</a:t>
            </a:fld>
            <a:endParaRPr lang="en-US" dirty="0"/>
          </a:p>
        </p:txBody>
      </p:sp>
    </p:spTree>
    <p:extLst>
      <p:ext uri="{BB962C8B-B14F-4D97-AF65-F5344CB8AC3E}">
        <p14:creationId xmlns:p14="http://schemas.microsoft.com/office/powerpoint/2010/main" val="3781820662"/>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1AFC40-C805-48A5-99A5-6B168DAB9FB8}" type="slidenum">
              <a:rPr lang="en-US" smtClean="0"/>
              <a:t>97</a:t>
            </a:fld>
            <a:endParaRPr lang="en-US" dirty="0"/>
          </a:p>
        </p:txBody>
      </p:sp>
    </p:spTree>
    <p:extLst>
      <p:ext uri="{BB962C8B-B14F-4D97-AF65-F5344CB8AC3E}">
        <p14:creationId xmlns:p14="http://schemas.microsoft.com/office/powerpoint/2010/main" val="845804294"/>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defTabSz="966499">
              <a:defRPr/>
            </a:pPr>
            <a:r>
              <a:rPr lang="en-US" sz="1300" dirty="0"/>
              <a:t>Assure parents that are working in the best interest of the children. Communicate in the primary language of the parent (when possible) and without judgement. </a:t>
            </a:r>
          </a:p>
          <a:p>
            <a:endParaRPr lang="en-US" dirty="0"/>
          </a:p>
          <a:p>
            <a:endParaRPr lang="en-US" sz="1300" dirty="0"/>
          </a:p>
          <a:p>
            <a:endParaRPr lang="en-US" sz="1300" b="1" i="1" dirty="0"/>
          </a:p>
        </p:txBody>
      </p:sp>
      <p:sp>
        <p:nvSpPr>
          <p:cNvPr id="4" name="Slide Number Placeholder 3"/>
          <p:cNvSpPr>
            <a:spLocks noGrp="1"/>
          </p:cNvSpPr>
          <p:nvPr>
            <p:ph type="sldNum" sz="quarter" idx="10"/>
          </p:nvPr>
        </p:nvSpPr>
        <p:spPr/>
        <p:txBody>
          <a:bodyPr/>
          <a:lstStyle/>
          <a:p>
            <a:fld id="{A41AFC40-C805-48A5-99A5-6B168DAB9FB8}" type="slidenum">
              <a:rPr lang="en-US" smtClean="0"/>
              <a:t>98</a:t>
            </a:fld>
            <a:endParaRPr lang="en-US" dirty="0"/>
          </a:p>
        </p:txBody>
      </p:sp>
    </p:spTree>
    <p:extLst>
      <p:ext uri="{BB962C8B-B14F-4D97-AF65-F5344CB8AC3E}">
        <p14:creationId xmlns:p14="http://schemas.microsoft.com/office/powerpoint/2010/main" val="3675851767"/>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sz="1300" dirty="0"/>
              <a:t>The purpose of your communication is to share your specific observations about a child (and perhaps some information about your program) and to get an opinion about the child’s condition, as well as recommendations on when a child can return to care. Because of confidentiality laws, health care providers will not be able to discuss a child’s health with you unless they have a signed consent form from the parent.</a:t>
            </a:r>
          </a:p>
          <a:p>
            <a:r>
              <a:rPr lang="en-US" sz="1300" dirty="0"/>
              <a:t> </a:t>
            </a:r>
          </a:p>
          <a:p>
            <a:endParaRPr lang="en-US" dirty="0"/>
          </a:p>
        </p:txBody>
      </p:sp>
      <p:sp>
        <p:nvSpPr>
          <p:cNvPr id="4" name="Slide Number Placeholder 3"/>
          <p:cNvSpPr>
            <a:spLocks noGrp="1"/>
          </p:cNvSpPr>
          <p:nvPr>
            <p:ph type="sldNum" sz="quarter" idx="10"/>
          </p:nvPr>
        </p:nvSpPr>
        <p:spPr/>
        <p:txBody>
          <a:bodyPr/>
          <a:lstStyle/>
          <a:p>
            <a:fld id="{A41AFC40-C805-48A5-99A5-6B168DAB9FB8}" type="slidenum">
              <a:rPr lang="en-US" smtClean="0"/>
              <a:t>99</a:t>
            </a:fld>
            <a:endParaRPr lang="en-US" dirty="0"/>
          </a:p>
        </p:txBody>
      </p:sp>
    </p:spTree>
    <p:extLst>
      <p:ext uri="{BB962C8B-B14F-4D97-AF65-F5344CB8AC3E}">
        <p14:creationId xmlns:p14="http://schemas.microsoft.com/office/powerpoint/2010/main" val="315424088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xml"/></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6.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7.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2.xml"/><Relationship Id="rId1" Type="http://schemas.openxmlformats.org/officeDocument/2006/relationships/tags" Target="../tags/tag8.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9.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0.xml"/></Relationships>
</file>

<file path=ppt/slideLayouts/_rels/slideLayout2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custDataLst>
      <p:tags r:id="rId1"/>
    </p:custDataLst>
    <p:extLst>
      <p:ext uri="{BB962C8B-B14F-4D97-AF65-F5344CB8AC3E}">
        <p14:creationId xmlns:p14="http://schemas.microsoft.com/office/powerpoint/2010/main" val="38721063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913214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119592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hasCustomPrompt="1"/>
          </p:nvPr>
        </p:nvSpPr>
        <p:spPr>
          <a:xfrm>
            <a:off x="1828800" y="3886200"/>
            <a:ext cx="8534400" cy="1752600"/>
          </a:xfrm>
        </p:spPr>
        <p:txBody>
          <a:bodyPr/>
          <a:lstStyle>
            <a:lvl1pPr marL="0" indent="0" algn="ctr">
              <a:buNone/>
              <a:defRPr>
                <a:solidFill>
                  <a:schemeClr val="tx1">
                    <a:tint val="75000"/>
                  </a:schemeClr>
                </a:solidFill>
              </a:defRPr>
            </a:lvl1pPr>
            <a:lvl2pPr marL="457146" indent="0" algn="ctr">
              <a:buNone/>
              <a:defRPr>
                <a:solidFill>
                  <a:schemeClr val="tx1">
                    <a:tint val="75000"/>
                  </a:schemeClr>
                </a:solidFill>
              </a:defRPr>
            </a:lvl2pPr>
            <a:lvl3pPr marL="914293" indent="0" algn="ctr">
              <a:buNone/>
              <a:defRPr>
                <a:solidFill>
                  <a:schemeClr val="tx1">
                    <a:tint val="75000"/>
                  </a:schemeClr>
                </a:solidFill>
              </a:defRPr>
            </a:lvl3pPr>
            <a:lvl4pPr marL="1371440" indent="0" algn="ctr">
              <a:buNone/>
              <a:defRPr>
                <a:solidFill>
                  <a:schemeClr val="tx1">
                    <a:tint val="75000"/>
                  </a:schemeClr>
                </a:solidFill>
              </a:defRPr>
            </a:lvl4pPr>
            <a:lvl5pPr marL="1828586" indent="0" algn="ctr">
              <a:buNone/>
              <a:defRPr>
                <a:solidFill>
                  <a:schemeClr val="tx1">
                    <a:tint val="75000"/>
                  </a:schemeClr>
                </a:solidFill>
              </a:defRPr>
            </a:lvl5pPr>
            <a:lvl6pPr marL="2285733" indent="0" algn="ctr">
              <a:buNone/>
              <a:defRPr>
                <a:solidFill>
                  <a:schemeClr val="tx1">
                    <a:tint val="75000"/>
                  </a:schemeClr>
                </a:solidFill>
              </a:defRPr>
            </a:lvl6pPr>
            <a:lvl7pPr marL="2742879" indent="0" algn="ctr">
              <a:buNone/>
              <a:defRPr>
                <a:solidFill>
                  <a:schemeClr val="tx1">
                    <a:tint val="75000"/>
                  </a:schemeClr>
                </a:solidFill>
              </a:defRPr>
            </a:lvl7pPr>
            <a:lvl8pPr marL="3200026" indent="0" algn="ctr">
              <a:buNone/>
              <a:defRPr>
                <a:solidFill>
                  <a:schemeClr val="tx1">
                    <a:tint val="75000"/>
                  </a:schemeClr>
                </a:solidFill>
              </a:defRPr>
            </a:lvl8pPr>
            <a:lvl9pPr marL="3657172" indent="0" algn="ctr">
              <a:buNone/>
              <a:defRPr>
                <a:solidFill>
                  <a:schemeClr val="tx1">
                    <a:tint val="75000"/>
                  </a:schemeClr>
                </a:solidFill>
              </a:defRPr>
            </a:lvl9pPr>
          </a:lstStyle>
          <a:p>
            <a:r>
              <a:rPr lang="en-US" dirty="0"/>
              <a:t>edit</a:t>
            </a:r>
          </a:p>
        </p:txBody>
      </p:sp>
    </p:spTree>
    <p:custDataLst>
      <p:tags r:id="rId1"/>
    </p:custData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 </a:t>
            </a:r>
          </a:p>
        </p:txBody>
      </p:sp>
      <p:sp>
        <p:nvSpPr>
          <p:cNvPr id="3" name="Date Placeholder 2"/>
          <p:cNvSpPr>
            <a:spLocks noGrp="1"/>
          </p:cNvSpPr>
          <p:nvPr>
            <p:ph type="dt" sz="half" idx="10"/>
          </p:nvPr>
        </p:nvSpPr>
        <p:spPr/>
        <p:txBody>
          <a:bodyPr/>
          <a:lstStyle/>
          <a:p>
            <a:fld id="{A0FB04AF-7A08-C043-B53E-9CA1C79C7061}" type="datetimeFigureOut">
              <a:rPr lang="en-US" smtClean="0"/>
              <a:t>7/17/2024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B33E0CC-5607-D04B-A532-B6F1E80001DA}" type="slidenum">
              <a:rPr lang="en-US" smtClean="0"/>
              <a:t>‹#›</a:t>
            </a:fld>
            <a:endParaRPr lang="en-US" dirty="0"/>
          </a:p>
        </p:txBody>
      </p:sp>
    </p:spTree>
    <p:custDataLst>
      <p:tags r:id="rId1"/>
    </p:custDataLst>
    <p:extLst>
      <p:ext uri="{BB962C8B-B14F-4D97-AF65-F5344CB8AC3E}">
        <p14:creationId xmlns:p14="http://schemas.microsoft.com/office/powerpoint/2010/main" val="11749348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FB04AF-7A08-C043-B53E-9CA1C79C7061}" type="datetimeFigureOut">
              <a:t>7/17/2024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B33E0CC-5607-D04B-A532-B6F1E80001DA}" type="slidenum">
              <a:t>‹#›</a:t>
            </a:fld>
            <a:endParaRPr lang="en-US" dirty="0"/>
          </a:p>
        </p:txBody>
      </p:sp>
    </p:spTree>
    <p:custDataLst>
      <p:tags r:id="rId1"/>
    </p:custData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146" indent="0">
              <a:buNone/>
              <a:defRPr sz="1800">
                <a:solidFill>
                  <a:schemeClr val="tx1">
                    <a:tint val="75000"/>
                  </a:schemeClr>
                </a:solidFill>
              </a:defRPr>
            </a:lvl2pPr>
            <a:lvl3pPr marL="914293" indent="0">
              <a:buNone/>
              <a:defRPr sz="1600">
                <a:solidFill>
                  <a:schemeClr val="tx1">
                    <a:tint val="75000"/>
                  </a:schemeClr>
                </a:solidFill>
              </a:defRPr>
            </a:lvl3pPr>
            <a:lvl4pPr marL="1371440" indent="0">
              <a:buNone/>
              <a:defRPr sz="1400">
                <a:solidFill>
                  <a:schemeClr val="tx1">
                    <a:tint val="75000"/>
                  </a:schemeClr>
                </a:solidFill>
              </a:defRPr>
            </a:lvl4pPr>
            <a:lvl5pPr marL="1828586" indent="0">
              <a:buNone/>
              <a:defRPr sz="1400">
                <a:solidFill>
                  <a:schemeClr val="tx1">
                    <a:tint val="75000"/>
                  </a:schemeClr>
                </a:solidFill>
              </a:defRPr>
            </a:lvl5pPr>
            <a:lvl6pPr marL="2285733" indent="0">
              <a:buNone/>
              <a:defRPr sz="1400">
                <a:solidFill>
                  <a:schemeClr val="tx1">
                    <a:tint val="75000"/>
                  </a:schemeClr>
                </a:solidFill>
              </a:defRPr>
            </a:lvl6pPr>
            <a:lvl7pPr marL="2742879" indent="0">
              <a:buNone/>
              <a:defRPr sz="1400">
                <a:solidFill>
                  <a:schemeClr val="tx1">
                    <a:tint val="75000"/>
                  </a:schemeClr>
                </a:solidFill>
              </a:defRPr>
            </a:lvl7pPr>
            <a:lvl8pPr marL="3200026" indent="0">
              <a:buNone/>
              <a:defRPr sz="1400">
                <a:solidFill>
                  <a:schemeClr val="tx1">
                    <a:tint val="75000"/>
                  </a:schemeClr>
                </a:solidFill>
              </a:defRPr>
            </a:lvl8pPr>
            <a:lvl9pPr marL="3657172"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0FB04AF-7A08-C043-B53E-9CA1C79C7061}" type="datetimeFigureOut">
              <a:t>7/17/2024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B33E0CC-5607-D04B-A532-B6F1E80001DA}" type="slidenum">
              <a:t>‹#›</a:t>
            </a:fld>
            <a:endParaRPr lang="en-US" dirty="0"/>
          </a:p>
        </p:txBody>
      </p:sp>
      <p:pic>
        <p:nvPicPr>
          <p:cNvPr id="8" name="Picture 7">
            <a:extLst>
              <a:ext uri="{FF2B5EF4-FFF2-40B4-BE49-F238E27FC236}">
                <a16:creationId xmlns:a16="http://schemas.microsoft.com/office/drawing/2014/main" id="{50196341-1595-46C3-94A3-A8785811E699}"/>
              </a:ext>
            </a:extLst>
          </p:cNvPr>
          <p:cNvPicPr>
            <a:picLocks noChangeAspect="1"/>
          </p:cNvPicPr>
          <p:nvPr userDrawn="1"/>
        </p:nvPicPr>
        <p:blipFill>
          <a:blip r:embed="rId3"/>
          <a:stretch>
            <a:fillRect/>
          </a:stretch>
        </p:blipFill>
        <p:spPr>
          <a:xfrm>
            <a:off x="429684" y="5905500"/>
            <a:ext cx="11430000" cy="952500"/>
          </a:xfrm>
          <a:prstGeom prst="rect">
            <a:avLst/>
          </a:prstGeom>
        </p:spPr>
      </p:pic>
    </p:spTree>
    <p:custDataLst>
      <p:tags r:id="rId1"/>
    </p:custData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0FB04AF-7A08-C043-B53E-9CA1C79C7061}" type="datetimeFigureOut">
              <a:t>7/17/2024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B33E0CC-5607-D04B-A532-B6F1E80001DA}" type="slidenum">
              <a:t>‹#›</a:t>
            </a:fld>
            <a:endParaRPr lang="en-US" dirty="0"/>
          </a:p>
        </p:txBody>
      </p:sp>
    </p:spTree>
    <p:custDataLst>
      <p:tags r:id="rId1"/>
    </p:custData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2" y="1535113"/>
            <a:ext cx="5386917" cy="639762"/>
          </a:xfrm>
        </p:spPr>
        <p:txBody>
          <a:bodyPr anchor="b"/>
          <a:lstStyle>
            <a:lvl1pPr marL="0" indent="0">
              <a:buNone/>
              <a:defRPr sz="2400" b="1"/>
            </a:lvl1pPr>
            <a:lvl2pPr marL="457146" indent="0">
              <a:buNone/>
              <a:defRPr sz="2000" b="1"/>
            </a:lvl2pPr>
            <a:lvl3pPr marL="914293" indent="0">
              <a:buNone/>
              <a:defRPr sz="1800" b="1"/>
            </a:lvl3pPr>
            <a:lvl4pPr marL="1371440" indent="0">
              <a:buNone/>
              <a:defRPr sz="1600" b="1"/>
            </a:lvl4pPr>
            <a:lvl5pPr marL="1828586" indent="0">
              <a:buNone/>
              <a:defRPr sz="1600" b="1"/>
            </a:lvl5pPr>
            <a:lvl6pPr marL="2285733" indent="0">
              <a:buNone/>
              <a:defRPr sz="1600" b="1"/>
            </a:lvl6pPr>
            <a:lvl7pPr marL="2742879" indent="0">
              <a:buNone/>
              <a:defRPr sz="1600" b="1"/>
            </a:lvl7pPr>
            <a:lvl8pPr marL="3200026" indent="0">
              <a:buNone/>
              <a:defRPr sz="1600" b="1"/>
            </a:lvl8pPr>
            <a:lvl9pPr marL="3657172"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2"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146" indent="0">
              <a:buNone/>
              <a:defRPr sz="2000" b="1"/>
            </a:lvl2pPr>
            <a:lvl3pPr marL="914293" indent="0">
              <a:buNone/>
              <a:defRPr sz="1800" b="1"/>
            </a:lvl3pPr>
            <a:lvl4pPr marL="1371440" indent="0">
              <a:buNone/>
              <a:defRPr sz="1600" b="1"/>
            </a:lvl4pPr>
            <a:lvl5pPr marL="1828586" indent="0">
              <a:buNone/>
              <a:defRPr sz="1600" b="1"/>
            </a:lvl5pPr>
            <a:lvl6pPr marL="2285733" indent="0">
              <a:buNone/>
              <a:defRPr sz="1600" b="1"/>
            </a:lvl6pPr>
            <a:lvl7pPr marL="2742879" indent="0">
              <a:buNone/>
              <a:defRPr sz="1600" b="1"/>
            </a:lvl7pPr>
            <a:lvl8pPr marL="3200026" indent="0">
              <a:buNone/>
              <a:defRPr sz="1600" b="1"/>
            </a:lvl8pPr>
            <a:lvl9pPr marL="365717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0FB04AF-7A08-C043-B53E-9CA1C79C7061}" type="datetimeFigureOut">
              <a:t>7/17/2024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B33E0CC-5607-D04B-A532-B6F1E80001DA}" type="slidenum">
              <a:t>‹#›</a:t>
            </a:fld>
            <a:endParaRPr lang="en-US" dirty="0"/>
          </a:p>
        </p:txBody>
      </p:sp>
      <p:pic>
        <p:nvPicPr>
          <p:cNvPr id="11" name="Picture 10">
            <a:extLst>
              <a:ext uri="{FF2B5EF4-FFF2-40B4-BE49-F238E27FC236}">
                <a16:creationId xmlns:a16="http://schemas.microsoft.com/office/drawing/2014/main" id="{5695BC58-68C5-4CA4-8CC4-FD8FFC4C0FFC}"/>
              </a:ext>
            </a:extLst>
          </p:cNvPr>
          <p:cNvPicPr>
            <a:picLocks noChangeAspect="1"/>
          </p:cNvPicPr>
          <p:nvPr userDrawn="1"/>
        </p:nvPicPr>
        <p:blipFill>
          <a:blip r:embed="rId2"/>
          <a:stretch>
            <a:fillRect/>
          </a:stretch>
        </p:blipFill>
        <p:spPr>
          <a:xfrm>
            <a:off x="478369" y="5880101"/>
            <a:ext cx="11430000" cy="952500"/>
          </a:xfrm>
          <a:prstGeom prst="rect">
            <a:avLst/>
          </a:prstGeom>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0FB04AF-7A08-C043-B53E-9CA1C79C7061}" type="datetimeFigureOut">
              <a:t>7/17/2024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B33E0CC-5607-D04B-A532-B6F1E80001DA}" type="slidenum">
              <a:t>‹#›</a:t>
            </a:fld>
            <a:endParaRPr lang="en-US" dirty="0"/>
          </a:p>
        </p:txBody>
      </p:sp>
      <p:pic>
        <p:nvPicPr>
          <p:cNvPr id="7" name="Picture 6">
            <a:extLst>
              <a:ext uri="{FF2B5EF4-FFF2-40B4-BE49-F238E27FC236}">
                <a16:creationId xmlns:a16="http://schemas.microsoft.com/office/drawing/2014/main" id="{04D6E094-88BD-4B24-88E3-FEED3F77F29D}"/>
              </a:ext>
            </a:extLst>
          </p:cNvPr>
          <p:cNvPicPr>
            <a:picLocks noChangeAspect="1"/>
          </p:cNvPicPr>
          <p:nvPr userDrawn="1"/>
        </p:nvPicPr>
        <p:blipFill>
          <a:blip r:embed="rId2"/>
          <a:stretch>
            <a:fillRect/>
          </a:stretch>
        </p:blipFill>
        <p:spPr>
          <a:xfrm>
            <a:off x="496614" y="5852291"/>
            <a:ext cx="11430000" cy="952500"/>
          </a:xfrm>
          <a:prstGeom prst="rect">
            <a:avLst/>
          </a:prstGeom>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0FB04AF-7A08-C043-B53E-9CA1C79C7061}" type="datetimeFigureOut">
              <a:t>7/17/2024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B33E0CC-5607-D04B-A532-B6F1E80001DA}" type="slidenum">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9">
            <a:extLst>
              <a:ext uri="{FF2B5EF4-FFF2-40B4-BE49-F238E27FC236}">
                <a16:creationId xmlns:a16="http://schemas.microsoft.com/office/drawing/2014/main" id="{42A2CE74-36E6-4850-9239-6DE1B7CB5C52}"/>
              </a:ext>
            </a:extLst>
          </p:cNvPr>
          <p:cNvSpPr>
            <a:spLocks noGrp="1"/>
          </p:cNvSpPr>
          <p:nvPr>
            <p:ph type="title"/>
          </p:nvPr>
        </p:nvSpPr>
        <p:spPr/>
        <p:txBody>
          <a:bodyPr/>
          <a:lstStyle/>
          <a:p>
            <a:r>
              <a:rPr lang="en-US"/>
              <a:t>Click to edit Master title style</a:t>
            </a:r>
          </a:p>
        </p:txBody>
      </p:sp>
    </p:spTree>
    <p:custDataLst>
      <p:tags r:id="rId1"/>
    </p:custDataLst>
    <p:extLst>
      <p:ext uri="{BB962C8B-B14F-4D97-AF65-F5344CB8AC3E}">
        <p14:creationId xmlns:p14="http://schemas.microsoft.com/office/powerpoint/2010/main" val="261985517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1"/>
            <a:ext cx="4011084" cy="4691063"/>
          </a:xfrm>
        </p:spPr>
        <p:txBody>
          <a:bodyPr/>
          <a:lstStyle>
            <a:lvl1pPr marL="0" indent="0">
              <a:buNone/>
              <a:defRPr sz="1400"/>
            </a:lvl1pPr>
            <a:lvl2pPr marL="457146" indent="0">
              <a:buNone/>
              <a:defRPr sz="1200"/>
            </a:lvl2pPr>
            <a:lvl3pPr marL="914293" indent="0">
              <a:buNone/>
              <a:defRPr sz="1000"/>
            </a:lvl3pPr>
            <a:lvl4pPr marL="1371440" indent="0">
              <a:buNone/>
              <a:defRPr sz="900"/>
            </a:lvl4pPr>
            <a:lvl5pPr marL="1828586" indent="0">
              <a:buNone/>
              <a:defRPr sz="900"/>
            </a:lvl5pPr>
            <a:lvl6pPr marL="2285733" indent="0">
              <a:buNone/>
              <a:defRPr sz="900"/>
            </a:lvl6pPr>
            <a:lvl7pPr marL="2742879" indent="0">
              <a:buNone/>
              <a:defRPr sz="900"/>
            </a:lvl7pPr>
            <a:lvl8pPr marL="3200026" indent="0">
              <a:buNone/>
              <a:defRPr sz="900"/>
            </a:lvl8pPr>
            <a:lvl9pPr marL="3657172"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0FB04AF-7A08-C043-B53E-9CA1C79C7061}" type="datetimeFigureOut">
              <a:t>7/17/2024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B33E0CC-5607-D04B-A532-B6F1E80001DA}" type="slidenum">
              <a:t>‹#›</a:t>
            </a:fld>
            <a:endParaRPr lang="en-US"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46" indent="0">
              <a:buNone/>
              <a:defRPr sz="2800"/>
            </a:lvl2pPr>
            <a:lvl3pPr marL="914293" indent="0">
              <a:buNone/>
              <a:defRPr sz="2400"/>
            </a:lvl3pPr>
            <a:lvl4pPr marL="1371440" indent="0">
              <a:buNone/>
              <a:defRPr sz="2000"/>
            </a:lvl4pPr>
            <a:lvl5pPr marL="1828586" indent="0">
              <a:buNone/>
              <a:defRPr sz="2000"/>
            </a:lvl5pPr>
            <a:lvl6pPr marL="2285733" indent="0">
              <a:buNone/>
              <a:defRPr sz="2000"/>
            </a:lvl6pPr>
            <a:lvl7pPr marL="2742879" indent="0">
              <a:buNone/>
              <a:defRPr sz="2000"/>
            </a:lvl7pPr>
            <a:lvl8pPr marL="3200026" indent="0">
              <a:buNone/>
              <a:defRPr sz="2000"/>
            </a:lvl8pPr>
            <a:lvl9pPr marL="3657172"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146" indent="0">
              <a:buNone/>
              <a:defRPr sz="1200"/>
            </a:lvl2pPr>
            <a:lvl3pPr marL="914293" indent="0">
              <a:buNone/>
              <a:defRPr sz="1000"/>
            </a:lvl3pPr>
            <a:lvl4pPr marL="1371440" indent="0">
              <a:buNone/>
              <a:defRPr sz="900"/>
            </a:lvl4pPr>
            <a:lvl5pPr marL="1828586" indent="0">
              <a:buNone/>
              <a:defRPr sz="900"/>
            </a:lvl5pPr>
            <a:lvl6pPr marL="2285733" indent="0">
              <a:buNone/>
              <a:defRPr sz="900"/>
            </a:lvl6pPr>
            <a:lvl7pPr marL="2742879" indent="0">
              <a:buNone/>
              <a:defRPr sz="900"/>
            </a:lvl7pPr>
            <a:lvl8pPr marL="3200026" indent="0">
              <a:buNone/>
              <a:defRPr sz="900"/>
            </a:lvl8pPr>
            <a:lvl9pPr marL="3657172"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0FB04AF-7A08-C043-B53E-9CA1C79C7061}" type="datetimeFigureOut">
              <a:t>7/17/2024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B33E0CC-5607-D04B-A532-B6F1E80001DA}" type="slidenum">
              <a:t>‹#›</a:t>
            </a:fld>
            <a:endParaRPr lang="en-US"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FB04AF-7A08-C043-B53E-9CA1C79C7061}" type="datetimeFigureOut">
              <a:t>7/17/2024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B33E0CC-5607-D04B-A532-B6F1E80001DA}" type="slidenum">
              <a:t>‹#›</a:t>
            </a:fld>
            <a:endParaRPr lang="en-US" dirty="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FB04AF-7A08-C043-B53E-9CA1C79C7061}" type="datetimeFigureOut">
              <a:t>7/17/2024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B33E0CC-5607-D04B-A532-B6F1E80001DA}" type="slidenum">
              <a:t>‹#›</a:t>
            </a:fld>
            <a:endParaRPr lang="en-US" dirty="0"/>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0FB04AF-7A08-C043-B53E-9CA1C79C7061}" type="datetimeFigureOut">
              <a:rPr lang="en-US" smtClean="0"/>
              <a:t>7/17/2024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B33E0CC-5607-D04B-A532-B6F1E80001DA}" type="slidenum">
              <a:rPr lang="en-US" smtClean="0"/>
              <a:t>‹#›</a:t>
            </a:fld>
            <a:endParaRPr lang="en-US" dirty="0"/>
          </a:p>
        </p:txBody>
      </p:sp>
    </p:spTree>
    <p:custDataLst>
      <p:tags r:id="rId1"/>
    </p:custDataLst>
    <p:extLst>
      <p:ext uri="{BB962C8B-B14F-4D97-AF65-F5344CB8AC3E}">
        <p14:creationId xmlns:p14="http://schemas.microsoft.com/office/powerpoint/2010/main" val="270224097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0FB04AF-7A08-C043-B53E-9CA1C79C7061}" type="datetimeFigureOut">
              <a:rPr lang="en-US" smtClean="0"/>
              <a:t>7/17/2024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B33E0CC-5607-D04B-A532-B6F1E80001DA}" type="slidenum">
              <a:rPr lang="en-US" smtClean="0"/>
              <a:t>‹#›</a:t>
            </a:fld>
            <a:endParaRPr lang="en-US" dirty="0"/>
          </a:p>
        </p:txBody>
      </p:sp>
    </p:spTree>
    <p:custDataLst>
      <p:tags r:id="rId1"/>
    </p:custDataLst>
    <p:extLst>
      <p:ext uri="{BB962C8B-B14F-4D97-AF65-F5344CB8AC3E}">
        <p14:creationId xmlns:p14="http://schemas.microsoft.com/office/powerpoint/2010/main" val="277825813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46" indent="0" algn="ctr">
              <a:buNone/>
              <a:defRPr>
                <a:solidFill>
                  <a:schemeClr val="tx1">
                    <a:tint val="75000"/>
                  </a:schemeClr>
                </a:solidFill>
              </a:defRPr>
            </a:lvl2pPr>
            <a:lvl3pPr marL="914293" indent="0" algn="ctr">
              <a:buNone/>
              <a:defRPr>
                <a:solidFill>
                  <a:schemeClr val="tx1">
                    <a:tint val="75000"/>
                  </a:schemeClr>
                </a:solidFill>
              </a:defRPr>
            </a:lvl3pPr>
            <a:lvl4pPr marL="1371440" indent="0" algn="ctr">
              <a:buNone/>
              <a:defRPr>
                <a:solidFill>
                  <a:schemeClr val="tx1">
                    <a:tint val="75000"/>
                  </a:schemeClr>
                </a:solidFill>
              </a:defRPr>
            </a:lvl4pPr>
            <a:lvl5pPr marL="1828586" indent="0" algn="ctr">
              <a:buNone/>
              <a:defRPr>
                <a:solidFill>
                  <a:schemeClr val="tx1">
                    <a:tint val="75000"/>
                  </a:schemeClr>
                </a:solidFill>
              </a:defRPr>
            </a:lvl5pPr>
            <a:lvl6pPr marL="2285733" indent="0" algn="ctr">
              <a:buNone/>
              <a:defRPr>
                <a:solidFill>
                  <a:schemeClr val="tx1">
                    <a:tint val="75000"/>
                  </a:schemeClr>
                </a:solidFill>
              </a:defRPr>
            </a:lvl6pPr>
            <a:lvl7pPr marL="2742879" indent="0" algn="ctr">
              <a:buNone/>
              <a:defRPr>
                <a:solidFill>
                  <a:schemeClr val="tx1">
                    <a:tint val="75000"/>
                  </a:schemeClr>
                </a:solidFill>
              </a:defRPr>
            </a:lvl7pPr>
            <a:lvl8pPr marL="3200026" indent="0" algn="ctr">
              <a:buNone/>
              <a:defRPr>
                <a:solidFill>
                  <a:schemeClr val="tx1">
                    <a:tint val="75000"/>
                  </a:schemeClr>
                </a:solidFill>
              </a:defRPr>
            </a:lvl8pPr>
            <a:lvl9pPr marL="365717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2470FFC-9333-42E7-BA36-464F40DCB681}" type="datetimeFigureOut">
              <a:rPr lang="en-US" smtClean="0"/>
              <a:t>7/17/2024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49E3C8B-F2C8-4112-95B7-D3A82549C9BF}" type="slidenum">
              <a:rPr lang="en-US" smtClean="0"/>
              <a:t>‹#›</a:t>
            </a:fld>
            <a:endParaRPr lang="en-US" dirty="0"/>
          </a:p>
        </p:txBody>
      </p:sp>
    </p:spTree>
    <p:extLst>
      <p:ext uri="{BB962C8B-B14F-4D97-AF65-F5344CB8AC3E}">
        <p14:creationId xmlns:p14="http://schemas.microsoft.com/office/powerpoint/2010/main" val="5039421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2470FFC-9333-42E7-BA36-464F40DCB681}" type="datetimeFigureOut">
              <a:rPr lang="en-US" smtClean="0"/>
              <a:t>7/17/2024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49E3C8B-F2C8-4112-95B7-D3A82549C9BF}" type="slidenum">
              <a:rPr lang="en-US" smtClean="0"/>
              <a:t>‹#›</a:t>
            </a:fld>
            <a:endParaRPr lang="en-US" dirty="0"/>
          </a:p>
        </p:txBody>
      </p:sp>
    </p:spTree>
    <p:extLst>
      <p:ext uri="{BB962C8B-B14F-4D97-AF65-F5344CB8AC3E}">
        <p14:creationId xmlns:p14="http://schemas.microsoft.com/office/powerpoint/2010/main" val="186290305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146" indent="0">
              <a:buNone/>
              <a:defRPr sz="1800">
                <a:solidFill>
                  <a:schemeClr val="tx1">
                    <a:tint val="75000"/>
                  </a:schemeClr>
                </a:solidFill>
              </a:defRPr>
            </a:lvl2pPr>
            <a:lvl3pPr marL="914293" indent="0">
              <a:buNone/>
              <a:defRPr sz="1600">
                <a:solidFill>
                  <a:schemeClr val="tx1">
                    <a:tint val="75000"/>
                  </a:schemeClr>
                </a:solidFill>
              </a:defRPr>
            </a:lvl3pPr>
            <a:lvl4pPr marL="1371440" indent="0">
              <a:buNone/>
              <a:defRPr sz="1400">
                <a:solidFill>
                  <a:schemeClr val="tx1">
                    <a:tint val="75000"/>
                  </a:schemeClr>
                </a:solidFill>
              </a:defRPr>
            </a:lvl4pPr>
            <a:lvl5pPr marL="1828586" indent="0">
              <a:buNone/>
              <a:defRPr sz="1400">
                <a:solidFill>
                  <a:schemeClr val="tx1">
                    <a:tint val="75000"/>
                  </a:schemeClr>
                </a:solidFill>
              </a:defRPr>
            </a:lvl5pPr>
            <a:lvl6pPr marL="2285733" indent="0">
              <a:buNone/>
              <a:defRPr sz="1400">
                <a:solidFill>
                  <a:schemeClr val="tx1">
                    <a:tint val="75000"/>
                  </a:schemeClr>
                </a:solidFill>
              </a:defRPr>
            </a:lvl6pPr>
            <a:lvl7pPr marL="2742879" indent="0">
              <a:buNone/>
              <a:defRPr sz="1400">
                <a:solidFill>
                  <a:schemeClr val="tx1">
                    <a:tint val="75000"/>
                  </a:schemeClr>
                </a:solidFill>
              </a:defRPr>
            </a:lvl7pPr>
            <a:lvl8pPr marL="3200026" indent="0">
              <a:buNone/>
              <a:defRPr sz="1400">
                <a:solidFill>
                  <a:schemeClr val="tx1">
                    <a:tint val="75000"/>
                  </a:schemeClr>
                </a:solidFill>
              </a:defRPr>
            </a:lvl8pPr>
            <a:lvl9pPr marL="3657172"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2470FFC-9333-42E7-BA36-464F40DCB681}" type="datetimeFigureOut">
              <a:rPr lang="en-US" smtClean="0"/>
              <a:t>7/17/2024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49E3C8B-F2C8-4112-95B7-D3A82549C9BF}" type="slidenum">
              <a:rPr lang="en-US" smtClean="0"/>
              <a:t>‹#›</a:t>
            </a:fld>
            <a:endParaRPr lang="en-US" dirty="0"/>
          </a:p>
        </p:txBody>
      </p:sp>
    </p:spTree>
    <p:extLst>
      <p:ext uri="{BB962C8B-B14F-4D97-AF65-F5344CB8AC3E}">
        <p14:creationId xmlns:p14="http://schemas.microsoft.com/office/powerpoint/2010/main" val="128127579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2470FFC-9333-42E7-BA36-464F40DCB681}" type="datetimeFigureOut">
              <a:rPr lang="en-US" smtClean="0"/>
              <a:t>7/17/2024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49E3C8B-F2C8-4112-95B7-D3A82549C9BF}" type="slidenum">
              <a:rPr lang="en-US" smtClean="0"/>
              <a:t>‹#›</a:t>
            </a:fld>
            <a:endParaRPr lang="en-US" dirty="0"/>
          </a:p>
        </p:txBody>
      </p:sp>
    </p:spTree>
    <p:extLst>
      <p:ext uri="{BB962C8B-B14F-4D97-AF65-F5344CB8AC3E}">
        <p14:creationId xmlns:p14="http://schemas.microsoft.com/office/powerpoint/2010/main" val="36028075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113148463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2" y="1535113"/>
            <a:ext cx="5386917" cy="639762"/>
          </a:xfrm>
        </p:spPr>
        <p:txBody>
          <a:bodyPr anchor="b"/>
          <a:lstStyle>
            <a:lvl1pPr marL="0" indent="0">
              <a:buNone/>
              <a:defRPr sz="2400" b="1"/>
            </a:lvl1pPr>
            <a:lvl2pPr marL="457146" indent="0">
              <a:buNone/>
              <a:defRPr sz="2000" b="1"/>
            </a:lvl2pPr>
            <a:lvl3pPr marL="914293" indent="0">
              <a:buNone/>
              <a:defRPr sz="1800" b="1"/>
            </a:lvl3pPr>
            <a:lvl4pPr marL="1371440" indent="0">
              <a:buNone/>
              <a:defRPr sz="1600" b="1"/>
            </a:lvl4pPr>
            <a:lvl5pPr marL="1828586" indent="0">
              <a:buNone/>
              <a:defRPr sz="1600" b="1"/>
            </a:lvl5pPr>
            <a:lvl6pPr marL="2285733" indent="0">
              <a:buNone/>
              <a:defRPr sz="1600" b="1"/>
            </a:lvl6pPr>
            <a:lvl7pPr marL="2742879" indent="0">
              <a:buNone/>
              <a:defRPr sz="1600" b="1"/>
            </a:lvl7pPr>
            <a:lvl8pPr marL="3200026" indent="0">
              <a:buNone/>
              <a:defRPr sz="1600" b="1"/>
            </a:lvl8pPr>
            <a:lvl9pPr marL="3657172"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2"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146" indent="0">
              <a:buNone/>
              <a:defRPr sz="2000" b="1"/>
            </a:lvl2pPr>
            <a:lvl3pPr marL="914293" indent="0">
              <a:buNone/>
              <a:defRPr sz="1800" b="1"/>
            </a:lvl3pPr>
            <a:lvl4pPr marL="1371440" indent="0">
              <a:buNone/>
              <a:defRPr sz="1600" b="1"/>
            </a:lvl4pPr>
            <a:lvl5pPr marL="1828586" indent="0">
              <a:buNone/>
              <a:defRPr sz="1600" b="1"/>
            </a:lvl5pPr>
            <a:lvl6pPr marL="2285733" indent="0">
              <a:buNone/>
              <a:defRPr sz="1600" b="1"/>
            </a:lvl6pPr>
            <a:lvl7pPr marL="2742879" indent="0">
              <a:buNone/>
              <a:defRPr sz="1600" b="1"/>
            </a:lvl7pPr>
            <a:lvl8pPr marL="3200026" indent="0">
              <a:buNone/>
              <a:defRPr sz="1600" b="1"/>
            </a:lvl8pPr>
            <a:lvl9pPr marL="365717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2470FFC-9333-42E7-BA36-464F40DCB681}" type="datetimeFigureOut">
              <a:rPr lang="en-US" smtClean="0"/>
              <a:t>7/17/2024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49E3C8B-F2C8-4112-95B7-D3A82549C9BF}" type="slidenum">
              <a:rPr lang="en-US" smtClean="0"/>
              <a:t>‹#›</a:t>
            </a:fld>
            <a:endParaRPr lang="en-US" dirty="0"/>
          </a:p>
        </p:txBody>
      </p:sp>
    </p:spTree>
    <p:extLst>
      <p:ext uri="{BB962C8B-B14F-4D97-AF65-F5344CB8AC3E}">
        <p14:creationId xmlns:p14="http://schemas.microsoft.com/office/powerpoint/2010/main" val="326311478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2470FFC-9333-42E7-BA36-464F40DCB681}" type="datetimeFigureOut">
              <a:rPr lang="en-US" smtClean="0"/>
              <a:t>7/17/2024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49E3C8B-F2C8-4112-95B7-D3A82549C9BF}" type="slidenum">
              <a:rPr lang="en-US" smtClean="0"/>
              <a:t>‹#›</a:t>
            </a:fld>
            <a:endParaRPr lang="en-US" dirty="0"/>
          </a:p>
        </p:txBody>
      </p:sp>
    </p:spTree>
    <p:extLst>
      <p:ext uri="{BB962C8B-B14F-4D97-AF65-F5344CB8AC3E}">
        <p14:creationId xmlns:p14="http://schemas.microsoft.com/office/powerpoint/2010/main" val="298341838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2470FFC-9333-42E7-BA36-464F40DCB681}" type="datetimeFigureOut">
              <a:rPr lang="en-US" smtClean="0"/>
              <a:t>7/17/2024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49E3C8B-F2C8-4112-95B7-D3A82549C9BF}" type="slidenum">
              <a:rPr lang="en-US" smtClean="0"/>
              <a:t>‹#›</a:t>
            </a:fld>
            <a:endParaRPr lang="en-US" dirty="0"/>
          </a:p>
        </p:txBody>
      </p:sp>
    </p:spTree>
    <p:extLst>
      <p:ext uri="{BB962C8B-B14F-4D97-AF65-F5344CB8AC3E}">
        <p14:creationId xmlns:p14="http://schemas.microsoft.com/office/powerpoint/2010/main" val="56845408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1"/>
            <a:ext cx="4011084" cy="4691063"/>
          </a:xfrm>
        </p:spPr>
        <p:txBody>
          <a:bodyPr/>
          <a:lstStyle>
            <a:lvl1pPr marL="0" indent="0">
              <a:buNone/>
              <a:defRPr sz="1400"/>
            </a:lvl1pPr>
            <a:lvl2pPr marL="457146" indent="0">
              <a:buNone/>
              <a:defRPr sz="1200"/>
            </a:lvl2pPr>
            <a:lvl3pPr marL="914293" indent="0">
              <a:buNone/>
              <a:defRPr sz="1000"/>
            </a:lvl3pPr>
            <a:lvl4pPr marL="1371440" indent="0">
              <a:buNone/>
              <a:defRPr sz="900"/>
            </a:lvl4pPr>
            <a:lvl5pPr marL="1828586" indent="0">
              <a:buNone/>
              <a:defRPr sz="900"/>
            </a:lvl5pPr>
            <a:lvl6pPr marL="2285733" indent="0">
              <a:buNone/>
              <a:defRPr sz="900"/>
            </a:lvl6pPr>
            <a:lvl7pPr marL="2742879" indent="0">
              <a:buNone/>
              <a:defRPr sz="900"/>
            </a:lvl7pPr>
            <a:lvl8pPr marL="3200026" indent="0">
              <a:buNone/>
              <a:defRPr sz="900"/>
            </a:lvl8pPr>
            <a:lvl9pPr marL="3657172"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2470FFC-9333-42E7-BA36-464F40DCB681}" type="datetimeFigureOut">
              <a:rPr lang="en-US" smtClean="0"/>
              <a:t>7/17/2024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49E3C8B-F2C8-4112-95B7-D3A82549C9BF}" type="slidenum">
              <a:rPr lang="en-US" smtClean="0"/>
              <a:t>‹#›</a:t>
            </a:fld>
            <a:endParaRPr lang="en-US" dirty="0"/>
          </a:p>
        </p:txBody>
      </p:sp>
    </p:spTree>
    <p:extLst>
      <p:ext uri="{BB962C8B-B14F-4D97-AF65-F5344CB8AC3E}">
        <p14:creationId xmlns:p14="http://schemas.microsoft.com/office/powerpoint/2010/main" val="130182855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46" indent="0">
              <a:buNone/>
              <a:defRPr sz="2800"/>
            </a:lvl2pPr>
            <a:lvl3pPr marL="914293" indent="0">
              <a:buNone/>
              <a:defRPr sz="2400"/>
            </a:lvl3pPr>
            <a:lvl4pPr marL="1371440" indent="0">
              <a:buNone/>
              <a:defRPr sz="2000"/>
            </a:lvl4pPr>
            <a:lvl5pPr marL="1828586" indent="0">
              <a:buNone/>
              <a:defRPr sz="2000"/>
            </a:lvl5pPr>
            <a:lvl6pPr marL="2285733" indent="0">
              <a:buNone/>
              <a:defRPr sz="2000"/>
            </a:lvl6pPr>
            <a:lvl7pPr marL="2742879" indent="0">
              <a:buNone/>
              <a:defRPr sz="2000"/>
            </a:lvl7pPr>
            <a:lvl8pPr marL="3200026" indent="0">
              <a:buNone/>
              <a:defRPr sz="2000"/>
            </a:lvl8pPr>
            <a:lvl9pPr marL="3657172"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146" indent="0">
              <a:buNone/>
              <a:defRPr sz="1200"/>
            </a:lvl2pPr>
            <a:lvl3pPr marL="914293" indent="0">
              <a:buNone/>
              <a:defRPr sz="1000"/>
            </a:lvl3pPr>
            <a:lvl4pPr marL="1371440" indent="0">
              <a:buNone/>
              <a:defRPr sz="900"/>
            </a:lvl4pPr>
            <a:lvl5pPr marL="1828586" indent="0">
              <a:buNone/>
              <a:defRPr sz="900"/>
            </a:lvl5pPr>
            <a:lvl6pPr marL="2285733" indent="0">
              <a:buNone/>
              <a:defRPr sz="900"/>
            </a:lvl6pPr>
            <a:lvl7pPr marL="2742879" indent="0">
              <a:buNone/>
              <a:defRPr sz="900"/>
            </a:lvl7pPr>
            <a:lvl8pPr marL="3200026" indent="0">
              <a:buNone/>
              <a:defRPr sz="900"/>
            </a:lvl8pPr>
            <a:lvl9pPr marL="3657172"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2470FFC-9333-42E7-BA36-464F40DCB681}" type="datetimeFigureOut">
              <a:rPr lang="en-US" smtClean="0"/>
              <a:t>7/17/2024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49E3C8B-F2C8-4112-95B7-D3A82549C9BF}" type="slidenum">
              <a:rPr lang="en-US" smtClean="0"/>
              <a:t>‹#›</a:t>
            </a:fld>
            <a:endParaRPr lang="en-US" dirty="0"/>
          </a:p>
        </p:txBody>
      </p:sp>
    </p:spTree>
    <p:extLst>
      <p:ext uri="{BB962C8B-B14F-4D97-AF65-F5344CB8AC3E}">
        <p14:creationId xmlns:p14="http://schemas.microsoft.com/office/powerpoint/2010/main" val="53163636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2470FFC-9333-42E7-BA36-464F40DCB681}" type="datetimeFigureOut">
              <a:rPr lang="en-US" smtClean="0"/>
              <a:t>7/17/2024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49E3C8B-F2C8-4112-95B7-D3A82549C9BF}" type="slidenum">
              <a:rPr lang="en-US" smtClean="0"/>
              <a:t>‹#›</a:t>
            </a:fld>
            <a:endParaRPr lang="en-US" dirty="0"/>
          </a:p>
        </p:txBody>
      </p:sp>
    </p:spTree>
    <p:extLst>
      <p:ext uri="{BB962C8B-B14F-4D97-AF65-F5344CB8AC3E}">
        <p14:creationId xmlns:p14="http://schemas.microsoft.com/office/powerpoint/2010/main" val="170586491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2470FFC-9333-42E7-BA36-464F40DCB681}" type="datetimeFigureOut">
              <a:rPr lang="en-US" smtClean="0"/>
              <a:t>7/17/2024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49E3C8B-F2C8-4112-95B7-D3A82549C9BF}" type="slidenum">
              <a:rPr lang="en-US" smtClean="0"/>
              <a:t>‹#›</a:t>
            </a:fld>
            <a:endParaRPr lang="en-US" dirty="0"/>
          </a:p>
        </p:txBody>
      </p:sp>
    </p:spTree>
    <p:extLst>
      <p:ext uri="{BB962C8B-B14F-4D97-AF65-F5344CB8AC3E}">
        <p14:creationId xmlns:p14="http://schemas.microsoft.com/office/powerpoint/2010/main" val="143932290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2470FFC-9333-42E7-BA36-464F40DCB681}" type="datetimeFigureOut">
              <a:rPr lang="en-US" smtClean="0"/>
              <a:t>7/17/2024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49E3C8B-F2C8-4112-95B7-D3A82549C9BF}" type="slidenum">
              <a:rPr lang="en-US" smtClean="0"/>
              <a:t>‹#›</a:t>
            </a:fld>
            <a:endParaRPr lang="en-US" dirty="0"/>
          </a:p>
        </p:txBody>
      </p:sp>
    </p:spTree>
    <p:custDataLst>
      <p:tags r:id="rId1"/>
    </p:custDataLst>
    <p:extLst>
      <p:ext uri="{BB962C8B-B14F-4D97-AF65-F5344CB8AC3E}">
        <p14:creationId xmlns:p14="http://schemas.microsoft.com/office/powerpoint/2010/main" val="90991564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46" indent="0" algn="ctr">
              <a:buNone/>
              <a:defRPr>
                <a:solidFill>
                  <a:schemeClr val="tx1">
                    <a:tint val="75000"/>
                  </a:schemeClr>
                </a:solidFill>
              </a:defRPr>
            </a:lvl2pPr>
            <a:lvl3pPr marL="914293" indent="0" algn="ctr">
              <a:buNone/>
              <a:defRPr>
                <a:solidFill>
                  <a:schemeClr val="tx1">
                    <a:tint val="75000"/>
                  </a:schemeClr>
                </a:solidFill>
              </a:defRPr>
            </a:lvl3pPr>
            <a:lvl4pPr marL="1371440" indent="0" algn="ctr">
              <a:buNone/>
              <a:defRPr>
                <a:solidFill>
                  <a:schemeClr val="tx1">
                    <a:tint val="75000"/>
                  </a:schemeClr>
                </a:solidFill>
              </a:defRPr>
            </a:lvl4pPr>
            <a:lvl5pPr marL="1828586" indent="0" algn="ctr">
              <a:buNone/>
              <a:defRPr>
                <a:solidFill>
                  <a:schemeClr val="tx1">
                    <a:tint val="75000"/>
                  </a:schemeClr>
                </a:solidFill>
              </a:defRPr>
            </a:lvl5pPr>
            <a:lvl6pPr marL="2285733" indent="0" algn="ctr">
              <a:buNone/>
              <a:defRPr>
                <a:solidFill>
                  <a:schemeClr val="tx1">
                    <a:tint val="75000"/>
                  </a:schemeClr>
                </a:solidFill>
              </a:defRPr>
            </a:lvl6pPr>
            <a:lvl7pPr marL="2742879" indent="0" algn="ctr">
              <a:buNone/>
              <a:defRPr>
                <a:solidFill>
                  <a:schemeClr val="tx1">
                    <a:tint val="75000"/>
                  </a:schemeClr>
                </a:solidFill>
              </a:defRPr>
            </a:lvl7pPr>
            <a:lvl8pPr marL="3200026" indent="0" algn="ctr">
              <a:buNone/>
              <a:defRPr>
                <a:solidFill>
                  <a:schemeClr val="tx1">
                    <a:tint val="75000"/>
                  </a:schemeClr>
                </a:solidFill>
              </a:defRPr>
            </a:lvl8pPr>
            <a:lvl9pPr marL="365717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5C65480-6FC9-417B-8F5C-74588DF8A75E}" type="datetimeFigureOut">
              <a:rPr lang="en-US" smtClean="0"/>
              <a:t>7/17/2024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29F1CD0-A17A-46E6-8315-082AAB923867}" type="slidenum">
              <a:rPr lang="en-US" smtClean="0"/>
              <a:t>‹#›</a:t>
            </a:fld>
            <a:endParaRPr lang="en-US" dirty="0"/>
          </a:p>
        </p:txBody>
      </p:sp>
    </p:spTree>
    <p:extLst>
      <p:ext uri="{BB962C8B-B14F-4D97-AF65-F5344CB8AC3E}">
        <p14:creationId xmlns:p14="http://schemas.microsoft.com/office/powerpoint/2010/main" val="233884674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5C65480-6FC9-417B-8F5C-74588DF8A75E}" type="datetimeFigureOut">
              <a:rPr lang="en-US" smtClean="0"/>
              <a:t>7/17/2024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29F1CD0-A17A-46E6-8315-082AAB923867}" type="slidenum">
              <a:rPr lang="en-US" smtClean="0"/>
              <a:t>‹#›</a:t>
            </a:fld>
            <a:endParaRPr lang="en-US" dirty="0"/>
          </a:p>
        </p:txBody>
      </p:sp>
    </p:spTree>
    <p:extLst>
      <p:ext uri="{BB962C8B-B14F-4D97-AF65-F5344CB8AC3E}">
        <p14:creationId xmlns:p14="http://schemas.microsoft.com/office/powerpoint/2010/main" val="9601957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1272707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146" indent="0">
              <a:buNone/>
              <a:defRPr sz="1800">
                <a:solidFill>
                  <a:schemeClr val="tx1">
                    <a:tint val="75000"/>
                  </a:schemeClr>
                </a:solidFill>
              </a:defRPr>
            </a:lvl2pPr>
            <a:lvl3pPr marL="914293" indent="0">
              <a:buNone/>
              <a:defRPr sz="1600">
                <a:solidFill>
                  <a:schemeClr val="tx1">
                    <a:tint val="75000"/>
                  </a:schemeClr>
                </a:solidFill>
              </a:defRPr>
            </a:lvl3pPr>
            <a:lvl4pPr marL="1371440" indent="0">
              <a:buNone/>
              <a:defRPr sz="1400">
                <a:solidFill>
                  <a:schemeClr val="tx1">
                    <a:tint val="75000"/>
                  </a:schemeClr>
                </a:solidFill>
              </a:defRPr>
            </a:lvl4pPr>
            <a:lvl5pPr marL="1828586" indent="0">
              <a:buNone/>
              <a:defRPr sz="1400">
                <a:solidFill>
                  <a:schemeClr val="tx1">
                    <a:tint val="75000"/>
                  </a:schemeClr>
                </a:solidFill>
              </a:defRPr>
            </a:lvl5pPr>
            <a:lvl6pPr marL="2285733" indent="0">
              <a:buNone/>
              <a:defRPr sz="1400">
                <a:solidFill>
                  <a:schemeClr val="tx1">
                    <a:tint val="75000"/>
                  </a:schemeClr>
                </a:solidFill>
              </a:defRPr>
            </a:lvl6pPr>
            <a:lvl7pPr marL="2742879" indent="0">
              <a:buNone/>
              <a:defRPr sz="1400">
                <a:solidFill>
                  <a:schemeClr val="tx1">
                    <a:tint val="75000"/>
                  </a:schemeClr>
                </a:solidFill>
              </a:defRPr>
            </a:lvl7pPr>
            <a:lvl8pPr marL="3200026" indent="0">
              <a:buNone/>
              <a:defRPr sz="1400">
                <a:solidFill>
                  <a:schemeClr val="tx1">
                    <a:tint val="75000"/>
                  </a:schemeClr>
                </a:solidFill>
              </a:defRPr>
            </a:lvl8pPr>
            <a:lvl9pPr marL="3657172"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5C65480-6FC9-417B-8F5C-74588DF8A75E}" type="datetimeFigureOut">
              <a:rPr lang="en-US" smtClean="0"/>
              <a:t>7/17/2024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29F1CD0-A17A-46E6-8315-082AAB923867}" type="slidenum">
              <a:rPr lang="en-US" smtClean="0"/>
              <a:t>‹#›</a:t>
            </a:fld>
            <a:endParaRPr lang="en-US" dirty="0"/>
          </a:p>
        </p:txBody>
      </p:sp>
    </p:spTree>
    <p:extLst>
      <p:ext uri="{BB962C8B-B14F-4D97-AF65-F5344CB8AC3E}">
        <p14:creationId xmlns:p14="http://schemas.microsoft.com/office/powerpoint/2010/main" val="270063525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5C65480-6FC9-417B-8F5C-74588DF8A75E}" type="datetimeFigureOut">
              <a:rPr lang="en-US" smtClean="0"/>
              <a:t>7/17/2024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29F1CD0-A17A-46E6-8315-082AAB923867}" type="slidenum">
              <a:rPr lang="en-US" smtClean="0"/>
              <a:t>‹#›</a:t>
            </a:fld>
            <a:endParaRPr lang="en-US" dirty="0"/>
          </a:p>
        </p:txBody>
      </p:sp>
    </p:spTree>
    <p:extLst>
      <p:ext uri="{BB962C8B-B14F-4D97-AF65-F5344CB8AC3E}">
        <p14:creationId xmlns:p14="http://schemas.microsoft.com/office/powerpoint/2010/main" val="347143082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2" y="1535113"/>
            <a:ext cx="5386917" cy="639762"/>
          </a:xfrm>
        </p:spPr>
        <p:txBody>
          <a:bodyPr anchor="b"/>
          <a:lstStyle>
            <a:lvl1pPr marL="0" indent="0">
              <a:buNone/>
              <a:defRPr sz="2400" b="1"/>
            </a:lvl1pPr>
            <a:lvl2pPr marL="457146" indent="0">
              <a:buNone/>
              <a:defRPr sz="2000" b="1"/>
            </a:lvl2pPr>
            <a:lvl3pPr marL="914293" indent="0">
              <a:buNone/>
              <a:defRPr sz="1800" b="1"/>
            </a:lvl3pPr>
            <a:lvl4pPr marL="1371440" indent="0">
              <a:buNone/>
              <a:defRPr sz="1600" b="1"/>
            </a:lvl4pPr>
            <a:lvl5pPr marL="1828586" indent="0">
              <a:buNone/>
              <a:defRPr sz="1600" b="1"/>
            </a:lvl5pPr>
            <a:lvl6pPr marL="2285733" indent="0">
              <a:buNone/>
              <a:defRPr sz="1600" b="1"/>
            </a:lvl6pPr>
            <a:lvl7pPr marL="2742879" indent="0">
              <a:buNone/>
              <a:defRPr sz="1600" b="1"/>
            </a:lvl7pPr>
            <a:lvl8pPr marL="3200026" indent="0">
              <a:buNone/>
              <a:defRPr sz="1600" b="1"/>
            </a:lvl8pPr>
            <a:lvl9pPr marL="3657172"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2"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146" indent="0">
              <a:buNone/>
              <a:defRPr sz="2000" b="1"/>
            </a:lvl2pPr>
            <a:lvl3pPr marL="914293" indent="0">
              <a:buNone/>
              <a:defRPr sz="1800" b="1"/>
            </a:lvl3pPr>
            <a:lvl4pPr marL="1371440" indent="0">
              <a:buNone/>
              <a:defRPr sz="1600" b="1"/>
            </a:lvl4pPr>
            <a:lvl5pPr marL="1828586" indent="0">
              <a:buNone/>
              <a:defRPr sz="1600" b="1"/>
            </a:lvl5pPr>
            <a:lvl6pPr marL="2285733" indent="0">
              <a:buNone/>
              <a:defRPr sz="1600" b="1"/>
            </a:lvl6pPr>
            <a:lvl7pPr marL="2742879" indent="0">
              <a:buNone/>
              <a:defRPr sz="1600" b="1"/>
            </a:lvl7pPr>
            <a:lvl8pPr marL="3200026" indent="0">
              <a:buNone/>
              <a:defRPr sz="1600" b="1"/>
            </a:lvl8pPr>
            <a:lvl9pPr marL="365717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5C65480-6FC9-417B-8F5C-74588DF8A75E}" type="datetimeFigureOut">
              <a:rPr lang="en-US" smtClean="0"/>
              <a:t>7/17/2024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29F1CD0-A17A-46E6-8315-082AAB923867}" type="slidenum">
              <a:rPr lang="en-US" smtClean="0"/>
              <a:t>‹#›</a:t>
            </a:fld>
            <a:endParaRPr lang="en-US" dirty="0"/>
          </a:p>
        </p:txBody>
      </p:sp>
    </p:spTree>
    <p:extLst>
      <p:ext uri="{BB962C8B-B14F-4D97-AF65-F5344CB8AC3E}">
        <p14:creationId xmlns:p14="http://schemas.microsoft.com/office/powerpoint/2010/main" val="241552054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5C65480-6FC9-417B-8F5C-74588DF8A75E}" type="datetimeFigureOut">
              <a:rPr lang="en-US" smtClean="0"/>
              <a:t>7/17/2024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29F1CD0-A17A-46E6-8315-082AAB923867}" type="slidenum">
              <a:rPr lang="en-US" smtClean="0"/>
              <a:t>‹#›</a:t>
            </a:fld>
            <a:endParaRPr lang="en-US" dirty="0"/>
          </a:p>
        </p:txBody>
      </p:sp>
    </p:spTree>
    <p:extLst>
      <p:ext uri="{BB962C8B-B14F-4D97-AF65-F5344CB8AC3E}">
        <p14:creationId xmlns:p14="http://schemas.microsoft.com/office/powerpoint/2010/main" val="317457420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5C65480-6FC9-417B-8F5C-74588DF8A75E}" type="datetimeFigureOut">
              <a:rPr lang="en-US" smtClean="0"/>
              <a:t>7/17/2024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29F1CD0-A17A-46E6-8315-082AAB923867}" type="slidenum">
              <a:rPr lang="en-US" smtClean="0"/>
              <a:t>‹#›</a:t>
            </a:fld>
            <a:endParaRPr lang="en-US" dirty="0"/>
          </a:p>
        </p:txBody>
      </p:sp>
    </p:spTree>
    <p:extLst>
      <p:ext uri="{BB962C8B-B14F-4D97-AF65-F5344CB8AC3E}">
        <p14:creationId xmlns:p14="http://schemas.microsoft.com/office/powerpoint/2010/main" val="296761695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1"/>
            <a:ext cx="4011084" cy="4691063"/>
          </a:xfrm>
        </p:spPr>
        <p:txBody>
          <a:bodyPr/>
          <a:lstStyle>
            <a:lvl1pPr marL="0" indent="0">
              <a:buNone/>
              <a:defRPr sz="1400"/>
            </a:lvl1pPr>
            <a:lvl2pPr marL="457146" indent="0">
              <a:buNone/>
              <a:defRPr sz="1200"/>
            </a:lvl2pPr>
            <a:lvl3pPr marL="914293" indent="0">
              <a:buNone/>
              <a:defRPr sz="1000"/>
            </a:lvl3pPr>
            <a:lvl4pPr marL="1371440" indent="0">
              <a:buNone/>
              <a:defRPr sz="900"/>
            </a:lvl4pPr>
            <a:lvl5pPr marL="1828586" indent="0">
              <a:buNone/>
              <a:defRPr sz="900"/>
            </a:lvl5pPr>
            <a:lvl6pPr marL="2285733" indent="0">
              <a:buNone/>
              <a:defRPr sz="900"/>
            </a:lvl6pPr>
            <a:lvl7pPr marL="2742879" indent="0">
              <a:buNone/>
              <a:defRPr sz="900"/>
            </a:lvl7pPr>
            <a:lvl8pPr marL="3200026" indent="0">
              <a:buNone/>
              <a:defRPr sz="900"/>
            </a:lvl8pPr>
            <a:lvl9pPr marL="3657172"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5C65480-6FC9-417B-8F5C-74588DF8A75E}" type="datetimeFigureOut">
              <a:rPr lang="en-US" smtClean="0"/>
              <a:t>7/17/2024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29F1CD0-A17A-46E6-8315-082AAB923867}" type="slidenum">
              <a:rPr lang="en-US" smtClean="0"/>
              <a:t>‹#›</a:t>
            </a:fld>
            <a:endParaRPr lang="en-US" dirty="0"/>
          </a:p>
        </p:txBody>
      </p:sp>
    </p:spTree>
    <p:extLst>
      <p:ext uri="{BB962C8B-B14F-4D97-AF65-F5344CB8AC3E}">
        <p14:creationId xmlns:p14="http://schemas.microsoft.com/office/powerpoint/2010/main" val="186674453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46" indent="0">
              <a:buNone/>
              <a:defRPr sz="2800"/>
            </a:lvl2pPr>
            <a:lvl3pPr marL="914293" indent="0">
              <a:buNone/>
              <a:defRPr sz="2400"/>
            </a:lvl3pPr>
            <a:lvl4pPr marL="1371440" indent="0">
              <a:buNone/>
              <a:defRPr sz="2000"/>
            </a:lvl4pPr>
            <a:lvl5pPr marL="1828586" indent="0">
              <a:buNone/>
              <a:defRPr sz="2000"/>
            </a:lvl5pPr>
            <a:lvl6pPr marL="2285733" indent="0">
              <a:buNone/>
              <a:defRPr sz="2000"/>
            </a:lvl6pPr>
            <a:lvl7pPr marL="2742879" indent="0">
              <a:buNone/>
              <a:defRPr sz="2000"/>
            </a:lvl7pPr>
            <a:lvl8pPr marL="3200026" indent="0">
              <a:buNone/>
              <a:defRPr sz="2000"/>
            </a:lvl8pPr>
            <a:lvl9pPr marL="3657172"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146" indent="0">
              <a:buNone/>
              <a:defRPr sz="1200"/>
            </a:lvl2pPr>
            <a:lvl3pPr marL="914293" indent="0">
              <a:buNone/>
              <a:defRPr sz="1000"/>
            </a:lvl3pPr>
            <a:lvl4pPr marL="1371440" indent="0">
              <a:buNone/>
              <a:defRPr sz="900"/>
            </a:lvl4pPr>
            <a:lvl5pPr marL="1828586" indent="0">
              <a:buNone/>
              <a:defRPr sz="900"/>
            </a:lvl5pPr>
            <a:lvl6pPr marL="2285733" indent="0">
              <a:buNone/>
              <a:defRPr sz="900"/>
            </a:lvl6pPr>
            <a:lvl7pPr marL="2742879" indent="0">
              <a:buNone/>
              <a:defRPr sz="900"/>
            </a:lvl7pPr>
            <a:lvl8pPr marL="3200026" indent="0">
              <a:buNone/>
              <a:defRPr sz="900"/>
            </a:lvl8pPr>
            <a:lvl9pPr marL="3657172"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5C65480-6FC9-417B-8F5C-74588DF8A75E}" type="datetimeFigureOut">
              <a:rPr lang="en-US" smtClean="0"/>
              <a:t>7/17/2024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29F1CD0-A17A-46E6-8315-082AAB923867}" type="slidenum">
              <a:rPr lang="en-US" smtClean="0"/>
              <a:t>‹#›</a:t>
            </a:fld>
            <a:endParaRPr lang="en-US" dirty="0"/>
          </a:p>
        </p:txBody>
      </p:sp>
    </p:spTree>
    <p:extLst>
      <p:ext uri="{BB962C8B-B14F-4D97-AF65-F5344CB8AC3E}">
        <p14:creationId xmlns:p14="http://schemas.microsoft.com/office/powerpoint/2010/main" val="137158464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5C65480-6FC9-417B-8F5C-74588DF8A75E}" type="datetimeFigureOut">
              <a:rPr lang="en-US" smtClean="0"/>
              <a:t>7/17/2024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29F1CD0-A17A-46E6-8315-082AAB923867}" type="slidenum">
              <a:rPr lang="en-US" smtClean="0"/>
              <a:t>‹#›</a:t>
            </a:fld>
            <a:endParaRPr lang="en-US" dirty="0"/>
          </a:p>
        </p:txBody>
      </p:sp>
    </p:spTree>
    <p:extLst>
      <p:ext uri="{BB962C8B-B14F-4D97-AF65-F5344CB8AC3E}">
        <p14:creationId xmlns:p14="http://schemas.microsoft.com/office/powerpoint/2010/main" val="353538180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5C65480-6FC9-417B-8F5C-74588DF8A75E}" type="datetimeFigureOut">
              <a:rPr lang="en-US" smtClean="0"/>
              <a:t>7/17/2024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29F1CD0-A17A-46E6-8315-082AAB923867}" type="slidenum">
              <a:rPr lang="en-US" smtClean="0"/>
              <a:t>‹#›</a:t>
            </a:fld>
            <a:endParaRPr lang="en-US" dirty="0"/>
          </a:p>
        </p:txBody>
      </p:sp>
    </p:spTree>
    <p:extLst>
      <p:ext uri="{BB962C8B-B14F-4D97-AF65-F5344CB8AC3E}">
        <p14:creationId xmlns:p14="http://schemas.microsoft.com/office/powerpoint/2010/main" val="283315756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5C65480-6FC9-417B-8F5C-74588DF8A75E}" type="datetimeFigureOut">
              <a:rPr lang="en-US" smtClean="0"/>
              <a:t>7/17/2024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29F1CD0-A17A-46E6-8315-082AAB923867}" type="slidenum">
              <a:rPr lang="en-US" smtClean="0"/>
              <a:t>‹#›</a:t>
            </a:fld>
            <a:endParaRPr lang="en-US" dirty="0"/>
          </a:p>
        </p:txBody>
      </p:sp>
    </p:spTree>
    <p:custDataLst>
      <p:tags r:id="rId1"/>
    </p:custDataLst>
    <p:extLst>
      <p:ext uri="{BB962C8B-B14F-4D97-AF65-F5344CB8AC3E}">
        <p14:creationId xmlns:p14="http://schemas.microsoft.com/office/powerpoint/2010/main" val="1391164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635833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46" indent="0" algn="ctr">
              <a:buNone/>
              <a:defRPr>
                <a:solidFill>
                  <a:schemeClr val="tx1">
                    <a:tint val="75000"/>
                  </a:schemeClr>
                </a:solidFill>
              </a:defRPr>
            </a:lvl2pPr>
            <a:lvl3pPr marL="914293" indent="0" algn="ctr">
              <a:buNone/>
              <a:defRPr>
                <a:solidFill>
                  <a:schemeClr val="tx1">
                    <a:tint val="75000"/>
                  </a:schemeClr>
                </a:solidFill>
              </a:defRPr>
            </a:lvl3pPr>
            <a:lvl4pPr marL="1371440" indent="0" algn="ctr">
              <a:buNone/>
              <a:defRPr>
                <a:solidFill>
                  <a:schemeClr val="tx1">
                    <a:tint val="75000"/>
                  </a:schemeClr>
                </a:solidFill>
              </a:defRPr>
            </a:lvl4pPr>
            <a:lvl5pPr marL="1828586" indent="0" algn="ctr">
              <a:buNone/>
              <a:defRPr>
                <a:solidFill>
                  <a:schemeClr val="tx1">
                    <a:tint val="75000"/>
                  </a:schemeClr>
                </a:solidFill>
              </a:defRPr>
            </a:lvl5pPr>
            <a:lvl6pPr marL="2285733" indent="0" algn="ctr">
              <a:buNone/>
              <a:defRPr>
                <a:solidFill>
                  <a:schemeClr val="tx1">
                    <a:tint val="75000"/>
                  </a:schemeClr>
                </a:solidFill>
              </a:defRPr>
            </a:lvl6pPr>
            <a:lvl7pPr marL="2742879" indent="0" algn="ctr">
              <a:buNone/>
              <a:defRPr>
                <a:solidFill>
                  <a:schemeClr val="tx1">
                    <a:tint val="75000"/>
                  </a:schemeClr>
                </a:solidFill>
              </a:defRPr>
            </a:lvl7pPr>
            <a:lvl8pPr marL="3200026" indent="0" algn="ctr">
              <a:buNone/>
              <a:defRPr>
                <a:solidFill>
                  <a:schemeClr val="tx1">
                    <a:tint val="75000"/>
                  </a:schemeClr>
                </a:solidFill>
              </a:defRPr>
            </a:lvl8pPr>
            <a:lvl9pPr marL="365717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D5616B3-BB01-4CDF-A4DE-1A14093A9731}" type="datetimeFigureOut">
              <a:rPr lang="en-US" smtClean="0"/>
              <a:t>7/17/2024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68EA26B-0AD3-4604-9CEB-E414C3AA6F61}" type="slidenum">
              <a:rPr lang="en-US" smtClean="0"/>
              <a:t>‹#›</a:t>
            </a:fld>
            <a:endParaRPr lang="en-US" dirty="0"/>
          </a:p>
        </p:txBody>
      </p:sp>
    </p:spTree>
    <p:extLst>
      <p:ext uri="{BB962C8B-B14F-4D97-AF65-F5344CB8AC3E}">
        <p14:creationId xmlns:p14="http://schemas.microsoft.com/office/powerpoint/2010/main" val="351204446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D5616B3-BB01-4CDF-A4DE-1A14093A9731}" type="datetimeFigureOut">
              <a:rPr lang="en-US" smtClean="0"/>
              <a:t>7/17/2024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68EA26B-0AD3-4604-9CEB-E414C3AA6F61}" type="slidenum">
              <a:rPr lang="en-US" smtClean="0"/>
              <a:t>‹#›</a:t>
            </a:fld>
            <a:endParaRPr lang="en-US" dirty="0"/>
          </a:p>
        </p:txBody>
      </p:sp>
    </p:spTree>
    <p:extLst>
      <p:ext uri="{BB962C8B-B14F-4D97-AF65-F5344CB8AC3E}">
        <p14:creationId xmlns:p14="http://schemas.microsoft.com/office/powerpoint/2010/main" val="198578175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146" indent="0">
              <a:buNone/>
              <a:defRPr sz="1800">
                <a:solidFill>
                  <a:schemeClr val="tx1">
                    <a:tint val="75000"/>
                  </a:schemeClr>
                </a:solidFill>
              </a:defRPr>
            </a:lvl2pPr>
            <a:lvl3pPr marL="914293" indent="0">
              <a:buNone/>
              <a:defRPr sz="1600">
                <a:solidFill>
                  <a:schemeClr val="tx1">
                    <a:tint val="75000"/>
                  </a:schemeClr>
                </a:solidFill>
              </a:defRPr>
            </a:lvl3pPr>
            <a:lvl4pPr marL="1371440" indent="0">
              <a:buNone/>
              <a:defRPr sz="1400">
                <a:solidFill>
                  <a:schemeClr val="tx1">
                    <a:tint val="75000"/>
                  </a:schemeClr>
                </a:solidFill>
              </a:defRPr>
            </a:lvl4pPr>
            <a:lvl5pPr marL="1828586" indent="0">
              <a:buNone/>
              <a:defRPr sz="1400">
                <a:solidFill>
                  <a:schemeClr val="tx1">
                    <a:tint val="75000"/>
                  </a:schemeClr>
                </a:solidFill>
              </a:defRPr>
            </a:lvl5pPr>
            <a:lvl6pPr marL="2285733" indent="0">
              <a:buNone/>
              <a:defRPr sz="1400">
                <a:solidFill>
                  <a:schemeClr val="tx1">
                    <a:tint val="75000"/>
                  </a:schemeClr>
                </a:solidFill>
              </a:defRPr>
            </a:lvl6pPr>
            <a:lvl7pPr marL="2742879" indent="0">
              <a:buNone/>
              <a:defRPr sz="1400">
                <a:solidFill>
                  <a:schemeClr val="tx1">
                    <a:tint val="75000"/>
                  </a:schemeClr>
                </a:solidFill>
              </a:defRPr>
            </a:lvl7pPr>
            <a:lvl8pPr marL="3200026" indent="0">
              <a:buNone/>
              <a:defRPr sz="1400">
                <a:solidFill>
                  <a:schemeClr val="tx1">
                    <a:tint val="75000"/>
                  </a:schemeClr>
                </a:solidFill>
              </a:defRPr>
            </a:lvl8pPr>
            <a:lvl9pPr marL="3657172"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D5616B3-BB01-4CDF-A4DE-1A14093A9731}" type="datetimeFigureOut">
              <a:rPr lang="en-US" smtClean="0"/>
              <a:t>7/17/2024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68EA26B-0AD3-4604-9CEB-E414C3AA6F61}" type="slidenum">
              <a:rPr lang="en-US" smtClean="0"/>
              <a:t>‹#›</a:t>
            </a:fld>
            <a:endParaRPr lang="en-US" dirty="0"/>
          </a:p>
        </p:txBody>
      </p:sp>
    </p:spTree>
    <p:extLst>
      <p:ext uri="{BB962C8B-B14F-4D97-AF65-F5344CB8AC3E}">
        <p14:creationId xmlns:p14="http://schemas.microsoft.com/office/powerpoint/2010/main" val="348448011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D5616B3-BB01-4CDF-A4DE-1A14093A9731}" type="datetimeFigureOut">
              <a:rPr lang="en-US" smtClean="0"/>
              <a:t>7/17/2024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68EA26B-0AD3-4604-9CEB-E414C3AA6F61}" type="slidenum">
              <a:rPr lang="en-US" smtClean="0"/>
              <a:t>‹#›</a:t>
            </a:fld>
            <a:endParaRPr lang="en-US" dirty="0"/>
          </a:p>
        </p:txBody>
      </p:sp>
    </p:spTree>
    <p:extLst>
      <p:ext uri="{BB962C8B-B14F-4D97-AF65-F5344CB8AC3E}">
        <p14:creationId xmlns:p14="http://schemas.microsoft.com/office/powerpoint/2010/main" val="29705426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2" y="1535113"/>
            <a:ext cx="5386917" cy="639762"/>
          </a:xfrm>
        </p:spPr>
        <p:txBody>
          <a:bodyPr anchor="b"/>
          <a:lstStyle>
            <a:lvl1pPr marL="0" indent="0">
              <a:buNone/>
              <a:defRPr sz="2400" b="1"/>
            </a:lvl1pPr>
            <a:lvl2pPr marL="457146" indent="0">
              <a:buNone/>
              <a:defRPr sz="2000" b="1"/>
            </a:lvl2pPr>
            <a:lvl3pPr marL="914293" indent="0">
              <a:buNone/>
              <a:defRPr sz="1800" b="1"/>
            </a:lvl3pPr>
            <a:lvl4pPr marL="1371440" indent="0">
              <a:buNone/>
              <a:defRPr sz="1600" b="1"/>
            </a:lvl4pPr>
            <a:lvl5pPr marL="1828586" indent="0">
              <a:buNone/>
              <a:defRPr sz="1600" b="1"/>
            </a:lvl5pPr>
            <a:lvl6pPr marL="2285733" indent="0">
              <a:buNone/>
              <a:defRPr sz="1600" b="1"/>
            </a:lvl6pPr>
            <a:lvl7pPr marL="2742879" indent="0">
              <a:buNone/>
              <a:defRPr sz="1600" b="1"/>
            </a:lvl7pPr>
            <a:lvl8pPr marL="3200026" indent="0">
              <a:buNone/>
              <a:defRPr sz="1600" b="1"/>
            </a:lvl8pPr>
            <a:lvl9pPr marL="3657172"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2"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146" indent="0">
              <a:buNone/>
              <a:defRPr sz="2000" b="1"/>
            </a:lvl2pPr>
            <a:lvl3pPr marL="914293" indent="0">
              <a:buNone/>
              <a:defRPr sz="1800" b="1"/>
            </a:lvl3pPr>
            <a:lvl4pPr marL="1371440" indent="0">
              <a:buNone/>
              <a:defRPr sz="1600" b="1"/>
            </a:lvl4pPr>
            <a:lvl5pPr marL="1828586" indent="0">
              <a:buNone/>
              <a:defRPr sz="1600" b="1"/>
            </a:lvl5pPr>
            <a:lvl6pPr marL="2285733" indent="0">
              <a:buNone/>
              <a:defRPr sz="1600" b="1"/>
            </a:lvl6pPr>
            <a:lvl7pPr marL="2742879" indent="0">
              <a:buNone/>
              <a:defRPr sz="1600" b="1"/>
            </a:lvl7pPr>
            <a:lvl8pPr marL="3200026" indent="0">
              <a:buNone/>
              <a:defRPr sz="1600" b="1"/>
            </a:lvl8pPr>
            <a:lvl9pPr marL="365717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D5616B3-BB01-4CDF-A4DE-1A14093A9731}" type="datetimeFigureOut">
              <a:rPr lang="en-US" smtClean="0"/>
              <a:t>7/17/2024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68EA26B-0AD3-4604-9CEB-E414C3AA6F61}" type="slidenum">
              <a:rPr lang="en-US" smtClean="0"/>
              <a:t>‹#›</a:t>
            </a:fld>
            <a:endParaRPr lang="en-US" dirty="0"/>
          </a:p>
        </p:txBody>
      </p:sp>
    </p:spTree>
    <p:extLst>
      <p:ext uri="{BB962C8B-B14F-4D97-AF65-F5344CB8AC3E}">
        <p14:creationId xmlns:p14="http://schemas.microsoft.com/office/powerpoint/2010/main" val="165907203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D5616B3-BB01-4CDF-A4DE-1A14093A9731}" type="datetimeFigureOut">
              <a:rPr lang="en-US" smtClean="0"/>
              <a:t>7/17/2024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68EA26B-0AD3-4604-9CEB-E414C3AA6F61}" type="slidenum">
              <a:rPr lang="en-US" smtClean="0"/>
              <a:t>‹#›</a:t>
            </a:fld>
            <a:endParaRPr lang="en-US" dirty="0"/>
          </a:p>
        </p:txBody>
      </p:sp>
    </p:spTree>
    <p:extLst>
      <p:ext uri="{BB962C8B-B14F-4D97-AF65-F5344CB8AC3E}">
        <p14:creationId xmlns:p14="http://schemas.microsoft.com/office/powerpoint/2010/main" val="252437453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D5616B3-BB01-4CDF-A4DE-1A14093A9731}" type="datetimeFigureOut">
              <a:rPr lang="en-US" smtClean="0"/>
              <a:t>7/17/2024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68EA26B-0AD3-4604-9CEB-E414C3AA6F61}" type="slidenum">
              <a:rPr lang="en-US" smtClean="0"/>
              <a:t>‹#›</a:t>
            </a:fld>
            <a:endParaRPr lang="en-US" dirty="0"/>
          </a:p>
        </p:txBody>
      </p:sp>
    </p:spTree>
    <p:extLst>
      <p:ext uri="{BB962C8B-B14F-4D97-AF65-F5344CB8AC3E}">
        <p14:creationId xmlns:p14="http://schemas.microsoft.com/office/powerpoint/2010/main" val="209033440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1"/>
            <a:ext cx="4011084" cy="4691063"/>
          </a:xfrm>
        </p:spPr>
        <p:txBody>
          <a:bodyPr/>
          <a:lstStyle>
            <a:lvl1pPr marL="0" indent="0">
              <a:buNone/>
              <a:defRPr sz="1400"/>
            </a:lvl1pPr>
            <a:lvl2pPr marL="457146" indent="0">
              <a:buNone/>
              <a:defRPr sz="1200"/>
            </a:lvl2pPr>
            <a:lvl3pPr marL="914293" indent="0">
              <a:buNone/>
              <a:defRPr sz="1000"/>
            </a:lvl3pPr>
            <a:lvl4pPr marL="1371440" indent="0">
              <a:buNone/>
              <a:defRPr sz="900"/>
            </a:lvl4pPr>
            <a:lvl5pPr marL="1828586" indent="0">
              <a:buNone/>
              <a:defRPr sz="900"/>
            </a:lvl5pPr>
            <a:lvl6pPr marL="2285733" indent="0">
              <a:buNone/>
              <a:defRPr sz="900"/>
            </a:lvl6pPr>
            <a:lvl7pPr marL="2742879" indent="0">
              <a:buNone/>
              <a:defRPr sz="900"/>
            </a:lvl7pPr>
            <a:lvl8pPr marL="3200026" indent="0">
              <a:buNone/>
              <a:defRPr sz="900"/>
            </a:lvl8pPr>
            <a:lvl9pPr marL="3657172"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D5616B3-BB01-4CDF-A4DE-1A14093A9731}" type="datetimeFigureOut">
              <a:rPr lang="en-US" smtClean="0"/>
              <a:t>7/17/2024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68EA26B-0AD3-4604-9CEB-E414C3AA6F61}" type="slidenum">
              <a:rPr lang="en-US" smtClean="0"/>
              <a:t>‹#›</a:t>
            </a:fld>
            <a:endParaRPr lang="en-US" dirty="0"/>
          </a:p>
        </p:txBody>
      </p:sp>
    </p:spTree>
    <p:extLst>
      <p:ext uri="{BB962C8B-B14F-4D97-AF65-F5344CB8AC3E}">
        <p14:creationId xmlns:p14="http://schemas.microsoft.com/office/powerpoint/2010/main" val="229574445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46" indent="0">
              <a:buNone/>
              <a:defRPr sz="2800"/>
            </a:lvl2pPr>
            <a:lvl3pPr marL="914293" indent="0">
              <a:buNone/>
              <a:defRPr sz="2400"/>
            </a:lvl3pPr>
            <a:lvl4pPr marL="1371440" indent="0">
              <a:buNone/>
              <a:defRPr sz="2000"/>
            </a:lvl4pPr>
            <a:lvl5pPr marL="1828586" indent="0">
              <a:buNone/>
              <a:defRPr sz="2000"/>
            </a:lvl5pPr>
            <a:lvl6pPr marL="2285733" indent="0">
              <a:buNone/>
              <a:defRPr sz="2000"/>
            </a:lvl6pPr>
            <a:lvl7pPr marL="2742879" indent="0">
              <a:buNone/>
              <a:defRPr sz="2000"/>
            </a:lvl7pPr>
            <a:lvl8pPr marL="3200026" indent="0">
              <a:buNone/>
              <a:defRPr sz="2000"/>
            </a:lvl8pPr>
            <a:lvl9pPr marL="3657172"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146" indent="0">
              <a:buNone/>
              <a:defRPr sz="1200"/>
            </a:lvl2pPr>
            <a:lvl3pPr marL="914293" indent="0">
              <a:buNone/>
              <a:defRPr sz="1000"/>
            </a:lvl3pPr>
            <a:lvl4pPr marL="1371440" indent="0">
              <a:buNone/>
              <a:defRPr sz="900"/>
            </a:lvl4pPr>
            <a:lvl5pPr marL="1828586" indent="0">
              <a:buNone/>
              <a:defRPr sz="900"/>
            </a:lvl5pPr>
            <a:lvl6pPr marL="2285733" indent="0">
              <a:buNone/>
              <a:defRPr sz="900"/>
            </a:lvl6pPr>
            <a:lvl7pPr marL="2742879" indent="0">
              <a:buNone/>
              <a:defRPr sz="900"/>
            </a:lvl7pPr>
            <a:lvl8pPr marL="3200026" indent="0">
              <a:buNone/>
              <a:defRPr sz="900"/>
            </a:lvl8pPr>
            <a:lvl9pPr marL="3657172"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D5616B3-BB01-4CDF-A4DE-1A14093A9731}" type="datetimeFigureOut">
              <a:rPr lang="en-US" smtClean="0"/>
              <a:t>7/17/2024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68EA26B-0AD3-4604-9CEB-E414C3AA6F61}" type="slidenum">
              <a:rPr lang="en-US" smtClean="0"/>
              <a:t>‹#›</a:t>
            </a:fld>
            <a:endParaRPr lang="en-US" dirty="0"/>
          </a:p>
        </p:txBody>
      </p:sp>
    </p:spTree>
    <p:extLst>
      <p:ext uri="{BB962C8B-B14F-4D97-AF65-F5344CB8AC3E}">
        <p14:creationId xmlns:p14="http://schemas.microsoft.com/office/powerpoint/2010/main" val="355220207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D5616B3-BB01-4CDF-A4DE-1A14093A9731}" type="datetimeFigureOut">
              <a:rPr lang="en-US" smtClean="0"/>
              <a:t>7/17/2024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68EA26B-0AD3-4604-9CEB-E414C3AA6F61}" type="slidenum">
              <a:rPr lang="en-US" smtClean="0"/>
              <a:t>‹#›</a:t>
            </a:fld>
            <a:endParaRPr lang="en-US" dirty="0"/>
          </a:p>
        </p:txBody>
      </p:sp>
    </p:spTree>
    <p:extLst>
      <p:ext uri="{BB962C8B-B14F-4D97-AF65-F5344CB8AC3E}">
        <p14:creationId xmlns:p14="http://schemas.microsoft.com/office/powerpoint/2010/main" val="12343825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03118846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D5616B3-BB01-4CDF-A4DE-1A14093A9731}" type="datetimeFigureOut">
              <a:rPr lang="en-US" smtClean="0"/>
              <a:t>7/17/2024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68EA26B-0AD3-4604-9CEB-E414C3AA6F61}" type="slidenum">
              <a:rPr lang="en-US" smtClean="0"/>
              <a:t>‹#›</a:t>
            </a:fld>
            <a:endParaRPr lang="en-US" dirty="0"/>
          </a:p>
        </p:txBody>
      </p:sp>
    </p:spTree>
    <p:extLst>
      <p:ext uri="{BB962C8B-B14F-4D97-AF65-F5344CB8AC3E}">
        <p14:creationId xmlns:p14="http://schemas.microsoft.com/office/powerpoint/2010/main" val="12252568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40097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4677318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4894682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image" Target="../media/image2.png"/><Relationship Id="rId2" Type="http://schemas.openxmlformats.org/officeDocument/2006/relationships/slideLayout" Target="../slideLayouts/slideLayout13.xml"/><Relationship Id="rId16" Type="http://schemas.openxmlformats.org/officeDocument/2006/relationships/tags" Target="../tags/tag4.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theme" Target="../theme/theme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image" Target="../media/image2.png"/><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tags" Target="../tags/tag1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theme" Target="../theme/theme4.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5" Type="http://schemas.openxmlformats.org/officeDocument/2006/relationships/image" Target="../media/image2.png"/><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tags" Target="../tags/tag1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tags" Target="../tags/tag16.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5.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a:extLst>
              <a:ext uri="{FF2B5EF4-FFF2-40B4-BE49-F238E27FC236}">
                <a16:creationId xmlns:a16="http://schemas.microsoft.com/office/drawing/2014/main" id="{F5056F19-7F85-B855-0102-FB87FEF81DD1}"/>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307848" y="5929251"/>
            <a:ext cx="11576304" cy="758952"/>
          </a:xfrm>
          <a:prstGeom prst="rect">
            <a:avLst/>
          </a:prstGeom>
        </p:spPr>
      </p:pic>
    </p:spTree>
    <p:extLst>
      <p:ext uri="{BB962C8B-B14F-4D97-AF65-F5344CB8AC3E}">
        <p14:creationId xmlns:p14="http://schemas.microsoft.com/office/powerpoint/2010/main" val="825429911"/>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29" tIns="45714" rIns="91429" bIns="45714"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2"/>
            <a:ext cx="10972800" cy="4525963"/>
          </a:xfrm>
          <a:prstGeom prst="rect">
            <a:avLst/>
          </a:prstGeom>
        </p:spPr>
        <p:txBody>
          <a:bodyPr vert="horz" lIns="91429" tIns="45714" rIns="91429" bIns="45714"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908099" y="6126163"/>
            <a:ext cx="2844800" cy="182562"/>
          </a:xfrm>
          <a:prstGeom prst="rect">
            <a:avLst/>
          </a:prstGeom>
        </p:spPr>
        <p:txBody>
          <a:bodyPr vert="horz" lIns="91429" tIns="45714" rIns="91429" bIns="45714" rtlCol="0" anchor="ctr"/>
          <a:lstStyle>
            <a:lvl1pPr algn="l">
              <a:defRPr sz="1200">
                <a:solidFill>
                  <a:schemeClr val="tx1">
                    <a:tint val="75000"/>
                  </a:schemeClr>
                </a:solidFill>
              </a:defRPr>
            </a:lvl1pPr>
          </a:lstStyle>
          <a:p>
            <a:fld id="{A0FB04AF-7A08-C043-B53E-9CA1C79C7061}" type="datetimeFigureOut">
              <a:t>7/17/2024</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29" tIns="45714" rIns="91429" bIns="45714"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34401" y="6402889"/>
            <a:ext cx="2521908" cy="318587"/>
          </a:xfrm>
          <a:prstGeom prst="rect">
            <a:avLst/>
          </a:prstGeom>
        </p:spPr>
        <p:txBody>
          <a:bodyPr vert="horz" lIns="91429" tIns="45714" rIns="91429" bIns="45714" rtlCol="0" anchor="ctr"/>
          <a:lstStyle>
            <a:lvl1pPr algn="r">
              <a:defRPr sz="1200">
                <a:solidFill>
                  <a:schemeClr val="tx1">
                    <a:tint val="75000"/>
                  </a:schemeClr>
                </a:solidFill>
              </a:defRPr>
            </a:lvl1pPr>
          </a:lstStyle>
          <a:p>
            <a:fld id="{CB33E0CC-5607-D04B-A532-B6F1E80001DA}" type="slidenum">
              <a:t>‹#›</a:t>
            </a:fld>
            <a:endParaRPr lang="en-US" dirty="0"/>
          </a:p>
        </p:txBody>
      </p:sp>
      <p:pic>
        <p:nvPicPr>
          <p:cNvPr id="8" name="Picture 7">
            <a:extLst>
              <a:ext uri="{FF2B5EF4-FFF2-40B4-BE49-F238E27FC236}">
                <a16:creationId xmlns:a16="http://schemas.microsoft.com/office/drawing/2014/main" id="{2687B600-BB66-4DAA-951A-B8DAEC5AA0F2}"/>
              </a:ext>
            </a:extLst>
          </p:cNvPr>
          <p:cNvPicPr>
            <a:picLocks noChangeAspect="1"/>
          </p:cNvPicPr>
          <p:nvPr userDrawn="1"/>
        </p:nvPicPr>
        <p:blipFill>
          <a:blip r:embed="rId17"/>
          <a:stretch>
            <a:fillRect/>
          </a:stretch>
        </p:blipFill>
        <p:spPr>
          <a:xfrm>
            <a:off x="475593" y="5905500"/>
            <a:ext cx="11430000" cy="952500"/>
          </a:xfrm>
          <a:prstGeom prst="rect">
            <a:avLst/>
          </a:prstGeom>
        </p:spPr>
      </p:pic>
    </p:spTree>
    <p:custDataLst>
      <p:tags r:id="rId16"/>
    </p:custDataLst>
  </p:cSld>
  <p:clrMap bg1="lt1" tx1="dk1" bg2="lt2" tx2="dk2" accent1="accent1" accent2="accent2" accent3="accent3" accent4="accent4" accent5="accent5" accent6="accent6" hlink="hlink" folHlink="folHlink"/>
  <p:sldLayoutIdLst>
    <p:sldLayoutId id="2147483649" r:id="rId1"/>
    <p:sldLayoutId id="2147483687"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Lst>
  <p:txStyles>
    <p:titleStyle>
      <a:lvl1pPr algn="ctr" defTabSz="457146" rtl="0" eaLnBrk="1" latinLnBrk="0" hangingPunct="1">
        <a:spcBef>
          <a:spcPct val="0"/>
        </a:spcBef>
        <a:buNone/>
        <a:defRPr sz="4400" kern="1200">
          <a:solidFill>
            <a:schemeClr val="tx1"/>
          </a:solidFill>
          <a:latin typeface="+mj-lt"/>
          <a:ea typeface="+mj-ea"/>
          <a:cs typeface="+mj-cs"/>
        </a:defRPr>
      </a:lvl1pPr>
    </p:titleStyle>
    <p:bodyStyle>
      <a:lvl1pPr marL="342860" indent="-342860" algn="l" defTabSz="457146" rtl="0" eaLnBrk="1" latinLnBrk="0" hangingPunct="1">
        <a:spcBef>
          <a:spcPct val="20000"/>
        </a:spcBef>
        <a:buFont typeface="Arial"/>
        <a:buChar char="•"/>
        <a:defRPr sz="3200" kern="1200">
          <a:solidFill>
            <a:schemeClr val="tx1"/>
          </a:solidFill>
          <a:latin typeface="+mn-lt"/>
          <a:ea typeface="+mn-ea"/>
          <a:cs typeface="+mn-cs"/>
        </a:defRPr>
      </a:lvl1pPr>
      <a:lvl2pPr marL="742863" indent="-285717" algn="l" defTabSz="457146" rtl="0" eaLnBrk="1" latinLnBrk="0" hangingPunct="1">
        <a:spcBef>
          <a:spcPct val="20000"/>
        </a:spcBef>
        <a:buFont typeface="Arial"/>
        <a:buChar char="–"/>
        <a:defRPr sz="2800" kern="1200">
          <a:solidFill>
            <a:schemeClr val="tx1"/>
          </a:solidFill>
          <a:latin typeface="+mn-lt"/>
          <a:ea typeface="+mn-ea"/>
          <a:cs typeface="+mn-cs"/>
        </a:defRPr>
      </a:lvl2pPr>
      <a:lvl3pPr marL="1142867" indent="-228573" algn="l" defTabSz="457146" rtl="0" eaLnBrk="1" latinLnBrk="0" hangingPunct="1">
        <a:spcBef>
          <a:spcPct val="20000"/>
        </a:spcBef>
        <a:buFont typeface="Arial"/>
        <a:buChar char="•"/>
        <a:defRPr sz="2400" kern="1200">
          <a:solidFill>
            <a:schemeClr val="tx1"/>
          </a:solidFill>
          <a:latin typeface="+mn-lt"/>
          <a:ea typeface="+mn-ea"/>
          <a:cs typeface="+mn-cs"/>
        </a:defRPr>
      </a:lvl3pPr>
      <a:lvl4pPr marL="1600013" indent="-228573" algn="l" defTabSz="457146" rtl="0" eaLnBrk="1" latinLnBrk="0" hangingPunct="1">
        <a:spcBef>
          <a:spcPct val="20000"/>
        </a:spcBef>
        <a:buFont typeface="Arial"/>
        <a:buChar char="–"/>
        <a:defRPr sz="2000" kern="1200">
          <a:solidFill>
            <a:schemeClr val="tx1"/>
          </a:solidFill>
          <a:latin typeface="+mn-lt"/>
          <a:ea typeface="+mn-ea"/>
          <a:cs typeface="+mn-cs"/>
        </a:defRPr>
      </a:lvl4pPr>
      <a:lvl5pPr marL="2057159" indent="-228573" algn="l" defTabSz="457146" rtl="0" eaLnBrk="1" latinLnBrk="0" hangingPunct="1">
        <a:spcBef>
          <a:spcPct val="20000"/>
        </a:spcBef>
        <a:buFont typeface="Arial"/>
        <a:buChar char="»"/>
        <a:defRPr sz="2000" kern="1200">
          <a:solidFill>
            <a:schemeClr val="tx1"/>
          </a:solidFill>
          <a:latin typeface="+mn-lt"/>
          <a:ea typeface="+mn-ea"/>
          <a:cs typeface="+mn-cs"/>
        </a:defRPr>
      </a:lvl5pPr>
      <a:lvl6pPr marL="2514306" indent="-228573" algn="l" defTabSz="457146" rtl="0" eaLnBrk="1" latinLnBrk="0" hangingPunct="1">
        <a:spcBef>
          <a:spcPct val="20000"/>
        </a:spcBef>
        <a:buFont typeface="Arial"/>
        <a:buChar char="•"/>
        <a:defRPr sz="2000" kern="1200">
          <a:solidFill>
            <a:schemeClr val="tx1"/>
          </a:solidFill>
          <a:latin typeface="+mn-lt"/>
          <a:ea typeface="+mn-ea"/>
          <a:cs typeface="+mn-cs"/>
        </a:defRPr>
      </a:lvl6pPr>
      <a:lvl7pPr marL="2971453" indent="-228573" algn="l" defTabSz="457146" rtl="0" eaLnBrk="1" latinLnBrk="0" hangingPunct="1">
        <a:spcBef>
          <a:spcPct val="20000"/>
        </a:spcBef>
        <a:buFont typeface="Arial"/>
        <a:buChar char="•"/>
        <a:defRPr sz="2000" kern="1200">
          <a:solidFill>
            <a:schemeClr val="tx1"/>
          </a:solidFill>
          <a:latin typeface="+mn-lt"/>
          <a:ea typeface="+mn-ea"/>
          <a:cs typeface="+mn-cs"/>
        </a:defRPr>
      </a:lvl7pPr>
      <a:lvl8pPr marL="3428599" indent="-228573" algn="l" defTabSz="457146" rtl="0" eaLnBrk="1" latinLnBrk="0" hangingPunct="1">
        <a:spcBef>
          <a:spcPct val="20000"/>
        </a:spcBef>
        <a:buFont typeface="Arial"/>
        <a:buChar char="•"/>
        <a:defRPr sz="2000" kern="1200">
          <a:solidFill>
            <a:schemeClr val="tx1"/>
          </a:solidFill>
          <a:latin typeface="+mn-lt"/>
          <a:ea typeface="+mn-ea"/>
          <a:cs typeface="+mn-cs"/>
        </a:defRPr>
      </a:lvl8pPr>
      <a:lvl9pPr marL="3885746" indent="-228573" algn="l" defTabSz="457146"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46" rtl="0" eaLnBrk="1" latinLnBrk="0" hangingPunct="1">
        <a:defRPr sz="1800" kern="1200">
          <a:solidFill>
            <a:schemeClr val="tx1"/>
          </a:solidFill>
          <a:latin typeface="+mn-lt"/>
          <a:ea typeface="+mn-ea"/>
          <a:cs typeface="+mn-cs"/>
        </a:defRPr>
      </a:lvl1pPr>
      <a:lvl2pPr marL="457146" algn="l" defTabSz="457146" rtl="0" eaLnBrk="1" latinLnBrk="0" hangingPunct="1">
        <a:defRPr sz="1800" kern="1200">
          <a:solidFill>
            <a:schemeClr val="tx1"/>
          </a:solidFill>
          <a:latin typeface="+mn-lt"/>
          <a:ea typeface="+mn-ea"/>
          <a:cs typeface="+mn-cs"/>
        </a:defRPr>
      </a:lvl2pPr>
      <a:lvl3pPr marL="914293" algn="l" defTabSz="457146" rtl="0" eaLnBrk="1" latinLnBrk="0" hangingPunct="1">
        <a:defRPr sz="1800" kern="1200">
          <a:solidFill>
            <a:schemeClr val="tx1"/>
          </a:solidFill>
          <a:latin typeface="+mn-lt"/>
          <a:ea typeface="+mn-ea"/>
          <a:cs typeface="+mn-cs"/>
        </a:defRPr>
      </a:lvl3pPr>
      <a:lvl4pPr marL="1371440" algn="l" defTabSz="457146" rtl="0" eaLnBrk="1" latinLnBrk="0" hangingPunct="1">
        <a:defRPr sz="1800" kern="1200">
          <a:solidFill>
            <a:schemeClr val="tx1"/>
          </a:solidFill>
          <a:latin typeface="+mn-lt"/>
          <a:ea typeface="+mn-ea"/>
          <a:cs typeface="+mn-cs"/>
        </a:defRPr>
      </a:lvl4pPr>
      <a:lvl5pPr marL="1828586" algn="l" defTabSz="457146" rtl="0" eaLnBrk="1" latinLnBrk="0" hangingPunct="1">
        <a:defRPr sz="1800" kern="1200">
          <a:solidFill>
            <a:schemeClr val="tx1"/>
          </a:solidFill>
          <a:latin typeface="+mn-lt"/>
          <a:ea typeface="+mn-ea"/>
          <a:cs typeface="+mn-cs"/>
        </a:defRPr>
      </a:lvl5pPr>
      <a:lvl6pPr marL="2285733" algn="l" defTabSz="457146" rtl="0" eaLnBrk="1" latinLnBrk="0" hangingPunct="1">
        <a:defRPr sz="1800" kern="1200">
          <a:solidFill>
            <a:schemeClr val="tx1"/>
          </a:solidFill>
          <a:latin typeface="+mn-lt"/>
          <a:ea typeface="+mn-ea"/>
          <a:cs typeface="+mn-cs"/>
        </a:defRPr>
      </a:lvl6pPr>
      <a:lvl7pPr marL="2742879" algn="l" defTabSz="457146" rtl="0" eaLnBrk="1" latinLnBrk="0" hangingPunct="1">
        <a:defRPr sz="1800" kern="1200">
          <a:solidFill>
            <a:schemeClr val="tx1"/>
          </a:solidFill>
          <a:latin typeface="+mn-lt"/>
          <a:ea typeface="+mn-ea"/>
          <a:cs typeface="+mn-cs"/>
        </a:defRPr>
      </a:lvl7pPr>
      <a:lvl8pPr marL="3200026" algn="l" defTabSz="457146" rtl="0" eaLnBrk="1" latinLnBrk="0" hangingPunct="1">
        <a:defRPr sz="1800" kern="1200">
          <a:solidFill>
            <a:schemeClr val="tx1"/>
          </a:solidFill>
          <a:latin typeface="+mn-lt"/>
          <a:ea typeface="+mn-ea"/>
          <a:cs typeface="+mn-cs"/>
        </a:defRPr>
      </a:lvl8pPr>
      <a:lvl9pPr marL="3657172" algn="l" defTabSz="457146"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29" tIns="45714" rIns="91429" bIns="45714" rtlCol="0" anchor="ctr">
            <a:normAutofit/>
          </a:bodyPr>
          <a:lstStyle/>
          <a:p>
            <a:r>
              <a:rPr lang="en-US"/>
              <a:t>Click to edit Master title style</a:t>
            </a:r>
          </a:p>
        </p:txBody>
      </p:sp>
      <p:sp>
        <p:nvSpPr>
          <p:cNvPr id="3" name="Text Placeholder 2"/>
          <p:cNvSpPr>
            <a:spLocks noGrp="1"/>
          </p:cNvSpPr>
          <p:nvPr>
            <p:ph type="body" idx="1"/>
          </p:nvPr>
        </p:nvSpPr>
        <p:spPr>
          <a:xfrm>
            <a:off x="609600" y="1600202"/>
            <a:ext cx="10972800" cy="4525963"/>
          </a:xfrm>
          <a:prstGeom prst="rect">
            <a:avLst/>
          </a:prstGeom>
        </p:spPr>
        <p:txBody>
          <a:bodyPr vert="horz" lIns="91429" tIns="45714" rIns="91429" bIns="45714"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29" tIns="45714" rIns="91429" bIns="45714" rtlCol="0" anchor="ctr"/>
          <a:lstStyle>
            <a:lvl1pPr algn="l">
              <a:defRPr sz="1200">
                <a:solidFill>
                  <a:schemeClr val="tx1">
                    <a:tint val="75000"/>
                  </a:schemeClr>
                </a:solidFill>
              </a:defRPr>
            </a:lvl1pPr>
          </a:lstStyle>
          <a:p>
            <a:fld id="{32470FFC-9333-42E7-BA36-464F40DCB681}" type="datetimeFigureOut">
              <a:rPr lang="en-US" smtClean="0"/>
              <a:t>7/17/2024</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29" tIns="45714" rIns="91429" bIns="45714"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29" tIns="45714" rIns="91429" bIns="45714" rtlCol="0" anchor="ctr"/>
          <a:lstStyle>
            <a:lvl1pPr algn="r">
              <a:defRPr sz="1200">
                <a:solidFill>
                  <a:schemeClr val="tx1">
                    <a:tint val="75000"/>
                  </a:schemeClr>
                </a:solidFill>
              </a:defRPr>
            </a:lvl1pPr>
          </a:lstStyle>
          <a:p>
            <a:fld id="{D49E3C8B-F2C8-4112-95B7-D3A82549C9BF}" type="slidenum">
              <a:rPr lang="en-US" smtClean="0"/>
              <a:t>‹#›</a:t>
            </a:fld>
            <a:endParaRPr lang="en-US" dirty="0"/>
          </a:p>
        </p:txBody>
      </p:sp>
      <p:pic>
        <p:nvPicPr>
          <p:cNvPr id="8" name="Picture 7">
            <a:extLst>
              <a:ext uri="{FF2B5EF4-FFF2-40B4-BE49-F238E27FC236}">
                <a16:creationId xmlns:a16="http://schemas.microsoft.com/office/drawing/2014/main" id="{7FBF7635-AE5B-44F2-A3DD-318DEC1047CD}"/>
              </a:ext>
            </a:extLst>
          </p:cNvPr>
          <p:cNvPicPr>
            <a:picLocks noChangeAspect="1"/>
          </p:cNvPicPr>
          <p:nvPr userDrawn="1"/>
        </p:nvPicPr>
        <p:blipFill>
          <a:blip r:embed="rId15"/>
          <a:stretch>
            <a:fillRect/>
          </a:stretch>
        </p:blipFill>
        <p:spPr>
          <a:xfrm>
            <a:off x="152400" y="5905500"/>
            <a:ext cx="11430000" cy="952500"/>
          </a:xfrm>
          <a:prstGeom prst="rect">
            <a:avLst/>
          </a:prstGeom>
        </p:spPr>
      </p:pic>
    </p:spTree>
    <p:custDataLst>
      <p:tags r:id="rId14"/>
    </p:custDataLst>
    <p:extLst>
      <p:ext uri="{BB962C8B-B14F-4D97-AF65-F5344CB8AC3E}">
        <p14:creationId xmlns:p14="http://schemas.microsoft.com/office/powerpoint/2010/main" val="4072001098"/>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Lst>
  <p:txStyles>
    <p:titleStyle>
      <a:lvl1pPr algn="ctr" defTabSz="914293" rtl="0" eaLnBrk="1" latinLnBrk="0" hangingPunct="1">
        <a:spcBef>
          <a:spcPct val="0"/>
        </a:spcBef>
        <a:buNone/>
        <a:defRPr sz="4400" kern="1200">
          <a:solidFill>
            <a:schemeClr val="tx1"/>
          </a:solidFill>
          <a:latin typeface="+mj-lt"/>
          <a:ea typeface="+mj-ea"/>
          <a:cs typeface="+mj-cs"/>
        </a:defRPr>
      </a:lvl1pPr>
    </p:titleStyle>
    <p:bodyStyle>
      <a:lvl1pPr marL="342860" indent="-342860" algn="l" defTabSz="914293"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863" indent="-285717" algn="l" defTabSz="914293"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867" indent="-228573" algn="l" defTabSz="914293"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013" indent="-228573" algn="l" defTabSz="91429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159" indent="-228573" algn="l" defTabSz="91429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306" indent="-228573" algn="l" defTabSz="91429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453" indent="-228573" algn="l" defTabSz="91429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599" indent="-228573" algn="l" defTabSz="91429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746" indent="-228573" algn="l" defTabSz="91429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293" rtl="0" eaLnBrk="1" latinLnBrk="0" hangingPunct="1">
        <a:defRPr sz="1800" kern="1200">
          <a:solidFill>
            <a:schemeClr val="tx1"/>
          </a:solidFill>
          <a:latin typeface="+mn-lt"/>
          <a:ea typeface="+mn-ea"/>
          <a:cs typeface="+mn-cs"/>
        </a:defRPr>
      </a:lvl1pPr>
      <a:lvl2pPr marL="457146" algn="l" defTabSz="914293" rtl="0" eaLnBrk="1" latinLnBrk="0" hangingPunct="1">
        <a:defRPr sz="1800" kern="1200">
          <a:solidFill>
            <a:schemeClr val="tx1"/>
          </a:solidFill>
          <a:latin typeface="+mn-lt"/>
          <a:ea typeface="+mn-ea"/>
          <a:cs typeface="+mn-cs"/>
        </a:defRPr>
      </a:lvl2pPr>
      <a:lvl3pPr marL="914293" algn="l" defTabSz="914293" rtl="0" eaLnBrk="1" latinLnBrk="0" hangingPunct="1">
        <a:defRPr sz="1800" kern="1200">
          <a:solidFill>
            <a:schemeClr val="tx1"/>
          </a:solidFill>
          <a:latin typeface="+mn-lt"/>
          <a:ea typeface="+mn-ea"/>
          <a:cs typeface="+mn-cs"/>
        </a:defRPr>
      </a:lvl3pPr>
      <a:lvl4pPr marL="1371440" algn="l" defTabSz="914293" rtl="0" eaLnBrk="1" latinLnBrk="0" hangingPunct="1">
        <a:defRPr sz="1800" kern="1200">
          <a:solidFill>
            <a:schemeClr val="tx1"/>
          </a:solidFill>
          <a:latin typeface="+mn-lt"/>
          <a:ea typeface="+mn-ea"/>
          <a:cs typeface="+mn-cs"/>
        </a:defRPr>
      </a:lvl4pPr>
      <a:lvl5pPr marL="1828586" algn="l" defTabSz="914293" rtl="0" eaLnBrk="1" latinLnBrk="0" hangingPunct="1">
        <a:defRPr sz="1800" kern="1200">
          <a:solidFill>
            <a:schemeClr val="tx1"/>
          </a:solidFill>
          <a:latin typeface="+mn-lt"/>
          <a:ea typeface="+mn-ea"/>
          <a:cs typeface="+mn-cs"/>
        </a:defRPr>
      </a:lvl5pPr>
      <a:lvl6pPr marL="2285733" algn="l" defTabSz="914293" rtl="0" eaLnBrk="1" latinLnBrk="0" hangingPunct="1">
        <a:defRPr sz="1800" kern="1200">
          <a:solidFill>
            <a:schemeClr val="tx1"/>
          </a:solidFill>
          <a:latin typeface="+mn-lt"/>
          <a:ea typeface="+mn-ea"/>
          <a:cs typeface="+mn-cs"/>
        </a:defRPr>
      </a:lvl6pPr>
      <a:lvl7pPr marL="2742879" algn="l" defTabSz="914293" rtl="0" eaLnBrk="1" latinLnBrk="0" hangingPunct="1">
        <a:defRPr sz="1800" kern="1200">
          <a:solidFill>
            <a:schemeClr val="tx1"/>
          </a:solidFill>
          <a:latin typeface="+mn-lt"/>
          <a:ea typeface="+mn-ea"/>
          <a:cs typeface="+mn-cs"/>
        </a:defRPr>
      </a:lvl7pPr>
      <a:lvl8pPr marL="3200026" algn="l" defTabSz="914293" rtl="0" eaLnBrk="1" latinLnBrk="0" hangingPunct="1">
        <a:defRPr sz="1800" kern="1200">
          <a:solidFill>
            <a:schemeClr val="tx1"/>
          </a:solidFill>
          <a:latin typeface="+mn-lt"/>
          <a:ea typeface="+mn-ea"/>
          <a:cs typeface="+mn-cs"/>
        </a:defRPr>
      </a:lvl8pPr>
      <a:lvl9pPr marL="3657172" algn="l" defTabSz="914293"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29" tIns="45714" rIns="91429" bIns="45714" rtlCol="0" anchor="ctr">
            <a:normAutofit/>
          </a:bodyPr>
          <a:lstStyle/>
          <a:p>
            <a:r>
              <a:rPr lang="en-US"/>
              <a:t>Click to edit Master title style</a:t>
            </a:r>
          </a:p>
        </p:txBody>
      </p:sp>
      <p:sp>
        <p:nvSpPr>
          <p:cNvPr id="3" name="Text Placeholder 2"/>
          <p:cNvSpPr>
            <a:spLocks noGrp="1"/>
          </p:cNvSpPr>
          <p:nvPr>
            <p:ph type="body" idx="1"/>
          </p:nvPr>
        </p:nvSpPr>
        <p:spPr>
          <a:xfrm>
            <a:off x="609600" y="1600202"/>
            <a:ext cx="10972800" cy="4525963"/>
          </a:xfrm>
          <a:prstGeom prst="rect">
            <a:avLst/>
          </a:prstGeom>
        </p:spPr>
        <p:txBody>
          <a:bodyPr vert="horz" lIns="91429" tIns="45714" rIns="91429" bIns="45714"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29" tIns="45714" rIns="91429" bIns="45714" rtlCol="0" anchor="ctr"/>
          <a:lstStyle>
            <a:lvl1pPr algn="l">
              <a:defRPr sz="1200">
                <a:solidFill>
                  <a:schemeClr val="tx1">
                    <a:tint val="75000"/>
                  </a:schemeClr>
                </a:solidFill>
              </a:defRPr>
            </a:lvl1pPr>
          </a:lstStyle>
          <a:p>
            <a:fld id="{C5C65480-6FC9-417B-8F5C-74588DF8A75E}" type="datetimeFigureOut">
              <a:rPr lang="en-US" smtClean="0"/>
              <a:t>7/17/2024</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29" tIns="45714" rIns="91429" bIns="45714"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29" tIns="45714" rIns="91429" bIns="45714" rtlCol="0" anchor="ctr"/>
          <a:lstStyle>
            <a:lvl1pPr algn="r">
              <a:defRPr sz="1200">
                <a:solidFill>
                  <a:schemeClr val="tx1">
                    <a:tint val="75000"/>
                  </a:schemeClr>
                </a:solidFill>
              </a:defRPr>
            </a:lvl1pPr>
          </a:lstStyle>
          <a:p>
            <a:fld id="{B29F1CD0-A17A-46E6-8315-082AAB923867}" type="slidenum">
              <a:rPr lang="en-US" smtClean="0"/>
              <a:t>‹#›</a:t>
            </a:fld>
            <a:endParaRPr lang="en-US" dirty="0"/>
          </a:p>
        </p:txBody>
      </p:sp>
      <p:pic>
        <p:nvPicPr>
          <p:cNvPr id="8" name="Picture 7">
            <a:extLst>
              <a:ext uri="{FF2B5EF4-FFF2-40B4-BE49-F238E27FC236}">
                <a16:creationId xmlns:a16="http://schemas.microsoft.com/office/drawing/2014/main" id="{1C669466-BC5B-4AD7-931B-E51791A36DA6}"/>
              </a:ext>
            </a:extLst>
          </p:cNvPr>
          <p:cNvPicPr>
            <a:picLocks noChangeAspect="1"/>
          </p:cNvPicPr>
          <p:nvPr userDrawn="1"/>
        </p:nvPicPr>
        <p:blipFill>
          <a:blip r:embed="rId15"/>
          <a:stretch>
            <a:fillRect/>
          </a:stretch>
        </p:blipFill>
        <p:spPr>
          <a:xfrm>
            <a:off x="335455" y="5880101"/>
            <a:ext cx="11430000" cy="952500"/>
          </a:xfrm>
          <a:prstGeom prst="rect">
            <a:avLst/>
          </a:prstGeom>
        </p:spPr>
      </p:pic>
    </p:spTree>
    <p:custDataLst>
      <p:tags r:id="rId14"/>
    </p:custDataLst>
    <p:extLst>
      <p:ext uri="{BB962C8B-B14F-4D97-AF65-F5344CB8AC3E}">
        <p14:creationId xmlns:p14="http://schemas.microsoft.com/office/powerpoint/2010/main" val="3387504453"/>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Lst>
  <p:txStyles>
    <p:titleStyle>
      <a:lvl1pPr algn="ctr" defTabSz="914293" rtl="0" eaLnBrk="1" latinLnBrk="0" hangingPunct="1">
        <a:spcBef>
          <a:spcPct val="0"/>
        </a:spcBef>
        <a:buNone/>
        <a:defRPr sz="4400" kern="1200">
          <a:solidFill>
            <a:schemeClr val="tx1"/>
          </a:solidFill>
          <a:latin typeface="+mj-lt"/>
          <a:ea typeface="+mj-ea"/>
          <a:cs typeface="+mj-cs"/>
        </a:defRPr>
      </a:lvl1pPr>
    </p:titleStyle>
    <p:bodyStyle>
      <a:lvl1pPr marL="342860" indent="-342860" algn="l" defTabSz="914293"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863" indent="-285717" algn="l" defTabSz="914293"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867" indent="-228573" algn="l" defTabSz="914293"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013" indent="-228573" algn="l" defTabSz="91429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159" indent="-228573" algn="l" defTabSz="91429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306" indent="-228573" algn="l" defTabSz="91429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453" indent="-228573" algn="l" defTabSz="91429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599" indent="-228573" algn="l" defTabSz="91429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746" indent="-228573" algn="l" defTabSz="91429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293" rtl="0" eaLnBrk="1" latinLnBrk="0" hangingPunct="1">
        <a:defRPr sz="1800" kern="1200">
          <a:solidFill>
            <a:schemeClr val="tx1"/>
          </a:solidFill>
          <a:latin typeface="+mn-lt"/>
          <a:ea typeface="+mn-ea"/>
          <a:cs typeface="+mn-cs"/>
        </a:defRPr>
      </a:lvl1pPr>
      <a:lvl2pPr marL="457146" algn="l" defTabSz="914293" rtl="0" eaLnBrk="1" latinLnBrk="0" hangingPunct="1">
        <a:defRPr sz="1800" kern="1200">
          <a:solidFill>
            <a:schemeClr val="tx1"/>
          </a:solidFill>
          <a:latin typeface="+mn-lt"/>
          <a:ea typeface="+mn-ea"/>
          <a:cs typeface="+mn-cs"/>
        </a:defRPr>
      </a:lvl2pPr>
      <a:lvl3pPr marL="914293" algn="l" defTabSz="914293" rtl="0" eaLnBrk="1" latinLnBrk="0" hangingPunct="1">
        <a:defRPr sz="1800" kern="1200">
          <a:solidFill>
            <a:schemeClr val="tx1"/>
          </a:solidFill>
          <a:latin typeface="+mn-lt"/>
          <a:ea typeface="+mn-ea"/>
          <a:cs typeface="+mn-cs"/>
        </a:defRPr>
      </a:lvl3pPr>
      <a:lvl4pPr marL="1371440" algn="l" defTabSz="914293" rtl="0" eaLnBrk="1" latinLnBrk="0" hangingPunct="1">
        <a:defRPr sz="1800" kern="1200">
          <a:solidFill>
            <a:schemeClr val="tx1"/>
          </a:solidFill>
          <a:latin typeface="+mn-lt"/>
          <a:ea typeface="+mn-ea"/>
          <a:cs typeface="+mn-cs"/>
        </a:defRPr>
      </a:lvl4pPr>
      <a:lvl5pPr marL="1828586" algn="l" defTabSz="914293" rtl="0" eaLnBrk="1" latinLnBrk="0" hangingPunct="1">
        <a:defRPr sz="1800" kern="1200">
          <a:solidFill>
            <a:schemeClr val="tx1"/>
          </a:solidFill>
          <a:latin typeface="+mn-lt"/>
          <a:ea typeface="+mn-ea"/>
          <a:cs typeface="+mn-cs"/>
        </a:defRPr>
      </a:lvl5pPr>
      <a:lvl6pPr marL="2285733" algn="l" defTabSz="914293" rtl="0" eaLnBrk="1" latinLnBrk="0" hangingPunct="1">
        <a:defRPr sz="1800" kern="1200">
          <a:solidFill>
            <a:schemeClr val="tx1"/>
          </a:solidFill>
          <a:latin typeface="+mn-lt"/>
          <a:ea typeface="+mn-ea"/>
          <a:cs typeface="+mn-cs"/>
        </a:defRPr>
      </a:lvl6pPr>
      <a:lvl7pPr marL="2742879" algn="l" defTabSz="914293" rtl="0" eaLnBrk="1" latinLnBrk="0" hangingPunct="1">
        <a:defRPr sz="1800" kern="1200">
          <a:solidFill>
            <a:schemeClr val="tx1"/>
          </a:solidFill>
          <a:latin typeface="+mn-lt"/>
          <a:ea typeface="+mn-ea"/>
          <a:cs typeface="+mn-cs"/>
        </a:defRPr>
      </a:lvl7pPr>
      <a:lvl8pPr marL="3200026" algn="l" defTabSz="914293" rtl="0" eaLnBrk="1" latinLnBrk="0" hangingPunct="1">
        <a:defRPr sz="1800" kern="1200">
          <a:solidFill>
            <a:schemeClr val="tx1"/>
          </a:solidFill>
          <a:latin typeface="+mn-lt"/>
          <a:ea typeface="+mn-ea"/>
          <a:cs typeface="+mn-cs"/>
        </a:defRPr>
      </a:lvl8pPr>
      <a:lvl9pPr marL="3657172" algn="l" defTabSz="914293"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29" tIns="45714" rIns="91429" bIns="45714" rtlCol="0" anchor="ctr">
            <a:normAutofit/>
          </a:bodyPr>
          <a:lstStyle/>
          <a:p>
            <a:r>
              <a:rPr lang="en-US"/>
              <a:t>Click to edit Master title style</a:t>
            </a:r>
          </a:p>
        </p:txBody>
      </p:sp>
      <p:sp>
        <p:nvSpPr>
          <p:cNvPr id="3" name="Text Placeholder 2"/>
          <p:cNvSpPr>
            <a:spLocks noGrp="1"/>
          </p:cNvSpPr>
          <p:nvPr>
            <p:ph type="body" idx="1"/>
          </p:nvPr>
        </p:nvSpPr>
        <p:spPr>
          <a:xfrm>
            <a:off x="609600" y="1600202"/>
            <a:ext cx="10972800" cy="4525963"/>
          </a:xfrm>
          <a:prstGeom prst="rect">
            <a:avLst/>
          </a:prstGeom>
        </p:spPr>
        <p:txBody>
          <a:bodyPr vert="horz" lIns="91429" tIns="45714" rIns="91429" bIns="45714"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29" tIns="45714" rIns="91429" bIns="45714" rtlCol="0" anchor="ctr"/>
          <a:lstStyle>
            <a:lvl1pPr algn="l">
              <a:defRPr sz="1200">
                <a:solidFill>
                  <a:schemeClr val="tx1">
                    <a:tint val="75000"/>
                  </a:schemeClr>
                </a:solidFill>
              </a:defRPr>
            </a:lvl1pPr>
          </a:lstStyle>
          <a:p>
            <a:fld id="{2D5616B3-BB01-4CDF-A4DE-1A14093A9731}" type="datetimeFigureOut">
              <a:rPr lang="en-US" smtClean="0"/>
              <a:t>7/17/2024</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29" tIns="45714" rIns="91429" bIns="45714"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29" tIns="45714" rIns="91429" bIns="45714" rtlCol="0" anchor="ctr"/>
          <a:lstStyle>
            <a:lvl1pPr algn="r">
              <a:defRPr sz="1200">
                <a:solidFill>
                  <a:schemeClr val="tx1">
                    <a:tint val="75000"/>
                  </a:schemeClr>
                </a:solidFill>
              </a:defRPr>
            </a:lvl1pPr>
          </a:lstStyle>
          <a:p>
            <a:fld id="{D68EA26B-0AD3-4604-9CEB-E414C3AA6F61}" type="slidenum">
              <a:rPr lang="en-US" smtClean="0"/>
              <a:t>‹#›</a:t>
            </a:fld>
            <a:endParaRPr lang="en-US" dirty="0"/>
          </a:p>
        </p:txBody>
      </p:sp>
      <p:pic>
        <p:nvPicPr>
          <p:cNvPr id="8" name="Picture 7">
            <a:extLst>
              <a:ext uri="{FF2B5EF4-FFF2-40B4-BE49-F238E27FC236}">
                <a16:creationId xmlns:a16="http://schemas.microsoft.com/office/drawing/2014/main" id="{6DAC6C8F-5AA5-48BE-B1C1-E0FEE66B2F44}"/>
              </a:ext>
            </a:extLst>
          </p:cNvPr>
          <p:cNvPicPr>
            <a:picLocks noChangeAspect="1"/>
          </p:cNvPicPr>
          <p:nvPr userDrawn="1"/>
        </p:nvPicPr>
        <p:blipFill>
          <a:blip r:embed="rId14"/>
          <a:stretch>
            <a:fillRect/>
          </a:stretch>
        </p:blipFill>
        <p:spPr>
          <a:xfrm>
            <a:off x="381000" y="5880101"/>
            <a:ext cx="11430000" cy="952500"/>
          </a:xfrm>
          <a:prstGeom prst="rect">
            <a:avLst/>
          </a:prstGeom>
        </p:spPr>
      </p:pic>
    </p:spTree>
    <p:custDataLst>
      <p:tags r:id="rId13"/>
    </p:custDataLst>
    <p:extLst>
      <p:ext uri="{BB962C8B-B14F-4D97-AF65-F5344CB8AC3E}">
        <p14:creationId xmlns:p14="http://schemas.microsoft.com/office/powerpoint/2010/main" val="2929184231"/>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xStyles>
    <p:titleStyle>
      <a:lvl1pPr algn="ctr" defTabSz="914293" rtl="0" eaLnBrk="1" latinLnBrk="0" hangingPunct="1">
        <a:spcBef>
          <a:spcPct val="0"/>
        </a:spcBef>
        <a:buNone/>
        <a:defRPr sz="4400" kern="1200">
          <a:solidFill>
            <a:schemeClr val="tx1"/>
          </a:solidFill>
          <a:latin typeface="+mj-lt"/>
          <a:ea typeface="+mj-ea"/>
          <a:cs typeface="+mj-cs"/>
        </a:defRPr>
      </a:lvl1pPr>
    </p:titleStyle>
    <p:bodyStyle>
      <a:lvl1pPr marL="342860" indent="-342860" algn="l" defTabSz="914293"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863" indent="-285717" algn="l" defTabSz="914293"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867" indent="-228573" algn="l" defTabSz="914293"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013" indent="-228573" algn="l" defTabSz="91429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159" indent="-228573" algn="l" defTabSz="91429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306" indent="-228573" algn="l" defTabSz="91429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453" indent="-228573" algn="l" defTabSz="91429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599" indent="-228573" algn="l" defTabSz="91429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746" indent="-228573" algn="l" defTabSz="91429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293" rtl="0" eaLnBrk="1" latinLnBrk="0" hangingPunct="1">
        <a:defRPr sz="1800" kern="1200">
          <a:solidFill>
            <a:schemeClr val="tx1"/>
          </a:solidFill>
          <a:latin typeface="+mn-lt"/>
          <a:ea typeface="+mn-ea"/>
          <a:cs typeface="+mn-cs"/>
        </a:defRPr>
      </a:lvl1pPr>
      <a:lvl2pPr marL="457146" algn="l" defTabSz="914293" rtl="0" eaLnBrk="1" latinLnBrk="0" hangingPunct="1">
        <a:defRPr sz="1800" kern="1200">
          <a:solidFill>
            <a:schemeClr val="tx1"/>
          </a:solidFill>
          <a:latin typeface="+mn-lt"/>
          <a:ea typeface="+mn-ea"/>
          <a:cs typeface="+mn-cs"/>
        </a:defRPr>
      </a:lvl2pPr>
      <a:lvl3pPr marL="914293" algn="l" defTabSz="914293" rtl="0" eaLnBrk="1" latinLnBrk="0" hangingPunct="1">
        <a:defRPr sz="1800" kern="1200">
          <a:solidFill>
            <a:schemeClr val="tx1"/>
          </a:solidFill>
          <a:latin typeface="+mn-lt"/>
          <a:ea typeface="+mn-ea"/>
          <a:cs typeface="+mn-cs"/>
        </a:defRPr>
      </a:lvl3pPr>
      <a:lvl4pPr marL="1371440" algn="l" defTabSz="914293" rtl="0" eaLnBrk="1" latinLnBrk="0" hangingPunct="1">
        <a:defRPr sz="1800" kern="1200">
          <a:solidFill>
            <a:schemeClr val="tx1"/>
          </a:solidFill>
          <a:latin typeface="+mn-lt"/>
          <a:ea typeface="+mn-ea"/>
          <a:cs typeface="+mn-cs"/>
        </a:defRPr>
      </a:lvl4pPr>
      <a:lvl5pPr marL="1828586" algn="l" defTabSz="914293" rtl="0" eaLnBrk="1" latinLnBrk="0" hangingPunct="1">
        <a:defRPr sz="1800" kern="1200">
          <a:solidFill>
            <a:schemeClr val="tx1"/>
          </a:solidFill>
          <a:latin typeface="+mn-lt"/>
          <a:ea typeface="+mn-ea"/>
          <a:cs typeface="+mn-cs"/>
        </a:defRPr>
      </a:lvl5pPr>
      <a:lvl6pPr marL="2285733" algn="l" defTabSz="914293" rtl="0" eaLnBrk="1" latinLnBrk="0" hangingPunct="1">
        <a:defRPr sz="1800" kern="1200">
          <a:solidFill>
            <a:schemeClr val="tx1"/>
          </a:solidFill>
          <a:latin typeface="+mn-lt"/>
          <a:ea typeface="+mn-ea"/>
          <a:cs typeface="+mn-cs"/>
        </a:defRPr>
      </a:lvl6pPr>
      <a:lvl7pPr marL="2742879" algn="l" defTabSz="914293" rtl="0" eaLnBrk="1" latinLnBrk="0" hangingPunct="1">
        <a:defRPr sz="1800" kern="1200">
          <a:solidFill>
            <a:schemeClr val="tx1"/>
          </a:solidFill>
          <a:latin typeface="+mn-lt"/>
          <a:ea typeface="+mn-ea"/>
          <a:cs typeface="+mn-cs"/>
        </a:defRPr>
      </a:lvl7pPr>
      <a:lvl8pPr marL="3200026" algn="l" defTabSz="914293" rtl="0" eaLnBrk="1" latinLnBrk="0" hangingPunct="1">
        <a:defRPr sz="1800" kern="1200">
          <a:solidFill>
            <a:schemeClr val="tx1"/>
          </a:solidFill>
          <a:latin typeface="+mn-lt"/>
          <a:ea typeface="+mn-ea"/>
          <a:cs typeface="+mn-cs"/>
        </a:defRPr>
      </a:lvl8pPr>
      <a:lvl9pPr marL="3657172" algn="l" defTabSz="91429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ags" Target="../tags/tag1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4.xml"/><Relationship Id="rId1" Type="http://schemas.openxmlformats.org/officeDocument/2006/relationships/tags" Target="../tags/tag25.xml"/></Relationships>
</file>

<file path=ppt/slides/_rels/slide100.xml.rels><?xml version="1.0" encoding="UTF-8" standalone="yes"?>
<Relationships xmlns="http://schemas.openxmlformats.org/package/2006/relationships"><Relationship Id="rId3" Type="http://schemas.openxmlformats.org/officeDocument/2006/relationships/notesSlide" Target="../notesSlides/notesSlide100.xml"/><Relationship Id="rId2" Type="http://schemas.openxmlformats.org/officeDocument/2006/relationships/slideLayout" Target="../slideLayouts/slideLayout14.xml"/><Relationship Id="rId1" Type="http://schemas.openxmlformats.org/officeDocument/2006/relationships/tags" Target="../tags/tag106.xml"/><Relationship Id="rId4" Type="http://schemas.openxmlformats.org/officeDocument/2006/relationships/image" Target="../media/image63.jpg"/></Relationships>
</file>

<file path=ppt/slides/_rels/slide101.xml.rels><?xml version="1.0" encoding="UTF-8" standalone="yes"?>
<Relationships xmlns="http://schemas.openxmlformats.org/package/2006/relationships"><Relationship Id="rId3" Type="http://schemas.openxmlformats.org/officeDocument/2006/relationships/notesSlide" Target="../notesSlides/notesSlide101.xml"/><Relationship Id="rId2" Type="http://schemas.openxmlformats.org/officeDocument/2006/relationships/slideLayout" Target="../slideLayouts/slideLayout14.xml"/><Relationship Id="rId1" Type="http://schemas.openxmlformats.org/officeDocument/2006/relationships/tags" Target="../tags/tag107.xml"/></Relationships>
</file>

<file path=ppt/slides/_rels/slide102.xml.rels><?xml version="1.0" encoding="UTF-8" standalone="yes"?>
<Relationships xmlns="http://schemas.openxmlformats.org/package/2006/relationships"><Relationship Id="rId3" Type="http://schemas.openxmlformats.org/officeDocument/2006/relationships/notesSlide" Target="../notesSlides/notesSlide102.xml"/><Relationship Id="rId2" Type="http://schemas.openxmlformats.org/officeDocument/2006/relationships/slideLayout" Target="../slideLayouts/slideLayout14.xml"/><Relationship Id="rId1" Type="http://schemas.openxmlformats.org/officeDocument/2006/relationships/tags" Target="../tags/tag108.xml"/></Relationships>
</file>

<file path=ppt/slides/_rels/slide103.xml.rels><?xml version="1.0" encoding="UTF-8" standalone="yes"?>
<Relationships xmlns="http://schemas.openxmlformats.org/package/2006/relationships"><Relationship Id="rId3" Type="http://schemas.openxmlformats.org/officeDocument/2006/relationships/notesSlide" Target="../notesSlides/notesSlide103.xml"/><Relationship Id="rId2" Type="http://schemas.openxmlformats.org/officeDocument/2006/relationships/slideLayout" Target="../slideLayouts/slideLayout14.xml"/><Relationship Id="rId1" Type="http://schemas.openxmlformats.org/officeDocument/2006/relationships/tags" Target="../tags/tag109.xml"/><Relationship Id="rId4" Type="http://schemas.openxmlformats.org/officeDocument/2006/relationships/image" Target="../media/image64.jpg"/></Relationships>
</file>

<file path=ppt/slides/_rels/slide104.xml.rels><?xml version="1.0" encoding="UTF-8" standalone="yes"?>
<Relationships xmlns="http://schemas.openxmlformats.org/package/2006/relationships"><Relationship Id="rId3" Type="http://schemas.openxmlformats.org/officeDocument/2006/relationships/notesSlide" Target="../notesSlides/notesSlide104.xml"/><Relationship Id="rId2" Type="http://schemas.openxmlformats.org/officeDocument/2006/relationships/slideLayout" Target="../slideLayouts/slideLayout14.xml"/><Relationship Id="rId1" Type="http://schemas.openxmlformats.org/officeDocument/2006/relationships/tags" Target="../tags/tag110.xml"/></Relationships>
</file>

<file path=ppt/slides/_rels/slide105.xml.rels><?xml version="1.0" encoding="UTF-8" standalone="yes"?>
<Relationships xmlns="http://schemas.openxmlformats.org/package/2006/relationships"><Relationship Id="rId3" Type="http://schemas.openxmlformats.org/officeDocument/2006/relationships/notesSlide" Target="../notesSlides/notesSlide105.xml"/><Relationship Id="rId2" Type="http://schemas.openxmlformats.org/officeDocument/2006/relationships/slideLayout" Target="../slideLayouts/slideLayout14.xml"/><Relationship Id="rId1" Type="http://schemas.openxmlformats.org/officeDocument/2006/relationships/tags" Target="../tags/tag111.xml"/></Relationships>
</file>

<file path=ppt/slides/_rels/slide106.xml.rels><?xml version="1.0" encoding="UTF-8" standalone="yes"?>
<Relationships xmlns="http://schemas.openxmlformats.org/package/2006/relationships"><Relationship Id="rId3" Type="http://schemas.openxmlformats.org/officeDocument/2006/relationships/notesSlide" Target="../notesSlides/notesSlide106.xml"/><Relationship Id="rId2" Type="http://schemas.openxmlformats.org/officeDocument/2006/relationships/slideLayout" Target="../slideLayouts/slideLayout14.xml"/><Relationship Id="rId1" Type="http://schemas.openxmlformats.org/officeDocument/2006/relationships/tags" Target="../tags/tag112.xml"/><Relationship Id="rId4" Type="http://schemas.openxmlformats.org/officeDocument/2006/relationships/image" Target="../media/image65.jpg"/></Relationships>
</file>

<file path=ppt/slides/_rels/slide107.xml.rels><?xml version="1.0" encoding="UTF-8" standalone="yes"?>
<Relationships xmlns="http://schemas.openxmlformats.org/package/2006/relationships"><Relationship Id="rId3" Type="http://schemas.openxmlformats.org/officeDocument/2006/relationships/notesSlide" Target="../notesSlides/notesSlide107.xml"/><Relationship Id="rId2" Type="http://schemas.openxmlformats.org/officeDocument/2006/relationships/slideLayout" Target="../slideLayouts/slideLayout16.xml"/><Relationship Id="rId1" Type="http://schemas.openxmlformats.org/officeDocument/2006/relationships/tags" Target="../tags/tag113.xml"/><Relationship Id="rId4" Type="http://schemas.openxmlformats.org/officeDocument/2006/relationships/image" Target="../media/image66.png"/></Relationships>
</file>

<file path=ppt/slides/_rels/slide108.xml.rels><?xml version="1.0" encoding="UTF-8" standalone="yes"?>
<Relationships xmlns="http://schemas.openxmlformats.org/package/2006/relationships"><Relationship Id="rId3" Type="http://schemas.openxmlformats.org/officeDocument/2006/relationships/notesSlide" Target="../notesSlides/notesSlide108.xml"/><Relationship Id="rId2" Type="http://schemas.openxmlformats.org/officeDocument/2006/relationships/slideLayout" Target="../slideLayouts/slideLayout14.xml"/><Relationship Id="rId1" Type="http://schemas.openxmlformats.org/officeDocument/2006/relationships/tags" Target="../tags/tag114.xml"/><Relationship Id="rId4" Type="http://schemas.openxmlformats.org/officeDocument/2006/relationships/image" Target="../media/image67.jpg"/></Relationships>
</file>

<file path=ppt/slides/_rels/slide109.xml.rels><?xml version="1.0" encoding="UTF-8" standalone="yes"?>
<Relationships xmlns="http://schemas.openxmlformats.org/package/2006/relationships"><Relationship Id="rId3" Type="http://schemas.openxmlformats.org/officeDocument/2006/relationships/notesSlide" Target="../notesSlides/notesSlide109.xml"/><Relationship Id="rId2" Type="http://schemas.openxmlformats.org/officeDocument/2006/relationships/slideLayout" Target="../slideLayouts/slideLayout14.xml"/><Relationship Id="rId1" Type="http://schemas.openxmlformats.org/officeDocument/2006/relationships/tags" Target="../tags/tag115.xml"/><Relationship Id="rId4" Type="http://schemas.openxmlformats.org/officeDocument/2006/relationships/image" Target="../media/image68.jp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4.xml"/><Relationship Id="rId1" Type="http://schemas.openxmlformats.org/officeDocument/2006/relationships/tags" Target="../tags/tag26.xml"/><Relationship Id="rId4" Type="http://schemas.openxmlformats.org/officeDocument/2006/relationships/image" Target="../media/image12.png"/></Relationships>
</file>

<file path=ppt/slides/_rels/slide110.xml.rels><?xml version="1.0" encoding="UTF-8" standalone="yes"?>
<Relationships xmlns="http://schemas.openxmlformats.org/package/2006/relationships"><Relationship Id="rId3" Type="http://schemas.openxmlformats.org/officeDocument/2006/relationships/notesSlide" Target="../notesSlides/notesSlide110.xml"/><Relationship Id="rId2" Type="http://schemas.openxmlformats.org/officeDocument/2006/relationships/slideLayout" Target="../slideLayouts/slideLayout14.xml"/><Relationship Id="rId1" Type="http://schemas.openxmlformats.org/officeDocument/2006/relationships/tags" Target="../tags/tag116.xml"/><Relationship Id="rId4" Type="http://schemas.openxmlformats.org/officeDocument/2006/relationships/image" Target="../media/image69.jpg"/></Relationships>
</file>

<file path=ppt/slides/_rels/slide111.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tags" Target="../tags/tag117.xml"/></Relationships>
</file>

<file path=ppt/slides/_rels/slide112.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tags" Target="../tags/tag118.xml"/></Relationships>
</file>

<file path=ppt/slides/_rels/slide113.xml.rels><?xml version="1.0" encoding="UTF-8" standalone="yes"?>
<Relationships xmlns="http://schemas.openxmlformats.org/package/2006/relationships"><Relationship Id="rId3" Type="http://schemas.openxmlformats.org/officeDocument/2006/relationships/notesSlide" Target="../notesSlides/notesSlide111.xml"/><Relationship Id="rId2" Type="http://schemas.openxmlformats.org/officeDocument/2006/relationships/slideLayout" Target="../slideLayouts/slideLayout14.xml"/><Relationship Id="rId1" Type="http://schemas.openxmlformats.org/officeDocument/2006/relationships/tags" Target="../tags/tag119.xml"/></Relationships>
</file>

<file path=ppt/slides/_rels/slide114.xml.rels><?xml version="1.0" encoding="UTF-8" standalone="yes"?>
<Relationships xmlns="http://schemas.openxmlformats.org/package/2006/relationships"><Relationship Id="rId3" Type="http://schemas.openxmlformats.org/officeDocument/2006/relationships/notesSlide" Target="../notesSlides/notesSlide112.xml"/><Relationship Id="rId2" Type="http://schemas.openxmlformats.org/officeDocument/2006/relationships/slideLayout" Target="../slideLayouts/slideLayout16.xml"/><Relationship Id="rId1" Type="http://schemas.openxmlformats.org/officeDocument/2006/relationships/tags" Target="../tags/tag120.xml"/></Relationships>
</file>

<file path=ppt/slides/_rels/slide115.xml.rels><?xml version="1.0" encoding="UTF-8" standalone="yes"?>
<Relationships xmlns="http://schemas.openxmlformats.org/package/2006/relationships"><Relationship Id="rId3" Type="http://schemas.openxmlformats.org/officeDocument/2006/relationships/notesSlide" Target="../notesSlides/notesSlide113.xml"/><Relationship Id="rId2" Type="http://schemas.openxmlformats.org/officeDocument/2006/relationships/slideLayout" Target="../slideLayouts/slideLayout13.xml"/><Relationship Id="rId1" Type="http://schemas.openxmlformats.org/officeDocument/2006/relationships/tags" Target="../tags/tag121.xml"/><Relationship Id="rId4" Type="http://schemas.openxmlformats.org/officeDocument/2006/relationships/image" Target="../media/image70.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6.xml"/><Relationship Id="rId1" Type="http://schemas.openxmlformats.org/officeDocument/2006/relationships/tags" Target="../tags/tag27.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6.xml"/><Relationship Id="rId1" Type="http://schemas.openxmlformats.org/officeDocument/2006/relationships/tags" Target="../tags/tag28.xml"/><Relationship Id="rId4" Type="http://schemas.openxmlformats.org/officeDocument/2006/relationships/image" Target="../media/image14.jp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4.xml"/><Relationship Id="rId1" Type="http://schemas.openxmlformats.org/officeDocument/2006/relationships/tags" Target="../tags/tag29.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4.xml"/><Relationship Id="rId1" Type="http://schemas.openxmlformats.org/officeDocument/2006/relationships/tags" Target="../tags/tag30.xml"/></Relationships>
</file>

<file path=ppt/slides/_rels/slide16.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notesSlide" Target="../notesSlides/notesSlide16.xml"/><Relationship Id="rId7" Type="http://schemas.openxmlformats.org/officeDocument/2006/relationships/diagramColors" Target="../diagrams/colors2.xml"/><Relationship Id="rId2" Type="http://schemas.openxmlformats.org/officeDocument/2006/relationships/slideLayout" Target="../slideLayouts/slideLayout14.xml"/><Relationship Id="rId1" Type="http://schemas.openxmlformats.org/officeDocument/2006/relationships/tags" Target="../tags/tag31.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4.xml"/><Relationship Id="rId1" Type="http://schemas.openxmlformats.org/officeDocument/2006/relationships/tags" Target="../tags/tag32.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4.xml"/><Relationship Id="rId1" Type="http://schemas.openxmlformats.org/officeDocument/2006/relationships/tags" Target="../tags/tag33.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4.xml"/><Relationship Id="rId1" Type="http://schemas.openxmlformats.org/officeDocument/2006/relationships/tags" Target="../tags/tag34.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4.xml"/><Relationship Id="rId1" Type="http://schemas.openxmlformats.org/officeDocument/2006/relationships/tags" Target="../tags/tag18.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4.xml"/><Relationship Id="rId1" Type="http://schemas.openxmlformats.org/officeDocument/2006/relationships/tags" Target="../tags/tag35.xml"/></Relationships>
</file>

<file path=ppt/slides/_rels/slide21.xml.rels><?xml version="1.0" encoding="UTF-8" standalone="yes"?>
<Relationships xmlns="http://schemas.openxmlformats.org/package/2006/relationships"><Relationship Id="rId3" Type="http://schemas.openxmlformats.org/officeDocument/2006/relationships/video" Target="../media/media1.wmv"/><Relationship Id="rId2" Type="http://schemas.microsoft.com/office/2007/relationships/media" Target="../media/media1.wmv"/><Relationship Id="rId1" Type="http://schemas.openxmlformats.org/officeDocument/2006/relationships/tags" Target="../tags/tag36.xml"/><Relationship Id="rId6" Type="http://schemas.openxmlformats.org/officeDocument/2006/relationships/image" Target="../media/image15.png"/><Relationship Id="rId5" Type="http://schemas.openxmlformats.org/officeDocument/2006/relationships/notesSlide" Target="../notesSlides/notesSlide21.xml"/><Relationship Id="rId4" Type="http://schemas.openxmlformats.org/officeDocument/2006/relationships/slideLayout" Target="../slideLayouts/slideLayout37.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2.xml"/><Relationship Id="rId1" Type="http://schemas.openxmlformats.org/officeDocument/2006/relationships/tags" Target="../tags/tag37.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6.xml"/><Relationship Id="rId1" Type="http://schemas.openxmlformats.org/officeDocument/2006/relationships/tags" Target="../tags/tag38.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7.xml"/><Relationship Id="rId1" Type="http://schemas.openxmlformats.org/officeDocument/2006/relationships/tags" Target="../tags/tag39.xml"/></Relationships>
</file>

<file path=ppt/slides/_rels/slide25.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25.xml"/><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4.xml"/><Relationship Id="rId1" Type="http://schemas.openxmlformats.org/officeDocument/2006/relationships/tags" Target="../tags/tag40.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4.xml"/><Relationship Id="rId1" Type="http://schemas.openxmlformats.org/officeDocument/2006/relationships/tags" Target="../tags/tag41.xml"/><Relationship Id="rId4" Type="http://schemas.openxmlformats.org/officeDocument/2006/relationships/image" Target="../media/image17.jp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4.xml"/><Relationship Id="rId1" Type="http://schemas.openxmlformats.org/officeDocument/2006/relationships/tags" Target="../tags/tag42.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14.xml"/><Relationship Id="rId1" Type="http://schemas.openxmlformats.org/officeDocument/2006/relationships/tags" Target="../tags/tag43.xml"/><Relationship Id="rId6" Type="http://schemas.openxmlformats.org/officeDocument/2006/relationships/image" Target="../media/image19.jpeg"/><Relationship Id="rId5" Type="http://schemas.microsoft.com/office/2007/relationships/hdphoto" Target="../media/hdphoto1.wdp"/><Relationship Id="rId4" Type="http://schemas.openxmlformats.org/officeDocument/2006/relationships/image" Target="../media/image18.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2.xml"/><Relationship Id="rId1" Type="http://schemas.openxmlformats.org/officeDocument/2006/relationships/tags" Target="../tags/tag19.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14.xml"/><Relationship Id="rId1" Type="http://schemas.openxmlformats.org/officeDocument/2006/relationships/tags" Target="../tags/tag44.xml"/><Relationship Id="rId4" Type="http://schemas.openxmlformats.org/officeDocument/2006/relationships/image" Target="../media/image5.jp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7.xml"/><Relationship Id="rId1" Type="http://schemas.openxmlformats.org/officeDocument/2006/relationships/tags" Target="../tags/tag45.xml"/><Relationship Id="rId4" Type="http://schemas.openxmlformats.org/officeDocument/2006/relationships/image" Target="../media/image20.jp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16.xml"/><Relationship Id="rId1" Type="http://schemas.openxmlformats.org/officeDocument/2006/relationships/tags" Target="../tags/tag46.xml"/><Relationship Id="rId4" Type="http://schemas.openxmlformats.org/officeDocument/2006/relationships/image" Target="../media/image21.jp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14.xml"/><Relationship Id="rId1" Type="http://schemas.openxmlformats.org/officeDocument/2006/relationships/video" Target="https://www.youtube.com/embed/GAP8HZdV5Qo?feature=oembed" TargetMode="External"/><Relationship Id="rId4" Type="http://schemas.openxmlformats.org/officeDocument/2006/relationships/image" Target="../media/image22.jpe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14.xml"/><Relationship Id="rId1" Type="http://schemas.openxmlformats.org/officeDocument/2006/relationships/tags" Target="../tags/tag47.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14.xml"/><Relationship Id="rId1" Type="http://schemas.openxmlformats.org/officeDocument/2006/relationships/tags" Target="../tags/tag48.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4.xml"/><Relationship Id="rId1" Type="http://schemas.openxmlformats.org/officeDocument/2006/relationships/tags" Target="../tags/tag49.xml"/><Relationship Id="rId4" Type="http://schemas.openxmlformats.org/officeDocument/2006/relationships/image" Target="../media/image23.jp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14.xml"/><Relationship Id="rId1" Type="http://schemas.openxmlformats.org/officeDocument/2006/relationships/tags" Target="../tags/tag50.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14.xml"/><Relationship Id="rId1" Type="http://schemas.openxmlformats.org/officeDocument/2006/relationships/tags" Target="../tags/tag51.xml"/><Relationship Id="rId4" Type="http://schemas.openxmlformats.org/officeDocument/2006/relationships/image" Target="../media/image24.jp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14.xml"/><Relationship Id="rId1" Type="http://schemas.openxmlformats.org/officeDocument/2006/relationships/tags" Target="../tags/tag52.xml"/><Relationship Id="rId4" Type="http://schemas.openxmlformats.org/officeDocument/2006/relationships/image" Target="../media/image25.jp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4.xml"/><Relationship Id="rId1" Type="http://schemas.openxmlformats.org/officeDocument/2006/relationships/tags" Target="../tags/tag20.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14.xml"/><Relationship Id="rId1" Type="http://schemas.openxmlformats.org/officeDocument/2006/relationships/tags" Target="../tags/tag53.xml"/><Relationship Id="rId4" Type="http://schemas.openxmlformats.org/officeDocument/2006/relationships/image" Target="../media/image26.jp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14.xml"/><Relationship Id="rId1" Type="http://schemas.openxmlformats.org/officeDocument/2006/relationships/tags" Target="../tags/tag54.xml"/><Relationship Id="rId4" Type="http://schemas.openxmlformats.org/officeDocument/2006/relationships/image" Target="../media/image27.jpg"/></Relationships>
</file>

<file path=ppt/slides/_rels/slide42.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42.xml"/><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14.xml"/><Relationship Id="rId1" Type="http://schemas.openxmlformats.org/officeDocument/2006/relationships/tags" Target="../tags/tag55.xml"/><Relationship Id="rId4" Type="http://schemas.openxmlformats.org/officeDocument/2006/relationships/image" Target="../media/image29.jp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14.xml"/><Relationship Id="rId1" Type="http://schemas.openxmlformats.org/officeDocument/2006/relationships/tags" Target="../tags/tag56.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14.xml"/><Relationship Id="rId1" Type="http://schemas.openxmlformats.org/officeDocument/2006/relationships/tags" Target="../tags/tag57.xml"/><Relationship Id="rId4" Type="http://schemas.openxmlformats.org/officeDocument/2006/relationships/image" Target="../media/image30.jpe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14.xml"/><Relationship Id="rId1" Type="http://schemas.openxmlformats.org/officeDocument/2006/relationships/tags" Target="../tags/tag58.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14.xml"/><Relationship Id="rId1" Type="http://schemas.openxmlformats.org/officeDocument/2006/relationships/tags" Target="../tags/tag59.xml"/></Relationships>
</file>

<file path=ppt/slides/_rels/slide48.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48.xml"/><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14.xml"/><Relationship Id="rId1" Type="http://schemas.openxmlformats.org/officeDocument/2006/relationships/tags" Target="../tags/tag60.xml"/><Relationship Id="rId4" Type="http://schemas.openxmlformats.org/officeDocument/2006/relationships/image" Target="../media/image32.emf"/></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4.xml"/><Relationship Id="rId1" Type="http://schemas.openxmlformats.org/officeDocument/2006/relationships/tags" Target="../tags/tag21.xml"/><Relationship Id="rId4" Type="http://schemas.openxmlformats.org/officeDocument/2006/relationships/image" Target="../media/image4.png"/></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14.xml"/><Relationship Id="rId1" Type="http://schemas.openxmlformats.org/officeDocument/2006/relationships/tags" Target="../tags/tag61.xml"/><Relationship Id="rId4" Type="http://schemas.openxmlformats.org/officeDocument/2006/relationships/image" Target="../media/image33.pn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14.xml"/><Relationship Id="rId1" Type="http://schemas.openxmlformats.org/officeDocument/2006/relationships/tags" Target="../tags/tag62.xml"/><Relationship Id="rId4" Type="http://schemas.openxmlformats.org/officeDocument/2006/relationships/image" Target="../media/image34.pn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14.xml"/><Relationship Id="rId1" Type="http://schemas.openxmlformats.org/officeDocument/2006/relationships/tags" Target="../tags/tag63.xml"/><Relationship Id="rId4" Type="http://schemas.openxmlformats.org/officeDocument/2006/relationships/image" Target="../media/image35.png"/></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14.xml"/><Relationship Id="rId1" Type="http://schemas.openxmlformats.org/officeDocument/2006/relationships/tags" Target="../tags/tag64.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14.xml"/><Relationship Id="rId1" Type="http://schemas.openxmlformats.org/officeDocument/2006/relationships/tags" Target="../tags/tag65.xml"/><Relationship Id="rId5" Type="http://schemas.openxmlformats.org/officeDocument/2006/relationships/image" Target="../media/image37.jpg"/><Relationship Id="rId4" Type="http://schemas.openxmlformats.org/officeDocument/2006/relationships/image" Target="../media/image36.jpg"/></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14.xml"/><Relationship Id="rId1" Type="http://schemas.openxmlformats.org/officeDocument/2006/relationships/tags" Target="../tags/tag66.xml"/><Relationship Id="rId4" Type="http://schemas.openxmlformats.org/officeDocument/2006/relationships/image" Target="../media/image38.png"/></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14.xml"/><Relationship Id="rId1" Type="http://schemas.openxmlformats.org/officeDocument/2006/relationships/tags" Target="../tags/tag67.xm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14.xml"/><Relationship Id="rId1" Type="http://schemas.openxmlformats.org/officeDocument/2006/relationships/tags" Target="../tags/tag68.xml"/><Relationship Id="rId4" Type="http://schemas.openxmlformats.org/officeDocument/2006/relationships/image" Target="../media/image39.jpg"/></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14.xml"/><Relationship Id="rId1" Type="http://schemas.openxmlformats.org/officeDocument/2006/relationships/tags" Target="../tags/tag69.xml"/><Relationship Id="rId4" Type="http://schemas.openxmlformats.org/officeDocument/2006/relationships/image" Target="../media/image40.jpg"/></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14.xml"/><Relationship Id="rId1" Type="http://schemas.openxmlformats.org/officeDocument/2006/relationships/tags" Target="../tags/tag70.xml"/><Relationship Id="rId4" Type="http://schemas.openxmlformats.org/officeDocument/2006/relationships/image" Target="../media/image41.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4.xml"/><Relationship Id="rId1" Type="http://schemas.openxmlformats.org/officeDocument/2006/relationships/tags" Target="../tags/tag22.xml"/><Relationship Id="rId4" Type="http://schemas.openxmlformats.org/officeDocument/2006/relationships/image" Target="../media/image5.jpg"/></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20.xml"/><Relationship Id="rId1" Type="http://schemas.openxmlformats.org/officeDocument/2006/relationships/tags" Target="../tags/tag71.xml"/><Relationship Id="rId4" Type="http://schemas.openxmlformats.org/officeDocument/2006/relationships/image" Target="../media/image42.emf"/></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14.xml"/><Relationship Id="rId1" Type="http://schemas.openxmlformats.org/officeDocument/2006/relationships/tags" Target="../tags/tag72.xml"/></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14.xml"/><Relationship Id="rId1" Type="http://schemas.openxmlformats.org/officeDocument/2006/relationships/tags" Target="../tags/tag73.xml"/><Relationship Id="rId4" Type="http://schemas.openxmlformats.org/officeDocument/2006/relationships/image" Target="../media/image43.jpg"/></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14.xml"/><Relationship Id="rId1" Type="http://schemas.openxmlformats.org/officeDocument/2006/relationships/tags" Target="../tags/tag74.xml"/></Relationships>
</file>

<file path=ppt/slides/_rels/slide64.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64.xml"/><Relationship Id="rId1" Type="http://schemas.openxmlformats.org/officeDocument/2006/relationships/slideLayout" Target="../slideLayouts/slideLayout14.xml"/></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14.xml"/><Relationship Id="rId1" Type="http://schemas.openxmlformats.org/officeDocument/2006/relationships/tags" Target="../tags/tag75.xml"/><Relationship Id="rId4" Type="http://schemas.openxmlformats.org/officeDocument/2006/relationships/image" Target="../media/image45.jpeg"/></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14.xml"/><Relationship Id="rId1" Type="http://schemas.openxmlformats.org/officeDocument/2006/relationships/tags" Target="../tags/tag76.xml"/></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14.xml"/><Relationship Id="rId1" Type="http://schemas.openxmlformats.org/officeDocument/2006/relationships/tags" Target="../tags/tag77.xml"/><Relationship Id="rId4" Type="http://schemas.openxmlformats.org/officeDocument/2006/relationships/image" Target="../media/image46.tif"/></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14.xml"/><Relationship Id="rId1" Type="http://schemas.openxmlformats.org/officeDocument/2006/relationships/tags" Target="../tags/tag78.xml"/></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14.xml"/><Relationship Id="rId1" Type="http://schemas.openxmlformats.org/officeDocument/2006/relationships/tags" Target="../tags/tag79.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4.xml"/><Relationship Id="rId1" Type="http://schemas.openxmlformats.org/officeDocument/2006/relationships/tags" Target="../tags/tag23.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4.xml"/></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14.xml"/><Relationship Id="rId1" Type="http://schemas.openxmlformats.org/officeDocument/2006/relationships/tags" Target="../tags/tag80.xml"/><Relationship Id="rId4" Type="http://schemas.openxmlformats.org/officeDocument/2006/relationships/image" Target="../media/image47.png"/></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14.xml"/><Relationship Id="rId1" Type="http://schemas.openxmlformats.org/officeDocument/2006/relationships/tags" Target="../tags/tag81.xml"/></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73.xml"/><Relationship Id="rId2" Type="http://schemas.openxmlformats.org/officeDocument/2006/relationships/slideLayout" Target="../slideLayouts/slideLayout14.xml"/><Relationship Id="rId1" Type="http://schemas.openxmlformats.org/officeDocument/2006/relationships/tags" Target="../tags/tag82.xml"/></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74.xml"/><Relationship Id="rId2" Type="http://schemas.openxmlformats.org/officeDocument/2006/relationships/slideLayout" Target="../slideLayouts/slideLayout14.xml"/><Relationship Id="rId1" Type="http://schemas.openxmlformats.org/officeDocument/2006/relationships/tags" Target="../tags/tag83.xml"/><Relationship Id="rId4" Type="http://schemas.openxmlformats.org/officeDocument/2006/relationships/image" Target="../media/image48.jpg"/></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75.xml"/><Relationship Id="rId2" Type="http://schemas.openxmlformats.org/officeDocument/2006/relationships/slideLayout" Target="../slideLayouts/slideLayout14.xml"/><Relationship Id="rId1" Type="http://schemas.openxmlformats.org/officeDocument/2006/relationships/tags" Target="../tags/tag84.xml"/><Relationship Id="rId4" Type="http://schemas.openxmlformats.org/officeDocument/2006/relationships/hyperlink" Target="https://apps.cdpr.ca.gov/schoolipm/" TargetMode="External"/></Relationships>
</file>

<file path=ppt/slides/_rels/slide76.xml.rels><?xml version="1.0" encoding="UTF-8" standalone="yes"?>
<Relationships xmlns="http://schemas.openxmlformats.org/package/2006/relationships"><Relationship Id="rId3" Type="http://schemas.openxmlformats.org/officeDocument/2006/relationships/image" Target="../media/image49.tiff"/><Relationship Id="rId2" Type="http://schemas.openxmlformats.org/officeDocument/2006/relationships/notesSlide" Target="../notesSlides/notesSlide76.xml"/><Relationship Id="rId1" Type="http://schemas.openxmlformats.org/officeDocument/2006/relationships/slideLayout" Target="../slideLayouts/slideLayout14.xml"/></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77.xml"/><Relationship Id="rId2" Type="http://schemas.openxmlformats.org/officeDocument/2006/relationships/slideLayout" Target="../slideLayouts/slideLayout16.xml"/><Relationship Id="rId1" Type="http://schemas.openxmlformats.org/officeDocument/2006/relationships/tags" Target="../tags/tag85.xml"/><Relationship Id="rId4" Type="http://schemas.openxmlformats.org/officeDocument/2006/relationships/image" Target="../media/image50.jpeg"/></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78.xml"/><Relationship Id="rId2" Type="http://schemas.openxmlformats.org/officeDocument/2006/relationships/slideLayout" Target="../slideLayouts/slideLayout12.xml"/><Relationship Id="rId1" Type="http://schemas.openxmlformats.org/officeDocument/2006/relationships/tags" Target="../tags/tag86.xml"/></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79.xml"/><Relationship Id="rId2" Type="http://schemas.openxmlformats.org/officeDocument/2006/relationships/slideLayout" Target="../slideLayouts/slideLayout16.xml"/><Relationship Id="rId1" Type="http://schemas.openxmlformats.org/officeDocument/2006/relationships/tags" Target="../tags/tag87.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4.xml"/><Relationship Id="rId1" Type="http://schemas.openxmlformats.org/officeDocument/2006/relationships/tags" Target="../tags/tag24.xml"/><Relationship Id="rId5" Type="http://schemas.openxmlformats.org/officeDocument/2006/relationships/image" Target="../media/image7.jpeg"/><Relationship Id="rId4" Type="http://schemas.openxmlformats.org/officeDocument/2006/relationships/image" Target="../media/image6.png"/></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80.xml"/><Relationship Id="rId2" Type="http://schemas.openxmlformats.org/officeDocument/2006/relationships/slideLayout" Target="../slideLayouts/slideLayout16.xml"/><Relationship Id="rId1" Type="http://schemas.openxmlformats.org/officeDocument/2006/relationships/tags" Target="../tags/tag88.xml"/><Relationship Id="rId4" Type="http://schemas.openxmlformats.org/officeDocument/2006/relationships/image" Target="../media/image51.jpg"/></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81.xml"/><Relationship Id="rId2" Type="http://schemas.openxmlformats.org/officeDocument/2006/relationships/slideLayout" Target="../slideLayouts/slideLayout14.xml"/><Relationship Id="rId1" Type="http://schemas.openxmlformats.org/officeDocument/2006/relationships/tags" Target="../tags/tag89.xml"/></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82.xml"/><Relationship Id="rId2" Type="http://schemas.openxmlformats.org/officeDocument/2006/relationships/slideLayout" Target="../slideLayouts/slideLayout14.xml"/><Relationship Id="rId1" Type="http://schemas.openxmlformats.org/officeDocument/2006/relationships/tags" Target="../tags/tag90.xml"/></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83.xml"/><Relationship Id="rId2" Type="http://schemas.openxmlformats.org/officeDocument/2006/relationships/slideLayout" Target="../slideLayouts/slideLayout19.xml"/><Relationship Id="rId1" Type="http://schemas.openxmlformats.org/officeDocument/2006/relationships/tags" Target="../tags/tag91.xml"/><Relationship Id="rId4" Type="http://schemas.openxmlformats.org/officeDocument/2006/relationships/image" Target="../media/image52.jpg"/></Relationships>
</file>

<file path=ppt/slides/_rels/slide84.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84.xml"/><Relationship Id="rId1" Type="http://schemas.openxmlformats.org/officeDocument/2006/relationships/slideLayout" Target="../slideLayouts/slideLayout19.xml"/></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85.xml"/><Relationship Id="rId2" Type="http://schemas.openxmlformats.org/officeDocument/2006/relationships/slideLayout" Target="../slideLayouts/slideLayout19.xml"/><Relationship Id="rId1" Type="http://schemas.openxmlformats.org/officeDocument/2006/relationships/tags" Target="../tags/tag92.xml"/><Relationship Id="rId4" Type="http://schemas.openxmlformats.org/officeDocument/2006/relationships/image" Target="../media/image54.jpg"/></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13.xml"/></Relationships>
</file>

<file path=ppt/slides/_rels/slide87.xml.rels><?xml version="1.0" encoding="UTF-8" standalone="yes"?>
<Relationships xmlns="http://schemas.openxmlformats.org/package/2006/relationships"><Relationship Id="rId8" Type="http://schemas.openxmlformats.org/officeDocument/2006/relationships/image" Target="../media/image56.jpg"/><Relationship Id="rId3" Type="http://schemas.openxmlformats.org/officeDocument/2006/relationships/notesSlide" Target="../notesSlides/notesSlide87.xml"/><Relationship Id="rId7" Type="http://schemas.openxmlformats.org/officeDocument/2006/relationships/image" Target="../media/image55.gif"/><Relationship Id="rId2" Type="http://schemas.openxmlformats.org/officeDocument/2006/relationships/slideLayout" Target="../slideLayouts/slideLayout27.xml"/><Relationship Id="rId1" Type="http://schemas.openxmlformats.org/officeDocument/2006/relationships/tags" Target="../tags/tag93.xml"/><Relationship Id="rId6" Type="http://schemas.openxmlformats.org/officeDocument/2006/relationships/hyperlink" Target="http://www.youtube.com/playlist?list=PL0P9O6XrDoM0O-YzzC9jlUzjuYdaWRH0N" TargetMode="External"/><Relationship Id="rId5" Type="http://schemas.openxmlformats.org/officeDocument/2006/relationships/hyperlink" Target="https://www.cdph.ca.gov/Programs/CID/DCDC/Pages/Immunization/School/shotsforschool.aspx" TargetMode="External"/><Relationship Id="rId10" Type="http://schemas.openxmlformats.org/officeDocument/2006/relationships/image" Target="../media/image58.jpg"/><Relationship Id="rId4" Type="http://schemas.openxmlformats.org/officeDocument/2006/relationships/hyperlink" Target="http://www.shotsforschool.org/" TargetMode="External"/><Relationship Id="rId9" Type="http://schemas.openxmlformats.org/officeDocument/2006/relationships/image" Target="../media/image57.jpg"/></Relationships>
</file>

<file path=ppt/slides/_rels/slide88.xml.rels><?xml version="1.0" encoding="UTF-8" standalone="yes"?>
<Relationships xmlns="http://schemas.openxmlformats.org/package/2006/relationships"><Relationship Id="rId3" Type="http://schemas.openxmlformats.org/officeDocument/2006/relationships/notesSlide" Target="../notesSlides/notesSlide88.xml"/><Relationship Id="rId2" Type="http://schemas.openxmlformats.org/officeDocument/2006/relationships/slideLayout" Target="../slideLayouts/slideLayout14.xml"/><Relationship Id="rId1" Type="http://schemas.openxmlformats.org/officeDocument/2006/relationships/tags" Target="../tags/tag94.xml"/></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89.xml"/><Relationship Id="rId2" Type="http://schemas.openxmlformats.org/officeDocument/2006/relationships/slideLayout" Target="../slideLayouts/slideLayout14.xml"/><Relationship Id="rId1" Type="http://schemas.openxmlformats.org/officeDocument/2006/relationships/tags" Target="../tags/tag95.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0.xml.rels><?xml version="1.0" encoding="UTF-8" standalone="yes"?>
<Relationships xmlns="http://schemas.openxmlformats.org/package/2006/relationships"><Relationship Id="rId3" Type="http://schemas.openxmlformats.org/officeDocument/2006/relationships/notesSlide" Target="../notesSlides/notesSlide90.xml"/><Relationship Id="rId2" Type="http://schemas.openxmlformats.org/officeDocument/2006/relationships/slideLayout" Target="../slideLayouts/slideLayout14.xml"/><Relationship Id="rId1" Type="http://schemas.openxmlformats.org/officeDocument/2006/relationships/tags" Target="../tags/tag96.xml"/><Relationship Id="rId4" Type="http://schemas.openxmlformats.org/officeDocument/2006/relationships/image" Target="../media/image59.jpg"/></Relationships>
</file>

<file path=ppt/slides/_rels/slide91.xml.rels><?xml version="1.0" encoding="UTF-8" standalone="yes"?>
<Relationships xmlns="http://schemas.openxmlformats.org/package/2006/relationships"><Relationship Id="rId3" Type="http://schemas.openxmlformats.org/officeDocument/2006/relationships/notesSlide" Target="../notesSlides/notesSlide91.xml"/><Relationship Id="rId2" Type="http://schemas.openxmlformats.org/officeDocument/2006/relationships/slideLayout" Target="../slideLayouts/slideLayout14.xml"/><Relationship Id="rId1" Type="http://schemas.openxmlformats.org/officeDocument/2006/relationships/tags" Target="../tags/tag97.xml"/></Relationships>
</file>

<file path=ppt/slides/_rels/slide92.xml.rels><?xml version="1.0" encoding="UTF-8" standalone="yes"?>
<Relationships xmlns="http://schemas.openxmlformats.org/package/2006/relationships"><Relationship Id="rId3" Type="http://schemas.openxmlformats.org/officeDocument/2006/relationships/notesSlide" Target="../notesSlides/notesSlide92.xml"/><Relationship Id="rId2" Type="http://schemas.openxmlformats.org/officeDocument/2006/relationships/slideLayout" Target="../slideLayouts/slideLayout14.xml"/><Relationship Id="rId1" Type="http://schemas.openxmlformats.org/officeDocument/2006/relationships/tags" Target="../tags/tag98.xml"/></Relationships>
</file>

<file path=ppt/slides/_rels/slide93.xml.rels><?xml version="1.0" encoding="UTF-8" standalone="yes"?>
<Relationships xmlns="http://schemas.openxmlformats.org/package/2006/relationships"><Relationship Id="rId3" Type="http://schemas.openxmlformats.org/officeDocument/2006/relationships/notesSlide" Target="../notesSlides/notesSlide93.xml"/><Relationship Id="rId2" Type="http://schemas.openxmlformats.org/officeDocument/2006/relationships/slideLayout" Target="../slideLayouts/slideLayout14.xml"/><Relationship Id="rId1" Type="http://schemas.openxmlformats.org/officeDocument/2006/relationships/tags" Target="../tags/tag99.xml"/></Relationships>
</file>

<file path=ppt/slides/_rels/slide94.xml.rels><?xml version="1.0" encoding="UTF-8" standalone="yes"?>
<Relationships xmlns="http://schemas.openxmlformats.org/package/2006/relationships"><Relationship Id="rId3" Type="http://schemas.openxmlformats.org/officeDocument/2006/relationships/notesSlide" Target="../notesSlides/notesSlide94.xml"/><Relationship Id="rId2" Type="http://schemas.openxmlformats.org/officeDocument/2006/relationships/slideLayout" Target="../slideLayouts/slideLayout14.xml"/><Relationship Id="rId1" Type="http://schemas.openxmlformats.org/officeDocument/2006/relationships/tags" Target="../tags/tag100.xml"/><Relationship Id="rId4" Type="http://schemas.openxmlformats.org/officeDocument/2006/relationships/image" Target="../media/image60.jpg"/></Relationships>
</file>

<file path=ppt/slides/_rels/slide95.xml.rels><?xml version="1.0" encoding="UTF-8" standalone="yes"?>
<Relationships xmlns="http://schemas.openxmlformats.org/package/2006/relationships"><Relationship Id="rId3" Type="http://schemas.openxmlformats.org/officeDocument/2006/relationships/notesSlide" Target="../notesSlides/notesSlide95.xml"/><Relationship Id="rId2" Type="http://schemas.openxmlformats.org/officeDocument/2006/relationships/slideLayout" Target="../slideLayouts/slideLayout16.xml"/><Relationship Id="rId1" Type="http://schemas.openxmlformats.org/officeDocument/2006/relationships/tags" Target="../tags/tag101.xml"/><Relationship Id="rId4" Type="http://schemas.openxmlformats.org/officeDocument/2006/relationships/image" Target="../media/image61.jpg"/></Relationships>
</file>

<file path=ppt/slides/_rels/slide96.xml.rels><?xml version="1.0" encoding="UTF-8" standalone="yes"?>
<Relationships xmlns="http://schemas.openxmlformats.org/package/2006/relationships"><Relationship Id="rId3" Type="http://schemas.openxmlformats.org/officeDocument/2006/relationships/notesSlide" Target="../notesSlides/notesSlide96.xml"/><Relationship Id="rId2" Type="http://schemas.openxmlformats.org/officeDocument/2006/relationships/slideLayout" Target="../slideLayouts/slideLayout14.xml"/><Relationship Id="rId1" Type="http://schemas.openxmlformats.org/officeDocument/2006/relationships/tags" Target="../tags/tag102.xml"/><Relationship Id="rId4" Type="http://schemas.openxmlformats.org/officeDocument/2006/relationships/image" Target="../media/image62.jpg"/></Relationships>
</file>

<file path=ppt/slides/_rels/slide97.xml.rels><?xml version="1.0" encoding="UTF-8" standalone="yes"?>
<Relationships xmlns="http://schemas.openxmlformats.org/package/2006/relationships"><Relationship Id="rId3" Type="http://schemas.openxmlformats.org/officeDocument/2006/relationships/notesSlide" Target="../notesSlides/notesSlide97.xml"/><Relationship Id="rId2" Type="http://schemas.openxmlformats.org/officeDocument/2006/relationships/slideLayout" Target="../slideLayouts/slideLayout14.xml"/><Relationship Id="rId1" Type="http://schemas.openxmlformats.org/officeDocument/2006/relationships/tags" Target="../tags/tag103.xml"/></Relationships>
</file>

<file path=ppt/slides/_rels/slide98.xml.rels><?xml version="1.0" encoding="UTF-8" standalone="yes"?>
<Relationships xmlns="http://schemas.openxmlformats.org/package/2006/relationships"><Relationship Id="rId3" Type="http://schemas.openxmlformats.org/officeDocument/2006/relationships/notesSlide" Target="../notesSlides/notesSlide98.xml"/><Relationship Id="rId2" Type="http://schemas.openxmlformats.org/officeDocument/2006/relationships/slideLayout" Target="../slideLayouts/slideLayout14.xml"/><Relationship Id="rId1" Type="http://schemas.openxmlformats.org/officeDocument/2006/relationships/tags" Target="../tags/tag104.xml"/></Relationships>
</file>

<file path=ppt/slides/_rels/slide99.xml.rels><?xml version="1.0" encoding="UTF-8" standalone="yes"?>
<Relationships xmlns="http://schemas.openxmlformats.org/package/2006/relationships"><Relationship Id="rId3" Type="http://schemas.openxmlformats.org/officeDocument/2006/relationships/notesSlide" Target="../notesSlides/notesSlide99.xml"/><Relationship Id="rId2" Type="http://schemas.openxmlformats.org/officeDocument/2006/relationships/slideLayout" Target="../slideLayouts/slideLayout14.xml"/><Relationship Id="rId1" Type="http://schemas.openxmlformats.org/officeDocument/2006/relationships/tags" Target="../tags/tag10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2955533" y="5640434"/>
            <a:ext cx="6280932" cy="338554"/>
          </a:xfrm>
          <a:prstGeom prst="rect">
            <a:avLst/>
          </a:prstGeom>
          <a:noFill/>
        </p:spPr>
        <p:txBody>
          <a:bodyPr wrap="square" rtlCol="0">
            <a:spAutoFit/>
          </a:bodyPr>
          <a:lstStyle/>
          <a:p>
            <a:pPr algn="ctr"/>
            <a:r>
              <a:rPr lang="en-US" sz="1600" dirty="0">
                <a:latin typeface="Arial" panose="020B0604020202020204" pitchFamily="34" charset="0"/>
                <a:cs typeface="Arial" panose="020B0604020202020204" pitchFamily="34" charset="0"/>
              </a:rPr>
              <a:t>Funded through the California Department of Social Services</a:t>
            </a:r>
          </a:p>
        </p:txBody>
      </p:sp>
      <p:sp>
        <p:nvSpPr>
          <p:cNvPr id="5" name="Rectangle 4">
            <a:extLst>
              <a:ext uri="{FF2B5EF4-FFF2-40B4-BE49-F238E27FC236}">
                <a16:creationId xmlns:a16="http://schemas.microsoft.com/office/drawing/2014/main" id="{1F2CC519-AD7F-1C2C-F09C-878B13FB8573}"/>
              </a:ext>
            </a:extLst>
          </p:cNvPr>
          <p:cNvSpPr/>
          <p:nvPr/>
        </p:nvSpPr>
        <p:spPr>
          <a:xfrm>
            <a:off x="0" y="304800"/>
            <a:ext cx="12192000" cy="2185214"/>
          </a:xfrm>
          <a:prstGeom prst="rect">
            <a:avLst/>
          </a:prstGeom>
        </p:spPr>
        <p:txBody>
          <a:bodyPr wrap="square">
            <a:spAutoFit/>
          </a:bodyPr>
          <a:lstStyle/>
          <a:p>
            <a:endParaRPr lang="en-US" sz="800" dirty="0">
              <a:latin typeface="Times New Roman" panose="02020603050405020304" pitchFamily="18" charset="0"/>
            </a:endParaRPr>
          </a:p>
          <a:p>
            <a:pPr marR="480" algn="ctr"/>
            <a:r>
              <a:rPr lang="en-US" sz="3200" b="1" dirty="0">
                <a:solidFill>
                  <a:srgbClr val="003473"/>
                </a:solidFill>
                <a:latin typeface="Arial" panose="020B0604020202020204" pitchFamily="34" charset="0"/>
                <a:cs typeface="Arial" panose="020B0604020202020204" pitchFamily="34" charset="0"/>
              </a:rPr>
              <a:t>Preventive Health and Safety in the Child Care Setting</a:t>
            </a:r>
            <a:endParaRPr lang="en-US" sz="3200" b="1" dirty="0">
              <a:solidFill>
                <a:srgbClr val="6F7DAB"/>
              </a:solidFill>
              <a:latin typeface="Arial" panose="020B0604020202020204" pitchFamily="34" charset="0"/>
              <a:cs typeface="Arial" panose="020B0604020202020204" pitchFamily="34" charset="0"/>
            </a:endParaRPr>
          </a:p>
          <a:p>
            <a:pPr marR="500" algn="ctr">
              <a:lnSpc>
                <a:spcPts val="3600"/>
              </a:lnSpc>
            </a:pPr>
            <a:r>
              <a:rPr lang="en-US" sz="2400" b="1" dirty="0">
                <a:solidFill>
                  <a:srgbClr val="6F7DAB"/>
                </a:solidFill>
                <a:latin typeface="Arial" panose="020B0604020202020204" pitchFamily="34" charset="0"/>
                <a:cs typeface="Arial" panose="020B0604020202020204" pitchFamily="34" charset="0"/>
              </a:rPr>
              <a:t>A Curriculum for the Training of Child Care Providers</a:t>
            </a:r>
          </a:p>
          <a:p>
            <a:pPr marR="500" algn="ctr">
              <a:spcBef>
                <a:spcPts val="1200"/>
              </a:spcBef>
            </a:pPr>
            <a:r>
              <a:rPr lang="en-US" b="1" dirty="0">
                <a:solidFill>
                  <a:srgbClr val="003473"/>
                </a:solidFill>
                <a:latin typeface="Arial" panose="020B0604020202020204" pitchFamily="34" charset="0"/>
                <a:cs typeface="Arial" panose="020B0604020202020204" pitchFamily="34" charset="0"/>
              </a:rPr>
              <a:t>SIXTH EDITION</a:t>
            </a:r>
          </a:p>
          <a:p>
            <a:pPr marL="0" marR="500" lvl="0" indent="0" algn="ctr" defTabSz="914400" rtl="0" eaLnBrk="1" fontAlgn="auto" latinLnBrk="0" hangingPunct="1">
              <a:lnSpc>
                <a:spcPct val="100000"/>
              </a:lnSpc>
              <a:spcBef>
                <a:spcPts val="1200"/>
              </a:spcBef>
              <a:spcAft>
                <a:spcPts val="0"/>
              </a:spcAft>
              <a:buClrTx/>
              <a:buSzTx/>
              <a:buFontTx/>
              <a:buNone/>
              <a:tabLst/>
              <a:defRPr/>
            </a:pPr>
            <a:r>
              <a:rPr kumimoji="0" lang="en-US" sz="2800" b="1" i="0" u="none" strike="noStrike" kern="1200" cap="none" spc="0" normalizeH="0" baseline="0" noProof="0" dirty="0">
                <a:ln>
                  <a:noFill/>
                </a:ln>
                <a:solidFill>
                  <a:srgbClr val="F78A28"/>
                </a:solidFill>
                <a:effectLst/>
                <a:uLnTx/>
                <a:uFillTx/>
                <a:latin typeface="Arial" panose="020B0604020202020204" pitchFamily="34" charset="0"/>
                <a:ea typeface="+mn-ea"/>
                <a:cs typeface="Arial" panose="020B0604020202020204" pitchFamily="34" charset="0"/>
              </a:rPr>
              <a:t>MODULE 1: </a:t>
            </a:r>
            <a:r>
              <a:rPr kumimoji="0" lang="en-US" sz="2800" b="1" i="0" u="none" strike="noStrike" kern="1200" cap="none" spc="0" normalizeH="0" baseline="0" noProof="0" dirty="0">
                <a:ln>
                  <a:noFill/>
                </a:ln>
                <a:solidFill>
                  <a:srgbClr val="003473"/>
                </a:solidFill>
                <a:effectLst/>
                <a:uLnTx/>
                <a:uFillTx/>
                <a:latin typeface="Arial" panose="020B0604020202020204" pitchFamily="34" charset="0"/>
                <a:ea typeface="+mn-ea"/>
                <a:cs typeface="Arial" panose="020B0604020202020204" pitchFamily="34" charset="0"/>
              </a:rPr>
              <a:t>Prevention of Infectious Disease</a:t>
            </a:r>
          </a:p>
        </p:txBody>
      </p:sp>
      <p:pic>
        <p:nvPicPr>
          <p:cNvPr id="6" name="Picture 5" descr="A blue hand and a white hand&#10;&#10;Description automatically generated">
            <a:extLst>
              <a:ext uri="{FF2B5EF4-FFF2-40B4-BE49-F238E27FC236}">
                <a16:creationId xmlns:a16="http://schemas.microsoft.com/office/drawing/2014/main" id="{A09C24BE-40A6-7B5D-6CFB-8E8542E927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00596" y="2595447"/>
            <a:ext cx="2790807" cy="2945315"/>
          </a:xfrm>
          <a:prstGeom prst="rect">
            <a:avLst/>
          </a:prstGeom>
        </p:spPr>
      </p:pic>
    </p:spTree>
    <p:custDataLst>
      <p:tags r:id="rId1"/>
    </p:custDataLst>
    <p:extLst>
      <p:ext uri="{BB962C8B-B14F-4D97-AF65-F5344CB8AC3E}">
        <p14:creationId xmlns:p14="http://schemas.microsoft.com/office/powerpoint/2010/main" val="25968866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Routes of Transmission: </a:t>
            </a:r>
            <a:br>
              <a:rPr lang="en-US" sz="3600" dirty="0"/>
            </a:br>
            <a:r>
              <a:rPr lang="en-US" sz="3600" dirty="0"/>
              <a:t>Major Ways for Illnesses to Spread</a:t>
            </a:r>
          </a:p>
        </p:txBody>
      </p:sp>
      <p:sp>
        <p:nvSpPr>
          <p:cNvPr id="3" name="Content Placeholder 2"/>
          <p:cNvSpPr>
            <a:spLocks noGrp="1"/>
          </p:cNvSpPr>
          <p:nvPr>
            <p:ph idx="1"/>
          </p:nvPr>
        </p:nvSpPr>
        <p:spPr>
          <a:xfrm>
            <a:off x="609600" y="1809135"/>
            <a:ext cx="10972800" cy="4317030"/>
          </a:xfrm>
        </p:spPr>
        <p:txBody>
          <a:bodyPr>
            <a:normAutofit/>
          </a:bodyPr>
          <a:lstStyle/>
          <a:p>
            <a:pPr marL="514290" indent="-514290">
              <a:buFont typeface="+mj-lt"/>
              <a:buAutoNum type="arabicPeriod"/>
            </a:pPr>
            <a:r>
              <a:rPr lang="en-US" sz="2800" dirty="0">
                <a:latin typeface="+mj-lt"/>
                <a:cs typeface="Arial" panose="020B0604020202020204" pitchFamily="34" charset="0"/>
              </a:rPr>
              <a:t>Through </a:t>
            </a:r>
            <a:r>
              <a:rPr lang="en-US" sz="2800" b="1" dirty="0">
                <a:latin typeface="+mj-lt"/>
                <a:cs typeface="Arial" panose="020B0604020202020204" pitchFamily="34" charset="0"/>
              </a:rPr>
              <a:t>direct contact </a:t>
            </a:r>
            <a:r>
              <a:rPr lang="en-US" sz="2800" dirty="0">
                <a:latin typeface="+mj-lt"/>
                <a:cs typeface="Arial" panose="020B0604020202020204" pitchFamily="34" charset="0"/>
              </a:rPr>
              <a:t>with other people or objects</a:t>
            </a:r>
          </a:p>
          <a:p>
            <a:pPr marL="514290" indent="-514290">
              <a:buFont typeface="+mj-lt"/>
              <a:buAutoNum type="arabicPeriod"/>
            </a:pPr>
            <a:r>
              <a:rPr lang="en-US" sz="2800" dirty="0">
                <a:latin typeface="+mj-lt"/>
                <a:cs typeface="Arial" panose="020B0604020202020204" pitchFamily="34" charset="0"/>
              </a:rPr>
              <a:t>Through the </a:t>
            </a:r>
            <a:r>
              <a:rPr lang="en-US" sz="2800" b="1" dirty="0">
                <a:latin typeface="+mj-lt"/>
                <a:cs typeface="Arial" panose="020B0604020202020204" pitchFamily="34" charset="0"/>
              </a:rPr>
              <a:t>air</a:t>
            </a:r>
            <a:r>
              <a:rPr lang="en-US" sz="2800" dirty="0">
                <a:latin typeface="+mj-lt"/>
                <a:cs typeface="Arial" panose="020B0604020202020204" pitchFamily="34" charset="0"/>
              </a:rPr>
              <a:t> (passing from the lungs, throat or nose of one person to another person through the air) </a:t>
            </a:r>
          </a:p>
          <a:p>
            <a:pPr marL="514290" indent="-514290">
              <a:buFont typeface="+mj-lt"/>
              <a:buAutoNum type="arabicPeriod"/>
            </a:pPr>
            <a:r>
              <a:rPr lang="en-US" sz="2800" dirty="0">
                <a:latin typeface="+mj-lt"/>
                <a:cs typeface="Arial" panose="020B0604020202020204" pitchFamily="34" charset="0"/>
              </a:rPr>
              <a:t>Through stool or “</a:t>
            </a:r>
            <a:r>
              <a:rPr lang="en-US" sz="2800" b="1" dirty="0">
                <a:latin typeface="+mj-lt"/>
                <a:cs typeface="Arial" panose="020B0604020202020204" pitchFamily="34" charset="0"/>
              </a:rPr>
              <a:t>fecal-oral</a:t>
            </a:r>
            <a:r>
              <a:rPr lang="en-US" sz="2800" dirty="0">
                <a:latin typeface="+mj-lt"/>
                <a:cs typeface="Arial" panose="020B0604020202020204" pitchFamily="34" charset="0"/>
              </a:rPr>
              <a:t>” transmission (transfer of a germ from an infected person’s stool into another person’s mouth)</a:t>
            </a:r>
          </a:p>
          <a:p>
            <a:pPr marL="514290" indent="-514290">
              <a:buFont typeface="+mj-lt"/>
              <a:buAutoNum type="arabicPeriod"/>
            </a:pPr>
            <a:r>
              <a:rPr lang="en-US" sz="2800" dirty="0">
                <a:latin typeface="+mj-lt"/>
                <a:cs typeface="Arial" panose="020B0604020202020204" pitchFamily="34" charset="0"/>
              </a:rPr>
              <a:t>Through contact with </a:t>
            </a:r>
            <a:r>
              <a:rPr lang="en-US" sz="2800" b="1" dirty="0">
                <a:latin typeface="+mj-lt"/>
                <a:cs typeface="Arial" panose="020B0604020202020204" pitchFamily="34" charset="0"/>
              </a:rPr>
              <a:t>blood and body fluids</a:t>
            </a:r>
          </a:p>
        </p:txBody>
      </p:sp>
    </p:spTree>
    <p:custDataLst>
      <p:tags r:id="rId1"/>
    </p:custDataLst>
    <p:extLst>
      <p:ext uri="{BB962C8B-B14F-4D97-AF65-F5344CB8AC3E}">
        <p14:creationId xmlns:p14="http://schemas.microsoft.com/office/powerpoint/2010/main" val="360685321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600" dirty="0"/>
              <a:t>Parent Communication</a:t>
            </a:r>
          </a:p>
        </p:txBody>
      </p:sp>
      <p:sp>
        <p:nvSpPr>
          <p:cNvPr id="5" name="Content Placeholder 4"/>
          <p:cNvSpPr>
            <a:spLocks noGrp="1"/>
          </p:cNvSpPr>
          <p:nvPr>
            <p:ph idx="1"/>
          </p:nvPr>
        </p:nvSpPr>
        <p:spPr>
          <a:xfrm>
            <a:off x="435864" y="1417639"/>
            <a:ext cx="7053072" cy="4187634"/>
          </a:xfrm>
        </p:spPr>
        <p:txBody>
          <a:bodyPr>
            <a:normAutofit lnSpcReduction="10000"/>
          </a:bodyPr>
          <a:lstStyle/>
          <a:p>
            <a:r>
              <a:rPr lang="en-US" sz="2800" dirty="0">
                <a:latin typeface="+mj-lt"/>
              </a:rPr>
              <a:t>Ask parents to report illness to the child care program within 24 hours of diagnosis, even if they keep their child home.</a:t>
            </a:r>
          </a:p>
          <a:p>
            <a:r>
              <a:rPr lang="en-US" sz="2800" dirty="0">
                <a:latin typeface="+mj-lt"/>
              </a:rPr>
              <a:t>Alert other parents to watch for signs of that illness in their children and seek medical advice when necessary. </a:t>
            </a:r>
          </a:p>
          <a:p>
            <a:r>
              <a:rPr lang="en-US" sz="2800" dirty="0">
                <a:latin typeface="+mj-lt"/>
              </a:rPr>
              <a:t>You can use the “Notice of Exposure to Contagious Disease Form”. (Do not share the name of the child who is ill.)</a:t>
            </a:r>
          </a:p>
        </p:txBody>
      </p:sp>
      <p:pic>
        <p:nvPicPr>
          <p:cNvPr id="3" name="Picture 2" descr="A person on the phone and holding a spoon&#10;&#10;Description automatically generated">
            <a:extLst>
              <a:ext uri="{FF2B5EF4-FFF2-40B4-BE49-F238E27FC236}">
                <a16:creationId xmlns:a16="http://schemas.microsoft.com/office/drawing/2014/main" id="{597C0DC8-3FEE-B86E-6180-52C7A002CB40}"/>
              </a:ext>
            </a:extLst>
          </p:cNvPr>
          <p:cNvPicPr>
            <a:picLocks noChangeAspect="1"/>
          </p:cNvPicPr>
          <p:nvPr/>
        </p:nvPicPr>
        <p:blipFill rotWithShape="1">
          <a:blip r:embed="rId4"/>
          <a:srcRect l="3022" r="20006"/>
          <a:stretch/>
        </p:blipFill>
        <p:spPr>
          <a:xfrm>
            <a:off x="7575999" y="1417638"/>
            <a:ext cx="4180137" cy="4014216"/>
          </a:xfrm>
          <a:prstGeom prst="rect">
            <a:avLst/>
          </a:prstGeom>
        </p:spPr>
      </p:pic>
    </p:spTree>
    <p:custDataLst>
      <p:tags r:id="rId1"/>
    </p:custDataLst>
    <p:extLst>
      <p:ext uri="{BB962C8B-B14F-4D97-AF65-F5344CB8AC3E}">
        <p14:creationId xmlns:p14="http://schemas.microsoft.com/office/powerpoint/2010/main" val="12690442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Reporting Illnesses to Your Local Health Department </a:t>
            </a:r>
          </a:p>
        </p:txBody>
      </p:sp>
      <p:sp>
        <p:nvSpPr>
          <p:cNvPr id="3" name="Content Placeholder 2"/>
          <p:cNvSpPr>
            <a:spLocks noGrp="1"/>
          </p:cNvSpPr>
          <p:nvPr>
            <p:ph idx="1"/>
          </p:nvPr>
        </p:nvSpPr>
        <p:spPr/>
        <p:txBody>
          <a:bodyPr>
            <a:normAutofit/>
          </a:bodyPr>
          <a:lstStyle/>
          <a:p>
            <a:r>
              <a:rPr lang="en-US" sz="2800" dirty="0">
                <a:latin typeface="Arial" panose="020B0604020202020204" pitchFamily="34" charset="0"/>
                <a:cs typeface="Arial" panose="020B0604020202020204" pitchFamily="34" charset="0"/>
              </a:rPr>
              <a:t>Some infectious diseases and illness outbreaks must be reported to your local health department.</a:t>
            </a:r>
          </a:p>
          <a:p>
            <a:r>
              <a:rPr lang="en-US" sz="2800" dirty="0">
                <a:latin typeface="Arial" panose="020B0604020202020204" pitchFamily="34" charset="0"/>
                <a:cs typeface="Arial" panose="020B0604020202020204" pitchFamily="34" charset="0"/>
              </a:rPr>
              <a:t>COVID-19 is on the list of illnesses to be reported.</a:t>
            </a:r>
          </a:p>
          <a:p>
            <a:r>
              <a:rPr lang="en-US" sz="2800" dirty="0">
                <a:latin typeface="Arial" panose="020B0604020202020204" pitchFamily="34" charset="0"/>
                <a:cs typeface="Arial" panose="020B0604020202020204" pitchFamily="34" charset="0"/>
              </a:rPr>
              <a:t>Epidemic outbreaks must be reported to Child Care Licensing.</a:t>
            </a:r>
          </a:p>
          <a:p>
            <a:r>
              <a:rPr lang="en-US" sz="2800" dirty="0">
                <a:latin typeface="Arial" panose="020B0604020202020204" pitchFamily="34" charset="0"/>
                <a:cs typeface="Arial" panose="020B0604020202020204" pitchFamily="34" charset="0"/>
              </a:rPr>
              <a:t>Contact your local health department Communicable Disease department if you have questions about specific diseases.</a:t>
            </a:r>
          </a:p>
          <a:p>
            <a:endParaRPr lang="en-US" dirty="0"/>
          </a:p>
        </p:txBody>
      </p:sp>
    </p:spTree>
    <p:custDataLst>
      <p:tags r:id="rId1"/>
    </p:custDataLst>
    <p:extLst>
      <p:ext uri="{BB962C8B-B14F-4D97-AF65-F5344CB8AC3E}">
        <p14:creationId xmlns:p14="http://schemas.microsoft.com/office/powerpoint/2010/main" val="162841800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Caring for Children with Mild Illness</a:t>
            </a:r>
          </a:p>
        </p:txBody>
      </p:sp>
      <p:sp>
        <p:nvSpPr>
          <p:cNvPr id="3" name="Content Placeholder 2"/>
          <p:cNvSpPr>
            <a:spLocks noGrp="1"/>
          </p:cNvSpPr>
          <p:nvPr>
            <p:ph idx="1"/>
          </p:nvPr>
        </p:nvSpPr>
        <p:spPr/>
        <p:txBody>
          <a:bodyPr/>
          <a:lstStyle/>
          <a:p>
            <a:r>
              <a:rPr lang="en-US" sz="2800" dirty="0">
                <a:latin typeface="Arial" panose="020B0604020202020204" pitchFamily="34" charset="0"/>
                <a:cs typeface="Arial" panose="020B0604020202020204" pitchFamily="34" charset="0"/>
              </a:rPr>
              <a:t>Young children enrolled in child care have a high incidence of illness.</a:t>
            </a:r>
          </a:p>
          <a:p>
            <a:r>
              <a:rPr lang="en-US" sz="2800" dirty="0">
                <a:latin typeface="Arial" panose="020B0604020202020204" pitchFamily="34" charset="0"/>
                <a:cs typeface="Arial" panose="020B0604020202020204" pitchFamily="34" charset="0"/>
              </a:rPr>
              <a:t>Make decisions about whether a child should stay or go home on a case-by-case basis.</a:t>
            </a:r>
          </a:p>
          <a:p>
            <a:r>
              <a:rPr lang="en-US" sz="2800" dirty="0">
                <a:latin typeface="Arial" panose="020B0604020202020204" pitchFamily="34" charset="0"/>
                <a:cs typeface="Arial" panose="020B0604020202020204" pitchFamily="34" charset="0"/>
              </a:rPr>
              <a:t>If a child needs to go home because of illness, you may need to at least provide temporary care until a family member or designated adult arrives.</a:t>
            </a:r>
          </a:p>
          <a:p>
            <a:endParaRPr lang="en-US" dirty="0"/>
          </a:p>
          <a:p>
            <a:endParaRPr lang="en-US" dirty="0"/>
          </a:p>
          <a:p>
            <a:endParaRPr lang="en-US" dirty="0"/>
          </a:p>
        </p:txBody>
      </p:sp>
    </p:spTree>
    <p:custDataLst>
      <p:tags r:id="rId1"/>
    </p:custDataLst>
    <p:extLst>
      <p:ext uri="{BB962C8B-B14F-4D97-AF65-F5344CB8AC3E}">
        <p14:creationId xmlns:p14="http://schemas.microsoft.com/office/powerpoint/2010/main" val="137045803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Medication Administration Policy</a:t>
            </a:r>
          </a:p>
        </p:txBody>
      </p:sp>
      <p:sp>
        <p:nvSpPr>
          <p:cNvPr id="3" name="Content Placeholder 2"/>
          <p:cNvSpPr>
            <a:spLocks noGrp="1"/>
          </p:cNvSpPr>
          <p:nvPr>
            <p:ph idx="1"/>
          </p:nvPr>
        </p:nvSpPr>
        <p:spPr>
          <a:xfrm>
            <a:off x="609600" y="1600202"/>
            <a:ext cx="5873496" cy="4525963"/>
          </a:xfrm>
        </p:spPr>
        <p:txBody>
          <a:bodyPr/>
          <a:lstStyle/>
          <a:p>
            <a:pPr marL="0" indent="0">
              <a:buNone/>
            </a:pPr>
            <a:r>
              <a:rPr lang="en-US" sz="2800" dirty="0">
                <a:latin typeface="Arial" panose="020B0604020202020204" pitchFamily="34" charset="0"/>
                <a:cs typeface="Arial" panose="020B0604020202020204" pitchFamily="34" charset="0"/>
              </a:rPr>
              <a:t>Include your procedures for safely:</a:t>
            </a:r>
          </a:p>
          <a:p>
            <a:pPr lvl="1">
              <a:buFont typeface="Arial" panose="020B0604020202020204" pitchFamily="34" charset="0"/>
              <a:buChar char="•"/>
            </a:pPr>
            <a:r>
              <a:rPr lang="en-US" dirty="0">
                <a:latin typeface="Arial" panose="020B0604020202020204" pitchFamily="34" charset="0"/>
                <a:cs typeface="Arial" panose="020B0604020202020204" pitchFamily="34" charset="0"/>
              </a:rPr>
              <a:t>receiving </a:t>
            </a:r>
          </a:p>
          <a:p>
            <a:pPr lvl="1">
              <a:buFont typeface="Arial" panose="020B0604020202020204" pitchFamily="34" charset="0"/>
              <a:buChar char="•"/>
            </a:pPr>
            <a:r>
              <a:rPr lang="en-US" dirty="0">
                <a:latin typeface="Arial" panose="020B0604020202020204" pitchFamily="34" charset="0"/>
                <a:cs typeface="Arial" panose="020B0604020202020204" pitchFamily="34" charset="0"/>
              </a:rPr>
              <a:t>storing </a:t>
            </a:r>
          </a:p>
          <a:p>
            <a:pPr lvl="1">
              <a:buFont typeface="Arial" panose="020B0604020202020204" pitchFamily="34" charset="0"/>
              <a:buChar char="•"/>
            </a:pPr>
            <a:r>
              <a:rPr lang="en-US" dirty="0">
                <a:latin typeface="Arial" panose="020B0604020202020204" pitchFamily="34" charset="0"/>
                <a:cs typeface="Arial" panose="020B0604020202020204" pitchFamily="34" charset="0"/>
              </a:rPr>
              <a:t>administering</a:t>
            </a:r>
          </a:p>
          <a:p>
            <a:pPr lvl="1">
              <a:buFont typeface="Arial" panose="020B0604020202020204" pitchFamily="34" charset="0"/>
              <a:buChar char="•"/>
            </a:pPr>
            <a:r>
              <a:rPr lang="en-US" dirty="0">
                <a:latin typeface="Arial" panose="020B0604020202020204" pitchFamily="34" charset="0"/>
                <a:cs typeface="Arial" panose="020B0604020202020204" pitchFamily="34" charset="0"/>
              </a:rPr>
              <a:t>documenting </a:t>
            </a:r>
          </a:p>
          <a:p>
            <a:pPr marL="0" indent="0">
              <a:buNone/>
            </a:pPr>
            <a:r>
              <a:rPr lang="en-US" sz="2800" dirty="0">
                <a:latin typeface="Arial" panose="020B0604020202020204" pitchFamily="34" charset="0"/>
                <a:cs typeface="Arial" panose="020B0604020202020204" pitchFamily="34" charset="0"/>
              </a:rPr>
              <a:t>any medication given in your child care setting.</a:t>
            </a:r>
          </a:p>
          <a:p>
            <a:pPr marL="0" indent="0">
              <a:buNone/>
            </a:pPr>
            <a:endParaRPr lang="en-US" sz="2800" dirty="0">
              <a:latin typeface="Arial" panose="020B0604020202020204" pitchFamily="34" charset="0"/>
              <a:cs typeface="Arial" panose="020B0604020202020204" pitchFamily="34" charset="0"/>
            </a:endParaRPr>
          </a:p>
        </p:txBody>
      </p:sp>
      <p:pic>
        <p:nvPicPr>
          <p:cNvPr id="5" name="Picture 4" descr="A person giving a child a medicine&#10;&#10;Description automatically generated">
            <a:extLst>
              <a:ext uri="{FF2B5EF4-FFF2-40B4-BE49-F238E27FC236}">
                <a16:creationId xmlns:a16="http://schemas.microsoft.com/office/drawing/2014/main" id="{67976B21-1BA4-DC58-2C09-1402B5D33024}"/>
              </a:ext>
            </a:extLst>
          </p:cNvPr>
          <p:cNvPicPr>
            <a:picLocks noChangeAspect="1"/>
          </p:cNvPicPr>
          <p:nvPr/>
        </p:nvPicPr>
        <p:blipFill rotWithShape="1">
          <a:blip r:embed="rId4"/>
          <a:srcRect l="4130" r="12977"/>
          <a:stretch/>
        </p:blipFill>
        <p:spPr>
          <a:xfrm>
            <a:off x="6656832" y="1600202"/>
            <a:ext cx="5020056" cy="4037374"/>
          </a:xfrm>
          <a:prstGeom prst="rect">
            <a:avLst/>
          </a:prstGeom>
        </p:spPr>
      </p:pic>
    </p:spTree>
    <p:custDataLst>
      <p:tags r:id="rId1"/>
    </p:custDataLst>
    <p:extLst>
      <p:ext uri="{BB962C8B-B14F-4D97-AF65-F5344CB8AC3E}">
        <p14:creationId xmlns:p14="http://schemas.microsoft.com/office/powerpoint/2010/main" val="17705728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br>
              <a:rPr lang="en-US" dirty="0"/>
            </a:br>
            <a:r>
              <a:rPr lang="en-US" sz="4000" dirty="0"/>
              <a:t>You may be asked to give…</a:t>
            </a:r>
            <a:br>
              <a:rPr lang="en-US" dirty="0"/>
            </a:br>
            <a:endParaRPr lang="en-US" dirty="0"/>
          </a:p>
        </p:txBody>
      </p:sp>
      <p:sp>
        <p:nvSpPr>
          <p:cNvPr id="3" name="Content Placeholder 2"/>
          <p:cNvSpPr>
            <a:spLocks noGrp="1"/>
          </p:cNvSpPr>
          <p:nvPr>
            <p:ph idx="1"/>
          </p:nvPr>
        </p:nvSpPr>
        <p:spPr/>
        <p:txBody>
          <a:bodyPr>
            <a:normAutofit/>
          </a:bodyPr>
          <a:lstStyle/>
          <a:p>
            <a:pPr lvl="0"/>
            <a:r>
              <a:rPr lang="en-US" sz="2800" dirty="0">
                <a:solidFill>
                  <a:srgbClr val="0072BC"/>
                </a:solidFill>
                <a:latin typeface="+mj-lt"/>
              </a:rPr>
              <a:t>Prescribed medications: </a:t>
            </a:r>
            <a:r>
              <a:rPr lang="en-US" sz="2800" dirty="0">
                <a:latin typeface="+mj-lt"/>
              </a:rPr>
              <a:t>ordered by a health care provider for a specific child and illness and filled by a pharmacist. </a:t>
            </a:r>
          </a:p>
          <a:p>
            <a:pPr lvl="0"/>
            <a:r>
              <a:rPr lang="en-US" sz="2800" dirty="0">
                <a:solidFill>
                  <a:srgbClr val="0072BC"/>
                </a:solidFill>
                <a:latin typeface="+mj-lt"/>
              </a:rPr>
              <a:t>Nonprescription (“over-the-counter”) medications:</a:t>
            </a:r>
            <a:r>
              <a:rPr lang="en-US" sz="2800" dirty="0">
                <a:solidFill>
                  <a:srgbClr val="00347D"/>
                </a:solidFill>
                <a:latin typeface="+mj-lt"/>
              </a:rPr>
              <a:t> </a:t>
            </a:r>
            <a:r>
              <a:rPr lang="en-US" sz="2800" dirty="0">
                <a:latin typeface="+mj-lt"/>
              </a:rPr>
              <a:t>recommended by a health care provider for a child and can be purchased without a prescription.</a:t>
            </a:r>
          </a:p>
        </p:txBody>
      </p:sp>
    </p:spTree>
    <p:custDataLst>
      <p:tags r:id="rId1"/>
    </p:custDataLst>
    <p:extLst>
      <p:ext uri="{BB962C8B-B14F-4D97-AF65-F5344CB8AC3E}">
        <p14:creationId xmlns:p14="http://schemas.microsoft.com/office/powerpoint/2010/main" val="411442321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Medication Safety</a:t>
            </a:r>
          </a:p>
        </p:txBody>
      </p:sp>
      <p:sp>
        <p:nvSpPr>
          <p:cNvPr id="3" name="Content Placeholder 2"/>
          <p:cNvSpPr>
            <a:spLocks noGrp="1"/>
          </p:cNvSpPr>
          <p:nvPr>
            <p:ph idx="1"/>
          </p:nvPr>
        </p:nvSpPr>
        <p:spPr>
          <a:xfrm>
            <a:off x="609600" y="1417638"/>
            <a:ext cx="10972800" cy="4525963"/>
          </a:xfrm>
        </p:spPr>
        <p:txBody>
          <a:bodyPr>
            <a:normAutofit fontScale="92500" lnSpcReduction="20000"/>
          </a:bodyPr>
          <a:lstStyle/>
          <a:p>
            <a:r>
              <a:rPr lang="en-US" sz="2800" dirty="0">
                <a:latin typeface="+mj-lt"/>
              </a:rPr>
              <a:t>Must have written instructions and signed consent from parent or legal guardian.</a:t>
            </a:r>
          </a:p>
          <a:p>
            <a:pPr lvl="0"/>
            <a:r>
              <a:rPr lang="en-US" sz="2800" dirty="0">
                <a:latin typeface="+mj-lt"/>
              </a:rPr>
              <a:t>Medication is in the original, safety lock container with prescription label or manufacturer’s instructions.</a:t>
            </a:r>
          </a:p>
          <a:p>
            <a:pPr lvl="0"/>
            <a:r>
              <a:rPr lang="en-US" sz="2800" dirty="0">
                <a:latin typeface="+mj-lt"/>
              </a:rPr>
              <a:t>Check prescription label for:</a:t>
            </a:r>
          </a:p>
          <a:p>
            <a:pPr marL="940449" lvl="1" indent="-457200"/>
            <a:r>
              <a:rPr lang="en-US" sz="2800" dirty="0">
                <a:latin typeface="+mj-lt"/>
              </a:rPr>
              <a:t>first and last name of the child </a:t>
            </a:r>
          </a:p>
          <a:p>
            <a:pPr marL="940449" lvl="1" indent="-457200"/>
            <a:r>
              <a:rPr lang="en-US" sz="2800" dirty="0">
                <a:latin typeface="+mj-lt"/>
              </a:rPr>
              <a:t>name and phone number of the health professional who ordered the medication</a:t>
            </a:r>
          </a:p>
          <a:p>
            <a:pPr marL="940449" lvl="1" indent="-457200"/>
            <a:r>
              <a:rPr lang="en-US" sz="2800" dirty="0">
                <a:latin typeface="+mj-lt"/>
              </a:rPr>
              <a:t>date prescription was filled</a:t>
            </a:r>
          </a:p>
          <a:p>
            <a:pPr marL="940449" lvl="1" indent="-457200"/>
            <a:r>
              <a:rPr lang="en-US" sz="2800" dirty="0">
                <a:latin typeface="+mj-lt"/>
              </a:rPr>
              <a:t>expiration date</a:t>
            </a:r>
          </a:p>
          <a:p>
            <a:pPr marL="940449" lvl="1" indent="-457200"/>
            <a:r>
              <a:rPr lang="en-US" sz="2800" dirty="0">
                <a:latin typeface="+mj-lt"/>
              </a:rPr>
              <a:t>special instructions for how to store the medication.</a:t>
            </a:r>
          </a:p>
          <a:p>
            <a:pPr lvl="0"/>
            <a:endParaRPr lang="en-US" sz="2800" dirty="0">
              <a:latin typeface="+mj-lt"/>
            </a:endParaRPr>
          </a:p>
          <a:p>
            <a:pPr lvl="0"/>
            <a:endParaRPr lang="en-US" sz="2800" dirty="0">
              <a:latin typeface="+mj-lt"/>
            </a:endParaRPr>
          </a:p>
        </p:txBody>
      </p:sp>
    </p:spTree>
    <p:custDataLst>
      <p:tags r:id="rId1"/>
    </p:custDataLst>
    <p:extLst>
      <p:ext uri="{BB962C8B-B14F-4D97-AF65-F5344CB8AC3E}">
        <p14:creationId xmlns:p14="http://schemas.microsoft.com/office/powerpoint/2010/main" val="290574845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Storing Medication Safely</a:t>
            </a:r>
          </a:p>
        </p:txBody>
      </p:sp>
      <p:sp>
        <p:nvSpPr>
          <p:cNvPr id="3" name="Content Placeholder 2"/>
          <p:cNvSpPr>
            <a:spLocks noGrp="1"/>
          </p:cNvSpPr>
          <p:nvPr>
            <p:ph idx="1"/>
          </p:nvPr>
        </p:nvSpPr>
        <p:spPr>
          <a:xfrm>
            <a:off x="609599" y="1600202"/>
            <a:ext cx="6665259" cy="4525963"/>
          </a:xfrm>
        </p:spPr>
        <p:txBody>
          <a:bodyPr>
            <a:normAutofit/>
          </a:bodyPr>
          <a:lstStyle/>
          <a:p>
            <a:r>
              <a:rPr lang="en-US" sz="2800" dirty="0">
                <a:latin typeface="+mj-lt"/>
              </a:rPr>
              <a:t>Make sure all medication is stored safely, </a:t>
            </a:r>
            <a:r>
              <a:rPr lang="en-US" sz="2800" dirty="0">
                <a:solidFill>
                  <a:srgbClr val="D90F81"/>
                </a:solidFill>
                <a:latin typeface="+mj-lt"/>
              </a:rPr>
              <a:t>out of children's reach.</a:t>
            </a:r>
          </a:p>
          <a:p>
            <a:r>
              <a:rPr lang="en-US" sz="2800" dirty="0">
                <a:latin typeface="+mj-lt"/>
              </a:rPr>
              <a:t>Store medications according to label instructions.  For example, some medications need to be refrigerated and some need to be kept out of light.</a:t>
            </a:r>
          </a:p>
          <a:p>
            <a:r>
              <a:rPr lang="en-US" sz="2800" dirty="0">
                <a:latin typeface="+mj-lt"/>
              </a:rPr>
              <a:t>Store medications away from food.</a:t>
            </a:r>
          </a:p>
        </p:txBody>
      </p:sp>
      <p:pic>
        <p:nvPicPr>
          <p:cNvPr id="5" name="Picture 4">
            <a:extLst>
              <a:ext uri="{FF2B5EF4-FFF2-40B4-BE49-F238E27FC236}">
                <a16:creationId xmlns:a16="http://schemas.microsoft.com/office/drawing/2014/main" id="{71FEDCE9-7E53-481A-AD84-F58695DCD21A}"/>
              </a:ext>
            </a:extLst>
          </p:cNvPr>
          <p:cNvPicPr>
            <a:picLocks noChangeAspect="1"/>
          </p:cNvPicPr>
          <p:nvPr/>
        </p:nvPicPr>
        <p:blipFill rotWithShape="1">
          <a:blip r:embed="rId4"/>
          <a:srcRect r="13897"/>
          <a:stretch/>
        </p:blipFill>
        <p:spPr>
          <a:xfrm>
            <a:off x="7597589" y="1909482"/>
            <a:ext cx="4094630" cy="3256087"/>
          </a:xfrm>
          <a:prstGeom prst="rect">
            <a:avLst/>
          </a:prstGeom>
        </p:spPr>
      </p:pic>
    </p:spTree>
    <p:custDataLst>
      <p:tags r:id="rId1"/>
    </p:custDataLst>
    <p:extLst>
      <p:ext uri="{BB962C8B-B14F-4D97-AF65-F5344CB8AC3E}">
        <p14:creationId xmlns:p14="http://schemas.microsoft.com/office/powerpoint/2010/main" val="387353334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092200"/>
            <a:ext cx="6299200" cy="4673600"/>
          </a:xfrm>
        </p:spPr>
        <p:txBody>
          <a:bodyPr>
            <a:normAutofit/>
          </a:bodyPr>
          <a:lstStyle/>
          <a:p>
            <a:r>
              <a:rPr lang="en-US" sz="2800" dirty="0">
                <a:latin typeface="+mj-lt"/>
              </a:rPr>
              <a:t>Staff </a:t>
            </a:r>
            <a:r>
              <a:rPr lang="en-US" sz="2800" b="1" dirty="0">
                <a:latin typeface="+mj-lt"/>
              </a:rPr>
              <a:t>must be trained </a:t>
            </a:r>
            <a:r>
              <a:rPr lang="en-US" sz="2800" dirty="0">
                <a:latin typeface="+mj-lt"/>
              </a:rPr>
              <a:t>in how to give </a:t>
            </a:r>
            <a:r>
              <a:rPr lang="en-US" dirty="0">
                <a:latin typeface="+mj-lt"/>
              </a:rPr>
              <a:t>a</a:t>
            </a:r>
            <a:r>
              <a:rPr lang="en-US" sz="2800" dirty="0">
                <a:latin typeface="+mj-lt"/>
              </a:rPr>
              <a:t> specific medication to a child.  </a:t>
            </a:r>
          </a:p>
          <a:p>
            <a:r>
              <a:rPr lang="en-US" sz="2800" dirty="0">
                <a:latin typeface="+mj-lt"/>
              </a:rPr>
              <a:t>Always follow the 5 Rights of Medication Administration: </a:t>
            </a:r>
          </a:p>
          <a:p>
            <a:pPr lvl="1"/>
            <a:r>
              <a:rPr lang="en-US" dirty="0">
                <a:latin typeface="+mj-lt"/>
              </a:rPr>
              <a:t>Right Medication</a:t>
            </a:r>
          </a:p>
          <a:p>
            <a:pPr lvl="1"/>
            <a:r>
              <a:rPr lang="en-US" dirty="0">
                <a:latin typeface="+mj-lt"/>
              </a:rPr>
              <a:t>Right Child</a:t>
            </a:r>
          </a:p>
          <a:p>
            <a:pPr lvl="1"/>
            <a:r>
              <a:rPr lang="en-US" dirty="0">
                <a:latin typeface="+mj-lt"/>
              </a:rPr>
              <a:t>Right Dose</a:t>
            </a:r>
          </a:p>
          <a:p>
            <a:pPr lvl="1"/>
            <a:r>
              <a:rPr lang="en-US" dirty="0">
                <a:latin typeface="+mj-lt"/>
              </a:rPr>
              <a:t>Right Time</a:t>
            </a:r>
          </a:p>
          <a:p>
            <a:pPr lvl="1"/>
            <a:r>
              <a:rPr lang="en-US" dirty="0">
                <a:latin typeface="+mj-lt"/>
              </a:rPr>
              <a:t>Right Route</a:t>
            </a:r>
          </a:p>
        </p:txBody>
      </p:sp>
      <p:pic>
        <p:nvPicPr>
          <p:cNvPr id="4" name="Picture 3">
            <a:extLst>
              <a:ext uri="{FF2B5EF4-FFF2-40B4-BE49-F238E27FC236}">
                <a16:creationId xmlns:a16="http://schemas.microsoft.com/office/drawing/2014/main" id="{3DB4B4CA-F868-41CB-80FF-459FC068E2FB}"/>
              </a:ext>
            </a:extLst>
          </p:cNvPr>
          <p:cNvPicPr>
            <a:picLocks noChangeAspect="1"/>
          </p:cNvPicPr>
          <p:nvPr/>
        </p:nvPicPr>
        <p:blipFill>
          <a:blip r:embed="rId4"/>
          <a:stretch>
            <a:fillRect/>
          </a:stretch>
        </p:blipFill>
        <p:spPr>
          <a:xfrm>
            <a:off x="7183365" y="208391"/>
            <a:ext cx="4667044" cy="6030714"/>
          </a:xfrm>
          <a:prstGeom prst="rect">
            <a:avLst/>
          </a:prstGeom>
        </p:spPr>
      </p:pic>
      <p:sp>
        <p:nvSpPr>
          <p:cNvPr id="5" name="TextBox 4">
            <a:extLst>
              <a:ext uri="{FF2B5EF4-FFF2-40B4-BE49-F238E27FC236}">
                <a16:creationId xmlns:a16="http://schemas.microsoft.com/office/drawing/2014/main" id="{936B700D-FB1A-DBEC-7553-49E576F78AF8}"/>
              </a:ext>
            </a:extLst>
          </p:cNvPr>
          <p:cNvSpPr txBox="1"/>
          <p:nvPr/>
        </p:nvSpPr>
        <p:spPr>
          <a:xfrm>
            <a:off x="1037846" y="375334"/>
            <a:ext cx="5442708" cy="646331"/>
          </a:xfrm>
          <a:prstGeom prst="rect">
            <a:avLst/>
          </a:prstGeom>
          <a:noFill/>
        </p:spPr>
        <p:txBody>
          <a:bodyPr wrap="none" rtlCol="0">
            <a:spAutoFit/>
          </a:bodyPr>
          <a:lstStyle/>
          <a:p>
            <a:r>
              <a:rPr lang="en-US" sz="3600" dirty="0">
                <a:latin typeface="+mj-lt"/>
              </a:rPr>
              <a:t>Medication Administration</a:t>
            </a:r>
          </a:p>
        </p:txBody>
      </p:sp>
    </p:spTree>
    <p:custDataLst>
      <p:tags r:id="rId1"/>
    </p:custDataLst>
    <p:extLst>
      <p:ext uri="{BB962C8B-B14F-4D97-AF65-F5344CB8AC3E}">
        <p14:creationId xmlns:p14="http://schemas.microsoft.com/office/powerpoint/2010/main" val="368155555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Document Medication Given</a:t>
            </a:r>
          </a:p>
        </p:txBody>
      </p:sp>
      <p:sp>
        <p:nvSpPr>
          <p:cNvPr id="3" name="Content Placeholder 2"/>
          <p:cNvSpPr>
            <a:spLocks noGrp="1"/>
          </p:cNvSpPr>
          <p:nvPr>
            <p:ph idx="1"/>
          </p:nvPr>
        </p:nvSpPr>
        <p:spPr>
          <a:xfrm>
            <a:off x="609600" y="1417638"/>
            <a:ext cx="6616700" cy="4525963"/>
          </a:xfrm>
        </p:spPr>
        <p:txBody>
          <a:bodyPr>
            <a:normAutofit/>
          </a:bodyPr>
          <a:lstStyle/>
          <a:p>
            <a:pPr marL="0" indent="0">
              <a:buNone/>
            </a:pPr>
            <a:r>
              <a:rPr lang="en-US" sz="2800" dirty="0">
                <a:latin typeface="+mj-lt"/>
              </a:rPr>
              <a:t>Keep a log with:</a:t>
            </a:r>
          </a:p>
          <a:p>
            <a:pPr lvl="0"/>
            <a:r>
              <a:rPr lang="en-US" sz="2800" dirty="0">
                <a:latin typeface="+mj-lt"/>
              </a:rPr>
              <a:t>the name of the medication, </a:t>
            </a:r>
          </a:p>
          <a:p>
            <a:pPr lvl="0"/>
            <a:r>
              <a:rPr lang="en-US" sz="2800" dirty="0">
                <a:latin typeface="+mj-lt"/>
              </a:rPr>
              <a:t>the name of the child receiving the mediation,</a:t>
            </a:r>
          </a:p>
          <a:p>
            <a:pPr lvl="0"/>
            <a:r>
              <a:rPr lang="en-US" sz="2800" dirty="0">
                <a:latin typeface="+mj-lt"/>
              </a:rPr>
              <a:t>the name of the person giving the medication, </a:t>
            </a:r>
          </a:p>
          <a:p>
            <a:pPr lvl="0"/>
            <a:r>
              <a:rPr lang="en-US" sz="2800" dirty="0">
                <a:latin typeface="+mj-lt"/>
              </a:rPr>
              <a:t>dates, time, and dose of the medication given.</a:t>
            </a:r>
          </a:p>
        </p:txBody>
      </p:sp>
      <p:pic>
        <p:nvPicPr>
          <p:cNvPr id="5" name="Picture 4" descr="A close-up of a form&#10;&#10;Description automatically generated">
            <a:extLst>
              <a:ext uri="{FF2B5EF4-FFF2-40B4-BE49-F238E27FC236}">
                <a16:creationId xmlns:a16="http://schemas.microsoft.com/office/drawing/2014/main" id="{D6887067-32A9-899B-B5BE-C88FBAD9D980}"/>
              </a:ext>
            </a:extLst>
          </p:cNvPr>
          <p:cNvPicPr>
            <a:picLocks noChangeAspect="1"/>
          </p:cNvPicPr>
          <p:nvPr/>
        </p:nvPicPr>
        <p:blipFill>
          <a:blip r:embed="rId4"/>
          <a:stretch>
            <a:fillRect/>
          </a:stretch>
        </p:blipFill>
        <p:spPr>
          <a:xfrm>
            <a:off x="7460672" y="1013619"/>
            <a:ext cx="4121728" cy="5334000"/>
          </a:xfrm>
          <a:prstGeom prst="rect">
            <a:avLst/>
          </a:prstGeom>
        </p:spPr>
      </p:pic>
    </p:spTree>
    <p:custDataLst>
      <p:tags r:id="rId1"/>
    </p:custDataLst>
    <p:extLst>
      <p:ext uri="{BB962C8B-B14F-4D97-AF65-F5344CB8AC3E}">
        <p14:creationId xmlns:p14="http://schemas.microsoft.com/office/powerpoint/2010/main" val="2673790254"/>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Children with Special Health Needs</a:t>
            </a:r>
          </a:p>
        </p:txBody>
      </p:sp>
      <p:sp>
        <p:nvSpPr>
          <p:cNvPr id="3" name="Content Placeholder 2"/>
          <p:cNvSpPr>
            <a:spLocks noGrp="1"/>
          </p:cNvSpPr>
          <p:nvPr>
            <p:ph idx="1"/>
          </p:nvPr>
        </p:nvSpPr>
        <p:spPr>
          <a:xfrm>
            <a:off x="609600" y="1600203"/>
            <a:ext cx="5626100" cy="3695698"/>
          </a:xfrm>
        </p:spPr>
        <p:txBody>
          <a:bodyPr>
            <a:normAutofit/>
          </a:bodyPr>
          <a:lstStyle/>
          <a:p>
            <a:r>
              <a:rPr lang="en-US" sz="2800" dirty="0">
                <a:latin typeface="Arial" panose="020B0604020202020204" pitchFamily="34" charset="0"/>
                <a:cs typeface="Arial" panose="020B0604020202020204" pitchFamily="34" charset="0"/>
              </a:rPr>
              <a:t>You will need a written care plan for each child with special health needs</a:t>
            </a:r>
          </a:p>
          <a:p>
            <a:r>
              <a:rPr lang="en-US" sz="2800" dirty="0">
                <a:latin typeface="Arial" panose="020B0604020202020204" pitchFamily="34" charset="0"/>
                <a:cs typeface="Arial" panose="020B0604020202020204" pitchFamily="34" charset="0"/>
              </a:rPr>
              <a:t>See the CCHP “Special Health Care Plan” form.</a:t>
            </a:r>
          </a:p>
        </p:txBody>
      </p:sp>
      <p:pic>
        <p:nvPicPr>
          <p:cNvPr id="5" name="Picture 4" descr="A child lying on a pillow looking at a book&#10;&#10;Description automatically generated">
            <a:extLst>
              <a:ext uri="{FF2B5EF4-FFF2-40B4-BE49-F238E27FC236}">
                <a16:creationId xmlns:a16="http://schemas.microsoft.com/office/drawing/2014/main" id="{0A99F02B-DB49-D2F9-9AD1-930ECB96F089}"/>
              </a:ext>
            </a:extLst>
          </p:cNvPr>
          <p:cNvPicPr>
            <a:picLocks noChangeAspect="1"/>
          </p:cNvPicPr>
          <p:nvPr/>
        </p:nvPicPr>
        <p:blipFill rotWithShape="1">
          <a:blip r:embed="rId4"/>
          <a:srcRect l="789" r="17751"/>
          <a:stretch/>
        </p:blipFill>
        <p:spPr>
          <a:xfrm>
            <a:off x="6705600" y="1417638"/>
            <a:ext cx="5245100" cy="4292600"/>
          </a:xfrm>
          <a:prstGeom prst="rect">
            <a:avLst/>
          </a:prstGeom>
        </p:spPr>
      </p:pic>
    </p:spTree>
    <p:custDataLst>
      <p:tags r:id="rId1"/>
    </p:custDataLst>
    <p:extLst>
      <p:ext uri="{BB962C8B-B14F-4D97-AF65-F5344CB8AC3E}">
        <p14:creationId xmlns:p14="http://schemas.microsoft.com/office/powerpoint/2010/main" val="29125537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382000" cy="2163762"/>
          </a:xfrm>
        </p:spPr>
        <p:txBody>
          <a:bodyPr>
            <a:normAutofit fontScale="90000"/>
          </a:bodyPr>
          <a:lstStyle/>
          <a:p>
            <a:r>
              <a:rPr lang="en-US" sz="4000" dirty="0"/>
              <a:t>Illnesses Can Spread</a:t>
            </a:r>
            <a:br>
              <a:rPr lang="en-US" sz="4000" dirty="0"/>
            </a:br>
            <a:r>
              <a:rPr lang="en-US" sz="4000" dirty="0"/>
              <a:t>through Direct Contact by</a:t>
            </a:r>
            <a:br>
              <a:rPr lang="en-US" dirty="0"/>
            </a:br>
            <a:br>
              <a:rPr lang="en-US" dirty="0"/>
            </a:br>
            <a:endParaRPr lang="en-US" dirty="0"/>
          </a:p>
        </p:txBody>
      </p:sp>
      <p:sp>
        <p:nvSpPr>
          <p:cNvPr id="5" name="Content Placeholder 4"/>
          <p:cNvSpPr>
            <a:spLocks noGrp="1"/>
          </p:cNvSpPr>
          <p:nvPr>
            <p:ph idx="1"/>
          </p:nvPr>
        </p:nvSpPr>
        <p:spPr>
          <a:xfrm>
            <a:off x="609600" y="1600202"/>
            <a:ext cx="6387966" cy="4525963"/>
          </a:xfrm>
        </p:spPr>
        <p:txBody>
          <a:bodyPr>
            <a:normAutofit/>
          </a:bodyPr>
          <a:lstStyle/>
          <a:p>
            <a:r>
              <a:rPr lang="en-US" sz="2800" dirty="0">
                <a:latin typeface="+mj-lt"/>
                <a:cs typeface="Arial" panose="020B0604020202020204" pitchFamily="34" charset="0"/>
              </a:rPr>
              <a:t>Sneezing and coughing onto people and objects</a:t>
            </a:r>
          </a:p>
          <a:p>
            <a:r>
              <a:rPr lang="en-US" sz="2800" dirty="0">
                <a:latin typeface="+mj-lt"/>
                <a:cs typeface="Arial" panose="020B0604020202020204" pitchFamily="34" charset="0"/>
              </a:rPr>
              <a:t>Wiping noses and drooling onto people and surfaces </a:t>
            </a:r>
          </a:p>
          <a:p>
            <a:r>
              <a:rPr lang="en-US" sz="2800" dirty="0">
                <a:latin typeface="+mj-lt"/>
                <a:cs typeface="Arial" panose="020B0604020202020204" pitchFamily="34" charset="0"/>
              </a:rPr>
              <a:t>Wiping noses with a tissue without washing hands</a:t>
            </a:r>
          </a:p>
          <a:p>
            <a:r>
              <a:rPr lang="en-US" sz="2800" dirty="0">
                <a:latin typeface="+mj-lt"/>
                <a:cs typeface="Arial" panose="020B0604020202020204" pitchFamily="34" charset="0"/>
              </a:rPr>
              <a:t>Kissing (especially on the mouth)</a:t>
            </a:r>
          </a:p>
          <a:p>
            <a:r>
              <a:rPr lang="en-US" sz="2800" dirty="0">
                <a:latin typeface="+mj-lt"/>
                <a:cs typeface="Arial" panose="020B0604020202020204" pitchFamily="34" charset="0"/>
              </a:rPr>
              <a:t>Sharing mouthed toys, bedding, towels and clothing</a:t>
            </a:r>
          </a:p>
          <a:p>
            <a:endParaRPr lang="en-US" dirty="0"/>
          </a:p>
          <a:p>
            <a:endParaRPr lang="en-US" dirty="0"/>
          </a:p>
        </p:txBody>
      </p:sp>
      <p:pic>
        <p:nvPicPr>
          <p:cNvPr id="4" name="Picture 3">
            <a:extLst>
              <a:ext uri="{FF2B5EF4-FFF2-40B4-BE49-F238E27FC236}">
                <a16:creationId xmlns:a16="http://schemas.microsoft.com/office/drawing/2014/main" id="{438118B8-6AD7-41A5-A485-E0C491891C92}"/>
              </a:ext>
            </a:extLst>
          </p:cNvPr>
          <p:cNvPicPr>
            <a:picLocks noChangeAspect="1"/>
          </p:cNvPicPr>
          <p:nvPr/>
        </p:nvPicPr>
        <p:blipFill>
          <a:blip r:embed="rId4"/>
          <a:stretch>
            <a:fillRect/>
          </a:stretch>
        </p:blipFill>
        <p:spPr>
          <a:xfrm>
            <a:off x="7447005" y="2065578"/>
            <a:ext cx="3580198" cy="3707155"/>
          </a:xfrm>
          <a:prstGeom prst="rect">
            <a:avLst/>
          </a:prstGeom>
        </p:spPr>
      </p:pic>
    </p:spTree>
    <p:custDataLst>
      <p:tags r:id="rId1"/>
    </p:custDataLst>
    <p:extLst>
      <p:ext uri="{BB962C8B-B14F-4D97-AF65-F5344CB8AC3E}">
        <p14:creationId xmlns:p14="http://schemas.microsoft.com/office/powerpoint/2010/main" val="2950726890"/>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latin typeface="Arial" panose="020B0604020202020204" pitchFamily="34" charset="0"/>
                <a:cs typeface="Arial" panose="020B0604020202020204" pitchFamily="34" charset="0"/>
              </a:rPr>
              <a:t>Children with Disabilities</a:t>
            </a:r>
          </a:p>
        </p:txBody>
      </p:sp>
      <p:sp>
        <p:nvSpPr>
          <p:cNvPr id="3" name="Content Placeholder 2"/>
          <p:cNvSpPr>
            <a:spLocks noGrp="1"/>
          </p:cNvSpPr>
          <p:nvPr>
            <p:ph idx="1"/>
          </p:nvPr>
        </p:nvSpPr>
        <p:spPr/>
        <p:txBody>
          <a:bodyPr>
            <a:normAutofit/>
          </a:bodyPr>
          <a:lstStyle/>
          <a:p>
            <a:pPr marL="0" indent="0">
              <a:buNone/>
            </a:pPr>
            <a:r>
              <a:rPr lang="en-US" sz="2800" dirty="0">
                <a:latin typeface="+mj-lt"/>
              </a:rPr>
              <a:t>Caring for a child with disabilities may require extra support and resources from:</a:t>
            </a:r>
          </a:p>
          <a:p>
            <a:r>
              <a:rPr lang="en-US" sz="2800" dirty="0">
                <a:latin typeface="+mj-lt"/>
              </a:rPr>
              <a:t>inclusion experts</a:t>
            </a:r>
          </a:p>
          <a:p>
            <a:r>
              <a:rPr lang="en-US" sz="2800" dirty="0">
                <a:latin typeface="+mj-lt"/>
              </a:rPr>
              <a:t>mental health consultants</a:t>
            </a:r>
          </a:p>
          <a:p>
            <a:r>
              <a:rPr lang="en-US" sz="2800" dirty="0">
                <a:latin typeface="+mj-lt"/>
              </a:rPr>
              <a:t>therapists</a:t>
            </a:r>
          </a:p>
          <a:p>
            <a:r>
              <a:rPr lang="en-US" sz="2800" dirty="0">
                <a:latin typeface="+mj-lt"/>
              </a:rPr>
              <a:t>social workers</a:t>
            </a:r>
          </a:p>
          <a:p>
            <a:r>
              <a:rPr lang="en-US" sz="2800" dirty="0">
                <a:latin typeface="+mj-lt"/>
              </a:rPr>
              <a:t>the child's parents </a:t>
            </a:r>
          </a:p>
          <a:p>
            <a:r>
              <a:rPr lang="en-US" sz="2800" dirty="0">
                <a:latin typeface="+mj-lt"/>
              </a:rPr>
              <a:t>health care professionals</a:t>
            </a:r>
          </a:p>
          <a:p>
            <a:endParaRPr lang="en-US" dirty="0"/>
          </a:p>
          <a:p>
            <a:endParaRPr lang="en-US" dirty="0"/>
          </a:p>
        </p:txBody>
      </p:sp>
      <p:pic>
        <p:nvPicPr>
          <p:cNvPr id="5" name="Picture 4" descr="A person and a child touching their hands&#10;&#10;Description automatically generated">
            <a:extLst>
              <a:ext uri="{FF2B5EF4-FFF2-40B4-BE49-F238E27FC236}">
                <a16:creationId xmlns:a16="http://schemas.microsoft.com/office/drawing/2014/main" id="{AD6E6F1E-F7DC-8092-CBEE-48AE03F33D33}"/>
              </a:ext>
            </a:extLst>
          </p:cNvPr>
          <p:cNvPicPr>
            <a:picLocks noChangeAspect="1"/>
          </p:cNvPicPr>
          <p:nvPr/>
        </p:nvPicPr>
        <p:blipFill>
          <a:blip r:embed="rId4"/>
          <a:stretch>
            <a:fillRect/>
          </a:stretch>
        </p:blipFill>
        <p:spPr>
          <a:xfrm>
            <a:off x="6096000" y="2459735"/>
            <a:ext cx="5226848" cy="3484565"/>
          </a:xfrm>
          <a:prstGeom prst="rect">
            <a:avLst/>
          </a:prstGeom>
        </p:spPr>
      </p:pic>
    </p:spTree>
    <p:custDataLst>
      <p:tags r:id="rId1"/>
    </p:custDataLst>
    <p:extLst>
      <p:ext uri="{BB962C8B-B14F-4D97-AF65-F5344CB8AC3E}">
        <p14:creationId xmlns:p14="http://schemas.microsoft.com/office/powerpoint/2010/main" val="57058888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Incidental Medical Services (IMS)</a:t>
            </a:r>
          </a:p>
        </p:txBody>
      </p:sp>
      <p:sp>
        <p:nvSpPr>
          <p:cNvPr id="3" name="Content Placeholder 2"/>
          <p:cNvSpPr>
            <a:spLocks noGrp="1"/>
          </p:cNvSpPr>
          <p:nvPr>
            <p:ph idx="1"/>
          </p:nvPr>
        </p:nvSpPr>
        <p:spPr/>
        <p:txBody>
          <a:bodyPr>
            <a:normAutofit/>
          </a:bodyPr>
          <a:lstStyle/>
          <a:p>
            <a:pPr marL="457200" indent="-457200">
              <a:spcBef>
                <a:spcPts val="1200"/>
              </a:spcBef>
              <a:buFont typeface="Arial" panose="020B0604020202020204" pitchFamily="34" charset="0"/>
              <a:buChar char="•"/>
            </a:pPr>
            <a:r>
              <a:rPr lang="en-US" sz="2800" dirty="0">
                <a:latin typeface="Arial" panose="020B0604020202020204" pitchFamily="34" charset="0"/>
                <a:cs typeface="Arial" panose="020B0604020202020204" pitchFamily="34" charset="0"/>
              </a:rPr>
              <a:t>Non-medical staff may give medication to children, as long as they follow certain procedures.</a:t>
            </a:r>
          </a:p>
          <a:p>
            <a:pPr marL="457200" indent="-457200">
              <a:spcBef>
                <a:spcPts val="1200"/>
              </a:spcBef>
              <a:buClr>
                <a:srgbClr val="46B7C9"/>
              </a:buClr>
              <a:buFont typeface="Arial" panose="020B0604020202020204" pitchFamily="34" charset="0"/>
              <a:buChar char="•"/>
            </a:pPr>
            <a:r>
              <a:rPr lang="en-US" sz="2800" dirty="0">
                <a:solidFill>
                  <a:srgbClr val="476BA7"/>
                </a:solidFill>
                <a:latin typeface="Arial" panose="020B0604020202020204" pitchFamily="34" charset="0"/>
                <a:cs typeface="Arial" panose="020B0604020202020204" pitchFamily="34" charset="0"/>
              </a:rPr>
              <a:t>Disability laws protect a child’s right to not be excluded from child care because they have a disability (such as needing medication).</a:t>
            </a:r>
          </a:p>
          <a:p>
            <a:pPr marL="457200" indent="-457200">
              <a:spcBef>
                <a:spcPts val="1200"/>
              </a:spcBef>
              <a:buFont typeface="Arial" panose="020B0604020202020204" pitchFamily="34" charset="0"/>
              <a:buChar char="•"/>
            </a:pPr>
            <a:r>
              <a:rPr lang="en-US" sz="2800" dirty="0">
                <a:latin typeface="Arial" panose="020B0604020202020204" pitchFamily="34" charset="0"/>
                <a:cs typeface="Arial" panose="020B0604020202020204" pitchFamily="34" charset="0"/>
              </a:rPr>
              <a:t>Licensing has adopted protocols for safely giving administration.</a:t>
            </a:r>
          </a:p>
          <a:p>
            <a:endParaRPr lang="en-US" dirty="0"/>
          </a:p>
        </p:txBody>
      </p:sp>
    </p:spTree>
    <p:custDataLst>
      <p:tags r:id="rId1"/>
    </p:custDataLst>
    <p:extLst>
      <p:ext uri="{BB962C8B-B14F-4D97-AF65-F5344CB8AC3E}">
        <p14:creationId xmlns:p14="http://schemas.microsoft.com/office/powerpoint/2010/main" val="559677798"/>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Add IMS to your Plan of Operation </a:t>
            </a:r>
          </a:p>
        </p:txBody>
      </p:sp>
      <p:sp>
        <p:nvSpPr>
          <p:cNvPr id="3" name="Content Placeholder 2"/>
          <p:cNvSpPr>
            <a:spLocks noGrp="1"/>
          </p:cNvSpPr>
          <p:nvPr>
            <p:ph idx="1"/>
          </p:nvPr>
        </p:nvSpPr>
        <p:spPr>
          <a:xfrm>
            <a:off x="609600" y="1417638"/>
            <a:ext cx="10972800" cy="4525963"/>
          </a:xfrm>
        </p:spPr>
        <p:txBody>
          <a:bodyPr>
            <a:normAutofit lnSpcReduction="10000"/>
          </a:bodyPr>
          <a:lstStyle/>
          <a:p>
            <a:pPr marL="0" indent="0">
              <a:buNone/>
            </a:pPr>
            <a:r>
              <a:rPr lang="en-US" sz="2800" dirty="0">
                <a:latin typeface="+mj-lt"/>
              </a:rPr>
              <a:t>List:</a:t>
            </a:r>
          </a:p>
          <a:p>
            <a:pPr marL="457200" indent="-457200">
              <a:buFont typeface="Arial" pitchFamily="34" charset="0"/>
              <a:buChar char="•"/>
            </a:pPr>
            <a:r>
              <a:rPr lang="en-US" sz="2800" dirty="0">
                <a:latin typeface="+mj-lt"/>
              </a:rPr>
              <a:t>The type of Incidental Medical Services provided in your program.</a:t>
            </a:r>
          </a:p>
          <a:p>
            <a:pPr marL="457200" indent="-457200">
              <a:buFont typeface="Arial" pitchFamily="34" charset="0"/>
              <a:buChar char="•"/>
            </a:pPr>
            <a:r>
              <a:rPr lang="en-US" sz="2800" dirty="0">
                <a:latin typeface="+mj-lt"/>
              </a:rPr>
              <a:t>The records you will keep and how you will communicate with families.</a:t>
            </a:r>
          </a:p>
          <a:p>
            <a:pPr marL="457200" indent="-457200">
              <a:buFont typeface="Arial" pitchFamily="34" charset="0"/>
              <a:buChar char="•"/>
            </a:pPr>
            <a:r>
              <a:rPr lang="en-US" sz="2800" dirty="0">
                <a:latin typeface="+mj-lt"/>
              </a:rPr>
              <a:t>The plan for safe storage and transport (if needed) of medication/equipment.</a:t>
            </a:r>
          </a:p>
          <a:p>
            <a:pPr marL="457200" indent="-457200">
              <a:buFont typeface="Arial" pitchFamily="34" charset="0"/>
              <a:buChar char="•"/>
            </a:pPr>
            <a:r>
              <a:rPr lang="en-US" sz="2800" dirty="0">
                <a:latin typeface="+mj-lt"/>
              </a:rPr>
              <a:t>The plan for staff training, including a plan for back-up, trained staff to provide IMS (in case of staff absence).</a:t>
            </a:r>
          </a:p>
          <a:p>
            <a:pPr marL="0" indent="0">
              <a:buNone/>
            </a:pPr>
            <a:r>
              <a:rPr lang="en-US" sz="2800" i="1" dirty="0">
                <a:latin typeface="+mj-lt"/>
              </a:rPr>
              <a:t>*Talk to your Licensing Program Analyst for more information.</a:t>
            </a:r>
          </a:p>
          <a:p>
            <a:endParaRPr lang="en-US" dirty="0"/>
          </a:p>
        </p:txBody>
      </p:sp>
    </p:spTree>
    <p:custDataLst>
      <p:tags r:id="rId1"/>
    </p:custDataLst>
    <p:extLst>
      <p:ext uri="{BB962C8B-B14F-4D97-AF65-F5344CB8AC3E}">
        <p14:creationId xmlns:p14="http://schemas.microsoft.com/office/powerpoint/2010/main" val="2679024429"/>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Emergency Illness Policies and Procedures</a:t>
            </a:r>
          </a:p>
        </p:txBody>
      </p:sp>
      <p:sp>
        <p:nvSpPr>
          <p:cNvPr id="3" name="Content Placeholder 2"/>
          <p:cNvSpPr>
            <a:spLocks noGrp="1"/>
          </p:cNvSpPr>
          <p:nvPr>
            <p:ph idx="1"/>
          </p:nvPr>
        </p:nvSpPr>
        <p:spPr>
          <a:xfrm>
            <a:off x="631596" y="1600202"/>
            <a:ext cx="10950804" cy="4508367"/>
          </a:xfrm>
          <a:ln>
            <a:solidFill>
              <a:srgbClr val="D90F81"/>
            </a:solidFill>
          </a:ln>
        </p:spPr>
        <p:txBody>
          <a:bodyPr>
            <a:normAutofit/>
          </a:bodyPr>
          <a:lstStyle/>
          <a:p>
            <a:pPr marL="0" indent="0">
              <a:buNone/>
            </a:pPr>
            <a:r>
              <a:rPr lang="en-US" sz="2800" dirty="0">
                <a:latin typeface="+mj-lt"/>
              </a:rPr>
              <a:t>Let families know that you are trained in first aid and CPR, and in the event of an emergency you will:</a:t>
            </a:r>
          </a:p>
          <a:p>
            <a:pPr lvl="0"/>
            <a:r>
              <a:rPr lang="en-US" sz="2800" dirty="0">
                <a:latin typeface="+mj-lt"/>
              </a:rPr>
              <a:t>Quickly assess the child’s health.</a:t>
            </a:r>
          </a:p>
          <a:p>
            <a:pPr lvl="0"/>
            <a:r>
              <a:rPr lang="en-US" sz="2800" dirty="0">
                <a:latin typeface="+mj-lt"/>
              </a:rPr>
              <a:t>Call 9-1-1 or other appropriate emergency help as needed.</a:t>
            </a:r>
          </a:p>
          <a:p>
            <a:pPr lvl="0"/>
            <a:r>
              <a:rPr lang="en-US" sz="2800" dirty="0">
                <a:latin typeface="+mj-lt"/>
              </a:rPr>
              <a:t>Give first aid and CPR, if necessary.</a:t>
            </a:r>
          </a:p>
          <a:p>
            <a:pPr lvl="0"/>
            <a:r>
              <a:rPr lang="en-US" sz="2800" dirty="0">
                <a:latin typeface="+mj-lt"/>
              </a:rPr>
              <a:t>Contact the family or the person they have listed to call in an emergency.</a:t>
            </a:r>
          </a:p>
          <a:p>
            <a:pPr lvl="0"/>
            <a:r>
              <a:rPr lang="en-US" sz="2800" dirty="0">
                <a:latin typeface="+mj-lt"/>
              </a:rPr>
              <a:t>Call Poison Control if their child is exposed to toxic substances.</a:t>
            </a:r>
          </a:p>
          <a:p>
            <a:pPr marL="0" indent="0">
              <a:buNone/>
            </a:pPr>
            <a:endParaRPr lang="en-US" dirty="0"/>
          </a:p>
        </p:txBody>
      </p:sp>
    </p:spTree>
    <p:custDataLst>
      <p:tags r:id="rId1"/>
    </p:custDataLst>
    <p:extLst>
      <p:ext uri="{BB962C8B-B14F-4D97-AF65-F5344CB8AC3E}">
        <p14:creationId xmlns:p14="http://schemas.microsoft.com/office/powerpoint/2010/main" val="1386334415"/>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Important Emergency Preparedness Policies</a:t>
            </a:r>
          </a:p>
        </p:txBody>
      </p:sp>
      <p:sp>
        <p:nvSpPr>
          <p:cNvPr id="4" name="Content Placeholder 3"/>
          <p:cNvSpPr>
            <a:spLocks noGrp="1"/>
          </p:cNvSpPr>
          <p:nvPr>
            <p:ph sz="half" idx="1"/>
          </p:nvPr>
        </p:nvSpPr>
        <p:spPr>
          <a:xfrm>
            <a:off x="609600" y="1445073"/>
            <a:ext cx="5410200" cy="4370512"/>
          </a:xfrm>
          <a:ln>
            <a:noFill/>
          </a:ln>
        </p:spPr>
        <p:txBody>
          <a:bodyPr>
            <a:normAutofit fontScale="85000" lnSpcReduction="20000"/>
          </a:bodyPr>
          <a:lstStyle/>
          <a:p>
            <a:pPr lvl="0"/>
            <a:r>
              <a:rPr lang="en-US" sz="3000" dirty="0">
                <a:latin typeface="+mj-lt"/>
              </a:rPr>
              <a:t>Keep emergency numbers posted</a:t>
            </a:r>
          </a:p>
          <a:p>
            <a:pPr lvl="1"/>
            <a:r>
              <a:rPr lang="en-US" sz="2600" dirty="0">
                <a:latin typeface="+mj-lt"/>
              </a:rPr>
              <a:t>poison control</a:t>
            </a:r>
          </a:p>
          <a:p>
            <a:pPr lvl="1"/>
            <a:r>
              <a:rPr lang="en-US" sz="2600" dirty="0">
                <a:latin typeface="+mj-lt"/>
              </a:rPr>
              <a:t>local law enforcement</a:t>
            </a:r>
          </a:p>
          <a:p>
            <a:pPr lvl="1"/>
            <a:r>
              <a:rPr lang="en-US" sz="2600" dirty="0">
                <a:latin typeface="+mj-lt"/>
              </a:rPr>
              <a:t>Child Protective Services</a:t>
            </a:r>
          </a:p>
          <a:p>
            <a:pPr lvl="1"/>
            <a:r>
              <a:rPr lang="en-US" sz="2600" dirty="0">
                <a:latin typeface="+mj-lt"/>
              </a:rPr>
              <a:t>911</a:t>
            </a:r>
          </a:p>
          <a:p>
            <a:r>
              <a:rPr lang="en-US" sz="3100" dirty="0">
                <a:latin typeface="+mj-lt"/>
              </a:rPr>
              <a:t>Maintain a current CPR and first aid certificate.</a:t>
            </a:r>
          </a:p>
          <a:p>
            <a:pPr lvl="0"/>
            <a:r>
              <a:rPr lang="en-US" sz="3000" dirty="0">
                <a:latin typeface="+mj-lt"/>
              </a:rPr>
              <a:t>Keep parents’ consent forms for emergency treatment and numbers for emergency contacts on file.</a:t>
            </a:r>
            <a:endParaRPr lang="en-US" dirty="0"/>
          </a:p>
          <a:p>
            <a:endParaRPr lang="en-US" dirty="0"/>
          </a:p>
        </p:txBody>
      </p:sp>
      <p:sp>
        <p:nvSpPr>
          <p:cNvPr id="5" name="Content Placeholder 4"/>
          <p:cNvSpPr>
            <a:spLocks noGrp="1"/>
          </p:cNvSpPr>
          <p:nvPr>
            <p:ph sz="half" idx="2"/>
          </p:nvPr>
        </p:nvSpPr>
        <p:spPr>
          <a:xfrm>
            <a:off x="6172200" y="1448122"/>
            <a:ext cx="5410200" cy="4367463"/>
          </a:xfrm>
          <a:ln>
            <a:noFill/>
          </a:ln>
        </p:spPr>
        <p:txBody>
          <a:bodyPr>
            <a:normAutofit fontScale="85000" lnSpcReduction="20000"/>
          </a:bodyPr>
          <a:lstStyle/>
          <a:p>
            <a:pPr lvl="0"/>
            <a:r>
              <a:rPr lang="en-US" sz="3100" dirty="0">
                <a:latin typeface="+mj-lt"/>
              </a:rPr>
              <a:t>Post first aid procedures where they can be easily seen.</a:t>
            </a:r>
          </a:p>
          <a:p>
            <a:r>
              <a:rPr lang="en-US" sz="3100" dirty="0">
                <a:latin typeface="+mj-lt"/>
              </a:rPr>
              <a:t>Post an evacuation route. </a:t>
            </a:r>
          </a:p>
          <a:p>
            <a:r>
              <a:rPr lang="en-US" sz="3100" dirty="0">
                <a:latin typeface="+mj-lt"/>
              </a:rPr>
              <a:t>Keep your first aid supplies fully stocked.</a:t>
            </a:r>
          </a:p>
          <a:p>
            <a:r>
              <a:rPr lang="en-US" sz="3100" dirty="0">
                <a:latin typeface="+mj-lt"/>
              </a:rPr>
              <a:t>Keep a ready-to-go kit with:</a:t>
            </a:r>
          </a:p>
          <a:p>
            <a:pPr lvl="1"/>
            <a:r>
              <a:rPr lang="en-US" sz="2600" dirty="0">
                <a:latin typeface="+mj-lt"/>
              </a:rPr>
              <a:t>Emergency supplies</a:t>
            </a:r>
          </a:p>
          <a:p>
            <a:pPr lvl="1"/>
            <a:r>
              <a:rPr lang="en-US" sz="2600" dirty="0">
                <a:latin typeface="+mj-lt"/>
              </a:rPr>
              <a:t>Medications</a:t>
            </a:r>
          </a:p>
          <a:p>
            <a:pPr lvl="1"/>
            <a:r>
              <a:rPr lang="en-US" sz="2600" dirty="0">
                <a:latin typeface="+mj-lt"/>
              </a:rPr>
              <a:t>Emergency contact information</a:t>
            </a:r>
          </a:p>
          <a:p>
            <a:pPr lvl="1"/>
            <a:r>
              <a:rPr lang="en-US" sz="2600" dirty="0">
                <a:latin typeface="+mj-lt"/>
              </a:rPr>
              <a:t>Emergency treatment forms</a:t>
            </a:r>
          </a:p>
          <a:p>
            <a:pPr lvl="0"/>
            <a:endParaRPr lang="en-US" dirty="0"/>
          </a:p>
          <a:p>
            <a:endParaRPr lang="en-US" dirty="0"/>
          </a:p>
        </p:txBody>
      </p:sp>
    </p:spTree>
    <p:custDataLst>
      <p:tags r:id="rId1"/>
    </p:custDataLst>
    <p:extLst>
      <p:ext uri="{BB962C8B-B14F-4D97-AF65-F5344CB8AC3E}">
        <p14:creationId xmlns:p14="http://schemas.microsoft.com/office/powerpoint/2010/main" val="2837943909"/>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No Smoking or Use of Alcohol, Recreational, or Illegal Drugs </a:t>
            </a:r>
          </a:p>
        </p:txBody>
      </p:sp>
      <p:pic>
        <p:nvPicPr>
          <p:cNvPr id="3" name="Picture 2" descr="File:No smoking symbol.sv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05611" y="1915904"/>
            <a:ext cx="2584259" cy="2782379"/>
          </a:xfrm>
          <a:prstGeom prst="rect">
            <a:avLst/>
          </a:prstGeom>
          <a:noFill/>
          <a:ln>
            <a:noFill/>
          </a:ln>
        </p:spPr>
      </p:pic>
    </p:spTree>
    <p:custDataLst>
      <p:tags r:id="rId1"/>
    </p:custDataLst>
    <p:extLst>
      <p:ext uri="{BB962C8B-B14F-4D97-AF65-F5344CB8AC3E}">
        <p14:creationId xmlns:p14="http://schemas.microsoft.com/office/powerpoint/2010/main" val="14899693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dirty="0"/>
              <a:t>Illnesses Can Spread through the </a:t>
            </a:r>
            <a:br>
              <a:rPr lang="en-US" sz="4000" dirty="0"/>
            </a:br>
            <a:r>
              <a:rPr lang="en-US" sz="4000" dirty="0"/>
              <a:t>Air by</a:t>
            </a:r>
            <a:endParaRPr lang="en-US" dirty="0"/>
          </a:p>
        </p:txBody>
      </p:sp>
      <p:sp>
        <p:nvSpPr>
          <p:cNvPr id="3" name="Content Placeholder 2"/>
          <p:cNvSpPr>
            <a:spLocks noGrp="1"/>
          </p:cNvSpPr>
          <p:nvPr>
            <p:ph sz="half" idx="1"/>
          </p:nvPr>
        </p:nvSpPr>
        <p:spPr>
          <a:xfrm>
            <a:off x="930875" y="1622855"/>
            <a:ext cx="5384800" cy="4525963"/>
          </a:xfrm>
        </p:spPr>
        <p:txBody>
          <a:bodyPr/>
          <a:lstStyle/>
          <a:p>
            <a:r>
              <a:rPr lang="en-US" sz="2800" dirty="0">
                <a:latin typeface="+mj-lt"/>
              </a:rPr>
              <a:t>Breathing, singing, sneezing and coughing into the air</a:t>
            </a:r>
          </a:p>
          <a:p>
            <a:r>
              <a:rPr lang="en-US" sz="2800" dirty="0">
                <a:latin typeface="+mj-lt"/>
              </a:rPr>
              <a:t>Poor ventilation </a:t>
            </a:r>
          </a:p>
          <a:p>
            <a:r>
              <a:rPr lang="en-US" sz="2800" dirty="0">
                <a:latin typeface="+mj-lt"/>
              </a:rPr>
              <a:t>Limited opportunities for outdoor play</a:t>
            </a:r>
          </a:p>
          <a:p>
            <a:pPr marL="0" indent="0">
              <a:buNone/>
            </a:pPr>
            <a:endParaRPr lang="en-US" dirty="0"/>
          </a:p>
        </p:txBody>
      </p:sp>
      <p:pic>
        <p:nvPicPr>
          <p:cNvPr id="6" name="Content Placeholder 3">
            <a:extLst>
              <a:ext uri="{FF2B5EF4-FFF2-40B4-BE49-F238E27FC236}">
                <a16:creationId xmlns:a16="http://schemas.microsoft.com/office/drawing/2014/main" id="{68A8A004-0C1C-4F3E-B1E5-3C420BE651FB}"/>
              </a:ext>
            </a:extLst>
          </p:cNvPr>
          <p:cNvPicPr>
            <a:picLocks/>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19296" y="1690417"/>
            <a:ext cx="4112179" cy="4131065"/>
          </a:xfrm>
          <a:prstGeom prst="rect">
            <a:avLst/>
          </a:prstGeom>
          <a:gradFill flip="none" rotWithShape="1">
            <a:gsLst>
              <a:gs pos="0">
                <a:srgbClr val="8DC67D">
                  <a:tint val="66000"/>
                  <a:satMod val="160000"/>
                </a:srgbClr>
              </a:gs>
              <a:gs pos="50000">
                <a:srgbClr val="8DC67D">
                  <a:tint val="44500"/>
                  <a:satMod val="160000"/>
                </a:srgbClr>
              </a:gs>
              <a:gs pos="100000">
                <a:srgbClr val="8DC67D">
                  <a:tint val="23500"/>
                  <a:satMod val="160000"/>
                </a:srgbClr>
              </a:gs>
            </a:gsLst>
            <a:path path="circle">
              <a:fillToRect l="100000" b="100000"/>
            </a:path>
            <a:tileRect t="-100000" r="-100000"/>
          </a:gradFill>
        </p:spPr>
      </p:pic>
      <p:sp>
        <p:nvSpPr>
          <p:cNvPr id="8" name="Speech Bubble: Oval 7">
            <a:extLst>
              <a:ext uri="{FF2B5EF4-FFF2-40B4-BE49-F238E27FC236}">
                <a16:creationId xmlns:a16="http://schemas.microsoft.com/office/drawing/2014/main" id="{476AF267-6760-4875-9D32-4687C8EE561A}"/>
              </a:ext>
            </a:extLst>
          </p:cNvPr>
          <p:cNvSpPr/>
          <p:nvPr/>
        </p:nvSpPr>
        <p:spPr>
          <a:xfrm rot="11606888">
            <a:off x="10199716" y="309822"/>
            <a:ext cx="1645958" cy="1062107"/>
          </a:xfrm>
          <a:prstGeom prst="wedgeEllipseCallout">
            <a:avLst/>
          </a:prstGeom>
          <a:noFill/>
          <a:ln w="28575">
            <a:solidFill>
              <a:schemeClr val="accent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8BB5EC1C-C523-4140-992D-4905AF1C8E9E}"/>
              </a:ext>
            </a:extLst>
          </p:cNvPr>
          <p:cNvSpPr txBox="1"/>
          <p:nvPr/>
        </p:nvSpPr>
        <p:spPr>
          <a:xfrm>
            <a:off x="10163694" y="709183"/>
            <a:ext cx="6096000" cy="369332"/>
          </a:xfrm>
          <a:prstGeom prst="rect">
            <a:avLst/>
          </a:prstGeom>
          <a:noFill/>
        </p:spPr>
        <p:txBody>
          <a:bodyPr wrap="square">
            <a:spAutoFit/>
          </a:bodyPr>
          <a:lstStyle/>
          <a:p>
            <a:r>
              <a:rPr lang="en-US" sz="1800" b="1" dirty="0">
                <a:latin typeface="MV Boli" panose="02000500030200090000" pitchFamily="2" charset="0"/>
                <a:cs typeface="MV Boli" panose="02000500030200090000" pitchFamily="2" charset="0"/>
              </a:rPr>
              <a:t>GESUNDHEIT!</a:t>
            </a:r>
            <a:endParaRPr lang="en-US" sz="1400" dirty="0">
              <a:latin typeface="MV Boli" panose="02000500030200090000" pitchFamily="2" charset="0"/>
              <a:cs typeface="MV Boli" panose="02000500030200090000" pitchFamily="2" charset="0"/>
            </a:endParaRPr>
          </a:p>
        </p:txBody>
      </p:sp>
    </p:spTree>
    <p:custDataLst>
      <p:tags r:id="rId1"/>
    </p:custDataLst>
    <p:extLst>
      <p:ext uri="{BB962C8B-B14F-4D97-AF65-F5344CB8AC3E}">
        <p14:creationId xmlns:p14="http://schemas.microsoft.com/office/powerpoint/2010/main" val="41019627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br>
              <a:rPr lang="en-US" dirty="0"/>
            </a:br>
            <a:r>
              <a:rPr lang="en-US" sz="4000" dirty="0"/>
              <a:t>Illnesses Can</a:t>
            </a:r>
            <a:br>
              <a:rPr lang="en-US" sz="4000" dirty="0"/>
            </a:br>
            <a:r>
              <a:rPr lang="en-US" sz="4000" dirty="0"/>
              <a:t>Spread through Stool by</a:t>
            </a:r>
            <a:br>
              <a:rPr lang="en-US" dirty="0"/>
            </a:br>
            <a:endParaRPr lang="en-US" dirty="0"/>
          </a:p>
        </p:txBody>
      </p:sp>
      <p:sp>
        <p:nvSpPr>
          <p:cNvPr id="3" name="Content Placeholder 2"/>
          <p:cNvSpPr>
            <a:spLocks noGrp="1"/>
          </p:cNvSpPr>
          <p:nvPr>
            <p:ph sz="half" idx="1"/>
          </p:nvPr>
        </p:nvSpPr>
        <p:spPr>
          <a:xfrm>
            <a:off x="609600" y="1820067"/>
            <a:ext cx="5384800" cy="4525963"/>
          </a:xfrm>
        </p:spPr>
        <p:txBody>
          <a:bodyPr/>
          <a:lstStyle/>
          <a:p>
            <a:r>
              <a:rPr lang="en-US" dirty="0">
                <a:latin typeface="+mj-lt"/>
              </a:rPr>
              <a:t>Unsafe diapering procedures</a:t>
            </a:r>
          </a:p>
          <a:p>
            <a:r>
              <a:rPr lang="en-US" dirty="0">
                <a:latin typeface="+mj-lt"/>
              </a:rPr>
              <a:t>Unsafe food preparation </a:t>
            </a:r>
          </a:p>
          <a:p>
            <a:r>
              <a:rPr lang="en-US" dirty="0">
                <a:latin typeface="+mj-lt"/>
              </a:rPr>
              <a:t>Toileting without washing hands</a:t>
            </a:r>
          </a:p>
          <a:p>
            <a:r>
              <a:rPr lang="en-US" dirty="0">
                <a:latin typeface="+mj-lt"/>
              </a:rPr>
              <a:t>Serving food without washing hands</a:t>
            </a:r>
          </a:p>
          <a:p>
            <a:r>
              <a:rPr lang="en-US" dirty="0">
                <a:latin typeface="+mj-lt"/>
              </a:rPr>
              <a:t>Mouthing toys and other surfaces</a:t>
            </a:r>
          </a:p>
          <a:p>
            <a:endParaRPr lang="en-US" dirty="0"/>
          </a:p>
          <a:p>
            <a:endParaRPr lang="en-US" dirty="0"/>
          </a:p>
        </p:txBody>
      </p:sp>
      <p:pic>
        <p:nvPicPr>
          <p:cNvPr id="8" name="Picture 7">
            <a:extLst>
              <a:ext uri="{FF2B5EF4-FFF2-40B4-BE49-F238E27FC236}">
                <a16:creationId xmlns:a16="http://schemas.microsoft.com/office/drawing/2014/main" id="{F093CAF3-AC6E-4BBF-88FC-56D5D6882736}"/>
              </a:ext>
            </a:extLst>
          </p:cNvPr>
          <p:cNvPicPr>
            <a:picLocks noChangeAspect="1"/>
          </p:cNvPicPr>
          <p:nvPr/>
        </p:nvPicPr>
        <p:blipFill>
          <a:blip r:embed="rId4"/>
          <a:srcRect/>
          <a:stretch/>
        </p:blipFill>
        <p:spPr>
          <a:xfrm>
            <a:off x="6462563" y="2081286"/>
            <a:ext cx="5054028" cy="3369352"/>
          </a:xfrm>
          <a:prstGeom prst="rect">
            <a:avLst/>
          </a:prstGeom>
        </p:spPr>
      </p:pic>
    </p:spTree>
    <p:custDataLst>
      <p:tags r:id="rId1"/>
    </p:custDataLst>
    <p:extLst>
      <p:ext uri="{BB962C8B-B14F-4D97-AF65-F5344CB8AC3E}">
        <p14:creationId xmlns:p14="http://schemas.microsoft.com/office/powerpoint/2010/main" val="11127337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1111" y="289932"/>
            <a:ext cx="10913327" cy="1323278"/>
          </a:xfrm>
        </p:spPr>
        <p:txBody>
          <a:bodyPr>
            <a:normAutofit fontScale="90000"/>
          </a:bodyPr>
          <a:lstStyle/>
          <a:p>
            <a:r>
              <a:rPr lang="en-US" sz="4000" i="1" dirty="0"/>
              <a:t>Examples</a:t>
            </a:r>
            <a:r>
              <a:rPr lang="en-US" sz="4000" dirty="0"/>
              <a:t> of How Diseases Can Spread through Contact with Blood and Other Body Fluids</a:t>
            </a:r>
            <a:endParaRPr lang="en-US" dirty="0"/>
          </a:p>
        </p:txBody>
      </p:sp>
      <p:sp>
        <p:nvSpPr>
          <p:cNvPr id="3" name="Content Placeholder 2"/>
          <p:cNvSpPr>
            <a:spLocks noGrp="1"/>
          </p:cNvSpPr>
          <p:nvPr>
            <p:ph idx="1"/>
          </p:nvPr>
        </p:nvSpPr>
        <p:spPr>
          <a:xfrm>
            <a:off x="862360" y="1771187"/>
            <a:ext cx="10144821" cy="4221163"/>
          </a:xfrm>
        </p:spPr>
        <p:txBody>
          <a:bodyPr>
            <a:normAutofit/>
          </a:bodyPr>
          <a:lstStyle/>
          <a:p>
            <a:r>
              <a:rPr lang="en-US" sz="2800" dirty="0">
                <a:latin typeface="+mj-lt"/>
                <a:cs typeface="Arial" panose="020B0604020202020204" pitchFamily="34" charset="0"/>
              </a:rPr>
              <a:t>Providing first aid without gloves</a:t>
            </a:r>
          </a:p>
          <a:p>
            <a:r>
              <a:rPr lang="en-US" sz="2800" dirty="0">
                <a:latin typeface="+mj-lt"/>
                <a:cs typeface="Arial" panose="020B0604020202020204" pitchFamily="34" charset="0"/>
              </a:rPr>
              <a:t>Attending to a bloody nose without gloves</a:t>
            </a:r>
          </a:p>
          <a:p>
            <a:pPr marL="342860" lvl="1" indent="-342860">
              <a:buFont typeface="Arial" panose="020B0604020202020204" pitchFamily="34" charset="0"/>
              <a:buChar char="•"/>
            </a:pPr>
            <a:r>
              <a:rPr lang="en-US" dirty="0">
                <a:latin typeface="+mj-lt"/>
                <a:cs typeface="Arial" panose="020B0604020202020204" pitchFamily="34" charset="0"/>
              </a:rPr>
              <a:t>Getting infected blood or body fluids into broken skin, eyes, or mouth</a:t>
            </a:r>
          </a:p>
          <a:p>
            <a:pPr marL="342860" lvl="1" indent="-342860">
              <a:buFont typeface="Arial" panose="020B0604020202020204" pitchFamily="34" charset="0"/>
              <a:buChar char="•"/>
            </a:pPr>
            <a:r>
              <a:rPr lang="en-US" dirty="0">
                <a:latin typeface="+mj-lt"/>
                <a:cs typeface="Arial" panose="020B0604020202020204" pitchFamily="34" charset="0"/>
              </a:rPr>
              <a:t>Changing a diaper with blood without gloves</a:t>
            </a:r>
          </a:p>
          <a:p>
            <a:pPr marL="342860" lvl="1" indent="-342860">
              <a:buFont typeface="Arial" panose="020B0604020202020204" pitchFamily="34" charset="0"/>
              <a:buChar char="•"/>
            </a:pPr>
            <a:r>
              <a:rPr lang="en-US" dirty="0">
                <a:latin typeface="+mj-lt"/>
                <a:cs typeface="Arial" panose="020B0604020202020204" pitchFamily="34" charset="0"/>
              </a:rPr>
              <a:t>A serious biting incident (the skin is broken, blood flows and is exchanged)</a:t>
            </a:r>
          </a:p>
          <a:p>
            <a:pPr marL="342860" lvl="1" indent="-342860">
              <a:buFont typeface="Arial" panose="020B0604020202020204" pitchFamily="34" charset="0"/>
              <a:buChar char="•"/>
            </a:pPr>
            <a:r>
              <a:rPr lang="en-US" dirty="0">
                <a:latin typeface="+mj-lt"/>
                <a:cs typeface="Arial" panose="020B0604020202020204" pitchFamily="34" charset="0"/>
              </a:rPr>
              <a:t>Touching open wounds and rashes</a:t>
            </a:r>
          </a:p>
          <a:p>
            <a:pPr marL="342860" lvl="1" indent="-342860">
              <a:buFont typeface="Arial" panose="020B0604020202020204" pitchFamily="34" charset="0"/>
              <a:buChar char="•"/>
            </a:pPr>
            <a:endParaRPr lang="en-US" sz="3200" dirty="0">
              <a:cs typeface="Arial" panose="020B0604020202020204" pitchFamily="34" charset="0"/>
            </a:endParaRPr>
          </a:p>
          <a:p>
            <a:endParaRPr lang="en-US" dirty="0"/>
          </a:p>
          <a:p>
            <a:endParaRPr lang="en-US" dirty="0"/>
          </a:p>
        </p:txBody>
      </p:sp>
    </p:spTree>
    <p:custDataLst>
      <p:tags r:id="rId1"/>
    </p:custDataLst>
    <p:extLst>
      <p:ext uri="{BB962C8B-B14F-4D97-AF65-F5344CB8AC3E}">
        <p14:creationId xmlns:p14="http://schemas.microsoft.com/office/powerpoint/2010/main" val="858671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i="1" dirty="0"/>
              <a:t>Examples</a:t>
            </a:r>
            <a:r>
              <a:rPr lang="en-US" sz="3600" dirty="0"/>
              <a:t> of Illnesses and How they Spread</a:t>
            </a:r>
          </a:p>
        </p:txBody>
      </p:sp>
      <p:sp>
        <p:nvSpPr>
          <p:cNvPr id="3" name="Content Placeholder 2"/>
          <p:cNvSpPr>
            <a:spLocks noGrp="1"/>
          </p:cNvSpPr>
          <p:nvPr>
            <p:ph idx="1"/>
          </p:nvPr>
        </p:nvSpPr>
        <p:spPr/>
        <p:txBody>
          <a:bodyPr>
            <a:normAutofit/>
          </a:bodyPr>
          <a:lstStyle/>
          <a:p>
            <a:r>
              <a:rPr lang="en-US" sz="2800" dirty="0">
                <a:latin typeface="+mj-lt"/>
                <a:cs typeface="Arial" panose="020B0604020202020204" pitchFamily="34" charset="0"/>
              </a:rPr>
              <a:t>Hepatitis B and C, and HIV/AIDS are serious viral infections spread by contact with infected blood. </a:t>
            </a:r>
          </a:p>
          <a:p>
            <a:r>
              <a:rPr lang="en-US" sz="2800" dirty="0">
                <a:latin typeface="+mj-lt"/>
                <a:cs typeface="Arial" panose="020B0604020202020204" pitchFamily="34" charset="0"/>
              </a:rPr>
              <a:t>Cytomegalovirus (CMV) is an example of a disease that spreads by contact with urine or saliva. </a:t>
            </a:r>
          </a:p>
          <a:p>
            <a:r>
              <a:rPr lang="en-US" sz="2800" dirty="0">
                <a:latin typeface="+mj-lt"/>
                <a:cs typeface="Arial" panose="020B0604020202020204" pitchFamily="34" charset="0"/>
              </a:rPr>
              <a:t>MRSA is spread by direct contact with the bacteria.</a:t>
            </a:r>
          </a:p>
          <a:p>
            <a:r>
              <a:rPr lang="en-US" sz="2800" dirty="0">
                <a:latin typeface="+mj-lt"/>
                <a:cs typeface="Arial" panose="020B0604020202020204" pitchFamily="34" charset="0"/>
              </a:rPr>
              <a:t>Salmonella is spread by the fecal-oral route or by contaminated food/water.</a:t>
            </a:r>
          </a:p>
          <a:p>
            <a:r>
              <a:rPr lang="en-US" sz="2800" dirty="0">
                <a:latin typeface="+mj-lt"/>
                <a:cs typeface="Arial" panose="020B0604020202020204" pitchFamily="34" charset="0"/>
              </a:rPr>
              <a:t>COVID-19 spreads mainly through the air.</a:t>
            </a:r>
          </a:p>
          <a:p>
            <a:endParaRPr lang="en-US" sz="2800" dirty="0">
              <a:latin typeface="+mj-lt"/>
            </a:endParaRPr>
          </a:p>
          <a:p>
            <a:endParaRPr lang="en-US" dirty="0"/>
          </a:p>
        </p:txBody>
      </p:sp>
    </p:spTree>
    <p:custDataLst>
      <p:tags r:id="rId1"/>
    </p:custDataLst>
    <p:extLst>
      <p:ext uri="{BB962C8B-B14F-4D97-AF65-F5344CB8AC3E}">
        <p14:creationId xmlns:p14="http://schemas.microsoft.com/office/powerpoint/2010/main" val="21381624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Knowledge Check-in</a:t>
            </a:r>
          </a:p>
        </p:txBody>
      </p:sp>
      <p:sp>
        <p:nvSpPr>
          <p:cNvPr id="3" name="Content Placeholder 2"/>
          <p:cNvSpPr>
            <a:spLocks noGrp="1"/>
          </p:cNvSpPr>
          <p:nvPr>
            <p:ph idx="1"/>
          </p:nvPr>
        </p:nvSpPr>
        <p:spPr/>
        <p:txBody>
          <a:bodyPr/>
          <a:lstStyle/>
          <a:p>
            <a:pPr marL="0" indent="0">
              <a:buNone/>
            </a:pPr>
            <a:r>
              <a:rPr lang="en-US" sz="2800" dirty="0">
                <a:latin typeface="+mj-lt"/>
                <a:cs typeface="Arial" panose="020B0604020202020204" pitchFamily="34" charset="0"/>
              </a:rPr>
              <a:t>Name four “routes of transmission” for infectious illnesses to spread:</a:t>
            </a:r>
          </a:p>
          <a:p>
            <a:pPr marL="0" indent="0">
              <a:buNone/>
            </a:pPr>
            <a:endParaRPr lang="en-US" dirty="0"/>
          </a:p>
        </p:txBody>
      </p:sp>
      <p:graphicFrame>
        <p:nvGraphicFramePr>
          <p:cNvPr id="5" name="Diagram 4"/>
          <p:cNvGraphicFramePr/>
          <p:nvPr>
            <p:extLst>
              <p:ext uri="{D42A27DB-BD31-4B8C-83A1-F6EECF244321}">
                <p14:modId xmlns:p14="http://schemas.microsoft.com/office/powerpoint/2010/main" val="2527322387"/>
              </p:ext>
            </p:extLst>
          </p:nvPr>
        </p:nvGraphicFramePr>
        <p:xfrm>
          <a:off x="4754880" y="2896187"/>
          <a:ext cx="2852928" cy="265887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21971308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Knowledge Check-in</a:t>
            </a:r>
          </a:p>
        </p:txBody>
      </p:sp>
      <p:sp>
        <p:nvSpPr>
          <p:cNvPr id="3" name="Content Placeholder 2"/>
          <p:cNvSpPr>
            <a:spLocks noGrp="1"/>
          </p:cNvSpPr>
          <p:nvPr>
            <p:ph idx="1"/>
          </p:nvPr>
        </p:nvSpPr>
        <p:spPr>
          <a:xfrm>
            <a:off x="1196897" y="1427035"/>
            <a:ext cx="9798205" cy="4274956"/>
          </a:xfrm>
          <a:gradFill flip="none" rotWithShape="1">
            <a:gsLst>
              <a:gs pos="0">
                <a:srgbClr val="8DC67D">
                  <a:tint val="66000"/>
                  <a:satMod val="160000"/>
                </a:srgbClr>
              </a:gs>
              <a:gs pos="50000">
                <a:srgbClr val="8DC67D">
                  <a:tint val="44500"/>
                  <a:satMod val="160000"/>
                </a:srgbClr>
              </a:gs>
              <a:gs pos="100000">
                <a:srgbClr val="8DC67D">
                  <a:tint val="23500"/>
                  <a:satMod val="160000"/>
                </a:srgbClr>
              </a:gs>
            </a:gsLst>
            <a:lin ang="8100000" scaled="1"/>
            <a:tileRect/>
          </a:gradFill>
        </p:spPr>
        <p:txBody>
          <a:bodyPr/>
          <a:lstStyle/>
          <a:p>
            <a:pPr marL="514290" indent="-514290">
              <a:buFont typeface="+mj-lt"/>
              <a:buAutoNum type="arabicPeriod"/>
            </a:pPr>
            <a:r>
              <a:rPr lang="en-US" sz="2800" b="1" dirty="0">
                <a:latin typeface="+mj-lt"/>
                <a:cs typeface="Arial" panose="020B0604020202020204" pitchFamily="34" charset="0"/>
              </a:rPr>
              <a:t>Direct contact </a:t>
            </a:r>
            <a:r>
              <a:rPr lang="en-US" sz="2800" dirty="0">
                <a:latin typeface="+mj-lt"/>
                <a:cs typeface="Arial" panose="020B0604020202020204" pitchFamily="34" charset="0"/>
              </a:rPr>
              <a:t>with germs on people and surfaces</a:t>
            </a:r>
          </a:p>
          <a:p>
            <a:pPr marL="514290" indent="-514290">
              <a:buFont typeface="+mj-lt"/>
              <a:buAutoNum type="arabicPeriod"/>
            </a:pPr>
            <a:r>
              <a:rPr lang="en-US" sz="2800" dirty="0">
                <a:latin typeface="+mj-lt"/>
                <a:cs typeface="Arial" panose="020B0604020202020204" pitchFamily="34" charset="0"/>
              </a:rPr>
              <a:t>Breathing in germs in the </a:t>
            </a:r>
            <a:r>
              <a:rPr lang="en-US" sz="2800" b="1" dirty="0">
                <a:latin typeface="+mj-lt"/>
                <a:cs typeface="Arial" panose="020B0604020202020204" pitchFamily="34" charset="0"/>
              </a:rPr>
              <a:t>air</a:t>
            </a:r>
          </a:p>
          <a:p>
            <a:pPr marL="514290" indent="-514290">
              <a:buFont typeface="+mj-lt"/>
              <a:buAutoNum type="arabicPeriod"/>
            </a:pPr>
            <a:r>
              <a:rPr lang="en-US" sz="2800" dirty="0">
                <a:latin typeface="+mj-lt"/>
                <a:cs typeface="Arial" panose="020B0604020202020204" pitchFamily="34" charset="0"/>
              </a:rPr>
              <a:t>Transfer of germs from an infected person’s stool into another person’s mouth (</a:t>
            </a:r>
            <a:r>
              <a:rPr lang="en-US" sz="2800" b="1" dirty="0">
                <a:latin typeface="+mj-lt"/>
                <a:cs typeface="Arial" panose="020B0604020202020204" pitchFamily="34" charset="0"/>
              </a:rPr>
              <a:t>fecal-oral</a:t>
            </a:r>
            <a:r>
              <a:rPr lang="en-US" sz="2800" dirty="0">
                <a:latin typeface="+mj-lt"/>
                <a:cs typeface="Arial" panose="020B0604020202020204" pitchFamily="34" charset="0"/>
              </a:rPr>
              <a:t>)</a:t>
            </a:r>
          </a:p>
          <a:p>
            <a:pPr marL="514290" indent="-514290">
              <a:buFont typeface="+mj-lt"/>
              <a:buAutoNum type="arabicPeriod"/>
            </a:pPr>
            <a:r>
              <a:rPr lang="en-US" sz="2800" dirty="0">
                <a:latin typeface="+mj-lt"/>
                <a:cs typeface="Arial" panose="020B0604020202020204" pitchFamily="34" charset="0"/>
              </a:rPr>
              <a:t>Contact with germs in </a:t>
            </a:r>
            <a:r>
              <a:rPr lang="en-US" sz="2800" b="1" dirty="0">
                <a:latin typeface="+mj-lt"/>
                <a:cs typeface="Arial" panose="020B0604020202020204" pitchFamily="34" charset="0"/>
              </a:rPr>
              <a:t>blood and body fluids</a:t>
            </a:r>
          </a:p>
          <a:p>
            <a:pPr marL="0" indent="0">
              <a:buNone/>
            </a:pPr>
            <a:endParaRPr lang="en-US" sz="2800" dirty="0">
              <a:latin typeface="+mj-lt"/>
            </a:endParaRPr>
          </a:p>
          <a:p>
            <a:pPr marL="0" indent="0">
              <a:buNone/>
            </a:pPr>
            <a:endParaRPr lang="en-US" dirty="0"/>
          </a:p>
        </p:txBody>
      </p:sp>
    </p:spTree>
    <p:custDataLst>
      <p:tags r:id="rId1"/>
    </p:custDataLst>
    <p:extLst>
      <p:ext uri="{BB962C8B-B14F-4D97-AF65-F5344CB8AC3E}">
        <p14:creationId xmlns:p14="http://schemas.microsoft.com/office/powerpoint/2010/main" val="34386651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Knowledge Check-in</a:t>
            </a:r>
          </a:p>
        </p:txBody>
      </p:sp>
      <p:sp>
        <p:nvSpPr>
          <p:cNvPr id="3" name="Content Placeholder 2"/>
          <p:cNvSpPr>
            <a:spLocks noGrp="1"/>
          </p:cNvSpPr>
          <p:nvPr>
            <p:ph idx="1"/>
          </p:nvPr>
        </p:nvSpPr>
        <p:spPr/>
        <p:txBody>
          <a:bodyPr>
            <a:normAutofit/>
          </a:bodyPr>
          <a:lstStyle/>
          <a:p>
            <a:pPr marL="0" indent="0">
              <a:buNone/>
            </a:pPr>
            <a:r>
              <a:rPr lang="en-US" sz="2800" dirty="0">
                <a:latin typeface="+mj-lt"/>
                <a:cs typeface="Arial" panose="020B0604020202020204" pitchFamily="34" charset="0"/>
              </a:rPr>
              <a:t>You should wait until you know a child is ill before worrying about spreading illness.</a:t>
            </a:r>
          </a:p>
          <a:p>
            <a:pPr marL="0" indent="0">
              <a:buNone/>
            </a:pPr>
            <a:r>
              <a:rPr lang="en-US" sz="2800" dirty="0">
                <a:latin typeface="+mj-lt"/>
                <a:cs typeface="Arial" panose="020B0604020202020204" pitchFamily="34" charset="0"/>
              </a:rPr>
              <a:t>       True</a:t>
            </a:r>
          </a:p>
          <a:p>
            <a:pPr marL="0" indent="0">
              <a:buNone/>
            </a:pPr>
            <a:r>
              <a:rPr lang="en-US" sz="2800" dirty="0">
                <a:latin typeface="+mj-lt"/>
                <a:cs typeface="Arial" panose="020B0604020202020204" pitchFamily="34" charset="0"/>
              </a:rPr>
              <a:t>       False</a:t>
            </a:r>
          </a:p>
        </p:txBody>
      </p:sp>
    </p:spTree>
    <p:custDataLst>
      <p:tags r:id="rId1"/>
    </p:custDataLst>
    <p:extLst>
      <p:ext uri="{BB962C8B-B14F-4D97-AF65-F5344CB8AC3E}">
        <p14:creationId xmlns:p14="http://schemas.microsoft.com/office/powerpoint/2010/main" val="29475943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Knowledge Check-in</a:t>
            </a:r>
          </a:p>
        </p:txBody>
      </p:sp>
      <p:sp>
        <p:nvSpPr>
          <p:cNvPr id="3" name="Content Placeholder 2"/>
          <p:cNvSpPr>
            <a:spLocks noGrp="1"/>
          </p:cNvSpPr>
          <p:nvPr>
            <p:ph idx="1"/>
          </p:nvPr>
        </p:nvSpPr>
        <p:spPr/>
        <p:txBody>
          <a:bodyPr>
            <a:normAutofit/>
          </a:bodyPr>
          <a:lstStyle/>
          <a:p>
            <a:pPr marL="0" indent="0">
              <a:buNone/>
            </a:pPr>
            <a:r>
              <a:rPr lang="en-US" sz="2800" dirty="0">
                <a:latin typeface="+mj-lt"/>
                <a:cs typeface="Arial" panose="020B0604020202020204" pitchFamily="34" charset="0"/>
              </a:rPr>
              <a:t>You should wait until you know a child is ill before worrying about spreading illness.</a:t>
            </a:r>
          </a:p>
          <a:p>
            <a:pPr marL="0" indent="0">
              <a:buNone/>
            </a:pPr>
            <a:r>
              <a:rPr lang="en-US" sz="2800" dirty="0">
                <a:latin typeface="+mj-lt"/>
                <a:cs typeface="Arial" panose="020B0604020202020204" pitchFamily="34" charset="0"/>
              </a:rPr>
              <a:t>       True</a:t>
            </a:r>
          </a:p>
          <a:p>
            <a:pPr marL="0" indent="0">
              <a:buNone/>
            </a:pPr>
            <a:r>
              <a:rPr lang="en-US" sz="2800" dirty="0">
                <a:latin typeface="+mj-lt"/>
                <a:cs typeface="Arial" panose="020B0604020202020204" pitchFamily="34" charset="0"/>
              </a:rPr>
              <a:t>       False</a:t>
            </a:r>
          </a:p>
        </p:txBody>
      </p:sp>
      <p:sp>
        <p:nvSpPr>
          <p:cNvPr id="4" name="Oval 3">
            <a:extLst>
              <a:ext uri="{FF2B5EF4-FFF2-40B4-BE49-F238E27FC236}">
                <a16:creationId xmlns:a16="http://schemas.microsoft.com/office/drawing/2014/main" id="{B7BAF45D-AAC7-422C-AE15-DA6282F2B648}"/>
              </a:ext>
            </a:extLst>
          </p:cNvPr>
          <p:cNvSpPr/>
          <p:nvPr/>
        </p:nvSpPr>
        <p:spPr>
          <a:xfrm>
            <a:off x="1331193" y="3018408"/>
            <a:ext cx="1057766" cy="692458"/>
          </a:xfrm>
          <a:prstGeom prst="ellipse">
            <a:avLst/>
          </a:prstGeom>
          <a:noFill/>
          <a:ln>
            <a:solidFill>
              <a:srgbClr val="D90F81"/>
            </a:solidFill>
          </a:ln>
        </p:spPr>
        <p:style>
          <a:lnRef idx="2">
            <a:schemeClr val="accent1">
              <a:shade val="50000"/>
            </a:schemeClr>
          </a:lnRef>
          <a:fillRef idx="1">
            <a:schemeClr val="accent1"/>
          </a:fillRef>
          <a:effectRef idx="0">
            <a:schemeClr val="accent1"/>
          </a:effectRef>
          <a:fontRef idx="minor">
            <a:schemeClr val="lt1"/>
          </a:fontRef>
        </p:style>
        <p:txBody>
          <a:bodyPr lIns="91429" tIns="45714" rIns="91429" bIns="45714" rtlCol="0" anchor="ctr"/>
          <a:lstStyle/>
          <a:p>
            <a:pPr algn="ctr"/>
            <a:endParaRPr lang="en-US" dirty="0"/>
          </a:p>
        </p:txBody>
      </p:sp>
    </p:spTree>
    <p:custDataLst>
      <p:tags r:id="rId1"/>
    </p:custDataLst>
    <p:extLst>
      <p:ext uri="{BB962C8B-B14F-4D97-AF65-F5344CB8AC3E}">
        <p14:creationId xmlns:p14="http://schemas.microsoft.com/office/powerpoint/2010/main" val="7405082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304800"/>
            <a:ext cx="8229600" cy="1828800"/>
          </a:xfrm>
        </p:spPr>
        <p:txBody>
          <a:bodyPr>
            <a:normAutofit/>
          </a:bodyPr>
          <a:lstStyle/>
          <a:p>
            <a:r>
              <a:rPr lang="en-US" sz="3600" b="1" dirty="0">
                <a:ea typeface="Tahoma" panose="020B0604030504040204" pitchFamily="34" charset="0"/>
                <a:cs typeface="Tahoma" panose="020B0604030504040204" pitchFamily="34" charset="0"/>
              </a:rPr>
              <a:t>In Module I, You Will learn:</a:t>
            </a:r>
            <a:br>
              <a:rPr lang="en-US" b="1" dirty="0"/>
            </a:br>
            <a:endParaRPr lang="en-US" dirty="0"/>
          </a:p>
        </p:txBody>
      </p:sp>
      <p:sp>
        <p:nvSpPr>
          <p:cNvPr id="3" name="Content Placeholder 2"/>
          <p:cNvSpPr>
            <a:spLocks noGrp="1"/>
          </p:cNvSpPr>
          <p:nvPr>
            <p:ph idx="1"/>
          </p:nvPr>
        </p:nvSpPr>
        <p:spPr/>
        <p:txBody>
          <a:bodyPr>
            <a:noAutofit/>
          </a:bodyPr>
          <a:lstStyle/>
          <a:p>
            <a:pPr lvl="0"/>
            <a:r>
              <a:rPr lang="en-US" sz="2800" dirty="0">
                <a:latin typeface="+mj-lt"/>
                <a:ea typeface="Tahoma" panose="020B0604030504040204" pitchFamily="34" charset="0"/>
                <a:cs typeface="Tahoma" panose="020B0604030504040204" pitchFamily="34" charset="0"/>
              </a:rPr>
              <a:t>How </a:t>
            </a:r>
            <a:r>
              <a:rPr lang="en-US" sz="2800" b="1" dirty="0">
                <a:latin typeface="+mj-lt"/>
                <a:ea typeface="Tahoma" panose="020B0604030504040204" pitchFamily="34" charset="0"/>
                <a:cs typeface="Tahoma" panose="020B0604030504040204" pitchFamily="34" charset="0"/>
              </a:rPr>
              <a:t>illnesses spread </a:t>
            </a:r>
            <a:r>
              <a:rPr lang="en-US" sz="2800" dirty="0">
                <a:latin typeface="+mj-lt"/>
                <a:ea typeface="Tahoma" panose="020B0604030504040204" pitchFamily="34" charset="0"/>
                <a:cs typeface="Tahoma" panose="020B0604030504040204" pitchFamily="34" charset="0"/>
              </a:rPr>
              <a:t>in child care settings.  </a:t>
            </a:r>
          </a:p>
          <a:p>
            <a:pPr lvl="0"/>
            <a:r>
              <a:rPr lang="en-US" sz="2800" dirty="0">
                <a:latin typeface="+mj-lt"/>
                <a:ea typeface="Tahoma" panose="020B0604030504040204" pitchFamily="34" charset="0"/>
                <a:cs typeface="Tahoma" panose="020B0604030504040204" pitchFamily="34" charset="0"/>
              </a:rPr>
              <a:t>How to </a:t>
            </a:r>
            <a:r>
              <a:rPr lang="en-US" sz="2800" b="1" dirty="0">
                <a:latin typeface="+mj-lt"/>
                <a:ea typeface="Tahoma" panose="020B0604030504040204" pitchFamily="34" charset="0"/>
                <a:cs typeface="Tahoma" panose="020B0604030504040204" pitchFamily="34" charset="0"/>
              </a:rPr>
              <a:t>reduce the spread </a:t>
            </a:r>
            <a:r>
              <a:rPr lang="en-US" sz="2800" dirty="0">
                <a:latin typeface="+mj-lt"/>
                <a:ea typeface="Tahoma" panose="020B0604030504040204" pitchFamily="34" charset="0"/>
                <a:cs typeface="Tahoma" panose="020B0604030504040204" pitchFamily="34" charset="0"/>
              </a:rPr>
              <a:t>of illness for children and staff.</a:t>
            </a:r>
          </a:p>
          <a:p>
            <a:pPr lvl="0"/>
            <a:r>
              <a:rPr lang="en-US" sz="2800" dirty="0">
                <a:latin typeface="+mj-lt"/>
                <a:ea typeface="Tahoma" panose="020B0604030504040204" pitchFamily="34" charset="0"/>
                <a:cs typeface="Tahoma" panose="020B0604030504040204" pitchFamily="34" charset="0"/>
              </a:rPr>
              <a:t>How to write</a:t>
            </a:r>
            <a:r>
              <a:rPr lang="en-US" sz="2800" b="1" dirty="0">
                <a:latin typeface="+mj-lt"/>
                <a:ea typeface="Tahoma" panose="020B0604030504040204" pitchFamily="34" charset="0"/>
                <a:cs typeface="Tahoma" panose="020B0604030504040204" pitchFamily="34" charset="0"/>
              </a:rPr>
              <a:t> health policies </a:t>
            </a:r>
            <a:r>
              <a:rPr lang="en-US" sz="2800" dirty="0">
                <a:latin typeface="+mj-lt"/>
                <a:ea typeface="Tahoma" panose="020B0604030504040204" pitchFamily="34" charset="0"/>
                <a:cs typeface="Tahoma" panose="020B0604030504040204" pitchFamily="34" charset="0"/>
              </a:rPr>
              <a:t>for your child care program and how to help parents understand your policies. </a:t>
            </a:r>
          </a:p>
          <a:p>
            <a:r>
              <a:rPr lang="en-US" sz="2800" dirty="0">
                <a:latin typeface="+mj-lt"/>
                <a:ea typeface="Tahoma" panose="020B0604030504040204" pitchFamily="34" charset="0"/>
                <a:cs typeface="Tahoma" panose="020B0604030504040204" pitchFamily="34" charset="0"/>
              </a:rPr>
              <a:t>How to access local </a:t>
            </a:r>
            <a:r>
              <a:rPr lang="en-US" sz="2800" b="1" dirty="0">
                <a:latin typeface="+mj-lt"/>
                <a:ea typeface="Tahoma" panose="020B0604030504040204" pitchFamily="34" charset="0"/>
                <a:cs typeface="Tahoma" panose="020B0604030504040204" pitchFamily="34" charset="0"/>
              </a:rPr>
              <a:t>health and safety resources</a:t>
            </a:r>
            <a:r>
              <a:rPr lang="en-US" sz="2800" dirty="0">
                <a:latin typeface="+mj-lt"/>
                <a:ea typeface="Tahoma" panose="020B0604030504040204" pitchFamily="34" charset="0"/>
                <a:cs typeface="Tahoma" panose="020B0604030504040204" pitchFamily="34" charset="0"/>
              </a:rPr>
              <a:t>.</a:t>
            </a:r>
          </a:p>
        </p:txBody>
      </p:sp>
    </p:spTree>
    <p:custDataLst>
      <p:tags r:id="rId1"/>
    </p:custDataLst>
    <p:extLst>
      <p:ext uri="{BB962C8B-B14F-4D97-AF65-F5344CB8AC3E}">
        <p14:creationId xmlns:p14="http://schemas.microsoft.com/office/powerpoint/2010/main" val="11188633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Knowledge Check-in</a:t>
            </a:r>
          </a:p>
        </p:txBody>
      </p:sp>
      <p:sp>
        <p:nvSpPr>
          <p:cNvPr id="3" name="Content Placeholder 2"/>
          <p:cNvSpPr>
            <a:spLocks noGrp="1"/>
          </p:cNvSpPr>
          <p:nvPr>
            <p:ph idx="1"/>
          </p:nvPr>
        </p:nvSpPr>
        <p:spPr/>
        <p:txBody>
          <a:bodyPr>
            <a:normAutofit/>
          </a:bodyPr>
          <a:lstStyle/>
          <a:p>
            <a:pPr marL="0" indent="0">
              <a:buNone/>
            </a:pPr>
            <a:r>
              <a:rPr lang="en-US" sz="2800" dirty="0">
                <a:latin typeface="+mj-lt"/>
                <a:cs typeface="Arial" panose="020B0604020202020204" pitchFamily="34" charset="0"/>
              </a:rPr>
              <a:t>Why are young children in child care settings more vulnerable to infectious diseases?</a:t>
            </a:r>
          </a:p>
          <a:p>
            <a:pPr marL="0" indent="0">
              <a:buNone/>
            </a:pPr>
            <a:r>
              <a:rPr lang="en-US" sz="2800" dirty="0">
                <a:latin typeface="+mj-lt"/>
                <a:cs typeface="Arial" panose="020B0604020202020204" pitchFamily="34" charset="0"/>
              </a:rPr>
              <a:t>1.</a:t>
            </a:r>
          </a:p>
          <a:p>
            <a:pPr marL="0" indent="0">
              <a:buNone/>
            </a:pPr>
            <a:r>
              <a:rPr lang="en-US" sz="2800" dirty="0">
                <a:latin typeface="+mj-lt"/>
                <a:cs typeface="Arial" panose="020B0604020202020204" pitchFamily="34" charset="0"/>
              </a:rPr>
              <a:t>2.</a:t>
            </a:r>
          </a:p>
          <a:p>
            <a:pPr marL="0" indent="0">
              <a:buNone/>
            </a:pPr>
            <a:r>
              <a:rPr lang="en-US" sz="2800" dirty="0">
                <a:latin typeface="+mj-lt"/>
                <a:cs typeface="Arial" panose="020B0604020202020204" pitchFamily="34" charset="0"/>
              </a:rPr>
              <a:t>3.</a:t>
            </a:r>
          </a:p>
        </p:txBody>
      </p:sp>
    </p:spTree>
    <p:custDataLst>
      <p:tags r:id="rId1"/>
    </p:custDataLst>
    <p:extLst>
      <p:ext uri="{BB962C8B-B14F-4D97-AF65-F5344CB8AC3E}">
        <p14:creationId xmlns:p14="http://schemas.microsoft.com/office/powerpoint/2010/main" val="17276949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neezing 101 web streaming.wmv">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3193288" y="1413231"/>
            <a:ext cx="5557520" cy="4168140"/>
          </a:xfrm>
          <a:prstGeom prst="rect">
            <a:avLst/>
          </a:prstGeom>
        </p:spPr>
      </p:pic>
      <p:sp>
        <p:nvSpPr>
          <p:cNvPr id="2" name="Title 1">
            <a:extLst>
              <a:ext uri="{FF2B5EF4-FFF2-40B4-BE49-F238E27FC236}">
                <a16:creationId xmlns:a16="http://schemas.microsoft.com/office/drawing/2014/main" id="{B9EE27C7-AB84-10A2-0E22-3AFAA84856D4}"/>
              </a:ext>
            </a:extLst>
          </p:cNvPr>
          <p:cNvSpPr>
            <a:spLocks noGrp="1"/>
          </p:cNvSpPr>
          <p:nvPr>
            <p:ph type="title"/>
          </p:nvPr>
        </p:nvSpPr>
        <p:spPr/>
        <p:txBody>
          <a:bodyPr>
            <a:normAutofit/>
          </a:bodyPr>
          <a:lstStyle/>
          <a:p>
            <a:r>
              <a:rPr lang="en-US" sz="4000" dirty="0">
                <a:solidFill>
                  <a:schemeClr val="tx2"/>
                </a:solidFill>
                <a:latin typeface="Arial" panose="020B0604020202020204" pitchFamily="34" charset="0"/>
                <a:cs typeface="Arial" panose="020B0604020202020204" pitchFamily="34" charset="0"/>
              </a:rPr>
              <a:t>Sneezing 101 Video</a:t>
            </a:r>
          </a:p>
        </p:txBody>
      </p:sp>
    </p:spTree>
    <p:custDataLst>
      <p:tags r:id="rId1"/>
    </p:custDataLst>
    <p:extLst>
      <p:ext uri="{BB962C8B-B14F-4D97-AF65-F5344CB8AC3E}">
        <p14:creationId xmlns:p14="http://schemas.microsoft.com/office/powerpoint/2010/main" val="399575990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2999678" y="2130426"/>
            <a:ext cx="6192644" cy="1470025"/>
          </a:xfrm>
        </p:spPr>
        <p:txBody>
          <a:bodyPr>
            <a:normAutofit fontScale="90000"/>
          </a:bodyPr>
          <a:lstStyle/>
          <a:p>
            <a:br>
              <a:rPr lang="en-US" sz="4000" dirty="0"/>
            </a:br>
            <a:r>
              <a:rPr lang="en-US" sz="4000" dirty="0"/>
              <a:t>Preventing the Spread of Infectious Illnesses</a:t>
            </a:r>
            <a:br>
              <a:rPr lang="en-US" dirty="0"/>
            </a:br>
            <a:endParaRPr lang="en-US" dirty="0"/>
          </a:p>
        </p:txBody>
      </p:sp>
      <p:sp>
        <p:nvSpPr>
          <p:cNvPr id="5" name="Subtitle 4"/>
          <p:cNvSpPr>
            <a:spLocks noGrp="1"/>
          </p:cNvSpPr>
          <p:nvPr>
            <p:ph type="subTitle" idx="1"/>
          </p:nvPr>
        </p:nvSpPr>
        <p:spPr/>
        <p:txBody>
          <a:bodyPr>
            <a:normAutofit/>
          </a:bodyPr>
          <a:lstStyle/>
          <a:p>
            <a:r>
              <a:rPr lang="en-US" sz="2800" dirty="0">
                <a:latin typeface="+mj-lt"/>
              </a:rPr>
              <a:t>Module 1, Section 2</a:t>
            </a:r>
          </a:p>
        </p:txBody>
      </p:sp>
    </p:spTree>
    <p:custDataLst>
      <p:tags r:id="rId1"/>
    </p:custDataLst>
    <p:extLst>
      <p:ext uri="{BB962C8B-B14F-4D97-AF65-F5344CB8AC3E}">
        <p14:creationId xmlns:p14="http://schemas.microsoft.com/office/powerpoint/2010/main" val="13368201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533400"/>
            <a:ext cx="8229600" cy="734568"/>
          </a:xfrm>
        </p:spPr>
        <p:txBody>
          <a:bodyPr>
            <a:normAutofit/>
          </a:bodyPr>
          <a:lstStyle/>
          <a:p>
            <a:r>
              <a:rPr lang="en-US" sz="3600" dirty="0"/>
              <a:t>Topics</a:t>
            </a:r>
          </a:p>
        </p:txBody>
      </p:sp>
      <p:sp>
        <p:nvSpPr>
          <p:cNvPr id="3" name="Content Placeholder 2"/>
          <p:cNvSpPr>
            <a:spLocks noGrp="1"/>
          </p:cNvSpPr>
          <p:nvPr>
            <p:ph sz="half" idx="1"/>
          </p:nvPr>
        </p:nvSpPr>
        <p:spPr>
          <a:xfrm>
            <a:off x="609600" y="1414348"/>
            <a:ext cx="5384800" cy="4525963"/>
          </a:xfrm>
        </p:spPr>
        <p:txBody>
          <a:bodyPr>
            <a:normAutofit lnSpcReduction="10000"/>
          </a:bodyPr>
          <a:lstStyle/>
          <a:p>
            <a:r>
              <a:rPr lang="en-US" dirty="0">
                <a:latin typeface="+mj-lt"/>
                <a:cs typeface="Arial" panose="020B0604020202020204" pitchFamily="34" charset="0"/>
              </a:rPr>
              <a:t>The Daily Health Check</a:t>
            </a:r>
          </a:p>
          <a:p>
            <a:r>
              <a:rPr lang="en-US" dirty="0">
                <a:latin typeface="+mj-lt"/>
                <a:cs typeface="Arial" panose="020B0604020202020204" pitchFamily="34" charset="0"/>
              </a:rPr>
              <a:t>Standard Precautions</a:t>
            </a:r>
          </a:p>
          <a:p>
            <a:r>
              <a:rPr lang="en-US" dirty="0">
                <a:latin typeface="+mj-lt"/>
                <a:cs typeface="Arial" panose="020B0604020202020204" pitchFamily="34" charset="0"/>
              </a:rPr>
              <a:t>Hand Washing</a:t>
            </a:r>
          </a:p>
          <a:p>
            <a:r>
              <a:rPr lang="en-US" dirty="0">
                <a:latin typeface="+mj-lt"/>
                <a:cs typeface="Arial" panose="020B0604020202020204" pitchFamily="34" charset="0"/>
              </a:rPr>
              <a:t>When to Wash Hands</a:t>
            </a:r>
          </a:p>
          <a:p>
            <a:r>
              <a:rPr lang="en-US" dirty="0">
                <a:latin typeface="+mj-lt"/>
                <a:cs typeface="Arial" panose="020B0604020202020204" pitchFamily="34" charset="0"/>
              </a:rPr>
              <a:t>Use of Disposable Gloves</a:t>
            </a:r>
          </a:p>
          <a:p>
            <a:r>
              <a:rPr lang="en-US" dirty="0">
                <a:latin typeface="+mj-lt"/>
                <a:cs typeface="Arial" panose="020B0604020202020204" pitchFamily="34" charset="0"/>
              </a:rPr>
              <a:t>Cleaning, Sanitizing, and Disinfecting</a:t>
            </a:r>
          </a:p>
          <a:p>
            <a:r>
              <a:rPr lang="en-US" dirty="0">
                <a:latin typeface="+mj-lt"/>
                <a:cs typeface="Arial" panose="020B0604020202020204" pitchFamily="34" charset="0"/>
              </a:rPr>
              <a:t>Green Cleaning</a:t>
            </a:r>
          </a:p>
          <a:p>
            <a:r>
              <a:rPr lang="en-US" dirty="0">
                <a:latin typeface="+mj-lt"/>
                <a:cs typeface="Arial" panose="020B0604020202020204" pitchFamily="34" charset="0"/>
              </a:rPr>
              <a:t>Disposal of Garbage</a:t>
            </a:r>
          </a:p>
          <a:p>
            <a:endParaRPr lang="en-US" dirty="0">
              <a:cs typeface="Arial" panose="020B0604020202020204" pitchFamily="34" charset="0"/>
            </a:endParaRPr>
          </a:p>
          <a:p>
            <a:endParaRPr lang="en-US" dirty="0"/>
          </a:p>
        </p:txBody>
      </p:sp>
      <p:sp>
        <p:nvSpPr>
          <p:cNvPr id="4" name="Content Placeholder 3"/>
          <p:cNvSpPr>
            <a:spLocks noGrp="1"/>
          </p:cNvSpPr>
          <p:nvPr>
            <p:ph sz="half" idx="2"/>
          </p:nvPr>
        </p:nvSpPr>
        <p:spPr>
          <a:xfrm>
            <a:off x="6096000" y="1414347"/>
            <a:ext cx="5384800" cy="4525963"/>
          </a:xfrm>
        </p:spPr>
        <p:txBody>
          <a:bodyPr>
            <a:normAutofit lnSpcReduction="10000"/>
          </a:bodyPr>
          <a:lstStyle/>
          <a:p>
            <a:r>
              <a:rPr lang="en-US" dirty="0">
                <a:latin typeface="+mj-lt"/>
              </a:rPr>
              <a:t>Diapering and Toileting</a:t>
            </a:r>
          </a:p>
          <a:p>
            <a:r>
              <a:rPr lang="en-US" dirty="0">
                <a:latin typeface="+mj-lt"/>
              </a:rPr>
              <a:t>Food Safety</a:t>
            </a:r>
          </a:p>
          <a:p>
            <a:r>
              <a:rPr lang="en-US" dirty="0">
                <a:latin typeface="+mj-lt"/>
              </a:rPr>
              <a:t>Oral Hygiene</a:t>
            </a:r>
          </a:p>
          <a:p>
            <a:r>
              <a:rPr lang="en-US" dirty="0">
                <a:latin typeface="+mj-lt"/>
              </a:rPr>
              <a:t>Air Quality</a:t>
            </a:r>
          </a:p>
          <a:p>
            <a:r>
              <a:rPr lang="en-US" dirty="0">
                <a:latin typeface="+mj-lt"/>
              </a:rPr>
              <a:t>Water Supply</a:t>
            </a:r>
          </a:p>
          <a:p>
            <a:r>
              <a:rPr lang="en-US" dirty="0">
                <a:latin typeface="+mj-lt"/>
              </a:rPr>
              <a:t>Pets, Pests, and Integrated Pest Management (IPM)</a:t>
            </a:r>
          </a:p>
          <a:p>
            <a:r>
              <a:rPr lang="en-US" dirty="0">
                <a:latin typeface="+mj-lt"/>
              </a:rPr>
              <a:t>Keeping Sand Boxes and Sand Play Areas Safe</a:t>
            </a:r>
          </a:p>
          <a:p>
            <a:endParaRPr lang="en-US" dirty="0"/>
          </a:p>
        </p:txBody>
      </p:sp>
    </p:spTree>
    <p:custDataLst>
      <p:tags r:id="rId1"/>
    </p:custDataLst>
    <p:extLst>
      <p:ext uri="{BB962C8B-B14F-4D97-AF65-F5344CB8AC3E}">
        <p14:creationId xmlns:p14="http://schemas.microsoft.com/office/powerpoint/2010/main" val="8226771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r>
              <a:rPr lang="en-US" sz="3600" b="0" dirty="0">
                <a:solidFill>
                  <a:schemeClr val="tx2"/>
                </a:solidFill>
                <a:latin typeface="Arial" panose="020B0604020202020204" pitchFamily="34" charset="0"/>
                <a:cs typeface="Arial" panose="020B0604020202020204" pitchFamily="34" charset="0"/>
              </a:rPr>
              <a:t>Daily Health Check</a:t>
            </a:r>
          </a:p>
        </p:txBody>
      </p:sp>
      <p:sp>
        <p:nvSpPr>
          <p:cNvPr id="8" name="Text Placeholder 7"/>
          <p:cNvSpPr>
            <a:spLocks noGrp="1"/>
          </p:cNvSpPr>
          <p:nvPr>
            <p:ph idx="1"/>
          </p:nvPr>
        </p:nvSpPr>
        <p:spPr/>
        <p:txBody>
          <a:bodyPr>
            <a:normAutofit/>
          </a:bodyPr>
          <a:lstStyle/>
          <a:p>
            <a:pPr marL="457200" indent="-457200">
              <a:buFont typeface="Arial" panose="020B0604020202020204" pitchFamily="34" charset="0"/>
              <a:buChar char="•"/>
            </a:pPr>
            <a:r>
              <a:rPr lang="en-US" dirty="0">
                <a:solidFill>
                  <a:schemeClr val="tx2"/>
                </a:solidFill>
                <a:latin typeface="Arial" panose="020B0604020202020204" pitchFamily="34" charset="0"/>
                <a:cs typeface="Arial" panose="020B0604020202020204" pitchFamily="34" charset="0"/>
              </a:rPr>
              <a:t>Helps you better understand each child</a:t>
            </a:r>
          </a:p>
          <a:p>
            <a:pPr marL="457200" indent="-457200">
              <a:buFont typeface="Arial" panose="020B0604020202020204" pitchFamily="34" charset="0"/>
              <a:buChar char="•"/>
            </a:pPr>
            <a:r>
              <a:rPr lang="en-US" dirty="0">
                <a:solidFill>
                  <a:schemeClr val="tx2"/>
                </a:solidFill>
                <a:latin typeface="Arial" panose="020B0604020202020204" pitchFamily="34" charset="0"/>
                <a:cs typeface="Arial" panose="020B0604020202020204" pitchFamily="34" charset="0"/>
              </a:rPr>
              <a:t>Helps children feel more comfortable</a:t>
            </a:r>
          </a:p>
          <a:p>
            <a:pPr marL="457200" indent="-457200">
              <a:buFont typeface="Arial" panose="020B0604020202020204" pitchFamily="34" charset="0"/>
              <a:buChar char="•"/>
            </a:pPr>
            <a:r>
              <a:rPr lang="en-US" dirty="0">
                <a:solidFill>
                  <a:schemeClr val="tx2"/>
                </a:solidFill>
                <a:latin typeface="Arial" panose="020B0604020202020204" pitchFamily="34" charset="0"/>
                <a:cs typeface="Arial" panose="020B0604020202020204" pitchFamily="34" charset="0"/>
              </a:rPr>
              <a:t>Fosters communication with parents</a:t>
            </a:r>
          </a:p>
          <a:p>
            <a:pPr marL="457200" indent="-457200">
              <a:buFont typeface="Arial" panose="020B0604020202020204" pitchFamily="34" charset="0"/>
              <a:buChar char="•"/>
            </a:pPr>
            <a:r>
              <a:rPr lang="en-US" dirty="0">
                <a:solidFill>
                  <a:schemeClr val="tx2"/>
                </a:solidFill>
                <a:latin typeface="Arial" panose="020B0604020202020204" pitchFamily="34" charset="0"/>
                <a:cs typeface="Arial" panose="020B0604020202020204" pitchFamily="34" charset="0"/>
              </a:rPr>
              <a:t>Reduces the spread of disease by excluding children with obvious signs of illness</a:t>
            </a:r>
          </a:p>
          <a:p>
            <a:pPr marL="457200" indent="-457200">
              <a:buFont typeface="Arial" panose="020B0604020202020204" pitchFamily="34" charset="0"/>
              <a:buChar char="•"/>
            </a:pPr>
            <a:endParaRPr lang="en-US" sz="2800" dirty="0">
              <a:latin typeface="+mj-lt"/>
            </a:endParaRPr>
          </a:p>
        </p:txBody>
      </p:sp>
    </p:spTree>
    <p:custDataLst>
      <p:tags r:id="rId1"/>
    </p:custDataLst>
    <p:extLst>
      <p:ext uri="{BB962C8B-B14F-4D97-AF65-F5344CB8AC3E}">
        <p14:creationId xmlns:p14="http://schemas.microsoft.com/office/powerpoint/2010/main" val="3344729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6E796E4-2EF1-A9E3-3BA1-F4CF887BC9BD}"/>
              </a:ext>
            </a:extLst>
          </p:cNvPr>
          <p:cNvPicPr>
            <a:picLocks noChangeAspect="1"/>
          </p:cNvPicPr>
          <p:nvPr/>
        </p:nvPicPr>
        <p:blipFill>
          <a:blip r:embed="rId3"/>
          <a:stretch>
            <a:fillRect/>
          </a:stretch>
        </p:blipFill>
        <p:spPr>
          <a:xfrm>
            <a:off x="3401962" y="88577"/>
            <a:ext cx="5388075" cy="6769423"/>
          </a:xfrm>
          <a:prstGeom prst="rect">
            <a:avLst/>
          </a:prstGeom>
          <a:ln>
            <a:solidFill>
              <a:schemeClr val="tx1"/>
            </a:solidFill>
          </a:ln>
        </p:spPr>
      </p:pic>
    </p:spTree>
    <p:extLst>
      <p:ext uri="{BB962C8B-B14F-4D97-AF65-F5344CB8AC3E}">
        <p14:creationId xmlns:p14="http://schemas.microsoft.com/office/powerpoint/2010/main" val="8852579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What am I checking for?</a:t>
            </a:r>
          </a:p>
        </p:txBody>
      </p:sp>
      <p:sp>
        <p:nvSpPr>
          <p:cNvPr id="3" name="Content Placeholder 2"/>
          <p:cNvSpPr>
            <a:spLocks noGrp="1"/>
          </p:cNvSpPr>
          <p:nvPr>
            <p:ph idx="1"/>
          </p:nvPr>
        </p:nvSpPr>
        <p:spPr>
          <a:xfrm>
            <a:off x="416311" y="1434367"/>
            <a:ext cx="11396547" cy="4525963"/>
          </a:xfrm>
        </p:spPr>
        <p:txBody>
          <a:bodyPr>
            <a:normAutofit fontScale="77500" lnSpcReduction="20000"/>
          </a:bodyPr>
          <a:lstStyle/>
          <a:p>
            <a:pPr lvl="0">
              <a:lnSpc>
                <a:spcPct val="120000"/>
              </a:lnSpc>
            </a:pPr>
            <a:r>
              <a:rPr lang="en-US" sz="3300" dirty="0">
                <a:latin typeface="+mj-lt"/>
              </a:rPr>
              <a:t>General </a:t>
            </a:r>
            <a:r>
              <a:rPr lang="en-US" sz="3300" b="1" dirty="0">
                <a:latin typeface="+mj-lt"/>
              </a:rPr>
              <a:t>mood/behavior </a:t>
            </a:r>
            <a:r>
              <a:rPr lang="en-US" sz="3300" dirty="0">
                <a:latin typeface="+mj-lt"/>
              </a:rPr>
              <a:t>(sad, cranky, sluggish, sleepy, unusual behavior)</a:t>
            </a:r>
          </a:p>
          <a:p>
            <a:pPr lvl="0">
              <a:lnSpc>
                <a:spcPct val="120000"/>
              </a:lnSpc>
            </a:pPr>
            <a:r>
              <a:rPr lang="en-US" sz="3300" b="1" dirty="0">
                <a:latin typeface="+mj-lt"/>
              </a:rPr>
              <a:t>Signs of fever </a:t>
            </a:r>
            <a:r>
              <a:rPr lang="en-US" sz="3300" dirty="0">
                <a:latin typeface="+mj-lt"/>
              </a:rPr>
              <a:t>(warmth, flushed face, change in behavior)</a:t>
            </a:r>
          </a:p>
          <a:p>
            <a:pPr lvl="0">
              <a:lnSpc>
                <a:spcPct val="120000"/>
              </a:lnSpc>
            </a:pPr>
            <a:r>
              <a:rPr lang="en-US" sz="3300" b="1" dirty="0">
                <a:latin typeface="+mj-lt"/>
              </a:rPr>
              <a:t>Skin </a:t>
            </a:r>
            <a:r>
              <a:rPr lang="en-US" sz="3300" dirty="0">
                <a:latin typeface="+mj-lt"/>
              </a:rPr>
              <a:t>rashes, itchy skin, or itchy scalp, unusual spots, swelling or bruises</a:t>
            </a:r>
          </a:p>
          <a:p>
            <a:pPr lvl="0">
              <a:lnSpc>
                <a:spcPct val="120000"/>
              </a:lnSpc>
            </a:pPr>
            <a:r>
              <a:rPr lang="en-US" sz="3300" dirty="0">
                <a:latin typeface="+mj-lt"/>
              </a:rPr>
              <a:t>Complaints of </a:t>
            </a:r>
            <a:r>
              <a:rPr lang="en-US" sz="3300" b="1" dirty="0">
                <a:latin typeface="+mj-lt"/>
              </a:rPr>
              <a:t>pain</a:t>
            </a:r>
            <a:r>
              <a:rPr lang="en-US" sz="3300" dirty="0">
                <a:latin typeface="+mj-lt"/>
              </a:rPr>
              <a:t> or just </a:t>
            </a:r>
            <a:r>
              <a:rPr lang="en-US" sz="3300" b="1" dirty="0">
                <a:latin typeface="+mj-lt"/>
              </a:rPr>
              <a:t>not feeling well</a:t>
            </a:r>
          </a:p>
          <a:p>
            <a:pPr lvl="0">
              <a:lnSpc>
                <a:spcPct val="120000"/>
              </a:lnSpc>
            </a:pPr>
            <a:r>
              <a:rPr lang="en-US" sz="3300" dirty="0">
                <a:latin typeface="+mj-lt"/>
              </a:rPr>
              <a:t>Other </a:t>
            </a:r>
            <a:r>
              <a:rPr lang="en-US" sz="3300" b="1" dirty="0">
                <a:latin typeface="+mj-lt"/>
              </a:rPr>
              <a:t>signs and symptoms of illness</a:t>
            </a:r>
          </a:p>
          <a:p>
            <a:pPr lvl="1">
              <a:lnSpc>
                <a:spcPct val="120000"/>
              </a:lnSpc>
            </a:pPr>
            <a:r>
              <a:rPr lang="en-US" sz="2900" dirty="0">
                <a:latin typeface="+mj-lt"/>
              </a:rPr>
              <a:t>severe coughing or breathing difficulties (wheezing)</a:t>
            </a:r>
          </a:p>
          <a:p>
            <a:pPr lvl="1">
              <a:lnSpc>
                <a:spcPct val="120000"/>
              </a:lnSpc>
            </a:pPr>
            <a:r>
              <a:rPr lang="en-US" sz="2900" dirty="0">
                <a:latin typeface="+mj-lt"/>
              </a:rPr>
              <a:t>discharge from nose, ears or eyes</a:t>
            </a:r>
          </a:p>
          <a:p>
            <a:pPr lvl="1">
              <a:lnSpc>
                <a:spcPct val="120000"/>
              </a:lnSpc>
            </a:pPr>
            <a:r>
              <a:rPr lang="en-US" sz="2900" dirty="0">
                <a:latin typeface="+mj-lt"/>
              </a:rPr>
              <a:t>diarrhea or vomiting</a:t>
            </a:r>
          </a:p>
          <a:p>
            <a:pPr lvl="0">
              <a:lnSpc>
                <a:spcPct val="120000"/>
              </a:lnSpc>
            </a:pPr>
            <a:r>
              <a:rPr lang="en-US" sz="3300" dirty="0">
                <a:latin typeface="+mj-lt"/>
              </a:rPr>
              <a:t>Ask about </a:t>
            </a:r>
            <a:r>
              <a:rPr lang="en-US" sz="3300" b="1" dirty="0">
                <a:latin typeface="+mj-lt"/>
              </a:rPr>
              <a:t>illness in child or family members </a:t>
            </a:r>
            <a:r>
              <a:rPr lang="en-US" sz="3300" dirty="0">
                <a:latin typeface="+mj-lt"/>
              </a:rPr>
              <a:t>since last date of attendance</a:t>
            </a:r>
          </a:p>
          <a:p>
            <a:endParaRPr lang="en-US" dirty="0"/>
          </a:p>
        </p:txBody>
      </p:sp>
    </p:spTree>
    <p:custDataLst>
      <p:tags r:id="rId1"/>
    </p:custDataLst>
    <p:extLst>
      <p:ext uri="{BB962C8B-B14F-4D97-AF65-F5344CB8AC3E}">
        <p14:creationId xmlns:p14="http://schemas.microsoft.com/office/powerpoint/2010/main" val="3878869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Mildly Ill Children</a:t>
            </a:r>
          </a:p>
        </p:txBody>
      </p:sp>
      <p:sp>
        <p:nvSpPr>
          <p:cNvPr id="3" name="Content Placeholder 2"/>
          <p:cNvSpPr>
            <a:spLocks noGrp="1"/>
          </p:cNvSpPr>
          <p:nvPr>
            <p:ph idx="1"/>
          </p:nvPr>
        </p:nvSpPr>
        <p:spPr>
          <a:xfrm>
            <a:off x="409575" y="1600204"/>
            <a:ext cx="5991225" cy="3886198"/>
          </a:xfrm>
        </p:spPr>
        <p:txBody>
          <a:bodyPr>
            <a:normAutofit/>
          </a:bodyPr>
          <a:lstStyle/>
          <a:p>
            <a:pPr marL="0" indent="0">
              <a:buNone/>
            </a:pPr>
            <a:r>
              <a:rPr lang="en-US" sz="2800" dirty="0">
                <a:latin typeface="+mj-lt"/>
                <a:cs typeface="Arial" panose="020B0604020202020204" pitchFamily="34" charset="0"/>
              </a:rPr>
              <a:t>When mildly ill children are in your program: </a:t>
            </a:r>
          </a:p>
          <a:p>
            <a:r>
              <a:rPr lang="en-US" sz="2800" dirty="0">
                <a:latin typeface="+mj-lt"/>
                <a:cs typeface="Arial" panose="020B0604020202020204" pitchFamily="34" charset="0"/>
              </a:rPr>
              <a:t>Maintain an area (or special room) where they can spend quiet time and rest </a:t>
            </a:r>
            <a:r>
              <a:rPr lang="en-US" sz="2800" i="1" dirty="0">
                <a:latin typeface="+mj-lt"/>
                <a:cs typeface="Arial" panose="020B0604020202020204" pitchFamily="34" charset="0"/>
              </a:rPr>
              <a:t>while being supervised</a:t>
            </a:r>
            <a:r>
              <a:rPr lang="en-US" sz="2800" dirty="0">
                <a:latin typeface="+mj-lt"/>
                <a:cs typeface="Arial" panose="020B0604020202020204" pitchFamily="34" charset="0"/>
              </a:rPr>
              <a:t>.  </a:t>
            </a:r>
          </a:p>
          <a:p>
            <a:r>
              <a:rPr lang="en-US" sz="2800" b="1" dirty="0">
                <a:latin typeface="+mj-lt"/>
                <a:cs typeface="Arial" panose="020B0604020202020204" pitchFamily="34" charset="0"/>
              </a:rPr>
              <a:t>Do not leave children unsupervised</a:t>
            </a:r>
            <a:r>
              <a:rPr lang="en-US" sz="2800" i="1" dirty="0">
                <a:latin typeface="+mj-lt"/>
                <a:cs typeface="Arial" panose="020B0604020202020204" pitchFamily="34" charset="0"/>
              </a:rPr>
              <a:t>.</a:t>
            </a:r>
          </a:p>
        </p:txBody>
      </p:sp>
      <p:pic>
        <p:nvPicPr>
          <p:cNvPr id="5" name="Picture 4">
            <a:extLst>
              <a:ext uri="{FF2B5EF4-FFF2-40B4-BE49-F238E27FC236}">
                <a16:creationId xmlns:a16="http://schemas.microsoft.com/office/drawing/2014/main" id="{4E196E8F-7BDD-813E-15D3-8686BFF896FC}"/>
              </a:ext>
            </a:extLst>
          </p:cNvPr>
          <p:cNvPicPr>
            <a:picLocks noChangeAspect="1"/>
          </p:cNvPicPr>
          <p:nvPr/>
        </p:nvPicPr>
        <p:blipFill>
          <a:blip r:embed="rId4"/>
          <a:srcRect/>
          <a:stretch/>
        </p:blipFill>
        <p:spPr>
          <a:xfrm>
            <a:off x="6534150" y="1654176"/>
            <a:ext cx="5419725" cy="3613150"/>
          </a:xfrm>
          <a:prstGeom prst="rect">
            <a:avLst/>
          </a:prstGeom>
        </p:spPr>
      </p:pic>
    </p:spTree>
    <p:custDataLst>
      <p:tags r:id="rId1"/>
    </p:custDataLst>
    <p:extLst>
      <p:ext uri="{BB962C8B-B14F-4D97-AF65-F5344CB8AC3E}">
        <p14:creationId xmlns:p14="http://schemas.microsoft.com/office/powerpoint/2010/main" val="24248687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Standard Precautions:</a:t>
            </a:r>
          </a:p>
        </p:txBody>
      </p:sp>
      <p:sp>
        <p:nvSpPr>
          <p:cNvPr id="3" name="Content Placeholder 2"/>
          <p:cNvSpPr>
            <a:spLocks noGrp="1"/>
          </p:cNvSpPr>
          <p:nvPr>
            <p:ph idx="1"/>
          </p:nvPr>
        </p:nvSpPr>
        <p:spPr/>
        <p:txBody>
          <a:bodyPr>
            <a:normAutofit/>
          </a:bodyPr>
          <a:lstStyle/>
          <a:p>
            <a:pPr marL="0" indent="0">
              <a:buNone/>
            </a:pPr>
            <a:r>
              <a:rPr lang="en-US" sz="2800" dirty="0">
                <a:latin typeface="+mj-lt"/>
              </a:rPr>
              <a:t>If you have contact with blood and body fluids, (whether or not a child is ill) always use:</a:t>
            </a:r>
          </a:p>
          <a:p>
            <a:r>
              <a:rPr lang="en-US" sz="2800" dirty="0">
                <a:latin typeface="+mj-lt"/>
              </a:rPr>
              <a:t>Proper hand washing</a:t>
            </a:r>
          </a:p>
          <a:p>
            <a:r>
              <a:rPr lang="en-US" sz="2800" dirty="0">
                <a:latin typeface="+mj-lt"/>
              </a:rPr>
              <a:t>Proper use of non-permeable gloves</a:t>
            </a:r>
          </a:p>
          <a:p>
            <a:r>
              <a:rPr lang="en-US" sz="2800" dirty="0">
                <a:latin typeface="+mj-lt"/>
              </a:rPr>
              <a:t>Proper disposal of garbage </a:t>
            </a:r>
          </a:p>
          <a:p>
            <a:r>
              <a:rPr lang="en-US" sz="2800" dirty="0">
                <a:latin typeface="+mj-lt"/>
              </a:rPr>
              <a:t>Proper cleaning, sanitizing, and disinfection of surfaces in the environment</a:t>
            </a:r>
          </a:p>
        </p:txBody>
      </p:sp>
    </p:spTree>
    <p:custDataLst>
      <p:tags r:id="rId1"/>
    </p:custDataLst>
    <p:extLst>
      <p:ext uri="{BB962C8B-B14F-4D97-AF65-F5344CB8AC3E}">
        <p14:creationId xmlns:p14="http://schemas.microsoft.com/office/powerpoint/2010/main" val="28685178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7400" y="838200"/>
            <a:ext cx="8229600" cy="1143000"/>
          </a:xfrm>
        </p:spPr>
        <p:txBody>
          <a:bodyPr>
            <a:normAutofit fontScale="90000"/>
          </a:bodyPr>
          <a:lstStyle/>
          <a:p>
            <a:pPr algn="l"/>
            <a:br>
              <a:rPr lang="en-US" dirty="0"/>
            </a:br>
            <a:r>
              <a:rPr lang="en-US" sz="3100" dirty="0"/>
              <a:t>Clean up and disinfect any surfaces soiled with blood, feces, nasal or eye discharge, saliva, urine, or vomit immediately.</a:t>
            </a:r>
            <a:br>
              <a:rPr lang="en-US" dirty="0"/>
            </a:br>
            <a:endParaRPr lang="en-US" dirty="0"/>
          </a:p>
        </p:txBody>
      </p:sp>
      <p:pic>
        <p:nvPicPr>
          <p:cNvPr id="4" name="image20.png"/>
          <p:cNvPicPr>
            <a:picLocks noGrp="1"/>
          </p:cNvPicPr>
          <p:nvPr>
            <p:ph idx="1"/>
          </p:nvPr>
        </p:nvPicPr>
        <p:blipFill>
          <a:blip r:embed="rId4" cstate="print">
            <a:extLst>
              <a:ext uri="{BEBA8EAE-BF5A-486C-A8C5-ECC9F3942E4B}">
                <a14:imgProps xmlns:a14="http://schemas.microsoft.com/office/drawing/2010/main">
                  <a14:imgLayer r:embed="rId5">
                    <a14:imgEffect>
                      <a14:saturation sat="0"/>
                    </a14:imgEffect>
                  </a14:imgLayer>
                </a14:imgProps>
              </a:ext>
            </a:extLst>
          </a:blip>
          <a:stretch>
            <a:fillRect/>
          </a:stretch>
        </p:blipFill>
        <p:spPr>
          <a:xfrm>
            <a:off x="1969718" y="2722323"/>
            <a:ext cx="8229600" cy="3252612"/>
          </a:xfrm>
          <a:prstGeom prst="rect">
            <a:avLst/>
          </a:prstGeom>
          <a:blipFill>
            <a:blip r:embed="rId6"/>
            <a:tile tx="0" ty="0" sx="100000" sy="100000" flip="none" algn="tl"/>
          </a:blipFill>
        </p:spPr>
      </p:pic>
    </p:spTree>
    <p:custDataLst>
      <p:tags r:id="rId1"/>
    </p:custDataLst>
    <p:extLst>
      <p:ext uri="{BB962C8B-B14F-4D97-AF65-F5344CB8AC3E}">
        <p14:creationId xmlns:p14="http://schemas.microsoft.com/office/powerpoint/2010/main" val="11045608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fontScale="90000"/>
          </a:bodyPr>
          <a:lstStyle/>
          <a:p>
            <a:br>
              <a:rPr lang="en-US" sz="4000" dirty="0"/>
            </a:br>
            <a:r>
              <a:rPr lang="en-US" sz="4000" dirty="0"/>
              <a:t>Understanding Infectious Illness in </a:t>
            </a:r>
            <a:br>
              <a:rPr lang="en-US" sz="4000" dirty="0"/>
            </a:br>
            <a:r>
              <a:rPr lang="en-US" sz="4000" dirty="0"/>
              <a:t>Child Care Settings</a:t>
            </a:r>
            <a:br>
              <a:rPr lang="en-US" dirty="0"/>
            </a:br>
            <a:endParaRPr lang="en-US" dirty="0"/>
          </a:p>
        </p:txBody>
      </p:sp>
      <p:sp>
        <p:nvSpPr>
          <p:cNvPr id="5" name="Subtitle 4"/>
          <p:cNvSpPr>
            <a:spLocks noGrp="1"/>
          </p:cNvSpPr>
          <p:nvPr>
            <p:ph type="subTitle" idx="1"/>
          </p:nvPr>
        </p:nvSpPr>
        <p:spPr/>
        <p:txBody>
          <a:bodyPr>
            <a:normAutofit/>
          </a:bodyPr>
          <a:lstStyle/>
          <a:p>
            <a:r>
              <a:rPr lang="en-US" sz="2800" dirty="0">
                <a:latin typeface="+mj-lt"/>
              </a:rPr>
              <a:t>Module 1, Section 1</a:t>
            </a:r>
          </a:p>
        </p:txBody>
      </p:sp>
    </p:spTree>
    <p:custDataLst>
      <p:tags r:id="rId1"/>
    </p:custDataLst>
    <p:extLst>
      <p:ext uri="{BB962C8B-B14F-4D97-AF65-F5344CB8AC3E}">
        <p14:creationId xmlns:p14="http://schemas.microsoft.com/office/powerpoint/2010/main" val="26103876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6400800" cy="1143000"/>
          </a:xfrm>
        </p:spPr>
        <p:txBody>
          <a:bodyPr>
            <a:normAutofit/>
          </a:bodyPr>
          <a:lstStyle/>
          <a:p>
            <a:r>
              <a:rPr lang="en-US" sz="4000" dirty="0"/>
              <a:t>Hand Washing</a:t>
            </a:r>
            <a:endParaRPr lang="en-US" dirty="0"/>
          </a:p>
        </p:txBody>
      </p:sp>
      <p:sp>
        <p:nvSpPr>
          <p:cNvPr id="3" name="Content Placeholder 2"/>
          <p:cNvSpPr>
            <a:spLocks noGrp="1"/>
          </p:cNvSpPr>
          <p:nvPr>
            <p:ph idx="1"/>
          </p:nvPr>
        </p:nvSpPr>
        <p:spPr>
          <a:xfrm>
            <a:off x="557561" y="1695450"/>
            <a:ext cx="6690732" cy="4073876"/>
          </a:xfrm>
        </p:spPr>
        <p:txBody>
          <a:bodyPr>
            <a:normAutofit/>
          </a:bodyPr>
          <a:lstStyle/>
          <a:p>
            <a:r>
              <a:rPr lang="en-US" sz="2800" dirty="0">
                <a:latin typeface="+mj-lt"/>
                <a:cs typeface="Arial" panose="020B0604020202020204" pitchFamily="34" charset="0"/>
              </a:rPr>
              <a:t>Hand washing is the most important infection control measure to prevent illness.</a:t>
            </a:r>
          </a:p>
          <a:p>
            <a:r>
              <a:rPr lang="en-US" sz="2800" dirty="0">
                <a:latin typeface="+mj-lt"/>
                <a:cs typeface="Arial" panose="020B0604020202020204" pitchFamily="34" charset="0"/>
              </a:rPr>
              <a:t>When </a:t>
            </a:r>
            <a:r>
              <a:rPr lang="en-US" sz="2800" b="1" dirty="0">
                <a:latin typeface="+mj-lt"/>
                <a:cs typeface="Arial" panose="020B0604020202020204" pitchFamily="34" charset="0"/>
              </a:rPr>
              <a:t>caregivers, children, and families </a:t>
            </a:r>
            <a:r>
              <a:rPr lang="en-US" sz="2800" dirty="0">
                <a:latin typeface="+mj-lt"/>
                <a:cs typeface="Arial" panose="020B0604020202020204" pitchFamily="34" charset="0"/>
              </a:rPr>
              <a:t>wash their hands at the proper times and with the proper technique, the amount of illness in child care can be drastically reduced.</a:t>
            </a:r>
          </a:p>
          <a:p>
            <a:endParaRPr lang="en-US" dirty="0"/>
          </a:p>
        </p:txBody>
      </p:sp>
      <p:pic>
        <p:nvPicPr>
          <p:cNvPr id="5" name="Picture 4" descr="A young child cleaning her hands&#10;&#10;Description automatically generated">
            <a:extLst>
              <a:ext uri="{FF2B5EF4-FFF2-40B4-BE49-F238E27FC236}">
                <a16:creationId xmlns:a16="http://schemas.microsoft.com/office/drawing/2014/main" id="{02F20447-035C-33A8-DA79-5345908F95C4}"/>
              </a:ext>
            </a:extLst>
          </p:cNvPr>
          <p:cNvPicPr>
            <a:picLocks noChangeAspect="1"/>
          </p:cNvPicPr>
          <p:nvPr/>
        </p:nvPicPr>
        <p:blipFill rotWithShape="1">
          <a:blip r:embed="rId4"/>
          <a:srcRect t="7778" b="10556"/>
          <a:stretch/>
        </p:blipFill>
        <p:spPr>
          <a:xfrm>
            <a:off x="7300332" y="352425"/>
            <a:ext cx="4574286" cy="5600700"/>
          </a:xfrm>
          <a:prstGeom prst="rect">
            <a:avLst/>
          </a:prstGeom>
        </p:spPr>
      </p:pic>
    </p:spTree>
    <p:custDataLst>
      <p:tags r:id="rId1"/>
    </p:custDataLst>
    <p:extLst>
      <p:ext uri="{BB962C8B-B14F-4D97-AF65-F5344CB8AC3E}">
        <p14:creationId xmlns:p14="http://schemas.microsoft.com/office/powerpoint/2010/main" val="19459318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599" y="1821426"/>
            <a:ext cx="5538439" cy="3211551"/>
          </a:xfrm>
        </p:spPr>
        <p:txBody>
          <a:bodyPr>
            <a:normAutofit/>
          </a:bodyPr>
          <a:lstStyle/>
          <a:p>
            <a:r>
              <a:rPr lang="en-US" sz="4000" dirty="0">
                <a:solidFill>
                  <a:schemeClr val="tx2"/>
                </a:solidFill>
                <a:latin typeface="Arial" panose="020B0604020202020204" pitchFamily="34" charset="0"/>
                <a:cs typeface="Arial" panose="020B0604020202020204" pitchFamily="34" charset="0"/>
              </a:rPr>
              <a:t>Hand Washing Demonstration</a:t>
            </a:r>
          </a:p>
        </p:txBody>
      </p:sp>
      <p:pic>
        <p:nvPicPr>
          <p:cNvPr id="8" name="Content Placeholder 7" descr="Instructions for washing hands&#10;&#10;Description automatically generated">
            <a:extLst>
              <a:ext uri="{FF2B5EF4-FFF2-40B4-BE49-F238E27FC236}">
                <a16:creationId xmlns:a16="http://schemas.microsoft.com/office/drawing/2014/main" id="{AC51E7B4-F5A3-B9B7-385A-F8EB370F0609}"/>
              </a:ext>
            </a:extLst>
          </p:cNvPr>
          <p:cNvPicPr>
            <a:picLocks noGrp="1" noChangeAspect="1"/>
          </p:cNvPicPr>
          <p:nvPr>
            <p:ph idx="1"/>
          </p:nvPr>
        </p:nvPicPr>
        <p:blipFill rotWithShape="1">
          <a:blip r:embed="rId4"/>
          <a:srcRect t="3499" b="6675"/>
          <a:stretch/>
        </p:blipFill>
        <p:spPr>
          <a:xfrm>
            <a:off x="6148039" y="-3596"/>
            <a:ext cx="5902712" cy="6861596"/>
          </a:xfrm>
        </p:spPr>
      </p:pic>
    </p:spTree>
    <p:custDataLst>
      <p:tags r:id="rId1"/>
    </p:custDataLst>
    <p:extLst>
      <p:ext uri="{BB962C8B-B14F-4D97-AF65-F5344CB8AC3E}">
        <p14:creationId xmlns:p14="http://schemas.microsoft.com/office/powerpoint/2010/main" val="33490549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2"/>
          </p:nvPr>
        </p:nvSpPr>
        <p:spPr>
          <a:xfrm>
            <a:off x="6631260" y="1491979"/>
            <a:ext cx="5061954" cy="3945259"/>
          </a:xfrm>
          <a:ln w="57150">
            <a:solidFill>
              <a:srgbClr val="F7941E"/>
            </a:solidFill>
          </a:ln>
        </p:spPr>
        <p:txBody>
          <a:bodyPr lIns="182880" tIns="182880" rIns="182880" bIns="182880">
            <a:normAutofit/>
          </a:bodyPr>
          <a:lstStyle/>
          <a:p>
            <a:pPr marL="0" indent="0">
              <a:buNone/>
            </a:pPr>
            <a:r>
              <a:rPr lang="en-US" sz="2400" dirty="0">
                <a:latin typeface="Arial" panose="020B0604020202020204" pitchFamily="34" charset="0"/>
                <a:cs typeface="Arial" panose="020B0604020202020204" pitchFamily="34" charset="0"/>
              </a:rPr>
              <a:t>What about Hand Sanitizer?</a:t>
            </a:r>
          </a:p>
          <a:p>
            <a:r>
              <a:rPr lang="en-US" sz="1900" dirty="0">
                <a:latin typeface="+mj-lt"/>
              </a:rPr>
              <a:t>Hand sanitizer may be used on visibly clean hands </a:t>
            </a:r>
            <a:r>
              <a:rPr lang="en-US" sz="1900" i="1" dirty="0">
                <a:latin typeface="+mj-lt"/>
              </a:rPr>
              <a:t>when there is no access to soap and running water.</a:t>
            </a:r>
          </a:p>
          <a:p>
            <a:r>
              <a:rPr lang="en-US" sz="1900" dirty="0">
                <a:latin typeface="+mj-lt"/>
              </a:rPr>
              <a:t>Use hand sanitizer with 60-95% alcohol according to label instructions.</a:t>
            </a:r>
          </a:p>
          <a:p>
            <a:r>
              <a:rPr lang="en-US" sz="1900" dirty="0">
                <a:latin typeface="+mj-lt"/>
              </a:rPr>
              <a:t>Keep hand sanitizer out of children’s reach.</a:t>
            </a:r>
          </a:p>
          <a:p>
            <a:r>
              <a:rPr lang="en-US" sz="1900" dirty="0">
                <a:latin typeface="+mj-lt"/>
              </a:rPr>
              <a:t>Please note: using hand sanitizer does not remove allergens or toxins from hands.</a:t>
            </a:r>
          </a:p>
        </p:txBody>
      </p:sp>
      <p:pic>
        <p:nvPicPr>
          <p:cNvPr id="6" name="Content Placeholder 5"/>
          <p:cNvPicPr>
            <a:picLocks noGrp="1" noChangeAspect="1"/>
          </p:cNvPicPr>
          <p:nvPr>
            <p:ph sz="half" idx="1"/>
          </p:nvPr>
        </p:nvPicPr>
        <p:blipFill rotWithShape="1">
          <a:blip r:embed="rId4"/>
          <a:srcRect l="9508" t="2920" r="8406" b="12875"/>
          <a:stretch/>
        </p:blipFill>
        <p:spPr>
          <a:xfrm>
            <a:off x="607854" y="0"/>
            <a:ext cx="5165998" cy="6858000"/>
          </a:xfrm>
          <a:ln>
            <a:noFill/>
          </a:ln>
        </p:spPr>
      </p:pic>
    </p:spTree>
    <p:custDataLst>
      <p:tags r:id="rId1"/>
    </p:custDataLst>
    <p:extLst>
      <p:ext uri="{BB962C8B-B14F-4D97-AF65-F5344CB8AC3E}">
        <p14:creationId xmlns:p14="http://schemas.microsoft.com/office/powerpoint/2010/main" val="311288644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Children’s Handwashing Video</a:t>
            </a:r>
          </a:p>
        </p:txBody>
      </p:sp>
      <p:sp>
        <p:nvSpPr>
          <p:cNvPr id="3" name="Content Placeholder 2"/>
          <p:cNvSpPr>
            <a:spLocks noGrp="1"/>
          </p:cNvSpPr>
          <p:nvPr>
            <p:ph idx="1"/>
          </p:nvPr>
        </p:nvSpPr>
        <p:spPr/>
        <p:txBody>
          <a:bodyPr/>
          <a:lstStyle/>
          <a:p>
            <a:endParaRPr lang="en-US" dirty="0"/>
          </a:p>
          <a:p>
            <a:endParaRPr lang="en-US" dirty="0"/>
          </a:p>
          <a:p>
            <a:endParaRPr lang="en-US" dirty="0"/>
          </a:p>
          <a:p>
            <a:endParaRPr lang="en-US" dirty="0"/>
          </a:p>
          <a:p>
            <a:endParaRPr lang="en-US" dirty="0"/>
          </a:p>
        </p:txBody>
      </p:sp>
      <p:pic>
        <p:nvPicPr>
          <p:cNvPr id="5" name="Online Media 4" title="How to wash your hands using Brother John (Frère Jacques)! For teaching kids but great for everyone">
            <a:hlinkClick r:id="" action="ppaction://media"/>
            <a:extLst>
              <a:ext uri="{FF2B5EF4-FFF2-40B4-BE49-F238E27FC236}">
                <a16:creationId xmlns:a16="http://schemas.microsoft.com/office/drawing/2014/main" id="{63DDA04A-B799-A394-8FD3-B93FB5C00670}"/>
              </a:ext>
            </a:extLst>
          </p:cNvPr>
          <p:cNvPicPr>
            <a:picLocks noRot="1" noChangeAspect="1"/>
          </p:cNvPicPr>
          <p:nvPr>
            <a:videoFile r:link="rId1"/>
          </p:nvPr>
        </p:nvPicPr>
        <p:blipFill>
          <a:blip r:embed="rId4"/>
          <a:stretch>
            <a:fillRect/>
          </a:stretch>
        </p:blipFill>
        <p:spPr>
          <a:xfrm>
            <a:off x="2417337" y="1488690"/>
            <a:ext cx="7357326" cy="4156889"/>
          </a:xfrm>
          <a:prstGeom prst="rect">
            <a:avLst/>
          </a:prstGeom>
        </p:spPr>
      </p:pic>
    </p:spTree>
    <p:extLst>
      <p:ext uri="{BB962C8B-B14F-4D97-AF65-F5344CB8AC3E}">
        <p14:creationId xmlns:p14="http://schemas.microsoft.com/office/powerpoint/2010/main" val="3451956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When to Use Disposable Gloves</a:t>
            </a:r>
          </a:p>
        </p:txBody>
      </p:sp>
      <p:sp>
        <p:nvSpPr>
          <p:cNvPr id="3" name="Content Placeholder 2"/>
          <p:cNvSpPr>
            <a:spLocks noGrp="1"/>
          </p:cNvSpPr>
          <p:nvPr>
            <p:ph idx="1"/>
          </p:nvPr>
        </p:nvSpPr>
        <p:spPr/>
        <p:txBody>
          <a:bodyPr>
            <a:normAutofit/>
          </a:bodyPr>
          <a:lstStyle/>
          <a:p>
            <a:pPr lvl="1">
              <a:buFont typeface="Arial" panose="020B0604020202020204" pitchFamily="34" charset="0"/>
              <a:buChar char="•"/>
            </a:pPr>
            <a:r>
              <a:rPr lang="en-US" dirty="0">
                <a:latin typeface="+mj-lt"/>
                <a:cs typeface="Arial" panose="020B0604020202020204" pitchFamily="34" charset="0"/>
              </a:rPr>
              <a:t>When in contact with blood or body fluids from a child (first aid, bloody noses, changing a diaper with bloody diarrhea)</a:t>
            </a:r>
          </a:p>
          <a:p>
            <a:pPr lvl="1">
              <a:buFont typeface="Arial" panose="020B0604020202020204" pitchFamily="34" charset="0"/>
              <a:buChar char="•"/>
            </a:pPr>
            <a:r>
              <a:rPr lang="en-US" dirty="0">
                <a:latin typeface="+mj-lt"/>
                <a:cs typeface="Arial" panose="020B0604020202020204" pitchFamily="34" charset="0"/>
              </a:rPr>
              <a:t>When cleaning surfaces or handling clothes and supplies that have blood or body fluids (vomit, urine, or stool)</a:t>
            </a:r>
          </a:p>
          <a:p>
            <a:pPr lvl="1">
              <a:buFont typeface="Arial" panose="020B0604020202020204" pitchFamily="34" charset="0"/>
              <a:buChar char="•"/>
            </a:pPr>
            <a:r>
              <a:rPr lang="en-US" dirty="0">
                <a:latin typeface="+mj-lt"/>
                <a:cs typeface="Arial" panose="020B0604020202020204" pitchFamily="34" charset="0"/>
              </a:rPr>
              <a:t>When caring for skin rashes or oozing lesions</a:t>
            </a:r>
          </a:p>
          <a:p>
            <a:pPr lvl="1">
              <a:buFont typeface="Arial" panose="020B0604020202020204" pitchFamily="34" charset="0"/>
              <a:buChar char="•"/>
            </a:pPr>
            <a:r>
              <a:rPr lang="en-US" dirty="0">
                <a:latin typeface="+mj-lt"/>
                <a:cs typeface="Arial" panose="020B0604020202020204" pitchFamily="34" charset="0"/>
              </a:rPr>
              <a:t>When providing mouth care, eye care, and special medical procedures such as finger prick for a blood glucose test.</a:t>
            </a:r>
          </a:p>
        </p:txBody>
      </p:sp>
    </p:spTree>
    <p:custDataLst>
      <p:tags r:id="rId1"/>
    </p:custDataLst>
    <p:extLst>
      <p:ext uri="{BB962C8B-B14F-4D97-AF65-F5344CB8AC3E}">
        <p14:creationId xmlns:p14="http://schemas.microsoft.com/office/powerpoint/2010/main" val="38476542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What kind of gloves should I use for handling blood and body fluids?</a:t>
            </a:r>
          </a:p>
        </p:txBody>
      </p:sp>
      <p:sp>
        <p:nvSpPr>
          <p:cNvPr id="3" name="Content Placeholder 2"/>
          <p:cNvSpPr>
            <a:spLocks noGrp="1"/>
          </p:cNvSpPr>
          <p:nvPr>
            <p:ph idx="1"/>
          </p:nvPr>
        </p:nvSpPr>
        <p:spPr/>
        <p:txBody>
          <a:bodyPr>
            <a:normAutofit/>
          </a:bodyPr>
          <a:lstStyle/>
          <a:p>
            <a:r>
              <a:rPr lang="en-US" sz="2800" b="1" dirty="0">
                <a:latin typeface="+mj-lt"/>
                <a:cs typeface="Arial" panose="020B0604020202020204" pitchFamily="34" charset="0"/>
              </a:rPr>
              <a:t>Non-permeable</a:t>
            </a:r>
            <a:r>
              <a:rPr lang="en-US" sz="2800" dirty="0">
                <a:latin typeface="+mj-lt"/>
                <a:cs typeface="Arial" panose="020B0604020202020204" pitchFamily="34" charset="0"/>
              </a:rPr>
              <a:t>, </a:t>
            </a:r>
            <a:r>
              <a:rPr lang="en-US" sz="2800" b="1" dirty="0">
                <a:latin typeface="+mj-lt"/>
                <a:cs typeface="Arial" panose="020B0604020202020204" pitchFamily="34" charset="0"/>
              </a:rPr>
              <a:t>single-use</a:t>
            </a:r>
            <a:r>
              <a:rPr lang="en-US" sz="2800" dirty="0">
                <a:latin typeface="+mj-lt"/>
                <a:cs typeface="Arial" panose="020B0604020202020204" pitchFamily="34" charset="0"/>
              </a:rPr>
              <a:t>, </a:t>
            </a:r>
            <a:r>
              <a:rPr lang="en-US" sz="2800" b="1" dirty="0">
                <a:latin typeface="+mj-lt"/>
                <a:cs typeface="Arial" panose="020B0604020202020204" pitchFamily="34" charset="0"/>
              </a:rPr>
              <a:t>disposable</a:t>
            </a:r>
            <a:r>
              <a:rPr lang="en-US" sz="2800" dirty="0">
                <a:latin typeface="+mj-lt"/>
                <a:cs typeface="Arial" panose="020B0604020202020204" pitchFamily="34" charset="0"/>
              </a:rPr>
              <a:t> gloves provide protection from blood-borne pathogens and infectious body fluids. </a:t>
            </a:r>
          </a:p>
          <a:p>
            <a:r>
              <a:rPr lang="en-US" sz="2800" dirty="0">
                <a:latin typeface="+mj-lt"/>
                <a:cs typeface="Arial" panose="020B0604020202020204" pitchFamily="34" charset="0"/>
              </a:rPr>
              <a:t>Do not use food service or housekeeping gloves when handling blood or infectious body fluids because they might leak or tear. </a:t>
            </a:r>
          </a:p>
          <a:p>
            <a:r>
              <a:rPr lang="en-US" sz="2800" dirty="0">
                <a:latin typeface="+mj-lt"/>
                <a:cs typeface="Arial" panose="020B0604020202020204" pitchFamily="34" charset="0"/>
              </a:rPr>
              <a:t>Avoid latex gloves as they can cause allergy, especially if you use them often. </a:t>
            </a:r>
            <a:r>
              <a:rPr lang="en-US" sz="2800" b="1" dirty="0">
                <a:latin typeface="+mj-lt"/>
                <a:cs typeface="Arial" panose="020B0604020202020204" pitchFamily="34" charset="0"/>
              </a:rPr>
              <a:t>Nitrile gloves </a:t>
            </a:r>
            <a:r>
              <a:rPr lang="en-US" sz="2800" dirty="0">
                <a:latin typeface="+mj-lt"/>
                <a:cs typeface="Arial" panose="020B0604020202020204" pitchFamily="34" charset="0"/>
              </a:rPr>
              <a:t>can be used with less risk of allergy. </a:t>
            </a:r>
          </a:p>
          <a:p>
            <a:pPr marL="0" indent="0">
              <a:buNone/>
            </a:pPr>
            <a:endParaRPr lang="en-US" sz="2800" i="1" dirty="0">
              <a:latin typeface="+mj-lt"/>
              <a:cs typeface="Arial" panose="020B0604020202020204" pitchFamily="34" charset="0"/>
            </a:endParaRPr>
          </a:p>
          <a:p>
            <a:pPr marL="0" indent="0">
              <a:buNone/>
            </a:pPr>
            <a:r>
              <a:rPr lang="en-US" sz="2800" i="1" dirty="0">
                <a:latin typeface="+mj-lt"/>
                <a:cs typeface="Arial" panose="020B0604020202020204" pitchFamily="34" charset="0"/>
              </a:rPr>
              <a:t>Gloves should never be used as a substitute for hand washing</a:t>
            </a:r>
            <a:r>
              <a:rPr lang="en-US" sz="3000" i="1" dirty="0">
                <a:latin typeface="+mj-lt"/>
                <a:cs typeface="Arial" panose="020B0604020202020204" pitchFamily="34" charset="0"/>
              </a:rPr>
              <a:t>.</a:t>
            </a:r>
          </a:p>
          <a:p>
            <a:endParaRPr lang="en-US" dirty="0"/>
          </a:p>
        </p:txBody>
      </p:sp>
    </p:spTree>
    <p:custDataLst>
      <p:tags r:id="rId1"/>
    </p:custDataLst>
    <p:extLst>
      <p:ext uri="{BB962C8B-B14F-4D97-AF65-F5344CB8AC3E}">
        <p14:creationId xmlns:p14="http://schemas.microsoft.com/office/powerpoint/2010/main" val="104382633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rotWithShape="1">
          <a:blip r:embed="rId4">
            <a:extLst>
              <a:ext uri="{28A0092B-C50C-407E-A947-70E740481C1C}">
                <a14:useLocalDpi xmlns:a14="http://schemas.microsoft.com/office/drawing/2010/main" val="0"/>
              </a:ext>
            </a:extLst>
          </a:blip>
          <a:srcRect t="2184" b="6463"/>
          <a:stretch/>
        </p:blipFill>
        <p:spPr>
          <a:xfrm>
            <a:off x="3172980" y="0"/>
            <a:ext cx="5846040" cy="6911275"/>
          </a:xfrm>
          <a:ln>
            <a:solidFill>
              <a:schemeClr val="tx1"/>
            </a:solidFill>
          </a:ln>
        </p:spPr>
      </p:pic>
    </p:spTree>
    <p:custDataLst>
      <p:tags r:id="rId1"/>
    </p:custDataLst>
    <p:extLst>
      <p:ext uri="{BB962C8B-B14F-4D97-AF65-F5344CB8AC3E}">
        <p14:creationId xmlns:p14="http://schemas.microsoft.com/office/powerpoint/2010/main" val="149306499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Cleaning, Sanitizing, and Disinfecting</a:t>
            </a:r>
          </a:p>
        </p:txBody>
      </p:sp>
      <p:sp>
        <p:nvSpPr>
          <p:cNvPr id="3" name="Content Placeholder 2"/>
          <p:cNvSpPr>
            <a:spLocks noGrp="1"/>
          </p:cNvSpPr>
          <p:nvPr>
            <p:ph idx="1"/>
          </p:nvPr>
        </p:nvSpPr>
        <p:spPr/>
        <p:txBody>
          <a:bodyPr>
            <a:normAutofit fontScale="92500" lnSpcReduction="20000"/>
          </a:bodyPr>
          <a:lstStyle/>
          <a:p>
            <a:pPr marL="0" indent="0">
              <a:buNone/>
            </a:pPr>
            <a:r>
              <a:rPr lang="en-US" sz="3300" b="1" dirty="0">
                <a:latin typeface="+mj-lt"/>
              </a:rPr>
              <a:t>Clean: </a:t>
            </a:r>
            <a:r>
              <a:rPr lang="en-US" sz="3300" dirty="0">
                <a:latin typeface="+mj-lt"/>
              </a:rPr>
              <a:t>To physically remove dirt, debris, and sticky film by washing, wiping, and rinsing. You can clean with a mild soap, detergent, and water.</a:t>
            </a:r>
          </a:p>
          <a:p>
            <a:pPr marL="0" indent="0">
              <a:buNone/>
            </a:pPr>
            <a:endParaRPr lang="en-US" sz="3300" b="1" dirty="0">
              <a:latin typeface="+mj-lt"/>
            </a:endParaRPr>
          </a:p>
          <a:p>
            <a:pPr marL="0" indent="0">
              <a:buNone/>
            </a:pPr>
            <a:r>
              <a:rPr lang="en-US" sz="3300" b="1" dirty="0">
                <a:latin typeface="+mj-lt"/>
              </a:rPr>
              <a:t>Sanitize: </a:t>
            </a:r>
            <a:r>
              <a:rPr lang="en-US" sz="3300" dirty="0">
                <a:latin typeface="+mj-lt"/>
              </a:rPr>
              <a:t>To apply a product that reduces germs to safer levels. Sanitizing reduces the risk of becoming ill from contact with the surface.</a:t>
            </a:r>
          </a:p>
          <a:p>
            <a:pPr marL="0" indent="0">
              <a:buNone/>
            </a:pPr>
            <a:endParaRPr lang="en-US" sz="3300" b="1" dirty="0">
              <a:latin typeface="+mj-lt"/>
            </a:endParaRPr>
          </a:p>
          <a:p>
            <a:pPr marL="0" indent="0">
              <a:buNone/>
            </a:pPr>
            <a:r>
              <a:rPr lang="en-US" sz="3300" b="1" dirty="0">
                <a:latin typeface="+mj-lt"/>
              </a:rPr>
              <a:t>Disinfect: </a:t>
            </a:r>
            <a:r>
              <a:rPr lang="en-US" sz="3300" dirty="0">
                <a:latin typeface="+mj-lt"/>
              </a:rPr>
              <a:t>To apply a product that destroys nearly all germs, including viruses, on a hard, non-porous surface.</a:t>
            </a:r>
          </a:p>
          <a:p>
            <a:pPr marL="0" indent="0">
              <a:buNone/>
            </a:pPr>
            <a:endParaRPr lang="en-US" dirty="0"/>
          </a:p>
        </p:txBody>
      </p:sp>
    </p:spTree>
    <p:custDataLst>
      <p:tags r:id="rId1"/>
    </p:custDataLst>
    <p:extLst>
      <p:ext uri="{BB962C8B-B14F-4D97-AF65-F5344CB8AC3E}">
        <p14:creationId xmlns:p14="http://schemas.microsoft.com/office/powerpoint/2010/main" val="242521691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What surfaces should be cleaned?</a:t>
            </a:r>
          </a:p>
        </p:txBody>
      </p:sp>
      <p:sp>
        <p:nvSpPr>
          <p:cNvPr id="3" name="Content Placeholder 2"/>
          <p:cNvSpPr>
            <a:spLocks noGrp="1"/>
          </p:cNvSpPr>
          <p:nvPr>
            <p:ph idx="1"/>
          </p:nvPr>
        </p:nvSpPr>
        <p:spPr>
          <a:xfrm>
            <a:off x="1261872" y="1600202"/>
            <a:ext cx="6528816" cy="4525963"/>
          </a:xfrm>
        </p:spPr>
        <p:txBody>
          <a:bodyPr>
            <a:normAutofit lnSpcReduction="10000"/>
          </a:bodyPr>
          <a:lstStyle/>
          <a:p>
            <a:r>
              <a:rPr lang="en-US" sz="2800" dirty="0">
                <a:latin typeface="+mj-lt"/>
              </a:rPr>
              <a:t>Toys</a:t>
            </a:r>
          </a:p>
          <a:p>
            <a:r>
              <a:rPr lang="en-US" sz="2800" dirty="0">
                <a:latin typeface="+mj-lt"/>
              </a:rPr>
              <a:t>Bedding</a:t>
            </a:r>
          </a:p>
          <a:p>
            <a:r>
              <a:rPr lang="en-US" sz="2800" dirty="0">
                <a:latin typeface="+mj-lt"/>
              </a:rPr>
              <a:t>Floors</a:t>
            </a:r>
          </a:p>
          <a:p>
            <a:r>
              <a:rPr lang="en-US" sz="2800" dirty="0">
                <a:latin typeface="+mj-lt"/>
              </a:rPr>
              <a:t>Clothing (including hats)</a:t>
            </a:r>
          </a:p>
          <a:p>
            <a:r>
              <a:rPr lang="en-US" sz="2800" dirty="0">
                <a:latin typeface="+mj-lt"/>
              </a:rPr>
              <a:t>Cribs, cots, and mats</a:t>
            </a:r>
          </a:p>
          <a:p>
            <a:r>
              <a:rPr lang="en-US" sz="2800" dirty="0">
                <a:latin typeface="+mj-lt"/>
              </a:rPr>
              <a:t>Play equipment</a:t>
            </a:r>
          </a:p>
          <a:p>
            <a:r>
              <a:rPr lang="en-US" sz="2800" dirty="0">
                <a:latin typeface="+mj-lt"/>
              </a:rPr>
              <a:t>Refrigerators</a:t>
            </a:r>
          </a:p>
          <a:p>
            <a:r>
              <a:rPr lang="en-US" sz="2800" b="1" dirty="0">
                <a:latin typeface="+mj-lt"/>
              </a:rPr>
              <a:t>All surfaces before sanitizing or disinfecting!</a:t>
            </a:r>
          </a:p>
        </p:txBody>
      </p:sp>
      <p:pic>
        <p:nvPicPr>
          <p:cNvPr id="5" name="Picture 4" descr="A mop and a bucket on a wood floor&#10;&#10;Description automatically generated">
            <a:extLst>
              <a:ext uri="{FF2B5EF4-FFF2-40B4-BE49-F238E27FC236}">
                <a16:creationId xmlns:a16="http://schemas.microsoft.com/office/drawing/2014/main" id="{09E7227B-59CE-6B50-044D-4897866D1218}"/>
              </a:ext>
            </a:extLst>
          </p:cNvPr>
          <p:cNvPicPr>
            <a:picLocks noChangeAspect="1"/>
          </p:cNvPicPr>
          <p:nvPr/>
        </p:nvPicPr>
        <p:blipFill rotWithShape="1">
          <a:blip r:embed="rId4"/>
          <a:srcRect l="36785" r="9526" b="19333"/>
          <a:stretch/>
        </p:blipFill>
        <p:spPr>
          <a:xfrm>
            <a:off x="7934450" y="1527206"/>
            <a:ext cx="3797301" cy="3803588"/>
          </a:xfrm>
          <a:prstGeom prst="rect">
            <a:avLst/>
          </a:prstGeom>
        </p:spPr>
      </p:pic>
    </p:spTree>
    <p:custDataLst>
      <p:tags r:id="rId1"/>
    </p:custDataLst>
    <p:extLst>
      <p:ext uri="{BB962C8B-B14F-4D97-AF65-F5344CB8AC3E}">
        <p14:creationId xmlns:p14="http://schemas.microsoft.com/office/powerpoint/2010/main" val="341833344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What should I use to clean?</a:t>
            </a:r>
          </a:p>
        </p:txBody>
      </p:sp>
      <p:sp>
        <p:nvSpPr>
          <p:cNvPr id="3" name="Content Placeholder 2"/>
          <p:cNvSpPr>
            <a:spLocks noGrp="1"/>
          </p:cNvSpPr>
          <p:nvPr>
            <p:ph idx="1"/>
          </p:nvPr>
        </p:nvSpPr>
        <p:spPr/>
        <p:txBody>
          <a:bodyPr/>
          <a:lstStyle/>
          <a:p>
            <a:pPr marL="0" indent="0">
              <a:buNone/>
            </a:pPr>
            <a:r>
              <a:rPr lang="en-US" dirty="0">
                <a:latin typeface="+mj-lt"/>
              </a:rPr>
              <a:t>Use a mild, unscented, non-antibacterial soap or detergent and rinse with water.</a:t>
            </a:r>
          </a:p>
        </p:txBody>
      </p:sp>
      <p:pic>
        <p:nvPicPr>
          <p:cNvPr id="5" name="Picture 4">
            <a:extLst>
              <a:ext uri="{FF2B5EF4-FFF2-40B4-BE49-F238E27FC236}">
                <a16:creationId xmlns:a16="http://schemas.microsoft.com/office/drawing/2014/main" id="{C16F5870-B7ED-4672-95FD-8A173C805FB9}"/>
              </a:ext>
            </a:extLst>
          </p:cNvPr>
          <p:cNvPicPr>
            <a:picLocks noChangeAspect="1"/>
          </p:cNvPicPr>
          <p:nvPr/>
        </p:nvPicPr>
        <p:blipFill>
          <a:blip r:embed="rId4"/>
          <a:stretch>
            <a:fillRect/>
          </a:stretch>
        </p:blipFill>
        <p:spPr>
          <a:xfrm>
            <a:off x="3602025" y="2800865"/>
            <a:ext cx="4987950" cy="3325300"/>
          </a:xfrm>
          <a:prstGeom prst="rect">
            <a:avLst/>
          </a:prstGeom>
        </p:spPr>
      </p:pic>
    </p:spTree>
    <p:custDataLst>
      <p:tags r:id="rId1"/>
    </p:custDataLst>
    <p:extLst>
      <p:ext uri="{BB962C8B-B14F-4D97-AF65-F5344CB8AC3E}">
        <p14:creationId xmlns:p14="http://schemas.microsoft.com/office/powerpoint/2010/main" val="26377913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dirty="0">
                <a:latin typeface="Arial" panose="020B0604020202020204" pitchFamily="34" charset="0"/>
                <a:cs typeface="Arial" panose="020B0604020202020204" pitchFamily="34" charset="0"/>
              </a:rPr>
              <a:t>What is an infectious illness?</a:t>
            </a:r>
            <a:br>
              <a:rPr lang="en-US" dirty="0">
                <a:latin typeface="Arial" panose="020B0604020202020204" pitchFamily="34" charset="0"/>
                <a:cs typeface="Arial" panose="020B0604020202020204" pitchFamily="34" charset="0"/>
              </a:rPr>
            </a:br>
            <a:endParaRPr lang="en-US" dirty="0"/>
          </a:p>
        </p:txBody>
      </p:sp>
      <p:sp>
        <p:nvSpPr>
          <p:cNvPr id="3" name="Content Placeholder 2"/>
          <p:cNvSpPr>
            <a:spLocks noGrp="1"/>
          </p:cNvSpPr>
          <p:nvPr>
            <p:ph idx="1"/>
          </p:nvPr>
        </p:nvSpPr>
        <p:spPr/>
        <p:txBody>
          <a:bodyPr>
            <a:normAutofit/>
          </a:bodyPr>
          <a:lstStyle/>
          <a:p>
            <a:r>
              <a:rPr lang="en-US" sz="2800" dirty="0">
                <a:latin typeface="+mj-lt"/>
                <a:cs typeface="Arial" panose="020B0604020202020204" pitchFamily="34" charset="0"/>
              </a:rPr>
              <a:t>Specific germs such as </a:t>
            </a:r>
            <a:r>
              <a:rPr lang="en-US" sz="2800" b="1" dirty="0">
                <a:latin typeface="+mj-lt"/>
                <a:cs typeface="Arial" panose="020B0604020202020204" pitchFamily="34" charset="0"/>
              </a:rPr>
              <a:t>viruses, bacteria, fungi, and parasites</a:t>
            </a:r>
            <a:r>
              <a:rPr lang="en-US" sz="2800" dirty="0">
                <a:latin typeface="+mj-lt"/>
                <a:cs typeface="Arial" panose="020B0604020202020204" pitchFamily="34" charset="0"/>
              </a:rPr>
              <a:t> cause infectious illness in people.</a:t>
            </a:r>
          </a:p>
          <a:p>
            <a:r>
              <a:rPr lang="en-US" sz="2800" dirty="0">
                <a:latin typeface="+mj-lt"/>
                <a:cs typeface="Arial" panose="020B0604020202020204" pitchFamily="34" charset="0"/>
              </a:rPr>
              <a:t>Infectious illnesses can </a:t>
            </a:r>
            <a:r>
              <a:rPr lang="en-US" sz="2800" b="1" dirty="0">
                <a:latin typeface="+mj-lt"/>
                <a:cs typeface="Arial" panose="020B0604020202020204" pitchFamily="34" charset="0"/>
              </a:rPr>
              <a:t>spread from one person to another</a:t>
            </a:r>
            <a:r>
              <a:rPr lang="en-US" sz="2800" dirty="0">
                <a:latin typeface="+mj-lt"/>
                <a:cs typeface="Arial" panose="020B0604020202020204" pitchFamily="34" charset="0"/>
              </a:rPr>
              <a:t> before their signs and symptoms appear. </a:t>
            </a:r>
          </a:p>
          <a:p>
            <a:r>
              <a:rPr lang="en-US" sz="2800" dirty="0">
                <a:latin typeface="+mj-lt"/>
                <a:cs typeface="Arial" panose="020B0604020202020204" pitchFamily="34" charset="0"/>
              </a:rPr>
              <a:t>People may pass the germs </a:t>
            </a:r>
            <a:r>
              <a:rPr lang="en-US" sz="2800" b="1" dirty="0">
                <a:latin typeface="+mj-lt"/>
                <a:cs typeface="Arial" panose="020B0604020202020204" pitchFamily="34" charset="0"/>
              </a:rPr>
              <a:t>without having symptoms of illness</a:t>
            </a:r>
            <a:r>
              <a:rPr lang="en-US" sz="2800" dirty="0">
                <a:latin typeface="+mj-lt"/>
                <a:cs typeface="Arial" panose="020B0604020202020204" pitchFamily="34" charset="0"/>
              </a:rPr>
              <a:t> or continue to spread germs once symptoms have gone.</a:t>
            </a:r>
          </a:p>
        </p:txBody>
      </p:sp>
    </p:spTree>
    <p:custDataLst>
      <p:tags r:id="rId1"/>
    </p:custDataLst>
    <p:extLst>
      <p:ext uri="{BB962C8B-B14F-4D97-AF65-F5344CB8AC3E}">
        <p14:creationId xmlns:p14="http://schemas.microsoft.com/office/powerpoint/2010/main" val="315858412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What surfaces should be sanitized?</a:t>
            </a:r>
          </a:p>
        </p:txBody>
      </p:sp>
      <p:sp>
        <p:nvSpPr>
          <p:cNvPr id="3" name="Content Placeholder 2"/>
          <p:cNvSpPr>
            <a:spLocks noGrp="1"/>
          </p:cNvSpPr>
          <p:nvPr>
            <p:ph idx="1"/>
          </p:nvPr>
        </p:nvSpPr>
        <p:spPr>
          <a:xfrm>
            <a:off x="561400" y="1508760"/>
            <a:ext cx="6168583" cy="4525963"/>
          </a:xfrm>
        </p:spPr>
        <p:txBody>
          <a:bodyPr>
            <a:normAutofit/>
          </a:bodyPr>
          <a:lstStyle/>
          <a:p>
            <a:r>
              <a:rPr lang="en-US" sz="2800" dirty="0">
                <a:latin typeface="+mj-lt"/>
              </a:rPr>
              <a:t>Food preparation surfaces and appliances</a:t>
            </a:r>
          </a:p>
          <a:p>
            <a:r>
              <a:rPr lang="en-US" sz="2800" dirty="0">
                <a:latin typeface="+mj-lt"/>
              </a:rPr>
              <a:t>Kitchen counter tops</a:t>
            </a:r>
          </a:p>
          <a:p>
            <a:r>
              <a:rPr lang="en-US" sz="2800" dirty="0">
                <a:latin typeface="+mj-lt"/>
              </a:rPr>
              <a:t>Eating utensils and dishes</a:t>
            </a:r>
          </a:p>
          <a:p>
            <a:r>
              <a:rPr lang="en-US" sz="2800" dirty="0">
                <a:latin typeface="+mj-lt"/>
              </a:rPr>
              <a:t>Eating tables and high chair trays</a:t>
            </a:r>
          </a:p>
          <a:p>
            <a:r>
              <a:rPr lang="en-US" sz="2800" dirty="0">
                <a:latin typeface="+mj-lt"/>
              </a:rPr>
              <a:t>Mixed use tables (before using them for meals and snacks)</a:t>
            </a:r>
          </a:p>
          <a:p>
            <a:r>
              <a:rPr lang="en-US" sz="2800" dirty="0">
                <a:latin typeface="+mj-lt"/>
              </a:rPr>
              <a:t>Plastic mouthed toys, pacifiers</a:t>
            </a:r>
            <a:endParaRPr lang="en-US" dirty="0"/>
          </a:p>
          <a:p>
            <a:endParaRPr lang="en-US" dirty="0"/>
          </a:p>
          <a:p>
            <a:endParaRPr lang="en-US" dirty="0"/>
          </a:p>
        </p:txBody>
      </p:sp>
      <p:pic>
        <p:nvPicPr>
          <p:cNvPr id="5" name="Picture 4" descr="A person cleaning a kitchen counter&#10;&#10;Description automatically generated">
            <a:extLst>
              <a:ext uri="{FF2B5EF4-FFF2-40B4-BE49-F238E27FC236}">
                <a16:creationId xmlns:a16="http://schemas.microsoft.com/office/drawing/2014/main" id="{190E3B03-2B62-2220-4857-5349220DC675}"/>
              </a:ext>
            </a:extLst>
          </p:cNvPr>
          <p:cNvPicPr>
            <a:picLocks noChangeAspect="1"/>
          </p:cNvPicPr>
          <p:nvPr/>
        </p:nvPicPr>
        <p:blipFill rotWithShape="1">
          <a:blip r:embed="rId4"/>
          <a:srcRect l="17585"/>
          <a:stretch/>
        </p:blipFill>
        <p:spPr>
          <a:xfrm>
            <a:off x="6729983" y="1508760"/>
            <a:ext cx="4973767" cy="4023360"/>
          </a:xfrm>
          <a:prstGeom prst="rect">
            <a:avLst/>
          </a:prstGeom>
        </p:spPr>
      </p:pic>
    </p:spTree>
    <p:custDataLst>
      <p:tags r:id="rId1"/>
    </p:custDataLst>
    <p:extLst>
      <p:ext uri="{BB962C8B-B14F-4D97-AF65-F5344CB8AC3E}">
        <p14:creationId xmlns:p14="http://schemas.microsoft.com/office/powerpoint/2010/main" val="257073127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What surfaces should be disinfected?</a:t>
            </a:r>
          </a:p>
        </p:txBody>
      </p:sp>
      <p:sp>
        <p:nvSpPr>
          <p:cNvPr id="3" name="Content Placeholder 2"/>
          <p:cNvSpPr>
            <a:spLocks noGrp="1"/>
          </p:cNvSpPr>
          <p:nvPr>
            <p:ph idx="1"/>
          </p:nvPr>
        </p:nvSpPr>
        <p:spPr>
          <a:xfrm>
            <a:off x="609600" y="1600202"/>
            <a:ext cx="6266688" cy="4525963"/>
          </a:xfrm>
        </p:spPr>
        <p:txBody>
          <a:bodyPr>
            <a:normAutofit/>
          </a:bodyPr>
          <a:lstStyle/>
          <a:p>
            <a:r>
              <a:rPr lang="en-US" sz="2800" dirty="0">
                <a:latin typeface="+mj-lt"/>
              </a:rPr>
              <a:t>Toilets and other bathroom surfaces (sinks, faucets, counters, floors)</a:t>
            </a:r>
          </a:p>
          <a:p>
            <a:r>
              <a:rPr lang="en-US" sz="2800" dirty="0">
                <a:latin typeface="+mj-lt"/>
              </a:rPr>
              <a:t>Diaper changing tables and diapering areas (diaper pails, potty seats)</a:t>
            </a:r>
          </a:p>
          <a:p>
            <a:r>
              <a:rPr lang="en-US" sz="2800" dirty="0">
                <a:latin typeface="+mj-lt"/>
              </a:rPr>
              <a:t>Surfaces soiled with blood or body fluids (vomit, urine, feces)</a:t>
            </a:r>
          </a:p>
          <a:p>
            <a:pPr marL="457146" lvl="1" indent="0">
              <a:buNone/>
            </a:pPr>
            <a:endParaRPr lang="en-US" dirty="0">
              <a:latin typeface="+mj-lt"/>
            </a:endParaRPr>
          </a:p>
        </p:txBody>
      </p:sp>
      <p:pic>
        <p:nvPicPr>
          <p:cNvPr id="5" name="Picture 4" descr="A white changing table with a drawer&#10;&#10;Description automatically generated">
            <a:extLst>
              <a:ext uri="{FF2B5EF4-FFF2-40B4-BE49-F238E27FC236}">
                <a16:creationId xmlns:a16="http://schemas.microsoft.com/office/drawing/2014/main" id="{21AC1A4D-6A9E-33DD-9A6C-88A564306C63}"/>
              </a:ext>
            </a:extLst>
          </p:cNvPr>
          <p:cNvPicPr>
            <a:picLocks noChangeAspect="1"/>
          </p:cNvPicPr>
          <p:nvPr/>
        </p:nvPicPr>
        <p:blipFill rotWithShape="1">
          <a:blip r:embed="rId4"/>
          <a:srcRect b="5334"/>
          <a:stretch/>
        </p:blipFill>
        <p:spPr>
          <a:xfrm>
            <a:off x="7529986" y="1289307"/>
            <a:ext cx="3406238" cy="4836858"/>
          </a:xfrm>
          <a:prstGeom prst="rect">
            <a:avLst/>
          </a:prstGeom>
        </p:spPr>
      </p:pic>
    </p:spTree>
    <p:custDataLst>
      <p:tags r:id="rId1"/>
    </p:custDataLst>
    <p:extLst>
      <p:ext uri="{BB962C8B-B14F-4D97-AF65-F5344CB8AC3E}">
        <p14:creationId xmlns:p14="http://schemas.microsoft.com/office/powerpoint/2010/main" val="411845954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07393374-AB37-49F1-A9A8-33973FB6286A}"/>
              </a:ext>
            </a:extLst>
          </p:cNvPr>
          <p:cNvPicPr>
            <a:picLocks noGrp="1" noChangeAspect="1"/>
          </p:cNvPicPr>
          <p:nvPr>
            <p:ph idx="1"/>
          </p:nvPr>
        </p:nvPicPr>
        <p:blipFill rotWithShape="1">
          <a:blip r:embed="rId3"/>
          <a:srcRect t="4231" b="12568"/>
          <a:stretch/>
        </p:blipFill>
        <p:spPr>
          <a:xfrm>
            <a:off x="2885452" y="0"/>
            <a:ext cx="6421096" cy="6913756"/>
          </a:xfrm>
          <a:ln>
            <a:solidFill>
              <a:schemeClr val="tx1"/>
            </a:solidFill>
          </a:ln>
        </p:spPr>
      </p:pic>
    </p:spTree>
    <p:extLst>
      <p:ext uri="{BB962C8B-B14F-4D97-AF65-F5344CB8AC3E}">
        <p14:creationId xmlns:p14="http://schemas.microsoft.com/office/powerpoint/2010/main" val="13881375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What products should I use for sanitizing and disinfecting?</a:t>
            </a:r>
          </a:p>
        </p:txBody>
      </p:sp>
      <p:sp>
        <p:nvSpPr>
          <p:cNvPr id="3" name="Content Placeholder 2"/>
          <p:cNvSpPr>
            <a:spLocks noGrp="1"/>
          </p:cNvSpPr>
          <p:nvPr>
            <p:ph idx="1"/>
          </p:nvPr>
        </p:nvSpPr>
        <p:spPr/>
        <p:txBody>
          <a:bodyPr/>
          <a:lstStyle/>
          <a:p>
            <a:r>
              <a:rPr lang="en-US" sz="2800" dirty="0">
                <a:latin typeface="+mj-lt"/>
              </a:rPr>
              <a:t>Environmental Protection Agency (EPA) registered antimicrobial products</a:t>
            </a:r>
          </a:p>
          <a:p>
            <a:r>
              <a:rPr lang="en-US" sz="2800" dirty="0">
                <a:latin typeface="+mj-lt"/>
              </a:rPr>
              <a:t>Check the product label for an EPA registration number</a:t>
            </a:r>
          </a:p>
          <a:p>
            <a:pPr marL="0" indent="0">
              <a:buNone/>
            </a:pPr>
            <a:endParaRPr lang="en-US" dirty="0"/>
          </a:p>
          <a:p>
            <a:pPr marL="0" indent="0">
              <a:buNone/>
            </a:pPr>
            <a:endParaRPr lang="en-US" dirty="0"/>
          </a:p>
        </p:txBody>
      </p:sp>
      <p:pic>
        <p:nvPicPr>
          <p:cNvPr id="4" name="Content Placeholder 3">
            <a:extLst>
              <a:ext uri="{FF2B5EF4-FFF2-40B4-BE49-F238E27FC236}">
                <a16:creationId xmlns:a16="http://schemas.microsoft.com/office/drawing/2014/main" id="{8D46BD01-1F1C-4C9D-890E-07948726679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73518" y="3214023"/>
            <a:ext cx="6683604" cy="2912142"/>
          </a:xfrm>
          <a:prstGeom prst="rect">
            <a:avLst/>
          </a:prstGeom>
          <a:solidFill>
            <a:srgbClr val="8DC67D"/>
          </a:solidFill>
          <a:ln>
            <a:solidFill>
              <a:srgbClr val="D90F81"/>
            </a:solidFill>
          </a:ln>
        </p:spPr>
      </p:pic>
    </p:spTree>
    <p:custDataLst>
      <p:tags r:id="rId1"/>
    </p:custDataLst>
    <p:extLst>
      <p:ext uri="{BB962C8B-B14F-4D97-AF65-F5344CB8AC3E}">
        <p14:creationId xmlns:p14="http://schemas.microsoft.com/office/powerpoint/2010/main" val="392956610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The Label is the Law</a:t>
            </a:r>
          </a:p>
        </p:txBody>
      </p:sp>
      <p:sp>
        <p:nvSpPr>
          <p:cNvPr id="3" name="Content Placeholder 2"/>
          <p:cNvSpPr>
            <a:spLocks noGrp="1"/>
          </p:cNvSpPr>
          <p:nvPr>
            <p:ph idx="1"/>
          </p:nvPr>
        </p:nvSpPr>
        <p:spPr/>
        <p:txBody>
          <a:bodyPr>
            <a:normAutofit/>
          </a:bodyPr>
          <a:lstStyle/>
          <a:p>
            <a:pPr marL="0" indent="0">
              <a:buNone/>
            </a:pPr>
            <a:r>
              <a:rPr lang="en-US" sz="2800" dirty="0">
                <a:latin typeface="+mj-lt"/>
              </a:rPr>
              <a:t>Always follow the instructions on the label for sanitizing and disinfecting.</a:t>
            </a:r>
          </a:p>
          <a:p>
            <a:r>
              <a:rPr lang="en-US" sz="2800" dirty="0">
                <a:latin typeface="+mj-lt"/>
              </a:rPr>
              <a:t>Do you need to mix the product with water?</a:t>
            </a:r>
          </a:p>
          <a:p>
            <a:r>
              <a:rPr lang="en-US" sz="2800" dirty="0">
                <a:latin typeface="+mj-lt"/>
              </a:rPr>
              <a:t>How long must the product be wet on the surface? (dwell time)</a:t>
            </a:r>
          </a:p>
          <a:p>
            <a:r>
              <a:rPr lang="en-US" sz="2800" dirty="0">
                <a:latin typeface="+mj-lt"/>
              </a:rPr>
              <a:t>Is it okay to use the product on food surfaces?</a:t>
            </a:r>
          </a:p>
          <a:p>
            <a:r>
              <a:rPr lang="en-US" sz="2800" dirty="0">
                <a:latin typeface="+mj-lt"/>
              </a:rPr>
              <a:t>Do you need to rinse the product off?</a:t>
            </a:r>
          </a:p>
          <a:p>
            <a:pPr marL="0" indent="0">
              <a:buNone/>
            </a:pPr>
            <a:endParaRPr lang="en-US" dirty="0"/>
          </a:p>
        </p:txBody>
      </p:sp>
    </p:spTree>
    <p:custDataLst>
      <p:tags r:id="rId1"/>
    </p:custDataLst>
    <p:extLst>
      <p:ext uri="{BB962C8B-B14F-4D97-AF65-F5344CB8AC3E}">
        <p14:creationId xmlns:p14="http://schemas.microsoft.com/office/powerpoint/2010/main" val="219763129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1524001" y="838201"/>
            <a:ext cx="9089808" cy="4853781"/>
          </a:xfrm>
        </p:spPr>
      </p:pic>
    </p:spTree>
    <p:custDataLst>
      <p:tags r:id="rId1"/>
    </p:custDataLst>
    <p:extLst>
      <p:ext uri="{BB962C8B-B14F-4D97-AF65-F5344CB8AC3E}">
        <p14:creationId xmlns:p14="http://schemas.microsoft.com/office/powerpoint/2010/main" val="278075872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417638"/>
          </a:xfrm>
          <a:gradFill flip="none" rotWithShape="1">
            <a:gsLst>
              <a:gs pos="0">
                <a:srgbClr val="8DC67D">
                  <a:tint val="66000"/>
                  <a:satMod val="160000"/>
                </a:srgbClr>
              </a:gs>
              <a:gs pos="50000">
                <a:srgbClr val="8DC67D">
                  <a:tint val="44500"/>
                  <a:satMod val="160000"/>
                </a:srgbClr>
              </a:gs>
              <a:gs pos="100000">
                <a:srgbClr val="8DC67D">
                  <a:tint val="23500"/>
                  <a:satMod val="160000"/>
                </a:srgbClr>
              </a:gs>
            </a:gsLst>
            <a:path path="circle">
              <a:fillToRect l="50000" t="50000" r="50000" b="50000"/>
            </a:path>
            <a:tileRect/>
          </a:gradFill>
        </p:spPr>
        <p:txBody>
          <a:bodyPr>
            <a:normAutofit/>
          </a:bodyPr>
          <a:lstStyle/>
          <a:p>
            <a:r>
              <a:rPr lang="en-US" sz="3600" dirty="0"/>
              <a:t>Tips for Safe and Effective </a:t>
            </a:r>
            <a:br>
              <a:rPr lang="en-US" sz="3600" dirty="0"/>
            </a:br>
            <a:r>
              <a:rPr lang="en-US" sz="3600" dirty="0"/>
              <a:t>Cleaning</a:t>
            </a:r>
          </a:p>
        </p:txBody>
      </p:sp>
      <p:sp>
        <p:nvSpPr>
          <p:cNvPr id="3" name="Content Placeholder 2"/>
          <p:cNvSpPr>
            <a:spLocks noGrp="1"/>
          </p:cNvSpPr>
          <p:nvPr>
            <p:ph idx="1"/>
          </p:nvPr>
        </p:nvSpPr>
        <p:spPr/>
        <p:txBody>
          <a:bodyPr>
            <a:normAutofit/>
          </a:bodyPr>
          <a:lstStyle/>
          <a:p>
            <a:r>
              <a:rPr lang="en-US" sz="2800" dirty="0">
                <a:latin typeface="Arial" panose="020B0604020202020204" pitchFamily="34" charset="0"/>
                <a:cs typeface="Arial" panose="020B0604020202020204" pitchFamily="34" charset="0"/>
              </a:rPr>
              <a:t>Decrease clutter to make cleaning easier.</a:t>
            </a:r>
          </a:p>
          <a:p>
            <a:r>
              <a:rPr lang="en-US" sz="2800" dirty="0">
                <a:latin typeface="Arial" panose="020B0604020202020204" pitchFamily="34" charset="0"/>
                <a:cs typeface="Arial" panose="020B0604020202020204" pitchFamily="34" charset="0"/>
              </a:rPr>
              <a:t>Clean regularly to keep dirt, dust, and other particles out of your environment.</a:t>
            </a:r>
          </a:p>
          <a:p>
            <a:r>
              <a:rPr lang="en-US" sz="2800" dirty="0">
                <a:latin typeface="Arial" panose="020B0604020202020204" pitchFamily="34" charset="0"/>
                <a:cs typeface="Arial" panose="020B0604020202020204" pitchFamily="34" charset="0"/>
              </a:rPr>
              <a:t>Use a vacuum cleaner with a high efficiency particulate air (HEPA) filter.</a:t>
            </a:r>
          </a:p>
          <a:p>
            <a:r>
              <a:rPr lang="en-US" sz="2800" dirty="0">
                <a:latin typeface="Arial" panose="020B0604020202020204" pitchFamily="34" charset="0"/>
                <a:cs typeface="Arial" panose="020B0604020202020204" pitchFamily="34" charset="0"/>
              </a:rPr>
              <a:t>Use microfiber mops and cloths.</a:t>
            </a:r>
          </a:p>
          <a:p>
            <a:r>
              <a:rPr lang="en-US" sz="2800" dirty="0">
                <a:latin typeface="Arial" panose="020B0604020202020204" pitchFamily="34" charset="0"/>
                <a:cs typeface="Arial" panose="020B0604020202020204" pitchFamily="34" charset="0"/>
              </a:rPr>
              <a:t>Place floor mats at your building’s entryways.</a:t>
            </a:r>
          </a:p>
          <a:p>
            <a:endParaRPr lang="en-US" dirty="0"/>
          </a:p>
        </p:txBody>
      </p:sp>
    </p:spTree>
    <p:custDataLst>
      <p:tags r:id="rId1"/>
    </p:custDataLst>
    <p:extLst>
      <p:ext uri="{BB962C8B-B14F-4D97-AF65-F5344CB8AC3E}">
        <p14:creationId xmlns:p14="http://schemas.microsoft.com/office/powerpoint/2010/main" val="110357742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1366887"/>
          </a:xfrm>
          <a:gradFill flip="none" rotWithShape="1">
            <a:gsLst>
              <a:gs pos="0">
                <a:srgbClr val="8DC67D">
                  <a:tint val="66000"/>
                  <a:satMod val="160000"/>
                </a:srgbClr>
              </a:gs>
              <a:gs pos="50000">
                <a:srgbClr val="8DC67D">
                  <a:tint val="44500"/>
                  <a:satMod val="160000"/>
                </a:srgbClr>
              </a:gs>
              <a:gs pos="100000">
                <a:srgbClr val="8DC67D">
                  <a:tint val="23500"/>
                  <a:satMod val="160000"/>
                </a:srgbClr>
              </a:gs>
            </a:gsLst>
            <a:lin ang="0" scaled="1"/>
            <a:tileRect/>
          </a:gradFill>
        </p:spPr>
        <p:txBody>
          <a:bodyPr>
            <a:normAutofit/>
          </a:bodyPr>
          <a:lstStyle/>
          <a:p>
            <a:r>
              <a:rPr lang="en-US" sz="3600" dirty="0"/>
              <a:t>Tips for Safe and Effective </a:t>
            </a:r>
            <a:br>
              <a:rPr lang="en-US" sz="3600" dirty="0"/>
            </a:br>
            <a:r>
              <a:rPr lang="en-US" sz="3600" dirty="0"/>
              <a:t>Cleaning (continued)</a:t>
            </a:r>
          </a:p>
        </p:txBody>
      </p:sp>
      <p:sp>
        <p:nvSpPr>
          <p:cNvPr id="3" name="Content Placeholder 2"/>
          <p:cNvSpPr>
            <a:spLocks noGrp="1"/>
          </p:cNvSpPr>
          <p:nvPr>
            <p:ph idx="1"/>
          </p:nvPr>
        </p:nvSpPr>
        <p:spPr/>
        <p:txBody>
          <a:bodyPr>
            <a:normAutofit/>
          </a:bodyPr>
          <a:lstStyle/>
          <a:p>
            <a:r>
              <a:rPr lang="en-US" sz="2800" dirty="0">
                <a:latin typeface="+mj-lt"/>
              </a:rPr>
              <a:t>Do not use sanitizers or disinfectants with children nearby.</a:t>
            </a:r>
          </a:p>
          <a:p>
            <a:r>
              <a:rPr lang="en-US" sz="2800" dirty="0">
                <a:latin typeface="Arial" panose="020B0604020202020204" pitchFamily="34" charset="0"/>
                <a:cs typeface="Arial" panose="020B0604020202020204" pitchFamily="34" charset="0"/>
              </a:rPr>
              <a:t>Encourage frequent hand washing with gentle soap and running water.</a:t>
            </a:r>
          </a:p>
          <a:p>
            <a:r>
              <a:rPr lang="en-US" sz="2800" dirty="0">
                <a:latin typeface="Arial" panose="020B0604020202020204" pitchFamily="34" charset="0"/>
                <a:cs typeface="Arial" panose="020B0604020202020204" pitchFamily="34" charset="0"/>
              </a:rPr>
              <a:t>Provide ventilation by opening windows. </a:t>
            </a:r>
          </a:p>
          <a:p>
            <a:r>
              <a:rPr lang="en-US" sz="2800" dirty="0">
                <a:latin typeface="Arial" panose="020B0604020202020204" pitchFamily="34" charset="0"/>
                <a:cs typeface="Arial" panose="020B0604020202020204" pitchFamily="34" charset="0"/>
              </a:rPr>
              <a:t>Change your heating/cooling system filters regularly.</a:t>
            </a:r>
          </a:p>
          <a:p>
            <a:r>
              <a:rPr lang="en-US" sz="2800" dirty="0">
                <a:latin typeface="Arial" panose="020B0604020202020204" pitchFamily="34" charset="0"/>
                <a:cs typeface="Arial" panose="020B0604020202020204" pitchFamily="34" charset="0"/>
              </a:rPr>
              <a:t>Choose cleaning products that are less toxic.</a:t>
            </a:r>
          </a:p>
          <a:p>
            <a:endParaRPr lang="en-US" dirty="0"/>
          </a:p>
        </p:txBody>
      </p:sp>
    </p:spTree>
    <p:custDataLst>
      <p:tags r:id="rId1"/>
    </p:custDataLst>
    <p:extLst>
      <p:ext uri="{BB962C8B-B14F-4D97-AF65-F5344CB8AC3E}">
        <p14:creationId xmlns:p14="http://schemas.microsoft.com/office/powerpoint/2010/main" val="47484494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B035A6EA-B540-4E22-BF2D-63BE050EB5B4}"/>
              </a:ext>
            </a:extLst>
          </p:cNvPr>
          <p:cNvPicPr>
            <a:picLocks noGrp="1" noChangeAspect="1"/>
          </p:cNvPicPr>
          <p:nvPr>
            <p:ph idx="1"/>
          </p:nvPr>
        </p:nvPicPr>
        <p:blipFill rotWithShape="1">
          <a:blip r:embed="rId3"/>
          <a:srcRect t="3408" b="14072"/>
          <a:stretch/>
        </p:blipFill>
        <p:spPr>
          <a:xfrm>
            <a:off x="2780371" y="0"/>
            <a:ext cx="6433670" cy="6870539"/>
          </a:xfrm>
          <a:ln>
            <a:solidFill>
              <a:schemeClr val="tx1"/>
            </a:solidFill>
          </a:ln>
        </p:spPr>
      </p:pic>
    </p:spTree>
    <p:extLst>
      <p:ext uri="{BB962C8B-B14F-4D97-AF65-F5344CB8AC3E}">
        <p14:creationId xmlns:p14="http://schemas.microsoft.com/office/powerpoint/2010/main" val="72436801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417638"/>
          </a:xfrm>
          <a:gradFill flip="none" rotWithShape="1">
            <a:gsLst>
              <a:gs pos="0">
                <a:srgbClr val="0072BC">
                  <a:tint val="66000"/>
                  <a:satMod val="160000"/>
                </a:srgbClr>
              </a:gs>
              <a:gs pos="50000">
                <a:srgbClr val="0072BC">
                  <a:tint val="44500"/>
                  <a:satMod val="160000"/>
                </a:srgbClr>
              </a:gs>
              <a:gs pos="100000">
                <a:srgbClr val="0072BC">
                  <a:tint val="23500"/>
                  <a:satMod val="160000"/>
                </a:srgbClr>
              </a:gs>
            </a:gsLst>
            <a:lin ang="16200000" scaled="1"/>
            <a:tileRect/>
          </a:gradFill>
        </p:spPr>
        <p:txBody>
          <a:bodyPr>
            <a:noAutofit/>
          </a:bodyPr>
          <a:lstStyle/>
          <a:p>
            <a:r>
              <a:rPr lang="en-US" sz="3600" dirty="0"/>
              <a:t>Using Bleach to </a:t>
            </a:r>
            <a:br>
              <a:rPr lang="en-US" sz="3600" dirty="0"/>
            </a:br>
            <a:r>
              <a:rPr lang="en-US" sz="3600" dirty="0"/>
              <a:t>Sanitize and Disinfect</a:t>
            </a:r>
          </a:p>
        </p:txBody>
      </p:sp>
      <p:sp>
        <p:nvSpPr>
          <p:cNvPr id="3" name="Content Placeholder 2"/>
          <p:cNvSpPr>
            <a:spLocks noGrp="1"/>
          </p:cNvSpPr>
          <p:nvPr>
            <p:ph idx="1"/>
          </p:nvPr>
        </p:nvSpPr>
        <p:spPr/>
        <p:txBody>
          <a:bodyPr>
            <a:normAutofit/>
          </a:bodyPr>
          <a:lstStyle/>
          <a:p>
            <a:pPr marL="0" indent="0">
              <a:buNone/>
            </a:pPr>
            <a:r>
              <a:rPr lang="en-US" sz="2800" dirty="0">
                <a:latin typeface="+mj-lt"/>
              </a:rPr>
              <a:t>Pros: low cost, effective (if used </a:t>
            </a:r>
            <a:r>
              <a:rPr lang="en-US" sz="2800" i="1" dirty="0">
                <a:latin typeface="+mj-lt"/>
              </a:rPr>
              <a:t>according to label instructions</a:t>
            </a:r>
            <a:r>
              <a:rPr lang="en-US" sz="2800" dirty="0">
                <a:latin typeface="+mj-lt"/>
              </a:rPr>
              <a:t>), and readily available.</a:t>
            </a:r>
          </a:p>
          <a:p>
            <a:pPr marL="0" indent="0">
              <a:buNone/>
            </a:pPr>
            <a:endParaRPr lang="en-US" sz="2800" dirty="0">
              <a:latin typeface="+mj-lt"/>
            </a:endParaRPr>
          </a:p>
          <a:p>
            <a:pPr marL="0" indent="0">
              <a:buNone/>
            </a:pPr>
            <a:r>
              <a:rPr lang="en-US" sz="2800" dirty="0">
                <a:latin typeface="+mj-lt"/>
              </a:rPr>
              <a:t>Cons: corrosive, harmful fumes (can trigger an asthma attack), has to be freshly mixed each day, can ruin clothing.</a:t>
            </a:r>
          </a:p>
        </p:txBody>
      </p:sp>
      <p:pic>
        <p:nvPicPr>
          <p:cNvPr id="5" name="Picture 4">
            <a:extLst>
              <a:ext uri="{FF2B5EF4-FFF2-40B4-BE49-F238E27FC236}">
                <a16:creationId xmlns:a16="http://schemas.microsoft.com/office/drawing/2014/main" id="{3D8C4FF4-A043-4AEB-A353-7A0F23B714D3}"/>
              </a:ext>
            </a:extLst>
          </p:cNvPr>
          <p:cNvPicPr>
            <a:picLocks noChangeAspect="1"/>
          </p:cNvPicPr>
          <p:nvPr/>
        </p:nvPicPr>
        <p:blipFill>
          <a:blip r:embed="rId4"/>
          <a:stretch>
            <a:fillRect/>
          </a:stretch>
        </p:blipFill>
        <p:spPr>
          <a:xfrm>
            <a:off x="4935819" y="4139896"/>
            <a:ext cx="1800778" cy="1986269"/>
          </a:xfrm>
          <a:prstGeom prst="rect">
            <a:avLst/>
          </a:prstGeom>
        </p:spPr>
      </p:pic>
    </p:spTree>
    <p:custDataLst>
      <p:tags r:id="rId1"/>
    </p:custDataLst>
    <p:extLst>
      <p:ext uri="{BB962C8B-B14F-4D97-AF65-F5344CB8AC3E}">
        <p14:creationId xmlns:p14="http://schemas.microsoft.com/office/powerpoint/2010/main" val="17789529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4136" y="609632"/>
            <a:ext cx="10303727" cy="1458378"/>
          </a:xfrm>
        </p:spPr>
        <p:txBody>
          <a:bodyPr>
            <a:normAutofit/>
          </a:bodyPr>
          <a:lstStyle/>
          <a:p>
            <a:r>
              <a:rPr lang="en-US" sz="4000" i="1" dirty="0">
                <a:latin typeface="Arial" panose="020B0604020202020204" pitchFamily="34" charset="0"/>
                <a:cs typeface="Arial" panose="020B0604020202020204" pitchFamily="34" charset="0"/>
              </a:rPr>
              <a:t>What infectious illnesses would you expect to see in your child care program?</a:t>
            </a:r>
            <a:endParaRPr lang="en-US" dirty="0"/>
          </a:p>
        </p:txBody>
      </p:sp>
      <p:pic>
        <p:nvPicPr>
          <p:cNvPr id="5" name="Picture 4" descr="A baby in a blue hat and scarf biting his finger&#10;&#10;Description automatically generated">
            <a:extLst>
              <a:ext uri="{FF2B5EF4-FFF2-40B4-BE49-F238E27FC236}">
                <a16:creationId xmlns:a16="http://schemas.microsoft.com/office/drawing/2014/main" id="{DF937D88-D0BC-FA8C-CA4E-E7F25357478F}"/>
              </a:ext>
            </a:extLst>
          </p:cNvPr>
          <p:cNvPicPr>
            <a:picLocks noChangeAspect="1"/>
          </p:cNvPicPr>
          <p:nvPr/>
        </p:nvPicPr>
        <p:blipFill>
          <a:blip r:embed="rId4"/>
          <a:stretch>
            <a:fillRect/>
          </a:stretch>
        </p:blipFill>
        <p:spPr>
          <a:xfrm>
            <a:off x="3429321" y="2383931"/>
            <a:ext cx="5333358" cy="3555571"/>
          </a:xfrm>
          <a:prstGeom prst="rect">
            <a:avLst/>
          </a:prstGeom>
        </p:spPr>
      </p:pic>
    </p:spTree>
    <p:custDataLst>
      <p:tags r:id="rId1"/>
    </p:custDataLst>
    <p:extLst>
      <p:ext uri="{BB962C8B-B14F-4D97-AF65-F5344CB8AC3E}">
        <p14:creationId xmlns:p14="http://schemas.microsoft.com/office/powerpoint/2010/main" val="44527946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Demonstration</a:t>
            </a:r>
          </a:p>
        </p:txBody>
      </p:sp>
      <p:sp>
        <p:nvSpPr>
          <p:cNvPr id="3" name="Content Placeholder 2"/>
          <p:cNvSpPr>
            <a:spLocks noGrp="1"/>
          </p:cNvSpPr>
          <p:nvPr>
            <p:ph idx="1"/>
          </p:nvPr>
        </p:nvSpPr>
        <p:spPr>
          <a:xfrm>
            <a:off x="423746" y="1616931"/>
            <a:ext cx="5858107" cy="4525963"/>
          </a:xfrm>
        </p:spPr>
        <p:txBody>
          <a:bodyPr>
            <a:normAutofit/>
          </a:bodyPr>
          <a:lstStyle/>
          <a:p>
            <a:r>
              <a:rPr lang="en-US" sz="2800" dirty="0">
                <a:latin typeface="+mj-lt"/>
              </a:rPr>
              <a:t>Clean surface: use soap and rinse with water</a:t>
            </a:r>
          </a:p>
          <a:p>
            <a:r>
              <a:rPr lang="en-US" sz="2800" dirty="0">
                <a:latin typeface="+mj-lt"/>
              </a:rPr>
              <a:t>Apply sanitizer </a:t>
            </a:r>
            <a:r>
              <a:rPr lang="en-US" sz="2800" b="1" dirty="0">
                <a:latin typeface="+mj-lt"/>
              </a:rPr>
              <a:t>or</a:t>
            </a:r>
            <a:r>
              <a:rPr lang="en-US" sz="2800" dirty="0">
                <a:latin typeface="+mj-lt"/>
              </a:rPr>
              <a:t> disinfectant.</a:t>
            </a:r>
          </a:p>
          <a:p>
            <a:r>
              <a:rPr lang="en-US" sz="2800" dirty="0">
                <a:latin typeface="+mj-lt"/>
              </a:rPr>
              <a:t>Allow to stand for required time (per label instruction)</a:t>
            </a:r>
          </a:p>
          <a:p>
            <a:r>
              <a:rPr lang="en-US" sz="2800" dirty="0">
                <a:latin typeface="+mj-lt"/>
              </a:rPr>
              <a:t>Provide ventilation</a:t>
            </a:r>
          </a:p>
        </p:txBody>
      </p:sp>
      <p:pic>
        <p:nvPicPr>
          <p:cNvPr id="5" name="Picture 4">
            <a:extLst>
              <a:ext uri="{FF2B5EF4-FFF2-40B4-BE49-F238E27FC236}">
                <a16:creationId xmlns:a16="http://schemas.microsoft.com/office/drawing/2014/main" id="{4ECDF359-2D64-45E8-8EBB-91B7DD79F5D9}"/>
              </a:ext>
            </a:extLst>
          </p:cNvPr>
          <p:cNvPicPr>
            <a:picLocks noChangeAspect="1"/>
          </p:cNvPicPr>
          <p:nvPr/>
        </p:nvPicPr>
        <p:blipFill>
          <a:blip r:embed="rId4"/>
          <a:stretch>
            <a:fillRect/>
          </a:stretch>
        </p:blipFill>
        <p:spPr>
          <a:xfrm>
            <a:off x="6363629" y="1820894"/>
            <a:ext cx="5680363" cy="3786909"/>
          </a:xfrm>
          <a:prstGeom prst="rect">
            <a:avLst/>
          </a:prstGeom>
        </p:spPr>
      </p:pic>
    </p:spTree>
    <p:custDataLst>
      <p:tags r:id="rId1"/>
    </p:custDataLst>
    <p:extLst>
      <p:ext uri="{BB962C8B-B14F-4D97-AF65-F5344CB8AC3E}">
        <p14:creationId xmlns:p14="http://schemas.microsoft.com/office/powerpoint/2010/main" val="186337106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Disposal of Garbage</a:t>
            </a:r>
          </a:p>
        </p:txBody>
      </p:sp>
      <p:sp>
        <p:nvSpPr>
          <p:cNvPr id="3" name="Content Placeholder 2"/>
          <p:cNvSpPr>
            <a:spLocks noGrp="1"/>
          </p:cNvSpPr>
          <p:nvPr>
            <p:ph idx="1"/>
          </p:nvPr>
        </p:nvSpPr>
        <p:spPr/>
        <p:txBody>
          <a:bodyPr>
            <a:normAutofit fontScale="92500" lnSpcReduction="10000"/>
          </a:bodyPr>
          <a:lstStyle/>
          <a:p>
            <a:pPr lvl="0"/>
            <a:r>
              <a:rPr lang="en-US" dirty="0">
                <a:latin typeface="+mj-lt"/>
              </a:rPr>
              <a:t>Use garbage containers with a foot pedal, especially for diaper disposal.</a:t>
            </a:r>
          </a:p>
          <a:p>
            <a:pPr lvl="0"/>
            <a:r>
              <a:rPr lang="en-US" dirty="0">
                <a:latin typeface="+mj-lt"/>
              </a:rPr>
              <a:t>Put the containers within reach of the diaper changing area, hand washing sink, and food preparation area.</a:t>
            </a:r>
          </a:p>
          <a:p>
            <a:r>
              <a:rPr lang="en-US" dirty="0">
                <a:latin typeface="+mj-lt"/>
              </a:rPr>
              <a:t>Clean and disinfect diaper containers at the end of the day.</a:t>
            </a:r>
          </a:p>
          <a:p>
            <a:pPr lvl="0"/>
            <a:r>
              <a:rPr lang="en-US" dirty="0">
                <a:latin typeface="+mj-lt"/>
              </a:rPr>
              <a:t>Use a plastic bag to line garbage containers.</a:t>
            </a:r>
          </a:p>
          <a:p>
            <a:pPr lvl="0"/>
            <a:r>
              <a:rPr lang="en-US" dirty="0">
                <a:latin typeface="+mj-lt"/>
              </a:rPr>
              <a:t>Make sure infants and toddlers cannot knock over or reach into the containers.</a:t>
            </a:r>
          </a:p>
          <a:p>
            <a:r>
              <a:rPr lang="en-US" dirty="0">
                <a:latin typeface="+mj-lt"/>
              </a:rPr>
              <a:t>Empty indoor garbage containers daily.</a:t>
            </a:r>
          </a:p>
          <a:p>
            <a:endParaRPr lang="en-US" dirty="0"/>
          </a:p>
        </p:txBody>
      </p:sp>
      <p:pic>
        <p:nvPicPr>
          <p:cNvPr id="4" name="image9.png"/>
          <p:cNvPicPr/>
          <p:nvPr/>
        </p:nvPicPr>
        <p:blipFill rotWithShape="1">
          <a:blip r:embed="rId4" cstate="print"/>
          <a:srcRect l="71395" t="3373" b="40627"/>
          <a:stretch/>
        </p:blipFill>
        <p:spPr bwMode="auto">
          <a:xfrm>
            <a:off x="8149848" y="4890413"/>
            <a:ext cx="1803748" cy="1692949"/>
          </a:xfrm>
          <a:prstGeom prst="rect">
            <a:avLst/>
          </a:prstGeom>
          <a:ln>
            <a:noFill/>
          </a:ln>
          <a:extLst>
            <a:ext uri="{53640926-AAD7-44D8-BBD7-CCE9431645EC}">
              <a14:shadowObscured xmlns:a14="http://schemas.microsoft.com/office/drawing/2010/main"/>
            </a:ext>
          </a:extLst>
        </p:spPr>
      </p:pic>
    </p:spTree>
    <p:custDataLst>
      <p:tags r:id="rId1"/>
    </p:custDataLst>
    <p:extLst>
      <p:ext uri="{BB962C8B-B14F-4D97-AF65-F5344CB8AC3E}">
        <p14:creationId xmlns:p14="http://schemas.microsoft.com/office/powerpoint/2010/main" val="40377597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Disposal of Garbage</a:t>
            </a:r>
          </a:p>
        </p:txBody>
      </p:sp>
      <p:sp>
        <p:nvSpPr>
          <p:cNvPr id="3" name="Content Placeholder 2"/>
          <p:cNvSpPr>
            <a:spLocks noGrp="1"/>
          </p:cNvSpPr>
          <p:nvPr>
            <p:ph idx="1"/>
          </p:nvPr>
        </p:nvSpPr>
        <p:spPr>
          <a:xfrm>
            <a:off x="873551" y="1412058"/>
            <a:ext cx="10972800" cy="4525963"/>
          </a:xfrm>
        </p:spPr>
        <p:txBody>
          <a:bodyPr>
            <a:normAutofit lnSpcReduction="10000"/>
          </a:bodyPr>
          <a:lstStyle/>
          <a:p>
            <a:r>
              <a:rPr lang="en-US" sz="2800" dirty="0">
                <a:latin typeface="+mj-lt"/>
              </a:rPr>
              <a:t>Dispose of sharps from glucose testing or needle injections in bio-hazard containers.</a:t>
            </a:r>
          </a:p>
          <a:p>
            <a:r>
              <a:rPr lang="en-US" sz="2800" dirty="0">
                <a:latin typeface="+mj-lt"/>
              </a:rPr>
              <a:t>Use water-proof and rodent-proof containers</a:t>
            </a:r>
          </a:p>
          <a:p>
            <a:pPr marL="0" indent="0">
              <a:buNone/>
            </a:pPr>
            <a:r>
              <a:rPr lang="en-US" sz="2800" dirty="0">
                <a:latin typeface="+mj-lt"/>
              </a:rPr>
              <a:t>    with tight fitting lids to collect garbage outdoors.</a:t>
            </a:r>
          </a:p>
          <a:p>
            <a:pPr marL="0" indent="0">
              <a:buNone/>
            </a:pPr>
            <a:endParaRPr lang="en-US" sz="2800" dirty="0">
              <a:latin typeface="+mj-lt"/>
            </a:endParaRPr>
          </a:p>
          <a:p>
            <a:pPr marL="0" indent="0">
              <a:buNone/>
            </a:pPr>
            <a:r>
              <a:rPr lang="en-US" sz="2800" dirty="0">
                <a:latin typeface="+mj-lt"/>
              </a:rPr>
              <a:t>Proper storage and disposal of garbage:</a:t>
            </a:r>
          </a:p>
          <a:p>
            <a:r>
              <a:rPr lang="en-US" sz="2800" dirty="0">
                <a:latin typeface="+mj-lt"/>
              </a:rPr>
              <a:t>prevents the spread of disease, </a:t>
            </a:r>
          </a:p>
          <a:p>
            <a:r>
              <a:rPr lang="en-US" sz="2800" dirty="0">
                <a:latin typeface="+mj-lt"/>
              </a:rPr>
              <a:t>contains unpleasant odors, </a:t>
            </a:r>
          </a:p>
          <a:p>
            <a:r>
              <a:rPr lang="en-US" sz="2800" dirty="0">
                <a:latin typeface="+mj-lt"/>
              </a:rPr>
              <a:t>prevents pest problems.</a:t>
            </a:r>
          </a:p>
        </p:txBody>
      </p:sp>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94308" y="3424035"/>
            <a:ext cx="4352043" cy="34339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246835814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176840"/>
          </a:xfrm>
          <a:noFill/>
        </p:spPr>
        <p:txBody>
          <a:bodyPr>
            <a:normAutofit/>
          </a:bodyPr>
          <a:lstStyle/>
          <a:p>
            <a:r>
              <a:rPr lang="en-US" sz="3600" dirty="0"/>
              <a:t>The Diapering Station</a:t>
            </a:r>
          </a:p>
        </p:txBody>
      </p:sp>
      <p:sp>
        <p:nvSpPr>
          <p:cNvPr id="3" name="Content Placeholder 2"/>
          <p:cNvSpPr>
            <a:spLocks noGrp="1"/>
          </p:cNvSpPr>
          <p:nvPr>
            <p:ph idx="1"/>
          </p:nvPr>
        </p:nvSpPr>
        <p:spPr>
          <a:xfrm>
            <a:off x="609600" y="1176840"/>
            <a:ext cx="10972800" cy="4525963"/>
          </a:xfrm>
        </p:spPr>
        <p:txBody>
          <a:bodyPr>
            <a:normAutofit fontScale="92500"/>
          </a:bodyPr>
          <a:lstStyle/>
          <a:p>
            <a:r>
              <a:rPr lang="en-US" sz="3000" b="1" dirty="0">
                <a:latin typeface="+mj-lt"/>
              </a:rPr>
              <a:t>Set up a diapering station </a:t>
            </a:r>
            <a:r>
              <a:rPr lang="en-US" sz="3000" dirty="0">
                <a:latin typeface="+mj-lt"/>
              </a:rPr>
              <a:t>in an area away from food, near a handwashing sink.</a:t>
            </a:r>
          </a:p>
          <a:p>
            <a:r>
              <a:rPr lang="en-US" sz="3000" b="1" dirty="0">
                <a:latin typeface="+mj-lt"/>
              </a:rPr>
              <a:t>Protect your back </a:t>
            </a:r>
            <a:r>
              <a:rPr lang="en-US" sz="3000" dirty="0">
                <a:latin typeface="+mj-lt"/>
              </a:rPr>
              <a:t>with a changing table at a comfortable height.</a:t>
            </a:r>
          </a:p>
          <a:p>
            <a:r>
              <a:rPr lang="en-US" sz="3000" b="1" dirty="0">
                <a:latin typeface="+mj-lt"/>
              </a:rPr>
              <a:t>Use a clean, flat, waterproof surface/pad </a:t>
            </a:r>
            <a:r>
              <a:rPr lang="en-US" sz="3000" dirty="0">
                <a:latin typeface="+mj-lt"/>
              </a:rPr>
              <a:t>that is free of cracks and crevices. Cover it with a disposable cover. </a:t>
            </a:r>
          </a:p>
          <a:p>
            <a:r>
              <a:rPr lang="en-US" sz="3000" b="1" dirty="0">
                <a:latin typeface="+mj-lt"/>
              </a:rPr>
              <a:t>Store creams, lotions, and cleaning supplies out of children's reach. </a:t>
            </a:r>
            <a:r>
              <a:rPr lang="en-US" sz="3000" dirty="0">
                <a:latin typeface="+mj-lt"/>
              </a:rPr>
              <a:t>Baby powder is not recommended because of risks of inhaling small talc particles. </a:t>
            </a:r>
          </a:p>
          <a:p>
            <a:r>
              <a:rPr lang="en-US" sz="3000" b="1" dirty="0">
                <a:latin typeface="+mj-lt"/>
              </a:rPr>
              <a:t>Use the diapering station for diapering only.</a:t>
            </a:r>
          </a:p>
          <a:p>
            <a:endParaRPr lang="en-US" dirty="0"/>
          </a:p>
          <a:p>
            <a:endParaRPr lang="en-US" dirty="0"/>
          </a:p>
        </p:txBody>
      </p:sp>
    </p:spTree>
    <p:custDataLst>
      <p:tags r:id="rId1"/>
    </p:custDataLst>
    <p:extLst>
      <p:ext uri="{BB962C8B-B14F-4D97-AF65-F5344CB8AC3E}">
        <p14:creationId xmlns:p14="http://schemas.microsoft.com/office/powerpoint/2010/main" val="48153685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176840"/>
          </a:xfrm>
          <a:noFill/>
        </p:spPr>
        <p:txBody>
          <a:bodyPr/>
          <a:lstStyle/>
          <a:p>
            <a:endParaRPr lang="en-US" dirty="0"/>
          </a:p>
        </p:txBody>
      </p:sp>
      <p:sp>
        <p:nvSpPr>
          <p:cNvPr id="3" name="Content Placeholder 2"/>
          <p:cNvSpPr>
            <a:spLocks noGrp="1"/>
          </p:cNvSpPr>
          <p:nvPr>
            <p:ph idx="1"/>
          </p:nvPr>
        </p:nvSpPr>
        <p:spPr/>
        <p:txBody>
          <a:bodyPr>
            <a:normAutofit/>
          </a:bodyPr>
          <a:lstStyle/>
          <a:p>
            <a:endParaRPr lang="en-US" dirty="0"/>
          </a:p>
          <a:p>
            <a:endParaRPr lang="en-US"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04595" y="86176"/>
            <a:ext cx="4750140" cy="6147238"/>
          </a:xfrm>
          <a:prstGeom prst="rect">
            <a:avLst/>
          </a:prstGeom>
          <a:ln>
            <a:solidFill>
              <a:srgbClr val="8DC67D"/>
            </a:solidFill>
          </a:ln>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54734" y="86176"/>
            <a:ext cx="4750139" cy="6147237"/>
          </a:xfrm>
          <a:prstGeom prst="rect">
            <a:avLst/>
          </a:prstGeom>
          <a:ln>
            <a:solidFill>
              <a:srgbClr val="8DC67D"/>
            </a:solidFill>
          </a:ln>
        </p:spPr>
      </p:pic>
    </p:spTree>
    <p:custDataLst>
      <p:tags r:id="rId1"/>
    </p:custDataLst>
    <p:extLst>
      <p:ext uri="{BB962C8B-B14F-4D97-AF65-F5344CB8AC3E}">
        <p14:creationId xmlns:p14="http://schemas.microsoft.com/office/powerpoint/2010/main" val="188334015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Toileting</a:t>
            </a:r>
          </a:p>
        </p:txBody>
      </p:sp>
      <p:pic>
        <p:nvPicPr>
          <p:cNvPr id="4" name="image33.png"/>
          <p:cNvPicPr>
            <a:picLocks noGrp="1"/>
          </p:cNvPicPr>
          <p:nvPr>
            <p:ph idx="1"/>
          </p:nvPr>
        </p:nvPicPr>
        <p:blipFill rotWithShape="1">
          <a:blip r:embed="rId4" cstate="print"/>
          <a:srcRect l="24793" t="1484"/>
          <a:stretch/>
        </p:blipFill>
        <p:spPr bwMode="auto">
          <a:xfrm>
            <a:off x="3318417" y="1417638"/>
            <a:ext cx="5555165" cy="3611562"/>
          </a:xfrm>
          <a:prstGeom prst="rect">
            <a:avLst/>
          </a:prstGeom>
          <a:ln>
            <a:solidFill>
              <a:srgbClr val="00347D"/>
            </a:solidFill>
          </a:ln>
          <a:extLst>
            <a:ext uri="{53640926-AAD7-44D8-BBD7-CCE9431645EC}">
              <a14:shadowObscured xmlns:a14="http://schemas.microsoft.com/office/drawing/2010/main"/>
            </a:ext>
          </a:extLst>
        </p:spPr>
      </p:pic>
      <p:sp>
        <p:nvSpPr>
          <p:cNvPr id="5" name="TextBox 4">
            <a:extLst>
              <a:ext uri="{FF2B5EF4-FFF2-40B4-BE49-F238E27FC236}">
                <a16:creationId xmlns:a16="http://schemas.microsoft.com/office/drawing/2014/main" id="{204BAB09-36F7-ED17-8441-8DC042D5E1CB}"/>
              </a:ext>
            </a:extLst>
          </p:cNvPr>
          <p:cNvSpPr txBox="1"/>
          <p:nvPr/>
        </p:nvSpPr>
        <p:spPr>
          <a:xfrm>
            <a:off x="1419921" y="5209529"/>
            <a:ext cx="9352156" cy="461665"/>
          </a:xfrm>
          <a:prstGeom prst="rect">
            <a:avLst/>
          </a:prstGeom>
          <a:noFill/>
        </p:spPr>
        <p:txBody>
          <a:bodyPr wrap="square">
            <a:spAutoFit/>
          </a:bodyPr>
          <a:lstStyle/>
          <a:p>
            <a:pPr marL="0" lvl="1" defTabSz="966499">
              <a:defRPr/>
            </a:pPr>
            <a:r>
              <a:rPr lang="en-US" sz="2400" dirty="0">
                <a:latin typeface="+mj-lt"/>
              </a:rPr>
              <a:t>Child-sized toilets or a step stool to a standard toilet are preferred.</a:t>
            </a:r>
          </a:p>
        </p:txBody>
      </p:sp>
    </p:spTree>
    <p:custDataLst>
      <p:tags r:id="rId1"/>
    </p:custDataLst>
    <p:extLst>
      <p:ext uri="{BB962C8B-B14F-4D97-AF65-F5344CB8AC3E}">
        <p14:creationId xmlns:p14="http://schemas.microsoft.com/office/powerpoint/2010/main" val="14557452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Toileting with Potty Chairs</a:t>
            </a:r>
          </a:p>
        </p:txBody>
      </p:sp>
      <p:sp>
        <p:nvSpPr>
          <p:cNvPr id="6" name="Content Placeholder 5">
            <a:extLst>
              <a:ext uri="{FF2B5EF4-FFF2-40B4-BE49-F238E27FC236}">
                <a16:creationId xmlns:a16="http://schemas.microsoft.com/office/drawing/2014/main" id="{EFB57384-C47C-258D-93C1-05CCC6CD6877}"/>
              </a:ext>
            </a:extLst>
          </p:cNvPr>
          <p:cNvSpPr>
            <a:spLocks noGrp="1"/>
          </p:cNvSpPr>
          <p:nvPr>
            <p:ph idx="1"/>
          </p:nvPr>
        </p:nvSpPr>
        <p:spPr>
          <a:xfrm>
            <a:off x="609600" y="1417638"/>
            <a:ext cx="10972800" cy="4525963"/>
          </a:xfrm>
        </p:spPr>
        <p:txBody>
          <a:bodyPr>
            <a:normAutofit fontScale="85000" lnSpcReduction="20000"/>
          </a:bodyPr>
          <a:lstStyle/>
          <a:p>
            <a:pPr marL="457200" lvl="1" indent="-457200" defTabSz="966499">
              <a:buFont typeface="Arial" panose="020B0604020202020204" pitchFamily="34" charset="0"/>
              <a:buChar char="•"/>
              <a:defRPr/>
            </a:pPr>
            <a:r>
              <a:rPr lang="en-US" sz="2900" dirty="0">
                <a:latin typeface="+mj-lt"/>
              </a:rPr>
              <a:t>Use only in a bathroom area out of reach of toilets or other potty chairs</a:t>
            </a:r>
          </a:p>
          <a:p>
            <a:pPr marL="457200" lvl="1" indent="-457200" defTabSz="966499">
              <a:buFont typeface="Arial" panose="020B0604020202020204" pitchFamily="34" charset="0"/>
              <a:buChar char="•"/>
              <a:defRPr/>
            </a:pPr>
            <a:r>
              <a:rPr lang="en-US" sz="2900" dirty="0">
                <a:latin typeface="+mj-lt"/>
              </a:rPr>
              <a:t>After each potty chair use:</a:t>
            </a:r>
          </a:p>
          <a:p>
            <a:pPr marL="857204" lvl="2" indent="-457200" defTabSz="966499">
              <a:buFont typeface="Arial" panose="020B0604020202020204" pitchFamily="34" charset="0"/>
              <a:buChar char="•"/>
              <a:defRPr/>
            </a:pPr>
            <a:r>
              <a:rPr lang="en-US" sz="2500" dirty="0">
                <a:latin typeface="+mj-lt"/>
              </a:rPr>
              <a:t>Help child wash their hands.</a:t>
            </a:r>
          </a:p>
          <a:p>
            <a:pPr marL="857204" lvl="2" indent="-457200" defTabSz="966499">
              <a:buFont typeface="Arial" panose="020B0604020202020204" pitchFamily="34" charset="0"/>
              <a:buChar char="•"/>
              <a:defRPr/>
            </a:pPr>
            <a:r>
              <a:rPr lang="en-US" sz="2500" dirty="0">
                <a:latin typeface="+mj-lt"/>
              </a:rPr>
              <a:t>Move child to a supervised location away from cleaning and disinfecting activities.</a:t>
            </a:r>
          </a:p>
          <a:p>
            <a:pPr marL="857204" lvl="2" indent="-457200" defTabSz="966499">
              <a:buFont typeface="Arial" panose="020B0604020202020204" pitchFamily="34" charset="0"/>
              <a:buChar char="•"/>
              <a:defRPr/>
            </a:pPr>
            <a:r>
              <a:rPr lang="en-US" sz="2500" dirty="0">
                <a:latin typeface="+mj-lt"/>
              </a:rPr>
              <a:t>Immediately empty the potty contents into a toilet, being careful not to splash or touch the water in the toilet.</a:t>
            </a:r>
          </a:p>
          <a:p>
            <a:pPr marL="857204" lvl="2" indent="-457200" defTabSz="966499">
              <a:buFont typeface="Arial" panose="020B0604020202020204" pitchFamily="34" charset="0"/>
              <a:buChar char="•"/>
              <a:defRPr/>
            </a:pPr>
            <a:r>
              <a:rPr lang="en-US" sz="2500" dirty="0">
                <a:latin typeface="+mj-lt"/>
              </a:rPr>
              <a:t>Rinse the potty chair with water and empty into toilet.</a:t>
            </a:r>
          </a:p>
          <a:p>
            <a:pPr marL="857204" lvl="2" indent="-457200" defTabSz="966499">
              <a:buFont typeface="Arial" panose="020B0604020202020204" pitchFamily="34" charset="0"/>
              <a:buChar char="•"/>
              <a:defRPr/>
            </a:pPr>
            <a:r>
              <a:rPr lang="en-US" sz="2500" dirty="0">
                <a:latin typeface="+mj-lt"/>
              </a:rPr>
              <a:t>Wash the chair with soap and water. (Consider using paper towels.) </a:t>
            </a:r>
          </a:p>
          <a:p>
            <a:pPr marL="857204" lvl="2" indent="-457200" defTabSz="966499">
              <a:buFont typeface="Arial" panose="020B0604020202020204" pitchFamily="34" charset="0"/>
              <a:buChar char="•"/>
              <a:defRPr/>
            </a:pPr>
            <a:r>
              <a:rPr lang="en-US" sz="2500" dirty="0">
                <a:latin typeface="+mj-lt"/>
              </a:rPr>
              <a:t>Empty soapy water into toilet.</a:t>
            </a:r>
          </a:p>
          <a:p>
            <a:pPr marL="857204" lvl="2" indent="-457200" defTabSz="966499">
              <a:buFont typeface="Arial" panose="020B0604020202020204" pitchFamily="34" charset="0"/>
              <a:buChar char="•"/>
              <a:defRPr/>
            </a:pPr>
            <a:r>
              <a:rPr lang="en-US" sz="2500" dirty="0">
                <a:latin typeface="+mj-lt"/>
              </a:rPr>
              <a:t>Rinse again. </a:t>
            </a:r>
          </a:p>
          <a:p>
            <a:pPr marL="857204" lvl="2" indent="-457200" defTabSz="966499">
              <a:buFont typeface="Arial" panose="020B0604020202020204" pitchFamily="34" charset="0"/>
              <a:buChar char="•"/>
              <a:defRPr/>
            </a:pPr>
            <a:r>
              <a:rPr lang="en-US" sz="2500" dirty="0">
                <a:latin typeface="+mj-lt"/>
              </a:rPr>
              <a:t>Empty into toilet and flush. </a:t>
            </a:r>
          </a:p>
          <a:p>
            <a:pPr marL="857204" lvl="2" indent="-457200" defTabSz="966499">
              <a:buFont typeface="Arial" panose="020B0604020202020204" pitchFamily="34" charset="0"/>
              <a:buChar char="•"/>
              <a:defRPr/>
            </a:pPr>
            <a:r>
              <a:rPr lang="en-US" sz="2500" dirty="0">
                <a:latin typeface="+mj-lt"/>
              </a:rPr>
              <a:t>Spray with disinfectant according to label instructions. Wash hands. Allow potty chair to air dry. </a:t>
            </a:r>
          </a:p>
          <a:p>
            <a:endParaRPr lang="en-US" dirty="0"/>
          </a:p>
        </p:txBody>
      </p:sp>
    </p:spTree>
    <p:custDataLst>
      <p:tags r:id="rId1"/>
    </p:custDataLst>
    <p:extLst>
      <p:ext uri="{BB962C8B-B14F-4D97-AF65-F5344CB8AC3E}">
        <p14:creationId xmlns:p14="http://schemas.microsoft.com/office/powerpoint/2010/main" val="208008528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Food Safety</a:t>
            </a:r>
            <a:endParaRPr lang="en-US" dirty="0"/>
          </a:p>
        </p:txBody>
      </p:sp>
      <p:sp>
        <p:nvSpPr>
          <p:cNvPr id="3" name="Content Placeholder 2"/>
          <p:cNvSpPr>
            <a:spLocks noGrp="1"/>
          </p:cNvSpPr>
          <p:nvPr>
            <p:ph idx="1"/>
          </p:nvPr>
        </p:nvSpPr>
        <p:spPr>
          <a:xfrm>
            <a:off x="609600" y="1330281"/>
            <a:ext cx="6505575" cy="4423748"/>
          </a:xfrm>
        </p:spPr>
        <p:txBody>
          <a:bodyPr>
            <a:noAutofit/>
          </a:bodyPr>
          <a:lstStyle/>
          <a:p>
            <a:pPr marL="0" indent="0">
              <a:buNone/>
            </a:pPr>
            <a:r>
              <a:rPr lang="en-US" sz="2000" b="1" dirty="0">
                <a:latin typeface="Arial" panose="020B0604020202020204" pitchFamily="34" charset="0"/>
                <a:cs typeface="Arial" panose="020B0604020202020204" pitchFamily="34" charset="0"/>
              </a:rPr>
              <a:t>Purchase</a:t>
            </a:r>
            <a:r>
              <a:rPr lang="en-US" sz="2000" dirty="0">
                <a:latin typeface="Arial" panose="020B0604020202020204" pitchFamily="34" charset="0"/>
                <a:cs typeface="Arial" panose="020B0604020202020204" pitchFamily="34" charset="0"/>
              </a:rPr>
              <a:t> food safely:</a:t>
            </a:r>
          </a:p>
          <a:p>
            <a:r>
              <a:rPr lang="en-US" sz="2000" dirty="0">
                <a:latin typeface="Arial" panose="020B0604020202020204" pitchFamily="34" charset="0"/>
                <a:cs typeface="Arial" panose="020B0604020202020204" pitchFamily="34" charset="0"/>
              </a:rPr>
              <a:t>Check “use by,” “sell by,” or “expiration date”</a:t>
            </a:r>
          </a:p>
          <a:p>
            <a:r>
              <a:rPr lang="en-US" sz="2000" dirty="0">
                <a:latin typeface="Arial" panose="020B0604020202020204" pitchFamily="34" charset="0"/>
                <a:cs typeface="Arial" panose="020B0604020202020204" pitchFamily="34" charset="0"/>
              </a:rPr>
              <a:t>Refrigerated food is cold, frozen food is rock-solid</a:t>
            </a:r>
          </a:p>
          <a:p>
            <a:r>
              <a:rPr lang="en-US" sz="2000" dirty="0">
                <a:latin typeface="Arial" panose="020B0604020202020204" pitchFamily="34" charset="0"/>
                <a:cs typeface="Arial" panose="020B0604020202020204" pitchFamily="34" charset="0"/>
              </a:rPr>
              <a:t>Cans free of dents, cracks, or bulging lids</a:t>
            </a:r>
          </a:p>
          <a:p>
            <a:r>
              <a:rPr lang="en-US" sz="2000" dirty="0">
                <a:latin typeface="Arial" panose="020B0604020202020204" pitchFamily="34" charset="0"/>
                <a:cs typeface="Arial" panose="020B0604020202020204" pitchFamily="34" charset="0"/>
              </a:rPr>
              <a:t>Pasteurized milk, milk products, and fruit juice</a:t>
            </a:r>
            <a:endParaRPr lang="en-US" sz="2400" dirty="0">
              <a:latin typeface="Arial" panose="020B0604020202020204" pitchFamily="34" charset="0"/>
              <a:cs typeface="Arial" panose="020B0604020202020204" pitchFamily="34" charset="0"/>
            </a:endParaRPr>
          </a:p>
          <a:p>
            <a:pPr marL="0" indent="0">
              <a:buNone/>
            </a:pPr>
            <a:endParaRPr lang="en-US" sz="2000" b="1" dirty="0">
              <a:latin typeface="Arial" panose="020B0604020202020204" pitchFamily="34" charset="0"/>
              <a:cs typeface="Arial" panose="020B0604020202020204" pitchFamily="34" charset="0"/>
            </a:endParaRPr>
          </a:p>
          <a:p>
            <a:pPr marL="0" indent="0">
              <a:buNone/>
            </a:pPr>
            <a:r>
              <a:rPr lang="en-US" sz="2000" b="1" dirty="0">
                <a:latin typeface="Arial" panose="020B0604020202020204" pitchFamily="34" charset="0"/>
                <a:cs typeface="Arial" panose="020B0604020202020204" pitchFamily="34" charset="0"/>
              </a:rPr>
              <a:t>Store</a:t>
            </a:r>
            <a:r>
              <a:rPr lang="en-US" sz="2000" dirty="0">
                <a:latin typeface="Arial" panose="020B0604020202020204" pitchFamily="34" charset="0"/>
                <a:cs typeface="Arial" panose="020B0604020202020204" pitchFamily="34" charset="0"/>
              </a:rPr>
              <a:t> food safely:</a:t>
            </a:r>
          </a:p>
          <a:p>
            <a:pPr marL="285750" indent="-285750"/>
            <a:r>
              <a:rPr lang="en-US" sz="2000" dirty="0">
                <a:latin typeface="Arial" panose="020B0604020202020204" pitchFamily="34" charset="0"/>
                <a:cs typeface="Arial" panose="020B0604020202020204" pitchFamily="34" charset="0"/>
              </a:rPr>
              <a:t>Take food straight home, don’t leave food in a hot car</a:t>
            </a:r>
          </a:p>
          <a:p>
            <a:pPr marL="285750" indent="-285750"/>
            <a:r>
              <a:rPr lang="en-US" sz="2000" dirty="0">
                <a:latin typeface="Arial" panose="020B0604020202020204" pitchFamily="34" charset="0"/>
                <a:cs typeface="Arial" panose="020B0604020202020204" pitchFamily="34" charset="0"/>
              </a:rPr>
              <a:t>Refrigerate perishable foods</a:t>
            </a:r>
          </a:p>
          <a:p>
            <a:pPr marL="285750" indent="-285750"/>
            <a:r>
              <a:rPr lang="en-US" sz="2000" dirty="0">
                <a:latin typeface="Arial" panose="020B0604020202020204" pitchFamily="34" charset="0"/>
                <a:cs typeface="Arial" panose="020B0604020202020204" pitchFamily="34" charset="0"/>
              </a:rPr>
              <a:t>Store dry foods in clean metal, glass or hard plastic containers with tight fitting lids</a:t>
            </a:r>
          </a:p>
        </p:txBody>
      </p:sp>
      <p:pic>
        <p:nvPicPr>
          <p:cNvPr id="5" name="Picture 4" descr="A shelf full of food containers&#10;&#10;Description automatically generated with medium confidence">
            <a:extLst>
              <a:ext uri="{FF2B5EF4-FFF2-40B4-BE49-F238E27FC236}">
                <a16:creationId xmlns:a16="http://schemas.microsoft.com/office/drawing/2014/main" id="{5D0C4BC5-5AC9-3A74-756D-C185F0154BEC}"/>
              </a:ext>
            </a:extLst>
          </p:cNvPr>
          <p:cNvPicPr>
            <a:picLocks noChangeAspect="1"/>
          </p:cNvPicPr>
          <p:nvPr/>
        </p:nvPicPr>
        <p:blipFill rotWithShape="1">
          <a:blip r:embed="rId4"/>
          <a:srcRect l="15668" r="22120" b="9061"/>
          <a:stretch/>
        </p:blipFill>
        <p:spPr>
          <a:xfrm>
            <a:off x="7458075" y="1482185"/>
            <a:ext cx="3995493" cy="3893630"/>
          </a:xfrm>
          <a:prstGeom prst="rect">
            <a:avLst/>
          </a:prstGeom>
        </p:spPr>
      </p:pic>
    </p:spTree>
    <p:custDataLst>
      <p:tags r:id="rId1"/>
    </p:custDataLst>
    <p:extLst>
      <p:ext uri="{BB962C8B-B14F-4D97-AF65-F5344CB8AC3E}">
        <p14:creationId xmlns:p14="http://schemas.microsoft.com/office/powerpoint/2010/main" val="40726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999887"/>
          </a:xfrm>
        </p:spPr>
        <p:txBody>
          <a:bodyPr>
            <a:normAutofit/>
          </a:bodyPr>
          <a:lstStyle/>
          <a:p>
            <a:r>
              <a:rPr lang="en-US" sz="4000" dirty="0"/>
              <a:t>Food Safety</a:t>
            </a:r>
            <a:endParaRPr lang="en-US" dirty="0"/>
          </a:p>
        </p:txBody>
      </p:sp>
      <p:sp>
        <p:nvSpPr>
          <p:cNvPr id="3" name="Content Placeholder 2"/>
          <p:cNvSpPr>
            <a:spLocks noGrp="1"/>
          </p:cNvSpPr>
          <p:nvPr>
            <p:ph idx="1"/>
          </p:nvPr>
        </p:nvSpPr>
        <p:spPr>
          <a:xfrm>
            <a:off x="4694662" y="1274525"/>
            <a:ext cx="7148629" cy="4525963"/>
          </a:xfrm>
        </p:spPr>
        <p:txBody>
          <a:bodyPr>
            <a:noAutofit/>
          </a:bodyPr>
          <a:lstStyle/>
          <a:p>
            <a:pPr marL="0" indent="0">
              <a:buNone/>
            </a:pPr>
            <a:r>
              <a:rPr lang="en-US" sz="2000" b="1" dirty="0">
                <a:latin typeface="Arial" panose="020B0604020202020204" pitchFamily="34" charset="0"/>
                <a:cs typeface="Arial" panose="020B0604020202020204" pitchFamily="34" charset="0"/>
              </a:rPr>
              <a:t>Prepare</a:t>
            </a:r>
            <a:r>
              <a:rPr lang="en-US" sz="2000" dirty="0">
                <a:latin typeface="Arial" panose="020B0604020202020204" pitchFamily="34" charset="0"/>
                <a:cs typeface="Arial" panose="020B0604020202020204" pitchFamily="34" charset="0"/>
              </a:rPr>
              <a:t> food safely:</a:t>
            </a:r>
          </a:p>
          <a:p>
            <a:r>
              <a:rPr lang="en-US" sz="2000" dirty="0">
                <a:latin typeface="Arial" panose="020B0604020202020204" pitchFamily="34" charset="0"/>
                <a:cs typeface="Arial" panose="020B0604020202020204" pitchFamily="34" charset="0"/>
              </a:rPr>
              <a:t>Heat hot foods to 140 degrees F</a:t>
            </a:r>
          </a:p>
          <a:p>
            <a:r>
              <a:rPr lang="en-US" sz="2000" dirty="0">
                <a:latin typeface="Arial" panose="020B0604020202020204" pitchFamily="34" charset="0"/>
                <a:cs typeface="Arial" panose="020B0604020202020204" pitchFamily="34" charset="0"/>
              </a:rPr>
              <a:t>Do not prepare or serve food while sick</a:t>
            </a:r>
          </a:p>
          <a:p>
            <a:r>
              <a:rPr lang="en-US" sz="2000" dirty="0">
                <a:latin typeface="Arial" panose="020B0604020202020204" pitchFamily="34" charset="0"/>
                <a:cs typeface="Arial" panose="020B0604020202020204" pitchFamily="34" charset="0"/>
              </a:rPr>
              <a:t>Wash all raw fruits and vegetables</a:t>
            </a:r>
          </a:p>
          <a:p>
            <a:r>
              <a:rPr lang="en-US" sz="2000" dirty="0">
                <a:latin typeface="Arial" panose="020B0604020202020204" pitchFamily="34" charset="0"/>
                <a:cs typeface="Arial" panose="020B0604020202020204" pitchFamily="34" charset="0"/>
              </a:rPr>
              <a:t>Prepare meat, poultry, and fish separately from other foods</a:t>
            </a:r>
          </a:p>
          <a:p>
            <a:r>
              <a:rPr lang="en-US" sz="2000" dirty="0">
                <a:latin typeface="Arial" panose="020B0604020202020204" pitchFamily="34" charset="0"/>
                <a:cs typeface="Arial" panose="020B0604020202020204" pitchFamily="34" charset="0"/>
              </a:rPr>
              <a:t>Refrigerate leftovers right away</a:t>
            </a:r>
          </a:p>
          <a:p>
            <a:pPr marL="0" indent="0">
              <a:buNone/>
            </a:pPr>
            <a:endParaRPr lang="en-US" sz="2000" b="1" dirty="0">
              <a:latin typeface="Arial" panose="020B0604020202020204" pitchFamily="34" charset="0"/>
              <a:cs typeface="Arial" panose="020B0604020202020204" pitchFamily="34" charset="0"/>
            </a:endParaRPr>
          </a:p>
          <a:p>
            <a:pPr marL="0" indent="0">
              <a:buNone/>
            </a:pPr>
            <a:r>
              <a:rPr lang="en-US" sz="2000" b="1" dirty="0">
                <a:latin typeface="Arial" panose="020B0604020202020204" pitchFamily="34" charset="0"/>
                <a:cs typeface="Arial" panose="020B0604020202020204" pitchFamily="34" charset="0"/>
              </a:rPr>
              <a:t>Clean and sanitize</a:t>
            </a:r>
            <a:r>
              <a:rPr lang="en-US" sz="2000" dirty="0">
                <a:latin typeface="Arial" panose="020B0604020202020204" pitchFamily="34" charset="0"/>
                <a:cs typeface="Arial" panose="020B0604020202020204" pitchFamily="34" charset="0"/>
              </a:rPr>
              <a:t>:</a:t>
            </a:r>
          </a:p>
          <a:p>
            <a:r>
              <a:rPr lang="en-US" sz="2000" dirty="0">
                <a:latin typeface="Arial" panose="020B0604020202020204" pitchFamily="34" charset="0"/>
                <a:cs typeface="Arial" panose="020B0604020202020204" pitchFamily="34" charset="0"/>
              </a:rPr>
              <a:t>Wash hands before preparing and serving food</a:t>
            </a:r>
          </a:p>
          <a:p>
            <a:r>
              <a:rPr lang="en-US" sz="2000" dirty="0">
                <a:latin typeface="Arial" panose="020B0604020202020204" pitchFamily="34" charset="0"/>
                <a:cs typeface="Arial" panose="020B0604020202020204" pitchFamily="34" charset="0"/>
              </a:rPr>
              <a:t>Serve food on a table that was cleaned and sanitized.</a:t>
            </a:r>
          </a:p>
          <a:p>
            <a:r>
              <a:rPr lang="en-US" sz="2000" dirty="0">
                <a:latin typeface="Arial" panose="020B0604020202020204" pitchFamily="34" charset="0"/>
                <a:cs typeface="Arial" panose="020B0604020202020204" pitchFamily="34" charset="0"/>
              </a:rPr>
              <a:t>Clean and sanitize utensils and surfaces properly after preparing and serving food</a:t>
            </a:r>
          </a:p>
        </p:txBody>
      </p:sp>
      <p:pic>
        <p:nvPicPr>
          <p:cNvPr id="4" name="Picture 3">
            <a:extLst>
              <a:ext uri="{FF2B5EF4-FFF2-40B4-BE49-F238E27FC236}">
                <a16:creationId xmlns:a16="http://schemas.microsoft.com/office/drawing/2014/main" id="{FBF63732-16EC-BCA0-A6F6-95C6D7A54681}"/>
              </a:ext>
            </a:extLst>
          </p:cNvPr>
          <p:cNvPicPr>
            <a:picLocks noChangeAspect="1"/>
          </p:cNvPicPr>
          <p:nvPr/>
        </p:nvPicPr>
        <p:blipFill rotWithShape="1">
          <a:blip r:embed="rId4"/>
          <a:srcRect l="22029" r="5355"/>
          <a:stretch/>
        </p:blipFill>
        <p:spPr>
          <a:xfrm>
            <a:off x="609600" y="1274525"/>
            <a:ext cx="3679205" cy="3369352"/>
          </a:xfrm>
          <a:prstGeom prst="rect">
            <a:avLst/>
          </a:prstGeom>
        </p:spPr>
      </p:pic>
    </p:spTree>
    <p:custDataLst>
      <p:tags r:id="rId1"/>
    </p:custDataLst>
    <p:extLst>
      <p:ext uri="{BB962C8B-B14F-4D97-AF65-F5344CB8AC3E}">
        <p14:creationId xmlns:p14="http://schemas.microsoft.com/office/powerpoint/2010/main" val="39546605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3118022" y="37580"/>
            <a:ext cx="5955961" cy="63256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26904144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Infectious Illness and Child Care</a:t>
            </a:r>
          </a:p>
        </p:txBody>
      </p:sp>
      <p:sp>
        <p:nvSpPr>
          <p:cNvPr id="3" name="Content Placeholder 2"/>
          <p:cNvSpPr>
            <a:spLocks noGrp="1"/>
          </p:cNvSpPr>
          <p:nvPr>
            <p:ph idx="1"/>
          </p:nvPr>
        </p:nvSpPr>
        <p:spPr>
          <a:xfrm>
            <a:off x="771525" y="1764450"/>
            <a:ext cx="6896100" cy="4525963"/>
          </a:xfrm>
        </p:spPr>
        <p:txBody>
          <a:bodyPr>
            <a:normAutofit/>
          </a:bodyPr>
          <a:lstStyle/>
          <a:p>
            <a:r>
              <a:rPr lang="en-US" sz="2800" dirty="0">
                <a:latin typeface="+mj-lt"/>
                <a:cs typeface="Arial" panose="020B0604020202020204" pitchFamily="34" charset="0"/>
              </a:rPr>
              <a:t>Infectious illnesses spread easily among young children.</a:t>
            </a:r>
          </a:p>
          <a:p>
            <a:r>
              <a:rPr lang="en-US" sz="2800" dirty="0">
                <a:latin typeface="+mj-lt"/>
                <a:cs typeface="Arial" panose="020B0604020202020204" pitchFamily="34" charset="0"/>
              </a:rPr>
              <a:t>Children in child care settings are at higher risk of getting an infectious disease. </a:t>
            </a:r>
          </a:p>
          <a:p>
            <a:r>
              <a:rPr lang="en-US" sz="2800" dirty="0">
                <a:latin typeface="+mj-lt"/>
                <a:cs typeface="Arial" panose="020B0604020202020204" pitchFamily="34" charset="0"/>
              </a:rPr>
              <a:t>You can reduce the risk of spreading illness with healthy environments and healthy practices.</a:t>
            </a:r>
          </a:p>
        </p:txBody>
      </p:sp>
      <p:pic>
        <p:nvPicPr>
          <p:cNvPr id="5" name="Picture 4">
            <a:extLst>
              <a:ext uri="{FF2B5EF4-FFF2-40B4-BE49-F238E27FC236}">
                <a16:creationId xmlns:a16="http://schemas.microsoft.com/office/drawing/2014/main" id="{BD043C4F-8A3D-F108-43E0-95B7C2D73776}"/>
              </a:ext>
            </a:extLst>
          </p:cNvPr>
          <p:cNvPicPr>
            <a:picLocks noChangeAspect="1"/>
          </p:cNvPicPr>
          <p:nvPr/>
        </p:nvPicPr>
        <p:blipFill>
          <a:blip r:embed="rId4"/>
          <a:srcRect t="5764" b="5764"/>
          <a:stretch/>
        </p:blipFill>
        <p:spPr>
          <a:xfrm>
            <a:off x="7980807" y="1647825"/>
            <a:ext cx="3181175" cy="4219574"/>
          </a:xfrm>
          <a:prstGeom prst="rect">
            <a:avLst/>
          </a:prstGeom>
        </p:spPr>
      </p:pic>
    </p:spTree>
    <p:custDataLst>
      <p:tags r:id="rId1"/>
    </p:custDataLst>
    <p:extLst>
      <p:ext uri="{BB962C8B-B14F-4D97-AF65-F5344CB8AC3E}">
        <p14:creationId xmlns:p14="http://schemas.microsoft.com/office/powerpoint/2010/main" val="39284551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1" y="273050"/>
            <a:ext cx="7910186" cy="1162050"/>
          </a:xfrm>
        </p:spPr>
        <p:txBody>
          <a:bodyPr>
            <a:normAutofit/>
          </a:bodyPr>
          <a:lstStyle/>
          <a:p>
            <a:pPr algn="ctr"/>
            <a:r>
              <a:rPr lang="en-US" sz="3600" b="0" dirty="0"/>
              <a:t>Oral Hygiene</a:t>
            </a:r>
          </a:p>
        </p:txBody>
      </p:sp>
      <p:pic>
        <p:nvPicPr>
          <p:cNvPr id="5" name="Picture 4">
            <a:extLst>
              <a:ext uri="{FF2B5EF4-FFF2-40B4-BE49-F238E27FC236}">
                <a16:creationId xmlns:a16="http://schemas.microsoft.com/office/drawing/2014/main" id="{4F1BD6D1-E262-4B5F-97A2-ADE279AB9E62}"/>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3124200" y="1941830"/>
            <a:ext cx="5943600" cy="2974340"/>
          </a:xfrm>
          <a:prstGeom prst="rect">
            <a:avLst/>
          </a:prstGeom>
          <a:noFill/>
          <a:ln>
            <a:noFill/>
          </a:ln>
        </p:spPr>
      </p:pic>
    </p:spTree>
    <p:custDataLst>
      <p:tags r:id="rId1"/>
    </p:custDataLst>
    <p:extLst>
      <p:ext uri="{BB962C8B-B14F-4D97-AF65-F5344CB8AC3E}">
        <p14:creationId xmlns:p14="http://schemas.microsoft.com/office/powerpoint/2010/main" val="266783849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3600" dirty="0"/>
              <a:t>Tips for Preventing Cavities</a:t>
            </a:r>
          </a:p>
        </p:txBody>
      </p:sp>
      <p:sp>
        <p:nvSpPr>
          <p:cNvPr id="6" name="Content Placeholder 5"/>
          <p:cNvSpPr>
            <a:spLocks noGrp="1"/>
          </p:cNvSpPr>
          <p:nvPr>
            <p:ph idx="1"/>
          </p:nvPr>
        </p:nvSpPr>
        <p:spPr/>
        <p:txBody>
          <a:bodyPr>
            <a:normAutofit fontScale="77500" lnSpcReduction="20000"/>
          </a:bodyPr>
          <a:lstStyle/>
          <a:p>
            <a:r>
              <a:rPr lang="en-US" sz="3300" dirty="0">
                <a:latin typeface="+mj-lt"/>
              </a:rPr>
              <a:t>Brush teeth twice a day: after breakfast, and before bedtime at night. </a:t>
            </a:r>
          </a:p>
          <a:p>
            <a:r>
              <a:rPr lang="en-US" sz="3300" dirty="0">
                <a:latin typeface="+mj-lt"/>
              </a:rPr>
              <a:t>Use a smear of fluoride toothpaste the size of a grain of rice for toddlers. Use a pea sized amount for preschoolers. </a:t>
            </a:r>
          </a:p>
          <a:p>
            <a:r>
              <a:rPr lang="en-US" sz="3300" dirty="0">
                <a:latin typeface="+mj-lt"/>
              </a:rPr>
              <a:t>Don’t leave infants sleeping with a bottle, and never put juice or sugary drinks in a bottle.</a:t>
            </a:r>
          </a:p>
          <a:p>
            <a:r>
              <a:rPr lang="en-US" sz="3300" dirty="0">
                <a:latin typeface="+mj-lt"/>
              </a:rPr>
              <a:t>Serve healthy food. Stay away from sugary drinks and sticky snacks.</a:t>
            </a:r>
          </a:p>
          <a:p>
            <a:r>
              <a:rPr lang="en-US" sz="3300" dirty="0">
                <a:latin typeface="+mj-lt"/>
              </a:rPr>
              <a:t>Encourage children to drink plenty of water. Check if your drinking water has fluoride.</a:t>
            </a:r>
          </a:p>
          <a:p>
            <a:r>
              <a:rPr lang="en-US" sz="3300" dirty="0">
                <a:latin typeface="+mj-lt"/>
              </a:rPr>
              <a:t>Help families find a dental care provider in their area for regular dental check-ups starting when children get their first tooth.</a:t>
            </a:r>
          </a:p>
          <a:p>
            <a:endParaRPr lang="en-US" dirty="0"/>
          </a:p>
          <a:p>
            <a:pPr marL="0" indent="0">
              <a:buNone/>
            </a:pPr>
            <a:endParaRPr lang="en-US" dirty="0"/>
          </a:p>
          <a:p>
            <a:endParaRPr lang="en-US" dirty="0"/>
          </a:p>
        </p:txBody>
      </p:sp>
    </p:spTree>
    <p:custDataLst>
      <p:tags r:id="rId1"/>
    </p:custDataLst>
    <p:extLst>
      <p:ext uri="{BB962C8B-B14F-4D97-AF65-F5344CB8AC3E}">
        <p14:creationId xmlns:p14="http://schemas.microsoft.com/office/powerpoint/2010/main" val="348478300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855925" y="5830866"/>
            <a:ext cx="2655517" cy="369320"/>
          </a:xfrm>
          <a:prstGeom prst="rect">
            <a:avLst/>
          </a:prstGeom>
          <a:solidFill>
            <a:schemeClr val="bg1"/>
          </a:solidFill>
        </p:spPr>
        <p:txBody>
          <a:bodyPr wrap="square" lIns="91429" tIns="45714" rIns="91429" bIns="45714" rtlCol="0">
            <a:spAutoFit/>
          </a:bodyPr>
          <a:lstStyle/>
          <a:p>
            <a:endParaRPr lang="en-US" dirty="0"/>
          </a:p>
        </p:txBody>
      </p:sp>
      <p:pic>
        <p:nvPicPr>
          <p:cNvPr id="8" name="Content Placeholder 7">
            <a:extLst>
              <a:ext uri="{FF2B5EF4-FFF2-40B4-BE49-F238E27FC236}">
                <a16:creationId xmlns:a16="http://schemas.microsoft.com/office/drawing/2014/main" id="{F040B53B-299A-40FA-BE7F-1959325EE8E0}"/>
              </a:ext>
            </a:extLst>
          </p:cNvPr>
          <p:cNvPicPr>
            <a:picLocks noGrp="1" noChangeAspect="1"/>
          </p:cNvPicPr>
          <p:nvPr>
            <p:ph idx="1"/>
          </p:nvPr>
        </p:nvPicPr>
        <p:blipFill>
          <a:blip r:embed="rId4"/>
          <a:stretch>
            <a:fillRect/>
          </a:stretch>
        </p:blipFill>
        <p:spPr>
          <a:xfrm>
            <a:off x="3495841" y="61865"/>
            <a:ext cx="5200317" cy="6729822"/>
          </a:xfrm>
          <a:ln>
            <a:solidFill>
              <a:schemeClr val="tx1"/>
            </a:solidFill>
          </a:ln>
        </p:spPr>
      </p:pic>
    </p:spTree>
    <p:custDataLst>
      <p:tags r:id="rId1"/>
    </p:custDataLst>
    <p:extLst>
      <p:ext uri="{BB962C8B-B14F-4D97-AF65-F5344CB8AC3E}">
        <p14:creationId xmlns:p14="http://schemas.microsoft.com/office/powerpoint/2010/main" val="148648898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Indoor Air Quality</a:t>
            </a:r>
          </a:p>
        </p:txBody>
      </p:sp>
      <p:sp>
        <p:nvSpPr>
          <p:cNvPr id="3" name="Content Placeholder 2"/>
          <p:cNvSpPr>
            <a:spLocks noGrp="1"/>
          </p:cNvSpPr>
          <p:nvPr>
            <p:ph idx="1"/>
          </p:nvPr>
        </p:nvSpPr>
        <p:spPr>
          <a:xfrm>
            <a:off x="609600" y="1397349"/>
            <a:ext cx="10972800" cy="4525963"/>
          </a:xfrm>
        </p:spPr>
        <p:txBody>
          <a:bodyPr>
            <a:normAutofit/>
          </a:bodyPr>
          <a:lstStyle/>
          <a:p>
            <a:pPr marL="0" indent="0">
              <a:spcAft>
                <a:spcPts val="1200"/>
              </a:spcAft>
              <a:buNone/>
            </a:pPr>
            <a:r>
              <a:rPr lang="en-US" sz="2800" b="1" i="0" u="none" strike="noStrike" baseline="0" dirty="0">
                <a:solidFill>
                  <a:srgbClr val="003473"/>
                </a:solidFill>
                <a:latin typeface="+mj-lt"/>
              </a:rPr>
              <a:t>Identify and manage sources of odors and unhealthy air! </a:t>
            </a:r>
            <a:endParaRPr lang="en-US" sz="2800" dirty="0">
              <a:latin typeface="+mj-lt"/>
            </a:endParaRPr>
          </a:p>
          <a:p>
            <a:pPr marL="0" indent="0">
              <a:buNone/>
            </a:pPr>
            <a:r>
              <a:rPr lang="en-US" sz="2800" dirty="0">
                <a:latin typeface="+mj-lt"/>
              </a:rPr>
              <a:t>Indoor air pollutants include: </a:t>
            </a:r>
          </a:p>
          <a:p>
            <a:r>
              <a:rPr lang="en-US" sz="2800" dirty="0">
                <a:latin typeface="+mj-lt"/>
              </a:rPr>
              <a:t>Bacteria, viruses, and mold</a:t>
            </a:r>
          </a:p>
          <a:p>
            <a:r>
              <a:rPr lang="en-US" sz="2800" dirty="0">
                <a:latin typeface="+mj-lt"/>
              </a:rPr>
              <a:t>Dust, pet dander, pollen, and pest debris</a:t>
            </a:r>
          </a:p>
          <a:p>
            <a:r>
              <a:rPr lang="en-US" sz="2800" dirty="0">
                <a:latin typeface="+mj-lt"/>
              </a:rPr>
              <a:t>Fumes from stoves and heaters, cleaning/sanitizing/disinfecting products, perfumes, air fresheners, pesticides, art supplies, second hand and third hand smoke</a:t>
            </a:r>
          </a:p>
          <a:p>
            <a:r>
              <a:rPr lang="en-US" sz="2800" dirty="0">
                <a:latin typeface="+mj-lt"/>
              </a:rPr>
              <a:t>VOCs from carpeting, wood finishes, new furniture, and paints</a:t>
            </a:r>
          </a:p>
          <a:p>
            <a:pPr marL="0" indent="0">
              <a:buNone/>
            </a:pPr>
            <a:endParaRPr lang="en-US" sz="2800" dirty="0">
              <a:latin typeface="+mj-lt"/>
            </a:endParaRPr>
          </a:p>
        </p:txBody>
      </p:sp>
    </p:spTree>
    <p:custDataLst>
      <p:tags r:id="rId1"/>
    </p:custDataLst>
    <p:extLst>
      <p:ext uri="{BB962C8B-B14F-4D97-AF65-F5344CB8AC3E}">
        <p14:creationId xmlns:p14="http://schemas.microsoft.com/office/powerpoint/2010/main" val="380182188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DE9236E0-23A4-42BB-A13A-C5B43C62F5DE}"/>
              </a:ext>
            </a:extLst>
          </p:cNvPr>
          <p:cNvPicPr>
            <a:picLocks noGrp="1" noChangeAspect="1"/>
          </p:cNvPicPr>
          <p:nvPr>
            <p:ph idx="1"/>
          </p:nvPr>
        </p:nvPicPr>
        <p:blipFill>
          <a:blip r:embed="rId3"/>
          <a:srcRect/>
          <a:stretch/>
        </p:blipFill>
        <p:spPr>
          <a:xfrm>
            <a:off x="1991788" y="152090"/>
            <a:ext cx="7728393" cy="5971941"/>
          </a:xfrm>
          <a:ln>
            <a:solidFill>
              <a:schemeClr val="tx1"/>
            </a:solidFill>
          </a:ln>
        </p:spPr>
      </p:pic>
    </p:spTree>
    <p:extLst>
      <p:ext uri="{BB962C8B-B14F-4D97-AF65-F5344CB8AC3E}">
        <p14:creationId xmlns:p14="http://schemas.microsoft.com/office/powerpoint/2010/main" val="150248838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Outdoor Air Quality</a:t>
            </a:r>
          </a:p>
        </p:txBody>
      </p:sp>
      <p:pic>
        <p:nvPicPr>
          <p:cNvPr id="4" name="Content Placeholder 3" descr="http://public.media.smithsonianmag.com/legacy_blog/AQI.jpg"/>
          <p:cNvPicPr>
            <a:picLocks noGrp="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2283991" y="1225486"/>
            <a:ext cx="7624019" cy="4900680"/>
          </a:xfrm>
          <a:prstGeom prst="rect">
            <a:avLst/>
          </a:prstGeom>
          <a:noFill/>
          <a:ln w="38100">
            <a:solidFill>
              <a:srgbClr val="D90F81"/>
            </a:solidFill>
          </a:ln>
        </p:spPr>
      </p:pic>
    </p:spTree>
    <p:custDataLst>
      <p:tags r:id="rId1"/>
    </p:custDataLst>
    <p:extLst>
      <p:ext uri="{BB962C8B-B14F-4D97-AF65-F5344CB8AC3E}">
        <p14:creationId xmlns:p14="http://schemas.microsoft.com/office/powerpoint/2010/main" val="384188845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Wildfires and Air Quality</a:t>
            </a:r>
          </a:p>
        </p:txBody>
      </p:sp>
      <p:sp>
        <p:nvSpPr>
          <p:cNvPr id="5" name="Content Placeholder 4">
            <a:extLst>
              <a:ext uri="{FF2B5EF4-FFF2-40B4-BE49-F238E27FC236}">
                <a16:creationId xmlns:a16="http://schemas.microsoft.com/office/drawing/2014/main" id="{1F288977-4E54-BA12-48AB-63B213FE53DA}"/>
              </a:ext>
            </a:extLst>
          </p:cNvPr>
          <p:cNvSpPr>
            <a:spLocks noGrp="1"/>
          </p:cNvSpPr>
          <p:nvPr>
            <p:ph idx="1"/>
          </p:nvPr>
        </p:nvSpPr>
        <p:spPr/>
        <p:txBody>
          <a:bodyPr>
            <a:normAutofit/>
          </a:bodyPr>
          <a:lstStyle/>
          <a:p>
            <a:r>
              <a:rPr lang="en-US" dirty="0">
                <a:latin typeface="Arial" panose="020B0604020202020204" pitchFamily="34" charset="0"/>
                <a:cs typeface="Arial" panose="020B0604020202020204" pitchFamily="34" charset="0"/>
              </a:rPr>
              <a:t>Follow instructions of local officials before, during, and after a wildfire emergency</a:t>
            </a:r>
          </a:p>
          <a:p>
            <a:r>
              <a:rPr lang="en-US" dirty="0">
                <a:latin typeface="Arial" panose="020B0604020202020204" pitchFamily="34" charset="0"/>
                <a:cs typeface="Arial" panose="020B0604020202020204" pitchFamily="34" charset="0"/>
              </a:rPr>
              <a:t>If you are in a wildfire area but your air quality is smoky:</a:t>
            </a:r>
          </a:p>
          <a:p>
            <a:pPr lvl="1"/>
            <a:r>
              <a:rPr lang="en-US" dirty="0">
                <a:latin typeface="Arial" panose="020B0604020202020204" pitchFamily="34" charset="0"/>
                <a:cs typeface="Arial" panose="020B0604020202020204" pitchFamily="34" charset="0"/>
              </a:rPr>
              <a:t>Close all doors and windows</a:t>
            </a:r>
          </a:p>
          <a:p>
            <a:pPr lvl="1"/>
            <a:r>
              <a:rPr lang="en-US" dirty="0">
                <a:latin typeface="Arial" panose="020B0604020202020204" pitchFamily="34" charset="0"/>
                <a:cs typeface="Arial" panose="020B0604020202020204" pitchFamily="34" charset="0"/>
              </a:rPr>
              <a:t>Use your HVAC (heating, venting, and cooling) system and portable air cleaners</a:t>
            </a:r>
          </a:p>
          <a:p>
            <a:pPr lvl="1"/>
            <a:r>
              <a:rPr lang="en-US" dirty="0">
                <a:latin typeface="Arial" panose="020B0604020202020204" pitchFamily="34" charset="0"/>
                <a:cs typeface="Arial" panose="020B0604020202020204" pitchFamily="34" charset="0"/>
              </a:rPr>
              <a:t>Bring children indoors or limit outdoor play</a:t>
            </a:r>
          </a:p>
          <a:p>
            <a:pPr lvl="1"/>
            <a:r>
              <a:rPr lang="en-US" dirty="0">
                <a:latin typeface="Arial" panose="020B0604020202020204" pitchFamily="34" charset="0"/>
                <a:cs typeface="Arial" panose="020B0604020202020204" pitchFamily="34" charset="0"/>
              </a:rPr>
              <a:t>Consider wearing a mask (not for children under 2 years)</a:t>
            </a:r>
          </a:p>
        </p:txBody>
      </p:sp>
    </p:spTree>
    <p:custDataLst>
      <p:tags r:id="rId1"/>
    </p:custDataLst>
    <p:extLst>
      <p:ext uri="{BB962C8B-B14F-4D97-AF65-F5344CB8AC3E}">
        <p14:creationId xmlns:p14="http://schemas.microsoft.com/office/powerpoint/2010/main" val="335630911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9541"/>
            <a:ext cx="10972800" cy="1143000"/>
          </a:xfrm>
        </p:spPr>
        <p:txBody>
          <a:bodyPr>
            <a:normAutofit fontScale="90000"/>
          </a:bodyPr>
          <a:lstStyle/>
          <a:p>
            <a:br>
              <a:rPr lang="en-US" sz="4000" dirty="0"/>
            </a:br>
            <a:r>
              <a:rPr lang="en-US" sz="4000" dirty="0"/>
              <a:t>Water Supply</a:t>
            </a:r>
            <a:br>
              <a:rPr lang="en-US" dirty="0"/>
            </a:br>
            <a:endParaRPr lang="en-US" dirty="0"/>
          </a:p>
        </p:txBody>
      </p:sp>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3167436" y="1417638"/>
            <a:ext cx="5857128" cy="4525963"/>
          </a:xfrm>
          <a:ln w="76200">
            <a:solidFill>
              <a:srgbClr val="0072BC"/>
            </a:solidFill>
          </a:ln>
        </p:spPr>
      </p:pic>
    </p:spTree>
    <p:custDataLst>
      <p:tags r:id="rId1"/>
    </p:custDataLst>
    <p:extLst>
      <p:ext uri="{BB962C8B-B14F-4D97-AF65-F5344CB8AC3E}">
        <p14:creationId xmlns:p14="http://schemas.microsoft.com/office/powerpoint/2010/main" val="362783676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9506"/>
            <a:ext cx="10972800" cy="1143000"/>
          </a:xfrm>
        </p:spPr>
        <p:txBody>
          <a:bodyPr>
            <a:normAutofit/>
          </a:bodyPr>
          <a:lstStyle/>
          <a:p>
            <a:r>
              <a:rPr lang="en-US" sz="3600" dirty="0"/>
              <a:t>Water Supply</a:t>
            </a:r>
          </a:p>
        </p:txBody>
      </p:sp>
      <p:sp>
        <p:nvSpPr>
          <p:cNvPr id="3" name="Content Placeholder 2"/>
          <p:cNvSpPr>
            <a:spLocks noGrp="1"/>
          </p:cNvSpPr>
          <p:nvPr>
            <p:ph idx="1"/>
          </p:nvPr>
        </p:nvSpPr>
        <p:spPr/>
        <p:txBody>
          <a:bodyPr>
            <a:normAutofit/>
          </a:bodyPr>
          <a:lstStyle/>
          <a:p>
            <a:pPr marL="0" indent="0">
              <a:buNone/>
            </a:pPr>
            <a:r>
              <a:rPr lang="en-US" sz="2800" dirty="0">
                <a:solidFill>
                  <a:srgbClr val="0072BC"/>
                </a:solidFill>
                <a:latin typeface="+mj-lt"/>
              </a:rPr>
              <a:t>Does your child care center get water from ground-water wells, springs, or surface water instead of a public water system? </a:t>
            </a:r>
          </a:p>
          <a:p>
            <a:endParaRPr lang="en-US" sz="2800" dirty="0">
              <a:latin typeface="+mj-lt"/>
            </a:endParaRPr>
          </a:p>
          <a:p>
            <a:r>
              <a:rPr lang="en-US" sz="2800" dirty="0">
                <a:latin typeface="+mj-lt"/>
              </a:rPr>
              <a:t>If so, California Community Care Licensing (CCL) regulations require an on-site inspection of privately-owned water sources and a laboratory report that shows the water is safe to drink. </a:t>
            </a:r>
          </a:p>
        </p:txBody>
      </p:sp>
    </p:spTree>
    <p:custDataLst>
      <p:tags r:id="rId1"/>
    </p:custDataLst>
    <p:extLst>
      <p:ext uri="{BB962C8B-B14F-4D97-AF65-F5344CB8AC3E}">
        <p14:creationId xmlns:p14="http://schemas.microsoft.com/office/powerpoint/2010/main" val="356537730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marL="0" indent="0">
              <a:buNone/>
            </a:pPr>
            <a:r>
              <a:rPr lang="en-US" sz="3600" dirty="0">
                <a:latin typeface="+mj-lt"/>
              </a:rPr>
              <a:t>How can water get contaminated?</a:t>
            </a:r>
          </a:p>
        </p:txBody>
      </p:sp>
      <p:sp>
        <p:nvSpPr>
          <p:cNvPr id="3" name="Content Placeholder 2"/>
          <p:cNvSpPr>
            <a:spLocks noGrp="1"/>
          </p:cNvSpPr>
          <p:nvPr>
            <p:ph idx="1"/>
          </p:nvPr>
        </p:nvSpPr>
        <p:spPr/>
        <p:txBody>
          <a:bodyPr>
            <a:noAutofit/>
          </a:bodyPr>
          <a:lstStyle/>
          <a:p>
            <a:r>
              <a:rPr lang="en-US" sz="2800" dirty="0">
                <a:latin typeface="+mj-lt"/>
              </a:rPr>
              <a:t>Water treatment removes contaminants and makes the water less corrosive to pipes. </a:t>
            </a:r>
            <a:r>
              <a:rPr lang="en-US" sz="2800" dirty="0">
                <a:solidFill>
                  <a:srgbClr val="0072BC"/>
                </a:solidFill>
                <a:latin typeface="+mj-lt"/>
              </a:rPr>
              <a:t>When water leaves a public water system it is considered safe to drink.</a:t>
            </a:r>
            <a:endParaRPr lang="en-US" sz="2800" dirty="0">
              <a:latin typeface="+mj-lt"/>
            </a:endParaRPr>
          </a:p>
          <a:p>
            <a:r>
              <a:rPr lang="en-US" sz="2800" dirty="0">
                <a:latin typeface="+mj-lt"/>
              </a:rPr>
              <a:t>Water can be contaminated </a:t>
            </a:r>
            <a:r>
              <a:rPr lang="en-US" sz="2800" i="1" dirty="0">
                <a:solidFill>
                  <a:srgbClr val="0072BC"/>
                </a:solidFill>
                <a:latin typeface="+mj-lt"/>
              </a:rPr>
              <a:t>after</a:t>
            </a:r>
            <a:r>
              <a:rPr lang="en-US" sz="2800" dirty="0">
                <a:solidFill>
                  <a:srgbClr val="0072BC"/>
                </a:solidFill>
                <a:latin typeface="+mj-lt"/>
              </a:rPr>
              <a:t> </a:t>
            </a:r>
            <a:r>
              <a:rPr lang="en-US" sz="2800" dirty="0">
                <a:latin typeface="+mj-lt"/>
              </a:rPr>
              <a:t>it leaves the public water system. As water flows through older plumbing, small pieces of lead can flake off of pipes and lead can leach into the water. water standing in pipes or fixtures with lead solder can absorb lead. Homes and buildings built before 1986 are more likely to have pipes, solder, or fixtures that contain lead</a:t>
            </a:r>
          </a:p>
        </p:txBody>
      </p:sp>
    </p:spTree>
    <p:custDataLst>
      <p:tags r:id="rId1"/>
    </p:custDataLst>
    <p:extLst>
      <p:ext uri="{BB962C8B-B14F-4D97-AF65-F5344CB8AC3E}">
        <p14:creationId xmlns:p14="http://schemas.microsoft.com/office/powerpoint/2010/main" val="3001896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2224" y="274638"/>
            <a:ext cx="9307551" cy="1531860"/>
          </a:xfrm>
        </p:spPr>
        <p:txBody>
          <a:bodyPr>
            <a:normAutofit/>
          </a:bodyPr>
          <a:lstStyle/>
          <a:p>
            <a:r>
              <a:rPr lang="en-US" sz="3600" dirty="0"/>
              <a:t>Why Do Children in Child Care Settings Have More Illnesses?</a:t>
            </a:r>
          </a:p>
        </p:txBody>
      </p:sp>
      <p:sp>
        <p:nvSpPr>
          <p:cNvPr id="3" name="Content Placeholder 2"/>
          <p:cNvSpPr>
            <a:spLocks noGrp="1"/>
          </p:cNvSpPr>
          <p:nvPr>
            <p:ph idx="1"/>
          </p:nvPr>
        </p:nvSpPr>
        <p:spPr>
          <a:xfrm>
            <a:off x="765718" y="2048106"/>
            <a:ext cx="10673807" cy="4088780"/>
          </a:xfrm>
        </p:spPr>
        <p:txBody>
          <a:bodyPr>
            <a:normAutofit/>
          </a:bodyPr>
          <a:lstStyle/>
          <a:p>
            <a:r>
              <a:rPr lang="en-US" sz="2800" dirty="0">
                <a:latin typeface="+mj-lt"/>
                <a:cs typeface="Arial" panose="020B0604020202020204" pitchFamily="34" charset="0"/>
              </a:rPr>
              <a:t>They have</a:t>
            </a:r>
            <a:r>
              <a:rPr lang="en-US" sz="2800" b="1" dirty="0">
                <a:latin typeface="+mj-lt"/>
                <a:cs typeface="Arial" panose="020B0604020202020204" pitchFamily="34" charset="0"/>
              </a:rPr>
              <a:t> not yet been exposed </a:t>
            </a:r>
            <a:r>
              <a:rPr lang="en-US" sz="2800" dirty="0">
                <a:latin typeface="+mj-lt"/>
                <a:cs typeface="Arial" panose="020B0604020202020204" pitchFamily="34" charset="0"/>
              </a:rPr>
              <a:t>to many of the most common germs and have no “immunity”.</a:t>
            </a:r>
          </a:p>
          <a:p>
            <a:r>
              <a:rPr lang="en-US" sz="2800" dirty="0">
                <a:latin typeface="+mj-lt"/>
                <a:cs typeface="Arial" panose="020B0604020202020204" pitchFamily="34" charset="0"/>
              </a:rPr>
              <a:t>They have </a:t>
            </a:r>
            <a:r>
              <a:rPr lang="en-US" sz="2800" b="1" dirty="0">
                <a:latin typeface="+mj-lt"/>
                <a:cs typeface="Arial" panose="020B0604020202020204" pitchFamily="34" charset="0"/>
              </a:rPr>
              <a:t>habits</a:t>
            </a:r>
            <a:r>
              <a:rPr lang="en-US" sz="2800" dirty="0">
                <a:latin typeface="+mj-lt"/>
                <a:cs typeface="Arial" panose="020B0604020202020204" pitchFamily="34" charset="0"/>
              </a:rPr>
              <a:t> that promote the spread of germs.</a:t>
            </a:r>
          </a:p>
          <a:p>
            <a:r>
              <a:rPr lang="en-US" sz="2800" dirty="0">
                <a:latin typeface="+mj-lt"/>
                <a:cs typeface="Arial" panose="020B0604020202020204" pitchFamily="34" charset="0"/>
              </a:rPr>
              <a:t>They have </a:t>
            </a:r>
            <a:r>
              <a:rPr lang="en-US" sz="2800" b="1" dirty="0">
                <a:latin typeface="+mj-lt"/>
                <a:cs typeface="Arial" panose="020B0604020202020204" pitchFamily="34" charset="0"/>
              </a:rPr>
              <a:t>not yet learned </a:t>
            </a:r>
            <a:r>
              <a:rPr lang="en-US" sz="2800" dirty="0">
                <a:latin typeface="+mj-lt"/>
                <a:cs typeface="Arial" panose="020B0604020202020204" pitchFamily="34" charset="0"/>
              </a:rPr>
              <a:t>practices to reduce the spread of illness.</a:t>
            </a:r>
          </a:p>
          <a:p>
            <a:r>
              <a:rPr lang="en-US" sz="2800" dirty="0">
                <a:latin typeface="+mj-lt"/>
                <a:cs typeface="Arial" panose="020B0604020202020204" pitchFamily="34" charset="0"/>
              </a:rPr>
              <a:t>They have </a:t>
            </a:r>
            <a:r>
              <a:rPr lang="en-US" sz="2800" b="1" dirty="0">
                <a:latin typeface="+mj-lt"/>
                <a:cs typeface="Arial" panose="020B0604020202020204" pitchFamily="34" charset="0"/>
              </a:rPr>
              <a:t>close contact </a:t>
            </a:r>
            <a:r>
              <a:rPr lang="en-US" sz="2800" dirty="0">
                <a:latin typeface="+mj-lt"/>
                <a:cs typeface="Arial" panose="020B0604020202020204" pitchFamily="34" charset="0"/>
              </a:rPr>
              <a:t>with other children and adults.</a:t>
            </a:r>
          </a:p>
        </p:txBody>
      </p:sp>
    </p:spTree>
    <p:custDataLst>
      <p:tags r:id="rId1"/>
    </p:custDataLst>
    <p:extLst>
      <p:ext uri="{BB962C8B-B14F-4D97-AF65-F5344CB8AC3E}">
        <p14:creationId xmlns:p14="http://schemas.microsoft.com/office/powerpoint/2010/main" val="350089992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C90DFE-5BA3-4B78-910A-B944C8B72BE4}"/>
              </a:ext>
            </a:extLst>
          </p:cNvPr>
          <p:cNvSpPr>
            <a:spLocks noGrp="1"/>
          </p:cNvSpPr>
          <p:nvPr>
            <p:ph type="title"/>
          </p:nvPr>
        </p:nvSpPr>
        <p:spPr/>
        <p:txBody>
          <a:bodyPr>
            <a:normAutofit/>
          </a:bodyPr>
          <a:lstStyle/>
          <a:p>
            <a:r>
              <a:rPr lang="en-US" sz="3600" dirty="0"/>
              <a:t>Testing Drinking Water for Lead</a:t>
            </a:r>
          </a:p>
        </p:txBody>
      </p:sp>
      <p:sp>
        <p:nvSpPr>
          <p:cNvPr id="3" name="Content Placeholder 2">
            <a:extLst>
              <a:ext uri="{FF2B5EF4-FFF2-40B4-BE49-F238E27FC236}">
                <a16:creationId xmlns:a16="http://schemas.microsoft.com/office/drawing/2014/main" id="{6277B091-FDA5-424B-8FC3-E6EA743FFAA1}"/>
              </a:ext>
            </a:extLst>
          </p:cNvPr>
          <p:cNvSpPr>
            <a:spLocks noGrp="1"/>
          </p:cNvSpPr>
          <p:nvPr>
            <p:ph idx="1"/>
          </p:nvPr>
        </p:nvSpPr>
        <p:spPr/>
        <p:txBody>
          <a:bodyPr/>
          <a:lstStyle/>
          <a:p>
            <a:pPr marL="0" marR="0">
              <a:lnSpc>
                <a:spcPct val="88000"/>
              </a:lnSpc>
              <a:spcBef>
                <a:spcPts val="520"/>
              </a:spcBef>
              <a:spcAft>
                <a:spcPts val="800"/>
              </a:spcAft>
            </a:pPr>
            <a:r>
              <a:rPr lang="en-US" sz="2800" dirty="0">
                <a:solidFill>
                  <a:srgbClr val="00347D"/>
                </a:solidFill>
                <a:effectLst/>
                <a:latin typeface="+mj-lt"/>
                <a:ea typeface="Calibri" panose="020F0502020204030204" pitchFamily="34" charset="0"/>
                <a:cs typeface="Calibri" panose="020F0502020204030204" pitchFamily="34" charset="0"/>
              </a:rPr>
              <a:t>Licensed child care</a:t>
            </a:r>
            <a:r>
              <a:rPr lang="en-US" sz="2800" b="1" dirty="0">
                <a:solidFill>
                  <a:srgbClr val="00347D"/>
                </a:solidFill>
                <a:effectLst/>
                <a:latin typeface="+mj-lt"/>
                <a:ea typeface="Calibri" panose="020F0502020204030204" pitchFamily="34" charset="0"/>
                <a:cs typeface="Calibri" panose="020F0502020204030204" pitchFamily="34" charset="0"/>
              </a:rPr>
              <a:t> centers </a:t>
            </a:r>
            <a:r>
              <a:rPr lang="en-US" sz="2800" dirty="0">
                <a:solidFill>
                  <a:srgbClr val="00347D"/>
                </a:solidFill>
                <a:effectLst/>
                <a:latin typeface="+mj-lt"/>
                <a:ea typeface="Calibri" panose="020F0502020204030204" pitchFamily="34" charset="0"/>
                <a:cs typeface="Calibri" panose="020F0502020204030204" pitchFamily="34" charset="0"/>
              </a:rPr>
              <a:t>in facilities built before 2010 are required to have their tap water tested for lead by January 2023 and every five years thereafter. </a:t>
            </a:r>
            <a:r>
              <a:rPr lang="en-US" sz="2800" i="1" dirty="0">
                <a:solidFill>
                  <a:srgbClr val="00347D"/>
                </a:solidFill>
                <a:effectLst/>
                <a:latin typeface="+mj-lt"/>
                <a:ea typeface="Calibri" panose="020F0502020204030204" pitchFamily="34" charset="0"/>
                <a:cs typeface="Calibri" panose="020F0502020204030204" pitchFamily="34" charset="0"/>
              </a:rPr>
              <a:t>This requirement does not apply to Family Child Care Homes.</a:t>
            </a:r>
            <a:endParaRPr lang="en-US" sz="2800" i="1" dirty="0">
              <a:solidFill>
                <a:srgbClr val="00347D"/>
              </a:solidFill>
              <a:effectLst/>
              <a:latin typeface="+mj-lt"/>
              <a:ea typeface="Calibri" panose="020F0502020204030204" pitchFamily="34" charset="0"/>
              <a:cs typeface="Times New Roman" panose="02020603050405020304" pitchFamily="18" charset="0"/>
            </a:endParaRPr>
          </a:p>
          <a:p>
            <a:pPr marL="0" marR="0">
              <a:lnSpc>
                <a:spcPct val="88000"/>
              </a:lnSpc>
              <a:spcBef>
                <a:spcPts val="520"/>
              </a:spcBef>
              <a:spcAft>
                <a:spcPts val="800"/>
              </a:spcAft>
            </a:pPr>
            <a:r>
              <a:rPr lang="en-US" sz="2800" dirty="0">
                <a:solidFill>
                  <a:srgbClr val="00347D"/>
                </a:solidFill>
                <a:effectLst/>
                <a:latin typeface="+mj-lt"/>
                <a:ea typeface="Calibri" panose="020F0502020204030204" pitchFamily="34" charset="0"/>
                <a:cs typeface="Calibri" panose="020F0502020204030204" pitchFamily="34" charset="0"/>
              </a:rPr>
              <a:t>Funding for water testing and fixture replacement is available for qualified child care centers from a State Water Board grant. </a:t>
            </a:r>
          </a:p>
          <a:p>
            <a:pPr marL="0" marR="0" indent="0">
              <a:lnSpc>
                <a:spcPct val="88000"/>
              </a:lnSpc>
              <a:spcBef>
                <a:spcPts val="520"/>
              </a:spcBef>
              <a:spcAft>
                <a:spcPts val="800"/>
              </a:spcAft>
              <a:buNone/>
            </a:pPr>
            <a:r>
              <a:rPr lang="en-US" sz="2800" dirty="0">
                <a:solidFill>
                  <a:srgbClr val="00347D"/>
                </a:solidFill>
                <a:effectLst/>
                <a:latin typeface="+mj-lt"/>
                <a:ea typeface="Calibri" panose="020F0502020204030204" pitchFamily="34" charset="0"/>
                <a:cs typeface="Calibri" panose="020F0502020204030204" pitchFamily="34" charset="0"/>
              </a:rPr>
              <a:t>Contact your local Child Care Resource and Referral program or Regional Child Care Licensing office for more information.</a:t>
            </a:r>
            <a:endParaRPr lang="en-US" sz="2800" dirty="0">
              <a:solidFill>
                <a:srgbClr val="00347D"/>
              </a:solidFill>
              <a:effectLst/>
              <a:latin typeface="+mj-lt"/>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r>
              <a:rPr lang="en-US" sz="2400" dirty="0">
                <a:solidFill>
                  <a:srgbClr val="231F20"/>
                </a:solidFill>
                <a:effectLst/>
                <a:latin typeface="+mj-lt"/>
                <a:ea typeface="Calibri" panose="020F0502020204030204" pitchFamily="34" charset="0"/>
                <a:cs typeface="Times New Roman" panose="02020603050405020304" pitchFamily="18" charset="0"/>
              </a:rPr>
              <a:t> </a:t>
            </a:r>
            <a:endParaRPr lang="en-US" sz="2400" dirty="0">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5763374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dirty="0"/>
              <a:t>Pets in the Child Care Setting</a:t>
            </a:r>
            <a:br>
              <a:rPr lang="en-US" dirty="0"/>
            </a:br>
            <a:endParaRPr lang="en-US" dirty="0"/>
          </a:p>
        </p:txBody>
      </p:sp>
      <p:sp>
        <p:nvSpPr>
          <p:cNvPr id="3" name="Content Placeholder 2"/>
          <p:cNvSpPr>
            <a:spLocks noGrp="1"/>
          </p:cNvSpPr>
          <p:nvPr>
            <p:ph idx="1"/>
          </p:nvPr>
        </p:nvSpPr>
        <p:spPr/>
        <p:txBody>
          <a:bodyPr/>
          <a:lstStyle/>
          <a:p>
            <a:endParaRPr lang="en-US" dirty="0"/>
          </a:p>
          <a:p>
            <a:endParaRPr lang="en-US" dirty="0"/>
          </a:p>
        </p:txBody>
      </p:sp>
      <p:pic>
        <p:nvPicPr>
          <p:cNvPr id="4" name="Picture 3"/>
          <p:cNvPicPr/>
          <p:nvPr/>
        </p:nvPicPr>
        <p:blipFill>
          <a:blip r:embed="rId4">
            <a:extLst>
              <a:ext uri="{28A0092B-C50C-407E-A947-70E740481C1C}">
                <a14:useLocalDpi xmlns:a14="http://schemas.microsoft.com/office/drawing/2010/main" val="0"/>
              </a:ext>
            </a:extLst>
          </a:blip>
          <a:srcRect/>
          <a:stretch>
            <a:fillRect/>
          </a:stretch>
        </p:blipFill>
        <p:spPr bwMode="auto">
          <a:xfrm>
            <a:off x="3847079" y="1989056"/>
            <a:ext cx="4497842" cy="3158356"/>
          </a:xfrm>
          <a:prstGeom prst="rect">
            <a:avLst/>
          </a:prstGeom>
          <a:noFill/>
          <a:ln w="76200">
            <a:solidFill>
              <a:srgbClr val="F7941E"/>
            </a:solidFill>
          </a:ln>
        </p:spPr>
      </p:pic>
    </p:spTree>
    <p:custDataLst>
      <p:tags r:id="rId1"/>
    </p:custDataLst>
    <p:extLst>
      <p:ext uri="{BB962C8B-B14F-4D97-AF65-F5344CB8AC3E}">
        <p14:creationId xmlns:p14="http://schemas.microsoft.com/office/powerpoint/2010/main" val="7345868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Pets in the Child Care Setting</a:t>
            </a:r>
            <a:endParaRPr lang="en-US" dirty="0"/>
          </a:p>
        </p:txBody>
      </p:sp>
      <p:sp>
        <p:nvSpPr>
          <p:cNvPr id="3" name="Content Placeholder 2"/>
          <p:cNvSpPr>
            <a:spLocks noGrp="1"/>
          </p:cNvSpPr>
          <p:nvPr>
            <p:ph idx="1"/>
          </p:nvPr>
        </p:nvSpPr>
        <p:spPr>
          <a:xfrm>
            <a:off x="609600" y="1417638"/>
            <a:ext cx="10972800" cy="4525963"/>
          </a:xfrm>
        </p:spPr>
        <p:txBody>
          <a:bodyPr>
            <a:normAutofit/>
          </a:bodyPr>
          <a:lstStyle/>
          <a:p>
            <a:r>
              <a:rPr lang="en-US" sz="2800" dirty="0">
                <a:latin typeface="+mj-lt"/>
              </a:rPr>
              <a:t>Pets should be in good health and friendly toward children.</a:t>
            </a:r>
          </a:p>
          <a:p>
            <a:r>
              <a:rPr lang="en-US" sz="2800" dirty="0">
                <a:latin typeface="+mj-lt"/>
              </a:rPr>
              <a:t>Dogs and cats should be immunized and on flea, tick, and worm control programs.</a:t>
            </a:r>
          </a:p>
          <a:p>
            <a:r>
              <a:rPr lang="en-US" sz="2800" dirty="0">
                <a:latin typeface="+mj-lt"/>
              </a:rPr>
              <a:t>Keep pet cages clean; keep pet waste out of children’s reach.</a:t>
            </a:r>
          </a:p>
          <a:p>
            <a:r>
              <a:rPr lang="en-US" sz="2800" dirty="0">
                <a:latin typeface="+mj-lt"/>
              </a:rPr>
              <a:t>Directly supervise children playing with pets.</a:t>
            </a:r>
          </a:p>
          <a:p>
            <a:r>
              <a:rPr lang="en-US" sz="2800" dirty="0">
                <a:latin typeface="+mj-lt"/>
              </a:rPr>
              <a:t>If you have a pet, let parents know before they enroll. (Some children have allergies.)</a:t>
            </a:r>
          </a:p>
          <a:p>
            <a:r>
              <a:rPr lang="en-US" sz="2800" dirty="0">
                <a:latin typeface="+mj-lt"/>
              </a:rPr>
              <a:t>Wash your hands (and children's hands) after handling pets or pet items.</a:t>
            </a:r>
          </a:p>
        </p:txBody>
      </p:sp>
    </p:spTree>
    <p:custDataLst>
      <p:tags r:id="rId1"/>
    </p:custDataLst>
    <p:extLst>
      <p:ext uri="{BB962C8B-B14F-4D97-AF65-F5344CB8AC3E}">
        <p14:creationId xmlns:p14="http://schemas.microsoft.com/office/powerpoint/2010/main" val="294963567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263192"/>
          </a:xfrm>
          <a:solidFill>
            <a:srgbClr val="D90F81"/>
          </a:solidFill>
        </p:spPr>
        <p:txBody>
          <a:bodyPr>
            <a:normAutofit fontScale="90000"/>
          </a:bodyPr>
          <a:lstStyle/>
          <a:p>
            <a:br>
              <a:rPr lang="en-US" sz="4000" dirty="0">
                <a:solidFill>
                  <a:srgbClr val="8DC67D"/>
                </a:solidFill>
              </a:rPr>
            </a:br>
            <a:r>
              <a:rPr lang="en-US" sz="4000" dirty="0">
                <a:solidFill>
                  <a:srgbClr val="8DC67D"/>
                </a:solidFill>
              </a:rPr>
              <a:t>Reptiles and Exotic Pets</a:t>
            </a:r>
            <a:br>
              <a:rPr lang="en-US" dirty="0"/>
            </a:br>
            <a:endParaRPr lang="en-US" dirty="0"/>
          </a:p>
        </p:txBody>
      </p:sp>
      <p:sp>
        <p:nvSpPr>
          <p:cNvPr id="3" name="Content Placeholder 2"/>
          <p:cNvSpPr>
            <a:spLocks noGrp="1"/>
          </p:cNvSpPr>
          <p:nvPr>
            <p:ph idx="1"/>
          </p:nvPr>
        </p:nvSpPr>
        <p:spPr/>
        <p:txBody>
          <a:bodyPr>
            <a:normAutofit/>
          </a:bodyPr>
          <a:lstStyle/>
          <a:p>
            <a:r>
              <a:rPr lang="en-US" sz="2800" dirty="0">
                <a:latin typeface="+mj-lt"/>
              </a:rPr>
              <a:t>Reptiles, turtles and iguanas carry salmonella and are not appropriate for child care settings.</a:t>
            </a:r>
          </a:p>
          <a:p>
            <a:r>
              <a:rPr lang="en-US" sz="2800" dirty="0">
                <a:latin typeface="+mj-lt"/>
              </a:rPr>
              <a:t>Venomous or aggressive snakes, spiders, or tropical fish are a safety risk in child care settings.</a:t>
            </a:r>
          </a:p>
          <a:p>
            <a:pPr marL="0" indent="0">
              <a:buNone/>
            </a:pPr>
            <a:endParaRPr lang="en-US" sz="2800" dirty="0">
              <a:latin typeface="+mj-lt"/>
            </a:endParaRPr>
          </a:p>
          <a:p>
            <a:pPr marL="0" indent="0">
              <a:buNone/>
            </a:pPr>
            <a:r>
              <a:rPr lang="en-US" sz="2800" dirty="0">
                <a:latin typeface="+mj-lt"/>
              </a:rPr>
              <a:t>*Check with a veterinarian if you are unsure whether a pet is safe to have around children.</a:t>
            </a:r>
          </a:p>
        </p:txBody>
      </p:sp>
    </p:spTree>
    <p:custDataLst>
      <p:tags r:id="rId1"/>
    </p:custDataLst>
    <p:extLst>
      <p:ext uri="{BB962C8B-B14F-4D97-AF65-F5344CB8AC3E}">
        <p14:creationId xmlns:p14="http://schemas.microsoft.com/office/powerpoint/2010/main" val="101468474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Pests</a:t>
            </a:r>
          </a:p>
        </p:txBody>
      </p:sp>
      <p:sp>
        <p:nvSpPr>
          <p:cNvPr id="3" name="Content Placeholder 2"/>
          <p:cNvSpPr>
            <a:spLocks noGrp="1"/>
          </p:cNvSpPr>
          <p:nvPr>
            <p:ph idx="1"/>
          </p:nvPr>
        </p:nvSpPr>
        <p:spPr>
          <a:xfrm>
            <a:off x="758972" y="1366022"/>
            <a:ext cx="10972799" cy="4406127"/>
          </a:xfrm>
        </p:spPr>
        <p:txBody>
          <a:bodyPr>
            <a:normAutofit lnSpcReduction="10000"/>
          </a:bodyPr>
          <a:lstStyle/>
          <a:p>
            <a:pPr marL="0" indent="0">
              <a:buNone/>
            </a:pPr>
            <a:r>
              <a:rPr lang="en-US" dirty="0">
                <a:latin typeface="Arial" panose="020B0604020202020204" pitchFamily="34" charset="0"/>
                <a:cs typeface="Arial" panose="020B0604020202020204" pitchFamily="34" charset="0"/>
              </a:rPr>
              <a:t>Examples of health problems pests can cause:</a:t>
            </a:r>
          </a:p>
          <a:p>
            <a:r>
              <a:rPr lang="en-US" dirty="0">
                <a:latin typeface="Arial" panose="020B0604020202020204" pitchFamily="34" charset="0"/>
                <a:cs typeface="Arial" panose="020B0604020202020204" pitchFamily="34" charset="0"/>
              </a:rPr>
              <a:t>Flies can spread germs,</a:t>
            </a:r>
          </a:p>
          <a:p>
            <a:r>
              <a:rPr lang="en-US" dirty="0">
                <a:latin typeface="Arial" panose="020B0604020202020204" pitchFamily="34" charset="0"/>
                <a:cs typeface="Arial" panose="020B0604020202020204" pitchFamily="34" charset="0"/>
              </a:rPr>
              <a:t>Mosquito stings can spread disease,</a:t>
            </a:r>
          </a:p>
          <a:p>
            <a:r>
              <a:rPr lang="en-US" dirty="0">
                <a:latin typeface="Arial" panose="020B0604020202020204" pitchFamily="34" charset="0"/>
                <a:cs typeface="Arial" panose="020B0604020202020204" pitchFamily="34" charset="0"/>
              </a:rPr>
              <a:t>Yellow jacket stings are painful and some people are allergic,</a:t>
            </a:r>
          </a:p>
          <a:p>
            <a:r>
              <a:rPr lang="en-US" dirty="0">
                <a:latin typeface="Arial" panose="020B0604020202020204" pitchFamily="34" charset="0"/>
                <a:cs typeface="Arial" panose="020B0604020202020204" pitchFamily="34" charset="0"/>
              </a:rPr>
              <a:t>Spider bites are painful and can be harmful,</a:t>
            </a:r>
          </a:p>
          <a:p>
            <a:r>
              <a:rPr lang="en-US" dirty="0">
                <a:latin typeface="Arial" panose="020B0604020202020204" pitchFamily="34" charset="0"/>
                <a:cs typeface="Arial" panose="020B0604020202020204" pitchFamily="34" charset="0"/>
              </a:rPr>
              <a:t>Mice and rats can spread disease,</a:t>
            </a:r>
          </a:p>
          <a:p>
            <a:r>
              <a:rPr lang="en-US" dirty="0">
                <a:latin typeface="Arial" panose="020B0604020202020204" pitchFamily="34" charset="0"/>
                <a:cs typeface="Arial" panose="020B0604020202020204" pitchFamily="34" charset="0"/>
              </a:rPr>
              <a:t>Cockroaches can trigger asthma attacks.</a:t>
            </a:r>
          </a:p>
        </p:txBody>
      </p:sp>
      <p:pic>
        <p:nvPicPr>
          <p:cNvPr id="8194" name="Picture 2"/>
          <p:cNvPicPr>
            <a:picLocks noChangeAspect="1" noChangeArrowheads="1"/>
          </p:cNvPicPr>
          <p:nvPr/>
        </p:nvPicPr>
        <p:blipFill rotWithShape="1">
          <a:blip r:embed="rId4"/>
          <a:srcRect l="15485" t="26755" r="20162" b="19182"/>
          <a:stretch/>
        </p:blipFill>
        <p:spPr bwMode="auto">
          <a:xfrm>
            <a:off x="8572500" y="4484709"/>
            <a:ext cx="3619500" cy="20145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279426569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Integrated Pest Management (IPM)</a:t>
            </a:r>
          </a:p>
        </p:txBody>
      </p:sp>
      <p:sp>
        <p:nvSpPr>
          <p:cNvPr id="3" name="Content Placeholder 2"/>
          <p:cNvSpPr>
            <a:spLocks noGrp="1"/>
          </p:cNvSpPr>
          <p:nvPr>
            <p:ph idx="1"/>
          </p:nvPr>
        </p:nvSpPr>
        <p:spPr/>
        <p:txBody>
          <a:bodyPr>
            <a:normAutofit/>
          </a:bodyPr>
          <a:lstStyle/>
          <a:p>
            <a:r>
              <a:rPr lang="en-US" sz="2800" dirty="0">
                <a:latin typeface="Arial" panose="020B0604020202020204" pitchFamily="34" charset="0"/>
                <a:cs typeface="Arial" panose="020B0604020202020204" pitchFamily="34" charset="0"/>
              </a:rPr>
              <a:t>IPM is a pest control approach that minimizes the use of pesticides-there are many ways to control pests without using harmful chemicals.</a:t>
            </a:r>
          </a:p>
          <a:p>
            <a:r>
              <a:rPr lang="en-US" sz="2800" dirty="0">
                <a:latin typeface="Arial" panose="020B0604020202020204" pitchFamily="34" charset="0"/>
                <a:cs typeface="Arial" panose="020B0604020202020204" pitchFamily="34" charset="0"/>
              </a:rPr>
              <a:t>IPM provides a least toxic alternative to spraying pesticides.</a:t>
            </a:r>
          </a:p>
          <a:p>
            <a:r>
              <a:rPr lang="en-US" sz="2800" dirty="0">
                <a:latin typeface="Arial" panose="020B0604020202020204" pitchFamily="34" charset="0"/>
                <a:cs typeface="Arial" panose="020B0604020202020204" pitchFamily="34" charset="0"/>
              </a:rPr>
              <a:t>With IPM, pesticides are only used as a last resort.</a:t>
            </a:r>
          </a:p>
          <a:p>
            <a:r>
              <a:rPr lang="en-US" sz="2800" dirty="0">
                <a:latin typeface="Arial" panose="020B0604020202020204" pitchFamily="34" charset="0"/>
                <a:cs typeface="Arial" panose="020B0604020202020204" pitchFamily="34" charset="0"/>
              </a:rPr>
              <a:t>IPM training for child care providers is available for free on the DPR website: </a:t>
            </a:r>
            <a:r>
              <a:rPr lang="en-US" sz="2800" dirty="0">
                <a:latin typeface="Arial" panose="020B0604020202020204" pitchFamily="34" charset="0"/>
                <a:cs typeface="Arial" panose="020B0604020202020204" pitchFamily="34" charset="0"/>
                <a:hlinkClick r:id="rId4"/>
              </a:rPr>
              <a:t>https://apps.cdpr.ca.gov/schoolipm/</a:t>
            </a:r>
            <a:endParaRPr lang="en-US" sz="2800" dirty="0">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278757618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446318" y="1"/>
            <a:ext cx="5299363" cy="6858000"/>
          </a:xfrm>
          <a:ln>
            <a:solidFill>
              <a:srgbClr val="00B050"/>
            </a:solidFill>
          </a:ln>
        </p:spPr>
      </p:pic>
    </p:spTree>
    <p:extLst>
      <p:ext uri="{BB962C8B-B14F-4D97-AF65-F5344CB8AC3E}">
        <p14:creationId xmlns:p14="http://schemas.microsoft.com/office/powerpoint/2010/main" val="217911807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417638"/>
          </a:xfrm>
          <a:blipFill>
            <a:blip r:embed="rId4"/>
            <a:tile tx="0" ty="0" sx="100000" sy="100000" flip="none" algn="tl"/>
          </a:blipFill>
        </p:spPr>
        <p:txBody>
          <a:bodyPr>
            <a:normAutofit fontScale="90000"/>
          </a:bodyPr>
          <a:lstStyle/>
          <a:p>
            <a:r>
              <a:rPr lang="en-US" dirty="0">
                <a:solidFill>
                  <a:schemeClr val="bg1"/>
                </a:solidFill>
              </a:rPr>
              <a:t> </a:t>
            </a:r>
            <a:br>
              <a:rPr lang="en-US" dirty="0">
                <a:solidFill>
                  <a:schemeClr val="bg1"/>
                </a:solidFill>
              </a:rPr>
            </a:br>
            <a:r>
              <a:rPr lang="en-US" dirty="0">
                <a:solidFill>
                  <a:schemeClr val="bg1"/>
                </a:solidFill>
              </a:rPr>
              <a:t>Sand Boxes and Sand Play Areas</a:t>
            </a:r>
            <a:br>
              <a:rPr lang="en-US" dirty="0"/>
            </a:br>
            <a:endParaRPr lang="en-US" dirty="0"/>
          </a:p>
        </p:txBody>
      </p:sp>
      <p:sp>
        <p:nvSpPr>
          <p:cNvPr id="4" name="Content Placeholder 3"/>
          <p:cNvSpPr>
            <a:spLocks noGrp="1"/>
          </p:cNvSpPr>
          <p:nvPr>
            <p:ph sz="half" idx="1"/>
          </p:nvPr>
        </p:nvSpPr>
        <p:spPr/>
        <p:txBody>
          <a:bodyPr>
            <a:noAutofit/>
          </a:bodyPr>
          <a:lstStyle/>
          <a:p>
            <a:r>
              <a:rPr lang="en-US" sz="2000" dirty="0">
                <a:latin typeface="+mj-lt"/>
              </a:rPr>
              <a:t>Place sandboxes away from prevailing winds or provide windbreaks using bushes, trees, or fences.</a:t>
            </a:r>
          </a:p>
          <a:p>
            <a:r>
              <a:rPr lang="en-US" sz="2000" dirty="0">
                <a:latin typeface="+mj-lt"/>
              </a:rPr>
              <a:t>Separate the sandbox from other play equipment such as slides or swings.</a:t>
            </a:r>
          </a:p>
          <a:p>
            <a:r>
              <a:rPr lang="en-US" sz="2000" dirty="0">
                <a:latin typeface="+mj-lt"/>
              </a:rPr>
              <a:t>Make sure the sandbox has adequate drainage so water does not puddle or pool.</a:t>
            </a:r>
          </a:p>
          <a:p>
            <a:r>
              <a:rPr lang="en-US" sz="2000" dirty="0">
                <a:latin typeface="+mj-lt"/>
              </a:rPr>
              <a:t>Use smooth-surfaced, fine pea gravel or washed sand that is labeled for sandbox use.  </a:t>
            </a:r>
          </a:p>
          <a:p>
            <a:r>
              <a:rPr lang="en-US" sz="2000" dirty="0">
                <a:latin typeface="+mj-lt"/>
              </a:rPr>
              <a:t>Keep surrounding pavement free of sand.  Sweep pavement regularly to reduce the risk of sliding and slipping.</a:t>
            </a:r>
          </a:p>
        </p:txBody>
      </p:sp>
      <p:sp>
        <p:nvSpPr>
          <p:cNvPr id="5" name="Content Placeholder 4"/>
          <p:cNvSpPr>
            <a:spLocks noGrp="1"/>
          </p:cNvSpPr>
          <p:nvPr>
            <p:ph sz="half" idx="2"/>
          </p:nvPr>
        </p:nvSpPr>
        <p:spPr/>
        <p:txBody>
          <a:bodyPr>
            <a:noAutofit/>
          </a:bodyPr>
          <a:lstStyle/>
          <a:p>
            <a:pPr lvl="0"/>
            <a:r>
              <a:rPr lang="en-US" sz="2000" dirty="0">
                <a:latin typeface="+mj-lt"/>
              </a:rPr>
              <a:t>Make sure sand play area is free of pests, sharp objects, and feces from cats or other animals.</a:t>
            </a:r>
          </a:p>
          <a:p>
            <a:pPr lvl="0"/>
            <a:r>
              <a:rPr lang="en-US" sz="2000" dirty="0">
                <a:latin typeface="+mj-lt"/>
              </a:rPr>
              <a:t>Do not use chemicals to disinfect sand in the sandbox. Instead, remove the soiled sand.</a:t>
            </a:r>
          </a:p>
          <a:p>
            <a:pPr lvl="0"/>
            <a:r>
              <a:rPr lang="en-US" sz="2000" dirty="0">
                <a:latin typeface="+mj-lt"/>
              </a:rPr>
              <a:t>Replace sand as often as necessary to keep the sand clean. </a:t>
            </a:r>
          </a:p>
          <a:p>
            <a:pPr lvl="0"/>
            <a:r>
              <a:rPr lang="en-US" sz="2000" dirty="0">
                <a:latin typeface="+mj-lt"/>
              </a:rPr>
              <a:t>Keep the sand play area clear of food, garbage, and standing water. </a:t>
            </a:r>
          </a:p>
          <a:p>
            <a:pPr lvl="0"/>
            <a:r>
              <a:rPr lang="en-US" sz="2000" dirty="0">
                <a:latin typeface="+mj-lt"/>
              </a:rPr>
              <a:t>Keep the sandboxes covered when not in use. </a:t>
            </a:r>
          </a:p>
        </p:txBody>
      </p:sp>
    </p:spTree>
    <p:custDataLst>
      <p:tags r:id="rId1"/>
    </p:custDataLst>
    <p:extLst>
      <p:ext uri="{BB962C8B-B14F-4D97-AF65-F5344CB8AC3E}">
        <p14:creationId xmlns:p14="http://schemas.microsoft.com/office/powerpoint/2010/main" val="383846022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sz="4000" dirty="0"/>
              <a:t>Policies to </a:t>
            </a:r>
            <a:br>
              <a:rPr lang="en-US" sz="4000" dirty="0"/>
            </a:br>
            <a:r>
              <a:rPr lang="en-US" sz="4000" dirty="0"/>
              <a:t>Prevent the Spread of </a:t>
            </a:r>
            <a:br>
              <a:rPr lang="en-US" sz="4000" dirty="0"/>
            </a:br>
            <a:r>
              <a:rPr lang="en-US" sz="4000" dirty="0"/>
              <a:t>Infectious Disease</a:t>
            </a:r>
            <a:br>
              <a:rPr lang="en-US" sz="2400" dirty="0"/>
            </a:br>
            <a:endParaRPr lang="en-US" sz="2400" dirty="0"/>
          </a:p>
        </p:txBody>
      </p:sp>
      <p:sp>
        <p:nvSpPr>
          <p:cNvPr id="4" name="Subtitle 3"/>
          <p:cNvSpPr>
            <a:spLocks noGrp="1"/>
          </p:cNvSpPr>
          <p:nvPr>
            <p:ph type="subTitle" idx="1"/>
          </p:nvPr>
        </p:nvSpPr>
        <p:spPr/>
        <p:txBody>
          <a:bodyPr>
            <a:normAutofit/>
          </a:bodyPr>
          <a:lstStyle/>
          <a:p>
            <a:r>
              <a:rPr lang="en-US" sz="2800" dirty="0">
                <a:latin typeface="+mj-lt"/>
              </a:rPr>
              <a:t>Module I, Section 3</a:t>
            </a:r>
          </a:p>
        </p:txBody>
      </p:sp>
    </p:spTree>
    <p:custDataLst>
      <p:tags r:id="rId1"/>
    </p:custDataLst>
    <p:extLst>
      <p:ext uri="{BB962C8B-B14F-4D97-AF65-F5344CB8AC3E}">
        <p14:creationId xmlns:p14="http://schemas.microsoft.com/office/powerpoint/2010/main" val="276441743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solidFill>
                  <a:srgbClr val="00347D"/>
                </a:solidFill>
              </a:rPr>
              <a:t>Topics for Policies</a:t>
            </a:r>
          </a:p>
        </p:txBody>
      </p:sp>
      <p:sp>
        <p:nvSpPr>
          <p:cNvPr id="3" name="Content Placeholder 2"/>
          <p:cNvSpPr>
            <a:spLocks noGrp="1"/>
          </p:cNvSpPr>
          <p:nvPr>
            <p:ph sz="half" idx="1"/>
          </p:nvPr>
        </p:nvSpPr>
        <p:spPr>
          <a:xfrm>
            <a:off x="609600" y="1389762"/>
            <a:ext cx="5384800" cy="4525963"/>
          </a:xfrm>
        </p:spPr>
        <p:txBody>
          <a:bodyPr>
            <a:normAutofit lnSpcReduction="10000"/>
          </a:bodyPr>
          <a:lstStyle/>
          <a:p>
            <a:r>
              <a:rPr lang="en-US" dirty="0">
                <a:latin typeface="+mj-lt"/>
                <a:cs typeface="Times New Roman" panose="02020603050405020304" pitchFamily="18" charset="0"/>
              </a:rPr>
              <a:t>Health History</a:t>
            </a:r>
          </a:p>
          <a:p>
            <a:r>
              <a:rPr lang="en-US" dirty="0">
                <a:latin typeface="+mj-lt"/>
                <a:cs typeface="Times New Roman" panose="02020603050405020304" pitchFamily="18" charset="0"/>
              </a:rPr>
              <a:t>Emergency Information</a:t>
            </a:r>
          </a:p>
          <a:p>
            <a:r>
              <a:rPr lang="en-US" dirty="0">
                <a:latin typeface="+mj-lt"/>
                <a:cs typeface="Times New Roman" panose="02020603050405020304" pitchFamily="18" charset="0"/>
              </a:rPr>
              <a:t>Immunization (children and staff)</a:t>
            </a:r>
          </a:p>
          <a:p>
            <a:r>
              <a:rPr lang="en-US" dirty="0">
                <a:latin typeface="+mj-lt"/>
                <a:cs typeface="Times New Roman" panose="02020603050405020304" pitchFamily="18" charset="0"/>
              </a:rPr>
              <a:t>Keeping Health Records and Confidentiality</a:t>
            </a:r>
          </a:p>
          <a:p>
            <a:r>
              <a:rPr lang="en-US" dirty="0">
                <a:latin typeface="+mj-lt"/>
                <a:cs typeface="Times New Roman" panose="02020603050405020304" pitchFamily="18" charset="0"/>
              </a:rPr>
              <a:t>Exclusion for Illness Policy in the Child Care Setting</a:t>
            </a:r>
          </a:p>
          <a:p>
            <a:r>
              <a:rPr lang="en-US" dirty="0">
                <a:latin typeface="+mj-lt"/>
                <a:cs typeface="Times New Roman" panose="02020603050405020304" pitchFamily="18" charset="0"/>
              </a:rPr>
              <a:t>Staff Health</a:t>
            </a:r>
          </a:p>
          <a:p>
            <a:r>
              <a:rPr lang="en-US" dirty="0">
                <a:latin typeface="+mj-lt"/>
                <a:cs typeface="Times New Roman" panose="02020603050405020304" pitchFamily="18" charset="0"/>
              </a:rPr>
              <a:t>Pandemic Preparedness</a:t>
            </a:r>
          </a:p>
          <a:p>
            <a:endParaRPr lang="en-US" dirty="0">
              <a:latin typeface="Times New Roman" panose="02020603050405020304" pitchFamily="18" charset="0"/>
              <a:cs typeface="Times New Roman" panose="02020603050405020304" pitchFamily="18" charset="0"/>
            </a:endParaRPr>
          </a:p>
          <a:p>
            <a:pPr marL="0" indent="0">
              <a:buNone/>
            </a:pPr>
            <a:endParaRPr lang="en-US" dirty="0"/>
          </a:p>
        </p:txBody>
      </p:sp>
      <p:sp>
        <p:nvSpPr>
          <p:cNvPr id="4" name="Content Placeholder 3"/>
          <p:cNvSpPr>
            <a:spLocks noGrp="1"/>
          </p:cNvSpPr>
          <p:nvPr>
            <p:ph sz="half" idx="2"/>
          </p:nvPr>
        </p:nvSpPr>
        <p:spPr>
          <a:xfrm>
            <a:off x="6197600" y="1417638"/>
            <a:ext cx="5384800" cy="4525963"/>
          </a:xfrm>
        </p:spPr>
        <p:txBody>
          <a:bodyPr>
            <a:normAutofit lnSpcReduction="10000"/>
          </a:bodyPr>
          <a:lstStyle/>
          <a:p>
            <a:r>
              <a:rPr lang="en-US" dirty="0">
                <a:latin typeface="+mj-lt"/>
                <a:cs typeface="Times New Roman" panose="02020603050405020304" pitchFamily="18" charset="0"/>
              </a:rPr>
              <a:t>Communication about Illness (reporting requirements)</a:t>
            </a:r>
          </a:p>
          <a:p>
            <a:r>
              <a:rPr lang="en-US" dirty="0">
                <a:latin typeface="+mj-lt"/>
                <a:cs typeface="Times New Roman" panose="02020603050405020304" pitchFamily="18" charset="0"/>
              </a:rPr>
              <a:t>Caring for Children with Mild Illness</a:t>
            </a:r>
          </a:p>
          <a:p>
            <a:r>
              <a:rPr lang="en-US" dirty="0">
                <a:latin typeface="+mj-lt"/>
                <a:cs typeface="Times New Roman" panose="02020603050405020304" pitchFamily="18" charset="0"/>
              </a:rPr>
              <a:t>Medication Administration Children with Special Needs</a:t>
            </a:r>
          </a:p>
          <a:p>
            <a:r>
              <a:rPr lang="en-US" dirty="0">
                <a:latin typeface="+mj-lt"/>
                <a:cs typeface="Times New Roman" panose="02020603050405020304" pitchFamily="18" charset="0"/>
              </a:rPr>
              <a:t>Emergency Illness Procedures</a:t>
            </a:r>
          </a:p>
          <a:p>
            <a:r>
              <a:rPr lang="en-US" dirty="0">
                <a:latin typeface="+mj-lt"/>
                <a:cs typeface="Times New Roman" panose="02020603050405020304" pitchFamily="18" charset="0"/>
              </a:rPr>
              <a:t>No Smoking or Use of Alcohol or Illegal Drugs</a:t>
            </a: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33046867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How Do Illnesses Spread?</a:t>
            </a:r>
            <a:endParaRPr lang="en-US" dirty="0"/>
          </a:p>
        </p:txBody>
      </p:sp>
      <p:sp>
        <p:nvSpPr>
          <p:cNvPr id="3" name="Content Placeholder 2"/>
          <p:cNvSpPr>
            <a:spLocks noGrp="1"/>
          </p:cNvSpPr>
          <p:nvPr>
            <p:ph idx="1"/>
          </p:nvPr>
        </p:nvSpPr>
        <p:spPr>
          <a:xfrm>
            <a:off x="609600" y="1419499"/>
            <a:ext cx="10972800" cy="4525963"/>
          </a:xfrm>
        </p:spPr>
        <p:txBody>
          <a:bodyPr/>
          <a:lstStyle/>
          <a:p>
            <a:pPr marL="514290" indent="-514290">
              <a:buFont typeface="+mj-lt"/>
              <a:buAutoNum type="arabicPeriod"/>
            </a:pPr>
            <a:r>
              <a:rPr lang="en-US" sz="2800" dirty="0">
                <a:latin typeface="+mj-lt"/>
                <a:cs typeface="Arial" panose="020B0604020202020204" pitchFamily="34" charset="0"/>
              </a:rPr>
              <a:t>There must be a source of germs. </a:t>
            </a:r>
          </a:p>
          <a:p>
            <a:pPr marL="514290" indent="-514290">
              <a:buFont typeface="+mj-lt"/>
              <a:buAutoNum type="arabicPeriod"/>
            </a:pPr>
            <a:r>
              <a:rPr lang="en-US" sz="2800" dirty="0">
                <a:latin typeface="+mj-lt"/>
                <a:cs typeface="Arial" panose="020B0604020202020204" pitchFamily="34" charset="0"/>
              </a:rPr>
              <a:t>There must be a way for germs to move from one person to another.</a:t>
            </a:r>
          </a:p>
          <a:p>
            <a:pPr marL="514290" indent="-514290">
              <a:buFont typeface="+mj-lt"/>
              <a:buAutoNum type="arabicPeriod"/>
            </a:pPr>
            <a:r>
              <a:rPr lang="en-US" sz="2800" dirty="0">
                <a:latin typeface="+mj-lt"/>
                <a:cs typeface="Arial" panose="020B0604020202020204" pitchFamily="34" charset="0"/>
              </a:rPr>
              <a:t>A host or vulnerable person who is not immune to the germ must come in contact with the germs.</a:t>
            </a:r>
          </a:p>
          <a:p>
            <a:pPr marL="0" indent="0">
              <a:buNone/>
            </a:pPr>
            <a:endParaRPr lang="en-US" dirty="0"/>
          </a:p>
        </p:txBody>
      </p:sp>
      <p:pic>
        <p:nvPicPr>
          <p:cNvPr id="4" name="image3.png">
            <a:extLst>
              <a:ext uri="{FF2B5EF4-FFF2-40B4-BE49-F238E27FC236}">
                <a16:creationId xmlns:a16="http://schemas.microsoft.com/office/drawing/2014/main" id="{F8E87FA8-65CC-4826-A10D-C6EB9DF8CF53}"/>
              </a:ext>
            </a:extLst>
          </p:cNvPr>
          <p:cNvPicPr>
            <a:picLocks/>
          </p:cNvPicPr>
          <p:nvPr/>
        </p:nvPicPr>
        <p:blipFill>
          <a:blip r:embed="rId4" cstate="print"/>
          <a:stretch>
            <a:fillRect/>
          </a:stretch>
        </p:blipFill>
        <p:spPr>
          <a:xfrm>
            <a:off x="2970321" y="4048361"/>
            <a:ext cx="6251358" cy="1702615"/>
          </a:xfrm>
          <a:prstGeom prst="rect">
            <a:avLst/>
          </a:prstGeom>
          <a:blipFill>
            <a:blip r:embed="rId5"/>
            <a:tile tx="0" ty="0" sx="100000" sy="100000" flip="none" algn="tl"/>
          </a:blipFill>
          <a:ln w="76200">
            <a:solidFill>
              <a:srgbClr val="F7941E"/>
            </a:solidFill>
          </a:ln>
        </p:spPr>
      </p:pic>
    </p:spTree>
    <p:custDataLst>
      <p:tags r:id="rId1"/>
    </p:custDataLst>
    <p:extLst>
      <p:ext uri="{BB962C8B-B14F-4D97-AF65-F5344CB8AC3E}">
        <p14:creationId xmlns:p14="http://schemas.microsoft.com/office/powerpoint/2010/main" val="384028704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3600" dirty="0"/>
              <a:t>To develop a policy ask:</a:t>
            </a:r>
          </a:p>
        </p:txBody>
      </p:sp>
      <p:sp>
        <p:nvSpPr>
          <p:cNvPr id="6" name="Content Placeholder 5"/>
          <p:cNvSpPr>
            <a:spLocks noGrp="1"/>
          </p:cNvSpPr>
          <p:nvPr>
            <p:ph sz="half" idx="1"/>
          </p:nvPr>
        </p:nvSpPr>
        <p:spPr/>
        <p:txBody>
          <a:bodyPr>
            <a:normAutofit/>
          </a:bodyPr>
          <a:lstStyle/>
          <a:p>
            <a:r>
              <a:rPr lang="en-US" sz="2800" dirty="0">
                <a:latin typeface="+mj-lt"/>
              </a:rPr>
              <a:t>What will be done?</a:t>
            </a:r>
          </a:p>
          <a:p>
            <a:r>
              <a:rPr lang="en-US" sz="2800" dirty="0">
                <a:latin typeface="+mj-lt"/>
              </a:rPr>
              <a:t>Why will it be done?</a:t>
            </a:r>
          </a:p>
          <a:p>
            <a:r>
              <a:rPr lang="en-US" sz="2800" dirty="0">
                <a:latin typeface="+mj-lt"/>
              </a:rPr>
              <a:t>Who’s responsible?</a:t>
            </a:r>
          </a:p>
          <a:p>
            <a:r>
              <a:rPr lang="en-US" sz="2800" dirty="0">
                <a:latin typeface="+mj-lt"/>
              </a:rPr>
              <a:t>When and how will it be done?</a:t>
            </a:r>
          </a:p>
          <a:p>
            <a:r>
              <a:rPr lang="en-US" sz="2800" dirty="0">
                <a:latin typeface="+mj-lt"/>
              </a:rPr>
              <a:t>How will it be communicated, enforced, and monitored?</a:t>
            </a:r>
          </a:p>
        </p:txBody>
      </p:sp>
      <p:pic>
        <p:nvPicPr>
          <p:cNvPr id="3" name="Picture 2">
            <a:extLst>
              <a:ext uri="{FF2B5EF4-FFF2-40B4-BE49-F238E27FC236}">
                <a16:creationId xmlns:a16="http://schemas.microsoft.com/office/drawing/2014/main" id="{DBD9A680-EEE9-4C4C-9A30-E8778A2A4BCB}"/>
              </a:ext>
            </a:extLst>
          </p:cNvPr>
          <p:cNvPicPr>
            <a:picLocks noChangeAspect="1"/>
          </p:cNvPicPr>
          <p:nvPr/>
        </p:nvPicPr>
        <p:blipFill rotWithShape="1">
          <a:blip r:embed="rId4"/>
          <a:srcRect l="3497"/>
          <a:stretch/>
        </p:blipFill>
        <p:spPr>
          <a:xfrm>
            <a:off x="6197602" y="1600202"/>
            <a:ext cx="5607137" cy="3834824"/>
          </a:xfrm>
          <a:prstGeom prst="rect">
            <a:avLst/>
          </a:prstGeom>
        </p:spPr>
      </p:pic>
    </p:spTree>
    <p:custDataLst>
      <p:tags r:id="rId1"/>
    </p:custDataLst>
    <p:extLst>
      <p:ext uri="{BB962C8B-B14F-4D97-AF65-F5344CB8AC3E}">
        <p14:creationId xmlns:p14="http://schemas.microsoft.com/office/powerpoint/2010/main" val="425032169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Health History and Emergency Information Policy</a:t>
            </a:r>
          </a:p>
        </p:txBody>
      </p:sp>
      <p:sp>
        <p:nvSpPr>
          <p:cNvPr id="3" name="Content Placeholder 2"/>
          <p:cNvSpPr>
            <a:spLocks noGrp="1"/>
          </p:cNvSpPr>
          <p:nvPr>
            <p:ph idx="1"/>
          </p:nvPr>
        </p:nvSpPr>
        <p:spPr/>
        <p:txBody>
          <a:bodyPr>
            <a:normAutofit/>
          </a:bodyPr>
          <a:lstStyle/>
          <a:p>
            <a:r>
              <a:rPr lang="en-US" sz="2800" dirty="0">
                <a:latin typeface="+mj-lt"/>
              </a:rPr>
              <a:t>LIC 700 (Identification and Emergency Information-Child Care Centers)</a:t>
            </a:r>
          </a:p>
          <a:p>
            <a:r>
              <a:rPr lang="en-US" sz="2800" dirty="0">
                <a:latin typeface="+mj-lt"/>
              </a:rPr>
              <a:t>LIC 702 (Child’s Preadmission Health History-Parent Report)</a:t>
            </a:r>
          </a:p>
          <a:p>
            <a:r>
              <a:rPr lang="en-US" sz="2800" dirty="0">
                <a:latin typeface="+mj-lt"/>
              </a:rPr>
              <a:t>LIC 701(Physician’s Report-Child Care Centers)</a:t>
            </a:r>
          </a:p>
          <a:p>
            <a:r>
              <a:rPr lang="en-US" sz="2800" dirty="0">
                <a:latin typeface="+mj-lt"/>
              </a:rPr>
              <a:t>LIC 627 (Consent for Medical Treatment-Child Care Centers or Family Child Care Homes)</a:t>
            </a:r>
          </a:p>
          <a:p>
            <a:r>
              <a:rPr lang="en-US" sz="2800" dirty="0">
                <a:latin typeface="+mj-lt"/>
              </a:rPr>
              <a:t>Child Emergency Information Form (Child Care Disaster Plan)* more detailed</a:t>
            </a:r>
          </a:p>
        </p:txBody>
      </p:sp>
    </p:spTree>
    <p:custDataLst>
      <p:tags r:id="rId1"/>
    </p:custDataLst>
    <p:extLst>
      <p:ext uri="{BB962C8B-B14F-4D97-AF65-F5344CB8AC3E}">
        <p14:creationId xmlns:p14="http://schemas.microsoft.com/office/powerpoint/2010/main" val="84244433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Immunization Policy</a:t>
            </a:r>
          </a:p>
        </p:txBody>
      </p:sp>
      <p:sp>
        <p:nvSpPr>
          <p:cNvPr id="3" name="Content Placeholder 2"/>
          <p:cNvSpPr>
            <a:spLocks noGrp="1"/>
          </p:cNvSpPr>
          <p:nvPr>
            <p:ph idx="1"/>
          </p:nvPr>
        </p:nvSpPr>
        <p:spPr/>
        <p:txBody>
          <a:bodyPr>
            <a:normAutofit fontScale="92500" lnSpcReduction="20000"/>
          </a:bodyPr>
          <a:lstStyle/>
          <a:p>
            <a:r>
              <a:rPr lang="en-US" sz="3000" dirty="0">
                <a:solidFill>
                  <a:srgbClr val="0072BC"/>
                </a:solidFill>
                <a:latin typeface="Arial" panose="020B0604020202020204" pitchFamily="34" charset="0"/>
                <a:cs typeface="Arial" panose="020B0604020202020204" pitchFamily="34" charset="0"/>
              </a:rPr>
              <a:t>The law requires written proof of each child’s up-to-date immunizations</a:t>
            </a:r>
            <a:r>
              <a:rPr lang="en-US" sz="3000" dirty="0">
                <a:latin typeface="Arial" panose="020B0604020202020204" pitchFamily="34" charset="0"/>
                <a:cs typeface="Arial" panose="020B0604020202020204" pitchFamily="34" charset="0"/>
              </a:rPr>
              <a:t>.</a:t>
            </a:r>
          </a:p>
          <a:p>
            <a:r>
              <a:rPr lang="en-US" sz="3000" dirty="0">
                <a:latin typeface="Arial" panose="020B0604020202020204" pitchFamily="34" charset="0"/>
                <a:cs typeface="Arial" panose="020B0604020202020204" pitchFamily="34" charset="0"/>
              </a:rPr>
              <a:t>Parents must submit their child’s Immunization Record prior to enrollment.</a:t>
            </a:r>
          </a:p>
          <a:p>
            <a:r>
              <a:rPr lang="en-US" sz="3000" dirty="0">
                <a:latin typeface="Arial" panose="020B0604020202020204" pitchFamily="34" charset="0"/>
                <a:cs typeface="Arial" panose="020B0604020202020204" pitchFamily="34" charset="0"/>
              </a:rPr>
              <a:t>Licensed Child Care Programs are required to copy the information onto the California School Immunization Card (“</a:t>
            </a:r>
            <a:r>
              <a:rPr lang="en-US" sz="3000" dirty="0">
                <a:solidFill>
                  <a:srgbClr val="0072BC"/>
                </a:solidFill>
                <a:latin typeface="Arial" panose="020B0604020202020204" pitchFamily="34" charset="0"/>
                <a:cs typeface="Arial" panose="020B0604020202020204" pitchFamily="34" charset="0"/>
              </a:rPr>
              <a:t>Blue Card</a:t>
            </a:r>
            <a:r>
              <a:rPr lang="en-US" sz="3000" dirty="0">
                <a:latin typeface="Arial" panose="020B0604020202020204" pitchFamily="34" charset="0"/>
                <a:cs typeface="Arial" panose="020B0604020202020204" pitchFamily="34" charset="0"/>
              </a:rPr>
              <a:t>”)</a:t>
            </a:r>
          </a:p>
          <a:p>
            <a:r>
              <a:rPr lang="en-US" sz="3000" dirty="0">
                <a:latin typeface="Arial" panose="020B0604020202020204" pitchFamily="34" charset="0"/>
                <a:cs typeface="Arial" panose="020B0604020202020204" pitchFamily="34" charset="0"/>
              </a:rPr>
              <a:t>Every fall, you must submit an </a:t>
            </a:r>
            <a:r>
              <a:rPr lang="en-US" sz="3000" dirty="0">
                <a:solidFill>
                  <a:srgbClr val="0072BC"/>
                </a:solidFill>
                <a:latin typeface="Arial" panose="020B0604020202020204" pitchFamily="34" charset="0"/>
                <a:cs typeface="Arial" panose="020B0604020202020204" pitchFamily="34" charset="0"/>
              </a:rPr>
              <a:t>Immunization Assessment</a:t>
            </a:r>
            <a:r>
              <a:rPr lang="en-US" sz="3000" dirty="0">
                <a:latin typeface="Arial" panose="020B0604020202020204" pitchFamily="34" charset="0"/>
                <a:cs typeface="Arial" panose="020B0604020202020204" pitchFamily="34" charset="0"/>
              </a:rPr>
              <a:t> Report to your Local Health Department </a:t>
            </a:r>
          </a:p>
          <a:p>
            <a:r>
              <a:rPr lang="en-US" sz="3000" dirty="0">
                <a:latin typeface="Arial" panose="020B0604020202020204" pitchFamily="34" charset="0"/>
                <a:cs typeface="Arial" panose="020B0604020202020204" pitchFamily="34" charset="0"/>
              </a:rPr>
              <a:t>Blue Cards, helpful tools, and assistance are available from your Local Health Department</a:t>
            </a:r>
            <a:r>
              <a:rPr lang="en-US" dirty="0"/>
              <a:t>.</a:t>
            </a:r>
          </a:p>
        </p:txBody>
      </p:sp>
    </p:spTree>
    <p:custDataLst>
      <p:tags r:id="rId1"/>
    </p:custDataLst>
    <p:extLst>
      <p:ext uri="{BB962C8B-B14F-4D97-AF65-F5344CB8AC3E}">
        <p14:creationId xmlns:p14="http://schemas.microsoft.com/office/powerpoint/2010/main" val="113128985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srcRect/>
          <a:stretch/>
        </p:blipFill>
        <p:spPr>
          <a:xfrm>
            <a:off x="1659338" y="670"/>
            <a:ext cx="8873325" cy="6856660"/>
          </a:xfrm>
          <a:prstGeom prst="rect">
            <a:avLst/>
          </a:prstGeom>
          <a:ln>
            <a:solidFill>
              <a:schemeClr val="tx1"/>
            </a:solidFill>
          </a:ln>
        </p:spPr>
      </p:pic>
    </p:spTree>
    <p:custDataLst>
      <p:tags r:id="rId1"/>
    </p:custDataLst>
    <p:extLst>
      <p:ext uri="{BB962C8B-B14F-4D97-AF65-F5344CB8AC3E}">
        <p14:creationId xmlns:p14="http://schemas.microsoft.com/office/powerpoint/2010/main" val="146447790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rcRect/>
          <a:stretch/>
        </p:blipFill>
        <p:spPr>
          <a:xfrm>
            <a:off x="3435928" y="66503"/>
            <a:ext cx="4819303" cy="6236746"/>
          </a:xfrm>
          <a:prstGeom prst="rect">
            <a:avLst/>
          </a:prstGeom>
          <a:ln>
            <a:solidFill>
              <a:srgbClr val="00347D"/>
            </a:solidFill>
          </a:ln>
        </p:spPr>
      </p:pic>
    </p:spTree>
    <p:extLst>
      <p:ext uri="{BB962C8B-B14F-4D97-AF65-F5344CB8AC3E}">
        <p14:creationId xmlns:p14="http://schemas.microsoft.com/office/powerpoint/2010/main" val="363528924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67713" y="470779"/>
            <a:ext cx="7546848" cy="5831655"/>
          </a:xfrm>
          <a:prstGeom prst="rect">
            <a:avLst/>
          </a:prstGeom>
        </p:spPr>
      </p:pic>
    </p:spTree>
    <p:custDataLst>
      <p:tags r:id="rId1"/>
    </p:custDataLst>
    <p:extLst>
      <p:ext uri="{BB962C8B-B14F-4D97-AF65-F5344CB8AC3E}">
        <p14:creationId xmlns:p14="http://schemas.microsoft.com/office/powerpoint/2010/main" val="239185576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31011D0-C70B-47E7-A991-B6C8F5FD4486}"/>
              </a:ext>
            </a:extLst>
          </p:cNvPr>
          <p:cNvSpPr txBox="1"/>
          <p:nvPr/>
        </p:nvSpPr>
        <p:spPr>
          <a:xfrm>
            <a:off x="707010" y="1417639"/>
            <a:ext cx="10875390" cy="4423006"/>
          </a:xfrm>
          <a:prstGeom prst="rect">
            <a:avLst/>
          </a:prstGeom>
          <a:noFill/>
        </p:spPr>
        <p:txBody>
          <a:bodyPr wrap="square">
            <a:spAutoFit/>
          </a:bodyPr>
          <a:lstStyle/>
          <a:p>
            <a:pPr marL="457200" marR="982345" indent="-457200">
              <a:lnSpc>
                <a:spcPct val="88000"/>
              </a:lnSpc>
              <a:spcBef>
                <a:spcPts val="610"/>
              </a:spcBef>
              <a:spcAft>
                <a:spcPts val="800"/>
              </a:spcAft>
              <a:buFont typeface="Arial" panose="020B0604020202020204" pitchFamily="34" charset="0"/>
              <a:buChar char="•"/>
            </a:pPr>
            <a:r>
              <a:rPr lang="en-US" sz="2800" dirty="0">
                <a:effectLst/>
                <a:latin typeface="+mj-lt"/>
                <a:ea typeface="Calibri" panose="020F0502020204030204" pitchFamily="34" charset="0"/>
                <a:cs typeface="Times New Roman" panose="02020603050405020304" pitchFamily="18" charset="0"/>
              </a:rPr>
              <a:t>Some children cannot get  vaccinated for medical reasons. </a:t>
            </a:r>
          </a:p>
          <a:p>
            <a:pPr marL="457200" marR="982345" indent="-457200">
              <a:lnSpc>
                <a:spcPct val="88000"/>
              </a:lnSpc>
              <a:spcBef>
                <a:spcPts val="610"/>
              </a:spcBef>
              <a:spcAft>
                <a:spcPts val="800"/>
              </a:spcAft>
              <a:buFont typeface="Arial" panose="020B0604020202020204" pitchFamily="34" charset="0"/>
              <a:buChar char="•"/>
            </a:pPr>
            <a:r>
              <a:rPr lang="en-US" sz="2800" dirty="0">
                <a:effectLst/>
                <a:latin typeface="+mj-lt"/>
                <a:ea typeface="Calibri" panose="020F0502020204030204" pitchFamily="34" charset="0"/>
                <a:cs typeface="Times New Roman" panose="02020603050405020304" pitchFamily="18" charset="0"/>
              </a:rPr>
              <a:t>A child who cannot be vaccinated needs a letter from their doctor stating they have a medical exemption. The doctor will upload the letter to the California Immunization Registry. </a:t>
            </a:r>
          </a:p>
          <a:p>
            <a:pPr marL="457200" marR="982345" indent="-457200">
              <a:lnSpc>
                <a:spcPct val="88000"/>
              </a:lnSpc>
              <a:spcBef>
                <a:spcPts val="610"/>
              </a:spcBef>
              <a:spcAft>
                <a:spcPts val="800"/>
              </a:spcAft>
              <a:buFont typeface="Arial" panose="020B0604020202020204" pitchFamily="34" charset="0"/>
              <a:buChar char="•"/>
            </a:pPr>
            <a:r>
              <a:rPr lang="en-US" sz="2800" dirty="0">
                <a:effectLst/>
                <a:latin typeface="+mj-lt"/>
                <a:ea typeface="Calibri" panose="020F0502020204030204" pitchFamily="34" charset="0"/>
                <a:cs typeface="Times New Roman" panose="02020603050405020304" pitchFamily="18" charset="0"/>
              </a:rPr>
              <a:t>As of January 1, 2021, child care providers must go to the California Immunization Registry to find the doctor’s letter.  </a:t>
            </a:r>
          </a:p>
          <a:p>
            <a:pPr marL="457200" marR="982345" indent="-457200">
              <a:lnSpc>
                <a:spcPct val="88000"/>
              </a:lnSpc>
              <a:spcBef>
                <a:spcPts val="610"/>
              </a:spcBef>
              <a:spcAft>
                <a:spcPts val="800"/>
              </a:spcAft>
              <a:buFont typeface="Arial" panose="020B0604020202020204" pitchFamily="34" charset="0"/>
              <a:buChar char="•"/>
            </a:pPr>
            <a:r>
              <a:rPr lang="en-US" sz="2800" dirty="0">
                <a:effectLst/>
                <a:latin typeface="+mj-lt"/>
                <a:ea typeface="Calibri" panose="020F0502020204030204" pitchFamily="34" charset="0"/>
                <a:cs typeface="Times New Roman" panose="02020603050405020304" pitchFamily="18" charset="0"/>
              </a:rPr>
              <a:t>A temporary medical exemption will expire within a year.  After it expires, the child must either get the vaccine or get a new medical exemption letter.</a:t>
            </a:r>
          </a:p>
        </p:txBody>
      </p:sp>
      <p:sp>
        <p:nvSpPr>
          <p:cNvPr id="4" name="Title 3">
            <a:extLst>
              <a:ext uri="{FF2B5EF4-FFF2-40B4-BE49-F238E27FC236}">
                <a16:creationId xmlns:a16="http://schemas.microsoft.com/office/drawing/2014/main" id="{D26F6E5A-1EFA-4C97-8079-95C738FB4F19}"/>
              </a:ext>
            </a:extLst>
          </p:cNvPr>
          <p:cNvSpPr>
            <a:spLocks noGrp="1"/>
          </p:cNvSpPr>
          <p:nvPr>
            <p:ph type="title"/>
          </p:nvPr>
        </p:nvSpPr>
        <p:spPr/>
        <p:txBody>
          <a:bodyPr>
            <a:normAutofit/>
          </a:bodyPr>
          <a:lstStyle/>
          <a:p>
            <a:r>
              <a:rPr lang="en-US" sz="3600" dirty="0">
                <a:solidFill>
                  <a:srgbClr val="003473"/>
                </a:solidFill>
                <a:effectLst/>
                <a:ea typeface="Calibri" panose="020F0502020204030204" pitchFamily="34" charset="0"/>
                <a:cs typeface="Times New Roman" panose="02020603050405020304" pitchFamily="18" charset="0"/>
              </a:rPr>
              <a:t>Medical Exemptions:</a:t>
            </a:r>
            <a:endParaRPr lang="en-US" sz="3600" dirty="0"/>
          </a:p>
        </p:txBody>
      </p:sp>
    </p:spTree>
    <p:extLst>
      <p:ext uri="{BB962C8B-B14F-4D97-AF65-F5344CB8AC3E}">
        <p14:creationId xmlns:p14="http://schemas.microsoft.com/office/powerpoint/2010/main" val="213686763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solidFill>
                  <a:schemeClr val="tx2"/>
                </a:solidFill>
                <a:latin typeface="Arial" panose="020B0604020202020204" pitchFamily="34" charset="0"/>
                <a:cs typeface="Arial" panose="020B0604020202020204" pitchFamily="34" charset="0"/>
              </a:rPr>
              <a:t>Immunization Resources</a:t>
            </a:r>
          </a:p>
        </p:txBody>
      </p:sp>
      <p:sp>
        <p:nvSpPr>
          <p:cNvPr id="3" name="Content Placeholder 2"/>
          <p:cNvSpPr>
            <a:spLocks noGrp="1"/>
          </p:cNvSpPr>
          <p:nvPr>
            <p:ph idx="1"/>
          </p:nvPr>
        </p:nvSpPr>
        <p:spPr>
          <a:xfrm>
            <a:off x="609600" y="1381676"/>
            <a:ext cx="10972800" cy="4744490"/>
          </a:xfrm>
        </p:spPr>
        <p:txBody>
          <a:bodyPr/>
          <a:lstStyle/>
          <a:p>
            <a:r>
              <a:rPr lang="en-US" sz="2800" dirty="0">
                <a:latin typeface="Arial" panose="020B0604020202020204" pitchFamily="34" charset="0"/>
                <a:cs typeface="Arial" panose="020B0604020202020204" pitchFamily="34" charset="0"/>
                <a:hlinkClick r:id="rId4"/>
              </a:rPr>
              <a:t>                                                    </a:t>
            </a:r>
            <a:r>
              <a:rPr lang="en-US" sz="2400" dirty="0">
                <a:latin typeface="Arial" panose="020B0604020202020204" pitchFamily="34" charset="0"/>
                <a:cs typeface="Arial" panose="020B0604020202020204" pitchFamily="34" charset="0"/>
                <a:hlinkClick r:id="rId5"/>
              </a:rPr>
              <a:t>https://www.cdph.ca.gov/Programs/CID/DCDC/Pages/Immunization/School/shotsforschool.aspx</a:t>
            </a:r>
            <a:r>
              <a:rPr lang="en-US" sz="2400" dirty="0">
                <a:latin typeface="Arial" panose="020B0604020202020204" pitchFamily="34" charset="0"/>
                <a:cs typeface="Arial" panose="020B0604020202020204" pitchFamily="34" charset="0"/>
              </a:rPr>
              <a:t> </a:t>
            </a:r>
            <a:endParaRPr lang="en-US" sz="2400" dirty="0">
              <a:solidFill>
                <a:schemeClr val="tx2"/>
              </a:solidFill>
            </a:endParaRPr>
          </a:p>
          <a:p>
            <a:r>
              <a:rPr lang="en-US" sz="2400" dirty="0">
                <a:solidFill>
                  <a:schemeClr val="tx2"/>
                </a:solidFill>
                <a:latin typeface="Arial" panose="020B0604020202020204" pitchFamily="34" charset="0"/>
                <a:cs typeface="Arial" panose="020B0604020202020204" pitchFamily="34" charset="0"/>
              </a:rPr>
              <a:t>Your local Public Health Department</a:t>
            </a:r>
          </a:p>
          <a:p>
            <a:r>
              <a:rPr lang="en-US" sz="2400" dirty="0">
                <a:solidFill>
                  <a:schemeClr val="tx2"/>
                </a:solidFill>
                <a:latin typeface="Arial" panose="020B0604020202020204" pitchFamily="34" charset="0"/>
                <a:cs typeface="Arial" panose="020B0604020202020204" pitchFamily="34" charset="0"/>
              </a:rPr>
              <a:t>CCHP Immunization Requirements for Child Care Videos</a:t>
            </a:r>
          </a:p>
          <a:p>
            <a:pPr marL="0" indent="0">
              <a:buNone/>
            </a:pPr>
            <a:r>
              <a:rPr lang="en-US" sz="2400" dirty="0">
                <a:latin typeface="Arial" panose="020B0604020202020204" pitchFamily="34" charset="0"/>
                <a:cs typeface="Arial" panose="020B0604020202020204" pitchFamily="34" charset="0"/>
                <a:hlinkClick r:id="rId6"/>
              </a:rPr>
              <a:t>www.youtube.com/playlist?list=PL0P9O6XrDoM0O-YzzC9jlUzjuYdaWRH0N</a:t>
            </a:r>
            <a:r>
              <a:rPr lang="en-US" sz="2400" dirty="0">
                <a:latin typeface="Arial" panose="020B0604020202020204" pitchFamily="34" charset="0"/>
                <a:cs typeface="Arial" panose="020B0604020202020204" pitchFamily="34" charset="0"/>
              </a:rPr>
              <a:t>  </a:t>
            </a:r>
          </a:p>
          <a:p>
            <a:pPr marL="0" indent="0">
              <a:buNone/>
            </a:pPr>
            <a:endParaRPr lang="en-US" dirty="0"/>
          </a:p>
          <a:p>
            <a:endParaRPr lang="en-US" dirty="0"/>
          </a:p>
          <a:p>
            <a:pPr marL="0" indent="0">
              <a:buNone/>
            </a:pPr>
            <a:endParaRPr lang="en-US" dirty="0"/>
          </a:p>
          <a:p>
            <a:pPr marL="0" indent="0">
              <a:buNone/>
            </a:pPr>
            <a:endParaRPr lang="en-US" dirty="0"/>
          </a:p>
          <a:p>
            <a:endParaRPr lang="en-US" dirty="0"/>
          </a:p>
          <a:p>
            <a:endParaRPr lang="en-US" dirty="0"/>
          </a:p>
          <a:p>
            <a:pPr marL="0" indent="0">
              <a:buNone/>
            </a:pPr>
            <a:endParaRPr lang="en-US" dirty="0"/>
          </a:p>
          <a:p>
            <a:endParaRPr lang="en-US" dirty="0"/>
          </a:p>
        </p:txBody>
      </p:sp>
      <p:pic>
        <p:nvPicPr>
          <p:cNvPr id="6" name="Picture 5" descr="ShotsForSchool logo">
            <a:extLst>
              <a:ext uri="{FF2B5EF4-FFF2-40B4-BE49-F238E27FC236}">
                <a16:creationId xmlns:a16="http://schemas.microsoft.com/office/drawing/2014/main" id="{3657F8A5-3A16-4831-BC8E-6CF57FE34719}"/>
              </a:ext>
            </a:extLst>
          </p:cNvPr>
          <p:cNvPicPr/>
          <p:nvPr/>
        </p:nvPicPr>
        <p:blipFill>
          <a:blip r:embed="rId7">
            <a:extLst>
              <a:ext uri="{28A0092B-C50C-407E-A947-70E740481C1C}">
                <a14:useLocalDpi xmlns:a14="http://schemas.microsoft.com/office/drawing/2010/main" val="0"/>
              </a:ext>
            </a:extLst>
          </a:blip>
          <a:srcRect/>
          <a:stretch>
            <a:fillRect/>
          </a:stretch>
        </p:blipFill>
        <p:spPr bwMode="auto">
          <a:xfrm>
            <a:off x="985544" y="1120106"/>
            <a:ext cx="4110564" cy="777318"/>
          </a:xfrm>
          <a:prstGeom prst="rect">
            <a:avLst/>
          </a:prstGeom>
          <a:noFill/>
          <a:ln>
            <a:noFill/>
          </a:ln>
        </p:spPr>
      </p:pic>
      <p:pic>
        <p:nvPicPr>
          <p:cNvPr id="10" name="Picture 9">
            <a:extLst>
              <a:ext uri="{FF2B5EF4-FFF2-40B4-BE49-F238E27FC236}">
                <a16:creationId xmlns:a16="http://schemas.microsoft.com/office/drawing/2014/main" id="{31A371B5-ABDD-4613-A2B6-0F6A9662B1F3}"/>
              </a:ext>
            </a:extLst>
          </p:cNvPr>
          <p:cNvPicPr>
            <a:picLocks noChangeAspect="1"/>
          </p:cNvPicPr>
          <p:nvPr/>
        </p:nvPicPr>
        <p:blipFill>
          <a:blip r:embed="rId8"/>
          <a:stretch>
            <a:fillRect/>
          </a:stretch>
        </p:blipFill>
        <p:spPr>
          <a:xfrm>
            <a:off x="1223420" y="4391946"/>
            <a:ext cx="2883047" cy="1620584"/>
          </a:xfrm>
          <a:prstGeom prst="rect">
            <a:avLst/>
          </a:prstGeom>
        </p:spPr>
      </p:pic>
      <p:pic>
        <p:nvPicPr>
          <p:cNvPr id="11" name="Picture 10">
            <a:extLst>
              <a:ext uri="{FF2B5EF4-FFF2-40B4-BE49-F238E27FC236}">
                <a16:creationId xmlns:a16="http://schemas.microsoft.com/office/drawing/2014/main" id="{E8B3DB8C-A545-4A8B-88BF-4DD125EDE519}"/>
              </a:ext>
            </a:extLst>
          </p:cNvPr>
          <p:cNvPicPr>
            <a:picLocks noChangeAspect="1"/>
          </p:cNvPicPr>
          <p:nvPr/>
        </p:nvPicPr>
        <p:blipFill>
          <a:blip r:embed="rId9"/>
          <a:stretch>
            <a:fillRect/>
          </a:stretch>
        </p:blipFill>
        <p:spPr>
          <a:xfrm>
            <a:off x="4771072" y="4391946"/>
            <a:ext cx="2876324" cy="1607146"/>
          </a:xfrm>
          <a:prstGeom prst="rect">
            <a:avLst/>
          </a:prstGeom>
        </p:spPr>
      </p:pic>
      <p:pic>
        <p:nvPicPr>
          <p:cNvPr id="13" name="Picture 12">
            <a:extLst>
              <a:ext uri="{FF2B5EF4-FFF2-40B4-BE49-F238E27FC236}">
                <a16:creationId xmlns:a16="http://schemas.microsoft.com/office/drawing/2014/main" id="{32DEC519-A47D-4217-81B1-5C83417AEE17}"/>
              </a:ext>
            </a:extLst>
          </p:cNvPr>
          <p:cNvPicPr>
            <a:picLocks noChangeAspect="1"/>
          </p:cNvPicPr>
          <p:nvPr/>
        </p:nvPicPr>
        <p:blipFill>
          <a:blip r:embed="rId10"/>
          <a:stretch>
            <a:fillRect/>
          </a:stretch>
        </p:blipFill>
        <p:spPr>
          <a:xfrm>
            <a:off x="8121392" y="4368880"/>
            <a:ext cx="2847188" cy="1600427"/>
          </a:xfrm>
          <a:prstGeom prst="rect">
            <a:avLst/>
          </a:prstGeom>
        </p:spPr>
      </p:pic>
    </p:spTree>
    <p:custDataLst>
      <p:tags r:id="rId1"/>
    </p:custDataLst>
    <p:extLst>
      <p:ext uri="{BB962C8B-B14F-4D97-AF65-F5344CB8AC3E}">
        <p14:creationId xmlns:p14="http://schemas.microsoft.com/office/powerpoint/2010/main" val="23035445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Keeping Health Records</a:t>
            </a:r>
          </a:p>
        </p:txBody>
      </p:sp>
      <p:sp>
        <p:nvSpPr>
          <p:cNvPr id="3" name="Content Placeholder 2"/>
          <p:cNvSpPr>
            <a:spLocks noGrp="1"/>
          </p:cNvSpPr>
          <p:nvPr>
            <p:ph idx="1"/>
          </p:nvPr>
        </p:nvSpPr>
        <p:spPr/>
        <p:txBody>
          <a:bodyPr/>
          <a:lstStyle/>
          <a:p>
            <a:pPr marL="0" indent="0">
              <a:buNone/>
            </a:pPr>
            <a:r>
              <a:rPr lang="en-US" dirty="0">
                <a:latin typeface="+mj-lt"/>
              </a:rPr>
              <a:t>Keep a file for each child’s health records with:</a:t>
            </a:r>
          </a:p>
          <a:p>
            <a:r>
              <a:rPr lang="en-US" dirty="0">
                <a:latin typeface="+mj-lt"/>
              </a:rPr>
              <a:t>Immunization records, </a:t>
            </a:r>
          </a:p>
          <a:p>
            <a:r>
              <a:rPr lang="en-US" dirty="0">
                <a:latin typeface="+mj-lt"/>
              </a:rPr>
              <a:t>Special health needs and care plans, (for example, asthma or diabetes) </a:t>
            </a:r>
          </a:p>
          <a:p>
            <a:r>
              <a:rPr lang="en-US" dirty="0">
                <a:latin typeface="+mj-lt"/>
              </a:rPr>
              <a:t>Health history</a:t>
            </a:r>
          </a:p>
          <a:p>
            <a:r>
              <a:rPr lang="en-US" dirty="0">
                <a:latin typeface="+mj-lt"/>
              </a:rPr>
              <a:t>Health screening (vision, hearing, lab results, height and weight, developmental, Tb)</a:t>
            </a:r>
          </a:p>
          <a:p>
            <a:pPr marL="0" indent="0">
              <a:buNone/>
            </a:pPr>
            <a:endParaRPr lang="en-US" dirty="0"/>
          </a:p>
        </p:txBody>
      </p:sp>
    </p:spTree>
    <p:custDataLst>
      <p:tags r:id="rId1"/>
    </p:custDataLst>
    <p:extLst>
      <p:ext uri="{BB962C8B-B14F-4D97-AF65-F5344CB8AC3E}">
        <p14:creationId xmlns:p14="http://schemas.microsoft.com/office/powerpoint/2010/main" val="354844816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Confidentiality</a:t>
            </a:r>
          </a:p>
        </p:txBody>
      </p:sp>
      <p:sp>
        <p:nvSpPr>
          <p:cNvPr id="3" name="Content Placeholder 2"/>
          <p:cNvSpPr>
            <a:spLocks noGrp="1"/>
          </p:cNvSpPr>
          <p:nvPr>
            <p:ph idx="1"/>
          </p:nvPr>
        </p:nvSpPr>
        <p:spPr/>
        <p:txBody>
          <a:bodyPr>
            <a:normAutofit lnSpcReduction="10000"/>
          </a:bodyPr>
          <a:lstStyle/>
          <a:p>
            <a:r>
              <a:rPr lang="en-US" dirty="0">
                <a:latin typeface="+mj-lt"/>
              </a:rPr>
              <a:t>Health records are “confidential” to protect the privacy of children and families.</a:t>
            </a:r>
          </a:p>
          <a:p>
            <a:r>
              <a:rPr lang="en-US" dirty="0">
                <a:latin typeface="+mj-lt"/>
              </a:rPr>
              <a:t>If you need to notify families and program staff about a infectious illness so they can watch for symptoms, do not give the name or identify the child with the illness. </a:t>
            </a:r>
          </a:p>
          <a:p>
            <a:r>
              <a:rPr lang="en-US" dirty="0">
                <a:latin typeface="+mj-lt"/>
              </a:rPr>
              <a:t>You may need to share certain information for the child’s safety, for example: if a child has a severe allergy or when reporting known or suspected child abuse to Child Protective Services. </a:t>
            </a:r>
          </a:p>
          <a:p>
            <a:endParaRPr lang="en-US" dirty="0"/>
          </a:p>
        </p:txBody>
      </p:sp>
    </p:spTree>
    <p:custDataLst>
      <p:tags r:id="rId1"/>
    </p:custDataLst>
    <p:extLst>
      <p:ext uri="{BB962C8B-B14F-4D97-AF65-F5344CB8AC3E}">
        <p14:creationId xmlns:p14="http://schemas.microsoft.com/office/powerpoint/2010/main" val="3892050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8C89EB7D-D101-4392-882A-B15D89F0C433}"/>
              </a:ext>
            </a:extLst>
          </p:cNvPr>
          <p:cNvGraphicFramePr/>
          <p:nvPr>
            <p:extLst>
              <p:ext uri="{D42A27DB-BD31-4B8C-83A1-F6EECF244321}">
                <p14:modId xmlns:p14="http://schemas.microsoft.com/office/powerpoint/2010/main" val="1988913542"/>
              </p:ext>
            </p:extLst>
          </p:nvPr>
        </p:nvGraphicFramePr>
        <p:xfrm>
          <a:off x="759382" y="1045239"/>
          <a:ext cx="10779026"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4BF315B8-52E7-45B1-A922-4E65351C15A2}"/>
              </a:ext>
            </a:extLst>
          </p:cNvPr>
          <p:cNvSpPr>
            <a:spLocks noGrp="1"/>
          </p:cNvSpPr>
          <p:nvPr>
            <p:ph type="title"/>
          </p:nvPr>
        </p:nvSpPr>
        <p:spPr/>
        <p:txBody>
          <a:bodyPr>
            <a:normAutofit fontScale="90000"/>
          </a:bodyPr>
          <a:lstStyle/>
          <a:p>
            <a:r>
              <a:rPr lang="en-US" dirty="0"/>
              <a:t>Routes of Transmission: </a:t>
            </a:r>
            <a:br>
              <a:rPr lang="en-US" dirty="0"/>
            </a:br>
            <a:r>
              <a:rPr lang="en-US" sz="4400" dirty="0"/>
              <a:t>Major Ways for Illnesses to Spread</a:t>
            </a:r>
            <a:endParaRPr lang="en-US" dirty="0"/>
          </a:p>
        </p:txBody>
      </p:sp>
    </p:spTree>
    <p:extLst>
      <p:ext uri="{BB962C8B-B14F-4D97-AF65-F5344CB8AC3E}">
        <p14:creationId xmlns:p14="http://schemas.microsoft.com/office/powerpoint/2010/main" val="216091083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Exclusion for Illness Policy</a:t>
            </a:r>
          </a:p>
        </p:txBody>
      </p:sp>
      <p:sp>
        <p:nvSpPr>
          <p:cNvPr id="3" name="Content Placeholder 2"/>
          <p:cNvSpPr>
            <a:spLocks noGrp="1"/>
          </p:cNvSpPr>
          <p:nvPr>
            <p:ph idx="1"/>
          </p:nvPr>
        </p:nvSpPr>
        <p:spPr>
          <a:xfrm>
            <a:off x="609600" y="1445518"/>
            <a:ext cx="7497337" cy="4525963"/>
          </a:xfrm>
        </p:spPr>
        <p:txBody>
          <a:bodyPr/>
          <a:lstStyle/>
          <a:p>
            <a:r>
              <a:rPr lang="en-US" dirty="0">
                <a:latin typeface="+mj-lt"/>
              </a:rPr>
              <a:t>Establish a clear policy for when children cannot attend child care because of illness.</a:t>
            </a:r>
          </a:p>
          <a:p>
            <a:r>
              <a:rPr lang="en-US" dirty="0">
                <a:latin typeface="+mj-lt"/>
              </a:rPr>
              <a:t>Share your written policy with parents.</a:t>
            </a:r>
          </a:p>
          <a:p>
            <a:r>
              <a:rPr lang="en-US" dirty="0">
                <a:latin typeface="+mj-lt"/>
              </a:rPr>
              <a:t>Make sure staff understand how to apply and enforce your policy.</a:t>
            </a:r>
          </a:p>
          <a:p>
            <a:r>
              <a:rPr lang="en-US" dirty="0">
                <a:latin typeface="+mj-lt"/>
              </a:rPr>
              <a:t>Enforce your exclusion policy fairly and consistently.</a:t>
            </a:r>
          </a:p>
        </p:txBody>
      </p:sp>
      <p:pic>
        <p:nvPicPr>
          <p:cNvPr id="5" name="Picture 4" descr="A child sitting on a couch with a hand over her forehead&#10;&#10;Description automatically generated">
            <a:extLst>
              <a:ext uri="{FF2B5EF4-FFF2-40B4-BE49-F238E27FC236}">
                <a16:creationId xmlns:a16="http://schemas.microsoft.com/office/drawing/2014/main" id="{D7D3785D-4E1A-5EF5-2EFC-A7577C6016FC}"/>
              </a:ext>
            </a:extLst>
          </p:cNvPr>
          <p:cNvPicPr>
            <a:picLocks noChangeAspect="1"/>
          </p:cNvPicPr>
          <p:nvPr/>
        </p:nvPicPr>
        <p:blipFill rotWithShape="1">
          <a:blip r:embed="rId4"/>
          <a:srcRect l="17148" t="5203" r="9586"/>
          <a:stretch/>
        </p:blipFill>
        <p:spPr>
          <a:xfrm>
            <a:off x="8106937" y="1789418"/>
            <a:ext cx="3709639" cy="3279164"/>
          </a:xfrm>
          <a:prstGeom prst="rect">
            <a:avLst/>
          </a:prstGeom>
        </p:spPr>
      </p:pic>
    </p:spTree>
    <p:custDataLst>
      <p:tags r:id="rId1"/>
    </p:custDataLst>
    <p:extLst>
      <p:ext uri="{BB962C8B-B14F-4D97-AF65-F5344CB8AC3E}">
        <p14:creationId xmlns:p14="http://schemas.microsoft.com/office/powerpoint/2010/main" val="144594408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Reasons for Exclusion</a:t>
            </a:r>
          </a:p>
        </p:txBody>
      </p:sp>
      <p:sp>
        <p:nvSpPr>
          <p:cNvPr id="3" name="Content Placeholder 2"/>
          <p:cNvSpPr>
            <a:spLocks noGrp="1"/>
          </p:cNvSpPr>
          <p:nvPr>
            <p:ph idx="1"/>
          </p:nvPr>
        </p:nvSpPr>
        <p:spPr/>
        <p:txBody>
          <a:bodyPr/>
          <a:lstStyle/>
          <a:p>
            <a:r>
              <a:rPr lang="en-US" dirty="0">
                <a:latin typeface="+mj-lt"/>
              </a:rPr>
              <a:t>The child does not feel well enough to participate in routine activities. (for example, cranky, low energy, fussy, crying)</a:t>
            </a:r>
          </a:p>
          <a:p>
            <a:r>
              <a:rPr lang="en-US" dirty="0">
                <a:latin typeface="+mj-lt"/>
              </a:rPr>
              <a:t>The ill child requires more care than the staff is able to provide without compromising the health and safety of other children.</a:t>
            </a:r>
          </a:p>
          <a:p>
            <a:r>
              <a:rPr lang="en-US" i="1" dirty="0">
                <a:latin typeface="+mj-lt"/>
              </a:rPr>
              <a:t>The illness poses a risk of spreading a harmful disease to others.</a:t>
            </a:r>
          </a:p>
        </p:txBody>
      </p:sp>
    </p:spTree>
    <p:custDataLst>
      <p:tags r:id="rId1"/>
    </p:custDataLst>
    <p:extLst>
      <p:ext uri="{BB962C8B-B14F-4D97-AF65-F5344CB8AC3E}">
        <p14:creationId xmlns:p14="http://schemas.microsoft.com/office/powerpoint/2010/main" val="393013984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Keep a child home if…</a:t>
            </a:r>
          </a:p>
        </p:txBody>
      </p:sp>
      <p:sp>
        <p:nvSpPr>
          <p:cNvPr id="3" name="Content Placeholder 2"/>
          <p:cNvSpPr>
            <a:spLocks noGrp="1"/>
          </p:cNvSpPr>
          <p:nvPr>
            <p:ph idx="1"/>
          </p:nvPr>
        </p:nvSpPr>
        <p:spPr>
          <a:xfrm>
            <a:off x="609600" y="1600202"/>
            <a:ext cx="10972800" cy="3959349"/>
          </a:xfrm>
        </p:spPr>
        <p:txBody>
          <a:bodyPr>
            <a:normAutofit fontScale="85000" lnSpcReduction="10000"/>
          </a:bodyPr>
          <a:lstStyle/>
          <a:p>
            <a:r>
              <a:rPr lang="en-US" dirty="0">
                <a:latin typeface="+mj-lt"/>
              </a:rPr>
              <a:t>Fever along with behavior change or other signs of illness such as sore throat, rash, vomiting, diarrhea, ear ache etc.)</a:t>
            </a:r>
          </a:p>
          <a:p>
            <a:r>
              <a:rPr lang="en-US" dirty="0">
                <a:latin typeface="+mj-lt"/>
              </a:rPr>
              <a:t>Unusual tiredness, uncontrolled cough or wheezing, continuous crying, difficulty breathing, or severe abdominal pain.</a:t>
            </a:r>
          </a:p>
          <a:p>
            <a:r>
              <a:rPr lang="en-US" dirty="0">
                <a:latin typeface="+mj-lt"/>
              </a:rPr>
              <a:t>Diarrhea (runny stool that cannot be contained in a diaper or is causing accidents.)</a:t>
            </a:r>
          </a:p>
          <a:p>
            <a:r>
              <a:rPr lang="en-US" dirty="0">
                <a:latin typeface="+mj-lt"/>
              </a:rPr>
              <a:t>Vomiting (more than two times in the last 24 hours)</a:t>
            </a:r>
          </a:p>
          <a:p>
            <a:r>
              <a:rPr lang="en-US" i="1" dirty="0">
                <a:latin typeface="+mj-lt"/>
              </a:rPr>
              <a:t>As determined by the local health department as a risk for spreading illness during an outbreak, epidemic, or </a:t>
            </a:r>
            <a:r>
              <a:rPr lang="en-US" b="1" i="1" dirty="0">
                <a:latin typeface="+mj-lt"/>
              </a:rPr>
              <a:t>pandemic.</a:t>
            </a:r>
          </a:p>
        </p:txBody>
      </p:sp>
    </p:spTree>
    <p:custDataLst>
      <p:tags r:id="rId1"/>
    </p:custDataLst>
    <p:extLst>
      <p:ext uri="{BB962C8B-B14F-4D97-AF65-F5344CB8AC3E}">
        <p14:creationId xmlns:p14="http://schemas.microsoft.com/office/powerpoint/2010/main" val="147436180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503238"/>
            <a:ext cx="10972800" cy="1143000"/>
          </a:xfrm>
        </p:spPr>
        <p:txBody>
          <a:bodyPr>
            <a:normAutofit fontScale="90000"/>
          </a:bodyPr>
          <a:lstStyle/>
          <a:p>
            <a:r>
              <a:rPr lang="en-US" dirty="0"/>
              <a:t>Keep a child home until evaluated by a health care provider</a:t>
            </a:r>
          </a:p>
        </p:txBody>
      </p:sp>
      <p:sp>
        <p:nvSpPr>
          <p:cNvPr id="3" name="Content Placeholder 2"/>
          <p:cNvSpPr>
            <a:spLocks noGrp="1"/>
          </p:cNvSpPr>
          <p:nvPr>
            <p:ph idx="1"/>
          </p:nvPr>
        </p:nvSpPr>
        <p:spPr>
          <a:xfrm>
            <a:off x="609600" y="2048256"/>
            <a:ext cx="10972800" cy="4077909"/>
          </a:xfrm>
        </p:spPr>
        <p:txBody>
          <a:bodyPr/>
          <a:lstStyle/>
          <a:p>
            <a:r>
              <a:rPr lang="en-US" dirty="0">
                <a:latin typeface="+mj-lt"/>
              </a:rPr>
              <a:t>Strep throat (and for 24 hours after treatment has started)</a:t>
            </a:r>
          </a:p>
          <a:p>
            <a:r>
              <a:rPr lang="en-US" dirty="0">
                <a:latin typeface="+mj-lt"/>
              </a:rPr>
              <a:t>Impetigo (and for 24 hours after treatment has started)</a:t>
            </a:r>
          </a:p>
          <a:p>
            <a:r>
              <a:rPr lang="en-US" dirty="0">
                <a:latin typeface="+mj-lt"/>
              </a:rPr>
              <a:t>Scabies (and for 24 hours after treatment has started)</a:t>
            </a:r>
          </a:p>
          <a:p>
            <a:r>
              <a:rPr lang="en-US" dirty="0">
                <a:latin typeface="+mj-lt"/>
              </a:rPr>
              <a:t>Mouth sores with drooling</a:t>
            </a:r>
          </a:p>
        </p:txBody>
      </p:sp>
    </p:spTree>
    <p:custDataLst>
      <p:tags r:id="rId1"/>
    </p:custDataLst>
    <p:extLst>
      <p:ext uri="{BB962C8B-B14F-4D97-AF65-F5344CB8AC3E}">
        <p14:creationId xmlns:p14="http://schemas.microsoft.com/office/powerpoint/2010/main" val="242708958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Examples of when it’s okay for a child to attend…</a:t>
            </a:r>
          </a:p>
        </p:txBody>
      </p:sp>
      <p:sp>
        <p:nvSpPr>
          <p:cNvPr id="3" name="Content Placeholder 2"/>
          <p:cNvSpPr>
            <a:spLocks noGrp="1"/>
          </p:cNvSpPr>
          <p:nvPr>
            <p:ph idx="1"/>
          </p:nvPr>
        </p:nvSpPr>
        <p:spPr>
          <a:xfrm>
            <a:off x="609600" y="1417638"/>
            <a:ext cx="6731000" cy="4525963"/>
          </a:xfrm>
        </p:spPr>
        <p:txBody>
          <a:bodyPr>
            <a:normAutofit/>
          </a:bodyPr>
          <a:lstStyle/>
          <a:p>
            <a:r>
              <a:rPr lang="en-US" sz="2800" dirty="0">
                <a:latin typeface="+mj-lt"/>
              </a:rPr>
              <a:t>Common colds, runny noses, mild cough</a:t>
            </a:r>
          </a:p>
          <a:p>
            <a:r>
              <a:rPr lang="en-US" sz="2800" dirty="0">
                <a:latin typeface="+mj-lt"/>
              </a:rPr>
              <a:t>Fever if there are no other signs or symptoms</a:t>
            </a:r>
          </a:p>
          <a:p>
            <a:r>
              <a:rPr lang="en-US" sz="2800" dirty="0">
                <a:latin typeface="+mj-lt"/>
              </a:rPr>
              <a:t>Watery eyes with clear watery discharge or pink eye (unless the child meets other exclusion criteria.)</a:t>
            </a:r>
          </a:p>
          <a:p>
            <a:r>
              <a:rPr lang="en-US" sz="2800" dirty="0">
                <a:latin typeface="+mj-lt"/>
              </a:rPr>
              <a:t>Rash without fever or behavior changes</a:t>
            </a:r>
          </a:p>
          <a:p>
            <a:endParaRPr lang="en-US" dirty="0"/>
          </a:p>
          <a:p>
            <a:pPr marL="0" indent="0">
              <a:buNone/>
            </a:pPr>
            <a:endParaRPr lang="en-US" dirty="0"/>
          </a:p>
          <a:p>
            <a:endParaRPr lang="en-US" dirty="0"/>
          </a:p>
          <a:p>
            <a:endParaRPr lang="en-US" dirty="0"/>
          </a:p>
        </p:txBody>
      </p:sp>
      <p:pic>
        <p:nvPicPr>
          <p:cNvPr id="5" name="Picture 4" descr="A child holding flowers in her hand&#10;&#10;Description automatically generated">
            <a:extLst>
              <a:ext uri="{FF2B5EF4-FFF2-40B4-BE49-F238E27FC236}">
                <a16:creationId xmlns:a16="http://schemas.microsoft.com/office/drawing/2014/main" id="{7D625085-D71C-5937-9524-9C8577569E8C}"/>
              </a:ext>
            </a:extLst>
          </p:cNvPr>
          <p:cNvPicPr>
            <a:picLocks noChangeAspect="1"/>
          </p:cNvPicPr>
          <p:nvPr/>
        </p:nvPicPr>
        <p:blipFill rotWithShape="1">
          <a:blip r:embed="rId4"/>
          <a:srcRect l="31346"/>
          <a:stretch/>
        </p:blipFill>
        <p:spPr>
          <a:xfrm>
            <a:off x="7577308" y="1612900"/>
            <a:ext cx="4106691" cy="3987800"/>
          </a:xfrm>
          <a:prstGeom prst="rect">
            <a:avLst/>
          </a:prstGeom>
        </p:spPr>
      </p:pic>
    </p:spTree>
    <p:custDataLst>
      <p:tags r:id="rId1"/>
    </p:custDataLst>
    <p:extLst>
      <p:ext uri="{BB962C8B-B14F-4D97-AF65-F5344CB8AC3E}">
        <p14:creationId xmlns:p14="http://schemas.microsoft.com/office/powerpoint/2010/main" val="38014405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Staff Health</a:t>
            </a:r>
          </a:p>
        </p:txBody>
      </p:sp>
      <p:sp>
        <p:nvSpPr>
          <p:cNvPr id="3" name="Content Placeholder 2"/>
          <p:cNvSpPr>
            <a:spLocks noGrp="1"/>
          </p:cNvSpPr>
          <p:nvPr>
            <p:ph sz="half" idx="1"/>
          </p:nvPr>
        </p:nvSpPr>
        <p:spPr/>
        <p:txBody>
          <a:bodyPr>
            <a:noAutofit/>
          </a:bodyPr>
          <a:lstStyle/>
          <a:p>
            <a:pPr marL="0" indent="0">
              <a:buNone/>
            </a:pPr>
            <a:r>
              <a:rPr lang="en-US" dirty="0">
                <a:latin typeface="+mj-lt"/>
              </a:rPr>
              <a:t>Immunization Requirements</a:t>
            </a:r>
          </a:p>
          <a:p>
            <a:r>
              <a:rPr lang="en-US" dirty="0">
                <a:latin typeface="+mj-lt"/>
              </a:rPr>
              <a:t>Influenza (annual)</a:t>
            </a:r>
          </a:p>
          <a:p>
            <a:r>
              <a:rPr lang="en-US" dirty="0">
                <a:latin typeface="+mj-lt"/>
              </a:rPr>
              <a:t>Pertussis </a:t>
            </a:r>
          </a:p>
          <a:p>
            <a:r>
              <a:rPr lang="en-US" dirty="0">
                <a:latin typeface="+mj-lt"/>
              </a:rPr>
              <a:t>Measles</a:t>
            </a:r>
          </a:p>
          <a:p>
            <a:pPr marL="0" indent="0">
              <a:buNone/>
            </a:pPr>
            <a:endParaRPr lang="en-US" dirty="0">
              <a:solidFill>
                <a:srgbClr val="F7941E"/>
              </a:solidFill>
              <a:latin typeface="+mj-lt"/>
            </a:endParaRPr>
          </a:p>
          <a:p>
            <a:pPr marL="0" indent="0">
              <a:buNone/>
            </a:pPr>
            <a:r>
              <a:rPr lang="en-US" sz="2400" dirty="0">
                <a:solidFill>
                  <a:srgbClr val="F7941E"/>
                </a:solidFill>
                <a:latin typeface="+mj-lt"/>
              </a:rPr>
              <a:t>Your primary health care provider may recommend additional vaccines based on your health and immunization history.</a:t>
            </a:r>
          </a:p>
        </p:txBody>
      </p:sp>
      <p:pic>
        <p:nvPicPr>
          <p:cNvPr id="8" name="Picture 7">
            <a:extLst>
              <a:ext uri="{FF2B5EF4-FFF2-40B4-BE49-F238E27FC236}">
                <a16:creationId xmlns:a16="http://schemas.microsoft.com/office/drawing/2014/main" id="{5BB15386-3BF4-467B-B51C-877D8A1CDA1C}"/>
              </a:ext>
            </a:extLst>
          </p:cNvPr>
          <p:cNvPicPr>
            <a:picLocks noChangeAspect="1"/>
          </p:cNvPicPr>
          <p:nvPr/>
        </p:nvPicPr>
        <p:blipFill>
          <a:blip r:embed="rId4"/>
          <a:stretch>
            <a:fillRect/>
          </a:stretch>
        </p:blipFill>
        <p:spPr>
          <a:xfrm>
            <a:off x="6382621" y="1699761"/>
            <a:ext cx="5477218" cy="3646914"/>
          </a:xfrm>
          <a:prstGeom prst="rect">
            <a:avLst/>
          </a:prstGeom>
        </p:spPr>
      </p:pic>
    </p:spTree>
    <p:custDataLst>
      <p:tags r:id="rId1"/>
    </p:custDataLst>
    <p:extLst>
      <p:ext uri="{BB962C8B-B14F-4D97-AF65-F5344CB8AC3E}">
        <p14:creationId xmlns:p14="http://schemas.microsoft.com/office/powerpoint/2010/main" val="260610616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Staff Health</a:t>
            </a:r>
          </a:p>
        </p:txBody>
      </p:sp>
      <p:sp>
        <p:nvSpPr>
          <p:cNvPr id="3" name="Content Placeholder 2"/>
          <p:cNvSpPr>
            <a:spLocks noGrp="1"/>
          </p:cNvSpPr>
          <p:nvPr>
            <p:ph idx="1"/>
          </p:nvPr>
        </p:nvSpPr>
        <p:spPr>
          <a:xfrm>
            <a:off x="609600" y="1600202"/>
            <a:ext cx="6879336" cy="4525963"/>
          </a:xfrm>
        </p:spPr>
        <p:txBody>
          <a:bodyPr/>
          <a:lstStyle/>
          <a:p>
            <a:pPr marL="0" indent="0">
              <a:buNone/>
            </a:pPr>
            <a:r>
              <a:rPr lang="en-US" dirty="0">
                <a:latin typeface="+mj-lt"/>
              </a:rPr>
              <a:t>Establish policies for: </a:t>
            </a:r>
          </a:p>
          <a:p>
            <a:r>
              <a:rPr lang="en-US" dirty="0">
                <a:latin typeface="+mj-lt"/>
              </a:rPr>
              <a:t>Pre-employment screenings and regular check-ups</a:t>
            </a:r>
          </a:p>
          <a:p>
            <a:r>
              <a:rPr lang="en-US" dirty="0">
                <a:latin typeface="+mj-lt"/>
              </a:rPr>
              <a:t>Exclusion for illness </a:t>
            </a:r>
          </a:p>
          <a:p>
            <a:r>
              <a:rPr lang="en-US" dirty="0">
                <a:latin typeface="+mj-lt"/>
              </a:rPr>
              <a:t>Following Standard Precautions </a:t>
            </a:r>
          </a:p>
          <a:p>
            <a:r>
              <a:rPr lang="en-US" dirty="0">
                <a:latin typeface="+mj-lt"/>
              </a:rPr>
              <a:t>Safe lifting practices</a:t>
            </a:r>
          </a:p>
          <a:p>
            <a:endParaRPr lang="en-US" dirty="0"/>
          </a:p>
          <a:p>
            <a:endParaRPr lang="en-US" dirty="0"/>
          </a:p>
        </p:txBody>
      </p:sp>
      <p:pic>
        <p:nvPicPr>
          <p:cNvPr id="5" name="Picture 4" descr="A person blowing her nose&#10;&#10;Description automatically generated">
            <a:extLst>
              <a:ext uri="{FF2B5EF4-FFF2-40B4-BE49-F238E27FC236}">
                <a16:creationId xmlns:a16="http://schemas.microsoft.com/office/drawing/2014/main" id="{BB4CADAA-053F-957C-36DE-DD56BF0D5C16}"/>
              </a:ext>
            </a:extLst>
          </p:cNvPr>
          <p:cNvPicPr>
            <a:picLocks noChangeAspect="1"/>
          </p:cNvPicPr>
          <p:nvPr/>
        </p:nvPicPr>
        <p:blipFill rotWithShape="1">
          <a:blip r:embed="rId4"/>
          <a:srcRect l="5799" r="8548"/>
          <a:stretch/>
        </p:blipFill>
        <p:spPr>
          <a:xfrm>
            <a:off x="7123176" y="1600202"/>
            <a:ext cx="4840277" cy="3767328"/>
          </a:xfrm>
          <a:prstGeom prst="rect">
            <a:avLst/>
          </a:prstGeom>
        </p:spPr>
      </p:pic>
    </p:spTree>
    <p:custDataLst>
      <p:tags r:id="rId1"/>
    </p:custDataLst>
    <p:extLst>
      <p:ext uri="{BB962C8B-B14F-4D97-AF65-F5344CB8AC3E}">
        <p14:creationId xmlns:p14="http://schemas.microsoft.com/office/powerpoint/2010/main" val="270147531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417638"/>
          </a:xfrm>
          <a:noFill/>
        </p:spPr>
        <p:txBody>
          <a:bodyPr>
            <a:normAutofit/>
          </a:bodyPr>
          <a:lstStyle/>
          <a:p>
            <a:r>
              <a:rPr lang="en-US" sz="3600" dirty="0"/>
              <a:t>Pregnant Child Care Providers</a:t>
            </a:r>
          </a:p>
        </p:txBody>
      </p:sp>
      <p:sp>
        <p:nvSpPr>
          <p:cNvPr id="3" name="Content Placeholder 2"/>
          <p:cNvSpPr>
            <a:spLocks noGrp="1"/>
          </p:cNvSpPr>
          <p:nvPr>
            <p:ph idx="1"/>
          </p:nvPr>
        </p:nvSpPr>
        <p:spPr/>
        <p:txBody>
          <a:bodyPr>
            <a:normAutofit/>
          </a:bodyPr>
          <a:lstStyle/>
          <a:p>
            <a:r>
              <a:rPr lang="en-US" sz="2800" dirty="0">
                <a:latin typeface="+mj-lt"/>
              </a:rPr>
              <a:t>Some childhood infectious illnesses can be harmful to a fetus or newborn (Chickenpox, CMV, Slapped Cheek Fever, Rubella, Influenza).</a:t>
            </a:r>
          </a:p>
          <a:p>
            <a:r>
              <a:rPr lang="en-US" sz="2800" dirty="0">
                <a:latin typeface="+mj-lt"/>
              </a:rPr>
              <a:t>If you are pregnant, get regular pre-natal care. Tell you health care provider about your occupation. </a:t>
            </a:r>
          </a:p>
          <a:p>
            <a:r>
              <a:rPr lang="en-US" sz="2800" dirty="0">
                <a:latin typeface="+mj-lt"/>
              </a:rPr>
              <a:t>Immunization and following Standard Precautions protect pregnant women from getting an infectious illness.</a:t>
            </a:r>
          </a:p>
          <a:p>
            <a:endParaRPr lang="en-US" dirty="0"/>
          </a:p>
          <a:p>
            <a:endParaRPr lang="en-US" dirty="0"/>
          </a:p>
        </p:txBody>
      </p:sp>
    </p:spTree>
    <p:custDataLst>
      <p:tags r:id="rId1"/>
    </p:custDataLst>
    <p:extLst>
      <p:ext uri="{BB962C8B-B14F-4D97-AF65-F5344CB8AC3E}">
        <p14:creationId xmlns:p14="http://schemas.microsoft.com/office/powerpoint/2010/main" val="194976318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Communication About Illness</a:t>
            </a:r>
          </a:p>
        </p:txBody>
      </p:sp>
      <p:sp>
        <p:nvSpPr>
          <p:cNvPr id="3" name="Content Placeholder 2"/>
          <p:cNvSpPr>
            <a:spLocks noGrp="1"/>
          </p:cNvSpPr>
          <p:nvPr>
            <p:ph idx="1"/>
          </p:nvPr>
        </p:nvSpPr>
        <p:spPr/>
        <p:txBody>
          <a:bodyPr/>
          <a:lstStyle/>
          <a:p>
            <a:r>
              <a:rPr lang="en-US" sz="2800" dirty="0">
                <a:latin typeface="Arial" panose="020B0604020202020204" pitchFamily="34" charset="0"/>
                <a:cs typeface="Arial" panose="020B0604020202020204" pitchFamily="34" charset="0"/>
              </a:rPr>
              <a:t>Review all health and safety policies prior to enrolling a child. </a:t>
            </a:r>
          </a:p>
          <a:p>
            <a:pPr lvl="0"/>
            <a:r>
              <a:rPr lang="en-US" sz="2800" dirty="0">
                <a:latin typeface="Arial" panose="020B0604020202020204" pitchFamily="34" charset="0"/>
                <a:cs typeface="Arial" panose="020B0604020202020204" pitchFamily="34" charset="0"/>
              </a:rPr>
              <a:t>Communicate any changes in health and safety policies:</a:t>
            </a:r>
          </a:p>
          <a:p>
            <a:pPr lvl="1"/>
            <a:r>
              <a:rPr lang="en-US" sz="2400" dirty="0">
                <a:latin typeface="Arial" panose="020B0604020202020204" pitchFamily="34" charset="0"/>
                <a:cs typeface="Arial" panose="020B0604020202020204" pitchFamily="34" charset="0"/>
              </a:rPr>
              <a:t>at parent meetings</a:t>
            </a:r>
          </a:p>
          <a:p>
            <a:pPr lvl="1"/>
            <a:r>
              <a:rPr lang="en-US" sz="2400" dirty="0">
                <a:latin typeface="Arial" panose="020B0604020202020204" pitchFamily="34" charset="0"/>
                <a:cs typeface="Arial" panose="020B0604020202020204" pitchFamily="34" charset="0"/>
              </a:rPr>
              <a:t>in your parent handbook</a:t>
            </a:r>
          </a:p>
          <a:p>
            <a:pPr lvl="1"/>
            <a:r>
              <a:rPr lang="en-US" sz="2400" dirty="0">
                <a:latin typeface="Arial" panose="020B0604020202020204" pitchFamily="34" charset="0"/>
                <a:cs typeface="Arial" panose="020B0604020202020204" pitchFamily="34" charset="0"/>
              </a:rPr>
              <a:t>by newsletters, handouts, bulletin board postings</a:t>
            </a:r>
          </a:p>
          <a:p>
            <a:pPr lvl="1"/>
            <a:r>
              <a:rPr lang="en-US" sz="2400" dirty="0">
                <a:latin typeface="Arial" panose="020B0604020202020204" pitchFamily="34" charset="0"/>
                <a:cs typeface="Arial" panose="020B0604020202020204" pitchFamily="34" charset="0"/>
              </a:rPr>
              <a:t>verbally as you greet the parents at the beginning and end of the day.</a:t>
            </a:r>
          </a:p>
          <a:p>
            <a:endParaRPr lang="en-US" dirty="0"/>
          </a:p>
        </p:txBody>
      </p:sp>
    </p:spTree>
    <p:custDataLst>
      <p:tags r:id="rId1"/>
    </p:custDataLst>
    <p:extLst>
      <p:ext uri="{BB962C8B-B14F-4D97-AF65-F5344CB8AC3E}">
        <p14:creationId xmlns:p14="http://schemas.microsoft.com/office/powerpoint/2010/main" val="284018184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lvl="0"/>
            <a:r>
              <a:rPr lang="en-US" sz="3600" dirty="0"/>
              <a:t>Communicating with Health Care Providers</a:t>
            </a:r>
          </a:p>
        </p:txBody>
      </p:sp>
      <p:sp>
        <p:nvSpPr>
          <p:cNvPr id="3" name="Content Placeholder 2"/>
          <p:cNvSpPr>
            <a:spLocks noGrp="1"/>
          </p:cNvSpPr>
          <p:nvPr>
            <p:ph idx="1"/>
          </p:nvPr>
        </p:nvSpPr>
        <p:spPr/>
        <p:txBody>
          <a:bodyPr>
            <a:normAutofit/>
          </a:bodyPr>
          <a:lstStyle/>
          <a:p>
            <a:r>
              <a:rPr lang="en-US" sz="2800" dirty="0">
                <a:latin typeface="Arial" panose="020B0604020202020204" pitchFamily="34" charset="0"/>
                <a:cs typeface="Arial" panose="020B0604020202020204" pitchFamily="34" charset="0"/>
              </a:rPr>
              <a:t>Usually you will communicate with the health care provider </a:t>
            </a:r>
            <a:r>
              <a:rPr lang="en-US" sz="2800" dirty="0">
                <a:solidFill>
                  <a:srgbClr val="0072BC"/>
                </a:solidFill>
                <a:latin typeface="Arial" panose="020B0604020202020204" pitchFamily="34" charset="0"/>
                <a:cs typeface="Arial" panose="020B0604020202020204" pitchFamily="34" charset="0"/>
              </a:rPr>
              <a:t>through the parent</a:t>
            </a:r>
            <a:r>
              <a:rPr lang="en-US" sz="2800" dirty="0">
                <a:latin typeface="Arial" panose="020B0604020202020204" pitchFamily="34" charset="0"/>
                <a:cs typeface="Arial" panose="020B0604020202020204" pitchFamily="34" charset="0"/>
              </a:rPr>
              <a:t>.</a:t>
            </a:r>
          </a:p>
          <a:p>
            <a:r>
              <a:rPr lang="en-US" sz="2800" dirty="0">
                <a:latin typeface="Arial" panose="020B0604020202020204" pitchFamily="34" charset="0"/>
                <a:cs typeface="Arial" panose="020B0604020202020204" pitchFamily="34" charset="0"/>
              </a:rPr>
              <a:t>Use  an “Information Exchange with the Health Care Provider Form” to </a:t>
            </a:r>
            <a:r>
              <a:rPr lang="en-US" sz="2800" dirty="0">
                <a:solidFill>
                  <a:srgbClr val="0072BC"/>
                </a:solidFill>
                <a:latin typeface="Arial" panose="020B0604020202020204" pitchFamily="34" charset="0"/>
                <a:cs typeface="Arial" panose="020B0604020202020204" pitchFamily="34" charset="0"/>
              </a:rPr>
              <a:t>write down your concerns</a:t>
            </a:r>
            <a:r>
              <a:rPr lang="en-US" sz="2800" dirty="0">
                <a:latin typeface="Arial" panose="020B0604020202020204" pitchFamily="34" charset="0"/>
                <a:cs typeface="Arial" panose="020B0604020202020204" pitchFamily="34" charset="0"/>
              </a:rPr>
              <a:t>. Or just write a simple note.</a:t>
            </a:r>
          </a:p>
          <a:p>
            <a:r>
              <a:rPr lang="en-US" sz="2800" dirty="0">
                <a:latin typeface="Arial" panose="020B0604020202020204" pitchFamily="34" charset="0"/>
                <a:cs typeface="Arial" panose="020B0604020202020204" pitchFamily="34" charset="0"/>
              </a:rPr>
              <a:t>You won’t be able to talk directly to a doctor or clinic without written permission from the parent. (see “Consent for Release of Medical Information Form”).</a:t>
            </a:r>
          </a:p>
          <a:p>
            <a:endParaRPr lang="en-US" dirty="0"/>
          </a:p>
        </p:txBody>
      </p:sp>
    </p:spTree>
    <p:custDataLst>
      <p:tags r:id="rId1"/>
    </p:custDataLst>
    <p:extLst>
      <p:ext uri="{BB962C8B-B14F-4D97-AF65-F5344CB8AC3E}">
        <p14:creationId xmlns:p14="http://schemas.microsoft.com/office/powerpoint/2010/main" val="173787939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DESIGN_ID_OFFICE THEME" val="j5Yzrjm6"/>
  <p:tag name="ARTICULATE_DESIGN_ID_CUSTOM DESIGN" val="IShHG2mq"/>
  <p:tag name="ARTICULATE_DESIGN_ID_1_CUSTOM DESIGN" val="AiqcW4lA"/>
  <p:tag name="ARTICULATE_DESIGN_ID_2_CUSTOM DESIGN" val="ohdVWYNZ"/>
  <p:tag name="ARTICULATE_SLIDE_THUMBNAIL_REFRESH" val="1"/>
  <p:tag name="ARTICULATE_PROJECT_OPEN" val="0"/>
  <p:tag name="ARTICULATE_SLIDE_COUNT" val="118"/>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1_Office Theme">
  <a:themeElements>
    <a:clrScheme name="Custom 11">
      <a:dk1>
        <a:srgbClr val="003473"/>
      </a:dk1>
      <a:lt1>
        <a:srgbClr val="FFFFFF"/>
      </a:lt1>
      <a:dk2>
        <a:srgbClr val="003473"/>
      </a:dk2>
      <a:lt2>
        <a:srgbClr val="EEECE1"/>
      </a:lt2>
      <a:accent1>
        <a:srgbClr val="0066FF"/>
      </a:accent1>
      <a:accent2>
        <a:srgbClr val="121784"/>
      </a:accent2>
      <a:accent3>
        <a:srgbClr val="82E26C"/>
      </a:accent3>
      <a:accent4>
        <a:srgbClr val="D50DAA"/>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Custom 11">
      <a:dk1>
        <a:srgbClr val="003473"/>
      </a:dk1>
      <a:lt1>
        <a:srgbClr val="FFFFFF"/>
      </a:lt1>
      <a:dk2>
        <a:srgbClr val="003473"/>
      </a:dk2>
      <a:lt2>
        <a:srgbClr val="EEECE1"/>
      </a:lt2>
      <a:accent1>
        <a:srgbClr val="0066FF"/>
      </a:accent1>
      <a:accent2>
        <a:srgbClr val="121784"/>
      </a:accent2>
      <a:accent3>
        <a:srgbClr val="82E26C"/>
      </a:accent3>
      <a:accent4>
        <a:srgbClr val="D50DAA"/>
      </a:accent4>
      <a:accent5>
        <a:srgbClr val="4BACC6"/>
      </a:accent5>
      <a:accent6>
        <a:srgbClr val="F79646"/>
      </a:accent6>
      <a:hlink>
        <a:srgbClr val="0000FF"/>
      </a:hlink>
      <a:folHlink>
        <a:srgbClr val="800080"/>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7343</TotalTime>
  <Words>9181</Words>
  <Application>Microsoft Office PowerPoint</Application>
  <PresentationFormat>Widescreen</PresentationFormat>
  <Paragraphs>850</Paragraphs>
  <Slides>115</Slides>
  <Notes>113</Notes>
  <HiddenSlides>0</HiddenSlides>
  <MMClips>2</MMClips>
  <ScaleCrop>false</ScaleCrop>
  <HeadingPairs>
    <vt:vector size="6" baseType="variant">
      <vt:variant>
        <vt:lpstr>Fonts Used</vt:lpstr>
      </vt:variant>
      <vt:variant>
        <vt:i4>7</vt:i4>
      </vt:variant>
      <vt:variant>
        <vt:lpstr>Theme</vt:lpstr>
      </vt:variant>
      <vt:variant>
        <vt:i4>5</vt:i4>
      </vt:variant>
      <vt:variant>
        <vt:lpstr>Slide Titles</vt:lpstr>
      </vt:variant>
      <vt:variant>
        <vt:i4>115</vt:i4>
      </vt:variant>
    </vt:vector>
  </HeadingPairs>
  <TitlesOfParts>
    <vt:vector size="127" baseType="lpstr">
      <vt:lpstr>Arial</vt:lpstr>
      <vt:lpstr>Calibri</vt:lpstr>
      <vt:lpstr>MV Boli</vt:lpstr>
      <vt:lpstr>Palatino</vt:lpstr>
      <vt:lpstr>Palatino Linotype</vt:lpstr>
      <vt:lpstr>Tahoma</vt:lpstr>
      <vt:lpstr>Times New Roman</vt:lpstr>
      <vt:lpstr>1_Office Theme</vt:lpstr>
      <vt:lpstr>Office Theme</vt:lpstr>
      <vt:lpstr>Custom Design</vt:lpstr>
      <vt:lpstr>2_Custom Design</vt:lpstr>
      <vt:lpstr>1_Custom Design</vt:lpstr>
      <vt:lpstr>PowerPoint Presentation</vt:lpstr>
      <vt:lpstr>In Module I, You Will learn: </vt:lpstr>
      <vt:lpstr> Understanding Infectious Illness in  Child Care Settings </vt:lpstr>
      <vt:lpstr>What is an infectious illness? </vt:lpstr>
      <vt:lpstr>What infectious illnesses would you expect to see in your child care program?</vt:lpstr>
      <vt:lpstr>Infectious Illness and Child Care</vt:lpstr>
      <vt:lpstr>Why Do Children in Child Care Settings Have More Illnesses?</vt:lpstr>
      <vt:lpstr>How Do Illnesses Spread?</vt:lpstr>
      <vt:lpstr>Routes of Transmission:  Major Ways for Illnesses to Spread</vt:lpstr>
      <vt:lpstr>Routes of Transmission:  Major Ways for Illnesses to Spread</vt:lpstr>
      <vt:lpstr>Illnesses Can Spread through Direct Contact by  </vt:lpstr>
      <vt:lpstr>Illnesses Can Spread through the  Air by</vt:lpstr>
      <vt:lpstr> Illnesses Can Spread through Stool by </vt:lpstr>
      <vt:lpstr>Examples of How Diseases Can Spread through Contact with Blood and Other Body Fluids</vt:lpstr>
      <vt:lpstr>Examples of Illnesses and How they Spread</vt:lpstr>
      <vt:lpstr>Knowledge Check-in</vt:lpstr>
      <vt:lpstr>Knowledge Check-in</vt:lpstr>
      <vt:lpstr>Knowledge Check-in</vt:lpstr>
      <vt:lpstr>Knowledge Check-in</vt:lpstr>
      <vt:lpstr>Knowledge Check-in</vt:lpstr>
      <vt:lpstr>Sneezing 101 Video</vt:lpstr>
      <vt:lpstr> Preventing the Spread of Infectious Illnesses </vt:lpstr>
      <vt:lpstr>Topics</vt:lpstr>
      <vt:lpstr>Daily Health Check</vt:lpstr>
      <vt:lpstr>PowerPoint Presentation</vt:lpstr>
      <vt:lpstr>What am I checking for?</vt:lpstr>
      <vt:lpstr>Mildly Ill Children</vt:lpstr>
      <vt:lpstr>Standard Precautions:</vt:lpstr>
      <vt:lpstr> Clean up and disinfect any surfaces soiled with blood, feces, nasal or eye discharge, saliva, urine, or vomit immediately. </vt:lpstr>
      <vt:lpstr>Hand Washing</vt:lpstr>
      <vt:lpstr>Hand Washing Demonstration</vt:lpstr>
      <vt:lpstr>PowerPoint Presentation</vt:lpstr>
      <vt:lpstr>Children’s Handwashing Video</vt:lpstr>
      <vt:lpstr>When to Use Disposable Gloves</vt:lpstr>
      <vt:lpstr>What kind of gloves should I use for handling blood and body fluids?</vt:lpstr>
      <vt:lpstr>PowerPoint Presentation</vt:lpstr>
      <vt:lpstr>Cleaning, Sanitizing, and Disinfecting</vt:lpstr>
      <vt:lpstr>What surfaces should be cleaned?</vt:lpstr>
      <vt:lpstr>What should I use to clean?</vt:lpstr>
      <vt:lpstr>What surfaces should be sanitized?</vt:lpstr>
      <vt:lpstr>What surfaces should be disinfected?</vt:lpstr>
      <vt:lpstr>PowerPoint Presentation</vt:lpstr>
      <vt:lpstr>What products should I use for sanitizing and disinfecting?</vt:lpstr>
      <vt:lpstr>The Label is the Law</vt:lpstr>
      <vt:lpstr>PowerPoint Presentation</vt:lpstr>
      <vt:lpstr>Tips for Safe and Effective  Cleaning</vt:lpstr>
      <vt:lpstr>Tips for Safe and Effective  Cleaning (continued)</vt:lpstr>
      <vt:lpstr>PowerPoint Presentation</vt:lpstr>
      <vt:lpstr>Using Bleach to  Sanitize and Disinfect</vt:lpstr>
      <vt:lpstr>Demonstration</vt:lpstr>
      <vt:lpstr>Disposal of Garbage</vt:lpstr>
      <vt:lpstr>Disposal of Garbage</vt:lpstr>
      <vt:lpstr>The Diapering Station</vt:lpstr>
      <vt:lpstr>PowerPoint Presentation</vt:lpstr>
      <vt:lpstr>Toileting</vt:lpstr>
      <vt:lpstr>Toileting with Potty Chairs</vt:lpstr>
      <vt:lpstr>Food Safety</vt:lpstr>
      <vt:lpstr>Food Safety</vt:lpstr>
      <vt:lpstr>PowerPoint Presentation</vt:lpstr>
      <vt:lpstr>Oral Hygiene</vt:lpstr>
      <vt:lpstr>Tips for Preventing Cavities</vt:lpstr>
      <vt:lpstr>PowerPoint Presentation</vt:lpstr>
      <vt:lpstr>Indoor Air Quality</vt:lpstr>
      <vt:lpstr>PowerPoint Presentation</vt:lpstr>
      <vt:lpstr>Outdoor Air Quality</vt:lpstr>
      <vt:lpstr>Wildfires and Air Quality</vt:lpstr>
      <vt:lpstr> Water Supply </vt:lpstr>
      <vt:lpstr>Water Supply</vt:lpstr>
      <vt:lpstr>How can water get contaminated?</vt:lpstr>
      <vt:lpstr>Testing Drinking Water for Lead</vt:lpstr>
      <vt:lpstr>Pets in the Child Care Setting </vt:lpstr>
      <vt:lpstr>Pets in the Child Care Setting</vt:lpstr>
      <vt:lpstr> Reptiles and Exotic Pets </vt:lpstr>
      <vt:lpstr>Pests</vt:lpstr>
      <vt:lpstr>Integrated Pest Management (IPM)</vt:lpstr>
      <vt:lpstr>PowerPoint Presentation</vt:lpstr>
      <vt:lpstr>  Sand Boxes and Sand Play Areas </vt:lpstr>
      <vt:lpstr>Policies to  Prevent the Spread of  Infectious Disease </vt:lpstr>
      <vt:lpstr>Topics for Policies</vt:lpstr>
      <vt:lpstr>To develop a policy ask:</vt:lpstr>
      <vt:lpstr>Health History and Emergency Information Policy</vt:lpstr>
      <vt:lpstr>Immunization Policy</vt:lpstr>
      <vt:lpstr>PowerPoint Presentation</vt:lpstr>
      <vt:lpstr>PowerPoint Presentation</vt:lpstr>
      <vt:lpstr>PowerPoint Presentation</vt:lpstr>
      <vt:lpstr>Medical Exemptions:</vt:lpstr>
      <vt:lpstr>Immunization Resources</vt:lpstr>
      <vt:lpstr>Keeping Health Records</vt:lpstr>
      <vt:lpstr>Confidentiality</vt:lpstr>
      <vt:lpstr>Exclusion for Illness Policy</vt:lpstr>
      <vt:lpstr>Reasons for Exclusion</vt:lpstr>
      <vt:lpstr>Keep a child home if…</vt:lpstr>
      <vt:lpstr>Keep a child home until evaluated by a health care provider</vt:lpstr>
      <vt:lpstr>Examples of when it’s okay for a child to attend…</vt:lpstr>
      <vt:lpstr>Staff Health</vt:lpstr>
      <vt:lpstr>Staff Health</vt:lpstr>
      <vt:lpstr>Pregnant Child Care Providers</vt:lpstr>
      <vt:lpstr>Communication About Illness</vt:lpstr>
      <vt:lpstr>Communicating with Health Care Providers</vt:lpstr>
      <vt:lpstr>Parent Communication</vt:lpstr>
      <vt:lpstr>Reporting Illnesses to Your Local Health Department </vt:lpstr>
      <vt:lpstr>Caring for Children with Mild Illness</vt:lpstr>
      <vt:lpstr>Medication Administration Policy</vt:lpstr>
      <vt:lpstr> You may be asked to give… </vt:lpstr>
      <vt:lpstr>Medication Safety</vt:lpstr>
      <vt:lpstr>Storing Medication Safely</vt:lpstr>
      <vt:lpstr>PowerPoint Presentation</vt:lpstr>
      <vt:lpstr>Document Medication Given</vt:lpstr>
      <vt:lpstr>Children with Special Health Needs</vt:lpstr>
      <vt:lpstr>Children with Disabilities</vt:lpstr>
      <vt:lpstr>Incidental Medical Services (IMS)</vt:lpstr>
      <vt:lpstr>Add IMS to your Plan of Operation </vt:lpstr>
      <vt:lpstr>Emergency Illness Policies and Procedures</vt:lpstr>
      <vt:lpstr>Important Emergency Preparedness Policies</vt:lpstr>
      <vt:lpstr>No Smoking or Use of Alcohol, Recreational, or Illegal Drugs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Laura</dc:creator>
  <cp:lastModifiedBy>Liao, Mira</cp:lastModifiedBy>
  <cp:revision>324</cp:revision>
  <dcterms:created xsi:type="dcterms:W3CDTF">2018-04-16T18:41:09Z</dcterms:created>
  <dcterms:modified xsi:type="dcterms:W3CDTF">2024-07-18T00:50:36Z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665D9F12-83BF-4631-98E7-A9D3693F2510</vt:lpwstr>
  </property>
  <property fmtid="{D5CDD505-2E9C-101B-9397-08002B2CF9AE}" pid="3" name="ArticulatePath">
    <vt:lpwstr>CCHP-Prevention_2018apr16</vt:lpwstr>
  </property>
</Properties>
</file>