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ppt/tags/tag32.xml" ContentType="application/vnd.openxmlformats-officedocument.presentationml.tags+xml"/>
  <Override PartName="/ppt/notesSlides/notesSlide34.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60" r:id="rId3"/>
  </p:sldMasterIdLst>
  <p:notesMasterIdLst>
    <p:notesMasterId r:id="rId46"/>
  </p:notesMasterIdLst>
  <p:sldIdLst>
    <p:sldId id="257" r:id="rId4"/>
    <p:sldId id="261" r:id="rId5"/>
    <p:sldId id="369" r:id="rId6"/>
    <p:sldId id="287" r:id="rId7"/>
    <p:sldId id="364" r:id="rId8"/>
    <p:sldId id="422" r:id="rId9"/>
    <p:sldId id="308" r:id="rId10"/>
    <p:sldId id="425" r:id="rId11"/>
    <p:sldId id="426" r:id="rId12"/>
    <p:sldId id="370" r:id="rId13"/>
    <p:sldId id="428" r:id="rId14"/>
    <p:sldId id="413" r:id="rId15"/>
    <p:sldId id="427" r:id="rId16"/>
    <p:sldId id="403" r:id="rId17"/>
    <p:sldId id="353" r:id="rId18"/>
    <p:sldId id="405" r:id="rId19"/>
    <p:sldId id="429" r:id="rId20"/>
    <p:sldId id="407" r:id="rId21"/>
    <p:sldId id="411" r:id="rId22"/>
    <p:sldId id="420" r:id="rId23"/>
    <p:sldId id="382" r:id="rId24"/>
    <p:sldId id="299" r:id="rId25"/>
    <p:sldId id="414" r:id="rId26"/>
    <p:sldId id="365" r:id="rId27"/>
    <p:sldId id="367" r:id="rId28"/>
    <p:sldId id="366" r:id="rId29"/>
    <p:sldId id="415" r:id="rId30"/>
    <p:sldId id="418" r:id="rId31"/>
    <p:sldId id="301" r:id="rId32"/>
    <p:sldId id="416" r:id="rId33"/>
    <p:sldId id="368" r:id="rId34"/>
    <p:sldId id="377" r:id="rId35"/>
    <p:sldId id="375" r:id="rId36"/>
    <p:sldId id="371" r:id="rId37"/>
    <p:sldId id="379" r:id="rId38"/>
    <p:sldId id="376" r:id="rId39"/>
    <p:sldId id="380" r:id="rId40"/>
    <p:sldId id="378" r:id="rId41"/>
    <p:sldId id="421" r:id="rId42"/>
    <p:sldId id="372" r:id="rId43"/>
    <p:sldId id="417" r:id="rId44"/>
    <p:sldId id="302"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65163C-543E-EC32-BA23-79729272F3A1}" name="Karina Campos" initials="KC" userId="S::karina.campos@cdpr.ca.gov::3c57320c-ecd2-498e-8c78-3b632bf9b20c" providerId="AD"/>
  <p188:author id="{4CEFE18C-15C2-570E-3F04-5C6CE0434B31}" name="Rose, Bobbie" initials="RB" userId="S::Bobbie.Rose@ucsf.edu::9bf782f8-0cdd-4721-9a04-4b50acc5cfeb" providerId="AD"/>
  <p188:author id="{279A9597-0247-15F1-B88D-638AE614FC40}" name="Kaufmann, Amanda@CDPR" initials="KA" userId="S::Amanda.Kaufmann@cdpr.ca.gov::60de1838-9e0d-4d79-98d1-16b068b210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25" autoAdjust="0"/>
    <p:restoredTop sz="70281" autoAdjust="0"/>
  </p:normalViewPr>
  <p:slideViewPr>
    <p:cSldViewPr snapToGrid="0">
      <p:cViewPr varScale="1">
        <p:scale>
          <a:sx n="68" d="100"/>
          <a:sy n="68" d="100"/>
        </p:scale>
        <p:origin x="92"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C85B55-1BE3-46F7-A320-33534F4E6082}" type="datetimeFigureOut">
              <a:rPr lang="en-US" smtClean="0"/>
              <a:t>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5C34C-EFC1-4666-97C9-EDFEE29C5505}" type="slidenum">
              <a:rPr lang="en-US" smtClean="0"/>
              <a:t>‹#›</a:t>
            </a:fld>
            <a:endParaRPr lang="en-US"/>
          </a:p>
        </p:txBody>
      </p:sp>
    </p:spTree>
    <p:extLst>
      <p:ext uri="{BB962C8B-B14F-4D97-AF65-F5344CB8AC3E}">
        <p14:creationId xmlns:p14="http://schemas.microsoft.com/office/powerpoint/2010/main" val="4044919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介紹你自己和你作為托兒健康和安全倡導者的角色。</a:t>
            </a:r>
            <a:endParaRPr lang="en-US" dirty="0"/>
          </a:p>
        </p:txBody>
      </p:sp>
      <p:sp>
        <p:nvSpPr>
          <p:cNvPr id="4" name="Slide Number Placeholder 3"/>
          <p:cNvSpPr>
            <a:spLocks noGrp="1"/>
          </p:cNvSpPr>
          <p:nvPr>
            <p:ph type="sldNum" sz="quarter" idx="10"/>
          </p:nvPr>
        </p:nvSpPr>
        <p:spPr/>
        <p:txBody>
          <a:bodyPr/>
          <a:lstStyle/>
          <a:p>
            <a:fld id="{D875AC5D-80F5-4949-B64C-67F4E154FAC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885219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DPR</a:t>
            </a:r>
            <a:r>
              <a:rPr lang="zh-CN" altLang="en-US" dirty="0"/>
              <a:t>創建了免費的線上課程，以滿足這一健康學校法案的要求。所有課程都包括有關綜合害蟲管理（</a:t>
            </a:r>
            <a:r>
              <a:rPr lang="en-US" altLang="zh-CN" dirty="0"/>
              <a:t>IPM</a:t>
            </a:r>
            <a:r>
              <a:rPr lang="zh-CN" altLang="en-US" dirty="0"/>
              <a:t>）、在學校和托兒所安全使用殺蟲劑、以及</a:t>
            </a:r>
            <a:r>
              <a:rPr lang="en-US" altLang="zh-CN" dirty="0"/>
              <a:t>《</a:t>
            </a:r>
            <a:r>
              <a:rPr lang="zh-CN" altLang="en-US" dirty="0"/>
              <a:t>健康學校法</a:t>
            </a:r>
            <a:r>
              <a:rPr lang="en-US" altLang="zh-CN" dirty="0"/>
              <a:t>》</a:t>
            </a:r>
            <a:r>
              <a:rPr lang="zh-CN" altLang="en-US" dirty="0"/>
              <a:t>的報告和通知要求等資訊。每門課程都是獨立的，只需要參加一門課程就可以滿足培訓要求。培訓必須每年完成。</a:t>
            </a:r>
            <a:endParaRPr lang="en-US" altLang="zh-CN" dirty="0"/>
          </a:p>
          <a:p>
            <a:endParaRPr lang="en-US" altLang="zh-CN" dirty="0"/>
          </a:p>
          <a:p>
            <a:r>
              <a:rPr lang="zh-CN" altLang="en-US" dirty="0"/>
              <a:t>高級課程是為在學校和托兒所做害蟲管理決策或提供服務的人設計的。該課程可能最適合地勤管理員和有執照的害蟲管理專業人士。完成後，參加課程的人可獲得一小時的繼續教育學分，以獲得</a:t>
            </a:r>
            <a:r>
              <a:rPr lang="en-US" altLang="zh-CN" dirty="0"/>
              <a:t>DPR</a:t>
            </a:r>
            <a:r>
              <a:rPr lang="zh-CN" altLang="en-US" dirty="0"/>
              <a:t>和</a:t>
            </a:r>
            <a:r>
              <a:rPr lang="en-US" altLang="zh-CN" dirty="0"/>
              <a:t>SPCB</a:t>
            </a:r>
            <a:r>
              <a:rPr lang="zh-CN" altLang="en-US" dirty="0"/>
              <a:t>的執照。</a:t>
            </a:r>
            <a:endParaRPr lang="en-US" altLang="zh-CN" dirty="0"/>
          </a:p>
          <a:p>
            <a:endParaRPr lang="en-US" altLang="zh-CN" dirty="0"/>
          </a:p>
          <a:p>
            <a:r>
              <a:rPr lang="zh-CN" altLang="en-US" dirty="0"/>
              <a:t>害蟲管理專業人員每次更新其執照時都需要參加一次高級課程。</a:t>
            </a:r>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10</a:t>
            </a:fld>
            <a:endParaRPr lang="en-US"/>
          </a:p>
        </p:txBody>
      </p:sp>
    </p:spTree>
    <p:extLst>
      <p:ext uri="{BB962C8B-B14F-4D97-AF65-F5344CB8AC3E}">
        <p14:creationId xmlns:p14="http://schemas.microsoft.com/office/powerpoint/2010/main" val="1258000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1" dirty="0"/>
              <a:t>完成</a:t>
            </a:r>
            <a:r>
              <a:rPr lang="en-US" altLang="zh-CN" b="1" dirty="0"/>
              <a:t>IPM</a:t>
            </a:r>
            <a:r>
              <a:rPr lang="zh-CN" altLang="en-US" b="1" dirty="0"/>
              <a:t>培訓 </a:t>
            </a:r>
          </a:p>
          <a:p>
            <a:pPr marL="171450" indent="-171450">
              <a:buFont typeface="Arial" panose="020B0604020202020204" pitchFamily="34" charset="0"/>
              <a:buChar char="•"/>
            </a:pPr>
            <a:r>
              <a:rPr lang="en-US" altLang="zh-CN" dirty="0"/>
              <a:t>IPM</a:t>
            </a:r>
            <a:r>
              <a:rPr lang="zh-CN" altLang="en-US" dirty="0"/>
              <a:t>協調員和任何將在托兒所使用殺蟲劑（包括消毒劑）的人都必須接受這一培訓。</a:t>
            </a:r>
          </a:p>
          <a:p>
            <a:pPr marL="171450" indent="-171450">
              <a:buFont typeface="Arial" panose="020B0604020202020204" pitchFamily="34" charset="0"/>
              <a:buChar char="•"/>
            </a:pPr>
            <a:r>
              <a:rPr lang="zh-CN" altLang="en-US" dirty="0"/>
              <a:t>每年都必須重複培訓</a:t>
            </a:r>
            <a:endParaRPr lang="en-US" altLang="zh-CN" dirty="0"/>
          </a:p>
          <a:p>
            <a:pPr marL="0" indent="0">
              <a:buFont typeface="Arial" panose="020B0604020202020204" pitchFamily="34" charset="0"/>
              <a:buNone/>
            </a:pPr>
            <a:endParaRPr lang="en-US" altLang="zh-CN" dirty="0"/>
          </a:p>
          <a:p>
            <a:pPr marL="0" indent="0">
              <a:buFont typeface="Arial" panose="020B0604020202020204" pitchFamily="34" charset="0"/>
              <a:buNone/>
            </a:pPr>
            <a:r>
              <a:rPr lang="zh-CN" altLang="en-US" dirty="0"/>
              <a:t>托兒所有責任確保使用殺蟲劑（包括抗菌劑）的工作人員完成年度培訓。</a:t>
            </a:r>
          </a:p>
          <a:p>
            <a:endParaRPr lang="zh-CN" altLang="en-US" dirty="0"/>
          </a:p>
          <a:p>
            <a:r>
              <a:rPr lang="zh-CN" altLang="en-US" b="1" dirty="0"/>
              <a:t>張貼標誌</a:t>
            </a:r>
          </a:p>
          <a:p>
            <a:r>
              <a:rPr lang="zh-CN" altLang="en-US" dirty="0"/>
              <a:t>在使用殺蟲劑之前通知家長和員工</a:t>
            </a:r>
          </a:p>
          <a:p>
            <a:r>
              <a:rPr lang="zh-CN" altLang="en-US" dirty="0"/>
              <a:t>在每個使用非豁免殺蟲劑（噴霧器、霧化器、或非封閉顆粒或粉末）的區域周圍張貼警告標誌。</a:t>
            </a:r>
          </a:p>
          <a:p>
            <a:r>
              <a:rPr lang="zh-CN" altLang="en-US" dirty="0"/>
              <a:t>這些標誌應在使用殺蟲劑前</a:t>
            </a:r>
            <a:r>
              <a:rPr lang="en-US" altLang="zh-CN" dirty="0"/>
              <a:t>24</a:t>
            </a:r>
            <a:r>
              <a:rPr lang="zh-CN" altLang="en-US" dirty="0"/>
              <a:t>小時張貼，並在使用後</a:t>
            </a:r>
            <a:r>
              <a:rPr lang="en-US" altLang="zh-CN" dirty="0"/>
              <a:t>72</a:t>
            </a:r>
            <a:r>
              <a:rPr lang="zh-CN" altLang="en-US" dirty="0"/>
              <a:t>小時內保持原狀。 </a:t>
            </a:r>
          </a:p>
          <a:p>
            <a:endParaRPr lang="zh-CN" altLang="en-US"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11</a:t>
            </a:fld>
            <a:endParaRPr lang="en-US"/>
          </a:p>
        </p:txBody>
      </p:sp>
    </p:spTree>
    <p:extLst>
      <p:ext uri="{BB962C8B-B14F-4D97-AF65-F5344CB8AC3E}">
        <p14:creationId xmlns:p14="http://schemas.microsoft.com/office/powerpoint/2010/main" val="3468159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公安部有很多有用的範本，可以説明您和</a:t>
            </a:r>
            <a:r>
              <a:rPr lang="en-US" altLang="zh-CN" dirty="0"/>
              <a:t>/</a:t>
            </a:r>
            <a:r>
              <a:rPr lang="zh-CN" altLang="en-US" dirty="0"/>
              <a:t>或您的</a:t>
            </a:r>
            <a:r>
              <a:rPr lang="en-US" altLang="zh-CN" dirty="0"/>
              <a:t>PMP</a:t>
            </a:r>
            <a:r>
              <a:rPr lang="zh-CN" altLang="en-US" dirty="0"/>
              <a:t>遵守健康學校法案的要求。這個標誌的副本可用於保存記錄。</a:t>
            </a:r>
            <a:endParaRPr lang="en-US" altLang="zh-CN" dirty="0"/>
          </a:p>
          <a:p>
            <a:endParaRPr lang="en-US" altLang="zh-CN" dirty="0"/>
          </a:p>
          <a:p>
            <a:r>
              <a:rPr lang="zh-CN" altLang="en-US" dirty="0"/>
              <a:t>只需填寫使用的殺蟲劑的數量。與你的</a:t>
            </a:r>
            <a:r>
              <a:rPr lang="en-US" altLang="zh-CN" dirty="0"/>
              <a:t>PMP</a:t>
            </a:r>
            <a:r>
              <a:rPr lang="zh-CN" altLang="en-US" dirty="0"/>
              <a:t>合作，填寫殺蟲劑的名稱、製造商、</a:t>
            </a:r>
            <a:r>
              <a:rPr lang="en-US" altLang="zh-CN" dirty="0"/>
              <a:t>EPA</a:t>
            </a:r>
            <a:r>
              <a:rPr lang="zh-CN" altLang="en-US" dirty="0"/>
              <a:t>編號、使用的殺蟲劑數量、處理的原因。</a:t>
            </a:r>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12</a:t>
            </a:fld>
            <a:endParaRPr lang="en-US" dirty="0"/>
          </a:p>
        </p:txBody>
      </p:sp>
    </p:spTree>
    <p:extLst>
      <p:ext uri="{BB962C8B-B14F-4D97-AF65-F5344CB8AC3E}">
        <p14:creationId xmlns:p14="http://schemas.microsoft.com/office/powerpoint/2010/main" val="2154863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zh-CN" altLang="en-US" dirty="0"/>
              <a:t>你可能對這些</a:t>
            </a:r>
            <a:r>
              <a:rPr lang="zh-CN" altLang="en-US" b="1" dirty="0"/>
              <a:t>要求</a:t>
            </a:r>
            <a:r>
              <a:rPr lang="zh-CN" altLang="en-US" dirty="0"/>
              <a:t>很熟悉（接下來的</a:t>
            </a:r>
            <a:r>
              <a:rPr lang="en-US" altLang="zh-CN" dirty="0"/>
              <a:t>4</a:t>
            </a:r>
            <a:r>
              <a:rPr lang="zh-CN" altLang="en-US" dirty="0"/>
              <a:t>張幻燈片）：</a:t>
            </a:r>
          </a:p>
          <a:p>
            <a:pPr marL="228600" indent="-228600" eaLnBrk="1" hangingPunct="1">
              <a:spcBef>
                <a:spcPct val="0"/>
              </a:spcBef>
              <a:buAutoNum type="arabicPeriod"/>
            </a:pPr>
            <a:r>
              <a:rPr lang="zh-CN" altLang="en-US" dirty="0"/>
              <a:t>在中心</a:t>
            </a:r>
            <a:r>
              <a:rPr lang="zh-CN" altLang="en-US" b="1" dirty="0"/>
              <a:t>確定</a:t>
            </a:r>
            <a:r>
              <a:rPr lang="zh-CN" altLang="en-US" dirty="0"/>
              <a:t>一個人，以確保滿足這些要求，又稱綜合蟲害管理協調員 </a:t>
            </a:r>
            <a:endParaRPr lang="en-US" altLang="zh-CN" dirty="0"/>
          </a:p>
          <a:p>
            <a:pPr marL="0" indent="0" eaLnBrk="1" hangingPunct="1">
              <a:spcBef>
                <a:spcPct val="0"/>
              </a:spcBef>
              <a:buNone/>
            </a:pPr>
            <a:endParaRPr lang="zh-CN" altLang="en-US" dirty="0"/>
          </a:p>
          <a:p>
            <a:pPr eaLnBrk="1" hangingPunct="1">
              <a:spcBef>
                <a:spcPct val="0"/>
              </a:spcBef>
            </a:pPr>
            <a:r>
              <a:rPr lang="en-US" altLang="zh-CN" dirty="0"/>
              <a:t>2. </a:t>
            </a:r>
            <a:r>
              <a:rPr lang="zh-CN" altLang="en-US" b="1" dirty="0"/>
              <a:t>制定</a:t>
            </a:r>
            <a:r>
              <a:rPr lang="zh-CN" altLang="en-US" dirty="0"/>
              <a:t>一個</a:t>
            </a:r>
            <a:r>
              <a:rPr lang="en-US" altLang="zh-CN" dirty="0"/>
              <a:t>IPM</a:t>
            </a:r>
            <a:r>
              <a:rPr lang="zh-CN" altLang="en-US" dirty="0"/>
              <a:t>計劃</a:t>
            </a:r>
          </a:p>
          <a:p>
            <a:pPr marL="171450" indent="-171450" eaLnBrk="1" hangingPunct="1">
              <a:spcBef>
                <a:spcPct val="0"/>
              </a:spcBef>
              <a:buFont typeface="Arial" panose="020B0604020202020204" pitchFamily="34" charset="0"/>
              <a:buChar char="•"/>
            </a:pPr>
            <a:r>
              <a:rPr lang="zh-CN" altLang="en-US" dirty="0"/>
              <a:t>使用殺蟲劑管理部門（</a:t>
            </a:r>
            <a:r>
              <a:rPr lang="en-US" altLang="zh-CN" dirty="0"/>
              <a:t>DPR</a:t>
            </a:r>
            <a:r>
              <a:rPr lang="zh-CN" altLang="en-US" dirty="0"/>
              <a:t>）提供的範本；或者寫出你自己的範本，包括：</a:t>
            </a:r>
            <a:r>
              <a:rPr lang="en-US" altLang="zh-CN" dirty="0"/>
              <a:t>IPM</a:t>
            </a:r>
            <a:r>
              <a:rPr lang="zh-CN" altLang="en-US" dirty="0"/>
              <a:t>協調員的名字，所有預計應用的殺蟲劑的清單，甚至是</a:t>
            </a:r>
            <a:r>
              <a:rPr lang="en-US" altLang="zh-CN" dirty="0"/>
              <a:t>PMP</a:t>
            </a:r>
            <a:r>
              <a:rPr lang="zh-CN" altLang="en-US" dirty="0"/>
              <a:t>，以及計劃的修訂日期。</a:t>
            </a:r>
          </a:p>
          <a:p>
            <a:pPr marL="171450" indent="-171450" eaLnBrk="1" hangingPunct="1">
              <a:spcBef>
                <a:spcPct val="0"/>
              </a:spcBef>
              <a:buFont typeface="Arial" panose="020B0604020202020204" pitchFamily="34" charset="0"/>
              <a:buChar char="•"/>
            </a:pPr>
            <a:r>
              <a:rPr lang="zh-CN" altLang="en-US" dirty="0"/>
              <a:t>在你的專案網站上公佈</a:t>
            </a:r>
            <a:r>
              <a:rPr lang="en-US" altLang="zh-CN" dirty="0"/>
              <a:t>IPM</a:t>
            </a:r>
            <a:r>
              <a:rPr lang="zh-CN" altLang="en-US" dirty="0"/>
              <a:t>計劃；如果你沒有網站，將</a:t>
            </a:r>
            <a:r>
              <a:rPr lang="en-US" altLang="zh-CN" dirty="0"/>
              <a:t>IPM</a:t>
            </a:r>
            <a:r>
              <a:rPr lang="zh-CN" altLang="en-US" dirty="0"/>
              <a:t>計劃與年度書面通知一起發給所有家長、監護人和工作人員</a:t>
            </a:r>
          </a:p>
          <a:p>
            <a:pPr marL="171450" indent="-171450" eaLnBrk="1" hangingPunct="1">
              <a:spcBef>
                <a:spcPct val="0"/>
              </a:spcBef>
              <a:buFont typeface="Arial" panose="020B0604020202020204" pitchFamily="34" charset="0"/>
              <a:buChar char="•"/>
            </a:pPr>
            <a:r>
              <a:rPr lang="zh-CN" altLang="en-US" dirty="0"/>
              <a:t>在你的中心或學校辦公室張貼該計劃的紙質副本</a:t>
            </a:r>
          </a:p>
          <a:p>
            <a:pPr eaLnBrk="1" hangingPunct="1">
              <a:spcBef>
                <a:spcPct val="0"/>
              </a:spcBef>
            </a:pPr>
            <a:endParaRPr lang="en-US" altLang="en-US" dirty="0"/>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13</a:t>
            </a:fld>
            <a:endParaRPr lang="en-US"/>
          </a:p>
        </p:txBody>
      </p:sp>
    </p:spTree>
    <p:extLst>
      <p:ext uri="{BB962C8B-B14F-4D97-AF65-F5344CB8AC3E}">
        <p14:creationId xmlns:p14="http://schemas.microsoft.com/office/powerpoint/2010/main" val="81560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700" b="0" dirty="0">
                <a:cs typeface="Arial" panose="020B0604020202020204" pitchFamily="34" charset="0"/>
              </a:rPr>
              <a:t>不知道從哪裡開始制定你的</a:t>
            </a:r>
            <a:r>
              <a:rPr lang="en-US" altLang="zh-CN" sz="1700" b="0" dirty="0">
                <a:cs typeface="Arial" panose="020B0604020202020204" pitchFamily="34" charset="0"/>
              </a:rPr>
              <a:t>IPM</a:t>
            </a:r>
            <a:r>
              <a:rPr lang="zh-CN" altLang="en-US" sz="1700" b="0" dirty="0">
                <a:cs typeface="Arial" panose="020B0604020202020204" pitchFamily="34" charset="0"/>
              </a:rPr>
              <a:t>計劃？讓這個範本引導你完成這些步驟。與你的</a:t>
            </a:r>
            <a:r>
              <a:rPr lang="en-US" altLang="zh-CN" sz="1700" b="0" dirty="0">
                <a:cs typeface="Arial" panose="020B0604020202020204" pitchFamily="34" charset="0"/>
              </a:rPr>
              <a:t>PMP</a:t>
            </a:r>
            <a:r>
              <a:rPr lang="zh-CN" altLang="en-US" sz="1700" b="0" dirty="0">
                <a:cs typeface="Arial" panose="020B0604020202020204" pitchFamily="34" charset="0"/>
              </a:rPr>
              <a:t>合作，完成</a:t>
            </a:r>
            <a:r>
              <a:rPr lang="en-US" altLang="zh-CN" sz="1700" b="0" dirty="0">
                <a:cs typeface="Arial" panose="020B0604020202020204" pitchFamily="34" charset="0"/>
              </a:rPr>
              <a:t>IPM</a:t>
            </a:r>
            <a:r>
              <a:rPr lang="zh-CN" altLang="en-US" sz="1700" b="0" dirty="0">
                <a:cs typeface="Arial" panose="020B0604020202020204" pitchFamily="34" charset="0"/>
              </a:rPr>
              <a:t>計劃。</a:t>
            </a:r>
            <a:endParaRPr lang="en-US" sz="1700" b="0"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17F7B69-06AF-488A-BE1B-7649E3023926}" type="slidenum">
              <a:rPr lang="en-US" altLang="en-US" smtClean="0"/>
              <a:pPr>
                <a:defRPr/>
              </a:pPr>
              <a:t>14</a:t>
            </a:fld>
            <a:endParaRPr lang="en-US" altLang="en-US"/>
          </a:p>
        </p:txBody>
      </p:sp>
    </p:spTree>
    <p:extLst>
      <p:ext uri="{BB962C8B-B14F-4D97-AF65-F5344CB8AC3E}">
        <p14:creationId xmlns:p14="http://schemas.microsoft.com/office/powerpoint/2010/main" val="192025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t>通知</a:t>
            </a:r>
            <a:endParaRPr lang="en-US" altLang="zh-CN"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dirty="0"/>
              <a:t>每年，以書面形式讓家長和員工知道，在下一年，中心員工或害蟲管理專業人員預計會使用哪些殺蟲劑（非豁免）。 </a:t>
            </a:r>
            <a:r>
              <a:rPr lang="zh-CN" altLang="en-US" b="1" dirty="0"/>
              <a:t>你的</a:t>
            </a:r>
            <a:r>
              <a:rPr lang="en-US" altLang="zh-CN" b="1" dirty="0"/>
              <a:t>PMP</a:t>
            </a:r>
            <a:r>
              <a:rPr lang="zh-CN" altLang="en-US" b="1" dirty="0"/>
              <a:t>可以給你一份他們預計在這一年使用的殺蟲劑清單。</a:t>
            </a:r>
            <a:endParaRPr lang="en-US" altLang="zh-CN"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zh-CN"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b="1" dirty="0"/>
              <a:t>記錄</a:t>
            </a:r>
            <a:endParaRPr lang="en-US" altLang="zh-CN"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dirty="0"/>
              <a:t>保存過去</a:t>
            </a:r>
            <a:r>
              <a:rPr lang="en-US" altLang="zh-CN" b="0" dirty="0"/>
              <a:t>4</a:t>
            </a:r>
            <a:r>
              <a:rPr lang="zh-CN" altLang="en-US" b="0" dirty="0"/>
              <a:t>年中工作人員和承包商使用的非豁免殺蟲劑（噴霧劑、霧化器、或不含顆粒或粉末）的記錄。</a:t>
            </a:r>
            <a:endParaRPr lang="en-US" altLang="zh-CN"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b="1" dirty="0"/>
              <a:t>    保存記錄是托兒所的責任，你的害蟲管理專業人員可以給你一份他們的記錄，你可以使用。</a:t>
            </a:r>
            <a:endParaRPr lang="en-US" b="1" dirty="0"/>
          </a:p>
        </p:txBody>
      </p:sp>
      <p:sp>
        <p:nvSpPr>
          <p:cNvPr id="4" name="Slide Number Placeholder 3"/>
          <p:cNvSpPr>
            <a:spLocks noGrp="1"/>
          </p:cNvSpPr>
          <p:nvPr>
            <p:ph type="sldNum" sz="quarter" idx="5"/>
          </p:nvPr>
        </p:nvSpPr>
        <p:spPr/>
        <p:txBody>
          <a:bodyPr/>
          <a:lstStyle/>
          <a:p>
            <a:fld id="{8E05F3B6-3F50-42C0-B15E-F1698C309863}" type="slidenum">
              <a:rPr lang="en-US" smtClean="0"/>
              <a:t>15</a:t>
            </a:fld>
            <a:endParaRPr lang="en-US"/>
          </a:p>
        </p:txBody>
      </p:sp>
    </p:spTree>
    <p:extLst>
      <p:ext uri="{BB962C8B-B14F-4D97-AF65-F5344CB8AC3E}">
        <p14:creationId xmlns:p14="http://schemas.microsoft.com/office/powerpoint/2010/main" val="1721896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這裡有另一個有用的範本來説明滿足年度通知的要求。</a:t>
            </a:r>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16</a:t>
            </a:fld>
            <a:endParaRPr lang="en-US" dirty="0"/>
          </a:p>
        </p:txBody>
      </p:sp>
    </p:spTree>
    <p:extLst>
      <p:ext uri="{BB962C8B-B14F-4D97-AF65-F5344CB8AC3E}">
        <p14:creationId xmlns:p14="http://schemas.microsoft.com/office/powerpoint/2010/main" val="2493531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K" altLang="en-US" b="1" dirty="0"/>
              <a:t>註冊</a:t>
            </a:r>
          </a:p>
          <a:p>
            <a:pPr marL="171450" indent="-171450">
              <a:buFont typeface="Arial" panose="020B0604020202020204" pitchFamily="34" charset="0"/>
              <a:buChar char="•"/>
            </a:pPr>
            <a:r>
              <a:rPr lang="zh-HK" altLang="en-US" dirty="0"/>
              <a:t>保持一份家長和工作人員的名單，他們希望在使用非豁免殺蟲劑（噴霧器、霧化器、顆粒或粉末，如果不封閉）時被告知。</a:t>
            </a:r>
          </a:p>
          <a:p>
            <a:pPr marL="171450" indent="-171450">
              <a:buFont typeface="Arial" panose="020B0604020202020204" pitchFamily="34" charset="0"/>
              <a:buChar char="•"/>
            </a:pPr>
            <a:r>
              <a:rPr lang="zh-HK" altLang="en-US" b="1" dirty="0"/>
              <a:t>盡早</a:t>
            </a:r>
            <a:r>
              <a:rPr lang="zh-HK" altLang="en-US" dirty="0"/>
              <a:t>通知登記冊上的每個人</a:t>
            </a:r>
            <a:r>
              <a:rPr lang="en-US" altLang="zh-HK" dirty="0"/>
              <a:t>--</a:t>
            </a:r>
            <a:r>
              <a:rPr lang="zh-HK" altLang="en-US" b="0" dirty="0"/>
              <a:t>至少在使用前</a:t>
            </a:r>
            <a:r>
              <a:rPr lang="en-US" altLang="zh-HK" b="0" dirty="0"/>
              <a:t>72</a:t>
            </a:r>
            <a:r>
              <a:rPr lang="zh-HK" altLang="en-US" dirty="0"/>
              <a:t>小時通知他們</a:t>
            </a:r>
          </a:p>
          <a:p>
            <a:endParaRPr lang="zh-HK" altLang="en-US" dirty="0"/>
          </a:p>
          <a:p>
            <a:r>
              <a:rPr lang="zh-HK" altLang="en-US" dirty="0"/>
              <a:t>確保每年</a:t>
            </a:r>
            <a:r>
              <a:rPr lang="zh-HK" altLang="en-US" b="1" dirty="0"/>
              <a:t>報告</a:t>
            </a:r>
            <a:r>
              <a:rPr lang="zh-HK" altLang="en-US" dirty="0"/>
              <a:t>非豁免殺蟲劑（噴霧劑、霧化器或非封閉式顆粒或粉末）的使用。</a:t>
            </a:r>
          </a:p>
          <a:p>
            <a:pPr marL="171450" indent="-171450">
              <a:buFont typeface="Arial" panose="020B0604020202020204" pitchFamily="34" charset="0"/>
              <a:buChar char="•"/>
            </a:pPr>
            <a:r>
              <a:rPr lang="zh-HK" altLang="en-US" dirty="0"/>
              <a:t>每年或更頻繁地向</a:t>
            </a:r>
            <a:r>
              <a:rPr lang="en-US" dirty="0"/>
              <a:t>DPR</a:t>
            </a:r>
            <a:r>
              <a:rPr lang="zh-HK" altLang="en-US" dirty="0"/>
              <a:t>發送學校員工使用殺蟲劑的報告。</a:t>
            </a:r>
          </a:p>
          <a:p>
            <a:pPr marL="171450" indent="-171450">
              <a:buFont typeface="Arial" panose="020B0604020202020204" pitchFamily="34" charset="0"/>
              <a:buChar char="•"/>
            </a:pPr>
            <a:r>
              <a:rPr lang="zh-HK" altLang="en-US" b="1" dirty="0"/>
              <a:t>不要提交承包商施用的殺蟲劑使用報告；他們將向</a:t>
            </a:r>
            <a:r>
              <a:rPr lang="en-US" b="1" dirty="0"/>
              <a:t>DPR</a:t>
            </a:r>
            <a:r>
              <a:rPr lang="zh-HK" altLang="en-US" b="1" dirty="0"/>
              <a:t>提交自己的報告。</a:t>
            </a:r>
          </a:p>
          <a:p>
            <a:pPr marL="171450" indent="-171450">
              <a:buFont typeface="Arial" panose="020B0604020202020204" pitchFamily="34" charset="0"/>
              <a:buChar char="•"/>
            </a:pPr>
            <a:r>
              <a:rPr lang="zh-HK" altLang="en-US" dirty="0"/>
              <a:t>不遲於前一年的</a:t>
            </a:r>
            <a:r>
              <a:rPr lang="en-US" altLang="zh-HK" dirty="0"/>
              <a:t>1</a:t>
            </a:r>
            <a:r>
              <a:rPr lang="zh-HK" altLang="en-US" dirty="0"/>
              <a:t>月</a:t>
            </a:r>
            <a:r>
              <a:rPr lang="en-US" altLang="zh-HK" dirty="0"/>
              <a:t>30</a:t>
            </a:r>
            <a:r>
              <a:rPr lang="zh-HK" altLang="en-US" dirty="0"/>
              <a:t>日提交報告（例如，不遲於</a:t>
            </a:r>
            <a:r>
              <a:rPr lang="en-US" altLang="zh-HK" dirty="0"/>
              <a:t>2023</a:t>
            </a:r>
            <a:r>
              <a:rPr lang="zh-HK" altLang="en-US" dirty="0"/>
              <a:t>年</a:t>
            </a:r>
            <a:r>
              <a:rPr lang="en-US" altLang="zh-HK" dirty="0"/>
              <a:t>1</a:t>
            </a:r>
            <a:r>
              <a:rPr lang="zh-HK" altLang="en-US" dirty="0"/>
              <a:t>月</a:t>
            </a:r>
            <a:r>
              <a:rPr lang="en-US" altLang="zh-HK" dirty="0"/>
              <a:t>30</a:t>
            </a:r>
            <a:r>
              <a:rPr lang="zh-HK" altLang="en-US" dirty="0"/>
              <a:t>日提交</a:t>
            </a:r>
            <a:r>
              <a:rPr lang="en-US" altLang="zh-HK" dirty="0"/>
              <a:t>2022</a:t>
            </a:r>
            <a:r>
              <a:rPr lang="zh-HK" altLang="en-US" dirty="0"/>
              <a:t>年的報告）。</a:t>
            </a:r>
          </a:p>
          <a:p>
            <a:pPr marL="171450" indent="-171450">
              <a:buFont typeface="Arial" panose="020B0604020202020204" pitchFamily="34" charset="0"/>
              <a:buChar char="•"/>
            </a:pPr>
            <a:r>
              <a:rPr lang="zh-HK" altLang="en-US" dirty="0"/>
              <a:t>使用</a:t>
            </a:r>
            <a:r>
              <a:rPr lang="en-US" dirty="0"/>
              <a:t>DPR</a:t>
            </a:r>
            <a:r>
              <a:rPr lang="zh-HK" altLang="en-US" dirty="0"/>
              <a:t>表格</a:t>
            </a:r>
            <a:r>
              <a:rPr lang="en-US" dirty="0"/>
              <a:t>HSA-118（</a:t>
            </a:r>
            <a:r>
              <a:rPr lang="zh-HK" altLang="en-US" dirty="0"/>
              <a:t>學校和托兒所雇員的殺蟲劑使用報告），該表格可在</a:t>
            </a:r>
            <a:r>
              <a:rPr lang="en-US" dirty="0"/>
              <a:t>DPR</a:t>
            </a:r>
            <a:r>
              <a:rPr lang="zh-HK" altLang="en-US" dirty="0"/>
              <a:t>學校</a:t>
            </a:r>
            <a:r>
              <a:rPr lang="en-US" dirty="0"/>
              <a:t>IPM</a:t>
            </a:r>
            <a:r>
              <a:rPr lang="zh-HK" altLang="en-US" dirty="0"/>
              <a:t>網站</a:t>
            </a:r>
            <a:r>
              <a:rPr lang="en-US" dirty="0"/>
              <a:t>https://www.cdpr.ca.gov/docs/</a:t>
            </a:r>
            <a:r>
              <a:rPr lang="en-US" dirty="0" err="1"/>
              <a:t>schoolipm</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17</a:t>
            </a:fld>
            <a:endParaRPr lang="en-US"/>
          </a:p>
        </p:txBody>
      </p:sp>
    </p:spTree>
    <p:extLst>
      <p:ext uri="{BB962C8B-B14F-4D97-AF65-F5344CB8AC3E}">
        <p14:creationId xmlns:p14="http://schemas.microsoft.com/office/powerpoint/2010/main" val="1111256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0" dirty="0"/>
              <a:t>在合作夥伴註冊時，使用這個通知樣本，以便在每次施用</a:t>
            </a:r>
            <a:r>
              <a:rPr lang="zh-HK" altLang="en-US" dirty="0"/>
              <a:t>殺蟲劑</a:t>
            </a:r>
            <a:r>
              <a:rPr lang="zh-CN" altLang="en-US" b="0" dirty="0"/>
              <a:t>之前得到通知。</a:t>
            </a:r>
            <a:endParaRPr lang="en-US" altLang="zh-CN" b="0" dirty="0"/>
          </a:p>
          <a:p>
            <a:endParaRPr lang="en-US" altLang="zh-CN" b="1" dirty="0"/>
          </a:p>
          <a:p>
            <a:r>
              <a:rPr lang="zh-CN" altLang="en-US" b="1" dirty="0"/>
              <a:t>這種通知是托兒所的責任，但如果你與</a:t>
            </a:r>
            <a:r>
              <a:rPr lang="en-US" altLang="zh-CN" b="1" dirty="0"/>
              <a:t>PMP</a:t>
            </a:r>
            <a:r>
              <a:rPr lang="zh-CN" altLang="en-US" b="1" dirty="0"/>
              <a:t>合作，請問他們將使用什麼產品，活性成分，以及將在哪裡使用。</a:t>
            </a:r>
            <a:endParaRPr lang="en-US" b="1" dirty="0"/>
          </a:p>
        </p:txBody>
      </p:sp>
      <p:sp>
        <p:nvSpPr>
          <p:cNvPr id="4" name="Slide Number Placeholder 3"/>
          <p:cNvSpPr>
            <a:spLocks noGrp="1"/>
          </p:cNvSpPr>
          <p:nvPr>
            <p:ph type="sldNum" sz="quarter" idx="10"/>
          </p:nvPr>
        </p:nvSpPr>
        <p:spPr/>
        <p:txBody>
          <a:bodyPr/>
          <a:lstStyle/>
          <a:p>
            <a:fld id="{F8646707-6BBD-41A9-B4DF-0C76A73A2D2A}" type="slidenum">
              <a:rPr lang="en-US" smtClean="0"/>
              <a:t>18</a:t>
            </a:fld>
            <a:endParaRPr lang="en-US" dirty="0"/>
          </a:p>
        </p:txBody>
      </p:sp>
    </p:spTree>
    <p:extLst>
      <p:ext uri="{BB962C8B-B14F-4D97-AF65-F5344CB8AC3E}">
        <p14:creationId xmlns:p14="http://schemas.microsoft.com/office/powerpoint/2010/main" val="704820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700" dirty="0">
                <a:cs typeface="Arial" panose="020B0604020202020204" pitchFamily="34" charset="0"/>
              </a:rPr>
              <a:t>而這個表格是任何使用非豁免</a:t>
            </a:r>
            <a:r>
              <a:rPr lang="zh-HK" altLang="en-US" sz="1800" dirty="0"/>
              <a:t>殺蟲劑</a:t>
            </a:r>
            <a:r>
              <a:rPr lang="zh-CN" altLang="en-US" sz="1700" dirty="0">
                <a:cs typeface="Arial" panose="020B0604020202020204" pitchFamily="34" charset="0"/>
              </a:rPr>
              <a:t>的工作人員的</a:t>
            </a:r>
            <a:r>
              <a:rPr lang="zh-HK" altLang="en-US" sz="1800" dirty="0"/>
              <a:t>殺蟲劑</a:t>
            </a:r>
            <a:r>
              <a:rPr lang="zh-CN" altLang="en-US" sz="1700" dirty="0">
                <a:cs typeface="Arial" panose="020B0604020202020204" pitchFamily="34" charset="0"/>
              </a:rPr>
              <a:t>使用表（或</a:t>
            </a:r>
            <a:r>
              <a:rPr lang="en-US" altLang="zh-CN" sz="1700" dirty="0">
                <a:cs typeface="Arial" panose="020B0604020202020204" pitchFamily="34" charset="0"/>
              </a:rPr>
              <a:t>PUR</a:t>
            </a:r>
            <a:r>
              <a:rPr lang="zh-CN" altLang="en-US" sz="1700" dirty="0">
                <a:cs typeface="Arial" panose="020B0604020202020204" pitchFamily="34" charset="0"/>
              </a:rPr>
              <a:t>）。它只需要每年填寫一次，不遲於</a:t>
            </a:r>
            <a:r>
              <a:rPr lang="en-US" altLang="zh-CN" sz="1700" dirty="0">
                <a:cs typeface="Arial" panose="020B0604020202020204" pitchFamily="34" charset="0"/>
              </a:rPr>
              <a:t>1</a:t>
            </a:r>
            <a:r>
              <a:rPr lang="zh-CN" altLang="en-US" sz="1700" dirty="0">
                <a:cs typeface="Arial" panose="020B0604020202020204" pitchFamily="34" charset="0"/>
              </a:rPr>
              <a:t>月</a:t>
            </a:r>
            <a:r>
              <a:rPr lang="en-US" altLang="zh-CN" sz="1700" dirty="0">
                <a:cs typeface="Arial" panose="020B0604020202020204" pitchFamily="34" charset="0"/>
              </a:rPr>
              <a:t>30</a:t>
            </a:r>
            <a:r>
              <a:rPr lang="zh-CN" altLang="en-US" sz="1700" dirty="0">
                <a:cs typeface="Arial" panose="020B0604020202020204" pitchFamily="34" charset="0"/>
              </a:rPr>
              <a:t>日。同樣，只有當你使用非豁免</a:t>
            </a:r>
            <a:r>
              <a:rPr lang="zh-HK" altLang="en-US" sz="1800" dirty="0"/>
              <a:t>殺蟲劑</a:t>
            </a:r>
            <a:r>
              <a:rPr lang="zh-CN" altLang="en-US" sz="1700" dirty="0">
                <a:cs typeface="Arial" panose="020B0604020202020204" pitchFamily="34" charset="0"/>
              </a:rPr>
              <a:t>如炸彈和噴霧劑時才需要填寫。</a:t>
            </a:r>
            <a:endParaRPr lang="en-US" sz="1700"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17F7B69-06AF-488A-BE1B-7649E3023926}" type="slidenum">
              <a:rPr lang="en-US" altLang="en-US" smtClean="0"/>
              <a:pPr>
                <a:defRPr/>
              </a:pPr>
              <a:t>19</a:t>
            </a:fld>
            <a:endParaRPr lang="en-US" altLang="en-US"/>
          </a:p>
        </p:txBody>
      </p:sp>
    </p:spTree>
    <p:extLst>
      <p:ext uri="{BB962C8B-B14F-4D97-AF65-F5344CB8AC3E}">
        <p14:creationId xmlns:p14="http://schemas.microsoft.com/office/powerpoint/2010/main" val="1043582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eaLnBrk="1" hangingPunct="1">
              <a:spcBef>
                <a:spcPct val="0"/>
              </a:spcBef>
            </a:pPr>
            <a:r>
              <a:rPr lang="zh-CN" altLang="en-US" dirty="0"/>
              <a:t>如何與害蟲管理專業人員討論</a:t>
            </a:r>
            <a:r>
              <a:rPr lang="en-US" altLang="zh-CN" dirty="0"/>
              <a:t>IPM</a:t>
            </a:r>
            <a:r>
              <a:rPr lang="zh-CN" altLang="en-US" dirty="0"/>
              <a:t>是由加州殺蟲劑監管局</a:t>
            </a:r>
            <a:r>
              <a:rPr lang="en-US" altLang="zh-CN" dirty="0"/>
              <a:t>(DPR)</a:t>
            </a:r>
            <a:r>
              <a:rPr lang="zh-CN" altLang="en-US" dirty="0"/>
              <a:t>資助，由加州大學</a:t>
            </a:r>
            <a:r>
              <a:rPr lang="en-US" altLang="zh-CN" dirty="0"/>
              <a:t>(UC)</a:t>
            </a:r>
            <a:r>
              <a:rPr lang="zh-CN" altLang="en-US" dirty="0"/>
              <a:t>三藩市分校護理學院的加州兒童護理健康專案開發。</a:t>
            </a:r>
            <a:endParaRPr lang="en-US" altLang="zh-CN" dirty="0"/>
          </a:p>
          <a:p>
            <a:pPr marL="0" lvl="2" eaLnBrk="1" hangingPunct="1">
              <a:spcBef>
                <a:spcPct val="0"/>
              </a:spcBef>
            </a:pPr>
            <a:r>
              <a:rPr lang="zh-CN" altLang="en-US" dirty="0"/>
              <a:t>本課的內容不一定反映</a:t>
            </a:r>
            <a:r>
              <a:rPr lang="en-US" altLang="zh-CN" dirty="0"/>
              <a:t>DPR</a:t>
            </a:r>
            <a:r>
              <a:rPr lang="zh-CN" altLang="en-US" dirty="0"/>
              <a:t>的觀點和政策，提到商品名稱或商業產品也不構成對使用的認可或推薦。</a:t>
            </a:r>
            <a:endParaRPr lang="en-US" altLang="en-US"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C470EE44-693A-4234-8A22-8BEA116CCD7A}" type="slidenum">
              <a:rPr lang="en-US" altLang="en-US" smtClean="0"/>
              <a:pPr eaLnBrk="1" hangingPunct="1"/>
              <a:t>2</a:t>
            </a:fld>
            <a:endParaRPr lang="en-US" altLang="en-US"/>
          </a:p>
        </p:txBody>
      </p:sp>
    </p:spTree>
    <p:extLst>
      <p:ext uri="{BB962C8B-B14F-4D97-AF65-F5344CB8AC3E}">
        <p14:creationId xmlns:p14="http://schemas.microsoft.com/office/powerpoint/2010/main" val="985537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1" dirty="0"/>
              <a:t>這個表格是為施用殺蟲劑的害蟲管理企業準備的。這是由</a:t>
            </a:r>
            <a:r>
              <a:rPr lang="en-US" altLang="zh-CN" b="1" dirty="0"/>
              <a:t>PMP</a:t>
            </a:r>
            <a:r>
              <a:rPr lang="zh-CN" altLang="en-US" b="1" dirty="0"/>
              <a:t>負責的。 這只適用於企業，而不是托兒所工作人員。</a:t>
            </a:r>
            <a:endParaRPr lang="en-US" b="1" dirty="0"/>
          </a:p>
        </p:txBody>
      </p:sp>
      <p:sp>
        <p:nvSpPr>
          <p:cNvPr id="4" name="Slide Number Placeholder 3"/>
          <p:cNvSpPr>
            <a:spLocks noGrp="1"/>
          </p:cNvSpPr>
          <p:nvPr>
            <p:ph type="sldNum" sz="quarter" idx="5"/>
          </p:nvPr>
        </p:nvSpPr>
        <p:spPr/>
        <p:txBody>
          <a:bodyPr/>
          <a:lstStyle/>
          <a:p>
            <a:fld id="{FE95C34C-EFC1-4666-97C9-EDFEE29C5505}" type="slidenum">
              <a:rPr lang="en-US" smtClean="0"/>
              <a:t>20</a:t>
            </a:fld>
            <a:endParaRPr lang="en-US"/>
          </a:p>
        </p:txBody>
      </p:sp>
    </p:spTree>
    <p:extLst>
      <p:ext uri="{BB962C8B-B14F-4D97-AF65-F5344CB8AC3E}">
        <p14:creationId xmlns:p14="http://schemas.microsoft.com/office/powerpoint/2010/main" val="218892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trike="noStrike" dirty="0"/>
              <a:t>HSA</a:t>
            </a:r>
            <a:r>
              <a:rPr lang="zh-CN" altLang="en-US" strike="noStrike" dirty="0"/>
              <a:t>的一個重要目標是在兒童學習和玩耍的地方減少使用殺蟲劑。這就是</a:t>
            </a:r>
            <a:r>
              <a:rPr lang="en-US" altLang="zh-CN" strike="noStrike" dirty="0"/>
              <a:t>IPM</a:t>
            </a:r>
            <a:r>
              <a:rPr lang="zh-CN" altLang="en-US" strike="noStrike" dirty="0"/>
              <a:t>的作用</a:t>
            </a:r>
            <a:r>
              <a:rPr lang="en-US" altLang="zh-CN" strike="noStrike" dirty="0"/>
              <a:t>!</a:t>
            </a:r>
            <a:r>
              <a:rPr lang="zh-CN" altLang="en-US" strike="noStrike" dirty="0"/>
              <a:t>詢問長期的解決方案，而不是快速解決。實行</a:t>
            </a:r>
            <a:r>
              <a:rPr lang="en-US" altLang="zh-CN" strike="noStrike" dirty="0"/>
              <a:t>IPM</a:t>
            </a:r>
            <a:r>
              <a:rPr lang="zh-CN" altLang="en-US" strike="noStrike" dirty="0"/>
              <a:t>的</a:t>
            </a:r>
            <a:r>
              <a:rPr lang="en-US" altLang="zh-CN" strike="noStrike" dirty="0"/>
              <a:t>PMP</a:t>
            </a:r>
            <a:r>
              <a:rPr lang="zh-CN" altLang="en-US" strike="noStrike" dirty="0"/>
              <a:t>不僅僅是一個 </a:t>
            </a:r>
            <a:r>
              <a:rPr lang="en-US" altLang="zh-CN" strike="noStrike" dirty="0"/>
              <a:t>"</a:t>
            </a:r>
            <a:r>
              <a:rPr lang="zh-CN" altLang="en-US" strike="noStrike" dirty="0"/>
              <a:t>滅蟲者</a:t>
            </a:r>
            <a:r>
              <a:rPr lang="en-US" altLang="zh-CN" strike="noStrike" dirty="0"/>
              <a:t>"</a:t>
            </a:r>
            <a:r>
              <a:rPr lang="zh-CN" altLang="en-US" strike="noStrike" dirty="0"/>
              <a:t>。他們會建議採取</a:t>
            </a:r>
            <a:r>
              <a:rPr lang="en-US" altLang="zh-CN" strike="noStrike" dirty="0"/>
              <a:t>IPM</a:t>
            </a:r>
            <a:r>
              <a:rPr lang="zh-CN" altLang="en-US" strike="noStrike" dirty="0"/>
              <a:t>策略，如擺脫害蟲的棲息地或監測害蟲的活動，而不是每月或當害蟲再次出現時才噴藥。</a:t>
            </a:r>
            <a:endParaRPr lang="en-US" strike="noStrike" dirty="0"/>
          </a:p>
        </p:txBody>
      </p:sp>
      <p:sp>
        <p:nvSpPr>
          <p:cNvPr id="4" name="Slide Number Placeholder 3"/>
          <p:cNvSpPr>
            <a:spLocks noGrp="1"/>
          </p:cNvSpPr>
          <p:nvPr>
            <p:ph type="sldNum" sz="quarter" idx="5"/>
          </p:nvPr>
        </p:nvSpPr>
        <p:spPr/>
        <p:txBody>
          <a:bodyPr/>
          <a:lstStyle/>
          <a:p>
            <a:fld id="{FE95C34C-EFC1-4666-97C9-EDFEE29C5505}" type="slidenum">
              <a:rPr lang="en-US" smtClean="0"/>
              <a:t>21</a:t>
            </a:fld>
            <a:endParaRPr lang="en-US"/>
          </a:p>
        </p:txBody>
      </p:sp>
    </p:spTree>
    <p:extLst>
      <p:ext uri="{BB962C8B-B14F-4D97-AF65-F5344CB8AC3E}">
        <p14:creationId xmlns:p14="http://schemas.microsoft.com/office/powerpoint/2010/main" val="3366192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zh-CN" altLang="en-US" sz="1200" b="0" i="0" u="none" strike="noStrike" kern="1200" baseline="0" dirty="0">
                <a:solidFill>
                  <a:schemeClr val="tx1"/>
                </a:solidFill>
                <a:latin typeface="+mn-lt"/>
                <a:ea typeface="+mn-ea"/>
                <a:cs typeface="+mn-cs"/>
              </a:rPr>
              <a:t>發放許可證的目的是確保那些對公眾的健康、安全和福利有潛在影響的人，符合最低的培訓和專業知識標準，有擔保、有保險，並能受到監管，以保護加州的人民和環境。</a:t>
            </a:r>
            <a:endParaRPr lang="en-US" altLang="zh-CN" sz="1200" b="0" i="0" u="none" strike="noStrike" kern="1200" baseline="0" dirty="0">
              <a:solidFill>
                <a:schemeClr val="tx1"/>
              </a:solidFill>
              <a:latin typeface="+mn-lt"/>
              <a:ea typeface="+mn-ea"/>
              <a:cs typeface="+mn-cs"/>
            </a:endParaRPr>
          </a:p>
          <a:p>
            <a:pPr marL="0" indent="0">
              <a:buNone/>
            </a:pPr>
            <a:r>
              <a:rPr lang="en-US" altLang="zh-CN" sz="1200" b="0" i="0" u="none" strike="noStrike" kern="1200" baseline="0" dirty="0">
                <a:solidFill>
                  <a:schemeClr val="tx1"/>
                </a:solidFill>
                <a:latin typeface="+mn-lt"/>
                <a:ea typeface="+mn-ea"/>
                <a:cs typeface="+mn-cs"/>
              </a:rPr>
              <a:t>1. </a:t>
            </a:r>
            <a:r>
              <a:rPr lang="zh-CN" altLang="en-US" sz="1200" b="0" i="0" u="none" strike="noStrike" kern="1200" baseline="0" dirty="0">
                <a:solidFill>
                  <a:schemeClr val="tx1"/>
                </a:solidFill>
                <a:latin typeface="+mn-lt"/>
                <a:ea typeface="+mn-ea"/>
                <a:cs typeface="+mn-cs"/>
              </a:rPr>
              <a:t>所有害蟲管理專業人員</a:t>
            </a:r>
            <a:r>
              <a:rPr lang="en-US" altLang="zh-CN" sz="1200" b="0" i="0" u="none" strike="noStrike" kern="1200" baseline="0" dirty="0">
                <a:solidFill>
                  <a:schemeClr val="tx1"/>
                </a:solidFill>
                <a:latin typeface="+mn-lt"/>
                <a:ea typeface="+mn-ea"/>
                <a:cs typeface="+mn-cs"/>
              </a:rPr>
              <a:t>(PMPs)</a:t>
            </a:r>
            <a:r>
              <a:rPr lang="zh-CN" altLang="en-US" sz="1200" b="0" i="0" u="none" strike="noStrike" kern="1200" baseline="0" dirty="0">
                <a:solidFill>
                  <a:schemeClr val="tx1"/>
                </a:solidFill>
                <a:latin typeface="+mn-lt"/>
                <a:ea typeface="+mn-ea"/>
                <a:cs typeface="+mn-cs"/>
              </a:rPr>
              <a:t>必須獲得加利福尼亞州的許可。你可以核實一個公司或個人是否有結構性害蟲控制委員會頒發的執照，網址是</a:t>
            </a:r>
            <a:r>
              <a:rPr lang="en-US" altLang="zh-CN" sz="1200" b="0" i="0" u="none" strike="noStrike" kern="1200" baseline="0" dirty="0">
                <a:solidFill>
                  <a:schemeClr val="tx1"/>
                </a:solidFill>
                <a:latin typeface="+mn-lt"/>
                <a:ea typeface="+mn-ea"/>
                <a:cs typeface="+mn-cs"/>
              </a:rPr>
              <a:t>www.pestboard.ca.gov</a:t>
            </a:r>
            <a:r>
              <a:rPr lang="zh-CN" altLang="en-US" sz="1200" b="0" i="0" u="none" strike="noStrike" kern="1200" baseline="0" dirty="0">
                <a:solidFill>
                  <a:schemeClr val="tx1"/>
                </a:solidFill>
                <a:latin typeface="+mn-lt"/>
                <a:ea typeface="+mn-ea"/>
                <a:cs typeface="+mn-cs"/>
              </a:rPr>
              <a:t>。 擁有結構性害蟲控制委員會的執照意味著他們有執照通過執行任何工作來控制可能入侵家庭或結構的害蟲，包括進行結構性維修或更換，使用殺蟲劑或機械裝置來消除、消滅、控制或防止蟲害發生。有執照的人將通過考試並完成現場掃描指紋程式。</a:t>
            </a:r>
            <a:endParaRPr lang="en-US" altLang="zh-CN" sz="1200" b="0" i="0" u="none" strike="noStrike" kern="1200" baseline="0" dirty="0">
              <a:solidFill>
                <a:schemeClr val="tx1"/>
              </a:solidFill>
              <a:latin typeface="+mn-lt"/>
              <a:ea typeface="+mn-ea"/>
              <a:cs typeface="+mn-cs"/>
            </a:endParaRPr>
          </a:p>
          <a:p>
            <a:endParaRPr lang="en-US" dirty="0"/>
          </a:p>
          <a:p>
            <a:r>
              <a:rPr lang="en-US" altLang="zh-CN" dirty="0"/>
              <a:t>2.</a:t>
            </a:r>
            <a:r>
              <a:rPr lang="zh-CN" altLang="en-US" dirty="0"/>
              <a:t>你可以在網上核實一個人是否有現行的</a:t>
            </a:r>
            <a:r>
              <a:rPr lang="en-US" altLang="zh-CN" dirty="0"/>
              <a:t>SPCB</a:t>
            </a:r>
            <a:r>
              <a:rPr lang="zh-CN" altLang="en-US" dirty="0"/>
              <a:t>執照，網址是：</a:t>
            </a:r>
            <a:r>
              <a:rPr lang="en-US" altLang="zh-CN" dirty="0"/>
              <a:t>https://www.pestboard.ca.gov/license.shtml</a:t>
            </a:r>
          </a:p>
          <a:p>
            <a:endParaRPr lang="en-US" altLang="zh-CN" dirty="0"/>
          </a:p>
          <a:p>
            <a:r>
              <a:rPr lang="en-US" altLang="zh-CN" dirty="0"/>
              <a:t>3.</a:t>
            </a:r>
            <a:r>
              <a:rPr lang="zh-CN" altLang="en-US" dirty="0"/>
              <a:t>你可以在網上核實某人是否有現行的</a:t>
            </a:r>
            <a:r>
              <a:rPr lang="en-US" altLang="zh-CN" dirty="0"/>
              <a:t>DPR</a:t>
            </a:r>
            <a:r>
              <a:rPr lang="zh-CN" altLang="en-US" dirty="0"/>
              <a:t>執照，網址是：</a:t>
            </a:r>
            <a:r>
              <a:rPr lang="en-US" altLang="zh-CN" dirty="0"/>
              <a:t>https://www.cdpr.ca.gov/docs/license/currlic.htm</a:t>
            </a:r>
            <a:r>
              <a:rPr lang="zh-CN" altLang="en-US" dirty="0"/>
              <a:t>。</a:t>
            </a:r>
            <a:endParaRPr lang="en-US" altLang="zh-CN" dirty="0"/>
          </a:p>
          <a:p>
            <a:endParaRPr lang="en-US" altLang="zh-CN" dirty="0"/>
          </a:p>
          <a:p>
            <a:r>
              <a:rPr lang="en-US" altLang="zh-CN" dirty="0"/>
              <a:t>4. PMP</a:t>
            </a:r>
            <a:r>
              <a:rPr lang="zh-CN" altLang="en-US" dirty="0"/>
              <a:t>應該接受學校和托兒所的</a:t>
            </a:r>
            <a:r>
              <a:rPr lang="en-US" altLang="zh-CN" dirty="0"/>
              <a:t>IPM</a:t>
            </a:r>
            <a:r>
              <a:rPr lang="zh-CN" altLang="en-US" dirty="0"/>
              <a:t>培訓。加州大學全州</a:t>
            </a:r>
            <a:r>
              <a:rPr lang="en-US" altLang="zh-CN" dirty="0"/>
              <a:t>IPM</a:t>
            </a:r>
            <a:r>
              <a:rPr lang="zh-CN" altLang="en-US" dirty="0"/>
              <a:t>計畫為</a:t>
            </a:r>
            <a:r>
              <a:rPr lang="en-US" altLang="zh-CN" dirty="0"/>
              <a:t>PMP</a:t>
            </a:r>
            <a:r>
              <a:rPr lang="zh-CN" altLang="en-US" dirty="0"/>
              <a:t>提供免費的線上課程，題目是在學校和托兒所提供</a:t>
            </a:r>
            <a:r>
              <a:rPr lang="en-US" altLang="zh-CN" dirty="0"/>
              <a:t>IPM</a:t>
            </a:r>
            <a:r>
              <a:rPr lang="zh-CN" altLang="en-US" dirty="0"/>
              <a:t>服務。要求提供你的</a:t>
            </a:r>
            <a:r>
              <a:rPr lang="en-US" altLang="zh-CN" dirty="0"/>
              <a:t>PMP</a:t>
            </a:r>
            <a:r>
              <a:rPr lang="zh-CN" altLang="en-US" dirty="0"/>
              <a:t>已經參加該課程的證明。</a:t>
            </a:r>
            <a:endParaRPr lang="en-US" altLang="zh-CN" dirty="0"/>
          </a:p>
          <a:p>
            <a:endParaRPr lang="en-US" altLang="zh-CN" dirty="0"/>
          </a:p>
          <a:p>
            <a:r>
              <a:rPr lang="en-US" altLang="zh-CN" dirty="0"/>
              <a:t>5. </a:t>
            </a:r>
            <a:r>
              <a:rPr lang="zh-CN" altLang="en-US" dirty="0"/>
              <a:t>有些</a:t>
            </a:r>
            <a:r>
              <a:rPr lang="en-US" altLang="zh-CN" dirty="0"/>
              <a:t>PMP</a:t>
            </a:r>
            <a:r>
              <a:rPr lang="zh-CN" altLang="en-US" dirty="0"/>
              <a:t>可能有協力廠商認證，證明在</a:t>
            </a:r>
            <a:r>
              <a:rPr lang="en-US" altLang="zh-CN" dirty="0"/>
              <a:t>IPM</a:t>
            </a:r>
            <a:r>
              <a:rPr lang="zh-CN" altLang="en-US" dirty="0"/>
              <a:t>和環境敏感的做法方面有額外的技能。在選擇</a:t>
            </a:r>
            <a:r>
              <a:rPr lang="en-US" altLang="zh-CN" dirty="0"/>
              <a:t>PMP</a:t>
            </a:r>
            <a:r>
              <a:rPr lang="zh-CN" altLang="en-US" dirty="0"/>
              <a:t>之前，要審查每種認證類型。</a:t>
            </a:r>
            <a:endParaRPr lang="en-US" dirty="0"/>
          </a:p>
          <a:p>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22</a:t>
            </a:fld>
            <a:endParaRPr lang="en-US"/>
          </a:p>
        </p:txBody>
      </p:sp>
    </p:spTree>
    <p:extLst>
      <p:ext uri="{BB962C8B-B14F-4D97-AF65-F5344CB8AC3E}">
        <p14:creationId xmlns:p14="http://schemas.microsoft.com/office/powerpoint/2010/main" val="1896584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有許多與殺蟲劑接觸有關的擔憂。事實上，接觸的風險可能超過了殺死害蟲的好處。許多研究表明，接觸殺蟲劑可能會導致皮疹或呼吸困難等直接反應。長期接觸殺蟲劑也可能導致疾病或影響發育。研究表明，經常接觸低水準殺蟲劑的兒童可能不會立即中毒或生病，但他們的健康問題可能在多年後才顯現出來。</a:t>
            </a:r>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23</a:t>
            </a:fld>
            <a:endParaRPr lang="en-US"/>
          </a:p>
        </p:txBody>
      </p:sp>
    </p:spTree>
    <p:extLst>
      <p:ext uri="{BB962C8B-B14F-4D97-AF65-F5344CB8AC3E}">
        <p14:creationId xmlns:p14="http://schemas.microsoft.com/office/powerpoint/2010/main" val="1799871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要求提供關於任何已發現的害蟲問題和任何處理計畫背後的原因的資訊。</a:t>
            </a:r>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24</a:t>
            </a:fld>
            <a:endParaRPr lang="en-US"/>
          </a:p>
        </p:txBody>
      </p:sp>
    </p:spTree>
    <p:extLst>
      <p:ext uri="{BB962C8B-B14F-4D97-AF65-F5344CB8AC3E}">
        <p14:creationId xmlns:p14="http://schemas.microsoft.com/office/powerpoint/2010/main" val="4027172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25</a:t>
            </a:fld>
            <a:endParaRPr lang="en-US"/>
          </a:p>
        </p:txBody>
      </p:sp>
    </p:spTree>
    <p:extLst>
      <p:ext uri="{BB962C8B-B14F-4D97-AF65-F5344CB8AC3E}">
        <p14:creationId xmlns:p14="http://schemas.microsoft.com/office/powerpoint/2010/main" val="1198451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IPM</a:t>
            </a:r>
            <a:r>
              <a:rPr lang="zh-CN" altLang="en-US" dirty="0"/>
              <a:t>可能看起來與你的習慣不同，但它可以有效地管理所有類型的害蟲，為兒童和工作人員創造一個健康的學習</a:t>
            </a:r>
            <a:r>
              <a:rPr lang="en-US" altLang="zh-CN" dirty="0"/>
              <a:t>/</a:t>
            </a:r>
            <a:r>
              <a:rPr lang="zh-CN" altLang="en-US" dirty="0"/>
              <a:t>工作環境。要求查看他們用於監測的任何檢查單或其他檔。</a:t>
            </a:r>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26</a:t>
            </a:fld>
            <a:endParaRPr lang="en-US"/>
          </a:p>
        </p:txBody>
      </p:sp>
    </p:spTree>
    <p:extLst>
      <p:ext uri="{BB962C8B-B14F-4D97-AF65-F5344CB8AC3E}">
        <p14:creationId xmlns:p14="http://schemas.microsoft.com/office/powerpoint/2010/main" val="2066502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27</a:t>
            </a:fld>
            <a:endParaRPr lang="en-US"/>
          </a:p>
        </p:txBody>
      </p:sp>
    </p:spTree>
    <p:extLst>
      <p:ext uri="{BB962C8B-B14F-4D97-AF65-F5344CB8AC3E}">
        <p14:creationId xmlns:p14="http://schemas.microsoft.com/office/powerpoint/2010/main" val="1375723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700" dirty="0">
                <a:cs typeface="Arial" panose="020B0604020202020204" pitchFamily="34" charset="0"/>
              </a:rPr>
              <a:t>IPM</a:t>
            </a:r>
            <a:r>
              <a:rPr lang="zh-CN" altLang="en-US" sz="1700" dirty="0">
                <a:cs typeface="Arial" panose="020B0604020202020204" pitchFamily="34" charset="0"/>
              </a:rPr>
              <a:t>計畫範本有一節稱為害蟲管理合同，記錄了</a:t>
            </a:r>
            <a:r>
              <a:rPr lang="en-US" altLang="zh-CN" sz="1700" dirty="0">
                <a:cs typeface="Arial" panose="020B0604020202020204" pitchFamily="34" charset="0"/>
              </a:rPr>
              <a:t>PMP</a:t>
            </a:r>
            <a:r>
              <a:rPr lang="zh-CN" altLang="en-US" sz="1700" dirty="0">
                <a:cs typeface="Arial" panose="020B0604020202020204" pitchFamily="34" charset="0"/>
              </a:rPr>
              <a:t>符合健康學校法的要求。你也可以把你的</a:t>
            </a:r>
            <a:r>
              <a:rPr lang="en-US" altLang="zh-CN" sz="1700" dirty="0">
                <a:cs typeface="Arial" panose="020B0604020202020204" pitchFamily="34" charset="0"/>
              </a:rPr>
              <a:t>PMP</a:t>
            </a:r>
            <a:r>
              <a:rPr lang="zh-CN" altLang="en-US" sz="1700" dirty="0">
                <a:cs typeface="Arial" panose="020B0604020202020204" pitchFamily="34" charset="0"/>
              </a:rPr>
              <a:t>加入你的</a:t>
            </a:r>
            <a:r>
              <a:rPr lang="en-US" altLang="zh-CN" sz="1700" dirty="0">
                <a:cs typeface="Arial" panose="020B0604020202020204" pitchFamily="34" charset="0"/>
              </a:rPr>
              <a:t>IPM</a:t>
            </a:r>
            <a:r>
              <a:rPr lang="zh-CN" altLang="en-US" sz="1700" dirty="0">
                <a:cs typeface="Arial" panose="020B0604020202020204" pitchFamily="34" charset="0"/>
              </a:rPr>
              <a:t>團隊。</a:t>
            </a:r>
            <a:endParaRPr lang="en-US" altLang="zh-CN" sz="1700" dirty="0">
              <a:cs typeface="Arial" panose="020B0604020202020204" pitchFamily="34" charset="0"/>
            </a:endParaRPr>
          </a:p>
          <a:p>
            <a:r>
              <a:rPr lang="zh-CN" altLang="en-US" sz="1700" dirty="0">
                <a:cs typeface="Arial" panose="020B0604020202020204" pitchFamily="34" charset="0"/>
              </a:rPr>
              <a:t>並把你的</a:t>
            </a:r>
            <a:r>
              <a:rPr lang="en-US" altLang="zh-CN" sz="1700" dirty="0">
                <a:cs typeface="Arial" panose="020B0604020202020204" pitchFamily="34" charset="0"/>
              </a:rPr>
              <a:t>PMP</a:t>
            </a:r>
            <a:r>
              <a:rPr lang="zh-CN" altLang="en-US" sz="1700" dirty="0">
                <a:cs typeface="Arial" panose="020B0604020202020204" pitchFamily="34" charset="0"/>
              </a:rPr>
              <a:t>列為做害蟲識別、監測和檢查的人。</a:t>
            </a:r>
            <a:endParaRPr lang="en-US" sz="1700"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17F7B69-06AF-488A-BE1B-7649E3023926}" type="slidenum">
              <a:rPr lang="en-US" altLang="en-US" smtClean="0"/>
              <a:pPr>
                <a:defRPr/>
              </a:pPr>
              <a:t>28</a:t>
            </a:fld>
            <a:endParaRPr lang="en-US" altLang="en-US"/>
          </a:p>
        </p:txBody>
      </p:sp>
    </p:spTree>
    <p:extLst>
      <p:ext uri="{BB962C8B-B14F-4D97-AF65-F5344CB8AC3E}">
        <p14:creationId xmlns:p14="http://schemas.microsoft.com/office/powerpoint/2010/main" val="2674082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29</a:t>
            </a:fld>
            <a:endParaRPr lang="en-US"/>
          </a:p>
        </p:txBody>
      </p:sp>
    </p:spTree>
    <p:extLst>
      <p:ext uri="{BB962C8B-B14F-4D97-AF65-F5344CB8AC3E}">
        <p14:creationId xmlns:p14="http://schemas.microsoft.com/office/powerpoint/2010/main" val="3681048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zh-CN" altLang="en-US" i="0" dirty="0"/>
              <a:t>談話要點：</a:t>
            </a:r>
            <a:r>
              <a:rPr lang="en-US" altLang="zh-CN" i="0" dirty="0"/>
              <a:t>IPM</a:t>
            </a:r>
            <a:r>
              <a:rPr lang="zh-CN" altLang="en-US" i="0" dirty="0"/>
              <a:t>有助於為兒童的學習和遊戲以及工作人員的工作創造一個安全和健康的環境。</a:t>
            </a:r>
            <a:endParaRPr lang="en-US" altLang="zh-CN" i="0" dirty="0"/>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zh-CN" i="0" dirty="0"/>
          </a:p>
          <a:p>
            <a:pPr marL="0" marR="0" indent="0" algn="l" defTabSz="914400" rtl="0" eaLnBrk="1" fontAlgn="base" latinLnBrk="0" hangingPunct="1">
              <a:lnSpc>
                <a:spcPct val="100000"/>
              </a:lnSpc>
              <a:spcBef>
                <a:spcPct val="0"/>
              </a:spcBef>
              <a:spcAft>
                <a:spcPct val="0"/>
              </a:spcAft>
              <a:buClrTx/>
              <a:buSzTx/>
              <a:buFontTx/>
              <a:buNone/>
              <a:tabLst/>
              <a:defRPr/>
            </a:pPr>
            <a:r>
              <a:rPr lang="en-US" altLang="zh-CN" i="0" dirty="0"/>
              <a:t>IPM</a:t>
            </a:r>
            <a:r>
              <a:rPr lang="zh-CN" altLang="en-US" i="0" dirty="0"/>
              <a:t>以安全、有效和更持久的方式控制害蟲。</a:t>
            </a:r>
            <a:r>
              <a:rPr lang="en-US" altLang="zh-CN" i="0" dirty="0"/>
              <a:t>IPM</a:t>
            </a:r>
            <a:r>
              <a:rPr lang="zh-CN" altLang="en-US" i="0" dirty="0"/>
              <a:t>通過使用非化學方法和使用最低毒性的殺蟲劑來處理害蟲問題。例如，</a:t>
            </a:r>
            <a:r>
              <a:rPr lang="en-US" altLang="zh-CN" i="0" dirty="0"/>
              <a:t>IPM</a:t>
            </a:r>
            <a:r>
              <a:rPr lang="zh-CN" altLang="en-US" i="0" dirty="0"/>
              <a:t>計畫可能包括害蟲管理策略，如在窗戶上安裝紗窗，在門的底部增加掃帚，以及改變你澆灌院子的時間或方式。</a:t>
            </a:r>
            <a:endParaRPr lang="en-US" altLang="zh-CN" i="0" dirty="0"/>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zh-CN" i="1" dirty="0"/>
          </a:p>
          <a:p>
            <a:pPr marL="0" marR="0" indent="0" algn="l" defTabSz="914400" rtl="0" eaLnBrk="1" fontAlgn="base" latinLnBrk="0" hangingPunct="1">
              <a:lnSpc>
                <a:spcPct val="100000"/>
              </a:lnSpc>
              <a:spcBef>
                <a:spcPct val="0"/>
              </a:spcBef>
              <a:spcAft>
                <a:spcPct val="0"/>
              </a:spcAft>
              <a:buClrTx/>
              <a:buSzTx/>
              <a:buFontTx/>
              <a:buNone/>
              <a:tabLst/>
              <a:defRPr/>
            </a:pPr>
            <a:r>
              <a:rPr lang="en-US" altLang="zh-CN" i="1" dirty="0"/>
              <a:t>IPM</a:t>
            </a:r>
            <a:r>
              <a:rPr lang="zh-CN" altLang="en-US" i="1" dirty="0"/>
              <a:t>在減少殺蟲劑使用的同時將害蟲拒之門外。使用</a:t>
            </a:r>
            <a:r>
              <a:rPr lang="en-US" altLang="zh-CN" i="1" dirty="0"/>
              <a:t>IPM</a:t>
            </a:r>
            <a:r>
              <a:rPr lang="zh-CN" altLang="en-US" i="1" dirty="0"/>
              <a:t>可以減少</a:t>
            </a:r>
            <a:r>
              <a:rPr lang="en-US" altLang="zh-CN" i="1" dirty="0"/>
              <a:t>《</a:t>
            </a:r>
            <a:r>
              <a:rPr lang="zh-CN" altLang="en-US" i="1" dirty="0"/>
              <a:t>健康學校法</a:t>
            </a:r>
            <a:r>
              <a:rPr lang="en-US" altLang="zh-CN" i="1" dirty="0"/>
              <a:t>》</a:t>
            </a:r>
            <a:r>
              <a:rPr lang="zh-CN" altLang="en-US" i="1" dirty="0"/>
              <a:t>要求的報告、文書工作、通知等，從而節省您的時間和工作。</a:t>
            </a:r>
            <a:endParaRPr lang="en-US" altLang="en-US" i="1" dirty="0"/>
          </a:p>
        </p:txBody>
      </p:sp>
      <p:sp>
        <p:nvSpPr>
          <p:cNvPr id="4" name="Slide Number Placeholder 3"/>
          <p:cNvSpPr>
            <a:spLocks noGrp="1"/>
          </p:cNvSpPr>
          <p:nvPr>
            <p:ph type="sldNum" sz="quarter" idx="5"/>
          </p:nvPr>
        </p:nvSpPr>
        <p:spPr/>
        <p:txBody>
          <a:bodyPr/>
          <a:lstStyle/>
          <a:p>
            <a:pPr>
              <a:defRPr/>
            </a:pPr>
            <a:fld id="{70FCB04F-79DD-4EA9-B859-05EAE2973F6E}" type="slidenum">
              <a:rPr lang="en-US" smtClean="0"/>
              <a:pPr>
                <a:defRPr/>
              </a:pPr>
              <a:t>3</a:t>
            </a:fld>
            <a:endParaRPr lang="en-US" dirty="0"/>
          </a:p>
        </p:txBody>
      </p:sp>
    </p:spTree>
    <p:extLst>
      <p:ext uri="{BB962C8B-B14F-4D97-AF65-F5344CB8AC3E}">
        <p14:creationId xmlns:p14="http://schemas.microsoft.com/office/powerpoint/2010/main" val="4117023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30</a:t>
            </a:fld>
            <a:endParaRPr lang="en-US"/>
          </a:p>
        </p:txBody>
      </p:sp>
    </p:spTree>
    <p:extLst>
      <p:ext uri="{BB962C8B-B14F-4D97-AF65-F5344CB8AC3E}">
        <p14:creationId xmlns:p14="http://schemas.microsoft.com/office/powerpoint/2010/main" val="64184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IPM</a:t>
            </a:r>
            <a:r>
              <a:rPr lang="zh-CN" altLang="en-US" dirty="0"/>
              <a:t>不是一個 </a:t>
            </a:r>
            <a:r>
              <a:rPr lang="en-US" altLang="zh-CN" dirty="0"/>
              <a:t>"</a:t>
            </a:r>
            <a:r>
              <a:rPr lang="zh-CN" altLang="en-US" dirty="0"/>
              <a:t>快速解決方案</a:t>
            </a:r>
            <a:r>
              <a:rPr lang="en-US" altLang="zh-CN" dirty="0"/>
              <a:t>"</a:t>
            </a:r>
            <a:r>
              <a:rPr lang="zh-CN" altLang="en-US" dirty="0"/>
              <a:t>，它是一個照顧你的設施和管理害蟲的長期戰略。</a:t>
            </a:r>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31</a:t>
            </a:fld>
            <a:endParaRPr lang="en-US"/>
          </a:p>
        </p:txBody>
      </p:sp>
    </p:spTree>
    <p:extLst>
      <p:ext uri="{BB962C8B-B14F-4D97-AF65-F5344CB8AC3E}">
        <p14:creationId xmlns:p14="http://schemas.microsoft.com/office/powerpoint/2010/main" val="2306459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zh-CN" altLang="en-US" dirty="0"/>
              <a:t>談話要點：</a:t>
            </a:r>
            <a:endParaRPr lang="en-US" altLang="zh-CN" dirty="0"/>
          </a:p>
          <a:p>
            <a:pPr marL="171450" indent="-171450">
              <a:buFont typeface="Arial" panose="020B0604020202020204" pitchFamily="34" charset="0"/>
              <a:buChar char="•"/>
            </a:pPr>
            <a:r>
              <a:rPr lang="zh-CN" altLang="en-US" dirty="0"/>
              <a:t>即使你聘請了害蟲管理專家，也必須遵守</a:t>
            </a:r>
            <a:r>
              <a:rPr lang="en-US" altLang="zh-CN" dirty="0"/>
              <a:t>《</a:t>
            </a:r>
            <a:r>
              <a:rPr lang="zh-CN" altLang="en-US" dirty="0"/>
              <a:t>健康學校法</a:t>
            </a:r>
            <a:r>
              <a:rPr lang="en-US" altLang="zh-CN" dirty="0"/>
              <a:t>》</a:t>
            </a:r>
            <a:r>
              <a:rPr lang="zh-CN" altLang="en-US" dirty="0"/>
              <a:t>的要求。</a:t>
            </a:r>
            <a:endParaRPr lang="en-US" altLang="zh-CN" dirty="0"/>
          </a:p>
          <a:p>
            <a:pPr marL="171450" indent="-171450">
              <a:buFont typeface="Arial" panose="020B0604020202020204" pitchFamily="34" charset="0"/>
              <a:buChar char="•"/>
            </a:pPr>
            <a:r>
              <a:rPr lang="zh-CN" altLang="en-US" dirty="0"/>
              <a:t>培訓任何施用殺蟲劑的人，在托兒所使用殺蟲劑之前必須完成培訓要求</a:t>
            </a:r>
            <a:endParaRPr lang="en-US" altLang="zh-CN" dirty="0"/>
          </a:p>
          <a:p>
            <a:pPr marL="171450" indent="-171450">
              <a:buFont typeface="Arial" panose="020B0604020202020204" pitchFamily="34" charset="0"/>
              <a:buChar char="•"/>
            </a:pPr>
            <a:r>
              <a:rPr lang="zh-CN" altLang="en-US" dirty="0"/>
              <a:t>在使用殺蟲劑的</a:t>
            </a:r>
            <a:r>
              <a:rPr lang="en-US" altLang="zh-CN" dirty="0"/>
              <a:t>24</a:t>
            </a:r>
            <a:r>
              <a:rPr lang="zh-CN" altLang="en-US" dirty="0"/>
              <a:t>小時前和</a:t>
            </a:r>
            <a:r>
              <a:rPr lang="en-US" altLang="zh-CN" dirty="0"/>
              <a:t>72</a:t>
            </a:r>
            <a:r>
              <a:rPr lang="zh-CN" altLang="en-US" dirty="0"/>
              <a:t>小時後張貼告示確定</a:t>
            </a:r>
            <a:r>
              <a:rPr lang="en-US" altLang="zh-CN" dirty="0"/>
              <a:t>IPM</a:t>
            </a:r>
            <a:r>
              <a:rPr lang="zh-CN" altLang="en-US" dirty="0"/>
              <a:t>協調員，</a:t>
            </a:r>
            <a:endParaRPr lang="en-US" altLang="zh-CN" dirty="0"/>
          </a:p>
          <a:p>
            <a:pPr marL="171450" indent="-171450">
              <a:buFont typeface="Arial" panose="020B0604020202020204" pitchFamily="34" charset="0"/>
              <a:buChar char="•"/>
            </a:pPr>
            <a:r>
              <a:rPr lang="zh-CN" altLang="en-US" dirty="0"/>
              <a:t>有時是中心主任，有時是設施經理，有時是其他工作人員或管理人員計畫</a:t>
            </a:r>
            <a:r>
              <a:rPr lang="en-US" altLang="zh-CN" dirty="0"/>
              <a:t>-</a:t>
            </a:r>
          </a:p>
          <a:p>
            <a:pPr marL="171450" indent="-171450">
              <a:buFont typeface="Arial" panose="020B0604020202020204" pitchFamily="34" charset="0"/>
              <a:buChar char="•"/>
            </a:pPr>
            <a:r>
              <a:rPr lang="zh-CN" altLang="en-US" dirty="0"/>
              <a:t>創建一個</a:t>
            </a:r>
            <a:r>
              <a:rPr lang="en-US" altLang="zh-CN" dirty="0"/>
              <a:t>IPM</a:t>
            </a:r>
            <a:r>
              <a:rPr lang="zh-CN" altLang="en-US" dirty="0"/>
              <a:t>計畫，使用</a:t>
            </a:r>
            <a:r>
              <a:rPr lang="en-US" altLang="zh-CN" dirty="0"/>
              <a:t>DPR</a:t>
            </a:r>
            <a:r>
              <a:rPr lang="zh-CN" altLang="en-US" dirty="0"/>
              <a:t>範本</a:t>
            </a:r>
            <a:endParaRPr lang="en-US" altLang="zh-CN" dirty="0"/>
          </a:p>
          <a:p>
            <a:pPr marL="171450" indent="-171450">
              <a:buFont typeface="Arial" panose="020B0604020202020204" pitchFamily="34" charset="0"/>
              <a:buChar char="•"/>
            </a:pPr>
            <a:r>
              <a:rPr lang="zh-CN" altLang="en-US" dirty="0"/>
              <a:t>向家長和工作人員提供預先通知，告知他們將進行殺蟲劑的使用。</a:t>
            </a:r>
            <a:endParaRPr lang="en-US" altLang="zh-CN" dirty="0"/>
          </a:p>
          <a:p>
            <a:pPr marL="171450" indent="-171450">
              <a:buFont typeface="Arial" panose="020B0604020202020204" pitchFamily="34" charset="0"/>
              <a:buChar char="•"/>
            </a:pPr>
            <a:r>
              <a:rPr lang="zh-CN" altLang="en-US" dirty="0"/>
              <a:t>使用</a:t>
            </a:r>
            <a:r>
              <a:rPr lang="en-US" altLang="zh-CN" dirty="0"/>
              <a:t>PUR</a:t>
            </a:r>
            <a:r>
              <a:rPr lang="zh-CN" altLang="en-US" dirty="0"/>
              <a:t>表格向</a:t>
            </a:r>
            <a:r>
              <a:rPr lang="en-US" altLang="zh-CN" dirty="0"/>
              <a:t>DPR</a:t>
            </a:r>
            <a:r>
              <a:rPr lang="zh-CN" altLang="en-US" dirty="0"/>
              <a:t>報告殺蟲劑的使用情況每年通知家庭任何可能使用的殺蟲劑（由你的中心工作人員或</a:t>
            </a:r>
            <a:r>
              <a:rPr lang="en-US" altLang="zh-CN" dirty="0"/>
              <a:t>PMP</a:t>
            </a:r>
            <a:r>
              <a:rPr lang="zh-CN" altLang="en-US" dirty="0"/>
              <a:t>使用）。</a:t>
            </a:r>
            <a:endParaRPr lang="en-US" altLang="zh-CN" dirty="0"/>
          </a:p>
          <a:p>
            <a:pPr marL="171450" indent="-171450">
              <a:buFont typeface="Arial" panose="020B0604020202020204" pitchFamily="34" charset="0"/>
              <a:buChar char="•"/>
            </a:pPr>
            <a:r>
              <a:rPr lang="zh-CN" altLang="en-US" dirty="0"/>
              <a:t>記錄</a:t>
            </a:r>
            <a:r>
              <a:rPr lang="en-US" altLang="zh-CN" dirty="0"/>
              <a:t>--</a:t>
            </a:r>
            <a:r>
              <a:rPr lang="zh-CN" altLang="en-US" dirty="0"/>
              <a:t>保持至少</a:t>
            </a:r>
            <a:r>
              <a:rPr lang="en-US" altLang="zh-CN" dirty="0"/>
              <a:t>4</a:t>
            </a:r>
            <a:r>
              <a:rPr lang="zh-CN" altLang="en-US" dirty="0"/>
              <a:t>年的殺蟲劑使用記錄。</a:t>
            </a:r>
            <a:endParaRPr lang="en-US" altLang="zh-CN" dirty="0"/>
          </a:p>
          <a:p>
            <a:pPr marL="171450" indent="-171450">
              <a:buFont typeface="Arial" panose="020B0604020202020204" pitchFamily="34" charset="0"/>
              <a:buChar char="•"/>
            </a:pPr>
            <a:r>
              <a:rPr lang="zh-CN" altLang="en-US" dirty="0"/>
              <a:t>提前討論如何滿足</a:t>
            </a:r>
            <a:r>
              <a:rPr lang="en-US" altLang="zh-CN" dirty="0"/>
              <a:t>HSA</a:t>
            </a:r>
            <a:r>
              <a:rPr lang="zh-CN" altLang="en-US" dirty="0"/>
              <a:t>的要求。</a:t>
            </a:r>
            <a:r>
              <a:rPr lang="en-US" altLang="zh-CN" dirty="0"/>
              <a:t>PMP</a:t>
            </a:r>
            <a:r>
              <a:rPr lang="zh-CN" altLang="en-US" dirty="0"/>
              <a:t>是否會把滿足要求作為害蟲管理過程的一部分來處理？</a:t>
            </a:r>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33</a:t>
            </a:fld>
            <a:endParaRPr lang="en-US"/>
          </a:p>
        </p:txBody>
      </p:sp>
    </p:spTree>
    <p:extLst>
      <p:ext uri="{BB962C8B-B14F-4D97-AF65-F5344CB8AC3E}">
        <p14:creationId xmlns:p14="http://schemas.microsoft.com/office/powerpoint/2010/main" val="1382829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34</a:t>
            </a:fld>
            <a:endParaRPr lang="en-US"/>
          </a:p>
        </p:txBody>
      </p:sp>
    </p:spTree>
    <p:extLst>
      <p:ext uri="{BB962C8B-B14F-4D97-AF65-F5344CB8AC3E}">
        <p14:creationId xmlns:p14="http://schemas.microsoft.com/office/powerpoint/2010/main" val="15123824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談話要點：</a:t>
            </a:r>
            <a:endParaRPr lang="en-US" altLang="zh-CN" dirty="0"/>
          </a:p>
          <a:p>
            <a:r>
              <a:rPr lang="zh-CN" altLang="en-US" dirty="0"/>
              <a:t>使用</a:t>
            </a:r>
            <a:r>
              <a:rPr lang="en-US" altLang="zh-CN" dirty="0"/>
              <a:t>IPM</a:t>
            </a:r>
            <a:r>
              <a:rPr lang="zh-CN" altLang="en-US" dirty="0"/>
              <a:t>的</a:t>
            </a:r>
            <a:r>
              <a:rPr lang="en-US" altLang="zh-CN" dirty="0"/>
              <a:t>PMP</a:t>
            </a:r>
            <a:r>
              <a:rPr lang="zh-CN" altLang="en-US" dirty="0"/>
              <a:t>可以使用誘餌殺蟲劑。非豁免殺蟲劑可作為嚴重蟲害的最後手段使用，但大多數是按照</a:t>
            </a:r>
            <a:r>
              <a:rPr lang="en-US" altLang="zh-CN" dirty="0"/>
              <a:t>HSA</a:t>
            </a:r>
            <a:r>
              <a:rPr lang="zh-CN" altLang="en-US" dirty="0"/>
              <a:t>的要求使用，必須遵守通知、張貼、記錄和報告的要求。</a:t>
            </a:r>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35</a:t>
            </a:fld>
            <a:endParaRPr lang="en-US"/>
          </a:p>
        </p:txBody>
      </p:sp>
    </p:spTree>
    <p:extLst>
      <p:ext uri="{BB962C8B-B14F-4D97-AF65-F5344CB8AC3E}">
        <p14:creationId xmlns:p14="http://schemas.microsoft.com/office/powerpoint/2010/main" val="878091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溝通對於你的計劃中有效的</a:t>
            </a:r>
            <a:r>
              <a:rPr lang="en-US" altLang="zh-CN" dirty="0"/>
              <a:t>IPM</a:t>
            </a:r>
            <a:r>
              <a:rPr lang="zh-CN" altLang="en-US" dirty="0"/>
              <a:t>是很重要的。</a:t>
            </a:r>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37</a:t>
            </a:fld>
            <a:endParaRPr lang="en-US"/>
          </a:p>
        </p:txBody>
      </p:sp>
    </p:spTree>
    <p:extLst>
      <p:ext uri="{BB962C8B-B14F-4D97-AF65-F5344CB8AC3E}">
        <p14:creationId xmlns:p14="http://schemas.microsoft.com/office/powerpoint/2010/main" val="2822548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談話要點：</a:t>
            </a:r>
            <a:endParaRPr lang="en-US" altLang="zh-CN" dirty="0"/>
          </a:p>
          <a:p>
            <a:r>
              <a:rPr lang="zh-CN" altLang="en-US" dirty="0"/>
              <a:t>首先從同事、鄰居、朋友或家人那裡得到他們曾經使用過的害蟲控制服務的推薦。</a:t>
            </a:r>
            <a:endParaRPr lang="en-US" altLang="zh-CN" dirty="0"/>
          </a:p>
          <a:p>
            <a:endParaRPr lang="en-US" altLang="zh-CN" dirty="0"/>
          </a:p>
          <a:p>
            <a:r>
              <a:rPr lang="zh-CN" altLang="en-US" dirty="0"/>
              <a:t>核實你雇用的</a:t>
            </a:r>
            <a:r>
              <a:rPr lang="en-US" altLang="zh-CN" dirty="0"/>
              <a:t>PMP</a:t>
            </a:r>
            <a:r>
              <a:rPr lang="zh-CN" altLang="en-US" dirty="0"/>
              <a:t>是否在結構性殺蟲劑委員會和殺蟲劑監管部（</a:t>
            </a:r>
            <a:r>
              <a:rPr lang="en-US" altLang="zh-CN" dirty="0"/>
              <a:t>DPR</a:t>
            </a:r>
            <a:r>
              <a:rPr lang="zh-CN" altLang="en-US" dirty="0"/>
              <a:t>）獲得許可。</a:t>
            </a:r>
            <a:endParaRPr lang="en-US" altLang="zh-CN" dirty="0"/>
          </a:p>
          <a:p>
            <a:endParaRPr lang="en-US" altLang="zh-CN" dirty="0"/>
          </a:p>
          <a:p>
            <a:r>
              <a:rPr lang="zh-CN" altLang="en-US" dirty="0"/>
              <a:t>要確保他們 </a:t>
            </a:r>
            <a:endParaRPr lang="en-US" altLang="zh-CN" dirty="0"/>
          </a:p>
          <a:p>
            <a:pPr marL="171450" indent="-171450">
              <a:buFont typeface="Arial" panose="020B0604020202020204" pitchFamily="34" charset="0"/>
              <a:buChar char="•"/>
            </a:pPr>
            <a:r>
              <a:rPr lang="zh-CN" altLang="en-US" dirty="0"/>
              <a:t>已經接受過學校和托兒所的</a:t>
            </a:r>
            <a:r>
              <a:rPr lang="en-US" altLang="zh-CN" dirty="0"/>
              <a:t>IPM</a:t>
            </a:r>
            <a:r>
              <a:rPr lang="zh-CN" altLang="en-US" dirty="0"/>
              <a:t>培訓。</a:t>
            </a:r>
            <a:endParaRPr lang="en-US" altLang="zh-CN" dirty="0"/>
          </a:p>
          <a:p>
            <a:pPr marL="171450" indent="-171450">
              <a:buFont typeface="Arial" panose="020B0604020202020204" pitchFamily="34" charset="0"/>
              <a:buChar char="•"/>
            </a:pPr>
            <a:r>
              <a:rPr lang="zh-CN" altLang="en-US" dirty="0"/>
              <a:t>他們將使用現有的最低風險的、免於</a:t>
            </a:r>
            <a:r>
              <a:rPr lang="en-US" altLang="zh-CN" dirty="0"/>
              <a:t>《</a:t>
            </a:r>
            <a:r>
              <a:rPr lang="zh-CN" altLang="en-US" dirty="0"/>
              <a:t>健康學校法</a:t>
            </a:r>
            <a:r>
              <a:rPr lang="en-US" altLang="zh-CN" dirty="0"/>
              <a:t>》</a:t>
            </a:r>
            <a:r>
              <a:rPr lang="zh-CN" altLang="en-US" dirty="0"/>
              <a:t>要求的殺蟲劑，如自帶誘餌、裂縫膠</a:t>
            </a:r>
            <a:r>
              <a:rPr lang="en-US" altLang="zh-CN" dirty="0"/>
              <a:t>/</a:t>
            </a:r>
            <a:r>
              <a:rPr lang="zh-CN" altLang="en-US" dirty="0"/>
              <a:t>膏，以及噴灑前免於環保局登記的最低風險殺蟲劑。他們只在兒童接觸不到的地方或沒有兒童的地方使用殺蟲劑。</a:t>
            </a:r>
            <a:endParaRPr lang="en-US" altLang="zh-CN" dirty="0"/>
          </a:p>
          <a:p>
            <a:pPr marL="0" indent="0">
              <a:buFont typeface="Arial" panose="020B0604020202020204" pitchFamily="34" charset="0"/>
              <a:buNone/>
            </a:pPr>
            <a:endParaRPr lang="en-US" altLang="zh-CN" dirty="0"/>
          </a:p>
          <a:p>
            <a:pPr marL="0" indent="0">
              <a:buFont typeface="Arial" panose="020B0604020202020204" pitchFamily="34" charset="0"/>
              <a:buNone/>
            </a:pPr>
            <a:r>
              <a:rPr lang="zh-CN" altLang="en-US" dirty="0"/>
              <a:t>共同研究如何遵守</a:t>
            </a:r>
            <a:r>
              <a:rPr lang="en-US" altLang="zh-CN" dirty="0"/>
              <a:t>《</a:t>
            </a:r>
            <a:r>
              <a:rPr lang="zh-CN" altLang="en-US" dirty="0"/>
              <a:t>健康學校法</a:t>
            </a:r>
            <a:r>
              <a:rPr lang="en-US" altLang="zh-CN" dirty="0"/>
              <a:t>》</a:t>
            </a:r>
            <a:r>
              <a:rPr lang="zh-CN" altLang="en-US" dirty="0"/>
              <a:t>的通知、登記、記錄保存和報告要求。如果他們使用殺蟲劑，他們是否會完成每年所需的殺蟲劑使用報告？你們是否會在使用殺蟲劑的</a:t>
            </a:r>
            <a:r>
              <a:rPr lang="en-US" altLang="zh-CN" dirty="0"/>
              <a:t>24</a:t>
            </a:r>
            <a:r>
              <a:rPr lang="zh-CN" altLang="en-US" dirty="0"/>
              <a:t>小時前和</a:t>
            </a:r>
            <a:r>
              <a:rPr lang="en-US" altLang="zh-CN" dirty="0"/>
              <a:t>72</a:t>
            </a:r>
            <a:r>
              <a:rPr lang="zh-CN" altLang="en-US" dirty="0"/>
              <a:t>小時後張貼告示？</a:t>
            </a:r>
            <a:r>
              <a:rPr lang="en-US" altLang="zh-CN" dirty="0"/>
              <a:t>(</a:t>
            </a:r>
            <a:r>
              <a:rPr lang="zh-CN" altLang="en-US" dirty="0"/>
              <a:t>記住，即使是由</a:t>
            </a:r>
            <a:r>
              <a:rPr lang="en-US" altLang="zh-CN" dirty="0"/>
              <a:t>PMP</a:t>
            </a:r>
            <a:r>
              <a:rPr lang="zh-CN" altLang="en-US" dirty="0"/>
              <a:t>施用，張貼警告標誌也是中心的</a:t>
            </a:r>
            <a:r>
              <a:rPr lang="en-US" altLang="zh-CN" dirty="0"/>
              <a:t>IPM</a:t>
            </a:r>
            <a:r>
              <a:rPr lang="zh-CN" altLang="en-US" dirty="0"/>
              <a:t>協調員的責任）他們是否會提供記錄給你存檔？他們是否會提供</a:t>
            </a:r>
            <a:r>
              <a:rPr lang="en-US" altLang="zh-CN" dirty="0"/>
              <a:t>IPM</a:t>
            </a:r>
            <a:r>
              <a:rPr lang="zh-CN" altLang="en-US" dirty="0"/>
              <a:t>和後續監測的想法？</a:t>
            </a:r>
            <a:endParaRPr lang="en-US" altLang="zh-CN" dirty="0"/>
          </a:p>
          <a:p>
            <a:pPr marL="0" indent="0">
              <a:buFont typeface="Arial" panose="020B0604020202020204" pitchFamily="34" charset="0"/>
              <a:buNone/>
            </a:pPr>
            <a:endParaRPr lang="en-US" altLang="zh-CN" dirty="0"/>
          </a:p>
          <a:p>
            <a:pPr marL="0" indent="0">
              <a:buFont typeface="Arial" panose="020B0604020202020204" pitchFamily="34" charset="0"/>
              <a:buNone/>
            </a:pPr>
            <a:r>
              <a:rPr lang="zh-CN" altLang="en-US" dirty="0"/>
              <a:t>火蟻在全年溫暖的氣候中很常見，如洛杉磯和聖地牙哥。</a:t>
            </a:r>
            <a:r>
              <a:rPr lang="en-US" altLang="zh-CN" dirty="0"/>
              <a:t>(</a:t>
            </a:r>
            <a:r>
              <a:rPr lang="zh-CN" altLang="en-US" dirty="0"/>
              <a:t>注意：火蟻會蜇人，對健康有潛在的危險。火蟻與紅收割機蟻不同，最好由</a:t>
            </a:r>
            <a:r>
              <a:rPr lang="en-US" altLang="zh-CN" dirty="0"/>
              <a:t>PMP</a:t>
            </a:r>
            <a:r>
              <a:rPr lang="zh-CN" altLang="en-US" dirty="0"/>
              <a:t>處理）。</a:t>
            </a:r>
            <a:endParaRPr lang="en-US" altLang="zh-CN" dirty="0"/>
          </a:p>
          <a:p>
            <a:pPr marL="0" indent="0">
              <a:buFont typeface="Arial" panose="020B0604020202020204" pitchFamily="34" charset="0"/>
              <a:buNone/>
            </a:pPr>
            <a:endParaRPr lang="en-US" altLang="zh-CN" dirty="0"/>
          </a:p>
          <a:p>
            <a:pPr marL="0" indent="0">
              <a:buFont typeface="Arial" panose="020B0604020202020204" pitchFamily="34" charset="0"/>
              <a:buNone/>
            </a:pPr>
            <a:r>
              <a:rPr lang="zh-CN" altLang="en-US" dirty="0"/>
              <a:t>雇用害蟲管理專業人員的其他原因包括：節省時間，帶來設置和擺脫陷阱中的東西的特殊技能，他們可能有特殊的設備和技能來進入難以到達的地方，他們有識別許多害蟲的專業知識。</a:t>
            </a:r>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40</a:t>
            </a:fld>
            <a:endParaRPr lang="en-US"/>
          </a:p>
        </p:txBody>
      </p:sp>
    </p:spTree>
    <p:extLst>
      <p:ext uri="{BB962C8B-B14F-4D97-AF65-F5344CB8AC3E}">
        <p14:creationId xmlns:p14="http://schemas.microsoft.com/office/powerpoint/2010/main" val="3620991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42</a:t>
            </a:fld>
            <a:endParaRPr lang="en-US"/>
          </a:p>
        </p:txBody>
      </p:sp>
    </p:spTree>
    <p:extLst>
      <p:ext uri="{BB962C8B-B14F-4D97-AF65-F5344CB8AC3E}">
        <p14:creationId xmlns:p14="http://schemas.microsoft.com/office/powerpoint/2010/main" val="1674615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a:t>IPM</a:t>
            </a:r>
            <a:r>
              <a:rPr lang="zh-CN" altLang="en-US" dirty="0"/>
              <a:t>的概述</a:t>
            </a:r>
            <a:endParaRPr lang="en-US" altLang="zh-CN" dirty="0"/>
          </a:p>
          <a:p>
            <a:r>
              <a:rPr lang="en-US" altLang="zh-CN" dirty="0"/>
              <a:t>IPM</a:t>
            </a:r>
            <a:r>
              <a:rPr lang="zh-CN" altLang="en-US" dirty="0"/>
              <a:t>是一個動態的迴圈：</a:t>
            </a:r>
            <a:endParaRPr lang="en-US" altLang="zh-CN" dirty="0"/>
          </a:p>
          <a:p>
            <a:pPr marL="171450" indent="-171450">
              <a:buFont typeface="Arial" panose="020B0604020202020204" pitchFamily="34" charset="0"/>
              <a:buChar char="•"/>
            </a:pPr>
            <a:r>
              <a:rPr lang="zh-CN" altLang="en-US" dirty="0"/>
              <a:t>預防 </a:t>
            </a:r>
            <a:r>
              <a:rPr lang="en-US" altLang="zh-CN" dirty="0"/>
              <a:t>- </a:t>
            </a:r>
            <a:r>
              <a:rPr lang="zh-CN" altLang="en-US" dirty="0"/>
              <a:t>將害蟲拒之門外；清除害蟲的食物、水和庇護所</a:t>
            </a:r>
            <a:endParaRPr lang="en-US" altLang="zh-CN" dirty="0"/>
          </a:p>
          <a:p>
            <a:pPr marL="171450" indent="-171450">
              <a:buFont typeface="Arial" panose="020B0604020202020204" pitchFamily="34" charset="0"/>
              <a:buChar char="•"/>
            </a:pPr>
            <a:r>
              <a:rPr lang="zh-CN" altLang="en-US" dirty="0"/>
              <a:t>檢查</a:t>
            </a:r>
            <a:r>
              <a:rPr lang="en-US" altLang="zh-CN" dirty="0"/>
              <a:t>--</a:t>
            </a:r>
            <a:r>
              <a:rPr lang="zh-CN" altLang="en-US" dirty="0"/>
              <a:t>尋找害蟲的跡象；證據、損害、害蟲本身；它們從哪裡和怎樣進來的？</a:t>
            </a:r>
            <a:endParaRPr lang="en-US" altLang="zh-CN" dirty="0"/>
          </a:p>
          <a:p>
            <a:pPr marL="171450" indent="-171450">
              <a:buFont typeface="Arial" panose="020B0604020202020204" pitchFamily="34" charset="0"/>
              <a:buChar char="•"/>
            </a:pPr>
            <a:r>
              <a:rPr lang="zh-CN" altLang="en-US" dirty="0"/>
              <a:t>識別</a:t>
            </a:r>
            <a:r>
              <a:rPr lang="en-US" altLang="zh-CN" dirty="0"/>
              <a:t>--</a:t>
            </a:r>
            <a:r>
              <a:rPr lang="zh-CN" altLang="en-US" dirty="0"/>
              <a:t>你發現什麼樣的害蟲？它們住在哪裡？他們吃什麼？它們的生命週期是什麼？</a:t>
            </a:r>
            <a:endParaRPr lang="en-US" altLang="zh-CN" dirty="0"/>
          </a:p>
          <a:p>
            <a:pPr marL="171450" indent="-171450">
              <a:buFont typeface="Arial" panose="020B0604020202020204" pitchFamily="34" charset="0"/>
              <a:buChar char="•"/>
            </a:pPr>
            <a:r>
              <a:rPr lang="zh-CN" altLang="en-US" dirty="0"/>
              <a:t>監測 </a:t>
            </a:r>
            <a:r>
              <a:rPr lang="en-US" altLang="zh-CN" dirty="0"/>
              <a:t>- </a:t>
            </a:r>
            <a:r>
              <a:rPr lang="zh-CN" altLang="en-US" dirty="0"/>
              <a:t>繼續檢查和評估；使用</a:t>
            </a:r>
            <a:r>
              <a:rPr lang="en-US" altLang="zh-CN" dirty="0"/>
              <a:t>FCCHs</a:t>
            </a:r>
            <a:r>
              <a:rPr lang="zh-CN" altLang="en-US" dirty="0"/>
              <a:t>的</a:t>
            </a:r>
            <a:r>
              <a:rPr lang="en-US" altLang="zh-CN" dirty="0"/>
              <a:t>IPM</a:t>
            </a:r>
            <a:r>
              <a:rPr lang="zh-CN" altLang="en-US" dirty="0"/>
              <a:t>檢查表</a:t>
            </a:r>
            <a:endParaRPr lang="en-US" altLang="zh-CN" dirty="0"/>
          </a:p>
          <a:p>
            <a:pPr marL="171450" indent="-171450">
              <a:buFont typeface="Arial" panose="020B0604020202020204" pitchFamily="34" charset="0"/>
              <a:buChar char="•"/>
            </a:pPr>
            <a:r>
              <a:rPr lang="zh-CN" altLang="en-US" dirty="0"/>
              <a:t>管理現有的害蟲問題： 徹底清潔；吸塵和誘捕；如果有必要使用殺蟲劑，使用誘餌和凝膠，而不是噴霧劑</a:t>
            </a:r>
            <a:endParaRPr lang="en-US"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3001609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PMPs</a:t>
            </a:r>
            <a:r>
              <a:rPr lang="zh-HK" altLang="en-US" dirty="0"/>
              <a:t>有時被稱為 </a:t>
            </a:r>
            <a:r>
              <a:rPr lang="en-US" altLang="zh-HK" dirty="0"/>
              <a:t>"</a:t>
            </a:r>
            <a:r>
              <a:rPr lang="zh-HK" altLang="en-US" dirty="0"/>
              <a:t>滅蟲者</a:t>
            </a:r>
            <a:r>
              <a:rPr lang="en-US" altLang="zh-HK" dirty="0"/>
              <a:t>"</a:t>
            </a:r>
            <a:r>
              <a:rPr lang="zh-HK" altLang="en-US" dirty="0"/>
              <a:t>。但他們是受過訓練和有技術的專業人士，所做的不只是殺害害蟲。</a:t>
            </a:r>
            <a:endParaRPr lang="en-US" altLang="zh-HK" dirty="0"/>
          </a:p>
          <a:p>
            <a:r>
              <a:rPr lang="zh-HK" altLang="en-US" dirty="0"/>
              <a:t>任何在加州的托兒所使用殺蟲劑的</a:t>
            </a:r>
            <a:r>
              <a:rPr lang="en-US" dirty="0"/>
              <a:t>PMP</a:t>
            </a:r>
            <a:r>
              <a:rPr lang="zh-HK" altLang="en-US" dirty="0"/>
              <a:t>都應該完成所要求的</a:t>
            </a:r>
            <a:r>
              <a:rPr lang="en-US" dirty="0"/>
              <a:t>HSA IPM</a:t>
            </a:r>
            <a:r>
              <a:rPr lang="zh-HK" altLang="en-US" dirty="0"/>
              <a:t>培訓。</a:t>
            </a:r>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5</a:t>
            </a:fld>
            <a:endParaRPr lang="en-US"/>
          </a:p>
        </p:txBody>
      </p:sp>
    </p:spTree>
    <p:extLst>
      <p:ext uri="{BB962C8B-B14F-4D97-AF65-F5344CB8AC3E}">
        <p14:creationId xmlns:p14="http://schemas.microsoft.com/office/powerpoint/2010/main" val="2623875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baseline="0" dirty="0"/>
              <a:t>一些</a:t>
            </a:r>
            <a:r>
              <a:rPr lang="en-US" altLang="zh-CN" baseline="0" dirty="0"/>
              <a:t>PMP</a:t>
            </a:r>
            <a:r>
              <a:rPr lang="zh-CN" altLang="en-US" baseline="0" dirty="0"/>
              <a:t>可能有一個協力廠商認證，證明在</a:t>
            </a:r>
            <a:r>
              <a:rPr lang="en-US" altLang="zh-CN" baseline="0" dirty="0"/>
              <a:t>IPM</a:t>
            </a:r>
            <a:r>
              <a:rPr lang="zh-CN" altLang="en-US" baseline="0" dirty="0"/>
              <a:t>和環境敏感實踐方面有額外的技能。在選擇</a:t>
            </a:r>
            <a:r>
              <a:rPr lang="en-US" altLang="zh-CN" baseline="0" dirty="0"/>
              <a:t>PMP</a:t>
            </a:r>
            <a:r>
              <a:rPr lang="zh-CN" altLang="en-US" baseline="0" dirty="0"/>
              <a:t>之前，請審查每一種認證類型。</a:t>
            </a:r>
            <a:endParaRPr lang="en-US" baseline="0"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6</a:t>
            </a:fld>
            <a:endParaRPr lang="en-US" dirty="0"/>
          </a:p>
        </p:txBody>
      </p:sp>
    </p:spTree>
    <p:extLst>
      <p:ext uri="{BB962C8B-B14F-4D97-AF65-F5344CB8AC3E}">
        <p14:creationId xmlns:p14="http://schemas.microsoft.com/office/powerpoint/2010/main" val="1650247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5C34C-EFC1-4666-97C9-EDFEE29C5505}" type="slidenum">
              <a:rPr lang="en-US" smtClean="0"/>
              <a:t>7</a:t>
            </a:fld>
            <a:endParaRPr lang="en-US"/>
          </a:p>
        </p:txBody>
      </p:sp>
    </p:spTree>
    <p:extLst>
      <p:ext uri="{BB962C8B-B14F-4D97-AF65-F5344CB8AC3E}">
        <p14:creationId xmlns:p14="http://schemas.microsoft.com/office/powerpoint/2010/main" val="1201212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b="1" dirty="0"/>
              <a:t>有人聽說過</a:t>
            </a:r>
            <a:r>
              <a:rPr lang="en-US" altLang="zh-CN" b="1" dirty="0"/>
              <a:t>《</a:t>
            </a:r>
            <a:r>
              <a:rPr lang="zh-CN" altLang="en-US" b="1" dirty="0"/>
              <a:t>健康學校法</a:t>
            </a:r>
            <a:r>
              <a:rPr lang="en-US" altLang="zh-CN" b="1" dirty="0"/>
              <a:t>》</a:t>
            </a:r>
            <a:r>
              <a:rPr lang="zh-CN" altLang="en-US" b="1" dirty="0"/>
              <a:t>嗎？ 你能告訴我關於它的什麼？</a:t>
            </a:r>
          </a:p>
          <a:p>
            <a:r>
              <a:rPr lang="en-US" altLang="zh-CN" dirty="0"/>
              <a:t>2007</a:t>
            </a:r>
            <a:r>
              <a:rPr lang="zh-CN" altLang="en-US" dirty="0"/>
              <a:t>年，加州法律</a:t>
            </a:r>
            <a:r>
              <a:rPr lang="en-US" altLang="zh-CN" dirty="0"/>
              <a:t>AB2865</a:t>
            </a:r>
            <a:r>
              <a:rPr lang="zh-CN" altLang="en-US" dirty="0"/>
              <a:t>將</a:t>
            </a:r>
            <a:r>
              <a:rPr lang="en-US" altLang="zh-CN" dirty="0"/>
              <a:t>《</a:t>
            </a:r>
            <a:r>
              <a:rPr lang="zh-CN" altLang="en-US" dirty="0"/>
              <a:t>健康學校法</a:t>
            </a:r>
            <a:r>
              <a:rPr lang="en-US" altLang="zh-CN" dirty="0"/>
              <a:t>》</a:t>
            </a:r>
            <a:r>
              <a:rPr lang="zh-CN" altLang="en-US" dirty="0"/>
              <a:t>擴展到托兒所。許多幼教機構沒有意識到他們在</a:t>
            </a:r>
            <a:r>
              <a:rPr lang="en-US" altLang="zh-CN" dirty="0"/>
              <a:t>HSA</a:t>
            </a:r>
            <a:r>
              <a:rPr lang="zh-CN" altLang="en-US" dirty="0"/>
              <a:t>下的責任。</a:t>
            </a:r>
          </a:p>
          <a:p>
            <a:endParaRPr lang="zh-CN" altLang="en-US" dirty="0"/>
          </a:p>
          <a:p>
            <a:r>
              <a:rPr lang="zh-CN" altLang="en-US" dirty="0"/>
              <a:t>儘管</a:t>
            </a:r>
            <a:r>
              <a:rPr lang="en-US" altLang="zh-CN" dirty="0"/>
              <a:t>HSA</a:t>
            </a:r>
            <a:r>
              <a:rPr lang="zh-CN" altLang="en-US" dirty="0"/>
              <a:t>不適用於家庭托兒所，但在這種情況下使用</a:t>
            </a:r>
            <a:r>
              <a:rPr lang="en-US" altLang="zh-CN" dirty="0"/>
              <a:t>IPM</a:t>
            </a:r>
            <a:r>
              <a:rPr lang="zh-CN" altLang="en-US" dirty="0"/>
              <a:t>策略保護兒童健康有很大價值。關於家庭托兒所的更安全的害蟲管理和</a:t>
            </a:r>
            <a:r>
              <a:rPr lang="en-US" altLang="zh-CN" dirty="0"/>
              <a:t>IPM</a:t>
            </a:r>
            <a:r>
              <a:rPr lang="zh-CN" altLang="en-US" dirty="0"/>
              <a:t>的指導可在</a:t>
            </a:r>
            <a:r>
              <a:rPr lang="en-US" altLang="zh-CN" dirty="0"/>
              <a:t>CCHP</a:t>
            </a:r>
            <a:r>
              <a:rPr lang="zh-CN" altLang="en-US" dirty="0"/>
              <a:t>網站上找到：</a:t>
            </a:r>
            <a:r>
              <a:rPr lang="en-US" altLang="zh-CN" dirty="0"/>
              <a:t>https://cchp.ucsf.edu/content/integrated-pest-management-toolkit-family-child-care-homes</a:t>
            </a:r>
            <a:r>
              <a:rPr lang="zh-CN" altLang="en-US" dirty="0"/>
              <a:t>。</a:t>
            </a:r>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8</a:t>
            </a:fld>
            <a:endParaRPr lang="en-US" dirty="0"/>
          </a:p>
        </p:txBody>
      </p:sp>
    </p:spTree>
    <p:extLst>
      <p:ext uri="{BB962C8B-B14F-4D97-AF65-F5344CB8AC3E}">
        <p14:creationId xmlns:p14="http://schemas.microsoft.com/office/powerpoint/2010/main" val="996749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誰負責幫助實施</a:t>
            </a:r>
            <a:r>
              <a:rPr lang="en-US" altLang="zh-CN" dirty="0"/>
              <a:t>《</a:t>
            </a:r>
            <a:r>
              <a:rPr lang="zh-CN" altLang="en-US" dirty="0"/>
              <a:t>健康學校法</a:t>
            </a:r>
            <a:r>
              <a:rPr lang="en-US" altLang="zh-CN" dirty="0"/>
              <a:t>》</a:t>
            </a:r>
            <a:r>
              <a:rPr lang="zh-CN" altLang="en-US" dirty="0"/>
              <a:t>？加州殺蟲劑監管局（</a:t>
            </a:r>
            <a:r>
              <a:rPr lang="en-US" altLang="zh-CN" dirty="0"/>
              <a:t>DPR</a:t>
            </a:r>
            <a:r>
              <a:rPr lang="zh-CN" altLang="en-US" dirty="0"/>
              <a:t>）負責幫助學校和托兒所實施</a:t>
            </a:r>
            <a:r>
              <a:rPr lang="en-US" altLang="zh-CN" dirty="0"/>
              <a:t>IPM</a:t>
            </a:r>
            <a:r>
              <a:rPr lang="zh-CN" altLang="en-US" dirty="0"/>
              <a:t>措施。 </a:t>
            </a:r>
          </a:p>
          <a:p>
            <a:endParaRPr lang="zh-CN" altLang="en-US" dirty="0"/>
          </a:p>
          <a:p>
            <a:r>
              <a:rPr lang="zh-CN" altLang="en-US" dirty="0"/>
              <a:t>您可以通過聯繫加州殺蟲劑管理部的兒童護理</a:t>
            </a:r>
            <a:r>
              <a:rPr lang="en-US" altLang="zh-CN" dirty="0"/>
              <a:t>IPM</a:t>
            </a:r>
            <a:r>
              <a:rPr lang="zh-CN" altLang="en-US" dirty="0"/>
              <a:t>計劃，向加州</a:t>
            </a:r>
            <a:r>
              <a:rPr lang="en-US" altLang="zh-CN" dirty="0"/>
              <a:t>DPR</a:t>
            </a:r>
            <a:r>
              <a:rPr lang="zh-CN" altLang="en-US" dirty="0"/>
              <a:t>索取關於在幼兒教育設施中開始實施</a:t>
            </a:r>
            <a:r>
              <a:rPr lang="en-US" altLang="zh-CN" dirty="0"/>
              <a:t>IPM</a:t>
            </a:r>
            <a:r>
              <a:rPr lang="zh-CN" altLang="en-US" dirty="0"/>
              <a:t>計劃的資訊。 資源在</a:t>
            </a:r>
            <a:r>
              <a:rPr lang="en-US" altLang="zh-CN" dirty="0"/>
              <a:t>https://www.cdpr.ca.gov/docs/schoolipm/</a:t>
            </a:r>
          </a:p>
          <a:p>
            <a:endParaRPr lang="en-US" altLang="zh-CN" dirty="0"/>
          </a:p>
          <a:p>
            <a:r>
              <a:rPr lang="zh-CN" altLang="en-US" dirty="0"/>
              <a:t>或發電子郵件至 </a:t>
            </a:r>
            <a:r>
              <a:rPr lang="en-US" altLang="zh-CN" dirty="0"/>
              <a:t>ccipmlist@cdpr.ca.gov </a:t>
            </a:r>
            <a:r>
              <a:rPr lang="zh-CN" altLang="en-US" dirty="0"/>
              <a:t>提出任何問題。</a:t>
            </a:r>
          </a:p>
          <a:p>
            <a:endParaRPr lang="zh-CN" altLang="en-US" dirty="0"/>
          </a:p>
          <a:p>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9</a:t>
            </a:fld>
            <a:endParaRPr lang="en-US" dirty="0"/>
          </a:p>
        </p:txBody>
      </p:sp>
    </p:spTree>
    <p:extLst>
      <p:ext uri="{BB962C8B-B14F-4D97-AF65-F5344CB8AC3E}">
        <p14:creationId xmlns:p14="http://schemas.microsoft.com/office/powerpoint/2010/main" val="3979546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ACD11-9684-4F44-A87E-9EA909BF0EFD}"/>
              </a:ext>
            </a:extLst>
          </p:cNvPr>
          <p:cNvSpPr>
            <a:spLocks noGrp="1"/>
          </p:cNvSpPr>
          <p:nvPr>
            <p:ph type="ctrTitle"/>
          </p:nvPr>
        </p:nvSpPr>
        <p:spPr>
          <a:xfrm>
            <a:off x="1438759" y="1309688"/>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0DDADC-D18D-4FD2-A1A8-0056903236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F4B10E-6438-463B-AF3F-755DEB78B25F}"/>
              </a:ext>
            </a:extLst>
          </p:cNvPr>
          <p:cNvSpPr>
            <a:spLocks noGrp="1"/>
          </p:cNvSpPr>
          <p:nvPr>
            <p:ph type="dt" sz="half" idx="10"/>
          </p:nvPr>
        </p:nvSpPr>
        <p:spPr>
          <a:xfrm>
            <a:off x="838200" y="6356350"/>
            <a:ext cx="2743200" cy="365125"/>
          </a:xfrm>
          <a:prstGeom prst="rect">
            <a:avLst/>
          </a:prstGeom>
        </p:spPr>
        <p:txBody>
          <a:bodyPr/>
          <a:lstStyle/>
          <a:p>
            <a:fld id="{E302E7D4-83DC-410E-A44C-66EC77012889}" type="datetimeFigureOut">
              <a:rPr lang="en-US" smtClean="0"/>
              <a:t>5/10/2023</a:t>
            </a:fld>
            <a:endParaRPr lang="en-US"/>
          </a:p>
        </p:txBody>
      </p:sp>
      <p:sp>
        <p:nvSpPr>
          <p:cNvPr id="5" name="Footer Placeholder 4">
            <a:extLst>
              <a:ext uri="{FF2B5EF4-FFF2-40B4-BE49-F238E27FC236}">
                <a16:creationId xmlns:a16="http://schemas.microsoft.com/office/drawing/2014/main" id="{A6446D1C-AE58-4970-B282-B5CAC50997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245613-A147-4A6D-81F9-FCA607AAC0B2}"/>
              </a:ext>
            </a:extLst>
          </p:cNvPr>
          <p:cNvSpPr>
            <a:spLocks noGrp="1"/>
          </p:cNvSpPr>
          <p:nvPr>
            <p:ph type="sldNum" sz="quarter" idx="12"/>
          </p:nvPr>
        </p:nvSpPr>
        <p:spPr/>
        <p:txBody>
          <a:bodyPr/>
          <a:lstStyle/>
          <a:p>
            <a:fld id="{27E75EAB-E821-46ED-A96E-6F29BF316BF2}" type="slidenum">
              <a:rPr lang="en-US" smtClean="0"/>
              <a:t>‹#›</a:t>
            </a:fld>
            <a:endParaRPr lang="en-US"/>
          </a:p>
        </p:txBody>
      </p:sp>
    </p:spTree>
    <p:extLst>
      <p:ext uri="{BB962C8B-B14F-4D97-AF65-F5344CB8AC3E}">
        <p14:creationId xmlns:p14="http://schemas.microsoft.com/office/powerpoint/2010/main" val="1294872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2478-210B-4C76-9891-2BC491123F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C271A6-BCDC-4E84-9FAA-8E8CEA107CE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B052D59B-2253-E9FC-5476-A168E5CA0978}"/>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607281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50A6D3-5B6D-4B42-854A-92E4B30372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3DCF56-612A-415B-94F9-F6EF1052A4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BA32FA62-7FF5-4BEB-F7E6-C6B757A8957F}"/>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479373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B98C31-B264-4118-BC0A-377D5634F8F7}"/>
              </a:ext>
            </a:extLst>
          </p:cNvPr>
          <p:cNvSpPr>
            <a:spLocks noGrp="1"/>
          </p:cNvSpPr>
          <p:nvPr>
            <p:ph idx="1"/>
          </p:nvPr>
        </p:nvSpPr>
        <p:spPr>
          <a:xfrm>
            <a:off x="914400" y="1371600"/>
            <a:ext cx="10515600" cy="4648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99F7F8CB-6DBB-5259-51AA-2B31FA35762B}"/>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527073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CA4B5-1EA9-470B-BF2F-0097CB268C3A}"/>
              </a:ext>
            </a:extLst>
          </p:cNvPr>
          <p:cNvSpPr>
            <a:spLocks noGrp="1"/>
          </p:cNvSpPr>
          <p:nvPr>
            <p:ph type="ctrTitle"/>
          </p:nvPr>
        </p:nvSpPr>
        <p:spPr>
          <a:xfrm>
            <a:off x="1524000" y="1122363"/>
            <a:ext cx="9144000" cy="2387600"/>
          </a:xfrm>
          <a:prstGeom prst="rect">
            <a:avLst/>
          </a:prstGeom>
        </p:spPr>
        <p:txBody>
          <a:bodyPr anchor="b"/>
          <a:lstStyle>
            <a:lvl1pPr algn="ctr">
              <a:defRPr sz="6000">
                <a:latin typeface="Arial" panose="020B0604020202020204" pitchFamily="34" charset="0"/>
                <a:ea typeface="Cambria" panose="02040503050406030204" pitchFamily="18"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40CD107-016B-420B-9094-F5FE25B7A60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40634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136E1-AE76-4260-8DB3-56E121DF3A7A}"/>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ea typeface="Cambria" panose="02040503050406030204" pitchFamily="18" charset="0"/>
                <a:cs typeface="Arial" panose="020B0604020202020204" pitchFamily="34" charset="0"/>
              </a:defRPr>
            </a:lvl1pPr>
          </a:lstStyle>
          <a:p>
            <a:r>
              <a:rPr lang="en-US" dirty="0"/>
              <a:t>Click to edit Master title style</a:t>
            </a:r>
          </a:p>
        </p:txBody>
      </p:sp>
      <p:grpSp>
        <p:nvGrpSpPr>
          <p:cNvPr id="13" name="Group 12">
            <a:extLst>
              <a:ext uri="{FF2B5EF4-FFF2-40B4-BE49-F238E27FC236}">
                <a16:creationId xmlns:a16="http://schemas.microsoft.com/office/drawing/2014/main" id="{E61359B9-3286-4761-8C77-D35282C343B2}"/>
              </a:ext>
            </a:extLst>
          </p:cNvPr>
          <p:cNvGrpSpPr/>
          <p:nvPr userDrawn="1"/>
        </p:nvGrpSpPr>
        <p:grpSpPr>
          <a:xfrm>
            <a:off x="0" y="5471167"/>
            <a:ext cx="12192001" cy="1386833"/>
            <a:chOff x="0" y="5471167"/>
            <a:chExt cx="12192001" cy="1386833"/>
          </a:xfrm>
        </p:grpSpPr>
        <p:pic>
          <p:nvPicPr>
            <p:cNvPr id="10" name="Picture 9" descr="A group of ants&#10;&#10;Description automatically generated with medium confidence">
              <a:extLst>
                <a:ext uri="{FF2B5EF4-FFF2-40B4-BE49-F238E27FC236}">
                  <a16:creationId xmlns:a16="http://schemas.microsoft.com/office/drawing/2014/main" id="{E94417D1-166E-446B-897B-8C581AC1DEF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5471167"/>
              <a:ext cx="5029200" cy="1383030"/>
            </a:xfrm>
            <a:prstGeom prst="rect">
              <a:avLst/>
            </a:prstGeom>
          </p:spPr>
        </p:pic>
        <p:pic>
          <p:nvPicPr>
            <p:cNvPr id="11" name="Picture 10" descr="A group of ants&#10;&#10;Description automatically generated with medium confidence">
              <a:extLst>
                <a:ext uri="{FF2B5EF4-FFF2-40B4-BE49-F238E27FC236}">
                  <a16:creationId xmlns:a16="http://schemas.microsoft.com/office/drawing/2014/main" id="{0908B2D6-3DE7-4E08-990F-E5183E83EE17}"/>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5029200" y="5474970"/>
              <a:ext cx="5029200" cy="1383030"/>
            </a:xfrm>
            <a:prstGeom prst="rect">
              <a:avLst/>
            </a:prstGeom>
          </p:spPr>
        </p:pic>
        <p:pic>
          <p:nvPicPr>
            <p:cNvPr id="12" name="Picture 11" descr="A group of ants&#10;&#10;Description automatically generated with medium confidence">
              <a:extLst>
                <a:ext uri="{FF2B5EF4-FFF2-40B4-BE49-F238E27FC236}">
                  <a16:creationId xmlns:a16="http://schemas.microsoft.com/office/drawing/2014/main" id="{ABD14508-4F31-47CA-80D1-41C77FDCE54A}"/>
                </a:ext>
              </a:extLst>
            </p:cNvPr>
            <p:cNvPicPr>
              <a:picLocks noChangeAspect="1"/>
            </p:cNvPicPr>
            <p:nvPr userDrawn="1"/>
          </p:nvPicPr>
          <p:blipFill rotWithShape="1">
            <a:blip>
              <a:extLst>
                <a:ext uri="{28A0092B-C50C-407E-A947-70E740481C1C}">
                  <a14:useLocalDpi xmlns:a14="http://schemas.microsoft.com/office/drawing/2010/main" val="0"/>
                </a:ext>
              </a:extLst>
            </a:blip>
            <a:srcRect r="57575"/>
            <a:stretch/>
          </p:blipFill>
          <p:spPr>
            <a:xfrm>
              <a:off x="10058401" y="5474970"/>
              <a:ext cx="2133600" cy="1383030"/>
            </a:xfrm>
            <a:prstGeom prst="rect">
              <a:avLst/>
            </a:prstGeom>
          </p:spPr>
        </p:pic>
      </p:grpSp>
    </p:spTree>
    <p:extLst>
      <p:ext uri="{BB962C8B-B14F-4D97-AF65-F5344CB8AC3E}">
        <p14:creationId xmlns:p14="http://schemas.microsoft.com/office/powerpoint/2010/main" val="1745077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B98C31-B264-4118-BC0A-377D5634F8F7}"/>
              </a:ext>
            </a:extLst>
          </p:cNvPr>
          <p:cNvSpPr>
            <a:spLocks noGrp="1"/>
          </p:cNvSpPr>
          <p:nvPr>
            <p:ph idx="1"/>
          </p:nvPr>
        </p:nvSpPr>
        <p:spPr>
          <a:xfrm>
            <a:off x="838200" y="2057400"/>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0411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3F555-B85D-429D-89E3-6E6696D7B41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0F1E25-FC98-4305-8F27-F00DFE74E24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43881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A36F-0055-4E53-A9E3-F081D64E21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F6DBC46-1AB7-4A38-B622-B28A3F9EBBC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F649DE-097C-47C6-92F4-5DC5D676D60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652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9696-B28B-4B6D-8857-8C8AC5763A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5FAC44E-3F51-4C27-873D-669ADF0616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B0DC94-4421-44F5-9476-54F4EBCC1BE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EFB436-91D4-4924-8FD3-6C2CB33DCA4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7257DD-79D6-4752-92CD-BB4AACA1FF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661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339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45440-0EC6-4494-9A3F-1353F4EBAF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51726BA-71B6-4C41-B5CD-9B953633CC9F}"/>
              </a:ext>
            </a:extLst>
          </p:cNvPr>
          <p:cNvSpPr>
            <a:spLocks noGrp="1"/>
          </p:cNvSpPr>
          <p:nvPr>
            <p:ph idx="1"/>
          </p:nvPr>
        </p:nvSpPr>
        <p:spPr>
          <a:xfrm>
            <a:off x="838200" y="1825625"/>
            <a:ext cx="10515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A944015-513D-4BE5-B8DE-A88083E65BCA}"/>
              </a:ext>
            </a:extLst>
          </p:cNvPr>
          <p:cNvSpPr>
            <a:spLocks noGrp="1"/>
          </p:cNvSpPr>
          <p:nvPr>
            <p:ph type="dt" sz="half" idx="10"/>
          </p:nvPr>
        </p:nvSpPr>
        <p:spPr>
          <a:xfrm>
            <a:off x="838200" y="6356350"/>
            <a:ext cx="2743200" cy="365125"/>
          </a:xfrm>
          <a:prstGeom prst="rect">
            <a:avLst/>
          </a:prstGeom>
        </p:spPr>
        <p:txBody>
          <a:bodyPr/>
          <a:lstStyle/>
          <a:p>
            <a:fld id="{E302E7D4-83DC-410E-A44C-66EC77012889}" type="datetimeFigureOut">
              <a:rPr lang="en-US" smtClean="0"/>
              <a:t>5/10/2023</a:t>
            </a:fld>
            <a:endParaRPr lang="en-US"/>
          </a:p>
        </p:txBody>
      </p:sp>
      <p:sp>
        <p:nvSpPr>
          <p:cNvPr id="5" name="Footer Placeholder 4">
            <a:extLst>
              <a:ext uri="{FF2B5EF4-FFF2-40B4-BE49-F238E27FC236}">
                <a16:creationId xmlns:a16="http://schemas.microsoft.com/office/drawing/2014/main" id="{10FC5EF6-C74D-42EC-9F36-DCA00C8D99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622C88-25E9-449C-95C7-42E39829E65E}"/>
              </a:ext>
            </a:extLst>
          </p:cNvPr>
          <p:cNvSpPr>
            <a:spLocks noGrp="1"/>
          </p:cNvSpPr>
          <p:nvPr>
            <p:ph type="sldNum" sz="quarter" idx="12"/>
          </p:nvPr>
        </p:nvSpPr>
        <p:spPr/>
        <p:txBody>
          <a:bodyPr/>
          <a:lstStyle/>
          <a:p>
            <a:fld id="{27E75EAB-E821-46ED-A96E-6F29BF316BF2}" type="slidenum">
              <a:rPr lang="en-US" smtClean="0"/>
              <a:t>‹#›</a:t>
            </a:fld>
            <a:endParaRPr lang="en-US" dirty="0"/>
          </a:p>
        </p:txBody>
      </p:sp>
    </p:spTree>
    <p:extLst>
      <p:ext uri="{BB962C8B-B14F-4D97-AF65-F5344CB8AC3E}">
        <p14:creationId xmlns:p14="http://schemas.microsoft.com/office/powerpoint/2010/main" val="24613004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911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0134-DDDB-434B-8A32-4ECB3BE25D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519E45-8B4B-4F98-BAA6-DF8EF78B927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DA319B-1766-4BA6-BDC2-95C627DB288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16447608"/>
      </p:ext>
    </p:extLst>
  </p:cSld>
  <p:clrMapOvr>
    <a:masterClrMapping/>
  </p:clrMapOvr>
  <p:hf sldNum="0" hdr="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81F7-0A81-4808-9C26-106512D0BB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299B99-40CB-4BB8-AD93-780043DE3F1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F8677B-9601-4A5D-8190-8279B8700E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91759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F21A3-166C-4051-A24C-78279C6A9F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E49968-2762-48C3-8858-9C4C7E79075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141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7A26EB-E6D7-4614-A30C-A6500CF025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75A2F9-1FD8-47EF-A621-3A3DACC3930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352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1508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4001"/>
            <a:ext cx="10363200" cy="917676"/>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170661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532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53749"/>
            <a:ext cx="10972800" cy="58477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96902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269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0D949-D2A9-4943-8A95-7D5D95AECE1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F4DD80C6-425C-48DB-AB57-17B3338392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Box 7">
            <a:extLst>
              <a:ext uri="{FF2B5EF4-FFF2-40B4-BE49-F238E27FC236}">
                <a16:creationId xmlns:a16="http://schemas.microsoft.com/office/drawing/2014/main" id="{46ADBCFE-5A2D-EAA0-8C6C-743FFB5B555D}"/>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4778876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CA4B5-1EA9-470B-BF2F-0097CB268C3A}"/>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ea typeface="Cambria" panose="02040503050406030204" pitchFamily="18"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40CD107-016B-420B-9094-F5FE25B7A605}"/>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95954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136E1-AE76-4260-8DB3-56E121DF3A7A}"/>
              </a:ext>
            </a:extLst>
          </p:cNvPr>
          <p:cNvSpPr>
            <a:spLocks noGrp="1"/>
          </p:cNvSpPr>
          <p:nvPr>
            <p:ph type="title"/>
          </p:nvPr>
        </p:nvSpPr>
        <p:spPr/>
        <p:txBody>
          <a:bodyPr/>
          <a:lstStyle>
            <a:lvl1pPr>
              <a:defRPr>
                <a:latin typeface="Arial" panose="020B0604020202020204" pitchFamily="34" charset="0"/>
                <a:ea typeface="Cambria" panose="02040503050406030204" pitchFamily="18" charset="0"/>
                <a:cs typeface="Arial" panose="020B0604020202020204" pitchFamily="34" charset="0"/>
              </a:defRPr>
            </a:lvl1pPr>
          </a:lstStyle>
          <a:p>
            <a:r>
              <a:rPr lang="en-US" dirty="0"/>
              <a:t>Click to edit Master title style</a:t>
            </a:r>
          </a:p>
        </p:txBody>
      </p:sp>
      <p:grpSp>
        <p:nvGrpSpPr>
          <p:cNvPr id="13" name="Group 12">
            <a:extLst>
              <a:ext uri="{FF2B5EF4-FFF2-40B4-BE49-F238E27FC236}">
                <a16:creationId xmlns:a16="http://schemas.microsoft.com/office/drawing/2014/main" id="{E61359B9-3286-4761-8C77-D35282C343B2}"/>
              </a:ext>
            </a:extLst>
          </p:cNvPr>
          <p:cNvGrpSpPr/>
          <p:nvPr userDrawn="1"/>
        </p:nvGrpSpPr>
        <p:grpSpPr>
          <a:xfrm>
            <a:off x="0" y="5471167"/>
            <a:ext cx="12192001" cy="1386833"/>
            <a:chOff x="0" y="5471167"/>
            <a:chExt cx="12192001" cy="1386833"/>
          </a:xfrm>
        </p:grpSpPr>
        <p:pic>
          <p:nvPicPr>
            <p:cNvPr id="10" name="Picture 9" descr="A group of ants&#10;&#10;Description automatically generated with medium confidence">
              <a:extLst>
                <a:ext uri="{FF2B5EF4-FFF2-40B4-BE49-F238E27FC236}">
                  <a16:creationId xmlns:a16="http://schemas.microsoft.com/office/drawing/2014/main" id="{E94417D1-166E-446B-897B-8C581AC1DEF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5471167"/>
              <a:ext cx="5029200" cy="1383030"/>
            </a:xfrm>
            <a:prstGeom prst="rect">
              <a:avLst/>
            </a:prstGeom>
          </p:spPr>
        </p:pic>
        <p:pic>
          <p:nvPicPr>
            <p:cNvPr id="11" name="Picture 10" descr="A group of ants&#10;&#10;Description automatically generated with medium confidence">
              <a:extLst>
                <a:ext uri="{FF2B5EF4-FFF2-40B4-BE49-F238E27FC236}">
                  <a16:creationId xmlns:a16="http://schemas.microsoft.com/office/drawing/2014/main" id="{0908B2D6-3DE7-4E08-990F-E5183E83EE17}"/>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5029200" y="5474970"/>
              <a:ext cx="5029200" cy="1383030"/>
            </a:xfrm>
            <a:prstGeom prst="rect">
              <a:avLst/>
            </a:prstGeom>
          </p:spPr>
        </p:pic>
        <p:pic>
          <p:nvPicPr>
            <p:cNvPr id="12" name="Picture 11" descr="A group of ants&#10;&#10;Description automatically generated with medium confidence">
              <a:extLst>
                <a:ext uri="{FF2B5EF4-FFF2-40B4-BE49-F238E27FC236}">
                  <a16:creationId xmlns:a16="http://schemas.microsoft.com/office/drawing/2014/main" id="{ABD14508-4F31-47CA-80D1-41C77FDCE54A}"/>
                </a:ext>
              </a:extLst>
            </p:cNvPr>
            <p:cNvPicPr>
              <a:picLocks noChangeAspect="1"/>
            </p:cNvPicPr>
            <p:nvPr userDrawn="1"/>
          </p:nvPicPr>
          <p:blipFill rotWithShape="1">
            <a:blip>
              <a:extLst>
                <a:ext uri="{28A0092B-C50C-407E-A947-70E740481C1C}">
                  <a14:useLocalDpi xmlns:a14="http://schemas.microsoft.com/office/drawing/2010/main" val="0"/>
                </a:ext>
              </a:extLst>
            </a:blip>
            <a:srcRect r="57575"/>
            <a:stretch/>
          </p:blipFill>
          <p:spPr>
            <a:xfrm>
              <a:off x="10058401" y="5474970"/>
              <a:ext cx="2133600" cy="1383030"/>
            </a:xfrm>
            <a:prstGeom prst="rect">
              <a:avLst/>
            </a:prstGeom>
          </p:spPr>
        </p:pic>
      </p:grpSp>
    </p:spTree>
    <p:extLst>
      <p:ext uri="{BB962C8B-B14F-4D97-AF65-F5344CB8AC3E}">
        <p14:creationId xmlns:p14="http://schemas.microsoft.com/office/powerpoint/2010/main" val="3379756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9408A-D3F3-4E21-8D84-52D69BF0FF82}"/>
              </a:ext>
            </a:extLst>
          </p:cNvPr>
          <p:cNvSpPr>
            <a:spLocks noGrp="1"/>
          </p:cNvSpPr>
          <p:nvPr>
            <p:ph type="title"/>
          </p:nvPr>
        </p:nvSpPr>
        <p:spPr>
          <a:solidFill>
            <a:srgbClr val="716FB2">
              <a:alpha val="83137"/>
            </a:srgbClr>
          </a:solidFill>
        </p:spPr>
        <p:txBody>
          <a:bodyPr/>
          <a:lstStyle>
            <a:lvl1pPr algn="ctr">
              <a:defRPr>
                <a:solidFill>
                  <a:schemeClr val="bg1"/>
                </a:solidFill>
                <a:latin typeface="Arial" panose="020B0604020202020204" pitchFamily="34" charset="0"/>
                <a:ea typeface="Cambria" panose="02040503050406030204" pitchFamily="18"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2B98C31-B264-4118-BC0A-377D5634F8F7}"/>
              </a:ext>
            </a:extLst>
          </p:cNvPr>
          <p:cNvSpPr>
            <a:spLocks noGrp="1"/>
          </p:cNvSpPr>
          <p:nvPr>
            <p:ph idx="1"/>
          </p:nvPr>
        </p:nvSpPr>
        <p:spPr>
          <a:xfrm>
            <a:off x="838200" y="2057400"/>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294A09F9-8C15-4B7E-AD4E-18357911BC17}"/>
              </a:ext>
            </a:extLst>
          </p:cNvPr>
          <p:cNvPicPr>
            <a:picLocks noChangeAspect="1"/>
          </p:cNvPicPr>
          <p:nvPr userDrawn="1"/>
        </p:nvPicPr>
        <p:blipFill>
          <a:blip>
            <a:extLst>
              <a:ext uri="{BEBA8EAE-BF5A-486C-A8C5-ECC9F3942E4B}">
                <a14:imgProps xmlns:a14="http://schemas.microsoft.com/office/drawing/2010/main">
                  <a14:imgLayer>
                    <a14:imgEffect>
                      <a14:backgroundRemoval t="26296" b="73321" l="9865" r="90135"/>
                    </a14:imgEffect>
                  </a14:imgLayer>
                </a14:imgProps>
              </a:ext>
              <a:ext uri="{28A0092B-C50C-407E-A947-70E740481C1C}">
                <a14:useLocalDpi xmlns:a14="http://schemas.microsoft.com/office/drawing/2010/main" val="0"/>
              </a:ext>
            </a:extLst>
          </a:blip>
          <a:srcRect/>
          <a:stretch>
            <a:fillRect/>
          </a:stretch>
        </p:blipFill>
        <p:spPr bwMode="auto">
          <a:xfrm>
            <a:off x="533400" y="4233069"/>
            <a:ext cx="3322666" cy="2956561"/>
          </a:xfrm>
          <a:prstGeom prst="rect">
            <a:avLst/>
          </a:prstGeom>
          <a:noFill/>
        </p:spPr>
      </p:pic>
      <p:pic>
        <p:nvPicPr>
          <p:cNvPr id="8" name="Picture 7">
            <a:extLst>
              <a:ext uri="{FF2B5EF4-FFF2-40B4-BE49-F238E27FC236}">
                <a16:creationId xmlns:a16="http://schemas.microsoft.com/office/drawing/2014/main" id="{7357F5F3-0909-4017-B712-B920DCAAD9F5}"/>
              </a:ext>
            </a:extLst>
          </p:cNvPr>
          <p:cNvPicPr>
            <a:picLocks noChangeAspect="1"/>
          </p:cNvPicPr>
          <p:nvPr userDrawn="1"/>
        </p:nvPicPr>
        <p:blipFill>
          <a:blip>
            <a:extLst>
              <a:ext uri="{BEBA8EAE-BF5A-486C-A8C5-ECC9F3942E4B}">
                <a14:imgProps xmlns:a14="http://schemas.microsoft.com/office/drawing/2010/main">
                  <a14:imgLayer>
                    <a14:imgEffect>
                      <a14:backgroundRemoval t="26296" b="73321" l="9865" r="90135"/>
                    </a14:imgEffect>
                  </a14:imgLayer>
                </a14:imgProps>
              </a:ext>
              <a:ext uri="{28A0092B-C50C-407E-A947-70E740481C1C}">
                <a14:useLocalDpi xmlns:a14="http://schemas.microsoft.com/office/drawing/2010/main" val="0"/>
              </a:ext>
            </a:extLst>
          </a:blip>
          <a:srcRect/>
          <a:stretch>
            <a:fillRect/>
          </a:stretch>
        </p:blipFill>
        <p:spPr bwMode="auto">
          <a:xfrm rot="10800000">
            <a:off x="8335936" y="4114800"/>
            <a:ext cx="3322666" cy="2956561"/>
          </a:xfrm>
          <a:prstGeom prst="rect">
            <a:avLst/>
          </a:prstGeom>
          <a:noFill/>
        </p:spPr>
      </p:pic>
    </p:spTree>
    <p:extLst>
      <p:ext uri="{BB962C8B-B14F-4D97-AF65-F5344CB8AC3E}">
        <p14:creationId xmlns:p14="http://schemas.microsoft.com/office/powerpoint/2010/main" val="1539124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3F555-B85D-429D-89E3-6E6696D7B4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0F1E25-FC98-4305-8F27-F00DFE74E2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47211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A36F-0055-4E53-A9E3-F081D64E21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6DBC46-1AB7-4A38-B622-B28A3F9EBB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F649DE-097C-47C6-92F4-5DC5D676D6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7763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9696-B28B-4B6D-8857-8C8AC5763A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FAC44E-3F51-4C27-873D-669ADF0616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B0DC94-4421-44F5-9476-54F4EBCC1B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EFB436-91D4-4924-8FD3-6C2CB33DCA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7257DD-79D6-4752-92CD-BB4AACA1FF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88734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E9966-04FE-4243-8A39-25A5774D0F47}"/>
              </a:ext>
            </a:extLst>
          </p:cNvPr>
          <p:cNvSpPr>
            <a:spLocks noGrp="1"/>
          </p:cNvSpPr>
          <p:nvPr>
            <p:ph type="title"/>
          </p:nvPr>
        </p:nvSpPr>
        <p:spPr>
          <a:solidFill>
            <a:srgbClr val="716FB2">
              <a:alpha val="83137"/>
            </a:srgbClr>
          </a:solidFill>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58968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5452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0134-DDDB-434B-8A32-4ECB3BE25D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519E45-8B4B-4F98-BAA6-DF8EF78B9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DA319B-1766-4BA6-BDC2-95C627DB28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20685225"/>
      </p:ext>
    </p:extLst>
  </p:cSld>
  <p:clrMapOvr>
    <a:masterClrMapping/>
  </p:clrMapOvr>
  <p:hf sldNum="0" hdr="0"/>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81F7-0A81-4808-9C26-106512D0BB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299B99-40CB-4BB8-AD93-780043DE3F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F8677B-9601-4A5D-8190-8279B8700E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95017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F904-089D-4FDD-BE7A-C7F791C90E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B443A6-5F60-4E7E-A1A6-08603EAF2A4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EB90A3-FBB3-4826-881B-9FF127BEC42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390D5485-DF0D-AA5B-C298-6F4058D3E020}"/>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5521904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F21A3-166C-4051-A24C-78279C6A9F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E49968-2762-48C3-8858-9C4C7E7907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67860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7A26EB-E6D7-4614-A30C-A6500CF025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75A2F9-1FD8-47EF-A621-3A3DACC393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887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5792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4001"/>
            <a:ext cx="10363200" cy="917676"/>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4826929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8841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53749"/>
            <a:ext cx="10972800" cy="58477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433307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229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B616-29EC-4203-B8F9-37F51714C7E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D13DFF-9A83-4A41-980C-A6D02C84125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6FC7F7-5CF7-4B09-B26D-077D0F8A3BE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C0F1B4-B824-42AC-AF80-FC8BBE8E41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38DD4C-7ED1-4597-BB29-65BAEABA9B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3FDBA211-8ED2-FED9-BAAC-D6BF623EE5EE}"/>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3026664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EE5B6-A072-445E-9D4F-782B5337C6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6" name="TextBox 5">
            <a:extLst>
              <a:ext uri="{FF2B5EF4-FFF2-40B4-BE49-F238E27FC236}">
                <a16:creationId xmlns:a16="http://schemas.microsoft.com/office/drawing/2014/main" id="{237BC7EF-0010-7B9E-72BF-30C0102C6908}"/>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3698991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DBD914-B8EB-EE3C-FA4D-273101EFA72F}"/>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3948690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8596B-A3E0-4A18-86AD-64B538387F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46C246-BD94-4C60-A370-5A3CA33207E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4DA0B0-290E-4F95-8ED5-F8AAD19034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Box 7">
            <a:extLst>
              <a:ext uri="{FF2B5EF4-FFF2-40B4-BE49-F238E27FC236}">
                <a16:creationId xmlns:a16="http://schemas.microsoft.com/office/drawing/2014/main" id="{35A3BF07-5BD0-669D-012A-8353BB1AA868}"/>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421957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F0D6B-4CE7-4814-9C0C-3E1A9955FD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C9B7AF-DDD0-4BD6-B879-FD52D437878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C11634-401D-40B3-84E6-30B25AC7C5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Box 7">
            <a:extLst>
              <a:ext uri="{FF2B5EF4-FFF2-40B4-BE49-F238E27FC236}">
                <a16:creationId xmlns:a16="http://schemas.microsoft.com/office/drawing/2014/main" id="{8A8E83A4-3304-729B-D0D6-4D30CE8CFA1C}"/>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169742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C4A0F44-3988-4ADD-9E43-76142AFA03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75EAB-E821-46ED-A96E-6F29BF316BF2}" type="slidenum">
              <a:rPr lang="en-US" smtClean="0"/>
              <a:t>‹#›</a:t>
            </a:fld>
            <a:endParaRPr lang="en-US"/>
          </a:p>
        </p:txBody>
      </p:sp>
      <p:sp>
        <p:nvSpPr>
          <p:cNvPr id="2" name="Title 1">
            <a:extLst>
              <a:ext uri="{FF2B5EF4-FFF2-40B4-BE49-F238E27FC236}">
                <a16:creationId xmlns:a16="http://schemas.microsoft.com/office/drawing/2014/main" id="{244EF301-0B4A-6D20-F05F-6600530B9191}"/>
              </a:ext>
            </a:extLst>
          </p:cNvPr>
          <p:cNvSpPr txBox="1">
            <a:spLocks/>
          </p:cNvSpPr>
          <p:nvPr userDrawn="1"/>
        </p:nvSpPr>
        <p:spPr>
          <a:xfrm>
            <a:off x="10160" y="1"/>
            <a:ext cx="12181840" cy="1066800"/>
          </a:xfrm>
          <a:prstGeom prst="rect">
            <a:avLst/>
          </a:prstGeom>
          <a:solidFill>
            <a:schemeClr val="accent5">
              <a:lumMod val="60000"/>
              <a:lumOff val="40000"/>
              <a:alpha val="70980"/>
            </a:schemeClr>
          </a:solidFill>
        </p:spPr>
        <p:txBody>
          <a:bodyPr anchor="ctr" anchorCtr="0"/>
          <a:lstStyle>
            <a:lvl1pPr algn="ctr" defTabSz="914400" rtl="0" eaLnBrk="1" latinLnBrk="0" hangingPunct="1">
              <a:lnSpc>
                <a:spcPct val="90000"/>
              </a:lnSpc>
              <a:spcBef>
                <a:spcPct val="0"/>
              </a:spcBef>
              <a:buNone/>
              <a:defRPr sz="3600" kern="1200" baseline="0">
                <a:solidFill>
                  <a:schemeClr val="bg1"/>
                </a:solidFill>
                <a:latin typeface="Arial" panose="020B0604020202020204" pitchFamily="34" charset="0"/>
                <a:ea typeface="Cambria" panose="02040503050406030204" pitchFamily="18" charset="0"/>
                <a:cs typeface="Arial" panose="020B0604020202020204" pitchFamily="34" charset="0"/>
              </a:defRPr>
            </a:lvl1pPr>
          </a:lstStyle>
          <a:p>
            <a:endParaRPr lang="en-US" dirty="0"/>
          </a:p>
        </p:txBody>
      </p:sp>
      <p:sp>
        <p:nvSpPr>
          <p:cNvPr id="3" name="Title 1">
            <a:extLst>
              <a:ext uri="{FF2B5EF4-FFF2-40B4-BE49-F238E27FC236}">
                <a16:creationId xmlns:a16="http://schemas.microsoft.com/office/drawing/2014/main" id="{93634A76-3FA3-617C-B946-A023C872408A}"/>
              </a:ext>
            </a:extLst>
          </p:cNvPr>
          <p:cNvSpPr txBox="1">
            <a:spLocks/>
          </p:cNvSpPr>
          <p:nvPr userDrawn="1"/>
        </p:nvSpPr>
        <p:spPr>
          <a:xfrm>
            <a:off x="10160" y="18256"/>
            <a:ext cx="12181840" cy="1048546"/>
          </a:xfrm>
          <a:prstGeom prst="rect">
            <a:avLst/>
          </a:prstGeom>
          <a:solidFill>
            <a:srgbClr val="716FB2">
              <a:alpha val="83137"/>
            </a:srgbClr>
          </a:solidFill>
        </p:spPr>
        <p:txBody>
          <a:bodyPr anchor="ctr" anchorCtr="0"/>
          <a:lstStyle>
            <a:lvl1pPr algn="ctr" defTabSz="914400" rtl="0" eaLnBrk="1" latinLnBrk="0" hangingPunct="1">
              <a:lnSpc>
                <a:spcPct val="90000"/>
              </a:lnSpc>
              <a:spcBef>
                <a:spcPct val="0"/>
              </a:spcBef>
              <a:buNone/>
              <a:defRPr sz="4400" kern="1200">
                <a:solidFill>
                  <a:schemeClr val="bg1"/>
                </a:solidFill>
                <a:latin typeface="Arial" panose="020B0604020202020204" pitchFamily="34" charset="0"/>
                <a:ea typeface="Cambria" panose="02040503050406030204" pitchFamily="18" charset="0"/>
                <a:cs typeface="Arial" panose="020B0604020202020204" pitchFamily="34" charset="0"/>
              </a:defRPr>
            </a:lvl1pPr>
          </a:lstStyle>
          <a:p>
            <a:endParaRPr lang="en-US" sz="3600" b="1" dirty="0"/>
          </a:p>
        </p:txBody>
      </p:sp>
      <p:pic>
        <p:nvPicPr>
          <p:cNvPr id="7" name="Picture 6" descr="Icon&#10;&#10;Description automatically generated">
            <a:extLst>
              <a:ext uri="{FF2B5EF4-FFF2-40B4-BE49-F238E27FC236}">
                <a16:creationId xmlns:a16="http://schemas.microsoft.com/office/drawing/2014/main" id="{D669F452-4F9D-77F0-146D-28CED86AD55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8600" y="175742"/>
            <a:ext cx="766042" cy="766042"/>
          </a:xfrm>
          <a:prstGeom prst="rect">
            <a:avLst/>
          </a:prstGeom>
        </p:spPr>
      </p:pic>
    </p:spTree>
    <p:extLst>
      <p:ext uri="{BB962C8B-B14F-4D97-AF65-F5344CB8AC3E}">
        <p14:creationId xmlns:p14="http://schemas.microsoft.com/office/powerpoint/2010/main" val="3724489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33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F0ED879-D60A-1AC3-3907-798972C327A1}"/>
              </a:ext>
            </a:extLst>
          </p:cNvPr>
          <p:cNvSpPr txBox="1">
            <a:spLocks/>
          </p:cNvSpPr>
          <p:nvPr userDrawn="1"/>
        </p:nvSpPr>
        <p:spPr>
          <a:xfrm>
            <a:off x="10160" y="0"/>
            <a:ext cx="12181840" cy="1048546"/>
          </a:xfrm>
          <a:prstGeom prst="rect">
            <a:avLst/>
          </a:prstGeom>
          <a:solidFill>
            <a:srgbClr val="716FB2">
              <a:alpha val="83137"/>
            </a:srgbClr>
          </a:solidFill>
        </p:spPr>
        <p:txBody>
          <a:bodyPr anchor="ctr" anchorCtr="0"/>
          <a:lstStyle>
            <a:lvl1pPr algn="ctr" defTabSz="914400" rtl="0" eaLnBrk="1" latinLnBrk="0" hangingPunct="1">
              <a:lnSpc>
                <a:spcPct val="90000"/>
              </a:lnSpc>
              <a:spcBef>
                <a:spcPct val="0"/>
              </a:spcBef>
              <a:buNone/>
              <a:defRPr sz="4400" kern="1200">
                <a:solidFill>
                  <a:schemeClr val="bg1"/>
                </a:solidFill>
                <a:latin typeface="Arial" panose="020B0604020202020204" pitchFamily="34" charset="0"/>
                <a:ea typeface="Cambria" panose="02040503050406030204" pitchFamily="18" charset="0"/>
                <a:cs typeface="Arial" panose="020B0604020202020204" pitchFamily="34" charset="0"/>
              </a:defRPr>
            </a:lvl1pPr>
          </a:lstStyle>
          <a:p>
            <a:endParaRPr lang="en-US" sz="3600" b="1" dirty="0"/>
          </a:p>
        </p:txBody>
      </p:sp>
      <p:pic>
        <p:nvPicPr>
          <p:cNvPr id="6" name="Picture 5" descr="Icon&#10;&#10;Description automatically generated">
            <a:extLst>
              <a:ext uri="{FF2B5EF4-FFF2-40B4-BE49-F238E27FC236}">
                <a16:creationId xmlns:a16="http://schemas.microsoft.com/office/drawing/2014/main" id="{DB913515-86A6-C3E3-D87B-FB7F9CC972A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28600" y="175742"/>
            <a:ext cx="766042" cy="766042"/>
          </a:xfrm>
          <a:prstGeom prst="rect">
            <a:avLst/>
          </a:prstGeom>
        </p:spPr>
      </p:pic>
      <p:sp>
        <p:nvSpPr>
          <p:cNvPr id="2" name="TextBox 1">
            <a:extLst>
              <a:ext uri="{FF2B5EF4-FFF2-40B4-BE49-F238E27FC236}">
                <a16:creationId xmlns:a16="http://schemas.microsoft.com/office/drawing/2014/main" id="{9B1DB6CF-98E7-9F64-D3E5-962E65C84CBA}"/>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8887353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sldNum="0" hdr="0"/>
  <p:txStyles>
    <p:title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33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C9D60A-221C-4BC2-A14D-95D9242565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34615A-3079-41D7-8FFB-9D910898A0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F894DEEA-DA0F-0920-3B8C-F2447406AFBA}"/>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693886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p:txStyles>
    <p:title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ags" Target="../tags/tag1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13.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tags" Target="../tags/tag14.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ags" Target="../tags/tag15.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16.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17.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19.xml"/><Relationship Id="rId1" Type="http://schemas.openxmlformats.org/officeDocument/2006/relationships/tags" Target="../tags/tag3.xml"/><Relationship Id="rId6" Type="http://schemas.openxmlformats.org/officeDocument/2006/relationships/image" Target="../media/image3.jpeg"/><Relationship Id="rId5" Type="http://schemas.openxmlformats.org/officeDocument/2006/relationships/hyperlink" Target="https://cchp.ucsf.edu/" TargetMode="External"/><Relationship Id="rId4" Type="http://schemas.openxmlformats.org/officeDocument/2006/relationships/hyperlink" Target="https://www.cdpr.ca.gov/docs/schoolip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xml"/><Relationship Id="rId1" Type="http://schemas.openxmlformats.org/officeDocument/2006/relationships/tags" Target="../tags/tag20.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31.emf"/><Relationship Id="rId4" Type="http://schemas.openxmlformats.org/officeDocument/2006/relationships/image" Target="../media/image30.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4.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7.xml"/><Relationship Id="rId1" Type="http://schemas.openxmlformats.org/officeDocument/2006/relationships/tags" Target="../tags/tag28.xml"/><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5.xml"/><Relationship Id="rId1" Type="http://schemas.openxmlformats.org/officeDocument/2006/relationships/tags" Target="../tags/tag2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xml"/><Relationship Id="rId1" Type="http://schemas.openxmlformats.org/officeDocument/2006/relationships/tags" Target="../tags/tag30.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5.xml"/><Relationship Id="rId1" Type="http://schemas.openxmlformats.org/officeDocument/2006/relationships/tags" Target="../tags/tag31.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xml"/><Relationship Id="rId1" Type="http://schemas.openxmlformats.org/officeDocument/2006/relationships/tags" Target="../tags/tag3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5.xml"/><Relationship Id="rId1" Type="http://schemas.openxmlformats.org/officeDocument/2006/relationships/tags" Target="../tags/tag3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5.xml"/><Relationship Id="rId1" Type="http://schemas.openxmlformats.org/officeDocument/2006/relationships/tags" Target="../tags/tag34.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5.xml"/><Relationship Id="rId1" Type="http://schemas.openxmlformats.org/officeDocument/2006/relationships/tags" Target="../tags/tag35.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5.xml"/><Relationship Id="rId1" Type="http://schemas.openxmlformats.org/officeDocument/2006/relationships/tags" Target="../tags/tag3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37.xml"/></Relationships>
</file>

<file path=ppt/slides/_rels/slide41.xml.rels><?xml version="1.0" encoding="UTF-8" standalone="yes"?>
<Relationships xmlns="http://schemas.openxmlformats.org/package/2006/relationships"><Relationship Id="rId3" Type="http://schemas.openxmlformats.org/officeDocument/2006/relationships/hyperlink" Target="https://www.cdpr.ca.gov/docs/schoolipm/" TargetMode="External"/><Relationship Id="rId7" Type="http://schemas.openxmlformats.org/officeDocument/2006/relationships/image" Target="../media/image37.png"/><Relationship Id="rId2" Type="http://schemas.openxmlformats.org/officeDocument/2006/relationships/slideLayout" Target="../slideLayouts/slideLayout15.xml"/><Relationship Id="rId1" Type="http://schemas.openxmlformats.org/officeDocument/2006/relationships/tags" Target="../tags/tag38.xml"/><Relationship Id="rId6" Type="http://schemas.openxmlformats.org/officeDocument/2006/relationships/hyperlink" Target="http://ipm.ucanr.edu/" TargetMode="External"/><Relationship Id="rId5" Type="http://schemas.openxmlformats.org/officeDocument/2006/relationships/hyperlink" Target="https://cchp.ucsf.edu/" TargetMode="External"/><Relationship Id="rId4" Type="http://schemas.openxmlformats.org/officeDocument/2006/relationships/hyperlink" Target="mailto:ccipmlist@cdpr.ca.gov"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37.png"/><Relationship Id="rId5" Type="http://schemas.openxmlformats.org/officeDocument/2006/relationships/image" Target="../media/image39.jpg"/><Relationship Id="rId4" Type="http://schemas.openxmlformats.org/officeDocument/2006/relationships/image" Target="../media/image38.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6.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hyperlink" Target="https://greenshieldcertified.org/" TargetMode="External"/><Relationship Id="rId3" Type="http://schemas.openxmlformats.org/officeDocument/2006/relationships/notesSlide" Target="../notesSlides/notesSlide6.xml"/><Relationship Id="rId7" Type="http://schemas.openxmlformats.org/officeDocument/2006/relationships/hyperlink" Target="https://www.ecowisecertified.com/ecowise_find.html" TargetMode="External"/><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hyperlink" Target="https://www.qualitypro.org/certified-services/greenpro/"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8.xml"/><Relationship Id="rId6" Type="http://schemas.openxmlformats.org/officeDocument/2006/relationships/hyperlink" Target="http://www.ipm.ucdavis.edu/training/school-and-child-care-ipm.html" TargetMode="External"/><Relationship Id="rId5" Type="http://schemas.openxmlformats.org/officeDocument/2006/relationships/hyperlink" Target="http://www.cdpr.ca.gov/schoolipm" TargetMode="Externa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9.xml"/><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hyperlink" Target="mailto:ccipmlist@cdpr.ca.gov" TargetMode="External"/><Relationship Id="rId2" Type="http://schemas.openxmlformats.org/officeDocument/2006/relationships/slideLayout" Target="../slideLayouts/slideLayout15.xml"/><Relationship Id="rId1" Type="http://schemas.openxmlformats.org/officeDocument/2006/relationships/tags" Target="../tags/tag10.xml"/><Relationship Id="rId6" Type="http://schemas.openxmlformats.org/officeDocument/2006/relationships/hyperlink" Target="https://www.cdpr.ca.gov/docs/schoolipm/" TargetMode="External"/><Relationship Id="rId5" Type="http://schemas.microsoft.com/office/2007/relationships/hdphoto" Target="../media/hdphoto1.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06D0CC-4FB6-00A5-8974-9001240F7A99}"/>
              </a:ext>
            </a:extLst>
          </p:cNvPr>
          <p:cNvSpPr txBox="1">
            <a:spLocks/>
          </p:cNvSpPr>
          <p:nvPr/>
        </p:nvSpPr>
        <p:spPr>
          <a:xfrm>
            <a:off x="-1" y="21922"/>
            <a:ext cx="12192000" cy="1066800"/>
          </a:xfrm>
          <a:prstGeom prst="rect">
            <a:avLst/>
          </a:prstGeom>
          <a:noFill/>
        </p:spPr>
        <p:txBody>
          <a:bodyPr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如何與害蟲管理專家討論綜合害蟲管理問題</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13" name="Picture 12" descr="A picture containing person, sitting, indoor, child&#10;&#10;Description automatically generated">
            <a:extLst>
              <a:ext uri="{FF2B5EF4-FFF2-40B4-BE49-F238E27FC236}">
                <a16:creationId xmlns:a16="http://schemas.microsoft.com/office/drawing/2014/main" id="{15BCC18B-0F71-FA21-B6B5-DD08604DD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5" y="1046170"/>
            <a:ext cx="12222689" cy="5811830"/>
          </a:xfrm>
          <a:prstGeom prst="rect">
            <a:avLst/>
          </a:prstGeom>
        </p:spPr>
      </p:pic>
      <p:sp>
        <p:nvSpPr>
          <p:cNvPr id="8" name="Subtitle 2">
            <a:extLst>
              <a:ext uri="{FF2B5EF4-FFF2-40B4-BE49-F238E27FC236}">
                <a16:creationId xmlns:a16="http://schemas.microsoft.com/office/drawing/2014/main" id="{2B3B0EC2-E1C1-3CEB-4685-FEC7A4A17D0B}"/>
              </a:ext>
            </a:extLst>
          </p:cNvPr>
          <p:cNvSpPr>
            <a:spLocks noGrp="1"/>
          </p:cNvSpPr>
          <p:nvPr>
            <p:ph type="subTitle" idx="1"/>
          </p:nvPr>
        </p:nvSpPr>
        <p:spPr>
          <a:xfrm>
            <a:off x="-17745" y="5943600"/>
            <a:ext cx="12192000" cy="914400"/>
          </a:xfrm>
          <a:solidFill>
            <a:srgbClr val="AA4038">
              <a:alpha val="83000"/>
            </a:srgbClr>
          </a:solidFill>
        </p:spPr>
        <p:txBody>
          <a:bodyPr lIns="91440" tIns="91440" bIns="91440" anchor="ctr" anchorCtr="0">
            <a:normAutofit/>
          </a:bodyPr>
          <a:lstStyle/>
          <a:p>
            <a:pPr>
              <a:lnSpc>
                <a:spcPts val="2600"/>
              </a:lnSpc>
              <a:spcBef>
                <a:spcPts val="0"/>
              </a:spcBef>
            </a:pPr>
            <a:r>
              <a:rPr lang="zh-CN" altLang="en-US" sz="2000" dirty="0">
                <a:solidFill>
                  <a:srgbClr val="EBE2CD"/>
                </a:solidFill>
                <a:latin typeface="Microsoft JhengHei" panose="020B0604030504040204" pitchFamily="34" charset="-120"/>
                <a:ea typeface="Microsoft JhengHei" panose="020B0604030504040204" pitchFamily="34" charset="-120"/>
                <a:cs typeface="Arial" panose="020B0604020202020204" pitchFamily="34" charset="0"/>
              </a:rPr>
              <a:t>加州大學三藩市分校</a:t>
            </a:r>
            <a:r>
              <a:rPr lang="en-US" altLang="zh-CN" sz="2000" dirty="0">
                <a:solidFill>
                  <a:srgbClr val="EBE2CD"/>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2000" dirty="0">
                <a:solidFill>
                  <a:srgbClr val="EBE2CD"/>
                </a:solidFill>
                <a:latin typeface="Microsoft JhengHei" panose="020B0604030504040204" pitchFamily="34" charset="-120"/>
                <a:ea typeface="Microsoft JhengHei" panose="020B0604030504040204" pitchFamily="34" charset="-120"/>
                <a:cs typeface="Arial" panose="020B0604020202020204" pitchFamily="34" charset="0"/>
              </a:rPr>
              <a:t>加州托兒所健康計畫</a:t>
            </a:r>
            <a:endParaRPr lang="en-US" altLang="zh-CN" sz="2000" dirty="0">
              <a:solidFill>
                <a:srgbClr val="EBE2CD"/>
              </a:solidFill>
              <a:latin typeface="Microsoft JhengHei" panose="020B0604030504040204" pitchFamily="34" charset="-120"/>
              <a:ea typeface="Microsoft JhengHei" panose="020B0604030504040204" pitchFamily="34" charset="-120"/>
              <a:cs typeface="Arial" panose="020B0604020202020204" pitchFamily="34" charset="0"/>
            </a:endParaRPr>
          </a:p>
          <a:p>
            <a:pPr>
              <a:lnSpc>
                <a:spcPts val="2600"/>
              </a:lnSpc>
              <a:spcBef>
                <a:spcPts val="0"/>
              </a:spcBef>
            </a:pPr>
            <a:r>
              <a:rPr lang="en-US" altLang="zh-CN" sz="2000" b="1" dirty="0">
                <a:solidFill>
                  <a:srgbClr val="EBE2CD"/>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2000" b="1" dirty="0">
                <a:solidFill>
                  <a:srgbClr val="EBE2CD"/>
                </a:solidFill>
                <a:latin typeface="Microsoft JhengHei" panose="020B0604030504040204" pitchFamily="34" charset="-120"/>
                <a:ea typeface="Microsoft JhengHei" panose="020B0604030504040204" pitchFamily="34" charset="-120"/>
                <a:cs typeface="Arial" panose="020B0604020202020204" pitchFamily="34" charset="0"/>
              </a:rPr>
              <a:t>健康學校法案</a:t>
            </a:r>
            <a:r>
              <a:rPr lang="en-US" altLang="zh-CN" sz="2000" b="1" dirty="0">
                <a:solidFill>
                  <a:srgbClr val="EBE2CD"/>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2000" b="1" dirty="0">
                <a:solidFill>
                  <a:srgbClr val="EBE2CD"/>
                </a:solidFill>
                <a:latin typeface="Microsoft JhengHei" panose="020B0604030504040204" pitchFamily="34" charset="-120"/>
                <a:ea typeface="Microsoft JhengHei" panose="020B0604030504040204" pitchFamily="34" charset="-120"/>
                <a:cs typeface="Arial" panose="020B0604020202020204" pitchFamily="34" charset="0"/>
              </a:rPr>
              <a:t>批准的課程，</a:t>
            </a:r>
            <a:r>
              <a:rPr lang="en-US" altLang="zh-CN" sz="2000" b="1" dirty="0">
                <a:solidFill>
                  <a:srgbClr val="EBE2CD"/>
                </a:solidFill>
                <a:latin typeface="Microsoft JhengHei" panose="020B0604030504040204" pitchFamily="34" charset="-120"/>
                <a:ea typeface="Microsoft JhengHei" panose="020B0604030504040204" pitchFamily="34" charset="-120"/>
                <a:cs typeface="Arial" panose="020B0604020202020204" pitchFamily="34" charset="0"/>
              </a:rPr>
              <a:t>2023</a:t>
            </a:r>
            <a:r>
              <a:rPr lang="zh-CN" altLang="en-US" sz="2000" b="1" dirty="0">
                <a:solidFill>
                  <a:srgbClr val="EBE2CD"/>
                </a:solidFill>
                <a:latin typeface="Microsoft JhengHei" panose="020B0604030504040204" pitchFamily="34" charset="-120"/>
                <a:ea typeface="Microsoft JhengHei" panose="020B0604030504040204" pitchFamily="34" charset="-120"/>
                <a:cs typeface="Arial" panose="020B0604020202020204" pitchFamily="34" charset="0"/>
              </a:rPr>
              <a:t>年</a:t>
            </a:r>
            <a:endParaRPr lang="en-US" sz="2000" b="1" dirty="0">
              <a:solidFill>
                <a:srgbClr val="EBE2CD"/>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2853784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82B1CF-6383-4D2F-B0EA-3F7AC6F90238}"/>
              </a:ext>
            </a:extLst>
          </p:cNvPr>
          <p:cNvSpPr>
            <a:spLocks noGrp="1"/>
          </p:cNvSpPr>
          <p:nvPr>
            <p:ph idx="1"/>
          </p:nvPr>
        </p:nvSpPr>
        <p:spPr>
          <a:xfrm>
            <a:off x="980209" y="1426368"/>
            <a:ext cx="10442042" cy="4005263"/>
          </a:xfrm>
        </p:spPr>
        <p:txBody>
          <a:bodyPr/>
          <a:lstStyle/>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 </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健康學校法</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要求任何在</a:t>
            </a:r>
            <a:r>
              <a:rPr lang="zh-CN" altLang="en-US" dirty="0">
                <a:solidFill>
                  <a:srgbClr val="009999"/>
                </a:solidFill>
                <a:latin typeface="Microsoft JhengHei" panose="020B0604030504040204" pitchFamily="34" charset="-120"/>
                <a:ea typeface="Microsoft JhengHei" panose="020B0604030504040204" pitchFamily="34" charset="-120"/>
              </a:rPr>
              <a:t>學校</a:t>
            </a:r>
            <a:r>
              <a:rPr lang="zh-CN" altLang="en-US" dirty="0">
                <a:latin typeface="Microsoft JhengHei" panose="020B0604030504040204" pitchFamily="34" charset="-120"/>
                <a:ea typeface="Microsoft JhengHei" panose="020B0604030504040204" pitchFamily="34" charset="-120"/>
              </a:rPr>
              <a:t>或</a:t>
            </a:r>
            <a:r>
              <a:rPr lang="zh-CN" altLang="en-US" dirty="0">
                <a:solidFill>
                  <a:srgbClr val="009999"/>
                </a:solidFill>
                <a:latin typeface="Microsoft JhengHei" panose="020B0604030504040204" pitchFamily="34" charset="-120"/>
                <a:ea typeface="Microsoft JhengHei" panose="020B0604030504040204" pitchFamily="34" charset="-120"/>
              </a:rPr>
              <a:t>托兒所</a:t>
            </a:r>
            <a:r>
              <a:rPr lang="zh-CN" altLang="en-US" dirty="0">
                <a:latin typeface="Microsoft JhengHei" panose="020B0604030504040204" pitchFamily="34" charset="-120"/>
                <a:ea typeface="Microsoft JhengHei" panose="020B0604030504040204" pitchFamily="34" charset="-120"/>
              </a:rPr>
              <a:t>使用任何殺蟲劑的人都必須完成</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健康學校法</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培訓。</a:t>
            </a:r>
            <a:endParaRPr lang="en-US" altLang="zh-CN" dirty="0">
              <a:latin typeface="Microsoft JhengHei" panose="020B0604030504040204" pitchFamily="34" charset="-120"/>
              <a:ea typeface="Microsoft JhengHei" panose="020B0604030504040204" pitchFamily="34" charset="-120"/>
            </a:endParaRPr>
          </a:p>
          <a:p>
            <a:pPr marL="0" indent="0">
              <a:lnSpc>
                <a:spcPct val="100000"/>
              </a:lnSpc>
              <a:spcBef>
                <a:spcPts val="600"/>
              </a:spcBef>
              <a:spcAft>
                <a:spcPts val="600"/>
              </a:spcAft>
              <a:buNone/>
            </a:pPr>
            <a:endParaRPr lang="en-US"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可能需要培訓的人包括：保管員、營養服務人員、地勤管理員、教師、托兒所工作人員和</a:t>
            </a:r>
            <a:r>
              <a:rPr lang="zh-CN" altLang="en-US" dirty="0">
                <a:solidFill>
                  <a:srgbClr val="009999"/>
                </a:solidFill>
                <a:latin typeface="Microsoft JhengHei" panose="020B0604030504040204" pitchFamily="34" charset="-120"/>
                <a:ea typeface="Microsoft JhengHei" panose="020B0604030504040204" pitchFamily="34" charset="-120"/>
              </a:rPr>
              <a:t>害蟲管理專業人士。</a:t>
            </a:r>
            <a:endParaRPr lang="en-US" dirty="0">
              <a:solidFill>
                <a:srgbClr val="009999"/>
              </a:solidFill>
              <a:latin typeface="Microsoft JhengHei" panose="020B0604030504040204" pitchFamily="34" charset="-120"/>
              <a:ea typeface="Microsoft JhengHei" panose="020B0604030504040204" pitchFamily="34" charset="-120"/>
            </a:endParaRPr>
          </a:p>
        </p:txBody>
      </p:sp>
      <p:sp>
        <p:nvSpPr>
          <p:cNvPr id="2" name="Title 1">
            <a:extLst>
              <a:ext uri="{FF2B5EF4-FFF2-40B4-BE49-F238E27FC236}">
                <a16:creationId xmlns:a16="http://schemas.microsoft.com/office/drawing/2014/main" id="{4A6C2C29-0182-A02F-F8E8-E51DA50F61DA}"/>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健康學校法</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培訓</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2702223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8D31F-9CFD-4DA0-A142-1CBAF0619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048435"/>
            <a:ext cx="12192000" cy="2761129"/>
          </a:xfrm>
          <a:prstGeom prst="rect">
            <a:avLst/>
          </a:prstGeom>
        </p:spPr>
      </p:pic>
      <p:sp>
        <p:nvSpPr>
          <p:cNvPr id="2" name="Title 1">
            <a:extLst>
              <a:ext uri="{FF2B5EF4-FFF2-40B4-BE49-F238E27FC236}">
                <a16:creationId xmlns:a16="http://schemas.microsoft.com/office/drawing/2014/main" id="{C32985D5-69A2-F577-54FE-65D9FA1ED428}"/>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對托兒中心的要求</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2504935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D2DDFBC-FA76-2155-EA33-16CB3D0BC577}"/>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Arial" panose="020B0604020202020204" pitchFamily="34" charset="0"/>
                <a:cs typeface="Arial" panose="020B0604020202020204" pitchFamily="34" charset="0"/>
              </a:rPr>
              <a:t>範本：警告標誌</a:t>
            </a:r>
            <a:endParaRPr lang="en-US" sz="3600"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FD0ABD9-E269-6997-3271-19E49E5F4C9E}"/>
              </a:ext>
            </a:extLst>
          </p:cNvPr>
          <p:cNvPicPr/>
          <p:nvPr/>
        </p:nvPicPr>
        <p:blipFill rotWithShape="1">
          <a:blip r:embed="rId4"/>
          <a:srcRect l="10716" t="15468" r="61149" b="7156"/>
          <a:stretch/>
        </p:blipFill>
        <p:spPr bwMode="auto">
          <a:xfrm>
            <a:off x="1769100" y="1066797"/>
            <a:ext cx="8568268" cy="5242663"/>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083981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B158D31F-9CFD-4DA0-A142-1CBAF0619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908763"/>
            <a:ext cx="11658600" cy="3040474"/>
          </a:xfrm>
          <a:prstGeom prst="rect">
            <a:avLst/>
          </a:prstGeom>
        </p:spPr>
      </p:pic>
      <p:sp>
        <p:nvSpPr>
          <p:cNvPr id="2" name="Title 1">
            <a:extLst>
              <a:ext uri="{FF2B5EF4-FFF2-40B4-BE49-F238E27FC236}">
                <a16:creationId xmlns:a16="http://schemas.microsoft.com/office/drawing/2014/main" id="{36344077-FC83-7B7B-1746-386162143E90}"/>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CN" sz="3600" b="1" dirty="0">
                <a:solidFill>
                  <a:schemeClr val="bg1"/>
                </a:solidFill>
                <a:latin typeface="Arial" panose="020B0604020202020204" pitchFamily="34" charset="0"/>
                <a:cs typeface="Arial" panose="020B0604020202020204" pitchFamily="34" charset="0"/>
              </a:rPr>
              <a:t>HSA</a:t>
            </a:r>
            <a:r>
              <a:rPr lang="zh-CN" altLang="en-US" sz="3600" b="1" dirty="0">
                <a:solidFill>
                  <a:schemeClr val="bg1"/>
                </a:solidFill>
                <a:latin typeface="Arial" panose="020B0604020202020204" pitchFamily="34" charset="0"/>
                <a:cs typeface="Arial" panose="020B0604020202020204" pitchFamily="34" charset="0"/>
              </a:rPr>
              <a:t>對托兒中心的要求</a:t>
            </a:r>
            <a:endParaRPr lang="en-US" altLang="zh-HK"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7100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47B5AB0-CB16-91CF-775B-51F0854CA27B}"/>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Arial" panose="020B0604020202020204" pitchFamily="34" charset="0"/>
                <a:cs typeface="Arial" panose="020B0604020202020204" pitchFamily="34" charset="0"/>
              </a:rPr>
              <a:t>範本：蟲害綜合管理計劃</a:t>
            </a:r>
            <a:endParaRPr lang="en-US" sz="3600" b="1"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DD2CF46-7884-83C8-2B7B-175A0FB68082}"/>
              </a:ext>
            </a:extLst>
          </p:cNvPr>
          <p:cNvPicPr/>
          <p:nvPr/>
        </p:nvPicPr>
        <p:blipFill rotWithShape="1">
          <a:blip r:embed="rId4"/>
          <a:srcRect l="16321" t="13905" r="66773" b="8540"/>
          <a:stretch/>
        </p:blipFill>
        <p:spPr bwMode="auto">
          <a:xfrm>
            <a:off x="1978731" y="1236967"/>
            <a:ext cx="3862948" cy="4886463"/>
          </a:xfrm>
          <a:prstGeom prst="rect">
            <a:avLst/>
          </a:prstGeom>
          <a:ln w="28575">
            <a:solidFill>
              <a:schemeClr val="tx1"/>
            </a:solid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3406ED0B-87AB-0012-E596-93B99692CB53}"/>
              </a:ext>
            </a:extLst>
          </p:cNvPr>
          <p:cNvPicPr/>
          <p:nvPr/>
        </p:nvPicPr>
        <p:blipFill rotWithShape="1">
          <a:blip r:embed="rId5"/>
          <a:srcRect l="16398" t="17796" r="66843" b="4987"/>
          <a:stretch/>
        </p:blipFill>
        <p:spPr bwMode="auto">
          <a:xfrm>
            <a:off x="6092186" y="1236968"/>
            <a:ext cx="3794670" cy="4886464"/>
          </a:xfrm>
          <a:prstGeom prst="rect">
            <a:avLst/>
          </a:prstGeom>
          <a:ln w="28575">
            <a:solidFill>
              <a:schemeClr val="tx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196505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979592-FBFC-559C-EE9C-FE9FCD879C81}"/>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對托兒中心的要求</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4" name="Picture 3">
            <a:extLst>
              <a:ext uri="{FF2B5EF4-FFF2-40B4-BE49-F238E27FC236}">
                <a16:creationId xmlns:a16="http://schemas.microsoft.com/office/drawing/2014/main" id="{295A5A06-3F1A-A3E1-5C28-9F0021FDD23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2080708"/>
            <a:ext cx="12192000" cy="2696583"/>
          </a:xfrm>
          <a:prstGeom prst="rect">
            <a:avLst/>
          </a:prstGeom>
        </p:spPr>
      </p:pic>
    </p:spTree>
    <p:custDataLst>
      <p:tags r:id="rId1"/>
    </p:custDataLst>
    <p:extLst>
      <p:ext uri="{BB962C8B-B14F-4D97-AF65-F5344CB8AC3E}">
        <p14:creationId xmlns:p14="http://schemas.microsoft.com/office/powerpoint/2010/main" val="4014296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F197D-9438-52CA-177C-F79D613161FE}"/>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範本：年度通知表</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6" name="Picture 5">
            <a:extLst>
              <a:ext uri="{FF2B5EF4-FFF2-40B4-BE49-F238E27FC236}">
                <a16:creationId xmlns:a16="http://schemas.microsoft.com/office/drawing/2014/main" id="{D8553A1E-8C7A-5EEC-2549-355C68F5D53B}"/>
              </a:ext>
            </a:extLst>
          </p:cNvPr>
          <p:cNvPicPr/>
          <p:nvPr/>
        </p:nvPicPr>
        <p:blipFill rotWithShape="1">
          <a:blip r:embed="rId4"/>
          <a:srcRect l="15720" t="14112" r="66281" b="4230"/>
          <a:stretch/>
        </p:blipFill>
        <p:spPr bwMode="auto">
          <a:xfrm>
            <a:off x="4053683" y="1159788"/>
            <a:ext cx="4134802" cy="4985715"/>
          </a:xfrm>
          <a:prstGeom prst="rect">
            <a:avLst/>
          </a:prstGeom>
          <a:ln>
            <a:solidFill>
              <a:schemeClr val="tx1"/>
            </a:solid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61C25B9A-EFC7-71BF-6102-31A89A781D0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274450" y="6309460"/>
            <a:ext cx="1557567" cy="386374"/>
          </a:xfrm>
          <a:prstGeom prst="rect">
            <a:avLst/>
          </a:prstGeom>
          <a:solidFill>
            <a:schemeClr val="accent3">
              <a:lumMod val="20000"/>
              <a:lumOff val="80000"/>
              <a:alpha val="0"/>
            </a:schemeClr>
          </a:solidFill>
        </p:spPr>
      </p:pic>
    </p:spTree>
    <p:custDataLst>
      <p:tags r:id="rId1"/>
    </p:custDataLst>
    <p:extLst>
      <p:ext uri="{BB962C8B-B14F-4D97-AF65-F5344CB8AC3E}">
        <p14:creationId xmlns:p14="http://schemas.microsoft.com/office/powerpoint/2010/main" val="1861996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8D31F-9CFD-4DA0-A142-1CBAF0619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8177" y="1839209"/>
            <a:ext cx="11355646" cy="3179581"/>
          </a:xfrm>
          <a:prstGeom prst="rect">
            <a:avLst/>
          </a:prstGeom>
        </p:spPr>
      </p:pic>
      <p:sp>
        <p:nvSpPr>
          <p:cNvPr id="2" name="Title 1">
            <a:extLst>
              <a:ext uri="{FF2B5EF4-FFF2-40B4-BE49-F238E27FC236}">
                <a16:creationId xmlns:a16="http://schemas.microsoft.com/office/drawing/2014/main" id="{F0C4370F-C1BB-C0A1-F1B6-2F386820319E}"/>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對托兒中心的要求</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3102015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AD44C-2C8E-E0F8-1603-9BCB60B0B867}"/>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範本：</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獨立通知登記表</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9" name="Picture 8">
            <a:extLst>
              <a:ext uri="{FF2B5EF4-FFF2-40B4-BE49-F238E27FC236}">
                <a16:creationId xmlns:a16="http://schemas.microsoft.com/office/drawing/2014/main" id="{B92FFA3A-598F-F6BE-FB3E-C0E3299CB492}"/>
              </a:ext>
            </a:extLst>
          </p:cNvPr>
          <p:cNvPicPr/>
          <p:nvPr/>
        </p:nvPicPr>
        <p:blipFill rotWithShape="1">
          <a:blip r:embed="rId4"/>
          <a:srcRect l="15572" t="16936" r="66212" b="4486"/>
          <a:stretch/>
        </p:blipFill>
        <p:spPr bwMode="auto">
          <a:xfrm>
            <a:off x="1986466" y="1239865"/>
            <a:ext cx="3761509" cy="4785826"/>
          </a:xfrm>
          <a:prstGeom prst="rect">
            <a:avLst/>
          </a:prstGeom>
          <a:ln>
            <a:solidFill>
              <a:schemeClr val="tx1"/>
            </a:solid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F6763EBB-E078-7349-D4AF-EBFB26887B8B}"/>
              </a:ext>
            </a:extLst>
          </p:cNvPr>
          <p:cNvPicPr/>
          <p:nvPr/>
        </p:nvPicPr>
        <p:blipFill rotWithShape="1">
          <a:blip r:embed="rId5"/>
          <a:srcRect l="15573" t="17700" r="66045" b="3876"/>
          <a:stretch/>
        </p:blipFill>
        <p:spPr bwMode="auto">
          <a:xfrm>
            <a:off x="6212102" y="1239865"/>
            <a:ext cx="4097482" cy="4785826"/>
          </a:xfrm>
          <a:prstGeom prst="rect">
            <a:avLst/>
          </a:prstGeom>
          <a:ln>
            <a:solidFill>
              <a:schemeClr val="tx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456145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15FC477-0A05-4F3E-8EE9-E015C9089D56}" type="slidenum">
              <a:rPr lang="en-US" smtClean="0"/>
              <a:pPr>
                <a:defRPr/>
              </a:pPr>
              <a:t>19</a:t>
            </a:fld>
            <a:endParaRPr lang="en-US" altLang="en-US">
              <a:solidFill>
                <a:srgbClr val="464653"/>
              </a:solidFill>
            </a:endParaRPr>
          </a:p>
        </p:txBody>
      </p:sp>
      <p:sp>
        <p:nvSpPr>
          <p:cNvPr id="4" name="Title 1">
            <a:extLst>
              <a:ext uri="{FF2B5EF4-FFF2-40B4-BE49-F238E27FC236}">
                <a16:creationId xmlns:a16="http://schemas.microsoft.com/office/drawing/2014/main" id="{89DE8873-044B-C436-A694-9E1DB20AD229}"/>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托兒所工作人員使用殺蟲劑報告表</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12" name="Picture 11">
            <a:extLst>
              <a:ext uri="{FF2B5EF4-FFF2-40B4-BE49-F238E27FC236}">
                <a16:creationId xmlns:a16="http://schemas.microsoft.com/office/drawing/2014/main" id="{954F786E-A636-DC41-79A9-B114C91C8E86}"/>
              </a:ext>
            </a:extLst>
          </p:cNvPr>
          <p:cNvPicPr/>
          <p:nvPr/>
        </p:nvPicPr>
        <p:blipFill rotWithShape="1">
          <a:blip r:embed="rId4"/>
          <a:srcRect l="11296" t="20954" r="61964" b="4718"/>
          <a:stretch/>
        </p:blipFill>
        <p:spPr bwMode="auto">
          <a:xfrm>
            <a:off x="5322376" y="1966731"/>
            <a:ext cx="6071262" cy="3998960"/>
          </a:xfrm>
          <a:prstGeom prst="rect">
            <a:avLst/>
          </a:prstGeom>
          <a:ln w="28575">
            <a:solidFill>
              <a:schemeClr val="tx1"/>
            </a:solidFill>
          </a:ln>
          <a:extLst>
            <a:ext uri="{53640926-AAD7-44D8-BBD7-CCE9431645EC}">
              <a14:shadowObscured xmlns:a14="http://schemas.microsoft.com/office/drawing/2010/main"/>
            </a:ext>
          </a:extLst>
        </p:spPr>
      </p:pic>
      <p:pic>
        <p:nvPicPr>
          <p:cNvPr id="13" name="Content Placeholder 7">
            <a:extLst>
              <a:ext uri="{FF2B5EF4-FFF2-40B4-BE49-F238E27FC236}">
                <a16:creationId xmlns:a16="http://schemas.microsoft.com/office/drawing/2014/main" id="{A09B6F7A-C4CF-2385-112C-778C65A82612}"/>
              </a:ext>
            </a:extLst>
          </p:cNvPr>
          <p:cNvPicPr>
            <a:picLocks/>
          </p:cNvPicPr>
          <p:nvPr/>
        </p:nvPicPr>
        <p:blipFill rotWithShape="1">
          <a:blip r:embed="rId5"/>
          <a:srcRect l="11161" t="14219" r="61643" b="11090"/>
          <a:stretch/>
        </p:blipFill>
        <p:spPr bwMode="auto">
          <a:xfrm>
            <a:off x="609600" y="1331966"/>
            <a:ext cx="6062096" cy="4054349"/>
          </a:xfrm>
          <a:prstGeom prst="rect">
            <a:avLst/>
          </a:prstGeom>
          <a:ln w="28575">
            <a:solidFill>
              <a:schemeClr val="tx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85867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4B24281-A9C8-4E91-BFC8-80E49F3E3040}"/>
              </a:ext>
            </a:extLst>
          </p:cNvPr>
          <p:cNvSpPr txBox="1"/>
          <p:nvPr/>
        </p:nvSpPr>
        <p:spPr>
          <a:xfrm>
            <a:off x="0" y="5640093"/>
            <a:ext cx="12192000" cy="784125"/>
          </a:xfrm>
          <a:prstGeom prst="rect">
            <a:avLst/>
          </a:prstGeom>
          <a:noFill/>
        </p:spPr>
        <p:txBody>
          <a:bodyPr wrap="square">
            <a:spAutoFit/>
          </a:bodyPr>
          <a:lstStyle/>
          <a:p>
            <a:pPr algn="ctr">
              <a:lnSpc>
                <a:spcPct val="150000"/>
              </a:lnSpc>
            </a:pPr>
            <a:r>
              <a:rPr lang="en-US" sz="1600" dirty="0">
                <a:hlinkClick r:id="rId4"/>
              </a:rPr>
              <a:t>https://www.cdpr.ca.gov/docs/schoolipm</a:t>
            </a:r>
            <a:endParaRPr lang="en-US" sz="1600" dirty="0"/>
          </a:p>
          <a:p>
            <a:pPr algn="ctr">
              <a:lnSpc>
                <a:spcPct val="150000"/>
              </a:lnSpc>
            </a:pPr>
            <a:r>
              <a:rPr lang="en-US" sz="1600" dirty="0">
                <a:hlinkClick r:id="rId5"/>
              </a:rPr>
              <a:t>https://cchp.ucsf.edu</a:t>
            </a:r>
            <a:r>
              <a:rPr lang="en-US" sz="1600" dirty="0"/>
              <a:t> </a:t>
            </a:r>
          </a:p>
        </p:txBody>
      </p:sp>
      <p:sp>
        <p:nvSpPr>
          <p:cNvPr id="2" name="TextBox 1">
            <a:extLst>
              <a:ext uri="{FF2B5EF4-FFF2-40B4-BE49-F238E27FC236}">
                <a16:creationId xmlns:a16="http://schemas.microsoft.com/office/drawing/2014/main" id="{8F677772-5639-8584-A9B1-1A71536EC72A}"/>
              </a:ext>
            </a:extLst>
          </p:cNvPr>
          <p:cNvSpPr txBox="1"/>
          <p:nvPr/>
        </p:nvSpPr>
        <p:spPr>
          <a:xfrm>
            <a:off x="990600" y="4844016"/>
            <a:ext cx="10287000" cy="618952"/>
          </a:xfrm>
          <a:prstGeom prst="rect">
            <a:avLst/>
          </a:prstGeom>
          <a:noFill/>
        </p:spPr>
        <p:txBody>
          <a:bodyPr wrap="square">
            <a:spAutoFit/>
          </a:bodyPr>
          <a:lstStyle/>
          <a:p>
            <a:pPr>
              <a:lnSpc>
                <a:spcPts val="2120"/>
              </a:lnSpc>
              <a:defRPr/>
            </a:pPr>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本計畫的資金是通過加州農藥監管局（</a:t>
            </a:r>
            <a:r>
              <a:rPr lang="en-US" altLang="zh-CN" sz="1600" dirty="0">
                <a:latin typeface="Microsoft JhengHei" panose="020B0604030504040204" pitchFamily="34" charset="-120"/>
                <a:ea typeface="Microsoft JhengHei" panose="020B0604030504040204" pitchFamily="34" charset="-120"/>
                <a:cs typeface="Arial" panose="020B0604020202020204" pitchFamily="34" charset="0"/>
              </a:rPr>
              <a:t>DPR</a:t>
            </a:r>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）的撥款提供的。本檔的內容不一定反映</a:t>
            </a:r>
            <a:r>
              <a:rPr lang="en-US" altLang="zh-CN" sz="1600" dirty="0">
                <a:latin typeface="Microsoft JhengHei" panose="020B0604030504040204" pitchFamily="34" charset="-120"/>
                <a:ea typeface="Microsoft JhengHei" panose="020B0604030504040204" pitchFamily="34" charset="-120"/>
                <a:cs typeface="Arial" panose="020B0604020202020204" pitchFamily="34" charset="0"/>
              </a:rPr>
              <a:t>DPR</a:t>
            </a:r>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的觀點和政策，提到商品名稱或商業產品也不構成對使用的認可或推薦。</a:t>
            </a:r>
            <a:endParaRPr lang="en-US" sz="1600" dirty="0">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3" name="Group 2">
            <a:extLst>
              <a:ext uri="{FF2B5EF4-FFF2-40B4-BE49-F238E27FC236}">
                <a16:creationId xmlns:a16="http://schemas.microsoft.com/office/drawing/2014/main" id="{058354E3-DA0C-9E45-D2AD-EC9B4C505726}"/>
              </a:ext>
            </a:extLst>
          </p:cNvPr>
          <p:cNvGrpSpPr/>
          <p:nvPr/>
        </p:nvGrpSpPr>
        <p:grpSpPr>
          <a:xfrm>
            <a:off x="2895600" y="1315076"/>
            <a:ext cx="6600695" cy="3555304"/>
            <a:chOff x="3124200" y="1370354"/>
            <a:chExt cx="5943600" cy="2944257"/>
          </a:xfrm>
        </p:grpSpPr>
        <p:sp>
          <p:nvSpPr>
            <p:cNvPr id="4" name="TextBox 3">
              <a:extLst>
                <a:ext uri="{FF2B5EF4-FFF2-40B4-BE49-F238E27FC236}">
                  <a16:creationId xmlns:a16="http://schemas.microsoft.com/office/drawing/2014/main" id="{25180966-733F-F26E-2042-19E238D3FE6F}"/>
                </a:ext>
              </a:extLst>
            </p:cNvPr>
            <p:cNvSpPr txBox="1"/>
            <p:nvPr/>
          </p:nvSpPr>
          <p:spPr>
            <a:xfrm>
              <a:off x="3124200" y="1370354"/>
              <a:ext cx="5943600" cy="2944257"/>
            </a:xfrm>
            <a:prstGeom prst="rect">
              <a:avLst/>
            </a:prstGeom>
            <a:solidFill>
              <a:schemeClr val="bg1"/>
            </a:solidFill>
          </p:spPr>
          <p:txBody>
            <a:bodyPr wrap="square" rtlCol="0">
              <a:spAutoFit/>
            </a:bodyPr>
            <a:lstStyle/>
            <a:p>
              <a:endParaRPr lang="en-US" dirty="0"/>
            </a:p>
          </p:txBody>
        </p:sp>
        <p:pic>
          <p:nvPicPr>
            <p:cNvPr id="5" name="Picture 2" descr="dpr logo">
              <a:extLst>
                <a:ext uri="{FF2B5EF4-FFF2-40B4-BE49-F238E27FC236}">
                  <a16:creationId xmlns:a16="http://schemas.microsoft.com/office/drawing/2014/main" id="{0605CA00-79EF-0807-6970-B057CEA7B8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0196" y="1849751"/>
              <a:ext cx="3067432" cy="80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UCSF_SubLogo_SchoolNurs_navy_RGB">
              <a:extLst>
                <a:ext uri="{FF2B5EF4-FFF2-40B4-BE49-F238E27FC236}">
                  <a16:creationId xmlns:a16="http://schemas.microsoft.com/office/drawing/2014/main" id="{29EF6C1D-96C1-9B69-2139-F8157903AA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9553" y="3173314"/>
              <a:ext cx="2283608" cy="6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D4468763-443D-F785-E54B-7419D3CB20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3746206" y="1849751"/>
              <a:ext cx="870620" cy="193564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sp>
        <p:nvSpPr>
          <p:cNvPr id="15" name="Title 1">
            <a:extLst>
              <a:ext uri="{FF2B5EF4-FFF2-40B4-BE49-F238E27FC236}">
                <a16:creationId xmlns:a16="http://schemas.microsoft.com/office/drawing/2014/main" id="{A72BAB44-3569-E0E4-675B-EE0D3E90C31A}"/>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鳴謝</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184520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7F1461-62E9-DCF7-B0D5-13F6B81A52A8}"/>
              </a:ext>
            </a:extLst>
          </p:cNvPr>
          <p:cNvSpPr txBox="1"/>
          <p:nvPr/>
        </p:nvSpPr>
        <p:spPr>
          <a:xfrm>
            <a:off x="838200" y="258762"/>
            <a:ext cx="10833100" cy="646331"/>
          </a:xfrm>
          <a:prstGeom prst="rect">
            <a:avLst/>
          </a:prstGeom>
          <a:noFill/>
        </p:spPr>
        <p:txBody>
          <a:bodyPr wrap="square">
            <a:spAutoFit/>
          </a:bodyPr>
          <a:lstStyle/>
          <a:p>
            <a:pPr algn="ct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企業的殺蟲劑使用報告表</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11" name="Picture 10">
            <a:extLst>
              <a:ext uri="{FF2B5EF4-FFF2-40B4-BE49-F238E27FC236}">
                <a16:creationId xmlns:a16="http://schemas.microsoft.com/office/drawing/2014/main" id="{EF7AD13E-B758-1D01-244E-C03717B58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386" y="1812707"/>
            <a:ext cx="5878793" cy="4351338"/>
          </a:xfrm>
          <a:prstGeom prst="rect">
            <a:avLst/>
          </a:prstGeom>
          <a:ln w="28575">
            <a:solidFill>
              <a:schemeClr val="tx1"/>
            </a:solidFill>
          </a:ln>
        </p:spPr>
      </p:pic>
      <p:pic>
        <p:nvPicPr>
          <p:cNvPr id="9" name="Content Placeholder 8">
            <a:extLst>
              <a:ext uri="{FF2B5EF4-FFF2-40B4-BE49-F238E27FC236}">
                <a16:creationId xmlns:a16="http://schemas.microsoft.com/office/drawing/2014/main" id="{58E3D769-545D-3E3E-891C-0F48E6CFF8E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23607" y="1358900"/>
            <a:ext cx="5878793" cy="4351338"/>
          </a:xfrm>
          <a:ln w="28575">
            <a:solidFill>
              <a:schemeClr val="tx1"/>
            </a:solidFill>
          </a:ln>
        </p:spPr>
      </p:pic>
    </p:spTree>
    <p:extLst>
      <p:ext uri="{BB962C8B-B14F-4D97-AF65-F5344CB8AC3E}">
        <p14:creationId xmlns:p14="http://schemas.microsoft.com/office/powerpoint/2010/main" val="2898382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2636A-7D98-456D-830C-8BDA6B6B8D46}"/>
              </a:ext>
            </a:extLst>
          </p:cNvPr>
          <p:cNvSpPr>
            <a:spLocks noGrp="1"/>
          </p:cNvSpPr>
          <p:nvPr>
            <p:ph idx="1"/>
          </p:nvPr>
        </p:nvSpPr>
        <p:spPr>
          <a:xfrm>
            <a:off x="988326" y="1389823"/>
            <a:ext cx="10515600" cy="4351338"/>
          </a:xfrm>
        </p:spPr>
        <p:txBody>
          <a:bodyPr>
            <a:normAutofit lnSpcReduction="10000"/>
          </a:bodyPr>
          <a:lstStyle/>
          <a:p>
            <a:pPr marL="0" indent="0">
              <a:lnSpc>
                <a:spcPct val="110000"/>
              </a:lnSpc>
              <a:spcBef>
                <a:spcPts val="600"/>
              </a:spcBef>
              <a:spcAft>
                <a:spcPts val="600"/>
              </a:spcAft>
              <a:buNone/>
            </a:pPr>
            <a:r>
              <a:rPr lang="zh-CN" altLang="en-US" dirty="0">
                <a:latin typeface="Microsoft JhengHei" panose="020B0604030504040204" pitchFamily="34" charset="-120"/>
                <a:ea typeface="Microsoft JhengHei" panose="020B0604030504040204" pitchFamily="34" charset="-120"/>
              </a:rPr>
              <a:t>做一個知情的消費者：</a:t>
            </a:r>
            <a:endParaRPr lang="en-US" altLang="zh-CN" dirty="0">
              <a:latin typeface="Microsoft JhengHei" panose="020B0604030504040204" pitchFamily="34" charset="-120"/>
              <a:ea typeface="Microsoft JhengHei" panose="020B0604030504040204" pitchFamily="34" charset="-120"/>
            </a:endParaRPr>
          </a:p>
          <a:p>
            <a:pPr>
              <a:lnSpc>
                <a:spcPct val="110000"/>
              </a:lnSpc>
              <a:spcBef>
                <a:spcPts val="600"/>
              </a:spcBef>
              <a:spcAft>
                <a:spcPts val="600"/>
              </a:spcAft>
            </a:pP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天然</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綠色</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生態友好 </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和 </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安全 </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是含糊不清的術語。要注意那些可能承諾更安全但實際上並不安全的策略。</a:t>
            </a:r>
            <a:endParaRPr lang="en-US" dirty="0">
              <a:latin typeface="Microsoft JhengHei" panose="020B0604030504040204" pitchFamily="34" charset="-120"/>
              <a:ea typeface="Microsoft JhengHei" panose="020B0604030504040204" pitchFamily="34" charset="-120"/>
            </a:endParaRPr>
          </a:p>
          <a:p>
            <a:pPr>
              <a:lnSpc>
                <a:spcPct val="11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詢問價格和保證：</a:t>
            </a:r>
            <a:endParaRPr lang="en-US" dirty="0">
              <a:latin typeface="Microsoft JhengHei" panose="020B0604030504040204" pitchFamily="34" charset="-120"/>
              <a:ea typeface="Microsoft JhengHei" panose="020B0604030504040204" pitchFamily="34" charset="-120"/>
            </a:endParaRPr>
          </a:p>
          <a:p>
            <a:pPr lvl="1">
              <a:lnSpc>
                <a:spcPct val="110000"/>
              </a:lnSpc>
              <a:spcBef>
                <a:spcPts val="600"/>
              </a:spcBef>
              <a:spcAft>
                <a:spcPts val="600"/>
              </a:spcAft>
              <a:buFont typeface="Wingdings" panose="05000000000000000000" pitchFamily="2" charset="2"/>
              <a:buChar char="ü"/>
            </a:pPr>
            <a:r>
              <a:rPr lang="en-US" altLang="zh-CN" dirty="0">
                <a:solidFill>
                  <a:srgbClr val="009999"/>
                </a:solidFill>
                <a:latin typeface="Microsoft JhengHei" panose="020B0604030504040204" pitchFamily="34" charset="-120"/>
                <a:ea typeface="Microsoft JhengHei" panose="020B0604030504040204" pitchFamily="34" charset="-120"/>
              </a:rPr>
              <a:t>IPM</a:t>
            </a:r>
            <a:r>
              <a:rPr lang="zh-CN" altLang="en-US" dirty="0">
                <a:solidFill>
                  <a:srgbClr val="009999"/>
                </a:solidFill>
                <a:latin typeface="Microsoft JhengHei" panose="020B0604030504040204" pitchFamily="34" charset="-120"/>
                <a:ea typeface="Microsoft JhengHei" panose="020B0604030504040204" pitchFamily="34" charset="-120"/>
              </a:rPr>
              <a:t>合同中包括哪些內容？</a:t>
            </a:r>
            <a:endParaRPr lang="en-US" altLang="zh-CN" dirty="0">
              <a:solidFill>
                <a:srgbClr val="009999"/>
              </a:solidFill>
              <a:latin typeface="Microsoft JhengHei" panose="020B0604030504040204" pitchFamily="34" charset="-120"/>
              <a:ea typeface="Microsoft JhengHei" panose="020B0604030504040204" pitchFamily="34" charset="-120"/>
            </a:endParaRPr>
          </a:p>
          <a:p>
            <a:pPr lvl="1">
              <a:lnSpc>
                <a:spcPct val="110000"/>
              </a:lnSpc>
              <a:spcBef>
                <a:spcPts val="600"/>
              </a:spcBef>
              <a:spcAft>
                <a:spcPts val="600"/>
              </a:spcAft>
              <a:buFont typeface="Wingdings" panose="05000000000000000000" pitchFamily="2" charset="2"/>
              <a:buChar char="ü"/>
            </a:pPr>
            <a:r>
              <a:rPr lang="zh-CN" altLang="en-US" dirty="0">
                <a:solidFill>
                  <a:srgbClr val="009999"/>
                </a:solidFill>
                <a:latin typeface="Microsoft JhengHei" panose="020B0604030504040204" pitchFamily="34" charset="-120"/>
                <a:ea typeface="Microsoft JhengHei" panose="020B0604030504040204" pitchFamily="34" charset="-120"/>
              </a:rPr>
              <a:t>他們是按次、按小時還是按月或按年收費的？</a:t>
            </a:r>
            <a:endParaRPr lang="en-US" dirty="0">
              <a:solidFill>
                <a:srgbClr val="009999"/>
              </a:solidFill>
              <a:latin typeface="Microsoft JhengHei" panose="020B0604030504040204" pitchFamily="34" charset="-120"/>
              <a:ea typeface="Microsoft JhengHei" panose="020B0604030504040204" pitchFamily="34" charset="-120"/>
            </a:endParaRPr>
          </a:p>
          <a:p>
            <a:pPr lvl="1">
              <a:lnSpc>
                <a:spcPct val="110000"/>
              </a:lnSpc>
              <a:spcBef>
                <a:spcPts val="600"/>
              </a:spcBef>
              <a:spcAft>
                <a:spcPts val="600"/>
              </a:spcAft>
              <a:buFont typeface="Wingdings" panose="05000000000000000000" pitchFamily="2" charset="2"/>
              <a:buChar char="ü"/>
            </a:pPr>
            <a:r>
              <a:rPr lang="zh-CN" altLang="en-US" dirty="0">
                <a:solidFill>
                  <a:srgbClr val="009999"/>
                </a:solidFill>
                <a:latin typeface="Microsoft JhengHei" panose="020B0604030504040204" pitchFamily="34" charset="-120"/>
                <a:ea typeface="Microsoft JhengHei" panose="020B0604030504040204" pitchFamily="34" charset="-120"/>
              </a:rPr>
              <a:t>如果防治計劃不奏效，他們會再回來嗎？</a:t>
            </a:r>
            <a:endParaRPr lang="en-US" dirty="0">
              <a:solidFill>
                <a:srgbClr val="009999"/>
              </a:solidFill>
              <a:latin typeface="Microsoft JhengHei" panose="020B0604030504040204" pitchFamily="34" charset="-120"/>
              <a:ea typeface="Microsoft JhengHei" panose="020B0604030504040204" pitchFamily="34" charset="-120"/>
            </a:endParaRPr>
          </a:p>
          <a:p>
            <a:pPr>
              <a:lnSpc>
                <a:spcPct val="11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在考慮雇用</a:t>
            </a:r>
            <a:r>
              <a:rPr lang="en-US" altLang="zh-CN" dirty="0">
                <a:latin typeface="Microsoft JhengHei" panose="020B0604030504040204" pitchFamily="34" charset="-120"/>
                <a:ea typeface="Microsoft JhengHei" panose="020B0604030504040204" pitchFamily="34" charset="-120"/>
              </a:rPr>
              <a:t>PMP</a:t>
            </a:r>
            <a:r>
              <a:rPr lang="zh-CN" altLang="en-US" dirty="0">
                <a:latin typeface="Microsoft JhengHei" panose="020B0604030504040204" pitchFamily="34" charset="-120"/>
                <a:ea typeface="Microsoft JhengHei" panose="020B0604030504040204" pitchFamily="34" charset="-120"/>
              </a:rPr>
              <a:t>之前，至少與三個</a:t>
            </a:r>
            <a:r>
              <a:rPr lang="en-US" altLang="zh-CN" dirty="0">
                <a:latin typeface="Microsoft JhengHei" panose="020B0604030504040204" pitchFamily="34" charset="-120"/>
                <a:ea typeface="Microsoft JhengHei" panose="020B0604030504040204" pitchFamily="34" charset="-120"/>
              </a:rPr>
              <a:t>PMP</a:t>
            </a:r>
            <a:r>
              <a:rPr lang="zh-CN" altLang="en-US" dirty="0">
                <a:latin typeface="Microsoft JhengHei" panose="020B0604030504040204" pitchFamily="34" charset="-120"/>
                <a:ea typeface="Microsoft JhengHei" panose="020B0604030504040204" pitchFamily="34" charset="-120"/>
              </a:rPr>
              <a:t>進行交談。</a:t>
            </a:r>
            <a:endParaRPr lang="en-US" altLang="zh-HK" dirty="0">
              <a:latin typeface="Microsoft JhengHei" panose="020B0604030504040204" pitchFamily="34" charset="-120"/>
              <a:ea typeface="Microsoft JhengHei" panose="020B0604030504040204" pitchFamily="34" charset="-120"/>
            </a:endParaRPr>
          </a:p>
          <a:p>
            <a:pPr>
              <a:spcAft>
                <a:spcPts val="1200"/>
              </a:spcAft>
            </a:pPr>
            <a:endParaRPr lang="en-US" dirty="0"/>
          </a:p>
          <a:p>
            <a:pPr marL="0" indent="0">
              <a:buNone/>
            </a:pPr>
            <a:endParaRPr lang="en-US" dirty="0"/>
          </a:p>
        </p:txBody>
      </p:sp>
      <p:sp>
        <p:nvSpPr>
          <p:cNvPr id="2" name="Title 1">
            <a:extLst>
              <a:ext uri="{FF2B5EF4-FFF2-40B4-BE49-F238E27FC236}">
                <a16:creationId xmlns:a16="http://schemas.microsoft.com/office/drawing/2014/main" id="{9009127E-61A4-CAEC-AD1A-A944FE952F03}"/>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雇用</a:t>
            </a:r>
            <a:r>
              <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來使用</a:t>
            </a:r>
            <a:r>
              <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IPM</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的做法</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1722724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2636A-7D98-456D-830C-8BDA6B6B8D46}"/>
              </a:ext>
            </a:extLst>
          </p:cNvPr>
          <p:cNvSpPr>
            <a:spLocks noGrp="1"/>
          </p:cNvSpPr>
          <p:nvPr>
            <p:ph idx="1"/>
          </p:nvPr>
        </p:nvSpPr>
        <p:spPr>
          <a:xfrm>
            <a:off x="819471" y="1376174"/>
            <a:ext cx="10699429" cy="5481826"/>
          </a:xfrm>
        </p:spPr>
        <p:txBody>
          <a:bodyPr>
            <a:noAutofit/>
          </a:bodyPr>
          <a:lstStyle/>
          <a:p>
            <a:pPr marL="0" indent="0">
              <a:lnSpc>
                <a:spcPct val="100000"/>
              </a:lnSpc>
              <a:spcBef>
                <a:spcPts val="600"/>
              </a:spcBef>
              <a:spcAft>
                <a:spcPts val="600"/>
              </a:spcAft>
              <a:buNone/>
            </a:pPr>
            <a:r>
              <a:rPr lang="zh-HK" altLang="en-US" b="1" dirty="0">
                <a:latin typeface="Microsoft JhengHei" panose="020B0604030504040204" pitchFamily="34" charset="-120"/>
                <a:ea typeface="Microsoft JhengHei" panose="020B0604030504040204" pitchFamily="34" charset="-120"/>
              </a:rPr>
              <a:t>核實：</a:t>
            </a:r>
            <a:endParaRPr lang="en-US" b="1"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通過檢查他們的</a:t>
            </a:r>
            <a:r>
              <a:rPr lang="en-US" altLang="zh-CN" dirty="0">
                <a:latin typeface="Microsoft JhengHei" panose="020B0604030504040204" pitchFamily="34" charset="-120"/>
                <a:ea typeface="Microsoft JhengHei" panose="020B0604030504040204" pitchFamily="34" charset="-120"/>
              </a:rPr>
              <a:t>DPR</a:t>
            </a:r>
            <a:r>
              <a:rPr lang="zh-CN" altLang="en-US" dirty="0">
                <a:latin typeface="Microsoft JhengHei" panose="020B0604030504040204" pitchFamily="34" charset="-120"/>
                <a:ea typeface="Microsoft JhengHei" panose="020B0604030504040204" pitchFamily="34" charset="-120"/>
              </a:rPr>
              <a:t>執照和結構性害蟲控制委員會的執照，他們有提供害蟲控制服務的執照。</a:t>
            </a:r>
            <a:endParaRPr lang="en-US"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他們已經按照</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健康學校法</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的要求接受了</a:t>
            </a:r>
            <a:r>
              <a:rPr lang="en-US" altLang="zh-CN" dirty="0">
                <a:latin typeface="Microsoft JhengHei" panose="020B0604030504040204" pitchFamily="34" charset="-120"/>
                <a:ea typeface="Microsoft JhengHei" panose="020B0604030504040204" pitchFamily="34" charset="-120"/>
              </a:rPr>
              <a:t>IPM</a:t>
            </a:r>
            <a:r>
              <a:rPr lang="zh-CN" altLang="en-US" dirty="0">
                <a:latin typeface="Microsoft JhengHei" panose="020B0604030504040204" pitchFamily="34" charset="-120"/>
                <a:ea typeface="Microsoft JhengHei" panose="020B0604030504040204" pitchFamily="34" charset="-120"/>
              </a:rPr>
              <a:t>培訓。</a:t>
            </a:r>
            <a:endParaRPr lang="en-US" dirty="0">
              <a:latin typeface="Microsoft JhengHei" panose="020B0604030504040204" pitchFamily="34" charset="-120"/>
              <a:ea typeface="Microsoft JhengHei" panose="020B0604030504040204" pitchFamily="34" charset="-120"/>
            </a:endParaRPr>
          </a:p>
          <a:p>
            <a:pPr marL="0" indent="0">
              <a:lnSpc>
                <a:spcPct val="100000"/>
              </a:lnSpc>
              <a:spcBef>
                <a:spcPts val="600"/>
              </a:spcBef>
              <a:spcAft>
                <a:spcPts val="600"/>
              </a:spcAft>
              <a:buNone/>
            </a:pPr>
            <a:r>
              <a:rPr lang="zh-HK" altLang="en-US" b="1" dirty="0">
                <a:latin typeface="Microsoft JhengHei" panose="020B0604030504040204" pitchFamily="34" charset="-120"/>
                <a:ea typeface="Microsoft JhengHei" panose="020B0604030504040204" pitchFamily="34" charset="-120"/>
              </a:rPr>
              <a:t>詢問關於：</a:t>
            </a:r>
            <a:endParaRPr lang="en-US" b="1"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en-US" altLang="zh-CN" dirty="0">
                <a:effectLst/>
                <a:latin typeface="Microsoft JhengHei" panose="020B0604030504040204" pitchFamily="34" charset="-120"/>
                <a:ea typeface="Microsoft JhengHei" panose="020B0604030504040204" pitchFamily="34" charset="-120"/>
              </a:rPr>
              <a:t>PMP</a:t>
            </a:r>
            <a:r>
              <a:rPr lang="zh-CN" altLang="en-US" dirty="0">
                <a:effectLst/>
                <a:latin typeface="Microsoft JhengHei" panose="020B0604030504040204" pitchFamily="34" charset="-120"/>
                <a:ea typeface="Microsoft JhengHei" panose="020B0604030504040204" pitchFamily="34" charset="-120"/>
              </a:rPr>
              <a:t>可以作為常規服務的一部分並進行</a:t>
            </a:r>
            <a:r>
              <a:rPr lang="en-US" altLang="zh-CN" dirty="0">
                <a:effectLst/>
                <a:latin typeface="Microsoft JhengHei" panose="020B0604030504040204" pitchFamily="34" charset="-120"/>
                <a:ea typeface="Microsoft JhengHei" panose="020B0604030504040204" pitchFamily="34" charset="-120"/>
              </a:rPr>
              <a:t>IPM</a:t>
            </a:r>
            <a:r>
              <a:rPr lang="zh-CN" altLang="en-US" dirty="0">
                <a:effectLst/>
                <a:latin typeface="Microsoft JhengHei" panose="020B0604030504040204" pitchFamily="34" charset="-120"/>
                <a:ea typeface="Microsoft JhengHei" panose="020B0604030504040204" pitchFamily="34" charset="-120"/>
              </a:rPr>
              <a:t>實踐</a:t>
            </a:r>
            <a:endParaRPr lang="en-US"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effectLst/>
                <a:latin typeface="Microsoft JhengHei" panose="020B0604030504040204" pitchFamily="34" charset="-120"/>
                <a:ea typeface="Microsoft JhengHei" panose="020B0604030504040204" pitchFamily="34" charset="-120"/>
              </a:rPr>
              <a:t>中心工作人員可以做的</a:t>
            </a:r>
            <a:r>
              <a:rPr lang="en-US" altLang="zh-CN" dirty="0">
                <a:effectLst/>
                <a:latin typeface="Microsoft JhengHei" panose="020B0604030504040204" pitchFamily="34" charset="-120"/>
                <a:ea typeface="Microsoft JhengHei" panose="020B0604030504040204" pitchFamily="34" charset="-120"/>
              </a:rPr>
              <a:t>IPM</a:t>
            </a:r>
            <a:r>
              <a:rPr lang="zh-CN" altLang="en-US" dirty="0">
                <a:effectLst/>
                <a:latin typeface="Microsoft JhengHei" panose="020B0604030504040204" pitchFamily="34" charset="-120"/>
                <a:ea typeface="Microsoft JhengHei" panose="020B0604030504040204" pitchFamily="34" charset="-120"/>
              </a:rPr>
              <a:t>實踐 </a:t>
            </a:r>
            <a:endParaRPr lang="en-US" dirty="0">
              <a:effectLst/>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effectLst/>
                <a:latin typeface="Microsoft JhengHei" panose="020B0604030504040204" pitchFamily="34" charset="-120"/>
                <a:ea typeface="Microsoft JhengHei" panose="020B0604030504040204" pitchFamily="34" charset="-120"/>
              </a:rPr>
              <a:t>定期檢查和監測潛在的害蟲問題，而不是依賴預期殺蟲劑的使用</a:t>
            </a:r>
            <a:endParaRPr lang="en-US" dirty="0">
              <a:effectLst/>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effectLst/>
                <a:latin typeface="Microsoft JhengHei" panose="020B0604030504040204" pitchFamily="34" charset="-120"/>
                <a:ea typeface="Microsoft JhengHei" panose="020B0604030504040204" pitchFamily="34" charset="-120"/>
              </a:rPr>
              <a:t>在</a:t>
            </a:r>
            <a:r>
              <a:rPr lang="en-US" altLang="zh-CN" dirty="0">
                <a:effectLst/>
                <a:latin typeface="Microsoft JhengHei" panose="020B0604030504040204" pitchFamily="34" charset="-120"/>
                <a:ea typeface="Microsoft JhengHei" panose="020B0604030504040204" pitchFamily="34" charset="-120"/>
              </a:rPr>
              <a:t>IPM</a:t>
            </a:r>
            <a:r>
              <a:rPr lang="zh-CN" altLang="en-US" dirty="0">
                <a:effectLst/>
                <a:latin typeface="Microsoft JhengHei" panose="020B0604030504040204" pitchFamily="34" charset="-120"/>
                <a:ea typeface="Microsoft JhengHei" panose="020B0604030504040204" pitchFamily="34" charset="-120"/>
              </a:rPr>
              <a:t>和環境可持續發展的實踐中獲得協力廠商認證</a:t>
            </a:r>
            <a:endParaRPr lang="en-US" dirty="0">
              <a:effectLst/>
              <a:latin typeface="Microsoft JhengHei" panose="020B0604030504040204" pitchFamily="34" charset="-120"/>
              <a:ea typeface="Microsoft JhengHei" panose="020B0604030504040204" pitchFamily="34" charset="-120"/>
            </a:endParaRPr>
          </a:p>
          <a:p>
            <a:pPr marL="0" indent="0">
              <a:lnSpc>
                <a:spcPts val="3160"/>
              </a:lnSpc>
              <a:buNone/>
            </a:pPr>
            <a:endParaRPr lang="en-US" b="1" dirty="0"/>
          </a:p>
          <a:p>
            <a:pPr marL="0" indent="0">
              <a:lnSpc>
                <a:spcPts val="3160"/>
              </a:lnSpc>
              <a:buNone/>
            </a:pPr>
            <a:endParaRPr lang="en-US" dirty="0"/>
          </a:p>
        </p:txBody>
      </p:sp>
      <p:sp>
        <p:nvSpPr>
          <p:cNvPr id="2" name="Title 1">
            <a:extLst>
              <a:ext uri="{FF2B5EF4-FFF2-40B4-BE49-F238E27FC236}">
                <a16:creationId xmlns:a16="http://schemas.microsoft.com/office/drawing/2014/main" id="{27494EBD-E061-A1D5-3478-851B8C8B1C1D}"/>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雇用</a:t>
            </a: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來使用</a:t>
            </a: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IPM</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的做法</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2611739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E68F15-36E6-4F17-AB80-3F2CAE5C7E33}"/>
              </a:ext>
            </a:extLst>
          </p:cNvPr>
          <p:cNvSpPr>
            <a:spLocks noGrp="1"/>
          </p:cNvSpPr>
          <p:nvPr>
            <p:ph idx="1"/>
          </p:nvPr>
        </p:nvSpPr>
        <p:spPr>
          <a:xfrm>
            <a:off x="884696" y="1359976"/>
            <a:ext cx="4980709" cy="4351338"/>
          </a:xfrm>
        </p:spPr>
        <p:txBody>
          <a:bodyPr/>
          <a:lstStyle/>
          <a:p>
            <a:pPr marL="0" indent="0">
              <a:lnSpc>
                <a:spcPct val="100000"/>
              </a:lnSpc>
              <a:spcBef>
                <a:spcPts val="600"/>
              </a:spcBef>
              <a:spcAft>
                <a:spcPts val="600"/>
              </a:spcAft>
              <a:buNone/>
            </a:pPr>
            <a:r>
              <a:rPr lang="zh-HK" altLang="en-US" b="1" dirty="0">
                <a:latin typeface="Microsoft JhengHei" panose="020B0604030504040204" pitchFamily="34" charset="-120"/>
                <a:ea typeface="Microsoft JhengHei" panose="020B0604030504040204" pitchFamily="34" charset="-120"/>
              </a:rPr>
              <a:t>告知：</a:t>
            </a:r>
            <a:endParaRPr lang="en-US" b="1"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幼兒在接觸害蟲和殺蟲劑方面是獨特而脆弱的。</a:t>
            </a:r>
            <a:endParaRPr lang="en-US"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他們比成人有更多常放進嘴裏的活動。</a:t>
            </a:r>
            <a:endParaRPr lang="en-US"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當他們在室內和室外積極玩耍時，他們會觸摸設施和表面、口裏含著玩具 。</a:t>
            </a:r>
            <a:endParaRPr lang="en-US" dirty="0">
              <a:latin typeface="Microsoft JhengHei" panose="020B0604030504040204" pitchFamily="34" charset="-120"/>
              <a:ea typeface="Microsoft JhengHei" panose="020B0604030504040204" pitchFamily="34" charset="-120"/>
            </a:endParaRPr>
          </a:p>
          <a:p>
            <a:pPr marL="0" indent="0">
              <a:buNone/>
            </a:pPr>
            <a:endParaRPr lang="en-US" dirty="0"/>
          </a:p>
        </p:txBody>
      </p:sp>
      <p:sp>
        <p:nvSpPr>
          <p:cNvPr id="4" name="Title 1">
            <a:extLst>
              <a:ext uri="{FF2B5EF4-FFF2-40B4-BE49-F238E27FC236}">
                <a16:creationId xmlns:a16="http://schemas.microsoft.com/office/drawing/2014/main" id="{F7D71FFA-D4E1-629A-82D7-DC4BA7E5C80F}"/>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雇用</a:t>
            </a: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來使用</a:t>
            </a: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IPM</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的做法</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6" name="Picture 5">
            <a:extLst>
              <a:ext uri="{FF2B5EF4-FFF2-40B4-BE49-F238E27FC236}">
                <a16:creationId xmlns:a16="http://schemas.microsoft.com/office/drawing/2014/main" id="{94AD3A6A-D360-AA41-087E-076805B2F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1693001"/>
            <a:ext cx="6096001" cy="4062154"/>
          </a:xfrm>
          <a:prstGeom prst="rect">
            <a:avLst/>
          </a:prstGeom>
        </p:spPr>
      </p:pic>
    </p:spTree>
    <p:custDataLst>
      <p:tags r:id="rId1"/>
    </p:custDataLst>
    <p:extLst>
      <p:ext uri="{BB962C8B-B14F-4D97-AF65-F5344CB8AC3E}">
        <p14:creationId xmlns:p14="http://schemas.microsoft.com/office/powerpoint/2010/main" val="1747141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2636A-7D98-456D-830C-8BDA6B6B8D46}"/>
              </a:ext>
            </a:extLst>
          </p:cNvPr>
          <p:cNvSpPr>
            <a:spLocks noGrp="1"/>
          </p:cNvSpPr>
          <p:nvPr>
            <p:ph idx="1"/>
          </p:nvPr>
        </p:nvSpPr>
        <p:spPr>
          <a:xfrm>
            <a:off x="456063" y="1485357"/>
            <a:ext cx="10515600" cy="4351338"/>
          </a:xfrm>
        </p:spPr>
        <p:txBody>
          <a:bodyPr>
            <a:normAutofit/>
          </a:bodyPr>
          <a:lstStyle/>
          <a:p>
            <a:pPr marL="0" indent="0">
              <a:lnSpc>
                <a:spcPct val="100000"/>
              </a:lnSpc>
              <a:spcBef>
                <a:spcPts val="600"/>
              </a:spcBef>
              <a:spcAft>
                <a:spcPts val="600"/>
              </a:spcAft>
              <a:buNone/>
            </a:pPr>
            <a:r>
              <a:rPr lang="zh-HK" altLang="en-US" b="1" dirty="0">
                <a:latin typeface="Microsoft JhengHei" panose="020B0604030504040204" pitchFamily="34" charset="-120"/>
                <a:ea typeface="Microsoft JhengHei" panose="020B0604030504040204" pitchFamily="34" charset="-120"/>
              </a:rPr>
              <a:t>確保：</a:t>
            </a:r>
            <a:endParaRPr lang="en-US" b="1"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en-US" dirty="0">
                <a:latin typeface="Microsoft JhengHei" panose="020B0604030504040204" pitchFamily="34" charset="-120"/>
                <a:ea typeface="Microsoft JhengHei" panose="020B0604030504040204" pitchFamily="34" charset="-120"/>
              </a:rPr>
              <a:t> </a:t>
            </a:r>
            <a:r>
              <a:rPr lang="en-US" altLang="zh-CN" dirty="0">
                <a:latin typeface="Microsoft JhengHei" panose="020B0604030504040204" pitchFamily="34" charset="-120"/>
                <a:ea typeface="Microsoft JhengHei" panose="020B0604030504040204" pitchFamily="34" charset="-120"/>
              </a:rPr>
              <a:t>PMP</a:t>
            </a:r>
            <a:r>
              <a:rPr lang="zh-CN" altLang="en-US" dirty="0">
                <a:latin typeface="Microsoft JhengHei" panose="020B0604030504040204" pitchFamily="34" charset="-120"/>
                <a:ea typeface="Microsoft JhengHei" panose="020B0604030504040204" pitchFamily="34" charset="-120"/>
              </a:rPr>
              <a:t>將實施以防冶為主的</a:t>
            </a:r>
            <a:r>
              <a:rPr lang="en-US" altLang="zh-CN" dirty="0">
                <a:latin typeface="Microsoft JhengHei" panose="020B0604030504040204" pitchFamily="34" charset="-120"/>
                <a:ea typeface="Microsoft JhengHei" panose="020B0604030504040204" pitchFamily="34" charset="-120"/>
              </a:rPr>
              <a:t>IPM</a:t>
            </a:r>
            <a:r>
              <a:rPr lang="zh-CN" altLang="en-US" dirty="0">
                <a:latin typeface="Microsoft JhengHei" panose="020B0604030504040204" pitchFamily="34" charset="-120"/>
                <a:ea typeface="Microsoft JhengHei" panose="020B0604030504040204" pitchFamily="34" charset="-120"/>
              </a:rPr>
              <a:t>策略，並只在最後才使用殺蟲劑。</a:t>
            </a:r>
            <a:endParaRPr lang="en-US"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en-US" altLang="zh-CN" dirty="0">
                <a:latin typeface="Microsoft JhengHei" panose="020B0604030504040204" pitchFamily="34" charset="-120"/>
                <a:ea typeface="Microsoft JhengHei" panose="020B0604030504040204" pitchFamily="34" charset="-120"/>
              </a:rPr>
              <a:t>PMP</a:t>
            </a:r>
            <a:r>
              <a:rPr lang="zh-CN" altLang="en-US" dirty="0">
                <a:latin typeface="Microsoft JhengHei" panose="020B0604030504040204" pitchFamily="34" charset="-120"/>
                <a:ea typeface="Microsoft JhengHei" panose="020B0604030504040204" pitchFamily="34" charset="-120"/>
              </a:rPr>
              <a:t>會隨時向你報告他們的檢查、監測和防冶活動的最新情況。</a:t>
            </a:r>
            <a:endParaRPr lang="en-US"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en-US" altLang="zh-CN" dirty="0">
                <a:latin typeface="Microsoft JhengHei" panose="020B0604030504040204" pitchFamily="34" charset="-120"/>
                <a:ea typeface="Microsoft JhengHei" panose="020B0604030504040204" pitchFamily="34" charset="-120"/>
              </a:rPr>
              <a:t>PMP</a:t>
            </a:r>
            <a:r>
              <a:rPr lang="zh-CN" altLang="en-US" dirty="0">
                <a:latin typeface="Microsoft JhengHei" panose="020B0604030504040204" pitchFamily="34" charset="-120"/>
                <a:ea typeface="Microsoft JhengHei" panose="020B0604030504040204" pitchFamily="34" charset="-120"/>
              </a:rPr>
              <a:t>會告訴你是否有可能吸引害蟲的潛在通道、食物、水或棲息處的問題，以及採取什麼措施來糾正這種情況。</a:t>
            </a:r>
            <a:endParaRPr lang="en-US" dirty="0">
              <a:latin typeface="Microsoft JhengHei" panose="020B0604030504040204" pitchFamily="34" charset="-120"/>
              <a:ea typeface="Microsoft JhengHei" panose="020B0604030504040204" pitchFamily="34" charset="-120"/>
            </a:endParaRPr>
          </a:p>
        </p:txBody>
      </p:sp>
      <p:sp>
        <p:nvSpPr>
          <p:cNvPr id="2" name="Title 1">
            <a:extLst>
              <a:ext uri="{FF2B5EF4-FFF2-40B4-BE49-F238E27FC236}">
                <a16:creationId xmlns:a16="http://schemas.microsoft.com/office/drawing/2014/main" id="{C5AF77C7-6666-7E25-C70E-17B29FB1B6E9}"/>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雇用</a:t>
            </a: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來使用</a:t>
            </a: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IPM</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的做法</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177852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2636A-7D98-456D-830C-8BDA6B6B8D46}"/>
              </a:ext>
            </a:extLst>
          </p:cNvPr>
          <p:cNvSpPr>
            <a:spLocks noGrp="1"/>
          </p:cNvSpPr>
          <p:nvPr>
            <p:ph idx="1"/>
          </p:nvPr>
        </p:nvSpPr>
        <p:spPr>
          <a:xfrm>
            <a:off x="847626" y="1678978"/>
            <a:ext cx="7381973" cy="4316469"/>
          </a:xfrm>
        </p:spPr>
        <p:txBody>
          <a:bodyPr>
            <a:normAutofit/>
          </a:bodyPr>
          <a:lstStyle/>
          <a:p>
            <a:pPr marL="0" indent="0">
              <a:lnSpc>
                <a:spcPct val="100000"/>
              </a:lnSpc>
              <a:spcBef>
                <a:spcPts val="600"/>
              </a:spcBef>
              <a:spcAft>
                <a:spcPts val="600"/>
              </a:spcAft>
              <a:buNone/>
            </a:pPr>
            <a:r>
              <a:rPr lang="zh-CN" altLang="en-US" b="1" dirty="0">
                <a:latin typeface="Microsoft JhengHei" panose="020B0604030504040204" pitchFamily="34" charset="-120"/>
                <a:ea typeface="Microsoft JhengHei" panose="020B0604030504040204" pitchFamily="34" charset="-120"/>
              </a:rPr>
              <a:t>確保：</a:t>
            </a:r>
            <a:endParaRPr lang="en-US" altLang="zh-CN" b="1"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任何必要的殺蟲劑的使用都只發生在兒童接觸不到的地方，或者在沒有兒童的地方。</a:t>
            </a:r>
            <a:endParaRPr lang="en-US" altLang="zh-CN"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所使用的任何殺蟲劑都是現有的最低風險的，並且不受</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健康學校法</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要求的限制，如自設誘餌、裂縫膠</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膏，以及免於環保局登記的最低風險殺蟲劑。</a:t>
            </a:r>
            <a:endParaRPr lang="en-US" dirty="0">
              <a:latin typeface="Microsoft JhengHei" panose="020B0604030504040204" pitchFamily="34" charset="-120"/>
              <a:ea typeface="Microsoft JhengHei" panose="020B0604030504040204" pitchFamily="34" charset="-120"/>
            </a:endParaRPr>
          </a:p>
        </p:txBody>
      </p:sp>
      <p:sp>
        <p:nvSpPr>
          <p:cNvPr id="2" name="Title 1">
            <a:extLst>
              <a:ext uri="{FF2B5EF4-FFF2-40B4-BE49-F238E27FC236}">
                <a16:creationId xmlns:a16="http://schemas.microsoft.com/office/drawing/2014/main" id="{AAFFAC1A-36CD-8066-B56B-A1C6D8B6CFAB}"/>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雇用</a:t>
            </a: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來使用</a:t>
            </a: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IPM</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的做法</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8" name="Picture 7">
            <a:extLst>
              <a:ext uri="{FF2B5EF4-FFF2-40B4-BE49-F238E27FC236}">
                <a16:creationId xmlns:a16="http://schemas.microsoft.com/office/drawing/2014/main" id="{E4990A45-7323-358F-9BE0-D8F6B4E4722B}"/>
              </a:ext>
            </a:extLst>
          </p:cNvPr>
          <p:cNvPicPr>
            <a:picLocks noChangeAspect="1"/>
          </p:cNvPicPr>
          <p:nvPr/>
        </p:nvPicPr>
        <p:blipFill>
          <a:blip r:embed="rId4"/>
          <a:stretch>
            <a:fillRect/>
          </a:stretch>
        </p:blipFill>
        <p:spPr>
          <a:xfrm>
            <a:off x="8446575" y="1715998"/>
            <a:ext cx="2645959" cy="1883483"/>
          </a:xfrm>
          <a:prstGeom prst="rect">
            <a:avLst/>
          </a:prstGeom>
        </p:spPr>
      </p:pic>
      <p:pic>
        <p:nvPicPr>
          <p:cNvPr id="9" name="Picture 8">
            <a:extLst>
              <a:ext uri="{FF2B5EF4-FFF2-40B4-BE49-F238E27FC236}">
                <a16:creationId xmlns:a16="http://schemas.microsoft.com/office/drawing/2014/main" id="{466059B0-EB5B-B2C4-2EF2-17444DBB993D}"/>
              </a:ext>
            </a:extLst>
          </p:cNvPr>
          <p:cNvPicPr>
            <a:picLocks noChangeAspect="1"/>
          </p:cNvPicPr>
          <p:nvPr/>
        </p:nvPicPr>
        <p:blipFill>
          <a:blip r:embed="rId5"/>
          <a:stretch>
            <a:fillRect/>
          </a:stretch>
        </p:blipFill>
        <p:spPr>
          <a:xfrm>
            <a:off x="8922313" y="3922894"/>
            <a:ext cx="1694481" cy="1620982"/>
          </a:xfrm>
          <a:prstGeom prst="rect">
            <a:avLst/>
          </a:prstGeom>
        </p:spPr>
      </p:pic>
    </p:spTree>
    <p:custDataLst>
      <p:tags r:id="rId1"/>
    </p:custDataLst>
    <p:extLst>
      <p:ext uri="{BB962C8B-B14F-4D97-AF65-F5344CB8AC3E}">
        <p14:creationId xmlns:p14="http://schemas.microsoft.com/office/powerpoint/2010/main" val="1718394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2636A-7D98-456D-830C-8BDA6B6B8D46}"/>
              </a:ext>
            </a:extLst>
          </p:cNvPr>
          <p:cNvSpPr>
            <a:spLocks noGrp="1"/>
          </p:cNvSpPr>
          <p:nvPr>
            <p:ph idx="1"/>
          </p:nvPr>
        </p:nvSpPr>
        <p:spPr>
          <a:xfrm>
            <a:off x="838200" y="1361148"/>
            <a:ext cx="10515600" cy="4351338"/>
          </a:xfrm>
        </p:spPr>
        <p:txBody>
          <a:bodyPr>
            <a:normAutofit/>
          </a:bodyPr>
          <a:lstStyle/>
          <a:p>
            <a:pPr marL="0" indent="0">
              <a:lnSpc>
                <a:spcPct val="100000"/>
              </a:lnSpc>
              <a:spcBef>
                <a:spcPts val="600"/>
              </a:spcBef>
              <a:spcAft>
                <a:spcPts val="600"/>
              </a:spcAft>
              <a:buNone/>
            </a:pPr>
            <a:r>
              <a:rPr lang="zh-CN" altLang="en-US" b="1" dirty="0">
                <a:latin typeface="Microsoft JhengHei" panose="020B0604030504040204" pitchFamily="34" charset="-120"/>
                <a:ea typeface="Microsoft JhengHei" panose="020B0604030504040204" pitchFamily="34" charset="-120"/>
              </a:rPr>
              <a:t>合作夥伴：</a:t>
            </a:r>
            <a:endParaRPr lang="en-US" altLang="zh-CN" b="1"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成功的</a:t>
            </a:r>
            <a:r>
              <a:rPr lang="en-US" altLang="zh-CN" dirty="0">
                <a:latin typeface="Microsoft JhengHei" panose="020B0604030504040204" pitchFamily="34" charset="-120"/>
                <a:ea typeface="Microsoft JhengHei" panose="020B0604030504040204" pitchFamily="34" charset="-120"/>
              </a:rPr>
              <a:t>IPM</a:t>
            </a:r>
            <a:r>
              <a:rPr lang="zh-CN" altLang="en-US" dirty="0">
                <a:latin typeface="Microsoft JhengHei" panose="020B0604030504040204" pitchFamily="34" charset="-120"/>
                <a:ea typeface="Microsoft JhengHei" panose="020B0604030504040204" pitchFamily="34" charset="-120"/>
              </a:rPr>
              <a:t>取決於托兒所工作人員和害蟲管理專家之間的溝通。</a:t>
            </a:r>
            <a:endParaRPr lang="en-US" altLang="zh-CN"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en-US" altLang="zh-CN" dirty="0">
                <a:latin typeface="Microsoft JhengHei" panose="020B0604030504040204" pitchFamily="34" charset="-120"/>
                <a:ea typeface="Microsoft JhengHei" panose="020B0604030504040204" pitchFamily="34" charset="-120"/>
              </a:rPr>
              <a:t>IPM</a:t>
            </a:r>
            <a:r>
              <a:rPr lang="zh-CN" altLang="en-US" dirty="0">
                <a:latin typeface="Microsoft JhengHei" panose="020B0604030504040204" pitchFamily="34" charset="-120"/>
                <a:ea typeface="Microsoft JhengHei" panose="020B0604030504040204" pitchFamily="34" charset="-120"/>
              </a:rPr>
              <a:t>是一項集體努力。溝通可容忍和不可容忍的害蟲水準。例如，你可以容忍院子裡的螞蟻，但不能容忍在中心內。告知</a:t>
            </a:r>
            <a:r>
              <a:rPr lang="en-US" altLang="zh-CN" dirty="0">
                <a:latin typeface="Microsoft JhengHei" panose="020B0604030504040204" pitchFamily="34" charset="-120"/>
                <a:ea typeface="Microsoft JhengHei" panose="020B0604030504040204" pitchFamily="34" charset="-120"/>
              </a:rPr>
              <a:t>PMP</a:t>
            </a:r>
            <a:r>
              <a:rPr lang="zh-CN" altLang="en-US" dirty="0">
                <a:latin typeface="Microsoft JhengHei" panose="020B0604030504040204" pitchFamily="34" charset="-120"/>
                <a:ea typeface="Microsoft JhengHei" panose="020B0604030504040204" pitchFamily="34" charset="-120"/>
              </a:rPr>
              <a:t>你在兩次訪問之間注意到的害蟲存在的任何變化。</a:t>
            </a:r>
            <a:endParaRPr lang="en-US" dirty="0">
              <a:latin typeface="Microsoft JhengHei" panose="020B0604030504040204" pitchFamily="34" charset="-120"/>
              <a:ea typeface="Microsoft JhengHei" panose="020B0604030504040204" pitchFamily="34" charset="-120"/>
            </a:endParaRPr>
          </a:p>
          <a:p>
            <a:pPr marL="0" indent="0">
              <a:spcAft>
                <a:spcPts val="1200"/>
              </a:spcAft>
              <a:buNone/>
            </a:pPr>
            <a:endParaRPr lang="en-US" dirty="0"/>
          </a:p>
        </p:txBody>
      </p:sp>
      <p:sp>
        <p:nvSpPr>
          <p:cNvPr id="2" name="Title 1">
            <a:extLst>
              <a:ext uri="{FF2B5EF4-FFF2-40B4-BE49-F238E27FC236}">
                <a16:creationId xmlns:a16="http://schemas.microsoft.com/office/drawing/2014/main" id="{E6B6459F-E72B-7137-FFD2-FBD88D842582}"/>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雇用</a:t>
            </a: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來使用</a:t>
            </a: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IPM</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的做法</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1322851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2636A-7D98-456D-830C-8BDA6B6B8D46}"/>
              </a:ext>
            </a:extLst>
          </p:cNvPr>
          <p:cNvSpPr>
            <a:spLocks noGrp="1"/>
          </p:cNvSpPr>
          <p:nvPr>
            <p:ph idx="1"/>
          </p:nvPr>
        </p:nvSpPr>
        <p:spPr>
          <a:xfrm>
            <a:off x="838200" y="1360677"/>
            <a:ext cx="4508715" cy="4351338"/>
          </a:xfrm>
        </p:spPr>
        <p:txBody>
          <a:bodyPr>
            <a:normAutofit/>
          </a:bodyPr>
          <a:lstStyle/>
          <a:p>
            <a:pPr marL="0" indent="0">
              <a:lnSpc>
                <a:spcPct val="100000"/>
              </a:lnSpc>
              <a:spcBef>
                <a:spcPts val="600"/>
              </a:spcBef>
              <a:spcAft>
                <a:spcPts val="600"/>
              </a:spcAft>
              <a:buNone/>
            </a:pPr>
            <a:r>
              <a:rPr lang="zh-CN" altLang="en-US" b="1" dirty="0">
                <a:latin typeface="Microsoft JhengHei" panose="020B0604030504040204" pitchFamily="34" charset="-120"/>
                <a:ea typeface="Microsoft JhengHei" panose="020B0604030504040204" pitchFamily="34" charset="-120"/>
              </a:rPr>
              <a:t>合作夥伴：</a:t>
            </a:r>
            <a:endParaRPr lang="en-US" altLang="zh-CN" b="1"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共同研究你的計劃如何遵守</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健康學校法</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關於通知、登記、保存記錄和報告的要求。</a:t>
            </a:r>
            <a:endParaRPr lang="en-US" altLang="zh-CN"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將你的</a:t>
            </a:r>
            <a:r>
              <a:rPr lang="en-US" altLang="zh-CN" dirty="0">
                <a:latin typeface="Microsoft JhengHei" panose="020B0604030504040204" pitchFamily="34" charset="-120"/>
                <a:ea typeface="Microsoft JhengHei" panose="020B0604030504040204" pitchFamily="34" charset="-120"/>
              </a:rPr>
              <a:t>PMP</a:t>
            </a:r>
            <a:r>
              <a:rPr lang="zh-CN" altLang="en-US" dirty="0">
                <a:latin typeface="Microsoft JhengHei" panose="020B0604030504040204" pitchFamily="34" charset="-120"/>
                <a:ea typeface="Microsoft JhengHei" panose="020B0604030504040204" pitchFamily="34" charset="-120"/>
              </a:rPr>
              <a:t>納入你的</a:t>
            </a:r>
            <a:r>
              <a:rPr lang="en-US" altLang="zh-CN" dirty="0">
                <a:latin typeface="Microsoft JhengHei" panose="020B0604030504040204" pitchFamily="34" charset="-120"/>
                <a:ea typeface="Microsoft JhengHei" panose="020B0604030504040204" pitchFamily="34" charset="-120"/>
              </a:rPr>
              <a:t>IPM</a:t>
            </a:r>
            <a:r>
              <a:rPr lang="zh-CN" altLang="en-US" dirty="0">
                <a:latin typeface="Microsoft JhengHei" panose="020B0604030504040204" pitchFamily="34" charset="-120"/>
                <a:ea typeface="Microsoft JhengHei" panose="020B0604030504040204" pitchFamily="34" charset="-120"/>
              </a:rPr>
              <a:t>計劃中。</a:t>
            </a:r>
            <a:endParaRPr lang="en-US" dirty="0">
              <a:latin typeface="Microsoft JhengHei" panose="020B0604030504040204" pitchFamily="34" charset="-120"/>
              <a:ea typeface="Microsoft JhengHei" panose="020B0604030504040204" pitchFamily="34" charset="-120"/>
            </a:endParaRPr>
          </a:p>
          <a:p>
            <a:pPr>
              <a:spcAft>
                <a:spcPts val="1200"/>
              </a:spcAft>
            </a:pPr>
            <a:endParaRPr lang="en-US" dirty="0"/>
          </a:p>
        </p:txBody>
      </p:sp>
      <p:sp>
        <p:nvSpPr>
          <p:cNvPr id="2" name="Title 1">
            <a:extLst>
              <a:ext uri="{FF2B5EF4-FFF2-40B4-BE49-F238E27FC236}">
                <a16:creationId xmlns:a16="http://schemas.microsoft.com/office/drawing/2014/main" id="{3C641408-1051-8210-4419-541CA53653CF}"/>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雇用</a:t>
            </a: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來使用</a:t>
            </a: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IPM</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的做法</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6" name="Picture 5">
            <a:extLst>
              <a:ext uri="{FF2B5EF4-FFF2-40B4-BE49-F238E27FC236}">
                <a16:creationId xmlns:a16="http://schemas.microsoft.com/office/drawing/2014/main" id="{D10765D8-9B55-BBEE-AE1F-1854AAA4C357}"/>
              </a:ext>
            </a:extLst>
          </p:cNvPr>
          <p:cNvPicPr/>
          <p:nvPr/>
        </p:nvPicPr>
        <p:blipFill rotWithShape="1">
          <a:blip r:embed="rId4"/>
          <a:srcRect l="16523" t="15042" r="66509" b="6874"/>
          <a:stretch/>
        </p:blipFill>
        <p:spPr bwMode="auto">
          <a:xfrm>
            <a:off x="6477529" y="1209043"/>
            <a:ext cx="4213601" cy="5375519"/>
          </a:xfrm>
          <a:prstGeom prst="rect">
            <a:avLst/>
          </a:prstGeom>
          <a:ln>
            <a:solidFill>
              <a:srgbClr val="844592"/>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935146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CC3A36-0E84-879A-0EBF-5F5E3B716B3C}"/>
              </a:ext>
            </a:extLst>
          </p:cNvPr>
          <p:cNvPicPr/>
          <p:nvPr/>
        </p:nvPicPr>
        <p:blipFill rotWithShape="1">
          <a:blip r:embed="rId4"/>
          <a:srcRect l="16321" t="13905" r="66773" b="8540"/>
          <a:stretch/>
        </p:blipFill>
        <p:spPr bwMode="auto">
          <a:xfrm>
            <a:off x="1699899" y="1261420"/>
            <a:ext cx="4078838" cy="4837564"/>
          </a:xfrm>
          <a:prstGeom prst="rect">
            <a:avLst/>
          </a:prstGeom>
          <a:ln w="28575">
            <a:solidFill>
              <a:schemeClr val="tx1"/>
            </a:solid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3F179B0C-6BE7-DDAF-6BED-2D3E8C79E497}"/>
              </a:ext>
            </a:extLst>
          </p:cNvPr>
          <p:cNvPicPr/>
          <p:nvPr/>
        </p:nvPicPr>
        <p:blipFill rotWithShape="1">
          <a:blip r:embed="rId5"/>
          <a:srcRect l="16398" t="17796" r="66843" b="4987"/>
          <a:stretch/>
        </p:blipFill>
        <p:spPr bwMode="auto">
          <a:xfrm>
            <a:off x="6289530" y="1286358"/>
            <a:ext cx="4078836" cy="4837562"/>
          </a:xfrm>
          <a:prstGeom prst="rect">
            <a:avLst/>
          </a:prstGeom>
          <a:ln w="28575">
            <a:solidFill>
              <a:schemeClr val="tx1"/>
            </a:solidFill>
          </a:ln>
          <a:extLst>
            <a:ext uri="{53640926-AAD7-44D8-BBD7-CCE9431645EC}">
              <a14:shadowObscured xmlns:a14="http://schemas.microsoft.com/office/drawing/2010/main"/>
            </a:ext>
          </a:extLst>
        </p:spPr>
      </p:pic>
      <p:sp>
        <p:nvSpPr>
          <p:cNvPr id="6" name="Arrow: Right 5">
            <a:extLst>
              <a:ext uri="{FF2B5EF4-FFF2-40B4-BE49-F238E27FC236}">
                <a16:creationId xmlns:a16="http://schemas.microsoft.com/office/drawing/2014/main" id="{7918F70C-FA62-4D7F-B0CF-B473B57893DC}"/>
              </a:ext>
            </a:extLst>
          </p:cNvPr>
          <p:cNvSpPr/>
          <p:nvPr/>
        </p:nvSpPr>
        <p:spPr>
          <a:xfrm flipV="1">
            <a:off x="1266594" y="3283142"/>
            <a:ext cx="588936" cy="2917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89FD691F-2B9D-49CC-80D9-1226E4E5306C}"/>
              </a:ext>
            </a:extLst>
          </p:cNvPr>
          <p:cNvSpPr/>
          <p:nvPr/>
        </p:nvSpPr>
        <p:spPr>
          <a:xfrm flipV="1">
            <a:off x="1216404" y="4290186"/>
            <a:ext cx="588936" cy="2917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903A9C31-541A-4224-BFF0-6BE789EA6920}"/>
              </a:ext>
            </a:extLst>
          </p:cNvPr>
          <p:cNvSpPr/>
          <p:nvPr/>
        </p:nvSpPr>
        <p:spPr>
          <a:xfrm flipV="1">
            <a:off x="1231090" y="4764590"/>
            <a:ext cx="588936" cy="2917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A05C55DD-2E7D-FC48-6655-A0114DF548AA}"/>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範本：</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蟲害綜合管理計劃</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11" name="Picture 10">
            <a:extLst>
              <a:ext uri="{FF2B5EF4-FFF2-40B4-BE49-F238E27FC236}">
                <a16:creationId xmlns:a16="http://schemas.microsoft.com/office/drawing/2014/main" id="{C3C1236D-BD98-DB83-F0B8-4E5D7354080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274450" y="6309460"/>
            <a:ext cx="1557567" cy="386374"/>
          </a:xfrm>
          <a:prstGeom prst="rect">
            <a:avLst/>
          </a:prstGeom>
          <a:solidFill>
            <a:schemeClr val="accent3">
              <a:lumMod val="20000"/>
              <a:lumOff val="80000"/>
              <a:alpha val="0"/>
            </a:schemeClr>
          </a:solidFill>
        </p:spPr>
      </p:pic>
    </p:spTree>
    <p:custDataLst>
      <p:tags r:id="rId1"/>
    </p:custDataLst>
    <p:extLst>
      <p:ext uri="{BB962C8B-B14F-4D97-AF65-F5344CB8AC3E}">
        <p14:creationId xmlns:p14="http://schemas.microsoft.com/office/powerpoint/2010/main" val="1857948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091D0F-E93C-4D65-8FEC-A14AB23C0D20}"/>
              </a:ext>
            </a:extLst>
          </p:cNvPr>
          <p:cNvSpPr>
            <a:spLocks noGrp="1"/>
          </p:cNvSpPr>
          <p:nvPr>
            <p:ph idx="1"/>
          </p:nvPr>
        </p:nvSpPr>
        <p:spPr>
          <a:xfrm>
            <a:off x="578105" y="1538307"/>
            <a:ext cx="5294793" cy="4324035"/>
          </a:xfrm>
        </p:spPr>
        <p:txBody>
          <a:bodyPr>
            <a:normAutofit/>
          </a:bodyPr>
          <a:lstStyle/>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使用</a:t>
            </a:r>
            <a:r>
              <a:rPr lang="en-US" altLang="zh-CN" dirty="0">
                <a:latin typeface="Microsoft JhengHei" panose="020B0604030504040204" pitchFamily="34" charset="-120"/>
                <a:ea typeface="Microsoft JhengHei" panose="020B0604030504040204" pitchFamily="34" charset="-120"/>
              </a:rPr>
              <a:t>IPM</a:t>
            </a:r>
            <a:r>
              <a:rPr lang="zh-CN" altLang="en-US" dirty="0">
                <a:latin typeface="Microsoft JhengHei" panose="020B0604030504040204" pitchFamily="34" charset="-120"/>
                <a:ea typeface="Microsoft JhengHei" panose="020B0604030504040204" pitchFamily="34" charset="-120"/>
              </a:rPr>
              <a:t>的</a:t>
            </a:r>
            <a:r>
              <a:rPr lang="en-US" altLang="zh-CN" dirty="0">
                <a:latin typeface="Microsoft JhengHei" panose="020B0604030504040204" pitchFamily="34" charset="-120"/>
                <a:ea typeface="Microsoft JhengHei" panose="020B0604030504040204" pitchFamily="34" charset="-120"/>
              </a:rPr>
              <a:t>PMP</a:t>
            </a:r>
            <a:r>
              <a:rPr lang="zh-CN" altLang="en-US" dirty="0">
                <a:latin typeface="Microsoft JhengHei" panose="020B0604030504040204" pitchFamily="34" charset="-120"/>
                <a:ea typeface="Microsoft JhengHei" panose="020B0604030504040204" pitchFamily="34" charset="-120"/>
              </a:rPr>
              <a:t>可能會花時間檢查物業，監測害蟲，並實施預防策略，而不是應用殺蟲劑。</a:t>
            </a:r>
            <a:endParaRPr lang="en-US" altLang="zh-CN"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endParaRPr lang="en-US" altLang="zh-CN"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他們可能對你的園藝設計或澆灌花園提出建議，以減少害蟲的可能性。</a:t>
            </a:r>
            <a:endParaRPr lang="en-US" dirty="0">
              <a:latin typeface="Microsoft JhengHei" panose="020B0604030504040204" pitchFamily="34" charset="-120"/>
              <a:ea typeface="Microsoft JhengHei" panose="020B0604030504040204" pitchFamily="34" charset="-120"/>
            </a:endParaRPr>
          </a:p>
        </p:txBody>
      </p:sp>
      <p:sp>
        <p:nvSpPr>
          <p:cNvPr id="2" name="Title 1">
            <a:extLst>
              <a:ext uri="{FF2B5EF4-FFF2-40B4-BE49-F238E27FC236}">
                <a16:creationId xmlns:a16="http://schemas.microsoft.com/office/drawing/2014/main" id="{15D0B713-64F3-B36A-0D5D-20EDFFCE1439}"/>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的</a:t>
            </a:r>
            <a:r>
              <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IPM</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可能是怎樣的</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6" name="Picture 5">
            <a:extLst>
              <a:ext uri="{FF2B5EF4-FFF2-40B4-BE49-F238E27FC236}">
                <a16:creationId xmlns:a16="http://schemas.microsoft.com/office/drawing/2014/main" id="{EC2BFADB-EA93-6BC3-BB76-1D3015B2D5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499731"/>
            <a:ext cx="6096000" cy="4064000"/>
          </a:xfrm>
          <a:prstGeom prst="rect">
            <a:avLst/>
          </a:prstGeom>
        </p:spPr>
      </p:pic>
    </p:spTree>
    <p:custDataLst>
      <p:tags r:id="rId1"/>
    </p:custDataLst>
    <p:extLst>
      <p:ext uri="{BB962C8B-B14F-4D97-AF65-F5344CB8AC3E}">
        <p14:creationId xmlns:p14="http://schemas.microsoft.com/office/powerpoint/2010/main" val="1233417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441B10D-EC73-4076-AAEB-0C75D0F01050}"/>
              </a:ext>
            </a:extLst>
          </p:cNvPr>
          <p:cNvSpPr>
            <a:spLocks noGrp="1"/>
          </p:cNvSpPr>
          <p:nvPr>
            <p:ph idx="1"/>
          </p:nvPr>
        </p:nvSpPr>
        <p:spPr>
          <a:xfrm>
            <a:off x="968825" y="1304945"/>
            <a:ext cx="10515600" cy="2895600"/>
          </a:xfrm>
        </p:spPr>
        <p:txBody>
          <a:bodyPr/>
          <a:lstStyle/>
          <a:p>
            <a:pPr>
              <a:spcAft>
                <a:spcPts val="1200"/>
              </a:spcAft>
              <a:defRPr/>
            </a:pPr>
            <a:r>
              <a:rPr lang="zh-CN" altLang="en-US" sz="2800" dirty="0">
                <a:solidFill>
                  <a:srgbClr val="FF0000"/>
                </a:solidFill>
                <a:latin typeface="Microsoft JhengHei" panose="020B0604030504040204" pitchFamily="34" charset="-120"/>
                <a:ea typeface="Microsoft JhengHei" panose="020B0604030504040204" pitchFamily="34" charset="-120"/>
                <a:cs typeface="Arial"/>
              </a:rPr>
              <a:t>一種更安全、更可持續的方法，使用最少的毒性、有效的方法來解決蟲害問題，並著重於：</a:t>
            </a:r>
            <a:endParaRPr lang="en-US" sz="2800" dirty="0">
              <a:solidFill>
                <a:srgbClr val="FF0000"/>
              </a:solidFill>
              <a:latin typeface="Microsoft JhengHei" panose="020B0604030504040204" pitchFamily="34" charset="-120"/>
              <a:ea typeface="Microsoft JhengHei" panose="020B0604030504040204" pitchFamily="34" charset="-120"/>
              <a:cs typeface="Arial"/>
            </a:endParaRPr>
          </a:p>
          <a:p>
            <a:pPr marL="800100" lvl="1" indent="-342900">
              <a:spcBef>
                <a:spcPts val="1200"/>
              </a:spcBef>
              <a:buFont typeface="Wingdings" panose="05000000000000000000" pitchFamily="2" charset="2"/>
              <a:buChar char="ü"/>
              <a:defRPr/>
            </a:pPr>
            <a:r>
              <a:rPr lang="zh-CN" altLang="en-US" dirty="0">
                <a:solidFill>
                  <a:srgbClr val="009999"/>
                </a:solidFill>
                <a:latin typeface="Microsoft JhengHei" panose="020B0604030504040204" pitchFamily="34" charset="-120"/>
                <a:ea typeface="Microsoft JhengHei" panose="020B0604030504040204" pitchFamily="34" charset="-120"/>
                <a:cs typeface="Arial"/>
              </a:rPr>
              <a:t>防止蟲害的發生 </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marL="800100" lvl="1" indent="-342900">
              <a:spcBef>
                <a:spcPts val="1200"/>
              </a:spcBef>
              <a:buFont typeface="Wingdings" panose="05000000000000000000" pitchFamily="2" charset="2"/>
              <a:buChar char="ü"/>
              <a:defRPr/>
            </a:pPr>
            <a:r>
              <a:rPr lang="zh-HK" altLang="en-US" dirty="0">
                <a:solidFill>
                  <a:srgbClr val="009999"/>
                </a:solidFill>
                <a:latin typeface="Microsoft JhengHei" panose="020B0604030504040204" pitchFamily="34" charset="-120"/>
                <a:ea typeface="Microsoft JhengHei" panose="020B0604030504040204" pitchFamily="34" charset="-120"/>
                <a:cs typeface="Arial"/>
              </a:rPr>
              <a:t>監測害蟲</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marL="800100" lvl="1" indent="-342900">
              <a:spcBef>
                <a:spcPts val="1200"/>
              </a:spcBef>
              <a:buFont typeface="Wingdings" panose="05000000000000000000" pitchFamily="2" charset="2"/>
              <a:buChar char="ü"/>
              <a:defRPr/>
            </a:pPr>
            <a:r>
              <a:rPr lang="zh-CN" altLang="en-US" dirty="0">
                <a:solidFill>
                  <a:srgbClr val="009999"/>
                </a:solidFill>
                <a:latin typeface="Microsoft JhengHei" panose="020B0604030504040204" pitchFamily="34" charset="-120"/>
                <a:ea typeface="Microsoft JhengHei" panose="020B0604030504040204" pitchFamily="34" charset="-120"/>
                <a:cs typeface="Arial"/>
              </a:rPr>
              <a:t>減少殺蟲劑的使用</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marL="800100" lvl="1" indent="-342900">
              <a:spcBef>
                <a:spcPts val="1200"/>
              </a:spcBef>
              <a:buFont typeface="Wingdings" panose="05000000000000000000" pitchFamily="2" charset="2"/>
              <a:buChar char="ü"/>
              <a:defRPr/>
            </a:pPr>
            <a:r>
              <a:rPr lang="zh-CN" altLang="en-US" dirty="0">
                <a:solidFill>
                  <a:srgbClr val="009999"/>
                </a:solidFill>
                <a:latin typeface="Microsoft JhengHei" panose="020B0604030504040204" pitchFamily="34" charset="-120"/>
                <a:ea typeface="Microsoft JhengHei" panose="020B0604030504040204" pitchFamily="34" charset="-120"/>
                <a:cs typeface="Arial"/>
              </a:rPr>
              <a:t>最大限度地減少對人和環境的健康風險。</a:t>
            </a:r>
            <a:endParaRPr lang="en-US" spc="300" dirty="0">
              <a:solidFill>
                <a:srgbClr val="009999"/>
              </a:solidFill>
              <a:latin typeface="Microsoft JhengHei" panose="020B0604030504040204" pitchFamily="34" charset="-120"/>
              <a:ea typeface="Microsoft JhengHei" panose="020B0604030504040204" pitchFamily="34" charset="-120"/>
              <a:cs typeface="Arial"/>
            </a:endParaRPr>
          </a:p>
          <a:p>
            <a:endParaRPr lang="en-US" dirty="0"/>
          </a:p>
        </p:txBody>
      </p:sp>
      <p:sp>
        <p:nvSpPr>
          <p:cNvPr id="12" name="TextBox 11">
            <a:extLst>
              <a:ext uri="{FF2B5EF4-FFF2-40B4-BE49-F238E27FC236}">
                <a16:creationId xmlns:a16="http://schemas.microsoft.com/office/drawing/2014/main" id="{3835481E-8626-424D-A5A9-9E7C37E8B7E0}"/>
              </a:ext>
            </a:extLst>
          </p:cNvPr>
          <p:cNvSpPr txBox="1"/>
          <p:nvPr/>
        </p:nvSpPr>
        <p:spPr>
          <a:xfrm>
            <a:off x="7608257" y="4860561"/>
            <a:ext cx="3164883" cy="861774"/>
          </a:xfrm>
          <a:prstGeom prst="rect">
            <a:avLst/>
          </a:prstGeom>
          <a:noFill/>
        </p:spPr>
        <p:txBody>
          <a:bodyPr wrap="square" rtlCol="0">
            <a:spAutoFit/>
          </a:bodyPr>
          <a:lstStyle/>
          <a:p>
            <a:pPr>
              <a:lnSpc>
                <a:spcPts val="2960"/>
              </a:lnSpc>
            </a:pPr>
            <a:r>
              <a:rPr lang="zh-CN" altLang="en-US" sz="2800" i="1" dirty="0">
                <a:solidFill>
                  <a:srgbClr val="7030A0"/>
                </a:solidFill>
                <a:latin typeface="Microsoft JhengHei" panose="020B0604030504040204" pitchFamily="34" charset="-120"/>
                <a:ea typeface="Microsoft JhengHei" panose="020B0604030504040204" pitchFamily="34" charset="-120"/>
                <a:cs typeface="Arial" panose="020B0604020202020204" pitchFamily="34" charset="0"/>
              </a:rPr>
              <a:t>不要讓害蟲覺得牠自己是家常客</a:t>
            </a:r>
            <a:r>
              <a:rPr lang="en-US" altLang="zh-CN" sz="2800" i="1" dirty="0">
                <a:solidFill>
                  <a:srgbClr val="7030A0"/>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2800" i="1" dirty="0">
              <a:solidFill>
                <a:srgbClr val="7030A0"/>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 name="Title 1">
            <a:extLst>
              <a:ext uri="{FF2B5EF4-FFF2-40B4-BE49-F238E27FC236}">
                <a16:creationId xmlns:a16="http://schemas.microsoft.com/office/drawing/2014/main" id="{68456C95-F0E4-4B5E-7987-5D551023A4CE}"/>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什麼是</a:t>
            </a:r>
            <a:r>
              <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IPM？</a:t>
            </a:r>
          </a:p>
        </p:txBody>
      </p:sp>
      <p:pic>
        <p:nvPicPr>
          <p:cNvPr id="4" name="Picture 3">
            <a:extLst>
              <a:ext uri="{FF2B5EF4-FFF2-40B4-BE49-F238E27FC236}">
                <a16:creationId xmlns:a16="http://schemas.microsoft.com/office/drawing/2014/main" id="{0A3043F6-9D10-4E28-955B-FF1DA3E924E4}"/>
              </a:ext>
            </a:extLst>
          </p:cNvPr>
          <p:cNvPicPr>
            <a:picLocks noChangeAspect="1"/>
          </p:cNvPicPr>
          <p:nvPr/>
        </p:nvPicPr>
        <p:blipFill>
          <a:blip r:embed="rId4"/>
          <a:stretch>
            <a:fillRect/>
          </a:stretch>
        </p:blipFill>
        <p:spPr>
          <a:xfrm>
            <a:off x="4965867" y="4438690"/>
            <a:ext cx="2260266" cy="1819403"/>
          </a:xfrm>
          <a:prstGeom prst="rect">
            <a:avLst/>
          </a:prstGeom>
        </p:spPr>
      </p:pic>
    </p:spTree>
    <p:custDataLst>
      <p:tags r:id="rId1"/>
    </p:custDataLst>
    <p:extLst>
      <p:ext uri="{BB962C8B-B14F-4D97-AF65-F5344CB8AC3E}">
        <p14:creationId xmlns:p14="http://schemas.microsoft.com/office/powerpoint/2010/main" val="291832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091D0F-E93C-4D65-8FEC-A14AB23C0D20}"/>
              </a:ext>
            </a:extLst>
          </p:cNvPr>
          <p:cNvSpPr>
            <a:spLocks noGrp="1"/>
          </p:cNvSpPr>
          <p:nvPr>
            <p:ph idx="1"/>
          </p:nvPr>
        </p:nvSpPr>
        <p:spPr>
          <a:xfrm>
            <a:off x="927100" y="1385861"/>
            <a:ext cx="5854700" cy="4351338"/>
          </a:xfrm>
        </p:spPr>
        <p:txBody>
          <a:bodyPr>
            <a:normAutofit/>
          </a:bodyPr>
          <a:lstStyle/>
          <a:p>
            <a:pPr marL="0" indent="0">
              <a:lnSpc>
                <a:spcPct val="100000"/>
              </a:lnSpc>
              <a:spcBef>
                <a:spcPts val="600"/>
              </a:spcBef>
              <a:spcAft>
                <a:spcPts val="600"/>
              </a:spcAft>
              <a:buNone/>
            </a:pPr>
            <a:r>
              <a:rPr lang="zh-CN" altLang="en-US" dirty="0">
                <a:latin typeface="Microsoft JhengHei" panose="020B0604030504040204" pitchFamily="34" charset="-120"/>
                <a:ea typeface="Microsoft JhengHei" panose="020B0604030504040204" pitchFamily="34" charset="-120"/>
              </a:rPr>
              <a:t>他們應該使用低風險的、</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健康學校法</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豁免的殺蟲劑，如：</a:t>
            </a:r>
            <a:endParaRPr lang="en-US" altLang="zh-CN"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自設誘餌 </a:t>
            </a:r>
            <a:endParaRPr lang="en-US" altLang="zh-CN"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縫隙凝膠</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膏狀物</a:t>
            </a:r>
            <a:endParaRPr lang="en-US" altLang="zh-CN"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陷阱</a:t>
            </a:r>
            <a:endParaRPr lang="en-US" altLang="zh-CN"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免於在環保局註冊的最低風險殺蟲劑</a:t>
            </a:r>
            <a:endParaRPr lang="en-US" dirty="0">
              <a:latin typeface="Microsoft JhengHei" panose="020B0604030504040204" pitchFamily="34" charset="-120"/>
              <a:ea typeface="Microsoft JhengHei" panose="020B0604030504040204" pitchFamily="34" charset="-120"/>
            </a:endParaRPr>
          </a:p>
        </p:txBody>
      </p:sp>
      <p:sp>
        <p:nvSpPr>
          <p:cNvPr id="2" name="Title 1">
            <a:extLst>
              <a:ext uri="{FF2B5EF4-FFF2-40B4-BE49-F238E27FC236}">
                <a16:creationId xmlns:a16="http://schemas.microsoft.com/office/drawing/2014/main" id="{E2B8ECDE-B6B0-8F1C-96A8-F2CBF6917F28}"/>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的</a:t>
            </a: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IPM</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可能是怎樣的</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6" name="Picture 5">
            <a:extLst>
              <a:ext uri="{FF2B5EF4-FFF2-40B4-BE49-F238E27FC236}">
                <a16:creationId xmlns:a16="http://schemas.microsoft.com/office/drawing/2014/main" id="{ACBCAA1D-76E4-99B8-F3EE-0F1A5A371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7365" y="1385860"/>
            <a:ext cx="3737263" cy="4836458"/>
          </a:xfrm>
          <a:prstGeom prst="rect">
            <a:avLst/>
          </a:prstGeom>
          <a:ln>
            <a:solidFill>
              <a:schemeClr val="tx1"/>
            </a:solidFill>
          </a:ln>
        </p:spPr>
      </p:pic>
    </p:spTree>
    <p:custDataLst>
      <p:tags r:id="rId1"/>
    </p:custDataLst>
    <p:extLst>
      <p:ext uri="{BB962C8B-B14F-4D97-AF65-F5344CB8AC3E}">
        <p14:creationId xmlns:p14="http://schemas.microsoft.com/office/powerpoint/2010/main" val="3898208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091D0F-E93C-4D65-8FEC-A14AB23C0D20}"/>
              </a:ext>
            </a:extLst>
          </p:cNvPr>
          <p:cNvSpPr>
            <a:spLocks noGrp="1"/>
          </p:cNvSpPr>
          <p:nvPr>
            <p:ph sz="half" idx="1"/>
          </p:nvPr>
        </p:nvSpPr>
        <p:spPr>
          <a:xfrm>
            <a:off x="914400" y="1344582"/>
            <a:ext cx="5181600" cy="4351338"/>
          </a:xfrm>
        </p:spPr>
        <p:txBody>
          <a:bodyPr>
            <a:normAutofit/>
          </a:bodyPr>
          <a:lstStyle/>
          <a:p>
            <a:pPr marL="0" indent="0">
              <a:lnSpc>
                <a:spcPct val="100000"/>
              </a:lnSpc>
              <a:spcBef>
                <a:spcPts val="600"/>
              </a:spcBef>
              <a:spcAft>
                <a:spcPts val="600"/>
              </a:spcAft>
              <a:buNone/>
            </a:pPr>
            <a:r>
              <a:rPr lang="zh-CN" altLang="en-US" dirty="0">
                <a:latin typeface="Microsoft JhengHei" panose="020B0604030504040204" pitchFamily="34" charset="-120"/>
                <a:ea typeface="Microsoft JhengHei" panose="020B0604030504040204" pitchFamily="34" charset="-120"/>
                <a:cs typeface="Arial" panose="020B0604020202020204" pitchFamily="34" charset="0"/>
              </a:rPr>
              <a:t>他們可能</a:t>
            </a:r>
            <a:r>
              <a:rPr lang="en-US" altLang="zh-CN" dirty="0">
                <a:latin typeface="Microsoft JhengHei" panose="020B0604030504040204" pitchFamily="34" charset="-120"/>
                <a:ea typeface="Microsoft JhengHei" panose="020B0604030504040204" pitchFamily="34" charset="-120"/>
                <a:cs typeface="Arial" panose="020B0604020202020204" pitchFamily="34" charset="0"/>
              </a:rPr>
              <a:t>...</a:t>
            </a: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cs typeface="Arial" panose="020B0604020202020204" pitchFamily="34" charset="0"/>
              </a:rPr>
              <a:t>指出建築物的縫隙和漏水的管道等問題</a:t>
            </a:r>
            <a:endParaRPr lang="en-US" altLang="zh-CN" dirty="0">
              <a:latin typeface="Microsoft JhengHei" panose="020B0604030504040204" pitchFamily="34" charset="-120"/>
              <a:ea typeface="Microsoft JhengHei" panose="020B0604030504040204" pitchFamily="34" charset="-120"/>
              <a:cs typeface="Arial" panose="020B0604020202020204" pitchFamily="34" charset="0"/>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cs typeface="Arial" panose="020B0604020202020204" pitchFamily="34" charset="0"/>
              </a:rPr>
              <a:t>要求你有耐心，因為</a:t>
            </a:r>
            <a:r>
              <a:rPr lang="en-US" altLang="zh-CN" dirty="0">
                <a:latin typeface="Microsoft JhengHei" panose="020B0604030504040204" pitchFamily="34" charset="-120"/>
                <a:ea typeface="Microsoft JhengHei" panose="020B0604030504040204" pitchFamily="34" charset="-120"/>
                <a:cs typeface="Arial" panose="020B0604020202020204" pitchFamily="34" charset="0"/>
              </a:rPr>
              <a:t>IPM</a:t>
            </a:r>
            <a:r>
              <a:rPr lang="zh-CN" altLang="en-US" dirty="0">
                <a:latin typeface="Microsoft JhengHei" panose="020B0604030504040204" pitchFamily="34" charset="-120"/>
                <a:ea typeface="Microsoft JhengHei" panose="020B0604030504040204" pitchFamily="34" charset="-120"/>
                <a:cs typeface="Arial" panose="020B0604020202020204" pitchFamily="34" charset="0"/>
              </a:rPr>
              <a:t>需要時間，你可能不會馬上看到結果。</a:t>
            </a:r>
            <a:endParaRPr lang="en-US" altLang="zh-CN" dirty="0">
              <a:latin typeface="Microsoft JhengHei" panose="020B0604030504040204" pitchFamily="34" charset="-120"/>
              <a:ea typeface="Microsoft JhengHei" panose="020B0604030504040204" pitchFamily="34" charset="-120"/>
              <a:cs typeface="Arial" panose="020B0604020202020204" pitchFamily="34" charset="0"/>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cs typeface="Arial" panose="020B0604020202020204" pitchFamily="34" charset="0"/>
              </a:rPr>
              <a:t>建議多次訪問，因為很少有蟲害只在一次探訪中得到控制。</a:t>
            </a:r>
            <a:endParaRPr lang="en-US" dirty="0">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 name="Title 1">
            <a:extLst>
              <a:ext uri="{FF2B5EF4-FFF2-40B4-BE49-F238E27FC236}">
                <a16:creationId xmlns:a16="http://schemas.microsoft.com/office/drawing/2014/main" id="{C11EE9C0-BD4D-789E-8544-C2CDE08E3E42}"/>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的</a:t>
            </a: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IPM</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可能是怎樣的</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8" name="Content Placeholder 6">
            <a:extLst>
              <a:ext uri="{FF2B5EF4-FFF2-40B4-BE49-F238E27FC236}">
                <a16:creationId xmlns:a16="http://schemas.microsoft.com/office/drawing/2014/main" id="{30AF3176-B185-06C0-009F-5D54ECC8AE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3000" y="1344582"/>
            <a:ext cx="6207995" cy="4144443"/>
          </a:xfrm>
          <a:prstGeom prst="rect">
            <a:avLst/>
          </a:prstGeom>
        </p:spPr>
      </p:pic>
    </p:spTree>
    <p:custDataLst>
      <p:tags r:id="rId1"/>
    </p:custDataLst>
    <p:extLst>
      <p:ext uri="{BB962C8B-B14F-4D97-AF65-F5344CB8AC3E}">
        <p14:creationId xmlns:p14="http://schemas.microsoft.com/office/powerpoint/2010/main" val="4210115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C8EEC2E-73A3-4D44-A9D8-15F0B0043DDC}"/>
              </a:ext>
            </a:extLst>
          </p:cNvPr>
          <p:cNvSpPr>
            <a:spLocks noGrp="1"/>
          </p:cNvSpPr>
          <p:nvPr>
            <p:ph idx="1"/>
          </p:nvPr>
        </p:nvSpPr>
        <p:spPr>
          <a:xfrm>
            <a:off x="838200" y="1253331"/>
            <a:ext cx="6413500" cy="4351338"/>
          </a:xfrm>
        </p:spPr>
        <p:txBody>
          <a:bodyPr/>
          <a:lstStyle/>
          <a:p>
            <a:pPr marL="0" indent="0">
              <a:buNone/>
            </a:pPr>
            <a:r>
              <a:rPr lang="zh-CN" altLang="en-US" dirty="0">
                <a:latin typeface="Microsoft JhengHei" panose="020B0604030504040204" pitchFamily="34" charset="-120"/>
                <a:ea typeface="Microsoft JhengHei" panose="020B0604030504040204" pitchFamily="34" charset="-120"/>
              </a:rPr>
              <a:t>雇用</a:t>
            </a:r>
            <a:r>
              <a:rPr lang="en-US" altLang="zh-CN" dirty="0">
                <a:latin typeface="Microsoft JhengHei" panose="020B0604030504040204" pitchFamily="34" charset="-120"/>
                <a:ea typeface="Microsoft JhengHei" panose="020B0604030504040204" pitchFamily="34" charset="-120"/>
              </a:rPr>
              <a:t>PMP</a:t>
            </a:r>
            <a:r>
              <a:rPr lang="zh-CN" altLang="en-US" dirty="0">
                <a:latin typeface="Microsoft JhengHei" panose="020B0604030504040204" pitchFamily="34" charset="-120"/>
                <a:ea typeface="Microsoft JhengHei" panose="020B0604030504040204" pitchFamily="34" charset="-120"/>
              </a:rPr>
              <a:t>時，</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健康學校法</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的要求並不適用。</a:t>
            </a:r>
            <a:endParaRPr lang="en-US" altLang="zh-CN" dirty="0">
              <a:latin typeface="Microsoft JhengHei" panose="020B0604030504040204" pitchFamily="34" charset="-120"/>
              <a:ea typeface="Microsoft JhengHei" panose="020B0604030504040204" pitchFamily="34" charset="-120"/>
            </a:endParaRPr>
          </a:p>
          <a:p>
            <a:pPr marL="0" indent="0">
              <a:buNone/>
            </a:pPr>
            <a:endParaRPr lang="en-US" altLang="zh-HK" dirty="0">
              <a:latin typeface="Microsoft JhengHei" panose="020B0604030504040204" pitchFamily="34" charset="-120"/>
              <a:ea typeface="Microsoft JhengHei" panose="020B0604030504040204" pitchFamily="34" charset="-120"/>
            </a:endParaRPr>
          </a:p>
          <a:p>
            <a:pPr marL="0" indent="0">
              <a:buNone/>
            </a:pPr>
            <a:r>
              <a:rPr lang="zh-HK" altLang="en-US" dirty="0">
                <a:latin typeface="Microsoft JhengHei" panose="020B0604030504040204" pitchFamily="34" charset="-120"/>
                <a:ea typeface="Microsoft JhengHei" panose="020B0604030504040204" pitchFamily="34" charset="-120"/>
              </a:rPr>
              <a:t>對</a:t>
            </a:r>
            <a:endParaRPr lang="en-US" altLang="zh-CN" dirty="0">
              <a:latin typeface="Microsoft JhengHei" panose="020B0604030504040204" pitchFamily="34" charset="-120"/>
              <a:ea typeface="Microsoft JhengHei" panose="020B0604030504040204" pitchFamily="34" charset="-120"/>
            </a:endParaRPr>
          </a:p>
          <a:p>
            <a:pPr marL="0" indent="0">
              <a:buNone/>
            </a:pPr>
            <a:endParaRPr lang="en-US" altLang="zh-CN" dirty="0">
              <a:latin typeface="Microsoft JhengHei" panose="020B0604030504040204" pitchFamily="34" charset="-120"/>
              <a:ea typeface="Microsoft JhengHei" panose="020B0604030504040204" pitchFamily="34" charset="-120"/>
            </a:endParaRPr>
          </a:p>
          <a:p>
            <a:pPr marL="0" indent="0">
              <a:buNone/>
            </a:pPr>
            <a:r>
              <a:rPr lang="zh-CN" altLang="en-US" dirty="0">
                <a:latin typeface="Microsoft JhengHei" panose="020B0604030504040204" pitchFamily="34" charset="-120"/>
                <a:ea typeface="Microsoft JhengHei" panose="020B0604030504040204" pitchFamily="34" charset="-120"/>
              </a:rPr>
              <a:t>錯</a:t>
            </a:r>
            <a:endParaRPr lang="en-US" dirty="0">
              <a:latin typeface="Microsoft JhengHei" panose="020B0604030504040204" pitchFamily="34" charset="-120"/>
              <a:ea typeface="Microsoft JhengHei" panose="020B0604030504040204" pitchFamily="34" charset="-120"/>
            </a:endParaRPr>
          </a:p>
        </p:txBody>
      </p:sp>
      <p:sp>
        <p:nvSpPr>
          <p:cNvPr id="3" name="Title 1">
            <a:extLst>
              <a:ext uri="{FF2B5EF4-FFF2-40B4-BE49-F238E27FC236}">
                <a16:creationId xmlns:a16="http://schemas.microsoft.com/office/drawing/2014/main" id="{108925BD-ED3E-CE59-B6B7-6584EB6008EB}"/>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小測試</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BA8DB266-D10B-7FAB-D525-233FB4461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Tree>
    <p:custDataLst>
      <p:tags r:id="rId1"/>
    </p:custDataLst>
    <p:extLst>
      <p:ext uri="{BB962C8B-B14F-4D97-AF65-F5344CB8AC3E}">
        <p14:creationId xmlns:p14="http://schemas.microsoft.com/office/powerpoint/2010/main" val="1285456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2E49AD5-FED5-431E-8113-745054CD15DD}"/>
              </a:ext>
            </a:extLst>
          </p:cNvPr>
          <p:cNvSpPr/>
          <p:nvPr/>
        </p:nvSpPr>
        <p:spPr>
          <a:xfrm>
            <a:off x="508709" y="3408063"/>
            <a:ext cx="1312718" cy="8520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5">
            <a:extLst>
              <a:ext uri="{FF2B5EF4-FFF2-40B4-BE49-F238E27FC236}">
                <a16:creationId xmlns:a16="http://schemas.microsoft.com/office/drawing/2014/main" id="{61AF80CE-0F8D-AC59-5ED9-375C0D5B797B}"/>
              </a:ext>
            </a:extLst>
          </p:cNvPr>
          <p:cNvSpPr>
            <a:spLocks noGrp="1"/>
          </p:cNvSpPr>
          <p:nvPr>
            <p:ph idx="1"/>
          </p:nvPr>
        </p:nvSpPr>
        <p:spPr>
          <a:xfrm>
            <a:off x="838200" y="1253331"/>
            <a:ext cx="6413500" cy="4351338"/>
          </a:xfrm>
        </p:spPr>
        <p:txBody>
          <a:bodyPr/>
          <a:lstStyle/>
          <a:p>
            <a:pPr marL="0" indent="0">
              <a:buNone/>
            </a:pPr>
            <a:r>
              <a:rPr lang="zh-CN" altLang="en-US" dirty="0">
                <a:latin typeface="Microsoft JhengHei" panose="020B0604030504040204" pitchFamily="34" charset="-120"/>
                <a:ea typeface="Microsoft JhengHei" panose="020B0604030504040204" pitchFamily="34" charset="-120"/>
              </a:rPr>
              <a:t>雇用</a:t>
            </a:r>
            <a:r>
              <a:rPr lang="en-US" altLang="zh-CN" dirty="0">
                <a:latin typeface="Microsoft JhengHei" panose="020B0604030504040204" pitchFamily="34" charset="-120"/>
                <a:ea typeface="Microsoft JhengHei" panose="020B0604030504040204" pitchFamily="34" charset="-120"/>
              </a:rPr>
              <a:t>PMP</a:t>
            </a:r>
            <a:r>
              <a:rPr lang="zh-CN" altLang="en-US" dirty="0">
                <a:latin typeface="Microsoft JhengHei" panose="020B0604030504040204" pitchFamily="34" charset="-120"/>
                <a:ea typeface="Microsoft JhengHei" panose="020B0604030504040204" pitchFamily="34" charset="-120"/>
              </a:rPr>
              <a:t>時，</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健康學校法</a:t>
            </a:r>
            <a:r>
              <a:rPr lang="en-US" altLang="zh-CN" dirty="0">
                <a:latin typeface="Microsoft JhengHei" panose="020B0604030504040204" pitchFamily="34" charset="-120"/>
                <a:ea typeface="Microsoft JhengHei" panose="020B0604030504040204" pitchFamily="34" charset="-120"/>
              </a:rPr>
              <a:t>》</a:t>
            </a:r>
            <a:r>
              <a:rPr lang="zh-CN" altLang="en-US" dirty="0">
                <a:latin typeface="Microsoft JhengHei" panose="020B0604030504040204" pitchFamily="34" charset="-120"/>
                <a:ea typeface="Microsoft JhengHei" panose="020B0604030504040204" pitchFamily="34" charset="-120"/>
              </a:rPr>
              <a:t>的要求並不適用。</a:t>
            </a:r>
            <a:endParaRPr lang="en-US" altLang="zh-CN" dirty="0">
              <a:latin typeface="Microsoft JhengHei" panose="020B0604030504040204" pitchFamily="34" charset="-120"/>
              <a:ea typeface="Microsoft JhengHei" panose="020B0604030504040204" pitchFamily="34" charset="-120"/>
            </a:endParaRPr>
          </a:p>
          <a:p>
            <a:pPr marL="0" indent="0">
              <a:buNone/>
            </a:pPr>
            <a:endParaRPr lang="en-US" altLang="zh-CN" dirty="0">
              <a:latin typeface="Microsoft JhengHei" panose="020B0604030504040204" pitchFamily="34" charset="-120"/>
              <a:ea typeface="Microsoft JhengHei" panose="020B0604030504040204" pitchFamily="34" charset="-120"/>
            </a:endParaRPr>
          </a:p>
          <a:p>
            <a:pPr marL="0" indent="0">
              <a:buNone/>
            </a:pPr>
            <a:r>
              <a:rPr lang="zh-CN" altLang="en-US" dirty="0">
                <a:latin typeface="Microsoft JhengHei" panose="020B0604030504040204" pitchFamily="34" charset="-120"/>
                <a:ea typeface="Microsoft JhengHei" panose="020B0604030504040204" pitchFamily="34" charset="-120"/>
              </a:rPr>
              <a:t>對</a:t>
            </a:r>
            <a:endParaRPr lang="en-US" altLang="zh-CN" dirty="0">
              <a:latin typeface="Microsoft JhengHei" panose="020B0604030504040204" pitchFamily="34" charset="-120"/>
              <a:ea typeface="Microsoft JhengHei" panose="020B0604030504040204" pitchFamily="34" charset="-120"/>
            </a:endParaRPr>
          </a:p>
          <a:p>
            <a:pPr marL="0" indent="0">
              <a:buNone/>
            </a:pPr>
            <a:endParaRPr lang="en-US" altLang="zh-CN" dirty="0">
              <a:latin typeface="Microsoft JhengHei" panose="020B0604030504040204" pitchFamily="34" charset="-120"/>
              <a:ea typeface="Microsoft JhengHei" panose="020B0604030504040204" pitchFamily="34" charset="-120"/>
            </a:endParaRPr>
          </a:p>
          <a:p>
            <a:pPr marL="0" indent="0">
              <a:buNone/>
            </a:pPr>
            <a:r>
              <a:rPr lang="zh-CN" altLang="en-US" dirty="0">
                <a:latin typeface="Microsoft JhengHei" panose="020B0604030504040204" pitchFamily="34" charset="-120"/>
                <a:ea typeface="Microsoft JhengHei" panose="020B0604030504040204" pitchFamily="34" charset="-120"/>
              </a:rPr>
              <a:t>錯</a:t>
            </a:r>
            <a:endParaRPr lang="en-US" dirty="0">
              <a:latin typeface="Microsoft JhengHei" panose="020B0604030504040204" pitchFamily="34" charset="-120"/>
              <a:ea typeface="Microsoft JhengHei" panose="020B0604030504040204" pitchFamily="34" charset="-120"/>
            </a:endParaRPr>
          </a:p>
        </p:txBody>
      </p:sp>
      <p:sp>
        <p:nvSpPr>
          <p:cNvPr id="11" name="Title 1">
            <a:extLst>
              <a:ext uri="{FF2B5EF4-FFF2-40B4-BE49-F238E27FC236}">
                <a16:creationId xmlns:a16="http://schemas.microsoft.com/office/drawing/2014/main" id="{EF5287C5-77FB-AA8D-0024-BB1CD6E4F88C}"/>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小測試</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12" name="Picture 11" descr="Icon&#10;&#10;Description automatically generated">
            <a:extLst>
              <a:ext uri="{FF2B5EF4-FFF2-40B4-BE49-F238E27FC236}">
                <a16:creationId xmlns:a16="http://schemas.microsoft.com/office/drawing/2014/main" id="{CF4DFD5A-1542-46C3-C1BC-455AEAECDA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Tree>
    <p:custDataLst>
      <p:tags r:id="rId1"/>
    </p:custDataLst>
    <p:extLst>
      <p:ext uri="{BB962C8B-B14F-4D97-AF65-F5344CB8AC3E}">
        <p14:creationId xmlns:p14="http://schemas.microsoft.com/office/powerpoint/2010/main" val="4276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C8EEC2E-73A3-4D44-A9D8-15F0B0043DDC}"/>
              </a:ext>
            </a:extLst>
          </p:cNvPr>
          <p:cNvSpPr>
            <a:spLocks noGrp="1"/>
          </p:cNvSpPr>
          <p:nvPr>
            <p:ph idx="1"/>
          </p:nvPr>
        </p:nvSpPr>
        <p:spPr>
          <a:xfrm>
            <a:off x="838200" y="1253331"/>
            <a:ext cx="10515600" cy="4351338"/>
          </a:xfrm>
        </p:spPr>
        <p:txBody>
          <a:bodyPr>
            <a:normAutofit/>
          </a:bodyPr>
          <a:lstStyle/>
          <a:p>
            <a:pPr marL="0" indent="0">
              <a:buNone/>
            </a:pPr>
            <a:r>
              <a:rPr lang="zh-CN" altLang="en-US" dirty="0">
                <a:latin typeface="Microsoft JhengHei" panose="020B0604030504040204" pitchFamily="34" charset="-120"/>
                <a:ea typeface="Microsoft JhengHei" panose="020B0604030504040204" pitchFamily="34" charset="-120"/>
              </a:rPr>
              <a:t>哪種說法是</a:t>
            </a:r>
            <a:r>
              <a:rPr lang="zh-CN" altLang="en-US" dirty="0">
                <a:solidFill>
                  <a:srgbClr val="FF0000"/>
                </a:solidFill>
                <a:latin typeface="Microsoft JhengHei" panose="020B0604030504040204" pitchFamily="34" charset="-120"/>
                <a:ea typeface="Microsoft JhengHei" panose="020B0604030504040204" pitchFamily="34" charset="-120"/>
              </a:rPr>
              <a:t>不</a:t>
            </a:r>
            <a:r>
              <a:rPr lang="zh-CN" altLang="en-US" dirty="0">
                <a:latin typeface="Microsoft JhengHei" panose="020B0604030504040204" pitchFamily="34" charset="-120"/>
                <a:ea typeface="Microsoft JhengHei" panose="020B0604030504040204" pitchFamily="34" charset="-120"/>
              </a:rPr>
              <a:t>正確的：</a:t>
            </a:r>
            <a:endParaRPr lang="en-US" altLang="zh-CN" dirty="0">
              <a:latin typeface="Microsoft JhengHei" panose="020B0604030504040204" pitchFamily="34" charset="-120"/>
              <a:ea typeface="Microsoft JhengHei" panose="020B0604030504040204" pitchFamily="34" charset="-120"/>
            </a:endParaRPr>
          </a:p>
          <a:p>
            <a:pPr marL="0" indent="0">
              <a:buNone/>
            </a:pPr>
            <a:r>
              <a:rPr lang="en-US" altLang="zh-CN" dirty="0">
                <a:latin typeface="Microsoft JhengHei" panose="020B0604030504040204" pitchFamily="34" charset="-120"/>
                <a:ea typeface="Microsoft JhengHei" panose="020B0604030504040204" pitchFamily="34" charset="-120"/>
              </a:rPr>
              <a:t>a. </a:t>
            </a:r>
            <a:r>
              <a:rPr lang="zh-CN" altLang="en-US" dirty="0">
                <a:latin typeface="Microsoft JhengHei" panose="020B0604030504040204" pitchFamily="34" charset="-120"/>
                <a:ea typeface="Microsoft JhengHei" panose="020B0604030504040204" pitchFamily="34" charset="-120"/>
              </a:rPr>
              <a:t>使用</a:t>
            </a:r>
            <a:r>
              <a:rPr lang="en-US" altLang="zh-CN" dirty="0">
                <a:latin typeface="Microsoft JhengHei" panose="020B0604030504040204" pitchFamily="34" charset="-120"/>
                <a:ea typeface="Microsoft JhengHei" panose="020B0604030504040204" pitchFamily="34" charset="-120"/>
              </a:rPr>
              <a:t>IPM</a:t>
            </a:r>
            <a:r>
              <a:rPr lang="zh-CN" altLang="en-US" dirty="0">
                <a:latin typeface="Microsoft JhengHei" panose="020B0604030504040204" pitchFamily="34" charset="-120"/>
                <a:ea typeface="Microsoft JhengHei" panose="020B0604030504040204" pitchFamily="34" charset="-120"/>
              </a:rPr>
              <a:t>的害蟲管理專家可能會花時間檢查物業</a:t>
            </a:r>
            <a:endParaRPr lang="en-US" altLang="zh-CN" dirty="0">
              <a:latin typeface="Microsoft JhengHei" panose="020B0604030504040204" pitchFamily="34" charset="-120"/>
              <a:ea typeface="Microsoft JhengHei" panose="020B0604030504040204" pitchFamily="34" charset="-120"/>
            </a:endParaRPr>
          </a:p>
          <a:p>
            <a:pPr marL="0" indent="0">
              <a:buNone/>
            </a:pPr>
            <a:endParaRPr lang="en-US" altLang="zh-CN" dirty="0">
              <a:latin typeface="Microsoft JhengHei" panose="020B0604030504040204" pitchFamily="34" charset="-120"/>
              <a:ea typeface="Microsoft JhengHei" panose="020B0604030504040204" pitchFamily="34" charset="-120"/>
            </a:endParaRPr>
          </a:p>
          <a:p>
            <a:pPr marL="0" indent="0">
              <a:buNone/>
            </a:pPr>
            <a:r>
              <a:rPr lang="en-US" altLang="zh-CN" dirty="0">
                <a:latin typeface="Microsoft JhengHei" panose="020B0604030504040204" pitchFamily="34" charset="-120"/>
                <a:ea typeface="Microsoft JhengHei" panose="020B0604030504040204" pitchFamily="34" charset="-120"/>
              </a:rPr>
              <a:t>b. </a:t>
            </a:r>
            <a:r>
              <a:rPr lang="zh-CN" altLang="en-US" dirty="0">
                <a:latin typeface="Microsoft JhengHei" panose="020B0604030504040204" pitchFamily="34" charset="-120"/>
                <a:ea typeface="Microsoft JhengHei" panose="020B0604030504040204" pitchFamily="34" charset="-120"/>
              </a:rPr>
              <a:t>將監測害蟲和害蟲的跡象 </a:t>
            </a:r>
            <a:endParaRPr lang="en-US" altLang="zh-CN" dirty="0">
              <a:latin typeface="Microsoft JhengHei" panose="020B0604030504040204" pitchFamily="34" charset="-120"/>
              <a:ea typeface="Microsoft JhengHei" panose="020B0604030504040204" pitchFamily="34" charset="-120"/>
            </a:endParaRPr>
          </a:p>
          <a:p>
            <a:pPr marL="0" indent="0">
              <a:buNone/>
            </a:pPr>
            <a:endParaRPr lang="en-US" altLang="zh-CN" dirty="0">
              <a:latin typeface="Microsoft JhengHei" panose="020B0604030504040204" pitchFamily="34" charset="-120"/>
              <a:ea typeface="Microsoft JhengHei" panose="020B0604030504040204" pitchFamily="34" charset="-120"/>
            </a:endParaRPr>
          </a:p>
          <a:p>
            <a:pPr marL="0" indent="0">
              <a:buNone/>
            </a:pPr>
            <a:r>
              <a:rPr lang="en-US" altLang="zh-CN" dirty="0">
                <a:latin typeface="Microsoft JhengHei" panose="020B0604030504040204" pitchFamily="34" charset="-120"/>
                <a:ea typeface="Microsoft JhengHei" panose="020B0604030504040204" pitchFamily="34" charset="-120"/>
              </a:rPr>
              <a:t>c. </a:t>
            </a:r>
            <a:r>
              <a:rPr lang="zh-CN" altLang="en-US" dirty="0">
                <a:latin typeface="Microsoft JhengHei" panose="020B0604030504040204" pitchFamily="34" charset="-120"/>
                <a:ea typeface="Microsoft JhengHei" panose="020B0604030504040204" pitchFamily="34" charset="-120"/>
              </a:rPr>
              <a:t>將使用害蟲防冶策略</a:t>
            </a:r>
            <a:endParaRPr lang="en-US" altLang="zh-CN" dirty="0">
              <a:latin typeface="Microsoft JhengHei" panose="020B0604030504040204" pitchFamily="34" charset="-120"/>
              <a:ea typeface="Microsoft JhengHei" panose="020B0604030504040204" pitchFamily="34" charset="-120"/>
            </a:endParaRPr>
          </a:p>
          <a:p>
            <a:pPr marL="0" indent="0">
              <a:buNone/>
            </a:pPr>
            <a:endParaRPr lang="en-US" altLang="zh-CN" dirty="0">
              <a:latin typeface="Microsoft JhengHei" panose="020B0604030504040204" pitchFamily="34" charset="-120"/>
              <a:ea typeface="Microsoft JhengHei" panose="020B0604030504040204" pitchFamily="34" charset="-120"/>
            </a:endParaRPr>
          </a:p>
          <a:p>
            <a:pPr marL="0" indent="0">
              <a:buNone/>
            </a:pPr>
            <a:r>
              <a:rPr lang="en-US" altLang="zh-CN" dirty="0">
                <a:latin typeface="Microsoft JhengHei" panose="020B0604030504040204" pitchFamily="34" charset="-120"/>
                <a:ea typeface="Microsoft JhengHei" panose="020B0604030504040204" pitchFamily="34" charset="-120"/>
              </a:rPr>
              <a:t>d. </a:t>
            </a:r>
            <a:r>
              <a:rPr lang="zh-CN" altLang="en-US" dirty="0">
                <a:latin typeface="Microsoft JhengHei" panose="020B0604030504040204" pitchFamily="34" charset="-120"/>
                <a:ea typeface="Microsoft JhengHei" panose="020B0604030504040204" pitchFamily="34" charset="-120"/>
              </a:rPr>
              <a:t>不會考慮使用任何殺蟲劑</a:t>
            </a:r>
            <a:endParaRPr lang="en-US" dirty="0">
              <a:latin typeface="Microsoft JhengHei" panose="020B0604030504040204" pitchFamily="34" charset="-120"/>
              <a:ea typeface="Microsoft JhengHei" panose="020B0604030504040204" pitchFamily="34" charset="-120"/>
            </a:endParaRPr>
          </a:p>
        </p:txBody>
      </p:sp>
      <p:sp>
        <p:nvSpPr>
          <p:cNvPr id="3" name="Title 1">
            <a:extLst>
              <a:ext uri="{FF2B5EF4-FFF2-40B4-BE49-F238E27FC236}">
                <a16:creationId xmlns:a16="http://schemas.microsoft.com/office/drawing/2014/main" id="{DF5F71F2-8BA5-D4DD-0580-5176FED34DF0}"/>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小測試</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BF33FC32-4B53-8A38-4421-00C739ED24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Tree>
    <p:custDataLst>
      <p:tags r:id="rId1"/>
    </p:custDataLst>
    <p:extLst>
      <p:ext uri="{BB962C8B-B14F-4D97-AF65-F5344CB8AC3E}">
        <p14:creationId xmlns:p14="http://schemas.microsoft.com/office/powerpoint/2010/main" val="3694554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FBE1296-EA87-4C7B-94D6-6F8665C9D8E4}"/>
              </a:ext>
            </a:extLst>
          </p:cNvPr>
          <p:cNvSpPr/>
          <p:nvPr/>
        </p:nvSpPr>
        <p:spPr>
          <a:xfrm>
            <a:off x="-133255" y="4451540"/>
            <a:ext cx="10795000" cy="150680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5">
            <a:extLst>
              <a:ext uri="{FF2B5EF4-FFF2-40B4-BE49-F238E27FC236}">
                <a16:creationId xmlns:a16="http://schemas.microsoft.com/office/drawing/2014/main" id="{A75A7081-294E-5175-F969-BBE903E48A78}"/>
              </a:ext>
            </a:extLst>
          </p:cNvPr>
          <p:cNvSpPr>
            <a:spLocks noGrp="1"/>
          </p:cNvSpPr>
          <p:nvPr>
            <p:ph idx="1"/>
          </p:nvPr>
        </p:nvSpPr>
        <p:spPr>
          <a:xfrm>
            <a:off x="838200" y="1253331"/>
            <a:ext cx="11099800" cy="4351338"/>
          </a:xfrm>
        </p:spPr>
        <p:txBody>
          <a:bodyPr>
            <a:normAutofit/>
          </a:bodyPr>
          <a:lstStyle/>
          <a:p>
            <a:pPr marL="0" indent="0">
              <a:buNone/>
            </a:pPr>
            <a:r>
              <a:rPr lang="zh-CN" altLang="en-US" dirty="0">
                <a:latin typeface="Microsoft JhengHei" panose="020B0604030504040204" pitchFamily="34" charset="-120"/>
                <a:ea typeface="Microsoft JhengHei" panose="020B0604030504040204" pitchFamily="34" charset="-120"/>
              </a:rPr>
              <a:t>哪種說法是</a:t>
            </a:r>
            <a:r>
              <a:rPr lang="zh-CN" altLang="en-US" dirty="0">
                <a:solidFill>
                  <a:srgbClr val="FF0000"/>
                </a:solidFill>
                <a:latin typeface="Microsoft JhengHei" panose="020B0604030504040204" pitchFamily="34" charset="-120"/>
                <a:ea typeface="Microsoft JhengHei" panose="020B0604030504040204" pitchFamily="34" charset="-120"/>
              </a:rPr>
              <a:t>不</a:t>
            </a:r>
            <a:r>
              <a:rPr lang="zh-CN" altLang="en-US" dirty="0">
                <a:latin typeface="Microsoft JhengHei" panose="020B0604030504040204" pitchFamily="34" charset="-120"/>
                <a:ea typeface="Microsoft JhengHei" panose="020B0604030504040204" pitchFamily="34" charset="-120"/>
              </a:rPr>
              <a:t>正確的：</a:t>
            </a:r>
            <a:endParaRPr lang="en-US" altLang="zh-CN" dirty="0">
              <a:latin typeface="Microsoft JhengHei" panose="020B0604030504040204" pitchFamily="34" charset="-120"/>
              <a:ea typeface="Microsoft JhengHei" panose="020B0604030504040204" pitchFamily="34" charset="-120"/>
            </a:endParaRPr>
          </a:p>
          <a:p>
            <a:pPr marL="0" indent="0">
              <a:buNone/>
            </a:pPr>
            <a:r>
              <a:rPr lang="en-US" altLang="zh-CN" dirty="0">
                <a:latin typeface="Microsoft JhengHei" panose="020B0604030504040204" pitchFamily="34" charset="-120"/>
                <a:ea typeface="Microsoft JhengHei" panose="020B0604030504040204" pitchFamily="34" charset="-120"/>
              </a:rPr>
              <a:t>a. </a:t>
            </a:r>
            <a:r>
              <a:rPr lang="zh-CN" altLang="en-US" dirty="0">
                <a:latin typeface="Microsoft JhengHei" panose="020B0604030504040204" pitchFamily="34" charset="-120"/>
                <a:ea typeface="Microsoft JhengHei" panose="020B0604030504040204" pitchFamily="34" charset="-120"/>
              </a:rPr>
              <a:t>使用</a:t>
            </a:r>
            <a:r>
              <a:rPr lang="en-US" altLang="zh-CN" dirty="0">
                <a:latin typeface="Microsoft JhengHei" panose="020B0604030504040204" pitchFamily="34" charset="-120"/>
                <a:ea typeface="Microsoft JhengHei" panose="020B0604030504040204" pitchFamily="34" charset="-120"/>
              </a:rPr>
              <a:t>IPM</a:t>
            </a:r>
            <a:r>
              <a:rPr lang="zh-CN" altLang="en-US" dirty="0">
                <a:latin typeface="Microsoft JhengHei" panose="020B0604030504040204" pitchFamily="34" charset="-120"/>
                <a:ea typeface="Microsoft JhengHei" panose="020B0604030504040204" pitchFamily="34" charset="-120"/>
              </a:rPr>
              <a:t>的害蟲管理專家可能會花時間檢查物業</a:t>
            </a:r>
            <a:endParaRPr lang="en-US" altLang="zh-CN" dirty="0">
              <a:latin typeface="Microsoft JhengHei" panose="020B0604030504040204" pitchFamily="34" charset="-120"/>
              <a:ea typeface="Microsoft JhengHei" panose="020B0604030504040204" pitchFamily="34" charset="-120"/>
            </a:endParaRPr>
          </a:p>
          <a:p>
            <a:pPr marL="0" indent="0">
              <a:buNone/>
            </a:pPr>
            <a:endParaRPr lang="en-US" altLang="zh-CN" dirty="0">
              <a:latin typeface="Microsoft JhengHei" panose="020B0604030504040204" pitchFamily="34" charset="-120"/>
              <a:ea typeface="Microsoft JhengHei" panose="020B0604030504040204" pitchFamily="34" charset="-120"/>
            </a:endParaRPr>
          </a:p>
          <a:p>
            <a:pPr marL="0" indent="0">
              <a:buNone/>
            </a:pPr>
            <a:r>
              <a:rPr lang="en-US" altLang="zh-CN" dirty="0">
                <a:latin typeface="Microsoft JhengHei" panose="020B0604030504040204" pitchFamily="34" charset="-120"/>
                <a:ea typeface="Microsoft JhengHei" panose="020B0604030504040204" pitchFamily="34" charset="-120"/>
              </a:rPr>
              <a:t>b. </a:t>
            </a:r>
            <a:r>
              <a:rPr lang="zh-CN" altLang="en-US" dirty="0">
                <a:latin typeface="Microsoft JhengHei" panose="020B0604030504040204" pitchFamily="34" charset="-120"/>
                <a:ea typeface="Microsoft JhengHei" panose="020B0604030504040204" pitchFamily="34" charset="-120"/>
              </a:rPr>
              <a:t>將監測害蟲和害蟲的跡象 </a:t>
            </a:r>
            <a:endParaRPr lang="en-US" altLang="zh-CN" dirty="0">
              <a:latin typeface="Microsoft JhengHei" panose="020B0604030504040204" pitchFamily="34" charset="-120"/>
              <a:ea typeface="Microsoft JhengHei" panose="020B0604030504040204" pitchFamily="34" charset="-120"/>
            </a:endParaRPr>
          </a:p>
          <a:p>
            <a:pPr marL="0" indent="0">
              <a:buNone/>
            </a:pPr>
            <a:endParaRPr lang="en-US" altLang="zh-CN" dirty="0">
              <a:latin typeface="Microsoft JhengHei" panose="020B0604030504040204" pitchFamily="34" charset="-120"/>
              <a:ea typeface="Microsoft JhengHei" panose="020B0604030504040204" pitchFamily="34" charset="-120"/>
            </a:endParaRPr>
          </a:p>
          <a:p>
            <a:pPr marL="0" indent="0">
              <a:buNone/>
            </a:pPr>
            <a:r>
              <a:rPr lang="en-US" altLang="zh-CN" dirty="0">
                <a:latin typeface="Microsoft JhengHei" panose="020B0604030504040204" pitchFamily="34" charset="-120"/>
                <a:ea typeface="Microsoft JhengHei" panose="020B0604030504040204" pitchFamily="34" charset="-120"/>
              </a:rPr>
              <a:t>c. </a:t>
            </a:r>
            <a:r>
              <a:rPr lang="zh-CN" altLang="en-US" dirty="0">
                <a:latin typeface="Microsoft JhengHei" panose="020B0604030504040204" pitchFamily="34" charset="-120"/>
                <a:ea typeface="Microsoft JhengHei" panose="020B0604030504040204" pitchFamily="34" charset="-120"/>
              </a:rPr>
              <a:t>將使用害蟲防冶策略</a:t>
            </a:r>
            <a:endParaRPr lang="en-US" altLang="zh-CN" dirty="0">
              <a:latin typeface="Microsoft JhengHei" panose="020B0604030504040204" pitchFamily="34" charset="-120"/>
              <a:ea typeface="Microsoft JhengHei" panose="020B0604030504040204" pitchFamily="34" charset="-120"/>
            </a:endParaRPr>
          </a:p>
          <a:p>
            <a:pPr marL="0" indent="0">
              <a:buNone/>
            </a:pPr>
            <a:endParaRPr lang="en-US" altLang="zh-CN" dirty="0">
              <a:latin typeface="Microsoft JhengHei" panose="020B0604030504040204" pitchFamily="34" charset="-120"/>
              <a:ea typeface="Microsoft JhengHei" panose="020B0604030504040204" pitchFamily="34" charset="-120"/>
            </a:endParaRPr>
          </a:p>
          <a:p>
            <a:pPr marL="0" indent="0">
              <a:buNone/>
            </a:pPr>
            <a:r>
              <a:rPr lang="en-US" altLang="zh-CN" dirty="0">
                <a:latin typeface="Microsoft JhengHei" panose="020B0604030504040204" pitchFamily="34" charset="-120"/>
                <a:ea typeface="Microsoft JhengHei" panose="020B0604030504040204" pitchFamily="34" charset="-120"/>
              </a:rPr>
              <a:t>d. </a:t>
            </a:r>
            <a:r>
              <a:rPr lang="zh-CN" altLang="en-US" dirty="0">
                <a:latin typeface="Microsoft JhengHei" panose="020B0604030504040204" pitchFamily="34" charset="-120"/>
                <a:ea typeface="Microsoft JhengHei" panose="020B0604030504040204" pitchFamily="34" charset="-120"/>
              </a:rPr>
              <a:t>不會考慮使用任何殺蟲劑</a:t>
            </a:r>
            <a:endParaRPr lang="en-US" altLang="zh-HK" dirty="0">
              <a:latin typeface="Microsoft JhengHei" panose="020B0604030504040204" pitchFamily="34" charset="-120"/>
              <a:ea typeface="Microsoft JhengHei" panose="020B0604030504040204" pitchFamily="34" charset="-120"/>
            </a:endParaRPr>
          </a:p>
          <a:p>
            <a:pPr marL="0" indent="0">
              <a:buNone/>
            </a:pPr>
            <a:endParaRPr lang="en-US" dirty="0"/>
          </a:p>
        </p:txBody>
      </p:sp>
      <p:sp>
        <p:nvSpPr>
          <p:cNvPr id="8" name="Title 1">
            <a:extLst>
              <a:ext uri="{FF2B5EF4-FFF2-40B4-BE49-F238E27FC236}">
                <a16:creationId xmlns:a16="http://schemas.microsoft.com/office/drawing/2014/main" id="{1D7B1B81-0ADB-FE83-38BC-2349B21AE803}"/>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小測試</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9" name="Picture 8" descr="Icon&#10;&#10;Description automatically generated">
            <a:extLst>
              <a:ext uri="{FF2B5EF4-FFF2-40B4-BE49-F238E27FC236}">
                <a16:creationId xmlns:a16="http://schemas.microsoft.com/office/drawing/2014/main" id="{54712096-1F7F-4EFB-7AB8-1289B3C42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Tree>
    <p:custDataLst>
      <p:tags r:id="rId1"/>
    </p:custDataLst>
    <p:extLst>
      <p:ext uri="{BB962C8B-B14F-4D97-AF65-F5344CB8AC3E}">
        <p14:creationId xmlns:p14="http://schemas.microsoft.com/office/powerpoint/2010/main" val="92602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04C25E9-B760-466A-A82D-DE98418911A0}"/>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小測試</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926DB1DD-8279-04A6-5C0F-18742E33F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
        <p:nvSpPr>
          <p:cNvPr id="9" name="Content Placeholder 5">
            <a:extLst>
              <a:ext uri="{FF2B5EF4-FFF2-40B4-BE49-F238E27FC236}">
                <a16:creationId xmlns:a16="http://schemas.microsoft.com/office/drawing/2014/main" id="{C1FA16FD-F25B-2480-4906-0F2E8CFFBA1F}"/>
              </a:ext>
            </a:extLst>
          </p:cNvPr>
          <p:cNvSpPr>
            <a:spLocks noGrp="1"/>
          </p:cNvSpPr>
          <p:nvPr>
            <p:ph idx="1"/>
          </p:nvPr>
        </p:nvSpPr>
        <p:spPr>
          <a:xfrm>
            <a:off x="831850" y="1253331"/>
            <a:ext cx="7239000" cy="3140869"/>
          </a:xfrm>
        </p:spPr>
        <p:txBody>
          <a:bodyPr/>
          <a:lstStyle/>
          <a:p>
            <a:pPr marL="0" indent="0">
              <a:buNone/>
            </a:pPr>
            <a:r>
              <a:rPr lang="zh-CN" altLang="en-US" dirty="0">
                <a:latin typeface="Microsoft JhengHei" panose="020B0604030504040204" pitchFamily="34" charset="-120"/>
                <a:ea typeface="Microsoft JhengHei" panose="020B0604030504040204" pitchFamily="34" charset="-120"/>
              </a:rPr>
              <a:t>與你的害蟲管理專家溝通將有助於你為你的計劃實施有效的</a:t>
            </a:r>
            <a:r>
              <a:rPr lang="en-US" altLang="zh-CN" dirty="0">
                <a:latin typeface="Microsoft JhengHei" panose="020B0604030504040204" pitchFamily="34" charset="-120"/>
                <a:ea typeface="Microsoft JhengHei" panose="020B0604030504040204" pitchFamily="34" charset="-120"/>
              </a:rPr>
              <a:t>IPM</a:t>
            </a:r>
            <a:r>
              <a:rPr lang="zh-CN" altLang="en-US" dirty="0">
                <a:latin typeface="Microsoft JhengHei" panose="020B0604030504040204" pitchFamily="34" charset="-120"/>
                <a:ea typeface="Microsoft JhengHei" panose="020B0604030504040204" pitchFamily="34" charset="-120"/>
              </a:rPr>
              <a:t>策略</a:t>
            </a:r>
            <a:endParaRPr lang="en-US" altLang="zh-CN" dirty="0">
              <a:latin typeface="Microsoft JhengHei" panose="020B0604030504040204" pitchFamily="34" charset="-120"/>
              <a:ea typeface="Microsoft JhengHei" panose="020B0604030504040204" pitchFamily="34" charset="-120"/>
            </a:endParaRPr>
          </a:p>
          <a:p>
            <a:pPr marL="0" indent="0">
              <a:buNone/>
            </a:pPr>
            <a:endParaRPr lang="en-US" altLang="zh-CN" dirty="0">
              <a:latin typeface="Microsoft JhengHei" panose="020B0604030504040204" pitchFamily="34" charset="-120"/>
              <a:ea typeface="Microsoft JhengHei" panose="020B0604030504040204" pitchFamily="34" charset="-120"/>
            </a:endParaRPr>
          </a:p>
          <a:p>
            <a:pPr marL="0" indent="0">
              <a:buNone/>
            </a:pPr>
            <a:r>
              <a:rPr lang="zh-CN" altLang="en-US" dirty="0">
                <a:latin typeface="Microsoft JhengHei" panose="020B0604030504040204" pitchFamily="34" charset="-120"/>
                <a:ea typeface="Microsoft JhengHei" panose="020B0604030504040204" pitchFamily="34" charset="-120"/>
              </a:rPr>
              <a:t>正確</a:t>
            </a:r>
            <a:endParaRPr lang="en-US" altLang="zh-CN" dirty="0">
              <a:latin typeface="Microsoft JhengHei" panose="020B0604030504040204" pitchFamily="34" charset="-120"/>
              <a:ea typeface="Microsoft JhengHei" panose="020B0604030504040204" pitchFamily="34" charset="-120"/>
            </a:endParaRPr>
          </a:p>
          <a:p>
            <a:pPr marL="0" indent="0">
              <a:buNone/>
            </a:pPr>
            <a:r>
              <a:rPr lang="zh-CN" altLang="en-US" dirty="0">
                <a:latin typeface="Microsoft JhengHei" panose="020B0604030504040204" pitchFamily="34" charset="-120"/>
                <a:ea typeface="Microsoft JhengHei" panose="020B0604030504040204" pitchFamily="34" charset="-120"/>
              </a:rPr>
              <a:t> </a:t>
            </a:r>
            <a:endParaRPr lang="en-US" altLang="zh-CN" dirty="0">
              <a:latin typeface="Microsoft JhengHei" panose="020B0604030504040204" pitchFamily="34" charset="-120"/>
              <a:ea typeface="Microsoft JhengHei" panose="020B0604030504040204" pitchFamily="34" charset="-120"/>
            </a:endParaRPr>
          </a:p>
          <a:p>
            <a:pPr marL="0" indent="0">
              <a:buNone/>
            </a:pPr>
            <a:r>
              <a:rPr lang="zh-CN" altLang="en-US" dirty="0">
                <a:latin typeface="Microsoft JhengHei" panose="020B0604030504040204" pitchFamily="34" charset="-120"/>
                <a:ea typeface="Microsoft JhengHei" panose="020B0604030504040204" pitchFamily="34" charset="-120"/>
              </a:rPr>
              <a:t>錯</a:t>
            </a:r>
            <a:endParaRPr lang="en-US" dirty="0">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3564460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2E49AD5-FED5-431E-8113-745054CD15DD}"/>
              </a:ext>
            </a:extLst>
          </p:cNvPr>
          <p:cNvSpPr/>
          <p:nvPr/>
        </p:nvSpPr>
        <p:spPr>
          <a:xfrm>
            <a:off x="661554" y="2397738"/>
            <a:ext cx="1312718" cy="8520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77BDFA4-5D5D-BA86-0160-A95A90CDA10D}"/>
              </a:ext>
            </a:extLst>
          </p:cNvPr>
          <p:cNvSpPr txBox="1">
            <a:spLocks/>
          </p:cNvSpPr>
          <p:nvPr/>
        </p:nvSpPr>
        <p:spPr>
          <a:xfrm>
            <a:off x="0" y="17193"/>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小測試</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8" name="Picture 7" descr="Icon&#10;&#10;Description automatically generated">
            <a:extLst>
              <a:ext uri="{FF2B5EF4-FFF2-40B4-BE49-F238E27FC236}">
                <a16:creationId xmlns:a16="http://schemas.microsoft.com/office/drawing/2014/main" id="{6EF2275D-734C-E972-4DA7-BBD854F2A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
        <p:nvSpPr>
          <p:cNvPr id="9" name="Content Placeholder 5">
            <a:extLst>
              <a:ext uri="{FF2B5EF4-FFF2-40B4-BE49-F238E27FC236}">
                <a16:creationId xmlns:a16="http://schemas.microsoft.com/office/drawing/2014/main" id="{6E8C8921-56E6-89BA-23BF-F3B5EA4D0632}"/>
              </a:ext>
            </a:extLst>
          </p:cNvPr>
          <p:cNvSpPr>
            <a:spLocks noGrp="1"/>
          </p:cNvSpPr>
          <p:nvPr>
            <p:ph idx="1"/>
          </p:nvPr>
        </p:nvSpPr>
        <p:spPr>
          <a:xfrm>
            <a:off x="831850" y="1253331"/>
            <a:ext cx="7239000" cy="3140869"/>
          </a:xfrm>
        </p:spPr>
        <p:txBody>
          <a:bodyPr/>
          <a:lstStyle/>
          <a:p>
            <a:pPr marL="0" indent="0">
              <a:buNone/>
            </a:pPr>
            <a:r>
              <a:rPr lang="zh-CN" altLang="en-US" dirty="0">
                <a:latin typeface="Microsoft JhengHei" panose="020B0604030504040204" pitchFamily="34" charset="-120"/>
                <a:ea typeface="Microsoft JhengHei" panose="020B0604030504040204" pitchFamily="34" charset="-120"/>
              </a:rPr>
              <a:t>與你的害蟲管理專家溝通將有助於你為你的計劃實施有效的</a:t>
            </a:r>
            <a:r>
              <a:rPr lang="en-US" altLang="zh-CN" dirty="0">
                <a:latin typeface="Microsoft JhengHei" panose="020B0604030504040204" pitchFamily="34" charset="-120"/>
                <a:ea typeface="Microsoft JhengHei" panose="020B0604030504040204" pitchFamily="34" charset="-120"/>
              </a:rPr>
              <a:t>IPM</a:t>
            </a:r>
            <a:r>
              <a:rPr lang="zh-CN" altLang="en-US" dirty="0">
                <a:latin typeface="Microsoft JhengHei" panose="020B0604030504040204" pitchFamily="34" charset="-120"/>
                <a:ea typeface="Microsoft JhengHei" panose="020B0604030504040204" pitchFamily="34" charset="-120"/>
              </a:rPr>
              <a:t>策略</a:t>
            </a:r>
            <a:endParaRPr lang="en-US" altLang="zh-CN" dirty="0">
              <a:latin typeface="Microsoft JhengHei" panose="020B0604030504040204" pitchFamily="34" charset="-120"/>
              <a:ea typeface="Microsoft JhengHei" panose="020B0604030504040204" pitchFamily="34" charset="-120"/>
            </a:endParaRPr>
          </a:p>
          <a:p>
            <a:pPr marL="0" indent="0">
              <a:buNone/>
            </a:pPr>
            <a:endParaRPr lang="en-US" altLang="zh-CN" dirty="0">
              <a:latin typeface="Microsoft JhengHei" panose="020B0604030504040204" pitchFamily="34" charset="-120"/>
              <a:ea typeface="Microsoft JhengHei" panose="020B0604030504040204" pitchFamily="34" charset="-120"/>
            </a:endParaRPr>
          </a:p>
          <a:p>
            <a:pPr marL="0" indent="0">
              <a:buNone/>
            </a:pPr>
            <a:r>
              <a:rPr lang="zh-CN" altLang="en-US" dirty="0">
                <a:latin typeface="Microsoft JhengHei" panose="020B0604030504040204" pitchFamily="34" charset="-120"/>
                <a:ea typeface="Microsoft JhengHei" panose="020B0604030504040204" pitchFamily="34" charset="-120"/>
              </a:rPr>
              <a:t>正確 </a:t>
            </a:r>
            <a:endParaRPr lang="en-US" altLang="zh-CN" dirty="0">
              <a:latin typeface="Microsoft JhengHei" panose="020B0604030504040204" pitchFamily="34" charset="-120"/>
              <a:ea typeface="Microsoft JhengHei" panose="020B0604030504040204" pitchFamily="34" charset="-120"/>
            </a:endParaRPr>
          </a:p>
          <a:p>
            <a:pPr marL="0" indent="0">
              <a:buNone/>
            </a:pPr>
            <a:endParaRPr lang="en-US" altLang="zh-CN" dirty="0">
              <a:latin typeface="Microsoft JhengHei" panose="020B0604030504040204" pitchFamily="34" charset="-120"/>
              <a:ea typeface="Microsoft JhengHei" panose="020B0604030504040204" pitchFamily="34" charset="-120"/>
            </a:endParaRPr>
          </a:p>
          <a:p>
            <a:pPr marL="0" indent="0">
              <a:buNone/>
            </a:pPr>
            <a:r>
              <a:rPr lang="zh-CN" altLang="en-US" dirty="0">
                <a:latin typeface="Microsoft JhengHei" panose="020B0604030504040204" pitchFamily="34" charset="-120"/>
                <a:ea typeface="Microsoft JhengHei" panose="020B0604030504040204" pitchFamily="34" charset="-120"/>
              </a:rPr>
              <a:t>錯</a:t>
            </a:r>
            <a:endParaRPr lang="en-US" dirty="0">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334424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AF3EA-FD40-6E38-8D01-AB7741A7525F}"/>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小測試</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5924FA16-01F7-A968-1ABF-BFFFB957D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
        <p:nvSpPr>
          <p:cNvPr id="10" name="Content Placeholder 5">
            <a:extLst>
              <a:ext uri="{FF2B5EF4-FFF2-40B4-BE49-F238E27FC236}">
                <a16:creationId xmlns:a16="http://schemas.microsoft.com/office/drawing/2014/main" id="{A8A960E9-95B6-BB44-3654-5D446AE74511}"/>
              </a:ext>
            </a:extLst>
          </p:cNvPr>
          <p:cNvSpPr>
            <a:spLocks noGrp="1"/>
          </p:cNvSpPr>
          <p:nvPr>
            <p:ph idx="1"/>
          </p:nvPr>
        </p:nvSpPr>
        <p:spPr>
          <a:xfrm>
            <a:off x="831850" y="1265383"/>
            <a:ext cx="8083550" cy="4351338"/>
          </a:xfrm>
        </p:spPr>
        <p:txBody>
          <a:bodyPr/>
          <a:lstStyle/>
          <a:p>
            <a:pPr marL="0" indent="0">
              <a:buNone/>
            </a:pPr>
            <a:r>
              <a:rPr lang="zh-CN" altLang="en-US" b="1" dirty="0">
                <a:latin typeface="Microsoft JhengHei" panose="020B0604030504040204" pitchFamily="34" charset="-120"/>
                <a:ea typeface="Microsoft JhengHei" panose="020B0604030504040204" pitchFamily="34" charset="-120"/>
              </a:rPr>
              <a:t>與你的害蟲管理專業人員進行溝通是很重要的，</a:t>
            </a:r>
            <a:endParaRPr lang="en-US" altLang="zh-CN" b="1" dirty="0">
              <a:latin typeface="Microsoft JhengHei" panose="020B0604030504040204" pitchFamily="34" charset="-120"/>
              <a:ea typeface="Microsoft JhengHei" panose="020B0604030504040204" pitchFamily="34" charset="-120"/>
            </a:endParaRPr>
          </a:p>
          <a:p>
            <a:pPr marL="0" indent="0">
              <a:buNone/>
            </a:pPr>
            <a:r>
              <a:rPr lang="zh-CN" altLang="en-US" b="1" dirty="0">
                <a:latin typeface="Microsoft JhengHei" panose="020B0604030504040204" pitchFamily="34" charset="-120"/>
                <a:ea typeface="Microsoft JhengHei" panose="020B0604030504040204" pitchFamily="34" charset="-120"/>
              </a:rPr>
              <a:t>因為</a:t>
            </a:r>
            <a:endParaRPr lang="en-US" altLang="zh-CN" b="1" dirty="0">
              <a:latin typeface="Microsoft JhengHei" panose="020B0604030504040204" pitchFamily="34" charset="-120"/>
              <a:ea typeface="Microsoft JhengHei" panose="020B0604030504040204" pitchFamily="34" charset="-120"/>
            </a:endParaRPr>
          </a:p>
          <a:p>
            <a:pPr marL="514350" indent="-514350">
              <a:buAutoNum type="alphaLcPeriod"/>
            </a:pPr>
            <a:r>
              <a:rPr lang="zh-CN" altLang="en-US" dirty="0">
                <a:latin typeface="Microsoft JhengHei" panose="020B0604030504040204" pitchFamily="34" charset="-120"/>
                <a:ea typeface="Microsoft JhengHei" panose="020B0604030504040204" pitchFamily="34" charset="-120"/>
              </a:rPr>
              <a:t>它將幫助你實施有效的</a:t>
            </a:r>
            <a:r>
              <a:rPr lang="en-US" altLang="zh-CN" dirty="0">
                <a:latin typeface="Microsoft JhengHei" panose="020B0604030504040204" pitchFamily="34" charset="-120"/>
                <a:ea typeface="Microsoft JhengHei" panose="020B0604030504040204" pitchFamily="34" charset="-120"/>
              </a:rPr>
              <a:t>IPM</a:t>
            </a:r>
            <a:r>
              <a:rPr lang="zh-CN" altLang="en-US" dirty="0">
                <a:latin typeface="Microsoft JhengHei" panose="020B0604030504040204" pitchFamily="34" charset="-120"/>
                <a:ea typeface="Microsoft JhengHei" panose="020B0604030504040204" pitchFamily="34" charset="-120"/>
              </a:rPr>
              <a:t>策略。</a:t>
            </a:r>
            <a:endParaRPr lang="en-US" altLang="zh-CN" dirty="0">
              <a:latin typeface="Microsoft JhengHei" panose="020B0604030504040204" pitchFamily="34" charset="-120"/>
              <a:ea typeface="Microsoft JhengHei" panose="020B0604030504040204" pitchFamily="34" charset="-120"/>
            </a:endParaRPr>
          </a:p>
          <a:p>
            <a:pPr marL="514350" indent="-514350">
              <a:buAutoNum type="alphaLcPeriod"/>
            </a:pPr>
            <a:r>
              <a:rPr lang="zh-CN" altLang="en-US" dirty="0">
                <a:latin typeface="Microsoft JhengHei" panose="020B0604030504040204" pitchFamily="34" charset="-120"/>
                <a:ea typeface="Microsoft JhengHei" panose="020B0604030504040204" pitchFamily="34" charset="-120"/>
              </a:rPr>
              <a:t>它將幫助你滿足健康學校法的要求。</a:t>
            </a:r>
            <a:endParaRPr lang="en-US" altLang="zh-CN" dirty="0">
              <a:latin typeface="Microsoft JhengHei" panose="020B0604030504040204" pitchFamily="34" charset="-120"/>
              <a:ea typeface="Microsoft JhengHei" panose="020B0604030504040204" pitchFamily="34" charset="-120"/>
            </a:endParaRPr>
          </a:p>
          <a:p>
            <a:pPr marL="514350" indent="-514350">
              <a:buAutoNum type="alphaLcPeriod"/>
            </a:pPr>
            <a:r>
              <a:rPr lang="zh-CN" altLang="en-US" dirty="0">
                <a:latin typeface="Microsoft JhengHei" panose="020B0604030504040204" pitchFamily="34" charset="-120"/>
                <a:ea typeface="Microsoft JhengHei" panose="020B0604030504040204" pitchFamily="34" charset="-120"/>
              </a:rPr>
              <a:t>這將有助於保持你的建築物和場地對兒童和工作人員的安全。</a:t>
            </a:r>
            <a:endParaRPr lang="en-US" altLang="zh-CN" dirty="0">
              <a:latin typeface="Microsoft JhengHei" panose="020B0604030504040204" pitchFamily="34" charset="-120"/>
              <a:ea typeface="Microsoft JhengHei" panose="020B0604030504040204" pitchFamily="34" charset="-120"/>
            </a:endParaRPr>
          </a:p>
          <a:p>
            <a:pPr marL="514350" indent="-514350">
              <a:buAutoNum type="alphaLcPeriod"/>
            </a:pPr>
            <a:r>
              <a:rPr lang="zh-CN" altLang="en-US" dirty="0">
                <a:latin typeface="Microsoft JhengHei" panose="020B0604030504040204" pitchFamily="34" charset="-120"/>
                <a:ea typeface="Microsoft JhengHei" panose="020B0604030504040204" pitchFamily="34" charset="-120"/>
              </a:rPr>
              <a:t>以上都是</a:t>
            </a:r>
            <a:endParaRPr lang="en-US" dirty="0">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3463177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200617F-5E40-4377-8D08-4BB99D711A0D}"/>
              </a:ext>
            </a:extLst>
          </p:cNvPr>
          <p:cNvSpPr/>
          <p:nvPr/>
        </p:nvSpPr>
        <p:spPr>
          <a:xfrm>
            <a:off x="283414" y="3979476"/>
            <a:ext cx="3785755" cy="841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8AF3EA-FD40-6E38-8D01-AB7741A7525F}"/>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小測試</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5924FA16-01F7-A968-1ABF-BFFFB957D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
        <p:nvSpPr>
          <p:cNvPr id="10" name="Content Placeholder 5">
            <a:extLst>
              <a:ext uri="{FF2B5EF4-FFF2-40B4-BE49-F238E27FC236}">
                <a16:creationId xmlns:a16="http://schemas.microsoft.com/office/drawing/2014/main" id="{A8A960E9-95B6-BB44-3654-5D446AE74511}"/>
              </a:ext>
            </a:extLst>
          </p:cNvPr>
          <p:cNvSpPr>
            <a:spLocks noGrp="1"/>
          </p:cNvSpPr>
          <p:nvPr>
            <p:ph idx="1"/>
          </p:nvPr>
        </p:nvSpPr>
        <p:spPr>
          <a:xfrm>
            <a:off x="831850" y="1265383"/>
            <a:ext cx="8083550" cy="4351338"/>
          </a:xfrm>
        </p:spPr>
        <p:txBody>
          <a:bodyPr/>
          <a:lstStyle/>
          <a:p>
            <a:pPr marL="0" indent="0">
              <a:buNone/>
            </a:pPr>
            <a:r>
              <a:rPr lang="zh-CN" altLang="en-US" b="1" dirty="0">
                <a:latin typeface="Microsoft JhengHei" panose="020B0604030504040204" pitchFamily="34" charset="-120"/>
                <a:ea typeface="Microsoft JhengHei" panose="020B0604030504040204" pitchFamily="34" charset="-120"/>
              </a:rPr>
              <a:t>與你的害蟲管理專業人員進行溝通是很重要的，</a:t>
            </a:r>
            <a:endParaRPr lang="en-US" altLang="zh-CN" b="1" dirty="0">
              <a:latin typeface="Microsoft JhengHei" panose="020B0604030504040204" pitchFamily="34" charset="-120"/>
              <a:ea typeface="Microsoft JhengHei" panose="020B0604030504040204" pitchFamily="34" charset="-120"/>
            </a:endParaRPr>
          </a:p>
          <a:p>
            <a:pPr marL="0" indent="0">
              <a:buNone/>
            </a:pPr>
            <a:r>
              <a:rPr lang="zh-CN" altLang="en-US" b="1" dirty="0">
                <a:latin typeface="Microsoft JhengHei" panose="020B0604030504040204" pitchFamily="34" charset="-120"/>
                <a:ea typeface="Microsoft JhengHei" panose="020B0604030504040204" pitchFamily="34" charset="-120"/>
              </a:rPr>
              <a:t>因為</a:t>
            </a:r>
            <a:endParaRPr lang="en-US" altLang="zh-CN" b="1" dirty="0">
              <a:latin typeface="Microsoft JhengHei" panose="020B0604030504040204" pitchFamily="34" charset="-120"/>
              <a:ea typeface="Microsoft JhengHei" panose="020B0604030504040204" pitchFamily="34" charset="-120"/>
            </a:endParaRPr>
          </a:p>
          <a:p>
            <a:pPr marL="514350" indent="-514350">
              <a:buAutoNum type="alphaLcPeriod"/>
            </a:pPr>
            <a:r>
              <a:rPr lang="zh-CN" altLang="en-US" dirty="0">
                <a:latin typeface="Microsoft JhengHei" panose="020B0604030504040204" pitchFamily="34" charset="-120"/>
                <a:ea typeface="Microsoft JhengHei" panose="020B0604030504040204" pitchFamily="34" charset="-120"/>
              </a:rPr>
              <a:t>它將幫助你實施有效的</a:t>
            </a:r>
            <a:r>
              <a:rPr lang="en-US" altLang="zh-CN" dirty="0">
                <a:latin typeface="Microsoft JhengHei" panose="020B0604030504040204" pitchFamily="34" charset="-120"/>
                <a:ea typeface="Microsoft JhengHei" panose="020B0604030504040204" pitchFamily="34" charset="-120"/>
              </a:rPr>
              <a:t>IPM</a:t>
            </a:r>
            <a:r>
              <a:rPr lang="zh-CN" altLang="en-US" dirty="0">
                <a:latin typeface="Microsoft JhengHei" panose="020B0604030504040204" pitchFamily="34" charset="-120"/>
                <a:ea typeface="Microsoft JhengHei" panose="020B0604030504040204" pitchFamily="34" charset="-120"/>
              </a:rPr>
              <a:t>策略。</a:t>
            </a:r>
            <a:endParaRPr lang="en-US" altLang="zh-CN" dirty="0">
              <a:latin typeface="Microsoft JhengHei" panose="020B0604030504040204" pitchFamily="34" charset="-120"/>
              <a:ea typeface="Microsoft JhengHei" panose="020B0604030504040204" pitchFamily="34" charset="-120"/>
            </a:endParaRPr>
          </a:p>
          <a:p>
            <a:pPr marL="514350" indent="-514350">
              <a:buAutoNum type="alphaLcPeriod"/>
            </a:pPr>
            <a:r>
              <a:rPr lang="zh-CN" altLang="en-US" dirty="0">
                <a:latin typeface="Microsoft JhengHei" panose="020B0604030504040204" pitchFamily="34" charset="-120"/>
                <a:ea typeface="Microsoft JhengHei" panose="020B0604030504040204" pitchFamily="34" charset="-120"/>
              </a:rPr>
              <a:t>它將幫助你滿足健康學校法的要求。</a:t>
            </a:r>
            <a:endParaRPr lang="en-US" altLang="zh-CN" dirty="0">
              <a:latin typeface="Microsoft JhengHei" panose="020B0604030504040204" pitchFamily="34" charset="-120"/>
              <a:ea typeface="Microsoft JhengHei" panose="020B0604030504040204" pitchFamily="34" charset="-120"/>
            </a:endParaRPr>
          </a:p>
          <a:p>
            <a:pPr marL="514350" indent="-514350">
              <a:buAutoNum type="alphaLcPeriod"/>
            </a:pPr>
            <a:r>
              <a:rPr lang="zh-CN" altLang="en-US" dirty="0">
                <a:latin typeface="Microsoft JhengHei" panose="020B0604030504040204" pitchFamily="34" charset="-120"/>
                <a:ea typeface="Microsoft JhengHei" panose="020B0604030504040204" pitchFamily="34" charset="-120"/>
              </a:rPr>
              <a:t>這將有助於保持你的建築物和場地對兒童和工作人員的安全。</a:t>
            </a:r>
            <a:endParaRPr lang="en-US" altLang="zh-CN" dirty="0">
              <a:latin typeface="Microsoft JhengHei" panose="020B0604030504040204" pitchFamily="34" charset="-120"/>
              <a:ea typeface="Microsoft JhengHei" panose="020B0604030504040204" pitchFamily="34" charset="-120"/>
            </a:endParaRPr>
          </a:p>
          <a:p>
            <a:pPr marL="514350" indent="-514350">
              <a:buAutoNum type="alphaLcPeriod"/>
            </a:pPr>
            <a:r>
              <a:rPr lang="zh-CN" altLang="en-US" dirty="0">
                <a:latin typeface="Microsoft JhengHei" panose="020B0604030504040204" pitchFamily="34" charset="-120"/>
                <a:ea typeface="Microsoft JhengHei" panose="020B0604030504040204" pitchFamily="34" charset="-120"/>
              </a:rPr>
              <a:t>以上都是</a:t>
            </a:r>
            <a:endParaRPr lang="en-US" dirty="0">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198519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2282313-3AE9-06A3-3572-6DDC402BAF25}"/>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蟲害綜合防治週期</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2" name="Group 1">
            <a:extLst>
              <a:ext uri="{FF2B5EF4-FFF2-40B4-BE49-F238E27FC236}">
                <a16:creationId xmlns:a16="http://schemas.microsoft.com/office/drawing/2014/main" id="{73C25881-16CC-0308-C4CE-B7221C2538FE}"/>
              </a:ext>
            </a:extLst>
          </p:cNvPr>
          <p:cNvGrpSpPr/>
          <p:nvPr/>
        </p:nvGrpSpPr>
        <p:grpSpPr>
          <a:xfrm>
            <a:off x="2553851" y="1219200"/>
            <a:ext cx="7035760" cy="5195304"/>
            <a:chOff x="2553851" y="1219200"/>
            <a:chExt cx="7035760" cy="5195304"/>
          </a:xfrm>
        </p:grpSpPr>
        <p:pic>
          <p:nvPicPr>
            <p:cNvPr id="3" name="Picture 2">
              <a:extLst>
                <a:ext uri="{FF2B5EF4-FFF2-40B4-BE49-F238E27FC236}">
                  <a16:creationId xmlns:a16="http://schemas.microsoft.com/office/drawing/2014/main" id="{1415512F-612C-B389-D44B-BE7F0323F9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505200" y="1219200"/>
              <a:ext cx="5042904" cy="5042904"/>
            </a:xfrm>
            <a:prstGeom prst="rect">
              <a:avLst/>
            </a:prstGeom>
          </p:spPr>
        </p:pic>
        <p:sp>
          <p:nvSpPr>
            <p:cNvPr id="5" name="TextBox 4">
              <a:extLst>
                <a:ext uri="{FF2B5EF4-FFF2-40B4-BE49-F238E27FC236}">
                  <a16:creationId xmlns:a16="http://schemas.microsoft.com/office/drawing/2014/main" id="{140A0F98-F4E1-871E-23BE-EA14521A426F}"/>
                </a:ext>
              </a:extLst>
            </p:cNvPr>
            <p:cNvSpPr txBox="1"/>
            <p:nvPr/>
          </p:nvSpPr>
          <p:spPr>
            <a:xfrm>
              <a:off x="3124200" y="1514939"/>
              <a:ext cx="914400" cy="523220"/>
            </a:xfrm>
            <a:prstGeom prst="rect">
              <a:avLst/>
            </a:prstGeom>
            <a:noFill/>
          </p:spPr>
          <p:txBody>
            <a:bodyPr wrap="square" rtlCol="0">
              <a:spAutoFit/>
            </a:bodyPr>
            <a:lstStyle/>
            <a:p>
              <a:r>
                <a:rPr lang="zh-CN" altLang="en-US" sz="2800" b="1" dirty="0">
                  <a:latin typeface="Microsoft JhengHei" panose="020B0604030504040204" pitchFamily="34" charset="-120"/>
                  <a:ea typeface="Microsoft JhengHei" panose="020B0604030504040204" pitchFamily="34" charset="-120"/>
                </a:rPr>
                <a:t>預防</a:t>
              </a:r>
              <a:endParaRPr lang="en-US" sz="2800" b="1" dirty="0">
                <a:latin typeface="Microsoft JhengHei" panose="020B0604030504040204" pitchFamily="34" charset="-120"/>
                <a:ea typeface="Microsoft JhengHei" panose="020B0604030504040204" pitchFamily="34" charset="-120"/>
              </a:endParaRPr>
            </a:p>
          </p:txBody>
        </p:sp>
        <p:sp>
          <p:nvSpPr>
            <p:cNvPr id="7" name="TextBox 6">
              <a:extLst>
                <a:ext uri="{FF2B5EF4-FFF2-40B4-BE49-F238E27FC236}">
                  <a16:creationId xmlns:a16="http://schemas.microsoft.com/office/drawing/2014/main" id="{78B086AF-C0CA-3E00-99E2-498A4B3EFB3A}"/>
                </a:ext>
              </a:extLst>
            </p:cNvPr>
            <p:cNvSpPr txBox="1"/>
            <p:nvPr/>
          </p:nvSpPr>
          <p:spPr>
            <a:xfrm>
              <a:off x="8029111" y="1523648"/>
              <a:ext cx="902811" cy="523220"/>
            </a:xfrm>
            <a:prstGeom prst="rect">
              <a:avLst/>
            </a:prstGeom>
            <a:noFill/>
          </p:spPr>
          <p:txBody>
            <a:bodyPr wrap="none" rtlCol="0">
              <a:spAutoFit/>
            </a:bodyPr>
            <a:lstStyle/>
            <a:p>
              <a:r>
                <a:rPr lang="zh-CN" altLang="en-US" sz="2800" b="1" dirty="0">
                  <a:latin typeface="Microsoft JhengHei" panose="020B0604030504040204" pitchFamily="34" charset="-120"/>
                  <a:ea typeface="Microsoft JhengHei" panose="020B0604030504040204" pitchFamily="34" charset="-120"/>
                </a:rPr>
                <a:t>檢查</a:t>
              </a:r>
              <a:endParaRPr lang="en-US" sz="2800" b="1" dirty="0">
                <a:latin typeface="Microsoft JhengHei" panose="020B0604030504040204" pitchFamily="34" charset="-120"/>
                <a:ea typeface="Microsoft JhengHei" panose="020B0604030504040204" pitchFamily="34" charset="-120"/>
              </a:endParaRPr>
            </a:p>
          </p:txBody>
        </p:sp>
        <p:sp>
          <p:nvSpPr>
            <p:cNvPr id="8" name="TextBox 7">
              <a:extLst>
                <a:ext uri="{FF2B5EF4-FFF2-40B4-BE49-F238E27FC236}">
                  <a16:creationId xmlns:a16="http://schemas.microsoft.com/office/drawing/2014/main" id="{CBACA32E-4D39-7C02-2523-4DF6D7A93B0B}"/>
                </a:ext>
              </a:extLst>
            </p:cNvPr>
            <p:cNvSpPr txBox="1"/>
            <p:nvPr/>
          </p:nvSpPr>
          <p:spPr>
            <a:xfrm>
              <a:off x="8686800" y="3740652"/>
              <a:ext cx="902811" cy="523220"/>
            </a:xfrm>
            <a:prstGeom prst="rect">
              <a:avLst/>
            </a:prstGeom>
            <a:noFill/>
          </p:spPr>
          <p:txBody>
            <a:bodyPr wrap="none" rtlCol="0">
              <a:spAutoFit/>
            </a:bodyPr>
            <a:lstStyle/>
            <a:p>
              <a:r>
                <a:rPr lang="zh-CN" altLang="en-US" sz="2800" b="1" dirty="0">
                  <a:latin typeface="Microsoft JhengHei" panose="020B0604030504040204" pitchFamily="34" charset="-120"/>
                  <a:ea typeface="Microsoft JhengHei" panose="020B0604030504040204" pitchFamily="34" charset="-120"/>
                </a:rPr>
                <a:t>識別</a:t>
              </a:r>
              <a:endParaRPr lang="en-US" sz="2800" b="1" dirty="0">
                <a:latin typeface="Microsoft JhengHei" panose="020B0604030504040204" pitchFamily="34" charset="-120"/>
                <a:ea typeface="Microsoft JhengHei" panose="020B0604030504040204" pitchFamily="34" charset="-120"/>
              </a:endParaRPr>
            </a:p>
          </p:txBody>
        </p:sp>
        <p:sp>
          <p:nvSpPr>
            <p:cNvPr id="9" name="TextBox 8">
              <a:extLst>
                <a:ext uri="{FF2B5EF4-FFF2-40B4-BE49-F238E27FC236}">
                  <a16:creationId xmlns:a16="http://schemas.microsoft.com/office/drawing/2014/main" id="{7B9A7AA7-A9E4-0EAF-D1CF-7B639D6CF759}"/>
                </a:ext>
              </a:extLst>
            </p:cNvPr>
            <p:cNvSpPr txBox="1"/>
            <p:nvPr/>
          </p:nvSpPr>
          <p:spPr>
            <a:xfrm>
              <a:off x="7306587" y="5891284"/>
              <a:ext cx="902811" cy="523220"/>
            </a:xfrm>
            <a:prstGeom prst="rect">
              <a:avLst/>
            </a:prstGeom>
            <a:noFill/>
          </p:spPr>
          <p:txBody>
            <a:bodyPr wrap="none" rtlCol="0">
              <a:spAutoFit/>
            </a:bodyPr>
            <a:lstStyle/>
            <a:p>
              <a:r>
                <a:rPr lang="zh-CN" altLang="en-US" sz="2800" b="1" dirty="0">
                  <a:latin typeface="Microsoft JhengHei" panose="020B0604030504040204" pitchFamily="34" charset="-120"/>
                  <a:ea typeface="Microsoft JhengHei" panose="020B0604030504040204" pitchFamily="34" charset="-120"/>
                </a:rPr>
                <a:t>監測</a:t>
              </a:r>
              <a:endParaRPr lang="en-US" sz="2800" b="1" dirty="0">
                <a:latin typeface="Microsoft JhengHei" panose="020B0604030504040204" pitchFamily="34" charset="-120"/>
                <a:ea typeface="Microsoft JhengHei" panose="020B0604030504040204" pitchFamily="34" charset="-120"/>
              </a:endParaRPr>
            </a:p>
          </p:txBody>
        </p:sp>
        <p:sp>
          <p:nvSpPr>
            <p:cNvPr id="10" name="TextBox 9">
              <a:extLst>
                <a:ext uri="{FF2B5EF4-FFF2-40B4-BE49-F238E27FC236}">
                  <a16:creationId xmlns:a16="http://schemas.microsoft.com/office/drawing/2014/main" id="{AFF80611-7242-7DE6-373E-EAEDB8F7E35A}"/>
                </a:ext>
              </a:extLst>
            </p:cNvPr>
            <p:cNvSpPr txBox="1"/>
            <p:nvPr/>
          </p:nvSpPr>
          <p:spPr>
            <a:xfrm>
              <a:off x="2553851" y="4296622"/>
              <a:ext cx="902811" cy="523220"/>
            </a:xfrm>
            <a:prstGeom prst="rect">
              <a:avLst/>
            </a:prstGeom>
            <a:noFill/>
          </p:spPr>
          <p:txBody>
            <a:bodyPr wrap="none" rtlCol="0">
              <a:spAutoFit/>
            </a:bodyPr>
            <a:lstStyle/>
            <a:p>
              <a:r>
                <a:rPr lang="zh-CN" altLang="en-US" sz="2800" b="1" dirty="0">
                  <a:latin typeface="Microsoft JhengHei" panose="020B0604030504040204" pitchFamily="34" charset="-120"/>
                  <a:ea typeface="Microsoft JhengHei" panose="020B0604030504040204" pitchFamily="34" charset="-120"/>
                </a:rPr>
                <a:t>管理</a:t>
              </a:r>
              <a:endParaRPr lang="en-US" sz="2800" b="1" dirty="0">
                <a:latin typeface="Microsoft JhengHei" panose="020B0604030504040204" pitchFamily="34" charset="-120"/>
                <a:ea typeface="Microsoft JhengHei" panose="020B0604030504040204" pitchFamily="34" charset="-120"/>
              </a:endParaRPr>
            </a:p>
          </p:txBody>
        </p:sp>
      </p:grpSp>
    </p:spTree>
    <p:custDataLst>
      <p:tags r:id="rId1"/>
    </p:custDataLst>
    <p:extLst>
      <p:ext uri="{BB962C8B-B14F-4D97-AF65-F5344CB8AC3E}">
        <p14:creationId xmlns:p14="http://schemas.microsoft.com/office/powerpoint/2010/main" val="3203921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C8EEC2E-73A3-4D44-A9D8-15F0B0043DDC}"/>
              </a:ext>
            </a:extLst>
          </p:cNvPr>
          <p:cNvSpPr>
            <a:spLocks noGrp="1"/>
          </p:cNvSpPr>
          <p:nvPr>
            <p:ph idx="1"/>
          </p:nvPr>
        </p:nvSpPr>
        <p:spPr>
          <a:xfrm>
            <a:off x="497006" y="1619155"/>
            <a:ext cx="10515600" cy="4351338"/>
          </a:xfrm>
        </p:spPr>
        <p:txBody>
          <a:bodyPr>
            <a:normAutofit/>
          </a:bodyPr>
          <a:lstStyle/>
          <a:p>
            <a:pPr marL="0" indent="0">
              <a:lnSpc>
                <a:spcPct val="100000"/>
              </a:lnSpc>
              <a:spcBef>
                <a:spcPts val="600"/>
              </a:spcBef>
              <a:spcAft>
                <a:spcPts val="600"/>
              </a:spcAft>
              <a:buNone/>
            </a:pPr>
            <a:r>
              <a:rPr lang="zh-CN" altLang="en-US" b="1" dirty="0">
                <a:solidFill>
                  <a:srgbClr val="009999"/>
                </a:solidFill>
                <a:latin typeface="Microsoft JhengHei" panose="020B0604030504040204" pitchFamily="34" charset="-120"/>
                <a:ea typeface="Microsoft JhengHei" panose="020B0604030504040204" pitchFamily="34" charset="-120"/>
              </a:rPr>
              <a:t>情景：</a:t>
            </a:r>
            <a:endParaRPr lang="en-US" altLang="zh-CN" b="1" dirty="0">
              <a:solidFill>
                <a:srgbClr val="009999"/>
              </a:solidFill>
              <a:latin typeface="Microsoft JhengHei" panose="020B0604030504040204" pitchFamily="34" charset="-120"/>
              <a:ea typeface="Microsoft JhengHei" panose="020B0604030504040204" pitchFamily="34" charset="-120"/>
            </a:endParaRPr>
          </a:p>
          <a:p>
            <a:pPr marL="0" indent="0">
              <a:lnSpc>
                <a:spcPct val="100000"/>
              </a:lnSpc>
              <a:spcBef>
                <a:spcPts val="600"/>
              </a:spcBef>
              <a:spcAft>
                <a:spcPts val="600"/>
              </a:spcAft>
              <a:buNone/>
            </a:pPr>
            <a:r>
              <a:rPr lang="zh-CN" altLang="en-US" dirty="0">
                <a:latin typeface="Microsoft JhengHei" panose="020B0604030504040204" pitchFamily="34" charset="-120"/>
                <a:ea typeface="Microsoft JhengHei" panose="020B0604030504040204" pitchFamily="34" charset="-120"/>
              </a:rPr>
              <a:t>孩子們一直在花園裡挖土。他們看到了大量的紅螞蟻，非常興奮！你擔心它們可能是火蟻，因為鄰近的托兒所也有火蟻！你擔心孩子們在外面玩的時候會被咬到。</a:t>
            </a:r>
            <a:endParaRPr lang="en-US" altLang="zh-CN" dirty="0">
              <a:latin typeface="Microsoft JhengHei" panose="020B0604030504040204" pitchFamily="34" charset="-120"/>
              <a:ea typeface="Microsoft JhengHei" panose="020B0604030504040204" pitchFamily="34" charset="-120"/>
            </a:endParaRPr>
          </a:p>
          <a:p>
            <a:pPr marL="0" indent="0">
              <a:lnSpc>
                <a:spcPct val="100000"/>
              </a:lnSpc>
              <a:spcBef>
                <a:spcPts val="600"/>
              </a:spcBef>
              <a:spcAft>
                <a:spcPts val="600"/>
              </a:spcAft>
              <a:buNone/>
            </a:pPr>
            <a:r>
              <a:rPr lang="zh-CN" altLang="en-US" dirty="0">
                <a:latin typeface="Microsoft JhengHei" panose="020B0604030504040204" pitchFamily="34" charset="-120"/>
                <a:ea typeface="Microsoft JhengHei" panose="020B0604030504040204" pitchFamily="34" charset="-120"/>
              </a:rPr>
              <a:t>你以前從來沒有雇用過</a:t>
            </a:r>
            <a:r>
              <a:rPr lang="en-US" altLang="zh-CN" dirty="0">
                <a:latin typeface="Microsoft JhengHei" panose="020B0604030504040204" pitchFamily="34" charset="-120"/>
                <a:ea typeface="Microsoft JhengHei" panose="020B0604030504040204" pitchFamily="34" charset="-120"/>
              </a:rPr>
              <a:t>PMP</a:t>
            </a:r>
            <a:r>
              <a:rPr lang="zh-CN" altLang="en-US" dirty="0">
                <a:latin typeface="Microsoft JhengHei" panose="020B0604030504040204" pitchFamily="34" charset="-120"/>
                <a:ea typeface="Microsoft JhengHei" panose="020B0604030504040204" pitchFamily="34" charset="-120"/>
              </a:rPr>
              <a:t>，但你認為現在是找專業人士的時候了。你從哪裡開始呢？你要問什麼？</a:t>
            </a:r>
            <a:endParaRPr lang="en-US" altLang="zh-CN" dirty="0">
              <a:latin typeface="Microsoft JhengHei" panose="020B0604030504040204" pitchFamily="34" charset="-120"/>
              <a:ea typeface="Microsoft JhengHei" panose="020B0604030504040204" pitchFamily="34" charset="-120"/>
            </a:endParaRPr>
          </a:p>
          <a:p>
            <a:pPr marL="0" indent="0">
              <a:lnSpc>
                <a:spcPct val="100000"/>
              </a:lnSpc>
              <a:spcBef>
                <a:spcPts val="600"/>
              </a:spcBef>
              <a:spcAft>
                <a:spcPts val="600"/>
              </a:spcAft>
              <a:buNone/>
            </a:pPr>
            <a:r>
              <a:rPr lang="zh-CN" altLang="en-US" dirty="0">
                <a:latin typeface="Microsoft JhengHei" panose="020B0604030504040204" pitchFamily="34" charset="-120"/>
                <a:ea typeface="Microsoft JhengHei" panose="020B0604030504040204" pitchFamily="34" charset="-120"/>
              </a:rPr>
              <a:t>要麼分成兩組，要麼要求兩名志願者分別擔任</a:t>
            </a:r>
            <a:r>
              <a:rPr lang="en-US" altLang="zh-CN" dirty="0">
                <a:latin typeface="Microsoft JhengHei" panose="020B0604030504040204" pitchFamily="34" charset="-120"/>
                <a:ea typeface="Microsoft JhengHei" panose="020B0604030504040204" pitchFamily="34" charset="-120"/>
              </a:rPr>
              <a:t>PMP</a:t>
            </a:r>
            <a:r>
              <a:rPr lang="zh-CN" altLang="en-US" dirty="0">
                <a:latin typeface="Microsoft JhengHei" panose="020B0604030504040204" pitchFamily="34" charset="-120"/>
                <a:ea typeface="Microsoft JhengHei" panose="020B0604030504040204" pitchFamily="34" charset="-120"/>
              </a:rPr>
              <a:t>和托兒所主管</a:t>
            </a:r>
            <a:r>
              <a:rPr lang="en-US" altLang="zh-CN" dirty="0">
                <a:latin typeface="Microsoft JhengHei" panose="020B0604030504040204" pitchFamily="34" charset="-120"/>
                <a:ea typeface="Microsoft JhengHei" panose="020B0604030504040204" pitchFamily="34" charset="-120"/>
              </a:rPr>
              <a:t>/IPM</a:t>
            </a:r>
            <a:r>
              <a:rPr lang="zh-CN" altLang="en-US" dirty="0">
                <a:latin typeface="Microsoft JhengHei" panose="020B0604030504040204" pitchFamily="34" charset="-120"/>
                <a:ea typeface="Microsoft JhengHei" panose="020B0604030504040204" pitchFamily="34" charset="-120"/>
              </a:rPr>
              <a:t>協調員的角色。</a:t>
            </a:r>
            <a:endParaRPr lang="en-US" dirty="0">
              <a:latin typeface="Microsoft JhengHei" panose="020B0604030504040204" pitchFamily="34" charset="-120"/>
              <a:ea typeface="Microsoft JhengHei" panose="020B0604030504040204" pitchFamily="34" charset="-120"/>
            </a:endParaRPr>
          </a:p>
        </p:txBody>
      </p:sp>
      <p:sp>
        <p:nvSpPr>
          <p:cNvPr id="2" name="Title 1">
            <a:extLst>
              <a:ext uri="{FF2B5EF4-FFF2-40B4-BE49-F238E27FC236}">
                <a16:creationId xmlns:a16="http://schemas.microsoft.com/office/drawing/2014/main" id="{61742A0B-E49B-CBB4-BED2-82ABF259B794}"/>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角色扮演</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285992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AC553-BE43-4EF4-A2E6-795E3F7AFF89}"/>
              </a:ext>
            </a:extLst>
          </p:cNvPr>
          <p:cNvSpPr>
            <a:spLocks noGrp="1"/>
          </p:cNvSpPr>
          <p:nvPr>
            <p:ph idx="1"/>
          </p:nvPr>
        </p:nvSpPr>
        <p:spPr>
          <a:xfrm>
            <a:off x="838200" y="1358900"/>
            <a:ext cx="8382000" cy="4351338"/>
          </a:xfrm>
        </p:spPr>
        <p:txBody>
          <a:bodyPr/>
          <a:lstStyle/>
          <a:p>
            <a:pPr marL="0" indent="0">
              <a:spcAft>
                <a:spcPts val="1200"/>
              </a:spcAft>
              <a:buNone/>
            </a:pPr>
            <a:r>
              <a:rPr lang="zh-CN" altLang="en-US" dirty="0">
                <a:latin typeface="Microsoft JhengHei" panose="020B0604030504040204" pitchFamily="34" charset="-120"/>
                <a:ea typeface="Microsoft JhengHei" panose="020B0604030504040204" pitchFamily="34" charset="-120"/>
              </a:rPr>
              <a:t>想瞭解更多幫助你的托兒所成功實施</a:t>
            </a:r>
            <a:r>
              <a:rPr lang="en-US" altLang="zh-CN" dirty="0">
                <a:latin typeface="Microsoft JhengHei" panose="020B0604030504040204" pitchFamily="34" charset="-120"/>
                <a:ea typeface="Microsoft JhengHei" panose="020B0604030504040204" pitchFamily="34" charset="-120"/>
              </a:rPr>
              <a:t>IPM</a:t>
            </a:r>
            <a:r>
              <a:rPr lang="zh-CN" altLang="en-US" dirty="0">
                <a:latin typeface="Microsoft JhengHei" panose="020B0604030504040204" pitchFamily="34" charset="-120"/>
                <a:ea typeface="Microsoft JhengHei" panose="020B0604030504040204" pitchFamily="34" charset="-120"/>
              </a:rPr>
              <a:t>策略的技巧：</a:t>
            </a:r>
            <a:endParaRPr lang="en-US" dirty="0">
              <a:latin typeface="Microsoft JhengHei" panose="020B0604030504040204" pitchFamily="34" charset="-120"/>
              <a:ea typeface="Microsoft JhengHei" panose="020B0604030504040204" pitchFamily="34" charset="-120"/>
            </a:endParaRPr>
          </a:p>
          <a:p>
            <a:pPr>
              <a:spcAft>
                <a:spcPts val="1200"/>
              </a:spcAft>
            </a:pPr>
            <a:r>
              <a:rPr lang="en-US" sz="2400" dirty="0"/>
              <a:t>Visit the DPR child care IPM website: </a:t>
            </a:r>
            <a:r>
              <a:rPr lang="en-US" sz="2400" dirty="0">
                <a:hlinkClick r:id="rId3"/>
              </a:rPr>
              <a:t>https://www.cdpr.ca.gov/docs/schoolipm/</a:t>
            </a:r>
            <a:r>
              <a:rPr lang="en-US" sz="2400" dirty="0"/>
              <a:t> </a:t>
            </a:r>
            <a:br>
              <a:rPr lang="en-US" sz="2400" dirty="0"/>
            </a:br>
            <a:r>
              <a:rPr lang="en-US" sz="2400" dirty="0"/>
              <a:t>or email </a:t>
            </a:r>
            <a:r>
              <a:rPr lang="en-US" sz="2400" dirty="0">
                <a:hlinkClick r:id="rId4"/>
              </a:rPr>
              <a:t>ccipmlist@cdpr.ca.gov</a:t>
            </a:r>
            <a:r>
              <a:rPr lang="en-US" sz="2400" dirty="0"/>
              <a:t> </a:t>
            </a:r>
          </a:p>
          <a:p>
            <a:pPr>
              <a:spcAft>
                <a:spcPts val="1200"/>
              </a:spcAft>
            </a:pPr>
            <a:r>
              <a:rPr lang="en-US" sz="2400" dirty="0"/>
              <a:t>Visit the UCSF CCHP website: </a:t>
            </a:r>
            <a:r>
              <a:rPr lang="en-US" sz="2400" dirty="0">
                <a:hlinkClick r:id="rId5"/>
              </a:rPr>
              <a:t>https://cchp.ucsf.edu</a:t>
            </a:r>
            <a:r>
              <a:rPr lang="en-US" sz="2400" dirty="0"/>
              <a:t> </a:t>
            </a:r>
          </a:p>
          <a:p>
            <a:pPr>
              <a:spcAft>
                <a:spcPts val="1200"/>
              </a:spcAft>
            </a:pPr>
            <a:r>
              <a:rPr lang="en-US" sz="2400" dirty="0"/>
              <a:t>Visit UC IPM website: </a:t>
            </a:r>
            <a:r>
              <a:rPr lang="en-US" sz="2400" dirty="0">
                <a:hlinkClick r:id="rId6"/>
              </a:rPr>
              <a:t>http://ipm.ucanr.edu</a:t>
            </a:r>
            <a:r>
              <a:rPr lang="en-US" sz="2400" dirty="0"/>
              <a:t>  </a:t>
            </a:r>
          </a:p>
        </p:txBody>
      </p:sp>
      <p:sp>
        <p:nvSpPr>
          <p:cNvPr id="4" name="Title 1">
            <a:extLst>
              <a:ext uri="{FF2B5EF4-FFF2-40B4-BE49-F238E27FC236}">
                <a16:creationId xmlns:a16="http://schemas.microsoft.com/office/drawing/2014/main" id="{B5FA6210-BBD6-EED8-7EFD-DEC05C287503}"/>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瞭解更多資訊</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8" name="Picture 7" descr="Icon&#10;&#10;Description automatically generated">
            <a:extLst>
              <a:ext uri="{FF2B5EF4-FFF2-40B4-BE49-F238E27FC236}">
                <a16:creationId xmlns:a16="http://schemas.microsoft.com/office/drawing/2014/main" id="{588071EF-8EFB-7922-E68A-CD408076B8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3416" y="622300"/>
            <a:ext cx="1860550" cy="1860550"/>
          </a:xfrm>
          <a:prstGeom prst="rect">
            <a:avLst/>
          </a:prstGeom>
        </p:spPr>
      </p:pic>
    </p:spTree>
    <p:custDataLst>
      <p:tags r:id="rId1"/>
    </p:custDataLst>
    <p:extLst>
      <p:ext uri="{BB962C8B-B14F-4D97-AF65-F5344CB8AC3E}">
        <p14:creationId xmlns:p14="http://schemas.microsoft.com/office/powerpoint/2010/main" val="495221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a:extLst>
              <a:ext uri="{FF2B5EF4-FFF2-40B4-BE49-F238E27FC236}">
                <a16:creationId xmlns:a16="http://schemas.microsoft.com/office/drawing/2014/main" id="{BFA1F20A-61B2-A28E-425E-95083DC04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44600"/>
            <a:ext cx="3622766" cy="4688287"/>
          </a:xfrm>
          <a:prstGeom prst="rect">
            <a:avLst/>
          </a:prstGeom>
          <a:ln>
            <a:solidFill>
              <a:schemeClr val="tx1"/>
            </a:solidFill>
          </a:ln>
        </p:spPr>
      </p:pic>
      <p:pic>
        <p:nvPicPr>
          <p:cNvPr id="11" name="Picture 10">
            <a:extLst>
              <a:ext uri="{FF2B5EF4-FFF2-40B4-BE49-F238E27FC236}">
                <a16:creationId xmlns:a16="http://schemas.microsoft.com/office/drawing/2014/main" id="{82E62F6F-8077-407B-3CB3-FB8B0A476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8582" y="1244600"/>
            <a:ext cx="3622768" cy="4688286"/>
          </a:xfrm>
          <a:prstGeom prst="rect">
            <a:avLst/>
          </a:prstGeom>
          <a:ln>
            <a:solidFill>
              <a:schemeClr val="tx1"/>
            </a:solidFill>
          </a:ln>
        </p:spPr>
      </p:pic>
      <p:sp>
        <p:nvSpPr>
          <p:cNvPr id="3" name="Title 1">
            <a:extLst>
              <a:ext uri="{FF2B5EF4-FFF2-40B4-BE49-F238E27FC236}">
                <a16:creationId xmlns:a16="http://schemas.microsoft.com/office/drawing/2014/main" id="{CBC13DA7-5B02-D99B-D7CD-FDE0A71403AD}"/>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瞭解更多資訊</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6" name="Picture 5" descr="Icon&#10;&#10;Description automatically generated">
            <a:extLst>
              <a:ext uri="{FF2B5EF4-FFF2-40B4-BE49-F238E27FC236}">
                <a16:creationId xmlns:a16="http://schemas.microsoft.com/office/drawing/2014/main" id="{3830B270-6E7A-199A-A1DC-5A6BE8256D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3416" y="622300"/>
            <a:ext cx="1860550" cy="1860550"/>
          </a:xfrm>
          <a:prstGeom prst="rect">
            <a:avLst/>
          </a:prstGeom>
        </p:spPr>
      </p:pic>
    </p:spTree>
    <p:custDataLst>
      <p:tags r:id="rId1"/>
    </p:custDataLst>
    <p:extLst>
      <p:ext uri="{BB962C8B-B14F-4D97-AF65-F5344CB8AC3E}">
        <p14:creationId xmlns:p14="http://schemas.microsoft.com/office/powerpoint/2010/main" val="1757015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D57E1D-B77E-41EC-8F55-AFE58DEA9A73}"/>
              </a:ext>
            </a:extLst>
          </p:cNvPr>
          <p:cNvSpPr>
            <a:spLocks noGrp="1"/>
          </p:cNvSpPr>
          <p:nvPr>
            <p:ph idx="1"/>
          </p:nvPr>
        </p:nvSpPr>
        <p:spPr>
          <a:xfrm>
            <a:off x="838200" y="1578429"/>
            <a:ext cx="4973664" cy="4248934"/>
          </a:xfrm>
        </p:spPr>
        <p:txBody>
          <a:bodyPr>
            <a:noAutofit/>
          </a:bodyPr>
          <a:lstStyle/>
          <a:p>
            <a:pPr>
              <a:lnSpc>
                <a:spcPct val="100000"/>
              </a:lnSpc>
              <a:spcBef>
                <a:spcPts val="600"/>
              </a:spcBef>
              <a:spcAft>
                <a:spcPts val="600"/>
              </a:spcAft>
            </a:pPr>
            <a:r>
              <a:rPr lang="en-US" altLang="zh-CN" dirty="0">
                <a:latin typeface="Microsoft JhengHei" panose="020B0604030504040204" pitchFamily="34" charset="-120"/>
                <a:ea typeface="Microsoft JhengHei" panose="020B0604030504040204" pitchFamily="34" charset="-120"/>
              </a:rPr>
              <a:t>PMP</a:t>
            </a:r>
            <a:r>
              <a:rPr lang="zh-CN" altLang="en-US" dirty="0">
                <a:latin typeface="Microsoft JhengHei" panose="020B0604030504040204" pitchFamily="34" charset="-120"/>
                <a:ea typeface="Microsoft JhengHei" panose="020B0604030504040204" pitchFamily="34" charset="-120"/>
              </a:rPr>
              <a:t>是擁有培訓、技能和施用殺蟲劑許可證的人。</a:t>
            </a:r>
            <a:endParaRPr lang="en-US" altLang="zh-CN"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他們可能為一個小型或大型公司工作，也可能是自雇的。</a:t>
            </a:r>
            <a:endParaRPr lang="en-US" altLang="zh-CN" dirty="0">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有執照的</a:t>
            </a:r>
            <a:r>
              <a:rPr lang="en-US" altLang="zh-CN" dirty="0">
                <a:latin typeface="Microsoft JhengHei" panose="020B0604030504040204" pitchFamily="34" charset="-120"/>
                <a:ea typeface="Microsoft JhengHei" panose="020B0604030504040204" pitchFamily="34" charset="-120"/>
              </a:rPr>
              <a:t>PMP</a:t>
            </a:r>
            <a:r>
              <a:rPr lang="zh-CN" altLang="en-US" dirty="0">
                <a:latin typeface="Microsoft JhengHei" panose="020B0604030504040204" pitchFamily="34" charset="-120"/>
                <a:ea typeface="Microsoft JhengHei" panose="020B0604030504040204" pitchFamily="34" charset="-120"/>
              </a:rPr>
              <a:t>在安全處理殺蟲劑方面有專門的培訓。</a:t>
            </a:r>
            <a:endParaRPr lang="en-US" dirty="0">
              <a:latin typeface="Microsoft JhengHei" panose="020B0604030504040204" pitchFamily="34" charset="-120"/>
              <a:ea typeface="Microsoft JhengHei" panose="020B0604030504040204" pitchFamily="34" charset="-120"/>
            </a:endParaRPr>
          </a:p>
        </p:txBody>
      </p:sp>
      <p:sp>
        <p:nvSpPr>
          <p:cNvPr id="4" name="Title 1">
            <a:extLst>
              <a:ext uri="{FF2B5EF4-FFF2-40B4-BE49-F238E27FC236}">
                <a16:creationId xmlns:a16="http://schemas.microsoft.com/office/drawing/2014/main" id="{359120CC-64A4-439C-BCD7-BDB459E507CB}"/>
              </a:ext>
            </a:extLst>
          </p:cNvPr>
          <p:cNvSpPr txBox="1">
            <a:spLocks/>
          </p:cNvSpPr>
          <p:nvPr/>
        </p:nvSpPr>
        <p:spPr>
          <a:xfrm>
            <a:off x="247972" y="0"/>
            <a:ext cx="11971531"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什麼是害蟲管理專業人員（</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5" name="Picture 4" descr="A picture containing outdoor, person, ground, person&#10;&#10;Description automatically generated">
            <a:extLst>
              <a:ext uri="{FF2B5EF4-FFF2-40B4-BE49-F238E27FC236}">
                <a16:creationId xmlns:a16="http://schemas.microsoft.com/office/drawing/2014/main" id="{45B398A6-6685-E221-1FBF-706AAC76F3A5}"/>
              </a:ext>
            </a:extLst>
          </p:cNvPr>
          <p:cNvPicPr>
            <a:picLocks noChangeAspect="1"/>
          </p:cNvPicPr>
          <p:nvPr/>
        </p:nvPicPr>
        <p:blipFill rotWithShape="1">
          <a:blip r:embed="rId4">
            <a:extLst>
              <a:ext uri="{28A0092B-C50C-407E-A947-70E740481C1C}">
                <a14:useLocalDpi xmlns:a14="http://schemas.microsoft.com/office/drawing/2010/main" val="0"/>
              </a:ext>
            </a:extLst>
          </a:blip>
          <a:srcRect l="10740" t="14250" r="16666" b="6898"/>
          <a:stretch/>
        </p:blipFill>
        <p:spPr>
          <a:xfrm>
            <a:off x="5984024" y="1391888"/>
            <a:ext cx="6207976" cy="4495432"/>
          </a:xfrm>
          <a:prstGeom prst="rect">
            <a:avLst/>
          </a:prstGeom>
        </p:spPr>
      </p:pic>
    </p:spTree>
    <p:custDataLst>
      <p:tags r:id="rId1"/>
    </p:custDataLst>
    <p:extLst>
      <p:ext uri="{BB962C8B-B14F-4D97-AF65-F5344CB8AC3E}">
        <p14:creationId xmlns:p14="http://schemas.microsoft.com/office/powerpoint/2010/main" val="1990156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A27D93-F096-068E-180D-D24B5F53E91E}"/>
              </a:ext>
            </a:extLst>
          </p:cNvPr>
          <p:cNvPicPr>
            <a:picLocks noChangeAspect="1"/>
          </p:cNvPicPr>
          <p:nvPr/>
        </p:nvPicPr>
        <p:blipFill>
          <a:blip r:embed="rId4"/>
          <a:stretch>
            <a:fillRect/>
          </a:stretch>
        </p:blipFill>
        <p:spPr>
          <a:xfrm>
            <a:off x="8229600" y="4191000"/>
            <a:ext cx="2772966" cy="1295400"/>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8AFD2E13-32CC-5BD7-5192-2BDFBF1407C2}"/>
              </a:ext>
            </a:extLst>
          </p:cNvPr>
          <p:cNvPicPr>
            <a:picLocks noChangeAspect="1"/>
          </p:cNvPicPr>
          <p:nvPr/>
        </p:nvPicPr>
        <p:blipFill rotWithShape="1">
          <a:blip r:embed="rId5">
            <a:extLst>
              <a:ext uri="{28A0092B-C50C-407E-A947-70E740481C1C}">
                <a14:useLocalDpi xmlns:a14="http://schemas.microsoft.com/office/drawing/2010/main" val="0"/>
              </a:ext>
            </a:extLst>
          </a:blip>
          <a:srcRect r="82966"/>
          <a:stretch/>
        </p:blipFill>
        <p:spPr>
          <a:xfrm>
            <a:off x="7696200" y="1859756"/>
            <a:ext cx="1658123" cy="1823117"/>
          </a:xfrm>
          <a:prstGeom prst="rect">
            <a:avLst/>
          </a:prstGeom>
        </p:spPr>
      </p:pic>
      <p:pic>
        <p:nvPicPr>
          <p:cNvPr id="8" name="Picture 7">
            <a:extLst>
              <a:ext uri="{FF2B5EF4-FFF2-40B4-BE49-F238E27FC236}">
                <a16:creationId xmlns:a16="http://schemas.microsoft.com/office/drawing/2014/main" id="{FC42792C-EBBF-E1C5-7D66-B727413F97DC}"/>
              </a:ext>
            </a:extLst>
          </p:cNvPr>
          <p:cNvPicPr>
            <a:picLocks noChangeAspect="1"/>
          </p:cNvPicPr>
          <p:nvPr/>
        </p:nvPicPr>
        <p:blipFill>
          <a:blip r:embed="rId6"/>
          <a:stretch>
            <a:fillRect/>
          </a:stretch>
        </p:blipFill>
        <p:spPr>
          <a:xfrm>
            <a:off x="10058400" y="1600200"/>
            <a:ext cx="1625604" cy="2084108"/>
          </a:xfrm>
          <a:prstGeom prst="rect">
            <a:avLst/>
          </a:prstGeom>
        </p:spPr>
      </p:pic>
      <p:sp>
        <p:nvSpPr>
          <p:cNvPr id="14" name="Title 1">
            <a:extLst>
              <a:ext uri="{FF2B5EF4-FFF2-40B4-BE49-F238E27FC236}">
                <a16:creationId xmlns:a16="http://schemas.microsoft.com/office/drawing/2014/main" id="{2A6537A6-AA12-D459-0C50-08D89F08F05B}"/>
              </a:ext>
            </a:extLst>
          </p:cNvPr>
          <p:cNvSpPr txBox="1">
            <a:spLocks/>
          </p:cNvSpPr>
          <p:nvPr/>
        </p:nvSpPr>
        <p:spPr>
          <a:xfrm>
            <a:off x="22654"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什麼是</a:t>
            </a:r>
            <a:r>
              <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p>
        </p:txBody>
      </p:sp>
      <p:sp>
        <p:nvSpPr>
          <p:cNvPr id="9" name="TextBox 8">
            <a:extLst>
              <a:ext uri="{FF2B5EF4-FFF2-40B4-BE49-F238E27FC236}">
                <a16:creationId xmlns:a16="http://schemas.microsoft.com/office/drawing/2014/main" id="{3BFA19AB-EE4A-4D08-9C9F-7A714AF3CDF7}"/>
              </a:ext>
            </a:extLst>
          </p:cNvPr>
          <p:cNvSpPr txBox="1"/>
          <p:nvPr/>
        </p:nvSpPr>
        <p:spPr>
          <a:xfrm>
            <a:off x="507996" y="1630186"/>
            <a:ext cx="6879771" cy="3877985"/>
          </a:xfrm>
          <a:prstGeom prst="rect">
            <a:avLst/>
          </a:prstGeom>
          <a:noFill/>
        </p:spPr>
        <p:txBody>
          <a:bodyPr wrap="square">
            <a:spAutoFit/>
          </a:bodyPr>
          <a:lstStyle/>
          <a:p>
            <a:r>
              <a:rPr lang="zh-HK" altLang="en-US" sz="2800" dirty="0">
                <a:latin typeface="Microsoft JhengHei" panose="020B0604030504040204" pitchFamily="34" charset="-120"/>
                <a:ea typeface="Microsoft JhengHei" panose="020B0604030504040204" pitchFamily="34" charset="-120"/>
              </a:rPr>
              <a:t>協力廠商認證的例子：</a:t>
            </a:r>
            <a:endParaRPr lang="en-US" altLang="zh-HK" sz="2800" dirty="0">
              <a:latin typeface="Microsoft JhengHei" panose="020B0604030504040204" pitchFamily="34" charset="-120"/>
              <a:ea typeface="Microsoft JhengHei" panose="020B0604030504040204" pitchFamily="34" charset="-120"/>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Ecowise</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https://www.ecowisecertified.com/ecowise_find.html</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GreenPro</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https://greenshieldcertified.org/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GreenShield</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9"/>
              </a:rPr>
              <a:t>https://www.qualitypro.org/certified-services/greenpro/</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endParaRPr lang="en-US" altLang="zh-HK" sz="2800" dirty="0">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349192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A891CB-2C00-423C-00C8-DB9538D74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260" y="1523766"/>
            <a:ext cx="5005740" cy="4626244"/>
          </a:xfrm>
          <a:prstGeom prst="rect">
            <a:avLst/>
          </a:prstGeom>
        </p:spPr>
      </p:pic>
      <p:sp>
        <p:nvSpPr>
          <p:cNvPr id="5" name="Content Placeholder 4">
            <a:extLst>
              <a:ext uri="{FF2B5EF4-FFF2-40B4-BE49-F238E27FC236}">
                <a16:creationId xmlns:a16="http://schemas.microsoft.com/office/drawing/2014/main" id="{CD34B16A-16E1-435F-BE18-2EC4270C84CC}"/>
              </a:ext>
            </a:extLst>
          </p:cNvPr>
          <p:cNvSpPr>
            <a:spLocks noGrp="1"/>
          </p:cNvSpPr>
          <p:nvPr>
            <p:ph idx="1"/>
          </p:nvPr>
        </p:nvSpPr>
        <p:spPr>
          <a:xfrm>
            <a:off x="5972894" y="1661219"/>
            <a:ext cx="5433859" cy="4351338"/>
          </a:xfrm>
        </p:spPr>
        <p:txBody>
          <a:bodyPr/>
          <a:lstStyle/>
          <a:p>
            <a:pPr marL="0" indent="0">
              <a:lnSpc>
                <a:spcPts val="2880"/>
              </a:lnSpc>
              <a:buNone/>
            </a:pPr>
            <a:r>
              <a:rPr lang="zh-CN" altLang="en-US" sz="2400" b="1" dirty="0">
                <a:latin typeface="Microsoft JhengHei" panose="020B0604030504040204" pitchFamily="34" charset="-120"/>
                <a:ea typeface="Microsoft JhengHei" panose="020B0604030504040204" pitchFamily="34" charset="-120"/>
              </a:rPr>
              <a:t>在加州，一個</a:t>
            </a:r>
            <a:r>
              <a:rPr lang="en-US" altLang="zh-CN" sz="2400" b="1" dirty="0">
                <a:latin typeface="Microsoft JhengHei" panose="020B0604030504040204" pitchFamily="34" charset="-120"/>
                <a:ea typeface="Microsoft JhengHei" panose="020B0604030504040204" pitchFamily="34" charset="-120"/>
              </a:rPr>
              <a:t>PMP</a:t>
            </a:r>
            <a:r>
              <a:rPr lang="zh-CN" altLang="en-US" sz="2400" b="1" dirty="0">
                <a:latin typeface="Microsoft JhengHei" panose="020B0604030504040204" pitchFamily="34" charset="-120"/>
                <a:ea typeface="Microsoft JhengHei" panose="020B0604030504040204" pitchFamily="34" charset="-120"/>
              </a:rPr>
              <a:t>必須是：</a:t>
            </a:r>
            <a:endParaRPr lang="en-US" altLang="zh-CN" sz="2400" b="1" dirty="0">
              <a:latin typeface="Microsoft JhengHei" panose="020B0604030504040204" pitchFamily="34" charset="-120"/>
              <a:ea typeface="Microsoft JhengHei" panose="020B0604030504040204" pitchFamily="34" charset="-120"/>
            </a:endParaRPr>
          </a:p>
          <a:p>
            <a:pPr>
              <a:lnSpc>
                <a:spcPts val="2880"/>
              </a:lnSpc>
            </a:pPr>
            <a:r>
              <a:rPr lang="zh-CN" altLang="en-US" sz="2400" dirty="0">
                <a:latin typeface="Microsoft JhengHei" panose="020B0604030504040204" pitchFamily="34" charset="-120"/>
                <a:ea typeface="Microsoft JhengHei" panose="020B0604030504040204" pitchFamily="34" charset="-120"/>
              </a:rPr>
              <a:t>在結構性殺蟲劑委員會和殺蟲劑監管部（</a:t>
            </a:r>
            <a:r>
              <a:rPr lang="en-US" altLang="zh-CN" sz="2400" dirty="0">
                <a:latin typeface="Microsoft JhengHei" panose="020B0604030504040204" pitchFamily="34" charset="-120"/>
                <a:ea typeface="Microsoft JhengHei" panose="020B0604030504040204" pitchFamily="34" charset="-120"/>
              </a:rPr>
              <a:t>DPR</a:t>
            </a:r>
            <a:r>
              <a:rPr lang="zh-CN" altLang="en-US" sz="2400" dirty="0">
                <a:latin typeface="Microsoft JhengHei" panose="020B0604030504040204" pitchFamily="34" charset="-120"/>
                <a:ea typeface="Microsoft JhengHei" panose="020B0604030504040204" pitchFamily="34" charset="-120"/>
              </a:rPr>
              <a:t>）獲得許可。</a:t>
            </a:r>
            <a:endParaRPr lang="en-US" altLang="zh-CN" sz="2400" dirty="0">
              <a:latin typeface="Microsoft JhengHei" panose="020B0604030504040204" pitchFamily="34" charset="-120"/>
              <a:ea typeface="Microsoft JhengHei" panose="020B0604030504040204" pitchFamily="34" charset="-120"/>
            </a:endParaRPr>
          </a:p>
          <a:p>
            <a:pPr>
              <a:lnSpc>
                <a:spcPts val="2880"/>
              </a:lnSpc>
            </a:pPr>
            <a:r>
              <a:rPr lang="zh-CN" altLang="en-US" sz="2400" dirty="0">
                <a:latin typeface="Microsoft JhengHei" panose="020B0604030504040204" pitchFamily="34" charset="-120"/>
                <a:ea typeface="Microsoft JhengHei" panose="020B0604030504040204" pitchFamily="34" charset="-120"/>
              </a:rPr>
              <a:t>在</a:t>
            </a:r>
            <a:r>
              <a:rPr lang="zh-CN" altLang="en-US" sz="2400" dirty="0">
                <a:solidFill>
                  <a:srgbClr val="009999"/>
                </a:solidFill>
                <a:latin typeface="Microsoft JhengHei" panose="020B0604030504040204" pitchFamily="34" charset="-120"/>
                <a:ea typeface="Microsoft JhengHei" panose="020B0604030504040204" pitchFamily="34" charset="-120"/>
              </a:rPr>
              <a:t>學校</a:t>
            </a:r>
            <a:r>
              <a:rPr lang="zh-CN" altLang="en-US" sz="2400" dirty="0">
                <a:latin typeface="Microsoft JhengHei" panose="020B0604030504040204" pitchFamily="34" charset="-120"/>
                <a:ea typeface="Microsoft JhengHei" panose="020B0604030504040204" pitchFamily="34" charset="-120"/>
              </a:rPr>
              <a:t>和</a:t>
            </a:r>
            <a:r>
              <a:rPr lang="zh-CN" altLang="en-US" sz="2400" dirty="0">
                <a:solidFill>
                  <a:srgbClr val="009999"/>
                </a:solidFill>
                <a:latin typeface="Microsoft JhengHei" panose="020B0604030504040204" pitchFamily="34" charset="-120"/>
                <a:ea typeface="Microsoft JhengHei" panose="020B0604030504040204" pitchFamily="34" charset="-120"/>
              </a:rPr>
              <a:t>托兒所</a:t>
            </a:r>
            <a:r>
              <a:rPr lang="zh-CN" altLang="en-US" sz="2400" dirty="0">
                <a:latin typeface="Microsoft JhengHei" panose="020B0604030504040204" pitchFamily="34" charset="-120"/>
                <a:ea typeface="Microsoft JhengHei" panose="020B0604030504040204" pitchFamily="34" charset="-120"/>
              </a:rPr>
              <a:t>的</a:t>
            </a:r>
            <a:r>
              <a:rPr lang="en-US" altLang="zh-CN" sz="2400" dirty="0">
                <a:latin typeface="Microsoft JhengHei" panose="020B0604030504040204" pitchFamily="34" charset="-120"/>
                <a:ea typeface="Microsoft JhengHei" panose="020B0604030504040204" pitchFamily="34" charset="-120"/>
              </a:rPr>
              <a:t>IPM</a:t>
            </a:r>
            <a:r>
              <a:rPr lang="zh-CN" altLang="en-US" sz="2400" dirty="0">
                <a:latin typeface="Microsoft JhengHei" panose="020B0604030504040204" pitchFamily="34" charset="-120"/>
                <a:ea typeface="Microsoft JhengHei" panose="020B0604030504040204" pitchFamily="34" charset="-120"/>
              </a:rPr>
              <a:t>方面受過培訓。</a:t>
            </a:r>
            <a:endParaRPr lang="en-US" sz="2400" dirty="0">
              <a:latin typeface="Microsoft JhengHei" panose="020B0604030504040204" pitchFamily="34" charset="-120"/>
              <a:ea typeface="Microsoft JhengHei" panose="020B0604030504040204" pitchFamily="34" charset="-120"/>
            </a:endParaRPr>
          </a:p>
          <a:p>
            <a:pPr marL="502920" lvl="1">
              <a:lnSpc>
                <a:spcPts val="2380"/>
              </a:lnSpc>
              <a:spcBef>
                <a:spcPts val="1200"/>
              </a:spcBef>
            </a:pPr>
            <a:r>
              <a:rPr lang="zh-CN" altLang="en-US" sz="1800" dirty="0">
                <a:latin typeface="Microsoft JhengHei" panose="020B0604030504040204" pitchFamily="34" charset="-120"/>
                <a:ea typeface="Microsoft JhengHei" panose="020B0604030504040204" pitchFamily="34" charset="-120"/>
                <a:cs typeface="Calibri"/>
              </a:rPr>
              <a:t>為</a:t>
            </a:r>
            <a:r>
              <a:rPr lang="en-US" altLang="zh-CN" sz="1800" dirty="0">
                <a:latin typeface="Microsoft JhengHei" panose="020B0604030504040204" pitchFamily="34" charset="-120"/>
                <a:ea typeface="Microsoft JhengHei" panose="020B0604030504040204" pitchFamily="34" charset="-120"/>
                <a:cs typeface="Calibri"/>
              </a:rPr>
              <a:t>PMP</a:t>
            </a:r>
            <a:r>
              <a:rPr lang="zh-CN" altLang="en-US" sz="1800" dirty="0">
                <a:latin typeface="Microsoft JhengHei" panose="020B0604030504040204" pitchFamily="34" charset="-120"/>
                <a:ea typeface="Microsoft JhengHei" panose="020B0604030504040204" pitchFamily="34" charset="-120"/>
                <a:cs typeface="Calibri"/>
              </a:rPr>
              <a:t>提供的免費</a:t>
            </a:r>
            <a:r>
              <a:rPr lang="en-US" altLang="zh-CN" sz="1800" dirty="0">
                <a:latin typeface="Microsoft JhengHei" panose="020B0604030504040204" pitchFamily="34" charset="-120"/>
                <a:ea typeface="Microsoft JhengHei" panose="020B0604030504040204" pitchFamily="34" charset="-120"/>
                <a:cs typeface="Calibri"/>
              </a:rPr>
              <a:t>DPR</a:t>
            </a:r>
            <a:r>
              <a:rPr lang="zh-CN" altLang="en-US" sz="1800" dirty="0">
                <a:latin typeface="Microsoft JhengHei" panose="020B0604030504040204" pitchFamily="34" charset="-120"/>
                <a:ea typeface="Microsoft JhengHei" panose="020B0604030504040204" pitchFamily="34" charset="-120"/>
                <a:cs typeface="Calibri"/>
              </a:rPr>
              <a:t>線上高級課程</a:t>
            </a:r>
            <a:r>
              <a:rPr lang="en-US" sz="1800" dirty="0">
                <a:ea typeface="+mn-lt"/>
                <a:cs typeface="+mn-lt"/>
                <a:hlinkClick r:id="rId5"/>
              </a:rPr>
              <a:t>www.cdpr.ca.gov/schoolipm</a:t>
            </a:r>
            <a:endParaRPr lang="en-US" sz="1800" dirty="0">
              <a:cs typeface="Calibri"/>
            </a:endParaRPr>
          </a:p>
          <a:p>
            <a:pPr marL="502920" lvl="1">
              <a:lnSpc>
                <a:spcPts val="2380"/>
              </a:lnSpc>
              <a:spcBef>
                <a:spcPts val="1200"/>
              </a:spcBef>
            </a:pPr>
            <a:r>
              <a:rPr lang="zh-CN" altLang="en-US" sz="1800" dirty="0">
                <a:latin typeface="Microsoft JhengHei" panose="020B0604030504040204" pitchFamily="34" charset="-120"/>
                <a:ea typeface="Microsoft JhengHei" panose="020B0604030504040204" pitchFamily="34" charset="-120"/>
              </a:rPr>
              <a:t>申请</a:t>
            </a:r>
            <a:r>
              <a:rPr lang="en-US" altLang="zh-CN" sz="1800" dirty="0">
                <a:latin typeface="Microsoft JhengHei" panose="020B0604030504040204" pitchFamily="34" charset="-120"/>
                <a:ea typeface="Microsoft JhengHei" panose="020B0604030504040204" pitchFamily="34" charset="-120"/>
              </a:rPr>
              <a:t>UC IPM</a:t>
            </a:r>
            <a:r>
              <a:rPr lang="zh-CN" altLang="en-US" sz="1800" dirty="0">
                <a:latin typeface="Microsoft JhengHei" panose="020B0604030504040204" pitchFamily="34" charset="-120"/>
                <a:ea typeface="Microsoft JhengHei" panose="020B0604030504040204" pitchFamily="34" charset="-120"/>
              </a:rPr>
              <a:t>免费在线培训 </a:t>
            </a:r>
            <a:r>
              <a:rPr lang="en-US" sz="1800" dirty="0">
                <a:latin typeface="Microsoft JhengHei" panose="020B0604030504040204" pitchFamily="34" charset="-120"/>
                <a:ea typeface="Microsoft JhengHei" panose="020B0604030504040204" pitchFamily="34" charset="-120"/>
              </a:rPr>
              <a:t> </a:t>
            </a:r>
            <a:r>
              <a:rPr lang="en-US" sz="1800" dirty="0">
                <a:hlinkClick r:id="rId6"/>
              </a:rPr>
              <a:t>www.ipm.ucdavis.edu/training/school-and-child-care-ipm.html</a:t>
            </a:r>
            <a:r>
              <a:rPr lang="en-US" sz="1800" dirty="0"/>
              <a:t>  </a:t>
            </a:r>
            <a:endParaRPr lang="en-US" dirty="0">
              <a:cs typeface="Calibri"/>
            </a:endParaRPr>
          </a:p>
          <a:p>
            <a:endParaRPr lang="en-US" dirty="0"/>
          </a:p>
        </p:txBody>
      </p:sp>
      <p:sp>
        <p:nvSpPr>
          <p:cNvPr id="6" name="Title 1">
            <a:extLst>
              <a:ext uri="{FF2B5EF4-FFF2-40B4-BE49-F238E27FC236}">
                <a16:creationId xmlns:a16="http://schemas.microsoft.com/office/drawing/2014/main" id="{7ECB2830-CCB9-905B-AFFA-1E0A5D2F0498}"/>
              </a:ext>
            </a:extLst>
          </p:cNvPr>
          <p:cNvSpPr txBox="1">
            <a:spLocks/>
          </p:cNvSpPr>
          <p:nvPr/>
        </p:nvSpPr>
        <p:spPr>
          <a:xfrm>
            <a:off x="27504"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什麼是</a:t>
            </a:r>
            <a:r>
              <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p>
        </p:txBody>
      </p:sp>
    </p:spTree>
    <p:custDataLst>
      <p:tags r:id="rId1"/>
    </p:custDataLst>
    <p:extLst>
      <p:ext uri="{BB962C8B-B14F-4D97-AF65-F5344CB8AC3E}">
        <p14:creationId xmlns:p14="http://schemas.microsoft.com/office/powerpoint/2010/main" val="2778800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FAC5C99-08A3-05A8-9695-DFDF3011CED4}"/>
              </a:ext>
            </a:extLst>
          </p:cNvPr>
          <p:cNvSpPr txBox="1">
            <a:spLocks/>
          </p:cNvSpPr>
          <p:nvPr/>
        </p:nvSpPr>
        <p:spPr>
          <a:xfrm>
            <a:off x="762000" y="1371600"/>
            <a:ext cx="7543800" cy="44958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1200"/>
              </a:spcAft>
            </a:pPr>
            <a:endParaRPr lang="en-US" dirty="0"/>
          </a:p>
        </p:txBody>
      </p:sp>
      <p:pic>
        <p:nvPicPr>
          <p:cNvPr id="6" name="Picture 2">
            <a:extLst>
              <a:ext uri="{FF2B5EF4-FFF2-40B4-BE49-F238E27FC236}">
                <a16:creationId xmlns:a16="http://schemas.microsoft.com/office/drawing/2014/main" id="{8C8F74F8-DAAB-F0BD-42A5-796781C1850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3034" t="37288" r="26159" b="18576"/>
          <a:stretch/>
        </p:blipFill>
        <p:spPr bwMode="auto">
          <a:xfrm>
            <a:off x="8480121" y="1524000"/>
            <a:ext cx="3031298"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1">
            <a:extLst>
              <a:ext uri="{FF2B5EF4-FFF2-40B4-BE49-F238E27FC236}">
                <a16:creationId xmlns:a16="http://schemas.microsoft.com/office/drawing/2014/main" id="{2FEB0A64-20B6-B598-6D6A-3B98B88046D0}"/>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什麼是</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健康學校法</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8" name="TextBox 7">
            <a:extLst>
              <a:ext uri="{FF2B5EF4-FFF2-40B4-BE49-F238E27FC236}">
                <a16:creationId xmlns:a16="http://schemas.microsoft.com/office/drawing/2014/main" id="{994DB15E-DEC3-48AF-A1F8-1F00CD1C6324}"/>
              </a:ext>
            </a:extLst>
          </p:cNvPr>
          <p:cNvSpPr txBox="1"/>
          <p:nvPr/>
        </p:nvSpPr>
        <p:spPr>
          <a:xfrm>
            <a:off x="587679" y="1524000"/>
            <a:ext cx="6934200" cy="4493538"/>
          </a:xfrm>
          <a:prstGeom prst="rect">
            <a:avLst/>
          </a:prstGeom>
          <a:noFill/>
        </p:spPr>
        <p:txBody>
          <a:bodyPr wrap="square">
            <a:spAutoFit/>
          </a:bodyPr>
          <a:lstStyle/>
          <a:p>
            <a:pPr marL="457200" indent="-457200">
              <a:spcBef>
                <a:spcPts val="600"/>
              </a:spcBef>
              <a:spcAft>
                <a:spcPts val="600"/>
              </a:spcAft>
              <a:buFont typeface="Arial" panose="020B0604020202020204" pitchFamily="34" charset="0"/>
              <a:buChar char="•"/>
            </a:pPr>
            <a:r>
              <a:rPr lang="zh-CN" altLang="en-US" sz="3200" dirty="0">
                <a:solidFill>
                  <a:srgbClr val="009999"/>
                </a:solidFill>
                <a:latin typeface="Microsoft JhengHei" panose="020B0604030504040204" pitchFamily="34" charset="-120"/>
                <a:ea typeface="Microsoft JhengHei" panose="020B0604030504040204" pitchFamily="34" charset="-120"/>
                <a:cs typeface="Arial"/>
              </a:rPr>
              <a:t>知情權法</a:t>
            </a:r>
            <a:r>
              <a:rPr lang="zh-CN" altLang="en-US" sz="3200" dirty="0">
                <a:latin typeface="Microsoft JhengHei" panose="020B0604030504040204" pitchFamily="34" charset="-120"/>
                <a:ea typeface="Microsoft JhengHei" panose="020B0604030504040204" pitchFamily="34" charset="-120"/>
              </a:rPr>
              <a:t>，讓家長和工作人員瞭解公立學校和托兒所的殺蟲劑使用情況。</a:t>
            </a:r>
          </a:p>
          <a:p>
            <a:pPr marL="457200" indent="-457200">
              <a:spcBef>
                <a:spcPts val="600"/>
              </a:spcBef>
              <a:spcAft>
                <a:spcPts val="600"/>
              </a:spcAft>
              <a:buFont typeface="Arial" panose="020B0604020202020204" pitchFamily="34" charset="0"/>
              <a:buChar char="•"/>
            </a:pPr>
            <a:r>
              <a:rPr lang="zh-CN" altLang="en-US" sz="3200" dirty="0">
                <a:solidFill>
                  <a:srgbClr val="009999"/>
                </a:solidFill>
                <a:latin typeface="Microsoft JhengHei" panose="020B0604030504040204" pitchFamily="34" charset="-120"/>
                <a:ea typeface="Microsoft JhengHei" panose="020B0604030504040204" pitchFamily="34" charset="-120"/>
                <a:cs typeface="Arial"/>
              </a:rPr>
              <a:t>保證加州兒童的健康</a:t>
            </a:r>
            <a:r>
              <a:rPr lang="zh-CN" altLang="en-US" sz="3200" dirty="0">
                <a:latin typeface="Microsoft JhengHei" panose="020B0604030504040204" pitchFamily="34" charset="-120"/>
                <a:ea typeface="Microsoft JhengHei" panose="020B0604030504040204" pitchFamily="34" charset="-120"/>
              </a:rPr>
              <a:t>、安全的學習和護理環境。</a:t>
            </a:r>
          </a:p>
          <a:p>
            <a:pPr marL="457200" indent="-457200">
              <a:spcBef>
                <a:spcPts val="600"/>
              </a:spcBef>
              <a:spcAft>
                <a:spcPts val="600"/>
              </a:spcAft>
              <a:buFont typeface="Arial" panose="020B0604020202020204" pitchFamily="34" charset="0"/>
              <a:buChar char="•"/>
            </a:pPr>
            <a:r>
              <a:rPr lang="zh-CN" altLang="en-US" sz="3200" dirty="0">
                <a:latin typeface="Microsoft JhengHei" panose="020B0604030504040204" pitchFamily="34" charset="-120"/>
                <a:ea typeface="Microsoft JhengHei" panose="020B0604030504040204" pitchFamily="34" charset="-120"/>
              </a:rPr>
              <a:t>適用於公立</a:t>
            </a:r>
            <a:r>
              <a:rPr lang="en-US" altLang="zh-CN" sz="3200" dirty="0">
                <a:latin typeface="Microsoft JhengHei" panose="020B0604030504040204" pitchFamily="34" charset="-120"/>
                <a:ea typeface="Microsoft JhengHei" panose="020B0604030504040204" pitchFamily="34" charset="-120"/>
              </a:rPr>
              <a:t>K-12</a:t>
            </a:r>
            <a:r>
              <a:rPr lang="zh-CN" altLang="en-US" sz="3200" dirty="0">
                <a:latin typeface="Microsoft JhengHei" panose="020B0604030504040204" pitchFamily="34" charset="-120"/>
                <a:ea typeface="Microsoft JhengHei" panose="020B0604030504040204" pitchFamily="34" charset="-120"/>
              </a:rPr>
              <a:t>學校以及公立和私立</a:t>
            </a:r>
            <a:r>
              <a:rPr lang="zh-CN" altLang="en-US" sz="3200" dirty="0">
                <a:solidFill>
                  <a:srgbClr val="009999"/>
                </a:solidFill>
                <a:latin typeface="Microsoft JhengHei" panose="020B0604030504040204" pitchFamily="34" charset="-120"/>
                <a:ea typeface="Microsoft JhengHei" panose="020B0604030504040204" pitchFamily="34" charset="-120"/>
                <a:cs typeface="Arial"/>
              </a:rPr>
              <a:t>持牌照的托兒中心</a:t>
            </a:r>
            <a:r>
              <a:rPr lang="zh-CN" altLang="en-US" sz="3200" dirty="0">
                <a:latin typeface="Microsoft JhengHei" panose="020B0604030504040204" pitchFamily="34" charset="-120"/>
                <a:ea typeface="Microsoft JhengHei" panose="020B0604030504040204" pitchFamily="34" charset="-120"/>
              </a:rPr>
              <a:t>。</a:t>
            </a:r>
          </a:p>
          <a:p>
            <a:pPr marL="457200" indent="-457200">
              <a:spcBef>
                <a:spcPts val="600"/>
              </a:spcBef>
              <a:spcAft>
                <a:spcPts val="600"/>
              </a:spcAft>
              <a:buFont typeface="Arial" panose="020B0604020202020204" pitchFamily="34" charset="0"/>
              <a:buChar char="•"/>
            </a:pPr>
            <a:r>
              <a:rPr lang="zh-CN" altLang="en-US" sz="3200" dirty="0">
                <a:latin typeface="Microsoft JhengHei" panose="020B0604030504040204" pitchFamily="34" charset="-120"/>
                <a:ea typeface="Microsoft JhengHei" panose="020B0604030504040204" pitchFamily="34" charset="-120"/>
              </a:rPr>
              <a:t>不適用於</a:t>
            </a:r>
            <a:r>
              <a:rPr lang="zh-CN" altLang="en-US" sz="3200" dirty="0">
                <a:solidFill>
                  <a:srgbClr val="009999"/>
                </a:solidFill>
                <a:latin typeface="Microsoft JhengHei" panose="020B0604030504040204" pitchFamily="34" charset="-120"/>
                <a:ea typeface="Microsoft JhengHei" panose="020B0604030504040204" pitchFamily="34" charset="-120"/>
                <a:cs typeface="Arial"/>
              </a:rPr>
              <a:t>家庭托兒所</a:t>
            </a:r>
            <a:r>
              <a:rPr lang="zh-CN" altLang="en-US" sz="3200" dirty="0">
                <a:latin typeface="Microsoft JhengHei" panose="020B0604030504040204" pitchFamily="34" charset="-120"/>
                <a:ea typeface="Microsoft JhengHei" panose="020B0604030504040204" pitchFamily="34" charset="-120"/>
              </a:rPr>
              <a:t>。</a:t>
            </a:r>
            <a:endParaRPr lang="zh-HK" altLang="en-US" sz="3200" dirty="0">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297869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FAC5C99-08A3-05A8-9695-DFDF3011CED4}"/>
              </a:ext>
            </a:extLst>
          </p:cNvPr>
          <p:cNvSpPr txBox="1">
            <a:spLocks/>
          </p:cNvSpPr>
          <p:nvPr/>
        </p:nvSpPr>
        <p:spPr>
          <a:xfrm>
            <a:off x="680581" y="1752600"/>
            <a:ext cx="7543800" cy="44958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1200"/>
              </a:spcAft>
            </a:pPr>
            <a:endParaRPr lang="en-US" dirty="0"/>
          </a:p>
        </p:txBody>
      </p:sp>
      <p:pic>
        <p:nvPicPr>
          <p:cNvPr id="6" name="Picture 2">
            <a:extLst>
              <a:ext uri="{FF2B5EF4-FFF2-40B4-BE49-F238E27FC236}">
                <a16:creationId xmlns:a16="http://schemas.microsoft.com/office/drawing/2014/main" id="{8C8F74F8-DAAB-F0BD-42A5-796781C1850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3034" t="37288" r="26159" b="18576"/>
          <a:stretch/>
        </p:blipFill>
        <p:spPr bwMode="auto">
          <a:xfrm>
            <a:off x="8480121" y="1524000"/>
            <a:ext cx="3031298"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1">
            <a:extLst>
              <a:ext uri="{FF2B5EF4-FFF2-40B4-BE49-F238E27FC236}">
                <a16:creationId xmlns:a16="http://schemas.microsoft.com/office/drawing/2014/main" id="{2FEB0A64-20B6-B598-6D6A-3B98B88046D0}"/>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健康學校法</a:t>
            </a: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p>
        </p:txBody>
      </p:sp>
      <p:sp>
        <p:nvSpPr>
          <p:cNvPr id="8" name="TextBox 7">
            <a:extLst>
              <a:ext uri="{FF2B5EF4-FFF2-40B4-BE49-F238E27FC236}">
                <a16:creationId xmlns:a16="http://schemas.microsoft.com/office/drawing/2014/main" id="{401E8C09-E8B3-4C42-852F-B6C83A013459}"/>
              </a:ext>
            </a:extLst>
          </p:cNvPr>
          <p:cNvSpPr txBox="1"/>
          <p:nvPr/>
        </p:nvSpPr>
        <p:spPr>
          <a:xfrm>
            <a:off x="424841" y="1524000"/>
            <a:ext cx="7543800" cy="2954655"/>
          </a:xfrm>
          <a:prstGeom prst="rect">
            <a:avLst/>
          </a:prstGeom>
          <a:noFill/>
        </p:spPr>
        <p:txBody>
          <a:bodyPr wrap="square">
            <a:spAutoFit/>
          </a:bodyPr>
          <a:lstStyle/>
          <a:p>
            <a:pPr marL="457200" indent="-457200">
              <a:spcBef>
                <a:spcPts val="600"/>
              </a:spcBef>
              <a:spcAft>
                <a:spcPts val="600"/>
              </a:spcAft>
              <a:buFont typeface="Arial" panose="020B0604020202020204" pitchFamily="34" charset="0"/>
              <a:buChar char="•"/>
            </a:pPr>
            <a:r>
              <a:rPr lang="zh-CN" altLang="en-US" sz="2800" dirty="0">
                <a:solidFill>
                  <a:srgbClr val="009999"/>
                </a:solidFill>
                <a:latin typeface="Microsoft JhengHei" panose="020B0604030504040204" pitchFamily="34" charset="-120"/>
                <a:ea typeface="Microsoft JhengHei" panose="020B0604030504040204" pitchFamily="34" charset="-120"/>
                <a:cs typeface="Arial"/>
              </a:rPr>
              <a:t>加州殺蟲劑監管局（</a:t>
            </a:r>
            <a:r>
              <a:rPr lang="en-US" altLang="zh-CN" sz="2800" dirty="0">
                <a:solidFill>
                  <a:srgbClr val="009999"/>
                </a:solidFill>
                <a:latin typeface="Microsoft JhengHei" panose="020B0604030504040204" pitchFamily="34" charset="-120"/>
                <a:ea typeface="Microsoft JhengHei" panose="020B0604030504040204" pitchFamily="34" charset="-120"/>
                <a:cs typeface="Arial"/>
              </a:rPr>
              <a:t>DPR</a:t>
            </a:r>
            <a:r>
              <a:rPr lang="zh-CN" altLang="en-US" sz="2800" dirty="0">
                <a:solidFill>
                  <a:srgbClr val="009999"/>
                </a:solidFill>
                <a:latin typeface="Microsoft JhengHei" panose="020B0604030504040204" pitchFamily="34" charset="-120"/>
                <a:ea typeface="Microsoft JhengHei" panose="020B0604030504040204" pitchFamily="34" charset="-120"/>
                <a:cs typeface="Arial"/>
              </a:rPr>
              <a:t>）</a:t>
            </a:r>
            <a:r>
              <a:rPr lang="zh-CN" altLang="en-US" sz="2800" dirty="0">
                <a:latin typeface="Microsoft JhengHei" panose="020B0604030504040204" pitchFamily="34" charset="-120"/>
                <a:ea typeface="Microsoft JhengHei" panose="020B0604030504040204" pitchFamily="34" charset="-120"/>
              </a:rPr>
              <a:t>負責幫助實施</a:t>
            </a:r>
            <a:r>
              <a:rPr lang="en-US" altLang="zh-CN" sz="2800" dirty="0">
                <a:latin typeface="Microsoft JhengHei" panose="020B0604030504040204" pitchFamily="34" charset="-120"/>
                <a:ea typeface="Microsoft JhengHei" panose="020B0604030504040204" pitchFamily="34" charset="-120"/>
              </a:rPr>
              <a:t>《</a:t>
            </a:r>
            <a:r>
              <a:rPr lang="zh-CN" altLang="en-US" sz="2800" dirty="0">
                <a:latin typeface="Microsoft JhengHei" panose="020B0604030504040204" pitchFamily="34" charset="-120"/>
                <a:ea typeface="Microsoft JhengHei" panose="020B0604030504040204" pitchFamily="34" charset="-120"/>
              </a:rPr>
              <a:t>健康學校法</a:t>
            </a:r>
            <a:r>
              <a:rPr lang="en-US" altLang="zh-CN" sz="2800" dirty="0">
                <a:latin typeface="Microsoft JhengHei" panose="020B0604030504040204" pitchFamily="34" charset="-120"/>
                <a:ea typeface="Microsoft JhengHei" panose="020B0604030504040204" pitchFamily="34" charset="-120"/>
              </a:rPr>
              <a:t>》</a:t>
            </a:r>
            <a:r>
              <a:rPr lang="zh-CN" altLang="en-US" sz="2800" dirty="0">
                <a:latin typeface="Microsoft JhengHei" panose="020B0604030504040204" pitchFamily="34" charset="-120"/>
                <a:ea typeface="Microsoft JhengHei" panose="020B0604030504040204" pitchFamily="34" charset="-120"/>
              </a:rPr>
              <a:t>。</a:t>
            </a:r>
          </a:p>
          <a:p>
            <a:pPr marL="457200" indent="-457200">
              <a:spcBef>
                <a:spcPts val="600"/>
              </a:spcBef>
              <a:spcAft>
                <a:spcPts val="600"/>
              </a:spcAft>
              <a:buFont typeface="Arial" panose="020B0604020202020204" pitchFamily="34" charset="0"/>
              <a:buChar char="•"/>
            </a:pPr>
            <a:r>
              <a:rPr lang="zh-CN" altLang="en-US" sz="2800" dirty="0">
                <a:latin typeface="Microsoft JhengHei" panose="020B0604030504040204" pitchFamily="34" charset="-120"/>
                <a:ea typeface="Microsoft JhengHei" panose="020B0604030504040204" pitchFamily="34" charset="-120"/>
              </a:rPr>
              <a:t>聯繫</a:t>
            </a:r>
            <a:r>
              <a:rPr lang="en-US" altLang="zh-CN" sz="2800" dirty="0">
                <a:latin typeface="Microsoft JhengHei" panose="020B0604030504040204" pitchFamily="34" charset="-120"/>
                <a:ea typeface="Microsoft JhengHei" panose="020B0604030504040204" pitchFamily="34" charset="-120"/>
              </a:rPr>
              <a:t>DPR’s</a:t>
            </a:r>
            <a:r>
              <a:rPr lang="zh-CN" altLang="en-US" sz="2800" dirty="0">
                <a:solidFill>
                  <a:srgbClr val="009999"/>
                </a:solidFill>
                <a:latin typeface="Microsoft JhengHei" panose="020B0604030504040204" pitchFamily="34" charset="-120"/>
                <a:ea typeface="Microsoft JhengHei" panose="020B0604030504040204" pitchFamily="34" charset="-120"/>
                <a:cs typeface="Arial"/>
              </a:rPr>
              <a:t>的托兒</a:t>
            </a:r>
            <a:r>
              <a:rPr lang="en-US" altLang="zh-CN" sz="2800" dirty="0">
                <a:solidFill>
                  <a:srgbClr val="009999"/>
                </a:solidFill>
                <a:latin typeface="Microsoft JhengHei" panose="020B0604030504040204" pitchFamily="34" charset="-120"/>
                <a:ea typeface="Microsoft JhengHei" panose="020B0604030504040204" pitchFamily="34" charset="-120"/>
                <a:cs typeface="Arial"/>
              </a:rPr>
              <a:t>IPM</a:t>
            </a:r>
            <a:r>
              <a:rPr lang="zh-CN" altLang="en-US" sz="2800" dirty="0">
                <a:latin typeface="Microsoft JhengHei" panose="020B0604030504040204" pitchFamily="34" charset="-120"/>
                <a:ea typeface="Microsoft JhengHei" panose="020B0604030504040204" pitchFamily="34" charset="-120"/>
              </a:rPr>
              <a:t>計劃：</a:t>
            </a:r>
            <a:r>
              <a:rPr lang="zh-CN" altLang="en-US" sz="2800" dirty="0"/>
              <a:t> </a:t>
            </a:r>
          </a:p>
          <a:p>
            <a:pPr marL="800100" lvl="1" indent="-342900">
              <a:spcBef>
                <a:spcPts val="600"/>
              </a:spcBef>
              <a:spcAft>
                <a:spcPts val="600"/>
              </a:spcAft>
              <a:buFont typeface="Arial" panose="020B0604020202020204" pitchFamily="34" charset="0"/>
              <a:buChar char="•"/>
            </a:pPr>
            <a:r>
              <a:rPr lang="en-US" altLang="zh-HK" sz="2400" dirty="0">
                <a:hlinkClick r:id="rId6"/>
              </a:rPr>
              <a:t>https://www.cdpr.ca.gov/docs/schoolipm/</a:t>
            </a:r>
            <a:endParaRPr lang="en-US" altLang="zh-CN" sz="2400" u="sng" dirty="0">
              <a:solidFill>
                <a:schemeClr val="accent3">
                  <a:lumMod val="60000"/>
                  <a:lumOff val="40000"/>
                </a:schemeClr>
              </a:solidFill>
            </a:endParaRPr>
          </a:p>
          <a:p>
            <a:pPr marL="914400" lvl="1" indent="-457200">
              <a:spcBef>
                <a:spcPts val="600"/>
              </a:spcBef>
              <a:spcAft>
                <a:spcPts val="600"/>
              </a:spcAft>
              <a:buFont typeface="Arial" panose="020B0604020202020204" pitchFamily="34" charset="0"/>
              <a:buChar char="•"/>
            </a:pPr>
            <a:r>
              <a:rPr lang="zh-CN" altLang="en-US" sz="2400" dirty="0">
                <a:latin typeface="Microsoft JhengHei" panose="020B0604030504040204" pitchFamily="34" charset="-120"/>
                <a:ea typeface="Microsoft JhengHei" panose="020B0604030504040204" pitchFamily="34" charset="-120"/>
              </a:rPr>
              <a:t>如有問題，請發電子郵件至</a:t>
            </a:r>
            <a:r>
              <a:rPr lang="en-US" altLang="zh-HK" sz="2400" dirty="0">
                <a:latin typeface="Microsoft JhengHei" panose="020B0604030504040204" pitchFamily="34" charset="-120"/>
                <a:ea typeface="Microsoft JhengHei" panose="020B0604030504040204" pitchFamily="34" charset="-120"/>
                <a:hlinkClick r:id="rId7"/>
              </a:rPr>
              <a:t> </a:t>
            </a:r>
            <a:r>
              <a:rPr lang="en-US" altLang="zh-HK" sz="2400" dirty="0">
                <a:hlinkClick r:id="rId7"/>
              </a:rPr>
              <a:t>ccipmlist@cdpr.ca.gov</a:t>
            </a:r>
            <a:r>
              <a:rPr lang="en-US" altLang="zh-HK" sz="2400" dirty="0"/>
              <a:t> </a:t>
            </a:r>
            <a:endParaRPr lang="en-US" altLang="zh-CN" sz="2400" u="sng" dirty="0">
              <a:solidFill>
                <a:schemeClr val="accent3">
                  <a:lumMod val="60000"/>
                  <a:lumOff val="40000"/>
                </a:schemeClr>
              </a:solidFill>
            </a:endParaRPr>
          </a:p>
        </p:txBody>
      </p:sp>
    </p:spTree>
    <p:custDataLst>
      <p:tags r:id="rId1"/>
    </p:custDataLst>
    <p:extLst>
      <p:ext uri="{BB962C8B-B14F-4D97-AF65-F5344CB8AC3E}">
        <p14:creationId xmlns:p14="http://schemas.microsoft.com/office/powerpoint/2010/main" val="22248499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3692</TotalTime>
  <Words>6762</Words>
  <Application>Microsoft Office PowerPoint</Application>
  <PresentationFormat>Widescreen</PresentationFormat>
  <Paragraphs>340</Paragraphs>
  <Slides>42</Slides>
  <Notes>37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42</vt:i4>
      </vt:variant>
    </vt:vector>
  </HeadingPairs>
  <TitlesOfParts>
    <vt:vector size="52" baseType="lpstr">
      <vt:lpstr>Microsoft JhengHei</vt:lpstr>
      <vt:lpstr>Arial</vt:lpstr>
      <vt:lpstr>Calibri</vt:lpstr>
      <vt:lpstr>Calibri Light</vt:lpstr>
      <vt:lpstr>Cambria</vt:lpstr>
      <vt:lpstr>Century Gothic</vt:lpstr>
      <vt:lpstr>Wingdings</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Hiring a Pest Management Professional (PMP)</dc:title>
  <dc:creator>Rose, Bobbie</dc:creator>
  <cp:lastModifiedBy>Liao, Mira</cp:lastModifiedBy>
  <cp:revision>71</cp:revision>
  <dcterms:created xsi:type="dcterms:W3CDTF">2022-11-04T22:16:45Z</dcterms:created>
  <dcterms:modified xsi:type="dcterms:W3CDTF">2023-05-11T00:06:48Z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4D5845CF-C694-47CE-ACAD-791B9C9F1DF3</vt:lpwstr>
  </property>
  <property fmtid="{D5CDD505-2E9C-101B-9397-08002B2CF9AE}" pid="3" name="ArticulatePath">
    <vt:lpwstr>Hiring a PMP_2023jan5</vt:lpwstr>
  </property>
</Properties>
</file>