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1" r:id="rId1"/>
    <p:sldMasterId id="2147483672" r:id="rId2"/>
  </p:sldMasterIdLst>
  <p:notesMasterIdLst>
    <p:notesMasterId r:id="rId6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Lst>
  <p:sldSz cx="9144000" cy="6858000" type="screen4x3"/>
  <p:notesSz cx="7010400" cy="9296400"/>
  <p:embeddedFontLst>
    <p:embeddedFont>
      <p:font typeface="Cambria" panose="02040503050406030204" pitchFamily="18" charset="0"/>
      <p:regular r:id="rId68"/>
      <p:bold r:id="rId69"/>
      <p:italic r:id="rId70"/>
      <p:boldItalic r:id="rId71"/>
    </p:embeddedFont>
    <p:embeddedFont>
      <p:font typeface="Calibri" panose="020F0502020204030204" pitchFamily="34" charset="0"/>
      <p:regular r:id="rId72"/>
      <p:bold r:id="rId73"/>
      <p:italic r:id="rId74"/>
      <p:boldItalic r:id="rId75"/>
    </p:embeddedFont>
    <p:embeddedFont>
      <p:font typeface="Architects Daughter" panose="020B0604020202020204" charset="0"/>
      <p:regular r:id="rId76"/>
    </p:embeddedFont>
    <p:embeddedFont>
      <p:font typeface="Amatic SC" panose="020B0604020202020204" charset="-79"/>
      <p:regular r:id="rId77"/>
      <p:bold r:id="rId78"/>
    </p:embeddedFont>
    <p:embeddedFont>
      <p:font typeface="Lucida Sans" panose="020B0602030504020204" pitchFamily="34" charset="0"/>
      <p:regular r:id="rId79"/>
      <p:bold r:id="rId80"/>
      <p:italic r:id="rId81"/>
      <p:boldItalic r:id="rId82"/>
    </p:embeddedFont>
    <p:embeddedFont>
      <p:font typeface="Roboto" panose="020B0604020202020204" charset="0"/>
      <p:regular r:id="rId83"/>
      <p:bold r:id="rId84"/>
      <p:italic r:id="rId85"/>
      <p:boldItalic r:id="rId86"/>
    </p:embeddedFont>
    <p:embeddedFont>
      <p:font typeface="MS Gothic" panose="020B0609070205080204" pitchFamily="49" charset="-128"/>
      <p:regular r:id="rId8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45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font" Target="fonts/font1.fntdata"/><Relationship Id="rId76" Type="http://schemas.openxmlformats.org/officeDocument/2006/relationships/font" Target="fonts/font9.fntdata"/><Relationship Id="rId84" Type="http://schemas.openxmlformats.org/officeDocument/2006/relationships/font" Target="fonts/font17.fntdata"/><Relationship Id="rId89" Type="http://schemas.openxmlformats.org/officeDocument/2006/relationships/viewProps" Target="viewProps.xml"/><Relationship Id="rId7" Type="http://schemas.openxmlformats.org/officeDocument/2006/relationships/slide" Target="slides/slide5.xml"/><Relationship Id="rId71"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font" Target="fonts/font7.fntdata"/><Relationship Id="rId79" Type="http://schemas.openxmlformats.org/officeDocument/2006/relationships/font" Target="fonts/font12.fntdata"/><Relationship Id="rId87" Type="http://schemas.openxmlformats.org/officeDocument/2006/relationships/font" Target="fonts/font20.fntdata"/><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font" Target="fonts/font15.fntdata"/><Relationship Id="rId90" Type="http://schemas.openxmlformats.org/officeDocument/2006/relationships/theme" Target="theme/theme1.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font" Target="fonts/font5.fntdata"/><Relationship Id="rId80" Type="http://schemas.openxmlformats.org/officeDocument/2006/relationships/font" Target="fonts/font13.fntdata"/><Relationship Id="rId85" Type="http://schemas.openxmlformats.org/officeDocument/2006/relationships/font" Target="fonts/font18.fntdata"/><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notesMaster" Target="notesMasters/notesMaster1.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font" Target="fonts/font3.fntdata"/><Relationship Id="rId75" Type="http://schemas.openxmlformats.org/officeDocument/2006/relationships/font" Target="fonts/font8.fntdata"/><Relationship Id="rId83" Type="http://schemas.openxmlformats.org/officeDocument/2006/relationships/font" Target="fonts/font16.fntdata"/><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font" Target="fonts/font14.fntdata"/><Relationship Id="rId86" Type="http://schemas.openxmlformats.org/officeDocument/2006/relationships/font" Target="fonts/font19.fntdata"/><Relationship Id="rId4" Type="http://schemas.openxmlformats.org/officeDocument/2006/relationships/slide" Target="slides/slide2.xml"/><Relationship Id="rId9"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p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168" name="Google Shape;168;p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Google Shape;235;p1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6" name="Google Shape;236;p1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37" name="Google Shape;237;p1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1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p1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44" name="Google Shape;244;p1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0" name="Google Shape;250;p1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51" name="Google Shape;251;p1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1" name="Google Shape;261;p1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2" name="Google Shape;262;p1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8" name="Google Shape;268;p1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69" name="Google Shape;269;p1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1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6" name="Google Shape;276;p1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77" name="Google Shape;277;p1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1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85" name="Google Shape;285;p1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1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1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2" name="Google Shape;292;p1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1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1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99" name="Google Shape;299;p1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1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7" name="Google Shape;307;p1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Note: it’s a best practice to document your health checks.</a:t>
            </a:r>
            <a:endParaRPr/>
          </a:p>
          <a:p>
            <a:pPr marL="0" lvl="0" indent="0" algn="l" rtl="0">
              <a:spcBef>
                <a:spcPts val="0"/>
              </a:spcBef>
              <a:spcAft>
                <a:spcPts val="0"/>
              </a:spcAft>
              <a:buNone/>
            </a:pPr>
            <a:endParaRPr/>
          </a:p>
        </p:txBody>
      </p:sp>
      <p:sp>
        <p:nvSpPr>
          <p:cNvPr id="308" name="Google Shape;308;p1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7" name="Google Shape;177;p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Things are changing all the time.</a:t>
            </a:r>
            <a:endParaRPr/>
          </a:p>
        </p:txBody>
      </p:sp>
      <p:sp>
        <p:nvSpPr>
          <p:cNvPr id="178" name="Google Shape;178;p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Google Shape;314;p2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5" name="Google Shape;315;p2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Staff and children should take temperatures before arriving to work or beginning care. </a:t>
            </a:r>
            <a:endParaRPr/>
          </a:p>
        </p:txBody>
      </p:sp>
      <p:sp>
        <p:nvSpPr>
          <p:cNvPr id="316" name="Google Shape;316;p2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2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3" name="Google Shape;323;p2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Stricter during COVID-19 pandemic. Requires close communication with families. Isolated children are removed from the group activities but still supervised by an adult. If possible, place a face cloth on ill children over 2 years of age while they wait to be picked up.</a:t>
            </a:r>
            <a:endParaRPr/>
          </a:p>
        </p:txBody>
      </p:sp>
      <p:sp>
        <p:nvSpPr>
          <p:cNvPr id="324" name="Google Shape;324;p2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2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p2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Handwashing is key to decreasing the spread of illness. </a:t>
            </a:r>
            <a:endParaRPr/>
          </a:p>
        </p:txBody>
      </p:sp>
      <p:sp>
        <p:nvSpPr>
          <p:cNvPr id="331" name="Google Shape;331;p2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7"/>
        <p:cNvGrpSpPr/>
        <p:nvPr/>
      </p:nvGrpSpPr>
      <p:grpSpPr>
        <a:xfrm>
          <a:off x="0" y="0"/>
          <a:ext cx="0" cy="0"/>
          <a:chOff x="0" y="0"/>
          <a:chExt cx="0" cy="0"/>
        </a:xfrm>
      </p:grpSpPr>
      <p:sp>
        <p:nvSpPr>
          <p:cNvPr id="338" name="Google Shape;338;p2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9" name="Google Shape;339;p2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40" name="Google Shape;340;p2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p2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7" name="Google Shape;347;p2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Here’s a poster you can put up near sinks and in bathrooms to reinforce proper handwashing technique.這是您可以貼在水槽附近和浴室中的海報，以加強適當的洗手技巧。</a:t>
            </a:r>
            <a:endParaRPr/>
          </a:p>
          <a:p>
            <a:pPr marL="0" lvl="0" indent="0" algn="l" rtl="0">
              <a:spcBef>
                <a:spcPts val="0"/>
              </a:spcBef>
              <a:spcAft>
                <a:spcPts val="0"/>
              </a:spcAft>
              <a:buNone/>
            </a:pPr>
            <a:endParaRPr/>
          </a:p>
        </p:txBody>
      </p:sp>
      <p:sp>
        <p:nvSpPr>
          <p:cNvPr id="348" name="Google Shape;348;p2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2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4" name="Google Shape;354;p2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55" name="Google Shape;355;p2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2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Google Shape;362;p2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63" name="Google Shape;363;p2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0" name="Google Shape;370;p2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371" name="Google Shape;371;p2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6" name="Google Shape;376;p2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Antimicrobial pesticides (sanitizers and disinfectants) kill viruses on surfaces.生物用藥劑（消毒劑; 殺菌劑）可殺死表面的病毒。</a:t>
            </a:r>
            <a:endParaRPr/>
          </a:p>
        </p:txBody>
      </p:sp>
      <p:sp>
        <p:nvSpPr>
          <p:cNvPr id="377" name="Google Shape;377;p2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5" name="Google Shape;385;p2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Recommend the IGM training.推薦IGM培訓。</a:t>
            </a:r>
            <a:endParaRPr/>
          </a:p>
        </p:txBody>
      </p:sp>
      <p:sp>
        <p:nvSpPr>
          <p:cNvPr id="386" name="Google Shape;386;p2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b="1"/>
          </a:p>
          <a:p>
            <a:pPr marL="0" lvl="0" indent="0" algn="l" rtl="0">
              <a:spcBef>
                <a:spcPts val="0"/>
              </a:spcBef>
              <a:spcAft>
                <a:spcPts val="0"/>
              </a:spcAft>
              <a:buNone/>
            </a:pPr>
            <a:endParaRPr/>
          </a:p>
        </p:txBody>
      </p:sp>
      <p:sp>
        <p:nvSpPr>
          <p:cNvPr id="186" name="Google Shape;186;p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3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3" name="Google Shape;393;p3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These terms are often used interchangeably but they do not mean the same thing.  Let’s focus on cleaning and disinfecting.這些術語通常可以互換使用，但它們並不意味著同一件事。 讓我們專注於清潔和消毒。</a:t>
            </a:r>
            <a:endParaRPr/>
          </a:p>
        </p:txBody>
      </p:sp>
      <p:sp>
        <p:nvSpPr>
          <p:cNvPr id="394" name="Google Shape;394;p3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1:notes"/>
          <p:cNvSpPr>
            <a:spLocks noGrp="1" noRot="1" noChangeAspect="1"/>
          </p:cNvSpPr>
          <p:nvPr>
            <p:ph type="sldImg" idx="2"/>
          </p:nvPr>
        </p:nvSpPr>
        <p:spPr>
          <a:xfrm>
            <a:off x="1284288" y="728663"/>
            <a:ext cx="4851400" cy="3638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3" name="Google Shape;403;p3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Washing with soap and rinsing with water will clean these surfaces. </a:t>
            </a:r>
            <a:r>
              <a:rPr lang="en-US" sz="1300"/>
              <a:t>The friction of cleaning removes most dirt.</a:t>
            </a:r>
            <a:endParaRPr/>
          </a:p>
        </p:txBody>
      </p:sp>
      <p:sp>
        <p:nvSpPr>
          <p:cNvPr id="404" name="Google Shape;404;p3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31</a:t>
            </a:fld>
            <a:endParaRPr>
              <a:solidFill>
                <a:srgbClr val="000000"/>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3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Google Shape;412;p3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下一步是選擇安全的清潔產品。許多有強烈的煙霧，或試圖用香水掩蓋氣味，導致空氣質量差。 一些產品可能會在市場上宣稱它們是“綠色”的，但事實並非如此。尋找第三方認證，以了解您使用的產品對人類健康和環境是否更安全。有些產品可以使用，有些需要用水稀釋。 始終遵循標籤說明正確使用，並按照指示使用個人防護設備，例如手套和眼鏡。</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413" name="Google Shape;413;p3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p3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4" name="Google Shape;424;p3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425" name="Google Shape;425;p3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3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1" name="Google Shape;431;p3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適用於無孔表面，例如尿布更換台，檯面，門和櫥櫃把手，馬桶以及用於常規洗手的水槽，包括水龍頭，門把手和洗手盆</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US"/>
              <a:t>這些區域通常是洗手區或高接觸區，這些區很容易收集到許多細菌，例如門把手，浴室水龍頭和飲水器。</a:t>
            </a:r>
            <a:endParaRPr/>
          </a:p>
          <a:p>
            <a:pPr marL="0" lvl="0" indent="0" algn="l" rtl="0">
              <a:spcBef>
                <a:spcPts val="0"/>
              </a:spcBef>
              <a:spcAft>
                <a:spcPts val="0"/>
              </a:spcAft>
              <a:buNone/>
            </a:pPr>
            <a:endParaRPr/>
          </a:p>
        </p:txBody>
      </p:sp>
      <p:sp>
        <p:nvSpPr>
          <p:cNvPr id="432" name="Google Shape;432;p3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34</a:t>
            </a:fld>
            <a:endParaRPr>
              <a:solidFill>
                <a:srgbClr val="000000"/>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7"/>
        <p:cNvGrpSpPr/>
        <p:nvPr/>
      </p:nvGrpSpPr>
      <p:grpSpPr>
        <a:xfrm>
          <a:off x="0" y="0"/>
          <a:ext cx="0" cy="0"/>
          <a:chOff x="0" y="0"/>
          <a:chExt cx="0" cy="0"/>
        </a:xfrm>
      </p:grpSpPr>
      <p:sp>
        <p:nvSpPr>
          <p:cNvPr id="438" name="Google Shape;438;p35:notes"/>
          <p:cNvSpPr>
            <a:spLocks noGrp="1" noRot="1" noChangeAspect="1"/>
          </p:cNvSpPr>
          <p:nvPr>
            <p:ph type="sldImg" idx="2"/>
          </p:nvPr>
        </p:nvSpPr>
        <p:spPr>
          <a:xfrm>
            <a:off x="1284288" y="728663"/>
            <a:ext cx="4851400" cy="36385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9" name="Google Shape;439;p3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抗菌是指該產品可以殺死細菌。</a:t>
            </a:r>
            <a:endParaRPr/>
          </a:p>
          <a:p>
            <a:pPr marL="0" lvl="0" indent="0" algn="l" rtl="0">
              <a:spcBef>
                <a:spcPts val="0"/>
              </a:spcBef>
              <a:spcAft>
                <a:spcPts val="0"/>
              </a:spcAft>
              <a:buNone/>
            </a:pPr>
            <a:r>
              <a:rPr lang="en-US">
                <a:solidFill>
                  <a:srgbClr val="FFFF00"/>
                </a:solidFill>
              </a:rPr>
              <a:t>達到165華氏度的洗碗機也要消毒（餐具，玩具）。 選擇符合NSF國際標準的洗碗機進行消毒。</a:t>
            </a:r>
            <a:endParaRPr>
              <a:solidFill>
                <a:srgbClr val="FFFF00"/>
              </a:solidFill>
            </a:endParaRPr>
          </a:p>
          <a:p>
            <a:pPr marL="0" lvl="0" indent="0" algn="l" rtl="0">
              <a:spcBef>
                <a:spcPts val="0"/>
              </a:spcBef>
              <a:spcAft>
                <a:spcPts val="0"/>
              </a:spcAft>
              <a:buNone/>
            </a:pPr>
            <a:r>
              <a:rPr lang="en-US">
                <a:solidFill>
                  <a:srgbClr val="FFFF00"/>
                </a:solidFill>
              </a:rPr>
              <a:t>設置為熱的洗衣機可以消毒布玩具。</a:t>
            </a:r>
            <a:endParaRPr/>
          </a:p>
          <a:p>
            <a:pPr marL="0" lvl="0" indent="0" algn="l" rtl="0">
              <a:spcBef>
                <a:spcPts val="0"/>
              </a:spcBef>
              <a:spcAft>
                <a:spcPts val="0"/>
              </a:spcAft>
              <a:buNone/>
            </a:pPr>
            <a:endParaRPr/>
          </a:p>
        </p:txBody>
      </p:sp>
      <p:sp>
        <p:nvSpPr>
          <p:cNvPr id="440" name="Google Shape;440;p3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35</a:t>
            </a:fld>
            <a:endParaRPr>
              <a:solidFill>
                <a:srgbClr val="000000"/>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3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8" name="Google Shape;448;p3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檢查認可的表面。 消毒劑對食物接觸表面必須安全</a:t>
            </a:r>
            <a:endParaRPr/>
          </a:p>
          <a:p>
            <a:pPr marL="0" lvl="0" indent="0" algn="l" rtl="0">
              <a:spcBef>
                <a:spcPts val="0"/>
              </a:spcBef>
              <a:spcAft>
                <a:spcPts val="0"/>
              </a:spcAft>
              <a:buClr>
                <a:schemeClr val="dk1"/>
              </a:buClr>
              <a:buSzPts val="1100"/>
              <a:buFont typeface="Arial"/>
              <a:buNone/>
            </a:pPr>
            <a:r>
              <a:rPr lang="en-US"/>
              <a:t>停留時間（產品必須在表面濕潤並與細菌接觸以殺死細菌的時間）</a:t>
            </a:r>
            <a:endParaRPr/>
          </a:p>
          <a:p>
            <a:pPr marL="0" lvl="0" indent="0" algn="l" rtl="0">
              <a:spcBef>
                <a:spcPts val="0"/>
              </a:spcBef>
              <a:spcAft>
                <a:spcPts val="0"/>
              </a:spcAft>
              <a:buNone/>
            </a:pPr>
            <a:endParaRPr sz="3000"/>
          </a:p>
        </p:txBody>
      </p:sp>
      <p:sp>
        <p:nvSpPr>
          <p:cNvPr id="449" name="Google Shape;449;p3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36</a:t>
            </a:fld>
            <a:endParaRPr>
              <a:solidFill>
                <a:srgbClr val="000000"/>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3"/>
        <p:cNvGrpSpPr/>
        <p:nvPr/>
      </p:nvGrpSpPr>
      <p:grpSpPr>
        <a:xfrm>
          <a:off x="0" y="0"/>
          <a:ext cx="0" cy="0"/>
          <a:chOff x="0" y="0"/>
          <a:chExt cx="0" cy="0"/>
        </a:xfrm>
      </p:grpSpPr>
      <p:sp>
        <p:nvSpPr>
          <p:cNvPr id="474" name="Google Shape;474;p3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5" name="Google Shape;475;p3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Clr>
                <a:schemeClr val="dk1"/>
              </a:buClr>
              <a:buSzPts val="1100"/>
              <a:buFont typeface="Arial"/>
              <a:buNone/>
            </a:pPr>
            <a:r>
              <a:rPr lang="en-US"/>
              <a:t>標籤閱讀練習</a:t>
            </a:r>
            <a:endParaRPr/>
          </a:p>
          <a:p>
            <a:pPr marL="0" lvl="0" indent="0" algn="l" rtl="0">
              <a:spcBef>
                <a:spcPts val="0"/>
              </a:spcBef>
              <a:spcAft>
                <a:spcPts val="0"/>
              </a:spcAft>
              <a:buClr>
                <a:schemeClr val="dk1"/>
              </a:buClr>
              <a:buSzPts val="1100"/>
              <a:buFont typeface="Arial"/>
              <a:buNone/>
            </a:pPr>
            <a:r>
              <a:rPr lang="en-US"/>
              <a:t>停留時間？</a:t>
            </a:r>
            <a:endParaRPr/>
          </a:p>
          <a:p>
            <a:pPr marL="0" lvl="0" indent="0" algn="l" rtl="0">
              <a:spcBef>
                <a:spcPts val="0"/>
              </a:spcBef>
              <a:spcAft>
                <a:spcPts val="0"/>
              </a:spcAft>
              <a:buClr>
                <a:schemeClr val="dk1"/>
              </a:buClr>
              <a:buSzPts val="1100"/>
              <a:buFont typeface="Arial"/>
              <a:buNone/>
            </a:pPr>
            <a:r>
              <a:rPr lang="en-US"/>
              <a:t>食物表面？</a:t>
            </a:r>
            <a:endParaRPr/>
          </a:p>
          <a:p>
            <a:pPr marL="0" lvl="0" indent="0" algn="l" rtl="0">
              <a:spcBef>
                <a:spcPts val="0"/>
              </a:spcBef>
              <a:spcAft>
                <a:spcPts val="0"/>
              </a:spcAft>
              <a:buNone/>
            </a:pPr>
            <a:endParaRPr/>
          </a:p>
        </p:txBody>
      </p:sp>
      <p:sp>
        <p:nvSpPr>
          <p:cNvPr id="476" name="Google Shape;476;p3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Google Shape;482;p3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3" name="Google Shape;483;p3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Dwell time?</a:t>
            </a:r>
            <a:endParaRPr/>
          </a:p>
          <a:p>
            <a:pPr marL="0" lvl="0" indent="0" algn="l" rtl="0">
              <a:spcBef>
                <a:spcPts val="0"/>
              </a:spcBef>
              <a:spcAft>
                <a:spcPts val="0"/>
              </a:spcAft>
              <a:buNone/>
            </a:pPr>
            <a:r>
              <a:rPr lang="en-US"/>
              <a:t>Food surfaces?</a:t>
            </a:r>
            <a:endParaRPr/>
          </a:p>
        </p:txBody>
      </p:sp>
      <p:sp>
        <p:nvSpPr>
          <p:cNvPr id="484" name="Google Shape;484;p3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38</a:t>
            </a:fld>
            <a:endParaRPr>
              <a:solidFill>
                <a:srgbClr val="000000"/>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3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1" name="Google Shape;491;p3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EPA’s Design for the Environment is the only program that authorizes sanitizers and disinfectants (antimicrobials) </a:t>
            </a:r>
            <a:endParaRPr/>
          </a:p>
          <a:p>
            <a:pPr marL="0" lvl="0" indent="0" algn="l" rtl="0">
              <a:spcBef>
                <a:spcPts val="0"/>
              </a:spcBef>
              <a:spcAft>
                <a:spcPts val="0"/>
              </a:spcAft>
              <a:buNone/>
            </a:pPr>
            <a:r>
              <a:rPr lang="en-US"/>
              <a:t>It sets standards for ingredients and evaluates anti-microbial products as safer for human health and the environment.</a:t>
            </a:r>
            <a:endParaRPr/>
          </a:p>
          <a:p>
            <a:pPr marL="0" lvl="0" indent="0" algn="l" rtl="0">
              <a:spcBef>
                <a:spcPts val="0"/>
              </a:spcBef>
              <a:spcAft>
                <a:spcPts val="0"/>
              </a:spcAft>
              <a:buNone/>
            </a:pPr>
            <a:r>
              <a:rPr lang="en-US"/>
              <a:t>Remember, safer antimicrobial products will still have an EPA registration number and must be used according to label instructions.  All cleaning, sanitizing, and disinfecting products must be stored out of children's reach. </a:t>
            </a:r>
            <a:endParaRPr/>
          </a:p>
          <a:p>
            <a:pPr marL="0" lvl="0" indent="0" algn="l" rtl="0">
              <a:spcBef>
                <a:spcPts val="0"/>
              </a:spcBef>
              <a:spcAft>
                <a:spcPts val="0"/>
              </a:spcAft>
              <a:buNone/>
            </a:pPr>
            <a:r>
              <a:rPr lang="en-US"/>
              <a:t>EPA的“環境設計”是唯一授權消毒劑和消毒劑（抗菌劑）的計劃</a:t>
            </a:r>
            <a:endParaRPr/>
          </a:p>
          <a:p>
            <a:pPr marL="0" lvl="0" indent="0" algn="l" rtl="0">
              <a:spcBef>
                <a:spcPts val="0"/>
              </a:spcBef>
              <a:spcAft>
                <a:spcPts val="0"/>
              </a:spcAft>
              <a:buNone/>
            </a:pPr>
            <a:r>
              <a:rPr lang="en-US"/>
              <a:t>它設定成分標準並評估抗微生物產品對人類健康和環境的安全性。</a:t>
            </a:r>
            <a:endParaRPr/>
          </a:p>
          <a:p>
            <a:pPr marL="0" lvl="0" indent="0" algn="l" rtl="0">
              <a:spcBef>
                <a:spcPts val="0"/>
              </a:spcBef>
              <a:spcAft>
                <a:spcPts val="0"/>
              </a:spcAft>
              <a:buNone/>
            </a:pPr>
            <a:r>
              <a:rPr lang="en-US"/>
              <a:t>請記住，更安全的抗菌產品仍將具有EPA註冊號，並且必鬚根據標籤說明進行使用。所有清潔，消毒產品必須存放在兒童無法觸及的地方。</a:t>
            </a:r>
            <a:endParaRPr/>
          </a:p>
          <a:p>
            <a:pPr marL="0" lvl="0" indent="0" algn="l" rtl="0">
              <a:spcBef>
                <a:spcPts val="0"/>
              </a:spcBef>
              <a:spcAft>
                <a:spcPts val="0"/>
              </a:spcAft>
              <a:buNone/>
            </a:pPr>
            <a:endParaRPr/>
          </a:p>
        </p:txBody>
      </p:sp>
      <p:sp>
        <p:nvSpPr>
          <p:cNvPr id="492" name="Google Shape;492;p3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39</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Check local orders for COVID-19 related directives.  For example cloth face coverings.</a:t>
            </a:r>
            <a:endParaRPr/>
          </a:p>
        </p:txBody>
      </p:sp>
      <p:sp>
        <p:nvSpPr>
          <p:cNvPr id="193" name="Google Shape;193;p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4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1" name="Google Shape;501;p4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02" name="Google Shape;502;p4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solidFill>
                  <a:srgbClr val="000000"/>
                </a:solidFill>
              </a:rPr>
              <a:t>40</a:t>
            </a:fld>
            <a:endParaRPr>
              <a:solidFill>
                <a:srgbClr val="000000"/>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4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0" name="Google Shape;510;p4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一些產品產生的煙霧可能會觸發甚至引起哮喘。如果您有兒童或员工患有哮喘，最好避免使用含有這些成分的產品。</a:t>
            </a:r>
            <a:endParaRPr/>
          </a:p>
          <a:p>
            <a:pPr marL="0" lvl="0" indent="0" algn="l" rtl="0">
              <a:spcBef>
                <a:spcPts val="0"/>
              </a:spcBef>
              <a:spcAft>
                <a:spcPts val="0"/>
              </a:spcAft>
              <a:buNone/>
            </a:pPr>
            <a:endParaRPr/>
          </a:p>
        </p:txBody>
      </p:sp>
      <p:sp>
        <p:nvSpPr>
          <p:cNvPr id="511" name="Google Shape;511;p4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4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9" name="Google Shape;519;p4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20" name="Google Shape;520;p4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4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43</a:t>
            </a:fld>
            <a:endParaRPr sz="1300">
              <a:solidFill>
                <a:schemeClr val="dk1"/>
              </a:solidFill>
              <a:latin typeface="Calibri"/>
              <a:ea typeface="Calibri"/>
              <a:cs typeface="Calibri"/>
              <a:sym typeface="Calibri"/>
            </a:endParaRPr>
          </a:p>
        </p:txBody>
      </p:sp>
      <p:sp>
        <p:nvSpPr>
          <p:cNvPr id="527" name="Google Shape;527;p4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8" name="Google Shape;528;p4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sz="1300"/>
              <a:t>Apply the sanitizer or disinfectant </a:t>
            </a:r>
            <a:r>
              <a:rPr lang="en-US" sz="1300" b="1"/>
              <a:t>safely</a:t>
            </a:r>
            <a:r>
              <a:rPr lang="en-US" sz="1300"/>
              <a:t> (no matter what product you use)</a:t>
            </a:r>
            <a:endParaRPr sz="1300"/>
          </a:p>
          <a:p>
            <a:pPr marL="0" lvl="0" indent="0" algn="l" rtl="0">
              <a:spcBef>
                <a:spcPts val="0"/>
              </a:spcBef>
              <a:spcAft>
                <a:spcPts val="0"/>
              </a:spcAft>
              <a:buNone/>
            </a:pPr>
            <a:r>
              <a:rPr lang="en-US" sz="1300"/>
              <a:t>安全地使用消毒或殺菌劑（無論使用哪種產品）</a:t>
            </a:r>
            <a:endParaRPr sz="1300"/>
          </a:p>
        </p:txBody>
      </p:sp>
      <p:sp>
        <p:nvSpPr>
          <p:cNvPr id="529" name="Google Shape;529;p43: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spcBef>
                <a:spcPts val="0"/>
              </a:spcBef>
              <a:spcAft>
                <a:spcPts val="0"/>
              </a:spcAft>
              <a:buNone/>
            </a:pPr>
            <a:r>
              <a:rPr lang="en-US" sz="1300">
                <a:solidFill>
                  <a:schemeClr val="dk1"/>
                </a:solidFill>
                <a:latin typeface="Cambria"/>
                <a:ea typeface="Cambria"/>
                <a:cs typeface="Cambria"/>
                <a:sym typeface="Cambria"/>
              </a:rPr>
              <a:t>San Francisco Asthma Task Force, July 2013</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8"/>
        <p:cNvGrpSpPr/>
        <p:nvPr/>
      </p:nvGrpSpPr>
      <p:grpSpPr>
        <a:xfrm>
          <a:off x="0" y="0"/>
          <a:ext cx="0" cy="0"/>
          <a:chOff x="0" y="0"/>
          <a:chExt cx="0" cy="0"/>
        </a:xfrm>
      </p:grpSpPr>
      <p:sp>
        <p:nvSpPr>
          <p:cNvPr id="539" name="Google Shape;539;p4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0" name="Google Shape;540;p4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41" name="Google Shape;541;p4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44</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Google Shape;545;p4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45</a:t>
            </a:fld>
            <a:endParaRPr sz="1300">
              <a:solidFill>
                <a:schemeClr val="dk1"/>
              </a:solidFill>
              <a:latin typeface="Calibri"/>
              <a:ea typeface="Calibri"/>
              <a:cs typeface="Calibri"/>
              <a:sym typeface="Calibri"/>
            </a:endParaRPr>
          </a:p>
        </p:txBody>
      </p:sp>
      <p:sp>
        <p:nvSpPr>
          <p:cNvPr id="546" name="Google Shape;546;p4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47" name="Google Shape;547;p4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Cambria"/>
                <a:ea typeface="Cambria"/>
                <a:cs typeface="Cambria"/>
                <a:sym typeface="Cambria"/>
              </a:rPr>
              <a:t>Label spray bottles with surfaces to use on (date mixed if applicable)</a:t>
            </a:r>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a:t>sanitize and disinfect when children are NOT in the area (provide a safe distance); </a:t>
            </a:r>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US">
                <a:latin typeface="Cambria"/>
                <a:ea typeface="Cambria"/>
                <a:cs typeface="Cambria"/>
                <a:sym typeface="Cambria"/>
              </a:rPr>
              <a:t>Never mix vinegar with bleach or ammonia with bleach</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US" sz="1300"/>
              <a:t>Avoid spraying sanitizers and disinfectants on surfaces close to the face (such as windows, mirrors, and partitions) </a:t>
            </a:r>
            <a:endParaRPr/>
          </a:p>
          <a:p>
            <a:pPr marL="0" lvl="0" indent="0" algn="l" rtl="0">
              <a:spcBef>
                <a:spcPts val="0"/>
              </a:spcBef>
              <a:spcAft>
                <a:spcPts val="0"/>
              </a:spcAft>
              <a:buNone/>
            </a:pPr>
            <a:endParaRPr>
              <a:latin typeface="Cambria"/>
              <a:ea typeface="Cambria"/>
              <a:cs typeface="Cambria"/>
              <a:sym typeface="Cambria"/>
            </a:endParaRPr>
          </a:p>
        </p:txBody>
      </p:sp>
      <p:sp>
        <p:nvSpPr>
          <p:cNvPr id="548" name="Google Shape;548;p45: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spcBef>
                <a:spcPts val="0"/>
              </a:spcBef>
              <a:spcAft>
                <a:spcPts val="0"/>
              </a:spcAft>
              <a:buNone/>
            </a:pPr>
            <a:r>
              <a:rPr lang="en-US" sz="1300">
                <a:solidFill>
                  <a:schemeClr val="dk1"/>
                </a:solidFill>
                <a:latin typeface="Cambria"/>
                <a:ea typeface="Cambria"/>
                <a:cs typeface="Cambria"/>
                <a:sym typeface="Cambria"/>
              </a:rPr>
              <a:t>San Francisco Asthma Task Force, July 2013</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4"/>
        <p:cNvGrpSpPr/>
        <p:nvPr/>
      </p:nvGrpSpPr>
      <p:grpSpPr>
        <a:xfrm>
          <a:off x="0" y="0"/>
          <a:ext cx="0" cy="0"/>
          <a:chOff x="0" y="0"/>
          <a:chExt cx="0" cy="0"/>
        </a:xfrm>
      </p:grpSpPr>
      <p:sp>
        <p:nvSpPr>
          <p:cNvPr id="565" name="Google Shape;565;p4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300">
                <a:solidFill>
                  <a:schemeClr val="dk1"/>
                </a:solidFill>
                <a:latin typeface="Calibri"/>
                <a:ea typeface="Calibri"/>
                <a:cs typeface="Calibri"/>
                <a:sym typeface="Calibri"/>
              </a:rPr>
              <a:t>46</a:t>
            </a:fld>
            <a:endParaRPr sz="1300">
              <a:solidFill>
                <a:schemeClr val="dk1"/>
              </a:solidFill>
              <a:latin typeface="Calibri"/>
              <a:ea typeface="Calibri"/>
              <a:cs typeface="Calibri"/>
              <a:sym typeface="Calibri"/>
            </a:endParaRPr>
          </a:p>
        </p:txBody>
      </p:sp>
      <p:sp>
        <p:nvSpPr>
          <p:cNvPr id="566" name="Google Shape;566;p4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67" name="Google Shape;567;p4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latin typeface="Cambria"/>
                <a:ea typeface="Cambria"/>
                <a:cs typeface="Cambria"/>
                <a:sym typeface="Cambria"/>
              </a:rPr>
              <a:t>Label spray bottles with surfaces to use on (date mixed if applicable)</a:t>
            </a:r>
            <a:endParaRPr/>
          </a:p>
          <a:p>
            <a:pPr marL="0" lvl="0" indent="0" algn="l" rtl="0">
              <a:spcBef>
                <a:spcPts val="0"/>
              </a:spcBef>
              <a:spcAft>
                <a:spcPts val="0"/>
              </a:spcAft>
              <a:buNone/>
            </a:pPr>
            <a:endParaRPr sz="1300"/>
          </a:p>
          <a:p>
            <a:pPr marL="0" lvl="0" indent="0" algn="l" rtl="0">
              <a:spcBef>
                <a:spcPts val="0"/>
              </a:spcBef>
              <a:spcAft>
                <a:spcPts val="0"/>
              </a:spcAft>
              <a:buNone/>
            </a:pPr>
            <a:r>
              <a:rPr lang="en-US" sz="1300"/>
              <a:t>sanitize and disinfect when children are NOT in the area (provide a safe distance); </a:t>
            </a:r>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US">
                <a:latin typeface="Cambria"/>
                <a:ea typeface="Cambria"/>
                <a:cs typeface="Cambria"/>
                <a:sym typeface="Cambria"/>
              </a:rPr>
              <a:t>Never mix vinegar with bleach or ammonia with bleach</a:t>
            </a:r>
            <a:endParaRPr>
              <a:latin typeface="Cambria"/>
              <a:ea typeface="Cambria"/>
              <a:cs typeface="Cambria"/>
              <a:sym typeface="Cambria"/>
            </a:endParaRPr>
          </a:p>
          <a:p>
            <a:pPr marL="0" lvl="0" indent="0" algn="l" rtl="0">
              <a:spcBef>
                <a:spcPts val="0"/>
              </a:spcBef>
              <a:spcAft>
                <a:spcPts val="0"/>
              </a:spcAft>
              <a:buNone/>
            </a:pPr>
            <a:endParaRPr>
              <a:latin typeface="Cambria"/>
              <a:ea typeface="Cambria"/>
              <a:cs typeface="Cambria"/>
              <a:sym typeface="Cambria"/>
            </a:endParaRPr>
          </a:p>
          <a:p>
            <a:pPr marL="0" lvl="0" indent="0" algn="l" rtl="0">
              <a:spcBef>
                <a:spcPts val="0"/>
              </a:spcBef>
              <a:spcAft>
                <a:spcPts val="0"/>
              </a:spcAft>
              <a:buNone/>
            </a:pPr>
            <a:r>
              <a:rPr lang="en-US" sz="1300"/>
              <a:t>Avoid spraying sanitizers and disinfectants on surfaces close to the face (such as windows, mirrors, and partitions) </a:t>
            </a:r>
            <a:endParaRPr/>
          </a:p>
          <a:p>
            <a:pPr marL="0" lvl="0" indent="0" algn="l" rtl="0">
              <a:spcBef>
                <a:spcPts val="0"/>
              </a:spcBef>
              <a:spcAft>
                <a:spcPts val="0"/>
              </a:spcAft>
              <a:buNone/>
            </a:pPr>
            <a:endParaRPr>
              <a:latin typeface="Cambria"/>
              <a:ea typeface="Cambria"/>
              <a:cs typeface="Cambria"/>
              <a:sym typeface="Cambria"/>
            </a:endParaRPr>
          </a:p>
        </p:txBody>
      </p:sp>
      <p:sp>
        <p:nvSpPr>
          <p:cNvPr id="568" name="Google Shape;568;p46:notes"/>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p>
            <a:pPr marL="0" marR="0" lvl="0" indent="0" algn="l" rtl="0">
              <a:spcBef>
                <a:spcPts val="0"/>
              </a:spcBef>
              <a:spcAft>
                <a:spcPts val="0"/>
              </a:spcAft>
              <a:buNone/>
            </a:pPr>
            <a:r>
              <a:rPr lang="en-US" sz="1300">
                <a:solidFill>
                  <a:schemeClr val="dk1"/>
                </a:solidFill>
                <a:latin typeface="Cambria"/>
                <a:ea typeface="Cambria"/>
                <a:cs typeface="Cambria"/>
                <a:sym typeface="Cambria"/>
              </a:rPr>
              <a:t>San Francisco Asthma Task Force, July 2013</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p4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6" name="Google Shape;576;p4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Bleach is widely used in child care settings to sanitize and disinfect surfaces.</a:t>
            </a:r>
            <a:endParaRPr/>
          </a:p>
        </p:txBody>
      </p:sp>
      <p:sp>
        <p:nvSpPr>
          <p:cNvPr id="577" name="Google Shape;577;p4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47</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Google Shape;583;p4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4" name="Google Shape;584;p4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There are new concentrations of bleach and the user MUST read the label to identify the concentration and how to dilute it;</a:t>
            </a:r>
            <a:endParaRPr/>
          </a:p>
        </p:txBody>
      </p:sp>
      <p:sp>
        <p:nvSpPr>
          <p:cNvPr id="585" name="Google Shape;585;p4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48</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4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2" name="Google Shape;592;p4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593" name="Google Shape;593;p4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49</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9" name="Google Shape;199;p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Use posters, social media, group texts, and/or newsletters.</a:t>
            </a:r>
            <a:endParaRPr/>
          </a:p>
          <a:p>
            <a:pPr marL="0" lvl="0" indent="0" algn="l" rtl="0">
              <a:spcBef>
                <a:spcPts val="0"/>
              </a:spcBef>
              <a:spcAft>
                <a:spcPts val="0"/>
              </a:spcAft>
              <a:buNone/>
            </a:pPr>
            <a:endParaRPr/>
          </a:p>
        </p:txBody>
      </p:sp>
      <p:sp>
        <p:nvSpPr>
          <p:cNvPr id="200" name="Google Shape;200;p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p5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0" name="Google Shape;600;p5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01" name="Google Shape;601;p5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7"/>
        <p:cNvGrpSpPr/>
        <p:nvPr/>
      </p:nvGrpSpPr>
      <p:grpSpPr>
        <a:xfrm>
          <a:off x="0" y="0"/>
          <a:ext cx="0" cy="0"/>
          <a:chOff x="0" y="0"/>
          <a:chExt cx="0" cy="0"/>
        </a:xfrm>
      </p:grpSpPr>
      <p:sp>
        <p:nvSpPr>
          <p:cNvPr id="608" name="Google Shape;608;p5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09" name="Google Shape;609;p5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0" name="Google Shape;610;p5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51</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p5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6" name="Google Shape;616;p5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17" name="Google Shape;617;p5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52</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1"/>
        <p:cNvGrpSpPr/>
        <p:nvPr/>
      </p:nvGrpSpPr>
      <p:grpSpPr>
        <a:xfrm>
          <a:off x="0" y="0"/>
          <a:ext cx="0" cy="0"/>
          <a:chOff x="0" y="0"/>
          <a:chExt cx="0" cy="0"/>
        </a:xfrm>
      </p:grpSpPr>
      <p:sp>
        <p:nvSpPr>
          <p:cNvPr id="622" name="Google Shape;622;p5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3" name="Google Shape;623;p5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As we know, children are not very good at social distancing, </a:t>
            </a:r>
            <a:endParaRPr/>
          </a:p>
        </p:txBody>
      </p:sp>
      <p:sp>
        <p:nvSpPr>
          <p:cNvPr id="624" name="Google Shape;624;p5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53</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5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0" name="Google Shape;630;p5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31" name="Google Shape;631;p5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54</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55: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p55: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Temporary until June 30, 2020.</a:t>
            </a:r>
            <a:endParaRPr/>
          </a:p>
        </p:txBody>
      </p:sp>
      <p:sp>
        <p:nvSpPr>
          <p:cNvPr id="637" name="Google Shape;637;p55: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55</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1"/>
        <p:cNvGrpSpPr/>
        <p:nvPr/>
      </p:nvGrpSpPr>
      <p:grpSpPr>
        <a:xfrm>
          <a:off x="0" y="0"/>
          <a:ext cx="0" cy="0"/>
          <a:chOff x="0" y="0"/>
          <a:chExt cx="0" cy="0"/>
        </a:xfrm>
      </p:grpSpPr>
      <p:sp>
        <p:nvSpPr>
          <p:cNvPr id="642" name="Google Shape;642;p5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3" name="Google Shape;643;p5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Some are suggesting 1:1 care for infants. These standards are temporary until June 30, 2020.</a:t>
            </a:r>
            <a:endParaRPr/>
          </a:p>
        </p:txBody>
      </p:sp>
      <p:sp>
        <p:nvSpPr>
          <p:cNvPr id="644" name="Google Shape;644;p5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56</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5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0" name="Google Shape;650;p5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Wear a mask for close contact and when handling body fluids, if possible.</a:t>
            </a:r>
            <a:endParaRPr/>
          </a:p>
        </p:txBody>
      </p:sp>
      <p:sp>
        <p:nvSpPr>
          <p:cNvPr id="651" name="Google Shape;651;p5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57</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5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5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58" name="Google Shape;658;p5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58</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5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5" name="Google Shape;665;p5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66" name="Google Shape;666;p5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6: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6" name="Google Shape;206;p6: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A little background on COVID-19…</a:t>
            </a:r>
            <a:endParaRPr/>
          </a:p>
        </p:txBody>
      </p:sp>
      <p:sp>
        <p:nvSpPr>
          <p:cNvPr id="207" name="Google Shape;207;p6: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60: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2" name="Google Shape;672;p60: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73" name="Google Shape;673;p60: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60</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61: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9" name="Google Shape;679;p61: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680" name="Google Shape;680;p61: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61</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p62: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6" name="Google Shape;686;p62: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Face coverings should be washed frequently with detergent and hot water and dried on a hot cycle. Ideally, wash your face covering after each use, and have a dedicated laundry bag or bin. Make sure the covering is comfortable – you don’t want to have to keep adjusting the mask, which means touching your face. Always wash your hands, or use hand sanitizer, before AND after touching your face or face coverings. It may not be realistic to expect children attending child care programs wear cloth face coverings to reduce the risk for transmission unless the provider determines they can reliably wear, remove, and handle masks. Some local orders state children under 12 years are exempt. Children under two years should not wear face coverings because of risk of suffocation.</a:t>
            </a:r>
            <a:endParaRPr/>
          </a:p>
        </p:txBody>
      </p:sp>
      <p:sp>
        <p:nvSpPr>
          <p:cNvPr id="687" name="Google Shape;687;p62: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62</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p63: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3" name="Google Shape;693;p63: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encourage families to brush with children twice a day at home.</a:t>
            </a:r>
            <a:endParaRPr/>
          </a:p>
          <a:p>
            <a:pPr marL="0" lvl="0" indent="0" algn="l" rtl="0">
              <a:spcBef>
                <a:spcPts val="0"/>
              </a:spcBef>
              <a:spcAft>
                <a:spcPts val="0"/>
              </a:spcAft>
              <a:buNone/>
            </a:pPr>
            <a:r>
              <a:rPr lang="en-US"/>
              <a:t>Ask families to keep toys and other personal belongings at home.</a:t>
            </a:r>
            <a:endParaRPr/>
          </a:p>
          <a:p>
            <a:pPr marL="0" lvl="0" indent="0" algn="l" rtl="0">
              <a:spcBef>
                <a:spcPts val="0"/>
              </a:spcBef>
              <a:spcAft>
                <a:spcPts val="0"/>
              </a:spcAft>
              <a:buNone/>
            </a:pPr>
            <a:endParaRPr/>
          </a:p>
        </p:txBody>
      </p:sp>
      <p:sp>
        <p:nvSpPr>
          <p:cNvPr id="694" name="Google Shape;694;p63: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63</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9"/>
        <p:cNvGrpSpPr/>
        <p:nvPr/>
      </p:nvGrpSpPr>
      <p:grpSpPr>
        <a:xfrm>
          <a:off x="0" y="0"/>
          <a:ext cx="0" cy="0"/>
          <a:chOff x="0" y="0"/>
          <a:chExt cx="0" cy="0"/>
        </a:xfrm>
      </p:grpSpPr>
      <p:sp>
        <p:nvSpPr>
          <p:cNvPr id="700" name="Google Shape;700;p64: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1" name="Google Shape;701;p64: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702" name="Google Shape;702;p64: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64</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7: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7: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r>
              <a:rPr lang="en-US"/>
              <a:t>This is why we have shelter in place orders.</a:t>
            </a:r>
            <a:endParaRPr/>
          </a:p>
        </p:txBody>
      </p:sp>
      <p:sp>
        <p:nvSpPr>
          <p:cNvPr id="214" name="Google Shape;214;p7: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8: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8: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2" name="Google Shape;222;p8: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9:notes"/>
          <p:cNvSpPr>
            <a:spLocks noGrp="1" noRot="1" noChangeAspect="1"/>
          </p:cNvSpPr>
          <p:nvPr>
            <p:ph type="sldImg" idx="2"/>
          </p:nvPr>
        </p:nvSpPr>
        <p:spPr>
          <a:xfrm>
            <a:off x="1414463" y="1162050"/>
            <a:ext cx="4181475"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9:notes"/>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p>
            <a:pPr marL="0" lvl="0" indent="0" algn="l" rtl="0">
              <a:spcBef>
                <a:spcPts val="0"/>
              </a:spcBef>
              <a:spcAft>
                <a:spcPts val="0"/>
              </a:spcAft>
              <a:buNone/>
            </a:pPr>
            <a:endParaRPr/>
          </a:p>
        </p:txBody>
      </p:sp>
      <p:sp>
        <p:nvSpPr>
          <p:cNvPr id="229" name="Google Shape;229;p9:notes"/>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descr="Image result for copyright symbol"/>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t"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pic>
        <p:nvPicPr>
          <p:cNvPr id="20" name="Google Shape;20;p2" descr="CCHP_Prevention_PPTfooter_Mod3.png"/>
          <p:cNvPicPr preferRelativeResize="0"/>
          <p:nvPr/>
        </p:nvPicPr>
        <p:blipFill rotWithShape="1">
          <a:blip r:embed="rId2">
            <a:alphaModFix/>
          </a:blip>
          <a:srcRect t="-1" r="8867" b="-3847"/>
          <a:stretch/>
        </p:blipFill>
        <p:spPr>
          <a:xfrm>
            <a:off x="802822" y="6000070"/>
            <a:ext cx="7829550" cy="72140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1"/>
        <p:cNvGrpSpPr/>
        <p:nvPr/>
      </p:nvGrpSpPr>
      <p:grpSpPr>
        <a:xfrm>
          <a:off x="0" y="0"/>
          <a:ext cx="0" cy="0"/>
          <a:chOff x="0" y="0"/>
          <a:chExt cx="0" cy="0"/>
        </a:xfrm>
      </p:grpSpPr>
      <p:sp>
        <p:nvSpPr>
          <p:cNvPr id="92" name="Google Shape;92;p14"/>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4"/>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94" name="Google Shape;94;p1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97"/>
        <p:cNvGrpSpPr/>
        <p:nvPr/>
      </p:nvGrpSpPr>
      <p:grpSpPr>
        <a:xfrm>
          <a:off x="0" y="0"/>
          <a:ext cx="0" cy="0"/>
          <a:chOff x="0" y="0"/>
          <a:chExt cx="0" cy="0"/>
        </a:xfrm>
      </p:grpSpPr>
      <p:sp>
        <p:nvSpPr>
          <p:cNvPr id="98" name="Google Shape;98;p1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5"/>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1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03"/>
        <p:cNvGrpSpPr/>
        <p:nvPr/>
      </p:nvGrpSpPr>
      <p:grpSpPr>
        <a:xfrm>
          <a:off x="0" y="0"/>
          <a:ext cx="0" cy="0"/>
          <a:chOff x="0" y="0"/>
          <a:chExt cx="0" cy="0"/>
        </a:xfrm>
      </p:grpSpPr>
      <p:sp>
        <p:nvSpPr>
          <p:cNvPr id="104" name="Google Shape;104;p16"/>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5" name="Google Shape;105;p16"/>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06" name="Google Shape;106;p16"/>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16"/>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16"/>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09"/>
        <p:cNvGrpSpPr/>
        <p:nvPr/>
      </p:nvGrpSpPr>
      <p:grpSpPr>
        <a:xfrm>
          <a:off x="0" y="0"/>
          <a:ext cx="0" cy="0"/>
          <a:chOff x="0" y="0"/>
          <a:chExt cx="0" cy="0"/>
        </a:xfrm>
      </p:grpSpPr>
      <p:sp>
        <p:nvSpPr>
          <p:cNvPr id="110" name="Google Shape;110;p17"/>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7"/>
          <p:cNvSpPr txBox="1">
            <a:spLocks noGrp="1"/>
          </p:cNvSpPr>
          <p:nvPr>
            <p:ph type="body" idx="1"/>
          </p:nvPr>
        </p:nvSpPr>
        <p:spPr>
          <a:xfrm>
            <a:off x="62865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txBox="1">
            <a:spLocks noGrp="1"/>
          </p:cNvSpPr>
          <p:nvPr>
            <p:ph type="body" idx="2"/>
          </p:nvPr>
        </p:nvSpPr>
        <p:spPr>
          <a:xfrm>
            <a:off x="4648200" y="1825625"/>
            <a:ext cx="386715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7"/>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17"/>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17"/>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16"/>
        <p:cNvGrpSpPr/>
        <p:nvPr/>
      </p:nvGrpSpPr>
      <p:grpSpPr>
        <a:xfrm>
          <a:off x="0" y="0"/>
          <a:ext cx="0" cy="0"/>
          <a:chOff x="0" y="0"/>
          <a:chExt cx="0" cy="0"/>
        </a:xfrm>
      </p:grpSpPr>
      <p:sp>
        <p:nvSpPr>
          <p:cNvPr id="117" name="Google Shape;117;p18"/>
          <p:cNvSpPr txBox="1">
            <a:spLocks noGrp="1"/>
          </p:cNvSpPr>
          <p:nvPr>
            <p:ph type="title"/>
          </p:nvPr>
        </p:nvSpPr>
        <p:spPr>
          <a:xfrm>
            <a:off x="630238"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18"/>
          <p:cNvSpPr txBox="1">
            <a:spLocks noGrp="1"/>
          </p:cNvSpPr>
          <p:nvPr>
            <p:ph type="body" idx="1"/>
          </p:nvPr>
        </p:nvSpPr>
        <p:spPr>
          <a:xfrm>
            <a:off x="630238" y="1681163"/>
            <a:ext cx="386873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19" name="Google Shape;119;p18"/>
          <p:cNvSpPr txBox="1">
            <a:spLocks noGrp="1"/>
          </p:cNvSpPr>
          <p:nvPr>
            <p:ph type="body" idx="2"/>
          </p:nvPr>
        </p:nvSpPr>
        <p:spPr>
          <a:xfrm>
            <a:off x="630238" y="2505075"/>
            <a:ext cx="386873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0" name="Google Shape;120;p18"/>
          <p:cNvSpPr txBox="1">
            <a:spLocks noGrp="1"/>
          </p:cNvSpPr>
          <p:nvPr>
            <p:ph type="body" idx="3"/>
          </p:nvPr>
        </p:nvSpPr>
        <p:spPr>
          <a:xfrm>
            <a:off x="4629150" y="1681163"/>
            <a:ext cx="38877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21" name="Google Shape;121;p18"/>
          <p:cNvSpPr txBox="1">
            <a:spLocks noGrp="1"/>
          </p:cNvSpPr>
          <p:nvPr>
            <p:ph type="body" idx="4"/>
          </p:nvPr>
        </p:nvSpPr>
        <p:spPr>
          <a:xfrm>
            <a:off x="4629150" y="2505075"/>
            <a:ext cx="38877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2" name="Google Shape;122;p18"/>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18"/>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4" name="Google Shape;124;p18"/>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25"/>
        <p:cNvGrpSpPr/>
        <p:nvPr/>
      </p:nvGrpSpPr>
      <p:grpSpPr>
        <a:xfrm>
          <a:off x="0" y="0"/>
          <a:ext cx="0" cy="0"/>
          <a:chOff x="0" y="0"/>
          <a:chExt cx="0" cy="0"/>
        </a:xfrm>
      </p:grpSpPr>
      <p:sp>
        <p:nvSpPr>
          <p:cNvPr id="126" name="Google Shape;126;p19"/>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7" name="Google Shape;127;p19"/>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8" name="Google Shape;128;p19"/>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9" name="Google Shape;129;p19"/>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30"/>
        <p:cNvGrpSpPr/>
        <p:nvPr/>
      </p:nvGrpSpPr>
      <p:grpSpPr>
        <a:xfrm>
          <a:off x="0" y="0"/>
          <a:ext cx="0" cy="0"/>
          <a:chOff x="0" y="0"/>
          <a:chExt cx="0" cy="0"/>
        </a:xfrm>
      </p:grpSpPr>
      <p:sp>
        <p:nvSpPr>
          <p:cNvPr id="131" name="Google Shape;131;p20"/>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2" name="Google Shape;132;p20"/>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20"/>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34"/>
        <p:cNvGrpSpPr/>
        <p:nvPr/>
      </p:nvGrpSpPr>
      <p:grpSpPr>
        <a:xfrm>
          <a:off x="0" y="0"/>
          <a:ext cx="0" cy="0"/>
          <a:chOff x="0" y="0"/>
          <a:chExt cx="0" cy="0"/>
        </a:xfrm>
      </p:grpSpPr>
      <p:sp>
        <p:nvSpPr>
          <p:cNvPr id="135" name="Google Shape;135;p21"/>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1"/>
          <p:cNvSpPr txBox="1">
            <a:spLocks noGrp="1"/>
          </p:cNvSpPr>
          <p:nvPr>
            <p:ph type="body" idx="1"/>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37" name="Google Shape;137;p21"/>
          <p:cNvSpPr txBox="1">
            <a:spLocks noGrp="1"/>
          </p:cNvSpPr>
          <p:nvPr>
            <p:ph type="body" idx="2"/>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38" name="Google Shape;138;p21"/>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21"/>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0" name="Google Shape;140;p21"/>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
          <p:cNvSpPr txBox="1">
            <a:spLocks noGrp="1"/>
          </p:cNvSpPr>
          <p:nvPr>
            <p:ph type="dt" idx="10"/>
          </p:nvPr>
        </p:nvSpPr>
        <p:spPr>
          <a:xfrm>
            <a:off x="62593"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6875961" y="6356349"/>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888888"/>
                </a:solidFill>
                <a:latin typeface="Calibri"/>
                <a:ea typeface="Calibri"/>
                <a:cs typeface="Calibri"/>
                <a:sym typeface="Calibri"/>
              </a:defRPr>
            </a:lvl1pPr>
            <a:lvl2pPr marL="0" lvl="1" indent="0" algn="r">
              <a:spcBef>
                <a:spcPts val="0"/>
              </a:spcBef>
              <a:buNone/>
              <a:defRPr sz="1200">
                <a:solidFill>
                  <a:srgbClr val="888888"/>
                </a:solidFill>
                <a:latin typeface="Calibri"/>
                <a:ea typeface="Calibri"/>
                <a:cs typeface="Calibri"/>
                <a:sym typeface="Calibri"/>
              </a:defRPr>
            </a:lvl2pPr>
            <a:lvl3pPr marL="0" lvl="2" indent="0" algn="r">
              <a:spcBef>
                <a:spcPts val="0"/>
              </a:spcBef>
              <a:buNone/>
              <a:defRPr sz="1200">
                <a:solidFill>
                  <a:srgbClr val="888888"/>
                </a:solidFill>
                <a:latin typeface="Calibri"/>
                <a:ea typeface="Calibri"/>
                <a:cs typeface="Calibri"/>
                <a:sym typeface="Calibri"/>
              </a:defRPr>
            </a:lvl3pPr>
            <a:lvl4pPr marL="0" lvl="3" indent="0" algn="r">
              <a:spcBef>
                <a:spcPts val="0"/>
              </a:spcBef>
              <a:buNone/>
              <a:defRPr sz="1200">
                <a:solidFill>
                  <a:srgbClr val="888888"/>
                </a:solidFill>
                <a:latin typeface="Calibri"/>
                <a:ea typeface="Calibri"/>
                <a:cs typeface="Calibri"/>
                <a:sym typeface="Calibri"/>
              </a:defRPr>
            </a:lvl4pPr>
            <a:lvl5pPr marL="0" lvl="4" indent="0" algn="r">
              <a:spcBef>
                <a:spcPts val="0"/>
              </a:spcBef>
              <a:buNone/>
              <a:defRPr sz="1200">
                <a:solidFill>
                  <a:srgbClr val="888888"/>
                </a:solidFill>
                <a:latin typeface="Calibri"/>
                <a:ea typeface="Calibri"/>
                <a:cs typeface="Calibri"/>
                <a:sym typeface="Calibri"/>
              </a:defRPr>
            </a:lvl5pPr>
            <a:lvl6pPr marL="0" lvl="5" indent="0" algn="r">
              <a:spcBef>
                <a:spcPts val="0"/>
              </a:spcBef>
              <a:buNone/>
              <a:defRPr sz="1200">
                <a:solidFill>
                  <a:srgbClr val="888888"/>
                </a:solidFill>
                <a:latin typeface="Calibri"/>
                <a:ea typeface="Calibri"/>
                <a:cs typeface="Calibri"/>
                <a:sym typeface="Calibri"/>
              </a:defRPr>
            </a:lvl6pPr>
            <a:lvl7pPr marL="0" lvl="6" indent="0" algn="r">
              <a:spcBef>
                <a:spcPts val="0"/>
              </a:spcBef>
              <a:buNone/>
              <a:defRPr sz="1200">
                <a:solidFill>
                  <a:srgbClr val="888888"/>
                </a:solidFill>
                <a:latin typeface="Calibri"/>
                <a:ea typeface="Calibri"/>
                <a:cs typeface="Calibri"/>
                <a:sym typeface="Calibri"/>
              </a:defRPr>
            </a:lvl7pPr>
            <a:lvl8pPr marL="0" lvl="7" indent="0" algn="r">
              <a:spcBef>
                <a:spcPts val="0"/>
              </a:spcBef>
              <a:buNone/>
              <a:defRPr sz="1200">
                <a:solidFill>
                  <a:srgbClr val="888888"/>
                </a:solidFill>
                <a:latin typeface="Calibri"/>
                <a:ea typeface="Calibri"/>
                <a:cs typeface="Calibri"/>
                <a:sym typeface="Calibri"/>
              </a:defRPr>
            </a:lvl8pPr>
            <a:lvl9pPr marL="0" lvl="8" indent="0" algn="r">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r>
              <a:rPr lang="en-US"/>
              <a:t>1</a:t>
            </a:r>
            <a:endParaRPr/>
          </a:p>
        </p:txBody>
      </p:sp>
      <p:pic>
        <p:nvPicPr>
          <p:cNvPr id="27" name="Google Shape;27;p3" descr="CCHP_Prevention_PPTfooter_Mod3.png"/>
          <p:cNvPicPr preferRelativeResize="0"/>
          <p:nvPr/>
        </p:nvPicPr>
        <p:blipFill rotWithShape="1">
          <a:blip r:embed="rId2">
            <a:alphaModFix/>
          </a:blip>
          <a:srcRect t="-1" r="8867" b="-3847"/>
          <a:stretch/>
        </p:blipFill>
        <p:spPr>
          <a:xfrm>
            <a:off x="628650" y="6008915"/>
            <a:ext cx="8175716" cy="71256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630238" y="457200"/>
            <a:ext cx="2949575"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22"/>
          <p:cNvSpPr>
            <a:spLocks noGrp="1"/>
          </p:cNvSpPr>
          <p:nvPr>
            <p:ph type="pic" idx="2"/>
          </p:nvPr>
        </p:nvSpPr>
        <p:spPr>
          <a:xfrm>
            <a:off x="3887788"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144" name="Google Shape;144;p22"/>
          <p:cNvSpPr txBox="1">
            <a:spLocks noGrp="1"/>
          </p:cNvSpPr>
          <p:nvPr>
            <p:ph type="body" idx="1"/>
          </p:nvPr>
        </p:nvSpPr>
        <p:spPr>
          <a:xfrm>
            <a:off x="630238" y="2057400"/>
            <a:ext cx="2949575"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45" name="Google Shape;145;p22"/>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6" name="Google Shape;146;p22"/>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22"/>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3"/>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1" name="Google Shape;151;p2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2" name="Google Shape;152;p2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3" name="Google Shape;153;p2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54"/>
        <p:cNvGrpSpPr/>
        <p:nvPr/>
      </p:nvGrpSpPr>
      <p:grpSpPr>
        <a:xfrm>
          <a:off x="0" y="0"/>
          <a:ext cx="0" cy="0"/>
          <a:chOff x="0" y="0"/>
          <a:chExt cx="0" cy="0"/>
        </a:xfrm>
      </p:grpSpPr>
      <p:sp>
        <p:nvSpPr>
          <p:cNvPr id="155" name="Google Shape;155;p24"/>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6" name="Google Shape;156;p24"/>
          <p:cNvSpPr txBox="1">
            <a:spLocks noGrp="1"/>
          </p:cNvSpPr>
          <p:nvPr>
            <p:ph type="body" idx="1"/>
          </p:nvPr>
        </p:nvSpPr>
        <p:spPr>
          <a:xfrm rot="5400000">
            <a:off x="604044" y="389732"/>
            <a:ext cx="5811838" cy="57626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57" name="Google Shape;157;p24"/>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8" name="Google Shape;158;p24"/>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9" name="Google Shape;159;p24"/>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60"/>
        <p:cNvGrpSpPr/>
        <p:nvPr/>
      </p:nvGrpSpPr>
      <p:grpSpPr>
        <a:xfrm>
          <a:off x="0" y="0"/>
          <a:ext cx="0" cy="0"/>
          <a:chOff x="0" y="0"/>
          <a:chExt cx="0" cy="0"/>
        </a:xfrm>
      </p:grpSpPr>
      <p:sp>
        <p:nvSpPr>
          <p:cNvPr id="161" name="Google Shape;161;p25"/>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2" name="Google Shape;162;p25"/>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3" name="Google Shape;163;p25"/>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4" name="Google Shape;164;p25"/>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8"/>
        <p:cNvGrpSpPr/>
        <p:nvPr/>
      </p:nvGrpSpPr>
      <p:grpSpPr>
        <a:xfrm>
          <a:off x="0" y="0"/>
          <a:ext cx="0" cy="0"/>
          <a:chOff x="0" y="0"/>
          <a:chExt cx="0" cy="0"/>
        </a:xfrm>
      </p:grpSpPr>
      <p:sp>
        <p:nvSpPr>
          <p:cNvPr id="29" name="Google Shape;29;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4"/>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4"/>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35" name="Google Shape;35;p4" descr="CCHP_Prevention_PPTfooter_Mod3.png"/>
          <p:cNvPicPr preferRelativeResize="0"/>
          <p:nvPr/>
        </p:nvPicPr>
        <p:blipFill rotWithShape="1">
          <a:blip r:embed="rId2">
            <a:alphaModFix/>
          </a:blip>
          <a:srcRect t="-1" r="8867" b="-3847"/>
          <a:stretch/>
        </p:blipFill>
        <p:spPr>
          <a:xfrm>
            <a:off x="706755" y="6008914"/>
            <a:ext cx="8175716" cy="712562"/>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p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pic>
        <p:nvPicPr>
          <p:cNvPr id="41" name="Google Shape;41;p5" descr="CCHP_Prevention_PPTfooter_Mod3.png"/>
          <p:cNvPicPr preferRelativeResize="0"/>
          <p:nvPr/>
        </p:nvPicPr>
        <p:blipFill rotWithShape="1">
          <a:blip r:embed="rId2">
            <a:alphaModFix/>
          </a:blip>
          <a:srcRect t="-1" r="8867" b="-3847"/>
          <a:stretch/>
        </p:blipFill>
        <p:spPr>
          <a:xfrm>
            <a:off x="628650" y="6008915"/>
            <a:ext cx="8175716" cy="71256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2"/>
        <p:cNvGrpSpPr/>
        <p:nvPr/>
      </p:nvGrpSpPr>
      <p:grpSpPr>
        <a:xfrm>
          <a:off x="0" y="0"/>
          <a:ext cx="0" cy="0"/>
          <a:chOff x="0" y="0"/>
          <a:chExt cx="0" cy="0"/>
        </a:xfrm>
      </p:grpSpPr>
      <p:pic>
        <p:nvPicPr>
          <p:cNvPr id="43" name="Google Shape;43;p6" descr="CCHP_Prevention_PPTfooter_Mod3.png"/>
          <p:cNvPicPr preferRelativeResize="0"/>
          <p:nvPr/>
        </p:nvPicPr>
        <p:blipFill rotWithShape="1">
          <a:blip r:embed="rId2">
            <a:alphaModFix/>
          </a:blip>
          <a:srcRect t="-1" r="8867" b="-3847"/>
          <a:stretch/>
        </p:blipFill>
        <p:spPr>
          <a:xfrm>
            <a:off x="628650" y="6008915"/>
            <a:ext cx="8175716" cy="712562"/>
          </a:xfrm>
          <a:prstGeom prst="rect">
            <a:avLst/>
          </a:prstGeom>
          <a:noFill/>
          <a:ln>
            <a:noFill/>
          </a:ln>
        </p:spPr>
      </p:pic>
      <p:sp>
        <p:nvSpPr>
          <p:cNvPr id="44" name="Google Shape;44;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6" name="Google Shape;56;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8" name="Google Shape;58;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3" name="Google Shape;63;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8" name="Google Shape;68;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0" name="Google Shape;70;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5"/>
        <p:cNvGrpSpPr/>
        <p:nvPr/>
      </p:nvGrpSpPr>
      <p:grpSpPr>
        <a:xfrm>
          <a:off x="0" y="0"/>
          <a:ext cx="0" cy="0"/>
          <a:chOff x="0" y="0"/>
          <a:chExt cx="0" cy="0"/>
        </a:xfrm>
      </p:grpSpPr>
      <p:sp>
        <p:nvSpPr>
          <p:cNvPr id="86" name="Google Shape;86;p13"/>
          <p:cNvSpPr txBox="1">
            <a:spLocks noGrp="1"/>
          </p:cNvSpPr>
          <p:nvPr>
            <p:ph type="title"/>
          </p:nvPr>
        </p:nvSpPr>
        <p:spPr>
          <a:xfrm>
            <a:off x="628650" y="365125"/>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 name="Google Shape;88;p13"/>
          <p:cNvSpPr txBox="1">
            <a:spLocks noGrp="1"/>
          </p:cNvSpPr>
          <p:nvPr>
            <p:ph type="dt" idx="10"/>
          </p:nvPr>
        </p:nvSpPr>
        <p:spPr>
          <a:xfrm>
            <a:off x="628650" y="6356350"/>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ftr" idx="11"/>
          </p:nvPr>
        </p:nvSpPr>
        <p:spPr>
          <a:xfrm>
            <a:off x="3028950" y="6356350"/>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sldNum" idx="12"/>
          </p:nvPr>
        </p:nvSpPr>
        <p:spPr>
          <a:xfrm>
            <a:off x="6457950" y="6356350"/>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hyperlink" Target="https://cchp.uscf.edu/"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hyperlink" Target="https://cchp.ucsf.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youtube.com/watch?v=GAP8HZdV5Qo"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youtube.com/watch?v=dp9z3yaxkSI" TargetMode="External"/><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2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apps.cdpr.ca.gov/schoolipm/"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cdss.ca.gov/Portals/9/CCLD/PINs/2020/CCP/PIN_20-06-CCP.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cdc.gov/coronavirus/2019-ncov/community/schools-childcare/guidance-for-childcare.html"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nrckids.org/files/appendix/AppendixK.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3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9.xml"/><Relationship Id="rId1" Type="http://schemas.openxmlformats.org/officeDocument/2006/relationships/slideLayout" Target="../slideLayouts/slideLayout3.xml"/><Relationship Id="rId4" Type="http://schemas.openxmlformats.org/officeDocument/2006/relationships/hyperlink" Target="http://www.epa.gov/pesticide-labels/design-environment-antimicrobial-pesticide-pilot-project-moving-toward-green-end"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2.jp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3.xml"/><Relationship Id="rId1" Type="http://schemas.openxmlformats.org/officeDocument/2006/relationships/slideLayout" Target="../slideLayouts/slideLayout5.xml"/><Relationship Id="rId5" Type="http://schemas.openxmlformats.org/officeDocument/2006/relationships/image" Target="../media/image25.png"/><Relationship Id="rId4" Type="http://schemas.openxmlformats.org/officeDocument/2006/relationships/image" Target="../media/image24.jpg"/></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hyperlink" Target="https://www.youtube.com/watch?v=iLgdCNr0NIk" TargetMode="Externa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hyperlink" Target="https://www.youtube.com/watch?v=Xa_qNH8u3OM" TargetMode="External"/><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urldefense.proofpoint.com/v2/url?u=http-3A__covid19.ca.gov_img_EssentialCriticalInfrastructureWorkers.pdf&amp;d=DwMFAg&amp;c=iORugZls2LlYyCAZRB3XLg&amp;r=KnPGy_UMjfWwMIaIy4tBpIPNTtjWRqdY51zaNQelJi4&amp;m=iiHC1GT2nLrZ_3RTbnBtFpTl67Jwp3iyF5rO3LGG1po&amp;s=SJ7HYxsdYE_GOJGJAAhQfCbJVkposuXMule4W2Ut1vA&amp;e="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26"/>
          <p:cNvSpPr txBox="1">
            <a:spLocks noGrp="1"/>
          </p:cNvSpPr>
          <p:nvPr>
            <p:ph type="ctrTitle"/>
          </p:nvPr>
        </p:nvSpPr>
        <p:spPr>
          <a:xfrm>
            <a:off x="426150" y="895475"/>
            <a:ext cx="8627100" cy="2877900"/>
          </a:xfrm>
          <a:prstGeom prst="rect">
            <a:avLst/>
          </a:prstGeom>
          <a:noFill/>
          <a:ln>
            <a:noFill/>
          </a:ln>
        </p:spPr>
        <p:txBody>
          <a:bodyPr spcFirstLastPara="1" wrap="square" lIns="91425" tIns="45700" rIns="91425" bIns="45700" anchor="t" anchorCtr="0">
            <a:noAutofit/>
          </a:bodyPr>
          <a:lstStyle/>
          <a:p>
            <a:pPr marL="0" lvl="0" indent="0" algn="ctr" rtl="0">
              <a:spcBef>
                <a:spcPts val="1000"/>
              </a:spcBef>
              <a:spcAft>
                <a:spcPts val="0"/>
              </a:spcAft>
              <a:buNone/>
            </a:pPr>
            <a:r>
              <a:rPr lang="en-US" sz="3400">
                <a:solidFill>
                  <a:srgbClr val="222222"/>
                </a:solidFill>
                <a:highlight>
                  <a:srgbClr val="F8F9FA"/>
                </a:highlight>
                <a:latin typeface="Arial"/>
                <a:ea typeface="Arial"/>
                <a:cs typeface="Arial"/>
                <a:sym typeface="Arial"/>
              </a:rPr>
              <a:t>新型冠狀病毒(COVID-19)疫情期間</a:t>
            </a:r>
            <a:endParaRPr sz="3400">
              <a:solidFill>
                <a:srgbClr val="222222"/>
              </a:solidFill>
              <a:highlight>
                <a:srgbClr val="F8F9FA"/>
              </a:highlight>
              <a:latin typeface="Arial"/>
              <a:ea typeface="Arial"/>
              <a:cs typeface="Arial"/>
              <a:sym typeface="Arial"/>
            </a:endParaRPr>
          </a:p>
          <a:p>
            <a:pPr marL="0" lvl="0" indent="0" algn="ctr" rtl="0">
              <a:spcBef>
                <a:spcPts val="1000"/>
              </a:spcBef>
              <a:spcAft>
                <a:spcPts val="0"/>
              </a:spcAft>
              <a:buNone/>
            </a:pPr>
            <a:r>
              <a:rPr lang="en-US" sz="3400">
                <a:solidFill>
                  <a:srgbClr val="222222"/>
                </a:solidFill>
                <a:highlight>
                  <a:srgbClr val="F8F9FA"/>
                </a:highlight>
                <a:latin typeface="Arial"/>
                <a:ea typeface="Arial"/>
                <a:cs typeface="Arial"/>
                <a:sym typeface="Arial"/>
              </a:rPr>
              <a:t>托兒環境的健康與安全</a:t>
            </a:r>
            <a:endParaRPr sz="3400">
              <a:solidFill>
                <a:srgbClr val="222222"/>
              </a:solidFill>
              <a:highlight>
                <a:srgbClr val="F8F9FA"/>
              </a:highlight>
              <a:latin typeface="Arial"/>
              <a:ea typeface="Arial"/>
              <a:cs typeface="Arial"/>
              <a:sym typeface="Arial"/>
            </a:endParaRPr>
          </a:p>
          <a:p>
            <a:pPr marL="0" lvl="0" indent="0" algn="ctr" rtl="0">
              <a:spcBef>
                <a:spcPts val="1000"/>
              </a:spcBef>
              <a:spcAft>
                <a:spcPts val="0"/>
              </a:spcAft>
              <a:buNone/>
            </a:pPr>
            <a:endParaRPr sz="34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3400">
                <a:solidFill>
                  <a:srgbClr val="222222"/>
                </a:solidFill>
                <a:highlight>
                  <a:srgbClr val="F8F9FA"/>
                </a:highlight>
                <a:latin typeface="Arial"/>
                <a:ea typeface="Arial"/>
                <a:cs typeface="Arial"/>
                <a:sym typeface="Arial"/>
              </a:rPr>
              <a:t>        三藩市加州大學加州托兒健康計劃製作</a:t>
            </a:r>
            <a:endParaRPr sz="3400">
              <a:solidFill>
                <a:srgbClr val="222222"/>
              </a:solidFill>
              <a:highlight>
                <a:srgbClr val="F8F9FA"/>
              </a:highlight>
              <a:latin typeface="Arial"/>
              <a:ea typeface="Arial"/>
              <a:cs typeface="Arial"/>
              <a:sym typeface="Arial"/>
            </a:endParaRPr>
          </a:p>
          <a:p>
            <a:pPr marL="0" lvl="0" indent="0" algn="ctr" rtl="0">
              <a:spcBef>
                <a:spcPts val="1000"/>
              </a:spcBef>
              <a:spcAft>
                <a:spcPts val="0"/>
              </a:spcAft>
              <a:buNone/>
            </a:pPr>
            <a:r>
              <a:rPr lang="en-US" sz="3300"/>
              <a:t>2020</a:t>
            </a:r>
            <a:r>
              <a:rPr lang="en-US" sz="3300">
                <a:latin typeface="Arial"/>
                <a:ea typeface="Arial"/>
                <a:cs typeface="Arial"/>
                <a:sym typeface="Arial"/>
              </a:rPr>
              <a:t>年</a:t>
            </a:r>
            <a:r>
              <a:rPr lang="en-US" sz="3300"/>
              <a:t>4</a:t>
            </a:r>
            <a:r>
              <a:rPr lang="en-US" sz="3300">
                <a:latin typeface="Arial"/>
                <a:ea typeface="Arial"/>
                <a:cs typeface="Arial"/>
                <a:sym typeface="Arial"/>
              </a:rPr>
              <a:t>月</a:t>
            </a:r>
            <a:r>
              <a:rPr lang="en-US" sz="3300"/>
              <a:t>27</a:t>
            </a:r>
            <a:r>
              <a:rPr lang="en-US" sz="3300">
                <a:latin typeface="Arial"/>
                <a:ea typeface="Arial"/>
                <a:cs typeface="Arial"/>
                <a:sym typeface="Arial"/>
              </a:rPr>
              <a:t>日</a:t>
            </a:r>
            <a:endParaRPr sz="3300">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2800">
              <a:latin typeface="Arial"/>
              <a:ea typeface="Arial"/>
              <a:cs typeface="Arial"/>
              <a:sym typeface="Arial"/>
            </a:endParaRPr>
          </a:p>
        </p:txBody>
      </p:sp>
      <p:sp>
        <p:nvSpPr>
          <p:cNvPr id="171" name="Google Shape;171;p26"/>
          <p:cNvSpPr txBox="1">
            <a:spLocks noGrp="1"/>
          </p:cNvSpPr>
          <p:nvPr>
            <p:ph type="subTitle" idx="1"/>
          </p:nvPr>
        </p:nvSpPr>
        <p:spPr>
          <a:xfrm>
            <a:off x="1058746" y="2827416"/>
            <a:ext cx="6916800" cy="1879500"/>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endParaRPr/>
          </a:p>
          <a:p>
            <a:pPr marL="0" lvl="0" indent="0" algn="ctr" rtl="0">
              <a:lnSpc>
                <a:spcPct val="90000"/>
              </a:lnSpc>
              <a:spcBef>
                <a:spcPts val="1000"/>
              </a:spcBef>
              <a:spcAft>
                <a:spcPts val="0"/>
              </a:spcAft>
              <a:buClr>
                <a:schemeClr val="dk1"/>
              </a:buClr>
              <a:buSzPts val="2400"/>
              <a:buNone/>
            </a:pPr>
            <a:endParaRPr/>
          </a:p>
        </p:txBody>
      </p:sp>
      <p:pic>
        <p:nvPicPr>
          <p:cNvPr id="172" name="Google Shape;172;p26"/>
          <p:cNvPicPr preferRelativeResize="0"/>
          <p:nvPr/>
        </p:nvPicPr>
        <p:blipFill rotWithShape="1">
          <a:blip r:embed="rId3">
            <a:alphaModFix/>
          </a:blip>
          <a:srcRect t="-10719" b="10720"/>
          <a:stretch/>
        </p:blipFill>
        <p:spPr>
          <a:xfrm>
            <a:off x="3471757" y="4023530"/>
            <a:ext cx="2200486" cy="1912683"/>
          </a:xfrm>
          <a:prstGeom prst="rect">
            <a:avLst/>
          </a:prstGeom>
          <a:noFill/>
          <a:ln>
            <a:noFill/>
          </a:ln>
        </p:spPr>
      </p:pic>
      <p:sp>
        <p:nvSpPr>
          <p:cNvPr id="173" name="Google Shape;173;p26"/>
          <p:cNvSpPr txBox="1"/>
          <p:nvPr/>
        </p:nvSpPr>
        <p:spPr>
          <a:xfrm>
            <a:off x="7071691" y="6261352"/>
            <a:ext cx="1600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0" i="0" u="none" strike="noStrike" cap="none">
                <a:solidFill>
                  <a:schemeClr val="lt1"/>
                </a:solidFill>
                <a:latin typeface="Calibri"/>
                <a:ea typeface="Calibri"/>
                <a:cs typeface="Calibri"/>
                <a:sym typeface="Calibri"/>
              </a:rPr>
              <a:t>2020</a:t>
            </a:r>
            <a:endParaRPr sz="1800">
              <a:solidFill>
                <a:schemeClr val="lt1"/>
              </a:solidFill>
              <a:latin typeface="Calibri"/>
              <a:ea typeface="Calibri"/>
              <a:cs typeface="Calibri"/>
              <a:sym typeface="Calibri"/>
            </a:endParaRPr>
          </a:p>
        </p:txBody>
      </p:sp>
      <p:sp>
        <p:nvSpPr>
          <p:cNvPr id="174" name="Google Shape;174;p26"/>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5"/>
          <p:cNvSpPr txBox="1">
            <a:spLocks noGrp="1"/>
          </p:cNvSpPr>
          <p:nvPr>
            <p:ph type="title"/>
          </p:nvPr>
        </p:nvSpPr>
        <p:spPr>
          <a:xfrm>
            <a:off x="657400" y="213350"/>
            <a:ext cx="7395300" cy="784800"/>
          </a:xfrm>
          <a:prstGeom prst="rect">
            <a:avLst/>
          </a:prstGeom>
          <a:noFill/>
          <a:ln>
            <a:noFill/>
          </a:ln>
        </p:spPr>
        <p:txBody>
          <a:bodyPr spcFirstLastPara="1" wrap="square" lIns="91425" tIns="45700" rIns="91425" bIns="45700" anchor="ctr" anchorCtr="0">
            <a:noAutofit/>
          </a:bodyPr>
          <a:lstStyle/>
          <a:p>
            <a:pPr marL="0" marR="38100" lvl="0" indent="0" algn="ctr" rtl="0">
              <a:lnSpc>
                <a:spcPct val="133333"/>
              </a:lnSpc>
              <a:spcBef>
                <a:spcPts val="0"/>
              </a:spcBef>
              <a:spcAft>
                <a:spcPts val="0"/>
              </a:spcAft>
              <a:buClr>
                <a:schemeClr val="dk1"/>
              </a:buClr>
              <a:buSzPts val="1100"/>
              <a:buFont typeface="Arial"/>
              <a:buNone/>
            </a:pPr>
            <a:endParaRPr sz="18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endParaRPr sz="18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r>
              <a:rPr lang="en-US" sz="3500" b="1">
                <a:solidFill>
                  <a:srgbClr val="222222"/>
                </a:solidFill>
                <a:highlight>
                  <a:srgbClr val="F8F9FA"/>
                </a:highlight>
                <a:latin typeface="Arial"/>
                <a:ea typeface="Arial"/>
                <a:cs typeface="Arial"/>
                <a:sym typeface="Arial"/>
              </a:rPr>
              <a:t>“基本必要業務”工</a:t>
            </a:r>
            <a:r>
              <a:rPr lang="en-US" sz="3600" b="1">
                <a:solidFill>
                  <a:srgbClr val="222222"/>
                </a:solidFill>
                <a:highlight>
                  <a:srgbClr val="F8F9FA"/>
                </a:highlight>
                <a:latin typeface="Arial"/>
                <a:ea typeface="Arial"/>
                <a:cs typeface="Arial"/>
                <a:sym typeface="Arial"/>
              </a:rPr>
              <a:t>作人員</a:t>
            </a:r>
            <a:r>
              <a:rPr lang="en-US" sz="3100">
                <a:solidFill>
                  <a:srgbClr val="222222"/>
                </a:solidFill>
                <a:highlight>
                  <a:srgbClr val="F8F9FA"/>
                </a:highlight>
                <a:latin typeface="Arial"/>
                <a:ea typeface="Arial"/>
                <a:cs typeface="Arial"/>
                <a:sym typeface="Arial"/>
              </a:rPr>
              <a:t>（</a:t>
            </a:r>
            <a:r>
              <a:rPr lang="en-US" sz="3400" b="1">
                <a:solidFill>
                  <a:srgbClr val="222222"/>
                </a:solidFill>
                <a:highlight>
                  <a:srgbClr val="F8F9FA"/>
                </a:highlight>
                <a:latin typeface="Arial"/>
                <a:ea typeface="Arial"/>
                <a:cs typeface="Arial"/>
                <a:sym typeface="Arial"/>
              </a:rPr>
              <a:t>續</a:t>
            </a:r>
            <a:r>
              <a:rPr lang="en-US" sz="3100">
                <a:solidFill>
                  <a:srgbClr val="222222"/>
                </a:solidFill>
                <a:highlight>
                  <a:srgbClr val="F8F9FA"/>
                </a:highlight>
                <a:latin typeface="Arial"/>
                <a:ea typeface="Arial"/>
                <a:cs typeface="Arial"/>
                <a:sym typeface="Arial"/>
              </a:rPr>
              <a:t>）</a:t>
            </a:r>
            <a:endParaRPr sz="3100">
              <a:solidFill>
                <a:srgbClr val="222222"/>
              </a:solidFill>
              <a:highlight>
                <a:srgbClr val="F8F9FA"/>
              </a:highlight>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Calibri"/>
              <a:buNone/>
            </a:pPr>
            <a:endParaRPr/>
          </a:p>
        </p:txBody>
      </p:sp>
      <p:sp>
        <p:nvSpPr>
          <p:cNvPr id="240" name="Google Shape;240;p35"/>
          <p:cNvSpPr txBox="1">
            <a:spLocks noGrp="1"/>
          </p:cNvSpPr>
          <p:nvPr>
            <p:ph type="body" idx="1"/>
          </p:nvPr>
        </p:nvSpPr>
        <p:spPr>
          <a:xfrm>
            <a:off x="998275" y="1010100"/>
            <a:ext cx="7515000" cy="5229900"/>
          </a:xfrm>
          <a:prstGeom prst="rect">
            <a:avLst/>
          </a:prstGeom>
          <a:noFill/>
          <a:ln>
            <a:noFill/>
          </a:ln>
        </p:spPr>
        <p:txBody>
          <a:bodyPr spcFirstLastPara="1" wrap="square" lIns="91425" tIns="45700" rIns="91425" bIns="45700" anchor="t"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1400">
                <a:solidFill>
                  <a:srgbClr val="222222"/>
                </a:solidFill>
                <a:highlight>
                  <a:srgbClr val="F8F9FA"/>
                </a:highlight>
                <a:latin typeface="Arial"/>
                <a:ea typeface="Arial"/>
                <a:cs typeface="Arial"/>
                <a:sym typeface="Arial"/>
              </a:rPr>
              <a:t>其他基於社區的政府營運和基本職能</a:t>
            </a:r>
            <a:endParaRPr sz="1400">
              <a:solidFill>
                <a:srgbClr val="222222"/>
              </a:solidFill>
              <a:highlight>
                <a:srgbClr val="F8F9FA"/>
              </a:highlight>
              <a:latin typeface="Arial"/>
              <a:ea typeface="Arial"/>
              <a:cs typeface="Arial"/>
              <a:sym typeface="Arial"/>
            </a:endParaRPr>
          </a:p>
          <a:p>
            <a:pPr marL="177800" lvl="0" indent="0" algn="l" rtl="0">
              <a:lnSpc>
                <a:spcPct val="90000"/>
              </a:lnSpc>
              <a:spcBef>
                <a:spcPts val="0"/>
              </a:spcBef>
              <a:spcAft>
                <a:spcPts val="0"/>
              </a:spcAft>
              <a:buClr>
                <a:schemeClr val="dk1"/>
              </a:buClr>
              <a:buSzPts val="2800"/>
              <a:buNone/>
            </a:pPr>
            <a:endParaRPr sz="1400"/>
          </a:p>
          <a:p>
            <a:pPr marL="0" marR="38100" lvl="0" indent="0" algn="l" rtl="0">
              <a:lnSpc>
                <a:spcPct val="133333"/>
              </a:lnSpc>
              <a:spcBef>
                <a:spcPts val="0"/>
              </a:spcBef>
              <a:spcAft>
                <a:spcPts val="0"/>
              </a:spcAft>
              <a:buClr>
                <a:schemeClr val="dk1"/>
              </a:buClr>
              <a:buSzPts val="1100"/>
              <a:buFont typeface="Arial"/>
              <a:buNone/>
            </a:pPr>
            <a:r>
              <a:rPr lang="en-US" sz="1400">
                <a:solidFill>
                  <a:srgbClr val="222222"/>
                </a:solidFill>
                <a:highlight>
                  <a:srgbClr val="F8F9FA"/>
                </a:highlight>
                <a:latin typeface="Arial"/>
                <a:ea typeface="Arial"/>
                <a:cs typeface="Arial"/>
                <a:sym typeface="Arial"/>
              </a:rPr>
              <a:t>基本必要業務的工作人員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雇主定義的與運營計劃的連續性和政府計劃的連續性相一致的關鍵政府工作人員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負責確定安全性淨利益資格的縣級工人</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SzPts val="1400"/>
              <a:buFont typeface="Arial"/>
              <a:buChar char="•"/>
            </a:pPr>
            <a:r>
              <a:rPr lang="en-US" sz="1400">
                <a:solidFill>
                  <a:srgbClr val="222222"/>
                </a:solidFill>
                <a:highlight>
                  <a:srgbClr val="F8F9FA"/>
                </a:highlight>
                <a:latin typeface="Arial"/>
                <a:ea typeface="Arial"/>
                <a:cs typeface="Arial"/>
                <a:sym typeface="Arial"/>
              </a:rPr>
              <a:t>法院，與加利福尼亞州首席大法官發布的</a:t>
            </a:r>
            <a:r>
              <a:rPr lang="en-US" sz="1400" u="sng">
                <a:solidFill>
                  <a:srgbClr val="3D85C6"/>
                </a:solidFill>
                <a:highlight>
                  <a:srgbClr val="F8F9FA"/>
                </a:highlight>
                <a:latin typeface="Arial"/>
                <a:ea typeface="Arial"/>
                <a:cs typeface="Arial"/>
                <a:sym typeface="Arial"/>
              </a:rPr>
              <a:t>指導</a:t>
            </a:r>
            <a:r>
              <a:rPr lang="en-US" sz="1400">
                <a:solidFill>
                  <a:srgbClr val="222222"/>
                </a:solidFill>
                <a:highlight>
                  <a:srgbClr val="F8F9FA"/>
                </a:highlight>
                <a:latin typeface="Arial"/>
                <a:ea typeface="Arial"/>
                <a:cs typeface="Arial"/>
                <a:sym typeface="Arial"/>
              </a:rPr>
              <a:t>一致</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工人以確保建築功能的連續性</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保持建築物的出入控制和人身安全措施的保安人員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選舉人員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支持任務的基本功能和通訊網絡的聯邦，州和地方，部落和地區僱員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貿易官員（FTA談判人員；國際數據流管理員）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天氣預報員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維護數字系統基礎架構以支持其他關鍵政府營運的工作人員</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維持其它基本職能必須的營運中心的員工</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支持運輸工人必要的證書，審查和許可操作的員工</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對促進貿易以支持國家，州和地方緊急響應供應鏈至關重要的員工</a:t>
            </a:r>
            <a:endParaRPr sz="1400">
              <a:solidFill>
                <a:srgbClr val="222222"/>
              </a:solidFill>
              <a:highlight>
                <a:srgbClr val="F8F9FA"/>
              </a:highlight>
              <a:latin typeface="Arial"/>
              <a:ea typeface="Arial"/>
              <a:cs typeface="Arial"/>
              <a:sym typeface="Arial"/>
            </a:endParaRPr>
          </a:p>
          <a:p>
            <a:pPr marL="457200" marR="38100" lvl="0" indent="-317500" algn="l" rtl="0">
              <a:lnSpc>
                <a:spcPct val="133333"/>
              </a:lnSpc>
              <a:spcBef>
                <a:spcPts val="0"/>
              </a:spcBef>
              <a:spcAft>
                <a:spcPts val="0"/>
              </a:spcAft>
              <a:buClr>
                <a:srgbClr val="222222"/>
              </a:buClr>
              <a:buSzPts val="1400"/>
              <a:buFont typeface="Arial"/>
              <a:buChar char="•"/>
            </a:pPr>
            <a:r>
              <a:rPr lang="en-US" sz="1400">
                <a:solidFill>
                  <a:srgbClr val="222222"/>
                </a:solidFill>
                <a:highlight>
                  <a:srgbClr val="F8F9FA"/>
                </a:highlight>
                <a:latin typeface="Arial"/>
                <a:ea typeface="Arial"/>
                <a:cs typeface="Arial"/>
                <a:sym typeface="Arial"/>
              </a:rPr>
              <a:t>支持公共和私人托兒所，學前計劃的機構，K-12學校，學院和大學的工人，用於遠程學習，提供學校餐食或照顧和監督未成年人，以支持所有部門的基本勞動力</a:t>
            </a:r>
            <a:endParaRPr sz="14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None/>
            </a:pPr>
            <a:endParaRPr sz="11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None/>
            </a:pPr>
            <a:endParaRPr sz="11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None/>
            </a:pPr>
            <a:endParaRPr sz="11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None/>
            </a:pPr>
            <a:endParaRPr sz="11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None/>
            </a:pPr>
            <a:endParaRPr sz="11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None/>
            </a:pPr>
            <a:endParaRPr sz="11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endParaRPr sz="1100">
              <a:solidFill>
                <a:srgbClr val="222222"/>
              </a:solidFill>
              <a:highlight>
                <a:srgbClr val="F8F9FA"/>
              </a:highlight>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36"/>
          <p:cNvSpPr txBox="1">
            <a:spLocks noGrp="1"/>
          </p:cNvSpPr>
          <p:nvPr>
            <p:ph type="title"/>
          </p:nvPr>
        </p:nvSpPr>
        <p:spPr>
          <a:xfrm>
            <a:off x="628650" y="304800"/>
            <a:ext cx="7886700" cy="901439"/>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endParaRPr sz="18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r>
              <a:rPr lang="en-US" sz="3200">
                <a:solidFill>
                  <a:srgbClr val="222222"/>
                </a:solidFill>
                <a:highlight>
                  <a:srgbClr val="F8F9FA"/>
                </a:highlight>
                <a:latin typeface="Arial"/>
                <a:ea typeface="Arial"/>
                <a:cs typeface="Arial"/>
                <a:sym typeface="Arial"/>
              </a:rPr>
              <a:t>問題：我們如何保持健康和安全？</a:t>
            </a: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959"/>
          </a:p>
        </p:txBody>
      </p:sp>
      <p:pic>
        <p:nvPicPr>
          <p:cNvPr id="247" name="Google Shape;247;p36"/>
          <p:cNvPicPr preferRelativeResize="0">
            <a:picLocks noGrp="1"/>
          </p:cNvPicPr>
          <p:nvPr>
            <p:ph type="body" idx="1"/>
          </p:nvPr>
        </p:nvPicPr>
        <p:blipFill rotWithShape="1">
          <a:blip r:embed="rId3">
            <a:alphaModFix/>
          </a:blip>
          <a:srcRect/>
          <a:stretch/>
        </p:blipFill>
        <p:spPr>
          <a:xfrm>
            <a:off x="1524000" y="1422401"/>
            <a:ext cx="6271816" cy="44495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37"/>
          <p:cNvSpPr txBox="1">
            <a:spLocks noGrp="1"/>
          </p:cNvSpPr>
          <p:nvPr>
            <p:ph type="title"/>
          </p:nvPr>
        </p:nvSpPr>
        <p:spPr>
          <a:xfrm>
            <a:off x="0" y="762900"/>
            <a:ext cx="9081300" cy="9144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endParaRPr sz="18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endParaRPr sz="32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r>
              <a:rPr lang="en-US" sz="3900">
                <a:solidFill>
                  <a:srgbClr val="222222"/>
                </a:solidFill>
                <a:highlight>
                  <a:srgbClr val="F8F9FA"/>
                </a:highlight>
                <a:latin typeface="Arial"/>
                <a:ea typeface="Arial"/>
                <a:cs typeface="Arial"/>
                <a:sym typeface="Arial"/>
              </a:rPr>
              <a:t>細菌很容易在幼兒中傳播…</a:t>
            </a:r>
            <a:endParaRPr sz="40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870"/>
          </a:p>
        </p:txBody>
      </p:sp>
      <p:sp>
        <p:nvSpPr>
          <p:cNvPr id="254" name="Google Shape;254;p37"/>
          <p:cNvSpPr txBox="1">
            <a:spLocks noGrp="1"/>
          </p:cNvSpPr>
          <p:nvPr>
            <p:ph type="body" idx="1"/>
          </p:nvPr>
        </p:nvSpPr>
        <p:spPr>
          <a:xfrm>
            <a:off x="981125" y="1296475"/>
            <a:ext cx="6687600" cy="21210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a:p>
          <a:p>
            <a:pPr marL="457200" lvl="0" indent="-419100" algn="l" rtl="0">
              <a:lnSpc>
                <a:spcPct val="90000"/>
              </a:lnSpc>
              <a:spcBef>
                <a:spcPts val="1000"/>
              </a:spcBef>
              <a:spcAft>
                <a:spcPts val="0"/>
              </a:spcAft>
              <a:buClr>
                <a:srgbClr val="222222"/>
              </a:buClr>
              <a:buSzPts val="3000"/>
              <a:buFont typeface="Arial"/>
              <a:buChar char="●"/>
            </a:pPr>
            <a:r>
              <a:rPr lang="en-US" sz="3000">
                <a:solidFill>
                  <a:srgbClr val="222222"/>
                </a:solidFill>
                <a:highlight>
                  <a:srgbClr val="F8F9FA"/>
                </a:highlight>
                <a:latin typeface="Arial"/>
                <a:ea typeface="Arial"/>
                <a:cs typeface="Arial"/>
                <a:sym typeface="Arial"/>
              </a:rPr>
              <a:t>通過呼吸空氣中的細菌</a:t>
            </a:r>
            <a:endParaRPr sz="3000">
              <a:solidFill>
                <a:srgbClr val="222222"/>
              </a:solidFill>
              <a:highlight>
                <a:srgbClr val="F8F9FA"/>
              </a:highlight>
              <a:latin typeface="Arial"/>
              <a:ea typeface="Arial"/>
              <a:cs typeface="Arial"/>
              <a:sym typeface="Arial"/>
            </a:endParaRPr>
          </a:p>
          <a:p>
            <a:pPr marL="457200" lvl="0" indent="-419100" algn="l" rtl="0">
              <a:lnSpc>
                <a:spcPct val="90000"/>
              </a:lnSpc>
              <a:spcBef>
                <a:spcPts val="0"/>
              </a:spcBef>
              <a:spcAft>
                <a:spcPts val="0"/>
              </a:spcAft>
              <a:buClr>
                <a:srgbClr val="222222"/>
              </a:buClr>
              <a:buSzPts val="3000"/>
              <a:buFont typeface="Arial"/>
              <a:buChar char="●"/>
            </a:pPr>
            <a:r>
              <a:rPr lang="en-US" sz="3000">
                <a:solidFill>
                  <a:srgbClr val="222222"/>
                </a:solidFill>
                <a:highlight>
                  <a:srgbClr val="F8F9FA"/>
                </a:highlight>
                <a:latin typeface="Arial"/>
                <a:ea typeface="Arial"/>
                <a:cs typeface="Arial"/>
                <a:sym typeface="Arial"/>
              </a:rPr>
              <a:t>通過接觸他人和沾有細菌表面</a:t>
            </a:r>
            <a:endParaRPr sz="3000">
              <a:solidFill>
                <a:srgbClr val="222222"/>
              </a:solidFill>
              <a:highlight>
                <a:srgbClr val="F8F9FA"/>
              </a:highlight>
              <a:latin typeface="Arial"/>
              <a:ea typeface="Arial"/>
              <a:cs typeface="Arial"/>
              <a:sym typeface="Arial"/>
            </a:endParaRPr>
          </a:p>
          <a:p>
            <a:pPr marL="457200" marR="38100" lvl="0" indent="-419100" algn="l" rtl="0">
              <a:lnSpc>
                <a:spcPct val="133333"/>
              </a:lnSpc>
              <a:spcBef>
                <a:spcPts val="0"/>
              </a:spcBef>
              <a:spcAft>
                <a:spcPts val="0"/>
              </a:spcAft>
              <a:buClr>
                <a:srgbClr val="222222"/>
              </a:buClr>
              <a:buSzPts val="3000"/>
              <a:buFont typeface="Arial"/>
              <a:buChar char="●"/>
            </a:pPr>
            <a:r>
              <a:rPr lang="en-US" sz="3000">
                <a:solidFill>
                  <a:srgbClr val="222222"/>
                </a:solidFill>
                <a:highlight>
                  <a:srgbClr val="F8F9FA"/>
                </a:highlight>
                <a:latin typeface="Arial"/>
                <a:ea typeface="Arial"/>
                <a:cs typeface="Arial"/>
                <a:sym typeface="Arial"/>
              </a:rPr>
              <a:t>通過進食或喝帶細菌的東西</a:t>
            </a:r>
            <a:endParaRPr sz="3000">
              <a:solidFill>
                <a:srgbClr val="222222"/>
              </a:solidFill>
              <a:highlight>
                <a:srgbClr val="F8F9FA"/>
              </a:highlight>
              <a:latin typeface="Arial"/>
              <a:ea typeface="Arial"/>
              <a:cs typeface="Arial"/>
              <a:sym typeface="Arial"/>
            </a:endParaRPr>
          </a:p>
          <a:p>
            <a:pPr marL="0" lvl="0" indent="0" algn="l" rtl="0">
              <a:lnSpc>
                <a:spcPct val="90000"/>
              </a:lnSpc>
              <a:spcBef>
                <a:spcPts val="1000"/>
              </a:spcBef>
              <a:spcAft>
                <a:spcPts val="0"/>
              </a:spcAft>
              <a:buNone/>
            </a:pPr>
            <a:endParaRPr/>
          </a:p>
        </p:txBody>
      </p:sp>
      <p:sp>
        <p:nvSpPr>
          <p:cNvPr id="255" name="Google Shape;255;p37"/>
          <p:cNvSpPr txBox="1"/>
          <p:nvPr/>
        </p:nvSpPr>
        <p:spPr>
          <a:xfrm>
            <a:off x="358425" y="3691575"/>
            <a:ext cx="5493900" cy="2361900"/>
          </a:xfrm>
          <a:prstGeom prst="rect">
            <a:avLst/>
          </a:prstGeom>
          <a:solidFill>
            <a:srgbClr val="FF990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r>
              <a:rPr lang="en-US" sz="2800"/>
              <a:t>研究</a:t>
            </a:r>
            <a:r>
              <a:rPr lang="en-US" sz="2800">
                <a:solidFill>
                  <a:srgbClr val="222222"/>
                </a:solidFill>
                <a:highlight>
                  <a:srgbClr val="F8F9FA"/>
                </a:highlight>
              </a:rPr>
              <a:t>顯示,</a:t>
            </a:r>
            <a:r>
              <a:rPr lang="en-US" sz="2800"/>
              <a:t>幼兒在托兒所一年之中有三分之一至一半的時間是有疾病症狀。</a:t>
            </a:r>
            <a:endParaRPr sz="2800"/>
          </a:p>
          <a:p>
            <a:pPr marL="0" marR="0" lvl="0" indent="0" algn="l" rtl="0">
              <a:lnSpc>
                <a:spcPct val="100000"/>
              </a:lnSpc>
              <a:spcBef>
                <a:spcPts val="0"/>
              </a:spcBef>
              <a:spcAft>
                <a:spcPts val="0"/>
              </a:spcAft>
              <a:buNone/>
            </a:pPr>
            <a:r>
              <a:rPr lang="en-US" sz="2800"/>
              <a:t>年幼的孩子一年會有六次感冒。</a:t>
            </a:r>
            <a:endParaRPr sz="2800"/>
          </a:p>
          <a:p>
            <a:pPr marL="0" marR="0" lvl="0" indent="0" algn="l" rtl="0">
              <a:lnSpc>
                <a:spcPct val="100000"/>
              </a:lnSpc>
              <a:spcBef>
                <a:spcPts val="0"/>
              </a:spcBef>
              <a:spcAft>
                <a:spcPts val="0"/>
              </a:spcAft>
              <a:buNone/>
            </a:pPr>
            <a:r>
              <a:rPr lang="en-US" sz="2800"/>
              <a:t>                               這是</a:t>
            </a:r>
            <a:r>
              <a:rPr lang="en-US" sz="2800">
                <a:solidFill>
                  <a:srgbClr val="222222"/>
                </a:solidFill>
                <a:highlight>
                  <a:srgbClr val="F8F9FA"/>
                </a:highlight>
              </a:rPr>
              <a:t>尋常</a:t>
            </a:r>
            <a:r>
              <a:rPr lang="en-US" sz="2800"/>
              <a:t>的</a:t>
            </a:r>
            <a:endParaRPr sz="2800"/>
          </a:p>
          <a:p>
            <a:pPr marL="0" marR="0" lvl="0" indent="0" algn="l" rtl="0">
              <a:lnSpc>
                <a:spcPct val="100000"/>
              </a:lnSpc>
              <a:spcBef>
                <a:spcPts val="0"/>
              </a:spcBef>
              <a:spcAft>
                <a:spcPts val="0"/>
              </a:spcAft>
              <a:buNone/>
            </a:pPr>
            <a:endParaRPr sz="2300">
              <a:solidFill>
                <a:schemeClr val="dk1"/>
              </a:solidFill>
              <a:latin typeface="Lucida Sans"/>
              <a:ea typeface="Lucida Sans"/>
              <a:cs typeface="Lucida Sans"/>
              <a:sym typeface="Lucida Sans"/>
            </a:endParaRPr>
          </a:p>
        </p:txBody>
      </p:sp>
      <p:pic>
        <p:nvPicPr>
          <p:cNvPr id="256" name="Google Shape;256;p37"/>
          <p:cNvPicPr preferRelativeResize="0"/>
          <p:nvPr/>
        </p:nvPicPr>
        <p:blipFill rotWithShape="1">
          <a:blip r:embed="rId3">
            <a:alphaModFix/>
          </a:blip>
          <a:srcRect/>
          <a:stretch/>
        </p:blipFill>
        <p:spPr>
          <a:xfrm>
            <a:off x="6026441" y="3892667"/>
            <a:ext cx="2582797" cy="1959676"/>
          </a:xfrm>
          <a:prstGeom prst="rect">
            <a:avLst/>
          </a:prstGeom>
          <a:noFill/>
          <a:ln w="76200" cap="flat" cmpd="sng">
            <a:solidFill>
              <a:srgbClr val="0072BC"/>
            </a:solidFill>
            <a:prstDash val="solid"/>
            <a:miter lim="800000"/>
            <a:headEnd type="none" w="sm" len="sm"/>
            <a:tailEnd type="none" w="sm" len="sm"/>
          </a:ln>
        </p:spPr>
      </p:pic>
      <p:sp>
        <p:nvSpPr>
          <p:cNvPr id="257" name="Google Shape;257;p37"/>
          <p:cNvSpPr txBox="1">
            <a:spLocks noGrp="1"/>
          </p:cNvSpPr>
          <p:nvPr>
            <p:ph type="sldNum" idx="12"/>
          </p:nvPr>
        </p:nvSpPr>
        <p:spPr>
          <a:xfrm>
            <a:off x="7024007" y="6356349"/>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en-US"/>
              <a:t>1</a:t>
            </a:r>
            <a:endParaRPr/>
          </a:p>
        </p:txBody>
      </p:sp>
      <p:sp>
        <p:nvSpPr>
          <p:cNvPr id="258" name="Google Shape;258;p37"/>
          <p:cNvSpPr/>
          <p:nvPr/>
        </p:nvSpPr>
        <p:spPr>
          <a:xfrm>
            <a:off x="0" y="600575"/>
            <a:ext cx="9144000" cy="421800"/>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8"/>
          <p:cNvSpPr txBox="1">
            <a:spLocks noGrp="1"/>
          </p:cNvSpPr>
          <p:nvPr>
            <p:ph type="title"/>
          </p:nvPr>
        </p:nvSpPr>
        <p:spPr>
          <a:xfrm>
            <a:off x="686810" y="182880"/>
            <a:ext cx="7895700" cy="13182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endParaRPr/>
          </a:p>
          <a:p>
            <a:pPr marL="0" lvl="0" indent="0" algn="ctr" rtl="0">
              <a:lnSpc>
                <a:spcPct val="90000"/>
              </a:lnSpc>
              <a:spcBef>
                <a:spcPts val="0"/>
              </a:spcBef>
              <a:spcAft>
                <a:spcPts val="0"/>
              </a:spcAft>
              <a:buClr>
                <a:schemeClr val="dk1"/>
              </a:buClr>
              <a:buSzPts val="4400"/>
              <a:buFont typeface="Calibri"/>
              <a:buNone/>
            </a:pPr>
            <a:r>
              <a:rPr lang="en-US" sz="3800" b="1">
                <a:solidFill>
                  <a:srgbClr val="222222"/>
                </a:solidFill>
                <a:highlight>
                  <a:srgbClr val="F8F9FA"/>
                </a:highlight>
                <a:latin typeface="Arial"/>
                <a:ea typeface="Arial"/>
                <a:cs typeface="Arial"/>
                <a:sym typeface="Arial"/>
              </a:rPr>
              <a:t>傳播</a:t>
            </a:r>
            <a:endParaRPr sz="3800" b="1">
              <a:solidFill>
                <a:srgbClr val="222222"/>
              </a:solidFill>
              <a:highlight>
                <a:srgbClr val="F8F9FA"/>
              </a:highlight>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Calibri"/>
              <a:buNone/>
            </a:pPr>
            <a:endParaRPr/>
          </a:p>
        </p:txBody>
      </p:sp>
      <p:sp>
        <p:nvSpPr>
          <p:cNvPr id="265" name="Google Shape;265;p38"/>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457200" lvl="0" indent="-406400" algn="l" rtl="0">
              <a:lnSpc>
                <a:spcPct val="90000"/>
              </a:lnSpc>
              <a:spcBef>
                <a:spcPts val="1000"/>
              </a:spcBef>
              <a:spcAft>
                <a:spcPts val="0"/>
              </a:spcAft>
              <a:buClr>
                <a:srgbClr val="222222"/>
              </a:buClr>
              <a:buSzPts val="2800"/>
              <a:buFont typeface="Arial"/>
              <a:buAutoNum type="arabicPeriod"/>
            </a:pPr>
            <a:r>
              <a:rPr lang="en-US">
                <a:solidFill>
                  <a:srgbClr val="222222"/>
                </a:solidFill>
                <a:highlight>
                  <a:srgbClr val="F8F9FA"/>
                </a:highlight>
                <a:latin typeface="Arial"/>
                <a:ea typeface="Arial"/>
                <a:cs typeface="Arial"/>
                <a:sym typeface="Arial"/>
              </a:rPr>
              <a:t>空氣：該病毒主要通過呼吸道飛沫在人與人之間傳播。</a:t>
            </a:r>
            <a:endParaRPr>
              <a:solidFill>
                <a:srgbClr val="222222"/>
              </a:solidFill>
              <a:highlight>
                <a:srgbClr val="F8F9FA"/>
              </a:highlight>
              <a:latin typeface="Arial"/>
              <a:ea typeface="Arial"/>
              <a:cs typeface="Arial"/>
              <a:sym typeface="Arial"/>
            </a:endParaRPr>
          </a:p>
          <a:p>
            <a:pPr marL="457200" lvl="0" indent="0" algn="l" rtl="0">
              <a:lnSpc>
                <a:spcPct val="90000"/>
              </a:lnSpc>
              <a:spcBef>
                <a:spcPts val="1000"/>
              </a:spcBef>
              <a:spcAft>
                <a:spcPts val="0"/>
              </a:spcAft>
              <a:buNone/>
            </a:pPr>
            <a:endParaRPr>
              <a:solidFill>
                <a:srgbClr val="222222"/>
              </a:solidFill>
              <a:highlight>
                <a:srgbClr val="F8F9FA"/>
              </a:highlight>
              <a:latin typeface="Arial"/>
              <a:ea typeface="Arial"/>
              <a:cs typeface="Arial"/>
              <a:sym typeface="Arial"/>
            </a:endParaRPr>
          </a:p>
          <a:p>
            <a:pPr marL="457200" lvl="0" indent="-393700" algn="l" rtl="0">
              <a:lnSpc>
                <a:spcPct val="90000"/>
              </a:lnSpc>
              <a:spcBef>
                <a:spcPts val="1000"/>
              </a:spcBef>
              <a:spcAft>
                <a:spcPts val="0"/>
              </a:spcAft>
              <a:buClr>
                <a:srgbClr val="222222"/>
              </a:buClr>
              <a:buSzPts val="2600"/>
              <a:buFont typeface="Arial"/>
              <a:buAutoNum type="arabicPeriod"/>
            </a:pPr>
            <a:r>
              <a:rPr lang="en-US">
                <a:solidFill>
                  <a:srgbClr val="222222"/>
                </a:solidFill>
                <a:highlight>
                  <a:srgbClr val="F8F9FA"/>
                </a:highlight>
                <a:latin typeface="Arial"/>
                <a:ea typeface="Arial"/>
                <a:cs typeface="Arial"/>
                <a:sym typeface="Arial"/>
              </a:rPr>
              <a:t>表面：病毒可能在紙板上存活2天；塑料和不銹鋼長達3天；在冰箱中</a:t>
            </a:r>
            <a:r>
              <a:rPr lang="en-US" sz="2700">
                <a:solidFill>
                  <a:srgbClr val="222222"/>
                </a:solidFill>
                <a:highlight>
                  <a:srgbClr val="F8F9FA"/>
                </a:highlight>
                <a:latin typeface="Arial"/>
                <a:ea typeface="Arial"/>
                <a:cs typeface="Arial"/>
                <a:sym typeface="Arial"/>
              </a:rPr>
              <a:t>保留</a:t>
            </a:r>
            <a:r>
              <a:rPr lang="en-US" sz="2900">
                <a:solidFill>
                  <a:srgbClr val="222222"/>
                </a:solidFill>
                <a:highlight>
                  <a:srgbClr val="F8F9FA"/>
                </a:highlight>
                <a:latin typeface="Arial"/>
                <a:ea typeface="Arial"/>
                <a:cs typeface="Arial"/>
                <a:sym typeface="Arial"/>
              </a:rPr>
              <a:t>7</a:t>
            </a:r>
            <a:r>
              <a:rPr lang="en-US">
                <a:solidFill>
                  <a:srgbClr val="222222"/>
                </a:solidFill>
                <a:highlight>
                  <a:srgbClr val="F8F9FA"/>
                </a:highlight>
                <a:latin typeface="Arial"/>
                <a:ea typeface="Arial"/>
                <a:cs typeface="Arial"/>
                <a:sym typeface="Arial"/>
              </a:rPr>
              <a:t>2小時。</a:t>
            </a:r>
            <a:endParaRPr>
              <a:solidFill>
                <a:srgbClr val="222222"/>
              </a:solidFill>
              <a:highlight>
                <a:srgbClr val="F8F9FA"/>
              </a:highlight>
              <a:latin typeface="Arial"/>
              <a:ea typeface="Arial"/>
              <a:cs typeface="Arial"/>
              <a:sym typeface="Arial"/>
            </a:endParaRPr>
          </a:p>
          <a:p>
            <a:pPr marL="457200" lvl="0" indent="0" algn="l" rtl="0">
              <a:lnSpc>
                <a:spcPct val="90000"/>
              </a:lnSpc>
              <a:spcBef>
                <a:spcPts val="1000"/>
              </a:spcBef>
              <a:spcAft>
                <a:spcPts val="0"/>
              </a:spcAft>
              <a:buNone/>
            </a:pPr>
            <a:endParaRPr>
              <a:solidFill>
                <a:srgbClr val="222222"/>
              </a:solidFill>
              <a:highlight>
                <a:srgbClr val="F8F9FA"/>
              </a:highlight>
              <a:latin typeface="Arial"/>
              <a:ea typeface="Arial"/>
              <a:cs typeface="Arial"/>
              <a:sym typeface="Arial"/>
            </a:endParaRPr>
          </a:p>
          <a:p>
            <a:pPr marL="457200" marR="38100" lvl="0" indent="-412750" algn="l" rtl="0">
              <a:lnSpc>
                <a:spcPct val="133333"/>
              </a:lnSpc>
              <a:spcBef>
                <a:spcPts val="0"/>
              </a:spcBef>
              <a:spcAft>
                <a:spcPts val="0"/>
              </a:spcAft>
              <a:buClr>
                <a:srgbClr val="222222"/>
              </a:buClr>
              <a:buSzPts val="2900"/>
              <a:buFont typeface="Arial"/>
              <a:buAutoNum type="arabicPeriod"/>
            </a:pPr>
            <a:r>
              <a:rPr lang="en-US">
                <a:solidFill>
                  <a:srgbClr val="222222"/>
                </a:solidFill>
                <a:highlight>
                  <a:srgbClr val="F8F9FA"/>
                </a:highlight>
                <a:latin typeface="Arial"/>
                <a:ea typeface="Arial"/>
                <a:cs typeface="Arial"/>
                <a:sym typeface="Arial"/>
              </a:rPr>
              <a:t>糞便：已在糞便中發現病毒。尚不清楚感染是否可以通過體液（例如血液和糞便）</a:t>
            </a:r>
            <a:r>
              <a:rPr lang="en-US" sz="2900">
                <a:solidFill>
                  <a:srgbClr val="222222"/>
                </a:solidFill>
                <a:highlight>
                  <a:srgbClr val="F8F9FA"/>
                </a:highlight>
                <a:latin typeface="Arial"/>
                <a:ea typeface="Arial"/>
                <a:cs typeface="Arial"/>
                <a:sym typeface="Arial"/>
              </a:rPr>
              <a:t>傳播。</a:t>
            </a:r>
            <a:endParaRPr sz="29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sz="31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9"/>
          <p:cNvSpPr txBox="1">
            <a:spLocks noGrp="1"/>
          </p:cNvSpPr>
          <p:nvPr>
            <p:ph type="title"/>
          </p:nvPr>
        </p:nvSpPr>
        <p:spPr>
          <a:xfrm>
            <a:off x="424449" y="745425"/>
            <a:ext cx="8297400" cy="18213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endParaRPr sz="32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r>
              <a:rPr lang="en-US" sz="3200" b="1">
                <a:solidFill>
                  <a:srgbClr val="222222"/>
                </a:solidFill>
                <a:highlight>
                  <a:srgbClr val="F8F9FA"/>
                </a:highlight>
                <a:latin typeface="Arial"/>
                <a:ea typeface="Arial"/>
                <a:cs typeface="Arial"/>
                <a:sym typeface="Arial"/>
              </a:rPr>
              <a:t>問題：為什麼在幼兒中心的幼兒有傳播和感染新型冠狀病毒的危險？</a:t>
            </a:r>
            <a:endParaRPr sz="32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959"/>
          </a:p>
        </p:txBody>
      </p:sp>
      <p:pic>
        <p:nvPicPr>
          <p:cNvPr id="272" name="Google Shape;272;p39" descr="https://dl.boxcloud.com/api/2.0/internal_files/280762951017/versions/295369997673/representations/jpg_paged_2048x2048/content/1.jpg?access_token=1!eTrXiAr0_GiVA314Fg0oa3RDZ3Z8n5ONdNq4mnsLd5ACt0DG2aU8dcx6-33awtUOTMpf9C2yaIzL_-zdhEOIzXa4aBzu1TKWWqDOD5A1-Duwf0ttQw5xflMt4OIbkdGn_8O1Fz2T4ipGVD8Nfh5eSPb7rOhPeyQyivIhUVYKfx64Zv1JnlsmeF-kB49DE7rHW3XCJ4yy7zNwu-cvuRyEI-sUDdGhb-VP0ODhsYQ5R0TsacVuTKk0DUVRcIld4aqmObkSPtN7PJK-rPzZy8oGiLDMnMJfyfN0CuMJ3isign11LzdI-XjipUTNjXgmN2ffhlLfcjdYuNlr9hdUROF52fC9_nRy_RF64IJ21h-wg7rR3jWu2ss1NEGmshjkQfEdGeMCKpiaMtbTQjqMwEZgqno5BjQ2svWKXgHbKK-vbxpZM1j2o3MdKdE_7lLhx8PxK0CI1-l3aCzMk2uIKuxkWevZ5BTtLOgKYcqA0iol7XRcfuq-QbHaKbiF9aUMDgzEDvS-FGN-PhDpLOmbojcyUrH5TxX7zo_3nxJ8342Bm8WiWsVEc5mZL14_VD7ehJ0T&amp;box_client_name=box-content-preview&amp;box_client_version=2.30.0"/>
          <p:cNvPicPr preferRelativeResize="0"/>
          <p:nvPr/>
        </p:nvPicPr>
        <p:blipFill rotWithShape="1">
          <a:blip r:embed="rId3">
            <a:alphaModFix/>
          </a:blip>
          <a:srcRect/>
          <a:stretch/>
        </p:blipFill>
        <p:spPr>
          <a:xfrm>
            <a:off x="2189184" y="2656377"/>
            <a:ext cx="4357256" cy="3485805"/>
          </a:xfrm>
          <a:prstGeom prst="rect">
            <a:avLst/>
          </a:prstGeom>
          <a:noFill/>
          <a:ln>
            <a:noFill/>
          </a:ln>
        </p:spPr>
      </p:pic>
      <p:sp>
        <p:nvSpPr>
          <p:cNvPr id="273" name="Google Shape;273;p39"/>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0"/>
          <p:cNvSpPr txBox="1">
            <a:spLocks noGrp="1"/>
          </p:cNvSpPr>
          <p:nvPr>
            <p:ph type="title"/>
          </p:nvPr>
        </p:nvSpPr>
        <p:spPr>
          <a:xfrm>
            <a:off x="628650" y="460448"/>
            <a:ext cx="7886700" cy="10734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3900" b="1"/>
              <a:t>答案:</a:t>
            </a:r>
            <a:endParaRPr sz="3900" b="1"/>
          </a:p>
        </p:txBody>
      </p:sp>
      <p:sp>
        <p:nvSpPr>
          <p:cNvPr id="280" name="Google Shape;280;p40"/>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lvl="0" indent="-304800" algn="l" rtl="0">
              <a:lnSpc>
                <a:spcPct val="80000"/>
              </a:lnSpc>
              <a:spcBef>
                <a:spcPts val="1000"/>
              </a:spcBef>
              <a:spcAft>
                <a:spcPts val="0"/>
              </a:spcAft>
              <a:buClr>
                <a:schemeClr val="dk1"/>
              </a:buClr>
              <a:buSzPts val="4000"/>
              <a:buChar char="•"/>
            </a:pPr>
            <a:r>
              <a:rPr lang="en-US" sz="3000">
                <a:solidFill>
                  <a:srgbClr val="222222"/>
                </a:solidFill>
                <a:highlight>
                  <a:srgbClr val="F8F9FA"/>
                </a:highlight>
                <a:latin typeface="Arial"/>
                <a:ea typeface="Arial"/>
                <a:cs typeface="Arial"/>
                <a:sym typeface="Arial"/>
              </a:rPr>
              <a:t>他們與其他孩子及其照顧者保持密切聯繫，</a:t>
            </a:r>
            <a:endParaRPr sz="3000">
              <a:solidFill>
                <a:srgbClr val="222222"/>
              </a:solidFill>
              <a:highlight>
                <a:srgbClr val="F8F9FA"/>
              </a:highlight>
              <a:latin typeface="Arial"/>
              <a:ea typeface="Arial"/>
              <a:cs typeface="Arial"/>
              <a:sym typeface="Arial"/>
            </a:endParaRPr>
          </a:p>
          <a:p>
            <a:pPr marL="228600" lvl="0" indent="-304800" algn="l" rtl="0">
              <a:lnSpc>
                <a:spcPct val="80000"/>
              </a:lnSpc>
              <a:spcBef>
                <a:spcPts val="1000"/>
              </a:spcBef>
              <a:spcAft>
                <a:spcPts val="0"/>
              </a:spcAft>
              <a:buClr>
                <a:schemeClr val="dk1"/>
              </a:buClr>
              <a:buSzPts val="4000"/>
              <a:buChar char="•"/>
            </a:pPr>
            <a:r>
              <a:rPr lang="en-US" sz="3000">
                <a:solidFill>
                  <a:srgbClr val="222222"/>
                </a:solidFill>
                <a:highlight>
                  <a:srgbClr val="F8F9FA"/>
                </a:highlight>
                <a:latin typeface="Arial"/>
                <a:ea typeface="Arial"/>
                <a:cs typeface="Arial"/>
                <a:sym typeface="Arial"/>
              </a:rPr>
              <a:t>他們很好奇，喜歡觸摸東西，</a:t>
            </a:r>
            <a:endParaRPr sz="3000">
              <a:solidFill>
                <a:srgbClr val="222222"/>
              </a:solidFill>
              <a:highlight>
                <a:srgbClr val="F8F9FA"/>
              </a:highlight>
              <a:latin typeface="Arial"/>
              <a:ea typeface="Arial"/>
              <a:cs typeface="Arial"/>
              <a:sym typeface="Arial"/>
            </a:endParaRPr>
          </a:p>
          <a:p>
            <a:pPr marL="228600" lvl="0" indent="-304800" algn="l" rtl="0">
              <a:lnSpc>
                <a:spcPct val="80000"/>
              </a:lnSpc>
              <a:spcBef>
                <a:spcPts val="1000"/>
              </a:spcBef>
              <a:spcAft>
                <a:spcPts val="0"/>
              </a:spcAft>
              <a:buClr>
                <a:schemeClr val="dk1"/>
              </a:buClr>
              <a:buSzPts val="4000"/>
              <a:buChar char="•"/>
            </a:pPr>
            <a:r>
              <a:rPr lang="en-US" sz="3000">
                <a:solidFill>
                  <a:srgbClr val="222222"/>
                </a:solidFill>
                <a:highlight>
                  <a:srgbClr val="F8F9FA"/>
                </a:highlight>
                <a:latin typeface="Arial"/>
                <a:ea typeface="Arial"/>
                <a:cs typeface="Arial"/>
                <a:sym typeface="Arial"/>
              </a:rPr>
              <a:t>他們經常把東西和手放在嘴裡，</a:t>
            </a:r>
            <a:endParaRPr sz="3000">
              <a:solidFill>
                <a:srgbClr val="222222"/>
              </a:solidFill>
              <a:highlight>
                <a:srgbClr val="F8F9FA"/>
              </a:highlight>
              <a:latin typeface="Arial"/>
              <a:ea typeface="Arial"/>
              <a:cs typeface="Arial"/>
              <a:sym typeface="Arial"/>
            </a:endParaRPr>
          </a:p>
          <a:p>
            <a:pPr marL="228600" lvl="0" indent="-304800" algn="l" rtl="0">
              <a:lnSpc>
                <a:spcPct val="80000"/>
              </a:lnSpc>
              <a:spcBef>
                <a:spcPts val="1000"/>
              </a:spcBef>
              <a:spcAft>
                <a:spcPts val="0"/>
              </a:spcAft>
              <a:buClr>
                <a:schemeClr val="dk1"/>
              </a:buClr>
              <a:buSzPts val="4000"/>
              <a:buChar char="•"/>
            </a:pPr>
            <a:r>
              <a:rPr lang="en-US" sz="3000">
                <a:solidFill>
                  <a:srgbClr val="222222"/>
                </a:solidFill>
                <a:highlight>
                  <a:srgbClr val="F8F9FA"/>
                </a:highlight>
                <a:latin typeface="Arial"/>
                <a:ea typeface="Arial"/>
                <a:cs typeface="Arial"/>
                <a:sym typeface="Arial"/>
              </a:rPr>
              <a:t>他們沒有良好的個人衛生技能，</a:t>
            </a:r>
            <a:endParaRPr sz="3000">
              <a:solidFill>
                <a:srgbClr val="222222"/>
              </a:solidFill>
              <a:highlight>
                <a:srgbClr val="F8F9FA"/>
              </a:highlight>
              <a:latin typeface="Arial"/>
              <a:ea typeface="Arial"/>
              <a:cs typeface="Arial"/>
              <a:sym typeface="Arial"/>
            </a:endParaRPr>
          </a:p>
          <a:p>
            <a:pPr marL="228600" lvl="0" indent="-304800" algn="l" rtl="0">
              <a:lnSpc>
                <a:spcPct val="80000"/>
              </a:lnSpc>
              <a:spcBef>
                <a:spcPts val="1000"/>
              </a:spcBef>
              <a:spcAft>
                <a:spcPts val="0"/>
              </a:spcAft>
              <a:buClr>
                <a:schemeClr val="dk1"/>
              </a:buClr>
              <a:buSzPts val="4000"/>
              <a:buChar char="•"/>
            </a:pPr>
            <a:r>
              <a:rPr lang="en-US" sz="3000">
                <a:solidFill>
                  <a:srgbClr val="222222"/>
                </a:solidFill>
                <a:highlight>
                  <a:srgbClr val="F8F9FA"/>
                </a:highlight>
                <a:latin typeface="Arial"/>
                <a:ea typeface="Arial"/>
                <a:cs typeface="Arial"/>
                <a:sym typeface="Arial"/>
              </a:rPr>
              <a:t>他們穿尿布或處於學習上廁所的早期階段，</a:t>
            </a:r>
            <a:endParaRPr sz="3000">
              <a:solidFill>
                <a:srgbClr val="222222"/>
              </a:solidFill>
              <a:highlight>
                <a:srgbClr val="F8F9FA"/>
              </a:highlight>
              <a:latin typeface="Arial"/>
              <a:ea typeface="Arial"/>
              <a:cs typeface="Arial"/>
              <a:sym typeface="Arial"/>
            </a:endParaRPr>
          </a:p>
          <a:p>
            <a:pPr marL="228600" marR="38100" lvl="0" indent="-368300" algn="l" rtl="0">
              <a:lnSpc>
                <a:spcPct val="133333"/>
              </a:lnSpc>
              <a:spcBef>
                <a:spcPts val="0"/>
              </a:spcBef>
              <a:spcAft>
                <a:spcPts val="0"/>
              </a:spcAft>
              <a:buSzPts val="4000"/>
              <a:buChar char="•"/>
            </a:pPr>
            <a:r>
              <a:rPr lang="en-US" sz="3000">
                <a:solidFill>
                  <a:srgbClr val="222222"/>
                </a:solidFill>
                <a:highlight>
                  <a:srgbClr val="F8F9FA"/>
                </a:highlight>
                <a:latin typeface="Arial"/>
                <a:ea typeface="Arial"/>
                <a:cs typeface="Arial"/>
                <a:sym typeface="Arial"/>
              </a:rPr>
              <a:t>他們將更多的時間花在滿佈細菌的地板上。</a:t>
            </a:r>
            <a:endParaRPr sz="3000">
              <a:solidFill>
                <a:srgbClr val="222222"/>
              </a:solidFill>
              <a:highlight>
                <a:srgbClr val="F8F9FA"/>
              </a:highlight>
              <a:latin typeface="Arial"/>
              <a:ea typeface="Arial"/>
              <a:cs typeface="Arial"/>
              <a:sym typeface="Arial"/>
            </a:endParaRPr>
          </a:p>
          <a:p>
            <a:pPr marL="228600" lvl="0" indent="0" algn="l" rtl="0">
              <a:lnSpc>
                <a:spcPct val="80000"/>
              </a:lnSpc>
              <a:spcBef>
                <a:spcPts val="1000"/>
              </a:spcBef>
              <a:spcAft>
                <a:spcPts val="0"/>
              </a:spcAft>
              <a:buNone/>
            </a:pPr>
            <a:endParaRPr b="1"/>
          </a:p>
        </p:txBody>
      </p:sp>
      <p:sp>
        <p:nvSpPr>
          <p:cNvPr id="281" name="Google Shape;281;p40"/>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4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800">
                <a:latin typeface="Arial"/>
                <a:ea typeface="Arial"/>
                <a:cs typeface="Arial"/>
                <a:sym typeface="Arial"/>
              </a:rPr>
              <a:t>        </a:t>
            </a:r>
            <a:r>
              <a:rPr lang="en-US" sz="7300">
                <a:latin typeface="Arial"/>
                <a:ea typeface="Arial"/>
                <a:cs typeface="Arial"/>
                <a:sym typeface="Arial"/>
              </a:rPr>
              <a:t> </a:t>
            </a:r>
            <a:r>
              <a:rPr lang="en-US" sz="4800">
                <a:solidFill>
                  <a:srgbClr val="222222"/>
                </a:solidFill>
                <a:highlight>
                  <a:srgbClr val="F8F9FA"/>
                </a:highlight>
                <a:latin typeface="Arial"/>
                <a:ea typeface="Arial"/>
                <a:cs typeface="Arial"/>
                <a:sym typeface="Arial"/>
              </a:rPr>
              <a:t>新型</a:t>
            </a:r>
            <a:r>
              <a:rPr lang="en-US" sz="4800">
                <a:latin typeface="Arial"/>
                <a:ea typeface="Arial"/>
                <a:cs typeface="Arial"/>
                <a:sym typeface="Arial"/>
              </a:rPr>
              <a:t>冠</a:t>
            </a:r>
            <a:r>
              <a:rPr lang="en-US" sz="4800">
                <a:solidFill>
                  <a:srgbClr val="222222"/>
                </a:solidFill>
                <a:highlight>
                  <a:srgbClr val="F8F9FA"/>
                </a:highlight>
                <a:latin typeface="Arial"/>
                <a:ea typeface="Arial"/>
                <a:cs typeface="Arial"/>
                <a:sym typeface="Arial"/>
              </a:rPr>
              <a:t>狀</a:t>
            </a:r>
            <a:r>
              <a:rPr lang="en-US" sz="4800">
                <a:latin typeface="Arial"/>
                <a:ea typeface="Arial"/>
                <a:cs typeface="Arial"/>
                <a:sym typeface="Arial"/>
              </a:rPr>
              <a:t>病毒</a:t>
            </a:r>
            <a:r>
              <a:rPr lang="en-US" sz="4800">
                <a:solidFill>
                  <a:srgbClr val="222222"/>
                </a:solidFill>
                <a:highlight>
                  <a:srgbClr val="F8F9FA"/>
                </a:highlight>
                <a:latin typeface="Arial"/>
                <a:ea typeface="Arial"/>
                <a:cs typeface="Arial"/>
                <a:sym typeface="Arial"/>
              </a:rPr>
              <a:t>和兒童</a:t>
            </a:r>
            <a:endParaRPr sz="48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p:txBody>
      </p:sp>
      <p:sp>
        <p:nvSpPr>
          <p:cNvPr id="288" name="Google Shape;288;p41"/>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lvl="0" indent="-317500" algn="l" rtl="0">
              <a:lnSpc>
                <a:spcPct val="90000"/>
              </a:lnSpc>
              <a:spcBef>
                <a:spcPts val="1000"/>
              </a:spcBef>
              <a:spcAft>
                <a:spcPts val="0"/>
              </a:spcAft>
              <a:buClr>
                <a:schemeClr val="dk1"/>
              </a:buClr>
              <a:buSzPts val="4600"/>
              <a:buChar char="•"/>
            </a:pPr>
            <a:r>
              <a:rPr lang="en-US" sz="3200">
                <a:solidFill>
                  <a:srgbClr val="222222"/>
                </a:solidFill>
                <a:highlight>
                  <a:srgbClr val="F8F9FA"/>
                </a:highlight>
                <a:latin typeface="Arial"/>
                <a:ea typeface="Arial"/>
                <a:cs typeface="Arial"/>
                <a:sym typeface="Arial"/>
              </a:rPr>
              <a:t>最近的研究顯示，兒童患嚴重新型</a:t>
            </a:r>
            <a:r>
              <a:rPr lang="en-US" sz="3200">
                <a:latin typeface="Arial"/>
                <a:ea typeface="Arial"/>
                <a:cs typeface="Arial"/>
                <a:sym typeface="Arial"/>
              </a:rPr>
              <a:t>冠</a:t>
            </a:r>
            <a:r>
              <a:rPr lang="en-US" sz="3200">
                <a:solidFill>
                  <a:srgbClr val="222222"/>
                </a:solidFill>
                <a:highlight>
                  <a:srgbClr val="F8F9FA"/>
                </a:highlight>
                <a:latin typeface="Arial"/>
                <a:ea typeface="Arial"/>
                <a:cs typeface="Arial"/>
                <a:sym typeface="Arial"/>
              </a:rPr>
              <a:t>狀</a:t>
            </a:r>
            <a:r>
              <a:rPr lang="en-US" sz="3200">
                <a:latin typeface="Arial"/>
                <a:ea typeface="Arial"/>
                <a:cs typeface="Arial"/>
                <a:sym typeface="Arial"/>
              </a:rPr>
              <a:t>病毒</a:t>
            </a:r>
            <a:r>
              <a:rPr lang="en-US" sz="3200">
                <a:solidFill>
                  <a:srgbClr val="222222"/>
                </a:solidFill>
                <a:highlight>
                  <a:srgbClr val="F8F9FA"/>
                </a:highlight>
                <a:latin typeface="Arial"/>
                <a:ea typeface="Arial"/>
                <a:cs typeface="Arial"/>
                <a:sym typeface="Arial"/>
              </a:rPr>
              <a:t>的機率低於成人。</a:t>
            </a:r>
            <a:endParaRPr sz="3200">
              <a:solidFill>
                <a:srgbClr val="222222"/>
              </a:solidFill>
              <a:highlight>
                <a:srgbClr val="F8F9FA"/>
              </a:highlight>
              <a:latin typeface="Arial"/>
              <a:ea typeface="Arial"/>
              <a:cs typeface="Arial"/>
              <a:sym typeface="Arial"/>
            </a:endParaRPr>
          </a:p>
          <a:p>
            <a:pPr marL="228600" lvl="0" indent="-317500" algn="l" rtl="0">
              <a:lnSpc>
                <a:spcPct val="90000"/>
              </a:lnSpc>
              <a:spcBef>
                <a:spcPts val="1000"/>
              </a:spcBef>
              <a:spcAft>
                <a:spcPts val="0"/>
              </a:spcAft>
              <a:buClr>
                <a:schemeClr val="dk1"/>
              </a:buClr>
              <a:buSzPts val="4600"/>
              <a:buChar char="•"/>
            </a:pPr>
            <a:r>
              <a:rPr lang="en-US" sz="3200">
                <a:solidFill>
                  <a:srgbClr val="222222"/>
                </a:solidFill>
                <a:highlight>
                  <a:srgbClr val="F8F9FA"/>
                </a:highlight>
                <a:latin typeface="Arial"/>
                <a:ea typeface="Arial"/>
                <a:cs typeface="Arial"/>
                <a:sym typeface="Arial"/>
              </a:rPr>
              <a:t>與年齡較大的兒童相比，嬰兒更容易患重度新型</a:t>
            </a:r>
            <a:r>
              <a:rPr lang="en-US" sz="3200">
                <a:latin typeface="Arial"/>
                <a:ea typeface="Arial"/>
                <a:cs typeface="Arial"/>
                <a:sym typeface="Arial"/>
              </a:rPr>
              <a:t>冠</a:t>
            </a:r>
            <a:r>
              <a:rPr lang="en-US" sz="3200">
                <a:solidFill>
                  <a:srgbClr val="222222"/>
                </a:solidFill>
                <a:highlight>
                  <a:srgbClr val="F8F9FA"/>
                </a:highlight>
                <a:latin typeface="Arial"/>
                <a:ea typeface="Arial"/>
                <a:cs typeface="Arial"/>
                <a:sym typeface="Arial"/>
              </a:rPr>
              <a:t>狀</a:t>
            </a:r>
            <a:r>
              <a:rPr lang="en-US" sz="3200">
                <a:latin typeface="Arial"/>
                <a:ea typeface="Arial"/>
                <a:cs typeface="Arial"/>
                <a:sym typeface="Arial"/>
              </a:rPr>
              <a:t>病毒</a:t>
            </a:r>
            <a:r>
              <a:rPr lang="en-US" sz="3200">
                <a:solidFill>
                  <a:srgbClr val="222222"/>
                </a:solidFill>
                <a:highlight>
                  <a:srgbClr val="F8F9FA"/>
                </a:highlight>
                <a:latin typeface="Arial"/>
                <a:ea typeface="Arial"/>
                <a:cs typeface="Arial"/>
                <a:sym typeface="Arial"/>
              </a:rPr>
              <a:t>疾病。</a:t>
            </a:r>
            <a:endParaRPr sz="3200">
              <a:solidFill>
                <a:srgbClr val="222222"/>
              </a:solidFill>
              <a:highlight>
                <a:srgbClr val="F8F9FA"/>
              </a:highlight>
              <a:latin typeface="Arial"/>
              <a:ea typeface="Arial"/>
              <a:cs typeface="Arial"/>
              <a:sym typeface="Arial"/>
            </a:endParaRPr>
          </a:p>
          <a:p>
            <a:pPr marL="228600" marR="38100" lvl="0" indent="-406400" algn="l" rtl="0">
              <a:lnSpc>
                <a:spcPct val="100000"/>
              </a:lnSpc>
              <a:spcBef>
                <a:spcPts val="0"/>
              </a:spcBef>
              <a:spcAft>
                <a:spcPts val="0"/>
              </a:spcAft>
              <a:buSzPts val="4600"/>
              <a:buChar char="•"/>
            </a:pPr>
            <a:r>
              <a:rPr lang="en-US" sz="3200">
                <a:solidFill>
                  <a:srgbClr val="222222"/>
                </a:solidFill>
                <a:highlight>
                  <a:srgbClr val="F8F9FA"/>
                </a:highlight>
                <a:latin typeface="Arial"/>
                <a:ea typeface="Arial"/>
                <a:cs typeface="Arial"/>
                <a:sym typeface="Arial"/>
              </a:rPr>
              <a:t>當患輕症或根本沒有症狀時，兒童仍然可以傳播疾病。</a:t>
            </a:r>
            <a:endParaRPr sz="32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42"/>
          <p:cNvSpPr txBox="1">
            <a:spLocks noGrp="1"/>
          </p:cNvSpPr>
          <p:nvPr>
            <p:ph type="title"/>
          </p:nvPr>
        </p:nvSpPr>
        <p:spPr>
          <a:xfrm>
            <a:off x="225975" y="1210475"/>
            <a:ext cx="8704500" cy="4213800"/>
          </a:xfrm>
          <a:prstGeom prst="rect">
            <a:avLst/>
          </a:prstGeom>
          <a:noFill/>
          <a:ln>
            <a:noFill/>
          </a:ln>
        </p:spPr>
        <p:txBody>
          <a:bodyPr spcFirstLastPara="1" wrap="square" lIns="91425" tIns="45700" rIns="91425" bIns="45700" anchor="ctr" anchorCtr="0">
            <a:noAutofit/>
          </a:bodyPr>
          <a:lstStyle/>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MS Gothic"/>
                <a:ea typeface="MS Gothic"/>
                <a:cs typeface="MS Gothic"/>
                <a:sym typeface="MS Gothic"/>
              </a:rPr>
              <a:t>      </a:t>
            </a:r>
            <a:r>
              <a:rPr lang="en-US" sz="3600" b="1">
                <a:solidFill>
                  <a:srgbClr val="222222"/>
                </a:solidFill>
                <a:highlight>
                  <a:srgbClr val="F8F9FA"/>
                </a:highlight>
                <a:latin typeface="Arial"/>
                <a:ea typeface="Arial"/>
                <a:cs typeface="Arial"/>
                <a:sym typeface="Arial"/>
              </a:rPr>
              <a:t>減慢新型</a:t>
            </a:r>
            <a:r>
              <a:rPr lang="en-US" sz="3600" b="1">
                <a:solidFill>
                  <a:srgbClr val="222222"/>
                </a:solidFill>
                <a:latin typeface="Arial"/>
                <a:ea typeface="Arial"/>
                <a:cs typeface="Arial"/>
                <a:sym typeface="Arial"/>
              </a:rPr>
              <a:t>冠</a:t>
            </a:r>
            <a:r>
              <a:rPr lang="en-US" sz="3600" b="1">
                <a:solidFill>
                  <a:srgbClr val="222222"/>
                </a:solidFill>
                <a:highlight>
                  <a:srgbClr val="F8F9FA"/>
                </a:highlight>
                <a:latin typeface="Arial"/>
                <a:ea typeface="Arial"/>
                <a:cs typeface="Arial"/>
                <a:sym typeface="Arial"/>
              </a:rPr>
              <a:t>狀</a:t>
            </a:r>
            <a:r>
              <a:rPr lang="en-US" sz="3600" b="1">
                <a:solidFill>
                  <a:srgbClr val="222222"/>
                </a:solidFill>
                <a:latin typeface="Arial"/>
                <a:ea typeface="Arial"/>
                <a:cs typeface="Arial"/>
                <a:sym typeface="Arial"/>
              </a:rPr>
              <a:t>病毒</a:t>
            </a:r>
            <a:r>
              <a:rPr lang="en-US" sz="3600" b="1">
                <a:solidFill>
                  <a:srgbClr val="222222"/>
                </a:solidFill>
                <a:highlight>
                  <a:srgbClr val="F8F9FA"/>
                </a:highlight>
                <a:latin typeface="Arial"/>
                <a:ea typeface="Arial"/>
                <a:cs typeface="Arial"/>
                <a:sym typeface="Arial"/>
              </a:rPr>
              <a:t>傳播的策略</a:t>
            </a:r>
            <a:endParaRPr sz="3600" b="1">
              <a:solidFill>
                <a:srgbClr val="222222"/>
              </a:solidFill>
              <a:highlight>
                <a:srgbClr val="F8F9FA"/>
              </a:highlight>
              <a:latin typeface="Arial"/>
              <a:ea typeface="Arial"/>
              <a:cs typeface="Arial"/>
              <a:sym typeface="Arial"/>
            </a:endParaRPr>
          </a:p>
          <a:p>
            <a:pPr marL="685800" lvl="1" indent="-438150" algn="l" rtl="0">
              <a:lnSpc>
                <a:spcPct val="90000"/>
              </a:lnSpc>
              <a:spcBef>
                <a:spcPts val="0"/>
              </a:spcBef>
              <a:spcAft>
                <a:spcPts val="0"/>
              </a:spcAft>
              <a:buClr>
                <a:schemeClr val="dk1"/>
              </a:buClr>
              <a:buSzPts val="5100"/>
              <a:buChar char="•"/>
            </a:pPr>
            <a:r>
              <a:rPr lang="en-US" sz="3500">
                <a:solidFill>
                  <a:srgbClr val="222222"/>
                </a:solidFill>
                <a:highlight>
                  <a:srgbClr val="F8F9FA"/>
                </a:highlight>
              </a:rPr>
              <a:t>生病時</a:t>
            </a:r>
            <a:r>
              <a:rPr lang="en-US" sz="3400">
                <a:solidFill>
                  <a:srgbClr val="222222"/>
                </a:solidFill>
                <a:highlight>
                  <a:srgbClr val="F8F9FA"/>
                </a:highlight>
              </a:rPr>
              <a:t>待在家裡</a:t>
            </a:r>
            <a:endParaRPr sz="3500">
              <a:solidFill>
                <a:srgbClr val="222222"/>
              </a:solidFill>
              <a:highlight>
                <a:srgbClr val="F8F9FA"/>
              </a:highlight>
            </a:endParaRPr>
          </a:p>
          <a:p>
            <a:pPr marL="685800" lvl="0" indent="0" algn="l" rtl="0">
              <a:spcBef>
                <a:spcPts val="0"/>
              </a:spcBef>
              <a:spcAft>
                <a:spcPts val="0"/>
              </a:spcAft>
              <a:buClr>
                <a:schemeClr val="dk1"/>
              </a:buClr>
              <a:buSzPts val="1100"/>
              <a:buFont typeface="Arial"/>
              <a:buNone/>
            </a:pPr>
            <a:endParaRPr sz="3500">
              <a:solidFill>
                <a:srgbClr val="222222"/>
              </a:solidFill>
              <a:highlight>
                <a:srgbClr val="F8F9FA"/>
              </a:highlight>
              <a:latin typeface="Arial"/>
              <a:ea typeface="Arial"/>
              <a:cs typeface="Arial"/>
              <a:sym typeface="Arial"/>
            </a:endParaRPr>
          </a:p>
          <a:p>
            <a:pPr marL="685800" lvl="1" indent="-323850" algn="l" rtl="0">
              <a:lnSpc>
                <a:spcPct val="90000"/>
              </a:lnSpc>
              <a:spcBef>
                <a:spcPts val="0"/>
              </a:spcBef>
              <a:spcAft>
                <a:spcPts val="0"/>
              </a:spcAft>
              <a:buClr>
                <a:schemeClr val="dk1"/>
              </a:buClr>
              <a:buSzPts val="5100"/>
              <a:buChar char="•"/>
            </a:pPr>
            <a:r>
              <a:rPr lang="en-US" sz="3500">
                <a:solidFill>
                  <a:srgbClr val="222222"/>
                </a:solidFill>
                <a:highlight>
                  <a:srgbClr val="F8F9FA"/>
                </a:highlight>
              </a:rPr>
              <a:t>個人</a:t>
            </a:r>
            <a:r>
              <a:rPr lang="en-US" sz="3600">
                <a:solidFill>
                  <a:srgbClr val="222222"/>
                </a:solidFill>
                <a:highlight>
                  <a:srgbClr val="F8F9FA"/>
                </a:highlight>
              </a:rPr>
              <a:t>衛生（(經常洗手，</a:t>
            </a:r>
            <a:r>
              <a:rPr lang="en-US" sz="3400">
                <a:solidFill>
                  <a:srgbClr val="222222"/>
                </a:solidFill>
                <a:highlight>
                  <a:srgbClr val="F8F9FA"/>
                </a:highlight>
              </a:rPr>
              <a:t>咳嗽時用手肘遮住</a:t>
            </a:r>
            <a:r>
              <a:rPr lang="en-US" sz="3500">
                <a:solidFill>
                  <a:srgbClr val="222222"/>
                </a:solidFill>
                <a:highlight>
                  <a:srgbClr val="F8F9FA"/>
                </a:highlight>
              </a:rPr>
              <a:t>等</a:t>
            </a:r>
            <a:r>
              <a:rPr lang="en-US" sz="5200">
                <a:solidFill>
                  <a:srgbClr val="222222"/>
                </a:solidFill>
                <a:highlight>
                  <a:srgbClr val="F8F9FA"/>
                </a:highlight>
              </a:rPr>
              <a:t>）</a:t>
            </a:r>
            <a:endParaRPr sz="3600">
              <a:solidFill>
                <a:srgbClr val="222222"/>
              </a:solidFill>
              <a:highlight>
                <a:srgbClr val="F8F9FA"/>
              </a:highlight>
              <a:latin typeface="Arial"/>
              <a:ea typeface="Arial"/>
              <a:cs typeface="Arial"/>
              <a:sym typeface="Arial"/>
            </a:endParaRPr>
          </a:p>
          <a:p>
            <a:pPr marL="685800" marR="38100" lvl="1" indent="-450850" algn="l" rtl="0">
              <a:lnSpc>
                <a:spcPct val="133333"/>
              </a:lnSpc>
              <a:spcBef>
                <a:spcPts val="0"/>
              </a:spcBef>
              <a:spcAft>
                <a:spcPts val="0"/>
              </a:spcAft>
              <a:buClr>
                <a:schemeClr val="dk1"/>
              </a:buClr>
              <a:buSzPts val="5300"/>
              <a:buChar char="•"/>
            </a:pPr>
            <a:r>
              <a:rPr lang="en-US" sz="3500">
                <a:solidFill>
                  <a:srgbClr val="222222"/>
                </a:solidFill>
                <a:highlight>
                  <a:srgbClr val="F8F9FA"/>
                </a:highlight>
              </a:rPr>
              <a:t>表層清潔和消毒</a:t>
            </a:r>
            <a:endParaRPr sz="3500">
              <a:solidFill>
                <a:srgbClr val="222222"/>
              </a:solidFill>
              <a:highlight>
                <a:srgbClr val="F8F9FA"/>
              </a:highlight>
            </a:endParaRPr>
          </a:p>
          <a:p>
            <a:pPr marL="685800" lvl="1" indent="-330200" algn="l" rtl="0">
              <a:lnSpc>
                <a:spcPct val="90000"/>
              </a:lnSpc>
              <a:spcBef>
                <a:spcPts val="0"/>
              </a:spcBef>
              <a:spcAft>
                <a:spcPts val="0"/>
              </a:spcAft>
              <a:buClr>
                <a:srgbClr val="222222"/>
              </a:buClr>
              <a:buSzPts val="3400"/>
              <a:buChar char="•"/>
            </a:pPr>
            <a:r>
              <a:rPr lang="en-US" sz="3400">
                <a:solidFill>
                  <a:srgbClr val="222222"/>
                </a:solidFill>
                <a:highlight>
                  <a:srgbClr val="F8F9FA"/>
                </a:highlight>
              </a:rPr>
              <a:t>保持身體的距離</a:t>
            </a:r>
            <a:endParaRPr sz="3400">
              <a:solidFill>
                <a:srgbClr val="222222"/>
              </a:solidFill>
              <a:highlight>
                <a:srgbClr val="F8F9FA"/>
              </a:highlight>
            </a:endParaRPr>
          </a:p>
          <a:p>
            <a:pPr marL="0" lvl="0" indent="0" algn="l" rtl="0">
              <a:lnSpc>
                <a:spcPct val="90000"/>
              </a:lnSpc>
              <a:spcBef>
                <a:spcPts val="0"/>
              </a:spcBef>
              <a:spcAft>
                <a:spcPts val="0"/>
              </a:spcAft>
              <a:buClr>
                <a:schemeClr val="dk1"/>
              </a:buClr>
              <a:buSzPts val="3900"/>
              <a:buFont typeface="Calibri"/>
              <a:buNone/>
            </a:pPr>
            <a:endParaRPr sz="3900"/>
          </a:p>
        </p:txBody>
      </p:sp>
      <p:sp>
        <p:nvSpPr>
          <p:cNvPr id="295" name="Google Shape;295;p42"/>
          <p:cNvSpPr/>
          <p:nvPr/>
        </p:nvSpPr>
        <p:spPr>
          <a:xfrm>
            <a:off x="0" y="0"/>
            <a:ext cx="9144000" cy="411900"/>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43"/>
          <p:cNvSpPr txBox="1">
            <a:spLocks noGrp="1"/>
          </p:cNvSpPr>
          <p:nvPr>
            <p:ph type="title"/>
          </p:nvPr>
        </p:nvSpPr>
        <p:spPr>
          <a:xfrm>
            <a:off x="62593" y="365126"/>
            <a:ext cx="9081407" cy="1325563"/>
          </a:xfrm>
          <a:prstGeom prst="rect">
            <a:avLst/>
          </a:prstGeom>
          <a:noFill/>
          <a:ln>
            <a:noFill/>
          </a:ln>
        </p:spPr>
        <p:txBody>
          <a:bodyPr spcFirstLastPara="1" wrap="square" lIns="91425" tIns="45700" rIns="91425" bIns="45700" anchor="ctr" anchorCtr="0">
            <a:noAutofit/>
          </a:bodyPr>
          <a:lstStyle/>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         減慢新型</a:t>
            </a:r>
            <a:r>
              <a:rPr lang="en-US" sz="3600" b="1">
                <a:solidFill>
                  <a:srgbClr val="222222"/>
                </a:solidFill>
                <a:latin typeface="Arial"/>
                <a:ea typeface="Arial"/>
                <a:cs typeface="Arial"/>
                <a:sym typeface="Arial"/>
              </a:rPr>
              <a:t>冠</a:t>
            </a:r>
            <a:r>
              <a:rPr lang="en-US" sz="3600" b="1">
                <a:solidFill>
                  <a:srgbClr val="222222"/>
                </a:solidFill>
                <a:highlight>
                  <a:srgbClr val="F8F9FA"/>
                </a:highlight>
                <a:latin typeface="Arial"/>
                <a:ea typeface="Arial"/>
                <a:cs typeface="Arial"/>
                <a:sym typeface="Arial"/>
              </a:rPr>
              <a:t>狀</a:t>
            </a:r>
            <a:r>
              <a:rPr lang="en-US" sz="3600" b="1">
                <a:solidFill>
                  <a:srgbClr val="222222"/>
                </a:solidFill>
                <a:latin typeface="Arial"/>
                <a:ea typeface="Arial"/>
                <a:cs typeface="Arial"/>
                <a:sym typeface="Arial"/>
              </a:rPr>
              <a:t>病病毒</a:t>
            </a:r>
            <a:r>
              <a:rPr lang="en-US" sz="3600" b="1">
                <a:solidFill>
                  <a:srgbClr val="222222"/>
                </a:solidFill>
                <a:highlight>
                  <a:srgbClr val="F8F9FA"/>
                </a:highlight>
                <a:latin typeface="Arial"/>
                <a:ea typeface="Arial"/>
                <a:cs typeface="Arial"/>
                <a:sym typeface="Arial"/>
              </a:rPr>
              <a:t>傳播的策略</a:t>
            </a:r>
            <a:endParaRPr sz="3900"/>
          </a:p>
        </p:txBody>
      </p:sp>
      <p:sp>
        <p:nvSpPr>
          <p:cNvPr id="302" name="Google Shape;302;p43"/>
          <p:cNvSpPr/>
          <p:nvPr/>
        </p:nvSpPr>
        <p:spPr>
          <a:xfrm>
            <a:off x="176893" y="1598615"/>
            <a:ext cx="7367410" cy="914400"/>
          </a:xfrm>
          <a:prstGeom prst="ellipse">
            <a:avLst/>
          </a:prstGeom>
          <a:solidFill>
            <a:schemeClr val="lt1"/>
          </a:solidFill>
          <a:ln w="12700" cap="flat" cmpd="sng">
            <a:solidFill>
              <a:srgbClr val="D90F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03" name="Google Shape;303;p43"/>
          <p:cNvSpPr txBox="1">
            <a:spLocks noGrp="1"/>
          </p:cNvSpPr>
          <p:nvPr>
            <p:ph type="body" idx="1"/>
          </p:nvPr>
        </p:nvSpPr>
        <p:spPr>
          <a:xfrm>
            <a:off x="628650" y="1598625"/>
            <a:ext cx="7886700" cy="4351200"/>
          </a:xfrm>
          <a:prstGeom prst="rect">
            <a:avLst/>
          </a:prstGeom>
          <a:noFill/>
          <a:ln>
            <a:noFill/>
          </a:ln>
        </p:spPr>
        <p:txBody>
          <a:bodyPr spcFirstLastPara="1" wrap="square" lIns="91425" tIns="45700" rIns="91425" bIns="45700" anchor="t" anchorCtr="0">
            <a:noAutofit/>
          </a:bodyPr>
          <a:lstStyle/>
          <a:p>
            <a:pPr marL="685800" lvl="1" indent="-438150" algn="l" rtl="0">
              <a:spcBef>
                <a:spcPts val="0"/>
              </a:spcBef>
              <a:spcAft>
                <a:spcPts val="0"/>
              </a:spcAft>
              <a:buSzPts val="5100"/>
              <a:buChar char="•"/>
            </a:pPr>
            <a:r>
              <a:rPr lang="en-US" sz="3500">
                <a:solidFill>
                  <a:srgbClr val="222222"/>
                </a:solidFill>
                <a:highlight>
                  <a:srgbClr val="F8F9FA"/>
                </a:highlight>
                <a:latin typeface="Arial"/>
                <a:ea typeface="Arial"/>
                <a:cs typeface="Arial"/>
                <a:sym typeface="Arial"/>
              </a:rPr>
              <a:t>生病時</a:t>
            </a:r>
            <a:r>
              <a:rPr lang="en-US" sz="3400">
                <a:solidFill>
                  <a:srgbClr val="222222"/>
                </a:solidFill>
                <a:highlight>
                  <a:srgbClr val="F8F9FA"/>
                </a:highlight>
                <a:latin typeface="Arial"/>
                <a:ea typeface="Arial"/>
                <a:cs typeface="Arial"/>
                <a:sym typeface="Arial"/>
              </a:rPr>
              <a:t>待在家裡</a:t>
            </a:r>
            <a:endParaRPr sz="3500">
              <a:solidFill>
                <a:srgbClr val="222222"/>
              </a:solidFill>
              <a:highlight>
                <a:srgbClr val="F8F9FA"/>
              </a:highlight>
              <a:latin typeface="Arial"/>
              <a:ea typeface="Arial"/>
              <a:cs typeface="Arial"/>
              <a:sym typeface="Arial"/>
            </a:endParaRPr>
          </a:p>
          <a:p>
            <a:pPr marL="685800" lvl="0" indent="0" algn="l" rtl="0">
              <a:spcBef>
                <a:spcPts val="0"/>
              </a:spcBef>
              <a:spcAft>
                <a:spcPts val="0"/>
              </a:spcAft>
              <a:buNone/>
            </a:pPr>
            <a:endParaRPr sz="3500">
              <a:solidFill>
                <a:srgbClr val="222222"/>
              </a:solidFill>
              <a:highlight>
                <a:srgbClr val="F8F9FA"/>
              </a:highlight>
              <a:latin typeface="Arial"/>
              <a:ea typeface="Arial"/>
              <a:cs typeface="Arial"/>
              <a:sym typeface="Arial"/>
            </a:endParaRPr>
          </a:p>
          <a:p>
            <a:pPr marL="685800" lvl="1" indent="-323850" algn="l" rtl="0">
              <a:spcBef>
                <a:spcPts val="0"/>
              </a:spcBef>
              <a:spcAft>
                <a:spcPts val="0"/>
              </a:spcAft>
              <a:buSzPts val="5100"/>
              <a:buChar char="•"/>
            </a:pPr>
            <a:r>
              <a:rPr lang="en-US" sz="3500">
                <a:solidFill>
                  <a:srgbClr val="222222"/>
                </a:solidFill>
                <a:highlight>
                  <a:srgbClr val="F8F9FA"/>
                </a:highlight>
                <a:latin typeface="Arial"/>
                <a:ea typeface="Arial"/>
                <a:cs typeface="Arial"/>
                <a:sym typeface="Arial"/>
              </a:rPr>
              <a:t>個人</a:t>
            </a:r>
            <a:r>
              <a:rPr lang="en-US" sz="3600">
                <a:solidFill>
                  <a:srgbClr val="222222"/>
                </a:solidFill>
                <a:highlight>
                  <a:srgbClr val="F8F9FA"/>
                </a:highlight>
                <a:latin typeface="Arial"/>
                <a:ea typeface="Arial"/>
                <a:cs typeface="Arial"/>
                <a:sym typeface="Arial"/>
              </a:rPr>
              <a:t>衛生(經常洗手，</a:t>
            </a:r>
            <a:r>
              <a:rPr lang="en-US" sz="3400">
                <a:solidFill>
                  <a:srgbClr val="222222"/>
                </a:solidFill>
                <a:highlight>
                  <a:srgbClr val="F8F9FA"/>
                </a:highlight>
                <a:latin typeface="Arial"/>
                <a:ea typeface="Arial"/>
                <a:cs typeface="Arial"/>
                <a:sym typeface="Arial"/>
              </a:rPr>
              <a:t>咳嗽時用手肘遮住</a:t>
            </a:r>
            <a:r>
              <a:rPr lang="en-US" sz="3500">
                <a:solidFill>
                  <a:srgbClr val="222222"/>
                </a:solidFill>
                <a:highlight>
                  <a:srgbClr val="F8F9FA"/>
                </a:highlight>
                <a:latin typeface="Arial"/>
                <a:ea typeface="Arial"/>
                <a:cs typeface="Arial"/>
                <a:sym typeface="Arial"/>
              </a:rPr>
              <a:t>等</a:t>
            </a:r>
            <a:r>
              <a:rPr lang="en-US" sz="5200">
                <a:solidFill>
                  <a:srgbClr val="222222"/>
                </a:solidFill>
                <a:highlight>
                  <a:srgbClr val="F8F9FA"/>
                </a:highlight>
                <a:latin typeface="Arial"/>
                <a:ea typeface="Arial"/>
                <a:cs typeface="Arial"/>
                <a:sym typeface="Arial"/>
              </a:rPr>
              <a:t>）</a:t>
            </a:r>
            <a:endParaRPr sz="3600">
              <a:solidFill>
                <a:srgbClr val="222222"/>
              </a:solidFill>
              <a:highlight>
                <a:srgbClr val="F8F9FA"/>
              </a:highlight>
              <a:latin typeface="Arial"/>
              <a:ea typeface="Arial"/>
              <a:cs typeface="Arial"/>
              <a:sym typeface="Arial"/>
            </a:endParaRPr>
          </a:p>
          <a:p>
            <a:pPr marL="685800" marR="38100" lvl="1" indent="-450850" algn="l" rtl="0">
              <a:lnSpc>
                <a:spcPct val="133333"/>
              </a:lnSpc>
              <a:spcBef>
                <a:spcPts val="0"/>
              </a:spcBef>
              <a:spcAft>
                <a:spcPts val="0"/>
              </a:spcAft>
              <a:buSzPts val="5300"/>
              <a:buChar char="•"/>
            </a:pPr>
            <a:r>
              <a:rPr lang="en-US" sz="3500">
                <a:solidFill>
                  <a:srgbClr val="222222"/>
                </a:solidFill>
                <a:highlight>
                  <a:srgbClr val="F8F9FA"/>
                </a:highlight>
                <a:latin typeface="Arial"/>
                <a:ea typeface="Arial"/>
                <a:cs typeface="Arial"/>
                <a:sym typeface="Arial"/>
              </a:rPr>
              <a:t>表層清潔和消毒</a:t>
            </a:r>
            <a:endParaRPr sz="3500">
              <a:solidFill>
                <a:srgbClr val="222222"/>
              </a:solidFill>
              <a:highlight>
                <a:srgbClr val="F8F9FA"/>
              </a:highlight>
              <a:latin typeface="Arial"/>
              <a:ea typeface="Arial"/>
              <a:cs typeface="Arial"/>
              <a:sym typeface="Arial"/>
            </a:endParaRPr>
          </a:p>
          <a:p>
            <a:pPr marL="685800" lvl="1" indent="-330200" algn="l" rtl="0">
              <a:spcBef>
                <a:spcPts val="0"/>
              </a:spcBef>
              <a:spcAft>
                <a:spcPts val="0"/>
              </a:spcAft>
              <a:buClr>
                <a:srgbClr val="222222"/>
              </a:buClr>
              <a:buSzPts val="3400"/>
              <a:buChar char="•"/>
            </a:pPr>
            <a:r>
              <a:rPr lang="en-US" sz="3400">
                <a:solidFill>
                  <a:srgbClr val="222222"/>
                </a:solidFill>
                <a:highlight>
                  <a:srgbClr val="F8F9FA"/>
                </a:highlight>
                <a:latin typeface="Arial"/>
                <a:ea typeface="Arial"/>
                <a:cs typeface="Arial"/>
                <a:sym typeface="Arial"/>
              </a:rPr>
              <a:t>保持身體的距離</a:t>
            </a:r>
            <a:endParaRPr sz="3400">
              <a:solidFill>
                <a:srgbClr val="222222"/>
              </a:solidFill>
              <a:highlight>
                <a:srgbClr val="F8F9FA"/>
              </a:highlight>
              <a:latin typeface="Arial"/>
              <a:ea typeface="Arial"/>
              <a:cs typeface="Arial"/>
              <a:sym typeface="Arial"/>
            </a:endParaRPr>
          </a:p>
          <a:p>
            <a:pPr marL="228600" lvl="0" indent="-50800" algn="l" rtl="0">
              <a:spcBef>
                <a:spcPts val="1000"/>
              </a:spcBef>
              <a:spcAft>
                <a:spcPts val="0"/>
              </a:spcAft>
              <a:buNone/>
            </a:pPr>
            <a:endParaRPr sz="3600"/>
          </a:p>
          <a:p>
            <a:pPr marL="685800" marR="38100" lvl="1" indent="-330200" algn="l" rtl="0">
              <a:lnSpc>
                <a:spcPct val="133333"/>
              </a:lnSpc>
              <a:spcBef>
                <a:spcPts val="0"/>
              </a:spcBef>
              <a:spcAft>
                <a:spcPts val="0"/>
              </a:spcAft>
              <a:buClr>
                <a:srgbClr val="222222"/>
              </a:buClr>
              <a:buSzPts val="3400"/>
              <a:buFont typeface="Arial"/>
              <a:buChar char="•"/>
            </a:pPr>
            <a:endParaRPr sz="3400">
              <a:solidFill>
                <a:srgbClr val="222222"/>
              </a:solidFill>
              <a:highlight>
                <a:srgbClr val="F8F9FA"/>
              </a:highlight>
              <a:latin typeface="Arial"/>
              <a:ea typeface="Arial"/>
              <a:cs typeface="Arial"/>
              <a:sym typeface="Arial"/>
            </a:endParaRPr>
          </a:p>
        </p:txBody>
      </p:sp>
      <p:sp>
        <p:nvSpPr>
          <p:cNvPr id="304" name="Google Shape;304;p43"/>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2"/>
                                        </p:tgtEl>
                                        <p:attrNameLst>
                                          <p:attrName>style.visibility</p:attrName>
                                        </p:attrNameLst>
                                      </p:cBhvr>
                                      <p:to>
                                        <p:strVal val="visible"/>
                                      </p:to>
                                    </p:set>
                                    <p:animEffect transition="in" filter="fade">
                                      <p:cBhvr>
                                        <p:cTn id="7" dur="1000"/>
                                        <p:tgtEl>
                                          <p:spTgt spid="3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09"/>
        <p:cNvGrpSpPr/>
        <p:nvPr/>
      </p:nvGrpSpPr>
      <p:grpSpPr>
        <a:xfrm>
          <a:off x="0" y="0"/>
          <a:ext cx="0" cy="0"/>
          <a:chOff x="0" y="0"/>
          <a:chExt cx="0" cy="0"/>
        </a:xfrm>
      </p:grpSpPr>
      <p:sp>
        <p:nvSpPr>
          <p:cNvPr id="310" name="Google Shape;310;p4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500" b="1">
                <a:solidFill>
                  <a:srgbClr val="222222"/>
                </a:solidFill>
                <a:highlight>
                  <a:srgbClr val="F8F9FA"/>
                </a:highlight>
                <a:latin typeface="Arial"/>
                <a:ea typeface="Arial"/>
                <a:cs typeface="Arial"/>
                <a:sym typeface="Arial"/>
              </a:rPr>
              <a:t>            早上健康檢查</a:t>
            </a:r>
            <a:endParaRPr sz="45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p:txBody>
      </p:sp>
      <p:sp>
        <p:nvSpPr>
          <p:cNvPr id="311" name="Google Shape;311;p44"/>
          <p:cNvSpPr txBox="1">
            <a:spLocks noGrp="1"/>
          </p:cNvSpPr>
          <p:nvPr>
            <p:ph type="body" idx="1"/>
          </p:nvPr>
        </p:nvSpPr>
        <p:spPr>
          <a:xfrm>
            <a:off x="261250" y="1357650"/>
            <a:ext cx="4748400" cy="4819200"/>
          </a:xfrm>
          <a:prstGeom prst="rect">
            <a:avLst/>
          </a:prstGeom>
          <a:noFill/>
          <a:ln>
            <a:noFill/>
          </a:ln>
        </p:spPr>
        <p:txBody>
          <a:bodyPr spcFirstLastPara="1" wrap="square" lIns="91425" tIns="45700" rIns="91425" bIns="45700" anchor="t" anchorCtr="0">
            <a:noAutofit/>
          </a:bodyPr>
          <a:lstStyle/>
          <a:p>
            <a:pPr marL="228600" lvl="0" indent="0" algn="l" rtl="0">
              <a:lnSpc>
                <a:spcPct val="218181"/>
              </a:lnSpc>
              <a:spcBef>
                <a:spcPts val="0"/>
              </a:spcBef>
              <a:spcAft>
                <a:spcPts val="0"/>
              </a:spcAft>
              <a:buNone/>
            </a:pPr>
            <a:r>
              <a:rPr lang="en-US" sz="2000" b="1" i="1">
                <a:solidFill>
                  <a:srgbClr val="222222"/>
                </a:solidFill>
                <a:highlight>
                  <a:srgbClr val="F8F9FA"/>
                </a:highlight>
                <a:latin typeface="Arial"/>
                <a:ea typeface="Arial"/>
                <a:cs typeface="Arial"/>
                <a:sym typeface="Arial"/>
              </a:rPr>
              <a:t>常規的歡迎可以幫助您更了解每個</a:t>
            </a:r>
            <a:r>
              <a:rPr lang="en-US" sz="2000" b="1" i="1">
                <a:solidFill>
                  <a:srgbClr val="222222"/>
                </a:solidFill>
                <a:latin typeface="Arial"/>
                <a:ea typeface="Arial"/>
                <a:cs typeface="Arial"/>
                <a:sym typeface="Arial"/>
              </a:rPr>
              <a:t>孩</a:t>
            </a:r>
            <a:r>
              <a:rPr lang="en-US" sz="2000" b="1" i="1">
                <a:solidFill>
                  <a:srgbClr val="222222"/>
                </a:solidFill>
                <a:highlight>
                  <a:srgbClr val="F8F9FA"/>
                </a:highlight>
                <a:latin typeface="Arial"/>
                <a:ea typeface="Arial"/>
                <a:cs typeface="Arial"/>
                <a:sym typeface="Arial"/>
              </a:rPr>
              <a:t>子, </a:t>
            </a:r>
            <a:r>
              <a:rPr lang="en-US" sz="2000" b="1" i="1">
                <a:solidFill>
                  <a:srgbClr val="222222"/>
                </a:solidFill>
                <a:latin typeface="Arial"/>
                <a:ea typeface="Arial"/>
                <a:cs typeface="Arial"/>
                <a:sym typeface="Arial"/>
              </a:rPr>
              <a:t>讓孩子感到更舒適，</a:t>
            </a:r>
            <a:r>
              <a:rPr lang="en-US" sz="2000" b="1" i="1">
                <a:solidFill>
                  <a:srgbClr val="222222"/>
                </a:solidFill>
                <a:highlight>
                  <a:srgbClr val="F8F9FA"/>
                </a:highlight>
                <a:latin typeface="Arial"/>
                <a:ea typeface="Arial"/>
                <a:cs typeface="Arial"/>
                <a:sym typeface="Arial"/>
              </a:rPr>
              <a:t>並促進與父母的溝通。此外，通過拒絕有疾病跡象的兒童，它將減緩疾病的傳播。不要接收發燒（超過100.4 F），咳嗽，呼吸困難的孩子。請家庭將有疾病跡象的孩子留在家中。</a:t>
            </a:r>
            <a:endParaRPr sz="2000" b="1" i="1">
              <a:solidFill>
                <a:srgbClr val="222222"/>
              </a:solidFill>
              <a:highlight>
                <a:srgbClr val="F8F9FA"/>
              </a:highlight>
              <a:latin typeface="Arial"/>
              <a:ea typeface="Arial"/>
              <a:cs typeface="Arial"/>
              <a:sym typeface="Arial"/>
            </a:endParaRPr>
          </a:p>
          <a:p>
            <a:pPr marL="228600" lvl="0" indent="0" algn="l" rtl="0">
              <a:lnSpc>
                <a:spcPct val="70000"/>
              </a:lnSpc>
              <a:spcBef>
                <a:spcPts val="0"/>
              </a:spcBef>
              <a:spcAft>
                <a:spcPts val="0"/>
              </a:spcAft>
              <a:buNone/>
            </a:pPr>
            <a:endParaRPr sz="2980" i="1"/>
          </a:p>
        </p:txBody>
      </p:sp>
      <p:pic>
        <p:nvPicPr>
          <p:cNvPr id="312" name="Google Shape;312;p44"/>
          <p:cNvPicPr preferRelativeResize="0"/>
          <p:nvPr/>
        </p:nvPicPr>
        <p:blipFill>
          <a:blip r:embed="rId3">
            <a:alphaModFix/>
          </a:blip>
          <a:stretch>
            <a:fillRect/>
          </a:stretch>
        </p:blipFill>
        <p:spPr>
          <a:xfrm>
            <a:off x="5117450" y="1525125"/>
            <a:ext cx="3513450" cy="46517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p27"/>
          <p:cNvSpPr txBox="1">
            <a:spLocks noGrp="1"/>
          </p:cNvSpPr>
          <p:nvPr>
            <p:ph type="title"/>
          </p:nvPr>
        </p:nvSpPr>
        <p:spPr>
          <a:xfrm>
            <a:off x="1046475" y="130075"/>
            <a:ext cx="7468800" cy="2493600"/>
          </a:xfrm>
          <a:prstGeom prst="rect">
            <a:avLst/>
          </a:prstGeom>
          <a:noFill/>
          <a:ln>
            <a:noFill/>
          </a:ln>
        </p:spPr>
        <p:txBody>
          <a:bodyPr spcFirstLastPara="1" wrap="square" lIns="91425" tIns="45700" rIns="91425" bIns="45700" anchor="ctr" anchorCtr="0">
            <a:noAutofit/>
          </a:bodyPr>
          <a:lstStyle/>
          <a:p>
            <a:pPr marL="0" lvl="0" indent="0" algn="l" rtl="0">
              <a:spcBef>
                <a:spcPts val="1000"/>
              </a:spcBef>
              <a:spcAft>
                <a:spcPts val="0"/>
              </a:spcAft>
              <a:buClr>
                <a:schemeClr val="dk1"/>
              </a:buClr>
              <a:buSzPts val="1100"/>
              <a:buFont typeface="Arial"/>
              <a:buNone/>
            </a:pPr>
            <a:endParaRPr sz="3200">
              <a:solidFill>
                <a:srgbClr val="222222"/>
              </a:solidFill>
              <a:highlight>
                <a:srgbClr val="F8F9FA"/>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endParaRPr sz="3200">
              <a:solidFill>
                <a:srgbClr val="222222"/>
              </a:solidFill>
              <a:highlight>
                <a:srgbClr val="F8F9FA"/>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3200">
                <a:solidFill>
                  <a:srgbClr val="222222"/>
                </a:solidFill>
                <a:highlight>
                  <a:srgbClr val="F8F9FA"/>
                </a:highlight>
                <a:latin typeface="Arial"/>
                <a:ea typeface="Arial"/>
                <a:cs typeface="Arial"/>
                <a:sym typeface="Arial"/>
              </a:rPr>
              <a:t>詳情參閲</a:t>
            </a:r>
            <a:r>
              <a:rPr lang="en-US" sz="3400">
                <a:solidFill>
                  <a:srgbClr val="222222"/>
                </a:solidFill>
                <a:highlight>
                  <a:srgbClr val="F8F9FA"/>
                </a:highlight>
                <a:latin typeface="Arial"/>
                <a:ea typeface="Arial"/>
                <a:cs typeface="Arial"/>
                <a:sym typeface="Arial"/>
              </a:rPr>
              <a:t>加州托兒健康</a:t>
            </a:r>
            <a:r>
              <a:rPr lang="en-US" sz="3200">
                <a:solidFill>
                  <a:srgbClr val="222222"/>
                </a:solidFill>
                <a:highlight>
                  <a:srgbClr val="F8F9FA"/>
                </a:highlight>
                <a:latin typeface="Arial"/>
                <a:ea typeface="Arial"/>
                <a:cs typeface="Arial"/>
                <a:sym typeface="Arial"/>
              </a:rPr>
              <a:t>計劃CCHP網頁</a:t>
            </a:r>
            <a:endParaRPr sz="3200">
              <a:solidFill>
                <a:srgbClr val="222222"/>
              </a:solidFill>
              <a:highlight>
                <a:srgbClr val="F8F9FA"/>
              </a:highlight>
              <a:latin typeface="Arial"/>
              <a:ea typeface="Arial"/>
              <a:cs typeface="Arial"/>
              <a:sym typeface="Arial"/>
            </a:endParaRPr>
          </a:p>
          <a:p>
            <a:pPr marL="0" lvl="0" indent="0" algn="l" rtl="0">
              <a:spcBef>
                <a:spcPts val="1000"/>
              </a:spcBef>
              <a:spcAft>
                <a:spcPts val="0"/>
              </a:spcAft>
              <a:buClr>
                <a:schemeClr val="dk1"/>
              </a:buClr>
              <a:buSzPts val="1100"/>
              <a:buFont typeface="Arial"/>
              <a:buNone/>
            </a:pPr>
            <a:r>
              <a:rPr lang="en-US" sz="3200">
                <a:solidFill>
                  <a:srgbClr val="222222"/>
                </a:solidFill>
                <a:highlight>
                  <a:srgbClr val="F8F9FA"/>
                </a:highlight>
                <a:latin typeface="Arial"/>
                <a:ea typeface="Arial"/>
                <a:cs typeface="Arial"/>
                <a:sym typeface="Arial"/>
              </a:rPr>
              <a:t>新型冠狀病毒情況更新 </a:t>
            </a:r>
            <a:r>
              <a:rPr lang="en-US" sz="2800" u="sng">
                <a:solidFill>
                  <a:schemeClr val="hlink"/>
                </a:solidFill>
                <a:hlinkClick r:id="rId3"/>
              </a:rPr>
              <a:t>https://cchp.uscf.edu</a:t>
            </a:r>
            <a:endParaRPr sz="2800" u="sng">
              <a:solidFill>
                <a:schemeClr val="hlink"/>
              </a:solidFill>
            </a:endParaRPr>
          </a:p>
          <a:p>
            <a:pPr marL="0" lvl="0" indent="0" algn="l" rtl="0">
              <a:lnSpc>
                <a:spcPct val="90000"/>
              </a:lnSpc>
              <a:spcBef>
                <a:spcPts val="0"/>
              </a:spcBef>
              <a:spcAft>
                <a:spcPts val="0"/>
              </a:spcAft>
              <a:buClr>
                <a:schemeClr val="dk1"/>
              </a:buClr>
              <a:buSzPts val="4400"/>
              <a:buFont typeface="Calibri"/>
              <a:buNone/>
            </a:pPr>
            <a:endParaRPr/>
          </a:p>
        </p:txBody>
      </p:sp>
      <p:sp>
        <p:nvSpPr>
          <p:cNvPr id="181" name="Google Shape;181;p27"/>
          <p:cNvSpPr txBox="1"/>
          <p:nvPr/>
        </p:nvSpPr>
        <p:spPr>
          <a:xfrm>
            <a:off x="275550" y="2358025"/>
            <a:ext cx="8592900" cy="73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u="sng">
                <a:solidFill>
                  <a:schemeClr val="lt1"/>
                </a:solidFill>
                <a:latin typeface="Calibri"/>
                <a:ea typeface="Calibri"/>
                <a:cs typeface="Calibri"/>
                <a:sym typeface="Calibri"/>
                <a:hlinkClick r:id="rId4"/>
              </a:rPr>
              <a:t>htt行ps://</a:t>
            </a:r>
            <a:r>
              <a:rPr lang="en-US" sz="3200" u="sng">
                <a:solidFill>
                  <a:schemeClr val="lt1"/>
                </a:solidFill>
                <a:latin typeface="Calibri"/>
                <a:ea typeface="Calibri"/>
                <a:cs typeface="Calibri"/>
                <a:sym typeface="Calibri"/>
                <a:hlinkClick r:id="rId4"/>
              </a:rPr>
              <a:t>cchp</a:t>
            </a:r>
            <a:r>
              <a:rPr lang="en-US" sz="3200" u="sng">
                <a:solidFill>
                  <a:schemeClr val="lt1"/>
                </a:solidFill>
                <a:latin typeface="Calibri"/>
                <a:ea typeface="Calibri"/>
                <a:cs typeface="Calibri"/>
                <a:sym typeface="Calibri"/>
                <a:hlinkClick r:id="rId4"/>
              </a:rPr>
              <a:t>.ucsf.ed</a:t>
            </a:r>
            <a:endParaRPr sz="3200">
              <a:solidFill>
                <a:schemeClr val="lt1"/>
              </a:solidFill>
              <a:latin typeface="Calibri"/>
              <a:ea typeface="Calibri"/>
              <a:cs typeface="Calibri"/>
              <a:sym typeface="Calibri"/>
            </a:endParaRPr>
          </a:p>
        </p:txBody>
      </p:sp>
      <p:pic>
        <p:nvPicPr>
          <p:cNvPr id="182" name="Google Shape;182;p27"/>
          <p:cNvPicPr preferRelativeResize="0"/>
          <p:nvPr/>
        </p:nvPicPr>
        <p:blipFill rotWithShape="1">
          <a:blip r:embed="rId5">
            <a:alphaModFix/>
          </a:blip>
          <a:srcRect l="15625" t="1512" r="13738" b="3796"/>
          <a:stretch/>
        </p:blipFill>
        <p:spPr>
          <a:xfrm>
            <a:off x="2521825" y="3089725"/>
            <a:ext cx="3828599" cy="3045300"/>
          </a:xfrm>
          <a:prstGeom prst="rect">
            <a:avLst/>
          </a:prstGeom>
          <a:noFill/>
          <a:ln w="76200" cap="flat" cmpd="sng">
            <a:solidFill>
              <a:srgbClr val="F7941E"/>
            </a:solidFill>
            <a:prstDash val="solid"/>
            <a:round/>
            <a:headEnd type="none" w="sm" len="sm"/>
            <a:tailEnd type="none" w="sm" len="sm"/>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500" b="1">
                <a:solidFill>
                  <a:srgbClr val="222222"/>
                </a:solidFill>
                <a:highlight>
                  <a:srgbClr val="F8F9FA"/>
                </a:highlight>
                <a:latin typeface="Arial"/>
                <a:ea typeface="Arial"/>
                <a:cs typeface="Arial"/>
                <a:sym typeface="Arial"/>
              </a:rPr>
              <a:t>                檢查發燒</a:t>
            </a:r>
            <a:endParaRPr sz="45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p:txBody>
      </p:sp>
      <p:sp>
        <p:nvSpPr>
          <p:cNvPr id="319" name="Google Shape;319;p45"/>
          <p:cNvSpPr txBox="1">
            <a:spLocks noGrp="1"/>
          </p:cNvSpPr>
          <p:nvPr>
            <p:ph type="body" idx="1"/>
          </p:nvPr>
        </p:nvSpPr>
        <p:spPr>
          <a:xfrm>
            <a:off x="706150" y="872174"/>
            <a:ext cx="7886700" cy="4845300"/>
          </a:xfrm>
          <a:prstGeom prst="rect">
            <a:avLst/>
          </a:prstGeom>
          <a:noFill/>
          <a:ln>
            <a:noFill/>
          </a:ln>
        </p:spPr>
        <p:txBody>
          <a:bodyPr spcFirstLastPara="1" wrap="square" lIns="91425" tIns="45700" rIns="91425" bIns="45700" anchor="t" anchorCtr="0">
            <a:noAutofit/>
          </a:bodyPr>
          <a:lstStyle/>
          <a:p>
            <a:pPr marL="228600" lvl="0" indent="-64135" algn="l" rtl="0">
              <a:lnSpc>
                <a:spcPct val="80000"/>
              </a:lnSpc>
              <a:spcBef>
                <a:spcPts val="0"/>
              </a:spcBef>
              <a:spcAft>
                <a:spcPts val="0"/>
              </a:spcAft>
              <a:buClr>
                <a:schemeClr val="dk1"/>
              </a:buClr>
              <a:buSzPts val="2590"/>
              <a:buNone/>
            </a:pPr>
            <a:endParaRPr sz="2590"/>
          </a:p>
          <a:p>
            <a:pPr marL="228600" lvl="0" indent="-292100" algn="l" rtl="0">
              <a:lnSpc>
                <a:spcPct val="100000"/>
              </a:lnSpc>
              <a:spcBef>
                <a:spcPts val="0"/>
              </a:spcBef>
              <a:spcAft>
                <a:spcPts val="0"/>
              </a:spcAft>
              <a:buSzPts val="2800"/>
              <a:buChar char="•"/>
            </a:pPr>
            <a:r>
              <a:rPr lang="en-US">
                <a:solidFill>
                  <a:srgbClr val="222222"/>
                </a:solidFill>
                <a:highlight>
                  <a:srgbClr val="F8F9FA"/>
                </a:highlight>
                <a:latin typeface="Arial"/>
                <a:ea typeface="Arial"/>
                <a:cs typeface="Arial"/>
                <a:sym typeface="Arial"/>
              </a:rPr>
              <a:t>健康檢查時要戴口罩。詢問在過去24小時內關於發燒，咳嗽和呼吸困難。</a:t>
            </a:r>
            <a:endParaRPr>
              <a:solidFill>
                <a:srgbClr val="222222"/>
              </a:solidFill>
              <a:highlight>
                <a:srgbClr val="F8F9FA"/>
              </a:highlight>
              <a:latin typeface="Arial"/>
              <a:ea typeface="Arial"/>
              <a:cs typeface="Arial"/>
              <a:sym typeface="Arial"/>
            </a:endParaRPr>
          </a:p>
          <a:p>
            <a:pPr marL="228600" lvl="0" indent="0" algn="l" rtl="0">
              <a:lnSpc>
                <a:spcPct val="100000"/>
              </a:lnSpc>
              <a:spcBef>
                <a:spcPts val="0"/>
              </a:spcBef>
              <a:spcAft>
                <a:spcPts val="0"/>
              </a:spcAft>
              <a:buNone/>
            </a:pPr>
            <a:endParaRPr>
              <a:solidFill>
                <a:srgbClr val="222222"/>
              </a:solidFill>
              <a:highlight>
                <a:srgbClr val="F8F9FA"/>
              </a:highlight>
              <a:latin typeface="Arial"/>
              <a:ea typeface="Arial"/>
              <a:cs typeface="Arial"/>
              <a:sym typeface="Arial"/>
            </a:endParaRPr>
          </a:p>
          <a:p>
            <a:pPr marL="228600" lvl="0" indent="-292100" algn="l" rtl="0">
              <a:lnSpc>
                <a:spcPct val="100000"/>
              </a:lnSpc>
              <a:spcBef>
                <a:spcPts val="0"/>
              </a:spcBef>
              <a:spcAft>
                <a:spcPts val="0"/>
              </a:spcAft>
              <a:buSzPts val="2800"/>
              <a:buChar char="•"/>
            </a:pPr>
            <a:r>
              <a:rPr lang="en-US">
                <a:solidFill>
                  <a:srgbClr val="222222"/>
                </a:solidFill>
                <a:highlight>
                  <a:srgbClr val="F8F9FA"/>
                </a:highlight>
                <a:latin typeface="Arial"/>
                <a:ea typeface="Arial"/>
                <a:cs typeface="Arial"/>
                <a:sym typeface="Arial"/>
              </a:rPr>
              <a:t>如果您有非接觸摸式溫度計，則可以在一天開始時對所有工作人員和孩子進行溫度檢查。否則，只有在懷疑發燒的情況下才應進行臨時檢查。每次使用後都要清潔和消毒溫度計。</a:t>
            </a:r>
            <a:endParaRPr>
              <a:solidFill>
                <a:srgbClr val="222222"/>
              </a:solidFill>
              <a:highlight>
                <a:srgbClr val="F8F9FA"/>
              </a:highlight>
              <a:latin typeface="Arial"/>
              <a:ea typeface="Arial"/>
              <a:cs typeface="Arial"/>
              <a:sym typeface="Arial"/>
            </a:endParaRPr>
          </a:p>
          <a:p>
            <a:pPr marL="228600" lvl="0" indent="0" algn="l" rtl="0">
              <a:lnSpc>
                <a:spcPct val="100000"/>
              </a:lnSpc>
              <a:spcBef>
                <a:spcPts val="0"/>
              </a:spcBef>
              <a:spcAft>
                <a:spcPts val="0"/>
              </a:spcAft>
              <a:buNone/>
            </a:pPr>
            <a:endParaRPr>
              <a:solidFill>
                <a:srgbClr val="222222"/>
              </a:solidFill>
              <a:highlight>
                <a:srgbClr val="F8F9FA"/>
              </a:highlight>
              <a:latin typeface="Arial"/>
              <a:ea typeface="Arial"/>
              <a:cs typeface="Arial"/>
              <a:sym typeface="Arial"/>
            </a:endParaRPr>
          </a:p>
          <a:p>
            <a:pPr marL="228600" marR="38100" lvl="0" indent="-292100" algn="l" rtl="0">
              <a:lnSpc>
                <a:spcPct val="100000"/>
              </a:lnSpc>
              <a:spcBef>
                <a:spcPts val="0"/>
              </a:spcBef>
              <a:spcAft>
                <a:spcPts val="0"/>
              </a:spcAft>
              <a:buSzPts val="2800"/>
              <a:buChar char="•"/>
            </a:pPr>
            <a:r>
              <a:rPr lang="en-US">
                <a:solidFill>
                  <a:srgbClr val="222222"/>
                </a:solidFill>
                <a:highlight>
                  <a:srgbClr val="F8F9FA"/>
                </a:highlight>
                <a:latin typeface="Arial"/>
                <a:ea typeface="Arial"/>
                <a:cs typeface="Arial"/>
                <a:sym typeface="Arial"/>
              </a:rPr>
              <a:t>在托兒所開始之前，家庭托兒所的工作人員和居住的家庭成員還應進行體溫檢查，檢查是否有乾咳和呼吸困難。</a:t>
            </a:r>
            <a:endParaRPr>
              <a:solidFill>
                <a:srgbClr val="222222"/>
              </a:solidFill>
              <a:highlight>
                <a:srgbClr val="F8F9FA"/>
              </a:highlight>
              <a:latin typeface="Arial"/>
              <a:ea typeface="Arial"/>
              <a:cs typeface="Arial"/>
              <a:sym typeface="Arial"/>
            </a:endParaRPr>
          </a:p>
          <a:p>
            <a:pPr marL="228600" lvl="0" indent="0" algn="l" rtl="0">
              <a:lnSpc>
                <a:spcPct val="80000"/>
              </a:lnSpc>
              <a:spcBef>
                <a:spcPts val="1000"/>
              </a:spcBef>
              <a:spcAft>
                <a:spcPts val="0"/>
              </a:spcAft>
              <a:buNone/>
            </a:pPr>
            <a:endParaRPr sz="2590"/>
          </a:p>
        </p:txBody>
      </p:sp>
      <p:sp>
        <p:nvSpPr>
          <p:cNvPr id="320" name="Google Shape;320;p45"/>
          <p:cNvSpPr txBox="1">
            <a:spLocks noGrp="1"/>
          </p:cNvSpPr>
          <p:nvPr>
            <p:ph type="sldNum" idx="12"/>
          </p:nvPr>
        </p:nvSpPr>
        <p:spPr>
          <a:xfrm>
            <a:off x="6875961" y="6356349"/>
            <a:ext cx="20574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46"/>
          <p:cNvSpPr txBox="1">
            <a:spLocks noGrp="1"/>
          </p:cNvSpPr>
          <p:nvPr>
            <p:ph type="title"/>
          </p:nvPr>
        </p:nvSpPr>
        <p:spPr>
          <a:xfrm>
            <a:off x="628650" y="365125"/>
            <a:ext cx="7886700" cy="7371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endParaRPr sz="4800" b="1">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4800" b="1">
                <a:solidFill>
                  <a:srgbClr val="222222"/>
                </a:solidFill>
                <a:highlight>
                  <a:srgbClr val="F8F9FA"/>
                </a:highlight>
                <a:latin typeface="Arial"/>
                <a:ea typeface="Arial"/>
                <a:cs typeface="Arial"/>
                <a:sym typeface="Arial"/>
              </a:rPr>
              <a:t>                   </a:t>
            </a:r>
            <a:endParaRPr sz="4800" b="1">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4800" b="1">
                <a:solidFill>
                  <a:srgbClr val="222222"/>
                </a:solidFill>
                <a:highlight>
                  <a:srgbClr val="F8F9FA"/>
                </a:highlight>
                <a:latin typeface="Arial"/>
                <a:ea typeface="Arial"/>
                <a:cs typeface="Arial"/>
                <a:sym typeface="Arial"/>
              </a:rPr>
              <a:t>                </a:t>
            </a:r>
            <a:r>
              <a:rPr lang="en-US" sz="4200" b="1">
                <a:solidFill>
                  <a:srgbClr val="222222"/>
                </a:solidFill>
                <a:highlight>
                  <a:srgbClr val="F8F9FA"/>
                </a:highlight>
                <a:latin typeface="Arial"/>
                <a:ea typeface="Arial"/>
                <a:cs typeface="Arial"/>
                <a:sym typeface="Arial"/>
              </a:rPr>
              <a:t>排除標準</a:t>
            </a:r>
            <a:endParaRPr sz="42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a:p>
            <a:pPr marL="0" lvl="0" indent="0" algn="l" rtl="0">
              <a:lnSpc>
                <a:spcPct val="90000"/>
              </a:lnSpc>
              <a:spcBef>
                <a:spcPts val="0"/>
              </a:spcBef>
              <a:spcAft>
                <a:spcPts val="0"/>
              </a:spcAft>
              <a:buClr>
                <a:schemeClr val="dk1"/>
              </a:buClr>
              <a:buSzPts val="4400"/>
              <a:buFont typeface="Calibri"/>
              <a:buNone/>
            </a:pPr>
            <a:endParaRPr/>
          </a:p>
        </p:txBody>
      </p:sp>
      <p:sp>
        <p:nvSpPr>
          <p:cNvPr id="327" name="Google Shape;327;p46"/>
          <p:cNvSpPr txBox="1">
            <a:spLocks noGrp="1"/>
          </p:cNvSpPr>
          <p:nvPr>
            <p:ph type="body" idx="1"/>
          </p:nvPr>
        </p:nvSpPr>
        <p:spPr>
          <a:xfrm>
            <a:off x="262850" y="1501000"/>
            <a:ext cx="8673900" cy="4351200"/>
          </a:xfrm>
          <a:prstGeom prst="rect">
            <a:avLst/>
          </a:prstGeom>
          <a:noFill/>
          <a:ln>
            <a:noFill/>
          </a:ln>
        </p:spPr>
        <p:txBody>
          <a:bodyPr spcFirstLastPara="1" wrap="square" lIns="91425" tIns="45700" rIns="91425" bIns="45700" anchor="t" anchorCtr="0">
            <a:noAutofit/>
          </a:bodyPr>
          <a:lstStyle/>
          <a:p>
            <a:pPr marL="228600" marR="38100" lvl="0" indent="-393700" algn="l" rtl="0">
              <a:lnSpc>
                <a:spcPct val="100000"/>
              </a:lnSpc>
              <a:spcBef>
                <a:spcPts val="0"/>
              </a:spcBef>
              <a:spcAft>
                <a:spcPts val="0"/>
              </a:spcAft>
              <a:buSzPts val="4400"/>
              <a:buChar char="•"/>
            </a:pPr>
            <a:r>
              <a:rPr lang="en-US" sz="3400">
                <a:solidFill>
                  <a:srgbClr val="222222"/>
                </a:solidFill>
                <a:highlight>
                  <a:srgbClr val="F8F9FA"/>
                </a:highlight>
                <a:latin typeface="Arial"/>
                <a:ea typeface="Arial"/>
                <a:cs typeface="Arial"/>
                <a:sym typeface="Arial"/>
              </a:rPr>
              <a:t>新型冠狀病毒</a:t>
            </a:r>
            <a:r>
              <a:rPr lang="en-US" sz="3400">
                <a:highlight>
                  <a:srgbClr val="F8F9FA"/>
                </a:highlight>
                <a:latin typeface="Arial"/>
                <a:ea typeface="Arial"/>
                <a:cs typeface="Arial"/>
                <a:sym typeface="Arial"/>
              </a:rPr>
              <a:t>的症</a:t>
            </a:r>
            <a:r>
              <a:rPr lang="en-US" sz="3400">
                <a:solidFill>
                  <a:srgbClr val="222222"/>
                </a:solidFill>
                <a:highlight>
                  <a:srgbClr val="F8F9FA"/>
                </a:highlight>
                <a:latin typeface="Arial"/>
                <a:ea typeface="Arial"/>
                <a:cs typeface="Arial"/>
                <a:sym typeface="Arial"/>
              </a:rPr>
              <a:t>狀</a:t>
            </a:r>
            <a:r>
              <a:rPr lang="en-US" sz="3300">
                <a:solidFill>
                  <a:srgbClr val="222222"/>
                </a:solidFill>
                <a:highlight>
                  <a:srgbClr val="F8F9FA"/>
                </a:highlight>
                <a:latin typeface="Arial"/>
                <a:ea typeface="Arial"/>
                <a:cs typeface="Arial"/>
                <a:sym typeface="Arial"/>
              </a:rPr>
              <a:t>：</a:t>
            </a:r>
            <a:r>
              <a:rPr lang="en-US" sz="3200">
                <a:solidFill>
                  <a:srgbClr val="222222"/>
                </a:solidFill>
                <a:highlight>
                  <a:srgbClr val="F8F9FA"/>
                </a:highlight>
                <a:latin typeface="Arial"/>
                <a:ea typeface="Arial"/>
                <a:cs typeface="Arial"/>
                <a:sym typeface="Arial"/>
              </a:rPr>
              <a:t>體</a:t>
            </a:r>
            <a:r>
              <a:rPr lang="en-US" sz="3300">
                <a:solidFill>
                  <a:srgbClr val="222222"/>
                </a:solidFill>
                <a:highlight>
                  <a:srgbClr val="F8F9FA"/>
                </a:highlight>
                <a:latin typeface="Arial"/>
                <a:ea typeface="Arial"/>
                <a:cs typeface="Arial"/>
                <a:sym typeface="Arial"/>
              </a:rPr>
              <a:t>溫超過100.4華氏，和/或出現乾咳和呼吸急促;</a:t>
            </a:r>
            <a:endParaRPr sz="3300">
              <a:solidFill>
                <a:srgbClr val="222222"/>
              </a:solidFill>
              <a:highlight>
                <a:srgbClr val="F8F9FA"/>
              </a:highlight>
              <a:latin typeface="Arial"/>
              <a:ea typeface="Arial"/>
              <a:cs typeface="Arial"/>
              <a:sym typeface="Arial"/>
            </a:endParaRPr>
          </a:p>
          <a:p>
            <a:pPr marL="228600" marR="38100" lvl="0" indent="-393700" algn="l" rtl="0">
              <a:lnSpc>
                <a:spcPct val="100000"/>
              </a:lnSpc>
              <a:spcBef>
                <a:spcPts val="0"/>
              </a:spcBef>
              <a:spcAft>
                <a:spcPts val="0"/>
              </a:spcAft>
              <a:buSzPts val="4400"/>
              <a:buChar char="•"/>
            </a:pPr>
            <a:r>
              <a:rPr lang="en-US" sz="3500">
                <a:solidFill>
                  <a:srgbClr val="222222"/>
                </a:solidFill>
                <a:highlight>
                  <a:srgbClr val="F8F9FA"/>
                </a:highlight>
                <a:latin typeface="Arial"/>
                <a:ea typeface="Arial"/>
                <a:cs typeface="Arial"/>
                <a:sym typeface="Arial"/>
              </a:rPr>
              <a:t>最近</a:t>
            </a:r>
            <a:r>
              <a:rPr lang="en-US" sz="3400">
                <a:solidFill>
                  <a:srgbClr val="222222"/>
                </a:solidFill>
                <a:highlight>
                  <a:srgbClr val="F8F9FA"/>
                </a:highlight>
                <a:latin typeface="Arial"/>
                <a:ea typeface="Arial"/>
                <a:cs typeface="Arial"/>
                <a:sym typeface="Arial"/>
              </a:rPr>
              <a:t>1</a:t>
            </a:r>
            <a:r>
              <a:rPr lang="en-US" sz="3500">
                <a:solidFill>
                  <a:srgbClr val="222222"/>
                </a:solidFill>
                <a:highlight>
                  <a:srgbClr val="F8F9FA"/>
                </a:highlight>
                <a:latin typeface="Arial"/>
                <a:ea typeface="Arial"/>
                <a:cs typeface="Arial"/>
                <a:sym typeface="Arial"/>
              </a:rPr>
              <a:t>4天內與</a:t>
            </a:r>
            <a:r>
              <a:rPr lang="en-US" sz="3400">
                <a:solidFill>
                  <a:srgbClr val="222222"/>
                </a:solidFill>
                <a:highlight>
                  <a:srgbClr val="F8F9FA"/>
                </a:highlight>
                <a:latin typeface="Arial"/>
                <a:ea typeface="Arial"/>
                <a:cs typeface="Arial"/>
                <a:sym typeface="Arial"/>
              </a:rPr>
              <a:t>新型</a:t>
            </a:r>
            <a:r>
              <a:rPr lang="en-US" sz="3500">
                <a:solidFill>
                  <a:srgbClr val="222222"/>
                </a:solidFill>
                <a:highlight>
                  <a:srgbClr val="F8F9FA"/>
                </a:highlight>
                <a:latin typeface="Arial"/>
                <a:ea typeface="Arial"/>
                <a:cs typeface="Arial"/>
                <a:sym typeface="Arial"/>
              </a:rPr>
              <a:t>冠</a:t>
            </a:r>
            <a:r>
              <a:rPr lang="en-US" sz="3400">
                <a:solidFill>
                  <a:srgbClr val="222222"/>
                </a:solidFill>
                <a:highlight>
                  <a:srgbClr val="F8F9FA"/>
                </a:highlight>
                <a:latin typeface="Arial"/>
                <a:ea typeface="Arial"/>
                <a:cs typeface="Arial"/>
                <a:sym typeface="Arial"/>
              </a:rPr>
              <a:t>狀</a:t>
            </a:r>
            <a:r>
              <a:rPr lang="en-US" sz="3500">
                <a:solidFill>
                  <a:srgbClr val="222222"/>
                </a:solidFill>
                <a:highlight>
                  <a:srgbClr val="F8F9FA"/>
                </a:highlight>
                <a:latin typeface="Arial"/>
                <a:ea typeface="Arial"/>
                <a:cs typeface="Arial"/>
                <a:sym typeface="Arial"/>
              </a:rPr>
              <a:t>病毒</a:t>
            </a:r>
            <a:r>
              <a:rPr lang="en-US" sz="3500">
                <a:highlight>
                  <a:srgbClr val="F8F9FA"/>
                </a:highlight>
                <a:latin typeface="Arial"/>
                <a:ea typeface="Arial"/>
                <a:cs typeface="Arial"/>
                <a:sym typeface="Arial"/>
              </a:rPr>
              <a:t>的人</a:t>
            </a:r>
            <a:r>
              <a:rPr lang="en-US" sz="3500">
                <a:solidFill>
                  <a:srgbClr val="222222"/>
                </a:solidFill>
                <a:highlight>
                  <a:srgbClr val="F8F9FA"/>
                </a:highlight>
                <a:latin typeface="Arial"/>
                <a:ea typeface="Arial"/>
                <a:cs typeface="Arial"/>
                <a:sym typeface="Arial"/>
              </a:rPr>
              <a:t>接觸</a:t>
            </a:r>
            <a:endParaRPr sz="3500">
              <a:solidFill>
                <a:srgbClr val="222222"/>
              </a:solidFill>
              <a:highlight>
                <a:srgbClr val="F8F9FA"/>
              </a:highlight>
              <a:latin typeface="Arial"/>
              <a:ea typeface="Arial"/>
              <a:cs typeface="Arial"/>
              <a:sym typeface="Arial"/>
            </a:endParaRPr>
          </a:p>
          <a:p>
            <a:pPr marL="228600" marR="38100" lvl="0" indent="-393700" algn="l" rtl="0">
              <a:lnSpc>
                <a:spcPct val="100000"/>
              </a:lnSpc>
              <a:spcBef>
                <a:spcPts val="0"/>
              </a:spcBef>
              <a:spcAft>
                <a:spcPts val="0"/>
              </a:spcAft>
              <a:buSzPts val="4400"/>
              <a:buChar char="•"/>
            </a:pPr>
            <a:r>
              <a:rPr lang="en-US" sz="3600">
                <a:solidFill>
                  <a:srgbClr val="222222"/>
                </a:solidFill>
                <a:highlight>
                  <a:srgbClr val="F8F9FA"/>
                </a:highlight>
                <a:latin typeface="Arial"/>
                <a:ea typeface="Arial"/>
                <a:cs typeface="Arial"/>
                <a:sym typeface="Arial"/>
              </a:rPr>
              <a:t>符合通常排除標準的其它疾病的跡象;</a:t>
            </a:r>
            <a:endParaRPr sz="3600">
              <a:solidFill>
                <a:srgbClr val="222222"/>
              </a:solidFill>
              <a:highlight>
                <a:srgbClr val="F8F9FA"/>
              </a:highlight>
              <a:latin typeface="Arial"/>
              <a:ea typeface="Arial"/>
              <a:cs typeface="Arial"/>
              <a:sym typeface="Arial"/>
            </a:endParaRPr>
          </a:p>
          <a:p>
            <a:pPr marL="228600" marR="38100" lvl="0" indent="-393700" algn="l" rtl="0">
              <a:lnSpc>
                <a:spcPct val="100000"/>
              </a:lnSpc>
              <a:spcBef>
                <a:spcPts val="0"/>
              </a:spcBef>
              <a:spcAft>
                <a:spcPts val="0"/>
              </a:spcAft>
              <a:buSzPts val="4400"/>
              <a:buChar char="•"/>
            </a:pPr>
            <a:r>
              <a:rPr lang="en-US" sz="3600">
                <a:solidFill>
                  <a:srgbClr val="222222"/>
                </a:solidFill>
                <a:highlight>
                  <a:srgbClr val="F8F9FA"/>
                </a:highlight>
                <a:latin typeface="MS Mincho"/>
                <a:ea typeface="MS Mincho"/>
                <a:cs typeface="MS Mincho"/>
                <a:sym typeface="MS Mincho"/>
              </a:rPr>
              <a:t>隔離日間生病的孩子，並通知家人立即來接他們</a:t>
            </a:r>
            <a:endParaRPr sz="3600">
              <a:solidFill>
                <a:srgbClr val="222222"/>
              </a:solidFill>
              <a:highlight>
                <a:srgbClr val="F8F9FA"/>
              </a:highlight>
              <a:latin typeface="MS Mincho"/>
              <a:ea typeface="MS Mincho"/>
              <a:cs typeface="MS Mincho"/>
              <a:sym typeface="MS Mincho"/>
            </a:endParaRPr>
          </a:p>
          <a:p>
            <a:pPr marL="228600" lvl="0" indent="0" algn="l" rtl="0">
              <a:lnSpc>
                <a:spcPct val="218181"/>
              </a:lnSpc>
              <a:spcBef>
                <a:spcPts val="0"/>
              </a:spcBef>
              <a:spcAft>
                <a:spcPts val="0"/>
              </a:spcAft>
              <a:buNone/>
            </a:pP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sp>
        <p:nvSpPr>
          <p:cNvPr id="333" name="Google Shape;333;p47"/>
          <p:cNvSpPr txBox="1">
            <a:spLocks noGrp="1"/>
          </p:cNvSpPr>
          <p:nvPr>
            <p:ph type="title"/>
          </p:nvPr>
        </p:nvSpPr>
        <p:spPr>
          <a:xfrm>
            <a:off x="-86507" y="216051"/>
            <a:ext cx="9081300" cy="1325700"/>
          </a:xfrm>
          <a:prstGeom prst="rect">
            <a:avLst/>
          </a:prstGeom>
          <a:noFill/>
          <a:ln>
            <a:noFill/>
          </a:ln>
        </p:spPr>
        <p:txBody>
          <a:bodyPr spcFirstLastPara="1" wrap="square" lIns="91425" tIns="45700" rIns="91425" bIns="45700" anchor="ctr" anchorCtr="0">
            <a:noAutofit/>
          </a:bodyPr>
          <a:lstStyle/>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 </a:t>
            </a:r>
            <a:endParaRPr sz="3600" b="1">
              <a:solidFill>
                <a:srgbClr val="222222"/>
              </a:solidFill>
              <a:highlight>
                <a:srgbClr val="F8F9FA"/>
              </a:highlight>
              <a:latin typeface="Arial"/>
              <a:ea typeface="Arial"/>
              <a:cs typeface="Arial"/>
              <a:sym typeface="Arial"/>
            </a:endParaRPr>
          </a:p>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               減慢新型</a:t>
            </a:r>
            <a:r>
              <a:rPr lang="en-US" sz="3600" b="1">
                <a:solidFill>
                  <a:srgbClr val="222222"/>
                </a:solidFill>
                <a:latin typeface="Arial"/>
                <a:ea typeface="Arial"/>
                <a:cs typeface="Arial"/>
                <a:sym typeface="Arial"/>
              </a:rPr>
              <a:t>冠</a:t>
            </a:r>
            <a:r>
              <a:rPr lang="en-US" sz="3600" b="1">
                <a:solidFill>
                  <a:srgbClr val="222222"/>
                </a:solidFill>
                <a:highlight>
                  <a:srgbClr val="F8F9FA"/>
                </a:highlight>
                <a:latin typeface="Arial"/>
                <a:ea typeface="Arial"/>
                <a:cs typeface="Arial"/>
                <a:sym typeface="Arial"/>
              </a:rPr>
              <a:t>狀</a:t>
            </a:r>
            <a:r>
              <a:rPr lang="en-US" sz="3600" b="1">
                <a:solidFill>
                  <a:srgbClr val="222222"/>
                </a:solidFill>
                <a:latin typeface="Arial"/>
                <a:ea typeface="Arial"/>
                <a:cs typeface="Arial"/>
                <a:sym typeface="Arial"/>
              </a:rPr>
              <a:t>病毒</a:t>
            </a:r>
            <a:r>
              <a:rPr lang="en-US" sz="3600" b="1">
                <a:solidFill>
                  <a:srgbClr val="222222"/>
                </a:solidFill>
                <a:highlight>
                  <a:srgbClr val="F8F9FA"/>
                </a:highlight>
                <a:latin typeface="Arial"/>
                <a:ea typeface="Arial"/>
                <a:cs typeface="Arial"/>
                <a:sym typeface="Arial"/>
              </a:rPr>
              <a:t>傳播的策略</a:t>
            </a:r>
            <a:endParaRPr sz="3900"/>
          </a:p>
          <a:p>
            <a:pPr marL="0" lvl="0" indent="0" algn="ctr" rtl="0">
              <a:lnSpc>
                <a:spcPct val="90000"/>
              </a:lnSpc>
              <a:spcBef>
                <a:spcPts val="0"/>
              </a:spcBef>
              <a:spcAft>
                <a:spcPts val="0"/>
              </a:spcAft>
              <a:buClr>
                <a:schemeClr val="dk1"/>
              </a:buClr>
              <a:buSzPts val="3900"/>
              <a:buFont typeface="Calibri"/>
              <a:buNone/>
            </a:pPr>
            <a:endParaRPr sz="3900"/>
          </a:p>
        </p:txBody>
      </p:sp>
      <p:sp>
        <p:nvSpPr>
          <p:cNvPr id="334" name="Google Shape;334;p47"/>
          <p:cNvSpPr/>
          <p:nvPr/>
        </p:nvSpPr>
        <p:spPr>
          <a:xfrm>
            <a:off x="265793" y="2306662"/>
            <a:ext cx="7367410" cy="914400"/>
          </a:xfrm>
          <a:prstGeom prst="ellipse">
            <a:avLst/>
          </a:prstGeom>
          <a:solidFill>
            <a:schemeClr val="lt1"/>
          </a:solidFill>
          <a:ln w="12700" cap="flat" cmpd="sng">
            <a:solidFill>
              <a:srgbClr val="D90F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35" name="Google Shape;335;p47"/>
          <p:cNvSpPr txBox="1">
            <a:spLocks noGrp="1"/>
          </p:cNvSpPr>
          <p:nvPr>
            <p:ph type="body" idx="1"/>
          </p:nvPr>
        </p:nvSpPr>
        <p:spPr>
          <a:xfrm>
            <a:off x="921775" y="2506500"/>
            <a:ext cx="10054500" cy="4351500"/>
          </a:xfrm>
          <a:prstGeom prst="rect">
            <a:avLst/>
          </a:prstGeom>
          <a:noFill/>
          <a:ln>
            <a:noFill/>
          </a:ln>
        </p:spPr>
        <p:txBody>
          <a:bodyPr spcFirstLastPara="1" wrap="square" lIns="91425" tIns="45700" rIns="91425" bIns="45700" anchor="t" anchorCtr="0">
            <a:noAutofit/>
          </a:bodyPr>
          <a:lstStyle/>
          <a:p>
            <a:pPr marL="685800" lvl="1" indent="-342900" algn="l" rtl="0">
              <a:spcBef>
                <a:spcPts val="0"/>
              </a:spcBef>
              <a:spcAft>
                <a:spcPts val="0"/>
              </a:spcAft>
              <a:buSzPts val="3600"/>
              <a:buChar char="•"/>
            </a:pPr>
            <a:r>
              <a:rPr lang="en-US" sz="3600">
                <a:solidFill>
                  <a:srgbClr val="222222"/>
                </a:solidFill>
                <a:highlight>
                  <a:srgbClr val="F8F9FA"/>
                </a:highlight>
                <a:latin typeface="Arial"/>
                <a:ea typeface="Arial"/>
                <a:cs typeface="Arial"/>
                <a:sym typeface="Arial"/>
              </a:rPr>
              <a:t>生病時待在家裡</a:t>
            </a:r>
            <a:endParaRPr sz="3600"/>
          </a:p>
          <a:p>
            <a:pPr marL="685800" lvl="1" indent="-342900" algn="l" rtl="0">
              <a:lnSpc>
                <a:spcPct val="100000"/>
              </a:lnSpc>
              <a:spcBef>
                <a:spcPts val="0"/>
              </a:spcBef>
              <a:spcAft>
                <a:spcPts val="0"/>
              </a:spcAft>
              <a:buSzPts val="3600"/>
              <a:buChar char="•"/>
            </a:pPr>
            <a:r>
              <a:rPr lang="en-US" sz="3600"/>
              <a:t>注意</a:t>
            </a:r>
            <a:r>
              <a:rPr lang="en-US" sz="3600">
                <a:solidFill>
                  <a:srgbClr val="222222"/>
                </a:solidFill>
                <a:highlight>
                  <a:srgbClr val="F8F9FA"/>
                </a:highlight>
                <a:latin typeface="Arial"/>
                <a:ea typeface="Arial"/>
                <a:cs typeface="Arial"/>
                <a:sym typeface="Arial"/>
              </a:rPr>
              <a:t>個人衛生 (經常洗手，咳嗽時</a:t>
            </a:r>
            <a:endParaRPr sz="3600">
              <a:solidFill>
                <a:srgbClr val="222222"/>
              </a:solidFill>
              <a:highlight>
                <a:srgbClr val="F8F9FA"/>
              </a:highlight>
              <a:latin typeface="Arial"/>
              <a:ea typeface="Arial"/>
              <a:cs typeface="Arial"/>
              <a:sym typeface="Arial"/>
            </a:endParaRPr>
          </a:p>
          <a:p>
            <a:pPr marL="685800" lvl="0" indent="0" algn="l" rtl="0">
              <a:lnSpc>
                <a:spcPct val="100000"/>
              </a:lnSpc>
              <a:spcBef>
                <a:spcPts val="0"/>
              </a:spcBef>
              <a:spcAft>
                <a:spcPts val="0"/>
              </a:spcAft>
              <a:buNone/>
            </a:pPr>
            <a:r>
              <a:rPr lang="en-US" sz="3600">
                <a:solidFill>
                  <a:srgbClr val="222222"/>
                </a:solidFill>
                <a:highlight>
                  <a:srgbClr val="F8F9FA"/>
                </a:highlight>
                <a:latin typeface="Arial"/>
                <a:ea typeface="Arial"/>
                <a:cs typeface="Arial"/>
                <a:sym typeface="Arial"/>
              </a:rPr>
              <a:t>用手肘遮住等）</a:t>
            </a:r>
            <a:endParaRPr sz="3600">
              <a:solidFill>
                <a:srgbClr val="222222"/>
              </a:solidFill>
              <a:highlight>
                <a:srgbClr val="F8F9FA"/>
              </a:highlight>
              <a:latin typeface="Arial"/>
              <a:ea typeface="Arial"/>
              <a:cs typeface="Arial"/>
              <a:sym typeface="Arial"/>
            </a:endParaRPr>
          </a:p>
          <a:p>
            <a:pPr marL="914400" lvl="0" indent="-457200" algn="l" rtl="0">
              <a:spcBef>
                <a:spcPts val="0"/>
              </a:spcBef>
              <a:spcAft>
                <a:spcPts val="0"/>
              </a:spcAft>
              <a:buClr>
                <a:srgbClr val="222222"/>
              </a:buClr>
              <a:buSzPts val="3600"/>
              <a:buFont typeface="Arial"/>
              <a:buChar char="•"/>
            </a:pPr>
            <a:r>
              <a:rPr lang="en-US" sz="3600">
                <a:solidFill>
                  <a:srgbClr val="222222"/>
                </a:solidFill>
                <a:highlight>
                  <a:srgbClr val="F8F9FA"/>
                </a:highlight>
                <a:latin typeface="Arial"/>
                <a:ea typeface="Arial"/>
                <a:cs typeface="Arial"/>
                <a:sym typeface="Arial"/>
              </a:rPr>
              <a:t>表層清潔和消毒</a:t>
            </a:r>
            <a:endParaRPr sz="3600">
              <a:solidFill>
                <a:srgbClr val="222222"/>
              </a:solidFill>
              <a:highlight>
                <a:srgbClr val="F8F9FA"/>
              </a:highlight>
              <a:latin typeface="Arial"/>
              <a:ea typeface="Arial"/>
              <a:cs typeface="Arial"/>
              <a:sym typeface="Arial"/>
            </a:endParaRPr>
          </a:p>
          <a:p>
            <a:pPr marL="914400" lvl="0" indent="-457200" algn="l" rtl="0">
              <a:spcBef>
                <a:spcPts val="0"/>
              </a:spcBef>
              <a:spcAft>
                <a:spcPts val="0"/>
              </a:spcAft>
              <a:buClr>
                <a:srgbClr val="222222"/>
              </a:buClr>
              <a:buSzPts val="3600"/>
              <a:buFont typeface="Arial"/>
              <a:buChar char="•"/>
            </a:pPr>
            <a:r>
              <a:rPr lang="en-US" sz="3600">
                <a:solidFill>
                  <a:srgbClr val="222222"/>
                </a:solidFill>
                <a:highlight>
                  <a:srgbClr val="F8F9FA"/>
                </a:highlight>
                <a:latin typeface="Arial"/>
                <a:ea typeface="Arial"/>
                <a:cs typeface="Arial"/>
                <a:sym typeface="Arial"/>
              </a:rPr>
              <a:t>保持身體社交的距離</a:t>
            </a:r>
            <a:endParaRPr sz="3600">
              <a:solidFill>
                <a:srgbClr val="222222"/>
              </a:solidFill>
              <a:highlight>
                <a:srgbClr val="F8F9FA"/>
              </a:highlight>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sz="3600"/>
          </a:p>
        </p:txBody>
      </p:sp>
      <p:sp>
        <p:nvSpPr>
          <p:cNvPr id="336" name="Google Shape;336;p47"/>
          <p:cNvSpPr/>
          <p:nvPr/>
        </p:nvSpPr>
        <p:spPr>
          <a:xfrm>
            <a:off x="0" y="0"/>
            <a:ext cx="9144000" cy="411900"/>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4"/>
                                        </p:tgtEl>
                                        <p:attrNameLst>
                                          <p:attrName>style.visibility</p:attrName>
                                        </p:attrNameLst>
                                      </p:cBhvr>
                                      <p:to>
                                        <p:strVal val="visible"/>
                                      </p:to>
                                    </p:set>
                                    <p:animEffect transition="in" filter="fade">
                                      <p:cBhvr>
                                        <p:cTn id="7" dur="1000"/>
                                        <p:tgtEl>
                                          <p:spTgt spid="3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洗手視頻</a:t>
            </a:r>
            <a:endParaRPr/>
          </a:p>
        </p:txBody>
      </p:sp>
      <p:sp>
        <p:nvSpPr>
          <p:cNvPr id="343" name="Google Shape;343;p48"/>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lvl="0" indent="-64135" algn="l" rtl="0">
              <a:lnSpc>
                <a:spcPct val="90000"/>
              </a:lnSpc>
              <a:spcBef>
                <a:spcPts val="0"/>
              </a:spcBef>
              <a:spcAft>
                <a:spcPts val="0"/>
              </a:spcAft>
              <a:buClr>
                <a:schemeClr val="dk1"/>
              </a:buClr>
              <a:buSzPts val="2590"/>
              <a:buNone/>
            </a:pPr>
            <a:endParaRPr sz="2590" u="sng">
              <a:solidFill>
                <a:schemeClr val="hlink"/>
              </a:solidFill>
              <a:hlinkClick r:id="rId3"/>
            </a:endParaRPr>
          </a:p>
          <a:p>
            <a:pPr marL="228600" lvl="0" indent="-64135" algn="l" rtl="0">
              <a:lnSpc>
                <a:spcPct val="90000"/>
              </a:lnSpc>
              <a:spcBef>
                <a:spcPts val="1000"/>
              </a:spcBef>
              <a:spcAft>
                <a:spcPts val="0"/>
              </a:spcAft>
              <a:buClr>
                <a:schemeClr val="dk1"/>
              </a:buClr>
              <a:buSzPts val="2590"/>
              <a:buNone/>
            </a:pPr>
            <a:endParaRPr sz="2590" u="sng">
              <a:solidFill>
                <a:schemeClr val="hlink"/>
              </a:solidFill>
              <a:hlinkClick r:id="rId3"/>
            </a:endParaRPr>
          </a:p>
          <a:p>
            <a:pPr marL="228600" lvl="0" indent="-64135" algn="l" rtl="0">
              <a:lnSpc>
                <a:spcPct val="90000"/>
              </a:lnSpc>
              <a:spcBef>
                <a:spcPts val="1000"/>
              </a:spcBef>
              <a:spcAft>
                <a:spcPts val="0"/>
              </a:spcAft>
              <a:buClr>
                <a:schemeClr val="dk1"/>
              </a:buClr>
              <a:buSzPts val="2590"/>
              <a:buNone/>
            </a:pPr>
            <a:endParaRPr sz="2590" u="sng">
              <a:solidFill>
                <a:schemeClr val="hlink"/>
              </a:solidFill>
              <a:hlinkClick r:id="rId3"/>
            </a:endParaRPr>
          </a:p>
          <a:p>
            <a:pPr marL="228600" lvl="0" indent="-64135" algn="l" rtl="0">
              <a:lnSpc>
                <a:spcPct val="90000"/>
              </a:lnSpc>
              <a:spcBef>
                <a:spcPts val="1000"/>
              </a:spcBef>
              <a:spcAft>
                <a:spcPts val="0"/>
              </a:spcAft>
              <a:buClr>
                <a:schemeClr val="dk1"/>
              </a:buClr>
              <a:buSzPts val="2590"/>
              <a:buNone/>
            </a:pPr>
            <a:endParaRPr sz="2590" u="sng">
              <a:solidFill>
                <a:schemeClr val="hlink"/>
              </a:solidFill>
              <a:hlinkClick r:id="rId3"/>
            </a:endParaRPr>
          </a:p>
          <a:p>
            <a:pPr marL="228600" lvl="0" indent="-64135" algn="l" rtl="0">
              <a:lnSpc>
                <a:spcPct val="90000"/>
              </a:lnSpc>
              <a:spcBef>
                <a:spcPts val="1000"/>
              </a:spcBef>
              <a:spcAft>
                <a:spcPts val="0"/>
              </a:spcAft>
              <a:buClr>
                <a:schemeClr val="dk1"/>
              </a:buClr>
              <a:buSzPts val="2590"/>
              <a:buNone/>
            </a:pPr>
            <a:endParaRPr sz="2590" u="sng">
              <a:solidFill>
                <a:schemeClr val="hlink"/>
              </a:solidFill>
              <a:hlinkClick r:id="rId3"/>
            </a:endParaRPr>
          </a:p>
          <a:p>
            <a:pPr marL="0" lvl="0" indent="0" algn="l" rtl="0">
              <a:lnSpc>
                <a:spcPct val="90000"/>
              </a:lnSpc>
              <a:spcBef>
                <a:spcPts val="1000"/>
              </a:spcBef>
              <a:spcAft>
                <a:spcPts val="0"/>
              </a:spcAft>
              <a:buClr>
                <a:schemeClr val="dk1"/>
              </a:buClr>
              <a:buSzPts val="2590"/>
              <a:buNone/>
            </a:pPr>
            <a:endParaRPr sz="2590" u="sng">
              <a:solidFill>
                <a:schemeClr val="hlink"/>
              </a:solidFill>
              <a:hlinkClick r:id="rId3"/>
            </a:endParaRPr>
          </a:p>
          <a:p>
            <a:pPr marL="0" lvl="0" indent="0" algn="l" rtl="0">
              <a:lnSpc>
                <a:spcPct val="90000"/>
              </a:lnSpc>
              <a:spcBef>
                <a:spcPts val="1000"/>
              </a:spcBef>
              <a:spcAft>
                <a:spcPts val="0"/>
              </a:spcAft>
              <a:buClr>
                <a:schemeClr val="dk1"/>
              </a:buClr>
              <a:buSzPts val="2590"/>
              <a:buNone/>
            </a:pPr>
            <a:endParaRPr sz="2590" u="sng">
              <a:solidFill>
                <a:schemeClr val="hlink"/>
              </a:solidFill>
              <a:hlinkClick r:id="rId3"/>
            </a:endParaRPr>
          </a:p>
          <a:p>
            <a:pPr marL="0" lvl="0" indent="0" algn="l" rtl="0">
              <a:lnSpc>
                <a:spcPct val="90000"/>
              </a:lnSpc>
              <a:spcBef>
                <a:spcPts val="1000"/>
              </a:spcBef>
              <a:spcAft>
                <a:spcPts val="0"/>
              </a:spcAft>
              <a:buClr>
                <a:schemeClr val="dk1"/>
              </a:buClr>
              <a:buSzPts val="2590"/>
              <a:buNone/>
            </a:pPr>
            <a:endParaRPr sz="2590" u="sng">
              <a:solidFill>
                <a:schemeClr val="hlink"/>
              </a:solidFill>
              <a:hlinkClick r:id="rId3"/>
            </a:endParaRPr>
          </a:p>
          <a:p>
            <a:pPr marL="228600" lvl="0" indent="-228600" algn="l" rtl="0">
              <a:lnSpc>
                <a:spcPct val="90000"/>
              </a:lnSpc>
              <a:spcBef>
                <a:spcPts val="1000"/>
              </a:spcBef>
              <a:spcAft>
                <a:spcPts val="0"/>
              </a:spcAft>
              <a:buClr>
                <a:schemeClr val="dk1"/>
              </a:buClr>
              <a:buSzPts val="2590"/>
              <a:buChar char="•"/>
            </a:pPr>
            <a:r>
              <a:rPr lang="en-US" sz="2590" u="sng">
                <a:solidFill>
                  <a:schemeClr val="hlink"/>
                </a:solidFill>
                <a:hlinkClick r:id="rId3"/>
              </a:rPr>
              <a:t>https://www.youtube.com/watch?v=GAP8HZdV5Qo</a:t>
            </a:r>
            <a:endParaRPr sz="2590"/>
          </a:p>
        </p:txBody>
      </p:sp>
      <p:pic>
        <p:nvPicPr>
          <p:cNvPr id="344" name="Google Shape;344;p48"/>
          <p:cNvPicPr preferRelativeResize="0"/>
          <p:nvPr/>
        </p:nvPicPr>
        <p:blipFill rotWithShape="1">
          <a:blip r:embed="rId4">
            <a:alphaModFix/>
          </a:blip>
          <a:srcRect l="2179" t="7977" r="34102" b="16124"/>
          <a:stretch/>
        </p:blipFill>
        <p:spPr>
          <a:xfrm>
            <a:off x="2225583" y="1690689"/>
            <a:ext cx="4255770" cy="31967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49"/>
          <p:cNvSpPr txBox="1">
            <a:spLocks noGrp="1"/>
          </p:cNvSpPr>
          <p:nvPr>
            <p:ph type="title"/>
          </p:nvPr>
        </p:nvSpPr>
        <p:spPr>
          <a:xfrm>
            <a:off x="707117" y="71120"/>
            <a:ext cx="7854950" cy="1446849"/>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兒童抵達後洗手, 並經常洗手。</a:t>
            </a:r>
            <a:endParaRPr/>
          </a:p>
        </p:txBody>
      </p:sp>
      <p:pic>
        <p:nvPicPr>
          <p:cNvPr id="351" name="Google Shape;351;p49"/>
          <p:cNvPicPr preferRelativeResize="0"/>
          <p:nvPr/>
        </p:nvPicPr>
        <p:blipFill>
          <a:blip r:embed="rId3">
            <a:alphaModFix/>
          </a:blip>
          <a:stretch>
            <a:fillRect/>
          </a:stretch>
        </p:blipFill>
        <p:spPr>
          <a:xfrm>
            <a:off x="2674643" y="1182019"/>
            <a:ext cx="3919914" cy="5035231"/>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500"/>
              <a:t>酒精洗手液提示</a:t>
            </a:r>
            <a:endParaRPr sz="4500"/>
          </a:p>
        </p:txBody>
      </p:sp>
      <p:sp>
        <p:nvSpPr>
          <p:cNvPr id="358" name="Google Shape;358;p50"/>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279400" algn="l" rtl="0">
              <a:lnSpc>
                <a:spcPct val="90000"/>
              </a:lnSpc>
              <a:spcBef>
                <a:spcPts val="1000"/>
              </a:spcBef>
              <a:spcAft>
                <a:spcPts val="0"/>
              </a:spcAft>
              <a:buClr>
                <a:schemeClr val="dk1"/>
              </a:buClr>
              <a:buSzPts val="3600"/>
              <a:buChar char="•"/>
            </a:pPr>
            <a:r>
              <a:rPr lang="en-US" sz="3600"/>
              <a:t>用於如果沒有肥皂和水,</a:t>
            </a:r>
            <a:endParaRPr sz="3600"/>
          </a:p>
          <a:p>
            <a:pPr marL="228600" lvl="0" indent="-279400" algn="l" rtl="0">
              <a:lnSpc>
                <a:spcPct val="90000"/>
              </a:lnSpc>
              <a:spcBef>
                <a:spcPts val="1000"/>
              </a:spcBef>
              <a:spcAft>
                <a:spcPts val="0"/>
              </a:spcAft>
              <a:buClr>
                <a:schemeClr val="dk1"/>
              </a:buClr>
              <a:buSzPts val="3600"/>
              <a:buChar char="•"/>
            </a:pPr>
            <a:r>
              <a:rPr lang="en-US" sz="3600"/>
              <a:t>用於成人和24個月以上的兒童,</a:t>
            </a:r>
            <a:endParaRPr sz="3600"/>
          </a:p>
          <a:p>
            <a:pPr marL="228600" lvl="0" indent="-279400" algn="l" rtl="0">
              <a:lnSpc>
                <a:spcPct val="90000"/>
              </a:lnSpc>
              <a:spcBef>
                <a:spcPts val="1000"/>
              </a:spcBef>
              <a:spcAft>
                <a:spcPts val="0"/>
              </a:spcAft>
              <a:buClr>
                <a:schemeClr val="dk1"/>
              </a:buClr>
              <a:buSzPts val="3600"/>
              <a:buChar char="•"/>
            </a:pPr>
            <a:r>
              <a:rPr lang="en-US" sz="3600"/>
              <a:t>產品含有至少60％的酒精,</a:t>
            </a:r>
            <a:endParaRPr sz="3600"/>
          </a:p>
          <a:p>
            <a:pPr marL="228600" lvl="0" indent="-279400" algn="l" rtl="0">
              <a:lnSpc>
                <a:spcPct val="90000"/>
              </a:lnSpc>
              <a:spcBef>
                <a:spcPts val="1000"/>
              </a:spcBef>
              <a:spcAft>
                <a:spcPts val="0"/>
              </a:spcAft>
              <a:buClr>
                <a:schemeClr val="dk1"/>
              </a:buClr>
              <a:buSzPts val="3600"/>
              <a:buChar char="•"/>
            </a:pPr>
            <a:r>
              <a:rPr lang="en-US" sz="3600"/>
              <a:t>用於明顯乾淨的手,</a:t>
            </a:r>
            <a:endParaRPr sz="3600"/>
          </a:p>
          <a:p>
            <a:pPr marL="228600" lvl="0" indent="-279400" algn="l" rtl="0">
              <a:lnSpc>
                <a:spcPct val="90000"/>
              </a:lnSpc>
              <a:spcBef>
                <a:spcPts val="1000"/>
              </a:spcBef>
              <a:spcAft>
                <a:spcPts val="0"/>
              </a:spcAft>
              <a:buClr>
                <a:srgbClr val="C00000"/>
              </a:buClr>
              <a:buSzPts val="3600"/>
              <a:buChar char="•"/>
            </a:pPr>
            <a:r>
              <a:rPr lang="en-US" sz="3600" i="1">
                <a:solidFill>
                  <a:srgbClr val="C00000"/>
                </a:solidFill>
              </a:rPr>
              <a:t>放在兒童接觸不到的地方。</a:t>
            </a:r>
            <a:endParaRPr sz="3600" i="1">
              <a:solidFill>
                <a:srgbClr val="C00000"/>
              </a:solidFill>
            </a:endParaRPr>
          </a:p>
        </p:txBody>
      </p:sp>
      <p:sp>
        <p:nvSpPr>
          <p:cNvPr id="359" name="Google Shape;359;p50"/>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51"/>
          <p:cNvSpPr txBox="1">
            <a:spLocks noGrp="1"/>
          </p:cNvSpPr>
          <p:nvPr>
            <p:ph type="title"/>
          </p:nvPr>
        </p:nvSpPr>
        <p:spPr>
          <a:xfrm>
            <a:off x="711200" y="986900"/>
            <a:ext cx="6882000" cy="705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t>咳嗽和打噴嚏時記得掩蓋！</a:t>
            </a:r>
            <a:br>
              <a:rPr lang="en-US" sz="3959"/>
            </a:br>
            <a:endParaRPr sz="3959"/>
          </a:p>
        </p:txBody>
      </p:sp>
      <p:sp>
        <p:nvSpPr>
          <p:cNvPr id="366" name="Google Shape;366;p51"/>
          <p:cNvSpPr/>
          <p:nvPr/>
        </p:nvSpPr>
        <p:spPr>
          <a:xfrm>
            <a:off x="1696915" y="1989211"/>
            <a:ext cx="5433646"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u="sng">
                <a:solidFill>
                  <a:schemeClr val="dk1"/>
                </a:solidFill>
                <a:latin typeface="Calibri"/>
                <a:ea typeface="Calibri"/>
                <a:cs typeface="Calibri"/>
                <a:sym typeface="Calibri"/>
                <a:hlinkClick r:id="rId3"/>
              </a:rPr>
              <a:t>https://www.youtube.com/watch?v=dp9z3yaxkSI</a:t>
            </a:r>
            <a:endParaRPr sz="1800">
              <a:solidFill>
                <a:schemeClr val="dk1"/>
              </a:solidFill>
              <a:latin typeface="Calibri"/>
              <a:ea typeface="Calibri"/>
              <a:cs typeface="Calibri"/>
              <a:sym typeface="Calibri"/>
            </a:endParaRPr>
          </a:p>
        </p:txBody>
      </p:sp>
      <p:pic>
        <p:nvPicPr>
          <p:cNvPr id="367" name="Google Shape;367;p51"/>
          <p:cNvPicPr preferRelativeResize="0"/>
          <p:nvPr/>
        </p:nvPicPr>
        <p:blipFill rotWithShape="1">
          <a:blip r:embed="rId4">
            <a:alphaModFix/>
          </a:blip>
          <a:srcRect l="3587" t="11514" r="33536" b="17530"/>
          <a:stretch/>
        </p:blipFill>
        <p:spPr>
          <a:xfrm>
            <a:off x="1503483" y="2464413"/>
            <a:ext cx="5099539" cy="3499337"/>
          </a:xfrm>
          <a:prstGeom prst="rect">
            <a:avLst/>
          </a:prstGeom>
          <a:noFill/>
          <a:ln w="9525" cap="flat" cmpd="sng">
            <a:solidFill>
              <a:schemeClr val="dk1"/>
            </a:solidFill>
            <a:prstDash val="solid"/>
            <a:round/>
            <a:headEnd type="none" w="sm" len="sm"/>
            <a:tailEnd type="none" w="sm" len="sm"/>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pic>
        <p:nvPicPr>
          <p:cNvPr id="373" name="Google Shape;373;p52"/>
          <p:cNvPicPr preferRelativeResize="0"/>
          <p:nvPr/>
        </p:nvPicPr>
        <p:blipFill>
          <a:blip r:embed="rId3">
            <a:alphaModFix/>
          </a:blip>
          <a:stretch>
            <a:fillRect/>
          </a:stretch>
        </p:blipFill>
        <p:spPr>
          <a:xfrm>
            <a:off x="2504975" y="314050"/>
            <a:ext cx="4412975" cy="5680225"/>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Google Shape;379;p53"/>
          <p:cNvSpPr txBox="1">
            <a:spLocks noGrp="1"/>
          </p:cNvSpPr>
          <p:nvPr>
            <p:ph type="title"/>
          </p:nvPr>
        </p:nvSpPr>
        <p:spPr>
          <a:xfrm>
            <a:off x="62593" y="365126"/>
            <a:ext cx="9081407" cy="1325563"/>
          </a:xfrm>
          <a:prstGeom prst="rect">
            <a:avLst/>
          </a:prstGeom>
          <a:noFill/>
          <a:ln>
            <a:noFill/>
          </a:ln>
        </p:spPr>
        <p:txBody>
          <a:bodyPr spcFirstLastPara="1" wrap="square" lIns="91425" tIns="45700" rIns="91425" bIns="45700" anchor="ctr" anchorCtr="0">
            <a:noAutofit/>
          </a:bodyPr>
          <a:lstStyle/>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      </a:t>
            </a:r>
            <a:endParaRPr sz="3600" b="1">
              <a:solidFill>
                <a:srgbClr val="222222"/>
              </a:solidFill>
              <a:highlight>
                <a:srgbClr val="F8F9FA"/>
              </a:highlight>
              <a:latin typeface="Arial"/>
              <a:ea typeface="Arial"/>
              <a:cs typeface="Arial"/>
              <a:sym typeface="Arial"/>
            </a:endParaRPr>
          </a:p>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                減慢新型</a:t>
            </a:r>
            <a:r>
              <a:rPr lang="en-US" sz="3600" b="1">
                <a:solidFill>
                  <a:srgbClr val="222222"/>
                </a:solidFill>
                <a:latin typeface="Arial"/>
                <a:ea typeface="Arial"/>
                <a:cs typeface="Arial"/>
                <a:sym typeface="Arial"/>
              </a:rPr>
              <a:t>冠</a:t>
            </a:r>
            <a:r>
              <a:rPr lang="en-US" sz="3600" b="1">
                <a:solidFill>
                  <a:srgbClr val="222222"/>
                </a:solidFill>
                <a:highlight>
                  <a:srgbClr val="F8F9FA"/>
                </a:highlight>
                <a:latin typeface="Arial"/>
                <a:ea typeface="Arial"/>
                <a:cs typeface="Arial"/>
                <a:sym typeface="Arial"/>
              </a:rPr>
              <a:t>狀</a:t>
            </a:r>
            <a:r>
              <a:rPr lang="en-US" sz="3600" b="1">
                <a:solidFill>
                  <a:srgbClr val="222222"/>
                </a:solidFill>
                <a:latin typeface="Arial"/>
                <a:ea typeface="Arial"/>
                <a:cs typeface="Arial"/>
                <a:sym typeface="Arial"/>
              </a:rPr>
              <a:t>病毒</a:t>
            </a:r>
            <a:r>
              <a:rPr lang="en-US" sz="3600" b="1">
                <a:solidFill>
                  <a:srgbClr val="222222"/>
                </a:solidFill>
                <a:highlight>
                  <a:srgbClr val="F8F9FA"/>
                </a:highlight>
                <a:latin typeface="Arial"/>
                <a:ea typeface="Arial"/>
                <a:cs typeface="Arial"/>
                <a:sym typeface="Arial"/>
              </a:rPr>
              <a:t>傳播的策略</a:t>
            </a:r>
            <a:endParaRPr sz="3900"/>
          </a:p>
          <a:p>
            <a:pPr marL="0" lvl="0" indent="0" algn="l" rtl="0">
              <a:lnSpc>
                <a:spcPct val="90000"/>
              </a:lnSpc>
              <a:spcBef>
                <a:spcPts val="0"/>
              </a:spcBef>
              <a:spcAft>
                <a:spcPts val="0"/>
              </a:spcAft>
              <a:buClr>
                <a:schemeClr val="dk1"/>
              </a:buClr>
              <a:buSzPts val="3900"/>
              <a:buFont typeface="Calibri"/>
              <a:buNone/>
            </a:pPr>
            <a:endParaRPr sz="3900"/>
          </a:p>
        </p:txBody>
      </p:sp>
      <p:sp>
        <p:nvSpPr>
          <p:cNvPr id="380" name="Google Shape;380;p53"/>
          <p:cNvSpPr/>
          <p:nvPr/>
        </p:nvSpPr>
        <p:spPr>
          <a:xfrm>
            <a:off x="405606" y="3964012"/>
            <a:ext cx="7367410" cy="914400"/>
          </a:xfrm>
          <a:prstGeom prst="ellipse">
            <a:avLst/>
          </a:prstGeom>
          <a:solidFill>
            <a:schemeClr val="lt1"/>
          </a:solidFill>
          <a:ln w="12700" cap="flat" cmpd="sng">
            <a:solidFill>
              <a:srgbClr val="D90F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53"/>
          <p:cNvSpPr txBox="1">
            <a:spLocks noGrp="1"/>
          </p:cNvSpPr>
          <p:nvPr>
            <p:ph type="body" idx="1"/>
          </p:nvPr>
        </p:nvSpPr>
        <p:spPr>
          <a:xfrm>
            <a:off x="405606" y="1840740"/>
            <a:ext cx="7886700" cy="4351200"/>
          </a:xfrm>
          <a:prstGeom prst="rect">
            <a:avLst/>
          </a:prstGeom>
          <a:noFill/>
          <a:ln>
            <a:noFill/>
          </a:ln>
        </p:spPr>
        <p:txBody>
          <a:bodyPr spcFirstLastPara="1" wrap="square" lIns="91425" tIns="45700" rIns="91425" bIns="45700" anchor="t" anchorCtr="0">
            <a:noAutofit/>
          </a:bodyPr>
          <a:lstStyle/>
          <a:p>
            <a:pPr marL="685800" lvl="0" indent="0" algn="l" rtl="0">
              <a:lnSpc>
                <a:spcPct val="90000"/>
              </a:lnSpc>
              <a:spcBef>
                <a:spcPts val="0"/>
              </a:spcBef>
              <a:spcAft>
                <a:spcPts val="0"/>
              </a:spcAft>
              <a:buNone/>
            </a:pPr>
            <a:endParaRPr sz="3600"/>
          </a:p>
          <a:p>
            <a:pPr marL="914400" lvl="0" indent="-488950" algn="l" rtl="0">
              <a:lnSpc>
                <a:spcPct val="90000"/>
              </a:lnSpc>
              <a:spcBef>
                <a:spcPts val="0"/>
              </a:spcBef>
              <a:spcAft>
                <a:spcPts val="0"/>
              </a:spcAft>
              <a:buSzPts val="4100"/>
              <a:buChar char="•"/>
            </a:pPr>
            <a:r>
              <a:rPr lang="en-US" sz="4100"/>
              <a:t>生病時待在家裡</a:t>
            </a:r>
            <a:endParaRPr sz="4100"/>
          </a:p>
          <a:p>
            <a:pPr marL="914400" lvl="0" indent="-488950" algn="l" rtl="0">
              <a:lnSpc>
                <a:spcPct val="90000"/>
              </a:lnSpc>
              <a:spcBef>
                <a:spcPts val="0"/>
              </a:spcBef>
              <a:spcAft>
                <a:spcPts val="0"/>
              </a:spcAft>
              <a:buSzPts val="4100"/>
              <a:buChar char="•"/>
            </a:pPr>
            <a:r>
              <a:rPr lang="en-US" sz="4100"/>
              <a:t>注意個人衛生(咳嗽，經常洗手，適當的換尿布程序等)</a:t>
            </a:r>
            <a:endParaRPr sz="4100"/>
          </a:p>
          <a:p>
            <a:pPr marL="685800" lvl="1" indent="-260350" algn="l" rtl="0">
              <a:lnSpc>
                <a:spcPct val="90000"/>
              </a:lnSpc>
              <a:spcBef>
                <a:spcPts val="500"/>
              </a:spcBef>
              <a:spcAft>
                <a:spcPts val="0"/>
              </a:spcAft>
              <a:buClr>
                <a:schemeClr val="dk1"/>
              </a:buClr>
              <a:buSzPts val="4100"/>
              <a:buChar char="•"/>
            </a:pPr>
            <a:r>
              <a:rPr lang="en-US" sz="4100"/>
              <a:t>清潔和消毒</a:t>
            </a:r>
            <a:endParaRPr sz="4100"/>
          </a:p>
          <a:p>
            <a:pPr marL="685800" lvl="1" indent="-374650" algn="l" rtl="0">
              <a:spcBef>
                <a:spcPts val="500"/>
              </a:spcBef>
              <a:spcAft>
                <a:spcPts val="0"/>
              </a:spcAft>
              <a:buSzPts val="4100"/>
              <a:buChar char="•"/>
            </a:pPr>
            <a:r>
              <a:rPr lang="en-US" sz="4100"/>
              <a:t>社交距離</a:t>
            </a:r>
            <a:endParaRPr sz="2900"/>
          </a:p>
          <a:p>
            <a:pPr marL="228600" lvl="0" indent="0" algn="l" rtl="0">
              <a:lnSpc>
                <a:spcPct val="90000"/>
              </a:lnSpc>
              <a:spcBef>
                <a:spcPts val="1000"/>
              </a:spcBef>
              <a:spcAft>
                <a:spcPts val="0"/>
              </a:spcAft>
              <a:buClr>
                <a:schemeClr val="dk1"/>
              </a:buClr>
              <a:buSzPts val="3600"/>
              <a:buNone/>
            </a:pPr>
            <a:endParaRPr sz="3600"/>
          </a:p>
        </p:txBody>
      </p:sp>
      <p:sp>
        <p:nvSpPr>
          <p:cNvPr id="382" name="Google Shape;382;p53"/>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fade">
                                      <p:cBhvr>
                                        <p:cTn id="7" dur="1000"/>
                                        <p:tgtEl>
                                          <p:spTgt spid="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87"/>
        <p:cNvGrpSpPr/>
        <p:nvPr/>
      </p:nvGrpSpPr>
      <p:grpSpPr>
        <a:xfrm>
          <a:off x="0" y="0"/>
          <a:ext cx="0" cy="0"/>
          <a:chOff x="0" y="0"/>
          <a:chExt cx="0" cy="0"/>
        </a:xfrm>
      </p:grpSpPr>
      <p:sp>
        <p:nvSpPr>
          <p:cNvPr id="388" name="Google Shape;388;p54"/>
          <p:cNvSpPr txBox="1">
            <a:spLocks noGrp="1"/>
          </p:cNvSpPr>
          <p:nvPr>
            <p:ph type="title"/>
          </p:nvPr>
        </p:nvSpPr>
        <p:spPr>
          <a:xfrm>
            <a:off x="628650" y="745426"/>
            <a:ext cx="7886700" cy="10446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t/>
            </a:r>
            <a:br>
              <a:rPr lang="en-US" sz="3959"/>
            </a:br>
            <a:r>
              <a:rPr lang="en-US" sz="3959"/>
              <a:t/>
            </a:r>
            <a:br>
              <a:rPr lang="en-US" sz="3959"/>
            </a:br>
            <a:r>
              <a:rPr lang="en-US" sz="3959"/>
              <a:t>殺菌式消毒</a:t>
            </a:r>
            <a:br>
              <a:rPr lang="en-US" sz="3959"/>
            </a:br>
            <a:endParaRPr sz="3959"/>
          </a:p>
        </p:txBody>
      </p:sp>
      <p:sp>
        <p:nvSpPr>
          <p:cNvPr id="389" name="Google Shape;389;p54"/>
          <p:cNvSpPr txBox="1">
            <a:spLocks noGrp="1"/>
          </p:cNvSpPr>
          <p:nvPr>
            <p:ph type="body" idx="1"/>
          </p:nvPr>
        </p:nvSpPr>
        <p:spPr>
          <a:xfrm>
            <a:off x="628650" y="1950720"/>
            <a:ext cx="7886700" cy="4588191"/>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a:t>殺菌劑（antimicrobial pesticides生物用藥劑）已廣泛用於</a:t>
            </a:r>
            <a:r>
              <a:rPr lang="en-US">
                <a:solidFill>
                  <a:srgbClr val="222222"/>
                </a:solidFill>
                <a:highlight>
                  <a:srgbClr val="F8F9FA"/>
                </a:highlight>
                <a:latin typeface="Arial"/>
                <a:ea typeface="Arial"/>
                <a:cs typeface="Arial"/>
                <a:sym typeface="Arial"/>
              </a:rPr>
              <a:t>托兒機構</a:t>
            </a:r>
            <a:r>
              <a:rPr lang="en-US"/>
              <a:t>。</a:t>
            </a: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a:t>您是否參加了健康學校的培訓?</a:t>
            </a:r>
            <a:endParaRPr/>
          </a:p>
          <a:p>
            <a:pPr marL="0" lvl="0" indent="0" algn="ctr" rtl="0">
              <a:lnSpc>
                <a:spcPct val="90000"/>
              </a:lnSpc>
              <a:spcBef>
                <a:spcPts val="1000"/>
              </a:spcBef>
              <a:spcAft>
                <a:spcPts val="0"/>
              </a:spcAft>
              <a:buClr>
                <a:schemeClr val="dk1"/>
              </a:buClr>
              <a:buSzPts val="2800"/>
              <a:buNone/>
            </a:pPr>
            <a:r>
              <a:rPr lang="en-US" u="sng">
                <a:solidFill>
                  <a:schemeClr val="hlink"/>
                </a:solidFill>
                <a:hlinkClick r:id="rId3"/>
              </a:rPr>
              <a:t>https://apps.cdpr.ca.gov/schoolipm/</a:t>
            </a:r>
            <a:endParaRPr/>
          </a:p>
          <a:p>
            <a:pPr marL="228600" lvl="0" indent="-50800" algn="l" rtl="0">
              <a:lnSpc>
                <a:spcPct val="90000"/>
              </a:lnSpc>
              <a:spcBef>
                <a:spcPts val="1000"/>
              </a:spcBef>
              <a:spcAft>
                <a:spcPts val="0"/>
              </a:spcAft>
              <a:buClr>
                <a:schemeClr val="dk1"/>
              </a:buClr>
              <a:buSzPts val="2800"/>
              <a:buNone/>
            </a:pPr>
            <a:endParaRPr/>
          </a:p>
        </p:txBody>
      </p:sp>
      <p:sp>
        <p:nvSpPr>
          <p:cNvPr id="390" name="Google Shape;390;p54"/>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p28"/>
          <p:cNvSpPr txBox="1">
            <a:spLocks noGrp="1"/>
          </p:cNvSpPr>
          <p:nvPr>
            <p:ph type="title"/>
          </p:nvPr>
        </p:nvSpPr>
        <p:spPr>
          <a:xfrm>
            <a:off x="482600" y="365126"/>
            <a:ext cx="82931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a:t/>
            </a:r>
            <a:br>
              <a:rPr lang="en-US" sz="3959"/>
            </a:br>
            <a:endParaRPr sz="3959"/>
          </a:p>
          <a:p>
            <a:pPr marL="0" lvl="0" indent="0" algn="ctr" rtl="0">
              <a:lnSpc>
                <a:spcPct val="90000"/>
              </a:lnSpc>
              <a:spcBef>
                <a:spcPts val="0"/>
              </a:spcBef>
              <a:spcAft>
                <a:spcPts val="0"/>
              </a:spcAft>
              <a:buClr>
                <a:schemeClr val="dk1"/>
              </a:buClr>
              <a:buSzPts val="3959"/>
              <a:buFont typeface="Calibri"/>
              <a:buNone/>
            </a:pPr>
            <a:r>
              <a:rPr lang="en-US" sz="3300" b="1">
                <a:solidFill>
                  <a:srgbClr val="222222"/>
                </a:solidFill>
                <a:highlight>
                  <a:srgbClr val="F8F9FA"/>
                </a:highlight>
                <a:latin typeface="Arial"/>
                <a:ea typeface="Arial"/>
                <a:cs typeface="Arial"/>
                <a:sym typeface="Arial"/>
              </a:rPr>
              <a:t>本文參考</a:t>
            </a:r>
            <a:r>
              <a:rPr lang="en-US" sz="3300" b="1">
                <a:latin typeface="Arial"/>
                <a:ea typeface="Arial"/>
                <a:cs typeface="Arial"/>
                <a:sym typeface="Arial"/>
              </a:rPr>
              <a:t>了</a:t>
            </a:r>
            <a:r>
              <a:rPr lang="en-US" sz="3300" b="1">
                <a:solidFill>
                  <a:srgbClr val="222222"/>
                </a:solidFill>
                <a:highlight>
                  <a:srgbClr val="F8F9FA"/>
                </a:highlight>
                <a:latin typeface="Arial"/>
                <a:ea typeface="Arial"/>
                <a:cs typeface="Arial"/>
                <a:sym typeface="Arial"/>
              </a:rPr>
              <a:t>如下的相關指引</a:t>
            </a:r>
            <a:endParaRPr sz="3300" b="1">
              <a:solidFill>
                <a:srgbClr val="222222"/>
              </a:solidFill>
              <a:highlight>
                <a:srgbClr val="F8F9FA"/>
              </a:highlight>
              <a:latin typeface="Arial"/>
              <a:ea typeface="Arial"/>
              <a:cs typeface="Arial"/>
              <a:sym typeface="Arial"/>
            </a:endParaRPr>
          </a:p>
          <a:p>
            <a:pPr marL="0" lvl="0" indent="0" algn="ctr" rtl="0">
              <a:lnSpc>
                <a:spcPct val="90000"/>
              </a:lnSpc>
              <a:spcBef>
                <a:spcPts val="0"/>
              </a:spcBef>
              <a:spcAft>
                <a:spcPts val="0"/>
              </a:spcAft>
              <a:buClr>
                <a:schemeClr val="dk1"/>
              </a:buClr>
              <a:buSzPts val="3959"/>
              <a:buFont typeface="Calibri"/>
              <a:buNone/>
            </a:pPr>
            <a:endParaRPr sz="3500">
              <a:latin typeface="Arial"/>
              <a:ea typeface="Arial"/>
              <a:cs typeface="Arial"/>
              <a:sym typeface="Arial"/>
            </a:endParaRPr>
          </a:p>
          <a:p>
            <a:pPr marL="0" lvl="0" indent="0" algn="ctr" rtl="0">
              <a:lnSpc>
                <a:spcPct val="90000"/>
              </a:lnSpc>
              <a:spcBef>
                <a:spcPts val="0"/>
              </a:spcBef>
              <a:spcAft>
                <a:spcPts val="0"/>
              </a:spcAft>
              <a:buClr>
                <a:schemeClr val="dk1"/>
              </a:buClr>
              <a:buSzPts val="3959"/>
              <a:buFont typeface="Calibri"/>
              <a:buNone/>
            </a:pPr>
            <a:r>
              <a:rPr lang="en-US" sz="3959"/>
              <a:t/>
            </a:r>
            <a:br>
              <a:rPr lang="en-US" sz="3959"/>
            </a:br>
            <a:endParaRPr sz="3959"/>
          </a:p>
        </p:txBody>
      </p:sp>
      <p:sp>
        <p:nvSpPr>
          <p:cNvPr id="189" name="Google Shape;189;p28"/>
          <p:cNvSpPr txBox="1">
            <a:spLocks noGrp="1"/>
          </p:cNvSpPr>
          <p:nvPr>
            <p:ph type="body" idx="1"/>
          </p:nvPr>
        </p:nvSpPr>
        <p:spPr>
          <a:xfrm>
            <a:off x="628650" y="1261050"/>
            <a:ext cx="7886700" cy="4335900"/>
          </a:xfrm>
          <a:prstGeom prst="rect">
            <a:avLst/>
          </a:prstGeom>
          <a:noFill/>
          <a:ln>
            <a:noFill/>
          </a:ln>
        </p:spPr>
        <p:txBody>
          <a:bodyPr spcFirstLastPara="1" wrap="square" lIns="91425" tIns="45700" rIns="91425" bIns="45700" anchor="t"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a:solidFill>
                  <a:srgbClr val="222222"/>
                </a:solidFill>
                <a:highlight>
                  <a:srgbClr val="F8F9FA"/>
                </a:highlight>
                <a:latin typeface="Arial"/>
                <a:ea typeface="Arial"/>
                <a:cs typeface="Arial"/>
                <a:sym typeface="Arial"/>
              </a:rPr>
              <a:t>加州托兒牌照局（CCLD）和托兒者諮詢公告</a:t>
            </a:r>
            <a:endParaRPr>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a:solidFill>
                  <a:srgbClr val="222222"/>
                </a:solidFill>
                <a:highlight>
                  <a:srgbClr val="F8F9FA"/>
                </a:highlight>
                <a:latin typeface="Arial"/>
                <a:ea typeface="Arial"/>
                <a:cs typeface="Arial"/>
                <a:sym typeface="Arial"/>
              </a:rPr>
              <a:t>（PIN）的托兒機構的社交距離和健康實踐以應對</a:t>
            </a:r>
            <a:r>
              <a:rPr lang="en-US" sz="2900">
                <a:solidFill>
                  <a:srgbClr val="222222"/>
                </a:solidFill>
                <a:highlight>
                  <a:srgbClr val="F8F9FA"/>
                </a:highlight>
                <a:latin typeface="Arial"/>
                <a:ea typeface="Arial"/>
                <a:cs typeface="Arial"/>
                <a:sym typeface="Arial"/>
              </a:rPr>
              <a:t>新型冠狀病毒</a:t>
            </a:r>
            <a:r>
              <a:rPr lang="en-US" sz="2500">
                <a:solidFill>
                  <a:srgbClr val="222222"/>
                </a:solidFill>
                <a:highlight>
                  <a:srgbClr val="F8F9FA"/>
                </a:highlight>
                <a:latin typeface="Arial"/>
                <a:ea typeface="Arial"/>
                <a:cs typeface="Arial"/>
                <a:sym typeface="Arial"/>
              </a:rPr>
              <a:t>（</a:t>
            </a:r>
            <a:r>
              <a:rPr lang="en-US">
                <a:solidFill>
                  <a:srgbClr val="222222"/>
                </a:solidFill>
                <a:highlight>
                  <a:srgbClr val="F8F9FA"/>
                </a:highlight>
                <a:latin typeface="Arial"/>
                <a:ea typeface="Arial"/>
                <a:cs typeface="Arial"/>
                <a:sym typeface="Arial"/>
              </a:rPr>
              <a:t>有效期至6/30/2020）</a:t>
            </a:r>
            <a:r>
              <a:rPr lang="en-US" u="sng">
                <a:solidFill>
                  <a:schemeClr val="hlink"/>
                </a:solidFill>
                <a:hlinkClick r:id="rId3"/>
              </a:rPr>
              <a:t>https://www.cdss.ca.gov/Portals/9/CCLD/PINs/2020/CCP/PIN_20-06-CCP.pdf</a:t>
            </a:r>
            <a:endParaRPr u="sng">
              <a:solidFill>
                <a:schemeClr val="hlink"/>
              </a:solidFill>
            </a:endParaRPr>
          </a:p>
          <a:p>
            <a:pPr marL="0" marR="38100" lvl="0" indent="0" algn="l" rtl="0">
              <a:lnSpc>
                <a:spcPct val="133333"/>
              </a:lnSpc>
              <a:spcBef>
                <a:spcPts val="0"/>
              </a:spcBef>
              <a:spcAft>
                <a:spcPts val="0"/>
              </a:spcAft>
              <a:buClr>
                <a:schemeClr val="dk1"/>
              </a:buClr>
              <a:buSzPts val="1100"/>
              <a:buFont typeface="Arial"/>
              <a:buNone/>
            </a:pPr>
            <a:r>
              <a:rPr lang="en-US">
                <a:solidFill>
                  <a:srgbClr val="222222"/>
                </a:solidFill>
                <a:highlight>
                  <a:srgbClr val="F8F9FA"/>
                </a:highlight>
                <a:latin typeface="Arial"/>
                <a:ea typeface="Arial"/>
                <a:cs typeface="Arial"/>
                <a:sym typeface="Arial"/>
              </a:rPr>
              <a:t>疾控中心（CDC）對仍開放的托兒所的補充指引</a:t>
            </a:r>
            <a:r>
              <a:rPr lang="en-US" u="sng"/>
              <a:t>h</a:t>
            </a:r>
            <a:r>
              <a:rPr lang="en-US" u="sng">
                <a:solidFill>
                  <a:schemeClr val="hlink"/>
                </a:solidFill>
                <a:hlinkClick r:id="rId4"/>
              </a:rPr>
              <a:t>ttps://www.cdc.gov/coronavirus/2019-ncov/community/schools-childcare/guidance-for-childcare.html </a:t>
            </a:r>
            <a:endParaRPr u="sng">
              <a:solidFill>
                <a:schemeClr val="hlink"/>
              </a:solidFill>
            </a:endParaRPr>
          </a:p>
          <a:p>
            <a:pPr marL="228600" lvl="0" indent="-77470" algn="l" rtl="0">
              <a:lnSpc>
                <a:spcPct val="70000"/>
              </a:lnSpc>
              <a:spcBef>
                <a:spcPts val="1000"/>
              </a:spcBef>
              <a:spcAft>
                <a:spcPts val="0"/>
              </a:spcAft>
              <a:buClr>
                <a:schemeClr val="dk1"/>
              </a:buClr>
              <a:buSzPts val="2380"/>
              <a:buNone/>
            </a:pPr>
            <a:endParaRPr sz="238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55"/>
          <p:cNvSpPr txBox="1">
            <a:spLocks noGrp="1"/>
          </p:cNvSpPr>
          <p:nvPr>
            <p:ph type="title"/>
          </p:nvPr>
        </p:nvSpPr>
        <p:spPr>
          <a:xfrm>
            <a:off x="596821" y="64081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00"/>
              <a:buFont typeface="Calibri"/>
              <a:buNone/>
            </a:pPr>
            <a:r>
              <a:rPr lang="en-US" sz="3900"/>
              <a:t>清潔和殺菌有什麼區別?</a:t>
            </a:r>
            <a:endParaRPr sz="3900"/>
          </a:p>
        </p:txBody>
      </p:sp>
      <p:sp>
        <p:nvSpPr>
          <p:cNvPr id="397" name="Google Shape;397;p55"/>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lvl="0" indent="-50800" algn="l" rtl="0">
              <a:lnSpc>
                <a:spcPct val="90000"/>
              </a:lnSpc>
              <a:spcBef>
                <a:spcPts val="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398" name="Google Shape;398;p55"/>
          <p:cNvSpPr txBox="1"/>
          <p:nvPr/>
        </p:nvSpPr>
        <p:spPr>
          <a:xfrm>
            <a:off x="596821" y="1966380"/>
            <a:ext cx="7981200" cy="26778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chemeClr val="dk1"/>
                </a:solidFill>
                <a:latin typeface="Calibri"/>
                <a:ea typeface="Calibri"/>
                <a:cs typeface="Calibri"/>
                <a:sym typeface="Calibri"/>
              </a:rPr>
              <a:t>定義</a:t>
            </a:r>
            <a:endParaRPr sz="2800">
              <a:solidFill>
                <a:schemeClr val="dk1"/>
              </a:solidFill>
            </a:endParaRPr>
          </a:p>
          <a:p>
            <a:pPr marL="0" marR="0" lvl="0" indent="0" algn="ctr" rtl="0">
              <a:spcBef>
                <a:spcPts val="0"/>
              </a:spcBef>
              <a:spcAft>
                <a:spcPts val="0"/>
              </a:spcAft>
              <a:buNone/>
            </a:pPr>
            <a:endParaRPr sz="2800">
              <a:solidFill>
                <a:schemeClr val="dk1"/>
              </a:solidFill>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清潔: </a:t>
            </a:r>
            <a:r>
              <a:rPr lang="en-US" sz="2800">
                <a:solidFill>
                  <a:schemeClr val="dk1"/>
                </a:solidFill>
                <a:latin typeface="Calibri"/>
                <a:ea typeface="Calibri"/>
                <a:cs typeface="Calibri"/>
                <a:sym typeface="Calibri"/>
              </a:rPr>
              <a:t>指用肥皂、洗滌劑和水清洗、擦拭、擦洗或擦除堅硬的物體表面，以清除污垢、灰塵、碎片和粘性物質。</a:t>
            </a:r>
            <a:endParaRPr/>
          </a:p>
          <a:p>
            <a:pPr marL="0" marR="0" lvl="0" indent="0" algn="l" rtl="0">
              <a:spcBef>
                <a:spcPts val="0"/>
              </a:spcBef>
              <a:spcAft>
                <a:spcPts val="0"/>
              </a:spcAft>
              <a:buNone/>
            </a:pPr>
            <a:endParaRPr sz="280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b="1">
                <a:solidFill>
                  <a:schemeClr val="dk1"/>
                </a:solidFill>
                <a:latin typeface="Calibri"/>
                <a:ea typeface="Calibri"/>
                <a:cs typeface="Calibri"/>
                <a:sym typeface="Calibri"/>
              </a:rPr>
              <a:t>殺菌: </a:t>
            </a:r>
            <a:r>
              <a:rPr lang="en-US" sz="2800">
                <a:solidFill>
                  <a:schemeClr val="dk1"/>
                </a:solidFill>
                <a:latin typeface="Calibri"/>
                <a:ea typeface="Calibri"/>
                <a:cs typeface="Calibri"/>
                <a:sym typeface="Calibri"/>
              </a:rPr>
              <a:t>殺死幾乎所有附在堅硬和無孔的物件表面的細菌。</a:t>
            </a:r>
            <a:endParaRPr sz="2800">
              <a:solidFill>
                <a:schemeClr val="dk1"/>
              </a:solidFill>
              <a:latin typeface="Calibri"/>
              <a:ea typeface="Calibri"/>
              <a:cs typeface="Calibri"/>
              <a:sym typeface="Calibri"/>
            </a:endParaRPr>
          </a:p>
        </p:txBody>
      </p:sp>
      <p:sp>
        <p:nvSpPr>
          <p:cNvPr id="399" name="Google Shape;399;p55"/>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00" name="Google Shape;400;p55"/>
          <p:cNvSpPr/>
          <p:nvPr/>
        </p:nvSpPr>
        <p:spPr>
          <a:xfrm>
            <a:off x="1358900" y="5875156"/>
            <a:ext cx="6495142"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chemeClr val="dk1"/>
                </a:solidFill>
                <a:latin typeface="Calibri"/>
                <a:ea typeface="Calibri"/>
                <a:cs typeface="Calibri"/>
                <a:sym typeface="Calibri"/>
              </a:rPr>
              <a:t>CFOC Schedule K: </a:t>
            </a:r>
            <a:r>
              <a:rPr lang="en-US" sz="1800" u="sng">
                <a:solidFill>
                  <a:schemeClr val="dk1"/>
                </a:solidFill>
                <a:latin typeface="Calibri"/>
                <a:ea typeface="Calibri"/>
                <a:cs typeface="Calibri"/>
                <a:sym typeface="Calibri"/>
                <a:hlinkClick r:id="rId3"/>
              </a:rPr>
              <a:t>https://nrckids.org/files/appendix/AppendixK.pdf</a:t>
            </a:r>
            <a:r>
              <a:rPr lang="en-US"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406" name="Google Shape;406;p56"/>
          <p:cNvSpPr txBox="1">
            <a:spLocks noGrp="1"/>
          </p:cNvSpPr>
          <p:nvPr>
            <p:ph type="title"/>
          </p:nvPr>
        </p:nvSpPr>
        <p:spPr>
          <a:xfrm>
            <a:off x="628641" y="750523"/>
            <a:ext cx="7886700" cy="13257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600">
                <a:solidFill>
                  <a:srgbClr val="222222"/>
                </a:solidFill>
                <a:highlight>
                  <a:srgbClr val="F8F9FA"/>
                </a:highlight>
                <a:latin typeface="Arial"/>
                <a:ea typeface="Arial"/>
                <a:cs typeface="Arial"/>
                <a:sym typeface="Arial"/>
              </a:rPr>
              <a:t>哪些表面應該清洗</a:t>
            </a:r>
            <a:r>
              <a:rPr lang="en-US" sz="4600"/>
              <a:t>？</a:t>
            </a:r>
            <a:endParaRPr sz="4600"/>
          </a:p>
        </p:txBody>
      </p:sp>
      <p:sp>
        <p:nvSpPr>
          <p:cNvPr id="407" name="Google Shape;407;p56"/>
          <p:cNvSpPr txBox="1">
            <a:spLocks noGrp="1"/>
          </p:cNvSpPr>
          <p:nvPr>
            <p:ph type="body" idx="1"/>
          </p:nvPr>
        </p:nvSpPr>
        <p:spPr>
          <a:xfrm>
            <a:off x="459675" y="2076225"/>
            <a:ext cx="3857700" cy="3825900"/>
          </a:xfrm>
          <a:prstGeom prst="rect">
            <a:avLst/>
          </a:prstGeom>
          <a:noFill/>
          <a:ln>
            <a:noFill/>
          </a:ln>
        </p:spPr>
        <p:txBody>
          <a:bodyPr spcFirstLastPara="1" wrap="square" lIns="91425" tIns="45700" rIns="91425" bIns="45700" anchor="t" anchorCtr="0">
            <a:noAutofit/>
          </a:bodyPr>
          <a:lstStyle/>
          <a:p>
            <a:pPr marL="228600" lvl="0" indent="-260350" algn="l" rtl="0">
              <a:lnSpc>
                <a:spcPct val="70000"/>
              </a:lnSpc>
              <a:spcBef>
                <a:spcPts val="0"/>
              </a:spcBef>
              <a:spcAft>
                <a:spcPts val="0"/>
              </a:spcAft>
              <a:buClr>
                <a:schemeClr val="dk1"/>
              </a:buClr>
              <a:buSzPts val="3090"/>
              <a:buChar char="•"/>
            </a:pPr>
            <a:r>
              <a:rPr lang="en-US" sz="3090"/>
              <a:t>玩具</a:t>
            </a:r>
            <a:endParaRPr sz="3300"/>
          </a:p>
          <a:p>
            <a:pPr marL="228600" lvl="0" indent="-260350" algn="l" rtl="0">
              <a:lnSpc>
                <a:spcPct val="70000"/>
              </a:lnSpc>
              <a:spcBef>
                <a:spcPts val="1000"/>
              </a:spcBef>
              <a:spcAft>
                <a:spcPts val="0"/>
              </a:spcAft>
              <a:buClr>
                <a:schemeClr val="dk1"/>
              </a:buClr>
              <a:buSzPts val="3090"/>
              <a:buChar char="•"/>
            </a:pPr>
            <a:r>
              <a:rPr lang="en-US" sz="3090"/>
              <a:t>床上用品</a:t>
            </a:r>
            <a:endParaRPr sz="3300"/>
          </a:p>
          <a:p>
            <a:pPr marL="228600" lvl="0" indent="-260350" algn="l" rtl="0">
              <a:lnSpc>
                <a:spcPct val="70000"/>
              </a:lnSpc>
              <a:spcBef>
                <a:spcPts val="1000"/>
              </a:spcBef>
              <a:spcAft>
                <a:spcPts val="0"/>
              </a:spcAft>
              <a:buClr>
                <a:schemeClr val="dk1"/>
              </a:buClr>
              <a:buSzPts val="3090"/>
              <a:buChar char="•"/>
            </a:pPr>
            <a:r>
              <a:rPr lang="en-US" sz="3090"/>
              <a:t>地板</a:t>
            </a:r>
            <a:endParaRPr sz="3300"/>
          </a:p>
          <a:p>
            <a:pPr marL="228600" lvl="0" indent="-260350" algn="l" rtl="0">
              <a:lnSpc>
                <a:spcPct val="70000"/>
              </a:lnSpc>
              <a:spcBef>
                <a:spcPts val="1000"/>
              </a:spcBef>
              <a:spcAft>
                <a:spcPts val="0"/>
              </a:spcAft>
              <a:buClr>
                <a:schemeClr val="dk1"/>
              </a:buClr>
              <a:buSzPts val="3090"/>
              <a:buChar char="•"/>
            </a:pPr>
            <a:r>
              <a:rPr lang="en-US" sz="3090"/>
              <a:t>服裝（包括帽子）</a:t>
            </a:r>
            <a:endParaRPr sz="3300"/>
          </a:p>
          <a:p>
            <a:pPr marL="228600" lvl="0" indent="-260350" algn="l" rtl="0">
              <a:lnSpc>
                <a:spcPct val="70000"/>
              </a:lnSpc>
              <a:spcBef>
                <a:spcPts val="1000"/>
              </a:spcBef>
              <a:spcAft>
                <a:spcPts val="0"/>
              </a:spcAft>
              <a:buClr>
                <a:schemeClr val="dk1"/>
              </a:buClr>
              <a:buSzPts val="3090"/>
              <a:buChar char="•"/>
            </a:pPr>
            <a:r>
              <a:rPr lang="en-US" sz="3090"/>
              <a:t>嬰兒床，小孩床和墊子</a:t>
            </a:r>
            <a:endParaRPr sz="3300"/>
          </a:p>
          <a:p>
            <a:pPr marL="228600" lvl="0" indent="-260350" algn="l" rtl="0">
              <a:lnSpc>
                <a:spcPct val="70000"/>
              </a:lnSpc>
              <a:spcBef>
                <a:spcPts val="1000"/>
              </a:spcBef>
              <a:spcAft>
                <a:spcPts val="0"/>
              </a:spcAft>
              <a:buClr>
                <a:schemeClr val="dk1"/>
              </a:buClr>
              <a:buSzPts val="3090"/>
              <a:buChar char="•"/>
            </a:pPr>
            <a:r>
              <a:rPr lang="en-US" sz="3100">
                <a:solidFill>
                  <a:srgbClr val="222222"/>
                </a:solidFill>
                <a:highlight>
                  <a:srgbClr val="F8F9FA"/>
                </a:highlight>
                <a:latin typeface="Arial"/>
                <a:ea typeface="Arial"/>
                <a:cs typeface="Arial"/>
                <a:sym typeface="Arial"/>
              </a:rPr>
              <a:t>遊</a:t>
            </a:r>
            <a:r>
              <a:rPr lang="en-US" sz="3090"/>
              <a:t>樂設備</a:t>
            </a:r>
            <a:endParaRPr sz="3300"/>
          </a:p>
          <a:p>
            <a:pPr marL="228600" lvl="0" indent="-260350" algn="l" rtl="0">
              <a:lnSpc>
                <a:spcPct val="70000"/>
              </a:lnSpc>
              <a:spcBef>
                <a:spcPts val="1000"/>
              </a:spcBef>
              <a:spcAft>
                <a:spcPts val="0"/>
              </a:spcAft>
              <a:buClr>
                <a:schemeClr val="dk1"/>
              </a:buClr>
              <a:buSzPts val="3090"/>
              <a:buChar char="•"/>
            </a:pPr>
            <a:r>
              <a:rPr lang="en-US" sz="3090"/>
              <a:t>電冰箱</a:t>
            </a:r>
            <a:endParaRPr sz="3300"/>
          </a:p>
        </p:txBody>
      </p:sp>
      <p:sp>
        <p:nvSpPr>
          <p:cNvPr id="408" name="Google Shape;408;p56"/>
          <p:cNvSpPr txBox="1"/>
          <p:nvPr/>
        </p:nvSpPr>
        <p:spPr>
          <a:xfrm>
            <a:off x="4441129" y="2414620"/>
            <a:ext cx="3095124" cy="830997"/>
          </a:xfrm>
          <a:prstGeom prst="rect">
            <a:avLst/>
          </a:prstGeom>
          <a:solidFill>
            <a:srgbClr val="F7941E"/>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a:solidFill>
                  <a:schemeClr val="lt1"/>
                </a:solidFill>
                <a:latin typeface="Calibri"/>
                <a:ea typeface="Calibri"/>
                <a:cs typeface="Calibri"/>
                <a:sym typeface="Calibri"/>
              </a:rPr>
              <a:t>每次使用殺菌劑前都要清潔</a:t>
            </a:r>
            <a:endParaRPr sz="2400">
              <a:solidFill>
                <a:schemeClr val="lt1"/>
              </a:solidFill>
              <a:latin typeface="Calibri"/>
              <a:ea typeface="Calibri"/>
              <a:cs typeface="Calibri"/>
              <a:sym typeface="Calibri"/>
            </a:endParaRPr>
          </a:p>
        </p:txBody>
      </p:sp>
      <p:sp>
        <p:nvSpPr>
          <p:cNvPr id="409" name="Google Shape;409;p56"/>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8"/>
                                        </p:tgtEl>
                                        <p:attrNameLst>
                                          <p:attrName>style.visibility</p:attrName>
                                        </p:attrNameLst>
                                      </p:cBhvr>
                                      <p:to>
                                        <p:strVal val="visible"/>
                                      </p:to>
                                    </p:set>
                                    <p:anim calcmode="lin" valueType="num">
                                      <p:cBhvr additive="base">
                                        <p:cTn id="7" dur="500"/>
                                        <p:tgtEl>
                                          <p:spTgt spid="4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7"/>
          <p:cNvSpPr txBox="1">
            <a:spLocks noGrp="1"/>
          </p:cNvSpPr>
          <p:nvPr>
            <p:ph type="title"/>
          </p:nvPr>
        </p:nvSpPr>
        <p:spPr>
          <a:xfrm>
            <a:off x="291969" y="411982"/>
            <a:ext cx="8240821" cy="115013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509"/>
              <a:buFont typeface="Calibri"/>
              <a:buNone/>
            </a:pPr>
            <a:r>
              <a:rPr lang="en-US" sz="4310"/>
              <a:t>使用對人和環境更健康的產品</a:t>
            </a:r>
            <a:endParaRPr sz="4310"/>
          </a:p>
        </p:txBody>
      </p:sp>
      <p:sp>
        <p:nvSpPr>
          <p:cNvPr id="416" name="Google Shape;416;p57"/>
          <p:cNvSpPr txBox="1">
            <a:spLocks noGrp="1"/>
          </p:cNvSpPr>
          <p:nvPr>
            <p:ph type="body" idx="1"/>
          </p:nvPr>
        </p:nvSpPr>
        <p:spPr>
          <a:xfrm>
            <a:off x="380139" y="1521717"/>
            <a:ext cx="8152651" cy="3876996"/>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fragrance-free</a:t>
            </a:r>
            <a:endParaRPr/>
          </a:p>
          <a:p>
            <a:pPr marL="228600" lvl="0" indent="-228600" algn="l" rtl="0">
              <a:lnSpc>
                <a:spcPct val="90000"/>
              </a:lnSpc>
              <a:spcBef>
                <a:spcPts val="1000"/>
              </a:spcBef>
              <a:spcAft>
                <a:spcPts val="0"/>
              </a:spcAft>
              <a:buClr>
                <a:schemeClr val="dk1"/>
              </a:buClr>
              <a:buSzPts val="2800"/>
              <a:buChar char="•"/>
            </a:pPr>
            <a:r>
              <a:rPr lang="en-US"/>
              <a:t>free of dyes</a:t>
            </a:r>
            <a:endParaRPr/>
          </a:p>
          <a:p>
            <a:pPr marL="228600" lvl="0" indent="-228600" algn="l" rtl="0">
              <a:lnSpc>
                <a:spcPct val="90000"/>
              </a:lnSpc>
              <a:spcBef>
                <a:spcPts val="1000"/>
              </a:spcBef>
              <a:spcAft>
                <a:spcPts val="0"/>
              </a:spcAft>
              <a:buClr>
                <a:schemeClr val="dk1"/>
              </a:buClr>
              <a:buSzPts val="2800"/>
              <a:buChar char="•"/>
            </a:pPr>
            <a:r>
              <a:rPr lang="en-US"/>
              <a:t>non-antibacterial</a:t>
            </a:r>
            <a:endParaRPr/>
          </a:p>
          <a:p>
            <a:pPr marL="228600" lvl="0" indent="-228600" algn="l" rtl="0">
              <a:lnSpc>
                <a:spcPct val="90000"/>
              </a:lnSpc>
              <a:spcBef>
                <a:spcPts val="1000"/>
              </a:spcBef>
              <a:spcAft>
                <a:spcPts val="0"/>
              </a:spcAft>
              <a:buClr>
                <a:schemeClr val="dk1"/>
              </a:buClr>
              <a:buSzPts val="2800"/>
              <a:buChar char="•"/>
            </a:pPr>
            <a:r>
              <a:rPr lang="en-US"/>
              <a:t>non- aerosols (propellant)</a:t>
            </a:r>
            <a:endParaRPr/>
          </a:p>
          <a:p>
            <a:pPr marL="228600" lvl="0" indent="-228600" algn="l" rtl="0">
              <a:lnSpc>
                <a:spcPct val="90000"/>
              </a:lnSpc>
              <a:spcBef>
                <a:spcPts val="1000"/>
              </a:spcBef>
              <a:spcAft>
                <a:spcPts val="0"/>
              </a:spcAft>
              <a:buClr>
                <a:schemeClr val="dk1"/>
              </a:buClr>
              <a:buSzPts val="2800"/>
              <a:buChar char="•"/>
            </a:pPr>
            <a:r>
              <a:rPr lang="en-US"/>
              <a:t>third-party certification </a:t>
            </a: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pic>
        <p:nvPicPr>
          <p:cNvPr id="417" name="Google Shape;417;p57" descr="Image result for green seal"/>
          <p:cNvPicPr preferRelativeResize="0"/>
          <p:nvPr/>
        </p:nvPicPr>
        <p:blipFill rotWithShape="1">
          <a:blip r:embed="rId3">
            <a:alphaModFix/>
          </a:blip>
          <a:srcRect/>
          <a:stretch/>
        </p:blipFill>
        <p:spPr>
          <a:xfrm>
            <a:off x="5969210" y="1644383"/>
            <a:ext cx="1371600" cy="1181996"/>
          </a:xfrm>
          <a:prstGeom prst="rect">
            <a:avLst/>
          </a:prstGeom>
          <a:noFill/>
          <a:ln>
            <a:noFill/>
          </a:ln>
        </p:spPr>
      </p:pic>
      <p:pic>
        <p:nvPicPr>
          <p:cNvPr id="418" name="Google Shape;418;p57" descr="Image result for saferchoice"/>
          <p:cNvPicPr preferRelativeResize="0"/>
          <p:nvPr/>
        </p:nvPicPr>
        <p:blipFill rotWithShape="1">
          <a:blip r:embed="rId4">
            <a:alphaModFix/>
          </a:blip>
          <a:srcRect l="20040" r="17388"/>
          <a:stretch/>
        </p:blipFill>
        <p:spPr>
          <a:xfrm>
            <a:off x="4786419" y="1627105"/>
            <a:ext cx="1101765" cy="1760843"/>
          </a:xfrm>
          <a:prstGeom prst="rect">
            <a:avLst/>
          </a:prstGeom>
          <a:noFill/>
          <a:ln>
            <a:noFill/>
          </a:ln>
        </p:spPr>
      </p:pic>
      <p:pic>
        <p:nvPicPr>
          <p:cNvPr id="419" name="Google Shape;419;p57" descr="ECOLOGO-Marks-for-Landing-Pages-WP_RGB"/>
          <p:cNvPicPr preferRelativeResize="0"/>
          <p:nvPr/>
        </p:nvPicPr>
        <p:blipFill rotWithShape="1">
          <a:blip r:embed="rId5">
            <a:alphaModFix/>
          </a:blip>
          <a:srcRect r="66374"/>
          <a:stretch/>
        </p:blipFill>
        <p:spPr>
          <a:xfrm>
            <a:off x="7421836" y="2014037"/>
            <a:ext cx="1163390" cy="1545753"/>
          </a:xfrm>
          <a:prstGeom prst="rect">
            <a:avLst/>
          </a:prstGeom>
          <a:noFill/>
          <a:ln>
            <a:noFill/>
          </a:ln>
        </p:spPr>
      </p:pic>
      <p:sp>
        <p:nvSpPr>
          <p:cNvPr id="420" name="Google Shape;420;p57"/>
          <p:cNvSpPr txBox="1"/>
          <p:nvPr/>
        </p:nvSpPr>
        <p:spPr>
          <a:xfrm>
            <a:off x="240249" y="1588125"/>
            <a:ext cx="8240700" cy="3539400"/>
          </a:xfrm>
          <a:prstGeom prst="rect">
            <a:avLst/>
          </a:prstGeom>
          <a:solidFill>
            <a:srgbClr val="F7941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100">
                <a:solidFill>
                  <a:schemeClr val="lt1"/>
                </a:solidFill>
                <a:latin typeface="Calibri"/>
                <a:ea typeface="Calibri"/>
                <a:cs typeface="Calibri"/>
                <a:sym typeface="Calibri"/>
              </a:rPr>
              <a:t>*請記住，由於兒童的成長和發展，他們更容易受到化學物質和煙霧的影響。 他們的幼小身體很難分解毒素，他们每單位體重的呼吸量是成年人的兩倍。他們具有柔軟，吸收性強的皮膚和較小的呼吸道。他們在地板上停留更多的時間而吸收化學殘留物。</a:t>
            </a:r>
            <a:endParaRPr sz="3100">
              <a:solidFill>
                <a:schemeClr val="lt1"/>
              </a:solidFill>
              <a:latin typeface="Calibri"/>
              <a:ea typeface="Calibri"/>
              <a:cs typeface="Calibri"/>
              <a:sym typeface="Calibri"/>
            </a:endParaRPr>
          </a:p>
        </p:txBody>
      </p:sp>
      <p:sp>
        <p:nvSpPr>
          <p:cNvPr id="421" name="Google Shape;421;p57"/>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0"/>
                                        </p:tgtEl>
                                        <p:attrNameLst>
                                          <p:attrName>style.visibility</p:attrName>
                                        </p:attrNameLst>
                                      </p:cBhvr>
                                      <p:to>
                                        <p:strVal val="visible"/>
                                      </p:to>
                                    </p:set>
                                    <p:anim calcmode="lin" valueType="num">
                                      <p:cBhvr additive="base">
                                        <p:cTn id="7" dur="500"/>
                                        <p:tgtEl>
                                          <p:spTgt spid="4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8"/>
          <p:cNvSpPr txBox="1">
            <a:spLocks noGrp="1"/>
          </p:cNvSpPr>
          <p:nvPr>
            <p:ph type="title"/>
          </p:nvPr>
        </p:nvSpPr>
        <p:spPr>
          <a:xfrm>
            <a:off x="628650" y="365125"/>
            <a:ext cx="7886700" cy="1288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428" name="Google Shape;428;p58"/>
          <p:cNvPicPr preferRelativeResize="0"/>
          <p:nvPr/>
        </p:nvPicPr>
        <p:blipFill>
          <a:blip r:embed="rId3">
            <a:alphaModFix/>
          </a:blip>
          <a:stretch>
            <a:fillRect/>
          </a:stretch>
        </p:blipFill>
        <p:spPr>
          <a:xfrm>
            <a:off x="2370800" y="365125"/>
            <a:ext cx="4651500" cy="5793125"/>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sp>
        <p:nvSpPr>
          <p:cNvPr id="434" name="Google Shape;434;p5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600"/>
              <a:buFont typeface="Calibri"/>
              <a:buNone/>
            </a:pPr>
            <a:r>
              <a:rPr lang="en-US" sz="3600"/>
              <a:t/>
            </a:r>
            <a:br>
              <a:rPr lang="en-US" sz="3600"/>
            </a:br>
            <a:r>
              <a:rPr lang="en-US" sz="4800"/>
              <a:t>哪些表面應該殺菌？</a:t>
            </a:r>
            <a:endParaRPr sz="5600"/>
          </a:p>
        </p:txBody>
      </p:sp>
      <p:sp>
        <p:nvSpPr>
          <p:cNvPr id="435" name="Google Shape;435;p59"/>
          <p:cNvSpPr txBox="1">
            <a:spLocks noGrp="1"/>
          </p:cNvSpPr>
          <p:nvPr>
            <p:ph type="body" idx="1"/>
          </p:nvPr>
        </p:nvSpPr>
        <p:spPr>
          <a:xfrm>
            <a:off x="0" y="1418850"/>
            <a:ext cx="8677200" cy="4754400"/>
          </a:xfrm>
          <a:prstGeom prst="rect">
            <a:avLst/>
          </a:prstGeom>
          <a:noFill/>
          <a:ln>
            <a:noFill/>
          </a:ln>
        </p:spPr>
        <p:txBody>
          <a:bodyPr spcFirstLastPara="1" wrap="square" lIns="91425" tIns="45700" rIns="91425" bIns="45700" anchor="t" anchorCtr="0">
            <a:noAutofit/>
          </a:bodyPr>
          <a:lstStyle/>
          <a:p>
            <a:pPr marL="228600" lvl="0" indent="-75882" algn="l" rtl="0">
              <a:lnSpc>
                <a:spcPct val="70000"/>
              </a:lnSpc>
              <a:spcBef>
                <a:spcPts val="0"/>
              </a:spcBef>
              <a:spcAft>
                <a:spcPts val="0"/>
              </a:spcAft>
              <a:buClr>
                <a:schemeClr val="dk1"/>
              </a:buClr>
              <a:buSzPts val="2405"/>
              <a:buNone/>
            </a:pPr>
            <a:endParaRPr sz="2405"/>
          </a:p>
          <a:p>
            <a:pPr marL="228600" lvl="0" indent="-228600" algn="l" rtl="0">
              <a:lnSpc>
                <a:spcPct val="70000"/>
              </a:lnSpc>
              <a:spcBef>
                <a:spcPts val="1000"/>
              </a:spcBef>
              <a:spcAft>
                <a:spcPts val="0"/>
              </a:spcAft>
              <a:buClr>
                <a:schemeClr val="dk1"/>
              </a:buClr>
              <a:buSzPts val="2405"/>
              <a:buChar char="•"/>
            </a:pPr>
            <a:r>
              <a:rPr lang="en-US" sz="2605"/>
              <a:t>飲水機</a:t>
            </a:r>
            <a:endParaRPr sz="3000"/>
          </a:p>
          <a:p>
            <a:pPr marL="228600" lvl="0" indent="-241300" algn="l" rtl="0">
              <a:lnSpc>
                <a:spcPct val="70000"/>
              </a:lnSpc>
              <a:spcBef>
                <a:spcPts val="1000"/>
              </a:spcBef>
              <a:spcAft>
                <a:spcPts val="0"/>
              </a:spcAft>
              <a:buClr>
                <a:schemeClr val="dk1"/>
              </a:buClr>
              <a:buSzPts val="2605"/>
              <a:buChar char="•"/>
            </a:pPr>
            <a:r>
              <a:rPr lang="en-US" sz="2605"/>
              <a:t>門和櫥櫃把手（高接觸率）</a:t>
            </a:r>
            <a:endParaRPr sz="3000"/>
          </a:p>
          <a:p>
            <a:pPr marL="228600" lvl="0" indent="-279717" algn="l" rtl="0">
              <a:lnSpc>
                <a:spcPct val="70000"/>
              </a:lnSpc>
              <a:spcBef>
                <a:spcPts val="1000"/>
              </a:spcBef>
              <a:spcAft>
                <a:spcPts val="0"/>
              </a:spcAft>
              <a:buSzPts val="2605"/>
              <a:buChar char="•"/>
            </a:pPr>
            <a:r>
              <a:rPr lang="en-US" sz="2605"/>
              <a:t>被體液弄髒的表面</a:t>
            </a:r>
            <a:endParaRPr sz="3000"/>
          </a:p>
          <a:p>
            <a:pPr marL="228600" lvl="0" indent="-241300" algn="l" rtl="0">
              <a:lnSpc>
                <a:spcPct val="70000"/>
              </a:lnSpc>
              <a:spcBef>
                <a:spcPts val="1000"/>
              </a:spcBef>
              <a:spcAft>
                <a:spcPts val="0"/>
              </a:spcAft>
              <a:buClr>
                <a:schemeClr val="dk1"/>
              </a:buClr>
              <a:buSzPts val="2605"/>
              <a:buChar char="•"/>
            </a:pPr>
            <a:r>
              <a:rPr lang="en-US" sz="2600"/>
              <a:t>放在嘴裡的玩具、奶嘴</a:t>
            </a:r>
            <a:r>
              <a:rPr lang="en-US" sz="2605"/>
              <a:t>（將放在</a:t>
            </a:r>
            <a:r>
              <a:rPr lang="en-US" sz="2600"/>
              <a:t>嘴裡玩的</a:t>
            </a:r>
            <a:r>
              <a:rPr lang="en-US" sz="2600">
                <a:solidFill>
                  <a:srgbClr val="222222"/>
                </a:solidFill>
                <a:highlight>
                  <a:srgbClr val="F8F9FA"/>
                </a:highlight>
              </a:rPr>
              <a:t>玩具</a:t>
            </a:r>
            <a:r>
              <a:rPr lang="en-US" sz="2605"/>
              <a:t>收集</a:t>
            </a:r>
            <a:r>
              <a:rPr lang="en-US" sz="2600"/>
              <a:t>放</a:t>
            </a:r>
            <a:r>
              <a:rPr lang="en-US" sz="2605"/>
              <a:t>在盆中）</a:t>
            </a:r>
            <a:endParaRPr sz="2605"/>
          </a:p>
          <a:p>
            <a:pPr marL="228600" lvl="0" indent="-241300" algn="l" rtl="0">
              <a:lnSpc>
                <a:spcPct val="70000"/>
              </a:lnSpc>
              <a:spcBef>
                <a:spcPts val="1000"/>
              </a:spcBef>
              <a:spcAft>
                <a:spcPts val="0"/>
              </a:spcAft>
              <a:buClr>
                <a:schemeClr val="dk1"/>
              </a:buClr>
              <a:buSzPts val="2605"/>
              <a:buChar char="•"/>
            </a:pPr>
            <a:r>
              <a:rPr lang="en-US" sz="2605"/>
              <a:t>廁所和換尿布區：</a:t>
            </a:r>
            <a:endParaRPr sz="3000"/>
          </a:p>
          <a:p>
            <a:pPr marL="685800" lvl="1" indent="-241300" algn="l" rtl="0">
              <a:lnSpc>
                <a:spcPct val="70000"/>
              </a:lnSpc>
              <a:spcBef>
                <a:spcPts val="500"/>
              </a:spcBef>
              <a:spcAft>
                <a:spcPts val="0"/>
              </a:spcAft>
              <a:buClr>
                <a:schemeClr val="dk1"/>
              </a:buClr>
              <a:buSzPts val="2605"/>
              <a:buFont typeface="Noto Sans Symbols"/>
              <a:buChar char="❖"/>
            </a:pPr>
            <a:r>
              <a:rPr lang="en-US" sz="2605"/>
              <a:t>尿布更換台和尿布桶</a:t>
            </a:r>
            <a:endParaRPr sz="2600"/>
          </a:p>
          <a:p>
            <a:pPr marL="685800" lvl="1" indent="-241300" algn="l" rtl="0">
              <a:lnSpc>
                <a:spcPct val="70000"/>
              </a:lnSpc>
              <a:spcBef>
                <a:spcPts val="500"/>
              </a:spcBef>
              <a:spcAft>
                <a:spcPts val="0"/>
              </a:spcAft>
              <a:buClr>
                <a:schemeClr val="dk1"/>
              </a:buClr>
              <a:buSzPts val="2605"/>
              <a:buFont typeface="Noto Sans Symbols"/>
              <a:buChar char="❖"/>
            </a:pPr>
            <a:r>
              <a:rPr lang="en-US" sz="2605"/>
              <a:t>浴室檯面</a:t>
            </a:r>
            <a:endParaRPr sz="2600"/>
          </a:p>
          <a:p>
            <a:pPr marL="685800" lvl="1" indent="-241300" algn="l" rtl="0">
              <a:lnSpc>
                <a:spcPct val="70000"/>
              </a:lnSpc>
              <a:spcBef>
                <a:spcPts val="500"/>
              </a:spcBef>
              <a:spcAft>
                <a:spcPts val="0"/>
              </a:spcAft>
              <a:buClr>
                <a:schemeClr val="dk1"/>
              </a:buClr>
              <a:buSzPts val="2605"/>
              <a:buFont typeface="Noto Sans Symbols"/>
              <a:buChar char="❖"/>
            </a:pPr>
            <a:r>
              <a:rPr lang="en-US" sz="2605"/>
              <a:t>座椅式便盆</a:t>
            </a:r>
            <a:endParaRPr sz="2600"/>
          </a:p>
          <a:p>
            <a:pPr marL="685800" lvl="1" indent="-241300" algn="l" rtl="0">
              <a:lnSpc>
                <a:spcPct val="70000"/>
              </a:lnSpc>
              <a:spcBef>
                <a:spcPts val="500"/>
              </a:spcBef>
              <a:spcAft>
                <a:spcPts val="0"/>
              </a:spcAft>
              <a:buClr>
                <a:schemeClr val="dk1"/>
              </a:buClr>
              <a:buSzPts val="2605"/>
              <a:buFont typeface="Noto Sans Symbols"/>
              <a:buChar char="❖"/>
            </a:pPr>
            <a:r>
              <a:rPr lang="en-US" sz="2605"/>
              <a:t>洗手盆和水龍頭</a:t>
            </a:r>
            <a:endParaRPr sz="2600"/>
          </a:p>
          <a:p>
            <a:pPr marL="685800" lvl="1" indent="-241300" algn="l" rtl="0">
              <a:lnSpc>
                <a:spcPct val="70000"/>
              </a:lnSpc>
              <a:spcBef>
                <a:spcPts val="500"/>
              </a:spcBef>
              <a:spcAft>
                <a:spcPts val="0"/>
              </a:spcAft>
              <a:buClr>
                <a:schemeClr val="dk1"/>
              </a:buClr>
              <a:buSzPts val="2605"/>
              <a:buFont typeface="Noto Sans Symbols"/>
              <a:buChar char="❖"/>
            </a:pPr>
            <a:r>
              <a:rPr lang="en-US" sz="2605"/>
              <a:t>馬桶</a:t>
            </a:r>
            <a:endParaRPr sz="2600"/>
          </a:p>
          <a:p>
            <a:pPr marL="685800" lvl="1" indent="-241300" algn="l" rtl="0">
              <a:lnSpc>
                <a:spcPct val="70000"/>
              </a:lnSpc>
              <a:spcBef>
                <a:spcPts val="500"/>
              </a:spcBef>
              <a:spcAft>
                <a:spcPts val="0"/>
              </a:spcAft>
              <a:buClr>
                <a:schemeClr val="dk1"/>
              </a:buClr>
              <a:buSzPts val="2605"/>
              <a:buFont typeface="Noto Sans Symbols"/>
              <a:buChar char="❖"/>
            </a:pPr>
            <a:r>
              <a:rPr lang="en-US" sz="2605"/>
              <a:t>浴室地板</a:t>
            </a:r>
            <a:endParaRPr sz="2600"/>
          </a:p>
          <a:p>
            <a:pPr marL="228600" lvl="0" indent="-64135" algn="l" rtl="0">
              <a:lnSpc>
                <a:spcPct val="70000"/>
              </a:lnSpc>
              <a:spcBef>
                <a:spcPts val="1000"/>
              </a:spcBef>
              <a:spcAft>
                <a:spcPts val="0"/>
              </a:spcAft>
              <a:buClr>
                <a:schemeClr val="dk1"/>
              </a:buClr>
              <a:buSzPts val="2590"/>
              <a:buFont typeface="Noto Sans Symbols"/>
              <a:buNone/>
            </a:pPr>
            <a:endParaRPr sz="2590"/>
          </a:p>
        </p:txBody>
      </p:sp>
      <p:sp>
        <p:nvSpPr>
          <p:cNvPr id="436" name="Google Shape;436;p59"/>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2" name="Google Shape;442;p60"/>
          <p:cNvSpPr txBox="1">
            <a:spLocks noGrp="1"/>
          </p:cNvSpPr>
          <p:nvPr>
            <p:ph type="title"/>
          </p:nvPr>
        </p:nvSpPr>
        <p:spPr>
          <a:xfrm>
            <a:off x="628650" y="839269"/>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我應該使用什麼產品進行</a:t>
            </a:r>
            <a:endParaRPr/>
          </a:p>
          <a:p>
            <a:pPr marL="0" lvl="0" indent="0" algn="l" rtl="0">
              <a:lnSpc>
                <a:spcPct val="90000"/>
              </a:lnSpc>
              <a:spcBef>
                <a:spcPts val="0"/>
              </a:spcBef>
              <a:spcAft>
                <a:spcPts val="0"/>
              </a:spcAft>
              <a:buClr>
                <a:schemeClr val="dk1"/>
              </a:buClr>
              <a:buSzPts val="4400"/>
              <a:buFont typeface="Calibri"/>
              <a:buNone/>
            </a:pPr>
            <a:r>
              <a:rPr lang="en-US"/>
              <a:t>清潔和殺菌？</a:t>
            </a:r>
            <a:endParaRPr/>
          </a:p>
        </p:txBody>
      </p:sp>
      <p:sp>
        <p:nvSpPr>
          <p:cNvPr id="443" name="Google Shape;443;p60"/>
          <p:cNvSpPr txBox="1">
            <a:spLocks noGrp="1"/>
          </p:cNvSpPr>
          <p:nvPr>
            <p:ph type="body" idx="1"/>
          </p:nvPr>
        </p:nvSpPr>
        <p:spPr>
          <a:xfrm>
            <a:off x="459684" y="2258667"/>
            <a:ext cx="8055666" cy="2932045"/>
          </a:xfrm>
          <a:prstGeom prst="rect">
            <a:avLst/>
          </a:prstGeom>
          <a:noFill/>
          <a:ln>
            <a:noFill/>
          </a:ln>
        </p:spPr>
        <p:txBody>
          <a:bodyPr spcFirstLastPara="1" wrap="square" lIns="91425" tIns="45700" rIns="91425" bIns="45700" anchor="t" anchorCtr="0">
            <a:noAutofit/>
          </a:bodyPr>
          <a:lstStyle/>
          <a:p>
            <a:pPr marL="228600" lvl="0" indent="-266700" algn="l" rtl="0">
              <a:lnSpc>
                <a:spcPct val="90000"/>
              </a:lnSpc>
              <a:spcBef>
                <a:spcPts val="0"/>
              </a:spcBef>
              <a:spcAft>
                <a:spcPts val="0"/>
              </a:spcAft>
              <a:buClr>
                <a:schemeClr val="dk1"/>
              </a:buClr>
              <a:buSzPts val="3200"/>
              <a:buChar char="•"/>
            </a:pPr>
            <a:r>
              <a:rPr lang="en-US" sz="3200">
                <a:latin typeface="Arial"/>
                <a:ea typeface="Arial"/>
                <a:cs typeface="Arial"/>
                <a:sym typeface="Arial"/>
              </a:rPr>
              <a:t>環境保護署（EPA）註冊的抗菌產品</a:t>
            </a:r>
            <a:endParaRPr sz="3400">
              <a:latin typeface="Arial"/>
              <a:ea typeface="Arial"/>
              <a:cs typeface="Arial"/>
              <a:sym typeface="Arial"/>
            </a:endParaRPr>
          </a:p>
          <a:p>
            <a:pPr marL="228600" lvl="0" indent="-266700" algn="l" rtl="0">
              <a:lnSpc>
                <a:spcPct val="90000"/>
              </a:lnSpc>
              <a:spcBef>
                <a:spcPts val="1000"/>
              </a:spcBef>
              <a:spcAft>
                <a:spcPts val="0"/>
              </a:spcAft>
              <a:buClr>
                <a:schemeClr val="dk1"/>
              </a:buClr>
              <a:buSzPts val="3200"/>
              <a:buChar char="•"/>
            </a:pPr>
            <a:r>
              <a:rPr lang="en-US" sz="3200">
                <a:latin typeface="Arial"/>
                <a:ea typeface="Arial"/>
                <a:cs typeface="Arial"/>
                <a:sym typeface="Arial"/>
              </a:rPr>
              <a:t>檢查產品標籤上的EPA註冊號</a:t>
            </a:r>
            <a:endParaRPr sz="3400">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pic>
        <p:nvPicPr>
          <p:cNvPr id="444" name="Google Shape;444;p60"/>
          <p:cNvPicPr preferRelativeResize="0"/>
          <p:nvPr/>
        </p:nvPicPr>
        <p:blipFill rotWithShape="1">
          <a:blip r:embed="rId3">
            <a:alphaModFix/>
          </a:blip>
          <a:srcRect l="34721" t="36345" r="-2622"/>
          <a:stretch/>
        </p:blipFill>
        <p:spPr>
          <a:xfrm>
            <a:off x="2133600" y="4277075"/>
            <a:ext cx="4226715" cy="1726487"/>
          </a:xfrm>
          <a:prstGeom prst="rect">
            <a:avLst/>
          </a:prstGeom>
          <a:solidFill>
            <a:srgbClr val="8DC67D"/>
          </a:solidFill>
          <a:ln w="9525" cap="flat" cmpd="sng">
            <a:solidFill>
              <a:schemeClr val="accent2"/>
            </a:solidFill>
            <a:prstDash val="solid"/>
            <a:round/>
            <a:headEnd type="none" w="sm" len="sm"/>
            <a:tailEnd type="none" w="sm" len="sm"/>
          </a:ln>
        </p:spPr>
      </p:pic>
      <p:sp>
        <p:nvSpPr>
          <p:cNvPr id="445" name="Google Shape;445;p60"/>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a:t/>
            </a:r>
            <a:br>
              <a:rPr lang="en-US"/>
            </a:br>
            <a:r>
              <a:rPr lang="en-US"/>
              <a:t>標籤就是法律</a:t>
            </a:r>
            <a:endParaRPr/>
          </a:p>
        </p:txBody>
      </p:sp>
      <p:sp>
        <p:nvSpPr>
          <p:cNvPr id="452" name="Google Shape;452;p61"/>
          <p:cNvSpPr txBox="1">
            <a:spLocks noGrp="1"/>
          </p:cNvSpPr>
          <p:nvPr>
            <p:ph type="body" idx="1"/>
          </p:nvPr>
        </p:nvSpPr>
        <p:spPr>
          <a:xfrm>
            <a:off x="161925" y="1917525"/>
            <a:ext cx="6696000" cy="3381000"/>
          </a:xfrm>
          <a:prstGeom prst="rect">
            <a:avLst/>
          </a:prstGeom>
          <a:noFill/>
          <a:ln>
            <a:noFill/>
          </a:ln>
        </p:spPr>
        <p:txBody>
          <a:bodyPr spcFirstLastPara="1" wrap="square" lIns="91425" tIns="45700" rIns="91425" bIns="45700" anchor="t" anchorCtr="0">
            <a:noAutofit/>
          </a:bodyPr>
          <a:lstStyle/>
          <a:p>
            <a:pPr marL="0" lvl="0" indent="0" algn="l" rtl="0">
              <a:lnSpc>
                <a:spcPct val="80000"/>
              </a:lnSpc>
              <a:spcBef>
                <a:spcPts val="0"/>
              </a:spcBef>
              <a:spcAft>
                <a:spcPts val="0"/>
              </a:spcAft>
              <a:buClr>
                <a:schemeClr val="dk1"/>
              </a:buClr>
              <a:buSzPts val="2590"/>
              <a:buNone/>
            </a:pPr>
            <a:r>
              <a:rPr lang="en-US" sz="2790">
                <a:latin typeface="Arial"/>
                <a:ea typeface="Arial"/>
                <a:cs typeface="Arial"/>
                <a:sym typeface="Arial"/>
              </a:rPr>
              <a:t>始終遵循標籤上的說明進行清潔和</a:t>
            </a:r>
            <a:r>
              <a:rPr lang="en-US" sz="2700"/>
              <a:t>殺菌</a:t>
            </a:r>
            <a:r>
              <a:rPr lang="en-US" sz="2790">
                <a:latin typeface="Arial"/>
                <a:ea typeface="Arial"/>
                <a:cs typeface="Arial"/>
                <a:sym typeface="Arial"/>
              </a:rPr>
              <a:t>。</a:t>
            </a:r>
            <a:endParaRPr sz="2790">
              <a:latin typeface="Arial"/>
              <a:ea typeface="Arial"/>
              <a:cs typeface="Arial"/>
              <a:sym typeface="Arial"/>
            </a:endParaRPr>
          </a:p>
          <a:p>
            <a:pPr marL="0" lvl="0" indent="0" algn="l" rtl="0">
              <a:lnSpc>
                <a:spcPct val="80000"/>
              </a:lnSpc>
              <a:spcBef>
                <a:spcPts val="0"/>
              </a:spcBef>
              <a:spcAft>
                <a:spcPts val="0"/>
              </a:spcAft>
              <a:buClr>
                <a:schemeClr val="dk1"/>
              </a:buClr>
              <a:buSzPts val="2590"/>
              <a:buNone/>
            </a:pPr>
            <a:endParaRPr sz="2790">
              <a:latin typeface="Arial"/>
              <a:ea typeface="Arial"/>
              <a:cs typeface="Arial"/>
              <a:sym typeface="Arial"/>
            </a:endParaRPr>
          </a:p>
          <a:p>
            <a:pPr marL="228600" lvl="0" indent="-241300" algn="l" rtl="0">
              <a:lnSpc>
                <a:spcPct val="80000"/>
              </a:lnSpc>
              <a:spcBef>
                <a:spcPts val="1000"/>
              </a:spcBef>
              <a:spcAft>
                <a:spcPts val="0"/>
              </a:spcAft>
              <a:buClr>
                <a:schemeClr val="dk1"/>
              </a:buClr>
              <a:buSzPts val="2790"/>
              <a:buChar char="•"/>
            </a:pPr>
            <a:r>
              <a:rPr lang="en-US" sz="2790">
                <a:latin typeface="Arial"/>
                <a:ea typeface="Arial"/>
                <a:cs typeface="Arial"/>
                <a:sym typeface="Arial"/>
              </a:rPr>
              <a:t>您需要將產品與水混合嗎？</a:t>
            </a:r>
            <a:endParaRPr sz="3000">
              <a:latin typeface="Arial"/>
              <a:ea typeface="Arial"/>
              <a:cs typeface="Arial"/>
              <a:sym typeface="Arial"/>
            </a:endParaRPr>
          </a:p>
          <a:p>
            <a:pPr marL="228600" lvl="0" indent="-241300" algn="l" rtl="0">
              <a:lnSpc>
                <a:spcPct val="80000"/>
              </a:lnSpc>
              <a:spcBef>
                <a:spcPts val="1000"/>
              </a:spcBef>
              <a:spcAft>
                <a:spcPts val="0"/>
              </a:spcAft>
              <a:buClr>
                <a:schemeClr val="dk1"/>
              </a:buClr>
              <a:buSzPts val="2790"/>
              <a:buChar char="•"/>
            </a:pPr>
            <a:r>
              <a:rPr lang="en-US" sz="2790">
                <a:latin typeface="Arial"/>
                <a:ea typeface="Arial"/>
                <a:cs typeface="Arial"/>
                <a:sym typeface="Arial"/>
              </a:rPr>
              <a:t>產品必須在表面上保留多長時間？ </a:t>
            </a:r>
            <a:endParaRPr sz="2790">
              <a:latin typeface="Arial"/>
              <a:ea typeface="Arial"/>
              <a:cs typeface="Arial"/>
              <a:sym typeface="Arial"/>
            </a:endParaRPr>
          </a:p>
          <a:p>
            <a:pPr marL="228600" lvl="0" indent="0" algn="l" rtl="0">
              <a:lnSpc>
                <a:spcPct val="80000"/>
              </a:lnSpc>
              <a:spcBef>
                <a:spcPts val="1000"/>
              </a:spcBef>
              <a:spcAft>
                <a:spcPts val="0"/>
              </a:spcAft>
              <a:buNone/>
            </a:pPr>
            <a:r>
              <a:rPr lang="en-US" sz="2790">
                <a:latin typeface="Arial"/>
                <a:ea typeface="Arial"/>
                <a:cs typeface="Arial"/>
                <a:sym typeface="Arial"/>
              </a:rPr>
              <a:t>（停留時間）</a:t>
            </a:r>
            <a:endParaRPr sz="3000">
              <a:latin typeface="Arial"/>
              <a:ea typeface="Arial"/>
              <a:cs typeface="Arial"/>
              <a:sym typeface="Arial"/>
            </a:endParaRPr>
          </a:p>
          <a:p>
            <a:pPr marL="228600" lvl="0" indent="-241300" algn="l" rtl="0">
              <a:lnSpc>
                <a:spcPct val="80000"/>
              </a:lnSpc>
              <a:spcBef>
                <a:spcPts val="1000"/>
              </a:spcBef>
              <a:spcAft>
                <a:spcPts val="0"/>
              </a:spcAft>
              <a:buClr>
                <a:schemeClr val="dk1"/>
              </a:buClr>
              <a:buSzPts val="2790"/>
              <a:buChar char="•"/>
            </a:pPr>
            <a:r>
              <a:rPr lang="en-US" sz="2790">
                <a:latin typeface="Arial"/>
                <a:ea typeface="Arial"/>
                <a:cs typeface="Arial"/>
                <a:sym typeface="Arial"/>
              </a:rPr>
              <a:t>可以在食物表面使用產品嗎？</a:t>
            </a:r>
            <a:endParaRPr sz="3000">
              <a:latin typeface="Arial"/>
              <a:ea typeface="Arial"/>
              <a:cs typeface="Arial"/>
              <a:sym typeface="Arial"/>
            </a:endParaRPr>
          </a:p>
          <a:p>
            <a:pPr marL="228600" lvl="0" indent="-241300" algn="l" rtl="0">
              <a:lnSpc>
                <a:spcPct val="80000"/>
              </a:lnSpc>
              <a:spcBef>
                <a:spcPts val="1000"/>
              </a:spcBef>
              <a:spcAft>
                <a:spcPts val="0"/>
              </a:spcAft>
              <a:buClr>
                <a:schemeClr val="dk1"/>
              </a:buClr>
              <a:buSzPts val="2790"/>
              <a:buChar char="•"/>
            </a:pPr>
            <a:r>
              <a:rPr lang="en-US" sz="2790">
                <a:latin typeface="Arial"/>
                <a:ea typeface="Arial"/>
                <a:cs typeface="Arial"/>
                <a:sym typeface="Arial"/>
              </a:rPr>
              <a:t>您需要沖洗產品嗎？</a:t>
            </a:r>
            <a:endParaRPr sz="3000">
              <a:latin typeface="Arial"/>
              <a:ea typeface="Arial"/>
              <a:cs typeface="Arial"/>
              <a:sym typeface="Arial"/>
            </a:endParaRPr>
          </a:p>
          <a:p>
            <a:pPr marL="0" lvl="0" indent="0" algn="l" rtl="0">
              <a:lnSpc>
                <a:spcPct val="80000"/>
              </a:lnSpc>
              <a:spcBef>
                <a:spcPts val="1000"/>
              </a:spcBef>
              <a:spcAft>
                <a:spcPts val="0"/>
              </a:spcAft>
              <a:buClr>
                <a:schemeClr val="dk1"/>
              </a:buClr>
              <a:buSzPts val="2590"/>
              <a:buNone/>
            </a:pPr>
            <a:endParaRPr sz="2590"/>
          </a:p>
        </p:txBody>
      </p:sp>
      <p:grpSp>
        <p:nvGrpSpPr>
          <p:cNvPr id="453" name="Google Shape;453;p61"/>
          <p:cNvGrpSpPr/>
          <p:nvPr/>
        </p:nvGrpSpPr>
        <p:grpSpPr>
          <a:xfrm>
            <a:off x="6203014" y="3244397"/>
            <a:ext cx="1913480" cy="1733703"/>
            <a:chOff x="6722976" y="2590800"/>
            <a:chExt cx="5051425" cy="4064001"/>
          </a:xfrm>
        </p:grpSpPr>
        <p:grpSp>
          <p:nvGrpSpPr>
            <p:cNvPr id="454" name="Google Shape;454;p61"/>
            <p:cNvGrpSpPr/>
            <p:nvPr/>
          </p:nvGrpSpPr>
          <p:grpSpPr>
            <a:xfrm>
              <a:off x="6722976" y="2592387"/>
              <a:ext cx="1038226" cy="1484312"/>
              <a:chOff x="347945" y="1178"/>
              <a:chExt cx="1039019" cy="1484312"/>
            </a:xfrm>
          </p:grpSpPr>
          <p:sp>
            <p:nvSpPr>
              <p:cNvPr id="455" name="Google Shape;455;p61"/>
              <p:cNvSpPr/>
              <p:nvPr/>
            </p:nvSpPr>
            <p:spPr>
              <a:xfrm rot="5400000">
                <a:off x="125299" y="223825"/>
                <a:ext cx="1484312" cy="1039018"/>
              </a:xfrm>
              <a:prstGeom prst="chevron">
                <a:avLst>
                  <a:gd name="adj" fmla="val 50000"/>
                </a:avLst>
              </a:prstGeom>
              <a:solidFill>
                <a:srgbClr val="CCFFCC"/>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6" name="Google Shape;456;p61"/>
              <p:cNvSpPr/>
              <p:nvPr/>
            </p:nvSpPr>
            <p:spPr>
              <a:xfrm>
                <a:off x="347945" y="520291"/>
                <a:ext cx="1039018" cy="446088"/>
              </a:xfrm>
              <a:prstGeom prst="rect">
                <a:avLst/>
              </a:prstGeom>
              <a:noFill/>
              <a:ln>
                <a:noFill/>
              </a:ln>
            </p:spPr>
            <p:txBody>
              <a:bodyPr spcFirstLastPara="1" wrap="square" lIns="13800" tIns="13800" rIns="13800" bIns="13800" anchor="ctr" anchorCtr="0">
                <a:noAutofit/>
              </a:bodyPr>
              <a:lstStyle/>
              <a:p>
                <a:pPr marL="0" marR="0" lvl="0" indent="0" algn="l" rtl="0">
                  <a:lnSpc>
                    <a:spcPct val="90000"/>
                  </a:lnSpc>
                  <a:spcBef>
                    <a:spcPts val="0"/>
                  </a:spcBef>
                  <a:spcAft>
                    <a:spcPts val="0"/>
                  </a:spcAft>
                  <a:buNone/>
                </a:pPr>
                <a:endParaRPr sz="2175">
                  <a:solidFill>
                    <a:srgbClr val="FFFFFF"/>
                  </a:solidFill>
                  <a:latin typeface="Calibri"/>
                  <a:ea typeface="Calibri"/>
                  <a:cs typeface="Calibri"/>
                  <a:sym typeface="Calibri"/>
                </a:endParaRPr>
              </a:p>
            </p:txBody>
          </p:sp>
        </p:grpSp>
        <p:grpSp>
          <p:nvGrpSpPr>
            <p:cNvPr id="457" name="Google Shape;457;p61"/>
            <p:cNvGrpSpPr/>
            <p:nvPr/>
          </p:nvGrpSpPr>
          <p:grpSpPr>
            <a:xfrm>
              <a:off x="8108863" y="2590800"/>
              <a:ext cx="3665538" cy="965200"/>
              <a:chOff x="1734936" y="3"/>
              <a:chExt cx="3665198" cy="964803"/>
            </a:xfrm>
          </p:grpSpPr>
          <p:sp>
            <p:nvSpPr>
              <p:cNvPr id="458" name="Google Shape;458;p61"/>
              <p:cNvSpPr/>
              <p:nvPr/>
            </p:nvSpPr>
            <p:spPr>
              <a:xfrm rot="5400000">
                <a:off x="3085134" y="-1350195"/>
                <a:ext cx="964803" cy="3665198"/>
              </a:xfrm>
              <a:prstGeom prst="round2SameRect">
                <a:avLst>
                  <a:gd name="adj1" fmla="val 16667"/>
                  <a:gd name="adj2" fmla="val 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61"/>
              <p:cNvSpPr/>
              <p:nvPr/>
            </p:nvSpPr>
            <p:spPr>
              <a:xfrm>
                <a:off x="1734936" y="47608"/>
                <a:ext cx="3617577" cy="869592"/>
              </a:xfrm>
              <a:prstGeom prst="rect">
                <a:avLst/>
              </a:prstGeom>
              <a:noFill/>
              <a:ln>
                <a:noFill/>
              </a:ln>
            </p:spPr>
            <p:txBody>
              <a:bodyPr spcFirstLastPara="1" wrap="square" lIns="213350" tIns="19050" rIns="19050" bIns="19050" anchor="ctr" anchorCtr="0">
                <a:noAutofit/>
              </a:bodyPr>
              <a:lstStyle/>
              <a:p>
                <a:pPr marL="214313" marR="0" lvl="1" indent="-214313" algn="l" rtl="0">
                  <a:lnSpc>
                    <a:spcPct val="90000"/>
                  </a:lnSpc>
                  <a:spcBef>
                    <a:spcPts val="0"/>
                  </a:spcBef>
                  <a:spcAft>
                    <a:spcPts val="0"/>
                  </a:spcAft>
                  <a:buClr>
                    <a:schemeClr val="dk1"/>
                  </a:buClr>
                  <a:buSzPts val="1350"/>
                  <a:buFont typeface="Calibri"/>
                  <a:buChar char="•"/>
                </a:pPr>
                <a:r>
                  <a:rPr lang="en-US" sz="1350" b="1">
                    <a:solidFill>
                      <a:schemeClr val="dk1"/>
                    </a:solidFill>
                    <a:latin typeface="Calibri"/>
                    <a:ea typeface="Calibri"/>
                    <a:cs typeface="Calibri"/>
                    <a:sym typeface="Calibri"/>
                  </a:rPr>
                  <a:t>注意事項</a:t>
                </a:r>
                <a:endParaRPr/>
              </a:p>
            </p:txBody>
          </p:sp>
        </p:grpSp>
        <p:grpSp>
          <p:nvGrpSpPr>
            <p:cNvPr id="460" name="Google Shape;460;p61"/>
            <p:cNvGrpSpPr/>
            <p:nvPr/>
          </p:nvGrpSpPr>
          <p:grpSpPr>
            <a:xfrm>
              <a:off x="6722976" y="3881438"/>
              <a:ext cx="1038226" cy="1484312"/>
              <a:chOff x="347945" y="1289843"/>
              <a:chExt cx="1039019" cy="1484312"/>
            </a:xfrm>
          </p:grpSpPr>
          <p:sp>
            <p:nvSpPr>
              <p:cNvPr id="461" name="Google Shape;461;p61"/>
              <p:cNvSpPr/>
              <p:nvPr/>
            </p:nvSpPr>
            <p:spPr>
              <a:xfrm rot="5400000">
                <a:off x="125299" y="1512490"/>
                <a:ext cx="1484312" cy="1039018"/>
              </a:xfrm>
              <a:prstGeom prst="chevron">
                <a:avLst>
                  <a:gd name="adj" fmla="val 50000"/>
                </a:avLst>
              </a:prstGeom>
              <a:solidFill>
                <a:srgbClr val="FFFF99"/>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61"/>
              <p:cNvSpPr/>
              <p:nvPr/>
            </p:nvSpPr>
            <p:spPr>
              <a:xfrm>
                <a:off x="347945" y="1808955"/>
                <a:ext cx="1039018" cy="446088"/>
              </a:xfrm>
              <a:prstGeom prst="rect">
                <a:avLst/>
              </a:prstGeom>
              <a:noFill/>
              <a:ln>
                <a:noFill/>
              </a:ln>
            </p:spPr>
            <p:txBody>
              <a:bodyPr spcFirstLastPara="1" wrap="square" lIns="13800" tIns="13800" rIns="13800" bIns="13800" anchor="ctr" anchorCtr="0">
                <a:noAutofit/>
              </a:bodyPr>
              <a:lstStyle/>
              <a:p>
                <a:pPr marL="0" marR="0" lvl="0" indent="0" algn="l" rtl="0">
                  <a:lnSpc>
                    <a:spcPct val="90000"/>
                  </a:lnSpc>
                  <a:spcBef>
                    <a:spcPts val="0"/>
                  </a:spcBef>
                  <a:spcAft>
                    <a:spcPts val="0"/>
                  </a:spcAft>
                  <a:buNone/>
                </a:pPr>
                <a:endParaRPr sz="2175">
                  <a:solidFill>
                    <a:srgbClr val="FFFFFF"/>
                  </a:solidFill>
                  <a:latin typeface="Calibri"/>
                  <a:ea typeface="Calibri"/>
                  <a:cs typeface="Calibri"/>
                  <a:sym typeface="Calibri"/>
                </a:endParaRPr>
              </a:p>
            </p:txBody>
          </p:sp>
        </p:grpSp>
        <p:grpSp>
          <p:nvGrpSpPr>
            <p:cNvPr id="463" name="Google Shape;463;p61"/>
            <p:cNvGrpSpPr/>
            <p:nvPr/>
          </p:nvGrpSpPr>
          <p:grpSpPr>
            <a:xfrm>
              <a:off x="8126326" y="3886201"/>
              <a:ext cx="3619500" cy="965200"/>
              <a:chOff x="1751952" y="1295401"/>
              <a:chExt cx="3619029" cy="964803"/>
            </a:xfrm>
          </p:grpSpPr>
          <p:sp>
            <p:nvSpPr>
              <p:cNvPr id="464" name="Google Shape;464;p61"/>
              <p:cNvSpPr/>
              <p:nvPr/>
            </p:nvSpPr>
            <p:spPr>
              <a:xfrm rot="5400000">
                <a:off x="3079065" y="-31711"/>
                <a:ext cx="964803" cy="3619028"/>
              </a:xfrm>
              <a:prstGeom prst="round2SameRect">
                <a:avLst>
                  <a:gd name="adj1" fmla="val 16667"/>
                  <a:gd name="adj2" fmla="val 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61"/>
              <p:cNvSpPr/>
              <p:nvPr/>
            </p:nvSpPr>
            <p:spPr>
              <a:xfrm>
                <a:off x="1751952" y="1343006"/>
                <a:ext cx="3571409" cy="869592"/>
              </a:xfrm>
              <a:prstGeom prst="rect">
                <a:avLst/>
              </a:prstGeom>
              <a:noFill/>
              <a:ln>
                <a:noFill/>
              </a:ln>
            </p:spPr>
            <p:txBody>
              <a:bodyPr spcFirstLastPara="1" wrap="square" lIns="213350" tIns="19050" rIns="19050" bIns="19050" anchor="ctr" anchorCtr="0">
                <a:noAutofit/>
              </a:bodyPr>
              <a:lstStyle/>
              <a:p>
                <a:pPr marL="214313" marR="0" lvl="1" indent="-214313" algn="l" rtl="0">
                  <a:lnSpc>
                    <a:spcPct val="90000"/>
                  </a:lnSpc>
                  <a:spcBef>
                    <a:spcPts val="0"/>
                  </a:spcBef>
                  <a:spcAft>
                    <a:spcPts val="0"/>
                  </a:spcAft>
                  <a:buClr>
                    <a:schemeClr val="dk1"/>
                  </a:buClr>
                  <a:buSzPts val="1350"/>
                  <a:buFont typeface="Calibri"/>
                  <a:buChar char="•"/>
                </a:pPr>
                <a:r>
                  <a:rPr lang="en-US" sz="1350" b="1">
                    <a:solidFill>
                      <a:schemeClr val="dk1"/>
                    </a:solidFill>
                    <a:latin typeface="Calibri"/>
                    <a:ea typeface="Calibri"/>
                    <a:cs typeface="Calibri"/>
                    <a:sym typeface="Calibri"/>
                  </a:rPr>
                  <a:t>警告</a:t>
                </a:r>
                <a:endParaRPr/>
              </a:p>
            </p:txBody>
          </p:sp>
        </p:grpSp>
        <p:grpSp>
          <p:nvGrpSpPr>
            <p:cNvPr id="466" name="Google Shape;466;p61"/>
            <p:cNvGrpSpPr/>
            <p:nvPr/>
          </p:nvGrpSpPr>
          <p:grpSpPr>
            <a:xfrm>
              <a:off x="6722976" y="5170488"/>
              <a:ext cx="1038226" cy="1484312"/>
              <a:chOff x="347945" y="2578507"/>
              <a:chExt cx="1039019" cy="1484312"/>
            </a:xfrm>
          </p:grpSpPr>
          <p:sp>
            <p:nvSpPr>
              <p:cNvPr id="467" name="Google Shape;467;p61"/>
              <p:cNvSpPr/>
              <p:nvPr/>
            </p:nvSpPr>
            <p:spPr>
              <a:xfrm rot="5400000">
                <a:off x="125299" y="2801154"/>
                <a:ext cx="1484312" cy="1039018"/>
              </a:xfrm>
              <a:prstGeom prst="chevron">
                <a:avLst>
                  <a:gd name="adj" fmla="val 50000"/>
                </a:avLst>
              </a:prstGeom>
              <a:solidFill>
                <a:srgbClr val="C00000"/>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61"/>
              <p:cNvSpPr/>
              <p:nvPr/>
            </p:nvSpPr>
            <p:spPr>
              <a:xfrm>
                <a:off x="347945" y="3097619"/>
                <a:ext cx="1039018" cy="446088"/>
              </a:xfrm>
              <a:prstGeom prst="rect">
                <a:avLst/>
              </a:prstGeom>
              <a:noFill/>
              <a:ln>
                <a:noFill/>
              </a:ln>
            </p:spPr>
            <p:txBody>
              <a:bodyPr spcFirstLastPara="1" wrap="square" lIns="13800" tIns="13800" rIns="13800" bIns="13800" anchor="ctr" anchorCtr="0">
                <a:noAutofit/>
              </a:bodyPr>
              <a:lstStyle/>
              <a:p>
                <a:pPr marL="0" marR="0" lvl="0" indent="0" algn="l" rtl="0">
                  <a:lnSpc>
                    <a:spcPct val="90000"/>
                  </a:lnSpc>
                  <a:spcBef>
                    <a:spcPts val="0"/>
                  </a:spcBef>
                  <a:spcAft>
                    <a:spcPts val="0"/>
                  </a:spcAft>
                  <a:buNone/>
                </a:pPr>
                <a:endParaRPr sz="2175">
                  <a:solidFill>
                    <a:srgbClr val="FFFFFF"/>
                  </a:solidFill>
                  <a:latin typeface="Calibri"/>
                  <a:ea typeface="Calibri"/>
                  <a:cs typeface="Calibri"/>
                  <a:sym typeface="Calibri"/>
                </a:endParaRPr>
              </a:p>
            </p:txBody>
          </p:sp>
        </p:grpSp>
        <p:grpSp>
          <p:nvGrpSpPr>
            <p:cNvPr id="469" name="Google Shape;469;p61"/>
            <p:cNvGrpSpPr/>
            <p:nvPr/>
          </p:nvGrpSpPr>
          <p:grpSpPr>
            <a:xfrm>
              <a:off x="8089813" y="5184775"/>
              <a:ext cx="3638550" cy="958850"/>
              <a:chOff x="1715895" y="2593394"/>
              <a:chExt cx="3637132" cy="959612"/>
            </a:xfrm>
          </p:grpSpPr>
          <p:sp>
            <p:nvSpPr>
              <p:cNvPr id="470" name="Google Shape;470;p61"/>
              <p:cNvSpPr/>
              <p:nvPr/>
            </p:nvSpPr>
            <p:spPr>
              <a:xfrm rot="5400000">
                <a:off x="3054655" y="1254634"/>
                <a:ext cx="959612" cy="3637132"/>
              </a:xfrm>
              <a:prstGeom prst="round2SameRect">
                <a:avLst>
                  <a:gd name="adj1" fmla="val 16667"/>
                  <a:gd name="adj2" fmla="val 0"/>
                </a:avLst>
              </a:prstGeom>
              <a:solidFill>
                <a:schemeClr val="lt1">
                  <a:alpha val="89803"/>
                </a:schemeClr>
              </a:solidFill>
              <a:ln w="12700"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1" name="Google Shape;471;p61"/>
              <p:cNvSpPr/>
              <p:nvPr/>
            </p:nvSpPr>
            <p:spPr>
              <a:xfrm>
                <a:off x="1715895" y="2639469"/>
                <a:ext cx="3589526" cy="867464"/>
              </a:xfrm>
              <a:prstGeom prst="rect">
                <a:avLst/>
              </a:prstGeom>
              <a:noFill/>
              <a:ln>
                <a:noFill/>
              </a:ln>
            </p:spPr>
            <p:txBody>
              <a:bodyPr spcFirstLastPara="1" wrap="square" lIns="213350" tIns="19050" rIns="19050" bIns="19050" anchor="ctr" anchorCtr="0">
                <a:noAutofit/>
              </a:bodyPr>
              <a:lstStyle/>
              <a:p>
                <a:pPr marL="214313" marR="0" lvl="1" indent="-214313" algn="l" rtl="0">
                  <a:lnSpc>
                    <a:spcPct val="90000"/>
                  </a:lnSpc>
                  <a:spcBef>
                    <a:spcPts val="0"/>
                  </a:spcBef>
                  <a:spcAft>
                    <a:spcPts val="0"/>
                  </a:spcAft>
                  <a:buClr>
                    <a:schemeClr val="dk1"/>
                  </a:buClr>
                  <a:buSzPts val="1350"/>
                  <a:buFont typeface="Calibri"/>
                  <a:buChar char="•"/>
                </a:pPr>
                <a:r>
                  <a:rPr lang="en-US" sz="1350" b="1">
                    <a:solidFill>
                      <a:schemeClr val="dk1"/>
                    </a:solidFill>
                    <a:latin typeface="Calibri"/>
                    <a:ea typeface="Calibri"/>
                    <a:cs typeface="Calibri"/>
                    <a:sym typeface="Calibri"/>
                  </a:rPr>
                  <a:t>危險</a:t>
                </a:r>
                <a:endParaRPr/>
              </a:p>
            </p:txBody>
          </p:sp>
        </p:grpSp>
      </p:grpSp>
      <p:sp>
        <p:nvSpPr>
          <p:cNvPr id="472" name="Google Shape;472;p61"/>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pic>
        <p:nvPicPr>
          <p:cNvPr id="478" name="Google Shape;478;p62"/>
          <p:cNvPicPr preferRelativeResize="0"/>
          <p:nvPr/>
        </p:nvPicPr>
        <p:blipFill rotWithShape="1">
          <a:blip r:embed="rId3">
            <a:alphaModFix/>
          </a:blip>
          <a:srcRect/>
          <a:stretch/>
        </p:blipFill>
        <p:spPr>
          <a:xfrm>
            <a:off x="0" y="2026001"/>
            <a:ext cx="8751201" cy="2805996"/>
          </a:xfrm>
          <a:prstGeom prst="rect">
            <a:avLst/>
          </a:prstGeom>
          <a:noFill/>
          <a:ln>
            <a:noFill/>
          </a:ln>
        </p:spPr>
      </p:pic>
      <p:pic>
        <p:nvPicPr>
          <p:cNvPr id="479" name="Google Shape;479;p62" descr="CCHP_Prevention_PPTfooter_Mod3.png"/>
          <p:cNvPicPr preferRelativeResize="0"/>
          <p:nvPr/>
        </p:nvPicPr>
        <p:blipFill rotWithShape="1">
          <a:blip r:embed="rId4">
            <a:alphaModFix/>
          </a:blip>
          <a:srcRect t="-1" r="8867" b="-3847"/>
          <a:stretch/>
        </p:blipFill>
        <p:spPr>
          <a:xfrm>
            <a:off x="628650" y="6008915"/>
            <a:ext cx="8175716" cy="712562"/>
          </a:xfrm>
          <a:prstGeom prst="rect">
            <a:avLst/>
          </a:prstGeom>
          <a:noFill/>
          <a:ln>
            <a:noFill/>
          </a:ln>
        </p:spPr>
      </p:pic>
      <p:sp>
        <p:nvSpPr>
          <p:cNvPr id="480" name="Google Shape;480;p62"/>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6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487" name="Google Shape;487;p63"/>
          <p:cNvPicPr preferRelativeResize="0">
            <a:picLocks noGrp="1"/>
          </p:cNvPicPr>
          <p:nvPr>
            <p:ph type="body" idx="1"/>
          </p:nvPr>
        </p:nvPicPr>
        <p:blipFill rotWithShape="1">
          <a:blip r:embed="rId3">
            <a:alphaModFix/>
          </a:blip>
          <a:srcRect/>
          <a:stretch/>
        </p:blipFill>
        <p:spPr>
          <a:xfrm>
            <a:off x="290184" y="1030514"/>
            <a:ext cx="8225165" cy="4392078"/>
          </a:xfrm>
          <a:prstGeom prst="rect">
            <a:avLst/>
          </a:prstGeom>
          <a:noFill/>
          <a:ln>
            <a:noFill/>
          </a:ln>
        </p:spPr>
      </p:pic>
      <p:sp>
        <p:nvSpPr>
          <p:cNvPr id="488" name="Google Shape;488;p63"/>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64"/>
          <p:cNvSpPr txBox="1">
            <a:spLocks noGrp="1"/>
          </p:cNvSpPr>
          <p:nvPr>
            <p:ph type="title"/>
          </p:nvPr>
        </p:nvSpPr>
        <p:spPr>
          <a:xfrm>
            <a:off x="0" y="523175"/>
            <a:ext cx="9144000" cy="13257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959"/>
              <a:t/>
            </a:r>
            <a:br>
              <a:rPr lang="en-US" sz="3959"/>
            </a:br>
            <a:r>
              <a:rPr lang="en-US" sz="2880" b="1"/>
              <a:t>環境標誌設計</a:t>
            </a:r>
            <a:endParaRPr sz="2880" b="1"/>
          </a:p>
          <a:p>
            <a:pPr marL="0" lvl="0" indent="0" algn="l" rtl="0">
              <a:lnSpc>
                <a:spcPct val="90000"/>
              </a:lnSpc>
              <a:spcBef>
                <a:spcPts val="0"/>
              </a:spcBef>
              <a:spcAft>
                <a:spcPts val="0"/>
              </a:spcAft>
              <a:buClr>
                <a:schemeClr val="dk1"/>
              </a:buClr>
              <a:buSzPts val="3959"/>
              <a:buFont typeface="Calibri"/>
              <a:buNone/>
            </a:pPr>
            <a:r>
              <a:rPr lang="en-US" sz="2280"/>
              <a:t>如果您在EPA授權的殺菌劑或殺菌劑標籤上看到DfE徽標，則可以確保該產品使用以下列表中危害最小的活性成</a:t>
            </a:r>
            <a:r>
              <a:rPr lang="en-US" sz="2200">
                <a:solidFill>
                  <a:srgbClr val="222222"/>
                </a:solidFill>
                <a:highlight>
                  <a:srgbClr val="F8F9FA"/>
                </a:highlight>
                <a:latin typeface="Arial"/>
                <a:ea typeface="Arial"/>
                <a:cs typeface="Arial"/>
                <a:sym typeface="Arial"/>
              </a:rPr>
              <a:t>份</a:t>
            </a:r>
            <a:r>
              <a:rPr lang="en-US" sz="2280"/>
              <a:t>：</a:t>
            </a:r>
            <a:r>
              <a:rPr lang="en-US" sz="3900"/>
              <a:t/>
            </a:r>
            <a:br>
              <a:rPr lang="en-US" sz="3900"/>
            </a:br>
            <a:endParaRPr sz="3900"/>
          </a:p>
        </p:txBody>
      </p:sp>
      <p:sp>
        <p:nvSpPr>
          <p:cNvPr id="495" name="Google Shape;495;p64"/>
          <p:cNvSpPr txBox="1">
            <a:spLocks noGrp="1"/>
          </p:cNvSpPr>
          <p:nvPr>
            <p:ph type="body" idx="1"/>
          </p:nvPr>
        </p:nvSpPr>
        <p:spPr>
          <a:xfrm>
            <a:off x="833376" y="2222338"/>
            <a:ext cx="3321935" cy="3553429"/>
          </a:xfrm>
          <a:prstGeom prst="rect">
            <a:avLst/>
          </a:prstGeom>
          <a:noFill/>
          <a:ln>
            <a:noFill/>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867"/>
              <a:buChar char="•"/>
            </a:pPr>
            <a:r>
              <a:rPr lang="en-US" sz="2867"/>
              <a:t>C</a:t>
            </a:r>
            <a:r>
              <a:rPr lang="en-US" sz="2967"/>
              <a:t>itric acid </a:t>
            </a:r>
            <a:endParaRPr sz="2900"/>
          </a:p>
          <a:p>
            <a:pPr marL="228600" lvl="0" indent="-234950" algn="l" rtl="0">
              <a:lnSpc>
                <a:spcPct val="80000"/>
              </a:lnSpc>
              <a:spcBef>
                <a:spcPts val="1000"/>
              </a:spcBef>
              <a:spcAft>
                <a:spcPts val="0"/>
              </a:spcAft>
              <a:buClr>
                <a:schemeClr val="dk1"/>
              </a:buClr>
              <a:buSzPts val="2967"/>
              <a:buChar char="•"/>
            </a:pPr>
            <a:r>
              <a:rPr lang="en-US" sz="2967"/>
              <a:t>Hydrogen peroxide</a:t>
            </a:r>
            <a:endParaRPr sz="2900"/>
          </a:p>
          <a:p>
            <a:pPr marL="228600" lvl="0" indent="-234950" algn="l" rtl="0">
              <a:lnSpc>
                <a:spcPct val="80000"/>
              </a:lnSpc>
              <a:spcBef>
                <a:spcPts val="1000"/>
              </a:spcBef>
              <a:spcAft>
                <a:spcPts val="0"/>
              </a:spcAft>
              <a:buClr>
                <a:schemeClr val="dk1"/>
              </a:buClr>
              <a:buSzPts val="2967"/>
              <a:buChar char="•"/>
            </a:pPr>
            <a:r>
              <a:rPr lang="en-US" sz="2967"/>
              <a:t>L-lactic acid</a:t>
            </a:r>
            <a:endParaRPr sz="2900"/>
          </a:p>
          <a:p>
            <a:pPr marL="228600" lvl="0" indent="-234950" algn="l" rtl="0">
              <a:lnSpc>
                <a:spcPct val="80000"/>
              </a:lnSpc>
              <a:spcBef>
                <a:spcPts val="1000"/>
              </a:spcBef>
              <a:spcAft>
                <a:spcPts val="0"/>
              </a:spcAft>
              <a:buClr>
                <a:schemeClr val="dk1"/>
              </a:buClr>
              <a:buSzPts val="2967"/>
              <a:buChar char="•"/>
            </a:pPr>
            <a:r>
              <a:rPr lang="en-US" sz="2967"/>
              <a:t>Ethanol</a:t>
            </a:r>
            <a:endParaRPr sz="2900"/>
          </a:p>
          <a:p>
            <a:pPr marL="228600" lvl="0" indent="-234950" algn="l" rtl="0">
              <a:lnSpc>
                <a:spcPct val="80000"/>
              </a:lnSpc>
              <a:spcBef>
                <a:spcPts val="1000"/>
              </a:spcBef>
              <a:spcAft>
                <a:spcPts val="0"/>
              </a:spcAft>
              <a:buClr>
                <a:schemeClr val="dk1"/>
              </a:buClr>
              <a:buSzPts val="2967"/>
              <a:buChar char="•"/>
            </a:pPr>
            <a:r>
              <a:rPr lang="en-US" sz="2967"/>
              <a:t>Isopropanol</a:t>
            </a:r>
            <a:endParaRPr sz="2900"/>
          </a:p>
          <a:p>
            <a:pPr marL="228600" lvl="0" indent="-234950" algn="l" rtl="0">
              <a:lnSpc>
                <a:spcPct val="80000"/>
              </a:lnSpc>
              <a:spcBef>
                <a:spcPts val="1000"/>
              </a:spcBef>
              <a:spcAft>
                <a:spcPts val="0"/>
              </a:spcAft>
              <a:buClr>
                <a:schemeClr val="dk1"/>
              </a:buClr>
              <a:buSzPts val="2967"/>
              <a:buChar char="•"/>
            </a:pPr>
            <a:r>
              <a:rPr lang="en-US" sz="2967"/>
              <a:t>Peroxyacetic acid</a:t>
            </a:r>
            <a:endParaRPr sz="2900"/>
          </a:p>
          <a:p>
            <a:pPr marL="228600" lvl="0" indent="-234950" algn="l" rtl="0">
              <a:lnSpc>
                <a:spcPct val="80000"/>
              </a:lnSpc>
              <a:spcBef>
                <a:spcPts val="1000"/>
              </a:spcBef>
              <a:spcAft>
                <a:spcPts val="0"/>
              </a:spcAft>
              <a:buClr>
                <a:schemeClr val="dk1"/>
              </a:buClr>
              <a:buSzPts val="2967"/>
              <a:buChar char="•"/>
            </a:pPr>
            <a:r>
              <a:rPr lang="en-US" sz="2967"/>
              <a:t>Sodium Bisulfate</a:t>
            </a:r>
            <a:endParaRPr sz="2900"/>
          </a:p>
          <a:p>
            <a:pPr marL="0" lvl="0" indent="0" algn="l" rtl="0">
              <a:lnSpc>
                <a:spcPct val="80000"/>
              </a:lnSpc>
              <a:spcBef>
                <a:spcPts val="1000"/>
              </a:spcBef>
              <a:spcAft>
                <a:spcPts val="0"/>
              </a:spcAft>
              <a:buClr>
                <a:schemeClr val="dk1"/>
              </a:buClr>
              <a:buSzPts val="2867"/>
              <a:buNone/>
            </a:pPr>
            <a:endParaRPr sz="2967"/>
          </a:p>
          <a:p>
            <a:pPr marL="0" lvl="0" indent="0" algn="l" rtl="0">
              <a:lnSpc>
                <a:spcPct val="80000"/>
              </a:lnSpc>
              <a:spcBef>
                <a:spcPts val="1000"/>
              </a:spcBef>
              <a:spcAft>
                <a:spcPts val="0"/>
              </a:spcAft>
              <a:buClr>
                <a:schemeClr val="dk1"/>
              </a:buClr>
              <a:buSzPts val="3885"/>
              <a:buNone/>
            </a:pPr>
            <a:endParaRPr sz="3884"/>
          </a:p>
          <a:p>
            <a:pPr marL="228600" lvl="0" indent="-64135" algn="l" rtl="0">
              <a:lnSpc>
                <a:spcPct val="80000"/>
              </a:lnSpc>
              <a:spcBef>
                <a:spcPts val="1000"/>
              </a:spcBef>
              <a:spcAft>
                <a:spcPts val="0"/>
              </a:spcAft>
              <a:buClr>
                <a:schemeClr val="dk1"/>
              </a:buClr>
              <a:buSzPts val="2590"/>
              <a:buNone/>
            </a:pPr>
            <a:endParaRPr sz="2590"/>
          </a:p>
          <a:p>
            <a:pPr marL="228600" lvl="0" indent="-64135" algn="l" rtl="0">
              <a:lnSpc>
                <a:spcPct val="80000"/>
              </a:lnSpc>
              <a:spcBef>
                <a:spcPts val="1000"/>
              </a:spcBef>
              <a:spcAft>
                <a:spcPts val="0"/>
              </a:spcAft>
              <a:buClr>
                <a:schemeClr val="dk1"/>
              </a:buClr>
              <a:buSzPts val="2590"/>
              <a:buNone/>
            </a:pPr>
            <a:endParaRPr sz="2590"/>
          </a:p>
        </p:txBody>
      </p:sp>
      <p:pic>
        <p:nvPicPr>
          <p:cNvPr id="496" name="Google Shape;496;p64"/>
          <p:cNvPicPr preferRelativeResize="0">
            <a:picLocks noGrp="1"/>
          </p:cNvPicPr>
          <p:nvPr>
            <p:ph type="body" idx="2"/>
          </p:nvPr>
        </p:nvPicPr>
        <p:blipFill rotWithShape="1">
          <a:blip r:embed="rId3">
            <a:alphaModFix/>
          </a:blip>
          <a:srcRect/>
          <a:stretch/>
        </p:blipFill>
        <p:spPr>
          <a:xfrm>
            <a:off x="5297556" y="1959951"/>
            <a:ext cx="1944342" cy="1944342"/>
          </a:xfrm>
          <a:prstGeom prst="rect">
            <a:avLst/>
          </a:prstGeom>
          <a:noFill/>
          <a:ln>
            <a:noFill/>
          </a:ln>
        </p:spPr>
      </p:pic>
      <p:sp>
        <p:nvSpPr>
          <p:cNvPr id="497" name="Google Shape;497;p64"/>
          <p:cNvSpPr/>
          <p:nvPr/>
        </p:nvSpPr>
        <p:spPr>
          <a:xfrm>
            <a:off x="4532244" y="4045093"/>
            <a:ext cx="4002984" cy="163121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600">
                <a:solidFill>
                  <a:schemeClr val="dk1"/>
                </a:solidFill>
                <a:latin typeface="Calibri"/>
                <a:ea typeface="Calibri"/>
                <a:cs typeface="Calibri"/>
                <a:sym typeface="Calibri"/>
              </a:rPr>
              <a:t>有關DfE產品的列表：</a:t>
            </a:r>
            <a:endParaRPr/>
          </a:p>
          <a:p>
            <a:pPr marL="457200" marR="0" lvl="1" indent="0" algn="l" rtl="0">
              <a:spcBef>
                <a:spcPts val="0"/>
              </a:spcBef>
              <a:spcAft>
                <a:spcPts val="0"/>
              </a:spcAft>
              <a:buNone/>
            </a:pPr>
            <a:r>
              <a:rPr lang="en-US" sz="2000" b="0" i="0" u="sng" strike="noStrike" cap="none">
                <a:solidFill>
                  <a:schemeClr val="dk1"/>
                </a:solidFill>
                <a:latin typeface="Calibri"/>
                <a:ea typeface="Calibri"/>
                <a:cs typeface="Calibri"/>
                <a:sym typeface="Calibri"/>
                <a:hlinkClick r:id="rId4"/>
              </a:rPr>
              <a:t>www.epa.gov/pesticide-labels/design-environment-antimicrobial-pesticide-pilot-project-moving-toward-green-end</a:t>
            </a:r>
            <a:endParaRPr sz="2000" b="0" i="0" u="none" strike="noStrike" cap="none">
              <a:solidFill>
                <a:schemeClr val="dk1"/>
              </a:solidFill>
              <a:latin typeface="Calibri"/>
              <a:ea typeface="Calibri"/>
              <a:cs typeface="Calibri"/>
              <a:sym typeface="Calibri"/>
            </a:endParaRPr>
          </a:p>
        </p:txBody>
      </p:sp>
      <p:sp>
        <p:nvSpPr>
          <p:cNvPr id="498" name="Google Shape;498;p64"/>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9"/>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b="1">
                <a:solidFill>
                  <a:srgbClr val="222222"/>
                </a:solidFill>
                <a:highlight>
                  <a:srgbClr val="F8F9FA"/>
                </a:highlight>
                <a:latin typeface="Arial"/>
                <a:ea typeface="Arial"/>
                <a:cs typeface="Arial"/>
                <a:sym typeface="Arial"/>
              </a:rPr>
              <a:t>   與當地的公共健康部門溝通</a:t>
            </a:r>
            <a:endParaRPr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latin typeface="Arial"/>
              <a:ea typeface="Arial"/>
              <a:cs typeface="Arial"/>
              <a:sym typeface="Arial"/>
            </a:endParaRPr>
          </a:p>
        </p:txBody>
      </p:sp>
      <p:sp>
        <p:nvSpPr>
          <p:cNvPr id="196" name="Google Shape;196;p29"/>
          <p:cNvSpPr txBox="1">
            <a:spLocks noGrp="1"/>
          </p:cNvSpPr>
          <p:nvPr>
            <p:ph type="body" idx="1"/>
          </p:nvPr>
        </p:nvSpPr>
        <p:spPr>
          <a:xfrm>
            <a:off x="720434" y="1253327"/>
            <a:ext cx="7886700" cy="43512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1000"/>
              </a:spcBef>
              <a:spcAft>
                <a:spcPts val="0"/>
              </a:spcAft>
              <a:buNone/>
            </a:pPr>
            <a:r>
              <a:rPr lang="en-US" sz="3300">
                <a:solidFill>
                  <a:srgbClr val="222222"/>
                </a:solidFill>
                <a:highlight>
                  <a:srgbClr val="F8F9FA"/>
                </a:highlight>
                <a:latin typeface="Arial"/>
                <a:ea typeface="Arial"/>
                <a:cs typeface="Arial"/>
                <a:sym typeface="Arial"/>
              </a:rPr>
              <a:t>如果您知道您的員工或孩子有人確診新型冠狀病毒，請馬上與當地的健康部門聯繫;</a:t>
            </a:r>
            <a:endParaRPr sz="33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sz="33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r>
              <a:rPr lang="en-US" sz="3300">
                <a:solidFill>
                  <a:srgbClr val="222222"/>
                </a:solidFill>
                <a:highlight>
                  <a:srgbClr val="F8F9FA"/>
                </a:highlight>
                <a:latin typeface="Arial"/>
                <a:ea typeface="Arial"/>
                <a:cs typeface="Arial"/>
                <a:sym typeface="Arial"/>
              </a:rPr>
              <a:t>當地的健康部門會提供參考意見讓確診的人回家或關閉托兒所;</a:t>
            </a:r>
            <a:endParaRPr sz="33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sz="33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r>
              <a:rPr lang="en-US" sz="3300">
                <a:solidFill>
                  <a:srgbClr val="222222"/>
                </a:solidFill>
                <a:highlight>
                  <a:srgbClr val="F8F9FA"/>
                </a:highlight>
                <a:latin typeface="Arial"/>
                <a:ea typeface="Arial"/>
                <a:cs typeface="Arial"/>
                <a:sym typeface="Arial"/>
              </a:rPr>
              <a:t>關閉時間的長短由員工情況，社區爆發的程度以及患者的感染嚴重程度決定</a:t>
            </a:r>
            <a:endParaRPr sz="33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a:latin typeface="Arial"/>
              <a:ea typeface="Arial"/>
              <a:cs typeface="Arial"/>
              <a:sym typeface="Aria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Google Shape;504;p65"/>
          <p:cNvSpPr txBox="1">
            <a:spLocks noGrp="1"/>
          </p:cNvSpPr>
          <p:nvPr>
            <p:ph type="title"/>
          </p:nvPr>
        </p:nvSpPr>
        <p:spPr>
          <a:xfrm>
            <a:off x="628650" y="460439"/>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500">
                <a:solidFill>
                  <a:srgbClr val="222222"/>
                </a:solidFill>
                <a:highlight>
                  <a:srgbClr val="F8F9FA"/>
                </a:highlight>
                <a:latin typeface="Arial"/>
                <a:ea typeface="Arial"/>
                <a:cs typeface="Arial"/>
                <a:sym typeface="Arial"/>
              </a:rPr>
              <a:t>                 成份聲明</a:t>
            </a:r>
            <a:endParaRPr sz="4500">
              <a:solidFill>
                <a:srgbClr val="222222"/>
              </a:solidFill>
              <a:highlight>
                <a:srgbClr val="F8F9FA"/>
              </a:highlight>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Calibri"/>
              <a:buNone/>
            </a:pPr>
            <a:endParaRPr/>
          </a:p>
        </p:txBody>
      </p:sp>
      <p:pic>
        <p:nvPicPr>
          <p:cNvPr id="505" name="Google Shape;505;p65" descr="Ingredients in disinfecting Clorox wipes"/>
          <p:cNvPicPr preferRelativeResize="0"/>
          <p:nvPr/>
        </p:nvPicPr>
        <p:blipFill rotWithShape="1">
          <a:blip r:embed="rId3">
            <a:alphaModFix/>
          </a:blip>
          <a:srcRect/>
          <a:stretch/>
        </p:blipFill>
        <p:spPr>
          <a:xfrm>
            <a:off x="927099" y="2146300"/>
            <a:ext cx="3169429" cy="3025096"/>
          </a:xfrm>
          <a:prstGeom prst="rect">
            <a:avLst/>
          </a:prstGeom>
          <a:noFill/>
          <a:ln w="76200" cap="flat" cmpd="sng">
            <a:solidFill>
              <a:srgbClr val="F7941E"/>
            </a:solidFill>
            <a:prstDash val="solid"/>
            <a:round/>
            <a:headEnd type="none" w="sm" len="sm"/>
            <a:tailEnd type="none" w="sm" len="sm"/>
          </a:ln>
        </p:spPr>
      </p:pic>
      <p:sp>
        <p:nvSpPr>
          <p:cNvPr id="506" name="Google Shape;506;p65"/>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07" name="Google Shape;507;p65"/>
          <p:cNvPicPr preferRelativeResize="0">
            <a:picLocks noGrp="1"/>
          </p:cNvPicPr>
          <p:nvPr>
            <p:ph type="body" idx="1"/>
          </p:nvPr>
        </p:nvPicPr>
        <p:blipFill rotWithShape="1">
          <a:blip r:embed="rId4">
            <a:alphaModFix/>
          </a:blip>
          <a:srcRect l="10791" t="3327" r="10492" b="10343"/>
          <a:stretch/>
        </p:blipFill>
        <p:spPr>
          <a:xfrm>
            <a:off x="4523899" y="2146300"/>
            <a:ext cx="3680301" cy="3025096"/>
          </a:xfrm>
          <a:prstGeom prst="rect">
            <a:avLst/>
          </a:prstGeom>
          <a:solidFill>
            <a:srgbClr val="0072BC"/>
          </a:solidFill>
          <a:ln w="76200" cap="flat" cmpd="sng">
            <a:solidFill>
              <a:schemeClr val="dk1"/>
            </a:solidFill>
            <a:prstDash val="solid"/>
            <a:round/>
            <a:headEnd type="none" w="sm" len="sm"/>
            <a:tailEnd type="none" w="sm" len="sm"/>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2"/>
        <p:cNvGrpSpPr/>
        <p:nvPr/>
      </p:nvGrpSpPr>
      <p:grpSpPr>
        <a:xfrm>
          <a:off x="0" y="0"/>
          <a:ext cx="0" cy="0"/>
          <a:chOff x="0" y="0"/>
          <a:chExt cx="0" cy="0"/>
        </a:xfrm>
      </p:grpSpPr>
      <p:sp>
        <p:nvSpPr>
          <p:cNvPr id="513" name="Google Shape;513;p66"/>
          <p:cNvSpPr txBox="1">
            <a:spLocks noGrp="1"/>
          </p:cNvSpPr>
          <p:nvPr>
            <p:ph type="title"/>
          </p:nvPr>
        </p:nvSpPr>
        <p:spPr>
          <a:xfrm>
            <a:off x="628650" y="564347"/>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潛在的哮喘原有效成</a:t>
            </a:r>
            <a:r>
              <a:rPr lang="en-US">
                <a:solidFill>
                  <a:srgbClr val="222222"/>
                </a:solidFill>
                <a:highlight>
                  <a:srgbClr val="F8F9FA"/>
                </a:highlight>
                <a:latin typeface="Arial"/>
                <a:ea typeface="Arial"/>
                <a:cs typeface="Arial"/>
                <a:sym typeface="Arial"/>
              </a:rPr>
              <a:t>份</a:t>
            </a:r>
            <a:endParaRPr>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p:txBody>
      </p:sp>
      <p:sp>
        <p:nvSpPr>
          <p:cNvPr id="514" name="Google Shape;514;p66"/>
          <p:cNvSpPr txBox="1">
            <a:spLocks noGrp="1"/>
          </p:cNvSpPr>
          <p:nvPr>
            <p:ph type="body" idx="1"/>
          </p:nvPr>
        </p:nvSpPr>
        <p:spPr>
          <a:xfrm>
            <a:off x="508000" y="2129525"/>
            <a:ext cx="3264000" cy="3258600"/>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en-US" sz="2590"/>
              <a:t>Sodium hypochlorite (bleach)（漂白劑）</a:t>
            </a:r>
            <a:endParaRPr sz="2590"/>
          </a:p>
          <a:p>
            <a:pPr marL="228600" lvl="0" indent="0" algn="l" rtl="0">
              <a:lnSpc>
                <a:spcPct val="80000"/>
              </a:lnSpc>
              <a:spcBef>
                <a:spcPts val="0"/>
              </a:spcBef>
              <a:spcAft>
                <a:spcPts val="0"/>
              </a:spcAft>
              <a:buNone/>
            </a:pPr>
            <a:r>
              <a:rPr lang="en-US" sz="2590"/>
              <a:t>  -每天混合</a:t>
            </a:r>
            <a:endParaRPr sz="2590"/>
          </a:p>
          <a:p>
            <a:pPr marL="228600" lvl="0" indent="0" algn="l" rtl="0">
              <a:lnSpc>
                <a:spcPct val="80000"/>
              </a:lnSpc>
              <a:spcBef>
                <a:spcPts val="0"/>
              </a:spcBef>
              <a:spcAft>
                <a:spcPts val="0"/>
              </a:spcAft>
              <a:buNone/>
            </a:pPr>
            <a:r>
              <a:rPr lang="en-US" sz="2590"/>
              <a:t>  -保護很少磨損</a:t>
            </a:r>
            <a:endParaRPr sz="2590"/>
          </a:p>
          <a:p>
            <a:pPr marL="228600" lvl="0" indent="0" algn="l" rtl="0">
              <a:lnSpc>
                <a:spcPct val="80000"/>
              </a:lnSpc>
              <a:spcBef>
                <a:spcPts val="0"/>
              </a:spcBef>
              <a:spcAft>
                <a:spcPts val="0"/>
              </a:spcAft>
              <a:buNone/>
            </a:pPr>
            <a:r>
              <a:rPr lang="en-US" sz="2590"/>
              <a:t>  -有害氣體，尤其  </a:t>
            </a:r>
            <a:endParaRPr sz="2590"/>
          </a:p>
          <a:p>
            <a:pPr marL="228600" lvl="0" indent="0" algn="l" rtl="0">
              <a:lnSpc>
                <a:spcPct val="80000"/>
              </a:lnSpc>
              <a:spcBef>
                <a:spcPts val="0"/>
              </a:spcBef>
              <a:spcAft>
                <a:spcPts val="0"/>
              </a:spcAft>
              <a:buNone/>
            </a:pPr>
            <a:r>
              <a:rPr lang="en-US" sz="2590"/>
              <a:t>    是濃烈的煙霧</a:t>
            </a:r>
            <a:endParaRPr sz="2590"/>
          </a:p>
        </p:txBody>
      </p:sp>
      <p:sp>
        <p:nvSpPr>
          <p:cNvPr id="515" name="Google Shape;515;p66"/>
          <p:cNvSpPr txBox="1">
            <a:spLocks noGrp="1"/>
          </p:cNvSpPr>
          <p:nvPr>
            <p:ph type="body" idx="2"/>
          </p:nvPr>
        </p:nvSpPr>
        <p:spPr>
          <a:xfrm>
            <a:off x="4034050" y="2129600"/>
            <a:ext cx="4404600" cy="3258600"/>
          </a:xfrm>
          <a:prstGeom prst="rect">
            <a:avLst/>
          </a:prstGeom>
          <a:solidFill>
            <a:schemeClr val="lt1"/>
          </a:solidFill>
          <a:ln w="12700" cap="flat" cmpd="sng">
            <a:solidFill>
              <a:schemeClr val="accent4"/>
            </a:solidFill>
            <a:prstDash val="solid"/>
            <a:miter lim="800000"/>
            <a:headEnd type="none" w="sm" len="sm"/>
            <a:tailEnd type="none" w="sm" len="sm"/>
          </a:ln>
        </p:spPr>
        <p:txBody>
          <a:bodyPr spcFirstLastPara="1" wrap="square" lIns="91425" tIns="45700" rIns="91425" bIns="45700" anchor="t" anchorCtr="0">
            <a:noAutofit/>
          </a:bodyPr>
          <a:lstStyle/>
          <a:p>
            <a:pPr marL="228600" lvl="0" indent="-228600" algn="l" rtl="0">
              <a:lnSpc>
                <a:spcPct val="80000"/>
              </a:lnSpc>
              <a:spcBef>
                <a:spcPts val="0"/>
              </a:spcBef>
              <a:spcAft>
                <a:spcPts val="0"/>
              </a:spcAft>
              <a:buClr>
                <a:schemeClr val="dk1"/>
              </a:buClr>
              <a:buSzPts val="2590"/>
              <a:buChar char="•"/>
            </a:pPr>
            <a:r>
              <a:rPr lang="en-US" sz="2590">
                <a:solidFill>
                  <a:schemeClr val="dk1"/>
                </a:solidFill>
                <a:latin typeface="Calibri"/>
                <a:ea typeface="Calibri"/>
                <a:cs typeface="Calibri"/>
                <a:sym typeface="Calibri"/>
              </a:rPr>
              <a:t>Quaternary Ammonium Compounds or “Quats”</a:t>
            </a:r>
            <a:endParaRPr/>
          </a:p>
          <a:p>
            <a:pPr marL="685800" lvl="0" indent="0" algn="l" rtl="0">
              <a:lnSpc>
                <a:spcPct val="80000"/>
              </a:lnSpc>
              <a:spcBef>
                <a:spcPts val="500"/>
              </a:spcBef>
              <a:spcAft>
                <a:spcPts val="0"/>
              </a:spcAft>
              <a:buNone/>
            </a:pPr>
            <a:r>
              <a:rPr lang="en-US" sz="2220"/>
              <a:t>- 與漂白劑相同的呼吸道風險</a:t>
            </a:r>
            <a:endParaRPr sz="2220"/>
          </a:p>
          <a:p>
            <a:pPr marL="685800" lvl="0" indent="0" algn="l" rtl="0">
              <a:lnSpc>
                <a:spcPct val="80000"/>
              </a:lnSpc>
              <a:spcBef>
                <a:spcPts val="500"/>
              </a:spcBef>
              <a:spcAft>
                <a:spcPts val="0"/>
              </a:spcAft>
              <a:buNone/>
            </a:pPr>
            <a:r>
              <a:rPr lang="en-US" sz="2220"/>
              <a:t>-潛在的生殖毒性</a:t>
            </a:r>
            <a:endParaRPr sz="2220"/>
          </a:p>
          <a:p>
            <a:pPr marL="685800" lvl="0" indent="0" algn="l" rtl="0">
              <a:lnSpc>
                <a:spcPct val="80000"/>
              </a:lnSpc>
              <a:spcBef>
                <a:spcPts val="500"/>
              </a:spcBef>
              <a:spcAft>
                <a:spcPts val="0"/>
              </a:spcAft>
              <a:buNone/>
            </a:pPr>
            <a:r>
              <a:rPr lang="en-US" sz="2220"/>
              <a:t>-被列入“無漂白”產品中越來越普遍</a:t>
            </a:r>
            <a:endParaRPr sz="2220"/>
          </a:p>
        </p:txBody>
      </p:sp>
      <p:sp>
        <p:nvSpPr>
          <p:cNvPr id="516" name="Google Shape;516;p66"/>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67"/>
          <p:cNvSpPr txBox="1">
            <a:spLocks noGrp="1"/>
          </p:cNvSpPr>
          <p:nvPr>
            <p:ph type="title"/>
          </p:nvPr>
        </p:nvSpPr>
        <p:spPr>
          <a:xfrm>
            <a:off x="932166" y="1240152"/>
            <a:ext cx="7886700" cy="1325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3900"/>
              <a:buFont typeface="Calibri"/>
              <a:buNone/>
            </a:pPr>
            <a:r>
              <a:rPr lang="en-US" sz="4000"/>
              <a:t>                    殺菌</a:t>
            </a:r>
            <a:r>
              <a:rPr lang="en-US" sz="4000">
                <a:solidFill>
                  <a:srgbClr val="222222"/>
                </a:solidFill>
                <a:highlight>
                  <a:srgbClr val="F8F9FA"/>
                </a:highlight>
                <a:latin typeface="Arial"/>
                <a:ea typeface="Arial"/>
                <a:cs typeface="Arial"/>
                <a:sym typeface="Arial"/>
              </a:rPr>
              <a:t>產品名稱</a:t>
            </a:r>
            <a:endParaRPr sz="4000">
              <a:solidFill>
                <a:srgbClr val="222222"/>
              </a:solidFill>
              <a:highlight>
                <a:srgbClr val="F8F9FA"/>
              </a:highlight>
              <a:latin typeface="Arial"/>
              <a:ea typeface="Arial"/>
              <a:cs typeface="Arial"/>
              <a:sym typeface="Arial"/>
            </a:endParaRPr>
          </a:p>
          <a:p>
            <a:pPr marL="0" lvl="0" indent="0" algn="l" rtl="0">
              <a:spcBef>
                <a:spcPts val="0"/>
              </a:spcBef>
              <a:spcAft>
                <a:spcPts val="0"/>
              </a:spcAft>
              <a:buClr>
                <a:schemeClr val="dk1"/>
              </a:buClr>
              <a:buSzPts val="3900"/>
              <a:buFont typeface="Calibri"/>
              <a:buNone/>
            </a:pPr>
            <a:endParaRPr sz="3900"/>
          </a:p>
        </p:txBody>
      </p:sp>
      <p:sp>
        <p:nvSpPr>
          <p:cNvPr id="523" name="Google Shape;523;p67"/>
          <p:cNvSpPr txBox="1">
            <a:spLocks noGrp="1"/>
          </p:cNvSpPr>
          <p:nvPr>
            <p:ph type="body" idx="2"/>
          </p:nvPr>
        </p:nvSpPr>
        <p:spPr>
          <a:xfrm>
            <a:off x="932175" y="2190025"/>
            <a:ext cx="7223100" cy="3903300"/>
          </a:xfrm>
          <a:prstGeom prst="rect">
            <a:avLst/>
          </a:prstGeom>
          <a:noFill/>
          <a:ln>
            <a:noFill/>
          </a:ln>
        </p:spPr>
        <p:txBody>
          <a:bodyPr spcFirstLastPara="1" wrap="square" lIns="91425" tIns="45700" rIns="91425" bIns="45700" anchor="t" anchorCtr="0">
            <a:noAutofit/>
          </a:bodyPr>
          <a:lstStyle/>
          <a:p>
            <a:pPr marL="228600" lvl="0" indent="-285750" algn="l" rtl="0">
              <a:lnSpc>
                <a:spcPct val="70000"/>
              </a:lnSpc>
              <a:spcBef>
                <a:spcPts val="0"/>
              </a:spcBef>
              <a:spcAft>
                <a:spcPts val="0"/>
              </a:spcAft>
              <a:buClr>
                <a:schemeClr val="dk1"/>
              </a:buClr>
              <a:buSzPts val="2935"/>
              <a:buChar char="•"/>
            </a:pPr>
            <a:r>
              <a:rPr lang="en-US" sz="2935">
                <a:latin typeface="Arial"/>
                <a:ea typeface="Arial"/>
                <a:cs typeface="Arial"/>
                <a:sym typeface="Arial"/>
              </a:rPr>
              <a:t>EPA註冊號碼: _________________</a:t>
            </a:r>
            <a:endParaRPr sz="2935">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有效成</a:t>
            </a:r>
            <a:r>
              <a:rPr lang="en-US" sz="2900">
                <a:solidFill>
                  <a:srgbClr val="222222"/>
                </a:solidFill>
                <a:highlight>
                  <a:srgbClr val="F8F9FA"/>
                </a:highlight>
                <a:latin typeface="Arial"/>
                <a:ea typeface="Arial"/>
                <a:cs typeface="Arial"/>
                <a:sym typeface="Arial"/>
              </a:rPr>
              <a:t>份</a:t>
            </a:r>
            <a:r>
              <a:rPr lang="en-US" sz="2935">
                <a:latin typeface="Arial"/>
                <a:ea typeface="Arial"/>
                <a:cs typeface="Arial"/>
                <a:sym typeface="Arial"/>
              </a:rPr>
              <a:t>: _____________________</a:t>
            </a:r>
            <a:endParaRPr sz="3700">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信號詞: _______________________</a:t>
            </a:r>
            <a:endParaRPr sz="3700">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是否需要混合:____________________</a:t>
            </a:r>
            <a:endParaRPr sz="3700">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混合說明:______________________</a:t>
            </a:r>
            <a:endParaRPr sz="2935">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停留時間： ___________________</a:t>
            </a:r>
            <a:endParaRPr sz="3700">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在食物接觸表面上安全嗎？</a:t>
            </a:r>
            <a:endParaRPr sz="3700">
              <a:latin typeface="Arial"/>
              <a:ea typeface="Arial"/>
              <a:cs typeface="Arial"/>
              <a:sym typeface="Arial"/>
            </a:endParaRPr>
          </a:p>
          <a:p>
            <a:pPr marL="228600" lvl="0" indent="-285750" algn="l" rtl="0">
              <a:lnSpc>
                <a:spcPct val="70000"/>
              </a:lnSpc>
              <a:spcBef>
                <a:spcPts val="1000"/>
              </a:spcBef>
              <a:spcAft>
                <a:spcPts val="0"/>
              </a:spcAft>
              <a:buClr>
                <a:schemeClr val="dk1"/>
              </a:buClr>
              <a:buSzPts val="2935"/>
              <a:buChar char="•"/>
            </a:pPr>
            <a:r>
              <a:rPr lang="en-US" sz="2935">
                <a:latin typeface="Arial"/>
                <a:ea typeface="Arial"/>
                <a:cs typeface="Arial"/>
                <a:sym typeface="Arial"/>
              </a:rPr>
              <a:t>DfE徽標或DfE批准的活性成</a:t>
            </a:r>
            <a:r>
              <a:rPr lang="en-US" sz="2900">
                <a:solidFill>
                  <a:srgbClr val="222222"/>
                </a:solidFill>
                <a:highlight>
                  <a:srgbClr val="F8F9FA"/>
                </a:highlight>
                <a:latin typeface="Arial"/>
                <a:ea typeface="Arial"/>
                <a:cs typeface="Arial"/>
                <a:sym typeface="Arial"/>
              </a:rPr>
              <a:t>份</a:t>
            </a:r>
            <a:r>
              <a:rPr lang="en-US" sz="2935">
                <a:latin typeface="Arial"/>
                <a:ea typeface="Arial"/>
                <a:cs typeface="Arial"/>
                <a:sym typeface="Arial"/>
              </a:rPr>
              <a:t>？</a:t>
            </a:r>
            <a:endParaRPr sz="3700">
              <a:latin typeface="Arial"/>
              <a:ea typeface="Arial"/>
              <a:cs typeface="Arial"/>
              <a:sym typeface="Arial"/>
            </a:endParaRPr>
          </a:p>
          <a:p>
            <a:pPr marL="0" lvl="0" indent="0" algn="l" rtl="0">
              <a:lnSpc>
                <a:spcPct val="70000"/>
              </a:lnSpc>
              <a:spcBef>
                <a:spcPts val="1000"/>
              </a:spcBef>
              <a:spcAft>
                <a:spcPts val="0"/>
              </a:spcAft>
              <a:buClr>
                <a:schemeClr val="dk1"/>
              </a:buClr>
              <a:buSzPts val="2590"/>
              <a:buNone/>
            </a:pPr>
            <a:endParaRPr sz="3190">
              <a:latin typeface="Arial"/>
              <a:ea typeface="Arial"/>
              <a:cs typeface="Arial"/>
              <a:sym typeface="Arial"/>
            </a:endParaRPr>
          </a:p>
        </p:txBody>
      </p:sp>
      <p:sp>
        <p:nvSpPr>
          <p:cNvPr id="524" name="Google Shape;524;p67"/>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68"/>
          <p:cNvSpPr txBox="1">
            <a:spLocks noGrp="1"/>
          </p:cNvSpPr>
          <p:nvPr>
            <p:ph type="title" idx="4294967295"/>
          </p:nvPr>
        </p:nvSpPr>
        <p:spPr>
          <a:xfrm>
            <a:off x="628650" y="638742"/>
            <a:ext cx="6799659" cy="48922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b="1">
                <a:latin typeface="Arial"/>
                <a:ea typeface="Arial"/>
                <a:cs typeface="Arial"/>
                <a:sym typeface="Arial"/>
              </a:rPr>
              <a:t>殺菌和消毒步驟</a:t>
            </a:r>
            <a:endParaRPr b="1">
              <a:latin typeface="Arial"/>
              <a:ea typeface="Arial"/>
              <a:cs typeface="Arial"/>
              <a:sym typeface="Arial"/>
            </a:endParaRPr>
          </a:p>
        </p:txBody>
      </p:sp>
      <p:sp>
        <p:nvSpPr>
          <p:cNvPr id="532" name="Google Shape;532;p68"/>
          <p:cNvSpPr txBox="1">
            <a:spLocks noGrp="1"/>
          </p:cNvSpPr>
          <p:nvPr>
            <p:ph type="body" idx="4294967295"/>
          </p:nvPr>
        </p:nvSpPr>
        <p:spPr>
          <a:xfrm>
            <a:off x="628650" y="1354750"/>
            <a:ext cx="5942700" cy="4690200"/>
          </a:xfrm>
          <a:prstGeom prst="rect">
            <a:avLst/>
          </a:prstGeom>
          <a:noFill/>
          <a:ln>
            <a:noFill/>
          </a:ln>
        </p:spPr>
        <p:txBody>
          <a:bodyPr spcFirstLastPara="1" wrap="square" lIns="91425" tIns="45700" rIns="91425" bIns="45700" anchor="t" anchorCtr="0">
            <a:noAutofit/>
          </a:bodyPr>
          <a:lstStyle/>
          <a:p>
            <a:pPr marL="342900" lvl="0" indent="-342900" algn="l" rtl="0">
              <a:lnSpc>
                <a:spcPct val="120000"/>
              </a:lnSpc>
              <a:spcBef>
                <a:spcPts val="1000"/>
              </a:spcBef>
              <a:spcAft>
                <a:spcPts val="0"/>
              </a:spcAft>
              <a:buClr>
                <a:schemeClr val="dk2"/>
              </a:buClr>
              <a:buSzPts val="1600"/>
              <a:buNone/>
            </a:pPr>
            <a:r>
              <a:rPr lang="en-US" sz="1800" u="sng">
                <a:latin typeface="Arial"/>
                <a:ea typeface="Arial"/>
                <a:cs typeface="Arial"/>
                <a:sym typeface="Arial"/>
              </a:rPr>
              <a:t>步驟1：</a:t>
            </a:r>
            <a:r>
              <a:rPr lang="en-US" sz="1800">
                <a:latin typeface="Arial"/>
                <a:ea typeface="Arial"/>
                <a:cs typeface="Arial"/>
                <a:sym typeface="Arial"/>
              </a:rPr>
              <a:t>確保孩子在另一個地方</a:t>
            </a:r>
            <a:endParaRPr sz="1800">
              <a:latin typeface="Arial"/>
              <a:ea typeface="Arial"/>
              <a:cs typeface="Arial"/>
              <a:sym typeface="Arial"/>
            </a:endParaRPr>
          </a:p>
          <a:p>
            <a:pPr marL="342900" lvl="0" indent="-342900" algn="l" rtl="0">
              <a:lnSpc>
                <a:spcPct val="120000"/>
              </a:lnSpc>
              <a:spcBef>
                <a:spcPts val="1000"/>
              </a:spcBef>
              <a:spcAft>
                <a:spcPts val="0"/>
              </a:spcAft>
              <a:buClr>
                <a:schemeClr val="dk2"/>
              </a:buClr>
              <a:buSzPts val="1600"/>
              <a:buNone/>
            </a:pPr>
            <a:r>
              <a:rPr lang="en-US" sz="1800" u="sng">
                <a:latin typeface="Arial"/>
                <a:ea typeface="Arial"/>
                <a:cs typeface="Arial"/>
                <a:sym typeface="Arial"/>
              </a:rPr>
              <a:t>步驟2：</a:t>
            </a:r>
            <a:r>
              <a:rPr lang="en-US" sz="1800">
                <a:latin typeface="Arial"/>
                <a:ea typeface="Arial"/>
                <a:cs typeface="Arial"/>
                <a:sym typeface="Arial"/>
              </a:rPr>
              <a:t>使用非抗菌肥皂或清潔劑和水進行預先清潔</a:t>
            </a:r>
            <a:endParaRPr sz="1800">
              <a:latin typeface="Arial"/>
              <a:ea typeface="Arial"/>
              <a:cs typeface="Arial"/>
              <a:sym typeface="Arial"/>
            </a:endParaRPr>
          </a:p>
          <a:p>
            <a:pPr marL="342900" lvl="0" indent="-342900" algn="l" rtl="0">
              <a:lnSpc>
                <a:spcPct val="120000"/>
              </a:lnSpc>
              <a:spcBef>
                <a:spcPts val="1000"/>
              </a:spcBef>
              <a:spcAft>
                <a:spcPts val="0"/>
              </a:spcAft>
              <a:buClr>
                <a:schemeClr val="dk2"/>
              </a:buClr>
              <a:buSzPts val="1600"/>
              <a:buNone/>
            </a:pPr>
            <a:r>
              <a:rPr lang="en-US" sz="1800" u="sng">
                <a:latin typeface="Arial"/>
                <a:ea typeface="Arial"/>
                <a:cs typeface="Arial"/>
                <a:sym typeface="Arial"/>
              </a:rPr>
              <a:t>步驟3：</a:t>
            </a:r>
            <a:r>
              <a:rPr lang="en-US" sz="1800">
                <a:latin typeface="Arial"/>
                <a:ea typeface="Arial"/>
                <a:cs typeface="Arial"/>
                <a:sym typeface="Arial"/>
              </a:rPr>
              <a:t>根據產品標籤使用殺菌劑或消毒劑</a:t>
            </a:r>
            <a:endParaRPr sz="1800">
              <a:latin typeface="Arial"/>
              <a:ea typeface="Arial"/>
              <a:cs typeface="Arial"/>
              <a:sym typeface="Arial"/>
            </a:endParaRPr>
          </a:p>
          <a:p>
            <a:pPr marL="1371600" lvl="0" indent="-342900" algn="l" rtl="0">
              <a:lnSpc>
                <a:spcPct val="120000"/>
              </a:lnSpc>
              <a:spcBef>
                <a:spcPts val="1000"/>
              </a:spcBef>
              <a:spcAft>
                <a:spcPts val="0"/>
              </a:spcAft>
              <a:buSzPts val="1800"/>
              <a:buFont typeface="Arial"/>
              <a:buChar char="●"/>
            </a:pPr>
            <a:r>
              <a:rPr lang="en-US" sz="1800">
                <a:latin typeface="Arial"/>
                <a:ea typeface="Arial"/>
                <a:cs typeface="Arial"/>
                <a:sym typeface="Arial"/>
              </a:rPr>
              <a:t>避免從呼吸到的區域噴出</a:t>
            </a:r>
            <a:endParaRPr sz="1800">
              <a:latin typeface="Arial"/>
              <a:ea typeface="Arial"/>
              <a:cs typeface="Arial"/>
              <a:sym typeface="Arial"/>
            </a:endParaRPr>
          </a:p>
          <a:p>
            <a:pPr marL="1371600" lvl="0" indent="-342900" algn="l" rtl="0">
              <a:lnSpc>
                <a:spcPct val="120000"/>
              </a:lnSpc>
              <a:spcBef>
                <a:spcPts val="0"/>
              </a:spcBef>
              <a:spcAft>
                <a:spcPts val="0"/>
              </a:spcAft>
              <a:buSzPts val="1800"/>
              <a:buFont typeface="Arial"/>
              <a:buChar char="●"/>
            </a:pPr>
            <a:r>
              <a:rPr lang="en-US" sz="1800">
                <a:latin typeface="Arial"/>
                <a:ea typeface="Arial"/>
                <a:cs typeface="Arial"/>
                <a:sym typeface="Arial"/>
              </a:rPr>
              <a:t>提供通風</a:t>
            </a:r>
            <a:endParaRPr sz="1800">
              <a:latin typeface="Arial"/>
              <a:ea typeface="Arial"/>
              <a:cs typeface="Arial"/>
              <a:sym typeface="Arial"/>
            </a:endParaRPr>
          </a:p>
          <a:p>
            <a:pPr marL="342900" lvl="0" indent="-342900" algn="l" rtl="0">
              <a:lnSpc>
                <a:spcPct val="120000"/>
              </a:lnSpc>
              <a:spcBef>
                <a:spcPts val="1000"/>
              </a:spcBef>
              <a:spcAft>
                <a:spcPts val="0"/>
              </a:spcAft>
              <a:buClr>
                <a:schemeClr val="dk2"/>
              </a:buClr>
              <a:buSzPts val="1600"/>
              <a:buNone/>
            </a:pPr>
            <a:r>
              <a:rPr lang="en-US" sz="1800" u="sng">
                <a:latin typeface="Arial"/>
                <a:ea typeface="Arial"/>
                <a:cs typeface="Arial"/>
                <a:sym typeface="Arial"/>
              </a:rPr>
              <a:t>步驟4：</a:t>
            </a:r>
            <a:r>
              <a:rPr lang="en-US" sz="1800">
                <a:latin typeface="Arial"/>
                <a:ea typeface="Arial"/>
                <a:cs typeface="Arial"/>
                <a:sym typeface="Arial"/>
              </a:rPr>
              <a:t>保持表面濕潤</a:t>
            </a:r>
            <a:endParaRPr sz="1800">
              <a:latin typeface="Arial"/>
              <a:ea typeface="Arial"/>
              <a:cs typeface="Arial"/>
              <a:sym typeface="Arial"/>
            </a:endParaRPr>
          </a:p>
          <a:p>
            <a:pPr marL="1371600" lvl="0" indent="-342900" algn="l" rtl="0">
              <a:lnSpc>
                <a:spcPct val="120000"/>
              </a:lnSpc>
              <a:spcBef>
                <a:spcPts val="1000"/>
              </a:spcBef>
              <a:spcAft>
                <a:spcPts val="0"/>
              </a:spcAft>
              <a:buSzPts val="1800"/>
              <a:buFont typeface="Arial"/>
              <a:buChar char="●"/>
            </a:pPr>
            <a:r>
              <a:rPr lang="en-US" sz="1800">
                <a:latin typeface="Arial"/>
                <a:ea typeface="Arial"/>
                <a:cs typeface="Arial"/>
                <a:sym typeface="Arial"/>
              </a:rPr>
              <a:t>檢查產品標籤的適當的接觸（停留）時間</a:t>
            </a:r>
            <a:endParaRPr sz="1800">
              <a:latin typeface="Arial"/>
              <a:ea typeface="Arial"/>
              <a:cs typeface="Arial"/>
              <a:sym typeface="Arial"/>
            </a:endParaRPr>
          </a:p>
          <a:p>
            <a:pPr marL="1371600" lvl="0" indent="-342900" algn="l" rtl="0">
              <a:lnSpc>
                <a:spcPct val="120000"/>
              </a:lnSpc>
              <a:spcBef>
                <a:spcPts val="0"/>
              </a:spcBef>
              <a:spcAft>
                <a:spcPts val="0"/>
              </a:spcAft>
              <a:buSzPts val="1800"/>
              <a:buFont typeface="Arial"/>
              <a:buChar char="●"/>
            </a:pPr>
            <a:r>
              <a:rPr lang="en-US" sz="1800">
                <a:latin typeface="Arial"/>
                <a:ea typeface="Arial"/>
                <a:cs typeface="Arial"/>
                <a:sym typeface="Arial"/>
              </a:rPr>
              <a:t>設置電子計時器，煮蛋計時器，手錶或智能手機以跟踪時間</a:t>
            </a:r>
            <a:endParaRPr sz="1800">
              <a:latin typeface="Arial"/>
              <a:ea typeface="Arial"/>
              <a:cs typeface="Arial"/>
              <a:sym typeface="Arial"/>
            </a:endParaRPr>
          </a:p>
          <a:p>
            <a:pPr marL="342900" lvl="0" indent="-342900" algn="l" rtl="0">
              <a:lnSpc>
                <a:spcPct val="120000"/>
              </a:lnSpc>
              <a:spcBef>
                <a:spcPts val="1000"/>
              </a:spcBef>
              <a:spcAft>
                <a:spcPts val="0"/>
              </a:spcAft>
              <a:buClr>
                <a:schemeClr val="dk2"/>
              </a:buClr>
              <a:buSzPts val="1600"/>
              <a:buNone/>
            </a:pPr>
            <a:r>
              <a:rPr lang="en-US" sz="1800" u="sng">
                <a:latin typeface="Arial"/>
                <a:ea typeface="Arial"/>
                <a:cs typeface="Arial"/>
                <a:sym typeface="Arial"/>
              </a:rPr>
              <a:t>步驟5：</a:t>
            </a:r>
            <a:r>
              <a:rPr lang="en-US" sz="1800">
                <a:latin typeface="Arial"/>
                <a:ea typeface="Arial"/>
                <a:cs typeface="Arial"/>
                <a:sym typeface="Arial"/>
              </a:rPr>
              <a:t>風乾或用乾净的紙巾或布擦乾表面</a:t>
            </a:r>
            <a:endParaRPr sz="1800">
              <a:latin typeface="Arial"/>
              <a:ea typeface="Arial"/>
              <a:cs typeface="Arial"/>
              <a:sym typeface="Arial"/>
            </a:endParaRPr>
          </a:p>
        </p:txBody>
      </p:sp>
      <p:sp>
        <p:nvSpPr>
          <p:cNvPr id="533" name="Google Shape;533;p68"/>
          <p:cNvSpPr txBox="1"/>
          <p:nvPr/>
        </p:nvSpPr>
        <p:spPr>
          <a:xfrm>
            <a:off x="1132285" y="3693319"/>
            <a:ext cx="184731" cy="30008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350">
              <a:solidFill>
                <a:schemeClr val="dk1"/>
              </a:solidFill>
              <a:latin typeface="Calibri"/>
              <a:ea typeface="Calibri"/>
              <a:cs typeface="Calibri"/>
              <a:sym typeface="Calibri"/>
            </a:endParaRPr>
          </a:p>
        </p:txBody>
      </p:sp>
      <p:pic>
        <p:nvPicPr>
          <p:cNvPr id="534" name="Google Shape;534;p68"/>
          <p:cNvPicPr preferRelativeResize="0"/>
          <p:nvPr/>
        </p:nvPicPr>
        <p:blipFill rotWithShape="1">
          <a:blip r:embed="rId3">
            <a:alphaModFix/>
          </a:blip>
          <a:srcRect/>
          <a:stretch/>
        </p:blipFill>
        <p:spPr>
          <a:xfrm>
            <a:off x="7023877" y="3592909"/>
            <a:ext cx="1246339" cy="1042611"/>
          </a:xfrm>
          <a:prstGeom prst="rect">
            <a:avLst/>
          </a:prstGeom>
          <a:noFill/>
          <a:ln w="9525" cap="flat" cmpd="sng">
            <a:solidFill>
              <a:srgbClr val="000000"/>
            </a:solidFill>
            <a:prstDash val="solid"/>
            <a:miter lim="800000"/>
            <a:headEnd type="none" w="sm" len="sm"/>
            <a:tailEnd type="none" w="sm" len="sm"/>
          </a:ln>
        </p:spPr>
      </p:pic>
      <p:pic>
        <p:nvPicPr>
          <p:cNvPr id="535" name="Google Shape;535;p68"/>
          <p:cNvPicPr preferRelativeResize="0"/>
          <p:nvPr/>
        </p:nvPicPr>
        <p:blipFill rotWithShape="1">
          <a:blip r:embed="rId4">
            <a:alphaModFix/>
          </a:blip>
          <a:srcRect/>
          <a:stretch/>
        </p:blipFill>
        <p:spPr>
          <a:xfrm>
            <a:off x="6938845" y="2117359"/>
            <a:ext cx="1416404" cy="1147776"/>
          </a:xfrm>
          <a:prstGeom prst="rect">
            <a:avLst/>
          </a:prstGeom>
          <a:noFill/>
          <a:ln w="9525" cap="flat" cmpd="sng">
            <a:solidFill>
              <a:srgbClr val="000000"/>
            </a:solidFill>
            <a:prstDash val="solid"/>
            <a:miter lim="800000"/>
            <a:headEnd type="none" w="sm" len="sm"/>
            <a:tailEnd type="none" w="sm" len="sm"/>
          </a:ln>
        </p:spPr>
      </p:pic>
      <p:pic>
        <p:nvPicPr>
          <p:cNvPr id="536" name="Google Shape;536;p68"/>
          <p:cNvPicPr preferRelativeResize="0"/>
          <p:nvPr/>
        </p:nvPicPr>
        <p:blipFill rotWithShape="1">
          <a:blip r:embed="rId5">
            <a:alphaModFix/>
          </a:blip>
          <a:srcRect/>
          <a:stretch/>
        </p:blipFill>
        <p:spPr>
          <a:xfrm>
            <a:off x="6938845" y="4946981"/>
            <a:ext cx="1416404" cy="1097908"/>
          </a:xfrm>
          <a:prstGeom prst="rect">
            <a:avLst/>
          </a:prstGeom>
          <a:noFill/>
          <a:ln w="9525" cap="flat" cmpd="sng">
            <a:solidFill>
              <a:srgbClr val="000000"/>
            </a:solidFill>
            <a:prstDash val="solid"/>
            <a:miter lim="800000"/>
            <a:headEnd type="none" w="sm" len="sm"/>
            <a:tailEnd type="none" w="sm" len="sm"/>
          </a:ln>
        </p:spPr>
      </p:pic>
      <p:sp>
        <p:nvSpPr>
          <p:cNvPr id="537" name="Google Shape;537;p68"/>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2">
                                            <p:txEl>
                                              <p:pRg st="0" end="0"/>
                                            </p:txEl>
                                          </p:spTgt>
                                        </p:tgtEl>
                                        <p:attrNameLst>
                                          <p:attrName>style.visibility</p:attrName>
                                        </p:attrNameLst>
                                      </p:cBhvr>
                                      <p:to>
                                        <p:strVal val="visible"/>
                                      </p:to>
                                    </p:set>
                                    <p:anim calcmode="lin" valueType="num">
                                      <p:cBhvr additive="base">
                                        <p:cTn id="7" dur="500"/>
                                        <p:tgtEl>
                                          <p:spTgt spid="53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2">
                                            <p:txEl>
                                              <p:pRg st="1" end="1"/>
                                            </p:txEl>
                                          </p:spTgt>
                                        </p:tgtEl>
                                        <p:attrNameLst>
                                          <p:attrName>style.visibility</p:attrName>
                                        </p:attrNameLst>
                                      </p:cBhvr>
                                      <p:to>
                                        <p:strVal val="visible"/>
                                      </p:to>
                                    </p:set>
                                    <p:anim calcmode="lin" valueType="num">
                                      <p:cBhvr additive="base">
                                        <p:cTn id="12" dur="500"/>
                                        <p:tgtEl>
                                          <p:spTgt spid="53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2">
                                            <p:txEl>
                                              <p:pRg st="2" end="2"/>
                                            </p:txEl>
                                          </p:spTgt>
                                        </p:tgtEl>
                                        <p:attrNameLst>
                                          <p:attrName>style.visibility</p:attrName>
                                        </p:attrNameLst>
                                      </p:cBhvr>
                                      <p:to>
                                        <p:strVal val="visible"/>
                                      </p:to>
                                    </p:set>
                                    <p:anim calcmode="lin" valueType="num">
                                      <p:cBhvr additive="base">
                                        <p:cTn id="17" dur="500"/>
                                        <p:tgtEl>
                                          <p:spTgt spid="53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2">
                                            <p:txEl>
                                              <p:pRg st="3" end="3"/>
                                            </p:txEl>
                                          </p:spTgt>
                                        </p:tgtEl>
                                        <p:attrNameLst>
                                          <p:attrName>style.visibility</p:attrName>
                                        </p:attrNameLst>
                                      </p:cBhvr>
                                      <p:to>
                                        <p:strVal val="visible"/>
                                      </p:to>
                                    </p:set>
                                    <p:anim calcmode="lin" valueType="num">
                                      <p:cBhvr additive="base">
                                        <p:cTn id="22" dur="500"/>
                                        <p:tgtEl>
                                          <p:spTgt spid="53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32">
                                            <p:txEl>
                                              <p:pRg st="4" end="4"/>
                                            </p:txEl>
                                          </p:spTgt>
                                        </p:tgtEl>
                                        <p:attrNameLst>
                                          <p:attrName>style.visibility</p:attrName>
                                        </p:attrNameLst>
                                      </p:cBhvr>
                                      <p:to>
                                        <p:strVal val="visible"/>
                                      </p:to>
                                    </p:set>
                                    <p:anim calcmode="lin" valueType="num">
                                      <p:cBhvr additive="base">
                                        <p:cTn id="27" dur="500"/>
                                        <p:tgtEl>
                                          <p:spTgt spid="53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532">
                                            <p:txEl>
                                              <p:pRg st="5" end="5"/>
                                            </p:txEl>
                                          </p:spTgt>
                                        </p:tgtEl>
                                        <p:attrNameLst>
                                          <p:attrName>style.visibility</p:attrName>
                                        </p:attrNameLst>
                                      </p:cBhvr>
                                      <p:to>
                                        <p:strVal val="visible"/>
                                      </p:to>
                                    </p:set>
                                    <p:anim calcmode="lin" valueType="num">
                                      <p:cBhvr additive="base">
                                        <p:cTn id="32" dur="500"/>
                                        <p:tgtEl>
                                          <p:spTgt spid="532">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32">
                                            <p:txEl>
                                              <p:pRg st="6" end="6"/>
                                            </p:txEl>
                                          </p:spTgt>
                                        </p:tgtEl>
                                        <p:attrNameLst>
                                          <p:attrName>style.visibility</p:attrName>
                                        </p:attrNameLst>
                                      </p:cBhvr>
                                      <p:to>
                                        <p:strVal val="visible"/>
                                      </p:to>
                                    </p:set>
                                    <p:anim calcmode="lin" valueType="num">
                                      <p:cBhvr additive="base">
                                        <p:cTn id="37" dur="500"/>
                                        <p:tgtEl>
                                          <p:spTgt spid="53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532">
                                            <p:txEl>
                                              <p:pRg st="7" end="7"/>
                                            </p:txEl>
                                          </p:spTgt>
                                        </p:tgtEl>
                                        <p:attrNameLst>
                                          <p:attrName>style.visibility</p:attrName>
                                        </p:attrNameLst>
                                      </p:cBhvr>
                                      <p:to>
                                        <p:strVal val="visible"/>
                                      </p:to>
                                    </p:set>
                                    <p:anim calcmode="lin" valueType="num">
                                      <p:cBhvr additive="base">
                                        <p:cTn id="42" dur="500"/>
                                        <p:tgtEl>
                                          <p:spTgt spid="53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32">
                                            <p:txEl>
                                              <p:pRg st="8" end="8"/>
                                            </p:txEl>
                                          </p:spTgt>
                                        </p:tgtEl>
                                        <p:attrNameLst>
                                          <p:attrName>style.visibility</p:attrName>
                                        </p:attrNameLst>
                                      </p:cBhvr>
                                      <p:to>
                                        <p:strVal val="visible"/>
                                      </p:to>
                                    </p:set>
                                    <p:anim calcmode="lin" valueType="num">
                                      <p:cBhvr additive="base">
                                        <p:cTn id="47" dur="500"/>
                                        <p:tgtEl>
                                          <p:spTgt spid="532">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2"/>
        <p:cNvGrpSpPr/>
        <p:nvPr/>
      </p:nvGrpSpPr>
      <p:grpSpPr>
        <a:xfrm>
          <a:off x="0" y="0"/>
          <a:ext cx="0" cy="0"/>
          <a:chOff x="0" y="0"/>
          <a:chExt cx="0" cy="0"/>
        </a:xfrm>
      </p:grpSpPr>
      <p:pic>
        <p:nvPicPr>
          <p:cNvPr id="543" name="Google Shape;543;p69"/>
          <p:cNvPicPr preferRelativeResize="0"/>
          <p:nvPr/>
        </p:nvPicPr>
        <p:blipFill>
          <a:blip r:embed="rId3">
            <a:alphaModFix/>
          </a:blip>
          <a:stretch>
            <a:fillRect/>
          </a:stretch>
        </p:blipFill>
        <p:spPr>
          <a:xfrm>
            <a:off x="2418525" y="374525"/>
            <a:ext cx="4499425" cy="5840050"/>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9"/>
        <p:cNvGrpSpPr/>
        <p:nvPr/>
      </p:nvGrpSpPr>
      <p:grpSpPr>
        <a:xfrm>
          <a:off x="0" y="0"/>
          <a:ext cx="0" cy="0"/>
          <a:chOff x="0" y="0"/>
          <a:chExt cx="0" cy="0"/>
        </a:xfrm>
      </p:grpSpPr>
      <p:sp>
        <p:nvSpPr>
          <p:cNvPr id="550" name="Google Shape;550;p70"/>
          <p:cNvSpPr txBox="1">
            <a:spLocks noGrp="1"/>
          </p:cNvSpPr>
          <p:nvPr>
            <p:ph type="title" idx="4294967295"/>
          </p:nvPr>
        </p:nvSpPr>
        <p:spPr>
          <a:xfrm>
            <a:off x="638325" y="849600"/>
            <a:ext cx="8083500" cy="10842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b="1">
                <a:solidFill>
                  <a:srgbClr val="FF0000"/>
                </a:solidFill>
              </a:rPr>
              <a:t>警告</a:t>
            </a:r>
            <a:r>
              <a:rPr lang="en-US" sz="3959"/>
              <a:t>始終謹慎使用</a:t>
            </a:r>
            <a:r>
              <a:rPr lang="en-US" sz="3900">
                <a:latin typeface="Arial"/>
                <a:ea typeface="Arial"/>
                <a:cs typeface="Arial"/>
                <a:sym typeface="Arial"/>
              </a:rPr>
              <a:t>清潔</a:t>
            </a:r>
            <a:r>
              <a:rPr lang="en-US" sz="3959"/>
              <a:t>劑和殺菌劑</a:t>
            </a:r>
            <a:endParaRPr/>
          </a:p>
        </p:txBody>
      </p:sp>
      <p:sp>
        <p:nvSpPr>
          <p:cNvPr id="551" name="Google Shape;551;p70"/>
          <p:cNvSpPr txBox="1">
            <a:spLocks noGrp="1"/>
          </p:cNvSpPr>
          <p:nvPr>
            <p:ph type="body" idx="4294967295"/>
          </p:nvPr>
        </p:nvSpPr>
        <p:spPr>
          <a:xfrm>
            <a:off x="1081440" y="2184478"/>
            <a:ext cx="5722800" cy="3770100"/>
          </a:xfrm>
          <a:prstGeom prst="rect">
            <a:avLst/>
          </a:prstGeom>
          <a:noFill/>
          <a:ln>
            <a:noFill/>
          </a:ln>
        </p:spPr>
        <p:txBody>
          <a:bodyPr spcFirstLastPara="1" wrap="square" lIns="91425" tIns="45700" rIns="91425" bIns="45700" anchor="t" anchorCtr="0">
            <a:noAutofit/>
          </a:bodyPr>
          <a:lstStyle/>
          <a:p>
            <a:pPr marL="228600" lvl="0" indent="-247650" algn="l" rtl="0">
              <a:lnSpc>
                <a:spcPct val="150000"/>
              </a:lnSpc>
              <a:spcBef>
                <a:spcPts val="0"/>
              </a:spcBef>
              <a:spcAft>
                <a:spcPts val="0"/>
              </a:spcAft>
              <a:buClr>
                <a:schemeClr val="accent2"/>
              </a:buClr>
              <a:buSzPts val="2900"/>
              <a:buChar char="✔"/>
            </a:pPr>
            <a:r>
              <a:rPr lang="en-US" sz="2900">
                <a:latin typeface="Arial"/>
                <a:ea typeface="Arial"/>
                <a:cs typeface="Arial"/>
                <a:sym typeface="Arial"/>
              </a:rPr>
              <a:t>提供通風</a:t>
            </a:r>
            <a:endParaRPr sz="3100">
              <a:latin typeface="Arial"/>
              <a:ea typeface="Arial"/>
              <a:cs typeface="Arial"/>
              <a:sym typeface="Arial"/>
            </a:endParaRPr>
          </a:p>
          <a:p>
            <a:pPr marL="228600" lvl="0" indent="-247650" algn="l" rtl="0">
              <a:lnSpc>
                <a:spcPct val="100000"/>
              </a:lnSpc>
              <a:spcBef>
                <a:spcPts val="1000"/>
              </a:spcBef>
              <a:spcAft>
                <a:spcPts val="0"/>
              </a:spcAft>
              <a:buClr>
                <a:schemeClr val="accent2"/>
              </a:buClr>
              <a:buSzPts val="2900"/>
              <a:buChar char="✔"/>
            </a:pPr>
            <a:r>
              <a:rPr lang="en-US" sz="2900">
                <a:latin typeface="Arial"/>
                <a:ea typeface="Arial"/>
                <a:cs typeface="Arial"/>
                <a:sym typeface="Arial"/>
              </a:rPr>
              <a:t>噴塗時，將瓶子與鼻子和嘴保持安全距離。</a:t>
            </a:r>
            <a:endParaRPr sz="3100">
              <a:latin typeface="Arial"/>
              <a:ea typeface="Arial"/>
              <a:cs typeface="Arial"/>
              <a:sym typeface="Arial"/>
            </a:endParaRPr>
          </a:p>
          <a:p>
            <a:pPr marL="228600" lvl="0" indent="-247650" algn="l" rtl="0">
              <a:lnSpc>
                <a:spcPct val="100000"/>
              </a:lnSpc>
              <a:spcBef>
                <a:spcPts val="1000"/>
              </a:spcBef>
              <a:spcAft>
                <a:spcPts val="0"/>
              </a:spcAft>
              <a:buClr>
                <a:schemeClr val="accent2"/>
              </a:buClr>
              <a:buSzPts val="2900"/>
              <a:buChar char="✔"/>
            </a:pPr>
            <a:r>
              <a:rPr lang="en-US" sz="2900">
                <a:latin typeface="Arial"/>
                <a:ea typeface="Arial"/>
                <a:cs typeface="Arial"/>
                <a:sym typeface="Arial"/>
              </a:rPr>
              <a:t>標籤噴霧瓶稀釋液以及產品和日期</a:t>
            </a:r>
            <a:endParaRPr sz="2900">
              <a:highlight>
                <a:srgbClr val="FFFFFF"/>
              </a:highlight>
              <a:latin typeface="Arial"/>
              <a:ea typeface="Arial"/>
              <a:cs typeface="Arial"/>
              <a:sym typeface="Arial"/>
            </a:endParaRPr>
          </a:p>
          <a:p>
            <a:pPr marL="228600" lvl="0" indent="-228600" algn="l" rtl="0">
              <a:lnSpc>
                <a:spcPct val="100000"/>
              </a:lnSpc>
              <a:spcBef>
                <a:spcPts val="0"/>
              </a:spcBef>
              <a:spcAft>
                <a:spcPts val="0"/>
              </a:spcAft>
              <a:buClr>
                <a:schemeClr val="accent2"/>
              </a:buClr>
              <a:buSzPts val="2600"/>
              <a:buChar char="✔"/>
            </a:pPr>
            <a:r>
              <a:rPr lang="en-US" sz="3100">
                <a:latin typeface="Arial"/>
                <a:ea typeface="Arial"/>
                <a:cs typeface="Arial"/>
                <a:sym typeface="Arial"/>
              </a:rPr>
              <a:t>將產品放上鎖的櫃子裡，兒童無法拿到。</a:t>
            </a:r>
            <a:r>
              <a:rPr lang="en-US" sz="2900">
                <a:latin typeface="Arial"/>
                <a:ea typeface="Arial"/>
                <a:cs typeface="Arial"/>
                <a:sym typeface="Arial"/>
              </a:rPr>
              <a:t>           </a:t>
            </a:r>
            <a:endParaRPr sz="3100">
              <a:latin typeface="Arial"/>
              <a:ea typeface="Arial"/>
              <a:cs typeface="Arial"/>
              <a:sym typeface="Arial"/>
            </a:endParaRPr>
          </a:p>
        </p:txBody>
      </p:sp>
      <p:pic>
        <p:nvPicPr>
          <p:cNvPr id="552" name="Google Shape;552;p70" descr="http://www.clipartclipart.com/free_clipart_images/a_plastic_spray_water_bottle_0515-1105-2700-3612_SMU.jpg"/>
          <p:cNvPicPr preferRelativeResize="0"/>
          <p:nvPr/>
        </p:nvPicPr>
        <p:blipFill rotWithShape="1">
          <a:blip r:embed="rId3">
            <a:alphaModFix/>
          </a:blip>
          <a:srcRect/>
          <a:stretch/>
        </p:blipFill>
        <p:spPr>
          <a:xfrm rot="3022688">
            <a:off x="6711325" y="3299849"/>
            <a:ext cx="2280103" cy="2358726"/>
          </a:xfrm>
          <a:prstGeom prst="rect">
            <a:avLst/>
          </a:prstGeom>
          <a:noFill/>
          <a:ln>
            <a:noFill/>
          </a:ln>
        </p:spPr>
      </p:pic>
      <p:grpSp>
        <p:nvGrpSpPr>
          <p:cNvPr id="553" name="Google Shape;553;p70"/>
          <p:cNvGrpSpPr/>
          <p:nvPr/>
        </p:nvGrpSpPr>
        <p:grpSpPr>
          <a:xfrm rot="-409858">
            <a:off x="7990279" y="3989762"/>
            <a:ext cx="1809881" cy="2305336"/>
            <a:chOff x="7234609" y="2136116"/>
            <a:chExt cx="3284031" cy="2487358"/>
          </a:xfrm>
        </p:grpSpPr>
        <p:sp>
          <p:nvSpPr>
            <p:cNvPr id="554" name="Google Shape;554;p70"/>
            <p:cNvSpPr/>
            <p:nvPr/>
          </p:nvSpPr>
          <p:spPr>
            <a:xfrm rot="5400000">
              <a:off x="8418522" y="1221474"/>
              <a:ext cx="1168236" cy="3032000"/>
            </a:xfrm>
            <a:custGeom>
              <a:avLst/>
              <a:gdLst/>
              <a:ahLst/>
              <a:cxnLst/>
              <a:rect l="l" t="t" r="r" b="b"/>
              <a:pathLst>
                <a:path w="1029088" h="3489200" extrusionOk="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noFill/>
            <a:ln w="9525"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5" name="Google Shape;555;p70"/>
            <p:cNvSpPr/>
            <p:nvPr/>
          </p:nvSpPr>
          <p:spPr>
            <a:xfrm rot="6905843">
              <a:off x="8271121" y="1935480"/>
              <a:ext cx="1168236" cy="3032000"/>
            </a:xfrm>
            <a:custGeom>
              <a:avLst/>
              <a:gdLst/>
              <a:ahLst/>
              <a:cxnLst/>
              <a:rect l="l" t="t" r="r" b="b"/>
              <a:pathLst>
                <a:path w="1029088" h="3489200" extrusionOk="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noFill/>
            <a:ln w="9525"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6" name="Google Shape;556;p70"/>
            <p:cNvSpPr/>
            <p:nvPr/>
          </p:nvSpPr>
          <p:spPr>
            <a:xfrm rot="6015393">
              <a:off x="7992977" y="1715017"/>
              <a:ext cx="1187630" cy="2446456"/>
            </a:xfrm>
            <a:custGeom>
              <a:avLst/>
              <a:gdLst/>
              <a:ahLst/>
              <a:cxnLst/>
              <a:rect l="l" t="t" r="r" b="b"/>
              <a:pathLst>
                <a:path w="1029088" h="3489200" extrusionOk="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noFill/>
            <a:ln w="9525"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57" name="Google Shape;557;p70"/>
          <p:cNvGrpSpPr/>
          <p:nvPr/>
        </p:nvGrpSpPr>
        <p:grpSpPr>
          <a:xfrm>
            <a:off x="7859506" y="4145864"/>
            <a:ext cx="1809830" cy="2305283"/>
            <a:chOff x="7234609" y="2136116"/>
            <a:chExt cx="3284031" cy="2487358"/>
          </a:xfrm>
        </p:grpSpPr>
        <p:sp>
          <p:nvSpPr>
            <p:cNvPr id="558" name="Google Shape;558;p70"/>
            <p:cNvSpPr/>
            <p:nvPr/>
          </p:nvSpPr>
          <p:spPr>
            <a:xfrm rot="5400000">
              <a:off x="8418522" y="1221474"/>
              <a:ext cx="1168236" cy="3032000"/>
            </a:xfrm>
            <a:custGeom>
              <a:avLst/>
              <a:gdLst/>
              <a:ahLst/>
              <a:cxnLst/>
              <a:rect l="l" t="t" r="r" b="b"/>
              <a:pathLst>
                <a:path w="1029088" h="3489200" extrusionOk="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noFill/>
            <a:ln w="9525" cap="flat" cmpd="sng">
              <a:solidFill>
                <a:schemeClr val="accent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59" name="Google Shape;559;p70"/>
            <p:cNvSpPr/>
            <p:nvPr/>
          </p:nvSpPr>
          <p:spPr>
            <a:xfrm rot="6905843">
              <a:off x="8271121" y="1935480"/>
              <a:ext cx="1168236" cy="3032000"/>
            </a:xfrm>
            <a:custGeom>
              <a:avLst/>
              <a:gdLst/>
              <a:ahLst/>
              <a:cxnLst/>
              <a:rect l="l" t="t" r="r" b="b"/>
              <a:pathLst>
                <a:path w="1029088" h="3489200" extrusionOk="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noFill/>
            <a:ln w="9525"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560" name="Google Shape;560;p70"/>
            <p:cNvSpPr/>
            <p:nvPr/>
          </p:nvSpPr>
          <p:spPr>
            <a:xfrm rot="6015393">
              <a:off x="7992977" y="1715017"/>
              <a:ext cx="1187630" cy="2446456"/>
            </a:xfrm>
            <a:custGeom>
              <a:avLst/>
              <a:gdLst/>
              <a:ahLst/>
              <a:cxnLst/>
              <a:rect l="l" t="t" r="r" b="b"/>
              <a:pathLst>
                <a:path w="1029088" h="3489200" extrusionOk="0">
                  <a:moveTo>
                    <a:pt x="1029088" y="1510747"/>
                  </a:moveTo>
                  <a:cubicBezTo>
                    <a:pt x="982705" y="1103243"/>
                    <a:pt x="936323" y="695739"/>
                    <a:pt x="800488" y="914400"/>
                  </a:cubicBezTo>
                  <a:cubicBezTo>
                    <a:pt x="664653" y="1133061"/>
                    <a:pt x="339975" y="2423491"/>
                    <a:pt x="214079" y="2822713"/>
                  </a:cubicBezTo>
                  <a:cubicBezTo>
                    <a:pt x="88183" y="3221935"/>
                    <a:pt x="-82438" y="3780182"/>
                    <a:pt x="45114" y="3309730"/>
                  </a:cubicBezTo>
                  <a:cubicBezTo>
                    <a:pt x="172666" y="2839278"/>
                    <a:pt x="807114" y="574813"/>
                    <a:pt x="979392" y="0"/>
                  </a:cubicBezTo>
                </a:path>
              </a:pathLst>
            </a:custGeom>
            <a:noFill/>
            <a:ln w="9525" cap="flat" cmpd="sng">
              <a:solidFill>
                <a:schemeClr val="accent5"/>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grpSp>
      <p:sp>
        <p:nvSpPr>
          <p:cNvPr id="561" name="Google Shape;561;p70"/>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62" name="Google Shape;562;p70"/>
          <p:cNvSpPr txBox="1"/>
          <p:nvPr/>
        </p:nvSpPr>
        <p:spPr>
          <a:xfrm rot="3026472" flipH="1">
            <a:off x="6310480" y="4945204"/>
            <a:ext cx="659947" cy="1298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900">
                <a:solidFill>
                  <a:schemeClr val="lt1"/>
                </a:solidFill>
                <a:latin typeface="Calibri"/>
                <a:ea typeface="Calibri"/>
                <a:cs typeface="Calibri"/>
                <a:sym typeface="Calibri"/>
              </a:rPr>
              <a:t>2/7/2020</a:t>
            </a:r>
            <a:endParaRPr sz="900">
              <a:solidFill>
                <a:schemeClr val="lt1"/>
              </a:solidFill>
              <a:latin typeface="Calibri"/>
              <a:ea typeface="Calibri"/>
              <a:cs typeface="Calibri"/>
              <a:sym typeface="Calibri"/>
            </a:endParaRPr>
          </a:p>
        </p:txBody>
      </p:sp>
      <p:sp>
        <p:nvSpPr>
          <p:cNvPr id="563" name="Google Shape;563;p70"/>
          <p:cNvSpPr txBox="1"/>
          <p:nvPr/>
        </p:nvSpPr>
        <p:spPr>
          <a:xfrm rot="3080039">
            <a:off x="6310700" y="4973164"/>
            <a:ext cx="865265" cy="3077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chemeClr val="dk1"/>
                </a:solidFill>
                <a:latin typeface="Calibri"/>
                <a:ea typeface="Calibri"/>
                <a:cs typeface="Calibri"/>
                <a:sym typeface="Calibri"/>
              </a:rPr>
              <a:t>bleach</a:t>
            </a:r>
            <a:endParaRPr sz="1400">
              <a:solidFill>
                <a:schemeClr val="dk1"/>
              </a:solidFill>
              <a:latin typeface="Calibri"/>
              <a:ea typeface="Calibri"/>
              <a:cs typeface="Calibri"/>
              <a:sym typeface="Calibri"/>
            </a:endParaRP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9"/>
        <p:cNvGrpSpPr/>
        <p:nvPr/>
      </p:nvGrpSpPr>
      <p:grpSpPr>
        <a:xfrm>
          <a:off x="0" y="0"/>
          <a:ext cx="0" cy="0"/>
          <a:chOff x="0" y="0"/>
          <a:chExt cx="0" cy="0"/>
        </a:xfrm>
      </p:grpSpPr>
      <p:sp>
        <p:nvSpPr>
          <p:cNvPr id="570" name="Google Shape;570;p71"/>
          <p:cNvSpPr txBox="1">
            <a:spLocks noGrp="1"/>
          </p:cNvSpPr>
          <p:nvPr>
            <p:ph type="title" idx="4294967295"/>
          </p:nvPr>
        </p:nvSpPr>
        <p:spPr>
          <a:xfrm>
            <a:off x="842082" y="679814"/>
            <a:ext cx="7690661" cy="108411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959"/>
              <a:t/>
            </a:r>
            <a:br>
              <a:rPr lang="en-US" sz="3959"/>
            </a:br>
            <a:r>
              <a:rPr lang="en-US" sz="3959"/>
              <a:t>繼續…</a:t>
            </a:r>
            <a:endParaRPr/>
          </a:p>
        </p:txBody>
      </p:sp>
      <p:sp>
        <p:nvSpPr>
          <p:cNvPr id="571" name="Google Shape;571;p71"/>
          <p:cNvSpPr txBox="1">
            <a:spLocks noGrp="1"/>
          </p:cNvSpPr>
          <p:nvPr>
            <p:ph type="body" idx="4294967295"/>
          </p:nvPr>
        </p:nvSpPr>
        <p:spPr>
          <a:xfrm>
            <a:off x="777476" y="2031764"/>
            <a:ext cx="7819800" cy="4495500"/>
          </a:xfrm>
          <a:prstGeom prst="rect">
            <a:avLst/>
          </a:prstGeom>
          <a:noFill/>
          <a:ln>
            <a:noFill/>
          </a:ln>
        </p:spPr>
        <p:txBody>
          <a:bodyPr spcFirstLastPara="1" wrap="square" lIns="91425" tIns="45700" rIns="91425" bIns="45700" anchor="t" anchorCtr="0">
            <a:noAutofit/>
          </a:bodyPr>
          <a:lstStyle/>
          <a:p>
            <a:pPr marL="228600" lvl="0" indent="-266700" algn="l" rtl="0">
              <a:lnSpc>
                <a:spcPct val="100000"/>
              </a:lnSpc>
              <a:spcBef>
                <a:spcPts val="0"/>
              </a:spcBef>
              <a:spcAft>
                <a:spcPts val="0"/>
              </a:spcAft>
              <a:buClr>
                <a:schemeClr val="accent2"/>
              </a:buClr>
              <a:buSzPts val="3200"/>
              <a:buChar char="✔"/>
            </a:pPr>
            <a:r>
              <a:rPr lang="en-US" sz="3200">
                <a:latin typeface="Arial"/>
                <a:ea typeface="Arial"/>
                <a:cs typeface="Arial"/>
                <a:sym typeface="Arial"/>
              </a:rPr>
              <a:t>穿戴個人防護裝備，例如（手套，眼鏡）</a:t>
            </a:r>
            <a:endParaRPr sz="3200">
              <a:latin typeface="Arial"/>
              <a:ea typeface="Arial"/>
              <a:cs typeface="Arial"/>
              <a:sym typeface="Arial"/>
            </a:endParaRPr>
          </a:p>
          <a:p>
            <a:pPr marL="228600" lvl="0" indent="-266700" algn="l" rtl="0">
              <a:lnSpc>
                <a:spcPct val="150000"/>
              </a:lnSpc>
              <a:spcBef>
                <a:spcPts val="1000"/>
              </a:spcBef>
              <a:spcAft>
                <a:spcPts val="0"/>
              </a:spcAft>
              <a:buClr>
                <a:schemeClr val="accent2"/>
              </a:buClr>
              <a:buSzPts val="3200"/>
              <a:buChar char="✔"/>
            </a:pPr>
            <a:r>
              <a:rPr lang="en-US" sz="3200">
                <a:latin typeface="Arial"/>
                <a:ea typeface="Arial"/>
                <a:cs typeface="Arial"/>
                <a:sym typeface="Arial"/>
              </a:rPr>
              <a:t>兒童不在區域時進行消毒</a:t>
            </a:r>
            <a:endParaRPr sz="3400">
              <a:latin typeface="Arial"/>
              <a:ea typeface="Arial"/>
              <a:cs typeface="Arial"/>
              <a:sym typeface="Arial"/>
            </a:endParaRPr>
          </a:p>
          <a:p>
            <a:pPr marL="228600" lvl="0" indent="-266700" algn="l" rtl="0">
              <a:lnSpc>
                <a:spcPct val="150000"/>
              </a:lnSpc>
              <a:spcBef>
                <a:spcPts val="1000"/>
              </a:spcBef>
              <a:spcAft>
                <a:spcPts val="0"/>
              </a:spcAft>
              <a:buClr>
                <a:schemeClr val="accent2"/>
              </a:buClr>
              <a:buSzPts val="3200"/>
              <a:buChar char="✔"/>
            </a:pPr>
            <a:r>
              <a:rPr lang="en-US" sz="3200">
                <a:latin typeface="Arial"/>
                <a:ea typeface="Arial"/>
                <a:cs typeface="Arial"/>
                <a:sym typeface="Arial"/>
              </a:rPr>
              <a:t>孩子們返回該區域時，表面應乾燥</a:t>
            </a:r>
            <a:endParaRPr sz="3400">
              <a:latin typeface="Arial"/>
              <a:ea typeface="Arial"/>
              <a:cs typeface="Arial"/>
              <a:sym typeface="Arial"/>
            </a:endParaRPr>
          </a:p>
          <a:p>
            <a:pPr marL="228600" lvl="0" indent="-266700" algn="l" rtl="0">
              <a:lnSpc>
                <a:spcPct val="100000"/>
              </a:lnSpc>
              <a:spcBef>
                <a:spcPts val="1000"/>
              </a:spcBef>
              <a:spcAft>
                <a:spcPts val="0"/>
              </a:spcAft>
              <a:buClr>
                <a:schemeClr val="accent2"/>
              </a:buClr>
              <a:buSzPts val="3200"/>
              <a:buChar char="✔"/>
            </a:pPr>
            <a:r>
              <a:rPr lang="en-US" sz="3200">
                <a:latin typeface="Arial"/>
                <a:ea typeface="Arial"/>
                <a:cs typeface="Arial"/>
                <a:sym typeface="Arial"/>
              </a:rPr>
              <a:t>請勿混合產品或將瓶子重複用</a:t>
            </a:r>
            <a:r>
              <a:rPr lang="en-US" sz="3200">
                <a:solidFill>
                  <a:srgbClr val="222222"/>
                </a:solidFill>
                <a:highlight>
                  <a:srgbClr val="F8F9FA"/>
                </a:highlight>
                <a:latin typeface="Arial"/>
                <a:ea typeface="Arial"/>
                <a:cs typeface="Arial"/>
                <a:sym typeface="Arial"/>
              </a:rPr>
              <a:t>於</a:t>
            </a:r>
            <a:r>
              <a:rPr lang="en-US" sz="3200">
                <a:latin typeface="Arial"/>
                <a:ea typeface="Arial"/>
                <a:cs typeface="Arial"/>
                <a:sym typeface="Arial"/>
              </a:rPr>
              <a:t>其它產品</a:t>
            </a:r>
            <a:endParaRPr sz="3200">
              <a:latin typeface="Arial"/>
              <a:ea typeface="Arial"/>
              <a:cs typeface="Arial"/>
              <a:sym typeface="Arial"/>
            </a:endParaRPr>
          </a:p>
        </p:txBody>
      </p:sp>
      <p:sp>
        <p:nvSpPr>
          <p:cNvPr id="572" name="Google Shape;572;p71"/>
          <p:cNvSpPr/>
          <p:nvPr/>
        </p:nvSpPr>
        <p:spPr>
          <a:xfrm>
            <a:off x="2360130" y="5128007"/>
            <a:ext cx="5484307" cy="954107"/>
          </a:xfrm>
          <a:prstGeom prst="rect">
            <a:avLst/>
          </a:prstGeom>
          <a:solidFill>
            <a:schemeClr val="accent4"/>
          </a:solidFill>
          <a:ln w="19050" cap="flat" cmpd="sng">
            <a:solidFill>
              <a:schemeClr val="lt1"/>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a:solidFill>
                  <a:schemeClr val="lt1"/>
                </a:solidFill>
                <a:latin typeface="Cambria"/>
                <a:ea typeface="Cambria"/>
                <a:cs typeface="Cambria"/>
                <a:sym typeface="Cambria"/>
              </a:rPr>
              <a:t>切勿將氨水或醋與漂白劑混合！</a:t>
            </a:r>
            <a:endParaRPr sz="2800">
              <a:solidFill>
                <a:schemeClr val="lt1"/>
              </a:solidFill>
              <a:latin typeface="Calibri"/>
              <a:ea typeface="Calibri"/>
              <a:cs typeface="Calibri"/>
              <a:sym typeface="Calibri"/>
            </a:endParaRPr>
          </a:p>
        </p:txBody>
      </p:sp>
      <p:sp>
        <p:nvSpPr>
          <p:cNvPr id="573" name="Google Shape;573;p71"/>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2"/>
                                        </p:tgtEl>
                                        <p:attrNameLst>
                                          <p:attrName>style.visibility</p:attrName>
                                        </p:attrNameLst>
                                      </p:cBhvr>
                                      <p:to>
                                        <p:strVal val="visible"/>
                                      </p:to>
                                    </p:set>
                                    <p:anim calcmode="lin" valueType="num">
                                      <p:cBhvr additive="base">
                                        <p:cTn id="7" dur="500"/>
                                        <p:tgtEl>
                                          <p:spTgt spid="5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8"/>
        <p:cNvGrpSpPr/>
        <p:nvPr/>
      </p:nvGrpSpPr>
      <p:grpSpPr>
        <a:xfrm>
          <a:off x="0" y="0"/>
          <a:ext cx="0" cy="0"/>
          <a:chOff x="0" y="0"/>
          <a:chExt cx="0" cy="0"/>
        </a:xfrm>
      </p:grpSpPr>
      <p:sp>
        <p:nvSpPr>
          <p:cNvPr id="579" name="Google Shape;579;p72"/>
          <p:cNvSpPr txBox="1">
            <a:spLocks noGrp="1"/>
          </p:cNvSpPr>
          <p:nvPr>
            <p:ph type="title"/>
          </p:nvPr>
        </p:nvSpPr>
        <p:spPr>
          <a:xfrm>
            <a:off x="628650" y="460439"/>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a:solidFill>
                  <a:srgbClr val="222222"/>
                </a:solidFill>
                <a:highlight>
                  <a:srgbClr val="F8F9FA"/>
                </a:highlight>
                <a:latin typeface="Arial"/>
                <a:ea typeface="Arial"/>
                <a:cs typeface="Arial"/>
                <a:sym typeface="Arial"/>
              </a:rPr>
              <a:t>     為什麼使用</a:t>
            </a:r>
            <a:r>
              <a:rPr lang="en-US">
                <a:latin typeface="Arial"/>
                <a:ea typeface="Arial"/>
                <a:cs typeface="Arial"/>
                <a:sym typeface="Arial"/>
              </a:rPr>
              <a:t>漂白劑呢</a:t>
            </a:r>
            <a:r>
              <a:rPr lang="en-US"/>
              <a:t>？</a:t>
            </a:r>
            <a:endParaRPr/>
          </a:p>
        </p:txBody>
      </p:sp>
      <p:sp>
        <p:nvSpPr>
          <p:cNvPr id="580" name="Google Shape;580;p72"/>
          <p:cNvSpPr txBox="1">
            <a:spLocks noGrp="1"/>
          </p:cNvSpPr>
          <p:nvPr>
            <p:ph type="body" idx="1"/>
          </p:nvPr>
        </p:nvSpPr>
        <p:spPr>
          <a:xfrm>
            <a:off x="628641" y="1309855"/>
            <a:ext cx="8084400" cy="46713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0"/>
              </a:spcBef>
              <a:spcAft>
                <a:spcPts val="0"/>
              </a:spcAft>
              <a:buClr>
                <a:schemeClr val="dk1"/>
              </a:buClr>
              <a:buSzPts val="2220"/>
              <a:buNone/>
            </a:pPr>
            <a:r>
              <a:rPr lang="en-US" sz="2520">
                <a:latin typeface="Arial"/>
                <a:ea typeface="Arial"/>
                <a:cs typeface="Arial"/>
                <a:sym typeface="Arial"/>
              </a:rPr>
              <a:t>常用的原因是: </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低成本</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有效（如果使用正確）</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一應俱全</a:t>
            </a:r>
            <a:endParaRPr sz="2520">
              <a:latin typeface="Arial"/>
              <a:ea typeface="Arial"/>
              <a:cs typeface="Arial"/>
              <a:sym typeface="Arial"/>
            </a:endParaRPr>
          </a:p>
          <a:p>
            <a:pPr marL="0" lvl="0" indent="0" algn="l" rtl="0">
              <a:lnSpc>
                <a:spcPct val="70000"/>
              </a:lnSpc>
              <a:spcBef>
                <a:spcPts val="1000"/>
              </a:spcBef>
              <a:spcAft>
                <a:spcPts val="0"/>
              </a:spcAft>
              <a:buClr>
                <a:schemeClr val="dk1"/>
              </a:buClr>
              <a:buSzPts val="2220"/>
              <a:buNone/>
            </a:pPr>
            <a:r>
              <a:rPr lang="en-US" sz="2520">
                <a:latin typeface="Arial"/>
                <a:ea typeface="Arial"/>
                <a:cs typeface="Arial"/>
                <a:sym typeface="Arial"/>
              </a:rPr>
              <a:t>請謹慎使用，因爲它可能： </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刺激皮膚和眼睛</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引發哮喘</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影響呼吸（即使您沒有哮喘）</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損壞衣服 </a:t>
            </a:r>
            <a:endParaRPr sz="3100">
              <a:latin typeface="Arial"/>
              <a:ea typeface="Arial"/>
              <a:cs typeface="Arial"/>
              <a:sym typeface="Arial"/>
            </a:endParaRPr>
          </a:p>
          <a:p>
            <a:pPr marL="228600" lvl="0" indent="-247650" algn="l" rtl="0">
              <a:lnSpc>
                <a:spcPct val="70000"/>
              </a:lnSpc>
              <a:spcBef>
                <a:spcPts val="1000"/>
              </a:spcBef>
              <a:spcAft>
                <a:spcPts val="0"/>
              </a:spcAft>
              <a:buClr>
                <a:schemeClr val="dk1"/>
              </a:buClr>
              <a:buSzPts val="2520"/>
              <a:buChar char="•"/>
            </a:pPr>
            <a:r>
              <a:rPr lang="en-US" sz="2520">
                <a:latin typeface="Arial"/>
                <a:ea typeface="Arial"/>
                <a:cs typeface="Arial"/>
                <a:sym typeface="Arial"/>
              </a:rPr>
              <a:t>具有腐蝕性</a:t>
            </a:r>
            <a:endParaRPr sz="3100">
              <a:latin typeface="Arial"/>
              <a:ea typeface="Arial"/>
              <a:cs typeface="Arial"/>
              <a:sym typeface="Arial"/>
            </a:endParaRPr>
          </a:p>
          <a:p>
            <a:pPr marL="0" lvl="0" indent="0" algn="l" rtl="0">
              <a:lnSpc>
                <a:spcPct val="70000"/>
              </a:lnSpc>
              <a:spcBef>
                <a:spcPts val="1000"/>
              </a:spcBef>
              <a:spcAft>
                <a:spcPts val="0"/>
              </a:spcAft>
              <a:buClr>
                <a:schemeClr val="dk1"/>
              </a:buClr>
              <a:buSzPts val="2220"/>
              <a:buNone/>
            </a:pPr>
            <a:r>
              <a:rPr lang="en-US" sz="2220"/>
              <a:t>筆記:</a:t>
            </a:r>
            <a:endParaRPr/>
          </a:p>
          <a:p>
            <a:pPr marL="457200" lvl="1" indent="0" algn="l" rtl="0">
              <a:lnSpc>
                <a:spcPct val="70000"/>
              </a:lnSpc>
              <a:spcBef>
                <a:spcPts val="500"/>
              </a:spcBef>
              <a:spcAft>
                <a:spcPts val="0"/>
              </a:spcAft>
              <a:buClr>
                <a:schemeClr val="dk1"/>
              </a:buClr>
              <a:buSzPts val="1850"/>
              <a:buNone/>
            </a:pPr>
            <a:r>
              <a:rPr lang="en-US" sz="1850"/>
              <a:t>*漂白水的保質短，需要每天與水混合. **洗衣粉不是EPA注冊的消毒劑！</a:t>
            </a:r>
            <a:endParaRPr sz="1850"/>
          </a:p>
          <a:p>
            <a:pPr marL="457200" lvl="1" indent="0" algn="l" rtl="0">
              <a:lnSpc>
                <a:spcPct val="70000"/>
              </a:lnSpc>
              <a:spcBef>
                <a:spcPts val="500"/>
              </a:spcBef>
              <a:spcAft>
                <a:spcPts val="0"/>
              </a:spcAft>
              <a:buClr>
                <a:schemeClr val="dk1"/>
              </a:buClr>
              <a:buSzPts val="1850"/>
              <a:buNone/>
            </a:pPr>
            <a:r>
              <a:rPr lang="en-US" sz="1850"/>
              <a:t>檢查標籤.</a:t>
            </a:r>
            <a:endParaRPr sz="1850"/>
          </a:p>
          <a:p>
            <a:pPr marL="228600" lvl="0" indent="-87629" algn="l" rtl="0">
              <a:lnSpc>
                <a:spcPct val="70000"/>
              </a:lnSpc>
              <a:spcBef>
                <a:spcPts val="1000"/>
              </a:spcBef>
              <a:spcAft>
                <a:spcPts val="0"/>
              </a:spcAft>
              <a:buClr>
                <a:schemeClr val="dk1"/>
              </a:buClr>
              <a:buSzPts val="2220"/>
              <a:buNone/>
            </a:pPr>
            <a:endParaRPr sz="2220"/>
          </a:p>
          <a:p>
            <a:pPr marL="228600" lvl="0" indent="-64135" algn="l" rtl="0">
              <a:lnSpc>
                <a:spcPct val="70000"/>
              </a:lnSpc>
              <a:spcBef>
                <a:spcPts val="1000"/>
              </a:spcBef>
              <a:spcAft>
                <a:spcPts val="0"/>
              </a:spcAft>
              <a:buClr>
                <a:schemeClr val="dk1"/>
              </a:buClr>
              <a:buSzPts val="2590"/>
              <a:buNone/>
            </a:pPr>
            <a:endParaRPr sz="2590"/>
          </a:p>
          <a:p>
            <a:pPr marL="228600" lvl="0" indent="-64135" algn="l" rtl="0">
              <a:lnSpc>
                <a:spcPct val="70000"/>
              </a:lnSpc>
              <a:spcBef>
                <a:spcPts val="1000"/>
              </a:spcBef>
              <a:spcAft>
                <a:spcPts val="0"/>
              </a:spcAft>
              <a:buClr>
                <a:schemeClr val="dk1"/>
              </a:buClr>
              <a:buSzPts val="2590"/>
              <a:buNone/>
            </a:pPr>
            <a:endParaRPr sz="2590"/>
          </a:p>
        </p:txBody>
      </p:sp>
      <p:sp>
        <p:nvSpPr>
          <p:cNvPr id="581" name="Google Shape;581;p72"/>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3"/>
          <p:cNvSpPr txBox="1">
            <a:spLocks noGrp="1"/>
          </p:cNvSpPr>
          <p:nvPr>
            <p:ph type="title"/>
          </p:nvPr>
        </p:nvSpPr>
        <p:spPr>
          <a:xfrm>
            <a:off x="628650" y="555281"/>
            <a:ext cx="7886700" cy="1325563"/>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a:t>如果使用漂白劑: </a:t>
            </a:r>
            <a:endParaRPr b="1"/>
          </a:p>
        </p:txBody>
      </p:sp>
      <p:sp>
        <p:nvSpPr>
          <p:cNvPr id="588" name="Google Shape;588;p73"/>
          <p:cNvSpPr txBox="1">
            <a:spLocks noGrp="1"/>
          </p:cNvSpPr>
          <p:nvPr>
            <p:ph type="body" idx="1"/>
          </p:nvPr>
        </p:nvSpPr>
        <p:spPr>
          <a:xfrm>
            <a:off x="731000" y="1690700"/>
            <a:ext cx="8134200" cy="4351200"/>
          </a:xfrm>
          <a:prstGeom prst="rect">
            <a:avLst/>
          </a:prstGeom>
          <a:noFill/>
          <a:ln>
            <a:noFill/>
          </a:ln>
        </p:spPr>
        <p:txBody>
          <a:bodyPr spcFirstLastPara="1" wrap="square" lIns="91425" tIns="45700" rIns="91425" bIns="45700" anchor="t" anchorCtr="0">
            <a:noAutofit/>
          </a:bodyPr>
          <a:lstStyle/>
          <a:p>
            <a:pPr marL="228600" lvl="0" indent="-64135" algn="l" rtl="0">
              <a:lnSpc>
                <a:spcPct val="90000"/>
              </a:lnSpc>
              <a:spcBef>
                <a:spcPts val="0"/>
              </a:spcBef>
              <a:spcAft>
                <a:spcPts val="0"/>
              </a:spcAft>
              <a:buClr>
                <a:schemeClr val="dk1"/>
              </a:buClr>
              <a:buSzPts val="2590"/>
              <a:buNone/>
            </a:pPr>
            <a:endParaRPr sz="2590"/>
          </a:p>
          <a:p>
            <a:pPr marL="228600" lvl="0" indent="-228600" algn="l" rtl="0">
              <a:lnSpc>
                <a:spcPct val="90000"/>
              </a:lnSpc>
              <a:spcBef>
                <a:spcPts val="1000"/>
              </a:spcBef>
              <a:spcAft>
                <a:spcPts val="0"/>
              </a:spcAft>
              <a:buClr>
                <a:schemeClr val="dk1"/>
              </a:buClr>
              <a:buSzPts val="2590"/>
              <a:buChar char="•"/>
            </a:pPr>
            <a:r>
              <a:rPr lang="en-US" sz="2590">
                <a:latin typeface="Arial"/>
                <a:ea typeface="Arial"/>
                <a:cs typeface="Arial"/>
                <a:sym typeface="Arial"/>
              </a:rPr>
              <a:t>檢查以確保它是殺菌漂白劑，而不是洗衣漂白劑。</a:t>
            </a:r>
            <a:endParaRPr sz="2590">
              <a:latin typeface="Arial"/>
              <a:ea typeface="Arial"/>
              <a:cs typeface="Arial"/>
              <a:sym typeface="Arial"/>
            </a:endParaRPr>
          </a:p>
          <a:p>
            <a:pPr marL="228600" lvl="0" indent="-228600" algn="l" rtl="0">
              <a:lnSpc>
                <a:spcPct val="90000"/>
              </a:lnSpc>
              <a:spcBef>
                <a:spcPts val="1000"/>
              </a:spcBef>
              <a:spcAft>
                <a:spcPts val="0"/>
              </a:spcAft>
              <a:buClr>
                <a:schemeClr val="dk1"/>
              </a:buClr>
              <a:buSzPts val="2590"/>
              <a:buChar char="•"/>
            </a:pPr>
            <a:r>
              <a:rPr lang="en-US" sz="2590">
                <a:latin typeface="Arial"/>
                <a:ea typeface="Arial"/>
                <a:cs typeface="Arial"/>
                <a:sym typeface="Arial"/>
              </a:rPr>
              <a:t>每天混合，並按照標籤上的說明進行殺菌消毒。標籤瓶子和日期。</a:t>
            </a:r>
            <a:endParaRPr sz="2590">
              <a:latin typeface="Arial"/>
              <a:ea typeface="Arial"/>
              <a:cs typeface="Arial"/>
              <a:sym typeface="Arial"/>
            </a:endParaRPr>
          </a:p>
          <a:p>
            <a:pPr marL="228600" lvl="0" indent="-228600" algn="l" rtl="0">
              <a:lnSpc>
                <a:spcPct val="90000"/>
              </a:lnSpc>
              <a:spcBef>
                <a:spcPts val="1000"/>
              </a:spcBef>
              <a:spcAft>
                <a:spcPts val="0"/>
              </a:spcAft>
              <a:buClr>
                <a:schemeClr val="dk1"/>
              </a:buClr>
              <a:buSzPts val="2590"/>
              <a:buChar char="•"/>
            </a:pPr>
            <a:r>
              <a:rPr lang="en-US" sz="2590">
                <a:latin typeface="Arial"/>
                <a:ea typeface="Arial"/>
                <a:cs typeface="Arial"/>
                <a:sym typeface="Arial"/>
              </a:rPr>
              <a:t>混合時使用漏斗以減少吸入的漂白劑分量。</a:t>
            </a:r>
            <a:endParaRPr sz="2590">
              <a:latin typeface="Arial"/>
              <a:ea typeface="Arial"/>
              <a:cs typeface="Arial"/>
              <a:sym typeface="Arial"/>
            </a:endParaRPr>
          </a:p>
          <a:p>
            <a:pPr marL="228600" lvl="0" indent="-228600" algn="l" rtl="0">
              <a:lnSpc>
                <a:spcPct val="90000"/>
              </a:lnSpc>
              <a:spcBef>
                <a:spcPts val="1000"/>
              </a:spcBef>
              <a:spcAft>
                <a:spcPts val="0"/>
              </a:spcAft>
              <a:buClr>
                <a:schemeClr val="dk1"/>
              </a:buClr>
              <a:buSzPts val="2590"/>
              <a:buChar char="•"/>
            </a:pPr>
            <a:r>
              <a:rPr lang="en-US" sz="2590">
                <a:latin typeface="Arial"/>
                <a:ea typeface="Arial"/>
                <a:cs typeface="Arial"/>
                <a:sym typeface="Arial"/>
              </a:rPr>
              <a:t>將漂白劑混入冷水中以減少煙霧(而不是在漂白劑中加水）。</a:t>
            </a:r>
            <a:endParaRPr sz="2590">
              <a:latin typeface="Arial"/>
              <a:ea typeface="Arial"/>
              <a:cs typeface="Arial"/>
              <a:sym typeface="Arial"/>
            </a:endParaRPr>
          </a:p>
          <a:p>
            <a:pPr marL="228600" lvl="0" indent="-228600" algn="l" rtl="0">
              <a:lnSpc>
                <a:spcPct val="90000"/>
              </a:lnSpc>
              <a:spcBef>
                <a:spcPts val="1000"/>
              </a:spcBef>
              <a:spcAft>
                <a:spcPts val="0"/>
              </a:spcAft>
              <a:buClr>
                <a:schemeClr val="dk1"/>
              </a:buClr>
              <a:buSzPts val="2590"/>
              <a:buChar char="•"/>
            </a:pPr>
            <a:r>
              <a:rPr lang="en-US" sz="2590">
                <a:latin typeface="Arial"/>
                <a:ea typeface="Arial"/>
                <a:cs typeface="Arial"/>
                <a:sym typeface="Arial"/>
              </a:rPr>
              <a:t>始終使用測量.</a:t>
            </a:r>
            <a:endParaRPr sz="2590">
              <a:latin typeface="Arial"/>
              <a:ea typeface="Arial"/>
              <a:cs typeface="Arial"/>
              <a:sym typeface="Arial"/>
            </a:endParaRPr>
          </a:p>
          <a:p>
            <a:pPr marL="228600" lvl="0" indent="-64135" algn="l" rtl="0">
              <a:lnSpc>
                <a:spcPct val="90000"/>
              </a:lnSpc>
              <a:spcBef>
                <a:spcPts val="1000"/>
              </a:spcBef>
              <a:spcAft>
                <a:spcPts val="0"/>
              </a:spcAft>
              <a:buClr>
                <a:schemeClr val="dk1"/>
              </a:buClr>
              <a:buSzPts val="2590"/>
              <a:buNone/>
            </a:pPr>
            <a:endParaRPr sz="2590"/>
          </a:p>
          <a:p>
            <a:pPr marL="228600" lvl="0" indent="-87629" algn="l" rtl="0">
              <a:lnSpc>
                <a:spcPct val="90000"/>
              </a:lnSpc>
              <a:spcBef>
                <a:spcPts val="1000"/>
              </a:spcBef>
              <a:spcAft>
                <a:spcPts val="0"/>
              </a:spcAft>
              <a:buClr>
                <a:schemeClr val="dk1"/>
              </a:buClr>
              <a:buSzPts val="2220"/>
              <a:buNone/>
            </a:pPr>
            <a:endParaRPr sz="2220"/>
          </a:p>
          <a:p>
            <a:pPr marL="228600" lvl="0" indent="-64135" algn="l" rtl="0">
              <a:lnSpc>
                <a:spcPct val="90000"/>
              </a:lnSpc>
              <a:spcBef>
                <a:spcPts val="1000"/>
              </a:spcBef>
              <a:spcAft>
                <a:spcPts val="0"/>
              </a:spcAft>
              <a:buClr>
                <a:schemeClr val="dk1"/>
              </a:buClr>
              <a:buSzPts val="2590"/>
              <a:buNone/>
            </a:pPr>
            <a:endParaRPr sz="2590"/>
          </a:p>
          <a:p>
            <a:pPr marL="228600" lvl="0" indent="-64135" algn="l" rtl="0">
              <a:lnSpc>
                <a:spcPct val="90000"/>
              </a:lnSpc>
              <a:spcBef>
                <a:spcPts val="1000"/>
              </a:spcBef>
              <a:spcAft>
                <a:spcPts val="0"/>
              </a:spcAft>
              <a:buClr>
                <a:schemeClr val="dk1"/>
              </a:buClr>
              <a:buSzPts val="2590"/>
              <a:buNone/>
            </a:pPr>
            <a:endParaRPr sz="2590"/>
          </a:p>
        </p:txBody>
      </p:sp>
      <p:sp>
        <p:nvSpPr>
          <p:cNvPr id="589" name="Google Shape;589;p73"/>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94"/>
        <p:cNvGrpSpPr/>
        <p:nvPr/>
      </p:nvGrpSpPr>
      <p:grpSpPr>
        <a:xfrm>
          <a:off x="0" y="0"/>
          <a:ext cx="0" cy="0"/>
          <a:chOff x="0" y="0"/>
          <a:chExt cx="0" cy="0"/>
        </a:xfrm>
      </p:grpSpPr>
      <p:sp>
        <p:nvSpPr>
          <p:cNvPr id="595" name="Google Shape;595;p74"/>
          <p:cNvSpPr txBox="1">
            <a:spLocks noGrp="1"/>
          </p:cNvSpPr>
          <p:nvPr>
            <p:ph type="title"/>
          </p:nvPr>
        </p:nvSpPr>
        <p:spPr>
          <a:xfrm>
            <a:off x="628650" y="460439"/>
            <a:ext cx="7886700" cy="13255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3600"/>
              <a:buFont typeface="Calibri"/>
              <a:buNone/>
            </a:pPr>
            <a:r>
              <a:rPr lang="en-US" b="1"/>
              <a:t>減少混亂和公用玩具</a:t>
            </a:r>
            <a:endParaRPr b="1"/>
          </a:p>
        </p:txBody>
      </p:sp>
      <p:sp>
        <p:nvSpPr>
          <p:cNvPr id="596" name="Google Shape;596;p74"/>
          <p:cNvSpPr txBox="1">
            <a:spLocks noGrp="1"/>
          </p:cNvSpPr>
          <p:nvPr>
            <p:ph type="body" idx="1"/>
          </p:nvPr>
        </p:nvSpPr>
        <p:spPr>
          <a:xfrm>
            <a:off x="635000" y="1786002"/>
            <a:ext cx="7886700" cy="4351338"/>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600"/>
              <a:buChar char="•"/>
            </a:pPr>
            <a:r>
              <a:rPr lang="en-US" sz="3600"/>
              <a:t>保持表面清潔，以便輕鬆清潔和殺菌</a:t>
            </a:r>
            <a:endParaRPr sz="3600"/>
          </a:p>
          <a:p>
            <a:pPr marL="228600" lvl="0" indent="-228600" algn="l" rtl="0">
              <a:lnSpc>
                <a:spcPct val="90000"/>
              </a:lnSpc>
              <a:spcBef>
                <a:spcPts val="1000"/>
              </a:spcBef>
              <a:spcAft>
                <a:spcPts val="0"/>
              </a:spcAft>
              <a:buClr>
                <a:schemeClr val="dk1"/>
              </a:buClr>
              <a:buSzPts val="3600"/>
              <a:buChar char="•"/>
            </a:pPr>
            <a:r>
              <a:rPr lang="en-US" sz="3600"/>
              <a:t>存放不使用的物品</a:t>
            </a:r>
            <a:endParaRPr/>
          </a:p>
          <a:p>
            <a:pPr marL="228600" lvl="0" indent="-228600" algn="l" rtl="0">
              <a:lnSpc>
                <a:spcPct val="90000"/>
              </a:lnSpc>
              <a:spcBef>
                <a:spcPts val="1000"/>
              </a:spcBef>
              <a:spcAft>
                <a:spcPts val="0"/>
              </a:spcAft>
              <a:buClr>
                <a:schemeClr val="dk1"/>
              </a:buClr>
              <a:buSzPts val="3600"/>
              <a:buChar char="•"/>
            </a:pPr>
            <a:r>
              <a:rPr lang="en-US" sz="3600"/>
              <a:t>不鼓勵來自家庭的物品</a:t>
            </a:r>
            <a:endParaRPr/>
          </a:p>
          <a:p>
            <a:pPr marL="228600" lvl="0" indent="-228600" algn="l" rtl="0">
              <a:lnSpc>
                <a:spcPct val="90000"/>
              </a:lnSpc>
              <a:spcBef>
                <a:spcPts val="1000"/>
              </a:spcBef>
              <a:spcAft>
                <a:spcPts val="0"/>
              </a:spcAft>
              <a:buClr>
                <a:schemeClr val="dk1"/>
              </a:buClr>
              <a:buSzPts val="3600"/>
              <a:buChar char="•"/>
            </a:pPr>
            <a:r>
              <a:rPr lang="en-US" sz="3600"/>
              <a:t>將共享玩具限制在易於清潔和殺菌的物品上</a:t>
            </a:r>
            <a:endParaRPr/>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
        <p:nvSpPr>
          <p:cNvPr id="597" name="Google Shape;597;p74"/>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3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500">
                <a:solidFill>
                  <a:srgbClr val="222222"/>
                </a:solidFill>
                <a:highlight>
                  <a:srgbClr val="F8F9FA"/>
                </a:highlight>
                <a:latin typeface="Arial"/>
                <a:ea typeface="Arial"/>
                <a:cs typeface="Arial"/>
                <a:sym typeface="Arial"/>
              </a:rPr>
              <a:t>             與家庭的溝通</a:t>
            </a:r>
            <a:endParaRPr sz="4500">
              <a:solidFill>
                <a:srgbClr val="222222"/>
              </a:solidFill>
              <a:highlight>
                <a:srgbClr val="F8F9FA"/>
              </a:highlight>
              <a:latin typeface="Arial"/>
              <a:ea typeface="Arial"/>
              <a:cs typeface="Arial"/>
              <a:sym typeface="Arial"/>
            </a:endParaRPr>
          </a:p>
          <a:p>
            <a:pPr marL="0" lvl="0" indent="0" algn="ctr" rtl="0">
              <a:lnSpc>
                <a:spcPct val="90000"/>
              </a:lnSpc>
              <a:spcBef>
                <a:spcPts val="0"/>
              </a:spcBef>
              <a:spcAft>
                <a:spcPts val="0"/>
              </a:spcAft>
              <a:buClr>
                <a:schemeClr val="dk1"/>
              </a:buClr>
              <a:buSzPts val="4400"/>
              <a:buFont typeface="Calibri"/>
              <a:buNone/>
            </a:pPr>
            <a:endParaRPr sz="4500">
              <a:latin typeface="Arial"/>
              <a:ea typeface="Arial"/>
              <a:cs typeface="Arial"/>
              <a:sym typeface="Arial"/>
            </a:endParaRPr>
          </a:p>
        </p:txBody>
      </p:sp>
      <p:sp>
        <p:nvSpPr>
          <p:cNvPr id="203" name="Google Shape;203;p30"/>
          <p:cNvSpPr txBox="1">
            <a:spLocks noGrp="1"/>
          </p:cNvSpPr>
          <p:nvPr>
            <p:ph type="body" idx="1"/>
          </p:nvPr>
        </p:nvSpPr>
        <p:spPr>
          <a:xfrm>
            <a:off x="435850" y="1501000"/>
            <a:ext cx="8520300" cy="4351500"/>
          </a:xfrm>
          <a:prstGeom prst="rect">
            <a:avLst/>
          </a:prstGeom>
          <a:noFill/>
          <a:ln>
            <a:noFill/>
          </a:ln>
        </p:spPr>
        <p:txBody>
          <a:bodyPr spcFirstLastPara="1" wrap="square" lIns="91425" tIns="45700" rIns="91425" bIns="45700" anchor="t" anchorCtr="0">
            <a:noAutofit/>
          </a:bodyPr>
          <a:lstStyle/>
          <a:p>
            <a:pPr marL="17780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r>
              <a:rPr lang="en-US" sz="3200">
                <a:solidFill>
                  <a:srgbClr val="222222"/>
                </a:solidFill>
                <a:highlight>
                  <a:srgbClr val="F8F9FA"/>
                </a:highlight>
                <a:latin typeface="Roboto"/>
                <a:ea typeface="Roboto"/>
                <a:cs typeface="Roboto"/>
                <a:sym typeface="Roboto"/>
              </a:rPr>
              <a:t>更新緊急聯絡人</a:t>
            </a:r>
            <a:r>
              <a:rPr lang="en-US" sz="3100">
                <a:solidFill>
                  <a:srgbClr val="222222"/>
                </a:solidFill>
                <a:highlight>
                  <a:srgbClr val="F8F9FA"/>
                </a:highlight>
                <a:latin typeface="Arial"/>
                <a:ea typeface="Arial"/>
                <a:cs typeface="Arial"/>
                <a:sym typeface="Arial"/>
              </a:rPr>
              <a:t>資</a:t>
            </a:r>
            <a:r>
              <a:rPr lang="en-US" sz="3200">
                <a:solidFill>
                  <a:srgbClr val="222222"/>
                </a:solidFill>
                <a:highlight>
                  <a:srgbClr val="F8F9FA"/>
                </a:highlight>
                <a:latin typeface="Arial"/>
                <a:ea typeface="Arial"/>
                <a:cs typeface="Arial"/>
                <a:sym typeface="Arial"/>
              </a:rPr>
              <a:t>料</a:t>
            </a: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sz="3200">
              <a:solidFill>
                <a:srgbClr val="222222"/>
              </a:solidFill>
              <a:highlight>
                <a:srgbClr val="F8F9FA"/>
              </a:highlight>
              <a:latin typeface="Roboto"/>
              <a:ea typeface="Roboto"/>
              <a:cs typeface="Roboto"/>
              <a:sym typeface="Roboto"/>
            </a:endParaRPr>
          </a:p>
          <a:p>
            <a:pPr marL="0" lvl="0" indent="0" algn="l" rtl="0">
              <a:lnSpc>
                <a:spcPct val="90000"/>
              </a:lnSpc>
              <a:spcBef>
                <a:spcPts val="1000"/>
              </a:spcBef>
              <a:spcAft>
                <a:spcPts val="0"/>
              </a:spcAft>
              <a:buClr>
                <a:schemeClr val="dk1"/>
              </a:buClr>
              <a:buSzPts val="2800"/>
              <a:buNone/>
            </a:pPr>
            <a:r>
              <a:rPr lang="en-US" sz="3200">
                <a:solidFill>
                  <a:srgbClr val="222222"/>
                </a:solidFill>
                <a:highlight>
                  <a:srgbClr val="F8F9FA"/>
                </a:highlight>
                <a:latin typeface="Roboto"/>
                <a:ea typeface="Roboto"/>
                <a:cs typeface="Roboto"/>
                <a:sym typeface="Roboto"/>
              </a:rPr>
              <a:t>知會家長您在避疫期間的做法和緊急聯絡方式</a:t>
            </a:r>
            <a:endParaRPr sz="3200">
              <a:solidFill>
                <a:srgbClr val="222222"/>
              </a:solidFill>
              <a:highlight>
                <a:srgbClr val="F8F9FA"/>
              </a:highlight>
              <a:latin typeface="Roboto"/>
              <a:ea typeface="Roboto"/>
              <a:cs typeface="Roboto"/>
              <a:sym typeface="Roboto"/>
            </a:endParaRPr>
          </a:p>
          <a:p>
            <a:pPr marL="0" lvl="0" indent="0" algn="l" rtl="0">
              <a:lnSpc>
                <a:spcPct val="90000"/>
              </a:lnSpc>
              <a:spcBef>
                <a:spcPts val="1000"/>
              </a:spcBef>
              <a:spcAft>
                <a:spcPts val="0"/>
              </a:spcAft>
              <a:buClr>
                <a:schemeClr val="dk1"/>
              </a:buClr>
              <a:buSzPts val="2800"/>
              <a:buNone/>
            </a:pPr>
            <a:endParaRPr sz="3200">
              <a:solidFill>
                <a:srgbClr val="222222"/>
              </a:solidFill>
              <a:highlight>
                <a:srgbClr val="F8F9FA"/>
              </a:highlight>
              <a:latin typeface="Roboto"/>
              <a:ea typeface="Roboto"/>
              <a:cs typeface="Roboto"/>
              <a:sym typeface="Roboto"/>
            </a:endParaRPr>
          </a:p>
          <a:p>
            <a:pPr marL="0" lvl="0" indent="0" algn="l" rtl="0">
              <a:lnSpc>
                <a:spcPct val="90000"/>
              </a:lnSpc>
              <a:spcBef>
                <a:spcPts val="1000"/>
              </a:spcBef>
              <a:spcAft>
                <a:spcPts val="0"/>
              </a:spcAft>
              <a:buClr>
                <a:schemeClr val="dk1"/>
              </a:buClr>
              <a:buSzPts val="1100"/>
              <a:buFont typeface="Arial"/>
              <a:buNone/>
            </a:pPr>
            <a:r>
              <a:rPr lang="en-US" sz="3200">
                <a:solidFill>
                  <a:srgbClr val="222222"/>
                </a:solidFill>
                <a:highlight>
                  <a:srgbClr val="F8F9FA"/>
                </a:highlight>
                <a:latin typeface="Roboto"/>
                <a:ea typeface="Roboto"/>
                <a:cs typeface="Roboto"/>
                <a:sym typeface="Roboto"/>
              </a:rPr>
              <a:t>告訴您的僱員和家長若家長有人確診新型冠</a:t>
            </a:r>
            <a:r>
              <a:rPr lang="en-US" sz="3300">
                <a:solidFill>
                  <a:srgbClr val="222222"/>
                </a:solidFill>
                <a:highlight>
                  <a:srgbClr val="F8F9FA"/>
                </a:highlight>
                <a:latin typeface="Arial"/>
                <a:ea typeface="Arial"/>
                <a:cs typeface="Arial"/>
                <a:sym typeface="Arial"/>
              </a:rPr>
              <a:t>狀病毒</a:t>
            </a:r>
            <a:r>
              <a:rPr lang="en-US" sz="3200">
                <a:solidFill>
                  <a:srgbClr val="222222"/>
                </a:solidFill>
                <a:highlight>
                  <a:srgbClr val="F8F9FA"/>
                </a:highlight>
                <a:latin typeface="Roboto"/>
                <a:ea typeface="Roboto"/>
                <a:cs typeface="Roboto"/>
                <a:sym typeface="Roboto"/>
              </a:rPr>
              <a:t>馬上通知您</a:t>
            </a:r>
            <a:endParaRPr sz="3200">
              <a:solidFill>
                <a:srgbClr val="222222"/>
              </a:solidFill>
              <a:highlight>
                <a:srgbClr val="F8F9FA"/>
              </a:highlight>
              <a:latin typeface="Roboto"/>
              <a:ea typeface="Roboto"/>
              <a:cs typeface="Roboto"/>
              <a:sym typeface="Roboto"/>
            </a:endParaRPr>
          </a:p>
          <a:p>
            <a:pPr marL="228600" lvl="0" indent="-50800" algn="l" rtl="0">
              <a:lnSpc>
                <a:spcPct val="90000"/>
              </a:lnSpc>
              <a:spcBef>
                <a:spcPts val="1000"/>
              </a:spcBef>
              <a:spcAft>
                <a:spcPts val="0"/>
              </a:spcAft>
              <a:buClr>
                <a:schemeClr val="dk1"/>
              </a:buClr>
              <a:buSzPts val="2800"/>
              <a:buNone/>
            </a:pPr>
            <a:endParaRPr sz="3000">
              <a:latin typeface="Arial"/>
              <a:ea typeface="Arial"/>
              <a:cs typeface="Arial"/>
              <a:sym typeface="Aria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75"/>
          <p:cNvSpPr txBox="1">
            <a:spLocks noGrp="1"/>
          </p:cNvSpPr>
          <p:nvPr>
            <p:ph type="title"/>
          </p:nvPr>
        </p:nvSpPr>
        <p:spPr>
          <a:xfrm>
            <a:off x="497725" y="855975"/>
            <a:ext cx="8614800" cy="1070100"/>
          </a:xfrm>
          <a:prstGeom prst="rect">
            <a:avLst/>
          </a:prstGeom>
          <a:noFill/>
          <a:ln>
            <a:noFill/>
          </a:ln>
        </p:spPr>
        <p:txBody>
          <a:bodyPr spcFirstLastPara="1" wrap="square" lIns="91425" tIns="45700" rIns="91425" bIns="45700" anchor="ctr" anchorCtr="0">
            <a:noAutofit/>
          </a:bodyPr>
          <a:lstStyle/>
          <a:p>
            <a:pPr marL="0" lvl="0" indent="0" algn="l" rtl="0">
              <a:lnSpc>
                <a:spcPct val="218181"/>
              </a:lnSpc>
              <a:spcBef>
                <a:spcPts val="120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         減慢新型</a:t>
            </a:r>
            <a:r>
              <a:rPr lang="en-US" sz="3600" b="1">
                <a:solidFill>
                  <a:srgbClr val="222222"/>
                </a:solidFill>
                <a:latin typeface="Arial"/>
                <a:ea typeface="Arial"/>
                <a:cs typeface="Arial"/>
                <a:sym typeface="Arial"/>
              </a:rPr>
              <a:t>冠状病毒</a:t>
            </a:r>
            <a:r>
              <a:rPr lang="en-US" sz="3600" b="1">
                <a:solidFill>
                  <a:srgbClr val="222222"/>
                </a:solidFill>
                <a:highlight>
                  <a:srgbClr val="F8F9FA"/>
                </a:highlight>
                <a:latin typeface="Arial"/>
                <a:ea typeface="Arial"/>
                <a:cs typeface="Arial"/>
                <a:sym typeface="Arial"/>
              </a:rPr>
              <a:t>傳播的策略</a:t>
            </a:r>
            <a:endParaRPr sz="3900"/>
          </a:p>
        </p:txBody>
      </p:sp>
      <p:sp>
        <p:nvSpPr>
          <p:cNvPr id="604" name="Google Shape;604;p75"/>
          <p:cNvSpPr/>
          <p:nvPr/>
        </p:nvSpPr>
        <p:spPr>
          <a:xfrm>
            <a:off x="62593" y="4417219"/>
            <a:ext cx="7367410" cy="914400"/>
          </a:xfrm>
          <a:prstGeom prst="ellipse">
            <a:avLst/>
          </a:prstGeom>
          <a:solidFill>
            <a:schemeClr val="lt1"/>
          </a:solidFill>
          <a:ln w="12700" cap="flat" cmpd="sng">
            <a:solidFill>
              <a:srgbClr val="D90F8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05" name="Google Shape;605;p75"/>
          <p:cNvSpPr txBox="1">
            <a:spLocks noGrp="1"/>
          </p:cNvSpPr>
          <p:nvPr>
            <p:ph type="body" idx="1"/>
          </p:nvPr>
        </p:nvSpPr>
        <p:spPr>
          <a:xfrm>
            <a:off x="497731" y="2263050"/>
            <a:ext cx="7886700" cy="4351200"/>
          </a:xfrm>
          <a:prstGeom prst="rect">
            <a:avLst/>
          </a:prstGeom>
          <a:noFill/>
          <a:ln>
            <a:noFill/>
          </a:ln>
        </p:spPr>
        <p:txBody>
          <a:bodyPr spcFirstLastPara="1" wrap="square" lIns="91425" tIns="45700" rIns="91425" bIns="45700" anchor="t" anchorCtr="0">
            <a:noAutofit/>
          </a:bodyPr>
          <a:lstStyle/>
          <a:p>
            <a:pPr marL="685800" lvl="1" indent="-228600" algn="l" rtl="0">
              <a:lnSpc>
                <a:spcPct val="90000"/>
              </a:lnSpc>
              <a:spcBef>
                <a:spcPts val="0"/>
              </a:spcBef>
              <a:spcAft>
                <a:spcPts val="0"/>
              </a:spcAft>
              <a:buClr>
                <a:schemeClr val="dk1"/>
              </a:buClr>
              <a:buSzPts val="3600"/>
              <a:buChar char="•"/>
            </a:pPr>
            <a:r>
              <a:rPr lang="en-US" sz="3600"/>
              <a:t>生病時待在家</a:t>
            </a:r>
            <a:endParaRPr/>
          </a:p>
          <a:p>
            <a:pPr marL="685800" lvl="1" indent="-228600" algn="l" rtl="0">
              <a:lnSpc>
                <a:spcPct val="90000"/>
              </a:lnSpc>
              <a:spcBef>
                <a:spcPts val="500"/>
              </a:spcBef>
              <a:spcAft>
                <a:spcPts val="0"/>
              </a:spcAft>
              <a:buClr>
                <a:schemeClr val="dk1"/>
              </a:buClr>
              <a:buSzPts val="3600"/>
              <a:buChar char="•"/>
            </a:pPr>
            <a:r>
              <a:rPr lang="en-US" sz="3600"/>
              <a:t>個人衛生（咳嗽，經常洗手，適當的換尿布程序等）</a:t>
            </a:r>
            <a:endParaRPr/>
          </a:p>
          <a:p>
            <a:pPr marL="685800" lvl="1" indent="-228600" algn="l" rtl="0">
              <a:lnSpc>
                <a:spcPct val="90000"/>
              </a:lnSpc>
              <a:spcBef>
                <a:spcPts val="500"/>
              </a:spcBef>
              <a:spcAft>
                <a:spcPts val="0"/>
              </a:spcAft>
              <a:buClr>
                <a:schemeClr val="dk1"/>
              </a:buClr>
              <a:buSzPts val="3600"/>
              <a:buChar char="•"/>
            </a:pPr>
            <a:r>
              <a:rPr lang="en-US" sz="3600"/>
              <a:t>清潔和消毒表面</a:t>
            </a:r>
            <a:endParaRPr sz="3600"/>
          </a:p>
          <a:p>
            <a:pPr marL="685800" lvl="1" indent="-228600" algn="l" rtl="0">
              <a:lnSpc>
                <a:spcPct val="90000"/>
              </a:lnSpc>
              <a:spcBef>
                <a:spcPts val="500"/>
              </a:spcBef>
              <a:spcAft>
                <a:spcPts val="0"/>
              </a:spcAft>
              <a:buClr>
                <a:schemeClr val="dk1"/>
              </a:buClr>
              <a:buSzPts val="3600"/>
              <a:buChar char="•"/>
            </a:pPr>
            <a:r>
              <a:rPr lang="en-US" sz="3600"/>
              <a:t>身体距離</a:t>
            </a:r>
            <a:endParaRPr/>
          </a:p>
          <a:p>
            <a:pPr marL="228600" lvl="0" indent="-50800" algn="l" rtl="0">
              <a:lnSpc>
                <a:spcPct val="90000"/>
              </a:lnSpc>
              <a:spcBef>
                <a:spcPts val="1000"/>
              </a:spcBef>
              <a:spcAft>
                <a:spcPts val="0"/>
              </a:spcAft>
              <a:buClr>
                <a:schemeClr val="dk1"/>
              </a:buClr>
              <a:buSzPts val="2800"/>
              <a:buNone/>
            </a:pPr>
            <a:endParaRPr/>
          </a:p>
        </p:txBody>
      </p:sp>
      <p:sp>
        <p:nvSpPr>
          <p:cNvPr id="606" name="Google Shape;606;p75"/>
          <p:cNvSpPr/>
          <p:nvPr/>
        </p:nvSpPr>
        <p:spPr>
          <a:xfrm>
            <a:off x="233125" y="0"/>
            <a:ext cx="9144000" cy="411900"/>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Effect transition="in" filter="fade">
                                      <p:cBhvr>
                                        <p:cTn id="7" dur="1000"/>
                                        <p:tgtEl>
                                          <p:spTgt spid="6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            </a:t>
            </a:r>
            <a:r>
              <a:rPr lang="en-US" b="1"/>
              <a:t>身体距離：進入</a:t>
            </a:r>
            <a:endParaRPr b="1"/>
          </a:p>
        </p:txBody>
      </p:sp>
      <p:sp>
        <p:nvSpPr>
          <p:cNvPr id="613" name="Google Shape;613;p76"/>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3200"/>
              <a:buChar char="•"/>
            </a:pPr>
            <a:r>
              <a:rPr lang="en-US" sz="3200"/>
              <a:t>限制進入至關重要的員工</a:t>
            </a:r>
            <a:endParaRPr/>
          </a:p>
          <a:p>
            <a:pPr marL="228600" lvl="0" indent="-228600" algn="l" rtl="0">
              <a:lnSpc>
                <a:spcPct val="90000"/>
              </a:lnSpc>
              <a:spcBef>
                <a:spcPts val="1000"/>
              </a:spcBef>
              <a:spcAft>
                <a:spcPts val="0"/>
              </a:spcAft>
              <a:buClr>
                <a:schemeClr val="dk1"/>
              </a:buClr>
              <a:buSzPts val="3200"/>
              <a:buChar char="•"/>
            </a:pPr>
            <a:r>
              <a:rPr lang="en-US" sz="3200"/>
              <a:t>沒有家長志願者，學生或訪客。但是，針對特殊需要兒童的IEP可以繼續進行 </a:t>
            </a:r>
            <a:endParaRPr/>
          </a:p>
          <a:p>
            <a:pPr marL="228600" lvl="0" indent="-228600" algn="l" rtl="0">
              <a:lnSpc>
                <a:spcPct val="90000"/>
              </a:lnSpc>
              <a:spcBef>
                <a:spcPts val="1000"/>
              </a:spcBef>
              <a:spcAft>
                <a:spcPts val="0"/>
              </a:spcAft>
              <a:buClr>
                <a:schemeClr val="dk1"/>
              </a:buClr>
              <a:buSzPts val="3200"/>
              <a:buChar char="•"/>
            </a:pPr>
            <a:r>
              <a:rPr lang="en-US" sz="3200"/>
              <a:t>如果可以,辦公室工作人員應在家中</a:t>
            </a:r>
            <a:endParaRPr sz="3200"/>
          </a:p>
          <a:p>
            <a:pPr marL="228600" lvl="0" indent="0" algn="l" rtl="0">
              <a:lnSpc>
                <a:spcPct val="90000"/>
              </a:lnSpc>
              <a:spcBef>
                <a:spcPts val="1000"/>
              </a:spcBef>
              <a:spcAft>
                <a:spcPts val="0"/>
              </a:spcAft>
              <a:buNone/>
            </a:pPr>
            <a:r>
              <a:rPr lang="en-US" sz="3200"/>
              <a:t>遠程工作</a:t>
            </a:r>
            <a:endParaRPr/>
          </a:p>
          <a:p>
            <a:pPr marL="228600" lvl="0" indent="-228600" algn="l" rtl="0">
              <a:lnSpc>
                <a:spcPct val="90000"/>
              </a:lnSpc>
              <a:spcBef>
                <a:spcPts val="1000"/>
              </a:spcBef>
              <a:spcAft>
                <a:spcPts val="0"/>
              </a:spcAft>
              <a:buClr>
                <a:schemeClr val="dk1"/>
              </a:buClr>
              <a:buSzPts val="3200"/>
              <a:buChar char="•"/>
            </a:pPr>
            <a:r>
              <a:rPr lang="en-US" sz="3200"/>
              <a:t>避免擁抱和握手</a:t>
            </a:r>
            <a:endParaRPr/>
          </a:p>
          <a:p>
            <a:pPr marL="228600" lvl="0" indent="-25400" algn="l" rtl="0">
              <a:lnSpc>
                <a:spcPct val="90000"/>
              </a:lnSpc>
              <a:spcBef>
                <a:spcPts val="1000"/>
              </a:spcBef>
              <a:spcAft>
                <a:spcPts val="0"/>
              </a:spcAft>
              <a:buClr>
                <a:schemeClr val="dk1"/>
              </a:buClr>
              <a:buSzPts val="3200"/>
              <a:buNone/>
            </a:pPr>
            <a:endParaRPr sz="320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7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500" b="1"/>
              <a:t>           身体距離:</a:t>
            </a:r>
            <a:r>
              <a:rPr lang="en-US" sz="4500" b="1">
                <a:solidFill>
                  <a:srgbClr val="222222"/>
                </a:solidFill>
                <a:highlight>
                  <a:srgbClr val="F8F9FA"/>
                </a:highlight>
                <a:latin typeface="Arial"/>
                <a:ea typeface="Arial"/>
                <a:cs typeface="Arial"/>
                <a:sym typeface="Arial"/>
              </a:rPr>
              <a:t>接送的提示</a:t>
            </a:r>
            <a:endParaRPr sz="45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r>
              <a:rPr lang="en-US"/>
              <a:t> </a:t>
            </a:r>
            <a:endParaRPr/>
          </a:p>
        </p:txBody>
      </p:sp>
      <p:sp>
        <p:nvSpPr>
          <p:cNvPr id="620" name="Google Shape;620;p77"/>
          <p:cNvSpPr txBox="1">
            <a:spLocks noGrp="1"/>
          </p:cNvSpPr>
          <p:nvPr>
            <p:ph type="body" idx="1"/>
          </p:nvPr>
        </p:nvSpPr>
        <p:spPr>
          <a:xfrm>
            <a:off x="708826" y="1764774"/>
            <a:ext cx="7886700" cy="4351338"/>
          </a:xfrm>
          <a:prstGeom prst="rect">
            <a:avLst/>
          </a:prstGeom>
          <a:noFill/>
          <a:ln>
            <a:noFill/>
          </a:ln>
        </p:spPr>
        <p:txBody>
          <a:bodyPr spcFirstLastPara="1" wrap="square" lIns="91425" tIns="45700" rIns="91425" bIns="45700" anchor="t" anchorCtr="0">
            <a:noAutofit/>
          </a:bodyPr>
          <a:lstStyle/>
          <a:p>
            <a:pPr marL="228600" lvl="0" indent="-317500" algn="l" rtl="0">
              <a:lnSpc>
                <a:spcPct val="90000"/>
              </a:lnSpc>
              <a:spcBef>
                <a:spcPts val="0"/>
              </a:spcBef>
              <a:spcAft>
                <a:spcPts val="0"/>
              </a:spcAft>
              <a:buClr>
                <a:schemeClr val="dk1"/>
              </a:buClr>
              <a:buSzPts val="4200"/>
              <a:buChar char="•"/>
            </a:pPr>
            <a:r>
              <a:rPr lang="en-US" sz="3200">
                <a:highlight>
                  <a:srgbClr val="FFFFFF"/>
                </a:highlight>
                <a:latin typeface="Arial"/>
                <a:ea typeface="Arial"/>
                <a:cs typeface="Arial"/>
                <a:sym typeface="Arial"/>
              </a:rPr>
              <a:t>考慮將登記地點移到設施外。</a:t>
            </a:r>
            <a:endParaRPr sz="3200">
              <a:highlight>
                <a:srgbClr val="FFFFFF"/>
              </a:highlight>
              <a:latin typeface="Arial"/>
              <a:ea typeface="Arial"/>
              <a:cs typeface="Arial"/>
              <a:sym typeface="Arial"/>
            </a:endParaRPr>
          </a:p>
          <a:p>
            <a:pPr marL="228600" lvl="0" indent="-317500" algn="l" rtl="0">
              <a:lnSpc>
                <a:spcPct val="90000"/>
              </a:lnSpc>
              <a:spcBef>
                <a:spcPts val="0"/>
              </a:spcBef>
              <a:spcAft>
                <a:spcPts val="0"/>
              </a:spcAft>
              <a:buClr>
                <a:schemeClr val="dk1"/>
              </a:buClr>
              <a:buSzPts val="4200"/>
              <a:buChar char="•"/>
            </a:pPr>
            <a:r>
              <a:rPr lang="en-US" sz="3200">
                <a:highlight>
                  <a:srgbClr val="FFFFFF"/>
                </a:highlight>
                <a:latin typeface="Arial"/>
                <a:ea typeface="Arial"/>
                <a:cs typeface="Arial"/>
                <a:sym typeface="Arial"/>
              </a:rPr>
              <a:t>在家人簽到和簽出之前提供洗手液或者洗手設</a:t>
            </a:r>
            <a:r>
              <a:rPr lang="en-US" sz="3200">
                <a:solidFill>
                  <a:srgbClr val="222222"/>
                </a:solidFill>
                <a:highlight>
                  <a:srgbClr val="F8F9FA"/>
                </a:highlight>
                <a:latin typeface="Arial"/>
                <a:ea typeface="Arial"/>
                <a:cs typeface="Arial"/>
                <a:sym typeface="Arial"/>
              </a:rPr>
              <a:t>備</a:t>
            </a:r>
            <a:r>
              <a:rPr lang="en-US" sz="3200">
                <a:highlight>
                  <a:srgbClr val="FFFFFF"/>
                </a:highlight>
                <a:latin typeface="Arial"/>
                <a:ea typeface="Arial"/>
                <a:cs typeface="Arial"/>
                <a:sym typeface="Arial"/>
              </a:rPr>
              <a:t>。</a:t>
            </a:r>
            <a:endParaRPr sz="3200">
              <a:highlight>
                <a:srgbClr val="FFFFFF"/>
              </a:highlight>
              <a:latin typeface="Arial"/>
              <a:ea typeface="Arial"/>
              <a:cs typeface="Arial"/>
              <a:sym typeface="Arial"/>
            </a:endParaRPr>
          </a:p>
          <a:p>
            <a:pPr marL="228600" lvl="0" indent="-317500" algn="l" rtl="0">
              <a:lnSpc>
                <a:spcPct val="90000"/>
              </a:lnSpc>
              <a:spcBef>
                <a:spcPts val="0"/>
              </a:spcBef>
              <a:spcAft>
                <a:spcPts val="0"/>
              </a:spcAft>
              <a:buClr>
                <a:schemeClr val="dk1"/>
              </a:buClr>
              <a:buSzPts val="4200"/>
              <a:buChar char="•"/>
            </a:pPr>
            <a:r>
              <a:rPr lang="en-US" sz="3200">
                <a:highlight>
                  <a:srgbClr val="FFFFFF"/>
                </a:highlight>
                <a:latin typeface="Arial"/>
                <a:ea typeface="Arial"/>
                <a:cs typeface="Arial"/>
                <a:sym typeface="Arial"/>
              </a:rPr>
              <a:t>不要共享筆。如果通過電子方式登記，請經常清潔和消毒屏幕或鍵盤。</a:t>
            </a:r>
            <a:endParaRPr sz="3200">
              <a:highlight>
                <a:srgbClr val="FFFFFF"/>
              </a:highlight>
              <a:latin typeface="Arial"/>
              <a:ea typeface="Arial"/>
              <a:cs typeface="Arial"/>
              <a:sym typeface="Arial"/>
            </a:endParaRPr>
          </a:p>
          <a:p>
            <a:pPr marL="228600" lvl="0" indent="-317500" algn="l" rtl="0">
              <a:lnSpc>
                <a:spcPct val="90000"/>
              </a:lnSpc>
              <a:spcBef>
                <a:spcPts val="0"/>
              </a:spcBef>
              <a:spcAft>
                <a:spcPts val="0"/>
              </a:spcAft>
              <a:buClr>
                <a:schemeClr val="dk1"/>
              </a:buClr>
              <a:buSzPts val="4200"/>
              <a:buChar char="•"/>
            </a:pPr>
            <a:r>
              <a:rPr lang="en-US" sz="3200">
                <a:solidFill>
                  <a:srgbClr val="222222"/>
                </a:solidFill>
                <a:highlight>
                  <a:srgbClr val="FFFFFF"/>
                </a:highlight>
                <a:latin typeface="Arial"/>
                <a:ea typeface="Arial"/>
                <a:cs typeface="Arial"/>
                <a:sym typeface="Arial"/>
              </a:rPr>
              <a:t>在接送時段分配小組，以避免多人聚集在設施外。</a:t>
            </a:r>
            <a:endParaRPr sz="3200">
              <a:solidFill>
                <a:srgbClr val="222222"/>
              </a:solidFill>
              <a:highlight>
                <a:srgbClr val="FFFFFF"/>
              </a:highlight>
              <a:latin typeface="Arial"/>
              <a:ea typeface="Arial"/>
              <a:cs typeface="Arial"/>
              <a:sym typeface="Arial"/>
            </a:endParaRPr>
          </a:p>
          <a:p>
            <a:pPr marL="228600" marR="38100" lvl="0" indent="0" algn="l" rtl="0">
              <a:lnSpc>
                <a:spcPct val="133333"/>
              </a:lnSpc>
              <a:spcBef>
                <a:spcPts val="0"/>
              </a:spcBef>
              <a:spcAft>
                <a:spcPts val="0"/>
              </a:spcAft>
              <a:buNone/>
            </a:pPr>
            <a:endParaRPr sz="2700">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78"/>
          <p:cNvSpPr txBox="1">
            <a:spLocks noGrp="1"/>
          </p:cNvSpPr>
          <p:nvPr>
            <p:ph type="title"/>
          </p:nvPr>
        </p:nvSpPr>
        <p:spPr>
          <a:xfrm>
            <a:off x="628650" y="379201"/>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a:t>           </a:t>
            </a:r>
            <a:r>
              <a:rPr lang="en-US" b="1"/>
              <a:t>身体距離</a:t>
            </a:r>
            <a:r>
              <a:rPr lang="en-US" sz="4000" b="1"/>
              <a:t>: </a:t>
            </a:r>
            <a:r>
              <a:rPr lang="en-US" b="1">
                <a:highlight>
                  <a:srgbClr val="F8F9FA"/>
                </a:highlight>
                <a:latin typeface="Arial"/>
                <a:ea typeface="Arial"/>
                <a:cs typeface="Arial"/>
                <a:sym typeface="Arial"/>
              </a:rPr>
              <a:t>小組人數</a:t>
            </a:r>
            <a:endParaRPr b="1">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000"/>
              <a:buFont typeface="Calibri"/>
              <a:buNone/>
            </a:pPr>
            <a:endParaRPr sz="4000"/>
          </a:p>
        </p:txBody>
      </p:sp>
      <p:sp>
        <p:nvSpPr>
          <p:cNvPr id="627" name="Google Shape;627;p78"/>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marR="38100" lvl="0" indent="0" algn="l" rtl="0">
              <a:lnSpc>
                <a:spcPct val="133333"/>
              </a:lnSpc>
              <a:spcBef>
                <a:spcPts val="0"/>
              </a:spcBef>
              <a:spcAft>
                <a:spcPts val="0"/>
              </a:spcAft>
              <a:buNone/>
            </a:pPr>
            <a:endParaRPr sz="1800">
              <a:highlight>
                <a:srgbClr val="FFFFFF"/>
              </a:highlight>
              <a:latin typeface="Arial"/>
              <a:ea typeface="Arial"/>
              <a:cs typeface="Arial"/>
              <a:sym typeface="Arial"/>
            </a:endParaRPr>
          </a:p>
          <a:p>
            <a:pPr marL="457200" marR="38100" lvl="0" indent="-425450" algn="l" rtl="0">
              <a:lnSpc>
                <a:spcPct val="133333"/>
              </a:lnSpc>
              <a:spcBef>
                <a:spcPts val="0"/>
              </a:spcBef>
              <a:spcAft>
                <a:spcPts val="0"/>
              </a:spcAft>
              <a:buSzPts val="3100"/>
              <a:buFont typeface="Arial"/>
              <a:buChar char="•"/>
            </a:pPr>
            <a:r>
              <a:rPr lang="en-US" sz="3100">
                <a:highlight>
                  <a:srgbClr val="FFFFFF"/>
                </a:highlight>
                <a:latin typeface="Arial"/>
                <a:ea typeface="Arial"/>
                <a:cs typeface="Arial"/>
                <a:sym typeface="Arial"/>
              </a:rPr>
              <a:t>保持以小組的模式去照顧</a:t>
            </a:r>
            <a:r>
              <a:rPr lang="en-US" sz="3500">
                <a:solidFill>
                  <a:srgbClr val="222222"/>
                </a:solidFill>
                <a:highlight>
                  <a:srgbClr val="F8F9FA"/>
                </a:highlight>
                <a:latin typeface="Arial"/>
                <a:ea typeface="Arial"/>
                <a:cs typeface="Arial"/>
                <a:sym typeface="Arial"/>
              </a:rPr>
              <a:t>“</a:t>
            </a:r>
            <a:r>
              <a:rPr lang="en-US" sz="3100">
                <a:solidFill>
                  <a:srgbClr val="222222"/>
                </a:solidFill>
                <a:highlight>
                  <a:srgbClr val="F8F9FA"/>
                </a:highlight>
                <a:latin typeface="Arial"/>
                <a:ea typeface="Arial"/>
                <a:cs typeface="Arial"/>
                <a:sym typeface="Arial"/>
              </a:rPr>
              <a:t>基本必要業務”工</a:t>
            </a:r>
            <a:r>
              <a:rPr lang="en-US" sz="3200">
                <a:solidFill>
                  <a:srgbClr val="222222"/>
                </a:solidFill>
                <a:highlight>
                  <a:srgbClr val="F8F9FA"/>
                </a:highlight>
                <a:latin typeface="Arial"/>
                <a:ea typeface="Arial"/>
                <a:cs typeface="Arial"/>
                <a:sym typeface="Arial"/>
              </a:rPr>
              <a:t>作人員</a:t>
            </a:r>
            <a:r>
              <a:rPr lang="en-US" sz="3100">
                <a:highlight>
                  <a:srgbClr val="FFFFFF"/>
                </a:highlight>
                <a:latin typeface="Arial"/>
                <a:ea typeface="Arial"/>
                <a:cs typeface="Arial"/>
                <a:sym typeface="Arial"/>
              </a:rPr>
              <a:t>的孩子</a:t>
            </a:r>
            <a:endParaRPr sz="3100">
              <a:highlight>
                <a:srgbClr val="FFFFFF"/>
              </a:highlight>
              <a:latin typeface="Arial"/>
              <a:ea typeface="Arial"/>
              <a:cs typeface="Arial"/>
              <a:sym typeface="Arial"/>
            </a:endParaRPr>
          </a:p>
          <a:p>
            <a:pPr marL="457200" marR="38100" lvl="0" indent="0" algn="l" rtl="0">
              <a:lnSpc>
                <a:spcPct val="133333"/>
              </a:lnSpc>
              <a:spcBef>
                <a:spcPts val="0"/>
              </a:spcBef>
              <a:spcAft>
                <a:spcPts val="0"/>
              </a:spcAft>
              <a:buNone/>
            </a:pPr>
            <a:endParaRPr sz="3100">
              <a:highlight>
                <a:srgbClr val="FFFFFF"/>
              </a:highlight>
              <a:latin typeface="Arial"/>
              <a:ea typeface="Arial"/>
              <a:cs typeface="Arial"/>
              <a:sym typeface="Arial"/>
            </a:endParaRPr>
          </a:p>
          <a:p>
            <a:pPr marL="457200" marR="38100" lvl="0" indent="-425450" algn="l" rtl="0">
              <a:lnSpc>
                <a:spcPct val="133333"/>
              </a:lnSpc>
              <a:spcBef>
                <a:spcPts val="0"/>
              </a:spcBef>
              <a:spcAft>
                <a:spcPts val="0"/>
              </a:spcAft>
              <a:buSzPts val="3100"/>
              <a:buFont typeface="Arial"/>
              <a:buChar char="•"/>
            </a:pPr>
            <a:r>
              <a:rPr lang="en-US" sz="3100">
                <a:highlight>
                  <a:srgbClr val="FFFFFF"/>
                </a:highlight>
                <a:latin typeface="Arial"/>
                <a:ea typeface="Arial"/>
                <a:cs typeface="Arial"/>
                <a:sym typeface="Arial"/>
              </a:rPr>
              <a:t>非“</a:t>
            </a:r>
            <a:r>
              <a:rPr lang="en-US" sz="3000">
                <a:solidFill>
                  <a:srgbClr val="222222"/>
                </a:solidFill>
                <a:highlight>
                  <a:srgbClr val="F8F9FA"/>
                </a:highlight>
                <a:latin typeface="Arial"/>
                <a:ea typeface="Arial"/>
                <a:cs typeface="Arial"/>
                <a:sym typeface="Arial"/>
              </a:rPr>
              <a:t>基本必要業務”工</a:t>
            </a:r>
            <a:r>
              <a:rPr lang="en-US" sz="3100">
                <a:solidFill>
                  <a:srgbClr val="222222"/>
                </a:solidFill>
                <a:highlight>
                  <a:srgbClr val="F8F9FA"/>
                </a:highlight>
                <a:latin typeface="Arial"/>
                <a:ea typeface="Arial"/>
                <a:cs typeface="Arial"/>
                <a:sym typeface="Arial"/>
              </a:rPr>
              <a:t>作人員</a:t>
            </a:r>
            <a:r>
              <a:rPr lang="en-US" sz="3100">
                <a:highlight>
                  <a:srgbClr val="FFFFFF"/>
                </a:highlight>
                <a:latin typeface="Arial"/>
                <a:ea typeface="Arial"/>
                <a:cs typeface="Arial"/>
                <a:sym typeface="Arial"/>
              </a:rPr>
              <a:t>的家庭必須與孩子一起就地庇護（留在家中）</a:t>
            </a:r>
            <a:endParaRPr sz="3100">
              <a:highlight>
                <a:srgbClr val="FFFFFF"/>
              </a:highlight>
              <a:latin typeface="Arial"/>
              <a:ea typeface="Arial"/>
              <a:cs typeface="Arial"/>
              <a:sym typeface="Arial"/>
            </a:endParaRPr>
          </a:p>
          <a:p>
            <a:pPr marL="228600" marR="38100" lvl="0" indent="0" algn="l" rtl="0">
              <a:lnSpc>
                <a:spcPct val="133333"/>
              </a:lnSpc>
              <a:spcBef>
                <a:spcPts val="0"/>
              </a:spcBef>
              <a:spcAft>
                <a:spcPts val="0"/>
              </a:spcAft>
              <a:buNone/>
            </a:pPr>
            <a:endParaRPr sz="1900">
              <a:highlight>
                <a:srgbClr val="F8F9FA"/>
              </a:highlight>
              <a:latin typeface="Arial"/>
              <a:ea typeface="Arial"/>
              <a:cs typeface="Arial"/>
              <a:sym typeface="Arial"/>
            </a:endParaRPr>
          </a:p>
          <a:p>
            <a:pPr marL="228600" lvl="0" indent="0" algn="l" rtl="0">
              <a:lnSpc>
                <a:spcPct val="90000"/>
              </a:lnSpc>
              <a:spcBef>
                <a:spcPts val="0"/>
              </a:spcBef>
              <a:spcAft>
                <a:spcPts val="0"/>
              </a:spcAft>
              <a:buNone/>
            </a:pPr>
            <a:endParaRPr sz="1000">
              <a:solidFill>
                <a:srgbClr val="262626"/>
              </a:solidFill>
              <a:highlight>
                <a:srgbClr val="FFFFFF"/>
              </a:highlight>
              <a:latin typeface="Roboto"/>
              <a:ea typeface="Roboto"/>
              <a:cs typeface="Roboto"/>
              <a:sym typeface="Roboto"/>
            </a:endParaRPr>
          </a:p>
          <a:p>
            <a:pPr marL="228600" lvl="0" indent="0" algn="l" rtl="0">
              <a:lnSpc>
                <a:spcPct val="90000"/>
              </a:lnSpc>
              <a:spcBef>
                <a:spcPts val="1000"/>
              </a:spcBef>
              <a:spcAft>
                <a:spcPts val="0"/>
              </a:spcAft>
              <a:buClr>
                <a:schemeClr val="dk1"/>
              </a:buClr>
              <a:buSzPts val="3600"/>
              <a:buNone/>
            </a:pPr>
            <a:endParaRPr sz="36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32"/>
        <p:cNvGrpSpPr/>
        <p:nvPr/>
      </p:nvGrpSpPr>
      <p:grpSpPr>
        <a:xfrm>
          <a:off x="0" y="0"/>
          <a:ext cx="0" cy="0"/>
          <a:chOff x="0" y="0"/>
          <a:chExt cx="0" cy="0"/>
        </a:xfrm>
      </p:grpSpPr>
      <p:sp>
        <p:nvSpPr>
          <p:cNvPr id="633" name="Google Shape;633;p79"/>
          <p:cNvSpPr txBox="1">
            <a:spLocks noGrp="1"/>
          </p:cNvSpPr>
          <p:nvPr>
            <p:ph type="body" idx="1"/>
          </p:nvPr>
        </p:nvSpPr>
        <p:spPr>
          <a:xfrm>
            <a:off x="856342" y="725923"/>
            <a:ext cx="7886700" cy="4351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sz="4400"/>
              <a:t>             </a:t>
            </a:r>
            <a:r>
              <a:rPr lang="en-US" sz="4400" b="1"/>
              <a:t>身体距離</a:t>
            </a:r>
            <a:r>
              <a:rPr lang="en-US" sz="4000" b="1"/>
              <a:t>: </a:t>
            </a:r>
            <a:r>
              <a:rPr lang="en-US" sz="4400" b="1">
                <a:highlight>
                  <a:srgbClr val="F8F9FA"/>
                </a:highlight>
                <a:latin typeface="Arial"/>
                <a:ea typeface="Arial"/>
                <a:cs typeface="Arial"/>
                <a:sym typeface="Arial"/>
              </a:rPr>
              <a:t>小組</a:t>
            </a:r>
            <a:endParaRPr sz="4400" b="1">
              <a:highlight>
                <a:srgbClr val="F8F9FA"/>
              </a:highlight>
              <a:latin typeface="Arial"/>
              <a:ea typeface="Arial"/>
              <a:cs typeface="Arial"/>
              <a:sym typeface="Arial"/>
            </a:endParaRPr>
          </a:p>
          <a:p>
            <a:pPr marL="0" lvl="0" indent="0" algn="l" rtl="0">
              <a:spcBef>
                <a:spcPts val="0"/>
              </a:spcBef>
              <a:spcAft>
                <a:spcPts val="0"/>
              </a:spcAft>
              <a:buNone/>
            </a:pPr>
            <a:endParaRPr sz="4000">
              <a:highlight>
                <a:srgbClr val="F8F9FA"/>
              </a:highlight>
              <a:latin typeface="Arial"/>
              <a:ea typeface="Arial"/>
              <a:cs typeface="Arial"/>
              <a:sym typeface="Arial"/>
            </a:endParaRPr>
          </a:p>
          <a:p>
            <a:pPr marL="457200" lvl="0" indent="-431800" algn="l" rtl="0">
              <a:lnSpc>
                <a:spcPct val="90000"/>
              </a:lnSpc>
              <a:spcBef>
                <a:spcPts val="1000"/>
              </a:spcBef>
              <a:spcAft>
                <a:spcPts val="0"/>
              </a:spcAft>
              <a:buClr>
                <a:srgbClr val="222222"/>
              </a:buClr>
              <a:buSzPts val="3200"/>
              <a:buFont typeface="Arial"/>
              <a:buChar char="•"/>
            </a:pPr>
            <a:r>
              <a:rPr lang="en-US" sz="3200">
                <a:solidFill>
                  <a:srgbClr val="222222"/>
                </a:solidFill>
                <a:highlight>
                  <a:srgbClr val="F8F9FA"/>
                </a:highlight>
                <a:latin typeface="Arial"/>
                <a:ea typeface="Arial"/>
                <a:cs typeface="Arial"/>
                <a:sym typeface="Arial"/>
              </a:rPr>
              <a:t>兒童和員工請勿更改小組或和其他小組混合。</a:t>
            </a:r>
            <a:endParaRPr sz="3200">
              <a:solidFill>
                <a:srgbClr val="222222"/>
              </a:solidFill>
              <a:highlight>
                <a:srgbClr val="F8F9FA"/>
              </a:highlight>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sz="2600">
              <a:solidFill>
                <a:srgbClr val="222222"/>
              </a:solidFill>
              <a:highlight>
                <a:srgbClr val="F8F9FA"/>
              </a:highlight>
              <a:latin typeface="Arial"/>
              <a:ea typeface="Arial"/>
              <a:cs typeface="Arial"/>
              <a:sym typeface="Arial"/>
            </a:endParaRPr>
          </a:p>
          <a:p>
            <a:pPr marL="457200" lvl="0" indent="-431800" algn="l" rtl="0">
              <a:lnSpc>
                <a:spcPct val="90000"/>
              </a:lnSpc>
              <a:spcBef>
                <a:spcPts val="1000"/>
              </a:spcBef>
              <a:spcAft>
                <a:spcPts val="0"/>
              </a:spcAft>
              <a:buClr>
                <a:srgbClr val="222222"/>
              </a:buClr>
              <a:buSzPts val="3200"/>
              <a:buFont typeface="Arial"/>
              <a:buChar char="•"/>
            </a:pPr>
            <a:r>
              <a:rPr lang="en-US" sz="3200">
                <a:solidFill>
                  <a:srgbClr val="222222"/>
                </a:solidFill>
                <a:highlight>
                  <a:srgbClr val="F8F9FA"/>
                </a:highlight>
                <a:latin typeface="Arial"/>
                <a:ea typeface="Arial"/>
                <a:cs typeface="Arial"/>
                <a:sym typeface="Arial"/>
              </a:rPr>
              <a:t>為小組分配自己的房間。</a:t>
            </a:r>
            <a:endParaRPr sz="3200">
              <a:solidFill>
                <a:srgbClr val="222222"/>
              </a:solidFill>
              <a:highlight>
                <a:srgbClr val="F8F9FA"/>
              </a:highlight>
              <a:latin typeface="Arial"/>
              <a:ea typeface="Arial"/>
              <a:cs typeface="Arial"/>
              <a:sym typeface="Arial"/>
            </a:endParaRPr>
          </a:p>
          <a:p>
            <a:pPr marL="457200" lvl="0" indent="0" algn="l" rtl="0">
              <a:lnSpc>
                <a:spcPct val="90000"/>
              </a:lnSpc>
              <a:spcBef>
                <a:spcPts val="1000"/>
              </a:spcBef>
              <a:spcAft>
                <a:spcPts val="0"/>
              </a:spcAft>
              <a:buNone/>
            </a:pPr>
            <a:endParaRPr sz="2600">
              <a:solidFill>
                <a:srgbClr val="222222"/>
              </a:solidFill>
              <a:highlight>
                <a:srgbClr val="F8F9FA"/>
              </a:highlight>
              <a:latin typeface="Arial"/>
              <a:ea typeface="Arial"/>
              <a:cs typeface="Arial"/>
              <a:sym typeface="Arial"/>
            </a:endParaRPr>
          </a:p>
          <a:p>
            <a:pPr marL="457200" marR="38100" lvl="0" indent="-431800" algn="l" rtl="0">
              <a:lnSpc>
                <a:spcPct val="133333"/>
              </a:lnSpc>
              <a:spcBef>
                <a:spcPts val="0"/>
              </a:spcBef>
              <a:spcAft>
                <a:spcPts val="0"/>
              </a:spcAft>
              <a:buClr>
                <a:srgbClr val="222222"/>
              </a:buClr>
              <a:buSzPts val="3200"/>
              <a:buFont typeface="Arial"/>
              <a:buChar char="•"/>
            </a:pPr>
            <a:r>
              <a:rPr lang="en-US" sz="3200">
                <a:solidFill>
                  <a:srgbClr val="222222"/>
                </a:solidFill>
                <a:highlight>
                  <a:srgbClr val="F8F9FA"/>
                </a:highlight>
                <a:latin typeface="Arial"/>
                <a:ea typeface="Arial"/>
                <a:cs typeface="Arial"/>
                <a:sym typeface="Arial"/>
              </a:rPr>
              <a:t>如果可以，將兄弟姐妹放在一起。</a:t>
            </a:r>
            <a:endParaRPr sz="3200">
              <a:solidFill>
                <a:srgbClr val="222222"/>
              </a:solidFill>
              <a:highlight>
                <a:srgbClr val="F8F9FA"/>
              </a:highlight>
              <a:latin typeface="Arial"/>
              <a:ea typeface="Arial"/>
              <a:cs typeface="Arial"/>
              <a:sym typeface="Arial"/>
            </a:endParaRPr>
          </a:p>
          <a:p>
            <a:pPr marL="228600" lvl="0" indent="-50800" algn="l" rtl="0">
              <a:lnSpc>
                <a:spcPct val="90000"/>
              </a:lnSpc>
              <a:spcBef>
                <a:spcPts val="1000"/>
              </a:spcBef>
              <a:spcAft>
                <a:spcPts val="0"/>
              </a:spcAft>
              <a:buClr>
                <a:schemeClr val="dk1"/>
              </a:buClr>
              <a:buSzPts val="2800"/>
              <a:buNone/>
            </a:pPr>
            <a:endParaRPr sz="360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0"/>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endParaRPr/>
          </a:p>
          <a:p>
            <a:pPr marL="0" lvl="0" indent="0" algn="l" rtl="0">
              <a:lnSpc>
                <a:spcPct val="90000"/>
              </a:lnSpc>
              <a:spcBef>
                <a:spcPts val="0"/>
              </a:spcBef>
              <a:spcAft>
                <a:spcPts val="0"/>
              </a:spcAft>
              <a:buClr>
                <a:schemeClr val="dk1"/>
              </a:buClr>
              <a:buSzPts val="4400"/>
              <a:buFont typeface="Calibri"/>
              <a:buNone/>
            </a:pPr>
            <a:endParaRPr/>
          </a:p>
          <a:p>
            <a:pPr marL="0" lvl="0" indent="0" algn="l" rtl="0">
              <a:lnSpc>
                <a:spcPct val="90000"/>
              </a:lnSpc>
              <a:spcBef>
                <a:spcPts val="0"/>
              </a:spcBef>
              <a:spcAft>
                <a:spcPts val="0"/>
              </a:spcAft>
              <a:buClr>
                <a:schemeClr val="dk1"/>
              </a:buClr>
              <a:buSzPts val="4400"/>
              <a:buFont typeface="Calibri"/>
              <a:buNone/>
            </a:pPr>
            <a:r>
              <a:rPr lang="en-US" sz="4600" b="1"/>
              <a:t>          身体距離</a:t>
            </a:r>
            <a:r>
              <a:rPr lang="en-US" sz="4200" b="1"/>
              <a:t>: </a:t>
            </a:r>
            <a:r>
              <a:rPr lang="en-US" sz="4200" b="1">
                <a:highlight>
                  <a:srgbClr val="F8F9FA"/>
                </a:highlight>
                <a:latin typeface="Arial"/>
                <a:ea typeface="Arial"/>
                <a:cs typeface="Arial"/>
                <a:sym typeface="Arial"/>
              </a:rPr>
              <a:t>小組人數</a:t>
            </a:r>
            <a:r>
              <a:rPr lang="en-US" sz="4600" b="1"/>
              <a:t/>
            </a:r>
            <a:br>
              <a:rPr lang="en-US" sz="4600" b="1"/>
            </a:br>
            <a:endParaRPr sz="4600" b="1"/>
          </a:p>
        </p:txBody>
      </p:sp>
      <p:sp>
        <p:nvSpPr>
          <p:cNvPr id="640" name="Google Shape;640;p80"/>
          <p:cNvSpPr txBox="1">
            <a:spLocks noGrp="1"/>
          </p:cNvSpPr>
          <p:nvPr>
            <p:ph type="body" idx="1"/>
          </p:nvPr>
        </p:nvSpPr>
        <p:spPr>
          <a:xfrm>
            <a:off x="856342" y="1514473"/>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endParaRPr sz="3600"/>
          </a:p>
          <a:p>
            <a:pPr marL="0" lvl="0" indent="0" algn="l" rtl="0">
              <a:lnSpc>
                <a:spcPct val="90000"/>
              </a:lnSpc>
              <a:spcBef>
                <a:spcPts val="1000"/>
              </a:spcBef>
              <a:spcAft>
                <a:spcPts val="0"/>
              </a:spcAft>
              <a:buClr>
                <a:schemeClr val="dk1"/>
              </a:buClr>
              <a:buSzPts val="3600"/>
              <a:buNone/>
            </a:pPr>
            <a:r>
              <a:rPr lang="en-US"/>
              <a:t>中心的</a:t>
            </a:r>
            <a:r>
              <a:rPr lang="en-US">
                <a:highlight>
                  <a:srgbClr val="F8F9FA"/>
                </a:highlight>
                <a:latin typeface="Arial"/>
                <a:ea typeface="Arial"/>
                <a:cs typeface="Arial"/>
                <a:sym typeface="Arial"/>
              </a:rPr>
              <a:t>小組人數</a:t>
            </a:r>
            <a:r>
              <a:rPr lang="en-US" sz="3000"/>
              <a:t> (按每个牌照) </a:t>
            </a:r>
            <a:endParaRPr sz="2200"/>
          </a:p>
          <a:p>
            <a:pPr marL="0" marR="38100" lvl="0" indent="0" algn="l" rtl="0">
              <a:lnSpc>
                <a:spcPct val="133333"/>
              </a:lnSpc>
              <a:spcBef>
                <a:spcPts val="0"/>
              </a:spcBef>
              <a:spcAft>
                <a:spcPts val="0"/>
              </a:spcAft>
              <a:buNone/>
            </a:pPr>
            <a:r>
              <a:rPr lang="en-US" sz="2200">
                <a:solidFill>
                  <a:srgbClr val="222222"/>
                </a:solidFill>
                <a:highlight>
                  <a:srgbClr val="F8F9FA"/>
                </a:highlight>
                <a:latin typeface="Arial"/>
                <a:ea typeface="Arial"/>
                <a:cs typeface="Arial"/>
                <a:sym typeface="Arial"/>
              </a:rPr>
              <a:t>年齡                          兒童比例             小組人</a:t>
            </a:r>
            <a:r>
              <a:rPr lang="en-US" sz="2100">
                <a:highlight>
                  <a:srgbClr val="F8F9FA"/>
                </a:highlight>
                <a:latin typeface="Arial"/>
                <a:ea typeface="Arial"/>
                <a:cs typeface="Arial"/>
                <a:sym typeface="Arial"/>
              </a:rPr>
              <a:t>數</a:t>
            </a:r>
            <a:r>
              <a:rPr lang="en-US" sz="4800"/>
              <a:t/>
            </a:r>
            <a:br>
              <a:rPr lang="en-US" sz="4800"/>
            </a:br>
            <a:r>
              <a:rPr lang="en-US" sz="1900">
                <a:solidFill>
                  <a:srgbClr val="222222"/>
                </a:solidFill>
                <a:highlight>
                  <a:srgbClr val="F8F9FA"/>
                </a:highlight>
                <a:latin typeface="Arial"/>
                <a:ea typeface="Arial"/>
                <a:cs typeface="Arial"/>
                <a:sym typeface="Arial"/>
              </a:rPr>
              <a:t> </a:t>
            </a:r>
            <a:r>
              <a:rPr lang="en-US" sz="3100"/>
              <a:t>0-18 </a:t>
            </a:r>
            <a:r>
              <a:rPr lang="en-US" sz="2100">
                <a:solidFill>
                  <a:srgbClr val="222222"/>
                </a:solidFill>
                <a:highlight>
                  <a:srgbClr val="F8F9FA"/>
                </a:highlight>
                <a:latin typeface="Arial"/>
                <a:ea typeface="Arial"/>
                <a:cs typeface="Arial"/>
                <a:sym typeface="Arial"/>
              </a:rPr>
              <a:t>個 月</a:t>
            </a:r>
            <a:r>
              <a:rPr lang="en-US" sz="3100"/>
              <a:t> (</a:t>
            </a:r>
            <a:r>
              <a:rPr lang="en-US" sz="2100">
                <a:highlight>
                  <a:srgbClr val="F8F9FA"/>
                </a:highlight>
                <a:latin typeface="Arial"/>
                <a:ea typeface="Arial"/>
                <a:cs typeface="Arial"/>
                <a:sym typeface="Arial"/>
              </a:rPr>
              <a:t>嬰兒</a:t>
            </a:r>
            <a:r>
              <a:rPr lang="en-US" sz="3100"/>
              <a:t>)	      1:4	              10	</a:t>
            </a:r>
            <a:endParaRPr sz="3100"/>
          </a:p>
          <a:p>
            <a:pPr marL="0" lvl="0" indent="0" algn="l" rtl="0">
              <a:lnSpc>
                <a:spcPct val="90000"/>
              </a:lnSpc>
              <a:spcBef>
                <a:spcPts val="1000"/>
              </a:spcBef>
              <a:spcAft>
                <a:spcPts val="0"/>
              </a:spcAft>
              <a:buNone/>
            </a:pPr>
            <a:r>
              <a:rPr lang="en-US" sz="3100"/>
              <a:t>18-36</a:t>
            </a:r>
            <a:r>
              <a:rPr lang="en-US" sz="2200">
                <a:solidFill>
                  <a:srgbClr val="222222"/>
                </a:solidFill>
                <a:highlight>
                  <a:srgbClr val="F8F9FA"/>
                </a:highlight>
                <a:latin typeface="Arial"/>
                <a:ea typeface="Arial"/>
                <a:cs typeface="Arial"/>
                <a:sym typeface="Arial"/>
              </a:rPr>
              <a:t>個</a:t>
            </a:r>
            <a:r>
              <a:rPr lang="en-US" sz="2200"/>
              <a:t>月</a:t>
            </a:r>
            <a:r>
              <a:rPr lang="en-US" sz="3100"/>
              <a:t> (</a:t>
            </a:r>
            <a:r>
              <a:rPr lang="en-US" sz="2100">
                <a:highlight>
                  <a:srgbClr val="F8F9FA"/>
                </a:highlight>
                <a:latin typeface="Arial"/>
                <a:ea typeface="Arial"/>
                <a:cs typeface="Arial"/>
                <a:sym typeface="Arial"/>
              </a:rPr>
              <a:t>幼兒</a:t>
            </a:r>
            <a:r>
              <a:rPr lang="en-US" sz="3100"/>
              <a:t>)	      1:6	              10	</a:t>
            </a:r>
            <a:endParaRPr sz="3100"/>
          </a:p>
          <a:p>
            <a:pPr marL="0" lvl="0" indent="0" algn="l" rtl="0">
              <a:lnSpc>
                <a:spcPct val="90000"/>
              </a:lnSpc>
              <a:spcBef>
                <a:spcPts val="1000"/>
              </a:spcBef>
              <a:spcAft>
                <a:spcPts val="0"/>
              </a:spcAft>
              <a:buNone/>
            </a:pPr>
            <a:r>
              <a:rPr lang="en-US" sz="2600">
                <a:solidFill>
                  <a:srgbClr val="222222"/>
                </a:solidFill>
                <a:highlight>
                  <a:srgbClr val="F8F9FA"/>
                </a:highlight>
                <a:latin typeface="Arial"/>
                <a:ea typeface="Arial"/>
                <a:cs typeface="Arial"/>
                <a:sym typeface="Arial"/>
              </a:rPr>
              <a:t>學</a:t>
            </a:r>
            <a:r>
              <a:rPr lang="en-US"/>
              <a:t>前班  </a:t>
            </a:r>
            <a:r>
              <a:rPr lang="en-US" sz="3500"/>
              <a:t> </a:t>
            </a:r>
            <a:r>
              <a:rPr lang="en-US" sz="3100"/>
              <a:t>                  1:10                10</a:t>
            </a:r>
            <a:endParaRPr sz="3100"/>
          </a:p>
          <a:p>
            <a:pPr marL="0" lvl="0" indent="0" algn="l" rtl="0">
              <a:lnSpc>
                <a:spcPct val="90000"/>
              </a:lnSpc>
              <a:spcBef>
                <a:spcPts val="1000"/>
              </a:spcBef>
              <a:spcAft>
                <a:spcPts val="0"/>
              </a:spcAft>
              <a:buNone/>
            </a:pPr>
            <a:r>
              <a:rPr lang="en-US">
                <a:solidFill>
                  <a:srgbClr val="222222"/>
                </a:solidFill>
                <a:highlight>
                  <a:srgbClr val="F8F9FA"/>
                </a:highlight>
                <a:latin typeface="Arial"/>
                <a:ea typeface="Arial"/>
                <a:cs typeface="Arial"/>
                <a:sym typeface="Arial"/>
              </a:rPr>
              <a:t>學齡組</a:t>
            </a:r>
            <a:r>
              <a:rPr lang="en-US" sz="3600">
                <a:solidFill>
                  <a:srgbClr val="222222"/>
                </a:solidFill>
                <a:highlight>
                  <a:srgbClr val="F8F9FA"/>
                </a:highlight>
                <a:latin typeface="Arial"/>
                <a:ea typeface="Arial"/>
                <a:cs typeface="Arial"/>
                <a:sym typeface="Arial"/>
              </a:rPr>
              <a:t>   </a:t>
            </a:r>
            <a:r>
              <a:rPr lang="en-US" sz="2900">
                <a:solidFill>
                  <a:srgbClr val="222222"/>
                </a:solidFill>
                <a:highlight>
                  <a:srgbClr val="F8F9FA"/>
                </a:highlight>
                <a:latin typeface="Arial"/>
                <a:ea typeface="Arial"/>
                <a:cs typeface="Arial"/>
                <a:sym typeface="Arial"/>
              </a:rPr>
              <a:t>              </a:t>
            </a:r>
            <a:r>
              <a:rPr lang="en-US" sz="3100"/>
              <a:t>1:10	              10	</a:t>
            </a:r>
            <a:endParaRPr sz="3100"/>
          </a:p>
          <a:p>
            <a:pPr marL="0" marR="38100" lvl="0" indent="0" algn="l" rtl="0">
              <a:lnSpc>
                <a:spcPct val="133333"/>
              </a:lnSpc>
              <a:spcBef>
                <a:spcPts val="0"/>
              </a:spcBef>
              <a:spcAft>
                <a:spcPts val="0"/>
              </a:spcAft>
              <a:buNone/>
            </a:pPr>
            <a:r>
              <a:rPr lang="en-US">
                <a:solidFill>
                  <a:srgbClr val="222222"/>
                </a:solidFill>
                <a:highlight>
                  <a:srgbClr val="F8F9FA"/>
                </a:highlight>
                <a:latin typeface="Arial"/>
                <a:ea typeface="Arial"/>
                <a:cs typeface="Arial"/>
                <a:sym typeface="Arial"/>
              </a:rPr>
              <a:t>混合年齡組  </a:t>
            </a:r>
            <a:r>
              <a:rPr lang="en-US" sz="2100">
                <a:solidFill>
                  <a:srgbClr val="222222"/>
                </a:solidFill>
                <a:highlight>
                  <a:srgbClr val="F8F9FA"/>
                </a:highlight>
                <a:latin typeface="Arial"/>
                <a:ea typeface="Arial"/>
                <a:cs typeface="Arial"/>
                <a:sym typeface="Arial"/>
              </a:rPr>
              <a:t>            </a:t>
            </a:r>
            <a:r>
              <a:rPr lang="en-US">
                <a:solidFill>
                  <a:srgbClr val="222222"/>
                </a:solidFill>
                <a:highlight>
                  <a:srgbClr val="F8F9FA"/>
                </a:highlight>
                <a:latin typeface="Arial"/>
                <a:ea typeface="Arial"/>
                <a:cs typeface="Arial"/>
                <a:sym typeface="Arial"/>
              </a:rPr>
              <a:t>1 </a:t>
            </a:r>
            <a:r>
              <a:rPr lang="en-US" sz="3100"/>
              <a:t>:6	              10</a:t>
            </a:r>
            <a:r>
              <a:rPr lang="en-US" sz="2900"/>
              <a:t>	</a:t>
            </a:r>
            <a:endParaRPr sz="2900"/>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sp>
        <p:nvSpPr>
          <p:cNvPr id="646" name="Google Shape;646;p8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b="1"/>
              <a:t>            身体距離</a:t>
            </a:r>
            <a:r>
              <a:rPr lang="en-US" sz="4000" b="1"/>
              <a:t>: </a:t>
            </a:r>
            <a:r>
              <a:rPr lang="en-US" sz="4000" b="1">
                <a:highlight>
                  <a:srgbClr val="F8F9FA"/>
                </a:highlight>
                <a:latin typeface="Arial"/>
                <a:ea typeface="Arial"/>
                <a:cs typeface="Arial"/>
                <a:sym typeface="Arial"/>
              </a:rPr>
              <a:t>小組人數</a:t>
            </a:r>
            <a:r>
              <a:rPr lang="en-US" sz="3959" b="1"/>
              <a:t/>
            </a:r>
            <a:br>
              <a:rPr lang="en-US" sz="3959" b="1"/>
            </a:br>
            <a:r>
              <a:rPr lang="en-US" sz="3959" b="1"/>
              <a:t>                     </a:t>
            </a:r>
            <a:r>
              <a:rPr lang="en-US" sz="5560"/>
              <a:t>(</a:t>
            </a:r>
            <a:r>
              <a:rPr lang="en-US" sz="3400" b="1">
                <a:highlight>
                  <a:srgbClr val="F8F9FA"/>
                </a:highlight>
                <a:latin typeface="Arial"/>
                <a:ea typeface="Arial"/>
                <a:cs typeface="Arial"/>
                <a:sym typeface="Arial"/>
              </a:rPr>
              <a:t>嬰兒-18 </a:t>
            </a:r>
            <a:r>
              <a:rPr lang="en-US" sz="3400" b="1">
                <a:solidFill>
                  <a:srgbClr val="222222"/>
                </a:solidFill>
                <a:highlight>
                  <a:srgbClr val="F8F9FA"/>
                </a:highlight>
                <a:latin typeface="Arial"/>
                <a:ea typeface="Arial"/>
                <a:cs typeface="Arial"/>
                <a:sym typeface="Arial"/>
              </a:rPr>
              <a:t>個 月</a:t>
            </a:r>
            <a:r>
              <a:rPr lang="en-US" sz="5560" b="1"/>
              <a:t>)</a:t>
            </a:r>
            <a:endParaRPr sz="5560" b="1"/>
          </a:p>
        </p:txBody>
      </p:sp>
      <p:sp>
        <p:nvSpPr>
          <p:cNvPr id="647" name="Google Shape;647;p81"/>
          <p:cNvSpPr txBox="1">
            <a:spLocks noGrp="1"/>
          </p:cNvSpPr>
          <p:nvPr>
            <p:ph type="body" idx="1"/>
          </p:nvPr>
        </p:nvSpPr>
        <p:spPr>
          <a:xfrm>
            <a:off x="856342" y="1514473"/>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endParaRPr sz="3600"/>
          </a:p>
          <a:p>
            <a:pPr marL="0" lvl="0" indent="0" algn="l" rtl="0">
              <a:lnSpc>
                <a:spcPct val="90000"/>
              </a:lnSpc>
              <a:spcBef>
                <a:spcPts val="1000"/>
              </a:spcBef>
              <a:spcAft>
                <a:spcPts val="0"/>
              </a:spcAft>
              <a:buClr>
                <a:schemeClr val="dk1"/>
              </a:buClr>
              <a:buSzPts val="3600"/>
              <a:buNone/>
            </a:pPr>
            <a:r>
              <a:rPr lang="en-US" sz="3600"/>
              <a:t>  </a:t>
            </a:r>
            <a:r>
              <a:rPr lang="en-US" sz="3900"/>
              <a:t>FCCH</a:t>
            </a:r>
            <a:r>
              <a:rPr lang="en-US" sz="3600"/>
              <a:t>的</a:t>
            </a:r>
            <a:r>
              <a:rPr lang="en-US" sz="3900">
                <a:highlight>
                  <a:srgbClr val="F8F9FA"/>
                </a:highlight>
                <a:latin typeface="Arial"/>
                <a:ea typeface="Arial"/>
                <a:cs typeface="Arial"/>
                <a:sym typeface="Arial"/>
              </a:rPr>
              <a:t>小組</a:t>
            </a:r>
            <a:r>
              <a:rPr lang="en-US" sz="3500">
                <a:highlight>
                  <a:srgbClr val="F8F9FA"/>
                </a:highlight>
                <a:latin typeface="Arial"/>
                <a:ea typeface="Arial"/>
                <a:cs typeface="Arial"/>
                <a:sym typeface="Arial"/>
              </a:rPr>
              <a:t>人</a:t>
            </a:r>
            <a:r>
              <a:rPr lang="en-US" sz="3900">
                <a:highlight>
                  <a:srgbClr val="F8F9FA"/>
                </a:highlight>
                <a:latin typeface="Arial"/>
                <a:ea typeface="Arial"/>
                <a:cs typeface="Arial"/>
                <a:sym typeface="Arial"/>
              </a:rPr>
              <a:t>數</a:t>
            </a:r>
            <a:r>
              <a:rPr lang="en-US" sz="3600"/>
              <a:t> (按每个牌照 )                		   </a:t>
            </a:r>
            <a:r>
              <a:rPr lang="en-US" sz="2700" b="1"/>
              <a:t>托</a:t>
            </a:r>
            <a:r>
              <a:rPr lang="en-US" sz="2700">
                <a:solidFill>
                  <a:srgbClr val="222222"/>
                </a:solidFill>
                <a:highlight>
                  <a:srgbClr val="F8F9FA"/>
                </a:highlight>
                <a:latin typeface="Arial"/>
                <a:ea typeface="Arial"/>
                <a:cs typeface="Arial"/>
                <a:sym typeface="Arial"/>
              </a:rPr>
              <a:t>兒者 </a:t>
            </a:r>
            <a:r>
              <a:rPr lang="en-US" b="1"/>
              <a:t>:    </a:t>
            </a:r>
            <a:r>
              <a:rPr lang="en-US" sz="2700">
                <a:solidFill>
                  <a:srgbClr val="222222"/>
                </a:solidFill>
                <a:highlight>
                  <a:srgbClr val="F8F9FA"/>
                </a:highlight>
                <a:latin typeface="Arial"/>
                <a:ea typeface="Arial"/>
                <a:cs typeface="Arial"/>
                <a:sym typeface="Arial"/>
              </a:rPr>
              <a:t>兒童比例               小組</a:t>
            </a:r>
            <a:r>
              <a:rPr lang="en-US" sz="2300">
                <a:highlight>
                  <a:srgbClr val="F8F9FA"/>
                </a:highlight>
                <a:latin typeface="Arial"/>
                <a:ea typeface="Arial"/>
                <a:cs typeface="Arial"/>
                <a:sym typeface="Arial"/>
              </a:rPr>
              <a:t>人</a:t>
            </a:r>
            <a:r>
              <a:rPr lang="en-US" sz="2700">
                <a:highlight>
                  <a:srgbClr val="F8F9FA"/>
                </a:highlight>
                <a:latin typeface="Arial"/>
                <a:ea typeface="Arial"/>
                <a:cs typeface="Arial"/>
                <a:sym typeface="Arial"/>
              </a:rPr>
              <a:t>數</a:t>
            </a:r>
            <a:endParaRPr sz="1500">
              <a:solidFill>
                <a:srgbClr val="222222"/>
              </a:solidFill>
              <a:highlight>
                <a:srgbClr val="F8F9FA"/>
              </a:highlight>
              <a:latin typeface="Arial"/>
              <a:ea typeface="Arial"/>
              <a:cs typeface="Arial"/>
              <a:sym typeface="Arial"/>
            </a:endParaRPr>
          </a:p>
          <a:p>
            <a:pPr marL="0" lvl="0" indent="0" algn="l" rtl="0">
              <a:lnSpc>
                <a:spcPct val="90000"/>
              </a:lnSpc>
              <a:spcBef>
                <a:spcPts val="1000"/>
              </a:spcBef>
              <a:spcAft>
                <a:spcPts val="0"/>
              </a:spcAft>
              <a:buClr>
                <a:schemeClr val="dk1"/>
              </a:buClr>
              <a:buSzPts val="3600"/>
              <a:buNone/>
            </a:pPr>
            <a:endParaRPr b="1"/>
          </a:p>
          <a:p>
            <a:pPr marL="228600" lvl="0" indent="-228600" algn="l" rtl="0">
              <a:lnSpc>
                <a:spcPct val="90000"/>
              </a:lnSpc>
              <a:spcBef>
                <a:spcPts val="1000"/>
              </a:spcBef>
              <a:spcAft>
                <a:spcPts val="0"/>
              </a:spcAft>
              <a:buClr>
                <a:schemeClr val="dk1"/>
              </a:buClr>
              <a:buSzPts val="2800"/>
              <a:buChar char="•"/>
            </a:pPr>
            <a:r>
              <a:rPr lang="en-US" sz="3000">
                <a:highlight>
                  <a:srgbClr val="F8F9FA"/>
                </a:highlight>
                <a:latin typeface="Arial"/>
                <a:ea typeface="Arial"/>
                <a:cs typeface="Arial"/>
                <a:sym typeface="Arial"/>
              </a:rPr>
              <a:t>只限嬰兒</a:t>
            </a:r>
            <a:r>
              <a:rPr lang="en-US" sz="2400"/>
              <a:t>   </a:t>
            </a:r>
            <a:r>
              <a:rPr lang="en-US"/>
              <a:t>            1:4  </a:t>
            </a:r>
            <a:r>
              <a:rPr lang="en-US" sz="2600">
                <a:highlight>
                  <a:srgbClr val="F8F9FA"/>
                </a:highlight>
                <a:latin typeface="Arial"/>
                <a:ea typeface="Arial"/>
                <a:cs typeface="Arial"/>
                <a:sym typeface="Arial"/>
              </a:rPr>
              <a:t>嬰兒</a:t>
            </a:r>
            <a:r>
              <a:rPr lang="en-US"/>
              <a:t>                        4	</a:t>
            </a:r>
            <a:endParaRPr b="1"/>
          </a:p>
          <a:p>
            <a:pPr marL="228600" lvl="0" indent="-228600" algn="l" rtl="0">
              <a:lnSpc>
                <a:spcPct val="90000"/>
              </a:lnSpc>
              <a:spcBef>
                <a:spcPts val="1000"/>
              </a:spcBef>
              <a:spcAft>
                <a:spcPts val="0"/>
              </a:spcAft>
              <a:buClr>
                <a:schemeClr val="dk1"/>
              </a:buClr>
              <a:buSzPts val="2800"/>
              <a:buChar char="•"/>
            </a:pPr>
            <a:r>
              <a:rPr lang="en-US" sz="2300">
                <a:solidFill>
                  <a:srgbClr val="222222"/>
                </a:solidFill>
                <a:highlight>
                  <a:srgbClr val="F8F9FA"/>
                </a:highlight>
                <a:latin typeface="Arial"/>
                <a:ea typeface="Arial"/>
                <a:cs typeface="Arial"/>
                <a:sym typeface="Arial"/>
              </a:rPr>
              <a:t>混合年齡組</a:t>
            </a:r>
            <a:r>
              <a:rPr lang="en-US" sz="2100"/>
              <a:t>(2</a:t>
            </a:r>
            <a:r>
              <a:rPr lang="en-US" sz="2100">
                <a:solidFill>
                  <a:srgbClr val="222222"/>
                </a:solidFill>
                <a:highlight>
                  <a:srgbClr val="F8F9FA"/>
                </a:highlight>
                <a:latin typeface="Arial"/>
                <a:ea typeface="Arial"/>
                <a:cs typeface="Arial"/>
                <a:sym typeface="Arial"/>
              </a:rPr>
              <a:t>個</a:t>
            </a:r>
            <a:r>
              <a:rPr lang="en-US" sz="1900">
                <a:highlight>
                  <a:srgbClr val="F8F9FA"/>
                </a:highlight>
                <a:latin typeface="Arial"/>
                <a:ea typeface="Arial"/>
                <a:cs typeface="Arial"/>
                <a:sym typeface="Arial"/>
              </a:rPr>
              <a:t>嬰兒</a:t>
            </a:r>
            <a:r>
              <a:rPr lang="en-US" sz="1300"/>
              <a:t> </a:t>
            </a:r>
            <a:r>
              <a:rPr lang="en-US" sz="2100"/>
              <a:t> )  </a:t>
            </a:r>
            <a:r>
              <a:rPr lang="en-US"/>
              <a:t>1:6 </a:t>
            </a:r>
            <a:r>
              <a:rPr lang="en-US" sz="2600">
                <a:highlight>
                  <a:srgbClr val="F8F9FA"/>
                </a:highlight>
                <a:latin typeface="Arial"/>
                <a:ea typeface="Arial"/>
                <a:cs typeface="Arial"/>
                <a:sym typeface="Arial"/>
              </a:rPr>
              <a:t>兒</a:t>
            </a:r>
            <a:r>
              <a:rPr lang="en-US"/>
              <a:t>童                        6</a:t>
            </a:r>
            <a:endParaRPr b="1"/>
          </a:p>
          <a:p>
            <a:pPr marL="0" lvl="0" indent="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52"/>
        <p:cNvGrpSpPr/>
        <p:nvPr/>
      </p:nvGrpSpPr>
      <p:grpSpPr>
        <a:xfrm>
          <a:off x="0" y="0"/>
          <a:ext cx="0" cy="0"/>
          <a:chOff x="0" y="0"/>
          <a:chExt cx="0" cy="0"/>
        </a:xfrm>
      </p:grpSpPr>
      <p:sp>
        <p:nvSpPr>
          <p:cNvPr id="653" name="Google Shape;653;p82"/>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a:t>           </a:t>
            </a:r>
            <a:r>
              <a:rPr lang="en-US" b="1"/>
              <a:t>身体距離</a:t>
            </a:r>
            <a:r>
              <a:rPr lang="en-US" sz="4000" b="1"/>
              <a:t>: </a:t>
            </a:r>
            <a:r>
              <a:rPr lang="en-US" sz="4000" b="1">
                <a:highlight>
                  <a:srgbClr val="F8F9FA"/>
                </a:highlight>
                <a:latin typeface="Arial"/>
                <a:ea typeface="Arial"/>
                <a:cs typeface="Arial"/>
                <a:sym typeface="Arial"/>
              </a:rPr>
              <a:t>小組人數</a:t>
            </a:r>
            <a:r>
              <a:rPr lang="en-US" sz="3959"/>
              <a:t/>
            </a:r>
            <a:br>
              <a:rPr lang="en-US" sz="3959"/>
            </a:br>
            <a:r>
              <a:rPr lang="en-US" sz="3959"/>
              <a:t>                  </a:t>
            </a:r>
            <a:r>
              <a:rPr lang="en-US" sz="3959" b="1"/>
              <a:t> (</a:t>
            </a:r>
            <a:r>
              <a:rPr lang="en-US" sz="3600" b="1">
                <a:solidFill>
                  <a:srgbClr val="222222"/>
                </a:solidFill>
                <a:highlight>
                  <a:srgbClr val="F8F9FA"/>
                </a:highlight>
                <a:latin typeface="Arial"/>
                <a:ea typeface="Arial"/>
                <a:cs typeface="Arial"/>
                <a:sym typeface="Arial"/>
              </a:rPr>
              <a:t>嬰幼兒和幼兒)</a:t>
            </a:r>
            <a:endParaRPr sz="36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959"/>
          </a:p>
        </p:txBody>
      </p:sp>
      <p:sp>
        <p:nvSpPr>
          <p:cNvPr id="654" name="Google Shape;654;p82"/>
          <p:cNvSpPr txBox="1">
            <a:spLocks noGrp="1"/>
          </p:cNvSpPr>
          <p:nvPr>
            <p:ph type="body" idx="1"/>
          </p:nvPr>
        </p:nvSpPr>
        <p:spPr>
          <a:xfrm>
            <a:off x="856342" y="1514473"/>
            <a:ext cx="7886700"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endParaRPr sz="3600"/>
          </a:p>
          <a:p>
            <a:pPr marL="457200" marR="38100" lvl="0" indent="-431800" algn="l" rtl="0">
              <a:lnSpc>
                <a:spcPct val="133333"/>
              </a:lnSpc>
              <a:spcBef>
                <a:spcPts val="0"/>
              </a:spcBef>
              <a:spcAft>
                <a:spcPts val="0"/>
              </a:spcAft>
              <a:buClr>
                <a:srgbClr val="222222"/>
              </a:buClr>
              <a:buSzPts val="3200"/>
              <a:buFont typeface="Arial"/>
              <a:buChar char="•"/>
            </a:pPr>
            <a:r>
              <a:rPr lang="en-US" sz="3200">
                <a:solidFill>
                  <a:srgbClr val="222222"/>
                </a:solidFill>
                <a:highlight>
                  <a:srgbClr val="F8F9FA"/>
                </a:highlight>
                <a:latin typeface="Arial"/>
                <a:ea typeface="Arial"/>
                <a:cs typeface="Arial"/>
                <a:sym typeface="Arial"/>
              </a:rPr>
              <a:t>不可能有距</a:t>
            </a:r>
            <a:r>
              <a:rPr lang="en-US" sz="3200"/>
              <a:t>離</a:t>
            </a:r>
            <a:r>
              <a:rPr lang="en-US" sz="3200">
                <a:solidFill>
                  <a:srgbClr val="222222"/>
                </a:solidFill>
                <a:highlight>
                  <a:srgbClr val="F8F9FA"/>
                </a:highlight>
                <a:latin typeface="Arial"/>
                <a:ea typeface="Arial"/>
                <a:cs typeface="Arial"/>
                <a:sym typeface="Arial"/>
              </a:rPr>
              <a:t>地去照顧嬰兒。</a:t>
            </a:r>
            <a:endParaRPr sz="3200">
              <a:solidFill>
                <a:srgbClr val="222222"/>
              </a:solidFill>
              <a:highlight>
                <a:srgbClr val="F8F9FA"/>
              </a:highlight>
              <a:latin typeface="Arial"/>
              <a:ea typeface="Arial"/>
              <a:cs typeface="Arial"/>
              <a:sym typeface="Arial"/>
            </a:endParaRPr>
          </a:p>
          <a:p>
            <a:pPr marL="457200" marR="38100" lvl="0" indent="-431800" algn="l" rtl="0">
              <a:lnSpc>
                <a:spcPct val="133333"/>
              </a:lnSpc>
              <a:spcBef>
                <a:spcPts val="0"/>
              </a:spcBef>
              <a:spcAft>
                <a:spcPts val="0"/>
              </a:spcAft>
              <a:buClr>
                <a:srgbClr val="222222"/>
              </a:buClr>
              <a:buSzPts val="3200"/>
              <a:buFont typeface="Arial"/>
              <a:buChar char="•"/>
            </a:pPr>
            <a:r>
              <a:rPr lang="en-US" sz="3200">
                <a:highlight>
                  <a:srgbClr val="F8F9FA"/>
                </a:highlight>
                <a:latin typeface="Arial"/>
                <a:ea typeface="Arial"/>
                <a:cs typeface="Arial"/>
                <a:sym typeface="Arial"/>
              </a:rPr>
              <a:t>當一歲以下的嬰兒患有</a:t>
            </a:r>
            <a:r>
              <a:rPr lang="en-US" sz="3200">
                <a:solidFill>
                  <a:srgbClr val="222222"/>
                </a:solidFill>
                <a:highlight>
                  <a:srgbClr val="F8F9FA"/>
                </a:highlight>
                <a:latin typeface="Arial"/>
                <a:ea typeface="Arial"/>
                <a:cs typeface="Arial"/>
                <a:sym typeface="Arial"/>
              </a:rPr>
              <a:t>新型</a:t>
            </a:r>
            <a:r>
              <a:rPr lang="en-US" sz="3200"/>
              <a:t>冠狀病毒</a:t>
            </a:r>
            <a:r>
              <a:rPr lang="en-US" sz="3200">
                <a:highlight>
                  <a:srgbClr val="F8F9FA"/>
                </a:highlight>
                <a:latin typeface="Arial"/>
                <a:ea typeface="Arial"/>
                <a:cs typeface="Arial"/>
                <a:sym typeface="Arial"/>
              </a:rPr>
              <a:t>時更容易受到傷害。</a:t>
            </a:r>
            <a:endParaRPr sz="4100"/>
          </a:p>
          <a:p>
            <a:pPr marL="228600" marR="38100" lvl="0" indent="-317500" algn="l" rtl="0">
              <a:lnSpc>
                <a:spcPct val="133333"/>
              </a:lnSpc>
              <a:spcBef>
                <a:spcPts val="0"/>
              </a:spcBef>
              <a:spcAft>
                <a:spcPts val="0"/>
              </a:spcAft>
              <a:buClr>
                <a:srgbClr val="222222"/>
              </a:buClr>
              <a:buSzPts val="3200"/>
              <a:buFont typeface="Arial"/>
              <a:buChar char="•"/>
            </a:pPr>
            <a:r>
              <a:rPr lang="en-US" sz="3200">
                <a:solidFill>
                  <a:srgbClr val="222222"/>
                </a:solidFill>
                <a:highlight>
                  <a:srgbClr val="F8F9FA"/>
                </a:highlight>
                <a:latin typeface="Arial"/>
                <a:ea typeface="Arial"/>
                <a:cs typeface="Arial"/>
                <a:sym typeface="Arial"/>
              </a:rPr>
              <a:t>為工作人員提供乾淨的工作服，並在染上分泌物或體液時更換兒童的衣服。</a:t>
            </a: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8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b="1"/>
              <a:t>              身体距離: </a:t>
            </a:r>
            <a:r>
              <a:rPr lang="en-US" sz="4500" b="1">
                <a:solidFill>
                  <a:srgbClr val="222222"/>
                </a:solidFill>
                <a:highlight>
                  <a:srgbClr val="F8F9FA"/>
                </a:highlight>
                <a:latin typeface="Arial"/>
                <a:ea typeface="Arial"/>
                <a:cs typeface="Arial"/>
                <a:sym typeface="Arial"/>
              </a:rPr>
              <a:t>課堂</a:t>
            </a:r>
            <a:endParaRPr sz="45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p:txBody>
      </p:sp>
      <p:sp>
        <p:nvSpPr>
          <p:cNvPr id="661" name="Google Shape;661;p83"/>
          <p:cNvSpPr txBox="1">
            <a:spLocks noGrp="1"/>
          </p:cNvSpPr>
          <p:nvPr>
            <p:ph type="body" idx="1"/>
          </p:nvPr>
        </p:nvSpPr>
        <p:spPr>
          <a:xfrm>
            <a:off x="691242" y="1501005"/>
            <a:ext cx="7886700" cy="4351200"/>
          </a:xfrm>
          <a:prstGeom prst="rect">
            <a:avLst/>
          </a:prstGeom>
          <a:noFill/>
          <a:ln>
            <a:noFill/>
          </a:ln>
        </p:spPr>
        <p:txBody>
          <a:bodyPr spcFirstLastPara="1" wrap="square" lIns="91425" tIns="45700" rIns="91425" bIns="45700" anchor="t" anchorCtr="0">
            <a:noAutofit/>
          </a:bodyPr>
          <a:lstStyle/>
          <a:p>
            <a:pPr marL="228600" marR="38100" lvl="0" indent="-311150" algn="l" rtl="0">
              <a:lnSpc>
                <a:spcPct val="100000"/>
              </a:lnSpc>
              <a:spcBef>
                <a:spcPts val="0"/>
              </a:spcBef>
              <a:spcAft>
                <a:spcPts val="0"/>
              </a:spcAft>
              <a:buClr>
                <a:srgbClr val="222222"/>
              </a:buClr>
              <a:buSzPts val="3100"/>
              <a:buFont typeface="Arial"/>
              <a:buChar char="•"/>
            </a:pPr>
            <a:r>
              <a:rPr lang="en-US" sz="3100">
                <a:solidFill>
                  <a:srgbClr val="222222"/>
                </a:solidFill>
                <a:highlight>
                  <a:srgbClr val="F8F9FA"/>
                </a:highlight>
                <a:latin typeface="Arial"/>
                <a:ea typeface="Arial"/>
                <a:cs typeface="Arial"/>
                <a:sym typeface="Arial"/>
              </a:rPr>
              <a:t>佈置家具給孩子更多的空間。</a:t>
            </a:r>
            <a:endParaRPr sz="3100">
              <a:solidFill>
                <a:srgbClr val="222222"/>
              </a:solidFill>
              <a:highlight>
                <a:srgbClr val="F8F9FA"/>
              </a:highlight>
              <a:latin typeface="Arial"/>
              <a:ea typeface="Arial"/>
              <a:cs typeface="Arial"/>
              <a:sym typeface="Arial"/>
            </a:endParaRPr>
          </a:p>
          <a:p>
            <a:pPr marL="228600" marR="38100" lvl="0" indent="0" algn="l" rtl="0">
              <a:lnSpc>
                <a:spcPct val="100000"/>
              </a:lnSpc>
              <a:spcBef>
                <a:spcPts val="0"/>
              </a:spcBef>
              <a:spcAft>
                <a:spcPts val="0"/>
              </a:spcAft>
              <a:buNone/>
            </a:pPr>
            <a:endParaRPr sz="3100">
              <a:solidFill>
                <a:srgbClr val="222222"/>
              </a:solidFill>
              <a:highlight>
                <a:srgbClr val="F8F9FA"/>
              </a:highlight>
              <a:latin typeface="Arial"/>
              <a:ea typeface="Arial"/>
              <a:cs typeface="Arial"/>
              <a:sym typeface="Arial"/>
            </a:endParaRPr>
          </a:p>
          <a:p>
            <a:pPr marL="228600" marR="38100" lvl="0" indent="-311150" algn="l" rtl="0">
              <a:lnSpc>
                <a:spcPct val="100000"/>
              </a:lnSpc>
              <a:spcBef>
                <a:spcPts val="0"/>
              </a:spcBef>
              <a:spcAft>
                <a:spcPts val="0"/>
              </a:spcAft>
              <a:buClr>
                <a:srgbClr val="222222"/>
              </a:buClr>
              <a:buSzPts val="3100"/>
              <a:buFont typeface="Arial"/>
              <a:buChar char="•"/>
            </a:pPr>
            <a:r>
              <a:rPr lang="en-US" sz="3100">
                <a:solidFill>
                  <a:srgbClr val="222222"/>
                </a:solidFill>
                <a:highlight>
                  <a:srgbClr val="F8F9FA"/>
                </a:highlight>
                <a:latin typeface="Arial"/>
                <a:ea typeface="Arial"/>
                <a:cs typeface="Arial"/>
                <a:sym typeface="Arial"/>
              </a:rPr>
              <a:t>打開窗戶讓新鮮空氣流通。</a:t>
            </a:r>
            <a:endParaRPr sz="3100">
              <a:solidFill>
                <a:srgbClr val="222222"/>
              </a:solidFill>
              <a:highlight>
                <a:srgbClr val="F8F9FA"/>
              </a:highlight>
              <a:latin typeface="Arial"/>
              <a:ea typeface="Arial"/>
              <a:cs typeface="Arial"/>
              <a:sym typeface="Arial"/>
            </a:endParaRPr>
          </a:p>
          <a:p>
            <a:pPr marL="228600" marR="38100" lvl="0" indent="0" algn="l" rtl="0">
              <a:lnSpc>
                <a:spcPct val="100000"/>
              </a:lnSpc>
              <a:spcBef>
                <a:spcPts val="0"/>
              </a:spcBef>
              <a:spcAft>
                <a:spcPts val="0"/>
              </a:spcAft>
              <a:buNone/>
            </a:pPr>
            <a:endParaRPr sz="3100">
              <a:solidFill>
                <a:srgbClr val="222222"/>
              </a:solidFill>
              <a:highlight>
                <a:srgbClr val="F8F9FA"/>
              </a:highlight>
              <a:latin typeface="Arial"/>
              <a:ea typeface="Arial"/>
              <a:cs typeface="Arial"/>
              <a:sym typeface="Arial"/>
            </a:endParaRPr>
          </a:p>
          <a:p>
            <a:pPr marL="228600" marR="38100" lvl="0" indent="-311150" algn="l" rtl="0">
              <a:lnSpc>
                <a:spcPct val="100000"/>
              </a:lnSpc>
              <a:spcBef>
                <a:spcPts val="0"/>
              </a:spcBef>
              <a:spcAft>
                <a:spcPts val="0"/>
              </a:spcAft>
              <a:buClr>
                <a:srgbClr val="222222"/>
              </a:buClr>
              <a:buSzPts val="3100"/>
              <a:buFont typeface="Arial"/>
              <a:buChar char="•"/>
            </a:pPr>
            <a:r>
              <a:rPr lang="en-US" sz="3200">
                <a:highlight>
                  <a:srgbClr val="F8F9FA"/>
                </a:highlight>
                <a:latin typeface="Arial"/>
                <a:ea typeface="Arial"/>
                <a:cs typeface="Arial"/>
                <a:sym typeface="Arial"/>
              </a:rPr>
              <a:t>嬰兒床與嬰兒床之間應有一定距離（如果可能，應該保持6英尺），兒童在午睡時頭對腳</a:t>
            </a:r>
            <a:r>
              <a:rPr lang="en-US" sz="2400">
                <a:highlight>
                  <a:srgbClr val="F8F9FA"/>
                </a:highlight>
                <a:latin typeface="Arial"/>
                <a:ea typeface="Arial"/>
                <a:cs typeface="Arial"/>
                <a:sym typeface="Arial"/>
              </a:rPr>
              <a:t>。</a:t>
            </a:r>
            <a:endParaRPr sz="2400">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sz="1800">
              <a:solidFill>
                <a:srgbClr val="222222"/>
              </a:solidFill>
              <a:highlight>
                <a:srgbClr val="F8F9FA"/>
              </a:highlight>
              <a:latin typeface="Arial"/>
              <a:ea typeface="Arial"/>
              <a:cs typeface="Arial"/>
              <a:sym typeface="Arial"/>
            </a:endParaRPr>
          </a:p>
        </p:txBody>
      </p:sp>
      <p:pic>
        <p:nvPicPr>
          <p:cNvPr id="662" name="Google Shape;662;p83" descr="https://dl.boxcloud.com/api/2.0/internal_files/300663561377/versions/316530240977/representations/jpg_paged_2048x2048/content/1.jpg?access_token=1!iie6Acd1PBhLWa9EWXmSeQr1q46osVhWg6x5ZWoZDdo9ANaDyfLiaumqzDAw2aM9s0AKbIMk1bq4KiAdgcJQ45m1F-th_kHGZMB3Cxrlu_qZzTtQ54dIVT8zUaVXkgFHBa9k9bCGcIlaDfF5wqg6IVtKRvPGkzhRBqsMXtjbszlM5Es42YkLjfBWTleySgybViNOGPcNpg0AeLZCtHbohCX7KiaDPRT-wwDCzOkc3dzuCx93BJKf0NjqhY3t_KZwQQc6M-NeRvtxTsJlzEfjv7xQM6y2i4PK6iEEJ2Ab8x_mIEundr-VwJ4tRANAyon-D_wMbv_g6dMmm6hIJ3_dOPVg2F2oE_Gs7SBBvyZ3GkBX41SgvMlWFb-iEals06O5-ZcduOpDaXALbdqLOjiujWUeOJD4RaKuwJGLrASijLUQ1NHaeDiLwCRP4ePhx3_KWF9QT5JO0E8IZd2NH_QimxcdNFuf1wAODz64wAm74N75M6yFgmxMijEbJJGtDvkMOXh7JRwUoksdg3DSHxVah7036H52WbsIoRJzfkIc3tG7ftHl8MCPyTOlZi5_7k0i&amp;box_client_name=box-content-preview&amp;box_client_version=2.37.0"/>
          <p:cNvPicPr preferRelativeResize="0"/>
          <p:nvPr/>
        </p:nvPicPr>
        <p:blipFill rotWithShape="1">
          <a:blip r:embed="rId3">
            <a:alphaModFix/>
          </a:blip>
          <a:srcRect/>
          <a:stretch/>
        </p:blipFill>
        <p:spPr>
          <a:xfrm>
            <a:off x="6209679" y="4518678"/>
            <a:ext cx="2172792" cy="1449252"/>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sp>
        <p:nvSpPr>
          <p:cNvPr id="668" name="Google Shape;668;p84"/>
          <p:cNvSpPr txBox="1">
            <a:spLocks noGrp="1"/>
          </p:cNvSpPr>
          <p:nvPr>
            <p:ph type="title"/>
          </p:nvPr>
        </p:nvSpPr>
        <p:spPr>
          <a:xfrm>
            <a:off x="576975" y="36512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sz="4000"/>
              <a:t>          </a:t>
            </a:r>
            <a:r>
              <a:rPr lang="en-US" sz="4000" b="1"/>
              <a:t>  用餐時孩子之間的距離</a:t>
            </a:r>
            <a:endParaRPr sz="4000" b="1"/>
          </a:p>
        </p:txBody>
      </p:sp>
      <p:sp>
        <p:nvSpPr>
          <p:cNvPr id="669" name="Google Shape;669;p84"/>
          <p:cNvSpPr txBox="1">
            <a:spLocks noGrp="1"/>
          </p:cNvSpPr>
          <p:nvPr>
            <p:ph type="body" idx="1"/>
          </p:nvPr>
        </p:nvSpPr>
        <p:spPr>
          <a:xfrm>
            <a:off x="711125" y="1302225"/>
            <a:ext cx="8321400" cy="4337100"/>
          </a:xfrm>
          <a:prstGeom prst="rect">
            <a:avLst/>
          </a:prstGeom>
          <a:noFill/>
          <a:ln>
            <a:noFill/>
          </a:ln>
        </p:spPr>
        <p:txBody>
          <a:bodyPr spcFirstLastPara="1" wrap="square" lIns="91425" tIns="45700" rIns="91425" bIns="45700" anchor="t" anchorCtr="0">
            <a:noAutofit/>
          </a:bodyPr>
          <a:lstStyle/>
          <a:p>
            <a:pPr marL="228600" lvl="0" indent="0" algn="l" rtl="0">
              <a:lnSpc>
                <a:spcPct val="90000"/>
              </a:lnSpc>
              <a:spcBef>
                <a:spcPts val="0"/>
              </a:spcBef>
              <a:spcAft>
                <a:spcPts val="0"/>
              </a:spcAft>
              <a:buClr>
                <a:schemeClr val="dk1"/>
              </a:buClr>
              <a:buSzPts val="3600"/>
              <a:buNone/>
            </a:pPr>
            <a:endParaRPr sz="3000"/>
          </a:p>
          <a:p>
            <a:pPr marL="228600" lvl="0" indent="-266700" algn="l" rtl="0">
              <a:lnSpc>
                <a:spcPct val="90000"/>
              </a:lnSpc>
              <a:spcBef>
                <a:spcPts val="1000"/>
              </a:spcBef>
              <a:spcAft>
                <a:spcPts val="0"/>
              </a:spcAft>
              <a:buClr>
                <a:schemeClr val="dk1"/>
              </a:buClr>
              <a:buSzPts val="4200"/>
              <a:buChar char="•"/>
            </a:pPr>
            <a:r>
              <a:rPr lang="en-US" sz="3000">
                <a:solidFill>
                  <a:srgbClr val="222222"/>
                </a:solidFill>
                <a:highlight>
                  <a:srgbClr val="F8F9FA"/>
                </a:highlight>
                <a:latin typeface="Arial"/>
                <a:ea typeface="Arial"/>
                <a:cs typeface="Arial"/>
                <a:sym typeface="Arial"/>
              </a:rPr>
              <a:t>在用餐時間讓孩子們分隔坐遠一些。</a:t>
            </a:r>
            <a:endParaRPr sz="3000">
              <a:solidFill>
                <a:srgbClr val="222222"/>
              </a:solidFill>
              <a:highlight>
                <a:srgbClr val="F8F9FA"/>
              </a:highlight>
              <a:latin typeface="Arial"/>
              <a:ea typeface="Arial"/>
              <a:cs typeface="Arial"/>
              <a:sym typeface="Arial"/>
            </a:endParaRPr>
          </a:p>
          <a:p>
            <a:pPr marL="228600" lvl="0" indent="-266700" algn="l" rtl="0">
              <a:lnSpc>
                <a:spcPct val="90000"/>
              </a:lnSpc>
              <a:spcBef>
                <a:spcPts val="1000"/>
              </a:spcBef>
              <a:spcAft>
                <a:spcPts val="0"/>
              </a:spcAft>
              <a:buClr>
                <a:schemeClr val="dk1"/>
              </a:buClr>
              <a:buSzPts val="4200"/>
              <a:buChar char="•"/>
            </a:pPr>
            <a:r>
              <a:rPr lang="en-US" sz="3000">
                <a:solidFill>
                  <a:srgbClr val="222222"/>
                </a:solidFill>
                <a:highlight>
                  <a:srgbClr val="F8F9FA"/>
                </a:highlight>
                <a:latin typeface="Arial"/>
                <a:ea typeface="Arial"/>
                <a:cs typeface="Arial"/>
                <a:sym typeface="Arial"/>
              </a:rPr>
              <a:t>不再進行家庭式的用餐方式。將每個孩子的食物放在單獨的盤子上。</a:t>
            </a:r>
            <a:endParaRPr sz="3000">
              <a:solidFill>
                <a:srgbClr val="222222"/>
              </a:solidFill>
              <a:highlight>
                <a:srgbClr val="F8F9FA"/>
              </a:highlight>
              <a:latin typeface="Arial"/>
              <a:ea typeface="Arial"/>
              <a:cs typeface="Arial"/>
              <a:sym typeface="Arial"/>
            </a:endParaRPr>
          </a:p>
          <a:p>
            <a:pPr marL="228600" lvl="0" indent="-266700" algn="l" rtl="0">
              <a:lnSpc>
                <a:spcPct val="90000"/>
              </a:lnSpc>
              <a:spcBef>
                <a:spcPts val="1000"/>
              </a:spcBef>
              <a:spcAft>
                <a:spcPts val="0"/>
              </a:spcAft>
              <a:buClr>
                <a:schemeClr val="dk1"/>
              </a:buClr>
              <a:buSzPts val="4200"/>
              <a:buChar char="•"/>
            </a:pPr>
            <a:r>
              <a:rPr lang="en-US" sz="3000">
                <a:solidFill>
                  <a:srgbClr val="222222"/>
                </a:solidFill>
                <a:highlight>
                  <a:srgbClr val="F8F9FA"/>
                </a:highlight>
                <a:latin typeface="Arial"/>
                <a:ea typeface="Arial"/>
                <a:cs typeface="Arial"/>
                <a:sym typeface="Arial"/>
              </a:rPr>
              <a:t>如有可能，請使用一次性的盤子，杯子和器皿。</a:t>
            </a:r>
            <a:endParaRPr sz="3000">
              <a:solidFill>
                <a:srgbClr val="222222"/>
              </a:solidFill>
              <a:highlight>
                <a:srgbClr val="F8F9FA"/>
              </a:highlight>
              <a:latin typeface="Arial"/>
              <a:ea typeface="Arial"/>
              <a:cs typeface="Arial"/>
              <a:sym typeface="Arial"/>
            </a:endParaRPr>
          </a:p>
          <a:p>
            <a:pPr marL="228600" marR="38100" lvl="0" indent="-381000" algn="l" rtl="0">
              <a:lnSpc>
                <a:spcPct val="133333"/>
              </a:lnSpc>
              <a:spcBef>
                <a:spcPts val="0"/>
              </a:spcBef>
              <a:spcAft>
                <a:spcPts val="0"/>
              </a:spcAft>
              <a:buSzPts val="4200"/>
              <a:buChar char="•"/>
            </a:pPr>
            <a:r>
              <a:rPr lang="en-US" sz="3000">
                <a:solidFill>
                  <a:srgbClr val="222222"/>
                </a:solidFill>
                <a:highlight>
                  <a:srgbClr val="F8F9FA"/>
                </a:highlight>
                <a:latin typeface="Arial"/>
                <a:ea typeface="Arial"/>
                <a:cs typeface="Arial"/>
                <a:sym typeface="Arial"/>
              </a:rPr>
              <a:t>提供食物時請戴手套。</a:t>
            </a:r>
            <a:endParaRPr sz="3000">
              <a:solidFill>
                <a:srgbClr val="222222"/>
              </a:solidFill>
              <a:highlight>
                <a:srgbClr val="F8F9FA"/>
              </a:highlight>
              <a:latin typeface="Arial"/>
              <a:ea typeface="Arial"/>
              <a:cs typeface="Arial"/>
              <a:sym typeface="Arial"/>
            </a:endParaRPr>
          </a:p>
          <a:p>
            <a:pPr marL="228600" lvl="0" indent="0" algn="l" rtl="0">
              <a:lnSpc>
                <a:spcPct val="90000"/>
              </a:lnSpc>
              <a:spcBef>
                <a:spcPts val="1000"/>
              </a:spcBef>
              <a:spcAft>
                <a:spcPts val="0"/>
              </a:spcAft>
              <a:buNone/>
            </a:pPr>
            <a:endParaRPr sz="3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31"/>
          <p:cNvSpPr txBox="1">
            <a:spLocks noGrp="1"/>
          </p:cNvSpPr>
          <p:nvPr>
            <p:ph type="title"/>
          </p:nvPr>
        </p:nvSpPr>
        <p:spPr>
          <a:xfrm>
            <a:off x="292100" y="520700"/>
            <a:ext cx="8608500" cy="5422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959"/>
              <a:buFont typeface="Calibri"/>
              <a:buNone/>
            </a:pPr>
            <a:r>
              <a:rPr lang="en-US" sz="3200">
                <a:solidFill>
                  <a:srgbClr val="222222"/>
                </a:solidFill>
                <a:highlight>
                  <a:srgbClr val="F8F9FA"/>
                </a:highlight>
                <a:latin typeface="Arial"/>
                <a:ea typeface="Arial"/>
                <a:cs typeface="Arial"/>
                <a:sym typeface="Arial"/>
              </a:rPr>
              <a:t>新型冠狀病毒是由一種"新型" 的冠狀病毒引起</a:t>
            </a: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r>
              <a:rPr lang="en-US" sz="3200">
                <a:solidFill>
                  <a:srgbClr val="222222"/>
                </a:solidFill>
                <a:highlight>
                  <a:srgbClr val="F8F9FA"/>
                </a:highlight>
                <a:latin typeface="Arial"/>
                <a:ea typeface="Arial"/>
                <a:cs typeface="Arial"/>
                <a:sym typeface="Arial"/>
              </a:rPr>
              <a:t>因爲它是新的病毒，所以人們對此沒有免疫力</a:t>
            </a: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200">
              <a:solidFill>
                <a:srgbClr val="222222"/>
              </a:solidFill>
              <a:highlight>
                <a:srgbClr val="F8F9FA"/>
              </a:highlight>
              <a:latin typeface="Arial"/>
              <a:ea typeface="Arial"/>
              <a:cs typeface="Arial"/>
              <a:sym typeface="Arial"/>
            </a:endParaRPr>
          </a:p>
          <a:p>
            <a:pPr marL="0" marR="38100" lvl="0" indent="0" algn="l" rtl="0">
              <a:lnSpc>
                <a:spcPct val="100000"/>
              </a:lnSpc>
              <a:spcBef>
                <a:spcPts val="0"/>
              </a:spcBef>
              <a:spcAft>
                <a:spcPts val="0"/>
              </a:spcAft>
              <a:buClr>
                <a:schemeClr val="dk1"/>
              </a:buClr>
              <a:buSzPts val="1100"/>
              <a:buFont typeface="Arial"/>
              <a:buNone/>
            </a:pPr>
            <a:r>
              <a:rPr lang="en-US" sz="3200">
                <a:solidFill>
                  <a:srgbClr val="222222"/>
                </a:solidFill>
                <a:highlight>
                  <a:srgbClr val="F8F9FA"/>
                </a:highlight>
                <a:latin typeface="Arial"/>
                <a:ea typeface="Arial"/>
                <a:cs typeface="Arial"/>
                <a:sym typeface="Arial"/>
              </a:rPr>
              <a:t>有些人感染了，是輕症; 而老年人或長期病患者感染后可能會有病情加重的風險</a:t>
            </a:r>
            <a:r>
              <a:rPr lang="en-US" sz="3200">
                <a:latin typeface="Arial"/>
                <a:ea typeface="Arial"/>
                <a:cs typeface="Arial"/>
                <a:sym typeface="Arial"/>
              </a:rPr>
              <a:t>。</a:t>
            </a:r>
            <a:endParaRPr sz="32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endParaRPr sz="3000">
              <a:latin typeface="Arial"/>
              <a:ea typeface="Arial"/>
              <a:cs typeface="Arial"/>
              <a:sym typeface="Arial"/>
            </a:endParaRPr>
          </a:p>
        </p:txBody>
      </p:sp>
      <p:sp>
        <p:nvSpPr>
          <p:cNvPr id="210" name="Google Shape;210;p31"/>
          <p:cNvSpPr/>
          <p:nvPr/>
        </p:nvSpPr>
        <p:spPr>
          <a:xfrm>
            <a:off x="0" y="0"/>
            <a:ext cx="9144000" cy="411982"/>
          </a:xfrm>
          <a:prstGeom prst="rect">
            <a:avLst/>
          </a:prstGeom>
          <a:solidFill>
            <a:srgbClr val="003473"/>
          </a:solidFill>
          <a:ln w="12700" cap="flat" cmpd="sng">
            <a:solidFill>
              <a:srgbClr val="42719B"/>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674"/>
        <p:cNvGrpSpPr/>
        <p:nvPr/>
      </p:nvGrpSpPr>
      <p:grpSpPr>
        <a:xfrm>
          <a:off x="0" y="0"/>
          <a:ext cx="0" cy="0"/>
          <a:chOff x="0" y="0"/>
          <a:chExt cx="0" cy="0"/>
        </a:xfrm>
      </p:grpSpPr>
      <p:sp>
        <p:nvSpPr>
          <p:cNvPr id="675" name="Google Shape;675;p85"/>
          <p:cNvSpPr txBox="1">
            <a:spLocks noGrp="1"/>
          </p:cNvSpPr>
          <p:nvPr>
            <p:ph type="title"/>
          </p:nvPr>
        </p:nvSpPr>
        <p:spPr>
          <a:xfrm>
            <a:off x="509200" y="390951"/>
            <a:ext cx="7886700" cy="13257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4000">
                <a:solidFill>
                  <a:srgbClr val="222222"/>
                </a:solidFill>
                <a:highlight>
                  <a:srgbClr val="F8F9FA"/>
                </a:highlight>
                <a:latin typeface="Arial"/>
                <a:ea typeface="Arial"/>
                <a:cs typeface="Arial"/>
                <a:sym typeface="Arial"/>
              </a:rPr>
              <a:t>                </a:t>
            </a:r>
            <a:endParaRPr sz="40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4000">
                <a:solidFill>
                  <a:srgbClr val="222222"/>
                </a:solidFill>
                <a:highlight>
                  <a:srgbClr val="F8F9FA"/>
                </a:highlight>
                <a:latin typeface="Arial"/>
                <a:ea typeface="Arial"/>
                <a:cs typeface="Arial"/>
                <a:sym typeface="Arial"/>
              </a:rPr>
              <a:t>                </a:t>
            </a:r>
            <a:endParaRPr sz="40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endParaRPr sz="40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4000">
                <a:solidFill>
                  <a:srgbClr val="222222"/>
                </a:solidFill>
                <a:highlight>
                  <a:srgbClr val="F8F9FA"/>
                </a:highlight>
                <a:latin typeface="Arial"/>
                <a:ea typeface="Arial"/>
                <a:cs typeface="Arial"/>
                <a:sym typeface="Arial"/>
              </a:rPr>
              <a:t>             </a:t>
            </a:r>
            <a:r>
              <a:rPr lang="en-US" sz="4000" b="1">
                <a:solidFill>
                  <a:srgbClr val="222222"/>
                </a:solidFill>
                <a:highlight>
                  <a:srgbClr val="F8F9FA"/>
                </a:highlight>
                <a:latin typeface="Arial"/>
                <a:ea typeface="Arial"/>
                <a:cs typeface="Arial"/>
                <a:sym typeface="Arial"/>
              </a:rPr>
              <a:t>食物計劃豁免規定</a:t>
            </a:r>
            <a:endParaRPr sz="4800" b="1">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endParaRPr sz="40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endParaRPr sz="4000">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sz="4000" b="1">
              <a:latin typeface="Arial"/>
              <a:ea typeface="Arial"/>
              <a:cs typeface="Arial"/>
              <a:sym typeface="Arial"/>
            </a:endParaRPr>
          </a:p>
        </p:txBody>
      </p:sp>
      <p:sp>
        <p:nvSpPr>
          <p:cNvPr id="676" name="Google Shape;676;p85"/>
          <p:cNvSpPr txBox="1">
            <a:spLocks noGrp="1"/>
          </p:cNvSpPr>
          <p:nvPr>
            <p:ph type="body" idx="1"/>
          </p:nvPr>
        </p:nvSpPr>
        <p:spPr>
          <a:xfrm>
            <a:off x="509190" y="1597175"/>
            <a:ext cx="7886700" cy="4351200"/>
          </a:xfrm>
          <a:prstGeom prst="rect">
            <a:avLst/>
          </a:prstGeom>
          <a:noFill/>
          <a:ln>
            <a:noFill/>
          </a:ln>
        </p:spPr>
        <p:txBody>
          <a:bodyPr spcFirstLastPara="1" wrap="square" lIns="91425" tIns="45700" rIns="91425" bIns="45700" anchor="t" anchorCtr="0">
            <a:noAutofit/>
          </a:bodyPr>
          <a:lstStyle/>
          <a:p>
            <a:pPr marL="0" marR="38100" lvl="0" indent="0" algn="l" rtl="0">
              <a:lnSpc>
                <a:spcPct val="133333"/>
              </a:lnSpc>
              <a:spcBef>
                <a:spcPts val="0"/>
              </a:spcBef>
              <a:spcAft>
                <a:spcPts val="0"/>
              </a:spcAft>
              <a:buClr>
                <a:schemeClr val="dk1"/>
              </a:buClr>
              <a:buSzPts val="1100"/>
              <a:buFont typeface="Arial"/>
              <a:buNone/>
            </a:pPr>
            <a:r>
              <a:rPr lang="en-US" sz="3200">
                <a:solidFill>
                  <a:srgbClr val="222222"/>
                </a:solidFill>
                <a:highlight>
                  <a:srgbClr val="F8F9FA"/>
                </a:highlight>
                <a:latin typeface="Arial"/>
                <a:ea typeface="Arial"/>
                <a:cs typeface="Arial"/>
                <a:sym typeface="Arial"/>
              </a:rPr>
              <a:t>有一項國家豁免規定，允許在實施兒童營養的計劃中具有靈活性。</a:t>
            </a:r>
            <a:endParaRPr sz="3200">
              <a:solidFill>
                <a:srgbClr val="222222"/>
              </a:solidFill>
              <a:highlight>
                <a:srgbClr val="F8F9FA"/>
              </a:highlight>
              <a:latin typeface="Arial"/>
              <a:ea typeface="Arial"/>
              <a:cs typeface="Arial"/>
              <a:sym typeface="Arial"/>
            </a:endParaRPr>
          </a:p>
          <a:p>
            <a:pPr marL="0" lvl="0" indent="0" algn="l" rtl="0">
              <a:spcBef>
                <a:spcPts val="1000"/>
              </a:spcBef>
              <a:spcAft>
                <a:spcPts val="0"/>
              </a:spcAft>
              <a:buClr>
                <a:schemeClr val="dk1"/>
              </a:buClr>
              <a:buSzPts val="2800"/>
              <a:buNone/>
            </a:pPr>
            <a:endParaRPr sz="34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3400">
                <a:solidFill>
                  <a:srgbClr val="222222"/>
                </a:solidFill>
                <a:highlight>
                  <a:srgbClr val="F8F9FA"/>
                </a:highlight>
                <a:latin typeface="Arial"/>
                <a:ea typeface="Arial"/>
                <a:cs typeface="Arial"/>
                <a:sym typeface="Arial"/>
              </a:rPr>
              <a:t>與您當地的CACFP贊助商聯繫以獲得技術援助。</a:t>
            </a:r>
            <a:endParaRPr sz="3400">
              <a:solidFill>
                <a:srgbClr val="222222"/>
              </a:solidFill>
              <a:highlight>
                <a:srgbClr val="F8F9FA"/>
              </a:highlight>
              <a:latin typeface="Arial"/>
              <a:ea typeface="Arial"/>
              <a:cs typeface="Arial"/>
              <a:sym typeface="Arial"/>
            </a:endParaRPr>
          </a:p>
          <a:p>
            <a:pPr marL="0" lvl="0" indent="0" algn="l" rtl="0">
              <a:spcBef>
                <a:spcPts val="1000"/>
              </a:spcBef>
              <a:spcAft>
                <a:spcPts val="0"/>
              </a:spcAft>
              <a:buClr>
                <a:schemeClr val="dk1"/>
              </a:buClr>
              <a:buSzPts val="2800"/>
              <a:buNone/>
            </a:pPr>
            <a:endParaRPr sz="4600">
              <a:latin typeface="Arial"/>
              <a:ea typeface="Arial"/>
              <a:cs typeface="Arial"/>
              <a:sym typeface="Arial"/>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681"/>
        <p:cNvGrpSpPr/>
        <p:nvPr/>
      </p:nvGrpSpPr>
      <p:grpSpPr>
        <a:xfrm>
          <a:off x="0" y="0"/>
          <a:ext cx="0" cy="0"/>
          <a:chOff x="0" y="0"/>
          <a:chExt cx="0" cy="0"/>
        </a:xfrm>
      </p:grpSpPr>
      <p:sp>
        <p:nvSpPr>
          <p:cNvPr id="682" name="Google Shape;682;p86"/>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             人與人之間的距離</a:t>
            </a:r>
            <a:endParaRPr/>
          </a:p>
        </p:txBody>
      </p:sp>
      <p:sp>
        <p:nvSpPr>
          <p:cNvPr id="683" name="Google Shape;683;p86"/>
          <p:cNvSpPr txBox="1">
            <a:spLocks noGrp="1"/>
          </p:cNvSpPr>
          <p:nvPr>
            <p:ph type="body" idx="1"/>
          </p:nvPr>
        </p:nvSpPr>
        <p:spPr>
          <a:xfrm>
            <a:off x="699325" y="1610001"/>
            <a:ext cx="7886700" cy="3866700"/>
          </a:xfrm>
          <a:prstGeom prst="rect">
            <a:avLst/>
          </a:prstGeom>
          <a:noFill/>
          <a:ln>
            <a:noFill/>
          </a:ln>
        </p:spPr>
        <p:txBody>
          <a:bodyPr spcFirstLastPara="1" wrap="square" lIns="91425" tIns="45700" rIns="91425" bIns="45700" anchor="t" anchorCtr="0">
            <a:noAutofit/>
          </a:bodyPr>
          <a:lstStyle/>
          <a:p>
            <a:pPr marL="228600" marR="38100" lvl="0" indent="-406400" algn="l" rtl="0">
              <a:lnSpc>
                <a:spcPct val="100000"/>
              </a:lnSpc>
              <a:spcBef>
                <a:spcPts val="0"/>
              </a:spcBef>
              <a:spcAft>
                <a:spcPts val="0"/>
              </a:spcAft>
              <a:buSzPts val="4600"/>
              <a:buChar char="•"/>
            </a:pPr>
            <a:r>
              <a:rPr lang="en-US" sz="3200">
                <a:solidFill>
                  <a:srgbClr val="222222"/>
                </a:solidFill>
                <a:highlight>
                  <a:srgbClr val="F8F9FA"/>
                </a:highlight>
                <a:latin typeface="Arial"/>
                <a:ea typeface="Arial"/>
                <a:cs typeface="Arial"/>
                <a:sym typeface="Arial"/>
              </a:rPr>
              <a:t>教學活動的設計以限制親密身體接觸，避免共享設備和排隊等候的活動。</a:t>
            </a:r>
            <a:endParaRPr sz="3200">
              <a:solidFill>
                <a:srgbClr val="222222"/>
              </a:solidFill>
              <a:highlight>
                <a:srgbClr val="F8F9FA"/>
              </a:highlight>
              <a:latin typeface="Arial"/>
              <a:ea typeface="Arial"/>
              <a:cs typeface="Arial"/>
              <a:sym typeface="Arial"/>
            </a:endParaRPr>
          </a:p>
          <a:p>
            <a:pPr marL="228600" marR="38100" lvl="0" indent="-406400" algn="l" rtl="0">
              <a:lnSpc>
                <a:spcPct val="133333"/>
              </a:lnSpc>
              <a:spcBef>
                <a:spcPts val="0"/>
              </a:spcBef>
              <a:spcAft>
                <a:spcPts val="0"/>
              </a:spcAft>
              <a:buSzPts val="4600"/>
              <a:buChar char="•"/>
            </a:pPr>
            <a:r>
              <a:rPr lang="en-US" sz="3500">
                <a:solidFill>
                  <a:srgbClr val="222222"/>
                </a:solidFill>
                <a:highlight>
                  <a:srgbClr val="F8F9FA"/>
                </a:highlight>
                <a:latin typeface="Arial"/>
                <a:ea typeface="Arial"/>
                <a:cs typeface="Arial"/>
                <a:sym typeface="Arial"/>
              </a:rPr>
              <a:t>盡量進行</a:t>
            </a:r>
            <a:r>
              <a:rPr lang="en-US" sz="3200">
                <a:latin typeface="Arial"/>
                <a:ea typeface="Arial"/>
                <a:cs typeface="Arial"/>
                <a:sym typeface="Arial"/>
              </a:rPr>
              <a:t>户</a:t>
            </a:r>
            <a:r>
              <a:rPr lang="en-US" sz="3200"/>
              <a:t>外</a:t>
            </a:r>
            <a:r>
              <a:rPr lang="en-US" sz="3200">
                <a:solidFill>
                  <a:srgbClr val="222222"/>
                </a:solidFill>
                <a:highlight>
                  <a:srgbClr val="F8F9FA"/>
                </a:highlight>
                <a:latin typeface="Arial"/>
                <a:ea typeface="Arial"/>
                <a:cs typeface="Arial"/>
                <a:sym typeface="Arial"/>
              </a:rPr>
              <a:t>遊戲</a:t>
            </a:r>
            <a:r>
              <a:rPr lang="en-US" sz="3200"/>
              <a:t>和</a:t>
            </a:r>
            <a:r>
              <a:rPr lang="en-US" sz="3200">
                <a:latin typeface="Arial"/>
                <a:ea typeface="Arial"/>
                <a:cs typeface="Arial"/>
                <a:sym typeface="Arial"/>
              </a:rPr>
              <a:t>户</a:t>
            </a:r>
            <a:r>
              <a:rPr lang="en-US" sz="3200"/>
              <a:t>外</a:t>
            </a:r>
            <a:r>
              <a:rPr lang="en-US" sz="3200">
                <a:solidFill>
                  <a:srgbClr val="222222"/>
                </a:solidFill>
                <a:highlight>
                  <a:srgbClr val="F8F9FA"/>
                </a:highlight>
                <a:latin typeface="Arial"/>
                <a:ea typeface="Arial"/>
                <a:cs typeface="Arial"/>
                <a:sym typeface="Arial"/>
              </a:rPr>
              <a:t>活動</a:t>
            </a:r>
            <a:r>
              <a:rPr lang="en-US" sz="3200" b="1"/>
              <a:t>。</a:t>
            </a:r>
            <a:endParaRPr/>
          </a:p>
          <a:p>
            <a:pPr marL="0" lvl="0" indent="0" algn="l" rtl="0">
              <a:lnSpc>
                <a:spcPct val="90000"/>
              </a:lnSpc>
              <a:spcBef>
                <a:spcPts val="1000"/>
              </a:spcBef>
              <a:spcAft>
                <a:spcPts val="0"/>
              </a:spcAft>
              <a:buClr>
                <a:schemeClr val="dk1"/>
              </a:buClr>
              <a:buSzPts val="3200"/>
              <a:buNone/>
            </a:pPr>
            <a:r>
              <a:rPr lang="en-US" sz="3200"/>
              <a:t>教學活動的參考例子:</a:t>
            </a:r>
            <a:endParaRPr sz="3200"/>
          </a:p>
          <a:p>
            <a:pPr marL="0" lvl="0" indent="0" algn="l" rtl="0">
              <a:lnSpc>
                <a:spcPct val="90000"/>
              </a:lnSpc>
              <a:spcBef>
                <a:spcPts val="1000"/>
              </a:spcBef>
              <a:spcAft>
                <a:spcPts val="0"/>
              </a:spcAft>
              <a:buClr>
                <a:schemeClr val="dk1"/>
              </a:buClr>
              <a:buSzPts val="2800"/>
              <a:buNone/>
            </a:pPr>
            <a:r>
              <a:rPr lang="en-US" u="sng">
                <a:solidFill>
                  <a:schemeClr val="hlink"/>
                </a:solidFill>
                <a:hlinkClick r:id="rId3"/>
              </a:rPr>
              <a:t>https://www.youtube.co</a:t>
            </a:r>
            <a:r>
              <a:rPr lang="en-US" u="sng">
                <a:solidFill>
                  <a:schemeClr val="hlink"/>
                </a:solidFill>
                <a:hlinkClick r:id="rId3"/>
              </a:rPr>
              <a:t>li</a:t>
            </a:r>
            <a:r>
              <a:rPr lang="en-US" u="sng">
                <a:solidFill>
                  <a:schemeClr val="hlink"/>
                </a:solidFill>
                <a:hlinkClick r:id="rId3"/>
              </a:rPr>
              <a:t>m/watch?v=iLgdCNr0NIk</a:t>
            </a:r>
            <a:r>
              <a:rPr lang="en-US"/>
              <a:t> </a:t>
            </a:r>
            <a:endParaRPr sz="320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87"/>
          <p:cNvSpPr txBox="1">
            <a:spLocks noGrp="1"/>
          </p:cNvSpPr>
          <p:nvPr>
            <p:ph type="title"/>
          </p:nvPr>
        </p:nvSpPr>
        <p:spPr>
          <a:xfrm>
            <a:off x="564075" y="300576"/>
            <a:ext cx="7886700" cy="1325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        目前有關</a:t>
            </a:r>
            <a:r>
              <a:rPr lang="en-US">
                <a:latin typeface="Arial"/>
                <a:ea typeface="Arial"/>
                <a:cs typeface="Arial"/>
                <a:sym typeface="Arial"/>
              </a:rPr>
              <a:t>遮掩口鼻</a:t>
            </a:r>
            <a:r>
              <a:rPr lang="en-US"/>
              <a:t>的指引</a:t>
            </a:r>
            <a:endParaRPr/>
          </a:p>
        </p:txBody>
      </p:sp>
      <p:sp>
        <p:nvSpPr>
          <p:cNvPr id="690" name="Google Shape;690;p87"/>
          <p:cNvSpPr txBox="1">
            <a:spLocks noGrp="1"/>
          </p:cNvSpPr>
          <p:nvPr>
            <p:ph type="body" idx="1"/>
          </p:nvPr>
        </p:nvSpPr>
        <p:spPr>
          <a:xfrm>
            <a:off x="691242" y="1557505"/>
            <a:ext cx="7886700" cy="4351200"/>
          </a:xfrm>
          <a:prstGeom prst="rect">
            <a:avLst/>
          </a:prstGeom>
          <a:noFill/>
          <a:ln>
            <a:noFill/>
          </a:ln>
        </p:spPr>
        <p:txBody>
          <a:bodyPr spcFirstLastPara="1" wrap="square" lIns="91425" tIns="45700" rIns="91425" bIns="45700" anchor="t" anchorCtr="0">
            <a:noAutofit/>
          </a:bodyPr>
          <a:lstStyle/>
          <a:p>
            <a:pPr marL="228600" lvl="0" indent="-260350" algn="l" rtl="0">
              <a:lnSpc>
                <a:spcPct val="90000"/>
              </a:lnSpc>
              <a:spcBef>
                <a:spcPts val="0"/>
              </a:spcBef>
              <a:spcAft>
                <a:spcPts val="0"/>
              </a:spcAft>
              <a:buClr>
                <a:schemeClr val="dk1"/>
              </a:buClr>
              <a:buSzPts val="3300"/>
              <a:buChar char="•"/>
            </a:pPr>
            <a:r>
              <a:rPr lang="en-US" sz="3300">
                <a:latin typeface="Arial"/>
                <a:ea typeface="Arial"/>
                <a:cs typeface="Arial"/>
                <a:sym typeface="Arial"/>
              </a:rPr>
              <a:t>2歲以上的兒童和成人應戴口罩或布</a:t>
            </a:r>
            <a:r>
              <a:rPr lang="en-US" sz="3300">
                <a:solidFill>
                  <a:srgbClr val="222222"/>
                </a:solidFill>
                <a:highlight>
                  <a:srgbClr val="F8F9FA"/>
                </a:highlight>
                <a:latin typeface="Arial"/>
                <a:ea typeface="Arial"/>
                <a:cs typeface="Arial"/>
                <a:sym typeface="Arial"/>
              </a:rPr>
              <a:t>面</a:t>
            </a:r>
            <a:r>
              <a:rPr lang="en-US" sz="3300">
                <a:latin typeface="Arial"/>
                <a:ea typeface="Arial"/>
                <a:cs typeface="Arial"/>
                <a:sym typeface="Arial"/>
              </a:rPr>
              <a:t>罩</a:t>
            </a:r>
            <a:endParaRPr sz="3300">
              <a:solidFill>
                <a:srgbClr val="222222"/>
              </a:solidFill>
              <a:highlight>
                <a:srgbClr val="F8F9FA"/>
              </a:highlight>
              <a:latin typeface="Arial"/>
              <a:ea typeface="Arial"/>
              <a:cs typeface="Arial"/>
              <a:sym typeface="Arial"/>
            </a:endParaRPr>
          </a:p>
          <a:p>
            <a:pPr marL="228600" lvl="0" indent="0" algn="l" rtl="0">
              <a:lnSpc>
                <a:spcPct val="90000"/>
              </a:lnSpc>
              <a:spcBef>
                <a:spcPts val="0"/>
              </a:spcBef>
              <a:spcAft>
                <a:spcPts val="0"/>
              </a:spcAft>
              <a:buNone/>
            </a:pPr>
            <a:r>
              <a:rPr lang="en-US" sz="3300">
                <a:latin typeface="Arial"/>
                <a:ea typeface="Arial"/>
                <a:cs typeface="Arial"/>
                <a:sym typeface="Arial"/>
              </a:rPr>
              <a:t>遮蓋住口鼻。</a:t>
            </a:r>
            <a:endParaRPr sz="3500"/>
          </a:p>
          <a:p>
            <a:pPr marL="228600" lvl="0" indent="-260350" algn="l" rtl="0">
              <a:lnSpc>
                <a:spcPct val="90000"/>
              </a:lnSpc>
              <a:spcBef>
                <a:spcPts val="1000"/>
              </a:spcBef>
              <a:spcAft>
                <a:spcPts val="0"/>
              </a:spcAft>
              <a:buClr>
                <a:schemeClr val="dk1"/>
              </a:buClr>
              <a:buSzPts val="3300"/>
              <a:buChar char="•"/>
            </a:pPr>
            <a:r>
              <a:rPr lang="en-US" sz="3300">
                <a:latin typeface="Arial"/>
                <a:ea typeface="Arial"/>
                <a:cs typeface="Arial"/>
                <a:sym typeface="Arial"/>
              </a:rPr>
              <a:t>布口罩絕對不會保護穿戴者，但可以防止病毒從穿戴者傳播</a:t>
            </a:r>
            <a:r>
              <a:rPr lang="en-US" sz="3300">
                <a:solidFill>
                  <a:srgbClr val="222222"/>
                </a:solidFill>
                <a:highlight>
                  <a:srgbClr val="F8F9FA"/>
                </a:highlight>
                <a:latin typeface="Arial"/>
                <a:ea typeface="Arial"/>
                <a:cs typeface="Arial"/>
                <a:sym typeface="Arial"/>
              </a:rPr>
              <a:t>給別</a:t>
            </a:r>
            <a:r>
              <a:rPr lang="en-US" sz="3300">
                <a:latin typeface="Arial"/>
                <a:ea typeface="Arial"/>
                <a:cs typeface="Arial"/>
                <a:sym typeface="Arial"/>
              </a:rPr>
              <a:t>人。</a:t>
            </a:r>
            <a:endParaRPr sz="3300">
              <a:latin typeface="Arial"/>
              <a:ea typeface="Arial"/>
              <a:cs typeface="Arial"/>
              <a:sym typeface="Arial"/>
            </a:endParaRPr>
          </a:p>
          <a:p>
            <a:pPr marL="228600" lvl="0" indent="-260350" algn="l" rtl="0">
              <a:lnSpc>
                <a:spcPct val="90000"/>
              </a:lnSpc>
              <a:spcBef>
                <a:spcPts val="1000"/>
              </a:spcBef>
              <a:spcAft>
                <a:spcPts val="0"/>
              </a:spcAft>
              <a:buClr>
                <a:schemeClr val="dk1"/>
              </a:buClr>
              <a:buSzPts val="3300"/>
              <a:buChar char="•"/>
            </a:pPr>
            <a:r>
              <a:rPr lang="en-US" sz="3300">
                <a:latin typeface="Arial"/>
                <a:ea typeface="Arial"/>
                <a:cs typeface="Arial"/>
                <a:sym typeface="Arial"/>
              </a:rPr>
              <a:t>兒童可能無法可靠地佩戴和使用口罩。</a:t>
            </a:r>
            <a:endParaRPr sz="3300"/>
          </a:p>
          <a:p>
            <a:pPr marL="228600" lvl="0" indent="-260350" algn="l" rtl="0">
              <a:lnSpc>
                <a:spcPct val="90000"/>
              </a:lnSpc>
              <a:spcBef>
                <a:spcPts val="1000"/>
              </a:spcBef>
              <a:spcAft>
                <a:spcPts val="0"/>
              </a:spcAft>
              <a:buClr>
                <a:schemeClr val="dk1"/>
              </a:buClr>
              <a:buSzPts val="3300"/>
              <a:buChar char="•"/>
            </a:pPr>
            <a:r>
              <a:rPr lang="en-US" sz="3300"/>
              <a:t>請查看當地的相關指令</a:t>
            </a:r>
            <a:endParaRPr sz="3300"/>
          </a:p>
          <a:p>
            <a:pPr marL="228600" lvl="0" indent="-260350" algn="l" rtl="0">
              <a:lnSpc>
                <a:spcPct val="90000"/>
              </a:lnSpc>
              <a:spcBef>
                <a:spcPts val="1000"/>
              </a:spcBef>
              <a:spcAft>
                <a:spcPts val="0"/>
              </a:spcAft>
              <a:buClr>
                <a:schemeClr val="dk1"/>
              </a:buClr>
              <a:buSzPts val="3300"/>
              <a:buChar char="•"/>
            </a:pPr>
            <a:r>
              <a:rPr lang="en-US" sz="3300">
                <a:latin typeface="Arial"/>
                <a:ea typeface="Arial"/>
                <a:cs typeface="Arial"/>
                <a:sym typeface="Arial"/>
              </a:rPr>
              <a:t>如果可能的話，為在日間出現新型冠狀病毒症狀的孩子戴上口罩。</a:t>
            </a:r>
            <a:endParaRPr sz="3300"/>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695"/>
        <p:cNvGrpSpPr/>
        <p:nvPr/>
      </p:nvGrpSpPr>
      <p:grpSpPr>
        <a:xfrm>
          <a:off x="0" y="0"/>
          <a:ext cx="0" cy="0"/>
          <a:chOff x="0" y="0"/>
          <a:chExt cx="0" cy="0"/>
        </a:xfrm>
      </p:grpSpPr>
      <p:sp>
        <p:nvSpPr>
          <p:cNvPr id="696" name="Google Shape;696;p8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400"/>
              <a:buFont typeface="Calibri"/>
              <a:buNone/>
            </a:pPr>
            <a:r>
              <a:rPr lang="en-US"/>
              <a:t>暫停…</a:t>
            </a:r>
            <a:endParaRPr/>
          </a:p>
        </p:txBody>
      </p:sp>
      <p:sp>
        <p:nvSpPr>
          <p:cNvPr id="697" name="Google Shape;697;p88"/>
          <p:cNvSpPr txBox="1">
            <a:spLocks noGrp="1"/>
          </p:cNvSpPr>
          <p:nvPr>
            <p:ph type="body" idx="1"/>
          </p:nvPr>
        </p:nvSpPr>
        <p:spPr>
          <a:xfrm>
            <a:off x="715442" y="1746761"/>
            <a:ext cx="7886700" cy="4351200"/>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ts val="0"/>
              </a:spcBef>
              <a:spcAft>
                <a:spcPts val="0"/>
              </a:spcAft>
              <a:buClr>
                <a:schemeClr val="dk1"/>
              </a:buClr>
              <a:buSzPts val="2800"/>
              <a:buChar char="•"/>
            </a:pPr>
            <a:r>
              <a:rPr lang="en-US"/>
              <a:t>課室的刷牙活動</a:t>
            </a:r>
            <a:endParaRPr/>
          </a:p>
          <a:p>
            <a:pPr marL="228600" lvl="0" indent="-228600" algn="l" rtl="0">
              <a:lnSpc>
                <a:spcPct val="90000"/>
              </a:lnSpc>
              <a:spcBef>
                <a:spcPts val="1000"/>
              </a:spcBef>
              <a:spcAft>
                <a:spcPts val="0"/>
              </a:spcAft>
              <a:buClr>
                <a:schemeClr val="dk1"/>
              </a:buClr>
              <a:buSzPts val="2800"/>
              <a:buChar char="•"/>
            </a:pPr>
            <a:r>
              <a:rPr lang="en-US"/>
              <a:t>展示和講述活動</a:t>
            </a:r>
            <a:endParaRPr/>
          </a:p>
          <a:p>
            <a:pPr marL="228600" lvl="0" indent="-228600" algn="l" rtl="0">
              <a:lnSpc>
                <a:spcPct val="90000"/>
              </a:lnSpc>
              <a:spcBef>
                <a:spcPts val="1000"/>
              </a:spcBef>
              <a:spcAft>
                <a:spcPts val="0"/>
              </a:spcAft>
              <a:buClr>
                <a:schemeClr val="dk1"/>
              </a:buClr>
              <a:buSzPts val="2800"/>
              <a:buChar char="•"/>
            </a:pPr>
            <a:r>
              <a:rPr lang="en-US"/>
              <a:t>擁抱</a:t>
            </a:r>
            <a:endParaRPr/>
          </a:p>
          <a:p>
            <a:pPr marL="228600" lvl="0" indent="-50800" algn="l" rtl="0">
              <a:lnSpc>
                <a:spcPct val="90000"/>
              </a:lnSpc>
              <a:spcBef>
                <a:spcPts val="1000"/>
              </a:spcBef>
              <a:spcAft>
                <a:spcPts val="0"/>
              </a:spcAft>
              <a:buClr>
                <a:schemeClr val="dk1"/>
              </a:buClr>
              <a:buSzPts val="2800"/>
              <a:buNone/>
            </a:pPr>
            <a:endParaRPr/>
          </a:p>
          <a:p>
            <a:pPr marL="228600" lvl="0" indent="-50800" algn="l" rtl="0">
              <a:lnSpc>
                <a:spcPct val="90000"/>
              </a:lnSpc>
              <a:spcBef>
                <a:spcPts val="1000"/>
              </a:spcBef>
              <a:spcAft>
                <a:spcPts val="0"/>
              </a:spcAft>
              <a:buClr>
                <a:schemeClr val="dk1"/>
              </a:buClr>
              <a:buSzPts val="2800"/>
              <a:buNone/>
            </a:pPr>
            <a:endParaRPr/>
          </a:p>
          <a:p>
            <a:pPr marL="0" lvl="0" indent="0" algn="l" rtl="0">
              <a:lnSpc>
                <a:spcPct val="90000"/>
              </a:lnSpc>
              <a:spcBef>
                <a:spcPts val="1000"/>
              </a:spcBef>
              <a:spcAft>
                <a:spcPts val="0"/>
              </a:spcAft>
              <a:buClr>
                <a:schemeClr val="dk1"/>
              </a:buClr>
              <a:buSzPts val="2800"/>
              <a:buNone/>
            </a:pPr>
            <a:endParaRPr u="sng">
              <a:solidFill>
                <a:schemeClr val="hlink"/>
              </a:solidFill>
              <a:hlinkClick r:id="rId3"/>
            </a:endParaRPr>
          </a:p>
          <a:p>
            <a:pPr marL="0" lvl="0" indent="0" algn="l" rtl="0">
              <a:lnSpc>
                <a:spcPct val="90000"/>
              </a:lnSpc>
              <a:spcBef>
                <a:spcPts val="1000"/>
              </a:spcBef>
              <a:spcAft>
                <a:spcPts val="0"/>
              </a:spcAft>
              <a:buClr>
                <a:schemeClr val="dk1"/>
              </a:buClr>
              <a:buSzPts val="2800"/>
              <a:buNone/>
            </a:pPr>
            <a:r>
              <a:rPr lang="en-US" u="sng">
                <a:solidFill>
                  <a:schemeClr val="hlink"/>
                </a:solidFill>
                <a:hlinkClick r:id="rId3"/>
              </a:rPr>
              <a:t>https://www.youtube.com/watch?v=Xa_qNH8u3OM</a:t>
            </a:r>
            <a:r>
              <a:rPr lang="en-US"/>
              <a:t> </a:t>
            </a:r>
            <a:endParaRPr/>
          </a:p>
        </p:txBody>
      </p:sp>
      <p:pic>
        <p:nvPicPr>
          <p:cNvPr id="698" name="Google Shape;698;p88"/>
          <p:cNvPicPr preferRelativeResize="0"/>
          <p:nvPr/>
        </p:nvPicPr>
        <p:blipFill rotWithShape="1">
          <a:blip r:embed="rId4">
            <a:alphaModFix/>
          </a:blip>
          <a:srcRect l="4487" t="12762" r="34231" b="13846"/>
          <a:stretch/>
        </p:blipFill>
        <p:spPr>
          <a:xfrm>
            <a:off x="3874935" y="1746758"/>
            <a:ext cx="3642360" cy="2453641"/>
          </a:xfrm>
          <a:prstGeom prst="rect">
            <a:avLst/>
          </a:prstGeom>
          <a:noFill/>
          <a:ln w="9525" cap="flat" cmpd="sng">
            <a:solidFill>
              <a:srgbClr val="D90F81"/>
            </a:solidFill>
            <a:prstDash val="solid"/>
            <a:round/>
            <a:headEnd type="none" w="sm" len="sm"/>
            <a:tailEnd type="none" w="sm" len="sm"/>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89"/>
          <p:cNvSpPr txBox="1">
            <a:spLocks noGrp="1"/>
          </p:cNvSpPr>
          <p:nvPr>
            <p:ph type="body" idx="1"/>
          </p:nvPr>
        </p:nvSpPr>
        <p:spPr>
          <a:xfrm>
            <a:off x="691242" y="1307305"/>
            <a:ext cx="7886700" cy="4351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3600"/>
              <a:buNone/>
            </a:pPr>
            <a:r>
              <a:rPr lang="en-US" sz="3600" b="1">
                <a:latin typeface="Architects Daughter"/>
                <a:ea typeface="Architects Daughter"/>
                <a:cs typeface="Architects Daughter"/>
                <a:sym typeface="Architects Daughter"/>
              </a:rPr>
              <a:t>早期幼兒教育工作者您是英雄！</a:t>
            </a:r>
            <a:endParaRPr/>
          </a:p>
          <a:p>
            <a:pPr marL="0" lvl="0" indent="0" algn="l" rtl="0">
              <a:lnSpc>
                <a:spcPct val="90000"/>
              </a:lnSpc>
              <a:spcBef>
                <a:spcPts val="1000"/>
              </a:spcBef>
              <a:spcAft>
                <a:spcPts val="0"/>
              </a:spcAft>
              <a:buClr>
                <a:schemeClr val="dk1"/>
              </a:buClr>
              <a:buSzPts val="3600"/>
              <a:buNone/>
            </a:pPr>
            <a:endParaRPr sz="3600" b="1">
              <a:latin typeface="Architects Daughter"/>
              <a:ea typeface="Architects Daughter"/>
              <a:cs typeface="Architects Daughter"/>
              <a:sym typeface="Architects Daughter"/>
            </a:endParaRPr>
          </a:p>
          <a:p>
            <a:pPr marL="0" lvl="0" indent="0" algn="l" rtl="0">
              <a:lnSpc>
                <a:spcPct val="90000"/>
              </a:lnSpc>
              <a:spcBef>
                <a:spcPts val="1000"/>
              </a:spcBef>
              <a:spcAft>
                <a:spcPts val="0"/>
              </a:spcAft>
              <a:buClr>
                <a:schemeClr val="dk1"/>
              </a:buClr>
              <a:buSzPts val="3600"/>
              <a:buNone/>
            </a:pPr>
            <a:r>
              <a:rPr lang="en-US" sz="3600" b="1">
                <a:latin typeface="Architects Daughter"/>
                <a:ea typeface="Architects Daughter"/>
                <a:cs typeface="Architects Daughter"/>
                <a:sym typeface="Architects Daughter"/>
              </a:rPr>
              <a:t>感謝您在</a:t>
            </a:r>
            <a:r>
              <a:rPr lang="en-US" sz="3600" b="1">
                <a:solidFill>
                  <a:srgbClr val="222222"/>
                </a:solidFill>
                <a:highlight>
                  <a:srgbClr val="F8F9FA"/>
                </a:highlight>
                <a:latin typeface="Arial"/>
                <a:ea typeface="Arial"/>
                <a:cs typeface="Arial"/>
                <a:sym typeface="Arial"/>
              </a:rPr>
              <a:t>新型</a:t>
            </a:r>
            <a:r>
              <a:rPr lang="en-US" sz="3600" b="1">
                <a:latin typeface="Amatic SC"/>
                <a:ea typeface="Amatic SC"/>
                <a:cs typeface="Amatic SC"/>
                <a:sym typeface="Amatic SC"/>
              </a:rPr>
              <a:t>冠狀病毒</a:t>
            </a:r>
            <a:r>
              <a:rPr lang="en-US" sz="3600" b="1">
                <a:latin typeface="Architects Daughter"/>
                <a:ea typeface="Architects Daughter"/>
                <a:cs typeface="Architects Daughter"/>
                <a:sym typeface="Architects Daughter"/>
              </a:rPr>
              <a:t>大流行期間，照顧我們前綫工作人員的孩子！</a:t>
            </a:r>
            <a:endParaRPr sz="3600" b="1">
              <a:latin typeface="Architects Daughter"/>
              <a:ea typeface="Architects Daughter"/>
              <a:cs typeface="Architects Daughter"/>
              <a:sym typeface="Architects Daughter"/>
            </a:endParaRPr>
          </a:p>
          <a:p>
            <a:pPr marL="0" lvl="0" indent="0" algn="l" rtl="0">
              <a:lnSpc>
                <a:spcPct val="90000"/>
              </a:lnSpc>
              <a:spcBef>
                <a:spcPts val="1000"/>
              </a:spcBef>
              <a:spcAft>
                <a:spcPts val="0"/>
              </a:spcAft>
              <a:buClr>
                <a:schemeClr val="dk1"/>
              </a:buClr>
              <a:buSzPts val="3600"/>
              <a:buNone/>
            </a:pPr>
            <a:endParaRPr sz="3600" b="1">
              <a:latin typeface="Architects Daughter"/>
              <a:ea typeface="Architects Daughter"/>
              <a:cs typeface="Architects Daughter"/>
              <a:sym typeface="Architects Daughter"/>
            </a:endParaRPr>
          </a:p>
          <a:p>
            <a:pPr marL="0" lvl="0" indent="0" algn="l" rtl="0">
              <a:lnSpc>
                <a:spcPct val="90000"/>
              </a:lnSpc>
              <a:spcBef>
                <a:spcPts val="1000"/>
              </a:spcBef>
              <a:spcAft>
                <a:spcPts val="0"/>
              </a:spcAft>
              <a:buClr>
                <a:schemeClr val="dk1"/>
              </a:buClr>
              <a:buSzPts val="3600"/>
              <a:buNone/>
            </a:pPr>
            <a:r>
              <a:rPr lang="en-US" sz="3600" b="1">
                <a:latin typeface="Architects Daughter"/>
                <a:ea typeface="Architects Daughter"/>
                <a:cs typeface="Architects Daughter"/>
                <a:sym typeface="Architects Daughter"/>
              </a:rPr>
              <a:t>我們感謝您！ 祝平安！</a:t>
            </a:r>
            <a:endParaRPr sz="3600" b="1">
              <a:latin typeface="Architects Daughter"/>
              <a:ea typeface="Architects Daughter"/>
              <a:cs typeface="Architects Daughter"/>
              <a:sym typeface="Architects Daughter"/>
            </a:endParaRPr>
          </a:p>
          <a:p>
            <a:pPr marL="0" lvl="0" indent="0" algn="l" rtl="0">
              <a:lnSpc>
                <a:spcPct val="90000"/>
              </a:lnSpc>
              <a:spcBef>
                <a:spcPts val="1000"/>
              </a:spcBef>
              <a:spcAft>
                <a:spcPts val="0"/>
              </a:spcAft>
              <a:buClr>
                <a:schemeClr val="dk1"/>
              </a:buClr>
              <a:buSzPts val="3600"/>
              <a:buNone/>
            </a:pPr>
            <a:endParaRPr sz="3600" b="1">
              <a:latin typeface="Architects Daughter"/>
              <a:ea typeface="Architects Daughter"/>
              <a:cs typeface="Architects Daughter"/>
              <a:sym typeface="Architects Daughte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04">
                                            <p:txEl>
                                              <p:pRg st="0" end="0"/>
                                            </p:txEl>
                                          </p:spTgt>
                                        </p:tgtEl>
                                        <p:attrNameLst>
                                          <p:attrName>style.visibility</p:attrName>
                                        </p:attrNameLst>
                                      </p:cBhvr>
                                      <p:to>
                                        <p:strVal val="visible"/>
                                      </p:to>
                                    </p:set>
                                    <p:anim calcmode="lin" valueType="num">
                                      <p:cBhvr additive="base">
                                        <p:cTn id="7" dur="500"/>
                                        <p:tgtEl>
                                          <p:spTgt spid="70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04">
                                            <p:txEl>
                                              <p:pRg st="1" end="1"/>
                                            </p:txEl>
                                          </p:spTgt>
                                        </p:tgtEl>
                                        <p:attrNameLst>
                                          <p:attrName>style.visibility</p:attrName>
                                        </p:attrNameLst>
                                      </p:cBhvr>
                                      <p:to>
                                        <p:strVal val="visible"/>
                                      </p:to>
                                    </p:set>
                                    <p:anim calcmode="lin" valueType="num">
                                      <p:cBhvr additive="base">
                                        <p:cTn id="12" dur="500"/>
                                        <p:tgtEl>
                                          <p:spTgt spid="70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704">
                                            <p:txEl>
                                              <p:pRg st="2" end="2"/>
                                            </p:txEl>
                                          </p:spTgt>
                                        </p:tgtEl>
                                        <p:attrNameLst>
                                          <p:attrName>style.visibility</p:attrName>
                                        </p:attrNameLst>
                                      </p:cBhvr>
                                      <p:to>
                                        <p:strVal val="visible"/>
                                      </p:to>
                                    </p:set>
                                    <p:anim calcmode="lin" valueType="num">
                                      <p:cBhvr additive="base">
                                        <p:cTn id="17" dur="500"/>
                                        <p:tgtEl>
                                          <p:spTgt spid="70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704">
                                            <p:txEl>
                                              <p:pRg st="3" end="3"/>
                                            </p:txEl>
                                          </p:spTgt>
                                        </p:tgtEl>
                                        <p:attrNameLst>
                                          <p:attrName>style.visibility</p:attrName>
                                        </p:attrNameLst>
                                      </p:cBhvr>
                                      <p:to>
                                        <p:strVal val="visible"/>
                                      </p:to>
                                    </p:set>
                                    <p:anim calcmode="lin" valueType="num">
                                      <p:cBhvr additive="base">
                                        <p:cTn id="22" dur="500"/>
                                        <p:tgtEl>
                                          <p:spTgt spid="70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704">
                                            <p:txEl>
                                              <p:pRg st="4" end="4"/>
                                            </p:txEl>
                                          </p:spTgt>
                                        </p:tgtEl>
                                        <p:attrNameLst>
                                          <p:attrName>style.visibility</p:attrName>
                                        </p:attrNameLst>
                                      </p:cBhvr>
                                      <p:to>
                                        <p:strVal val="visible"/>
                                      </p:to>
                                    </p:set>
                                    <p:anim calcmode="lin" valueType="num">
                                      <p:cBhvr additive="base">
                                        <p:cTn id="27" dur="500"/>
                                        <p:tgtEl>
                                          <p:spTgt spid="70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704">
                                            <p:txEl>
                                              <p:pRg st="5" end="5"/>
                                            </p:txEl>
                                          </p:spTgt>
                                        </p:tgtEl>
                                        <p:attrNameLst>
                                          <p:attrName>style.visibility</p:attrName>
                                        </p:attrNameLst>
                                      </p:cBhvr>
                                      <p:to>
                                        <p:strVal val="visible"/>
                                      </p:to>
                                    </p:set>
                                    <p:anim calcmode="lin" valueType="num">
                                      <p:cBhvr additive="base">
                                        <p:cTn id="32" dur="500"/>
                                        <p:tgtEl>
                                          <p:spTgt spid="70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32"/>
          <p:cNvSpPr txBox="1">
            <a:spLocks noGrp="1"/>
          </p:cNvSpPr>
          <p:nvPr>
            <p:ph type="title"/>
          </p:nvPr>
        </p:nvSpPr>
        <p:spPr>
          <a:xfrm>
            <a:off x="731520" y="386081"/>
            <a:ext cx="7897222" cy="1544319"/>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3959"/>
              <a:buFont typeface="Calibri"/>
              <a:buNone/>
            </a:pPr>
            <a:r>
              <a:rPr lang="en-US" sz="3600">
                <a:latin typeface="Arial"/>
                <a:ea typeface="Arial"/>
                <a:cs typeface="Arial"/>
                <a:sym typeface="Arial"/>
              </a:rPr>
              <a:t>     最好避免感染的方法就是不要</a:t>
            </a:r>
            <a:r>
              <a:rPr lang="en-US" sz="3600">
                <a:solidFill>
                  <a:srgbClr val="222222"/>
                </a:solidFill>
                <a:highlight>
                  <a:srgbClr val="F8F9FA"/>
                </a:highlight>
                <a:latin typeface="Arial"/>
                <a:ea typeface="Arial"/>
                <a:cs typeface="Arial"/>
                <a:sym typeface="Arial"/>
              </a:rPr>
              <a:t>讓</a:t>
            </a:r>
            <a:endParaRPr sz="3600">
              <a:solidFill>
                <a:srgbClr val="222222"/>
              </a:solidFill>
              <a:highlight>
                <a:srgbClr val="F8F9FA"/>
              </a:highlight>
              <a:latin typeface="Arial"/>
              <a:ea typeface="Arial"/>
              <a:cs typeface="Arial"/>
              <a:sym typeface="Arial"/>
            </a:endParaRPr>
          </a:p>
          <a:p>
            <a:pPr marL="0" lvl="0" indent="0" algn="ctr" rtl="0">
              <a:lnSpc>
                <a:spcPct val="90000"/>
              </a:lnSpc>
              <a:spcBef>
                <a:spcPts val="0"/>
              </a:spcBef>
              <a:spcAft>
                <a:spcPts val="0"/>
              </a:spcAft>
              <a:buClr>
                <a:schemeClr val="dk1"/>
              </a:buClr>
              <a:buSzPts val="3959"/>
              <a:buFont typeface="Calibri"/>
              <a:buNone/>
            </a:pPr>
            <a:r>
              <a:rPr lang="en-US" sz="3600">
                <a:latin typeface="Arial"/>
                <a:ea typeface="Arial"/>
                <a:cs typeface="Arial"/>
                <a:sym typeface="Arial"/>
              </a:rPr>
              <a:t>     自己暴露在病毒之中</a:t>
            </a:r>
            <a:r>
              <a:rPr lang="en-US" sz="4760"/>
              <a:t/>
            </a:r>
            <a:br>
              <a:rPr lang="en-US" sz="4760"/>
            </a:br>
            <a:endParaRPr sz="4760"/>
          </a:p>
        </p:txBody>
      </p:sp>
      <p:pic>
        <p:nvPicPr>
          <p:cNvPr id="217" name="Google Shape;217;p32"/>
          <p:cNvPicPr preferRelativeResize="0">
            <a:picLocks noGrp="1"/>
          </p:cNvPicPr>
          <p:nvPr>
            <p:ph type="body" idx="1"/>
          </p:nvPr>
        </p:nvPicPr>
        <p:blipFill rotWithShape="1">
          <a:blip r:embed="rId3">
            <a:alphaModFix/>
          </a:blip>
          <a:srcRect/>
          <a:stretch/>
        </p:blipFill>
        <p:spPr>
          <a:xfrm>
            <a:off x="2798311" y="2439401"/>
            <a:ext cx="3550420" cy="3134471"/>
          </a:xfrm>
          <a:prstGeom prst="rect">
            <a:avLst/>
          </a:prstGeom>
          <a:noFill/>
          <a:ln>
            <a:noFill/>
          </a:ln>
        </p:spPr>
      </p:pic>
      <p:sp>
        <p:nvSpPr>
          <p:cNvPr id="218" name="Google Shape;218;p32"/>
          <p:cNvSpPr txBox="1"/>
          <p:nvPr/>
        </p:nvSpPr>
        <p:spPr>
          <a:xfrm rot="-1426319">
            <a:off x="2712658" y="3113774"/>
            <a:ext cx="4168466" cy="110803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a:solidFill>
                  <a:srgbClr val="FF0000"/>
                </a:solidFill>
                <a:latin typeface="Calibri"/>
                <a:ea typeface="Calibri"/>
                <a:cs typeface="Calibri"/>
                <a:sym typeface="Calibri"/>
              </a:rPr>
              <a:t>居家隔离</a:t>
            </a:r>
            <a:endParaRPr sz="6600">
              <a:solidFill>
                <a:srgbClr val="FF0000"/>
              </a:solidFill>
              <a:latin typeface="Calibri"/>
              <a:ea typeface="Calibri"/>
              <a:cs typeface="Calibri"/>
              <a:sym typeface="Calibri"/>
            </a:endParaRPr>
          </a:p>
          <a:p>
            <a:pPr marL="0" marR="0" lvl="0" indent="0" algn="l" rtl="0">
              <a:spcBef>
                <a:spcPts val="0"/>
              </a:spcBef>
              <a:spcAft>
                <a:spcPts val="0"/>
              </a:spcAft>
              <a:buNone/>
            </a:pPr>
            <a:endParaRPr sz="6600">
              <a:solidFill>
                <a:srgbClr val="FF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18"/>
                                        </p:tgtEl>
                                        <p:attrNameLst>
                                          <p:attrName>style.visibility</p:attrName>
                                        </p:attrNameLst>
                                      </p:cBhvr>
                                      <p:to>
                                        <p:strVal val="visible"/>
                                      </p:to>
                                    </p:set>
                                    <p:anim calcmode="lin" valueType="num">
                                      <p:cBhvr additive="base">
                                        <p:cTn id="7" dur="500"/>
                                        <p:tgtEl>
                                          <p:spTgt spid="2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3"/>
          <p:cNvSpPr txBox="1">
            <a:spLocks noGrp="1"/>
          </p:cNvSpPr>
          <p:nvPr>
            <p:ph type="title"/>
          </p:nvPr>
        </p:nvSpPr>
        <p:spPr>
          <a:xfrm>
            <a:off x="628650" y="217176"/>
            <a:ext cx="7886700" cy="22842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endParaRPr sz="3600">
              <a:solidFill>
                <a:srgbClr val="222222"/>
              </a:solidFill>
              <a:highlight>
                <a:srgbClr val="F8F9FA"/>
              </a:highlight>
              <a:latin typeface="Arial"/>
              <a:ea typeface="Arial"/>
              <a:cs typeface="Arial"/>
              <a:sym typeface="Arial"/>
            </a:endParaRPr>
          </a:p>
          <a:p>
            <a:pPr marL="0" marR="38100" lvl="0" indent="0" algn="ctr" rtl="0">
              <a:lnSpc>
                <a:spcPct val="133333"/>
              </a:lnSpc>
              <a:spcBef>
                <a:spcPts val="0"/>
              </a:spcBef>
              <a:spcAft>
                <a:spcPts val="0"/>
              </a:spcAft>
              <a:buClr>
                <a:schemeClr val="dk1"/>
              </a:buClr>
              <a:buSzPts val="1100"/>
              <a:buFont typeface="Arial"/>
              <a:buNone/>
            </a:pPr>
            <a:r>
              <a:rPr lang="en-US" sz="3600" b="1">
                <a:solidFill>
                  <a:srgbClr val="222222"/>
                </a:solidFill>
                <a:highlight>
                  <a:srgbClr val="F8F9FA"/>
                </a:highlight>
                <a:latin typeface="Arial"/>
                <a:ea typeface="Arial"/>
                <a:cs typeface="Arial"/>
                <a:sym typeface="Arial"/>
              </a:rPr>
              <a:t>在全加州居家隔離期間仍然有托兒所開門嗎？</a:t>
            </a:r>
            <a:endParaRPr sz="36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3959"/>
              <a:buFont typeface="Calibri"/>
              <a:buNone/>
            </a:pPr>
            <a:r>
              <a:rPr lang="en-US" sz="3959" b="1"/>
              <a:t/>
            </a:r>
            <a:br>
              <a:rPr lang="en-US" sz="3959" b="1"/>
            </a:br>
            <a:endParaRPr sz="3959"/>
          </a:p>
        </p:txBody>
      </p:sp>
      <p:sp>
        <p:nvSpPr>
          <p:cNvPr id="225" name="Google Shape;225;p33"/>
          <p:cNvSpPr txBox="1">
            <a:spLocks noGrp="1"/>
          </p:cNvSpPr>
          <p:nvPr>
            <p:ph type="body" idx="1"/>
          </p:nvPr>
        </p:nvSpPr>
        <p:spPr>
          <a:xfrm>
            <a:off x="413600" y="1804350"/>
            <a:ext cx="8451600" cy="4376700"/>
          </a:xfrm>
          <a:prstGeom prst="rect">
            <a:avLst/>
          </a:prstGeom>
          <a:noFill/>
          <a:ln>
            <a:noFill/>
          </a:ln>
        </p:spPr>
        <p:txBody>
          <a:bodyPr spcFirstLastPara="1" wrap="square" lIns="91425" tIns="45700" rIns="91425" bIns="45700" anchor="t" anchorCtr="0">
            <a:noAutofit/>
          </a:bodyPr>
          <a:lstStyle/>
          <a:p>
            <a:pPr marL="0" lvl="0" indent="0" algn="l" rtl="0">
              <a:lnSpc>
                <a:spcPct val="70000"/>
              </a:lnSpc>
              <a:spcBef>
                <a:spcPts val="1000"/>
              </a:spcBef>
              <a:spcAft>
                <a:spcPts val="0"/>
              </a:spcAft>
              <a:buClr>
                <a:schemeClr val="dk1"/>
              </a:buClr>
              <a:buSzPts val="2590"/>
              <a:buNone/>
            </a:pPr>
            <a:endParaRPr sz="3000">
              <a:solidFill>
                <a:srgbClr val="222222"/>
              </a:solidFill>
              <a:highlight>
                <a:srgbClr val="F8F9FA"/>
              </a:highlight>
              <a:latin typeface="Arial"/>
              <a:ea typeface="Arial"/>
              <a:cs typeface="Arial"/>
              <a:sym typeface="Arial"/>
            </a:endParaRPr>
          </a:p>
          <a:p>
            <a:pPr marL="0" lvl="0" indent="0" algn="l" rtl="0">
              <a:lnSpc>
                <a:spcPct val="70000"/>
              </a:lnSpc>
              <a:spcBef>
                <a:spcPts val="1000"/>
              </a:spcBef>
              <a:spcAft>
                <a:spcPts val="0"/>
              </a:spcAft>
              <a:buClr>
                <a:schemeClr val="dk1"/>
              </a:buClr>
              <a:buSzPts val="2590"/>
              <a:buNone/>
            </a:pPr>
            <a:r>
              <a:rPr lang="en-US" sz="3000">
                <a:solidFill>
                  <a:srgbClr val="222222"/>
                </a:solidFill>
                <a:highlight>
                  <a:srgbClr val="F8F9FA"/>
                </a:highlight>
                <a:latin typeface="Arial"/>
                <a:ea typeface="Arial"/>
                <a:cs typeface="Arial"/>
                <a:sym typeface="Arial"/>
              </a:rPr>
              <a:t>是的，但僅限於開放給基本必要業務工作人員</a:t>
            </a:r>
            <a:endParaRPr sz="3000">
              <a:solidFill>
                <a:srgbClr val="222222"/>
              </a:solidFill>
              <a:highlight>
                <a:srgbClr val="F8F9FA"/>
              </a:highlight>
              <a:latin typeface="Arial"/>
              <a:ea typeface="Arial"/>
              <a:cs typeface="Arial"/>
              <a:sym typeface="Arial"/>
            </a:endParaRPr>
          </a:p>
          <a:p>
            <a:pPr marL="0" lvl="0" indent="0" algn="l" rtl="0">
              <a:lnSpc>
                <a:spcPct val="70000"/>
              </a:lnSpc>
              <a:spcBef>
                <a:spcPts val="1000"/>
              </a:spcBef>
              <a:spcAft>
                <a:spcPts val="0"/>
              </a:spcAft>
              <a:buClr>
                <a:schemeClr val="dk1"/>
              </a:buClr>
              <a:buSzPts val="2590"/>
              <a:buNone/>
            </a:pPr>
            <a:r>
              <a:rPr lang="en-US" sz="3000">
                <a:solidFill>
                  <a:srgbClr val="222222"/>
                </a:solidFill>
                <a:highlight>
                  <a:srgbClr val="F8F9FA"/>
                </a:highlight>
                <a:latin typeface="Arial"/>
                <a:ea typeface="Arial"/>
                <a:cs typeface="Arial"/>
                <a:sym typeface="Arial"/>
              </a:rPr>
              <a:t>的子女</a:t>
            </a:r>
            <a:endParaRPr sz="3000">
              <a:solidFill>
                <a:srgbClr val="222222"/>
              </a:solidFill>
              <a:highlight>
                <a:srgbClr val="F8F9FA"/>
              </a:highlight>
              <a:latin typeface="Arial"/>
              <a:ea typeface="Arial"/>
              <a:cs typeface="Arial"/>
              <a:sym typeface="Arial"/>
            </a:endParaRPr>
          </a:p>
          <a:p>
            <a:pPr marL="0" lvl="0" indent="0" algn="l" rtl="0">
              <a:lnSpc>
                <a:spcPct val="70000"/>
              </a:lnSpc>
              <a:spcBef>
                <a:spcPts val="1000"/>
              </a:spcBef>
              <a:spcAft>
                <a:spcPts val="0"/>
              </a:spcAft>
              <a:buClr>
                <a:schemeClr val="dk1"/>
              </a:buClr>
              <a:buSzPts val="2590"/>
              <a:buNone/>
            </a:pPr>
            <a:endParaRPr sz="3000">
              <a:solidFill>
                <a:srgbClr val="222222"/>
              </a:solidFill>
              <a:highlight>
                <a:srgbClr val="F8F9FA"/>
              </a:highlight>
              <a:latin typeface="Arial"/>
              <a:ea typeface="Arial"/>
              <a:cs typeface="Arial"/>
              <a:sym typeface="Arial"/>
            </a:endParaRPr>
          </a:p>
          <a:p>
            <a:pPr marL="0" lvl="0" indent="0" algn="l" rtl="0">
              <a:lnSpc>
                <a:spcPct val="100000"/>
              </a:lnSpc>
              <a:spcBef>
                <a:spcPts val="1000"/>
              </a:spcBef>
              <a:spcAft>
                <a:spcPts val="0"/>
              </a:spcAft>
              <a:buClr>
                <a:schemeClr val="dk1"/>
              </a:buClr>
              <a:buSzPts val="2590"/>
              <a:buNone/>
            </a:pPr>
            <a:r>
              <a:rPr lang="en-US" sz="3000">
                <a:solidFill>
                  <a:srgbClr val="222222"/>
                </a:solidFill>
                <a:highlight>
                  <a:srgbClr val="F8F9FA"/>
                </a:highlight>
                <a:latin typeface="Arial"/>
                <a:ea typeface="Arial"/>
                <a:cs typeface="Arial"/>
                <a:sym typeface="Arial"/>
              </a:rPr>
              <a:t>仍然開放的托兒中心和家庭托兒必須遵守避疫期間的特別指引（比如深度清潔，保持距離等）</a:t>
            </a:r>
            <a:endParaRPr sz="3000">
              <a:solidFill>
                <a:srgbClr val="222222"/>
              </a:solidFill>
              <a:highlight>
                <a:srgbClr val="F8F9FA"/>
              </a:highlight>
              <a:latin typeface="Arial"/>
              <a:ea typeface="Arial"/>
              <a:cs typeface="Arial"/>
              <a:sym typeface="Arial"/>
            </a:endParaRPr>
          </a:p>
          <a:p>
            <a:pPr marL="0" lvl="0" indent="0" algn="l" rtl="0">
              <a:lnSpc>
                <a:spcPct val="100000"/>
              </a:lnSpc>
              <a:spcBef>
                <a:spcPts val="1000"/>
              </a:spcBef>
              <a:spcAft>
                <a:spcPts val="0"/>
              </a:spcAft>
              <a:buClr>
                <a:schemeClr val="dk1"/>
              </a:buClr>
              <a:buSzPts val="2590"/>
              <a:buNone/>
            </a:pPr>
            <a:endParaRPr sz="3000">
              <a:solidFill>
                <a:srgbClr val="222222"/>
              </a:solidFill>
              <a:highlight>
                <a:srgbClr val="F8F9FA"/>
              </a:highlight>
              <a:latin typeface="Arial"/>
              <a:ea typeface="Arial"/>
              <a:cs typeface="Arial"/>
              <a:sym typeface="Arial"/>
            </a:endParaRPr>
          </a:p>
          <a:p>
            <a:pPr marL="0" marR="38100" lvl="0" indent="0" algn="l" rtl="0">
              <a:lnSpc>
                <a:spcPct val="100000"/>
              </a:lnSpc>
              <a:spcBef>
                <a:spcPts val="0"/>
              </a:spcBef>
              <a:spcAft>
                <a:spcPts val="0"/>
              </a:spcAft>
              <a:buClr>
                <a:schemeClr val="dk1"/>
              </a:buClr>
              <a:buSzPts val="1100"/>
              <a:buFont typeface="Arial"/>
              <a:buNone/>
            </a:pPr>
            <a:r>
              <a:rPr lang="en-US" sz="3000">
                <a:solidFill>
                  <a:srgbClr val="222222"/>
                </a:solidFill>
                <a:highlight>
                  <a:srgbClr val="F8F9FA"/>
                </a:highlight>
                <a:latin typeface="Arial"/>
                <a:ea typeface="Arial"/>
                <a:cs typeface="Arial"/>
                <a:sym typeface="Arial"/>
              </a:rPr>
              <a:t>保姆或上門照顧孩子的從業人員也可以上門為</a:t>
            </a:r>
            <a:r>
              <a:rPr lang="en-US" sz="2900">
                <a:solidFill>
                  <a:srgbClr val="222222"/>
                </a:solidFill>
                <a:highlight>
                  <a:srgbClr val="F8F9FA"/>
                </a:highlight>
                <a:latin typeface="Arial"/>
                <a:ea typeface="Arial"/>
                <a:cs typeface="Arial"/>
                <a:sym typeface="Arial"/>
              </a:rPr>
              <a:t>基本</a:t>
            </a:r>
            <a:r>
              <a:rPr lang="en-US" sz="3000">
                <a:solidFill>
                  <a:srgbClr val="222222"/>
                </a:solidFill>
                <a:highlight>
                  <a:srgbClr val="F8F9FA"/>
                </a:highlight>
                <a:latin typeface="Arial"/>
                <a:ea typeface="Arial"/>
                <a:cs typeface="Arial"/>
                <a:sym typeface="Arial"/>
              </a:rPr>
              <a:t>必要業務工作人員照顧孩子</a:t>
            </a:r>
            <a:endParaRPr sz="3000">
              <a:solidFill>
                <a:srgbClr val="222222"/>
              </a:solidFill>
              <a:highlight>
                <a:srgbClr val="F8F9FA"/>
              </a:highlight>
              <a:latin typeface="Arial"/>
              <a:ea typeface="Arial"/>
              <a:cs typeface="Arial"/>
              <a:sym typeface="Arial"/>
            </a:endParaRPr>
          </a:p>
          <a:p>
            <a:pPr marL="0" lvl="0" indent="0" algn="l" rtl="0">
              <a:lnSpc>
                <a:spcPct val="70000"/>
              </a:lnSpc>
              <a:spcBef>
                <a:spcPts val="1000"/>
              </a:spcBef>
              <a:spcAft>
                <a:spcPts val="0"/>
              </a:spcAft>
              <a:buClr>
                <a:schemeClr val="dk1"/>
              </a:buClr>
              <a:buSzPts val="2590"/>
              <a:buNone/>
            </a:pPr>
            <a:endParaRPr sz="4000">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4"/>
          <p:cNvSpPr txBox="1">
            <a:spLocks noGrp="1"/>
          </p:cNvSpPr>
          <p:nvPr>
            <p:ph type="title"/>
          </p:nvPr>
        </p:nvSpPr>
        <p:spPr>
          <a:xfrm>
            <a:off x="1339125" y="535650"/>
            <a:ext cx="7143900" cy="592500"/>
          </a:xfrm>
          <a:prstGeom prst="rect">
            <a:avLst/>
          </a:prstGeom>
          <a:noFill/>
          <a:ln>
            <a:noFill/>
          </a:ln>
        </p:spPr>
        <p:txBody>
          <a:bodyPr spcFirstLastPara="1" wrap="square" lIns="91425" tIns="45700" rIns="91425" bIns="45700" anchor="ctr" anchorCtr="0">
            <a:noAutofit/>
          </a:bodyPr>
          <a:lstStyle/>
          <a:p>
            <a:pPr marL="0" marR="38100" lvl="0" indent="0" algn="l" rtl="0">
              <a:lnSpc>
                <a:spcPct val="133333"/>
              </a:lnSpc>
              <a:spcBef>
                <a:spcPts val="0"/>
              </a:spcBef>
              <a:spcAft>
                <a:spcPts val="0"/>
              </a:spcAft>
              <a:buClr>
                <a:schemeClr val="dk1"/>
              </a:buClr>
              <a:buSzPts val="1100"/>
              <a:buFont typeface="Arial"/>
              <a:buNone/>
            </a:pPr>
            <a:endParaRPr sz="18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endParaRPr sz="1800">
              <a:solidFill>
                <a:srgbClr val="222222"/>
              </a:solidFill>
              <a:highlight>
                <a:srgbClr val="F8F9FA"/>
              </a:highlight>
              <a:latin typeface="Arial"/>
              <a:ea typeface="Arial"/>
              <a:cs typeface="Arial"/>
              <a:sym typeface="Arial"/>
            </a:endParaRPr>
          </a:p>
          <a:p>
            <a:pPr marL="0" marR="38100" lvl="0" indent="0" algn="l" rtl="0">
              <a:lnSpc>
                <a:spcPct val="133333"/>
              </a:lnSpc>
              <a:spcBef>
                <a:spcPts val="0"/>
              </a:spcBef>
              <a:spcAft>
                <a:spcPts val="0"/>
              </a:spcAft>
              <a:buClr>
                <a:schemeClr val="dk1"/>
              </a:buClr>
              <a:buSzPts val="1100"/>
              <a:buFont typeface="Arial"/>
              <a:buNone/>
            </a:pPr>
            <a:r>
              <a:rPr lang="en-US" sz="3500" b="1">
                <a:solidFill>
                  <a:srgbClr val="222222"/>
                </a:solidFill>
                <a:highlight>
                  <a:srgbClr val="F8F9FA"/>
                </a:highlight>
                <a:latin typeface="Arial"/>
                <a:ea typeface="Arial"/>
                <a:cs typeface="Arial"/>
                <a:sym typeface="Arial"/>
              </a:rPr>
              <a:t>誰是“基本</a:t>
            </a:r>
            <a:r>
              <a:rPr lang="en-US" sz="3400" b="1">
                <a:solidFill>
                  <a:srgbClr val="222222"/>
                </a:solidFill>
                <a:highlight>
                  <a:srgbClr val="F8F9FA"/>
                </a:highlight>
                <a:latin typeface="Arial"/>
                <a:ea typeface="Arial"/>
                <a:cs typeface="Arial"/>
                <a:sym typeface="Arial"/>
              </a:rPr>
              <a:t>必要業務</a:t>
            </a:r>
            <a:r>
              <a:rPr lang="en-US" sz="3900" b="1">
                <a:solidFill>
                  <a:srgbClr val="222222"/>
                </a:solidFill>
                <a:highlight>
                  <a:srgbClr val="F8F9FA"/>
                </a:highlight>
                <a:latin typeface="Arial"/>
                <a:ea typeface="Arial"/>
                <a:cs typeface="Arial"/>
                <a:sym typeface="Arial"/>
              </a:rPr>
              <a:t>”</a:t>
            </a:r>
            <a:r>
              <a:rPr lang="en-US" sz="3500" b="1">
                <a:solidFill>
                  <a:srgbClr val="222222"/>
                </a:solidFill>
                <a:highlight>
                  <a:srgbClr val="F8F9FA"/>
                </a:highlight>
                <a:latin typeface="Arial"/>
                <a:ea typeface="Arial"/>
                <a:cs typeface="Arial"/>
                <a:sym typeface="Arial"/>
              </a:rPr>
              <a:t>工</a:t>
            </a:r>
            <a:r>
              <a:rPr lang="en-US" sz="3600" b="1">
                <a:solidFill>
                  <a:srgbClr val="222222"/>
                </a:solidFill>
                <a:highlight>
                  <a:srgbClr val="F8F9FA"/>
                </a:highlight>
                <a:latin typeface="Arial"/>
                <a:ea typeface="Arial"/>
                <a:cs typeface="Arial"/>
                <a:sym typeface="Arial"/>
              </a:rPr>
              <a:t>作人員</a:t>
            </a:r>
            <a:r>
              <a:rPr lang="en-US" sz="3500" b="1">
                <a:solidFill>
                  <a:srgbClr val="222222"/>
                </a:solidFill>
                <a:highlight>
                  <a:srgbClr val="F8F9FA"/>
                </a:highlight>
                <a:latin typeface="Arial"/>
                <a:ea typeface="Arial"/>
                <a:cs typeface="Arial"/>
                <a:sym typeface="Arial"/>
              </a:rPr>
              <a:t>？</a:t>
            </a:r>
            <a:endParaRPr sz="3500" b="1">
              <a:solidFill>
                <a:srgbClr val="222222"/>
              </a:solidFill>
              <a:highlight>
                <a:srgbClr val="F8F9FA"/>
              </a:highlight>
              <a:latin typeface="Arial"/>
              <a:ea typeface="Arial"/>
              <a:cs typeface="Arial"/>
              <a:sym typeface="Arial"/>
            </a:endParaRPr>
          </a:p>
          <a:p>
            <a:pPr marL="0" lvl="0" indent="0" algn="l" rtl="0">
              <a:lnSpc>
                <a:spcPct val="90000"/>
              </a:lnSpc>
              <a:spcBef>
                <a:spcPts val="0"/>
              </a:spcBef>
              <a:spcAft>
                <a:spcPts val="0"/>
              </a:spcAft>
              <a:buClr>
                <a:schemeClr val="dk1"/>
              </a:buClr>
              <a:buSzPts val="4400"/>
              <a:buFont typeface="Calibri"/>
              <a:buNone/>
            </a:pPr>
            <a:endParaRPr/>
          </a:p>
        </p:txBody>
      </p:sp>
      <p:sp>
        <p:nvSpPr>
          <p:cNvPr id="232" name="Google Shape;232;p34"/>
          <p:cNvSpPr txBox="1">
            <a:spLocks noGrp="1"/>
          </p:cNvSpPr>
          <p:nvPr>
            <p:ph type="body" idx="1"/>
          </p:nvPr>
        </p:nvSpPr>
        <p:spPr>
          <a:xfrm>
            <a:off x="628650" y="1319100"/>
            <a:ext cx="7886700" cy="42198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endParaRPr sz="2500"/>
          </a:p>
          <a:p>
            <a:pPr marL="228600" lvl="0" indent="-260350" algn="l" rtl="0">
              <a:lnSpc>
                <a:spcPct val="100000"/>
              </a:lnSpc>
              <a:spcBef>
                <a:spcPts val="1000"/>
              </a:spcBef>
              <a:spcAft>
                <a:spcPts val="0"/>
              </a:spcAft>
              <a:buClr>
                <a:schemeClr val="dk1"/>
              </a:buClr>
              <a:buSzPts val="3300"/>
              <a:buChar char="•"/>
            </a:pPr>
            <a:r>
              <a:rPr lang="en-US" sz="2300">
                <a:solidFill>
                  <a:srgbClr val="222222"/>
                </a:solidFill>
                <a:highlight>
                  <a:srgbClr val="F8F9FA"/>
                </a:highlight>
                <a:latin typeface="Arial"/>
                <a:ea typeface="Arial"/>
                <a:cs typeface="Arial"/>
                <a:sym typeface="Arial"/>
              </a:rPr>
              <a:t>衛生保健與公共衛生</a:t>
            </a:r>
            <a:endParaRPr sz="2300">
              <a:solidFill>
                <a:srgbClr val="222222"/>
              </a:solidFill>
              <a:highlight>
                <a:srgbClr val="F8F9FA"/>
              </a:highlight>
              <a:latin typeface="Arial"/>
              <a:ea typeface="Arial"/>
              <a:cs typeface="Arial"/>
              <a:sym typeface="Arial"/>
            </a:endParaRPr>
          </a:p>
          <a:p>
            <a:pPr marL="228600" lvl="0" indent="-260350" algn="l" rtl="0">
              <a:lnSpc>
                <a:spcPct val="100000"/>
              </a:lnSpc>
              <a:spcBef>
                <a:spcPts val="1000"/>
              </a:spcBef>
              <a:spcAft>
                <a:spcPts val="0"/>
              </a:spcAft>
              <a:buClr>
                <a:schemeClr val="dk1"/>
              </a:buClr>
              <a:buSzPts val="3300"/>
              <a:buChar char="•"/>
            </a:pPr>
            <a:r>
              <a:rPr lang="en-US" sz="2300">
                <a:solidFill>
                  <a:srgbClr val="222222"/>
                </a:solidFill>
                <a:highlight>
                  <a:srgbClr val="F8F9FA"/>
                </a:highlight>
                <a:latin typeface="Arial"/>
                <a:ea typeface="Arial"/>
                <a:cs typeface="Arial"/>
                <a:sym typeface="Arial"/>
              </a:rPr>
              <a:t>緊急服務</a:t>
            </a:r>
            <a:endParaRPr sz="2300">
              <a:solidFill>
                <a:srgbClr val="222222"/>
              </a:solidFill>
              <a:highlight>
                <a:srgbClr val="F8F9FA"/>
              </a:highlight>
              <a:latin typeface="Arial"/>
              <a:ea typeface="Arial"/>
              <a:cs typeface="Arial"/>
              <a:sym typeface="Arial"/>
            </a:endParaRPr>
          </a:p>
          <a:p>
            <a:pPr marL="228600" lvl="0" indent="-260350" algn="l" rtl="0">
              <a:lnSpc>
                <a:spcPct val="100000"/>
              </a:lnSpc>
              <a:spcBef>
                <a:spcPts val="1000"/>
              </a:spcBef>
              <a:spcAft>
                <a:spcPts val="0"/>
              </a:spcAft>
              <a:buClr>
                <a:schemeClr val="dk1"/>
              </a:buClr>
              <a:buSzPts val="3300"/>
              <a:buChar char="•"/>
            </a:pPr>
            <a:r>
              <a:rPr lang="en-US" sz="2300">
                <a:solidFill>
                  <a:srgbClr val="222222"/>
                </a:solidFill>
                <a:highlight>
                  <a:srgbClr val="F8F9FA"/>
                </a:highlight>
                <a:latin typeface="Arial"/>
                <a:ea typeface="Arial"/>
                <a:cs typeface="Arial"/>
                <a:sym typeface="Arial"/>
              </a:rPr>
              <a:t>公用事業，能源，水，</a:t>
            </a:r>
            <a:r>
              <a:rPr lang="en-US" sz="2200">
                <a:solidFill>
                  <a:srgbClr val="222222"/>
                </a:solidFill>
                <a:highlight>
                  <a:srgbClr val="F8F9FA"/>
                </a:highlight>
                <a:latin typeface="Arial"/>
                <a:ea typeface="Arial"/>
                <a:cs typeface="Arial"/>
                <a:sym typeface="Arial"/>
              </a:rPr>
              <a:t>垃圾</a:t>
            </a:r>
            <a:endParaRPr sz="2300">
              <a:solidFill>
                <a:srgbClr val="222222"/>
              </a:solidFill>
              <a:highlight>
                <a:srgbClr val="F8F9FA"/>
              </a:highlight>
              <a:latin typeface="Arial"/>
              <a:ea typeface="Arial"/>
              <a:cs typeface="Arial"/>
              <a:sym typeface="Arial"/>
            </a:endParaRPr>
          </a:p>
          <a:p>
            <a:pPr marL="228600" lvl="0" indent="-260350" algn="l" rtl="0">
              <a:lnSpc>
                <a:spcPct val="100000"/>
              </a:lnSpc>
              <a:spcBef>
                <a:spcPts val="1000"/>
              </a:spcBef>
              <a:spcAft>
                <a:spcPts val="0"/>
              </a:spcAft>
              <a:buClr>
                <a:schemeClr val="dk1"/>
              </a:buClr>
              <a:buSzPts val="3300"/>
              <a:buChar char="•"/>
            </a:pPr>
            <a:r>
              <a:rPr lang="en-US" sz="2300">
                <a:solidFill>
                  <a:srgbClr val="222222"/>
                </a:solidFill>
                <a:highlight>
                  <a:srgbClr val="F8F9FA"/>
                </a:highlight>
                <a:latin typeface="Arial"/>
                <a:ea typeface="Arial"/>
                <a:cs typeface="Arial"/>
                <a:sym typeface="Arial"/>
              </a:rPr>
              <a:t>雜貨，藥房</a:t>
            </a:r>
            <a:endParaRPr sz="2300">
              <a:solidFill>
                <a:srgbClr val="222222"/>
              </a:solidFill>
              <a:highlight>
                <a:srgbClr val="F8F9FA"/>
              </a:highlight>
              <a:latin typeface="Arial"/>
              <a:ea typeface="Arial"/>
              <a:cs typeface="Arial"/>
              <a:sym typeface="Arial"/>
            </a:endParaRPr>
          </a:p>
          <a:p>
            <a:pPr marL="228600" lvl="0" indent="-260350" algn="l" rtl="0">
              <a:lnSpc>
                <a:spcPct val="100000"/>
              </a:lnSpc>
              <a:spcBef>
                <a:spcPts val="1000"/>
              </a:spcBef>
              <a:spcAft>
                <a:spcPts val="0"/>
              </a:spcAft>
              <a:buClr>
                <a:schemeClr val="dk1"/>
              </a:buClr>
              <a:buSzPts val="3300"/>
              <a:buChar char="•"/>
            </a:pPr>
            <a:r>
              <a:rPr lang="en-US" sz="2300">
                <a:solidFill>
                  <a:srgbClr val="222222"/>
                </a:solidFill>
                <a:highlight>
                  <a:srgbClr val="F8F9FA"/>
                </a:highlight>
                <a:latin typeface="Arial"/>
                <a:ea typeface="Arial"/>
                <a:cs typeface="Arial"/>
                <a:sym typeface="Arial"/>
              </a:rPr>
              <a:t>運輸，加油站</a:t>
            </a:r>
            <a:endParaRPr sz="2300">
              <a:solidFill>
                <a:srgbClr val="222222"/>
              </a:solidFill>
              <a:highlight>
                <a:srgbClr val="F8F9FA"/>
              </a:highlight>
              <a:latin typeface="Arial"/>
              <a:ea typeface="Arial"/>
              <a:cs typeface="Arial"/>
              <a:sym typeface="Arial"/>
            </a:endParaRPr>
          </a:p>
          <a:p>
            <a:pPr marL="228600" lvl="0" indent="-260350" algn="l" rtl="0">
              <a:lnSpc>
                <a:spcPct val="100000"/>
              </a:lnSpc>
              <a:spcBef>
                <a:spcPts val="1000"/>
              </a:spcBef>
              <a:spcAft>
                <a:spcPts val="0"/>
              </a:spcAft>
              <a:buClr>
                <a:schemeClr val="dk1"/>
              </a:buClr>
              <a:buSzPts val="3300"/>
              <a:buChar char="•"/>
            </a:pPr>
            <a:r>
              <a:rPr lang="en-US" sz="2300">
                <a:solidFill>
                  <a:srgbClr val="222222"/>
                </a:solidFill>
                <a:highlight>
                  <a:srgbClr val="F8F9FA"/>
                </a:highlight>
                <a:latin typeface="Arial"/>
                <a:ea typeface="Arial"/>
                <a:cs typeface="Arial"/>
                <a:sym typeface="Arial"/>
              </a:rPr>
              <a:t>通訊與IT</a:t>
            </a:r>
            <a:endParaRPr sz="2300">
              <a:solidFill>
                <a:srgbClr val="222222"/>
              </a:solidFill>
              <a:highlight>
                <a:srgbClr val="F8F9FA"/>
              </a:highlight>
              <a:latin typeface="Arial"/>
              <a:ea typeface="Arial"/>
              <a:cs typeface="Arial"/>
              <a:sym typeface="Arial"/>
            </a:endParaRPr>
          </a:p>
          <a:p>
            <a:pPr marL="228600" marR="38100" lvl="0" indent="-323850" algn="l" rtl="0">
              <a:lnSpc>
                <a:spcPct val="100000"/>
              </a:lnSpc>
              <a:spcBef>
                <a:spcPts val="0"/>
              </a:spcBef>
              <a:spcAft>
                <a:spcPts val="0"/>
              </a:spcAft>
              <a:buSzPts val="3300"/>
              <a:buChar char="•"/>
            </a:pPr>
            <a:r>
              <a:rPr lang="en-US" sz="2300">
                <a:solidFill>
                  <a:srgbClr val="222222"/>
                </a:solidFill>
                <a:highlight>
                  <a:srgbClr val="F8F9FA"/>
                </a:highlight>
                <a:latin typeface="Arial"/>
                <a:ea typeface="Arial"/>
                <a:cs typeface="Arial"/>
                <a:sym typeface="Arial"/>
              </a:rPr>
              <a:t>銀行業務</a:t>
            </a:r>
            <a:endParaRPr sz="2300">
              <a:solidFill>
                <a:srgbClr val="222222"/>
              </a:solidFill>
              <a:highlight>
                <a:srgbClr val="F8F9FA"/>
              </a:highlight>
              <a:latin typeface="Arial"/>
              <a:ea typeface="Arial"/>
              <a:cs typeface="Arial"/>
              <a:sym typeface="Arial"/>
            </a:endParaRPr>
          </a:p>
          <a:p>
            <a:pPr marL="228600" lvl="0" indent="0" algn="l" rtl="0">
              <a:lnSpc>
                <a:spcPct val="100000"/>
              </a:lnSpc>
              <a:spcBef>
                <a:spcPts val="1000"/>
              </a:spcBef>
              <a:spcAft>
                <a:spcPts val="0"/>
              </a:spcAft>
              <a:buNone/>
            </a:pPr>
            <a:endParaRPr sz="3000"/>
          </a:p>
        </p:txBody>
      </p:sp>
      <p:sp>
        <p:nvSpPr>
          <p:cNvPr id="233" name="Google Shape;233;p34"/>
          <p:cNvSpPr/>
          <p:nvPr/>
        </p:nvSpPr>
        <p:spPr>
          <a:xfrm flipH="1">
            <a:off x="1521050" y="1128150"/>
            <a:ext cx="5382000" cy="259200"/>
          </a:xfrm>
          <a:prstGeom prst="rect">
            <a:avLst/>
          </a:prstGeom>
          <a:noFill/>
          <a:ln>
            <a:noFill/>
          </a:ln>
        </p:spPr>
        <p:txBody>
          <a:bodyPr spcFirstLastPara="1" wrap="square" lIns="91425" tIns="45700" rIns="91425" bIns="45700" anchor="t" anchorCtr="0">
            <a:noAutofit/>
          </a:bodyPr>
          <a:lstStyle/>
          <a:p>
            <a:pPr marL="0" marR="38100" lvl="0" indent="0" algn="ctr" rtl="0">
              <a:lnSpc>
                <a:spcPct val="133333"/>
              </a:lnSpc>
              <a:spcBef>
                <a:spcPts val="0"/>
              </a:spcBef>
              <a:spcAft>
                <a:spcPts val="0"/>
              </a:spcAft>
              <a:buClr>
                <a:schemeClr val="dk1"/>
              </a:buClr>
              <a:buSzPts val="1100"/>
              <a:buFont typeface="Arial"/>
              <a:buNone/>
            </a:pPr>
            <a:r>
              <a:rPr lang="en-US" sz="1200">
                <a:solidFill>
                  <a:srgbClr val="222222"/>
                </a:solidFill>
                <a:highlight>
                  <a:srgbClr val="F8F9FA"/>
                </a:highlight>
              </a:rPr>
              <a:t>基本關鍵基礎架構工作者（pdf）</a:t>
            </a:r>
            <a:endParaRPr sz="1200">
              <a:solidFill>
                <a:srgbClr val="222222"/>
              </a:solidFill>
              <a:highlight>
                <a:srgbClr val="F8F9FA"/>
              </a:highlight>
            </a:endParaRPr>
          </a:p>
          <a:p>
            <a:pPr marL="0" lvl="0" indent="457200" algn="l" rtl="0">
              <a:spcBef>
                <a:spcPts val="0"/>
              </a:spcBef>
              <a:spcAft>
                <a:spcPts val="0"/>
              </a:spcAft>
              <a:buClr>
                <a:schemeClr val="dk1"/>
              </a:buClr>
              <a:buFont typeface="Arial"/>
              <a:buNone/>
            </a:pPr>
            <a:r>
              <a:rPr lang="en-US" sz="1800" u="sng">
                <a:solidFill>
                  <a:schemeClr val="dk1"/>
                </a:solidFill>
                <a:latin typeface="Calibri"/>
                <a:ea typeface="Calibri"/>
                <a:cs typeface="Calibri"/>
                <a:sym typeface="Calibri"/>
                <a:hlinkClick r:id="rId3"/>
              </a:rPr>
              <a:t>Essential Critical Infrastructure Workers (pdf).</a:t>
            </a:r>
            <a:endParaRPr sz="1800">
              <a:solidFill>
                <a:schemeClr val="dk1"/>
              </a:solidFill>
              <a:latin typeface="Calibri"/>
              <a:ea typeface="Calibri"/>
              <a:cs typeface="Calibri"/>
              <a:sym typeface="Calibri"/>
            </a:endParaRPr>
          </a:p>
          <a:p>
            <a:pPr marL="0" marR="38100" lvl="0" indent="0" algn="l" rtl="0">
              <a:lnSpc>
                <a:spcPct val="133333"/>
              </a:lnSpc>
              <a:spcBef>
                <a:spcPts val="0"/>
              </a:spcBef>
              <a:spcAft>
                <a:spcPts val="0"/>
              </a:spcAft>
              <a:buClr>
                <a:schemeClr val="dk1"/>
              </a:buClr>
              <a:buSzPts val="1100"/>
              <a:buFont typeface="Arial"/>
              <a:buNone/>
            </a:pPr>
            <a:endParaRPr sz="2700">
              <a:solidFill>
                <a:srgbClr val="222222"/>
              </a:solidFill>
              <a:highlight>
                <a:srgbClr val="F8F9FA"/>
              </a:highlight>
            </a:endParaRPr>
          </a:p>
          <a:p>
            <a:pPr marL="0" marR="0" lvl="0" indent="0" algn="l" rtl="0">
              <a:spcBef>
                <a:spcPts val="0"/>
              </a:spcBef>
              <a:spcAft>
                <a:spcPts val="0"/>
              </a:spcAft>
              <a:buNone/>
            </a:pP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1979</Words>
  <Application>Microsoft Office PowerPoint</Application>
  <PresentationFormat>On-screen Show (4:3)</PresentationFormat>
  <Paragraphs>558</Paragraphs>
  <Slides>64</Slides>
  <Notes>64</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64</vt:i4>
      </vt:variant>
    </vt:vector>
  </HeadingPairs>
  <TitlesOfParts>
    <vt:vector size="76" baseType="lpstr">
      <vt:lpstr>Cambria</vt:lpstr>
      <vt:lpstr>Noto Sans Symbols</vt:lpstr>
      <vt:lpstr>Calibri</vt:lpstr>
      <vt:lpstr>Architects Daughter</vt:lpstr>
      <vt:lpstr>Arial</vt:lpstr>
      <vt:lpstr>Amatic SC</vt:lpstr>
      <vt:lpstr>Lucida Sans</vt:lpstr>
      <vt:lpstr>Roboto</vt:lpstr>
      <vt:lpstr>MS Mincho</vt:lpstr>
      <vt:lpstr>MS Gothic</vt:lpstr>
      <vt:lpstr>Office Theme</vt:lpstr>
      <vt:lpstr>Custom Design</vt:lpstr>
      <vt:lpstr>新型冠狀病毒(COVID-19)疫情期間 托兒環境的健康與安全          三藩市加州大學加州托兒健康計劃製作 2020年4月27日 </vt:lpstr>
      <vt:lpstr>  詳情參閲加州托兒健康計劃CCHP網頁 新型冠狀病毒情況更新 https://cchp.uscf.edu </vt:lpstr>
      <vt:lpstr>  本文參考了如下的相關指引   </vt:lpstr>
      <vt:lpstr>   與當地的公共健康部門溝通 </vt:lpstr>
      <vt:lpstr>             與家庭的溝通 </vt:lpstr>
      <vt:lpstr>新型冠狀病毒是由一種"新型" 的冠狀病毒引起  因爲它是新的病毒，所以人們對此沒有免疫力  有些人感染了，是輕症; 而老年人或長期病患者感染后可能會有病情加重的風險。 </vt:lpstr>
      <vt:lpstr>     最好避免感染的方法就是不要讓      自己暴露在病毒之中 </vt:lpstr>
      <vt:lpstr> 在全加州居家隔離期間仍然有托兒所開門嗎？  </vt:lpstr>
      <vt:lpstr>  誰是“基本必要業務”工作人員？ </vt:lpstr>
      <vt:lpstr>  “基本必要業務”工作人員（續） </vt:lpstr>
      <vt:lpstr> 問題：我們如何保持健康和安全？ </vt:lpstr>
      <vt:lpstr>  細菌很容易在幼兒中傳播… </vt:lpstr>
      <vt:lpstr> 傳播 </vt:lpstr>
      <vt:lpstr> 問題：為什麼在幼兒中心的幼兒有傳播和感染新型冠狀病毒的危險？ </vt:lpstr>
      <vt:lpstr>答案:</vt:lpstr>
      <vt:lpstr>         新型冠狀病毒和兒童 </vt:lpstr>
      <vt:lpstr>      減慢新型冠狀病毒傳播的策略 生病時待在家裡  個人衛生（(經常洗手，咳嗽時用手肘遮住等） 表層清潔和消毒 保持身體的距離 </vt:lpstr>
      <vt:lpstr>         減慢新型冠狀病病毒傳播的策略</vt:lpstr>
      <vt:lpstr>            早上健康檢查 </vt:lpstr>
      <vt:lpstr>                檢查發燒 </vt:lpstr>
      <vt:lpstr>                                     排除標準  </vt:lpstr>
      <vt:lpstr>                 減慢新型冠狀病毒傳播的策略 </vt:lpstr>
      <vt:lpstr>洗手視頻</vt:lpstr>
      <vt:lpstr>兒童抵達後洗手, 並經常洗手。</vt:lpstr>
      <vt:lpstr>酒精洗手液提示</vt:lpstr>
      <vt:lpstr>咳嗽和打噴嚏時記得掩蓋！ </vt:lpstr>
      <vt:lpstr>PowerPoint Presentation</vt:lpstr>
      <vt:lpstr>                       減慢新型冠狀病毒傳播的策略 </vt:lpstr>
      <vt:lpstr>  殺菌式消毒 </vt:lpstr>
      <vt:lpstr>清潔和殺菌有什麼區別?</vt:lpstr>
      <vt:lpstr>哪些表面應該清洗？</vt:lpstr>
      <vt:lpstr>使用對人和環境更健康的產品</vt:lpstr>
      <vt:lpstr>PowerPoint Presentation</vt:lpstr>
      <vt:lpstr> 哪些表面應該殺菌？</vt:lpstr>
      <vt:lpstr>我應該使用什麼產品進行 清潔和殺菌？</vt:lpstr>
      <vt:lpstr> 標籤就是法律</vt:lpstr>
      <vt:lpstr>PowerPoint Presentation</vt:lpstr>
      <vt:lpstr>PowerPoint Presentation</vt:lpstr>
      <vt:lpstr> 環境標誌設計 如果您在EPA授權的殺菌劑或殺菌劑標籤上看到DfE徽標，則可以確保該產品使用以下列表中危害最小的活性成份： </vt:lpstr>
      <vt:lpstr>                 成份聲明 </vt:lpstr>
      <vt:lpstr>潛在的哮喘原有效成份 </vt:lpstr>
      <vt:lpstr>                    殺菌產品名稱 </vt:lpstr>
      <vt:lpstr>殺菌和消毒步驟</vt:lpstr>
      <vt:lpstr>PowerPoint Presentation</vt:lpstr>
      <vt:lpstr>警告始終謹慎使用清潔劑和殺菌劑</vt:lpstr>
      <vt:lpstr> 繼續…</vt:lpstr>
      <vt:lpstr>     為什麼使用漂白劑呢？</vt:lpstr>
      <vt:lpstr>如果使用漂白劑: </vt:lpstr>
      <vt:lpstr>減少混亂和公用玩具</vt:lpstr>
      <vt:lpstr>         減慢新型冠状病毒傳播的策略</vt:lpstr>
      <vt:lpstr>            身体距離：進入</vt:lpstr>
      <vt:lpstr>           身体距離:接送的提示  </vt:lpstr>
      <vt:lpstr>           身体距離: 小組人數 </vt:lpstr>
      <vt:lpstr>PowerPoint Presentation</vt:lpstr>
      <vt:lpstr>            身体距離: 小組人數 </vt:lpstr>
      <vt:lpstr>            身体距離: 小組人數                      (嬰兒-18 個 月)</vt:lpstr>
      <vt:lpstr>           身体距離: 小組人數                    (嬰幼兒和幼兒) </vt:lpstr>
      <vt:lpstr>              身体距離: 課堂 </vt:lpstr>
      <vt:lpstr>            用餐時孩子之間的距離</vt:lpstr>
      <vt:lpstr>                                                食物計劃豁免規定   </vt:lpstr>
      <vt:lpstr>             人與人之間的距離</vt:lpstr>
      <vt:lpstr>        目前有關遮掩口鼻的指引</vt:lpstr>
      <vt:lpstr>暫停…</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新型冠狀病毒(COVID-19)疫情期間 托兒環境的健康與安全          三藩市加州大學加州托兒健康計劃製作 2020年4月27日 </dc:title>
  <dc:creator>Rose, Bobbie</dc:creator>
  <cp:lastModifiedBy>Rose, Bobbie</cp:lastModifiedBy>
  <cp:revision>1</cp:revision>
  <dcterms:modified xsi:type="dcterms:W3CDTF">2020-05-20T22:58:25Z</dcterms:modified>
</cp:coreProperties>
</file>