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2"/>
  </p:notesMasterIdLst>
  <p:sldIdLst>
    <p:sldId id="311" r:id="rId6"/>
    <p:sldId id="259" r:id="rId7"/>
    <p:sldId id="258" r:id="rId8"/>
    <p:sldId id="261" r:id="rId9"/>
    <p:sldId id="260" r:id="rId10"/>
    <p:sldId id="262" r:id="rId11"/>
    <p:sldId id="263" r:id="rId12"/>
    <p:sldId id="264" r:id="rId13"/>
    <p:sldId id="267" r:id="rId14"/>
    <p:sldId id="266" r:id="rId15"/>
    <p:sldId id="270" r:id="rId16"/>
    <p:sldId id="272" r:id="rId17"/>
    <p:sldId id="273" r:id="rId18"/>
    <p:sldId id="274" r:id="rId19"/>
    <p:sldId id="319" r:id="rId20"/>
    <p:sldId id="275" r:id="rId21"/>
    <p:sldId id="286" r:id="rId22"/>
    <p:sldId id="277" r:id="rId23"/>
    <p:sldId id="322" r:id="rId24"/>
    <p:sldId id="279" r:id="rId25"/>
    <p:sldId id="281" r:id="rId26"/>
    <p:sldId id="282" r:id="rId27"/>
    <p:sldId id="320" r:id="rId28"/>
    <p:sldId id="323" r:id="rId29"/>
    <p:sldId id="288" r:id="rId30"/>
    <p:sldId id="314" r:id="rId31"/>
    <p:sldId id="291" r:id="rId32"/>
    <p:sldId id="308" r:id="rId33"/>
    <p:sldId id="298" r:id="rId34"/>
    <p:sldId id="324" r:id="rId35"/>
    <p:sldId id="292" r:id="rId36"/>
    <p:sldId id="293" r:id="rId37"/>
    <p:sldId id="294" r:id="rId38"/>
    <p:sldId id="295" r:id="rId39"/>
    <p:sldId id="296" r:id="rId40"/>
    <p:sldId id="297" r:id="rId41"/>
    <p:sldId id="300" r:id="rId42"/>
    <p:sldId id="301" r:id="rId43"/>
    <p:sldId id="302" r:id="rId44"/>
    <p:sldId id="310" r:id="rId45"/>
    <p:sldId id="305" r:id="rId46"/>
    <p:sldId id="304" r:id="rId47"/>
    <p:sldId id="317" r:id="rId48"/>
    <p:sldId id="303" r:id="rId49"/>
    <p:sldId id="309" r:id="rId50"/>
    <p:sldId id="306" r:id="rId51"/>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D4C1B5-FF15-A457-FA43-FE2901D13BDC}" name="Liao, Mira" initials="ML" userId="S::Mira.Liao@ucsf.edu::c64aa82d-7898-4e94-bbef-2c55ca8e7d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ao, Mira" initials="LM" lastIdx="9" clrIdx="0">
    <p:extLst>
      <p:ext uri="{19B8F6BF-5375-455C-9EA6-DF929625EA0E}">
        <p15:presenceInfo xmlns:p15="http://schemas.microsoft.com/office/powerpoint/2012/main" userId="S::Mira.Liao@ucsf.edu::c64aa82d-7898-4e94-bbef-2c55ca8e7d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3"/>
    <a:srgbClr val="D90F81"/>
    <a:srgbClr val="0072BC"/>
    <a:srgbClr val="F78A28"/>
    <a:srgbClr val="8DC63F"/>
    <a:srgbClr val="B4E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65" autoAdjust="0"/>
    <p:restoredTop sz="63499" autoAdjust="0"/>
  </p:normalViewPr>
  <p:slideViewPr>
    <p:cSldViewPr>
      <p:cViewPr varScale="1">
        <p:scale>
          <a:sx n="62" d="100"/>
          <a:sy n="62" d="100"/>
        </p:scale>
        <p:origin x="44" y="624"/>
      </p:cViewPr>
      <p:guideLst>
        <p:guide orient="horz" pos="2160"/>
        <p:guide pos="3840"/>
      </p:guideLst>
    </p:cSldViewPr>
  </p:slideViewPr>
  <p:notesTextViewPr>
    <p:cViewPr>
      <p:scale>
        <a:sx n="1" d="1"/>
        <a:sy n="1" d="1"/>
      </p:scale>
      <p:origin x="0" y="0"/>
    </p:cViewPr>
  </p:notesTextViewPr>
  <p:notesViewPr>
    <p:cSldViewPr>
      <p:cViewPr>
        <p:scale>
          <a:sx n="100" d="100"/>
          <a:sy n="100" d="100"/>
        </p:scale>
        <p:origin x="-1890" y="10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BD30A-BFA5-43F2-A513-D7022FF73038}" type="datetimeFigureOut">
              <a:rPr lang="en-US" smtClean="0"/>
              <a:pPr/>
              <a:t>7/3/2024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1361E6-4BB0-4486-9A38-7ACD5AF7F7D0}" type="slidenum">
              <a:rPr lang="en-US" smtClean="0"/>
              <a:pPr/>
              <a:t>‹#›</a:t>
            </a:fld>
            <a:endParaRPr lang="en-US"/>
          </a:p>
        </p:txBody>
      </p:sp>
    </p:spTree>
    <p:extLst>
      <p:ext uri="{BB962C8B-B14F-4D97-AF65-F5344CB8AC3E}">
        <p14:creationId xmlns:p14="http://schemas.microsoft.com/office/powerpoint/2010/main" val="103427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playlist?list=PLNEN4w93BoO3zAE0xADCe8ij03N7ewPe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sugarscience.org/glossary_high-fructose_corn_syrup" TargetMode="External"/><Relationship Id="rId4" Type="http://schemas.openxmlformats.org/officeDocument/2006/relationships/hyperlink" Target="http://www.sugarscience.org/glossary_sucros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b="0" i="0" u="none" baseline="0"/>
              <a:t>本介紹包括從出生到12歲兒童的基本營養知識。</a:t>
            </a:r>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2</a:t>
            </a:fld>
            <a:endParaRPr lang="zh-TW"/>
          </a:p>
        </p:txBody>
      </p:sp>
    </p:spTree>
    <p:extLst>
      <p:ext uri="{BB962C8B-B14F-4D97-AF65-F5344CB8AC3E}">
        <p14:creationId xmlns:p14="http://schemas.microsoft.com/office/powerpoint/2010/main" val="413035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zh-CN" altLang="en-US" sz="1600" dirty="0">
                <a:latin typeface="Microsoft JhengHei" panose="020B0604030504040204" pitchFamily="34" charset="-120"/>
                <a:ea typeface="Microsoft JhengHei" panose="020B0604030504040204" pitchFamily="34" charset="-120"/>
                <a:cs typeface="Arial" panose="020B0604020202020204" pitchFamily="34" charset="0"/>
              </a:rPr>
              <a:t>瀏覽</a:t>
            </a:r>
            <a:r>
              <a:rPr lang="en-US" sz="1600" dirty="0">
                <a:latin typeface="Microsoft JhengHei" panose="020B0604030504040204" pitchFamily="34" charset="-120"/>
                <a:ea typeface="Microsoft JhengHei" panose="020B0604030504040204" pitchFamily="34" charset="-120"/>
                <a:cs typeface="Arial" panose="020B0604020202020204" pitchFamily="34" charset="0"/>
              </a:rPr>
              <a:t> YouTube</a:t>
            </a:r>
            <a:r>
              <a:rPr lang="zh-CN" altLang="en-US" sz="1600" dirty="0">
                <a:latin typeface="Microsoft JhengHei" panose="020B0604030504040204" pitchFamily="34" charset="-120"/>
                <a:ea typeface="Microsoft JhengHei" panose="020B0604030504040204" pitchFamily="34" charset="-120"/>
                <a:cs typeface="Arial" panose="020B0604020202020204" pitchFamily="34" charset="0"/>
              </a:rPr>
              <a:t>視頻</a:t>
            </a:r>
            <a:r>
              <a:rPr lang="en-US" altLang="zh-CN" sz="1600" dirty="0">
                <a:latin typeface="Microsoft JhengHei" panose="020B0604030504040204" pitchFamily="34" charset="-120"/>
                <a:ea typeface="Microsoft JhengHei" panose="020B0604030504040204" pitchFamily="34" charset="-120"/>
                <a:cs typeface="Arial" panose="020B0604020202020204" pitchFamily="34" charset="0"/>
              </a:rPr>
              <a:t>1000</a:t>
            </a:r>
            <a:r>
              <a:rPr lang="zh-CN" altLang="en-US" sz="1600" dirty="0">
                <a:latin typeface="Microsoft JhengHei" panose="020B0604030504040204" pitchFamily="34" charset="-120"/>
                <a:ea typeface="Microsoft JhengHei" panose="020B0604030504040204" pitchFamily="34" charset="-120"/>
                <a:cs typeface="Arial" panose="020B0604020202020204" pitchFamily="34" charset="0"/>
              </a:rPr>
              <a:t>天</a:t>
            </a:r>
            <a:endParaRPr lang="en-US" sz="1600" dirty="0">
              <a:latin typeface="Microsoft JhengHei" panose="020B0604030504040204" pitchFamily="34" charset="-120"/>
              <a:ea typeface="Microsoft JhengHei" panose="020B0604030504040204" pitchFamily="34" charset="-12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hlinkClick r:id="rId3"/>
              </a:rPr>
              <a:t>https://www.youtube.com/playlist?list=PLNEN4w93BoO3zAE0xADCe8ij03N7ewPel</a:t>
            </a:r>
            <a:r>
              <a:rPr lang="en-US" sz="1200" dirty="0">
                <a:latin typeface="Arial" panose="020B0604020202020204" pitchFamily="34" charset="0"/>
                <a:cs typeface="Arial" panose="020B0604020202020204" pitchFamily="34" charset="0"/>
              </a:rPr>
              <a:t> </a:t>
            </a:r>
            <a:endParaRPr lang="en-US" dirty="0"/>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11</a:t>
            </a:fld>
            <a:endParaRPr lang="zh-TW"/>
          </a:p>
        </p:txBody>
      </p:sp>
    </p:spTree>
    <p:extLst>
      <p:ext uri="{BB962C8B-B14F-4D97-AF65-F5344CB8AC3E}">
        <p14:creationId xmlns:p14="http://schemas.microsoft.com/office/powerpoint/2010/main" val="1279987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b="0" i="0" u="none" baseline="0"/>
              <a:t>在吃飯和吃零食時，提供各種健康食品。根據時令蔬菜安排食譜 - 季節性食物往往最美味，而且成本通常較低。</a:t>
            </a:r>
          </a:p>
          <a:p>
            <a:pPr algn="l" rtl="0"/>
            <a:r>
              <a:rPr lang="zh-TW" b="0" i="0" u="none" baseline="0"/>
              <a:t>五顏六色而且質感各異的食物對兒童很有吸引力。</a:t>
            </a:r>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12</a:t>
            </a:fld>
            <a:endParaRPr lang="zh-TW"/>
          </a:p>
        </p:txBody>
      </p:sp>
    </p:spTree>
    <p:extLst>
      <p:ext uri="{BB962C8B-B14F-4D97-AF65-F5344CB8AC3E}">
        <p14:creationId xmlns:p14="http://schemas.microsoft.com/office/powerpoint/2010/main" val="89955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1" i="0" u="sng" kern="1200" baseline="0" dirty="0">
                <a:solidFill>
                  <a:schemeClr val="tx1"/>
                </a:solidFill>
                <a:effectLst/>
                <a:latin typeface="+mn-lt"/>
                <a:ea typeface="+mn-ea"/>
                <a:cs typeface="+mn-cs"/>
              </a:rPr>
              <a:t>腳本：  </a:t>
            </a:r>
          </a:p>
          <a:p>
            <a:pPr algn="l" rtl="0"/>
            <a:r>
              <a:rPr lang="zh-TW" sz="1200" b="0" i="0" u="none" kern="1200" baseline="0" dirty="0">
                <a:solidFill>
                  <a:schemeClr val="tx1"/>
                </a:solidFill>
                <a:effectLst/>
                <a:latin typeface="+mn-lt"/>
                <a:ea typeface="+mn-ea"/>
                <a:cs typeface="+mn-cs"/>
              </a:rPr>
              <a:t>由大米、燕麥、玉米麵、小麥、大麥或其他穀物製成的食物是穀物產品。穀物是提供許多重要營養素、維生素和礦物質的重要食物類別。全穀物產品含有膳食纖維的所有部分，這意味著它們沒有去除營養素成分。全穀物有助於孩子消化，並使他們更長感到飽足，因此能夠以健康的體重成長。全穀物還含有維生素B，這對於健康的生長和發育</a:t>
            </a:r>
            <a:r>
              <a:rPr lang="zh-TW" sz="1200" b="0" i="0" u="none" kern="1200" baseline="0" dirty="0">
                <a:solidFill>
                  <a:schemeClr val="tx1"/>
                </a:solidFill>
                <a:latin typeface="+mn-lt"/>
                <a:ea typeface="+mn-ea"/>
                <a:cs typeface="+mn-cs"/>
              </a:rPr>
              <a:t>必不可少，而且保持健康的神經系統和新陳代謝。全穀物含有人體用來製造骨骼和釋放肌肉能量的鎂。</a:t>
            </a:r>
            <a:endParaRPr lang="zh-TW" sz="1200" b="1" kern="1200" dirty="0">
              <a:solidFill>
                <a:schemeClr val="tx1"/>
              </a:solidFill>
              <a:effectLst/>
              <a:latin typeface="+mn-lt"/>
              <a:ea typeface="+mn-ea"/>
              <a:cs typeface="+mn-cs"/>
            </a:endParaRPr>
          </a:p>
          <a:p>
            <a:endParaRPr lang="zh-TW" dirty="0"/>
          </a:p>
          <a:p>
            <a:endParaRPr lang="zh-TW" dirty="0"/>
          </a:p>
          <a:p>
            <a:endParaRPr lang="zh-TW" sz="1200" b="1" kern="1200" dirty="0">
              <a:solidFill>
                <a:schemeClr val="tx1"/>
              </a:solidFill>
              <a:effectLst/>
              <a:latin typeface="+mn-lt"/>
              <a:ea typeface="+mn-ea"/>
              <a:cs typeface="+mn-cs"/>
            </a:endParaRPr>
          </a:p>
          <a:p>
            <a:endParaRPr lang="zh-TW" sz="1200" b="1" kern="1200" dirty="0">
              <a:solidFill>
                <a:schemeClr val="tx1"/>
              </a:solidFill>
              <a:effectLst/>
              <a:latin typeface="+mn-lt"/>
              <a:ea typeface="+mn-ea"/>
              <a:cs typeface="+mn-cs"/>
            </a:endParaRPr>
          </a:p>
          <a:p>
            <a:endParaRPr lang="zh-TW" u="sng"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13</a:t>
            </a:fld>
            <a:endParaRPr lang="zh-TW"/>
          </a:p>
        </p:txBody>
      </p:sp>
    </p:spTree>
    <p:extLst>
      <p:ext uri="{BB962C8B-B14F-4D97-AF65-F5344CB8AC3E}">
        <p14:creationId xmlns:p14="http://schemas.microsoft.com/office/powerpoint/2010/main" val="399542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14</a:t>
            </a:fld>
            <a:endParaRPr lang="zh-TW"/>
          </a:p>
        </p:txBody>
      </p:sp>
    </p:spTree>
    <p:extLst>
      <p:ext uri="{BB962C8B-B14F-4D97-AF65-F5344CB8AC3E}">
        <p14:creationId xmlns:p14="http://schemas.microsoft.com/office/powerpoint/2010/main" val="153104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361E6-4BB0-4486-9A38-7ACD5AF7F7D0}" type="slidenum">
              <a:rPr lang="en-US" smtClean="0"/>
              <a:pPr/>
              <a:t>15</a:t>
            </a:fld>
            <a:endParaRPr lang="en-US"/>
          </a:p>
        </p:txBody>
      </p:sp>
    </p:spTree>
    <p:extLst>
      <p:ext uri="{BB962C8B-B14F-4D97-AF65-F5344CB8AC3E}">
        <p14:creationId xmlns:p14="http://schemas.microsoft.com/office/powerpoint/2010/main" val="38849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蔬菜是作為食物的植物或植物的一部分。蔬菜提供了許多營養素，如</a:t>
            </a:r>
            <a:r>
              <a:rPr lang="zh-TW" sz="1200" b="0" i="0" u="none" kern="1200" baseline="0">
                <a:solidFill>
                  <a:schemeClr val="tx1"/>
                </a:solidFill>
                <a:latin typeface="+mn-lt"/>
                <a:ea typeface="+mn-ea"/>
                <a:cs typeface="+mn-cs"/>
              </a:rPr>
              <a:t>纖維、葉酸和其他為滋養成長中兒童的維生素和礦物質</a:t>
            </a:r>
            <a:r>
              <a:rPr lang="zh-TW" sz="1200" b="0" i="0" u="none" kern="1200" baseline="0">
                <a:solidFill>
                  <a:schemeClr val="tx1"/>
                </a:solidFill>
                <a:effectLst/>
                <a:latin typeface="+mn-lt"/>
                <a:ea typeface="+mn-ea"/>
                <a:cs typeface="+mn-cs"/>
              </a:rPr>
              <a:t>。例如，葉酸有助於人體產生紅血球，纖維有助於腸道功能，幫助兒童在進食時感到飽足，來自胡蘿蔔等的維生素A可以幫助增強免疫系統。蔬菜的熱量也很低，有助於</a:t>
            </a:r>
            <a:r>
              <a:rPr lang="zh-TW" sz="1200" b="0" i="0" u="none" kern="1200" baseline="0">
                <a:solidFill>
                  <a:schemeClr val="tx1"/>
                </a:solidFill>
                <a:latin typeface="+mn-lt"/>
                <a:ea typeface="+mn-ea"/>
                <a:cs typeface="+mn-cs"/>
              </a:rPr>
              <a:t>兒童以健康的體重成長。</a:t>
            </a:r>
            <a:r>
              <a:rPr lang="zh-TW" sz="1200" b="0" i="0" u="none" kern="1200" baseline="0">
                <a:solidFill>
                  <a:schemeClr val="tx1"/>
                </a:solidFill>
                <a:effectLst/>
                <a:latin typeface="+mn-lt"/>
                <a:ea typeface="+mn-ea"/>
                <a:cs typeface="+mn-cs"/>
              </a:rPr>
              <a:t>  食用多種蔬菜有助於養成使孩子終生受益的健康飲食習慣。</a:t>
            </a:r>
          </a:p>
          <a:p>
            <a:endParaRPr lang="zh-TW" u="sng"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16</a:t>
            </a:fld>
            <a:endParaRPr lang="zh-TW"/>
          </a:p>
        </p:txBody>
      </p:sp>
    </p:spTree>
    <p:extLst>
      <p:ext uri="{BB962C8B-B14F-4D97-AF65-F5344CB8AC3E}">
        <p14:creationId xmlns:p14="http://schemas.microsoft.com/office/powerpoint/2010/main" val="21110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每種蔬菜都有不同的營養含量，因此同時食用多種蔬菜有助於確保兒童在快速成長的同時獲得所需的營養。許多加工食品含有不健康的鹽、脂肪或糖。兒童食用普通蔬菜是最健康的飲食方式。如果食用市售的預製蔬菜，如菠菜、青豆、胡蘿蔔等，請仔細閱讀標籤，確保蔬菜是標籤上列出的首要成分。  </a:t>
            </a:r>
          </a:p>
          <a:p>
            <a:endParaRPr lang="zh-TW"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17</a:t>
            </a:fld>
            <a:endParaRPr lang="zh-TW"/>
          </a:p>
        </p:txBody>
      </p:sp>
    </p:spTree>
    <p:extLst>
      <p:ext uri="{BB962C8B-B14F-4D97-AF65-F5344CB8AC3E}">
        <p14:creationId xmlns:p14="http://schemas.microsoft.com/office/powerpoint/2010/main" val="21110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u="sng"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18</a:t>
            </a:fld>
            <a:endParaRPr lang="zh-TW"/>
          </a:p>
        </p:txBody>
      </p:sp>
    </p:spTree>
    <p:extLst>
      <p:ext uri="{BB962C8B-B14F-4D97-AF65-F5344CB8AC3E}">
        <p14:creationId xmlns:p14="http://schemas.microsoft.com/office/powerpoint/2010/main" val="37308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u="sng"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19</a:t>
            </a:fld>
            <a:endParaRPr lang="zh-TW"/>
          </a:p>
        </p:txBody>
      </p:sp>
    </p:spTree>
    <p:extLst>
      <p:ext uri="{BB962C8B-B14F-4D97-AF65-F5344CB8AC3E}">
        <p14:creationId xmlns:p14="http://schemas.microsoft.com/office/powerpoint/2010/main" val="1227620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水果是植物中含有種子的部分。水果是成長中兒童的重要食物來源。水果提供葉酸、纖維和維生素等多種養分。例如，柳丁中的維生素C有助於所有身體組織的生長和修復，保持牙齒和牙齦健康，並能增強免疫系統。</a:t>
            </a:r>
            <a:r>
              <a:rPr lang="zh-TW" sz="1200" b="0" i="0" u="none" baseline="0"/>
              <a:t>多吃水果，如香蕉的鉀，已經被證明可以降低高血壓和其他疾病的風險。</a:t>
            </a:r>
            <a:r>
              <a:rPr lang="zh-TW" sz="1200" b="0" i="0" u="none" kern="1200" baseline="0">
                <a:solidFill>
                  <a:schemeClr val="tx1"/>
                </a:solidFill>
                <a:effectLst/>
                <a:latin typeface="+mn-lt"/>
                <a:ea typeface="+mn-ea"/>
                <a:cs typeface="+mn-cs"/>
              </a:rPr>
              <a:t>創造正面的飲食體驗。不要強迫孩子把眼前的食物吃完。</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kern="1200" dirty="0">
              <a:solidFill>
                <a:schemeClr val="tx1"/>
              </a:solidFill>
              <a:effectLst/>
              <a:latin typeface="+mn-lt"/>
              <a:ea typeface="+mn-ea"/>
              <a:cs typeface="+mn-cs"/>
            </a:endParaRPr>
          </a:p>
          <a:p>
            <a:endParaRPr lang="zh-TW" sz="1200" b="1" kern="1200" dirty="0">
              <a:solidFill>
                <a:schemeClr val="tx1"/>
              </a:solidFill>
              <a:effectLst/>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20</a:t>
            </a:fld>
            <a:endParaRPr lang="zh-TW"/>
          </a:p>
        </p:txBody>
      </p:sp>
    </p:spTree>
    <p:extLst>
      <p:ext uri="{BB962C8B-B14F-4D97-AF65-F5344CB8AC3E}">
        <p14:creationId xmlns:p14="http://schemas.microsoft.com/office/powerpoint/2010/main" val="1416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dirty="0"/>
              <a:t>首先，加州托兒中心必須滿足聯邦CAFFP膳食計畫的要求。這些要求根據美國農業部的標準已在最近更新。新的更新於2017年10月生效。</a:t>
            </a:r>
          </a:p>
          <a:p>
            <a:endParaRPr lang="zh-TW"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b="0" i="0" u="none" baseline="0" dirty="0"/>
              <a:t>第二，所有持照的托兒人</a:t>
            </a:r>
            <a:r>
              <a:rPr lang="en-US" sz="1800" dirty="0">
                <a:solidFill>
                  <a:srgbClr val="202124"/>
                </a:solidFill>
                <a:effectLst/>
                <a:latin typeface="Calibri" panose="020F0502020204030204" pitchFamily="34" charset="0"/>
                <a:ea typeface="Calibri" panose="020F0502020204030204" pitchFamily="34" charset="0"/>
              </a:rPr>
              <a:t>（</a:t>
            </a:r>
            <a:r>
              <a:rPr lang="en-US" sz="1800" dirty="0" err="1">
                <a:solidFill>
                  <a:srgbClr val="202124"/>
                </a:solidFill>
                <a:effectLst/>
                <a:highlight>
                  <a:srgbClr val="00FFFF"/>
                </a:highlight>
                <a:latin typeface="Calibri" panose="020F0502020204030204" pitchFamily="34" charset="0"/>
                <a:ea typeface="Calibri" panose="020F0502020204030204" pitchFamily="34" charset="0"/>
              </a:rPr>
              <a:t>中心和家庭</a:t>
            </a:r>
            <a:r>
              <a:rPr lang="en-US" sz="1800" dirty="0">
                <a:solidFill>
                  <a:srgbClr val="202124"/>
                </a:solidFill>
                <a:effectLst/>
                <a:highlight>
                  <a:srgbClr val="00FFFF"/>
                </a:highlight>
                <a:latin typeface="Calibri" panose="020F0502020204030204" pitchFamily="34" charset="0"/>
                <a:ea typeface="Calibri" panose="020F0502020204030204" pitchFamily="34" charset="0"/>
              </a:rPr>
              <a:t>）</a:t>
            </a:r>
            <a:r>
              <a:rPr lang="zh-TW" b="0" i="0" u="none" baseline="0" dirty="0"/>
              <a:t>員必須完成16小時的預防性健康和安全訓練，包括一小時的營養訓練。這是所有新的持照人必需的訓練。</a:t>
            </a:r>
          </a:p>
          <a:p>
            <a:endParaRPr lang="zh-TW" baseline="0" dirty="0"/>
          </a:p>
          <a:p>
            <a:pPr algn="l" rtl="0"/>
            <a:r>
              <a:rPr lang="zh-TW" b="0" i="0" u="none" baseline="0" dirty="0"/>
              <a:t>第三，AB 2084，稱為《托兒法》健康飲料部分，有四個關鍵訊息……</a:t>
            </a:r>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3</a:t>
            </a:fld>
            <a:endParaRPr lang="zh-TW"/>
          </a:p>
        </p:txBody>
      </p:sp>
    </p:spTree>
    <p:extLst>
      <p:ext uri="{BB962C8B-B14F-4D97-AF65-F5344CB8AC3E}">
        <p14:creationId xmlns:p14="http://schemas.microsoft.com/office/powerpoint/2010/main" val="2715354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sz="1200" b="0" i="0" u="none" kern="1200" baseline="0">
                <a:solidFill>
                  <a:schemeClr val="tx1"/>
                </a:solidFill>
                <a:effectLst/>
                <a:latin typeface="+mn-lt"/>
                <a:ea typeface="+mn-ea"/>
                <a:cs typeface="+mn-cs"/>
              </a:rPr>
              <a:t>包括各種水果。如果給孩子吃市售的加工水果產品，如蘋果醬、桃子或梨，請仔細閱讀標籤</a:t>
            </a:r>
            <a:r>
              <a:rPr lang="zh-TW" sz="1200" b="0" i="0" u="none" kern="1200" baseline="0">
                <a:solidFill>
                  <a:schemeClr val="tx1"/>
                </a:solidFill>
                <a:latin typeface="+mn-lt"/>
                <a:ea typeface="+mn-ea"/>
                <a:cs typeface="+mn-cs"/>
              </a:rPr>
              <a:t>，檢查是否添加了甜味劑</a:t>
            </a:r>
            <a:r>
              <a:rPr lang="zh-TW" sz="1200" b="0" i="0" u="none" kern="1200" baseline="0">
                <a:solidFill>
                  <a:schemeClr val="tx1"/>
                </a:solidFill>
                <a:effectLst/>
                <a:latin typeface="+mn-lt"/>
                <a:ea typeface="+mn-ea"/>
                <a:cs typeface="+mn-cs"/>
              </a:rPr>
              <a:t>。 </a:t>
            </a:r>
            <a:endParaRPr lang="zh-TW" sz="1200" b="1" kern="1200" dirty="0">
              <a:solidFill>
                <a:schemeClr val="tx1"/>
              </a:solidFill>
              <a:effectLst/>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21</a:t>
            </a:fld>
            <a:endParaRPr lang="zh-TW"/>
          </a:p>
        </p:txBody>
      </p:sp>
    </p:spTree>
    <p:extLst>
      <p:ext uri="{BB962C8B-B14F-4D97-AF65-F5344CB8AC3E}">
        <p14:creationId xmlns:p14="http://schemas.microsoft.com/office/powerpoint/2010/main" val="196250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sz="1200" b="0" i="0" u="none" kern="1200" baseline="0">
                <a:solidFill>
                  <a:schemeClr val="tx1"/>
                </a:solidFill>
                <a:effectLst/>
                <a:latin typeface="+mn-lt"/>
                <a:ea typeface="+mn-ea"/>
                <a:cs typeface="+mn-cs"/>
              </a:rPr>
              <a:t>由於哽塞的危險，不要餵嬰幼兒整塊或堅硬的水果，如蘋果、梨、瓜；未煮過、乾燥的水果（包括葡萄乾）、整顆葡萄、漿果、櫻桃、甜瓜球、小番茄和提子番茄。反之，把這些食物切成小塊，除去果核和種子。  </a:t>
            </a:r>
            <a:endParaRPr lang="zh-TW" sz="1200" kern="1200" dirty="0">
              <a:solidFill>
                <a:schemeClr val="tx1"/>
              </a:solidFill>
              <a:effectLst/>
              <a:latin typeface="+mn-lt"/>
              <a:ea typeface="+mn-ea"/>
              <a:cs typeface="+mn-cs"/>
            </a:endParaRPr>
          </a:p>
          <a:p>
            <a:pPr algn="l" rtl="0"/>
            <a:r>
              <a:rPr lang="zh-TW" sz="1200" b="0" i="0" u="none" kern="1200" baseline="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kern="1200" dirty="0">
              <a:solidFill>
                <a:schemeClr val="tx1"/>
              </a:solidFill>
              <a:effectLst/>
              <a:latin typeface="+mn-lt"/>
              <a:ea typeface="+mn-ea"/>
              <a:cs typeface="+mn-cs"/>
            </a:endParaRPr>
          </a:p>
          <a:p>
            <a:endParaRPr lang="zh-TW" sz="1200" b="0" kern="1200" dirty="0">
              <a:solidFill>
                <a:schemeClr val="tx1"/>
              </a:solidFill>
              <a:effectLst/>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22</a:t>
            </a:fld>
            <a:endParaRPr lang="zh-TW"/>
          </a:p>
        </p:txBody>
      </p:sp>
    </p:spTree>
    <p:extLst>
      <p:ext uri="{BB962C8B-B14F-4D97-AF65-F5344CB8AC3E}">
        <p14:creationId xmlns:p14="http://schemas.microsoft.com/office/powerpoint/2010/main" val="119564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23</a:t>
            </a:fld>
            <a:endParaRPr lang="zh-TW"/>
          </a:p>
        </p:txBody>
      </p:sp>
    </p:spTree>
    <p:extLst>
      <p:ext uri="{BB962C8B-B14F-4D97-AF65-F5344CB8AC3E}">
        <p14:creationId xmlns:p14="http://schemas.microsoft.com/office/powerpoint/2010/main" val="319241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24</a:t>
            </a:fld>
            <a:endParaRPr lang="zh-TW"/>
          </a:p>
        </p:txBody>
      </p:sp>
    </p:spTree>
    <p:extLst>
      <p:ext uri="{BB962C8B-B14F-4D97-AF65-F5344CB8AC3E}">
        <p14:creationId xmlns:p14="http://schemas.microsoft.com/office/powerpoint/2010/main" val="178466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健康成長離不開食物（如肉類、牛奶、雞蛋和豆類）中的蛋白質。</a:t>
            </a:r>
            <a:r>
              <a:rPr lang="zh-TW" sz="1200" b="0" i="0" u="none" baseline="0">
                <a:solidFill>
                  <a:schemeClr val="bg1"/>
                </a:solidFill>
              </a:rPr>
              <a:t> </a:t>
            </a:r>
            <a:endParaRPr lang="zh-TW" sz="1200" kern="1200" dirty="0">
              <a:solidFill>
                <a:schemeClr val="tx1"/>
              </a:solidFill>
              <a:effectLst/>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25</a:t>
            </a:fld>
            <a:endParaRPr lang="zh-TW"/>
          </a:p>
        </p:txBody>
      </p:sp>
    </p:spTree>
    <p:extLst>
      <p:ext uri="{BB962C8B-B14F-4D97-AF65-F5344CB8AC3E}">
        <p14:creationId xmlns:p14="http://schemas.microsoft.com/office/powerpoint/2010/main" val="376314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sz="1200" b="0" i="0" u="none" kern="1200" baseline="0">
                <a:solidFill>
                  <a:schemeClr val="tx1"/>
                </a:solidFill>
                <a:latin typeface="+mn-lt"/>
                <a:ea typeface="+mn-ea"/>
                <a:cs typeface="+mn-cs"/>
              </a:rPr>
              <a:t>避免食用熱狗、香腸、雞肉塊，因為它們的鹽和脂肪含量較高。</a:t>
            </a:r>
            <a:r>
              <a:rPr lang="zh-TW" sz="1200" b="0" i="0" u="none" kern="1200" baseline="0">
                <a:solidFill>
                  <a:schemeClr val="tx1"/>
                </a:solidFill>
                <a:effectLst/>
                <a:latin typeface="+mn-lt"/>
                <a:ea typeface="+mn-ea"/>
                <a:cs typeface="+mn-cs"/>
              </a:rPr>
              <a:t>熱狗或是熱狗形狀的肉製品，整根或切成圓片的熱狗或香腸是兒童哽塞的主要原因之一。</a:t>
            </a:r>
            <a:endParaRPr lang="zh-TW" sz="1200" kern="1200" dirty="0">
              <a:solidFill>
                <a:schemeClr val="tx1"/>
              </a:solidFill>
              <a:effectLst/>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27</a:t>
            </a:fld>
            <a:endParaRPr lang="zh-TW"/>
          </a:p>
        </p:txBody>
      </p:sp>
    </p:spTree>
    <p:extLst>
      <p:ext uri="{BB962C8B-B14F-4D97-AF65-F5344CB8AC3E}">
        <p14:creationId xmlns:p14="http://schemas.microsoft.com/office/powerpoint/2010/main" val="173968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TW"/>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28</a:t>
            </a:fld>
            <a:endParaRPr lang="zh-TW"/>
          </a:p>
        </p:txBody>
      </p:sp>
    </p:spTree>
    <p:extLst>
      <p:ext uri="{BB962C8B-B14F-4D97-AF65-F5344CB8AC3E}">
        <p14:creationId xmlns:p14="http://schemas.microsoft.com/office/powerpoint/2010/main" val="1095022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29</a:t>
            </a:fld>
            <a:endParaRPr lang="zh-TW"/>
          </a:p>
        </p:txBody>
      </p:sp>
    </p:spTree>
    <p:extLst>
      <p:ext uri="{BB962C8B-B14F-4D97-AF65-F5344CB8AC3E}">
        <p14:creationId xmlns:p14="http://schemas.microsoft.com/office/powerpoint/2010/main" val="59172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more information on allergies and food safety visit the EMSA Child Care Nutrition Training webpage.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lumMod val="95000"/>
                    <a:lumOff val="5000"/>
                  </a:schemeClr>
                </a:solidFill>
                <a:effectLst/>
                <a:latin typeface="+mn-lt"/>
                <a:ea typeface="+mn-ea"/>
                <a:cs typeface="+mn-cs"/>
              </a:rPr>
              <a:t>https://emsa.ca.gov/childcare-nutrition/</a:t>
            </a:r>
          </a:p>
        </p:txBody>
      </p:sp>
      <p:sp>
        <p:nvSpPr>
          <p:cNvPr id="4" name="Slide Number Placeholder 3"/>
          <p:cNvSpPr>
            <a:spLocks noGrp="1"/>
          </p:cNvSpPr>
          <p:nvPr>
            <p:ph type="sldNum" sz="quarter" idx="10"/>
          </p:nvPr>
        </p:nvSpPr>
        <p:spPr/>
        <p:txBody>
          <a:bodyPr/>
          <a:lstStyle/>
          <a:p>
            <a:fld id="{0640A283-DBB1-433B-8156-15D988B4B068}" type="slidenum">
              <a:rPr lang="en-US" smtClean="0"/>
              <a:t>30</a:t>
            </a:fld>
            <a:endParaRPr lang="en-US"/>
          </a:p>
        </p:txBody>
      </p:sp>
    </p:spTree>
    <p:extLst>
      <p:ext uri="{BB962C8B-B14F-4D97-AF65-F5344CB8AC3E}">
        <p14:creationId xmlns:p14="http://schemas.microsoft.com/office/powerpoint/2010/main" val="1769119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sz="1200" b="0" i="0" u="none" kern="1200" baseline="0" dirty="0">
                <a:solidFill>
                  <a:schemeClr val="tx1"/>
                </a:solidFill>
                <a:effectLst/>
                <a:latin typeface="+mn-lt"/>
                <a:ea typeface="+mn-ea"/>
                <a:cs typeface="+mn-cs"/>
              </a:rPr>
              <a:t>營養標示可以幫助您選擇脂肪、飽和脂肪、反式脂肪含量較低的食物。選擇脂肪和飽和脂肪較低的食物。避免讓兒童食用含反式脂肪的食物。另外，要想知道產品中有多少鹽，可在標籤上查找「鈉」。選擇鈉含量低的食物來減少孩子的鹽攝取量。右邊的標籤是新的FDA標籤，定於2018年7月生效。它的目的是使消費者更容易做出健康的選擇，並包括添加糖和食用份量的更明確資訊。</a:t>
            </a:r>
            <a:endParaRPr lang="zh-TW"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31</a:t>
            </a:fld>
            <a:endParaRPr lang="zh-TW"/>
          </a:p>
        </p:txBody>
      </p:sp>
    </p:spTree>
    <p:extLst>
      <p:ext uri="{BB962C8B-B14F-4D97-AF65-F5344CB8AC3E}">
        <p14:creationId xmlns:p14="http://schemas.microsoft.com/office/powerpoint/2010/main" val="59172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b="0" i="0" u="none" baseline="0"/>
              <a:t>《托兒法》健康飲料的關鍵訊息：</a:t>
            </a:r>
          </a:p>
          <a:p>
            <a:pPr marL="514350" indent="-514350" algn="l" rtl="0">
              <a:buFont typeface="+mj-lt"/>
              <a:buAutoNum type="arabicPeriod"/>
            </a:pPr>
            <a:r>
              <a:rPr lang="zh-TW" b="0" i="1" u="none" baseline="0"/>
              <a:t>只有未加香料、不加糖、不含脂肪（無脂肪、脫脂、0%）或低脂肪（1%）的牛奶可以供應給兩歲或以上的兒童。</a:t>
            </a:r>
          </a:p>
          <a:p>
            <a:pPr marL="514350" indent="-514350" algn="l" rtl="0">
              <a:buFont typeface="+mj-lt"/>
              <a:buAutoNum type="arabicPeriod"/>
            </a:pPr>
            <a:r>
              <a:rPr lang="zh-TW" b="0" i="1" u="none" baseline="0"/>
              <a:t>不得提供任何添加天然或人工甜味劑的飲料，包括運動飲料、甜茶、加糖的果汁飲料、調味牛奶、汽水和減肥飲料。</a:t>
            </a:r>
          </a:p>
          <a:p>
            <a:pPr marL="514350" indent="-514350" algn="l" rtl="0">
              <a:buFont typeface="+mj-lt"/>
              <a:buAutoNum type="arabicPeriod"/>
            </a:pPr>
            <a:r>
              <a:rPr lang="zh-TW" b="0" i="1" u="none" baseline="0"/>
              <a:t>每天最多一杯（1-6歲為4-6盎司，AAP）100%果汁。</a:t>
            </a:r>
          </a:p>
          <a:p>
            <a:pPr marL="514350" indent="-514350" algn="l" rtl="0">
              <a:buFont typeface="+mj-lt"/>
              <a:buAutoNum type="arabicPeriod"/>
            </a:pPr>
            <a:r>
              <a:rPr lang="zh-TW" b="0" i="1" u="none" baseline="0"/>
              <a:t>必須隨時提供清潔和安全的飲用水；不論是在室內還是室外，以及用餐和零食時間。</a:t>
            </a:r>
          </a:p>
          <a:p>
            <a:endParaRPr lang="zh-TW" baseline="0" dirty="0"/>
          </a:p>
          <a:p>
            <a:endParaRPr lang="zh-TW" dirty="0"/>
          </a:p>
        </p:txBody>
      </p:sp>
      <p:sp>
        <p:nvSpPr>
          <p:cNvPr id="4" name="Slide Number Placeholder 3"/>
          <p:cNvSpPr>
            <a:spLocks noGrp="1"/>
          </p:cNvSpPr>
          <p:nvPr>
            <p:ph type="sldNum" sz="quarter" idx="10"/>
          </p:nvPr>
        </p:nvSpPr>
        <p:spPr/>
        <p:txBody>
          <a:bodyPr/>
          <a:lstStyle/>
          <a:p>
            <a:pPr algn="l" rtl="0"/>
            <a:fld id="{43567353-46CF-4B80-A1DE-9C52A5582EF3}" type="slidenum">
              <a:rPr/>
              <a:pPr algn="l" rtl="0"/>
              <a:t>4</a:t>
            </a:fld>
            <a:endParaRPr lang="zh-TW"/>
          </a:p>
        </p:txBody>
      </p:sp>
    </p:spTree>
    <p:extLst>
      <p:ext uri="{BB962C8B-B14F-4D97-AF65-F5344CB8AC3E}">
        <p14:creationId xmlns:p14="http://schemas.microsoft.com/office/powerpoint/2010/main" val="1025931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b="1" i="0" u="none" baseline="0"/>
              <a:t>腳本</a:t>
            </a:r>
          </a:p>
          <a:p>
            <a:pPr algn="l" rtl="0"/>
            <a:r>
              <a:rPr lang="zh-TW" b="0" i="0" u="none" baseline="0">
                <a:hlinkClick r:id="rId3" tooltip="FDA"/>
              </a:rPr>
              <a:t>美國食品藥物管理局</a:t>
            </a:r>
            <a:r>
              <a:rPr lang="zh-TW" b="0" i="0" u="none" baseline="0"/>
              <a:t>（FDA）要求食品生產商必須列明食物的所有成分。添加糖和脂肪有很多形式，這就是為什麼很難在成分標籤上查到。食品標籤上列出許多不同的名稱，一些更常見的名稱是</a:t>
            </a:r>
            <a:r>
              <a:rPr lang="zh-TW" b="0" i="0" u="none" baseline="0">
                <a:hlinkClick r:id="rId4"/>
              </a:rPr>
              <a:t>白沙糖</a:t>
            </a:r>
            <a:r>
              <a:rPr lang="zh-TW" b="0" i="0" u="none" baseline="0"/>
              <a:t>、蔗糖、糖、</a:t>
            </a:r>
            <a:r>
              <a:rPr lang="zh-TW" b="0" i="0" u="none" baseline="0">
                <a:hlinkClick r:id="rId5"/>
              </a:rPr>
              <a:t>玉米糖漿</a:t>
            </a:r>
            <a:r>
              <a:rPr lang="zh-TW" b="0" i="0" u="none" baseline="0"/>
              <a:t>、濃縮果汁、大麥麥芽、葡萄糖、麥芽糖和大米糖漿。避免食用反式脂肪（部分氫化和氫化油）。</a:t>
            </a:r>
            <a:endParaRPr lang="zh-TW" dirty="0"/>
          </a:p>
        </p:txBody>
      </p:sp>
      <p:sp>
        <p:nvSpPr>
          <p:cNvPr id="4" name="Slide Number Placeholder 3"/>
          <p:cNvSpPr>
            <a:spLocks noGrp="1"/>
          </p:cNvSpPr>
          <p:nvPr>
            <p:ph type="sldNum" sz="quarter" idx="10"/>
          </p:nvPr>
        </p:nvSpPr>
        <p:spPr/>
        <p:txBody>
          <a:bodyPr/>
          <a:lstStyle/>
          <a:p>
            <a:pPr algn="l" rtl="0"/>
            <a:fld id="{43567353-46CF-4B80-A1DE-9C52A5582EF3}" type="slidenum">
              <a:rPr/>
              <a:pPr algn="l" rtl="0"/>
              <a:t>32</a:t>
            </a:fld>
            <a:endParaRPr lang="zh-TW"/>
          </a:p>
        </p:txBody>
      </p:sp>
    </p:spTree>
    <p:extLst>
      <p:ext uri="{BB962C8B-B14F-4D97-AF65-F5344CB8AC3E}">
        <p14:creationId xmlns:p14="http://schemas.microsoft.com/office/powerpoint/2010/main" val="4123633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a:t>非100%果汁產品的名稱有果汁飲料、什錦果汁、綜合果汁和檸檬汁等。它會在標籤上標明這些飲料中添加了糖、玉米糖漿、甘蔗汁等甜味劑。</a:t>
            </a:r>
            <a:endParaRPr lang="zh-TW" dirty="0"/>
          </a:p>
        </p:txBody>
      </p:sp>
      <p:sp>
        <p:nvSpPr>
          <p:cNvPr id="4" name="Slide Number Placeholder 3"/>
          <p:cNvSpPr>
            <a:spLocks noGrp="1"/>
          </p:cNvSpPr>
          <p:nvPr>
            <p:ph type="sldNum" sz="quarter" idx="10"/>
          </p:nvPr>
        </p:nvSpPr>
        <p:spPr/>
        <p:txBody>
          <a:bodyPr/>
          <a:lstStyle/>
          <a:p>
            <a:pPr algn="l" rtl="0"/>
            <a:fld id="{43567353-46CF-4B80-A1DE-9C52A5582EF3}" type="slidenum">
              <a:rPr/>
              <a:pPr algn="l" rtl="0"/>
              <a:t>33</a:t>
            </a:fld>
            <a:endParaRPr lang="zh-TW"/>
          </a:p>
        </p:txBody>
      </p:sp>
    </p:spTree>
    <p:extLst>
      <p:ext uri="{BB962C8B-B14F-4D97-AF65-F5344CB8AC3E}">
        <p14:creationId xmlns:p14="http://schemas.microsoft.com/office/powerpoint/2010/main" val="3680466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TW" sz="1200" b="0" i="0" kern="1200" dirty="0">
              <a:solidFill>
                <a:schemeClr val="tx1">
                  <a:lumMod val="95000"/>
                  <a:lumOff val="5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34</a:t>
            </a:fld>
            <a:endParaRPr lang="zh-TW"/>
          </a:p>
        </p:txBody>
      </p:sp>
    </p:spTree>
    <p:extLst>
      <p:ext uri="{BB962C8B-B14F-4D97-AF65-F5344CB8AC3E}">
        <p14:creationId xmlns:p14="http://schemas.microsoft.com/office/powerpoint/2010/main" val="344825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a:t>成分表中的含量從高到低排列。這份成分表只有一種成分：白玉米。這告訴您沒有添加糖、鹽或脂肪。</a:t>
            </a:r>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35</a:t>
            </a:fld>
            <a:endParaRPr lang="zh-TW"/>
          </a:p>
        </p:txBody>
      </p:sp>
    </p:spTree>
    <p:extLst>
      <p:ext uri="{BB962C8B-B14F-4D97-AF65-F5344CB8AC3E}">
        <p14:creationId xmlns:p14="http://schemas.microsoft.com/office/powerpoint/2010/main" val="520537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baseline="0">
                <a:solidFill>
                  <a:schemeClr val="tx1">
                    <a:lumMod val="95000"/>
                    <a:lumOff val="5000"/>
                  </a:schemeClr>
                </a:solidFill>
                <a:effectLst/>
              </a:rPr>
              <a:t>有些兒童的文化、宗教、醫療或發育問題可能會影響他們的飲食需求。與家庭密切合作制定餵養計畫，促進嬰兒健康成長。</a:t>
            </a:r>
            <a:r>
              <a:rPr lang="zh-TW" sz="1200" b="0" i="0" u="none" baseline="0">
                <a:solidFill>
                  <a:schemeClr val="tx1">
                    <a:lumMod val="95000"/>
                    <a:lumOff val="5000"/>
                  </a:schemeClr>
                </a:solidFill>
              </a:rPr>
              <a:t>對於來自不同文化的家庭，重要的是瞭解他們的需求和特殊的飲食考慮。關於醫療和行為方面的考慮，請諮詢兒童家庭和醫療保健提供者。</a:t>
            </a:r>
            <a:r>
              <a:rPr lang="zh-TW" sz="1200" b="0" i="0" u="none" baseline="0">
                <a:solidFill>
                  <a:schemeClr val="tx1">
                    <a:lumMod val="95000"/>
                    <a:lumOff val="5000"/>
                  </a:schemeClr>
                </a:solidFill>
                <a:effectLst/>
              </a:rPr>
              <a:t>制定書面餵養計畫。 </a:t>
            </a:r>
            <a:r>
              <a:rPr lang="zh-TW" sz="1200" b="0" i="0" u="none" kern="1200" baseline="0">
                <a:solidFill>
                  <a:schemeClr val="tx1">
                    <a:lumMod val="95000"/>
                    <a:lumOff val="5000"/>
                  </a:schemeClr>
                </a:solidFill>
                <a:effectLst/>
                <a:latin typeface="+mn-lt"/>
                <a:ea typeface="+mn-ea"/>
                <a:cs typeface="+mn-cs"/>
              </a:rPr>
              <a:t>根據美國殘障人士法案（ADA），持照的托兒中心應給有特殊飲食需求的兒童提供護理。</a:t>
            </a: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36</a:t>
            </a:fld>
            <a:endParaRPr lang="zh-TW"/>
          </a:p>
        </p:txBody>
      </p:sp>
    </p:spTree>
    <p:extLst>
      <p:ext uri="{BB962C8B-B14F-4D97-AF65-F5344CB8AC3E}">
        <p14:creationId xmlns:p14="http://schemas.microsoft.com/office/powerpoint/2010/main" val="591725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zh-TW" sz="1200" b="1" u="sng" kern="1200" dirty="0">
              <a:solidFill>
                <a:schemeClr val="tx1"/>
              </a:solidFill>
              <a:effectLst/>
              <a:latin typeface="+mn-lt"/>
              <a:ea typeface="+mn-ea"/>
              <a:cs typeface="+mn-cs"/>
            </a:endParaRPr>
          </a:p>
          <a:p>
            <a:r>
              <a:rPr lang="zh-TW" b="0" i="0" u="none" baseline="0" dirty="0"/>
              <a:t>鼓勵孩子品嘗新食物，但是不要強迫或獎勵孩子吃東西，或堅持讓孩子吃完盤中的一切。孩子不喜歡某些食物和偏愛其他食物是正常的。您可能需要提供10至20次</a:t>
            </a:r>
            <a:r>
              <a:rPr lang="zh-TW" altLang="en-US" b="0" i="0" u="none" baseline="0" dirty="0"/>
              <a:t>，</a:t>
            </a:r>
            <a:r>
              <a:rPr lang="zh-TW" altLang="en-US" dirty="0"/>
              <a:t>孩子才願意嘗試新食物。</a:t>
            </a:r>
            <a:endParaRPr lang="zh-TW" sz="1200" b="1" u="sng" kern="1200" dirty="0">
              <a:solidFill>
                <a:schemeClr val="tx1"/>
              </a:solidFill>
              <a:effectLst/>
              <a:latin typeface="+mn-lt"/>
              <a:ea typeface="+mn-ea"/>
              <a:cs typeface="+mn-cs"/>
            </a:endParaRPr>
          </a:p>
          <a:p>
            <a:endParaRPr lang="zh-TW" sz="1200" kern="1200" dirty="0">
              <a:solidFill>
                <a:schemeClr val="tx1"/>
              </a:solidFill>
              <a:effectLst/>
              <a:latin typeface="+mn-lt"/>
              <a:ea typeface="+mn-ea"/>
              <a:cs typeface="+mn-cs"/>
            </a:endParaRPr>
          </a:p>
          <a:p>
            <a:pPr algn="l" rtl="0"/>
            <a:r>
              <a:rPr lang="zh-TW" sz="1200" b="0" i="0" u="none" kern="1200" baseline="0" dirty="0">
                <a:solidFill>
                  <a:schemeClr val="tx1"/>
                </a:solidFill>
                <a:effectLst/>
                <a:latin typeface="+mn-lt"/>
                <a:ea typeface="+mn-ea"/>
                <a:cs typeface="+mn-cs"/>
              </a:rPr>
              <a:t>研究表明，飲食習慣在小時候就已基本確立。創造正面的飲食體驗，例如對食物和就餐體驗的正面態度，有助於養成健康的飲食模式。Ellyn Satter開發了一種教導健康飲食行為和習慣的方法，稱為「餵食方法的責任分工」。   孩子有進食的天然本能。    這種餵食方法建立在他們調節食量的天然能力上。  </a:t>
            </a:r>
            <a:endParaRPr lang="zh-TW" sz="1200" kern="1200" baseline="0" dirty="0">
              <a:solidFill>
                <a:schemeClr val="tx1"/>
              </a:solidFill>
              <a:effectLst/>
              <a:latin typeface="+mn-lt"/>
              <a:ea typeface="+mn-ea"/>
              <a:cs typeface="+mn-cs"/>
            </a:endParaRPr>
          </a:p>
          <a:p>
            <a:endParaRPr lang="zh-TW" sz="1200" kern="1200" dirty="0">
              <a:solidFill>
                <a:schemeClr val="tx1"/>
              </a:solidFill>
              <a:effectLst/>
              <a:latin typeface="+mn-lt"/>
              <a:ea typeface="+mn-ea"/>
              <a:cs typeface="+mn-cs"/>
            </a:endParaRPr>
          </a:p>
          <a:p>
            <a:pPr algn="l" rtl="0"/>
            <a:r>
              <a:rPr lang="zh-TW" sz="1200" b="0" i="0" u="none" kern="1200" baseline="0" dirty="0">
                <a:solidFill>
                  <a:schemeClr val="tx1"/>
                </a:solidFill>
                <a:effectLst/>
                <a:latin typeface="+mn-lt"/>
                <a:ea typeface="+mn-ea"/>
                <a:cs typeface="+mn-cs"/>
              </a:rPr>
              <a:t>責任分工：</a:t>
            </a:r>
            <a:endParaRPr lang="zh-TW" sz="1200" b="0" i="0" kern="1200" dirty="0">
              <a:solidFill>
                <a:schemeClr val="tx1"/>
              </a:solidFill>
              <a:effectLst/>
              <a:latin typeface="+mn-lt"/>
              <a:ea typeface="+mn-ea"/>
              <a:cs typeface="+mn-cs"/>
            </a:endParaRPr>
          </a:p>
          <a:p>
            <a:pPr algn="l" rtl="0"/>
            <a:r>
              <a:rPr lang="zh-TW" sz="1200" b="0" i="0" u="none" kern="1200" baseline="0" dirty="0">
                <a:solidFill>
                  <a:schemeClr val="tx1"/>
                </a:solidFill>
                <a:effectLst/>
                <a:latin typeface="+mn-lt"/>
                <a:ea typeface="+mn-ea"/>
                <a:cs typeface="+mn-cs"/>
              </a:rPr>
              <a:t>托兒人員或父母的責任是提供什麼。</a:t>
            </a:r>
            <a:endParaRPr lang="zh-TW" sz="1200" b="0" i="0" kern="1200" dirty="0">
              <a:solidFill>
                <a:schemeClr val="tx1"/>
              </a:solidFill>
              <a:effectLst/>
              <a:latin typeface="+mn-lt"/>
              <a:ea typeface="+mn-ea"/>
              <a:cs typeface="+mn-cs"/>
            </a:endParaRPr>
          </a:p>
          <a:p>
            <a:pPr algn="l" rtl="0"/>
            <a:r>
              <a:rPr lang="zh-TW" sz="1200" b="0" i="0" u="none" kern="1200" baseline="0" dirty="0">
                <a:solidFill>
                  <a:schemeClr val="tx1"/>
                </a:solidFill>
                <a:effectLst/>
                <a:latin typeface="+mn-lt"/>
                <a:ea typeface="+mn-ea"/>
                <a:cs typeface="+mn-cs"/>
              </a:rPr>
              <a:t>孩子負責吃多少，或是否吃東西。</a:t>
            </a:r>
            <a:endParaRPr lang="zh-TW" sz="1200" b="0" i="0" kern="1200" dirty="0">
              <a:solidFill>
                <a:schemeClr val="tx1"/>
              </a:solidFill>
              <a:effectLst/>
              <a:latin typeface="+mn-lt"/>
              <a:ea typeface="+mn-ea"/>
              <a:cs typeface="+mn-cs"/>
            </a:endParaRPr>
          </a:p>
          <a:p>
            <a:endParaRPr lang="zh-TW" dirty="0"/>
          </a:p>
          <a:p>
            <a:endParaRPr lang="zh-TW"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solidFill>
                  <a:prstClr val="black"/>
                </a:solidFill>
              </a:rPr>
              <a:pPr algn="l" rtl="0"/>
              <a:t>37</a:t>
            </a:fld>
            <a:endParaRPr lang="zh-TW">
              <a:solidFill>
                <a:prstClr val="black"/>
              </a:solidFill>
            </a:endParaRPr>
          </a:p>
        </p:txBody>
      </p:sp>
    </p:spTree>
    <p:extLst>
      <p:ext uri="{BB962C8B-B14F-4D97-AF65-F5344CB8AC3E}">
        <p14:creationId xmlns:p14="http://schemas.microsoft.com/office/powerpoint/2010/main" val="3787564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dirty="0"/>
              <a:t>什麼是家庭式餐飲？ </a:t>
            </a:r>
          </a:p>
          <a:p>
            <a:pPr algn="l" rtl="0"/>
            <a:r>
              <a:rPr lang="zh-TW" sz="1200" b="0" i="0" u="none" kern="1200" baseline="0" dirty="0">
                <a:solidFill>
                  <a:schemeClr val="tx1"/>
                </a:solidFill>
                <a:effectLst/>
                <a:latin typeface="+mn-lt"/>
                <a:ea typeface="+mn-ea"/>
                <a:cs typeface="+mn-cs"/>
              </a:rPr>
              <a:t>家庭式餐飲服務描述了老師和孩子坐在餐桌旁，一起吃飯或吃點心。食物放在盤子和碗中，飲料盛在適合兒童專用的水罐中用來傳遞和/或放在桌子上，以便孩子能夠自己吃飯和喝水。吃飯時，成年人吃同樣的食物，並鼓勵但不要強迫孩子吃完面前所有的食物。家庭式餐飲的一個目標就是讓飲食成為愉快的體驗。無法自己吃的兒童（如非常年幼的兒童和有特殊需求的兒童）可能需要通融措施才能加入該團體。</a:t>
            </a:r>
            <a:endParaRPr lang="zh-TW" dirty="0"/>
          </a:p>
          <a:p>
            <a:endParaRPr lang="zh-TW" sz="1200" kern="1200" dirty="0">
              <a:solidFill>
                <a:schemeClr val="tx1"/>
              </a:solidFill>
              <a:effectLst/>
              <a:latin typeface="+mn-lt"/>
              <a:ea typeface="+mn-ea"/>
              <a:cs typeface="+mn-cs"/>
            </a:endParaRPr>
          </a:p>
          <a:p>
            <a:pPr algn="l" rtl="0"/>
            <a:r>
              <a:rPr lang="zh-TW" sz="1200" b="0" i="0" u="none" kern="1200" baseline="0" dirty="0">
                <a:solidFill>
                  <a:schemeClr val="tx1"/>
                </a:solidFill>
                <a:effectLst/>
                <a:latin typeface="+mn-lt"/>
                <a:ea typeface="+mn-ea"/>
                <a:cs typeface="+mn-cs"/>
              </a:rPr>
              <a:t>家庭式餐飲的食物安全提示：</a:t>
            </a:r>
          </a:p>
          <a:p>
            <a:pPr algn="l" rtl="0"/>
            <a:r>
              <a:rPr lang="zh-TW" sz="1200" b="0" i="0" u="none" kern="1200" baseline="0" dirty="0">
                <a:solidFill>
                  <a:schemeClr val="tx1"/>
                </a:solidFill>
                <a:effectLst/>
                <a:latin typeface="+mn-lt"/>
                <a:ea typeface="+mn-ea"/>
                <a:cs typeface="+mn-cs"/>
              </a:rPr>
              <a:t>使用單獨的供食器皿。孩子不應處理他們不會吃的食物。 </a:t>
            </a: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38</a:t>
            </a:fld>
            <a:endParaRPr lang="zh-TW"/>
          </a:p>
        </p:txBody>
      </p:sp>
    </p:spTree>
    <p:extLst>
      <p:ext uri="{BB962C8B-B14F-4D97-AF65-F5344CB8AC3E}">
        <p14:creationId xmlns:p14="http://schemas.microsoft.com/office/powerpoint/2010/main" val="3128192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a:t>加州匯聚了許多文化，各有不同的飲食傳統。在您的計畫中分享孩子和家庭豐富的烹飪習俗。尊重個人喜好，體貼文化和家庭傳統。本簡報使用的照片均獲得Peter Menzel的許可。</a:t>
            </a:r>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39</a:t>
            </a:fld>
            <a:endParaRPr lang="zh-TW"/>
          </a:p>
        </p:txBody>
      </p:sp>
    </p:spTree>
    <p:extLst>
      <p:ext uri="{BB962C8B-B14F-4D97-AF65-F5344CB8AC3E}">
        <p14:creationId xmlns:p14="http://schemas.microsoft.com/office/powerpoint/2010/main" val="1634845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b="0" i="0" u="none" baseline="0"/>
              <a:t>加州匯聚了許多文化，各有不同的飲食傳統。在您的計畫中分享孩子和家庭豐富的烹飪習俗。尊重個人喜好，體貼文化和家庭傳統。本簡報使用的照片均獲得Peter Menzel的許可。</a:t>
            </a:r>
            <a:endParaRPr lang="zh-TW" dirty="0"/>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40</a:t>
            </a:fld>
            <a:endParaRPr lang="zh-TW"/>
          </a:p>
        </p:txBody>
      </p:sp>
    </p:spTree>
    <p:extLst>
      <p:ext uri="{BB962C8B-B14F-4D97-AF65-F5344CB8AC3E}">
        <p14:creationId xmlns:p14="http://schemas.microsoft.com/office/powerpoint/2010/main" val="1634845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a:t>開心體驗！在孩子的課堂上，您有很多好方法來傳遞健康飲食的訊息。把握機會幫助孩子瞭解健康食品有助於他們茁壯成長！</a:t>
            </a:r>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41</a:t>
            </a:fld>
            <a:endParaRPr lang="zh-TW"/>
          </a:p>
        </p:txBody>
      </p:sp>
    </p:spTree>
    <p:extLst>
      <p:ext uri="{BB962C8B-B14F-4D97-AF65-F5344CB8AC3E}">
        <p14:creationId xmlns:p14="http://schemas.microsoft.com/office/powerpoint/2010/main" val="2588735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sz="1200" b="1" i="0" u="sng" kern="1200" baseline="0" dirty="0">
                <a:solidFill>
                  <a:schemeClr val="tx1"/>
                </a:solidFill>
                <a:effectLst/>
                <a:latin typeface="+mn-lt"/>
                <a:ea typeface="+mn-ea"/>
                <a:cs typeface="+mn-cs"/>
              </a:rPr>
              <a:t>腳本：</a:t>
            </a:r>
          </a:p>
          <a:p>
            <a:pPr algn="l" rtl="0"/>
            <a:r>
              <a:rPr lang="zh-TW" sz="1200" b="0" i="0" u="none" kern="1200" baseline="0" dirty="0">
                <a:solidFill>
                  <a:schemeClr val="tx1"/>
                </a:solidFill>
                <a:effectLst/>
                <a:latin typeface="+mn-lt"/>
                <a:ea typeface="+mn-ea"/>
                <a:cs typeface="+mn-cs"/>
              </a:rPr>
              <a:t>母乳為嬰兒提供最容易消化的食物。它含有適量的脂肪、糖、水和蛋白質，是嬰兒生長發育所必需的。</a:t>
            </a:r>
            <a:r>
              <a:rPr lang="zh-TW" sz="1200" b="0" i="0" u="none" strike="noStrike" kern="1200" baseline="0" dirty="0">
                <a:solidFill>
                  <a:schemeClr val="tx1"/>
                </a:solidFill>
                <a:latin typeface="+mn-lt"/>
                <a:ea typeface="+mn-ea"/>
                <a:cs typeface="+mn-cs"/>
              </a:rPr>
              <a:t>至少在頭十二個月內，母乳是嬰兒的最佳營養來源，之後只要母親和孩子願意，可以繼續餵母乳。母乳含有保護嬰兒</a:t>
            </a:r>
            <a:r>
              <a:rPr lang="zh-TW" sz="1200" b="0" i="0" u="none" kern="1200" baseline="0" dirty="0">
                <a:solidFill>
                  <a:schemeClr val="tx1"/>
                </a:solidFill>
                <a:effectLst/>
                <a:latin typeface="+mn-lt"/>
                <a:ea typeface="+mn-ea"/>
                <a:cs typeface="+mn-cs"/>
              </a:rPr>
              <a:t>抵抗常見疾病和過敏的抗體。</a:t>
            </a:r>
            <a:r>
              <a:rPr lang="zh-TW" sz="1200" b="0" i="0" u="none" strike="noStrike" kern="1200" baseline="0" dirty="0">
                <a:solidFill>
                  <a:schemeClr val="tx1"/>
                </a:solidFill>
                <a:effectLst/>
                <a:latin typeface="+mn-lt"/>
                <a:ea typeface="+mn-ea"/>
                <a:cs typeface="+mn-cs"/>
              </a:rPr>
              <a:t>此外，吃母乳的嬰兒較不容易</a:t>
            </a:r>
            <a:r>
              <a:rPr lang="zh-TW" sz="1200" b="0" i="0" u="none" kern="1200" baseline="0" dirty="0">
                <a:solidFill>
                  <a:schemeClr val="tx1"/>
                </a:solidFill>
                <a:effectLst/>
                <a:latin typeface="+mn-lt"/>
                <a:ea typeface="+mn-ea"/>
                <a:cs typeface="+mn-cs"/>
              </a:rPr>
              <a:t>吐奶、便秘和生病。支持希望餵母乳的母親，表明您對嬰兒最佳營養的承諾。餵母乳對母親也有很多好處，例如聯繫母親與嬰兒的情感，節省金錢，並且保護母親，</a:t>
            </a:r>
            <a:r>
              <a:rPr lang="zh-TW" sz="1200" b="0" i="0" u="none" strike="noStrike" kern="1200" baseline="0" dirty="0">
                <a:solidFill>
                  <a:schemeClr val="tx1"/>
                </a:solidFill>
                <a:latin typeface="+mn-lt"/>
                <a:ea typeface="+mn-ea"/>
                <a:cs typeface="+mn-cs"/>
              </a:rPr>
              <a:t>降低糖尿病、乳癌和心臟病的風險。</a:t>
            </a:r>
            <a:r>
              <a:rPr lang="zh-TW" sz="1200" b="0" i="0" u="none" kern="1200" baseline="0" dirty="0">
                <a:solidFill>
                  <a:schemeClr val="tx1"/>
                </a:solidFill>
                <a:effectLst/>
                <a:latin typeface="+mn-lt"/>
                <a:ea typeface="+mn-ea"/>
                <a:cs typeface="+mn-cs"/>
              </a:rPr>
              <a:t> </a:t>
            </a:r>
            <a:br>
              <a:rPr lang="zh-TW" sz="1200" kern="1200" dirty="0">
                <a:solidFill>
                  <a:schemeClr val="tx1"/>
                </a:solidFill>
                <a:effectLst/>
                <a:latin typeface="+mn-lt"/>
                <a:ea typeface="+mn-ea"/>
                <a:cs typeface="+mn-cs"/>
              </a:rPr>
            </a:br>
            <a:endParaRPr lang="zh-TW" dirty="0">
              <a:effectLst/>
            </a:endParaRPr>
          </a:p>
          <a:p>
            <a:endParaRPr lang="zh-TW" dirty="0">
              <a:effectLst/>
            </a:endParaRPr>
          </a:p>
          <a:p>
            <a:endParaRPr lang="zh-TW"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5</a:t>
            </a:fld>
            <a:endParaRPr lang="zh-TW"/>
          </a:p>
        </p:txBody>
      </p:sp>
    </p:spTree>
    <p:extLst>
      <p:ext uri="{BB962C8B-B14F-4D97-AF65-F5344CB8AC3E}">
        <p14:creationId xmlns:p14="http://schemas.microsoft.com/office/powerpoint/2010/main" val="1522033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b="0" i="0" u="none" baseline="0" dirty="0"/>
              <a:t>書面政策有助於托兒人員和家庭瞭解托兒計畫應該提供什麼食物以及如何提供。書面政策是托兒人員向孩子提供更健康膳食和點心的第一步。向員工和家庭披露書面政策，並表示孩子的營養是托兒計畫的首要考慮因素。明確的政策可以防止對提供的食物和飲料產生誤解，或對托兒計畫採用的飲食、點心和慶祝活動產生誤解。確保新員工接受您的營養政策訓練，而且家長在註冊時收到您的營養政策資料。在幼稚園和在家裡採用相同的兒童餵養方法，有助於孩子養成良好的飲食習慣，促進茁壯健康的成長。 </a:t>
            </a:r>
          </a:p>
          <a:p>
            <a:pPr algn="l" rtl="0"/>
            <a:r>
              <a:rPr lang="zh-TW" b="0" i="0" u="none" baseline="0" dirty="0"/>
              <a:t>確保您的托兒場所制定了使具有食物過敏和特殊飲食需求的兒童保持安全的政策。與家長和兒童保健提供者密切合作，為所有有特殊飲食需求的兒童提供幫助。制定書面的特殊營養計畫，明確說明哪些食物會導致兒童發生過敏反應，以及在兒童過敏反應時採取什麼措施。</a:t>
            </a:r>
          </a:p>
          <a:p>
            <a:endParaRPr lang="zh-TW"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42</a:t>
            </a:fld>
            <a:endParaRPr lang="zh-TW"/>
          </a:p>
        </p:txBody>
      </p:sp>
    </p:spTree>
    <p:extLst>
      <p:ext uri="{BB962C8B-B14F-4D97-AF65-F5344CB8AC3E}">
        <p14:creationId xmlns:p14="http://schemas.microsoft.com/office/powerpoint/2010/main" val="473526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考慮小組活動，要求參與者為其托兒計劃制定營養政策。</a:t>
            </a:r>
            <a:endParaRPr lang="en-US" altLang="zh-TW"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該政策刊載於</a:t>
            </a:r>
            <a:r>
              <a:rPr lang="en-US" altLang="zh-TW" dirty="0"/>
              <a:t>《</a:t>
            </a:r>
            <a:r>
              <a:rPr lang="zh-TW" altLang="en-US" dirty="0"/>
              <a:t>培訓師指南</a:t>
            </a:r>
            <a:r>
              <a:rPr lang="en-US" altLang="zh-TW" dirty="0"/>
              <a:t>》</a:t>
            </a:r>
            <a:r>
              <a:rPr lang="zh-TW" altLang="en-US" dirty="0"/>
              <a:t>第 </a:t>
            </a:r>
            <a:r>
              <a:rPr lang="en-US" altLang="zh-TW" dirty="0"/>
              <a:t>3.16 </a:t>
            </a:r>
            <a:r>
              <a:rPr lang="zh-TW" altLang="en-US" dirty="0"/>
              <a:t>頁、</a:t>
            </a:r>
            <a:r>
              <a:rPr lang="en-US" altLang="zh-TW" dirty="0"/>
              <a:t>《</a:t>
            </a:r>
            <a:r>
              <a:rPr lang="zh-TW" altLang="en-US" dirty="0"/>
              <a:t>學生手冊</a:t>
            </a:r>
            <a:r>
              <a:rPr lang="en-US" altLang="zh-TW" dirty="0"/>
              <a:t>》</a:t>
            </a:r>
            <a:r>
              <a:rPr lang="zh-TW" altLang="en-US" dirty="0"/>
              <a:t>第 </a:t>
            </a:r>
            <a:r>
              <a:rPr lang="en-US" altLang="zh-TW" dirty="0"/>
              <a:t>3.14 </a:t>
            </a:r>
            <a:r>
              <a:rPr lang="zh-TW" altLang="en-US" dirty="0"/>
              <a:t>頁及學生講義。</a:t>
            </a:r>
            <a:endParaRPr lang="en-US" dirty="0"/>
          </a:p>
        </p:txBody>
      </p:sp>
      <p:sp>
        <p:nvSpPr>
          <p:cNvPr id="4" name="Slide Number Placeholder 3"/>
          <p:cNvSpPr>
            <a:spLocks noGrp="1"/>
          </p:cNvSpPr>
          <p:nvPr>
            <p:ph type="sldNum" sz="quarter" idx="5"/>
          </p:nvPr>
        </p:nvSpPr>
        <p:spPr/>
        <p:txBody>
          <a:bodyPr/>
          <a:lstStyle/>
          <a:p>
            <a:fld id="{661361E6-4BB0-4486-9A38-7ACD5AF7F7D0}" type="slidenum">
              <a:rPr lang="en-US" smtClean="0"/>
              <a:t>43</a:t>
            </a:fld>
            <a:endParaRPr lang="en-US"/>
          </a:p>
        </p:txBody>
      </p:sp>
    </p:spTree>
    <p:extLst>
      <p:ext uri="{BB962C8B-B14F-4D97-AF65-F5344CB8AC3E}">
        <p14:creationId xmlns:p14="http://schemas.microsoft.com/office/powerpoint/2010/main" val="2321432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dirty="0">
                <a:solidFill>
                  <a:schemeClr val="tx1"/>
                </a:solidFill>
                <a:effectLst/>
                <a:latin typeface="+mn-lt"/>
                <a:ea typeface="+mn-ea"/>
                <a:cs typeface="+mn-cs"/>
              </a:rPr>
              <a:t>CACFP是聯邦資助的食品計畫，透過加州教育部營養服務司管理。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dirty="0">
                <a:solidFill>
                  <a:schemeClr val="tx1"/>
                </a:solidFill>
                <a:effectLst/>
                <a:latin typeface="+mn-lt"/>
                <a:ea typeface="+mn-ea"/>
                <a:cs typeface="+mn-cs"/>
              </a:rPr>
              <a:t>CACFP提供資金和資訊資源，幫助托兒人員為幼稚園的兒童提供高品質的膳食。CACFP可為食譜、菜單規劃、食物準備和營養教育提供構想。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baseline="0" dirty="0"/>
              <a:t>新餐飲模式在2017年10月1日生效。</a:t>
            </a:r>
          </a:p>
          <a:p>
            <a:pPr lvl="0" algn="l" rtl="0"/>
            <a:endParaRPr lang="zh-TW" sz="1200" kern="1200" baseline="0" dirty="0">
              <a:solidFill>
                <a:schemeClr val="tx1"/>
              </a:solidFill>
              <a:effectLst/>
              <a:latin typeface="+mn-lt"/>
              <a:ea typeface="+mn-ea"/>
              <a:cs typeface="+mn-cs"/>
            </a:endParaRPr>
          </a:p>
          <a:p>
            <a:pPr lvl="0"/>
            <a:r>
              <a:rPr lang="zh-TW" sz="1400" b="1" i="0" u="none" kern="1200" baseline="0" dirty="0">
                <a:solidFill>
                  <a:schemeClr val="tx1"/>
                </a:solidFill>
                <a:effectLst/>
                <a:latin typeface="+mn-lt"/>
                <a:ea typeface="+mn-ea"/>
                <a:cs typeface="+mn-cs"/>
              </a:rPr>
              <a:t>如果您目前沒有參加， 考慮註冊！</a:t>
            </a:r>
            <a:r>
              <a:rPr lang="en-US" sz="1400" b="1" kern="1200" dirty="0">
                <a:solidFill>
                  <a:schemeClr val="tx1"/>
                </a:solidFill>
                <a:effectLst/>
                <a:latin typeface="+mn-lt"/>
                <a:ea typeface="+mn-ea"/>
                <a:cs typeface="+mn-cs"/>
              </a:rPr>
              <a:t>https://www.fns.usda.gov/cacfp/child-day-care-centers</a:t>
            </a:r>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44</a:t>
            </a:fld>
            <a:endParaRPr lang="zh-TW"/>
          </a:p>
        </p:txBody>
      </p:sp>
    </p:spTree>
    <p:extLst>
      <p:ext uri="{BB962C8B-B14F-4D97-AF65-F5344CB8AC3E}">
        <p14:creationId xmlns:p14="http://schemas.microsoft.com/office/powerpoint/2010/main" val="4188045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lgn="l" rtl="0"/>
            <a:r>
              <a:rPr lang="zh-TW" sz="1200" b="0" i="0" u="none" strike="noStrike" kern="1200" baseline="0" dirty="0">
                <a:solidFill>
                  <a:schemeClr val="tx1"/>
                </a:solidFill>
                <a:effectLst/>
                <a:latin typeface="+mn-lt"/>
                <a:ea typeface="+mn-ea"/>
                <a:cs typeface="+mn-cs"/>
              </a:rPr>
              <a:t>瀏覽 CACFP網站，瞭解更多資格和如何註冊CACFP的資訊。</a:t>
            </a:r>
            <a:endParaRPr lang="en-US" altLang="zh-TW"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https://www.cdss.ca.gov/child-care-and-nutrition/data-statistics/student-health-support/food-programs/cacfp-day-care-home-sponsors-food-programs</a:t>
            </a:r>
          </a:p>
          <a:p>
            <a:pPr lvl="0" algn="l" rtl="0"/>
            <a:endParaRPr lang="en-US" altLang="zh-TW" sz="1200" b="0" i="0" u="none" strike="noStrike" kern="1200" baseline="0" dirty="0">
              <a:solidFill>
                <a:schemeClr val="tx1"/>
              </a:solidFill>
              <a:effectLst/>
              <a:latin typeface="+mn-lt"/>
              <a:ea typeface="+mn-ea"/>
              <a:cs typeface="+mn-cs"/>
            </a:endParaRPr>
          </a:p>
          <a:p>
            <a:pPr lvl="0" algn="l" rtl="0"/>
            <a:r>
              <a:rPr lang="zh-TW" sz="1200" b="0" i="0" u="none" kern="1200" baseline="0" dirty="0">
                <a:solidFill>
                  <a:schemeClr val="tx1"/>
                </a:solidFill>
                <a:effectLst/>
                <a:latin typeface="+mn-lt"/>
                <a:ea typeface="+mn-ea"/>
                <a:cs typeface="+mn-cs"/>
              </a:rPr>
              <a:t>提供轉介電話號碼和本地CACFP贊助商的聯繫資訊連結。</a:t>
            </a:r>
          </a:p>
          <a:p>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45</a:t>
            </a:fld>
            <a:endParaRPr lang="zh-TW"/>
          </a:p>
        </p:txBody>
      </p:sp>
    </p:spTree>
    <p:extLst>
      <p:ext uri="{BB962C8B-B14F-4D97-AF65-F5344CB8AC3E}">
        <p14:creationId xmlns:p14="http://schemas.microsoft.com/office/powerpoint/2010/main" val="4188045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r>
              <a:rPr lang="zh-TW" b="0" i="0" u="none" baseline="0" dirty="0"/>
              <a:t>一小時訓練班提供的資訊與《美國人飲食指南》一致。在EMSA網站上可以找到很多供托兒所使用的資源。</a:t>
            </a:r>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pPr algn="l" rtl="0"/>
              <a:t>46</a:t>
            </a:fld>
            <a:endParaRPr lang="zh-TW"/>
          </a:p>
        </p:txBody>
      </p:sp>
    </p:spTree>
    <p:extLst>
      <p:ext uri="{BB962C8B-B14F-4D97-AF65-F5344CB8AC3E}">
        <p14:creationId xmlns:p14="http://schemas.microsoft.com/office/powerpoint/2010/main" val="4982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b="1" kern="1200" dirty="0">
              <a:solidFill>
                <a:schemeClr val="tx1"/>
              </a:solidFill>
              <a:effectLst/>
              <a:latin typeface="+mn-lt"/>
              <a:ea typeface="+mn-ea"/>
              <a:cs typeface="+mn-cs"/>
            </a:endParaRPr>
          </a:p>
          <a:p>
            <a:pPr algn="l" rtl="0"/>
            <a:r>
              <a:rPr lang="zh-TW" sz="1200" b="1" i="0" u="sng" kern="1200" baseline="0" dirty="0">
                <a:solidFill>
                  <a:schemeClr val="tx1"/>
                </a:solidFill>
                <a:effectLst/>
                <a:latin typeface="+mn-lt"/>
                <a:ea typeface="+mn-ea"/>
                <a:cs typeface="+mn-cs"/>
              </a:rPr>
              <a:t>腳本：</a:t>
            </a:r>
          </a:p>
          <a:p>
            <a:pPr marL="0" marR="0" indent="0" algn="l" defTabSz="457200" rtl="0" eaLnBrk="1" fontAlgn="auto" latinLnBrk="0" hangingPunct="1">
              <a:lnSpc>
                <a:spcPct val="100000"/>
              </a:lnSpc>
              <a:spcBef>
                <a:spcPts val="0"/>
              </a:spcBef>
              <a:spcAft>
                <a:spcPts val="0"/>
              </a:spcAft>
              <a:buClrTx/>
              <a:buSzTx/>
              <a:buFontTx/>
              <a:buNone/>
              <a:tabLst/>
              <a:defRPr/>
            </a:pPr>
            <a:r>
              <a:rPr lang="zh-TW" sz="1200" b="0" i="0" u="none" kern="1200" baseline="0" dirty="0">
                <a:solidFill>
                  <a:schemeClr val="tx1"/>
                </a:solidFill>
                <a:effectLst/>
                <a:latin typeface="+mn-lt"/>
                <a:ea typeface="+mn-ea"/>
                <a:cs typeface="+mn-cs"/>
              </a:rPr>
              <a:t>支持希望餵母乳的母親，表明您對嬰兒最佳營養的承諾。</a:t>
            </a:r>
            <a:r>
              <a:rPr lang="zh-TW" sz="1200" b="0" i="0" u="none" strike="noStrike" kern="1200" baseline="0" dirty="0">
                <a:solidFill>
                  <a:schemeClr val="tx1"/>
                </a:solidFill>
                <a:latin typeface="+mn-lt"/>
                <a:ea typeface="+mn-ea"/>
                <a:cs typeface="+mn-cs"/>
              </a:rPr>
              <a:t>為母親提供母乳餵養所需的安靜、舒適和私密場所，並鼓勵母親提供備份的冷凍或冷藏母乳（奶瓶上註明嬰兒的全名），以滿足嬰兒加餐的需要。</a:t>
            </a:r>
            <a:r>
              <a:rPr lang="zh-TW" sz="1200" b="1" i="0" u="none" kern="1200" baseline="0" dirty="0">
                <a:solidFill>
                  <a:schemeClr val="tx1"/>
                </a:solidFill>
                <a:effectLst/>
                <a:latin typeface="+mn-lt"/>
                <a:ea typeface="+mn-ea"/>
                <a:cs typeface="+mn-cs"/>
              </a:rPr>
              <a:t> </a:t>
            </a:r>
            <a:r>
              <a:rPr lang="zh-TW" sz="1200" b="0" i="0" u="none" strike="noStrike" kern="1200" baseline="0" dirty="0">
                <a:solidFill>
                  <a:schemeClr val="tx1"/>
                </a:solidFill>
                <a:latin typeface="+mn-lt"/>
                <a:ea typeface="+mn-ea"/>
                <a:cs typeface="+mn-cs"/>
              </a:rPr>
              <a:t>告訴家庭社區中有其他哪些地方可向希望餵母乳的母親提供進一步支援。資源包括本地哺乳顧問和母乳餵養支援團體，如Le Leche League。可向托兒人員提供支持和推廣母乳餵養方面的額外訓練。</a:t>
            </a:r>
            <a:endParaRPr lang="zh-TW" dirty="0"/>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6</a:t>
            </a:fld>
            <a:endParaRPr lang="zh-TW"/>
          </a:p>
        </p:txBody>
      </p:sp>
    </p:spTree>
    <p:extLst>
      <p:ext uri="{BB962C8B-B14F-4D97-AF65-F5344CB8AC3E}">
        <p14:creationId xmlns:p14="http://schemas.microsoft.com/office/powerpoint/2010/main" val="374145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a:r>
              <a:rPr lang="zh-TW" sz="1200" b="1" i="0" u="sng" kern="1200" baseline="0">
                <a:solidFill>
                  <a:schemeClr val="tx1"/>
                </a:solidFill>
                <a:effectLst/>
                <a:latin typeface="+mn-lt"/>
                <a:ea typeface="+mn-ea"/>
                <a:cs typeface="+mn-cs"/>
              </a:rPr>
              <a:t>腳本：</a:t>
            </a:r>
          </a:p>
          <a:p>
            <a:pPr marL="0" marR="0" lvl="0" indent="0" algn="l" defTabSz="457200" rtl="0" eaLnBrk="1" fontAlgn="auto" latinLnBrk="0" hangingPunct="1">
              <a:lnSpc>
                <a:spcPct val="100000"/>
              </a:lnSpc>
              <a:spcBef>
                <a:spcPts val="0"/>
              </a:spcBef>
              <a:spcAft>
                <a:spcPts val="0"/>
              </a:spcAft>
              <a:buClrTx/>
              <a:buSzTx/>
              <a:buFontTx/>
              <a:buNone/>
              <a:tabLst/>
              <a:defRPr/>
            </a:pPr>
            <a:r>
              <a:rPr lang="zh-TW" sz="1200" b="0" i="0" u="none" strike="noStrike" kern="1200" baseline="0">
                <a:solidFill>
                  <a:schemeClr val="tx1">
                    <a:lumMod val="95000"/>
                    <a:lumOff val="5000"/>
                  </a:schemeClr>
                </a:solidFill>
                <a:latin typeface="+mn-lt"/>
                <a:ea typeface="+mn-ea"/>
                <a:cs typeface="+mn-cs"/>
              </a:rPr>
              <a:t>推薦非母乳餵養的嬰兒使用加鐵嬰兒配方奶，它含有嬰兒生長所需要的均衡營養。</a:t>
            </a:r>
            <a:r>
              <a:rPr lang="zh-TW" sz="1200" b="0" i="0" u="none" kern="1200" baseline="0">
                <a:solidFill>
                  <a:schemeClr val="tx1">
                    <a:lumMod val="95000"/>
                    <a:lumOff val="5000"/>
                  </a:schemeClr>
                </a:solidFill>
                <a:effectLst/>
                <a:latin typeface="+mn-lt"/>
                <a:ea typeface="+mn-ea"/>
                <a:cs typeface="+mn-cs"/>
              </a:rPr>
              <a:t>六個月以下的嬰兒，除母乳或加鐵配方奶外，不需要任何其他飲料。如果要向六個月以下的嬰兒提供母乳或加鐵配方奶之外的食品，必須有醫生聲明。</a:t>
            </a:r>
            <a:r>
              <a:rPr lang="zh-TW" sz="1200" b="0" i="0" u="none" kern="1200" baseline="0">
                <a:solidFill>
                  <a:schemeClr val="tx1">
                    <a:lumMod val="95000"/>
                    <a:lumOff val="5000"/>
                  </a:schemeClr>
                </a:solidFill>
                <a:latin typeface="+mn-lt"/>
                <a:ea typeface="+mn-ea"/>
                <a:cs typeface="+mn-cs"/>
              </a:rPr>
              <a:t>不要用微波加熱嬰兒配方奶粉或母乳。微波爐很難均勻加熱液體，加熱不均勻很容易使嬰兒在吃奶時燙傷。此外，如果瓶子在微波爐中停留時間過長，可能會爆炸。</a:t>
            </a:r>
            <a:r>
              <a:rPr lang="zh-TW" sz="1200" b="0" i="0" u="none" strike="noStrike" kern="1200" baseline="0">
                <a:solidFill>
                  <a:schemeClr val="tx1">
                    <a:lumMod val="95000"/>
                    <a:lumOff val="5000"/>
                  </a:schemeClr>
                </a:solidFill>
                <a:latin typeface="+mn-lt"/>
                <a:ea typeface="+mn-ea"/>
                <a:cs typeface="+mn-cs"/>
              </a:rPr>
              <a:t>即使瓶子摸起來很涼，內部的液體也可能很熱。此外，加熱會破壞母乳中對嬰兒健康有利的特殊物質。使用流動的熱水或放在溫水中來加熱奶瓶。</a:t>
            </a:r>
            <a:r>
              <a:rPr lang="zh-TW" sz="1200" b="0" i="0" u="none" baseline="0">
                <a:solidFill>
                  <a:schemeClr val="tx1">
                    <a:lumMod val="95000"/>
                    <a:lumOff val="5000"/>
                  </a:schemeClr>
                </a:solidFill>
              </a:rPr>
              <a:t>將配方奶粉與水混合時，請遵照生產廠商的說明，並確保</a:t>
            </a:r>
            <a:r>
              <a:rPr lang="zh-TW" sz="1200" b="0" i="0" u="none" strike="noStrike" kern="1200" baseline="0">
                <a:solidFill>
                  <a:schemeClr val="tx1">
                    <a:lumMod val="95000"/>
                    <a:lumOff val="5000"/>
                  </a:schemeClr>
                </a:solidFill>
                <a:latin typeface="+mn-lt"/>
                <a:ea typeface="+mn-ea"/>
                <a:cs typeface="+mn-cs"/>
              </a:rPr>
              <a:t>所用的水來自乾淨安全的水源。</a:t>
            </a:r>
            <a:r>
              <a:rPr lang="zh-TW" sz="1200" b="0" i="0" u="none" strike="noStrike" kern="1200" baseline="0">
                <a:solidFill>
                  <a:schemeClr val="tx1"/>
                </a:solidFill>
                <a:latin typeface="+mn-lt"/>
                <a:ea typeface="+mn-ea"/>
                <a:cs typeface="+mn-cs"/>
              </a:rPr>
              <a:t>對於不滿12個月的嬰兒，不建議使用山羊奶、豆漿、煉乳或全脂牛奶、米漿和其他乳製品，因為嬰兒無法消化，而且它們不能提供嬰兒需要的均衡營養。</a:t>
            </a:r>
            <a:endParaRPr lang="zh-TW" sz="1200" b="0" i="0" u="none" strike="noStrike" kern="1200" baseline="0" dirty="0">
              <a:solidFill>
                <a:schemeClr val="tx1">
                  <a:lumMod val="95000"/>
                  <a:lumOff val="5000"/>
                </a:schemeClr>
              </a:solidFill>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7</a:t>
            </a:fld>
            <a:endParaRPr lang="zh-TW"/>
          </a:p>
        </p:txBody>
      </p:sp>
    </p:spTree>
    <p:extLst>
      <p:ext uri="{BB962C8B-B14F-4D97-AF65-F5344CB8AC3E}">
        <p14:creationId xmlns:p14="http://schemas.microsoft.com/office/powerpoint/2010/main" val="153938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b="1" i="0" u="none" baseline="0">
                <a:effectLst/>
              </a:rPr>
              <a:t>腳本：</a:t>
            </a:r>
          </a:p>
          <a:p>
            <a:pPr algn="l" rtl="0"/>
            <a:r>
              <a:rPr lang="zh-TW" sz="1200" b="0" i="0" u="none" kern="1200" baseline="0">
                <a:solidFill>
                  <a:schemeClr val="tx1"/>
                </a:solidFill>
                <a:effectLst/>
                <a:latin typeface="+mn-lt"/>
                <a:ea typeface="+mn-ea"/>
                <a:cs typeface="+mn-cs"/>
              </a:rPr>
              <a:t>與嬰兒的家人探討嬰兒的餵養模式，尋找嬰兒餵養跡象以知道嬰兒何時感到饑餓。嬰兒一餓時，就應該餵奶。嬰兒饑餓的一些跡象/暗示包括：嘴角反射、吮吸自己的手，或坐立不安。</a:t>
            </a:r>
            <a:r>
              <a:rPr lang="zh-TW" sz="1200" b="0" i="0" u="none" strike="noStrike" kern="1200" baseline="0">
                <a:solidFill>
                  <a:schemeClr val="tx1"/>
                </a:solidFill>
                <a:latin typeface="+mn-lt"/>
                <a:ea typeface="+mn-ea"/>
                <a:cs typeface="+mn-cs"/>
              </a:rPr>
              <a:t>回應性餵養，如果托兒人員識別並回應嬰兒饑餓時的跡象，將有助於培養信任，減少過度餵養。</a:t>
            </a:r>
            <a:r>
              <a:rPr lang="zh-TW" sz="1200" b="0" i="0" u="none" baseline="0"/>
              <a:t>回應嬰兒的早期饑餓跡象可以減少饑餓時的哭鬧。繼續餵養嬰兒，直到他們表現出吃飽的跡象。</a:t>
            </a:r>
            <a:r>
              <a:rPr lang="zh-TW" sz="1200" b="0" i="0" u="none" strike="noStrike" kern="1200" baseline="0">
                <a:solidFill>
                  <a:schemeClr val="tx1"/>
                </a:solidFill>
                <a:latin typeface="+mn-lt"/>
                <a:ea typeface="+mn-ea"/>
                <a:cs typeface="+mn-cs"/>
              </a:rPr>
              <a:t>切勿強迫嬰兒吃完瓶中的牛奶。嬰兒自己最清楚自己需要吃多少。如果嬰兒感覺不舒服，可能會減少食量，如果嬰兒正在經歷生長旺盛期，可能會吃得較多。</a:t>
            </a:r>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8</a:t>
            </a:fld>
            <a:endParaRPr lang="zh-TW"/>
          </a:p>
        </p:txBody>
      </p:sp>
    </p:spTree>
    <p:extLst>
      <p:ext uri="{BB962C8B-B14F-4D97-AF65-F5344CB8AC3E}">
        <p14:creationId xmlns:p14="http://schemas.microsoft.com/office/powerpoint/2010/main" val="2544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sz="1200" b="1" kern="1200" dirty="0">
              <a:solidFill>
                <a:schemeClr val="tx1"/>
              </a:solidFill>
              <a:effectLst/>
              <a:latin typeface="+mn-lt"/>
              <a:ea typeface="+mn-ea"/>
              <a:cs typeface="+mn-cs"/>
            </a:endParaRPr>
          </a:p>
          <a:p>
            <a:pPr algn="l" rtl="0"/>
            <a:r>
              <a:rPr lang="zh-TW" sz="1200" b="1" i="0" u="sng" kern="1200" baseline="0">
                <a:solidFill>
                  <a:schemeClr val="tx1"/>
                </a:solidFill>
                <a:effectLst/>
                <a:latin typeface="+mn-lt"/>
                <a:ea typeface="+mn-ea"/>
                <a:cs typeface="+mn-cs"/>
              </a:rPr>
              <a:t>腳本：</a:t>
            </a: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strike="noStrike" kern="1200" baseline="0">
                <a:solidFill>
                  <a:schemeClr val="tx1"/>
                </a:solidFill>
                <a:latin typeface="+mn-lt"/>
                <a:ea typeface="+mn-ea"/>
                <a:cs typeface="+mn-cs"/>
              </a:rPr>
              <a:t>嬰兒不宜飲用加糖、甜味劑的飲料，如果汁等。</a:t>
            </a:r>
            <a:r>
              <a:rPr lang="zh-TW" sz="1200" b="0" i="0" u="none" baseline="0"/>
              <a:t>它們取代了嬰兒生長和良好健康所需的營養較豐富的母乳或配方奶。</a:t>
            </a:r>
            <a:r>
              <a:rPr lang="zh-TW" sz="1200" b="0" i="0" u="none" kern="1200" baseline="0">
                <a:solidFill>
                  <a:schemeClr val="tx1"/>
                </a:solidFill>
              </a:rPr>
              <a:t>在飲食中提供果汁，有可能會取代嬰兒發育所需的營養。</a:t>
            </a:r>
            <a:r>
              <a:rPr lang="zh-TW" sz="1200" b="0" i="0" u="none" strike="noStrike" kern="1200" baseline="0">
                <a:solidFill>
                  <a:schemeClr val="tx1"/>
                </a:solidFill>
              </a:rPr>
              <a:t>不要在奶瓶中加入果汁或甜飲。</a:t>
            </a:r>
            <a:endParaRPr lang="zh-TW" dirty="0"/>
          </a:p>
        </p:txBody>
      </p:sp>
      <p:sp>
        <p:nvSpPr>
          <p:cNvPr id="4" name="Slide Number Placeholder 3"/>
          <p:cNvSpPr>
            <a:spLocks noGrp="1"/>
          </p:cNvSpPr>
          <p:nvPr>
            <p:ph type="sldNum" sz="quarter" idx="10"/>
          </p:nvPr>
        </p:nvSpPr>
        <p:spPr/>
        <p:txBody>
          <a:bodyPr/>
          <a:lstStyle/>
          <a:p>
            <a:pPr algn="l" rtl="0"/>
            <a:fld id="{0640A283-DBB1-433B-8156-15D988B4B068}" type="slidenum">
              <a:rPr>
                <a:solidFill>
                  <a:prstClr val="black"/>
                </a:solidFill>
                <a:latin typeface="Calibri"/>
              </a:rPr>
              <a:pPr algn="l" rtl="0"/>
              <a:t>9</a:t>
            </a:fld>
            <a:endParaRPr lang="zh-TW">
              <a:solidFill>
                <a:prstClr val="black"/>
              </a:solidFill>
              <a:latin typeface="Calibri"/>
            </a:endParaRPr>
          </a:p>
        </p:txBody>
      </p:sp>
    </p:spTree>
    <p:extLst>
      <p:ext uri="{BB962C8B-B14F-4D97-AF65-F5344CB8AC3E}">
        <p14:creationId xmlns:p14="http://schemas.microsoft.com/office/powerpoint/2010/main" val="41339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嬰兒準備好吃固體食物的跡象</a:t>
            </a: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嬰兒能夠穩定支撐自己的頭，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嬰兒可在最少的支撐下坐著，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給嬰兒一把湯匙時，會出現吞嚥動作，</a:t>
            </a:r>
          </a:p>
          <a:p>
            <a:pPr marL="0" marR="0" lvl="0" indent="0" algn="l" defTabSz="914400" rtl="0" eaLnBrk="1" fontAlgn="auto" latinLnBrk="0" hangingPunct="1">
              <a:lnSpc>
                <a:spcPct val="100000"/>
              </a:lnSpc>
              <a:spcBef>
                <a:spcPts val="0"/>
              </a:spcBef>
              <a:spcAft>
                <a:spcPts val="0"/>
              </a:spcAft>
              <a:buClrTx/>
              <a:buSzTx/>
              <a:buFontTx/>
              <a:buNone/>
              <a:tabLst/>
              <a:defRPr/>
            </a:pPr>
            <a:r>
              <a:rPr lang="zh-TW" sz="1200" b="0" i="0" u="none" kern="1200" baseline="0">
                <a:solidFill>
                  <a:schemeClr val="tx1"/>
                </a:solidFill>
                <a:effectLst/>
                <a:latin typeface="+mn-lt"/>
                <a:ea typeface="+mn-ea"/>
                <a:cs typeface="+mn-cs"/>
              </a:rPr>
              <a:t>嬰兒表現出對食物的興趣，看到食物時會緊盯不放。  </a:t>
            </a:r>
          </a:p>
          <a:p>
            <a:endParaRPr lang="zh-TW" sz="1200" b="1" kern="1200" dirty="0">
              <a:solidFill>
                <a:schemeClr val="tx1"/>
              </a:solidFill>
              <a:effectLst/>
              <a:latin typeface="+mn-lt"/>
              <a:ea typeface="+mn-ea"/>
              <a:cs typeface="+mn-cs"/>
            </a:endParaRPr>
          </a:p>
          <a:p>
            <a:endParaRPr lang="zh-TW" dirty="0"/>
          </a:p>
        </p:txBody>
      </p:sp>
      <p:sp>
        <p:nvSpPr>
          <p:cNvPr id="4" name="Slide Number Placeholder 3"/>
          <p:cNvSpPr>
            <a:spLocks noGrp="1"/>
          </p:cNvSpPr>
          <p:nvPr>
            <p:ph type="sldNum" sz="quarter" idx="10"/>
          </p:nvPr>
        </p:nvSpPr>
        <p:spPr/>
        <p:txBody>
          <a:bodyPr/>
          <a:lstStyle/>
          <a:p>
            <a:pPr algn="l" rtl="0"/>
            <a:fld id="{661361E6-4BB0-4486-9A38-7ACD5AF7F7D0}" type="slidenum">
              <a:rPr/>
              <a:pPr algn="l" rtl="0"/>
              <a:t>10</a:t>
            </a:fld>
            <a:endParaRPr lang="zh-TW"/>
          </a:p>
        </p:txBody>
      </p:sp>
    </p:spTree>
    <p:extLst>
      <p:ext uri="{BB962C8B-B14F-4D97-AF65-F5344CB8AC3E}">
        <p14:creationId xmlns:p14="http://schemas.microsoft.com/office/powerpoint/2010/main" val="311508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20DF7-4E07-4583-B3A7-99DCDBBA3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5F3B97-C345-4D40-93B5-986B2C887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99D25A-3920-4DED-A4FB-E13FA6BBBFCE}"/>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5" name="Footer Placeholder 4">
            <a:extLst>
              <a:ext uri="{FF2B5EF4-FFF2-40B4-BE49-F238E27FC236}">
                <a16:creationId xmlns:a16="http://schemas.microsoft.com/office/drawing/2014/main" id="{5C011EEA-68E9-4133-A86B-B94A95E99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BC8DC-99FF-4ECE-823E-4BB13375B8BE}"/>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331569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5A70-F10B-405F-8957-B1A104E85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C8288C-FC10-4F3C-8007-78F8A6EBC5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3321A-9CA3-4B0F-B44A-1DD094C1EEEA}"/>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5" name="Footer Placeholder 4">
            <a:extLst>
              <a:ext uri="{FF2B5EF4-FFF2-40B4-BE49-F238E27FC236}">
                <a16:creationId xmlns:a16="http://schemas.microsoft.com/office/drawing/2014/main" id="{86BEC5BA-3BDB-4F28-87CE-EFFA5A71D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2405B-CCDE-4D92-BCE8-CC9DBBABCBE1}"/>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155140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F7CA4-47D0-4B4D-BF0C-853AB01E96F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28F249-DE59-493B-AF4B-54963F572DD3}"/>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94DFF-A6C5-430D-B14D-B0D54611DB75}"/>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5" name="Footer Placeholder 4">
            <a:extLst>
              <a:ext uri="{FF2B5EF4-FFF2-40B4-BE49-F238E27FC236}">
                <a16:creationId xmlns:a16="http://schemas.microsoft.com/office/drawing/2014/main" id="{FF5F0D19-3EFE-4E29-BF72-C61DA79DA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6BA59-A9D7-4E68-BEBF-27EEB6F1757B}"/>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1653479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custDataLst>
      <p:tags r:id="rId1"/>
    </p:custDataLst>
    <p:extLst>
      <p:ext uri="{BB962C8B-B14F-4D97-AF65-F5344CB8AC3E}">
        <p14:creationId xmlns:p14="http://schemas.microsoft.com/office/powerpoint/2010/main" val="102585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2A2CE74-36E6-4850-9239-6DE1B7CB5C52}"/>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1187335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9375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212674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906925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118396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002103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79098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EC0D-4FE7-497C-B034-CFC3CCE3E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F8977-3FEF-489B-BA79-D5E536278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8282D-F951-4938-B763-81CF560961D7}"/>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5" name="Footer Placeholder 4">
            <a:extLst>
              <a:ext uri="{FF2B5EF4-FFF2-40B4-BE49-F238E27FC236}">
                <a16:creationId xmlns:a16="http://schemas.microsoft.com/office/drawing/2014/main" id="{C3322E04-570E-4A2B-BE62-1A7377580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733C4-5FAC-49EB-A988-73CCAE3AE8BF}"/>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550428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190980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1553444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839200" y="6057903"/>
            <a:ext cx="2844800" cy="365125"/>
          </a:xfrm>
          <a:prstGeom prst="rect">
            <a:avLst/>
          </a:prstGeom>
        </p:spPr>
        <p:txBody>
          <a:bodyPr/>
          <a:lstStyle/>
          <a:p>
            <a:fld id="{CACAD256-FF46-43FB-8009-A8FFFFD1E446}" type="datetimeFigureOut">
              <a:rPr lang="en-US" smtClean="0"/>
              <a:t>7/3/2024</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1A62E212-80F3-4F76-87E3-D98C031D4533}" type="slidenum">
              <a:rPr lang="en-US" smtClean="0"/>
              <a:t>‹#›</a:t>
            </a:fld>
            <a:endParaRPr lang="en-US"/>
          </a:p>
        </p:txBody>
      </p:sp>
    </p:spTree>
    <p:extLst>
      <p:ext uri="{BB962C8B-B14F-4D97-AF65-F5344CB8AC3E}">
        <p14:creationId xmlns:p14="http://schemas.microsoft.com/office/powerpoint/2010/main" val="20797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A338-4C98-4B63-BCF6-8996CB92665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08A1D8-8736-41D0-8881-A4821E1C778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5D375-726B-491D-AA60-53D7132C4FB6}"/>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5" name="Footer Placeholder 4">
            <a:extLst>
              <a:ext uri="{FF2B5EF4-FFF2-40B4-BE49-F238E27FC236}">
                <a16:creationId xmlns:a16="http://schemas.microsoft.com/office/drawing/2014/main" id="{440C4823-D826-4720-9C32-E470A1914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14353-CBA4-404D-B20C-49E9AAEFC94D}"/>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349396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6AA0-DACC-4584-8A37-390D0B03B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3199F4-DDA8-481B-AF05-7074EC14D66E}"/>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213BE-76A2-40B9-A4C9-4900FF0BBD6D}"/>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228532-3A6A-47FF-A0C5-51F9D5038BA2}"/>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6" name="Footer Placeholder 5">
            <a:extLst>
              <a:ext uri="{FF2B5EF4-FFF2-40B4-BE49-F238E27FC236}">
                <a16:creationId xmlns:a16="http://schemas.microsoft.com/office/drawing/2014/main" id="{F2EA2576-3BA0-4BD5-BDC2-31FB4A21C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825A0-B901-4CDC-B78A-E7C397486B63}"/>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27391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3EED-B443-42BC-9EB3-7EECDAD4091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D979B-F5CE-4531-BF22-38BB2F3842B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0513D-29A1-44E5-9264-D42E5A55716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61A3D0-9310-41F9-929D-FE3A6F20596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D1479-19A2-4079-A5FE-93599760BC2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AA9EB-9623-463C-A797-280D6959D1BF}"/>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8" name="Footer Placeholder 7">
            <a:extLst>
              <a:ext uri="{FF2B5EF4-FFF2-40B4-BE49-F238E27FC236}">
                <a16:creationId xmlns:a16="http://schemas.microsoft.com/office/drawing/2014/main" id="{FEF07DB0-EA75-4A93-A546-15117D630A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09945C-E84D-4F4B-8834-421820E943CF}"/>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64707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DEC0-D342-4B16-A970-B02E8BBDD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7E3CE-00BB-47D5-BECF-2843D80F2A09}"/>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4" name="Footer Placeholder 3">
            <a:extLst>
              <a:ext uri="{FF2B5EF4-FFF2-40B4-BE49-F238E27FC236}">
                <a16:creationId xmlns:a16="http://schemas.microsoft.com/office/drawing/2014/main" id="{C31D890E-64F8-497E-8D8C-C958D3334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FC53FB-43F6-4109-AFB2-28D9C5780C72}"/>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319035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8BC1B-050E-4464-AF26-FA7F85717C54}"/>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3" name="Footer Placeholder 2">
            <a:extLst>
              <a:ext uri="{FF2B5EF4-FFF2-40B4-BE49-F238E27FC236}">
                <a16:creationId xmlns:a16="http://schemas.microsoft.com/office/drawing/2014/main" id="{574EE541-E8C0-436A-AEA8-E977C4023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F841B-F30A-485B-BB6E-6675E7A95F5E}"/>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173734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4171-A2B8-4525-B303-0D98376A2B9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0938B-B183-4E71-86A5-2E4142A20000}"/>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5F59E-237C-4D62-A497-E7C8711ADF6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D8506-8594-41BD-90D9-E865A3FED58A}"/>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6" name="Footer Placeholder 5">
            <a:extLst>
              <a:ext uri="{FF2B5EF4-FFF2-40B4-BE49-F238E27FC236}">
                <a16:creationId xmlns:a16="http://schemas.microsoft.com/office/drawing/2014/main" id="{EBAF89E1-E787-4B32-9A3F-408BD329B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5DD63-B3AA-40FF-85D0-D4AACED0F43B}"/>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308043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BE1E-7307-4880-AD01-E659243AB81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F39256-FF56-4628-A7F2-60E3FD7B1C1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2076BA-D83C-4C61-87B2-B915C222E5B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9D877-A809-4F91-85E0-8D24FB4DA175}"/>
              </a:ext>
            </a:extLst>
          </p:cNvPr>
          <p:cNvSpPr>
            <a:spLocks noGrp="1"/>
          </p:cNvSpPr>
          <p:nvPr>
            <p:ph type="dt" sz="half" idx="10"/>
          </p:nvPr>
        </p:nvSpPr>
        <p:spPr/>
        <p:txBody>
          <a:bodyPr/>
          <a:lstStyle/>
          <a:p>
            <a:fld id="{4C4D5E07-654B-40D3-9FD9-AA6432A278B1}" type="datetimeFigureOut">
              <a:rPr lang="en-US" smtClean="0"/>
              <a:t>7/3/2024</a:t>
            </a:fld>
            <a:endParaRPr lang="en-US"/>
          </a:p>
        </p:txBody>
      </p:sp>
      <p:sp>
        <p:nvSpPr>
          <p:cNvPr id="6" name="Footer Placeholder 5">
            <a:extLst>
              <a:ext uri="{FF2B5EF4-FFF2-40B4-BE49-F238E27FC236}">
                <a16:creationId xmlns:a16="http://schemas.microsoft.com/office/drawing/2014/main" id="{95F59580-DEDB-4161-9248-ABB5DBC76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C199B-5B74-4B4B-B88D-5AE671DDA2DE}"/>
              </a:ext>
            </a:extLst>
          </p:cNvPr>
          <p:cNvSpPr>
            <a:spLocks noGrp="1"/>
          </p:cNvSpPr>
          <p:nvPr>
            <p:ph type="sldNum" sz="quarter" idx="12"/>
          </p:nvPr>
        </p:nvSpPr>
        <p:spPr/>
        <p:txBody>
          <a:bodyPr/>
          <a:lstStyle/>
          <a:p>
            <a:fld id="{B218870E-114E-4AEC-AD30-6A313FCBC39C}" type="slidenum">
              <a:rPr lang="en-US" smtClean="0"/>
              <a:t>‹#›</a:t>
            </a:fld>
            <a:endParaRPr lang="en-US"/>
          </a:p>
        </p:txBody>
      </p:sp>
    </p:spTree>
    <p:extLst>
      <p:ext uri="{BB962C8B-B14F-4D97-AF65-F5344CB8AC3E}">
        <p14:creationId xmlns:p14="http://schemas.microsoft.com/office/powerpoint/2010/main" val="314905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D64AB-CBAE-416D-B32B-0C1F5FE748E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9966D4-CA6C-41ED-8BA5-D6C259799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738CC-63D4-40E7-A580-22ACB7EBF12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D5E07-654B-40D3-9FD9-AA6432A278B1}" type="datetimeFigureOut">
              <a:rPr lang="en-US" smtClean="0"/>
              <a:t>7/3/2024</a:t>
            </a:fld>
            <a:endParaRPr lang="en-US"/>
          </a:p>
        </p:txBody>
      </p:sp>
      <p:sp>
        <p:nvSpPr>
          <p:cNvPr id="5" name="Footer Placeholder 4">
            <a:extLst>
              <a:ext uri="{FF2B5EF4-FFF2-40B4-BE49-F238E27FC236}">
                <a16:creationId xmlns:a16="http://schemas.microsoft.com/office/drawing/2014/main" id="{1FF19183-E261-4DEE-BDAA-59EF52E54E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D28422-76CF-48F6-A75F-80C052658E7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8870E-114E-4AEC-AD30-6A313FCBC39C}" type="slidenum">
              <a:rPr lang="en-US" smtClean="0"/>
              <a:t>‹#›</a:t>
            </a:fld>
            <a:endParaRPr lang="en-US"/>
          </a:p>
        </p:txBody>
      </p:sp>
    </p:spTree>
    <p:extLst>
      <p:ext uri="{BB962C8B-B14F-4D97-AF65-F5344CB8AC3E}">
        <p14:creationId xmlns:p14="http://schemas.microsoft.com/office/powerpoint/2010/main" val="1910380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E7F5033-A26B-09D9-5CE6-D9A5078F53A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7848" y="5867401"/>
            <a:ext cx="11576287" cy="758951"/>
          </a:xfrm>
          <a:prstGeom prst="rect">
            <a:avLst/>
          </a:prstGeom>
        </p:spPr>
      </p:pic>
    </p:spTree>
    <p:extLst>
      <p:ext uri="{BB962C8B-B14F-4D97-AF65-F5344CB8AC3E}">
        <p14:creationId xmlns:p14="http://schemas.microsoft.com/office/powerpoint/2010/main" val="4249763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hyperlink" Target="https://www.youtube.com/playlist?list=PLNEN4w93BoO3zAE0xADCe8ij03N7ewPe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3.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1.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9.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hyperlink" Target="https://theicn.org/cacfp/" TargetMode="External"/><Relationship Id="rId5" Type="http://schemas.openxmlformats.org/officeDocument/2006/relationships/hyperlink" Target="https://www.fns.usda.gov/tn/child-care-organization" TargetMode="External"/><Relationship Id="rId4" Type="http://schemas.openxmlformats.org/officeDocument/2006/relationships/hyperlink" Target="https://www.fns.usda.gov/cacfp/meals-and-snacks"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hyperlink" Target="https://www.cdss.ca.gov/child-care-and-nutrition/data-statistics/student-health-support/food-programs/cacfp-day-care-home-sponsors-food-program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cdc.gov/obesity/strategies/early-care-education/pdf/breastfeed-ece-082022-508.pdf" TargetMode="External"/><Relationship Id="rId3" Type="http://schemas.openxmlformats.org/officeDocument/2006/relationships/notesSlide" Target="../notesSlides/notesSlide44.xml"/><Relationship Id="rId7" Type="http://schemas.openxmlformats.org/officeDocument/2006/relationships/hyperlink" Target="https://www.dietaryguidelines.gov/resources/2020-2025-dietary-guidelines-online-materials" TargetMode="Externa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hyperlink" Target="https://healthyapple.arewehealthy.com/documents/Nutrtion_PA_PolicyExamples.pdf" TargetMode="External"/><Relationship Id="rId5" Type="http://schemas.openxmlformats.org/officeDocument/2006/relationships/hyperlink" Target="https://www.ellynsatterinstitute.org/how-to-feed/the-division-of-responsibility-in-feeding/" TargetMode="External"/><Relationship Id="rId4" Type="http://schemas.openxmlformats.org/officeDocument/2006/relationships/hyperlink" Target="http://www.emsa.ca.gov/childcare-nutrition"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82E5-E7FB-44FF-8315-F90EE7CDC3F0}"/>
              </a:ext>
            </a:extLst>
          </p:cNvPr>
          <p:cNvSpPr>
            <a:spLocks noGrp="1"/>
          </p:cNvSpPr>
          <p:nvPr>
            <p:ph type="title"/>
          </p:nvPr>
        </p:nvSpPr>
        <p:spPr>
          <a:xfrm>
            <a:off x="609600" y="457200"/>
            <a:ext cx="10972800" cy="1828800"/>
          </a:xfrm>
        </p:spPr>
        <p:txBody>
          <a:bodyPr>
            <a:normAutofit/>
          </a:bodyPr>
          <a:lstStyle/>
          <a:p>
            <a:pPr marR="480">
              <a:spcBef>
                <a:spcPts val="600"/>
              </a:spcBef>
              <a:spcAft>
                <a:spcPts val="600"/>
              </a:spcAft>
            </a:pPr>
            <a:r>
              <a:rPr lang="zh-CN" altLang="en-US" sz="3200" b="1" dirty="0">
                <a:latin typeface="Microsoft JhengHei" panose="020B0604030504040204" pitchFamily="34" charset="-120"/>
                <a:ea typeface="Microsoft JhengHei" panose="020B0604030504040204" pitchFamily="34" charset="-120"/>
              </a:rPr>
              <a:t>托兒機構中的預防性健康和安全</a:t>
            </a:r>
            <a:br>
              <a:rPr lang="en-US" altLang="zh-CN" sz="1800" b="1" dirty="0">
                <a:latin typeface="Microsoft JhengHei" panose="020B0604030504040204" pitchFamily="34" charset="-120"/>
                <a:ea typeface="Microsoft JhengHei" panose="020B0604030504040204" pitchFamily="34" charset="-120"/>
              </a:rPr>
            </a:br>
            <a:r>
              <a:rPr lang="zh-CN" altLang="en-US" sz="2400" b="1" dirty="0">
                <a:solidFill>
                  <a:srgbClr val="0072BC"/>
                </a:solidFill>
                <a:latin typeface="Microsoft JhengHei" panose="020B0604030504040204" pitchFamily="34" charset="-120"/>
                <a:ea typeface="Microsoft JhengHei" panose="020B0604030504040204" pitchFamily="34" charset="-120"/>
              </a:rPr>
              <a:t>托兒服務提供者培訓課程</a:t>
            </a:r>
            <a:br>
              <a:rPr lang="en-US" altLang="zh-CN" sz="1200" b="1" dirty="0">
                <a:solidFill>
                  <a:schemeClr val="tx1">
                    <a:lumMod val="60000"/>
                    <a:lumOff val="40000"/>
                  </a:schemeClr>
                </a:solidFill>
                <a:latin typeface="Microsoft JhengHei" panose="020B0604030504040204" pitchFamily="34" charset="-120"/>
                <a:ea typeface="Microsoft JhengHei" panose="020B0604030504040204" pitchFamily="34" charset="-120"/>
              </a:rPr>
            </a:br>
            <a:r>
              <a:rPr lang="zh-CN" altLang="en-US" sz="1800" b="1" dirty="0">
                <a:latin typeface="Microsoft JhengHei" panose="020B0604030504040204" pitchFamily="34" charset="-120"/>
                <a:ea typeface="Microsoft JhengHei" panose="020B0604030504040204" pitchFamily="34" charset="-120"/>
              </a:rPr>
              <a:t>第六版</a:t>
            </a:r>
            <a:br>
              <a:rPr lang="en-US" sz="1800" b="1" dirty="0">
                <a:solidFill>
                  <a:srgbClr val="003473"/>
                </a:solidFill>
                <a:latin typeface="Microsoft JhengHei" panose="020B0604030504040204" pitchFamily="34" charset="-120"/>
                <a:ea typeface="Microsoft JhengHei" panose="020B0604030504040204" pitchFamily="34" charset="-120"/>
              </a:rPr>
            </a:br>
            <a:r>
              <a:rPr lang="zh-CN" altLang="en-US" sz="2800" b="1" dirty="0">
                <a:solidFill>
                  <a:srgbClr val="8DC63F"/>
                </a:solidFill>
                <a:latin typeface="Microsoft JhengHei" panose="020B0604030504040204" pitchFamily="34" charset="-120"/>
                <a:ea typeface="Microsoft JhengHei" panose="020B0604030504040204" pitchFamily="34" charset="-120"/>
              </a:rPr>
              <a:t>課程 </a:t>
            </a:r>
            <a:r>
              <a:rPr lang="en-US" altLang="zh-CN" sz="2800" b="1" dirty="0">
                <a:solidFill>
                  <a:srgbClr val="8DC63F"/>
                </a:solidFill>
                <a:latin typeface="Microsoft JhengHei" panose="020B0604030504040204" pitchFamily="34" charset="-120"/>
                <a:ea typeface="Microsoft JhengHei" panose="020B0604030504040204" pitchFamily="34" charset="-120"/>
              </a:rPr>
              <a:t>3: </a:t>
            </a:r>
            <a:r>
              <a:rPr lang="ja-JP" altLang="en-US" sz="2800" b="1" dirty="0">
                <a:solidFill>
                  <a:srgbClr val="003473"/>
                </a:solidFill>
                <a:latin typeface="Microsoft JhengHei" panose="020B0604030504040204" pitchFamily="34" charset="-120"/>
                <a:ea typeface="Microsoft JhengHei" panose="020B0604030504040204" pitchFamily="34" charset="-120"/>
              </a:rPr>
              <a:t>營養</a:t>
            </a:r>
            <a:endParaRPr lang="en-US" sz="2800" dirty="0">
              <a:latin typeface="Microsoft JhengHei" panose="020B0604030504040204" pitchFamily="34" charset="-120"/>
              <a:ea typeface="Microsoft JhengHei" panose="020B0604030504040204" pitchFamily="34" charset="-120"/>
            </a:endParaRPr>
          </a:p>
        </p:txBody>
      </p:sp>
      <p:pic>
        <p:nvPicPr>
          <p:cNvPr id="3" name="Picture 2" descr="A blue hand and a white hand&#10;&#10;Description automatically generated">
            <a:extLst>
              <a:ext uri="{FF2B5EF4-FFF2-40B4-BE49-F238E27FC236}">
                <a16:creationId xmlns:a16="http://schemas.microsoft.com/office/drawing/2014/main" id="{D53D215C-8E75-68B0-D449-D42A464FA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251" y="2590800"/>
            <a:ext cx="2671497" cy="2819400"/>
          </a:xfrm>
          <a:prstGeom prst="rect">
            <a:avLst/>
          </a:prstGeom>
        </p:spPr>
      </p:pic>
      <p:sp>
        <p:nvSpPr>
          <p:cNvPr id="4" name="Google Shape;266;p47">
            <a:extLst>
              <a:ext uri="{FF2B5EF4-FFF2-40B4-BE49-F238E27FC236}">
                <a16:creationId xmlns:a16="http://schemas.microsoft.com/office/drawing/2014/main" id="{EC1F6FD0-AF2B-603C-8CA6-ACF146F794AF}"/>
              </a:ext>
            </a:extLst>
          </p:cNvPr>
          <p:cNvSpPr txBox="1"/>
          <p:nvPr/>
        </p:nvSpPr>
        <p:spPr>
          <a:xfrm>
            <a:off x="4028352" y="5530334"/>
            <a:ext cx="41352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1800" b="0" i="0" u="none" strike="noStrike" cap="none">
                <a:solidFill>
                  <a:schemeClr val="dk1"/>
                </a:solidFill>
                <a:latin typeface="Microsoft JhengHei"/>
                <a:ea typeface="Microsoft JhengHei"/>
                <a:cs typeface="Microsoft JhengHei"/>
                <a:sym typeface="Microsoft JhengHei"/>
              </a:rPr>
              <a:t>由加州</a:t>
            </a:r>
            <a:r>
              <a:rPr lang="zh-TW" sz="1800">
                <a:solidFill>
                  <a:schemeClr val="dk1"/>
                </a:solidFill>
                <a:latin typeface="Microsoft JhengHei"/>
                <a:ea typeface="Microsoft JhengHei"/>
                <a:cs typeface="Microsoft JhengHei"/>
                <a:sym typeface="Microsoft JhengHei"/>
              </a:rPr>
              <a:t>社會服務部</a:t>
            </a:r>
            <a:r>
              <a:rPr lang="zh-TW" sz="1800" b="0" i="0" u="none" strike="noStrike" cap="none">
                <a:solidFill>
                  <a:schemeClr val="dk1"/>
                </a:solidFill>
                <a:latin typeface="Microsoft JhengHei"/>
                <a:ea typeface="Microsoft JhengHei"/>
                <a:cs typeface="Microsoft JhengHei"/>
                <a:sym typeface="Microsoft JhengHei"/>
              </a:rPr>
              <a:t>提供資助</a:t>
            </a:r>
            <a:endParaRPr sz="1800" b="0" i="0" u="none" strike="noStrike" cap="none">
              <a:solidFill>
                <a:schemeClr val="dk1"/>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339961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600203"/>
            <a:ext cx="10972800" cy="4114797"/>
          </a:xfrm>
        </p:spPr>
        <p:txBody>
          <a:bodyPr>
            <a:noAutofit/>
          </a:bodyPr>
          <a:lstStyle/>
          <a:p>
            <a:pPr marL="365760"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在開始吃固體食物之前，應先與嬰兒的家人溝通，以確認嬰兒能夠食用固體食物。詢問家人，孩子在家時嘗過什麼食物。 </a:t>
            </a:r>
            <a:endParaRPr lang="zh-TW" sz="3200" dirty="0">
              <a:solidFill>
                <a:srgbClr val="003473"/>
              </a:solidFill>
              <a:latin typeface="Microsoft JhengHei" panose="020B0604030504040204" pitchFamily="34" charset="-120"/>
              <a:ea typeface="Microsoft JhengHei" panose="020B0604030504040204" pitchFamily="34" charset="-120"/>
            </a:endParaRPr>
          </a:p>
          <a:p>
            <a:pPr marL="365760"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在大約6個月大時，開始食用碾碎或泥狀食物，一次一種。與家庭共同決定提供什麼食物。最好讓家人先在家裡給寶寶嘗試新食物。 </a:t>
            </a:r>
          </a:p>
          <a:p>
            <a:pPr marL="365760"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至少等待3至5天再給另一種新食物。</a:t>
            </a:r>
            <a:endParaRPr lang="zh-TW" sz="3200" dirty="0">
              <a:latin typeface="Microsoft JhengHei" panose="020B0604030504040204" pitchFamily="34" charset="-120"/>
              <a:ea typeface="Microsoft JhengHei" panose="020B0604030504040204" pitchFamily="34" charset="-120"/>
            </a:endParaRPr>
          </a:p>
        </p:txBody>
      </p:sp>
      <p:sp>
        <p:nvSpPr>
          <p:cNvPr id="7" name="Title 6"/>
          <p:cNvSpPr>
            <a:spLocks noGrp="1"/>
          </p:cNvSpPr>
          <p:nvPr>
            <p:ph type="title"/>
          </p:nvPr>
        </p:nvSpPr>
        <p:spPr/>
        <p:txBody>
          <a:bodyPr>
            <a:normAutofit fontScale="90000"/>
          </a:bodyPr>
          <a:lstStyle/>
          <a:p>
            <a:pPr rtl="0"/>
            <a:r>
              <a:rPr lang="zh-TW" sz="4400" i="0" u="none" baseline="0" dirty="0">
                <a:solidFill>
                  <a:srgbClr val="1F497D"/>
                </a:solidFill>
                <a:latin typeface="Microsoft JhengHei" panose="020B0604030504040204" pitchFamily="34" charset="-120"/>
                <a:ea typeface="Microsoft JhengHei" panose="020B0604030504040204" pitchFamily="34" charset="-120"/>
              </a:rPr>
              <a:t>開始吃固體食物</a:t>
            </a:r>
            <a:br>
              <a:rPr lang="zh-TW" b="1" dirty="0">
                <a:solidFill>
                  <a:srgbClr val="1F497D"/>
                </a:solidFill>
              </a:rPr>
            </a:br>
            <a:endParaRPr lang="zh-TW" dirty="0"/>
          </a:p>
        </p:txBody>
      </p:sp>
    </p:spTree>
    <p:custDataLst>
      <p:tags r:id="rId1"/>
    </p:custDataLst>
    <p:extLst>
      <p:ext uri="{BB962C8B-B14F-4D97-AF65-F5344CB8AC3E}">
        <p14:creationId xmlns:p14="http://schemas.microsoft.com/office/powerpoint/2010/main" val="120975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972800" cy="4114800"/>
          </a:xfrm>
        </p:spPr>
        <p:txBody>
          <a:bodyPr/>
          <a:lstStyle/>
          <a:p>
            <a:pPr marL="571500" indent="-571500"/>
            <a:r>
              <a:rPr lang="zh-TW" sz="3200" b="0" i="0" u="none" baseline="0" dirty="0">
                <a:solidFill>
                  <a:srgbClr val="003473"/>
                </a:solidFill>
                <a:latin typeface="Microsoft JhengHei" panose="020B0604030504040204" pitchFamily="34" charset="-120"/>
                <a:ea typeface="Microsoft JhengHei" panose="020B0604030504040204" pitchFamily="34" charset="-120"/>
              </a:rPr>
              <a:t>先食用加鐵嬰兒麥片或肉糜。 </a:t>
            </a:r>
            <a:endParaRPr lang="zh-TW" sz="3200" dirty="0">
              <a:solidFill>
                <a:srgbClr val="003473"/>
              </a:solidFill>
              <a:latin typeface="Microsoft JhengHei" panose="020B0604030504040204" pitchFamily="34" charset="-120"/>
              <a:ea typeface="Microsoft JhengHei" panose="020B0604030504040204" pitchFamily="34" charset="-120"/>
            </a:endParaRPr>
          </a:p>
          <a:p>
            <a:pPr marL="571500" indent="-571500"/>
            <a:r>
              <a:rPr lang="zh-TW" sz="3200" b="0" i="0" u="none" baseline="0" dirty="0">
                <a:solidFill>
                  <a:srgbClr val="003473"/>
                </a:solidFill>
                <a:latin typeface="Microsoft JhengHei" panose="020B0604030504040204" pitchFamily="34" charset="-120"/>
                <a:ea typeface="Microsoft JhengHei" panose="020B0604030504040204" pitchFamily="34" charset="-120"/>
              </a:rPr>
              <a:t>然後，可嘗試蔬菜泥和水果</a:t>
            </a:r>
            <a:r>
              <a:rPr lang="zh-TW" altLang="en-US" sz="3200" dirty="0">
                <a:solidFill>
                  <a:srgbClr val="003473"/>
                </a:solidFill>
                <a:latin typeface="Microsoft JhengHei" panose="020B0604030504040204" pitchFamily="34" charset="-120"/>
                <a:ea typeface="Microsoft JhengHei" panose="020B0604030504040204" pitchFamily="34" charset="-120"/>
              </a:rPr>
              <a:t>泥。 </a:t>
            </a:r>
            <a:endParaRPr lang="zh-TW" sz="3200" b="0" i="0" u="none" baseline="0" dirty="0">
              <a:solidFill>
                <a:srgbClr val="003473"/>
              </a:solidFill>
              <a:latin typeface="Microsoft JhengHei" panose="020B0604030504040204" pitchFamily="34" charset="-120"/>
              <a:ea typeface="Microsoft JhengHei" panose="020B0604030504040204" pitchFamily="34" charset="-120"/>
            </a:endParaRPr>
          </a:p>
          <a:p>
            <a:pPr marL="571500" indent="-571500"/>
            <a:r>
              <a:rPr lang="zh-TW" sz="3200" b="0" i="0" u="none" baseline="0" dirty="0">
                <a:solidFill>
                  <a:srgbClr val="003473"/>
                </a:solidFill>
                <a:latin typeface="Microsoft JhengHei" panose="020B0604030504040204" pitchFamily="34" charset="-120"/>
                <a:ea typeface="Microsoft JhengHei" panose="020B0604030504040204" pitchFamily="34" charset="-120"/>
              </a:rPr>
              <a:t>再吃其他富含蛋白質的食物。 </a:t>
            </a:r>
            <a:endParaRPr lang="en-US" altLang="zh-TW" sz="3200" b="0" i="0" u="none" baseline="0" dirty="0">
              <a:solidFill>
                <a:srgbClr val="003473"/>
              </a:solidFill>
              <a:latin typeface="Microsoft JhengHei" panose="020B0604030504040204" pitchFamily="34" charset="-120"/>
              <a:ea typeface="Microsoft JhengHei" panose="020B0604030504040204" pitchFamily="34" charset="-120"/>
            </a:endParaRPr>
          </a:p>
          <a:p>
            <a:pPr marL="571500" indent="-571500"/>
            <a:endParaRPr lang="en-US" altLang="zh-TW" dirty="0">
              <a:solidFill>
                <a:srgbClr val="003473"/>
              </a:solidFill>
              <a:ea typeface="Adobe Gothic Std B" panose="020B0800000000000000" pitchFamily="34" charset="-128"/>
            </a:endParaRPr>
          </a:p>
          <a:p>
            <a:pPr marL="571500" indent="-571500"/>
            <a:endParaRPr lang="en-US" altLang="zh-TW" baseline="30000" dirty="0">
              <a:solidFill>
                <a:srgbClr val="003473"/>
              </a:solidFill>
              <a:ea typeface="Adobe Gothic Std B" panose="020B0800000000000000" pitchFamily="34" charset="-128"/>
            </a:endParaRPr>
          </a:p>
          <a:p>
            <a:pPr marL="0" indent="0">
              <a:buNone/>
            </a:pPr>
            <a:r>
              <a:rPr lang="zh-CN" altLang="en-US" sz="3200" dirty="0">
                <a:latin typeface="Microsoft JhengHei" panose="020B0604030504040204" pitchFamily="34" charset="-120"/>
                <a:ea typeface="Microsoft JhengHei" panose="020B0604030504040204" pitchFamily="34" charset="-120"/>
                <a:cs typeface="Arial" panose="020B0604020202020204" pitchFamily="34" charset="0"/>
              </a:rPr>
              <a:t>瀏覽</a:t>
            </a:r>
            <a:r>
              <a:rPr lang="en-US" sz="3200" dirty="0">
                <a:latin typeface="Microsoft JhengHei" panose="020B0604030504040204" pitchFamily="34" charset="-120"/>
                <a:ea typeface="Microsoft JhengHei" panose="020B0604030504040204" pitchFamily="34" charset="-120"/>
                <a:cs typeface="Arial" panose="020B0604020202020204" pitchFamily="34" charset="0"/>
              </a:rPr>
              <a:t> YouTube</a:t>
            </a:r>
            <a:r>
              <a:rPr lang="zh-CN" altLang="en-US" sz="3200" dirty="0">
                <a:latin typeface="Microsoft JhengHei" panose="020B0604030504040204" pitchFamily="34" charset="-120"/>
                <a:ea typeface="Microsoft JhengHei" panose="020B0604030504040204" pitchFamily="34" charset="-120"/>
                <a:cs typeface="Arial" panose="020B0604020202020204" pitchFamily="34" charset="0"/>
              </a:rPr>
              <a:t>視頻</a:t>
            </a:r>
            <a:r>
              <a:rPr lang="en-US" altLang="zh-CN" sz="3200" dirty="0">
                <a:latin typeface="Microsoft JhengHei" panose="020B0604030504040204" pitchFamily="34" charset="-120"/>
                <a:ea typeface="Microsoft JhengHei" panose="020B0604030504040204" pitchFamily="34" charset="-120"/>
                <a:cs typeface="Arial" panose="020B0604020202020204" pitchFamily="34" charset="0"/>
              </a:rPr>
              <a:t>1000</a:t>
            </a:r>
            <a:r>
              <a:rPr lang="zh-CN" altLang="en-US" sz="3200" dirty="0">
                <a:latin typeface="Microsoft JhengHei" panose="020B0604030504040204" pitchFamily="34" charset="-120"/>
                <a:ea typeface="Microsoft JhengHei" panose="020B0604030504040204" pitchFamily="34" charset="-120"/>
                <a:cs typeface="Arial" panose="020B0604020202020204" pitchFamily="34" charset="0"/>
              </a:rPr>
              <a:t>天</a:t>
            </a:r>
            <a:endParaRPr lang="en-US" sz="3200" dirty="0">
              <a:latin typeface="Microsoft JhengHei" panose="020B0604030504040204" pitchFamily="34" charset="-120"/>
              <a:ea typeface="Microsoft JhengHei" panose="020B0604030504040204" pitchFamily="34" charset="-12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hlinkClick r:id="rId4"/>
              </a:rPr>
              <a:t>https://www.youtube.com/playlist?list=PLNEN4w93BoO3zAE0xADCe8ij03N7ewPel</a:t>
            </a:r>
            <a:r>
              <a:rPr lang="en-US" sz="2400" dirty="0">
                <a:latin typeface="Arial" panose="020B0604020202020204" pitchFamily="34" charset="0"/>
                <a:cs typeface="Arial" panose="020B0604020202020204" pitchFamily="34" charset="0"/>
              </a:rPr>
              <a:t> </a:t>
            </a:r>
            <a:endParaRPr lang="en-US" dirty="0"/>
          </a:p>
          <a:p>
            <a:pPr marL="571500" indent="-571500"/>
            <a:endParaRPr lang="zh-TW" baseline="30000" dirty="0">
              <a:solidFill>
                <a:srgbClr val="003473"/>
              </a:solidFill>
              <a:ea typeface="Adobe Gothic Std B" panose="020B0800000000000000" pitchFamily="34" charset="-128"/>
            </a:endParaRPr>
          </a:p>
          <a:p>
            <a:pPr marL="0" indent="0">
              <a:buNone/>
            </a:pPr>
            <a:endParaRPr lang="zh-TW" dirty="0"/>
          </a:p>
        </p:txBody>
      </p:sp>
      <p:sp>
        <p:nvSpPr>
          <p:cNvPr id="2" name="Title 1"/>
          <p:cNvSpPr>
            <a:spLocks noGrp="1"/>
          </p:cNvSpPr>
          <p:nvPr>
            <p:ph type="title"/>
          </p:nvPr>
        </p:nvSpPr>
        <p:spPr>
          <a:xfrm>
            <a:off x="609600" y="228600"/>
            <a:ext cx="10972800" cy="1143000"/>
          </a:xfrm>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固體食品（餐桌食品）</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6593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688976" y="5151349"/>
            <a:ext cx="7445623" cy="523220"/>
          </a:xfrm>
          <a:prstGeom prst="rect">
            <a:avLst/>
          </a:prstGeom>
          <a:noFill/>
        </p:spPr>
        <p:txBody>
          <a:bodyPr wrap="square" rtlCol="0">
            <a:spAutoFit/>
          </a:bodyPr>
          <a:lstStyle/>
          <a:p>
            <a:pPr algn="ctr" rtl="0"/>
            <a:r>
              <a:rPr lang="zh-TW" altLang="en-US" sz="2800" dirty="0">
                <a:latin typeface="Microsoft JhengHei" panose="020B0604030504040204" pitchFamily="34" charset="-120"/>
                <a:ea typeface="Microsoft JhengHei" panose="020B0604030504040204" pitchFamily="34" charset="-120"/>
              </a:rPr>
              <a:t>*根據</a:t>
            </a:r>
            <a:r>
              <a:rPr lang="en-US" altLang="zh-TW" sz="2800" dirty="0">
                <a:latin typeface="Microsoft JhengHei" panose="020B0604030504040204" pitchFamily="34" charset="-120"/>
                <a:ea typeface="Microsoft JhengHei" panose="020B0604030504040204" pitchFamily="34" charset="-120"/>
              </a:rPr>
              <a:t>2020-2025</a:t>
            </a:r>
            <a:r>
              <a:rPr lang="zh-TW" altLang="en-US" sz="2800" dirty="0">
                <a:latin typeface="Microsoft JhengHei" panose="020B0604030504040204" pitchFamily="34" charset="-120"/>
                <a:ea typeface="Microsoft JhengHei" panose="020B0604030504040204" pitchFamily="34" charset="-120"/>
              </a:rPr>
              <a:t>年</a:t>
            </a:r>
            <a:r>
              <a:rPr lang="en-US" altLang="zh-TW" sz="2800" dirty="0">
                <a:latin typeface="Microsoft JhengHei" panose="020B0604030504040204" pitchFamily="34" charset="-120"/>
                <a:ea typeface="Microsoft JhengHei" panose="020B0604030504040204" pitchFamily="34" charset="-120"/>
              </a:rPr>
              <a:t>《</a:t>
            </a:r>
            <a:r>
              <a:rPr lang="zh-TW" altLang="en-US" sz="2800" dirty="0">
                <a:latin typeface="Microsoft JhengHei" panose="020B0604030504040204" pitchFamily="34" charset="-120"/>
                <a:ea typeface="Microsoft JhengHei" panose="020B0604030504040204" pitchFamily="34" charset="-120"/>
              </a:rPr>
              <a:t>美國飲食指南</a:t>
            </a:r>
            <a:r>
              <a:rPr lang="en-US" altLang="zh-TW" sz="2800" dirty="0">
                <a:latin typeface="Microsoft JhengHei" panose="020B0604030504040204" pitchFamily="34" charset="-120"/>
                <a:ea typeface="Microsoft JhengHei" panose="020B0604030504040204" pitchFamily="34" charset="-120"/>
              </a:rPr>
              <a:t>》</a:t>
            </a:r>
            <a:r>
              <a:rPr lang="zh-TW" altLang="en-US" sz="2800" dirty="0">
                <a:latin typeface="Microsoft JhengHei" panose="020B0604030504040204" pitchFamily="34" charset="-120"/>
                <a:ea typeface="Microsoft JhengHei" panose="020B0604030504040204" pitchFamily="34" charset="-120"/>
              </a:rPr>
              <a:t>的標準。</a:t>
            </a:r>
            <a:endParaRPr lang="zh-TW" altLang="en-US" sz="2800" b="1" dirty="0">
              <a:latin typeface="Microsoft JhengHei" panose="020B0604030504040204" pitchFamily="34" charset="-120"/>
              <a:ea typeface="Microsoft JhengHei" panose="020B0604030504040204" pitchFamily="34" charset="-120"/>
            </a:endParaRPr>
          </a:p>
        </p:txBody>
      </p:sp>
      <p:sp>
        <p:nvSpPr>
          <p:cNvPr id="5" name="Title 4"/>
          <p:cNvSpPr>
            <a:spLocks noGrp="1"/>
          </p:cNvSpPr>
          <p:nvPr>
            <p:ph type="title"/>
          </p:nvPr>
        </p:nvSpPr>
        <p:spPr/>
        <p:txBody>
          <a:bodyPr>
            <a:normAutofit fontScale="90000"/>
          </a:bodyPr>
          <a:lstStyle/>
          <a:p>
            <a:pPr rtl="0"/>
            <a:br>
              <a:rPr lang="zh-TW" dirty="0"/>
            </a:br>
            <a:r>
              <a:rPr lang="zh-TW" sz="4900" b="0" i="0" u="none" baseline="0" dirty="0">
                <a:latin typeface="Microsoft JhengHei" panose="020B0604030504040204" pitchFamily="34" charset="-120"/>
                <a:ea typeface="Microsoft JhengHei" panose="020B0604030504040204" pitchFamily="34" charset="-120"/>
              </a:rPr>
              <a:t>在托兒所提供適齡的膳食和零食</a:t>
            </a:r>
            <a:br>
              <a:rPr lang="zh-TW" dirty="0"/>
            </a:br>
            <a:endParaRPr lang="zh-TW" dirty="0"/>
          </a:p>
        </p:txBody>
      </p:sp>
      <p:grpSp>
        <p:nvGrpSpPr>
          <p:cNvPr id="417" name="plum"/>
          <p:cNvGrpSpPr/>
          <p:nvPr/>
        </p:nvGrpSpPr>
        <p:grpSpPr>
          <a:xfrm>
            <a:off x="5029199" y="2057400"/>
            <a:ext cx="2133600" cy="2191606"/>
            <a:chOff x="4266532" y="310493"/>
            <a:chExt cx="1656820" cy="1773621"/>
          </a:xfrm>
        </p:grpSpPr>
        <p:sp>
          <p:nvSpPr>
            <p:cNvPr id="418" name="Freeform 48"/>
            <p:cNvSpPr>
              <a:spLocks/>
            </p:cNvSpPr>
            <p:nvPr/>
          </p:nvSpPr>
          <p:spPr bwMode="auto">
            <a:xfrm>
              <a:off x="4266532" y="569538"/>
              <a:ext cx="1656820" cy="1514576"/>
            </a:xfrm>
            <a:custGeom>
              <a:avLst/>
              <a:gdLst>
                <a:gd name="T0" fmla="*/ 1 w 926"/>
                <a:gd name="T1" fmla="*/ 368 h 848"/>
                <a:gd name="T2" fmla="*/ 257 w 926"/>
                <a:gd name="T3" fmla="*/ 21 h 848"/>
                <a:gd name="T4" fmla="*/ 460 w 926"/>
                <a:gd name="T5" fmla="*/ 41 h 848"/>
                <a:gd name="T6" fmla="*/ 463 w 926"/>
                <a:gd name="T7" fmla="*/ 41 h 848"/>
                <a:gd name="T8" fmla="*/ 463 w 926"/>
                <a:gd name="T9" fmla="*/ 41 h 848"/>
                <a:gd name="T10" fmla="*/ 463 w 926"/>
                <a:gd name="T11" fmla="*/ 41 h 848"/>
                <a:gd name="T12" fmla="*/ 464 w 926"/>
                <a:gd name="T13" fmla="*/ 41 h 848"/>
                <a:gd name="T14" fmla="*/ 464 w 926"/>
                <a:gd name="T15" fmla="*/ 41 h 848"/>
                <a:gd name="T16" fmla="*/ 467 w 926"/>
                <a:gd name="T17" fmla="*/ 41 h 848"/>
                <a:gd name="T18" fmla="*/ 616 w 926"/>
                <a:gd name="T19" fmla="*/ 23 h 848"/>
                <a:gd name="T20" fmla="*/ 832 w 926"/>
                <a:gd name="T21" fmla="*/ 90 h 848"/>
                <a:gd name="T22" fmla="*/ 925 w 926"/>
                <a:gd name="T23" fmla="*/ 368 h 848"/>
                <a:gd name="T24" fmla="*/ 773 w 926"/>
                <a:gd name="T25" fmla="*/ 743 h 848"/>
                <a:gd name="T26" fmla="*/ 534 w 926"/>
                <a:gd name="T27" fmla="*/ 846 h 848"/>
                <a:gd name="T28" fmla="*/ 472 w 926"/>
                <a:gd name="T29" fmla="*/ 836 h 848"/>
                <a:gd name="T30" fmla="*/ 425 w 926"/>
                <a:gd name="T31" fmla="*/ 845 h 848"/>
                <a:gd name="T32" fmla="*/ 153 w 926"/>
                <a:gd name="T33" fmla="*/ 743 h 848"/>
                <a:gd name="T34" fmla="*/ 1 w 926"/>
                <a:gd name="T35" fmla="*/ 36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6" h="848">
                  <a:moveTo>
                    <a:pt x="1" y="368"/>
                  </a:moveTo>
                  <a:cubicBezTo>
                    <a:pt x="0" y="264"/>
                    <a:pt x="25" y="33"/>
                    <a:pt x="257" y="21"/>
                  </a:cubicBezTo>
                  <a:cubicBezTo>
                    <a:pt x="313" y="18"/>
                    <a:pt x="382" y="42"/>
                    <a:pt x="460" y="41"/>
                  </a:cubicBezTo>
                  <a:cubicBezTo>
                    <a:pt x="461" y="41"/>
                    <a:pt x="462" y="41"/>
                    <a:pt x="463" y="41"/>
                  </a:cubicBezTo>
                  <a:cubicBezTo>
                    <a:pt x="463" y="41"/>
                    <a:pt x="463" y="41"/>
                    <a:pt x="463" y="41"/>
                  </a:cubicBezTo>
                  <a:cubicBezTo>
                    <a:pt x="463" y="41"/>
                    <a:pt x="463" y="41"/>
                    <a:pt x="463" y="41"/>
                  </a:cubicBezTo>
                  <a:cubicBezTo>
                    <a:pt x="464" y="41"/>
                    <a:pt x="464" y="41"/>
                    <a:pt x="464" y="41"/>
                  </a:cubicBezTo>
                  <a:cubicBezTo>
                    <a:pt x="464" y="41"/>
                    <a:pt x="464" y="41"/>
                    <a:pt x="464" y="41"/>
                  </a:cubicBezTo>
                  <a:cubicBezTo>
                    <a:pt x="465" y="41"/>
                    <a:pt x="466" y="41"/>
                    <a:pt x="467" y="41"/>
                  </a:cubicBezTo>
                  <a:cubicBezTo>
                    <a:pt x="545" y="42"/>
                    <a:pt x="562" y="39"/>
                    <a:pt x="616" y="23"/>
                  </a:cubicBezTo>
                  <a:cubicBezTo>
                    <a:pt x="692" y="0"/>
                    <a:pt x="794" y="55"/>
                    <a:pt x="832" y="90"/>
                  </a:cubicBezTo>
                  <a:cubicBezTo>
                    <a:pt x="903" y="155"/>
                    <a:pt x="926" y="264"/>
                    <a:pt x="925" y="368"/>
                  </a:cubicBezTo>
                  <a:cubicBezTo>
                    <a:pt x="922" y="512"/>
                    <a:pt x="875" y="652"/>
                    <a:pt x="773" y="743"/>
                  </a:cubicBezTo>
                  <a:cubicBezTo>
                    <a:pt x="702" y="806"/>
                    <a:pt x="625" y="837"/>
                    <a:pt x="534" y="846"/>
                  </a:cubicBezTo>
                  <a:cubicBezTo>
                    <a:pt x="509" y="848"/>
                    <a:pt x="488" y="836"/>
                    <a:pt x="472" y="836"/>
                  </a:cubicBezTo>
                  <a:cubicBezTo>
                    <a:pt x="462" y="836"/>
                    <a:pt x="435" y="845"/>
                    <a:pt x="425" y="845"/>
                  </a:cubicBezTo>
                  <a:cubicBezTo>
                    <a:pt x="319" y="843"/>
                    <a:pt x="235" y="815"/>
                    <a:pt x="153" y="743"/>
                  </a:cubicBezTo>
                  <a:cubicBezTo>
                    <a:pt x="51" y="652"/>
                    <a:pt x="4" y="512"/>
                    <a:pt x="1" y="368"/>
                  </a:cubicBezTo>
                  <a:close/>
                </a:path>
              </a:pathLst>
            </a:custGeom>
            <a:solidFill>
              <a:srgbClr val="440C72"/>
            </a:solidFill>
            <a:ln>
              <a:noFill/>
            </a:ln>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19" name="Freeform 49"/>
            <p:cNvSpPr>
              <a:spLocks/>
            </p:cNvSpPr>
            <p:nvPr/>
          </p:nvSpPr>
          <p:spPr bwMode="auto">
            <a:xfrm>
              <a:off x="4315024" y="524278"/>
              <a:ext cx="1569534" cy="1535590"/>
            </a:xfrm>
            <a:custGeom>
              <a:avLst/>
              <a:gdLst>
                <a:gd name="T0" fmla="*/ 2 w 877"/>
                <a:gd name="T1" fmla="*/ 388 h 859"/>
                <a:gd name="T2" fmla="*/ 101 w 877"/>
                <a:gd name="T3" fmla="*/ 134 h 859"/>
                <a:gd name="T4" fmla="*/ 320 w 877"/>
                <a:gd name="T5" fmla="*/ 91 h 859"/>
                <a:gd name="T6" fmla="*/ 433 w 877"/>
                <a:gd name="T7" fmla="*/ 126 h 859"/>
                <a:gd name="T8" fmla="*/ 436 w 877"/>
                <a:gd name="T9" fmla="*/ 126 h 859"/>
                <a:gd name="T10" fmla="*/ 436 w 877"/>
                <a:gd name="T11" fmla="*/ 126 h 859"/>
                <a:gd name="T12" fmla="*/ 437 w 877"/>
                <a:gd name="T13" fmla="*/ 126 h 859"/>
                <a:gd name="T14" fmla="*/ 437 w 877"/>
                <a:gd name="T15" fmla="*/ 126 h 859"/>
                <a:gd name="T16" fmla="*/ 437 w 877"/>
                <a:gd name="T17" fmla="*/ 126 h 859"/>
                <a:gd name="T18" fmla="*/ 440 w 877"/>
                <a:gd name="T19" fmla="*/ 126 h 859"/>
                <a:gd name="T20" fmla="*/ 779 w 877"/>
                <a:gd name="T21" fmla="*/ 125 h 859"/>
                <a:gd name="T22" fmla="*/ 875 w 877"/>
                <a:gd name="T23" fmla="*/ 391 h 859"/>
                <a:gd name="T24" fmla="*/ 732 w 877"/>
                <a:gd name="T25" fmla="*/ 742 h 859"/>
                <a:gd name="T26" fmla="*/ 471 w 877"/>
                <a:gd name="T27" fmla="*/ 845 h 859"/>
                <a:gd name="T28" fmla="*/ 445 w 877"/>
                <a:gd name="T29" fmla="*/ 835 h 859"/>
                <a:gd name="T30" fmla="*/ 413 w 877"/>
                <a:gd name="T31" fmla="*/ 845 h 859"/>
                <a:gd name="T32" fmla="*/ 155 w 877"/>
                <a:gd name="T33" fmla="*/ 756 h 859"/>
                <a:gd name="T34" fmla="*/ 2 w 877"/>
                <a:gd name="T35" fmla="*/ 388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859">
                  <a:moveTo>
                    <a:pt x="2" y="388"/>
                  </a:moveTo>
                  <a:cubicBezTo>
                    <a:pt x="0" y="219"/>
                    <a:pt x="36" y="193"/>
                    <a:pt x="101" y="134"/>
                  </a:cubicBezTo>
                  <a:cubicBezTo>
                    <a:pt x="163" y="77"/>
                    <a:pt x="243" y="55"/>
                    <a:pt x="320" y="91"/>
                  </a:cubicBezTo>
                  <a:cubicBezTo>
                    <a:pt x="355" y="107"/>
                    <a:pt x="393" y="127"/>
                    <a:pt x="433" y="126"/>
                  </a:cubicBezTo>
                  <a:cubicBezTo>
                    <a:pt x="434" y="126"/>
                    <a:pt x="435" y="126"/>
                    <a:pt x="436" y="126"/>
                  </a:cubicBezTo>
                  <a:cubicBezTo>
                    <a:pt x="436" y="126"/>
                    <a:pt x="436" y="126"/>
                    <a:pt x="436" y="126"/>
                  </a:cubicBezTo>
                  <a:cubicBezTo>
                    <a:pt x="437" y="126"/>
                    <a:pt x="437" y="126"/>
                    <a:pt x="437" y="126"/>
                  </a:cubicBezTo>
                  <a:cubicBezTo>
                    <a:pt x="437" y="126"/>
                    <a:pt x="437" y="126"/>
                    <a:pt x="437" y="126"/>
                  </a:cubicBezTo>
                  <a:cubicBezTo>
                    <a:pt x="437" y="126"/>
                    <a:pt x="437" y="126"/>
                    <a:pt x="437" y="126"/>
                  </a:cubicBezTo>
                  <a:cubicBezTo>
                    <a:pt x="438" y="126"/>
                    <a:pt x="439" y="126"/>
                    <a:pt x="440" y="126"/>
                  </a:cubicBezTo>
                  <a:cubicBezTo>
                    <a:pt x="576" y="128"/>
                    <a:pt x="643" y="0"/>
                    <a:pt x="779" y="125"/>
                  </a:cubicBezTo>
                  <a:cubicBezTo>
                    <a:pt x="844" y="184"/>
                    <a:pt x="877" y="296"/>
                    <a:pt x="875" y="391"/>
                  </a:cubicBezTo>
                  <a:cubicBezTo>
                    <a:pt x="873" y="522"/>
                    <a:pt x="825" y="659"/>
                    <a:pt x="732" y="742"/>
                  </a:cubicBezTo>
                  <a:cubicBezTo>
                    <a:pt x="656" y="809"/>
                    <a:pt x="507" y="858"/>
                    <a:pt x="471" y="845"/>
                  </a:cubicBezTo>
                  <a:cubicBezTo>
                    <a:pt x="467" y="844"/>
                    <a:pt x="456" y="835"/>
                    <a:pt x="445" y="835"/>
                  </a:cubicBezTo>
                  <a:cubicBezTo>
                    <a:pt x="432" y="835"/>
                    <a:pt x="417" y="843"/>
                    <a:pt x="413" y="845"/>
                  </a:cubicBezTo>
                  <a:cubicBezTo>
                    <a:pt x="381" y="859"/>
                    <a:pt x="229" y="822"/>
                    <a:pt x="155" y="756"/>
                  </a:cubicBezTo>
                  <a:cubicBezTo>
                    <a:pt x="61" y="673"/>
                    <a:pt x="3" y="557"/>
                    <a:pt x="2" y="388"/>
                  </a:cubicBezTo>
                  <a:close/>
                </a:path>
              </a:pathLst>
            </a:custGeom>
            <a:solidFill>
              <a:srgbClr val="440C72">
                <a:lumMod val="60000"/>
                <a:lumOff val="40000"/>
              </a:srgbClr>
            </a:solidFill>
            <a:ln>
              <a:noFill/>
            </a:ln>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20" name="Freeform 50"/>
            <p:cNvSpPr>
              <a:spLocks/>
            </p:cNvSpPr>
            <p:nvPr/>
          </p:nvSpPr>
          <p:spPr bwMode="auto">
            <a:xfrm>
              <a:off x="5100599" y="627728"/>
              <a:ext cx="783959" cy="1412742"/>
            </a:xfrm>
            <a:custGeom>
              <a:avLst/>
              <a:gdLst>
                <a:gd name="T0" fmla="*/ 279 w 438"/>
                <a:gd name="T1" fmla="*/ 24 h 790"/>
                <a:gd name="T2" fmla="*/ 436 w 438"/>
                <a:gd name="T3" fmla="*/ 333 h 790"/>
                <a:gd name="T4" fmla="*/ 293 w 438"/>
                <a:gd name="T5" fmla="*/ 684 h 790"/>
                <a:gd name="T6" fmla="*/ 41 w 438"/>
                <a:gd name="T7" fmla="*/ 790 h 790"/>
                <a:gd name="T8" fmla="*/ 0 w 438"/>
                <a:gd name="T9" fmla="*/ 778 h 790"/>
                <a:gd name="T10" fmla="*/ 349 w 438"/>
                <a:gd name="T11" fmla="*/ 424 h 790"/>
                <a:gd name="T12" fmla="*/ 174 w 438"/>
                <a:gd name="T13" fmla="*/ 20 h 790"/>
                <a:gd name="T14" fmla="*/ 279 w 438"/>
                <a:gd name="T15" fmla="*/ 24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8" h="790">
                  <a:moveTo>
                    <a:pt x="279" y="24"/>
                  </a:moveTo>
                  <a:cubicBezTo>
                    <a:pt x="396" y="71"/>
                    <a:pt x="438" y="247"/>
                    <a:pt x="436" y="333"/>
                  </a:cubicBezTo>
                  <a:cubicBezTo>
                    <a:pt x="434" y="464"/>
                    <a:pt x="386" y="601"/>
                    <a:pt x="293" y="684"/>
                  </a:cubicBezTo>
                  <a:cubicBezTo>
                    <a:pt x="217" y="751"/>
                    <a:pt x="139" y="789"/>
                    <a:pt x="41" y="790"/>
                  </a:cubicBezTo>
                  <a:cubicBezTo>
                    <a:pt x="36" y="790"/>
                    <a:pt x="4" y="776"/>
                    <a:pt x="0" y="778"/>
                  </a:cubicBezTo>
                  <a:cubicBezTo>
                    <a:pt x="203" y="708"/>
                    <a:pt x="311" y="610"/>
                    <a:pt x="349" y="424"/>
                  </a:cubicBezTo>
                  <a:cubicBezTo>
                    <a:pt x="385" y="253"/>
                    <a:pt x="340" y="67"/>
                    <a:pt x="174" y="20"/>
                  </a:cubicBezTo>
                  <a:cubicBezTo>
                    <a:pt x="174" y="20"/>
                    <a:pt x="218" y="0"/>
                    <a:pt x="279" y="24"/>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21" name="Freeform 51"/>
            <p:cNvSpPr>
              <a:spLocks/>
            </p:cNvSpPr>
            <p:nvPr/>
          </p:nvSpPr>
          <p:spPr bwMode="auto">
            <a:xfrm>
              <a:off x="4447570" y="579236"/>
              <a:ext cx="1286662" cy="1296361"/>
            </a:xfrm>
            <a:custGeom>
              <a:avLst/>
              <a:gdLst>
                <a:gd name="T0" fmla="*/ 1 w 719"/>
                <a:gd name="T1" fmla="*/ 339 h 725"/>
                <a:gd name="T2" fmla="*/ 71 w 719"/>
                <a:gd name="T3" fmla="*/ 115 h 725"/>
                <a:gd name="T4" fmla="*/ 255 w 719"/>
                <a:gd name="T5" fmla="*/ 77 h 725"/>
                <a:gd name="T6" fmla="*/ 379 w 719"/>
                <a:gd name="T7" fmla="*/ 113 h 725"/>
                <a:gd name="T8" fmla="*/ 382 w 719"/>
                <a:gd name="T9" fmla="*/ 113 h 725"/>
                <a:gd name="T10" fmla="*/ 382 w 719"/>
                <a:gd name="T11" fmla="*/ 113 h 725"/>
                <a:gd name="T12" fmla="*/ 382 w 719"/>
                <a:gd name="T13" fmla="*/ 113 h 725"/>
                <a:gd name="T14" fmla="*/ 382 w 719"/>
                <a:gd name="T15" fmla="*/ 113 h 725"/>
                <a:gd name="T16" fmla="*/ 382 w 719"/>
                <a:gd name="T17" fmla="*/ 113 h 725"/>
                <a:gd name="T18" fmla="*/ 385 w 719"/>
                <a:gd name="T19" fmla="*/ 113 h 725"/>
                <a:gd name="T20" fmla="*/ 646 w 719"/>
                <a:gd name="T21" fmla="*/ 111 h 725"/>
                <a:gd name="T22" fmla="*/ 718 w 719"/>
                <a:gd name="T23" fmla="*/ 339 h 725"/>
                <a:gd name="T24" fmla="*/ 590 w 719"/>
                <a:gd name="T25" fmla="*/ 641 h 725"/>
                <a:gd name="T26" fmla="*/ 363 w 719"/>
                <a:gd name="T27" fmla="*/ 725 h 725"/>
                <a:gd name="T28" fmla="*/ 339 w 719"/>
                <a:gd name="T29" fmla="*/ 725 h 725"/>
                <a:gd name="T30" fmla="*/ 117 w 719"/>
                <a:gd name="T31" fmla="*/ 641 h 725"/>
                <a:gd name="T32" fmla="*/ 1 w 719"/>
                <a:gd name="T33" fmla="*/ 33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9" h="725">
                  <a:moveTo>
                    <a:pt x="1" y="339"/>
                  </a:moveTo>
                  <a:cubicBezTo>
                    <a:pt x="0" y="255"/>
                    <a:pt x="17" y="167"/>
                    <a:pt x="71" y="115"/>
                  </a:cubicBezTo>
                  <a:cubicBezTo>
                    <a:pt x="124" y="64"/>
                    <a:pt x="190" y="45"/>
                    <a:pt x="255" y="77"/>
                  </a:cubicBezTo>
                  <a:cubicBezTo>
                    <a:pt x="284" y="91"/>
                    <a:pt x="345" y="113"/>
                    <a:pt x="379" y="113"/>
                  </a:cubicBezTo>
                  <a:cubicBezTo>
                    <a:pt x="380" y="113"/>
                    <a:pt x="381" y="113"/>
                    <a:pt x="382" y="113"/>
                  </a:cubicBezTo>
                  <a:cubicBezTo>
                    <a:pt x="382" y="113"/>
                    <a:pt x="382" y="113"/>
                    <a:pt x="382" y="113"/>
                  </a:cubicBezTo>
                  <a:cubicBezTo>
                    <a:pt x="382" y="113"/>
                    <a:pt x="382" y="113"/>
                    <a:pt x="382" y="113"/>
                  </a:cubicBezTo>
                  <a:cubicBezTo>
                    <a:pt x="382" y="113"/>
                    <a:pt x="382" y="113"/>
                    <a:pt x="382" y="113"/>
                  </a:cubicBezTo>
                  <a:cubicBezTo>
                    <a:pt x="382" y="113"/>
                    <a:pt x="382" y="113"/>
                    <a:pt x="382" y="113"/>
                  </a:cubicBezTo>
                  <a:cubicBezTo>
                    <a:pt x="383" y="113"/>
                    <a:pt x="384" y="113"/>
                    <a:pt x="385" y="113"/>
                  </a:cubicBezTo>
                  <a:cubicBezTo>
                    <a:pt x="498" y="114"/>
                    <a:pt x="532" y="0"/>
                    <a:pt x="646" y="111"/>
                  </a:cubicBezTo>
                  <a:cubicBezTo>
                    <a:pt x="700" y="163"/>
                    <a:pt x="719" y="255"/>
                    <a:pt x="718" y="339"/>
                  </a:cubicBezTo>
                  <a:cubicBezTo>
                    <a:pt x="716" y="455"/>
                    <a:pt x="668" y="568"/>
                    <a:pt x="590" y="641"/>
                  </a:cubicBezTo>
                  <a:cubicBezTo>
                    <a:pt x="526" y="701"/>
                    <a:pt x="445" y="724"/>
                    <a:pt x="363" y="725"/>
                  </a:cubicBezTo>
                  <a:cubicBezTo>
                    <a:pt x="355" y="725"/>
                    <a:pt x="347" y="725"/>
                    <a:pt x="339" y="725"/>
                  </a:cubicBezTo>
                  <a:cubicBezTo>
                    <a:pt x="258" y="723"/>
                    <a:pt x="179" y="700"/>
                    <a:pt x="117" y="641"/>
                  </a:cubicBezTo>
                  <a:cubicBezTo>
                    <a:pt x="39" y="568"/>
                    <a:pt x="3" y="455"/>
                    <a:pt x="1" y="339"/>
                  </a:cubicBezTo>
                  <a:close/>
                </a:path>
              </a:pathLst>
            </a:custGeom>
            <a:solidFill>
              <a:srgbClr val="440C72">
                <a:lumMod val="40000"/>
                <a:lumOff val="60000"/>
              </a:srgbClr>
            </a:solidFill>
            <a:ln>
              <a:noFill/>
            </a:ln>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22" name="Freeform 53"/>
            <p:cNvSpPr>
              <a:spLocks/>
            </p:cNvSpPr>
            <p:nvPr/>
          </p:nvSpPr>
          <p:spPr bwMode="auto">
            <a:xfrm>
              <a:off x="4379681" y="689152"/>
              <a:ext cx="478457" cy="1134720"/>
            </a:xfrm>
            <a:custGeom>
              <a:avLst/>
              <a:gdLst>
                <a:gd name="T0" fmla="*/ 237 w 268"/>
                <a:gd name="T1" fmla="*/ 0 h 635"/>
                <a:gd name="T2" fmla="*/ 28 w 268"/>
                <a:gd name="T3" fmla="*/ 202 h 635"/>
                <a:gd name="T4" fmla="*/ 238 w 268"/>
                <a:gd name="T5" fmla="*/ 635 h 635"/>
                <a:gd name="T6" fmla="*/ 87 w 268"/>
                <a:gd name="T7" fmla="*/ 152 h 635"/>
                <a:gd name="T8" fmla="*/ 187 w 268"/>
                <a:gd name="T9" fmla="*/ 51 h 635"/>
                <a:gd name="T10" fmla="*/ 237 w 268"/>
                <a:gd name="T11" fmla="*/ 0 h 635"/>
              </a:gdLst>
              <a:ahLst/>
              <a:cxnLst>
                <a:cxn ang="0">
                  <a:pos x="T0" y="T1"/>
                </a:cxn>
                <a:cxn ang="0">
                  <a:pos x="T2" y="T3"/>
                </a:cxn>
                <a:cxn ang="0">
                  <a:pos x="T4" y="T5"/>
                </a:cxn>
                <a:cxn ang="0">
                  <a:pos x="T6" y="T7"/>
                </a:cxn>
                <a:cxn ang="0">
                  <a:pos x="T8" y="T9"/>
                </a:cxn>
                <a:cxn ang="0">
                  <a:pos x="T10" y="T11"/>
                </a:cxn>
              </a:cxnLst>
              <a:rect l="0" t="0" r="r" b="b"/>
              <a:pathLst>
                <a:path w="268" h="635">
                  <a:moveTo>
                    <a:pt x="237" y="0"/>
                  </a:moveTo>
                  <a:cubicBezTo>
                    <a:pt x="112" y="0"/>
                    <a:pt x="38" y="136"/>
                    <a:pt x="28" y="202"/>
                  </a:cubicBezTo>
                  <a:cubicBezTo>
                    <a:pt x="0" y="402"/>
                    <a:pt x="106" y="599"/>
                    <a:pt x="238" y="635"/>
                  </a:cubicBezTo>
                  <a:cubicBezTo>
                    <a:pt x="113" y="545"/>
                    <a:pt x="25" y="302"/>
                    <a:pt x="87" y="152"/>
                  </a:cubicBezTo>
                  <a:cubicBezTo>
                    <a:pt x="104" y="111"/>
                    <a:pt x="119" y="76"/>
                    <a:pt x="187" y="51"/>
                  </a:cubicBezTo>
                  <a:cubicBezTo>
                    <a:pt x="249" y="28"/>
                    <a:pt x="268" y="1"/>
                    <a:pt x="237" y="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23" name="Freeform 54"/>
            <p:cNvSpPr>
              <a:spLocks/>
            </p:cNvSpPr>
            <p:nvPr/>
          </p:nvSpPr>
          <p:spPr bwMode="auto">
            <a:xfrm>
              <a:off x="4620526" y="833013"/>
              <a:ext cx="187504" cy="324898"/>
            </a:xfrm>
            <a:custGeom>
              <a:avLst/>
              <a:gdLst>
                <a:gd name="T0" fmla="*/ 60 w 105"/>
                <a:gd name="T1" fmla="*/ 140 h 182"/>
                <a:gd name="T2" fmla="*/ 85 w 105"/>
                <a:gd name="T3" fmla="*/ 78 h 182"/>
                <a:gd name="T4" fmla="*/ 102 w 105"/>
                <a:gd name="T5" fmla="*/ 50 h 182"/>
                <a:gd name="T6" fmla="*/ 37 w 105"/>
                <a:gd name="T7" fmla="*/ 22 h 182"/>
                <a:gd name="T8" fmla="*/ 1 w 105"/>
                <a:gd name="T9" fmla="*/ 98 h 182"/>
                <a:gd name="T10" fmla="*/ 29 w 105"/>
                <a:gd name="T11" fmla="*/ 167 h 182"/>
                <a:gd name="T12" fmla="*/ 68 w 105"/>
                <a:gd name="T13" fmla="*/ 167 h 182"/>
                <a:gd name="T14" fmla="*/ 60 w 105"/>
                <a:gd name="T15" fmla="*/ 14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82">
                  <a:moveTo>
                    <a:pt x="60" y="140"/>
                  </a:moveTo>
                  <a:cubicBezTo>
                    <a:pt x="53" y="117"/>
                    <a:pt x="58" y="103"/>
                    <a:pt x="85" y="78"/>
                  </a:cubicBezTo>
                  <a:cubicBezTo>
                    <a:pt x="95" y="68"/>
                    <a:pt x="101" y="60"/>
                    <a:pt x="102" y="50"/>
                  </a:cubicBezTo>
                  <a:cubicBezTo>
                    <a:pt x="105" y="22"/>
                    <a:pt x="78" y="0"/>
                    <a:pt x="37" y="22"/>
                  </a:cubicBezTo>
                  <a:cubicBezTo>
                    <a:pt x="13" y="35"/>
                    <a:pt x="0" y="70"/>
                    <a:pt x="1" y="98"/>
                  </a:cubicBezTo>
                  <a:cubicBezTo>
                    <a:pt x="2" y="126"/>
                    <a:pt x="12" y="153"/>
                    <a:pt x="29" y="167"/>
                  </a:cubicBezTo>
                  <a:cubicBezTo>
                    <a:pt x="44" y="181"/>
                    <a:pt x="65" y="182"/>
                    <a:pt x="68" y="167"/>
                  </a:cubicBezTo>
                  <a:cubicBezTo>
                    <a:pt x="69" y="161"/>
                    <a:pt x="63" y="152"/>
                    <a:pt x="60" y="140"/>
                  </a:cubicBezTo>
                  <a:close/>
                </a:path>
              </a:pathLst>
            </a:custGeom>
            <a:solidFill>
              <a:srgbClr val="440C72">
                <a:lumMod val="20000"/>
                <a:lumOff val="80000"/>
              </a:srgbClr>
            </a:solidFill>
            <a:ln>
              <a:noFill/>
            </a:ln>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grpSp>
          <p:nvGrpSpPr>
            <p:cNvPr id="424" name="Group 423"/>
            <p:cNvGrpSpPr/>
            <p:nvPr/>
          </p:nvGrpSpPr>
          <p:grpSpPr>
            <a:xfrm rot="958229">
              <a:off x="5084401" y="310493"/>
              <a:ext cx="562511" cy="488156"/>
              <a:chOff x="4960968" y="239790"/>
              <a:chExt cx="562511" cy="488156"/>
            </a:xfrm>
          </p:grpSpPr>
          <p:sp>
            <p:nvSpPr>
              <p:cNvPr id="425" name="Freeform 55"/>
              <p:cNvSpPr>
                <a:spLocks/>
              </p:cNvSpPr>
              <p:nvPr/>
            </p:nvSpPr>
            <p:spPr bwMode="auto">
              <a:xfrm>
                <a:off x="4960968" y="239790"/>
                <a:ext cx="562511" cy="488156"/>
              </a:xfrm>
              <a:custGeom>
                <a:avLst/>
                <a:gdLst>
                  <a:gd name="T0" fmla="*/ 24 w 314"/>
                  <a:gd name="T1" fmla="*/ 205 h 273"/>
                  <a:gd name="T2" fmla="*/ 47 w 314"/>
                  <a:gd name="T3" fmla="*/ 136 h 273"/>
                  <a:gd name="T4" fmla="*/ 116 w 314"/>
                  <a:gd name="T5" fmla="*/ 58 h 273"/>
                  <a:gd name="T6" fmla="*/ 314 w 314"/>
                  <a:gd name="T7" fmla="*/ 120 h 273"/>
                  <a:gd name="T8" fmla="*/ 187 w 314"/>
                  <a:gd name="T9" fmla="*/ 217 h 273"/>
                  <a:gd name="T10" fmla="*/ 93 w 314"/>
                  <a:gd name="T11" fmla="*/ 246 h 273"/>
                  <a:gd name="T12" fmla="*/ 0 w 314"/>
                  <a:gd name="T13" fmla="*/ 273 h 273"/>
                  <a:gd name="T14" fmla="*/ 24 w 314"/>
                  <a:gd name="T15" fmla="*/ 205 h 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273">
                    <a:moveTo>
                      <a:pt x="24" y="205"/>
                    </a:moveTo>
                    <a:cubicBezTo>
                      <a:pt x="28" y="182"/>
                      <a:pt x="36" y="158"/>
                      <a:pt x="47" y="136"/>
                    </a:cubicBezTo>
                    <a:cubicBezTo>
                      <a:pt x="63" y="105"/>
                      <a:pt x="85" y="76"/>
                      <a:pt x="116" y="58"/>
                    </a:cubicBezTo>
                    <a:cubicBezTo>
                      <a:pt x="212" y="0"/>
                      <a:pt x="285" y="90"/>
                      <a:pt x="314" y="120"/>
                    </a:cubicBezTo>
                    <a:cubicBezTo>
                      <a:pt x="267" y="167"/>
                      <a:pt x="230" y="196"/>
                      <a:pt x="187" y="217"/>
                    </a:cubicBezTo>
                    <a:cubicBezTo>
                      <a:pt x="159" y="229"/>
                      <a:pt x="129" y="238"/>
                      <a:pt x="93" y="246"/>
                    </a:cubicBezTo>
                    <a:cubicBezTo>
                      <a:pt x="59" y="252"/>
                      <a:pt x="32" y="260"/>
                      <a:pt x="0" y="273"/>
                    </a:cubicBezTo>
                    <a:cubicBezTo>
                      <a:pt x="10" y="248"/>
                      <a:pt x="18" y="232"/>
                      <a:pt x="24" y="205"/>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26" name="Freeform 56"/>
              <p:cNvSpPr>
                <a:spLocks/>
              </p:cNvSpPr>
              <p:nvPr/>
            </p:nvSpPr>
            <p:spPr bwMode="auto">
              <a:xfrm>
                <a:off x="4964201" y="285049"/>
                <a:ext cx="528566" cy="438047"/>
              </a:xfrm>
              <a:custGeom>
                <a:avLst/>
                <a:gdLst>
                  <a:gd name="T0" fmla="*/ 24 w 296"/>
                  <a:gd name="T1" fmla="*/ 184 h 245"/>
                  <a:gd name="T2" fmla="*/ 48 w 296"/>
                  <a:gd name="T3" fmla="*/ 124 h 245"/>
                  <a:gd name="T4" fmla="*/ 120 w 296"/>
                  <a:gd name="T5" fmla="*/ 49 h 245"/>
                  <a:gd name="T6" fmla="*/ 296 w 296"/>
                  <a:gd name="T7" fmla="*/ 94 h 245"/>
                  <a:gd name="T8" fmla="*/ 175 w 296"/>
                  <a:gd name="T9" fmla="*/ 185 h 245"/>
                  <a:gd name="T10" fmla="*/ 87 w 296"/>
                  <a:gd name="T11" fmla="*/ 216 h 245"/>
                  <a:gd name="T12" fmla="*/ 0 w 296"/>
                  <a:gd name="T13" fmla="*/ 245 h 245"/>
                  <a:gd name="T14" fmla="*/ 24 w 296"/>
                  <a:gd name="T15" fmla="*/ 184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24" y="184"/>
                    </a:moveTo>
                    <a:cubicBezTo>
                      <a:pt x="29" y="165"/>
                      <a:pt x="37" y="143"/>
                      <a:pt x="48" y="124"/>
                    </a:cubicBezTo>
                    <a:cubicBezTo>
                      <a:pt x="64" y="96"/>
                      <a:pt x="90" y="65"/>
                      <a:pt x="120" y="49"/>
                    </a:cubicBezTo>
                    <a:cubicBezTo>
                      <a:pt x="209" y="0"/>
                      <a:pt x="271" y="69"/>
                      <a:pt x="296" y="94"/>
                    </a:cubicBezTo>
                    <a:cubicBezTo>
                      <a:pt x="251" y="137"/>
                      <a:pt x="216" y="165"/>
                      <a:pt x="175" y="185"/>
                    </a:cubicBezTo>
                    <a:cubicBezTo>
                      <a:pt x="149" y="198"/>
                      <a:pt x="121" y="207"/>
                      <a:pt x="87" y="216"/>
                    </a:cubicBezTo>
                    <a:cubicBezTo>
                      <a:pt x="56" y="224"/>
                      <a:pt x="31" y="232"/>
                      <a:pt x="0" y="245"/>
                    </a:cubicBezTo>
                    <a:cubicBezTo>
                      <a:pt x="10" y="223"/>
                      <a:pt x="18" y="209"/>
                      <a:pt x="24" y="184"/>
                    </a:cubicBezTo>
                    <a:close/>
                  </a:path>
                </a:pathLst>
              </a:custGeom>
              <a:solidFill>
                <a:srgbClr val="87C4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sp>
            <p:nvSpPr>
              <p:cNvPr id="427" name="Freeform 57"/>
              <p:cNvSpPr>
                <a:spLocks/>
              </p:cNvSpPr>
              <p:nvPr/>
            </p:nvSpPr>
            <p:spPr bwMode="auto">
              <a:xfrm>
                <a:off x="4960968" y="391733"/>
                <a:ext cx="538264" cy="336213"/>
              </a:xfrm>
              <a:custGeom>
                <a:avLst/>
                <a:gdLst>
                  <a:gd name="T0" fmla="*/ 2 w 300"/>
                  <a:gd name="T1" fmla="*/ 182 h 188"/>
                  <a:gd name="T2" fmla="*/ 300 w 300"/>
                  <a:gd name="T3" fmla="*/ 33 h 188"/>
                  <a:gd name="T4" fmla="*/ 13 w 300"/>
                  <a:gd name="T5" fmla="*/ 183 h 188"/>
                  <a:gd name="T6" fmla="*/ 0 w 300"/>
                  <a:gd name="T7" fmla="*/ 188 h 188"/>
                  <a:gd name="T8" fmla="*/ 2 w 300"/>
                  <a:gd name="T9" fmla="*/ 182 h 188"/>
                </a:gdLst>
                <a:ahLst/>
                <a:cxnLst>
                  <a:cxn ang="0">
                    <a:pos x="T0" y="T1"/>
                  </a:cxn>
                  <a:cxn ang="0">
                    <a:pos x="T2" y="T3"/>
                  </a:cxn>
                  <a:cxn ang="0">
                    <a:pos x="T4" y="T5"/>
                  </a:cxn>
                  <a:cxn ang="0">
                    <a:pos x="T6" y="T7"/>
                  </a:cxn>
                  <a:cxn ang="0">
                    <a:pos x="T8" y="T9"/>
                  </a:cxn>
                </a:cxnLst>
                <a:rect l="0" t="0" r="r" b="b"/>
                <a:pathLst>
                  <a:path w="300" h="188">
                    <a:moveTo>
                      <a:pt x="2" y="182"/>
                    </a:moveTo>
                    <a:cubicBezTo>
                      <a:pt x="79" y="60"/>
                      <a:pt x="168" y="0"/>
                      <a:pt x="300" y="33"/>
                    </a:cubicBezTo>
                    <a:cubicBezTo>
                      <a:pt x="172" y="27"/>
                      <a:pt x="87" y="72"/>
                      <a:pt x="13" y="183"/>
                    </a:cubicBezTo>
                    <a:cubicBezTo>
                      <a:pt x="0" y="188"/>
                      <a:pt x="0" y="188"/>
                      <a:pt x="0" y="188"/>
                    </a:cubicBezTo>
                    <a:cubicBezTo>
                      <a:pt x="2" y="182"/>
                      <a:pt x="2" y="182"/>
                      <a:pt x="2" y="182"/>
                    </a:cubicBezTo>
                    <a:close/>
                  </a:path>
                </a:pathLst>
              </a:custGeom>
              <a:solidFill>
                <a:srgbClr val="4853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TW" altLang="en-US" kern="0" dirty="0">
                  <a:solidFill>
                    <a:prstClr val="black"/>
                  </a:solidFill>
                </a:endParaRPr>
              </a:p>
            </p:txBody>
          </p:sp>
        </p:grpSp>
      </p:grpSp>
    </p:spTree>
    <p:custDataLst>
      <p:tags r:id="rId1"/>
    </p:custDataLst>
    <p:extLst>
      <p:ext uri="{BB962C8B-B14F-4D97-AF65-F5344CB8AC3E}">
        <p14:creationId xmlns:p14="http://schemas.microsoft.com/office/powerpoint/2010/main" val="16726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main point goes here"/>
          <p:cNvSpPr txBox="1"/>
          <p:nvPr/>
        </p:nvSpPr>
        <p:spPr>
          <a:xfrm>
            <a:off x="-3657600" y="2514600"/>
            <a:ext cx="7846436" cy="3600986"/>
          </a:xfrm>
          <a:prstGeom prst="rect">
            <a:avLst/>
          </a:prstGeom>
          <a:noFill/>
          <a:ln>
            <a:noFill/>
          </a:ln>
        </p:spPr>
        <p:txBody>
          <a:bodyPr wrap="square" rtlCol="0">
            <a:spAutoFit/>
          </a:bodyPr>
          <a:lstStyle/>
          <a:p>
            <a:pPr algn="ctr" rtl="0"/>
            <a:endParaRPr lang="zh-TW" altLang="en-US" sz="5400" b="1" dirty="0">
              <a:solidFill>
                <a:srgbClr val="000000"/>
              </a:solidFill>
            </a:endParaRPr>
          </a:p>
          <a:p>
            <a:endParaRPr lang="zh-TW" altLang="en-US" sz="2800" dirty="0">
              <a:solidFill>
                <a:schemeClr val="accent5">
                  <a:lumMod val="75000"/>
                </a:schemeClr>
              </a:solidFill>
              <a:ea typeface="Adobe Gothic Std B" panose="020B0800000000000000" pitchFamily="34" charset="-128"/>
            </a:endParaRPr>
          </a:p>
          <a:p>
            <a:endParaRPr lang="zh-TW" altLang="en-US" sz="1000" dirty="0">
              <a:solidFill>
                <a:schemeClr val="accent2">
                  <a:lumMod val="90000"/>
                  <a:lumOff val="10000"/>
                </a:schemeClr>
              </a:solidFill>
              <a:ea typeface="Adobe Gothic Std B" panose="020B0800000000000000" pitchFamily="34" charset="-128"/>
            </a:endParaRPr>
          </a:p>
          <a:p>
            <a:pPr marL="457200" indent="-457200">
              <a:buFont typeface="Arial" panose="020B0604020202020204" pitchFamily="34" charset="0"/>
              <a:buChar char="•"/>
            </a:pPr>
            <a:endParaRPr lang="zh-TW" altLang="en-US" sz="2800" dirty="0"/>
          </a:p>
          <a:p>
            <a:pPr marL="457200" indent="-457200">
              <a:buFont typeface="Arial" panose="020B0604020202020204" pitchFamily="34" charset="0"/>
              <a:buChar char="•"/>
            </a:pPr>
            <a:endParaRPr lang="zh-TW" altLang="en-US" sz="2800" dirty="0"/>
          </a:p>
          <a:p>
            <a:pPr algn="l" rtl="0"/>
            <a:r>
              <a:rPr lang="zh-TW" altLang="en-US" sz="3200"/>
              <a:t> </a:t>
            </a:r>
            <a:endParaRPr lang="zh-TW" altLang="en-US" sz="2400" dirty="0"/>
          </a:p>
          <a:p>
            <a:endParaRPr lang="zh-TW" altLang="en-US" sz="2400" dirty="0"/>
          </a:p>
          <a:p>
            <a:endParaRPr lang="zh-TW" altLang="en-US" sz="2400" dirty="0"/>
          </a:p>
        </p:txBody>
      </p:sp>
      <p:pic>
        <p:nvPicPr>
          <p:cNvPr id="6147" name="Picture 3" descr="C:\Users\rrose1\AppData\Local\Microsoft\Windows\Temporary Internet Files\Content.IE5\4XYBA1ZU\Meuble_blé_tigé_feuillé.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38429"/>
            <a:ext cx="2420943" cy="358114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1771650" y="1417638"/>
            <a:ext cx="9829800" cy="4525963"/>
          </a:xfrm>
        </p:spPr>
        <p:txBody>
          <a:bodyPr>
            <a:normAutofit/>
          </a:bodyPr>
          <a:lstStyle/>
          <a:p>
            <a:pPr marL="457200" indent="-457200">
              <a:spcAft>
                <a:spcPts val="600"/>
              </a:spcAft>
            </a:pPr>
            <a:r>
              <a:rPr lang="zh-TW" sz="3200" b="0" i="0" u="none" baseline="0" dirty="0">
                <a:latin typeface="Microsoft JhengHei" panose="020B0604030504040204" pitchFamily="34" charset="-120"/>
                <a:ea typeface="Microsoft JhengHei" panose="020B0604030504040204" pitchFamily="34" charset="-120"/>
              </a:rPr>
              <a:t>穀物為生長中的兒童提供很多重要的營養素、維生素和礦物質。</a:t>
            </a:r>
            <a:endParaRPr lang="zh-TW" sz="3200" dirty="0">
              <a:latin typeface="Microsoft JhengHei" panose="020B0604030504040204" pitchFamily="34" charset="-120"/>
              <a:ea typeface="Microsoft JhengHei" panose="020B0604030504040204" pitchFamily="34" charset="-120"/>
            </a:endParaRPr>
          </a:p>
          <a:p>
            <a:pPr marL="457200" indent="-457200">
              <a:spcAft>
                <a:spcPts val="600"/>
              </a:spcAft>
            </a:pPr>
            <a:r>
              <a:rPr lang="zh-TW" sz="3200" b="0" i="0" u="none" baseline="0" dirty="0">
                <a:latin typeface="Microsoft JhengHei" panose="020B0604030504040204" pitchFamily="34" charset="-120"/>
                <a:ea typeface="Microsoft JhengHei" panose="020B0604030504040204" pitchFamily="34" charset="-120"/>
              </a:rPr>
              <a:t>食用全穀物降低患心臟病的風險，並幫助所有年齡的兒童以健康的體重成長，避免便秘。 </a:t>
            </a:r>
          </a:p>
          <a:p>
            <a:pPr marL="457200" indent="-457200">
              <a:spcAft>
                <a:spcPts val="600"/>
              </a:spcAft>
            </a:pPr>
            <a:r>
              <a:rPr lang="zh-TW" sz="3200" b="0" i="0" u="none" baseline="0" dirty="0">
                <a:latin typeface="Microsoft JhengHei" panose="020B0604030504040204" pitchFamily="34" charset="-120"/>
                <a:ea typeface="Microsoft JhengHei" panose="020B0604030504040204" pitchFamily="34" charset="-120"/>
              </a:rPr>
              <a:t>麵食、麥片、麵包、玉米餅和其他烘焙食品都是用穀物製成的。</a:t>
            </a:r>
          </a:p>
          <a:p>
            <a:pPr marL="457200" indent="-457200">
              <a:spcAft>
                <a:spcPts val="600"/>
              </a:spcAft>
            </a:pPr>
            <a:r>
              <a:rPr lang="zh-TW" sz="3200" b="0" i="0" u="none" baseline="0" dirty="0">
                <a:latin typeface="Microsoft JhengHei" panose="020B0604030504040204" pitchFamily="34" charset="-120"/>
                <a:ea typeface="Microsoft JhengHei" panose="020B0604030504040204" pitchFamily="34" charset="-120"/>
              </a:rPr>
              <a:t>大米、燕麥、玉米、小麥、大麥、藜麥、小米和卡姆麥都是穀物。 </a:t>
            </a:r>
          </a:p>
        </p:txBody>
      </p:sp>
      <p:sp>
        <p:nvSpPr>
          <p:cNvPr id="4" name="Title 3"/>
          <p:cNvSpPr>
            <a:spLocks noGrp="1"/>
          </p:cNvSpPr>
          <p:nvPr>
            <p:ph type="title"/>
          </p:nvPr>
        </p:nvSpPr>
        <p:spPr>
          <a:noFill/>
        </p:spPr>
        <p:txBody>
          <a:bodyPr>
            <a:normAutofit/>
          </a:bodyPr>
          <a:lstStyle/>
          <a:p>
            <a:pPr rtl="0"/>
            <a:r>
              <a:rPr lang="zh-TW" sz="4400" b="0" i="0" u="none" baseline="0" dirty="0">
                <a:solidFill>
                  <a:srgbClr val="F78A28"/>
                </a:solidFill>
                <a:latin typeface="Microsoft JhengHei" panose="020B0604030504040204" pitchFamily="34" charset="-120"/>
                <a:ea typeface="Microsoft JhengHei" panose="020B0604030504040204" pitchFamily="34" charset="-120"/>
              </a:rPr>
              <a:t>穀類</a:t>
            </a:r>
            <a:endParaRPr lang="zh-TW" sz="4400" dirty="0">
              <a:solidFill>
                <a:srgbClr val="F78A28"/>
              </a:solidFill>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1498567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1369" y="908189"/>
            <a:ext cx="3356706" cy="707886"/>
          </a:xfrm>
          <a:prstGeom prst="rect">
            <a:avLst/>
          </a:prstGeom>
          <a:noFill/>
        </p:spPr>
        <p:txBody>
          <a:bodyPr wrap="square" rtlCol="0">
            <a:spAutoFit/>
          </a:bodyPr>
          <a:lstStyle/>
          <a:p>
            <a:pPr algn="l" rtl="0"/>
            <a:r>
              <a:rPr lang="zh-TW" altLang="en-US" sz="4000" b="1">
                <a:solidFill>
                  <a:schemeClr val="bg1"/>
                </a:solidFill>
              </a:rPr>
              <a:t>穀物</a:t>
            </a:r>
          </a:p>
        </p:txBody>
      </p:sp>
      <p:sp>
        <p:nvSpPr>
          <p:cNvPr id="4" name="Content Placeholder 3"/>
          <p:cNvSpPr>
            <a:spLocks noGrp="1"/>
          </p:cNvSpPr>
          <p:nvPr>
            <p:ph idx="1"/>
          </p:nvPr>
        </p:nvSpPr>
        <p:spPr>
          <a:xfrm>
            <a:off x="609600" y="1418154"/>
            <a:ext cx="5334000" cy="4303651"/>
          </a:xfrm>
        </p:spPr>
        <p:txBody>
          <a:bodyPr>
            <a:noAutofit/>
          </a:bodyPr>
          <a:lstStyle/>
          <a:p>
            <a:pPr marL="0" indent="0">
              <a:buNone/>
            </a:pPr>
            <a:r>
              <a:rPr lang="zh-TW" altLang="en-US" sz="3200" b="0" i="0" u="none" baseline="0" dirty="0">
                <a:latin typeface="Microsoft JhengHei" panose="020B0604030504040204" pitchFamily="34" charset="-120"/>
                <a:ea typeface="Microsoft JhengHei" panose="020B0604030504040204" pitchFamily="34" charset="-120"/>
              </a:rPr>
              <a:t>供應</a:t>
            </a:r>
            <a:endParaRPr lang="en-US" altLang="zh-TW" sz="3200" b="0" i="0" u="none" baseline="0" dirty="0">
              <a:latin typeface="Microsoft JhengHei" panose="020B0604030504040204" pitchFamily="34" charset="-120"/>
              <a:ea typeface="Microsoft JhengHei" panose="020B0604030504040204" pitchFamily="34" charset="-120"/>
            </a:endParaRPr>
          </a:p>
          <a:p>
            <a:r>
              <a:rPr lang="zh-TW" sz="3200" b="0" i="0" u="none" baseline="0" dirty="0">
                <a:latin typeface="Microsoft JhengHei" panose="020B0604030504040204" pitchFamily="34" charset="-120"/>
                <a:ea typeface="Microsoft JhengHei" panose="020B0604030504040204" pitchFamily="34" charset="-120"/>
              </a:rPr>
              <a:t>燕麥，藜麥</a:t>
            </a:r>
          </a:p>
          <a:p>
            <a:pPr algn="l" rtl="0"/>
            <a:r>
              <a:rPr lang="zh-TW" sz="3200" b="0" i="0" u="none" baseline="0" dirty="0">
                <a:latin typeface="Microsoft JhengHei" panose="020B0604030504040204" pitchFamily="34" charset="-120"/>
                <a:ea typeface="Microsoft JhengHei" panose="020B0604030504040204" pitchFamily="34" charset="-120"/>
              </a:rPr>
              <a:t>黑麵包，標明全穀物或多穀物</a:t>
            </a:r>
          </a:p>
          <a:p>
            <a:r>
              <a:rPr lang="zh-TW" sz="3200" b="0" i="0" u="none" baseline="0" dirty="0">
                <a:latin typeface="Microsoft JhengHei" panose="020B0604030504040204" pitchFamily="34" charset="-120"/>
                <a:ea typeface="Microsoft JhengHei" panose="020B0604030504040204" pitchFamily="34" charset="-120"/>
              </a:rPr>
              <a:t>糙米，大麥</a:t>
            </a:r>
          </a:p>
          <a:p>
            <a:pPr algn="l" rtl="0"/>
            <a:r>
              <a:rPr lang="zh-TW" sz="3200" b="0" i="0" u="none" baseline="0" dirty="0">
                <a:latin typeface="Microsoft JhengHei" panose="020B0604030504040204" pitchFamily="34" charset="-120"/>
                <a:ea typeface="Microsoft JhengHei" panose="020B0604030504040204" pitchFamily="34" charset="-120"/>
              </a:rPr>
              <a:t>全麥義大利麵 </a:t>
            </a:r>
            <a:endParaRPr lang="en-US" altLang="zh-TW" sz="3200" b="0" i="0" u="none" baseline="0" dirty="0">
              <a:latin typeface="Microsoft JhengHei" panose="020B0604030504040204" pitchFamily="34" charset="-120"/>
              <a:ea typeface="Microsoft JhengHei" panose="020B0604030504040204" pitchFamily="34" charset="-120"/>
            </a:endParaRPr>
          </a:p>
          <a:p>
            <a:pPr algn="l" rtl="0"/>
            <a:r>
              <a:rPr lang="en-US" sz="3200" dirty="0" err="1">
                <a:effectLst/>
                <a:latin typeface="Microsoft JhengHei" panose="020B0604030504040204" pitchFamily="34" charset="-120"/>
                <a:ea typeface="Microsoft JhengHei" panose="020B0604030504040204" pitchFamily="34" charset="-120"/>
              </a:rPr>
              <a:t>全麦玉米饼</a:t>
            </a:r>
            <a:endParaRPr lang="zh-TW" sz="3200" b="0" i="0" u="none" baseline="0" dirty="0">
              <a:latin typeface="Microsoft JhengHei" panose="020B0604030504040204" pitchFamily="34" charset="-120"/>
              <a:ea typeface="Microsoft JhengHei" panose="020B0604030504040204" pitchFamily="34" charset="-120"/>
            </a:endParaRPr>
          </a:p>
        </p:txBody>
      </p:sp>
      <p:sp>
        <p:nvSpPr>
          <p:cNvPr id="8" name="Content Placeholder 7"/>
          <p:cNvSpPr>
            <a:spLocks noGrp="1"/>
          </p:cNvSpPr>
          <p:nvPr>
            <p:ph sz="half" idx="4294967295"/>
          </p:nvPr>
        </p:nvSpPr>
        <p:spPr>
          <a:xfrm>
            <a:off x="6890364" y="1433652"/>
            <a:ext cx="4539636" cy="4288153"/>
          </a:xfrm>
        </p:spPr>
        <p:txBody>
          <a:bodyPr>
            <a:normAutofit/>
          </a:bodyPr>
          <a:lstStyle/>
          <a:p>
            <a:pPr marL="0" indent="0">
              <a:buNone/>
            </a:pPr>
            <a:r>
              <a:rPr lang="zh-TW" altLang="en-US" sz="3200" dirty="0">
                <a:solidFill>
                  <a:srgbClr val="D90F81"/>
                </a:solidFill>
                <a:latin typeface="Microsoft JhengHei" panose="020B0604030504040204" pitchFamily="34" charset="-120"/>
                <a:ea typeface="Microsoft JhengHei" panose="020B0604030504040204" pitchFamily="34" charset="-120"/>
              </a:rPr>
              <a:t>避免和限制</a:t>
            </a:r>
            <a:endParaRPr lang="en-US" altLang="zh-TW" sz="3200" dirty="0">
              <a:solidFill>
                <a:srgbClr val="D90F81"/>
              </a:solidFill>
              <a:latin typeface="Microsoft JhengHei" panose="020B0604030504040204" pitchFamily="34" charset="-120"/>
              <a:ea typeface="Microsoft JhengHei" panose="020B0604030504040204" pitchFamily="34" charset="-120"/>
            </a:endParaRPr>
          </a:p>
          <a:p>
            <a:pPr marL="0" indent="0">
              <a:buNone/>
            </a:pPr>
            <a:r>
              <a:rPr lang="zh-TW" altLang="en-US" sz="3200" dirty="0">
                <a:solidFill>
                  <a:srgbClr val="D90F81"/>
                </a:solidFill>
                <a:latin typeface="Microsoft JhengHei" panose="020B0604030504040204" pitchFamily="34" charset="-120"/>
                <a:ea typeface="Microsoft JhengHei" panose="020B0604030504040204" pitchFamily="34" charset="-120"/>
              </a:rPr>
              <a:t>非全穀物食物</a:t>
            </a:r>
            <a:endParaRPr lang="en-US" altLang="zh-TW" sz="3200" b="0" i="0" u="none" baseline="0" dirty="0">
              <a:latin typeface="Microsoft JhengHei" panose="020B0604030504040204" pitchFamily="34" charset="-120"/>
              <a:ea typeface="Microsoft JhengHei" panose="020B0604030504040204" pitchFamily="34" charset="-120"/>
            </a:endParaRPr>
          </a:p>
          <a:p>
            <a:pPr algn="l" rtl="0"/>
            <a:r>
              <a:rPr lang="zh-TW" sz="3200" b="0" i="0" u="none" baseline="0" dirty="0">
                <a:solidFill>
                  <a:srgbClr val="D90F81"/>
                </a:solidFill>
                <a:latin typeface="Microsoft JhengHei" panose="020B0604030504040204" pitchFamily="34" charset="-120"/>
                <a:ea typeface="Microsoft JhengHei" panose="020B0604030504040204" pitchFamily="34" charset="-120"/>
              </a:rPr>
              <a:t>白麵包或強化麵包</a:t>
            </a:r>
          </a:p>
          <a:p>
            <a:pPr algn="l" rtl="0"/>
            <a:r>
              <a:rPr lang="zh-TW" sz="3200" b="0" i="0" u="none" baseline="0" dirty="0">
                <a:solidFill>
                  <a:srgbClr val="D90F81"/>
                </a:solidFill>
                <a:latin typeface="Microsoft JhengHei" panose="020B0604030504040204" pitchFamily="34" charset="-120"/>
                <a:ea typeface="Microsoft JhengHei" panose="020B0604030504040204" pitchFamily="34" charset="-120"/>
              </a:rPr>
              <a:t>白米</a:t>
            </a:r>
          </a:p>
          <a:p>
            <a:pPr algn="l" rtl="0"/>
            <a:r>
              <a:rPr lang="zh-TW" sz="3200" b="0" i="0" u="none" baseline="0" dirty="0">
                <a:solidFill>
                  <a:srgbClr val="D90F81"/>
                </a:solidFill>
                <a:latin typeface="Microsoft JhengHei" panose="020B0604030504040204" pitchFamily="34" charset="-120"/>
                <a:ea typeface="Microsoft JhengHei" panose="020B0604030504040204" pitchFamily="34" charset="-120"/>
              </a:rPr>
              <a:t>麵粉玉米餅</a:t>
            </a:r>
          </a:p>
          <a:p>
            <a:pPr algn="l" rtl="0"/>
            <a:r>
              <a:rPr lang="zh-TW" sz="3200" b="0" i="0" u="none" baseline="0" dirty="0">
                <a:solidFill>
                  <a:srgbClr val="D90F81"/>
                </a:solidFill>
                <a:latin typeface="Microsoft JhengHei" panose="020B0604030504040204" pitchFamily="34" charset="-120"/>
                <a:ea typeface="Microsoft JhengHei" panose="020B0604030504040204" pitchFamily="34" charset="-120"/>
              </a:rPr>
              <a:t>白麵粉製成的麵條</a:t>
            </a:r>
          </a:p>
          <a:p>
            <a:endParaRPr lang="zh-TW" dirty="0"/>
          </a:p>
        </p:txBody>
      </p:sp>
      <p:sp>
        <p:nvSpPr>
          <p:cNvPr id="3" name="Text Placeholder 2"/>
          <p:cNvSpPr>
            <a:spLocks noGrp="1"/>
          </p:cNvSpPr>
          <p:nvPr>
            <p:ph type="body" idx="4294967295"/>
          </p:nvPr>
        </p:nvSpPr>
        <p:spPr>
          <a:xfrm>
            <a:off x="33580" y="382726"/>
            <a:ext cx="12158420" cy="1050926"/>
          </a:xfrm>
        </p:spPr>
        <p:txBody>
          <a:bodyPr>
            <a:noAutofit/>
          </a:bodyPr>
          <a:lstStyle/>
          <a:p>
            <a:pPr marL="0" indent="0" algn="ctr">
              <a:buNone/>
            </a:pPr>
            <a:r>
              <a:rPr lang="zh-TW" altLang="en-US" sz="4400" dirty="0">
                <a:solidFill>
                  <a:srgbClr val="F78A28"/>
                </a:solidFill>
                <a:latin typeface="Microsoft JhengHei" panose="020B0604030504040204" pitchFamily="34" charset="-120"/>
                <a:ea typeface="Microsoft JhengHei" panose="020B0604030504040204" pitchFamily="34" charset="-120"/>
              </a:rPr>
              <a:t>提供全穀物</a:t>
            </a:r>
          </a:p>
        </p:txBody>
      </p:sp>
    </p:spTree>
    <p:custDataLst>
      <p:tags r:id="rId1"/>
    </p:custDataLst>
    <p:extLst>
      <p:ext uri="{BB962C8B-B14F-4D97-AF65-F5344CB8AC3E}">
        <p14:creationId xmlns:p14="http://schemas.microsoft.com/office/powerpoint/2010/main" val="151984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A4AD-E4FF-4617-AB43-E68BFA57C21F}"/>
              </a:ext>
            </a:extLst>
          </p:cNvPr>
          <p:cNvSpPr>
            <a:spLocks noGrp="1"/>
          </p:cNvSpPr>
          <p:nvPr>
            <p:ph type="title"/>
          </p:nvPr>
        </p:nvSpPr>
        <p:spPr/>
        <p:txBody>
          <a:bodyPr>
            <a:normAutofit/>
          </a:bodyPr>
          <a:lstStyle/>
          <a:p>
            <a:r>
              <a:rPr lang="zh-TW" altLang="en-US" sz="4400" dirty="0">
                <a:latin typeface="Microsoft JhengHei" panose="020B0604030504040204" pitchFamily="34" charset="-120"/>
                <a:ea typeface="Microsoft JhengHei" panose="020B0604030504040204" pitchFamily="34" charset="-120"/>
              </a:rPr>
              <a:t>脂肪的健康選擇</a:t>
            </a:r>
            <a:endParaRPr lang="en-US" sz="4400" dirty="0">
              <a:latin typeface="Microsoft JhengHei" panose="020B0604030504040204" pitchFamily="34" charset="-120"/>
              <a:ea typeface="Microsoft JhengHei" panose="020B0604030504040204" pitchFamily="34" charset="-120"/>
            </a:endParaRPr>
          </a:p>
        </p:txBody>
      </p:sp>
      <p:sp>
        <p:nvSpPr>
          <p:cNvPr id="5" name="Content Placeholder 4">
            <a:extLst>
              <a:ext uri="{FF2B5EF4-FFF2-40B4-BE49-F238E27FC236}">
                <a16:creationId xmlns:a16="http://schemas.microsoft.com/office/drawing/2014/main" id="{B02DB368-3C94-4026-9E48-9184A4924A68}"/>
              </a:ext>
            </a:extLst>
          </p:cNvPr>
          <p:cNvSpPr>
            <a:spLocks noGrp="1"/>
          </p:cNvSpPr>
          <p:nvPr>
            <p:ph sz="half" idx="2"/>
          </p:nvPr>
        </p:nvSpPr>
        <p:spPr>
          <a:xfrm>
            <a:off x="6502400" y="1643940"/>
            <a:ext cx="5308600" cy="4002922"/>
          </a:xfrm>
        </p:spPr>
        <p:txBody>
          <a:bodyPr>
            <a:normAutofit/>
          </a:bodyPr>
          <a:lstStyle/>
          <a:p>
            <a:r>
              <a:rPr lang="zh-CN" altLang="en-US" sz="3200" dirty="0">
                <a:effectLst/>
                <a:latin typeface="Microsoft JhengHei" panose="020B0604030504040204" pitchFamily="34" charset="-120"/>
                <a:ea typeface="Microsoft JhengHei" panose="020B0604030504040204" pitchFamily="34" charset="-120"/>
              </a:rPr>
              <a:t>海產類、 堅果的油</a:t>
            </a:r>
            <a:endParaRPr lang="en-US" sz="3200" dirty="0">
              <a:effectLst/>
              <a:latin typeface="Microsoft JhengHei" panose="020B0604030504040204" pitchFamily="34" charset="-120"/>
              <a:ea typeface="Microsoft JhengHei" panose="020B0604030504040204" pitchFamily="34" charset="-120"/>
            </a:endParaRPr>
          </a:p>
          <a:p>
            <a:r>
              <a:rPr lang="zh-TW" altLang="en-US" sz="3200" dirty="0">
                <a:effectLst/>
                <a:latin typeface="Microsoft JhengHei" panose="020B0604030504040204" pitchFamily="34" charset="-120"/>
                <a:ea typeface="Microsoft JhengHei" panose="020B0604030504040204" pitchFamily="34" charset="-120"/>
              </a:rPr>
              <a:t>植物油，如橄欖油、菜籽油、玉米油</a:t>
            </a:r>
            <a:endParaRPr lang="en-US" altLang="zh-TW" sz="3200" dirty="0">
              <a:effectLst/>
              <a:latin typeface="Microsoft JhengHei" panose="020B0604030504040204" pitchFamily="34" charset="-120"/>
              <a:ea typeface="Microsoft JhengHei" panose="020B0604030504040204" pitchFamily="34" charset="-120"/>
            </a:endParaRPr>
          </a:p>
          <a:p>
            <a:pPr marL="0" indent="0">
              <a:buNone/>
            </a:pPr>
            <a:endParaRPr lang="en-US" sz="3200" dirty="0">
              <a:latin typeface="Microsoft JhengHei" panose="020B0604030504040204" pitchFamily="34" charset="-120"/>
              <a:ea typeface="Microsoft JhengHei" panose="020B0604030504040204" pitchFamily="34" charset="-12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200" b="0" i="0" u="none" strike="noStrike" kern="1200" cap="none" spc="0" normalizeH="0" baseline="0" noProof="0" dirty="0">
                <a:ln>
                  <a:noFill/>
                </a:ln>
                <a:solidFill>
                  <a:srgbClr val="D50DAA"/>
                </a:solidFill>
                <a:effectLst/>
                <a:uLnTx/>
                <a:uFillTx/>
                <a:latin typeface="Microsoft JhengHei" panose="020B0604030504040204" pitchFamily="34" charset="-120"/>
                <a:ea typeface="Microsoft JhengHei" panose="020B0604030504040204" pitchFamily="34" charset="-120"/>
              </a:rPr>
              <a:t>避免黃油和豬油等固體脂肪</a:t>
            </a:r>
            <a:endParaRPr lang="en-US" sz="3200" dirty="0">
              <a:effectLst/>
              <a:latin typeface="Microsoft JhengHei" panose="020B0604030504040204" pitchFamily="34" charset="-120"/>
              <a:ea typeface="Microsoft JhengHei" panose="020B0604030504040204" pitchFamily="34" charset="-120"/>
            </a:endParaRPr>
          </a:p>
          <a:p>
            <a:pPr marL="0" indent="0">
              <a:buNone/>
            </a:pPr>
            <a:endParaRPr lang="en-US" dirty="0"/>
          </a:p>
          <a:p>
            <a:pPr marL="0" indent="0">
              <a:buNone/>
            </a:pPr>
            <a:endParaRPr lang="en-US" dirty="0"/>
          </a:p>
        </p:txBody>
      </p:sp>
      <p:pic>
        <p:nvPicPr>
          <p:cNvPr id="3" name="Picture 2" descr="A bowl of nuts avocado and fish on a table&#10;&#10;Description automatically generated">
            <a:extLst>
              <a:ext uri="{FF2B5EF4-FFF2-40B4-BE49-F238E27FC236}">
                <a16:creationId xmlns:a16="http://schemas.microsoft.com/office/drawing/2014/main" id="{9632A965-46A8-C5D4-AAEE-AD857D0BF23A}"/>
              </a:ext>
            </a:extLst>
          </p:cNvPr>
          <p:cNvPicPr>
            <a:picLocks noChangeAspect="1"/>
          </p:cNvPicPr>
          <p:nvPr/>
        </p:nvPicPr>
        <p:blipFill rotWithShape="1">
          <a:blip r:embed="rId3">
            <a:extLst>
              <a:ext uri="{28A0092B-C50C-407E-A947-70E740481C1C}">
                <a14:useLocalDpi xmlns:a14="http://schemas.microsoft.com/office/drawing/2010/main" val="0"/>
              </a:ext>
            </a:extLst>
          </a:blip>
          <a:srcRect l="13194" t="6666"/>
          <a:stretch/>
        </p:blipFill>
        <p:spPr>
          <a:xfrm>
            <a:off x="609600" y="1643940"/>
            <a:ext cx="5188258" cy="3695700"/>
          </a:xfrm>
          <a:prstGeom prst="rect">
            <a:avLst/>
          </a:prstGeom>
        </p:spPr>
      </p:pic>
    </p:spTree>
    <p:extLst>
      <p:ext uri="{BB962C8B-B14F-4D97-AF65-F5344CB8AC3E}">
        <p14:creationId xmlns:p14="http://schemas.microsoft.com/office/powerpoint/2010/main" val="197339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81200"/>
            <a:ext cx="6477000" cy="3337094"/>
          </a:xfrm>
        </p:spPr>
        <p:txBody>
          <a:bodyPr>
            <a:normAutofit/>
          </a:bodyPr>
          <a:lstStyle/>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提供礦物質、維生素和其他營養素，支持兒童的快速生長和發育</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已證明多吃蔬菜的飲食可以降低罹患心臟病、中風和某些癌症的風險。</a:t>
            </a:r>
            <a:endParaRPr lang="zh-TW" sz="3200" dirty="0">
              <a:latin typeface="Microsoft JhengHei" panose="020B0604030504040204" pitchFamily="34" charset="-120"/>
              <a:ea typeface="Microsoft JhengHei" panose="020B0604030504040204" pitchFamily="34" charset="-120"/>
            </a:endParaRPr>
          </a:p>
          <a:p>
            <a:endParaRPr lang="zh-TW" dirty="0"/>
          </a:p>
          <a:p>
            <a:endParaRPr lang="zh-TW" dirty="0"/>
          </a:p>
        </p:txBody>
      </p:sp>
      <p:sp>
        <p:nvSpPr>
          <p:cNvPr id="4" name="Title 3"/>
          <p:cNvSpPr>
            <a:spLocks noGrp="1"/>
          </p:cNvSpPr>
          <p:nvPr>
            <p:ph type="title"/>
          </p:nvPr>
        </p:nvSpPr>
        <p:spPr>
          <a:xfrm>
            <a:off x="0" y="21956"/>
            <a:ext cx="12192000" cy="1143000"/>
          </a:xfrm>
          <a:solidFill>
            <a:srgbClr val="003473"/>
          </a:solidFill>
        </p:spPr>
        <p:txBody>
          <a:bodyPr>
            <a:normAutofit/>
          </a:bodyPr>
          <a:lstStyle/>
          <a:p>
            <a:pPr rtl="0"/>
            <a:r>
              <a:rPr lang="zh-TW" sz="4400" b="0" i="0" u="none" baseline="0" dirty="0">
                <a:solidFill>
                  <a:srgbClr val="8DC63F"/>
                </a:solidFill>
                <a:latin typeface="Microsoft JhengHei" panose="020B0604030504040204" pitchFamily="34" charset="-120"/>
                <a:ea typeface="Microsoft JhengHei" panose="020B0604030504040204" pitchFamily="34" charset="-120"/>
              </a:rPr>
              <a:t>蔬菜</a:t>
            </a:r>
            <a:endParaRPr lang="zh-TW" sz="4400" dirty="0">
              <a:solidFill>
                <a:srgbClr val="8DC63F"/>
              </a:solidFill>
              <a:latin typeface="Microsoft JhengHei" panose="020B0604030504040204" pitchFamily="34" charset="-120"/>
              <a:ea typeface="Microsoft JhengHei" panose="020B0604030504040204" pitchFamily="34" charset="-120"/>
            </a:endParaRPr>
          </a:p>
        </p:txBody>
      </p:sp>
      <p:pic>
        <p:nvPicPr>
          <p:cNvPr id="2" name="Picture 1" descr="A child holding a pea pod&#10;&#10;Description automatically generated">
            <a:extLst>
              <a:ext uri="{FF2B5EF4-FFF2-40B4-BE49-F238E27FC236}">
                <a16:creationId xmlns:a16="http://schemas.microsoft.com/office/drawing/2014/main" id="{2C27A72B-D10E-4D13-9797-8A63A7735B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1974742"/>
            <a:ext cx="4123600" cy="3343552"/>
          </a:xfrm>
          <a:prstGeom prst="rect">
            <a:avLst/>
          </a:prstGeom>
        </p:spPr>
      </p:pic>
    </p:spTree>
    <p:custDataLst>
      <p:tags r:id="rId1"/>
    </p:custDataLst>
    <p:extLst>
      <p:ext uri="{BB962C8B-B14F-4D97-AF65-F5344CB8AC3E}">
        <p14:creationId xmlns:p14="http://schemas.microsoft.com/office/powerpoint/2010/main" val="201395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2343474"/>
            <a:ext cx="4607560" cy="2743197"/>
          </a:xfrm>
        </p:spPr>
        <p:txBody>
          <a:bodyPr>
            <a:normAutofit lnSpcReduction="10000"/>
          </a:bodyPr>
          <a:lstStyle/>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蔬菜可以是新鮮、冷凍或罐裝（不加鹽、脂肪或糖）</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對於市售的預製蔬菜，首要成分應該是</a:t>
            </a:r>
            <a:r>
              <a:rPr lang="zh-TW" altLang="en-US" sz="3200" b="0" i="0" u="none" baseline="0" dirty="0">
                <a:latin typeface="Microsoft JhengHei" panose="020B0604030504040204" pitchFamily="34" charset="-120"/>
                <a:ea typeface="Microsoft JhengHei" panose="020B0604030504040204" pitchFamily="34" charset="-120"/>
              </a:rPr>
              <a:t>     </a:t>
            </a:r>
            <a:r>
              <a:rPr lang="zh-TW" sz="3200" b="0" i="0" u="none" baseline="0" dirty="0">
                <a:latin typeface="Microsoft JhengHei" panose="020B0604030504040204" pitchFamily="34" charset="-120"/>
                <a:ea typeface="Microsoft JhengHei" panose="020B0604030504040204" pitchFamily="34" charset="-120"/>
              </a:rPr>
              <a:t>蔬菜</a:t>
            </a:r>
          </a:p>
          <a:p>
            <a:endParaRPr lang="zh-TW" dirty="0"/>
          </a:p>
          <a:p>
            <a:endParaRPr lang="zh-TW" dirty="0"/>
          </a:p>
        </p:txBody>
      </p:sp>
      <p:sp>
        <p:nvSpPr>
          <p:cNvPr id="4" name="Title 3"/>
          <p:cNvSpPr>
            <a:spLocks noGrp="1"/>
          </p:cNvSpPr>
          <p:nvPr>
            <p:ph type="title"/>
          </p:nvPr>
        </p:nvSpPr>
        <p:spPr>
          <a:xfrm>
            <a:off x="0" y="25831"/>
            <a:ext cx="12192000" cy="1143000"/>
          </a:xfrm>
          <a:solidFill>
            <a:srgbClr val="003473"/>
          </a:solidFill>
        </p:spPr>
        <p:txBody>
          <a:bodyPr>
            <a:normAutofit/>
          </a:bodyPr>
          <a:lstStyle/>
          <a:p>
            <a:pPr rtl="0"/>
            <a:r>
              <a:rPr lang="zh-TW" sz="4400" b="0" i="0" u="none" baseline="0" dirty="0">
                <a:solidFill>
                  <a:srgbClr val="8DC63F"/>
                </a:solidFill>
                <a:latin typeface="Microsoft JhengHei" panose="020B0604030504040204" pitchFamily="34" charset="-120"/>
                <a:ea typeface="Microsoft JhengHei" panose="020B0604030504040204" pitchFamily="34" charset="-120"/>
              </a:rPr>
              <a:t>蔬菜</a:t>
            </a:r>
            <a:endParaRPr lang="zh-TW" sz="4400" dirty="0">
              <a:solidFill>
                <a:srgbClr val="8DC63F"/>
              </a:solidFill>
              <a:latin typeface="Microsoft JhengHei" panose="020B0604030504040204" pitchFamily="34" charset="-120"/>
              <a:ea typeface="Microsoft JhengHei" panose="020B0604030504040204" pitchFamily="34" charset="-120"/>
            </a:endParaRPr>
          </a:p>
        </p:txBody>
      </p:sp>
      <p:pic>
        <p:nvPicPr>
          <p:cNvPr id="2" name="Picture 1" descr="A group of bags of frozen food&#10;&#10;Description automatically generated">
            <a:extLst>
              <a:ext uri="{FF2B5EF4-FFF2-40B4-BE49-F238E27FC236}">
                <a16:creationId xmlns:a16="http://schemas.microsoft.com/office/drawing/2014/main" id="{29CAAB66-C220-B38F-4803-E4821EA33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381" y="1924372"/>
            <a:ext cx="5372100" cy="3581400"/>
          </a:xfrm>
          <a:prstGeom prst="rect">
            <a:avLst/>
          </a:prstGeom>
        </p:spPr>
      </p:pic>
    </p:spTree>
    <p:custDataLst>
      <p:tags r:id="rId1"/>
    </p:custDataLst>
    <p:extLst>
      <p:ext uri="{BB962C8B-B14F-4D97-AF65-F5344CB8AC3E}">
        <p14:creationId xmlns:p14="http://schemas.microsoft.com/office/powerpoint/2010/main" val="2844367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idx="1"/>
          </p:nvPr>
        </p:nvSpPr>
        <p:spPr/>
        <p:txBody>
          <a:bodyPr tIns="274320">
            <a:normAutofit fontScale="62500" lnSpcReduction="20000"/>
          </a:bodyPr>
          <a:lstStyle/>
          <a:p>
            <a:pPr marL="365760" indent="-365760">
              <a:lnSpc>
                <a:spcPct val="120000"/>
              </a:lnSpc>
              <a:spcAft>
                <a:spcPts val="600"/>
              </a:spcAft>
              <a:buNone/>
            </a:pPr>
            <a:r>
              <a:rPr lang="zh-TW" altLang="en-US" sz="5100" b="1" u="sng" dirty="0">
                <a:latin typeface="Microsoft JhengHei" panose="020B0604030504040204" pitchFamily="34" charset="-120"/>
                <a:ea typeface="Microsoft JhengHei" panose="020B0604030504040204" pitchFamily="34" charset="-120"/>
              </a:rPr>
              <a:t>問題</a:t>
            </a:r>
            <a:r>
              <a:rPr lang="zh-TW" altLang="en-US" sz="5100" b="1" dirty="0">
                <a:latin typeface="Microsoft JhengHei" panose="020B0604030504040204" pitchFamily="34" charset="-120"/>
                <a:ea typeface="Microsoft JhengHei" panose="020B0604030504040204" pitchFamily="34" charset="-120"/>
              </a:rPr>
              <a:t>：</a:t>
            </a:r>
            <a:r>
              <a:rPr lang="zh-TW" altLang="en-US" sz="5100" dirty="0">
                <a:latin typeface="Microsoft JhengHei" panose="020B0604030504040204" pitchFamily="34" charset="-120"/>
                <a:ea typeface="Microsoft JhengHei" panose="020B0604030504040204" pitchFamily="34" charset="-120"/>
              </a:rPr>
              <a:t>為什麼吃蔬菜很重要？</a:t>
            </a: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A.) </a:t>
            </a:r>
            <a:r>
              <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rPr>
              <a:t>蔬菜很重要，因為它們含有許多營養素、維生素和礦物質，有助於兒童生長。</a:t>
            </a: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B.) </a:t>
            </a:r>
            <a:r>
              <a:rPr lang="zh-TW" altLang="en-US" sz="5100" dirty="0">
                <a:latin typeface="Microsoft JhengHei" panose="020B0604030504040204" pitchFamily="34" charset="-120"/>
                <a:ea typeface="Microsoft JhengHei" panose="020B0604030504040204" pitchFamily="34" charset="-120"/>
              </a:rPr>
              <a:t>飲食中的蔬菜可以幫助孩子養成持續一生的健康飲食習慣。  </a:t>
            </a:r>
            <a:endPar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endParaRP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C.) </a:t>
            </a:r>
            <a:r>
              <a:rPr lang="zh-TW" altLang="en-US" sz="5100" dirty="0">
                <a:latin typeface="Microsoft JhengHei" panose="020B0604030504040204" pitchFamily="34" charset="-120"/>
                <a:ea typeface="Microsoft JhengHei" panose="020B0604030504040204" pitchFamily="34" charset="-120"/>
              </a:rPr>
              <a:t>嘗試各式各樣、質地和顏色的蔬菜有助於培養感官能力。</a:t>
            </a:r>
            <a:endPar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endParaRP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D.) </a:t>
            </a:r>
            <a:r>
              <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rPr>
              <a:t>以上皆是</a:t>
            </a:r>
          </a:p>
        </p:txBody>
      </p:sp>
      <p:sp>
        <p:nvSpPr>
          <p:cNvPr id="3" name="Title 2"/>
          <p:cNvSpPr>
            <a:spLocks noGrp="1"/>
          </p:cNvSpPr>
          <p:nvPr>
            <p:ph type="title"/>
          </p:nvPr>
        </p:nvSpPr>
        <p:spPr>
          <a:xfrm>
            <a:off x="0" y="0"/>
            <a:ext cx="12192000" cy="1143000"/>
          </a:xfrm>
          <a:solidFill>
            <a:srgbClr val="003473"/>
          </a:solidFill>
        </p:spPr>
        <p:txBody>
          <a:bodyPr>
            <a:normAutofit/>
          </a:bodyPr>
          <a:lstStyle/>
          <a:p>
            <a:pPr rtl="0"/>
            <a:r>
              <a:rPr lang="zh-TW" sz="4400" b="1" i="0" baseline="0" dirty="0">
                <a:solidFill>
                  <a:schemeClr val="bg1"/>
                </a:solidFill>
                <a:latin typeface="Microsoft JhengHei" panose="020B0604030504040204" pitchFamily="34" charset="-120"/>
                <a:ea typeface="Microsoft JhengHei" panose="020B0604030504040204" pitchFamily="34" charset="-120"/>
              </a:rPr>
              <a:t>測驗</a:t>
            </a:r>
          </a:p>
        </p:txBody>
      </p:sp>
    </p:spTree>
    <p:custDataLst>
      <p:tags r:id="rId1"/>
    </p:custDataLst>
    <p:extLst>
      <p:ext uri="{BB962C8B-B14F-4D97-AF65-F5344CB8AC3E}">
        <p14:creationId xmlns:p14="http://schemas.microsoft.com/office/powerpoint/2010/main" val="410895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idx="1"/>
          </p:nvPr>
        </p:nvSpPr>
        <p:spPr/>
        <p:txBody>
          <a:bodyPr tIns="274320">
            <a:normAutofit fontScale="62500" lnSpcReduction="20000"/>
          </a:bodyPr>
          <a:lstStyle/>
          <a:p>
            <a:pPr marL="365760" indent="-365760">
              <a:lnSpc>
                <a:spcPct val="120000"/>
              </a:lnSpc>
              <a:spcAft>
                <a:spcPts val="600"/>
              </a:spcAft>
              <a:buNone/>
            </a:pPr>
            <a:r>
              <a:rPr lang="zh-TW" altLang="en-US" sz="5100" b="1" u="sng" dirty="0">
                <a:latin typeface="Microsoft JhengHei" panose="020B0604030504040204" pitchFamily="34" charset="-120"/>
                <a:ea typeface="Microsoft JhengHei" panose="020B0604030504040204" pitchFamily="34" charset="-120"/>
              </a:rPr>
              <a:t>問題</a:t>
            </a:r>
            <a:r>
              <a:rPr lang="zh-TW" altLang="en-US" sz="5100" b="1" dirty="0">
                <a:latin typeface="Microsoft JhengHei" panose="020B0604030504040204" pitchFamily="34" charset="-120"/>
                <a:ea typeface="Microsoft JhengHei" panose="020B0604030504040204" pitchFamily="34" charset="-120"/>
              </a:rPr>
              <a:t>：</a:t>
            </a:r>
            <a:r>
              <a:rPr lang="zh-TW" altLang="en-US" sz="5100" dirty="0">
                <a:latin typeface="Microsoft JhengHei" panose="020B0604030504040204" pitchFamily="34" charset="-120"/>
                <a:ea typeface="Microsoft JhengHei" panose="020B0604030504040204" pitchFamily="34" charset="-120"/>
              </a:rPr>
              <a:t>為什麼吃蔬菜很重要？</a:t>
            </a: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A.) </a:t>
            </a:r>
            <a:r>
              <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rPr>
              <a:t>蔬菜很重要，因為它們含有許多營養素、維生素和礦物質，有助於兒童生長。</a:t>
            </a: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B.) </a:t>
            </a:r>
            <a:r>
              <a:rPr lang="zh-TW" altLang="en-US" sz="5100" dirty="0">
                <a:latin typeface="Microsoft JhengHei" panose="020B0604030504040204" pitchFamily="34" charset="-120"/>
                <a:ea typeface="Microsoft JhengHei" panose="020B0604030504040204" pitchFamily="34" charset="-120"/>
              </a:rPr>
              <a:t>飲食中的蔬菜可以幫助孩子養成持續一生的健康飲食習慣。  </a:t>
            </a:r>
            <a:endPar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endParaRP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C.) </a:t>
            </a:r>
            <a:r>
              <a:rPr lang="zh-TW" altLang="en-US" sz="5100" dirty="0">
                <a:latin typeface="Microsoft JhengHei" panose="020B0604030504040204" pitchFamily="34" charset="-120"/>
                <a:ea typeface="Microsoft JhengHei" panose="020B0604030504040204" pitchFamily="34" charset="-120"/>
              </a:rPr>
              <a:t>嘗試各式各樣、質地和顏色的蔬菜有助於培養感官能力。</a:t>
            </a:r>
            <a:endPar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endParaRPr>
          </a:p>
          <a:p>
            <a:pPr marL="365760" indent="-365760">
              <a:lnSpc>
                <a:spcPct val="120000"/>
              </a:lnSpc>
              <a:spcAft>
                <a:spcPts val="600"/>
              </a:spcAft>
              <a:buNone/>
            </a:pPr>
            <a:r>
              <a:rPr lang="en-US" altLang="zh-TW" sz="5100" b="1" dirty="0">
                <a:latin typeface="Microsoft JhengHei" panose="020B0604030504040204" pitchFamily="34" charset="-120"/>
                <a:ea typeface="Microsoft JhengHei" panose="020B0604030504040204" pitchFamily="34" charset="-120"/>
                <a:cs typeface="Times New Roman" panose="02020603050405020304" pitchFamily="18" charset="0"/>
              </a:rPr>
              <a:t>D.) </a:t>
            </a:r>
            <a:r>
              <a:rPr lang="zh-TW" altLang="en-US" sz="5100" dirty="0">
                <a:latin typeface="Microsoft JhengHei" panose="020B0604030504040204" pitchFamily="34" charset="-120"/>
                <a:ea typeface="Microsoft JhengHei" panose="020B0604030504040204" pitchFamily="34" charset="-120"/>
                <a:cs typeface="Times New Roman" panose="02020603050405020304" pitchFamily="18" charset="0"/>
              </a:rPr>
              <a:t>以上皆是</a:t>
            </a:r>
          </a:p>
        </p:txBody>
      </p:sp>
      <p:sp>
        <p:nvSpPr>
          <p:cNvPr id="3" name="Title 2"/>
          <p:cNvSpPr>
            <a:spLocks noGrp="1"/>
          </p:cNvSpPr>
          <p:nvPr>
            <p:ph type="title"/>
          </p:nvPr>
        </p:nvSpPr>
        <p:spPr>
          <a:xfrm>
            <a:off x="0" y="0"/>
            <a:ext cx="12192000" cy="1143000"/>
          </a:xfrm>
          <a:solidFill>
            <a:srgbClr val="003473"/>
          </a:solidFill>
        </p:spPr>
        <p:txBody>
          <a:bodyPr>
            <a:normAutofit/>
          </a:bodyPr>
          <a:lstStyle/>
          <a:p>
            <a:pPr rtl="0"/>
            <a:r>
              <a:rPr lang="zh-TW" sz="4400" b="1" i="0" baseline="0" dirty="0">
                <a:solidFill>
                  <a:schemeClr val="bg1"/>
                </a:solidFill>
                <a:latin typeface="Microsoft JhengHei" panose="020B0604030504040204" pitchFamily="34" charset="-120"/>
                <a:ea typeface="Microsoft JhengHei" panose="020B0604030504040204" pitchFamily="34" charset="-120"/>
              </a:rPr>
              <a:t>測驗</a:t>
            </a:r>
          </a:p>
        </p:txBody>
      </p:sp>
      <p:sp>
        <p:nvSpPr>
          <p:cNvPr id="4" name="Oval 3">
            <a:extLst>
              <a:ext uri="{FF2B5EF4-FFF2-40B4-BE49-F238E27FC236}">
                <a16:creationId xmlns:a16="http://schemas.microsoft.com/office/drawing/2014/main" id="{DB5CE96C-C9B3-430A-B223-2FD847A3D854}"/>
              </a:ext>
            </a:extLst>
          </p:cNvPr>
          <p:cNvSpPr/>
          <p:nvPr/>
        </p:nvSpPr>
        <p:spPr>
          <a:xfrm>
            <a:off x="304800" y="4929214"/>
            <a:ext cx="3048000" cy="657165"/>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p>
        </p:txBody>
      </p:sp>
    </p:spTree>
    <p:custDataLst>
      <p:tags r:id="rId1"/>
    </p:custDataLst>
    <p:extLst>
      <p:ext uri="{BB962C8B-B14F-4D97-AF65-F5344CB8AC3E}">
        <p14:creationId xmlns:p14="http://schemas.microsoft.com/office/powerpoint/2010/main" val="235467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10972800" cy="4343397"/>
          </a:xfrm>
        </p:spPr>
        <p:txBody>
          <a:bodyPr numCol="2">
            <a:normAutofit/>
          </a:bodyPr>
          <a:lstStyle/>
          <a:p>
            <a:pPr lvl="0" algn="l" rtl="0">
              <a:spcAft>
                <a:spcPts val="600"/>
              </a:spcAft>
            </a:pPr>
            <a:r>
              <a:rPr lang="zh-TW" sz="2800" b="0" i="0" u="none" baseline="0" dirty="0">
                <a:solidFill>
                  <a:srgbClr val="003473"/>
                </a:solidFill>
                <a:latin typeface="Microsoft JhengHei" panose="020B0604030504040204" pitchFamily="34" charset="-120"/>
                <a:ea typeface="Microsoft JhengHei" panose="020B0604030504040204" pitchFamily="34" charset="-120"/>
              </a:rPr>
              <a:t>良好的營養對</a:t>
            </a:r>
            <a:r>
              <a:rPr lang="zh-TW" sz="2800" b="1" i="0" u="none" baseline="0" dirty="0">
                <a:solidFill>
                  <a:srgbClr val="003473"/>
                </a:solidFill>
                <a:latin typeface="Microsoft JhengHei" panose="020B0604030504040204" pitchFamily="34" charset="-120"/>
                <a:ea typeface="Microsoft JhengHei" panose="020B0604030504040204" pitchFamily="34" charset="-120"/>
              </a:rPr>
              <a:t>大腦的生長</a:t>
            </a:r>
            <a:r>
              <a:rPr lang="zh-TW" sz="2800" b="0" i="0" u="none" baseline="0" dirty="0">
                <a:solidFill>
                  <a:srgbClr val="003473"/>
                </a:solidFill>
                <a:latin typeface="Microsoft JhengHei" panose="020B0604030504040204" pitchFamily="34" charset="-120"/>
                <a:ea typeface="Microsoft JhengHei" panose="020B0604030504040204" pitchFamily="34" charset="-120"/>
              </a:rPr>
              <a:t>和發育至關重要，特別是在孩子出生後的頭幾年。 </a:t>
            </a:r>
          </a:p>
          <a:p>
            <a:pPr lvl="0" algn="l" rtl="0">
              <a:spcAft>
                <a:spcPts val="600"/>
              </a:spcAft>
            </a:pPr>
            <a:r>
              <a:rPr lang="zh-TW" sz="2800" b="0" i="0" u="none" baseline="0" dirty="0">
                <a:solidFill>
                  <a:srgbClr val="003473"/>
                </a:solidFill>
                <a:latin typeface="Microsoft JhengHei" panose="020B0604030504040204" pitchFamily="34" charset="-120"/>
                <a:ea typeface="Microsoft JhengHei" panose="020B0604030504040204" pitchFamily="34" charset="-120"/>
              </a:rPr>
              <a:t>兒童的成長需要健康食品和飲料中的</a:t>
            </a:r>
            <a:r>
              <a:rPr lang="zh-TW" sz="2800" b="1" i="0" u="none" baseline="0" dirty="0">
                <a:solidFill>
                  <a:srgbClr val="003473"/>
                </a:solidFill>
                <a:latin typeface="Microsoft JhengHei" panose="020B0604030504040204" pitchFamily="34" charset="-120"/>
                <a:ea typeface="Microsoft JhengHei" panose="020B0604030504040204" pitchFamily="34" charset="-120"/>
              </a:rPr>
              <a:t>營養素</a:t>
            </a:r>
            <a:r>
              <a:rPr lang="zh-TW" sz="2800" b="0" i="0" u="none" baseline="0" dirty="0">
                <a:solidFill>
                  <a:srgbClr val="003473"/>
                </a:solidFill>
                <a:latin typeface="Microsoft JhengHei" panose="020B0604030504040204" pitchFamily="34" charset="-120"/>
                <a:ea typeface="Microsoft JhengHei" panose="020B0604030504040204" pitchFamily="34" charset="-120"/>
              </a:rPr>
              <a:t>。</a:t>
            </a:r>
            <a:endParaRPr lang="zh-TW" sz="2800" dirty="0">
              <a:solidFill>
                <a:srgbClr val="003473"/>
              </a:solidFill>
              <a:latin typeface="Microsoft JhengHei" panose="020B0604030504040204" pitchFamily="34" charset="-120"/>
              <a:ea typeface="Microsoft JhengHei" panose="020B0604030504040204" pitchFamily="34" charset="-120"/>
            </a:endParaRPr>
          </a:p>
          <a:p>
            <a:pPr lvl="0" algn="l" rtl="0">
              <a:spcAft>
                <a:spcPts val="600"/>
              </a:spcAft>
            </a:pPr>
            <a:r>
              <a:rPr lang="zh-TW" sz="2800" b="0" i="0" u="none" baseline="0" dirty="0">
                <a:solidFill>
                  <a:srgbClr val="003473"/>
                </a:solidFill>
                <a:latin typeface="Microsoft JhengHei" panose="020B0604030504040204" pitchFamily="34" charset="-120"/>
                <a:ea typeface="Microsoft JhengHei" panose="020B0604030504040204" pitchFamily="34" charset="-120"/>
              </a:rPr>
              <a:t>肥胖、心臟病、肝病、齲齒、某些癌症和其他疾病都與不健康的飲食有關。</a:t>
            </a:r>
            <a:r>
              <a:rPr lang="zh-TW" sz="2800" b="1" i="0" u="none" baseline="0" dirty="0">
                <a:solidFill>
                  <a:srgbClr val="003473"/>
                </a:solidFill>
                <a:latin typeface="Microsoft JhengHei" panose="020B0604030504040204" pitchFamily="34" charset="-120"/>
                <a:ea typeface="Microsoft JhengHei" panose="020B0604030504040204" pitchFamily="34" charset="-120"/>
              </a:rPr>
              <a:t>預防這些疾病更容易，成本更低。  </a:t>
            </a:r>
            <a:endParaRPr lang="zh-TW" sz="2800" b="1" dirty="0">
              <a:solidFill>
                <a:srgbClr val="003473"/>
              </a:solidFill>
              <a:latin typeface="Microsoft JhengHei" panose="020B0604030504040204" pitchFamily="34" charset="-120"/>
              <a:ea typeface="Microsoft JhengHei" panose="020B0604030504040204" pitchFamily="34" charset="-120"/>
            </a:endParaRPr>
          </a:p>
          <a:p>
            <a:pPr lvl="0" algn="l" rtl="0"/>
            <a:r>
              <a:rPr lang="zh-TW" sz="2800" b="0" i="0" u="none" baseline="0" dirty="0">
                <a:solidFill>
                  <a:srgbClr val="8DC63F"/>
                </a:solidFill>
                <a:latin typeface="Microsoft JhengHei" panose="020B0604030504040204" pitchFamily="34" charset="-120"/>
                <a:ea typeface="Microsoft JhengHei" panose="020B0604030504040204" pitchFamily="34" charset="-120"/>
              </a:rPr>
              <a:t>所以讓我們</a:t>
            </a:r>
            <a:r>
              <a:rPr lang="zh-TW" sz="2800" b="1" i="0" u="none" baseline="0" dirty="0">
                <a:solidFill>
                  <a:srgbClr val="8DC63F"/>
                </a:solidFill>
                <a:latin typeface="Microsoft JhengHei" panose="020B0604030504040204" pitchFamily="34" charset="-120"/>
                <a:ea typeface="Microsoft JhengHei" panose="020B0604030504040204" pitchFamily="34" charset="-120"/>
              </a:rPr>
              <a:t>從孩子小時候開始！</a:t>
            </a:r>
          </a:p>
          <a:p>
            <a:endParaRPr lang="zh-TW" dirty="0"/>
          </a:p>
        </p:txBody>
      </p:sp>
      <p:sp>
        <p:nvSpPr>
          <p:cNvPr id="2" name="Title 1"/>
          <p:cNvSpPr>
            <a:spLocks noGrp="1"/>
          </p:cNvSpPr>
          <p:nvPr>
            <p:ph type="title"/>
          </p:nvPr>
        </p:nvSpPr>
        <p:spPr/>
        <p:txBody>
          <a:bodyPr>
            <a:normAutofit/>
          </a:bodyPr>
          <a:lstStyle/>
          <a:p>
            <a:pPr rtl="0"/>
            <a:r>
              <a:rPr lang="zh-TW" sz="4400" b="0" i="0" u="none" baseline="0" dirty="0">
                <a:solidFill>
                  <a:srgbClr val="003473"/>
                </a:solidFill>
                <a:latin typeface="Microsoft JhengHei" panose="020B0604030504040204" pitchFamily="34" charset="-120"/>
                <a:ea typeface="Microsoft JhengHei" panose="020B0604030504040204" pitchFamily="34" charset="-120"/>
              </a:rPr>
              <a:t>為什麼良好的營養對兒童很重要？</a:t>
            </a:r>
            <a:endParaRPr lang="zh-TW" sz="4400" dirty="0">
              <a:solidFill>
                <a:srgbClr val="003473"/>
              </a:solidFill>
              <a:latin typeface="Microsoft JhengHei" panose="020B0604030504040204" pitchFamily="34" charset="-120"/>
              <a:ea typeface="Microsoft JhengHei" panose="020B0604030504040204" pitchFamily="34" charset="-120"/>
            </a:endParaRPr>
          </a:p>
        </p:txBody>
      </p:sp>
      <p:pic>
        <p:nvPicPr>
          <p:cNvPr id="4" name="Picture 3">
            <a:extLst>
              <a:ext uri="{FF2B5EF4-FFF2-40B4-BE49-F238E27FC236}">
                <a16:creationId xmlns:a16="http://schemas.microsoft.com/office/drawing/2014/main" id="{744635CB-D71D-4562-856D-E8BD8EFDAAAF}"/>
              </a:ext>
            </a:extLst>
          </p:cNvPr>
          <p:cNvPicPr>
            <a:picLocks noChangeAspect="1"/>
          </p:cNvPicPr>
          <p:nvPr/>
        </p:nvPicPr>
        <p:blipFill>
          <a:blip r:embed="rId4"/>
          <a:stretch>
            <a:fillRect/>
          </a:stretch>
        </p:blipFill>
        <p:spPr>
          <a:xfrm>
            <a:off x="6081712" y="2299142"/>
            <a:ext cx="5881874" cy="3827023"/>
          </a:xfrm>
          <a:prstGeom prst="rect">
            <a:avLst/>
          </a:prstGeom>
        </p:spPr>
      </p:pic>
    </p:spTree>
    <p:custDataLst>
      <p:tags r:id="rId1"/>
    </p:custDataLst>
    <p:extLst>
      <p:ext uri="{BB962C8B-B14F-4D97-AF65-F5344CB8AC3E}">
        <p14:creationId xmlns:p14="http://schemas.microsoft.com/office/powerpoint/2010/main" val="358303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Box 383"/>
          <p:cNvSpPr txBox="1"/>
          <p:nvPr/>
        </p:nvSpPr>
        <p:spPr>
          <a:xfrm>
            <a:off x="742188" y="190933"/>
            <a:ext cx="2814404" cy="707886"/>
          </a:xfrm>
          <a:prstGeom prst="rect">
            <a:avLst/>
          </a:prstGeom>
          <a:noFill/>
        </p:spPr>
        <p:txBody>
          <a:bodyPr wrap="square" rtlCol="0">
            <a:spAutoFit/>
          </a:bodyPr>
          <a:lstStyle/>
          <a:p>
            <a:pPr algn="ctr" rtl="0"/>
            <a:r>
              <a:rPr lang="zh-TW" altLang="en-US" sz="4000" b="1">
                <a:solidFill>
                  <a:schemeClr val="bg1"/>
                </a:solidFill>
              </a:rPr>
              <a:t>水果</a:t>
            </a:r>
          </a:p>
        </p:txBody>
      </p:sp>
      <p:sp>
        <p:nvSpPr>
          <p:cNvPr id="5" name="Content Placeholder 4"/>
          <p:cNvSpPr>
            <a:spLocks noGrp="1"/>
          </p:cNvSpPr>
          <p:nvPr>
            <p:ph idx="1"/>
          </p:nvPr>
        </p:nvSpPr>
        <p:spPr>
          <a:xfrm>
            <a:off x="609600" y="1879812"/>
            <a:ext cx="7086600" cy="3505197"/>
          </a:xfrm>
        </p:spPr>
        <p:txBody>
          <a:bodyPr/>
          <a:lstStyle/>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水果提供礦物質、維生素和其他營養素，有助於兒童生長發育。</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包括各種顏色：嘗試各種水果。</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不同的水果顏色和質地有助於開發感官</a:t>
            </a:r>
            <a:r>
              <a:rPr lang="zh-TW" altLang="en-US" sz="3200" b="0" i="0" u="none" baseline="0" dirty="0">
                <a:latin typeface="Microsoft JhengHei" panose="020B0604030504040204" pitchFamily="34" charset="-120"/>
                <a:ea typeface="Microsoft JhengHei" panose="020B0604030504040204" pitchFamily="34" charset="-120"/>
              </a:rPr>
              <a:t>     </a:t>
            </a:r>
            <a:r>
              <a:rPr lang="zh-TW" sz="3200" b="0" i="0" u="none" baseline="0" dirty="0">
                <a:latin typeface="Microsoft JhengHei" panose="020B0604030504040204" pitchFamily="34" charset="-120"/>
                <a:ea typeface="Microsoft JhengHei" panose="020B0604030504040204" pitchFamily="34" charset="-120"/>
              </a:rPr>
              <a:t>能力。 </a:t>
            </a:r>
          </a:p>
          <a:p>
            <a:endParaRPr lang="zh-TW" altLang="en-US" sz="2400" dirty="0"/>
          </a:p>
          <a:p>
            <a:endParaRPr lang="zh-TW" altLang="en-US" sz="2400" dirty="0">
              <a:ea typeface="Adobe Gothic Std B" panose="020B0800000000000000" pitchFamily="34" charset="-128"/>
            </a:endParaRPr>
          </a:p>
          <a:p>
            <a:endParaRPr lang="zh-TW" altLang="en-US" sz="2400" dirty="0">
              <a:ea typeface="Adobe Gothic Std B" panose="020B0800000000000000" pitchFamily="34" charset="-128"/>
            </a:endParaRPr>
          </a:p>
          <a:p>
            <a:pPr marL="0" indent="0">
              <a:buNone/>
            </a:pPr>
            <a:endParaRPr lang="zh-TW" dirty="0"/>
          </a:p>
        </p:txBody>
      </p:sp>
      <p:sp>
        <p:nvSpPr>
          <p:cNvPr id="4" name="Title 3"/>
          <p:cNvSpPr>
            <a:spLocks noGrp="1"/>
          </p:cNvSpPr>
          <p:nvPr>
            <p:ph type="title"/>
          </p:nvPr>
        </p:nvSpPr>
        <p:spPr>
          <a:xfrm>
            <a:off x="30996" y="26841"/>
            <a:ext cx="12161003" cy="1231980"/>
          </a:xfrm>
          <a:solidFill>
            <a:srgbClr val="F78A28"/>
          </a:solidFill>
        </p:spPr>
        <p:txBody>
          <a:bodyPr>
            <a:normAutofit/>
          </a:bodyPr>
          <a:lstStyle/>
          <a:p>
            <a:pPr rtl="0"/>
            <a:r>
              <a:rPr lang="zh-TW" sz="4400" b="0" i="0" u="none" baseline="0" dirty="0">
                <a:solidFill>
                  <a:schemeClr val="bg1"/>
                </a:solidFill>
                <a:latin typeface="Microsoft JhengHei" panose="020B0604030504040204" pitchFamily="34" charset="-120"/>
                <a:ea typeface="Microsoft JhengHei" panose="020B0604030504040204" pitchFamily="34" charset="-120"/>
              </a:rPr>
              <a:t>水果</a:t>
            </a:r>
            <a:endParaRPr lang="zh-TW" sz="4400" dirty="0">
              <a:solidFill>
                <a:schemeClr val="bg1"/>
              </a:solidFill>
              <a:latin typeface="Microsoft JhengHei" panose="020B0604030504040204" pitchFamily="34" charset="-120"/>
              <a:ea typeface="Microsoft JhengHei" panose="020B0604030504040204" pitchFamily="34" charset="-120"/>
            </a:endParaRPr>
          </a:p>
        </p:txBody>
      </p:sp>
      <p:grpSp>
        <p:nvGrpSpPr>
          <p:cNvPr id="19" name="lemon"/>
          <p:cNvGrpSpPr/>
          <p:nvPr/>
        </p:nvGrpSpPr>
        <p:grpSpPr>
          <a:xfrm flipH="1">
            <a:off x="752520" y="61911"/>
            <a:ext cx="1128474" cy="1067159"/>
            <a:chOff x="3752698" y="2069774"/>
            <a:chExt cx="1638603" cy="1620696"/>
          </a:xfrm>
        </p:grpSpPr>
        <p:sp>
          <p:nvSpPr>
            <p:cNvPr id="20" name="Freeform 13"/>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 name="Freeform 14"/>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 name="Freeform 71"/>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 name="Freeform 173"/>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 name="Freeform 174"/>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 name="Freeform 175"/>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 name="Freeform 176"/>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 name="Freeform 177"/>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8" name="Freeform 178"/>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9" name="Freeform 179"/>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0" name="Freeform 180"/>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1" name="Freeform 181"/>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2" name="Freeform 182"/>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3" name="Freeform 183"/>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4" name="Freeform 184"/>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5" name="Freeform 185"/>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6" name="Freeform 186"/>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7" name="Freeform 187"/>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 name="Freeform 188"/>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 name="Freeform 189"/>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 name="Freeform 190"/>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 name="Freeform 191"/>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 name="Freeform 192"/>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 name="Freeform 193"/>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 name="Freeform 194"/>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 name="Freeform 195"/>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 name="Freeform 196"/>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 name="Freeform 197"/>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 name="Freeform 198"/>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 name="Freeform 199"/>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 name="Freeform 200"/>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 name="Freeform 201"/>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 name="Freeform 202"/>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 name="Freeform 203"/>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4" name="Freeform 204"/>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5" name="Freeform 206"/>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6" name="Freeform 207"/>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7" name="Freeform 208"/>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8" name="Freeform 209"/>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9" name="Freeform 210"/>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0" name="Freeform 211"/>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1" name="Freeform 212"/>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2" name="Freeform 213"/>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3" name="Freeform 214"/>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4" name="Freeform 215"/>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5" name="Freeform 216"/>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6" name="Freeform 217"/>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7" name="Freeform 218"/>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8" name="Freeform 219"/>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9" name="Freeform 220"/>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0" name="Freeform 221"/>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1" name="Freeform 222"/>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2" name="Freeform 223"/>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3" name="Freeform 224"/>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4" name="Freeform 225"/>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5" name="Freeform 226"/>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6" name="Freeform 227"/>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7" name="Freeform 228"/>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8" name="Freeform 229"/>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9" name="Freeform 230"/>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0" name="Freeform 231"/>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1" name="Freeform 232"/>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2" name="Freeform 233"/>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3" name="Freeform 234"/>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4" name="Freeform 235"/>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5" name="Freeform 236"/>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6" name="Freeform 237"/>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7" name="Freeform 238"/>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8" name="Freeform 239"/>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9" name="Freeform 240"/>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0" name="Freeform 241"/>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1" name="Freeform 242"/>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2" name="Freeform 243"/>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3" name="Freeform 244"/>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4" name="Freeform 245"/>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5" name="Freeform 246"/>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6" name="Freeform 247"/>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7" name="Freeform 248"/>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8" name="Freeform 249"/>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9" name="Freeform 250"/>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0" name="Freeform 251"/>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1" name="Freeform 252"/>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2" name="Freeform 253"/>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3" name="Freeform 254"/>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4" name="Freeform 255"/>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5" name="Freeform 256"/>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6" name="Freeform 257"/>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7" name="Freeform 258"/>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8" name="Freeform 259"/>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9" name="Freeform 260"/>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0" name="Freeform 261"/>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1" name="Freeform 262"/>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2" name="Freeform 263"/>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4" name="Freeform 264"/>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5" name="Freeform 265"/>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6" name="Freeform 266"/>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7" name="Freeform 267"/>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8" name="Freeform 268"/>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9" name="Freeform 269"/>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0" name="Freeform 270"/>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1" name="Freeform 271"/>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2" name="Freeform 272"/>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3" name="Freeform 273"/>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4" name="Freeform 274"/>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5" name="Freeform 275"/>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6" name="Freeform 276"/>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7" name="Freeform 277"/>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8" name="Freeform 278"/>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9" name="Freeform 279"/>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0" name="Freeform 280"/>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1" name="Freeform 281"/>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2" name="Freeform 282"/>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3" name="Freeform 283"/>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4" name="Freeform 284"/>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5" name="Freeform 285"/>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6" name="Freeform 286"/>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7" name="Freeform 287"/>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8" name="Freeform 288"/>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9" name="Freeform 289"/>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0" name="Freeform 290"/>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1" name="Freeform 291"/>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2" name="Freeform 292"/>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3" name="Freeform 293"/>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4" name="Freeform 294"/>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5" name="Freeform 295"/>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6" name="Freeform 296"/>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7" name="Freeform 297"/>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8" name="Freeform 298"/>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9" name="Freeform 299"/>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0" name="Freeform 300"/>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1" name="Freeform 301"/>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2" name="Freeform 302"/>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3" name="Freeform 303"/>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4" name="Freeform 304"/>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5" name="Freeform 305"/>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6" name="Freeform 306"/>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7" name="Freeform 307"/>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8" name="Freeform 308"/>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9" name="Freeform 309"/>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0" name="Freeform 310"/>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1" name="Freeform 311"/>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2" name="Freeform 312"/>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3" name="Freeform 313"/>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4" name="Freeform 314"/>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5" name="Freeform 315"/>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6" name="Freeform 316"/>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7" name="Freeform 317"/>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8" name="Freeform 318"/>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9" name="Freeform 319"/>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0" name="Freeform 320"/>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1" name="Freeform 321"/>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2" name="Freeform 322"/>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3" name="Freeform 323"/>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4" name="Freeform 324"/>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5" name="Freeform 325"/>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6" name="Freeform 326"/>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7" name="Freeform 327"/>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8" name="Freeform 328"/>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9" name="Freeform 329"/>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0" name="Freeform 330"/>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1" name="Freeform 331"/>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2" name="Freeform 332"/>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3" name="Freeform 333"/>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4" name="Freeform 334"/>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5" name="Freeform 335"/>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6" name="Freeform 336"/>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7" name="Freeform 337"/>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8" name="Freeform 338"/>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9" name="Freeform 339"/>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0" name="Freeform 340"/>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1" name="Freeform 341"/>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2" name="Freeform 342"/>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3" name="Freeform 343"/>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4" name="Freeform 344"/>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5" name="Freeform 345"/>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6" name="Freeform 346"/>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7" name="Freeform 347"/>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8" name="Freeform 348"/>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9" name="Freeform 349"/>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0" name="Freeform 350"/>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1" name="Freeform 351"/>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2" name="Freeform 352"/>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3" name="Freeform 353"/>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4" name="Freeform 354"/>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5" name="Freeform 355"/>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6" name="Freeform 356"/>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7" name="Freeform 357"/>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8" name="Freeform 358"/>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9" name="Freeform 359"/>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0" name="Freeform 360"/>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1" name="Freeform 361"/>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2" name="Freeform 362"/>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3" name="Freeform 363"/>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4" name="Freeform 364"/>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5" name="Freeform 365"/>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6" name="Freeform 366"/>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7" name="Freeform 367"/>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8" name="Freeform 368"/>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9" name="Freeform 369"/>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0" name="Freeform 370"/>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1" name="Freeform 371"/>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2" name="Freeform 372"/>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3" name="Freeform 373"/>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4" name="Freeform 374"/>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5" name="Freeform 375"/>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6" name="Freeform 376"/>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7" name="Freeform 377"/>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8" name="Freeform 378"/>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9" name="Freeform 379"/>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0" name="Freeform 380"/>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1" name="Freeform 381"/>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2" name="Freeform 382"/>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3" name="Freeform 383"/>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4" name="Freeform 384"/>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5" name="Freeform 385"/>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6" name="Freeform 386"/>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7" name="Freeform 387"/>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8" name="Freeform 388"/>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9" name="Freeform 389"/>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0" name="Freeform 390"/>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1" name="Freeform 391"/>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2" name="Freeform 392"/>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3" name="Freeform 393"/>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4" name="Freeform 394"/>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5" name="Freeform 395"/>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6" name="Freeform 396"/>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7" name="Freeform 397"/>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8" name="Freeform 398"/>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9" name="Freeform 399"/>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0" name="Freeform 400"/>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1" name="Freeform 401"/>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2" name="Freeform 402"/>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3" name="Freeform 403"/>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4" name="Freeform 404"/>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5" name="Freeform 405"/>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6" name="Freeform 407"/>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7" name="Freeform 408"/>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8" name="Freeform 409"/>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9" name="Freeform 410"/>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0" name="Freeform 411"/>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1" name="Freeform 412"/>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2" name="Freeform 413"/>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3" name="Freeform 414"/>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4" name="Freeform 415"/>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5" name="Freeform 416"/>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6" name="Freeform 417"/>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7" name="Freeform 418"/>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8" name="Freeform 419"/>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9" name="Freeform 420"/>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0" name="Freeform 421"/>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1" name="Freeform 422"/>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2" name="Freeform 423"/>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3" name="Freeform 424"/>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4" name="Freeform 425"/>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5" name="Freeform 426"/>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6" name="Freeform 427"/>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7" name="Freeform 428"/>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8" name="Freeform 429"/>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9" name="Freeform 430"/>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80" name="Freeform 431"/>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81" name="Freeform 432"/>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82" name="Freeform 433"/>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grpSp>
      <p:pic>
        <p:nvPicPr>
          <p:cNvPr id="2" name="Picture 1" descr="A group of different fruits&#10;&#10;Description automatically generated">
            <a:extLst>
              <a:ext uri="{FF2B5EF4-FFF2-40B4-BE49-F238E27FC236}">
                <a16:creationId xmlns:a16="http://schemas.microsoft.com/office/drawing/2014/main" id="{70A2EAAC-C8B7-EBCF-7065-845FDD5A04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2146" y="1600200"/>
            <a:ext cx="3352800" cy="4354286"/>
          </a:xfrm>
          <a:prstGeom prst="rect">
            <a:avLst/>
          </a:prstGeom>
        </p:spPr>
      </p:pic>
    </p:spTree>
    <p:custDataLst>
      <p:tags r:id="rId1"/>
    </p:custDataLst>
    <p:extLst>
      <p:ext uri="{BB962C8B-B14F-4D97-AF65-F5344CB8AC3E}">
        <p14:creationId xmlns:p14="http://schemas.microsoft.com/office/powerpoint/2010/main" val="330379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2188" y="190933"/>
            <a:ext cx="2814404" cy="707886"/>
          </a:xfrm>
          <a:prstGeom prst="rect">
            <a:avLst/>
          </a:prstGeom>
          <a:noFill/>
        </p:spPr>
        <p:txBody>
          <a:bodyPr wrap="square" rtlCol="0">
            <a:spAutoFit/>
          </a:bodyPr>
          <a:lstStyle/>
          <a:p>
            <a:pPr algn="ctr" rtl="0"/>
            <a:r>
              <a:rPr lang="zh-TW" altLang="en-US" sz="4000" b="1">
                <a:solidFill>
                  <a:schemeClr val="bg1"/>
                </a:solidFill>
              </a:rPr>
              <a:t>水果</a:t>
            </a:r>
          </a:p>
        </p:txBody>
      </p:sp>
      <p:sp>
        <p:nvSpPr>
          <p:cNvPr id="5" name="Content Placeholder 4"/>
          <p:cNvSpPr>
            <a:spLocks noGrp="1"/>
          </p:cNvSpPr>
          <p:nvPr>
            <p:ph idx="1"/>
          </p:nvPr>
        </p:nvSpPr>
        <p:spPr>
          <a:xfrm>
            <a:off x="533400" y="1685426"/>
            <a:ext cx="6858000" cy="4129996"/>
          </a:xfrm>
        </p:spPr>
        <p:txBody>
          <a:bodyPr/>
          <a:lstStyle/>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根據適當的發育年齡，提供未增甜的完整、切碎或搗碎的水果。</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水果可以是新鮮、冷凍的或罐裝的（都不加糖）。</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不要加糖或甜味劑。</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對於市售的加工水果，水果應該是首要</a:t>
            </a:r>
            <a:r>
              <a:rPr lang="zh-TW" altLang="en-US" sz="3200" b="0" i="0" u="none" baseline="0" dirty="0">
                <a:latin typeface="Microsoft JhengHei" panose="020B0604030504040204" pitchFamily="34" charset="-120"/>
                <a:ea typeface="Microsoft JhengHei" panose="020B0604030504040204" pitchFamily="34" charset="-120"/>
              </a:rPr>
              <a:t>     </a:t>
            </a:r>
            <a:r>
              <a:rPr lang="zh-TW" sz="3200" b="0" i="0" u="none" baseline="0" dirty="0">
                <a:latin typeface="Microsoft JhengHei" panose="020B0604030504040204" pitchFamily="34" charset="-120"/>
                <a:ea typeface="Microsoft JhengHei" panose="020B0604030504040204" pitchFamily="34" charset="-120"/>
              </a:rPr>
              <a:t>成分。</a:t>
            </a:r>
            <a:endParaRPr lang="zh-TW" sz="3200" dirty="0">
              <a:latin typeface="Microsoft JhengHei" panose="020B0604030504040204" pitchFamily="34" charset="-120"/>
              <a:ea typeface="Microsoft JhengHei" panose="020B0604030504040204" pitchFamily="34" charset="-120"/>
            </a:endParaRPr>
          </a:p>
          <a:p>
            <a:endParaRPr lang="zh-TW" dirty="0"/>
          </a:p>
          <a:p>
            <a:endParaRPr lang="zh-TW" dirty="0"/>
          </a:p>
          <a:p>
            <a:endParaRPr lang="zh-TW" dirty="0"/>
          </a:p>
          <a:p>
            <a:endParaRPr lang="zh-TW" dirty="0"/>
          </a:p>
        </p:txBody>
      </p:sp>
      <p:pic>
        <p:nvPicPr>
          <p:cNvPr id="2" name="Picture 1" descr="A pile of frozen berries&#10;&#10;Description automatically generated">
            <a:extLst>
              <a:ext uri="{FF2B5EF4-FFF2-40B4-BE49-F238E27FC236}">
                <a16:creationId xmlns:a16="http://schemas.microsoft.com/office/drawing/2014/main" id="{055CFB10-C643-EECA-25FE-69D4A6522A0A}"/>
              </a:ext>
            </a:extLst>
          </p:cNvPr>
          <p:cNvPicPr>
            <a:picLocks noChangeAspect="1"/>
          </p:cNvPicPr>
          <p:nvPr/>
        </p:nvPicPr>
        <p:blipFill rotWithShape="1">
          <a:blip r:embed="rId4">
            <a:extLst>
              <a:ext uri="{28A0092B-C50C-407E-A947-70E740481C1C}">
                <a14:useLocalDpi xmlns:a14="http://schemas.microsoft.com/office/drawing/2010/main" val="0"/>
              </a:ext>
            </a:extLst>
          </a:blip>
          <a:srcRect l="20885" r="18148"/>
          <a:stretch/>
        </p:blipFill>
        <p:spPr>
          <a:xfrm>
            <a:off x="7956209" y="1726183"/>
            <a:ext cx="3702391" cy="4048481"/>
          </a:xfrm>
          <a:prstGeom prst="rect">
            <a:avLst/>
          </a:prstGeom>
        </p:spPr>
      </p:pic>
      <p:sp>
        <p:nvSpPr>
          <p:cNvPr id="6" name="Title 3">
            <a:extLst>
              <a:ext uri="{FF2B5EF4-FFF2-40B4-BE49-F238E27FC236}">
                <a16:creationId xmlns:a16="http://schemas.microsoft.com/office/drawing/2014/main" id="{E53EDBC9-4941-148F-A339-3C9559F5FA59}"/>
              </a:ext>
            </a:extLst>
          </p:cNvPr>
          <p:cNvSpPr>
            <a:spLocks noGrp="1"/>
          </p:cNvSpPr>
          <p:nvPr>
            <p:ph type="title"/>
          </p:nvPr>
        </p:nvSpPr>
        <p:spPr>
          <a:xfrm>
            <a:off x="0" y="-23248"/>
            <a:ext cx="12192000" cy="1242447"/>
          </a:xfrm>
          <a:solidFill>
            <a:srgbClr val="F78A28"/>
          </a:solidFill>
        </p:spPr>
        <p:txBody>
          <a:bodyPr>
            <a:normAutofit/>
          </a:bodyPr>
          <a:lstStyle/>
          <a:p>
            <a:pPr rtl="0"/>
            <a:r>
              <a:rPr lang="zh-TW" sz="4400" b="0" i="0" u="none" baseline="0" dirty="0">
                <a:solidFill>
                  <a:schemeClr val="bg1"/>
                </a:solidFill>
                <a:latin typeface="Microsoft JhengHei" panose="020B0604030504040204" pitchFamily="34" charset="-120"/>
                <a:ea typeface="Microsoft JhengHei" panose="020B0604030504040204" pitchFamily="34" charset="-120"/>
              </a:rPr>
              <a:t>水果</a:t>
            </a:r>
            <a:endParaRPr lang="zh-TW" sz="4400" dirty="0">
              <a:solidFill>
                <a:schemeClr val="bg1"/>
              </a:solidFill>
              <a:latin typeface="Microsoft JhengHei" panose="020B0604030504040204" pitchFamily="34" charset="-120"/>
              <a:ea typeface="Microsoft JhengHei" panose="020B0604030504040204" pitchFamily="34" charset="-120"/>
            </a:endParaRPr>
          </a:p>
        </p:txBody>
      </p:sp>
      <p:grpSp>
        <p:nvGrpSpPr>
          <p:cNvPr id="8" name="lemon">
            <a:extLst>
              <a:ext uri="{FF2B5EF4-FFF2-40B4-BE49-F238E27FC236}">
                <a16:creationId xmlns:a16="http://schemas.microsoft.com/office/drawing/2014/main" id="{6F2F08E2-BD2D-E4B3-45E2-EA29CD8D221C}"/>
              </a:ext>
            </a:extLst>
          </p:cNvPr>
          <p:cNvGrpSpPr/>
          <p:nvPr/>
        </p:nvGrpSpPr>
        <p:grpSpPr>
          <a:xfrm flipH="1">
            <a:off x="752520" y="61911"/>
            <a:ext cx="1128474" cy="1067159"/>
            <a:chOff x="3752698" y="2069774"/>
            <a:chExt cx="1638603" cy="1620696"/>
          </a:xfrm>
        </p:grpSpPr>
        <p:sp>
          <p:nvSpPr>
            <p:cNvPr id="9" name="Freeform 13">
              <a:extLst>
                <a:ext uri="{FF2B5EF4-FFF2-40B4-BE49-F238E27FC236}">
                  <a16:creationId xmlns:a16="http://schemas.microsoft.com/office/drawing/2014/main" id="{960AF7AC-7FC9-E359-8B57-7BD70DDBE664}"/>
                </a:ext>
              </a:extLst>
            </p:cNvPr>
            <p:cNvSpPr>
              <a:spLocks/>
            </p:cNvSpPr>
            <p:nvPr/>
          </p:nvSpPr>
          <p:spPr bwMode="auto">
            <a:xfrm>
              <a:off x="3797468" y="208569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 name="Freeform 14">
              <a:extLst>
                <a:ext uri="{FF2B5EF4-FFF2-40B4-BE49-F238E27FC236}">
                  <a16:creationId xmlns:a16="http://schemas.microsoft.com/office/drawing/2014/main" id="{355F62EA-5821-EC85-C296-8D41BF0A0F8F}"/>
                </a:ext>
              </a:extLst>
            </p:cNvPr>
            <p:cNvSpPr>
              <a:spLocks noEditPoints="1"/>
            </p:cNvSpPr>
            <p:nvPr/>
          </p:nvSpPr>
          <p:spPr bwMode="auto">
            <a:xfrm>
              <a:off x="3752698" y="2069774"/>
              <a:ext cx="1636614" cy="1620696"/>
            </a:xfrm>
            <a:custGeom>
              <a:avLst/>
              <a:gdLst>
                <a:gd name="T0" fmla="*/ 751 w 799"/>
                <a:gd name="T1" fmla="*/ 210 h 791"/>
                <a:gd name="T2" fmla="*/ 584 w 799"/>
                <a:gd name="T3" fmla="*/ 27 h 791"/>
                <a:gd name="T4" fmla="*/ 582 w 799"/>
                <a:gd name="T5" fmla="*/ 26 h 791"/>
                <a:gd name="T6" fmla="*/ 457 w 799"/>
                <a:gd name="T7" fmla="*/ 18 h 791"/>
                <a:gd name="T8" fmla="*/ 311 w 799"/>
                <a:gd name="T9" fmla="*/ 69 h 791"/>
                <a:gd name="T10" fmla="*/ 230 w 799"/>
                <a:gd name="T11" fmla="*/ 121 h 791"/>
                <a:gd name="T12" fmla="*/ 111 w 799"/>
                <a:gd name="T13" fmla="*/ 259 h 791"/>
                <a:gd name="T14" fmla="*/ 107 w 799"/>
                <a:gd name="T15" fmla="*/ 265 h 791"/>
                <a:gd name="T16" fmla="*/ 98 w 799"/>
                <a:gd name="T17" fmla="*/ 285 h 791"/>
                <a:gd name="T18" fmla="*/ 61 w 799"/>
                <a:gd name="T19" fmla="*/ 387 h 791"/>
                <a:gd name="T20" fmla="*/ 56 w 799"/>
                <a:gd name="T21" fmla="*/ 429 h 791"/>
                <a:gd name="T22" fmla="*/ 68 w 799"/>
                <a:gd name="T23" fmla="*/ 566 h 791"/>
                <a:gd name="T24" fmla="*/ 72 w 799"/>
                <a:gd name="T25" fmla="*/ 578 h 791"/>
                <a:gd name="T26" fmla="*/ 77 w 799"/>
                <a:gd name="T27" fmla="*/ 583 h 791"/>
                <a:gd name="T28" fmla="*/ 130 w 799"/>
                <a:gd name="T29" fmla="*/ 634 h 791"/>
                <a:gd name="T30" fmla="*/ 186 w 799"/>
                <a:gd name="T31" fmla="*/ 692 h 791"/>
                <a:gd name="T32" fmla="*/ 197 w 799"/>
                <a:gd name="T33" fmla="*/ 700 h 791"/>
                <a:gd name="T34" fmla="*/ 293 w 799"/>
                <a:gd name="T35" fmla="*/ 742 h 791"/>
                <a:gd name="T36" fmla="*/ 308 w 799"/>
                <a:gd name="T37" fmla="*/ 745 h 791"/>
                <a:gd name="T38" fmla="*/ 418 w 799"/>
                <a:gd name="T39" fmla="*/ 755 h 791"/>
                <a:gd name="T40" fmla="*/ 462 w 799"/>
                <a:gd name="T41" fmla="*/ 754 h 791"/>
                <a:gd name="T42" fmla="*/ 634 w 799"/>
                <a:gd name="T43" fmla="*/ 682 h 791"/>
                <a:gd name="T44" fmla="*/ 714 w 799"/>
                <a:gd name="T45" fmla="*/ 604 h 791"/>
                <a:gd name="T46" fmla="*/ 778 w 799"/>
                <a:gd name="T47" fmla="*/ 477 h 791"/>
                <a:gd name="T48" fmla="*/ 785 w 799"/>
                <a:gd name="T49" fmla="*/ 287 h 791"/>
                <a:gd name="T50" fmla="*/ 794 w 799"/>
                <a:gd name="T51" fmla="*/ 415 h 791"/>
                <a:gd name="T52" fmla="*/ 721 w 799"/>
                <a:gd name="T53" fmla="*/ 611 h 791"/>
                <a:gd name="T54" fmla="*/ 669 w 799"/>
                <a:gd name="T55" fmla="*/ 673 h 791"/>
                <a:gd name="T56" fmla="*/ 532 w 799"/>
                <a:gd name="T57" fmla="*/ 762 h 791"/>
                <a:gd name="T58" fmla="*/ 429 w 799"/>
                <a:gd name="T59" fmla="*/ 790 h 791"/>
                <a:gd name="T60" fmla="*/ 400 w 799"/>
                <a:gd name="T61" fmla="*/ 790 h 791"/>
                <a:gd name="T62" fmla="*/ 293 w 799"/>
                <a:gd name="T63" fmla="*/ 786 h 791"/>
                <a:gd name="T64" fmla="*/ 267 w 799"/>
                <a:gd name="T65" fmla="*/ 781 h 791"/>
                <a:gd name="T66" fmla="*/ 169 w 799"/>
                <a:gd name="T67" fmla="*/ 741 h 791"/>
                <a:gd name="T68" fmla="*/ 141 w 799"/>
                <a:gd name="T69" fmla="*/ 722 h 791"/>
                <a:gd name="T70" fmla="*/ 99 w 799"/>
                <a:gd name="T71" fmla="*/ 678 h 791"/>
                <a:gd name="T72" fmla="*/ 28 w 799"/>
                <a:gd name="T73" fmla="*/ 612 h 791"/>
                <a:gd name="T74" fmla="*/ 24 w 799"/>
                <a:gd name="T75" fmla="*/ 605 h 791"/>
                <a:gd name="T76" fmla="*/ 11 w 799"/>
                <a:gd name="T77" fmla="*/ 562 h 791"/>
                <a:gd name="T78" fmla="*/ 5 w 799"/>
                <a:gd name="T79" fmla="*/ 391 h 791"/>
                <a:gd name="T80" fmla="*/ 9 w 799"/>
                <a:gd name="T81" fmla="*/ 373 h 791"/>
                <a:gd name="T82" fmla="*/ 52 w 799"/>
                <a:gd name="T83" fmla="*/ 264 h 791"/>
                <a:gd name="T84" fmla="*/ 64 w 799"/>
                <a:gd name="T85" fmla="*/ 241 h 791"/>
                <a:gd name="T86" fmla="*/ 69 w 799"/>
                <a:gd name="T87" fmla="*/ 233 h 791"/>
                <a:gd name="T88" fmla="*/ 210 w 799"/>
                <a:gd name="T89" fmla="*/ 89 h 791"/>
                <a:gd name="T90" fmla="*/ 296 w 799"/>
                <a:gd name="T91" fmla="*/ 43 h 791"/>
                <a:gd name="T92" fmla="*/ 456 w 799"/>
                <a:gd name="T93" fmla="*/ 1 h 791"/>
                <a:gd name="T94" fmla="*/ 585 w 799"/>
                <a:gd name="T95" fmla="*/ 17 h 791"/>
                <a:gd name="T96" fmla="*/ 655 w 799"/>
                <a:gd name="T97" fmla="*/ 71 h 791"/>
                <a:gd name="T98" fmla="*/ 768 w 799"/>
                <a:gd name="T99" fmla="*/ 24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791">
                  <a:moveTo>
                    <a:pt x="785" y="287"/>
                  </a:moveTo>
                  <a:cubicBezTo>
                    <a:pt x="780" y="274"/>
                    <a:pt x="774" y="261"/>
                    <a:pt x="768" y="248"/>
                  </a:cubicBezTo>
                  <a:cubicBezTo>
                    <a:pt x="762" y="236"/>
                    <a:pt x="756" y="223"/>
                    <a:pt x="751" y="210"/>
                  </a:cubicBezTo>
                  <a:cubicBezTo>
                    <a:pt x="740" y="184"/>
                    <a:pt x="723" y="161"/>
                    <a:pt x="706" y="139"/>
                  </a:cubicBezTo>
                  <a:cubicBezTo>
                    <a:pt x="688" y="117"/>
                    <a:pt x="671" y="94"/>
                    <a:pt x="651" y="74"/>
                  </a:cubicBezTo>
                  <a:cubicBezTo>
                    <a:pt x="631" y="55"/>
                    <a:pt x="609" y="37"/>
                    <a:pt x="584" y="27"/>
                  </a:cubicBezTo>
                  <a:cubicBezTo>
                    <a:pt x="583" y="27"/>
                    <a:pt x="583" y="27"/>
                    <a:pt x="583" y="27"/>
                  </a:cubicBezTo>
                  <a:cubicBezTo>
                    <a:pt x="583" y="26"/>
                    <a:pt x="583" y="26"/>
                    <a:pt x="583" y="26"/>
                  </a:cubicBezTo>
                  <a:cubicBezTo>
                    <a:pt x="583" y="26"/>
                    <a:pt x="582" y="26"/>
                    <a:pt x="582" y="26"/>
                  </a:cubicBezTo>
                  <a:cubicBezTo>
                    <a:pt x="582" y="26"/>
                    <a:pt x="582" y="26"/>
                    <a:pt x="582" y="26"/>
                  </a:cubicBezTo>
                  <a:cubicBezTo>
                    <a:pt x="563" y="18"/>
                    <a:pt x="542" y="15"/>
                    <a:pt x="521" y="15"/>
                  </a:cubicBezTo>
                  <a:cubicBezTo>
                    <a:pt x="500" y="15"/>
                    <a:pt x="478" y="16"/>
                    <a:pt x="457" y="18"/>
                  </a:cubicBezTo>
                  <a:cubicBezTo>
                    <a:pt x="436" y="21"/>
                    <a:pt x="416" y="25"/>
                    <a:pt x="396" y="31"/>
                  </a:cubicBezTo>
                  <a:cubicBezTo>
                    <a:pt x="376" y="36"/>
                    <a:pt x="356" y="44"/>
                    <a:pt x="338" y="53"/>
                  </a:cubicBezTo>
                  <a:cubicBezTo>
                    <a:pt x="329" y="58"/>
                    <a:pt x="320" y="63"/>
                    <a:pt x="311" y="69"/>
                  </a:cubicBezTo>
                  <a:cubicBezTo>
                    <a:pt x="306" y="72"/>
                    <a:pt x="302" y="74"/>
                    <a:pt x="298" y="77"/>
                  </a:cubicBezTo>
                  <a:cubicBezTo>
                    <a:pt x="293" y="80"/>
                    <a:pt x="288" y="83"/>
                    <a:pt x="284" y="86"/>
                  </a:cubicBezTo>
                  <a:cubicBezTo>
                    <a:pt x="265" y="98"/>
                    <a:pt x="247" y="109"/>
                    <a:pt x="230" y="121"/>
                  </a:cubicBezTo>
                  <a:cubicBezTo>
                    <a:pt x="213" y="132"/>
                    <a:pt x="197" y="145"/>
                    <a:pt x="183" y="159"/>
                  </a:cubicBezTo>
                  <a:cubicBezTo>
                    <a:pt x="169" y="173"/>
                    <a:pt x="156" y="189"/>
                    <a:pt x="145" y="206"/>
                  </a:cubicBezTo>
                  <a:cubicBezTo>
                    <a:pt x="133" y="223"/>
                    <a:pt x="122" y="241"/>
                    <a:pt x="111" y="259"/>
                  </a:cubicBezTo>
                  <a:cubicBezTo>
                    <a:pt x="110" y="261"/>
                    <a:pt x="110" y="261"/>
                    <a:pt x="110" y="261"/>
                  </a:cubicBezTo>
                  <a:cubicBezTo>
                    <a:pt x="109" y="262"/>
                    <a:pt x="109" y="262"/>
                    <a:pt x="109" y="262"/>
                  </a:cubicBezTo>
                  <a:cubicBezTo>
                    <a:pt x="107" y="265"/>
                    <a:pt x="107" y="265"/>
                    <a:pt x="107" y="265"/>
                  </a:cubicBezTo>
                  <a:cubicBezTo>
                    <a:pt x="106" y="267"/>
                    <a:pt x="105" y="269"/>
                    <a:pt x="104" y="271"/>
                  </a:cubicBezTo>
                  <a:cubicBezTo>
                    <a:pt x="103" y="274"/>
                    <a:pt x="102" y="276"/>
                    <a:pt x="101" y="278"/>
                  </a:cubicBezTo>
                  <a:cubicBezTo>
                    <a:pt x="98" y="285"/>
                    <a:pt x="98" y="285"/>
                    <a:pt x="98" y="285"/>
                  </a:cubicBezTo>
                  <a:cubicBezTo>
                    <a:pt x="94" y="295"/>
                    <a:pt x="90" y="305"/>
                    <a:pt x="86" y="314"/>
                  </a:cubicBezTo>
                  <a:cubicBezTo>
                    <a:pt x="78" y="334"/>
                    <a:pt x="71" y="353"/>
                    <a:pt x="65" y="373"/>
                  </a:cubicBezTo>
                  <a:cubicBezTo>
                    <a:pt x="64" y="377"/>
                    <a:pt x="62" y="382"/>
                    <a:pt x="61" y="387"/>
                  </a:cubicBezTo>
                  <a:cubicBezTo>
                    <a:pt x="60" y="394"/>
                    <a:pt x="60" y="394"/>
                    <a:pt x="60" y="394"/>
                  </a:cubicBezTo>
                  <a:cubicBezTo>
                    <a:pt x="58" y="401"/>
                    <a:pt x="58" y="401"/>
                    <a:pt x="58" y="401"/>
                  </a:cubicBezTo>
                  <a:cubicBezTo>
                    <a:pt x="57" y="409"/>
                    <a:pt x="56" y="419"/>
                    <a:pt x="56" y="429"/>
                  </a:cubicBezTo>
                  <a:cubicBezTo>
                    <a:pt x="55" y="449"/>
                    <a:pt x="56" y="470"/>
                    <a:pt x="58" y="490"/>
                  </a:cubicBezTo>
                  <a:cubicBezTo>
                    <a:pt x="59" y="511"/>
                    <a:pt x="62" y="532"/>
                    <a:pt x="65" y="551"/>
                  </a:cubicBezTo>
                  <a:cubicBezTo>
                    <a:pt x="66" y="556"/>
                    <a:pt x="67" y="561"/>
                    <a:pt x="68" y="566"/>
                  </a:cubicBezTo>
                  <a:cubicBezTo>
                    <a:pt x="69" y="570"/>
                    <a:pt x="71" y="574"/>
                    <a:pt x="72" y="577"/>
                  </a:cubicBezTo>
                  <a:cubicBezTo>
                    <a:pt x="72" y="577"/>
                    <a:pt x="72" y="578"/>
                    <a:pt x="72" y="578"/>
                  </a:cubicBezTo>
                  <a:cubicBezTo>
                    <a:pt x="72" y="578"/>
                    <a:pt x="72" y="578"/>
                    <a:pt x="72" y="578"/>
                  </a:cubicBezTo>
                  <a:cubicBezTo>
                    <a:pt x="72" y="578"/>
                    <a:pt x="72" y="578"/>
                    <a:pt x="72" y="577"/>
                  </a:cubicBezTo>
                  <a:cubicBezTo>
                    <a:pt x="72" y="578"/>
                    <a:pt x="72" y="578"/>
                    <a:pt x="72" y="578"/>
                  </a:cubicBezTo>
                  <a:cubicBezTo>
                    <a:pt x="74" y="580"/>
                    <a:pt x="75" y="581"/>
                    <a:pt x="77" y="583"/>
                  </a:cubicBezTo>
                  <a:cubicBezTo>
                    <a:pt x="80" y="587"/>
                    <a:pt x="83" y="591"/>
                    <a:pt x="86" y="594"/>
                  </a:cubicBezTo>
                  <a:cubicBezTo>
                    <a:pt x="100" y="609"/>
                    <a:pt x="115" y="623"/>
                    <a:pt x="130" y="634"/>
                  </a:cubicBezTo>
                  <a:cubicBezTo>
                    <a:pt x="130" y="634"/>
                    <a:pt x="130" y="634"/>
                    <a:pt x="130" y="634"/>
                  </a:cubicBezTo>
                  <a:cubicBezTo>
                    <a:pt x="132" y="636"/>
                    <a:pt x="134" y="637"/>
                    <a:pt x="136" y="639"/>
                  </a:cubicBezTo>
                  <a:cubicBezTo>
                    <a:pt x="148" y="655"/>
                    <a:pt x="161" y="671"/>
                    <a:pt x="175" y="684"/>
                  </a:cubicBezTo>
                  <a:cubicBezTo>
                    <a:pt x="179" y="687"/>
                    <a:pt x="182" y="690"/>
                    <a:pt x="186" y="692"/>
                  </a:cubicBezTo>
                  <a:cubicBezTo>
                    <a:pt x="187" y="694"/>
                    <a:pt x="189" y="695"/>
                    <a:pt x="191" y="696"/>
                  </a:cubicBezTo>
                  <a:cubicBezTo>
                    <a:pt x="194" y="698"/>
                    <a:pt x="194" y="698"/>
                    <a:pt x="194" y="698"/>
                  </a:cubicBezTo>
                  <a:cubicBezTo>
                    <a:pt x="197" y="700"/>
                    <a:pt x="197" y="700"/>
                    <a:pt x="197" y="700"/>
                  </a:cubicBezTo>
                  <a:cubicBezTo>
                    <a:pt x="206" y="705"/>
                    <a:pt x="215" y="710"/>
                    <a:pt x="224" y="715"/>
                  </a:cubicBezTo>
                  <a:cubicBezTo>
                    <a:pt x="242" y="724"/>
                    <a:pt x="260" y="732"/>
                    <a:pt x="279" y="738"/>
                  </a:cubicBezTo>
                  <a:cubicBezTo>
                    <a:pt x="283" y="740"/>
                    <a:pt x="288" y="741"/>
                    <a:pt x="293" y="742"/>
                  </a:cubicBezTo>
                  <a:cubicBezTo>
                    <a:pt x="296" y="743"/>
                    <a:pt x="296" y="743"/>
                    <a:pt x="296" y="743"/>
                  </a:cubicBezTo>
                  <a:cubicBezTo>
                    <a:pt x="300" y="743"/>
                    <a:pt x="300" y="743"/>
                    <a:pt x="300" y="743"/>
                  </a:cubicBezTo>
                  <a:cubicBezTo>
                    <a:pt x="308" y="745"/>
                    <a:pt x="308" y="745"/>
                    <a:pt x="308" y="745"/>
                  </a:cubicBezTo>
                  <a:cubicBezTo>
                    <a:pt x="318" y="746"/>
                    <a:pt x="328" y="748"/>
                    <a:pt x="338" y="749"/>
                  </a:cubicBezTo>
                  <a:cubicBezTo>
                    <a:pt x="359" y="751"/>
                    <a:pt x="380" y="752"/>
                    <a:pt x="402" y="754"/>
                  </a:cubicBezTo>
                  <a:cubicBezTo>
                    <a:pt x="418" y="755"/>
                    <a:pt x="418" y="755"/>
                    <a:pt x="418" y="755"/>
                  </a:cubicBezTo>
                  <a:cubicBezTo>
                    <a:pt x="426" y="756"/>
                    <a:pt x="426" y="756"/>
                    <a:pt x="426" y="756"/>
                  </a:cubicBezTo>
                  <a:cubicBezTo>
                    <a:pt x="433" y="756"/>
                    <a:pt x="433" y="756"/>
                    <a:pt x="433" y="756"/>
                  </a:cubicBezTo>
                  <a:cubicBezTo>
                    <a:pt x="442" y="757"/>
                    <a:pt x="452" y="756"/>
                    <a:pt x="462" y="754"/>
                  </a:cubicBezTo>
                  <a:cubicBezTo>
                    <a:pt x="482" y="751"/>
                    <a:pt x="502" y="745"/>
                    <a:pt x="522" y="738"/>
                  </a:cubicBezTo>
                  <a:cubicBezTo>
                    <a:pt x="541" y="731"/>
                    <a:pt x="561" y="722"/>
                    <a:pt x="580" y="713"/>
                  </a:cubicBezTo>
                  <a:cubicBezTo>
                    <a:pt x="599" y="704"/>
                    <a:pt x="618" y="694"/>
                    <a:pt x="634" y="682"/>
                  </a:cubicBezTo>
                  <a:cubicBezTo>
                    <a:pt x="651" y="670"/>
                    <a:pt x="666" y="655"/>
                    <a:pt x="680" y="639"/>
                  </a:cubicBezTo>
                  <a:cubicBezTo>
                    <a:pt x="688" y="631"/>
                    <a:pt x="695" y="623"/>
                    <a:pt x="702" y="615"/>
                  </a:cubicBezTo>
                  <a:cubicBezTo>
                    <a:pt x="714" y="604"/>
                    <a:pt x="714" y="604"/>
                    <a:pt x="714" y="604"/>
                  </a:cubicBezTo>
                  <a:cubicBezTo>
                    <a:pt x="717" y="600"/>
                    <a:pt x="721" y="596"/>
                    <a:pt x="724" y="592"/>
                  </a:cubicBezTo>
                  <a:cubicBezTo>
                    <a:pt x="737" y="576"/>
                    <a:pt x="747" y="557"/>
                    <a:pt x="756" y="538"/>
                  </a:cubicBezTo>
                  <a:cubicBezTo>
                    <a:pt x="765" y="518"/>
                    <a:pt x="772" y="498"/>
                    <a:pt x="778" y="477"/>
                  </a:cubicBezTo>
                  <a:cubicBezTo>
                    <a:pt x="784" y="457"/>
                    <a:pt x="788" y="436"/>
                    <a:pt x="792" y="414"/>
                  </a:cubicBezTo>
                  <a:cubicBezTo>
                    <a:pt x="796" y="393"/>
                    <a:pt x="798" y="372"/>
                    <a:pt x="797" y="350"/>
                  </a:cubicBezTo>
                  <a:cubicBezTo>
                    <a:pt x="795" y="329"/>
                    <a:pt x="791" y="308"/>
                    <a:pt x="785" y="287"/>
                  </a:cubicBezTo>
                  <a:close/>
                  <a:moveTo>
                    <a:pt x="785" y="287"/>
                  </a:moveTo>
                  <a:cubicBezTo>
                    <a:pt x="791" y="308"/>
                    <a:pt x="796" y="329"/>
                    <a:pt x="797" y="350"/>
                  </a:cubicBezTo>
                  <a:cubicBezTo>
                    <a:pt x="799" y="372"/>
                    <a:pt x="797" y="393"/>
                    <a:pt x="794" y="415"/>
                  </a:cubicBezTo>
                  <a:cubicBezTo>
                    <a:pt x="787" y="457"/>
                    <a:pt x="777" y="499"/>
                    <a:pt x="761" y="540"/>
                  </a:cubicBezTo>
                  <a:cubicBezTo>
                    <a:pt x="754" y="560"/>
                    <a:pt x="744" y="579"/>
                    <a:pt x="731" y="597"/>
                  </a:cubicBezTo>
                  <a:cubicBezTo>
                    <a:pt x="728" y="602"/>
                    <a:pt x="725" y="606"/>
                    <a:pt x="721" y="611"/>
                  </a:cubicBezTo>
                  <a:cubicBezTo>
                    <a:pt x="710" y="623"/>
                    <a:pt x="710" y="623"/>
                    <a:pt x="710" y="623"/>
                  </a:cubicBezTo>
                  <a:cubicBezTo>
                    <a:pt x="704" y="631"/>
                    <a:pt x="697" y="639"/>
                    <a:pt x="690" y="648"/>
                  </a:cubicBezTo>
                  <a:cubicBezTo>
                    <a:pt x="683" y="656"/>
                    <a:pt x="677" y="664"/>
                    <a:pt x="669" y="673"/>
                  </a:cubicBezTo>
                  <a:cubicBezTo>
                    <a:pt x="662" y="681"/>
                    <a:pt x="653" y="688"/>
                    <a:pt x="645" y="695"/>
                  </a:cubicBezTo>
                  <a:cubicBezTo>
                    <a:pt x="628" y="709"/>
                    <a:pt x="609" y="721"/>
                    <a:pt x="590" y="732"/>
                  </a:cubicBezTo>
                  <a:cubicBezTo>
                    <a:pt x="571" y="743"/>
                    <a:pt x="552" y="753"/>
                    <a:pt x="532" y="762"/>
                  </a:cubicBezTo>
                  <a:cubicBezTo>
                    <a:pt x="511" y="771"/>
                    <a:pt x="491" y="779"/>
                    <a:pt x="469" y="785"/>
                  </a:cubicBezTo>
                  <a:cubicBezTo>
                    <a:pt x="457" y="788"/>
                    <a:pt x="446" y="790"/>
                    <a:pt x="434" y="790"/>
                  </a:cubicBezTo>
                  <a:cubicBezTo>
                    <a:pt x="429" y="790"/>
                    <a:pt x="429" y="790"/>
                    <a:pt x="429" y="790"/>
                  </a:cubicBezTo>
                  <a:cubicBezTo>
                    <a:pt x="425" y="791"/>
                    <a:pt x="425" y="791"/>
                    <a:pt x="425" y="791"/>
                  </a:cubicBezTo>
                  <a:cubicBezTo>
                    <a:pt x="416" y="791"/>
                    <a:pt x="416" y="791"/>
                    <a:pt x="416" y="791"/>
                  </a:cubicBezTo>
                  <a:cubicBezTo>
                    <a:pt x="400" y="790"/>
                    <a:pt x="400" y="790"/>
                    <a:pt x="400" y="790"/>
                  </a:cubicBezTo>
                  <a:cubicBezTo>
                    <a:pt x="379" y="790"/>
                    <a:pt x="357" y="791"/>
                    <a:pt x="335" y="790"/>
                  </a:cubicBezTo>
                  <a:cubicBezTo>
                    <a:pt x="324" y="789"/>
                    <a:pt x="313" y="788"/>
                    <a:pt x="302" y="787"/>
                  </a:cubicBezTo>
                  <a:cubicBezTo>
                    <a:pt x="293" y="786"/>
                    <a:pt x="293" y="786"/>
                    <a:pt x="293" y="786"/>
                  </a:cubicBezTo>
                  <a:cubicBezTo>
                    <a:pt x="289" y="786"/>
                    <a:pt x="289" y="786"/>
                    <a:pt x="289" y="786"/>
                  </a:cubicBezTo>
                  <a:cubicBezTo>
                    <a:pt x="285" y="785"/>
                    <a:pt x="285" y="785"/>
                    <a:pt x="285" y="785"/>
                  </a:cubicBezTo>
                  <a:cubicBezTo>
                    <a:pt x="279" y="784"/>
                    <a:pt x="273" y="783"/>
                    <a:pt x="267" y="781"/>
                  </a:cubicBezTo>
                  <a:cubicBezTo>
                    <a:pt x="244" y="776"/>
                    <a:pt x="223" y="768"/>
                    <a:pt x="202" y="758"/>
                  </a:cubicBezTo>
                  <a:cubicBezTo>
                    <a:pt x="192" y="754"/>
                    <a:pt x="182" y="748"/>
                    <a:pt x="172" y="743"/>
                  </a:cubicBezTo>
                  <a:cubicBezTo>
                    <a:pt x="169" y="741"/>
                    <a:pt x="169" y="741"/>
                    <a:pt x="169" y="741"/>
                  </a:cubicBezTo>
                  <a:cubicBezTo>
                    <a:pt x="165" y="739"/>
                    <a:pt x="165" y="739"/>
                    <a:pt x="165" y="739"/>
                  </a:cubicBezTo>
                  <a:cubicBezTo>
                    <a:pt x="162" y="737"/>
                    <a:pt x="159" y="735"/>
                    <a:pt x="156" y="734"/>
                  </a:cubicBezTo>
                  <a:cubicBezTo>
                    <a:pt x="151" y="730"/>
                    <a:pt x="146" y="726"/>
                    <a:pt x="141" y="722"/>
                  </a:cubicBezTo>
                  <a:cubicBezTo>
                    <a:pt x="132" y="714"/>
                    <a:pt x="124" y="706"/>
                    <a:pt x="116" y="698"/>
                  </a:cubicBezTo>
                  <a:cubicBezTo>
                    <a:pt x="108" y="690"/>
                    <a:pt x="101" y="681"/>
                    <a:pt x="93" y="672"/>
                  </a:cubicBezTo>
                  <a:cubicBezTo>
                    <a:pt x="99" y="678"/>
                    <a:pt x="99" y="678"/>
                    <a:pt x="99" y="678"/>
                  </a:cubicBezTo>
                  <a:cubicBezTo>
                    <a:pt x="79" y="664"/>
                    <a:pt x="62" y="649"/>
                    <a:pt x="46" y="632"/>
                  </a:cubicBezTo>
                  <a:cubicBezTo>
                    <a:pt x="42" y="628"/>
                    <a:pt x="38" y="623"/>
                    <a:pt x="34" y="619"/>
                  </a:cubicBezTo>
                  <a:cubicBezTo>
                    <a:pt x="32" y="617"/>
                    <a:pt x="30" y="614"/>
                    <a:pt x="28" y="612"/>
                  </a:cubicBezTo>
                  <a:cubicBezTo>
                    <a:pt x="28" y="611"/>
                    <a:pt x="28" y="611"/>
                    <a:pt x="28" y="611"/>
                  </a:cubicBezTo>
                  <a:cubicBezTo>
                    <a:pt x="26" y="609"/>
                    <a:pt x="26" y="609"/>
                    <a:pt x="26" y="609"/>
                  </a:cubicBezTo>
                  <a:cubicBezTo>
                    <a:pt x="25" y="607"/>
                    <a:pt x="25" y="606"/>
                    <a:pt x="24" y="605"/>
                  </a:cubicBezTo>
                  <a:cubicBezTo>
                    <a:pt x="23" y="603"/>
                    <a:pt x="22" y="601"/>
                    <a:pt x="21" y="599"/>
                  </a:cubicBezTo>
                  <a:cubicBezTo>
                    <a:pt x="18" y="591"/>
                    <a:pt x="16" y="585"/>
                    <a:pt x="14" y="579"/>
                  </a:cubicBezTo>
                  <a:cubicBezTo>
                    <a:pt x="13" y="573"/>
                    <a:pt x="12" y="568"/>
                    <a:pt x="11" y="562"/>
                  </a:cubicBezTo>
                  <a:cubicBezTo>
                    <a:pt x="6" y="539"/>
                    <a:pt x="4" y="517"/>
                    <a:pt x="2" y="495"/>
                  </a:cubicBezTo>
                  <a:cubicBezTo>
                    <a:pt x="0" y="472"/>
                    <a:pt x="0" y="450"/>
                    <a:pt x="0" y="427"/>
                  </a:cubicBezTo>
                  <a:cubicBezTo>
                    <a:pt x="1" y="415"/>
                    <a:pt x="2" y="404"/>
                    <a:pt x="5" y="391"/>
                  </a:cubicBezTo>
                  <a:cubicBezTo>
                    <a:pt x="6" y="386"/>
                    <a:pt x="6" y="386"/>
                    <a:pt x="6" y="386"/>
                  </a:cubicBezTo>
                  <a:cubicBezTo>
                    <a:pt x="7" y="382"/>
                    <a:pt x="7" y="382"/>
                    <a:pt x="7" y="382"/>
                  </a:cubicBezTo>
                  <a:cubicBezTo>
                    <a:pt x="9" y="373"/>
                    <a:pt x="9" y="373"/>
                    <a:pt x="9" y="373"/>
                  </a:cubicBezTo>
                  <a:cubicBezTo>
                    <a:pt x="10" y="368"/>
                    <a:pt x="12" y="362"/>
                    <a:pt x="14" y="357"/>
                  </a:cubicBezTo>
                  <a:cubicBezTo>
                    <a:pt x="20" y="335"/>
                    <a:pt x="29" y="314"/>
                    <a:pt x="38" y="294"/>
                  </a:cubicBezTo>
                  <a:cubicBezTo>
                    <a:pt x="43" y="284"/>
                    <a:pt x="47" y="274"/>
                    <a:pt x="52" y="264"/>
                  </a:cubicBezTo>
                  <a:cubicBezTo>
                    <a:pt x="56" y="257"/>
                    <a:pt x="56" y="257"/>
                    <a:pt x="56" y="257"/>
                  </a:cubicBezTo>
                  <a:cubicBezTo>
                    <a:pt x="57" y="254"/>
                    <a:pt x="58" y="251"/>
                    <a:pt x="60" y="249"/>
                  </a:cubicBezTo>
                  <a:cubicBezTo>
                    <a:pt x="61" y="246"/>
                    <a:pt x="63" y="243"/>
                    <a:pt x="64" y="241"/>
                  </a:cubicBezTo>
                  <a:cubicBezTo>
                    <a:pt x="67" y="237"/>
                    <a:pt x="67" y="237"/>
                    <a:pt x="67" y="237"/>
                  </a:cubicBezTo>
                  <a:cubicBezTo>
                    <a:pt x="68" y="235"/>
                    <a:pt x="68" y="235"/>
                    <a:pt x="68" y="235"/>
                  </a:cubicBezTo>
                  <a:cubicBezTo>
                    <a:pt x="69" y="233"/>
                    <a:pt x="69" y="233"/>
                    <a:pt x="69" y="233"/>
                  </a:cubicBezTo>
                  <a:cubicBezTo>
                    <a:pt x="81" y="214"/>
                    <a:pt x="94" y="197"/>
                    <a:pt x="108" y="179"/>
                  </a:cubicBezTo>
                  <a:cubicBezTo>
                    <a:pt x="122" y="161"/>
                    <a:pt x="137" y="144"/>
                    <a:pt x="154" y="129"/>
                  </a:cubicBezTo>
                  <a:cubicBezTo>
                    <a:pt x="171" y="113"/>
                    <a:pt x="191" y="100"/>
                    <a:pt x="210" y="89"/>
                  </a:cubicBezTo>
                  <a:cubicBezTo>
                    <a:pt x="229" y="78"/>
                    <a:pt x="249" y="68"/>
                    <a:pt x="267" y="58"/>
                  </a:cubicBezTo>
                  <a:cubicBezTo>
                    <a:pt x="272" y="56"/>
                    <a:pt x="277" y="53"/>
                    <a:pt x="281" y="51"/>
                  </a:cubicBezTo>
                  <a:cubicBezTo>
                    <a:pt x="286" y="48"/>
                    <a:pt x="291" y="45"/>
                    <a:pt x="296" y="43"/>
                  </a:cubicBezTo>
                  <a:cubicBezTo>
                    <a:pt x="306" y="37"/>
                    <a:pt x="316" y="33"/>
                    <a:pt x="326" y="28"/>
                  </a:cubicBezTo>
                  <a:cubicBezTo>
                    <a:pt x="347" y="20"/>
                    <a:pt x="368" y="13"/>
                    <a:pt x="390" y="8"/>
                  </a:cubicBezTo>
                  <a:cubicBezTo>
                    <a:pt x="412" y="4"/>
                    <a:pt x="434" y="1"/>
                    <a:pt x="456" y="1"/>
                  </a:cubicBezTo>
                  <a:cubicBezTo>
                    <a:pt x="478" y="0"/>
                    <a:pt x="499" y="0"/>
                    <a:pt x="521" y="1"/>
                  </a:cubicBezTo>
                  <a:cubicBezTo>
                    <a:pt x="544" y="2"/>
                    <a:pt x="566" y="8"/>
                    <a:pt x="586" y="17"/>
                  </a:cubicBezTo>
                  <a:cubicBezTo>
                    <a:pt x="585" y="17"/>
                    <a:pt x="585" y="17"/>
                    <a:pt x="585" y="17"/>
                  </a:cubicBezTo>
                  <a:cubicBezTo>
                    <a:pt x="586" y="17"/>
                    <a:pt x="587" y="18"/>
                    <a:pt x="588" y="18"/>
                  </a:cubicBezTo>
                  <a:cubicBezTo>
                    <a:pt x="588" y="18"/>
                    <a:pt x="588" y="18"/>
                    <a:pt x="588" y="18"/>
                  </a:cubicBezTo>
                  <a:cubicBezTo>
                    <a:pt x="614" y="31"/>
                    <a:pt x="636" y="49"/>
                    <a:pt x="655" y="71"/>
                  </a:cubicBezTo>
                  <a:cubicBezTo>
                    <a:pt x="675" y="91"/>
                    <a:pt x="691" y="115"/>
                    <a:pt x="708" y="137"/>
                  </a:cubicBezTo>
                  <a:cubicBezTo>
                    <a:pt x="724" y="160"/>
                    <a:pt x="741" y="183"/>
                    <a:pt x="752" y="209"/>
                  </a:cubicBezTo>
                  <a:cubicBezTo>
                    <a:pt x="757" y="223"/>
                    <a:pt x="763" y="235"/>
                    <a:pt x="768" y="248"/>
                  </a:cubicBezTo>
                  <a:cubicBezTo>
                    <a:pt x="774" y="261"/>
                    <a:pt x="780" y="274"/>
                    <a:pt x="785" y="2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 name="Freeform 71">
              <a:extLst>
                <a:ext uri="{FF2B5EF4-FFF2-40B4-BE49-F238E27FC236}">
                  <a16:creationId xmlns:a16="http://schemas.microsoft.com/office/drawing/2014/main" id="{485A5B14-B123-230A-9EB8-A0E6FB2DB22C}"/>
                </a:ext>
              </a:extLst>
            </p:cNvPr>
            <p:cNvSpPr>
              <a:spLocks/>
            </p:cNvSpPr>
            <p:nvPr/>
          </p:nvSpPr>
          <p:spPr bwMode="auto">
            <a:xfrm>
              <a:off x="3764637" y="2093652"/>
              <a:ext cx="1593833" cy="1567966"/>
            </a:xfrm>
            <a:custGeom>
              <a:avLst/>
              <a:gdLst>
                <a:gd name="T0" fmla="*/ 763 w 778"/>
                <a:gd name="T1" fmla="*/ 279 h 765"/>
                <a:gd name="T2" fmla="*/ 745 w 778"/>
                <a:gd name="T3" fmla="*/ 238 h 765"/>
                <a:gd name="T4" fmla="*/ 733 w 778"/>
                <a:gd name="T5" fmla="*/ 211 h 765"/>
                <a:gd name="T6" fmla="*/ 667 w 778"/>
                <a:gd name="T7" fmla="*/ 108 h 765"/>
                <a:gd name="T8" fmla="*/ 564 w 778"/>
                <a:gd name="T9" fmla="*/ 14 h 765"/>
                <a:gd name="T10" fmla="*/ 562 w 778"/>
                <a:gd name="T11" fmla="*/ 14 h 765"/>
                <a:gd name="T12" fmla="*/ 494 w 778"/>
                <a:gd name="T13" fmla="*/ 0 h 765"/>
                <a:gd name="T14" fmla="*/ 270 w 778"/>
                <a:gd name="T15" fmla="*/ 55 h 765"/>
                <a:gd name="T16" fmla="*/ 235 w 778"/>
                <a:gd name="T17" fmla="*/ 75 h 765"/>
                <a:gd name="T18" fmla="*/ 149 w 778"/>
                <a:gd name="T19" fmla="*/ 134 h 765"/>
                <a:gd name="T20" fmla="*/ 69 w 778"/>
                <a:gd name="T21" fmla="*/ 237 h 765"/>
                <a:gd name="T22" fmla="*/ 56 w 778"/>
                <a:gd name="T23" fmla="*/ 260 h 765"/>
                <a:gd name="T24" fmla="*/ 9 w 778"/>
                <a:gd name="T25" fmla="*/ 387 h 765"/>
                <a:gd name="T26" fmla="*/ 28 w 778"/>
                <a:gd name="T27" fmla="*/ 586 h 765"/>
                <a:gd name="T28" fmla="*/ 93 w 778"/>
                <a:gd name="T29" fmla="*/ 648 h 765"/>
                <a:gd name="T30" fmla="*/ 157 w 778"/>
                <a:gd name="T31" fmla="*/ 710 h 765"/>
                <a:gd name="T32" fmla="*/ 270 w 778"/>
                <a:gd name="T33" fmla="*/ 756 h 765"/>
                <a:gd name="T34" fmla="*/ 360 w 778"/>
                <a:gd name="T35" fmla="*/ 764 h 765"/>
                <a:gd name="T36" fmla="*/ 395 w 778"/>
                <a:gd name="T37" fmla="*/ 765 h 765"/>
                <a:gd name="T38" fmla="*/ 411 w 778"/>
                <a:gd name="T39" fmla="*/ 765 h 765"/>
                <a:gd name="T40" fmla="*/ 574 w 778"/>
                <a:gd name="T41" fmla="*/ 709 h 765"/>
                <a:gd name="T42" fmla="*/ 693 w 778"/>
                <a:gd name="T43" fmla="*/ 601 h 765"/>
                <a:gd name="T44" fmla="*/ 772 w 778"/>
                <a:gd name="T45" fmla="*/ 400 h 765"/>
                <a:gd name="T46" fmla="*/ 763 w 778"/>
                <a:gd name="T47" fmla="*/ 279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8" h="765">
                  <a:moveTo>
                    <a:pt x="763" y="279"/>
                  </a:moveTo>
                  <a:cubicBezTo>
                    <a:pt x="760" y="271"/>
                    <a:pt x="753" y="254"/>
                    <a:pt x="745" y="238"/>
                  </a:cubicBezTo>
                  <a:cubicBezTo>
                    <a:pt x="740" y="227"/>
                    <a:pt x="736" y="218"/>
                    <a:pt x="733" y="211"/>
                  </a:cubicBezTo>
                  <a:cubicBezTo>
                    <a:pt x="720" y="178"/>
                    <a:pt x="707" y="159"/>
                    <a:pt x="667" y="108"/>
                  </a:cubicBezTo>
                  <a:cubicBezTo>
                    <a:pt x="634" y="63"/>
                    <a:pt x="603" y="32"/>
                    <a:pt x="564" y="14"/>
                  </a:cubicBezTo>
                  <a:cubicBezTo>
                    <a:pt x="563" y="14"/>
                    <a:pt x="562" y="14"/>
                    <a:pt x="562" y="14"/>
                  </a:cubicBezTo>
                  <a:cubicBezTo>
                    <a:pt x="541" y="4"/>
                    <a:pt x="518" y="0"/>
                    <a:pt x="494" y="0"/>
                  </a:cubicBezTo>
                  <a:cubicBezTo>
                    <a:pt x="423" y="0"/>
                    <a:pt x="352" y="4"/>
                    <a:pt x="270" y="55"/>
                  </a:cubicBezTo>
                  <a:cubicBezTo>
                    <a:pt x="258" y="62"/>
                    <a:pt x="246" y="69"/>
                    <a:pt x="235" y="75"/>
                  </a:cubicBezTo>
                  <a:cubicBezTo>
                    <a:pt x="204" y="93"/>
                    <a:pt x="175" y="109"/>
                    <a:pt x="149" y="134"/>
                  </a:cubicBezTo>
                  <a:cubicBezTo>
                    <a:pt x="118" y="163"/>
                    <a:pt x="92" y="200"/>
                    <a:pt x="69" y="237"/>
                  </a:cubicBezTo>
                  <a:cubicBezTo>
                    <a:pt x="64" y="244"/>
                    <a:pt x="59" y="252"/>
                    <a:pt x="56" y="260"/>
                  </a:cubicBezTo>
                  <a:cubicBezTo>
                    <a:pt x="36" y="305"/>
                    <a:pt x="18" y="345"/>
                    <a:pt x="9" y="387"/>
                  </a:cubicBezTo>
                  <a:cubicBezTo>
                    <a:pt x="0" y="434"/>
                    <a:pt x="11" y="564"/>
                    <a:pt x="28" y="586"/>
                  </a:cubicBezTo>
                  <a:cubicBezTo>
                    <a:pt x="38" y="600"/>
                    <a:pt x="65" y="629"/>
                    <a:pt x="93" y="648"/>
                  </a:cubicBezTo>
                  <a:cubicBezTo>
                    <a:pt x="97" y="654"/>
                    <a:pt x="129" y="694"/>
                    <a:pt x="157" y="710"/>
                  </a:cubicBezTo>
                  <a:cubicBezTo>
                    <a:pt x="187" y="728"/>
                    <a:pt x="231" y="750"/>
                    <a:pt x="270" y="756"/>
                  </a:cubicBezTo>
                  <a:cubicBezTo>
                    <a:pt x="306" y="762"/>
                    <a:pt x="331" y="763"/>
                    <a:pt x="360" y="764"/>
                  </a:cubicBezTo>
                  <a:cubicBezTo>
                    <a:pt x="371" y="764"/>
                    <a:pt x="383" y="764"/>
                    <a:pt x="395" y="765"/>
                  </a:cubicBezTo>
                  <a:cubicBezTo>
                    <a:pt x="401" y="765"/>
                    <a:pt x="406" y="765"/>
                    <a:pt x="411" y="765"/>
                  </a:cubicBezTo>
                  <a:cubicBezTo>
                    <a:pt x="451" y="765"/>
                    <a:pt x="516" y="741"/>
                    <a:pt x="574" y="709"/>
                  </a:cubicBezTo>
                  <a:cubicBezTo>
                    <a:pt x="641" y="671"/>
                    <a:pt x="649" y="648"/>
                    <a:pt x="693" y="601"/>
                  </a:cubicBezTo>
                  <a:cubicBezTo>
                    <a:pt x="743" y="548"/>
                    <a:pt x="764" y="452"/>
                    <a:pt x="772" y="400"/>
                  </a:cubicBezTo>
                  <a:cubicBezTo>
                    <a:pt x="778" y="363"/>
                    <a:pt x="778" y="330"/>
                    <a:pt x="76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2" name="Freeform 173">
              <a:extLst>
                <a:ext uri="{FF2B5EF4-FFF2-40B4-BE49-F238E27FC236}">
                  <a16:creationId xmlns:a16="http://schemas.microsoft.com/office/drawing/2014/main" id="{8EEC1F54-50E8-4935-B2B2-6DCA12E1BEF2}"/>
                </a:ext>
              </a:extLst>
            </p:cNvPr>
            <p:cNvSpPr>
              <a:spLocks/>
            </p:cNvSpPr>
            <p:nvPr/>
          </p:nvSpPr>
          <p:spPr bwMode="auto">
            <a:xfrm>
              <a:off x="4414307" y="3462637"/>
              <a:ext cx="26863" cy="26863"/>
            </a:xfrm>
            <a:custGeom>
              <a:avLst/>
              <a:gdLst>
                <a:gd name="T0" fmla="*/ 4 w 13"/>
                <a:gd name="T1" fmla="*/ 6 h 13"/>
                <a:gd name="T2" fmla="*/ 8 w 13"/>
                <a:gd name="T3" fmla="*/ 1 h 13"/>
                <a:gd name="T4" fmla="*/ 5 w 13"/>
                <a:gd name="T5" fmla="*/ 13 h 13"/>
                <a:gd name="T6" fmla="*/ 4 w 13"/>
                <a:gd name="T7" fmla="*/ 6 h 13"/>
              </a:gdLst>
              <a:ahLst/>
              <a:cxnLst>
                <a:cxn ang="0">
                  <a:pos x="T0" y="T1"/>
                </a:cxn>
                <a:cxn ang="0">
                  <a:pos x="T2" y="T3"/>
                </a:cxn>
                <a:cxn ang="0">
                  <a:pos x="T4" y="T5"/>
                </a:cxn>
                <a:cxn ang="0">
                  <a:pos x="T6" y="T7"/>
                </a:cxn>
              </a:cxnLst>
              <a:rect l="0" t="0" r="r" b="b"/>
              <a:pathLst>
                <a:path w="13" h="13">
                  <a:moveTo>
                    <a:pt x="4" y="6"/>
                  </a:moveTo>
                  <a:cubicBezTo>
                    <a:pt x="5" y="4"/>
                    <a:pt x="4" y="0"/>
                    <a:pt x="8" y="1"/>
                  </a:cubicBezTo>
                  <a:cubicBezTo>
                    <a:pt x="13" y="2"/>
                    <a:pt x="9" y="13"/>
                    <a:pt x="5" y="13"/>
                  </a:cubicBezTo>
                  <a:cubicBezTo>
                    <a:pt x="1" y="13"/>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3" name="Freeform 174">
              <a:extLst>
                <a:ext uri="{FF2B5EF4-FFF2-40B4-BE49-F238E27FC236}">
                  <a16:creationId xmlns:a16="http://schemas.microsoft.com/office/drawing/2014/main" id="{026075E0-9F23-4366-2A14-0CC672DE9428}"/>
                </a:ext>
              </a:extLst>
            </p:cNvPr>
            <p:cNvSpPr>
              <a:spLocks/>
            </p:cNvSpPr>
            <p:nvPr/>
          </p:nvSpPr>
          <p:spPr bwMode="auto">
            <a:xfrm>
              <a:off x="4510813" y="3430800"/>
              <a:ext cx="19898"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8" y="0"/>
                    <a:pt x="10" y="9"/>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4" name="Freeform 175">
              <a:extLst>
                <a:ext uri="{FF2B5EF4-FFF2-40B4-BE49-F238E27FC236}">
                  <a16:creationId xmlns:a16="http://schemas.microsoft.com/office/drawing/2014/main" id="{AC1C1CEB-0436-0148-F253-7A3A39CC1AD6}"/>
                </a:ext>
              </a:extLst>
            </p:cNvPr>
            <p:cNvSpPr>
              <a:spLocks/>
            </p:cNvSpPr>
            <p:nvPr/>
          </p:nvSpPr>
          <p:spPr bwMode="auto">
            <a:xfrm>
              <a:off x="4371527" y="3475570"/>
              <a:ext cx="21888" cy="36812"/>
            </a:xfrm>
            <a:custGeom>
              <a:avLst/>
              <a:gdLst>
                <a:gd name="T0" fmla="*/ 9 w 11"/>
                <a:gd name="T1" fmla="*/ 8 h 18"/>
                <a:gd name="T2" fmla="*/ 7 w 11"/>
                <a:gd name="T3" fmla="*/ 2 h 18"/>
                <a:gd name="T4" fmla="*/ 2 w 11"/>
                <a:gd name="T5" fmla="*/ 12 h 18"/>
                <a:gd name="T6" fmla="*/ 9 w 11"/>
                <a:gd name="T7" fmla="*/ 8 h 18"/>
              </a:gdLst>
              <a:ahLst/>
              <a:cxnLst>
                <a:cxn ang="0">
                  <a:pos x="T0" y="T1"/>
                </a:cxn>
                <a:cxn ang="0">
                  <a:pos x="T2" y="T3"/>
                </a:cxn>
                <a:cxn ang="0">
                  <a:pos x="T4" y="T5"/>
                </a:cxn>
                <a:cxn ang="0">
                  <a:pos x="T6" y="T7"/>
                </a:cxn>
              </a:cxnLst>
              <a:rect l="0" t="0" r="r" b="b"/>
              <a:pathLst>
                <a:path w="11" h="18">
                  <a:moveTo>
                    <a:pt x="9" y="8"/>
                  </a:moveTo>
                  <a:cubicBezTo>
                    <a:pt x="9" y="6"/>
                    <a:pt x="11" y="5"/>
                    <a:pt x="7" y="2"/>
                  </a:cubicBezTo>
                  <a:cubicBezTo>
                    <a:pt x="3" y="0"/>
                    <a:pt x="0" y="8"/>
                    <a:pt x="2" y="12"/>
                  </a:cubicBezTo>
                  <a:cubicBezTo>
                    <a:pt x="6" y="18"/>
                    <a:pt x="10" y="14"/>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5" name="Freeform 176">
              <a:extLst>
                <a:ext uri="{FF2B5EF4-FFF2-40B4-BE49-F238E27FC236}">
                  <a16:creationId xmlns:a16="http://schemas.microsoft.com/office/drawing/2014/main" id="{C9D2F506-8DE2-A587-E86F-91085D383EF3}"/>
                </a:ext>
              </a:extLst>
            </p:cNvPr>
            <p:cNvSpPr>
              <a:spLocks/>
            </p:cNvSpPr>
            <p:nvPr/>
          </p:nvSpPr>
          <p:spPr bwMode="auto">
            <a:xfrm>
              <a:off x="4451119" y="3479550"/>
              <a:ext cx="19898" cy="24873"/>
            </a:xfrm>
            <a:custGeom>
              <a:avLst/>
              <a:gdLst>
                <a:gd name="T0" fmla="*/ 7 w 10"/>
                <a:gd name="T1" fmla="*/ 6 h 12"/>
                <a:gd name="T2" fmla="*/ 8 w 10"/>
                <a:gd name="T3" fmla="*/ 2 h 12"/>
                <a:gd name="T4" fmla="*/ 0 w 10"/>
                <a:gd name="T5" fmla="*/ 8 h 12"/>
                <a:gd name="T6" fmla="*/ 7 w 10"/>
                <a:gd name="T7" fmla="*/ 6 h 12"/>
              </a:gdLst>
              <a:ahLst/>
              <a:cxnLst>
                <a:cxn ang="0">
                  <a:pos x="T0" y="T1"/>
                </a:cxn>
                <a:cxn ang="0">
                  <a:pos x="T2" y="T3"/>
                </a:cxn>
                <a:cxn ang="0">
                  <a:pos x="T4" y="T5"/>
                </a:cxn>
                <a:cxn ang="0">
                  <a:pos x="T6" y="T7"/>
                </a:cxn>
              </a:cxnLst>
              <a:rect l="0" t="0" r="r" b="b"/>
              <a:pathLst>
                <a:path w="10" h="12">
                  <a:moveTo>
                    <a:pt x="7" y="6"/>
                  </a:moveTo>
                  <a:cubicBezTo>
                    <a:pt x="8" y="4"/>
                    <a:pt x="10" y="3"/>
                    <a:pt x="8" y="2"/>
                  </a:cubicBezTo>
                  <a:cubicBezTo>
                    <a:pt x="5" y="0"/>
                    <a:pt x="0" y="6"/>
                    <a:pt x="0" y="8"/>
                  </a:cubicBezTo>
                  <a:cubicBezTo>
                    <a:pt x="0" y="12"/>
                    <a:pt x="5" y="9"/>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6" name="Freeform 177">
              <a:extLst>
                <a:ext uri="{FF2B5EF4-FFF2-40B4-BE49-F238E27FC236}">
                  <a16:creationId xmlns:a16="http://schemas.microsoft.com/office/drawing/2014/main" id="{2BD9ACA4-497B-00AD-5A61-D933B64F8B3F}"/>
                </a:ext>
              </a:extLst>
            </p:cNvPr>
            <p:cNvSpPr>
              <a:spLocks/>
            </p:cNvSpPr>
            <p:nvPr/>
          </p:nvSpPr>
          <p:spPr bwMode="auto">
            <a:xfrm>
              <a:off x="4393415" y="3500443"/>
              <a:ext cx="26863" cy="29847"/>
            </a:xfrm>
            <a:custGeom>
              <a:avLst/>
              <a:gdLst>
                <a:gd name="T0" fmla="*/ 4 w 13"/>
                <a:gd name="T1" fmla="*/ 12 h 15"/>
                <a:gd name="T2" fmla="*/ 10 w 13"/>
                <a:gd name="T3" fmla="*/ 12 h 15"/>
                <a:gd name="T4" fmla="*/ 6 w 13"/>
                <a:gd name="T5" fmla="*/ 3 h 15"/>
                <a:gd name="T6" fmla="*/ 4 w 13"/>
                <a:gd name="T7" fmla="*/ 12 h 15"/>
              </a:gdLst>
              <a:ahLst/>
              <a:cxnLst>
                <a:cxn ang="0">
                  <a:pos x="T0" y="T1"/>
                </a:cxn>
                <a:cxn ang="0">
                  <a:pos x="T2" y="T3"/>
                </a:cxn>
                <a:cxn ang="0">
                  <a:pos x="T4" y="T5"/>
                </a:cxn>
                <a:cxn ang="0">
                  <a:pos x="T6" y="T7"/>
                </a:cxn>
              </a:cxnLst>
              <a:rect l="0" t="0" r="r" b="b"/>
              <a:pathLst>
                <a:path w="13" h="15">
                  <a:moveTo>
                    <a:pt x="4" y="12"/>
                  </a:moveTo>
                  <a:cubicBezTo>
                    <a:pt x="6" y="13"/>
                    <a:pt x="6" y="15"/>
                    <a:pt x="10" y="12"/>
                  </a:cubicBezTo>
                  <a:cubicBezTo>
                    <a:pt x="13" y="9"/>
                    <a:pt x="10" y="4"/>
                    <a:pt x="6" y="3"/>
                  </a:cubicBezTo>
                  <a:cubicBezTo>
                    <a:pt x="0" y="0"/>
                    <a:pt x="0" y="7"/>
                    <a:pt x="4"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7" name="Freeform 178">
              <a:extLst>
                <a:ext uri="{FF2B5EF4-FFF2-40B4-BE49-F238E27FC236}">
                  <a16:creationId xmlns:a16="http://schemas.microsoft.com/office/drawing/2014/main" id="{0EBECCFB-7F88-41C3-963A-54ADED0C9D78}"/>
                </a:ext>
              </a:extLst>
            </p:cNvPr>
            <p:cNvSpPr>
              <a:spLocks/>
            </p:cNvSpPr>
            <p:nvPr/>
          </p:nvSpPr>
          <p:spPr bwMode="auto">
            <a:xfrm>
              <a:off x="4481961" y="3553173"/>
              <a:ext cx="32832" cy="22883"/>
            </a:xfrm>
            <a:custGeom>
              <a:avLst/>
              <a:gdLst>
                <a:gd name="T0" fmla="*/ 12 w 16"/>
                <a:gd name="T1" fmla="*/ 9 h 11"/>
                <a:gd name="T2" fmla="*/ 13 w 16"/>
                <a:gd name="T3" fmla="*/ 4 h 11"/>
                <a:gd name="T4" fmla="*/ 5 w 16"/>
                <a:gd name="T5" fmla="*/ 3 h 11"/>
                <a:gd name="T6" fmla="*/ 12 w 16"/>
                <a:gd name="T7" fmla="*/ 9 h 11"/>
              </a:gdLst>
              <a:ahLst/>
              <a:cxnLst>
                <a:cxn ang="0">
                  <a:pos x="T0" y="T1"/>
                </a:cxn>
                <a:cxn ang="0">
                  <a:pos x="T2" y="T3"/>
                </a:cxn>
                <a:cxn ang="0">
                  <a:pos x="T4" y="T5"/>
                </a:cxn>
                <a:cxn ang="0">
                  <a:pos x="T6" y="T7"/>
                </a:cxn>
              </a:cxnLst>
              <a:rect l="0" t="0" r="r" b="b"/>
              <a:pathLst>
                <a:path w="16" h="11">
                  <a:moveTo>
                    <a:pt x="12" y="9"/>
                  </a:moveTo>
                  <a:cubicBezTo>
                    <a:pt x="16" y="8"/>
                    <a:pt x="13" y="6"/>
                    <a:pt x="13" y="4"/>
                  </a:cubicBezTo>
                  <a:cubicBezTo>
                    <a:pt x="13" y="0"/>
                    <a:pt x="8" y="1"/>
                    <a:pt x="5" y="3"/>
                  </a:cubicBezTo>
                  <a:cubicBezTo>
                    <a:pt x="0" y="7"/>
                    <a:pt x="7" y="11"/>
                    <a:pt x="1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8" name="Freeform 179">
              <a:extLst>
                <a:ext uri="{FF2B5EF4-FFF2-40B4-BE49-F238E27FC236}">
                  <a16:creationId xmlns:a16="http://schemas.microsoft.com/office/drawing/2014/main" id="{5D536F3E-DF79-BABF-BDD9-2A517D1E3A74}"/>
                </a:ext>
              </a:extLst>
            </p:cNvPr>
            <p:cNvSpPr>
              <a:spLocks/>
            </p:cNvSpPr>
            <p:nvPr/>
          </p:nvSpPr>
          <p:spPr bwMode="auto">
            <a:xfrm>
              <a:off x="4495889" y="3524321"/>
              <a:ext cx="12934" cy="16914"/>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4"/>
                    <a:pt x="4" y="2"/>
                  </a:cubicBezTo>
                  <a:cubicBezTo>
                    <a:pt x="3" y="0"/>
                    <a:pt x="0" y="4"/>
                    <a:pt x="1" y="6"/>
                  </a:cubicBezTo>
                  <a:cubicBezTo>
                    <a:pt x="2" y="8"/>
                    <a:pt x="4" y="8"/>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9" name="Freeform 180">
              <a:extLst>
                <a:ext uri="{FF2B5EF4-FFF2-40B4-BE49-F238E27FC236}">
                  <a16:creationId xmlns:a16="http://schemas.microsoft.com/office/drawing/2014/main" id="{1C2FA076-E5BC-6AC3-A0EE-35A708D55061}"/>
                </a:ext>
              </a:extLst>
            </p:cNvPr>
            <p:cNvSpPr>
              <a:spLocks/>
            </p:cNvSpPr>
            <p:nvPr/>
          </p:nvSpPr>
          <p:spPr bwMode="auto">
            <a:xfrm>
              <a:off x="4514793" y="3489499"/>
              <a:ext cx="28852" cy="20893"/>
            </a:xfrm>
            <a:custGeom>
              <a:avLst/>
              <a:gdLst>
                <a:gd name="T0" fmla="*/ 3 w 14"/>
                <a:gd name="T1" fmla="*/ 9 h 10"/>
                <a:gd name="T2" fmla="*/ 10 w 14"/>
                <a:gd name="T3" fmla="*/ 9 h 10"/>
                <a:gd name="T4" fmla="*/ 8 w 14"/>
                <a:gd name="T5" fmla="*/ 2 h 10"/>
                <a:gd name="T6" fmla="*/ 3 w 14"/>
                <a:gd name="T7" fmla="*/ 9 h 10"/>
              </a:gdLst>
              <a:ahLst/>
              <a:cxnLst>
                <a:cxn ang="0">
                  <a:pos x="T0" y="T1"/>
                </a:cxn>
                <a:cxn ang="0">
                  <a:pos x="T2" y="T3"/>
                </a:cxn>
                <a:cxn ang="0">
                  <a:pos x="T4" y="T5"/>
                </a:cxn>
                <a:cxn ang="0">
                  <a:pos x="T6" y="T7"/>
                </a:cxn>
              </a:cxnLst>
              <a:rect l="0" t="0" r="r" b="b"/>
              <a:pathLst>
                <a:path w="14" h="10">
                  <a:moveTo>
                    <a:pt x="3" y="9"/>
                  </a:moveTo>
                  <a:cubicBezTo>
                    <a:pt x="5" y="10"/>
                    <a:pt x="9" y="10"/>
                    <a:pt x="10" y="9"/>
                  </a:cubicBezTo>
                  <a:cubicBezTo>
                    <a:pt x="14" y="7"/>
                    <a:pt x="12" y="4"/>
                    <a:pt x="8" y="2"/>
                  </a:cubicBezTo>
                  <a:cubicBezTo>
                    <a:pt x="2" y="0"/>
                    <a:pt x="0" y="4"/>
                    <a:pt x="3"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0" name="Freeform 181">
              <a:extLst>
                <a:ext uri="{FF2B5EF4-FFF2-40B4-BE49-F238E27FC236}">
                  <a16:creationId xmlns:a16="http://schemas.microsoft.com/office/drawing/2014/main" id="{C87F4C41-CC4E-31B3-9F9F-787D2B60D3FA}"/>
                </a:ext>
              </a:extLst>
            </p:cNvPr>
            <p:cNvSpPr>
              <a:spLocks/>
            </p:cNvSpPr>
            <p:nvPr/>
          </p:nvSpPr>
          <p:spPr bwMode="auto">
            <a:xfrm>
              <a:off x="4479971" y="3446719"/>
              <a:ext cx="13929" cy="28852"/>
            </a:xfrm>
            <a:custGeom>
              <a:avLst/>
              <a:gdLst>
                <a:gd name="T0" fmla="*/ 0 w 7"/>
                <a:gd name="T1" fmla="*/ 6 h 14"/>
                <a:gd name="T2" fmla="*/ 3 w 7"/>
                <a:gd name="T3" fmla="*/ 1 h 14"/>
                <a:gd name="T4" fmla="*/ 5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1"/>
                  </a:cubicBezTo>
                  <a:cubicBezTo>
                    <a:pt x="5" y="0"/>
                    <a:pt x="5" y="2"/>
                    <a:pt x="5" y="4"/>
                  </a:cubicBezTo>
                  <a:cubicBezTo>
                    <a:pt x="6" y="5"/>
                    <a:pt x="7" y="6"/>
                    <a:pt x="6" y="8"/>
                  </a:cubicBezTo>
                  <a:cubicBezTo>
                    <a:pt x="3" y="14"/>
                    <a:pt x="0" y="11"/>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1" name="Freeform 182">
              <a:extLst>
                <a:ext uri="{FF2B5EF4-FFF2-40B4-BE49-F238E27FC236}">
                  <a16:creationId xmlns:a16="http://schemas.microsoft.com/office/drawing/2014/main" id="{10BB1F13-3DE8-D04E-5CB4-83E05D7E77E9}"/>
                </a:ext>
              </a:extLst>
            </p:cNvPr>
            <p:cNvSpPr>
              <a:spLocks/>
            </p:cNvSpPr>
            <p:nvPr/>
          </p:nvSpPr>
          <p:spPr bwMode="auto">
            <a:xfrm>
              <a:off x="4445150" y="3535265"/>
              <a:ext cx="32832" cy="25867"/>
            </a:xfrm>
            <a:custGeom>
              <a:avLst/>
              <a:gdLst>
                <a:gd name="T0" fmla="*/ 6 w 16"/>
                <a:gd name="T1" fmla="*/ 9 h 13"/>
                <a:gd name="T2" fmla="*/ 13 w 16"/>
                <a:gd name="T3" fmla="*/ 10 h 13"/>
                <a:gd name="T4" fmla="*/ 3 w 16"/>
                <a:gd name="T5" fmla="*/ 2 h 13"/>
                <a:gd name="T6" fmla="*/ 6 w 16"/>
                <a:gd name="T7" fmla="*/ 9 h 13"/>
              </a:gdLst>
              <a:ahLst/>
              <a:cxnLst>
                <a:cxn ang="0">
                  <a:pos x="T0" y="T1"/>
                </a:cxn>
                <a:cxn ang="0">
                  <a:pos x="T2" y="T3"/>
                </a:cxn>
                <a:cxn ang="0">
                  <a:pos x="T4" y="T5"/>
                </a:cxn>
                <a:cxn ang="0">
                  <a:pos x="T6" y="T7"/>
                </a:cxn>
              </a:cxnLst>
              <a:rect l="0" t="0" r="r" b="b"/>
              <a:pathLst>
                <a:path w="16" h="13">
                  <a:moveTo>
                    <a:pt x="6" y="9"/>
                  </a:moveTo>
                  <a:cubicBezTo>
                    <a:pt x="9" y="9"/>
                    <a:pt x="10" y="13"/>
                    <a:pt x="13" y="10"/>
                  </a:cubicBezTo>
                  <a:cubicBezTo>
                    <a:pt x="16" y="6"/>
                    <a:pt x="6" y="0"/>
                    <a:pt x="3" y="2"/>
                  </a:cubicBezTo>
                  <a:cubicBezTo>
                    <a:pt x="0" y="4"/>
                    <a:pt x="1"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2" name="Freeform 183">
              <a:extLst>
                <a:ext uri="{FF2B5EF4-FFF2-40B4-BE49-F238E27FC236}">
                  <a16:creationId xmlns:a16="http://schemas.microsoft.com/office/drawing/2014/main" id="{B8C3E665-38ED-BB98-11F4-C5D4BF82FDE4}"/>
                </a:ext>
              </a:extLst>
            </p:cNvPr>
            <p:cNvSpPr>
              <a:spLocks/>
            </p:cNvSpPr>
            <p:nvPr/>
          </p:nvSpPr>
          <p:spPr bwMode="auto">
            <a:xfrm>
              <a:off x="4418287" y="3608887"/>
              <a:ext cx="20893" cy="36812"/>
            </a:xfrm>
            <a:custGeom>
              <a:avLst/>
              <a:gdLst>
                <a:gd name="T0" fmla="*/ 2 w 10"/>
                <a:gd name="T1" fmla="*/ 9 h 18"/>
                <a:gd name="T2" fmla="*/ 4 w 10"/>
                <a:gd name="T3" fmla="*/ 15 h 18"/>
                <a:gd name="T4" fmla="*/ 8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10"/>
                    <a:pt x="8"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3" name="Freeform 184">
              <a:extLst>
                <a:ext uri="{FF2B5EF4-FFF2-40B4-BE49-F238E27FC236}">
                  <a16:creationId xmlns:a16="http://schemas.microsoft.com/office/drawing/2014/main" id="{728E0D75-6864-2264-EADB-F362DECFE15A}"/>
                </a:ext>
              </a:extLst>
            </p:cNvPr>
            <p:cNvSpPr>
              <a:spLocks/>
            </p:cNvSpPr>
            <p:nvPr/>
          </p:nvSpPr>
          <p:spPr bwMode="auto">
            <a:xfrm>
              <a:off x="4491910" y="3465621"/>
              <a:ext cx="20893"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9"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4" name="Freeform 185">
              <a:extLst>
                <a:ext uri="{FF2B5EF4-FFF2-40B4-BE49-F238E27FC236}">
                  <a16:creationId xmlns:a16="http://schemas.microsoft.com/office/drawing/2014/main" id="{A90EE0E2-0817-FC3A-5A0E-D6B4E461CAFE}"/>
                </a:ext>
              </a:extLst>
            </p:cNvPr>
            <p:cNvSpPr>
              <a:spLocks/>
            </p:cNvSpPr>
            <p:nvPr/>
          </p:nvSpPr>
          <p:spPr bwMode="auto">
            <a:xfrm>
              <a:off x="4410328" y="3565112"/>
              <a:ext cx="19898" cy="24873"/>
            </a:xfrm>
            <a:custGeom>
              <a:avLst/>
              <a:gdLst>
                <a:gd name="T0" fmla="*/ 7 w 10"/>
                <a:gd name="T1" fmla="*/ 7 h 12"/>
                <a:gd name="T2" fmla="*/ 7 w 10"/>
                <a:gd name="T3" fmla="*/ 11 h 12"/>
                <a:gd name="T4" fmla="*/ 0 w 10"/>
                <a:gd name="T5" fmla="*/ 4 h 12"/>
                <a:gd name="T6" fmla="*/ 7 w 10"/>
                <a:gd name="T7" fmla="*/ 7 h 12"/>
              </a:gdLst>
              <a:ahLst/>
              <a:cxnLst>
                <a:cxn ang="0">
                  <a:pos x="T0" y="T1"/>
                </a:cxn>
                <a:cxn ang="0">
                  <a:pos x="T2" y="T3"/>
                </a:cxn>
                <a:cxn ang="0">
                  <a:pos x="T4" y="T5"/>
                </a:cxn>
                <a:cxn ang="0">
                  <a:pos x="T6" y="T7"/>
                </a:cxn>
              </a:cxnLst>
              <a:rect l="0" t="0" r="r" b="b"/>
              <a:pathLst>
                <a:path w="10" h="12">
                  <a:moveTo>
                    <a:pt x="7" y="7"/>
                  </a:moveTo>
                  <a:cubicBezTo>
                    <a:pt x="8" y="8"/>
                    <a:pt x="10" y="9"/>
                    <a:pt x="7" y="11"/>
                  </a:cubicBezTo>
                  <a:cubicBezTo>
                    <a:pt x="5" y="12"/>
                    <a:pt x="0" y="6"/>
                    <a:pt x="0" y="4"/>
                  </a:cubicBezTo>
                  <a:cubicBezTo>
                    <a:pt x="0" y="0"/>
                    <a:pt x="5" y="3"/>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5" name="Freeform 186">
              <a:extLst>
                <a:ext uri="{FF2B5EF4-FFF2-40B4-BE49-F238E27FC236}">
                  <a16:creationId xmlns:a16="http://schemas.microsoft.com/office/drawing/2014/main" id="{B6DCA8FE-85EA-79B7-4C87-DBD545A35787}"/>
                </a:ext>
              </a:extLst>
            </p:cNvPr>
            <p:cNvSpPr>
              <a:spLocks/>
            </p:cNvSpPr>
            <p:nvPr/>
          </p:nvSpPr>
          <p:spPr bwMode="auto">
            <a:xfrm>
              <a:off x="4371527" y="3604908"/>
              <a:ext cx="25867" cy="30842"/>
            </a:xfrm>
            <a:custGeom>
              <a:avLst/>
              <a:gdLst>
                <a:gd name="T0" fmla="*/ 4 w 13"/>
                <a:gd name="T1" fmla="*/ 3 h 15"/>
                <a:gd name="T2" fmla="*/ 10 w 13"/>
                <a:gd name="T3" fmla="*/ 3 h 15"/>
                <a:gd name="T4" fmla="*/ 6 w 13"/>
                <a:gd name="T5" fmla="*/ 12 h 15"/>
                <a:gd name="T6" fmla="*/ 4 w 13"/>
                <a:gd name="T7" fmla="*/ 3 h 15"/>
              </a:gdLst>
              <a:ahLst/>
              <a:cxnLst>
                <a:cxn ang="0">
                  <a:pos x="T0" y="T1"/>
                </a:cxn>
                <a:cxn ang="0">
                  <a:pos x="T2" y="T3"/>
                </a:cxn>
                <a:cxn ang="0">
                  <a:pos x="T4" y="T5"/>
                </a:cxn>
                <a:cxn ang="0">
                  <a:pos x="T6" y="T7"/>
                </a:cxn>
              </a:cxnLst>
              <a:rect l="0" t="0" r="r" b="b"/>
              <a:pathLst>
                <a:path w="13" h="15">
                  <a:moveTo>
                    <a:pt x="4" y="3"/>
                  </a:moveTo>
                  <a:cubicBezTo>
                    <a:pt x="6" y="2"/>
                    <a:pt x="6" y="0"/>
                    <a:pt x="10" y="3"/>
                  </a:cubicBezTo>
                  <a:cubicBezTo>
                    <a:pt x="13" y="6"/>
                    <a:pt x="10" y="11"/>
                    <a:pt x="6" y="12"/>
                  </a:cubicBezTo>
                  <a:cubicBezTo>
                    <a:pt x="0" y="15"/>
                    <a:pt x="0" y="8"/>
                    <a:pt x="4"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6" name="Freeform 187">
              <a:extLst>
                <a:ext uri="{FF2B5EF4-FFF2-40B4-BE49-F238E27FC236}">
                  <a16:creationId xmlns:a16="http://schemas.microsoft.com/office/drawing/2014/main" id="{AC631890-A53D-E247-F1AE-E971206CDD96}"/>
                </a:ext>
              </a:extLst>
            </p:cNvPr>
            <p:cNvSpPr>
              <a:spLocks/>
            </p:cNvSpPr>
            <p:nvPr/>
          </p:nvSpPr>
          <p:spPr bwMode="auto">
            <a:xfrm>
              <a:off x="4457088" y="3586005"/>
              <a:ext cx="13929" cy="28852"/>
            </a:xfrm>
            <a:custGeom>
              <a:avLst/>
              <a:gdLst>
                <a:gd name="T0" fmla="*/ 0 w 7"/>
                <a:gd name="T1" fmla="*/ 8 h 14"/>
                <a:gd name="T2" fmla="*/ 3 w 7"/>
                <a:gd name="T3" fmla="*/ 13 h 14"/>
                <a:gd name="T4" fmla="*/ 6 w 7"/>
                <a:gd name="T5" fmla="*/ 11 h 14"/>
                <a:gd name="T6" fmla="*/ 6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0" y="10"/>
                    <a:pt x="2" y="13"/>
                    <a:pt x="3" y="13"/>
                  </a:cubicBezTo>
                  <a:cubicBezTo>
                    <a:pt x="5" y="14"/>
                    <a:pt x="5" y="13"/>
                    <a:pt x="6" y="11"/>
                  </a:cubicBezTo>
                  <a:cubicBezTo>
                    <a:pt x="6" y="9"/>
                    <a:pt x="7" y="8"/>
                    <a:pt x="6"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7" name="Freeform 188">
              <a:extLst>
                <a:ext uri="{FF2B5EF4-FFF2-40B4-BE49-F238E27FC236}">
                  <a16:creationId xmlns:a16="http://schemas.microsoft.com/office/drawing/2014/main" id="{9D858476-421A-A783-6CD1-DCBEE27EEB08}"/>
                </a:ext>
              </a:extLst>
            </p:cNvPr>
            <p:cNvSpPr>
              <a:spLocks/>
            </p:cNvSpPr>
            <p:nvPr/>
          </p:nvSpPr>
          <p:spPr bwMode="auto">
            <a:xfrm>
              <a:off x="4410328" y="3535265"/>
              <a:ext cx="13929" cy="27857"/>
            </a:xfrm>
            <a:custGeom>
              <a:avLst/>
              <a:gdLst>
                <a:gd name="T0" fmla="*/ 0 w 7"/>
                <a:gd name="T1" fmla="*/ 6 h 14"/>
                <a:gd name="T2" fmla="*/ 3 w 7"/>
                <a:gd name="T3" fmla="*/ 2 h 14"/>
                <a:gd name="T4" fmla="*/ 6 w 7"/>
                <a:gd name="T5" fmla="*/ 4 h 14"/>
                <a:gd name="T6" fmla="*/ 6 w 7"/>
                <a:gd name="T7" fmla="*/ 8 h 14"/>
                <a:gd name="T8" fmla="*/ 0 w 7"/>
                <a:gd name="T9" fmla="*/ 6 h 14"/>
              </a:gdLst>
              <a:ahLst/>
              <a:cxnLst>
                <a:cxn ang="0">
                  <a:pos x="T0" y="T1"/>
                </a:cxn>
                <a:cxn ang="0">
                  <a:pos x="T2" y="T3"/>
                </a:cxn>
                <a:cxn ang="0">
                  <a:pos x="T4" y="T5"/>
                </a:cxn>
                <a:cxn ang="0">
                  <a:pos x="T6" y="T7"/>
                </a:cxn>
                <a:cxn ang="0">
                  <a:pos x="T8" y="T9"/>
                </a:cxn>
              </a:cxnLst>
              <a:rect l="0" t="0" r="r" b="b"/>
              <a:pathLst>
                <a:path w="7" h="14">
                  <a:moveTo>
                    <a:pt x="0" y="6"/>
                  </a:moveTo>
                  <a:cubicBezTo>
                    <a:pt x="0" y="4"/>
                    <a:pt x="2" y="2"/>
                    <a:pt x="3" y="2"/>
                  </a:cubicBezTo>
                  <a:cubicBezTo>
                    <a:pt x="5" y="0"/>
                    <a:pt x="5" y="2"/>
                    <a:pt x="6" y="4"/>
                  </a:cubicBezTo>
                  <a:cubicBezTo>
                    <a:pt x="6" y="5"/>
                    <a:pt x="7" y="7"/>
                    <a:pt x="6" y="8"/>
                  </a:cubicBezTo>
                  <a:cubicBezTo>
                    <a:pt x="3" y="14"/>
                    <a:pt x="0" y="12"/>
                    <a:pt x="0"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8" name="Freeform 189">
              <a:extLst>
                <a:ext uri="{FF2B5EF4-FFF2-40B4-BE49-F238E27FC236}">
                  <a16:creationId xmlns:a16="http://schemas.microsoft.com/office/drawing/2014/main" id="{D4CB87C1-BEDC-1A15-D510-85CAF3F521B9}"/>
                </a:ext>
              </a:extLst>
            </p:cNvPr>
            <p:cNvSpPr>
              <a:spLocks/>
            </p:cNvSpPr>
            <p:nvPr/>
          </p:nvSpPr>
          <p:spPr bwMode="auto">
            <a:xfrm>
              <a:off x="5108749" y="3090544"/>
              <a:ext cx="32832" cy="23878"/>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0"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29" name="Freeform 190">
              <a:extLst>
                <a:ext uri="{FF2B5EF4-FFF2-40B4-BE49-F238E27FC236}">
                  <a16:creationId xmlns:a16="http://schemas.microsoft.com/office/drawing/2014/main" id="{B01A6855-3D02-6C6E-4ED2-F80D15641A5E}"/>
                </a:ext>
              </a:extLst>
            </p:cNvPr>
            <p:cNvSpPr>
              <a:spLocks/>
            </p:cNvSpPr>
            <p:nvPr/>
          </p:nvSpPr>
          <p:spPr bwMode="auto">
            <a:xfrm>
              <a:off x="4602344" y="3442739"/>
              <a:ext cx="36812" cy="19898"/>
            </a:xfrm>
            <a:custGeom>
              <a:avLst/>
              <a:gdLst>
                <a:gd name="T0" fmla="*/ 9 w 18"/>
                <a:gd name="T1" fmla="*/ 8 h 10"/>
                <a:gd name="T2" fmla="*/ 3 w 18"/>
                <a:gd name="T3" fmla="*/ 7 h 10"/>
                <a:gd name="T4" fmla="*/ 12 w 18"/>
                <a:gd name="T5" fmla="*/ 1 h 10"/>
                <a:gd name="T6" fmla="*/ 9 w 18"/>
                <a:gd name="T7" fmla="*/ 8 h 10"/>
              </a:gdLst>
              <a:ahLst/>
              <a:cxnLst>
                <a:cxn ang="0">
                  <a:pos x="T0" y="T1"/>
                </a:cxn>
                <a:cxn ang="0">
                  <a:pos x="T2" y="T3"/>
                </a:cxn>
                <a:cxn ang="0">
                  <a:pos x="T4" y="T5"/>
                </a:cxn>
                <a:cxn ang="0">
                  <a:pos x="T6" y="T7"/>
                </a:cxn>
              </a:cxnLst>
              <a:rect l="0" t="0" r="r" b="b"/>
              <a:pathLst>
                <a:path w="18" h="10">
                  <a:moveTo>
                    <a:pt x="9" y="8"/>
                  </a:moveTo>
                  <a:cubicBezTo>
                    <a:pt x="7" y="9"/>
                    <a:pt x="6" y="10"/>
                    <a:pt x="3" y="7"/>
                  </a:cubicBezTo>
                  <a:cubicBezTo>
                    <a:pt x="0" y="3"/>
                    <a:pt x="8" y="0"/>
                    <a:pt x="12" y="1"/>
                  </a:cubicBezTo>
                  <a:cubicBezTo>
                    <a:pt x="18"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0" name="Freeform 191">
              <a:extLst>
                <a:ext uri="{FF2B5EF4-FFF2-40B4-BE49-F238E27FC236}">
                  <a16:creationId xmlns:a16="http://schemas.microsoft.com/office/drawing/2014/main" id="{218C065A-2B8D-B3EE-9287-C9FD277A7997}"/>
                </a:ext>
              </a:extLst>
            </p:cNvPr>
            <p:cNvSpPr>
              <a:spLocks/>
            </p:cNvSpPr>
            <p:nvPr/>
          </p:nvSpPr>
          <p:spPr bwMode="auto">
            <a:xfrm>
              <a:off x="4658059" y="3394984"/>
              <a:ext cx="24873" cy="20893"/>
            </a:xfrm>
            <a:custGeom>
              <a:avLst/>
              <a:gdLst>
                <a:gd name="T0" fmla="*/ 6 w 12"/>
                <a:gd name="T1" fmla="*/ 7 h 10"/>
                <a:gd name="T2" fmla="*/ 2 w 12"/>
                <a:gd name="T3" fmla="*/ 8 h 10"/>
                <a:gd name="T4" fmla="*/ 8 w 12"/>
                <a:gd name="T5" fmla="*/ 0 h 10"/>
                <a:gd name="T6" fmla="*/ 6 w 12"/>
                <a:gd name="T7" fmla="*/ 7 h 10"/>
              </a:gdLst>
              <a:ahLst/>
              <a:cxnLst>
                <a:cxn ang="0">
                  <a:pos x="T0" y="T1"/>
                </a:cxn>
                <a:cxn ang="0">
                  <a:pos x="T2" y="T3"/>
                </a:cxn>
                <a:cxn ang="0">
                  <a:pos x="T4" y="T5"/>
                </a:cxn>
                <a:cxn ang="0">
                  <a:pos x="T6" y="T7"/>
                </a:cxn>
              </a:cxnLst>
              <a:rect l="0" t="0" r="r" b="b"/>
              <a:pathLst>
                <a:path w="12" h="10">
                  <a:moveTo>
                    <a:pt x="6" y="7"/>
                  </a:moveTo>
                  <a:cubicBezTo>
                    <a:pt x="5" y="8"/>
                    <a:pt x="4" y="10"/>
                    <a:pt x="2" y="8"/>
                  </a:cubicBezTo>
                  <a:cubicBezTo>
                    <a:pt x="0" y="6"/>
                    <a:pt x="6" y="0"/>
                    <a:pt x="8" y="0"/>
                  </a:cubicBezTo>
                  <a:cubicBezTo>
                    <a:pt x="12" y="0"/>
                    <a:pt x="9" y="5"/>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1" name="Freeform 192">
              <a:extLst>
                <a:ext uri="{FF2B5EF4-FFF2-40B4-BE49-F238E27FC236}">
                  <a16:creationId xmlns:a16="http://schemas.microsoft.com/office/drawing/2014/main" id="{C84CC6CC-9E4A-ACBC-A666-6BE87913CB6F}"/>
                </a:ext>
              </a:extLst>
            </p:cNvPr>
            <p:cNvSpPr>
              <a:spLocks/>
            </p:cNvSpPr>
            <p:nvPr/>
          </p:nvSpPr>
          <p:spPr bwMode="auto">
            <a:xfrm>
              <a:off x="4547624" y="3460647"/>
              <a:ext cx="30842" cy="26863"/>
            </a:xfrm>
            <a:custGeom>
              <a:avLst/>
              <a:gdLst>
                <a:gd name="T0" fmla="*/ 12 w 15"/>
                <a:gd name="T1" fmla="*/ 3 h 13"/>
                <a:gd name="T2" fmla="*/ 12 w 15"/>
                <a:gd name="T3" fmla="*/ 9 h 13"/>
                <a:gd name="T4" fmla="*/ 3 w 15"/>
                <a:gd name="T5" fmla="*/ 7 h 13"/>
                <a:gd name="T6" fmla="*/ 12 w 15"/>
                <a:gd name="T7" fmla="*/ 3 h 13"/>
              </a:gdLst>
              <a:ahLst/>
              <a:cxnLst>
                <a:cxn ang="0">
                  <a:pos x="T0" y="T1"/>
                </a:cxn>
                <a:cxn ang="0">
                  <a:pos x="T2" y="T3"/>
                </a:cxn>
                <a:cxn ang="0">
                  <a:pos x="T4" y="T5"/>
                </a:cxn>
                <a:cxn ang="0">
                  <a:pos x="T6" y="T7"/>
                </a:cxn>
              </a:cxnLst>
              <a:rect l="0" t="0" r="r" b="b"/>
              <a:pathLst>
                <a:path w="15" h="13">
                  <a:moveTo>
                    <a:pt x="12" y="3"/>
                  </a:moveTo>
                  <a:cubicBezTo>
                    <a:pt x="13" y="5"/>
                    <a:pt x="15" y="5"/>
                    <a:pt x="12" y="9"/>
                  </a:cubicBezTo>
                  <a:cubicBezTo>
                    <a:pt x="10" y="13"/>
                    <a:pt x="5" y="10"/>
                    <a:pt x="3" y="7"/>
                  </a:cubicBezTo>
                  <a:cubicBezTo>
                    <a:pt x="0" y="1"/>
                    <a:pt x="7" y="0"/>
                    <a:pt x="1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2" name="Freeform 193">
              <a:extLst>
                <a:ext uri="{FF2B5EF4-FFF2-40B4-BE49-F238E27FC236}">
                  <a16:creationId xmlns:a16="http://schemas.microsoft.com/office/drawing/2014/main" id="{BAC3341B-FD17-7D27-9C25-64DCA7D55800}"/>
                </a:ext>
              </a:extLst>
            </p:cNvPr>
            <p:cNvSpPr>
              <a:spLocks/>
            </p:cNvSpPr>
            <p:nvPr/>
          </p:nvSpPr>
          <p:spPr bwMode="auto">
            <a:xfrm>
              <a:off x="4680941" y="3363147"/>
              <a:ext cx="15918" cy="11939"/>
            </a:xfrm>
            <a:custGeom>
              <a:avLst/>
              <a:gdLst>
                <a:gd name="T0" fmla="*/ 6 w 8"/>
                <a:gd name="T1" fmla="*/ 5 h 6"/>
                <a:gd name="T2" fmla="*/ 2 w 8"/>
                <a:gd name="T3" fmla="*/ 4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4"/>
                  </a:cubicBezTo>
                  <a:cubicBezTo>
                    <a:pt x="0" y="3"/>
                    <a:pt x="4" y="0"/>
                    <a:pt x="6" y="1"/>
                  </a:cubicBezTo>
                  <a:cubicBezTo>
                    <a:pt x="8" y="2"/>
                    <a:pt x="8" y="3"/>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3" name="Freeform 194">
              <a:extLst>
                <a:ext uri="{FF2B5EF4-FFF2-40B4-BE49-F238E27FC236}">
                  <a16:creationId xmlns:a16="http://schemas.microsoft.com/office/drawing/2014/main" id="{E87850FE-E7C6-439B-882D-5A5F1D0CA335}"/>
                </a:ext>
              </a:extLst>
            </p:cNvPr>
            <p:cNvSpPr>
              <a:spLocks/>
            </p:cNvSpPr>
            <p:nvPr/>
          </p:nvSpPr>
          <p:spPr bwMode="auto">
            <a:xfrm>
              <a:off x="4561553" y="3502433"/>
              <a:ext cx="22883" cy="25867"/>
            </a:xfrm>
            <a:custGeom>
              <a:avLst/>
              <a:gdLst>
                <a:gd name="T0" fmla="*/ 9 w 11"/>
                <a:gd name="T1" fmla="*/ 3 h 13"/>
                <a:gd name="T2" fmla="*/ 11 w 11"/>
                <a:gd name="T3" fmla="*/ 10 h 13"/>
                <a:gd name="T4" fmla="*/ 4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1" y="4"/>
                    <a:pt x="11" y="8"/>
                    <a:pt x="11" y="10"/>
                  </a:cubicBezTo>
                  <a:cubicBezTo>
                    <a:pt x="9" y="13"/>
                    <a:pt x="5" y="12"/>
                    <a:pt x="4" y="8"/>
                  </a:cubicBezTo>
                  <a:cubicBezTo>
                    <a:pt x="0" y="2"/>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4" name="Freeform 195">
              <a:extLst>
                <a:ext uri="{FF2B5EF4-FFF2-40B4-BE49-F238E27FC236}">
                  <a16:creationId xmlns:a16="http://schemas.microsoft.com/office/drawing/2014/main" id="{5C56CD7F-A00E-0435-D43F-F1FBEB0AED93}"/>
                </a:ext>
              </a:extLst>
            </p:cNvPr>
            <p:cNvSpPr>
              <a:spLocks/>
            </p:cNvSpPr>
            <p:nvPr/>
          </p:nvSpPr>
          <p:spPr bwMode="auto">
            <a:xfrm>
              <a:off x="4590405" y="3514372"/>
              <a:ext cx="26863" cy="15918"/>
            </a:xfrm>
            <a:custGeom>
              <a:avLst/>
              <a:gdLst>
                <a:gd name="T0" fmla="*/ 5 w 13"/>
                <a:gd name="T1" fmla="*/ 1 h 8"/>
                <a:gd name="T2" fmla="*/ 1 w 13"/>
                <a:gd name="T3" fmla="*/ 4 h 8"/>
                <a:gd name="T4" fmla="*/ 3 w 13"/>
                <a:gd name="T5" fmla="*/ 7 h 8"/>
                <a:gd name="T6" fmla="*/ 8 w 13"/>
                <a:gd name="T7" fmla="*/ 7 h 8"/>
                <a:gd name="T8" fmla="*/ 5 w 13"/>
                <a:gd name="T9" fmla="*/ 1 h 8"/>
              </a:gdLst>
              <a:ahLst/>
              <a:cxnLst>
                <a:cxn ang="0">
                  <a:pos x="T0" y="T1"/>
                </a:cxn>
                <a:cxn ang="0">
                  <a:pos x="T2" y="T3"/>
                </a:cxn>
                <a:cxn ang="0">
                  <a:pos x="T4" y="T5"/>
                </a:cxn>
                <a:cxn ang="0">
                  <a:pos x="T6" y="T7"/>
                </a:cxn>
                <a:cxn ang="0">
                  <a:pos x="T8" y="T9"/>
                </a:cxn>
              </a:cxnLst>
              <a:rect l="0" t="0" r="r" b="b"/>
              <a:pathLst>
                <a:path w="13" h="8">
                  <a:moveTo>
                    <a:pt x="5" y="1"/>
                  </a:moveTo>
                  <a:cubicBezTo>
                    <a:pt x="3" y="1"/>
                    <a:pt x="1" y="3"/>
                    <a:pt x="1" y="4"/>
                  </a:cubicBezTo>
                  <a:cubicBezTo>
                    <a:pt x="0" y="7"/>
                    <a:pt x="1" y="7"/>
                    <a:pt x="3" y="7"/>
                  </a:cubicBezTo>
                  <a:cubicBezTo>
                    <a:pt x="5" y="7"/>
                    <a:pt x="6" y="8"/>
                    <a:pt x="8" y="7"/>
                  </a:cubicBezTo>
                  <a:cubicBezTo>
                    <a:pt x="13"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5" name="Freeform 196">
              <a:extLst>
                <a:ext uri="{FF2B5EF4-FFF2-40B4-BE49-F238E27FC236}">
                  <a16:creationId xmlns:a16="http://schemas.microsoft.com/office/drawing/2014/main" id="{EF7DFB95-1C7B-2F9F-88A3-21CE922F134B}"/>
                </a:ext>
              </a:extLst>
            </p:cNvPr>
            <p:cNvSpPr>
              <a:spLocks/>
            </p:cNvSpPr>
            <p:nvPr/>
          </p:nvSpPr>
          <p:spPr bwMode="auto">
            <a:xfrm>
              <a:off x="4654079" y="3473581"/>
              <a:ext cx="26863" cy="23878"/>
            </a:xfrm>
            <a:custGeom>
              <a:avLst/>
              <a:gdLst>
                <a:gd name="T0" fmla="*/ 8 w 13"/>
                <a:gd name="T1" fmla="*/ 3 h 12"/>
                <a:gd name="T2" fmla="*/ 13 w 13"/>
                <a:gd name="T3" fmla="*/ 7 h 12"/>
                <a:gd name="T4" fmla="*/ 0 w 13"/>
                <a:gd name="T5" fmla="*/ 5 h 12"/>
                <a:gd name="T6" fmla="*/ 8 w 13"/>
                <a:gd name="T7" fmla="*/ 3 h 12"/>
              </a:gdLst>
              <a:ahLst/>
              <a:cxnLst>
                <a:cxn ang="0">
                  <a:pos x="T0" y="T1"/>
                </a:cxn>
                <a:cxn ang="0">
                  <a:pos x="T2" y="T3"/>
                </a:cxn>
                <a:cxn ang="0">
                  <a:pos x="T4" y="T5"/>
                </a:cxn>
                <a:cxn ang="0">
                  <a:pos x="T6" y="T7"/>
                </a:cxn>
              </a:cxnLst>
              <a:rect l="0" t="0" r="r" b="b"/>
              <a:pathLst>
                <a:path w="13" h="12">
                  <a:moveTo>
                    <a:pt x="8" y="3"/>
                  </a:moveTo>
                  <a:cubicBezTo>
                    <a:pt x="9" y="4"/>
                    <a:pt x="13" y="3"/>
                    <a:pt x="13" y="7"/>
                  </a:cubicBezTo>
                  <a:cubicBezTo>
                    <a:pt x="12" y="12"/>
                    <a:pt x="1" y="9"/>
                    <a:pt x="0" y="5"/>
                  </a:cubicBezTo>
                  <a:cubicBezTo>
                    <a:pt x="0" y="2"/>
                    <a:pt x="3"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6" name="Freeform 197">
              <a:extLst>
                <a:ext uri="{FF2B5EF4-FFF2-40B4-BE49-F238E27FC236}">
                  <a16:creationId xmlns:a16="http://schemas.microsoft.com/office/drawing/2014/main" id="{DD180E9D-0DC6-CCC3-1D69-980511938A48}"/>
                </a:ext>
              </a:extLst>
            </p:cNvPr>
            <p:cNvSpPr>
              <a:spLocks/>
            </p:cNvSpPr>
            <p:nvPr/>
          </p:nvSpPr>
          <p:spPr bwMode="auto">
            <a:xfrm>
              <a:off x="4530711" y="3565112"/>
              <a:ext cx="36812" cy="22883"/>
            </a:xfrm>
            <a:custGeom>
              <a:avLst/>
              <a:gdLst>
                <a:gd name="T0" fmla="*/ 9 w 18"/>
                <a:gd name="T1" fmla="*/ 2 h 11"/>
                <a:gd name="T2" fmla="*/ 15 w 18"/>
                <a:gd name="T3" fmla="*/ 4 h 11"/>
                <a:gd name="T4" fmla="*/ 6 w 18"/>
                <a:gd name="T5" fmla="*/ 9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6" y="9"/>
                  </a:cubicBezTo>
                  <a:cubicBezTo>
                    <a:pt x="0" y="7"/>
                    <a:pt x="3" y="2"/>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7" name="Freeform 198">
              <a:extLst>
                <a:ext uri="{FF2B5EF4-FFF2-40B4-BE49-F238E27FC236}">
                  <a16:creationId xmlns:a16="http://schemas.microsoft.com/office/drawing/2014/main" id="{BCB50ADE-EAD5-57FD-808E-3C76CE283D0F}"/>
                </a:ext>
              </a:extLst>
            </p:cNvPr>
            <p:cNvSpPr>
              <a:spLocks/>
            </p:cNvSpPr>
            <p:nvPr/>
          </p:nvSpPr>
          <p:spPr bwMode="auto">
            <a:xfrm>
              <a:off x="4654079" y="3510392"/>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 name="Freeform 199">
              <a:extLst>
                <a:ext uri="{FF2B5EF4-FFF2-40B4-BE49-F238E27FC236}">
                  <a16:creationId xmlns:a16="http://schemas.microsoft.com/office/drawing/2014/main" id="{C11263D2-3F29-3E8D-1CD2-0F632932738F}"/>
                </a:ext>
              </a:extLst>
            </p:cNvPr>
            <p:cNvSpPr>
              <a:spLocks/>
            </p:cNvSpPr>
            <p:nvPr/>
          </p:nvSpPr>
          <p:spPr bwMode="auto">
            <a:xfrm>
              <a:off x="4514793" y="3572076"/>
              <a:ext cx="23878" cy="32832"/>
            </a:xfrm>
            <a:custGeom>
              <a:avLst/>
              <a:gdLst>
                <a:gd name="T0" fmla="*/ 2 w 12"/>
                <a:gd name="T1" fmla="*/ 13 h 16"/>
                <a:gd name="T2" fmla="*/ 8 w 12"/>
                <a:gd name="T3" fmla="*/ 13 h 16"/>
                <a:gd name="T4" fmla="*/ 8 w 12"/>
                <a:gd name="T5" fmla="*/ 5 h 16"/>
                <a:gd name="T6" fmla="*/ 2 w 12"/>
                <a:gd name="T7" fmla="*/ 13 h 16"/>
              </a:gdLst>
              <a:ahLst/>
              <a:cxnLst>
                <a:cxn ang="0">
                  <a:pos x="T0" y="T1"/>
                </a:cxn>
                <a:cxn ang="0">
                  <a:pos x="T2" y="T3"/>
                </a:cxn>
                <a:cxn ang="0">
                  <a:pos x="T4" y="T5"/>
                </a:cxn>
                <a:cxn ang="0">
                  <a:pos x="T6" y="T7"/>
                </a:cxn>
              </a:cxnLst>
              <a:rect l="0" t="0" r="r" b="b"/>
              <a:pathLst>
                <a:path w="12" h="16">
                  <a:moveTo>
                    <a:pt x="2" y="13"/>
                  </a:moveTo>
                  <a:cubicBezTo>
                    <a:pt x="4" y="16"/>
                    <a:pt x="5" y="13"/>
                    <a:pt x="8" y="13"/>
                  </a:cubicBezTo>
                  <a:cubicBezTo>
                    <a:pt x="12" y="12"/>
                    <a:pt x="10" y="8"/>
                    <a:pt x="8" y="5"/>
                  </a:cubicBezTo>
                  <a:cubicBezTo>
                    <a:pt x="3" y="0"/>
                    <a:pt x="0" y="7"/>
                    <a:pt x="2" y="1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 name="Freeform 200">
              <a:extLst>
                <a:ext uri="{FF2B5EF4-FFF2-40B4-BE49-F238E27FC236}">
                  <a16:creationId xmlns:a16="http://schemas.microsoft.com/office/drawing/2014/main" id="{9636DAEE-81D7-579F-473E-F457F850E85C}"/>
                </a:ext>
              </a:extLst>
            </p:cNvPr>
            <p:cNvSpPr>
              <a:spLocks/>
            </p:cNvSpPr>
            <p:nvPr/>
          </p:nvSpPr>
          <p:spPr bwMode="auto">
            <a:xfrm>
              <a:off x="4543645" y="3587995"/>
              <a:ext cx="19898" cy="28852"/>
            </a:xfrm>
            <a:custGeom>
              <a:avLst/>
              <a:gdLst>
                <a:gd name="T0" fmla="*/ 1 w 10"/>
                <a:gd name="T1" fmla="*/ 4 h 14"/>
                <a:gd name="T2" fmla="*/ 2 w 10"/>
                <a:gd name="T3" fmla="*/ 11 h 14"/>
                <a:gd name="T4" fmla="*/ 8 w 10"/>
                <a:gd name="T5" fmla="*/ 8 h 14"/>
                <a:gd name="T6" fmla="*/ 1 w 10"/>
                <a:gd name="T7" fmla="*/ 4 h 14"/>
              </a:gdLst>
              <a:ahLst/>
              <a:cxnLst>
                <a:cxn ang="0">
                  <a:pos x="T0" y="T1"/>
                </a:cxn>
                <a:cxn ang="0">
                  <a:pos x="T2" y="T3"/>
                </a:cxn>
                <a:cxn ang="0">
                  <a:pos x="T4" y="T5"/>
                </a:cxn>
                <a:cxn ang="0">
                  <a:pos x="T6" y="T7"/>
                </a:cxn>
              </a:cxnLst>
              <a:rect l="0" t="0" r="r" b="b"/>
              <a:pathLst>
                <a:path w="10" h="14">
                  <a:moveTo>
                    <a:pt x="1" y="4"/>
                  </a:moveTo>
                  <a:cubicBezTo>
                    <a:pt x="0" y="6"/>
                    <a:pt x="1" y="9"/>
                    <a:pt x="2" y="11"/>
                  </a:cubicBezTo>
                  <a:cubicBezTo>
                    <a:pt x="5" y="14"/>
                    <a:pt x="7" y="12"/>
                    <a:pt x="8" y="8"/>
                  </a:cubicBezTo>
                  <a:cubicBezTo>
                    <a:pt x="10" y="1"/>
                    <a:pt x="5" y="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 name="Freeform 201">
              <a:extLst>
                <a:ext uri="{FF2B5EF4-FFF2-40B4-BE49-F238E27FC236}">
                  <a16:creationId xmlns:a16="http://schemas.microsoft.com/office/drawing/2014/main" id="{D799AB1B-C9A4-29DF-EB05-246620B91FFB}"/>
                </a:ext>
              </a:extLst>
            </p:cNvPr>
            <p:cNvSpPr>
              <a:spLocks/>
            </p:cNvSpPr>
            <p:nvPr/>
          </p:nvSpPr>
          <p:spPr bwMode="auto">
            <a:xfrm>
              <a:off x="4520762" y="3620826"/>
              <a:ext cx="28852" cy="14924"/>
            </a:xfrm>
            <a:custGeom>
              <a:avLst/>
              <a:gdLst>
                <a:gd name="T0" fmla="*/ 8 w 14"/>
                <a:gd name="T1" fmla="*/ 1 h 7"/>
                <a:gd name="T2" fmla="*/ 13 w 14"/>
                <a:gd name="T3" fmla="*/ 3 h 7"/>
                <a:gd name="T4" fmla="*/ 11 w 14"/>
                <a:gd name="T5" fmla="*/ 6 h 7"/>
                <a:gd name="T6" fmla="*/ 6 w 14"/>
                <a:gd name="T7" fmla="*/ 7 h 7"/>
                <a:gd name="T8" fmla="*/ 8 w 14"/>
                <a:gd name="T9" fmla="*/ 1 h 7"/>
              </a:gdLst>
              <a:ahLst/>
              <a:cxnLst>
                <a:cxn ang="0">
                  <a:pos x="T0" y="T1"/>
                </a:cxn>
                <a:cxn ang="0">
                  <a:pos x="T2" y="T3"/>
                </a:cxn>
                <a:cxn ang="0">
                  <a:pos x="T4" y="T5"/>
                </a:cxn>
                <a:cxn ang="0">
                  <a:pos x="T6" y="T7"/>
                </a:cxn>
                <a:cxn ang="0">
                  <a:pos x="T8" y="T9"/>
                </a:cxn>
              </a:cxnLst>
              <a:rect l="0" t="0" r="r" b="b"/>
              <a:pathLst>
                <a:path w="14" h="7">
                  <a:moveTo>
                    <a:pt x="8" y="1"/>
                  </a:moveTo>
                  <a:cubicBezTo>
                    <a:pt x="10" y="0"/>
                    <a:pt x="12" y="2"/>
                    <a:pt x="13" y="3"/>
                  </a:cubicBezTo>
                  <a:cubicBezTo>
                    <a:pt x="14" y="5"/>
                    <a:pt x="13" y="5"/>
                    <a:pt x="11" y="6"/>
                  </a:cubicBezTo>
                  <a:cubicBezTo>
                    <a:pt x="9" y="6"/>
                    <a:pt x="8" y="7"/>
                    <a:pt x="6" y="7"/>
                  </a:cubicBezTo>
                  <a:cubicBezTo>
                    <a:pt x="0" y="4"/>
                    <a:pt x="2" y="1"/>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 name="Freeform 202">
              <a:extLst>
                <a:ext uri="{FF2B5EF4-FFF2-40B4-BE49-F238E27FC236}">
                  <a16:creationId xmlns:a16="http://schemas.microsoft.com/office/drawing/2014/main" id="{E793406E-489B-7ACB-ED30-9DE0A20752B4}"/>
                </a:ext>
              </a:extLst>
            </p:cNvPr>
            <p:cNvSpPr>
              <a:spLocks/>
            </p:cNvSpPr>
            <p:nvPr/>
          </p:nvSpPr>
          <p:spPr bwMode="auto">
            <a:xfrm>
              <a:off x="4617267" y="3528301"/>
              <a:ext cx="28852" cy="16914"/>
            </a:xfrm>
            <a:custGeom>
              <a:avLst/>
              <a:gdLst>
                <a:gd name="T0" fmla="*/ 6 w 14"/>
                <a:gd name="T1" fmla="*/ 1 h 8"/>
                <a:gd name="T2" fmla="*/ 2 w 14"/>
                <a:gd name="T3" fmla="*/ 4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 name="Freeform 203">
              <a:extLst>
                <a:ext uri="{FF2B5EF4-FFF2-40B4-BE49-F238E27FC236}">
                  <a16:creationId xmlns:a16="http://schemas.microsoft.com/office/drawing/2014/main" id="{235032AC-5242-41F7-CDD3-253BDC51ABAC}"/>
                </a:ext>
              </a:extLst>
            </p:cNvPr>
            <p:cNvSpPr>
              <a:spLocks/>
            </p:cNvSpPr>
            <p:nvPr/>
          </p:nvSpPr>
          <p:spPr bwMode="auto">
            <a:xfrm>
              <a:off x="4445150" y="3563122"/>
              <a:ext cx="15918" cy="24873"/>
            </a:xfrm>
            <a:custGeom>
              <a:avLst/>
              <a:gdLst>
                <a:gd name="T0" fmla="*/ 6 w 8"/>
                <a:gd name="T1" fmla="*/ 3 h 12"/>
                <a:gd name="T2" fmla="*/ 2 w 8"/>
                <a:gd name="T3" fmla="*/ 1 h 12"/>
                <a:gd name="T4" fmla="*/ 5 w 8"/>
                <a:gd name="T5" fmla="*/ 10 h 12"/>
                <a:gd name="T6" fmla="*/ 6 w 8"/>
                <a:gd name="T7" fmla="*/ 3 h 12"/>
              </a:gdLst>
              <a:ahLst/>
              <a:cxnLst>
                <a:cxn ang="0">
                  <a:pos x="T0" y="T1"/>
                </a:cxn>
                <a:cxn ang="0">
                  <a:pos x="T2" y="T3"/>
                </a:cxn>
                <a:cxn ang="0">
                  <a:pos x="T4" y="T5"/>
                </a:cxn>
                <a:cxn ang="0">
                  <a:pos x="T6" y="T7"/>
                </a:cxn>
              </a:cxnLst>
              <a:rect l="0" t="0" r="r" b="b"/>
              <a:pathLst>
                <a:path w="8" h="12">
                  <a:moveTo>
                    <a:pt x="6" y="3"/>
                  </a:moveTo>
                  <a:cubicBezTo>
                    <a:pt x="5" y="2"/>
                    <a:pt x="5" y="0"/>
                    <a:pt x="2" y="1"/>
                  </a:cubicBezTo>
                  <a:cubicBezTo>
                    <a:pt x="0" y="2"/>
                    <a:pt x="3" y="9"/>
                    <a:pt x="5" y="10"/>
                  </a:cubicBezTo>
                  <a:cubicBezTo>
                    <a:pt x="8" y="12"/>
                    <a:pt x="8" y="7"/>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 name="Freeform 204">
              <a:extLst>
                <a:ext uri="{FF2B5EF4-FFF2-40B4-BE49-F238E27FC236}">
                  <a16:creationId xmlns:a16="http://schemas.microsoft.com/office/drawing/2014/main" id="{EED0E362-5513-6DC3-93ED-B9E9F5B097E3}"/>
                </a:ext>
              </a:extLst>
            </p:cNvPr>
            <p:cNvSpPr>
              <a:spLocks/>
            </p:cNvSpPr>
            <p:nvPr/>
          </p:nvSpPr>
          <p:spPr bwMode="auto">
            <a:xfrm>
              <a:off x="4467038" y="3620826"/>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 name="Freeform 206">
              <a:extLst>
                <a:ext uri="{FF2B5EF4-FFF2-40B4-BE49-F238E27FC236}">
                  <a16:creationId xmlns:a16="http://schemas.microsoft.com/office/drawing/2014/main" id="{475F0EB9-082F-B2C1-CB36-F0463C69042B}"/>
                </a:ext>
              </a:extLst>
            </p:cNvPr>
            <p:cNvSpPr>
              <a:spLocks/>
            </p:cNvSpPr>
            <p:nvPr/>
          </p:nvSpPr>
          <p:spPr bwMode="auto">
            <a:xfrm>
              <a:off x="4643135" y="3417866"/>
              <a:ext cx="26863" cy="28852"/>
            </a:xfrm>
            <a:custGeom>
              <a:avLst/>
              <a:gdLst>
                <a:gd name="T0" fmla="*/ 4 w 13"/>
                <a:gd name="T1" fmla="*/ 6 h 14"/>
                <a:gd name="T2" fmla="*/ 9 w 13"/>
                <a:gd name="T3" fmla="*/ 2 h 14"/>
                <a:gd name="T4" fmla="*/ 6 w 13"/>
                <a:gd name="T5" fmla="*/ 14 h 14"/>
                <a:gd name="T6" fmla="*/ 4 w 13"/>
                <a:gd name="T7" fmla="*/ 6 h 14"/>
              </a:gdLst>
              <a:ahLst/>
              <a:cxnLst>
                <a:cxn ang="0">
                  <a:pos x="T0" y="T1"/>
                </a:cxn>
                <a:cxn ang="0">
                  <a:pos x="T2" y="T3"/>
                </a:cxn>
                <a:cxn ang="0">
                  <a:pos x="T4" y="T5"/>
                </a:cxn>
                <a:cxn ang="0">
                  <a:pos x="T6" y="T7"/>
                </a:cxn>
              </a:cxnLst>
              <a:rect l="0" t="0" r="r" b="b"/>
              <a:pathLst>
                <a:path w="13" h="14">
                  <a:moveTo>
                    <a:pt x="4" y="6"/>
                  </a:moveTo>
                  <a:cubicBezTo>
                    <a:pt x="6" y="5"/>
                    <a:pt x="5" y="0"/>
                    <a:pt x="9" y="2"/>
                  </a:cubicBezTo>
                  <a:cubicBezTo>
                    <a:pt x="13" y="3"/>
                    <a:pt x="9" y="13"/>
                    <a:pt x="6" y="14"/>
                  </a:cubicBezTo>
                  <a:cubicBezTo>
                    <a:pt x="2" y="14"/>
                    <a:pt x="0" y="10"/>
                    <a:pt x="4"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 name="Freeform 207">
              <a:extLst>
                <a:ext uri="{FF2B5EF4-FFF2-40B4-BE49-F238E27FC236}">
                  <a16:creationId xmlns:a16="http://schemas.microsoft.com/office/drawing/2014/main" id="{36E3A829-2167-90FB-5E9E-58FBA08CC2DC}"/>
                </a:ext>
              </a:extLst>
            </p:cNvPr>
            <p:cNvSpPr>
              <a:spLocks/>
            </p:cNvSpPr>
            <p:nvPr/>
          </p:nvSpPr>
          <p:spPr bwMode="auto">
            <a:xfrm>
              <a:off x="4580456" y="3403938"/>
              <a:ext cx="19898" cy="36812"/>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 name="Freeform 208">
              <a:extLst>
                <a:ext uri="{FF2B5EF4-FFF2-40B4-BE49-F238E27FC236}">
                  <a16:creationId xmlns:a16="http://schemas.microsoft.com/office/drawing/2014/main" id="{427A34F0-C8A7-2815-C817-1779B990998A}"/>
                </a:ext>
              </a:extLst>
            </p:cNvPr>
            <p:cNvSpPr>
              <a:spLocks/>
            </p:cNvSpPr>
            <p:nvPr/>
          </p:nvSpPr>
          <p:spPr bwMode="auto">
            <a:xfrm>
              <a:off x="4526732" y="3530290"/>
              <a:ext cx="20893" cy="37806"/>
            </a:xfrm>
            <a:custGeom>
              <a:avLst/>
              <a:gdLst>
                <a:gd name="T0" fmla="*/ 8 w 10"/>
                <a:gd name="T1" fmla="*/ 8 h 18"/>
                <a:gd name="T2" fmla="*/ 6 w 10"/>
                <a:gd name="T3" fmla="*/ 2 h 18"/>
                <a:gd name="T4" fmla="*/ 2 w 10"/>
                <a:gd name="T5" fmla="*/ 12 h 18"/>
                <a:gd name="T6" fmla="*/ 8 w 10"/>
                <a:gd name="T7" fmla="*/ 8 h 18"/>
              </a:gdLst>
              <a:ahLst/>
              <a:cxnLst>
                <a:cxn ang="0">
                  <a:pos x="T0" y="T1"/>
                </a:cxn>
                <a:cxn ang="0">
                  <a:pos x="T2" y="T3"/>
                </a:cxn>
                <a:cxn ang="0">
                  <a:pos x="T4" y="T5"/>
                </a:cxn>
                <a:cxn ang="0">
                  <a:pos x="T6" y="T7"/>
                </a:cxn>
              </a:cxnLst>
              <a:rect l="0" t="0" r="r" b="b"/>
              <a:pathLst>
                <a:path w="10" h="18">
                  <a:moveTo>
                    <a:pt x="8" y="8"/>
                  </a:moveTo>
                  <a:cubicBezTo>
                    <a:pt x="8" y="6"/>
                    <a:pt x="10" y="5"/>
                    <a:pt x="6" y="2"/>
                  </a:cubicBezTo>
                  <a:cubicBezTo>
                    <a:pt x="2" y="0"/>
                    <a:pt x="0" y="8"/>
                    <a:pt x="2" y="12"/>
                  </a:cubicBezTo>
                  <a:cubicBezTo>
                    <a:pt x="5" y="18"/>
                    <a:pt x="9" y="14"/>
                    <a:pt x="8"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 name="Freeform 209">
              <a:extLst>
                <a:ext uri="{FF2B5EF4-FFF2-40B4-BE49-F238E27FC236}">
                  <a16:creationId xmlns:a16="http://schemas.microsoft.com/office/drawing/2014/main" id="{96AC939C-9007-4361-322B-75DA1407A852}"/>
                </a:ext>
              </a:extLst>
            </p:cNvPr>
            <p:cNvSpPr>
              <a:spLocks/>
            </p:cNvSpPr>
            <p:nvPr/>
          </p:nvSpPr>
          <p:spPr bwMode="auto">
            <a:xfrm>
              <a:off x="4712778" y="3409907"/>
              <a:ext cx="18903" cy="24873"/>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 name="Freeform 210">
              <a:extLst>
                <a:ext uri="{FF2B5EF4-FFF2-40B4-BE49-F238E27FC236}">
                  <a16:creationId xmlns:a16="http://schemas.microsoft.com/office/drawing/2014/main" id="{B065B468-C70C-458E-305D-9687F7D25AF2}"/>
                </a:ext>
              </a:extLst>
            </p:cNvPr>
            <p:cNvSpPr>
              <a:spLocks/>
            </p:cNvSpPr>
            <p:nvPr/>
          </p:nvSpPr>
          <p:spPr bwMode="auto">
            <a:xfrm>
              <a:off x="4627216" y="3391004"/>
              <a:ext cx="26863" cy="28852"/>
            </a:xfrm>
            <a:custGeom>
              <a:avLst/>
              <a:gdLst>
                <a:gd name="T0" fmla="*/ 5 w 13"/>
                <a:gd name="T1" fmla="*/ 11 h 14"/>
                <a:gd name="T2" fmla="*/ 10 w 13"/>
                <a:gd name="T3" fmla="*/ 11 h 14"/>
                <a:gd name="T4" fmla="*/ 7 w 13"/>
                <a:gd name="T5" fmla="*/ 2 h 14"/>
                <a:gd name="T6" fmla="*/ 5 w 13"/>
                <a:gd name="T7" fmla="*/ 11 h 14"/>
              </a:gdLst>
              <a:ahLst/>
              <a:cxnLst>
                <a:cxn ang="0">
                  <a:pos x="T0" y="T1"/>
                </a:cxn>
                <a:cxn ang="0">
                  <a:pos x="T2" y="T3"/>
                </a:cxn>
                <a:cxn ang="0">
                  <a:pos x="T4" y="T5"/>
                </a:cxn>
                <a:cxn ang="0">
                  <a:pos x="T6" y="T7"/>
                </a:cxn>
              </a:cxnLst>
              <a:rect l="0" t="0" r="r" b="b"/>
              <a:pathLst>
                <a:path w="13" h="14">
                  <a:moveTo>
                    <a:pt x="5" y="11"/>
                  </a:moveTo>
                  <a:cubicBezTo>
                    <a:pt x="6" y="13"/>
                    <a:pt x="7" y="14"/>
                    <a:pt x="10" y="11"/>
                  </a:cubicBezTo>
                  <a:cubicBezTo>
                    <a:pt x="13" y="9"/>
                    <a:pt x="10" y="4"/>
                    <a:pt x="7" y="2"/>
                  </a:cubicBezTo>
                  <a:cubicBezTo>
                    <a:pt x="0" y="0"/>
                    <a:pt x="1" y="7"/>
                    <a:pt x="5"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 name="Freeform 211">
              <a:extLst>
                <a:ext uri="{FF2B5EF4-FFF2-40B4-BE49-F238E27FC236}">
                  <a16:creationId xmlns:a16="http://schemas.microsoft.com/office/drawing/2014/main" id="{1089FE0C-5161-BEBB-DE4E-4A700DCD2E8E}"/>
                </a:ext>
              </a:extLst>
            </p:cNvPr>
            <p:cNvSpPr>
              <a:spLocks/>
            </p:cNvSpPr>
            <p:nvPr/>
          </p:nvSpPr>
          <p:spPr bwMode="auto">
            <a:xfrm>
              <a:off x="4717753" y="3367126"/>
              <a:ext cx="27857" cy="19898"/>
            </a:xfrm>
            <a:custGeom>
              <a:avLst/>
              <a:gdLst>
                <a:gd name="T0" fmla="*/ 4 w 14"/>
                <a:gd name="T1" fmla="*/ 9 h 10"/>
                <a:gd name="T2" fmla="*/ 10 w 14"/>
                <a:gd name="T3" fmla="*/ 9 h 10"/>
                <a:gd name="T4" fmla="*/ 8 w 14"/>
                <a:gd name="T5" fmla="*/ 2 h 10"/>
                <a:gd name="T6" fmla="*/ 4 w 14"/>
                <a:gd name="T7" fmla="*/ 9 h 10"/>
              </a:gdLst>
              <a:ahLst/>
              <a:cxnLst>
                <a:cxn ang="0">
                  <a:pos x="T0" y="T1"/>
                </a:cxn>
                <a:cxn ang="0">
                  <a:pos x="T2" y="T3"/>
                </a:cxn>
                <a:cxn ang="0">
                  <a:pos x="T4" y="T5"/>
                </a:cxn>
                <a:cxn ang="0">
                  <a:pos x="T6" y="T7"/>
                </a:cxn>
              </a:cxnLst>
              <a:rect l="0" t="0" r="r" b="b"/>
              <a:pathLst>
                <a:path w="14" h="10">
                  <a:moveTo>
                    <a:pt x="4" y="9"/>
                  </a:moveTo>
                  <a:cubicBezTo>
                    <a:pt x="5" y="10"/>
                    <a:pt x="9" y="10"/>
                    <a:pt x="10" y="9"/>
                  </a:cubicBezTo>
                  <a:cubicBezTo>
                    <a:pt x="14" y="7"/>
                    <a:pt x="12" y="4"/>
                    <a:pt x="8" y="2"/>
                  </a:cubicBezTo>
                  <a:cubicBezTo>
                    <a:pt x="2" y="0"/>
                    <a:pt x="0" y="4"/>
                    <a:pt x="4"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 name="Freeform 212">
              <a:extLst>
                <a:ext uri="{FF2B5EF4-FFF2-40B4-BE49-F238E27FC236}">
                  <a16:creationId xmlns:a16="http://schemas.microsoft.com/office/drawing/2014/main" id="{620FAA06-A785-34D2-A34F-C15813806D79}"/>
                </a:ext>
              </a:extLst>
            </p:cNvPr>
            <p:cNvSpPr>
              <a:spLocks/>
            </p:cNvSpPr>
            <p:nvPr/>
          </p:nvSpPr>
          <p:spPr bwMode="auto">
            <a:xfrm>
              <a:off x="4617267" y="3471591"/>
              <a:ext cx="15918" cy="28852"/>
            </a:xfrm>
            <a:custGeom>
              <a:avLst/>
              <a:gdLst>
                <a:gd name="T0" fmla="*/ 1 w 8"/>
                <a:gd name="T1" fmla="*/ 6 h 14"/>
                <a:gd name="T2" fmla="*/ 4 w 8"/>
                <a:gd name="T3" fmla="*/ 2 h 14"/>
                <a:gd name="T4" fmla="*/ 6 w 8"/>
                <a:gd name="T5" fmla="*/ 4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4" y="2"/>
                  </a:cubicBezTo>
                  <a:cubicBezTo>
                    <a:pt x="6" y="0"/>
                    <a:pt x="6" y="2"/>
                    <a:pt x="6" y="4"/>
                  </a:cubicBezTo>
                  <a:cubicBezTo>
                    <a:pt x="7" y="5"/>
                    <a:pt x="8" y="7"/>
                    <a:pt x="7" y="8"/>
                  </a:cubicBezTo>
                  <a:cubicBezTo>
                    <a:pt x="4"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 name="Freeform 213">
              <a:extLst>
                <a:ext uri="{FF2B5EF4-FFF2-40B4-BE49-F238E27FC236}">
                  <a16:creationId xmlns:a16="http://schemas.microsoft.com/office/drawing/2014/main" id="{DB4FF65A-44E2-924F-5D87-B9DB506E43D4}"/>
                </a:ext>
              </a:extLst>
            </p:cNvPr>
            <p:cNvSpPr>
              <a:spLocks/>
            </p:cNvSpPr>
            <p:nvPr/>
          </p:nvSpPr>
          <p:spPr bwMode="auto">
            <a:xfrm>
              <a:off x="4569512" y="3545214"/>
              <a:ext cx="28852" cy="26863"/>
            </a:xfrm>
            <a:custGeom>
              <a:avLst/>
              <a:gdLst>
                <a:gd name="T0" fmla="*/ 4 w 14"/>
                <a:gd name="T1" fmla="*/ 7 h 13"/>
                <a:gd name="T2" fmla="*/ 9 w 14"/>
                <a:gd name="T3" fmla="*/ 12 h 13"/>
                <a:gd name="T4" fmla="*/ 6 w 14"/>
                <a:gd name="T5" fmla="*/ 0 h 13"/>
                <a:gd name="T6" fmla="*/ 4 w 14"/>
                <a:gd name="T7" fmla="*/ 7 h 13"/>
              </a:gdLst>
              <a:ahLst/>
              <a:cxnLst>
                <a:cxn ang="0">
                  <a:pos x="T0" y="T1"/>
                </a:cxn>
                <a:cxn ang="0">
                  <a:pos x="T2" y="T3"/>
                </a:cxn>
                <a:cxn ang="0">
                  <a:pos x="T4" y="T5"/>
                </a:cxn>
                <a:cxn ang="0">
                  <a:pos x="T6" y="T7"/>
                </a:cxn>
              </a:cxnLst>
              <a:rect l="0" t="0" r="r" b="b"/>
              <a:pathLst>
                <a:path w="14" h="13">
                  <a:moveTo>
                    <a:pt x="4" y="7"/>
                  </a:moveTo>
                  <a:cubicBezTo>
                    <a:pt x="6" y="9"/>
                    <a:pt x="5" y="13"/>
                    <a:pt x="9" y="12"/>
                  </a:cubicBezTo>
                  <a:cubicBezTo>
                    <a:pt x="14" y="11"/>
                    <a:pt x="10" y="0"/>
                    <a:pt x="6" y="0"/>
                  </a:cubicBezTo>
                  <a:cubicBezTo>
                    <a:pt x="2" y="0"/>
                    <a:pt x="0" y="3"/>
                    <a:pt x="4"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 name="Freeform 214">
              <a:extLst>
                <a:ext uri="{FF2B5EF4-FFF2-40B4-BE49-F238E27FC236}">
                  <a16:creationId xmlns:a16="http://schemas.microsoft.com/office/drawing/2014/main" id="{A487538F-6D96-484D-6D42-F923A4D1A8D1}"/>
                </a:ext>
              </a:extLst>
            </p:cNvPr>
            <p:cNvSpPr>
              <a:spLocks/>
            </p:cNvSpPr>
            <p:nvPr/>
          </p:nvSpPr>
          <p:spPr bwMode="auto">
            <a:xfrm>
              <a:off x="4613288" y="3557152"/>
              <a:ext cx="19898" cy="36812"/>
            </a:xfrm>
            <a:custGeom>
              <a:avLst/>
              <a:gdLst>
                <a:gd name="T0" fmla="*/ 1 w 10"/>
                <a:gd name="T1" fmla="*/ 9 h 18"/>
                <a:gd name="T2" fmla="*/ 4 w 10"/>
                <a:gd name="T3" fmla="*/ 15 h 18"/>
                <a:gd name="T4" fmla="*/ 8 w 10"/>
                <a:gd name="T5" fmla="*/ 6 h 18"/>
                <a:gd name="T6" fmla="*/ 1 w 10"/>
                <a:gd name="T7" fmla="*/ 9 h 18"/>
              </a:gdLst>
              <a:ahLst/>
              <a:cxnLst>
                <a:cxn ang="0">
                  <a:pos x="T0" y="T1"/>
                </a:cxn>
                <a:cxn ang="0">
                  <a:pos x="T2" y="T3"/>
                </a:cxn>
                <a:cxn ang="0">
                  <a:pos x="T4" y="T5"/>
                </a:cxn>
                <a:cxn ang="0">
                  <a:pos x="T6" y="T7"/>
                </a:cxn>
              </a:cxnLst>
              <a:rect l="0" t="0" r="r" b="b"/>
              <a:pathLst>
                <a:path w="10" h="18">
                  <a:moveTo>
                    <a:pt x="1" y="9"/>
                  </a:moveTo>
                  <a:cubicBezTo>
                    <a:pt x="2" y="11"/>
                    <a:pt x="0" y="13"/>
                    <a:pt x="4" y="15"/>
                  </a:cubicBezTo>
                  <a:cubicBezTo>
                    <a:pt x="8" y="18"/>
                    <a:pt x="10" y="10"/>
                    <a:pt x="8" y="6"/>
                  </a:cubicBezTo>
                  <a:cubicBezTo>
                    <a:pt x="5" y="0"/>
                    <a:pt x="1" y="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 name="Freeform 215">
              <a:extLst>
                <a:ext uri="{FF2B5EF4-FFF2-40B4-BE49-F238E27FC236}">
                  <a16:creationId xmlns:a16="http://schemas.microsoft.com/office/drawing/2014/main" id="{92A3F6C7-1E1F-17D0-C3AD-3B778AFE6F84}"/>
                </a:ext>
              </a:extLst>
            </p:cNvPr>
            <p:cNvSpPr>
              <a:spLocks/>
            </p:cNvSpPr>
            <p:nvPr/>
          </p:nvSpPr>
          <p:spPr bwMode="auto">
            <a:xfrm>
              <a:off x="4717753" y="3452688"/>
              <a:ext cx="19898" cy="38801"/>
            </a:xfrm>
            <a:custGeom>
              <a:avLst/>
              <a:gdLst>
                <a:gd name="T0" fmla="*/ 8 w 10"/>
                <a:gd name="T1" fmla="*/ 10 h 19"/>
                <a:gd name="T2" fmla="*/ 6 w 10"/>
                <a:gd name="T3" fmla="*/ 16 h 19"/>
                <a:gd name="T4" fmla="*/ 1 w 10"/>
                <a:gd name="T5" fmla="*/ 7 h 19"/>
                <a:gd name="T6" fmla="*/ 8 w 10"/>
                <a:gd name="T7" fmla="*/ 10 h 19"/>
              </a:gdLst>
              <a:ahLst/>
              <a:cxnLst>
                <a:cxn ang="0">
                  <a:pos x="T0" y="T1"/>
                </a:cxn>
                <a:cxn ang="0">
                  <a:pos x="T2" y="T3"/>
                </a:cxn>
                <a:cxn ang="0">
                  <a:pos x="T4" y="T5"/>
                </a:cxn>
                <a:cxn ang="0">
                  <a:pos x="T6" y="T7"/>
                </a:cxn>
              </a:cxnLst>
              <a:rect l="0" t="0" r="r" b="b"/>
              <a:pathLst>
                <a:path w="10" h="19">
                  <a:moveTo>
                    <a:pt x="8" y="10"/>
                  </a:moveTo>
                  <a:cubicBezTo>
                    <a:pt x="8" y="12"/>
                    <a:pt x="10" y="13"/>
                    <a:pt x="6" y="16"/>
                  </a:cubicBezTo>
                  <a:cubicBezTo>
                    <a:pt x="2" y="19"/>
                    <a:pt x="0" y="10"/>
                    <a:pt x="1" y="7"/>
                  </a:cubicBezTo>
                  <a:cubicBezTo>
                    <a:pt x="5" y="0"/>
                    <a:pt x="9" y="5"/>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4" name="Freeform 216">
              <a:extLst>
                <a:ext uri="{FF2B5EF4-FFF2-40B4-BE49-F238E27FC236}">
                  <a16:creationId xmlns:a16="http://schemas.microsoft.com/office/drawing/2014/main" id="{62CDCE19-9E8D-1C7E-A8C6-E2FF2F5D3907}"/>
                </a:ext>
              </a:extLst>
            </p:cNvPr>
            <p:cNvSpPr>
              <a:spLocks/>
            </p:cNvSpPr>
            <p:nvPr/>
          </p:nvSpPr>
          <p:spPr bwMode="auto">
            <a:xfrm>
              <a:off x="4627216" y="3593964"/>
              <a:ext cx="26863" cy="30842"/>
            </a:xfrm>
            <a:custGeom>
              <a:avLst/>
              <a:gdLst>
                <a:gd name="T0" fmla="*/ 5 w 13"/>
                <a:gd name="T1" fmla="*/ 3 h 15"/>
                <a:gd name="T2" fmla="*/ 10 w 13"/>
                <a:gd name="T3" fmla="*/ 3 h 15"/>
                <a:gd name="T4" fmla="*/ 7 w 13"/>
                <a:gd name="T5" fmla="*/ 12 h 15"/>
                <a:gd name="T6" fmla="*/ 5 w 13"/>
                <a:gd name="T7" fmla="*/ 3 h 15"/>
              </a:gdLst>
              <a:ahLst/>
              <a:cxnLst>
                <a:cxn ang="0">
                  <a:pos x="T0" y="T1"/>
                </a:cxn>
                <a:cxn ang="0">
                  <a:pos x="T2" y="T3"/>
                </a:cxn>
                <a:cxn ang="0">
                  <a:pos x="T4" y="T5"/>
                </a:cxn>
                <a:cxn ang="0">
                  <a:pos x="T6" y="T7"/>
                </a:cxn>
              </a:cxnLst>
              <a:rect l="0" t="0" r="r" b="b"/>
              <a:pathLst>
                <a:path w="13" h="15">
                  <a:moveTo>
                    <a:pt x="5" y="3"/>
                  </a:moveTo>
                  <a:cubicBezTo>
                    <a:pt x="6" y="2"/>
                    <a:pt x="7" y="0"/>
                    <a:pt x="10" y="3"/>
                  </a:cubicBezTo>
                  <a:cubicBezTo>
                    <a:pt x="13" y="6"/>
                    <a:pt x="10" y="11"/>
                    <a:pt x="7" y="12"/>
                  </a:cubicBezTo>
                  <a:cubicBezTo>
                    <a:pt x="0" y="15"/>
                    <a:pt x="1" y="8"/>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5" name="Freeform 217">
              <a:extLst>
                <a:ext uri="{FF2B5EF4-FFF2-40B4-BE49-F238E27FC236}">
                  <a16:creationId xmlns:a16="http://schemas.microsoft.com/office/drawing/2014/main" id="{DF6CCEFD-ACCC-ECE9-6660-7AD4DC7CCDC6}"/>
                </a:ext>
              </a:extLst>
            </p:cNvPr>
            <p:cNvSpPr>
              <a:spLocks/>
            </p:cNvSpPr>
            <p:nvPr/>
          </p:nvSpPr>
          <p:spPr bwMode="auto">
            <a:xfrm>
              <a:off x="4737651" y="3561132"/>
              <a:ext cx="30842" cy="24873"/>
            </a:xfrm>
            <a:custGeom>
              <a:avLst/>
              <a:gdLst>
                <a:gd name="T0" fmla="*/ 12 w 15"/>
                <a:gd name="T1" fmla="*/ 2 h 12"/>
                <a:gd name="T2" fmla="*/ 12 w 15"/>
                <a:gd name="T3" fmla="*/ 8 h 12"/>
                <a:gd name="T4" fmla="*/ 5 w 15"/>
                <a:gd name="T5" fmla="*/ 8 h 12"/>
                <a:gd name="T6" fmla="*/ 12 w 15"/>
                <a:gd name="T7" fmla="*/ 2 h 12"/>
              </a:gdLst>
              <a:ahLst/>
              <a:cxnLst>
                <a:cxn ang="0">
                  <a:pos x="T0" y="T1"/>
                </a:cxn>
                <a:cxn ang="0">
                  <a:pos x="T2" y="T3"/>
                </a:cxn>
                <a:cxn ang="0">
                  <a:pos x="T4" y="T5"/>
                </a:cxn>
                <a:cxn ang="0">
                  <a:pos x="T6" y="T7"/>
                </a:cxn>
              </a:cxnLst>
              <a:rect l="0" t="0" r="r" b="b"/>
              <a:pathLst>
                <a:path w="15" h="12">
                  <a:moveTo>
                    <a:pt x="12" y="2"/>
                  </a:moveTo>
                  <a:cubicBezTo>
                    <a:pt x="15" y="3"/>
                    <a:pt x="12" y="5"/>
                    <a:pt x="12" y="8"/>
                  </a:cubicBezTo>
                  <a:cubicBezTo>
                    <a:pt x="12" y="12"/>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6" name="Freeform 218">
              <a:extLst>
                <a:ext uri="{FF2B5EF4-FFF2-40B4-BE49-F238E27FC236}">
                  <a16:creationId xmlns:a16="http://schemas.microsoft.com/office/drawing/2014/main" id="{CD10A629-6234-5ACC-84AA-8586E88A92DA}"/>
                </a:ext>
              </a:extLst>
            </p:cNvPr>
            <p:cNvSpPr>
              <a:spLocks/>
            </p:cNvSpPr>
            <p:nvPr/>
          </p:nvSpPr>
          <p:spPr bwMode="auto">
            <a:xfrm>
              <a:off x="4690890" y="3502433"/>
              <a:ext cx="28852" cy="19898"/>
            </a:xfrm>
            <a:custGeom>
              <a:avLst/>
              <a:gdLst>
                <a:gd name="T0" fmla="*/ 4 w 14"/>
                <a:gd name="T1" fmla="*/ 1 h 10"/>
                <a:gd name="T2" fmla="*/ 11 w 14"/>
                <a:gd name="T3" fmla="*/ 1 h 10"/>
                <a:gd name="T4" fmla="*/ 8 w 14"/>
                <a:gd name="T5" fmla="*/ 8 h 10"/>
                <a:gd name="T6" fmla="*/ 4 w 14"/>
                <a:gd name="T7" fmla="*/ 1 h 10"/>
              </a:gdLst>
              <a:ahLst/>
              <a:cxnLst>
                <a:cxn ang="0">
                  <a:pos x="T0" y="T1"/>
                </a:cxn>
                <a:cxn ang="0">
                  <a:pos x="T2" y="T3"/>
                </a:cxn>
                <a:cxn ang="0">
                  <a:pos x="T4" y="T5"/>
                </a:cxn>
                <a:cxn ang="0">
                  <a:pos x="T6" y="T7"/>
                </a:cxn>
              </a:cxnLst>
              <a:rect l="0" t="0" r="r" b="b"/>
              <a:pathLst>
                <a:path w="14" h="10">
                  <a:moveTo>
                    <a:pt x="4" y="1"/>
                  </a:moveTo>
                  <a:cubicBezTo>
                    <a:pt x="5" y="0"/>
                    <a:pt x="9" y="0"/>
                    <a:pt x="11" y="1"/>
                  </a:cubicBezTo>
                  <a:cubicBezTo>
                    <a:pt x="14" y="3"/>
                    <a:pt x="12" y="6"/>
                    <a:pt x="8" y="8"/>
                  </a:cubicBezTo>
                  <a:cubicBezTo>
                    <a:pt x="2" y="10"/>
                    <a:pt x="0" y="6"/>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7" name="Freeform 219">
              <a:extLst>
                <a:ext uri="{FF2B5EF4-FFF2-40B4-BE49-F238E27FC236}">
                  <a16:creationId xmlns:a16="http://schemas.microsoft.com/office/drawing/2014/main" id="{B31779E4-E672-850A-542F-5AACEE93D01D}"/>
                </a:ext>
              </a:extLst>
            </p:cNvPr>
            <p:cNvSpPr>
              <a:spLocks/>
            </p:cNvSpPr>
            <p:nvPr/>
          </p:nvSpPr>
          <p:spPr bwMode="auto">
            <a:xfrm>
              <a:off x="4739641" y="3597944"/>
              <a:ext cx="16914" cy="28852"/>
            </a:xfrm>
            <a:custGeom>
              <a:avLst/>
              <a:gdLst>
                <a:gd name="T0" fmla="*/ 1 w 8"/>
                <a:gd name="T1" fmla="*/ 8 h 14"/>
                <a:gd name="T2" fmla="*/ 3 w 8"/>
                <a:gd name="T3" fmla="*/ 12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2"/>
                  </a:cubicBezTo>
                  <a:cubicBezTo>
                    <a:pt x="6" y="14"/>
                    <a:pt x="6" y="12"/>
                    <a:pt x="6" y="10"/>
                  </a:cubicBezTo>
                  <a:cubicBezTo>
                    <a:pt x="7" y="9"/>
                    <a:pt x="8" y="7"/>
                    <a:pt x="7" y="6"/>
                  </a:cubicBezTo>
                  <a:cubicBezTo>
                    <a:pt x="4" y="0"/>
                    <a:pt x="0" y="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8" name="Freeform 220">
              <a:extLst>
                <a:ext uri="{FF2B5EF4-FFF2-40B4-BE49-F238E27FC236}">
                  <a16:creationId xmlns:a16="http://schemas.microsoft.com/office/drawing/2014/main" id="{B3BD93B7-8082-DC2B-3E67-07DF510E333F}"/>
                </a:ext>
              </a:extLst>
            </p:cNvPr>
            <p:cNvSpPr>
              <a:spLocks/>
            </p:cNvSpPr>
            <p:nvPr/>
          </p:nvSpPr>
          <p:spPr bwMode="auto">
            <a:xfrm>
              <a:off x="5319668" y="2849777"/>
              <a:ext cx="15918"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1"/>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9" name="Freeform 221">
              <a:extLst>
                <a:ext uri="{FF2B5EF4-FFF2-40B4-BE49-F238E27FC236}">
                  <a16:creationId xmlns:a16="http://schemas.microsoft.com/office/drawing/2014/main" id="{65B8DD13-79EE-442D-F8E4-A53FF5EA16F0}"/>
                </a:ext>
              </a:extLst>
            </p:cNvPr>
            <p:cNvSpPr>
              <a:spLocks/>
            </p:cNvSpPr>
            <p:nvPr/>
          </p:nvSpPr>
          <p:spPr bwMode="auto">
            <a:xfrm>
              <a:off x="4710788" y="3338274"/>
              <a:ext cx="30842" cy="24873"/>
            </a:xfrm>
            <a:custGeom>
              <a:avLst/>
              <a:gdLst>
                <a:gd name="T0" fmla="*/ 8 w 15"/>
                <a:gd name="T1" fmla="*/ 9 h 12"/>
                <a:gd name="T2" fmla="*/ 1 w 15"/>
                <a:gd name="T3" fmla="*/ 8 h 12"/>
                <a:gd name="T4" fmla="*/ 13 w 15"/>
                <a:gd name="T5" fmla="*/ 3 h 12"/>
                <a:gd name="T6" fmla="*/ 8 w 15"/>
                <a:gd name="T7" fmla="*/ 9 h 12"/>
              </a:gdLst>
              <a:ahLst/>
              <a:cxnLst>
                <a:cxn ang="0">
                  <a:pos x="T0" y="T1"/>
                </a:cxn>
                <a:cxn ang="0">
                  <a:pos x="T2" y="T3"/>
                </a:cxn>
                <a:cxn ang="0">
                  <a:pos x="T4" y="T5"/>
                </a:cxn>
                <a:cxn ang="0">
                  <a:pos x="T6" y="T7"/>
                </a:cxn>
              </a:cxnLst>
              <a:rect l="0" t="0" r="r" b="b"/>
              <a:pathLst>
                <a:path w="15" h="12">
                  <a:moveTo>
                    <a:pt x="8" y="9"/>
                  </a:moveTo>
                  <a:cubicBezTo>
                    <a:pt x="6" y="9"/>
                    <a:pt x="3" y="12"/>
                    <a:pt x="1" y="8"/>
                  </a:cubicBezTo>
                  <a:cubicBezTo>
                    <a:pt x="0" y="4"/>
                    <a:pt x="10" y="0"/>
                    <a:pt x="13" y="3"/>
                  </a:cubicBezTo>
                  <a:cubicBezTo>
                    <a:pt x="15" y="6"/>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0" name="Freeform 222">
              <a:extLst>
                <a:ext uri="{FF2B5EF4-FFF2-40B4-BE49-F238E27FC236}">
                  <a16:creationId xmlns:a16="http://schemas.microsoft.com/office/drawing/2014/main" id="{1BBF55B6-E5A2-EE27-8117-45787A70CAAD}"/>
                </a:ext>
              </a:extLst>
            </p:cNvPr>
            <p:cNvSpPr>
              <a:spLocks/>
            </p:cNvSpPr>
            <p:nvPr/>
          </p:nvSpPr>
          <p:spPr bwMode="auto">
            <a:xfrm>
              <a:off x="4698849" y="3587995"/>
              <a:ext cx="36812" cy="18903"/>
            </a:xfrm>
            <a:custGeom>
              <a:avLst/>
              <a:gdLst>
                <a:gd name="T0" fmla="*/ 8 w 18"/>
                <a:gd name="T1" fmla="*/ 1 h 9"/>
                <a:gd name="T2" fmla="*/ 2 w 18"/>
                <a:gd name="T3" fmla="*/ 4 h 9"/>
                <a:gd name="T4" fmla="*/ 12 w 18"/>
                <a:gd name="T5" fmla="*/ 7 h 9"/>
                <a:gd name="T6" fmla="*/ 8 w 18"/>
                <a:gd name="T7" fmla="*/ 1 h 9"/>
              </a:gdLst>
              <a:ahLst/>
              <a:cxnLst>
                <a:cxn ang="0">
                  <a:pos x="T0" y="T1"/>
                </a:cxn>
                <a:cxn ang="0">
                  <a:pos x="T2" y="T3"/>
                </a:cxn>
                <a:cxn ang="0">
                  <a:pos x="T4" y="T5"/>
                </a:cxn>
                <a:cxn ang="0">
                  <a:pos x="T6" y="T7"/>
                </a:cxn>
              </a:cxnLst>
              <a:rect l="0" t="0" r="r" b="b"/>
              <a:pathLst>
                <a:path w="18" h="9">
                  <a:moveTo>
                    <a:pt x="8" y="1"/>
                  </a:moveTo>
                  <a:cubicBezTo>
                    <a:pt x="6" y="1"/>
                    <a:pt x="4" y="0"/>
                    <a:pt x="2" y="4"/>
                  </a:cubicBezTo>
                  <a:cubicBezTo>
                    <a:pt x="0" y="8"/>
                    <a:pt x="9" y="9"/>
                    <a:pt x="12" y="7"/>
                  </a:cubicBezTo>
                  <a:cubicBezTo>
                    <a:pt x="18" y="3"/>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1" name="Freeform 223">
              <a:extLst>
                <a:ext uri="{FF2B5EF4-FFF2-40B4-BE49-F238E27FC236}">
                  <a16:creationId xmlns:a16="http://schemas.microsoft.com/office/drawing/2014/main" id="{C3D30744-48EA-EC2B-0887-B69D9BFA8666}"/>
                </a:ext>
              </a:extLst>
            </p:cNvPr>
            <p:cNvSpPr>
              <a:spLocks/>
            </p:cNvSpPr>
            <p:nvPr/>
          </p:nvSpPr>
          <p:spPr bwMode="auto">
            <a:xfrm>
              <a:off x="4785406" y="3367126"/>
              <a:ext cx="38801" cy="19898"/>
            </a:xfrm>
            <a:custGeom>
              <a:avLst/>
              <a:gdLst>
                <a:gd name="T0" fmla="*/ 9 w 19"/>
                <a:gd name="T1" fmla="*/ 8 h 10"/>
                <a:gd name="T2" fmla="*/ 3 w 19"/>
                <a:gd name="T3" fmla="*/ 7 h 10"/>
                <a:gd name="T4" fmla="*/ 12 w 19"/>
                <a:gd name="T5" fmla="*/ 1 h 10"/>
                <a:gd name="T6" fmla="*/ 9 w 19"/>
                <a:gd name="T7" fmla="*/ 8 h 10"/>
              </a:gdLst>
              <a:ahLst/>
              <a:cxnLst>
                <a:cxn ang="0">
                  <a:pos x="T0" y="T1"/>
                </a:cxn>
                <a:cxn ang="0">
                  <a:pos x="T2" y="T3"/>
                </a:cxn>
                <a:cxn ang="0">
                  <a:pos x="T4" y="T5"/>
                </a:cxn>
                <a:cxn ang="0">
                  <a:pos x="T6" y="T7"/>
                </a:cxn>
              </a:cxnLst>
              <a:rect l="0" t="0" r="r" b="b"/>
              <a:pathLst>
                <a:path w="19" h="10">
                  <a:moveTo>
                    <a:pt x="9" y="8"/>
                  </a:moveTo>
                  <a:cubicBezTo>
                    <a:pt x="7" y="9"/>
                    <a:pt x="6" y="10"/>
                    <a:pt x="3" y="7"/>
                  </a:cubicBezTo>
                  <a:cubicBezTo>
                    <a:pt x="0" y="3"/>
                    <a:pt x="8" y="0"/>
                    <a:pt x="12" y="1"/>
                  </a:cubicBezTo>
                  <a:cubicBezTo>
                    <a:pt x="19" y="4"/>
                    <a:pt x="15" y="8"/>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2" name="Freeform 224">
              <a:extLst>
                <a:ext uri="{FF2B5EF4-FFF2-40B4-BE49-F238E27FC236}">
                  <a16:creationId xmlns:a16="http://schemas.microsoft.com/office/drawing/2014/main" id="{EF505DE9-F03D-CEB8-C0B1-8B27A9A5DB65}"/>
                </a:ext>
              </a:extLst>
            </p:cNvPr>
            <p:cNvSpPr>
              <a:spLocks/>
            </p:cNvSpPr>
            <p:nvPr/>
          </p:nvSpPr>
          <p:spPr bwMode="auto">
            <a:xfrm>
              <a:off x="4824207" y="3260672"/>
              <a:ext cx="23878" cy="21888"/>
            </a:xfrm>
            <a:custGeom>
              <a:avLst/>
              <a:gdLst>
                <a:gd name="T0" fmla="*/ 6 w 12"/>
                <a:gd name="T1" fmla="*/ 8 h 11"/>
                <a:gd name="T2" fmla="*/ 2 w 12"/>
                <a:gd name="T3" fmla="*/ 9 h 11"/>
                <a:gd name="T4" fmla="*/ 8 w 12"/>
                <a:gd name="T5" fmla="*/ 1 h 11"/>
                <a:gd name="T6" fmla="*/ 6 w 12"/>
                <a:gd name="T7" fmla="*/ 8 h 11"/>
              </a:gdLst>
              <a:ahLst/>
              <a:cxnLst>
                <a:cxn ang="0">
                  <a:pos x="T0" y="T1"/>
                </a:cxn>
                <a:cxn ang="0">
                  <a:pos x="T2" y="T3"/>
                </a:cxn>
                <a:cxn ang="0">
                  <a:pos x="T4" y="T5"/>
                </a:cxn>
                <a:cxn ang="0">
                  <a:pos x="T6" y="T7"/>
                </a:cxn>
              </a:cxnLst>
              <a:rect l="0" t="0" r="r" b="b"/>
              <a:pathLst>
                <a:path w="12" h="11">
                  <a:moveTo>
                    <a:pt x="6" y="8"/>
                  </a:moveTo>
                  <a:cubicBezTo>
                    <a:pt x="5" y="9"/>
                    <a:pt x="4" y="11"/>
                    <a:pt x="2" y="9"/>
                  </a:cubicBezTo>
                  <a:cubicBezTo>
                    <a:pt x="0" y="7"/>
                    <a:pt x="5" y="1"/>
                    <a:pt x="8" y="1"/>
                  </a:cubicBezTo>
                  <a:cubicBezTo>
                    <a:pt x="12" y="0"/>
                    <a:pt x="9" y="6"/>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3" name="Freeform 225">
              <a:extLst>
                <a:ext uri="{FF2B5EF4-FFF2-40B4-BE49-F238E27FC236}">
                  <a16:creationId xmlns:a16="http://schemas.microsoft.com/office/drawing/2014/main" id="{67F4B604-2DB7-B9F0-8AE8-393F0B7A2698}"/>
                </a:ext>
              </a:extLst>
            </p:cNvPr>
            <p:cNvSpPr>
              <a:spLocks/>
            </p:cNvSpPr>
            <p:nvPr/>
          </p:nvSpPr>
          <p:spPr bwMode="auto">
            <a:xfrm>
              <a:off x="4776452" y="3387025"/>
              <a:ext cx="22883" cy="30842"/>
            </a:xfrm>
            <a:custGeom>
              <a:avLst/>
              <a:gdLst>
                <a:gd name="T0" fmla="*/ 9 w 11"/>
                <a:gd name="T1" fmla="*/ 12 h 15"/>
                <a:gd name="T2" fmla="*/ 4 w 11"/>
                <a:gd name="T3" fmla="*/ 13 h 15"/>
                <a:gd name="T4" fmla="*/ 2 w 11"/>
                <a:gd name="T5" fmla="*/ 6 h 15"/>
                <a:gd name="T6" fmla="*/ 9 w 11"/>
                <a:gd name="T7" fmla="*/ 12 h 15"/>
              </a:gdLst>
              <a:ahLst/>
              <a:cxnLst>
                <a:cxn ang="0">
                  <a:pos x="T0" y="T1"/>
                </a:cxn>
                <a:cxn ang="0">
                  <a:pos x="T2" y="T3"/>
                </a:cxn>
                <a:cxn ang="0">
                  <a:pos x="T4" y="T5"/>
                </a:cxn>
                <a:cxn ang="0">
                  <a:pos x="T6" y="T7"/>
                </a:cxn>
              </a:cxnLst>
              <a:rect l="0" t="0" r="r" b="b"/>
              <a:pathLst>
                <a:path w="11" h="15">
                  <a:moveTo>
                    <a:pt x="9" y="12"/>
                  </a:moveTo>
                  <a:cubicBezTo>
                    <a:pt x="9" y="15"/>
                    <a:pt x="6" y="13"/>
                    <a:pt x="4" y="13"/>
                  </a:cubicBezTo>
                  <a:cubicBezTo>
                    <a:pt x="0" y="13"/>
                    <a:pt x="0" y="9"/>
                    <a:pt x="2" y="6"/>
                  </a:cubicBezTo>
                  <a:cubicBezTo>
                    <a:pt x="6" y="0"/>
                    <a:pt x="11" y="6"/>
                    <a:pt x="9"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4" name="Freeform 226">
              <a:extLst>
                <a:ext uri="{FF2B5EF4-FFF2-40B4-BE49-F238E27FC236}">
                  <a16:creationId xmlns:a16="http://schemas.microsoft.com/office/drawing/2014/main" id="{BC66BCA8-3816-09DE-AB3A-B1DFE4C06DC5}"/>
                </a:ext>
              </a:extLst>
            </p:cNvPr>
            <p:cNvSpPr>
              <a:spLocks/>
            </p:cNvSpPr>
            <p:nvPr/>
          </p:nvSpPr>
          <p:spPr bwMode="auto">
            <a:xfrm>
              <a:off x="4745610" y="3425825"/>
              <a:ext cx="22883" cy="26863"/>
            </a:xfrm>
            <a:custGeom>
              <a:avLst/>
              <a:gdLst>
                <a:gd name="T0" fmla="*/ 9 w 11"/>
                <a:gd name="T1" fmla="*/ 3 h 13"/>
                <a:gd name="T2" fmla="*/ 10 w 11"/>
                <a:gd name="T3" fmla="*/ 10 h 13"/>
                <a:gd name="T4" fmla="*/ 3 w 11"/>
                <a:gd name="T5" fmla="*/ 8 h 13"/>
                <a:gd name="T6" fmla="*/ 9 w 11"/>
                <a:gd name="T7" fmla="*/ 3 h 13"/>
              </a:gdLst>
              <a:ahLst/>
              <a:cxnLst>
                <a:cxn ang="0">
                  <a:pos x="T0" y="T1"/>
                </a:cxn>
                <a:cxn ang="0">
                  <a:pos x="T2" y="T3"/>
                </a:cxn>
                <a:cxn ang="0">
                  <a:pos x="T4" y="T5"/>
                </a:cxn>
                <a:cxn ang="0">
                  <a:pos x="T6" y="T7"/>
                </a:cxn>
              </a:cxnLst>
              <a:rect l="0" t="0" r="r" b="b"/>
              <a:pathLst>
                <a:path w="11" h="13">
                  <a:moveTo>
                    <a:pt x="9" y="3"/>
                  </a:moveTo>
                  <a:cubicBezTo>
                    <a:pt x="10" y="4"/>
                    <a:pt x="11" y="8"/>
                    <a:pt x="10" y="10"/>
                  </a:cubicBezTo>
                  <a:cubicBezTo>
                    <a:pt x="8" y="13"/>
                    <a:pt x="5" y="12"/>
                    <a:pt x="3" y="8"/>
                  </a:cubicBezTo>
                  <a:cubicBezTo>
                    <a:pt x="0" y="2"/>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5" name="Freeform 227">
              <a:extLst>
                <a:ext uri="{FF2B5EF4-FFF2-40B4-BE49-F238E27FC236}">
                  <a16:creationId xmlns:a16="http://schemas.microsoft.com/office/drawing/2014/main" id="{D0EA57A4-D313-C094-EFCC-6F32040C4C41}"/>
                </a:ext>
              </a:extLst>
            </p:cNvPr>
            <p:cNvSpPr>
              <a:spLocks/>
            </p:cNvSpPr>
            <p:nvPr/>
          </p:nvSpPr>
          <p:spPr bwMode="auto">
            <a:xfrm>
              <a:off x="4772472" y="3438759"/>
              <a:ext cx="28852" cy="15918"/>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4"/>
                    <a:pt x="1" y="4"/>
                  </a:cubicBezTo>
                  <a:cubicBezTo>
                    <a:pt x="0" y="7"/>
                    <a:pt x="2" y="7"/>
                    <a:pt x="3" y="7"/>
                  </a:cubicBezTo>
                  <a:cubicBezTo>
                    <a:pt x="5" y="7"/>
                    <a:pt x="7" y="8"/>
                    <a:pt x="8" y="7"/>
                  </a:cubicBezTo>
                  <a:cubicBezTo>
                    <a:pt x="14" y="3"/>
                    <a:pt x="11"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6" name="Freeform 228">
              <a:extLst>
                <a:ext uri="{FF2B5EF4-FFF2-40B4-BE49-F238E27FC236}">
                  <a16:creationId xmlns:a16="http://schemas.microsoft.com/office/drawing/2014/main" id="{7BF8C7BE-47BF-70BF-B2B2-BBF414BEAFA4}"/>
                </a:ext>
              </a:extLst>
            </p:cNvPr>
            <p:cNvSpPr>
              <a:spLocks/>
            </p:cNvSpPr>
            <p:nvPr/>
          </p:nvSpPr>
          <p:spPr bwMode="auto">
            <a:xfrm>
              <a:off x="4861019" y="3387025"/>
              <a:ext cx="28852" cy="26863"/>
            </a:xfrm>
            <a:custGeom>
              <a:avLst/>
              <a:gdLst>
                <a:gd name="T0" fmla="*/ 8 w 14"/>
                <a:gd name="T1" fmla="*/ 4 h 13"/>
                <a:gd name="T2" fmla="*/ 13 w 14"/>
                <a:gd name="T3" fmla="*/ 8 h 13"/>
                <a:gd name="T4" fmla="*/ 1 w 14"/>
                <a:gd name="T5" fmla="*/ 6 h 13"/>
                <a:gd name="T6" fmla="*/ 8 w 14"/>
                <a:gd name="T7" fmla="*/ 4 h 13"/>
              </a:gdLst>
              <a:ahLst/>
              <a:cxnLst>
                <a:cxn ang="0">
                  <a:pos x="T0" y="T1"/>
                </a:cxn>
                <a:cxn ang="0">
                  <a:pos x="T2" y="T3"/>
                </a:cxn>
                <a:cxn ang="0">
                  <a:pos x="T4" y="T5"/>
                </a:cxn>
                <a:cxn ang="0">
                  <a:pos x="T6" y="T7"/>
                </a:cxn>
              </a:cxnLst>
              <a:rect l="0" t="0" r="r" b="b"/>
              <a:pathLst>
                <a:path w="14" h="13">
                  <a:moveTo>
                    <a:pt x="8" y="4"/>
                  </a:moveTo>
                  <a:cubicBezTo>
                    <a:pt x="10" y="5"/>
                    <a:pt x="14" y="4"/>
                    <a:pt x="13" y="8"/>
                  </a:cubicBezTo>
                  <a:cubicBezTo>
                    <a:pt x="13" y="13"/>
                    <a:pt x="2" y="10"/>
                    <a:pt x="1" y="6"/>
                  </a:cubicBezTo>
                  <a:cubicBezTo>
                    <a:pt x="0" y="2"/>
                    <a:pt x="4"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7" name="Freeform 229">
              <a:extLst>
                <a:ext uri="{FF2B5EF4-FFF2-40B4-BE49-F238E27FC236}">
                  <a16:creationId xmlns:a16="http://schemas.microsoft.com/office/drawing/2014/main" id="{40B87ABB-DC6C-D59B-C593-A7897B2C5E3A}"/>
                </a:ext>
              </a:extLst>
            </p:cNvPr>
            <p:cNvSpPr>
              <a:spLocks/>
            </p:cNvSpPr>
            <p:nvPr/>
          </p:nvSpPr>
          <p:spPr bwMode="auto">
            <a:xfrm>
              <a:off x="4863008" y="3458657"/>
              <a:ext cx="36812" cy="20893"/>
            </a:xfrm>
            <a:custGeom>
              <a:avLst/>
              <a:gdLst>
                <a:gd name="T0" fmla="*/ 8 w 18"/>
                <a:gd name="T1" fmla="*/ 2 h 10"/>
                <a:gd name="T2" fmla="*/ 15 w 18"/>
                <a:gd name="T3" fmla="*/ 3 h 10"/>
                <a:gd name="T4" fmla="*/ 6 w 18"/>
                <a:gd name="T5" fmla="*/ 9 h 10"/>
                <a:gd name="T6" fmla="*/ 8 w 18"/>
                <a:gd name="T7" fmla="*/ 2 h 10"/>
              </a:gdLst>
              <a:ahLst/>
              <a:cxnLst>
                <a:cxn ang="0">
                  <a:pos x="T0" y="T1"/>
                </a:cxn>
                <a:cxn ang="0">
                  <a:pos x="T2" y="T3"/>
                </a:cxn>
                <a:cxn ang="0">
                  <a:pos x="T4" y="T5"/>
                </a:cxn>
                <a:cxn ang="0">
                  <a:pos x="T6" y="T7"/>
                </a:cxn>
              </a:cxnLst>
              <a:rect l="0" t="0" r="r" b="b"/>
              <a:pathLst>
                <a:path w="18" h="10">
                  <a:moveTo>
                    <a:pt x="8" y="2"/>
                  </a:moveTo>
                  <a:cubicBezTo>
                    <a:pt x="10" y="2"/>
                    <a:pt x="11" y="0"/>
                    <a:pt x="15" y="3"/>
                  </a:cubicBezTo>
                  <a:cubicBezTo>
                    <a:pt x="18" y="7"/>
                    <a:pt x="10" y="10"/>
                    <a:pt x="6" y="9"/>
                  </a:cubicBezTo>
                  <a:cubicBezTo>
                    <a:pt x="0" y="7"/>
                    <a:pt x="3" y="3"/>
                    <a:pt x="8"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8" name="Freeform 230">
              <a:extLst>
                <a:ext uri="{FF2B5EF4-FFF2-40B4-BE49-F238E27FC236}">
                  <a16:creationId xmlns:a16="http://schemas.microsoft.com/office/drawing/2014/main" id="{B379C9BB-C472-E343-3557-AEF9C9087483}"/>
                </a:ext>
              </a:extLst>
            </p:cNvPr>
            <p:cNvSpPr>
              <a:spLocks/>
            </p:cNvSpPr>
            <p:nvPr/>
          </p:nvSpPr>
          <p:spPr bwMode="auto">
            <a:xfrm>
              <a:off x="4826197" y="3342254"/>
              <a:ext cx="23878" cy="17908"/>
            </a:xfrm>
            <a:custGeom>
              <a:avLst/>
              <a:gdLst>
                <a:gd name="T0" fmla="*/ 7 w 12"/>
                <a:gd name="T1" fmla="*/ 7 h 9"/>
                <a:gd name="T2" fmla="*/ 11 w 12"/>
                <a:gd name="T3" fmla="*/ 7 h 9"/>
                <a:gd name="T4" fmla="*/ 4 w 12"/>
                <a:gd name="T5" fmla="*/ 0 h 9"/>
                <a:gd name="T6" fmla="*/ 7 w 12"/>
                <a:gd name="T7" fmla="*/ 7 h 9"/>
              </a:gdLst>
              <a:ahLst/>
              <a:cxnLst>
                <a:cxn ang="0">
                  <a:pos x="T0" y="T1"/>
                </a:cxn>
                <a:cxn ang="0">
                  <a:pos x="T2" y="T3"/>
                </a:cxn>
                <a:cxn ang="0">
                  <a:pos x="T4" y="T5"/>
                </a:cxn>
                <a:cxn ang="0">
                  <a:pos x="T6" y="T7"/>
                </a:cxn>
              </a:cxnLst>
              <a:rect l="0" t="0" r="r" b="b"/>
              <a:pathLst>
                <a:path w="12" h="9">
                  <a:moveTo>
                    <a:pt x="7" y="7"/>
                  </a:moveTo>
                  <a:cubicBezTo>
                    <a:pt x="9" y="7"/>
                    <a:pt x="10" y="9"/>
                    <a:pt x="11" y="7"/>
                  </a:cubicBezTo>
                  <a:cubicBezTo>
                    <a:pt x="12" y="5"/>
                    <a:pt x="6" y="0"/>
                    <a:pt x="4" y="0"/>
                  </a:cubicBezTo>
                  <a:cubicBezTo>
                    <a:pt x="0" y="1"/>
                    <a:pt x="3"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69" name="Freeform 231">
              <a:extLst>
                <a:ext uri="{FF2B5EF4-FFF2-40B4-BE49-F238E27FC236}">
                  <a16:creationId xmlns:a16="http://schemas.microsoft.com/office/drawing/2014/main" id="{739732F5-727E-862E-784D-8E95685B1085}"/>
                </a:ext>
              </a:extLst>
            </p:cNvPr>
            <p:cNvSpPr>
              <a:spLocks/>
            </p:cNvSpPr>
            <p:nvPr/>
          </p:nvSpPr>
          <p:spPr bwMode="auto">
            <a:xfrm>
              <a:off x="4848085" y="3425825"/>
              <a:ext cx="28852" cy="28852"/>
            </a:xfrm>
            <a:custGeom>
              <a:avLst/>
              <a:gdLst>
                <a:gd name="T0" fmla="*/ 3 w 14"/>
                <a:gd name="T1" fmla="*/ 5 h 14"/>
                <a:gd name="T2" fmla="*/ 3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8"/>
                    <a:pt x="3" y="11"/>
                  </a:cubicBezTo>
                  <a:cubicBezTo>
                    <a:pt x="6"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0" name="Freeform 232">
              <a:extLst>
                <a:ext uri="{FF2B5EF4-FFF2-40B4-BE49-F238E27FC236}">
                  <a16:creationId xmlns:a16="http://schemas.microsoft.com/office/drawing/2014/main" id="{56601A86-1877-FC44-1A34-F821F02E5798}"/>
                </a:ext>
              </a:extLst>
            </p:cNvPr>
            <p:cNvSpPr>
              <a:spLocks/>
            </p:cNvSpPr>
            <p:nvPr/>
          </p:nvSpPr>
          <p:spPr bwMode="auto">
            <a:xfrm>
              <a:off x="4836146" y="3460647"/>
              <a:ext cx="24873" cy="32832"/>
            </a:xfrm>
            <a:custGeom>
              <a:avLst/>
              <a:gdLst>
                <a:gd name="T0" fmla="*/ 2 w 12"/>
                <a:gd name="T1" fmla="*/ 12 h 16"/>
                <a:gd name="T2" fmla="*/ 8 w 12"/>
                <a:gd name="T3" fmla="*/ 12 h 16"/>
                <a:gd name="T4" fmla="*/ 8 w 12"/>
                <a:gd name="T5" fmla="*/ 5 h 16"/>
                <a:gd name="T6" fmla="*/ 2 w 12"/>
                <a:gd name="T7" fmla="*/ 12 h 16"/>
              </a:gdLst>
              <a:ahLst/>
              <a:cxnLst>
                <a:cxn ang="0">
                  <a:pos x="T0" y="T1"/>
                </a:cxn>
                <a:cxn ang="0">
                  <a:pos x="T2" y="T3"/>
                </a:cxn>
                <a:cxn ang="0">
                  <a:pos x="T4" y="T5"/>
                </a:cxn>
                <a:cxn ang="0">
                  <a:pos x="T6" y="T7"/>
                </a:cxn>
              </a:cxnLst>
              <a:rect l="0" t="0" r="r" b="b"/>
              <a:pathLst>
                <a:path w="12" h="16">
                  <a:moveTo>
                    <a:pt x="2" y="12"/>
                  </a:moveTo>
                  <a:cubicBezTo>
                    <a:pt x="4" y="16"/>
                    <a:pt x="6" y="13"/>
                    <a:pt x="8" y="12"/>
                  </a:cubicBezTo>
                  <a:cubicBezTo>
                    <a:pt x="12" y="12"/>
                    <a:pt x="11" y="8"/>
                    <a:pt x="8" y="5"/>
                  </a:cubicBezTo>
                  <a:cubicBezTo>
                    <a:pt x="3" y="0"/>
                    <a:pt x="0" y="7"/>
                    <a:pt x="2"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1" name="Freeform 233">
              <a:extLst>
                <a:ext uri="{FF2B5EF4-FFF2-40B4-BE49-F238E27FC236}">
                  <a16:creationId xmlns:a16="http://schemas.microsoft.com/office/drawing/2014/main" id="{C48F9BD5-BD93-455A-2CEE-BD4B72E4F393}"/>
                </a:ext>
              </a:extLst>
            </p:cNvPr>
            <p:cNvSpPr>
              <a:spLocks/>
            </p:cNvSpPr>
            <p:nvPr/>
          </p:nvSpPr>
          <p:spPr bwMode="auto">
            <a:xfrm>
              <a:off x="4598365" y="3622816"/>
              <a:ext cx="20893" cy="28852"/>
            </a:xfrm>
            <a:custGeom>
              <a:avLst/>
              <a:gdLst>
                <a:gd name="T0" fmla="*/ 2 w 10"/>
                <a:gd name="T1" fmla="*/ 4 h 14"/>
                <a:gd name="T2" fmla="*/ 2 w 10"/>
                <a:gd name="T3" fmla="*/ 11 h 14"/>
                <a:gd name="T4" fmla="*/ 8 w 10"/>
                <a:gd name="T5" fmla="*/ 8 h 14"/>
                <a:gd name="T6" fmla="*/ 2 w 10"/>
                <a:gd name="T7" fmla="*/ 4 h 14"/>
              </a:gdLst>
              <a:ahLst/>
              <a:cxnLst>
                <a:cxn ang="0">
                  <a:pos x="T0" y="T1"/>
                </a:cxn>
                <a:cxn ang="0">
                  <a:pos x="T2" y="T3"/>
                </a:cxn>
                <a:cxn ang="0">
                  <a:pos x="T4" y="T5"/>
                </a:cxn>
                <a:cxn ang="0">
                  <a:pos x="T6" y="T7"/>
                </a:cxn>
              </a:cxnLst>
              <a:rect l="0" t="0" r="r" b="b"/>
              <a:pathLst>
                <a:path w="10" h="14">
                  <a:moveTo>
                    <a:pt x="2" y="4"/>
                  </a:moveTo>
                  <a:cubicBezTo>
                    <a:pt x="0" y="6"/>
                    <a:pt x="1" y="9"/>
                    <a:pt x="2" y="11"/>
                  </a:cubicBezTo>
                  <a:cubicBezTo>
                    <a:pt x="5" y="14"/>
                    <a:pt x="7" y="12"/>
                    <a:pt x="8" y="8"/>
                  </a:cubicBezTo>
                  <a:cubicBezTo>
                    <a:pt x="10" y="1"/>
                    <a:pt x="5"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2" name="Freeform 234">
              <a:extLst>
                <a:ext uri="{FF2B5EF4-FFF2-40B4-BE49-F238E27FC236}">
                  <a16:creationId xmlns:a16="http://schemas.microsoft.com/office/drawing/2014/main" id="{12D5E5E7-0CEA-0660-2CEB-CDD4B5C4BFA3}"/>
                </a:ext>
              </a:extLst>
            </p:cNvPr>
            <p:cNvSpPr>
              <a:spLocks/>
            </p:cNvSpPr>
            <p:nvPr/>
          </p:nvSpPr>
          <p:spPr bwMode="auto">
            <a:xfrm>
              <a:off x="4643135" y="3624806"/>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2" y="1"/>
                    <a:pt x="13" y="2"/>
                  </a:cubicBezTo>
                  <a:cubicBezTo>
                    <a:pt x="15" y="4"/>
                    <a:pt x="13" y="4"/>
                    <a:pt x="11" y="5"/>
                  </a:cubicBezTo>
                  <a:cubicBezTo>
                    <a:pt x="10" y="5"/>
                    <a:pt x="8" y="7"/>
                    <a:pt x="7" y="6"/>
                  </a:cubicBezTo>
                  <a:cubicBezTo>
                    <a:pt x="0" y="3"/>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3" name="Freeform 235">
              <a:extLst>
                <a:ext uri="{FF2B5EF4-FFF2-40B4-BE49-F238E27FC236}">
                  <a16:creationId xmlns:a16="http://schemas.microsoft.com/office/drawing/2014/main" id="{24AB069A-4737-7BB0-EBB3-5284F9258200}"/>
                </a:ext>
              </a:extLst>
            </p:cNvPr>
            <p:cNvSpPr>
              <a:spLocks/>
            </p:cNvSpPr>
            <p:nvPr/>
          </p:nvSpPr>
          <p:spPr bwMode="auto">
            <a:xfrm>
              <a:off x="4760533" y="3473581"/>
              <a:ext cx="28852" cy="15918"/>
            </a:xfrm>
            <a:custGeom>
              <a:avLst/>
              <a:gdLst>
                <a:gd name="T0" fmla="*/ 6 w 14"/>
                <a:gd name="T1" fmla="*/ 1 h 8"/>
                <a:gd name="T2" fmla="*/ 1 w 14"/>
                <a:gd name="T3" fmla="*/ 4 h 8"/>
                <a:gd name="T4" fmla="*/ 4 w 14"/>
                <a:gd name="T5" fmla="*/ 7 h 8"/>
                <a:gd name="T6" fmla="*/ 8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4"/>
                    <a:pt x="1" y="4"/>
                  </a:cubicBezTo>
                  <a:cubicBezTo>
                    <a:pt x="0" y="7"/>
                    <a:pt x="2" y="7"/>
                    <a:pt x="4" y="7"/>
                  </a:cubicBezTo>
                  <a:cubicBezTo>
                    <a:pt x="5" y="7"/>
                    <a:pt x="7" y="8"/>
                    <a:pt x="8"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4" name="Freeform 236">
              <a:extLst>
                <a:ext uri="{FF2B5EF4-FFF2-40B4-BE49-F238E27FC236}">
                  <a16:creationId xmlns:a16="http://schemas.microsoft.com/office/drawing/2014/main" id="{598D5774-B980-EC59-5EAD-C828C58A7636}"/>
                </a:ext>
              </a:extLst>
            </p:cNvPr>
            <p:cNvSpPr>
              <a:spLocks/>
            </p:cNvSpPr>
            <p:nvPr/>
          </p:nvSpPr>
          <p:spPr bwMode="auto">
            <a:xfrm>
              <a:off x="4696860" y="3440749"/>
              <a:ext cx="15918" cy="26863"/>
            </a:xfrm>
            <a:custGeom>
              <a:avLst/>
              <a:gdLst>
                <a:gd name="T0" fmla="*/ 5 w 8"/>
                <a:gd name="T1" fmla="*/ 4 h 13"/>
                <a:gd name="T2" fmla="*/ 2 w 8"/>
                <a:gd name="T3" fmla="*/ 2 h 13"/>
                <a:gd name="T4" fmla="*/ 4 w 8"/>
                <a:gd name="T5" fmla="*/ 11 h 13"/>
                <a:gd name="T6" fmla="*/ 5 w 8"/>
                <a:gd name="T7" fmla="*/ 4 h 13"/>
              </a:gdLst>
              <a:ahLst/>
              <a:cxnLst>
                <a:cxn ang="0">
                  <a:pos x="T0" y="T1"/>
                </a:cxn>
                <a:cxn ang="0">
                  <a:pos x="T2" y="T3"/>
                </a:cxn>
                <a:cxn ang="0">
                  <a:pos x="T4" y="T5"/>
                </a:cxn>
                <a:cxn ang="0">
                  <a:pos x="T6" y="T7"/>
                </a:cxn>
              </a:cxnLst>
              <a:rect l="0" t="0" r="r" b="b"/>
              <a:pathLst>
                <a:path w="8" h="13">
                  <a:moveTo>
                    <a:pt x="5" y="4"/>
                  </a:moveTo>
                  <a:cubicBezTo>
                    <a:pt x="4" y="3"/>
                    <a:pt x="4" y="0"/>
                    <a:pt x="2" y="2"/>
                  </a:cubicBezTo>
                  <a:cubicBezTo>
                    <a:pt x="0" y="3"/>
                    <a:pt x="2" y="10"/>
                    <a:pt x="4" y="11"/>
                  </a:cubicBezTo>
                  <a:cubicBezTo>
                    <a:pt x="8" y="13"/>
                    <a:pt x="8" y="7"/>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5" name="Freeform 237">
              <a:extLst>
                <a:ext uri="{FF2B5EF4-FFF2-40B4-BE49-F238E27FC236}">
                  <a16:creationId xmlns:a16="http://schemas.microsoft.com/office/drawing/2014/main" id="{A3481B6C-A0E5-1711-3581-A420417B4EA9}"/>
                </a:ext>
              </a:extLst>
            </p:cNvPr>
            <p:cNvSpPr>
              <a:spLocks/>
            </p:cNvSpPr>
            <p:nvPr/>
          </p:nvSpPr>
          <p:spPr bwMode="auto">
            <a:xfrm>
              <a:off x="4723722" y="3514372"/>
              <a:ext cx="38801" cy="20893"/>
            </a:xfrm>
            <a:custGeom>
              <a:avLst/>
              <a:gdLst>
                <a:gd name="T0" fmla="*/ 10 w 19"/>
                <a:gd name="T1" fmla="*/ 8 h 10"/>
                <a:gd name="T2" fmla="*/ 3 w 19"/>
                <a:gd name="T3" fmla="*/ 6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6"/>
                  </a:cubicBezTo>
                  <a:cubicBezTo>
                    <a:pt x="0" y="3"/>
                    <a:pt x="9"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6" name="Freeform 238">
              <a:extLst>
                <a:ext uri="{FF2B5EF4-FFF2-40B4-BE49-F238E27FC236}">
                  <a16:creationId xmlns:a16="http://schemas.microsoft.com/office/drawing/2014/main" id="{4E4E9DB8-C58C-8110-EFEF-B85D897C79D0}"/>
                </a:ext>
              </a:extLst>
            </p:cNvPr>
            <p:cNvSpPr>
              <a:spLocks/>
            </p:cNvSpPr>
            <p:nvPr/>
          </p:nvSpPr>
          <p:spPr bwMode="auto">
            <a:xfrm>
              <a:off x="4547624" y="3421846"/>
              <a:ext cx="15918" cy="12934"/>
            </a:xfrm>
            <a:custGeom>
              <a:avLst/>
              <a:gdLst>
                <a:gd name="T0" fmla="*/ 5 w 8"/>
                <a:gd name="T1" fmla="*/ 5 h 6"/>
                <a:gd name="T2" fmla="*/ 2 w 8"/>
                <a:gd name="T3" fmla="*/ 5 h 6"/>
                <a:gd name="T4" fmla="*/ 6 w 8"/>
                <a:gd name="T5" fmla="*/ 1 h 6"/>
                <a:gd name="T6" fmla="*/ 5 w 8"/>
                <a:gd name="T7" fmla="*/ 5 h 6"/>
              </a:gdLst>
              <a:ahLst/>
              <a:cxnLst>
                <a:cxn ang="0">
                  <a:pos x="T0" y="T1"/>
                </a:cxn>
                <a:cxn ang="0">
                  <a:pos x="T2" y="T3"/>
                </a:cxn>
                <a:cxn ang="0">
                  <a:pos x="T4" y="T5"/>
                </a:cxn>
                <a:cxn ang="0">
                  <a:pos x="T6" y="T7"/>
                </a:cxn>
              </a:cxnLst>
              <a:rect l="0" t="0" r="r" b="b"/>
              <a:pathLst>
                <a:path w="8" h="6">
                  <a:moveTo>
                    <a:pt x="5" y="5"/>
                  </a:moveTo>
                  <a:cubicBezTo>
                    <a:pt x="4" y="6"/>
                    <a:pt x="4" y="6"/>
                    <a:pt x="2" y="5"/>
                  </a:cubicBezTo>
                  <a:cubicBezTo>
                    <a:pt x="0" y="3"/>
                    <a:pt x="4" y="0"/>
                    <a:pt x="6" y="1"/>
                  </a:cubicBezTo>
                  <a:cubicBezTo>
                    <a:pt x="8" y="2"/>
                    <a:pt x="7" y="4"/>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7" name="Freeform 239">
              <a:extLst>
                <a:ext uri="{FF2B5EF4-FFF2-40B4-BE49-F238E27FC236}">
                  <a16:creationId xmlns:a16="http://schemas.microsoft.com/office/drawing/2014/main" id="{13AB93A2-4682-1F7B-B023-9173E4344A21}"/>
                </a:ext>
              </a:extLst>
            </p:cNvPr>
            <p:cNvSpPr>
              <a:spLocks/>
            </p:cNvSpPr>
            <p:nvPr/>
          </p:nvSpPr>
          <p:spPr bwMode="auto">
            <a:xfrm>
              <a:off x="4471017" y="3493479"/>
              <a:ext cx="16914" cy="28852"/>
            </a:xfrm>
            <a:custGeom>
              <a:avLst/>
              <a:gdLst>
                <a:gd name="T0" fmla="*/ 1 w 8"/>
                <a:gd name="T1" fmla="*/ 8 h 14"/>
                <a:gd name="T2" fmla="*/ 3 w 8"/>
                <a:gd name="T3" fmla="*/ 13 h 14"/>
                <a:gd name="T4" fmla="*/ 6 w 8"/>
                <a:gd name="T5" fmla="*/ 11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3"/>
                    <a:pt x="6" y="11"/>
                  </a:cubicBezTo>
                  <a:cubicBezTo>
                    <a:pt x="7" y="9"/>
                    <a:pt x="8" y="8"/>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8" name="Freeform 240">
              <a:extLst>
                <a:ext uri="{FF2B5EF4-FFF2-40B4-BE49-F238E27FC236}">
                  <a16:creationId xmlns:a16="http://schemas.microsoft.com/office/drawing/2014/main" id="{00D71A17-41D2-C2AB-5D9A-090137C5F327}"/>
                </a:ext>
              </a:extLst>
            </p:cNvPr>
            <p:cNvSpPr>
              <a:spLocks/>
            </p:cNvSpPr>
            <p:nvPr/>
          </p:nvSpPr>
          <p:spPr bwMode="auto">
            <a:xfrm>
              <a:off x="4643135" y="3551183"/>
              <a:ext cx="28852" cy="16914"/>
            </a:xfrm>
            <a:custGeom>
              <a:avLst/>
              <a:gdLst>
                <a:gd name="T0" fmla="*/ 6 w 14"/>
                <a:gd name="T1" fmla="*/ 1 h 8"/>
                <a:gd name="T2" fmla="*/ 2 w 14"/>
                <a:gd name="T3" fmla="*/ 4 h 8"/>
                <a:gd name="T4" fmla="*/ 4 w 14"/>
                <a:gd name="T5" fmla="*/ 6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1"/>
                    <a:pt x="2" y="3"/>
                    <a:pt x="2" y="4"/>
                  </a:cubicBezTo>
                  <a:cubicBezTo>
                    <a:pt x="0" y="6"/>
                    <a:pt x="2" y="6"/>
                    <a:pt x="4" y="6"/>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79" name="Freeform 241">
              <a:extLst>
                <a:ext uri="{FF2B5EF4-FFF2-40B4-BE49-F238E27FC236}">
                  <a16:creationId xmlns:a16="http://schemas.microsoft.com/office/drawing/2014/main" id="{E263E6FC-65BD-7D23-7099-9A756F6A0FAA}"/>
                </a:ext>
              </a:extLst>
            </p:cNvPr>
            <p:cNvSpPr>
              <a:spLocks/>
            </p:cNvSpPr>
            <p:nvPr/>
          </p:nvSpPr>
          <p:spPr bwMode="auto">
            <a:xfrm>
              <a:off x="4797345" y="3274600"/>
              <a:ext cx="22883" cy="32832"/>
            </a:xfrm>
            <a:custGeom>
              <a:avLst/>
              <a:gdLst>
                <a:gd name="T0" fmla="*/ 2 w 11"/>
                <a:gd name="T1" fmla="*/ 8 h 16"/>
                <a:gd name="T2" fmla="*/ 4 w 11"/>
                <a:gd name="T3" fmla="*/ 1 h 16"/>
                <a:gd name="T4" fmla="*/ 7 w 11"/>
                <a:gd name="T5" fmla="*/ 13 h 16"/>
                <a:gd name="T6" fmla="*/ 2 w 11"/>
                <a:gd name="T7" fmla="*/ 8 h 16"/>
              </a:gdLst>
              <a:ahLst/>
              <a:cxnLst>
                <a:cxn ang="0">
                  <a:pos x="T0" y="T1"/>
                </a:cxn>
                <a:cxn ang="0">
                  <a:pos x="T2" y="T3"/>
                </a:cxn>
                <a:cxn ang="0">
                  <a:pos x="T4" y="T5"/>
                </a:cxn>
                <a:cxn ang="0">
                  <a:pos x="T6" y="T7"/>
                </a:cxn>
              </a:cxnLst>
              <a:rect l="0" t="0" r="r" b="b"/>
              <a:pathLst>
                <a:path w="11" h="16">
                  <a:moveTo>
                    <a:pt x="2" y="8"/>
                  </a:moveTo>
                  <a:cubicBezTo>
                    <a:pt x="3" y="6"/>
                    <a:pt x="0" y="3"/>
                    <a:pt x="4" y="1"/>
                  </a:cubicBezTo>
                  <a:cubicBezTo>
                    <a:pt x="8" y="0"/>
                    <a:pt x="11" y="11"/>
                    <a:pt x="7" y="13"/>
                  </a:cubicBezTo>
                  <a:cubicBezTo>
                    <a:pt x="5" y="16"/>
                    <a:pt x="1" y="14"/>
                    <a:pt x="2"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0" name="Freeform 242">
              <a:extLst>
                <a:ext uri="{FF2B5EF4-FFF2-40B4-BE49-F238E27FC236}">
                  <a16:creationId xmlns:a16="http://schemas.microsoft.com/office/drawing/2014/main" id="{6B0E8585-1707-5A96-6982-74191FA4EA24}"/>
                </a:ext>
              </a:extLst>
            </p:cNvPr>
            <p:cNvSpPr>
              <a:spLocks/>
            </p:cNvSpPr>
            <p:nvPr/>
          </p:nvSpPr>
          <p:spPr bwMode="auto">
            <a:xfrm>
              <a:off x="4832166" y="3299473"/>
              <a:ext cx="22883" cy="34822"/>
            </a:xfrm>
            <a:custGeom>
              <a:avLst/>
              <a:gdLst>
                <a:gd name="T0" fmla="*/ 3 w 11"/>
                <a:gd name="T1" fmla="*/ 11 h 17"/>
                <a:gd name="T2" fmla="*/ 2 w 11"/>
                <a:gd name="T3" fmla="*/ 5 h 17"/>
                <a:gd name="T4" fmla="*/ 11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5"/>
                  </a:cubicBezTo>
                  <a:cubicBezTo>
                    <a:pt x="4" y="0"/>
                    <a:pt x="10" y="6"/>
                    <a:pt x="11"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1" name="Freeform 243">
              <a:extLst>
                <a:ext uri="{FF2B5EF4-FFF2-40B4-BE49-F238E27FC236}">
                  <a16:creationId xmlns:a16="http://schemas.microsoft.com/office/drawing/2014/main" id="{66B84F3C-2B63-2881-E9EF-6D7AB2D31622}"/>
                </a:ext>
              </a:extLst>
            </p:cNvPr>
            <p:cNvSpPr>
              <a:spLocks/>
            </p:cNvSpPr>
            <p:nvPr/>
          </p:nvSpPr>
          <p:spPr bwMode="auto">
            <a:xfrm>
              <a:off x="4780431" y="3325341"/>
              <a:ext cx="26863" cy="28852"/>
            </a:xfrm>
            <a:custGeom>
              <a:avLst/>
              <a:gdLst>
                <a:gd name="T0" fmla="*/ 10 w 13"/>
                <a:gd name="T1" fmla="*/ 4 h 14"/>
                <a:gd name="T2" fmla="*/ 5 w 13"/>
                <a:gd name="T3" fmla="*/ 0 h 14"/>
                <a:gd name="T4" fmla="*/ 6 w 13"/>
                <a:gd name="T5" fmla="*/ 10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2"/>
                    <a:pt x="10" y="0"/>
                    <a:pt x="5" y="0"/>
                  </a:cubicBezTo>
                  <a:cubicBezTo>
                    <a:pt x="0" y="0"/>
                    <a:pt x="3" y="8"/>
                    <a:pt x="6" y="10"/>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2" name="Freeform 244">
              <a:extLst>
                <a:ext uri="{FF2B5EF4-FFF2-40B4-BE49-F238E27FC236}">
                  <a16:creationId xmlns:a16="http://schemas.microsoft.com/office/drawing/2014/main" id="{8B79ACE4-51F0-8D42-7CE1-0A86D99ECBDA}"/>
                </a:ext>
              </a:extLst>
            </p:cNvPr>
            <p:cNvSpPr>
              <a:spLocks/>
            </p:cNvSpPr>
            <p:nvPr/>
          </p:nvSpPr>
          <p:spPr bwMode="auto">
            <a:xfrm>
              <a:off x="4682931" y="3533275"/>
              <a:ext cx="13929" cy="27857"/>
            </a:xfrm>
            <a:custGeom>
              <a:avLst/>
              <a:gdLst>
                <a:gd name="T0" fmla="*/ 6 w 7"/>
                <a:gd name="T1" fmla="*/ 4 h 14"/>
                <a:gd name="T2" fmla="*/ 4 w 7"/>
                <a:gd name="T3" fmla="*/ 1 h 14"/>
                <a:gd name="T4" fmla="*/ 2 w 7"/>
                <a:gd name="T5" fmla="*/ 10 h 14"/>
                <a:gd name="T6" fmla="*/ 6 w 7"/>
                <a:gd name="T7" fmla="*/ 4 h 14"/>
              </a:gdLst>
              <a:ahLst/>
              <a:cxnLst>
                <a:cxn ang="0">
                  <a:pos x="T0" y="T1"/>
                </a:cxn>
                <a:cxn ang="0">
                  <a:pos x="T2" y="T3"/>
                </a:cxn>
                <a:cxn ang="0">
                  <a:pos x="T4" y="T5"/>
                </a:cxn>
                <a:cxn ang="0">
                  <a:pos x="T6" y="T7"/>
                </a:cxn>
              </a:cxnLst>
              <a:rect l="0" t="0" r="r" b="b"/>
              <a:pathLst>
                <a:path w="7" h="14">
                  <a:moveTo>
                    <a:pt x="6" y="4"/>
                  </a:moveTo>
                  <a:cubicBezTo>
                    <a:pt x="6" y="3"/>
                    <a:pt x="7" y="1"/>
                    <a:pt x="4" y="1"/>
                  </a:cubicBezTo>
                  <a:cubicBezTo>
                    <a:pt x="1" y="0"/>
                    <a:pt x="0" y="8"/>
                    <a:pt x="2" y="10"/>
                  </a:cubicBezTo>
                  <a:cubicBezTo>
                    <a:pt x="4" y="14"/>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3" name="Freeform 245">
              <a:extLst>
                <a:ext uri="{FF2B5EF4-FFF2-40B4-BE49-F238E27FC236}">
                  <a16:creationId xmlns:a16="http://schemas.microsoft.com/office/drawing/2014/main" id="{13C7FEEA-6CB0-6DCA-B738-E85319529813}"/>
                </a:ext>
              </a:extLst>
            </p:cNvPr>
            <p:cNvSpPr>
              <a:spLocks/>
            </p:cNvSpPr>
            <p:nvPr/>
          </p:nvSpPr>
          <p:spPr bwMode="auto">
            <a:xfrm>
              <a:off x="4855049" y="3319371"/>
              <a:ext cx="25867"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5"/>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4" name="Freeform 246">
              <a:extLst>
                <a:ext uri="{FF2B5EF4-FFF2-40B4-BE49-F238E27FC236}">
                  <a16:creationId xmlns:a16="http://schemas.microsoft.com/office/drawing/2014/main" id="{0D889624-CBD6-C96B-E88B-19EB1C330DC4}"/>
                </a:ext>
              </a:extLst>
            </p:cNvPr>
            <p:cNvSpPr>
              <a:spLocks/>
            </p:cNvSpPr>
            <p:nvPr/>
          </p:nvSpPr>
          <p:spPr bwMode="auto">
            <a:xfrm>
              <a:off x="4880917" y="3307432"/>
              <a:ext cx="14924" cy="26863"/>
            </a:xfrm>
            <a:custGeom>
              <a:avLst/>
              <a:gdLst>
                <a:gd name="T0" fmla="*/ 1 w 7"/>
                <a:gd name="T1" fmla="*/ 8 h 13"/>
                <a:gd name="T2" fmla="*/ 0 w 7"/>
                <a:gd name="T3" fmla="*/ 3 h 13"/>
                <a:gd name="T4" fmla="*/ 4 w 7"/>
                <a:gd name="T5" fmla="*/ 3 h 13"/>
                <a:gd name="T6" fmla="*/ 7 w 7"/>
                <a:gd name="T7" fmla="*/ 6 h 13"/>
                <a:gd name="T8" fmla="*/ 1 w 7"/>
                <a:gd name="T9" fmla="*/ 8 h 13"/>
              </a:gdLst>
              <a:ahLst/>
              <a:cxnLst>
                <a:cxn ang="0">
                  <a:pos x="T0" y="T1"/>
                </a:cxn>
                <a:cxn ang="0">
                  <a:pos x="T2" y="T3"/>
                </a:cxn>
                <a:cxn ang="0">
                  <a:pos x="T4" y="T5"/>
                </a:cxn>
                <a:cxn ang="0">
                  <a:pos x="T6" y="T7"/>
                </a:cxn>
                <a:cxn ang="0">
                  <a:pos x="T8" y="T9"/>
                </a:cxn>
              </a:cxnLst>
              <a:rect l="0" t="0" r="r" b="b"/>
              <a:pathLst>
                <a:path w="7" h="13">
                  <a:moveTo>
                    <a:pt x="1" y="8"/>
                  </a:moveTo>
                  <a:cubicBezTo>
                    <a:pt x="0" y="6"/>
                    <a:pt x="0" y="3"/>
                    <a:pt x="0" y="3"/>
                  </a:cubicBezTo>
                  <a:cubicBezTo>
                    <a:pt x="2" y="0"/>
                    <a:pt x="3" y="2"/>
                    <a:pt x="4" y="3"/>
                  </a:cubicBezTo>
                  <a:cubicBezTo>
                    <a:pt x="5" y="4"/>
                    <a:pt x="7" y="5"/>
                    <a:pt x="7" y="6"/>
                  </a:cubicBezTo>
                  <a:cubicBezTo>
                    <a:pt x="7"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5" name="Freeform 247">
              <a:extLst>
                <a:ext uri="{FF2B5EF4-FFF2-40B4-BE49-F238E27FC236}">
                  <a16:creationId xmlns:a16="http://schemas.microsoft.com/office/drawing/2014/main" id="{F8AFEA9B-7194-7B66-2D31-3584579DED92}"/>
                </a:ext>
              </a:extLst>
            </p:cNvPr>
            <p:cNvSpPr>
              <a:spLocks/>
            </p:cNvSpPr>
            <p:nvPr/>
          </p:nvSpPr>
          <p:spPr bwMode="auto">
            <a:xfrm>
              <a:off x="4780431" y="3578046"/>
              <a:ext cx="30842" cy="28852"/>
            </a:xfrm>
            <a:custGeom>
              <a:avLst/>
              <a:gdLst>
                <a:gd name="T0" fmla="*/ 6 w 15"/>
                <a:gd name="T1" fmla="*/ 9 h 14"/>
                <a:gd name="T2" fmla="*/ 12 w 15"/>
                <a:gd name="T3" fmla="*/ 11 h 14"/>
                <a:gd name="T4" fmla="*/ 3 w 15"/>
                <a:gd name="T5" fmla="*/ 2 h 14"/>
                <a:gd name="T6" fmla="*/ 6 w 15"/>
                <a:gd name="T7" fmla="*/ 9 h 14"/>
              </a:gdLst>
              <a:ahLst/>
              <a:cxnLst>
                <a:cxn ang="0">
                  <a:pos x="T0" y="T1"/>
                </a:cxn>
                <a:cxn ang="0">
                  <a:pos x="T2" y="T3"/>
                </a:cxn>
                <a:cxn ang="0">
                  <a:pos x="T4" y="T5"/>
                </a:cxn>
                <a:cxn ang="0">
                  <a:pos x="T6" y="T7"/>
                </a:cxn>
              </a:cxnLst>
              <a:rect l="0" t="0" r="r" b="b"/>
              <a:pathLst>
                <a:path w="15" h="14">
                  <a:moveTo>
                    <a:pt x="6" y="9"/>
                  </a:moveTo>
                  <a:cubicBezTo>
                    <a:pt x="8" y="10"/>
                    <a:pt x="9" y="14"/>
                    <a:pt x="12" y="11"/>
                  </a:cubicBezTo>
                  <a:cubicBezTo>
                    <a:pt x="15"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6" name="Freeform 248">
              <a:extLst>
                <a:ext uri="{FF2B5EF4-FFF2-40B4-BE49-F238E27FC236}">
                  <a16:creationId xmlns:a16="http://schemas.microsoft.com/office/drawing/2014/main" id="{7C727874-45D8-702F-AACB-A5377A707D17}"/>
                </a:ext>
              </a:extLst>
            </p:cNvPr>
            <p:cNvSpPr>
              <a:spLocks/>
            </p:cNvSpPr>
            <p:nvPr/>
          </p:nvSpPr>
          <p:spPr bwMode="auto">
            <a:xfrm>
              <a:off x="4944590" y="3391004"/>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3"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7" name="Freeform 249">
              <a:extLst>
                <a:ext uri="{FF2B5EF4-FFF2-40B4-BE49-F238E27FC236}">
                  <a16:creationId xmlns:a16="http://schemas.microsoft.com/office/drawing/2014/main" id="{3E8149C4-E420-5BD7-6BA2-6DE6B2E58419}"/>
                </a:ext>
              </a:extLst>
            </p:cNvPr>
            <p:cNvSpPr>
              <a:spLocks/>
            </p:cNvSpPr>
            <p:nvPr/>
          </p:nvSpPr>
          <p:spPr bwMode="auto">
            <a:xfrm>
              <a:off x="4886886" y="3358172"/>
              <a:ext cx="22883" cy="34822"/>
            </a:xfrm>
            <a:custGeom>
              <a:avLst/>
              <a:gdLst>
                <a:gd name="T0" fmla="*/ 8 w 11"/>
                <a:gd name="T1" fmla="*/ 6 h 17"/>
                <a:gd name="T2" fmla="*/ 9 w 11"/>
                <a:gd name="T3" fmla="*/ 12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2"/>
                  </a:cubicBezTo>
                  <a:cubicBezTo>
                    <a:pt x="7" y="17"/>
                    <a:pt x="1" y="11"/>
                    <a:pt x="0" y="7"/>
                  </a:cubicBezTo>
                  <a:cubicBezTo>
                    <a:pt x="0" y="0"/>
                    <a:pt x="5"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8" name="Freeform 250">
              <a:extLst>
                <a:ext uri="{FF2B5EF4-FFF2-40B4-BE49-F238E27FC236}">
                  <a16:creationId xmlns:a16="http://schemas.microsoft.com/office/drawing/2014/main" id="{41BF5ACD-4821-877E-30C2-CB09EA659470}"/>
                </a:ext>
              </a:extLst>
            </p:cNvPr>
            <p:cNvSpPr>
              <a:spLocks/>
            </p:cNvSpPr>
            <p:nvPr/>
          </p:nvSpPr>
          <p:spPr bwMode="auto">
            <a:xfrm>
              <a:off x="4919718" y="3360162"/>
              <a:ext cx="20893" cy="30842"/>
            </a:xfrm>
            <a:custGeom>
              <a:avLst/>
              <a:gdLst>
                <a:gd name="T0" fmla="*/ 1 w 10"/>
                <a:gd name="T1" fmla="*/ 3 h 15"/>
                <a:gd name="T2" fmla="*/ 6 w 10"/>
                <a:gd name="T3" fmla="*/ 0 h 15"/>
                <a:gd name="T4" fmla="*/ 8 w 10"/>
                <a:gd name="T5" fmla="*/ 10 h 15"/>
                <a:gd name="T6" fmla="*/ 1 w 10"/>
                <a:gd name="T7" fmla="*/ 3 h 15"/>
              </a:gdLst>
              <a:ahLst/>
              <a:cxnLst>
                <a:cxn ang="0">
                  <a:pos x="T0" y="T1"/>
                </a:cxn>
                <a:cxn ang="0">
                  <a:pos x="T2" y="T3"/>
                </a:cxn>
                <a:cxn ang="0">
                  <a:pos x="T4" y="T5"/>
                </a:cxn>
                <a:cxn ang="0">
                  <a:pos x="T6" y="T7"/>
                </a:cxn>
              </a:cxnLst>
              <a:rect l="0" t="0" r="r" b="b"/>
              <a:pathLst>
                <a:path w="10" h="15">
                  <a:moveTo>
                    <a:pt x="1" y="3"/>
                  </a:moveTo>
                  <a:cubicBezTo>
                    <a:pt x="2" y="1"/>
                    <a:pt x="1" y="0"/>
                    <a:pt x="6" y="0"/>
                  </a:cubicBezTo>
                  <a:cubicBezTo>
                    <a:pt x="10" y="1"/>
                    <a:pt x="10" y="7"/>
                    <a:pt x="8" y="10"/>
                  </a:cubicBezTo>
                  <a:cubicBezTo>
                    <a:pt x="4" y="15"/>
                    <a:pt x="0" y="9"/>
                    <a:pt x="1"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89" name="Freeform 251">
              <a:extLst>
                <a:ext uri="{FF2B5EF4-FFF2-40B4-BE49-F238E27FC236}">
                  <a16:creationId xmlns:a16="http://schemas.microsoft.com/office/drawing/2014/main" id="{961C5CB3-45F3-F7EF-9016-57914647E988}"/>
                </a:ext>
              </a:extLst>
            </p:cNvPr>
            <p:cNvSpPr>
              <a:spLocks/>
            </p:cNvSpPr>
            <p:nvPr/>
          </p:nvSpPr>
          <p:spPr bwMode="auto">
            <a:xfrm>
              <a:off x="4928672" y="3305443"/>
              <a:ext cx="30842" cy="22883"/>
            </a:xfrm>
            <a:custGeom>
              <a:avLst/>
              <a:gdLst>
                <a:gd name="T0" fmla="*/ 9 w 15"/>
                <a:gd name="T1" fmla="*/ 1 h 11"/>
                <a:gd name="T2" fmla="*/ 13 w 15"/>
                <a:gd name="T3" fmla="*/ 6 h 11"/>
                <a:gd name="T4" fmla="*/ 7 w 15"/>
                <a:gd name="T5" fmla="*/ 10 h 11"/>
                <a:gd name="T6" fmla="*/ 9 w 15"/>
                <a:gd name="T7" fmla="*/ 1 h 11"/>
              </a:gdLst>
              <a:ahLst/>
              <a:cxnLst>
                <a:cxn ang="0">
                  <a:pos x="T0" y="T1"/>
                </a:cxn>
                <a:cxn ang="0">
                  <a:pos x="T2" y="T3"/>
                </a:cxn>
                <a:cxn ang="0">
                  <a:pos x="T4" y="T5"/>
                </a:cxn>
                <a:cxn ang="0">
                  <a:pos x="T6" y="T7"/>
                </a:cxn>
              </a:cxnLst>
              <a:rect l="0" t="0" r="r" b="b"/>
              <a:pathLst>
                <a:path w="15" h="11">
                  <a:moveTo>
                    <a:pt x="9" y="1"/>
                  </a:moveTo>
                  <a:cubicBezTo>
                    <a:pt x="13" y="0"/>
                    <a:pt x="11" y="3"/>
                    <a:pt x="13" y="6"/>
                  </a:cubicBezTo>
                  <a:cubicBezTo>
                    <a:pt x="15" y="9"/>
                    <a:pt x="11" y="11"/>
                    <a:pt x="7" y="10"/>
                  </a:cubicBezTo>
                  <a:cubicBezTo>
                    <a:pt x="0" y="9"/>
                    <a:pt x="3" y="3"/>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0" name="Freeform 252">
              <a:extLst>
                <a:ext uri="{FF2B5EF4-FFF2-40B4-BE49-F238E27FC236}">
                  <a16:creationId xmlns:a16="http://schemas.microsoft.com/office/drawing/2014/main" id="{00A5947A-A1C4-0068-9979-2D753DBE9E60}"/>
                </a:ext>
              </a:extLst>
            </p:cNvPr>
            <p:cNvSpPr>
              <a:spLocks/>
            </p:cNvSpPr>
            <p:nvPr/>
          </p:nvSpPr>
          <p:spPr bwMode="auto">
            <a:xfrm>
              <a:off x="4708798" y="3549193"/>
              <a:ext cx="22883" cy="24873"/>
            </a:xfrm>
            <a:custGeom>
              <a:avLst/>
              <a:gdLst>
                <a:gd name="T0" fmla="*/ 1 w 11"/>
                <a:gd name="T1" fmla="*/ 4 h 12"/>
                <a:gd name="T2" fmla="*/ 7 w 11"/>
                <a:gd name="T3" fmla="*/ 0 h 12"/>
                <a:gd name="T4" fmla="*/ 9 w 11"/>
                <a:gd name="T5" fmla="*/ 7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2"/>
                    <a:pt x="5" y="0"/>
                    <a:pt x="7" y="0"/>
                  </a:cubicBezTo>
                  <a:cubicBezTo>
                    <a:pt x="11" y="0"/>
                    <a:pt x="11" y="4"/>
                    <a:pt x="9" y="7"/>
                  </a:cubicBezTo>
                  <a:cubicBezTo>
                    <a:pt x="5" y="12"/>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1" name="Freeform 253">
              <a:extLst>
                <a:ext uri="{FF2B5EF4-FFF2-40B4-BE49-F238E27FC236}">
                  <a16:creationId xmlns:a16="http://schemas.microsoft.com/office/drawing/2014/main" id="{2E906566-B02E-CF68-0F78-3237FEDA67E6}"/>
                </a:ext>
              </a:extLst>
            </p:cNvPr>
            <p:cNvSpPr>
              <a:spLocks/>
            </p:cNvSpPr>
            <p:nvPr/>
          </p:nvSpPr>
          <p:spPr bwMode="auto">
            <a:xfrm>
              <a:off x="4961503" y="3323351"/>
              <a:ext cx="21888" cy="22883"/>
            </a:xfrm>
            <a:custGeom>
              <a:avLst/>
              <a:gdLst>
                <a:gd name="T0" fmla="*/ 4 w 11"/>
                <a:gd name="T1" fmla="*/ 8 h 11"/>
                <a:gd name="T2" fmla="*/ 8 w 11"/>
                <a:gd name="T3" fmla="*/ 11 h 11"/>
                <a:gd name="T4" fmla="*/ 10 w 11"/>
                <a:gd name="T5" fmla="*/ 8 h 11"/>
                <a:gd name="T6" fmla="*/ 8 w 11"/>
                <a:gd name="T7" fmla="*/ 3 h 11"/>
                <a:gd name="T8" fmla="*/ 4 w 11"/>
                <a:gd name="T9" fmla="*/ 8 h 11"/>
              </a:gdLst>
              <a:ahLst/>
              <a:cxnLst>
                <a:cxn ang="0">
                  <a:pos x="T0" y="T1"/>
                </a:cxn>
                <a:cxn ang="0">
                  <a:pos x="T2" y="T3"/>
                </a:cxn>
                <a:cxn ang="0">
                  <a:pos x="T4" y="T5"/>
                </a:cxn>
                <a:cxn ang="0">
                  <a:pos x="T6" y="T7"/>
                </a:cxn>
                <a:cxn ang="0">
                  <a:pos x="T8" y="T9"/>
                </a:cxn>
              </a:cxnLst>
              <a:rect l="0" t="0" r="r" b="b"/>
              <a:pathLst>
                <a:path w="11" h="11">
                  <a:moveTo>
                    <a:pt x="4" y="8"/>
                  </a:moveTo>
                  <a:cubicBezTo>
                    <a:pt x="5" y="10"/>
                    <a:pt x="8" y="11"/>
                    <a:pt x="8" y="11"/>
                  </a:cubicBezTo>
                  <a:cubicBezTo>
                    <a:pt x="11" y="11"/>
                    <a:pt x="10" y="9"/>
                    <a:pt x="10" y="8"/>
                  </a:cubicBezTo>
                  <a:cubicBezTo>
                    <a:pt x="9" y="6"/>
                    <a:pt x="9" y="4"/>
                    <a:pt x="8" y="3"/>
                  </a:cubicBezTo>
                  <a:cubicBezTo>
                    <a:pt x="2" y="0"/>
                    <a:pt x="0" y="4"/>
                    <a:pt x="4"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2" name="Freeform 254">
              <a:extLst>
                <a:ext uri="{FF2B5EF4-FFF2-40B4-BE49-F238E27FC236}">
                  <a16:creationId xmlns:a16="http://schemas.microsoft.com/office/drawing/2014/main" id="{4C620D02-DB9E-7450-FA3D-00C7651161FB}"/>
                </a:ext>
              </a:extLst>
            </p:cNvPr>
            <p:cNvSpPr>
              <a:spLocks/>
            </p:cNvSpPr>
            <p:nvPr/>
          </p:nvSpPr>
          <p:spPr bwMode="auto">
            <a:xfrm>
              <a:off x="5087856" y="3160187"/>
              <a:ext cx="16914" cy="25867"/>
            </a:xfrm>
            <a:custGeom>
              <a:avLst/>
              <a:gdLst>
                <a:gd name="T0" fmla="*/ 1 w 8"/>
                <a:gd name="T1" fmla="*/ 7 h 13"/>
                <a:gd name="T2" fmla="*/ 1 w 8"/>
                <a:gd name="T3" fmla="*/ 2 h 13"/>
                <a:gd name="T4" fmla="*/ 5 w 8"/>
                <a:gd name="T5" fmla="*/ 2 h 13"/>
                <a:gd name="T6" fmla="*/ 8 w 8"/>
                <a:gd name="T7" fmla="*/ 6 h 13"/>
                <a:gd name="T8" fmla="*/ 1 w 8"/>
                <a:gd name="T9" fmla="*/ 7 h 13"/>
              </a:gdLst>
              <a:ahLst/>
              <a:cxnLst>
                <a:cxn ang="0">
                  <a:pos x="T0" y="T1"/>
                </a:cxn>
                <a:cxn ang="0">
                  <a:pos x="T2" y="T3"/>
                </a:cxn>
                <a:cxn ang="0">
                  <a:pos x="T4" y="T5"/>
                </a:cxn>
                <a:cxn ang="0">
                  <a:pos x="T6" y="T7"/>
                </a:cxn>
                <a:cxn ang="0">
                  <a:pos x="T8" y="T9"/>
                </a:cxn>
              </a:cxnLst>
              <a:rect l="0" t="0" r="r" b="b"/>
              <a:pathLst>
                <a:path w="8" h="13">
                  <a:moveTo>
                    <a:pt x="1" y="7"/>
                  </a:moveTo>
                  <a:cubicBezTo>
                    <a:pt x="0" y="6"/>
                    <a:pt x="1" y="3"/>
                    <a:pt x="1" y="2"/>
                  </a:cubicBezTo>
                  <a:cubicBezTo>
                    <a:pt x="2" y="0"/>
                    <a:pt x="3" y="1"/>
                    <a:pt x="5" y="2"/>
                  </a:cubicBezTo>
                  <a:cubicBezTo>
                    <a:pt x="6" y="4"/>
                    <a:pt x="7" y="4"/>
                    <a:pt x="8" y="6"/>
                  </a:cubicBezTo>
                  <a:cubicBezTo>
                    <a:pt x="8" y="13"/>
                    <a:pt x="4"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3" name="Freeform 255">
              <a:extLst>
                <a:ext uri="{FF2B5EF4-FFF2-40B4-BE49-F238E27FC236}">
                  <a16:creationId xmlns:a16="http://schemas.microsoft.com/office/drawing/2014/main" id="{9DD8CDCD-CC0A-2FB6-923B-BA35FFCC1998}"/>
                </a:ext>
              </a:extLst>
            </p:cNvPr>
            <p:cNvSpPr>
              <a:spLocks/>
            </p:cNvSpPr>
            <p:nvPr/>
          </p:nvSpPr>
          <p:spPr bwMode="auto">
            <a:xfrm>
              <a:off x="4850074" y="3266641"/>
              <a:ext cx="30842" cy="28852"/>
            </a:xfrm>
            <a:custGeom>
              <a:avLst/>
              <a:gdLst>
                <a:gd name="T0" fmla="*/ 10 w 15"/>
                <a:gd name="T1" fmla="*/ 8 h 14"/>
                <a:gd name="T2" fmla="*/ 3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7" y="14"/>
                    <a:pt x="3" y="11"/>
                  </a:cubicBezTo>
                  <a:cubicBezTo>
                    <a:pt x="0" y="8"/>
                    <a:pt x="7" y="0"/>
                    <a:pt x="11" y="1"/>
                  </a:cubicBezTo>
                  <a:cubicBezTo>
                    <a:pt x="14"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4" name="Freeform 256">
              <a:extLst>
                <a:ext uri="{FF2B5EF4-FFF2-40B4-BE49-F238E27FC236}">
                  <a16:creationId xmlns:a16="http://schemas.microsoft.com/office/drawing/2014/main" id="{5CCBB3DD-7FA1-958A-0A3C-3FED23EB41AC}"/>
                </a:ext>
              </a:extLst>
            </p:cNvPr>
            <p:cNvSpPr>
              <a:spLocks/>
            </p:cNvSpPr>
            <p:nvPr/>
          </p:nvSpPr>
          <p:spPr bwMode="auto">
            <a:xfrm>
              <a:off x="4913748" y="3262661"/>
              <a:ext cx="20893"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1"/>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5" name="Freeform 257">
              <a:extLst>
                <a:ext uri="{FF2B5EF4-FFF2-40B4-BE49-F238E27FC236}">
                  <a16:creationId xmlns:a16="http://schemas.microsoft.com/office/drawing/2014/main" id="{08760D5D-EFBB-E77D-6194-43ED7C05F924}"/>
                </a:ext>
              </a:extLst>
            </p:cNvPr>
            <p:cNvSpPr>
              <a:spLocks/>
            </p:cNvSpPr>
            <p:nvPr/>
          </p:nvSpPr>
          <p:spPr bwMode="auto">
            <a:xfrm>
              <a:off x="4915738" y="3245748"/>
              <a:ext cx="12934"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1"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6" name="Freeform 258">
              <a:extLst>
                <a:ext uri="{FF2B5EF4-FFF2-40B4-BE49-F238E27FC236}">
                  <a16:creationId xmlns:a16="http://schemas.microsoft.com/office/drawing/2014/main" id="{645F5324-0845-A0F2-CE0B-A448CA10B8FA}"/>
                </a:ext>
              </a:extLst>
            </p:cNvPr>
            <p:cNvSpPr>
              <a:spLocks/>
            </p:cNvSpPr>
            <p:nvPr/>
          </p:nvSpPr>
          <p:spPr bwMode="auto">
            <a:xfrm>
              <a:off x="4895840" y="3297483"/>
              <a:ext cx="25867" cy="17908"/>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3" y="5"/>
                  </a:cubicBezTo>
                  <a:cubicBezTo>
                    <a:pt x="13" y="9"/>
                    <a:pt x="9"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7" name="Freeform 259">
              <a:extLst>
                <a:ext uri="{FF2B5EF4-FFF2-40B4-BE49-F238E27FC236}">
                  <a16:creationId xmlns:a16="http://schemas.microsoft.com/office/drawing/2014/main" id="{D90AAED2-6511-94D9-6DDB-1DB8390B3A72}"/>
                </a:ext>
              </a:extLst>
            </p:cNvPr>
            <p:cNvSpPr>
              <a:spLocks/>
            </p:cNvSpPr>
            <p:nvPr/>
          </p:nvSpPr>
          <p:spPr bwMode="auto">
            <a:xfrm>
              <a:off x="4770482" y="3500443"/>
              <a:ext cx="32832" cy="23878"/>
            </a:xfrm>
            <a:custGeom>
              <a:avLst/>
              <a:gdLst>
                <a:gd name="T0" fmla="*/ 8 w 16"/>
                <a:gd name="T1" fmla="*/ 4 h 12"/>
                <a:gd name="T2" fmla="*/ 15 w 16"/>
                <a:gd name="T3" fmla="*/ 5 h 12"/>
                <a:gd name="T4" fmla="*/ 3 w 16"/>
                <a:gd name="T5" fmla="*/ 9 h 12"/>
                <a:gd name="T6" fmla="*/ 8 w 16"/>
                <a:gd name="T7" fmla="*/ 4 h 12"/>
              </a:gdLst>
              <a:ahLst/>
              <a:cxnLst>
                <a:cxn ang="0">
                  <a:pos x="T0" y="T1"/>
                </a:cxn>
                <a:cxn ang="0">
                  <a:pos x="T2" y="T3"/>
                </a:cxn>
                <a:cxn ang="0">
                  <a:pos x="T4" y="T5"/>
                </a:cxn>
                <a:cxn ang="0">
                  <a:pos x="T6" y="T7"/>
                </a:cxn>
              </a:cxnLst>
              <a:rect l="0" t="0" r="r" b="b"/>
              <a:pathLst>
                <a:path w="16" h="12">
                  <a:moveTo>
                    <a:pt x="8" y="4"/>
                  </a:moveTo>
                  <a:cubicBezTo>
                    <a:pt x="10" y="4"/>
                    <a:pt x="13" y="0"/>
                    <a:pt x="15" y="5"/>
                  </a:cubicBezTo>
                  <a:cubicBezTo>
                    <a:pt x="16" y="9"/>
                    <a:pt x="6" y="12"/>
                    <a:pt x="3" y="9"/>
                  </a:cubicBezTo>
                  <a:cubicBezTo>
                    <a:pt x="0" y="7"/>
                    <a:pt x="2" y="3"/>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8" name="Freeform 260">
              <a:extLst>
                <a:ext uri="{FF2B5EF4-FFF2-40B4-BE49-F238E27FC236}">
                  <a16:creationId xmlns:a16="http://schemas.microsoft.com/office/drawing/2014/main" id="{25DC846E-F747-EF89-FFCC-F16743707058}"/>
                </a:ext>
              </a:extLst>
            </p:cNvPr>
            <p:cNvSpPr>
              <a:spLocks/>
            </p:cNvSpPr>
            <p:nvPr/>
          </p:nvSpPr>
          <p:spPr bwMode="auto">
            <a:xfrm>
              <a:off x="4971452" y="3278580"/>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99" name="Freeform 261">
              <a:extLst>
                <a:ext uri="{FF2B5EF4-FFF2-40B4-BE49-F238E27FC236}">
                  <a16:creationId xmlns:a16="http://schemas.microsoft.com/office/drawing/2014/main" id="{5379460D-7A17-32EC-B250-4985B86BDA0B}"/>
                </a:ext>
              </a:extLst>
            </p:cNvPr>
            <p:cNvSpPr>
              <a:spLocks/>
            </p:cNvSpPr>
            <p:nvPr/>
          </p:nvSpPr>
          <p:spPr bwMode="auto">
            <a:xfrm>
              <a:off x="4946580" y="3257687"/>
              <a:ext cx="26863" cy="28852"/>
            </a:xfrm>
            <a:custGeom>
              <a:avLst/>
              <a:gdLst>
                <a:gd name="T0" fmla="*/ 9 w 13"/>
                <a:gd name="T1" fmla="*/ 11 h 14"/>
                <a:gd name="T2" fmla="*/ 12 w 13"/>
                <a:gd name="T3" fmla="*/ 5 h 14"/>
                <a:gd name="T4" fmla="*/ 2 w 13"/>
                <a:gd name="T5" fmla="*/ 7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7"/>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0" name="Freeform 262">
              <a:extLst>
                <a:ext uri="{FF2B5EF4-FFF2-40B4-BE49-F238E27FC236}">
                  <a16:creationId xmlns:a16="http://schemas.microsoft.com/office/drawing/2014/main" id="{D30D1613-2516-7129-1257-AF349DC5EE00}"/>
                </a:ext>
              </a:extLst>
            </p:cNvPr>
            <p:cNvSpPr>
              <a:spLocks/>
            </p:cNvSpPr>
            <p:nvPr/>
          </p:nvSpPr>
          <p:spPr bwMode="auto">
            <a:xfrm>
              <a:off x="4664028" y="3578046"/>
              <a:ext cx="26863"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4"/>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1" name="Freeform 263">
              <a:extLst>
                <a:ext uri="{FF2B5EF4-FFF2-40B4-BE49-F238E27FC236}">
                  <a16:creationId xmlns:a16="http://schemas.microsoft.com/office/drawing/2014/main" id="{6E0AE1B5-BFAB-DB6E-BE91-C004F317FF68}"/>
                </a:ext>
              </a:extLst>
            </p:cNvPr>
            <p:cNvSpPr>
              <a:spLocks/>
            </p:cNvSpPr>
            <p:nvPr/>
          </p:nvSpPr>
          <p:spPr bwMode="auto">
            <a:xfrm>
              <a:off x="4983391" y="3243759"/>
              <a:ext cx="20893" cy="32832"/>
            </a:xfrm>
            <a:custGeom>
              <a:avLst/>
              <a:gdLst>
                <a:gd name="T0" fmla="*/ 1 w 10"/>
                <a:gd name="T1" fmla="*/ 10 h 16"/>
                <a:gd name="T2" fmla="*/ 4 w 10"/>
                <a:gd name="T3" fmla="*/ 15 h 16"/>
                <a:gd name="T4" fmla="*/ 9 w 10"/>
                <a:gd name="T5" fmla="*/ 6 h 16"/>
                <a:gd name="T6" fmla="*/ 1 w 10"/>
                <a:gd name="T7" fmla="*/ 10 h 16"/>
              </a:gdLst>
              <a:ahLst/>
              <a:cxnLst>
                <a:cxn ang="0">
                  <a:pos x="T0" y="T1"/>
                </a:cxn>
                <a:cxn ang="0">
                  <a:pos x="T2" y="T3"/>
                </a:cxn>
                <a:cxn ang="0">
                  <a:pos x="T4" y="T5"/>
                </a:cxn>
                <a:cxn ang="0">
                  <a:pos x="T6" y="T7"/>
                </a:cxn>
              </a:cxnLst>
              <a:rect l="0" t="0" r="r" b="b"/>
              <a:pathLst>
                <a:path w="10" h="16">
                  <a:moveTo>
                    <a:pt x="1" y="10"/>
                  </a:moveTo>
                  <a:cubicBezTo>
                    <a:pt x="1" y="12"/>
                    <a:pt x="0" y="14"/>
                    <a:pt x="4" y="15"/>
                  </a:cubicBezTo>
                  <a:cubicBezTo>
                    <a:pt x="8" y="16"/>
                    <a:pt x="10" y="10"/>
                    <a:pt x="9" y="6"/>
                  </a:cubicBezTo>
                  <a:cubicBezTo>
                    <a:pt x="7"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2" name="Freeform 264">
              <a:extLst>
                <a:ext uri="{FF2B5EF4-FFF2-40B4-BE49-F238E27FC236}">
                  <a16:creationId xmlns:a16="http://schemas.microsoft.com/office/drawing/2014/main" id="{73FB1891-5792-9367-5E1A-C0182AAC4116}"/>
                </a:ext>
              </a:extLst>
            </p:cNvPr>
            <p:cNvSpPr>
              <a:spLocks/>
            </p:cNvSpPr>
            <p:nvPr/>
          </p:nvSpPr>
          <p:spPr bwMode="auto">
            <a:xfrm>
              <a:off x="5029157" y="3270621"/>
              <a:ext cx="17908" cy="28852"/>
            </a:xfrm>
            <a:custGeom>
              <a:avLst/>
              <a:gdLst>
                <a:gd name="T0" fmla="*/ 0 w 9"/>
                <a:gd name="T1" fmla="*/ 7 h 14"/>
                <a:gd name="T2" fmla="*/ 4 w 9"/>
                <a:gd name="T3" fmla="*/ 13 h 14"/>
                <a:gd name="T4" fmla="*/ 8 w 9"/>
                <a:gd name="T5" fmla="*/ 7 h 14"/>
                <a:gd name="T6" fmla="*/ 0 w 9"/>
                <a:gd name="T7" fmla="*/ 7 h 14"/>
              </a:gdLst>
              <a:ahLst/>
              <a:cxnLst>
                <a:cxn ang="0">
                  <a:pos x="T0" y="T1"/>
                </a:cxn>
                <a:cxn ang="0">
                  <a:pos x="T2" y="T3"/>
                </a:cxn>
                <a:cxn ang="0">
                  <a:pos x="T4" y="T5"/>
                </a:cxn>
                <a:cxn ang="0">
                  <a:pos x="T6" y="T7"/>
                </a:cxn>
              </a:cxnLst>
              <a:rect l="0" t="0" r="r" b="b"/>
              <a:pathLst>
                <a:path w="9" h="14">
                  <a:moveTo>
                    <a:pt x="0" y="7"/>
                  </a:moveTo>
                  <a:cubicBezTo>
                    <a:pt x="0" y="9"/>
                    <a:pt x="2" y="12"/>
                    <a:pt x="4" y="13"/>
                  </a:cubicBezTo>
                  <a:cubicBezTo>
                    <a:pt x="8" y="14"/>
                    <a:pt x="9" y="10"/>
                    <a:pt x="8" y="7"/>
                  </a:cubicBezTo>
                  <a:cubicBezTo>
                    <a:pt x="6" y="0"/>
                    <a:pt x="1" y="1"/>
                    <a:pt x="0"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3" name="Freeform 265">
              <a:extLst>
                <a:ext uri="{FF2B5EF4-FFF2-40B4-BE49-F238E27FC236}">
                  <a16:creationId xmlns:a16="http://schemas.microsoft.com/office/drawing/2014/main" id="{F33926CB-C31E-2877-6650-F2FE21FBA4FD}"/>
                </a:ext>
              </a:extLst>
            </p:cNvPr>
            <p:cNvSpPr>
              <a:spLocks/>
            </p:cNvSpPr>
            <p:nvPr/>
          </p:nvSpPr>
          <p:spPr bwMode="auto">
            <a:xfrm>
              <a:off x="5024183" y="3309422"/>
              <a:ext cx="24873" cy="18903"/>
            </a:xfrm>
            <a:custGeom>
              <a:avLst/>
              <a:gdLst>
                <a:gd name="T0" fmla="*/ 5 w 12"/>
                <a:gd name="T1" fmla="*/ 1 h 9"/>
                <a:gd name="T2" fmla="*/ 10 w 12"/>
                <a:gd name="T3" fmla="*/ 1 h 9"/>
                <a:gd name="T4" fmla="*/ 10 w 12"/>
                <a:gd name="T5" fmla="*/ 4 h 9"/>
                <a:gd name="T6" fmla="*/ 7 w 12"/>
                <a:gd name="T7" fmla="*/ 7 h 9"/>
                <a:gd name="T8" fmla="*/ 5 w 12"/>
                <a:gd name="T9" fmla="*/ 1 h 9"/>
              </a:gdLst>
              <a:ahLst/>
              <a:cxnLst>
                <a:cxn ang="0">
                  <a:pos x="T0" y="T1"/>
                </a:cxn>
                <a:cxn ang="0">
                  <a:pos x="T2" y="T3"/>
                </a:cxn>
                <a:cxn ang="0">
                  <a:pos x="T4" y="T5"/>
                </a:cxn>
                <a:cxn ang="0">
                  <a:pos x="T6" y="T7"/>
                </a:cxn>
                <a:cxn ang="0">
                  <a:pos x="T8" y="T9"/>
                </a:cxn>
              </a:cxnLst>
              <a:rect l="0" t="0" r="r" b="b"/>
              <a:pathLst>
                <a:path w="12" h="9">
                  <a:moveTo>
                    <a:pt x="5" y="1"/>
                  </a:moveTo>
                  <a:cubicBezTo>
                    <a:pt x="6" y="0"/>
                    <a:pt x="9" y="0"/>
                    <a:pt x="10" y="1"/>
                  </a:cubicBezTo>
                  <a:cubicBezTo>
                    <a:pt x="12"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4" name="Freeform 266">
              <a:extLst>
                <a:ext uri="{FF2B5EF4-FFF2-40B4-BE49-F238E27FC236}">
                  <a16:creationId xmlns:a16="http://schemas.microsoft.com/office/drawing/2014/main" id="{953A160D-548D-9F44-2EEC-8F762C9E1834}"/>
                </a:ext>
              </a:extLst>
            </p:cNvPr>
            <p:cNvSpPr>
              <a:spLocks/>
            </p:cNvSpPr>
            <p:nvPr/>
          </p:nvSpPr>
          <p:spPr bwMode="auto">
            <a:xfrm>
              <a:off x="4985381" y="3319371"/>
              <a:ext cx="32832" cy="22883"/>
            </a:xfrm>
            <a:custGeom>
              <a:avLst/>
              <a:gdLst>
                <a:gd name="T0" fmla="*/ 10 w 16"/>
                <a:gd name="T1" fmla="*/ 8 h 11"/>
                <a:gd name="T2" fmla="*/ 4 w 16"/>
                <a:gd name="T3" fmla="*/ 10 h 11"/>
                <a:gd name="T4" fmla="*/ 9 w 16"/>
                <a:gd name="T5" fmla="*/ 1 h 11"/>
                <a:gd name="T6" fmla="*/ 10 w 16"/>
                <a:gd name="T7" fmla="*/ 8 h 11"/>
              </a:gdLst>
              <a:ahLst/>
              <a:cxnLst>
                <a:cxn ang="0">
                  <a:pos x="T0" y="T1"/>
                </a:cxn>
                <a:cxn ang="0">
                  <a:pos x="T2" y="T3"/>
                </a:cxn>
                <a:cxn ang="0">
                  <a:pos x="T4" y="T5"/>
                </a:cxn>
                <a:cxn ang="0">
                  <a:pos x="T6" y="T7"/>
                </a:cxn>
              </a:cxnLst>
              <a:rect l="0" t="0" r="r" b="b"/>
              <a:pathLst>
                <a:path w="16" h="11">
                  <a:moveTo>
                    <a:pt x="10" y="8"/>
                  </a:moveTo>
                  <a:cubicBezTo>
                    <a:pt x="9" y="9"/>
                    <a:pt x="9" y="11"/>
                    <a:pt x="4" y="10"/>
                  </a:cubicBezTo>
                  <a:cubicBezTo>
                    <a:pt x="0" y="9"/>
                    <a:pt x="5" y="2"/>
                    <a:pt x="9" y="1"/>
                  </a:cubicBezTo>
                  <a:cubicBezTo>
                    <a:pt x="16" y="0"/>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5" name="Freeform 267">
              <a:extLst>
                <a:ext uri="{FF2B5EF4-FFF2-40B4-BE49-F238E27FC236}">
                  <a16:creationId xmlns:a16="http://schemas.microsoft.com/office/drawing/2014/main" id="{BDCB74B6-9D37-2C08-EEFC-007C224B888D}"/>
                </a:ext>
              </a:extLst>
            </p:cNvPr>
            <p:cNvSpPr>
              <a:spLocks/>
            </p:cNvSpPr>
            <p:nvPr/>
          </p:nvSpPr>
          <p:spPr bwMode="auto">
            <a:xfrm>
              <a:off x="4575481" y="3582025"/>
              <a:ext cx="22883" cy="32832"/>
            </a:xfrm>
            <a:custGeom>
              <a:avLst/>
              <a:gdLst>
                <a:gd name="T0" fmla="*/ 3 w 11"/>
                <a:gd name="T1" fmla="*/ 8 h 16"/>
                <a:gd name="T2" fmla="*/ 4 w 11"/>
                <a:gd name="T3" fmla="*/ 1 h 16"/>
                <a:gd name="T4" fmla="*/ 8 w 11"/>
                <a:gd name="T5" fmla="*/ 13 h 16"/>
                <a:gd name="T6" fmla="*/ 3 w 11"/>
                <a:gd name="T7" fmla="*/ 8 h 16"/>
              </a:gdLst>
              <a:ahLst/>
              <a:cxnLst>
                <a:cxn ang="0">
                  <a:pos x="T0" y="T1"/>
                </a:cxn>
                <a:cxn ang="0">
                  <a:pos x="T2" y="T3"/>
                </a:cxn>
                <a:cxn ang="0">
                  <a:pos x="T4" y="T5"/>
                </a:cxn>
                <a:cxn ang="0">
                  <a:pos x="T6" y="T7"/>
                </a:cxn>
              </a:cxnLst>
              <a:rect l="0" t="0" r="r" b="b"/>
              <a:pathLst>
                <a:path w="11" h="16">
                  <a:moveTo>
                    <a:pt x="3" y="8"/>
                  </a:moveTo>
                  <a:cubicBezTo>
                    <a:pt x="3" y="6"/>
                    <a:pt x="0" y="3"/>
                    <a:pt x="4" y="1"/>
                  </a:cubicBezTo>
                  <a:cubicBezTo>
                    <a:pt x="9" y="0"/>
                    <a:pt x="11" y="11"/>
                    <a:pt x="8" y="13"/>
                  </a:cubicBezTo>
                  <a:cubicBezTo>
                    <a:pt x="5" y="16"/>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6" name="Freeform 268">
              <a:extLst>
                <a:ext uri="{FF2B5EF4-FFF2-40B4-BE49-F238E27FC236}">
                  <a16:creationId xmlns:a16="http://schemas.microsoft.com/office/drawing/2014/main" id="{8D73872C-3BC8-5B6A-E6DF-001CFDD2FBDA}"/>
                </a:ext>
              </a:extLst>
            </p:cNvPr>
            <p:cNvSpPr>
              <a:spLocks/>
            </p:cNvSpPr>
            <p:nvPr/>
          </p:nvSpPr>
          <p:spPr bwMode="auto">
            <a:xfrm>
              <a:off x="4944590" y="3204957"/>
              <a:ext cx="26863" cy="28852"/>
            </a:xfrm>
            <a:custGeom>
              <a:avLst/>
              <a:gdLst>
                <a:gd name="T0" fmla="*/ 10 w 13"/>
                <a:gd name="T1" fmla="*/ 4 h 14"/>
                <a:gd name="T2" fmla="*/ 5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9" y="3"/>
                    <a:pt x="10" y="1"/>
                    <a:pt x="5" y="0"/>
                  </a:cubicBezTo>
                  <a:cubicBezTo>
                    <a:pt x="0" y="0"/>
                    <a:pt x="3" y="9"/>
                    <a:pt x="6" y="11"/>
                  </a:cubicBezTo>
                  <a:cubicBezTo>
                    <a:pt x="12" y="14"/>
                    <a:pt x="13" y="9"/>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7" name="Freeform 269">
              <a:extLst>
                <a:ext uri="{FF2B5EF4-FFF2-40B4-BE49-F238E27FC236}">
                  <a16:creationId xmlns:a16="http://schemas.microsoft.com/office/drawing/2014/main" id="{80A83FD9-178F-6F9B-36ED-6DC99F8BA844}"/>
                </a:ext>
              </a:extLst>
            </p:cNvPr>
            <p:cNvSpPr>
              <a:spLocks/>
            </p:cNvSpPr>
            <p:nvPr/>
          </p:nvSpPr>
          <p:spPr bwMode="auto">
            <a:xfrm>
              <a:off x="4934641" y="3172126"/>
              <a:ext cx="30842" cy="22883"/>
            </a:xfrm>
            <a:custGeom>
              <a:avLst/>
              <a:gdLst>
                <a:gd name="T0" fmla="*/ 9 w 15"/>
                <a:gd name="T1" fmla="*/ 10 h 11"/>
                <a:gd name="T2" fmla="*/ 14 w 15"/>
                <a:gd name="T3" fmla="*/ 7 h 11"/>
                <a:gd name="T4" fmla="*/ 6 w 15"/>
                <a:gd name="T5" fmla="*/ 1 h 11"/>
                <a:gd name="T6" fmla="*/ 9 w 15"/>
                <a:gd name="T7" fmla="*/ 10 h 11"/>
              </a:gdLst>
              <a:ahLst/>
              <a:cxnLst>
                <a:cxn ang="0">
                  <a:pos x="T0" y="T1"/>
                </a:cxn>
                <a:cxn ang="0">
                  <a:pos x="T2" y="T3"/>
                </a:cxn>
                <a:cxn ang="0">
                  <a:pos x="T4" y="T5"/>
                </a:cxn>
                <a:cxn ang="0">
                  <a:pos x="T6" y="T7"/>
                </a:cxn>
              </a:cxnLst>
              <a:rect l="0" t="0" r="r" b="b"/>
              <a:pathLst>
                <a:path w="15" h="11">
                  <a:moveTo>
                    <a:pt x="9" y="10"/>
                  </a:moveTo>
                  <a:cubicBezTo>
                    <a:pt x="11" y="10"/>
                    <a:pt x="12" y="11"/>
                    <a:pt x="14" y="7"/>
                  </a:cubicBezTo>
                  <a:cubicBezTo>
                    <a:pt x="15" y="3"/>
                    <a:pt x="10" y="0"/>
                    <a:pt x="6" y="1"/>
                  </a:cubicBezTo>
                  <a:cubicBezTo>
                    <a:pt x="0" y="2"/>
                    <a:pt x="3" y="8"/>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8" name="Freeform 270">
              <a:extLst>
                <a:ext uri="{FF2B5EF4-FFF2-40B4-BE49-F238E27FC236}">
                  <a16:creationId xmlns:a16="http://schemas.microsoft.com/office/drawing/2014/main" id="{50A31A5D-F67B-88D9-D53C-64621EF1E20F}"/>
                </a:ext>
              </a:extLst>
            </p:cNvPr>
            <p:cNvSpPr>
              <a:spLocks/>
            </p:cNvSpPr>
            <p:nvPr/>
          </p:nvSpPr>
          <p:spPr bwMode="auto">
            <a:xfrm>
              <a:off x="4979412" y="3176105"/>
              <a:ext cx="9949" cy="13929"/>
            </a:xfrm>
            <a:custGeom>
              <a:avLst/>
              <a:gdLst>
                <a:gd name="T0" fmla="*/ 5 w 5"/>
                <a:gd name="T1" fmla="*/ 3 h 7"/>
                <a:gd name="T2" fmla="*/ 2 w 5"/>
                <a:gd name="T3" fmla="*/ 0 h 7"/>
                <a:gd name="T4" fmla="*/ 2 w 5"/>
                <a:gd name="T5" fmla="*/ 5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0"/>
                  </a:cubicBezTo>
                  <a:cubicBezTo>
                    <a:pt x="0" y="0"/>
                    <a:pt x="0" y="4"/>
                    <a:pt x="2" y="5"/>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09" name="Freeform 271">
              <a:extLst>
                <a:ext uri="{FF2B5EF4-FFF2-40B4-BE49-F238E27FC236}">
                  <a16:creationId xmlns:a16="http://schemas.microsoft.com/office/drawing/2014/main" id="{BEE1EAF5-7C05-4B5C-A378-07F3C4C0B05C}"/>
                </a:ext>
              </a:extLst>
            </p:cNvPr>
            <p:cNvSpPr>
              <a:spLocks/>
            </p:cNvSpPr>
            <p:nvPr/>
          </p:nvSpPr>
          <p:spPr bwMode="auto">
            <a:xfrm>
              <a:off x="4965483" y="3133324"/>
              <a:ext cx="28852" cy="17908"/>
            </a:xfrm>
            <a:custGeom>
              <a:avLst/>
              <a:gdLst>
                <a:gd name="T0" fmla="*/ 6 w 14"/>
                <a:gd name="T1" fmla="*/ 9 h 9"/>
                <a:gd name="T2" fmla="*/ 12 w 14"/>
                <a:gd name="T3" fmla="*/ 6 h 9"/>
                <a:gd name="T4" fmla="*/ 7 w 14"/>
                <a:gd name="T5" fmla="*/ 1 h 9"/>
                <a:gd name="T6" fmla="*/ 6 w 14"/>
                <a:gd name="T7" fmla="*/ 9 h 9"/>
              </a:gdLst>
              <a:ahLst/>
              <a:cxnLst>
                <a:cxn ang="0">
                  <a:pos x="T0" y="T1"/>
                </a:cxn>
                <a:cxn ang="0">
                  <a:pos x="T2" y="T3"/>
                </a:cxn>
                <a:cxn ang="0">
                  <a:pos x="T4" y="T5"/>
                </a:cxn>
                <a:cxn ang="0">
                  <a:pos x="T6" y="T7"/>
                </a:cxn>
              </a:cxnLst>
              <a:rect l="0" t="0" r="r" b="b"/>
              <a:pathLst>
                <a:path w="14" h="9">
                  <a:moveTo>
                    <a:pt x="6" y="9"/>
                  </a:moveTo>
                  <a:cubicBezTo>
                    <a:pt x="8" y="9"/>
                    <a:pt x="11" y="7"/>
                    <a:pt x="12" y="6"/>
                  </a:cubicBezTo>
                  <a:cubicBezTo>
                    <a:pt x="14" y="2"/>
                    <a:pt x="11" y="0"/>
                    <a:pt x="7" y="1"/>
                  </a:cubicBezTo>
                  <a:cubicBezTo>
                    <a:pt x="0" y="2"/>
                    <a:pt x="1" y="7"/>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0" name="Freeform 272">
              <a:extLst>
                <a:ext uri="{FF2B5EF4-FFF2-40B4-BE49-F238E27FC236}">
                  <a16:creationId xmlns:a16="http://schemas.microsoft.com/office/drawing/2014/main" id="{063D50AD-C367-0F31-6394-255662959544}"/>
                </a:ext>
              </a:extLst>
            </p:cNvPr>
            <p:cNvSpPr>
              <a:spLocks/>
            </p:cNvSpPr>
            <p:nvPr/>
          </p:nvSpPr>
          <p:spPr bwMode="auto">
            <a:xfrm>
              <a:off x="5184361" y="3127355"/>
              <a:ext cx="16914"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1" name="Freeform 273">
              <a:extLst>
                <a:ext uri="{FF2B5EF4-FFF2-40B4-BE49-F238E27FC236}">
                  <a16:creationId xmlns:a16="http://schemas.microsoft.com/office/drawing/2014/main" id="{BD122F05-65F2-134D-A4B7-83D5A090CE05}"/>
                </a:ext>
              </a:extLst>
            </p:cNvPr>
            <p:cNvSpPr>
              <a:spLocks/>
            </p:cNvSpPr>
            <p:nvPr/>
          </p:nvSpPr>
          <p:spPr bwMode="auto">
            <a:xfrm>
              <a:off x="5029157" y="3212916"/>
              <a:ext cx="31837" cy="28852"/>
            </a:xfrm>
            <a:custGeom>
              <a:avLst/>
              <a:gdLst>
                <a:gd name="T0" fmla="*/ 6 w 16"/>
                <a:gd name="T1" fmla="*/ 9 h 14"/>
                <a:gd name="T2" fmla="*/ 13 w 16"/>
                <a:gd name="T3" fmla="*/ 11 h 14"/>
                <a:gd name="T4" fmla="*/ 3 w 16"/>
                <a:gd name="T5" fmla="*/ 2 h 14"/>
                <a:gd name="T6" fmla="*/ 6 w 16"/>
                <a:gd name="T7" fmla="*/ 9 h 14"/>
              </a:gdLst>
              <a:ahLst/>
              <a:cxnLst>
                <a:cxn ang="0">
                  <a:pos x="T0" y="T1"/>
                </a:cxn>
                <a:cxn ang="0">
                  <a:pos x="T2" y="T3"/>
                </a:cxn>
                <a:cxn ang="0">
                  <a:pos x="T4" y="T5"/>
                </a:cxn>
                <a:cxn ang="0">
                  <a:pos x="T6" y="T7"/>
                </a:cxn>
              </a:cxnLst>
              <a:rect l="0" t="0" r="r" b="b"/>
              <a:pathLst>
                <a:path w="16" h="14">
                  <a:moveTo>
                    <a:pt x="6" y="9"/>
                  </a:moveTo>
                  <a:cubicBezTo>
                    <a:pt x="8" y="10"/>
                    <a:pt x="9" y="14"/>
                    <a:pt x="13" y="11"/>
                  </a:cubicBezTo>
                  <a:cubicBezTo>
                    <a:pt x="16" y="7"/>
                    <a:pt x="7" y="0"/>
                    <a:pt x="3" y="2"/>
                  </a:cubicBezTo>
                  <a:cubicBezTo>
                    <a:pt x="0" y="4"/>
                    <a:pt x="0" y="8"/>
                    <a:pt x="6"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113" name="Freeform 274">
              <a:extLst>
                <a:ext uri="{FF2B5EF4-FFF2-40B4-BE49-F238E27FC236}">
                  <a16:creationId xmlns:a16="http://schemas.microsoft.com/office/drawing/2014/main" id="{A19A1767-1063-2B5A-3C55-42B4D00270E8}"/>
                </a:ext>
              </a:extLst>
            </p:cNvPr>
            <p:cNvSpPr>
              <a:spLocks/>
            </p:cNvSpPr>
            <p:nvPr/>
          </p:nvSpPr>
          <p:spPr bwMode="auto">
            <a:xfrm>
              <a:off x="5059004" y="3198988"/>
              <a:ext cx="26863"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77" name="Freeform 275">
              <a:extLst>
                <a:ext uri="{FF2B5EF4-FFF2-40B4-BE49-F238E27FC236}">
                  <a16:creationId xmlns:a16="http://schemas.microsoft.com/office/drawing/2014/main" id="{76AFB430-656A-8E0E-C88A-27C7D76DC0E3}"/>
                </a:ext>
              </a:extLst>
            </p:cNvPr>
            <p:cNvSpPr>
              <a:spLocks/>
            </p:cNvSpPr>
            <p:nvPr/>
          </p:nvSpPr>
          <p:spPr bwMode="auto">
            <a:xfrm>
              <a:off x="4743620" y="3383045"/>
              <a:ext cx="22883" cy="34822"/>
            </a:xfrm>
            <a:custGeom>
              <a:avLst/>
              <a:gdLst>
                <a:gd name="T0" fmla="*/ 8 w 11"/>
                <a:gd name="T1" fmla="*/ 6 h 17"/>
                <a:gd name="T2" fmla="*/ 9 w 11"/>
                <a:gd name="T3" fmla="*/ 13 h 17"/>
                <a:gd name="T4" fmla="*/ 0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0" y="7"/>
                  </a:cubicBezTo>
                  <a:cubicBezTo>
                    <a:pt x="0" y="0"/>
                    <a:pt x="5"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78" name="Freeform 276">
              <a:extLst>
                <a:ext uri="{FF2B5EF4-FFF2-40B4-BE49-F238E27FC236}">
                  <a16:creationId xmlns:a16="http://schemas.microsoft.com/office/drawing/2014/main" id="{AF365353-3624-BA84-8B83-4E75C50B5C52}"/>
                </a:ext>
              </a:extLst>
            </p:cNvPr>
            <p:cNvSpPr>
              <a:spLocks/>
            </p:cNvSpPr>
            <p:nvPr/>
          </p:nvSpPr>
          <p:spPr bwMode="auto">
            <a:xfrm>
              <a:off x="4799335" y="3475570"/>
              <a:ext cx="28852" cy="19898"/>
            </a:xfrm>
            <a:custGeom>
              <a:avLst/>
              <a:gdLst>
                <a:gd name="T0" fmla="*/ 9 w 14"/>
                <a:gd name="T1" fmla="*/ 1 h 10"/>
                <a:gd name="T2" fmla="*/ 12 w 14"/>
                <a:gd name="T3" fmla="*/ 5 h 10"/>
                <a:gd name="T4" fmla="*/ 6 w 14"/>
                <a:gd name="T5" fmla="*/ 10 h 10"/>
                <a:gd name="T6" fmla="*/ 9 w 14"/>
                <a:gd name="T7" fmla="*/ 1 h 10"/>
              </a:gdLst>
              <a:ahLst/>
              <a:cxnLst>
                <a:cxn ang="0">
                  <a:pos x="T0" y="T1"/>
                </a:cxn>
                <a:cxn ang="0">
                  <a:pos x="T2" y="T3"/>
                </a:cxn>
                <a:cxn ang="0">
                  <a:pos x="T4" y="T5"/>
                </a:cxn>
                <a:cxn ang="0">
                  <a:pos x="T6" y="T7"/>
                </a:cxn>
              </a:cxnLst>
              <a:rect l="0" t="0" r="r" b="b"/>
              <a:pathLst>
                <a:path w="14" h="10">
                  <a:moveTo>
                    <a:pt x="9" y="1"/>
                  </a:moveTo>
                  <a:cubicBezTo>
                    <a:pt x="12" y="0"/>
                    <a:pt x="11" y="3"/>
                    <a:pt x="12" y="5"/>
                  </a:cubicBezTo>
                  <a:cubicBezTo>
                    <a:pt x="14" y="9"/>
                    <a:pt x="10" y="10"/>
                    <a:pt x="6"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79" name="Freeform 277">
              <a:extLst>
                <a:ext uri="{FF2B5EF4-FFF2-40B4-BE49-F238E27FC236}">
                  <a16:creationId xmlns:a16="http://schemas.microsoft.com/office/drawing/2014/main" id="{DFDBB777-58B2-E009-1C25-F4C06C016E7C}"/>
                </a:ext>
              </a:extLst>
            </p:cNvPr>
            <p:cNvSpPr>
              <a:spLocks/>
            </p:cNvSpPr>
            <p:nvPr/>
          </p:nvSpPr>
          <p:spPr bwMode="auto">
            <a:xfrm>
              <a:off x="4747600" y="3537254"/>
              <a:ext cx="20893" cy="25867"/>
            </a:xfrm>
            <a:custGeom>
              <a:avLst/>
              <a:gdLst>
                <a:gd name="T0" fmla="*/ 1 w 10"/>
                <a:gd name="T1" fmla="*/ 4 h 13"/>
                <a:gd name="T2" fmla="*/ 6 w 10"/>
                <a:gd name="T3" fmla="*/ 0 h 13"/>
                <a:gd name="T4" fmla="*/ 8 w 10"/>
                <a:gd name="T5" fmla="*/ 7 h 13"/>
                <a:gd name="T6" fmla="*/ 1 w 10"/>
                <a:gd name="T7" fmla="*/ 4 h 13"/>
              </a:gdLst>
              <a:ahLst/>
              <a:cxnLst>
                <a:cxn ang="0">
                  <a:pos x="T0" y="T1"/>
                </a:cxn>
                <a:cxn ang="0">
                  <a:pos x="T2" y="T3"/>
                </a:cxn>
                <a:cxn ang="0">
                  <a:pos x="T4" y="T5"/>
                </a:cxn>
                <a:cxn ang="0">
                  <a:pos x="T6" y="T7"/>
                </a:cxn>
              </a:cxnLst>
              <a:rect l="0" t="0" r="r" b="b"/>
              <a:pathLst>
                <a:path w="10" h="13">
                  <a:moveTo>
                    <a:pt x="1" y="4"/>
                  </a:moveTo>
                  <a:cubicBezTo>
                    <a:pt x="1" y="2"/>
                    <a:pt x="4" y="0"/>
                    <a:pt x="6" y="0"/>
                  </a:cubicBezTo>
                  <a:cubicBezTo>
                    <a:pt x="10" y="1"/>
                    <a:pt x="10"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0" name="Freeform 278">
              <a:extLst>
                <a:ext uri="{FF2B5EF4-FFF2-40B4-BE49-F238E27FC236}">
                  <a16:creationId xmlns:a16="http://schemas.microsoft.com/office/drawing/2014/main" id="{270FFF86-7243-20F7-BC36-59A813F57D66}"/>
                </a:ext>
              </a:extLst>
            </p:cNvPr>
            <p:cNvSpPr>
              <a:spLocks/>
            </p:cNvSpPr>
            <p:nvPr/>
          </p:nvSpPr>
          <p:spPr bwMode="auto">
            <a:xfrm>
              <a:off x="4824207" y="3520341"/>
              <a:ext cx="27857" cy="14924"/>
            </a:xfrm>
            <a:custGeom>
              <a:avLst/>
              <a:gdLst>
                <a:gd name="T0" fmla="*/ 7 w 14"/>
                <a:gd name="T1" fmla="*/ 7 h 7"/>
                <a:gd name="T2" fmla="*/ 12 w 14"/>
                <a:gd name="T3" fmla="*/ 5 h 7"/>
                <a:gd name="T4" fmla="*/ 11 w 14"/>
                <a:gd name="T5" fmla="*/ 2 h 7"/>
                <a:gd name="T6" fmla="*/ 7 w 14"/>
                <a:gd name="T7" fmla="*/ 0 h 7"/>
                <a:gd name="T8" fmla="*/ 7 w 14"/>
                <a:gd name="T9" fmla="*/ 7 h 7"/>
              </a:gdLst>
              <a:ahLst/>
              <a:cxnLst>
                <a:cxn ang="0">
                  <a:pos x="T0" y="T1"/>
                </a:cxn>
                <a:cxn ang="0">
                  <a:pos x="T2" y="T3"/>
                </a:cxn>
                <a:cxn ang="0">
                  <a:pos x="T4" y="T5"/>
                </a:cxn>
                <a:cxn ang="0">
                  <a:pos x="T6" y="T7"/>
                </a:cxn>
                <a:cxn ang="0">
                  <a:pos x="T8" y="T9"/>
                </a:cxn>
              </a:cxnLst>
              <a:rect l="0" t="0" r="r" b="b"/>
              <a:pathLst>
                <a:path w="14" h="7">
                  <a:moveTo>
                    <a:pt x="7" y="7"/>
                  </a:moveTo>
                  <a:cubicBezTo>
                    <a:pt x="9" y="7"/>
                    <a:pt x="12" y="6"/>
                    <a:pt x="12" y="5"/>
                  </a:cubicBezTo>
                  <a:cubicBezTo>
                    <a:pt x="14" y="4"/>
                    <a:pt x="13" y="3"/>
                    <a:pt x="11" y="2"/>
                  </a:cubicBezTo>
                  <a:cubicBezTo>
                    <a:pt x="10" y="1"/>
                    <a:pt x="9" y="0"/>
                    <a:pt x="7" y="0"/>
                  </a:cubicBezTo>
                  <a:cubicBezTo>
                    <a:pt x="0" y="1"/>
                    <a:pt x="2" y="5"/>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1" name="Freeform 279">
              <a:extLst>
                <a:ext uri="{FF2B5EF4-FFF2-40B4-BE49-F238E27FC236}">
                  <a16:creationId xmlns:a16="http://schemas.microsoft.com/office/drawing/2014/main" id="{4C56F554-A8C2-8DB9-F8DA-8419F07F5D13}"/>
                </a:ext>
              </a:extLst>
            </p:cNvPr>
            <p:cNvSpPr>
              <a:spLocks/>
            </p:cNvSpPr>
            <p:nvPr/>
          </p:nvSpPr>
          <p:spPr bwMode="auto">
            <a:xfrm>
              <a:off x="5022193" y="3160187"/>
              <a:ext cx="16914" cy="25867"/>
            </a:xfrm>
            <a:custGeom>
              <a:avLst/>
              <a:gdLst>
                <a:gd name="T0" fmla="*/ 1 w 8"/>
                <a:gd name="T1" fmla="*/ 8 h 13"/>
                <a:gd name="T2" fmla="*/ 1 w 8"/>
                <a:gd name="T3" fmla="*/ 2 h 13"/>
                <a:gd name="T4" fmla="*/ 5 w 8"/>
                <a:gd name="T5" fmla="*/ 3 h 13"/>
                <a:gd name="T6" fmla="*/ 8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2"/>
                  </a:cubicBezTo>
                  <a:cubicBezTo>
                    <a:pt x="2" y="0"/>
                    <a:pt x="3" y="1"/>
                    <a:pt x="5" y="3"/>
                  </a:cubicBezTo>
                  <a:cubicBezTo>
                    <a:pt x="6" y="4"/>
                    <a:pt x="8" y="4"/>
                    <a:pt x="8" y="6"/>
                  </a:cubicBezTo>
                  <a:cubicBezTo>
                    <a:pt x="8" y="13"/>
                    <a:pt x="4" y="12"/>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2" name="Freeform 280">
              <a:extLst>
                <a:ext uri="{FF2B5EF4-FFF2-40B4-BE49-F238E27FC236}">
                  <a16:creationId xmlns:a16="http://schemas.microsoft.com/office/drawing/2014/main" id="{9F872C61-78DE-DDE4-2C3B-041F3DDDD98A}"/>
                </a:ext>
              </a:extLst>
            </p:cNvPr>
            <p:cNvSpPr>
              <a:spLocks/>
            </p:cNvSpPr>
            <p:nvPr/>
          </p:nvSpPr>
          <p:spPr bwMode="auto">
            <a:xfrm>
              <a:off x="4998315" y="3110442"/>
              <a:ext cx="25867" cy="28852"/>
            </a:xfrm>
            <a:custGeom>
              <a:avLst/>
              <a:gdLst>
                <a:gd name="T0" fmla="*/ 4 w 13"/>
                <a:gd name="T1" fmla="*/ 4 h 14"/>
                <a:gd name="T2" fmla="*/ 1 w 13"/>
                <a:gd name="T3" fmla="*/ 10 h 14"/>
                <a:gd name="T4" fmla="*/ 11 w 13"/>
                <a:gd name="T5" fmla="*/ 7 h 14"/>
                <a:gd name="T6" fmla="*/ 4 w 13"/>
                <a:gd name="T7" fmla="*/ 4 h 14"/>
              </a:gdLst>
              <a:ahLst/>
              <a:cxnLst>
                <a:cxn ang="0">
                  <a:pos x="T0" y="T1"/>
                </a:cxn>
                <a:cxn ang="0">
                  <a:pos x="T2" y="T3"/>
                </a:cxn>
                <a:cxn ang="0">
                  <a:pos x="T4" y="T5"/>
                </a:cxn>
                <a:cxn ang="0">
                  <a:pos x="T6" y="T7"/>
                </a:cxn>
              </a:cxnLst>
              <a:rect l="0" t="0" r="r" b="b"/>
              <a:pathLst>
                <a:path w="13" h="14">
                  <a:moveTo>
                    <a:pt x="4" y="4"/>
                  </a:moveTo>
                  <a:cubicBezTo>
                    <a:pt x="2" y="5"/>
                    <a:pt x="0" y="5"/>
                    <a:pt x="1" y="10"/>
                  </a:cubicBezTo>
                  <a:cubicBezTo>
                    <a:pt x="1" y="14"/>
                    <a:pt x="9" y="11"/>
                    <a:pt x="11" y="7"/>
                  </a:cubicBezTo>
                  <a:cubicBezTo>
                    <a:pt x="13" y="1"/>
                    <a:pt x="8" y="0"/>
                    <a:pt x="4"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3" name="Freeform 281">
              <a:extLst>
                <a:ext uri="{FF2B5EF4-FFF2-40B4-BE49-F238E27FC236}">
                  <a16:creationId xmlns:a16="http://schemas.microsoft.com/office/drawing/2014/main" id="{0351C54C-FC39-C125-ACF7-70E97F68C79E}"/>
                </a:ext>
              </a:extLst>
            </p:cNvPr>
            <p:cNvSpPr>
              <a:spLocks/>
            </p:cNvSpPr>
            <p:nvPr/>
          </p:nvSpPr>
          <p:spPr bwMode="auto">
            <a:xfrm>
              <a:off x="5053034" y="3059701"/>
              <a:ext cx="14924" cy="25867"/>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4" name="Freeform 282">
              <a:extLst>
                <a:ext uri="{FF2B5EF4-FFF2-40B4-BE49-F238E27FC236}">
                  <a16:creationId xmlns:a16="http://schemas.microsoft.com/office/drawing/2014/main" id="{BC6600C3-C2CE-ADBF-9234-2958A0D9DBED}"/>
                </a:ext>
              </a:extLst>
            </p:cNvPr>
            <p:cNvSpPr>
              <a:spLocks/>
            </p:cNvSpPr>
            <p:nvPr/>
          </p:nvSpPr>
          <p:spPr bwMode="auto">
            <a:xfrm>
              <a:off x="5033136" y="3125365"/>
              <a:ext cx="19898" cy="27857"/>
            </a:xfrm>
            <a:custGeom>
              <a:avLst/>
              <a:gdLst>
                <a:gd name="T0" fmla="*/ 9 w 10"/>
                <a:gd name="T1" fmla="*/ 8 h 14"/>
                <a:gd name="T2" fmla="*/ 5 w 10"/>
                <a:gd name="T3" fmla="*/ 12 h 14"/>
                <a:gd name="T4" fmla="*/ 0 w 10"/>
                <a:gd name="T5" fmla="*/ 7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7"/>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5" name="Freeform 283">
              <a:extLst>
                <a:ext uri="{FF2B5EF4-FFF2-40B4-BE49-F238E27FC236}">
                  <a16:creationId xmlns:a16="http://schemas.microsoft.com/office/drawing/2014/main" id="{706BEF34-04B4-8E33-FFDA-AA37B9C07749}"/>
                </a:ext>
              </a:extLst>
            </p:cNvPr>
            <p:cNvSpPr>
              <a:spLocks/>
            </p:cNvSpPr>
            <p:nvPr/>
          </p:nvSpPr>
          <p:spPr bwMode="auto">
            <a:xfrm>
              <a:off x="5091836" y="3063681"/>
              <a:ext cx="32832" cy="21888"/>
            </a:xfrm>
            <a:custGeom>
              <a:avLst/>
              <a:gdLst>
                <a:gd name="T0" fmla="*/ 7 w 16"/>
                <a:gd name="T1" fmla="*/ 3 h 11"/>
                <a:gd name="T2" fmla="*/ 14 w 16"/>
                <a:gd name="T3" fmla="*/ 4 h 11"/>
                <a:gd name="T4" fmla="*/ 2 w 16"/>
                <a:gd name="T5" fmla="*/ 9 h 11"/>
                <a:gd name="T6" fmla="*/ 7 w 16"/>
                <a:gd name="T7" fmla="*/ 3 h 11"/>
              </a:gdLst>
              <a:ahLst/>
              <a:cxnLst>
                <a:cxn ang="0">
                  <a:pos x="T0" y="T1"/>
                </a:cxn>
                <a:cxn ang="0">
                  <a:pos x="T2" y="T3"/>
                </a:cxn>
                <a:cxn ang="0">
                  <a:pos x="T4" y="T5"/>
                </a:cxn>
                <a:cxn ang="0">
                  <a:pos x="T6" y="T7"/>
                </a:cxn>
              </a:cxnLst>
              <a:rect l="0" t="0" r="r" b="b"/>
              <a:pathLst>
                <a:path w="16" h="11">
                  <a:moveTo>
                    <a:pt x="7" y="3"/>
                  </a:moveTo>
                  <a:cubicBezTo>
                    <a:pt x="9" y="3"/>
                    <a:pt x="12" y="0"/>
                    <a:pt x="14" y="4"/>
                  </a:cubicBezTo>
                  <a:cubicBezTo>
                    <a:pt x="16" y="8"/>
                    <a:pt x="5" y="11"/>
                    <a:pt x="2" y="9"/>
                  </a:cubicBezTo>
                  <a:cubicBezTo>
                    <a:pt x="0" y="6"/>
                    <a:pt x="1" y="2"/>
                    <a:pt x="7"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6" name="Freeform 284">
              <a:extLst>
                <a:ext uri="{FF2B5EF4-FFF2-40B4-BE49-F238E27FC236}">
                  <a16:creationId xmlns:a16="http://schemas.microsoft.com/office/drawing/2014/main" id="{8A5EF32F-498A-8858-9206-7BEC96DB2A74}"/>
                </a:ext>
              </a:extLst>
            </p:cNvPr>
            <p:cNvSpPr>
              <a:spLocks/>
            </p:cNvSpPr>
            <p:nvPr/>
          </p:nvSpPr>
          <p:spPr bwMode="auto">
            <a:xfrm>
              <a:off x="5163469" y="2998017"/>
              <a:ext cx="32832" cy="24873"/>
            </a:xfrm>
            <a:custGeom>
              <a:avLst/>
              <a:gdLst>
                <a:gd name="T0" fmla="*/ 6 w 16"/>
                <a:gd name="T1" fmla="*/ 4 h 12"/>
                <a:gd name="T2" fmla="*/ 12 w 16"/>
                <a:gd name="T3" fmla="*/ 2 h 12"/>
                <a:gd name="T4" fmla="*/ 7 w 16"/>
                <a:gd name="T5" fmla="*/ 11 h 12"/>
                <a:gd name="T6" fmla="*/ 6 w 16"/>
                <a:gd name="T7" fmla="*/ 4 h 12"/>
              </a:gdLst>
              <a:ahLst/>
              <a:cxnLst>
                <a:cxn ang="0">
                  <a:pos x="T0" y="T1"/>
                </a:cxn>
                <a:cxn ang="0">
                  <a:pos x="T2" y="T3"/>
                </a:cxn>
                <a:cxn ang="0">
                  <a:pos x="T4" y="T5"/>
                </a:cxn>
                <a:cxn ang="0">
                  <a:pos x="T6" y="T7"/>
                </a:cxn>
              </a:cxnLst>
              <a:rect l="0" t="0" r="r" b="b"/>
              <a:pathLst>
                <a:path w="16" h="12">
                  <a:moveTo>
                    <a:pt x="6" y="4"/>
                  </a:moveTo>
                  <a:cubicBezTo>
                    <a:pt x="7" y="2"/>
                    <a:pt x="7" y="0"/>
                    <a:pt x="12" y="2"/>
                  </a:cubicBezTo>
                  <a:cubicBezTo>
                    <a:pt x="16" y="3"/>
                    <a:pt x="11" y="10"/>
                    <a:pt x="7" y="11"/>
                  </a:cubicBezTo>
                  <a:cubicBezTo>
                    <a:pt x="0" y="12"/>
                    <a:pt x="1" y="7"/>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7" name="Freeform 285">
              <a:extLst>
                <a:ext uri="{FF2B5EF4-FFF2-40B4-BE49-F238E27FC236}">
                  <a16:creationId xmlns:a16="http://schemas.microsoft.com/office/drawing/2014/main" id="{73FC742E-C130-6886-C0AB-C51059FBE041}"/>
                </a:ext>
              </a:extLst>
            </p:cNvPr>
            <p:cNvSpPr>
              <a:spLocks/>
            </p:cNvSpPr>
            <p:nvPr/>
          </p:nvSpPr>
          <p:spPr bwMode="auto">
            <a:xfrm>
              <a:off x="5059004" y="3096513"/>
              <a:ext cx="28852" cy="28852"/>
            </a:xfrm>
            <a:custGeom>
              <a:avLst/>
              <a:gdLst>
                <a:gd name="T0" fmla="*/ 10 w 14"/>
                <a:gd name="T1" fmla="*/ 11 h 14"/>
                <a:gd name="T2" fmla="*/ 13 w 14"/>
                <a:gd name="T3" fmla="*/ 5 h 14"/>
                <a:gd name="T4" fmla="*/ 3 w 14"/>
                <a:gd name="T5" fmla="*/ 8 h 14"/>
                <a:gd name="T6" fmla="*/ 10 w 14"/>
                <a:gd name="T7" fmla="*/ 11 h 14"/>
              </a:gdLst>
              <a:ahLst/>
              <a:cxnLst>
                <a:cxn ang="0">
                  <a:pos x="T0" y="T1"/>
                </a:cxn>
                <a:cxn ang="0">
                  <a:pos x="T2" y="T3"/>
                </a:cxn>
                <a:cxn ang="0">
                  <a:pos x="T4" y="T5"/>
                </a:cxn>
                <a:cxn ang="0">
                  <a:pos x="T6" y="T7"/>
                </a:cxn>
              </a:cxnLst>
              <a:rect l="0" t="0" r="r" b="b"/>
              <a:pathLst>
                <a:path w="14" h="14">
                  <a:moveTo>
                    <a:pt x="10" y="11"/>
                  </a:moveTo>
                  <a:cubicBezTo>
                    <a:pt x="11" y="9"/>
                    <a:pt x="14" y="10"/>
                    <a:pt x="13" y="5"/>
                  </a:cubicBezTo>
                  <a:cubicBezTo>
                    <a:pt x="13" y="0"/>
                    <a:pt x="5" y="4"/>
                    <a:pt x="3" y="8"/>
                  </a:cubicBezTo>
                  <a:cubicBezTo>
                    <a:pt x="0" y="14"/>
                    <a:pt x="6" y="14"/>
                    <a:pt x="10"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8" name="Freeform 286">
              <a:extLst>
                <a:ext uri="{FF2B5EF4-FFF2-40B4-BE49-F238E27FC236}">
                  <a16:creationId xmlns:a16="http://schemas.microsoft.com/office/drawing/2014/main" id="{45FAB7D3-0B1B-6507-AEFE-A5763B08EE08}"/>
                </a:ext>
              </a:extLst>
            </p:cNvPr>
            <p:cNvSpPr>
              <a:spLocks/>
            </p:cNvSpPr>
            <p:nvPr/>
          </p:nvSpPr>
          <p:spPr bwMode="auto">
            <a:xfrm>
              <a:off x="5083877" y="3127355"/>
              <a:ext cx="28852" cy="25867"/>
            </a:xfrm>
            <a:custGeom>
              <a:avLst/>
              <a:gdLst>
                <a:gd name="T0" fmla="*/ 6 w 14"/>
                <a:gd name="T1" fmla="*/ 11 h 13"/>
                <a:gd name="T2" fmla="*/ 11 w 14"/>
                <a:gd name="T3" fmla="*/ 8 h 13"/>
                <a:gd name="T4" fmla="*/ 7 w 14"/>
                <a:gd name="T5" fmla="*/ 2 h 13"/>
                <a:gd name="T6" fmla="*/ 6 w 14"/>
                <a:gd name="T7" fmla="*/ 11 h 13"/>
              </a:gdLst>
              <a:ahLst/>
              <a:cxnLst>
                <a:cxn ang="0">
                  <a:pos x="T0" y="T1"/>
                </a:cxn>
                <a:cxn ang="0">
                  <a:pos x="T2" y="T3"/>
                </a:cxn>
                <a:cxn ang="0">
                  <a:pos x="T4" y="T5"/>
                </a:cxn>
                <a:cxn ang="0">
                  <a:pos x="T6" y="T7"/>
                </a:cxn>
              </a:cxnLst>
              <a:rect l="0" t="0" r="r" b="b"/>
              <a:pathLst>
                <a:path w="14" h="13">
                  <a:moveTo>
                    <a:pt x="6" y="11"/>
                  </a:moveTo>
                  <a:cubicBezTo>
                    <a:pt x="9" y="13"/>
                    <a:pt x="9" y="10"/>
                    <a:pt x="11" y="8"/>
                  </a:cubicBezTo>
                  <a:cubicBezTo>
                    <a:pt x="14" y="5"/>
                    <a:pt x="11" y="3"/>
                    <a:pt x="7" y="2"/>
                  </a:cubicBezTo>
                  <a:cubicBezTo>
                    <a:pt x="0" y="0"/>
                    <a:pt x="1" y="8"/>
                    <a:pt x="6"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89" name="Freeform 287">
              <a:extLst>
                <a:ext uri="{FF2B5EF4-FFF2-40B4-BE49-F238E27FC236}">
                  <a16:creationId xmlns:a16="http://schemas.microsoft.com/office/drawing/2014/main" id="{6DB514CF-6E66-774E-6A5C-EA4D2E6F714B}"/>
                </a:ext>
              </a:extLst>
            </p:cNvPr>
            <p:cNvSpPr>
              <a:spLocks/>
            </p:cNvSpPr>
            <p:nvPr/>
          </p:nvSpPr>
          <p:spPr bwMode="auto">
            <a:xfrm>
              <a:off x="5141581" y="3108452"/>
              <a:ext cx="19898" cy="28852"/>
            </a:xfrm>
            <a:custGeom>
              <a:avLst/>
              <a:gdLst>
                <a:gd name="T0" fmla="*/ 1 w 10"/>
                <a:gd name="T1" fmla="*/ 7 h 14"/>
                <a:gd name="T2" fmla="*/ 5 w 10"/>
                <a:gd name="T3" fmla="*/ 13 h 14"/>
                <a:gd name="T4" fmla="*/ 9 w 10"/>
                <a:gd name="T5" fmla="*/ 7 h 14"/>
                <a:gd name="T6" fmla="*/ 1 w 10"/>
                <a:gd name="T7" fmla="*/ 7 h 14"/>
              </a:gdLst>
              <a:ahLst/>
              <a:cxnLst>
                <a:cxn ang="0">
                  <a:pos x="T0" y="T1"/>
                </a:cxn>
                <a:cxn ang="0">
                  <a:pos x="T2" y="T3"/>
                </a:cxn>
                <a:cxn ang="0">
                  <a:pos x="T4" y="T5"/>
                </a:cxn>
                <a:cxn ang="0">
                  <a:pos x="T6" y="T7"/>
                </a:cxn>
              </a:cxnLst>
              <a:rect l="0" t="0" r="r" b="b"/>
              <a:pathLst>
                <a:path w="10" h="14">
                  <a:moveTo>
                    <a:pt x="1" y="7"/>
                  </a:moveTo>
                  <a:cubicBezTo>
                    <a:pt x="0" y="9"/>
                    <a:pt x="3" y="12"/>
                    <a:pt x="5" y="13"/>
                  </a:cubicBezTo>
                  <a:cubicBezTo>
                    <a:pt x="9" y="14"/>
                    <a:pt x="10" y="11"/>
                    <a:pt x="9" y="7"/>
                  </a:cubicBezTo>
                  <a:cubicBezTo>
                    <a:pt x="7" y="0"/>
                    <a:pt x="2"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0" name="Freeform 288">
              <a:extLst>
                <a:ext uri="{FF2B5EF4-FFF2-40B4-BE49-F238E27FC236}">
                  <a16:creationId xmlns:a16="http://schemas.microsoft.com/office/drawing/2014/main" id="{2A372246-2690-8907-0210-8B603A704801}"/>
                </a:ext>
              </a:extLst>
            </p:cNvPr>
            <p:cNvSpPr>
              <a:spLocks/>
            </p:cNvSpPr>
            <p:nvPr/>
          </p:nvSpPr>
          <p:spPr bwMode="auto">
            <a:xfrm>
              <a:off x="5143571" y="3050748"/>
              <a:ext cx="24873" cy="16914"/>
            </a:xfrm>
            <a:custGeom>
              <a:avLst/>
              <a:gdLst>
                <a:gd name="T0" fmla="*/ 5 w 12"/>
                <a:gd name="T1" fmla="*/ 1 h 8"/>
                <a:gd name="T2" fmla="*/ 10 w 12"/>
                <a:gd name="T3" fmla="*/ 0 h 8"/>
                <a:gd name="T4" fmla="*/ 10 w 12"/>
                <a:gd name="T5" fmla="*/ 4 h 8"/>
                <a:gd name="T6" fmla="*/ 7 w 12"/>
                <a:gd name="T7" fmla="*/ 7 h 8"/>
                <a:gd name="T8" fmla="*/ 5 w 12"/>
                <a:gd name="T9" fmla="*/ 1 h 8"/>
              </a:gdLst>
              <a:ahLst/>
              <a:cxnLst>
                <a:cxn ang="0">
                  <a:pos x="T0" y="T1"/>
                </a:cxn>
                <a:cxn ang="0">
                  <a:pos x="T2" y="T3"/>
                </a:cxn>
                <a:cxn ang="0">
                  <a:pos x="T4" y="T5"/>
                </a:cxn>
                <a:cxn ang="0">
                  <a:pos x="T6" y="T7"/>
                </a:cxn>
                <a:cxn ang="0">
                  <a:pos x="T8" y="T9"/>
                </a:cxn>
              </a:cxnLst>
              <a:rect l="0" t="0" r="r" b="b"/>
              <a:pathLst>
                <a:path w="12" h="8">
                  <a:moveTo>
                    <a:pt x="5" y="1"/>
                  </a:moveTo>
                  <a:cubicBezTo>
                    <a:pt x="6" y="0"/>
                    <a:pt x="9" y="0"/>
                    <a:pt x="10" y="0"/>
                  </a:cubicBezTo>
                  <a:cubicBezTo>
                    <a:pt x="12" y="1"/>
                    <a:pt x="11" y="2"/>
                    <a:pt x="10" y="4"/>
                  </a:cubicBezTo>
                  <a:cubicBezTo>
                    <a:pt x="9" y="5"/>
                    <a:pt x="8" y="7"/>
                    <a:pt x="7" y="7"/>
                  </a:cubicBezTo>
                  <a:cubicBezTo>
                    <a:pt x="0" y="8"/>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1" name="Freeform 289">
              <a:extLst>
                <a:ext uri="{FF2B5EF4-FFF2-40B4-BE49-F238E27FC236}">
                  <a16:creationId xmlns:a16="http://schemas.microsoft.com/office/drawing/2014/main" id="{417560B2-A00B-A77D-59B4-AF2C7BE0D2A8}"/>
                </a:ext>
              </a:extLst>
            </p:cNvPr>
            <p:cNvSpPr>
              <a:spLocks/>
            </p:cNvSpPr>
            <p:nvPr/>
          </p:nvSpPr>
          <p:spPr bwMode="auto">
            <a:xfrm>
              <a:off x="5053034" y="3147253"/>
              <a:ext cx="26863" cy="18903"/>
            </a:xfrm>
            <a:custGeom>
              <a:avLst/>
              <a:gdLst>
                <a:gd name="T0" fmla="*/ 6 w 13"/>
                <a:gd name="T1" fmla="*/ 2 h 9"/>
                <a:gd name="T2" fmla="*/ 1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1" y="2"/>
                  </a:cubicBezTo>
                  <a:cubicBezTo>
                    <a:pt x="0" y="4"/>
                    <a:pt x="6" y="9"/>
                    <a:pt x="9" y="9"/>
                  </a:cubicBezTo>
                  <a:cubicBezTo>
                    <a:pt x="13" y="8"/>
                    <a:pt x="9"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2" name="Freeform 290">
              <a:extLst>
                <a:ext uri="{FF2B5EF4-FFF2-40B4-BE49-F238E27FC236}">
                  <a16:creationId xmlns:a16="http://schemas.microsoft.com/office/drawing/2014/main" id="{D7409417-8127-8016-3D3E-146A776BBD3B}"/>
                </a:ext>
              </a:extLst>
            </p:cNvPr>
            <p:cNvSpPr>
              <a:spLocks/>
            </p:cNvSpPr>
            <p:nvPr/>
          </p:nvSpPr>
          <p:spPr bwMode="auto">
            <a:xfrm>
              <a:off x="4782421" y="3539244"/>
              <a:ext cx="32832" cy="23878"/>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3" name="Freeform 291">
              <a:extLst>
                <a:ext uri="{FF2B5EF4-FFF2-40B4-BE49-F238E27FC236}">
                  <a16:creationId xmlns:a16="http://schemas.microsoft.com/office/drawing/2014/main" id="{D27D94F7-CD2A-010B-B871-83069A48F0BD}"/>
                </a:ext>
              </a:extLst>
            </p:cNvPr>
            <p:cNvSpPr>
              <a:spLocks/>
            </p:cNvSpPr>
            <p:nvPr/>
          </p:nvSpPr>
          <p:spPr bwMode="auto">
            <a:xfrm>
              <a:off x="4950560" y="3237789"/>
              <a:ext cx="14924"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6" y="5"/>
                    <a:pt x="5" y="6"/>
                    <a:pt x="3" y="6"/>
                  </a:cubicBezTo>
                  <a:cubicBezTo>
                    <a:pt x="0" y="6"/>
                    <a:pt x="2" y="1"/>
                    <a:pt x="4" y="1"/>
                  </a:cubicBezTo>
                  <a:cubicBezTo>
                    <a:pt x="7"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4" name="Freeform 292">
              <a:extLst>
                <a:ext uri="{FF2B5EF4-FFF2-40B4-BE49-F238E27FC236}">
                  <a16:creationId xmlns:a16="http://schemas.microsoft.com/office/drawing/2014/main" id="{43DA1776-6E75-7725-2A53-A85615D7DACA}"/>
                </a:ext>
              </a:extLst>
            </p:cNvPr>
            <p:cNvSpPr>
              <a:spLocks/>
            </p:cNvSpPr>
            <p:nvPr/>
          </p:nvSpPr>
          <p:spPr bwMode="auto">
            <a:xfrm>
              <a:off x="4926682" y="3200977"/>
              <a:ext cx="13929" cy="11939"/>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5"/>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5" name="Freeform 293">
              <a:extLst>
                <a:ext uri="{FF2B5EF4-FFF2-40B4-BE49-F238E27FC236}">
                  <a16:creationId xmlns:a16="http://schemas.microsoft.com/office/drawing/2014/main" id="{9B8C0035-05C8-96E0-F336-A7CA0E416393}"/>
                </a:ext>
              </a:extLst>
            </p:cNvPr>
            <p:cNvSpPr>
              <a:spLocks/>
            </p:cNvSpPr>
            <p:nvPr/>
          </p:nvSpPr>
          <p:spPr bwMode="auto">
            <a:xfrm>
              <a:off x="4555583" y="3632765"/>
              <a:ext cx="30842" cy="16914"/>
            </a:xfrm>
            <a:custGeom>
              <a:avLst/>
              <a:gdLst>
                <a:gd name="T0" fmla="*/ 9 w 15"/>
                <a:gd name="T1" fmla="*/ 7 h 8"/>
                <a:gd name="T2" fmla="*/ 13 w 15"/>
                <a:gd name="T3" fmla="*/ 4 h 8"/>
                <a:gd name="T4" fmla="*/ 11 w 15"/>
                <a:gd name="T5" fmla="*/ 1 h 8"/>
                <a:gd name="T6" fmla="*/ 6 w 15"/>
                <a:gd name="T7" fmla="*/ 1 h 8"/>
                <a:gd name="T8" fmla="*/ 9 w 15"/>
                <a:gd name="T9" fmla="*/ 7 h 8"/>
              </a:gdLst>
              <a:ahLst/>
              <a:cxnLst>
                <a:cxn ang="0">
                  <a:pos x="T0" y="T1"/>
                </a:cxn>
                <a:cxn ang="0">
                  <a:pos x="T2" y="T3"/>
                </a:cxn>
                <a:cxn ang="0">
                  <a:pos x="T4" y="T5"/>
                </a:cxn>
                <a:cxn ang="0">
                  <a:pos x="T6" y="T7"/>
                </a:cxn>
                <a:cxn ang="0">
                  <a:pos x="T8" y="T9"/>
                </a:cxn>
              </a:cxnLst>
              <a:rect l="0" t="0" r="r" b="b"/>
              <a:pathLst>
                <a:path w="15" h="8">
                  <a:moveTo>
                    <a:pt x="9" y="7"/>
                  </a:moveTo>
                  <a:cubicBezTo>
                    <a:pt x="11" y="7"/>
                    <a:pt x="13" y="5"/>
                    <a:pt x="13" y="4"/>
                  </a:cubicBezTo>
                  <a:cubicBezTo>
                    <a:pt x="15" y="2"/>
                    <a:pt x="13" y="2"/>
                    <a:pt x="11" y="1"/>
                  </a:cubicBezTo>
                  <a:cubicBezTo>
                    <a:pt x="9" y="1"/>
                    <a:pt x="8" y="0"/>
                    <a:pt x="6" y="1"/>
                  </a:cubicBezTo>
                  <a:cubicBezTo>
                    <a:pt x="0" y="5"/>
                    <a:pt x="4" y="8"/>
                    <a:pt x="9"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6" name="Freeform 294">
              <a:extLst>
                <a:ext uri="{FF2B5EF4-FFF2-40B4-BE49-F238E27FC236}">
                  <a16:creationId xmlns:a16="http://schemas.microsoft.com/office/drawing/2014/main" id="{7B9276E9-3F48-F9B4-C570-5793493F1166}"/>
                </a:ext>
              </a:extLst>
            </p:cNvPr>
            <p:cNvSpPr>
              <a:spLocks/>
            </p:cNvSpPr>
            <p:nvPr/>
          </p:nvSpPr>
          <p:spPr bwMode="auto">
            <a:xfrm>
              <a:off x="5002295" y="3195008"/>
              <a:ext cx="21888" cy="21888"/>
            </a:xfrm>
            <a:custGeom>
              <a:avLst/>
              <a:gdLst>
                <a:gd name="T0" fmla="*/ 2 w 11"/>
                <a:gd name="T1" fmla="*/ 4 h 11"/>
                <a:gd name="T2" fmla="*/ 0 w 11"/>
                <a:gd name="T3" fmla="*/ 9 h 11"/>
                <a:gd name="T4" fmla="*/ 4 w 11"/>
                <a:gd name="T5" fmla="*/ 9 h 11"/>
                <a:gd name="T6" fmla="*/ 8 w 11"/>
                <a:gd name="T7" fmla="*/ 7 h 11"/>
                <a:gd name="T8" fmla="*/ 2 w 11"/>
                <a:gd name="T9" fmla="*/ 4 h 11"/>
              </a:gdLst>
              <a:ahLst/>
              <a:cxnLst>
                <a:cxn ang="0">
                  <a:pos x="T0" y="T1"/>
                </a:cxn>
                <a:cxn ang="0">
                  <a:pos x="T2" y="T3"/>
                </a:cxn>
                <a:cxn ang="0">
                  <a:pos x="T4" y="T5"/>
                </a:cxn>
                <a:cxn ang="0">
                  <a:pos x="T6" y="T7"/>
                </a:cxn>
                <a:cxn ang="0">
                  <a:pos x="T8" y="T9"/>
                </a:cxn>
              </a:cxnLst>
              <a:rect l="0" t="0" r="r" b="b"/>
              <a:pathLst>
                <a:path w="11" h="11">
                  <a:moveTo>
                    <a:pt x="2" y="4"/>
                  </a:moveTo>
                  <a:cubicBezTo>
                    <a:pt x="1" y="5"/>
                    <a:pt x="0" y="8"/>
                    <a:pt x="0" y="9"/>
                  </a:cubicBezTo>
                  <a:cubicBezTo>
                    <a:pt x="1" y="11"/>
                    <a:pt x="2" y="10"/>
                    <a:pt x="4" y="9"/>
                  </a:cubicBezTo>
                  <a:cubicBezTo>
                    <a:pt x="5" y="9"/>
                    <a:pt x="7" y="9"/>
                    <a:pt x="8" y="7"/>
                  </a:cubicBezTo>
                  <a:cubicBezTo>
                    <a:pt x="11"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7" name="Freeform 295">
              <a:extLst>
                <a:ext uri="{FF2B5EF4-FFF2-40B4-BE49-F238E27FC236}">
                  <a16:creationId xmlns:a16="http://schemas.microsoft.com/office/drawing/2014/main" id="{825F9672-B70E-9050-80D8-0139E5126FEE}"/>
                </a:ext>
              </a:extLst>
            </p:cNvPr>
            <p:cNvSpPr>
              <a:spLocks/>
            </p:cNvSpPr>
            <p:nvPr/>
          </p:nvSpPr>
          <p:spPr bwMode="auto">
            <a:xfrm>
              <a:off x="4820227" y="3397968"/>
              <a:ext cx="25867" cy="17908"/>
            </a:xfrm>
            <a:custGeom>
              <a:avLst/>
              <a:gdLst>
                <a:gd name="T0" fmla="*/ 8 w 13"/>
                <a:gd name="T1" fmla="*/ 0 h 9"/>
                <a:gd name="T2" fmla="*/ 12 w 13"/>
                <a:gd name="T3" fmla="*/ 5 h 9"/>
                <a:gd name="T4" fmla="*/ 6 w 13"/>
                <a:gd name="T5" fmla="*/ 8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2" y="3"/>
                    <a:pt x="12" y="5"/>
                  </a:cubicBezTo>
                  <a:cubicBezTo>
                    <a:pt x="13" y="9"/>
                    <a:pt x="9" y="9"/>
                    <a:pt x="6" y="8"/>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8" name="Freeform 296">
              <a:extLst>
                <a:ext uri="{FF2B5EF4-FFF2-40B4-BE49-F238E27FC236}">
                  <a16:creationId xmlns:a16="http://schemas.microsoft.com/office/drawing/2014/main" id="{D32D79E8-B4CC-94F5-84D4-487B0EE4184B}"/>
                </a:ext>
              </a:extLst>
            </p:cNvPr>
            <p:cNvSpPr>
              <a:spLocks/>
            </p:cNvSpPr>
            <p:nvPr/>
          </p:nvSpPr>
          <p:spPr bwMode="auto">
            <a:xfrm>
              <a:off x="4741630" y="3311412"/>
              <a:ext cx="32832" cy="24873"/>
            </a:xfrm>
            <a:custGeom>
              <a:avLst/>
              <a:gdLst>
                <a:gd name="T0" fmla="*/ 11 w 16"/>
                <a:gd name="T1" fmla="*/ 8 h 12"/>
                <a:gd name="T2" fmla="*/ 5 w 16"/>
                <a:gd name="T3" fmla="*/ 10 h 12"/>
                <a:gd name="T4" fmla="*/ 10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10" y="10"/>
                    <a:pt x="10" y="12"/>
                    <a:pt x="5" y="10"/>
                  </a:cubicBezTo>
                  <a:cubicBezTo>
                    <a:pt x="0" y="9"/>
                    <a:pt x="6" y="2"/>
                    <a:pt x="10" y="1"/>
                  </a:cubicBezTo>
                  <a:cubicBezTo>
                    <a:pt x="16" y="0"/>
                    <a:pt x="16"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399" name="Freeform 297">
              <a:extLst>
                <a:ext uri="{FF2B5EF4-FFF2-40B4-BE49-F238E27FC236}">
                  <a16:creationId xmlns:a16="http://schemas.microsoft.com/office/drawing/2014/main" id="{2F8F17AA-8D8C-BC4E-B588-99666A1777E8}"/>
                </a:ext>
              </a:extLst>
            </p:cNvPr>
            <p:cNvSpPr>
              <a:spLocks/>
            </p:cNvSpPr>
            <p:nvPr/>
          </p:nvSpPr>
          <p:spPr bwMode="auto">
            <a:xfrm>
              <a:off x="4901809" y="3403938"/>
              <a:ext cx="26863" cy="26863"/>
            </a:xfrm>
            <a:custGeom>
              <a:avLst/>
              <a:gdLst>
                <a:gd name="T0" fmla="*/ 4 w 13"/>
                <a:gd name="T1" fmla="*/ 5 h 13"/>
                <a:gd name="T2" fmla="*/ 9 w 13"/>
                <a:gd name="T3" fmla="*/ 1 h 13"/>
                <a:gd name="T4" fmla="*/ 5 w 13"/>
                <a:gd name="T5" fmla="*/ 13 h 13"/>
                <a:gd name="T6" fmla="*/ 4 w 13"/>
                <a:gd name="T7" fmla="*/ 5 h 13"/>
              </a:gdLst>
              <a:ahLst/>
              <a:cxnLst>
                <a:cxn ang="0">
                  <a:pos x="T0" y="T1"/>
                </a:cxn>
                <a:cxn ang="0">
                  <a:pos x="T2" y="T3"/>
                </a:cxn>
                <a:cxn ang="0">
                  <a:pos x="T4" y="T5"/>
                </a:cxn>
                <a:cxn ang="0">
                  <a:pos x="T6" y="T7"/>
                </a:cxn>
              </a:cxnLst>
              <a:rect l="0" t="0" r="r" b="b"/>
              <a:pathLst>
                <a:path w="13" h="13">
                  <a:moveTo>
                    <a:pt x="4" y="5"/>
                  </a:moveTo>
                  <a:cubicBezTo>
                    <a:pt x="5" y="4"/>
                    <a:pt x="4" y="0"/>
                    <a:pt x="9" y="1"/>
                  </a:cubicBezTo>
                  <a:cubicBezTo>
                    <a:pt x="13" y="2"/>
                    <a:pt x="9" y="13"/>
                    <a:pt x="5"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0" name="Freeform 298">
              <a:extLst>
                <a:ext uri="{FF2B5EF4-FFF2-40B4-BE49-F238E27FC236}">
                  <a16:creationId xmlns:a16="http://schemas.microsoft.com/office/drawing/2014/main" id="{13261D3F-8E5F-C5BC-A885-DD77C07105F0}"/>
                </a:ext>
              </a:extLst>
            </p:cNvPr>
            <p:cNvSpPr>
              <a:spLocks/>
            </p:cNvSpPr>
            <p:nvPr/>
          </p:nvSpPr>
          <p:spPr bwMode="auto">
            <a:xfrm>
              <a:off x="5020203" y="3387025"/>
              <a:ext cx="20893" cy="36812"/>
            </a:xfrm>
            <a:custGeom>
              <a:avLst/>
              <a:gdLst>
                <a:gd name="T0" fmla="*/ 1 w 10"/>
                <a:gd name="T1" fmla="*/ 9 h 18"/>
                <a:gd name="T2" fmla="*/ 4 w 10"/>
                <a:gd name="T3" fmla="*/ 3 h 18"/>
                <a:gd name="T4" fmla="*/ 8 w 10"/>
                <a:gd name="T5" fmla="*/ 12 h 18"/>
                <a:gd name="T6" fmla="*/ 1 w 10"/>
                <a:gd name="T7" fmla="*/ 9 h 18"/>
              </a:gdLst>
              <a:ahLst/>
              <a:cxnLst>
                <a:cxn ang="0">
                  <a:pos x="T0" y="T1"/>
                </a:cxn>
                <a:cxn ang="0">
                  <a:pos x="T2" y="T3"/>
                </a:cxn>
                <a:cxn ang="0">
                  <a:pos x="T4" y="T5"/>
                </a:cxn>
                <a:cxn ang="0">
                  <a:pos x="T6" y="T7"/>
                </a:cxn>
              </a:cxnLst>
              <a:rect l="0" t="0" r="r" b="b"/>
              <a:pathLst>
                <a:path w="10" h="18">
                  <a:moveTo>
                    <a:pt x="1" y="9"/>
                  </a:moveTo>
                  <a:cubicBezTo>
                    <a:pt x="1" y="7"/>
                    <a:pt x="0" y="5"/>
                    <a:pt x="4" y="3"/>
                  </a:cubicBezTo>
                  <a:cubicBezTo>
                    <a:pt x="7" y="0"/>
                    <a:pt x="10" y="8"/>
                    <a:pt x="8" y="12"/>
                  </a:cubicBezTo>
                  <a:cubicBezTo>
                    <a:pt x="5" y="18"/>
                    <a:pt x="1" y="14"/>
                    <a:pt x="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1" name="Freeform 299">
              <a:extLst>
                <a:ext uri="{FF2B5EF4-FFF2-40B4-BE49-F238E27FC236}">
                  <a16:creationId xmlns:a16="http://schemas.microsoft.com/office/drawing/2014/main" id="{1494A881-A257-B526-0324-F1E1853B16E9}"/>
                </a:ext>
              </a:extLst>
            </p:cNvPr>
            <p:cNvSpPr>
              <a:spLocks/>
            </p:cNvSpPr>
            <p:nvPr/>
          </p:nvSpPr>
          <p:spPr bwMode="auto">
            <a:xfrm>
              <a:off x="4961503" y="3436770"/>
              <a:ext cx="17908" cy="23878"/>
            </a:xfrm>
            <a:custGeom>
              <a:avLst/>
              <a:gdLst>
                <a:gd name="T0" fmla="*/ 7 w 9"/>
                <a:gd name="T1" fmla="*/ 5 h 12"/>
                <a:gd name="T2" fmla="*/ 7 w 9"/>
                <a:gd name="T3" fmla="*/ 1 h 12"/>
                <a:gd name="T4" fmla="*/ 0 w 9"/>
                <a:gd name="T5" fmla="*/ 8 h 12"/>
                <a:gd name="T6" fmla="*/ 7 w 9"/>
                <a:gd name="T7" fmla="*/ 5 h 12"/>
              </a:gdLst>
              <a:ahLst/>
              <a:cxnLst>
                <a:cxn ang="0">
                  <a:pos x="T0" y="T1"/>
                </a:cxn>
                <a:cxn ang="0">
                  <a:pos x="T2" y="T3"/>
                </a:cxn>
                <a:cxn ang="0">
                  <a:pos x="T4" y="T5"/>
                </a:cxn>
                <a:cxn ang="0">
                  <a:pos x="T6" y="T7"/>
                </a:cxn>
              </a:cxnLst>
              <a:rect l="0" t="0" r="r" b="b"/>
              <a:pathLst>
                <a:path w="9" h="12">
                  <a:moveTo>
                    <a:pt x="7" y="5"/>
                  </a:moveTo>
                  <a:cubicBezTo>
                    <a:pt x="7" y="4"/>
                    <a:pt x="9" y="3"/>
                    <a:pt x="7" y="1"/>
                  </a:cubicBezTo>
                  <a:cubicBezTo>
                    <a:pt x="5" y="0"/>
                    <a:pt x="0" y="6"/>
                    <a:pt x="0" y="8"/>
                  </a:cubicBezTo>
                  <a:cubicBezTo>
                    <a:pt x="0" y="12"/>
                    <a:pt x="5" y="9"/>
                    <a:pt x="7"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2" name="Freeform 300">
              <a:extLst>
                <a:ext uri="{FF2B5EF4-FFF2-40B4-BE49-F238E27FC236}">
                  <a16:creationId xmlns:a16="http://schemas.microsoft.com/office/drawing/2014/main" id="{1A3138A1-B2BB-453B-D1B7-C7B77B250E9E}"/>
                </a:ext>
              </a:extLst>
            </p:cNvPr>
            <p:cNvSpPr>
              <a:spLocks/>
            </p:cNvSpPr>
            <p:nvPr/>
          </p:nvSpPr>
          <p:spPr bwMode="auto">
            <a:xfrm>
              <a:off x="4230251" y="3485520"/>
              <a:ext cx="31837" cy="24873"/>
            </a:xfrm>
            <a:custGeom>
              <a:avLst/>
              <a:gdLst>
                <a:gd name="T0" fmla="*/ 12 w 16"/>
                <a:gd name="T1" fmla="*/ 10 h 12"/>
                <a:gd name="T2" fmla="*/ 13 w 16"/>
                <a:gd name="T3" fmla="*/ 4 h 12"/>
                <a:gd name="T4" fmla="*/ 6 w 16"/>
                <a:gd name="T5" fmla="*/ 3 h 12"/>
                <a:gd name="T6" fmla="*/ 12 w 16"/>
                <a:gd name="T7" fmla="*/ 10 h 12"/>
              </a:gdLst>
              <a:ahLst/>
              <a:cxnLst>
                <a:cxn ang="0">
                  <a:pos x="T0" y="T1"/>
                </a:cxn>
                <a:cxn ang="0">
                  <a:pos x="T2" y="T3"/>
                </a:cxn>
                <a:cxn ang="0">
                  <a:pos x="T4" y="T5"/>
                </a:cxn>
                <a:cxn ang="0">
                  <a:pos x="T6" y="T7"/>
                </a:cxn>
              </a:cxnLst>
              <a:rect l="0" t="0" r="r" b="b"/>
              <a:pathLst>
                <a:path w="16" h="12">
                  <a:moveTo>
                    <a:pt x="12" y="10"/>
                  </a:moveTo>
                  <a:cubicBezTo>
                    <a:pt x="16" y="8"/>
                    <a:pt x="13" y="7"/>
                    <a:pt x="13" y="4"/>
                  </a:cubicBezTo>
                  <a:cubicBezTo>
                    <a:pt x="13" y="0"/>
                    <a:pt x="9" y="1"/>
                    <a:pt x="6" y="3"/>
                  </a:cubicBezTo>
                  <a:cubicBezTo>
                    <a:pt x="0" y="8"/>
                    <a:pt x="7" y="12"/>
                    <a:pt x="12"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3" name="Freeform 301">
              <a:extLst>
                <a:ext uri="{FF2B5EF4-FFF2-40B4-BE49-F238E27FC236}">
                  <a16:creationId xmlns:a16="http://schemas.microsoft.com/office/drawing/2014/main" id="{268EBDEE-C480-2004-841B-BD18BF486CDE}"/>
                </a:ext>
              </a:extLst>
            </p:cNvPr>
            <p:cNvSpPr>
              <a:spLocks/>
            </p:cNvSpPr>
            <p:nvPr/>
          </p:nvSpPr>
          <p:spPr bwMode="auto">
            <a:xfrm>
              <a:off x="5008264" y="3465621"/>
              <a:ext cx="11939" cy="15918"/>
            </a:xfrm>
            <a:custGeom>
              <a:avLst/>
              <a:gdLst>
                <a:gd name="T0" fmla="*/ 5 w 6"/>
                <a:gd name="T1" fmla="*/ 5 h 8"/>
                <a:gd name="T2" fmla="*/ 4 w 6"/>
                <a:gd name="T3" fmla="*/ 2 h 8"/>
                <a:gd name="T4" fmla="*/ 1 w 6"/>
                <a:gd name="T5" fmla="*/ 6 h 8"/>
                <a:gd name="T6" fmla="*/ 5 w 6"/>
                <a:gd name="T7" fmla="*/ 5 h 8"/>
              </a:gdLst>
              <a:ahLst/>
              <a:cxnLst>
                <a:cxn ang="0">
                  <a:pos x="T0" y="T1"/>
                </a:cxn>
                <a:cxn ang="0">
                  <a:pos x="T2" y="T3"/>
                </a:cxn>
                <a:cxn ang="0">
                  <a:pos x="T4" y="T5"/>
                </a:cxn>
                <a:cxn ang="0">
                  <a:pos x="T6" y="T7"/>
                </a:cxn>
              </a:cxnLst>
              <a:rect l="0" t="0" r="r" b="b"/>
              <a:pathLst>
                <a:path w="6" h="8">
                  <a:moveTo>
                    <a:pt x="5" y="5"/>
                  </a:moveTo>
                  <a:cubicBezTo>
                    <a:pt x="5" y="4"/>
                    <a:pt x="6" y="3"/>
                    <a:pt x="4" y="2"/>
                  </a:cubicBezTo>
                  <a:cubicBezTo>
                    <a:pt x="2" y="0"/>
                    <a:pt x="0" y="4"/>
                    <a:pt x="1" y="6"/>
                  </a:cubicBezTo>
                  <a:cubicBezTo>
                    <a:pt x="2" y="8"/>
                    <a:pt x="4" y="7"/>
                    <a:pt x="5"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4" name="Freeform 302">
              <a:extLst>
                <a:ext uri="{FF2B5EF4-FFF2-40B4-BE49-F238E27FC236}">
                  <a16:creationId xmlns:a16="http://schemas.microsoft.com/office/drawing/2014/main" id="{071B4E94-3E02-22B4-9AD0-5E128B19044C}"/>
                </a:ext>
              </a:extLst>
            </p:cNvPr>
            <p:cNvSpPr>
              <a:spLocks/>
            </p:cNvSpPr>
            <p:nvPr/>
          </p:nvSpPr>
          <p:spPr bwMode="auto">
            <a:xfrm>
              <a:off x="4987371" y="3403938"/>
              <a:ext cx="16914" cy="28852"/>
            </a:xfrm>
            <a:custGeom>
              <a:avLst/>
              <a:gdLst>
                <a:gd name="T0" fmla="*/ 1 w 8"/>
                <a:gd name="T1" fmla="*/ 6 h 14"/>
                <a:gd name="T2" fmla="*/ 3 w 8"/>
                <a:gd name="T3" fmla="*/ 1 h 14"/>
                <a:gd name="T4" fmla="*/ 6 w 8"/>
                <a:gd name="T5" fmla="*/ 3 h 14"/>
                <a:gd name="T6" fmla="*/ 7 w 8"/>
                <a:gd name="T7" fmla="*/ 8 h 14"/>
                <a:gd name="T8" fmla="*/ 1 w 8"/>
                <a:gd name="T9" fmla="*/ 6 h 14"/>
              </a:gdLst>
              <a:ahLst/>
              <a:cxnLst>
                <a:cxn ang="0">
                  <a:pos x="T0" y="T1"/>
                </a:cxn>
                <a:cxn ang="0">
                  <a:pos x="T2" y="T3"/>
                </a:cxn>
                <a:cxn ang="0">
                  <a:pos x="T4" y="T5"/>
                </a:cxn>
                <a:cxn ang="0">
                  <a:pos x="T6" y="T7"/>
                </a:cxn>
                <a:cxn ang="0">
                  <a:pos x="T8" y="T9"/>
                </a:cxn>
              </a:cxnLst>
              <a:rect l="0" t="0" r="r" b="b"/>
              <a:pathLst>
                <a:path w="8" h="14">
                  <a:moveTo>
                    <a:pt x="1" y="6"/>
                  </a:moveTo>
                  <a:cubicBezTo>
                    <a:pt x="1" y="4"/>
                    <a:pt x="3" y="2"/>
                    <a:pt x="3" y="1"/>
                  </a:cubicBezTo>
                  <a:cubicBezTo>
                    <a:pt x="6" y="0"/>
                    <a:pt x="6" y="2"/>
                    <a:pt x="6" y="3"/>
                  </a:cubicBezTo>
                  <a:cubicBezTo>
                    <a:pt x="7" y="5"/>
                    <a:pt x="8" y="6"/>
                    <a:pt x="7" y="8"/>
                  </a:cubicBezTo>
                  <a:cubicBezTo>
                    <a:pt x="4" y="14"/>
                    <a:pt x="0" y="11"/>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5" name="Freeform 303">
              <a:extLst>
                <a:ext uri="{FF2B5EF4-FFF2-40B4-BE49-F238E27FC236}">
                  <a16:creationId xmlns:a16="http://schemas.microsoft.com/office/drawing/2014/main" id="{ED242D15-D844-5B73-0640-9068B4FD4224}"/>
                </a:ext>
              </a:extLst>
            </p:cNvPr>
            <p:cNvSpPr>
              <a:spLocks/>
            </p:cNvSpPr>
            <p:nvPr/>
          </p:nvSpPr>
          <p:spPr bwMode="auto">
            <a:xfrm>
              <a:off x="4954539" y="3491489"/>
              <a:ext cx="28852" cy="24873"/>
            </a:xfrm>
            <a:custGeom>
              <a:avLst/>
              <a:gdLst>
                <a:gd name="T0" fmla="*/ 8 w 14"/>
                <a:gd name="T1" fmla="*/ 9 h 12"/>
                <a:gd name="T2" fmla="*/ 13 w 14"/>
                <a:gd name="T3" fmla="*/ 5 h 12"/>
                <a:gd name="T4" fmla="*/ 1 w 14"/>
                <a:gd name="T5" fmla="*/ 6 h 12"/>
                <a:gd name="T6" fmla="*/ 8 w 14"/>
                <a:gd name="T7" fmla="*/ 9 h 12"/>
              </a:gdLst>
              <a:ahLst/>
              <a:cxnLst>
                <a:cxn ang="0">
                  <a:pos x="T0" y="T1"/>
                </a:cxn>
                <a:cxn ang="0">
                  <a:pos x="T2" y="T3"/>
                </a:cxn>
                <a:cxn ang="0">
                  <a:pos x="T4" y="T5"/>
                </a:cxn>
                <a:cxn ang="0">
                  <a:pos x="T6" y="T7"/>
                </a:cxn>
              </a:cxnLst>
              <a:rect l="0" t="0" r="r" b="b"/>
              <a:pathLst>
                <a:path w="14" h="12">
                  <a:moveTo>
                    <a:pt x="8" y="9"/>
                  </a:moveTo>
                  <a:cubicBezTo>
                    <a:pt x="10" y="8"/>
                    <a:pt x="14" y="10"/>
                    <a:pt x="13" y="5"/>
                  </a:cubicBezTo>
                  <a:cubicBezTo>
                    <a:pt x="13" y="0"/>
                    <a:pt x="2" y="2"/>
                    <a:pt x="1" y="6"/>
                  </a:cubicBezTo>
                  <a:cubicBezTo>
                    <a:pt x="0" y="9"/>
                    <a:pt x="3" y="12"/>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6" name="Freeform 304">
              <a:extLst>
                <a:ext uri="{FF2B5EF4-FFF2-40B4-BE49-F238E27FC236}">
                  <a16:creationId xmlns:a16="http://schemas.microsoft.com/office/drawing/2014/main" id="{820B5958-8672-B4FD-823C-B12F72487AAA}"/>
                </a:ext>
              </a:extLst>
            </p:cNvPr>
            <p:cNvSpPr>
              <a:spLocks/>
            </p:cNvSpPr>
            <p:nvPr/>
          </p:nvSpPr>
          <p:spPr bwMode="auto">
            <a:xfrm>
              <a:off x="4834156" y="3539244"/>
              <a:ext cx="20893" cy="36812"/>
            </a:xfrm>
            <a:custGeom>
              <a:avLst/>
              <a:gdLst>
                <a:gd name="T0" fmla="*/ 1 w 10"/>
                <a:gd name="T1" fmla="*/ 10 h 18"/>
                <a:gd name="T2" fmla="*/ 4 w 10"/>
                <a:gd name="T3" fmla="*/ 16 h 18"/>
                <a:gd name="T4" fmla="*/ 8 w 10"/>
                <a:gd name="T5" fmla="*/ 6 h 18"/>
                <a:gd name="T6" fmla="*/ 1 w 10"/>
                <a:gd name="T7" fmla="*/ 10 h 18"/>
              </a:gdLst>
              <a:ahLst/>
              <a:cxnLst>
                <a:cxn ang="0">
                  <a:pos x="T0" y="T1"/>
                </a:cxn>
                <a:cxn ang="0">
                  <a:pos x="T2" y="T3"/>
                </a:cxn>
                <a:cxn ang="0">
                  <a:pos x="T4" y="T5"/>
                </a:cxn>
                <a:cxn ang="0">
                  <a:pos x="T6" y="T7"/>
                </a:cxn>
              </a:cxnLst>
              <a:rect l="0" t="0" r="r" b="b"/>
              <a:pathLst>
                <a:path w="10" h="18">
                  <a:moveTo>
                    <a:pt x="1" y="10"/>
                  </a:moveTo>
                  <a:cubicBezTo>
                    <a:pt x="1" y="12"/>
                    <a:pt x="0" y="13"/>
                    <a:pt x="4" y="16"/>
                  </a:cubicBezTo>
                  <a:cubicBezTo>
                    <a:pt x="8" y="18"/>
                    <a:pt x="10" y="10"/>
                    <a:pt x="8" y="6"/>
                  </a:cubicBezTo>
                  <a:cubicBezTo>
                    <a:pt x="5" y="0"/>
                    <a:pt x="1"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7" name="Freeform 305">
              <a:extLst>
                <a:ext uri="{FF2B5EF4-FFF2-40B4-BE49-F238E27FC236}">
                  <a16:creationId xmlns:a16="http://schemas.microsoft.com/office/drawing/2014/main" id="{3BB7E6A2-DF21-D828-B56E-A25662DD341A}"/>
                </a:ext>
              </a:extLst>
            </p:cNvPr>
            <p:cNvSpPr>
              <a:spLocks/>
            </p:cNvSpPr>
            <p:nvPr/>
          </p:nvSpPr>
          <p:spPr bwMode="auto">
            <a:xfrm>
              <a:off x="5002295" y="3421846"/>
              <a:ext cx="19898" cy="36812"/>
            </a:xfrm>
            <a:custGeom>
              <a:avLst/>
              <a:gdLst>
                <a:gd name="T0" fmla="*/ 9 w 10"/>
                <a:gd name="T1" fmla="*/ 10 h 18"/>
                <a:gd name="T2" fmla="*/ 6 w 10"/>
                <a:gd name="T3" fmla="*/ 16 h 18"/>
                <a:gd name="T4" fmla="*/ 2 w 10"/>
                <a:gd name="T5" fmla="*/ 6 h 18"/>
                <a:gd name="T6" fmla="*/ 9 w 10"/>
                <a:gd name="T7" fmla="*/ 10 h 18"/>
              </a:gdLst>
              <a:ahLst/>
              <a:cxnLst>
                <a:cxn ang="0">
                  <a:pos x="T0" y="T1"/>
                </a:cxn>
                <a:cxn ang="0">
                  <a:pos x="T2" y="T3"/>
                </a:cxn>
                <a:cxn ang="0">
                  <a:pos x="T4" y="T5"/>
                </a:cxn>
                <a:cxn ang="0">
                  <a:pos x="T6" y="T7"/>
                </a:cxn>
              </a:cxnLst>
              <a:rect l="0" t="0" r="r" b="b"/>
              <a:pathLst>
                <a:path w="10" h="18">
                  <a:moveTo>
                    <a:pt x="9" y="10"/>
                  </a:moveTo>
                  <a:cubicBezTo>
                    <a:pt x="8" y="12"/>
                    <a:pt x="10" y="13"/>
                    <a:pt x="6" y="16"/>
                  </a:cubicBezTo>
                  <a:cubicBezTo>
                    <a:pt x="2" y="18"/>
                    <a:pt x="0" y="10"/>
                    <a:pt x="2" y="6"/>
                  </a:cubicBezTo>
                  <a:cubicBezTo>
                    <a:pt x="5" y="0"/>
                    <a:pt x="9" y="4"/>
                    <a:pt x="9"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8" name="Freeform 306">
              <a:extLst>
                <a:ext uri="{FF2B5EF4-FFF2-40B4-BE49-F238E27FC236}">
                  <a16:creationId xmlns:a16="http://schemas.microsoft.com/office/drawing/2014/main" id="{F99B4322-E935-4849-9AA7-58561C1C577D}"/>
                </a:ext>
              </a:extLst>
            </p:cNvPr>
            <p:cNvSpPr>
              <a:spLocks/>
            </p:cNvSpPr>
            <p:nvPr/>
          </p:nvSpPr>
          <p:spPr bwMode="auto">
            <a:xfrm>
              <a:off x="4884896" y="3481540"/>
              <a:ext cx="18903" cy="26863"/>
            </a:xfrm>
            <a:custGeom>
              <a:avLst/>
              <a:gdLst>
                <a:gd name="T0" fmla="*/ 6 w 9"/>
                <a:gd name="T1" fmla="*/ 7 h 13"/>
                <a:gd name="T2" fmla="*/ 7 w 9"/>
                <a:gd name="T3" fmla="*/ 11 h 13"/>
                <a:gd name="T4" fmla="*/ 0 w 9"/>
                <a:gd name="T5" fmla="*/ 5 h 13"/>
                <a:gd name="T6" fmla="*/ 6 w 9"/>
                <a:gd name="T7" fmla="*/ 7 h 13"/>
              </a:gdLst>
              <a:ahLst/>
              <a:cxnLst>
                <a:cxn ang="0">
                  <a:pos x="T0" y="T1"/>
                </a:cxn>
                <a:cxn ang="0">
                  <a:pos x="T2" y="T3"/>
                </a:cxn>
                <a:cxn ang="0">
                  <a:pos x="T4" y="T5"/>
                </a:cxn>
                <a:cxn ang="0">
                  <a:pos x="T6" y="T7"/>
                </a:cxn>
              </a:cxnLst>
              <a:rect l="0" t="0" r="r" b="b"/>
              <a:pathLst>
                <a:path w="9" h="13">
                  <a:moveTo>
                    <a:pt x="6" y="7"/>
                  </a:moveTo>
                  <a:cubicBezTo>
                    <a:pt x="7" y="9"/>
                    <a:pt x="9" y="10"/>
                    <a:pt x="7" y="11"/>
                  </a:cubicBezTo>
                  <a:cubicBezTo>
                    <a:pt x="5" y="13"/>
                    <a:pt x="0" y="7"/>
                    <a:pt x="0" y="5"/>
                  </a:cubicBezTo>
                  <a:cubicBezTo>
                    <a:pt x="0" y="0"/>
                    <a:pt x="5" y="4"/>
                    <a:pt x="6"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09" name="Freeform 307">
              <a:extLst>
                <a:ext uri="{FF2B5EF4-FFF2-40B4-BE49-F238E27FC236}">
                  <a16:creationId xmlns:a16="http://schemas.microsoft.com/office/drawing/2014/main" id="{1C997951-9A90-5AFE-E6C6-0C261BFAF432}"/>
                </a:ext>
              </a:extLst>
            </p:cNvPr>
            <p:cNvSpPr>
              <a:spLocks/>
            </p:cNvSpPr>
            <p:nvPr/>
          </p:nvSpPr>
          <p:spPr bwMode="auto">
            <a:xfrm>
              <a:off x="4857039" y="3530290"/>
              <a:ext cx="29847" cy="22883"/>
            </a:xfrm>
            <a:custGeom>
              <a:avLst/>
              <a:gdLst>
                <a:gd name="T0" fmla="*/ 12 w 15"/>
                <a:gd name="T1" fmla="*/ 2 h 11"/>
                <a:gd name="T2" fmla="*/ 12 w 15"/>
                <a:gd name="T3" fmla="*/ 7 h 11"/>
                <a:gd name="T4" fmla="*/ 5 w 15"/>
                <a:gd name="T5" fmla="*/ 8 h 11"/>
                <a:gd name="T6" fmla="*/ 12 w 15"/>
                <a:gd name="T7" fmla="*/ 2 h 11"/>
              </a:gdLst>
              <a:ahLst/>
              <a:cxnLst>
                <a:cxn ang="0">
                  <a:pos x="T0" y="T1"/>
                </a:cxn>
                <a:cxn ang="0">
                  <a:pos x="T2" y="T3"/>
                </a:cxn>
                <a:cxn ang="0">
                  <a:pos x="T4" y="T5"/>
                </a:cxn>
                <a:cxn ang="0">
                  <a:pos x="T6" y="T7"/>
                </a:cxn>
              </a:cxnLst>
              <a:rect l="0" t="0" r="r" b="b"/>
              <a:pathLst>
                <a:path w="15" h="11">
                  <a:moveTo>
                    <a:pt x="12" y="2"/>
                  </a:moveTo>
                  <a:cubicBezTo>
                    <a:pt x="15" y="3"/>
                    <a:pt x="13" y="5"/>
                    <a:pt x="12" y="7"/>
                  </a:cubicBezTo>
                  <a:cubicBezTo>
                    <a:pt x="12" y="11"/>
                    <a:pt x="8" y="11"/>
                    <a:pt x="5" y="8"/>
                  </a:cubicBezTo>
                  <a:cubicBezTo>
                    <a:pt x="0" y="4"/>
                    <a:pt x="6"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0" name="Freeform 308">
              <a:extLst>
                <a:ext uri="{FF2B5EF4-FFF2-40B4-BE49-F238E27FC236}">
                  <a16:creationId xmlns:a16="http://schemas.microsoft.com/office/drawing/2014/main" id="{2230F722-1D1C-1BA6-5EAA-75F6377B292B}"/>
                </a:ext>
              </a:extLst>
            </p:cNvPr>
            <p:cNvSpPr>
              <a:spLocks/>
            </p:cNvSpPr>
            <p:nvPr/>
          </p:nvSpPr>
          <p:spPr bwMode="auto">
            <a:xfrm>
              <a:off x="4899819" y="3518352"/>
              <a:ext cx="15918" cy="28852"/>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4"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1" name="Freeform 309">
              <a:extLst>
                <a:ext uri="{FF2B5EF4-FFF2-40B4-BE49-F238E27FC236}">
                  <a16:creationId xmlns:a16="http://schemas.microsoft.com/office/drawing/2014/main" id="{9BE6ABAF-0E8A-7A0D-BC31-7E41C7827216}"/>
                </a:ext>
              </a:extLst>
            </p:cNvPr>
            <p:cNvSpPr>
              <a:spLocks/>
            </p:cNvSpPr>
            <p:nvPr/>
          </p:nvSpPr>
          <p:spPr bwMode="auto">
            <a:xfrm>
              <a:off x="5045075" y="3413887"/>
              <a:ext cx="32832" cy="24873"/>
            </a:xfrm>
            <a:custGeom>
              <a:avLst/>
              <a:gdLst>
                <a:gd name="T0" fmla="*/ 8 w 16"/>
                <a:gd name="T1" fmla="*/ 9 h 12"/>
                <a:gd name="T2" fmla="*/ 2 w 16"/>
                <a:gd name="T3" fmla="*/ 8 h 12"/>
                <a:gd name="T4" fmla="*/ 13 w 16"/>
                <a:gd name="T5" fmla="*/ 3 h 12"/>
                <a:gd name="T6" fmla="*/ 8 w 16"/>
                <a:gd name="T7" fmla="*/ 9 h 12"/>
              </a:gdLst>
              <a:ahLst/>
              <a:cxnLst>
                <a:cxn ang="0">
                  <a:pos x="T0" y="T1"/>
                </a:cxn>
                <a:cxn ang="0">
                  <a:pos x="T2" y="T3"/>
                </a:cxn>
                <a:cxn ang="0">
                  <a:pos x="T4" y="T5"/>
                </a:cxn>
                <a:cxn ang="0">
                  <a:pos x="T6" y="T7"/>
                </a:cxn>
              </a:cxnLst>
              <a:rect l="0" t="0" r="r" b="b"/>
              <a:pathLst>
                <a:path w="16" h="12">
                  <a:moveTo>
                    <a:pt x="8" y="9"/>
                  </a:moveTo>
                  <a:cubicBezTo>
                    <a:pt x="6" y="8"/>
                    <a:pt x="3" y="12"/>
                    <a:pt x="2" y="8"/>
                  </a:cubicBezTo>
                  <a:cubicBezTo>
                    <a:pt x="0" y="3"/>
                    <a:pt x="11" y="0"/>
                    <a:pt x="13" y="3"/>
                  </a:cubicBezTo>
                  <a:cubicBezTo>
                    <a:pt x="16" y="5"/>
                    <a:pt x="14" y="9"/>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2" name="Freeform 310">
              <a:extLst>
                <a:ext uri="{FF2B5EF4-FFF2-40B4-BE49-F238E27FC236}">
                  <a16:creationId xmlns:a16="http://schemas.microsoft.com/office/drawing/2014/main" id="{31774703-8BBC-4C8E-B5C6-C0FDAC2AEC2A}"/>
                </a:ext>
              </a:extLst>
            </p:cNvPr>
            <p:cNvSpPr>
              <a:spLocks/>
            </p:cNvSpPr>
            <p:nvPr/>
          </p:nvSpPr>
          <p:spPr bwMode="auto">
            <a:xfrm>
              <a:off x="5104769" y="2934344"/>
              <a:ext cx="36812" cy="20893"/>
            </a:xfrm>
            <a:custGeom>
              <a:avLst/>
              <a:gdLst>
                <a:gd name="T0" fmla="*/ 8 w 18"/>
                <a:gd name="T1" fmla="*/ 1 h 10"/>
                <a:gd name="T2" fmla="*/ 2 w 18"/>
                <a:gd name="T3" fmla="*/ 4 h 10"/>
                <a:gd name="T4" fmla="*/ 12 w 18"/>
                <a:gd name="T5" fmla="*/ 8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2"/>
                    <a:pt x="4" y="0"/>
                    <a:pt x="2" y="4"/>
                  </a:cubicBezTo>
                  <a:cubicBezTo>
                    <a:pt x="0" y="9"/>
                    <a:pt x="9" y="10"/>
                    <a:pt x="12" y="8"/>
                  </a:cubicBezTo>
                  <a:cubicBezTo>
                    <a:pt x="18" y="4"/>
                    <a:pt x="13"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3" name="Freeform 311">
              <a:extLst>
                <a:ext uri="{FF2B5EF4-FFF2-40B4-BE49-F238E27FC236}">
                  <a16:creationId xmlns:a16="http://schemas.microsoft.com/office/drawing/2014/main" id="{B177805E-1D43-80CD-75FF-57551563E428}"/>
                </a:ext>
              </a:extLst>
            </p:cNvPr>
            <p:cNvSpPr>
              <a:spLocks/>
            </p:cNvSpPr>
            <p:nvPr/>
          </p:nvSpPr>
          <p:spPr bwMode="auto">
            <a:xfrm>
              <a:off x="5108749" y="3338274"/>
              <a:ext cx="30842" cy="26863"/>
            </a:xfrm>
            <a:custGeom>
              <a:avLst/>
              <a:gdLst>
                <a:gd name="T0" fmla="*/ 11 w 15"/>
                <a:gd name="T1" fmla="*/ 4 h 13"/>
                <a:gd name="T2" fmla="*/ 12 w 15"/>
                <a:gd name="T3" fmla="*/ 9 h 13"/>
                <a:gd name="T4" fmla="*/ 3 w 15"/>
                <a:gd name="T5" fmla="*/ 7 h 13"/>
                <a:gd name="T6" fmla="*/ 11 w 15"/>
                <a:gd name="T7" fmla="*/ 4 h 13"/>
              </a:gdLst>
              <a:ahLst/>
              <a:cxnLst>
                <a:cxn ang="0">
                  <a:pos x="T0" y="T1"/>
                </a:cxn>
                <a:cxn ang="0">
                  <a:pos x="T2" y="T3"/>
                </a:cxn>
                <a:cxn ang="0">
                  <a:pos x="T4" y="T5"/>
                </a:cxn>
                <a:cxn ang="0">
                  <a:pos x="T6" y="T7"/>
                </a:cxn>
              </a:cxnLst>
              <a:rect l="0" t="0" r="r" b="b"/>
              <a:pathLst>
                <a:path w="15" h="13">
                  <a:moveTo>
                    <a:pt x="11" y="4"/>
                  </a:moveTo>
                  <a:cubicBezTo>
                    <a:pt x="13" y="5"/>
                    <a:pt x="15" y="5"/>
                    <a:pt x="12" y="9"/>
                  </a:cubicBezTo>
                  <a:cubicBezTo>
                    <a:pt x="10" y="13"/>
                    <a:pt x="5" y="10"/>
                    <a:pt x="3" y="7"/>
                  </a:cubicBezTo>
                  <a:cubicBezTo>
                    <a:pt x="0" y="1"/>
                    <a:pt x="7" y="0"/>
                    <a:pt x="1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4" name="Freeform 312">
              <a:extLst>
                <a:ext uri="{FF2B5EF4-FFF2-40B4-BE49-F238E27FC236}">
                  <a16:creationId xmlns:a16="http://schemas.microsoft.com/office/drawing/2014/main" id="{91672DFE-FB0A-3364-A727-CB6D8E6557F7}"/>
                </a:ext>
              </a:extLst>
            </p:cNvPr>
            <p:cNvSpPr>
              <a:spLocks/>
            </p:cNvSpPr>
            <p:nvPr/>
          </p:nvSpPr>
          <p:spPr bwMode="auto">
            <a:xfrm>
              <a:off x="4975432" y="3358172"/>
              <a:ext cx="22883" cy="28852"/>
            </a:xfrm>
            <a:custGeom>
              <a:avLst/>
              <a:gdLst>
                <a:gd name="T0" fmla="*/ 9 w 11"/>
                <a:gd name="T1" fmla="*/ 3 h 14"/>
                <a:gd name="T2" fmla="*/ 10 w 11"/>
                <a:gd name="T3" fmla="*/ 10 h 14"/>
                <a:gd name="T4" fmla="*/ 4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4" y="9"/>
                  </a:cubicBezTo>
                  <a:cubicBezTo>
                    <a:pt x="0" y="3"/>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5" name="Freeform 313">
              <a:extLst>
                <a:ext uri="{FF2B5EF4-FFF2-40B4-BE49-F238E27FC236}">
                  <a16:creationId xmlns:a16="http://schemas.microsoft.com/office/drawing/2014/main" id="{492D4874-99F2-EBE3-ADC6-3F3CC6FB8CF5}"/>
                </a:ext>
              </a:extLst>
            </p:cNvPr>
            <p:cNvSpPr>
              <a:spLocks/>
            </p:cNvSpPr>
            <p:nvPr/>
          </p:nvSpPr>
          <p:spPr bwMode="auto">
            <a:xfrm>
              <a:off x="5172423" y="3083579"/>
              <a:ext cx="28852" cy="24873"/>
            </a:xfrm>
            <a:custGeom>
              <a:avLst/>
              <a:gdLst>
                <a:gd name="T0" fmla="*/ 8 w 14"/>
                <a:gd name="T1" fmla="*/ 3 h 12"/>
                <a:gd name="T2" fmla="*/ 13 w 14"/>
                <a:gd name="T3" fmla="*/ 7 h 12"/>
                <a:gd name="T4" fmla="*/ 1 w 14"/>
                <a:gd name="T5" fmla="*/ 5 h 12"/>
                <a:gd name="T6" fmla="*/ 8 w 14"/>
                <a:gd name="T7" fmla="*/ 3 h 12"/>
              </a:gdLst>
              <a:ahLst/>
              <a:cxnLst>
                <a:cxn ang="0">
                  <a:pos x="T0" y="T1"/>
                </a:cxn>
                <a:cxn ang="0">
                  <a:pos x="T2" y="T3"/>
                </a:cxn>
                <a:cxn ang="0">
                  <a:pos x="T4" y="T5"/>
                </a:cxn>
                <a:cxn ang="0">
                  <a:pos x="T6" y="T7"/>
                </a:cxn>
              </a:cxnLst>
              <a:rect l="0" t="0" r="r" b="b"/>
              <a:pathLst>
                <a:path w="14" h="12">
                  <a:moveTo>
                    <a:pt x="8" y="3"/>
                  </a:moveTo>
                  <a:cubicBezTo>
                    <a:pt x="10" y="4"/>
                    <a:pt x="14" y="3"/>
                    <a:pt x="13" y="7"/>
                  </a:cubicBezTo>
                  <a:cubicBezTo>
                    <a:pt x="13" y="12"/>
                    <a:pt x="2" y="9"/>
                    <a:pt x="1" y="5"/>
                  </a:cubicBezTo>
                  <a:cubicBezTo>
                    <a:pt x="0" y="2"/>
                    <a:pt x="4" y="0"/>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6" name="Freeform 314">
              <a:extLst>
                <a:ext uri="{FF2B5EF4-FFF2-40B4-BE49-F238E27FC236}">
                  <a16:creationId xmlns:a16="http://schemas.microsoft.com/office/drawing/2014/main" id="{08EDA883-4ACD-5641-ED34-F437E75169A9}"/>
                </a:ext>
              </a:extLst>
            </p:cNvPr>
            <p:cNvSpPr>
              <a:spLocks/>
            </p:cNvSpPr>
            <p:nvPr/>
          </p:nvSpPr>
          <p:spPr bwMode="auto">
            <a:xfrm>
              <a:off x="5131632" y="3153222"/>
              <a:ext cx="36812" cy="20893"/>
            </a:xfrm>
            <a:custGeom>
              <a:avLst/>
              <a:gdLst>
                <a:gd name="T0" fmla="*/ 10 w 18"/>
                <a:gd name="T1" fmla="*/ 9 h 10"/>
                <a:gd name="T2" fmla="*/ 15 w 18"/>
                <a:gd name="T3" fmla="*/ 6 h 10"/>
                <a:gd name="T4" fmla="*/ 6 w 18"/>
                <a:gd name="T5" fmla="*/ 2 h 10"/>
                <a:gd name="T6" fmla="*/ 10 w 18"/>
                <a:gd name="T7" fmla="*/ 9 h 10"/>
              </a:gdLst>
              <a:ahLst/>
              <a:cxnLst>
                <a:cxn ang="0">
                  <a:pos x="T0" y="T1"/>
                </a:cxn>
                <a:cxn ang="0">
                  <a:pos x="T2" y="T3"/>
                </a:cxn>
                <a:cxn ang="0">
                  <a:pos x="T4" y="T5"/>
                </a:cxn>
                <a:cxn ang="0">
                  <a:pos x="T6" y="T7"/>
                </a:cxn>
              </a:cxnLst>
              <a:rect l="0" t="0" r="r" b="b"/>
              <a:pathLst>
                <a:path w="18" h="10">
                  <a:moveTo>
                    <a:pt x="10" y="9"/>
                  </a:moveTo>
                  <a:cubicBezTo>
                    <a:pt x="12" y="8"/>
                    <a:pt x="13" y="10"/>
                    <a:pt x="15" y="6"/>
                  </a:cubicBezTo>
                  <a:cubicBezTo>
                    <a:pt x="18" y="1"/>
                    <a:pt x="9" y="0"/>
                    <a:pt x="6" y="2"/>
                  </a:cubicBezTo>
                  <a:cubicBezTo>
                    <a:pt x="0" y="6"/>
                    <a:pt x="4" y="10"/>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7" name="Freeform 315">
              <a:extLst>
                <a:ext uri="{FF2B5EF4-FFF2-40B4-BE49-F238E27FC236}">
                  <a16:creationId xmlns:a16="http://schemas.microsoft.com/office/drawing/2014/main" id="{71540254-760D-3363-49D8-514D152952FC}"/>
                </a:ext>
              </a:extLst>
            </p:cNvPr>
            <p:cNvSpPr>
              <a:spLocks/>
            </p:cNvSpPr>
            <p:nvPr/>
          </p:nvSpPr>
          <p:spPr bwMode="auto">
            <a:xfrm>
              <a:off x="4215327" y="3522331"/>
              <a:ext cx="26863" cy="18903"/>
            </a:xfrm>
            <a:custGeom>
              <a:avLst/>
              <a:gdLst>
                <a:gd name="T0" fmla="*/ 8 w 13"/>
                <a:gd name="T1" fmla="*/ 7 h 9"/>
                <a:gd name="T2" fmla="*/ 12 w 13"/>
                <a:gd name="T3" fmla="*/ 7 h 9"/>
                <a:gd name="T4" fmla="*/ 4 w 13"/>
                <a:gd name="T5" fmla="*/ 1 h 9"/>
                <a:gd name="T6" fmla="*/ 8 w 13"/>
                <a:gd name="T7" fmla="*/ 7 h 9"/>
              </a:gdLst>
              <a:ahLst/>
              <a:cxnLst>
                <a:cxn ang="0">
                  <a:pos x="T0" y="T1"/>
                </a:cxn>
                <a:cxn ang="0">
                  <a:pos x="T2" y="T3"/>
                </a:cxn>
                <a:cxn ang="0">
                  <a:pos x="T4" y="T5"/>
                </a:cxn>
                <a:cxn ang="0">
                  <a:pos x="T6" y="T7"/>
                </a:cxn>
              </a:cxnLst>
              <a:rect l="0" t="0" r="r" b="b"/>
              <a:pathLst>
                <a:path w="13" h="9">
                  <a:moveTo>
                    <a:pt x="8" y="7"/>
                  </a:moveTo>
                  <a:cubicBezTo>
                    <a:pt x="9" y="7"/>
                    <a:pt x="10" y="9"/>
                    <a:pt x="12" y="7"/>
                  </a:cubicBezTo>
                  <a:cubicBezTo>
                    <a:pt x="13" y="5"/>
                    <a:pt x="7" y="0"/>
                    <a:pt x="4" y="1"/>
                  </a:cubicBezTo>
                  <a:cubicBezTo>
                    <a:pt x="0" y="1"/>
                    <a:pt x="4" y="6"/>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8" name="Freeform 316">
              <a:extLst>
                <a:ext uri="{FF2B5EF4-FFF2-40B4-BE49-F238E27FC236}">
                  <a16:creationId xmlns:a16="http://schemas.microsoft.com/office/drawing/2014/main" id="{D35BB178-E1EA-7CCE-3A5E-0602E7AB31BA}"/>
                </a:ext>
              </a:extLst>
            </p:cNvPr>
            <p:cNvSpPr>
              <a:spLocks/>
            </p:cNvSpPr>
            <p:nvPr/>
          </p:nvSpPr>
          <p:spPr bwMode="auto">
            <a:xfrm>
              <a:off x="5131632" y="3212916"/>
              <a:ext cx="27857" cy="28852"/>
            </a:xfrm>
            <a:custGeom>
              <a:avLst/>
              <a:gdLst>
                <a:gd name="T0" fmla="*/ 3 w 14"/>
                <a:gd name="T1" fmla="*/ 6 h 14"/>
                <a:gd name="T2" fmla="*/ 3 w 14"/>
                <a:gd name="T3" fmla="*/ 11 h 14"/>
                <a:gd name="T4" fmla="*/ 12 w 14"/>
                <a:gd name="T5" fmla="*/ 7 h 14"/>
                <a:gd name="T6" fmla="*/ 3 w 14"/>
                <a:gd name="T7" fmla="*/ 6 h 14"/>
              </a:gdLst>
              <a:ahLst/>
              <a:cxnLst>
                <a:cxn ang="0">
                  <a:pos x="T0" y="T1"/>
                </a:cxn>
                <a:cxn ang="0">
                  <a:pos x="T2" y="T3"/>
                </a:cxn>
                <a:cxn ang="0">
                  <a:pos x="T4" y="T5"/>
                </a:cxn>
                <a:cxn ang="0">
                  <a:pos x="T6" y="T7"/>
                </a:cxn>
              </a:cxnLst>
              <a:rect l="0" t="0" r="r" b="b"/>
              <a:pathLst>
                <a:path w="14" h="14">
                  <a:moveTo>
                    <a:pt x="3" y="6"/>
                  </a:moveTo>
                  <a:cubicBezTo>
                    <a:pt x="1" y="7"/>
                    <a:pt x="0" y="8"/>
                    <a:pt x="3" y="11"/>
                  </a:cubicBezTo>
                  <a:cubicBezTo>
                    <a:pt x="6" y="14"/>
                    <a:pt x="11" y="11"/>
                    <a:pt x="12" y="7"/>
                  </a:cubicBezTo>
                  <a:cubicBezTo>
                    <a:pt x="14" y="0"/>
                    <a:pt x="7" y="1"/>
                    <a:pt x="3"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19" name="Freeform 317">
              <a:extLst>
                <a:ext uri="{FF2B5EF4-FFF2-40B4-BE49-F238E27FC236}">
                  <a16:creationId xmlns:a16="http://schemas.microsoft.com/office/drawing/2014/main" id="{3C1E2667-C672-A909-AF37-7B3A0DC3F385}"/>
                </a:ext>
              </a:extLst>
            </p:cNvPr>
            <p:cNvSpPr>
              <a:spLocks/>
            </p:cNvSpPr>
            <p:nvPr/>
          </p:nvSpPr>
          <p:spPr bwMode="auto">
            <a:xfrm>
              <a:off x="4244180" y="3512382"/>
              <a:ext cx="24873" cy="32832"/>
            </a:xfrm>
            <a:custGeom>
              <a:avLst/>
              <a:gdLst>
                <a:gd name="T0" fmla="*/ 3 w 12"/>
                <a:gd name="T1" fmla="*/ 12 h 16"/>
                <a:gd name="T2" fmla="*/ 8 w 12"/>
                <a:gd name="T3" fmla="*/ 13 h 16"/>
                <a:gd name="T4" fmla="*/ 8 w 12"/>
                <a:gd name="T5" fmla="*/ 5 h 16"/>
                <a:gd name="T6" fmla="*/ 3 w 12"/>
                <a:gd name="T7" fmla="*/ 12 h 16"/>
              </a:gdLst>
              <a:ahLst/>
              <a:cxnLst>
                <a:cxn ang="0">
                  <a:pos x="T0" y="T1"/>
                </a:cxn>
                <a:cxn ang="0">
                  <a:pos x="T2" y="T3"/>
                </a:cxn>
                <a:cxn ang="0">
                  <a:pos x="T4" y="T5"/>
                </a:cxn>
                <a:cxn ang="0">
                  <a:pos x="T6" y="T7"/>
                </a:cxn>
              </a:cxnLst>
              <a:rect l="0" t="0" r="r" b="b"/>
              <a:pathLst>
                <a:path w="12" h="16">
                  <a:moveTo>
                    <a:pt x="3" y="12"/>
                  </a:moveTo>
                  <a:cubicBezTo>
                    <a:pt x="4" y="16"/>
                    <a:pt x="6" y="13"/>
                    <a:pt x="8" y="13"/>
                  </a:cubicBezTo>
                  <a:cubicBezTo>
                    <a:pt x="12" y="12"/>
                    <a:pt x="11" y="8"/>
                    <a:pt x="8" y="5"/>
                  </a:cubicBezTo>
                  <a:cubicBezTo>
                    <a:pt x="3" y="0"/>
                    <a:pt x="0" y="7"/>
                    <a:pt x="3"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0" name="Freeform 318">
              <a:extLst>
                <a:ext uri="{FF2B5EF4-FFF2-40B4-BE49-F238E27FC236}">
                  <a16:creationId xmlns:a16="http://schemas.microsoft.com/office/drawing/2014/main" id="{891F2881-17DE-91F6-125A-9754692B5024}"/>
                </a:ext>
              </a:extLst>
            </p:cNvPr>
            <p:cNvSpPr>
              <a:spLocks/>
            </p:cNvSpPr>
            <p:nvPr/>
          </p:nvSpPr>
          <p:spPr bwMode="auto">
            <a:xfrm>
              <a:off x="4275021" y="3526311"/>
              <a:ext cx="17908" cy="30842"/>
            </a:xfrm>
            <a:custGeom>
              <a:avLst/>
              <a:gdLst>
                <a:gd name="T0" fmla="*/ 1 w 9"/>
                <a:gd name="T1" fmla="*/ 5 h 15"/>
                <a:gd name="T2" fmla="*/ 1 w 9"/>
                <a:gd name="T3" fmla="*/ 12 h 15"/>
                <a:gd name="T4" fmla="*/ 8 w 9"/>
                <a:gd name="T5" fmla="*/ 9 h 15"/>
                <a:gd name="T6" fmla="*/ 1 w 9"/>
                <a:gd name="T7" fmla="*/ 5 h 15"/>
              </a:gdLst>
              <a:ahLst/>
              <a:cxnLst>
                <a:cxn ang="0">
                  <a:pos x="T0" y="T1"/>
                </a:cxn>
                <a:cxn ang="0">
                  <a:pos x="T2" y="T3"/>
                </a:cxn>
                <a:cxn ang="0">
                  <a:pos x="T4" y="T5"/>
                </a:cxn>
                <a:cxn ang="0">
                  <a:pos x="T6" y="T7"/>
                </a:cxn>
              </a:cxnLst>
              <a:rect l="0" t="0" r="r" b="b"/>
              <a:pathLst>
                <a:path w="9" h="15">
                  <a:moveTo>
                    <a:pt x="1" y="5"/>
                  </a:moveTo>
                  <a:cubicBezTo>
                    <a:pt x="0" y="6"/>
                    <a:pt x="0" y="10"/>
                    <a:pt x="1" y="12"/>
                  </a:cubicBezTo>
                  <a:cubicBezTo>
                    <a:pt x="4" y="15"/>
                    <a:pt x="7" y="12"/>
                    <a:pt x="8" y="9"/>
                  </a:cubicBezTo>
                  <a:cubicBezTo>
                    <a:pt x="9"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1" name="Freeform 319">
              <a:extLst>
                <a:ext uri="{FF2B5EF4-FFF2-40B4-BE49-F238E27FC236}">
                  <a16:creationId xmlns:a16="http://schemas.microsoft.com/office/drawing/2014/main" id="{80D609D5-9172-88E8-CC81-44664E0DFD6D}"/>
                </a:ext>
              </a:extLst>
            </p:cNvPr>
            <p:cNvSpPr>
              <a:spLocks/>
            </p:cNvSpPr>
            <p:nvPr/>
          </p:nvSpPr>
          <p:spPr bwMode="auto">
            <a:xfrm>
              <a:off x="4232241" y="3582025"/>
              <a:ext cx="27857" cy="13929"/>
            </a:xfrm>
            <a:custGeom>
              <a:avLst/>
              <a:gdLst>
                <a:gd name="T0" fmla="*/ 8 w 14"/>
                <a:gd name="T1" fmla="*/ 0 h 7"/>
                <a:gd name="T2" fmla="*/ 13 w 14"/>
                <a:gd name="T3" fmla="*/ 2 h 7"/>
                <a:gd name="T4" fmla="*/ 11 w 14"/>
                <a:gd name="T5" fmla="*/ 5 h 7"/>
                <a:gd name="T6" fmla="*/ 6 w 14"/>
                <a:gd name="T7" fmla="*/ 6 h 7"/>
                <a:gd name="T8" fmla="*/ 8 w 14"/>
                <a:gd name="T9" fmla="*/ 0 h 7"/>
              </a:gdLst>
              <a:ahLst/>
              <a:cxnLst>
                <a:cxn ang="0">
                  <a:pos x="T0" y="T1"/>
                </a:cxn>
                <a:cxn ang="0">
                  <a:pos x="T2" y="T3"/>
                </a:cxn>
                <a:cxn ang="0">
                  <a:pos x="T4" y="T5"/>
                </a:cxn>
                <a:cxn ang="0">
                  <a:pos x="T6" y="T7"/>
                </a:cxn>
                <a:cxn ang="0">
                  <a:pos x="T8" y="T9"/>
                </a:cxn>
              </a:cxnLst>
              <a:rect l="0" t="0" r="r" b="b"/>
              <a:pathLst>
                <a:path w="14" h="7">
                  <a:moveTo>
                    <a:pt x="8" y="0"/>
                  </a:moveTo>
                  <a:cubicBezTo>
                    <a:pt x="10" y="0"/>
                    <a:pt x="12" y="1"/>
                    <a:pt x="13" y="2"/>
                  </a:cubicBezTo>
                  <a:cubicBezTo>
                    <a:pt x="14" y="4"/>
                    <a:pt x="12" y="4"/>
                    <a:pt x="11" y="5"/>
                  </a:cubicBezTo>
                  <a:cubicBezTo>
                    <a:pt x="9" y="6"/>
                    <a:pt x="8" y="7"/>
                    <a:pt x="6" y="6"/>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2" name="Freeform 320">
              <a:extLst>
                <a:ext uri="{FF2B5EF4-FFF2-40B4-BE49-F238E27FC236}">
                  <a16:creationId xmlns:a16="http://schemas.microsoft.com/office/drawing/2014/main" id="{CA8A90A3-6CFE-D591-136C-CE343D5B6ADE}"/>
                </a:ext>
              </a:extLst>
            </p:cNvPr>
            <p:cNvSpPr>
              <a:spLocks/>
            </p:cNvSpPr>
            <p:nvPr/>
          </p:nvSpPr>
          <p:spPr bwMode="auto">
            <a:xfrm>
              <a:off x="5093826" y="3231820"/>
              <a:ext cx="28852" cy="15918"/>
            </a:xfrm>
            <a:custGeom>
              <a:avLst/>
              <a:gdLst>
                <a:gd name="T0" fmla="*/ 6 w 14"/>
                <a:gd name="T1" fmla="*/ 2 h 8"/>
                <a:gd name="T2" fmla="*/ 2 w 14"/>
                <a:gd name="T3" fmla="*/ 5 h 8"/>
                <a:gd name="T4" fmla="*/ 4 w 14"/>
                <a:gd name="T5" fmla="*/ 7 h 8"/>
                <a:gd name="T6" fmla="*/ 9 w 14"/>
                <a:gd name="T7" fmla="*/ 7 h 8"/>
                <a:gd name="T8" fmla="*/ 6 w 14"/>
                <a:gd name="T9" fmla="*/ 2 h 8"/>
              </a:gdLst>
              <a:ahLst/>
              <a:cxnLst>
                <a:cxn ang="0">
                  <a:pos x="T0" y="T1"/>
                </a:cxn>
                <a:cxn ang="0">
                  <a:pos x="T2" y="T3"/>
                </a:cxn>
                <a:cxn ang="0">
                  <a:pos x="T4" y="T5"/>
                </a:cxn>
                <a:cxn ang="0">
                  <a:pos x="T6" y="T7"/>
                </a:cxn>
                <a:cxn ang="0">
                  <a:pos x="T8" y="T9"/>
                </a:cxn>
              </a:cxnLst>
              <a:rect l="0" t="0" r="r" b="b"/>
              <a:pathLst>
                <a:path w="14" h="8">
                  <a:moveTo>
                    <a:pt x="6" y="2"/>
                  </a:moveTo>
                  <a:cubicBezTo>
                    <a:pt x="4" y="2"/>
                    <a:pt x="2" y="4"/>
                    <a:pt x="2" y="5"/>
                  </a:cubicBezTo>
                  <a:cubicBezTo>
                    <a:pt x="0" y="7"/>
                    <a:pt x="2" y="7"/>
                    <a:pt x="4" y="7"/>
                  </a:cubicBezTo>
                  <a:cubicBezTo>
                    <a:pt x="6" y="7"/>
                    <a:pt x="7" y="8"/>
                    <a:pt x="9" y="7"/>
                  </a:cubicBezTo>
                  <a:cubicBezTo>
                    <a:pt x="14" y="3"/>
                    <a:pt x="11" y="0"/>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3" name="Freeform 321">
              <a:extLst>
                <a:ext uri="{FF2B5EF4-FFF2-40B4-BE49-F238E27FC236}">
                  <a16:creationId xmlns:a16="http://schemas.microsoft.com/office/drawing/2014/main" id="{3F56BB0C-CE06-8BEA-B2F5-7AFDCF2DBFDC}"/>
                </a:ext>
              </a:extLst>
            </p:cNvPr>
            <p:cNvSpPr>
              <a:spLocks/>
            </p:cNvSpPr>
            <p:nvPr/>
          </p:nvSpPr>
          <p:spPr bwMode="auto">
            <a:xfrm>
              <a:off x="4211347" y="3551183"/>
              <a:ext cx="38801" cy="20893"/>
            </a:xfrm>
            <a:custGeom>
              <a:avLst/>
              <a:gdLst>
                <a:gd name="T0" fmla="*/ 10 w 19"/>
                <a:gd name="T1" fmla="*/ 8 h 10"/>
                <a:gd name="T2" fmla="*/ 3 w 19"/>
                <a:gd name="T3" fmla="*/ 7 h 10"/>
                <a:gd name="T4" fmla="*/ 12 w 19"/>
                <a:gd name="T5" fmla="*/ 1 h 10"/>
                <a:gd name="T6" fmla="*/ 10 w 19"/>
                <a:gd name="T7" fmla="*/ 8 h 10"/>
              </a:gdLst>
              <a:ahLst/>
              <a:cxnLst>
                <a:cxn ang="0">
                  <a:pos x="T0" y="T1"/>
                </a:cxn>
                <a:cxn ang="0">
                  <a:pos x="T2" y="T3"/>
                </a:cxn>
                <a:cxn ang="0">
                  <a:pos x="T4" y="T5"/>
                </a:cxn>
                <a:cxn ang="0">
                  <a:pos x="T6" y="T7"/>
                </a:cxn>
              </a:cxnLst>
              <a:rect l="0" t="0" r="r" b="b"/>
              <a:pathLst>
                <a:path w="19" h="10">
                  <a:moveTo>
                    <a:pt x="10" y="8"/>
                  </a:moveTo>
                  <a:cubicBezTo>
                    <a:pt x="8" y="8"/>
                    <a:pt x="6" y="10"/>
                    <a:pt x="3" y="7"/>
                  </a:cubicBezTo>
                  <a:cubicBezTo>
                    <a:pt x="0" y="3"/>
                    <a:pt x="8" y="0"/>
                    <a:pt x="12" y="1"/>
                  </a:cubicBezTo>
                  <a:cubicBezTo>
                    <a:pt x="19" y="4"/>
                    <a:pt x="15" y="8"/>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4" name="Freeform 322">
              <a:extLst>
                <a:ext uri="{FF2B5EF4-FFF2-40B4-BE49-F238E27FC236}">
                  <a16:creationId xmlns:a16="http://schemas.microsoft.com/office/drawing/2014/main" id="{190307F9-9CA9-5868-F1F1-F2584577C937}"/>
                </a:ext>
              </a:extLst>
            </p:cNvPr>
            <p:cNvSpPr>
              <a:spLocks/>
            </p:cNvSpPr>
            <p:nvPr/>
          </p:nvSpPr>
          <p:spPr bwMode="auto">
            <a:xfrm>
              <a:off x="5057014" y="3276590"/>
              <a:ext cx="28852" cy="26863"/>
            </a:xfrm>
            <a:custGeom>
              <a:avLst/>
              <a:gdLst>
                <a:gd name="T0" fmla="*/ 4 w 14"/>
                <a:gd name="T1" fmla="*/ 5 h 13"/>
                <a:gd name="T2" fmla="*/ 9 w 14"/>
                <a:gd name="T3" fmla="*/ 1 h 13"/>
                <a:gd name="T4" fmla="*/ 6 w 14"/>
                <a:gd name="T5" fmla="*/ 13 h 13"/>
                <a:gd name="T6" fmla="*/ 4 w 14"/>
                <a:gd name="T7" fmla="*/ 5 h 13"/>
              </a:gdLst>
              <a:ahLst/>
              <a:cxnLst>
                <a:cxn ang="0">
                  <a:pos x="T0" y="T1"/>
                </a:cxn>
                <a:cxn ang="0">
                  <a:pos x="T2" y="T3"/>
                </a:cxn>
                <a:cxn ang="0">
                  <a:pos x="T4" y="T5"/>
                </a:cxn>
                <a:cxn ang="0">
                  <a:pos x="T6" y="T7"/>
                </a:cxn>
              </a:cxnLst>
              <a:rect l="0" t="0" r="r" b="b"/>
              <a:pathLst>
                <a:path w="14" h="13">
                  <a:moveTo>
                    <a:pt x="4" y="5"/>
                  </a:moveTo>
                  <a:cubicBezTo>
                    <a:pt x="6" y="4"/>
                    <a:pt x="5" y="0"/>
                    <a:pt x="9" y="1"/>
                  </a:cubicBezTo>
                  <a:cubicBezTo>
                    <a:pt x="14" y="2"/>
                    <a:pt x="10" y="13"/>
                    <a:pt x="6" y="13"/>
                  </a:cubicBezTo>
                  <a:cubicBezTo>
                    <a:pt x="2" y="13"/>
                    <a:pt x="0" y="10"/>
                    <a:pt x="4"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5" name="Freeform 323">
              <a:extLst>
                <a:ext uri="{FF2B5EF4-FFF2-40B4-BE49-F238E27FC236}">
                  <a16:creationId xmlns:a16="http://schemas.microsoft.com/office/drawing/2014/main" id="{2DDF90FC-8E62-3072-48B6-4EDB885C64C7}"/>
                </a:ext>
              </a:extLst>
            </p:cNvPr>
            <p:cNvSpPr>
              <a:spLocks/>
            </p:cNvSpPr>
            <p:nvPr/>
          </p:nvSpPr>
          <p:spPr bwMode="auto">
            <a:xfrm>
              <a:off x="5089846" y="3360162"/>
              <a:ext cx="20893" cy="37806"/>
            </a:xfrm>
            <a:custGeom>
              <a:avLst/>
              <a:gdLst>
                <a:gd name="T0" fmla="*/ 2 w 10"/>
                <a:gd name="T1" fmla="*/ 9 h 18"/>
                <a:gd name="T2" fmla="*/ 4 w 10"/>
                <a:gd name="T3" fmla="*/ 3 h 18"/>
                <a:gd name="T4" fmla="*/ 8 w 10"/>
                <a:gd name="T5" fmla="*/ 12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7"/>
                    <a:pt x="0" y="5"/>
                    <a:pt x="4" y="3"/>
                  </a:cubicBezTo>
                  <a:cubicBezTo>
                    <a:pt x="8" y="0"/>
                    <a:pt x="10" y="9"/>
                    <a:pt x="8" y="12"/>
                  </a:cubicBezTo>
                  <a:cubicBezTo>
                    <a:pt x="5" y="18"/>
                    <a:pt x="1" y="1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6" name="Freeform 324">
              <a:extLst>
                <a:ext uri="{FF2B5EF4-FFF2-40B4-BE49-F238E27FC236}">
                  <a16:creationId xmlns:a16="http://schemas.microsoft.com/office/drawing/2014/main" id="{24440CB4-430A-8588-ED13-C6449FBC855C}"/>
                </a:ext>
              </a:extLst>
            </p:cNvPr>
            <p:cNvSpPr>
              <a:spLocks/>
            </p:cNvSpPr>
            <p:nvPr/>
          </p:nvSpPr>
          <p:spPr bwMode="auto">
            <a:xfrm>
              <a:off x="4930662" y="3467611"/>
              <a:ext cx="19898" cy="36812"/>
            </a:xfrm>
            <a:custGeom>
              <a:avLst/>
              <a:gdLst>
                <a:gd name="T0" fmla="*/ 8 w 10"/>
                <a:gd name="T1" fmla="*/ 9 h 18"/>
                <a:gd name="T2" fmla="*/ 6 w 10"/>
                <a:gd name="T3" fmla="*/ 3 h 18"/>
                <a:gd name="T4" fmla="*/ 2 w 10"/>
                <a:gd name="T5" fmla="*/ 12 h 18"/>
                <a:gd name="T6" fmla="*/ 8 w 10"/>
                <a:gd name="T7" fmla="*/ 9 h 18"/>
              </a:gdLst>
              <a:ahLst/>
              <a:cxnLst>
                <a:cxn ang="0">
                  <a:pos x="T0" y="T1"/>
                </a:cxn>
                <a:cxn ang="0">
                  <a:pos x="T2" y="T3"/>
                </a:cxn>
                <a:cxn ang="0">
                  <a:pos x="T4" y="T5"/>
                </a:cxn>
                <a:cxn ang="0">
                  <a:pos x="T6" y="T7"/>
                </a:cxn>
              </a:cxnLst>
              <a:rect l="0" t="0" r="r" b="b"/>
              <a:pathLst>
                <a:path w="10" h="18">
                  <a:moveTo>
                    <a:pt x="8" y="9"/>
                  </a:moveTo>
                  <a:cubicBezTo>
                    <a:pt x="8" y="7"/>
                    <a:pt x="10" y="5"/>
                    <a:pt x="6" y="3"/>
                  </a:cubicBezTo>
                  <a:cubicBezTo>
                    <a:pt x="2" y="0"/>
                    <a:pt x="0" y="9"/>
                    <a:pt x="2" y="12"/>
                  </a:cubicBezTo>
                  <a:cubicBezTo>
                    <a:pt x="5" y="18"/>
                    <a:pt x="9" y="14"/>
                    <a:pt x="8"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7" name="Freeform 325">
              <a:extLst>
                <a:ext uri="{FF2B5EF4-FFF2-40B4-BE49-F238E27FC236}">
                  <a16:creationId xmlns:a16="http://schemas.microsoft.com/office/drawing/2014/main" id="{C1B4B219-95DD-FC94-B16C-943C99DAE500}"/>
                </a:ext>
              </a:extLst>
            </p:cNvPr>
            <p:cNvSpPr>
              <a:spLocks/>
            </p:cNvSpPr>
            <p:nvPr/>
          </p:nvSpPr>
          <p:spPr bwMode="auto">
            <a:xfrm>
              <a:off x="5223163" y="2928374"/>
              <a:ext cx="16914" cy="30842"/>
            </a:xfrm>
            <a:custGeom>
              <a:avLst/>
              <a:gdLst>
                <a:gd name="T0" fmla="*/ 1 w 8"/>
                <a:gd name="T1" fmla="*/ 7 h 15"/>
                <a:gd name="T2" fmla="*/ 4 w 8"/>
                <a:gd name="T3" fmla="*/ 2 h 15"/>
                <a:gd name="T4" fmla="*/ 6 w 8"/>
                <a:gd name="T5" fmla="*/ 4 h 15"/>
                <a:gd name="T6" fmla="*/ 7 w 8"/>
                <a:gd name="T7" fmla="*/ 9 h 15"/>
                <a:gd name="T8" fmla="*/ 1 w 8"/>
                <a:gd name="T9" fmla="*/ 7 h 15"/>
              </a:gdLst>
              <a:ahLst/>
              <a:cxnLst>
                <a:cxn ang="0">
                  <a:pos x="T0" y="T1"/>
                </a:cxn>
                <a:cxn ang="0">
                  <a:pos x="T2" y="T3"/>
                </a:cxn>
                <a:cxn ang="0">
                  <a:pos x="T4" y="T5"/>
                </a:cxn>
                <a:cxn ang="0">
                  <a:pos x="T6" y="T7"/>
                </a:cxn>
                <a:cxn ang="0">
                  <a:pos x="T8" y="T9"/>
                </a:cxn>
              </a:cxnLst>
              <a:rect l="0" t="0" r="r" b="b"/>
              <a:pathLst>
                <a:path w="8" h="15">
                  <a:moveTo>
                    <a:pt x="1" y="7"/>
                  </a:moveTo>
                  <a:cubicBezTo>
                    <a:pt x="1" y="5"/>
                    <a:pt x="3" y="2"/>
                    <a:pt x="4" y="2"/>
                  </a:cubicBezTo>
                  <a:cubicBezTo>
                    <a:pt x="6" y="0"/>
                    <a:pt x="6" y="2"/>
                    <a:pt x="6" y="4"/>
                  </a:cubicBezTo>
                  <a:cubicBezTo>
                    <a:pt x="7" y="6"/>
                    <a:pt x="8" y="7"/>
                    <a:pt x="7" y="9"/>
                  </a:cubicBezTo>
                  <a:cubicBezTo>
                    <a:pt x="4" y="15"/>
                    <a:pt x="0" y="1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8" name="Freeform 326">
              <a:extLst>
                <a:ext uri="{FF2B5EF4-FFF2-40B4-BE49-F238E27FC236}">
                  <a16:creationId xmlns:a16="http://schemas.microsoft.com/office/drawing/2014/main" id="{8A505AD4-2E44-8C41-D752-08823E690AFE}"/>
                </a:ext>
              </a:extLst>
            </p:cNvPr>
            <p:cNvSpPr>
              <a:spLocks/>
            </p:cNvSpPr>
            <p:nvPr/>
          </p:nvSpPr>
          <p:spPr bwMode="auto">
            <a:xfrm>
              <a:off x="4342674" y="3497458"/>
              <a:ext cx="19898" cy="37806"/>
            </a:xfrm>
            <a:custGeom>
              <a:avLst/>
              <a:gdLst>
                <a:gd name="T0" fmla="*/ 2 w 10"/>
                <a:gd name="T1" fmla="*/ 9 h 18"/>
                <a:gd name="T2" fmla="*/ 4 w 10"/>
                <a:gd name="T3" fmla="*/ 15 h 18"/>
                <a:gd name="T4" fmla="*/ 9 w 10"/>
                <a:gd name="T5" fmla="*/ 6 h 18"/>
                <a:gd name="T6" fmla="*/ 2 w 10"/>
                <a:gd name="T7" fmla="*/ 9 h 18"/>
              </a:gdLst>
              <a:ahLst/>
              <a:cxnLst>
                <a:cxn ang="0">
                  <a:pos x="T0" y="T1"/>
                </a:cxn>
                <a:cxn ang="0">
                  <a:pos x="T2" y="T3"/>
                </a:cxn>
                <a:cxn ang="0">
                  <a:pos x="T4" y="T5"/>
                </a:cxn>
                <a:cxn ang="0">
                  <a:pos x="T6" y="T7"/>
                </a:cxn>
              </a:cxnLst>
              <a:rect l="0" t="0" r="r" b="b"/>
              <a:pathLst>
                <a:path w="10" h="18">
                  <a:moveTo>
                    <a:pt x="2" y="9"/>
                  </a:moveTo>
                  <a:cubicBezTo>
                    <a:pt x="2" y="11"/>
                    <a:pt x="0" y="13"/>
                    <a:pt x="4" y="15"/>
                  </a:cubicBezTo>
                  <a:cubicBezTo>
                    <a:pt x="8" y="18"/>
                    <a:pt x="10" y="9"/>
                    <a:pt x="9" y="6"/>
                  </a:cubicBezTo>
                  <a:cubicBezTo>
                    <a:pt x="5" y="0"/>
                    <a:pt x="1" y="4"/>
                    <a:pt x="2"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29" name="Freeform 327">
              <a:extLst>
                <a:ext uri="{FF2B5EF4-FFF2-40B4-BE49-F238E27FC236}">
                  <a16:creationId xmlns:a16="http://schemas.microsoft.com/office/drawing/2014/main" id="{D5B19F5A-48E1-217C-7A23-AF6797B54D56}"/>
                </a:ext>
              </a:extLst>
            </p:cNvPr>
            <p:cNvSpPr>
              <a:spLocks/>
            </p:cNvSpPr>
            <p:nvPr/>
          </p:nvSpPr>
          <p:spPr bwMode="auto">
            <a:xfrm>
              <a:off x="5194310" y="3158197"/>
              <a:ext cx="20893" cy="36812"/>
            </a:xfrm>
            <a:custGeom>
              <a:avLst/>
              <a:gdLst>
                <a:gd name="T0" fmla="*/ 8 w 10"/>
                <a:gd name="T1" fmla="*/ 10 h 18"/>
                <a:gd name="T2" fmla="*/ 6 w 10"/>
                <a:gd name="T3" fmla="*/ 16 h 18"/>
                <a:gd name="T4" fmla="*/ 1 w 10"/>
                <a:gd name="T5" fmla="*/ 6 h 18"/>
                <a:gd name="T6" fmla="*/ 8 w 10"/>
                <a:gd name="T7" fmla="*/ 10 h 18"/>
              </a:gdLst>
              <a:ahLst/>
              <a:cxnLst>
                <a:cxn ang="0">
                  <a:pos x="T0" y="T1"/>
                </a:cxn>
                <a:cxn ang="0">
                  <a:pos x="T2" y="T3"/>
                </a:cxn>
                <a:cxn ang="0">
                  <a:pos x="T4" y="T5"/>
                </a:cxn>
                <a:cxn ang="0">
                  <a:pos x="T6" y="T7"/>
                </a:cxn>
              </a:cxnLst>
              <a:rect l="0" t="0" r="r" b="b"/>
              <a:pathLst>
                <a:path w="10" h="18">
                  <a:moveTo>
                    <a:pt x="8" y="10"/>
                  </a:moveTo>
                  <a:cubicBezTo>
                    <a:pt x="8" y="12"/>
                    <a:pt x="10" y="13"/>
                    <a:pt x="6" y="16"/>
                  </a:cubicBezTo>
                  <a:cubicBezTo>
                    <a:pt x="2" y="18"/>
                    <a:pt x="0" y="10"/>
                    <a:pt x="1" y="6"/>
                  </a:cubicBezTo>
                  <a:cubicBezTo>
                    <a:pt x="5" y="0"/>
                    <a:pt x="9" y="4"/>
                    <a:pt x="8"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0" name="Freeform 328">
              <a:extLst>
                <a:ext uri="{FF2B5EF4-FFF2-40B4-BE49-F238E27FC236}">
                  <a16:creationId xmlns:a16="http://schemas.microsoft.com/office/drawing/2014/main" id="{0D672E16-9136-B98A-D357-DFCBCBC2ADEF}"/>
                </a:ext>
              </a:extLst>
            </p:cNvPr>
            <p:cNvSpPr>
              <a:spLocks/>
            </p:cNvSpPr>
            <p:nvPr/>
          </p:nvSpPr>
          <p:spPr bwMode="auto">
            <a:xfrm>
              <a:off x="5242066" y="2998017"/>
              <a:ext cx="17908" cy="24873"/>
            </a:xfrm>
            <a:custGeom>
              <a:avLst/>
              <a:gdLst>
                <a:gd name="T0" fmla="*/ 7 w 9"/>
                <a:gd name="T1" fmla="*/ 6 h 12"/>
                <a:gd name="T2" fmla="*/ 7 w 9"/>
                <a:gd name="T3" fmla="*/ 10 h 12"/>
                <a:gd name="T4" fmla="*/ 0 w 9"/>
                <a:gd name="T5" fmla="*/ 4 h 12"/>
                <a:gd name="T6" fmla="*/ 7 w 9"/>
                <a:gd name="T7" fmla="*/ 6 h 12"/>
              </a:gdLst>
              <a:ahLst/>
              <a:cxnLst>
                <a:cxn ang="0">
                  <a:pos x="T0" y="T1"/>
                </a:cxn>
                <a:cxn ang="0">
                  <a:pos x="T2" y="T3"/>
                </a:cxn>
                <a:cxn ang="0">
                  <a:pos x="T4" y="T5"/>
                </a:cxn>
                <a:cxn ang="0">
                  <a:pos x="T6" y="T7"/>
                </a:cxn>
              </a:cxnLst>
              <a:rect l="0" t="0" r="r" b="b"/>
              <a:pathLst>
                <a:path w="9" h="12">
                  <a:moveTo>
                    <a:pt x="7" y="6"/>
                  </a:moveTo>
                  <a:cubicBezTo>
                    <a:pt x="7" y="8"/>
                    <a:pt x="9" y="9"/>
                    <a:pt x="7" y="10"/>
                  </a:cubicBezTo>
                  <a:cubicBezTo>
                    <a:pt x="5" y="12"/>
                    <a:pt x="0" y="6"/>
                    <a:pt x="0" y="4"/>
                  </a:cubicBezTo>
                  <a:cubicBezTo>
                    <a:pt x="0" y="0"/>
                    <a:pt x="5" y="3"/>
                    <a:pt x="7"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1" name="Freeform 329">
              <a:extLst>
                <a:ext uri="{FF2B5EF4-FFF2-40B4-BE49-F238E27FC236}">
                  <a16:creationId xmlns:a16="http://schemas.microsoft.com/office/drawing/2014/main" id="{2B39E42A-C8E4-0E32-9945-8278A4CF129B}"/>
                </a:ext>
              </a:extLst>
            </p:cNvPr>
            <p:cNvSpPr>
              <a:spLocks/>
            </p:cNvSpPr>
            <p:nvPr/>
          </p:nvSpPr>
          <p:spPr bwMode="auto">
            <a:xfrm>
              <a:off x="5104769" y="3299473"/>
              <a:ext cx="26863" cy="28852"/>
            </a:xfrm>
            <a:custGeom>
              <a:avLst/>
              <a:gdLst>
                <a:gd name="T0" fmla="*/ 5 w 13"/>
                <a:gd name="T1" fmla="*/ 3 h 14"/>
                <a:gd name="T2" fmla="*/ 10 w 13"/>
                <a:gd name="T3" fmla="*/ 3 h 14"/>
                <a:gd name="T4" fmla="*/ 7 w 13"/>
                <a:gd name="T5" fmla="*/ 12 h 14"/>
                <a:gd name="T6" fmla="*/ 5 w 13"/>
                <a:gd name="T7" fmla="*/ 3 h 14"/>
              </a:gdLst>
              <a:ahLst/>
              <a:cxnLst>
                <a:cxn ang="0">
                  <a:pos x="T0" y="T1"/>
                </a:cxn>
                <a:cxn ang="0">
                  <a:pos x="T2" y="T3"/>
                </a:cxn>
                <a:cxn ang="0">
                  <a:pos x="T4" y="T5"/>
                </a:cxn>
                <a:cxn ang="0">
                  <a:pos x="T6" y="T7"/>
                </a:cxn>
              </a:cxnLst>
              <a:rect l="0" t="0" r="r" b="b"/>
              <a:pathLst>
                <a:path w="13" h="14">
                  <a:moveTo>
                    <a:pt x="5" y="3"/>
                  </a:moveTo>
                  <a:cubicBezTo>
                    <a:pt x="6" y="1"/>
                    <a:pt x="7" y="0"/>
                    <a:pt x="10" y="3"/>
                  </a:cubicBezTo>
                  <a:cubicBezTo>
                    <a:pt x="13" y="5"/>
                    <a:pt x="10" y="10"/>
                    <a:pt x="7" y="12"/>
                  </a:cubicBezTo>
                  <a:cubicBezTo>
                    <a:pt x="0" y="14"/>
                    <a:pt x="1" y="7"/>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2" name="Freeform 330">
              <a:extLst>
                <a:ext uri="{FF2B5EF4-FFF2-40B4-BE49-F238E27FC236}">
                  <a16:creationId xmlns:a16="http://schemas.microsoft.com/office/drawing/2014/main" id="{173B0C08-C9AB-42B7-698D-47F5C65F84F4}"/>
                </a:ext>
              </a:extLst>
            </p:cNvPr>
            <p:cNvSpPr>
              <a:spLocks/>
            </p:cNvSpPr>
            <p:nvPr/>
          </p:nvSpPr>
          <p:spPr bwMode="auto">
            <a:xfrm>
              <a:off x="5203265" y="3007966"/>
              <a:ext cx="32832" cy="24873"/>
            </a:xfrm>
            <a:custGeom>
              <a:avLst/>
              <a:gdLst>
                <a:gd name="T0" fmla="*/ 12 w 16"/>
                <a:gd name="T1" fmla="*/ 2 h 12"/>
                <a:gd name="T2" fmla="*/ 13 w 16"/>
                <a:gd name="T3" fmla="*/ 8 h 12"/>
                <a:gd name="T4" fmla="*/ 5 w 16"/>
                <a:gd name="T5" fmla="*/ 8 h 12"/>
                <a:gd name="T6" fmla="*/ 12 w 16"/>
                <a:gd name="T7" fmla="*/ 2 h 12"/>
              </a:gdLst>
              <a:ahLst/>
              <a:cxnLst>
                <a:cxn ang="0">
                  <a:pos x="T0" y="T1"/>
                </a:cxn>
                <a:cxn ang="0">
                  <a:pos x="T2" y="T3"/>
                </a:cxn>
                <a:cxn ang="0">
                  <a:pos x="T4" y="T5"/>
                </a:cxn>
                <a:cxn ang="0">
                  <a:pos x="T6" y="T7"/>
                </a:cxn>
              </a:cxnLst>
              <a:rect l="0" t="0" r="r" b="b"/>
              <a:pathLst>
                <a:path w="16" h="12">
                  <a:moveTo>
                    <a:pt x="12" y="2"/>
                  </a:moveTo>
                  <a:cubicBezTo>
                    <a:pt x="16" y="3"/>
                    <a:pt x="13" y="5"/>
                    <a:pt x="13" y="8"/>
                  </a:cubicBezTo>
                  <a:cubicBezTo>
                    <a:pt x="13" y="12"/>
                    <a:pt x="8" y="11"/>
                    <a:pt x="5" y="8"/>
                  </a:cubicBezTo>
                  <a:cubicBezTo>
                    <a:pt x="0" y="4"/>
                    <a:pt x="7" y="0"/>
                    <a:pt x="12"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3" name="Freeform 331">
              <a:extLst>
                <a:ext uri="{FF2B5EF4-FFF2-40B4-BE49-F238E27FC236}">
                  <a16:creationId xmlns:a16="http://schemas.microsoft.com/office/drawing/2014/main" id="{2EAE2CC4-8794-9621-B716-2F30525D6EC8}"/>
                </a:ext>
              </a:extLst>
            </p:cNvPr>
            <p:cNvSpPr>
              <a:spLocks/>
            </p:cNvSpPr>
            <p:nvPr/>
          </p:nvSpPr>
          <p:spPr bwMode="auto">
            <a:xfrm>
              <a:off x="5168443" y="3204957"/>
              <a:ext cx="27857" cy="22883"/>
            </a:xfrm>
            <a:custGeom>
              <a:avLst/>
              <a:gdLst>
                <a:gd name="T0" fmla="*/ 4 w 14"/>
                <a:gd name="T1" fmla="*/ 2 h 11"/>
                <a:gd name="T2" fmla="*/ 10 w 14"/>
                <a:gd name="T3" fmla="*/ 1 h 11"/>
                <a:gd name="T4" fmla="*/ 8 w 14"/>
                <a:gd name="T5" fmla="*/ 8 h 11"/>
                <a:gd name="T6" fmla="*/ 4 w 14"/>
                <a:gd name="T7" fmla="*/ 2 h 11"/>
              </a:gdLst>
              <a:ahLst/>
              <a:cxnLst>
                <a:cxn ang="0">
                  <a:pos x="T0" y="T1"/>
                </a:cxn>
                <a:cxn ang="0">
                  <a:pos x="T2" y="T3"/>
                </a:cxn>
                <a:cxn ang="0">
                  <a:pos x="T4" y="T5"/>
                </a:cxn>
                <a:cxn ang="0">
                  <a:pos x="T6" y="T7"/>
                </a:cxn>
              </a:cxnLst>
              <a:rect l="0" t="0" r="r" b="b"/>
              <a:pathLst>
                <a:path w="14" h="11">
                  <a:moveTo>
                    <a:pt x="4" y="2"/>
                  </a:moveTo>
                  <a:cubicBezTo>
                    <a:pt x="5" y="0"/>
                    <a:pt x="9" y="0"/>
                    <a:pt x="10" y="1"/>
                  </a:cubicBezTo>
                  <a:cubicBezTo>
                    <a:pt x="14" y="4"/>
                    <a:pt x="12" y="7"/>
                    <a:pt x="8" y="8"/>
                  </a:cubicBezTo>
                  <a:cubicBezTo>
                    <a:pt x="2" y="11"/>
                    <a:pt x="0" y="6"/>
                    <a:pt x="4"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4" name="Freeform 332">
              <a:extLst>
                <a:ext uri="{FF2B5EF4-FFF2-40B4-BE49-F238E27FC236}">
                  <a16:creationId xmlns:a16="http://schemas.microsoft.com/office/drawing/2014/main" id="{8E7CC69D-3CC9-A515-96FB-471161E62CD1}"/>
                </a:ext>
              </a:extLst>
            </p:cNvPr>
            <p:cNvSpPr>
              <a:spLocks/>
            </p:cNvSpPr>
            <p:nvPr/>
          </p:nvSpPr>
          <p:spPr bwMode="auto">
            <a:xfrm>
              <a:off x="5227143" y="3125365"/>
              <a:ext cx="16914" cy="27857"/>
            </a:xfrm>
            <a:custGeom>
              <a:avLst/>
              <a:gdLst>
                <a:gd name="T0" fmla="*/ 1 w 8"/>
                <a:gd name="T1" fmla="*/ 8 h 14"/>
                <a:gd name="T2" fmla="*/ 3 w 8"/>
                <a:gd name="T3" fmla="*/ 13 h 14"/>
                <a:gd name="T4" fmla="*/ 6 w 8"/>
                <a:gd name="T5" fmla="*/ 10 h 14"/>
                <a:gd name="T6" fmla="*/ 7 w 8"/>
                <a:gd name="T7" fmla="*/ 6 h 14"/>
                <a:gd name="T8" fmla="*/ 1 w 8"/>
                <a:gd name="T9" fmla="*/ 8 h 14"/>
              </a:gdLst>
              <a:ahLst/>
              <a:cxnLst>
                <a:cxn ang="0">
                  <a:pos x="T0" y="T1"/>
                </a:cxn>
                <a:cxn ang="0">
                  <a:pos x="T2" y="T3"/>
                </a:cxn>
                <a:cxn ang="0">
                  <a:pos x="T4" y="T5"/>
                </a:cxn>
                <a:cxn ang="0">
                  <a:pos x="T6" y="T7"/>
                </a:cxn>
                <a:cxn ang="0">
                  <a:pos x="T8" y="T9"/>
                </a:cxn>
              </a:cxnLst>
              <a:rect l="0" t="0" r="r" b="b"/>
              <a:pathLst>
                <a:path w="8" h="14">
                  <a:moveTo>
                    <a:pt x="1" y="8"/>
                  </a:moveTo>
                  <a:cubicBezTo>
                    <a:pt x="1" y="10"/>
                    <a:pt x="3" y="12"/>
                    <a:pt x="3" y="13"/>
                  </a:cubicBezTo>
                  <a:cubicBezTo>
                    <a:pt x="6" y="14"/>
                    <a:pt x="6" y="12"/>
                    <a:pt x="6" y="10"/>
                  </a:cubicBezTo>
                  <a:cubicBezTo>
                    <a:pt x="7" y="9"/>
                    <a:pt x="8" y="7"/>
                    <a:pt x="7" y="6"/>
                  </a:cubicBezTo>
                  <a:cubicBezTo>
                    <a:pt x="3" y="0"/>
                    <a:pt x="0" y="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5" name="Freeform 333">
              <a:extLst>
                <a:ext uri="{FF2B5EF4-FFF2-40B4-BE49-F238E27FC236}">
                  <a16:creationId xmlns:a16="http://schemas.microsoft.com/office/drawing/2014/main" id="{63DEE100-EB43-E328-912C-0E044F5145C8}"/>
                </a:ext>
              </a:extLst>
            </p:cNvPr>
            <p:cNvSpPr>
              <a:spLocks/>
            </p:cNvSpPr>
            <p:nvPr/>
          </p:nvSpPr>
          <p:spPr bwMode="auto">
            <a:xfrm>
              <a:off x="4317802" y="3479550"/>
              <a:ext cx="13929" cy="28852"/>
            </a:xfrm>
            <a:custGeom>
              <a:avLst/>
              <a:gdLst>
                <a:gd name="T0" fmla="*/ 1 w 7"/>
                <a:gd name="T1" fmla="*/ 6 h 14"/>
                <a:gd name="T2" fmla="*/ 3 w 7"/>
                <a:gd name="T3" fmla="*/ 2 h 14"/>
                <a:gd name="T4" fmla="*/ 6 w 7"/>
                <a:gd name="T5" fmla="*/ 4 h 14"/>
                <a:gd name="T6" fmla="*/ 7 w 7"/>
                <a:gd name="T7" fmla="*/ 8 h 14"/>
                <a:gd name="T8" fmla="*/ 1 w 7"/>
                <a:gd name="T9" fmla="*/ 6 h 14"/>
              </a:gdLst>
              <a:ahLst/>
              <a:cxnLst>
                <a:cxn ang="0">
                  <a:pos x="T0" y="T1"/>
                </a:cxn>
                <a:cxn ang="0">
                  <a:pos x="T2" y="T3"/>
                </a:cxn>
                <a:cxn ang="0">
                  <a:pos x="T4" y="T5"/>
                </a:cxn>
                <a:cxn ang="0">
                  <a:pos x="T6" y="T7"/>
                </a:cxn>
                <a:cxn ang="0">
                  <a:pos x="T8" y="T9"/>
                </a:cxn>
              </a:cxnLst>
              <a:rect l="0" t="0" r="r" b="b"/>
              <a:pathLst>
                <a:path w="7" h="14">
                  <a:moveTo>
                    <a:pt x="1" y="6"/>
                  </a:moveTo>
                  <a:cubicBezTo>
                    <a:pt x="1" y="4"/>
                    <a:pt x="3" y="2"/>
                    <a:pt x="3" y="2"/>
                  </a:cubicBezTo>
                  <a:cubicBezTo>
                    <a:pt x="5" y="0"/>
                    <a:pt x="6" y="2"/>
                    <a:pt x="6" y="4"/>
                  </a:cubicBezTo>
                  <a:cubicBezTo>
                    <a:pt x="6" y="5"/>
                    <a:pt x="7" y="7"/>
                    <a:pt x="7" y="8"/>
                  </a:cubicBezTo>
                  <a:cubicBezTo>
                    <a:pt x="3" y="14"/>
                    <a:pt x="0" y="12"/>
                    <a:pt x="1"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6" name="Freeform 334">
              <a:extLst>
                <a:ext uri="{FF2B5EF4-FFF2-40B4-BE49-F238E27FC236}">
                  <a16:creationId xmlns:a16="http://schemas.microsoft.com/office/drawing/2014/main" id="{D0937F0F-F50D-3D7A-DCE4-A45645346023}"/>
                </a:ext>
              </a:extLst>
            </p:cNvPr>
            <p:cNvSpPr>
              <a:spLocks/>
            </p:cNvSpPr>
            <p:nvPr/>
          </p:nvSpPr>
          <p:spPr bwMode="auto">
            <a:xfrm>
              <a:off x="5029157" y="3346233"/>
              <a:ext cx="31837" cy="24873"/>
            </a:xfrm>
            <a:custGeom>
              <a:avLst/>
              <a:gdLst>
                <a:gd name="T0" fmla="*/ 9 w 16"/>
                <a:gd name="T1" fmla="*/ 9 h 12"/>
                <a:gd name="T2" fmla="*/ 2 w 16"/>
                <a:gd name="T3" fmla="*/ 8 h 12"/>
                <a:gd name="T4" fmla="*/ 14 w 16"/>
                <a:gd name="T5" fmla="*/ 3 h 12"/>
                <a:gd name="T6" fmla="*/ 9 w 16"/>
                <a:gd name="T7" fmla="*/ 9 h 12"/>
              </a:gdLst>
              <a:ahLst/>
              <a:cxnLst>
                <a:cxn ang="0">
                  <a:pos x="T0" y="T1"/>
                </a:cxn>
                <a:cxn ang="0">
                  <a:pos x="T2" y="T3"/>
                </a:cxn>
                <a:cxn ang="0">
                  <a:pos x="T4" y="T5"/>
                </a:cxn>
                <a:cxn ang="0">
                  <a:pos x="T6" y="T7"/>
                </a:cxn>
              </a:cxnLst>
              <a:rect l="0" t="0" r="r" b="b"/>
              <a:pathLst>
                <a:path w="16" h="12">
                  <a:moveTo>
                    <a:pt x="9" y="9"/>
                  </a:moveTo>
                  <a:cubicBezTo>
                    <a:pt x="6" y="9"/>
                    <a:pt x="4" y="12"/>
                    <a:pt x="2" y="8"/>
                  </a:cubicBezTo>
                  <a:cubicBezTo>
                    <a:pt x="0" y="3"/>
                    <a:pt x="11" y="0"/>
                    <a:pt x="14" y="3"/>
                  </a:cubicBezTo>
                  <a:cubicBezTo>
                    <a:pt x="16" y="6"/>
                    <a:pt x="14" y="9"/>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7" name="Freeform 335">
              <a:extLst>
                <a:ext uri="{FF2B5EF4-FFF2-40B4-BE49-F238E27FC236}">
                  <a16:creationId xmlns:a16="http://schemas.microsoft.com/office/drawing/2014/main" id="{C67C49E6-28A6-6F8B-4D24-9E88EB7D1EFD}"/>
                </a:ext>
              </a:extLst>
            </p:cNvPr>
            <p:cNvSpPr>
              <a:spLocks/>
            </p:cNvSpPr>
            <p:nvPr/>
          </p:nvSpPr>
          <p:spPr bwMode="auto">
            <a:xfrm>
              <a:off x="5100790" y="3195008"/>
              <a:ext cx="36812" cy="19898"/>
            </a:xfrm>
            <a:custGeom>
              <a:avLst/>
              <a:gdLst>
                <a:gd name="T0" fmla="*/ 8 w 18"/>
                <a:gd name="T1" fmla="*/ 1 h 10"/>
                <a:gd name="T2" fmla="*/ 3 w 18"/>
                <a:gd name="T3" fmla="*/ 4 h 10"/>
                <a:gd name="T4" fmla="*/ 12 w 18"/>
                <a:gd name="T5" fmla="*/ 7 h 10"/>
                <a:gd name="T6" fmla="*/ 8 w 18"/>
                <a:gd name="T7" fmla="*/ 1 h 10"/>
              </a:gdLst>
              <a:ahLst/>
              <a:cxnLst>
                <a:cxn ang="0">
                  <a:pos x="T0" y="T1"/>
                </a:cxn>
                <a:cxn ang="0">
                  <a:pos x="T2" y="T3"/>
                </a:cxn>
                <a:cxn ang="0">
                  <a:pos x="T4" y="T5"/>
                </a:cxn>
                <a:cxn ang="0">
                  <a:pos x="T6" y="T7"/>
                </a:cxn>
              </a:cxnLst>
              <a:rect l="0" t="0" r="r" b="b"/>
              <a:pathLst>
                <a:path w="18" h="10">
                  <a:moveTo>
                    <a:pt x="8" y="1"/>
                  </a:moveTo>
                  <a:cubicBezTo>
                    <a:pt x="6" y="1"/>
                    <a:pt x="5" y="0"/>
                    <a:pt x="3" y="4"/>
                  </a:cubicBezTo>
                  <a:cubicBezTo>
                    <a:pt x="0" y="8"/>
                    <a:pt x="9" y="10"/>
                    <a:pt x="12" y="7"/>
                  </a:cubicBezTo>
                  <a:cubicBezTo>
                    <a:pt x="18" y="3"/>
                    <a:pt x="14" y="0"/>
                    <a:pt x="8"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8" name="Freeform 336">
              <a:extLst>
                <a:ext uri="{FF2B5EF4-FFF2-40B4-BE49-F238E27FC236}">
                  <a16:creationId xmlns:a16="http://schemas.microsoft.com/office/drawing/2014/main" id="{5A3AEFE5-54EB-E221-5FC2-5F24611DE6E4}"/>
                </a:ext>
              </a:extLst>
            </p:cNvPr>
            <p:cNvSpPr>
              <a:spLocks/>
            </p:cNvSpPr>
            <p:nvPr/>
          </p:nvSpPr>
          <p:spPr bwMode="auto">
            <a:xfrm>
              <a:off x="5194310" y="2901512"/>
              <a:ext cx="22883" cy="32832"/>
            </a:xfrm>
            <a:custGeom>
              <a:avLst/>
              <a:gdLst>
                <a:gd name="T0" fmla="*/ 10 w 11"/>
                <a:gd name="T1" fmla="*/ 12 h 16"/>
                <a:gd name="T2" fmla="*/ 4 w 11"/>
                <a:gd name="T3" fmla="*/ 13 h 16"/>
                <a:gd name="T4" fmla="*/ 3 w 11"/>
                <a:gd name="T5" fmla="*/ 6 h 16"/>
                <a:gd name="T6" fmla="*/ 10 w 11"/>
                <a:gd name="T7" fmla="*/ 12 h 16"/>
              </a:gdLst>
              <a:ahLst/>
              <a:cxnLst>
                <a:cxn ang="0">
                  <a:pos x="T0" y="T1"/>
                </a:cxn>
                <a:cxn ang="0">
                  <a:pos x="T2" y="T3"/>
                </a:cxn>
                <a:cxn ang="0">
                  <a:pos x="T4" y="T5"/>
                </a:cxn>
                <a:cxn ang="0">
                  <a:pos x="T6" y="T7"/>
                </a:cxn>
              </a:cxnLst>
              <a:rect l="0" t="0" r="r" b="b"/>
              <a:pathLst>
                <a:path w="11" h="16">
                  <a:moveTo>
                    <a:pt x="10" y="12"/>
                  </a:moveTo>
                  <a:cubicBezTo>
                    <a:pt x="9" y="16"/>
                    <a:pt x="7" y="13"/>
                    <a:pt x="4" y="13"/>
                  </a:cubicBezTo>
                  <a:cubicBezTo>
                    <a:pt x="0" y="14"/>
                    <a:pt x="0" y="9"/>
                    <a:pt x="3" y="6"/>
                  </a:cubicBezTo>
                  <a:cubicBezTo>
                    <a:pt x="6" y="0"/>
                    <a:pt x="11" y="6"/>
                    <a:pt x="10" y="1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39" name="Freeform 337">
              <a:extLst>
                <a:ext uri="{FF2B5EF4-FFF2-40B4-BE49-F238E27FC236}">
                  <a16:creationId xmlns:a16="http://schemas.microsoft.com/office/drawing/2014/main" id="{7D9BC0A5-32F4-D41E-B896-A53CBE33CCD9}"/>
                </a:ext>
              </a:extLst>
            </p:cNvPr>
            <p:cNvSpPr>
              <a:spLocks/>
            </p:cNvSpPr>
            <p:nvPr/>
          </p:nvSpPr>
          <p:spPr bwMode="auto">
            <a:xfrm>
              <a:off x="5252015" y="2930364"/>
              <a:ext cx="15918"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6"/>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0" name="Freeform 338">
              <a:extLst>
                <a:ext uri="{FF2B5EF4-FFF2-40B4-BE49-F238E27FC236}">
                  <a16:creationId xmlns:a16="http://schemas.microsoft.com/office/drawing/2014/main" id="{8A9A9149-3602-8D8D-4E0D-1D00454AF450}"/>
                </a:ext>
              </a:extLst>
            </p:cNvPr>
            <p:cNvSpPr>
              <a:spLocks/>
            </p:cNvSpPr>
            <p:nvPr/>
          </p:nvSpPr>
          <p:spPr bwMode="auto">
            <a:xfrm>
              <a:off x="5227143" y="2963196"/>
              <a:ext cx="22883" cy="28852"/>
            </a:xfrm>
            <a:custGeom>
              <a:avLst/>
              <a:gdLst>
                <a:gd name="T0" fmla="*/ 9 w 11"/>
                <a:gd name="T1" fmla="*/ 3 h 14"/>
                <a:gd name="T2" fmla="*/ 10 w 11"/>
                <a:gd name="T3" fmla="*/ 10 h 14"/>
                <a:gd name="T4" fmla="*/ 3 w 11"/>
                <a:gd name="T5" fmla="*/ 9 h 14"/>
                <a:gd name="T6" fmla="*/ 9 w 11"/>
                <a:gd name="T7" fmla="*/ 3 h 14"/>
              </a:gdLst>
              <a:ahLst/>
              <a:cxnLst>
                <a:cxn ang="0">
                  <a:pos x="T0" y="T1"/>
                </a:cxn>
                <a:cxn ang="0">
                  <a:pos x="T2" y="T3"/>
                </a:cxn>
                <a:cxn ang="0">
                  <a:pos x="T4" y="T5"/>
                </a:cxn>
                <a:cxn ang="0">
                  <a:pos x="T6" y="T7"/>
                </a:cxn>
              </a:cxnLst>
              <a:rect l="0" t="0" r="r" b="b"/>
              <a:pathLst>
                <a:path w="11" h="14">
                  <a:moveTo>
                    <a:pt x="9" y="3"/>
                  </a:moveTo>
                  <a:cubicBezTo>
                    <a:pt x="11" y="5"/>
                    <a:pt x="11" y="8"/>
                    <a:pt x="10" y="10"/>
                  </a:cubicBezTo>
                  <a:cubicBezTo>
                    <a:pt x="8" y="14"/>
                    <a:pt x="5" y="12"/>
                    <a:pt x="3" y="9"/>
                  </a:cubicBezTo>
                  <a:cubicBezTo>
                    <a:pt x="0" y="3"/>
                    <a:pt x="4"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1" name="Freeform 339">
              <a:extLst>
                <a:ext uri="{FF2B5EF4-FFF2-40B4-BE49-F238E27FC236}">
                  <a16:creationId xmlns:a16="http://schemas.microsoft.com/office/drawing/2014/main" id="{A9ABFA55-54AE-ACAD-284B-068840F0E080}"/>
                </a:ext>
              </a:extLst>
            </p:cNvPr>
            <p:cNvSpPr>
              <a:spLocks/>
            </p:cNvSpPr>
            <p:nvPr/>
          </p:nvSpPr>
          <p:spPr bwMode="auto">
            <a:xfrm>
              <a:off x="5276888" y="2973145"/>
              <a:ext cx="28852" cy="16914"/>
            </a:xfrm>
            <a:custGeom>
              <a:avLst/>
              <a:gdLst>
                <a:gd name="T0" fmla="*/ 5 w 14"/>
                <a:gd name="T1" fmla="*/ 1 h 8"/>
                <a:gd name="T2" fmla="*/ 1 w 14"/>
                <a:gd name="T3" fmla="*/ 4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1"/>
                    <a:pt x="1" y="3"/>
                    <a:pt x="1" y="4"/>
                  </a:cubicBezTo>
                  <a:cubicBezTo>
                    <a:pt x="0" y="6"/>
                    <a:pt x="1" y="6"/>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2" name="Freeform 340">
              <a:extLst>
                <a:ext uri="{FF2B5EF4-FFF2-40B4-BE49-F238E27FC236}">
                  <a16:creationId xmlns:a16="http://schemas.microsoft.com/office/drawing/2014/main" id="{2078A6CE-C84E-08FE-4540-AD07F3CA42B7}"/>
                </a:ext>
              </a:extLst>
            </p:cNvPr>
            <p:cNvSpPr>
              <a:spLocks/>
            </p:cNvSpPr>
            <p:nvPr/>
          </p:nvSpPr>
          <p:spPr bwMode="auto">
            <a:xfrm>
              <a:off x="5133622" y="2957227"/>
              <a:ext cx="27857" cy="23878"/>
            </a:xfrm>
            <a:custGeom>
              <a:avLst/>
              <a:gdLst>
                <a:gd name="T0" fmla="*/ 8 w 14"/>
                <a:gd name="T1" fmla="*/ 4 h 12"/>
                <a:gd name="T2" fmla="*/ 13 w 14"/>
                <a:gd name="T3" fmla="*/ 8 h 12"/>
                <a:gd name="T4" fmla="*/ 1 w 14"/>
                <a:gd name="T5" fmla="*/ 6 h 12"/>
                <a:gd name="T6" fmla="*/ 8 w 14"/>
                <a:gd name="T7" fmla="*/ 4 h 12"/>
              </a:gdLst>
              <a:ahLst/>
              <a:cxnLst>
                <a:cxn ang="0">
                  <a:pos x="T0" y="T1"/>
                </a:cxn>
                <a:cxn ang="0">
                  <a:pos x="T2" y="T3"/>
                </a:cxn>
                <a:cxn ang="0">
                  <a:pos x="T4" y="T5"/>
                </a:cxn>
                <a:cxn ang="0">
                  <a:pos x="T6" y="T7"/>
                </a:cxn>
              </a:cxnLst>
              <a:rect l="0" t="0" r="r" b="b"/>
              <a:pathLst>
                <a:path w="14" h="12">
                  <a:moveTo>
                    <a:pt x="8" y="4"/>
                  </a:moveTo>
                  <a:cubicBezTo>
                    <a:pt x="10" y="5"/>
                    <a:pt x="14" y="3"/>
                    <a:pt x="13" y="8"/>
                  </a:cubicBezTo>
                  <a:cubicBezTo>
                    <a:pt x="12" y="12"/>
                    <a:pt x="2" y="10"/>
                    <a:pt x="1" y="6"/>
                  </a:cubicBezTo>
                  <a:cubicBezTo>
                    <a:pt x="0" y="2"/>
                    <a:pt x="3" y="0"/>
                    <a:pt x="8"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3" name="Freeform 341">
              <a:extLst>
                <a:ext uri="{FF2B5EF4-FFF2-40B4-BE49-F238E27FC236}">
                  <a16:creationId xmlns:a16="http://schemas.microsoft.com/office/drawing/2014/main" id="{6C9F87AF-E9B9-F754-5ADA-6E8AE1DEF9FB}"/>
                </a:ext>
              </a:extLst>
            </p:cNvPr>
            <p:cNvSpPr>
              <a:spLocks/>
            </p:cNvSpPr>
            <p:nvPr/>
          </p:nvSpPr>
          <p:spPr bwMode="auto">
            <a:xfrm>
              <a:off x="5057014" y="3030850"/>
              <a:ext cx="36812" cy="21888"/>
            </a:xfrm>
            <a:custGeom>
              <a:avLst/>
              <a:gdLst>
                <a:gd name="T0" fmla="*/ 9 w 18"/>
                <a:gd name="T1" fmla="*/ 2 h 11"/>
                <a:gd name="T2" fmla="*/ 15 w 18"/>
                <a:gd name="T3" fmla="*/ 4 h 11"/>
                <a:gd name="T4" fmla="*/ 7 w 18"/>
                <a:gd name="T5" fmla="*/ 10 h 11"/>
                <a:gd name="T6" fmla="*/ 9 w 18"/>
                <a:gd name="T7" fmla="*/ 2 h 11"/>
              </a:gdLst>
              <a:ahLst/>
              <a:cxnLst>
                <a:cxn ang="0">
                  <a:pos x="T0" y="T1"/>
                </a:cxn>
                <a:cxn ang="0">
                  <a:pos x="T2" y="T3"/>
                </a:cxn>
                <a:cxn ang="0">
                  <a:pos x="T4" y="T5"/>
                </a:cxn>
                <a:cxn ang="0">
                  <a:pos x="T6" y="T7"/>
                </a:cxn>
              </a:cxnLst>
              <a:rect l="0" t="0" r="r" b="b"/>
              <a:pathLst>
                <a:path w="18" h="11">
                  <a:moveTo>
                    <a:pt x="9" y="2"/>
                  </a:moveTo>
                  <a:cubicBezTo>
                    <a:pt x="11" y="2"/>
                    <a:pt x="12" y="0"/>
                    <a:pt x="15" y="4"/>
                  </a:cubicBezTo>
                  <a:cubicBezTo>
                    <a:pt x="18" y="7"/>
                    <a:pt x="10" y="11"/>
                    <a:pt x="7" y="10"/>
                  </a:cubicBezTo>
                  <a:cubicBezTo>
                    <a:pt x="0" y="8"/>
                    <a:pt x="3" y="3"/>
                    <a:pt x="9"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4" name="Freeform 342">
              <a:extLst>
                <a:ext uri="{FF2B5EF4-FFF2-40B4-BE49-F238E27FC236}">
                  <a16:creationId xmlns:a16="http://schemas.microsoft.com/office/drawing/2014/main" id="{2CD4CC99-F970-7223-B342-650A4CAD617F}"/>
                </a:ext>
              </a:extLst>
            </p:cNvPr>
            <p:cNvSpPr>
              <a:spLocks/>
            </p:cNvSpPr>
            <p:nvPr/>
          </p:nvSpPr>
          <p:spPr bwMode="auto">
            <a:xfrm>
              <a:off x="5263954" y="2899522"/>
              <a:ext cx="36812" cy="20893"/>
            </a:xfrm>
            <a:custGeom>
              <a:avLst/>
              <a:gdLst>
                <a:gd name="T0" fmla="*/ 10 w 18"/>
                <a:gd name="T1" fmla="*/ 8 h 10"/>
                <a:gd name="T2" fmla="*/ 16 w 18"/>
                <a:gd name="T3" fmla="*/ 5 h 10"/>
                <a:gd name="T4" fmla="*/ 6 w 18"/>
                <a:gd name="T5" fmla="*/ 2 h 10"/>
                <a:gd name="T6" fmla="*/ 10 w 18"/>
                <a:gd name="T7" fmla="*/ 8 h 10"/>
              </a:gdLst>
              <a:ahLst/>
              <a:cxnLst>
                <a:cxn ang="0">
                  <a:pos x="T0" y="T1"/>
                </a:cxn>
                <a:cxn ang="0">
                  <a:pos x="T2" y="T3"/>
                </a:cxn>
                <a:cxn ang="0">
                  <a:pos x="T4" y="T5"/>
                </a:cxn>
                <a:cxn ang="0">
                  <a:pos x="T6" y="T7"/>
                </a:cxn>
              </a:cxnLst>
              <a:rect l="0" t="0" r="r" b="b"/>
              <a:pathLst>
                <a:path w="18" h="10">
                  <a:moveTo>
                    <a:pt x="10" y="8"/>
                  </a:moveTo>
                  <a:cubicBezTo>
                    <a:pt x="12" y="8"/>
                    <a:pt x="14" y="10"/>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5" name="Freeform 343">
              <a:extLst>
                <a:ext uri="{FF2B5EF4-FFF2-40B4-BE49-F238E27FC236}">
                  <a16:creationId xmlns:a16="http://schemas.microsoft.com/office/drawing/2014/main" id="{D55F6288-0929-9D0F-FD1B-FF52E38C5B1D}"/>
                </a:ext>
              </a:extLst>
            </p:cNvPr>
            <p:cNvSpPr>
              <a:spLocks/>
            </p:cNvSpPr>
            <p:nvPr/>
          </p:nvSpPr>
          <p:spPr bwMode="auto">
            <a:xfrm>
              <a:off x="5106759" y="3019905"/>
              <a:ext cx="28852" cy="28852"/>
            </a:xfrm>
            <a:custGeom>
              <a:avLst/>
              <a:gdLst>
                <a:gd name="T0" fmla="*/ 3 w 14"/>
                <a:gd name="T1" fmla="*/ 5 h 14"/>
                <a:gd name="T2" fmla="*/ 4 w 14"/>
                <a:gd name="T3" fmla="*/ 11 h 14"/>
                <a:gd name="T4" fmla="*/ 12 w 14"/>
                <a:gd name="T5" fmla="*/ 6 h 14"/>
                <a:gd name="T6" fmla="*/ 3 w 14"/>
                <a:gd name="T7" fmla="*/ 5 h 14"/>
              </a:gdLst>
              <a:ahLst/>
              <a:cxnLst>
                <a:cxn ang="0">
                  <a:pos x="T0" y="T1"/>
                </a:cxn>
                <a:cxn ang="0">
                  <a:pos x="T2" y="T3"/>
                </a:cxn>
                <a:cxn ang="0">
                  <a:pos x="T4" y="T5"/>
                </a:cxn>
                <a:cxn ang="0">
                  <a:pos x="T6" y="T7"/>
                </a:cxn>
              </a:cxnLst>
              <a:rect l="0" t="0" r="r" b="b"/>
              <a:pathLst>
                <a:path w="14" h="14">
                  <a:moveTo>
                    <a:pt x="3" y="5"/>
                  </a:moveTo>
                  <a:cubicBezTo>
                    <a:pt x="2" y="7"/>
                    <a:pt x="0" y="7"/>
                    <a:pt x="4" y="11"/>
                  </a:cubicBezTo>
                  <a:cubicBezTo>
                    <a:pt x="7" y="14"/>
                    <a:pt x="11" y="10"/>
                    <a:pt x="12" y="6"/>
                  </a:cubicBezTo>
                  <a:cubicBezTo>
                    <a:pt x="14" y="0"/>
                    <a:pt x="7" y="1"/>
                    <a:pt x="3"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6" name="Freeform 344">
              <a:extLst>
                <a:ext uri="{FF2B5EF4-FFF2-40B4-BE49-F238E27FC236}">
                  <a16:creationId xmlns:a16="http://schemas.microsoft.com/office/drawing/2014/main" id="{507691C8-8AEB-58AB-80CE-DB25F9A7E81B}"/>
                </a:ext>
              </a:extLst>
            </p:cNvPr>
            <p:cNvSpPr>
              <a:spLocks/>
            </p:cNvSpPr>
            <p:nvPr/>
          </p:nvSpPr>
          <p:spPr bwMode="auto">
            <a:xfrm>
              <a:off x="4329741" y="3551183"/>
              <a:ext cx="20893" cy="28852"/>
            </a:xfrm>
            <a:custGeom>
              <a:avLst/>
              <a:gdLst>
                <a:gd name="T0" fmla="*/ 1 w 10"/>
                <a:gd name="T1" fmla="*/ 5 h 14"/>
                <a:gd name="T2" fmla="*/ 1 w 10"/>
                <a:gd name="T3" fmla="*/ 11 h 14"/>
                <a:gd name="T4" fmla="*/ 8 w 10"/>
                <a:gd name="T5" fmla="*/ 8 h 14"/>
                <a:gd name="T6" fmla="*/ 1 w 10"/>
                <a:gd name="T7" fmla="*/ 5 h 14"/>
              </a:gdLst>
              <a:ahLst/>
              <a:cxnLst>
                <a:cxn ang="0">
                  <a:pos x="T0" y="T1"/>
                </a:cxn>
                <a:cxn ang="0">
                  <a:pos x="T2" y="T3"/>
                </a:cxn>
                <a:cxn ang="0">
                  <a:pos x="T4" y="T5"/>
                </a:cxn>
                <a:cxn ang="0">
                  <a:pos x="T6" y="T7"/>
                </a:cxn>
              </a:cxnLst>
              <a:rect l="0" t="0" r="r" b="b"/>
              <a:pathLst>
                <a:path w="10" h="14">
                  <a:moveTo>
                    <a:pt x="1" y="5"/>
                  </a:moveTo>
                  <a:cubicBezTo>
                    <a:pt x="0" y="6"/>
                    <a:pt x="0" y="10"/>
                    <a:pt x="1" y="11"/>
                  </a:cubicBezTo>
                  <a:cubicBezTo>
                    <a:pt x="4" y="14"/>
                    <a:pt x="7" y="12"/>
                    <a:pt x="8" y="8"/>
                  </a:cubicBezTo>
                  <a:cubicBezTo>
                    <a:pt x="10" y="2"/>
                    <a:pt x="5" y="0"/>
                    <a:pt x="1"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7" name="Freeform 345">
              <a:extLst>
                <a:ext uri="{FF2B5EF4-FFF2-40B4-BE49-F238E27FC236}">
                  <a16:creationId xmlns:a16="http://schemas.microsoft.com/office/drawing/2014/main" id="{765A808A-7124-93ED-4808-3432B369B13A}"/>
                </a:ext>
              </a:extLst>
            </p:cNvPr>
            <p:cNvSpPr>
              <a:spLocks/>
            </p:cNvSpPr>
            <p:nvPr/>
          </p:nvSpPr>
          <p:spPr bwMode="auto">
            <a:xfrm>
              <a:off x="5135612" y="3317381"/>
              <a:ext cx="30842" cy="14924"/>
            </a:xfrm>
            <a:custGeom>
              <a:avLst/>
              <a:gdLst>
                <a:gd name="T0" fmla="*/ 8 w 15"/>
                <a:gd name="T1" fmla="*/ 0 h 7"/>
                <a:gd name="T2" fmla="*/ 13 w 15"/>
                <a:gd name="T3" fmla="*/ 2 h 7"/>
                <a:gd name="T4" fmla="*/ 11 w 15"/>
                <a:gd name="T5" fmla="*/ 5 h 7"/>
                <a:gd name="T6" fmla="*/ 7 w 15"/>
                <a:gd name="T7" fmla="*/ 6 h 7"/>
                <a:gd name="T8" fmla="*/ 8 w 15"/>
                <a:gd name="T9" fmla="*/ 0 h 7"/>
              </a:gdLst>
              <a:ahLst/>
              <a:cxnLst>
                <a:cxn ang="0">
                  <a:pos x="T0" y="T1"/>
                </a:cxn>
                <a:cxn ang="0">
                  <a:pos x="T2" y="T3"/>
                </a:cxn>
                <a:cxn ang="0">
                  <a:pos x="T4" y="T5"/>
                </a:cxn>
                <a:cxn ang="0">
                  <a:pos x="T6" y="T7"/>
                </a:cxn>
                <a:cxn ang="0">
                  <a:pos x="T8" y="T9"/>
                </a:cxn>
              </a:cxnLst>
              <a:rect l="0" t="0" r="r" b="b"/>
              <a:pathLst>
                <a:path w="15" h="7">
                  <a:moveTo>
                    <a:pt x="8" y="0"/>
                  </a:moveTo>
                  <a:cubicBezTo>
                    <a:pt x="10" y="0"/>
                    <a:pt x="13" y="1"/>
                    <a:pt x="13" y="2"/>
                  </a:cubicBezTo>
                  <a:cubicBezTo>
                    <a:pt x="15" y="4"/>
                    <a:pt x="13" y="4"/>
                    <a:pt x="11" y="5"/>
                  </a:cubicBezTo>
                  <a:cubicBezTo>
                    <a:pt x="10" y="6"/>
                    <a:pt x="9" y="7"/>
                    <a:pt x="7" y="6"/>
                  </a:cubicBezTo>
                  <a:cubicBezTo>
                    <a:pt x="0" y="4"/>
                    <a:pt x="3"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8" name="Freeform 346">
              <a:extLst>
                <a:ext uri="{FF2B5EF4-FFF2-40B4-BE49-F238E27FC236}">
                  <a16:creationId xmlns:a16="http://schemas.microsoft.com/office/drawing/2014/main" id="{D83C519C-BDAE-BD37-6F3C-6571D921BDA7}"/>
                </a:ext>
              </a:extLst>
            </p:cNvPr>
            <p:cNvSpPr>
              <a:spLocks/>
            </p:cNvSpPr>
            <p:nvPr/>
          </p:nvSpPr>
          <p:spPr bwMode="auto">
            <a:xfrm>
              <a:off x="5313699" y="2799037"/>
              <a:ext cx="28852" cy="15918"/>
            </a:xfrm>
            <a:custGeom>
              <a:avLst/>
              <a:gdLst>
                <a:gd name="T0" fmla="*/ 5 w 14"/>
                <a:gd name="T1" fmla="*/ 1 h 8"/>
                <a:gd name="T2" fmla="*/ 1 w 14"/>
                <a:gd name="T3" fmla="*/ 5 h 8"/>
                <a:gd name="T4" fmla="*/ 3 w 14"/>
                <a:gd name="T5" fmla="*/ 7 h 8"/>
                <a:gd name="T6" fmla="*/ 8 w 14"/>
                <a:gd name="T7" fmla="*/ 7 h 8"/>
                <a:gd name="T8" fmla="*/ 5 w 14"/>
                <a:gd name="T9" fmla="*/ 1 h 8"/>
              </a:gdLst>
              <a:ahLst/>
              <a:cxnLst>
                <a:cxn ang="0">
                  <a:pos x="T0" y="T1"/>
                </a:cxn>
                <a:cxn ang="0">
                  <a:pos x="T2" y="T3"/>
                </a:cxn>
                <a:cxn ang="0">
                  <a:pos x="T4" y="T5"/>
                </a:cxn>
                <a:cxn ang="0">
                  <a:pos x="T6" y="T7"/>
                </a:cxn>
                <a:cxn ang="0">
                  <a:pos x="T8" y="T9"/>
                </a:cxn>
              </a:cxnLst>
              <a:rect l="0" t="0" r="r" b="b"/>
              <a:pathLst>
                <a:path w="14" h="8">
                  <a:moveTo>
                    <a:pt x="5" y="1"/>
                  </a:moveTo>
                  <a:cubicBezTo>
                    <a:pt x="3" y="2"/>
                    <a:pt x="1" y="4"/>
                    <a:pt x="1" y="5"/>
                  </a:cubicBezTo>
                  <a:cubicBezTo>
                    <a:pt x="0" y="7"/>
                    <a:pt x="1" y="7"/>
                    <a:pt x="3" y="7"/>
                  </a:cubicBezTo>
                  <a:cubicBezTo>
                    <a:pt x="5" y="7"/>
                    <a:pt x="6" y="8"/>
                    <a:pt x="8" y="7"/>
                  </a:cubicBezTo>
                  <a:cubicBezTo>
                    <a:pt x="14" y="3"/>
                    <a:pt x="10" y="0"/>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49" name="Freeform 347">
              <a:extLst>
                <a:ext uri="{FF2B5EF4-FFF2-40B4-BE49-F238E27FC236}">
                  <a16:creationId xmlns:a16="http://schemas.microsoft.com/office/drawing/2014/main" id="{C05E3AF6-F029-8424-4214-BCAE50C0F622}"/>
                </a:ext>
              </a:extLst>
            </p:cNvPr>
            <p:cNvSpPr>
              <a:spLocks/>
            </p:cNvSpPr>
            <p:nvPr/>
          </p:nvSpPr>
          <p:spPr bwMode="auto">
            <a:xfrm>
              <a:off x="5219183" y="3190034"/>
              <a:ext cx="38801" cy="22883"/>
            </a:xfrm>
            <a:custGeom>
              <a:avLst/>
              <a:gdLst>
                <a:gd name="T0" fmla="*/ 10 w 19"/>
                <a:gd name="T1" fmla="*/ 9 h 11"/>
                <a:gd name="T2" fmla="*/ 4 w 19"/>
                <a:gd name="T3" fmla="*/ 7 h 11"/>
                <a:gd name="T4" fmla="*/ 12 w 19"/>
                <a:gd name="T5" fmla="*/ 2 h 11"/>
                <a:gd name="T6" fmla="*/ 10 w 19"/>
                <a:gd name="T7" fmla="*/ 9 h 11"/>
              </a:gdLst>
              <a:ahLst/>
              <a:cxnLst>
                <a:cxn ang="0">
                  <a:pos x="T0" y="T1"/>
                </a:cxn>
                <a:cxn ang="0">
                  <a:pos x="T2" y="T3"/>
                </a:cxn>
                <a:cxn ang="0">
                  <a:pos x="T4" y="T5"/>
                </a:cxn>
                <a:cxn ang="0">
                  <a:pos x="T6" y="T7"/>
                </a:cxn>
              </a:cxnLst>
              <a:rect l="0" t="0" r="r" b="b"/>
              <a:pathLst>
                <a:path w="19" h="11">
                  <a:moveTo>
                    <a:pt x="10" y="9"/>
                  </a:moveTo>
                  <a:cubicBezTo>
                    <a:pt x="8" y="9"/>
                    <a:pt x="7" y="11"/>
                    <a:pt x="4" y="7"/>
                  </a:cubicBezTo>
                  <a:cubicBezTo>
                    <a:pt x="0" y="4"/>
                    <a:pt x="9" y="0"/>
                    <a:pt x="12" y="2"/>
                  </a:cubicBezTo>
                  <a:cubicBezTo>
                    <a:pt x="19" y="5"/>
                    <a:pt x="15" y="9"/>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0" name="Freeform 348">
              <a:extLst>
                <a:ext uri="{FF2B5EF4-FFF2-40B4-BE49-F238E27FC236}">
                  <a16:creationId xmlns:a16="http://schemas.microsoft.com/office/drawing/2014/main" id="{65F367D4-419E-40EC-66D9-A51ED32113E2}"/>
                </a:ext>
              </a:extLst>
            </p:cNvPr>
            <p:cNvSpPr>
              <a:spLocks/>
            </p:cNvSpPr>
            <p:nvPr/>
          </p:nvSpPr>
          <p:spPr bwMode="auto">
            <a:xfrm>
              <a:off x="5055024" y="3379065"/>
              <a:ext cx="16914" cy="11939"/>
            </a:xfrm>
            <a:custGeom>
              <a:avLst/>
              <a:gdLst>
                <a:gd name="T0" fmla="*/ 6 w 8"/>
                <a:gd name="T1" fmla="*/ 5 h 6"/>
                <a:gd name="T2" fmla="*/ 2 w 8"/>
                <a:gd name="T3" fmla="*/ 5 h 6"/>
                <a:gd name="T4" fmla="*/ 6 w 8"/>
                <a:gd name="T5" fmla="*/ 1 h 6"/>
                <a:gd name="T6" fmla="*/ 6 w 8"/>
                <a:gd name="T7" fmla="*/ 5 h 6"/>
              </a:gdLst>
              <a:ahLst/>
              <a:cxnLst>
                <a:cxn ang="0">
                  <a:pos x="T0" y="T1"/>
                </a:cxn>
                <a:cxn ang="0">
                  <a:pos x="T2" y="T3"/>
                </a:cxn>
                <a:cxn ang="0">
                  <a:pos x="T4" y="T5"/>
                </a:cxn>
                <a:cxn ang="0">
                  <a:pos x="T6" y="T7"/>
                </a:cxn>
              </a:cxnLst>
              <a:rect l="0" t="0" r="r" b="b"/>
              <a:pathLst>
                <a:path w="8" h="6">
                  <a:moveTo>
                    <a:pt x="6" y="5"/>
                  </a:moveTo>
                  <a:cubicBezTo>
                    <a:pt x="5" y="5"/>
                    <a:pt x="4" y="6"/>
                    <a:pt x="2" y="5"/>
                  </a:cubicBezTo>
                  <a:cubicBezTo>
                    <a:pt x="0" y="3"/>
                    <a:pt x="4" y="0"/>
                    <a:pt x="6" y="1"/>
                  </a:cubicBezTo>
                  <a:cubicBezTo>
                    <a:pt x="8" y="2"/>
                    <a:pt x="8" y="4"/>
                    <a:pt x="6"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1" name="Freeform 349">
              <a:extLst>
                <a:ext uri="{FF2B5EF4-FFF2-40B4-BE49-F238E27FC236}">
                  <a16:creationId xmlns:a16="http://schemas.microsoft.com/office/drawing/2014/main" id="{A2AB6E12-0DBE-14F6-122A-E56E72434253}"/>
                </a:ext>
              </a:extLst>
            </p:cNvPr>
            <p:cNvSpPr>
              <a:spLocks/>
            </p:cNvSpPr>
            <p:nvPr/>
          </p:nvSpPr>
          <p:spPr bwMode="auto">
            <a:xfrm>
              <a:off x="4981401" y="3450698"/>
              <a:ext cx="14924" cy="28852"/>
            </a:xfrm>
            <a:custGeom>
              <a:avLst/>
              <a:gdLst>
                <a:gd name="T0" fmla="*/ 0 w 7"/>
                <a:gd name="T1" fmla="*/ 8 h 14"/>
                <a:gd name="T2" fmla="*/ 3 w 7"/>
                <a:gd name="T3" fmla="*/ 13 h 14"/>
                <a:gd name="T4" fmla="*/ 6 w 7"/>
                <a:gd name="T5" fmla="*/ 11 h 14"/>
                <a:gd name="T6" fmla="*/ 7 w 7"/>
                <a:gd name="T7" fmla="*/ 6 h 14"/>
                <a:gd name="T8" fmla="*/ 0 w 7"/>
                <a:gd name="T9" fmla="*/ 8 h 14"/>
              </a:gdLst>
              <a:ahLst/>
              <a:cxnLst>
                <a:cxn ang="0">
                  <a:pos x="T0" y="T1"/>
                </a:cxn>
                <a:cxn ang="0">
                  <a:pos x="T2" y="T3"/>
                </a:cxn>
                <a:cxn ang="0">
                  <a:pos x="T4" y="T5"/>
                </a:cxn>
                <a:cxn ang="0">
                  <a:pos x="T6" y="T7"/>
                </a:cxn>
                <a:cxn ang="0">
                  <a:pos x="T8" y="T9"/>
                </a:cxn>
              </a:cxnLst>
              <a:rect l="0" t="0" r="r" b="b"/>
              <a:pathLst>
                <a:path w="7" h="14">
                  <a:moveTo>
                    <a:pt x="0" y="8"/>
                  </a:moveTo>
                  <a:cubicBezTo>
                    <a:pt x="1" y="10"/>
                    <a:pt x="2" y="12"/>
                    <a:pt x="3" y="13"/>
                  </a:cubicBezTo>
                  <a:cubicBezTo>
                    <a:pt x="5" y="14"/>
                    <a:pt x="6" y="13"/>
                    <a:pt x="6" y="11"/>
                  </a:cubicBezTo>
                  <a:cubicBezTo>
                    <a:pt x="6" y="9"/>
                    <a:pt x="7" y="8"/>
                    <a:pt x="7" y="6"/>
                  </a:cubicBezTo>
                  <a:cubicBezTo>
                    <a:pt x="3" y="0"/>
                    <a:pt x="0" y="3"/>
                    <a:pt x="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2" name="Freeform 350">
              <a:extLst>
                <a:ext uri="{FF2B5EF4-FFF2-40B4-BE49-F238E27FC236}">
                  <a16:creationId xmlns:a16="http://schemas.microsoft.com/office/drawing/2014/main" id="{71CFB64C-F623-FE2E-71F5-1A0ABF72BA22}"/>
                </a:ext>
              </a:extLst>
            </p:cNvPr>
            <p:cNvSpPr>
              <a:spLocks/>
            </p:cNvSpPr>
            <p:nvPr/>
          </p:nvSpPr>
          <p:spPr bwMode="auto">
            <a:xfrm>
              <a:off x="5120688" y="3253708"/>
              <a:ext cx="28852" cy="16914"/>
            </a:xfrm>
            <a:custGeom>
              <a:avLst/>
              <a:gdLst>
                <a:gd name="T0" fmla="*/ 6 w 14"/>
                <a:gd name="T1" fmla="*/ 1 h 8"/>
                <a:gd name="T2" fmla="*/ 2 w 14"/>
                <a:gd name="T3" fmla="*/ 5 h 8"/>
                <a:gd name="T4" fmla="*/ 4 w 14"/>
                <a:gd name="T5" fmla="*/ 7 h 8"/>
                <a:gd name="T6" fmla="*/ 9 w 14"/>
                <a:gd name="T7" fmla="*/ 7 h 8"/>
                <a:gd name="T8" fmla="*/ 6 w 14"/>
                <a:gd name="T9" fmla="*/ 1 h 8"/>
              </a:gdLst>
              <a:ahLst/>
              <a:cxnLst>
                <a:cxn ang="0">
                  <a:pos x="T0" y="T1"/>
                </a:cxn>
                <a:cxn ang="0">
                  <a:pos x="T2" y="T3"/>
                </a:cxn>
                <a:cxn ang="0">
                  <a:pos x="T4" y="T5"/>
                </a:cxn>
                <a:cxn ang="0">
                  <a:pos x="T6" y="T7"/>
                </a:cxn>
                <a:cxn ang="0">
                  <a:pos x="T8" y="T9"/>
                </a:cxn>
              </a:cxnLst>
              <a:rect l="0" t="0" r="r" b="b"/>
              <a:pathLst>
                <a:path w="14" h="8">
                  <a:moveTo>
                    <a:pt x="6" y="1"/>
                  </a:moveTo>
                  <a:cubicBezTo>
                    <a:pt x="4" y="2"/>
                    <a:pt x="2" y="4"/>
                    <a:pt x="2" y="5"/>
                  </a:cubicBezTo>
                  <a:cubicBezTo>
                    <a:pt x="0" y="7"/>
                    <a:pt x="2" y="7"/>
                    <a:pt x="4" y="7"/>
                  </a:cubicBezTo>
                  <a:cubicBezTo>
                    <a:pt x="6" y="7"/>
                    <a:pt x="7" y="8"/>
                    <a:pt x="9" y="7"/>
                  </a:cubicBezTo>
                  <a:cubicBezTo>
                    <a:pt x="14" y="3"/>
                    <a:pt x="11" y="0"/>
                    <a:pt x="6"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3" name="Freeform 351">
              <a:extLst>
                <a:ext uri="{FF2B5EF4-FFF2-40B4-BE49-F238E27FC236}">
                  <a16:creationId xmlns:a16="http://schemas.microsoft.com/office/drawing/2014/main" id="{226BC79E-D98C-3812-708B-33CF13E0AAAC}"/>
                </a:ext>
              </a:extLst>
            </p:cNvPr>
            <p:cNvSpPr>
              <a:spLocks/>
            </p:cNvSpPr>
            <p:nvPr/>
          </p:nvSpPr>
          <p:spPr bwMode="auto">
            <a:xfrm>
              <a:off x="5159489" y="3237789"/>
              <a:ext cx="14924" cy="26863"/>
            </a:xfrm>
            <a:custGeom>
              <a:avLst/>
              <a:gdLst>
                <a:gd name="T0" fmla="*/ 6 w 7"/>
                <a:gd name="T1" fmla="*/ 4 h 13"/>
                <a:gd name="T2" fmla="*/ 4 w 7"/>
                <a:gd name="T3" fmla="*/ 0 h 13"/>
                <a:gd name="T4" fmla="*/ 1 w 7"/>
                <a:gd name="T5" fmla="*/ 10 h 13"/>
                <a:gd name="T6" fmla="*/ 6 w 7"/>
                <a:gd name="T7" fmla="*/ 4 h 13"/>
              </a:gdLst>
              <a:ahLst/>
              <a:cxnLst>
                <a:cxn ang="0">
                  <a:pos x="T0" y="T1"/>
                </a:cxn>
                <a:cxn ang="0">
                  <a:pos x="T2" y="T3"/>
                </a:cxn>
                <a:cxn ang="0">
                  <a:pos x="T4" y="T5"/>
                </a:cxn>
                <a:cxn ang="0">
                  <a:pos x="T6" y="T7"/>
                </a:cxn>
              </a:cxnLst>
              <a:rect l="0" t="0" r="r" b="b"/>
              <a:pathLst>
                <a:path w="7" h="13">
                  <a:moveTo>
                    <a:pt x="6" y="4"/>
                  </a:moveTo>
                  <a:cubicBezTo>
                    <a:pt x="6" y="2"/>
                    <a:pt x="7" y="1"/>
                    <a:pt x="4" y="0"/>
                  </a:cubicBezTo>
                  <a:cubicBezTo>
                    <a:pt x="1" y="0"/>
                    <a:pt x="0" y="8"/>
                    <a:pt x="1" y="10"/>
                  </a:cubicBezTo>
                  <a:cubicBezTo>
                    <a:pt x="4" y="13"/>
                    <a:pt x="6" y="8"/>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4" name="Freeform 352">
              <a:extLst>
                <a:ext uri="{FF2B5EF4-FFF2-40B4-BE49-F238E27FC236}">
                  <a16:creationId xmlns:a16="http://schemas.microsoft.com/office/drawing/2014/main" id="{77361185-6A1A-BF93-3E8D-249DBAAF42FC}"/>
                </a:ext>
              </a:extLst>
            </p:cNvPr>
            <p:cNvSpPr>
              <a:spLocks/>
            </p:cNvSpPr>
            <p:nvPr/>
          </p:nvSpPr>
          <p:spPr bwMode="auto">
            <a:xfrm>
              <a:off x="5131632" y="2847788"/>
              <a:ext cx="25867" cy="26863"/>
            </a:xfrm>
            <a:custGeom>
              <a:avLst/>
              <a:gdLst>
                <a:gd name="T0" fmla="*/ 11 w 13"/>
                <a:gd name="T1" fmla="*/ 8 h 13"/>
                <a:gd name="T2" fmla="*/ 9 w 13"/>
                <a:gd name="T3" fmla="*/ 3 h 13"/>
                <a:gd name="T4" fmla="*/ 2 w 13"/>
                <a:gd name="T5" fmla="*/ 6 h 13"/>
                <a:gd name="T6" fmla="*/ 11 w 13"/>
                <a:gd name="T7" fmla="*/ 8 h 13"/>
              </a:gdLst>
              <a:ahLst/>
              <a:cxnLst>
                <a:cxn ang="0">
                  <a:pos x="T0" y="T1"/>
                </a:cxn>
                <a:cxn ang="0">
                  <a:pos x="T2" y="T3"/>
                </a:cxn>
                <a:cxn ang="0">
                  <a:pos x="T4" y="T5"/>
                </a:cxn>
                <a:cxn ang="0">
                  <a:pos x="T6" y="T7"/>
                </a:cxn>
              </a:cxnLst>
              <a:rect l="0" t="0" r="r" b="b"/>
              <a:pathLst>
                <a:path w="13" h="13">
                  <a:moveTo>
                    <a:pt x="11" y="8"/>
                  </a:moveTo>
                  <a:cubicBezTo>
                    <a:pt x="13" y="5"/>
                    <a:pt x="10" y="5"/>
                    <a:pt x="9" y="3"/>
                  </a:cubicBezTo>
                  <a:cubicBezTo>
                    <a:pt x="6" y="0"/>
                    <a:pt x="3" y="3"/>
                    <a:pt x="2" y="6"/>
                  </a:cubicBezTo>
                  <a:cubicBezTo>
                    <a:pt x="0" y="13"/>
                    <a:pt x="7" y="13"/>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5" name="Freeform 353">
              <a:extLst>
                <a:ext uri="{FF2B5EF4-FFF2-40B4-BE49-F238E27FC236}">
                  <a16:creationId xmlns:a16="http://schemas.microsoft.com/office/drawing/2014/main" id="{98C38125-74A6-D540-EA84-7AE9FE2B16F8}"/>
                </a:ext>
              </a:extLst>
            </p:cNvPr>
            <p:cNvSpPr>
              <a:spLocks/>
            </p:cNvSpPr>
            <p:nvPr/>
          </p:nvSpPr>
          <p:spPr bwMode="auto">
            <a:xfrm>
              <a:off x="5075917" y="3321361"/>
              <a:ext cx="9949" cy="14924"/>
            </a:xfrm>
            <a:custGeom>
              <a:avLst/>
              <a:gdLst>
                <a:gd name="T0" fmla="*/ 5 w 5"/>
                <a:gd name="T1" fmla="*/ 3 h 7"/>
                <a:gd name="T2" fmla="*/ 3 w 5"/>
                <a:gd name="T3" fmla="*/ 0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3" y="0"/>
                  </a:cubicBezTo>
                  <a:cubicBezTo>
                    <a:pt x="0" y="0"/>
                    <a:pt x="0" y="5"/>
                    <a:pt x="2" y="6"/>
                  </a:cubicBezTo>
                  <a:cubicBezTo>
                    <a:pt x="4" y="7"/>
                    <a:pt x="5" y="5"/>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6" name="Freeform 354">
              <a:extLst>
                <a:ext uri="{FF2B5EF4-FFF2-40B4-BE49-F238E27FC236}">
                  <a16:creationId xmlns:a16="http://schemas.microsoft.com/office/drawing/2014/main" id="{467C2F6C-98A3-EAD6-2BE3-4E492E78AC2F}"/>
                </a:ext>
              </a:extLst>
            </p:cNvPr>
            <p:cNvSpPr>
              <a:spLocks/>
            </p:cNvSpPr>
            <p:nvPr/>
          </p:nvSpPr>
          <p:spPr bwMode="auto">
            <a:xfrm>
              <a:off x="5172423" y="2719445"/>
              <a:ext cx="15918" cy="25867"/>
            </a:xfrm>
            <a:custGeom>
              <a:avLst/>
              <a:gdLst>
                <a:gd name="T0" fmla="*/ 1 w 8"/>
                <a:gd name="T1" fmla="*/ 8 h 13"/>
                <a:gd name="T2" fmla="*/ 1 w 8"/>
                <a:gd name="T3" fmla="*/ 2 h 13"/>
                <a:gd name="T4" fmla="*/ 4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0" y="3"/>
                    <a:pt x="1" y="2"/>
                  </a:cubicBezTo>
                  <a:cubicBezTo>
                    <a:pt x="2" y="0"/>
                    <a:pt x="3" y="1"/>
                    <a:pt x="4" y="3"/>
                  </a:cubicBezTo>
                  <a:cubicBezTo>
                    <a:pt x="5" y="4"/>
                    <a:pt x="7" y="4"/>
                    <a:pt x="7" y="6"/>
                  </a:cubicBezTo>
                  <a:cubicBezTo>
                    <a:pt x="8" y="13"/>
                    <a:pt x="3"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7" name="Freeform 355">
              <a:extLst>
                <a:ext uri="{FF2B5EF4-FFF2-40B4-BE49-F238E27FC236}">
                  <a16:creationId xmlns:a16="http://schemas.microsoft.com/office/drawing/2014/main" id="{029742C0-6F51-78D0-3120-23D85B892032}"/>
                </a:ext>
              </a:extLst>
            </p:cNvPr>
            <p:cNvSpPr>
              <a:spLocks/>
            </p:cNvSpPr>
            <p:nvPr/>
          </p:nvSpPr>
          <p:spPr bwMode="auto">
            <a:xfrm>
              <a:off x="5254005" y="3116411"/>
              <a:ext cx="32832" cy="26863"/>
            </a:xfrm>
            <a:custGeom>
              <a:avLst/>
              <a:gdLst>
                <a:gd name="T0" fmla="*/ 6 w 16"/>
                <a:gd name="T1" fmla="*/ 8 h 13"/>
                <a:gd name="T2" fmla="*/ 13 w 16"/>
                <a:gd name="T3" fmla="*/ 10 h 13"/>
                <a:gd name="T4" fmla="*/ 4 w 16"/>
                <a:gd name="T5" fmla="*/ 1 h 13"/>
                <a:gd name="T6" fmla="*/ 6 w 16"/>
                <a:gd name="T7" fmla="*/ 8 h 13"/>
              </a:gdLst>
              <a:ahLst/>
              <a:cxnLst>
                <a:cxn ang="0">
                  <a:pos x="T0" y="T1"/>
                </a:cxn>
                <a:cxn ang="0">
                  <a:pos x="T2" y="T3"/>
                </a:cxn>
                <a:cxn ang="0">
                  <a:pos x="T4" y="T5"/>
                </a:cxn>
                <a:cxn ang="0">
                  <a:pos x="T6" y="T7"/>
                </a:cxn>
              </a:cxnLst>
              <a:rect l="0" t="0" r="r" b="b"/>
              <a:pathLst>
                <a:path w="16" h="13">
                  <a:moveTo>
                    <a:pt x="6" y="8"/>
                  </a:moveTo>
                  <a:cubicBezTo>
                    <a:pt x="9" y="9"/>
                    <a:pt x="10" y="13"/>
                    <a:pt x="13" y="10"/>
                  </a:cubicBezTo>
                  <a:cubicBezTo>
                    <a:pt x="16" y="6"/>
                    <a:pt x="7" y="0"/>
                    <a:pt x="4" y="1"/>
                  </a:cubicBezTo>
                  <a:cubicBezTo>
                    <a:pt x="0" y="3"/>
                    <a:pt x="1" y="7"/>
                    <a:pt x="6"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8" name="Freeform 356">
              <a:extLst>
                <a:ext uri="{FF2B5EF4-FFF2-40B4-BE49-F238E27FC236}">
                  <a16:creationId xmlns:a16="http://schemas.microsoft.com/office/drawing/2014/main" id="{92A4E4DA-662C-029B-0885-8C97647A221E}"/>
                </a:ext>
              </a:extLst>
            </p:cNvPr>
            <p:cNvSpPr>
              <a:spLocks/>
            </p:cNvSpPr>
            <p:nvPr/>
          </p:nvSpPr>
          <p:spPr bwMode="auto">
            <a:xfrm>
              <a:off x="5272908" y="2762226"/>
              <a:ext cx="25867" cy="28852"/>
            </a:xfrm>
            <a:custGeom>
              <a:avLst/>
              <a:gdLst>
                <a:gd name="T0" fmla="*/ 3 w 13"/>
                <a:gd name="T1" fmla="*/ 10 h 14"/>
                <a:gd name="T2" fmla="*/ 8 w 13"/>
                <a:gd name="T3" fmla="*/ 14 h 14"/>
                <a:gd name="T4" fmla="*/ 7 w 13"/>
                <a:gd name="T5" fmla="*/ 4 h 14"/>
                <a:gd name="T6" fmla="*/ 3 w 13"/>
                <a:gd name="T7" fmla="*/ 10 h 14"/>
              </a:gdLst>
              <a:ahLst/>
              <a:cxnLst>
                <a:cxn ang="0">
                  <a:pos x="T0" y="T1"/>
                </a:cxn>
                <a:cxn ang="0">
                  <a:pos x="T2" y="T3"/>
                </a:cxn>
                <a:cxn ang="0">
                  <a:pos x="T4" y="T5"/>
                </a:cxn>
                <a:cxn ang="0">
                  <a:pos x="T6" y="T7"/>
                </a:cxn>
              </a:cxnLst>
              <a:rect l="0" t="0" r="r" b="b"/>
              <a:pathLst>
                <a:path w="13" h="14">
                  <a:moveTo>
                    <a:pt x="3" y="10"/>
                  </a:moveTo>
                  <a:cubicBezTo>
                    <a:pt x="4" y="12"/>
                    <a:pt x="4" y="14"/>
                    <a:pt x="8" y="14"/>
                  </a:cubicBezTo>
                  <a:cubicBezTo>
                    <a:pt x="13" y="14"/>
                    <a:pt x="10" y="6"/>
                    <a:pt x="7" y="4"/>
                  </a:cubicBezTo>
                  <a:cubicBezTo>
                    <a:pt x="1" y="0"/>
                    <a:pt x="0" y="6"/>
                    <a:pt x="3"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59" name="Freeform 357">
              <a:extLst>
                <a:ext uri="{FF2B5EF4-FFF2-40B4-BE49-F238E27FC236}">
                  <a16:creationId xmlns:a16="http://schemas.microsoft.com/office/drawing/2014/main" id="{18FFF9B9-AC5E-4832-A8A0-396CF58A0979}"/>
                </a:ext>
              </a:extLst>
            </p:cNvPr>
            <p:cNvSpPr>
              <a:spLocks/>
            </p:cNvSpPr>
            <p:nvPr/>
          </p:nvSpPr>
          <p:spPr bwMode="auto">
            <a:xfrm>
              <a:off x="5233112" y="2655771"/>
              <a:ext cx="24873" cy="32832"/>
            </a:xfrm>
            <a:custGeom>
              <a:avLst/>
              <a:gdLst>
                <a:gd name="T0" fmla="*/ 8 w 12"/>
                <a:gd name="T1" fmla="*/ 6 h 16"/>
                <a:gd name="T2" fmla="*/ 10 w 12"/>
                <a:gd name="T3" fmla="*/ 12 h 16"/>
                <a:gd name="T4" fmla="*/ 1 w 12"/>
                <a:gd name="T5" fmla="*/ 6 h 16"/>
                <a:gd name="T6" fmla="*/ 8 w 12"/>
                <a:gd name="T7" fmla="*/ 6 h 16"/>
              </a:gdLst>
              <a:ahLst/>
              <a:cxnLst>
                <a:cxn ang="0">
                  <a:pos x="T0" y="T1"/>
                </a:cxn>
                <a:cxn ang="0">
                  <a:pos x="T2" y="T3"/>
                </a:cxn>
                <a:cxn ang="0">
                  <a:pos x="T4" y="T5"/>
                </a:cxn>
                <a:cxn ang="0">
                  <a:pos x="T6" y="T7"/>
                </a:cxn>
              </a:cxnLst>
              <a:rect l="0" t="0" r="r" b="b"/>
              <a:pathLst>
                <a:path w="12" h="16">
                  <a:moveTo>
                    <a:pt x="8" y="6"/>
                  </a:moveTo>
                  <a:cubicBezTo>
                    <a:pt x="9" y="8"/>
                    <a:pt x="12" y="8"/>
                    <a:pt x="10" y="12"/>
                  </a:cubicBezTo>
                  <a:cubicBezTo>
                    <a:pt x="8" y="16"/>
                    <a:pt x="1" y="10"/>
                    <a:pt x="1" y="6"/>
                  </a:cubicBezTo>
                  <a:cubicBezTo>
                    <a:pt x="0" y="0"/>
                    <a:pt x="6" y="1"/>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0" name="Freeform 358">
              <a:extLst>
                <a:ext uri="{FF2B5EF4-FFF2-40B4-BE49-F238E27FC236}">
                  <a16:creationId xmlns:a16="http://schemas.microsoft.com/office/drawing/2014/main" id="{A5528E6D-0AC2-5DCA-EF76-7AC56957967C}"/>
                </a:ext>
              </a:extLst>
            </p:cNvPr>
            <p:cNvSpPr>
              <a:spLocks/>
            </p:cNvSpPr>
            <p:nvPr/>
          </p:nvSpPr>
          <p:spPr bwMode="auto">
            <a:xfrm>
              <a:off x="5225153" y="2876639"/>
              <a:ext cx="24873" cy="16914"/>
            </a:xfrm>
            <a:custGeom>
              <a:avLst/>
              <a:gdLst>
                <a:gd name="T0" fmla="*/ 9 w 12"/>
                <a:gd name="T1" fmla="*/ 3 h 8"/>
                <a:gd name="T2" fmla="*/ 12 w 12"/>
                <a:gd name="T3" fmla="*/ 6 h 8"/>
                <a:gd name="T4" fmla="*/ 2 w 12"/>
                <a:gd name="T5" fmla="*/ 4 h 8"/>
                <a:gd name="T6" fmla="*/ 9 w 12"/>
                <a:gd name="T7" fmla="*/ 3 h 8"/>
              </a:gdLst>
              <a:ahLst/>
              <a:cxnLst>
                <a:cxn ang="0">
                  <a:pos x="T0" y="T1"/>
                </a:cxn>
                <a:cxn ang="0">
                  <a:pos x="T2" y="T3"/>
                </a:cxn>
                <a:cxn ang="0">
                  <a:pos x="T4" y="T5"/>
                </a:cxn>
                <a:cxn ang="0">
                  <a:pos x="T6" y="T7"/>
                </a:cxn>
              </a:cxnLst>
              <a:rect l="0" t="0" r="r" b="b"/>
              <a:pathLst>
                <a:path w="12" h="8">
                  <a:moveTo>
                    <a:pt x="9" y="3"/>
                  </a:moveTo>
                  <a:cubicBezTo>
                    <a:pt x="10" y="3"/>
                    <a:pt x="12" y="3"/>
                    <a:pt x="12" y="6"/>
                  </a:cubicBezTo>
                  <a:cubicBezTo>
                    <a:pt x="11" y="8"/>
                    <a:pt x="3" y="6"/>
                    <a:pt x="2" y="4"/>
                  </a:cubicBezTo>
                  <a:cubicBezTo>
                    <a:pt x="0" y="0"/>
                    <a:pt x="5" y="0"/>
                    <a:pt x="9"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1" name="Freeform 359">
              <a:extLst>
                <a:ext uri="{FF2B5EF4-FFF2-40B4-BE49-F238E27FC236}">
                  <a16:creationId xmlns:a16="http://schemas.microsoft.com/office/drawing/2014/main" id="{9C9A49B6-8A1B-9EE5-BA70-E3841694426E}"/>
                </a:ext>
              </a:extLst>
            </p:cNvPr>
            <p:cNvSpPr>
              <a:spLocks/>
            </p:cNvSpPr>
            <p:nvPr/>
          </p:nvSpPr>
          <p:spPr bwMode="auto">
            <a:xfrm>
              <a:off x="5161479" y="2803017"/>
              <a:ext cx="20893" cy="32832"/>
            </a:xfrm>
            <a:custGeom>
              <a:avLst/>
              <a:gdLst>
                <a:gd name="T0" fmla="*/ 1 w 10"/>
                <a:gd name="T1" fmla="*/ 4 h 16"/>
                <a:gd name="T2" fmla="*/ 6 w 10"/>
                <a:gd name="T3" fmla="*/ 1 h 16"/>
                <a:gd name="T4" fmla="*/ 8 w 10"/>
                <a:gd name="T5" fmla="*/ 10 h 16"/>
                <a:gd name="T6" fmla="*/ 1 w 10"/>
                <a:gd name="T7" fmla="*/ 4 h 16"/>
              </a:gdLst>
              <a:ahLst/>
              <a:cxnLst>
                <a:cxn ang="0">
                  <a:pos x="T0" y="T1"/>
                </a:cxn>
                <a:cxn ang="0">
                  <a:pos x="T2" y="T3"/>
                </a:cxn>
                <a:cxn ang="0">
                  <a:pos x="T4" y="T5"/>
                </a:cxn>
                <a:cxn ang="0">
                  <a:pos x="T6" y="T7"/>
                </a:cxn>
              </a:cxnLst>
              <a:rect l="0" t="0" r="r" b="b"/>
              <a:pathLst>
                <a:path w="10" h="16">
                  <a:moveTo>
                    <a:pt x="1" y="4"/>
                  </a:moveTo>
                  <a:cubicBezTo>
                    <a:pt x="2" y="2"/>
                    <a:pt x="2" y="0"/>
                    <a:pt x="6" y="1"/>
                  </a:cubicBezTo>
                  <a:cubicBezTo>
                    <a:pt x="10" y="1"/>
                    <a:pt x="10" y="7"/>
                    <a:pt x="8" y="10"/>
                  </a:cubicBezTo>
                  <a:cubicBezTo>
                    <a:pt x="4" y="16"/>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2" name="Freeform 360">
              <a:extLst>
                <a:ext uri="{FF2B5EF4-FFF2-40B4-BE49-F238E27FC236}">
                  <a16:creationId xmlns:a16="http://schemas.microsoft.com/office/drawing/2014/main" id="{A975CA74-2A74-594D-87E0-6623CDC71BA1}"/>
                </a:ext>
              </a:extLst>
            </p:cNvPr>
            <p:cNvSpPr>
              <a:spLocks/>
            </p:cNvSpPr>
            <p:nvPr/>
          </p:nvSpPr>
          <p:spPr bwMode="auto">
            <a:xfrm>
              <a:off x="5190331" y="2860721"/>
              <a:ext cx="30842" cy="19898"/>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1" y="3"/>
                    <a:pt x="13" y="5"/>
                  </a:cubicBezTo>
                  <a:cubicBezTo>
                    <a:pt x="15" y="9"/>
                    <a:pt x="11" y="10"/>
                    <a:pt x="7" y="10"/>
                  </a:cubicBezTo>
                  <a:cubicBezTo>
                    <a:pt x="0" y="9"/>
                    <a:pt x="3"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3" name="Freeform 361">
              <a:extLst>
                <a:ext uri="{FF2B5EF4-FFF2-40B4-BE49-F238E27FC236}">
                  <a16:creationId xmlns:a16="http://schemas.microsoft.com/office/drawing/2014/main" id="{137FD87A-4390-D86B-2C99-906E91173F55}"/>
                </a:ext>
              </a:extLst>
            </p:cNvPr>
            <p:cNvSpPr>
              <a:spLocks/>
            </p:cNvSpPr>
            <p:nvPr/>
          </p:nvSpPr>
          <p:spPr bwMode="auto">
            <a:xfrm>
              <a:off x="5186351" y="3251718"/>
              <a:ext cx="22883" cy="26863"/>
            </a:xfrm>
            <a:custGeom>
              <a:avLst/>
              <a:gdLst>
                <a:gd name="T0" fmla="*/ 1 w 11"/>
                <a:gd name="T1" fmla="*/ 4 h 13"/>
                <a:gd name="T2" fmla="*/ 7 w 11"/>
                <a:gd name="T3" fmla="*/ 1 h 13"/>
                <a:gd name="T4" fmla="*/ 8 w 11"/>
                <a:gd name="T5" fmla="*/ 7 h 13"/>
                <a:gd name="T6" fmla="*/ 1 w 11"/>
                <a:gd name="T7" fmla="*/ 4 h 13"/>
              </a:gdLst>
              <a:ahLst/>
              <a:cxnLst>
                <a:cxn ang="0">
                  <a:pos x="T0" y="T1"/>
                </a:cxn>
                <a:cxn ang="0">
                  <a:pos x="T2" y="T3"/>
                </a:cxn>
                <a:cxn ang="0">
                  <a:pos x="T4" y="T5"/>
                </a:cxn>
                <a:cxn ang="0">
                  <a:pos x="T6" y="T7"/>
                </a:cxn>
              </a:cxnLst>
              <a:rect l="0" t="0" r="r" b="b"/>
              <a:pathLst>
                <a:path w="11" h="13">
                  <a:moveTo>
                    <a:pt x="1" y="4"/>
                  </a:moveTo>
                  <a:cubicBezTo>
                    <a:pt x="2" y="2"/>
                    <a:pt x="5" y="0"/>
                    <a:pt x="7" y="1"/>
                  </a:cubicBezTo>
                  <a:cubicBezTo>
                    <a:pt x="11" y="1"/>
                    <a:pt x="11" y="4"/>
                    <a:pt x="8" y="7"/>
                  </a:cubicBezTo>
                  <a:cubicBezTo>
                    <a:pt x="4" y="13"/>
                    <a:pt x="0" y="10"/>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4" name="Freeform 362">
              <a:extLst>
                <a:ext uri="{FF2B5EF4-FFF2-40B4-BE49-F238E27FC236}">
                  <a16:creationId xmlns:a16="http://schemas.microsoft.com/office/drawing/2014/main" id="{C70F619F-2EB3-331D-D31D-E3101B1ADE5F}"/>
                </a:ext>
              </a:extLst>
            </p:cNvPr>
            <p:cNvSpPr>
              <a:spLocks/>
            </p:cNvSpPr>
            <p:nvPr/>
          </p:nvSpPr>
          <p:spPr bwMode="auto">
            <a:xfrm>
              <a:off x="5272908" y="2852762"/>
              <a:ext cx="21888" cy="21888"/>
            </a:xfrm>
            <a:custGeom>
              <a:avLst/>
              <a:gdLst>
                <a:gd name="T0" fmla="*/ 3 w 11"/>
                <a:gd name="T1" fmla="*/ 8 h 11"/>
                <a:gd name="T2" fmla="*/ 8 w 11"/>
                <a:gd name="T3" fmla="*/ 11 h 11"/>
                <a:gd name="T4" fmla="*/ 9 w 11"/>
                <a:gd name="T5" fmla="*/ 7 h 11"/>
                <a:gd name="T6" fmla="*/ 7 w 11"/>
                <a:gd name="T7" fmla="*/ 3 h 11"/>
                <a:gd name="T8" fmla="*/ 3 w 11"/>
                <a:gd name="T9" fmla="*/ 8 h 11"/>
              </a:gdLst>
              <a:ahLst/>
              <a:cxnLst>
                <a:cxn ang="0">
                  <a:pos x="T0" y="T1"/>
                </a:cxn>
                <a:cxn ang="0">
                  <a:pos x="T2" y="T3"/>
                </a:cxn>
                <a:cxn ang="0">
                  <a:pos x="T4" y="T5"/>
                </a:cxn>
                <a:cxn ang="0">
                  <a:pos x="T6" y="T7"/>
                </a:cxn>
                <a:cxn ang="0">
                  <a:pos x="T8" y="T9"/>
                </a:cxn>
              </a:cxnLst>
              <a:rect l="0" t="0" r="r" b="b"/>
              <a:pathLst>
                <a:path w="11" h="11">
                  <a:moveTo>
                    <a:pt x="3" y="8"/>
                  </a:moveTo>
                  <a:cubicBezTo>
                    <a:pt x="5" y="10"/>
                    <a:pt x="7" y="10"/>
                    <a:pt x="8" y="11"/>
                  </a:cubicBezTo>
                  <a:cubicBezTo>
                    <a:pt x="11" y="11"/>
                    <a:pt x="10" y="9"/>
                    <a:pt x="9" y="7"/>
                  </a:cubicBezTo>
                  <a:cubicBezTo>
                    <a:pt x="9" y="6"/>
                    <a:pt x="9" y="4"/>
                    <a:pt x="7" y="3"/>
                  </a:cubicBezTo>
                  <a:cubicBezTo>
                    <a:pt x="1" y="0"/>
                    <a:pt x="0" y="4"/>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5" name="Freeform 363">
              <a:extLst>
                <a:ext uri="{FF2B5EF4-FFF2-40B4-BE49-F238E27FC236}">
                  <a16:creationId xmlns:a16="http://schemas.microsoft.com/office/drawing/2014/main" id="{AC0E01F1-CFD4-8C3B-8A14-91F42175DF3F}"/>
                </a:ext>
              </a:extLst>
            </p:cNvPr>
            <p:cNvSpPr>
              <a:spLocks/>
            </p:cNvSpPr>
            <p:nvPr/>
          </p:nvSpPr>
          <p:spPr bwMode="auto">
            <a:xfrm>
              <a:off x="5209234" y="2803017"/>
              <a:ext cx="15918" cy="26863"/>
            </a:xfrm>
            <a:custGeom>
              <a:avLst/>
              <a:gdLst>
                <a:gd name="T0" fmla="*/ 1 w 8"/>
                <a:gd name="T1" fmla="*/ 8 h 13"/>
                <a:gd name="T2" fmla="*/ 1 w 8"/>
                <a:gd name="T3" fmla="*/ 3 h 13"/>
                <a:gd name="T4" fmla="*/ 5 w 8"/>
                <a:gd name="T5" fmla="*/ 3 h 13"/>
                <a:gd name="T6" fmla="*/ 7 w 8"/>
                <a:gd name="T7" fmla="*/ 6 h 13"/>
                <a:gd name="T8" fmla="*/ 1 w 8"/>
                <a:gd name="T9" fmla="*/ 8 h 13"/>
              </a:gdLst>
              <a:ahLst/>
              <a:cxnLst>
                <a:cxn ang="0">
                  <a:pos x="T0" y="T1"/>
                </a:cxn>
                <a:cxn ang="0">
                  <a:pos x="T2" y="T3"/>
                </a:cxn>
                <a:cxn ang="0">
                  <a:pos x="T4" y="T5"/>
                </a:cxn>
                <a:cxn ang="0">
                  <a:pos x="T6" y="T7"/>
                </a:cxn>
                <a:cxn ang="0">
                  <a:pos x="T8" y="T9"/>
                </a:cxn>
              </a:cxnLst>
              <a:rect l="0" t="0" r="r" b="b"/>
              <a:pathLst>
                <a:path w="8" h="13">
                  <a:moveTo>
                    <a:pt x="1" y="8"/>
                  </a:moveTo>
                  <a:cubicBezTo>
                    <a:pt x="0" y="6"/>
                    <a:pt x="1" y="3"/>
                    <a:pt x="1" y="3"/>
                  </a:cubicBezTo>
                  <a:cubicBezTo>
                    <a:pt x="2" y="0"/>
                    <a:pt x="3" y="2"/>
                    <a:pt x="5" y="3"/>
                  </a:cubicBezTo>
                  <a:cubicBezTo>
                    <a:pt x="6" y="4"/>
                    <a:pt x="7" y="5"/>
                    <a:pt x="7" y="6"/>
                  </a:cubicBezTo>
                  <a:cubicBezTo>
                    <a:pt x="8" y="13"/>
                    <a:pt x="4" y="13"/>
                    <a:pt x="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6" name="Freeform 364">
              <a:extLst>
                <a:ext uri="{FF2B5EF4-FFF2-40B4-BE49-F238E27FC236}">
                  <a16:creationId xmlns:a16="http://schemas.microsoft.com/office/drawing/2014/main" id="{8B970835-C35F-1686-1DC7-763782B1A9BD}"/>
                </a:ext>
              </a:extLst>
            </p:cNvPr>
            <p:cNvSpPr>
              <a:spLocks/>
            </p:cNvSpPr>
            <p:nvPr/>
          </p:nvSpPr>
          <p:spPr bwMode="auto">
            <a:xfrm>
              <a:off x="5186351" y="2454801"/>
              <a:ext cx="30842" cy="28852"/>
            </a:xfrm>
            <a:custGeom>
              <a:avLst/>
              <a:gdLst>
                <a:gd name="T0" fmla="*/ 10 w 15"/>
                <a:gd name="T1" fmla="*/ 9 h 14"/>
                <a:gd name="T2" fmla="*/ 4 w 15"/>
                <a:gd name="T3" fmla="*/ 12 h 14"/>
                <a:gd name="T4" fmla="*/ 11 w 15"/>
                <a:gd name="T5" fmla="*/ 1 h 14"/>
                <a:gd name="T6" fmla="*/ 10 w 15"/>
                <a:gd name="T7" fmla="*/ 9 h 14"/>
              </a:gdLst>
              <a:ahLst/>
              <a:cxnLst>
                <a:cxn ang="0">
                  <a:pos x="T0" y="T1"/>
                </a:cxn>
                <a:cxn ang="0">
                  <a:pos x="T2" y="T3"/>
                </a:cxn>
                <a:cxn ang="0">
                  <a:pos x="T4" y="T5"/>
                </a:cxn>
                <a:cxn ang="0">
                  <a:pos x="T6" y="T7"/>
                </a:cxn>
              </a:cxnLst>
              <a:rect l="0" t="0" r="r" b="b"/>
              <a:pathLst>
                <a:path w="15" h="14">
                  <a:moveTo>
                    <a:pt x="10" y="9"/>
                  </a:moveTo>
                  <a:cubicBezTo>
                    <a:pt x="8" y="10"/>
                    <a:pt x="7" y="14"/>
                    <a:pt x="4" y="12"/>
                  </a:cubicBezTo>
                  <a:cubicBezTo>
                    <a:pt x="0" y="9"/>
                    <a:pt x="7" y="0"/>
                    <a:pt x="11" y="1"/>
                  </a:cubicBezTo>
                  <a:cubicBezTo>
                    <a:pt x="15" y="2"/>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7" name="Freeform 365">
              <a:extLst>
                <a:ext uri="{FF2B5EF4-FFF2-40B4-BE49-F238E27FC236}">
                  <a16:creationId xmlns:a16="http://schemas.microsoft.com/office/drawing/2014/main" id="{9AF63E60-B1DE-1627-808B-41CB48470172}"/>
                </a:ext>
              </a:extLst>
            </p:cNvPr>
            <p:cNvSpPr>
              <a:spLocks/>
            </p:cNvSpPr>
            <p:nvPr/>
          </p:nvSpPr>
          <p:spPr bwMode="auto">
            <a:xfrm>
              <a:off x="5186351" y="2675669"/>
              <a:ext cx="26863" cy="28852"/>
            </a:xfrm>
            <a:custGeom>
              <a:avLst/>
              <a:gdLst>
                <a:gd name="T0" fmla="*/ 3 w 13"/>
                <a:gd name="T1" fmla="*/ 3 h 14"/>
                <a:gd name="T2" fmla="*/ 0 w 13"/>
                <a:gd name="T3" fmla="*/ 9 h 14"/>
                <a:gd name="T4" fmla="*/ 10 w 13"/>
                <a:gd name="T5" fmla="*/ 6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1" y="14"/>
                    <a:pt x="9" y="10"/>
                    <a:pt x="10" y="6"/>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8" name="Freeform 366">
              <a:extLst>
                <a:ext uri="{FF2B5EF4-FFF2-40B4-BE49-F238E27FC236}">
                  <a16:creationId xmlns:a16="http://schemas.microsoft.com/office/drawing/2014/main" id="{403144F8-2E53-BADC-2B92-7590A249D472}"/>
                </a:ext>
              </a:extLst>
            </p:cNvPr>
            <p:cNvSpPr>
              <a:spLocks/>
            </p:cNvSpPr>
            <p:nvPr/>
          </p:nvSpPr>
          <p:spPr bwMode="auto">
            <a:xfrm>
              <a:off x="5182372" y="2563245"/>
              <a:ext cx="32832" cy="24873"/>
            </a:xfrm>
            <a:custGeom>
              <a:avLst/>
              <a:gdLst>
                <a:gd name="T0" fmla="*/ 10 w 16"/>
                <a:gd name="T1" fmla="*/ 9 h 12"/>
                <a:gd name="T2" fmla="*/ 4 w 16"/>
                <a:gd name="T3" fmla="*/ 11 h 12"/>
                <a:gd name="T4" fmla="*/ 9 w 16"/>
                <a:gd name="T5" fmla="*/ 2 h 12"/>
                <a:gd name="T6" fmla="*/ 10 w 16"/>
                <a:gd name="T7" fmla="*/ 9 h 12"/>
              </a:gdLst>
              <a:ahLst/>
              <a:cxnLst>
                <a:cxn ang="0">
                  <a:pos x="T0" y="T1"/>
                </a:cxn>
                <a:cxn ang="0">
                  <a:pos x="T2" y="T3"/>
                </a:cxn>
                <a:cxn ang="0">
                  <a:pos x="T4" y="T5"/>
                </a:cxn>
                <a:cxn ang="0">
                  <a:pos x="T6" y="T7"/>
                </a:cxn>
              </a:cxnLst>
              <a:rect l="0" t="0" r="r" b="b"/>
              <a:pathLst>
                <a:path w="16" h="12">
                  <a:moveTo>
                    <a:pt x="10" y="9"/>
                  </a:moveTo>
                  <a:cubicBezTo>
                    <a:pt x="9" y="10"/>
                    <a:pt x="9" y="12"/>
                    <a:pt x="4" y="11"/>
                  </a:cubicBezTo>
                  <a:cubicBezTo>
                    <a:pt x="0" y="10"/>
                    <a:pt x="5" y="2"/>
                    <a:pt x="9" y="2"/>
                  </a:cubicBezTo>
                  <a:cubicBezTo>
                    <a:pt x="16" y="0"/>
                    <a:pt x="15" y="6"/>
                    <a:pt x="10"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69" name="Freeform 367">
              <a:extLst>
                <a:ext uri="{FF2B5EF4-FFF2-40B4-BE49-F238E27FC236}">
                  <a16:creationId xmlns:a16="http://schemas.microsoft.com/office/drawing/2014/main" id="{0ED8A3E9-0425-2099-C56D-B80A77B62CCD}"/>
                </a:ext>
              </a:extLst>
            </p:cNvPr>
            <p:cNvSpPr>
              <a:spLocks/>
            </p:cNvSpPr>
            <p:nvPr/>
          </p:nvSpPr>
          <p:spPr bwMode="auto">
            <a:xfrm>
              <a:off x="5244056" y="2772175"/>
              <a:ext cx="13929" cy="26863"/>
            </a:xfrm>
            <a:custGeom>
              <a:avLst/>
              <a:gdLst>
                <a:gd name="T0" fmla="*/ 6 w 7"/>
                <a:gd name="T1" fmla="*/ 10 h 13"/>
                <a:gd name="T2" fmla="*/ 3 w 7"/>
                <a:gd name="T3" fmla="*/ 13 h 13"/>
                <a:gd name="T4" fmla="*/ 3 w 7"/>
                <a:gd name="T5" fmla="*/ 3 h 13"/>
                <a:gd name="T6" fmla="*/ 6 w 7"/>
                <a:gd name="T7" fmla="*/ 10 h 13"/>
              </a:gdLst>
              <a:ahLst/>
              <a:cxnLst>
                <a:cxn ang="0">
                  <a:pos x="T0" y="T1"/>
                </a:cxn>
                <a:cxn ang="0">
                  <a:pos x="T2" y="T3"/>
                </a:cxn>
                <a:cxn ang="0">
                  <a:pos x="T4" y="T5"/>
                </a:cxn>
                <a:cxn ang="0">
                  <a:pos x="T6" y="T7"/>
                </a:cxn>
              </a:cxnLst>
              <a:rect l="0" t="0" r="r" b="b"/>
              <a:pathLst>
                <a:path w="7" h="13">
                  <a:moveTo>
                    <a:pt x="6" y="10"/>
                  </a:moveTo>
                  <a:cubicBezTo>
                    <a:pt x="5" y="11"/>
                    <a:pt x="5" y="13"/>
                    <a:pt x="3" y="13"/>
                  </a:cubicBezTo>
                  <a:cubicBezTo>
                    <a:pt x="0" y="12"/>
                    <a:pt x="2" y="4"/>
                    <a:pt x="3" y="3"/>
                  </a:cubicBezTo>
                  <a:cubicBezTo>
                    <a:pt x="7" y="0"/>
                    <a:pt x="7" y="6"/>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0" name="Freeform 368">
              <a:extLst>
                <a:ext uri="{FF2B5EF4-FFF2-40B4-BE49-F238E27FC236}">
                  <a16:creationId xmlns:a16="http://schemas.microsoft.com/office/drawing/2014/main" id="{52D88FF4-D843-5189-9A0C-ED970E284418}"/>
                </a:ext>
              </a:extLst>
            </p:cNvPr>
            <p:cNvSpPr>
              <a:spLocks/>
            </p:cNvSpPr>
            <p:nvPr/>
          </p:nvSpPr>
          <p:spPr bwMode="auto">
            <a:xfrm>
              <a:off x="5188341" y="2542352"/>
              <a:ext cx="30842" cy="20893"/>
            </a:xfrm>
            <a:custGeom>
              <a:avLst/>
              <a:gdLst>
                <a:gd name="T0" fmla="*/ 12 w 15"/>
                <a:gd name="T1" fmla="*/ 1 h 10"/>
                <a:gd name="T2" fmla="*/ 15 w 15"/>
                <a:gd name="T3" fmla="*/ 5 h 10"/>
                <a:gd name="T4" fmla="*/ 6 w 15"/>
                <a:gd name="T5" fmla="*/ 8 h 10"/>
                <a:gd name="T6" fmla="*/ 12 w 15"/>
                <a:gd name="T7" fmla="*/ 1 h 10"/>
              </a:gdLst>
              <a:ahLst/>
              <a:cxnLst>
                <a:cxn ang="0">
                  <a:pos x="T0" y="T1"/>
                </a:cxn>
                <a:cxn ang="0">
                  <a:pos x="T2" y="T3"/>
                </a:cxn>
                <a:cxn ang="0">
                  <a:pos x="T4" y="T5"/>
                </a:cxn>
                <a:cxn ang="0">
                  <a:pos x="T6" y="T7"/>
                </a:cxn>
              </a:cxnLst>
              <a:rect l="0" t="0" r="r" b="b"/>
              <a:pathLst>
                <a:path w="15" h="10">
                  <a:moveTo>
                    <a:pt x="12" y="1"/>
                  </a:moveTo>
                  <a:cubicBezTo>
                    <a:pt x="14" y="1"/>
                    <a:pt x="15" y="0"/>
                    <a:pt x="15" y="5"/>
                  </a:cubicBezTo>
                  <a:cubicBezTo>
                    <a:pt x="15" y="9"/>
                    <a:pt x="9" y="10"/>
                    <a:pt x="6" y="8"/>
                  </a:cubicBezTo>
                  <a:cubicBezTo>
                    <a:pt x="0" y="5"/>
                    <a:pt x="6" y="0"/>
                    <a:pt x="12"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1" name="Freeform 369">
              <a:extLst>
                <a:ext uri="{FF2B5EF4-FFF2-40B4-BE49-F238E27FC236}">
                  <a16:creationId xmlns:a16="http://schemas.microsoft.com/office/drawing/2014/main" id="{D91D53B4-751D-1CD2-D0B1-253DB3BA2292}"/>
                </a:ext>
              </a:extLst>
            </p:cNvPr>
            <p:cNvSpPr>
              <a:spLocks/>
            </p:cNvSpPr>
            <p:nvPr/>
          </p:nvSpPr>
          <p:spPr bwMode="auto">
            <a:xfrm>
              <a:off x="5223163" y="2702532"/>
              <a:ext cx="20893" cy="28852"/>
            </a:xfrm>
            <a:custGeom>
              <a:avLst/>
              <a:gdLst>
                <a:gd name="T0" fmla="*/ 9 w 10"/>
                <a:gd name="T1" fmla="*/ 8 h 14"/>
                <a:gd name="T2" fmla="*/ 5 w 10"/>
                <a:gd name="T3" fmla="*/ 12 h 14"/>
                <a:gd name="T4" fmla="*/ 0 w 10"/>
                <a:gd name="T5" fmla="*/ 6 h 14"/>
                <a:gd name="T6" fmla="*/ 9 w 10"/>
                <a:gd name="T7" fmla="*/ 8 h 14"/>
              </a:gdLst>
              <a:ahLst/>
              <a:cxnLst>
                <a:cxn ang="0">
                  <a:pos x="T0" y="T1"/>
                </a:cxn>
                <a:cxn ang="0">
                  <a:pos x="T2" y="T3"/>
                </a:cxn>
                <a:cxn ang="0">
                  <a:pos x="T4" y="T5"/>
                </a:cxn>
                <a:cxn ang="0">
                  <a:pos x="T6" y="T7"/>
                </a:cxn>
              </a:cxnLst>
              <a:rect l="0" t="0" r="r" b="b"/>
              <a:pathLst>
                <a:path w="10" h="14">
                  <a:moveTo>
                    <a:pt x="9" y="8"/>
                  </a:moveTo>
                  <a:cubicBezTo>
                    <a:pt x="10" y="11"/>
                    <a:pt x="7" y="10"/>
                    <a:pt x="5"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2" name="Freeform 370">
              <a:extLst>
                <a:ext uri="{FF2B5EF4-FFF2-40B4-BE49-F238E27FC236}">
                  <a16:creationId xmlns:a16="http://schemas.microsoft.com/office/drawing/2014/main" id="{D3FA6F9E-48E2-F16D-6273-2372E0822E3C}"/>
                </a:ext>
              </a:extLst>
            </p:cNvPr>
            <p:cNvSpPr>
              <a:spLocks/>
            </p:cNvSpPr>
            <p:nvPr/>
          </p:nvSpPr>
          <p:spPr bwMode="auto">
            <a:xfrm>
              <a:off x="5225153" y="2772175"/>
              <a:ext cx="14924" cy="12934"/>
            </a:xfrm>
            <a:custGeom>
              <a:avLst/>
              <a:gdLst>
                <a:gd name="T0" fmla="*/ 6 w 7"/>
                <a:gd name="T1" fmla="*/ 4 h 6"/>
                <a:gd name="T2" fmla="*/ 3 w 7"/>
                <a:gd name="T3" fmla="*/ 6 h 6"/>
                <a:gd name="T4" fmla="*/ 4 w 7"/>
                <a:gd name="T5" fmla="*/ 1 h 6"/>
                <a:gd name="T6" fmla="*/ 6 w 7"/>
                <a:gd name="T7" fmla="*/ 4 h 6"/>
              </a:gdLst>
              <a:ahLst/>
              <a:cxnLst>
                <a:cxn ang="0">
                  <a:pos x="T0" y="T1"/>
                </a:cxn>
                <a:cxn ang="0">
                  <a:pos x="T2" y="T3"/>
                </a:cxn>
                <a:cxn ang="0">
                  <a:pos x="T4" y="T5"/>
                </a:cxn>
                <a:cxn ang="0">
                  <a:pos x="T6" y="T7"/>
                </a:cxn>
              </a:cxnLst>
              <a:rect l="0" t="0" r="r" b="b"/>
              <a:pathLst>
                <a:path w="7" h="6">
                  <a:moveTo>
                    <a:pt x="6" y="4"/>
                  </a:moveTo>
                  <a:cubicBezTo>
                    <a:pt x="5" y="5"/>
                    <a:pt x="5" y="6"/>
                    <a:pt x="3" y="6"/>
                  </a:cubicBezTo>
                  <a:cubicBezTo>
                    <a:pt x="0" y="6"/>
                    <a:pt x="2" y="1"/>
                    <a:pt x="4" y="1"/>
                  </a:cubicBezTo>
                  <a:cubicBezTo>
                    <a:pt x="6" y="0"/>
                    <a:pt x="7" y="2"/>
                    <a:pt x="6"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3" name="Freeform 371">
              <a:extLst>
                <a:ext uri="{FF2B5EF4-FFF2-40B4-BE49-F238E27FC236}">
                  <a16:creationId xmlns:a16="http://schemas.microsoft.com/office/drawing/2014/main" id="{DCCEED6E-6786-0E83-12C8-1D7CAC2565F6}"/>
                </a:ext>
              </a:extLst>
            </p:cNvPr>
            <p:cNvSpPr>
              <a:spLocks/>
            </p:cNvSpPr>
            <p:nvPr/>
          </p:nvSpPr>
          <p:spPr bwMode="auto">
            <a:xfrm>
              <a:off x="5176402" y="2766206"/>
              <a:ext cx="26863" cy="18903"/>
            </a:xfrm>
            <a:custGeom>
              <a:avLst/>
              <a:gdLst>
                <a:gd name="T0" fmla="*/ 8 w 13"/>
                <a:gd name="T1" fmla="*/ 0 h 9"/>
                <a:gd name="T2" fmla="*/ 13 w 13"/>
                <a:gd name="T3" fmla="*/ 5 h 9"/>
                <a:gd name="T4" fmla="*/ 6 w 13"/>
                <a:gd name="T5" fmla="*/ 7 h 9"/>
                <a:gd name="T6" fmla="*/ 8 w 13"/>
                <a:gd name="T7" fmla="*/ 0 h 9"/>
              </a:gdLst>
              <a:ahLst/>
              <a:cxnLst>
                <a:cxn ang="0">
                  <a:pos x="T0" y="T1"/>
                </a:cxn>
                <a:cxn ang="0">
                  <a:pos x="T2" y="T3"/>
                </a:cxn>
                <a:cxn ang="0">
                  <a:pos x="T4" y="T5"/>
                </a:cxn>
                <a:cxn ang="0">
                  <a:pos x="T6" y="T7"/>
                </a:cxn>
              </a:cxnLst>
              <a:rect l="0" t="0" r="r" b="b"/>
              <a:pathLst>
                <a:path w="13" h="9">
                  <a:moveTo>
                    <a:pt x="8" y="0"/>
                  </a:moveTo>
                  <a:cubicBezTo>
                    <a:pt x="10" y="0"/>
                    <a:pt x="13" y="3"/>
                    <a:pt x="13" y="5"/>
                  </a:cubicBezTo>
                  <a:cubicBezTo>
                    <a:pt x="13" y="9"/>
                    <a:pt x="10" y="9"/>
                    <a:pt x="6"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4" name="Freeform 372">
              <a:extLst>
                <a:ext uri="{FF2B5EF4-FFF2-40B4-BE49-F238E27FC236}">
                  <a16:creationId xmlns:a16="http://schemas.microsoft.com/office/drawing/2014/main" id="{169A23E0-5C27-E039-40F8-C5F8B2B44E92}"/>
                </a:ext>
              </a:extLst>
            </p:cNvPr>
            <p:cNvSpPr>
              <a:spLocks/>
            </p:cNvSpPr>
            <p:nvPr/>
          </p:nvSpPr>
          <p:spPr bwMode="auto">
            <a:xfrm>
              <a:off x="5240076" y="2829879"/>
              <a:ext cx="19898" cy="22883"/>
            </a:xfrm>
            <a:custGeom>
              <a:avLst/>
              <a:gdLst>
                <a:gd name="T0" fmla="*/ 2 w 10"/>
                <a:gd name="T1" fmla="*/ 4 h 11"/>
                <a:gd name="T2" fmla="*/ 0 w 10"/>
                <a:gd name="T3" fmla="*/ 9 h 11"/>
                <a:gd name="T4" fmla="*/ 4 w 10"/>
                <a:gd name="T5" fmla="*/ 9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4" y="9"/>
                  </a:cubicBezTo>
                  <a:cubicBezTo>
                    <a:pt x="5" y="9"/>
                    <a:pt x="7"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5" name="Freeform 373">
              <a:extLst>
                <a:ext uri="{FF2B5EF4-FFF2-40B4-BE49-F238E27FC236}">
                  <a16:creationId xmlns:a16="http://schemas.microsoft.com/office/drawing/2014/main" id="{E6A35CD9-C5E4-0539-66AA-FE6F88E7E9AB}"/>
                </a:ext>
              </a:extLst>
            </p:cNvPr>
            <p:cNvSpPr>
              <a:spLocks/>
            </p:cNvSpPr>
            <p:nvPr/>
          </p:nvSpPr>
          <p:spPr bwMode="auto">
            <a:xfrm>
              <a:off x="5254005" y="3038809"/>
              <a:ext cx="32832" cy="22883"/>
            </a:xfrm>
            <a:custGeom>
              <a:avLst/>
              <a:gdLst>
                <a:gd name="T0" fmla="*/ 8 w 16"/>
                <a:gd name="T1" fmla="*/ 3 h 11"/>
                <a:gd name="T2" fmla="*/ 14 w 16"/>
                <a:gd name="T3" fmla="*/ 4 h 11"/>
                <a:gd name="T4" fmla="*/ 3 w 16"/>
                <a:gd name="T5" fmla="*/ 9 h 11"/>
                <a:gd name="T6" fmla="*/ 8 w 16"/>
                <a:gd name="T7" fmla="*/ 3 h 11"/>
              </a:gdLst>
              <a:ahLst/>
              <a:cxnLst>
                <a:cxn ang="0">
                  <a:pos x="T0" y="T1"/>
                </a:cxn>
                <a:cxn ang="0">
                  <a:pos x="T2" y="T3"/>
                </a:cxn>
                <a:cxn ang="0">
                  <a:pos x="T4" y="T5"/>
                </a:cxn>
                <a:cxn ang="0">
                  <a:pos x="T6" y="T7"/>
                </a:cxn>
              </a:cxnLst>
              <a:rect l="0" t="0" r="r" b="b"/>
              <a:pathLst>
                <a:path w="16" h="11">
                  <a:moveTo>
                    <a:pt x="8" y="3"/>
                  </a:moveTo>
                  <a:cubicBezTo>
                    <a:pt x="10" y="3"/>
                    <a:pt x="12" y="0"/>
                    <a:pt x="14" y="4"/>
                  </a:cubicBezTo>
                  <a:cubicBezTo>
                    <a:pt x="16" y="8"/>
                    <a:pt x="5" y="11"/>
                    <a:pt x="3" y="9"/>
                  </a:cubicBezTo>
                  <a:cubicBezTo>
                    <a:pt x="0" y="6"/>
                    <a:pt x="2" y="3"/>
                    <a:pt x="8"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6" name="Freeform 374">
              <a:extLst>
                <a:ext uri="{FF2B5EF4-FFF2-40B4-BE49-F238E27FC236}">
                  <a16:creationId xmlns:a16="http://schemas.microsoft.com/office/drawing/2014/main" id="{91353746-5545-7930-D765-A0E9CE4C2918}"/>
                </a:ext>
              </a:extLst>
            </p:cNvPr>
            <p:cNvSpPr>
              <a:spLocks/>
            </p:cNvSpPr>
            <p:nvPr/>
          </p:nvSpPr>
          <p:spPr bwMode="auto">
            <a:xfrm>
              <a:off x="5213214" y="2608016"/>
              <a:ext cx="26863" cy="28852"/>
            </a:xfrm>
            <a:custGeom>
              <a:avLst/>
              <a:gdLst>
                <a:gd name="T0" fmla="*/ 9 w 13"/>
                <a:gd name="T1" fmla="*/ 11 h 14"/>
                <a:gd name="T2" fmla="*/ 12 w 13"/>
                <a:gd name="T3" fmla="*/ 5 h 14"/>
                <a:gd name="T4" fmla="*/ 2 w 13"/>
                <a:gd name="T5" fmla="*/ 8 h 14"/>
                <a:gd name="T6" fmla="*/ 9 w 13"/>
                <a:gd name="T7" fmla="*/ 11 h 14"/>
              </a:gdLst>
              <a:ahLst/>
              <a:cxnLst>
                <a:cxn ang="0">
                  <a:pos x="T0" y="T1"/>
                </a:cxn>
                <a:cxn ang="0">
                  <a:pos x="T2" y="T3"/>
                </a:cxn>
                <a:cxn ang="0">
                  <a:pos x="T4" y="T5"/>
                </a:cxn>
                <a:cxn ang="0">
                  <a:pos x="T6" y="T7"/>
                </a:cxn>
              </a:cxnLst>
              <a:rect l="0" t="0" r="r" b="b"/>
              <a:pathLst>
                <a:path w="13" h="14">
                  <a:moveTo>
                    <a:pt x="9" y="11"/>
                  </a:moveTo>
                  <a:cubicBezTo>
                    <a:pt x="11" y="9"/>
                    <a:pt x="13" y="10"/>
                    <a:pt x="12" y="5"/>
                  </a:cubicBezTo>
                  <a:cubicBezTo>
                    <a:pt x="12" y="0"/>
                    <a:pt x="4" y="4"/>
                    <a:pt x="2" y="8"/>
                  </a:cubicBezTo>
                  <a:cubicBezTo>
                    <a:pt x="0" y="14"/>
                    <a:pt x="5" y="14"/>
                    <a:pt x="9"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7" name="Freeform 375">
              <a:extLst>
                <a:ext uri="{FF2B5EF4-FFF2-40B4-BE49-F238E27FC236}">
                  <a16:creationId xmlns:a16="http://schemas.microsoft.com/office/drawing/2014/main" id="{2D5CA792-E720-B3CF-C6D6-20A4A2BEB05C}"/>
                </a:ext>
              </a:extLst>
            </p:cNvPr>
            <p:cNvSpPr>
              <a:spLocks/>
            </p:cNvSpPr>
            <p:nvPr/>
          </p:nvSpPr>
          <p:spPr bwMode="auto">
            <a:xfrm>
              <a:off x="5141581" y="3280570"/>
              <a:ext cx="26863" cy="11939"/>
            </a:xfrm>
            <a:custGeom>
              <a:avLst/>
              <a:gdLst>
                <a:gd name="T0" fmla="*/ 9 w 13"/>
                <a:gd name="T1" fmla="*/ 5 h 6"/>
                <a:gd name="T2" fmla="*/ 13 w 13"/>
                <a:gd name="T3" fmla="*/ 3 h 6"/>
                <a:gd name="T4" fmla="*/ 3 w 13"/>
                <a:gd name="T5" fmla="*/ 2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6"/>
                    <a:pt x="13" y="3"/>
                  </a:cubicBezTo>
                  <a:cubicBezTo>
                    <a:pt x="13" y="1"/>
                    <a:pt x="5" y="0"/>
                    <a:pt x="3" y="2"/>
                  </a:cubicBezTo>
                  <a:cubicBezTo>
                    <a:pt x="0" y="5"/>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8" name="Freeform 376">
              <a:extLst>
                <a:ext uri="{FF2B5EF4-FFF2-40B4-BE49-F238E27FC236}">
                  <a16:creationId xmlns:a16="http://schemas.microsoft.com/office/drawing/2014/main" id="{0A2B42D2-E950-E9C3-0C74-D18217B3AF35}"/>
                </a:ext>
              </a:extLst>
            </p:cNvPr>
            <p:cNvSpPr>
              <a:spLocks/>
            </p:cNvSpPr>
            <p:nvPr/>
          </p:nvSpPr>
          <p:spPr bwMode="auto">
            <a:xfrm>
              <a:off x="5108749" y="2979115"/>
              <a:ext cx="28852" cy="24873"/>
            </a:xfrm>
            <a:custGeom>
              <a:avLst/>
              <a:gdLst>
                <a:gd name="T0" fmla="*/ 6 w 14"/>
                <a:gd name="T1" fmla="*/ 10 h 12"/>
                <a:gd name="T2" fmla="*/ 11 w 14"/>
                <a:gd name="T3" fmla="*/ 7 h 12"/>
                <a:gd name="T4" fmla="*/ 7 w 14"/>
                <a:gd name="T5" fmla="*/ 1 h 12"/>
                <a:gd name="T6" fmla="*/ 6 w 14"/>
                <a:gd name="T7" fmla="*/ 10 h 12"/>
              </a:gdLst>
              <a:ahLst/>
              <a:cxnLst>
                <a:cxn ang="0">
                  <a:pos x="T0" y="T1"/>
                </a:cxn>
                <a:cxn ang="0">
                  <a:pos x="T2" y="T3"/>
                </a:cxn>
                <a:cxn ang="0">
                  <a:pos x="T4" y="T5"/>
                </a:cxn>
                <a:cxn ang="0">
                  <a:pos x="T6" y="T7"/>
                </a:cxn>
              </a:cxnLst>
              <a:rect l="0" t="0" r="r" b="b"/>
              <a:pathLst>
                <a:path w="14" h="12">
                  <a:moveTo>
                    <a:pt x="6" y="10"/>
                  </a:moveTo>
                  <a:cubicBezTo>
                    <a:pt x="9" y="12"/>
                    <a:pt x="9" y="9"/>
                    <a:pt x="11" y="7"/>
                  </a:cubicBezTo>
                  <a:cubicBezTo>
                    <a:pt x="14" y="5"/>
                    <a:pt x="11" y="2"/>
                    <a:pt x="7" y="1"/>
                  </a:cubicBezTo>
                  <a:cubicBezTo>
                    <a:pt x="0" y="0"/>
                    <a:pt x="1" y="7"/>
                    <a:pt x="6"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79" name="Freeform 377">
              <a:extLst>
                <a:ext uri="{FF2B5EF4-FFF2-40B4-BE49-F238E27FC236}">
                  <a16:creationId xmlns:a16="http://schemas.microsoft.com/office/drawing/2014/main" id="{E7A5C51E-3B96-2678-60D6-2C6A5518322B}"/>
                </a:ext>
              </a:extLst>
            </p:cNvPr>
            <p:cNvSpPr>
              <a:spLocks/>
            </p:cNvSpPr>
            <p:nvPr/>
          </p:nvSpPr>
          <p:spPr bwMode="auto">
            <a:xfrm>
              <a:off x="5261964" y="2733373"/>
              <a:ext cx="20893" cy="24873"/>
            </a:xfrm>
            <a:custGeom>
              <a:avLst/>
              <a:gdLst>
                <a:gd name="T0" fmla="*/ 2 w 10"/>
                <a:gd name="T1" fmla="*/ 4 h 12"/>
                <a:gd name="T2" fmla="*/ 0 w 10"/>
                <a:gd name="T3" fmla="*/ 9 h 12"/>
                <a:gd name="T4" fmla="*/ 3 w 10"/>
                <a:gd name="T5" fmla="*/ 10 h 12"/>
                <a:gd name="T6" fmla="*/ 7 w 10"/>
                <a:gd name="T7" fmla="*/ 8 h 12"/>
                <a:gd name="T8" fmla="*/ 2 w 10"/>
                <a:gd name="T9" fmla="*/ 4 h 12"/>
              </a:gdLst>
              <a:ahLst/>
              <a:cxnLst>
                <a:cxn ang="0">
                  <a:pos x="T0" y="T1"/>
                </a:cxn>
                <a:cxn ang="0">
                  <a:pos x="T2" y="T3"/>
                </a:cxn>
                <a:cxn ang="0">
                  <a:pos x="T4" y="T5"/>
                </a:cxn>
                <a:cxn ang="0">
                  <a:pos x="T6" y="T7"/>
                </a:cxn>
                <a:cxn ang="0">
                  <a:pos x="T8" y="T9"/>
                </a:cxn>
              </a:cxnLst>
              <a:rect l="0" t="0" r="r" b="b"/>
              <a:pathLst>
                <a:path w="10" h="12">
                  <a:moveTo>
                    <a:pt x="2" y="4"/>
                  </a:moveTo>
                  <a:cubicBezTo>
                    <a:pt x="0" y="5"/>
                    <a:pt x="0" y="8"/>
                    <a:pt x="0" y="9"/>
                  </a:cubicBezTo>
                  <a:cubicBezTo>
                    <a:pt x="0" y="12"/>
                    <a:pt x="1" y="11"/>
                    <a:pt x="3" y="10"/>
                  </a:cubicBezTo>
                  <a:cubicBezTo>
                    <a:pt x="5" y="9"/>
                    <a:pt x="6" y="9"/>
                    <a:pt x="7" y="8"/>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0" name="Freeform 378">
              <a:extLst>
                <a:ext uri="{FF2B5EF4-FFF2-40B4-BE49-F238E27FC236}">
                  <a16:creationId xmlns:a16="http://schemas.microsoft.com/office/drawing/2014/main" id="{E223A038-12FF-7BCC-9276-467CBC368B5B}"/>
                </a:ext>
              </a:extLst>
            </p:cNvPr>
            <p:cNvSpPr>
              <a:spLocks/>
            </p:cNvSpPr>
            <p:nvPr/>
          </p:nvSpPr>
          <p:spPr bwMode="auto">
            <a:xfrm>
              <a:off x="5133622" y="2897533"/>
              <a:ext cx="32832" cy="24873"/>
            </a:xfrm>
            <a:custGeom>
              <a:avLst/>
              <a:gdLst>
                <a:gd name="T0" fmla="*/ 11 w 16"/>
                <a:gd name="T1" fmla="*/ 9 h 12"/>
                <a:gd name="T2" fmla="*/ 4 w 16"/>
                <a:gd name="T3" fmla="*/ 11 h 12"/>
                <a:gd name="T4" fmla="*/ 9 w 16"/>
                <a:gd name="T5" fmla="*/ 2 h 12"/>
                <a:gd name="T6" fmla="*/ 11 w 16"/>
                <a:gd name="T7" fmla="*/ 9 h 12"/>
              </a:gdLst>
              <a:ahLst/>
              <a:cxnLst>
                <a:cxn ang="0">
                  <a:pos x="T0" y="T1"/>
                </a:cxn>
                <a:cxn ang="0">
                  <a:pos x="T2" y="T3"/>
                </a:cxn>
                <a:cxn ang="0">
                  <a:pos x="T4" y="T5"/>
                </a:cxn>
                <a:cxn ang="0">
                  <a:pos x="T6" y="T7"/>
                </a:cxn>
              </a:cxnLst>
              <a:rect l="0" t="0" r="r" b="b"/>
              <a:pathLst>
                <a:path w="16" h="12">
                  <a:moveTo>
                    <a:pt x="11" y="9"/>
                  </a:moveTo>
                  <a:cubicBezTo>
                    <a:pt x="9" y="10"/>
                    <a:pt x="9" y="12"/>
                    <a:pt x="4" y="11"/>
                  </a:cubicBezTo>
                  <a:cubicBezTo>
                    <a:pt x="0" y="9"/>
                    <a:pt x="5" y="2"/>
                    <a:pt x="9" y="2"/>
                  </a:cubicBezTo>
                  <a:cubicBezTo>
                    <a:pt x="16" y="0"/>
                    <a:pt x="15" y="6"/>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1" name="Freeform 379">
              <a:extLst>
                <a:ext uri="{FF2B5EF4-FFF2-40B4-BE49-F238E27FC236}">
                  <a16:creationId xmlns:a16="http://schemas.microsoft.com/office/drawing/2014/main" id="{AFF74C13-D952-6633-CC99-65808E74F153}"/>
                </a:ext>
              </a:extLst>
            </p:cNvPr>
            <p:cNvSpPr>
              <a:spLocks/>
            </p:cNvSpPr>
            <p:nvPr/>
          </p:nvSpPr>
          <p:spPr bwMode="auto">
            <a:xfrm>
              <a:off x="4305863" y="3522331"/>
              <a:ext cx="21888" cy="30842"/>
            </a:xfrm>
            <a:custGeom>
              <a:avLst/>
              <a:gdLst>
                <a:gd name="T0" fmla="*/ 3 w 11"/>
                <a:gd name="T1" fmla="*/ 8 h 15"/>
                <a:gd name="T2" fmla="*/ 5 w 11"/>
                <a:gd name="T3" fmla="*/ 1 h 15"/>
                <a:gd name="T4" fmla="*/ 8 w 11"/>
                <a:gd name="T5" fmla="*/ 13 h 15"/>
                <a:gd name="T6" fmla="*/ 3 w 11"/>
                <a:gd name="T7" fmla="*/ 8 h 15"/>
              </a:gdLst>
              <a:ahLst/>
              <a:cxnLst>
                <a:cxn ang="0">
                  <a:pos x="T0" y="T1"/>
                </a:cxn>
                <a:cxn ang="0">
                  <a:pos x="T2" y="T3"/>
                </a:cxn>
                <a:cxn ang="0">
                  <a:pos x="T4" y="T5"/>
                </a:cxn>
                <a:cxn ang="0">
                  <a:pos x="T6" y="T7"/>
                </a:cxn>
              </a:cxnLst>
              <a:rect l="0" t="0" r="r" b="b"/>
              <a:pathLst>
                <a:path w="11" h="15">
                  <a:moveTo>
                    <a:pt x="3" y="8"/>
                  </a:moveTo>
                  <a:cubicBezTo>
                    <a:pt x="3" y="5"/>
                    <a:pt x="0" y="2"/>
                    <a:pt x="5" y="1"/>
                  </a:cubicBezTo>
                  <a:cubicBezTo>
                    <a:pt x="9" y="0"/>
                    <a:pt x="11" y="11"/>
                    <a:pt x="8" y="13"/>
                  </a:cubicBezTo>
                  <a:cubicBezTo>
                    <a:pt x="5" y="15"/>
                    <a:pt x="2" y="13"/>
                    <a:pt x="3"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2" name="Freeform 380">
              <a:extLst>
                <a:ext uri="{FF2B5EF4-FFF2-40B4-BE49-F238E27FC236}">
                  <a16:creationId xmlns:a16="http://schemas.microsoft.com/office/drawing/2014/main" id="{BC480E3B-8A26-182E-A8E4-54BC12F0574D}"/>
                </a:ext>
              </a:extLst>
            </p:cNvPr>
            <p:cNvSpPr>
              <a:spLocks/>
            </p:cNvSpPr>
            <p:nvPr/>
          </p:nvSpPr>
          <p:spPr bwMode="auto">
            <a:xfrm>
              <a:off x="5238086" y="2542352"/>
              <a:ext cx="21888" cy="34822"/>
            </a:xfrm>
            <a:custGeom>
              <a:avLst/>
              <a:gdLst>
                <a:gd name="T0" fmla="*/ 3 w 11"/>
                <a:gd name="T1" fmla="*/ 11 h 17"/>
                <a:gd name="T2" fmla="*/ 2 w 11"/>
                <a:gd name="T3" fmla="*/ 4 h 17"/>
                <a:gd name="T4" fmla="*/ 10 w 11"/>
                <a:gd name="T5" fmla="*/ 10 h 17"/>
                <a:gd name="T6" fmla="*/ 3 w 11"/>
                <a:gd name="T7" fmla="*/ 11 h 17"/>
              </a:gdLst>
              <a:ahLst/>
              <a:cxnLst>
                <a:cxn ang="0">
                  <a:pos x="T0" y="T1"/>
                </a:cxn>
                <a:cxn ang="0">
                  <a:pos x="T2" y="T3"/>
                </a:cxn>
                <a:cxn ang="0">
                  <a:pos x="T4" y="T5"/>
                </a:cxn>
                <a:cxn ang="0">
                  <a:pos x="T6" y="T7"/>
                </a:cxn>
              </a:cxnLst>
              <a:rect l="0" t="0" r="r" b="b"/>
              <a:pathLst>
                <a:path w="11" h="17">
                  <a:moveTo>
                    <a:pt x="3" y="11"/>
                  </a:moveTo>
                  <a:cubicBezTo>
                    <a:pt x="2" y="9"/>
                    <a:pt x="0" y="9"/>
                    <a:pt x="2" y="4"/>
                  </a:cubicBezTo>
                  <a:cubicBezTo>
                    <a:pt x="4" y="0"/>
                    <a:pt x="10" y="6"/>
                    <a:pt x="10" y="10"/>
                  </a:cubicBezTo>
                  <a:cubicBezTo>
                    <a:pt x="11" y="17"/>
                    <a:pt x="6" y="16"/>
                    <a:pt x="3" y="1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3" name="Freeform 381">
              <a:extLst>
                <a:ext uri="{FF2B5EF4-FFF2-40B4-BE49-F238E27FC236}">
                  <a16:creationId xmlns:a16="http://schemas.microsoft.com/office/drawing/2014/main" id="{20992BE9-6BF9-4F06-6896-B314965C3348}"/>
                </a:ext>
              </a:extLst>
            </p:cNvPr>
            <p:cNvSpPr>
              <a:spLocks/>
            </p:cNvSpPr>
            <p:nvPr/>
          </p:nvSpPr>
          <p:spPr bwMode="auto">
            <a:xfrm>
              <a:off x="5274898" y="2647812"/>
              <a:ext cx="25867" cy="27857"/>
            </a:xfrm>
            <a:custGeom>
              <a:avLst/>
              <a:gdLst>
                <a:gd name="T0" fmla="*/ 10 w 13"/>
                <a:gd name="T1" fmla="*/ 4 h 14"/>
                <a:gd name="T2" fmla="*/ 4 w 13"/>
                <a:gd name="T3" fmla="*/ 0 h 14"/>
                <a:gd name="T4" fmla="*/ 6 w 13"/>
                <a:gd name="T5" fmla="*/ 11 h 14"/>
                <a:gd name="T6" fmla="*/ 10 w 13"/>
                <a:gd name="T7" fmla="*/ 4 h 14"/>
              </a:gdLst>
              <a:ahLst/>
              <a:cxnLst>
                <a:cxn ang="0">
                  <a:pos x="T0" y="T1"/>
                </a:cxn>
                <a:cxn ang="0">
                  <a:pos x="T2" y="T3"/>
                </a:cxn>
                <a:cxn ang="0">
                  <a:pos x="T4" y="T5"/>
                </a:cxn>
                <a:cxn ang="0">
                  <a:pos x="T6" y="T7"/>
                </a:cxn>
              </a:cxnLst>
              <a:rect l="0" t="0" r="r" b="b"/>
              <a:pathLst>
                <a:path w="13" h="14">
                  <a:moveTo>
                    <a:pt x="10" y="4"/>
                  </a:moveTo>
                  <a:cubicBezTo>
                    <a:pt x="8" y="3"/>
                    <a:pt x="9" y="0"/>
                    <a:pt x="4" y="0"/>
                  </a:cubicBezTo>
                  <a:cubicBezTo>
                    <a:pt x="0" y="0"/>
                    <a:pt x="2" y="9"/>
                    <a:pt x="6" y="11"/>
                  </a:cubicBezTo>
                  <a:cubicBezTo>
                    <a:pt x="12" y="14"/>
                    <a:pt x="13" y="8"/>
                    <a:pt x="10"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4" name="Freeform 382">
              <a:extLst>
                <a:ext uri="{FF2B5EF4-FFF2-40B4-BE49-F238E27FC236}">
                  <a16:creationId xmlns:a16="http://schemas.microsoft.com/office/drawing/2014/main" id="{33DB6023-62E4-7BF0-EB9C-7388D035F0E1}"/>
                </a:ext>
              </a:extLst>
            </p:cNvPr>
            <p:cNvSpPr>
              <a:spLocks/>
            </p:cNvSpPr>
            <p:nvPr/>
          </p:nvSpPr>
          <p:spPr bwMode="auto">
            <a:xfrm>
              <a:off x="5211224" y="2503551"/>
              <a:ext cx="11939" cy="26863"/>
            </a:xfrm>
            <a:custGeom>
              <a:avLst/>
              <a:gdLst>
                <a:gd name="T0" fmla="*/ 5 w 6"/>
                <a:gd name="T1" fmla="*/ 4 h 13"/>
                <a:gd name="T2" fmla="*/ 4 w 6"/>
                <a:gd name="T3" fmla="*/ 0 h 13"/>
                <a:gd name="T4" fmla="*/ 1 w 6"/>
                <a:gd name="T5" fmla="*/ 10 h 13"/>
                <a:gd name="T6" fmla="*/ 5 w 6"/>
                <a:gd name="T7" fmla="*/ 4 h 13"/>
              </a:gdLst>
              <a:ahLst/>
              <a:cxnLst>
                <a:cxn ang="0">
                  <a:pos x="T0" y="T1"/>
                </a:cxn>
                <a:cxn ang="0">
                  <a:pos x="T2" y="T3"/>
                </a:cxn>
                <a:cxn ang="0">
                  <a:pos x="T4" y="T5"/>
                </a:cxn>
                <a:cxn ang="0">
                  <a:pos x="T6" y="T7"/>
                </a:cxn>
              </a:cxnLst>
              <a:rect l="0" t="0" r="r" b="b"/>
              <a:pathLst>
                <a:path w="6" h="13">
                  <a:moveTo>
                    <a:pt x="5" y="4"/>
                  </a:moveTo>
                  <a:cubicBezTo>
                    <a:pt x="5" y="2"/>
                    <a:pt x="6" y="0"/>
                    <a:pt x="4" y="0"/>
                  </a:cubicBezTo>
                  <a:cubicBezTo>
                    <a:pt x="1" y="0"/>
                    <a:pt x="0" y="8"/>
                    <a:pt x="1" y="10"/>
                  </a:cubicBezTo>
                  <a:cubicBezTo>
                    <a:pt x="3" y="13"/>
                    <a:pt x="6" y="8"/>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5" name="Freeform 383">
              <a:extLst>
                <a:ext uri="{FF2B5EF4-FFF2-40B4-BE49-F238E27FC236}">
                  <a16:creationId xmlns:a16="http://schemas.microsoft.com/office/drawing/2014/main" id="{D85D46CF-C25D-F6F0-15CC-AEF51815597B}"/>
                </a:ext>
              </a:extLst>
            </p:cNvPr>
            <p:cNvSpPr>
              <a:spLocks/>
            </p:cNvSpPr>
            <p:nvPr/>
          </p:nvSpPr>
          <p:spPr bwMode="auto">
            <a:xfrm>
              <a:off x="5203265" y="2586128"/>
              <a:ext cx="32832" cy="21888"/>
            </a:xfrm>
            <a:custGeom>
              <a:avLst/>
              <a:gdLst>
                <a:gd name="T0" fmla="*/ 9 w 16"/>
                <a:gd name="T1" fmla="*/ 9 h 11"/>
                <a:gd name="T2" fmla="*/ 14 w 16"/>
                <a:gd name="T3" fmla="*/ 6 h 11"/>
                <a:gd name="T4" fmla="*/ 6 w 16"/>
                <a:gd name="T5" fmla="*/ 1 h 11"/>
                <a:gd name="T6" fmla="*/ 9 w 16"/>
                <a:gd name="T7" fmla="*/ 9 h 11"/>
              </a:gdLst>
              <a:ahLst/>
              <a:cxnLst>
                <a:cxn ang="0">
                  <a:pos x="T0" y="T1"/>
                </a:cxn>
                <a:cxn ang="0">
                  <a:pos x="T2" y="T3"/>
                </a:cxn>
                <a:cxn ang="0">
                  <a:pos x="T4" y="T5"/>
                </a:cxn>
                <a:cxn ang="0">
                  <a:pos x="T6" y="T7"/>
                </a:cxn>
              </a:cxnLst>
              <a:rect l="0" t="0" r="r" b="b"/>
              <a:pathLst>
                <a:path w="16" h="11">
                  <a:moveTo>
                    <a:pt x="9" y="9"/>
                  </a:moveTo>
                  <a:cubicBezTo>
                    <a:pt x="11" y="10"/>
                    <a:pt x="13" y="11"/>
                    <a:pt x="14" y="6"/>
                  </a:cubicBezTo>
                  <a:cubicBezTo>
                    <a:pt x="16" y="3"/>
                    <a:pt x="10" y="0"/>
                    <a:pt x="6" y="1"/>
                  </a:cubicBezTo>
                  <a:cubicBezTo>
                    <a:pt x="0" y="2"/>
                    <a:pt x="4" y="8"/>
                    <a:pt x="9"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6" name="Freeform 384">
              <a:extLst>
                <a:ext uri="{FF2B5EF4-FFF2-40B4-BE49-F238E27FC236}">
                  <a16:creationId xmlns:a16="http://schemas.microsoft.com/office/drawing/2014/main" id="{A2CA166F-F215-505F-1201-6211BC9443C7}"/>
                </a:ext>
              </a:extLst>
            </p:cNvPr>
            <p:cNvSpPr>
              <a:spLocks/>
            </p:cNvSpPr>
            <p:nvPr/>
          </p:nvSpPr>
          <p:spPr bwMode="auto">
            <a:xfrm>
              <a:off x="5263954" y="2608016"/>
              <a:ext cx="26863" cy="26863"/>
            </a:xfrm>
            <a:custGeom>
              <a:avLst/>
              <a:gdLst>
                <a:gd name="T0" fmla="*/ 11 w 13"/>
                <a:gd name="T1" fmla="*/ 9 h 13"/>
                <a:gd name="T2" fmla="*/ 9 w 13"/>
                <a:gd name="T3" fmla="*/ 4 h 13"/>
                <a:gd name="T4" fmla="*/ 2 w 13"/>
                <a:gd name="T5" fmla="*/ 7 h 13"/>
                <a:gd name="T6" fmla="*/ 11 w 13"/>
                <a:gd name="T7" fmla="*/ 9 h 13"/>
              </a:gdLst>
              <a:ahLst/>
              <a:cxnLst>
                <a:cxn ang="0">
                  <a:pos x="T0" y="T1"/>
                </a:cxn>
                <a:cxn ang="0">
                  <a:pos x="T2" y="T3"/>
                </a:cxn>
                <a:cxn ang="0">
                  <a:pos x="T4" y="T5"/>
                </a:cxn>
                <a:cxn ang="0">
                  <a:pos x="T6" y="T7"/>
                </a:cxn>
              </a:cxnLst>
              <a:rect l="0" t="0" r="r" b="b"/>
              <a:pathLst>
                <a:path w="13" h="13">
                  <a:moveTo>
                    <a:pt x="11" y="9"/>
                  </a:moveTo>
                  <a:cubicBezTo>
                    <a:pt x="13" y="6"/>
                    <a:pt x="10" y="6"/>
                    <a:pt x="9" y="4"/>
                  </a:cubicBezTo>
                  <a:cubicBezTo>
                    <a:pt x="6" y="0"/>
                    <a:pt x="3" y="3"/>
                    <a:pt x="2" y="7"/>
                  </a:cubicBezTo>
                  <a:cubicBezTo>
                    <a:pt x="0" y="13"/>
                    <a:pt x="7" y="13"/>
                    <a:pt x="11" y="9"/>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7" name="Freeform 385">
              <a:extLst>
                <a:ext uri="{FF2B5EF4-FFF2-40B4-BE49-F238E27FC236}">
                  <a16:creationId xmlns:a16="http://schemas.microsoft.com/office/drawing/2014/main" id="{6F87E9AE-B283-E7D6-34EB-A653BC02F3F6}"/>
                </a:ext>
              </a:extLst>
            </p:cNvPr>
            <p:cNvSpPr>
              <a:spLocks/>
            </p:cNvSpPr>
            <p:nvPr/>
          </p:nvSpPr>
          <p:spPr bwMode="auto">
            <a:xfrm>
              <a:off x="5278877" y="2719445"/>
              <a:ext cx="9949" cy="13929"/>
            </a:xfrm>
            <a:custGeom>
              <a:avLst/>
              <a:gdLst>
                <a:gd name="T0" fmla="*/ 5 w 5"/>
                <a:gd name="T1" fmla="*/ 3 h 7"/>
                <a:gd name="T2" fmla="*/ 2 w 5"/>
                <a:gd name="T3" fmla="*/ 1 h 7"/>
                <a:gd name="T4" fmla="*/ 2 w 5"/>
                <a:gd name="T5" fmla="*/ 6 h 7"/>
                <a:gd name="T6" fmla="*/ 5 w 5"/>
                <a:gd name="T7" fmla="*/ 3 h 7"/>
              </a:gdLst>
              <a:ahLst/>
              <a:cxnLst>
                <a:cxn ang="0">
                  <a:pos x="T0" y="T1"/>
                </a:cxn>
                <a:cxn ang="0">
                  <a:pos x="T2" y="T3"/>
                </a:cxn>
                <a:cxn ang="0">
                  <a:pos x="T4" y="T5"/>
                </a:cxn>
                <a:cxn ang="0">
                  <a:pos x="T6" y="T7"/>
                </a:cxn>
              </a:cxnLst>
              <a:rect l="0" t="0" r="r" b="b"/>
              <a:pathLst>
                <a:path w="5" h="7">
                  <a:moveTo>
                    <a:pt x="5" y="3"/>
                  </a:moveTo>
                  <a:cubicBezTo>
                    <a:pt x="5" y="2"/>
                    <a:pt x="5" y="1"/>
                    <a:pt x="2" y="1"/>
                  </a:cubicBezTo>
                  <a:cubicBezTo>
                    <a:pt x="0" y="0"/>
                    <a:pt x="0" y="5"/>
                    <a:pt x="2" y="6"/>
                  </a:cubicBezTo>
                  <a:cubicBezTo>
                    <a:pt x="4" y="7"/>
                    <a:pt x="5" y="6"/>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8" name="Freeform 386">
              <a:extLst>
                <a:ext uri="{FF2B5EF4-FFF2-40B4-BE49-F238E27FC236}">
                  <a16:creationId xmlns:a16="http://schemas.microsoft.com/office/drawing/2014/main" id="{6B3DF145-A380-272F-DF78-B4F441A07394}"/>
                </a:ext>
              </a:extLst>
            </p:cNvPr>
            <p:cNvSpPr>
              <a:spLocks/>
            </p:cNvSpPr>
            <p:nvPr/>
          </p:nvSpPr>
          <p:spPr bwMode="auto">
            <a:xfrm>
              <a:off x="5178392" y="2829879"/>
              <a:ext cx="22883" cy="34822"/>
            </a:xfrm>
            <a:custGeom>
              <a:avLst/>
              <a:gdLst>
                <a:gd name="T0" fmla="*/ 8 w 11"/>
                <a:gd name="T1" fmla="*/ 6 h 17"/>
                <a:gd name="T2" fmla="*/ 9 w 11"/>
                <a:gd name="T3" fmla="*/ 13 h 17"/>
                <a:gd name="T4" fmla="*/ 1 w 11"/>
                <a:gd name="T5" fmla="*/ 7 h 17"/>
                <a:gd name="T6" fmla="*/ 8 w 11"/>
                <a:gd name="T7" fmla="*/ 6 h 17"/>
              </a:gdLst>
              <a:ahLst/>
              <a:cxnLst>
                <a:cxn ang="0">
                  <a:pos x="T0" y="T1"/>
                </a:cxn>
                <a:cxn ang="0">
                  <a:pos x="T2" y="T3"/>
                </a:cxn>
                <a:cxn ang="0">
                  <a:pos x="T4" y="T5"/>
                </a:cxn>
                <a:cxn ang="0">
                  <a:pos x="T6" y="T7"/>
                </a:cxn>
              </a:cxnLst>
              <a:rect l="0" t="0" r="r" b="b"/>
              <a:pathLst>
                <a:path w="11" h="17">
                  <a:moveTo>
                    <a:pt x="8" y="6"/>
                  </a:moveTo>
                  <a:cubicBezTo>
                    <a:pt x="9" y="8"/>
                    <a:pt x="11" y="8"/>
                    <a:pt x="9" y="13"/>
                  </a:cubicBezTo>
                  <a:cubicBezTo>
                    <a:pt x="7" y="17"/>
                    <a:pt x="1" y="11"/>
                    <a:pt x="1" y="7"/>
                  </a:cubicBezTo>
                  <a:cubicBezTo>
                    <a:pt x="0" y="0"/>
                    <a:pt x="6" y="2"/>
                    <a:pt x="8" y="6"/>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89" name="Freeform 387">
              <a:extLst>
                <a:ext uri="{FF2B5EF4-FFF2-40B4-BE49-F238E27FC236}">
                  <a16:creationId xmlns:a16="http://schemas.microsoft.com/office/drawing/2014/main" id="{7F0C18C1-A1E3-026B-0B39-200FD9028D77}"/>
                </a:ext>
              </a:extLst>
            </p:cNvPr>
            <p:cNvSpPr>
              <a:spLocks/>
            </p:cNvSpPr>
            <p:nvPr/>
          </p:nvSpPr>
          <p:spPr bwMode="auto">
            <a:xfrm>
              <a:off x="5288826" y="2729394"/>
              <a:ext cx="30842" cy="20893"/>
            </a:xfrm>
            <a:custGeom>
              <a:avLst/>
              <a:gdLst>
                <a:gd name="T0" fmla="*/ 9 w 15"/>
                <a:gd name="T1" fmla="*/ 1 h 10"/>
                <a:gd name="T2" fmla="*/ 13 w 15"/>
                <a:gd name="T3" fmla="*/ 5 h 10"/>
                <a:gd name="T4" fmla="*/ 7 w 15"/>
                <a:gd name="T5" fmla="*/ 10 h 10"/>
                <a:gd name="T6" fmla="*/ 9 w 15"/>
                <a:gd name="T7" fmla="*/ 1 h 10"/>
              </a:gdLst>
              <a:ahLst/>
              <a:cxnLst>
                <a:cxn ang="0">
                  <a:pos x="T0" y="T1"/>
                </a:cxn>
                <a:cxn ang="0">
                  <a:pos x="T2" y="T3"/>
                </a:cxn>
                <a:cxn ang="0">
                  <a:pos x="T4" y="T5"/>
                </a:cxn>
                <a:cxn ang="0">
                  <a:pos x="T6" y="T7"/>
                </a:cxn>
              </a:cxnLst>
              <a:rect l="0" t="0" r="r" b="b"/>
              <a:pathLst>
                <a:path w="15" h="10">
                  <a:moveTo>
                    <a:pt x="9" y="1"/>
                  </a:moveTo>
                  <a:cubicBezTo>
                    <a:pt x="13" y="0"/>
                    <a:pt x="12" y="3"/>
                    <a:pt x="13" y="5"/>
                  </a:cubicBezTo>
                  <a:cubicBezTo>
                    <a:pt x="15" y="9"/>
                    <a:pt x="11" y="10"/>
                    <a:pt x="7" y="10"/>
                  </a:cubicBezTo>
                  <a:cubicBezTo>
                    <a:pt x="0" y="9"/>
                    <a:pt x="4" y="2"/>
                    <a:pt x="9"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0" name="Freeform 388">
              <a:extLst>
                <a:ext uri="{FF2B5EF4-FFF2-40B4-BE49-F238E27FC236}">
                  <a16:creationId xmlns:a16="http://schemas.microsoft.com/office/drawing/2014/main" id="{F7EA10D2-DB6C-EEDB-7C1E-3EAC69EFC533}"/>
                </a:ext>
              </a:extLst>
            </p:cNvPr>
            <p:cNvSpPr>
              <a:spLocks/>
            </p:cNvSpPr>
            <p:nvPr/>
          </p:nvSpPr>
          <p:spPr bwMode="auto">
            <a:xfrm>
              <a:off x="5229132" y="3075620"/>
              <a:ext cx="22883" cy="24873"/>
            </a:xfrm>
            <a:custGeom>
              <a:avLst/>
              <a:gdLst>
                <a:gd name="T0" fmla="*/ 1 w 11"/>
                <a:gd name="T1" fmla="*/ 4 h 12"/>
                <a:gd name="T2" fmla="*/ 7 w 11"/>
                <a:gd name="T3" fmla="*/ 0 h 12"/>
                <a:gd name="T4" fmla="*/ 8 w 11"/>
                <a:gd name="T5" fmla="*/ 6 h 12"/>
                <a:gd name="T6" fmla="*/ 1 w 11"/>
                <a:gd name="T7" fmla="*/ 4 h 12"/>
              </a:gdLst>
              <a:ahLst/>
              <a:cxnLst>
                <a:cxn ang="0">
                  <a:pos x="T0" y="T1"/>
                </a:cxn>
                <a:cxn ang="0">
                  <a:pos x="T2" y="T3"/>
                </a:cxn>
                <a:cxn ang="0">
                  <a:pos x="T4" y="T5"/>
                </a:cxn>
                <a:cxn ang="0">
                  <a:pos x="T6" y="T7"/>
                </a:cxn>
              </a:cxnLst>
              <a:rect l="0" t="0" r="r" b="b"/>
              <a:pathLst>
                <a:path w="11" h="12">
                  <a:moveTo>
                    <a:pt x="1" y="4"/>
                  </a:moveTo>
                  <a:cubicBezTo>
                    <a:pt x="2" y="1"/>
                    <a:pt x="5" y="0"/>
                    <a:pt x="7" y="0"/>
                  </a:cubicBezTo>
                  <a:cubicBezTo>
                    <a:pt x="11" y="0"/>
                    <a:pt x="11" y="3"/>
                    <a:pt x="8" y="6"/>
                  </a:cubicBezTo>
                  <a:cubicBezTo>
                    <a:pt x="4" y="12"/>
                    <a:pt x="0" y="9"/>
                    <a:pt x="1"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1" name="Freeform 389">
              <a:extLst>
                <a:ext uri="{FF2B5EF4-FFF2-40B4-BE49-F238E27FC236}">
                  <a16:creationId xmlns:a16="http://schemas.microsoft.com/office/drawing/2014/main" id="{400CE7DE-05B7-D133-387A-D8C2F87E94E6}"/>
                </a:ext>
              </a:extLst>
            </p:cNvPr>
            <p:cNvSpPr>
              <a:spLocks/>
            </p:cNvSpPr>
            <p:nvPr/>
          </p:nvSpPr>
          <p:spPr bwMode="auto">
            <a:xfrm>
              <a:off x="5172423" y="2952252"/>
              <a:ext cx="30842" cy="14924"/>
            </a:xfrm>
            <a:custGeom>
              <a:avLst/>
              <a:gdLst>
                <a:gd name="T0" fmla="*/ 7 w 15"/>
                <a:gd name="T1" fmla="*/ 7 h 7"/>
                <a:gd name="T2" fmla="*/ 13 w 15"/>
                <a:gd name="T3" fmla="*/ 6 h 7"/>
                <a:gd name="T4" fmla="*/ 11 w 15"/>
                <a:gd name="T5" fmla="*/ 2 h 7"/>
                <a:gd name="T6" fmla="*/ 7 w 15"/>
                <a:gd name="T7" fmla="*/ 1 h 7"/>
                <a:gd name="T8" fmla="*/ 7 w 15"/>
                <a:gd name="T9" fmla="*/ 7 h 7"/>
              </a:gdLst>
              <a:ahLst/>
              <a:cxnLst>
                <a:cxn ang="0">
                  <a:pos x="T0" y="T1"/>
                </a:cxn>
                <a:cxn ang="0">
                  <a:pos x="T2" y="T3"/>
                </a:cxn>
                <a:cxn ang="0">
                  <a:pos x="T4" y="T5"/>
                </a:cxn>
                <a:cxn ang="0">
                  <a:pos x="T6" y="T7"/>
                </a:cxn>
                <a:cxn ang="0">
                  <a:pos x="T8" y="T9"/>
                </a:cxn>
              </a:cxnLst>
              <a:rect l="0" t="0" r="r" b="b"/>
              <a:pathLst>
                <a:path w="15" h="7">
                  <a:moveTo>
                    <a:pt x="7" y="7"/>
                  </a:moveTo>
                  <a:cubicBezTo>
                    <a:pt x="9" y="7"/>
                    <a:pt x="12" y="6"/>
                    <a:pt x="13" y="6"/>
                  </a:cubicBezTo>
                  <a:cubicBezTo>
                    <a:pt x="15" y="4"/>
                    <a:pt x="13" y="4"/>
                    <a:pt x="11" y="2"/>
                  </a:cubicBezTo>
                  <a:cubicBezTo>
                    <a:pt x="10" y="2"/>
                    <a:pt x="9" y="0"/>
                    <a:pt x="7" y="1"/>
                  </a:cubicBezTo>
                  <a:cubicBezTo>
                    <a:pt x="0" y="2"/>
                    <a:pt x="2" y="6"/>
                    <a:pt x="7"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2" name="Freeform 390">
              <a:extLst>
                <a:ext uri="{FF2B5EF4-FFF2-40B4-BE49-F238E27FC236}">
                  <a16:creationId xmlns:a16="http://schemas.microsoft.com/office/drawing/2014/main" id="{615F7F7C-D528-C99D-48D1-C73683920835}"/>
                </a:ext>
              </a:extLst>
            </p:cNvPr>
            <p:cNvSpPr>
              <a:spLocks/>
            </p:cNvSpPr>
            <p:nvPr/>
          </p:nvSpPr>
          <p:spPr bwMode="auto">
            <a:xfrm>
              <a:off x="5221173" y="2514495"/>
              <a:ext cx="30842" cy="25867"/>
            </a:xfrm>
            <a:custGeom>
              <a:avLst/>
              <a:gdLst>
                <a:gd name="T0" fmla="*/ 10 w 15"/>
                <a:gd name="T1" fmla="*/ 8 h 13"/>
                <a:gd name="T2" fmla="*/ 4 w 15"/>
                <a:gd name="T3" fmla="*/ 11 h 13"/>
                <a:gd name="T4" fmla="*/ 11 w 15"/>
                <a:gd name="T5" fmla="*/ 1 h 13"/>
                <a:gd name="T6" fmla="*/ 10 w 15"/>
                <a:gd name="T7" fmla="*/ 8 h 13"/>
              </a:gdLst>
              <a:ahLst/>
              <a:cxnLst>
                <a:cxn ang="0">
                  <a:pos x="T0" y="T1"/>
                </a:cxn>
                <a:cxn ang="0">
                  <a:pos x="T2" y="T3"/>
                </a:cxn>
                <a:cxn ang="0">
                  <a:pos x="T4" y="T5"/>
                </a:cxn>
                <a:cxn ang="0">
                  <a:pos x="T6" y="T7"/>
                </a:cxn>
              </a:cxnLst>
              <a:rect l="0" t="0" r="r" b="b"/>
              <a:pathLst>
                <a:path w="15" h="13">
                  <a:moveTo>
                    <a:pt x="10" y="8"/>
                  </a:moveTo>
                  <a:cubicBezTo>
                    <a:pt x="8" y="9"/>
                    <a:pt x="8" y="13"/>
                    <a:pt x="4" y="11"/>
                  </a:cubicBezTo>
                  <a:cubicBezTo>
                    <a:pt x="0" y="8"/>
                    <a:pt x="7" y="0"/>
                    <a:pt x="11" y="1"/>
                  </a:cubicBezTo>
                  <a:cubicBezTo>
                    <a:pt x="15" y="1"/>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3" name="Freeform 391">
              <a:extLst>
                <a:ext uri="{FF2B5EF4-FFF2-40B4-BE49-F238E27FC236}">
                  <a16:creationId xmlns:a16="http://schemas.microsoft.com/office/drawing/2014/main" id="{116780A2-3CEF-C678-84A6-85E3D3D2B565}"/>
                </a:ext>
              </a:extLst>
            </p:cNvPr>
            <p:cNvSpPr>
              <a:spLocks/>
            </p:cNvSpPr>
            <p:nvPr/>
          </p:nvSpPr>
          <p:spPr bwMode="auto">
            <a:xfrm>
              <a:off x="4282980" y="3595954"/>
              <a:ext cx="26863" cy="28852"/>
            </a:xfrm>
            <a:custGeom>
              <a:avLst/>
              <a:gdLst>
                <a:gd name="T0" fmla="*/ 3 w 13"/>
                <a:gd name="T1" fmla="*/ 3 h 14"/>
                <a:gd name="T2" fmla="*/ 0 w 13"/>
                <a:gd name="T3" fmla="*/ 9 h 14"/>
                <a:gd name="T4" fmla="*/ 10 w 13"/>
                <a:gd name="T5" fmla="*/ 7 h 14"/>
                <a:gd name="T6" fmla="*/ 3 w 13"/>
                <a:gd name="T7" fmla="*/ 3 h 14"/>
              </a:gdLst>
              <a:ahLst/>
              <a:cxnLst>
                <a:cxn ang="0">
                  <a:pos x="T0" y="T1"/>
                </a:cxn>
                <a:cxn ang="0">
                  <a:pos x="T2" y="T3"/>
                </a:cxn>
                <a:cxn ang="0">
                  <a:pos x="T4" y="T5"/>
                </a:cxn>
                <a:cxn ang="0">
                  <a:pos x="T6" y="T7"/>
                </a:cxn>
              </a:cxnLst>
              <a:rect l="0" t="0" r="r" b="b"/>
              <a:pathLst>
                <a:path w="13" h="14">
                  <a:moveTo>
                    <a:pt x="3" y="3"/>
                  </a:moveTo>
                  <a:cubicBezTo>
                    <a:pt x="2" y="5"/>
                    <a:pt x="0" y="4"/>
                    <a:pt x="0" y="9"/>
                  </a:cubicBezTo>
                  <a:cubicBezTo>
                    <a:pt x="0" y="14"/>
                    <a:pt x="8" y="10"/>
                    <a:pt x="10" y="7"/>
                  </a:cubicBezTo>
                  <a:cubicBezTo>
                    <a:pt x="13" y="0"/>
                    <a:pt x="7" y="0"/>
                    <a:pt x="3"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4" name="Freeform 392">
              <a:extLst>
                <a:ext uri="{FF2B5EF4-FFF2-40B4-BE49-F238E27FC236}">
                  <a16:creationId xmlns:a16="http://schemas.microsoft.com/office/drawing/2014/main" id="{1C7312E8-575E-57E6-0D41-01168A3D22CD}"/>
                </a:ext>
              </a:extLst>
            </p:cNvPr>
            <p:cNvSpPr>
              <a:spLocks/>
            </p:cNvSpPr>
            <p:nvPr/>
          </p:nvSpPr>
          <p:spPr bwMode="auto">
            <a:xfrm>
              <a:off x="4104893" y="3475570"/>
              <a:ext cx="13929" cy="26863"/>
            </a:xfrm>
            <a:custGeom>
              <a:avLst/>
              <a:gdLst>
                <a:gd name="T0" fmla="*/ 5 w 7"/>
                <a:gd name="T1" fmla="*/ 10 h 13"/>
                <a:gd name="T2" fmla="*/ 2 w 7"/>
                <a:gd name="T3" fmla="*/ 13 h 13"/>
                <a:gd name="T4" fmla="*/ 3 w 7"/>
                <a:gd name="T5" fmla="*/ 3 h 13"/>
                <a:gd name="T6" fmla="*/ 5 w 7"/>
                <a:gd name="T7" fmla="*/ 10 h 13"/>
              </a:gdLst>
              <a:ahLst/>
              <a:cxnLst>
                <a:cxn ang="0">
                  <a:pos x="T0" y="T1"/>
                </a:cxn>
                <a:cxn ang="0">
                  <a:pos x="T2" y="T3"/>
                </a:cxn>
                <a:cxn ang="0">
                  <a:pos x="T4" y="T5"/>
                </a:cxn>
                <a:cxn ang="0">
                  <a:pos x="T6" y="T7"/>
                </a:cxn>
              </a:cxnLst>
              <a:rect l="0" t="0" r="r" b="b"/>
              <a:pathLst>
                <a:path w="7" h="13">
                  <a:moveTo>
                    <a:pt x="5" y="10"/>
                  </a:moveTo>
                  <a:cubicBezTo>
                    <a:pt x="5" y="11"/>
                    <a:pt x="5" y="13"/>
                    <a:pt x="2" y="13"/>
                  </a:cubicBezTo>
                  <a:cubicBezTo>
                    <a:pt x="0" y="12"/>
                    <a:pt x="1" y="4"/>
                    <a:pt x="3" y="3"/>
                  </a:cubicBezTo>
                  <a:cubicBezTo>
                    <a:pt x="6" y="0"/>
                    <a:pt x="7" y="6"/>
                    <a:pt x="5"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5" name="Freeform 393">
              <a:extLst>
                <a:ext uri="{FF2B5EF4-FFF2-40B4-BE49-F238E27FC236}">
                  <a16:creationId xmlns:a16="http://schemas.microsoft.com/office/drawing/2014/main" id="{AFB7047D-1CB3-F8F1-A9EB-5670B7FA0296}"/>
                </a:ext>
              </a:extLst>
            </p:cNvPr>
            <p:cNvSpPr>
              <a:spLocks/>
            </p:cNvSpPr>
            <p:nvPr/>
          </p:nvSpPr>
          <p:spPr bwMode="auto">
            <a:xfrm>
              <a:off x="4014357" y="3462637"/>
              <a:ext cx="30842" cy="18903"/>
            </a:xfrm>
            <a:custGeom>
              <a:avLst/>
              <a:gdLst>
                <a:gd name="T0" fmla="*/ 12 w 15"/>
                <a:gd name="T1" fmla="*/ 0 h 9"/>
                <a:gd name="T2" fmla="*/ 15 w 15"/>
                <a:gd name="T3" fmla="*/ 4 h 9"/>
                <a:gd name="T4" fmla="*/ 6 w 15"/>
                <a:gd name="T5" fmla="*/ 7 h 9"/>
                <a:gd name="T6" fmla="*/ 12 w 15"/>
                <a:gd name="T7" fmla="*/ 0 h 9"/>
              </a:gdLst>
              <a:ahLst/>
              <a:cxnLst>
                <a:cxn ang="0">
                  <a:pos x="T0" y="T1"/>
                </a:cxn>
                <a:cxn ang="0">
                  <a:pos x="T2" y="T3"/>
                </a:cxn>
                <a:cxn ang="0">
                  <a:pos x="T4" y="T5"/>
                </a:cxn>
                <a:cxn ang="0">
                  <a:pos x="T6" y="T7"/>
                </a:cxn>
              </a:cxnLst>
              <a:rect l="0" t="0" r="r" b="b"/>
              <a:pathLst>
                <a:path w="15" h="9">
                  <a:moveTo>
                    <a:pt x="12" y="0"/>
                  </a:moveTo>
                  <a:cubicBezTo>
                    <a:pt x="14" y="0"/>
                    <a:pt x="15" y="0"/>
                    <a:pt x="15" y="4"/>
                  </a:cubicBezTo>
                  <a:cubicBezTo>
                    <a:pt x="15" y="8"/>
                    <a:pt x="9" y="9"/>
                    <a:pt x="6" y="7"/>
                  </a:cubicBezTo>
                  <a:cubicBezTo>
                    <a:pt x="0" y="4"/>
                    <a:pt x="6" y="0"/>
                    <a:pt x="12"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6" name="Freeform 394">
              <a:extLst>
                <a:ext uri="{FF2B5EF4-FFF2-40B4-BE49-F238E27FC236}">
                  <a16:creationId xmlns:a16="http://schemas.microsoft.com/office/drawing/2014/main" id="{8095EE75-0FBC-3693-4F8B-5911D2F9EB24}"/>
                </a:ext>
              </a:extLst>
            </p:cNvPr>
            <p:cNvSpPr>
              <a:spLocks/>
            </p:cNvSpPr>
            <p:nvPr/>
          </p:nvSpPr>
          <p:spPr bwMode="auto">
            <a:xfrm>
              <a:off x="4062112" y="3493479"/>
              <a:ext cx="21888" cy="28852"/>
            </a:xfrm>
            <a:custGeom>
              <a:avLst/>
              <a:gdLst>
                <a:gd name="T0" fmla="*/ 9 w 11"/>
                <a:gd name="T1" fmla="*/ 8 h 14"/>
                <a:gd name="T2" fmla="*/ 6 w 11"/>
                <a:gd name="T3" fmla="*/ 12 h 14"/>
                <a:gd name="T4" fmla="*/ 0 w 11"/>
                <a:gd name="T5" fmla="*/ 6 h 14"/>
                <a:gd name="T6" fmla="*/ 9 w 11"/>
                <a:gd name="T7" fmla="*/ 8 h 14"/>
              </a:gdLst>
              <a:ahLst/>
              <a:cxnLst>
                <a:cxn ang="0">
                  <a:pos x="T0" y="T1"/>
                </a:cxn>
                <a:cxn ang="0">
                  <a:pos x="T2" y="T3"/>
                </a:cxn>
                <a:cxn ang="0">
                  <a:pos x="T4" y="T5"/>
                </a:cxn>
                <a:cxn ang="0">
                  <a:pos x="T6" y="T7"/>
                </a:cxn>
              </a:cxnLst>
              <a:rect l="0" t="0" r="r" b="b"/>
              <a:pathLst>
                <a:path w="11" h="14">
                  <a:moveTo>
                    <a:pt x="9" y="8"/>
                  </a:moveTo>
                  <a:cubicBezTo>
                    <a:pt x="11" y="11"/>
                    <a:pt x="7" y="10"/>
                    <a:pt x="6" y="12"/>
                  </a:cubicBezTo>
                  <a:cubicBezTo>
                    <a:pt x="2" y="14"/>
                    <a:pt x="0" y="10"/>
                    <a:pt x="0" y="6"/>
                  </a:cubicBezTo>
                  <a:cubicBezTo>
                    <a:pt x="0" y="0"/>
                    <a:pt x="7" y="2"/>
                    <a:pt x="9"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7" name="Freeform 395">
              <a:extLst>
                <a:ext uri="{FF2B5EF4-FFF2-40B4-BE49-F238E27FC236}">
                  <a16:creationId xmlns:a16="http://schemas.microsoft.com/office/drawing/2014/main" id="{2BFA315E-FE6F-B134-A6AE-5DAD1AB36F6D}"/>
                </a:ext>
              </a:extLst>
            </p:cNvPr>
            <p:cNvSpPr>
              <a:spLocks/>
            </p:cNvSpPr>
            <p:nvPr/>
          </p:nvSpPr>
          <p:spPr bwMode="auto">
            <a:xfrm>
              <a:off x="4074051" y="3465621"/>
              <a:ext cx="11939" cy="9949"/>
            </a:xfrm>
            <a:custGeom>
              <a:avLst/>
              <a:gdLst>
                <a:gd name="T0" fmla="*/ 5 w 6"/>
                <a:gd name="T1" fmla="*/ 3 h 5"/>
                <a:gd name="T2" fmla="*/ 2 w 6"/>
                <a:gd name="T3" fmla="*/ 5 h 5"/>
                <a:gd name="T4" fmla="*/ 4 w 6"/>
                <a:gd name="T5" fmla="*/ 0 h 5"/>
                <a:gd name="T6" fmla="*/ 5 w 6"/>
                <a:gd name="T7" fmla="*/ 3 h 5"/>
              </a:gdLst>
              <a:ahLst/>
              <a:cxnLst>
                <a:cxn ang="0">
                  <a:pos x="T0" y="T1"/>
                </a:cxn>
                <a:cxn ang="0">
                  <a:pos x="T2" y="T3"/>
                </a:cxn>
                <a:cxn ang="0">
                  <a:pos x="T4" y="T5"/>
                </a:cxn>
                <a:cxn ang="0">
                  <a:pos x="T6" y="T7"/>
                </a:cxn>
              </a:cxnLst>
              <a:rect l="0" t="0" r="r" b="b"/>
              <a:pathLst>
                <a:path w="6" h="5">
                  <a:moveTo>
                    <a:pt x="5" y="3"/>
                  </a:moveTo>
                  <a:cubicBezTo>
                    <a:pt x="5" y="4"/>
                    <a:pt x="5" y="5"/>
                    <a:pt x="2" y="5"/>
                  </a:cubicBezTo>
                  <a:cubicBezTo>
                    <a:pt x="0" y="5"/>
                    <a:pt x="2" y="0"/>
                    <a:pt x="4" y="0"/>
                  </a:cubicBezTo>
                  <a:cubicBezTo>
                    <a:pt x="6" y="0"/>
                    <a:pt x="6" y="1"/>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8" name="Freeform 396">
              <a:extLst>
                <a:ext uri="{FF2B5EF4-FFF2-40B4-BE49-F238E27FC236}">
                  <a16:creationId xmlns:a16="http://schemas.microsoft.com/office/drawing/2014/main" id="{26611749-4889-3A28-B45A-2FACCB4EE383}"/>
                </a:ext>
              </a:extLst>
            </p:cNvPr>
            <p:cNvSpPr>
              <a:spLocks/>
            </p:cNvSpPr>
            <p:nvPr/>
          </p:nvSpPr>
          <p:spPr bwMode="auto">
            <a:xfrm>
              <a:off x="4078031" y="3516362"/>
              <a:ext cx="20893" cy="22883"/>
            </a:xfrm>
            <a:custGeom>
              <a:avLst/>
              <a:gdLst>
                <a:gd name="T0" fmla="*/ 2 w 10"/>
                <a:gd name="T1" fmla="*/ 4 h 11"/>
                <a:gd name="T2" fmla="*/ 0 w 10"/>
                <a:gd name="T3" fmla="*/ 9 h 11"/>
                <a:gd name="T4" fmla="*/ 3 w 10"/>
                <a:gd name="T5" fmla="*/ 10 h 11"/>
                <a:gd name="T6" fmla="*/ 7 w 10"/>
                <a:gd name="T7" fmla="*/ 7 h 11"/>
                <a:gd name="T8" fmla="*/ 2 w 10"/>
                <a:gd name="T9" fmla="*/ 4 h 11"/>
              </a:gdLst>
              <a:ahLst/>
              <a:cxnLst>
                <a:cxn ang="0">
                  <a:pos x="T0" y="T1"/>
                </a:cxn>
                <a:cxn ang="0">
                  <a:pos x="T2" y="T3"/>
                </a:cxn>
                <a:cxn ang="0">
                  <a:pos x="T4" y="T5"/>
                </a:cxn>
                <a:cxn ang="0">
                  <a:pos x="T6" y="T7"/>
                </a:cxn>
                <a:cxn ang="0">
                  <a:pos x="T8" y="T9"/>
                </a:cxn>
              </a:cxnLst>
              <a:rect l="0" t="0" r="r" b="b"/>
              <a:pathLst>
                <a:path w="10" h="11">
                  <a:moveTo>
                    <a:pt x="2" y="4"/>
                  </a:moveTo>
                  <a:cubicBezTo>
                    <a:pt x="0" y="5"/>
                    <a:pt x="0" y="8"/>
                    <a:pt x="0" y="9"/>
                  </a:cubicBezTo>
                  <a:cubicBezTo>
                    <a:pt x="0" y="11"/>
                    <a:pt x="2" y="10"/>
                    <a:pt x="3" y="10"/>
                  </a:cubicBezTo>
                  <a:cubicBezTo>
                    <a:pt x="5" y="9"/>
                    <a:pt x="6" y="9"/>
                    <a:pt x="7" y="7"/>
                  </a:cubicBezTo>
                  <a:cubicBezTo>
                    <a:pt x="10" y="1"/>
                    <a:pt x="6" y="0"/>
                    <a:pt x="2"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499" name="Freeform 397">
              <a:extLst>
                <a:ext uri="{FF2B5EF4-FFF2-40B4-BE49-F238E27FC236}">
                  <a16:creationId xmlns:a16="http://schemas.microsoft.com/office/drawing/2014/main" id="{5975C3EA-D814-406F-6907-5CFA151EC913}"/>
                </a:ext>
              </a:extLst>
            </p:cNvPr>
            <p:cNvSpPr>
              <a:spLocks/>
            </p:cNvSpPr>
            <p:nvPr/>
          </p:nvSpPr>
          <p:spPr bwMode="auto">
            <a:xfrm>
              <a:off x="4153643" y="3493479"/>
              <a:ext cx="32832" cy="24873"/>
            </a:xfrm>
            <a:custGeom>
              <a:avLst/>
              <a:gdLst>
                <a:gd name="T0" fmla="*/ 6 w 16"/>
                <a:gd name="T1" fmla="*/ 3 h 12"/>
                <a:gd name="T2" fmla="*/ 12 w 16"/>
                <a:gd name="T3" fmla="*/ 1 h 12"/>
                <a:gd name="T4" fmla="*/ 7 w 16"/>
                <a:gd name="T5" fmla="*/ 11 h 12"/>
                <a:gd name="T6" fmla="*/ 6 w 16"/>
                <a:gd name="T7" fmla="*/ 3 h 12"/>
              </a:gdLst>
              <a:ahLst/>
              <a:cxnLst>
                <a:cxn ang="0">
                  <a:pos x="T0" y="T1"/>
                </a:cxn>
                <a:cxn ang="0">
                  <a:pos x="T2" y="T3"/>
                </a:cxn>
                <a:cxn ang="0">
                  <a:pos x="T4" y="T5"/>
                </a:cxn>
                <a:cxn ang="0">
                  <a:pos x="T6" y="T7"/>
                </a:cxn>
              </a:cxnLst>
              <a:rect l="0" t="0" r="r" b="b"/>
              <a:pathLst>
                <a:path w="16" h="12">
                  <a:moveTo>
                    <a:pt x="6" y="3"/>
                  </a:moveTo>
                  <a:cubicBezTo>
                    <a:pt x="7" y="2"/>
                    <a:pt x="7" y="0"/>
                    <a:pt x="12" y="1"/>
                  </a:cubicBezTo>
                  <a:cubicBezTo>
                    <a:pt x="16" y="3"/>
                    <a:pt x="11" y="10"/>
                    <a:pt x="7" y="11"/>
                  </a:cubicBezTo>
                  <a:cubicBezTo>
                    <a:pt x="0" y="12"/>
                    <a:pt x="1" y="6"/>
                    <a:pt x="6"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0" name="Freeform 398">
              <a:extLst>
                <a:ext uri="{FF2B5EF4-FFF2-40B4-BE49-F238E27FC236}">
                  <a16:creationId xmlns:a16="http://schemas.microsoft.com/office/drawing/2014/main" id="{10D9AD38-8621-403C-97C3-2B905EA97778}"/>
                </a:ext>
              </a:extLst>
            </p:cNvPr>
            <p:cNvSpPr>
              <a:spLocks/>
            </p:cNvSpPr>
            <p:nvPr/>
          </p:nvSpPr>
          <p:spPr bwMode="auto">
            <a:xfrm>
              <a:off x="4338695" y="3582025"/>
              <a:ext cx="25867" cy="28852"/>
            </a:xfrm>
            <a:custGeom>
              <a:avLst/>
              <a:gdLst>
                <a:gd name="T0" fmla="*/ 10 w 13"/>
                <a:gd name="T1" fmla="*/ 10 h 14"/>
                <a:gd name="T2" fmla="*/ 13 w 13"/>
                <a:gd name="T3" fmla="*/ 5 h 14"/>
                <a:gd name="T4" fmla="*/ 3 w 13"/>
                <a:gd name="T5" fmla="*/ 7 h 14"/>
                <a:gd name="T6" fmla="*/ 10 w 13"/>
                <a:gd name="T7" fmla="*/ 10 h 14"/>
              </a:gdLst>
              <a:ahLst/>
              <a:cxnLst>
                <a:cxn ang="0">
                  <a:pos x="T0" y="T1"/>
                </a:cxn>
                <a:cxn ang="0">
                  <a:pos x="T2" y="T3"/>
                </a:cxn>
                <a:cxn ang="0">
                  <a:pos x="T4" y="T5"/>
                </a:cxn>
                <a:cxn ang="0">
                  <a:pos x="T6" y="T7"/>
                </a:cxn>
              </a:cxnLst>
              <a:rect l="0" t="0" r="r" b="b"/>
              <a:pathLst>
                <a:path w="13" h="14">
                  <a:moveTo>
                    <a:pt x="10" y="10"/>
                  </a:moveTo>
                  <a:cubicBezTo>
                    <a:pt x="11" y="9"/>
                    <a:pt x="13" y="9"/>
                    <a:pt x="13" y="5"/>
                  </a:cubicBezTo>
                  <a:cubicBezTo>
                    <a:pt x="12" y="0"/>
                    <a:pt x="4" y="4"/>
                    <a:pt x="3" y="7"/>
                  </a:cubicBezTo>
                  <a:cubicBezTo>
                    <a:pt x="0" y="14"/>
                    <a:pt x="6" y="14"/>
                    <a:pt x="10"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1" name="Freeform 399">
              <a:extLst>
                <a:ext uri="{FF2B5EF4-FFF2-40B4-BE49-F238E27FC236}">
                  <a16:creationId xmlns:a16="http://schemas.microsoft.com/office/drawing/2014/main" id="{6AA65583-2661-531D-98DB-837FA81F71F9}"/>
                </a:ext>
              </a:extLst>
            </p:cNvPr>
            <p:cNvSpPr>
              <a:spLocks/>
            </p:cNvSpPr>
            <p:nvPr/>
          </p:nvSpPr>
          <p:spPr bwMode="auto">
            <a:xfrm>
              <a:off x="4131755" y="3553173"/>
              <a:ext cx="25867" cy="11939"/>
            </a:xfrm>
            <a:custGeom>
              <a:avLst/>
              <a:gdLst>
                <a:gd name="T0" fmla="*/ 9 w 13"/>
                <a:gd name="T1" fmla="*/ 5 h 6"/>
                <a:gd name="T2" fmla="*/ 13 w 13"/>
                <a:gd name="T3" fmla="*/ 3 h 6"/>
                <a:gd name="T4" fmla="*/ 3 w 13"/>
                <a:gd name="T5" fmla="*/ 1 h 6"/>
                <a:gd name="T6" fmla="*/ 9 w 13"/>
                <a:gd name="T7" fmla="*/ 5 h 6"/>
              </a:gdLst>
              <a:ahLst/>
              <a:cxnLst>
                <a:cxn ang="0">
                  <a:pos x="T0" y="T1"/>
                </a:cxn>
                <a:cxn ang="0">
                  <a:pos x="T2" y="T3"/>
                </a:cxn>
                <a:cxn ang="0">
                  <a:pos x="T4" y="T5"/>
                </a:cxn>
                <a:cxn ang="0">
                  <a:pos x="T6" y="T7"/>
                </a:cxn>
              </a:cxnLst>
              <a:rect l="0" t="0" r="r" b="b"/>
              <a:pathLst>
                <a:path w="13" h="6">
                  <a:moveTo>
                    <a:pt x="9" y="5"/>
                  </a:moveTo>
                  <a:cubicBezTo>
                    <a:pt x="11" y="5"/>
                    <a:pt x="13" y="5"/>
                    <a:pt x="13" y="3"/>
                  </a:cubicBezTo>
                  <a:cubicBezTo>
                    <a:pt x="13" y="0"/>
                    <a:pt x="5" y="0"/>
                    <a:pt x="3" y="1"/>
                  </a:cubicBezTo>
                  <a:cubicBezTo>
                    <a:pt x="0" y="4"/>
                    <a:pt x="5" y="6"/>
                    <a:pt x="9" y="5"/>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2" name="Freeform 400">
              <a:extLst>
                <a:ext uri="{FF2B5EF4-FFF2-40B4-BE49-F238E27FC236}">
                  <a16:creationId xmlns:a16="http://schemas.microsoft.com/office/drawing/2014/main" id="{BC1DC4E4-DF07-C5B0-6E5F-3C3E9492A1CE}"/>
                </a:ext>
              </a:extLst>
            </p:cNvPr>
            <p:cNvSpPr>
              <a:spLocks/>
            </p:cNvSpPr>
            <p:nvPr/>
          </p:nvSpPr>
          <p:spPr bwMode="auto">
            <a:xfrm>
              <a:off x="4131755" y="3475570"/>
              <a:ext cx="21888" cy="30842"/>
            </a:xfrm>
            <a:custGeom>
              <a:avLst/>
              <a:gdLst>
                <a:gd name="T0" fmla="*/ 1 w 11"/>
                <a:gd name="T1" fmla="*/ 10 h 15"/>
                <a:gd name="T2" fmla="*/ 5 w 11"/>
                <a:gd name="T3" fmla="*/ 15 h 15"/>
                <a:gd name="T4" fmla="*/ 10 w 11"/>
                <a:gd name="T5" fmla="*/ 6 h 15"/>
                <a:gd name="T6" fmla="*/ 1 w 11"/>
                <a:gd name="T7" fmla="*/ 10 h 15"/>
              </a:gdLst>
              <a:ahLst/>
              <a:cxnLst>
                <a:cxn ang="0">
                  <a:pos x="T0" y="T1"/>
                </a:cxn>
                <a:cxn ang="0">
                  <a:pos x="T2" y="T3"/>
                </a:cxn>
                <a:cxn ang="0">
                  <a:pos x="T4" y="T5"/>
                </a:cxn>
                <a:cxn ang="0">
                  <a:pos x="T6" y="T7"/>
                </a:cxn>
              </a:cxnLst>
              <a:rect l="0" t="0" r="r" b="b"/>
              <a:pathLst>
                <a:path w="11" h="15">
                  <a:moveTo>
                    <a:pt x="1" y="10"/>
                  </a:moveTo>
                  <a:cubicBezTo>
                    <a:pt x="1" y="12"/>
                    <a:pt x="0" y="14"/>
                    <a:pt x="5" y="15"/>
                  </a:cubicBezTo>
                  <a:cubicBezTo>
                    <a:pt x="9" y="15"/>
                    <a:pt x="11" y="10"/>
                    <a:pt x="10" y="6"/>
                  </a:cubicBezTo>
                  <a:cubicBezTo>
                    <a:pt x="8" y="0"/>
                    <a:pt x="2" y="4"/>
                    <a:pt x="1" y="1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3" name="Freeform 401">
              <a:extLst>
                <a:ext uri="{FF2B5EF4-FFF2-40B4-BE49-F238E27FC236}">
                  <a16:creationId xmlns:a16="http://schemas.microsoft.com/office/drawing/2014/main" id="{30FC1AD6-7E9A-6ED1-534C-89000904E7E0}"/>
                </a:ext>
              </a:extLst>
            </p:cNvPr>
            <p:cNvSpPr>
              <a:spLocks/>
            </p:cNvSpPr>
            <p:nvPr/>
          </p:nvSpPr>
          <p:spPr bwMode="auto">
            <a:xfrm>
              <a:off x="4184485" y="3512382"/>
              <a:ext cx="18903" cy="28852"/>
            </a:xfrm>
            <a:custGeom>
              <a:avLst/>
              <a:gdLst>
                <a:gd name="T0" fmla="*/ 1 w 9"/>
                <a:gd name="T1" fmla="*/ 7 h 14"/>
                <a:gd name="T2" fmla="*/ 4 w 9"/>
                <a:gd name="T3" fmla="*/ 13 h 14"/>
                <a:gd name="T4" fmla="*/ 8 w 9"/>
                <a:gd name="T5" fmla="*/ 7 h 14"/>
                <a:gd name="T6" fmla="*/ 1 w 9"/>
                <a:gd name="T7" fmla="*/ 7 h 14"/>
              </a:gdLst>
              <a:ahLst/>
              <a:cxnLst>
                <a:cxn ang="0">
                  <a:pos x="T0" y="T1"/>
                </a:cxn>
                <a:cxn ang="0">
                  <a:pos x="T2" y="T3"/>
                </a:cxn>
                <a:cxn ang="0">
                  <a:pos x="T4" y="T5"/>
                </a:cxn>
                <a:cxn ang="0">
                  <a:pos x="T6" y="T7"/>
                </a:cxn>
              </a:cxnLst>
              <a:rect l="0" t="0" r="r" b="b"/>
              <a:pathLst>
                <a:path w="9" h="14">
                  <a:moveTo>
                    <a:pt x="1" y="7"/>
                  </a:moveTo>
                  <a:cubicBezTo>
                    <a:pt x="0" y="9"/>
                    <a:pt x="3" y="12"/>
                    <a:pt x="4" y="13"/>
                  </a:cubicBezTo>
                  <a:cubicBezTo>
                    <a:pt x="8" y="14"/>
                    <a:pt x="9" y="11"/>
                    <a:pt x="8" y="7"/>
                  </a:cubicBezTo>
                  <a:cubicBezTo>
                    <a:pt x="6" y="0"/>
                    <a:pt x="1" y="2"/>
                    <a:pt x="1"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4" name="Freeform 402">
              <a:extLst>
                <a:ext uri="{FF2B5EF4-FFF2-40B4-BE49-F238E27FC236}">
                  <a16:creationId xmlns:a16="http://schemas.microsoft.com/office/drawing/2014/main" id="{F36889A7-A55B-ADF6-4EB3-5FB686BBF897}"/>
                </a:ext>
              </a:extLst>
            </p:cNvPr>
            <p:cNvSpPr>
              <a:spLocks/>
            </p:cNvSpPr>
            <p:nvPr/>
          </p:nvSpPr>
          <p:spPr bwMode="auto">
            <a:xfrm>
              <a:off x="4180506" y="3568097"/>
              <a:ext cx="26863" cy="17908"/>
            </a:xfrm>
            <a:custGeom>
              <a:avLst/>
              <a:gdLst>
                <a:gd name="T0" fmla="*/ 5 w 13"/>
                <a:gd name="T1" fmla="*/ 1 h 9"/>
                <a:gd name="T2" fmla="*/ 10 w 13"/>
                <a:gd name="T3" fmla="*/ 0 h 9"/>
                <a:gd name="T4" fmla="*/ 10 w 13"/>
                <a:gd name="T5" fmla="*/ 4 h 9"/>
                <a:gd name="T6" fmla="*/ 7 w 13"/>
                <a:gd name="T7" fmla="*/ 7 h 9"/>
                <a:gd name="T8" fmla="*/ 5 w 13"/>
                <a:gd name="T9" fmla="*/ 1 h 9"/>
              </a:gdLst>
              <a:ahLst/>
              <a:cxnLst>
                <a:cxn ang="0">
                  <a:pos x="T0" y="T1"/>
                </a:cxn>
                <a:cxn ang="0">
                  <a:pos x="T2" y="T3"/>
                </a:cxn>
                <a:cxn ang="0">
                  <a:pos x="T4" y="T5"/>
                </a:cxn>
                <a:cxn ang="0">
                  <a:pos x="T6" y="T7"/>
                </a:cxn>
                <a:cxn ang="0">
                  <a:pos x="T8" y="T9"/>
                </a:cxn>
              </a:cxnLst>
              <a:rect l="0" t="0" r="r" b="b"/>
              <a:pathLst>
                <a:path w="13" h="9">
                  <a:moveTo>
                    <a:pt x="5" y="1"/>
                  </a:moveTo>
                  <a:cubicBezTo>
                    <a:pt x="6" y="0"/>
                    <a:pt x="9" y="0"/>
                    <a:pt x="10" y="0"/>
                  </a:cubicBezTo>
                  <a:cubicBezTo>
                    <a:pt x="13" y="1"/>
                    <a:pt x="11" y="3"/>
                    <a:pt x="10" y="4"/>
                  </a:cubicBezTo>
                  <a:cubicBezTo>
                    <a:pt x="9" y="5"/>
                    <a:pt x="9" y="7"/>
                    <a:pt x="7" y="7"/>
                  </a:cubicBezTo>
                  <a:cubicBezTo>
                    <a:pt x="0" y="9"/>
                    <a:pt x="0" y="4"/>
                    <a:pt x="5"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5" name="Freeform 403">
              <a:extLst>
                <a:ext uri="{FF2B5EF4-FFF2-40B4-BE49-F238E27FC236}">
                  <a16:creationId xmlns:a16="http://schemas.microsoft.com/office/drawing/2014/main" id="{C3576B15-3BC9-42E7-8F68-18CDB717B2B4}"/>
                </a:ext>
              </a:extLst>
            </p:cNvPr>
            <p:cNvSpPr>
              <a:spLocks/>
            </p:cNvSpPr>
            <p:nvPr/>
          </p:nvSpPr>
          <p:spPr bwMode="auto">
            <a:xfrm>
              <a:off x="4108873" y="3514372"/>
              <a:ext cx="20893" cy="22883"/>
            </a:xfrm>
            <a:custGeom>
              <a:avLst/>
              <a:gdLst>
                <a:gd name="T0" fmla="*/ 2 w 10"/>
                <a:gd name="T1" fmla="*/ 3 h 11"/>
                <a:gd name="T2" fmla="*/ 0 w 10"/>
                <a:gd name="T3" fmla="*/ 8 h 11"/>
                <a:gd name="T4" fmla="*/ 4 w 10"/>
                <a:gd name="T5" fmla="*/ 9 h 11"/>
                <a:gd name="T6" fmla="*/ 8 w 10"/>
                <a:gd name="T7" fmla="*/ 7 h 11"/>
                <a:gd name="T8" fmla="*/ 2 w 10"/>
                <a:gd name="T9" fmla="*/ 3 h 11"/>
              </a:gdLst>
              <a:ahLst/>
              <a:cxnLst>
                <a:cxn ang="0">
                  <a:pos x="T0" y="T1"/>
                </a:cxn>
                <a:cxn ang="0">
                  <a:pos x="T2" y="T3"/>
                </a:cxn>
                <a:cxn ang="0">
                  <a:pos x="T4" y="T5"/>
                </a:cxn>
                <a:cxn ang="0">
                  <a:pos x="T6" y="T7"/>
                </a:cxn>
                <a:cxn ang="0">
                  <a:pos x="T8" y="T9"/>
                </a:cxn>
              </a:cxnLst>
              <a:rect l="0" t="0" r="r" b="b"/>
              <a:pathLst>
                <a:path w="10" h="11">
                  <a:moveTo>
                    <a:pt x="2" y="3"/>
                  </a:moveTo>
                  <a:cubicBezTo>
                    <a:pt x="1" y="5"/>
                    <a:pt x="0" y="7"/>
                    <a:pt x="0" y="8"/>
                  </a:cubicBezTo>
                  <a:cubicBezTo>
                    <a:pt x="0" y="11"/>
                    <a:pt x="2" y="10"/>
                    <a:pt x="4" y="9"/>
                  </a:cubicBezTo>
                  <a:cubicBezTo>
                    <a:pt x="5" y="8"/>
                    <a:pt x="7" y="8"/>
                    <a:pt x="8" y="7"/>
                  </a:cubicBezTo>
                  <a:cubicBezTo>
                    <a:pt x="10" y="0"/>
                    <a:pt x="6" y="0"/>
                    <a:pt x="2"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6" name="Freeform 404">
              <a:extLst>
                <a:ext uri="{FF2B5EF4-FFF2-40B4-BE49-F238E27FC236}">
                  <a16:creationId xmlns:a16="http://schemas.microsoft.com/office/drawing/2014/main" id="{7AC9ABFA-8364-E8A0-B34D-2A4269C01C67}"/>
                </a:ext>
              </a:extLst>
            </p:cNvPr>
            <p:cNvSpPr>
              <a:spLocks/>
            </p:cNvSpPr>
            <p:nvPr/>
          </p:nvSpPr>
          <p:spPr bwMode="auto">
            <a:xfrm>
              <a:off x="4362573" y="3551183"/>
              <a:ext cx="24873" cy="20893"/>
            </a:xfrm>
            <a:custGeom>
              <a:avLst/>
              <a:gdLst>
                <a:gd name="T0" fmla="*/ 5 w 12"/>
                <a:gd name="T1" fmla="*/ 3 h 10"/>
                <a:gd name="T2" fmla="*/ 1 w 12"/>
                <a:gd name="T3" fmla="*/ 3 h 10"/>
                <a:gd name="T4" fmla="*/ 8 w 12"/>
                <a:gd name="T5" fmla="*/ 9 h 10"/>
                <a:gd name="T6" fmla="*/ 5 w 12"/>
                <a:gd name="T7" fmla="*/ 3 h 10"/>
              </a:gdLst>
              <a:ahLst/>
              <a:cxnLst>
                <a:cxn ang="0">
                  <a:pos x="T0" y="T1"/>
                </a:cxn>
                <a:cxn ang="0">
                  <a:pos x="T2" y="T3"/>
                </a:cxn>
                <a:cxn ang="0">
                  <a:pos x="T4" y="T5"/>
                </a:cxn>
                <a:cxn ang="0">
                  <a:pos x="T6" y="T7"/>
                </a:cxn>
              </a:cxnLst>
              <a:rect l="0" t="0" r="r" b="b"/>
              <a:pathLst>
                <a:path w="12" h="10">
                  <a:moveTo>
                    <a:pt x="5" y="3"/>
                  </a:moveTo>
                  <a:cubicBezTo>
                    <a:pt x="4" y="2"/>
                    <a:pt x="3" y="0"/>
                    <a:pt x="1" y="3"/>
                  </a:cubicBezTo>
                  <a:cubicBezTo>
                    <a:pt x="0" y="5"/>
                    <a:pt x="6" y="10"/>
                    <a:pt x="8" y="9"/>
                  </a:cubicBezTo>
                  <a:cubicBezTo>
                    <a:pt x="12" y="9"/>
                    <a:pt x="9" y="4"/>
                    <a:pt x="5" y="3"/>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7" name="Freeform 405">
              <a:extLst>
                <a:ext uri="{FF2B5EF4-FFF2-40B4-BE49-F238E27FC236}">
                  <a16:creationId xmlns:a16="http://schemas.microsoft.com/office/drawing/2014/main" id="{96361385-1910-4B66-0ED8-4F0D0DB747DB}"/>
                </a:ext>
              </a:extLst>
            </p:cNvPr>
            <p:cNvSpPr>
              <a:spLocks/>
            </p:cNvSpPr>
            <p:nvPr/>
          </p:nvSpPr>
          <p:spPr bwMode="auto">
            <a:xfrm>
              <a:off x="5263954" y="3077610"/>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8" name="Freeform 407">
              <a:extLst>
                <a:ext uri="{FF2B5EF4-FFF2-40B4-BE49-F238E27FC236}">
                  <a16:creationId xmlns:a16="http://schemas.microsoft.com/office/drawing/2014/main" id="{CF5A6B38-890D-8C58-66C4-896B326E3FCA}"/>
                </a:ext>
              </a:extLst>
            </p:cNvPr>
            <p:cNvSpPr>
              <a:spLocks/>
            </p:cNvSpPr>
            <p:nvPr/>
          </p:nvSpPr>
          <p:spPr bwMode="auto">
            <a:xfrm>
              <a:off x="5217193" y="2479674"/>
              <a:ext cx="11939" cy="11939"/>
            </a:xfrm>
            <a:custGeom>
              <a:avLst/>
              <a:gdLst>
                <a:gd name="T0" fmla="*/ 5 w 6"/>
                <a:gd name="T1" fmla="*/ 4 h 6"/>
                <a:gd name="T2" fmla="*/ 2 w 6"/>
                <a:gd name="T3" fmla="*/ 6 h 6"/>
                <a:gd name="T4" fmla="*/ 4 w 6"/>
                <a:gd name="T5" fmla="*/ 1 h 6"/>
                <a:gd name="T6" fmla="*/ 5 w 6"/>
                <a:gd name="T7" fmla="*/ 4 h 6"/>
              </a:gdLst>
              <a:ahLst/>
              <a:cxnLst>
                <a:cxn ang="0">
                  <a:pos x="T0" y="T1"/>
                </a:cxn>
                <a:cxn ang="0">
                  <a:pos x="T2" y="T3"/>
                </a:cxn>
                <a:cxn ang="0">
                  <a:pos x="T4" y="T5"/>
                </a:cxn>
                <a:cxn ang="0">
                  <a:pos x="T6" y="T7"/>
                </a:cxn>
              </a:cxnLst>
              <a:rect l="0" t="0" r="r" b="b"/>
              <a:pathLst>
                <a:path w="6" h="6">
                  <a:moveTo>
                    <a:pt x="5" y="4"/>
                  </a:moveTo>
                  <a:cubicBezTo>
                    <a:pt x="5" y="5"/>
                    <a:pt x="5" y="6"/>
                    <a:pt x="2" y="6"/>
                  </a:cubicBezTo>
                  <a:cubicBezTo>
                    <a:pt x="0" y="5"/>
                    <a:pt x="1" y="1"/>
                    <a:pt x="4" y="1"/>
                  </a:cubicBezTo>
                  <a:cubicBezTo>
                    <a:pt x="6" y="0"/>
                    <a:pt x="6" y="2"/>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09" name="Freeform 408">
              <a:extLst>
                <a:ext uri="{FF2B5EF4-FFF2-40B4-BE49-F238E27FC236}">
                  <a16:creationId xmlns:a16="http://schemas.microsoft.com/office/drawing/2014/main" id="{DA41972D-5F55-A32B-6F31-0E44F70CD26D}"/>
                </a:ext>
              </a:extLst>
            </p:cNvPr>
            <p:cNvSpPr>
              <a:spLocks/>
            </p:cNvSpPr>
            <p:nvPr/>
          </p:nvSpPr>
          <p:spPr bwMode="auto">
            <a:xfrm>
              <a:off x="5238086" y="2729394"/>
              <a:ext cx="11939" cy="9949"/>
            </a:xfrm>
            <a:custGeom>
              <a:avLst/>
              <a:gdLst>
                <a:gd name="T0" fmla="*/ 5 w 6"/>
                <a:gd name="T1" fmla="*/ 4 h 5"/>
                <a:gd name="T2" fmla="*/ 2 w 6"/>
                <a:gd name="T3" fmla="*/ 5 h 5"/>
                <a:gd name="T4" fmla="*/ 4 w 6"/>
                <a:gd name="T5" fmla="*/ 0 h 5"/>
                <a:gd name="T6" fmla="*/ 5 w 6"/>
                <a:gd name="T7" fmla="*/ 4 h 5"/>
              </a:gdLst>
              <a:ahLst/>
              <a:cxnLst>
                <a:cxn ang="0">
                  <a:pos x="T0" y="T1"/>
                </a:cxn>
                <a:cxn ang="0">
                  <a:pos x="T2" y="T3"/>
                </a:cxn>
                <a:cxn ang="0">
                  <a:pos x="T4" y="T5"/>
                </a:cxn>
                <a:cxn ang="0">
                  <a:pos x="T6" y="T7"/>
                </a:cxn>
              </a:cxnLst>
              <a:rect l="0" t="0" r="r" b="b"/>
              <a:pathLst>
                <a:path w="6" h="5">
                  <a:moveTo>
                    <a:pt x="5" y="4"/>
                  </a:moveTo>
                  <a:cubicBezTo>
                    <a:pt x="5" y="5"/>
                    <a:pt x="5" y="5"/>
                    <a:pt x="2" y="5"/>
                  </a:cubicBezTo>
                  <a:cubicBezTo>
                    <a:pt x="0" y="5"/>
                    <a:pt x="2" y="1"/>
                    <a:pt x="4" y="0"/>
                  </a:cubicBezTo>
                  <a:cubicBezTo>
                    <a:pt x="6" y="0"/>
                    <a:pt x="6" y="1"/>
                    <a:pt x="5" y="4"/>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0" name="Freeform 409">
              <a:extLst>
                <a:ext uri="{FF2B5EF4-FFF2-40B4-BE49-F238E27FC236}">
                  <a16:creationId xmlns:a16="http://schemas.microsoft.com/office/drawing/2014/main" id="{76A91042-D27B-DB08-37F6-523F121212CC}"/>
                </a:ext>
              </a:extLst>
            </p:cNvPr>
            <p:cNvSpPr>
              <a:spLocks/>
            </p:cNvSpPr>
            <p:nvPr/>
          </p:nvSpPr>
          <p:spPr bwMode="auto">
            <a:xfrm>
              <a:off x="4286960" y="3574066"/>
              <a:ext cx="28852" cy="15918"/>
            </a:xfrm>
            <a:custGeom>
              <a:avLst/>
              <a:gdLst>
                <a:gd name="T0" fmla="*/ 8 w 14"/>
                <a:gd name="T1" fmla="*/ 7 h 8"/>
                <a:gd name="T2" fmla="*/ 13 w 14"/>
                <a:gd name="T3" fmla="*/ 4 h 8"/>
                <a:gd name="T4" fmla="*/ 10 w 14"/>
                <a:gd name="T5" fmla="*/ 1 h 8"/>
                <a:gd name="T6" fmla="*/ 6 w 14"/>
                <a:gd name="T7" fmla="*/ 1 h 8"/>
                <a:gd name="T8" fmla="*/ 8 w 14"/>
                <a:gd name="T9" fmla="*/ 7 h 8"/>
              </a:gdLst>
              <a:ahLst/>
              <a:cxnLst>
                <a:cxn ang="0">
                  <a:pos x="T0" y="T1"/>
                </a:cxn>
                <a:cxn ang="0">
                  <a:pos x="T2" y="T3"/>
                </a:cxn>
                <a:cxn ang="0">
                  <a:pos x="T4" y="T5"/>
                </a:cxn>
                <a:cxn ang="0">
                  <a:pos x="T6" y="T7"/>
                </a:cxn>
                <a:cxn ang="0">
                  <a:pos x="T8" y="T9"/>
                </a:cxn>
              </a:cxnLst>
              <a:rect l="0" t="0" r="r" b="b"/>
              <a:pathLst>
                <a:path w="14" h="8">
                  <a:moveTo>
                    <a:pt x="8" y="7"/>
                  </a:moveTo>
                  <a:cubicBezTo>
                    <a:pt x="10" y="7"/>
                    <a:pt x="12" y="5"/>
                    <a:pt x="13" y="4"/>
                  </a:cubicBezTo>
                  <a:cubicBezTo>
                    <a:pt x="14" y="2"/>
                    <a:pt x="12" y="2"/>
                    <a:pt x="10" y="1"/>
                  </a:cubicBezTo>
                  <a:cubicBezTo>
                    <a:pt x="9" y="1"/>
                    <a:pt x="7" y="0"/>
                    <a:pt x="6" y="1"/>
                  </a:cubicBezTo>
                  <a:cubicBezTo>
                    <a:pt x="0" y="5"/>
                    <a:pt x="3" y="8"/>
                    <a:pt x="8" y="7"/>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1" name="Freeform 410">
              <a:extLst>
                <a:ext uri="{FF2B5EF4-FFF2-40B4-BE49-F238E27FC236}">
                  <a16:creationId xmlns:a16="http://schemas.microsoft.com/office/drawing/2014/main" id="{D355089A-84D4-C014-3F55-88C859727AE6}"/>
                </a:ext>
              </a:extLst>
            </p:cNvPr>
            <p:cNvSpPr>
              <a:spLocks/>
            </p:cNvSpPr>
            <p:nvPr/>
          </p:nvSpPr>
          <p:spPr bwMode="auto">
            <a:xfrm>
              <a:off x="5270918" y="2819930"/>
              <a:ext cx="23878" cy="17908"/>
            </a:xfrm>
            <a:custGeom>
              <a:avLst/>
              <a:gdLst>
                <a:gd name="T0" fmla="*/ 8 w 12"/>
                <a:gd name="T1" fmla="*/ 0 h 9"/>
                <a:gd name="T2" fmla="*/ 12 w 12"/>
                <a:gd name="T3" fmla="*/ 5 h 9"/>
                <a:gd name="T4" fmla="*/ 5 w 12"/>
                <a:gd name="T5" fmla="*/ 7 h 9"/>
                <a:gd name="T6" fmla="*/ 8 w 12"/>
                <a:gd name="T7" fmla="*/ 0 h 9"/>
              </a:gdLst>
              <a:ahLst/>
              <a:cxnLst>
                <a:cxn ang="0">
                  <a:pos x="T0" y="T1"/>
                </a:cxn>
                <a:cxn ang="0">
                  <a:pos x="T2" y="T3"/>
                </a:cxn>
                <a:cxn ang="0">
                  <a:pos x="T4" y="T5"/>
                </a:cxn>
                <a:cxn ang="0">
                  <a:pos x="T6" y="T7"/>
                </a:cxn>
              </a:cxnLst>
              <a:rect l="0" t="0" r="r" b="b"/>
              <a:pathLst>
                <a:path w="12" h="9">
                  <a:moveTo>
                    <a:pt x="8" y="0"/>
                  </a:moveTo>
                  <a:cubicBezTo>
                    <a:pt x="10" y="0"/>
                    <a:pt x="12" y="3"/>
                    <a:pt x="12" y="5"/>
                  </a:cubicBezTo>
                  <a:cubicBezTo>
                    <a:pt x="12" y="9"/>
                    <a:pt x="9" y="9"/>
                    <a:pt x="5" y="7"/>
                  </a:cubicBezTo>
                  <a:cubicBezTo>
                    <a:pt x="0" y="4"/>
                    <a:pt x="2" y="0"/>
                    <a:pt x="8" y="0"/>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2" name="Freeform 411">
              <a:extLst>
                <a:ext uri="{FF2B5EF4-FFF2-40B4-BE49-F238E27FC236}">
                  <a16:creationId xmlns:a16="http://schemas.microsoft.com/office/drawing/2014/main" id="{0AEB8AE4-FBBC-9C82-29BC-1F6023050C68}"/>
                </a:ext>
              </a:extLst>
            </p:cNvPr>
            <p:cNvSpPr>
              <a:spLocks/>
            </p:cNvSpPr>
            <p:nvPr/>
          </p:nvSpPr>
          <p:spPr bwMode="auto">
            <a:xfrm>
              <a:off x="5248035" y="2686613"/>
              <a:ext cx="30842" cy="28852"/>
            </a:xfrm>
            <a:custGeom>
              <a:avLst/>
              <a:gdLst>
                <a:gd name="T0" fmla="*/ 10 w 15"/>
                <a:gd name="T1" fmla="*/ 8 h 14"/>
                <a:gd name="T2" fmla="*/ 4 w 15"/>
                <a:gd name="T3" fmla="*/ 11 h 14"/>
                <a:gd name="T4" fmla="*/ 11 w 15"/>
                <a:gd name="T5" fmla="*/ 1 h 14"/>
                <a:gd name="T6" fmla="*/ 10 w 15"/>
                <a:gd name="T7" fmla="*/ 8 h 14"/>
              </a:gdLst>
              <a:ahLst/>
              <a:cxnLst>
                <a:cxn ang="0">
                  <a:pos x="T0" y="T1"/>
                </a:cxn>
                <a:cxn ang="0">
                  <a:pos x="T2" y="T3"/>
                </a:cxn>
                <a:cxn ang="0">
                  <a:pos x="T4" y="T5"/>
                </a:cxn>
                <a:cxn ang="0">
                  <a:pos x="T6" y="T7"/>
                </a:cxn>
              </a:cxnLst>
              <a:rect l="0" t="0" r="r" b="b"/>
              <a:pathLst>
                <a:path w="15" h="14">
                  <a:moveTo>
                    <a:pt x="10" y="8"/>
                  </a:moveTo>
                  <a:cubicBezTo>
                    <a:pt x="8" y="9"/>
                    <a:pt x="8" y="14"/>
                    <a:pt x="4" y="11"/>
                  </a:cubicBezTo>
                  <a:cubicBezTo>
                    <a:pt x="0" y="8"/>
                    <a:pt x="8" y="0"/>
                    <a:pt x="11" y="1"/>
                  </a:cubicBezTo>
                  <a:cubicBezTo>
                    <a:pt x="15" y="2"/>
                    <a:pt x="15" y="5"/>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3" name="Freeform 412">
              <a:extLst>
                <a:ext uri="{FF2B5EF4-FFF2-40B4-BE49-F238E27FC236}">
                  <a16:creationId xmlns:a16="http://schemas.microsoft.com/office/drawing/2014/main" id="{F7214189-A6EE-3135-5734-B8D072E8DD37}"/>
                </a:ext>
              </a:extLst>
            </p:cNvPr>
            <p:cNvSpPr>
              <a:spLocks/>
            </p:cNvSpPr>
            <p:nvPr/>
          </p:nvSpPr>
          <p:spPr bwMode="auto">
            <a:xfrm>
              <a:off x="4905789" y="3454678"/>
              <a:ext cx="32832" cy="24873"/>
            </a:xfrm>
            <a:custGeom>
              <a:avLst/>
              <a:gdLst>
                <a:gd name="T0" fmla="*/ 11 w 16"/>
                <a:gd name="T1" fmla="*/ 8 h 12"/>
                <a:gd name="T2" fmla="*/ 5 w 16"/>
                <a:gd name="T3" fmla="*/ 10 h 12"/>
                <a:gd name="T4" fmla="*/ 9 w 16"/>
                <a:gd name="T5" fmla="*/ 1 h 12"/>
                <a:gd name="T6" fmla="*/ 11 w 16"/>
                <a:gd name="T7" fmla="*/ 8 h 12"/>
              </a:gdLst>
              <a:ahLst/>
              <a:cxnLst>
                <a:cxn ang="0">
                  <a:pos x="T0" y="T1"/>
                </a:cxn>
                <a:cxn ang="0">
                  <a:pos x="T2" y="T3"/>
                </a:cxn>
                <a:cxn ang="0">
                  <a:pos x="T4" y="T5"/>
                </a:cxn>
                <a:cxn ang="0">
                  <a:pos x="T6" y="T7"/>
                </a:cxn>
              </a:cxnLst>
              <a:rect l="0" t="0" r="r" b="b"/>
              <a:pathLst>
                <a:path w="16" h="12">
                  <a:moveTo>
                    <a:pt x="11" y="8"/>
                  </a:moveTo>
                  <a:cubicBezTo>
                    <a:pt x="9" y="9"/>
                    <a:pt x="9" y="12"/>
                    <a:pt x="5" y="10"/>
                  </a:cubicBezTo>
                  <a:cubicBezTo>
                    <a:pt x="0" y="9"/>
                    <a:pt x="5" y="2"/>
                    <a:pt x="9" y="1"/>
                  </a:cubicBezTo>
                  <a:cubicBezTo>
                    <a:pt x="16" y="0"/>
                    <a:pt x="15" y="5"/>
                    <a:pt x="11"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4" name="Freeform 413">
              <a:extLst>
                <a:ext uri="{FF2B5EF4-FFF2-40B4-BE49-F238E27FC236}">
                  <a16:creationId xmlns:a16="http://schemas.microsoft.com/office/drawing/2014/main" id="{6EE37E45-7E33-285B-A55B-3E83079BE44A}"/>
                </a:ext>
              </a:extLst>
            </p:cNvPr>
            <p:cNvSpPr>
              <a:spLocks/>
            </p:cNvSpPr>
            <p:nvPr/>
          </p:nvSpPr>
          <p:spPr bwMode="auto">
            <a:xfrm>
              <a:off x="5196300" y="3050748"/>
              <a:ext cx="26863" cy="14924"/>
            </a:xfrm>
            <a:custGeom>
              <a:avLst/>
              <a:gdLst>
                <a:gd name="T0" fmla="*/ 4 w 13"/>
                <a:gd name="T1" fmla="*/ 1 h 7"/>
                <a:gd name="T2" fmla="*/ 0 w 13"/>
                <a:gd name="T3" fmla="*/ 2 h 7"/>
                <a:gd name="T4" fmla="*/ 9 w 13"/>
                <a:gd name="T5" fmla="*/ 7 h 7"/>
                <a:gd name="T6" fmla="*/ 4 w 13"/>
                <a:gd name="T7" fmla="*/ 1 h 7"/>
              </a:gdLst>
              <a:ahLst/>
              <a:cxnLst>
                <a:cxn ang="0">
                  <a:pos x="T0" y="T1"/>
                </a:cxn>
                <a:cxn ang="0">
                  <a:pos x="T2" y="T3"/>
                </a:cxn>
                <a:cxn ang="0">
                  <a:pos x="T4" y="T5"/>
                </a:cxn>
                <a:cxn ang="0">
                  <a:pos x="T6" y="T7"/>
                </a:cxn>
              </a:cxnLst>
              <a:rect l="0" t="0" r="r" b="b"/>
              <a:pathLst>
                <a:path w="13" h="7">
                  <a:moveTo>
                    <a:pt x="4" y="1"/>
                  </a:moveTo>
                  <a:cubicBezTo>
                    <a:pt x="3" y="1"/>
                    <a:pt x="1" y="0"/>
                    <a:pt x="0" y="2"/>
                  </a:cubicBezTo>
                  <a:cubicBezTo>
                    <a:pt x="0" y="5"/>
                    <a:pt x="7" y="7"/>
                    <a:pt x="9" y="7"/>
                  </a:cubicBezTo>
                  <a:cubicBezTo>
                    <a:pt x="13" y="5"/>
                    <a:pt x="8" y="2"/>
                    <a:pt x="4" y="1"/>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5" name="Freeform 414">
              <a:extLst>
                <a:ext uri="{FF2B5EF4-FFF2-40B4-BE49-F238E27FC236}">
                  <a16:creationId xmlns:a16="http://schemas.microsoft.com/office/drawing/2014/main" id="{3B72F80A-8474-47A0-5A5C-A2886A41EF70}"/>
                </a:ext>
              </a:extLst>
            </p:cNvPr>
            <p:cNvSpPr>
              <a:spLocks/>
            </p:cNvSpPr>
            <p:nvPr/>
          </p:nvSpPr>
          <p:spPr bwMode="auto">
            <a:xfrm>
              <a:off x="5161479" y="2417990"/>
              <a:ext cx="26863" cy="17908"/>
            </a:xfrm>
            <a:custGeom>
              <a:avLst/>
              <a:gdLst>
                <a:gd name="T0" fmla="*/ 6 w 13"/>
                <a:gd name="T1" fmla="*/ 2 h 9"/>
                <a:gd name="T2" fmla="*/ 2 w 13"/>
                <a:gd name="T3" fmla="*/ 2 h 9"/>
                <a:gd name="T4" fmla="*/ 9 w 13"/>
                <a:gd name="T5" fmla="*/ 9 h 9"/>
                <a:gd name="T6" fmla="*/ 6 w 13"/>
                <a:gd name="T7" fmla="*/ 2 h 9"/>
              </a:gdLst>
              <a:ahLst/>
              <a:cxnLst>
                <a:cxn ang="0">
                  <a:pos x="T0" y="T1"/>
                </a:cxn>
                <a:cxn ang="0">
                  <a:pos x="T2" y="T3"/>
                </a:cxn>
                <a:cxn ang="0">
                  <a:pos x="T4" y="T5"/>
                </a:cxn>
                <a:cxn ang="0">
                  <a:pos x="T6" y="T7"/>
                </a:cxn>
              </a:cxnLst>
              <a:rect l="0" t="0" r="r" b="b"/>
              <a:pathLst>
                <a:path w="13" h="9">
                  <a:moveTo>
                    <a:pt x="6" y="2"/>
                  </a:moveTo>
                  <a:cubicBezTo>
                    <a:pt x="4" y="2"/>
                    <a:pt x="3" y="0"/>
                    <a:pt x="2" y="2"/>
                  </a:cubicBezTo>
                  <a:cubicBezTo>
                    <a:pt x="0" y="4"/>
                    <a:pt x="6" y="9"/>
                    <a:pt x="9" y="9"/>
                  </a:cubicBezTo>
                  <a:cubicBezTo>
                    <a:pt x="13" y="8"/>
                    <a:pt x="10" y="4"/>
                    <a:pt x="6"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6" name="Freeform 415">
              <a:extLst>
                <a:ext uri="{FF2B5EF4-FFF2-40B4-BE49-F238E27FC236}">
                  <a16:creationId xmlns:a16="http://schemas.microsoft.com/office/drawing/2014/main" id="{BE0722F6-2D4D-CF67-0556-8E5A67FDC46E}"/>
                </a:ext>
              </a:extLst>
            </p:cNvPr>
            <p:cNvSpPr>
              <a:spLocks/>
            </p:cNvSpPr>
            <p:nvPr/>
          </p:nvSpPr>
          <p:spPr bwMode="auto">
            <a:xfrm>
              <a:off x="5294796" y="2934344"/>
              <a:ext cx="24873" cy="17908"/>
            </a:xfrm>
            <a:custGeom>
              <a:avLst/>
              <a:gdLst>
                <a:gd name="T0" fmla="*/ 5 w 12"/>
                <a:gd name="T1" fmla="*/ 2 h 9"/>
                <a:gd name="T2" fmla="*/ 1 w 12"/>
                <a:gd name="T3" fmla="*/ 2 h 9"/>
                <a:gd name="T4" fmla="*/ 8 w 12"/>
                <a:gd name="T5" fmla="*/ 9 h 9"/>
                <a:gd name="T6" fmla="*/ 5 w 12"/>
                <a:gd name="T7" fmla="*/ 2 h 9"/>
              </a:gdLst>
              <a:ahLst/>
              <a:cxnLst>
                <a:cxn ang="0">
                  <a:pos x="T0" y="T1"/>
                </a:cxn>
                <a:cxn ang="0">
                  <a:pos x="T2" y="T3"/>
                </a:cxn>
                <a:cxn ang="0">
                  <a:pos x="T4" y="T5"/>
                </a:cxn>
                <a:cxn ang="0">
                  <a:pos x="T6" y="T7"/>
                </a:cxn>
              </a:cxnLst>
              <a:rect l="0" t="0" r="r" b="b"/>
              <a:pathLst>
                <a:path w="12" h="9">
                  <a:moveTo>
                    <a:pt x="5" y="2"/>
                  </a:moveTo>
                  <a:cubicBezTo>
                    <a:pt x="4" y="2"/>
                    <a:pt x="3" y="0"/>
                    <a:pt x="1" y="2"/>
                  </a:cubicBezTo>
                  <a:cubicBezTo>
                    <a:pt x="0" y="4"/>
                    <a:pt x="6" y="9"/>
                    <a:pt x="8" y="9"/>
                  </a:cubicBezTo>
                  <a:cubicBezTo>
                    <a:pt x="12" y="9"/>
                    <a:pt x="9" y="4"/>
                    <a:pt x="5" y="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7" name="Freeform 416">
              <a:extLst>
                <a:ext uri="{FF2B5EF4-FFF2-40B4-BE49-F238E27FC236}">
                  <a16:creationId xmlns:a16="http://schemas.microsoft.com/office/drawing/2014/main" id="{27BA6F00-A5BC-0621-486F-2A7B5FD10730}"/>
                </a:ext>
              </a:extLst>
            </p:cNvPr>
            <p:cNvSpPr>
              <a:spLocks/>
            </p:cNvSpPr>
            <p:nvPr/>
          </p:nvSpPr>
          <p:spPr bwMode="auto">
            <a:xfrm>
              <a:off x="5286837" y="3001997"/>
              <a:ext cx="36812" cy="17908"/>
            </a:xfrm>
            <a:custGeom>
              <a:avLst/>
              <a:gdLst>
                <a:gd name="T0" fmla="*/ 10 w 18"/>
                <a:gd name="T1" fmla="*/ 8 h 9"/>
                <a:gd name="T2" fmla="*/ 16 w 18"/>
                <a:gd name="T3" fmla="*/ 5 h 9"/>
                <a:gd name="T4" fmla="*/ 6 w 18"/>
                <a:gd name="T5" fmla="*/ 2 h 9"/>
                <a:gd name="T6" fmla="*/ 10 w 18"/>
                <a:gd name="T7" fmla="*/ 8 h 9"/>
              </a:gdLst>
              <a:ahLst/>
              <a:cxnLst>
                <a:cxn ang="0">
                  <a:pos x="T0" y="T1"/>
                </a:cxn>
                <a:cxn ang="0">
                  <a:pos x="T2" y="T3"/>
                </a:cxn>
                <a:cxn ang="0">
                  <a:pos x="T4" y="T5"/>
                </a:cxn>
                <a:cxn ang="0">
                  <a:pos x="T6" y="T7"/>
                </a:cxn>
              </a:cxnLst>
              <a:rect l="0" t="0" r="r" b="b"/>
              <a:pathLst>
                <a:path w="18" h="9">
                  <a:moveTo>
                    <a:pt x="10" y="8"/>
                  </a:moveTo>
                  <a:cubicBezTo>
                    <a:pt x="12" y="8"/>
                    <a:pt x="13" y="9"/>
                    <a:pt x="16" y="5"/>
                  </a:cubicBezTo>
                  <a:cubicBezTo>
                    <a:pt x="18" y="1"/>
                    <a:pt x="9" y="0"/>
                    <a:pt x="6" y="2"/>
                  </a:cubicBezTo>
                  <a:cubicBezTo>
                    <a:pt x="0" y="6"/>
                    <a:pt x="5" y="9"/>
                    <a:pt x="10" y="8"/>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8" name="Freeform 417">
              <a:extLst>
                <a:ext uri="{FF2B5EF4-FFF2-40B4-BE49-F238E27FC236}">
                  <a16:creationId xmlns:a16="http://schemas.microsoft.com/office/drawing/2014/main" id="{1C7F31F6-EA66-0F54-E856-7F5872F026FF}"/>
                </a:ext>
              </a:extLst>
            </p:cNvPr>
            <p:cNvSpPr>
              <a:spLocks/>
            </p:cNvSpPr>
            <p:nvPr/>
          </p:nvSpPr>
          <p:spPr bwMode="auto">
            <a:xfrm>
              <a:off x="3809407" y="2116534"/>
              <a:ext cx="1399827" cy="1374955"/>
            </a:xfrm>
            <a:custGeom>
              <a:avLst/>
              <a:gdLst>
                <a:gd name="T0" fmla="*/ 65 w 683"/>
                <a:gd name="T1" fmla="*/ 229 h 671"/>
                <a:gd name="T2" fmla="*/ 49 w 683"/>
                <a:gd name="T3" fmla="*/ 256 h 671"/>
                <a:gd name="T4" fmla="*/ 5 w 683"/>
                <a:gd name="T5" fmla="*/ 379 h 671"/>
                <a:gd name="T6" fmla="*/ 5 w 683"/>
                <a:gd name="T7" fmla="*/ 475 h 671"/>
                <a:gd name="T8" fmla="*/ 21 w 683"/>
                <a:gd name="T9" fmla="*/ 570 h 671"/>
                <a:gd name="T10" fmla="*/ 121 w 683"/>
                <a:gd name="T11" fmla="*/ 649 h 671"/>
                <a:gd name="T12" fmla="*/ 227 w 683"/>
                <a:gd name="T13" fmla="*/ 663 h 671"/>
                <a:gd name="T14" fmla="*/ 404 w 683"/>
                <a:gd name="T15" fmla="*/ 617 h 671"/>
                <a:gd name="T16" fmla="*/ 563 w 683"/>
                <a:gd name="T17" fmla="*/ 501 h 671"/>
                <a:gd name="T18" fmla="*/ 661 w 683"/>
                <a:gd name="T19" fmla="*/ 320 h 671"/>
                <a:gd name="T20" fmla="*/ 641 w 683"/>
                <a:gd name="T21" fmla="*/ 107 h 671"/>
                <a:gd name="T22" fmla="*/ 477 w 683"/>
                <a:gd name="T23" fmla="*/ 0 h 671"/>
                <a:gd name="T24" fmla="*/ 262 w 683"/>
                <a:gd name="T25" fmla="*/ 52 h 671"/>
                <a:gd name="T26" fmla="*/ 144 w 683"/>
                <a:gd name="T27" fmla="*/ 130 h 671"/>
                <a:gd name="T28" fmla="*/ 65 w 683"/>
                <a:gd name="T29" fmla="*/ 229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3" h="671">
                  <a:moveTo>
                    <a:pt x="65" y="229"/>
                  </a:moveTo>
                  <a:cubicBezTo>
                    <a:pt x="59" y="238"/>
                    <a:pt x="52" y="249"/>
                    <a:pt x="49" y="256"/>
                  </a:cubicBezTo>
                  <a:cubicBezTo>
                    <a:pt x="31" y="296"/>
                    <a:pt x="14" y="336"/>
                    <a:pt x="5" y="379"/>
                  </a:cubicBezTo>
                  <a:cubicBezTo>
                    <a:pt x="0" y="401"/>
                    <a:pt x="3" y="438"/>
                    <a:pt x="5" y="475"/>
                  </a:cubicBezTo>
                  <a:cubicBezTo>
                    <a:pt x="8" y="518"/>
                    <a:pt x="13" y="559"/>
                    <a:pt x="21" y="570"/>
                  </a:cubicBezTo>
                  <a:cubicBezTo>
                    <a:pt x="36" y="589"/>
                    <a:pt x="84" y="644"/>
                    <a:pt x="121" y="649"/>
                  </a:cubicBezTo>
                  <a:cubicBezTo>
                    <a:pt x="158" y="653"/>
                    <a:pt x="180" y="671"/>
                    <a:pt x="227" y="663"/>
                  </a:cubicBezTo>
                  <a:cubicBezTo>
                    <a:pt x="274" y="656"/>
                    <a:pt x="355" y="641"/>
                    <a:pt x="404" y="617"/>
                  </a:cubicBezTo>
                  <a:cubicBezTo>
                    <a:pt x="453" y="592"/>
                    <a:pt x="529" y="541"/>
                    <a:pt x="563" y="501"/>
                  </a:cubicBezTo>
                  <a:cubicBezTo>
                    <a:pt x="598" y="462"/>
                    <a:pt x="644" y="388"/>
                    <a:pt x="661" y="320"/>
                  </a:cubicBezTo>
                  <a:cubicBezTo>
                    <a:pt x="679" y="251"/>
                    <a:pt x="683" y="181"/>
                    <a:pt x="641" y="107"/>
                  </a:cubicBezTo>
                  <a:cubicBezTo>
                    <a:pt x="600" y="34"/>
                    <a:pt x="544" y="0"/>
                    <a:pt x="477" y="0"/>
                  </a:cubicBezTo>
                  <a:cubicBezTo>
                    <a:pt x="411" y="0"/>
                    <a:pt x="346" y="0"/>
                    <a:pt x="262" y="52"/>
                  </a:cubicBezTo>
                  <a:cubicBezTo>
                    <a:pt x="220" y="78"/>
                    <a:pt x="180" y="97"/>
                    <a:pt x="144" y="130"/>
                  </a:cubicBezTo>
                  <a:cubicBezTo>
                    <a:pt x="113" y="159"/>
                    <a:pt x="87" y="195"/>
                    <a:pt x="65" y="22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19" name="Freeform 418">
              <a:extLst>
                <a:ext uri="{FF2B5EF4-FFF2-40B4-BE49-F238E27FC236}">
                  <a16:creationId xmlns:a16="http://schemas.microsoft.com/office/drawing/2014/main" id="{F8272C37-609F-47B8-33C4-C64DFD6F6B88}"/>
                </a:ext>
              </a:extLst>
            </p:cNvPr>
            <p:cNvSpPr>
              <a:spLocks/>
            </p:cNvSpPr>
            <p:nvPr/>
          </p:nvSpPr>
          <p:spPr bwMode="auto">
            <a:xfrm>
              <a:off x="3889994" y="2198116"/>
              <a:ext cx="1205821" cy="1165031"/>
            </a:xfrm>
            <a:custGeom>
              <a:avLst/>
              <a:gdLst>
                <a:gd name="T0" fmla="*/ 46 w 589"/>
                <a:gd name="T1" fmla="*/ 508 h 568"/>
                <a:gd name="T2" fmla="*/ 82 w 589"/>
                <a:gd name="T3" fmla="*/ 532 h 568"/>
                <a:gd name="T4" fmla="*/ 129 w 589"/>
                <a:gd name="T5" fmla="*/ 561 h 568"/>
                <a:gd name="T6" fmla="*/ 216 w 589"/>
                <a:gd name="T7" fmla="*/ 561 h 568"/>
                <a:gd name="T8" fmla="*/ 242 w 589"/>
                <a:gd name="T9" fmla="*/ 561 h 568"/>
                <a:gd name="T10" fmla="*/ 314 w 589"/>
                <a:gd name="T11" fmla="*/ 542 h 568"/>
                <a:gd name="T12" fmla="*/ 332 w 589"/>
                <a:gd name="T13" fmla="*/ 533 h 568"/>
                <a:gd name="T14" fmla="*/ 410 w 589"/>
                <a:gd name="T15" fmla="*/ 489 h 568"/>
                <a:gd name="T16" fmla="*/ 461 w 589"/>
                <a:gd name="T17" fmla="*/ 418 h 568"/>
                <a:gd name="T18" fmla="*/ 512 w 589"/>
                <a:gd name="T19" fmla="*/ 373 h 568"/>
                <a:gd name="T20" fmla="*/ 564 w 589"/>
                <a:gd name="T21" fmla="*/ 272 h 568"/>
                <a:gd name="T22" fmla="*/ 585 w 589"/>
                <a:gd name="T23" fmla="*/ 172 h 568"/>
                <a:gd name="T24" fmla="*/ 570 w 589"/>
                <a:gd name="T25" fmla="*/ 116 h 568"/>
                <a:gd name="T26" fmla="*/ 547 w 589"/>
                <a:gd name="T27" fmla="*/ 76 h 568"/>
                <a:gd name="T28" fmla="*/ 512 w 589"/>
                <a:gd name="T29" fmla="*/ 50 h 568"/>
                <a:gd name="T30" fmla="*/ 449 w 589"/>
                <a:gd name="T31" fmla="*/ 11 h 568"/>
                <a:gd name="T32" fmla="*/ 418 w 589"/>
                <a:gd name="T33" fmla="*/ 20 h 568"/>
                <a:gd name="T34" fmla="*/ 349 w 589"/>
                <a:gd name="T35" fmla="*/ 2 h 568"/>
                <a:gd name="T36" fmla="*/ 319 w 589"/>
                <a:gd name="T37" fmla="*/ 31 h 568"/>
                <a:gd name="T38" fmla="*/ 239 w 589"/>
                <a:gd name="T39" fmla="*/ 35 h 568"/>
                <a:gd name="T40" fmla="*/ 210 w 589"/>
                <a:gd name="T41" fmla="*/ 48 h 568"/>
                <a:gd name="T42" fmla="*/ 154 w 589"/>
                <a:gd name="T43" fmla="*/ 101 h 568"/>
                <a:gd name="T44" fmla="*/ 126 w 589"/>
                <a:gd name="T45" fmla="*/ 122 h 568"/>
                <a:gd name="T46" fmla="*/ 85 w 589"/>
                <a:gd name="T47" fmla="*/ 176 h 568"/>
                <a:gd name="T48" fmla="*/ 75 w 589"/>
                <a:gd name="T49" fmla="*/ 185 h 568"/>
                <a:gd name="T50" fmla="*/ 44 w 589"/>
                <a:gd name="T51" fmla="*/ 238 h 568"/>
                <a:gd name="T52" fmla="*/ 45 w 589"/>
                <a:gd name="T53" fmla="*/ 257 h 568"/>
                <a:gd name="T54" fmla="*/ 22 w 589"/>
                <a:gd name="T55" fmla="*/ 293 h 568"/>
                <a:gd name="T56" fmla="*/ 16 w 589"/>
                <a:gd name="T57" fmla="*/ 307 h 568"/>
                <a:gd name="T58" fmla="*/ 10 w 589"/>
                <a:gd name="T59" fmla="*/ 347 h 568"/>
                <a:gd name="T60" fmla="*/ 27 w 589"/>
                <a:gd name="T61" fmla="*/ 357 h 568"/>
                <a:gd name="T62" fmla="*/ 6 w 589"/>
                <a:gd name="T63" fmla="*/ 394 h 568"/>
                <a:gd name="T64" fmla="*/ 14 w 589"/>
                <a:gd name="T65" fmla="*/ 444 h 568"/>
                <a:gd name="T66" fmla="*/ 45 w 589"/>
                <a:gd name="T67" fmla="*/ 441 h 568"/>
                <a:gd name="T68" fmla="*/ 19 w 589"/>
                <a:gd name="T69" fmla="*/ 45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9" h="568">
                  <a:moveTo>
                    <a:pt x="19" y="458"/>
                  </a:moveTo>
                  <a:cubicBezTo>
                    <a:pt x="17" y="473"/>
                    <a:pt x="40" y="506"/>
                    <a:pt x="46" y="508"/>
                  </a:cubicBezTo>
                  <a:cubicBezTo>
                    <a:pt x="52" y="510"/>
                    <a:pt x="58" y="520"/>
                    <a:pt x="70" y="530"/>
                  </a:cubicBezTo>
                  <a:cubicBezTo>
                    <a:pt x="72" y="532"/>
                    <a:pt x="80" y="530"/>
                    <a:pt x="82" y="532"/>
                  </a:cubicBezTo>
                  <a:cubicBezTo>
                    <a:pt x="84" y="533"/>
                    <a:pt x="80" y="537"/>
                    <a:pt x="82" y="538"/>
                  </a:cubicBezTo>
                  <a:cubicBezTo>
                    <a:pt x="98" y="549"/>
                    <a:pt x="120" y="563"/>
                    <a:pt x="129" y="561"/>
                  </a:cubicBezTo>
                  <a:cubicBezTo>
                    <a:pt x="140" y="559"/>
                    <a:pt x="160" y="566"/>
                    <a:pt x="178" y="567"/>
                  </a:cubicBezTo>
                  <a:cubicBezTo>
                    <a:pt x="186" y="568"/>
                    <a:pt x="200" y="562"/>
                    <a:pt x="216" y="561"/>
                  </a:cubicBezTo>
                  <a:cubicBezTo>
                    <a:pt x="222" y="561"/>
                    <a:pt x="228" y="553"/>
                    <a:pt x="234" y="553"/>
                  </a:cubicBezTo>
                  <a:cubicBezTo>
                    <a:pt x="237" y="553"/>
                    <a:pt x="239" y="560"/>
                    <a:pt x="242" y="561"/>
                  </a:cubicBezTo>
                  <a:cubicBezTo>
                    <a:pt x="252" y="561"/>
                    <a:pt x="262" y="561"/>
                    <a:pt x="269" y="560"/>
                  </a:cubicBezTo>
                  <a:cubicBezTo>
                    <a:pt x="288" y="557"/>
                    <a:pt x="299" y="548"/>
                    <a:pt x="314" y="542"/>
                  </a:cubicBezTo>
                  <a:cubicBezTo>
                    <a:pt x="323" y="538"/>
                    <a:pt x="316" y="513"/>
                    <a:pt x="319" y="511"/>
                  </a:cubicBezTo>
                  <a:cubicBezTo>
                    <a:pt x="322" y="510"/>
                    <a:pt x="329" y="535"/>
                    <a:pt x="332" y="533"/>
                  </a:cubicBezTo>
                  <a:cubicBezTo>
                    <a:pt x="362" y="518"/>
                    <a:pt x="372" y="509"/>
                    <a:pt x="379" y="490"/>
                  </a:cubicBezTo>
                  <a:cubicBezTo>
                    <a:pt x="385" y="472"/>
                    <a:pt x="398" y="493"/>
                    <a:pt x="410" y="489"/>
                  </a:cubicBezTo>
                  <a:cubicBezTo>
                    <a:pt x="423" y="485"/>
                    <a:pt x="452" y="453"/>
                    <a:pt x="463" y="443"/>
                  </a:cubicBezTo>
                  <a:cubicBezTo>
                    <a:pt x="472" y="437"/>
                    <a:pt x="451" y="424"/>
                    <a:pt x="461" y="418"/>
                  </a:cubicBezTo>
                  <a:cubicBezTo>
                    <a:pt x="464" y="417"/>
                    <a:pt x="479" y="425"/>
                    <a:pt x="482" y="420"/>
                  </a:cubicBezTo>
                  <a:cubicBezTo>
                    <a:pt x="491" y="407"/>
                    <a:pt x="501" y="398"/>
                    <a:pt x="512" y="373"/>
                  </a:cubicBezTo>
                  <a:cubicBezTo>
                    <a:pt x="523" y="347"/>
                    <a:pt x="523" y="352"/>
                    <a:pt x="536" y="329"/>
                  </a:cubicBezTo>
                  <a:cubicBezTo>
                    <a:pt x="550" y="305"/>
                    <a:pt x="563" y="294"/>
                    <a:pt x="564" y="272"/>
                  </a:cubicBezTo>
                  <a:cubicBezTo>
                    <a:pt x="565" y="250"/>
                    <a:pt x="581" y="243"/>
                    <a:pt x="585" y="219"/>
                  </a:cubicBezTo>
                  <a:cubicBezTo>
                    <a:pt x="589" y="196"/>
                    <a:pt x="589" y="193"/>
                    <a:pt x="585" y="172"/>
                  </a:cubicBezTo>
                  <a:cubicBezTo>
                    <a:pt x="584" y="168"/>
                    <a:pt x="577" y="166"/>
                    <a:pt x="576" y="162"/>
                  </a:cubicBezTo>
                  <a:cubicBezTo>
                    <a:pt x="573" y="145"/>
                    <a:pt x="575" y="128"/>
                    <a:pt x="570" y="116"/>
                  </a:cubicBezTo>
                  <a:cubicBezTo>
                    <a:pt x="566" y="104"/>
                    <a:pt x="558" y="101"/>
                    <a:pt x="551" y="92"/>
                  </a:cubicBezTo>
                  <a:cubicBezTo>
                    <a:pt x="548" y="89"/>
                    <a:pt x="551" y="79"/>
                    <a:pt x="547" y="76"/>
                  </a:cubicBezTo>
                  <a:cubicBezTo>
                    <a:pt x="532" y="65"/>
                    <a:pt x="525" y="58"/>
                    <a:pt x="518" y="54"/>
                  </a:cubicBezTo>
                  <a:cubicBezTo>
                    <a:pt x="512" y="50"/>
                    <a:pt x="516" y="53"/>
                    <a:pt x="512" y="50"/>
                  </a:cubicBezTo>
                  <a:cubicBezTo>
                    <a:pt x="505" y="45"/>
                    <a:pt x="504" y="35"/>
                    <a:pt x="499" y="30"/>
                  </a:cubicBezTo>
                  <a:cubicBezTo>
                    <a:pt x="495" y="25"/>
                    <a:pt x="460" y="15"/>
                    <a:pt x="449" y="11"/>
                  </a:cubicBezTo>
                  <a:cubicBezTo>
                    <a:pt x="437" y="7"/>
                    <a:pt x="440" y="6"/>
                    <a:pt x="435" y="11"/>
                  </a:cubicBezTo>
                  <a:cubicBezTo>
                    <a:pt x="429" y="16"/>
                    <a:pt x="421" y="30"/>
                    <a:pt x="418" y="20"/>
                  </a:cubicBezTo>
                  <a:cubicBezTo>
                    <a:pt x="415" y="11"/>
                    <a:pt x="421" y="4"/>
                    <a:pt x="404" y="2"/>
                  </a:cubicBezTo>
                  <a:cubicBezTo>
                    <a:pt x="387" y="0"/>
                    <a:pt x="359" y="2"/>
                    <a:pt x="349" y="2"/>
                  </a:cubicBezTo>
                  <a:cubicBezTo>
                    <a:pt x="340" y="2"/>
                    <a:pt x="337" y="3"/>
                    <a:pt x="333" y="12"/>
                  </a:cubicBezTo>
                  <a:cubicBezTo>
                    <a:pt x="330" y="20"/>
                    <a:pt x="327" y="43"/>
                    <a:pt x="319" y="31"/>
                  </a:cubicBezTo>
                  <a:cubicBezTo>
                    <a:pt x="312" y="19"/>
                    <a:pt x="314" y="14"/>
                    <a:pt x="295" y="17"/>
                  </a:cubicBezTo>
                  <a:cubicBezTo>
                    <a:pt x="276" y="20"/>
                    <a:pt x="247" y="30"/>
                    <a:pt x="239" y="35"/>
                  </a:cubicBezTo>
                  <a:cubicBezTo>
                    <a:pt x="235" y="38"/>
                    <a:pt x="231" y="44"/>
                    <a:pt x="226" y="46"/>
                  </a:cubicBezTo>
                  <a:cubicBezTo>
                    <a:pt x="221" y="48"/>
                    <a:pt x="215" y="46"/>
                    <a:pt x="210" y="48"/>
                  </a:cubicBezTo>
                  <a:cubicBezTo>
                    <a:pt x="201" y="51"/>
                    <a:pt x="185" y="66"/>
                    <a:pt x="178" y="73"/>
                  </a:cubicBezTo>
                  <a:cubicBezTo>
                    <a:pt x="170" y="81"/>
                    <a:pt x="153" y="90"/>
                    <a:pt x="154" y="101"/>
                  </a:cubicBezTo>
                  <a:cubicBezTo>
                    <a:pt x="155" y="111"/>
                    <a:pt x="162" y="129"/>
                    <a:pt x="154" y="125"/>
                  </a:cubicBezTo>
                  <a:cubicBezTo>
                    <a:pt x="145" y="121"/>
                    <a:pt x="133" y="113"/>
                    <a:pt x="126" y="122"/>
                  </a:cubicBezTo>
                  <a:cubicBezTo>
                    <a:pt x="118" y="130"/>
                    <a:pt x="103" y="142"/>
                    <a:pt x="99" y="152"/>
                  </a:cubicBezTo>
                  <a:cubicBezTo>
                    <a:pt x="96" y="161"/>
                    <a:pt x="81" y="167"/>
                    <a:pt x="85" y="176"/>
                  </a:cubicBezTo>
                  <a:cubicBezTo>
                    <a:pt x="88" y="184"/>
                    <a:pt x="104" y="193"/>
                    <a:pt x="104" y="193"/>
                  </a:cubicBezTo>
                  <a:cubicBezTo>
                    <a:pt x="104" y="193"/>
                    <a:pt x="79" y="180"/>
                    <a:pt x="75" y="185"/>
                  </a:cubicBezTo>
                  <a:cubicBezTo>
                    <a:pt x="71" y="191"/>
                    <a:pt x="62" y="201"/>
                    <a:pt x="54" y="212"/>
                  </a:cubicBezTo>
                  <a:cubicBezTo>
                    <a:pt x="45" y="222"/>
                    <a:pt x="41" y="235"/>
                    <a:pt x="44" y="238"/>
                  </a:cubicBezTo>
                  <a:cubicBezTo>
                    <a:pt x="48" y="242"/>
                    <a:pt x="65" y="250"/>
                    <a:pt x="65" y="250"/>
                  </a:cubicBezTo>
                  <a:cubicBezTo>
                    <a:pt x="65" y="250"/>
                    <a:pt x="56" y="256"/>
                    <a:pt x="45" y="257"/>
                  </a:cubicBezTo>
                  <a:cubicBezTo>
                    <a:pt x="35" y="258"/>
                    <a:pt x="33" y="258"/>
                    <a:pt x="31" y="270"/>
                  </a:cubicBezTo>
                  <a:cubicBezTo>
                    <a:pt x="28" y="282"/>
                    <a:pt x="22" y="293"/>
                    <a:pt x="22" y="293"/>
                  </a:cubicBezTo>
                  <a:cubicBezTo>
                    <a:pt x="33" y="298"/>
                    <a:pt x="33" y="298"/>
                    <a:pt x="33" y="298"/>
                  </a:cubicBezTo>
                  <a:cubicBezTo>
                    <a:pt x="33" y="298"/>
                    <a:pt x="22" y="300"/>
                    <a:pt x="16" y="307"/>
                  </a:cubicBezTo>
                  <a:cubicBezTo>
                    <a:pt x="11" y="313"/>
                    <a:pt x="10" y="319"/>
                    <a:pt x="10" y="329"/>
                  </a:cubicBezTo>
                  <a:cubicBezTo>
                    <a:pt x="10" y="338"/>
                    <a:pt x="0" y="345"/>
                    <a:pt x="10" y="347"/>
                  </a:cubicBezTo>
                  <a:cubicBezTo>
                    <a:pt x="13" y="348"/>
                    <a:pt x="15" y="350"/>
                    <a:pt x="18" y="351"/>
                  </a:cubicBezTo>
                  <a:cubicBezTo>
                    <a:pt x="26" y="354"/>
                    <a:pt x="32" y="355"/>
                    <a:pt x="27" y="357"/>
                  </a:cubicBezTo>
                  <a:cubicBezTo>
                    <a:pt x="22" y="359"/>
                    <a:pt x="3" y="364"/>
                    <a:pt x="6" y="368"/>
                  </a:cubicBezTo>
                  <a:cubicBezTo>
                    <a:pt x="8" y="373"/>
                    <a:pt x="7" y="382"/>
                    <a:pt x="6" y="394"/>
                  </a:cubicBezTo>
                  <a:cubicBezTo>
                    <a:pt x="4" y="406"/>
                    <a:pt x="15" y="433"/>
                    <a:pt x="15" y="433"/>
                  </a:cubicBezTo>
                  <a:cubicBezTo>
                    <a:pt x="14" y="444"/>
                    <a:pt x="14" y="444"/>
                    <a:pt x="14" y="444"/>
                  </a:cubicBezTo>
                  <a:cubicBezTo>
                    <a:pt x="14" y="444"/>
                    <a:pt x="23" y="440"/>
                    <a:pt x="29" y="439"/>
                  </a:cubicBezTo>
                  <a:cubicBezTo>
                    <a:pt x="36" y="438"/>
                    <a:pt x="43" y="438"/>
                    <a:pt x="45" y="441"/>
                  </a:cubicBezTo>
                  <a:cubicBezTo>
                    <a:pt x="47" y="444"/>
                    <a:pt x="38" y="449"/>
                    <a:pt x="33" y="451"/>
                  </a:cubicBezTo>
                  <a:cubicBezTo>
                    <a:pt x="28" y="453"/>
                    <a:pt x="19" y="458"/>
                    <a:pt x="19" y="458"/>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0" name="Freeform 419">
              <a:extLst>
                <a:ext uri="{FF2B5EF4-FFF2-40B4-BE49-F238E27FC236}">
                  <a16:creationId xmlns:a16="http://schemas.microsoft.com/office/drawing/2014/main" id="{59C9EFB0-FACA-1764-E9C5-8877E2F97208}"/>
                </a:ext>
              </a:extLst>
            </p:cNvPr>
            <p:cNvSpPr>
              <a:spLocks/>
            </p:cNvSpPr>
            <p:nvPr/>
          </p:nvSpPr>
          <p:spPr bwMode="auto">
            <a:xfrm>
              <a:off x="4305863" y="2667710"/>
              <a:ext cx="335282" cy="355180"/>
            </a:xfrm>
            <a:custGeom>
              <a:avLst/>
              <a:gdLst>
                <a:gd name="T0" fmla="*/ 149 w 164"/>
                <a:gd name="T1" fmla="*/ 54 h 173"/>
                <a:gd name="T2" fmla="*/ 164 w 164"/>
                <a:gd name="T3" fmla="*/ 34 h 173"/>
                <a:gd name="T4" fmla="*/ 147 w 164"/>
                <a:gd name="T5" fmla="*/ 23 h 173"/>
                <a:gd name="T6" fmla="*/ 141 w 164"/>
                <a:gd name="T7" fmla="*/ 2 h 173"/>
                <a:gd name="T8" fmla="*/ 139 w 164"/>
                <a:gd name="T9" fmla="*/ 0 h 173"/>
                <a:gd name="T10" fmla="*/ 133 w 164"/>
                <a:gd name="T11" fmla="*/ 6 h 173"/>
                <a:gd name="T12" fmla="*/ 127 w 164"/>
                <a:gd name="T13" fmla="*/ 14 h 173"/>
                <a:gd name="T14" fmla="*/ 115 w 164"/>
                <a:gd name="T15" fmla="*/ 22 h 173"/>
                <a:gd name="T16" fmla="*/ 89 w 164"/>
                <a:gd name="T17" fmla="*/ 0 h 173"/>
                <a:gd name="T18" fmla="*/ 86 w 164"/>
                <a:gd name="T19" fmla="*/ 1 h 173"/>
                <a:gd name="T20" fmla="*/ 41 w 164"/>
                <a:gd name="T21" fmla="*/ 15 h 173"/>
                <a:gd name="T22" fmla="*/ 41 w 164"/>
                <a:gd name="T23" fmla="*/ 15 h 173"/>
                <a:gd name="T24" fmla="*/ 41 w 164"/>
                <a:gd name="T25" fmla="*/ 15 h 173"/>
                <a:gd name="T26" fmla="*/ 40 w 164"/>
                <a:gd name="T27" fmla="*/ 15 h 173"/>
                <a:gd name="T28" fmla="*/ 39 w 164"/>
                <a:gd name="T29" fmla="*/ 17 h 173"/>
                <a:gd name="T30" fmla="*/ 31 w 164"/>
                <a:gd name="T31" fmla="*/ 54 h 173"/>
                <a:gd name="T32" fmla="*/ 19 w 164"/>
                <a:gd name="T33" fmla="*/ 61 h 173"/>
                <a:gd name="T34" fmla="*/ 23 w 164"/>
                <a:gd name="T35" fmla="*/ 66 h 173"/>
                <a:gd name="T36" fmla="*/ 30 w 164"/>
                <a:gd name="T37" fmla="*/ 71 h 173"/>
                <a:gd name="T38" fmla="*/ 27 w 164"/>
                <a:gd name="T39" fmla="*/ 75 h 173"/>
                <a:gd name="T40" fmla="*/ 14 w 164"/>
                <a:gd name="T41" fmla="*/ 87 h 173"/>
                <a:gd name="T42" fmla="*/ 20 w 164"/>
                <a:gd name="T43" fmla="*/ 89 h 173"/>
                <a:gd name="T44" fmla="*/ 22 w 164"/>
                <a:gd name="T45" fmla="*/ 105 h 173"/>
                <a:gd name="T46" fmla="*/ 0 w 164"/>
                <a:gd name="T47" fmla="*/ 127 h 173"/>
                <a:gd name="T48" fmla="*/ 26 w 164"/>
                <a:gd name="T49" fmla="*/ 121 h 173"/>
                <a:gd name="T50" fmla="*/ 31 w 164"/>
                <a:gd name="T51" fmla="*/ 121 h 173"/>
                <a:gd name="T52" fmla="*/ 31 w 164"/>
                <a:gd name="T53" fmla="*/ 129 h 173"/>
                <a:gd name="T54" fmla="*/ 25 w 164"/>
                <a:gd name="T55" fmla="*/ 154 h 173"/>
                <a:gd name="T56" fmla="*/ 40 w 164"/>
                <a:gd name="T57" fmla="*/ 145 h 173"/>
                <a:gd name="T58" fmla="*/ 44 w 164"/>
                <a:gd name="T59" fmla="*/ 142 h 173"/>
                <a:gd name="T60" fmla="*/ 62 w 164"/>
                <a:gd name="T61" fmla="*/ 147 h 173"/>
                <a:gd name="T62" fmla="*/ 63 w 164"/>
                <a:gd name="T63" fmla="*/ 157 h 173"/>
                <a:gd name="T64" fmla="*/ 66 w 164"/>
                <a:gd name="T65" fmla="*/ 173 h 173"/>
                <a:gd name="T66" fmla="*/ 68 w 164"/>
                <a:gd name="T67" fmla="*/ 171 h 173"/>
                <a:gd name="T68" fmla="*/ 94 w 164"/>
                <a:gd name="T69" fmla="*/ 129 h 173"/>
                <a:gd name="T70" fmla="*/ 119 w 164"/>
                <a:gd name="T71" fmla="*/ 139 h 173"/>
                <a:gd name="T72" fmla="*/ 114 w 164"/>
                <a:gd name="T73" fmla="*/ 121 h 173"/>
                <a:gd name="T74" fmla="*/ 138 w 164"/>
                <a:gd name="T75" fmla="*/ 82 h 173"/>
                <a:gd name="T76" fmla="*/ 161 w 164"/>
                <a:gd name="T77" fmla="*/ 86 h 173"/>
                <a:gd name="T78" fmla="*/ 164 w 164"/>
                <a:gd name="T79" fmla="*/ 8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73">
                  <a:moveTo>
                    <a:pt x="164" y="83"/>
                  </a:moveTo>
                  <a:cubicBezTo>
                    <a:pt x="160" y="77"/>
                    <a:pt x="149" y="61"/>
                    <a:pt x="149" y="54"/>
                  </a:cubicBezTo>
                  <a:cubicBezTo>
                    <a:pt x="149" y="47"/>
                    <a:pt x="159" y="39"/>
                    <a:pt x="163" y="36"/>
                  </a:cubicBezTo>
                  <a:cubicBezTo>
                    <a:pt x="164" y="35"/>
                    <a:pt x="164" y="34"/>
                    <a:pt x="164" y="34"/>
                  </a:cubicBezTo>
                  <a:cubicBezTo>
                    <a:pt x="164" y="33"/>
                    <a:pt x="163" y="32"/>
                    <a:pt x="163" y="32"/>
                  </a:cubicBezTo>
                  <a:cubicBezTo>
                    <a:pt x="159" y="31"/>
                    <a:pt x="150" y="27"/>
                    <a:pt x="147" y="23"/>
                  </a:cubicBezTo>
                  <a:cubicBezTo>
                    <a:pt x="144" y="19"/>
                    <a:pt x="142" y="6"/>
                    <a:pt x="141" y="2"/>
                  </a:cubicBezTo>
                  <a:cubicBezTo>
                    <a:pt x="141" y="2"/>
                    <a:pt x="141" y="2"/>
                    <a:pt x="141" y="2"/>
                  </a:cubicBezTo>
                  <a:cubicBezTo>
                    <a:pt x="141" y="2"/>
                    <a:pt x="141" y="2"/>
                    <a:pt x="141" y="2"/>
                  </a:cubicBezTo>
                  <a:cubicBezTo>
                    <a:pt x="141" y="1"/>
                    <a:pt x="140" y="0"/>
                    <a:pt x="139" y="0"/>
                  </a:cubicBezTo>
                  <a:cubicBezTo>
                    <a:pt x="138" y="0"/>
                    <a:pt x="137" y="1"/>
                    <a:pt x="137" y="2"/>
                  </a:cubicBezTo>
                  <a:cubicBezTo>
                    <a:pt x="137" y="2"/>
                    <a:pt x="134" y="5"/>
                    <a:pt x="133" y="6"/>
                  </a:cubicBezTo>
                  <a:cubicBezTo>
                    <a:pt x="132" y="7"/>
                    <a:pt x="132" y="7"/>
                    <a:pt x="131" y="8"/>
                  </a:cubicBezTo>
                  <a:cubicBezTo>
                    <a:pt x="130" y="10"/>
                    <a:pt x="128" y="12"/>
                    <a:pt x="127" y="14"/>
                  </a:cubicBezTo>
                  <a:cubicBezTo>
                    <a:pt x="125" y="17"/>
                    <a:pt x="122" y="21"/>
                    <a:pt x="118" y="21"/>
                  </a:cubicBezTo>
                  <a:cubicBezTo>
                    <a:pt x="117" y="22"/>
                    <a:pt x="116" y="22"/>
                    <a:pt x="115" y="22"/>
                  </a:cubicBezTo>
                  <a:cubicBezTo>
                    <a:pt x="102" y="22"/>
                    <a:pt x="90" y="6"/>
                    <a:pt x="90" y="3"/>
                  </a:cubicBezTo>
                  <a:cubicBezTo>
                    <a:pt x="90" y="2"/>
                    <a:pt x="90" y="1"/>
                    <a:pt x="89" y="0"/>
                  </a:cubicBezTo>
                  <a:cubicBezTo>
                    <a:pt x="88" y="0"/>
                    <a:pt x="87" y="0"/>
                    <a:pt x="86" y="1"/>
                  </a:cubicBezTo>
                  <a:cubicBezTo>
                    <a:pt x="86" y="1"/>
                    <a:pt x="86" y="1"/>
                    <a:pt x="86" y="1"/>
                  </a:cubicBezTo>
                  <a:cubicBezTo>
                    <a:pt x="80" y="10"/>
                    <a:pt x="72" y="19"/>
                    <a:pt x="68" y="19"/>
                  </a:cubicBezTo>
                  <a:cubicBezTo>
                    <a:pt x="62" y="19"/>
                    <a:pt x="43" y="15"/>
                    <a:pt x="41" y="15"/>
                  </a:cubicBezTo>
                  <a:cubicBezTo>
                    <a:pt x="41" y="15"/>
                    <a:pt x="41" y="15"/>
                    <a:pt x="41" y="15"/>
                  </a:cubicBezTo>
                  <a:cubicBezTo>
                    <a:pt x="41" y="15"/>
                    <a:pt x="41" y="15"/>
                    <a:pt x="41" y="15"/>
                  </a:cubicBezTo>
                  <a:cubicBezTo>
                    <a:pt x="41" y="15"/>
                    <a:pt x="41" y="15"/>
                    <a:pt x="41" y="15"/>
                  </a:cubicBezTo>
                  <a:cubicBezTo>
                    <a:pt x="41" y="15"/>
                    <a:pt x="41" y="15"/>
                    <a:pt x="41" y="15"/>
                  </a:cubicBezTo>
                  <a:cubicBezTo>
                    <a:pt x="41" y="15"/>
                    <a:pt x="41" y="15"/>
                    <a:pt x="40" y="15"/>
                  </a:cubicBezTo>
                  <a:cubicBezTo>
                    <a:pt x="40" y="15"/>
                    <a:pt x="40" y="15"/>
                    <a:pt x="40" y="15"/>
                  </a:cubicBezTo>
                  <a:cubicBezTo>
                    <a:pt x="40" y="15"/>
                    <a:pt x="40" y="15"/>
                    <a:pt x="40" y="15"/>
                  </a:cubicBezTo>
                  <a:cubicBezTo>
                    <a:pt x="39" y="15"/>
                    <a:pt x="39" y="16"/>
                    <a:pt x="39" y="17"/>
                  </a:cubicBezTo>
                  <a:cubicBezTo>
                    <a:pt x="39" y="18"/>
                    <a:pt x="43" y="33"/>
                    <a:pt x="43" y="37"/>
                  </a:cubicBezTo>
                  <a:cubicBezTo>
                    <a:pt x="44" y="46"/>
                    <a:pt x="40" y="52"/>
                    <a:pt x="31" y="54"/>
                  </a:cubicBezTo>
                  <a:cubicBezTo>
                    <a:pt x="28" y="55"/>
                    <a:pt x="20" y="59"/>
                    <a:pt x="20" y="59"/>
                  </a:cubicBezTo>
                  <a:cubicBezTo>
                    <a:pt x="19" y="60"/>
                    <a:pt x="19" y="60"/>
                    <a:pt x="19" y="61"/>
                  </a:cubicBezTo>
                  <a:cubicBezTo>
                    <a:pt x="18" y="61"/>
                    <a:pt x="19" y="62"/>
                    <a:pt x="19" y="63"/>
                  </a:cubicBezTo>
                  <a:cubicBezTo>
                    <a:pt x="23" y="66"/>
                    <a:pt x="23" y="66"/>
                    <a:pt x="23" y="66"/>
                  </a:cubicBezTo>
                  <a:cubicBezTo>
                    <a:pt x="23" y="66"/>
                    <a:pt x="23" y="66"/>
                    <a:pt x="23" y="66"/>
                  </a:cubicBezTo>
                  <a:cubicBezTo>
                    <a:pt x="27" y="68"/>
                    <a:pt x="30" y="70"/>
                    <a:pt x="30" y="71"/>
                  </a:cubicBezTo>
                  <a:cubicBezTo>
                    <a:pt x="30" y="73"/>
                    <a:pt x="28" y="75"/>
                    <a:pt x="28" y="75"/>
                  </a:cubicBezTo>
                  <a:cubicBezTo>
                    <a:pt x="27" y="75"/>
                    <a:pt x="27" y="75"/>
                    <a:pt x="27" y="75"/>
                  </a:cubicBezTo>
                  <a:cubicBezTo>
                    <a:pt x="24" y="77"/>
                    <a:pt x="20" y="79"/>
                    <a:pt x="17" y="81"/>
                  </a:cubicBezTo>
                  <a:cubicBezTo>
                    <a:pt x="12" y="84"/>
                    <a:pt x="13" y="86"/>
                    <a:pt x="14" y="87"/>
                  </a:cubicBezTo>
                  <a:cubicBezTo>
                    <a:pt x="14" y="87"/>
                    <a:pt x="14" y="88"/>
                    <a:pt x="15" y="88"/>
                  </a:cubicBezTo>
                  <a:cubicBezTo>
                    <a:pt x="15" y="88"/>
                    <a:pt x="18" y="88"/>
                    <a:pt x="20" y="89"/>
                  </a:cubicBezTo>
                  <a:cubicBezTo>
                    <a:pt x="23" y="90"/>
                    <a:pt x="25" y="91"/>
                    <a:pt x="25" y="93"/>
                  </a:cubicBezTo>
                  <a:cubicBezTo>
                    <a:pt x="26" y="96"/>
                    <a:pt x="25" y="101"/>
                    <a:pt x="22" y="105"/>
                  </a:cubicBezTo>
                  <a:cubicBezTo>
                    <a:pt x="15" y="116"/>
                    <a:pt x="1" y="124"/>
                    <a:pt x="1" y="124"/>
                  </a:cubicBezTo>
                  <a:cubicBezTo>
                    <a:pt x="0" y="125"/>
                    <a:pt x="0" y="126"/>
                    <a:pt x="0" y="127"/>
                  </a:cubicBezTo>
                  <a:cubicBezTo>
                    <a:pt x="1" y="128"/>
                    <a:pt x="2" y="128"/>
                    <a:pt x="3" y="128"/>
                  </a:cubicBezTo>
                  <a:cubicBezTo>
                    <a:pt x="3" y="128"/>
                    <a:pt x="19" y="122"/>
                    <a:pt x="26" y="121"/>
                  </a:cubicBezTo>
                  <a:cubicBezTo>
                    <a:pt x="27" y="121"/>
                    <a:pt x="28" y="121"/>
                    <a:pt x="29" y="121"/>
                  </a:cubicBezTo>
                  <a:cubicBezTo>
                    <a:pt x="30" y="121"/>
                    <a:pt x="30" y="121"/>
                    <a:pt x="31" y="121"/>
                  </a:cubicBezTo>
                  <a:cubicBezTo>
                    <a:pt x="31" y="122"/>
                    <a:pt x="31" y="124"/>
                    <a:pt x="31" y="127"/>
                  </a:cubicBezTo>
                  <a:cubicBezTo>
                    <a:pt x="31" y="129"/>
                    <a:pt x="31" y="129"/>
                    <a:pt x="31" y="129"/>
                  </a:cubicBezTo>
                  <a:cubicBezTo>
                    <a:pt x="31" y="135"/>
                    <a:pt x="28" y="146"/>
                    <a:pt x="25" y="151"/>
                  </a:cubicBezTo>
                  <a:cubicBezTo>
                    <a:pt x="25" y="152"/>
                    <a:pt x="25" y="153"/>
                    <a:pt x="25" y="154"/>
                  </a:cubicBezTo>
                  <a:cubicBezTo>
                    <a:pt x="26" y="154"/>
                    <a:pt x="27" y="154"/>
                    <a:pt x="28" y="154"/>
                  </a:cubicBezTo>
                  <a:cubicBezTo>
                    <a:pt x="33" y="149"/>
                    <a:pt x="36" y="147"/>
                    <a:pt x="40" y="145"/>
                  </a:cubicBezTo>
                  <a:cubicBezTo>
                    <a:pt x="41" y="144"/>
                    <a:pt x="41" y="144"/>
                    <a:pt x="41" y="144"/>
                  </a:cubicBezTo>
                  <a:cubicBezTo>
                    <a:pt x="42" y="144"/>
                    <a:pt x="43" y="143"/>
                    <a:pt x="44" y="142"/>
                  </a:cubicBezTo>
                  <a:cubicBezTo>
                    <a:pt x="47" y="140"/>
                    <a:pt x="50" y="138"/>
                    <a:pt x="53" y="139"/>
                  </a:cubicBezTo>
                  <a:cubicBezTo>
                    <a:pt x="56" y="139"/>
                    <a:pt x="61" y="144"/>
                    <a:pt x="62" y="147"/>
                  </a:cubicBezTo>
                  <a:cubicBezTo>
                    <a:pt x="63" y="150"/>
                    <a:pt x="63" y="153"/>
                    <a:pt x="63" y="156"/>
                  </a:cubicBezTo>
                  <a:cubicBezTo>
                    <a:pt x="63" y="157"/>
                    <a:pt x="63" y="157"/>
                    <a:pt x="63" y="157"/>
                  </a:cubicBezTo>
                  <a:cubicBezTo>
                    <a:pt x="64" y="162"/>
                    <a:pt x="64" y="166"/>
                    <a:pt x="64" y="171"/>
                  </a:cubicBezTo>
                  <a:cubicBezTo>
                    <a:pt x="64" y="172"/>
                    <a:pt x="65" y="173"/>
                    <a:pt x="66" y="173"/>
                  </a:cubicBezTo>
                  <a:cubicBezTo>
                    <a:pt x="66" y="173"/>
                    <a:pt x="66" y="173"/>
                    <a:pt x="66" y="173"/>
                  </a:cubicBezTo>
                  <a:cubicBezTo>
                    <a:pt x="67" y="173"/>
                    <a:pt x="68" y="172"/>
                    <a:pt x="68" y="171"/>
                  </a:cubicBezTo>
                  <a:cubicBezTo>
                    <a:pt x="71" y="160"/>
                    <a:pt x="81" y="129"/>
                    <a:pt x="94" y="129"/>
                  </a:cubicBezTo>
                  <a:cubicBezTo>
                    <a:pt x="94" y="129"/>
                    <a:pt x="94" y="129"/>
                    <a:pt x="94" y="129"/>
                  </a:cubicBezTo>
                  <a:cubicBezTo>
                    <a:pt x="96" y="129"/>
                    <a:pt x="107" y="135"/>
                    <a:pt x="116" y="140"/>
                  </a:cubicBezTo>
                  <a:cubicBezTo>
                    <a:pt x="117" y="140"/>
                    <a:pt x="118" y="140"/>
                    <a:pt x="119" y="139"/>
                  </a:cubicBezTo>
                  <a:cubicBezTo>
                    <a:pt x="119" y="139"/>
                    <a:pt x="119" y="138"/>
                    <a:pt x="119" y="137"/>
                  </a:cubicBezTo>
                  <a:cubicBezTo>
                    <a:pt x="119" y="137"/>
                    <a:pt x="115" y="132"/>
                    <a:pt x="114" y="121"/>
                  </a:cubicBezTo>
                  <a:cubicBezTo>
                    <a:pt x="113" y="112"/>
                    <a:pt x="122" y="109"/>
                    <a:pt x="130" y="101"/>
                  </a:cubicBezTo>
                  <a:cubicBezTo>
                    <a:pt x="134" y="96"/>
                    <a:pt x="134" y="82"/>
                    <a:pt x="138" y="82"/>
                  </a:cubicBezTo>
                  <a:cubicBezTo>
                    <a:pt x="139" y="82"/>
                    <a:pt x="139" y="82"/>
                    <a:pt x="139" y="82"/>
                  </a:cubicBezTo>
                  <a:cubicBezTo>
                    <a:pt x="147" y="82"/>
                    <a:pt x="156" y="84"/>
                    <a:pt x="161" y="86"/>
                  </a:cubicBezTo>
                  <a:cubicBezTo>
                    <a:pt x="162" y="86"/>
                    <a:pt x="163" y="86"/>
                    <a:pt x="164" y="85"/>
                  </a:cubicBezTo>
                  <a:cubicBezTo>
                    <a:pt x="164" y="84"/>
                    <a:pt x="164" y="84"/>
                    <a:pt x="164" y="8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1" name="Freeform 420">
              <a:extLst>
                <a:ext uri="{FF2B5EF4-FFF2-40B4-BE49-F238E27FC236}">
                  <a16:creationId xmlns:a16="http://schemas.microsoft.com/office/drawing/2014/main" id="{ED051A62-9FF2-FA02-02C7-FA4649688EF2}"/>
                </a:ext>
              </a:extLst>
            </p:cNvPr>
            <p:cNvSpPr>
              <a:spLocks/>
            </p:cNvSpPr>
            <p:nvPr/>
          </p:nvSpPr>
          <p:spPr bwMode="auto">
            <a:xfrm>
              <a:off x="4631196" y="2344367"/>
              <a:ext cx="131327" cy="241762"/>
            </a:xfrm>
            <a:custGeom>
              <a:avLst/>
              <a:gdLst>
                <a:gd name="T0" fmla="*/ 61 w 64"/>
                <a:gd name="T1" fmla="*/ 1 h 118"/>
                <a:gd name="T2" fmla="*/ 58 w 64"/>
                <a:gd name="T3" fmla="*/ 13 h 118"/>
                <a:gd name="T4" fmla="*/ 53 w 64"/>
                <a:gd name="T5" fmla="*/ 22 h 118"/>
                <a:gd name="T6" fmla="*/ 43 w 64"/>
                <a:gd name="T7" fmla="*/ 38 h 118"/>
                <a:gd name="T8" fmla="*/ 35 w 64"/>
                <a:gd name="T9" fmla="*/ 50 h 118"/>
                <a:gd name="T10" fmla="*/ 27 w 64"/>
                <a:gd name="T11" fmla="*/ 62 h 118"/>
                <a:gd name="T12" fmla="*/ 14 w 64"/>
                <a:gd name="T13" fmla="*/ 92 h 118"/>
                <a:gd name="T14" fmla="*/ 10 w 64"/>
                <a:gd name="T15" fmla="*/ 98 h 118"/>
                <a:gd name="T16" fmla="*/ 1 w 64"/>
                <a:gd name="T17" fmla="*/ 114 h 118"/>
                <a:gd name="T18" fmla="*/ 11 w 64"/>
                <a:gd name="T19" fmla="*/ 102 h 118"/>
                <a:gd name="T20" fmla="*/ 22 w 64"/>
                <a:gd name="T21" fmla="*/ 81 h 118"/>
                <a:gd name="T22" fmla="*/ 29 w 64"/>
                <a:gd name="T23" fmla="*/ 68 h 118"/>
                <a:gd name="T24" fmla="*/ 40 w 64"/>
                <a:gd name="T25" fmla="*/ 51 h 118"/>
                <a:gd name="T26" fmla="*/ 54 w 64"/>
                <a:gd name="T27" fmla="*/ 27 h 118"/>
                <a:gd name="T28" fmla="*/ 58 w 64"/>
                <a:gd name="T29" fmla="*/ 16 h 118"/>
                <a:gd name="T30" fmla="*/ 64 w 64"/>
                <a:gd name="T31" fmla="*/ 6 h 118"/>
                <a:gd name="T32" fmla="*/ 61 w 64"/>
                <a:gd name="T3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8">
                  <a:moveTo>
                    <a:pt x="61" y="1"/>
                  </a:moveTo>
                  <a:cubicBezTo>
                    <a:pt x="60" y="2"/>
                    <a:pt x="58" y="12"/>
                    <a:pt x="58" y="13"/>
                  </a:cubicBezTo>
                  <a:cubicBezTo>
                    <a:pt x="56" y="16"/>
                    <a:pt x="55" y="19"/>
                    <a:pt x="53" y="22"/>
                  </a:cubicBezTo>
                  <a:cubicBezTo>
                    <a:pt x="49" y="27"/>
                    <a:pt x="46" y="32"/>
                    <a:pt x="43" y="38"/>
                  </a:cubicBezTo>
                  <a:cubicBezTo>
                    <a:pt x="41" y="40"/>
                    <a:pt x="38" y="45"/>
                    <a:pt x="35" y="50"/>
                  </a:cubicBezTo>
                  <a:cubicBezTo>
                    <a:pt x="32" y="54"/>
                    <a:pt x="29" y="59"/>
                    <a:pt x="27" y="62"/>
                  </a:cubicBezTo>
                  <a:cubicBezTo>
                    <a:pt x="22" y="69"/>
                    <a:pt x="17" y="83"/>
                    <a:pt x="14" y="92"/>
                  </a:cubicBezTo>
                  <a:cubicBezTo>
                    <a:pt x="13" y="94"/>
                    <a:pt x="11" y="97"/>
                    <a:pt x="10" y="98"/>
                  </a:cubicBezTo>
                  <a:cubicBezTo>
                    <a:pt x="3" y="103"/>
                    <a:pt x="0" y="112"/>
                    <a:pt x="1" y="114"/>
                  </a:cubicBezTo>
                  <a:cubicBezTo>
                    <a:pt x="2" y="118"/>
                    <a:pt x="11" y="102"/>
                    <a:pt x="11" y="102"/>
                  </a:cubicBezTo>
                  <a:cubicBezTo>
                    <a:pt x="11" y="102"/>
                    <a:pt x="19" y="86"/>
                    <a:pt x="22" y="81"/>
                  </a:cubicBezTo>
                  <a:cubicBezTo>
                    <a:pt x="25" y="75"/>
                    <a:pt x="29" y="68"/>
                    <a:pt x="29" y="68"/>
                  </a:cubicBezTo>
                  <a:cubicBezTo>
                    <a:pt x="29" y="68"/>
                    <a:pt x="38" y="54"/>
                    <a:pt x="40" y="51"/>
                  </a:cubicBezTo>
                  <a:cubicBezTo>
                    <a:pt x="45" y="44"/>
                    <a:pt x="48" y="33"/>
                    <a:pt x="54" y="27"/>
                  </a:cubicBezTo>
                  <a:cubicBezTo>
                    <a:pt x="57" y="24"/>
                    <a:pt x="57" y="20"/>
                    <a:pt x="58" y="16"/>
                  </a:cubicBezTo>
                  <a:cubicBezTo>
                    <a:pt x="60" y="13"/>
                    <a:pt x="62" y="10"/>
                    <a:pt x="64" y="6"/>
                  </a:cubicBezTo>
                  <a:cubicBezTo>
                    <a:pt x="64" y="4"/>
                    <a:pt x="63" y="0"/>
                    <a:pt x="6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2" name="Freeform 421">
              <a:extLst>
                <a:ext uri="{FF2B5EF4-FFF2-40B4-BE49-F238E27FC236}">
                  <a16:creationId xmlns:a16="http://schemas.microsoft.com/office/drawing/2014/main" id="{8CCA4456-1E0D-0D45-88F1-416CB57E79BF}"/>
                </a:ext>
              </a:extLst>
            </p:cNvPr>
            <p:cNvSpPr>
              <a:spLocks/>
            </p:cNvSpPr>
            <p:nvPr/>
          </p:nvSpPr>
          <p:spPr bwMode="auto">
            <a:xfrm>
              <a:off x="4510813" y="2352326"/>
              <a:ext cx="42781" cy="231813"/>
            </a:xfrm>
            <a:custGeom>
              <a:avLst/>
              <a:gdLst>
                <a:gd name="T0" fmla="*/ 18 w 21"/>
                <a:gd name="T1" fmla="*/ 0 h 113"/>
                <a:gd name="T2" fmla="*/ 15 w 21"/>
                <a:gd name="T3" fmla="*/ 22 h 113"/>
                <a:gd name="T4" fmla="*/ 11 w 21"/>
                <a:gd name="T5" fmla="*/ 47 h 113"/>
                <a:gd name="T6" fmla="*/ 5 w 21"/>
                <a:gd name="T7" fmla="*/ 77 h 113"/>
                <a:gd name="T8" fmla="*/ 2 w 21"/>
                <a:gd name="T9" fmla="*/ 106 h 113"/>
                <a:gd name="T10" fmla="*/ 7 w 21"/>
                <a:gd name="T11" fmla="*/ 106 h 113"/>
                <a:gd name="T12" fmla="*/ 10 w 21"/>
                <a:gd name="T13" fmla="*/ 91 h 113"/>
                <a:gd name="T14" fmla="*/ 10 w 21"/>
                <a:gd name="T15" fmla="*/ 63 h 113"/>
                <a:gd name="T16" fmla="*/ 14 w 21"/>
                <a:gd name="T17" fmla="*/ 46 h 113"/>
                <a:gd name="T18" fmla="*/ 21 w 21"/>
                <a:gd name="T19" fmla="*/ 23 h 113"/>
                <a:gd name="T20" fmla="*/ 21 w 21"/>
                <a:gd name="T21" fmla="*/ 6 h 113"/>
                <a:gd name="T22" fmla="*/ 18 w 21"/>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3">
                  <a:moveTo>
                    <a:pt x="18" y="0"/>
                  </a:moveTo>
                  <a:cubicBezTo>
                    <a:pt x="19" y="1"/>
                    <a:pt x="15" y="20"/>
                    <a:pt x="15" y="22"/>
                  </a:cubicBezTo>
                  <a:cubicBezTo>
                    <a:pt x="15" y="29"/>
                    <a:pt x="13" y="38"/>
                    <a:pt x="11" y="47"/>
                  </a:cubicBezTo>
                  <a:cubicBezTo>
                    <a:pt x="9" y="56"/>
                    <a:pt x="5" y="69"/>
                    <a:pt x="5" y="77"/>
                  </a:cubicBezTo>
                  <a:cubicBezTo>
                    <a:pt x="5" y="86"/>
                    <a:pt x="4" y="99"/>
                    <a:pt x="2" y="106"/>
                  </a:cubicBezTo>
                  <a:cubicBezTo>
                    <a:pt x="0" y="113"/>
                    <a:pt x="7" y="112"/>
                    <a:pt x="7" y="106"/>
                  </a:cubicBezTo>
                  <a:cubicBezTo>
                    <a:pt x="8" y="100"/>
                    <a:pt x="11" y="101"/>
                    <a:pt x="10" y="91"/>
                  </a:cubicBezTo>
                  <a:cubicBezTo>
                    <a:pt x="9" y="80"/>
                    <a:pt x="7" y="67"/>
                    <a:pt x="10" y="63"/>
                  </a:cubicBezTo>
                  <a:cubicBezTo>
                    <a:pt x="13" y="59"/>
                    <a:pt x="12" y="55"/>
                    <a:pt x="14" y="46"/>
                  </a:cubicBezTo>
                  <a:cubicBezTo>
                    <a:pt x="17" y="37"/>
                    <a:pt x="21" y="31"/>
                    <a:pt x="21" y="23"/>
                  </a:cubicBezTo>
                  <a:cubicBezTo>
                    <a:pt x="21" y="15"/>
                    <a:pt x="20" y="11"/>
                    <a:pt x="21" y="6"/>
                  </a:cubicBezTo>
                  <a:cubicBezTo>
                    <a:pt x="21" y="4"/>
                    <a:pt x="20" y="2"/>
                    <a:pt x="18" y="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3" name="Freeform 422">
              <a:extLst>
                <a:ext uri="{FF2B5EF4-FFF2-40B4-BE49-F238E27FC236}">
                  <a16:creationId xmlns:a16="http://schemas.microsoft.com/office/drawing/2014/main" id="{DD65D60C-4B47-9C6E-93A4-4E488937C3E2}"/>
                </a:ext>
              </a:extLst>
            </p:cNvPr>
            <p:cNvSpPr>
              <a:spLocks/>
            </p:cNvSpPr>
            <p:nvPr/>
          </p:nvSpPr>
          <p:spPr bwMode="auto">
            <a:xfrm>
              <a:off x="4227266" y="2481664"/>
              <a:ext cx="156200" cy="190027"/>
            </a:xfrm>
            <a:custGeom>
              <a:avLst/>
              <a:gdLst>
                <a:gd name="T0" fmla="*/ 36 w 76"/>
                <a:gd name="T1" fmla="*/ 39 h 93"/>
                <a:gd name="T2" fmla="*/ 52 w 76"/>
                <a:gd name="T3" fmla="*/ 59 h 93"/>
                <a:gd name="T4" fmla="*/ 62 w 76"/>
                <a:gd name="T5" fmla="*/ 77 h 93"/>
                <a:gd name="T6" fmla="*/ 74 w 76"/>
                <a:gd name="T7" fmla="*/ 91 h 93"/>
                <a:gd name="T8" fmla="*/ 66 w 76"/>
                <a:gd name="T9" fmla="*/ 75 h 93"/>
                <a:gd name="T10" fmla="*/ 53 w 76"/>
                <a:gd name="T11" fmla="*/ 54 h 93"/>
                <a:gd name="T12" fmla="*/ 21 w 76"/>
                <a:gd name="T13" fmla="*/ 17 h 93"/>
                <a:gd name="T14" fmla="*/ 2 w 76"/>
                <a:gd name="T15" fmla="*/ 4 h 93"/>
                <a:gd name="T16" fmla="*/ 36 w 76"/>
                <a:gd name="T1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3">
                  <a:moveTo>
                    <a:pt x="36" y="39"/>
                  </a:moveTo>
                  <a:cubicBezTo>
                    <a:pt x="42" y="46"/>
                    <a:pt x="48" y="51"/>
                    <a:pt x="52" y="59"/>
                  </a:cubicBezTo>
                  <a:cubicBezTo>
                    <a:pt x="56" y="65"/>
                    <a:pt x="58" y="71"/>
                    <a:pt x="62" y="77"/>
                  </a:cubicBezTo>
                  <a:cubicBezTo>
                    <a:pt x="66" y="82"/>
                    <a:pt x="71" y="93"/>
                    <a:pt x="74" y="91"/>
                  </a:cubicBezTo>
                  <a:cubicBezTo>
                    <a:pt x="76" y="89"/>
                    <a:pt x="69" y="80"/>
                    <a:pt x="66" y="75"/>
                  </a:cubicBezTo>
                  <a:cubicBezTo>
                    <a:pt x="61" y="68"/>
                    <a:pt x="58" y="60"/>
                    <a:pt x="53" y="54"/>
                  </a:cubicBezTo>
                  <a:cubicBezTo>
                    <a:pt x="41" y="41"/>
                    <a:pt x="33" y="29"/>
                    <a:pt x="21" y="17"/>
                  </a:cubicBezTo>
                  <a:cubicBezTo>
                    <a:pt x="17" y="12"/>
                    <a:pt x="0" y="0"/>
                    <a:pt x="2" y="4"/>
                  </a:cubicBezTo>
                  <a:cubicBezTo>
                    <a:pt x="4" y="9"/>
                    <a:pt x="36" y="39"/>
                    <a:pt x="36" y="39"/>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4" name="Freeform 423">
              <a:extLst>
                <a:ext uri="{FF2B5EF4-FFF2-40B4-BE49-F238E27FC236}">
                  <a16:creationId xmlns:a16="http://schemas.microsoft.com/office/drawing/2014/main" id="{08A2BE64-DC60-FE32-21BE-0DFD290DC25D}"/>
                </a:ext>
              </a:extLst>
            </p:cNvPr>
            <p:cNvSpPr>
              <a:spLocks/>
            </p:cNvSpPr>
            <p:nvPr/>
          </p:nvSpPr>
          <p:spPr bwMode="auto">
            <a:xfrm>
              <a:off x="4567522" y="3005977"/>
              <a:ext cx="110434" cy="170129"/>
            </a:xfrm>
            <a:custGeom>
              <a:avLst/>
              <a:gdLst>
                <a:gd name="T0" fmla="*/ 2 w 54"/>
                <a:gd name="T1" fmla="*/ 3 h 83"/>
                <a:gd name="T2" fmla="*/ 14 w 54"/>
                <a:gd name="T3" fmla="*/ 21 h 83"/>
                <a:gd name="T4" fmla="*/ 23 w 54"/>
                <a:gd name="T5" fmla="*/ 40 h 83"/>
                <a:gd name="T6" fmla="*/ 38 w 54"/>
                <a:gd name="T7" fmla="*/ 62 h 83"/>
                <a:gd name="T8" fmla="*/ 52 w 54"/>
                <a:gd name="T9" fmla="*/ 82 h 83"/>
                <a:gd name="T10" fmla="*/ 52 w 54"/>
                <a:gd name="T11" fmla="*/ 74 h 83"/>
                <a:gd name="T12" fmla="*/ 43 w 54"/>
                <a:gd name="T13" fmla="*/ 62 h 83"/>
                <a:gd name="T14" fmla="*/ 34 w 54"/>
                <a:gd name="T15" fmla="*/ 48 h 83"/>
                <a:gd name="T16" fmla="*/ 22 w 54"/>
                <a:gd name="T17" fmla="*/ 27 h 83"/>
                <a:gd name="T18" fmla="*/ 14 w 54"/>
                <a:gd name="T19" fmla="*/ 14 h 83"/>
                <a:gd name="T20" fmla="*/ 2 w 54"/>
                <a:gd name="T2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2" y="3"/>
                  </a:moveTo>
                  <a:cubicBezTo>
                    <a:pt x="0" y="6"/>
                    <a:pt x="9" y="15"/>
                    <a:pt x="14" y="21"/>
                  </a:cubicBezTo>
                  <a:cubicBezTo>
                    <a:pt x="18" y="27"/>
                    <a:pt x="16" y="32"/>
                    <a:pt x="23" y="40"/>
                  </a:cubicBezTo>
                  <a:cubicBezTo>
                    <a:pt x="30" y="48"/>
                    <a:pt x="32" y="54"/>
                    <a:pt x="38" y="62"/>
                  </a:cubicBezTo>
                  <a:cubicBezTo>
                    <a:pt x="44" y="71"/>
                    <a:pt x="49" y="83"/>
                    <a:pt x="52" y="82"/>
                  </a:cubicBezTo>
                  <a:cubicBezTo>
                    <a:pt x="54" y="80"/>
                    <a:pt x="54" y="79"/>
                    <a:pt x="52" y="74"/>
                  </a:cubicBezTo>
                  <a:cubicBezTo>
                    <a:pt x="50" y="69"/>
                    <a:pt x="46" y="66"/>
                    <a:pt x="43" y="62"/>
                  </a:cubicBezTo>
                  <a:cubicBezTo>
                    <a:pt x="41" y="58"/>
                    <a:pt x="36" y="52"/>
                    <a:pt x="34" y="48"/>
                  </a:cubicBezTo>
                  <a:cubicBezTo>
                    <a:pt x="30" y="40"/>
                    <a:pt x="26" y="36"/>
                    <a:pt x="22" y="27"/>
                  </a:cubicBezTo>
                  <a:cubicBezTo>
                    <a:pt x="20" y="20"/>
                    <a:pt x="20" y="22"/>
                    <a:pt x="14" y="14"/>
                  </a:cubicBezTo>
                  <a:cubicBezTo>
                    <a:pt x="8" y="5"/>
                    <a:pt x="4" y="0"/>
                    <a:pt x="2" y="3"/>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5" name="Freeform 424">
              <a:extLst>
                <a:ext uri="{FF2B5EF4-FFF2-40B4-BE49-F238E27FC236}">
                  <a16:creationId xmlns:a16="http://schemas.microsoft.com/office/drawing/2014/main" id="{F77C2E65-F592-4A52-2F10-A09F85B211A5}"/>
                </a:ext>
              </a:extLst>
            </p:cNvPr>
            <p:cNvSpPr>
              <a:spLocks/>
            </p:cNvSpPr>
            <p:nvPr/>
          </p:nvSpPr>
          <p:spPr bwMode="auto">
            <a:xfrm>
              <a:off x="4375507" y="3050748"/>
              <a:ext cx="63674" cy="258675"/>
            </a:xfrm>
            <a:custGeom>
              <a:avLst/>
              <a:gdLst>
                <a:gd name="T0" fmla="*/ 27 w 31"/>
                <a:gd name="T1" fmla="*/ 1 h 126"/>
                <a:gd name="T2" fmla="*/ 19 w 31"/>
                <a:gd name="T3" fmla="*/ 18 h 126"/>
                <a:gd name="T4" fmla="*/ 16 w 31"/>
                <a:gd name="T5" fmla="*/ 33 h 126"/>
                <a:gd name="T6" fmla="*/ 12 w 31"/>
                <a:gd name="T7" fmla="*/ 58 h 126"/>
                <a:gd name="T8" fmla="*/ 12 w 31"/>
                <a:gd name="T9" fmla="*/ 78 h 126"/>
                <a:gd name="T10" fmla="*/ 4 w 31"/>
                <a:gd name="T11" fmla="*/ 105 h 126"/>
                <a:gd name="T12" fmla="*/ 4 w 31"/>
                <a:gd name="T13" fmla="*/ 126 h 126"/>
                <a:gd name="T14" fmla="*/ 7 w 31"/>
                <a:gd name="T15" fmla="*/ 119 h 126"/>
                <a:gd name="T16" fmla="*/ 8 w 31"/>
                <a:gd name="T17" fmla="*/ 105 h 126"/>
                <a:gd name="T18" fmla="*/ 10 w 31"/>
                <a:gd name="T19" fmla="*/ 95 h 126"/>
                <a:gd name="T20" fmla="*/ 16 w 31"/>
                <a:gd name="T21" fmla="*/ 81 h 126"/>
                <a:gd name="T22" fmla="*/ 16 w 31"/>
                <a:gd name="T23" fmla="*/ 62 h 126"/>
                <a:gd name="T24" fmla="*/ 17 w 31"/>
                <a:gd name="T25" fmla="*/ 49 h 126"/>
                <a:gd name="T26" fmla="*/ 20 w 31"/>
                <a:gd name="T27" fmla="*/ 31 h 126"/>
                <a:gd name="T28" fmla="*/ 22 w 31"/>
                <a:gd name="T29" fmla="*/ 18 h 126"/>
                <a:gd name="T30" fmla="*/ 27 w 31"/>
                <a:gd name="T31"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26">
                  <a:moveTo>
                    <a:pt x="27" y="1"/>
                  </a:moveTo>
                  <a:cubicBezTo>
                    <a:pt x="24" y="0"/>
                    <a:pt x="18" y="14"/>
                    <a:pt x="19" y="18"/>
                  </a:cubicBezTo>
                  <a:cubicBezTo>
                    <a:pt x="19" y="21"/>
                    <a:pt x="17" y="29"/>
                    <a:pt x="16" y="33"/>
                  </a:cubicBezTo>
                  <a:cubicBezTo>
                    <a:pt x="15" y="38"/>
                    <a:pt x="11" y="53"/>
                    <a:pt x="12" y="58"/>
                  </a:cubicBezTo>
                  <a:cubicBezTo>
                    <a:pt x="13" y="63"/>
                    <a:pt x="14" y="71"/>
                    <a:pt x="12" y="78"/>
                  </a:cubicBezTo>
                  <a:cubicBezTo>
                    <a:pt x="10" y="85"/>
                    <a:pt x="5" y="98"/>
                    <a:pt x="4" y="105"/>
                  </a:cubicBezTo>
                  <a:cubicBezTo>
                    <a:pt x="4" y="112"/>
                    <a:pt x="0" y="125"/>
                    <a:pt x="4" y="126"/>
                  </a:cubicBezTo>
                  <a:cubicBezTo>
                    <a:pt x="8" y="126"/>
                    <a:pt x="6" y="124"/>
                    <a:pt x="7" y="119"/>
                  </a:cubicBezTo>
                  <a:cubicBezTo>
                    <a:pt x="8" y="114"/>
                    <a:pt x="8" y="111"/>
                    <a:pt x="8" y="105"/>
                  </a:cubicBezTo>
                  <a:cubicBezTo>
                    <a:pt x="8" y="99"/>
                    <a:pt x="9" y="99"/>
                    <a:pt x="10" y="95"/>
                  </a:cubicBezTo>
                  <a:cubicBezTo>
                    <a:pt x="10" y="92"/>
                    <a:pt x="14" y="88"/>
                    <a:pt x="16" y="81"/>
                  </a:cubicBezTo>
                  <a:cubicBezTo>
                    <a:pt x="17" y="73"/>
                    <a:pt x="14" y="64"/>
                    <a:pt x="16" y="62"/>
                  </a:cubicBezTo>
                  <a:cubicBezTo>
                    <a:pt x="17" y="60"/>
                    <a:pt x="18" y="52"/>
                    <a:pt x="17" y="49"/>
                  </a:cubicBezTo>
                  <a:cubicBezTo>
                    <a:pt x="17" y="46"/>
                    <a:pt x="20" y="35"/>
                    <a:pt x="20" y="31"/>
                  </a:cubicBezTo>
                  <a:cubicBezTo>
                    <a:pt x="20" y="27"/>
                    <a:pt x="21" y="21"/>
                    <a:pt x="22" y="18"/>
                  </a:cubicBezTo>
                  <a:cubicBezTo>
                    <a:pt x="24" y="14"/>
                    <a:pt x="31" y="2"/>
                    <a:pt x="27"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6" name="Freeform 425">
              <a:extLst>
                <a:ext uri="{FF2B5EF4-FFF2-40B4-BE49-F238E27FC236}">
                  <a16:creationId xmlns:a16="http://schemas.microsoft.com/office/drawing/2014/main" id="{F0AABBFF-63D0-5B4D-7087-87C03DAACEF2}"/>
                </a:ext>
              </a:extLst>
            </p:cNvPr>
            <p:cNvSpPr>
              <a:spLocks/>
            </p:cNvSpPr>
            <p:nvPr/>
          </p:nvSpPr>
          <p:spPr bwMode="auto">
            <a:xfrm>
              <a:off x="4147674" y="3040799"/>
              <a:ext cx="166149" cy="193011"/>
            </a:xfrm>
            <a:custGeom>
              <a:avLst/>
              <a:gdLst>
                <a:gd name="T0" fmla="*/ 3 w 81"/>
                <a:gd name="T1" fmla="*/ 94 h 94"/>
                <a:gd name="T2" fmla="*/ 14 w 81"/>
                <a:gd name="T3" fmla="*/ 82 h 94"/>
                <a:gd name="T4" fmla="*/ 30 w 81"/>
                <a:gd name="T5" fmla="*/ 65 h 94"/>
                <a:gd name="T6" fmla="*/ 49 w 81"/>
                <a:gd name="T7" fmla="*/ 45 h 94"/>
                <a:gd name="T8" fmla="*/ 59 w 81"/>
                <a:gd name="T9" fmla="*/ 31 h 94"/>
                <a:gd name="T10" fmla="*/ 73 w 81"/>
                <a:gd name="T11" fmla="*/ 10 h 94"/>
                <a:gd name="T12" fmla="*/ 81 w 81"/>
                <a:gd name="T13" fmla="*/ 0 h 94"/>
                <a:gd name="T14" fmla="*/ 75 w 81"/>
                <a:gd name="T15" fmla="*/ 6 h 94"/>
                <a:gd name="T16" fmla="*/ 67 w 81"/>
                <a:gd name="T17" fmla="*/ 15 h 94"/>
                <a:gd name="T18" fmla="*/ 53 w 81"/>
                <a:gd name="T19" fmla="*/ 34 h 94"/>
                <a:gd name="T20" fmla="*/ 43 w 81"/>
                <a:gd name="T21" fmla="*/ 49 h 94"/>
                <a:gd name="T22" fmla="*/ 31 w 81"/>
                <a:gd name="T23" fmla="*/ 61 h 94"/>
                <a:gd name="T24" fmla="*/ 19 w 81"/>
                <a:gd name="T25" fmla="*/ 73 h 94"/>
                <a:gd name="T26" fmla="*/ 12 w 81"/>
                <a:gd name="T27" fmla="*/ 81 h 94"/>
                <a:gd name="T28" fmla="*/ 3 w 81"/>
                <a:gd name="T2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94">
                  <a:moveTo>
                    <a:pt x="3" y="94"/>
                  </a:moveTo>
                  <a:cubicBezTo>
                    <a:pt x="6" y="89"/>
                    <a:pt x="11" y="86"/>
                    <a:pt x="14" y="82"/>
                  </a:cubicBezTo>
                  <a:cubicBezTo>
                    <a:pt x="18" y="77"/>
                    <a:pt x="23" y="70"/>
                    <a:pt x="30" y="65"/>
                  </a:cubicBezTo>
                  <a:cubicBezTo>
                    <a:pt x="36" y="60"/>
                    <a:pt x="44" y="52"/>
                    <a:pt x="49" y="45"/>
                  </a:cubicBezTo>
                  <a:cubicBezTo>
                    <a:pt x="52" y="40"/>
                    <a:pt x="56" y="36"/>
                    <a:pt x="59" y="31"/>
                  </a:cubicBezTo>
                  <a:cubicBezTo>
                    <a:pt x="64" y="24"/>
                    <a:pt x="68" y="16"/>
                    <a:pt x="73" y="10"/>
                  </a:cubicBezTo>
                  <a:cubicBezTo>
                    <a:pt x="75" y="7"/>
                    <a:pt x="81" y="4"/>
                    <a:pt x="81" y="0"/>
                  </a:cubicBezTo>
                  <a:cubicBezTo>
                    <a:pt x="78" y="1"/>
                    <a:pt x="77" y="4"/>
                    <a:pt x="75" y="6"/>
                  </a:cubicBezTo>
                  <a:cubicBezTo>
                    <a:pt x="72" y="9"/>
                    <a:pt x="69" y="12"/>
                    <a:pt x="67" y="15"/>
                  </a:cubicBezTo>
                  <a:cubicBezTo>
                    <a:pt x="61" y="21"/>
                    <a:pt x="58" y="27"/>
                    <a:pt x="53" y="34"/>
                  </a:cubicBezTo>
                  <a:cubicBezTo>
                    <a:pt x="50" y="39"/>
                    <a:pt x="48" y="45"/>
                    <a:pt x="43" y="49"/>
                  </a:cubicBezTo>
                  <a:cubicBezTo>
                    <a:pt x="40" y="52"/>
                    <a:pt x="34" y="58"/>
                    <a:pt x="31" y="61"/>
                  </a:cubicBezTo>
                  <a:cubicBezTo>
                    <a:pt x="28" y="64"/>
                    <a:pt x="22" y="70"/>
                    <a:pt x="19" y="73"/>
                  </a:cubicBezTo>
                  <a:cubicBezTo>
                    <a:pt x="16" y="75"/>
                    <a:pt x="15" y="77"/>
                    <a:pt x="12" y="81"/>
                  </a:cubicBezTo>
                  <a:cubicBezTo>
                    <a:pt x="10" y="83"/>
                    <a:pt x="0" y="91"/>
                    <a:pt x="3" y="94"/>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7" name="Freeform 426">
              <a:extLst>
                <a:ext uri="{FF2B5EF4-FFF2-40B4-BE49-F238E27FC236}">
                  <a16:creationId xmlns:a16="http://schemas.microsoft.com/office/drawing/2014/main" id="{FAB67D90-14CE-EC9D-9E4F-23E619D6406A}"/>
                </a:ext>
              </a:extLst>
            </p:cNvPr>
            <p:cNvSpPr>
              <a:spLocks/>
            </p:cNvSpPr>
            <p:nvPr/>
          </p:nvSpPr>
          <p:spPr bwMode="auto">
            <a:xfrm>
              <a:off x="4049179" y="2725414"/>
              <a:ext cx="252705" cy="61684"/>
            </a:xfrm>
            <a:custGeom>
              <a:avLst/>
              <a:gdLst>
                <a:gd name="T0" fmla="*/ 11 w 123"/>
                <a:gd name="T1" fmla="*/ 1 h 30"/>
                <a:gd name="T2" fmla="*/ 37 w 123"/>
                <a:gd name="T3" fmla="*/ 5 h 30"/>
                <a:gd name="T4" fmla="*/ 56 w 123"/>
                <a:gd name="T5" fmla="*/ 9 h 30"/>
                <a:gd name="T6" fmla="*/ 88 w 123"/>
                <a:gd name="T7" fmla="*/ 15 h 30"/>
                <a:gd name="T8" fmla="*/ 115 w 123"/>
                <a:gd name="T9" fmla="*/ 22 h 30"/>
                <a:gd name="T10" fmla="*/ 112 w 123"/>
                <a:gd name="T11" fmla="*/ 28 h 30"/>
                <a:gd name="T12" fmla="*/ 86 w 123"/>
                <a:gd name="T13" fmla="*/ 21 h 30"/>
                <a:gd name="T14" fmla="*/ 60 w 123"/>
                <a:gd name="T15" fmla="*/ 14 h 30"/>
                <a:gd name="T16" fmla="*/ 33 w 123"/>
                <a:gd name="T17" fmla="*/ 9 h 30"/>
                <a:gd name="T18" fmla="*/ 20 w 123"/>
                <a:gd name="T19" fmla="*/ 6 h 30"/>
                <a:gd name="T20" fmla="*/ 4 w 123"/>
                <a:gd name="T21" fmla="*/ 3 h 30"/>
                <a:gd name="T22" fmla="*/ 11 w 123"/>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0">
                  <a:moveTo>
                    <a:pt x="11" y="1"/>
                  </a:moveTo>
                  <a:cubicBezTo>
                    <a:pt x="11" y="1"/>
                    <a:pt x="34" y="3"/>
                    <a:pt x="37" y="5"/>
                  </a:cubicBezTo>
                  <a:cubicBezTo>
                    <a:pt x="40" y="6"/>
                    <a:pt x="48" y="8"/>
                    <a:pt x="56" y="9"/>
                  </a:cubicBezTo>
                  <a:cubicBezTo>
                    <a:pt x="63" y="10"/>
                    <a:pt x="81" y="12"/>
                    <a:pt x="88" y="15"/>
                  </a:cubicBezTo>
                  <a:cubicBezTo>
                    <a:pt x="96" y="18"/>
                    <a:pt x="107" y="19"/>
                    <a:pt x="115" y="22"/>
                  </a:cubicBezTo>
                  <a:cubicBezTo>
                    <a:pt x="123" y="24"/>
                    <a:pt x="114" y="30"/>
                    <a:pt x="112" y="28"/>
                  </a:cubicBezTo>
                  <a:cubicBezTo>
                    <a:pt x="109" y="27"/>
                    <a:pt x="91" y="22"/>
                    <a:pt x="86" y="21"/>
                  </a:cubicBezTo>
                  <a:cubicBezTo>
                    <a:pt x="82" y="19"/>
                    <a:pt x="70" y="17"/>
                    <a:pt x="60" y="14"/>
                  </a:cubicBezTo>
                  <a:cubicBezTo>
                    <a:pt x="49" y="12"/>
                    <a:pt x="37" y="9"/>
                    <a:pt x="33" y="9"/>
                  </a:cubicBezTo>
                  <a:cubicBezTo>
                    <a:pt x="29" y="9"/>
                    <a:pt x="25" y="7"/>
                    <a:pt x="20" y="6"/>
                  </a:cubicBezTo>
                  <a:cubicBezTo>
                    <a:pt x="16" y="6"/>
                    <a:pt x="8" y="7"/>
                    <a:pt x="4" y="3"/>
                  </a:cubicBezTo>
                  <a:cubicBezTo>
                    <a:pt x="0" y="0"/>
                    <a:pt x="11" y="1"/>
                    <a:pt x="11"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8" name="Freeform 427">
              <a:extLst>
                <a:ext uri="{FF2B5EF4-FFF2-40B4-BE49-F238E27FC236}">
                  <a16:creationId xmlns:a16="http://schemas.microsoft.com/office/drawing/2014/main" id="{DA36C746-7122-4449-9875-458B073D70FA}"/>
                </a:ext>
              </a:extLst>
            </p:cNvPr>
            <p:cNvSpPr>
              <a:spLocks/>
            </p:cNvSpPr>
            <p:nvPr/>
          </p:nvSpPr>
          <p:spPr bwMode="auto">
            <a:xfrm>
              <a:off x="4012367" y="2864701"/>
              <a:ext cx="280562" cy="55715"/>
            </a:xfrm>
            <a:custGeom>
              <a:avLst/>
              <a:gdLst>
                <a:gd name="T0" fmla="*/ 0 w 137"/>
                <a:gd name="T1" fmla="*/ 25 h 27"/>
                <a:gd name="T2" fmla="*/ 18 w 137"/>
                <a:gd name="T3" fmla="*/ 26 h 27"/>
                <a:gd name="T4" fmla="*/ 32 w 137"/>
                <a:gd name="T5" fmla="*/ 23 h 27"/>
                <a:gd name="T6" fmla="*/ 38 w 137"/>
                <a:gd name="T7" fmla="*/ 21 h 27"/>
                <a:gd name="T8" fmla="*/ 43 w 137"/>
                <a:gd name="T9" fmla="*/ 19 h 27"/>
                <a:gd name="T10" fmla="*/ 52 w 137"/>
                <a:gd name="T11" fmla="*/ 19 h 27"/>
                <a:gd name="T12" fmla="*/ 64 w 137"/>
                <a:gd name="T13" fmla="*/ 17 h 27"/>
                <a:gd name="T14" fmla="*/ 107 w 137"/>
                <a:gd name="T15" fmla="*/ 7 h 27"/>
                <a:gd name="T16" fmla="*/ 126 w 137"/>
                <a:gd name="T17" fmla="*/ 6 h 27"/>
                <a:gd name="T18" fmla="*/ 136 w 137"/>
                <a:gd name="T19" fmla="*/ 2 h 27"/>
                <a:gd name="T20" fmla="*/ 114 w 137"/>
                <a:gd name="T21" fmla="*/ 2 h 27"/>
                <a:gd name="T22" fmla="*/ 97 w 137"/>
                <a:gd name="T23" fmla="*/ 6 h 27"/>
                <a:gd name="T24" fmla="*/ 73 w 137"/>
                <a:gd name="T25" fmla="*/ 12 h 27"/>
                <a:gd name="T26" fmla="*/ 61 w 137"/>
                <a:gd name="T27" fmla="*/ 14 h 27"/>
                <a:gd name="T28" fmla="*/ 48 w 137"/>
                <a:gd name="T29" fmla="*/ 16 h 27"/>
                <a:gd name="T30" fmla="*/ 18 w 137"/>
                <a:gd name="T31" fmla="*/ 21 h 27"/>
                <a:gd name="T32" fmla="*/ 0 w 137"/>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7">
                  <a:moveTo>
                    <a:pt x="0" y="25"/>
                  </a:moveTo>
                  <a:cubicBezTo>
                    <a:pt x="0" y="27"/>
                    <a:pt x="17" y="26"/>
                    <a:pt x="18" y="26"/>
                  </a:cubicBezTo>
                  <a:cubicBezTo>
                    <a:pt x="23" y="25"/>
                    <a:pt x="28" y="24"/>
                    <a:pt x="32" y="23"/>
                  </a:cubicBezTo>
                  <a:cubicBezTo>
                    <a:pt x="34" y="23"/>
                    <a:pt x="36" y="22"/>
                    <a:pt x="38" y="21"/>
                  </a:cubicBezTo>
                  <a:cubicBezTo>
                    <a:pt x="40" y="20"/>
                    <a:pt x="41" y="19"/>
                    <a:pt x="43" y="19"/>
                  </a:cubicBezTo>
                  <a:cubicBezTo>
                    <a:pt x="46" y="19"/>
                    <a:pt x="49" y="19"/>
                    <a:pt x="52" y="19"/>
                  </a:cubicBezTo>
                  <a:cubicBezTo>
                    <a:pt x="56" y="18"/>
                    <a:pt x="60" y="18"/>
                    <a:pt x="64" y="17"/>
                  </a:cubicBezTo>
                  <a:cubicBezTo>
                    <a:pt x="76" y="16"/>
                    <a:pt x="102" y="8"/>
                    <a:pt x="107" y="7"/>
                  </a:cubicBezTo>
                  <a:cubicBezTo>
                    <a:pt x="112" y="6"/>
                    <a:pt x="118" y="7"/>
                    <a:pt x="126" y="6"/>
                  </a:cubicBezTo>
                  <a:cubicBezTo>
                    <a:pt x="129" y="5"/>
                    <a:pt x="137" y="5"/>
                    <a:pt x="136" y="2"/>
                  </a:cubicBezTo>
                  <a:cubicBezTo>
                    <a:pt x="135" y="0"/>
                    <a:pt x="121" y="2"/>
                    <a:pt x="114" y="2"/>
                  </a:cubicBezTo>
                  <a:cubicBezTo>
                    <a:pt x="108" y="2"/>
                    <a:pt x="102" y="4"/>
                    <a:pt x="97" y="6"/>
                  </a:cubicBezTo>
                  <a:cubicBezTo>
                    <a:pt x="89" y="9"/>
                    <a:pt x="81" y="10"/>
                    <a:pt x="73" y="12"/>
                  </a:cubicBezTo>
                  <a:cubicBezTo>
                    <a:pt x="69" y="13"/>
                    <a:pt x="65" y="13"/>
                    <a:pt x="61" y="14"/>
                  </a:cubicBezTo>
                  <a:cubicBezTo>
                    <a:pt x="56" y="14"/>
                    <a:pt x="52" y="15"/>
                    <a:pt x="48" y="16"/>
                  </a:cubicBezTo>
                  <a:cubicBezTo>
                    <a:pt x="38" y="17"/>
                    <a:pt x="28" y="19"/>
                    <a:pt x="18" y="21"/>
                  </a:cubicBezTo>
                  <a:cubicBezTo>
                    <a:pt x="17" y="21"/>
                    <a:pt x="0" y="23"/>
                    <a:pt x="0" y="2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29" name="Freeform 428">
              <a:extLst>
                <a:ext uri="{FF2B5EF4-FFF2-40B4-BE49-F238E27FC236}">
                  <a16:creationId xmlns:a16="http://schemas.microsoft.com/office/drawing/2014/main" id="{C285C4D5-7144-3AE5-B540-AF1607D80EA7}"/>
                </a:ext>
              </a:extLst>
            </p:cNvPr>
            <p:cNvSpPr>
              <a:spLocks/>
            </p:cNvSpPr>
            <p:nvPr/>
          </p:nvSpPr>
          <p:spPr bwMode="auto">
            <a:xfrm>
              <a:off x="4045199" y="2985084"/>
              <a:ext cx="166149" cy="109439"/>
            </a:xfrm>
            <a:custGeom>
              <a:avLst/>
              <a:gdLst>
                <a:gd name="T0" fmla="*/ 2 w 81"/>
                <a:gd name="T1" fmla="*/ 52 h 53"/>
                <a:gd name="T2" fmla="*/ 14 w 81"/>
                <a:gd name="T3" fmla="*/ 44 h 53"/>
                <a:gd name="T4" fmla="*/ 31 w 81"/>
                <a:gd name="T5" fmla="*/ 34 h 53"/>
                <a:gd name="T6" fmla="*/ 50 w 81"/>
                <a:gd name="T7" fmla="*/ 22 h 53"/>
                <a:gd name="T8" fmla="*/ 65 w 81"/>
                <a:gd name="T9" fmla="*/ 12 h 53"/>
                <a:gd name="T10" fmla="*/ 79 w 81"/>
                <a:gd name="T11" fmla="*/ 1 h 53"/>
                <a:gd name="T12" fmla="*/ 75 w 81"/>
                <a:gd name="T13" fmla="*/ 6 h 53"/>
                <a:gd name="T14" fmla="*/ 68 w 81"/>
                <a:gd name="T15" fmla="*/ 12 h 53"/>
                <a:gd name="T16" fmla="*/ 57 w 81"/>
                <a:gd name="T17" fmla="*/ 20 h 53"/>
                <a:gd name="T18" fmla="*/ 45 w 81"/>
                <a:gd name="T19" fmla="*/ 27 h 53"/>
                <a:gd name="T20" fmla="*/ 30 w 81"/>
                <a:gd name="T21" fmla="*/ 36 h 53"/>
                <a:gd name="T22" fmla="*/ 18 w 81"/>
                <a:gd name="T23" fmla="*/ 43 h 53"/>
                <a:gd name="T24" fmla="*/ 8 w 81"/>
                <a:gd name="T25" fmla="*/ 50 h 53"/>
                <a:gd name="T26" fmla="*/ 2 w 81"/>
                <a:gd name="T27"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53">
                  <a:moveTo>
                    <a:pt x="2" y="52"/>
                  </a:moveTo>
                  <a:cubicBezTo>
                    <a:pt x="0" y="51"/>
                    <a:pt x="9" y="46"/>
                    <a:pt x="14" y="44"/>
                  </a:cubicBezTo>
                  <a:cubicBezTo>
                    <a:pt x="20" y="41"/>
                    <a:pt x="27" y="37"/>
                    <a:pt x="31" y="34"/>
                  </a:cubicBezTo>
                  <a:cubicBezTo>
                    <a:pt x="34" y="32"/>
                    <a:pt x="46" y="25"/>
                    <a:pt x="50" y="22"/>
                  </a:cubicBezTo>
                  <a:cubicBezTo>
                    <a:pt x="55" y="19"/>
                    <a:pt x="62" y="16"/>
                    <a:pt x="65" y="12"/>
                  </a:cubicBezTo>
                  <a:cubicBezTo>
                    <a:pt x="68" y="9"/>
                    <a:pt x="76" y="2"/>
                    <a:pt x="79" y="1"/>
                  </a:cubicBezTo>
                  <a:cubicBezTo>
                    <a:pt x="81" y="0"/>
                    <a:pt x="77" y="5"/>
                    <a:pt x="75" y="6"/>
                  </a:cubicBezTo>
                  <a:cubicBezTo>
                    <a:pt x="74" y="7"/>
                    <a:pt x="71" y="10"/>
                    <a:pt x="68" y="12"/>
                  </a:cubicBezTo>
                  <a:cubicBezTo>
                    <a:pt x="65" y="15"/>
                    <a:pt x="59" y="19"/>
                    <a:pt x="57" y="20"/>
                  </a:cubicBezTo>
                  <a:cubicBezTo>
                    <a:pt x="56" y="21"/>
                    <a:pt x="48" y="26"/>
                    <a:pt x="45" y="27"/>
                  </a:cubicBezTo>
                  <a:cubicBezTo>
                    <a:pt x="41" y="28"/>
                    <a:pt x="32" y="35"/>
                    <a:pt x="30" y="36"/>
                  </a:cubicBezTo>
                  <a:cubicBezTo>
                    <a:pt x="28" y="38"/>
                    <a:pt x="21" y="41"/>
                    <a:pt x="18" y="43"/>
                  </a:cubicBezTo>
                  <a:cubicBezTo>
                    <a:pt x="15" y="45"/>
                    <a:pt x="10" y="49"/>
                    <a:pt x="8" y="50"/>
                  </a:cubicBezTo>
                  <a:cubicBezTo>
                    <a:pt x="7" y="51"/>
                    <a:pt x="3" y="53"/>
                    <a:pt x="2" y="52"/>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0" name="Freeform 429">
              <a:extLst>
                <a:ext uri="{FF2B5EF4-FFF2-40B4-BE49-F238E27FC236}">
                  <a16:creationId xmlns:a16="http://schemas.microsoft.com/office/drawing/2014/main" id="{EEE0EE5B-816E-A4A1-9EC0-0EDACC15B2BC}"/>
                </a:ext>
              </a:extLst>
            </p:cNvPr>
            <p:cNvSpPr>
              <a:spLocks/>
            </p:cNvSpPr>
            <p:nvPr/>
          </p:nvSpPr>
          <p:spPr bwMode="auto">
            <a:xfrm>
              <a:off x="4682931" y="2582148"/>
              <a:ext cx="335282" cy="116404"/>
            </a:xfrm>
            <a:custGeom>
              <a:avLst/>
              <a:gdLst>
                <a:gd name="T0" fmla="*/ 12 w 164"/>
                <a:gd name="T1" fmla="*/ 50 h 57"/>
                <a:gd name="T2" fmla="*/ 47 w 164"/>
                <a:gd name="T3" fmla="*/ 36 h 57"/>
                <a:gd name="T4" fmla="*/ 76 w 164"/>
                <a:gd name="T5" fmla="*/ 26 h 57"/>
                <a:gd name="T6" fmla="*/ 110 w 164"/>
                <a:gd name="T7" fmla="*/ 16 h 57"/>
                <a:gd name="T8" fmla="*/ 148 w 164"/>
                <a:gd name="T9" fmla="*/ 4 h 57"/>
                <a:gd name="T10" fmla="*/ 157 w 164"/>
                <a:gd name="T11" fmla="*/ 4 h 57"/>
                <a:gd name="T12" fmla="*/ 125 w 164"/>
                <a:gd name="T13" fmla="*/ 18 h 57"/>
                <a:gd name="T14" fmla="*/ 97 w 164"/>
                <a:gd name="T15" fmla="*/ 25 h 57"/>
                <a:gd name="T16" fmla="*/ 66 w 164"/>
                <a:gd name="T17" fmla="*/ 35 h 57"/>
                <a:gd name="T18" fmla="*/ 28 w 164"/>
                <a:gd name="T19" fmla="*/ 48 h 57"/>
                <a:gd name="T20" fmla="*/ 7 w 164"/>
                <a:gd name="T21" fmla="*/ 56 h 57"/>
                <a:gd name="T22" fmla="*/ 12 w 164"/>
                <a:gd name="T23"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7">
                  <a:moveTo>
                    <a:pt x="12" y="50"/>
                  </a:moveTo>
                  <a:cubicBezTo>
                    <a:pt x="12" y="50"/>
                    <a:pt x="41" y="40"/>
                    <a:pt x="47" y="36"/>
                  </a:cubicBezTo>
                  <a:cubicBezTo>
                    <a:pt x="53" y="33"/>
                    <a:pt x="63" y="29"/>
                    <a:pt x="76" y="26"/>
                  </a:cubicBezTo>
                  <a:cubicBezTo>
                    <a:pt x="89" y="24"/>
                    <a:pt x="94" y="22"/>
                    <a:pt x="110" y="16"/>
                  </a:cubicBezTo>
                  <a:cubicBezTo>
                    <a:pt x="126" y="11"/>
                    <a:pt x="129" y="12"/>
                    <a:pt x="148" y="4"/>
                  </a:cubicBezTo>
                  <a:cubicBezTo>
                    <a:pt x="158" y="0"/>
                    <a:pt x="164" y="1"/>
                    <a:pt x="157" y="4"/>
                  </a:cubicBezTo>
                  <a:cubicBezTo>
                    <a:pt x="149" y="9"/>
                    <a:pt x="130" y="16"/>
                    <a:pt x="125" y="18"/>
                  </a:cubicBezTo>
                  <a:cubicBezTo>
                    <a:pt x="121" y="20"/>
                    <a:pt x="109" y="20"/>
                    <a:pt x="97" y="25"/>
                  </a:cubicBezTo>
                  <a:cubicBezTo>
                    <a:pt x="81" y="32"/>
                    <a:pt x="74" y="33"/>
                    <a:pt x="66" y="35"/>
                  </a:cubicBezTo>
                  <a:cubicBezTo>
                    <a:pt x="60" y="37"/>
                    <a:pt x="36" y="44"/>
                    <a:pt x="28" y="48"/>
                  </a:cubicBezTo>
                  <a:cubicBezTo>
                    <a:pt x="19" y="52"/>
                    <a:pt x="14" y="55"/>
                    <a:pt x="7" y="56"/>
                  </a:cubicBezTo>
                  <a:cubicBezTo>
                    <a:pt x="0" y="57"/>
                    <a:pt x="12" y="50"/>
                    <a:pt x="12" y="5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1" name="Freeform 430">
              <a:extLst>
                <a:ext uri="{FF2B5EF4-FFF2-40B4-BE49-F238E27FC236}">
                  <a16:creationId xmlns:a16="http://schemas.microsoft.com/office/drawing/2014/main" id="{E33DEA44-BE38-E498-A46E-F308D2A84730}"/>
                </a:ext>
              </a:extLst>
            </p:cNvPr>
            <p:cNvSpPr>
              <a:spLocks/>
            </p:cNvSpPr>
            <p:nvPr/>
          </p:nvSpPr>
          <p:spPr bwMode="auto">
            <a:xfrm>
              <a:off x="4700839" y="2821920"/>
              <a:ext cx="264644" cy="25867"/>
            </a:xfrm>
            <a:custGeom>
              <a:avLst/>
              <a:gdLst>
                <a:gd name="T0" fmla="*/ 4 w 129"/>
                <a:gd name="T1" fmla="*/ 7 h 13"/>
                <a:gd name="T2" fmla="*/ 50 w 129"/>
                <a:gd name="T3" fmla="*/ 7 h 13"/>
                <a:gd name="T4" fmla="*/ 85 w 129"/>
                <a:gd name="T5" fmla="*/ 2 h 13"/>
                <a:gd name="T6" fmla="*/ 120 w 129"/>
                <a:gd name="T7" fmla="*/ 2 h 13"/>
                <a:gd name="T8" fmla="*/ 120 w 129"/>
                <a:gd name="T9" fmla="*/ 7 h 13"/>
                <a:gd name="T10" fmla="*/ 104 w 129"/>
                <a:gd name="T11" fmla="*/ 4 h 13"/>
                <a:gd name="T12" fmla="*/ 71 w 129"/>
                <a:gd name="T13" fmla="*/ 8 h 13"/>
                <a:gd name="T14" fmla="*/ 45 w 129"/>
                <a:gd name="T15" fmla="*/ 12 h 13"/>
                <a:gd name="T16" fmla="*/ 21 w 129"/>
                <a:gd name="T17" fmla="*/ 12 h 13"/>
                <a:gd name="T18" fmla="*/ 4 w 129"/>
                <a:gd name="T19" fmla="*/ 12 h 13"/>
                <a:gd name="T20" fmla="*/ 4 w 129"/>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13">
                  <a:moveTo>
                    <a:pt x="4" y="7"/>
                  </a:moveTo>
                  <a:cubicBezTo>
                    <a:pt x="4" y="7"/>
                    <a:pt x="43" y="9"/>
                    <a:pt x="50" y="7"/>
                  </a:cubicBezTo>
                  <a:cubicBezTo>
                    <a:pt x="56" y="5"/>
                    <a:pt x="72" y="1"/>
                    <a:pt x="85" y="2"/>
                  </a:cubicBezTo>
                  <a:cubicBezTo>
                    <a:pt x="99" y="4"/>
                    <a:pt x="111" y="0"/>
                    <a:pt x="120" y="2"/>
                  </a:cubicBezTo>
                  <a:cubicBezTo>
                    <a:pt x="129" y="3"/>
                    <a:pt x="126" y="9"/>
                    <a:pt x="120" y="7"/>
                  </a:cubicBezTo>
                  <a:cubicBezTo>
                    <a:pt x="114" y="6"/>
                    <a:pt x="113" y="2"/>
                    <a:pt x="104" y="4"/>
                  </a:cubicBezTo>
                  <a:cubicBezTo>
                    <a:pt x="95" y="7"/>
                    <a:pt x="78" y="8"/>
                    <a:pt x="71" y="8"/>
                  </a:cubicBezTo>
                  <a:cubicBezTo>
                    <a:pt x="65" y="7"/>
                    <a:pt x="50" y="12"/>
                    <a:pt x="45" y="12"/>
                  </a:cubicBezTo>
                  <a:cubicBezTo>
                    <a:pt x="40" y="11"/>
                    <a:pt x="29" y="10"/>
                    <a:pt x="21" y="12"/>
                  </a:cubicBezTo>
                  <a:cubicBezTo>
                    <a:pt x="13" y="13"/>
                    <a:pt x="9" y="12"/>
                    <a:pt x="4" y="12"/>
                  </a:cubicBezTo>
                  <a:cubicBezTo>
                    <a:pt x="0" y="11"/>
                    <a:pt x="4" y="7"/>
                    <a:pt x="4" y="7"/>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2" name="Freeform 431">
              <a:extLst>
                <a:ext uri="{FF2B5EF4-FFF2-40B4-BE49-F238E27FC236}">
                  <a16:creationId xmlns:a16="http://schemas.microsoft.com/office/drawing/2014/main" id="{5A7942CC-1890-5CB2-1EA0-1E89E442D932}"/>
                </a:ext>
              </a:extLst>
            </p:cNvPr>
            <p:cNvSpPr>
              <a:spLocks/>
            </p:cNvSpPr>
            <p:nvPr/>
          </p:nvSpPr>
          <p:spPr bwMode="auto">
            <a:xfrm>
              <a:off x="4633186" y="2922405"/>
              <a:ext cx="170129" cy="100485"/>
            </a:xfrm>
            <a:custGeom>
              <a:avLst/>
              <a:gdLst>
                <a:gd name="T0" fmla="*/ 4 w 83"/>
                <a:gd name="T1" fmla="*/ 5 h 49"/>
                <a:gd name="T2" fmla="*/ 17 w 83"/>
                <a:gd name="T3" fmla="*/ 8 h 49"/>
                <a:gd name="T4" fmla="*/ 42 w 83"/>
                <a:gd name="T5" fmla="*/ 21 h 49"/>
                <a:gd name="T6" fmla="*/ 66 w 83"/>
                <a:gd name="T7" fmla="*/ 36 h 49"/>
                <a:gd name="T8" fmla="*/ 78 w 83"/>
                <a:gd name="T9" fmla="*/ 47 h 49"/>
                <a:gd name="T10" fmla="*/ 60 w 83"/>
                <a:gd name="T11" fmla="*/ 39 h 49"/>
                <a:gd name="T12" fmla="*/ 45 w 83"/>
                <a:gd name="T13" fmla="*/ 30 h 49"/>
                <a:gd name="T14" fmla="*/ 18 w 83"/>
                <a:gd name="T15" fmla="*/ 16 h 49"/>
                <a:gd name="T16" fmla="*/ 4 w 83"/>
                <a:gd name="T17" fmla="*/ 5 h 49"/>
                <a:gd name="T18" fmla="*/ 4 w 83"/>
                <a:gd name="T19"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9">
                  <a:moveTo>
                    <a:pt x="4" y="5"/>
                  </a:moveTo>
                  <a:cubicBezTo>
                    <a:pt x="7" y="0"/>
                    <a:pt x="14" y="6"/>
                    <a:pt x="17" y="8"/>
                  </a:cubicBezTo>
                  <a:cubicBezTo>
                    <a:pt x="24" y="15"/>
                    <a:pt x="34" y="17"/>
                    <a:pt x="42" y="21"/>
                  </a:cubicBezTo>
                  <a:cubicBezTo>
                    <a:pt x="50" y="25"/>
                    <a:pt x="57" y="32"/>
                    <a:pt x="66" y="36"/>
                  </a:cubicBezTo>
                  <a:cubicBezTo>
                    <a:pt x="69" y="39"/>
                    <a:pt x="83" y="45"/>
                    <a:pt x="78" y="47"/>
                  </a:cubicBezTo>
                  <a:cubicBezTo>
                    <a:pt x="73" y="49"/>
                    <a:pt x="62" y="41"/>
                    <a:pt x="60" y="39"/>
                  </a:cubicBezTo>
                  <a:cubicBezTo>
                    <a:pt x="57" y="36"/>
                    <a:pt x="52" y="33"/>
                    <a:pt x="45" y="30"/>
                  </a:cubicBezTo>
                  <a:cubicBezTo>
                    <a:pt x="33" y="23"/>
                    <a:pt x="24" y="18"/>
                    <a:pt x="18" y="16"/>
                  </a:cubicBezTo>
                  <a:cubicBezTo>
                    <a:pt x="13" y="14"/>
                    <a:pt x="0" y="12"/>
                    <a:pt x="4" y="5"/>
                  </a:cubicBezTo>
                  <a:cubicBezTo>
                    <a:pt x="4" y="5"/>
                    <a:pt x="4" y="5"/>
                    <a:pt x="4" y="5"/>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3" name="Freeform 432">
              <a:extLst>
                <a:ext uri="{FF2B5EF4-FFF2-40B4-BE49-F238E27FC236}">
                  <a16:creationId xmlns:a16="http://schemas.microsoft.com/office/drawing/2014/main" id="{09BF9354-2343-3BBC-CB75-47E6084E783F}"/>
                </a:ext>
              </a:extLst>
            </p:cNvPr>
            <p:cNvSpPr>
              <a:spLocks/>
            </p:cNvSpPr>
            <p:nvPr/>
          </p:nvSpPr>
          <p:spPr bwMode="auto">
            <a:xfrm>
              <a:off x="4510813" y="3057712"/>
              <a:ext cx="42781" cy="120383"/>
            </a:xfrm>
            <a:custGeom>
              <a:avLst/>
              <a:gdLst>
                <a:gd name="T0" fmla="*/ 2 w 21"/>
                <a:gd name="T1" fmla="*/ 1 h 59"/>
                <a:gd name="T2" fmla="*/ 6 w 21"/>
                <a:gd name="T3" fmla="*/ 10 h 59"/>
                <a:gd name="T4" fmla="*/ 10 w 21"/>
                <a:gd name="T5" fmla="*/ 23 h 59"/>
                <a:gd name="T6" fmla="*/ 15 w 21"/>
                <a:gd name="T7" fmla="*/ 39 h 59"/>
                <a:gd name="T8" fmla="*/ 21 w 21"/>
                <a:gd name="T9" fmla="*/ 57 h 59"/>
                <a:gd name="T10" fmla="*/ 17 w 21"/>
                <a:gd name="T11" fmla="*/ 54 h 59"/>
                <a:gd name="T12" fmla="*/ 12 w 21"/>
                <a:gd name="T13" fmla="*/ 40 h 59"/>
                <a:gd name="T14" fmla="*/ 7 w 21"/>
                <a:gd name="T15" fmla="*/ 27 h 59"/>
                <a:gd name="T16" fmla="*/ 2 w 21"/>
                <a:gd name="T17"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9">
                  <a:moveTo>
                    <a:pt x="2" y="1"/>
                  </a:moveTo>
                  <a:cubicBezTo>
                    <a:pt x="3" y="0"/>
                    <a:pt x="4" y="5"/>
                    <a:pt x="6" y="10"/>
                  </a:cubicBezTo>
                  <a:cubicBezTo>
                    <a:pt x="9" y="15"/>
                    <a:pt x="10" y="20"/>
                    <a:pt x="10" y="23"/>
                  </a:cubicBezTo>
                  <a:cubicBezTo>
                    <a:pt x="9" y="29"/>
                    <a:pt x="14" y="37"/>
                    <a:pt x="15" y="39"/>
                  </a:cubicBezTo>
                  <a:cubicBezTo>
                    <a:pt x="16" y="41"/>
                    <a:pt x="21" y="57"/>
                    <a:pt x="21" y="57"/>
                  </a:cubicBezTo>
                  <a:cubicBezTo>
                    <a:pt x="21" y="57"/>
                    <a:pt x="19" y="59"/>
                    <a:pt x="17" y="54"/>
                  </a:cubicBezTo>
                  <a:cubicBezTo>
                    <a:pt x="15" y="48"/>
                    <a:pt x="14" y="46"/>
                    <a:pt x="12" y="40"/>
                  </a:cubicBezTo>
                  <a:cubicBezTo>
                    <a:pt x="11" y="34"/>
                    <a:pt x="8" y="33"/>
                    <a:pt x="7" y="27"/>
                  </a:cubicBezTo>
                  <a:cubicBezTo>
                    <a:pt x="6" y="20"/>
                    <a:pt x="0" y="2"/>
                    <a:pt x="2" y="1"/>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sp>
          <p:nvSpPr>
            <p:cNvPr id="534" name="Freeform 433">
              <a:extLst>
                <a:ext uri="{FF2B5EF4-FFF2-40B4-BE49-F238E27FC236}">
                  <a16:creationId xmlns:a16="http://schemas.microsoft.com/office/drawing/2014/main" id="{D62945C2-6645-BB74-E6DE-32C0648281F9}"/>
                </a:ext>
              </a:extLst>
            </p:cNvPr>
            <p:cNvSpPr>
              <a:spLocks/>
            </p:cNvSpPr>
            <p:nvPr/>
          </p:nvSpPr>
          <p:spPr bwMode="auto">
            <a:xfrm>
              <a:off x="4848085" y="2395107"/>
              <a:ext cx="98496" cy="84567"/>
            </a:xfrm>
            <a:custGeom>
              <a:avLst/>
              <a:gdLst>
                <a:gd name="T0" fmla="*/ 2 w 48"/>
                <a:gd name="T1" fmla="*/ 40 h 41"/>
                <a:gd name="T2" fmla="*/ 9 w 48"/>
                <a:gd name="T3" fmla="*/ 32 h 41"/>
                <a:gd name="T4" fmla="*/ 19 w 48"/>
                <a:gd name="T5" fmla="*/ 24 h 41"/>
                <a:gd name="T6" fmla="*/ 31 w 48"/>
                <a:gd name="T7" fmla="*/ 12 h 41"/>
                <a:gd name="T8" fmla="*/ 46 w 48"/>
                <a:gd name="T9" fmla="*/ 0 h 41"/>
                <a:gd name="T10" fmla="*/ 44 w 48"/>
                <a:gd name="T11" fmla="*/ 5 h 41"/>
                <a:gd name="T12" fmla="*/ 33 w 48"/>
                <a:gd name="T13" fmla="*/ 14 h 41"/>
                <a:gd name="T14" fmla="*/ 23 w 48"/>
                <a:gd name="T15" fmla="*/ 24 h 41"/>
                <a:gd name="T16" fmla="*/ 2 w 48"/>
                <a:gd name="T1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
                  <a:moveTo>
                    <a:pt x="2" y="40"/>
                  </a:moveTo>
                  <a:cubicBezTo>
                    <a:pt x="0" y="39"/>
                    <a:pt x="5" y="36"/>
                    <a:pt x="9" y="32"/>
                  </a:cubicBezTo>
                  <a:cubicBezTo>
                    <a:pt x="12" y="27"/>
                    <a:pt x="16" y="25"/>
                    <a:pt x="19" y="24"/>
                  </a:cubicBezTo>
                  <a:cubicBezTo>
                    <a:pt x="25" y="21"/>
                    <a:pt x="30" y="14"/>
                    <a:pt x="31" y="12"/>
                  </a:cubicBezTo>
                  <a:cubicBezTo>
                    <a:pt x="33" y="10"/>
                    <a:pt x="46" y="0"/>
                    <a:pt x="46" y="0"/>
                  </a:cubicBezTo>
                  <a:cubicBezTo>
                    <a:pt x="46" y="0"/>
                    <a:pt x="48" y="0"/>
                    <a:pt x="44" y="5"/>
                  </a:cubicBezTo>
                  <a:cubicBezTo>
                    <a:pt x="40" y="9"/>
                    <a:pt x="38" y="10"/>
                    <a:pt x="33" y="14"/>
                  </a:cubicBezTo>
                  <a:cubicBezTo>
                    <a:pt x="28" y="18"/>
                    <a:pt x="29" y="20"/>
                    <a:pt x="23" y="24"/>
                  </a:cubicBezTo>
                  <a:cubicBezTo>
                    <a:pt x="18" y="28"/>
                    <a:pt x="4" y="41"/>
                    <a:pt x="2" y="40"/>
                  </a:cubicBezTo>
                  <a:close/>
                </a:path>
              </a:pathLst>
            </a:cu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TW" altLang="en-US" dirty="0"/>
            </a:p>
          </p:txBody>
        </p:sp>
      </p:grpSp>
    </p:spTree>
    <p:custDataLst>
      <p:tags r:id="rId1"/>
    </p:custDataLst>
    <p:extLst>
      <p:ext uri="{BB962C8B-B14F-4D97-AF65-F5344CB8AC3E}">
        <p14:creationId xmlns:p14="http://schemas.microsoft.com/office/powerpoint/2010/main" val="325160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0" y="914403"/>
            <a:ext cx="7375664" cy="1384995"/>
          </a:xfrm>
          <a:prstGeom prst="rect">
            <a:avLst/>
          </a:prstGeom>
        </p:spPr>
        <p:txBody>
          <a:bodyPr wrap="square">
            <a:spAutoFit/>
          </a:bodyPr>
          <a:lstStyle/>
          <a:p>
            <a:pPr algn="l" rtl="0"/>
            <a:r>
              <a:rPr lang="zh-TW" altLang="en-US" sz="2800"/>
              <a:t> </a:t>
            </a:r>
          </a:p>
          <a:p>
            <a:pPr algn="l" rtl="0"/>
            <a:r>
              <a:rPr lang="zh-TW" altLang="en-US" sz="2800"/>
              <a:t> </a:t>
            </a:r>
          </a:p>
          <a:p>
            <a:endParaRPr lang="zh-TW" altLang="en-US" sz="2800" dirty="0">
              <a:ea typeface="Adobe Gothic Std B" panose="020B0800000000000000" pitchFamily="34" charset="-128"/>
            </a:endParaRPr>
          </a:p>
        </p:txBody>
      </p:sp>
      <p:sp>
        <p:nvSpPr>
          <p:cNvPr id="8" name="Content Placeholder 7"/>
          <p:cNvSpPr>
            <a:spLocks noGrp="1"/>
          </p:cNvSpPr>
          <p:nvPr>
            <p:ph idx="1"/>
          </p:nvPr>
        </p:nvSpPr>
        <p:spPr>
          <a:xfrm>
            <a:off x="609600" y="1600203"/>
            <a:ext cx="6553200" cy="4114797"/>
          </a:xfrm>
        </p:spPr>
        <p:txBody>
          <a:bodyPr>
            <a:normAutofit/>
          </a:bodyPr>
          <a:lstStyle/>
          <a:p>
            <a:endParaRPr lang="zh-TW" altLang="en-US" sz="3200" b="1" dirty="0">
              <a:solidFill>
                <a:srgbClr val="C00000"/>
              </a:solidFill>
              <a:ea typeface="Adobe Gothic Std B" panose="020B0800000000000000" pitchFamily="34" charset="-128"/>
            </a:endParaRPr>
          </a:p>
          <a:p>
            <a:pPr algn="l" rtl="0">
              <a:spcAft>
                <a:spcPts val="600"/>
              </a:spcAft>
            </a:pPr>
            <a:r>
              <a:rPr lang="zh-TW" sz="3200" b="0" i="0" u="none" baseline="0" dirty="0">
                <a:solidFill>
                  <a:schemeClr val="accent2">
                    <a:lumMod val="90000"/>
                    <a:lumOff val="10000"/>
                  </a:schemeClr>
                </a:solidFill>
                <a:latin typeface="Microsoft JhengHei" panose="020B0604030504040204" pitchFamily="34" charset="-120"/>
                <a:ea typeface="Microsoft JhengHei" panose="020B0604030504040204" pitchFamily="34" charset="-120"/>
              </a:rPr>
              <a:t> </a:t>
            </a:r>
            <a:r>
              <a:rPr lang="zh-TW" sz="3200" b="0" i="0" u="none" baseline="0" dirty="0">
                <a:latin typeface="Microsoft JhengHei" panose="020B0604030504040204" pitchFamily="34" charset="-120"/>
                <a:ea typeface="Microsoft JhengHei" panose="020B0604030504040204" pitchFamily="34" charset="-120"/>
              </a:rPr>
              <a:t>將蔬菜水果磨碎、搗碎、剁碎、切碎、切成小塊或切碎。 </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4歲以下兒童吃水果時，要去除果核和種子。 </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不要給幼兒吃整粒葡萄。 </a:t>
            </a:r>
            <a:endParaRPr lang="zh-TW" sz="3200" dirty="0">
              <a:latin typeface="Microsoft JhengHei" panose="020B0604030504040204" pitchFamily="34" charset="-120"/>
              <a:ea typeface="Microsoft JhengHei" panose="020B0604030504040204" pitchFamily="34" charset="-120"/>
            </a:endParaRPr>
          </a:p>
        </p:txBody>
      </p:sp>
      <p:sp>
        <p:nvSpPr>
          <p:cNvPr id="5" name="Title 4"/>
          <p:cNvSpPr>
            <a:spLocks noGrp="1"/>
          </p:cNvSpPr>
          <p:nvPr>
            <p:ph type="title"/>
          </p:nvPr>
        </p:nvSpPr>
        <p:spPr/>
        <p:txBody>
          <a:bodyPr>
            <a:normAutofit fontScale="90000"/>
          </a:bodyPr>
          <a:lstStyle/>
          <a:p>
            <a:pPr rtl="0"/>
            <a:br>
              <a:rPr lang="zh-TW" b="1" dirty="0">
                <a:solidFill>
                  <a:schemeClr val="bg1"/>
                </a:solidFill>
                <a:ea typeface="Adobe Gothic Std B" panose="020B0800000000000000" pitchFamily="34" charset="-128"/>
              </a:rPr>
            </a:br>
            <a:r>
              <a:rPr lang="zh-TW" sz="4900" i="0" u="none" baseline="0" dirty="0">
                <a:solidFill>
                  <a:srgbClr val="003473"/>
                </a:solidFill>
                <a:latin typeface="Microsoft JhengHei" panose="020B0604030504040204" pitchFamily="34" charset="-120"/>
                <a:ea typeface="Microsoft JhengHei" panose="020B0604030504040204" pitchFamily="34" charset="-120"/>
              </a:rPr>
              <a:t>幼兒哽塞安全</a:t>
            </a:r>
            <a:br>
              <a:rPr lang="zh-TW" b="1" dirty="0">
                <a:solidFill>
                  <a:schemeClr val="bg1"/>
                </a:solidFill>
                <a:ea typeface="Adobe Gothic Std B" panose="020B0800000000000000" pitchFamily="34" charset="-128"/>
              </a:rPr>
            </a:br>
            <a:endParaRPr lang="zh-TW" dirty="0"/>
          </a:p>
        </p:txBody>
      </p:sp>
      <p:pic>
        <p:nvPicPr>
          <p:cNvPr id="3" name="Picture 2" descr="A close-up of a bunch of grapes&#10;&#10;Description automatically generated">
            <a:extLst>
              <a:ext uri="{FF2B5EF4-FFF2-40B4-BE49-F238E27FC236}">
                <a16:creationId xmlns:a16="http://schemas.microsoft.com/office/drawing/2014/main" id="{943E4A94-3316-F889-46D5-BFABBF7973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2108200"/>
            <a:ext cx="3962400" cy="2641600"/>
          </a:xfrm>
          <a:prstGeom prst="rect">
            <a:avLst/>
          </a:prstGeom>
        </p:spPr>
      </p:pic>
    </p:spTree>
    <p:custDataLst>
      <p:tags r:id="rId1"/>
    </p:custDataLst>
    <p:extLst>
      <p:ext uri="{BB962C8B-B14F-4D97-AF65-F5344CB8AC3E}">
        <p14:creationId xmlns:p14="http://schemas.microsoft.com/office/powerpoint/2010/main" val="296158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C9875F1-47E2-4EDE-A816-0980C3CC1B93}"/>
              </a:ext>
            </a:extLst>
          </p:cNvPr>
          <p:cNvSpPr>
            <a:spLocks noGrp="1"/>
          </p:cNvSpPr>
          <p:nvPr>
            <p:ph idx="1"/>
          </p:nvPr>
        </p:nvSpPr>
        <p:spPr>
          <a:xfrm>
            <a:off x="2743200" y="1676400"/>
            <a:ext cx="6705600" cy="4038599"/>
          </a:xfrm>
        </p:spPr>
        <p:txBody>
          <a:bodyPr>
            <a:normAutofit/>
          </a:bodyPr>
          <a:lstStyle/>
          <a:p>
            <a:pPr marL="365760" indent="-365760" algn="l" rtl="0">
              <a:spcAft>
                <a:spcPts val="600"/>
              </a:spcAft>
              <a:buNone/>
            </a:pPr>
            <a:r>
              <a:rPr lang="zh-TW" altLang="en-US" sz="3200" b="1" u="sng" dirty="0">
                <a:latin typeface="Microsoft JhengHei" panose="020B0604030504040204" pitchFamily="34" charset="-120"/>
                <a:ea typeface="Microsoft JhengHei" panose="020B0604030504040204" pitchFamily="34" charset="-120"/>
              </a:rPr>
              <a:t>問題：</a:t>
            </a:r>
          </a:p>
          <a:p>
            <a:pPr marL="365760" indent="-365760" algn="l" rtl="0">
              <a:spcAft>
                <a:spcPts val="600"/>
              </a:spcAft>
              <a:buNone/>
            </a:pPr>
            <a:r>
              <a:rPr lang="zh-TW" altLang="en-US" sz="3200" dirty="0">
                <a:latin typeface="Microsoft JhengHei" panose="020B0604030504040204" pitchFamily="34" charset="-120"/>
                <a:ea typeface="Microsoft JhengHei" panose="020B0604030504040204" pitchFamily="34" charset="-120"/>
              </a:rPr>
              <a:t>選擇最適合餵養學步兒的水果： </a:t>
            </a:r>
          </a:p>
          <a:p>
            <a:pPr marL="36576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A.)</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加糖的蘋果醬</a:t>
            </a:r>
          </a:p>
          <a:p>
            <a:pPr marL="365760" lvl="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B.)</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洗乾淨的整顆葡萄</a:t>
            </a:r>
          </a:p>
          <a:p>
            <a:pPr marL="365760" lvl="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C.)</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切成小塊的草莓</a:t>
            </a:r>
          </a:p>
          <a:p>
            <a:pPr marL="365760" lvl="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D.)</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切成兩半的生梨</a:t>
            </a:r>
          </a:p>
          <a:p>
            <a:endParaRPr lang="en-US" dirty="0"/>
          </a:p>
        </p:txBody>
      </p:sp>
      <p:sp>
        <p:nvSpPr>
          <p:cNvPr id="7" name="Title 3">
            <a:extLst>
              <a:ext uri="{FF2B5EF4-FFF2-40B4-BE49-F238E27FC236}">
                <a16:creationId xmlns:a16="http://schemas.microsoft.com/office/drawing/2014/main" id="{36D571CB-A3F5-4026-9A2D-86DAE340D25E}"/>
              </a:ext>
            </a:extLst>
          </p:cNvPr>
          <p:cNvSpPr>
            <a:spLocks noGrp="1"/>
          </p:cNvSpPr>
          <p:nvPr>
            <p:ph type="title"/>
          </p:nvPr>
        </p:nvSpPr>
        <p:spPr>
          <a:xfrm>
            <a:off x="0" y="28154"/>
            <a:ext cx="12192000" cy="1267245"/>
          </a:xfrm>
          <a:solidFill>
            <a:srgbClr val="F78A28"/>
          </a:solidFill>
        </p:spPr>
        <p:txBody>
          <a:bodyPr>
            <a:normAutofit/>
          </a:bodyPr>
          <a:lstStyle/>
          <a:p>
            <a:r>
              <a:rPr lang="zh-TW" altLang="en-US" sz="4400" dirty="0">
                <a:solidFill>
                  <a:schemeClr val="bg1"/>
                </a:solidFill>
                <a:latin typeface="Microsoft JhengHei" panose="020B0604030504040204" pitchFamily="34" charset="-120"/>
                <a:ea typeface="Microsoft JhengHei" panose="020B0604030504040204" pitchFamily="34" charset="-120"/>
              </a:rPr>
              <a:t>測驗</a:t>
            </a:r>
            <a:endParaRPr lang="zh-TW" sz="4400" dirty="0">
              <a:solidFill>
                <a:schemeClr val="bg1"/>
              </a:solidFill>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219488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C9875F1-47E2-4EDE-A816-0980C3CC1B93}"/>
              </a:ext>
            </a:extLst>
          </p:cNvPr>
          <p:cNvSpPr>
            <a:spLocks noGrp="1"/>
          </p:cNvSpPr>
          <p:nvPr>
            <p:ph idx="1"/>
          </p:nvPr>
        </p:nvSpPr>
        <p:spPr>
          <a:xfrm>
            <a:off x="2819400" y="1676400"/>
            <a:ext cx="6553200" cy="4038599"/>
          </a:xfrm>
        </p:spPr>
        <p:txBody>
          <a:bodyPr>
            <a:normAutofit/>
          </a:bodyPr>
          <a:lstStyle/>
          <a:p>
            <a:pPr marL="365760" indent="-365760" algn="l" rtl="0">
              <a:spcAft>
                <a:spcPts val="600"/>
              </a:spcAft>
              <a:buNone/>
            </a:pPr>
            <a:r>
              <a:rPr lang="zh-TW" altLang="en-US" sz="3200" b="1" u="sng" dirty="0">
                <a:latin typeface="Microsoft JhengHei" panose="020B0604030504040204" pitchFamily="34" charset="-120"/>
                <a:ea typeface="Microsoft JhengHei" panose="020B0604030504040204" pitchFamily="34" charset="-120"/>
              </a:rPr>
              <a:t>問題：</a:t>
            </a:r>
          </a:p>
          <a:p>
            <a:pPr marL="365760" indent="-365760" algn="l" rtl="0">
              <a:spcAft>
                <a:spcPts val="600"/>
              </a:spcAft>
              <a:buNone/>
            </a:pPr>
            <a:r>
              <a:rPr lang="zh-TW" altLang="en-US" sz="3200" dirty="0">
                <a:latin typeface="Microsoft JhengHei" panose="020B0604030504040204" pitchFamily="34" charset="-120"/>
                <a:ea typeface="Microsoft JhengHei" panose="020B0604030504040204" pitchFamily="34" charset="-120"/>
              </a:rPr>
              <a:t>選擇最適合餵養學步兒的水果： </a:t>
            </a:r>
          </a:p>
          <a:p>
            <a:pPr marL="36576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A.)</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加糖的蘋果醬</a:t>
            </a:r>
          </a:p>
          <a:p>
            <a:pPr marL="365760" lvl="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B.)</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洗乾淨的整顆葡萄</a:t>
            </a:r>
          </a:p>
          <a:p>
            <a:pPr marL="365760" lvl="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C.)</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切成小塊的草莓</a:t>
            </a:r>
          </a:p>
          <a:p>
            <a:pPr marL="365760" lvl="0" indent="-365760" algn="l" rtl="0">
              <a:spcAft>
                <a:spcPts val="600"/>
              </a:spcAft>
            </a:pPr>
            <a:r>
              <a:rPr lang="en-US" altLang="zh-TW" sz="3200" b="1" dirty="0">
                <a:latin typeface="Microsoft JhengHei" panose="020B0604030504040204" pitchFamily="34" charset="-120"/>
                <a:ea typeface="Microsoft JhengHei" panose="020B0604030504040204" pitchFamily="34" charset="-120"/>
                <a:cs typeface="Times New Roman" panose="02020603050405020304" pitchFamily="18" charset="0"/>
              </a:rPr>
              <a:t>D.)</a:t>
            </a:r>
            <a:r>
              <a:rPr lang="zh-TW" altLang="en-US" sz="3200" dirty="0">
                <a:latin typeface="Microsoft JhengHei" panose="020B0604030504040204" pitchFamily="34" charset="-120"/>
                <a:ea typeface="Microsoft JhengHei" panose="020B0604030504040204" pitchFamily="34" charset="-120"/>
                <a:cs typeface="Times New Roman" panose="02020603050405020304" pitchFamily="18" charset="0"/>
              </a:rPr>
              <a:t>切成兩半的生梨</a:t>
            </a:r>
          </a:p>
          <a:p>
            <a:endParaRPr lang="en-US" dirty="0"/>
          </a:p>
        </p:txBody>
      </p:sp>
      <p:sp>
        <p:nvSpPr>
          <p:cNvPr id="7" name="Title 3">
            <a:extLst>
              <a:ext uri="{FF2B5EF4-FFF2-40B4-BE49-F238E27FC236}">
                <a16:creationId xmlns:a16="http://schemas.microsoft.com/office/drawing/2014/main" id="{36D571CB-A3F5-4026-9A2D-86DAE340D25E}"/>
              </a:ext>
            </a:extLst>
          </p:cNvPr>
          <p:cNvSpPr>
            <a:spLocks noGrp="1"/>
          </p:cNvSpPr>
          <p:nvPr>
            <p:ph type="title"/>
          </p:nvPr>
        </p:nvSpPr>
        <p:spPr>
          <a:xfrm>
            <a:off x="0" y="0"/>
            <a:ext cx="12192000" cy="1295399"/>
          </a:xfrm>
          <a:solidFill>
            <a:srgbClr val="F78A28"/>
          </a:solidFill>
        </p:spPr>
        <p:txBody>
          <a:bodyPr>
            <a:normAutofit/>
          </a:bodyPr>
          <a:lstStyle/>
          <a:p>
            <a:r>
              <a:rPr lang="zh-TW" altLang="en-US" sz="4400" dirty="0">
                <a:solidFill>
                  <a:schemeClr val="bg1"/>
                </a:solidFill>
                <a:latin typeface="Microsoft JhengHei" panose="020B0604030504040204" pitchFamily="34" charset="-120"/>
                <a:ea typeface="Microsoft JhengHei" panose="020B0604030504040204" pitchFamily="34" charset="-120"/>
              </a:rPr>
              <a:t>測驗</a:t>
            </a:r>
            <a:endParaRPr lang="zh-TW" sz="4400" dirty="0">
              <a:solidFill>
                <a:schemeClr val="bg1"/>
              </a:solidFill>
              <a:latin typeface="Microsoft JhengHei" panose="020B0604030504040204" pitchFamily="34" charset="-120"/>
              <a:ea typeface="Microsoft JhengHei" panose="020B0604030504040204" pitchFamily="34" charset="-120"/>
            </a:endParaRPr>
          </a:p>
        </p:txBody>
      </p:sp>
      <p:sp>
        <p:nvSpPr>
          <p:cNvPr id="4" name="Oval 3">
            <a:extLst>
              <a:ext uri="{FF2B5EF4-FFF2-40B4-BE49-F238E27FC236}">
                <a16:creationId xmlns:a16="http://schemas.microsoft.com/office/drawing/2014/main" id="{266D3240-60CF-48B0-9FB4-46576C4B6FFB}"/>
              </a:ext>
            </a:extLst>
          </p:cNvPr>
          <p:cNvSpPr/>
          <p:nvPr/>
        </p:nvSpPr>
        <p:spPr>
          <a:xfrm>
            <a:off x="2362200" y="4191000"/>
            <a:ext cx="513955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solidFill>
                <a:srgbClr val="D90F81"/>
              </a:solidFill>
            </a:endParaRPr>
          </a:p>
        </p:txBody>
      </p:sp>
    </p:spTree>
    <p:custDataLst>
      <p:tags r:id="rId1"/>
    </p:custDataLst>
    <p:extLst>
      <p:ext uri="{BB962C8B-B14F-4D97-AF65-F5344CB8AC3E}">
        <p14:creationId xmlns:p14="http://schemas.microsoft.com/office/powerpoint/2010/main" val="276627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440" y="1981200"/>
            <a:ext cx="7630160" cy="3886197"/>
          </a:xfrm>
        </p:spPr>
        <p:txBody>
          <a:bodyPr/>
          <a:lstStyle/>
          <a:p>
            <a:pPr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蛋白質有助於骨骼、肌肉、軟骨、皮膚和血液的生成。蛋白質也能幫助您的身體製造荷爾蒙和維生素。 </a:t>
            </a:r>
          </a:p>
          <a:p>
            <a:pPr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紅肉、家禽、沒有骨頭的魚、優酪乳、茅屋乳酪、乳酪、堅果醬、豆腐、豆類和煮熟的雞蛋都是富含蛋白質的食物。</a:t>
            </a:r>
            <a:endParaRPr lang="zh-TW" sz="3200" dirty="0">
              <a:solidFill>
                <a:srgbClr val="003473"/>
              </a:solidFill>
              <a:latin typeface="Microsoft JhengHei" panose="020B0604030504040204" pitchFamily="34" charset="-120"/>
              <a:ea typeface="Microsoft JhengHei" panose="020B0604030504040204" pitchFamily="34" charset="-120"/>
            </a:endParaRPr>
          </a:p>
          <a:p>
            <a:pPr marL="0" indent="0">
              <a:buNone/>
            </a:pPr>
            <a:endParaRPr lang="zh-TW" dirty="0">
              <a:solidFill>
                <a:srgbClr val="003473"/>
              </a:solidFill>
              <a:ea typeface="Adobe Gothic Std B" panose="020B0800000000000000" pitchFamily="34" charset="-128"/>
            </a:endParaRPr>
          </a:p>
          <a:p>
            <a:endParaRPr lang="zh-TW" dirty="0"/>
          </a:p>
        </p:txBody>
      </p:sp>
      <p:sp>
        <p:nvSpPr>
          <p:cNvPr id="2" name="Title 1"/>
          <p:cNvSpPr>
            <a:spLocks noGrp="1"/>
          </p:cNvSpPr>
          <p:nvPr>
            <p:ph type="title"/>
          </p:nvPr>
        </p:nvSpPr>
        <p:spPr>
          <a:xfrm>
            <a:off x="0" y="0"/>
            <a:ext cx="12192000" cy="1219200"/>
          </a:xfrm>
          <a:solidFill>
            <a:srgbClr val="8DC63F"/>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蛋白質</a:t>
            </a:r>
            <a:endParaRPr lang="zh-TW" sz="4400" dirty="0">
              <a:latin typeface="Microsoft JhengHei" panose="020B0604030504040204" pitchFamily="34" charset="-120"/>
              <a:ea typeface="Microsoft JhengHei" panose="020B0604030504040204" pitchFamily="34" charset="-120"/>
            </a:endParaRPr>
          </a:p>
        </p:txBody>
      </p:sp>
      <p:pic>
        <p:nvPicPr>
          <p:cNvPr id="4" name="Picture 3" descr="A group of dairy products on a wooden surface&#10;&#10;Description automatically generated">
            <a:extLst>
              <a:ext uri="{FF2B5EF4-FFF2-40B4-BE49-F238E27FC236}">
                <a16:creationId xmlns:a16="http://schemas.microsoft.com/office/drawing/2014/main" id="{34AD2FBB-0EEB-BC94-EB9D-CFC90841CE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89" b="4445"/>
          <a:stretch/>
        </p:blipFill>
        <p:spPr>
          <a:xfrm>
            <a:off x="8686800" y="1600200"/>
            <a:ext cx="3124200" cy="4061459"/>
          </a:xfrm>
          <a:prstGeom prst="rect">
            <a:avLst/>
          </a:prstGeom>
        </p:spPr>
      </p:pic>
    </p:spTree>
    <p:custDataLst>
      <p:tags r:id="rId1"/>
    </p:custDataLst>
    <p:extLst>
      <p:ext uri="{BB962C8B-B14F-4D97-AF65-F5344CB8AC3E}">
        <p14:creationId xmlns:p14="http://schemas.microsoft.com/office/powerpoint/2010/main" val="216729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128D3-75E8-43EB-84D5-CB4B6C5C7D9C}"/>
              </a:ext>
            </a:extLst>
          </p:cNvPr>
          <p:cNvSpPr>
            <a:spLocks noGrp="1"/>
          </p:cNvSpPr>
          <p:nvPr>
            <p:ph idx="1"/>
          </p:nvPr>
        </p:nvSpPr>
        <p:spPr>
          <a:xfrm>
            <a:off x="609600" y="1752600"/>
            <a:ext cx="10972800" cy="4038597"/>
          </a:xfrm>
        </p:spPr>
        <p:txBody>
          <a:bodyPr>
            <a:noAutofit/>
          </a:bodyPr>
          <a:lstStyle/>
          <a:p>
            <a:pPr>
              <a:spcAft>
                <a:spcPts val="600"/>
              </a:spcAft>
            </a:pPr>
            <a:r>
              <a:rPr lang="ja-JP" altLang="en-US" sz="3200" dirty="0">
                <a:latin typeface="Microsoft JhengHei" panose="020B0604030504040204" pitchFamily="34" charset="-120"/>
                <a:ea typeface="Microsoft JhengHei" panose="020B0604030504040204" pitchFamily="34" charset="-120"/>
              </a:rPr>
              <a:t>含鐵的飲食對兒童非常重</a:t>
            </a:r>
            <a:r>
              <a:rPr lang="en-US" altLang="ja-JP" sz="3200" dirty="0">
                <a:latin typeface="Microsoft JhengHei" panose="020B0604030504040204" pitchFamily="34" charset="-120"/>
                <a:ea typeface="Microsoft JhengHei" panose="020B0604030504040204" pitchFamily="34" charset="-120"/>
              </a:rPr>
              <a:t>,</a:t>
            </a:r>
            <a:r>
              <a:rPr lang="ja-JP" altLang="en-US" sz="3200" dirty="0">
                <a:latin typeface="Microsoft JhengHei" panose="020B0604030504040204" pitchFamily="34" charset="-120"/>
                <a:ea typeface="Microsoft JhengHei" panose="020B0604030504040204" pitchFamily="34" charset="-120"/>
              </a:rPr>
              <a:t> 因此他們不會貧血</a:t>
            </a:r>
            <a:r>
              <a:rPr lang="zh-TW" sz="3200" b="0" i="0" u="none" baseline="0" dirty="0">
                <a:solidFill>
                  <a:srgbClr val="003473"/>
                </a:solidFill>
                <a:latin typeface="Microsoft JhengHei" panose="020B0604030504040204" pitchFamily="34" charset="-120"/>
                <a:ea typeface="Microsoft JhengHei" panose="020B0604030504040204" pitchFamily="34" charset="-120"/>
              </a:rPr>
              <a:t>。</a:t>
            </a:r>
            <a:endParaRPr lang="en-US" altLang="ja-JP" sz="3200" dirty="0">
              <a:latin typeface="Microsoft JhengHei" panose="020B0604030504040204" pitchFamily="34" charset="-120"/>
              <a:ea typeface="Microsoft JhengHei" panose="020B0604030504040204" pitchFamily="34" charset="-120"/>
            </a:endParaRPr>
          </a:p>
          <a:p>
            <a:pPr>
              <a:spcAft>
                <a:spcPts val="600"/>
              </a:spcAft>
            </a:pPr>
            <a:r>
              <a:rPr lang="ja-JP" altLang="en-US" sz="3200" dirty="0">
                <a:latin typeface="Microsoft JhengHei" panose="020B0604030504040204" pitchFamily="34" charset="-120"/>
                <a:ea typeface="Microsoft JhengHei" panose="020B0604030504040204" pitchFamily="34" charset="-120"/>
              </a:rPr>
              <a:t>鐵的來源包括肉</a:t>
            </a:r>
            <a:r>
              <a:rPr lang="zh-TW" altLang="en-US" sz="3200" dirty="0">
                <a:latin typeface="Microsoft JhengHei" panose="020B0604030504040204" pitchFamily="34" charset="-120"/>
                <a:ea typeface="Microsoft JhengHei" panose="020B0604030504040204" pitchFamily="34" charset="-120"/>
              </a:rPr>
              <a:t>、 家禽 、 海鮮、 豆類、 深綠色蔬菜以及其他富含鐵的食物</a:t>
            </a:r>
            <a:r>
              <a:rPr lang="en-US" altLang="zh-TW" sz="3200" dirty="0">
                <a:latin typeface="Microsoft JhengHei" panose="020B0604030504040204" pitchFamily="34" charset="-120"/>
                <a:ea typeface="Microsoft JhengHei" panose="020B0604030504040204" pitchFamily="34" charset="-120"/>
              </a:rPr>
              <a:t>,</a:t>
            </a:r>
            <a:r>
              <a:rPr lang="ja-JP" altLang="en-US" sz="3200" dirty="0">
                <a:latin typeface="Microsoft JhengHei" panose="020B0604030504040204" pitchFamily="34" charset="-120"/>
                <a:ea typeface="Microsoft JhengHei" panose="020B0604030504040204" pitchFamily="34" charset="-120"/>
              </a:rPr>
              <a:t> 如</a:t>
            </a:r>
            <a:r>
              <a:rPr lang="zh-TW" altLang="en-US" sz="3200" dirty="0">
                <a:latin typeface="Microsoft JhengHei" panose="020B0604030504040204" pitchFamily="34" charset="-120"/>
                <a:ea typeface="Microsoft JhengHei" panose="020B0604030504040204" pitchFamily="34" charset="-120"/>
              </a:rPr>
              <a:t>強化的麵包和穀物</a:t>
            </a:r>
            <a:r>
              <a:rPr lang="zh-TW" sz="3200" b="0" i="0" u="none" baseline="0" dirty="0">
                <a:solidFill>
                  <a:srgbClr val="003473"/>
                </a:solidFill>
                <a:latin typeface="Microsoft JhengHei" panose="020B0604030504040204" pitchFamily="34" charset="-120"/>
                <a:ea typeface="Microsoft JhengHei" panose="020B0604030504040204" pitchFamily="34" charset="-120"/>
              </a:rPr>
              <a:t>。</a:t>
            </a:r>
            <a:endParaRPr lang="en-US" altLang="zh-TW" sz="3200" b="0" i="0" u="none" baseline="0" dirty="0">
              <a:solidFill>
                <a:srgbClr val="003473"/>
              </a:solidFill>
              <a:latin typeface="Microsoft JhengHei" panose="020B0604030504040204" pitchFamily="34" charset="-120"/>
              <a:ea typeface="Microsoft JhengHei" panose="020B0604030504040204" pitchFamily="34" charset="-120"/>
            </a:endParaRPr>
          </a:p>
          <a:p>
            <a:pPr>
              <a:spcAft>
                <a:spcPts val="600"/>
              </a:spcAft>
            </a:pPr>
            <a:r>
              <a:rPr lang="ja-JP" altLang="en-US" sz="3200" dirty="0">
                <a:latin typeface="Microsoft JhengHei" panose="020B0604030504040204" pitchFamily="34" charset="-120"/>
                <a:ea typeface="Microsoft JhengHei" panose="020B0604030504040204" pitchFamily="34" charset="-120"/>
              </a:rPr>
              <a:t>維生素</a:t>
            </a:r>
            <a:r>
              <a:rPr lang="en-US" altLang="ja-JP" sz="3200" dirty="0">
                <a:latin typeface="Microsoft JhengHei" panose="020B0604030504040204" pitchFamily="34" charset="-120"/>
                <a:ea typeface="Microsoft JhengHei" panose="020B0604030504040204" pitchFamily="34" charset="-120"/>
              </a:rPr>
              <a:t>C</a:t>
            </a:r>
            <a:r>
              <a:rPr lang="ja-JP" altLang="en-US" sz="3200" dirty="0">
                <a:latin typeface="Microsoft JhengHei" panose="020B0604030504040204" pitchFamily="34" charset="-120"/>
                <a:ea typeface="Microsoft JhengHei" panose="020B0604030504040204" pitchFamily="34" charset="-120"/>
              </a:rPr>
              <a:t> 有助於人體吸收鐵而它存在於許多種的水果和蔬菜中</a:t>
            </a:r>
            <a:r>
              <a:rPr lang="zh-TW" sz="3200" b="0" i="0" u="none" baseline="0" dirty="0">
                <a:solidFill>
                  <a:srgbClr val="003473"/>
                </a:solidFill>
                <a:latin typeface="Microsoft JhengHei" panose="020B0604030504040204" pitchFamily="34" charset="-120"/>
                <a:ea typeface="Microsoft JhengHei" panose="020B0604030504040204" pitchFamily="34" charset="-120"/>
              </a:rPr>
              <a:t>。</a:t>
            </a:r>
            <a:endParaRPr lang="en-US" altLang="zh-TW" sz="3200" b="0" i="0" u="none" baseline="0" dirty="0">
              <a:solidFill>
                <a:srgbClr val="003473"/>
              </a:solidFill>
              <a:latin typeface="Microsoft JhengHei" panose="020B0604030504040204" pitchFamily="34" charset="-120"/>
              <a:ea typeface="Microsoft JhengHei" panose="020B0604030504040204" pitchFamily="34" charset="-120"/>
            </a:endParaRPr>
          </a:p>
          <a:p>
            <a:pPr marL="0" indent="0">
              <a:spcAft>
                <a:spcPts val="600"/>
              </a:spcAft>
              <a:buNone/>
            </a:pPr>
            <a:r>
              <a:rPr lang="ja-JP" altLang="en-US" sz="3200" dirty="0">
                <a:latin typeface="Microsoft JhengHei" panose="020B0604030504040204" pitchFamily="34" charset="-120"/>
                <a:ea typeface="Microsoft JhengHei" panose="020B0604030504040204" pitchFamily="34" charset="-120"/>
              </a:rPr>
              <a:t>    注意</a:t>
            </a:r>
            <a:r>
              <a:rPr lang="en-US" altLang="ja-JP" sz="3200" dirty="0">
                <a:latin typeface="Microsoft JhengHei" panose="020B0604030504040204" pitchFamily="34" charset="-120"/>
                <a:ea typeface="Microsoft JhengHei" panose="020B0604030504040204" pitchFamily="34" charset="-120"/>
              </a:rPr>
              <a:t>:</a:t>
            </a:r>
            <a:r>
              <a:rPr lang="ja-JP" altLang="en-US" sz="3200" dirty="0">
                <a:latin typeface="Microsoft JhengHei" panose="020B0604030504040204" pitchFamily="34" charset="-120"/>
                <a:ea typeface="Microsoft JhengHei" panose="020B0604030504040204" pitchFamily="34" charset="-120"/>
              </a:rPr>
              <a:t> 貧血與鉛中毒可能同時發生</a:t>
            </a:r>
            <a:r>
              <a:rPr lang="zh-TW" sz="3200" b="0" i="0" u="none" baseline="0" dirty="0">
                <a:solidFill>
                  <a:srgbClr val="003473"/>
                </a:solidFill>
                <a:latin typeface="Microsoft JhengHei" panose="020B0604030504040204" pitchFamily="34" charset="-120"/>
                <a:ea typeface="Microsoft JhengHei" panose="020B0604030504040204" pitchFamily="34" charset="-120"/>
              </a:rPr>
              <a:t>。</a:t>
            </a:r>
            <a:endParaRPr lang="en-US" sz="3200" dirty="0">
              <a:latin typeface="Microsoft JhengHei" panose="020B0604030504040204" pitchFamily="34" charset="-120"/>
              <a:ea typeface="Microsoft JhengHei" panose="020B0604030504040204" pitchFamily="34" charset="-120"/>
            </a:endParaRPr>
          </a:p>
        </p:txBody>
      </p:sp>
      <p:sp>
        <p:nvSpPr>
          <p:cNvPr id="2" name="Title 1">
            <a:extLst>
              <a:ext uri="{FF2B5EF4-FFF2-40B4-BE49-F238E27FC236}">
                <a16:creationId xmlns:a16="http://schemas.microsoft.com/office/drawing/2014/main" id="{82BF386F-B968-4BD0-A915-BB7AC0CA228E}"/>
              </a:ext>
            </a:extLst>
          </p:cNvPr>
          <p:cNvSpPr>
            <a:spLocks noGrp="1"/>
          </p:cNvSpPr>
          <p:nvPr>
            <p:ph type="title"/>
          </p:nvPr>
        </p:nvSpPr>
        <p:spPr>
          <a:xfrm>
            <a:off x="0" y="0"/>
            <a:ext cx="12192000" cy="1066803"/>
          </a:xfrm>
          <a:solidFill>
            <a:srgbClr val="8DC63F"/>
          </a:solidFill>
        </p:spPr>
        <p:txBody>
          <a:bodyPr>
            <a:normAutofit/>
          </a:bodyPr>
          <a:lstStyle/>
          <a:p>
            <a:r>
              <a:rPr lang="ja-JP" altLang="en-US" sz="4400" dirty="0">
                <a:latin typeface="Microsoft JhengHei" panose="020B0604030504040204" pitchFamily="34" charset="-120"/>
                <a:ea typeface="Microsoft JhengHei" panose="020B0604030504040204" pitchFamily="34" charset="-120"/>
              </a:rPr>
              <a:t>鐵</a:t>
            </a:r>
            <a:endParaRPr lang="en-US" sz="44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5298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zh-TW" dirty="0"/>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含高脂肪、鹽和添加劑的肉類，如</a:t>
            </a:r>
            <a:r>
              <a:rPr lang="zh-TW" altLang="en-US" sz="3200" b="0" i="0" u="none" baseline="0" dirty="0">
                <a:latin typeface="Microsoft JhengHei" panose="020B0604030504040204" pitchFamily="34" charset="-120"/>
                <a:ea typeface="Microsoft JhengHei" panose="020B0604030504040204" pitchFamily="34" charset="-120"/>
              </a:rPr>
              <a:t> </a:t>
            </a:r>
            <a:r>
              <a:rPr lang="zh-TW" sz="3200" b="0" i="0" u="none" baseline="0" dirty="0">
                <a:latin typeface="Microsoft JhengHei" panose="020B0604030504040204" pitchFamily="34" charset="-120"/>
                <a:ea typeface="Microsoft JhengHei" panose="020B0604030504040204" pitchFamily="34" charset="-120"/>
              </a:rPr>
              <a:t>燻肉、香腸和熱狗（熱狗也有哽塞危險）。</a:t>
            </a:r>
          </a:p>
          <a:p>
            <a:pPr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油炸和預油炸食品，如炸魚條和雞肉塊。</a:t>
            </a:r>
            <a:endParaRPr lang="zh-TW" sz="3200" dirty="0">
              <a:solidFill>
                <a:srgbClr val="003473"/>
              </a:solidFill>
              <a:latin typeface="Microsoft JhengHei" panose="020B0604030504040204" pitchFamily="34" charset="-120"/>
              <a:ea typeface="Microsoft JhengHei" panose="020B0604030504040204" pitchFamily="34" charset="-120"/>
            </a:endParaRPr>
          </a:p>
          <a:p>
            <a:pPr marL="0" indent="0">
              <a:buNone/>
            </a:pPr>
            <a:endParaRPr lang="zh-TW" dirty="0"/>
          </a:p>
        </p:txBody>
      </p:sp>
      <p:sp>
        <p:nvSpPr>
          <p:cNvPr id="3" name="Title 2"/>
          <p:cNvSpPr>
            <a:spLocks noGrp="1"/>
          </p:cNvSpPr>
          <p:nvPr>
            <p:ph type="title"/>
          </p:nvPr>
        </p:nvSpPr>
        <p:spPr>
          <a:xfrm>
            <a:off x="0" y="0"/>
            <a:ext cx="12192000" cy="1219200"/>
          </a:xfrm>
          <a:solidFill>
            <a:srgbClr val="8DC63F"/>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避免</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54618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5943600" cy="4114797"/>
          </a:xfrm>
        </p:spPr>
        <p:txBody>
          <a:bodyPr>
            <a:normAutofit lnSpcReduction="10000"/>
          </a:bodyPr>
          <a:lstStyle/>
          <a:p>
            <a:pPr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請孩子父母在家先嘗試一下常見的過敏原食物：堅果和堅果醬、魚和貝類，以及豆腐之類的豆製品。</a:t>
            </a:r>
          </a:p>
          <a:p>
            <a:pPr algn="l" rtl="0">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不要把帶骨頭的魚、大塊肉，整顆堅果或瓜子，或一滿匙的堅果醬餵給幼兒吃，因為這些食物會導致哽塞。  </a:t>
            </a:r>
            <a:endParaRPr lang="zh-TW" sz="3200" dirty="0">
              <a:latin typeface="Microsoft JhengHei" panose="020B0604030504040204" pitchFamily="34" charset="-120"/>
              <a:ea typeface="Microsoft JhengHei" panose="020B0604030504040204" pitchFamily="34" charset="-120"/>
            </a:endParaRPr>
          </a:p>
        </p:txBody>
      </p:sp>
      <p:sp>
        <p:nvSpPr>
          <p:cNvPr id="2" name="Title 1"/>
          <p:cNvSpPr>
            <a:spLocks noGrp="1"/>
          </p:cNvSpPr>
          <p:nvPr>
            <p:ph type="title"/>
          </p:nvPr>
        </p:nvSpPr>
        <p:spPr>
          <a:xfrm>
            <a:off x="0" y="16790"/>
            <a:ext cx="12192000" cy="1143000"/>
          </a:xfrm>
          <a:solidFill>
            <a:srgbClr val="8DC63F"/>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安全性</a:t>
            </a:r>
            <a:endParaRPr lang="zh-TW" sz="4400" dirty="0">
              <a:latin typeface="Microsoft JhengHei" panose="020B0604030504040204" pitchFamily="34" charset="-120"/>
              <a:ea typeface="Microsoft JhengHei" panose="020B0604030504040204" pitchFamily="34" charset="-120"/>
            </a:endParaRPr>
          </a:p>
        </p:txBody>
      </p:sp>
      <p:pic>
        <p:nvPicPr>
          <p:cNvPr id="4" name="Picture 3" descr="A tin can of food with a fork&#10;&#10;Description automatically generated">
            <a:extLst>
              <a:ext uri="{FF2B5EF4-FFF2-40B4-BE49-F238E27FC236}">
                <a16:creationId xmlns:a16="http://schemas.microsoft.com/office/drawing/2014/main" id="{DE82C047-FE3E-7832-509A-78F9E16BC006}"/>
              </a:ext>
            </a:extLst>
          </p:cNvPr>
          <p:cNvPicPr>
            <a:picLocks noChangeAspect="1"/>
          </p:cNvPicPr>
          <p:nvPr/>
        </p:nvPicPr>
        <p:blipFill rotWithShape="1">
          <a:blip r:embed="rId4">
            <a:extLst>
              <a:ext uri="{28A0092B-C50C-407E-A947-70E740481C1C}">
                <a14:useLocalDpi xmlns:a14="http://schemas.microsoft.com/office/drawing/2010/main" val="0"/>
              </a:ext>
            </a:extLst>
          </a:blip>
          <a:srcRect t="3333" r="7883"/>
          <a:stretch/>
        </p:blipFill>
        <p:spPr>
          <a:xfrm>
            <a:off x="7239000" y="2133600"/>
            <a:ext cx="4695299" cy="3276600"/>
          </a:xfrm>
          <a:prstGeom prst="rect">
            <a:avLst/>
          </a:prstGeom>
        </p:spPr>
      </p:pic>
    </p:spTree>
    <p:custDataLst>
      <p:tags r:id="rId1"/>
    </p:custDataLst>
    <p:extLst>
      <p:ext uri="{BB962C8B-B14F-4D97-AF65-F5344CB8AC3E}">
        <p14:creationId xmlns:p14="http://schemas.microsoft.com/office/powerpoint/2010/main" val="204659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84A9842-0438-4DB5-9A4D-8A0A9194DFDB}"/>
              </a:ext>
            </a:extLst>
          </p:cNvPr>
          <p:cNvSpPr>
            <a:spLocks noGrp="1"/>
          </p:cNvSpPr>
          <p:nvPr>
            <p:ph idx="1"/>
          </p:nvPr>
        </p:nvSpPr>
        <p:spPr>
          <a:xfrm>
            <a:off x="685800" y="1790700"/>
            <a:ext cx="10820400" cy="3276600"/>
          </a:xfrm>
        </p:spPr>
        <p:txBody>
          <a:bodyPr/>
          <a:lstStyle/>
          <a:p>
            <a:pPr marL="285750" indent="-285750">
              <a:spcAft>
                <a:spcPts val="600"/>
              </a:spcAft>
              <a:buFont typeface="Arial" panose="020B0604020202020204" pitchFamily="34" charset="0"/>
              <a:buChar char="•"/>
            </a:pPr>
            <a:r>
              <a:rPr lang="zh-TW" altLang="en-US" sz="3200" dirty="0">
                <a:latin typeface="Microsoft JhengHei" panose="020B0604030504040204" pitchFamily="34" charset="-120"/>
                <a:ea typeface="Microsoft JhengHei" panose="020B0604030504040204" pitchFamily="34" charset="-120"/>
              </a:rPr>
              <a:t>檢查您的冰箱，確定溫度為</a:t>
            </a:r>
            <a:r>
              <a:rPr lang="zh-TW" altLang="en-US" sz="3200" b="1" dirty="0">
                <a:solidFill>
                  <a:srgbClr val="0072BC"/>
                </a:solidFill>
                <a:latin typeface="Microsoft JhengHei" panose="020B0604030504040204" pitchFamily="34" charset="-120"/>
                <a:ea typeface="Microsoft JhengHei" panose="020B0604030504040204" pitchFamily="34" charset="-120"/>
              </a:rPr>
              <a:t>華氏</a:t>
            </a:r>
            <a:r>
              <a:rPr lang="en-US" altLang="zh-TW" sz="3200" b="1" dirty="0">
                <a:solidFill>
                  <a:srgbClr val="0072BC"/>
                </a:solidFill>
                <a:latin typeface="Microsoft JhengHei" panose="020B0604030504040204" pitchFamily="34" charset="-120"/>
                <a:ea typeface="Microsoft JhengHei" panose="020B0604030504040204" pitchFamily="34" charset="-120"/>
              </a:rPr>
              <a:t>41</a:t>
            </a:r>
            <a:r>
              <a:rPr lang="zh-TW" altLang="en-US" sz="3200" b="1" dirty="0">
                <a:solidFill>
                  <a:srgbClr val="0072BC"/>
                </a:solidFill>
                <a:latin typeface="Microsoft JhengHei" panose="020B0604030504040204" pitchFamily="34" charset="-120"/>
                <a:ea typeface="Microsoft JhengHei" panose="020B0604030504040204" pitchFamily="34" charset="-120"/>
              </a:rPr>
              <a:t>度</a:t>
            </a:r>
            <a:r>
              <a:rPr lang="zh-TW" altLang="en-US" sz="3200" dirty="0">
                <a:latin typeface="Microsoft JhengHei" panose="020B0604030504040204" pitchFamily="34" charset="-120"/>
                <a:ea typeface="Microsoft JhengHei" panose="020B0604030504040204" pitchFamily="34" charset="-120"/>
              </a:rPr>
              <a:t>或以下。</a:t>
            </a:r>
          </a:p>
          <a:p>
            <a:pPr marL="285750" indent="-285750">
              <a:spcAft>
                <a:spcPts val="600"/>
              </a:spcAft>
              <a:buFont typeface="Arial" panose="020B0604020202020204" pitchFamily="34" charset="0"/>
              <a:buChar char="•"/>
            </a:pPr>
            <a:r>
              <a:rPr lang="zh-TW" altLang="en-US" sz="3200" dirty="0">
                <a:latin typeface="Microsoft JhengHei" panose="020B0604030504040204" pitchFamily="34" charset="-120"/>
                <a:ea typeface="Microsoft JhengHei" panose="020B0604030504040204" pitchFamily="34" charset="-120"/>
              </a:rPr>
              <a:t>雞蛋、肉和魚要徹底煮熟。</a:t>
            </a:r>
          </a:p>
          <a:p>
            <a:pPr marL="285750" indent="-285750">
              <a:spcAft>
                <a:spcPts val="600"/>
              </a:spcAft>
              <a:buFont typeface="Arial" panose="020B0604020202020204" pitchFamily="34" charset="0"/>
              <a:buChar char="•"/>
            </a:pPr>
            <a:r>
              <a:rPr lang="zh-TW" altLang="en-US" sz="3200" dirty="0">
                <a:latin typeface="Microsoft JhengHei" panose="020B0604030504040204" pitchFamily="34" charset="-120"/>
                <a:ea typeface="Microsoft JhengHei" panose="020B0604030504040204" pitchFamily="34" charset="-120"/>
              </a:rPr>
              <a:t>在準備、上菜和吃飯之前，以及在處理生魚、蛋和肉之後請洗手。</a:t>
            </a:r>
          </a:p>
          <a:p>
            <a:pPr marL="285750" indent="-285750">
              <a:spcAft>
                <a:spcPts val="600"/>
              </a:spcAft>
              <a:buFont typeface="Arial" panose="020B0604020202020204" pitchFamily="34" charset="0"/>
              <a:buChar char="•"/>
            </a:pPr>
            <a:r>
              <a:rPr lang="zh-TW" altLang="en-US" sz="3200" dirty="0">
                <a:latin typeface="Microsoft JhengHei" panose="020B0604030504040204" pitchFamily="34" charset="-120"/>
                <a:ea typeface="Microsoft JhengHei" panose="020B0604030504040204" pitchFamily="34" charset="-120"/>
              </a:rPr>
              <a:t>在處理生肉和魚後，請仔細清潔表面和器皿。 </a:t>
            </a:r>
          </a:p>
          <a:p>
            <a:endParaRPr lang="en-US" dirty="0"/>
          </a:p>
        </p:txBody>
      </p:sp>
      <p:sp>
        <p:nvSpPr>
          <p:cNvPr id="6" name="Title 5">
            <a:extLst>
              <a:ext uri="{FF2B5EF4-FFF2-40B4-BE49-F238E27FC236}">
                <a16:creationId xmlns:a16="http://schemas.microsoft.com/office/drawing/2014/main" id="{41FEE53F-AB58-46B2-B84F-BE2C159014A9}"/>
              </a:ext>
            </a:extLst>
          </p:cNvPr>
          <p:cNvSpPr>
            <a:spLocks noGrp="1"/>
          </p:cNvSpPr>
          <p:nvPr>
            <p:ph type="title"/>
          </p:nvPr>
        </p:nvSpPr>
        <p:spPr/>
        <p:txBody>
          <a:bodyPr>
            <a:normAutofit/>
          </a:bodyPr>
          <a:lstStyle/>
          <a:p>
            <a:r>
              <a:rPr lang="zh-TW" altLang="en-US" sz="4400" dirty="0">
                <a:solidFill>
                  <a:srgbClr val="F78A28"/>
                </a:solidFill>
                <a:latin typeface="Microsoft JhengHei" panose="020B0604030504040204" pitchFamily="34" charset="-120"/>
                <a:ea typeface="Microsoft JhengHei" panose="020B0604030504040204" pitchFamily="34" charset="-120"/>
              </a:rPr>
              <a:t>預防食源性疾病：食物安全</a:t>
            </a:r>
            <a:endParaRPr lang="en-US" sz="4400" dirty="0">
              <a:solidFill>
                <a:srgbClr val="F78A28"/>
              </a:solidFill>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190533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gradFill flip="none" rotWithShape="1">
            <a:gsLst>
              <a:gs pos="0">
                <a:srgbClr val="8DC63F">
                  <a:tint val="66000"/>
                  <a:satMod val="160000"/>
                </a:srgbClr>
              </a:gs>
              <a:gs pos="50000">
                <a:srgbClr val="8DC63F">
                  <a:tint val="44500"/>
                  <a:satMod val="160000"/>
                </a:srgbClr>
              </a:gs>
              <a:gs pos="100000">
                <a:srgbClr val="8DC63F">
                  <a:tint val="23500"/>
                  <a:satMod val="160000"/>
                </a:srgbClr>
              </a:gs>
            </a:gsLst>
            <a:path path="circle">
              <a:fillToRect l="100000" t="100000"/>
            </a:path>
            <a:tileRect r="-100000" b="-100000"/>
          </a:gradFill>
        </p:spPr>
        <p:txBody>
          <a:bodyPr/>
          <a:lstStyle/>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加州托兒中心必須滿足《兒童與成人照護食物計劃》（CACFP）對膳食的要求（聯邦管理規範第7篇第226.20部分）</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AB 290，16小時預防性健康和安全訓練（現在需要額外一小時的營養訓練）</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AB 2084，《托兒法》健康飲料</a:t>
            </a:r>
          </a:p>
          <a:p>
            <a:endParaRPr lang="zh-TW" dirty="0"/>
          </a:p>
        </p:txBody>
      </p:sp>
      <p:sp>
        <p:nvSpPr>
          <p:cNvPr id="2" name="Title 1"/>
          <p:cNvSpPr>
            <a:spLocks noGrp="1"/>
          </p:cNvSpPr>
          <p:nvPr>
            <p:ph type="title"/>
          </p:nvPr>
        </p:nvSpPr>
        <p:spPr/>
        <p:txBody>
          <a:bodyPr>
            <a:normAutofit fontScale="90000"/>
          </a:bodyPr>
          <a:lstStyle/>
          <a:p>
            <a:pPr lvl="0" rtl="0"/>
            <a:br>
              <a:rPr lang="zh-TW" dirty="0">
                <a:solidFill>
                  <a:srgbClr val="003473"/>
                </a:solidFill>
              </a:rPr>
            </a:br>
            <a:r>
              <a:rPr lang="zh-TW" sz="4900" b="0" i="0" u="none" baseline="0" dirty="0">
                <a:solidFill>
                  <a:srgbClr val="003473"/>
                </a:solidFill>
                <a:latin typeface="Microsoft JhengHei" panose="020B0604030504040204" pitchFamily="34" charset="-120"/>
                <a:ea typeface="Microsoft JhengHei" panose="020B0604030504040204" pitchFamily="34" charset="-120"/>
              </a:rPr>
              <a:t>托兒的營養法律和法規</a:t>
            </a:r>
            <a:br>
              <a:rPr lang="zh-TW" kern="0" dirty="0">
                <a:solidFill>
                  <a:schemeClr val="accent3">
                    <a:lumMod val="60000"/>
                    <a:lumOff val="40000"/>
                  </a:schemeClr>
                </a:solidFill>
              </a:rPr>
            </a:br>
            <a:endParaRPr lang="zh-TW" dirty="0"/>
          </a:p>
        </p:txBody>
      </p:sp>
    </p:spTree>
    <p:custDataLst>
      <p:tags r:id="rId1"/>
    </p:custDataLst>
    <p:extLst>
      <p:ext uri="{BB962C8B-B14F-4D97-AF65-F5344CB8AC3E}">
        <p14:creationId xmlns:p14="http://schemas.microsoft.com/office/powerpoint/2010/main" val="419348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684" y="1245921"/>
            <a:ext cx="11537516" cy="3139321"/>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留意過敏反應</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如嘔吐</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腹瀉</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皮疹</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嘴唇或眼睛腫脹</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鼻塞</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咳嗽</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喘息</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哮喘模樣症狀或呼吸困難。</a:t>
            </a:r>
            <a:endParaRPr lang="en-US" sz="2800" dirty="0">
              <a:latin typeface="Microsoft JhengHei" panose="020B0604030504040204" pitchFamily="34" charset="-120"/>
              <a:ea typeface="Microsoft JhengHei" panose="020B0604030504040204" pitchFamily="34" charset="-12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 雞蛋、牛奶和花生是引發兒童食物過敏的最常見原因。小麥、大豆、堅果、魚、貝殼類和芝麻也是常見的食物過敏。</a:t>
            </a:r>
            <a:endParaRPr lang="en-US" sz="2800" dirty="0">
              <a:latin typeface="Microsoft JhengHei" panose="020B0604030504040204" pitchFamily="34" charset="-120"/>
              <a:ea typeface="Microsoft JhengHei" panose="020B0604030504040204" pitchFamily="34" charset="-12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花生、堅果、 魚和貝殼類也是常見引發嚴重過敏反應的。</a:t>
            </a:r>
            <a:endParaRPr lang="en-US" sz="2800" dirty="0">
              <a:latin typeface="Microsoft JhengHei" panose="020B0604030504040204" pitchFamily="34" charset="-120"/>
              <a:ea typeface="Microsoft JhengHei" panose="020B0604030504040204" pitchFamily="34" charset="-12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差不多</a:t>
            </a:r>
            <a:r>
              <a:rPr lang="en-US" altLang="zh-CN" sz="2800" dirty="0">
                <a:latin typeface="Microsoft JhengHei" panose="020B0604030504040204" pitchFamily="34" charset="-120"/>
                <a:ea typeface="Microsoft JhengHei" panose="020B0604030504040204" pitchFamily="34" charset="-120"/>
                <a:cs typeface="Arial" panose="020B0604020202020204" pitchFamily="34" charset="0"/>
              </a:rPr>
              <a:t>5%</a:t>
            </a:r>
            <a:r>
              <a:rPr lang="zh-CN" altLang="en-US" sz="2800" dirty="0">
                <a:latin typeface="Microsoft JhengHei" panose="020B0604030504040204" pitchFamily="34" charset="-120"/>
                <a:ea typeface="Microsoft JhengHei" panose="020B0604030504040204" pitchFamily="34" charset="-120"/>
                <a:cs typeface="Arial" panose="020B0604020202020204" pitchFamily="34" charset="0"/>
              </a:rPr>
              <a:t> 的五歲下兒童對食物都有過敏。</a:t>
            </a:r>
            <a:endParaRPr lang="en-US" sz="2800" dirty="0">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4" name="TextBox 3">
            <a:extLst>
              <a:ext uri="{FF2B5EF4-FFF2-40B4-BE49-F238E27FC236}">
                <a16:creationId xmlns:a16="http://schemas.microsoft.com/office/drawing/2014/main" id="{9264F637-59DB-4679-8BAB-2480A4059F4F}"/>
              </a:ext>
            </a:extLst>
          </p:cNvPr>
          <p:cNvSpPr txBox="1"/>
          <p:nvPr/>
        </p:nvSpPr>
        <p:spPr>
          <a:xfrm>
            <a:off x="2705100" y="4904193"/>
            <a:ext cx="6629400" cy="984885"/>
          </a:xfrm>
          <a:prstGeom prst="rect">
            <a:avLst/>
          </a:prstGeom>
          <a:solidFill>
            <a:schemeClr val="accent4"/>
          </a:solidFill>
        </p:spPr>
        <p:txBody>
          <a:bodyPr wrap="square" lIns="457200" tIns="182880" rIns="457200" bIns="182880" rtlCol="0">
            <a:spAutoFit/>
          </a:bodyPr>
          <a:lstStyle/>
          <a:p>
            <a:r>
              <a:rPr lang="zh-CN" altLang="en-US" sz="3600" b="1" dirty="0">
                <a:solidFill>
                  <a:schemeClr val="bg1"/>
                </a:solidFill>
                <a:latin typeface="Microsoft JhengHei" panose="020B0604030504040204" pitchFamily="34" charset="-120"/>
                <a:ea typeface="Microsoft JhengHei" panose="020B0604030504040204" pitchFamily="34" charset="-120"/>
              </a:rPr>
              <a:t>孩童在吃或喝時都應當坐著</a:t>
            </a:r>
            <a:r>
              <a:rPr lang="zh-CN" altLang="en-US" sz="4000" b="1" dirty="0">
                <a:solidFill>
                  <a:schemeClr val="bg1"/>
                </a:solidFill>
              </a:rPr>
              <a:t>！</a:t>
            </a:r>
            <a:endParaRPr lang="en-US" sz="4000" b="1" dirty="0">
              <a:solidFill>
                <a:schemeClr val="bg1"/>
              </a:solidFill>
            </a:endParaRPr>
          </a:p>
        </p:txBody>
      </p:sp>
      <p:sp>
        <p:nvSpPr>
          <p:cNvPr id="3" name="Rectangle 1">
            <a:extLst>
              <a:ext uri="{FF2B5EF4-FFF2-40B4-BE49-F238E27FC236}">
                <a16:creationId xmlns:a16="http://schemas.microsoft.com/office/drawing/2014/main" id="{0F5220A1-10E9-4494-8A11-13FB409B106F}"/>
              </a:ext>
            </a:extLst>
          </p:cNvPr>
          <p:cNvSpPr>
            <a:spLocks noChangeArrowheads="1"/>
          </p:cNvSpPr>
          <p:nvPr/>
        </p:nvSpPr>
        <p:spPr bwMode="auto">
          <a:xfrm>
            <a:off x="2514600" y="180033"/>
            <a:ext cx="7239000" cy="65146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4400" dirty="0">
                <a:solidFill>
                  <a:srgbClr val="F78A28"/>
                </a:solidFill>
                <a:latin typeface="Microsoft JhengHei" panose="020B0604030504040204" pitchFamily="34" charset="-120"/>
                <a:ea typeface="Microsoft JhengHei" panose="020B0604030504040204" pitchFamily="34" charset="-120"/>
                <a:cs typeface="+mj-cs"/>
              </a:rPr>
              <a:t>食物過敏和食物安全提要 </a:t>
            </a:r>
          </a:p>
        </p:txBody>
      </p:sp>
      <p:sp>
        <p:nvSpPr>
          <p:cNvPr id="5" name="Rectangle 2">
            <a:extLst>
              <a:ext uri="{FF2B5EF4-FFF2-40B4-BE49-F238E27FC236}">
                <a16:creationId xmlns:a16="http://schemas.microsoft.com/office/drawing/2014/main" id="{3C8BF7A1-33AD-45B7-8A3E-F3C3BA5BC24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EBD8F556-1C9E-4426-91E6-3187468ABF4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08C98AC6-7361-4B7D-AEB2-97CF2C3D325A}"/>
              </a:ext>
            </a:extLst>
          </p:cNvPr>
          <p:cNvSpPr>
            <a:spLocks noChangeArrowheads="1"/>
          </p:cNvSpPr>
          <p:nvPr/>
        </p:nvSpPr>
        <p:spPr bwMode="auto">
          <a:xfrm>
            <a:off x="457200" y="28278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800" b="0" i="0" u="none" strike="noStrike" cap="none" normalizeH="0" baseline="0" dirty="0">
                <a:ln>
                  <a:noFill/>
                </a:ln>
                <a:solidFill>
                  <a:schemeClr val="tx1"/>
                </a:solidFill>
                <a:effectLst/>
              </a:rPr>
              <a:t> </a:t>
            </a: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1117791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main point goes here"/>
          <p:cNvSpPr txBox="1"/>
          <p:nvPr/>
        </p:nvSpPr>
        <p:spPr>
          <a:xfrm>
            <a:off x="1905750" y="1456618"/>
            <a:ext cx="7860071" cy="4401205"/>
          </a:xfrm>
          <a:prstGeom prst="rect">
            <a:avLst/>
          </a:prstGeom>
          <a:noFill/>
        </p:spPr>
        <p:txBody>
          <a:bodyPr wrap="square" rtlCol="0">
            <a:spAutoFit/>
          </a:bodyPr>
          <a:lstStyle/>
          <a:p>
            <a:pPr defTabSz="457200"/>
            <a:endParaRPr lang="zh-TW" altLang="en-US" sz="2800" b="1" dirty="0">
              <a:solidFill>
                <a:srgbClr val="1F497D"/>
              </a:solidFill>
              <a:latin typeface="Calibri"/>
            </a:endParaRPr>
          </a:p>
          <a:p>
            <a:pPr defTabSz="457200"/>
            <a:endParaRPr lang="zh-TW" altLang="en-US" sz="2800" dirty="0">
              <a:solidFill>
                <a:schemeClr val="accent1">
                  <a:lumMod val="60000"/>
                  <a:lumOff val="40000"/>
                </a:schemeClr>
              </a:solidFill>
              <a:ea typeface="Adobe Gothic Std B" panose="020B0800000000000000" pitchFamily="34" charset="-128"/>
            </a:endParaRPr>
          </a:p>
          <a:p>
            <a:pPr lvl="0" algn="l" rtl="0">
              <a:defRPr/>
            </a:pPr>
            <a:endParaRPr lang="zh-TW" altLang="en-US" sz="2800" dirty="0">
              <a:solidFill>
                <a:schemeClr val="bg1"/>
              </a:solidFill>
              <a:latin typeface="Calibri"/>
            </a:endParaRPr>
          </a:p>
          <a:p>
            <a:pPr defTabSz="457200"/>
            <a:endParaRPr lang="zh-TW" altLang="en-US" sz="2800" dirty="0">
              <a:solidFill>
                <a:srgbClr val="1F497D"/>
              </a:solidFill>
              <a:latin typeface="Calibri"/>
            </a:endParaRPr>
          </a:p>
          <a:p>
            <a:pPr defTabSz="457200"/>
            <a:endParaRPr lang="zh-TW" altLang="en-US" sz="2800" dirty="0">
              <a:solidFill>
                <a:srgbClr val="1F497D"/>
              </a:solidFill>
              <a:latin typeface="Calibri"/>
            </a:endParaRPr>
          </a:p>
          <a:p>
            <a:pPr defTabSz="457200"/>
            <a:endParaRPr lang="zh-TW" altLang="en-US" sz="2800" dirty="0">
              <a:solidFill>
                <a:srgbClr val="1F497D"/>
              </a:solidFill>
              <a:latin typeface="Calibri"/>
            </a:endParaRPr>
          </a:p>
          <a:p>
            <a:pPr defTabSz="457200"/>
            <a:endParaRPr lang="zh-TW" altLang="en-US" sz="2800" dirty="0">
              <a:solidFill>
                <a:srgbClr val="1F497D"/>
              </a:solidFill>
              <a:latin typeface="Calibri"/>
            </a:endParaRPr>
          </a:p>
          <a:p>
            <a:pPr defTabSz="457200"/>
            <a:endParaRPr lang="zh-TW" altLang="en-US" sz="2800" dirty="0">
              <a:solidFill>
                <a:srgbClr val="1F497D"/>
              </a:solidFill>
              <a:latin typeface="Calibri"/>
            </a:endParaRPr>
          </a:p>
          <a:p>
            <a:pPr defTabSz="457200"/>
            <a:endParaRPr lang="zh-TW" altLang="en-US" sz="2800" dirty="0">
              <a:solidFill>
                <a:srgbClr val="1F497D"/>
              </a:solidFill>
              <a:latin typeface="Calibri"/>
              <a:ea typeface="Adobe Gothic Std B" panose="020B0800000000000000" pitchFamily="34" charset="-128"/>
            </a:endParaRPr>
          </a:p>
          <a:p>
            <a:pPr defTabSz="457200"/>
            <a:r>
              <a:rPr lang="zh-TW" altLang="en-US" sz="2800">
                <a:solidFill>
                  <a:srgbClr val="1F497D"/>
                </a:solidFill>
                <a:latin typeface="Calibri"/>
              </a:rPr>
              <a:t>  </a:t>
            </a:r>
          </a:p>
        </p:txBody>
      </p:sp>
      <p:sp>
        <p:nvSpPr>
          <p:cNvPr id="78" name="TextBox 77"/>
          <p:cNvSpPr txBox="1"/>
          <p:nvPr/>
        </p:nvSpPr>
        <p:spPr>
          <a:xfrm>
            <a:off x="1524000" y="6403013"/>
            <a:ext cx="3822492" cy="738664"/>
          </a:xfrm>
          <a:prstGeom prst="rect">
            <a:avLst/>
          </a:prstGeom>
          <a:noFill/>
        </p:spPr>
        <p:txBody>
          <a:bodyPr wrap="square" rtlCol="0">
            <a:spAutoFit/>
          </a:bodyPr>
          <a:lstStyle/>
          <a:p>
            <a:pPr algn="l" rtl="0"/>
            <a:r>
              <a:rPr lang="zh-TW" altLang="en-US" sz="2400"/>
              <a:t> </a:t>
            </a:r>
            <a:endParaRPr lang="zh-TW" altLang="en-US" sz="2400" b="1" dirty="0"/>
          </a:p>
          <a:p>
            <a:endParaRPr lang="zh-TW" altLang="en-US" dirty="0"/>
          </a:p>
        </p:txBody>
      </p:sp>
      <p:sp>
        <p:nvSpPr>
          <p:cNvPr id="3" name="Title 2"/>
          <p:cNvSpPr>
            <a:spLocks noGrp="1"/>
          </p:cNvSpPr>
          <p:nvPr>
            <p:ph type="title"/>
          </p:nvPr>
        </p:nvSpPr>
        <p:spPr>
          <a:xfrm>
            <a:off x="609600" y="274638"/>
            <a:ext cx="10972800" cy="1028907"/>
          </a:xfrm>
        </p:spPr>
        <p:txBody>
          <a:bodyPr>
            <a:normAutofit/>
          </a:bodyPr>
          <a:lstStyle/>
          <a:p>
            <a:pPr rtl="0"/>
            <a:r>
              <a:rPr lang="zh-TW" altLang="en-US" sz="4400" i="0" u="none" baseline="0" dirty="0">
                <a:solidFill>
                  <a:srgbClr val="003473"/>
                </a:solidFill>
                <a:latin typeface="Microsoft JhengHei" panose="020B0604030504040204" pitchFamily="34" charset="-120"/>
                <a:ea typeface="Microsoft JhengHei" panose="020B0604030504040204" pitchFamily="34" charset="-120"/>
              </a:rPr>
              <a:t>閱讀</a:t>
            </a:r>
            <a:r>
              <a:rPr lang="zh-TW" sz="4400" i="0" u="none" baseline="0" dirty="0">
                <a:solidFill>
                  <a:srgbClr val="003473"/>
                </a:solidFill>
                <a:latin typeface="Microsoft JhengHei" panose="020B0604030504040204" pitchFamily="34" charset="-120"/>
                <a:ea typeface="Microsoft JhengHei" panose="020B0604030504040204" pitchFamily="34" charset="-120"/>
              </a:rPr>
              <a:t>營養標籤</a:t>
            </a:r>
            <a:endParaRPr lang="zh-TW" sz="4400" dirty="0">
              <a:solidFill>
                <a:srgbClr val="003473"/>
              </a:solidFill>
              <a:latin typeface="Microsoft JhengHei" panose="020B0604030504040204" pitchFamily="34" charset="-120"/>
              <a:ea typeface="Microsoft JhengHei" panose="020B0604030504040204" pitchFamily="34" charset="-120"/>
            </a:endParaRPr>
          </a:p>
        </p:txBody>
      </p:sp>
      <p:pic>
        <p:nvPicPr>
          <p:cNvPr id="8" name="Picture 2" descr="Nutrition Facts Label Images for Download | FDA">
            <a:extLst>
              <a:ext uri="{FF2B5EF4-FFF2-40B4-BE49-F238E27FC236}">
                <a16:creationId xmlns:a16="http://schemas.microsoft.com/office/drawing/2014/main" id="{0E5EF060-1A9A-4B3A-B3A6-5D78D625AD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22" t="2487" r="11289" b="9633"/>
          <a:stretch/>
        </p:blipFill>
        <p:spPr bwMode="auto">
          <a:xfrm>
            <a:off x="4673600" y="1218385"/>
            <a:ext cx="2844800" cy="49348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501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成</a:t>
            </a:r>
            <a:r>
              <a:rPr lang="zh-TW" altLang="en-US" sz="4400" b="0" i="0" u="none" baseline="0" dirty="0">
                <a:latin typeface="Microsoft JhengHei" panose="020B0604030504040204" pitchFamily="34" charset="-120"/>
                <a:ea typeface="Microsoft JhengHei" panose="020B0604030504040204" pitchFamily="34" charset="-120"/>
              </a:rPr>
              <a:t>份</a:t>
            </a:r>
            <a:r>
              <a:rPr lang="zh-TW" sz="4400" b="0" i="0" u="none" baseline="0" dirty="0">
                <a:latin typeface="Microsoft JhengHei" panose="020B0604030504040204" pitchFamily="34" charset="-120"/>
                <a:ea typeface="Microsoft JhengHei" panose="020B0604030504040204" pitchFamily="34" charset="-120"/>
              </a:rPr>
              <a:t>表</a:t>
            </a:r>
            <a:endParaRPr lang="zh-TW" sz="4400" dirty="0">
              <a:latin typeface="Microsoft JhengHei" panose="020B0604030504040204" pitchFamily="34" charset="-120"/>
              <a:ea typeface="Microsoft JhengHei" panose="020B0604030504040204" pitchFamily="34" charset="-120"/>
            </a:endParaRPr>
          </a:p>
        </p:txBody>
      </p:sp>
      <p:pic>
        <p:nvPicPr>
          <p:cNvPr id="12" name="Content Placeholder 3" descr="http://modernhealthmonk.com/wp-content/uploads/2013/04/Image-list11.jpeg">
            <a:extLst>
              <a:ext uri="{FF2B5EF4-FFF2-40B4-BE49-F238E27FC236}">
                <a16:creationId xmlns:a16="http://schemas.microsoft.com/office/drawing/2014/main" id="{DBC66310-A728-4733-8249-8BAD58E4430B}"/>
              </a:ext>
            </a:extLst>
          </p:cNvPr>
          <p:cNvPicPr>
            <a:picLocks noGrp="1"/>
          </p:cNvPicPr>
          <p:nvPr>
            <p:ph idx="1"/>
          </p:nvPr>
        </p:nvPicPr>
        <p:blipFill rotWithShape="1">
          <a:blip r:embed="rId4">
            <a:extLst>
              <a:ext uri="{28A0092B-C50C-407E-A947-70E740481C1C}">
                <a14:useLocalDpi xmlns:a14="http://schemas.microsoft.com/office/drawing/2010/main" val="0"/>
              </a:ext>
            </a:extLst>
          </a:blip>
          <a:srcRect l="47852" r="-306" b="26687"/>
          <a:stretch/>
        </p:blipFill>
        <p:spPr bwMode="auto">
          <a:xfrm>
            <a:off x="1752600" y="1478280"/>
            <a:ext cx="4143702" cy="4503420"/>
          </a:xfrm>
          <a:prstGeom prst="rect">
            <a:avLst/>
          </a:prstGeom>
          <a:noFill/>
          <a:ln w="28575">
            <a:solidFill>
              <a:schemeClr val="tx1"/>
            </a:solidFill>
          </a:ln>
          <a:extLst>
            <a:ext uri="{53640926-AAD7-44D8-BBD7-CCE9431645EC}">
              <a14:shadowObscured xmlns:a14="http://schemas.microsoft.com/office/drawing/2010/main"/>
            </a:ext>
          </a:extLst>
        </p:spPr>
      </p:pic>
      <p:sp>
        <p:nvSpPr>
          <p:cNvPr id="6" name="gray rectangle"/>
          <p:cNvSpPr/>
          <p:nvPr/>
        </p:nvSpPr>
        <p:spPr>
          <a:xfrm>
            <a:off x="2192724" y="876300"/>
            <a:ext cx="757198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defRPr/>
            </a:pPr>
            <a:endParaRPr lang="zh-TW" altLang="en-US" sz="3200" kern="0" dirty="0">
              <a:solidFill>
                <a:srgbClr val="8DC63F"/>
              </a:solidFill>
            </a:endParaRPr>
          </a:p>
        </p:txBody>
      </p:sp>
      <p:grpSp>
        <p:nvGrpSpPr>
          <p:cNvPr id="16" name="Group 15">
            <a:extLst>
              <a:ext uri="{FF2B5EF4-FFF2-40B4-BE49-F238E27FC236}">
                <a16:creationId xmlns:a16="http://schemas.microsoft.com/office/drawing/2014/main" id="{2A6E768A-8A20-4F4F-960E-DD7AEABE3D1E}"/>
              </a:ext>
            </a:extLst>
          </p:cNvPr>
          <p:cNvGrpSpPr/>
          <p:nvPr/>
        </p:nvGrpSpPr>
        <p:grpSpPr>
          <a:xfrm>
            <a:off x="2057400" y="4191000"/>
            <a:ext cx="1676400" cy="457200"/>
            <a:chOff x="2057400" y="4191000"/>
            <a:chExt cx="1676400" cy="457200"/>
          </a:xfrm>
        </p:grpSpPr>
        <p:sp>
          <p:nvSpPr>
            <p:cNvPr id="13" name="Oval 12">
              <a:extLst>
                <a:ext uri="{FF2B5EF4-FFF2-40B4-BE49-F238E27FC236}">
                  <a16:creationId xmlns:a16="http://schemas.microsoft.com/office/drawing/2014/main" id="{CAA7EBD6-33E6-4372-A39C-7ACF9BE1B546}"/>
                </a:ext>
              </a:extLst>
            </p:cNvPr>
            <p:cNvSpPr/>
            <p:nvPr/>
          </p:nvSpPr>
          <p:spPr>
            <a:xfrm>
              <a:off x="2057400" y="4191000"/>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sp>
          <p:nvSpPr>
            <p:cNvPr id="14" name="Oval 13">
              <a:extLst>
                <a:ext uri="{FF2B5EF4-FFF2-40B4-BE49-F238E27FC236}">
                  <a16:creationId xmlns:a16="http://schemas.microsoft.com/office/drawing/2014/main" id="{21C95685-C9BF-43CC-ACA3-70D0CCB2C3FC}"/>
                </a:ext>
              </a:extLst>
            </p:cNvPr>
            <p:cNvSpPr/>
            <p:nvPr/>
          </p:nvSpPr>
          <p:spPr>
            <a:xfrm>
              <a:off x="2895600" y="4191000"/>
              <a:ext cx="8382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grpSp>
      <p:grpSp>
        <p:nvGrpSpPr>
          <p:cNvPr id="11" name="Group 10">
            <a:extLst>
              <a:ext uri="{FF2B5EF4-FFF2-40B4-BE49-F238E27FC236}">
                <a16:creationId xmlns:a16="http://schemas.microsoft.com/office/drawing/2014/main" id="{838A499C-D9B9-4567-9C5A-5489DAFBA140}"/>
              </a:ext>
            </a:extLst>
          </p:cNvPr>
          <p:cNvGrpSpPr/>
          <p:nvPr/>
        </p:nvGrpSpPr>
        <p:grpSpPr>
          <a:xfrm>
            <a:off x="6147747" y="1604238"/>
            <a:ext cx="4572000" cy="4251503"/>
            <a:chOff x="6147747" y="1604238"/>
            <a:chExt cx="4572000" cy="4251503"/>
          </a:xfrm>
        </p:grpSpPr>
        <p:pic>
          <p:nvPicPr>
            <p:cNvPr id="2050" name="Picture 2" descr="Image result for ingredients list with trans fa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7747" y="1604238"/>
              <a:ext cx="4572000" cy="4251503"/>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900ADBEA-A1A9-48A1-A74A-3C2C01E086BF}"/>
                </a:ext>
              </a:extLst>
            </p:cNvPr>
            <p:cNvSpPr/>
            <p:nvPr/>
          </p:nvSpPr>
          <p:spPr>
            <a:xfrm>
              <a:off x="6335107" y="4572000"/>
              <a:ext cx="642445"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90F81"/>
                </a:solidFill>
              </a:endParaRPr>
            </a:p>
          </p:txBody>
        </p:sp>
      </p:grpSp>
    </p:spTree>
    <p:custDataLst>
      <p:tags r:id="rId1"/>
    </p:custDataLst>
    <p:extLst>
      <p:ext uri="{BB962C8B-B14F-4D97-AF65-F5344CB8AC3E}">
        <p14:creationId xmlns:p14="http://schemas.microsoft.com/office/powerpoint/2010/main" val="380275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922696" y="1013618"/>
            <a:ext cx="1558526" cy="4525963"/>
          </a:xfrm>
          <a:prstGeom prst="rect">
            <a:avLst/>
          </a:prstGeom>
          <a:noFill/>
          <a:ln>
            <a:solidFill>
              <a:srgbClr val="D90F81"/>
            </a:solidFill>
          </a:ln>
        </p:spPr>
      </p:pic>
      <p:sp>
        <p:nvSpPr>
          <p:cNvPr id="2" name="Title 1"/>
          <p:cNvSpPr>
            <a:spLocks noGrp="1"/>
          </p:cNvSpPr>
          <p:nvPr>
            <p:ph type="title"/>
          </p:nvPr>
        </p:nvSpPr>
        <p:spPr>
          <a:xfrm>
            <a:off x="3870099" y="2275221"/>
            <a:ext cx="4041282" cy="1143000"/>
          </a:xfrm>
        </p:spPr>
        <p:txBody>
          <a:bodyPr>
            <a:normAutofit/>
          </a:bodyPr>
          <a:lstStyle/>
          <a:p>
            <a:pPr rtl="0"/>
            <a:r>
              <a:rPr lang="zh-TW" sz="4400" i="0" u="none" baseline="0" dirty="0">
                <a:solidFill>
                  <a:srgbClr val="003473"/>
                </a:solidFill>
                <a:latin typeface="Microsoft JhengHei" panose="020B0604030504040204" pitchFamily="34" charset="-120"/>
                <a:ea typeface="Microsoft JhengHei" panose="020B0604030504040204" pitchFamily="34" charset="-120"/>
              </a:rPr>
              <a:t>閱讀</a:t>
            </a:r>
            <a:r>
              <a:rPr lang="zh-TW" altLang="en-US" sz="4400" i="0" u="none" baseline="0" dirty="0">
                <a:solidFill>
                  <a:srgbClr val="003473"/>
                </a:solidFill>
                <a:latin typeface="Microsoft JhengHei" panose="020B0604030504040204" pitchFamily="34" charset="-120"/>
                <a:ea typeface="Microsoft JhengHei" panose="020B0604030504040204" pitchFamily="34" charset="-120"/>
              </a:rPr>
              <a:t>營養</a:t>
            </a:r>
            <a:r>
              <a:rPr lang="zh-TW" sz="4400" i="0" u="none" baseline="0" dirty="0">
                <a:solidFill>
                  <a:srgbClr val="003473"/>
                </a:solidFill>
                <a:latin typeface="Microsoft JhengHei" panose="020B0604030504040204" pitchFamily="34" charset="-120"/>
                <a:ea typeface="Microsoft JhengHei" panose="020B0604030504040204" pitchFamily="34" charset="-120"/>
              </a:rPr>
              <a:t>標籤</a:t>
            </a:r>
            <a:endParaRPr lang="zh-TW" sz="4400" dirty="0">
              <a:solidFill>
                <a:srgbClr val="003473"/>
              </a:solidFill>
              <a:latin typeface="Microsoft JhengHei" panose="020B0604030504040204" pitchFamily="34" charset="-120"/>
              <a:ea typeface="Microsoft JhengHei" panose="020B0604030504040204" pitchFamily="34" charset="-120"/>
            </a:endParaRPr>
          </a:p>
        </p:txBody>
      </p:sp>
      <p:sp>
        <p:nvSpPr>
          <p:cNvPr id="10" name="Oval 9"/>
          <p:cNvSpPr/>
          <p:nvPr/>
        </p:nvSpPr>
        <p:spPr>
          <a:xfrm>
            <a:off x="1693147" y="3429000"/>
            <a:ext cx="1788075" cy="1409665"/>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p>
        </p:txBody>
      </p:sp>
      <p:grpSp>
        <p:nvGrpSpPr>
          <p:cNvPr id="4" name="Group 3">
            <a:extLst>
              <a:ext uri="{FF2B5EF4-FFF2-40B4-BE49-F238E27FC236}">
                <a16:creationId xmlns:a16="http://schemas.microsoft.com/office/drawing/2014/main" id="{77A389C1-B228-450F-B14F-D0C8C24BA40A}"/>
              </a:ext>
            </a:extLst>
          </p:cNvPr>
          <p:cNvGrpSpPr/>
          <p:nvPr/>
        </p:nvGrpSpPr>
        <p:grpSpPr>
          <a:xfrm>
            <a:off x="8336195" y="838200"/>
            <a:ext cx="2835197" cy="4560774"/>
            <a:chOff x="6548120" y="1148613"/>
            <a:chExt cx="2835197" cy="4560774"/>
          </a:xfrm>
        </p:grpSpPr>
        <p:pic>
          <p:nvPicPr>
            <p:cNvPr id="12" name="Picture 11">
              <a:extLst>
                <a:ext uri="{FF2B5EF4-FFF2-40B4-BE49-F238E27FC236}">
                  <a16:creationId xmlns:a16="http://schemas.microsoft.com/office/drawing/2014/main" id="{025345D7-0175-43F1-ABE2-627AA283B801}"/>
                </a:ext>
              </a:extLst>
            </p:cNvPr>
            <p:cNvPicPr/>
            <p:nvPr/>
          </p:nvPicPr>
          <p:blipFill rotWithShape="1">
            <a:blip r:embed="rId5"/>
            <a:srcRect l="54420" t="13060" r="12056" b="4851"/>
            <a:stretch/>
          </p:blipFill>
          <p:spPr bwMode="auto">
            <a:xfrm>
              <a:off x="6716317" y="1148613"/>
              <a:ext cx="2667000" cy="4560774"/>
            </a:xfrm>
            <a:prstGeom prst="rect">
              <a:avLst/>
            </a:prstGeom>
            <a:ln>
              <a:noFill/>
            </a:ln>
            <a:extLst>
              <a:ext uri="{53640926-AAD7-44D8-BBD7-CCE9431645EC}">
                <a14:shadowObscured xmlns:a14="http://schemas.microsoft.com/office/drawing/2010/main"/>
              </a:ext>
            </a:extLst>
          </p:spPr>
        </p:pic>
        <p:sp>
          <p:nvSpPr>
            <p:cNvPr id="11" name="Oval 10"/>
            <p:cNvSpPr/>
            <p:nvPr/>
          </p:nvSpPr>
          <p:spPr>
            <a:xfrm flipH="1">
              <a:off x="6553200" y="2590800"/>
              <a:ext cx="1333500" cy="38100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p>
          </p:txBody>
        </p:sp>
        <p:sp>
          <p:nvSpPr>
            <p:cNvPr id="9" name="Oval 8"/>
            <p:cNvSpPr/>
            <p:nvPr/>
          </p:nvSpPr>
          <p:spPr>
            <a:xfrm flipH="1">
              <a:off x="6548120" y="3086182"/>
              <a:ext cx="1333500" cy="302240"/>
            </a:xfrm>
            <a:prstGeom prst="ellipse">
              <a:avLst/>
            </a:prstGeom>
            <a:noFill/>
            <a:ln w="7620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p>
          </p:txBody>
        </p:sp>
      </p:grpSp>
    </p:spTree>
    <p:custDataLst>
      <p:tags r:id="rId1"/>
    </p:custDataLst>
    <p:extLst>
      <p:ext uri="{BB962C8B-B14F-4D97-AF65-F5344CB8AC3E}">
        <p14:creationId xmlns:p14="http://schemas.microsoft.com/office/powerpoint/2010/main" val="30678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59703" y="1584965"/>
            <a:ext cx="3738880" cy="4023360"/>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lin ang="13500000" scaled="1"/>
            <a:tileRect/>
          </a:gradFill>
        </p:spPr>
        <p:txBody>
          <a:bodyPr tIns="274320">
            <a:normAutofit/>
          </a:bodyPr>
          <a:lstStyle/>
          <a:p>
            <a:pPr algn="l" rtl="0">
              <a:spcAft>
                <a:spcPts val="600"/>
              </a:spcAft>
            </a:pPr>
            <a:r>
              <a:rPr lang="zh-TW" altLang="en-US" sz="3200" dirty="0">
                <a:latin typeface="Microsoft JhengHei" panose="020B0604030504040204" pitchFamily="34" charset="-120"/>
                <a:ea typeface="Microsoft JhengHei" panose="020B0604030504040204" pitchFamily="34" charset="-120"/>
              </a:rPr>
              <a:t>高果糖玉米糖漿</a:t>
            </a:r>
          </a:p>
          <a:p>
            <a:pPr algn="l" rtl="0">
              <a:spcAft>
                <a:spcPts val="600"/>
              </a:spcAft>
            </a:pPr>
            <a:r>
              <a:rPr lang="zh-TW" altLang="en-US" sz="3200" dirty="0">
                <a:latin typeface="Microsoft JhengHei" panose="020B0604030504040204" pitchFamily="34" charset="-120"/>
                <a:ea typeface="Microsoft JhengHei" panose="020B0604030504040204" pitchFamily="34" charset="-120"/>
              </a:rPr>
              <a:t>果糖</a:t>
            </a:r>
          </a:p>
          <a:p>
            <a:pPr algn="l" rtl="0">
              <a:spcAft>
                <a:spcPts val="600"/>
              </a:spcAft>
            </a:pPr>
            <a:r>
              <a:rPr lang="zh-TW" altLang="en-US" sz="3200" dirty="0">
                <a:latin typeface="Microsoft JhengHei" panose="020B0604030504040204" pitchFamily="34" charset="-120"/>
                <a:ea typeface="Microsoft JhengHei" panose="020B0604030504040204" pitchFamily="34" charset="-120"/>
              </a:rPr>
              <a:t>玉米糖漿</a:t>
            </a:r>
          </a:p>
          <a:p>
            <a:pPr algn="l" rtl="0">
              <a:spcAft>
                <a:spcPts val="600"/>
              </a:spcAft>
            </a:pPr>
            <a:r>
              <a:rPr lang="zh-TW" altLang="en-US" sz="3200" dirty="0">
                <a:latin typeface="Microsoft JhengHei" panose="020B0604030504040204" pitchFamily="34" charset="-120"/>
                <a:ea typeface="Microsoft JhengHei" panose="020B0604030504040204" pitchFamily="34" charset="-120"/>
              </a:rPr>
              <a:t>蜂蜜</a:t>
            </a:r>
          </a:p>
        </p:txBody>
      </p:sp>
      <p:sp>
        <p:nvSpPr>
          <p:cNvPr id="3" name="Title 2"/>
          <p:cNvSpPr>
            <a:spLocks noGrp="1"/>
          </p:cNvSpPr>
          <p:nvPr>
            <p:ph type="title"/>
          </p:nvPr>
        </p:nvSpPr>
        <p:spPr>
          <a:xfrm>
            <a:off x="914400" y="304800"/>
            <a:ext cx="10972800" cy="1143000"/>
          </a:xfrm>
        </p:spPr>
        <p:txBody>
          <a:bodyPr>
            <a:normAutofit fontScale="90000"/>
          </a:bodyPr>
          <a:lstStyle/>
          <a:p>
            <a:pPr rtl="0"/>
            <a:br>
              <a:rPr lang="zh-TW" dirty="0">
                <a:ea typeface="Adobe Gothic Std B" panose="020B0800000000000000" pitchFamily="34" charset="-128"/>
              </a:rPr>
            </a:br>
            <a:r>
              <a:rPr lang="zh-TW" sz="4900" b="0" i="0" u="none" baseline="0" dirty="0">
                <a:latin typeface="Microsoft JhengHei" panose="020B0604030504040204" pitchFamily="34" charset="-120"/>
                <a:ea typeface="Microsoft JhengHei" panose="020B0604030504040204" pitchFamily="34" charset="-120"/>
              </a:rPr>
              <a:t>避免食用成</a:t>
            </a:r>
            <a:r>
              <a:rPr lang="zh-TW" altLang="en-US" sz="4900" b="0" i="0" u="none" baseline="0" dirty="0">
                <a:latin typeface="Microsoft JhengHei" panose="020B0604030504040204" pitchFamily="34" charset="-120"/>
                <a:ea typeface="Microsoft JhengHei" panose="020B0604030504040204" pitchFamily="34" charset="-120"/>
              </a:rPr>
              <a:t>份</a:t>
            </a:r>
            <a:r>
              <a:rPr lang="zh-TW" sz="4900" b="0" i="0" u="none" baseline="0" dirty="0">
                <a:latin typeface="Microsoft JhengHei" panose="020B0604030504040204" pitchFamily="34" charset="-120"/>
                <a:ea typeface="Microsoft JhengHei" panose="020B0604030504040204" pitchFamily="34" charset="-120"/>
              </a:rPr>
              <a:t>表註明添加糖或代糖的食物：</a:t>
            </a:r>
            <a:br>
              <a:rPr lang="zh-TW" dirty="0">
                <a:ea typeface="Adobe Gothic Std B" panose="020B0800000000000000" pitchFamily="34" charset="-128"/>
              </a:rPr>
            </a:br>
            <a:endParaRPr lang="zh-TW" dirty="0"/>
          </a:p>
        </p:txBody>
      </p:sp>
      <p:sp>
        <p:nvSpPr>
          <p:cNvPr id="7" name="Content Placeholder 6"/>
          <p:cNvSpPr>
            <a:spLocks noGrp="1"/>
          </p:cNvSpPr>
          <p:nvPr>
            <p:ph sz="half" idx="4294967295"/>
          </p:nvPr>
        </p:nvSpPr>
        <p:spPr>
          <a:xfrm>
            <a:off x="6934200" y="1584965"/>
            <a:ext cx="3738880" cy="4038597"/>
          </a:xfrm>
          <a:gradFill flip="none" rotWithShape="1">
            <a:gsLst>
              <a:gs pos="0">
                <a:srgbClr val="D90F81">
                  <a:tint val="66000"/>
                  <a:satMod val="160000"/>
                </a:srgbClr>
              </a:gs>
              <a:gs pos="50000">
                <a:srgbClr val="D90F81">
                  <a:tint val="44500"/>
                  <a:satMod val="160000"/>
                </a:srgbClr>
              </a:gs>
              <a:gs pos="100000">
                <a:srgbClr val="D90F81">
                  <a:tint val="23500"/>
                  <a:satMod val="160000"/>
                </a:srgbClr>
              </a:gs>
            </a:gsLst>
            <a:path path="circle">
              <a:fillToRect l="100000" b="100000"/>
            </a:path>
            <a:tileRect t="-100000" r="-100000"/>
          </a:gradFill>
        </p:spPr>
        <p:txBody>
          <a:bodyPr tIns="274320">
            <a:normAutofit/>
          </a:bodyPr>
          <a:lstStyle/>
          <a:p>
            <a:pPr algn="l" rtl="0"/>
            <a:r>
              <a:rPr lang="zh-TW" altLang="en-US" sz="3200" dirty="0">
                <a:latin typeface="Microsoft JhengHei" panose="020B0604030504040204" pitchFamily="34" charset="-120"/>
                <a:ea typeface="Microsoft JhengHei" panose="020B0604030504040204" pitchFamily="34" charset="-120"/>
              </a:rPr>
              <a:t>蔗糖</a:t>
            </a:r>
          </a:p>
          <a:p>
            <a:pPr algn="l" rtl="0"/>
            <a:r>
              <a:rPr lang="zh-TW" altLang="en-US" sz="3200" dirty="0">
                <a:latin typeface="Microsoft JhengHei" panose="020B0604030504040204" pitchFamily="34" charset="-120"/>
                <a:ea typeface="Microsoft JhengHei" panose="020B0604030504040204" pitchFamily="34" charset="-120"/>
              </a:rPr>
              <a:t>濃縮甘蔗汁</a:t>
            </a:r>
          </a:p>
          <a:p>
            <a:pPr algn="l" rtl="0"/>
            <a:r>
              <a:rPr lang="zh-TW" altLang="en-US" sz="3200" dirty="0">
                <a:latin typeface="Microsoft JhengHei" panose="020B0604030504040204" pitchFamily="34" charset="-120"/>
                <a:ea typeface="Microsoft JhengHei" panose="020B0604030504040204" pitchFamily="34" charset="-120"/>
              </a:rPr>
              <a:t>蔗糖</a:t>
            </a:r>
          </a:p>
          <a:p>
            <a:pPr algn="l" rtl="0"/>
            <a:r>
              <a:rPr lang="zh-TW" altLang="en-US" sz="3200" dirty="0">
                <a:latin typeface="Microsoft JhengHei" panose="020B0604030504040204" pitchFamily="34" charset="-120"/>
                <a:ea typeface="Microsoft JhengHei" panose="020B0604030504040204" pitchFamily="34" charset="-120"/>
              </a:rPr>
              <a:t>三氯蔗糖</a:t>
            </a:r>
          </a:p>
        </p:txBody>
      </p:sp>
    </p:spTree>
    <p:custDataLst>
      <p:tags r:id="rId1"/>
    </p:custDataLst>
    <p:extLst>
      <p:ext uri="{BB962C8B-B14F-4D97-AF65-F5344CB8AC3E}">
        <p14:creationId xmlns:p14="http://schemas.microsoft.com/office/powerpoint/2010/main" val="489982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76600" y="1066800"/>
            <a:ext cx="5143764" cy="4381725"/>
          </a:xfrm>
          <a:prstGeom prst="rect">
            <a:avLst/>
          </a:prstGeom>
          <a:ln w="76200">
            <a:solidFill>
              <a:srgbClr val="F78A28"/>
            </a:solidFill>
          </a:ln>
        </p:spPr>
      </p:pic>
      <p:sp>
        <p:nvSpPr>
          <p:cNvPr id="5" name="Oval 4"/>
          <p:cNvSpPr/>
          <p:nvPr/>
        </p:nvSpPr>
        <p:spPr>
          <a:xfrm>
            <a:off x="6052647" y="4269349"/>
            <a:ext cx="1643555" cy="804042"/>
          </a:xfrm>
          <a:prstGeom prst="ellipse">
            <a:avLst/>
          </a:prstGeom>
          <a:noFill/>
          <a:ln w="57150">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p>
        </p:txBody>
      </p:sp>
    </p:spTree>
    <p:custDataLst>
      <p:tags r:id="rId1"/>
    </p:custDataLst>
    <p:extLst>
      <p:ext uri="{BB962C8B-B14F-4D97-AF65-F5344CB8AC3E}">
        <p14:creationId xmlns:p14="http://schemas.microsoft.com/office/powerpoint/2010/main" val="1789669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410200" y="1828800"/>
            <a:ext cx="6172200" cy="4038597"/>
          </a:xfrm>
        </p:spPr>
        <p:txBody>
          <a:bodyPr/>
          <a:lstStyle/>
          <a:p>
            <a:pPr algn="l" rtl="0">
              <a:spcAft>
                <a:spcPts val="600"/>
              </a:spcAft>
            </a:pPr>
            <a:r>
              <a:rPr lang="zh-TW" sz="3200" b="0" i="0" u="none" baseline="0" dirty="0">
                <a:solidFill>
                  <a:schemeClr val="tx1">
                    <a:lumMod val="95000"/>
                    <a:lumOff val="5000"/>
                  </a:schemeClr>
                </a:solidFill>
                <a:latin typeface="Microsoft JhengHei" panose="020B0604030504040204" pitchFamily="34" charset="-120"/>
                <a:ea typeface="Microsoft JhengHei" panose="020B0604030504040204" pitchFamily="34" charset="-120"/>
              </a:rPr>
              <a:t>詢問家人孩子是否有任何特殊飲食需求。</a:t>
            </a:r>
          </a:p>
          <a:p>
            <a:pPr algn="l" rtl="0">
              <a:spcAft>
                <a:spcPts val="600"/>
              </a:spcAft>
            </a:pPr>
            <a:r>
              <a:rPr lang="zh-TW" sz="3200" b="0" i="0" u="none" baseline="0" dirty="0">
                <a:solidFill>
                  <a:schemeClr val="tx1">
                    <a:lumMod val="95000"/>
                    <a:lumOff val="5000"/>
                  </a:schemeClr>
                </a:solidFill>
                <a:latin typeface="Microsoft JhengHei" panose="020B0604030504040204" pitchFamily="34" charset="-120"/>
                <a:ea typeface="Microsoft JhengHei" panose="020B0604030504040204" pitchFamily="34" charset="-120"/>
              </a:rPr>
              <a:t>遵循兒童主治醫生的書面指示。 </a:t>
            </a:r>
          </a:p>
          <a:p>
            <a:pPr algn="l" rtl="0">
              <a:spcAft>
                <a:spcPts val="600"/>
              </a:spcAft>
            </a:pPr>
            <a:r>
              <a:rPr lang="zh-TW" sz="3200" b="0" i="0" u="none" baseline="0" dirty="0">
                <a:solidFill>
                  <a:schemeClr val="tx1">
                    <a:lumMod val="95000"/>
                    <a:lumOff val="5000"/>
                  </a:schemeClr>
                </a:solidFill>
                <a:latin typeface="Microsoft JhengHei" panose="020B0604030504040204" pitchFamily="34" charset="-120"/>
                <a:ea typeface="Microsoft JhengHei" panose="020B0604030504040204" pitchFamily="34" charset="-120"/>
              </a:rPr>
              <a:t>與家庭和主治醫生一起制定特殊的保健</a:t>
            </a:r>
            <a:r>
              <a:rPr lang="zh-TW" altLang="en-US" sz="3200" b="0" i="0" u="none" baseline="0" dirty="0">
                <a:solidFill>
                  <a:schemeClr val="tx1">
                    <a:lumMod val="95000"/>
                    <a:lumOff val="5000"/>
                  </a:schemeClr>
                </a:solidFill>
                <a:latin typeface="Microsoft JhengHei" panose="020B0604030504040204" pitchFamily="34" charset="-120"/>
                <a:ea typeface="Microsoft JhengHei" panose="020B0604030504040204" pitchFamily="34" charset="-120"/>
              </a:rPr>
              <a:t>     </a:t>
            </a:r>
            <a:r>
              <a:rPr lang="zh-TW" sz="3200" b="0" i="0" u="none" baseline="0" dirty="0">
                <a:solidFill>
                  <a:schemeClr val="tx1">
                    <a:lumMod val="95000"/>
                    <a:lumOff val="5000"/>
                  </a:schemeClr>
                </a:solidFill>
                <a:latin typeface="Microsoft JhengHei" panose="020B0604030504040204" pitchFamily="34" charset="-120"/>
                <a:ea typeface="Microsoft JhengHei" panose="020B0604030504040204" pitchFamily="34" charset="-120"/>
              </a:rPr>
              <a:t>需求計畫。</a:t>
            </a:r>
          </a:p>
          <a:p>
            <a:endParaRPr lang="zh-TW" dirty="0">
              <a:solidFill>
                <a:schemeClr val="tx1">
                  <a:lumMod val="95000"/>
                  <a:lumOff val="5000"/>
                </a:schemeClr>
              </a:solidFill>
              <a:ea typeface="Adobe Gothic Std B" panose="020B0800000000000000" pitchFamily="34" charset="-128"/>
            </a:endParaRPr>
          </a:p>
          <a:p>
            <a:endParaRPr lang="zh-TW" dirty="0">
              <a:solidFill>
                <a:schemeClr val="tx1">
                  <a:lumMod val="95000"/>
                  <a:lumOff val="5000"/>
                </a:schemeClr>
              </a:solidFill>
              <a:ea typeface="Adobe Gothic Std B" panose="020B0800000000000000" pitchFamily="34" charset="-128"/>
            </a:endParaRPr>
          </a:p>
          <a:p>
            <a:endParaRPr lang="zh-TW" dirty="0"/>
          </a:p>
        </p:txBody>
      </p:sp>
      <p:sp>
        <p:nvSpPr>
          <p:cNvPr id="6" name="Title 5"/>
          <p:cNvSpPr>
            <a:spLocks noGrp="1"/>
          </p:cNvSpPr>
          <p:nvPr>
            <p:ph type="title"/>
          </p:nvPr>
        </p:nvSpPr>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有特殊需求的兒童</a:t>
            </a:r>
            <a:endParaRPr lang="zh-TW" sz="4400" dirty="0">
              <a:latin typeface="Microsoft JhengHei" panose="020B0604030504040204" pitchFamily="34" charset="-120"/>
              <a:ea typeface="Microsoft JhengHei" panose="020B0604030504040204" pitchFamily="34" charset="-120"/>
            </a:endParaRPr>
          </a:p>
        </p:txBody>
      </p:sp>
      <p:pic>
        <p:nvPicPr>
          <p:cNvPr id="2" name="Picture 1" descr="A child sitting in a high chair with a toothbrush in his mouth&#10;&#10;Description automatically generated">
            <a:extLst>
              <a:ext uri="{FF2B5EF4-FFF2-40B4-BE49-F238E27FC236}">
                <a16:creationId xmlns:a16="http://schemas.microsoft.com/office/drawing/2014/main" id="{498C3B54-9532-922E-F916-E8FC52FDEDC6}"/>
              </a:ext>
            </a:extLst>
          </p:cNvPr>
          <p:cNvPicPr>
            <a:picLocks noChangeAspect="1"/>
          </p:cNvPicPr>
          <p:nvPr/>
        </p:nvPicPr>
        <p:blipFill rotWithShape="1">
          <a:blip r:embed="rId4">
            <a:extLst>
              <a:ext uri="{28A0092B-C50C-407E-A947-70E740481C1C}">
                <a14:useLocalDpi xmlns:a14="http://schemas.microsoft.com/office/drawing/2010/main" val="0"/>
              </a:ext>
            </a:extLst>
          </a:blip>
          <a:srcRect l="8519" r="21852" b="7778"/>
          <a:stretch/>
        </p:blipFill>
        <p:spPr>
          <a:xfrm>
            <a:off x="762000" y="1755183"/>
            <a:ext cx="4292599" cy="3790273"/>
          </a:xfrm>
          <a:prstGeom prst="rect">
            <a:avLst/>
          </a:prstGeom>
        </p:spPr>
      </p:pic>
    </p:spTree>
    <p:custDataLst>
      <p:tags r:id="rId1"/>
    </p:custDataLst>
    <p:extLst>
      <p:ext uri="{BB962C8B-B14F-4D97-AF65-F5344CB8AC3E}">
        <p14:creationId xmlns:p14="http://schemas.microsoft.com/office/powerpoint/2010/main" val="419905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9723920"/>
              </p:ext>
            </p:extLst>
          </p:nvPr>
        </p:nvGraphicFramePr>
        <p:xfrm>
          <a:off x="2133600" y="1676400"/>
          <a:ext cx="7877364" cy="3962400"/>
        </p:xfrm>
        <a:graphic>
          <a:graphicData uri="http://schemas.openxmlformats.org/drawingml/2006/table">
            <a:tbl>
              <a:tblPr firstRow="1" bandRow="1">
                <a:effectLst/>
                <a:tableStyleId>{2D5ABB26-0587-4C30-8999-92F81FD0307C}</a:tableStyleId>
              </a:tblPr>
              <a:tblGrid>
                <a:gridCol w="3938682">
                  <a:extLst>
                    <a:ext uri="{9D8B030D-6E8A-4147-A177-3AD203B41FA5}">
                      <a16:colId xmlns:a16="http://schemas.microsoft.com/office/drawing/2014/main" val="39444151"/>
                    </a:ext>
                  </a:extLst>
                </a:gridCol>
                <a:gridCol w="3938682">
                  <a:extLst>
                    <a:ext uri="{9D8B030D-6E8A-4147-A177-3AD203B41FA5}">
                      <a16:colId xmlns:a16="http://schemas.microsoft.com/office/drawing/2014/main" val="3091005598"/>
                    </a:ext>
                  </a:extLst>
                </a:gridCol>
              </a:tblGrid>
              <a:tr h="1197053">
                <a:tc>
                  <a:txBody>
                    <a:bodyPr/>
                    <a:lstStyle/>
                    <a:p>
                      <a:pPr algn="ctr" rtl="0"/>
                      <a:r>
                        <a:rPr lang="zh-TW" sz="3200" b="1" i="0" u="none" baseline="0" dirty="0">
                          <a:solidFill>
                            <a:schemeClr val="accent1">
                              <a:lumMod val="50000"/>
                            </a:schemeClr>
                          </a:solidFill>
                          <a:latin typeface="Microsoft JhengHei" panose="020B0604030504040204" pitchFamily="34" charset="-120"/>
                          <a:ea typeface="Microsoft JhengHei" panose="020B0604030504040204" pitchFamily="34" charset="-120"/>
                        </a:rPr>
                        <a:t>父母/托兒人員的</a:t>
                      </a:r>
                      <a:r>
                        <a:rPr lang="zh-TW" altLang="en-US" sz="3200" b="1" i="0" u="none" baseline="0" dirty="0">
                          <a:solidFill>
                            <a:schemeClr val="accent1">
                              <a:lumMod val="50000"/>
                            </a:schemeClr>
                          </a:solidFill>
                          <a:latin typeface="Microsoft JhengHei" panose="020B0604030504040204" pitchFamily="34" charset="-120"/>
                          <a:ea typeface="Microsoft JhengHei" panose="020B0604030504040204" pitchFamily="34" charset="-120"/>
                        </a:rPr>
                        <a:t>    </a:t>
                      </a:r>
                      <a:r>
                        <a:rPr lang="zh-TW" sz="3200" b="1" i="0" u="none" baseline="0" dirty="0">
                          <a:solidFill>
                            <a:schemeClr val="accent1">
                              <a:lumMod val="50000"/>
                            </a:schemeClr>
                          </a:solidFill>
                          <a:latin typeface="Microsoft JhengHei" panose="020B0604030504040204" pitchFamily="34" charset="-120"/>
                          <a:ea typeface="Microsoft JhengHei" panose="020B0604030504040204" pitchFamily="34" charset="-120"/>
                        </a:rPr>
                        <a:t>責任包括：</a:t>
                      </a:r>
                    </a:p>
                  </a:txBody>
                  <a:tcPr>
                    <a:cell3D prstMaterial="dkEdge">
                      <a:bevel/>
                      <a:lightRig rig="flood" dir="t"/>
                    </a:cell3D>
                    <a:noFill/>
                  </a:tcPr>
                </a:tc>
                <a:tc>
                  <a:txBody>
                    <a:bodyPr/>
                    <a:lstStyle/>
                    <a:p>
                      <a:pPr algn="ctr" rtl="0"/>
                      <a:r>
                        <a:rPr lang="zh-TW" sz="3200" b="1" i="0" u="none" baseline="0" dirty="0">
                          <a:solidFill>
                            <a:schemeClr val="accent1">
                              <a:lumMod val="50000"/>
                            </a:schemeClr>
                          </a:solidFill>
                          <a:latin typeface="Microsoft JhengHei" panose="020B0604030504040204" pitchFamily="34" charset="-120"/>
                          <a:ea typeface="Microsoft JhengHei" panose="020B0604030504040204" pitchFamily="34" charset="-120"/>
                        </a:rPr>
                        <a:t>孩子的責任包括：</a:t>
                      </a:r>
                    </a:p>
                  </a:txBody>
                  <a:tcPr>
                    <a:cell3D prstMaterial="dkEdge">
                      <a:bevel/>
                      <a:lightRig rig="flood" dir="t"/>
                    </a:cell3D>
                    <a:noFill/>
                  </a:tcPr>
                </a:tc>
                <a:extLst>
                  <a:ext uri="{0D108BD9-81ED-4DB2-BD59-A6C34878D82A}">
                    <a16:rowId xmlns:a16="http://schemas.microsoft.com/office/drawing/2014/main" val="2306755156"/>
                  </a:ext>
                </a:extLst>
              </a:tr>
              <a:tr h="2765347">
                <a:tc>
                  <a:txBody>
                    <a:bodyPr/>
                    <a:lstStyle/>
                    <a:p>
                      <a:pPr marL="285750" indent="-285750" algn="l" rtl="0">
                        <a:spcBef>
                          <a:spcPts val="600"/>
                        </a:spcBef>
                        <a:spcAft>
                          <a:spcPts val="600"/>
                        </a:spcAft>
                        <a:buFont typeface="Arial"/>
                        <a:buChar char="•"/>
                      </a:pPr>
                      <a:r>
                        <a:rPr lang="zh-TW" sz="3200" b="0" i="0" u="none" baseline="0" dirty="0">
                          <a:solidFill>
                            <a:schemeClr val="accent1">
                              <a:lumMod val="50000"/>
                            </a:schemeClr>
                          </a:solidFill>
                          <a:latin typeface="Microsoft JhengHei" panose="020B0604030504040204" pitchFamily="34" charset="-120"/>
                          <a:ea typeface="Microsoft JhengHei" panose="020B0604030504040204" pitchFamily="34" charset="-120"/>
                        </a:rPr>
                        <a:t>提供什麼食物</a:t>
                      </a:r>
                      <a:endParaRPr lang="zh-TW" sz="3200" dirty="0">
                        <a:solidFill>
                          <a:schemeClr val="accent1">
                            <a:lumMod val="50000"/>
                          </a:schemeClr>
                        </a:solidFill>
                        <a:latin typeface="Microsoft JhengHei" panose="020B0604030504040204" pitchFamily="34" charset="-120"/>
                        <a:ea typeface="Microsoft JhengHei" panose="020B0604030504040204" pitchFamily="34" charset="-120"/>
                      </a:endParaRPr>
                    </a:p>
                    <a:p>
                      <a:pPr marL="285750" indent="-285750" algn="l" rtl="0">
                        <a:spcBef>
                          <a:spcPts val="600"/>
                        </a:spcBef>
                        <a:spcAft>
                          <a:spcPts val="600"/>
                        </a:spcAft>
                        <a:buFont typeface="Arial"/>
                        <a:buChar char="•"/>
                      </a:pPr>
                      <a:r>
                        <a:rPr lang="zh-TW" sz="3200" b="0" i="0" u="none" baseline="0" dirty="0">
                          <a:solidFill>
                            <a:schemeClr val="accent1">
                              <a:lumMod val="50000"/>
                            </a:schemeClr>
                          </a:solidFill>
                          <a:latin typeface="Microsoft JhengHei" panose="020B0604030504040204" pitchFamily="34" charset="-120"/>
                          <a:ea typeface="Microsoft JhengHei" panose="020B0604030504040204" pitchFamily="34" charset="-120"/>
                        </a:rPr>
                        <a:t>供應和用餐的地方</a:t>
                      </a:r>
                      <a:endParaRPr lang="zh-TW" sz="3200" dirty="0">
                        <a:solidFill>
                          <a:schemeClr val="accent1">
                            <a:lumMod val="50000"/>
                          </a:schemeClr>
                        </a:solidFill>
                        <a:latin typeface="Microsoft JhengHei" panose="020B0604030504040204" pitchFamily="34" charset="-120"/>
                        <a:ea typeface="Microsoft JhengHei" panose="020B0604030504040204" pitchFamily="34" charset="-120"/>
                      </a:endParaRPr>
                    </a:p>
                    <a:p>
                      <a:pPr marL="285750" indent="-285750" algn="l" rtl="0">
                        <a:spcBef>
                          <a:spcPts val="600"/>
                        </a:spcBef>
                        <a:spcAft>
                          <a:spcPts val="600"/>
                        </a:spcAft>
                        <a:buFont typeface="Arial"/>
                        <a:buChar char="•"/>
                      </a:pPr>
                      <a:r>
                        <a:rPr lang="zh-TW" sz="3200" b="0" i="0" u="none" baseline="0" dirty="0">
                          <a:solidFill>
                            <a:schemeClr val="accent1">
                              <a:lumMod val="50000"/>
                            </a:schemeClr>
                          </a:solidFill>
                          <a:latin typeface="Microsoft JhengHei" panose="020B0604030504040204" pitchFamily="34" charset="-120"/>
                          <a:ea typeface="Microsoft JhengHei" panose="020B0604030504040204" pitchFamily="34" charset="-120"/>
                        </a:rPr>
                        <a:t>提供食物的時間</a:t>
                      </a:r>
                      <a:endParaRPr lang="zh-TW" sz="3200" dirty="0">
                        <a:solidFill>
                          <a:schemeClr val="accent1">
                            <a:lumMod val="50000"/>
                          </a:schemeClr>
                        </a:solidFill>
                        <a:latin typeface="Microsoft JhengHei" panose="020B0604030504040204" pitchFamily="34" charset="-120"/>
                        <a:ea typeface="Microsoft JhengHei" panose="020B0604030504040204" pitchFamily="34" charset="-120"/>
                      </a:endParaRPr>
                    </a:p>
                  </a:txBody>
                  <a:tcPr>
                    <a:cell3D prstMaterial="dkEdge">
                      <a:bevel/>
                      <a:lightRig rig="flood" dir="t"/>
                    </a:cell3D>
                    <a:noFill/>
                  </a:tcPr>
                </a:tc>
                <a:tc>
                  <a:txBody>
                    <a:bodyPr/>
                    <a:lstStyle/>
                    <a:p>
                      <a:pPr marL="285750" indent="-285750" algn="l" rtl="0">
                        <a:spcBef>
                          <a:spcPts val="600"/>
                        </a:spcBef>
                        <a:spcAft>
                          <a:spcPts val="600"/>
                        </a:spcAft>
                        <a:buFont typeface="Arial"/>
                        <a:buChar char="•"/>
                      </a:pPr>
                      <a:r>
                        <a:rPr lang="zh-TW" sz="3200" b="0" i="0" u="none" baseline="0" dirty="0">
                          <a:solidFill>
                            <a:schemeClr val="accent1">
                              <a:lumMod val="50000"/>
                            </a:schemeClr>
                          </a:solidFill>
                          <a:latin typeface="Microsoft JhengHei" panose="020B0604030504040204" pitchFamily="34" charset="-120"/>
                          <a:ea typeface="Microsoft JhengHei" panose="020B0604030504040204" pitchFamily="34" charset="-120"/>
                        </a:rPr>
                        <a:t>吃多少</a:t>
                      </a:r>
                      <a:endParaRPr lang="zh-TW" sz="3200" dirty="0">
                        <a:solidFill>
                          <a:schemeClr val="accent1">
                            <a:lumMod val="50000"/>
                          </a:schemeClr>
                        </a:solidFill>
                        <a:latin typeface="Microsoft JhengHei" panose="020B0604030504040204" pitchFamily="34" charset="-120"/>
                        <a:ea typeface="Microsoft JhengHei" panose="020B0604030504040204" pitchFamily="34" charset="-120"/>
                      </a:endParaRPr>
                    </a:p>
                    <a:p>
                      <a:pPr marL="285750" indent="-285750" algn="l" rtl="0">
                        <a:spcBef>
                          <a:spcPts val="600"/>
                        </a:spcBef>
                        <a:spcAft>
                          <a:spcPts val="600"/>
                        </a:spcAft>
                        <a:buFont typeface="Arial"/>
                        <a:buChar char="•"/>
                      </a:pPr>
                      <a:r>
                        <a:rPr lang="zh-TW" sz="3200" b="0" i="0" u="none" baseline="0" dirty="0">
                          <a:solidFill>
                            <a:schemeClr val="accent1">
                              <a:lumMod val="50000"/>
                            </a:schemeClr>
                          </a:solidFill>
                          <a:latin typeface="Microsoft JhengHei" panose="020B0604030504040204" pitchFamily="34" charset="-120"/>
                          <a:ea typeface="Microsoft JhengHei" panose="020B0604030504040204" pitchFamily="34" charset="-120"/>
                        </a:rPr>
                        <a:t>是否吃</a:t>
                      </a:r>
                    </a:p>
                  </a:txBody>
                  <a:tcPr>
                    <a:cell3D prstMaterial="dkEdge">
                      <a:bevel/>
                      <a:lightRig rig="flood" dir="t"/>
                    </a:cell3D>
                    <a:noFill/>
                  </a:tcPr>
                </a:tc>
                <a:extLst>
                  <a:ext uri="{0D108BD9-81ED-4DB2-BD59-A6C34878D82A}">
                    <a16:rowId xmlns:a16="http://schemas.microsoft.com/office/drawing/2014/main" val="1552894227"/>
                  </a:ext>
                </a:extLst>
              </a:tr>
            </a:tbl>
          </a:graphicData>
        </a:graphic>
      </p:graphicFrame>
      <p:sp>
        <p:nvSpPr>
          <p:cNvPr id="6" name="Title 5">
            <a:extLst>
              <a:ext uri="{FF2B5EF4-FFF2-40B4-BE49-F238E27FC236}">
                <a16:creationId xmlns:a16="http://schemas.microsoft.com/office/drawing/2014/main" id="{D15AA1D6-417B-4EB8-87B5-89F8643087A1}"/>
              </a:ext>
            </a:extLst>
          </p:cNvPr>
          <p:cNvSpPr>
            <a:spLocks noGrp="1"/>
          </p:cNvSpPr>
          <p:nvPr>
            <p:ph type="title"/>
          </p:nvPr>
        </p:nvSpPr>
        <p:spPr>
          <a:xfrm>
            <a:off x="5166" y="-7749"/>
            <a:ext cx="12186834" cy="1143000"/>
          </a:xfrm>
          <a:solidFill>
            <a:srgbClr val="F78A28"/>
          </a:solidFill>
        </p:spPr>
        <p:txBody>
          <a:bodyPr>
            <a:normAutofit/>
          </a:bodyPr>
          <a:lstStyle/>
          <a:p>
            <a:pPr defTabSz="457200"/>
            <a:r>
              <a:rPr lang="zh-TW" altLang="en-US" sz="4400" dirty="0">
                <a:solidFill>
                  <a:srgbClr val="003473"/>
                </a:solidFill>
                <a:latin typeface="Microsoft JhengHei" panose="020B0604030504040204" pitchFamily="34" charset="-120"/>
                <a:ea typeface="Microsoft JhengHei" panose="020B0604030504040204" pitchFamily="34" charset="-120"/>
              </a:rPr>
              <a:t>健康餵養、 飲食行為與習慣</a:t>
            </a:r>
            <a:endParaRPr lang="en-US"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3095776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10972800" cy="3429000"/>
          </a:xfrm>
        </p:spPr>
        <p:txBody>
          <a:bodyPr>
            <a:normAutofit/>
          </a:bodyPr>
          <a:lstStyle/>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作為托兒人員，您每天的一舉一動都是兒童的榜樣。</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與孩子在同一張桌子上吃飯，有機會讓孩子仿效健康的飲食，並在進餐時享受愉快的談話。 </a:t>
            </a:r>
          </a:p>
          <a:p>
            <a:pPr algn="l" rtl="0">
              <a:spcAft>
                <a:spcPts val="600"/>
              </a:spcAft>
            </a:pPr>
            <a:r>
              <a:rPr lang="zh-TW" sz="3200" b="0" i="0" u="none" baseline="0" dirty="0">
                <a:latin typeface="Microsoft JhengHei" panose="020B0604030504040204" pitchFamily="34" charset="-120"/>
                <a:ea typeface="Microsoft JhengHei" panose="020B0604030504040204" pitchFamily="34" charset="-120"/>
              </a:rPr>
              <a:t>家庭式餐飲讓老師有機會與孩子談論食物。</a:t>
            </a:r>
            <a:endParaRPr lang="zh-TW" sz="3200" dirty="0">
              <a:latin typeface="Microsoft JhengHei" panose="020B0604030504040204" pitchFamily="34" charset="-120"/>
              <a:ea typeface="Microsoft JhengHei" panose="020B0604030504040204" pitchFamily="34" charset="-120"/>
            </a:endParaRPr>
          </a:p>
        </p:txBody>
      </p:sp>
      <p:sp>
        <p:nvSpPr>
          <p:cNvPr id="2" name="Title 1"/>
          <p:cNvSpPr>
            <a:spLocks noGrp="1"/>
          </p:cNvSpPr>
          <p:nvPr>
            <p:ph type="title"/>
          </p:nvPr>
        </p:nvSpPr>
        <p:spPr>
          <a:xfrm>
            <a:off x="0" y="-21956"/>
            <a:ext cx="12192000" cy="1630362"/>
          </a:xfrm>
          <a:solidFill>
            <a:srgbClr val="F78A28"/>
          </a:solidFill>
        </p:spPr>
        <p:txBody>
          <a:bodyPr>
            <a:noAutofit/>
          </a:bodyPr>
          <a:lstStyle/>
          <a:p>
            <a:pPr rtl="0"/>
            <a:r>
              <a:rPr lang="zh-TW" sz="4400" b="0" i="0" u="none" baseline="0" dirty="0">
                <a:latin typeface="Microsoft JhengHei" panose="020B0604030504040204" pitchFamily="34" charset="-120"/>
                <a:ea typeface="Microsoft JhengHei" panose="020B0604030504040204" pitchFamily="34" charset="-120"/>
              </a:rPr>
              <a:t>家庭式餐飲</a:t>
            </a:r>
            <a:br>
              <a:rPr lang="zh-TW" sz="4400" dirty="0">
                <a:latin typeface="Microsoft JhengHei" panose="020B0604030504040204" pitchFamily="34" charset="-120"/>
                <a:ea typeface="Microsoft JhengHei" panose="020B0604030504040204" pitchFamily="34" charset="-120"/>
              </a:rPr>
            </a:br>
            <a:r>
              <a:rPr lang="zh-TW" sz="4400" b="0" i="0" u="none" baseline="0" dirty="0">
                <a:latin typeface="Microsoft JhengHei" panose="020B0604030504040204" pitchFamily="34" charset="-120"/>
                <a:ea typeface="Microsoft JhengHei" panose="020B0604030504040204" pitchFamily="34" charset="-120"/>
              </a:rPr>
              <a:t>瞭解健康食品</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68672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14600" y="1295400"/>
            <a:ext cx="7162799" cy="4778378"/>
          </a:xfrm>
        </p:spPr>
      </p:pic>
      <p:sp>
        <p:nvSpPr>
          <p:cNvPr id="2" name="Title 1"/>
          <p:cNvSpPr>
            <a:spLocks noGrp="1"/>
          </p:cNvSpPr>
          <p:nvPr>
            <p:ph type="title"/>
          </p:nvPr>
        </p:nvSpPr>
        <p:spPr>
          <a:xfrm>
            <a:off x="0" y="0"/>
            <a:ext cx="12192000" cy="1143000"/>
          </a:xfrm>
          <a:solidFill>
            <a:srgbClr val="F78A28"/>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個人和文化偏好</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197396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30072"/>
            <a:ext cx="3733800" cy="5516562"/>
          </a:xfrm>
        </p:spPr>
        <p:txBody>
          <a:bodyPr>
            <a:normAutofit/>
          </a:bodyPr>
          <a:lstStyle/>
          <a:p>
            <a:pPr algn="l" rtl="0"/>
            <a:r>
              <a:rPr lang="zh-TW" sz="3600" b="0" i="0" u="none" baseline="0" dirty="0">
                <a:latin typeface="Microsoft JhengHei" panose="020B0604030504040204" pitchFamily="34" charset="-120"/>
                <a:ea typeface="Microsoft JhengHei" panose="020B0604030504040204" pitchFamily="34" charset="-120"/>
              </a:rPr>
              <a:t>《托兒法》健康飲料的四個關鍵訊息</a:t>
            </a:r>
            <a:endParaRPr lang="zh-TW" sz="3600" dirty="0">
              <a:latin typeface="Microsoft JhengHei" panose="020B0604030504040204" pitchFamily="34" charset="-120"/>
              <a:ea typeface="Microsoft JhengHei" panose="020B0604030504040204" pitchFamily="34" charset="-12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30000"/>
            <a:ext cx="4572000" cy="5916706"/>
          </a:xfrm>
          <a:prstGeom prst="rect">
            <a:avLst/>
          </a:prstGeom>
          <a:ln>
            <a:solidFill>
              <a:schemeClr val="tx1"/>
            </a:solidFill>
          </a:ln>
        </p:spPr>
      </p:pic>
    </p:spTree>
    <p:custDataLst>
      <p:tags r:id="rId1"/>
    </p:custDataLst>
    <p:extLst>
      <p:ext uri="{BB962C8B-B14F-4D97-AF65-F5344CB8AC3E}">
        <p14:creationId xmlns:p14="http://schemas.microsoft.com/office/powerpoint/2010/main" val="3228773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46199" y="1295400"/>
            <a:ext cx="7299602" cy="4830762"/>
          </a:xfrm>
        </p:spPr>
      </p:pic>
      <p:sp>
        <p:nvSpPr>
          <p:cNvPr id="2" name="Title 1"/>
          <p:cNvSpPr>
            <a:spLocks noGrp="1"/>
          </p:cNvSpPr>
          <p:nvPr>
            <p:ph type="title"/>
          </p:nvPr>
        </p:nvSpPr>
        <p:spPr>
          <a:xfrm>
            <a:off x="0" y="38100"/>
            <a:ext cx="12192000" cy="1143000"/>
          </a:xfrm>
          <a:solidFill>
            <a:srgbClr val="F78A28"/>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個人和文化偏好</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371481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26357" t="13958" r="9339" b="488"/>
          <a:stretch/>
        </p:blipFill>
        <p:spPr>
          <a:xfrm>
            <a:off x="3958245" y="1524000"/>
            <a:ext cx="4275509" cy="4267200"/>
          </a:xfrm>
          <a:ln w="76200">
            <a:solidFill>
              <a:schemeClr val="tx2"/>
            </a:solidFill>
          </a:ln>
        </p:spPr>
      </p:pic>
      <p:sp>
        <p:nvSpPr>
          <p:cNvPr id="2" name="Title 1"/>
          <p:cNvSpPr>
            <a:spLocks noGrp="1"/>
          </p:cNvSpPr>
          <p:nvPr>
            <p:ph type="title"/>
          </p:nvPr>
        </p:nvSpPr>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兒童參與</a:t>
            </a:r>
            <a:endParaRPr lang="zh-TW" sz="4400" dirty="0">
              <a:latin typeface="Microsoft JhengHei" panose="020B0604030504040204" pitchFamily="34" charset="-120"/>
              <a:ea typeface="Microsoft JhengHei" panose="020B0604030504040204" pitchFamily="34" charset="-120"/>
            </a:endParaRPr>
          </a:p>
        </p:txBody>
      </p:sp>
      <p:sp>
        <p:nvSpPr>
          <p:cNvPr id="7" name="Isosceles Triangle 6"/>
          <p:cNvSpPr/>
          <p:nvPr/>
        </p:nvSpPr>
        <p:spPr>
          <a:xfrm rot="2826334">
            <a:off x="6589205" y="2112222"/>
            <a:ext cx="743065" cy="32142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p>
        </p:txBody>
      </p:sp>
    </p:spTree>
    <p:custDataLst>
      <p:tags r:id="rId1"/>
    </p:custDataLst>
    <p:extLst>
      <p:ext uri="{BB962C8B-B14F-4D97-AF65-F5344CB8AC3E}">
        <p14:creationId xmlns:p14="http://schemas.microsoft.com/office/powerpoint/2010/main" val="141997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0" y="1828800"/>
            <a:ext cx="9372600" cy="3505197"/>
          </a:xfrm>
        </p:spPr>
        <p:txBody>
          <a:bodyPr>
            <a:normAutofit/>
          </a:bodyPr>
          <a:lstStyle/>
          <a:p>
            <a:pPr marL="365760" indent="-365760" algn="l" rtl="0">
              <a:spcAft>
                <a:spcPts val="600"/>
              </a:spcAft>
            </a:pPr>
            <a:r>
              <a:rPr lang="zh-TW" altLang="en-US" sz="3200" dirty="0">
                <a:latin typeface="Microsoft JhengHei" panose="020B0604030504040204" pitchFamily="34" charset="-120"/>
                <a:ea typeface="Microsoft JhengHei" panose="020B0604030504040204" pitchFamily="34" charset="-120"/>
              </a:rPr>
              <a:t>書面政策</a:t>
            </a:r>
          </a:p>
          <a:p>
            <a:pPr marL="365760" indent="-365760" algn="l" rtl="0">
              <a:spcAft>
                <a:spcPts val="600"/>
              </a:spcAft>
            </a:pPr>
            <a:r>
              <a:rPr lang="zh-TW" altLang="en-US" sz="3200" dirty="0">
                <a:latin typeface="Microsoft JhengHei" panose="020B0604030504040204" pitchFamily="34" charset="-120"/>
                <a:ea typeface="Microsoft JhengHei" panose="020B0604030504040204" pitchFamily="34" charset="-120"/>
              </a:rPr>
              <a:t>員工訓練</a:t>
            </a:r>
          </a:p>
          <a:p>
            <a:pPr marL="365760" indent="-365760" algn="l" rtl="0">
              <a:spcAft>
                <a:spcPts val="600"/>
              </a:spcAft>
            </a:pPr>
            <a:r>
              <a:rPr lang="zh-TW" altLang="en-US" sz="3200" dirty="0">
                <a:latin typeface="Microsoft JhengHei" panose="020B0604030504040204" pitchFamily="34" charset="-120"/>
                <a:ea typeface="Microsoft JhengHei" panose="020B0604030504040204" pitchFamily="34" charset="-120"/>
              </a:rPr>
              <a:t>家庭參與</a:t>
            </a:r>
          </a:p>
          <a:p>
            <a:pPr marL="365760" indent="-365760" algn="l" rtl="0">
              <a:spcAft>
                <a:spcPts val="600"/>
              </a:spcAft>
            </a:pPr>
            <a:r>
              <a:rPr lang="zh-TW" altLang="en-US" sz="3200" dirty="0">
                <a:latin typeface="Microsoft JhengHei" panose="020B0604030504040204" pitchFamily="34" charset="-120"/>
                <a:ea typeface="Microsoft JhengHei" panose="020B0604030504040204" pitchFamily="34" charset="-120"/>
              </a:rPr>
              <a:t>有特殊飲食需求的兒童，例如食物過敏</a:t>
            </a:r>
          </a:p>
          <a:p>
            <a:endParaRPr lang="zh-TW" dirty="0"/>
          </a:p>
        </p:txBody>
      </p:sp>
      <p:sp>
        <p:nvSpPr>
          <p:cNvPr id="2" name="Title 1"/>
          <p:cNvSpPr>
            <a:spLocks noGrp="1"/>
          </p:cNvSpPr>
          <p:nvPr>
            <p:ph type="title"/>
          </p:nvPr>
        </p:nvSpPr>
        <p:spPr/>
        <p:txBody>
          <a:bodyPr>
            <a:normAutofit/>
          </a:bodyPr>
          <a:lstStyle/>
          <a:p>
            <a:pPr rtl="0"/>
            <a:r>
              <a:rPr lang="zh-TW" sz="4400" i="0" u="none" baseline="0" dirty="0">
                <a:latin typeface="Microsoft JhengHei" panose="020B0604030504040204" pitchFamily="34" charset="-120"/>
                <a:ea typeface="Microsoft JhengHei" panose="020B0604030504040204" pitchFamily="34" charset="-120"/>
              </a:rPr>
              <a:t>托兒所兒童餵養政策</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380897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2294D3-B5A7-4093-A4A0-FAB79B307C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0840" y="1143000"/>
            <a:ext cx="3910321" cy="4980514"/>
          </a:xfrm>
        </p:spPr>
      </p:pic>
      <p:sp>
        <p:nvSpPr>
          <p:cNvPr id="3" name="Title 2">
            <a:extLst>
              <a:ext uri="{FF2B5EF4-FFF2-40B4-BE49-F238E27FC236}">
                <a16:creationId xmlns:a16="http://schemas.microsoft.com/office/drawing/2014/main" id="{4F18199E-A551-4406-92AF-6ADA106ECF89}"/>
              </a:ext>
            </a:extLst>
          </p:cNvPr>
          <p:cNvSpPr>
            <a:spLocks noGrp="1"/>
          </p:cNvSpPr>
          <p:nvPr>
            <p:ph type="title"/>
          </p:nvPr>
        </p:nvSpPr>
        <p:spPr/>
        <p:txBody>
          <a:bodyPr>
            <a:normAutofit/>
          </a:bodyPr>
          <a:lstStyle/>
          <a:p>
            <a:r>
              <a:rPr lang="zh-CN" altLang="en-US" sz="3600" dirty="0">
                <a:latin typeface="Arial" panose="020B0604020202020204" pitchFamily="34" charset="0"/>
                <a:cs typeface="Arial" panose="020B0604020202020204" pitchFamily="34" charset="0"/>
              </a:rPr>
              <a:t> </a:t>
            </a:r>
            <a:r>
              <a:rPr lang="zh-CN" altLang="en-US" sz="4400" dirty="0">
                <a:latin typeface="Microsoft JhengHei" panose="020B0604030504040204" pitchFamily="34" charset="-120"/>
                <a:ea typeface="Microsoft JhengHei" panose="020B0604030504040204" pitchFamily="34" charset="-120"/>
                <a:cs typeface="Arial" panose="020B0604020202020204" pitchFamily="34" charset="0"/>
              </a:rPr>
              <a:t>政策樣本</a:t>
            </a:r>
            <a:endParaRPr lang="en-US" sz="4400" dirty="0">
              <a:latin typeface="Microsoft JhengHei" panose="020B0604030504040204" pitchFamily="34" charset="-120"/>
              <a:ea typeface="Microsoft JhengHei"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31388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85950"/>
            <a:ext cx="11277600" cy="4038600"/>
          </a:xfrm>
        </p:spPr>
        <p:txBody>
          <a:bodyPr>
            <a:noAutofit/>
          </a:bodyPr>
          <a:lstStyle/>
          <a:p>
            <a:pPr marL="0" indent="0">
              <a:buNone/>
            </a:pPr>
            <a:r>
              <a:rPr lang="zh-TW" altLang="en-US" sz="2800" dirty="0">
                <a:latin typeface="Microsoft JhengHei" panose="020B0604030504040204" pitchFamily="34" charset="-120"/>
                <a:ea typeface="Microsoft JhengHei" panose="020B0604030504040204" pitchFamily="34" charset="-120"/>
              </a:rPr>
              <a:t>嬰兒和不同年齡層兒童的餐點：</a:t>
            </a:r>
            <a:endParaRPr lang="en-US" sz="2800" dirty="0">
              <a:latin typeface="Microsoft JhengHei" panose="020B0604030504040204" pitchFamily="34" charset="-120"/>
              <a:ea typeface="Microsoft JhengHei" panose="020B0604030504040204" pitchFamily="34" charset="-120"/>
            </a:endParaRPr>
          </a:p>
          <a:p>
            <a:pPr marL="0" indent="0">
              <a:buNone/>
            </a:pPr>
            <a:r>
              <a:rPr lang="en-US" sz="2800" dirty="0">
                <a:latin typeface="Arial" panose="020B0604020202020204" pitchFamily="34" charset="0"/>
                <a:cs typeface="Arial" panose="020B0604020202020204" pitchFamily="34" charset="0"/>
                <a:hlinkClick r:id="rId4"/>
              </a:rPr>
              <a:t>https://www.fns.usda.gov/cacfp/meals-and-snacks</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zh-TW" altLang="en-US" sz="2800" dirty="0">
                <a:latin typeface="Microsoft JhengHei" panose="020B0604030504040204" pitchFamily="34" charset="-120"/>
                <a:ea typeface="Microsoft JhengHei" panose="020B0604030504040204" pitchFamily="34" charset="-120"/>
              </a:rPr>
              <a:t>營養最佳實踐</a:t>
            </a:r>
            <a:r>
              <a:rPr lang="en-US" sz="2800" dirty="0">
                <a:latin typeface="Microsoft JhengHei" panose="020B0604030504040204" pitchFamily="34" charset="-120"/>
                <a:ea typeface="Microsoft JhengHei" panose="020B0604030504040204" pitchFamily="34" charset="-120"/>
              </a:rPr>
              <a:t>:</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5"/>
              </a:rPr>
              <a:t>https://www.fns.usda.gov/tn/child-care-organization</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zh-TW" altLang="en-US" sz="2800" dirty="0">
                <a:latin typeface="Microsoft JhengHei" panose="020B0604030504040204" pitchFamily="34" charset="-120"/>
                <a:ea typeface="Microsoft JhengHei" panose="020B0604030504040204" pitchFamily="34" charset="-120"/>
              </a:rPr>
              <a:t>托兒餐單樣本</a:t>
            </a:r>
            <a:r>
              <a:rPr lang="en-US" sz="2800" dirty="0">
                <a:latin typeface="Microsoft JhengHei" panose="020B0604030504040204" pitchFamily="34" charset="-120"/>
                <a:ea typeface="Microsoft JhengHei" panose="020B0604030504040204" pitchFamily="34" charset="-120"/>
              </a:rPr>
              <a:t>:</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6"/>
              </a:rPr>
              <a:t>https://theicn.org/cacfp/</a:t>
            </a:r>
            <a:r>
              <a:rPr lang="en-US" sz="2800" dirty="0">
                <a:latin typeface="Arial" panose="020B0604020202020204" pitchFamily="34" charset="0"/>
                <a:cs typeface="Arial" panose="020B0604020202020204" pitchFamily="34" charset="0"/>
              </a:rPr>
              <a:t> </a:t>
            </a:r>
            <a:endParaRPr lang="en-US" sz="2800" dirty="0"/>
          </a:p>
          <a:p>
            <a:pPr marL="0" indent="0">
              <a:buNone/>
            </a:pPr>
            <a:endParaRPr lang="zh-TW" altLang="en-US" sz="2400" dirty="0"/>
          </a:p>
          <a:p>
            <a:pPr marL="0" indent="0">
              <a:buNone/>
            </a:pPr>
            <a:endParaRPr lang="zh-TW" altLang="en-US" sz="2000" dirty="0"/>
          </a:p>
        </p:txBody>
      </p:sp>
      <p:sp>
        <p:nvSpPr>
          <p:cNvPr id="2" name="Title 1"/>
          <p:cNvSpPr>
            <a:spLocks noGrp="1"/>
          </p:cNvSpPr>
          <p:nvPr>
            <p:ph type="title"/>
          </p:nvPr>
        </p:nvSpPr>
        <p:spPr>
          <a:xfrm>
            <a:off x="1676400" y="274638"/>
            <a:ext cx="9144000" cy="1477962"/>
          </a:xfrm>
        </p:spPr>
        <p:txBody>
          <a:bodyPr>
            <a:noAutofit/>
          </a:bodyPr>
          <a:lstStyle/>
          <a:p>
            <a:r>
              <a:rPr lang="zh-TW" sz="4400" b="0" i="0" u="none" baseline="0" dirty="0">
                <a:latin typeface="Microsoft JhengHei" panose="020B0604030504040204" pitchFamily="34" charset="-120"/>
                <a:ea typeface="Microsoft JhengHei" panose="020B0604030504040204" pitchFamily="34" charset="-120"/>
              </a:rPr>
              <a:t>什麼是美國農業部的《兒童與成人照護食物計劃》（CACFP）？</a:t>
            </a:r>
          </a:p>
        </p:txBody>
      </p:sp>
    </p:spTree>
    <p:custDataLst>
      <p:tags r:id="rId1"/>
    </p:custDataLst>
    <p:extLst>
      <p:ext uri="{BB962C8B-B14F-4D97-AF65-F5344CB8AC3E}">
        <p14:creationId xmlns:p14="http://schemas.microsoft.com/office/powerpoint/2010/main" val="1836885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10972800" cy="3749672"/>
          </a:xfrm>
        </p:spPr>
        <p:txBody>
          <a:bodyPr>
            <a:noAutofit/>
          </a:bodyPr>
          <a:lstStyle/>
          <a:p>
            <a:pPr marL="365760" indent="-365760" algn="l" rtl="0">
              <a:spcAft>
                <a:spcPts val="600"/>
              </a:spcAft>
            </a:pPr>
            <a:r>
              <a:rPr lang="zh-TW" altLang="en-US" sz="2800" dirty="0">
                <a:latin typeface="Microsoft JhengHei" panose="020B0604030504040204" pitchFamily="34" charset="-120"/>
                <a:ea typeface="Microsoft JhengHei" panose="020B0604030504040204" pitchFamily="34" charset="-120"/>
              </a:rPr>
              <a:t>請聯繫當地的</a:t>
            </a:r>
            <a:r>
              <a:rPr lang="en-US" altLang="zh-TW" sz="2800" dirty="0">
                <a:latin typeface="Microsoft JhengHei" panose="020B0604030504040204" pitchFamily="34" charset="-120"/>
                <a:ea typeface="Microsoft JhengHei" panose="020B0604030504040204" pitchFamily="34" charset="-120"/>
              </a:rPr>
              <a:t>CACFP</a:t>
            </a:r>
            <a:r>
              <a:rPr lang="zh-TW" altLang="en-US" sz="2800" dirty="0">
                <a:latin typeface="Microsoft JhengHei" panose="020B0604030504040204" pitchFamily="34" charset="-120"/>
                <a:ea typeface="Microsoft JhengHei" panose="020B0604030504040204" pitchFamily="34" charset="-120"/>
              </a:rPr>
              <a:t>贊助商瞭解有關本地贊助商的資格、註冊、報銷率、聯繫資訊等資訊，請瀏覽</a:t>
            </a:r>
            <a:endParaRPr lang="en-US" altLang="zh-TW" sz="2800" dirty="0">
              <a:latin typeface="Microsoft JhengHei" panose="020B0604030504040204" pitchFamily="34" charset="-120"/>
              <a:ea typeface="Microsoft JhengHei" panose="020B0604030504040204" pitchFamily="34" charset="-120"/>
            </a:endParaRPr>
          </a:p>
          <a:p>
            <a:pPr marL="365760" indent="-365760" algn="l" rtl="0">
              <a:spcAft>
                <a:spcPts val="600"/>
              </a:spcAft>
              <a:buNone/>
            </a:pPr>
            <a:r>
              <a:rPr lang="en-US" altLang="zh-TW" sz="2400" u="sng" dirty="0">
                <a:hlinkClick r:id="rId4"/>
              </a:rPr>
              <a:t>https://www.cdss.ca.gov/child-care-and-nutrition/data-statistics/student-health-support/food-programs/cacfp-day-care-home-sponsors-food-programs</a:t>
            </a:r>
            <a:r>
              <a:rPr lang="en-US" altLang="zh-TW" sz="2400" u="sng" dirty="0"/>
              <a:t> </a:t>
            </a:r>
          </a:p>
          <a:p>
            <a:pPr marL="365760" indent="-365760" algn="l" rtl="0">
              <a:spcAft>
                <a:spcPts val="600"/>
              </a:spcAft>
            </a:pPr>
            <a:r>
              <a:rPr lang="zh-TW" altLang="en-US" sz="2800" dirty="0">
                <a:latin typeface="Microsoft JhengHei" panose="020B0604030504040204" pitchFamily="34" charset="-120"/>
                <a:ea typeface="Microsoft JhengHei" panose="020B0604030504040204" pitchFamily="34" charset="-120"/>
              </a:rPr>
              <a:t>您的本地</a:t>
            </a:r>
            <a:r>
              <a:rPr lang="en-US" altLang="zh-TW" sz="2800" dirty="0">
                <a:latin typeface="Microsoft JhengHei" panose="020B0604030504040204" pitchFamily="34" charset="-120"/>
                <a:ea typeface="Microsoft JhengHei" panose="020B0604030504040204" pitchFamily="34" charset="-120"/>
              </a:rPr>
              <a:t>CACFP</a:t>
            </a:r>
            <a:r>
              <a:rPr lang="zh-TW" altLang="en-US" sz="2800" dirty="0">
                <a:latin typeface="Microsoft JhengHei" panose="020B0604030504040204" pitchFamily="34" charset="-120"/>
                <a:ea typeface="Microsoft JhengHei" panose="020B0604030504040204" pitchFamily="34" charset="-120"/>
              </a:rPr>
              <a:t>贊助商：</a:t>
            </a:r>
          </a:p>
          <a:p>
            <a:pPr marL="365760" indent="-365760">
              <a:spcAft>
                <a:spcPts val="600"/>
              </a:spcAft>
              <a:buNone/>
            </a:pPr>
            <a:r>
              <a:rPr lang="en-US" altLang="zh-TW" sz="2800" dirty="0">
                <a:latin typeface="Microsoft JhengHei" panose="020B0604030504040204" pitchFamily="34" charset="-120"/>
                <a:ea typeface="Microsoft JhengHei" panose="020B0604030504040204" pitchFamily="34" charset="-120"/>
              </a:rPr>
              <a:t>_______________________________________</a:t>
            </a:r>
            <a:endParaRPr lang="zh-TW" altLang="en-US" sz="2800" dirty="0">
              <a:latin typeface="Microsoft JhengHei" panose="020B0604030504040204" pitchFamily="34" charset="-120"/>
              <a:ea typeface="Microsoft JhengHei" panose="020B0604030504040204" pitchFamily="34" charset="-120"/>
            </a:endParaRPr>
          </a:p>
        </p:txBody>
      </p:sp>
      <p:sp>
        <p:nvSpPr>
          <p:cNvPr id="2" name="Title 1"/>
          <p:cNvSpPr>
            <a:spLocks noGrp="1"/>
          </p:cNvSpPr>
          <p:nvPr>
            <p:ph type="title"/>
          </p:nvPr>
        </p:nvSpPr>
        <p:spPr/>
        <p:txBody>
          <a:bodyPr>
            <a:noAutofit/>
          </a:bodyPr>
          <a:lstStyle/>
          <a:p>
            <a:r>
              <a:rPr lang="zh-TW" sz="4400" b="0" i="0" u="none" baseline="0" dirty="0">
                <a:latin typeface="Microsoft JhengHei" panose="020B0604030504040204" pitchFamily="34" charset="-120"/>
                <a:ea typeface="Microsoft JhengHei" panose="020B0604030504040204" pitchFamily="34" charset="-120"/>
              </a:rPr>
              <a:t>什麼是美國農業部的《兒童與成人照護食物計劃》（CACFP）？</a:t>
            </a:r>
          </a:p>
        </p:txBody>
      </p:sp>
    </p:spTree>
    <p:custDataLst>
      <p:tags r:id="rId1"/>
    </p:custDataLst>
    <p:extLst>
      <p:ext uri="{BB962C8B-B14F-4D97-AF65-F5344CB8AC3E}">
        <p14:creationId xmlns:p14="http://schemas.microsoft.com/office/powerpoint/2010/main" val="2845693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2878"/>
            <a:ext cx="10972800" cy="4525963"/>
          </a:xfrm>
        </p:spPr>
        <p:txBody>
          <a:bodyPr>
            <a:normAutofit fontScale="92500" lnSpcReduction="10000"/>
          </a:bodyPr>
          <a:lstStyle/>
          <a:p>
            <a:pPr algn="l" rtl="0"/>
            <a:r>
              <a:rPr lang="zh-TW" sz="2600" b="0" i="0" u="none" baseline="0" dirty="0">
                <a:latin typeface="Microsoft JhengHei" panose="020B0604030504040204" pitchFamily="34" charset="-120"/>
                <a:ea typeface="Microsoft JhengHei" panose="020B0604030504040204" pitchFamily="34" charset="-120"/>
              </a:rPr>
              <a:t>瀏覽加州緊急醫療服務局（EMSA）兒童營養訓練網頁，瞭解有關兒童營養的資源和更多資訊。</a:t>
            </a:r>
            <a:r>
              <a:rPr lang="en-US" sz="2600" dirty="0">
                <a:latin typeface="Microsoft JhengHei" panose="020B0604030504040204" pitchFamily="34" charset="-120"/>
                <a:ea typeface="Microsoft JhengHei" panose="020B0604030504040204" pitchFamily="34" charset="-120"/>
                <a:cs typeface="Arial" panose="020B0604020202020204" pitchFamily="34" charset="0"/>
                <a:hlinkClick r:id="rId4"/>
              </a:rPr>
              <a:t> </a:t>
            </a:r>
            <a:r>
              <a:rPr lang="en-US" sz="2400" dirty="0">
                <a:latin typeface="Arial" panose="020B0604020202020204" pitchFamily="34" charset="0"/>
                <a:cs typeface="Arial" panose="020B0604020202020204" pitchFamily="34" charset="0"/>
                <a:hlinkClick r:id="rId4"/>
              </a:rPr>
              <a:t>www.emsa.ca.gov/childcare-nutrition</a:t>
            </a:r>
            <a:r>
              <a:rPr lang="en-US" sz="2400" dirty="0">
                <a:latin typeface="Arial" panose="020B0604020202020204" pitchFamily="34" charset="0"/>
                <a:cs typeface="Arial" panose="020B0604020202020204" pitchFamily="34" charset="0"/>
              </a:rPr>
              <a:t> </a:t>
            </a:r>
            <a:endParaRPr lang="zh-TW" dirty="0"/>
          </a:p>
          <a:p>
            <a:r>
              <a:rPr lang="zh-TW" sz="2600" b="0" i="0" u="none" baseline="0" dirty="0">
                <a:latin typeface="Microsoft JhengHei" panose="020B0604030504040204" pitchFamily="34" charset="-120"/>
                <a:ea typeface="Microsoft JhengHei" panose="020B0604030504040204" pitchFamily="34" charset="-120"/>
              </a:rPr>
              <a:t>關於</a:t>
            </a:r>
            <a:r>
              <a:rPr lang="zh-TW" sz="2600" b="0" i="0" u="none" baseline="0" dirty="0">
                <a:ea typeface="Microsoft JhengHei" panose="020B0604030504040204" pitchFamily="34" charset="-120"/>
              </a:rPr>
              <a:t>Ellyn Satter</a:t>
            </a:r>
            <a:r>
              <a:rPr lang="zh-TW" sz="2600" b="0" i="0" u="none" baseline="0" dirty="0">
                <a:latin typeface="Microsoft JhengHei" panose="020B0604030504040204" pitchFamily="34" charset="-120"/>
                <a:ea typeface="Microsoft JhengHei" panose="020B0604030504040204" pitchFamily="34" charset="-120"/>
              </a:rPr>
              <a:t>的餵食方法責任分工，請查閱</a:t>
            </a:r>
            <a:r>
              <a:rPr lang="zh-TW" b="0" i="0" u="none" baseline="0" dirty="0"/>
              <a:t>：</a:t>
            </a:r>
            <a:r>
              <a:rPr lang="en-US" sz="2400" dirty="0">
                <a:latin typeface="Arial" panose="020B0604020202020204" pitchFamily="34" charset="0"/>
                <a:cs typeface="Arial" panose="020B0604020202020204" pitchFamily="34" charset="0"/>
                <a:hlinkClick r:id="rId5"/>
              </a:rPr>
              <a:t>https://www.ellynsatterinstitute.org/how-to-feed/the-division-of-responsibility-in-feeding/</a:t>
            </a:r>
            <a:r>
              <a:rPr lang="en-US" sz="2400" dirty="0">
                <a:latin typeface="Arial" panose="020B0604020202020204" pitchFamily="34" charset="0"/>
                <a:cs typeface="Arial" panose="020B0604020202020204" pitchFamily="34" charset="0"/>
              </a:rPr>
              <a:t> </a:t>
            </a:r>
            <a:endParaRPr lang="zh-TW" dirty="0"/>
          </a:p>
          <a:p>
            <a:pPr marL="365760" indent="-365760" algn="l" rtl="0"/>
            <a:r>
              <a:rPr lang="zh-TW" sz="2600" b="0" i="0" u="none" baseline="0" dirty="0">
                <a:latin typeface="Microsoft JhengHei" panose="020B0604030504040204" pitchFamily="34" charset="-120"/>
                <a:ea typeface="Microsoft JhengHei" panose="020B0604030504040204" pitchFamily="34" charset="-120"/>
              </a:rPr>
              <a:t>要查閱</a:t>
            </a:r>
            <a:r>
              <a:rPr lang="zh-TW" b="0" i="0" u="none" baseline="0" dirty="0"/>
              <a:t>NAP SACC</a:t>
            </a:r>
            <a:r>
              <a:rPr lang="zh-TW" sz="2600" b="0" i="0" u="none" baseline="0" dirty="0">
                <a:latin typeface="Microsoft JhengHei" panose="020B0604030504040204" pitchFamily="34" charset="-120"/>
                <a:ea typeface="Microsoft JhengHei" panose="020B0604030504040204" pitchFamily="34" charset="-120"/>
              </a:rPr>
              <a:t>樣本營養政策，請瀏覽</a:t>
            </a:r>
            <a:r>
              <a:rPr lang="en-US" altLang="zh-TW" sz="2600" dirty="0">
                <a:latin typeface="Microsoft JhengHei" panose="020B0604030504040204" pitchFamily="34" charset="-120"/>
                <a:ea typeface="Microsoft JhengHei" panose="020B0604030504040204" pitchFamily="34" charset="-120"/>
              </a:rPr>
              <a:t>: </a:t>
            </a:r>
            <a:r>
              <a:rPr lang="en-US" sz="2400" dirty="0">
                <a:latin typeface="Arial" panose="020B0604020202020204" pitchFamily="34" charset="0"/>
                <a:cs typeface="Arial" panose="020B0604020202020204" pitchFamily="34" charset="0"/>
                <a:hlinkClick r:id="rId6"/>
              </a:rPr>
              <a:t>https://healthyapple.arewehealthy.com/documents/Nutrtion_PA_PolicyExamples.pdf</a:t>
            </a:r>
            <a:endParaRPr lang="en-US" sz="2400" dirty="0">
              <a:latin typeface="Arial" panose="020B0604020202020204" pitchFamily="34" charset="0"/>
              <a:cs typeface="Arial" panose="020B0604020202020204" pitchFamily="34" charset="0"/>
            </a:endParaRPr>
          </a:p>
          <a:p>
            <a:r>
              <a:rPr lang="zh-TW" altLang="en-US" sz="2600" dirty="0">
                <a:latin typeface="Microsoft JhengHei" panose="020B0604030504040204" pitchFamily="34" charset="-120"/>
                <a:ea typeface="Microsoft JhengHei" panose="020B0604030504040204" pitchFamily="34" charset="-120"/>
              </a:rPr>
              <a:t>尋找 </a:t>
            </a:r>
            <a:r>
              <a:rPr lang="en-US" altLang="zh-TW" sz="2600" dirty="0">
                <a:latin typeface="Microsoft JhengHei" panose="020B0604030504040204" pitchFamily="34" charset="-120"/>
                <a:ea typeface="Microsoft JhengHei" panose="020B0604030504040204" pitchFamily="34" charset="-120"/>
              </a:rPr>
              <a:t>2020-2025 </a:t>
            </a:r>
            <a:r>
              <a:rPr lang="zh-TW" altLang="en-US" sz="2600" dirty="0">
                <a:latin typeface="Microsoft JhengHei" panose="020B0604030504040204" pitchFamily="34" charset="-120"/>
                <a:ea typeface="Microsoft JhengHei" panose="020B0604030504040204" pitchFamily="34" charset="-120"/>
              </a:rPr>
              <a:t>年美國人飲食指南</a:t>
            </a:r>
            <a:r>
              <a:rPr lang="zh-TW" alt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hlinkClick r:id="rId7"/>
              </a:rPr>
              <a:t>https://www.dietaryguidelines.gov/resources/2020-2025-dietary-guidelines-online-materials</a:t>
            </a:r>
            <a:endParaRPr lang="en-US" sz="2400" dirty="0">
              <a:latin typeface="Arial" panose="020B0604020202020204" pitchFamily="34" charset="0"/>
              <a:cs typeface="Arial" panose="020B0604020202020204" pitchFamily="34" charset="0"/>
            </a:endParaRPr>
          </a:p>
          <a:p>
            <a:r>
              <a:rPr lang="zh-TW" sz="2600" b="0" i="0" u="none" baseline="0" dirty="0">
                <a:latin typeface="Microsoft JhengHei" panose="020B0604030504040204" pitchFamily="34" charset="-120"/>
                <a:ea typeface="Microsoft JhengHei" panose="020B0604030504040204" pitchFamily="34" charset="-120"/>
              </a:rPr>
              <a:t>要查閱</a:t>
            </a:r>
            <a:r>
              <a:rPr lang="zh-TW" sz="2600" b="0" i="1" u="none" baseline="0" dirty="0">
                <a:latin typeface="Microsoft JhengHei" panose="020B0604030504040204" pitchFamily="34" charset="-120"/>
                <a:ea typeface="Microsoft JhengHei" panose="020B0604030504040204" pitchFamily="34" charset="-120"/>
              </a:rPr>
              <a:t>美國人飲食指南</a:t>
            </a:r>
            <a:r>
              <a:rPr lang="zh-TW" sz="2600" b="0" i="0" u="none" baseline="0" dirty="0">
                <a:latin typeface="Microsoft JhengHei" panose="020B0604030504040204" pitchFamily="34" charset="-120"/>
                <a:ea typeface="Microsoft JhengHei" panose="020B0604030504040204" pitchFamily="34" charset="-120"/>
              </a:rPr>
              <a:t>，請瀏覽：</a:t>
            </a:r>
            <a:r>
              <a:rPr lang="en-US" sz="2400" dirty="0">
                <a:latin typeface="Arial" panose="020B0604020202020204" pitchFamily="34" charset="0"/>
                <a:cs typeface="Arial" panose="020B0604020202020204" pitchFamily="34" charset="0"/>
                <a:hlinkClick r:id="rId8"/>
              </a:rPr>
              <a:t>https://www.cdc.gov/obesity/strategies/early-care-education/pdf/breastfeed-ece-082022-508.pdf</a:t>
            </a:r>
            <a:r>
              <a:rPr lang="en-US" sz="2400" dirty="0">
                <a:latin typeface="Arial" panose="020B0604020202020204" pitchFamily="34" charset="0"/>
                <a:cs typeface="Arial" panose="020B0604020202020204" pitchFamily="34" charset="0"/>
              </a:rPr>
              <a:t> </a:t>
            </a:r>
          </a:p>
        </p:txBody>
      </p:sp>
      <p:sp>
        <p:nvSpPr>
          <p:cNvPr id="2" name="Title 1"/>
          <p:cNvSpPr>
            <a:spLocks noGrp="1"/>
          </p:cNvSpPr>
          <p:nvPr>
            <p:ph type="title"/>
          </p:nvPr>
        </p:nvSpPr>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資源</a:t>
            </a:r>
            <a:endParaRPr lang="zh-TW"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39419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1676400"/>
            <a:ext cx="8915400" cy="4366642"/>
          </a:xfrm>
          <a:noFill/>
        </p:spPr>
        <p:txBody>
          <a:bodyPr>
            <a:normAutofit/>
          </a:bodyPr>
          <a:lstStyle/>
          <a:p>
            <a:pPr marL="0" indent="0" defTabSz="457200">
              <a:lnSpc>
                <a:spcPct val="150000"/>
              </a:lnSpc>
              <a:spcAft>
                <a:spcPts val="600"/>
              </a:spcAft>
              <a:buNone/>
            </a:pPr>
            <a:r>
              <a:rPr lang="zh-TW" sz="3200" b="0" i="0" u="none" baseline="0" dirty="0">
                <a:solidFill>
                  <a:srgbClr val="003473"/>
                </a:solidFill>
                <a:latin typeface="Microsoft JhengHei" panose="020B0604030504040204" pitchFamily="34" charset="-120"/>
                <a:ea typeface="Microsoft JhengHei" panose="020B0604030504040204" pitchFamily="34" charset="-120"/>
              </a:rPr>
              <a:t>母乳是嬰兒</a:t>
            </a:r>
            <a:r>
              <a:rPr lang="zh-TW" sz="3200" b="1" i="0" u="none" baseline="0" dirty="0">
                <a:solidFill>
                  <a:srgbClr val="003473"/>
                </a:solidFill>
                <a:latin typeface="Microsoft JhengHei" panose="020B0604030504040204" pitchFamily="34" charset="-120"/>
                <a:ea typeface="Microsoft JhengHei" panose="020B0604030504040204" pitchFamily="34" charset="-120"/>
              </a:rPr>
              <a:t>最健康</a:t>
            </a:r>
            <a:r>
              <a:rPr lang="zh-TW" sz="3200" b="0" i="0" u="none" baseline="0" dirty="0">
                <a:solidFill>
                  <a:srgbClr val="003473"/>
                </a:solidFill>
                <a:latin typeface="Microsoft JhengHei" panose="020B0604030504040204" pitchFamily="34" charset="-120"/>
                <a:ea typeface="Microsoft JhengHei" panose="020B0604030504040204" pitchFamily="34" charset="-120"/>
              </a:rPr>
              <a:t>的奶源。</a:t>
            </a:r>
            <a:endParaRPr lang="zh-TW" sz="3200" dirty="0">
              <a:solidFill>
                <a:srgbClr val="003473"/>
              </a:solidFill>
              <a:latin typeface="Microsoft JhengHei" panose="020B0604030504040204" pitchFamily="34" charset="-120"/>
              <a:ea typeface="Microsoft JhengHei" panose="020B0604030504040204" pitchFamily="34" charset="-120"/>
            </a:endParaRPr>
          </a:p>
          <a:p>
            <a:pPr defTabSz="457200">
              <a:lnSpc>
                <a:spcPct val="150000"/>
              </a:lnSpc>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母乳包含嬰兒需要的所有營養素，而且最容易消化。</a:t>
            </a:r>
            <a:endParaRPr lang="zh-TW" sz="3200" dirty="0">
              <a:solidFill>
                <a:srgbClr val="003473"/>
              </a:solidFill>
              <a:latin typeface="Microsoft JhengHei" panose="020B0604030504040204" pitchFamily="34" charset="-120"/>
              <a:ea typeface="Microsoft JhengHei" panose="020B0604030504040204" pitchFamily="34" charset="-120"/>
            </a:endParaRPr>
          </a:p>
          <a:p>
            <a:pPr defTabSz="457200">
              <a:lnSpc>
                <a:spcPct val="150000"/>
              </a:lnSpc>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保護嬰兒免於常見的疾病、過敏和肥胖</a:t>
            </a:r>
          </a:p>
          <a:p>
            <a:pPr defTabSz="457200">
              <a:lnSpc>
                <a:spcPct val="150000"/>
              </a:lnSpc>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促進母親健康</a:t>
            </a:r>
          </a:p>
          <a:p>
            <a:endParaRPr lang="zh-TW" dirty="0"/>
          </a:p>
        </p:txBody>
      </p:sp>
      <p:sp>
        <p:nvSpPr>
          <p:cNvPr id="2" name="Title 1"/>
          <p:cNvSpPr>
            <a:spLocks noGrp="1"/>
          </p:cNvSpPr>
          <p:nvPr>
            <p:ph type="title"/>
          </p:nvPr>
        </p:nvSpPr>
        <p:spPr>
          <a:xfrm>
            <a:off x="0" y="-1"/>
            <a:ext cx="12192000" cy="1470593"/>
          </a:xfrm>
          <a:solidFill>
            <a:srgbClr val="F78A28"/>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嬰兒餵養</a:t>
            </a:r>
            <a:endParaRPr lang="zh-TW" sz="4400" dirty="0">
              <a:latin typeface="Microsoft JhengHei" panose="020B0604030504040204" pitchFamily="34" charset="-120"/>
              <a:ea typeface="Microsoft JhengHei" panose="020B0604030504040204" pitchFamily="34" charset="-120"/>
            </a:endParaRPr>
          </a:p>
        </p:txBody>
      </p:sp>
      <p:pic>
        <p:nvPicPr>
          <p:cNvPr id="5" name="Picture 4">
            <a:extLst>
              <a:ext uri="{FF2B5EF4-FFF2-40B4-BE49-F238E27FC236}">
                <a16:creationId xmlns:a16="http://schemas.microsoft.com/office/drawing/2014/main" id="{7E3EA5F3-FC1D-49CD-8D94-6E606CED652D}"/>
              </a:ext>
            </a:extLst>
          </p:cNvPr>
          <p:cNvPicPr/>
          <p:nvPr/>
        </p:nvPicPr>
        <p:blipFill rotWithShape="1">
          <a:blip r:embed="rId4" cstate="print">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228600" y="0"/>
            <a:ext cx="2895600" cy="28194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8826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366" y="2590800"/>
            <a:ext cx="9748434" cy="3124200"/>
          </a:xfrm>
          <a:noFill/>
        </p:spPr>
        <p:txBody>
          <a:bodyPr/>
          <a:lstStyle/>
          <a:p>
            <a:pPr defTabSz="457200">
              <a:lnSpc>
                <a:spcPct val="150000"/>
              </a:lnSpc>
              <a:spcBef>
                <a:spcPts val="600"/>
              </a:spcBef>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讓孩子家長知道您支持母乳餵養。</a:t>
            </a:r>
            <a:endParaRPr lang="zh-TW" sz="3200" dirty="0">
              <a:solidFill>
                <a:srgbClr val="003473"/>
              </a:solidFill>
              <a:latin typeface="Microsoft JhengHei" panose="020B0604030504040204" pitchFamily="34" charset="-120"/>
              <a:ea typeface="Microsoft JhengHei" panose="020B0604030504040204" pitchFamily="34" charset="-120"/>
            </a:endParaRPr>
          </a:p>
          <a:p>
            <a:pPr defTabSz="457200">
              <a:lnSpc>
                <a:spcPct val="150000"/>
              </a:lnSpc>
              <a:spcBef>
                <a:spcPts val="600"/>
              </a:spcBef>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為母親提供母乳餵養所需的安靜、舒適和私密場所。</a:t>
            </a:r>
            <a:endParaRPr lang="zh-TW" sz="3200" dirty="0">
              <a:solidFill>
                <a:srgbClr val="003473"/>
              </a:solidFill>
              <a:latin typeface="Microsoft JhengHei" panose="020B0604030504040204" pitchFamily="34" charset="-120"/>
              <a:ea typeface="Microsoft JhengHei" panose="020B0604030504040204" pitchFamily="34" charset="-120"/>
            </a:endParaRPr>
          </a:p>
          <a:p>
            <a:pPr defTabSz="457200">
              <a:lnSpc>
                <a:spcPct val="150000"/>
              </a:lnSpc>
              <a:spcBef>
                <a:spcPts val="600"/>
              </a:spcBef>
              <a:spcAft>
                <a:spcPts val="600"/>
              </a:spcAft>
            </a:pPr>
            <a:r>
              <a:rPr lang="zh-TW" sz="3200" b="0" i="0" u="none" baseline="0" dirty="0">
                <a:solidFill>
                  <a:srgbClr val="003473"/>
                </a:solidFill>
                <a:latin typeface="Microsoft JhengHei" panose="020B0604030504040204" pitchFamily="34" charset="-120"/>
                <a:ea typeface="Microsoft JhengHei" panose="020B0604030504040204" pitchFamily="34" charset="-120"/>
              </a:rPr>
              <a:t>學習如何安全處理和儲存母乳。</a:t>
            </a:r>
          </a:p>
        </p:txBody>
      </p:sp>
      <p:sp>
        <p:nvSpPr>
          <p:cNvPr id="2" name="Title 1"/>
          <p:cNvSpPr>
            <a:spLocks noGrp="1"/>
          </p:cNvSpPr>
          <p:nvPr>
            <p:ph type="title"/>
          </p:nvPr>
        </p:nvSpPr>
        <p:spPr>
          <a:xfrm>
            <a:off x="0" y="0"/>
            <a:ext cx="12192000" cy="1455738"/>
          </a:xfrm>
          <a:solidFill>
            <a:srgbClr val="F78A28"/>
          </a:solidFill>
        </p:spPr>
        <p:txBody>
          <a:bodyPr>
            <a:normAutofit/>
          </a:bodyPr>
          <a:lstStyle/>
          <a:p>
            <a:pPr rtl="0"/>
            <a:r>
              <a:rPr lang="zh-TW" sz="4400" i="0" u="none" baseline="0" dirty="0">
                <a:solidFill>
                  <a:srgbClr val="1F497D"/>
                </a:solidFill>
                <a:latin typeface="Microsoft JhengHei" panose="020B0604030504040204" pitchFamily="34" charset="-120"/>
                <a:ea typeface="Microsoft JhengHei" panose="020B0604030504040204" pitchFamily="34" charset="-120"/>
              </a:rPr>
              <a:t>如何在托兒所支持母乳餵養</a:t>
            </a:r>
            <a:endParaRPr lang="zh-TW" sz="4400" dirty="0">
              <a:solidFill>
                <a:srgbClr val="1F497D"/>
              </a:solidFill>
              <a:latin typeface="Microsoft JhengHei" panose="020B0604030504040204" pitchFamily="34" charset="-120"/>
              <a:ea typeface="Microsoft JhengHei" panose="020B0604030504040204" pitchFamily="34" charset="-120"/>
            </a:endParaRPr>
          </a:p>
        </p:txBody>
      </p:sp>
      <p:pic>
        <p:nvPicPr>
          <p:cNvPr id="5" name="Picture 4">
            <a:extLst>
              <a:ext uri="{FF2B5EF4-FFF2-40B4-BE49-F238E27FC236}">
                <a16:creationId xmlns:a16="http://schemas.microsoft.com/office/drawing/2014/main" id="{789695DE-57AB-4AD6-99F5-5491BB5286A2}"/>
              </a:ext>
            </a:extLst>
          </p:cNvPr>
          <p:cNvPicPr/>
          <p:nvPr/>
        </p:nvPicPr>
        <p:blipFill rotWithShape="1">
          <a:blip r:embed="rId4" cstate="print">
            <a:extLst>
              <a:ext uri="{BEBA8EAE-BF5A-486C-A8C5-ECC9F3942E4B}">
                <a14:imgProps xmlns:a14="http://schemas.microsoft.com/office/drawing/2010/main">
                  <a14:imgLayer r:embed="rId5">
                    <a14:imgEffect>
                      <a14:backgroundRemoval t="28223" b="79492" l="10658" r="27362"/>
                    </a14:imgEffect>
                  </a14:imgLayer>
                </a14:imgProps>
              </a:ext>
            </a:extLst>
          </a:blip>
          <a:srcRect l="8727" t="28189" r="70719" b="20772"/>
          <a:stretch/>
        </p:blipFill>
        <p:spPr bwMode="auto">
          <a:xfrm>
            <a:off x="-228600" y="0"/>
            <a:ext cx="2895600" cy="28194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6148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752600"/>
            <a:ext cx="8077200" cy="4190997"/>
          </a:xfrm>
          <a:noFill/>
        </p:spPr>
        <p:txBody>
          <a:bodyPr>
            <a:normAutofit/>
          </a:bodyPr>
          <a:lstStyle/>
          <a:p>
            <a:pPr>
              <a:lnSpc>
                <a:spcPct val="150000"/>
              </a:lnSpc>
              <a:spcAft>
                <a:spcPts val="600"/>
              </a:spcAft>
            </a:pPr>
            <a:r>
              <a:rPr lang="zh-TW" sz="3200" b="0" i="0" u="none" baseline="0" dirty="0">
                <a:latin typeface="Microsoft JhengHei" panose="020B0604030504040204" pitchFamily="34" charset="-120"/>
                <a:ea typeface="Microsoft JhengHei" panose="020B0604030504040204" pitchFamily="34" charset="-120"/>
              </a:rPr>
              <a:t>加鐵配方奶是母乳的最佳替代品。</a:t>
            </a:r>
            <a:r>
              <a:rPr lang="en-US" altLang="zh-TW" sz="3200" b="0" i="0" u="none" baseline="0" dirty="0">
                <a:latin typeface="Microsoft JhengHei" panose="020B0604030504040204" pitchFamily="34" charset="-120"/>
                <a:ea typeface="Microsoft JhengHei" panose="020B0604030504040204" pitchFamily="34" charset="-120"/>
              </a:rPr>
              <a:t>(</a:t>
            </a:r>
            <a:r>
              <a:rPr lang="zh-TW" sz="3200" b="0" i="0" u="none" baseline="0" dirty="0">
                <a:latin typeface="Microsoft JhengHei" panose="020B0604030504040204" pitchFamily="34" charset="-120"/>
                <a:ea typeface="Microsoft JhengHei" panose="020B0604030504040204" pitchFamily="34" charset="-120"/>
              </a:rPr>
              <a:t>不要給嬰兒餵牛奶。</a:t>
            </a:r>
            <a:r>
              <a:rPr lang="en-US" altLang="zh-TW" sz="3200" b="0" i="0" u="none" baseline="0" dirty="0">
                <a:latin typeface="Microsoft JhengHei" panose="020B0604030504040204" pitchFamily="34" charset="-120"/>
                <a:ea typeface="Microsoft JhengHei" panose="020B0604030504040204" pitchFamily="34" charset="-120"/>
              </a:rPr>
              <a:t>)</a:t>
            </a:r>
            <a:endParaRPr lang="zh-TW" sz="3200" dirty="0">
              <a:latin typeface="Microsoft JhengHei" panose="020B0604030504040204" pitchFamily="34" charset="-120"/>
              <a:ea typeface="Microsoft JhengHei" panose="020B0604030504040204" pitchFamily="34" charset="-120"/>
            </a:endParaRPr>
          </a:p>
          <a:p>
            <a:pPr>
              <a:lnSpc>
                <a:spcPct val="150000"/>
              </a:lnSpc>
              <a:spcAft>
                <a:spcPts val="600"/>
              </a:spcAft>
            </a:pPr>
            <a:r>
              <a:rPr lang="zh-TW" sz="3200" b="0" i="0" u="none" baseline="0" dirty="0">
                <a:latin typeface="Microsoft JhengHei" panose="020B0604030504040204" pitchFamily="34" charset="-120"/>
                <a:ea typeface="Microsoft JhengHei" panose="020B0604030504040204" pitchFamily="34" charset="-120"/>
              </a:rPr>
              <a:t>切勿用微波爐來加熱奶瓶。</a:t>
            </a:r>
            <a:endParaRPr lang="zh-TW" sz="3200" dirty="0">
              <a:latin typeface="Microsoft JhengHei" panose="020B0604030504040204" pitchFamily="34" charset="-120"/>
              <a:ea typeface="Microsoft JhengHei" panose="020B0604030504040204" pitchFamily="34" charset="-120"/>
            </a:endParaRPr>
          </a:p>
          <a:p>
            <a:pPr>
              <a:lnSpc>
                <a:spcPct val="150000"/>
              </a:lnSpc>
              <a:spcAft>
                <a:spcPts val="600"/>
              </a:spcAft>
            </a:pPr>
            <a:r>
              <a:rPr lang="zh-TW" sz="3200" b="0" i="0" u="none" baseline="0" dirty="0">
                <a:latin typeface="Microsoft JhengHei" panose="020B0604030504040204" pitchFamily="34" charset="-120"/>
                <a:ea typeface="Microsoft JhengHei" panose="020B0604030504040204" pitchFamily="34" charset="-120"/>
              </a:rPr>
              <a:t>配方奶粉與水混合時，請遵照廠商的說明。</a:t>
            </a:r>
          </a:p>
        </p:txBody>
      </p:sp>
      <p:sp>
        <p:nvSpPr>
          <p:cNvPr id="2" name="Title 1"/>
          <p:cNvSpPr>
            <a:spLocks noGrp="1"/>
          </p:cNvSpPr>
          <p:nvPr>
            <p:ph type="title"/>
          </p:nvPr>
        </p:nvSpPr>
        <p:spPr>
          <a:xfrm>
            <a:off x="0" y="0"/>
            <a:ext cx="12192000" cy="1447800"/>
          </a:xfrm>
          <a:solidFill>
            <a:srgbClr val="F78A28"/>
          </a:solidFill>
        </p:spPr>
        <p:txBody>
          <a:bodyPr>
            <a:normAutofit/>
          </a:bodyPr>
          <a:lstStyle/>
          <a:p>
            <a:pPr rtl="0"/>
            <a:r>
              <a:rPr lang="zh-TW" sz="4400" b="0" i="0" u="none" baseline="0" dirty="0">
                <a:latin typeface="Microsoft JhengHei" panose="020B0604030504040204" pitchFamily="34" charset="-120"/>
                <a:ea typeface="Microsoft JhengHei" panose="020B0604030504040204" pitchFamily="34" charset="-120"/>
              </a:rPr>
              <a:t>配方奶餵養</a:t>
            </a:r>
            <a:endParaRPr lang="zh-TW" sz="4400" dirty="0">
              <a:latin typeface="Microsoft JhengHei" panose="020B0604030504040204" pitchFamily="34" charset="-120"/>
              <a:ea typeface="Microsoft JhengHei" panose="020B0604030504040204" pitchFamily="34" charset="-120"/>
            </a:endParaRPr>
          </a:p>
        </p:txBody>
      </p:sp>
      <p:pic>
        <p:nvPicPr>
          <p:cNvPr id="4" name="Picture 3">
            <a:extLst>
              <a:ext uri="{FF2B5EF4-FFF2-40B4-BE49-F238E27FC236}">
                <a16:creationId xmlns:a16="http://schemas.microsoft.com/office/drawing/2014/main" id="{F054E012-8E64-46E0-BAAD-474389546161}"/>
              </a:ext>
            </a:extLst>
          </p:cNvPr>
          <p:cNvPicPr>
            <a:picLocks noChangeAspect="1"/>
          </p:cNvPicPr>
          <p:nvPr/>
        </p:nvPicPr>
        <p:blipFill>
          <a:blip r:embed="rId4"/>
          <a:stretch>
            <a:fillRect/>
          </a:stretch>
        </p:blipFill>
        <p:spPr>
          <a:xfrm>
            <a:off x="381000" y="2829789"/>
            <a:ext cx="2637355" cy="2036618"/>
          </a:xfrm>
          <a:prstGeom prst="rect">
            <a:avLst/>
          </a:prstGeom>
        </p:spPr>
      </p:pic>
    </p:spTree>
    <p:custDataLst>
      <p:tags r:id="rId1"/>
    </p:custDataLst>
    <p:extLst>
      <p:ext uri="{BB962C8B-B14F-4D97-AF65-F5344CB8AC3E}">
        <p14:creationId xmlns:p14="http://schemas.microsoft.com/office/powerpoint/2010/main" val="19375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5384800" cy="3962397"/>
          </a:xfrm>
        </p:spPr>
        <p:txBody>
          <a:bodyPr>
            <a:normAutofit/>
          </a:bodyPr>
          <a:lstStyle/>
          <a:p>
            <a:pPr marL="0" indent="0">
              <a:buNone/>
            </a:pPr>
            <a:r>
              <a:rPr lang="zh-TW" sz="3200" b="1" i="0" u="none" baseline="0" dirty="0">
                <a:solidFill>
                  <a:srgbClr val="F78A28"/>
                </a:solidFill>
                <a:latin typeface="Microsoft JhengHei" panose="020B0604030504040204" pitchFamily="34" charset="-120"/>
                <a:ea typeface="Microsoft JhengHei" panose="020B0604030504040204" pitchFamily="34" charset="-120"/>
              </a:rPr>
              <a:t>饑餓跡象</a:t>
            </a:r>
            <a:endParaRPr lang="zh-TW" sz="3200" b="1" dirty="0">
              <a:solidFill>
                <a:srgbClr val="F78A28"/>
              </a:solidFill>
              <a:latin typeface="Microsoft JhengHei" panose="020B0604030504040204" pitchFamily="34" charset="-120"/>
              <a:ea typeface="Microsoft JhengHei" panose="020B0604030504040204" pitchFamily="34" charset="-120"/>
            </a:endParaRPr>
          </a:p>
          <a:p>
            <a:pPr marL="0" indent="0">
              <a:buNone/>
            </a:pPr>
            <a:r>
              <a:rPr lang="zh-TW" sz="3200" b="0" i="0" u="none" baseline="0" dirty="0">
                <a:latin typeface="Microsoft JhengHei" panose="020B0604030504040204" pitchFamily="34" charset="-120"/>
                <a:ea typeface="Microsoft JhengHei" panose="020B0604030504040204" pitchFamily="34" charset="-120"/>
              </a:rPr>
              <a:t>焦躁不安</a:t>
            </a:r>
            <a:endParaRPr lang="en-US" altLang="zh-TW" sz="3200" b="0" i="0" u="none" baseline="0" dirty="0">
              <a:latin typeface="Microsoft JhengHei" panose="020B0604030504040204" pitchFamily="34" charset="-120"/>
              <a:ea typeface="Microsoft JhengHei" panose="020B0604030504040204" pitchFamily="34" charset="-120"/>
            </a:endParaRPr>
          </a:p>
          <a:p>
            <a:pPr marL="0" indent="0">
              <a:buNone/>
            </a:pPr>
            <a:r>
              <a:rPr lang="zh-TW" sz="3200" b="0" i="0" u="none" baseline="0" dirty="0">
                <a:latin typeface="Microsoft JhengHei" panose="020B0604030504040204" pitchFamily="34" charset="-120"/>
                <a:ea typeface="Microsoft JhengHei" panose="020B0604030504040204" pitchFamily="34" charset="-120"/>
              </a:rPr>
              <a:t>吸吮手指 </a:t>
            </a:r>
            <a:endParaRPr lang="en-US" altLang="zh-TW" sz="3200" b="0" i="0" u="none" baseline="0" dirty="0">
              <a:latin typeface="Microsoft JhengHei" panose="020B0604030504040204" pitchFamily="34" charset="-120"/>
              <a:ea typeface="Microsoft JhengHei" panose="020B0604030504040204" pitchFamily="34" charset="-120"/>
            </a:endParaRPr>
          </a:p>
          <a:p>
            <a:pPr marL="0" indent="0">
              <a:buNone/>
            </a:pPr>
            <a:r>
              <a:rPr lang="zh-TW" sz="3200" b="0" i="0" u="none" baseline="0" dirty="0">
                <a:latin typeface="Microsoft JhengHei" panose="020B0604030504040204" pitchFamily="34" charset="-120"/>
                <a:ea typeface="Microsoft JhengHei" panose="020B0604030504040204" pitchFamily="34" charset="-120"/>
              </a:rPr>
              <a:t>哭泣</a:t>
            </a:r>
          </a:p>
          <a:p>
            <a:pPr marL="0" indent="0">
              <a:buNone/>
            </a:pPr>
            <a:r>
              <a:rPr lang="zh-TW" sz="3200" b="0" i="0" u="none" baseline="0" dirty="0">
                <a:latin typeface="Microsoft JhengHei" panose="020B0604030504040204" pitchFamily="34" charset="-120"/>
                <a:ea typeface="Microsoft JhengHei" panose="020B0604030504040204" pitchFamily="34" charset="-120"/>
              </a:rPr>
              <a:t>看起來好像要哭 </a:t>
            </a:r>
            <a:endParaRPr lang="zh-TW" sz="3200" dirty="0">
              <a:latin typeface="Microsoft JhengHei" panose="020B0604030504040204" pitchFamily="34" charset="-120"/>
              <a:ea typeface="Microsoft JhengHei" panose="020B0604030504040204" pitchFamily="34" charset="-120"/>
            </a:endParaRPr>
          </a:p>
          <a:p>
            <a:pPr marL="0" indent="0">
              <a:buNone/>
            </a:pPr>
            <a:r>
              <a:rPr lang="zh-TW" sz="3200" b="0" i="0" u="none" baseline="0" dirty="0">
                <a:latin typeface="Microsoft JhengHei" panose="020B0604030504040204" pitchFamily="34" charset="-120"/>
                <a:ea typeface="Microsoft JhengHei" panose="020B0604030504040204" pitchFamily="34" charset="-120"/>
              </a:rPr>
              <a:t>嘴角反射（口的吸吮</a:t>
            </a:r>
            <a:r>
              <a:rPr lang="zh-TW" altLang="en-US" sz="3200" b="0" i="0" u="none" baseline="0" dirty="0">
                <a:latin typeface="Microsoft JhengHei" panose="020B0604030504040204" pitchFamily="34" charset="-120"/>
                <a:ea typeface="Microsoft JhengHei" panose="020B0604030504040204" pitchFamily="34" charset="-120"/>
              </a:rPr>
              <a:t> </a:t>
            </a:r>
            <a:r>
              <a:rPr lang="zh-TW" sz="3200" b="0" i="0" u="none" baseline="0" dirty="0">
                <a:latin typeface="Microsoft JhengHei" panose="020B0604030504040204" pitchFamily="34" charset="-120"/>
                <a:ea typeface="Microsoft JhengHei" panose="020B0604030504040204" pitchFamily="34" charset="-120"/>
              </a:rPr>
              <a:t>動作）</a:t>
            </a:r>
            <a:endParaRPr lang="zh-TW" sz="3200" dirty="0">
              <a:latin typeface="Microsoft JhengHei" panose="020B0604030504040204" pitchFamily="34" charset="-120"/>
              <a:ea typeface="Microsoft JhengHei" panose="020B0604030504040204" pitchFamily="34" charset="-120"/>
            </a:endParaRPr>
          </a:p>
        </p:txBody>
      </p:sp>
      <p:sp>
        <p:nvSpPr>
          <p:cNvPr id="2" name="Title 1"/>
          <p:cNvSpPr>
            <a:spLocks noGrp="1"/>
          </p:cNvSpPr>
          <p:nvPr>
            <p:ph type="title"/>
          </p:nvPr>
        </p:nvSpPr>
        <p:spPr/>
        <p:txBody>
          <a:bodyPr>
            <a:noAutofit/>
          </a:bodyPr>
          <a:lstStyle/>
          <a:p>
            <a:pPr rtl="0"/>
            <a:r>
              <a:rPr lang="zh-TW" sz="3600" b="0" i="0" u="none" baseline="0" dirty="0">
                <a:latin typeface="Microsoft JhengHei" panose="020B0604030504040204" pitchFamily="34" charset="-120"/>
                <a:ea typeface="Microsoft JhengHei" panose="020B0604030504040204" pitchFamily="34" charset="-120"/>
              </a:rPr>
              <a:t>按需餵養嬰兒（當他們饑餓時）</a:t>
            </a:r>
            <a:endParaRPr lang="zh-TW" sz="3600" dirty="0">
              <a:latin typeface="Microsoft JhengHei" panose="020B0604030504040204" pitchFamily="34" charset="-120"/>
              <a:ea typeface="Microsoft JhengHei" panose="020B0604030504040204" pitchFamily="34" charset="-120"/>
            </a:endParaRPr>
          </a:p>
        </p:txBody>
      </p:sp>
      <p:sp>
        <p:nvSpPr>
          <p:cNvPr id="4" name="Content Placeholder 3"/>
          <p:cNvSpPr>
            <a:spLocks noGrp="1"/>
          </p:cNvSpPr>
          <p:nvPr>
            <p:ph sz="half" idx="4294967295"/>
          </p:nvPr>
        </p:nvSpPr>
        <p:spPr>
          <a:xfrm>
            <a:off x="6858000" y="1600202"/>
            <a:ext cx="4394200" cy="3962397"/>
          </a:xfrm>
        </p:spPr>
        <p:txBody>
          <a:bodyPr>
            <a:normAutofit/>
          </a:bodyPr>
          <a:lstStyle/>
          <a:p>
            <a:pPr marL="0" indent="0">
              <a:buNone/>
            </a:pPr>
            <a:r>
              <a:rPr lang="zh-TW" sz="3200" b="1" i="0" u="none" baseline="0" dirty="0">
                <a:solidFill>
                  <a:srgbClr val="F78A28"/>
                </a:solidFill>
                <a:latin typeface="Microsoft JhengHei" panose="020B0604030504040204" pitchFamily="34" charset="-120"/>
                <a:ea typeface="Microsoft JhengHei" panose="020B0604030504040204" pitchFamily="34" charset="-120"/>
              </a:rPr>
              <a:t>吃飽的跡象</a:t>
            </a:r>
          </a:p>
          <a:p>
            <a:pPr marL="0" indent="0">
              <a:buNone/>
            </a:pPr>
            <a:r>
              <a:rPr lang="zh-TW" sz="3200" b="0" i="0" u="none" baseline="0" dirty="0">
                <a:latin typeface="Microsoft JhengHei" panose="020B0604030504040204" pitchFamily="34" charset="-120"/>
                <a:ea typeface="Microsoft JhengHei" panose="020B0604030504040204" pitchFamily="34" charset="-120"/>
              </a:rPr>
              <a:t>嘴唇緊閉</a:t>
            </a:r>
          </a:p>
          <a:p>
            <a:pPr marL="0" indent="0">
              <a:buNone/>
            </a:pPr>
            <a:r>
              <a:rPr lang="zh-TW" sz="3200" b="0" i="0" u="none" baseline="0" dirty="0">
                <a:latin typeface="Microsoft JhengHei" panose="020B0604030504040204" pitchFamily="34" charset="-120"/>
                <a:ea typeface="Microsoft JhengHei" panose="020B0604030504040204" pitchFamily="34" charset="-120"/>
              </a:rPr>
              <a:t>吮吸減少</a:t>
            </a:r>
          </a:p>
          <a:p>
            <a:pPr marL="0" indent="0">
              <a:buNone/>
            </a:pPr>
            <a:r>
              <a:rPr lang="zh-TW" sz="3200" b="0" i="0" u="none" baseline="0" dirty="0">
                <a:latin typeface="Microsoft JhengHei" panose="020B0604030504040204" pitchFamily="34" charset="-120"/>
                <a:ea typeface="Microsoft JhengHei" panose="020B0604030504040204" pitchFamily="34" charset="-120"/>
              </a:rPr>
              <a:t>吐出乳頭</a:t>
            </a:r>
          </a:p>
          <a:p>
            <a:pPr marL="0" indent="0">
              <a:buNone/>
            </a:pPr>
            <a:r>
              <a:rPr lang="zh-TW" sz="3200" b="0" i="0" u="none" baseline="0" dirty="0">
                <a:latin typeface="Microsoft JhengHei" panose="020B0604030504040204" pitchFamily="34" charset="-120"/>
                <a:ea typeface="Microsoft JhengHei" panose="020B0604030504040204" pitchFamily="34" charset="-120"/>
              </a:rPr>
              <a:t>遠離乳頭</a:t>
            </a:r>
            <a:endParaRPr lang="zh-TW" sz="3200" dirty="0">
              <a:latin typeface="Microsoft JhengHei" panose="020B0604030504040204" pitchFamily="34" charset="-120"/>
              <a:ea typeface="Microsoft JhengHei" panose="020B0604030504040204" pitchFamily="34" charset="-120"/>
            </a:endParaRPr>
          </a:p>
          <a:p>
            <a:pPr marL="0" indent="0">
              <a:buNone/>
            </a:pPr>
            <a:r>
              <a:rPr lang="zh-TW" sz="3200" b="0" i="0" u="none" baseline="0" dirty="0">
                <a:latin typeface="Microsoft JhengHei" panose="020B0604030504040204" pitchFamily="34" charset="-120"/>
                <a:ea typeface="Microsoft JhengHei" panose="020B0604030504040204" pitchFamily="34" charset="-120"/>
              </a:rPr>
              <a:t>把瓶子推開</a:t>
            </a:r>
            <a:endParaRPr lang="zh-TW" sz="32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3354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ray rectangle"/>
          <p:cNvSpPr/>
          <p:nvPr/>
        </p:nvSpPr>
        <p:spPr>
          <a:xfrm>
            <a:off x="1524000" y="0"/>
            <a:ext cx="9144000" cy="109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TW" altLang="en-US" dirty="0">
              <a:solidFill>
                <a:prstClr val="white"/>
              </a:solidFill>
              <a:latin typeface="Calibri"/>
            </a:endParaRPr>
          </a:p>
        </p:txBody>
      </p:sp>
      <p:pic>
        <p:nvPicPr>
          <p:cNvPr id="9" name="Picture 8"/>
          <p:cNvPicPr/>
          <p:nvPr/>
        </p:nvPicPr>
        <p:blipFill rotWithShape="1">
          <a:blip r:embed="rId4" cstate="print">
            <a:extLst>
              <a:ext uri="{BEBA8EAE-BF5A-486C-A8C5-ECC9F3942E4B}">
                <a14:imgProps xmlns:a14="http://schemas.microsoft.com/office/drawing/2010/main">
                  <a14:imgLayer r:embed="rId5">
                    <a14:imgEffect>
                      <a14:backgroundRemoval t="17188" b="87598" l="5367" r="42026"/>
                    </a14:imgEffect>
                  </a14:imgLayer>
                </a14:imgProps>
              </a:ext>
            </a:extLst>
          </a:blip>
          <a:srcRect l="5627" t="19585" r="57859" b="12463"/>
          <a:stretch/>
        </p:blipFill>
        <p:spPr bwMode="auto">
          <a:xfrm>
            <a:off x="8553576" y="2095177"/>
            <a:ext cx="3352800" cy="2667646"/>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EB28AC2D-9C4D-4179-BE80-E37FCCA9455A}"/>
              </a:ext>
            </a:extLst>
          </p:cNvPr>
          <p:cNvSpPr>
            <a:spLocks noGrp="1"/>
          </p:cNvSpPr>
          <p:nvPr>
            <p:ph idx="1"/>
          </p:nvPr>
        </p:nvSpPr>
        <p:spPr>
          <a:xfrm>
            <a:off x="285624" y="1933374"/>
            <a:ext cx="8324976" cy="4086426"/>
          </a:xfrm>
        </p:spPr>
        <p:txBody>
          <a:bodyPr>
            <a:normAutofit/>
          </a:bodyPr>
          <a:lstStyle/>
          <a:p>
            <a:pPr marL="108585" indent="0" defTabSz="457200">
              <a:spcAft>
                <a:spcPts val="600"/>
              </a:spcAft>
              <a:buNone/>
            </a:pPr>
            <a:r>
              <a:rPr lang="zh-TW" altLang="en-US" sz="3200" dirty="0">
                <a:solidFill>
                  <a:srgbClr val="003473"/>
                </a:solidFill>
                <a:latin typeface="Microsoft JhengHei" panose="020B0604030504040204" pitchFamily="34" charset="-120"/>
                <a:ea typeface="Microsoft JhengHei" panose="020B0604030504040204" pitchFamily="34" charset="-120"/>
              </a:rPr>
              <a:t>從出生到</a:t>
            </a:r>
            <a:r>
              <a:rPr lang="en-US" altLang="zh-TW" sz="3200" dirty="0">
                <a:solidFill>
                  <a:srgbClr val="003473"/>
                </a:solidFill>
                <a:latin typeface="Microsoft JhengHei" panose="020B0604030504040204" pitchFamily="34" charset="-120"/>
                <a:ea typeface="Microsoft JhengHei" panose="020B0604030504040204" pitchFamily="34" charset="-120"/>
              </a:rPr>
              <a:t>6</a:t>
            </a:r>
            <a:r>
              <a:rPr lang="zh-TW" altLang="en-US" sz="3200" dirty="0">
                <a:solidFill>
                  <a:srgbClr val="003473"/>
                </a:solidFill>
                <a:latin typeface="Microsoft JhengHei" panose="020B0604030504040204" pitchFamily="34" charset="-120"/>
                <a:ea typeface="Microsoft JhengHei" panose="020B0604030504040204" pitchFamily="34" charset="-120"/>
              </a:rPr>
              <a:t>個月大的嬰兒只喝母乳或配方奶。</a:t>
            </a:r>
            <a:endParaRPr lang="en-US" altLang="zh-TW" sz="3200" dirty="0">
              <a:solidFill>
                <a:srgbClr val="003473"/>
              </a:solidFill>
              <a:latin typeface="Microsoft JhengHei" panose="020B0604030504040204" pitchFamily="34" charset="-120"/>
              <a:ea typeface="Microsoft JhengHei" panose="020B0604030504040204" pitchFamily="34" charset="-120"/>
            </a:endParaRPr>
          </a:p>
          <a:p>
            <a:pPr marL="108585" indent="0" defTabSz="457200">
              <a:spcAft>
                <a:spcPts val="600"/>
              </a:spcAft>
              <a:buNone/>
            </a:pPr>
            <a:endParaRPr lang="zh-TW" altLang="en-US" sz="3200" dirty="0">
              <a:solidFill>
                <a:srgbClr val="003473"/>
              </a:solidFill>
              <a:latin typeface="Microsoft JhengHei" panose="020B0604030504040204" pitchFamily="34" charset="-120"/>
              <a:ea typeface="Microsoft JhengHei" panose="020B0604030504040204" pitchFamily="34" charset="-120"/>
            </a:endParaRPr>
          </a:p>
          <a:p>
            <a:pPr marL="108585" indent="0" defTabSz="457200">
              <a:spcAft>
                <a:spcPts val="600"/>
              </a:spcAft>
              <a:buNone/>
            </a:pPr>
            <a:r>
              <a:rPr lang="zh-TW" altLang="en-US" sz="3200" dirty="0">
                <a:solidFill>
                  <a:srgbClr val="003473"/>
                </a:solidFill>
                <a:latin typeface="Microsoft JhengHei" panose="020B0604030504040204" pitchFamily="34" charset="-120"/>
                <a:ea typeface="Microsoft JhengHei" panose="020B0604030504040204" pitchFamily="34" charset="-120"/>
              </a:rPr>
              <a:t>對於</a:t>
            </a:r>
            <a:r>
              <a:rPr lang="en-US" altLang="zh-TW" sz="3200" dirty="0">
                <a:solidFill>
                  <a:srgbClr val="003473"/>
                </a:solidFill>
                <a:latin typeface="Microsoft JhengHei" panose="020B0604030504040204" pitchFamily="34" charset="-120"/>
                <a:ea typeface="Microsoft JhengHei" panose="020B0604030504040204" pitchFamily="34" charset="-120"/>
              </a:rPr>
              <a:t>6</a:t>
            </a:r>
            <a:r>
              <a:rPr lang="zh-TW" altLang="en-US" sz="3200" dirty="0">
                <a:solidFill>
                  <a:srgbClr val="003473"/>
                </a:solidFill>
                <a:latin typeface="Microsoft JhengHei" panose="020B0604030504040204" pitchFamily="34" charset="-120"/>
                <a:ea typeface="Microsoft JhengHei" panose="020B0604030504040204" pitchFamily="34" charset="-120"/>
              </a:rPr>
              <a:t>至</a:t>
            </a:r>
            <a:r>
              <a:rPr lang="en-US" altLang="zh-TW" sz="3200" dirty="0">
                <a:solidFill>
                  <a:srgbClr val="003473"/>
                </a:solidFill>
                <a:latin typeface="Microsoft JhengHei" panose="020B0604030504040204" pitchFamily="34" charset="-120"/>
                <a:ea typeface="Microsoft JhengHei" panose="020B0604030504040204" pitchFamily="34" charset="-120"/>
              </a:rPr>
              <a:t>12</a:t>
            </a:r>
            <a:r>
              <a:rPr lang="zh-TW" altLang="en-US" sz="3200" dirty="0">
                <a:solidFill>
                  <a:srgbClr val="003473"/>
                </a:solidFill>
                <a:latin typeface="Microsoft JhengHei" panose="020B0604030504040204" pitchFamily="34" charset="-120"/>
                <a:ea typeface="Microsoft JhengHei" panose="020B0604030504040204" pitchFamily="34" charset="-120"/>
              </a:rPr>
              <a:t>個月的嬰兒，使用杯子來喝水。</a:t>
            </a:r>
            <a:endParaRPr lang="en-US" altLang="zh-TW" sz="3200" dirty="0">
              <a:solidFill>
                <a:srgbClr val="003473"/>
              </a:solidFill>
              <a:latin typeface="Microsoft JhengHei" panose="020B0604030504040204" pitchFamily="34" charset="-120"/>
              <a:ea typeface="Microsoft JhengHei" panose="020B0604030504040204" pitchFamily="34" charset="-120"/>
            </a:endParaRPr>
          </a:p>
          <a:p>
            <a:pPr marL="108585" indent="0" defTabSz="457200">
              <a:spcAft>
                <a:spcPts val="600"/>
              </a:spcAft>
              <a:buNone/>
            </a:pPr>
            <a:endParaRPr lang="zh-TW" altLang="en-US" sz="3200" dirty="0">
              <a:solidFill>
                <a:srgbClr val="003473"/>
              </a:solidFill>
              <a:latin typeface="Microsoft JhengHei" panose="020B0604030504040204" pitchFamily="34" charset="-120"/>
              <a:ea typeface="Microsoft JhengHei" panose="020B0604030504040204" pitchFamily="34" charset="-120"/>
            </a:endParaRPr>
          </a:p>
          <a:p>
            <a:pPr marL="108585" indent="0" defTabSz="457200">
              <a:spcAft>
                <a:spcPts val="600"/>
              </a:spcAft>
              <a:buNone/>
            </a:pPr>
            <a:r>
              <a:rPr lang="zh-TW" altLang="en-US" sz="3200" dirty="0">
                <a:solidFill>
                  <a:srgbClr val="003473"/>
                </a:solidFill>
                <a:latin typeface="Microsoft JhengHei" panose="020B0604030504040204" pitchFamily="34" charset="-120"/>
                <a:ea typeface="Microsoft JhengHei" panose="020B0604030504040204" pitchFamily="34" charset="-120"/>
              </a:rPr>
              <a:t>不要讓嬰兒飲用果汁或甜飲。</a:t>
            </a:r>
          </a:p>
          <a:p>
            <a:endParaRPr lang="en-US" dirty="0"/>
          </a:p>
        </p:txBody>
      </p:sp>
      <p:sp>
        <p:nvSpPr>
          <p:cNvPr id="7" name="Title 6">
            <a:extLst>
              <a:ext uri="{FF2B5EF4-FFF2-40B4-BE49-F238E27FC236}">
                <a16:creationId xmlns:a16="http://schemas.microsoft.com/office/drawing/2014/main" id="{9E5DA127-F085-448C-BEC7-94C4DA551453}"/>
              </a:ext>
            </a:extLst>
          </p:cNvPr>
          <p:cNvSpPr>
            <a:spLocks noGrp="1"/>
          </p:cNvSpPr>
          <p:nvPr>
            <p:ph type="title"/>
          </p:nvPr>
        </p:nvSpPr>
        <p:spPr>
          <a:xfrm>
            <a:off x="609600" y="282447"/>
            <a:ext cx="10972800" cy="1143000"/>
          </a:xfrm>
        </p:spPr>
        <p:txBody>
          <a:bodyPr>
            <a:normAutofit/>
          </a:bodyPr>
          <a:lstStyle/>
          <a:p>
            <a:r>
              <a:rPr lang="zh-TW" altLang="en-US" sz="4400" dirty="0">
                <a:solidFill>
                  <a:srgbClr val="1F497D"/>
                </a:solidFill>
                <a:latin typeface="Microsoft JhengHei" panose="020B0604030504040204" pitchFamily="34" charset="-120"/>
                <a:ea typeface="Microsoft JhengHei" panose="020B0604030504040204" pitchFamily="34" charset="-120"/>
              </a:rPr>
              <a:t>嬰兒：其他飲料</a:t>
            </a:r>
            <a:endParaRPr lang="en-US" sz="4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29960274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FvtWgtN5"/>
  <p:tag name="ARTICULATE_SLIDE_COUNT" val="4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B1860C825CED498B0B866468757F5D" ma:contentTypeVersion="6" ma:contentTypeDescription="Create a new document." ma:contentTypeScope="" ma:versionID="d476f54d70a229c21f1a9662e0f1c5ae">
  <xsd:schema xmlns:xsd="http://www.w3.org/2001/XMLSchema" xmlns:xs="http://www.w3.org/2001/XMLSchema" xmlns:p="http://schemas.microsoft.com/office/2006/metadata/properties" xmlns:ns2="7d9d616f-0f74-4923-9a0a-01a744af53ab" xmlns:ns3="79f867a2-992e-4c0b-919c-2b6b6a81fb03" targetNamespace="http://schemas.microsoft.com/office/2006/metadata/properties" ma:root="true" ma:fieldsID="a2e470dfa5f08df5f82fb62d2a2cda57" ns2:_="" ns3:_="">
    <xsd:import namespace="7d9d616f-0f74-4923-9a0a-01a744af53ab"/>
    <xsd:import namespace="79f867a2-992e-4c0b-919c-2b6b6a81fb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d616f-0f74-4923-9a0a-01a744af53a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867a2-992e-4c0b-919c-2b6b6a81fb0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91015F-486D-4227-9B7C-127D6AF9E64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d9d616f-0f74-4923-9a0a-01a744af53ab"/>
    <ds:schemaRef ds:uri="http://purl.org/dc/elements/1.1/"/>
    <ds:schemaRef ds:uri="http://schemas.microsoft.com/office/2006/metadata/properties"/>
    <ds:schemaRef ds:uri="79f867a2-992e-4c0b-919c-2b6b6a81fb03"/>
    <ds:schemaRef ds:uri="http://www.w3.org/XML/1998/namespace"/>
    <ds:schemaRef ds:uri="http://purl.org/dc/dcmitype/"/>
  </ds:schemaRefs>
</ds:datastoreItem>
</file>

<file path=customXml/itemProps2.xml><?xml version="1.0" encoding="utf-8"?>
<ds:datastoreItem xmlns:ds="http://schemas.openxmlformats.org/officeDocument/2006/customXml" ds:itemID="{E9D8236C-F10D-4D3D-BF06-DA3090EE8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d616f-0f74-4923-9a0a-01a744af53ab"/>
    <ds:schemaRef ds:uri="79f867a2-992e-4c0b-919c-2b6b6a81f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A80AAD-B383-44F4-83EB-058760913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2142</TotalTime>
  <Words>7647</Words>
  <Application>Microsoft Office PowerPoint</Application>
  <PresentationFormat>Widescreen</PresentationFormat>
  <Paragraphs>371</Paragraphs>
  <Slides>46</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Microsoft JhengHei</vt:lpstr>
      <vt:lpstr>Adobe Gothic Std B</vt:lpstr>
      <vt:lpstr>Arial</vt:lpstr>
      <vt:lpstr>Calibri</vt:lpstr>
      <vt:lpstr>Calibri Light</vt:lpstr>
      <vt:lpstr>Custom Design</vt:lpstr>
      <vt:lpstr>1_Office Theme</vt:lpstr>
      <vt:lpstr>托兒機構中的預防性健康和安全 托兒服務提供者培訓課程 第六版 課程 3: 營養</vt:lpstr>
      <vt:lpstr>為什麼良好的營養對兒童很重要？</vt:lpstr>
      <vt:lpstr> 托兒的營養法律和法規 </vt:lpstr>
      <vt:lpstr>《托兒法》健康飲料的四個關鍵訊息</vt:lpstr>
      <vt:lpstr>嬰兒餵養</vt:lpstr>
      <vt:lpstr>如何在托兒所支持母乳餵養</vt:lpstr>
      <vt:lpstr>配方奶餵養</vt:lpstr>
      <vt:lpstr>按需餵養嬰兒（當他們饑餓時）</vt:lpstr>
      <vt:lpstr>嬰兒：其他飲料</vt:lpstr>
      <vt:lpstr>開始吃固體食物 </vt:lpstr>
      <vt:lpstr>固體食品（餐桌食品）</vt:lpstr>
      <vt:lpstr> 在托兒所提供適齡的膳食和零食 </vt:lpstr>
      <vt:lpstr>穀類</vt:lpstr>
      <vt:lpstr>PowerPoint Presentation</vt:lpstr>
      <vt:lpstr>脂肪的健康選擇</vt:lpstr>
      <vt:lpstr>蔬菜</vt:lpstr>
      <vt:lpstr>蔬菜</vt:lpstr>
      <vt:lpstr>測驗</vt:lpstr>
      <vt:lpstr>測驗</vt:lpstr>
      <vt:lpstr>水果</vt:lpstr>
      <vt:lpstr>水果</vt:lpstr>
      <vt:lpstr> 幼兒哽塞安全 </vt:lpstr>
      <vt:lpstr>測驗</vt:lpstr>
      <vt:lpstr>測驗</vt:lpstr>
      <vt:lpstr>蛋白質</vt:lpstr>
      <vt:lpstr>鐵</vt:lpstr>
      <vt:lpstr>避免</vt:lpstr>
      <vt:lpstr>安全性</vt:lpstr>
      <vt:lpstr>預防食源性疾病：食物安全</vt:lpstr>
      <vt:lpstr>PowerPoint Presentation</vt:lpstr>
      <vt:lpstr>閱讀營養標籤</vt:lpstr>
      <vt:lpstr>成份表</vt:lpstr>
      <vt:lpstr>閱讀營養標籤</vt:lpstr>
      <vt:lpstr> 避免食用成份表註明添加糖或代糖的食物： </vt:lpstr>
      <vt:lpstr>PowerPoint Presentation</vt:lpstr>
      <vt:lpstr>有特殊需求的兒童</vt:lpstr>
      <vt:lpstr>健康餵養、 飲食行為與習慣</vt:lpstr>
      <vt:lpstr>家庭式餐飲 瞭解健康食品</vt:lpstr>
      <vt:lpstr>個人和文化偏好</vt:lpstr>
      <vt:lpstr>個人和文化偏好</vt:lpstr>
      <vt:lpstr>兒童參與</vt:lpstr>
      <vt:lpstr>托兒所兒童餵養政策</vt:lpstr>
      <vt:lpstr> 政策樣本</vt:lpstr>
      <vt:lpstr>什麼是美國農業部的《兒童與成人照護食物計劃》（CACFP）？</vt:lpstr>
      <vt:lpstr>什麼是美國農業部的《兒童與成人照護食物計劃》（CACFP）？</vt:lpstr>
      <vt:lpstr>資源</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Liao, Mira</cp:lastModifiedBy>
  <cp:revision>119</cp:revision>
  <dcterms:created xsi:type="dcterms:W3CDTF">2018-04-18T15:16:57Z</dcterms:created>
  <dcterms:modified xsi:type="dcterms:W3CDTF">2024-07-03T20:18:46Z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0EE94F0B-8B5F-42FA-919E-D56BEE59F928</vt:lpwstr>
  </property>
  <property fmtid="{D5CDD505-2E9C-101B-9397-08002B2CF9AE}" pid="3" name="ArticulatePath">
    <vt:lpwstr>Presentation4</vt:lpwstr>
  </property>
  <property fmtid="{D5CDD505-2E9C-101B-9397-08002B2CF9AE}" pid="4" name="ContentTypeId">
    <vt:lpwstr>0x010100A1B1860C825CED498B0B866468757F5D</vt:lpwstr>
  </property>
</Properties>
</file>