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9" r:id="rId1"/>
  </p:sldMasterIdLst>
  <p:notesMasterIdLst>
    <p:notesMasterId r:id="rId10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13" r:id="rId46"/>
    <p:sldId id="314" r:id="rId47"/>
    <p:sldId id="315" r:id="rId48"/>
    <p:sldId id="316" r:id="rId49"/>
    <p:sldId id="317" r:id="rId50"/>
    <p:sldId id="318" r:id="rId51"/>
    <p:sldId id="319" r:id="rId52"/>
    <p:sldId id="320" r:id="rId53"/>
    <p:sldId id="321" r:id="rId54"/>
    <p:sldId id="322" r:id="rId55"/>
    <p:sldId id="323" r:id="rId56"/>
    <p:sldId id="324" r:id="rId57"/>
    <p:sldId id="325" r:id="rId58"/>
    <p:sldId id="326" r:id="rId59"/>
    <p:sldId id="327" r:id="rId60"/>
    <p:sldId id="328" r:id="rId61"/>
    <p:sldId id="329" r:id="rId62"/>
    <p:sldId id="330" r:id="rId63"/>
    <p:sldId id="331" r:id="rId64"/>
    <p:sldId id="332" r:id="rId65"/>
    <p:sldId id="333" r:id="rId66"/>
    <p:sldId id="334" r:id="rId67"/>
    <p:sldId id="335" r:id="rId68"/>
    <p:sldId id="336" r:id="rId69"/>
    <p:sldId id="337" r:id="rId70"/>
    <p:sldId id="338" r:id="rId71"/>
    <p:sldId id="339" r:id="rId72"/>
    <p:sldId id="340" r:id="rId73"/>
    <p:sldId id="341" r:id="rId74"/>
    <p:sldId id="342" r:id="rId75"/>
    <p:sldId id="343" r:id="rId76"/>
    <p:sldId id="344" r:id="rId77"/>
    <p:sldId id="345" r:id="rId78"/>
    <p:sldId id="346" r:id="rId79"/>
    <p:sldId id="347" r:id="rId80"/>
    <p:sldId id="348" r:id="rId81"/>
    <p:sldId id="349" r:id="rId82"/>
    <p:sldId id="350" r:id="rId83"/>
    <p:sldId id="351" r:id="rId84"/>
    <p:sldId id="352" r:id="rId85"/>
    <p:sldId id="353" r:id="rId86"/>
    <p:sldId id="354" r:id="rId87"/>
    <p:sldId id="355" r:id="rId88"/>
    <p:sldId id="356" r:id="rId89"/>
    <p:sldId id="357" r:id="rId90"/>
    <p:sldId id="358" r:id="rId91"/>
    <p:sldId id="359" r:id="rId92"/>
    <p:sldId id="360" r:id="rId93"/>
    <p:sldId id="361" r:id="rId94"/>
    <p:sldId id="362" r:id="rId95"/>
    <p:sldId id="363" r:id="rId96"/>
    <p:sldId id="364" r:id="rId97"/>
    <p:sldId id="365" r:id="rId98"/>
    <p:sldId id="366" r:id="rId99"/>
    <p:sldId id="367" r:id="rId100"/>
    <p:sldId id="368" r:id="rId101"/>
    <p:sldId id="369" r:id="rId102"/>
    <p:sldId id="370" r:id="rId103"/>
    <p:sldId id="371" r:id="rId10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ED4C1B5-FF15-A457-FA43-FE2901D13BDC}" name="Liao, Mira" initials="LM" userId="S::Mira.Liao@ucsf.edu::c64aa82d-7898-4e94-bbef-2c55ca8e7d7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ao, Mira" initials="" lastIdx="2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47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121" autoAdjust="0"/>
    <p:restoredTop sz="78718" autoAdjust="0"/>
  </p:normalViewPr>
  <p:slideViewPr>
    <p:cSldViewPr snapToGrid="0">
      <p:cViewPr varScale="1">
        <p:scale>
          <a:sx n="46" d="100"/>
          <a:sy n="46" d="100"/>
        </p:scale>
        <p:origin x="52" y="14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childcare.mandatedreporterca.com/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8" name="Google Shape;43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10</a:t>
            </a:fld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3" name="Google Shape;1093;p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1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100</a:t>
            </a:fld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0" name="Google Shape;1100;p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0" i="0" u="none"/>
              <a:t>示範舉重練習的機會。</a:t>
            </a:r>
            <a:endParaRPr/>
          </a:p>
        </p:txBody>
      </p:sp>
      <p:sp>
        <p:nvSpPr>
          <p:cNvPr id="1101" name="Google Shape;1101;p1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101</a:t>
            </a:fld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6" name="Google Shape;1106;p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7" name="Google Shape;1107;p1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102</a:t>
            </a:fld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4" name="Google Shape;1114;p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5" name="Google Shape;1115;p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103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6" name="Google Shape;446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0" i="0" u="none"/>
              <a:t>下面我們將更詳細討論這些主題。</a:t>
            </a:r>
            <a:endParaRPr/>
          </a:p>
        </p:txBody>
      </p:sp>
      <p:sp>
        <p:nvSpPr>
          <p:cNvPr id="447" name="Google Shape;447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3810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rgbClr val="202124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主動監督意味著您一直在觀察，因此您可以快速介入，以防止對兒童造成傷害或受傷。以下是一些支持主動監督的策略。</a:t>
            </a:r>
            <a:endParaRPr>
              <a:solidFill>
                <a:srgbClr val="202124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1" name="Google Shape;461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一個看似健康的嬰兒突然意外死亡時，是真正的悲劇。當托兒計畫發生死亡事件時，可能具有毀滅性；不僅是對孩子的家庭，也是對托兒人員及參加托兒計畫的其他家庭。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安全的嬰兒睡眠方法和環境可降低嬰兒猝死症候群（SIDS）和其他睡眠相關的嬰兒死亡風險。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8" name="Google Shape;468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5" name="Google Shape;475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0" i="0" u="none"/>
              <a:t>安全的睡眠環境應該像這樣。 </a:t>
            </a:r>
            <a:endParaRPr/>
          </a:p>
        </p:txBody>
      </p:sp>
      <p:sp>
        <p:nvSpPr>
          <p:cNvPr id="476" name="Google Shape;476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4" name="Google Shape;484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0" i="0" u="none"/>
              <a:t>下一張投影片提供了有關托兒所安全睡眠建議的詳細資訊。</a:t>
            </a:r>
            <a:endParaRPr/>
          </a:p>
        </p:txBody>
      </p:sp>
      <p:sp>
        <p:nvSpPr>
          <p:cNvPr id="485" name="Google Shape;485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1" name="Google Shape;491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Safe Sleep Webinar slides in Chinese: https://www.cdss.ca.gov/Portals/9/CCLD/CCP%20Documents/Safe-Sleep-Regulations-zh.pdf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Safe Sleep Frequently Asked Questions: https://www.cdss.ca.gov/Portals/9/CCLD/CCP%20Documents/Safe_Sleep_FAQs_June_21_Chinese.pdf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02124"/>
                </a:solidFill>
                <a:effectLst/>
                <a:highlight>
                  <a:srgbClr val="00FFFF"/>
                </a:highligh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FCCH </a:t>
            </a:r>
            <a:r>
              <a:rPr lang="en-US" sz="1800" dirty="0" err="1">
                <a:solidFill>
                  <a:srgbClr val="202124"/>
                </a:solidFill>
                <a:effectLst/>
                <a:highlight>
                  <a:srgbClr val="00FFFF"/>
                </a:highligh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不再允許使用睡袋，中心也需要獲得豁免</a:t>
            </a:r>
            <a:r>
              <a:rPr lang="en-US" sz="1800" dirty="0">
                <a:solidFill>
                  <a:srgbClr val="202124"/>
                </a:solidFill>
                <a:effectLst/>
                <a:highlight>
                  <a:srgbClr val="00FFFF"/>
                </a:highligh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。</a:t>
            </a:r>
            <a:endParaRPr lang="en-US" sz="1800" dirty="0">
              <a:solidFill>
                <a:schemeClr val="dk1"/>
              </a:solidFill>
              <a:effectLst/>
              <a:highlight>
                <a:srgbClr val="00FFFF"/>
              </a:highlight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202124"/>
                </a:solidFill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更多關於嬰兒睡眠日誌的資訊請參考幾張幻燈片</a:t>
            </a:r>
            <a:r>
              <a:rPr lang="en-US" sz="1800" dirty="0">
                <a:solidFill>
                  <a:srgbClr val="202124"/>
                </a:solidFill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…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2" name="Google Shape;49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8" name="Google Shape;498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5" name="Google Shape;505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傷害的發生通常是由不安全的環境狀況、監護不周以及兒童參與不適合發育階段的活動造成的。 預防傷害的策略包括：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定期進行安全檢查，發現潛在危險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改善環境，消除危險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監督兒童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制定和實施活動規則（室內和室外）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教育兒童、家長和工作人員，使其瞭解如何預防傷害</a:t>
            </a:r>
            <a:endParaRPr/>
          </a:p>
        </p:txBody>
      </p:sp>
      <p:sp>
        <p:nvSpPr>
          <p:cNvPr id="270" name="Google Shape;27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8" name="Google Shape;518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 dirty="0"/>
              <a:t> </a:t>
            </a:r>
            <a:r>
              <a:rPr lang="zh-TW" sz="1100" dirty="0">
                <a:solidFill>
                  <a:srgbClr val="202124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家庭托兒所的具體要求</a:t>
            </a:r>
            <a:endParaRPr sz="1100" dirty="0">
              <a:solidFill>
                <a:srgbClr val="202124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 sz="1100" dirty="0">
                <a:solidFill>
                  <a:srgbClr val="202124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如果嬰兒睡在與托兒者所在的不同房間，嬰兒睡眠房間的門應始終保持打開狀態。</a:t>
            </a:r>
            <a:endParaRPr sz="1100" dirty="0">
              <a:solidFill>
                <a:srgbClr val="202124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 sz="1100" dirty="0">
                <a:solidFill>
                  <a:srgbClr val="202124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 • 托兒者應能夠在不移動門的情況下目視觀察嬰兒。</a:t>
            </a:r>
            <a:endParaRPr sz="1100" dirty="0">
              <a:solidFill>
                <a:srgbClr val="202124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 sz="1100" dirty="0">
                <a:solidFill>
                  <a:srgbClr val="202124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 • 托兒者應離熟睡的嬰兒足夠近，以便能夠聽到他們醒過來。</a:t>
            </a:r>
            <a:endParaRPr lang="en-US" altLang="zh-TW" sz="1100" dirty="0">
              <a:solidFill>
                <a:srgbClr val="202124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sz="1100" dirty="0">
              <a:solidFill>
                <a:srgbClr val="202124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US" sz="1100" dirty="0"/>
              <a:t>Safe Sleep log example: </a:t>
            </a:r>
            <a:r>
              <a:rPr lang="en-US" sz="1800" dirty="0" err="1"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培訓師指南第</a:t>
            </a:r>
            <a:r>
              <a:rPr lang="en-US" sz="1800" dirty="0"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2.15 </a:t>
            </a:r>
            <a:r>
              <a:rPr lang="en-US" sz="1800" dirty="0" err="1"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頁、學生手冊第</a:t>
            </a:r>
            <a:r>
              <a:rPr lang="en-US" sz="1800" dirty="0"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2.12 </a:t>
            </a:r>
            <a:r>
              <a:rPr lang="en-US" sz="1800" dirty="0" err="1"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頁以及學生講義中的海報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100" dirty="0">
              <a:solidFill>
                <a:srgbClr val="202124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500" dirty="0"/>
          </a:p>
        </p:txBody>
      </p:sp>
      <p:sp>
        <p:nvSpPr>
          <p:cNvPr id="519" name="Google Shape;519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5" name="Google Shape;525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3" name="Google Shape;5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如果嬰兒長時間仰臥，或是留在汽車座椅、秋千和高腳椅上，會有運動發育延遲的危險。嬰兒醒著時，確保在有人看護的情況下「趴著玩」，使他們長得強壯。</a:t>
            </a:r>
            <a:endParaRPr/>
          </a:p>
        </p:txBody>
      </p:sp>
      <p:sp>
        <p:nvSpPr>
          <p:cNvPr id="534" name="Google Shape;534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1" name="Google Shape;541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0" i="0" u="none"/>
              <a:t>有些人擔心嬰兒仰睡會有哽塞的風險。 這張照片顯示嬰兒仰睡時氣管（氣道）位於食道上方，因此嬰兒不太可能在吐奶時哽塞。</a:t>
            </a:r>
            <a:endParaRPr/>
          </a:p>
        </p:txBody>
      </p:sp>
      <p:sp>
        <p:nvSpPr>
          <p:cNvPr id="542" name="Google Shape;542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0" name="Google Shape;550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0" i="0" u="none"/>
              <a:t>使用嬰兒模型展示嬰兒在睡袋裡仰面睡覺。 </a:t>
            </a:r>
            <a:endParaRPr/>
          </a:p>
        </p:txBody>
      </p:sp>
      <p:sp>
        <p:nvSpPr>
          <p:cNvPr id="551" name="Google Shape;551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7" name="Google Shape;557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0" i="0" u="none"/>
              <a:t>定義。虐待性頭部外傷可能從輕微到嚴重，並有嚴重的長期後果。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0" i="0" u="none"/>
              <a:t>使用嬰兒模型進行示範。顯示搖晃嬰兒時，大腦如何撞擊顱骨。</a:t>
            </a:r>
            <a:endParaRPr/>
          </a:p>
        </p:txBody>
      </p:sp>
      <p:sp>
        <p:nvSpPr>
          <p:cNvPr id="558" name="Google Shape;558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4" name="Google Shape;564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嬰兒特別容易遭受虐待性頭部外傷。他們脆弱的大腦和頭骨發育很快，突然的衝擊會造成不可逆轉的傷害。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1" name="Google Shape;571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8" name="Google Shape;578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6" name="Google Shape;586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如果您需要暫時離開哭鬧的嬰兒休息一下，根據加州托兒許可規定，對於獨自一人的家庭托兒人員，以下行為可以接受：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托兒人員可以指定一位合格的替換者，向因為嬰兒啼哭而感到煩惱的托兒人員提供幫助。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請人幫忙照顧哭鬧的寶寶，以便托兒人員得到喘息的機會是合適的。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在持照的托兒所中，只會接受那些做過指紋認證並滿足第22篇和《健康和安全法》所有要求的替換者。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家長/監護人可以指定一個自己之外的緊急聯絡人，如果寶寶的哭鬧難以忍受，可以致電該聯絡人。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如果某位托兒人員意識到嬰兒哭鬧是引發負面壓力反應的原因，那麼應考慮不要從事嬰兒看護工作。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9" name="Google Shape;599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托兒人員可能是第一個注意到嬰兒是否發生虐待性頭部外傷的人。在許多情況下根本沒有任何症狀，但重要的是要察覺並做出反應，以便孩子能得到醫療照顧。</a:t>
            </a:r>
            <a:endParaRPr/>
          </a:p>
        </p:txBody>
      </p:sp>
      <p:sp>
        <p:nvSpPr>
          <p:cNvPr id="600" name="Google Shape;600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6" name="Google Shape;606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 b="0" i="0" u="none"/>
              <a:t>即使是頭部輕微的隆起也可能很嚴重。從腦震盪中恢復的兒童可能需要調整他們的活動。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3" name="Google Shape;613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1" name="Google Shape;621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0" i="0" u="none" dirty="0"/>
              <a:t>參考CCHP健康與安全註釋</a:t>
            </a:r>
            <a:r>
              <a:rPr lang="zh-TW" sz="1200" b="0" i="1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兒童虐待預防</a:t>
            </a:r>
            <a:endParaRPr lang="en-US" altLang="zh-TW" sz="1200" b="0" i="1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zh-TW" altLang="en-US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在</a:t>
            </a:r>
            <a:r>
              <a:rPr lang="zh-TW" altLang="en-US" sz="1200" b="0" i="1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身體虐待</a:t>
            </a:r>
            <a:r>
              <a:rPr lang="zh-TW" altLang="en-US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中，兒童被拍打、擊打、踢或推，或是被丟東西，造成傷口、骨折或其他傷害。嚴重的身體虐待會導致重大傷害、永久性的身體或情感損害，甚至死亡。</a:t>
            </a:r>
            <a:r>
              <a:rPr lang="zh-TW" altLang="en-US" sz="1200" b="0" i="1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性虐待</a:t>
            </a:r>
            <a:r>
              <a:rPr lang="zh-TW" altLang="en-US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包括廣泛的性行為，包括撫摸、手淫、性交或強迫兒童從事色情活動。</a:t>
            </a:r>
            <a:r>
              <a:rPr lang="zh-TW" altLang="en-US" sz="1200" b="0" i="1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情感虐待</a:t>
            </a:r>
            <a:r>
              <a:rPr lang="zh-TW" altLang="en-US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涉及羞辱、破壞名譽或其他恐嚇或嚇唬孩子的行為。</a:t>
            </a:r>
            <a:r>
              <a:rPr lang="zh-TW" altLang="en-US" sz="1200" b="0" i="1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忽視</a:t>
            </a:r>
            <a:r>
              <a:rPr lang="zh-TW" altLang="en-US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意味著不餵養或照顧孩子的基本需要，或是不充分看護孩子。</a:t>
            </a:r>
            <a:endParaRPr lang="zh-TW" alt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 dirty="0"/>
          </a:p>
        </p:txBody>
      </p:sp>
      <p:sp>
        <p:nvSpPr>
          <p:cNvPr id="622" name="Google Shape;622;p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5" name="Google Shape;635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41E"/>
              </a:buClr>
              <a:buSzPts val="1200"/>
              <a:buFont typeface="Calibri"/>
              <a:buNone/>
            </a:pPr>
            <a:r>
              <a:rPr lang="zh-TW" b="0" i="0" u="none">
                <a:solidFill>
                  <a:srgbClr val="F7941E"/>
                </a:solidFill>
              </a:rPr>
              <a:t>您可能是孩子家人的最大支援和資訊來源，與其他家庭一起建立社區以提供額外支援。 </a:t>
            </a:r>
            <a:endParaRPr>
              <a:solidFill>
                <a:srgbClr val="F7941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2" name="Google Shape;642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0" i="0" u="none"/>
              <a:t>社區資源包括：本地First 5、本地衛生部門、本地社會服務（兒童保護服務）、熱線、精神衛生服務、本地學校和圖書館。</a:t>
            </a:r>
            <a:endParaRPr/>
          </a:p>
        </p:txBody>
      </p:sp>
      <p:sp>
        <p:nvSpPr>
          <p:cNvPr id="643" name="Google Shape;643;p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 b="0" i="0" u="none"/>
              <a:t>您可能是第一個發現虐待和忽視兒童的人。托兒人員是被授權檢舉人，必須報告已知或可疑的兒童虐待行為，以便保護兒童。CPS將會調查情況，並向兒童和家庭提供必要幫助和服務。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6" name="Google Shape;656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zh-TW" sz="1200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可在此處找到免費的線上課程</a:t>
            </a: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http://childcare.mandatedreporterca.com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7" name="Google Shape;657;p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在托兒環境中，大多數傷害屬於輕微傷，包括割傷、擦傷和瘀傷。但也可能發生嚴重傷害，如頭部受傷、骨折、內傷、脫臼、燒傷或牙齒損傷。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中毒、溺水、哽塞和窒息等傷害特別令人擔憂，因為它們有生命危險。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3" name="Google Shape;663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2" name="Google Shape;672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0" i="0" u="none"/>
              <a:t>. </a:t>
            </a:r>
            <a:endParaRPr/>
          </a:p>
        </p:txBody>
      </p:sp>
      <p:sp>
        <p:nvSpPr>
          <p:cNvPr id="673" name="Google Shape;673;p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0" name="Google Shape;680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8" name="Google Shape;688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0" i="0" u="none"/>
              <a:t>請與本地消防隊洽詢有關防止火災的更多資訊。有關在托兒計畫中進行演習的資訊，請參閱《加州托兒災難計畫》。</a:t>
            </a:r>
            <a:endParaRPr/>
          </a:p>
        </p:txBody>
      </p:sp>
      <p:sp>
        <p:nvSpPr>
          <p:cNvPr id="689" name="Google Shape;689;p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8" name="Google Shape;708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46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4" name="Google Shape;714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0" i="0" u="none"/>
              <a:t>食物、玩具和物體可能會造成哽塞危險。您可以在圖片中看到多少哽塞危險？留意哽塞危險，並將它們放在兒童接觸不到的地方。</a:t>
            </a:r>
            <a:r>
              <a:rPr lang="zh-TW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直徑小於1.25英寸的物體不能放在孩子搆得到的地方，以防孩子把它們放進嘴裡。</a:t>
            </a:r>
            <a:r>
              <a:rPr lang="zh-TW" b="0" i="0" u="none"/>
              <a:t>示範如何使用「扼流管」。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47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1" name="Google Shape;721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zh-TW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定期檢查玩具和設備是否有脫落的小零件，例如毛絨動物的眼睛和鼻子、洋娃娃衣服上的鈕扣。</a:t>
            </a:r>
            <a:r>
              <a:rPr lang="en-US" altLang="zh-TW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200" b="0" i="0" u="none" strike="noStrike" dirty="0">
              <a:solidFill>
                <a:schemeClr val="dk1"/>
              </a:solidFill>
              <a:effectLst/>
              <a:highlight>
                <a:srgbClr val="00FFFF"/>
              </a:highlight>
              <a:latin typeface="Calibri"/>
              <a:ea typeface="Calibri" panose="020F0502020204030204" pitchFamily="34" charset="0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800" dirty="0" err="1"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培訓師指南第</a:t>
            </a:r>
            <a:r>
              <a:rPr lang="en-US" sz="1800" dirty="0"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2.39頁、學生手冊第 2.36 頁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2" name="Google Shape;722;p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48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0" name="Google Shape;730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定期檢查玩具和設備是否有脫落的小零件，例如毛絨動物的眼睛和鼻子、洋娃娃衣服上的鈕扣。</a:t>
            </a:r>
            <a:endParaRPr/>
          </a:p>
        </p:txBody>
      </p:sp>
      <p:sp>
        <p:nvSpPr>
          <p:cNvPr id="731" name="Google Shape;731;p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49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成長中的兒童在發展新的身體、心理和情感能力時，會有受傷的危險。他們發育迅速，總想嘗試和掌握自己的技能與環境。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他們充滿好奇心、無所畏懼，而且缺乏安全知識，使他們在嘗試力不能及的行動時面臨風險。可能發生的傷害類型與他們的發育有關。</a:t>
            </a:r>
            <a:endParaRPr/>
          </a:p>
        </p:txBody>
      </p:sp>
      <p:sp>
        <p:nvSpPr>
          <p:cNvPr id="292" name="Google Shape;292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8" name="Google Shape;738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注意那些發育遲緩、有吞嚥或其他殘障的兒童的需求和保護。</a:t>
            </a:r>
            <a:endParaRPr/>
          </a:p>
        </p:txBody>
      </p:sp>
      <p:sp>
        <p:nvSpPr>
          <p:cNvPr id="739" name="Google Shape;739;p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50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6" name="Google Shape;746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雖然許多跌倒造成的傷害很輕微（割傷和擦傷），但是許多其他情況，如大量出血、骨折、頭部和眼睛受傷，會更加嚴重並可能危及生命。詢問不同年齡/不同發育階段孩子跌倒的例子。 </a:t>
            </a:r>
            <a:endParaRPr/>
          </a:p>
        </p:txBody>
      </p:sp>
      <p:sp>
        <p:nvSpPr>
          <p:cNvPr id="747" name="Google Shape;747;p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51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4" name="Google Shape;754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（托兒環境中禁止使用嬰兒學步車。）</a:t>
            </a:r>
            <a:endParaRPr/>
          </a:p>
        </p:txBody>
      </p:sp>
      <p:sp>
        <p:nvSpPr>
          <p:cNvPr id="755" name="Google Shape;755;p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52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2" name="Google Shape;762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 b="0" i="0" u="none" dirty="0"/>
              <a:t>提供有緩衝功能的地面（橡膠、沙子、豆礫、木屑）以及攀爬架的安全跌落區。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3" name="Google Shape;763;p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53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9" name="Google Shape;769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請記住，孩子天性好動而且喜愛玩耍。您可以鼓勵健康的體育活動，同時採取措施降低跌倒的風險。 </a:t>
            </a:r>
            <a:endParaRPr/>
          </a:p>
        </p:txBody>
      </p:sp>
      <p:sp>
        <p:nvSpPr>
          <p:cNvPr id="770" name="Google Shape;770;p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54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7" name="Google Shape;777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Cleaning Products: </a:t>
            </a:r>
            <a:r>
              <a:rPr lang="ja-JP" altLang="en-US" sz="1800" dirty="0">
                <a:effectLst/>
                <a:latin typeface="Segoe UI" panose="020B0502040204020203" pitchFamily="34" charset="0"/>
              </a:rPr>
              <a:t>清潔用品</a:t>
            </a:r>
            <a:br>
              <a:rPr lang="ja-JP" altLang="en-US" sz="1800" dirty="0">
                <a:effectLst/>
                <a:latin typeface="Segoe UI" panose="020B0502040204020203" pitchFamily="34" charset="0"/>
              </a:rPr>
            </a:br>
            <a:r>
              <a:rPr lang="en-US" sz="1800" dirty="0">
                <a:effectLst/>
                <a:latin typeface="Segoe UI" panose="020B0502040204020203" pitchFamily="34" charset="0"/>
              </a:rPr>
              <a:t>Personal Care Products:</a:t>
            </a:r>
            <a:r>
              <a:rPr lang="ja-JP" altLang="en-US" sz="1800" dirty="0">
                <a:effectLst/>
                <a:latin typeface="Segoe UI" panose="020B0502040204020203" pitchFamily="34" charset="0"/>
              </a:rPr>
              <a:t>個人護理用品</a:t>
            </a:r>
            <a:br>
              <a:rPr lang="ja-JP" altLang="en-US" sz="1800" dirty="0">
                <a:effectLst/>
                <a:latin typeface="Segoe UI" panose="020B0502040204020203" pitchFamily="34" charset="0"/>
              </a:rPr>
            </a:br>
            <a:r>
              <a:rPr lang="en-US" sz="1800" dirty="0">
                <a:effectLst/>
                <a:latin typeface="Segoe UI" panose="020B0502040204020203" pitchFamily="34" charset="0"/>
              </a:rPr>
              <a:t>Medicines:</a:t>
            </a:r>
            <a:r>
              <a:rPr lang="ja-JP" altLang="en-US" sz="1800" dirty="0">
                <a:effectLst/>
                <a:latin typeface="Segoe UI" panose="020B0502040204020203" pitchFamily="34" charset="0"/>
              </a:rPr>
              <a:t>藥品</a:t>
            </a:r>
            <a:br>
              <a:rPr lang="ja-JP" altLang="en-US" sz="1800" dirty="0">
                <a:effectLst/>
                <a:latin typeface="Segoe UI" panose="020B0502040204020203" pitchFamily="34" charset="0"/>
              </a:rPr>
            </a:br>
            <a:r>
              <a:rPr lang="en-US" sz="1800" dirty="0">
                <a:effectLst/>
                <a:latin typeface="Segoe UI" panose="020B0502040204020203" pitchFamily="34" charset="0"/>
              </a:rPr>
              <a:t>Swallowing small objects:</a:t>
            </a:r>
            <a:r>
              <a:rPr lang="ja-JP" altLang="en-US" sz="1800" dirty="0">
                <a:effectLst/>
                <a:latin typeface="Segoe UI" panose="020B0502040204020203" pitchFamily="34" charset="0"/>
              </a:rPr>
              <a:t>吞嚥小物件</a:t>
            </a:r>
            <a:br>
              <a:rPr lang="ja-JP" altLang="en-US" sz="1800" dirty="0">
                <a:effectLst/>
                <a:latin typeface="Segoe UI" panose="020B0502040204020203" pitchFamily="34" charset="0"/>
              </a:rPr>
            </a:br>
            <a:r>
              <a:rPr lang="en-US" sz="1800" dirty="0">
                <a:effectLst/>
                <a:latin typeface="Segoe UI" panose="020B0502040204020203" pitchFamily="34" charset="0"/>
              </a:rPr>
              <a:t>Plants:</a:t>
            </a:r>
            <a:r>
              <a:rPr lang="ja-JP" altLang="en-US" sz="1800" dirty="0">
                <a:effectLst/>
                <a:latin typeface="Segoe UI" panose="020B0502040204020203" pitchFamily="34" charset="0"/>
              </a:rPr>
              <a:t>植物</a:t>
            </a:r>
            <a:endParaRPr lang="ja-JP" altLang="en-US" sz="1800" dirty="0">
              <a:effectLst/>
              <a:latin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8" name="Google Shape;778;p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55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5" name="Google Shape;785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56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3" name="Google Shape;793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0" i="0" u="none"/>
              <a:t>您可以從中毒控制中心免費訂購帶有中毒控制中心號碼的冰箱磁鐵。  </a:t>
            </a:r>
            <a:endParaRPr/>
          </a:p>
        </p:txBody>
      </p:sp>
      <p:sp>
        <p:nvSpPr>
          <p:cNvPr id="794" name="Google Shape;794;p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57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1" name="Google Shape;801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58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>
                <a:solidFill>
                  <a:srgbClr val="202124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讓參與者分成小組或兩人一組活動，以預測在此發育階段可能發生的傷害。</a:t>
            </a:r>
            <a:endParaRPr sz="900">
              <a:solidFill>
                <a:srgbClr val="202124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6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9" name="Google Shape;859;p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Family Child Care Homes and Centers are required to provide this information to parents.</a:t>
            </a:r>
            <a:endParaRPr/>
          </a:p>
        </p:txBody>
      </p:sp>
      <p:sp>
        <p:nvSpPr>
          <p:cNvPr id="860" name="Google Shape;860;p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67</a:t>
            </a:fld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>
                <a:solidFill>
                  <a:srgbClr val="202124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讓參與者分成小組或兩人一組活動，以預測在此發育階段可能發生的傷害。</a:t>
            </a:r>
            <a:endParaRPr/>
          </a:p>
        </p:txBody>
      </p:sp>
      <p:sp>
        <p:nvSpPr>
          <p:cNvPr id="310" name="Google Shape;31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7</a:t>
            </a:fld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9" name="Google Shape;919;p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76</a:t>
            </a:fld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8" name="Google Shape;928;p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0" i="0" u="none"/>
              <a:t>幼兒「頭重腳輕」，很容易掉進桶裡淹死。</a:t>
            </a:r>
            <a:endParaRPr/>
          </a:p>
        </p:txBody>
      </p:sp>
      <p:sp>
        <p:nvSpPr>
          <p:cNvPr id="929" name="Google Shape;929;p9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77</a:t>
            </a:fld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6" name="Google Shape;936;p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202124"/>
                </a:solidFill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附加提示</a:t>
            </a:r>
            <a:r>
              <a:rPr lang="en-US" sz="1800" dirty="0">
                <a:solidFill>
                  <a:srgbClr val="202124"/>
                </a:solidFill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：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7150" marR="0" indent="-28575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202124"/>
                </a:solidFill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當兒童在水中或水邊玩耍時，即使他們知道如何游泳，即使他們戴著漂浮裝置，也要始終監督</a:t>
            </a:r>
            <a:r>
              <a:rPr lang="en-US" sz="1800" dirty="0">
                <a:solidFill>
                  <a:srgbClr val="202124"/>
                </a:solidFill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。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7150" marR="0" indent="-28575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202124"/>
                </a:solidFill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切勿將泳池蓋部分留在原位，因為兒童可能會被困在泳池蓋下方。泳池蓋不能替代圍籬</a:t>
            </a:r>
            <a:r>
              <a:rPr lang="en-US" sz="1800" dirty="0">
                <a:solidFill>
                  <a:srgbClr val="202124"/>
                </a:solidFill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。</a:t>
            </a:r>
            <a:endParaRPr lang="en-US" sz="1800" dirty="0">
              <a:solidFill>
                <a:schemeClr val="dk1"/>
              </a:solidFill>
              <a:effectLst/>
              <a:highlight>
                <a:srgbClr val="00FFFF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7150" marR="0" indent="-28575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202124"/>
                </a:solidFill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門或滑動玻璃門不能取代泳池圍欄</a:t>
            </a:r>
            <a:r>
              <a:rPr lang="en-US" sz="1800" dirty="0">
                <a:solidFill>
                  <a:srgbClr val="202124"/>
                </a:solidFill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。</a:t>
            </a:r>
          </a:p>
          <a:p>
            <a:pPr marL="57150" marR="0" indent="-28575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202124"/>
                </a:solidFill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讓椅子、桌子和攀爬設備遠離泳池圍欄，以防止兒童攀爬</a:t>
            </a:r>
            <a:r>
              <a:rPr lang="en-US" sz="1800" dirty="0">
                <a:solidFill>
                  <a:srgbClr val="202124"/>
                </a:solidFill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。</a:t>
            </a:r>
          </a:p>
          <a:p>
            <a:pPr marL="571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 err="1">
                <a:solidFill>
                  <a:srgbClr val="202124"/>
                </a:solidFill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將救援設備放在泳池附近</a:t>
            </a:r>
            <a:r>
              <a:rPr lang="en-US" sz="1800" dirty="0">
                <a:solidFill>
                  <a:srgbClr val="202124"/>
                </a:solidFill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。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202124"/>
                </a:solidFill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有關更多信息，請閱讀牌照局</a:t>
            </a:r>
            <a:r>
              <a:rPr lang="en-US" sz="1800" dirty="0">
                <a:solidFill>
                  <a:srgbClr val="202124"/>
                </a:solidFill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PIN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https://www.cdss.ca.gov/Portals/9/CCLD/PINs/2023/CCLD/PIN-23-17-CCLD.pdf</a:t>
            </a:r>
          </a:p>
        </p:txBody>
      </p:sp>
      <p:sp>
        <p:nvSpPr>
          <p:cNvPr id="937" name="Google Shape;937;p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78</a:t>
            </a:fld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3" name="Google Shape;943;p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 b="0" i="0" u="none"/>
              <a:t>不建議托兒計畫使用可擕式淺水池。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9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79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>
                <a:solidFill>
                  <a:srgbClr val="202124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讓參與者分成小組或兩人一組活動，以預測在此發育階段可能發生的傷害。</a:t>
            </a:r>
            <a:endParaRPr/>
          </a:p>
        </p:txBody>
      </p:sp>
      <p:sp>
        <p:nvSpPr>
          <p:cNvPr id="319" name="Google Shape;31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8</a:t>
            </a:fld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0" name="Google Shape;950;p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經歷了災難，無論是洪水、地震、火災還是人為事件之後，孩子可能會做出難以理解的反應。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0" i="0" u="none"/>
              <a:t>請參閱CCHP健康與安全說明、兒童及災害</a:t>
            </a:r>
            <a:endParaRPr/>
          </a:p>
        </p:txBody>
      </p:sp>
      <p:sp>
        <p:nvSpPr>
          <p:cNvPr id="951" name="Google Shape;951;p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80</a:t>
            </a:fld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7" name="Google Shape;957;p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9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81</a:t>
            </a:fld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4" name="Google Shape;964;p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82</a:t>
            </a:fld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1" name="Google Shape;971;p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9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83</a:t>
            </a:fld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9" name="Google Shape;979;p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9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84</a:t>
            </a:fld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6" name="Google Shape;986;p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 b="0" i="0" u="none" dirty="0"/>
              <a:t>持照的托兒中心必須張貼「兒童乘客安全法」。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0" i="0" u="none" dirty="0"/>
              <a:t>您可以在CDPH網站的兒童乘客安全網頁上找到法律宣傳海報。www.cdph.ca.gov/Programs/CCDPHP/DCDIC/SACB/Pages/ChildPassengerSafety(CPS)InCalifornia.aspx</a:t>
            </a:r>
            <a:endParaRPr lang="en-US" altLang="zh-TW" b="0" i="0" u="none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b="0" i="0" u="non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800" dirty="0" err="1"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培訓師指南第</a:t>
            </a:r>
            <a:r>
              <a:rPr lang="en-US" sz="1800" dirty="0"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2.47 </a:t>
            </a:r>
            <a:r>
              <a:rPr lang="en-US" sz="1800" dirty="0" err="1"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頁、學生手冊第</a:t>
            </a:r>
            <a:r>
              <a:rPr lang="en-US" sz="1800" dirty="0"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xxx </a:t>
            </a:r>
            <a:r>
              <a:rPr lang="en-US" sz="1800" dirty="0" err="1"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頁以及學生講義中的海報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0" i="0" u="none" dirty="0"/>
              <a:t>   </a:t>
            </a:r>
            <a:endParaRPr dirty="0"/>
          </a:p>
        </p:txBody>
      </p:sp>
      <p:sp>
        <p:nvSpPr>
          <p:cNvPr id="987" name="Google Shape;987;p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85</a:t>
            </a:fld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2" name="Google Shape;992;p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 b="0" i="0" u="none"/>
              <a:t>可悲的是，每年都有兒童被留在車內，由於溫度過高而死亡。一些機動車事故發生在汽車沒有行駛或孩子甚至不在車內時。遵守這些安全提示，確保孩子在車內和車周圍的安全。 </a:t>
            </a:r>
            <a:endParaRPr/>
          </a:p>
        </p:txBody>
      </p:sp>
      <p:sp>
        <p:nvSpPr>
          <p:cNvPr id="993" name="Google Shape;993;p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86</a:t>
            </a:fld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10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87</a:t>
            </a:fld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8" name="Google Shape;1008;p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0" i="0" u="none"/>
              <a:t>要訣：前往災害發生時的避難所進行校外教學，對孩子來說可能很有趣，也是一種很好的演習。</a:t>
            </a:r>
            <a:endParaRPr/>
          </a:p>
        </p:txBody>
      </p:sp>
      <p:sp>
        <p:nvSpPr>
          <p:cNvPr id="1009" name="Google Shape;1009;p10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88</a:t>
            </a:fld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5" name="Google Shape;1015;p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10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89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Google Shape;32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>
                <a:solidFill>
                  <a:srgbClr val="202124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讓參與者分成小組或兩人一組活動，以預測在此發育階段可能發生的傷害。</a:t>
            </a:r>
            <a:r>
              <a:rPr lang="zh-TW" sz="900"/>
              <a:t>可參看列表</a:t>
            </a:r>
            <a:r>
              <a:rPr lang="zh-TW"/>
              <a:t>2.6-2.9。</a:t>
            </a:r>
            <a:endParaRPr/>
          </a:p>
        </p:txBody>
      </p:sp>
      <p:sp>
        <p:nvSpPr>
          <p:cNvPr id="328" name="Google Shape;328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9</a:t>
            </a:fld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2" name="Google Shape;1022;p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10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90</a:t>
            </a:fld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9" name="Google Shape;1029;p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10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91</a:t>
            </a:fld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7" name="Google Shape;1037;p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1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92</a:t>
            </a:fld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4" name="Google Shape;1044;p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1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93</a:t>
            </a:fld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1" name="Google Shape;1051;p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Active supervision means you are always watching so you can step in quickly in order to prevent harm to a child. Adapted from Head Start </a:t>
            </a:r>
            <a:r>
              <a:rPr lang="zh-TW" i="1"/>
              <a:t>Active Supervision.</a:t>
            </a:r>
            <a:endParaRPr/>
          </a:p>
        </p:txBody>
      </p:sp>
      <p:sp>
        <p:nvSpPr>
          <p:cNvPr id="1052" name="Google Shape;1052;p10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94</a:t>
            </a:fld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8" name="Google Shape;1058;p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1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95</a:t>
            </a:fld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5" name="Google Shape;1065;p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0" i="0" u="none"/>
              <a:t>若時間允許，可進行小組活動和/或問題解決情景介紹。 </a:t>
            </a:r>
            <a:endParaRPr/>
          </a:p>
        </p:txBody>
      </p:sp>
      <p:sp>
        <p:nvSpPr>
          <p:cNvPr id="1066" name="Google Shape;1066;p10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96</a:t>
            </a:fld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0" i="0" u="none"/>
              <a:t>您可以使用一系列清單（例如，安全清單、急救用品清單等）或是更全面的清單，例如基於《關愛兒童國家健康與安全性能標準》的ECE健康與安全檢查表。</a:t>
            </a:r>
            <a:endParaRPr/>
          </a:p>
        </p:txBody>
      </p:sp>
      <p:sp>
        <p:nvSpPr>
          <p:cNvPr id="1073" name="Google Shape;1073;p1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97</a:t>
            </a:fld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9" name="Google Shape;1079;p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0" i="0" u="none"/>
              <a:t>分享本地資源，使用資源表作參考。</a:t>
            </a:r>
            <a:endParaRPr/>
          </a:p>
        </p:txBody>
      </p:sp>
      <p:sp>
        <p:nvSpPr>
          <p:cNvPr id="1080" name="Google Shape;1080;p1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98</a:t>
            </a:fld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6" name="Google Shape;1086;p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Be sure to take care of your self!</a:t>
            </a:r>
            <a:endParaRPr/>
          </a:p>
        </p:txBody>
      </p:sp>
      <p:sp>
        <p:nvSpPr>
          <p:cNvPr id="1087" name="Google Shape;1087;p1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99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726440" y="1417638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DA4"/>
              </a:buClr>
              <a:buSzPts val="3200"/>
              <a:buNone/>
              <a:defRPr>
                <a:solidFill>
                  <a:srgbClr val="888DA4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DA4"/>
              </a:buClr>
              <a:buSzPts val="2800"/>
              <a:buNone/>
              <a:defRPr>
                <a:solidFill>
                  <a:srgbClr val="888DA4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DA4"/>
              </a:buClr>
              <a:buSzPts val="2400"/>
              <a:buNone/>
              <a:defRPr>
                <a:solidFill>
                  <a:srgbClr val="888DA4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DA4"/>
              </a:buClr>
              <a:buSzPts val="2000"/>
              <a:buNone/>
              <a:defRPr>
                <a:solidFill>
                  <a:srgbClr val="888DA4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DA4"/>
              </a:buClr>
              <a:buSzPts val="2000"/>
              <a:buNone/>
              <a:defRPr>
                <a:solidFill>
                  <a:srgbClr val="888DA4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DA4"/>
              </a:buClr>
              <a:buSzPts val="2000"/>
              <a:buNone/>
              <a:defRPr>
                <a:solidFill>
                  <a:srgbClr val="888DA4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DA4"/>
              </a:buClr>
              <a:buSzPts val="2000"/>
              <a:buNone/>
              <a:defRPr>
                <a:solidFill>
                  <a:srgbClr val="888DA4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DA4"/>
              </a:buClr>
              <a:buSzPts val="2000"/>
              <a:buNone/>
              <a:defRPr>
                <a:solidFill>
                  <a:srgbClr val="888DA4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DA4"/>
              </a:buClr>
              <a:buSzPts val="2000"/>
              <a:buNone/>
              <a:defRPr>
                <a:solidFill>
                  <a:srgbClr val="888DA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DA4"/>
              </a:buClr>
              <a:buSzPts val="2000"/>
              <a:buNone/>
              <a:defRPr sz="2000">
                <a:solidFill>
                  <a:srgbClr val="888DA4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DA4"/>
              </a:buClr>
              <a:buSzPts val="1800"/>
              <a:buNone/>
              <a:defRPr sz="1800">
                <a:solidFill>
                  <a:srgbClr val="888DA4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DA4"/>
              </a:buClr>
              <a:buSzPts val="1600"/>
              <a:buNone/>
              <a:defRPr sz="1600">
                <a:solidFill>
                  <a:srgbClr val="888DA4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DA4"/>
              </a:buClr>
              <a:buSzPts val="1400"/>
              <a:buNone/>
              <a:defRPr sz="1400">
                <a:solidFill>
                  <a:srgbClr val="888DA4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DA4"/>
              </a:buClr>
              <a:buSzPts val="1400"/>
              <a:buNone/>
              <a:defRPr sz="1400">
                <a:solidFill>
                  <a:srgbClr val="888DA4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DA4"/>
              </a:buClr>
              <a:buSzPts val="1400"/>
              <a:buNone/>
              <a:defRPr sz="1400">
                <a:solidFill>
                  <a:srgbClr val="888DA4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DA4"/>
              </a:buClr>
              <a:buSzPts val="1400"/>
              <a:buNone/>
              <a:defRPr sz="1400">
                <a:solidFill>
                  <a:srgbClr val="888DA4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DA4"/>
              </a:buClr>
              <a:buSzPts val="1400"/>
              <a:buNone/>
              <a:defRPr sz="1400">
                <a:solidFill>
                  <a:srgbClr val="888DA4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DA4"/>
              </a:buClr>
              <a:buSzPts val="1400"/>
              <a:buNone/>
              <a:defRPr sz="1400">
                <a:solidFill>
                  <a:srgbClr val="888DA4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6" name="Google Shape;36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1000" y="5880101"/>
            <a:ext cx="11430000" cy="95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0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35D11F-5802-3F41-E7C8-771A722668F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28" y="5867402"/>
            <a:ext cx="11576272" cy="75895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c.gov/ncbddd/actearly/index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ss.ca.gov/inforesources/child-care-licensing/water-testing-information" TargetMode="External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cdph.ca.gov/Programs/CCDPHP/DEODC/CLPPB/Pages/LRCcertlist.aspx" TargetMode="External"/><Relationship Id="rId4" Type="http://schemas.openxmlformats.org/officeDocument/2006/relationships/hyperlink" Target="https://www.fda.gov/food/metals/lead-food-foodwares-and-dietary-supplements" TargetMode="Externa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nceh/lead/tools/5things.pdf" TargetMode="External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epa.gov/ground-water-and-drinking-water/3ts-reducing-lead-drinking-water-toolkit" TargetMode="External"/><Relationship Id="rId5" Type="http://schemas.openxmlformats.org/officeDocument/2006/relationships/hyperlink" Target="https://www.epa.gov/sites/default/files/2020-06/documents/chinese-lead-in-your-home-booklet-color-2020-508.pdf" TargetMode="External"/><Relationship Id="rId4" Type="http://schemas.openxmlformats.org/officeDocument/2006/relationships/hyperlink" Target="https://www.cdc.gov/features/leadintoys/index.html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chd.nih.gov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nichd.nih.gov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ichd.nih.gov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childcare.extension.org/tips-for-child-care-providers-to-soothe-a-crying-baby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ichd.nih.gov/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childcare.mandatedreporterca.com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psc.gov/recalls/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pa.gov/lead/renovation-repair-and-painting-program-operators-childcare-facilities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ph.ca.gov/Programs/CCDPHP/DEODC/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ph.ca.gov/" TargetMode="Externa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cchp.ucsf.edu/content/resources/young-children-and-disasters-health-and-safety-note" TargetMode="Externa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nrckids.org/" TargetMode="External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chp.ucsf.edu/content/resources/cchp-health-and-safety-checklist-users-manual" TargetMode="External"/><Relationship Id="rId4" Type="http://schemas.openxmlformats.org/officeDocument/2006/relationships/hyperlink" Target="https://cchp.ucsf.edu/content/resources/cchp-health-and-safety-checklist" TargetMode="Externa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7"/>
          <p:cNvSpPr txBox="1">
            <a:spLocks noGrp="1"/>
          </p:cNvSpPr>
          <p:nvPr>
            <p:ph type="title"/>
          </p:nvPr>
        </p:nvSpPr>
        <p:spPr>
          <a:xfrm>
            <a:off x="609600" y="465944"/>
            <a:ext cx="10972800" cy="2019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Microsoft JhengHei"/>
              <a:buNone/>
            </a:pPr>
            <a:r>
              <a:rPr lang="zh-TW" sz="32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托兒機構中的預防性健康和安全</a:t>
            </a:r>
            <a:br>
              <a:rPr lang="zh-TW" sz="2400" b="1" dirty="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400" b="1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托兒服務提供者培訓課程</a:t>
            </a:r>
            <a:br>
              <a:rPr lang="zh-TW" sz="2400" b="1" dirty="0">
                <a:solidFill>
                  <a:srgbClr val="127CF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8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第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六</a:t>
            </a:r>
            <a:r>
              <a:rPr lang="zh-TW" sz="18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版</a:t>
            </a:r>
            <a:br>
              <a:rPr lang="zh-TW" sz="2400" b="1" dirty="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800" b="1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課程 2：</a:t>
            </a:r>
            <a:r>
              <a:rPr lang="zh-TW" sz="28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傷害預防</a:t>
            </a:r>
            <a:endParaRPr sz="1400" dirty="0"/>
          </a:p>
        </p:txBody>
      </p:sp>
      <p:sp>
        <p:nvSpPr>
          <p:cNvPr id="266" name="Google Shape;266;p47"/>
          <p:cNvSpPr txBox="1"/>
          <p:nvPr/>
        </p:nvSpPr>
        <p:spPr>
          <a:xfrm>
            <a:off x="3896448" y="5562600"/>
            <a:ext cx="41352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由加州</a:t>
            </a:r>
            <a:r>
              <a:rPr lang="zh-TW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社會服務部</a:t>
            </a:r>
            <a:r>
              <a:rPr lang="zh-TW" sz="18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提供資助</a:t>
            </a:r>
            <a:endParaRPr sz="1800" b="0" i="0" u="none" strike="noStrike" cap="none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" name="Picture 1" descr="A blue hand and a white hand&#10;&#10;Description automatically generated">
            <a:extLst>
              <a:ext uri="{FF2B5EF4-FFF2-40B4-BE49-F238E27FC236}">
                <a16:creationId xmlns:a16="http://schemas.microsoft.com/office/drawing/2014/main" id="{FA8910D2-2A88-4633-4044-F549F9593F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962" y="2594358"/>
            <a:ext cx="2632076" cy="2777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68"/>
          <p:cNvSpPr txBox="1">
            <a:spLocks noGrp="1"/>
          </p:cNvSpPr>
          <p:nvPr>
            <p:ph type="title"/>
          </p:nvPr>
        </p:nvSpPr>
        <p:spPr>
          <a:xfrm>
            <a:off x="609600" y="202305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發育遲緩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42" name="Google Shape;442;p68"/>
          <p:cNvSpPr txBox="1">
            <a:spLocks noGrp="1"/>
          </p:cNvSpPr>
          <p:nvPr>
            <p:ph type="body" idx="1"/>
          </p:nvPr>
        </p:nvSpPr>
        <p:spPr>
          <a:xfrm>
            <a:off x="342900" y="1345305"/>
            <a:ext cx="115062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發育遲緩的兒童可能有獨特的傷害風險。 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若想瞭解更多有關發育階段和發育遲緩的資訊，請瀏覽CDC網站</a:t>
            </a:r>
            <a:r>
              <a:rPr lang="zh-TW" b="1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「了解徵兆， 儘早行動」（Learn the Signs. Act Early.）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zh-TW" b="0" i="0" u="sng" dirty="0">
                <a:solidFill>
                  <a:schemeClr val="hlink"/>
                </a:solidFill>
                <a:hlinkClick r:id="rId3"/>
              </a:rPr>
              <a:t>www.cdc.gov/ncbddd/actearly/index.html</a:t>
            </a:r>
            <a:r>
              <a:rPr lang="zh-TW" b="0" i="0" u="none" dirty="0"/>
              <a:t> </a:t>
            </a:r>
            <a:endParaRPr dirty="0"/>
          </a:p>
        </p:txBody>
      </p:sp>
      <p:pic>
        <p:nvPicPr>
          <p:cNvPr id="443" name="Google Shape;443;p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3400" y="3700452"/>
            <a:ext cx="3066554" cy="2383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159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66600" cy="1143000"/>
          </a:xfrm>
          <a:prstGeom prst="rect">
            <a:avLst/>
          </a:prstGeom>
          <a:solidFill>
            <a:srgbClr val="FFFF66">
              <a:alpha val="20000"/>
            </a:srgbClr>
          </a:solidFill>
          <a:ln w="9525" cap="flat" cmpd="sng">
            <a:solidFill>
              <a:srgbClr val="92CC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zh-TW" sz="3600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背傷如何發生：</a:t>
            </a:r>
            <a:endParaRPr sz="3600" dirty="0"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1097" name="Google Shape;1097;p159"/>
          <p:cNvSpPr txBox="1">
            <a:spLocks noGrp="1"/>
          </p:cNvSpPr>
          <p:nvPr>
            <p:ph type="body" idx="1"/>
          </p:nvPr>
        </p:nvSpPr>
        <p:spPr>
          <a:xfrm>
            <a:off x="304800" y="1524001"/>
            <a:ext cx="115824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zh-TW" sz="2800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托舉兒童、玩具、設備等。</a:t>
            </a:r>
            <a:endParaRPr sz="2800" dirty="0"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514350" lvl="0" indent="-5143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zh-TW" sz="2800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不合的工作高度的家具（例如，兒童尺寸的桌椅）</a:t>
            </a:r>
            <a:endParaRPr sz="2800" b="0" i="0" u="none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14350" lvl="0" indent="-5143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zh-TW" sz="2800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把兒童放進或抱出嬰兒床</a:t>
            </a:r>
            <a:endParaRPr sz="2800" b="0" i="0" u="none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14350" lvl="0" indent="-5143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zh-TW" sz="2800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經常坐在地板上，但背部缺乏支撐</a:t>
            </a:r>
            <a:endParaRPr sz="2800" b="0" i="0" u="none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14350" lvl="0" indent="-5143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zh-TW" sz="2800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過度伸到肩膀以上去拿存放的用品</a:t>
            </a:r>
            <a:endParaRPr sz="2800" b="0" i="0" u="none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14350" lvl="0" indent="-5143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zh-TW" sz="2800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頻繁從尿布桌舉起或放下孩子 </a:t>
            </a:r>
            <a:endParaRPr sz="2800" b="0" i="0" u="none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14350" lvl="0" indent="-5143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zh-TW" sz="2800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打開窗戶時位置不順，而且需要使勁</a:t>
            </a:r>
            <a:endParaRPr sz="2800" b="0" i="0" u="none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14350" lvl="0" indent="-5143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zh-TW" sz="2800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把裝有尿布的垃圾袋拿到大型垃圾桶</a:t>
            </a:r>
            <a:endParaRPr sz="2800" dirty="0"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3" name="Google Shape;1103;p1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15858" y="2500"/>
            <a:ext cx="4160284" cy="6429531"/>
          </a:xfrm>
          <a:prstGeom prst="rect">
            <a:avLst/>
          </a:prstGeom>
          <a:noFill/>
          <a:ln w="9525" cap="flat" cmpd="sng">
            <a:solidFill>
              <a:srgbClr val="D90F8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16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4000"/>
              <a:buFont typeface="Calibri"/>
              <a:buNone/>
            </a:pPr>
            <a:r>
              <a:rPr lang="zh-TW" sz="4000" dirty="0">
                <a:solidFill>
                  <a:srgbClr val="00347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更多鉛中毒預防資源</a:t>
            </a:r>
            <a:endParaRPr dirty="0">
              <a:solidFill>
                <a:srgbClr val="003473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10" name="Google Shape;1110;p161"/>
          <p:cNvSpPr txBox="1">
            <a:spLocks noGrp="1"/>
          </p:cNvSpPr>
          <p:nvPr>
            <p:ph type="sldNum" idx="12"/>
          </p:nvPr>
        </p:nvSpPr>
        <p:spPr>
          <a:xfrm>
            <a:off x="9669463" y="6402388"/>
            <a:ext cx="2522537" cy="319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fld id="{00000000-1234-1234-1234-123412341234}" type="slidenum">
              <a:rPr lang="en-US" altLang="zh-TW"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102</a:t>
            </a:fld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11" name="Google Shape;1111;p161"/>
          <p:cNvSpPr/>
          <p:nvPr/>
        </p:nvSpPr>
        <p:spPr>
          <a:xfrm>
            <a:off x="381000" y="1381779"/>
            <a:ext cx="112014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rgbClr val="003473"/>
                </a:solidFill>
                <a:latin typeface="+mn-lt"/>
                <a:ea typeface="Calibri"/>
                <a:cs typeface="Calibri"/>
                <a:sym typeface="Calibri"/>
              </a:rPr>
              <a:t>Child Care Resource &amp; Referral Consumer Education Line   (800)-543-7793.</a:t>
            </a:r>
            <a:endParaRPr lang="en-US" altLang="zh-TW" sz="2400" dirty="0">
              <a:solidFill>
                <a:srgbClr val="003473"/>
              </a:solidFill>
              <a:latin typeface="+mn-lt"/>
              <a:ea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473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CCLD Lead Poisoning Prevention and Water Testing </a:t>
            </a:r>
            <a:r>
              <a:rPr lang="en-US" sz="2400" u="sng" dirty="0">
                <a:solidFill>
                  <a:srgbClr val="0563C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https://www.cdss.ca.gov/inforesources/child-care-licensing/water-testing-information</a:t>
            </a:r>
            <a:r>
              <a:rPr lang="en-US" sz="2400" u="sng" dirty="0">
                <a:solidFill>
                  <a:srgbClr val="0563C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342900" marR="0" lvl="0" indent="-342900" algn="l" rtl="0">
              <a:spcBef>
                <a:spcPts val="108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Food and Drug Administration (FDA): Lead and Food in Dishware </a:t>
            </a:r>
            <a:r>
              <a:rPr lang="zh-TW" sz="2400" u="sng" dirty="0">
                <a:solidFill>
                  <a:srgbClr val="7030A0"/>
                </a:solidFill>
                <a:latin typeface="+mn-lt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https://www.fda.gov/food/metals/lead-food-foodwares-and-dietary-supplements</a:t>
            </a:r>
            <a:endParaRPr sz="2400" u="sng" dirty="0">
              <a:solidFill>
                <a:srgbClr val="7030A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Tx/>
              <a:buSzPts val="1500"/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chemeClr val="dk1"/>
                </a:solidFill>
                <a:latin typeface="+mn-lt"/>
                <a:ea typeface="Verdana"/>
                <a:cs typeface="Verdana"/>
                <a:sym typeface="Verdana"/>
              </a:rPr>
              <a:t>CDPH maintains a list of lead-safe certified professionals in California</a:t>
            </a:r>
            <a:r>
              <a:rPr lang="en-US" altLang="zh-TW" sz="2400" dirty="0">
                <a:solidFill>
                  <a:schemeClr val="dk1"/>
                </a:solidFill>
                <a:latin typeface="+mn-lt"/>
                <a:ea typeface="Verdana"/>
                <a:cs typeface="Verdana"/>
                <a:sym typeface="Verdana"/>
              </a:rPr>
              <a:t>: </a:t>
            </a:r>
            <a:r>
              <a:rPr lang="zh-TW" sz="2400" b="0" i="0" u="sng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https://www.cdph.ca.gov/Programs/CCDPHP/DEODC/CLPPB/Pages/LRCcertlist.aspx</a:t>
            </a:r>
            <a:r>
              <a:rPr lang="zh-TW" sz="2400" b="0" i="0" u="sng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endParaRPr sz="2400" dirty="0">
              <a:latin typeface="+mn-lt"/>
            </a:endParaRPr>
          </a:p>
          <a:p>
            <a:pPr marL="3429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16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4000"/>
              <a:buFont typeface="Calibri"/>
              <a:buNone/>
            </a:pPr>
            <a:r>
              <a:rPr lang="zh-TW" sz="4000" dirty="0">
                <a:solidFill>
                  <a:srgbClr val="00347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更多鉛中毒預防資源</a:t>
            </a:r>
            <a:endParaRPr b="1" dirty="0">
              <a:solidFill>
                <a:srgbClr val="003473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1118" name="Google Shape;1118;p162"/>
          <p:cNvSpPr txBox="1">
            <a:spLocks noGrp="1"/>
          </p:cNvSpPr>
          <p:nvPr>
            <p:ph type="sldNum" idx="12"/>
          </p:nvPr>
        </p:nvSpPr>
        <p:spPr>
          <a:xfrm>
            <a:off x="9669463" y="6402388"/>
            <a:ext cx="2522537" cy="319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fld id="{00000000-1234-1234-1234-123412341234}" type="slidenum">
              <a:rPr lang="en-US" altLang="zh-TW"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103</a:t>
            </a:fld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19" name="Google Shape;1119;p162"/>
          <p:cNvSpPr/>
          <p:nvPr/>
        </p:nvSpPr>
        <p:spPr>
          <a:xfrm>
            <a:off x="419100" y="1538287"/>
            <a:ext cx="11353800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zh-TW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Centers for Disease Control (CDC): 5 Things for Lead Prevention </a:t>
            </a:r>
            <a:r>
              <a:rPr lang="zh-TW" sz="2400" u="sng" dirty="0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https://www.cdc.gov/nceh/lead/tools/5things.pdf</a:t>
            </a:r>
            <a:endParaRPr sz="2400" u="sng" dirty="0">
              <a:solidFill>
                <a:srgbClr val="0563C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10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zh-TW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CDC: Lead in Toys </a:t>
            </a:r>
            <a:r>
              <a:rPr lang="zh-TW" sz="2400" u="sng" dirty="0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https://www.cdc.gov/features/leadintoys/index.html</a:t>
            </a:r>
            <a:r>
              <a:rPr lang="zh-TW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342900" marR="0" lvl="0" indent="-342900" algn="l" rtl="0">
              <a:spcBef>
                <a:spcPts val="10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zh-TW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Environmental Protection Agency (EPA) Brochure: Protect Your Family from Lead in your Home</a:t>
            </a:r>
            <a:r>
              <a:rPr lang="en-US" altLang="zh-TW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zh-TW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https://www.epa.gov/sites/default/files/2020-06/documents/chinese-lead-in-your-home-booklet-color-2020-508.pdf</a:t>
            </a:r>
            <a:r>
              <a:rPr lang="en-US" altLang="zh-TW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342900" marR="0" lvl="0" indent="-342900" algn="l" rtl="0">
              <a:spcBef>
                <a:spcPts val="10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zh-TW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EPA Toolkit: Reducing Lead in Drinking Water </a:t>
            </a:r>
            <a:r>
              <a:rPr lang="zh-TW" sz="2400" u="sng" dirty="0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https://www.epa.gov/ground-water-and-drinking-water/3ts-reducing-lead-drinking-water-toolkit</a:t>
            </a:r>
            <a:r>
              <a:rPr lang="zh-TW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spcBef>
                <a:spcPts val="108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6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zh-TW" b="1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預防兒童傷害</a:t>
            </a:r>
            <a:br>
              <a:rPr 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主題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50" name="Google Shape;450;p69"/>
          <p:cNvSpPr txBox="1">
            <a:spLocks noGrp="1"/>
          </p:cNvSpPr>
          <p:nvPr>
            <p:ph type="body" idx="1"/>
          </p:nvPr>
        </p:nvSpPr>
        <p:spPr>
          <a:xfrm>
            <a:off x="924910" y="1600199"/>
            <a:ext cx="5654566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SIDS和其他與睡眠相關的嬰兒死亡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搖晃嬰兒症候群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腦損傷與腦震盪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兒童虐待預防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灼傷和燒傷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哽塞、勒住、窒息</a:t>
            </a:r>
            <a:endParaRPr b="0" i="0" u="none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altLang="en-US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熱傷害</a:t>
            </a: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b="0" i="0" u="none" dirty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b="0" i="0" u="none"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b="0" i="0" u="none" dirty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  <p:sp>
        <p:nvSpPr>
          <p:cNvPr id="451" name="Google Shape;451;p69"/>
          <p:cNvSpPr txBox="1">
            <a:spLocks noGrp="1"/>
          </p:cNvSpPr>
          <p:nvPr>
            <p:ph type="body" idx="4294967295"/>
          </p:nvPr>
        </p:nvSpPr>
        <p:spPr>
          <a:xfrm>
            <a:off x="6807200" y="1600200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PMingLiU"/>
                <a:sym typeface="PMingLiU"/>
              </a:rPr>
              <a:t>鉛中毒</a:t>
            </a:r>
            <a:endParaRPr lang="zh-TW" altLang="en-US" b="0" i="0" u="none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跌倒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中毒 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溺水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幼兒和災難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兒童乘客安全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校外教學安全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校車安全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7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主動監督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58" name="Google Shape;458;p70"/>
          <p:cNvSpPr txBox="1">
            <a:spLocks noGrp="1"/>
          </p:cNvSpPr>
          <p:nvPr>
            <p:ph type="body" idx="1"/>
          </p:nvPr>
        </p:nvSpPr>
        <p:spPr>
          <a:xfrm>
            <a:off x="609600" y="1417638"/>
            <a:ext cx="10972800" cy="4289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600"/>
              </a:spcBef>
              <a:spcAft>
                <a:spcPts val="600"/>
              </a:spcAft>
              <a:buSzPts val="2400"/>
              <a:buChar char="•"/>
            </a:pP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設置您的空間</a:t>
            </a:r>
            <a:r>
              <a:rPr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使其沒有雜亂和危險，並且您可以輕鬆接觸兒童。</a:t>
            </a:r>
            <a:endParaRPr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00"/>
              </a:spcBef>
              <a:spcAft>
                <a:spcPts val="600"/>
              </a:spcAft>
              <a:buSzPts val="2400"/>
              <a:buChar char="•"/>
            </a:pP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調整自己的位置</a:t>
            </a:r>
            <a:r>
              <a:rPr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以便您可以看到和聽到每個孩子的聲音，並在必要時快速做出反應。</a:t>
            </a:r>
            <a:endParaRPr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marR="38100" lvl="0" indent="-355600" algn="l" rtl="0">
              <a:spcBef>
                <a:spcPts val="600"/>
              </a:spcBef>
              <a:spcAft>
                <a:spcPts val="600"/>
              </a:spcAft>
              <a:buClr>
                <a:srgbClr val="202124"/>
              </a:buClr>
              <a:buSzPts val="2000"/>
              <a:buChar char="•"/>
            </a:pP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檢視和數點人數，以便您知道每個人都在哪裡。定期數點孩子，尤其是在轉接期間。</a:t>
            </a:r>
            <a:endParaRPr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Char char="•"/>
            </a:pP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聆聽 潛在危險或警示的聲音。</a:t>
            </a:r>
            <a:endParaRPr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Char char="•"/>
            </a:pP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預測孩子的行為，這樣你就知道他們什麼時候可能會做一些危險的事情。</a:t>
            </a:r>
            <a:endParaRPr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Char char="•"/>
            </a:pP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保持關注 當孩子們無法自己解決問題時，您就可以重新指令方向。</a:t>
            </a:r>
            <a:endParaRPr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7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438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br>
              <a:rPr lang="zh-TW" dirty="0"/>
            </a:br>
            <a:br>
              <a:rPr lang="zh-TW" dirty="0"/>
            </a:b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嬰兒猝死症候群（SIDS）</a:t>
            </a:r>
            <a:b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和其他睡眠相關的嬰兒死亡</a:t>
            </a:r>
            <a:br>
              <a:rPr lang="zh-TW" dirty="0"/>
            </a:br>
            <a:br>
              <a:rPr lang="zh-TW" dirty="0"/>
            </a:br>
            <a:endParaRPr dirty="0"/>
          </a:p>
        </p:txBody>
      </p:sp>
      <p:sp>
        <p:nvSpPr>
          <p:cNvPr id="465" name="Google Shape;465;p71"/>
          <p:cNvSpPr txBox="1">
            <a:spLocks noGrp="1"/>
          </p:cNvSpPr>
          <p:nvPr>
            <p:ph type="body" idx="1"/>
          </p:nvPr>
        </p:nvSpPr>
        <p:spPr>
          <a:xfrm>
            <a:off x="609600" y="2083677"/>
            <a:ext cx="10972800" cy="3707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SIDS是指經過徹底的現場調查、屍體解剖和臨床病史檢查後仍然原因不明的一歲以下嬰兒的死亡。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90%的SIDS死亡發生在嬰兒半歲以前，在1至4個月大時達到最高峰。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其他與睡眠有關的嬰兒死亡包括悶死、新生兒窒息、卡住和勒斃。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7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SIDS和托兒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72" name="Google Shape;472;p72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033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65760" lvl="0" indent="-45720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200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研究表明，幼兒</a:t>
            </a:r>
            <a:r>
              <a:rPr lang="zh-TW" b="0" i="0" u="none" dirty="0">
                <a:solidFill>
                  <a:srgbClr val="007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在出生後第一週內較有可能發生意外死亡。</a:t>
            </a: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出現以下情況時嬰兒的風險更大：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65760" lvl="0" indent="-45720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200"/>
              <a:buFont typeface="Arial"/>
              <a:buAutoNum type="arabicPeriod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在家裡習慣仰睡，但是托兒所讓他們趴著睡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65760" lvl="0" indent="-45720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200"/>
              <a:buFont typeface="Arial"/>
              <a:buAutoNum type="arabicPeriod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托兒時允許孩子在不安全的睡眠環境中睡覺（例如：汽車座椅、嬰兒車、被褥、枕頭或豆袋）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73"/>
          <p:cNvSpPr txBox="1"/>
          <p:nvPr/>
        </p:nvSpPr>
        <p:spPr>
          <a:xfrm>
            <a:off x="1752600" y="5625347"/>
            <a:ext cx="89154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Eunice Kennedy Shriver國立兒童健康與人類發育研究所（NICHD），NIH，HHS；</a:t>
            </a:r>
            <a:r>
              <a:rPr lang="zh-TW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http://www.nichd.nih.gov</a:t>
            </a: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。 </a:t>
            </a:r>
            <a:endParaRPr/>
          </a:p>
        </p:txBody>
      </p:sp>
      <p:pic>
        <p:nvPicPr>
          <p:cNvPr id="481" name="Google Shape;481;p73" descr="O:\CCHP\CA SIDS Program\logos mailing labels photos etc\NICHD high resolution photos\007_DasguptaFamily060112.jpg"/>
          <p:cNvPicPr preferRelativeResize="0"/>
          <p:nvPr/>
        </p:nvPicPr>
        <p:blipFill rotWithShape="1">
          <a:blip r:embed="rId4">
            <a:alphaModFix/>
          </a:blip>
          <a:srcRect t="19692" b="18274"/>
          <a:stretch/>
        </p:blipFill>
        <p:spPr>
          <a:xfrm>
            <a:off x="3424428" y="304800"/>
            <a:ext cx="5343144" cy="5130316"/>
          </a:xfrm>
          <a:prstGeom prst="rect">
            <a:avLst/>
          </a:prstGeom>
          <a:noFill/>
          <a:ln w="9525" cap="flat" cmpd="sng">
            <a:solidFill>
              <a:srgbClr val="0072BC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7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如何降低托兒時的SIDS風險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88" name="Google Shape;488;p7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總是</a:t>
            </a:r>
            <a:r>
              <a:rPr lang="zh-TW" b="0" i="0" u="none" dirty="0">
                <a:solidFill>
                  <a:srgbClr val="007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讓</a:t>
            </a:r>
            <a:r>
              <a:rPr lang="zh-TW" dirty="0">
                <a:solidFill>
                  <a:srgbClr val="007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嬰兒</a:t>
            </a:r>
            <a:r>
              <a:rPr lang="zh-TW" b="0" i="0" u="none" dirty="0">
                <a:solidFill>
                  <a:srgbClr val="007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仰睡直到一歲</a:t>
            </a: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altLang="en-US" b="0" i="0" u="none" dirty="0">
                <a:solidFill>
                  <a:srgbClr val="00347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將嬰兒放在帶有</a:t>
            </a:r>
            <a:r>
              <a:rPr lang="zh-TW" altLang="en-US" sz="3200" dirty="0">
                <a:solidFill>
                  <a:srgbClr val="003473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緊貼嬰兒床單</a:t>
            </a:r>
            <a:r>
              <a:rPr lang="zh-TW" altLang="en-US" b="0" i="0" u="none" dirty="0">
                <a:solidFill>
                  <a:srgbClr val="00347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的床硬褥墊上</a:t>
            </a:r>
            <a:r>
              <a:rPr lang="zh-TW" altLang="en-US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，或符合消費者產品安全委員會</a:t>
            </a:r>
            <a:r>
              <a:rPr lang="zh-TW" altLang="en-US" b="0" i="0" u="none" dirty="0">
                <a:solidFill>
                  <a:srgbClr val="007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</a:t>
            </a:r>
            <a:r>
              <a:rPr lang="en-US" altLang="zh-TW" b="0" i="0" u="none" dirty="0">
                <a:solidFill>
                  <a:srgbClr val="007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CPSC</a:t>
            </a:r>
            <a:r>
              <a:rPr lang="zh-TW" altLang="en-US" b="0" i="0" u="none" dirty="0">
                <a:solidFill>
                  <a:srgbClr val="007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）安全標準</a:t>
            </a:r>
            <a:r>
              <a:rPr lang="zh-TW" altLang="en-US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的寶寶遊戲床上。</a:t>
            </a:r>
            <a:endPara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0072BC"/>
              </a:buClr>
              <a:buSzPts val="3200"/>
              <a:buChar char="•"/>
            </a:pPr>
            <a:r>
              <a:rPr lang="zh-TW" b="0" i="0" u="none" dirty="0">
                <a:solidFill>
                  <a:srgbClr val="007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嬰兒床上不要放置</a:t>
            </a: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玩具、手機、軟物，毛絨動物、枕頭、嬰兒床圍墊、毛毯、固定裝置以及額外床上用品。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7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如何降低托兒時的SIDS風險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95" name="Google Shape;495;p7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72BC"/>
              </a:buClr>
              <a:buSzPts val="3200"/>
              <a:buChar char="•"/>
            </a:pPr>
            <a:r>
              <a:rPr lang="zh-TW" b="0" i="0" u="none" dirty="0">
                <a:solidFill>
                  <a:srgbClr val="007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不要給嬰兒穿太多衣服 –</a:t>
            </a:r>
            <a:r>
              <a:rPr lang="zh-TW" b="0" i="0" u="none" dirty="0">
                <a:solidFill>
                  <a:srgbClr val="00347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b="0" i="0" u="none" dirty="0">
                <a:solidFill>
                  <a:srgbClr val="007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最多</a:t>
            </a: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比成人多穿一層。嬰兒睡覺時</a:t>
            </a:r>
            <a:r>
              <a:rPr lang="zh-TW" b="0" i="0" u="none" dirty="0">
                <a:solidFill>
                  <a:srgbClr val="007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不要蓋著頭部</a:t>
            </a: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r>
              <a:rPr lang="zh-TW" b="0" i="0" u="none" dirty="0">
                <a:solidFill>
                  <a:srgbClr val="007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取下圍嘴和帶帽衫的衣服。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保持睡眠區域</a:t>
            </a:r>
            <a:r>
              <a:rPr lang="zh-TW" b="0" i="0" u="none" dirty="0">
                <a:solidFill>
                  <a:srgbClr val="007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通風</a:t>
            </a: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。保持穿薄衫的成年人感覺舒適的溫度。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透過目視和聲音積極觀察嬰兒。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7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如何降低托兒時的SIDS風險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02" name="Google Shape;502;p7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不要讓嬰兒睡在</a:t>
            </a:r>
            <a:r>
              <a:rPr lang="zh-TW" b="0" i="0" u="none" dirty="0">
                <a:solidFill>
                  <a:srgbClr val="007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沙發/臥榻、椅子靠墊、床鋪、枕頭，或是汽車座椅、嬰兒車、鞦韆或彈跳椅</a:t>
            </a: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上。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如果嬰兒在嬰兒床以外的任何地方睡著了，</a:t>
            </a:r>
            <a:r>
              <a:rPr lang="zh-TW" b="0" i="0" u="none" dirty="0">
                <a:solidFill>
                  <a:srgbClr val="007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立刻將嬰兒移到嬰兒床</a:t>
            </a: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 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如果嬰兒在汽車座位上睡著了，馬上把嬰兒移到嬰兒床上。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嬰兒床</a:t>
            </a:r>
            <a:r>
              <a:rPr lang="zh-TW" b="0" i="0" u="none" dirty="0">
                <a:solidFill>
                  <a:srgbClr val="007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間隔三英尺</a:t>
            </a: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，每張嬰兒床僅供</a:t>
            </a:r>
            <a:r>
              <a:rPr lang="zh-TW" b="0" i="0" u="none" dirty="0">
                <a:solidFill>
                  <a:srgbClr val="007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一名嬰兒</a:t>
            </a: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使用。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7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如何降低托兒時的SIDS風險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09" name="Google Shape;509;p77"/>
          <p:cNvSpPr txBox="1">
            <a:spLocks noGrp="1"/>
          </p:cNvSpPr>
          <p:nvPr>
            <p:ph type="body" idx="1"/>
          </p:nvPr>
        </p:nvSpPr>
        <p:spPr>
          <a:xfrm>
            <a:off x="587188" y="1714500"/>
            <a:ext cx="10972800" cy="3428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65760" lvl="0" indent="-36576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Char char="•"/>
            </a:pP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如果由父母護理，可用</a:t>
            </a:r>
            <a:r>
              <a:rPr lang="zh-TW" dirty="0">
                <a:solidFill>
                  <a:srgbClr val="007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奶嘴</a:t>
            </a: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幫助孩子入睡。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65760" lvl="0" indent="-365760" algn="l" rtl="0">
              <a:spcBef>
                <a:spcPts val="600"/>
              </a:spcBef>
              <a:spcAft>
                <a:spcPts val="0"/>
              </a:spcAft>
              <a:buClr>
                <a:srgbClr val="0072BC"/>
              </a:buClr>
              <a:buSzPts val="3500"/>
              <a:buChar char="•"/>
            </a:pPr>
            <a:r>
              <a:rPr lang="zh-TW" dirty="0">
                <a:solidFill>
                  <a:srgbClr val="007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不要將安撫奶嘴附著</a:t>
            </a: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在嬰兒衣服上。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65760" lvl="0" indent="-365760" algn="l" rtl="0">
              <a:spcBef>
                <a:spcPts val="600"/>
              </a:spcBef>
              <a:spcAft>
                <a:spcPts val="0"/>
              </a:spcAft>
              <a:buClr>
                <a:srgbClr val="0072BC"/>
              </a:buClr>
              <a:buSzPts val="3500"/>
              <a:buChar char="•"/>
            </a:pP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12 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個月以下的嬰兒需要個人嬰兒睡眠計畫 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LIC 9227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65760" lvl="0" indent="-365760" algn="l" rtl="0">
              <a:spcBef>
                <a:spcPts val="600"/>
              </a:spcBef>
              <a:spcAft>
                <a:spcPts val="0"/>
              </a:spcAft>
              <a:buClr>
                <a:srgbClr val="0072BC"/>
              </a:buClr>
              <a:buSzPts val="3500"/>
              <a:buChar char="•"/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當嬰兒能夠前後翻身時，工作人員和家長必須更新並簽署 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LIC 9227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。然後，工作人員可以讓嬰兒仰臥，讓他們採取自己喜歡的睡眠姿勢。</a:t>
            </a:r>
            <a:endParaRPr 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8"/>
          <p:cNvSpPr txBox="1">
            <a:spLocks noGrp="1"/>
          </p:cNvSpPr>
          <p:nvPr>
            <p:ph type="title" idx="4294967295"/>
          </p:nvPr>
        </p:nvSpPr>
        <p:spPr>
          <a:xfrm>
            <a:off x="609599" y="30480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Arial"/>
              <a:buNone/>
            </a:pPr>
            <a:br>
              <a:rPr lang="zh-TW" dirty="0"/>
            </a:br>
            <a:r>
              <a:rPr lang="zh-TW" sz="4900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瞭解兒童期傷害</a:t>
            </a:r>
            <a:br>
              <a:rPr lang="zh-TW" sz="4000" dirty="0"/>
            </a:br>
            <a:endParaRPr sz="4000" dirty="0"/>
          </a:p>
        </p:txBody>
      </p:sp>
      <p:sp>
        <p:nvSpPr>
          <p:cNvPr id="273" name="Google Shape;273;p48"/>
          <p:cNvSpPr/>
          <p:nvPr/>
        </p:nvSpPr>
        <p:spPr>
          <a:xfrm>
            <a:off x="3810000" y="3105836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372554-DD80-4E09-A5AC-715B1D0085B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99" y="1916223"/>
            <a:ext cx="5181599" cy="3671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209811"/>
            <a:ext cx="4516550" cy="587188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15" name="Google Shape;515;p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00800" y="228600"/>
            <a:ext cx="4526951" cy="587188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7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9592"/>
              <a:buFont typeface="Arial"/>
              <a:buNone/>
            </a:pPr>
            <a:br>
              <a:rPr lang="zh-TW" dirty="0"/>
            </a:br>
            <a:r>
              <a:rPr lang="zh-TW" altLang="en-US" sz="49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安全的嬰兒睡眠監督</a:t>
            </a:r>
            <a:endParaRPr sz="49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Arial"/>
              <a:buNone/>
            </a:pPr>
            <a:endParaRPr sz="4000" dirty="0"/>
          </a:p>
        </p:txBody>
      </p:sp>
      <p:sp>
        <p:nvSpPr>
          <p:cNvPr id="522" name="Google Shape;522;p79"/>
          <p:cNvSpPr txBox="1">
            <a:spLocks noGrp="1"/>
          </p:cNvSpPr>
          <p:nvPr>
            <p:ph type="body" idx="1"/>
          </p:nvPr>
        </p:nvSpPr>
        <p:spPr>
          <a:xfrm>
            <a:off x="511800" y="1671850"/>
            <a:ext cx="11070600" cy="4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457200">
              <a:spcBef>
                <a:spcPts val="0"/>
              </a:spcBef>
              <a:buSzPts val="2800"/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每 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15 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分鐘檢查一次熟睡的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0-24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個月嬰兒並記錄。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indent="-457200">
              <a:spcBef>
                <a:spcPts val="560"/>
              </a:spcBef>
              <a:buSzPts val="2800"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每次檢查時記錄嬰兒的姓名、日期、時間和員工姓名縮寫。</a:t>
            </a:r>
            <a:endParaRPr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indent="-457200">
              <a:spcBef>
                <a:spcPts val="560"/>
              </a:spcBef>
              <a:buSzPts val="2800"/>
            </a:pPr>
            <a:r>
              <a:rPr lang="ja-JP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尋找痛苦的跡象，包括但不限於呼吸困難、膚色發紅、體溫升高和煩躁不安。</a:t>
            </a:r>
            <a:endParaRPr lang="en-US" altLang="ja-JP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indent="-457200">
              <a:spcBef>
                <a:spcPts val="560"/>
              </a:spcBef>
              <a:buSzPts val="2800"/>
            </a:pPr>
            <a:r>
              <a:rPr lang="zh-TW" altLang="en-US" i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請參閱示例日誌以記錄每 </a:t>
            </a:r>
            <a:r>
              <a:rPr lang="en-US" altLang="zh-TW" i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15 </a:t>
            </a:r>
            <a:r>
              <a:rPr lang="zh-TW" altLang="en-US" i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分鐘檢查一次。</a:t>
            </a:r>
            <a:endParaRPr i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8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如何降低托兒時的SIDS風險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29" name="Google Shape;529;p8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保持</a:t>
            </a:r>
            <a:r>
              <a:rPr lang="zh-TW" b="0" i="0" u="none" dirty="0">
                <a:solidFill>
                  <a:srgbClr val="007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無煙</a:t>
            </a: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的托兒環境。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支持</a:t>
            </a:r>
            <a:r>
              <a:rPr lang="zh-TW" b="0" i="0" u="none" dirty="0">
                <a:solidFill>
                  <a:srgbClr val="007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母乳餵養</a:t>
            </a: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的家庭。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提供有人看護的</a:t>
            </a:r>
            <a:r>
              <a:rPr lang="zh-TW" b="0" i="0" u="none" dirty="0">
                <a:solidFill>
                  <a:srgbClr val="007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「趴著玩時間」。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  <p:pic>
        <p:nvPicPr>
          <p:cNvPr id="530" name="Google Shape;530;p80" descr="File:No smoking symbol.sv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6973" y="3733801"/>
            <a:ext cx="2218055" cy="2218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p81" descr="O:\CCHP\CA SIDS Program\logos mailing labels photos etc\NICHD high resolution photos\DSC_355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0" y="0"/>
            <a:ext cx="7620000" cy="5472946"/>
          </a:xfrm>
          <a:prstGeom prst="rect">
            <a:avLst/>
          </a:prstGeom>
          <a:noFill/>
          <a:ln w="9525" cap="flat" cmpd="sng">
            <a:solidFill>
              <a:srgbClr val="0072B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37" name="Google Shape;537;p81"/>
          <p:cNvSpPr txBox="1">
            <a:spLocks noGrp="1"/>
          </p:cNvSpPr>
          <p:nvPr>
            <p:ph type="title"/>
          </p:nvPr>
        </p:nvSpPr>
        <p:spPr>
          <a:xfrm>
            <a:off x="609600" y="411480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zh-TW" b="0" i="0" u="none">
                <a:solidFill>
                  <a:schemeClr val="lt1"/>
                </a:solidFill>
              </a:rPr>
              <a:t>趴著玩時間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38" name="Google Shape;538;p81"/>
          <p:cNvSpPr txBox="1"/>
          <p:nvPr/>
        </p:nvSpPr>
        <p:spPr>
          <a:xfrm>
            <a:off x="1752600" y="5625347"/>
            <a:ext cx="89154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Eunice Kennedy Shriver國立兒童健康與人類發育研究所（NICHD），NIH，HHS；</a:t>
            </a:r>
            <a:r>
              <a:rPr lang="zh-TW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http://www.nichd.nih.gov</a:t>
            </a: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。 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Google Shape;546;p82" descr="O:\CCHP\CA SIDS Program\logos mailing labels photos etc\NICHD high resolution photos\back sleep position anatomy labeled med re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22320" y="77986"/>
            <a:ext cx="5547360" cy="5547360"/>
          </a:xfrm>
          <a:prstGeom prst="rect">
            <a:avLst/>
          </a:prstGeom>
          <a:noFill/>
          <a:ln w="9525" cap="flat" cmpd="sng">
            <a:solidFill>
              <a:srgbClr val="0072B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47" name="Google Shape;547;p82"/>
          <p:cNvSpPr txBox="1"/>
          <p:nvPr/>
        </p:nvSpPr>
        <p:spPr>
          <a:xfrm>
            <a:off x="1752600" y="5625347"/>
            <a:ext cx="89154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Eunice Kennedy Shriver國立兒童健康與人類發育研究所（NICHD），NIH，HHS；</a:t>
            </a:r>
            <a:r>
              <a:rPr lang="zh-TW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http://www.nichd.nih.gov</a:t>
            </a: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。 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8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使用襁褓呢？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54" name="Google Shape;554;p8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雖然一些新生兒和幼小嬰兒在家睡覺時可能使用襁褓，</a:t>
            </a:r>
            <a:r>
              <a:rPr lang="zh-TW" b="0" i="1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但在托兒計畫中，襁褓不是必要的或是不建議使用。  </a:t>
            </a:r>
            <a:endParaRPr i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如果襁褓中的嬰兒面朝下，或是翻到面朝下的姿勢，死亡的風險很高。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在孩子家裡，一旦嬰兒出現嘗試翻滾的跡象（通常在嬰兒三個月大前），就不應再使用襁褓。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8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br>
              <a:rPr lang="zh-TW" dirty="0"/>
            </a:br>
            <a:r>
              <a:rPr lang="zh-TW" sz="4900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搖晃嬰兒症候群</a:t>
            </a:r>
            <a:br>
              <a:rPr lang="zh-TW" dirty="0"/>
            </a:br>
            <a:endParaRPr dirty="0"/>
          </a:p>
        </p:txBody>
      </p:sp>
      <p:sp>
        <p:nvSpPr>
          <p:cNvPr id="561" name="Google Shape;561;p8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72BC"/>
              </a:buClr>
              <a:buSzPts val="3200"/>
              <a:buChar char="•"/>
            </a:pPr>
            <a:r>
              <a:rPr lang="zh-TW" b="0" i="0" u="none" dirty="0">
                <a:solidFill>
                  <a:srgbClr val="007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「搖晃嬰兒症候群」</a:t>
            </a: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一詞描述嬰兒在搖晃中頭部受傷的一系列症狀。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也可能會使用</a:t>
            </a:r>
            <a:r>
              <a:rPr lang="zh-TW" b="0" i="0" u="none" dirty="0">
                <a:solidFill>
                  <a:srgbClr val="007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「虐待性頭部外傷」</a:t>
            </a: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一詞。虐待性頭部外傷包括兒童因虐待而導致頭部受傷的各種方式，例如：搖晃、跌落、投擲、擊打；或搖晃時將兒童的頭部撞到表面或物體上。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85"/>
          <p:cNvSpPr txBox="1">
            <a:spLocks noGrp="1"/>
          </p:cNvSpPr>
          <p:nvPr>
            <p:ph type="title"/>
          </p:nvPr>
        </p:nvSpPr>
        <p:spPr>
          <a:xfrm>
            <a:off x="266700" y="228600"/>
            <a:ext cx="116586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頭部外傷/搖晃嬰兒症候群</a:t>
            </a:r>
            <a:br>
              <a:rPr 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可能導致：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68" name="Google Shape;568;p8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10972800" cy="403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2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部分或完全失明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聽力損失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麻痹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運動發育問題</a:t>
            </a:r>
            <a:endParaRPr b="0" i="0" u="none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執行功能問題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注意力、記憶力和行為問題</a:t>
            </a:r>
            <a:endParaRPr b="0" i="0" u="none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endParaRPr lang="en-US" altLang="zh-TW" b="0" i="0" u="none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癲癇發作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腦性癱瘓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吸吮和吞嚥障礙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智力殘障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言語和語言延遲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8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嬰兒啼哭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75" name="Google Shape;575;p8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嬰兒無法用語言表達他們的需求和感受，他們只能啼哭。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嬰兒可能有腹絞痛或其他類型的疼痛和不適，導致哭泣。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大聲哭鬧的階段被認為是嬰兒發育的正常階段。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緩解嬰兒哭鬧的策略包括輕輕搖晃、背著、唱歌、提供白色噪音，以及提供奶嘴。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1397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8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嬰兒哭鬧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82" name="Google Shape;582;p87"/>
          <p:cNvSpPr txBox="1">
            <a:spLocks noGrp="1"/>
          </p:cNvSpPr>
          <p:nvPr>
            <p:ph type="body" idx="1"/>
          </p:nvPr>
        </p:nvSpPr>
        <p:spPr>
          <a:xfrm>
            <a:off x="609600" y="1347135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看護者在長時間的哭鬧中可能會感到</a:t>
            </a:r>
            <a:r>
              <a:rPr lang="zh-TW" b="0" i="0" u="none" dirty="0">
                <a:solidFill>
                  <a:srgbClr val="007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憤怒或沮喪</a:t>
            </a: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看護者需要</a:t>
            </a:r>
            <a:r>
              <a:rPr lang="zh-TW" b="0" i="0" u="none" dirty="0">
                <a:solidFill>
                  <a:srgbClr val="007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應對策略</a:t>
            </a: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，以便妥善照看哭鬧、煩躁或不安的嬰兒。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83" name="Google Shape;583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8827" y="3124200"/>
            <a:ext cx="4274346" cy="2849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兒童在何處受傷？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81" name="Google Shape;281;p49"/>
          <p:cNvSpPr txBox="1">
            <a:spLocks noGrp="1"/>
          </p:cNvSpPr>
          <p:nvPr>
            <p:ph type="body" idx="1"/>
          </p:nvPr>
        </p:nvSpPr>
        <p:spPr>
          <a:xfrm>
            <a:off x="914400" y="1516381"/>
            <a:ext cx="103632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大多數傷害發生在遊樂場，占全部兒童傷害的50%到60%。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導致傷害的原因通常涉及傢俱、樓梯、窗戶、滑倒和絆倒。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傷害也會在汽車及其他車輛的內部和周圍發生。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8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應對策略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90" name="Google Shape;590;p8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380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72BC"/>
              </a:buClr>
              <a:buSzPts val="3200"/>
              <a:buChar char="•"/>
            </a:pPr>
            <a:r>
              <a:rPr lang="zh-TW" b="0" i="0" u="none" dirty="0">
                <a:solidFill>
                  <a:srgbClr val="007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管理自身壓力</a:t>
            </a: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並嘗試</a:t>
            </a:r>
            <a:r>
              <a:rPr lang="zh-TW" b="0" i="0" u="none" dirty="0">
                <a:solidFill>
                  <a:srgbClr val="007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自我照顧</a:t>
            </a: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。注意控制挫折或憤怒感。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使用一個對您有用的</a:t>
            </a:r>
            <a:r>
              <a:rPr lang="zh-TW" b="0" i="0" u="none" dirty="0">
                <a:solidFill>
                  <a:srgbClr val="007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鎮靜策略</a:t>
            </a: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。例如，做幾次深呼吸或在深呼吸的時候數到十。 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如果您無法控制自己的挫折感，請找一種方法讓自己</a:t>
            </a:r>
            <a:r>
              <a:rPr lang="zh-TW" b="0" i="0" u="none" dirty="0">
                <a:solidFill>
                  <a:srgbClr val="007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休息一下</a:t>
            </a: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（但不要讓孩子無人照管）。</a:t>
            </a:r>
            <a:endParaRPr b="0" i="0" u="none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rgbClr val="D90F81"/>
              </a:buClr>
              <a:buSzPts val="3200"/>
              <a:buChar char="•"/>
            </a:pPr>
            <a:r>
              <a:rPr lang="zh-TW" b="0" i="1" u="none" dirty="0">
                <a:solidFill>
                  <a:srgbClr val="D90F8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記住：永遠不可搖晃或打孩子。</a:t>
            </a:r>
            <a:endParaRPr b="0" i="0" u="none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1397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89"/>
          <p:cNvSpPr txBox="1">
            <a:spLocks noGrp="1"/>
          </p:cNvSpPr>
          <p:nvPr>
            <p:ph type="body" idx="1"/>
          </p:nvPr>
        </p:nvSpPr>
        <p:spPr>
          <a:xfrm>
            <a:off x="685800" y="685800"/>
            <a:ext cx="45720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欲了解更多信息，請參閱托兒者安撫哭鬧嬰兒的提示</a:t>
            </a:r>
            <a:endParaRPr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TW" sz="28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28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https://childcare.extension.org/tips-for-child-care-providers-to-soothe-a-crying-baby</a:t>
            </a:r>
            <a:r>
              <a:rPr lang="zh-TW" sz="2800" dirty="0"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596" name="Google Shape;596;p89"/>
          <p:cNvPicPr preferRelativeResize="0"/>
          <p:nvPr/>
        </p:nvPicPr>
        <p:blipFill rotWithShape="1">
          <a:blip r:embed="rId4">
            <a:alphaModFix/>
          </a:blip>
          <a:srcRect l="9465" r="5356"/>
          <a:stretch/>
        </p:blipFill>
        <p:spPr>
          <a:xfrm>
            <a:off x="5410200" y="685800"/>
            <a:ext cx="6172200" cy="4830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9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識別搖晃嬰兒症候群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03" name="Google Shape;603;p9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注意觀察：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情緒、行為、食慾、呼吸、頭或眼部運動的變化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挫傷（頭部、頸部或胸部周圍）、出血（眼睛周圍）、頭部、額頭腫脹或軟斑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肌張力、抬頭能力、震顫、癲癇發作的變化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9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創傷性腦損傷（TBI）與腦震盪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10" name="Google Shape;610;p91"/>
          <p:cNvSpPr txBox="1">
            <a:spLocks noGrp="1"/>
          </p:cNvSpPr>
          <p:nvPr>
            <p:ph type="body" idx="1"/>
          </p:nvPr>
        </p:nvSpPr>
        <p:spPr>
          <a:xfrm>
            <a:off x="381000" y="1600200"/>
            <a:ext cx="1143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TBI是一種改變大腦正常運作方式的腦損傷類型。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頭部撞擊、撞擊或顛簸可引起TBI。 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對身體的打擊造成頭部和大腦快速來回移動也會引起TBI。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腦震盪是TBI最常見的類型。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Google Shape;617;p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9877" y="304800"/>
            <a:ext cx="9252246" cy="4833937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92"/>
          <p:cNvSpPr/>
          <p:nvPr/>
        </p:nvSpPr>
        <p:spPr>
          <a:xfrm>
            <a:off x="1469877" y="5309285"/>
            <a:ext cx="919812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Eunice Kennedy Shriver國立兒童健康與人類發育研究所（NICHD），NIH，HHS；</a:t>
            </a:r>
            <a:r>
              <a:rPr lang="zh-TW" sz="180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http://www.nichd.nih.gov</a:t>
            </a:r>
            <a:r>
              <a:rPr lang="zh-TW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。 </a:t>
            </a:r>
            <a:endParaRPr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93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F7941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虐待兒童的定義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25" name="Google Shape;625;p9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2" spcCol="54864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什麼是兒童虐待？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兒童虐待是指無合理解釋的兒童非意外傷害或傷害模式。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兒童虐待通常是一種行為模式，而不是單一行為。 </a:t>
            </a:r>
            <a:endParaRPr lang="en-US" altLang="zh-TW" b="0" i="0" u="none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lvl="0" indent="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lang="en-US" altLang="zh-TW" b="0" i="0" u="none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lvl="0" indent="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兒童虐待的種類</a:t>
            </a:r>
            <a:endParaRPr lang="en-US" altLang="zh-TW" b="0" i="0" u="none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altLang="en-US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身體</a:t>
            </a:r>
            <a:endPara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altLang="en-US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情感</a:t>
            </a:r>
            <a:endPara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altLang="en-US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性</a:t>
            </a:r>
            <a:endPara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altLang="en-US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忽視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95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F7941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預防兒童虐待的方法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39" name="Google Shape;639;p9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6091825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與家庭建立信任關係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提供有關兒童發育的資訊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幫助家庭與孩子建立積極的關係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以身作則示範積極溝通和良好的托兒實踐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主持家庭的養育子女講習班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1397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  <p:pic>
        <p:nvPicPr>
          <p:cNvPr id="2" name="Picture 1" descr="A person holding a child&#10;&#10;Description automatically generated">
            <a:extLst>
              <a:ext uri="{FF2B5EF4-FFF2-40B4-BE49-F238E27FC236}">
                <a16:creationId xmlns:a16="http://schemas.microsoft.com/office/drawing/2014/main" id="{64AF2FED-5431-CA98-4B16-CDBA2F1293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8519"/>
          <a:stretch/>
        </p:blipFill>
        <p:spPr>
          <a:xfrm>
            <a:off x="7467600" y="1752600"/>
            <a:ext cx="4487333" cy="3810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9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F7941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預防兒童虐待的方法（續）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46" name="Google Shape;646;p9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6029195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瞭解家庭壓力的跡象並提供支援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讓家人瞭解社區資源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教育幼兒說「不」的權利。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告訴父母</a:t>
            </a:r>
            <a:r>
              <a:rPr lang="zh-TW" b="0" i="0" u="none" dirty="0">
                <a:solidFill>
                  <a:srgbClr val="007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法律</a:t>
            </a: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要求您</a:t>
            </a:r>
            <a:r>
              <a:rPr lang="zh-TW" b="0" i="0" u="none" dirty="0">
                <a:solidFill>
                  <a:srgbClr val="007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舉報可疑的兒童虐待。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1397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>
              <a:solidFill>
                <a:srgbClr val="0072BC"/>
              </a:solidFill>
            </a:endParaRPr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  <p:pic>
        <p:nvPicPr>
          <p:cNvPr id="2" name="Picture 1" descr="A person looking at another person&#10;&#10;Description automatically generated">
            <a:extLst>
              <a:ext uri="{FF2B5EF4-FFF2-40B4-BE49-F238E27FC236}">
                <a16:creationId xmlns:a16="http://schemas.microsoft.com/office/drawing/2014/main" id="{85239A5E-E648-36C8-1E69-DDE49D14C4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8" r="6242"/>
          <a:stretch/>
        </p:blipFill>
        <p:spPr>
          <a:xfrm>
            <a:off x="7067107" y="1752600"/>
            <a:ext cx="4841240" cy="382203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97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F7941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被授權的檢舉者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3" name="Google Shape;653;p9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作為</a:t>
            </a:r>
            <a:r>
              <a:rPr lang="zh-TW" b="0" i="0" u="none" dirty="0">
                <a:solidFill>
                  <a:srgbClr val="007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被授權的檢舉者</a:t>
            </a: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，您需要向兒童保護服務（CPS）報告已知或可疑的兒童虐待行為。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rgbClr val="0072BC"/>
              </a:buClr>
              <a:buSzPts val="3200"/>
              <a:buChar char="•"/>
            </a:pPr>
            <a:r>
              <a:rPr lang="zh-TW" b="0" i="0" u="none" dirty="0">
                <a:solidFill>
                  <a:srgbClr val="007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如果您不確定您觀察到的行為</a:t>
            </a: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，請致電CPS洽詢。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如果兒童處於緊急危險或是需要緊急醫療護理，請撥打</a:t>
            </a:r>
            <a:r>
              <a:rPr lang="en-US" alt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  <a:r>
              <a:rPr lang="zh-TW" b="0" i="0" u="none" dirty="0">
                <a:solidFill>
                  <a:srgbClr val="D90F8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9-1-1</a:t>
            </a: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1397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None/>
            </a:pPr>
            <a:endParaRPr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9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F7941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被授權的檢舉者訓練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60" name="Google Shape;660;p9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zh-TW" altLang="en-US" sz="3500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每 </a:t>
            </a:r>
            <a:r>
              <a:rPr lang="en-US" altLang="zh-TW" sz="3500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 </a:t>
            </a:r>
            <a:r>
              <a:rPr lang="zh-TW" altLang="en-US" sz="3500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年一次</a:t>
            </a:r>
            <a:r>
              <a:rPr lang="zh-TW" sz="3500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托兒人員需要接受以下被授權的檢舉者訓練。</a:t>
            </a:r>
            <a:r>
              <a:rPr lang="ja-JP" altLang="en-US" sz="3500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你將學習</a:t>
            </a:r>
            <a:r>
              <a:rPr lang="zh-TW" sz="3500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 </a:t>
            </a:r>
            <a:endParaRPr sz="3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31" algn="l" rtl="0">
              <a:spcBef>
                <a:spcPts val="1247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zh-TW" sz="3500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如何發現可能的兒童虐待或忽視兒童跡象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31" algn="l" rtl="0">
              <a:spcBef>
                <a:spcPts val="1247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zh-TW" sz="3500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如何向孩子談論疑似虐待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31" algn="l" rtl="0">
              <a:spcBef>
                <a:spcPts val="1247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zh-TW" sz="3500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如何檢舉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31" algn="l" rtl="0">
              <a:spcBef>
                <a:spcPts val="1247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zh-TW" sz="3500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提交檢舉報告後會發生什麼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137350" algn="l" rtl="0">
              <a:spcBef>
                <a:spcPts val="1247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lvl="0" indent="0" algn="ctr" rtl="0">
              <a:spcBef>
                <a:spcPts val="647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zh-TW" sz="3500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可在此處找到免費的線上課程</a:t>
            </a: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lang="zh-TW" b="0" i="0" u="sng" dirty="0">
                <a:solidFill>
                  <a:schemeClr val="hlink"/>
                </a:solidFill>
                <a:hlinkClick r:id="rId3"/>
              </a:rPr>
              <a:t>http://childcare.mandatedreporterca.com</a:t>
            </a:r>
            <a:r>
              <a:rPr lang="zh-TW" b="0" i="0" u="none" dirty="0"/>
              <a:t> </a:t>
            </a:r>
            <a:endParaRPr dirty="0"/>
          </a:p>
          <a:p>
            <a:pPr marL="0" lvl="0" indent="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兒童如何受傷？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88" name="Google Shape;288;p50"/>
          <p:cNvSpPr txBox="1">
            <a:spLocks noGrp="1"/>
          </p:cNvSpPr>
          <p:nvPr>
            <p:ph type="body" idx="1"/>
          </p:nvPr>
        </p:nvSpPr>
        <p:spPr>
          <a:xfrm>
            <a:off x="754380" y="1485901"/>
            <a:ext cx="1068324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跌倒是導致嚴重傷害的主要原因。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一個孩子可能會傷害另一個孩子（例如，他們可能會打架、推擠、相撞、扔東西或咬人）。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兒童可能會與物體碰撞，例如活動的遊樂場設備（鞦</a:t>
            </a: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韆</a:t>
            </a: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）、傢俱、建築的一部分、植物、玩具、圍欄、大門等。</a:t>
            </a:r>
            <a:endParaRPr b="0" i="0" u="none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兒童可能被鋒利的邊緣割傷、被熱表面、熱自來水或電暖器燙傷；或被有毒物質毒害。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9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灼傷和燒傷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67" name="Google Shape;667;p99"/>
          <p:cNvSpPr txBox="1">
            <a:spLocks noGrp="1"/>
          </p:cNvSpPr>
          <p:nvPr>
            <p:ph type="body" idx="1"/>
          </p:nvPr>
        </p:nvSpPr>
        <p:spPr>
          <a:xfrm>
            <a:off x="525398" y="1417638"/>
            <a:ext cx="5715000" cy="434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接觸高溫物體或表面、熱液體或蒸汽、火、電或化學物質可導致灼傷。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熱的液體 - 不是火 - 是兒童燒傷的最常見原因。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68" name="Google Shape;668;p99"/>
          <p:cNvSpPr txBox="1">
            <a:spLocks noGrp="1"/>
          </p:cNvSpPr>
          <p:nvPr>
            <p:ph type="body" idx="4294967295"/>
          </p:nvPr>
        </p:nvSpPr>
        <p:spPr>
          <a:xfrm>
            <a:off x="6337126" y="1417638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D90F81"/>
              </a:buClr>
              <a:buSzPts val="3200"/>
              <a:buChar char="•"/>
            </a:pPr>
            <a:r>
              <a:rPr lang="zh-TW" b="0" i="0" u="none" dirty="0">
                <a:solidFill>
                  <a:srgbClr val="D90F8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孩子很好奇，不知道  危險！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  <p:pic>
        <p:nvPicPr>
          <p:cNvPr id="669" name="Google Shape;669;p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75230" y="2334748"/>
            <a:ext cx="3308592" cy="34262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10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灼傷和燒傷預防：設備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76" name="Google Shape;676;p10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791200" cy="4419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安裝煙霧探測器。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保持運作良好的滅火器。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在壁爐、散熱器或熱水管周圍設立屏障。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不要在遊戲區使用可擕式的明火或空間加熱器。</a:t>
            </a:r>
            <a:endParaRPr b="0" i="0" u="none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1397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b="0" i="0" u="none" dirty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  <p:sp>
        <p:nvSpPr>
          <p:cNvPr id="677" name="Google Shape;677;p100"/>
          <p:cNvSpPr txBox="1">
            <a:spLocks noGrp="1"/>
          </p:cNvSpPr>
          <p:nvPr>
            <p:ph type="body" idx="4294967295"/>
          </p:nvPr>
        </p:nvSpPr>
        <p:spPr>
          <a:xfrm>
            <a:off x="64770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蓋住電源插座。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嚴禁電線超載。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將熱水器的溫度保持在華氏120度或以下。</a:t>
            </a:r>
            <a:endParaRPr lang="en-US" altLang="zh-TW" b="0" i="0" u="none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給孩子洗澡之前檢查水溫。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1397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10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灼傷和燒傷預防：食品和飲料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84" name="Google Shape;684;p10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715000" cy="419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讓孩子遠離烹飪區。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不要在孩子附近喝熱飲或拿任何熱的東西。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不要用微波爐加熱瓶子。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給孩子熱食之前，先試嘗一下。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1397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  <p:sp>
        <p:nvSpPr>
          <p:cNvPr id="685" name="Google Shape;685;p101"/>
          <p:cNvSpPr txBox="1">
            <a:spLocks noGrp="1"/>
          </p:cNvSpPr>
          <p:nvPr>
            <p:ph type="body" idx="4294967295"/>
          </p:nvPr>
        </p:nvSpPr>
        <p:spPr>
          <a:xfrm>
            <a:off x="6321468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不要把熱食和熱飲放在桌子和櫃檯的邊緣以及有枱布的桌子上。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使用瓦斯爐的後方爐頭做菜。</a:t>
            </a:r>
            <a:endParaRPr lang="en-US" altLang="zh-TW" b="0" i="0" u="none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將鍋把手朝後或放在中間。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1397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10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灼傷和燒傷預防：實踐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92" name="Google Shape;692;p102"/>
          <p:cNvSpPr txBox="1">
            <a:spLocks noGrp="1"/>
          </p:cNvSpPr>
          <p:nvPr>
            <p:ph type="body" idx="1"/>
          </p:nvPr>
        </p:nvSpPr>
        <p:spPr>
          <a:xfrm>
            <a:off x="497563" y="1600199"/>
            <a:ext cx="5486400" cy="434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把所有化學品、火柴和打火機放在孩子拿不到的地方。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教孩子遠離熱的東西，不要玩火柴、打火機、化學品、電器設備。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93" name="Google Shape;693;p102"/>
          <p:cNvSpPr txBox="1">
            <a:spLocks noGrp="1"/>
          </p:cNvSpPr>
          <p:nvPr>
            <p:ph type="body" idx="4294967295"/>
          </p:nvPr>
        </p:nvSpPr>
        <p:spPr>
          <a:xfrm>
            <a:off x="6477000" y="1600199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制定防火疏散路線。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使用不同的出口，進行定期消防和疏散演習。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教孩子如何停下、臥倒、滾動。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1397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10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JhengHei"/>
              <a:buNone/>
            </a:pP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熱傷害</a:t>
            </a:r>
            <a:endParaRPr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99" name="Google Shape;699;p103"/>
          <p:cNvSpPr txBox="1">
            <a:spLocks noGrp="1"/>
          </p:cNvSpPr>
          <p:nvPr>
            <p:ph type="body" idx="1"/>
          </p:nvPr>
        </p:nvSpPr>
        <p:spPr>
          <a:xfrm>
            <a:off x="609600" y="1417638"/>
            <a:ext cx="5384800" cy="4267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zh-TW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預防熱傷害的步驟:</a:t>
            </a:r>
            <a:endParaRPr dirty="0"/>
          </a:p>
          <a:p>
            <a:pPr marL="342900" lvl="0" indent="-342900" algn="l" rtl="0">
              <a:lnSpc>
                <a:spcPct val="110000"/>
              </a:lnSpc>
              <a:spcBef>
                <a:spcPts val="11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選一天中較涼的時間進行室外活動</a:t>
            </a:r>
            <a:r>
              <a:rPr lang="zh-TW" b="1" i="0" u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lvl="0" indent="-342900" algn="l" rtl="0">
              <a:lnSpc>
                <a:spcPct val="110000"/>
              </a:lnSpc>
              <a:spcBef>
                <a:spcPts val="11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提供遮蔭</a:t>
            </a:r>
            <a:r>
              <a:rPr lang="zh-TW" b="1" i="0" u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lvl="0" indent="-342900" algn="l" rtl="0">
              <a:lnSpc>
                <a:spcPct val="110000"/>
              </a:lnSpc>
              <a:spcBef>
                <a:spcPts val="11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定時補充水份</a:t>
            </a:r>
            <a:r>
              <a:rPr lang="zh-TW" b="1" i="0" u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lvl="0" indent="-342900" algn="l" rtl="0">
              <a:lnSpc>
                <a:spcPct val="110000"/>
              </a:lnSpc>
              <a:spcBef>
                <a:spcPts val="11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穿着寬鬆</a:t>
            </a:r>
            <a:r>
              <a:rPr lang="zh-TW" b="0" i="0" u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、</a:t>
            </a: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較薄而透氣和浅色的衣物</a:t>
            </a:r>
            <a:r>
              <a:rPr lang="zh-TW" b="1" i="0" u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lvl="0" indent="-154940" algn="l" rtl="0">
              <a:spcBef>
                <a:spcPts val="11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sp>
        <p:nvSpPr>
          <p:cNvPr id="700" name="Google Shape;700;p103"/>
          <p:cNvSpPr txBox="1">
            <a:spLocks noGrp="1"/>
          </p:cNvSpPr>
          <p:nvPr>
            <p:ph type="body" idx="4294967295"/>
          </p:nvPr>
        </p:nvSpPr>
        <p:spPr>
          <a:xfrm>
            <a:off x="6186118" y="1400936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zh-TW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留意散熱的跡象:</a:t>
            </a:r>
            <a:endParaRPr dirty="0"/>
          </a:p>
          <a:p>
            <a:pPr marL="342900" lvl="0" indent="-342900" algn="l" rtl="0">
              <a:lnSpc>
                <a:spcPct val="110000"/>
              </a:lnSpc>
              <a:spcBef>
                <a:spcPts val="11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體温升高</a:t>
            </a:r>
            <a:r>
              <a:rPr lang="zh-TW" b="1" i="0" u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lvl="0" indent="-342900" algn="l" rtl="0">
              <a:lnSpc>
                <a:spcPct val="110000"/>
              </a:lnSpc>
              <a:spcBef>
                <a:spcPts val="11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皮膚濕冷 </a:t>
            </a:r>
            <a:r>
              <a:rPr lang="zh-TW" b="1" i="0" u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lvl="0" indent="-342900" algn="l" rtl="0">
              <a:lnSpc>
                <a:spcPct val="110000"/>
              </a:lnSpc>
              <a:spcBef>
                <a:spcPts val="11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起雞皮</a:t>
            </a:r>
            <a:r>
              <a:rPr lang="zh-TW" b="1" i="0" u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lvl="0" indent="-342900" algn="l" rtl="0">
              <a:lnSpc>
                <a:spcPct val="110000"/>
              </a:lnSpc>
              <a:spcBef>
                <a:spcPts val="11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頭暈</a:t>
            </a:r>
            <a:r>
              <a:rPr lang="zh-TW" b="0" i="0" u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、</a:t>
            </a: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無力虛弱</a:t>
            </a:r>
            <a:r>
              <a:rPr lang="zh-TW" b="0" i="0" u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、</a:t>
            </a: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頭痛</a:t>
            </a:r>
            <a:r>
              <a:rPr lang="zh-TW" b="0" i="0" u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、</a:t>
            </a: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煩躁</a:t>
            </a:r>
            <a:r>
              <a:rPr lang="zh-TW" b="0" i="0" u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、</a:t>
            </a: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昏厥</a:t>
            </a:r>
            <a:r>
              <a:rPr lang="zh-TW" b="1" i="0" u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 b="1" i="0" u="none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lvl="0" indent="-342900" algn="l" rtl="0">
              <a:lnSpc>
                <a:spcPct val="110000"/>
              </a:lnSpc>
              <a:spcBef>
                <a:spcPts val="11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出汗</a:t>
            </a:r>
            <a:r>
              <a:rPr lang="zh-TW" b="0" i="0" u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、</a:t>
            </a: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口渴</a:t>
            </a:r>
            <a:r>
              <a:rPr lang="zh-TW" b="0" i="0" u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、</a:t>
            </a: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抽筋</a:t>
            </a:r>
            <a:r>
              <a:rPr lang="zh-TW" b="0" i="0" u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 b="0" i="0" u="none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lvl="0" indent="-342900" algn="l" rtl="0">
              <a:lnSpc>
                <a:spcPct val="110000"/>
              </a:lnSpc>
              <a:spcBef>
                <a:spcPts val="11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噁心或嘔吐</a:t>
            </a:r>
            <a:r>
              <a:rPr lang="zh-TW" b="1" i="0" u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lvl="0" indent="-154940" algn="l" rtl="0">
              <a:spcBef>
                <a:spcPts val="11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Google Shape;705;p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86200" y="152400"/>
            <a:ext cx="4419600" cy="60242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1" name="Google Shape;711;p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0727" y="229909"/>
            <a:ext cx="4710546" cy="6093383"/>
          </a:xfrm>
          <a:prstGeom prst="rect">
            <a:avLst/>
          </a:prstGeom>
          <a:noFill/>
          <a:ln w="9525" cap="flat" cmpd="sng">
            <a:solidFill>
              <a:srgbClr val="003473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0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哽塞預防 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18" name="Google Shape;718;p10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343150" y="2253456"/>
            <a:ext cx="7505700" cy="3219450"/>
          </a:xfrm>
          <a:prstGeom prst="rect">
            <a:avLst/>
          </a:prstGeom>
          <a:solidFill>
            <a:srgbClr val="0072BC"/>
          </a:solidFill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10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哽塞危險：玩具和物體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25" name="Google Shape;725;p107"/>
          <p:cNvSpPr txBox="1">
            <a:spLocks noGrp="1"/>
          </p:cNvSpPr>
          <p:nvPr>
            <p:ph type="body" idx="1"/>
          </p:nvPr>
        </p:nvSpPr>
        <p:spPr>
          <a:xfrm>
            <a:off x="639871" y="1417635"/>
            <a:ext cx="4195176" cy="4297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2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大頭針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硬幣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釘子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牙籤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珠寶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遊戲棋子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鈕扣</a:t>
            </a:r>
            <a:endParaRPr lang="en-US" altLang="zh-TW" b="0" i="0" u="none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altLang="en-US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小玩具</a:t>
            </a:r>
            <a:endPara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altLang="en-US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蠟筆</a:t>
            </a:r>
            <a:endPara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altLang="en-US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筆蕊電池</a:t>
            </a: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altLang="en-US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鈕型電池</a:t>
            </a:r>
            <a:endParaRPr b="0" i="0" u="none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27" name="Google Shape;727;p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2205" y="1348240"/>
            <a:ext cx="7054225" cy="523512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108"/>
          <p:cNvSpPr txBox="1">
            <a:spLocks noGrp="1"/>
          </p:cNvSpPr>
          <p:nvPr>
            <p:ph type="title"/>
          </p:nvPr>
        </p:nvSpPr>
        <p:spPr>
          <a:xfrm>
            <a:off x="609600" y="15240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D90F81"/>
              </a:buClr>
              <a:buSzPts val="4400"/>
              <a:buFont typeface="Microsoft JhengHei"/>
              <a:buNone/>
            </a:pPr>
            <a:r>
              <a:rPr lang="zh-TW" b="1" dirty="0">
                <a:solidFill>
                  <a:srgbClr val="D90F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有關小孩一些鮮為人知的風險</a:t>
            </a:r>
            <a:endParaRPr dirty="0">
              <a:solidFill>
                <a:srgbClr val="D90F8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34" name="Google Shape;734;p108"/>
          <p:cNvSpPr txBox="1">
            <a:spLocks noGrp="1"/>
          </p:cNvSpPr>
          <p:nvPr>
            <p:ph type="body" idx="1"/>
          </p:nvPr>
        </p:nvSpPr>
        <p:spPr>
          <a:xfrm>
            <a:off x="533400" y="1295400"/>
            <a:ext cx="5334001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23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小型電子設備內可能裝有功能強大如鈕扣般大小的鈕扣電池。吞下這些電池可能會卞在喉嚨中, 並導致嚴重的灼傷或死亡。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 sz="23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04347"/>
              </a:lnSpc>
              <a:spcBef>
                <a:spcPts val="1200"/>
              </a:spcBef>
              <a:spcAft>
                <a:spcPts val="0"/>
              </a:spcAft>
              <a:buClr>
                <a:srgbClr val="222222"/>
              </a:buClr>
              <a:buSzPts val="2300"/>
              <a:buChar char="•"/>
            </a:pPr>
            <a:r>
              <a:rPr lang="zh-TW" sz="2300">
                <a:solidFill>
                  <a:srgbClr val="222222"/>
                </a:solidFill>
                <a:highlight>
                  <a:srgbClr val="A9A9A9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1</a:t>
            </a:r>
            <a:r>
              <a:rPr lang="zh-TW" sz="2300">
                <a:solidFill>
                  <a:srgbClr val="22222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如裝有鈕扣電池設備的零件不安全,請把它保存在遙不可及的地方，並將脫落的電池鎖好。</a:t>
            </a:r>
            <a:endParaRPr sz="23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rgbClr val="222222"/>
              </a:buClr>
              <a:buSzPts val="2300"/>
              <a:buChar char="•"/>
            </a:pPr>
            <a:r>
              <a:rPr lang="zh-TW" sz="2300">
                <a:solidFill>
                  <a:srgbClr val="222222"/>
                </a:solidFill>
                <a:highlight>
                  <a:srgbClr val="A9A9A9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2</a:t>
            </a:r>
            <a:r>
              <a:rPr lang="zh-TW" sz="2300">
                <a:solidFill>
                  <a:srgbClr val="22222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如果小孩吞下鈕扣電池，請立即前往急疹室。不要讓孩子吃喝，不要催吐。</a:t>
            </a:r>
            <a:endParaRPr sz="23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04347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300"/>
              <a:buChar char="•"/>
            </a:pPr>
            <a:r>
              <a:rPr lang="zh-TW" sz="2300">
                <a:solidFill>
                  <a:srgbClr val="000000"/>
                </a:solidFill>
                <a:highlight>
                  <a:srgbClr val="A9A9A9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3</a:t>
            </a:r>
            <a:r>
              <a:rPr lang="zh-TW" sz="23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與其他父母和照顧者共享此信息。</a:t>
            </a:r>
            <a:endParaRPr sz="23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9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>
              <a:solidFill>
                <a:srgbClr val="000000"/>
              </a:solidFill>
            </a:endParaRPr>
          </a:p>
        </p:txBody>
      </p:sp>
      <p:sp>
        <p:nvSpPr>
          <p:cNvPr id="735" name="Google Shape;735;p108"/>
          <p:cNvSpPr txBox="1">
            <a:spLocks noGrp="1"/>
          </p:cNvSpPr>
          <p:nvPr>
            <p:ph type="body" idx="4294967295"/>
          </p:nvPr>
        </p:nvSpPr>
        <p:spPr>
          <a:xfrm>
            <a:off x="6039632" y="1295400"/>
            <a:ext cx="5771368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90F81"/>
              </a:buClr>
              <a:buSzPct val="139130"/>
              <a:buNone/>
            </a:pPr>
            <a:r>
              <a:rPr lang="zh-TW" dirty="0">
                <a:solidFill>
                  <a:srgbClr val="D90F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鈕扣式鋰電池誤吞可能導致嚴重傷害。</a:t>
            </a:r>
            <a:endParaRPr sz="2300" dirty="0">
              <a:solidFill>
                <a:srgbClr val="D90F8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zh-TW" sz="2300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每年約有3200個關於吞下鈕扣電池的電話撥打致美國毒物控制中心。在這些個案中，發生在六歲以下的兒童差不多佔十分之六。</a:t>
            </a:r>
            <a:endParaRPr sz="23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zh-TW" sz="2300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許多纖巧，時尚的電子設備都有易於打開的鈕扣電池盒，大多數父母都不知道會度至危險。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zh-TW" sz="2300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如果小孩吞下鈕扣電池，其症狀可能類似於其他疾病，如咳嗽，流口水和不適。孩子們通常可以在喉嚨中含有鈕扣電池時仍可呼吸，使問題難以發現。</a:t>
            </a:r>
            <a:endParaRPr sz="23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11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544"/>
              </a:spcBef>
              <a:spcAft>
                <a:spcPts val="0"/>
              </a:spcAft>
              <a:buClr>
                <a:srgbClr val="D90F81"/>
              </a:buClr>
              <a:buSzPct val="100000"/>
              <a:buNone/>
            </a:pPr>
            <a:r>
              <a:rPr lang="zh-TW" dirty="0">
                <a:solidFill>
                  <a:srgbClr val="D90F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全國電池攝入熱線：</a:t>
            </a:r>
            <a:r>
              <a:rPr lang="zh-TW" dirty="0">
                <a:solidFill>
                  <a:srgbClr val="D90F81"/>
                </a:solidFill>
              </a:rPr>
              <a:t>1-800-498-8666</a:t>
            </a:r>
            <a:endParaRPr dirty="0">
              <a:solidFill>
                <a:srgbClr val="D90F8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51"/>
          <p:cNvSpPr txBox="1">
            <a:spLocks noGrp="1"/>
          </p:cNvSpPr>
          <p:nvPr>
            <p:ph type="title"/>
          </p:nvPr>
        </p:nvSpPr>
        <p:spPr>
          <a:xfrm>
            <a:off x="609599" y="266702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傷害風險與發育階段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95" name="Google Shape;295;p5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嬰兒的傷害率較低，但會隨著孩子的年齡而增加。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兩歲到五歲的兒童最容易受傷。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96" name="Google Shape;296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7315" y="3124200"/>
            <a:ext cx="9397369" cy="29262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0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窒息和被勒危害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42" name="Google Shape;742;p109"/>
          <p:cNvSpPr txBox="1">
            <a:spLocks noGrp="1"/>
          </p:cNvSpPr>
          <p:nvPr>
            <p:ph type="body" idx="1"/>
          </p:nvPr>
        </p:nvSpPr>
        <p:spPr>
          <a:xfrm>
            <a:off x="602293" y="1505788"/>
            <a:ext cx="5486400" cy="434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氣球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塑膠袋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一次性手套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沒有氣孔的玩具箱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百葉窗和窗簾的拉繩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繩索和細繩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lvl="0" indent="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  <p:sp>
        <p:nvSpPr>
          <p:cNvPr id="743" name="Google Shape;743;p109"/>
          <p:cNvSpPr txBox="1">
            <a:spLocks noGrp="1"/>
          </p:cNvSpPr>
          <p:nvPr>
            <p:ph type="body" idx="4294967295"/>
          </p:nvPr>
        </p:nvSpPr>
        <p:spPr>
          <a:xfrm>
            <a:off x="6197600" y="1417638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D90F81"/>
              </a:buClr>
              <a:buSzPts val="3200"/>
              <a:buFont typeface="Noto Sans Symbols"/>
              <a:buChar char="❖"/>
            </a:pPr>
            <a:r>
              <a:rPr lang="zh-TW" b="0" i="0" u="none" dirty="0">
                <a:solidFill>
                  <a:srgbClr val="D90F8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切勿將嬰兒床放在窗戶附近。</a:t>
            </a:r>
            <a:endParaRPr dirty="0">
              <a:solidFill>
                <a:srgbClr val="D90F8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rgbClr val="D90F81"/>
              </a:buClr>
              <a:buSzPts val="3200"/>
              <a:buFont typeface="Noto Sans Symbols"/>
              <a:buChar char="❖"/>
            </a:pPr>
            <a:r>
              <a:rPr lang="zh-TW" b="0" i="0" u="none" dirty="0">
                <a:solidFill>
                  <a:srgbClr val="D90F8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不要將毯子搭在嬰兒床欄杆上或將懸掛玩具掛在嬰兒床上。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rgbClr val="D90F81"/>
              </a:buClr>
              <a:buSzPts val="3200"/>
              <a:buFont typeface="Noto Sans Symbols"/>
              <a:buChar char="❖"/>
            </a:pPr>
            <a:r>
              <a:rPr lang="zh-TW" b="0" i="0" u="none" dirty="0">
                <a:solidFill>
                  <a:srgbClr val="D90F8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使用CSPC核准的嬰兒床和遊戲床。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11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跌倒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50" name="Google Shape;750;p110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6934200" cy="407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跌倒是托兒環境中最常見的受傷原因。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它們是需要醫療護理的最常見受傷。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各種年齡的孩子都會跌倒。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防止跌倒是對安全環境的最大挑戰。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51" name="Google Shape;751;p110"/>
          <p:cNvPicPr preferRelativeResize="0"/>
          <p:nvPr/>
        </p:nvPicPr>
        <p:blipFill rotWithShape="1">
          <a:blip r:embed="rId3">
            <a:alphaModFix/>
          </a:blip>
          <a:srcRect l="6250" t="5887" r="1955" b="12400"/>
          <a:stretch/>
        </p:blipFill>
        <p:spPr>
          <a:xfrm>
            <a:off x="7543800" y="533400"/>
            <a:ext cx="3853880" cy="5145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11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降低跌倒風險：設備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58" name="Google Shape;758;p111"/>
          <p:cNvSpPr txBox="1">
            <a:spLocks noGrp="1"/>
          </p:cNvSpPr>
          <p:nvPr>
            <p:ph type="body" idx="1"/>
          </p:nvPr>
        </p:nvSpPr>
        <p:spPr>
          <a:xfrm>
            <a:off x="4572000" y="1600201"/>
            <a:ext cx="7010400" cy="419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確保設備維修良好，檢查安全性及是否適合孩子發育。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使用耐用、平衡、不會輕易翻倒的傢俱。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將門安裝在樓梯的上下端。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1397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  <p:pic>
        <p:nvPicPr>
          <p:cNvPr id="759" name="Google Shape;759;p111"/>
          <p:cNvPicPr preferRelativeResize="0"/>
          <p:nvPr/>
        </p:nvPicPr>
        <p:blipFill rotWithShape="1">
          <a:blip r:embed="rId3">
            <a:alphaModFix/>
          </a:blip>
          <a:srcRect l="2137" t="10317" r="3419" b="7778"/>
          <a:stretch/>
        </p:blipFill>
        <p:spPr>
          <a:xfrm>
            <a:off x="990600" y="1355464"/>
            <a:ext cx="3337142" cy="4452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11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降低跌倒風險：環境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66" name="Google Shape;766;p112"/>
          <p:cNvSpPr txBox="1">
            <a:spLocks noGrp="1"/>
          </p:cNvSpPr>
          <p:nvPr>
            <p:ph type="body" idx="1"/>
          </p:nvPr>
        </p:nvSpPr>
        <p:spPr>
          <a:xfrm>
            <a:off x="1237673" y="1417638"/>
            <a:ext cx="9485746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安裝防護罩和安全鎖。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撿起地板上的玩具和其他物體。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立即清理溢出物。不要使用打滑的地板拋光劑。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撤換鬆散和打滑的地毯。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針對有特殊出行需求的兒童調整空間。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保持安全和適合發育的遊樂場。 </a:t>
            </a:r>
            <a:endParaRPr lang="en-US" altLang="zh-TW" b="0" i="0" u="none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在攀爬結構下方和周圍提供減震表面。</a:t>
            </a:r>
            <a:endParaRPr 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1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降低跌倒風險：監督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73" name="Google Shape;773;p113"/>
          <p:cNvSpPr txBox="1">
            <a:spLocks noGrp="1"/>
          </p:cNvSpPr>
          <p:nvPr>
            <p:ph type="body" idx="1"/>
          </p:nvPr>
        </p:nvSpPr>
        <p:spPr>
          <a:xfrm>
            <a:off x="291230" y="1328772"/>
            <a:ext cx="7010400" cy="4767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不要讓孩子爬上傢俱。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切勿將嬰兒或幼兒放在床上、尿布桌或其他離地面較高的地方無人照看。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孩子可以跑的地方要有相應的安全規則。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持續一貫地執行遊樂場安全規則（例如，不要跑上滑梯）。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74" name="Google Shape;774;p113"/>
          <p:cNvPicPr preferRelativeResize="0"/>
          <p:nvPr/>
        </p:nvPicPr>
        <p:blipFill rotWithShape="1">
          <a:blip r:embed="rId3">
            <a:alphaModFix/>
          </a:blip>
          <a:srcRect l="6751" r="5486"/>
          <a:stretch/>
        </p:blipFill>
        <p:spPr>
          <a:xfrm>
            <a:off x="7176370" y="1743145"/>
            <a:ext cx="4724400" cy="3590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1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中毒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81" name="Google Shape;781;p114"/>
          <p:cNvSpPr txBox="1">
            <a:spLocks noGrp="1"/>
          </p:cNvSpPr>
          <p:nvPr>
            <p:ph type="body" idx="1"/>
          </p:nvPr>
        </p:nvSpPr>
        <p:spPr>
          <a:xfrm>
            <a:off x="609600" y="1417639"/>
            <a:ext cx="10972800" cy="4708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家庭或托兒環境中及周圍的許多常見物品都會導致中毒。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中毒可透過飲食、接觸皮膚、進入眼睛、呼吸煙霧、刺傷和動物及昆蟲叮咬導致。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F284DE8-058A-02B4-ED7A-63F7C6167897}"/>
              </a:ext>
            </a:extLst>
          </p:cNvPr>
          <p:cNvGrpSpPr/>
          <p:nvPr/>
        </p:nvGrpSpPr>
        <p:grpSpPr>
          <a:xfrm>
            <a:off x="762000" y="3504345"/>
            <a:ext cx="10668000" cy="1968147"/>
            <a:chOff x="762000" y="3504345"/>
            <a:chExt cx="10668000" cy="196814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8F13417-B33C-AB00-645A-B2D504CEA83D}"/>
                </a:ext>
              </a:extLst>
            </p:cNvPr>
            <p:cNvGrpSpPr/>
            <p:nvPr/>
          </p:nvGrpSpPr>
          <p:grpSpPr>
            <a:xfrm>
              <a:off x="762000" y="3504345"/>
              <a:ext cx="10668000" cy="1570491"/>
              <a:chOff x="304800" y="3886200"/>
              <a:chExt cx="10668000" cy="157049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F80D2D2B-17CC-E39C-FCDB-5BF23C7BB7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50988"/>
              <a:stretch/>
            </p:blipFill>
            <p:spPr>
              <a:xfrm>
                <a:off x="5486400" y="3886200"/>
                <a:ext cx="5486400" cy="1318446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16A24CB8-4281-7129-7EDA-7ECB8B3EAD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46150"/>
              <a:stretch/>
            </p:blipFill>
            <p:spPr>
              <a:xfrm>
                <a:off x="304800" y="4008891"/>
                <a:ext cx="5486876" cy="1447800"/>
              </a:xfrm>
              <a:prstGeom prst="rect">
                <a:avLst/>
              </a:prstGeom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2A9134C-29FC-BD7E-AA1D-0A60DE212FEE}"/>
                </a:ext>
              </a:extLst>
            </p:cNvPr>
            <p:cNvSpPr txBox="1"/>
            <p:nvPr/>
          </p:nvSpPr>
          <p:spPr>
            <a:xfrm>
              <a:off x="1006866" y="5101807"/>
              <a:ext cx="10171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600" dirty="0"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清潔用品</a:t>
              </a:r>
              <a:endParaRPr 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7EEA406-16A7-7716-0418-69100135967B}"/>
                </a:ext>
              </a:extLst>
            </p:cNvPr>
            <p:cNvSpPr txBox="1"/>
            <p:nvPr/>
          </p:nvSpPr>
          <p:spPr>
            <a:xfrm>
              <a:off x="2835668" y="5086418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800" dirty="0"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個人護理用品</a:t>
              </a:r>
              <a:endParaRPr lang="en-US" sz="1800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A36ED9A-2EF9-B3C0-A5DE-2125FB07F732}"/>
                </a:ext>
              </a:extLst>
            </p:cNvPr>
            <p:cNvSpPr txBox="1"/>
            <p:nvPr/>
          </p:nvSpPr>
          <p:spPr>
            <a:xfrm>
              <a:off x="5116530" y="5103160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800" dirty="0"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藥品</a:t>
              </a:r>
              <a:endParaRPr lang="en-US" sz="1800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C388E6-7748-71DB-5BF8-F4BFBF963818}"/>
                </a:ext>
              </a:extLst>
            </p:cNvPr>
            <p:cNvSpPr txBox="1"/>
            <p:nvPr/>
          </p:nvSpPr>
          <p:spPr>
            <a:xfrm>
              <a:off x="7060535" y="5071029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800" dirty="0"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吞嚥小物件</a:t>
              </a:r>
              <a:endParaRPr lang="en-US" sz="1800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7B8723F-0BED-B9F5-96A9-96166BB9BDD1}"/>
                </a:ext>
              </a:extLst>
            </p:cNvPr>
            <p:cNvSpPr txBox="1"/>
            <p:nvPr/>
          </p:nvSpPr>
          <p:spPr>
            <a:xfrm>
              <a:off x="9822094" y="5071029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800" dirty="0"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植物</a:t>
              </a:r>
              <a:endParaRPr lang="en-US" sz="1800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11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中毒預防：環境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89" name="Google Shape;789;p115"/>
          <p:cNvSpPr txBox="1">
            <a:spLocks noGrp="1"/>
          </p:cNvSpPr>
          <p:nvPr>
            <p:ph type="body" idx="1"/>
          </p:nvPr>
        </p:nvSpPr>
        <p:spPr>
          <a:xfrm>
            <a:off x="457200" y="1417638"/>
            <a:ext cx="10972800" cy="3657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不要將任何可能導致兒童中毒的東西放在他們搆得著的地方。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不要把錢包存放在兒童遊戲區。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設立一個專區讓家人和訪客在短暫停留時存放錢包和背包。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諮詢本地廢棄物管理機構，瞭解如何安全處置您不需要的危險/有毒物質。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90" name="Google Shape;790;p115"/>
          <p:cNvPicPr preferRelativeResize="0"/>
          <p:nvPr/>
        </p:nvPicPr>
        <p:blipFill rotWithShape="1">
          <a:blip r:embed="rId3">
            <a:alphaModFix/>
          </a:blip>
          <a:srcRect t="5603"/>
          <a:stretch/>
        </p:blipFill>
        <p:spPr>
          <a:xfrm>
            <a:off x="2851688" y="4572000"/>
            <a:ext cx="6488624" cy="1530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11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中毒預防：實踐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97" name="Google Shape;797;p11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定期檢查托兒區的健康和安全危害。立即排除危險。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隨時提供積極的監護。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教導兒童和工作人員如何預防中毒。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千萬不要把藥物稱為糖果。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將中毒控制中心的號碼放在電話旁邊（800—222-1222）</a:t>
            </a:r>
            <a:r>
              <a:rPr lang="zh-TW" b="0" i="0" u="none" dirty="0"/>
              <a:t>。</a:t>
            </a:r>
            <a:endParaRPr dirty="0"/>
          </a:p>
        </p:txBody>
      </p:sp>
      <p:pic>
        <p:nvPicPr>
          <p:cNvPr id="798" name="Google Shape;798;p1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70249" y="4607896"/>
            <a:ext cx="2651502" cy="1518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1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中毒危害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05" name="Google Shape;805;p11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藥物（處方和非處方）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化妝品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清潔、消毒和滅菌產品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美勞材料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電池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  <p:sp>
        <p:nvSpPr>
          <p:cNvPr id="806" name="Google Shape;806;p117"/>
          <p:cNvSpPr txBox="1">
            <a:spLocks noGrp="1"/>
          </p:cNvSpPr>
          <p:nvPr>
            <p:ph type="body" idx="4294967295"/>
          </p:nvPr>
        </p:nvSpPr>
        <p:spPr>
          <a:xfrm>
            <a:off x="6807200" y="1600200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3473"/>
              </a:buClr>
              <a:buSzPts val="3200"/>
              <a:buChar char="•"/>
            </a:pPr>
            <a:r>
              <a:rPr lang="zh-TW" b="0" i="0" u="none" dirty="0">
                <a:solidFill>
                  <a:srgbClr val="00347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含鉛油漆、灰塵、土壤、管道固定裝置和陶器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汽車產品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園藝產品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農藥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某些植物和蘑菇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11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預防鉛中毒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12" name="Google Shape;812;p118"/>
          <p:cNvSpPr txBox="1">
            <a:spLocks noGrp="1"/>
          </p:cNvSpPr>
          <p:nvPr>
            <p:ph type="body" idx="1"/>
          </p:nvPr>
        </p:nvSpPr>
        <p:spPr>
          <a:xfrm>
            <a:off x="609600" y="1568669"/>
            <a:ext cx="109728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鉛中毒是最常見和可預防的環境危害之一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加州6歲以下兒童中，約有1/100兒童血液中的含鉛水平較高（CDPH 2022年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)*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年幼兒童更容易受到鉛中毒的影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lvl="0" indent="0" algn="l" rtl="0">
              <a:spcBef>
                <a:spcPts val="13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zh-TW" altLang="en-US" sz="2800" dirty="0">
                <a:solidFill>
                  <a:srgbClr val="00347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*</a:t>
            </a:r>
            <a:r>
              <a:rPr lang="en-US" altLang="zh-TW" sz="2800" dirty="0">
                <a:solidFill>
                  <a:srgbClr val="00347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3.5 mcg/dL </a:t>
            </a:r>
            <a:r>
              <a:rPr lang="zh-TW" altLang="en-US" sz="2800" dirty="0">
                <a:solidFill>
                  <a:srgbClr val="00347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或更高的血鉛水平被認為是升高了。然而，尚未確定兒童的安全血鉛水平時</a:t>
            </a:r>
            <a:r>
              <a:rPr lang="en-US" altLang="zh-TW" sz="2800" dirty="0">
                <a:solidFill>
                  <a:srgbClr val="00347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CDC </a:t>
            </a:r>
            <a:r>
              <a:rPr lang="zh-TW" altLang="en-US" sz="2800" dirty="0">
                <a:solidFill>
                  <a:srgbClr val="00347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建議將血鉛水平等於或高於血鉛參考值 </a:t>
            </a:r>
            <a:r>
              <a:rPr lang="en-US" altLang="zh-TW" sz="2800" dirty="0">
                <a:solidFill>
                  <a:srgbClr val="00347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3.5 μg/dL </a:t>
            </a:r>
            <a:r>
              <a:rPr lang="zh-TW" altLang="en-US" sz="2800" dirty="0">
                <a:solidFill>
                  <a:srgbClr val="00347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的兒童轉介診療跟進。 </a:t>
            </a:r>
            <a:r>
              <a:rPr lang="en-US" altLang="zh-TW" sz="2800" dirty="0">
                <a:solidFill>
                  <a:srgbClr val="00347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(2021)</a:t>
            </a:r>
            <a:endParaRPr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2"/>
          <p:cNvSpPr txBox="1">
            <a:spLocks noGrp="1"/>
          </p:cNvSpPr>
          <p:nvPr>
            <p:ph type="title"/>
          </p:nvPr>
        </p:nvSpPr>
        <p:spPr>
          <a:xfrm>
            <a:off x="609600" y="23259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嬰幼</a:t>
            </a: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兒</a:t>
            </a: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 (</a:t>
            </a: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出生至六個月大</a:t>
            </a: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)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03" name="Google Shape;303;p52"/>
          <p:cNvSpPr txBox="1">
            <a:spLocks noGrp="1"/>
          </p:cNvSpPr>
          <p:nvPr>
            <p:ph type="body" idx="1"/>
          </p:nvPr>
        </p:nvSpPr>
        <p:spPr>
          <a:xfrm>
            <a:off x="609600" y="1705929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TW" sz="2800"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304" name="Google Shape;304;p52"/>
          <p:cNvPicPr preferRelativeResize="0"/>
          <p:nvPr/>
        </p:nvPicPr>
        <p:blipFill rotWithShape="1">
          <a:blip r:embed="rId3">
            <a:alphaModFix/>
          </a:blip>
          <a:srcRect l="19553" t="29218" r="16364" b="-3590"/>
          <a:stretch/>
        </p:blipFill>
        <p:spPr>
          <a:xfrm>
            <a:off x="3822709" y="2025810"/>
            <a:ext cx="3746124" cy="2909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52"/>
          <p:cNvSpPr txBox="1">
            <a:spLocks noGrp="1"/>
          </p:cNvSpPr>
          <p:nvPr>
            <p:ph type="body" idx="2"/>
          </p:nvPr>
        </p:nvSpPr>
        <p:spPr>
          <a:xfrm>
            <a:off x="256242" y="1562422"/>
            <a:ext cx="3477557" cy="4304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zh-TW" sz="41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特徵</a:t>
            </a:r>
            <a:endParaRPr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2200"/>
              <a:buChar char="•"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食、睡覺、哭</a:t>
            </a:r>
            <a:endParaRPr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2200"/>
              <a:buChar char="•"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強烈的吸吮反射</a:t>
            </a:r>
            <a:endParaRPr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2200"/>
              <a:buChar char="•"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開始抓握</a:t>
            </a:r>
            <a:endParaRPr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2200"/>
              <a:buChar char="•"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開始出乎意料地翻身</a:t>
            </a:r>
            <a:endParaRPr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2200"/>
              <a:buChar char="•"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頭部和頸部需要支撐</a:t>
            </a:r>
            <a:endParaRPr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2200"/>
              <a:buChar char="•"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在支持下學習坐著</a:t>
            </a:r>
            <a:endParaRPr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0" algn="l" rtl="0">
              <a:spcBef>
                <a:spcPts val="440"/>
              </a:spcBef>
              <a:spcAft>
                <a:spcPts val="0"/>
              </a:spcAft>
              <a:buNone/>
            </a:pPr>
            <a:endParaRPr sz="2200" dirty="0"/>
          </a:p>
        </p:txBody>
      </p:sp>
      <p:sp>
        <p:nvSpPr>
          <p:cNvPr id="306" name="Google Shape;306;p52"/>
          <p:cNvSpPr txBox="1">
            <a:spLocks noGrp="1"/>
          </p:cNvSpPr>
          <p:nvPr>
            <p:ph type="body" idx="4"/>
          </p:nvPr>
        </p:nvSpPr>
        <p:spPr>
          <a:xfrm>
            <a:off x="7657743" y="1562422"/>
            <a:ext cx="4191000" cy="436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indent="0" algn="ctr">
              <a:lnSpc>
                <a:spcPct val="80000"/>
              </a:lnSpc>
              <a:spcBef>
                <a:spcPts val="440"/>
              </a:spcBef>
              <a:buSzPts val="2200"/>
              <a:buNone/>
            </a:pPr>
            <a:r>
              <a:rPr lang="zh-TW" altLang="en-US" sz="35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受傷類型</a:t>
            </a:r>
            <a:endParaRPr sz="27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SzPts val="2200"/>
            </a:pPr>
            <a:r>
              <a:rPr lang="zh-TW" altLang="en-US" sz="27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從沙發、桌子、更換尿布台和床上掉下來</a:t>
            </a:r>
            <a:endParaRPr sz="27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SzPts val="2200"/>
            </a:pPr>
            <a:r>
              <a:rPr lang="zh-TW" altLang="en-US" sz="27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被熱液體燙傷</a:t>
            </a:r>
            <a:endParaRPr sz="27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SzPts val="2200"/>
            </a:pPr>
            <a:r>
              <a:rPr lang="zh-TW" altLang="en-US" sz="27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與熱有關的傷害</a:t>
            </a:r>
            <a:endParaRPr sz="27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SzPts val="2200"/>
            </a:pPr>
            <a:r>
              <a:rPr lang="zh-TW" altLang="en-US" sz="27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窒息</a:t>
            </a:r>
            <a:r>
              <a:rPr lang="en-US" altLang="zh-TW" sz="27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 sz="27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哽塞</a:t>
            </a:r>
            <a:endParaRPr sz="27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SzPts val="2200"/>
            </a:pPr>
            <a:r>
              <a:rPr lang="zh-TW" altLang="en-US" sz="27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嬰兒猝死症候群</a:t>
            </a:r>
            <a:r>
              <a:rPr lang="en-US" altLang="zh-TW" sz="27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(SIDS)</a:t>
            </a:r>
            <a:r>
              <a:rPr lang="zh-TW" altLang="en-US" sz="27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和其他與睡眠有關的嬰兒死亡</a:t>
            </a:r>
            <a:endParaRPr sz="27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lvl="0" indent="0" algn="l" rtl="0">
              <a:spcBef>
                <a:spcPts val="440"/>
              </a:spcBef>
              <a:spcAft>
                <a:spcPts val="0"/>
              </a:spcAft>
              <a:buNone/>
            </a:pPr>
            <a:endParaRPr sz="22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1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為什麼年幼兒童有風險？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18" name="Google Shape;818;p119"/>
          <p:cNvSpPr txBox="1">
            <a:spLocks noGrp="1"/>
          </p:cNvSpPr>
          <p:nvPr>
            <p:ph type="body" idx="1"/>
          </p:nvPr>
        </p:nvSpPr>
        <p:spPr>
          <a:xfrm>
            <a:off x="609600" y="1386262"/>
            <a:ext cx="10972800" cy="265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兒童常用手和嘴巴探索環境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他們常在可能有含鉛的地板和地上玩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兒童比成人較容易吸進更多的鉛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lvl="0" indent="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  <p:pic>
        <p:nvPicPr>
          <p:cNvPr id="819" name="Google Shape;819;p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15027" y="3686456"/>
            <a:ext cx="3361945" cy="23711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12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鉛對健康有什麼影響？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25" name="Google Shape;825;p120"/>
          <p:cNvSpPr txBox="1">
            <a:spLocks noGrp="1"/>
          </p:cNvSpPr>
          <p:nvPr>
            <p:ph type="body" idx="1"/>
          </p:nvPr>
        </p:nvSpPr>
        <p:spPr>
          <a:xfrm>
            <a:off x="609599" y="1600201"/>
            <a:ext cx="6467605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鉛會影響兒童的學習、行為和身體發育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貧血和鉛中毒可能同時發生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endParaRPr 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spcBef>
                <a:spcPts val="1240"/>
              </a:spcBef>
              <a:buSzPts val="3200"/>
              <a:buNone/>
            </a:pPr>
            <a:r>
              <a:rPr lang="zh-TW" altLang="en-US" sz="3200" b="1" i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大多數鉛中毒兒童看起來或表現得沒有生病</a:t>
            </a:r>
            <a:endParaRPr 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1397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  <p:pic>
        <p:nvPicPr>
          <p:cNvPr id="2" name="Picture 1" descr="A baby sitting on the floor holding a teddy bear&#10;&#10;Description automatically generated">
            <a:extLst>
              <a:ext uri="{FF2B5EF4-FFF2-40B4-BE49-F238E27FC236}">
                <a16:creationId xmlns:a16="http://schemas.microsoft.com/office/drawing/2014/main" id="{42DA32C8-554F-A7CE-E3A0-CD222F05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17778" r="12222"/>
          <a:stretch/>
        </p:blipFill>
        <p:spPr>
          <a:xfrm>
            <a:off x="7467600" y="1729931"/>
            <a:ext cx="4100384" cy="4045712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12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我怎麼知道</a:t>
            </a:r>
            <a:r>
              <a:rPr lang="zh-TW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PMingLiU"/>
                <a:sym typeface="PMingLiU"/>
              </a:rPr>
              <a:t>兒童有</a:t>
            </a:r>
            <a:r>
              <a:rPr 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鉛中毒？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32" name="Google Shape;832;p121"/>
          <p:cNvSpPr txBox="1">
            <a:spLocks noGrp="1"/>
          </p:cNvSpPr>
          <p:nvPr>
            <p:ph type="body" idx="1"/>
          </p:nvPr>
        </p:nvSpPr>
        <p:spPr>
          <a:xfrm>
            <a:off x="304800" y="1417638"/>
            <a:ext cx="11658600" cy="4678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大多數鉛中毒的孩子看起來或所表現出來的都沒異樣。 檢測是唯一可知道</a:t>
            </a:r>
            <a:r>
              <a:rPr lang="zh-TW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是否有鉛中毒</a:t>
            </a: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的情形。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zh-TW" sz="1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 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醫護人員應在6歲之前的每次兒童檢查中，評估兒童暴露鉛的風險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zh-TW" sz="1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 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有風險因素的兒童應進行血液鉛水平 （BLL : Blood Lead Level）測試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zh-TW" sz="1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 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lnSpc>
                <a:spcPct val="11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在公共資助的低收入兒童項目（如Head Start、Medi-Cal、兒童健康和殘疾項目(CHDP和WIC）中的兒童,在12和24個月時必須接受血液鉛水平（BLL )測試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pPr marL="342900" lvl="0" indent="-1549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12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鉛的可能來源是什麼?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38" name="Google Shape;838;p122"/>
          <p:cNvSpPr txBox="1">
            <a:spLocks noGrp="1"/>
          </p:cNvSpPr>
          <p:nvPr>
            <p:ph type="body" idx="1"/>
          </p:nvPr>
        </p:nvSpPr>
        <p:spPr>
          <a:xfrm>
            <a:off x="381000" y="1600201"/>
            <a:ext cx="6871570" cy="403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1978年以前建造房屋中的含鉛的油漆</a:t>
            </a:r>
            <a:endParaRPr sz="1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在1978年以前建造的房屋中，會剝落、開裂、碎裂或產生灰塵的油漆</a:t>
            </a:r>
            <a:endParaRPr sz="1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塑料造的迷你百葉窗</a:t>
            </a:r>
            <a:endParaRPr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土壤表面、老舊人造草坪、橡膠覆蓋物、人工製造物品的表面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" name="Picture 1" descr="A child drinking water from a glass&#10;&#10;Description automatically generated">
            <a:extLst>
              <a:ext uri="{FF2B5EF4-FFF2-40B4-BE49-F238E27FC236}">
                <a16:creationId xmlns:a16="http://schemas.microsoft.com/office/drawing/2014/main" id="{8098DDAC-DC32-275C-E154-4845A76F0B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7"/>
          <a:stretch/>
        </p:blipFill>
        <p:spPr>
          <a:xfrm>
            <a:off x="7540668" y="1778000"/>
            <a:ext cx="4591050" cy="36830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2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鉛的可能來源 (續)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44" name="Google Shape;844;p123"/>
          <p:cNvSpPr txBox="1">
            <a:spLocks noGrp="1"/>
          </p:cNvSpPr>
          <p:nvPr>
            <p:ph type="body" idx="1"/>
          </p:nvPr>
        </p:nvSpPr>
        <p:spPr>
          <a:xfrm>
            <a:off x="576197" y="1417638"/>
            <a:ext cx="10972800" cy="444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lnSpc>
                <a:spcPct val="150000"/>
              </a:lnSpc>
              <a:spcBef>
                <a:spcPts val="0"/>
              </a:spcBef>
              <a:buSzPts val="3200"/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水井或水喉管中含有鉛</a:t>
            </a:r>
            <a:endParaRPr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>
              <a:lnSpc>
                <a:spcPct val="150000"/>
              </a:lnSpc>
              <a:spcBef>
                <a:spcPts val="592"/>
              </a:spcBef>
              <a:buSzPts val="3200"/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玩具，特別是舊的、上漆的、塑膠的、塑材料的</a:t>
            </a:r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(Vinyl)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或進口的玩具</a:t>
            </a:r>
            <a:endParaRPr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>
              <a:lnSpc>
                <a:spcPct val="150000"/>
              </a:lnSpc>
              <a:spcBef>
                <a:spcPts val="592"/>
              </a:spcBef>
              <a:buSzPts val="3200"/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一些進口食品，包括糖果、香料和調味品</a:t>
            </a:r>
            <a:endParaRPr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>
              <a:lnSpc>
                <a:spcPct val="150000"/>
              </a:lnSpc>
              <a:spcBef>
                <a:spcPts val="592"/>
              </a:spcBef>
              <a:buSzPts val="3200"/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一些居家藥品、化妝品和珠寶</a:t>
            </a:r>
            <a:endParaRPr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>
              <a:lnSpc>
                <a:spcPct val="150000"/>
              </a:lnSpc>
              <a:spcBef>
                <a:spcPts val="592"/>
              </a:spcBef>
              <a:buSzPts val="3200"/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一些手工或進口陶器、盤子和水缸</a:t>
            </a:r>
            <a:endParaRPr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12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鉛的可能來源 (續)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50" name="Google Shape;850;p12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7344427" cy="3505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342900" lvl="0" indent="-34293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zh-TW" sz="3500" dirty="0">
                <a:latin typeface="Microsoft JhengHei"/>
                <a:ea typeface="Microsoft JhengHei"/>
                <a:cs typeface="Microsoft JhengHei"/>
                <a:sym typeface="Microsoft JhengHei"/>
              </a:rPr>
              <a:t>有些父母可能在工作中接觸到鉛，並沾染到衣服和鞋子並帶回家</a:t>
            </a:r>
            <a:endParaRPr sz="35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lvl="0" indent="-342931" algn="l" rtl="0">
              <a:lnSpc>
                <a:spcPct val="150000"/>
              </a:lnSpc>
              <a:spcBef>
                <a:spcPts val="647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zh-TW" sz="3500" dirty="0">
                <a:latin typeface="Microsoft JhengHei"/>
                <a:ea typeface="Microsoft JhengHei"/>
                <a:cs typeface="Microsoft JhengHei"/>
                <a:sym typeface="Microsoft JhengHei"/>
              </a:rPr>
              <a:t>一些愛好，如製作釉彩玻璃（鉛焊接）、狩獵或射擊場（鉛子彈）、釣魚（鉛錘）</a:t>
            </a:r>
            <a:endParaRPr sz="35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lvl="0" indent="-342931" algn="l" rtl="0">
              <a:lnSpc>
                <a:spcPct val="150000"/>
              </a:lnSpc>
              <a:spcBef>
                <a:spcPts val="647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zh-TW" sz="3500" dirty="0">
                <a:latin typeface="Microsoft JhengHei"/>
                <a:ea typeface="Microsoft JhengHei"/>
                <a:cs typeface="Microsoft JhengHei"/>
                <a:sym typeface="Microsoft JhengHei"/>
              </a:rPr>
              <a:t>在繁忙的高速公路和一些工廠附近的房屋</a:t>
            </a:r>
            <a:endParaRPr sz="35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lvl="0" indent="-1549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pic>
        <p:nvPicPr>
          <p:cNvPr id="2" name="Picture 1" descr="A group of fishing lures on a wood surface&#10;&#10;Description automatically generated">
            <a:extLst>
              <a:ext uri="{FF2B5EF4-FFF2-40B4-BE49-F238E27FC236}">
                <a16:creationId xmlns:a16="http://schemas.microsoft.com/office/drawing/2014/main" id="{4FB4FDA6-5814-5A2B-C331-6B7627561D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9" t="16667" r="23400"/>
          <a:stretch/>
        </p:blipFill>
        <p:spPr>
          <a:xfrm>
            <a:off x="8044212" y="1691013"/>
            <a:ext cx="3901442" cy="3657602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12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托兒者可以做些什麼？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56" name="Google Shape;856;p12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6830860" cy="380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教導家長鉛中毒的問題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鼓勵父母讓孩子接受鉛的檢測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減少托兒所中的鉛接觸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脫掉鞋子或把要在室內穿的鞋子擦乾淨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鼓勵良好營養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37ED1757-E4E6-F48C-942E-5FB7728CC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40668" y="1981200"/>
            <a:ext cx="4343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2" name="Google Shape;862;p1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181349" y="-476250"/>
            <a:ext cx="5829302" cy="754380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12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減少環境中的鉛接觸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68" name="Google Shape;868;p12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396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342900" lvl="0" indent="-342931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zh-TW" sz="3300" dirty="0"/>
              <a:t> </a:t>
            </a:r>
            <a:r>
              <a:rPr lang="zh-TW" sz="33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檢查玩具、傢俱和設備是否有油漆碎屑</a:t>
            </a:r>
            <a:endParaRPr sz="33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31" algn="l" rtl="0">
              <a:lnSpc>
                <a:spcPct val="120000"/>
              </a:lnSpc>
              <a:spcBef>
                <a:spcPts val="61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zh-TW" sz="33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不要使用物品、工具、舊玩具或進口玩具，除非你知道它們是無鉛的</a:t>
            </a:r>
            <a:endParaRPr sz="33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31" algn="l" rtl="0">
              <a:lnSpc>
                <a:spcPct val="120000"/>
              </a:lnSpc>
              <a:spcBef>
                <a:spcPts val="61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zh-TW" sz="33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查看CPSC網址玩具召回：</a:t>
            </a:r>
            <a:r>
              <a:rPr lang="zh-TW" sz="3300" u="sng" dirty="0">
                <a:solidFill>
                  <a:schemeClr val="hlin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hlinkClick r:id="rId3"/>
              </a:rPr>
              <a:t>www.CPSC.gov/recalls/</a:t>
            </a:r>
            <a:endParaRPr sz="33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lvl="0" indent="0" algn="l" rtl="0">
              <a:lnSpc>
                <a:spcPct val="120000"/>
              </a:lnSpc>
              <a:spcBef>
                <a:spcPts val="61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zh-TW" sz="33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(CPSC為美國消費品安全委員會簡稱 )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31" algn="l" rtl="0">
              <a:lnSpc>
                <a:spcPct val="120000"/>
              </a:lnSpc>
              <a:spcBef>
                <a:spcPts val="61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zh-TW" sz="33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每月檢查並解决鉛的來源, 鉛接觸的檢查表請查閱英文LDD講義最後一頁</a:t>
            </a:r>
            <a:endParaRPr sz="3300" dirty="0"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12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減少環境中的鉛接觸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75" name="Google Shape;875;p128"/>
          <p:cNvSpPr txBox="1">
            <a:spLocks noGrp="1"/>
          </p:cNvSpPr>
          <p:nvPr>
            <p:ph type="body" idx="1"/>
          </p:nvPr>
        </p:nvSpPr>
        <p:spPr>
          <a:xfrm>
            <a:off x="609600" y="1439559"/>
            <a:ext cx="11277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定期清洗玩具，特別是經常會放進嘴裏的玩具和奶嘴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dirty="0">
                <a:highlight>
                  <a:srgbClr val="F8F9FA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定期通過拖地、吸塵、清洗和漂洗清潔地板和表面。</a:t>
            </a:r>
            <a:endParaRPr dirty="0">
              <a:highlight>
                <a:srgbClr val="F8F9FA"/>
              </a:highligh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876" name="Google Shape;876;p1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53136" y="3581400"/>
            <a:ext cx="3885727" cy="2590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zh-TW" dirty="0">
                <a:highlight>
                  <a:schemeClr val="lt1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活動嬰兒 (六至十</a:t>
            </a:r>
            <a:r>
              <a:rPr lang="zh-TW" dirty="0">
                <a:highlight>
                  <a:schemeClr val="lt1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二個月大</a:t>
            </a:r>
            <a:r>
              <a:rPr lang="zh-TW" dirty="0">
                <a:highlight>
                  <a:schemeClr val="lt1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)</a:t>
            </a:r>
            <a:endParaRPr dirty="0">
              <a:highlight>
                <a:schemeClr val="lt1"/>
              </a:highligh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13" name="Google Shape;313;p53"/>
          <p:cNvPicPr preferRelativeResize="0"/>
          <p:nvPr/>
        </p:nvPicPr>
        <p:blipFill rotWithShape="1">
          <a:blip r:embed="rId3">
            <a:alphaModFix/>
          </a:blip>
          <a:srcRect l="17184" t="8315" r="16813" b="16346"/>
          <a:stretch/>
        </p:blipFill>
        <p:spPr>
          <a:xfrm>
            <a:off x="4919597" y="1614306"/>
            <a:ext cx="2895600" cy="3827825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53"/>
          <p:cNvSpPr txBox="1">
            <a:spLocks noGrp="1"/>
          </p:cNvSpPr>
          <p:nvPr>
            <p:ph type="body" idx="2"/>
          </p:nvPr>
        </p:nvSpPr>
        <p:spPr>
          <a:xfrm>
            <a:off x="369503" y="1415869"/>
            <a:ext cx="4652077" cy="452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zh-TW" sz="35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特徵</a:t>
            </a:r>
            <a:endParaRPr sz="2600" b="1" dirty="0"/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SzPts val="2200"/>
            </a:pPr>
            <a:r>
              <a:rPr lang="zh-TW" altLang="en-US" sz="25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很少或沒有支撐地坐著</a:t>
            </a:r>
            <a:endParaRPr sz="2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SzPts val="2200"/>
            </a:pPr>
            <a:r>
              <a:rPr lang="zh-TW" altLang="en-US" sz="25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張開雙手玩</a:t>
            </a:r>
            <a:endParaRPr sz="2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SzPts val="2200"/>
            </a:pPr>
            <a:r>
              <a:rPr lang="zh-TW" altLang="en-US" sz="25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伸手去拿物體</a:t>
            </a:r>
            <a:endParaRPr sz="2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SzPts val="2200"/>
            </a:pPr>
            <a:r>
              <a:rPr lang="zh-TW" altLang="en-US" sz="25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把物件和玩具放進嘴裏</a:t>
            </a:r>
            <a:endParaRPr sz="2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SzPts val="2200"/>
            </a:pPr>
            <a:r>
              <a:rPr lang="zh-TW" altLang="en-US" sz="25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想在外面探索和玩耍</a:t>
            </a:r>
            <a:endParaRPr sz="2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SzPts val="2200"/>
            </a:pPr>
            <a:r>
              <a:rPr lang="zh-TW" altLang="en-US" sz="25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模仿年齡較大的兒童</a:t>
            </a:r>
            <a:r>
              <a:rPr lang="en-US" altLang="zh-TW" sz="25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 sz="25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成人</a:t>
            </a:r>
            <a:endParaRPr sz="2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SzPts val="2200"/>
            </a:pPr>
            <a:r>
              <a:rPr lang="zh-TW" altLang="en-US" sz="25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開始吃固體食物</a:t>
            </a:r>
            <a:endParaRPr sz="2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SzPts val="2200"/>
            </a:pPr>
            <a:r>
              <a:rPr lang="zh-TW" altLang="en-US" sz="25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好奇：想測試、觸摸、搖晃</a:t>
            </a:r>
            <a:endParaRPr sz="2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SzPts val="2200"/>
            </a:pPr>
            <a:r>
              <a:rPr lang="zh-TW" altLang="en-US" sz="25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移動性越來越強：爬行、巡航、步行</a:t>
            </a:r>
            <a:endParaRPr sz="2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201930" algn="l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sp>
        <p:nvSpPr>
          <p:cNvPr id="315" name="Google Shape;315;p53"/>
          <p:cNvSpPr txBox="1">
            <a:spLocks noGrp="1"/>
          </p:cNvSpPr>
          <p:nvPr>
            <p:ph type="body" idx="4"/>
          </p:nvPr>
        </p:nvSpPr>
        <p:spPr>
          <a:xfrm>
            <a:off x="7772400" y="1357794"/>
            <a:ext cx="4169833" cy="5043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受傷類型</a:t>
            </a:r>
            <a:endParaRPr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SzPts val="2200"/>
              <a:buChar char="•"/>
            </a:pPr>
            <a:r>
              <a:rPr lang="zh-TW" altLang="en-US" sz="23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乘車受傷</a:t>
            </a:r>
            <a:endParaRPr sz="23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SzPts val="2200"/>
              <a:buChar char="•"/>
            </a:pPr>
            <a:r>
              <a:rPr lang="zh-TW" altLang="en-US" sz="23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跌倒</a:t>
            </a:r>
            <a:endParaRPr sz="23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SzPts val="2200"/>
              <a:buChar char="•"/>
            </a:pPr>
            <a:r>
              <a:rPr lang="zh-TW" altLang="en-US" sz="23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灼傷</a:t>
            </a:r>
            <a:endParaRPr sz="23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SzPts val="2200"/>
              <a:buChar char="•"/>
            </a:pPr>
            <a:r>
              <a:rPr lang="zh-TW" altLang="en-US" sz="23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窒息</a:t>
            </a:r>
            <a:r>
              <a:rPr lang="en-US" altLang="zh-TW" sz="23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 sz="23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哽塞</a:t>
            </a:r>
            <a:endParaRPr sz="23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SzPts val="2200"/>
              <a:buChar char="•"/>
            </a:pPr>
            <a:r>
              <a:rPr lang="zh-TW" altLang="en-US" sz="23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嬰兒猝死症候群</a:t>
            </a:r>
            <a:r>
              <a:rPr lang="en-US" altLang="zh-TW" sz="23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(SIDS)</a:t>
            </a:r>
            <a:r>
              <a:rPr lang="zh-TW" altLang="en-US" sz="23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和其他與睡眠有關的嬰兒死亡</a:t>
            </a:r>
            <a:endParaRPr sz="23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SzPts val="2200"/>
              <a:buChar char="•"/>
            </a:pPr>
            <a:r>
              <a:rPr lang="zh-TW" altLang="en-US" sz="23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搖晃嬰兒綜合症</a:t>
            </a:r>
            <a:endParaRPr sz="23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SzPts val="2200"/>
              <a:buChar char="•"/>
            </a:pPr>
            <a:r>
              <a:rPr lang="zh-TW" altLang="en-US" sz="23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熱相關傷害</a:t>
            </a:r>
            <a:endParaRPr sz="23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SzPts val="2200"/>
              <a:buChar char="•"/>
            </a:pPr>
            <a:r>
              <a:rPr lang="zh-TW" altLang="en-US" sz="23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溺水</a:t>
            </a:r>
            <a:endParaRPr sz="23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0" algn="l" rtl="0">
              <a:spcBef>
                <a:spcPts val="440"/>
              </a:spcBef>
              <a:spcAft>
                <a:spcPts val="0"/>
              </a:spcAft>
              <a:buNone/>
            </a:pPr>
            <a:endParaRPr sz="2200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12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自來水中的鉛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82" name="Google Shape;882;p129"/>
          <p:cNvSpPr txBox="1">
            <a:spLocks noGrp="1"/>
          </p:cNvSpPr>
          <p:nvPr>
            <p:ph type="body" idx="1"/>
          </p:nvPr>
        </p:nvSpPr>
        <p:spPr>
          <a:xfrm>
            <a:off x="304800" y="1392094"/>
            <a:ext cx="11887200" cy="712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加州大部份的自來水是不含鉛，但唯一知道的方法是進行檢測</a:t>
            </a:r>
            <a:endParaRPr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lvl="0" indent="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sp>
        <p:nvSpPr>
          <p:cNvPr id="883" name="Google Shape;883;p129"/>
          <p:cNvSpPr txBox="1"/>
          <p:nvPr/>
        </p:nvSpPr>
        <p:spPr>
          <a:xfrm>
            <a:off x="5092874" y="2275720"/>
            <a:ext cx="6509359" cy="3744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zh-TW" altLang="en-US" sz="28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持牌托兒中心的建築物，若是在</a:t>
            </a:r>
            <a:r>
              <a:rPr lang="en-US" altLang="zh-TW" sz="28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2010</a:t>
            </a:r>
            <a:r>
              <a:rPr lang="zh-TW" altLang="en-US" sz="28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年之前建造的，在</a:t>
            </a:r>
            <a:r>
              <a:rPr lang="en-US" altLang="zh-TW" sz="28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2023 </a:t>
            </a:r>
            <a:r>
              <a:rPr lang="zh-TW" altLang="en-US" sz="28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年 </a:t>
            </a:r>
            <a:r>
              <a:rPr lang="en-US" altLang="zh-TW" sz="28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 </a:t>
            </a:r>
            <a:r>
              <a:rPr lang="zh-TW" altLang="en-US" sz="28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月 </a:t>
            </a:r>
            <a:r>
              <a:rPr lang="en-US" altLang="zh-TW" sz="28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 </a:t>
            </a:r>
            <a:r>
              <a:rPr lang="zh-TW" altLang="en-US" sz="28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日之前及此後每隔五年一次對其自來水進行鉛檢測 ，並且必須將檢測結果告知家長</a:t>
            </a:r>
          </a:p>
          <a:p>
            <a:pPr marL="36576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zh-TW" sz="28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請與本地公共衛生部門或牌照局的工作人員聯絡，以獲取有關自來水測試的資訊</a:t>
            </a:r>
            <a:endParaRPr sz="28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884" name="Google Shape;884;p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2275720"/>
            <a:ext cx="4800600" cy="3573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13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自來水中的鉛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90" name="Google Shape;890;p13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200"/>
              <a:buNone/>
            </a:pPr>
            <a:r>
              <a:rPr lang="zh-TW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PMingLiU"/>
                <a:sym typeface="PMingLiU"/>
              </a:rPr>
              <a:t>為了减低自來水中的潛在性的鉛：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200"/>
              <a:buChar char="•"/>
            </a:pP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用自來水沖洗水管，一直到感覺水較冷為止（如果水龍頭已關閉6小時或以上，通常需要沖洗水管至少30秒到幾分鐘）</a:t>
            </a:r>
            <a:endParaRPr sz="1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200"/>
              <a:buChar char="•"/>
            </a:pP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使用冷的自來水來煮食、飲用和開嬰兒奶粉（如果是用奶粉替代母乳）</a:t>
            </a:r>
            <a:endParaRPr sz="1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200"/>
              <a:buChar char="•"/>
            </a:pP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如果使用濾水器，請確保使用有NSF認證的可去除鉛的濾水器。根據製造商的說明更換濾水器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3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油漆、修理或重新裝修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96" name="Google Shape;896;p131"/>
          <p:cNvSpPr txBox="1">
            <a:spLocks noGrp="1"/>
          </p:cNvSpPr>
          <p:nvPr>
            <p:ph type="body" idx="1"/>
          </p:nvPr>
        </p:nvSpPr>
        <p:spPr>
          <a:xfrm>
            <a:off x="726440" y="1417638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在開始建造托兒所之前，請詢問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是1978年以前建造的嗎？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是否位於繁忙的交通附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近？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是否靠近使用或生產鉛產品的工業區？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有舊式的人造地面嗎？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97" name="Google Shape;897;p131"/>
          <p:cNvSpPr txBox="1">
            <a:spLocks noGrp="1"/>
          </p:cNvSpPr>
          <p:nvPr>
            <p:ph type="body" idx="2"/>
          </p:nvPr>
        </p:nvSpPr>
        <p:spPr>
          <a:xfrm>
            <a:off x="6340536" y="1417638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 dirty="0">
                <a:latin typeface="Microsoft JhengHei"/>
                <a:ea typeface="Microsoft JhengHei"/>
                <a:cs typeface="Microsoft JhengHei"/>
                <a:sym typeface="Microsoft JhengHei"/>
              </a:rPr>
              <a:t>*請注意：EPA環境保護局要求在1978年之前建造的托兒中心設施，須聘請有鉛安全認證的專業人員進行改造和維修</a:t>
            </a:r>
            <a:endParaRPr sz="28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TW" sz="2800" u="sng" dirty="0">
                <a:solidFill>
                  <a:schemeClr val="hlink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3"/>
              </a:rPr>
              <a:t>www.epa.gov/lead/renovation-repair-and-painting-program-operators-childcare-facilities</a:t>
            </a:r>
            <a:endParaRPr sz="2800" u="sng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13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鉛測試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03" name="Google Shape;903;p132"/>
          <p:cNvSpPr txBox="1">
            <a:spLocks noGrp="1"/>
          </p:cNvSpPr>
          <p:nvPr>
            <p:ph type="body" idx="1"/>
          </p:nvPr>
        </p:nvSpPr>
        <p:spPr>
          <a:xfrm>
            <a:off x="585592" y="1400937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200"/>
              <a:buChar char="•"/>
            </a:pP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致電本地公共衛生部門兒童鉛中毒預防計劃，獲取檢測資訊</a:t>
            </a:r>
            <a:endParaRPr 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200"/>
              <a:buChar char="•"/>
            </a:pP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讓有認證的鉛檢測員對你的設施進行評估。有認證的評估員/檢測員名單可在CDPH網站上查</a:t>
            </a:r>
            <a:r>
              <a:rPr lang="zh-TW" dirty="0"/>
              <a:t>閱</a:t>
            </a:r>
            <a:r>
              <a:rPr lang="zh-TW" u="sng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https://www.cdph.ca.gov/Programs/CCDPHP/DEODC/</a:t>
            </a:r>
            <a:endParaRPr u="sng" dirty="0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3200"/>
              <a:buNone/>
            </a:pPr>
            <a:r>
              <a:rPr lang="zh-TW" dirty="0">
                <a:solidFill>
                  <a:schemeClr val="accent1"/>
                </a:solidFill>
              </a:rPr>
              <a:t>     </a:t>
            </a:r>
            <a:r>
              <a:rPr lang="zh-TW" u="sng" dirty="0">
                <a:solidFill>
                  <a:schemeClr val="accent1"/>
                </a:solidFill>
              </a:rPr>
              <a:t>CLPPB/Pages/LRCcertlist.aspx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200"/>
              <a:buChar char="•"/>
            </a:pP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檢測任何鉛潛在的來源，如油漆、土壤、水、人造草坪和地面、橡膠覆蓋物、設備、玩具和盤子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13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鉛與營養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09" name="Google Shape;909;p13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為兒童提供多種類的健康正餐食物及小食，特別是富含鐵質、鈣質和維他命C的食物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更多營養方面的資訊可查閱單元三的營養課程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  <p:pic>
        <p:nvPicPr>
          <p:cNvPr id="910" name="Google Shape;910;p133"/>
          <p:cNvPicPr preferRelativeResize="0"/>
          <p:nvPr/>
        </p:nvPicPr>
        <p:blipFill rotWithShape="1">
          <a:blip r:embed="rId3">
            <a:alphaModFix/>
          </a:blip>
          <a:srcRect l="5737" t="9956" b="4070"/>
          <a:stretch/>
        </p:blipFill>
        <p:spPr>
          <a:xfrm>
            <a:off x="4552950" y="3746853"/>
            <a:ext cx="3170150" cy="1929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13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資源: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16" name="Google Shape;916;p134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三藩市公共衛生署環境衛生部兒童預防鉛中毒計劃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</a:pPr>
            <a:r>
              <a:rPr lang="zh-TW" dirty="0">
                <a:solidFill>
                  <a:schemeClr val="dk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電話</a:t>
            </a: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(XXX) XXX-XXXX </a:t>
            </a:r>
            <a:endParaRPr sz="1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</a:pPr>
            <a:r>
              <a:rPr lang="zh-TW" dirty="0">
                <a:solidFill>
                  <a:schemeClr val="dk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加州公共衛生部兒童鉛中毒預防科</a:t>
            </a:r>
            <a:endParaRPr dirty="0">
              <a:solidFill>
                <a:schemeClr val="dk2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  <a:p>
            <a:pPr marL="0" lvl="0" indent="0" algn="l" rtl="0">
              <a:spcBef>
                <a:spcPts val="124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</a:pPr>
            <a:r>
              <a:rPr lang="zh-TW" dirty="0">
                <a:solidFill>
                  <a:schemeClr val="dk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    電話</a:t>
            </a: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(510) 620-5600 </a:t>
            </a:r>
            <a:endParaRPr dirty="0">
              <a:solidFill>
                <a:schemeClr val="dk2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zh-TW" dirty="0">
                <a:latin typeface="+mn-lt"/>
                <a:ea typeface="Calibri"/>
                <a:cs typeface="Calibri"/>
                <a:sym typeface="Calibri"/>
              </a:rPr>
              <a:t>California Department of Public Health (CDPH) Childhood Lead Poisoning Branch (510) 620-5600 </a:t>
            </a:r>
            <a:r>
              <a:rPr lang="zh-TW" u="sng" dirty="0">
                <a:solidFill>
                  <a:schemeClr val="accent1"/>
                </a:solidFill>
                <a:latin typeface="+mn-lt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www.cdph.ca.gov</a:t>
            </a:r>
            <a:r>
              <a:rPr lang="zh-TW" u="sng" dirty="0">
                <a:solidFill>
                  <a:schemeClr val="accent1"/>
                </a:solidFill>
                <a:latin typeface="+mn-lt"/>
                <a:ea typeface="Calibri"/>
                <a:cs typeface="Calibri"/>
                <a:sym typeface="Calibri"/>
              </a:rPr>
              <a:t>/Programs/CLPPB </a:t>
            </a:r>
            <a:endParaRPr dirty="0">
              <a:latin typeface="+mn-lt"/>
            </a:endParaRPr>
          </a:p>
          <a:p>
            <a:pPr marL="342900" lvl="0" indent="-139700" algn="l" rtl="0">
              <a:spcBef>
                <a:spcPts val="14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1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發現危險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923" name="Google Shape;923;p13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507647" y="1639614"/>
            <a:ext cx="6884604" cy="4335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135" descr="Boleslawiec Polish Pottery UNIKAT Medium Pitcher &quot;Alex&quot; – Home of ..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3200" y="4114800"/>
            <a:ext cx="6096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135" descr="What To Do If You Have Peeling Paint| Noel Painting"/>
          <p:cNvPicPr preferRelativeResize="0"/>
          <p:nvPr/>
        </p:nvPicPr>
        <p:blipFill rotWithShape="1">
          <a:blip r:embed="rId5">
            <a:alphaModFix/>
          </a:blip>
          <a:srcRect l="48798" t="3645"/>
          <a:stretch/>
        </p:blipFill>
        <p:spPr>
          <a:xfrm>
            <a:off x="4708634" y="1765738"/>
            <a:ext cx="873453" cy="970575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136"/>
          <p:cNvSpPr txBox="1">
            <a:spLocks noGrp="1"/>
          </p:cNvSpPr>
          <p:nvPr>
            <p:ph type="title"/>
          </p:nvPr>
        </p:nvSpPr>
        <p:spPr>
          <a:xfrm>
            <a:off x="0" y="38100"/>
            <a:ext cx="12192000" cy="1143000"/>
          </a:xfrm>
          <a:prstGeom prst="rect">
            <a:avLst/>
          </a:prstGeom>
          <a:solidFill>
            <a:srgbClr val="0072BC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zh-TW" b="0" i="0" u="none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溺水</a:t>
            </a:r>
            <a:endParaRPr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32" name="Google Shape;932;p13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一歲到四歲之間的兒童溺水的風險最大。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即使水深只有幾英寸的桶子，對小孩來說也是危險的。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933" name="Google Shape;933;p1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7807" y="3657600"/>
            <a:ext cx="2319824" cy="259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137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0072BC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zh-TW" b="0" i="0" u="none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溺水預防</a:t>
            </a:r>
            <a:endParaRPr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40" name="Google Shape;940;p137"/>
          <p:cNvSpPr txBox="1">
            <a:spLocks noGrp="1"/>
          </p:cNvSpPr>
          <p:nvPr>
            <p:ph type="body" idx="1"/>
          </p:nvPr>
        </p:nvSpPr>
        <p:spPr>
          <a:xfrm>
            <a:off x="988290" y="1600202"/>
            <a:ext cx="10594109" cy="4437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>
              <a:spcBef>
                <a:spcPts val="0"/>
              </a:spcBef>
              <a:buSzPts val="3200"/>
            </a:pPr>
            <a:r>
              <a:rPr lang="zh-TW" altLang="en-US" b="1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對周圍的水體隨時進行認真、直接和不斷的監控。</a:t>
            </a:r>
            <a:endParaRPr lang="en-US" altLang="zh-TW" b="1" i="0" u="none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不要把孩子單獨留在或靠近任何水體</a:t>
            </a:r>
            <a:r>
              <a:rPr lang="en-US" alt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</a:t>
            </a: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例如浴缸、廁所、水桶、游泳池或淺水池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把水桶和其他容器裡不用的水倒掉。</a:t>
            </a:r>
            <a:endParaRPr lang="en-US" altLang="zh-TW" b="0" i="0" u="none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用圍籬圍住所有水障礙區：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r>
              <a:rPr lang="ja-JP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至少 </a:t>
            </a:r>
            <a:r>
              <a:rPr lang="en-US" altLang="ja-JP" sz="2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60 </a:t>
            </a:r>
            <a:r>
              <a:rPr lang="ja-JP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英寸高</a:t>
            </a:r>
            <a:endParaRPr lang="en-US" altLang="ja-JP" sz="240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柵欄底部與地面之間的空間不超過 </a:t>
            </a:r>
            <a:r>
              <a:rPr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2 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英寸</a:t>
            </a:r>
            <a:endParaRPr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有一個帶閂鎖的自動關閉門，距離地面至少 </a:t>
            </a:r>
            <a:r>
              <a:rPr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60 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英寸，打開時遠離泳池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13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0072BC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zh-TW" b="0" i="0" u="none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尋找安全的戲水方式</a:t>
            </a:r>
            <a:endParaRPr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947" name="Google Shape;947;p13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781425" y="1658144"/>
            <a:ext cx="4629150" cy="44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54"/>
          <p:cNvPicPr preferRelativeResize="0"/>
          <p:nvPr/>
        </p:nvPicPr>
        <p:blipFill rotWithShape="1">
          <a:blip r:embed="rId3">
            <a:alphaModFix/>
          </a:blip>
          <a:srcRect l="14339" r="8482" b="3267"/>
          <a:stretch/>
        </p:blipFill>
        <p:spPr>
          <a:xfrm>
            <a:off x="5029200" y="1246952"/>
            <a:ext cx="2362200" cy="4696648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54"/>
          <p:cNvSpPr txBox="1">
            <a:spLocks noGrp="1"/>
          </p:cNvSpPr>
          <p:nvPr>
            <p:ph type="title"/>
          </p:nvPr>
        </p:nvSpPr>
        <p:spPr>
          <a:xfrm>
            <a:off x="425350" y="23368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學步兒</a:t>
            </a: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 (一歲至三歲大)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23" name="Google Shape;323;p54"/>
          <p:cNvSpPr txBox="1">
            <a:spLocks noGrp="1"/>
          </p:cNvSpPr>
          <p:nvPr>
            <p:ph type="body" idx="4"/>
          </p:nvPr>
        </p:nvSpPr>
        <p:spPr>
          <a:xfrm>
            <a:off x="7270840" y="1358720"/>
            <a:ext cx="4495799" cy="4544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受傷類型</a:t>
            </a:r>
            <a:endParaRPr sz="19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buSzPts val="2200"/>
            </a:pP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汽車中受傷</a:t>
            </a:r>
            <a:endParaRPr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buSzPts val="2200"/>
            </a:pP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跌倒</a:t>
            </a:r>
            <a:endParaRPr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buSzPts val="2200"/>
            </a:pP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灼傷</a:t>
            </a:r>
            <a:endParaRPr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buSzPts val="2200"/>
            </a:pP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中毒</a:t>
            </a:r>
            <a:endParaRPr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buSzPts val="2200"/>
            </a:pP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哽塞</a:t>
            </a:r>
            <a:endParaRPr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buSzPts val="2200"/>
            </a:pP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溺水</a:t>
            </a:r>
            <a:endParaRPr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buSzPts val="2200"/>
            </a:pP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熱相關傷害</a:t>
            </a:r>
            <a:endParaRPr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buSzPts val="2200"/>
            </a:pP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拉家具倒下</a:t>
            </a:r>
            <a:endParaRPr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buSzPts val="2200"/>
            </a:pP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與物體和其他孩子的碰撞</a:t>
            </a:r>
            <a:endParaRPr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buSzPts val="2200"/>
            </a:pP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虐待兒童</a:t>
            </a:r>
            <a:endParaRPr sz="2000" dirty="0"/>
          </a:p>
          <a:p>
            <a:pPr marL="34290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4" name="Google Shape;324;p54"/>
          <p:cNvSpPr txBox="1">
            <a:spLocks noGrp="1"/>
          </p:cNvSpPr>
          <p:nvPr>
            <p:ph type="body" idx="2"/>
          </p:nvPr>
        </p:nvSpPr>
        <p:spPr>
          <a:xfrm>
            <a:off x="425350" y="1376688"/>
            <a:ext cx="4649100" cy="46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特徵</a:t>
            </a:r>
            <a:endParaRPr sz="19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SzPts val="2200"/>
            </a:pP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喜歡跑得快</a:t>
            </a:r>
            <a:endParaRPr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SzPts val="2200"/>
            </a:pP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不穩定</a:t>
            </a:r>
            <a:endParaRPr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SzPts val="2200"/>
            </a:pP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伸手去拿物體</a:t>
            </a:r>
            <a:endParaRPr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SzPts val="2200"/>
            </a:pP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可以上落樓梯</a:t>
            </a:r>
            <a:endParaRPr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SzPts val="2200"/>
            </a:pP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可以推拉物體</a:t>
            </a:r>
            <a:endParaRPr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SzPts val="2200"/>
            </a:pP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可以打開門、抽屜、大門、窗戶</a:t>
            </a:r>
            <a:endParaRPr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SzPts val="2200"/>
            </a:pP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可以扔球和其他物體</a:t>
            </a:r>
            <a:endParaRPr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SzPts val="2200"/>
            </a:pP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會說話，但不能總是表達需求</a:t>
            </a:r>
            <a:endParaRPr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SzPts val="2200"/>
            </a:pP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吃更多種類的食物</a:t>
            </a:r>
            <a:endParaRPr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201930" algn="l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13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兒童與災害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54" name="Google Shape;954;p139"/>
          <p:cNvSpPr txBox="1">
            <a:spLocks noGrp="1"/>
          </p:cNvSpPr>
          <p:nvPr>
            <p:ph type="body" idx="1"/>
          </p:nvPr>
        </p:nvSpPr>
        <p:spPr>
          <a:xfrm>
            <a:off x="609600" y="1417638"/>
            <a:ext cx="7958203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托兒所或社區發生災難或緊急情況，會帶來很多挑戰。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災難過後，孩子可能會經歷創傷。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如果您知道該怎麼做並做相應的規劃，就可以減輕創傷的影響。</a:t>
            </a:r>
            <a:endParaRPr lang="en-US" altLang="zh-TW" b="0" i="0" u="none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spcBef>
                <a:spcPts val="1240"/>
              </a:spcBef>
              <a:buSzPts val="3200"/>
              <a:buNone/>
            </a:pPr>
            <a:r>
              <a:rPr lang="es-ES" dirty="0">
                <a:hlinkClick r:id="rId3"/>
              </a:rPr>
              <a:t>https://cchp.ucsf.edu/content/resources/young-children-and-disasters-health-and-safety-note</a:t>
            </a:r>
            <a:r>
              <a:rPr lang="es-ES" dirty="0"/>
              <a:t> </a:t>
            </a: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85D4E7-C06D-68B6-4A0F-B1C26134EC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3057" y="1600201"/>
            <a:ext cx="3168943" cy="410895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1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災難過後……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61" name="Google Shape;961;p14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若身旁有幼兒，儘量不要觀看或收聽有關災難的電視/收音機/或與成年人談論此事。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盡可能誠實和簡單地回答所有問題。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準備好一再回答同樣的問題。要有耐心、善解人意和懂得安慰。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14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災難過後……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68" name="Google Shape;968;p14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966564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儘快恢復正常的日常生活，恢復平常心和安全感。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不要保證不會再有災難發生。反之，鼓勵孩子談論他們的感受。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告訴他們您會盡力確保他們的安全。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" name="Picture 1" descr="A group of people sitting on the floor&#10;&#10;Description automatically generated">
            <a:extLst>
              <a:ext uri="{FF2B5EF4-FFF2-40B4-BE49-F238E27FC236}">
                <a16:creationId xmlns:a16="http://schemas.microsoft.com/office/drawing/2014/main" id="{8D00DA12-B769-957A-F94F-A698C4BF03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r="3334"/>
          <a:stretch/>
        </p:blipFill>
        <p:spPr>
          <a:xfrm>
            <a:off x="6827005" y="1534439"/>
            <a:ext cx="4889500" cy="41910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4" name="Google Shape;974;p1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6551" y="583197"/>
            <a:ext cx="9372600" cy="5505914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142"/>
          <p:cNvSpPr txBox="1">
            <a:spLocks noGrp="1"/>
          </p:cNvSpPr>
          <p:nvPr>
            <p:ph type="title" idx="4294967295"/>
          </p:nvPr>
        </p:nvSpPr>
        <p:spPr>
          <a:xfrm>
            <a:off x="609600" y="11697"/>
            <a:ext cx="10972800" cy="1143000"/>
          </a:xfrm>
          <a:prstGeom prst="rect">
            <a:avLst/>
          </a:prstGeom>
          <a:solidFill>
            <a:srgbClr val="0072BC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zh-TW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災難後的典型反應</a:t>
            </a:r>
            <a:endParaRPr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14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兒童乘車安全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83" name="Google Shape;983;p143"/>
          <p:cNvSpPr txBox="1">
            <a:spLocks noGrp="1"/>
          </p:cNvSpPr>
          <p:nvPr>
            <p:ph type="body" idx="1"/>
          </p:nvPr>
        </p:nvSpPr>
        <p:spPr>
          <a:xfrm>
            <a:off x="609599" y="1600201"/>
            <a:ext cx="10867697" cy="403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兩歲以下的兒童應該坐在面朝後方的汽車安全座椅，除非兒童體重達到40磅或以上或是身高40英吋或以上。應以符合汽車座椅製造商規定的高度和重量限制的方式固定兒童。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​8歲以下的兒童必須固定在後排的汽車座椅或兒童墊高椅上。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8歲或身高達到4英尺9英吋的兒童必須用安全帶固定。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16歲及以上的乘客必須遵守加州州強制安全帶法律。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9" name="Google Shape;989;p1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73839" y="33066"/>
            <a:ext cx="4844321" cy="6269122"/>
          </a:xfrm>
          <a:prstGeom prst="rect">
            <a:avLst/>
          </a:prstGeom>
          <a:noFill/>
          <a:ln w="9525" cap="flat" cmpd="sng">
            <a:solidFill>
              <a:srgbClr val="003473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14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在車內及周圍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96" name="Google Shape;996;p145"/>
          <p:cNvSpPr txBox="1">
            <a:spLocks noGrp="1"/>
          </p:cNvSpPr>
          <p:nvPr>
            <p:ph type="body" idx="1"/>
          </p:nvPr>
        </p:nvSpPr>
        <p:spPr>
          <a:xfrm>
            <a:off x="228600" y="1417638"/>
            <a:ext cx="54102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3429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zh-TW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教孩子不要在車內、車上或車周圍玩耍。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lnSpc>
                <a:spcPct val="120000"/>
              </a:lnSpc>
              <a:spcBef>
                <a:spcPts val="111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zh-TW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切勿將兒童留在車內，即使車窗稍微打開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lnSpc>
                <a:spcPct val="120000"/>
              </a:lnSpc>
              <a:spcBef>
                <a:spcPts val="111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zh-TW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務必鎖好車門和後車廂，尤其是在家的時候。 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lnSpc>
                <a:spcPct val="120000"/>
              </a:lnSpc>
              <a:spcBef>
                <a:spcPts val="111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zh-TW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將鑰匙和遠程輸入裝置放在兒童搆不到的地方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lnSpc>
                <a:spcPct val="120000"/>
              </a:lnSpc>
              <a:spcBef>
                <a:spcPts val="111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zh-TW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仔細照看車輛周圍的兒童。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lvl="0" indent="0" algn="l" rtl="0">
              <a:spcBef>
                <a:spcPts val="11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0" lvl="0" indent="0" algn="l" rtl="0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sp>
        <p:nvSpPr>
          <p:cNvPr id="997" name="Google Shape;997;p145"/>
          <p:cNvSpPr txBox="1">
            <a:spLocks noGrp="1"/>
          </p:cNvSpPr>
          <p:nvPr>
            <p:ph type="body" idx="4294967295"/>
          </p:nvPr>
        </p:nvSpPr>
        <p:spPr>
          <a:xfrm>
            <a:off x="6019800" y="1417638"/>
            <a:ext cx="5943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到達目的地後，確保兒童不在車內（特別是睡覺的嬰兒）。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1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如果送孩子到托兒人員處不是您的日常作息，請務必留心。將您需要的東西（例如錢包或公事包）放在後座的地板上。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1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如果孩子在非預期的情況下沒來托兒所，托兒人員應追蹤瞭解情況。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215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14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防止碾壓事故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04" name="Google Shape;1004;p146"/>
          <p:cNvSpPr txBox="1">
            <a:spLocks noGrp="1"/>
          </p:cNvSpPr>
          <p:nvPr>
            <p:ph type="body" idx="1"/>
          </p:nvPr>
        </p:nvSpPr>
        <p:spPr>
          <a:xfrm>
            <a:off x="381000" y="1572019"/>
            <a:ext cx="54864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在上車及發動汽車之前，觀察停車地點周圍，留意是否有兒童。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確保幼兒上車或下車時總有大人伴隨。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05" name="Google Shape;1005;p146"/>
          <p:cNvSpPr txBox="1">
            <a:spLocks noGrp="1"/>
          </p:cNvSpPr>
          <p:nvPr>
            <p:ph type="body" idx="4294967295"/>
          </p:nvPr>
        </p:nvSpPr>
        <p:spPr>
          <a:xfrm>
            <a:off x="6100174" y="1572018"/>
            <a:ext cx="5634625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如果在車道或停車場行走時附近有行駛的車輛，要握緊孩子的手。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識別和使用供孩子玩耍的安全區域，遠離停放或行駛的車輛。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當車輛即將發動時，為兒童指定一個安全的地點。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14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校外教學安全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12" name="Google Shape;1012;p14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590784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與幼兒一起校外教學能提供絕佳的學習機會，豐富和擴展您的課程。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透過周密的規畫、周全的監護和冒險精神，成人和兒童可以</a:t>
            </a:r>
            <a:r>
              <a:rPr lang="zh-TW" b="0" i="0" u="none" dirty="0">
                <a:solidFill>
                  <a:srgbClr val="007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安全地</a:t>
            </a: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享受郊遊！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" name="Picture 1" descr="A group of children looking through a magnifying glass&#10;&#10;Description automatically generated">
            <a:extLst>
              <a:ext uri="{FF2B5EF4-FFF2-40B4-BE49-F238E27FC236}">
                <a16:creationId xmlns:a16="http://schemas.microsoft.com/office/drawing/2014/main" id="{BD4F394C-E4B5-F72C-95EA-CBE65C87AC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2" r="11298"/>
          <a:stretch/>
        </p:blipFill>
        <p:spPr>
          <a:xfrm>
            <a:off x="6573846" y="1563970"/>
            <a:ext cx="5340263" cy="4287253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14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校外教學安全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19" name="Google Shape;1019;p14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認真研究一下目的地，確保對兒童沒有危險。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獲得書面同意--確保在緊急情況下能及時聯繫孩子家人。 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安排周全的監護--您可能需要志願者。確保志願者工作符合許可條例。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1397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學齡前兒童 (三歲至五歲大)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31" name="Google Shape;331;p55"/>
          <p:cNvPicPr preferRelativeResize="0"/>
          <p:nvPr/>
        </p:nvPicPr>
        <p:blipFill rotWithShape="1">
          <a:blip r:embed="rId3">
            <a:alphaModFix/>
          </a:blip>
          <a:srcRect l="9010" t="1929" r="37832" b="1915"/>
          <a:stretch/>
        </p:blipFill>
        <p:spPr>
          <a:xfrm>
            <a:off x="4169496" y="1453356"/>
            <a:ext cx="3276600" cy="3951288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55"/>
          <p:cNvSpPr txBox="1">
            <a:spLocks noGrp="1"/>
          </p:cNvSpPr>
          <p:nvPr>
            <p:ph type="body" idx="4"/>
          </p:nvPr>
        </p:nvSpPr>
        <p:spPr>
          <a:xfrm>
            <a:off x="7769059" y="1504504"/>
            <a:ext cx="3813341" cy="3864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>
              <a:spcBef>
                <a:spcPts val="600"/>
              </a:spcBef>
              <a:buSzPts val="2200"/>
              <a:buNone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受傷類型</a:t>
            </a:r>
            <a:endParaRPr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SzPts val="2200"/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汽車</a:t>
            </a:r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交通受傷</a:t>
            </a:r>
            <a:endParaRPr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SzPts val="2200"/>
            </a:pPr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灼傷</a:t>
            </a:r>
            <a:endParaRPr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SzPts val="2200"/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操場上受傷</a:t>
            </a:r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跌倒</a:t>
            </a:r>
            <a:endParaRPr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SzPts val="2200"/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中毒</a:t>
            </a:r>
            <a:endParaRPr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SzPts val="2200"/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使用工具和設備</a:t>
            </a:r>
            <a:endParaRPr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SzPts val="2200"/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碰撞</a:t>
            </a:r>
            <a:endParaRPr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SzPts val="2200"/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熱相關傷害</a:t>
            </a:r>
            <a:endParaRPr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3" name="Google Shape;333;p55"/>
          <p:cNvSpPr txBox="1">
            <a:spLocks noGrp="1"/>
          </p:cNvSpPr>
          <p:nvPr>
            <p:ph type="body" idx="2"/>
          </p:nvPr>
        </p:nvSpPr>
        <p:spPr>
          <a:xfrm>
            <a:off x="569933" y="1504504"/>
            <a:ext cx="3276600" cy="3994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 algn="ctr">
              <a:spcBef>
                <a:spcPts val="600"/>
              </a:spcBef>
              <a:buSzPts val="2200"/>
              <a:buNone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特徵</a:t>
            </a:r>
            <a:endParaRPr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buSzPts val="2200"/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精力充沛</a:t>
            </a:r>
            <a:endParaRPr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buSzPts val="2200"/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開始做出選擇</a:t>
            </a:r>
            <a:endParaRPr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buSzPts val="2200"/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尋求認可</a:t>
            </a:r>
            <a:endParaRPr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buSzPts val="2200"/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尋求關注</a:t>
            </a:r>
            <a:endParaRPr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14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校外教學安全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26" name="Google Shape;1026;p149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準備名冊，記下所有參加活動的兒童姓名。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準備一個急救箱、必要藥品（以及特殊保健計畫）、水、食物、洗手液、防曬油、步行繩索以及當天可能需要的其他用品。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若乘坐汽車或廂型車出遊，必須遵守兒童乘車法的規定。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150"/>
          <p:cNvSpPr txBox="1">
            <a:spLocks noGrp="1"/>
          </p:cNvSpPr>
          <p:nvPr>
            <p:ph type="title"/>
          </p:nvPr>
        </p:nvSpPr>
        <p:spPr>
          <a:xfrm>
            <a:off x="918919" y="637893"/>
            <a:ext cx="468891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altLang="en-US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校車安全</a:t>
            </a:r>
            <a:endPara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33" name="Google Shape;1033;p150"/>
          <p:cNvSpPr txBox="1">
            <a:spLocks noGrp="1"/>
          </p:cNvSpPr>
          <p:nvPr>
            <p:ph type="body" idx="1"/>
          </p:nvPr>
        </p:nvSpPr>
        <p:spPr>
          <a:xfrm>
            <a:off x="1169096" y="1963456"/>
            <a:ext cx="4438733" cy="3034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7941E"/>
              </a:buClr>
              <a:buSzPts val="4400"/>
              <a:buNone/>
            </a:pPr>
            <a:r>
              <a:rPr lang="zh-TW" altLang="en-US" sz="4400" dirty="0">
                <a:solidFill>
                  <a:srgbClr val="F7941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時刻留意幼兒在校車內和周圍的安全。</a:t>
            </a:r>
          </a:p>
        </p:txBody>
      </p:sp>
      <p:pic>
        <p:nvPicPr>
          <p:cNvPr id="1034" name="Google Shape;1034;p1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84173" y="751562"/>
            <a:ext cx="4748053" cy="4641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15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校車安全提示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41" name="Google Shape;1041;p15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教導兒童：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當公車駛近時，至少在距離路緣三大步的地方停下。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順序上車。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上下車時要使用扶手。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下車前，要等公車完全停下來。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千萬不要走在公車後面。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15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zh-TW" b="1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傷害預防政策和</a:t>
            </a:r>
            <a:r>
              <a:rPr 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程序</a:t>
            </a:r>
            <a:endParaRPr dirty="0"/>
          </a:p>
        </p:txBody>
      </p:sp>
      <p:sp>
        <p:nvSpPr>
          <p:cNvPr id="1048" name="Google Shape;1048;p152"/>
          <p:cNvSpPr txBox="1">
            <a:spLocks noGrp="1"/>
          </p:cNvSpPr>
          <p:nvPr>
            <p:ph type="body" idx="1"/>
          </p:nvPr>
        </p:nvSpPr>
        <p:spPr>
          <a:xfrm>
            <a:off x="609600" y="128489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zh-TW" sz="4400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主題</a:t>
            </a:r>
            <a:endParaRPr lang="en-US" altLang="zh-TW" sz="4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主動</a:t>
            </a: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監督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定期安全檢查：室內外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安全的遊樂場習慣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安全常規與行為管理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健康和安全檢查表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工作人員的背傷預防</a:t>
            </a:r>
            <a:endParaRPr b="0" i="0" u="none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b="0" i="0" u="none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15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主動監督</a:t>
            </a: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: </a:t>
            </a:r>
            <a:r>
              <a:rPr 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策略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55" name="Google Shape;1055;p153"/>
          <p:cNvSpPr txBox="1">
            <a:spLocks noGrp="1"/>
          </p:cNvSpPr>
          <p:nvPr>
            <p:ph type="body" idx="1"/>
          </p:nvPr>
        </p:nvSpPr>
        <p:spPr>
          <a:xfrm>
            <a:off x="496714" y="1315841"/>
            <a:ext cx="10972800" cy="47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342900">
              <a:lnSpc>
                <a:spcPct val="120000"/>
              </a:lnSpc>
              <a:spcBef>
                <a:spcPts val="600"/>
              </a:spcBef>
              <a:buSzPts val="3200"/>
            </a:pPr>
            <a:r>
              <a:rPr lang="zh-TW" altLang="en-US" sz="1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設置您的空間</a:t>
            </a:r>
            <a:r>
              <a:rPr lang="en-US" altLang="zh-TW" sz="1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</a:t>
            </a:r>
            <a:r>
              <a:rPr lang="zh-TW" altLang="en-US" sz="1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使其沒有雜亂和危險，並且您可以輕鬆接觸兒童。</a:t>
            </a:r>
            <a:endParaRPr sz="11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>
              <a:lnSpc>
                <a:spcPct val="120000"/>
              </a:lnSpc>
              <a:spcBef>
                <a:spcPts val="600"/>
              </a:spcBef>
              <a:buSzPts val="3200"/>
            </a:pPr>
            <a:r>
              <a:rPr lang="zh-TW" altLang="en-US" sz="1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調整自己的位置</a:t>
            </a:r>
            <a:r>
              <a:rPr lang="en-US" altLang="zh-TW" sz="1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</a:t>
            </a:r>
            <a:r>
              <a:rPr lang="zh-TW" altLang="en-US" sz="1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以便您可以看到和聽到每個孩子的聲音，並在必要時快速做出反應。</a:t>
            </a:r>
            <a:endParaRPr sz="11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>
              <a:lnSpc>
                <a:spcPct val="120000"/>
              </a:lnSpc>
              <a:spcBef>
                <a:spcPts val="600"/>
              </a:spcBef>
              <a:buSzPts val="3200"/>
            </a:pPr>
            <a:r>
              <a:rPr lang="zh-TW" altLang="en-US" sz="1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檢視和數點人數，以便您知道每個人都在哪裡。定期數點孩子，尤其是在轉接期間。</a:t>
            </a:r>
            <a:endParaRPr sz="11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>
              <a:lnSpc>
                <a:spcPct val="120000"/>
              </a:lnSpc>
              <a:spcBef>
                <a:spcPts val="600"/>
              </a:spcBef>
              <a:buSzPts val="3200"/>
            </a:pPr>
            <a:r>
              <a:rPr lang="zh-TW" altLang="en-US" sz="1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聆聽 潛在危險或警示的聲音。</a:t>
            </a:r>
            <a:endParaRPr sz="11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>
              <a:lnSpc>
                <a:spcPct val="120000"/>
              </a:lnSpc>
              <a:spcBef>
                <a:spcPts val="600"/>
              </a:spcBef>
              <a:buSzPts val="3200"/>
            </a:pPr>
            <a:r>
              <a:rPr lang="zh-TW" altLang="en-US" sz="1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預測孩子的行為，這樣你就知道他們什麼時候可能會做一些危險的事情。</a:t>
            </a:r>
            <a:endParaRPr sz="11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>
              <a:lnSpc>
                <a:spcPct val="120000"/>
              </a:lnSpc>
              <a:spcBef>
                <a:spcPts val="600"/>
              </a:spcBef>
              <a:buSzPts val="3200"/>
            </a:pPr>
            <a:r>
              <a:rPr lang="zh-TW" altLang="en-US" sz="1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保持關注 當孩子們無法自己解決問題</a:t>
            </a:r>
            <a:endParaRPr sz="11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1549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56257"/>
              <a:buNone/>
            </a:pPr>
            <a:endParaRPr sz="5688" dirty="0"/>
          </a:p>
          <a:p>
            <a:pPr marL="342900" lvl="0" indent="-1549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342900" lvl="0" indent="-1549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342900" lvl="0" indent="-1549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15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定期安全檢查：室內外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62" name="Google Shape;1062;p15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7206641" cy="3886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檢查室內外環境的安全隱患，防止事故發生。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為了兒童安全改造環境，有時稱為「兒童防護」。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兒童防護並不能使環境100%安全或代替看護。</a:t>
            </a:r>
            <a:endParaRPr b="0" i="0" u="none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" name="Picture 1" descr="A group of people standing next to a slide&#10;&#10;Description automatically generated">
            <a:extLst>
              <a:ext uri="{FF2B5EF4-FFF2-40B4-BE49-F238E27FC236}">
                <a16:creationId xmlns:a16="http://schemas.microsoft.com/office/drawing/2014/main" id="{249B46A5-5D86-F5F3-ABF5-1F767FCBE9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>
          <a:xfrm>
            <a:off x="8515611" y="1371600"/>
            <a:ext cx="3271781" cy="4525964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15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安全常規與行為管理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69" name="Google Shape;1069;p155"/>
          <p:cNvSpPr txBox="1">
            <a:spLocks noGrp="1"/>
          </p:cNvSpPr>
          <p:nvPr>
            <p:ph type="body" idx="1"/>
          </p:nvPr>
        </p:nvSpPr>
        <p:spPr>
          <a:xfrm>
            <a:off x="609600" y="1219200"/>
            <a:ext cx="10972800" cy="4777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為您的托兒環境制定書面的安全政策（包括指導方針、檢查表和任務）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隨時提供主動監督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監控兒童行為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教育孩子瞭解傷害預防行為和安全規則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使您的環境適應兒童的發育需要 </a:t>
            </a:r>
            <a:endParaRPr b="0" i="0" u="none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156"/>
          <p:cNvSpPr txBox="1">
            <a:spLocks noGrp="1"/>
          </p:cNvSpPr>
          <p:nvPr>
            <p:ph type="title"/>
          </p:nvPr>
        </p:nvSpPr>
        <p:spPr>
          <a:xfrm>
            <a:off x="527700" y="295113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健康和安全檢查表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76" name="Google Shape;1076;p15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6392449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使用檢查表定期對室外區域、室內區域、急救箱等進行安全檢查。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使安全檢查成為每日、每週和每月計劃的一部分。</a:t>
            </a:r>
            <a:endParaRPr b="0" i="0" u="none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" name="Picture 1" descr="A person kneeling next to a wall&#10;&#10;Description automatically generated">
            <a:extLst>
              <a:ext uri="{FF2B5EF4-FFF2-40B4-BE49-F238E27FC236}">
                <a16:creationId xmlns:a16="http://schemas.microsoft.com/office/drawing/2014/main" id="{7F0329E8-38DD-433F-E369-003D94797D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5" t="12222" r="21852" b="5556"/>
          <a:stretch/>
        </p:blipFill>
        <p:spPr>
          <a:xfrm>
            <a:off x="7536493" y="1600201"/>
            <a:ext cx="4399265" cy="3829948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15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ECE健康和安全檢查表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83" name="Google Shape;1083;p15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基於 </a:t>
            </a:r>
            <a:r>
              <a:rPr lang="zh-TW" b="0" i="0" u="none" dirty="0"/>
              <a:t>Caring for our Children (CFOC) </a:t>
            </a:r>
            <a:r>
              <a:rPr lang="zh-TW" b="0" i="0" u="sng" dirty="0">
                <a:solidFill>
                  <a:schemeClr val="hlink"/>
                </a:solidFill>
                <a:hlinkClick r:id="rId3"/>
              </a:rPr>
              <a:t>http://nrckids.org/</a:t>
            </a:r>
            <a:endParaRPr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線上版 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清單</a:t>
            </a:r>
            <a:r>
              <a:rPr lang="zh-TW" b="0" i="0" u="none" dirty="0"/>
              <a:t>：</a:t>
            </a:r>
            <a:r>
              <a:rPr lang="zh-TW" b="0" i="0" u="sng" dirty="0">
                <a:solidFill>
                  <a:schemeClr val="hlink"/>
                </a:solidFill>
                <a:hlinkClick r:id="rId4"/>
              </a:rPr>
              <a:t>https://cchp.ucsf.edu/content/resources/cchp-health-and-safety-checklist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手冊 </a:t>
            </a:r>
            <a:r>
              <a:rPr lang="zh-TW" b="0" i="0" u="none" dirty="0"/>
              <a:t>: </a:t>
            </a:r>
            <a:r>
              <a:rPr lang="zh-TW" b="0" i="0" u="sng" dirty="0">
                <a:solidFill>
                  <a:schemeClr val="hlink"/>
                </a:solidFill>
                <a:hlinkClick r:id="rId5"/>
              </a:rPr>
              <a:t>https://cchp.ucsf.edu/content/resources/cchp-health-and-safety-checklist-users-manual</a:t>
            </a:r>
            <a:r>
              <a:rPr lang="zh-TW" b="0" i="0" u="none" dirty="0"/>
              <a:t> </a:t>
            </a:r>
            <a:endParaRPr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15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295400"/>
          </a:xfrm>
          <a:prstGeom prst="rect">
            <a:avLst/>
          </a:prstGeom>
          <a:solidFill>
            <a:srgbClr val="FFFF66">
              <a:alpha val="20000"/>
            </a:srgbClr>
          </a:solidFill>
          <a:ln w="9525" cap="flat" cmpd="sng">
            <a:solidFill>
              <a:srgbClr val="B6DDE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工作人員的背傷預防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90" name="Google Shape;1090;p15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396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背傷是托兒人員最常見的傷害。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b="0" i="0" u="none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良好的人體工學和適當的托舉技巧有助於保持背部健康！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1">
      <a:dk1>
        <a:srgbClr val="003473"/>
      </a:dk1>
      <a:lt1>
        <a:srgbClr val="FFFFFF"/>
      </a:lt1>
      <a:dk2>
        <a:srgbClr val="003473"/>
      </a:dk2>
      <a:lt2>
        <a:srgbClr val="EEECE1"/>
      </a:lt2>
      <a:accent1>
        <a:srgbClr val="0066FF"/>
      </a:accent1>
      <a:accent2>
        <a:srgbClr val="121784"/>
      </a:accent2>
      <a:accent3>
        <a:srgbClr val="82E26C"/>
      </a:accent3>
      <a:accent4>
        <a:srgbClr val="D50DAA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13584</Words>
  <Application>Microsoft Office PowerPoint</Application>
  <PresentationFormat>Widescreen</PresentationFormat>
  <Paragraphs>763</Paragraphs>
  <Slides>103</Slides>
  <Notes>103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10" baseType="lpstr">
      <vt:lpstr>Microsoft JhengHei</vt:lpstr>
      <vt:lpstr>Arial</vt:lpstr>
      <vt:lpstr>Calibri</vt:lpstr>
      <vt:lpstr>Noto Sans Symbols</vt:lpstr>
      <vt:lpstr>Segoe UI</vt:lpstr>
      <vt:lpstr>Verdana</vt:lpstr>
      <vt:lpstr>Office Theme</vt:lpstr>
      <vt:lpstr>托兒機構中的預防性健康和安全 托兒服務提供者培訓課程 第六版 課程 2：傷害預防</vt:lpstr>
      <vt:lpstr> 瞭解兒童期傷害 </vt:lpstr>
      <vt:lpstr>兒童在何處受傷？</vt:lpstr>
      <vt:lpstr>兒童如何受傷？</vt:lpstr>
      <vt:lpstr>傷害風險與發育階段</vt:lpstr>
      <vt:lpstr>嬰幼兒 (出生至六個月大)</vt:lpstr>
      <vt:lpstr>活動嬰兒 (六至十二個月大)</vt:lpstr>
      <vt:lpstr>學步兒 (一歲至三歲大)</vt:lpstr>
      <vt:lpstr>學齡前兒童 (三歲至五歲大)</vt:lpstr>
      <vt:lpstr>發育遲緩</vt:lpstr>
      <vt:lpstr>預防兒童傷害 主題</vt:lpstr>
      <vt:lpstr>主動監督</vt:lpstr>
      <vt:lpstr>  嬰兒猝死症候群（SIDS） 和其他睡眠相關的嬰兒死亡  </vt:lpstr>
      <vt:lpstr>SIDS和托兒</vt:lpstr>
      <vt:lpstr>PowerPoint Presentation</vt:lpstr>
      <vt:lpstr>如何降低托兒時的SIDS風險 </vt:lpstr>
      <vt:lpstr>如何降低托兒時的SIDS風險 </vt:lpstr>
      <vt:lpstr>如何降低托兒時的SIDS風險 </vt:lpstr>
      <vt:lpstr>如何降低托兒時的SIDS風險 </vt:lpstr>
      <vt:lpstr>PowerPoint Presentation</vt:lpstr>
      <vt:lpstr> 安全的嬰兒睡眠監督 </vt:lpstr>
      <vt:lpstr>如何降低托兒時的SIDS風險 </vt:lpstr>
      <vt:lpstr>趴著玩時間</vt:lpstr>
      <vt:lpstr>PowerPoint Presentation</vt:lpstr>
      <vt:lpstr>使用襁褓呢？</vt:lpstr>
      <vt:lpstr> 搖晃嬰兒症候群 </vt:lpstr>
      <vt:lpstr>頭部外傷/搖晃嬰兒症候群 可能導致：</vt:lpstr>
      <vt:lpstr>嬰兒啼哭</vt:lpstr>
      <vt:lpstr>嬰兒哭鬧</vt:lpstr>
      <vt:lpstr>應對策略</vt:lpstr>
      <vt:lpstr>PowerPoint Presentation</vt:lpstr>
      <vt:lpstr>識別搖晃嬰兒症候群</vt:lpstr>
      <vt:lpstr>創傷性腦損傷（TBI）與腦震盪 </vt:lpstr>
      <vt:lpstr>PowerPoint Presentation</vt:lpstr>
      <vt:lpstr>虐待兒童的定義</vt:lpstr>
      <vt:lpstr>預防兒童虐待的方法</vt:lpstr>
      <vt:lpstr>預防兒童虐待的方法（續）</vt:lpstr>
      <vt:lpstr>被授權的檢舉者</vt:lpstr>
      <vt:lpstr>被授權的檢舉者訓練</vt:lpstr>
      <vt:lpstr>灼傷和燒傷</vt:lpstr>
      <vt:lpstr>灼傷和燒傷預防：設備</vt:lpstr>
      <vt:lpstr>灼傷和燒傷預防：食品和飲料</vt:lpstr>
      <vt:lpstr>灼傷和燒傷預防：實踐</vt:lpstr>
      <vt:lpstr>熱傷害</vt:lpstr>
      <vt:lpstr>PowerPoint Presentation</vt:lpstr>
      <vt:lpstr>PowerPoint Presentation</vt:lpstr>
      <vt:lpstr>哽塞預防  </vt:lpstr>
      <vt:lpstr>哽塞危險：玩具和物體</vt:lpstr>
      <vt:lpstr>有關小孩一些鮮為人知的風險</vt:lpstr>
      <vt:lpstr>窒息和被勒危害</vt:lpstr>
      <vt:lpstr>跌倒</vt:lpstr>
      <vt:lpstr>降低跌倒風險：設備</vt:lpstr>
      <vt:lpstr>降低跌倒風險：環境</vt:lpstr>
      <vt:lpstr>降低跌倒風險：監督</vt:lpstr>
      <vt:lpstr>中毒</vt:lpstr>
      <vt:lpstr>中毒預防：環境</vt:lpstr>
      <vt:lpstr>中毒預防：實踐</vt:lpstr>
      <vt:lpstr>中毒危害</vt:lpstr>
      <vt:lpstr>預防鉛中毒</vt:lpstr>
      <vt:lpstr>為什麼年幼兒童有風險？</vt:lpstr>
      <vt:lpstr>鉛對健康有什麼影響？</vt:lpstr>
      <vt:lpstr>我怎麼知道兒童有鉛中毒？</vt:lpstr>
      <vt:lpstr>鉛的可能來源是什麼?</vt:lpstr>
      <vt:lpstr>鉛的可能來源 (續)</vt:lpstr>
      <vt:lpstr>鉛的可能來源 (續)</vt:lpstr>
      <vt:lpstr>托兒者可以做些什麼？</vt:lpstr>
      <vt:lpstr>PowerPoint Presentation</vt:lpstr>
      <vt:lpstr>減少環境中的鉛接觸</vt:lpstr>
      <vt:lpstr>減少環境中的鉛接觸</vt:lpstr>
      <vt:lpstr>自來水中的鉛</vt:lpstr>
      <vt:lpstr>自來水中的鉛</vt:lpstr>
      <vt:lpstr>油漆、修理或重新裝修</vt:lpstr>
      <vt:lpstr>鉛測試</vt:lpstr>
      <vt:lpstr>鉛與營養</vt:lpstr>
      <vt:lpstr>資源:</vt:lpstr>
      <vt:lpstr>發現危險</vt:lpstr>
      <vt:lpstr>溺水</vt:lpstr>
      <vt:lpstr>溺水預防</vt:lpstr>
      <vt:lpstr>尋找安全的戲水方式</vt:lpstr>
      <vt:lpstr>兒童與災害</vt:lpstr>
      <vt:lpstr>災難過後……</vt:lpstr>
      <vt:lpstr>災難過後……</vt:lpstr>
      <vt:lpstr>災難後的典型反應</vt:lpstr>
      <vt:lpstr>兒童乘車安全</vt:lpstr>
      <vt:lpstr>PowerPoint Presentation</vt:lpstr>
      <vt:lpstr>在車內及周圍</vt:lpstr>
      <vt:lpstr>防止碾壓事故</vt:lpstr>
      <vt:lpstr>校外教學安全</vt:lpstr>
      <vt:lpstr>校外教學安全</vt:lpstr>
      <vt:lpstr>校外教學安全</vt:lpstr>
      <vt:lpstr>校車安全</vt:lpstr>
      <vt:lpstr>校車安全提示</vt:lpstr>
      <vt:lpstr>傷害預防政策和程序</vt:lpstr>
      <vt:lpstr>主動監督: 策略</vt:lpstr>
      <vt:lpstr>定期安全檢查：室內外</vt:lpstr>
      <vt:lpstr>安全常規與行為管理</vt:lpstr>
      <vt:lpstr>健康和安全檢查表</vt:lpstr>
      <vt:lpstr>ECE健康和安全檢查表</vt:lpstr>
      <vt:lpstr>工作人員的背傷預防</vt:lpstr>
      <vt:lpstr>背傷如何發生：</vt:lpstr>
      <vt:lpstr>PowerPoint Presentation</vt:lpstr>
      <vt:lpstr>更多鉛中毒預防資源</vt:lpstr>
      <vt:lpstr>更多鉛中毒預防資源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托兒機構中的預防性健康和安全 托兒服務提供者培訓課程 第五版  課程 2：傷害預防</dc:title>
  <dc:creator>Jessica Li</dc:creator>
  <cp:lastModifiedBy>Liao, Mira</cp:lastModifiedBy>
  <cp:revision>46</cp:revision>
  <dcterms:modified xsi:type="dcterms:W3CDTF">2024-07-03T20:13:36Z</dcterms:modified>
</cp:coreProperties>
</file>