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pptx" ContentType="application/vnd.openxmlformats-officedocument.presentationml.presentation"/>
  <Default Extension="wdp" ContentType="image/vnd.ms-photo"/>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tags/tag10.xml" ContentType="application/vnd.openxmlformats-officedocument.presentationml.tags+xml"/>
  <Override PartName="/ppt/notesSlides/notesSlide25.xml" ContentType="application/vnd.openxmlformats-officedocument.presentationml.notesSlide+xml"/>
  <Override PartName="/ppt/tags/tag11.xml" ContentType="application/vnd.openxmlformats-officedocument.presentationml.tags+xml"/>
  <Override PartName="/ppt/notesSlides/notesSlide26.xml" ContentType="application/vnd.openxmlformats-officedocument.presentationml.notesSlide+xml"/>
  <Override PartName="/ppt/tags/tag12.xml" ContentType="application/vnd.openxmlformats-officedocument.presentationml.tags+xml"/>
  <Override PartName="/ppt/notesSlides/notesSlide27.xml" ContentType="application/vnd.openxmlformats-officedocument.presentationml.notesSlide+xml"/>
  <Override PartName="/ppt/tags/tag13.xml" ContentType="application/vnd.openxmlformats-officedocument.presentationml.tags+xml"/>
  <Override PartName="/ppt/notesSlides/notesSlide28.xml" ContentType="application/vnd.openxmlformats-officedocument.presentationml.notesSlide+xml"/>
  <Override PartName="/ppt/tags/tag1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5.xml" ContentType="application/vnd.openxmlformats-officedocument.presentationml.tags+xml"/>
  <Override PartName="/ppt/notesSlides/notesSlide31.xml" ContentType="application/vnd.openxmlformats-officedocument.presentationml.notesSlide+xml"/>
  <Override PartName="/ppt/tags/tag16.xml" ContentType="application/vnd.openxmlformats-officedocument.presentationml.tags+xml"/>
  <Override PartName="/ppt/notesSlides/notesSlide32.xml" ContentType="application/vnd.openxmlformats-officedocument.presentationml.notesSlide+xml"/>
  <Override PartName="/ppt/tags/tag17.xml" ContentType="application/vnd.openxmlformats-officedocument.presentationml.tags+xml"/>
  <Override PartName="/ppt/notesSlides/notesSlide33.xml" ContentType="application/vnd.openxmlformats-officedocument.presentationml.notesSlide+xml"/>
  <Override PartName="/ppt/tags/tag18.xml" ContentType="application/vnd.openxmlformats-officedocument.presentationml.tags+xml"/>
  <Override PartName="/ppt/notesSlides/notesSlide34.xml" ContentType="application/vnd.openxmlformats-officedocument.presentationml.notesSlide+xml"/>
  <Override PartName="/ppt/tags/tag19.xml" ContentType="application/vnd.openxmlformats-officedocument.presentationml.tags+xml"/>
  <Override PartName="/ppt/notesSlides/notesSlide35.xml" ContentType="application/vnd.openxmlformats-officedocument.presentationml.notesSlide+xml"/>
  <Override PartName="/ppt/tags/tag20.xml" ContentType="application/vnd.openxmlformats-officedocument.presentationml.tags+xml"/>
  <Override PartName="/ppt/notesSlides/notesSlide36.xml" ContentType="application/vnd.openxmlformats-officedocument.presentationml.notesSlide+xml"/>
  <Override PartName="/ppt/tags/tag21.xml" ContentType="application/vnd.openxmlformats-officedocument.presentationml.tags+xml"/>
  <Override PartName="/ppt/notesSlides/notesSlide37.xml" ContentType="application/vnd.openxmlformats-officedocument.presentationml.notesSlide+xml"/>
  <Override PartName="/ppt/tags/tag22.xml" ContentType="application/vnd.openxmlformats-officedocument.presentationml.tags+xml"/>
  <Override PartName="/ppt/notesSlides/notesSlide38.xml" ContentType="application/vnd.openxmlformats-officedocument.presentationml.notesSlide+xml"/>
  <Override PartName="/ppt/tags/tag23.xml" ContentType="application/vnd.openxmlformats-officedocument.presentationml.tags+xml"/>
  <Override PartName="/ppt/notesSlides/notesSlide39.xml" ContentType="application/vnd.openxmlformats-officedocument.presentationml.notesSlide+xml"/>
  <Override PartName="/ppt/tags/tag24.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5.xml" ContentType="application/vnd.openxmlformats-officedocument.presentationml.tags+xml"/>
  <Override PartName="/ppt/notesSlides/notesSlide42.xml" ContentType="application/vnd.openxmlformats-officedocument.presentationml.notesSlide+xml"/>
  <Override PartName="/ppt/tags/tag26.xml" ContentType="application/vnd.openxmlformats-officedocument.presentationml.tags+xml"/>
  <Override PartName="/ppt/notesSlides/notesSlide43.xml" ContentType="application/vnd.openxmlformats-officedocument.presentationml.notesSlide+xml"/>
  <Override PartName="/ppt/tags/tag27.xml" ContentType="application/vnd.openxmlformats-officedocument.presentationml.tags+xml"/>
  <Override PartName="/ppt/notesSlides/notesSlide44.xml" ContentType="application/vnd.openxmlformats-officedocument.presentationml.notesSlide+xml"/>
  <Override PartName="/ppt/tags/tag28.xml" ContentType="application/vnd.openxmlformats-officedocument.presentationml.tags+xml"/>
  <Override PartName="/ppt/notesSlides/notesSlide45.xml" ContentType="application/vnd.openxmlformats-officedocument.presentationml.notesSlide+xml"/>
  <Override PartName="/ppt/tags/tag29.xml" ContentType="application/vnd.openxmlformats-officedocument.presentationml.tags+xml"/>
  <Override PartName="/ppt/notesSlides/notesSlide46.xml" ContentType="application/vnd.openxmlformats-officedocument.presentationml.notesSlide+xml"/>
  <Override PartName="/ppt/tags/tag30.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66"/>
  </p:notesMasterIdLst>
  <p:sldIdLst>
    <p:sldId id="256" r:id="rId3"/>
    <p:sldId id="327" r:id="rId4"/>
    <p:sldId id="334" r:id="rId5"/>
    <p:sldId id="361" r:id="rId6"/>
    <p:sldId id="359" r:id="rId7"/>
    <p:sldId id="336" r:id="rId8"/>
    <p:sldId id="374" r:id="rId9"/>
    <p:sldId id="317" r:id="rId10"/>
    <p:sldId id="328" r:id="rId11"/>
    <p:sldId id="326" r:id="rId12"/>
    <p:sldId id="272" r:id="rId13"/>
    <p:sldId id="309" r:id="rId14"/>
    <p:sldId id="345" r:id="rId15"/>
    <p:sldId id="373" r:id="rId16"/>
    <p:sldId id="369" r:id="rId17"/>
    <p:sldId id="340" r:id="rId18"/>
    <p:sldId id="344" r:id="rId19"/>
    <p:sldId id="363" r:id="rId20"/>
    <p:sldId id="364" r:id="rId21"/>
    <p:sldId id="365" r:id="rId22"/>
    <p:sldId id="347" r:id="rId23"/>
    <p:sldId id="341" r:id="rId24"/>
    <p:sldId id="335" r:id="rId25"/>
    <p:sldId id="324" r:id="rId26"/>
    <p:sldId id="316" r:id="rId27"/>
    <p:sldId id="325" r:id="rId28"/>
    <p:sldId id="342" r:id="rId29"/>
    <p:sldId id="259" r:id="rId30"/>
    <p:sldId id="269" r:id="rId31"/>
    <p:sldId id="285" r:id="rId32"/>
    <p:sldId id="274" r:id="rId33"/>
    <p:sldId id="349" r:id="rId34"/>
    <p:sldId id="289" r:id="rId35"/>
    <p:sldId id="288" r:id="rId36"/>
    <p:sldId id="290" r:id="rId37"/>
    <p:sldId id="292" r:id="rId38"/>
    <p:sldId id="291" r:id="rId39"/>
    <p:sldId id="276" r:id="rId40"/>
    <p:sldId id="311" r:id="rId41"/>
    <p:sldId id="300" r:id="rId42"/>
    <p:sldId id="304" r:id="rId43"/>
    <p:sldId id="296" r:id="rId44"/>
    <p:sldId id="350" r:id="rId45"/>
    <p:sldId id="294" r:id="rId46"/>
    <p:sldId id="313" r:id="rId47"/>
    <p:sldId id="306" r:id="rId48"/>
    <p:sldId id="308" r:id="rId49"/>
    <p:sldId id="281" r:id="rId50"/>
    <p:sldId id="343" r:id="rId51"/>
    <p:sldId id="332" r:id="rId52"/>
    <p:sldId id="346" r:id="rId53"/>
    <p:sldId id="330" r:id="rId54"/>
    <p:sldId id="358" r:id="rId55"/>
    <p:sldId id="331" r:id="rId56"/>
    <p:sldId id="356" r:id="rId57"/>
    <p:sldId id="338" r:id="rId58"/>
    <p:sldId id="354" r:id="rId59"/>
    <p:sldId id="353" r:id="rId60"/>
    <p:sldId id="367" r:id="rId61"/>
    <p:sldId id="366" r:id="rId62"/>
    <p:sldId id="371" r:id="rId63"/>
    <p:sldId id="355" r:id="rId64"/>
    <p:sldId id="337" r:id="rId65"/>
  </p:sldIdLst>
  <p:sldSz cx="9144000" cy="6858000" type="screen4x3"/>
  <p:notesSz cx="7010400" cy="9296400"/>
  <p:custDataLst>
    <p:tags r:id="rId6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3"/>
    <a:srgbClr val="D90F81"/>
    <a:srgbClr val="F7941E"/>
    <a:srgbClr val="0072BC"/>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961" autoAdjust="0"/>
  </p:normalViewPr>
  <p:slideViewPr>
    <p:cSldViewPr snapToGrid="0">
      <p:cViewPr varScale="1">
        <p:scale>
          <a:sx n="77" d="100"/>
          <a:sy n="77" d="100"/>
        </p:scale>
        <p:origin x="1646" y="6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6526BA-E6E7-400E-ABBB-C634676A9736}" type="datetimeFigureOut">
              <a:rPr lang="en-US" smtClean="0"/>
              <a:t>8/13/2020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CBF3A2-1D03-491F-BDB6-337C0C097926}" type="slidenum">
              <a:rPr lang="en-US" smtClean="0"/>
              <a:t>‹#›</a:t>
            </a:fld>
            <a:endParaRPr lang="en-US"/>
          </a:p>
        </p:txBody>
      </p:sp>
    </p:spTree>
    <p:extLst>
      <p:ext uri="{BB962C8B-B14F-4D97-AF65-F5344CB8AC3E}">
        <p14:creationId xmlns:p14="http://schemas.microsoft.com/office/powerpoint/2010/main" val="351170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1</a:t>
            </a:fld>
            <a:endParaRPr lang="en-US"/>
          </a:p>
        </p:txBody>
      </p:sp>
    </p:spTree>
    <p:extLst>
      <p:ext uri="{BB962C8B-B14F-4D97-AF65-F5344CB8AC3E}">
        <p14:creationId xmlns:p14="http://schemas.microsoft.com/office/powerpoint/2010/main" val="490730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11</a:t>
            </a:fld>
            <a:endParaRPr lang="en-US"/>
          </a:p>
        </p:txBody>
      </p:sp>
    </p:spTree>
    <p:extLst>
      <p:ext uri="{BB962C8B-B14F-4D97-AF65-F5344CB8AC3E}">
        <p14:creationId xmlns:p14="http://schemas.microsoft.com/office/powerpoint/2010/main" val="3145407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12</a:t>
            </a:fld>
            <a:endParaRPr lang="en-US"/>
          </a:p>
        </p:txBody>
      </p:sp>
    </p:spTree>
    <p:extLst>
      <p:ext uri="{BB962C8B-B14F-4D97-AF65-F5344CB8AC3E}">
        <p14:creationId xmlns:p14="http://schemas.microsoft.com/office/powerpoint/2010/main" val="851586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13</a:t>
            </a:fld>
            <a:endParaRPr lang="en-US"/>
          </a:p>
        </p:txBody>
      </p:sp>
    </p:spTree>
    <p:extLst>
      <p:ext uri="{BB962C8B-B14F-4D97-AF65-F5344CB8AC3E}">
        <p14:creationId xmlns:p14="http://schemas.microsoft.com/office/powerpoint/2010/main" val="1039911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8BD00B-BA00-4FD3-95E8-328651BD4FAF}" type="slidenum">
              <a:rPr lang="en-US" smtClean="0"/>
              <a:t>15</a:t>
            </a:fld>
            <a:endParaRPr lang="en-US"/>
          </a:p>
        </p:txBody>
      </p:sp>
    </p:spTree>
    <p:extLst>
      <p:ext uri="{BB962C8B-B14F-4D97-AF65-F5344CB8AC3E}">
        <p14:creationId xmlns:p14="http://schemas.microsoft.com/office/powerpoint/2010/main" val="677501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16</a:t>
            </a:fld>
            <a:endParaRPr lang="en-US"/>
          </a:p>
        </p:txBody>
      </p:sp>
    </p:spTree>
    <p:extLst>
      <p:ext uri="{BB962C8B-B14F-4D97-AF65-F5344CB8AC3E}">
        <p14:creationId xmlns:p14="http://schemas.microsoft.com/office/powerpoint/2010/main" val="3868599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17</a:t>
            </a:fld>
            <a:endParaRPr lang="en-US"/>
          </a:p>
        </p:txBody>
      </p:sp>
    </p:spTree>
    <p:extLst>
      <p:ext uri="{BB962C8B-B14F-4D97-AF65-F5344CB8AC3E}">
        <p14:creationId xmlns:p14="http://schemas.microsoft.com/office/powerpoint/2010/main" val="2073302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it’s a best practice to document your health checks.</a:t>
            </a:r>
          </a:p>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18</a:t>
            </a:fld>
            <a:endParaRPr lang="en-US"/>
          </a:p>
        </p:txBody>
      </p:sp>
    </p:spTree>
    <p:extLst>
      <p:ext uri="{BB962C8B-B14F-4D97-AF65-F5344CB8AC3E}">
        <p14:creationId xmlns:p14="http://schemas.microsoft.com/office/powerpoint/2010/main" val="1197429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Staff and children should take temperatures before arriving to work or beginning care. </a:t>
            </a:r>
          </a:p>
        </p:txBody>
      </p:sp>
      <p:sp>
        <p:nvSpPr>
          <p:cNvPr id="4" name="Slide Number Placeholder 3"/>
          <p:cNvSpPr>
            <a:spLocks noGrp="1"/>
          </p:cNvSpPr>
          <p:nvPr>
            <p:ph type="sldNum" sz="quarter" idx="10"/>
          </p:nvPr>
        </p:nvSpPr>
        <p:spPr/>
        <p:txBody>
          <a:bodyPr/>
          <a:lstStyle/>
          <a:p>
            <a:fld id="{ECCBF3A2-1D03-491F-BDB6-337C0C097926}" type="slidenum">
              <a:rPr lang="en-US" smtClean="0"/>
              <a:t>19</a:t>
            </a:fld>
            <a:endParaRPr lang="en-US"/>
          </a:p>
        </p:txBody>
      </p:sp>
    </p:spTree>
    <p:extLst>
      <p:ext uri="{BB962C8B-B14F-4D97-AF65-F5344CB8AC3E}">
        <p14:creationId xmlns:p14="http://schemas.microsoft.com/office/powerpoint/2010/main" val="3612672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Symptoms may appear </a:t>
            </a:r>
            <a:r>
              <a:rPr lang="en-US" b="1" dirty="0" smtClean="0"/>
              <a:t>2-14 days after exposure</a:t>
            </a:r>
            <a:r>
              <a:rPr lang="en-US" dirty="0" smtClean="0"/>
              <a:t> </a:t>
            </a:r>
            <a:r>
              <a:rPr lang="en-US" b="1" dirty="0" smtClean="0"/>
              <a:t>to the virus.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20</a:t>
            </a:fld>
            <a:endParaRPr lang="en-US"/>
          </a:p>
        </p:txBody>
      </p:sp>
    </p:spTree>
    <p:extLst>
      <p:ext uri="{BB962C8B-B14F-4D97-AF65-F5344CB8AC3E}">
        <p14:creationId xmlns:p14="http://schemas.microsoft.com/office/powerpoint/2010/main" val="2500698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Stricter</a:t>
            </a:r>
            <a:r>
              <a:rPr lang="en-US" baseline="0" dirty="0" smtClean="0"/>
              <a:t> during COVID-19 pandemic. Requires close communication with families. Isolated children are removed from the group activities but still supervised by an adult. If possible, place a face cloth on ill children over 2 years of age while they wait to be picked up.</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21</a:t>
            </a:fld>
            <a:endParaRPr lang="en-US"/>
          </a:p>
        </p:txBody>
      </p:sp>
    </p:spTree>
    <p:extLst>
      <p:ext uri="{BB962C8B-B14F-4D97-AF65-F5344CB8AC3E}">
        <p14:creationId xmlns:p14="http://schemas.microsoft.com/office/powerpoint/2010/main" val="318905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 are changing all the time.</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2</a:t>
            </a:fld>
            <a:endParaRPr lang="en-US"/>
          </a:p>
        </p:txBody>
      </p:sp>
    </p:spTree>
    <p:extLst>
      <p:ext uri="{BB962C8B-B14F-4D97-AF65-F5344CB8AC3E}">
        <p14:creationId xmlns:p14="http://schemas.microsoft.com/office/powerpoint/2010/main" val="495948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Handwashing is key</a:t>
            </a:r>
            <a:r>
              <a:rPr lang="en-US" baseline="0" dirty="0" smtClean="0"/>
              <a:t> to decreasing the spread of illness. </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22</a:t>
            </a:fld>
            <a:endParaRPr lang="en-US"/>
          </a:p>
        </p:txBody>
      </p:sp>
    </p:spTree>
    <p:extLst>
      <p:ext uri="{BB962C8B-B14F-4D97-AF65-F5344CB8AC3E}">
        <p14:creationId xmlns:p14="http://schemas.microsoft.com/office/powerpoint/2010/main" val="2450480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23</a:t>
            </a:fld>
            <a:endParaRPr lang="en-US"/>
          </a:p>
        </p:txBody>
      </p:sp>
    </p:spTree>
    <p:extLst>
      <p:ext uri="{BB962C8B-B14F-4D97-AF65-F5344CB8AC3E}">
        <p14:creationId xmlns:p14="http://schemas.microsoft.com/office/powerpoint/2010/main" val="3738709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aseline="0" dirty="0" smtClean="0"/>
              <a:t>Here’s a poster you can put up near sinks and in bathrooms to reinforce proper handwashing technique.</a:t>
            </a:r>
            <a:endParaRPr lang="en-US" dirty="0" smtClean="0"/>
          </a:p>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24</a:t>
            </a:fld>
            <a:endParaRPr lang="en-US"/>
          </a:p>
        </p:txBody>
      </p:sp>
    </p:spTree>
    <p:extLst>
      <p:ext uri="{BB962C8B-B14F-4D97-AF65-F5344CB8AC3E}">
        <p14:creationId xmlns:p14="http://schemas.microsoft.com/office/powerpoint/2010/main" val="1191164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25</a:t>
            </a:fld>
            <a:endParaRPr lang="en-US"/>
          </a:p>
        </p:txBody>
      </p:sp>
    </p:spTree>
    <p:extLst>
      <p:ext uri="{BB962C8B-B14F-4D97-AF65-F5344CB8AC3E}">
        <p14:creationId xmlns:p14="http://schemas.microsoft.com/office/powerpoint/2010/main" val="1488587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26</a:t>
            </a:fld>
            <a:endParaRPr lang="en-US"/>
          </a:p>
        </p:txBody>
      </p:sp>
    </p:spTree>
    <p:extLst>
      <p:ext uri="{BB962C8B-B14F-4D97-AF65-F5344CB8AC3E}">
        <p14:creationId xmlns:p14="http://schemas.microsoft.com/office/powerpoint/2010/main" val="767902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Antimicrobial pesticides (sanitizers and disinfectants) kill viruses on surfaces.</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27</a:t>
            </a:fld>
            <a:endParaRPr lang="en-US"/>
          </a:p>
        </p:txBody>
      </p:sp>
    </p:spTree>
    <p:extLst>
      <p:ext uri="{BB962C8B-B14F-4D97-AF65-F5344CB8AC3E}">
        <p14:creationId xmlns:p14="http://schemas.microsoft.com/office/powerpoint/2010/main" val="546951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a:t>
            </a:r>
            <a:r>
              <a:rPr lang="en-US" baseline="0" dirty="0" smtClean="0"/>
              <a:t> the IGM training.</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28</a:t>
            </a:fld>
            <a:endParaRPr lang="en-US"/>
          </a:p>
        </p:txBody>
      </p:sp>
    </p:spTree>
    <p:extLst>
      <p:ext uri="{BB962C8B-B14F-4D97-AF65-F5344CB8AC3E}">
        <p14:creationId xmlns:p14="http://schemas.microsoft.com/office/powerpoint/2010/main" val="1877669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156">
              <a:defRPr/>
            </a:pPr>
            <a:r>
              <a:rPr lang="en-US" dirty="0" smtClean="0"/>
              <a:t>These</a:t>
            </a:r>
            <a:r>
              <a:rPr lang="en-US" baseline="0" dirty="0" smtClean="0"/>
              <a:t> terms are often used interchangeably but they do not mean the same thing.  Let’s focus on cleaning and disinfecting.</a:t>
            </a:r>
            <a:endParaRPr lang="en-US" dirty="0" smtClean="0"/>
          </a:p>
        </p:txBody>
      </p:sp>
      <p:sp>
        <p:nvSpPr>
          <p:cNvPr id="4" name="Slide Number Placeholder 3"/>
          <p:cNvSpPr>
            <a:spLocks noGrp="1"/>
          </p:cNvSpPr>
          <p:nvPr>
            <p:ph type="sldNum" sz="quarter" idx="10"/>
          </p:nvPr>
        </p:nvSpPr>
        <p:spPr/>
        <p:txBody>
          <a:bodyPr/>
          <a:lstStyle/>
          <a:p>
            <a:fld id="{26AE089B-273D-4B98-82C8-F063A6BF9825}" type="slidenum">
              <a:rPr lang="en-US" smtClean="0"/>
              <a:t>29</a:t>
            </a:fld>
            <a:endParaRPr lang="en-US"/>
          </a:p>
        </p:txBody>
      </p:sp>
    </p:spTree>
    <p:extLst>
      <p:ext uri="{BB962C8B-B14F-4D97-AF65-F5344CB8AC3E}">
        <p14:creationId xmlns:p14="http://schemas.microsoft.com/office/powerpoint/2010/main" val="1628327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4288" y="728663"/>
            <a:ext cx="4851400" cy="3638550"/>
          </a:xfrm>
        </p:spPr>
      </p:sp>
      <p:sp>
        <p:nvSpPr>
          <p:cNvPr id="3" name="Notes Placeholder 2"/>
          <p:cNvSpPr>
            <a:spLocks noGrp="1"/>
          </p:cNvSpPr>
          <p:nvPr>
            <p:ph type="body" idx="1"/>
          </p:nvPr>
        </p:nvSpPr>
        <p:spPr/>
        <p:txBody>
          <a:bodyPr/>
          <a:lstStyle/>
          <a:p>
            <a:r>
              <a:rPr lang="en-US" dirty="0" smtClean="0"/>
              <a:t>Washing</a:t>
            </a:r>
            <a:r>
              <a:rPr lang="en-US" baseline="0" dirty="0" smtClean="0"/>
              <a:t> with soap and rinsing with water will clean these surfaces. </a:t>
            </a:r>
            <a:r>
              <a:rPr lang="en-US" sz="1300" dirty="0"/>
              <a:t>The friction of cleaning removes most dirt.</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848863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next step is to choose a safe cleaning product</a:t>
            </a:r>
            <a:r>
              <a:rPr lang="en-US" baseline="0" dirty="0" smtClean="0"/>
              <a:t>.</a:t>
            </a:r>
            <a:r>
              <a:rPr lang="en-US" dirty="0" smtClean="0"/>
              <a:t>  Many have strong fumes</a:t>
            </a:r>
            <a:r>
              <a:rPr lang="en-US" baseline="0" dirty="0" smtClean="0"/>
              <a:t> or try to mask odors with perfume leading to poor air quality. </a:t>
            </a:r>
            <a:r>
              <a:rPr lang="en-US" dirty="0" smtClean="0"/>
              <a:t>Some products may</a:t>
            </a:r>
            <a:r>
              <a:rPr lang="en-US" baseline="0" dirty="0" smtClean="0"/>
              <a:t> make marketing claims that they are “green”, but they may not be. Look for a third party certification to know if the product you are using is safer for human health and the environment. Some products are ready to use, some need to be diluted with water. Always follow label directions for proper use and use personal protective equipment such as gloves and eye wear as directed.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45F4572-CB99-40FC-AA4A-6C21834D3768}" type="slidenum">
              <a:rPr lang="en-US" smtClean="0"/>
              <a:pPr>
                <a:defRPr/>
              </a:pPr>
              <a:t>31</a:t>
            </a:fld>
            <a:endParaRPr lang="en-US" dirty="0"/>
          </a:p>
        </p:txBody>
      </p:sp>
    </p:spTree>
    <p:extLst>
      <p:ext uri="{BB962C8B-B14F-4D97-AF65-F5344CB8AC3E}">
        <p14:creationId xmlns:p14="http://schemas.microsoft.com/office/powerpoint/2010/main" val="3656333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3</a:t>
            </a:fld>
            <a:endParaRPr lang="en-US"/>
          </a:p>
        </p:txBody>
      </p:sp>
    </p:spTree>
    <p:extLst>
      <p:ext uri="{BB962C8B-B14F-4D97-AF65-F5344CB8AC3E}">
        <p14:creationId xmlns:p14="http://schemas.microsoft.com/office/powerpoint/2010/main" val="1295293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32</a:t>
            </a:fld>
            <a:endParaRPr lang="en-US"/>
          </a:p>
        </p:txBody>
      </p:sp>
    </p:spTree>
    <p:extLst>
      <p:ext uri="{BB962C8B-B14F-4D97-AF65-F5344CB8AC3E}">
        <p14:creationId xmlns:p14="http://schemas.microsoft.com/office/powerpoint/2010/main" val="1763148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156">
              <a:defRPr/>
            </a:pPr>
            <a:r>
              <a:rPr lang="en-US" dirty="0" smtClean="0"/>
              <a:t>Appropriate for use on non-porous surfaces such as diaper change tables, counter tops, door and cabinet handles, toilets, and sinks used for toileting routines including faucets, door knobs and basins</a:t>
            </a:r>
          </a:p>
          <a:p>
            <a:endParaRPr lang="en-US" dirty="0" smtClean="0"/>
          </a:p>
          <a:p>
            <a:r>
              <a:rPr lang="en-US" dirty="0" smtClean="0"/>
              <a:t>These</a:t>
            </a:r>
            <a:r>
              <a:rPr lang="en-US" baseline="0" dirty="0" smtClean="0"/>
              <a:t> are generally toileting areas or</a:t>
            </a:r>
            <a:r>
              <a:rPr lang="en-US" dirty="0" smtClean="0"/>
              <a:t> High-touch areas that are at high risk for collecting lots of germs, like doorknobs, bathroom faucets, and drinking fountains. </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9844105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4288" y="728663"/>
            <a:ext cx="4851400" cy="3638550"/>
          </a:xfrm>
        </p:spPr>
      </p:sp>
      <p:sp>
        <p:nvSpPr>
          <p:cNvPr id="3" name="Notes Placeholder 2"/>
          <p:cNvSpPr>
            <a:spLocks noGrp="1"/>
          </p:cNvSpPr>
          <p:nvPr>
            <p:ph type="body" idx="1"/>
          </p:nvPr>
        </p:nvSpPr>
        <p:spPr/>
        <p:txBody>
          <a:bodyPr/>
          <a:lstStyle/>
          <a:p>
            <a:r>
              <a:rPr lang="en-US" dirty="0" smtClean="0"/>
              <a:t>Antimicrobial means the</a:t>
            </a:r>
            <a:r>
              <a:rPr lang="en-US" baseline="0" dirty="0" smtClean="0"/>
              <a:t> product kills germs. </a:t>
            </a:r>
          </a:p>
          <a:p>
            <a:r>
              <a:rPr lang="en-US" dirty="0" smtClean="0">
                <a:solidFill>
                  <a:srgbClr val="FFFF00"/>
                </a:solidFill>
              </a:rPr>
              <a:t>A dishwasher that reaches 165 degrees F will also sanitize (dishes, toys). Choose</a:t>
            </a:r>
            <a:r>
              <a:rPr lang="en-US" baseline="0" dirty="0" smtClean="0">
                <a:solidFill>
                  <a:srgbClr val="FFFF00"/>
                </a:solidFill>
              </a:rPr>
              <a:t> a d</a:t>
            </a:r>
            <a:r>
              <a:rPr lang="en-US" dirty="0" smtClean="0">
                <a:solidFill>
                  <a:srgbClr val="FFFF00"/>
                </a:solidFill>
              </a:rPr>
              <a:t>ishwasher</a:t>
            </a:r>
            <a:r>
              <a:rPr lang="en-US" baseline="0" dirty="0" smtClean="0">
                <a:solidFill>
                  <a:srgbClr val="FFFF00"/>
                </a:solidFill>
              </a:rPr>
              <a:t> that meets NSF International Standards for sanitizing.</a:t>
            </a:r>
            <a:endParaRPr lang="en-US" dirty="0" smtClean="0">
              <a:solidFill>
                <a:srgbClr val="FFFF00"/>
              </a:solidFill>
            </a:endParaRPr>
          </a:p>
          <a:p>
            <a:r>
              <a:rPr lang="en-US" dirty="0" smtClean="0">
                <a:solidFill>
                  <a:srgbClr val="FFFF00"/>
                </a:solidFill>
              </a:rPr>
              <a:t>A washing machine set to hot can sanitize cloth toys.</a:t>
            </a:r>
          </a:p>
          <a:p>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648254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000" dirty="0"/>
              <a:t>Check for approved surfaces. </a:t>
            </a:r>
            <a:r>
              <a:rPr lang="en-US" sz="2400" dirty="0"/>
              <a:t>Sanitizers must be safe for food contact surfaces</a:t>
            </a:r>
          </a:p>
          <a:p>
            <a:r>
              <a:rPr lang="en-US" sz="3000" dirty="0"/>
              <a:t>Dwell time (the time the product must be left wet on the surface and in contact with the germs to kill them)</a:t>
            </a:r>
            <a:endParaRPr lang="en-US" sz="2400" dirty="0"/>
          </a:p>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505539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a:t>
            </a:r>
            <a:r>
              <a:rPr lang="en-US" baseline="0" dirty="0" smtClean="0"/>
              <a:t> reading practice </a:t>
            </a:r>
          </a:p>
          <a:p>
            <a:r>
              <a:rPr lang="en-US" baseline="0" dirty="0" smtClean="0"/>
              <a:t>Dwell time?</a:t>
            </a:r>
          </a:p>
          <a:p>
            <a:r>
              <a:rPr lang="en-US" baseline="0" dirty="0" smtClean="0"/>
              <a:t>Food surfaces?</a:t>
            </a:r>
          </a:p>
          <a:p>
            <a:endParaRPr lang="en-US" dirty="0"/>
          </a:p>
        </p:txBody>
      </p:sp>
      <p:sp>
        <p:nvSpPr>
          <p:cNvPr id="4" name="Slide Number Placeholder 3"/>
          <p:cNvSpPr>
            <a:spLocks noGrp="1"/>
          </p:cNvSpPr>
          <p:nvPr>
            <p:ph type="sldNum" sz="quarter" idx="10"/>
          </p:nvPr>
        </p:nvSpPr>
        <p:spPr/>
        <p:txBody>
          <a:bodyPr/>
          <a:lstStyle/>
          <a:p>
            <a:fld id="{26AE089B-273D-4B98-82C8-F063A6BF9825}" type="slidenum">
              <a:rPr lang="en-US" smtClean="0"/>
              <a:t>36</a:t>
            </a:fld>
            <a:endParaRPr lang="en-US"/>
          </a:p>
        </p:txBody>
      </p:sp>
    </p:spTree>
    <p:extLst>
      <p:ext uri="{BB962C8B-B14F-4D97-AF65-F5344CB8AC3E}">
        <p14:creationId xmlns:p14="http://schemas.microsoft.com/office/powerpoint/2010/main" val="1703183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Dwell time?</a:t>
            </a:r>
          </a:p>
          <a:p>
            <a:r>
              <a:rPr lang="en-US" dirty="0" smtClean="0"/>
              <a:t>Food surfaces?</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827928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EPA’s Safer Choice is the only program that authorizes</a:t>
            </a:r>
            <a:r>
              <a:rPr lang="en-US" baseline="0" dirty="0" smtClean="0"/>
              <a:t> sanitizers and disinfectants (antimicrobials).</a:t>
            </a:r>
          </a:p>
          <a:p>
            <a:r>
              <a:rPr lang="en-US" baseline="0" dirty="0" smtClean="0"/>
              <a:t>It s</a:t>
            </a:r>
            <a:r>
              <a:rPr lang="en-US" dirty="0" smtClean="0"/>
              <a:t>ets standards for ingredients and evaluates anti-microbial products as safer for human health and the environment.</a:t>
            </a:r>
          </a:p>
          <a:p>
            <a:pPr defTabSz="978285">
              <a:defRPr/>
            </a:pPr>
            <a:r>
              <a:rPr lang="en-US" dirty="0" smtClean="0"/>
              <a:t>Remember,</a:t>
            </a:r>
            <a:r>
              <a:rPr lang="en-US" baseline="0" dirty="0" smtClean="0"/>
              <a:t> safer antimicrobial products will still have an EPA registration number and must be used according to label instructions.  All cleaning, sanitizing, and disinfecting products must be stored out of children's reach. </a:t>
            </a:r>
          </a:p>
          <a:p>
            <a:pPr defTabSz="978285">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E05F3B6-3F50-42C0-B15E-F1698C309863}" type="slidenum">
              <a:rPr lang="en-US" smtClean="0"/>
              <a:t>38</a:t>
            </a:fld>
            <a:endParaRPr lang="en-US"/>
          </a:p>
        </p:txBody>
      </p:sp>
    </p:spTree>
    <p:extLst>
      <p:ext uri="{BB962C8B-B14F-4D97-AF65-F5344CB8AC3E}">
        <p14:creationId xmlns:p14="http://schemas.microsoft.com/office/powerpoint/2010/main" val="35942433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509055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products</a:t>
            </a:r>
            <a:r>
              <a:rPr lang="en-US" baseline="0" dirty="0" smtClean="0"/>
              <a:t> create fumes that could trigger or even cause asthma.  If you have children or staff with asthma, best to avoid products with these active ingredients.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6AE089B-273D-4B98-82C8-F063A6BF9825}" type="slidenum">
              <a:rPr lang="en-US" smtClean="0"/>
              <a:t>40</a:t>
            </a:fld>
            <a:endParaRPr lang="en-US"/>
          </a:p>
        </p:txBody>
      </p:sp>
    </p:spTree>
    <p:extLst>
      <p:ext uri="{BB962C8B-B14F-4D97-AF65-F5344CB8AC3E}">
        <p14:creationId xmlns:p14="http://schemas.microsoft.com/office/powerpoint/2010/main" val="837985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E089B-273D-4B98-82C8-F063A6BF9825}" type="slidenum">
              <a:rPr lang="en-US" smtClean="0"/>
              <a:t>41</a:t>
            </a:fld>
            <a:endParaRPr lang="en-US"/>
          </a:p>
        </p:txBody>
      </p:sp>
    </p:spTree>
    <p:extLst>
      <p:ext uri="{BB962C8B-B14F-4D97-AF65-F5344CB8AC3E}">
        <p14:creationId xmlns:p14="http://schemas.microsoft.com/office/powerpoint/2010/main" val="1247906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local orders for</a:t>
            </a:r>
            <a:r>
              <a:rPr lang="en-US" baseline="0" dirty="0" smtClean="0"/>
              <a:t> COVID-19 related directives.  For example cloth face coverings.</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4</a:t>
            </a:fld>
            <a:endParaRPr lang="en-US"/>
          </a:p>
        </p:txBody>
      </p:sp>
    </p:spTree>
    <p:extLst>
      <p:ext uri="{BB962C8B-B14F-4D97-AF65-F5344CB8AC3E}">
        <p14:creationId xmlns:p14="http://schemas.microsoft.com/office/powerpoint/2010/main" val="32883852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8413" eaLnBrk="0" hangingPunct="0">
              <a:defRPr sz="1100">
                <a:solidFill>
                  <a:schemeClr val="tx1"/>
                </a:solidFill>
                <a:latin typeface="Calibri" panose="020F0502020204030204" pitchFamily="34" charset="0"/>
                <a:cs typeface="Arial" panose="020B0604020202020204" pitchFamily="34" charset="0"/>
              </a:defRPr>
            </a:lvl1pPr>
            <a:lvl2pPr marL="780127" indent="-300049" defTabSz="488413" eaLnBrk="0" hangingPunct="0">
              <a:defRPr sz="1100">
                <a:solidFill>
                  <a:schemeClr val="tx1"/>
                </a:solidFill>
                <a:latin typeface="Calibri" panose="020F0502020204030204" pitchFamily="34" charset="0"/>
                <a:cs typeface="Arial" panose="020B0604020202020204" pitchFamily="34" charset="0"/>
              </a:defRPr>
            </a:lvl2pPr>
            <a:lvl3pPr marL="1200196" indent="-240039" defTabSz="488413" eaLnBrk="0" hangingPunct="0">
              <a:defRPr sz="1100">
                <a:solidFill>
                  <a:schemeClr val="tx1"/>
                </a:solidFill>
                <a:latin typeface="Calibri" panose="020F0502020204030204" pitchFamily="34" charset="0"/>
                <a:cs typeface="Arial" panose="020B0604020202020204" pitchFamily="34" charset="0"/>
              </a:defRPr>
            </a:lvl3pPr>
            <a:lvl4pPr marL="1680273" indent="-240039" defTabSz="488413" eaLnBrk="0" hangingPunct="0">
              <a:defRPr sz="1100">
                <a:solidFill>
                  <a:schemeClr val="tx1"/>
                </a:solidFill>
                <a:latin typeface="Calibri" panose="020F0502020204030204" pitchFamily="34" charset="0"/>
                <a:cs typeface="Arial" panose="020B0604020202020204" pitchFamily="34" charset="0"/>
              </a:defRPr>
            </a:lvl4pPr>
            <a:lvl5pPr marL="2160352" indent="-240039" defTabSz="488413" eaLnBrk="0" hangingPunct="0">
              <a:defRPr sz="1100">
                <a:solidFill>
                  <a:schemeClr val="tx1"/>
                </a:solidFill>
                <a:latin typeface="Calibri" panose="020F0502020204030204" pitchFamily="34" charset="0"/>
                <a:cs typeface="Arial" panose="020B0604020202020204" pitchFamily="34" charset="0"/>
              </a:defRPr>
            </a:lvl5pPr>
            <a:lvl6pPr marL="2640431"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6pPr>
            <a:lvl7pPr marL="3120508"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7pPr>
            <a:lvl8pPr marL="3600587"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8pPr>
            <a:lvl9pPr marL="4080665"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9pPr>
          </a:lstStyle>
          <a:p>
            <a:pPr eaLnBrk="1" hangingPunct="1"/>
            <a:fld id="{190FAFDE-C2F0-40D0-B489-AB47624DC296}" type="slidenum">
              <a:rPr lang="en-US" altLang="en-US" sz="1300"/>
              <a:pPr eaLnBrk="1" hangingPunct="1"/>
              <a:t>42</a:t>
            </a:fld>
            <a:endParaRPr lang="en-US" altLang="en-US" sz="1300"/>
          </a:p>
        </p:txBody>
      </p:sp>
      <p:sp>
        <p:nvSpPr>
          <p:cNvPr id="103427" name="Rectangle 2"/>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0342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t>Apply the sanitizer or disinfectant </a:t>
            </a:r>
            <a:r>
              <a:rPr lang="en-US" sz="1300" b="1" dirty="0"/>
              <a:t>safely</a:t>
            </a:r>
            <a:r>
              <a:rPr lang="en-US" sz="1300" dirty="0"/>
              <a:t> (no matter what product you use</a:t>
            </a:r>
            <a:r>
              <a:rPr lang="en-US" sz="1300" dirty="0" smtClean="0"/>
              <a:t>).</a:t>
            </a:r>
            <a:endParaRPr lang="en-US" altLang="en-US" b="1" dirty="0" smtClean="0">
              <a:latin typeface="Arial Unicode MS" panose="020B0604020202020204" pitchFamily="34" charset="-128"/>
            </a:endParaRPr>
          </a:p>
        </p:txBody>
      </p:sp>
      <p:sp>
        <p:nvSpPr>
          <p:cNvPr id="10342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8413" eaLnBrk="0" hangingPunct="0">
              <a:defRPr sz="1100">
                <a:solidFill>
                  <a:schemeClr val="tx1"/>
                </a:solidFill>
                <a:latin typeface="Calibri" panose="020F0502020204030204" pitchFamily="34" charset="0"/>
                <a:cs typeface="Arial" panose="020B0604020202020204" pitchFamily="34" charset="0"/>
              </a:defRPr>
            </a:lvl1pPr>
            <a:lvl2pPr marL="780127" indent="-300049" defTabSz="488413" eaLnBrk="0" hangingPunct="0">
              <a:defRPr sz="1100">
                <a:solidFill>
                  <a:schemeClr val="tx1"/>
                </a:solidFill>
                <a:latin typeface="Calibri" panose="020F0502020204030204" pitchFamily="34" charset="0"/>
                <a:cs typeface="Arial" panose="020B0604020202020204" pitchFamily="34" charset="0"/>
              </a:defRPr>
            </a:lvl2pPr>
            <a:lvl3pPr marL="1200196" indent="-240039" defTabSz="488413" eaLnBrk="0" hangingPunct="0">
              <a:defRPr sz="1100">
                <a:solidFill>
                  <a:schemeClr val="tx1"/>
                </a:solidFill>
                <a:latin typeface="Calibri" panose="020F0502020204030204" pitchFamily="34" charset="0"/>
                <a:cs typeface="Arial" panose="020B0604020202020204" pitchFamily="34" charset="0"/>
              </a:defRPr>
            </a:lvl3pPr>
            <a:lvl4pPr marL="1680273" indent="-240039" defTabSz="488413" eaLnBrk="0" hangingPunct="0">
              <a:defRPr sz="1100">
                <a:solidFill>
                  <a:schemeClr val="tx1"/>
                </a:solidFill>
                <a:latin typeface="Calibri" panose="020F0502020204030204" pitchFamily="34" charset="0"/>
                <a:cs typeface="Arial" panose="020B0604020202020204" pitchFamily="34" charset="0"/>
              </a:defRPr>
            </a:lvl4pPr>
            <a:lvl5pPr marL="2160352" indent="-240039" defTabSz="488413" eaLnBrk="0" hangingPunct="0">
              <a:defRPr sz="1100">
                <a:solidFill>
                  <a:schemeClr val="tx1"/>
                </a:solidFill>
                <a:latin typeface="Calibri" panose="020F0502020204030204" pitchFamily="34" charset="0"/>
                <a:cs typeface="Arial" panose="020B0604020202020204" pitchFamily="34" charset="0"/>
              </a:defRPr>
            </a:lvl5pPr>
            <a:lvl6pPr marL="2640431"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6pPr>
            <a:lvl7pPr marL="3120508"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7pPr>
            <a:lvl8pPr marL="3600587"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8pPr>
            <a:lvl9pPr marL="4080665"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9pPr>
          </a:lstStyle>
          <a:p>
            <a:pPr eaLnBrk="1" hangingPunct="1"/>
            <a:r>
              <a:rPr lang="en-US" altLang="en-US" sz="1300">
                <a:latin typeface="Cambria" panose="02040503050406030204" pitchFamily="18" charset="0"/>
              </a:rPr>
              <a:t>San Francisco Asthma Task Force, July 2013</a:t>
            </a:r>
          </a:p>
        </p:txBody>
      </p:sp>
    </p:spTree>
    <p:extLst>
      <p:ext uri="{BB962C8B-B14F-4D97-AF65-F5344CB8AC3E}">
        <p14:creationId xmlns:p14="http://schemas.microsoft.com/office/powerpoint/2010/main" val="14138040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43</a:t>
            </a:fld>
            <a:endParaRPr lang="en-US"/>
          </a:p>
        </p:txBody>
      </p:sp>
    </p:spTree>
    <p:extLst>
      <p:ext uri="{BB962C8B-B14F-4D97-AF65-F5344CB8AC3E}">
        <p14:creationId xmlns:p14="http://schemas.microsoft.com/office/powerpoint/2010/main" val="14114958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8413" eaLnBrk="0" hangingPunct="0">
              <a:defRPr sz="1100">
                <a:solidFill>
                  <a:schemeClr val="tx1"/>
                </a:solidFill>
                <a:latin typeface="Calibri" panose="020F0502020204030204" pitchFamily="34" charset="0"/>
                <a:cs typeface="Arial" panose="020B0604020202020204" pitchFamily="34" charset="0"/>
              </a:defRPr>
            </a:lvl1pPr>
            <a:lvl2pPr marL="780127" indent="-300049" defTabSz="488413" eaLnBrk="0" hangingPunct="0">
              <a:defRPr sz="1100">
                <a:solidFill>
                  <a:schemeClr val="tx1"/>
                </a:solidFill>
                <a:latin typeface="Calibri" panose="020F0502020204030204" pitchFamily="34" charset="0"/>
                <a:cs typeface="Arial" panose="020B0604020202020204" pitchFamily="34" charset="0"/>
              </a:defRPr>
            </a:lvl2pPr>
            <a:lvl3pPr marL="1200196" indent="-240039" defTabSz="488413" eaLnBrk="0" hangingPunct="0">
              <a:defRPr sz="1100">
                <a:solidFill>
                  <a:schemeClr val="tx1"/>
                </a:solidFill>
                <a:latin typeface="Calibri" panose="020F0502020204030204" pitchFamily="34" charset="0"/>
                <a:cs typeface="Arial" panose="020B0604020202020204" pitchFamily="34" charset="0"/>
              </a:defRPr>
            </a:lvl3pPr>
            <a:lvl4pPr marL="1680273" indent="-240039" defTabSz="488413" eaLnBrk="0" hangingPunct="0">
              <a:defRPr sz="1100">
                <a:solidFill>
                  <a:schemeClr val="tx1"/>
                </a:solidFill>
                <a:latin typeface="Calibri" panose="020F0502020204030204" pitchFamily="34" charset="0"/>
                <a:cs typeface="Arial" panose="020B0604020202020204" pitchFamily="34" charset="0"/>
              </a:defRPr>
            </a:lvl4pPr>
            <a:lvl5pPr marL="2160352" indent="-240039" defTabSz="488413" eaLnBrk="0" hangingPunct="0">
              <a:defRPr sz="1100">
                <a:solidFill>
                  <a:schemeClr val="tx1"/>
                </a:solidFill>
                <a:latin typeface="Calibri" panose="020F0502020204030204" pitchFamily="34" charset="0"/>
                <a:cs typeface="Arial" panose="020B0604020202020204" pitchFamily="34" charset="0"/>
              </a:defRPr>
            </a:lvl5pPr>
            <a:lvl6pPr marL="2640431"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6pPr>
            <a:lvl7pPr marL="3120508"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7pPr>
            <a:lvl8pPr marL="3600587"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8pPr>
            <a:lvl9pPr marL="4080665"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9pPr>
          </a:lstStyle>
          <a:p>
            <a:pPr eaLnBrk="1" hangingPunct="1"/>
            <a:fld id="{465C67D9-E1D3-4222-A812-8C3F087A66B2}" type="slidenum">
              <a:rPr lang="en-US" altLang="en-US" sz="1300"/>
              <a:pPr eaLnBrk="1" hangingPunct="1"/>
              <a:t>44</a:t>
            </a:fld>
            <a:endParaRPr lang="en-US" altLang="en-US" sz="1300"/>
          </a:p>
        </p:txBody>
      </p:sp>
      <p:sp>
        <p:nvSpPr>
          <p:cNvPr id="94211" name="Rectangle 2"/>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9421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0156"/>
            <a:r>
              <a:rPr lang="es-ES_tradnl" altLang="en-US" dirty="0" err="1" smtClean="0">
                <a:latin typeface="Cambria" panose="02040503050406030204" pitchFamily="18" charset="0"/>
              </a:rPr>
              <a:t>Label</a:t>
            </a:r>
            <a:r>
              <a:rPr lang="es-ES_tradnl" altLang="en-US" dirty="0" smtClean="0">
                <a:latin typeface="Cambria" panose="02040503050406030204" pitchFamily="18" charset="0"/>
              </a:rPr>
              <a:t> spray </a:t>
            </a:r>
            <a:r>
              <a:rPr lang="es-ES_tradnl" altLang="en-US" dirty="0" err="1" smtClean="0">
                <a:latin typeface="Cambria" panose="02040503050406030204" pitchFamily="18" charset="0"/>
              </a:rPr>
              <a:t>bottles</a:t>
            </a:r>
            <a:r>
              <a:rPr lang="es-ES_tradnl" altLang="en-US" dirty="0" smtClean="0">
                <a:latin typeface="Cambria" panose="02040503050406030204" pitchFamily="18" charset="0"/>
              </a:rPr>
              <a:t> </a:t>
            </a:r>
            <a:r>
              <a:rPr lang="es-ES_tradnl" altLang="en-US" dirty="0" err="1" smtClean="0">
                <a:latin typeface="Cambria" panose="02040503050406030204" pitchFamily="18" charset="0"/>
              </a:rPr>
              <a:t>with</a:t>
            </a:r>
            <a:r>
              <a:rPr lang="es-ES_tradnl" altLang="en-US" dirty="0" smtClean="0">
                <a:latin typeface="Cambria" panose="02040503050406030204" pitchFamily="18" charset="0"/>
              </a:rPr>
              <a:t> </a:t>
            </a:r>
            <a:r>
              <a:rPr lang="es-ES_tradnl" altLang="en-US" dirty="0" err="1" smtClean="0">
                <a:latin typeface="Cambria" panose="02040503050406030204" pitchFamily="18" charset="0"/>
              </a:rPr>
              <a:t>surfaces</a:t>
            </a:r>
            <a:r>
              <a:rPr lang="es-ES_tradnl" altLang="en-US" baseline="0" dirty="0" smtClean="0">
                <a:latin typeface="Cambria" panose="02040503050406030204" pitchFamily="18" charset="0"/>
              </a:rPr>
              <a:t> to use </a:t>
            </a:r>
            <a:r>
              <a:rPr lang="es-ES_tradnl" altLang="en-US" baseline="0" dirty="0" err="1" smtClean="0">
                <a:latin typeface="Cambria" panose="02040503050406030204" pitchFamily="18" charset="0"/>
              </a:rPr>
              <a:t>on</a:t>
            </a:r>
            <a:r>
              <a:rPr lang="es-ES_tradnl" altLang="en-US" baseline="0" dirty="0" smtClean="0">
                <a:latin typeface="Cambria" panose="02040503050406030204" pitchFamily="18" charset="0"/>
              </a:rPr>
              <a:t> (date </a:t>
            </a:r>
            <a:r>
              <a:rPr lang="es-ES_tradnl" altLang="en-US" baseline="0" dirty="0" err="1" smtClean="0">
                <a:latin typeface="Cambria" panose="02040503050406030204" pitchFamily="18" charset="0"/>
              </a:rPr>
              <a:t>mixed</a:t>
            </a:r>
            <a:r>
              <a:rPr lang="es-ES_tradnl" altLang="en-US" baseline="0" dirty="0" smtClean="0">
                <a:latin typeface="Cambria" panose="02040503050406030204" pitchFamily="18" charset="0"/>
              </a:rPr>
              <a:t> </a:t>
            </a:r>
            <a:r>
              <a:rPr lang="es-ES_tradnl" altLang="en-US" baseline="0" dirty="0" err="1" smtClean="0">
                <a:latin typeface="Cambria" panose="02040503050406030204" pitchFamily="18" charset="0"/>
              </a:rPr>
              <a:t>if</a:t>
            </a:r>
            <a:r>
              <a:rPr lang="es-ES_tradnl" altLang="en-US" baseline="0" dirty="0" smtClean="0">
                <a:latin typeface="Cambria" panose="02040503050406030204" pitchFamily="18" charset="0"/>
              </a:rPr>
              <a:t> </a:t>
            </a:r>
            <a:r>
              <a:rPr lang="es-ES_tradnl" altLang="en-US" baseline="0" dirty="0" err="1" smtClean="0">
                <a:latin typeface="Cambria" panose="02040503050406030204" pitchFamily="18" charset="0"/>
              </a:rPr>
              <a:t>applicable</a:t>
            </a:r>
            <a:r>
              <a:rPr lang="es-ES_tradnl" altLang="en-US" baseline="0" dirty="0" smtClean="0">
                <a:latin typeface="Cambria" panose="02040503050406030204" pitchFamily="18" charset="0"/>
              </a:rPr>
              <a:t>)</a:t>
            </a:r>
          </a:p>
          <a:p>
            <a:pPr defTabSz="960156"/>
            <a:endParaRPr lang="en-US" sz="1300" dirty="0"/>
          </a:p>
          <a:p>
            <a:pPr defTabSz="960156"/>
            <a:r>
              <a:rPr lang="en-US" sz="1300" dirty="0"/>
              <a:t>sanitize and disinfect when children are NOT in the area (provide a safe distance); </a:t>
            </a:r>
          </a:p>
          <a:p>
            <a:pPr defTabSz="960156"/>
            <a:endParaRPr lang="es-ES_tradnl" altLang="en-US" dirty="0" smtClean="0">
              <a:latin typeface="Cambria" panose="02040503050406030204" pitchFamily="18" charset="0"/>
            </a:endParaRPr>
          </a:p>
          <a:p>
            <a:pPr defTabSz="960156"/>
            <a:endParaRPr lang="es-ES_tradnl" altLang="en-US" dirty="0" smtClean="0">
              <a:latin typeface="Cambria" panose="02040503050406030204" pitchFamily="18" charset="0"/>
            </a:endParaRPr>
          </a:p>
          <a:p>
            <a:pPr defTabSz="960156"/>
            <a:r>
              <a:rPr lang="es-ES_tradnl" altLang="en-US" dirty="0" err="1" smtClean="0">
                <a:latin typeface="Cambria" panose="02040503050406030204" pitchFamily="18" charset="0"/>
              </a:rPr>
              <a:t>Never</a:t>
            </a:r>
            <a:r>
              <a:rPr lang="es-ES_tradnl" altLang="en-US" baseline="0" dirty="0" smtClean="0">
                <a:latin typeface="Cambria" panose="02040503050406030204" pitchFamily="18" charset="0"/>
              </a:rPr>
              <a:t> mix </a:t>
            </a:r>
            <a:r>
              <a:rPr lang="es-ES_tradnl" altLang="en-US" baseline="0" dirty="0" err="1" smtClean="0">
                <a:latin typeface="Cambria" panose="02040503050406030204" pitchFamily="18" charset="0"/>
              </a:rPr>
              <a:t>vinegar</a:t>
            </a:r>
            <a:r>
              <a:rPr lang="es-ES_tradnl" altLang="en-US" baseline="0" dirty="0" smtClean="0">
                <a:latin typeface="Cambria" panose="02040503050406030204" pitchFamily="18" charset="0"/>
              </a:rPr>
              <a:t> </a:t>
            </a:r>
            <a:r>
              <a:rPr lang="es-ES_tradnl" altLang="en-US" baseline="0" dirty="0" err="1" smtClean="0">
                <a:latin typeface="Cambria" panose="02040503050406030204" pitchFamily="18" charset="0"/>
              </a:rPr>
              <a:t>with</a:t>
            </a:r>
            <a:r>
              <a:rPr lang="es-ES_tradnl" altLang="en-US" baseline="0" dirty="0" smtClean="0">
                <a:latin typeface="Cambria" panose="02040503050406030204" pitchFamily="18" charset="0"/>
              </a:rPr>
              <a:t> </a:t>
            </a:r>
            <a:r>
              <a:rPr lang="es-ES_tradnl" altLang="en-US" baseline="0" dirty="0" err="1" smtClean="0">
                <a:latin typeface="Cambria" panose="02040503050406030204" pitchFamily="18" charset="0"/>
              </a:rPr>
              <a:t>bleach</a:t>
            </a:r>
            <a:r>
              <a:rPr lang="es-ES_tradnl" altLang="en-US" baseline="0" dirty="0" smtClean="0">
                <a:latin typeface="Cambria" panose="02040503050406030204" pitchFamily="18" charset="0"/>
              </a:rPr>
              <a:t> </a:t>
            </a:r>
            <a:r>
              <a:rPr lang="es-ES_tradnl" altLang="en-US" baseline="0" dirty="0" err="1" smtClean="0">
                <a:latin typeface="Cambria" panose="02040503050406030204" pitchFamily="18" charset="0"/>
              </a:rPr>
              <a:t>or</a:t>
            </a:r>
            <a:r>
              <a:rPr lang="es-ES_tradnl" altLang="en-US" baseline="0" dirty="0" smtClean="0">
                <a:latin typeface="Cambria" panose="02040503050406030204" pitchFamily="18" charset="0"/>
              </a:rPr>
              <a:t> </a:t>
            </a:r>
            <a:r>
              <a:rPr lang="es-ES_tradnl" altLang="en-US" baseline="0" dirty="0" err="1" smtClean="0">
                <a:latin typeface="Cambria" panose="02040503050406030204" pitchFamily="18" charset="0"/>
              </a:rPr>
              <a:t>ammonia</a:t>
            </a:r>
            <a:r>
              <a:rPr lang="es-ES_tradnl" altLang="en-US" baseline="0" dirty="0" smtClean="0">
                <a:latin typeface="Cambria" panose="02040503050406030204" pitchFamily="18" charset="0"/>
              </a:rPr>
              <a:t> </a:t>
            </a:r>
            <a:r>
              <a:rPr lang="es-ES_tradnl" altLang="en-US" baseline="0" dirty="0" err="1" smtClean="0">
                <a:latin typeface="Cambria" panose="02040503050406030204" pitchFamily="18" charset="0"/>
              </a:rPr>
              <a:t>with</a:t>
            </a:r>
            <a:r>
              <a:rPr lang="es-ES_tradnl" altLang="en-US" baseline="0" dirty="0" smtClean="0">
                <a:latin typeface="Cambria" panose="02040503050406030204" pitchFamily="18" charset="0"/>
              </a:rPr>
              <a:t> </a:t>
            </a:r>
            <a:r>
              <a:rPr lang="es-ES_tradnl" altLang="en-US" baseline="0" dirty="0" err="1" smtClean="0">
                <a:latin typeface="Cambria" panose="02040503050406030204" pitchFamily="18" charset="0"/>
              </a:rPr>
              <a:t>bleach</a:t>
            </a:r>
            <a:endParaRPr lang="es-ES_tradnl" altLang="en-US" baseline="0" dirty="0" smtClean="0">
              <a:latin typeface="Cambria" panose="02040503050406030204" pitchFamily="18" charset="0"/>
            </a:endParaRPr>
          </a:p>
          <a:p>
            <a:pPr defTabSz="960156"/>
            <a:endParaRPr lang="es-ES_tradnl" altLang="en-US" baseline="0" dirty="0" smtClean="0">
              <a:latin typeface="Cambria" panose="02040503050406030204" pitchFamily="18" charset="0"/>
            </a:endParaRPr>
          </a:p>
          <a:p>
            <a:pPr defTabSz="960156">
              <a:defRPr/>
            </a:pPr>
            <a:r>
              <a:rPr lang="en-US" altLang="en-US" sz="1300" dirty="0"/>
              <a:t>Avoid spraying sanitizers and disinfectants on surfaces close to the face (such as windows, mirrors, and partitions) </a:t>
            </a:r>
          </a:p>
          <a:p>
            <a:pPr defTabSz="960156"/>
            <a:endParaRPr lang="es-ES_tradnl" altLang="en-US" dirty="0" smtClean="0">
              <a:latin typeface="Cambria" panose="02040503050406030204" pitchFamily="18" charset="0"/>
            </a:endParaRPr>
          </a:p>
        </p:txBody>
      </p:sp>
      <p:sp>
        <p:nvSpPr>
          <p:cNvPr id="9421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8413" eaLnBrk="0" hangingPunct="0">
              <a:defRPr sz="1100">
                <a:solidFill>
                  <a:schemeClr val="tx1"/>
                </a:solidFill>
                <a:latin typeface="Calibri" panose="020F0502020204030204" pitchFamily="34" charset="0"/>
                <a:cs typeface="Arial" panose="020B0604020202020204" pitchFamily="34" charset="0"/>
              </a:defRPr>
            </a:lvl1pPr>
            <a:lvl2pPr marL="780127" indent="-300049" defTabSz="488413" eaLnBrk="0" hangingPunct="0">
              <a:defRPr sz="1100">
                <a:solidFill>
                  <a:schemeClr val="tx1"/>
                </a:solidFill>
                <a:latin typeface="Calibri" panose="020F0502020204030204" pitchFamily="34" charset="0"/>
                <a:cs typeface="Arial" panose="020B0604020202020204" pitchFamily="34" charset="0"/>
              </a:defRPr>
            </a:lvl2pPr>
            <a:lvl3pPr marL="1200196" indent="-240039" defTabSz="488413" eaLnBrk="0" hangingPunct="0">
              <a:defRPr sz="1100">
                <a:solidFill>
                  <a:schemeClr val="tx1"/>
                </a:solidFill>
                <a:latin typeface="Calibri" panose="020F0502020204030204" pitchFamily="34" charset="0"/>
                <a:cs typeface="Arial" panose="020B0604020202020204" pitchFamily="34" charset="0"/>
              </a:defRPr>
            </a:lvl3pPr>
            <a:lvl4pPr marL="1680273" indent="-240039" defTabSz="488413" eaLnBrk="0" hangingPunct="0">
              <a:defRPr sz="1100">
                <a:solidFill>
                  <a:schemeClr val="tx1"/>
                </a:solidFill>
                <a:latin typeface="Calibri" panose="020F0502020204030204" pitchFamily="34" charset="0"/>
                <a:cs typeface="Arial" panose="020B0604020202020204" pitchFamily="34" charset="0"/>
              </a:defRPr>
            </a:lvl4pPr>
            <a:lvl5pPr marL="2160352" indent="-240039" defTabSz="488413" eaLnBrk="0" hangingPunct="0">
              <a:defRPr sz="1100">
                <a:solidFill>
                  <a:schemeClr val="tx1"/>
                </a:solidFill>
                <a:latin typeface="Calibri" panose="020F0502020204030204" pitchFamily="34" charset="0"/>
                <a:cs typeface="Arial" panose="020B0604020202020204" pitchFamily="34" charset="0"/>
              </a:defRPr>
            </a:lvl5pPr>
            <a:lvl6pPr marL="2640431"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6pPr>
            <a:lvl7pPr marL="3120508"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7pPr>
            <a:lvl8pPr marL="3600587"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8pPr>
            <a:lvl9pPr marL="4080665"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9pPr>
          </a:lstStyle>
          <a:p>
            <a:pPr eaLnBrk="1" hangingPunct="1"/>
            <a:r>
              <a:rPr lang="en-US" altLang="en-US" sz="1300">
                <a:latin typeface="Cambria" panose="02040503050406030204" pitchFamily="18" charset="0"/>
              </a:rPr>
              <a:t>San Francisco Asthma Task Force, July 2013</a:t>
            </a:r>
          </a:p>
        </p:txBody>
      </p:sp>
    </p:spTree>
    <p:extLst>
      <p:ext uri="{BB962C8B-B14F-4D97-AF65-F5344CB8AC3E}">
        <p14:creationId xmlns:p14="http://schemas.microsoft.com/office/powerpoint/2010/main" val="1907993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8413" eaLnBrk="0" hangingPunct="0">
              <a:defRPr sz="1100">
                <a:solidFill>
                  <a:schemeClr val="tx1"/>
                </a:solidFill>
                <a:latin typeface="Calibri" panose="020F0502020204030204" pitchFamily="34" charset="0"/>
                <a:cs typeface="Arial" panose="020B0604020202020204" pitchFamily="34" charset="0"/>
              </a:defRPr>
            </a:lvl1pPr>
            <a:lvl2pPr marL="780127" indent="-300049" defTabSz="488413" eaLnBrk="0" hangingPunct="0">
              <a:defRPr sz="1100">
                <a:solidFill>
                  <a:schemeClr val="tx1"/>
                </a:solidFill>
                <a:latin typeface="Calibri" panose="020F0502020204030204" pitchFamily="34" charset="0"/>
                <a:cs typeface="Arial" panose="020B0604020202020204" pitchFamily="34" charset="0"/>
              </a:defRPr>
            </a:lvl2pPr>
            <a:lvl3pPr marL="1200196" indent="-240039" defTabSz="488413" eaLnBrk="0" hangingPunct="0">
              <a:defRPr sz="1100">
                <a:solidFill>
                  <a:schemeClr val="tx1"/>
                </a:solidFill>
                <a:latin typeface="Calibri" panose="020F0502020204030204" pitchFamily="34" charset="0"/>
                <a:cs typeface="Arial" panose="020B0604020202020204" pitchFamily="34" charset="0"/>
              </a:defRPr>
            </a:lvl3pPr>
            <a:lvl4pPr marL="1680273" indent="-240039" defTabSz="488413" eaLnBrk="0" hangingPunct="0">
              <a:defRPr sz="1100">
                <a:solidFill>
                  <a:schemeClr val="tx1"/>
                </a:solidFill>
                <a:latin typeface="Calibri" panose="020F0502020204030204" pitchFamily="34" charset="0"/>
                <a:cs typeface="Arial" panose="020B0604020202020204" pitchFamily="34" charset="0"/>
              </a:defRPr>
            </a:lvl4pPr>
            <a:lvl5pPr marL="2160352" indent="-240039" defTabSz="488413" eaLnBrk="0" hangingPunct="0">
              <a:defRPr sz="1100">
                <a:solidFill>
                  <a:schemeClr val="tx1"/>
                </a:solidFill>
                <a:latin typeface="Calibri" panose="020F0502020204030204" pitchFamily="34" charset="0"/>
                <a:cs typeface="Arial" panose="020B0604020202020204" pitchFamily="34" charset="0"/>
              </a:defRPr>
            </a:lvl5pPr>
            <a:lvl6pPr marL="2640431"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6pPr>
            <a:lvl7pPr marL="3120508"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7pPr>
            <a:lvl8pPr marL="3600587"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8pPr>
            <a:lvl9pPr marL="4080665"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9pPr>
          </a:lstStyle>
          <a:p>
            <a:pPr eaLnBrk="1" hangingPunct="1"/>
            <a:fld id="{465C67D9-E1D3-4222-A812-8C3F087A66B2}" type="slidenum">
              <a:rPr lang="en-US" altLang="en-US" sz="1300"/>
              <a:pPr eaLnBrk="1" hangingPunct="1"/>
              <a:t>45</a:t>
            </a:fld>
            <a:endParaRPr lang="en-US" altLang="en-US" sz="1300"/>
          </a:p>
        </p:txBody>
      </p:sp>
      <p:sp>
        <p:nvSpPr>
          <p:cNvPr id="94211" name="Rectangle 2"/>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9421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0156"/>
            <a:r>
              <a:rPr lang="es-ES_tradnl" altLang="en-US" dirty="0" err="1" smtClean="0">
                <a:latin typeface="Cambria" panose="02040503050406030204" pitchFamily="18" charset="0"/>
              </a:rPr>
              <a:t>Label</a:t>
            </a:r>
            <a:r>
              <a:rPr lang="es-ES_tradnl" altLang="en-US" dirty="0" smtClean="0">
                <a:latin typeface="Cambria" panose="02040503050406030204" pitchFamily="18" charset="0"/>
              </a:rPr>
              <a:t> spray </a:t>
            </a:r>
            <a:r>
              <a:rPr lang="es-ES_tradnl" altLang="en-US" dirty="0" err="1" smtClean="0">
                <a:latin typeface="Cambria" panose="02040503050406030204" pitchFamily="18" charset="0"/>
              </a:rPr>
              <a:t>bottles</a:t>
            </a:r>
            <a:r>
              <a:rPr lang="es-ES_tradnl" altLang="en-US" dirty="0" smtClean="0">
                <a:latin typeface="Cambria" panose="02040503050406030204" pitchFamily="18" charset="0"/>
              </a:rPr>
              <a:t> </a:t>
            </a:r>
            <a:r>
              <a:rPr lang="es-ES_tradnl" altLang="en-US" dirty="0" err="1" smtClean="0">
                <a:latin typeface="Cambria" panose="02040503050406030204" pitchFamily="18" charset="0"/>
              </a:rPr>
              <a:t>with</a:t>
            </a:r>
            <a:r>
              <a:rPr lang="es-ES_tradnl" altLang="en-US" dirty="0" smtClean="0">
                <a:latin typeface="Cambria" panose="02040503050406030204" pitchFamily="18" charset="0"/>
              </a:rPr>
              <a:t> </a:t>
            </a:r>
            <a:r>
              <a:rPr lang="es-ES_tradnl" altLang="en-US" dirty="0" err="1" smtClean="0">
                <a:latin typeface="Cambria" panose="02040503050406030204" pitchFamily="18" charset="0"/>
              </a:rPr>
              <a:t>surfaces</a:t>
            </a:r>
            <a:r>
              <a:rPr lang="es-ES_tradnl" altLang="en-US" baseline="0" dirty="0" smtClean="0">
                <a:latin typeface="Cambria" panose="02040503050406030204" pitchFamily="18" charset="0"/>
              </a:rPr>
              <a:t> to use </a:t>
            </a:r>
            <a:r>
              <a:rPr lang="es-ES_tradnl" altLang="en-US" baseline="0" dirty="0" err="1" smtClean="0">
                <a:latin typeface="Cambria" panose="02040503050406030204" pitchFamily="18" charset="0"/>
              </a:rPr>
              <a:t>on</a:t>
            </a:r>
            <a:r>
              <a:rPr lang="es-ES_tradnl" altLang="en-US" baseline="0" dirty="0" smtClean="0">
                <a:latin typeface="Cambria" panose="02040503050406030204" pitchFamily="18" charset="0"/>
              </a:rPr>
              <a:t> (date </a:t>
            </a:r>
            <a:r>
              <a:rPr lang="es-ES_tradnl" altLang="en-US" baseline="0" dirty="0" err="1" smtClean="0">
                <a:latin typeface="Cambria" panose="02040503050406030204" pitchFamily="18" charset="0"/>
              </a:rPr>
              <a:t>mixed</a:t>
            </a:r>
            <a:r>
              <a:rPr lang="es-ES_tradnl" altLang="en-US" baseline="0" dirty="0" smtClean="0">
                <a:latin typeface="Cambria" panose="02040503050406030204" pitchFamily="18" charset="0"/>
              </a:rPr>
              <a:t> </a:t>
            </a:r>
            <a:r>
              <a:rPr lang="es-ES_tradnl" altLang="en-US" baseline="0" dirty="0" err="1" smtClean="0">
                <a:latin typeface="Cambria" panose="02040503050406030204" pitchFamily="18" charset="0"/>
              </a:rPr>
              <a:t>if</a:t>
            </a:r>
            <a:r>
              <a:rPr lang="es-ES_tradnl" altLang="en-US" baseline="0" dirty="0" smtClean="0">
                <a:latin typeface="Cambria" panose="02040503050406030204" pitchFamily="18" charset="0"/>
              </a:rPr>
              <a:t> </a:t>
            </a:r>
            <a:r>
              <a:rPr lang="es-ES_tradnl" altLang="en-US" baseline="0" dirty="0" err="1" smtClean="0">
                <a:latin typeface="Cambria" panose="02040503050406030204" pitchFamily="18" charset="0"/>
              </a:rPr>
              <a:t>applicable</a:t>
            </a:r>
            <a:r>
              <a:rPr lang="es-ES_tradnl" altLang="en-US" baseline="0" dirty="0" smtClean="0">
                <a:latin typeface="Cambria" panose="02040503050406030204" pitchFamily="18" charset="0"/>
              </a:rPr>
              <a:t>)</a:t>
            </a:r>
          </a:p>
          <a:p>
            <a:pPr defTabSz="960156"/>
            <a:endParaRPr lang="en-US" sz="1300" dirty="0"/>
          </a:p>
          <a:p>
            <a:pPr defTabSz="960156"/>
            <a:r>
              <a:rPr lang="en-US" sz="1300" dirty="0"/>
              <a:t>sanitize and disinfect when children are NOT in the area (provide a safe distance); </a:t>
            </a:r>
          </a:p>
          <a:p>
            <a:pPr defTabSz="960156"/>
            <a:endParaRPr lang="es-ES_tradnl" altLang="en-US" dirty="0" smtClean="0">
              <a:latin typeface="Cambria" panose="02040503050406030204" pitchFamily="18" charset="0"/>
            </a:endParaRPr>
          </a:p>
          <a:p>
            <a:pPr defTabSz="960156"/>
            <a:endParaRPr lang="es-ES_tradnl" altLang="en-US" dirty="0" smtClean="0">
              <a:latin typeface="Cambria" panose="02040503050406030204" pitchFamily="18" charset="0"/>
            </a:endParaRPr>
          </a:p>
          <a:p>
            <a:pPr defTabSz="960156"/>
            <a:r>
              <a:rPr lang="es-ES_tradnl" altLang="en-US" dirty="0" err="1" smtClean="0">
                <a:latin typeface="Cambria" panose="02040503050406030204" pitchFamily="18" charset="0"/>
              </a:rPr>
              <a:t>Never</a:t>
            </a:r>
            <a:r>
              <a:rPr lang="es-ES_tradnl" altLang="en-US" baseline="0" dirty="0" smtClean="0">
                <a:latin typeface="Cambria" panose="02040503050406030204" pitchFamily="18" charset="0"/>
              </a:rPr>
              <a:t> mix </a:t>
            </a:r>
            <a:r>
              <a:rPr lang="es-ES_tradnl" altLang="en-US" baseline="0" dirty="0" err="1" smtClean="0">
                <a:latin typeface="Cambria" panose="02040503050406030204" pitchFamily="18" charset="0"/>
              </a:rPr>
              <a:t>vinegar</a:t>
            </a:r>
            <a:r>
              <a:rPr lang="es-ES_tradnl" altLang="en-US" baseline="0" dirty="0" smtClean="0">
                <a:latin typeface="Cambria" panose="02040503050406030204" pitchFamily="18" charset="0"/>
              </a:rPr>
              <a:t> </a:t>
            </a:r>
            <a:r>
              <a:rPr lang="es-ES_tradnl" altLang="en-US" baseline="0" dirty="0" err="1" smtClean="0">
                <a:latin typeface="Cambria" panose="02040503050406030204" pitchFamily="18" charset="0"/>
              </a:rPr>
              <a:t>with</a:t>
            </a:r>
            <a:r>
              <a:rPr lang="es-ES_tradnl" altLang="en-US" baseline="0" dirty="0" smtClean="0">
                <a:latin typeface="Cambria" panose="02040503050406030204" pitchFamily="18" charset="0"/>
              </a:rPr>
              <a:t> </a:t>
            </a:r>
            <a:r>
              <a:rPr lang="es-ES_tradnl" altLang="en-US" baseline="0" dirty="0" err="1" smtClean="0">
                <a:latin typeface="Cambria" panose="02040503050406030204" pitchFamily="18" charset="0"/>
              </a:rPr>
              <a:t>bleach</a:t>
            </a:r>
            <a:r>
              <a:rPr lang="es-ES_tradnl" altLang="en-US" baseline="0" dirty="0" smtClean="0">
                <a:latin typeface="Cambria" panose="02040503050406030204" pitchFamily="18" charset="0"/>
              </a:rPr>
              <a:t> </a:t>
            </a:r>
            <a:r>
              <a:rPr lang="es-ES_tradnl" altLang="en-US" baseline="0" dirty="0" err="1" smtClean="0">
                <a:latin typeface="Cambria" panose="02040503050406030204" pitchFamily="18" charset="0"/>
              </a:rPr>
              <a:t>or</a:t>
            </a:r>
            <a:r>
              <a:rPr lang="es-ES_tradnl" altLang="en-US" baseline="0" dirty="0" smtClean="0">
                <a:latin typeface="Cambria" panose="02040503050406030204" pitchFamily="18" charset="0"/>
              </a:rPr>
              <a:t> </a:t>
            </a:r>
            <a:r>
              <a:rPr lang="es-ES_tradnl" altLang="en-US" baseline="0" dirty="0" err="1" smtClean="0">
                <a:latin typeface="Cambria" panose="02040503050406030204" pitchFamily="18" charset="0"/>
              </a:rPr>
              <a:t>ammonia</a:t>
            </a:r>
            <a:r>
              <a:rPr lang="es-ES_tradnl" altLang="en-US" baseline="0" dirty="0" smtClean="0">
                <a:latin typeface="Cambria" panose="02040503050406030204" pitchFamily="18" charset="0"/>
              </a:rPr>
              <a:t> </a:t>
            </a:r>
            <a:r>
              <a:rPr lang="es-ES_tradnl" altLang="en-US" baseline="0" dirty="0" err="1" smtClean="0">
                <a:latin typeface="Cambria" panose="02040503050406030204" pitchFamily="18" charset="0"/>
              </a:rPr>
              <a:t>with</a:t>
            </a:r>
            <a:r>
              <a:rPr lang="es-ES_tradnl" altLang="en-US" baseline="0" dirty="0" smtClean="0">
                <a:latin typeface="Cambria" panose="02040503050406030204" pitchFamily="18" charset="0"/>
              </a:rPr>
              <a:t> </a:t>
            </a:r>
            <a:r>
              <a:rPr lang="es-ES_tradnl" altLang="en-US" baseline="0" dirty="0" err="1" smtClean="0">
                <a:latin typeface="Cambria" panose="02040503050406030204" pitchFamily="18" charset="0"/>
              </a:rPr>
              <a:t>bleach</a:t>
            </a:r>
            <a:endParaRPr lang="es-ES_tradnl" altLang="en-US" baseline="0" dirty="0" smtClean="0">
              <a:latin typeface="Cambria" panose="02040503050406030204" pitchFamily="18" charset="0"/>
            </a:endParaRPr>
          </a:p>
          <a:p>
            <a:pPr defTabSz="960156"/>
            <a:endParaRPr lang="es-ES_tradnl" altLang="en-US" baseline="0" dirty="0" smtClean="0">
              <a:latin typeface="Cambria" panose="02040503050406030204" pitchFamily="18" charset="0"/>
            </a:endParaRPr>
          </a:p>
          <a:p>
            <a:pPr defTabSz="960156">
              <a:defRPr/>
            </a:pPr>
            <a:r>
              <a:rPr lang="en-US" altLang="en-US" sz="1300" dirty="0"/>
              <a:t>Avoid spraying sanitizers and disinfectants on surfaces close to the face (such as windows, mirrors, and partitions) </a:t>
            </a:r>
          </a:p>
          <a:p>
            <a:pPr defTabSz="960156"/>
            <a:endParaRPr lang="es-ES_tradnl" altLang="en-US" dirty="0" smtClean="0">
              <a:latin typeface="Cambria" panose="02040503050406030204" pitchFamily="18" charset="0"/>
            </a:endParaRPr>
          </a:p>
        </p:txBody>
      </p:sp>
      <p:sp>
        <p:nvSpPr>
          <p:cNvPr id="9421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8413" eaLnBrk="0" hangingPunct="0">
              <a:defRPr sz="1100">
                <a:solidFill>
                  <a:schemeClr val="tx1"/>
                </a:solidFill>
                <a:latin typeface="Calibri" panose="020F0502020204030204" pitchFamily="34" charset="0"/>
                <a:cs typeface="Arial" panose="020B0604020202020204" pitchFamily="34" charset="0"/>
              </a:defRPr>
            </a:lvl1pPr>
            <a:lvl2pPr marL="780127" indent="-300049" defTabSz="488413" eaLnBrk="0" hangingPunct="0">
              <a:defRPr sz="1100">
                <a:solidFill>
                  <a:schemeClr val="tx1"/>
                </a:solidFill>
                <a:latin typeface="Calibri" panose="020F0502020204030204" pitchFamily="34" charset="0"/>
                <a:cs typeface="Arial" panose="020B0604020202020204" pitchFamily="34" charset="0"/>
              </a:defRPr>
            </a:lvl2pPr>
            <a:lvl3pPr marL="1200196" indent="-240039" defTabSz="488413" eaLnBrk="0" hangingPunct="0">
              <a:defRPr sz="1100">
                <a:solidFill>
                  <a:schemeClr val="tx1"/>
                </a:solidFill>
                <a:latin typeface="Calibri" panose="020F0502020204030204" pitchFamily="34" charset="0"/>
                <a:cs typeface="Arial" panose="020B0604020202020204" pitchFamily="34" charset="0"/>
              </a:defRPr>
            </a:lvl3pPr>
            <a:lvl4pPr marL="1680273" indent="-240039" defTabSz="488413" eaLnBrk="0" hangingPunct="0">
              <a:defRPr sz="1100">
                <a:solidFill>
                  <a:schemeClr val="tx1"/>
                </a:solidFill>
                <a:latin typeface="Calibri" panose="020F0502020204030204" pitchFamily="34" charset="0"/>
                <a:cs typeface="Arial" panose="020B0604020202020204" pitchFamily="34" charset="0"/>
              </a:defRPr>
            </a:lvl4pPr>
            <a:lvl5pPr marL="2160352" indent="-240039" defTabSz="488413" eaLnBrk="0" hangingPunct="0">
              <a:defRPr sz="1100">
                <a:solidFill>
                  <a:schemeClr val="tx1"/>
                </a:solidFill>
                <a:latin typeface="Calibri" panose="020F0502020204030204" pitchFamily="34" charset="0"/>
                <a:cs typeface="Arial" panose="020B0604020202020204" pitchFamily="34" charset="0"/>
              </a:defRPr>
            </a:lvl5pPr>
            <a:lvl6pPr marL="2640431"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6pPr>
            <a:lvl7pPr marL="3120508"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7pPr>
            <a:lvl8pPr marL="3600587"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8pPr>
            <a:lvl9pPr marL="4080665" indent="-240039" algn="ctr" defTabSz="488413"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9pPr>
          </a:lstStyle>
          <a:p>
            <a:pPr eaLnBrk="1" hangingPunct="1"/>
            <a:r>
              <a:rPr lang="en-US" altLang="en-US" sz="1300">
                <a:latin typeface="Cambria" panose="02040503050406030204" pitchFamily="18" charset="0"/>
              </a:rPr>
              <a:t>San Francisco Asthma Task Force, July 2013</a:t>
            </a:r>
          </a:p>
        </p:txBody>
      </p:sp>
    </p:spTree>
    <p:extLst>
      <p:ext uri="{BB962C8B-B14F-4D97-AF65-F5344CB8AC3E}">
        <p14:creationId xmlns:p14="http://schemas.microsoft.com/office/powerpoint/2010/main" val="9364822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Bleach is widely used in child care settings to sanitize and disinfect surfaces.</a:t>
            </a:r>
          </a:p>
        </p:txBody>
      </p:sp>
      <p:sp>
        <p:nvSpPr>
          <p:cNvPr id="4" name="Slide Number Placeholder 3"/>
          <p:cNvSpPr>
            <a:spLocks noGrp="1"/>
          </p:cNvSpPr>
          <p:nvPr>
            <p:ph type="sldNum" sz="quarter" idx="10"/>
          </p:nvPr>
        </p:nvSpPr>
        <p:spPr/>
        <p:txBody>
          <a:bodyPr/>
          <a:lstStyle/>
          <a:p>
            <a:fld id="{ECCBF3A2-1D03-491F-BDB6-337C0C097926}" type="slidenum">
              <a:rPr lang="en-US" smtClean="0"/>
              <a:t>46</a:t>
            </a:fld>
            <a:endParaRPr lang="en-US"/>
          </a:p>
        </p:txBody>
      </p:sp>
    </p:spTree>
    <p:extLst>
      <p:ext uri="{BB962C8B-B14F-4D97-AF65-F5344CB8AC3E}">
        <p14:creationId xmlns:p14="http://schemas.microsoft.com/office/powerpoint/2010/main" val="26548478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new concentrations of bleach and the user MUST read the label to identify the concentration and how to dilute it;</a:t>
            </a:r>
          </a:p>
        </p:txBody>
      </p:sp>
      <p:sp>
        <p:nvSpPr>
          <p:cNvPr id="4" name="Slide Number Placeholder 3"/>
          <p:cNvSpPr>
            <a:spLocks noGrp="1"/>
          </p:cNvSpPr>
          <p:nvPr>
            <p:ph type="sldNum" sz="quarter" idx="10"/>
          </p:nvPr>
        </p:nvSpPr>
        <p:spPr/>
        <p:txBody>
          <a:bodyPr/>
          <a:lstStyle/>
          <a:p>
            <a:fld id="{ECCBF3A2-1D03-491F-BDB6-337C0C097926}" type="slidenum">
              <a:rPr lang="en-US" smtClean="0"/>
              <a:t>47</a:t>
            </a:fld>
            <a:endParaRPr lang="en-US"/>
          </a:p>
        </p:txBody>
      </p:sp>
    </p:spTree>
    <p:extLst>
      <p:ext uri="{BB962C8B-B14F-4D97-AF65-F5344CB8AC3E}">
        <p14:creationId xmlns:p14="http://schemas.microsoft.com/office/powerpoint/2010/main" val="3889348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6AE089B-273D-4B98-82C8-F063A6BF9825}" type="slidenum">
              <a:rPr lang="en-US" smtClean="0"/>
              <a:t>48</a:t>
            </a:fld>
            <a:endParaRPr lang="en-US"/>
          </a:p>
        </p:txBody>
      </p:sp>
    </p:spTree>
    <p:extLst>
      <p:ext uri="{BB962C8B-B14F-4D97-AF65-F5344CB8AC3E}">
        <p14:creationId xmlns:p14="http://schemas.microsoft.com/office/powerpoint/2010/main" val="24352053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49</a:t>
            </a:fld>
            <a:endParaRPr lang="en-US"/>
          </a:p>
        </p:txBody>
      </p:sp>
    </p:spTree>
    <p:extLst>
      <p:ext uri="{BB962C8B-B14F-4D97-AF65-F5344CB8AC3E}">
        <p14:creationId xmlns:p14="http://schemas.microsoft.com/office/powerpoint/2010/main" val="11899250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50</a:t>
            </a:fld>
            <a:endParaRPr lang="en-US"/>
          </a:p>
        </p:txBody>
      </p:sp>
    </p:spTree>
    <p:extLst>
      <p:ext uri="{BB962C8B-B14F-4D97-AF65-F5344CB8AC3E}">
        <p14:creationId xmlns:p14="http://schemas.microsoft.com/office/powerpoint/2010/main" val="42721442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51</a:t>
            </a:fld>
            <a:endParaRPr lang="en-US"/>
          </a:p>
        </p:txBody>
      </p:sp>
    </p:spTree>
    <p:extLst>
      <p:ext uri="{BB962C8B-B14F-4D97-AF65-F5344CB8AC3E}">
        <p14:creationId xmlns:p14="http://schemas.microsoft.com/office/powerpoint/2010/main" val="33317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health care providers are recommending the use of metered dose inhalers with a spacer rather than a nebulizer machine</a:t>
            </a:r>
            <a:r>
              <a:rPr lang="en-US" sz="1200" kern="1200" baseline="0" dirty="0" smtClean="0">
                <a:solidFill>
                  <a:schemeClr val="tx1"/>
                </a:solidFill>
                <a:effectLst/>
                <a:latin typeface="+mn-lt"/>
                <a:ea typeface="+mn-ea"/>
                <a:cs typeface="+mn-cs"/>
              </a:rPr>
              <a:t> for people with asthma.</a:t>
            </a:r>
            <a:r>
              <a:rPr lang="en-US" sz="1200" kern="1200" dirty="0" smtClean="0">
                <a:solidFill>
                  <a:schemeClr val="tx1"/>
                </a:solidFill>
                <a:effectLst/>
                <a:latin typeface="+mn-lt"/>
                <a:ea typeface="+mn-ea"/>
                <a:cs typeface="+mn-cs"/>
              </a:rPr>
              <a:t> </a:t>
            </a:r>
            <a:r>
              <a:rPr lang="en-US" dirty="0" smtClean="0"/>
              <a:t>Use posters, social media, group texts, and/or newsletters.</a:t>
            </a:r>
          </a:p>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5</a:t>
            </a:fld>
            <a:endParaRPr lang="en-US"/>
          </a:p>
        </p:txBody>
      </p:sp>
    </p:spTree>
    <p:extLst>
      <p:ext uri="{BB962C8B-B14F-4D97-AF65-F5344CB8AC3E}">
        <p14:creationId xmlns:p14="http://schemas.microsoft.com/office/powerpoint/2010/main" val="32773880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Smaller, stable groups reduce the risk of spreading COVID-19 and protect staff and children by limiting the number of exposed people if someone becomes ill. Should these guidelines differ from local health ordinances, follow the stricter guidance. Check your local health orders.</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52</a:t>
            </a:fld>
            <a:endParaRPr lang="en-US"/>
          </a:p>
        </p:txBody>
      </p:sp>
    </p:spTree>
    <p:extLst>
      <p:ext uri="{BB962C8B-B14F-4D97-AF65-F5344CB8AC3E}">
        <p14:creationId xmlns:p14="http://schemas.microsoft.com/office/powerpoint/2010/main" val="14159309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Wear a mask for close contact and when handling body fluids,</a:t>
            </a:r>
            <a:r>
              <a:rPr lang="en-US" baseline="0" dirty="0" smtClean="0"/>
              <a:t> if possible.</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53</a:t>
            </a:fld>
            <a:endParaRPr lang="en-US"/>
          </a:p>
        </p:txBody>
      </p:sp>
    </p:spTree>
    <p:extLst>
      <p:ext uri="{BB962C8B-B14F-4D97-AF65-F5344CB8AC3E}">
        <p14:creationId xmlns:p14="http://schemas.microsoft.com/office/powerpoint/2010/main" val="28224818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54</a:t>
            </a:fld>
            <a:endParaRPr lang="en-US"/>
          </a:p>
        </p:txBody>
      </p:sp>
    </p:spTree>
    <p:extLst>
      <p:ext uri="{BB962C8B-B14F-4D97-AF65-F5344CB8AC3E}">
        <p14:creationId xmlns:p14="http://schemas.microsoft.com/office/powerpoint/2010/main" val="24726503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55</a:t>
            </a:fld>
            <a:endParaRPr lang="en-US"/>
          </a:p>
        </p:txBody>
      </p:sp>
    </p:spTree>
    <p:extLst>
      <p:ext uri="{BB962C8B-B14F-4D97-AF65-F5344CB8AC3E}">
        <p14:creationId xmlns:p14="http://schemas.microsoft.com/office/powerpoint/2010/main" val="26594732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56</a:t>
            </a:fld>
            <a:endParaRPr lang="en-US"/>
          </a:p>
        </p:txBody>
      </p:sp>
    </p:spTree>
    <p:extLst>
      <p:ext uri="{BB962C8B-B14F-4D97-AF65-F5344CB8AC3E}">
        <p14:creationId xmlns:p14="http://schemas.microsoft.com/office/powerpoint/2010/main" val="19175030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57</a:t>
            </a:fld>
            <a:endParaRPr lang="en-US"/>
          </a:p>
        </p:txBody>
      </p:sp>
    </p:spTree>
    <p:extLst>
      <p:ext uri="{BB962C8B-B14F-4D97-AF65-F5344CB8AC3E}">
        <p14:creationId xmlns:p14="http://schemas.microsoft.com/office/powerpoint/2010/main" val="10328712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Face</a:t>
            </a:r>
            <a:r>
              <a:rPr lang="en-US" baseline="0" dirty="0" smtClean="0"/>
              <a:t> </a:t>
            </a:r>
            <a:r>
              <a:rPr lang="en-US" dirty="0" smtClean="0"/>
              <a:t>coverings </a:t>
            </a:r>
            <a:r>
              <a:rPr lang="en-US" dirty="0"/>
              <a:t>should be washed frequently with detergent and hot water and dried on a hot cycle. Ideally, wash your face covering after each use, and have a dedicated laundry bag or bin. Make sure the covering is comfortable – you don’t want to have to keep adjusting the mask, which means touching your face. Always wash your hands, or use hand sanitizer, before AND after touching your face or face coverings. It may not be realistic to expect children attending child care programs wear </a:t>
            </a:r>
            <a:r>
              <a:rPr lang="en-US" dirty="0" smtClean="0"/>
              <a:t>face masks to </a:t>
            </a:r>
            <a:r>
              <a:rPr lang="en-US" dirty="0"/>
              <a:t>reduce the risk for transmission unless the provider determines they can reliably wear, remove, and handle masks</a:t>
            </a:r>
            <a:r>
              <a:rPr lang="en-US" dirty="0" smtClean="0"/>
              <a:t>. Some local orders state children under 12 years are exempt. Children under two years should not wear face coverings because of risk of suffocation.</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58</a:t>
            </a:fld>
            <a:endParaRPr lang="en-US"/>
          </a:p>
        </p:txBody>
      </p:sp>
    </p:spTree>
    <p:extLst>
      <p:ext uri="{BB962C8B-B14F-4D97-AF65-F5344CB8AC3E}">
        <p14:creationId xmlns:p14="http://schemas.microsoft.com/office/powerpoint/2010/main" val="18456371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how face</a:t>
            </a:r>
            <a:r>
              <a:rPr lang="en-US" baseline="0" dirty="0" smtClean="0"/>
              <a:t> coverings are effective in reducing the risk of spreading COVID-19: they cut down the amount of virus in the air. </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59</a:t>
            </a:fld>
            <a:endParaRPr lang="en-US"/>
          </a:p>
        </p:txBody>
      </p:sp>
    </p:spTree>
    <p:extLst>
      <p:ext uri="{BB962C8B-B14F-4D97-AF65-F5344CB8AC3E}">
        <p14:creationId xmlns:p14="http://schemas.microsoft.com/office/powerpoint/2010/main" val="11923647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a:t>
            </a:r>
            <a:r>
              <a:rPr lang="en-US" baseline="0" dirty="0" smtClean="0"/>
              <a:t> to post this.</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60</a:t>
            </a:fld>
            <a:endParaRPr lang="en-US"/>
          </a:p>
        </p:txBody>
      </p:sp>
    </p:spTree>
    <p:extLst>
      <p:ext uri="{BB962C8B-B14F-4D97-AF65-F5344CB8AC3E}">
        <p14:creationId xmlns:p14="http://schemas.microsoft.com/office/powerpoint/2010/main" val="30503470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‘matter of fact’ and supportive when</a:t>
            </a:r>
            <a:r>
              <a:rPr lang="en-US" baseline="0" dirty="0" smtClean="0"/>
              <a:t> talking to children about face masks. Let them know this is how we keep ourselves and others around us safe.</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61</a:t>
            </a:fld>
            <a:endParaRPr lang="en-US"/>
          </a:p>
        </p:txBody>
      </p:sp>
    </p:spTree>
    <p:extLst>
      <p:ext uri="{BB962C8B-B14F-4D97-AF65-F5344CB8AC3E}">
        <p14:creationId xmlns:p14="http://schemas.microsoft.com/office/powerpoint/2010/main" val="2928925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gradually open business and workplaces we need to take measures to avoid exposure to the virus.  Like keeping your distance of at least 6 feet, wearing a face mask, and washing your hands.</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6</a:t>
            </a:fld>
            <a:endParaRPr lang="en-US"/>
          </a:p>
        </p:txBody>
      </p:sp>
    </p:spTree>
    <p:extLst>
      <p:ext uri="{BB962C8B-B14F-4D97-AF65-F5344CB8AC3E}">
        <p14:creationId xmlns:p14="http://schemas.microsoft.com/office/powerpoint/2010/main" val="24850921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encourage families to brush with children twice a day at home.</a:t>
            </a:r>
          </a:p>
          <a:p>
            <a:pPr defTabSz="931774"/>
            <a:r>
              <a:rPr lang="en-US" dirty="0" smtClean="0"/>
              <a:t>Ask families to keep toys and other personal belongings at home.</a:t>
            </a:r>
          </a:p>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62</a:t>
            </a:fld>
            <a:endParaRPr lang="en-US"/>
          </a:p>
        </p:txBody>
      </p:sp>
    </p:spTree>
    <p:extLst>
      <p:ext uri="{BB962C8B-B14F-4D97-AF65-F5344CB8AC3E}">
        <p14:creationId xmlns:p14="http://schemas.microsoft.com/office/powerpoint/2010/main" val="41944897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63</a:t>
            </a:fld>
            <a:endParaRPr lang="en-US"/>
          </a:p>
        </p:txBody>
      </p:sp>
    </p:spTree>
    <p:extLst>
      <p:ext uri="{BB962C8B-B14F-4D97-AF65-F5344CB8AC3E}">
        <p14:creationId xmlns:p14="http://schemas.microsoft.com/office/powerpoint/2010/main" val="1472030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8</a:t>
            </a:fld>
            <a:endParaRPr lang="en-US"/>
          </a:p>
        </p:txBody>
      </p:sp>
    </p:spTree>
    <p:extLst>
      <p:ext uri="{BB962C8B-B14F-4D97-AF65-F5344CB8AC3E}">
        <p14:creationId xmlns:p14="http://schemas.microsoft.com/office/powerpoint/2010/main" val="55748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9</a:t>
            </a:fld>
            <a:endParaRPr lang="en-US"/>
          </a:p>
        </p:txBody>
      </p:sp>
    </p:spTree>
    <p:extLst>
      <p:ext uri="{BB962C8B-B14F-4D97-AF65-F5344CB8AC3E}">
        <p14:creationId xmlns:p14="http://schemas.microsoft.com/office/powerpoint/2010/main" val="2980282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Arial" panose="020B0604020202020204" pitchFamily="34" charset="0"/>
              </a:rPr>
              <a:t>*</a:t>
            </a:r>
            <a:r>
              <a:rPr lang="en-US" sz="1200" dirty="0" smtClean="0"/>
              <a:t>Feces: The virus has been found in feces. It is unclear whether infection can be spread via body fluids (e.g. blood, stool). </a:t>
            </a:r>
          </a:p>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10</a:t>
            </a:fld>
            <a:endParaRPr lang="en-US"/>
          </a:p>
        </p:txBody>
      </p:sp>
    </p:spTree>
    <p:extLst>
      <p:ext uri="{BB962C8B-B14F-4D97-AF65-F5344CB8AC3E}">
        <p14:creationId xmlns:p14="http://schemas.microsoft.com/office/powerpoint/2010/main" val="195332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2020</a:t>
            </a:r>
            <a:endParaRPr lang="en-US"/>
          </a:p>
        </p:txBody>
      </p:sp>
      <p:sp>
        <p:nvSpPr>
          <p:cNvPr id="7" name="AutoShape 2" descr="Image result for copyright symbol"/>
          <p:cNvSpPr>
            <a:spLocks noGrp="1" noChangeAspect="1" noChangeArrowheads="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descr="CCHP_Prevention_PPTfooter_Mod3.png"/>
          <p:cNvPicPr/>
          <p:nvPr userDrawn="1"/>
        </p:nvPicPr>
        <p:blipFill rotWithShape="1">
          <a:blip r:embed="rId2"/>
          <a:srcRect t="-1" r="8867" b="-3847"/>
          <a:stretch/>
        </p:blipFill>
        <p:spPr bwMode="auto">
          <a:xfrm>
            <a:off x="802822" y="6000070"/>
            <a:ext cx="7829550" cy="7214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9378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8D18C-74CE-471D-9FD4-143F518211FC}" type="slidenum">
              <a:rPr lang="en-US" smtClean="0"/>
              <a:t>‹#›</a:t>
            </a:fld>
            <a:endParaRPr lang="en-US"/>
          </a:p>
        </p:txBody>
      </p:sp>
    </p:spTree>
    <p:extLst>
      <p:ext uri="{BB962C8B-B14F-4D97-AF65-F5344CB8AC3E}">
        <p14:creationId xmlns:p14="http://schemas.microsoft.com/office/powerpoint/2010/main" val="193272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8D18C-74CE-471D-9FD4-143F518211FC}" type="slidenum">
              <a:rPr lang="en-US" smtClean="0"/>
              <a:t>‹#›</a:t>
            </a:fld>
            <a:endParaRPr lang="en-US"/>
          </a:p>
        </p:txBody>
      </p:sp>
    </p:spTree>
    <p:extLst>
      <p:ext uri="{BB962C8B-B14F-4D97-AF65-F5344CB8AC3E}">
        <p14:creationId xmlns:p14="http://schemas.microsoft.com/office/powerpoint/2010/main" val="2276103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272722-F53B-43D0-97BF-A6699D5EE3FC}"/>
              </a:ext>
            </a:extLst>
          </p:cNvPr>
          <p:cNvSpPr>
            <a:spLocks noGrp="1"/>
          </p:cNvSpPr>
          <p:nvPr>
            <p:ph type="title"/>
          </p:nvPr>
        </p:nvSpPr>
        <p:spPr>
          <a:xfrm>
            <a:off x="524741" y="1113273"/>
            <a:ext cx="7886700" cy="784803"/>
          </a:xfrm>
          <a:prstGeom prst="rect">
            <a:avLst/>
          </a:prstGeom>
        </p:spPr>
        <p:txBody>
          <a:bodyPr/>
          <a:lstStyle>
            <a:lvl1pPr algn="ctr">
              <a:defRPr b="1">
                <a:solidFill>
                  <a:srgbClr val="0070C0"/>
                </a:solidFill>
                <a:latin typeface="Arial" panose="020B0604020202020204" pitchFamily="34" charset="0"/>
                <a:cs typeface="Arial" panose="020B0604020202020204" pitchFamily="34" charset="0"/>
              </a:defRPr>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93" y="5803901"/>
            <a:ext cx="8572500" cy="952500"/>
          </a:xfrm>
          <a:prstGeom prst="rect">
            <a:avLst/>
          </a:prstGeom>
        </p:spPr>
      </p:pic>
    </p:spTree>
    <p:extLst>
      <p:ext uri="{BB962C8B-B14F-4D97-AF65-F5344CB8AC3E}">
        <p14:creationId xmlns:p14="http://schemas.microsoft.com/office/powerpoint/2010/main" val="2895745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2553894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4011538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2042619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2020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1190751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2020</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1462564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2020</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2409854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2020</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274994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91242" y="1501005"/>
            <a:ext cx="788670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10"/>
          <p:cNvSpPr>
            <a:spLocks noGrp="1"/>
          </p:cNvSpPr>
          <p:nvPr>
            <p:ph type="dt" sz="half" idx="10"/>
          </p:nvPr>
        </p:nvSpPr>
        <p:spPr>
          <a:xfrm>
            <a:off x="62593" y="6356350"/>
            <a:ext cx="2057400" cy="365125"/>
          </a:xfrm>
        </p:spPr>
        <p:txBody>
          <a:bodyPr/>
          <a:lstStyle/>
          <a:p>
            <a:r>
              <a:rPr lang="en-US" smtClean="0"/>
              <a:t>2020</a:t>
            </a:r>
            <a:endParaRPr lang="en-US" dirty="0"/>
          </a:p>
        </p:txBody>
      </p:sp>
      <p:sp>
        <p:nvSpPr>
          <p:cNvPr id="12" name="Footer Placeholder 11"/>
          <p:cNvSpPr>
            <a:spLocks noGrp="1"/>
          </p:cNvSpPr>
          <p:nvPr>
            <p:ph type="ftr" sz="quarter" idx="11"/>
          </p:nvPr>
        </p:nvSpPr>
        <p:spPr/>
        <p:txBody>
          <a:bodyPr/>
          <a:lstStyle/>
          <a:p>
            <a:endParaRPr lang="en-US"/>
          </a:p>
        </p:txBody>
      </p:sp>
      <p:sp>
        <p:nvSpPr>
          <p:cNvPr id="13" name="Slide Number Placeholder 12"/>
          <p:cNvSpPr>
            <a:spLocks noGrp="1"/>
          </p:cNvSpPr>
          <p:nvPr>
            <p:ph type="sldNum" sz="quarter" idx="12"/>
          </p:nvPr>
        </p:nvSpPr>
        <p:spPr>
          <a:xfrm>
            <a:off x="6875961" y="6356349"/>
            <a:ext cx="2057400" cy="365125"/>
          </a:xfrm>
        </p:spPr>
        <p:txBody>
          <a:bodyPr/>
          <a:lstStyle>
            <a:lvl1pPr>
              <a:defRPr/>
            </a:lvl1pPr>
          </a:lstStyle>
          <a:p>
            <a:r>
              <a:rPr lang="en-US" dirty="0" smtClean="0"/>
              <a:t>1</a:t>
            </a:r>
            <a:endParaRPr lang="en-US" dirty="0"/>
          </a:p>
        </p:txBody>
      </p:sp>
      <p:pic>
        <p:nvPicPr>
          <p:cNvPr id="16" name="Picture 15" descr="CCHP_Prevention_PPTfooter_Mod3.png"/>
          <p:cNvPicPr/>
          <p:nvPr userDrawn="1"/>
        </p:nvPicPr>
        <p:blipFill rotWithShape="1">
          <a:blip r:embed="rId2"/>
          <a:srcRect t="-1" r="8867" b="-3847"/>
          <a:stretch/>
        </p:blipFill>
        <p:spPr bwMode="auto">
          <a:xfrm>
            <a:off x="628650" y="6008915"/>
            <a:ext cx="8175716" cy="7125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73740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2020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3053087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2020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3311651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118192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4100893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2020</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16059865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8D18C-74CE-471D-9FD4-143F518211FC}" type="slidenum">
              <a:rPr lang="en-US" smtClean="0"/>
              <a:t>‹#›</a:t>
            </a:fld>
            <a:endParaRPr lang="en-US"/>
          </a:p>
        </p:txBody>
      </p:sp>
    </p:spTree>
    <p:extLst>
      <p:ext uri="{BB962C8B-B14F-4D97-AF65-F5344CB8AC3E}">
        <p14:creationId xmlns:p14="http://schemas.microsoft.com/office/powerpoint/2010/main" val="34014348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2020</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58D18C-74CE-471D-9FD4-143F518211FC}" type="slidenum">
              <a:rPr lang="en-US" smtClean="0"/>
              <a:t>‹#›</a:t>
            </a:fld>
            <a:endParaRPr lang="en-US"/>
          </a:p>
        </p:txBody>
      </p:sp>
      <p:pic>
        <p:nvPicPr>
          <p:cNvPr id="8" name="Picture 7" descr="CCHP_Prevention_PPTfooter_Mod3.png"/>
          <p:cNvPicPr/>
          <p:nvPr userDrawn="1"/>
        </p:nvPicPr>
        <p:blipFill rotWithShape="1">
          <a:blip r:embed="rId2"/>
          <a:srcRect t="-1" r="8867" b="-3847"/>
          <a:stretch/>
        </p:blipFill>
        <p:spPr bwMode="auto">
          <a:xfrm>
            <a:off x="706755" y="6008914"/>
            <a:ext cx="8175716" cy="7125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85916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37556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2020</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58D18C-74CE-471D-9FD4-143F518211FC}" type="slidenum">
              <a:rPr lang="en-US" smtClean="0"/>
              <a:t>‹#›</a:t>
            </a:fld>
            <a:endParaRPr lang="en-US"/>
          </a:p>
        </p:txBody>
      </p:sp>
      <p:pic>
        <p:nvPicPr>
          <p:cNvPr id="7" name="Picture 6" descr="CCHP_Prevention_PPTfooter_Mod3.png"/>
          <p:cNvPicPr/>
          <p:nvPr userDrawn="1"/>
        </p:nvPicPr>
        <p:blipFill rotWithShape="1">
          <a:blip r:embed="rId2"/>
          <a:srcRect t="-1" r="8867" b="-3847"/>
          <a:stretch/>
        </p:blipFill>
        <p:spPr bwMode="auto">
          <a:xfrm>
            <a:off x="628650" y="6008915"/>
            <a:ext cx="8175716" cy="7125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47883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CHP_Prevention_PPTfooter_Mod3.png"/>
          <p:cNvPicPr/>
          <p:nvPr userDrawn="1"/>
        </p:nvPicPr>
        <p:blipFill rotWithShape="1">
          <a:blip r:embed="rId2"/>
          <a:srcRect t="-1" r="8867" b="-3847"/>
          <a:stretch/>
        </p:blipFill>
        <p:spPr bwMode="auto">
          <a:xfrm>
            <a:off x="628650" y="6008915"/>
            <a:ext cx="8175716" cy="712562"/>
          </a:xfrm>
          <a:prstGeom prst="rect">
            <a:avLst/>
          </a:prstGeom>
          <a:ln>
            <a:noFill/>
          </a:ln>
          <a:extLst>
            <a:ext uri="{53640926-AAD7-44D8-BBD7-CCE9431645EC}">
              <a14:shadowObscured xmlns:a14="http://schemas.microsoft.com/office/drawing/2010/main"/>
            </a:ext>
          </a:extLst>
        </p:spPr>
      </p:pic>
      <p:sp>
        <p:nvSpPr>
          <p:cNvPr id="6" name="Date Placeholder 5"/>
          <p:cNvSpPr>
            <a:spLocks noGrp="1"/>
          </p:cNvSpPr>
          <p:nvPr>
            <p:ph type="dt" sz="half" idx="10"/>
          </p:nvPr>
        </p:nvSpPr>
        <p:spPr/>
        <p:txBody>
          <a:bodyPr/>
          <a:lstStyle/>
          <a:p>
            <a:r>
              <a:rPr lang="en-US" smtClean="0"/>
              <a:t>2020</a:t>
            </a:r>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7762620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2020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8D18C-74CE-471D-9FD4-143F518211FC}" type="slidenum">
              <a:rPr lang="en-US" smtClean="0"/>
              <a:t>‹#›</a:t>
            </a:fld>
            <a:endParaRPr lang="en-US"/>
          </a:p>
        </p:txBody>
      </p:sp>
    </p:spTree>
    <p:extLst>
      <p:ext uri="{BB962C8B-B14F-4D97-AF65-F5344CB8AC3E}">
        <p14:creationId xmlns:p14="http://schemas.microsoft.com/office/powerpoint/2010/main" val="1956214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2020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8D18C-74CE-471D-9FD4-143F518211FC}" type="slidenum">
              <a:rPr lang="en-US" smtClean="0"/>
              <a:t>‹#›</a:t>
            </a:fld>
            <a:endParaRPr lang="en-US"/>
          </a:p>
        </p:txBody>
      </p:sp>
    </p:spTree>
    <p:extLst>
      <p:ext uri="{BB962C8B-B14F-4D97-AF65-F5344CB8AC3E}">
        <p14:creationId xmlns:p14="http://schemas.microsoft.com/office/powerpoint/2010/main" val="113268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2020</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8D18C-74CE-471D-9FD4-143F518211FC}" type="slidenum">
              <a:rPr lang="en-US" smtClean="0"/>
              <a:t>‹#›</a:t>
            </a:fld>
            <a:endParaRPr lang="en-US"/>
          </a:p>
        </p:txBody>
      </p:sp>
    </p:spTree>
    <p:extLst>
      <p:ext uri="{BB962C8B-B14F-4D97-AF65-F5344CB8AC3E}">
        <p14:creationId xmlns:p14="http://schemas.microsoft.com/office/powerpoint/2010/main" val="602624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2020</a:t>
            </a: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F1608-166F-48F5-ABCD-CE30430FF8A9}" type="slidenum">
              <a:rPr lang="en-US" smtClean="0"/>
              <a:t>‹#›</a:t>
            </a:fld>
            <a:endParaRPr lang="en-US"/>
          </a:p>
        </p:txBody>
      </p:sp>
    </p:spTree>
    <p:extLst>
      <p:ext uri="{BB962C8B-B14F-4D97-AF65-F5344CB8AC3E}">
        <p14:creationId xmlns:p14="http://schemas.microsoft.com/office/powerpoint/2010/main" val="11294142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chp.ucsf.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GAP8HZdV5Qo"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PowerPoint_Presentation.pptx"/></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https://www.fda.gov/drugs/drug-safety-and-availability/fda-updates-hand-sanitizers-methanol"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hyperlink" Target="https://www.youtube.com/watch?v=dp9z3yaxkSI"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s://apps.cdpr.ca.gov/schoolipm/"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s://nrckids.org/files/appendix/AppendixK.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vid19.ca.gov/pdf/guidance-childcare.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dc.gov/coronavirus/2019-ncov/community/schools-childcare/guidance-for-childcare.html"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6.xml"/><Relationship Id="rId5" Type="http://schemas.microsoft.com/office/2007/relationships/hdphoto" Target="../media/hdphoto1.wdp"/><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1.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hyperlink" Target="http://www.epa.gov/pesticide-registration/list-n-disinfectants-use-against-sars-cov-2-covid-19" TargetMode="Externa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25.wmf"/><Relationship Id="rId5" Type="http://schemas.openxmlformats.org/officeDocument/2006/relationships/image" Target="../media/image24.jpeg"/><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25.xml"/><Relationship Id="rId5" Type="http://schemas.microsoft.com/office/2007/relationships/hdphoto" Target="../media/hdphoto2.wdp"/><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iZinb6rVozc"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Xa_qNH8u3OM"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357" y="307353"/>
            <a:ext cx="8627165" cy="3949527"/>
          </a:xfrm>
        </p:spPr>
        <p:txBody>
          <a:bodyPr>
            <a:normAutofit fontScale="90000"/>
          </a:bodyPr>
          <a:lstStyle/>
          <a:p>
            <a:r>
              <a:rPr lang="en-US" sz="5400" b="1" dirty="0" smtClean="0"/>
              <a:t>Health and Safety in </a:t>
            </a:r>
            <a:br>
              <a:rPr lang="en-US" sz="5400" b="1" dirty="0" smtClean="0"/>
            </a:br>
            <a:r>
              <a:rPr lang="en-US" sz="5400" b="1" dirty="0" smtClean="0"/>
              <a:t>Child Care Settings during the COVID-19 Pandemic</a:t>
            </a:r>
            <a:br>
              <a:rPr lang="en-US" sz="5400" b="1" dirty="0" smtClean="0"/>
            </a:br>
            <a:r>
              <a:rPr lang="en-US" dirty="0"/>
              <a:t/>
            </a:r>
            <a:br>
              <a:rPr lang="en-US" dirty="0"/>
            </a:br>
            <a:endParaRPr lang="en-US" dirty="0"/>
          </a:p>
        </p:txBody>
      </p:sp>
      <p:sp>
        <p:nvSpPr>
          <p:cNvPr id="3" name="Subtitle 2"/>
          <p:cNvSpPr>
            <a:spLocks noGrp="1"/>
          </p:cNvSpPr>
          <p:nvPr>
            <p:ph type="subTitle" idx="1"/>
          </p:nvPr>
        </p:nvSpPr>
        <p:spPr>
          <a:xfrm>
            <a:off x="586409" y="4658910"/>
            <a:ext cx="8085482" cy="1879441"/>
          </a:xfrm>
        </p:spPr>
        <p:txBody>
          <a:bodyPr>
            <a:normAutofit/>
          </a:bodyPr>
          <a:lstStyle/>
          <a:p>
            <a:endParaRPr lang="en-US" dirty="0" smtClean="0"/>
          </a:p>
          <a:p>
            <a:r>
              <a:rPr lang="en-US" dirty="0" smtClean="0"/>
              <a:t>Developed by the UCSF California Childcare Program with funding from the California Department of </a:t>
            </a:r>
            <a:r>
              <a:rPr lang="en-US" dirty="0"/>
              <a:t>Education </a:t>
            </a:r>
            <a:r>
              <a:rPr lang="en-US" dirty="0" smtClean="0"/>
              <a:t> </a:t>
            </a:r>
          </a:p>
          <a:p>
            <a:r>
              <a:rPr lang="en-US" dirty="0" smtClean="0"/>
              <a:t>August 14, 2020</a:t>
            </a:r>
            <a:endParaRPr lang="en-US" dirty="0"/>
          </a:p>
        </p:txBody>
      </p:sp>
      <p:pic>
        <p:nvPicPr>
          <p:cNvPr id="4" name="Picture 3"/>
          <p:cNvPicPr>
            <a:picLocks noChangeAspect="1"/>
          </p:cNvPicPr>
          <p:nvPr/>
        </p:nvPicPr>
        <p:blipFill>
          <a:blip r:embed="rId4"/>
          <a:stretch>
            <a:fillRect/>
          </a:stretch>
        </p:blipFill>
        <p:spPr>
          <a:xfrm>
            <a:off x="3481694" y="2943074"/>
            <a:ext cx="2200485" cy="1912683"/>
          </a:xfrm>
          <a:prstGeom prst="rect">
            <a:avLst/>
          </a:prstGeom>
        </p:spPr>
      </p:pic>
      <p:sp>
        <p:nvSpPr>
          <p:cNvPr id="10" name="TextBox 9"/>
          <p:cNvSpPr txBox="1"/>
          <p:nvPr/>
        </p:nvSpPr>
        <p:spPr>
          <a:xfrm>
            <a:off x="7071691" y="6261352"/>
            <a:ext cx="1600200" cy="369332"/>
          </a:xfrm>
          <a:prstGeom prst="rect">
            <a:avLst/>
          </a:prstGeom>
          <a:noFill/>
        </p:spPr>
        <p:txBody>
          <a:bodyPr wrap="square" rtlCol="0">
            <a:spAutoFit/>
          </a:bodyPr>
          <a:lstStyle/>
          <a:p>
            <a:r>
              <a:rPr lang="en-US" dirty="0" smtClean="0">
                <a:solidFill>
                  <a:schemeClr val="bg1"/>
                </a:solidFill>
              </a:rPr>
              <a:t>2020</a:t>
            </a:r>
            <a:endParaRPr lang="en-US" dirty="0">
              <a:solidFill>
                <a:schemeClr val="bg1"/>
              </a:solidFill>
            </a:endParaRPr>
          </a:p>
        </p:txBody>
      </p:sp>
      <p:sp>
        <p:nvSpPr>
          <p:cNvPr id="20" name="Rectangle 19"/>
          <p:cNvSpPr/>
          <p:nvPr/>
        </p:nvSpPr>
        <p:spPr>
          <a:xfrm>
            <a:off x="9937" y="9029"/>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95710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760" y="182880"/>
            <a:ext cx="7895590" cy="1318125"/>
          </a:xfrm>
        </p:spPr>
        <p:txBody>
          <a:bodyPr/>
          <a:lstStyle/>
          <a:p>
            <a:r>
              <a:rPr lang="en-US" dirty="0" smtClean="0"/>
              <a:t>Understanding how COVID-19 spreads:</a:t>
            </a:r>
            <a:endParaRPr lang="en-US" dirty="0"/>
          </a:p>
        </p:txBody>
      </p:sp>
      <p:sp>
        <p:nvSpPr>
          <p:cNvPr id="3" name="Content Placeholder 2"/>
          <p:cNvSpPr>
            <a:spLocks noGrp="1"/>
          </p:cNvSpPr>
          <p:nvPr>
            <p:ph idx="1"/>
          </p:nvPr>
        </p:nvSpPr>
        <p:spPr>
          <a:xfrm>
            <a:off x="701181" y="2127170"/>
            <a:ext cx="7886700" cy="4351338"/>
          </a:xfrm>
        </p:spPr>
        <p:txBody>
          <a:bodyPr>
            <a:normAutofit/>
          </a:bodyPr>
          <a:lstStyle/>
          <a:p>
            <a:pPr marL="514350" indent="-514350">
              <a:buFont typeface="+mj-lt"/>
              <a:buAutoNum type="arabicPeriod"/>
            </a:pPr>
            <a:r>
              <a:rPr lang="en-US" sz="3000" dirty="0" smtClean="0"/>
              <a:t>Air: The virus is </a:t>
            </a:r>
            <a:r>
              <a:rPr lang="en-US" sz="3000" b="1" dirty="0" smtClean="0"/>
              <a:t>mainly</a:t>
            </a:r>
            <a:r>
              <a:rPr lang="en-US" sz="3000" dirty="0" smtClean="0"/>
              <a:t> spread person-to-person via </a:t>
            </a:r>
            <a:r>
              <a:rPr lang="en-US" sz="3000" dirty="0"/>
              <a:t>respiratory </a:t>
            </a:r>
            <a:r>
              <a:rPr lang="en-US" sz="3000" dirty="0" smtClean="0"/>
              <a:t>droplets.</a:t>
            </a:r>
            <a:endParaRPr lang="en-US" sz="3000" dirty="0"/>
          </a:p>
          <a:p>
            <a:pPr marL="514350" indent="-514350">
              <a:buFont typeface="+mj-lt"/>
              <a:buAutoNum type="arabicPeriod"/>
            </a:pPr>
            <a:r>
              <a:rPr lang="en-US" sz="3000" dirty="0" smtClean="0">
                <a:cs typeface="Arial" panose="020B0604020202020204" pitchFamily="34" charset="0"/>
              </a:rPr>
              <a:t>The </a:t>
            </a:r>
            <a:r>
              <a:rPr lang="en-US" sz="3000" dirty="0">
                <a:cs typeface="Arial" panose="020B0604020202020204" pitchFamily="34" charset="0"/>
              </a:rPr>
              <a:t>virus may live </a:t>
            </a:r>
            <a:r>
              <a:rPr lang="en-US" sz="3000" dirty="0" smtClean="0">
                <a:cs typeface="Arial" panose="020B0604020202020204" pitchFamily="34" charset="0"/>
              </a:rPr>
              <a:t>on surfaces like </a:t>
            </a:r>
            <a:r>
              <a:rPr lang="en-US" sz="3000" dirty="0">
                <a:cs typeface="Arial" panose="020B0604020202020204" pitchFamily="34" charset="0"/>
              </a:rPr>
              <a:t>cardboard for 1 day; plastic and stainless steel 2-3 days; in the refrigerator for over 6 </a:t>
            </a:r>
            <a:r>
              <a:rPr lang="en-US" sz="3000" dirty="0" smtClean="0">
                <a:cs typeface="Arial" panose="020B0604020202020204" pitchFamily="34" charset="0"/>
              </a:rPr>
              <a:t>hours.</a:t>
            </a:r>
          </a:p>
          <a:p>
            <a:pPr marL="514350" indent="-514350">
              <a:buFont typeface="+mj-lt"/>
              <a:buAutoNum type="arabicPeriod"/>
            </a:pPr>
            <a:endParaRPr lang="en-US" sz="3000" dirty="0">
              <a:cs typeface="Arial" panose="020B0604020202020204" pitchFamily="34" charset="0"/>
            </a:endParaRPr>
          </a:p>
        </p:txBody>
      </p:sp>
    </p:spTree>
    <p:extLst>
      <p:ext uri="{BB962C8B-B14F-4D97-AF65-F5344CB8AC3E}">
        <p14:creationId xmlns:p14="http://schemas.microsoft.com/office/powerpoint/2010/main" val="24073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462" y="745435"/>
            <a:ext cx="7886700" cy="1821317"/>
          </a:xfrm>
        </p:spPr>
        <p:txBody>
          <a:bodyPr>
            <a:normAutofit fontScale="90000"/>
          </a:bodyPr>
          <a:lstStyle/>
          <a:p>
            <a:r>
              <a:rPr lang="en-US" dirty="0" smtClean="0"/>
              <a:t>Question: Why are people in child care settings at risk for spreading and catching COVID-19?</a:t>
            </a:r>
            <a:endParaRPr lang="en-US" dirty="0"/>
          </a:p>
        </p:txBody>
      </p:sp>
      <p:pic>
        <p:nvPicPr>
          <p:cNvPr id="1026" name="Picture 2" descr="https://dl.boxcloud.com/api/2.0/internal_files/280762951017/versions/295369997673/representations/jpg_paged_2048x2048/content/1.jpg?access_token=1!eTrXiAr0_GiVA314Fg0oa3RDZ3Z8n5ONdNq4mnsLd5ACt0DG2aU8dcx6-33awtUOTMpf9C2yaIzL_-zdhEOIzXa4aBzu1TKWWqDOD5A1-Duwf0ttQw5xflMt4OIbkdGn_8O1Fz2T4ipGVD8Nfh5eSPb7rOhPeyQyivIhUVYKfx64Zv1JnlsmeF-kB49DE7rHW3XCJ4yy7zNwu-cvuRyEI-sUDdGhb-VP0ODhsYQ5R0TsacVuTKk0DUVRcIld4aqmObkSPtN7PJK-rPzZy8oGiLDMnMJfyfN0CuMJ3isign11LzdI-XjipUTNjXgmN2ffhlLfcjdYuNlr9hdUROF52fC9_nRy_RF64IJ21h-wg7rR3jWu2ss1NEGmshjkQfEdGeMCKpiaMtbTQjqMwEZgqno5BjQ2svWKXgHbKK-vbxpZM1j2o3MdKdE_7lLhx8PxK0CI1-l3aCzMk2uIKuxkWevZ5BTtLOgKYcqA0iol7XRcfuq-QbHaKbiF9aUMDgzEDvS-FGN-PhDpLOmbojcyUrH5TxX7zo_3nxJ8342Bm8WiWsVEc5mZL14_VD7ehJ0T&amp;box_client_name=box-content-preview&amp;box_client_version=2.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184" y="2656377"/>
            <a:ext cx="4357256" cy="34858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8858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8650" y="460439"/>
            <a:ext cx="7886700" cy="1325563"/>
          </a:xfrm>
        </p:spPr>
        <p:txBody>
          <a:bodyPr/>
          <a:lstStyle/>
          <a:p>
            <a:r>
              <a:rPr lang="en-US" dirty="0" smtClean="0"/>
              <a:t>Answer:</a:t>
            </a:r>
            <a:endParaRPr lang="en-US" dirty="0"/>
          </a:p>
        </p:txBody>
      </p:sp>
      <p:sp>
        <p:nvSpPr>
          <p:cNvPr id="7" name="Content Placeholder 6"/>
          <p:cNvSpPr>
            <a:spLocks noGrp="1"/>
          </p:cNvSpPr>
          <p:nvPr>
            <p:ph idx="1"/>
          </p:nvPr>
        </p:nvSpPr>
        <p:spPr/>
        <p:txBody>
          <a:bodyPr>
            <a:normAutofit lnSpcReduction="10000"/>
          </a:bodyPr>
          <a:lstStyle/>
          <a:p>
            <a:r>
              <a:rPr lang="en-US" b="1" dirty="0" smtClean="0"/>
              <a:t>There is close contact between children and teachers,</a:t>
            </a:r>
          </a:p>
          <a:p>
            <a:r>
              <a:rPr lang="en-US" dirty="0" smtClean="0"/>
              <a:t>Children are curious and touch everything, </a:t>
            </a:r>
          </a:p>
          <a:p>
            <a:r>
              <a:rPr lang="en-US" dirty="0" smtClean="0"/>
              <a:t>Children often put objects and their hands in their mouths,</a:t>
            </a:r>
          </a:p>
          <a:p>
            <a:r>
              <a:rPr lang="en-US" dirty="0" smtClean="0"/>
              <a:t>Children don’t have good personal hygiene skills,</a:t>
            </a:r>
          </a:p>
          <a:p>
            <a:r>
              <a:rPr lang="en-US" dirty="0" smtClean="0"/>
              <a:t>Infants and toddlers wear diapers or are in early stages of toilet learning, </a:t>
            </a:r>
          </a:p>
          <a:p>
            <a:r>
              <a:rPr lang="en-US" dirty="0" smtClean="0"/>
              <a:t>Young children spend more time on the floor where germs collect.</a:t>
            </a:r>
          </a:p>
        </p:txBody>
      </p:sp>
      <p:sp>
        <p:nvSpPr>
          <p:cNvPr id="10" name="Rectangle 9"/>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69433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and Children</a:t>
            </a:r>
            <a:endParaRPr lang="en-US" dirty="0"/>
          </a:p>
        </p:txBody>
      </p:sp>
      <p:sp>
        <p:nvSpPr>
          <p:cNvPr id="3" name="Content Placeholder 2"/>
          <p:cNvSpPr>
            <a:spLocks noGrp="1"/>
          </p:cNvSpPr>
          <p:nvPr>
            <p:ph idx="1"/>
          </p:nvPr>
        </p:nvSpPr>
        <p:spPr/>
        <p:txBody>
          <a:bodyPr>
            <a:normAutofit/>
          </a:bodyPr>
          <a:lstStyle/>
          <a:p>
            <a:r>
              <a:rPr lang="en-US" sz="3200" dirty="0" smtClean="0"/>
              <a:t>Recent research shows that children experience lower rates of COVID-19 illness than adults.</a:t>
            </a:r>
          </a:p>
          <a:p>
            <a:r>
              <a:rPr lang="en-US" sz="3200" dirty="0"/>
              <a:t>The </a:t>
            </a:r>
            <a:r>
              <a:rPr lang="en-US" sz="3200" dirty="0" smtClean="0"/>
              <a:t>symptoms tend to be milder </a:t>
            </a:r>
            <a:r>
              <a:rPr lang="en-US" sz="3200" dirty="0"/>
              <a:t>in children than adults</a:t>
            </a:r>
            <a:r>
              <a:rPr lang="en-US" sz="3200" dirty="0" smtClean="0"/>
              <a:t>.</a:t>
            </a:r>
            <a:endParaRPr lang="en-US" sz="3200" dirty="0" smtClean="0"/>
          </a:p>
          <a:p>
            <a:r>
              <a:rPr lang="en-US" sz="3200" dirty="0" smtClean="0"/>
              <a:t>Adults make up most of the known COVID-19 cases to date.</a:t>
            </a:r>
            <a:endParaRPr lang="en-US" sz="3200" dirty="0"/>
          </a:p>
        </p:txBody>
      </p:sp>
    </p:spTree>
    <p:extLst>
      <p:ext uri="{BB962C8B-B14F-4D97-AF65-F5344CB8AC3E}">
        <p14:creationId xmlns:p14="http://schemas.microsoft.com/office/powerpoint/2010/main" val="650174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6"/>
            <a:ext cx="7829550" cy="930115"/>
          </a:xfrm>
        </p:spPr>
        <p:txBody>
          <a:bodyPr>
            <a:noAutofit/>
          </a:bodyPr>
          <a:lstStyle/>
          <a:p>
            <a:r>
              <a:rPr lang="en-US" sz="4000" dirty="0">
                <a:cs typeface="Arial" panose="020B0604020202020204" pitchFamily="34" charset="0"/>
              </a:rPr>
              <a:t>Multisystem Inflammatory Syndrome </a:t>
            </a:r>
            <a:br>
              <a:rPr lang="en-US" sz="4000" dirty="0">
                <a:cs typeface="Arial" panose="020B0604020202020204" pitchFamily="34" charset="0"/>
              </a:rPr>
            </a:br>
            <a:r>
              <a:rPr lang="en-US" sz="4000" dirty="0">
                <a:cs typeface="Arial" panose="020B0604020202020204" pitchFamily="34" charset="0"/>
              </a:rPr>
              <a:t>in Children (MIS-C)</a:t>
            </a:r>
            <a:endParaRPr lang="en-US" sz="4000" dirty="0">
              <a:cs typeface="Arial" panose="020B0604020202020204" pitchFamily="34" charset="0"/>
            </a:endParaRPr>
          </a:p>
        </p:txBody>
      </p:sp>
      <p:sp>
        <p:nvSpPr>
          <p:cNvPr id="4" name="Content Placeholder 3"/>
          <p:cNvSpPr>
            <a:spLocks noGrp="1"/>
          </p:cNvSpPr>
          <p:nvPr>
            <p:ph idx="1"/>
          </p:nvPr>
        </p:nvSpPr>
        <p:spPr>
          <a:xfrm>
            <a:off x="775252" y="2315817"/>
            <a:ext cx="7802690" cy="3536526"/>
          </a:xfrm>
        </p:spPr>
        <p:txBody>
          <a:bodyPr/>
          <a:lstStyle/>
          <a:p>
            <a:r>
              <a:rPr lang="en-US" sz="2100" dirty="0"/>
              <a:t>A rare </a:t>
            </a:r>
            <a:r>
              <a:rPr lang="en-US" sz="2100" dirty="0"/>
              <a:t>inflammatory </a:t>
            </a:r>
            <a:r>
              <a:rPr lang="en-US" sz="2100" dirty="0"/>
              <a:t>condition in children </a:t>
            </a:r>
            <a:r>
              <a:rPr lang="en-US" sz="2100" dirty="0"/>
              <a:t>associated with </a:t>
            </a:r>
            <a:r>
              <a:rPr lang="en-US" sz="2100" dirty="0"/>
              <a:t>COVID-19. </a:t>
            </a:r>
          </a:p>
          <a:p>
            <a:r>
              <a:rPr lang="en-US" sz="2100" dirty="0"/>
              <a:t>C</a:t>
            </a:r>
            <a:r>
              <a:rPr lang="en-US" sz="2100" dirty="0"/>
              <a:t>an </a:t>
            </a:r>
            <a:r>
              <a:rPr lang="en-US" sz="2100" dirty="0"/>
              <a:t>require hospitalization and be life threatening. Early diagnosis and treatment </a:t>
            </a:r>
            <a:r>
              <a:rPr lang="en-US" sz="2100" dirty="0"/>
              <a:t>is </a:t>
            </a:r>
            <a:r>
              <a:rPr lang="en-US" sz="2100" dirty="0"/>
              <a:t>critical to preventing long-term complications.</a:t>
            </a:r>
            <a:endParaRPr lang="en-US" sz="2100" dirty="0"/>
          </a:p>
          <a:p>
            <a:r>
              <a:rPr lang="en-US" sz="2100" dirty="0"/>
              <a:t>S</a:t>
            </a:r>
            <a:r>
              <a:rPr lang="en-US" sz="2100" dirty="0"/>
              <a:t>igns </a:t>
            </a:r>
            <a:r>
              <a:rPr lang="en-US" sz="2100" dirty="0"/>
              <a:t>and </a:t>
            </a:r>
            <a:r>
              <a:rPr lang="en-US" sz="2100" dirty="0"/>
              <a:t>symptoms include: </a:t>
            </a:r>
            <a:r>
              <a:rPr lang="en-US" sz="2100" dirty="0"/>
              <a:t>fever that does not go </a:t>
            </a:r>
            <a:r>
              <a:rPr lang="en-US" sz="2100" dirty="0"/>
              <a:t>away; </a:t>
            </a:r>
            <a:r>
              <a:rPr lang="en-US" sz="2100" dirty="0"/>
              <a:t>abdominal </a:t>
            </a:r>
            <a:r>
              <a:rPr lang="en-US" sz="2100" dirty="0"/>
              <a:t>pain; vomiting; diarrhea; </a:t>
            </a:r>
            <a:r>
              <a:rPr lang="en-US" sz="2100" dirty="0"/>
              <a:t>neck </a:t>
            </a:r>
            <a:r>
              <a:rPr lang="en-US" sz="2100" dirty="0"/>
              <a:t>pain; rash; </a:t>
            </a:r>
            <a:r>
              <a:rPr lang="en-US" sz="2100" dirty="0"/>
              <a:t>bloodshot </a:t>
            </a:r>
            <a:r>
              <a:rPr lang="en-US" sz="2100" dirty="0"/>
              <a:t>eyes; </a:t>
            </a:r>
            <a:r>
              <a:rPr lang="en-US" sz="2100" dirty="0"/>
              <a:t>or feeling tired. </a:t>
            </a:r>
            <a:endParaRPr lang="en-US" sz="2100" dirty="0"/>
          </a:p>
          <a:p>
            <a:r>
              <a:rPr lang="en-US" sz="2100" dirty="0"/>
              <a:t>As </a:t>
            </a:r>
            <a:r>
              <a:rPr lang="en-US" sz="2100" dirty="0"/>
              <a:t>of </a:t>
            </a:r>
            <a:r>
              <a:rPr lang="en-US" sz="2100" dirty="0"/>
              <a:t>August 4, 2020 </a:t>
            </a:r>
            <a:r>
              <a:rPr lang="en-US" sz="2100" dirty="0"/>
              <a:t>there have been </a:t>
            </a:r>
            <a:r>
              <a:rPr lang="en-US" sz="2100" dirty="0"/>
              <a:t>29 </a:t>
            </a:r>
            <a:r>
              <a:rPr lang="en-US" sz="2100" dirty="0"/>
              <a:t>cases of MIS-C reported statewide. </a:t>
            </a:r>
            <a:r>
              <a:rPr lang="en-US" dirty="0"/>
              <a:t/>
            </a:r>
            <a:br>
              <a:rPr lang="en-US" dirty="0"/>
            </a:br>
            <a:endParaRPr lang="en-US" dirty="0"/>
          </a:p>
          <a:p>
            <a:endParaRPr lang="en-US" dirty="0"/>
          </a:p>
        </p:txBody>
      </p:sp>
    </p:spTree>
    <p:extLst>
      <p:ext uri="{BB962C8B-B14F-4D97-AF65-F5344CB8AC3E}">
        <p14:creationId xmlns:p14="http://schemas.microsoft.com/office/powerpoint/2010/main" val="3799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227115" cy="1325563"/>
          </a:xfrm>
        </p:spPr>
        <p:txBody>
          <a:bodyPr>
            <a:normAutofit/>
          </a:bodyPr>
          <a:lstStyle/>
          <a:p>
            <a:r>
              <a:rPr lang="en-US" dirty="0"/>
              <a:t>Reduce the Risk of </a:t>
            </a:r>
            <a:r>
              <a:rPr lang="en-US" dirty="0" smtClean="0"/>
              <a:t>COVID-19</a:t>
            </a:r>
            <a:endParaRPr lang="en-US" dirty="0"/>
          </a:p>
        </p:txBody>
      </p:sp>
      <p:sp>
        <p:nvSpPr>
          <p:cNvPr id="6" name="Content Placeholder 5"/>
          <p:cNvSpPr>
            <a:spLocks noGrp="1"/>
          </p:cNvSpPr>
          <p:nvPr>
            <p:ph sz="half" idx="1"/>
          </p:nvPr>
        </p:nvSpPr>
        <p:spPr>
          <a:xfrm>
            <a:off x="646044" y="1511785"/>
            <a:ext cx="3886200" cy="4351338"/>
          </a:xfrm>
        </p:spPr>
        <p:txBody>
          <a:bodyPr/>
          <a:lstStyle/>
          <a:p>
            <a:pPr marL="254794" indent="-254794">
              <a:lnSpc>
                <a:spcPct val="100000"/>
              </a:lnSpc>
              <a:spcBef>
                <a:spcPts val="900"/>
              </a:spcBef>
              <a:buClr>
                <a:srgbClr val="CB440A"/>
              </a:buClr>
              <a:buSzPct val="125000"/>
            </a:pPr>
            <a:r>
              <a:rPr lang="en-US" sz="1950" dirty="0">
                <a:latin typeface="Arial" panose="020B0604020202020204" pitchFamily="34" charset="0"/>
                <a:cs typeface="Arial" panose="020B0604020202020204" pitchFamily="34" charset="0"/>
              </a:rPr>
              <a:t>Reducing the risk is different than 100% preventing the spread of COVID-19.</a:t>
            </a:r>
          </a:p>
          <a:p>
            <a:pPr marL="254794" indent="-254794">
              <a:lnSpc>
                <a:spcPct val="100000"/>
              </a:lnSpc>
              <a:spcBef>
                <a:spcPts val="900"/>
              </a:spcBef>
              <a:buClr>
                <a:srgbClr val="CB440A"/>
              </a:buClr>
              <a:buSzPct val="125000"/>
            </a:pPr>
            <a:r>
              <a:rPr lang="en-US" sz="1950" dirty="0">
                <a:latin typeface="Arial" panose="020B0604020202020204" pitchFamily="34" charset="0"/>
                <a:cs typeface="Arial" panose="020B0604020202020204" pitchFamily="34" charset="0"/>
              </a:rPr>
              <a:t>We focus on health practices to reduce the risk of getting COVID-19.</a:t>
            </a:r>
            <a:endParaRPr lang="en-US" dirty="0"/>
          </a:p>
          <a:p>
            <a:pPr marL="254794" indent="-254794">
              <a:lnSpc>
                <a:spcPct val="100000"/>
              </a:lnSpc>
              <a:spcBef>
                <a:spcPts val="900"/>
              </a:spcBef>
              <a:buClr>
                <a:srgbClr val="CB440A"/>
              </a:buClr>
              <a:buSzPct val="125000"/>
            </a:pPr>
            <a:r>
              <a:rPr lang="en-US" sz="1950" dirty="0">
                <a:latin typeface="Arial" panose="020B0604020202020204" pitchFamily="34" charset="0"/>
                <a:cs typeface="Arial" panose="020B0604020202020204" pitchFamily="34" charset="0"/>
              </a:rPr>
              <a:t>The strategies work together to lower the risk.</a:t>
            </a:r>
          </a:p>
        </p:txBody>
      </p:sp>
      <p:sp>
        <p:nvSpPr>
          <p:cNvPr id="4" name="Content Placeholder 3"/>
          <p:cNvSpPr>
            <a:spLocks noGrp="1"/>
          </p:cNvSpPr>
          <p:nvPr>
            <p:ph sz="half" idx="2"/>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435" y="1503090"/>
            <a:ext cx="3611629" cy="4673873"/>
          </a:xfrm>
          <a:prstGeom prst="rect">
            <a:avLst/>
          </a:prstGeom>
          <a:ln>
            <a:solidFill>
              <a:schemeClr val="tx1"/>
            </a:solidFill>
          </a:ln>
        </p:spPr>
      </p:pic>
    </p:spTree>
    <p:extLst>
      <p:ext uri="{BB962C8B-B14F-4D97-AF65-F5344CB8AC3E}">
        <p14:creationId xmlns:p14="http://schemas.microsoft.com/office/powerpoint/2010/main" val="2796598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 y="365126"/>
            <a:ext cx="9081407" cy="1325563"/>
          </a:xfrm>
        </p:spPr>
        <p:txBody>
          <a:bodyPr>
            <a:normAutofit/>
          </a:bodyPr>
          <a:lstStyle/>
          <a:p>
            <a:r>
              <a:rPr lang="en-US" sz="3900" dirty="0" smtClean="0"/>
              <a:t>Strategies to Reduce the Risk of COVID-19</a:t>
            </a:r>
            <a:endParaRPr lang="en-US" sz="3900" dirty="0"/>
          </a:p>
        </p:txBody>
      </p:sp>
      <p:sp>
        <p:nvSpPr>
          <p:cNvPr id="3" name="Content Placeholder 2"/>
          <p:cNvSpPr>
            <a:spLocks noGrp="1"/>
          </p:cNvSpPr>
          <p:nvPr>
            <p:ph idx="1"/>
          </p:nvPr>
        </p:nvSpPr>
        <p:spPr>
          <a:xfrm>
            <a:off x="456406" y="1847850"/>
            <a:ext cx="7886700" cy="4351338"/>
          </a:xfrm>
        </p:spPr>
        <p:txBody>
          <a:bodyPr/>
          <a:lstStyle/>
          <a:p>
            <a:pPr lvl="1"/>
            <a:r>
              <a:rPr lang="en-US" sz="3600" dirty="0" smtClean="0"/>
              <a:t>Stay home when ill</a:t>
            </a:r>
          </a:p>
          <a:p>
            <a:pPr lvl="1"/>
            <a:r>
              <a:rPr lang="en-US" sz="3600" dirty="0"/>
              <a:t>P</a:t>
            </a:r>
            <a:r>
              <a:rPr lang="en-US" sz="3600" dirty="0" smtClean="0"/>
              <a:t>ersonal </a:t>
            </a:r>
            <a:r>
              <a:rPr lang="en-US" sz="3600" dirty="0"/>
              <a:t>hygiene </a:t>
            </a:r>
            <a:r>
              <a:rPr lang="en-US" sz="3600" dirty="0" smtClean="0"/>
              <a:t>(frequent hand washing, coughing </a:t>
            </a:r>
            <a:r>
              <a:rPr lang="en-US" sz="3600" dirty="0"/>
              <a:t>into a </a:t>
            </a:r>
            <a:r>
              <a:rPr lang="en-US" sz="3600" dirty="0" smtClean="0"/>
              <a:t>sleeve, etc.)</a:t>
            </a:r>
          </a:p>
          <a:p>
            <a:pPr lvl="1"/>
            <a:r>
              <a:rPr lang="en-US" sz="3600" dirty="0" smtClean="0"/>
              <a:t>Cleaning and disinfecting surfaces</a:t>
            </a:r>
            <a:endParaRPr lang="en-US" sz="3600" dirty="0"/>
          </a:p>
          <a:p>
            <a:pPr lvl="1"/>
            <a:r>
              <a:rPr lang="en-US" sz="3600" dirty="0" smtClean="0"/>
              <a:t>Physical distancing and masking</a:t>
            </a:r>
          </a:p>
          <a:p>
            <a:pPr marL="457200" lvl="1" indent="0">
              <a:buNone/>
            </a:pPr>
            <a:endParaRPr lang="en-US" sz="3600" dirty="0" smtClean="0"/>
          </a:p>
          <a:p>
            <a:endParaRPr lang="en-US" dirty="0" smtClean="0"/>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30443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 y="365126"/>
            <a:ext cx="9081407" cy="1325563"/>
          </a:xfrm>
        </p:spPr>
        <p:txBody>
          <a:bodyPr>
            <a:normAutofit/>
          </a:bodyPr>
          <a:lstStyle/>
          <a:p>
            <a:r>
              <a:rPr lang="en-US" sz="3900" dirty="0" smtClean="0"/>
              <a:t>Strategies to Reduce the Risk of COVID-19</a:t>
            </a:r>
            <a:endParaRPr lang="en-US" sz="3900" dirty="0"/>
          </a:p>
        </p:txBody>
      </p:sp>
      <p:sp>
        <p:nvSpPr>
          <p:cNvPr id="6" name="Oval 5"/>
          <p:cNvSpPr/>
          <p:nvPr/>
        </p:nvSpPr>
        <p:spPr>
          <a:xfrm>
            <a:off x="176893" y="1598615"/>
            <a:ext cx="7367410" cy="914400"/>
          </a:xfrm>
          <a:prstGeom prst="ellipse">
            <a:avLst/>
          </a:prstGeom>
          <a:solidFill>
            <a:schemeClr val="bg1"/>
          </a:solidFill>
          <a:ln>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D90F81"/>
                </a:solidFill>
              </a:ln>
            </a:endParaRPr>
          </a:p>
        </p:txBody>
      </p:sp>
      <p:sp>
        <p:nvSpPr>
          <p:cNvPr id="3" name="Content Placeholder 2"/>
          <p:cNvSpPr>
            <a:spLocks noGrp="1"/>
          </p:cNvSpPr>
          <p:nvPr>
            <p:ph idx="1"/>
          </p:nvPr>
        </p:nvSpPr>
        <p:spPr>
          <a:xfrm>
            <a:off x="456406" y="1847850"/>
            <a:ext cx="7886700" cy="4351338"/>
          </a:xfrm>
        </p:spPr>
        <p:txBody>
          <a:bodyPr/>
          <a:lstStyle/>
          <a:p>
            <a:pPr lvl="1"/>
            <a:r>
              <a:rPr lang="en-US" sz="3600" dirty="0" smtClean="0"/>
              <a:t>Stay home when ill</a:t>
            </a:r>
          </a:p>
          <a:p>
            <a:pPr lvl="1"/>
            <a:r>
              <a:rPr lang="en-US" sz="3600" dirty="0"/>
              <a:t>Personal hygiene </a:t>
            </a:r>
            <a:r>
              <a:rPr lang="en-US" sz="3600" dirty="0" smtClean="0"/>
              <a:t>(</a:t>
            </a:r>
            <a:r>
              <a:rPr lang="en-US" sz="3600" dirty="0"/>
              <a:t>frequent hand </a:t>
            </a:r>
            <a:r>
              <a:rPr lang="en-US" sz="3600" dirty="0" smtClean="0"/>
              <a:t>washing, coughing </a:t>
            </a:r>
            <a:r>
              <a:rPr lang="en-US" sz="3600" dirty="0"/>
              <a:t>into a </a:t>
            </a:r>
            <a:r>
              <a:rPr lang="en-US" sz="3600" dirty="0" smtClean="0"/>
              <a:t>sleeve, etc.)</a:t>
            </a:r>
          </a:p>
          <a:p>
            <a:pPr lvl="1"/>
            <a:r>
              <a:rPr lang="en-US" sz="3600" dirty="0" smtClean="0"/>
              <a:t>Cleaning and disinfecting surfaces</a:t>
            </a:r>
            <a:endParaRPr lang="en-US" sz="3600" dirty="0"/>
          </a:p>
          <a:p>
            <a:pPr lvl="1"/>
            <a:r>
              <a:rPr lang="en-US" sz="3600" dirty="0" smtClean="0"/>
              <a:t>Physical distancing and masking</a:t>
            </a:r>
          </a:p>
          <a:p>
            <a:endParaRPr lang="en-US" dirty="0" smtClean="0"/>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3115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Morning Health Check</a:t>
            </a:r>
            <a:endParaRPr lang="en-US" dirty="0"/>
          </a:p>
        </p:txBody>
      </p:sp>
      <p:sp>
        <p:nvSpPr>
          <p:cNvPr id="6" name="Content Placeholder 5"/>
          <p:cNvSpPr>
            <a:spLocks noGrp="1"/>
          </p:cNvSpPr>
          <p:nvPr>
            <p:ph sz="half" idx="1"/>
          </p:nvPr>
        </p:nvSpPr>
        <p:spPr/>
        <p:txBody>
          <a:bodyPr>
            <a:normAutofit fontScale="92500" lnSpcReduction="10000"/>
          </a:bodyPr>
          <a:lstStyle/>
          <a:p>
            <a:r>
              <a:rPr lang="en-US" i="1" dirty="0"/>
              <a:t>This welcome routine can help you to better understand each child, help children feel  more comfortable, and foster communication with </a:t>
            </a:r>
            <a:r>
              <a:rPr lang="en-US" i="1" dirty="0" smtClean="0"/>
              <a:t>parents. </a:t>
            </a:r>
            <a:r>
              <a:rPr lang="en-US" i="1" dirty="0"/>
              <a:t>I</a:t>
            </a:r>
            <a:r>
              <a:rPr lang="en-US" i="1" dirty="0" smtClean="0"/>
              <a:t>t </a:t>
            </a:r>
            <a:r>
              <a:rPr lang="en-US" i="1" dirty="0"/>
              <a:t>will slow the spread of disease by excluding children with signs of illness. </a:t>
            </a:r>
            <a:r>
              <a:rPr lang="en-US" b="1" i="1" dirty="0"/>
              <a:t>Do not admit children with a fever (over 100.4 F</a:t>
            </a:r>
            <a:r>
              <a:rPr lang="en-US" b="1" i="1" dirty="0" smtClean="0"/>
              <a:t>) or signs of COVID-19. </a:t>
            </a:r>
            <a:endParaRPr lang="en-US" i="1" dirty="0"/>
          </a:p>
        </p:txBody>
      </p:sp>
      <p:pic>
        <p:nvPicPr>
          <p:cNvPr id="8"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90376" y="1825625"/>
            <a:ext cx="3363747" cy="4351338"/>
          </a:xfrm>
          <a:ln>
            <a:solidFill>
              <a:schemeClr val="tx1"/>
            </a:solidFill>
          </a:ln>
        </p:spPr>
      </p:pic>
    </p:spTree>
    <p:extLst>
      <p:ext uri="{BB962C8B-B14F-4D97-AF65-F5344CB8AC3E}">
        <p14:creationId xmlns:p14="http://schemas.microsoft.com/office/powerpoint/2010/main" val="569864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for Fever</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a:p>
          <a:p>
            <a:r>
              <a:rPr lang="en-US" dirty="0"/>
              <a:t>Wear </a:t>
            </a:r>
            <a:r>
              <a:rPr lang="en-US" dirty="0" smtClean="0"/>
              <a:t>a face mask during </a:t>
            </a:r>
            <a:r>
              <a:rPr lang="en-US" dirty="0"/>
              <a:t>the health check. Ask about </a:t>
            </a:r>
            <a:r>
              <a:rPr lang="en-US" dirty="0" smtClean="0"/>
              <a:t>fever and symptoms of COVID-19 within </a:t>
            </a:r>
            <a:r>
              <a:rPr lang="en-US" dirty="0"/>
              <a:t>the last 24 hours</a:t>
            </a:r>
            <a:r>
              <a:rPr lang="en-US" dirty="0" smtClean="0"/>
              <a:t>.</a:t>
            </a:r>
          </a:p>
          <a:p>
            <a:r>
              <a:rPr lang="en-US" dirty="0" smtClean="0"/>
              <a:t>If </a:t>
            </a:r>
            <a:r>
              <a:rPr lang="en-US" dirty="0"/>
              <a:t>you have a touchless thermometer, you can </a:t>
            </a:r>
            <a:r>
              <a:rPr lang="en-US" dirty="0" smtClean="0"/>
              <a:t>do a temperature </a:t>
            </a:r>
            <a:r>
              <a:rPr lang="en-US" dirty="0"/>
              <a:t>screen of all staff and children at the beginning of the day. Otherwise, temperatures should be taken only when a fever is suspected. </a:t>
            </a:r>
            <a:r>
              <a:rPr lang="en-US" dirty="0" smtClean="0"/>
              <a:t>Wear </a:t>
            </a:r>
            <a:r>
              <a:rPr lang="en-US" dirty="0"/>
              <a:t>gloves and use alcohol to disinfect the thermometer after each use</a:t>
            </a:r>
            <a:r>
              <a:rPr lang="en-US" dirty="0" smtClean="0"/>
              <a:t>. </a:t>
            </a:r>
            <a:endParaRPr lang="en-US" dirty="0"/>
          </a:p>
          <a:p>
            <a:r>
              <a:rPr lang="en-US" dirty="0" smtClean="0"/>
              <a:t>Keep a record of each child’s daily temperature.</a:t>
            </a:r>
          </a:p>
          <a:p>
            <a:r>
              <a:rPr lang="en-US" dirty="0"/>
              <a:t>Staff and residing family members in family child care homes should also take their temperatures and check for </a:t>
            </a:r>
            <a:r>
              <a:rPr lang="en-US" dirty="0" smtClean="0"/>
              <a:t>symptoms of COVID-19 before </a:t>
            </a:r>
            <a:r>
              <a:rPr lang="en-US" dirty="0"/>
              <a:t>the child care day begins. </a:t>
            </a:r>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700766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480" y="365126"/>
            <a:ext cx="7468870" cy="1325563"/>
          </a:xfrm>
        </p:spPr>
        <p:txBody>
          <a:bodyPr>
            <a:normAutofit/>
          </a:bodyPr>
          <a:lstStyle/>
          <a:p>
            <a:r>
              <a:rPr lang="en-US" dirty="0" smtClean="0"/>
              <a:t>Check the CCHP homepage for regular updates on  COVID-19</a:t>
            </a:r>
            <a:endParaRPr lang="en-US" dirty="0"/>
          </a:p>
        </p:txBody>
      </p:sp>
      <p:sp>
        <p:nvSpPr>
          <p:cNvPr id="7" name="TextBox 6"/>
          <p:cNvSpPr txBox="1"/>
          <p:nvPr/>
        </p:nvSpPr>
        <p:spPr>
          <a:xfrm>
            <a:off x="1996230" y="1690689"/>
            <a:ext cx="4879731" cy="1077218"/>
          </a:xfrm>
          <a:prstGeom prst="rect">
            <a:avLst/>
          </a:prstGeom>
          <a:noFill/>
        </p:spPr>
        <p:txBody>
          <a:bodyPr wrap="square" rtlCol="0">
            <a:spAutoFit/>
          </a:bodyPr>
          <a:lstStyle/>
          <a:p>
            <a:pPr algn="ctr"/>
            <a:r>
              <a:rPr lang="en-US" sz="3200" dirty="0" smtClean="0">
                <a:solidFill>
                  <a:schemeClr val="bg1"/>
                </a:solidFill>
                <a:hlinkClick r:id="rId3"/>
              </a:rPr>
              <a:t>https://cchp.ucsf.edu</a:t>
            </a:r>
            <a:endParaRPr lang="en-US" sz="3200" dirty="0" smtClean="0">
              <a:solidFill>
                <a:schemeClr val="bg1"/>
              </a:solidFill>
            </a:endParaRPr>
          </a:p>
          <a:p>
            <a:pPr algn="ctr"/>
            <a:endParaRPr lang="en-US" sz="3200" dirty="0">
              <a:solidFill>
                <a:schemeClr val="bg1"/>
              </a:solidFill>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5626" t="1513" r="13738" b="3797"/>
          <a:stretch/>
        </p:blipFill>
        <p:spPr>
          <a:xfrm>
            <a:off x="2654300" y="2859980"/>
            <a:ext cx="3860800" cy="3070920"/>
          </a:xfrm>
          <a:prstGeom prst="rect">
            <a:avLst/>
          </a:prstGeom>
          <a:ln w="76200">
            <a:solidFill>
              <a:srgbClr val="F7941E"/>
            </a:solidFill>
          </a:ln>
        </p:spPr>
      </p:pic>
    </p:spTree>
    <p:extLst>
      <p:ext uri="{BB962C8B-B14F-4D97-AF65-F5344CB8AC3E}">
        <p14:creationId xmlns:p14="http://schemas.microsoft.com/office/powerpoint/2010/main" val="2116878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COVID-19</a:t>
            </a:r>
            <a:endParaRPr lang="en-US" dirty="0"/>
          </a:p>
        </p:txBody>
      </p:sp>
      <p:sp>
        <p:nvSpPr>
          <p:cNvPr id="3" name="Content Placeholder 2"/>
          <p:cNvSpPr>
            <a:spLocks noGrp="1"/>
          </p:cNvSpPr>
          <p:nvPr>
            <p:ph idx="1"/>
          </p:nvPr>
        </p:nvSpPr>
        <p:spPr>
          <a:xfrm>
            <a:off x="750877" y="1690689"/>
            <a:ext cx="7886700" cy="4351338"/>
          </a:xfrm>
        </p:spPr>
        <p:txBody>
          <a:bodyPr>
            <a:normAutofit fontScale="85000" lnSpcReduction="10000"/>
          </a:bodyPr>
          <a:lstStyle/>
          <a:p>
            <a:pPr marL="0" indent="0">
              <a:buNone/>
            </a:pPr>
            <a:r>
              <a:rPr lang="en-US" sz="2400" dirty="0" smtClean="0"/>
              <a:t>People </a:t>
            </a:r>
            <a:r>
              <a:rPr lang="en-US" sz="2400" dirty="0"/>
              <a:t>with these symptoms </a:t>
            </a:r>
            <a:r>
              <a:rPr lang="en-US" sz="2400" dirty="0" smtClean="0"/>
              <a:t>(or </a:t>
            </a:r>
            <a:r>
              <a:rPr lang="en-US" sz="2400" dirty="0"/>
              <a:t>combinations of </a:t>
            </a:r>
            <a:r>
              <a:rPr lang="en-US" sz="2400" dirty="0" smtClean="0"/>
              <a:t>symptoms) </a:t>
            </a:r>
            <a:r>
              <a:rPr lang="en-US" sz="2400" dirty="0"/>
              <a:t>may have COVID-19</a:t>
            </a:r>
            <a:r>
              <a:rPr lang="en-US" sz="2400" dirty="0" smtClean="0"/>
              <a:t>:</a:t>
            </a:r>
            <a:endParaRPr lang="en-US" dirty="0" smtClean="0"/>
          </a:p>
          <a:p>
            <a:pPr lvl="1"/>
            <a:r>
              <a:rPr lang="en-US" dirty="0" smtClean="0"/>
              <a:t>fever,</a:t>
            </a:r>
          </a:p>
          <a:p>
            <a:pPr lvl="1"/>
            <a:r>
              <a:rPr lang="en-US" dirty="0" smtClean="0"/>
              <a:t>cough</a:t>
            </a:r>
            <a:r>
              <a:rPr lang="en-US" dirty="0"/>
              <a:t>, </a:t>
            </a:r>
            <a:endParaRPr lang="en-US" dirty="0" smtClean="0"/>
          </a:p>
          <a:p>
            <a:pPr lvl="1"/>
            <a:r>
              <a:rPr lang="en-US" dirty="0" smtClean="0"/>
              <a:t>shortness </a:t>
            </a:r>
            <a:r>
              <a:rPr lang="en-US" dirty="0"/>
              <a:t>of breath or difficulty breathing, </a:t>
            </a:r>
            <a:endParaRPr lang="en-US" dirty="0" smtClean="0"/>
          </a:p>
          <a:p>
            <a:pPr lvl="1"/>
            <a:r>
              <a:rPr lang="en-US" dirty="0" smtClean="0"/>
              <a:t>chills</a:t>
            </a:r>
            <a:r>
              <a:rPr lang="en-US" dirty="0"/>
              <a:t>, repeated shaking with chills, </a:t>
            </a:r>
            <a:endParaRPr lang="en-US" dirty="0" smtClean="0"/>
          </a:p>
          <a:p>
            <a:pPr lvl="1"/>
            <a:r>
              <a:rPr lang="en-US" dirty="0" smtClean="0"/>
              <a:t>muscle </a:t>
            </a:r>
            <a:r>
              <a:rPr lang="en-US" dirty="0"/>
              <a:t>pain, </a:t>
            </a:r>
            <a:endParaRPr lang="en-US" dirty="0" smtClean="0"/>
          </a:p>
          <a:p>
            <a:pPr lvl="1"/>
            <a:r>
              <a:rPr lang="en-US" dirty="0" smtClean="0"/>
              <a:t>headache</a:t>
            </a:r>
            <a:r>
              <a:rPr lang="en-US" dirty="0"/>
              <a:t>, </a:t>
            </a:r>
            <a:endParaRPr lang="en-US" dirty="0" smtClean="0"/>
          </a:p>
          <a:p>
            <a:pPr lvl="1"/>
            <a:r>
              <a:rPr lang="en-US" dirty="0" smtClean="0"/>
              <a:t>sore </a:t>
            </a:r>
            <a:r>
              <a:rPr lang="en-US" dirty="0"/>
              <a:t>throat, </a:t>
            </a:r>
            <a:endParaRPr lang="en-US" dirty="0"/>
          </a:p>
          <a:p>
            <a:pPr lvl="1"/>
            <a:r>
              <a:rPr lang="en-US" dirty="0"/>
              <a:t>c</a:t>
            </a:r>
            <a:r>
              <a:rPr lang="en-US" dirty="0" smtClean="0"/>
              <a:t>ongestion </a:t>
            </a:r>
            <a:r>
              <a:rPr lang="en-US" dirty="0"/>
              <a:t>or runny </a:t>
            </a:r>
            <a:r>
              <a:rPr lang="en-US" dirty="0" smtClean="0"/>
              <a:t>nose, </a:t>
            </a:r>
            <a:endParaRPr lang="en-US" dirty="0"/>
          </a:p>
          <a:p>
            <a:pPr lvl="1"/>
            <a:r>
              <a:rPr lang="en-US" dirty="0"/>
              <a:t>n</a:t>
            </a:r>
            <a:r>
              <a:rPr lang="en-US" dirty="0" smtClean="0"/>
              <a:t>ausea </a:t>
            </a:r>
            <a:r>
              <a:rPr lang="en-US" dirty="0"/>
              <a:t>or </a:t>
            </a:r>
            <a:r>
              <a:rPr lang="en-US" dirty="0" smtClean="0"/>
              <a:t>vomiting, </a:t>
            </a:r>
          </a:p>
          <a:p>
            <a:pPr lvl="1"/>
            <a:r>
              <a:rPr lang="en-US" dirty="0"/>
              <a:t>d</a:t>
            </a:r>
            <a:r>
              <a:rPr lang="en-US" dirty="0" smtClean="0"/>
              <a:t>iarrhea, </a:t>
            </a:r>
          </a:p>
          <a:p>
            <a:pPr lvl="1"/>
            <a:r>
              <a:rPr lang="en-US" dirty="0" smtClean="0"/>
              <a:t>and </a:t>
            </a:r>
            <a:r>
              <a:rPr lang="en-US" dirty="0"/>
              <a:t>new loss of taste or </a:t>
            </a:r>
            <a:r>
              <a:rPr lang="en-US" dirty="0" smtClean="0"/>
              <a:t>smell.</a:t>
            </a:r>
            <a:endParaRPr lang="en-US" dirty="0"/>
          </a:p>
          <a:p>
            <a:pPr marL="0" indent="0">
              <a:buNone/>
            </a:pPr>
            <a:r>
              <a:rPr lang="en-US" sz="2400" dirty="0" smtClean="0"/>
              <a:t>Children have </a:t>
            </a:r>
            <a:r>
              <a:rPr lang="en-US" sz="2400" dirty="0"/>
              <a:t>similar symptoms to adults and generally have mild illness.</a:t>
            </a:r>
          </a:p>
          <a:p>
            <a:endParaRPr lang="en-US" dirty="0"/>
          </a:p>
        </p:txBody>
      </p:sp>
    </p:spTree>
    <p:extLst>
      <p:ext uri="{BB962C8B-B14F-4D97-AF65-F5344CB8AC3E}">
        <p14:creationId xmlns:p14="http://schemas.microsoft.com/office/powerpoint/2010/main" val="1806800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Exclusion for Illness Criteria</a:t>
            </a:r>
            <a:endParaRPr lang="en-US" dirty="0"/>
          </a:p>
        </p:txBody>
      </p:sp>
      <p:sp>
        <p:nvSpPr>
          <p:cNvPr id="3" name="Content Placeholder 2"/>
          <p:cNvSpPr>
            <a:spLocks noGrp="1"/>
          </p:cNvSpPr>
          <p:nvPr>
            <p:ph idx="1"/>
          </p:nvPr>
        </p:nvSpPr>
        <p:spPr>
          <a:xfrm>
            <a:off x="711121" y="1690689"/>
            <a:ext cx="7886700" cy="4351338"/>
          </a:xfrm>
        </p:spPr>
        <p:txBody>
          <a:bodyPr>
            <a:normAutofit/>
          </a:bodyPr>
          <a:lstStyle/>
          <a:p>
            <a:r>
              <a:rPr lang="en-US" dirty="0"/>
              <a:t>S</a:t>
            </a:r>
            <a:r>
              <a:rPr lang="en-US" dirty="0" smtClean="0"/>
              <a:t>ymptoms </a:t>
            </a:r>
            <a:r>
              <a:rPr lang="en-US" dirty="0"/>
              <a:t>of </a:t>
            </a:r>
            <a:r>
              <a:rPr lang="en-US" dirty="0" smtClean="0"/>
              <a:t>COVID-19 </a:t>
            </a:r>
          </a:p>
          <a:p>
            <a:r>
              <a:rPr lang="en-US" dirty="0" smtClean="0"/>
              <a:t>Symptoms of other illnesses meeting usual exclusion criteria</a:t>
            </a:r>
          </a:p>
          <a:p>
            <a:pPr marL="0" indent="0">
              <a:buNone/>
            </a:pPr>
            <a:r>
              <a:rPr lang="en-US" dirty="0"/>
              <a:t>Consider each child’s health history. For example, a child with documented allergies does not need to be excluded for allergy symptoms</a:t>
            </a:r>
            <a:r>
              <a:rPr lang="en-US" dirty="0" smtClean="0"/>
              <a:t>.</a:t>
            </a:r>
          </a:p>
          <a:p>
            <a:pPr marL="0" indent="0">
              <a:buNone/>
            </a:pPr>
            <a:r>
              <a:rPr lang="en-US" dirty="0"/>
              <a:t>Isolate a child who develops symptoms of COVID-19 during the day and ask the family to pick up the child right away. </a:t>
            </a:r>
            <a:r>
              <a:rPr lang="en-US" dirty="0" smtClean="0"/>
              <a:t> If possible, apply </a:t>
            </a:r>
            <a:r>
              <a:rPr lang="en-US" dirty="0"/>
              <a:t>a face mask to ill children over two years old. </a:t>
            </a:r>
          </a:p>
          <a:p>
            <a:pPr marL="0" indent="0">
              <a:buNone/>
            </a:pPr>
            <a:endParaRPr lang="en-US" dirty="0"/>
          </a:p>
          <a:p>
            <a:endParaRPr lang="en-US" dirty="0" smtClean="0"/>
          </a:p>
        </p:txBody>
      </p:sp>
    </p:spTree>
    <p:extLst>
      <p:ext uri="{BB962C8B-B14F-4D97-AF65-F5344CB8AC3E}">
        <p14:creationId xmlns:p14="http://schemas.microsoft.com/office/powerpoint/2010/main" val="3399891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 y="365126"/>
            <a:ext cx="9081407" cy="1325563"/>
          </a:xfrm>
        </p:spPr>
        <p:txBody>
          <a:bodyPr>
            <a:normAutofit/>
          </a:bodyPr>
          <a:lstStyle/>
          <a:p>
            <a:pPr algn="ctr"/>
            <a:r>
              <a:rPr lang="en-US" sz="3900" dirty="0" smtClean="0"/>
              <a:t>Strategies to Reduce the Risk of COVID-19</a:t>
            </a:r>
            <a:endParaRPr lang="en-US" sz="3900" dirty="0"/>
          </a:p>
        </p:txBody>
      </p:sp>
      <p:sp>
        <p:nvSpPr>
          <p:cNvPr id="6" name="Oval 5"/>
          <p:cNvSpPr/>
          <p:nvPr/>
        </p:nvSpPr>
        <p:spPr>
          <a:xfrm>
            <a:off x="265793" y="2306662"/>
            <a:ext cx="7367410" cy="914400"/>
          </a:xfrm>
          <a:prstGeom prst="ellipse">
            <a:avLst/>
          </a:prstGeom>
          <a:solidFill>
            <a:schemeClr val="bg1"/>
          </a:solidFill>
          <a:ln>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D90F81"/>
                </a:solidFill>
              </a:ln>
            </a:endParaRPr>
          </a:p>
        </p:txBody>
      </p:sp>
      <p:sp>
        <p:nvSpPr>
          <p:cNvPr id="3" name="Content Placeholder 2"/>
          <p:cNvSpPr>
            <a:spLocks noGrp="1"/>
          </p:cNvSpPr>
          <p:nvPr>
            <p:ph idx="1"/>
          </p:nvPr>
        </p:nvSpPr>
        <p:spPr>
          <a:xfrm>
            <a:off x="456406" y="1847850"/>
            <a:ext cx="7886700" cy="4351338"/>
          </a:xfrm>
        </p:spPr>
        <p:txBody>
          <a:bodyPr/>
          <a:lstStyle/>
          <a:p>
            <a:pPr lvl="1"/>
            <a:r>
              <a:rPr lang="en-US" sz="3600" dirty="0" smtClean="0"/>
              <a:t>Staying home when ill</a:t>
            </a:r>
          </a:p>
          <a:p>
            <a:pPr lvl="1"/>
            <a:r>
              <a:rPr lang="en-US" sz="3600" dirty="0"/>
              <a:t>Personal hygiene </a:t>
            </a:r>
            <a:r>
              <a:rPr lang="en-US" sz="3600" dirty="0" smtClean="0"/>
              <a:t>(</a:t>
            </a:r>
            <a:r>
              <a:rPr lang="en-US" sz="3600" dirty="0"/>
              <a:t>frequent hand washing, </a:t>
            </a:r>
            <a:r>
              <a:rPr lang="en-US" sz="3600" dirty="0" smtClean="0"/>
              <a:t>coughing </a:t>
            </a:r>
            <a:r>
              <a:rPr lang="en-US" sz="3600" dirty="0"/>
              <a:t>into a sleeve, </a:t>
            </a:r>
            <a:r>
              <a:rPr lang="en-US" sz="3600" dirty="0" smtClean="0"/>
              <a:t>etc.)</a:t>
            </a:r>
          </a:p>
          <a:p>
            <a:pPr lvl="1"/>
            <a:r>
              <a:rPr lang="en-US" sz="3600" dirty="0" smtClean="0"/>
              <a:t>Cleaning and disinfecting surfaces</a:t>
            </a:r>
            <a:endParaRPr lang="en-US" sz="3600" dirty="0"/>
          </a:p>
          <a:p>
            <a:pPr lvl="1"/>
            <a:r>
              <a:rPr lang="en-US" sz="3600" dirty="0" smtClean="0"/>
              <a:t>Physical </a:t>
            </a:r>
            <a:r>
              <a:rPr lang="en-US" sz="3600" dirty="0"/>
              <a:t>d</a:t>
            </a:r>
            <a:r>
              <a:rPr lang="en-US" sz="3600" dirty="0" smtClean="0"/>
              <a:t>istancing and masking</a:t>
            </a:r>
          </a:p>
          <a:p>
            <a:endParaRPr lang="en-US" dirty="0" smtClean="0"/>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8384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Handwashing Video</a:t>
            </a:r>
            <a:endParaRPr lang="en-US" dirty="0"/>
          </a:p>
        </p:txBody>
      </p:sp>
      <p:sp>
        <p:nvSpPr>
          <p:cNvPr id="3" name="Content Placeholder 2"/>
          <p:cNvSpPr>
            <a:spLocks noGrp="1"/>
          </p:cNvSpPr>
          <p:nvPr>
            <p:ph idx="1"/>
          </p:nvPr>
        </p:nvSpPr>
        <p:spPr/>
        <p:txBody>
          <a:bodyPr>
            <a:normAutofit fontScale="92500"/>
          </a:bodyPr>
          <a:lstStyle/>
          <a:p>
            <a:endParaRPr lang="en-US" dirty="0" smtClean="0">
              <a:hlinkClick r:id="rId3"/>
            </a:endParaRPr>
          </a:p>
          <a:p>
            <a:endParaRPr lang="en-US" dirty="0">
              <a:hlinkClick r:id="rId3"/>
            </a:endParaRPr>
          </a:p>
          <a:p>
            <a:endParaRPr lang="en-US" dirty="0" smtClean="0">
              <a:hlinkClick r:id="rId3"/>
            </a:endParaRPr>
          </a:p>
          <a:p>
            <a:endParaRPr lang="en-US" dirty="0" smtClean="0">
              <a:hlinkClick r:id="rId3"/>
            </a:endParaRPr>
          </a:p>
          <a:p>
            <a:endParaRPr lang="en-US" dirty="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smtClean="0">
              <a:hlinkClick r:id="rId3"/>
            </a:endParaRPr>
          </a:p>
          <a:p>
            <a:r>
              <a:rPr lang="en-US" dirty="0" smtClean="0">
                <a:hlinkClick r:id="rId3"/>
              </a:rPr>
              <a:t>https</a:t>
            </a:r>
            <a:r>
              <a:rPr lang="en-US" dirty="0">
                <a:hlinkClick r:id="rId3"/>
              </a:rPr>
              <a:t>://www.youtube.com/watch?v=GAP8HZdV5Qo</a:t>
            </a:r>
            <a:endParaRPr lang="en-US" dirty="0"/>
          </a:p>
        </p:txBody>
      </p:sp>
      <p:pic>
        <p:nvPicPr>
          <p:cNvPr id="6" name="Picture 5"/>
          <p:cNvPicPr/>
          <p:nvPr/>
        </p:nvPicPr>
        <p:blipFill rotWithShape="1">
          <a:blip r:embed="rId4"/>
          <a:srcRect l="2179" t="7977" r="34102" b="16125"/>
          <a:stretch/>
        </p:blipFill>
        <p:spPr bwMode="auto">
          <a:xfrm>
            <a:off x="2225583" y="1690689"/>
            <a:ext cx="4255770" cy="3196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7380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117" y="71120"/>
            <a:ext cx="7854950" cy="1446849"/>
          </a:xfrm>
        </p:spPr>
        <p:txBody>
          <a:bodyPr/>
          <a:lstStyle/>
          <a:p>
            <a:r>
              <a:rPr lang="en-US" dirty="0" smtClean="0"/>
              <a:t>Wash hands upon arrival and frequently throughout the day.</a:t>
            </a:r>
            <a:endParaRPr lang="en-US" dirty="0"/>
          </a:p>
        </p:txBody>
      </p:sp>
      <p:graphicFrame>
        <p:nvGraphicFramePr>
          <p:cNvPr id="6" name="Content Placeholder 3">
            <a:hlinkClick r:id="" action="ppaction://ole?verb=0"/>
          </p:cNvPr>
          <p:cNvGraphicFramePr>
            <a:graphicFrameLocks noChangeAspect="1"/>
          </p:cNvGraphicFramePr>
          <p:nvPr>
            <p:extLst>
              <p:ext uri="{D42A27DB-BD31-4B8C-83A1-F6EECF244321}">
                <p14:modId xmlns:p14="http://schemas.microsoft.com/office/powerpoint/2010/main" val="3392613192"/>
              </p:ext>
            </p:extLst>
          </p:nvPr>
        </p:nvGraphicFramePr>
        <p:xfrm>
          <a:off x="2642157" y="1596075"/>
          <a:ext cx="3492500" cy="4519799"/>
        </p:xfrm>
        <a:graphic>
          <a:graphicData uri="http://schemas.openxmlformats.org/presentationml/2006/ole">
            <mc:AlternateContent xmlns:mc="http://schemas.openxmlformats.org/markup-compatibility/2006">
              <mc:Choice xmlns:v="urn:schemas-microsoft-com:vml" Requires="v">
                <p:oleObj spid="_x0000_s2146" name="Presentation" r:id="rId4" imgW="3884595" imgH="5027603" progId="PowerPoint.Show.12">
                  <p:embed/>
                </p:oleObj>
              </mc:Choice>
              <mc:Fallback>
                <p:oleObj name="Presentation" r:id="rId4" imgW="3884595" imgH="5027603" progId="PowerPoint.Show.12">
                  <p:embed/>
                  <p:pic>
                    <p:nvPicPr>
                      <p:cNvPr id="4" name="Content Placeholder 3">
                        <a:hlinkClick r:id="" action="ppaction://ole?verb=0"/>
                      </p:cNvPr>
                      <p:cNvPicPr/>
                      <p:nvPr/>
                    </p:nvPicPr>
                    <p:blipFill>
                      <a:blip r:embed="rId5"/>
                      <a:stretch>
                        <a:fillRect/>
                      </a:stretch>
                    </p:blipFill>
                    <p:spPr>
                      <a:xfrm>
                        <a:off x="2642157" y="1596075"/>
                        <a:ext cx="3492500" cy="4519799"/>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266740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Sanitizer Tips</a:t>
            </a:r>
            <a:endParaRPr lang="en-US" dirty="0"/>
          </a:p>
        </p:txBody>
      </p:sp>
      <p:sp>
        <p:nvSpPr>
          <p:cNvPr id="5" name="Content Placeholder 4"/>
          <p:cNvSpPr>
            <a:spLocks noGrp="1"/>
          </p:cNvSpPr>
          <p:nvPr>
            <p:ph idx="1"/>
          </p:nvPr>
        </p:nvSpPr>
        <p:spPr>
          <a:xfrm>
            <a:off x="691241" y="1501004"/>
            <a:ext cx="8253976" cy="4760648"/>
          </a:xfrm>
        </p:spPr>
        <p:txBody>
          <a:bodyPr>
            <a:normAutofit fontScale="62500" lnSpcReduction="20000"/>
          </a:bodyPr>
          <a:lstStyle/>
          <a:p>
            <a:endParaRPr lang="en-US" dirty="0" smtClean="0"/>
          </a:p>
          <a:p>
            <a:r>
              <a:rPr lang="en-US" sz="3600" dirty="0"/>
              <a:t>When soap and water are not </a:t>
            </a:r>
            <a:r>
              <a:rPr lang="en-US" sz="3600" dirty="0" smtClean="0"/>
              <a:t>available,</a:t>
            </a:r>
            <a:endParaRPr lang="en-US" sz="3600" dirty="0"/>
          </a:p>
          <a:p>
            <a:r>
              <a:rPr lang="en-US" sz="3600" dirty="0" smtClean="0"/>
              <a:t>For adults and children over 24 months,</a:t>
            </a:r>
          </a:p>
          <a:p>
            <a:r>
              <a:rPr lang="en-US" sz="3600" dirty="0" smtClean="0"/>
              <a:t>With products containing at least 60% alcohol,</a:t>
            </a:r>
          </a:p>
          <a:p>
            <a:r>
              <a:rPr lang="en-US" sz="3600" dirty="0" smtClean="0"/>
              <a:t>On visibly clean hands.</a:t>
            </a:r>
          </a:p>
          <a:p>
            <a:r>
              <a:rPr lang="en-US" sz="3600" i="1" dirty="0" smtClean="0"/>
              <a:t>Keep out of children’s </a:t>
            </a:r>
            <a:r>
              <a:rPr lang="en-US" sz="3600" i="1" dirty="0" smtClean="0"/>
              <a:t>reach</a:t>
            </a:r>
          </a:p>
          <a:p>
            <a:pPr marL="0" indent="0">
              <a:buNone/>
            </a:pPr>
            <a:endParaRPr lang="en-US" dirty="0"/>
          </a:p>
          <a:p>
            <a:pPr marL="0" indent="0">
              <a:buNone/>
            </a:pPr>
            <a:r>
              <a:rPr lang="en-US" sz="3200" dirty="0" smtClean="0">
                <a:solidFill>
                  <a:srgbClr val="FF0000"/>
                </a:solidFill>
              </a:rPr>
              <a:t>FDA </a:t>
            </a:r>
            <a:r>
              <a:rPr lang="en-US" sz="3200" dirty="0">
                <a:solidFill>
                  <a:srgbClr val="FF0000"/>
                </a:solidFill>
              </a:rPr>
              <a:t>Warning: </a:t>
            </a:r>
            <a:r>
              <a:rPr lang="en-US" sz="3200" dirty="0"/>
              <a:t>Some hand sanitizer products labeled as having ethanol are contaminated with methanol. Methanol can have life-threatening, toxic effects. Please check the FDA website for a list of hand sanitizers found to have methanol that have been </a:t>
            </a:r>
            <a:r>
              <a:rPr lang="en-US" sz="3200" dirty="0" smtClean="0"/>
              <a:t>recalled:</a:t>
            </a:r>
            <a:endParaRPr lang="en-US" sz="3200" dirty="0"/>
          </a:p>
          <a:p>
            <a:pPr marL="0" indent="0">
              <a:buNone/>
            </a:pPr>
            <a:r>
              <a:rPr lang="en-US" sz="3200" dirty="0">
                <a:hlinkClick r:id="rId4"/>
              </a:rPr>
              <a:t>https://</a:t>
            </a:r>
            <a:r>
              <a:rPr lang="en-US" sz="3200" dirty="0" smtClean="0">
                <a:hlinkClick r:id="rId4"/>
              </a:rPr>
              <a:t>www.fda.gov/drugs/drug-safety-and-availability/fda-updates-hand-sanitizers-methanol</a:t>
            </a:r>
            <a:r>
              <a:rPr lang="en-US" sz="3200" dirty="0" smtClean="0"/>
              <a:t> </a:t>
            </a:r>
            <a:endParaRPr lang="en-US" sz="3200" i="1" dirty="0">
              <a:solidFill>
                <a:srgbClr val="C00000"/>
              </a:solidFill>
            </a:endParaRPr>
          </a:p>
          <a:p>
            <a:pPr marL="0" indent="0">
              <a:buNone/>
            </a:pPr>
            <a:r>
              <a:rPr lang="en-US" sz="3200" dirty="0" smtClean="0"/>
              <a:t>           </a:t>
            </a:r>
          </a:p>
          <a:p>
            <a:pPr marL="0" indent="0">
              <a:buNone/>
            </a:pPr>
            <a:r>
              <a:rPr lang="en-US" sz="2600" dirty="0" smtClean="0"/>
              <a:t>                  *Remember</a:t>
            </a:r>
            <a:r>
              <a:rPr lang="en-US" sz="2600" dirty="0" smtClean="0"/>
              <a:t>: Soap and water are the first choice if available.</a:t>
            </a:r>
            <a:endParaRPr lang="en-US" sz="2600" dirty="0"/>
          </a:p>
        </p:txBody>
      </p:sp>
      <p:sp>
        <p:nvSpPr>
          <p:cNvPr id="6" name="Rectangle 5"/>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21955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138850"/>
            <a:ext cx="6286500" cy="850361"/>
          </a:xfrm>
        </p:spPr>
        <p:txBody>
          <a:bodyPr>
            <a:normAutofit fontScale="90000"/>
          </a:bodyPr>
          <a:lstStyle/>
          <a:p>
            <a:r>
              <a:rPr lang="en-US" dirty="0" smtClean="0"/>
              <a:t>Cover your </a:t>
            </a:r>
            <a:r>
              <a:rPr lang="en-US" dirty="0"/>
              <a:t>C</a:t>
            </a:r>
            <a:r>
              <a:rPr lang="en-US" dirty="0" smtClean="0"/>
              <a:t>ough and Sneeze </a:t>
            </a:r>
            <a:br>
              <a:rPr lang="en-US" dirty="0" smtClean="0"/>
            </a:br>
            <a:r>
              <a:rPr lang="en-US" dirty="0" smtClean="0"/>
              <a:t>…with Grover!</a:t>
            </a:r>
            <a:br>
              <a:rPr lang="en-US" dirty="0" smtClean="0"/>
            </a:br>
            <a:endParaRPr lang="en-US" dirty="0"/>
          </a:p>
        </p:txBody>
      </p:sp>
      <p:sp>
        <p:nvSpPr>
          <p:cNvPr id="5" name="Rectangle 4"/>
          <p:cNvSpPr/>
          <p:nvPr/>
        </p:nvSpPr>
        <p:spPr>
          <a:xfrm>
            <a:off x="1696915" y="1989211"/>
            <a:ext cx="5433646" cy="369332"/>
          </a:xfrm>
          <a:prstGeom prst="rect">
            <a:avLst/>
          </a:prstGeom>
        </p:spPr>
        <p:txBody>
          <a:bodyPr wrap="square">
            <a:spAutoFit/>
          </a:bodyPr>
          <a:lstStyle/>
          <a:p>
            <a:r>
              <a:rPr lang="en-US" dirty="0">
                <a:hlinkClick r:id="rId4"/>
              </a:rPr>
              <a:t>https://www.youtube.com/watch?v=dp9z3yaxkSI</a:t>
            </a:r>
            <a:endParaRPr lang="en-US" dirty="0"/>
          </a:p>
        </p:txBody>
      </p:sp>
      <p:pic>
        <p:nvPicPr>
          <p:cNvPr id="6" name="Picture 5"/>
          <p:cNvPicPr/>
          <p:nvPr/>
        </p:nvPicPr>
        <p:blipFill rotWithShape="1">
          <a:blip r:embed="rId5"/>
          <a:srcRect l="3587" t="11515" r="33537" b="17530"/>
          <a:stretch/>
        </p:blipFill>
        <p:spPr bwMode="auto">
          <a:xfrm>
            <a:off x="1503483" y="2464413"/>
            <a:ext cx="5099539" cy="3499337"/>
          </a:xfrm>
          <a:prstGeom prst="rect">
            <a:avLst/>
          </a:prstGeom>
          <a:ln>
            <a:solidFill>
              <a:schemeClr val="tx1"/>
            </a:solid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023704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 y="365126"/>
            <a:ext cx="9081407" cy="1325563"/>
          </a:xfrm>
        </p:spPr>
        <p:txBody>
          <a:bodyPr>
            <a:normAutofit/>
          </a:bodyPr>
          <a:lstStyle/>
          <a:p>
            <a:r>
              <a:rPr lang="en-US" sz="3900" dirty="0" smtClean="0"/>
              <a:t>Ways to Reduce the Risk of COVID-19</a:t>
            </a:r>
            <a:endParaRPr lang="en-US" sz="3900" dirty="0"/>
          </a:p>
        </p:txBody>
      </p:sp>
      <p:sp>
        <p:nvSpPr>
          <p:cNvPr id="6" name="Oval 5"/>
          <p:cNvSpPr/>
          <p:nvPr/>
        </p:nvSpPr>
        <p:spPr>
          <a:xfrm>
            <a:off x="405606" y="3964012"/>
            <a:ext cx="7367410" cy="914400"/>
          </a:xfrm>
          <a:prstGeom prst="ellipse">
            <a:avLst/>
          </a:prstGeom>
          <a:solidFill>
            <a:schemeClr val="bg1"/>
          </a:solidFill>
          <a:ln>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D90F81"/>
                </a:solidFill>
              </a:ln>
            </a:endParaRPr>
          </a:p>
        </p:txBody>
      </p:sp>
      <p:sp>
        <p:nvSpPr>
          <p:cNvPr id="3" name="Content Placeholder 2"/>
          <p:cNvSpPr>
            <a:spLocks noGrp="1"/>
          </p:cNvSpPr>
          <p:nvPr>
            <p:ph idx="1"/>
          </p:nvPr>
        </p:nvSpPr>
        <p:spPr>
          <a:xfrm>
            <a:off x="405606" y="2055815"/>
            <a:ext cx="7886700" cy="4351338"/>
          </a:xfrm>
        </p:spPr>
        <p:txBody>
          <a:bodyPr>
            <a:normAutofit/>
          </a:bodyPr>
          <a:lstStyle/>
          <a:p>
            <a:pPr lvl="1"/>
            <a:r>
              <a:rPr lang="en-US" sz="3600" dirty="0" smtClean="0"/>
              <a:t>Staying home when ill</a:t>
            </a:r>
          </a:p>
          <a:p>
            <a:pPr lvl="1"/>
            <a:r>
              <a:rPr lang="en-US" sz="3600" dirty="0"/>
              <a:t>Personal hygiene (coughing into a sleeve, frequent hand washing, proper diapering procedures etc</a:t>
            </a:r>
            <a:r>
              <a:rPr lang="en-US" sz="3600" dirty="0" smtClean="0"/>
              <a:t>.)</a:t>
            </a:r>
          </a:p>
          <a:p>
            <a:pPr lvl="1"/>
            <a:r>
              <a:rPr lang="en-US" sz="3600" dirty="0" smtClean="0"/>
              <a:t>Cleaning and disinfecting surfaces</a:t>
            </a:r>
            <a:endParaRPr lang="en-US" sz="3600" dirty="0"/>
          </a:p>
          <a:p>
            <a:pPr lvl="1"/>
            <a:r>
              <a:rPr lang="en-US" sz="3600" dirty="0" smtClean="0"/>
              <a:t>Physical distancing and masking</a:t>
            </a:r>
          </a:p>
          <a:p>
            <a:endParaRPr lang="en-US" sz="3600" dirty="0" smtClean="0"/>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026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5435"/>
            <a:ext cx="7886700" cy="626165"/>
          </a:xfrm>
        </p:spPr>
        <p:txBody>
          <a:bodyPr>
            <a:normAutofit fontScale="90000"/>
          </a:bodyPr>
          <a:lstStyle/>
          <a:p>
            <a:r>
              <a:rPr lang="en-US" dirty="0" smtClean="0"/>
              <a:t/>
            </a:r>
            <a:br>
              <a:rPr lang="en-US" dirty="0" smtClean="0"/>
            </a:br>
            <a:r>
              <a:rPr lang="en-US" dirty="0"/>
              <a:t/>
            </a:r>
            <a:br>
              <a:rPr lang="en-US" dirty="0"/>
            </a:br>
            <a:r>
              <a:rPr lang="en-US" dirty="0" smtClean="0"/>
              <a:t>Disinfecting</a:t>
            </a:r>
            <a:r>
              <a:rPr lang="en-US" dirty="0"/>
              <a:t/>
            </a:r>
            <a:br>
              <a:rPr lang="en-US" dirty="0"/>
            </a:br>
            <a:endParaRPr lang="en-US" dirty="0"/>
          </a:p>
        </p:txBody>
      </p:sp>
      <p:sp>
        <p:nvSpPr>
          <p:cNvPr id="3" name="Content Placeholder 2"/>
          <p:cNvSpPr>
            <a:spLocks noGrp="1"/>
          </p:cNvSpPr>
          <p:nvPr>
            <p:ph idx="1"/>
          </p:nvPr>
        </p:nvSpPr>
        <p:spPr>
          <a:xfrm>
            <a:off x="628650" y="1950720"/>
            <a:ext cx="7886700" cy="4588191"/>
          </a:xfrm>
        </p:spPr>
        <p:txBody>
          <a:bodyPr>
            <a:normAutofit/>
          </a:bodyPr>
          <a:lstStyle/>
          <a:p>
            <a:pPr marL="0" indent="0">
              <a:buNone/>
            </a:pPr>
            <a:r>
              <a:rPr lang="en-US" dirty="0" smtClean="0"/>
              <a:t>Disinfectants (</a:t>
            </a:r>
            <a:r>
              <a:rPr lang="en-US" i="1" dirty="0" smtClean="0"/>
              <a:t>antimicrobial pesticides)</a:t>
            </a:r>
            <a:r>
              <a:rPr lang="en-US" dirty="0" smtClean="0"/>
              <a:t> are already widely used in child care settings.</a:t>
            </a:r>
          </a:p>
          <a:p>
            <a:pPr marL="0" indent="0">
              <a:buNone/>
            </a:pPr>
            <a:endParaRPr lang="en-US" dirty="0" smtClean="0"/>
          </a:p>
          <a:p>
            <a:pPr marL="0" indent="0">
              <a:buNone/>
            </a:pPr>
            <a:r>
              <a:rPr lang="en-US" dirty="0" smtClean="0"/>
              <a:t>Have you taken the Healthy Schools Act training?</a:t>
            </a:r>
          </a:p>
          <a:p>
            <a:pPr marL="0" indent="0" algn="ctr">
              <a:buNone/>
            </a:pPr>
            <a:r>
              <a:rPr lang="en-US" dirty="0">
                <a:hlinkClick r:id="rId4"/>
              </a:rPr>
              <a:t>https://apps.cdpr.ca.gov/schoolipm/</a:t>
            </a:r>
            <a:endParaRPr lang="en-US" dirty="0" smtClean="0"/>
          </a:p>
          <a:p>
            <a:endParaRPr lang="en-US" dirty="0"/>
          </a:p>
        </p:txBody>
      </p:sp>
      <p:sp>
        <p:nvSpPr>
          <p:cNvPr id="7" name="Rectangle 6"/>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38580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6821" y="640817"/>
            <a:ext cx="7886700" cy="1325563"/>
          </a:xfrm>
        </p:spPr>
        <p:txBody>
          <a:bodyPr>
            <a:normAutofit/>
          </a:bodyPr>
          <a:lstStyle/>
          <a:p>
            <a:r>
              <a:rPr lang="en-US" sz="3900" dirty="0" smtClean="0"/>
              <a:t>What is the difference between cleaning and disinfecting?</a:t>
            </a:r>
            <a:endParaRPr lang="en-US" sz="3900" dirty="0"/>
          </a:p>
        </p:txBody>
      </p:sp>
      <p:sp>
        <p:nvSpPr>
          <p:cNvPr id="5" name="Content Placeholder 4"/>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a:p>
        </p:txBody>
      </p:sp>
      <p:sp>
        <p:nvSpPr>
          <p:cNvPr id="10" name="TextBox 9"/>
          <p:cNvSpPr txBox="1"/>
          <p:nvPr/>
        </p:nvSpPr>
        <p:spPr>
          <a:xfrm>
            <a:off x="596821" y="1966380"/>
            <a:ext cx="7981121" cy="2677656"/>
          </a:xfrm>
          <a:prstGeom prst="rect">
            <a:avLst/>
          </a:prstGeom>
          <a:noFill/>
        </p:spPr>
        <p:txBody>
          <a:bodyPr wrap="square" rtlCol="0">
            <a:spAutoFit/>
          </a:bodyPr>
          <a:lstStyle/>
          <a:p>
            <a:pPr algn="ctr"/>
            <a:r>
              <a:rPr lang="en-US" sz="2800" b="1" dirty="0" smtClean="0"/>
              <a:t>Definitions</a:t>
            </a:r>
          </a:p>
          <a:p>
            <a:r>
              <a:rPr lang="en-US" sz="2800" b="1" dirty="0" smtClean="0"/>
              <a:t>Clean: </a:t>
            </a:r>
            <a:r>
              <a:rPr lang="en-US" sz="2800" dirty="0" smtClean="0"/>
              <a:t>To physically remove dirt, debris, and sticky film by washing, wiping, and rinsing.</a:t>
            </a:r>
          </a:p>
          <a:p>
            <a:endParaRPr lang="en-US" sz="2800" dirty="0" smtClean="0"/>
          </a:p>
          <a:p>
            <a:r>
              <a:rPr lang="en-US" sz="2800" b="1" dirty="0" smtClean="0"/>
              <a:t>Disinfect: </a:t>
            </a:r>
            <a:r>
              <a:rPr lang="en-US" sz="2800" dirty="0" smtClean="0"/>
              <a:t>To kill nearly all of the germs on a hard, non-porous surface.</a:t>
            </a:r>
            <a:endParaRPr lang="en-US" sz="2800" dirty="0"/>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358900" y="5875156"/>
            <a:ext cx="6495142" cy="369332"/>
          </a:xfrm>
          <a:prstGeom prst="rect">
            <a:avLst/>
          </a:prstGeom>
        </p:spPr>
        <p:txBody>
          <a:bodyPr wrap="square">
            <a:spAutoFit/>
          </a:bodyPr>
          <a:lstStyle/>
          <a:p>
            <a:r>
              <a:rPr lang="en-US" dirty="0" smtClean="0"/>
              <a:t>CFOC Schedule K: </a:t>
            </a:r>
            <a:r>
              <a:rPr lang="en-US" dirty="0" smtClean="0">
                <a:hlinkClick r:id="rId4"/>
              </a:rPr>
              <a:t>https</a:t>
            </a:r>
            <a:r>
              <a:rPr lang="en-US" dirty="0">
                <a:hlinkClick r:id="rId4"/>
              </a:rPr>
              <a:t>://</a:t>
            </a:r>
            <a:r>
              <a:rPr lang="en-US" dirty="0" smtClean="0">
                <a:hlinkClick r:id="rId4"/>
              </a:rPr>
              <a:t>nrckids.org/files/appendix/AppendixK.pdf</a:t>
            </a:r>
            <a:r>
              <a:rPr lang="en-US" dirty="0" smtClean="0"/>
              <a:t> </a:t>
            </a:r>
            <a:endParaRPr lang="en-US" dirty="0"/>
          </a:p>
        </p:txBody>
      </p:sp>
    </p:spTree>
    <p:custDataLst>
      <p:tags r:id="rId1"/>
    </p:custDataLst>
    <p:extLst>
      <p:ext uri="{BB962C8B-B14F-4D97-AF65-F5344CB8AC3E}">
        <p14:creationId xmlns:p14="http://schemas.microsoft.com/office/powerpoint/2010/main" val="705676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65126"/>
            <a:ext cx="8293100" cy="1325563"/>
          </a:xfrm>
        </p:spPr>
        <p:txBody>
          <a:bodyPr>
            <a:normAutofit fontScale="90000"/>
          </a:bodyPr>
          <a:lstStyle/>
          <a:p>
            <a:pPr algn="ctr"/>
            <a:r>
              <a:rPr lang="en-US" dirty="0" smtClean="0"/>
              <a:t/>
            </a:r>
            <a:br>
              <a:rPr lang="en-US" dirty="0" smtClean="0"/>
            </a:br>
            <a:r>
              <a:rPr lang="en-US" dirty="0" smtClean="0"/>
              <a:t>Guidance based on</a:t>
            </a:r>
            <a:br>
              <a:rPr lang="en-US" dirty="0" smtClean="0"/>
            </a:br>
            <a:endParaRPr lang="en-US" dirty="0"/>
          </a:p>
        </p:txBody>
      </p:sp>
      <p:sp>
        <p:nvSpPr>
          <p:cNvPr id="3" name="Content Placeholder 2"/>
          <p:cNvSpPr>
            <a:spLocks noGrp="1"/>
          </p:cNvSpPr>
          <p:nvPr>
            <p:ph idx="1"/>
          </p:nvPr>
        </p:nvSpPr>
        <p:spPr>
          <a:xfrm>
            <a:off x="685800" y="1690689"/>
            <a:ext cx="7886700" cy="4351338"/>
          </a:xfrm>
        </p:spPr>
        <p:txBody>
          <a:bodyPr>
            <a:normAutofit fontScale="85000" lnSpcReduction="20000"/>
          </a:bodyPr>
          <a:lstStyle/>
          <a:p>
            <a:endParaRPr lang="en-US" dirty="0"/>
          </a:p>
          <a:p>
            <a:pPr marL="0" indent="0">
              <a:buNone/>
            </a:pPr>
            <a:r>
              <a:rPr lang="en-US" dirty="0" smtClean="0"/>
              <a:t>California Department of Public Health (CDPH), California Department of Social Services (CDSS), California Department of Industrial Relations (Cal OSHA) COVID-19 </a:t>
            </a:r>
            <a:r>
              <a:rPr lang="en-US" dirty="0"/>
              <a:t>Updated Guidance for Child Care Programs and Providers: </a:t>
            </a:r>
            <a:r>
              <a:rPr lang="en-US" dirty="0">
                <a:hlinkClick r:id="rId3"/>
              </a:rPr>
              <a:t>https://covid19.ca.gov/pdf/guidance-childcare.pdf</a:t>
            </a:r>
            <a:endParaRPr lang="en-US" dirty="0"/>
          </a:p>
          <a:p>
            <a:pPr marL="0" indent="0">
              <a:buNone/>
            </a:pPr>
            <a:endParaRPr lang="en-US" dirty="0"/>
          </a:p>
          <a:p>
            <a:pPr marL="0" indent="0">
              <a:buNone/>
            </a:pPr>
            <a:r>
              <a:rPr lang="en-US" dirty="0" smtClean="0"/>
              <a:t>Centers for Disease Control (CDC) Supplemental </a:t>
            </a:r>
            <a:r>
              <a:rPr lang="en-US" dirty="0"/>
              <a:t>Guidance for Child Care Programs that Remain Open: </a:t>
            </a:r>
            <a:r>
              <a:rPr lang="en-US" dirty="0">
                <a:hlinkClick r:id="rId4"/>
              </a:rPr>
              <a:t>https://www.cdc.gov/coronavirus/2019-ncov/community/schools-childcare/guidance-for-childcare.html </a:t>
            </a:r>
            <a:endParaRPr lang="en-US" dirty="0" smtClean="0"/>
          </a:p>
          <a:p>
            <a:pPr marL="0" indent="0">
              <a:buNone/>
            </a:pPr>
            <a:endParaRPr lang="en-US" dirty="0"/>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3178214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041" y="665473"/>
            <a:ext cx="7886700" cy="1325563"/>
          </a:xfrm>
        </p:spPr>
        <p:txBody>
          <a:bodyPr>
            <a:noAutofit/>
          </a:bodyPr>
          <a:lstStyle/>
          <a:p>
            <a:r>
              <a:rPr lang="en-US" sz="3600" dirty="0"/>
              <a:t>What surfaces should be </a:t>
            </a:r>
            <a:r>
              <a:rPr lang="en-US" sz="3600" dirty="0" smtClean="0"/>
              <a:t>cleaned?</a:t>
            </a:r>
            <a:endParaRPr lang="en-US" sz="3600" dirty="0"/>
          </a:p>
        </p:txBody>
      </p:sp>
      <p:sp>
        <p:nvSpPr>
          <p:cNvPr id="3" name="Content Placeholder 2"/>
          <p:cNvSpPr>
            <a:spLocks noGrp="1"/>
          </p:cNvSpPr>
          <p:nvPr>
            <p:ph idx="1"/>
          </p:nvPr>
        </p:nvSpPr>
        <p:spPr>
          <a:xfrm>
            <a:off x="459683" y="2258667"/>
            <a:ext cx="3857573" cy="2932045"/>
          </a:xfrm>
        </p:spPr>
        <p:txBody>
          <a:bodyPr>
            <a:normAutofit fontScale="92500" lnSpcReduction="20000"/>
          </a:bodyPr>
          <a:lstStyle/>
          <a:p>
            <a:r>
              <a:rPr lang="en-US" dirty="0" smtClean="0"/>
              <a:t>Toys</a:t>
            </a:r>
          </a:p>
          <a:p>
            <a:r>
              <a:rPr lang="en-US" dirty="0" smtClean="0"/>
              <a:t>Bedding</a:t>
            </a:r>
          </a:p>
          <a:p>
            <a:r>
              <a:rPr lang="en-US" dirty="0" smtClean="0"/>
              <a:t>Floors</a:t>
            </a:r>
          </a:p>
          <a:p>
            <a:r>
              <a:rPr lang="en-US" dirty="0" smtClean="0"/>
              <a:t>Clothing (including hats)</a:t>
            </a:r>
          </a:p>
          <a:p>
            <a:r>
              <a:rPr lang="en-US" dirty="0" smtClean="0"/>
              <a:t>Cribs, cots, and mats</a:t>
            </a:r>
          </a:p>
          <a:p>
            <a:r>
              <a:rPr lang="en-US" dirty="0" smtClean="0"/>
              <a:t>Play equipment</a:t>
            </a:r>
          </a:p>
          <a:p>
            <a:r>
              <a:rPr lang="en-US" dirty="0" smtClean="0"/>
              <a:t>Refrigerators</a:t>
            </a:r>
          </a:p>
        </p:txBody>
      </p:sp>
      <p:sp>
        <p:nvSpPr>
          <p:cNvPr id="5" name="TextBox 4"/>
          <p:cNvSpPr txBox="1"/>
          <p:nvPr/>
        </p:nvSpPr>
        <p:spPr>
          <a:xfrm>
            <a:off x="4441129" y="2414620"/>
            <a:ext cx="3095124" cy="830997"/>
          </a:xfrm>
          <a:prstGeom prst="rect">
            <a:avLst/>
          </a:prstGeom>
          <a:solidFill>
            <a:srgbClr val="F7941E"/>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solidFill>
                  <a:schemeClr val="bg1"/>
                </a:solidFill>
              </a:rPr>
              <a:t>Always </a:t>
            </a:r>
            <a:r>
              <a:rPr lang="en-US" sz="2400" b="1" dirty="0">
                <a:solidFill>
                  <a:schemeClr val="bg1"/>
                </a:solidFill>
              </a:rPr>
              <a:t>clean</a:t>
            </a:r>
            <a:r>
              <a:rPr lang="en-US" sz="2400" dirty="0">
                <a:solidFill>
                  <a:schemeClr val="bg1"/>
                </a:solidFill>
              </a:rPr>
              <a:t> before applying a </a:t>
            </a:r>
            <a:r>
              <a:rPr lang="en-US" sz="2400" dirty="0" smtClean="0">
                <a:solidFill>
                  <a:schemeClr val="bg1"/>
                </a:solidFill>
              </a:rPr>
              <a:t>disinfectant</a:t>
            </a:r>
            <a:endParaRPr lang="en-US" sz="2400" dirty="0">
              <a:solidFill>
                <a:schemeClr val="bg1"/>
              </a:solidFill>
            </a:endParaRPr>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8815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69" y="411982"/>
            <a:ext cx="8240821" cy="1150130"/>
          </a:xfrm>
        </p:spPr>
        <p:txBody>
          <a:bodyPr>
            <a:normAutofit fontScale="90000"/>
          </a:bodyPr>
          <a:lstStyle/>
          <a:p>
            <a:pPr algn="ctr"/>
            <a:r>
              <a:rPr lang="en-US" sz="3900" dirty="0" smtClean="0"/>
              <a:t>Use products that are healthier for people and the environment</a:t>
            </a:r>
            <a:endParaRPr lang="en-US" sz="3900" dirty="0"/>
          </a:p>
        </p:txBody>
      </p:sp>
      <p:sp>
        <p:nvSpPr>
          <p:cNvPr id="3" name="Content Placeholder 2"/>
          <p:cNvSpPr>
            <a:spLocks noGrp="1"/>
          </p:cNvSpPr>
          <p:nvPr>
            <p:ph idx="1"/>
          </p:nvPr>
        </p:nvSpPr>
        <p:spPr>
          <a:xfrm>
            <a:off x="380139" y="1521717"/>
            <a:ext cx="8152651" cy="3876996"/>
          </a:xfrm>
        </p:spPr>
        <p:txBody>
          <a:bodyPr>
            <a:normAutofit/>
          </a:bodyPr>
          <a:lstStyle/>
          <a:p>
            <a:r>
              <a:rPr lang="en-US" dirty="0" smtClean="0"/>
              <a:t>fragrance-free</a:t>
            </a:r>
          </a:p>
          <a:p>
            <a:r>
              <a:rPr lang="en-US" dirty="0"/>
              <a:t>f</a:t>
            </a:r>
            <a:r>
              <a:rPr lang="en-US" dirty="0" smtClean="0"/>
              <a:t>ree </a:t>
            </a:r>
            <a:r>
              <a:rPr lang="en-US" dirty="0"/>
              <a:t>o</a:t>
            </a:r>
            <a:r>
              <a:rPr lang="en-US" dirty="0" smtClean="0"/>
              <a:t>f dyes</a:t>
            </a:r>
          </a:p>
          <a:p>
            <a:r>
              <a:rPr lang="en-US" dirty="0"/>
              <a:t>n</a:t>
            </a:r>
            <a:r>
              <a:rPr lang="en-US" dirty="0" smtClean="0"/>
              <a:t>on-antibacterial</a:t>
            </a:r>
          </a:p>
          <a:p>
            <a:r>
              <a:rPr lang="en-US" dirty="0"/>
              <a:t>n</a:t>
            </a:r>
            <a:r>
              <a:rPr lang="en-US" dirty="0" smtClean="0"/>
              <a:t>on- aerosols (propellant)</a:t>
            </a:r>
          </a:p>
          <a:p>
            <a:r>
              <a:rPr lang="en-US" dirty="0" smtClean="0"/>
              <a:t>third-party </a:t>
            </a:r>
            <a:r>
              <a:rPr lang="en-US" dirty="0"/>
              <a:t>certification </a:t>
            </a:r>
          </a:p>
          <a:p>
            <a:endParaRPr lang="en-US" dirty="0" smtClean="0"/>
          </a:p>
          <a:p>
            <a:pPr marL="0" indent="0">
              <a:buNone/>
            </a:pPr>
            <a:endParaRPr lang="en-US" dirty="0" smtClean="0"/>
          </a:p>
          <a:p>
            <a:pPr marL="0" indent="0">
              <a:buNone/>
            </a:pPr>
            <a:endParaRPr lang="en-US" dirty="0" smtClean="0"/>
          </a:p>
        </p:txBody>
      </p:sp>
      <p:pic>
        <p:nvPicPr>
          <p:cNvPr id="3074" name="Picture 2" descr="Image result for green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9210" y="1644383"/>
            <a:ext cx="1371600" cy="11819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aferchoic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041" r="17388"/>
          <a:stretch/>
        </p:blipFill>
        <p:spPr bwMode="auto">
          <a:xfrm>
            <a:off x="4786419" y="1627105"/>
            <a:ext cx="1101765" cy="17608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COLOGO-Marks-for-Landing-Pages-WP_RGB"/>
          <p:cNvPicPr>
            <a:picLocks noChangeAspect="1" noChangeArrowheads="1"/>
          </p:cNvPicPr>
          <p:nvPr/>
        </p:nvPicPr>
        <p:blipFill rotWithShape="1">
          <a:blip r:embed="rId6">
            <a:extLst>
              <a:ext uri="{28A0092B-C50C-407E-A947-70E740481C1C}">
                <a14:useLocalDpi xmlns:a14="http://schemas.microsoft.com/office/drawing/2010/main" val="0"/>
              </a:ext>
            </a:extLst>
          </a:blip>
          <a:srcRect r="66374"/>
          <a:stretch/>
        </p:blipFill>
        <p:spPr bwMode="auto">
          <a:xfrm>
            <a:off x="7421836" y="2014037"/>
            <a:ext cx="1163390" cy="15457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2913" y="1588118"/>
            <a:ext cx="7818173" cy="3539430"/>
          </a:xfrm>
          <a:prstGeom prst="rect">
            <a:avLst/>
          </a:prstGeom>
          <a:solidFill>
            <a:srgbClr val="F7941E"/>
          </a:solidFill>
        </p:spPr>
        <p:txBody>
          <a:bodyPr wrap="square" rtlCol="0">
            <a:spAutoFit/>
          </a:bodyPr>
          <a:lstStyle/>
          <a:p>
            <a:r>
              <a:rPr lang="en-US" sz="2800" dirty="0">
                <a:solidFill>
                  <a:schemeClr val="bg1"/>
                </a:solidFill>
              </a:rPr>
              <a:t>*Remember, children are more vulnerable to exposure to chemicals and fumes because they are growing and developing. Their little bodies have </a:t>
            </a:r>
            <a:r>
              <a:rPr lang="en-US" altLang="en-US" sz="2800" dirty="0">
                <a:solidFill>
                  <a:schemeClr val="bg1"/>
                </a:solidFill>
              </a:rPr>
              <a:t>a harder time breaking down toxins, and they breath twice as much per body weight as adults. They have softer, more </a:t>
            </a:r>
            <a:r>
              <a:rPr lang="en-US" altLang="en-US" sz="2800" dirty="0" smtClean="0">
                <a:solidFill>
                  <a:schemeClr val="bg1"/>
                </a:solidFill>
              </a:rPr>
              <a:t>absorbent </a:t>
            </a:r>
            <a:r>
              <a:rPr lang="en-US" altLang="en-US" sz="2800" dirty="0">
                <a:solidFill>
                  <a:schemeClr val="bg1"/>
                </a:solidFill>
              </a:rPr>
              <a:t>skin and smaller airways</a:t>
            </a:r>
            <a:r>
              <a:rPr lang="en-US" altLang="en-US" sz="2800" dirty="0" smtClean="0">
                <a:solidFill>
                  <a:schemeClr val="bg1"/>
                </a:solidFill>
              </a:rPr>
              <a:t>. They also spend more time on the floor where chemical residues can collect.</a:t>
            </a:r>
            <a:endParaRPr lang="en-US" sz="2800" dirty="0">
              <a:solidFill>
                <a:schemeClr val="bg1"/>
              </a:solidFill>
            </a:endParaRPr>
          </a:p>
        </p:txBody>
      </p:sp>
      <p:sp>
        <p:nvSpPr>
          <p:cNvPr id="10" name="Rectangle 9"/>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0073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9993" y="228600"/>
            <a:ext cx="4601419" cy="5954101"/>
          </a:xfrm>
          <a:ln>
            <a:solidFill>
              <a:schemeClr val="tx1"/>
            </a:solidFill>
          </a:ln>
        </p:spPr>
      </p:pic>
    </p:spTree>
    <p:extLst>
      <p:ext uri="{BB962C8B-B14F-4D97-AF65-F5344CB8AC3E}">
        <p14:creationId xmlns:p14="http://schemas.microsoft.com/office/powerpoint/2010/main" val="1085847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r>
            <a:br>
              <a:rPr lang="en-US" sz="3600" dirty="0" smtClean="0"/>
            </a:br>
            <a:r>
              <a:rPr lang="en-US" sz="3600" dirty="0" smtClean="0"/>
              <a:t>What </a:t>
            </a:r>
            <a:r>
              <a:rPr lang="en-US" sz="3600" dirty="0"/>
              <a:t>surfaces should be disinfected?</a:t>
            </a:r>
          </a:p>
        </p:txBody>
      </p:sp>
      <p:sp>
        <p:nvSpPr>
          <p:cNvPr id="3" name="Content Placeholder 2"/>
          <p:cNvSpPr>
            <a:spLocks noGrp="1"/>
          </p:cNvSpPr>
          <p:nvPr>
            <p:ph idx="1"/>
          </p:nvPr>
        </p:nvSpPr>
        <p:spPr/>
        <p:txBody>
          <a:bodyPr>
            <a:normAutofit fontScale="92500" lnSpcReduction="20000"/>
          </a:bodyPr>
          <a:lstStyle/>
          <a:p>
            <a:endParaRPr lang="en-US" sz="2600" dirty="0" smtClean="0"/>
          </a:p>
          <a:p>
            <a:r>
              <a:rPr lang="en-US" sz="2600" dirty="0" smtClean="0"/>
              <a:t>Drinking fountains</a:t>
            </a:r>
          </a:p>
          <a:p>
            <a:r>
              <a:rPr lang="en-US" sz="2600" dirty="0"/>
              <a:t>Door and cabinet </a:t>
            </a:r>
            <a:r>
              <a:rPr lang="en-US" sz="2600" dirty="0" smtClean="0"/>
              <a:t>handles (high-touch)</a:t>
            </a:r>
          </a:p>
          <a:p>
            <a:r>
              <a:rPr lang="en-US" sz="2600" dirty="0" smtClean="0"/>
              <a:t>Surfaces that have been soiled with body fluids</a:t>
            </a:r>
          </a:p>
          <a:p>
            <a:r>
              <a:rPr lang="en-US" sz="2600" dirty="0" smtClean="0"/>
              <a:t>Mouthed objects (collect mouthed toys in a tub)</a:t>
            </a:r>
            <a:endParaRPr lang="en-US" sz="2600" dirty="0"/>
          </a:p>
          <a:p>
            <a:r>
              <a:rPr lang="en-US" sz="2600" dirty="0" smtClean="0"/>
              <a:t>Toileting and diapering areas:</a:t>
            </a:r>
          </a:p>
          <a:p>
            <a:pPr lvl="1">
              <a:buFont typeface="Wingdings" panose="05000000000000000000" pitchFamily="2" charset="2"/>
              <a:buChar char="v"/>
            </a:pPr>
            <a:r>
              <a:rPr lang="en-US" sz="2600" dirty="0" smtClean="0"/>
              <a:t>Diaper changing tables and diaper pails</a:t>
            </a:r>
          </a:p>
          <a:p>
            <a:pPr lvl="1">
              <a:buFont typeface="Wingdings" panose="05000000000000000000" pitchFamily="2" charset="2"/>
              <a:buChar char="v"/>
            </a:pPr>
            <a:r>
              <a:rPr lang="en-US" sz="2600" dirty="0" smtClean="0"/>
              <a:t>Counter tops in bathrooms</a:t>
            </a:r>
          </a:p>
          <a:p>
            <a:pPr lvl="1">
              <a:buFont typeface="Wingdings" panose="05000000000000000000" pitchFamily="2" charset="2"/>
              <a:buChar char="v"/>
            </a:pPr>
            <a:r>
              <a:rPr lang="en-US" sz="2600" dirty="0" err="1" smtClean="0"/>
              <a:t>Potty</a:t>
            </a:r>
            <a:r>
              <a:rPr lang="en-US" sz="2600" dirty="0" smtClean="0"/>
              <a:t> chairs</a:t>
            </a:r>
          </a:p>
          <a:p>
            <a:pPr lvl="1">
              <a:buFont typeface="Wingdings" panose="05000000000000000000" pitchFamily="2" charset="2"/>
              <a:buChar char="v"/>
            </a:pPr>
            <a:r>
              <a:rPr lang="en-US" sz="2600" dirty="0" smtClean="0"/>
              <a:t>Handwashing sinks and faucets</a:t>
            </a:r>
          </a:p>
          <a:p>
            <a:pPr lvl="1">
              <a:buFont typeface="Wingdings" panose="05000000000000000000" pitchFamily="2" charset="2"/>
              <a:buChar char="v"/>
            </a:pPr>
            <a:r>
              <a:rPr lang="en-US" sz="2600" dirty="0" smtClean="0"/>
              <a:t>Toilets</a:t>
            </a:r>
          </a:p>
          <a:p>
            <a:pPr lvl="1">
              <a:buFont typeface="Wingdings" panose="05000000000000000000" pitchFamily="2" charset="2"/>
              <a:buChar char="v"/>
            </a:pPr>
            <a:r>
              <a:rPr lang="en-US" sz="2600" dirty="0" smtClean="0"/>
              <a:t>Bathroom floors</a:t>
            </a:r>
          </a:p>
          <a:p>
            <a:pPr>
              <a:buFont typeface="Wingdings" panose="05000000000000000000" pitchFamily="2" charset="2"/>
              <a:buChar char="v"/>
            </a:pPr>
            <a:endParaRPr lang="en-US" dirty="0"/>
          </a:p>
        </p:txBody>
      </p:sp>
      <p:sp>
        <p:nvSpPr>
          <p:cNvPr id="7" name="Rectangle 6"/>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53335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39269"/>
            <a:ext cx="7886700" cy="1325563"/>
          </a:xfrm>
        </p:spPr>
        <p:txBody>
          <a:bodyPr>
            <a:normAutofit/>
          </a:bodyPr>
          <a:lstStyle/>
          <a:p>
            <a:r>
              <a:rPr lang="en-US" dirty="0" smtClean="0"/>
              <a:t>What products should I use for sanitizing and disinfecting?</a:t>
            </a:r>
            <a:endParaRPr lang="en-US" dirty="0"/>
          </a:p>
        </p:txBody>
      </p:sp>
      <p:sp>
        <p:nvSpPr>
          <p:cNvPr id="3" name="Content Placeholder 2"/>
          <p:cNvSpPr>
            <a:spLocks noGrp="1"/>
          </p:cNvSpPr>
          <p:nvPr>
            <p:ph idx="1"/>
          </p:nvPr>
        </p:nvSpPr>
        <p:spPr>
          <a:xfrm>
            <a:off x="459684" y="2258667"/>
            <a:ext cx="8055666" cy="2932045"/>
          </a:xfrm>
        </p:spPr>
        <p:txBody>
          <a:bodyPr/>
          <a:lstStyle/>
          <a:p>
            <a:r>
              <a:rPr lang="en-US" sz="2600" dirty="0" smtClean="0"/>
              <a:t>Environmental Protection Agency (EPA) registered antimicrobial products</a:t>
            </a:r>
          </a:p>
          <a:p>
            <a:r>
              <a:rPr lang="en-US" sz="2600" dirty="0" smtClean="0"/>
              <a:t>Check the product label for an EPA registration number</a:t>
            </a:r>
          </a:p>
          <a:p>
            <a:pPr marL="0" indent="0">
              <a:buNone/>
            </a:pPr>
            <a:endParaRPr lang="en-US" dirty="0"/>
          </a:p>
          <a:p>
            <a:endParaRPr lang="en-US" dirty="0"/>
          </a:p>
        </p:txBody>
      </p:sp>
      <p:pic>
        <p:nvPicPr>
          <p:cNvPr id="4" name="Content Placeholder 3"/>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34722" t="36345" r="-2623"/>
          <a:stretch/>
        </p:blipFill>
        <p:spPr>
          <a:xfrm>
            <a:off x="2133600" y="4277075"/>
            <a:ext cx="4226715" cy="1726487"/>
          </a:xfrm>
          <a:prstGeom prst="rect">
            <a:avLst/>
          </a:prstGeom>
          <a:solidFill>
            <a:srgbClr val="8DC67D"/>
          </a:solidFill>
          <a:ln>
            <a:solidFill>
              <a:schemeClr val="accent2"/>
            </a:solidFill>
          </a:ln>
        </p:spPr>
      </p:pic>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211459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dirty="0" smtClean="0"/>
              <a:t>The Label Is the Law</a:t>
            </a:r>
            <a:endParaRPr lang="en-US" dirty="0"/>
          </a:p>
        </p:txBody>
      </p:sp>
      <p:sp>
        <p:nvSpPr>
          <p:cNvPr id="3" name="Content Placeholder 2"/>
          <p:cNvSpPr>
            <a:spLocks noGrp="1"/>
          </p:cNvSpPr>
          <p:nvPr>
            <p:ph idx="1"/>
          </p:nvPr>
        </p:nvSpPr>
        <p:spPr>
          <a:xfrm>
            <a:off x="520354" y="1917536"/>
            <a:ext cx="6371354" cy="3380882"/>
          </a:xfrm>
        </p:spPr>
        <p:txBody>
          <a:bodyPr>
            <a:normAutofit fontScale="92500" lnSpcReduction="10000"/>
          </a:bodyPr>
          <a:lstStyle/>
          <a:p>
            <a:pPr marL="0" indent="0">
              <a:buNone/>
            </a:pPr>
            <a:r>
              <a:rPr lang="en-US" dirty="0" smtClean="0"/>
              <a:t>Always follow the instructions on the label for sanitizing and disinfecting.</a:t>
            </a:r>
          </a:p>
          <a:p>
            <a:r>
              <a:rPr lang="en-US" dirty="0" smtClean="0"/>
              <a:t>Do you need to mix the product with water?</a:t>
            </a:r>
          </a:p>
          <a:p>
            <a:r>
              <a:rPr lang="en-US" dirty="0" smtClean="0"/>
              <a:t>How long must the product be on the surface? (dwell time)</a:t>
            </a:r>
          </a:p>
          <a:p>
            <a:r>
              <a:rPr lang="en-US" dirty="0" smtClean="0"/>
              <a:t>Is it okay to use the product on food surfaces?</a:t>
            </a:r>
          </a:p>
          <a:p>
            <a:r>
              <a:rPr lang="en-US" dirty="0" smtClean="0"/>
              <a:t>Do you need to rinse the product off?</a:t>
            </a:r>
          </a:p>
          <a:p>
            <a:pPr marL="0" indent="0">
              <a:buNone/>
            </a:pPr>
            <a:endParaRPr lang="en-US" dirty="0"/>
          </a:p>
        </p:txBody>
      </p:sp>
      <p:grpSp>
        <p:nvGrpSpPr>
          <p:cNvPr id="4" name="Group 3"/>
          <p:cNvGrpSpPr/>
          <p:nvPr/>
        </p:nvGrpSpPr>
        <p:grpSpPr>
          <a:xfrm>
            <a:off x="6187683" y="3220400"/>
            <a:ext cx="1913269" cy="1733550"/>
            <a:chOff x="6722976" y="2590800"/>
            <a:chExt cx="5051425" cy="4064000"/>
          </a:xfrm>
        </p:grpSpPr>
        <p:grpSp>
          <p:nvGrpSpPr>
            <p:cNvPr id="5" name="Group 4"/>
            <p:cNvGrpSpPr>
              <a:grpSpLocks/>
            </p:cNvGrpSpPr>
            <p:nvPr/>
          </p:nvGrpSpPr>
          <p:grpSpPr bwMode="auto">
            <a:xfrm>
              <a:off x="6722976" y="2592388"/>
              <a:ext cx="1038225" cy="1484312"/>
              <a:chOff x="347945" y="1179"/>
              <a:chExt cx="1039018" cy="1484312"/>
            </a:xfrm>
          </p:grpSpPr>
          <p:sp>
            <p:nvSpPr>
              <p:cNvPr id="21" name="Chevron 20"/>
              <p:cNvSpPr/>
              <p:nvPr/>
            </p:nvSpPr>
            <p:spPr>
              <a:xfrm rot="5400000">
                <a:off x="125299" y="223825"/>
                <a:ext cx="1484312" cy="1039018"/>
              </a:xfrm>
              <a:prstGeom prst="chevron">
                <a:avLst/>
              </a:prstGeom>
              <a:solidFill>
                <a:srgbClr val="CCFFCC"/>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Chevron 4"/>
              <p:cNvSpPr/>
              <p:nvPr/>
            </p:nvSpPr>
            <p:spPr>
              <a:xfrm>
                <a:off x="347945" y="520291"/>
                <a:ext cx="1039018" cy="446088"/>
              </a:xfrm>
              <a:prstGeom prst="rect">
                <a:avLst/>
              </a:prstGeom>
            </p:spPr>
            <p:style>
              <a:lnRef idx="0">
                <a:scrgbClr r="0" g="0" b="0"/>
              </a:lnRef>
              <a:fillRef idx="0">
                <a:scrgbClr r="0" g="0" b="0"/>
              </a:fillRef>
              <a:effectRef idx="0">
                <a:scrgbClr r="0" g="0" b="0"/>
              </a:effectRef>
              <a:fontRef idx="minor">
                <a:schemeClr val="lt1"/>
              </a:fontRef>
            </p:style>
            <p:txBody>
              <a:bodyPr lIns="13811" tIns="13811" rIns="13811" bIns="13811" anchor="ctr"/>
              <a:lstStyle/>
              <a:p>
                <a:pPr defTabSz="966788">
                  <a:lnSpc>
                    <a:spcPct val="90000"/>
                  </a:lnSpc>
                  <a:spcAft>
                    <a:spcPct val="35000"/>
                  </a:spcAft>
                  <a:defRPr/>
                </a:pPr>
                <a:endParaRPr lang="en-US" sz="2175">
                  <a:solidFill>
                    <a:srgbClr val="FFFFFF"/>
                  </a:solidFill>
                  <a:cs typeface="Arial" charset="0"/>
                </a:endParaRPr>
              </a:p>
            </p:txBody>
          </p:sp>
        </p:grpSp>
        <p:grpSp>
          <p:nvGrpSpPr>
            <p:cNvPr id="6" name="Group 5"/>
            <p:cNvGrpSpPr>
              <a:grpSpLocks/>
            </p:cNvGrpSpPr>
            <p:nvPr/>
          </p:nvGrpSpPr>
          <p:grpSpPr bwMode="auto">
            <a:xfrm>
              <a:off x="8108863" y="2590800"/>
              <a:ext cx="3665538" cy="965200"/>
              <a:chOff x="1734936" y="3"/>
              <a:chExt cx="3665198" cy="964803"/>
            </a:xfrm>
          </p:grpSpPr>
          <p:sp>
            <p:nvSpPr>
              <p:cNvPr id="19" name="Round Same Side Corner Rectangle 18"/>
              <p:cNvSpPr/>
              <p:nvPr/>
            </p:nvSpPr>
            <p:spPr>
              <a:xfrm rot="5400000">
                <a:off x="3085134" y="-1350195"/>
                <a:ext cx="964803" cy="366519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 Same Side Corner Rectangle 6"/>
              <p:cNvSpPr/>
              <p:nvPr/>
            </p:nvSpPr>
            <p:spPr>
              <a:xfrm>
                <a:off x="1734936" y="47608"/>
                <a:ext cx="3617577" cy="8695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3360" tIns="19050" rIns="19050" bIns="19050" spcCol="1270" anchor="ctr"/>
              <a:lstStyle/>
              <a:p>
                <a:pPr marL="214313" lvl="1" indent="-214313" defTabSz="1333500">
                  <a:lnSpc>
                    <a:spcPct val="90000"/>
                  </a:lnSpc>
                  <a:spcAft>
                    <a:spcPct val="15000"/>
                  </a:spcAft>
                  <a:buFontTx/>
                  <a:buChar char="••"/>
                  <a:defRPr/>
                </a:pPr>
                <a:r>
                  <a:rPr lang="en-US" sz="1350" b="1" dirty="0">
                    <a:latin typeface="Calibri" pitchFamily="34" charset="0"/>
                  </a:rPr>
                  <a:t>CAUTION</a:t>
                </a:r>
              </a:p>
            </p:txBody>
          </p:sp>
        </p:grpSp>
        <p:grpSp>
          <p:nvGrpSpPr>
            <p:cNvPr id="7" name="Group 6"/>
            <p:cNvGrpSpPr>
              <a:grpSpLocks/>
            </p:cNvGrpSpPr>
            <p:nvPr/>
          </p:nvGrpSpPr>
          <p:grpSpPr bwMode="auto">
            <a:xfrm>
              <a:off x="6722976" y="3881438"/>
              <a:ext cx="1038225" cy="1484312"/>
              <a:chOff x="347945" y="1289843"/>
              <a:chExt cx="1039018" cy="1484312"/>
            </a:xfrm>
          </p:grpSpPr>
          <p:sp>
            <p:nvSpPr>
              <p:cNvPr id="17" name="Chevron 16"/>
              <p:cNvSpPr/>
              <p:nvPr/>
            </p:nvSpPr>
            <p:spPr>
              <a:xfrm rot="5400000">
                <a:off x="125299" y="1512490"/>
                <a:ext cx="1484312" cy="1039018"/>
              </a:xfrm>
              <a:prstGeom prst="chevron">
                <a:avLst/>
              </a:prstGeom>
              <a:solidFill>
                <a:srgbClr val="FFFF99"/>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Chevron 8"/>
              <p:cNvSpPr/>
              <p:nvPr/>
            </p:nvSpPr>
            <p:spPr>
              <a:xfrm>
                <a:off x="347945" y="1808955"/>
                <a:ext cx="1039018" cy="446088"/>
              </a:xfrm>
              <a:prstGeom prst="rect">
                <a:avLst/>
              </a:prstGeom>
            </p:spPr>
            <p:style>
              <a:lnRef idx="0">
                <a:scrgbClr r="0" g="0" b="0"/>
              </a:lnRef>
              <a:fillRef idx="0">
                <a:scrgbClr r="0" g="0" b="0"/>
              </a:fillRef>
              <a:effectRef idx="0">
                <a:scrgbClr r="0" g="0" b="0"/>
              </a:effectRef>
              <a:fontRef idx="minor">
                <a:schemeClr val="lt1"/>
              </a:fontRef>
            </p:style>
            <p:txBody>
              <a:bodyPr lIns="13811" tIns="13811" rIns="13811" bIns="13811" anchor="ctr"/>
              <a:lstStyle/>
              <a:p>
                <a:pPr defTabSz="966788">
                  <a:lnSpc>
                    <a:spcPct val="90000"/>
                  </a:lnSpc>
                  <a:spcAft>
                    <a:spcPct val="35000"/>
                  </a:spcAft>
                  <a:defRPr/>
                </a:pPr>
                <a:endParaRPr lang="en-US" sz="2175">
                  <a:solidFill>
                    <a:srgbClr val="FFFFFF"/>
                  </a:solidFill>
                  <a:cs typeface="Arial" charset="0"/>
                </a:endParaRPr>
              </a:p>
            </p:txBody>
          </p:sp>
        </p:grpSp>
        <p:grpSp>
          <p:nvGrpSpPr>
            <p:cNvPr id="8" name="Group 7"/>
            <p:cNvGrpSpPr>
              <a:grpSpLocks/>
            </p:cNvGrpSpPr>
            <p:nvPr/>
          </p:nvGrpSpPr>
          <p:grpSpPr bwMode="auto">
            <a:xfrm>
              <a:off x="8126326" y="3886200"/>
              <a:ext cx="3619500" cy="965200"/>
              <a:chOff x="1751952" y="1295401"/>
              <a:chExt cx="3619028" cy="964803"/>
            </a:xfrm>
          </p:grpSpPr>
          <p:sp>
            <p:nvSpPr>
              <p:cNvPr id="15" name="Round Same Side Corner Rectangle 14"/>
              <p:cNvSpPr/>
              <p:nvPr/>
            </p:nvSpPr>
            <p:spPr>
              <a:xfrm rot="5400000">
                <a:off x="3079065" y="-31711"/>
                <a:ext cx="964803" cy="361902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 Same Side Corner Rectangle 10"/>
              <p:cNvSpPr/>
              <p:nvPr/>
            </p:nvSpPr>
            <p:spPr>
              <a:xfrm>
                <a:off x="1751952" y="1343006"/>
                <a:ext cx="3571409" cy="8695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3360" tIns="19050" rIns="19050" bIns="19050" spcCol="1270" anchor="ctr"/>
              <a:lstStyle/>
              <a:p>
                <a:pPr marL="214313" lvl="1" indent="-214313" defTabSz="1333500">
                  <a:lnSpc>
                    <a:spcPct val="90000"/>
                  </a:lnSpc>
                  <a:spcAft>
                    <a:spcPct val="15000"/>
                  </a:spcAft>
                  <a:buFontTx/>
                  <a:buChar char="••"/>
                  <a:defRPr/>
                </a:pPr>
                <a:r>
                  <a:rPr lang="en-US" sz="1350" b="1" dirty="0">
                    <a:latin typeface="Calibri" pitchFamily="34" charset="0"/>
                  </a:rPr>
                  <a:t>WARNING</a:t>
                </a:r>
              </a:p>
            </p:txBody>
          </p:sp>
        </p:grpSp>
        <p:grpSp>
          <p:nvGrpSpPr>
            <p:cNvPr id="9" name="Group 8"/>
            <p:cNvGrpSpPr>
              <a:grpSpLocks/>
            </p:cNvGrpSpPr>
            <p:nvPr/>
          </p:nvGrpSpPr>
          <p:grpSpPr bwMode="auto">
            <a:xfrm>
              <a:off x="6722976" y="5170488"/>
              <a:ext cx="1038225" cy="1484312"/>
              <a:chOff x="347945" y="2578507"/>
              <a:chExt cx="1039018" cy="1484312"/>
            </a:xfrm>
          </p:grpSpPr>
          <p:sp>
            <p:nvSpPr>
              <p:cNvPr id="13" name="Chevron 12"/>
              <p:cNvSpPr/>
              <p:nvPr/>
            </p:nvSpPr>
            <p:spPr>
              <a:xfrm rot="5400000">
                <a:off x="125299" y="2801154"/>
                <a:ext cx="1484312" cy="1039018"/>
              </a:xfrm>
              <a:prstGeom prst="chevron">
                <a:avLst/>
              </a:prstGeom>
              <a:solidFill>
                <a:srgbClr val="C0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Chevron 12"/>
              <p:cNvSpPr/>
              <p:nvPr/>
            </p:nvSpPr>
            <p:spPr>
              <a:xfrm>
                <a:off x="347945" y="3097619"/>
                <a:ext cx="1039018" cy="446088"/>
              </a:xfrm>
              <a:prstGeom prst="rect">
                <a:avLst/>
              </a:prstGeom>
            </p:spPr>
            <p:style>
              <a:lnRef idx="0">
                <a:scrgbClr r="0" g="0" b="0"/>
              </a:lnRef>
              <a:fillRef idx="0">
                <a:scrgbClr r="0" g="0" b="0"/>
              </a:fillRef>
              <a:effectRef idx="0">
                <a:scrgbClr r="0" g="0" b="0"/>
              </a:effectRef>
              <a:fontRef idx="minor">
                <a:schemeClr val="lt1"/>
              </a:fontRef>
            </p:style>
            <p:txBody>
              <a:bodyPr lIns="13811" tIns="13811" rIns="13811" bIns="13811" anchor="ctr"/>
              <a:lstStyle/>
              <a:p>
                <a:pPr defTabSz="966788">
                  <a:lnSpc>
                    <a:spcPct val="90000"/>
                  </a:lnSpc>
                  <a:spcAft>
                    <a:spcPct val="35000"/>
                  </a:spcAft>
                  <a:defRPr/>
                </a:pPr>
                <a:endParaRPr lang="en-US" sz="2175">
                  <a:solidFill>
                    <a:srgbClr val="FFFFFF"/>
                  </a:solidFill>
                  <a:cs typeface="Arial" charset="0"/>
                </a:endParaRPr>
              </a:p>
            </p:txBody>
          </p:sp>
        </p:grpSp>
        <p:grpSp>
          <p:nvGrpSpPr>
            <p:cNvPr id="10" name="Group 9"/>
            <p:cNvGrpSpPr>
              <a:grpSpLocks/>
            </p:cNvGrpSpPr>
            <p:nvPr/>
          </p:nvGrpSpPr>
          <p:grpSpPr bwMode="auto">
            <a:xfrm>
              <a:off x="8089813" y="5184775"/>
              <a:ext cx="3638550" cy="958850"/>
              <a:chOff x="1715895" y="2593394"/>
              <a:chExt cx="3637132" cy="959612"/>
            </a:xfrm>
          </p:grpSpPr>
          <p:sp>
            <p:nvSpPr>
              <p:cNvPr id="11" name="Round Same Side Corner Rectangle 10"/>
              <p:cNvSpPr/>
              <p:nvPr/>
            </p:nvSpPr>
            <p:spPr>
              <a:xfrm rot="5400000">
                <a:off x="3054655" y="1254634"/>
                <a:ext cx="959612" cy="3637132"/>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 Same Side Corner Rectangle 14"/>
              <p:cNvSpPr/>
              <p:nvPr/>
            </p:nvSpPr>
            <p:spPr>
              <a:xfrm>
                <a:off x="1715895" y="2639469"/>
                <a:ext cx="3589526" cy="8674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3360" tIns="19050" rIns="19050" bIns="19050" spcCol="1270" anchor="ctr"/>
              <a:lstStyle/>
              <a:p>
                <a:pPr marL="214313" lvl="1" indent="-214313" defTabSz="1333500">
                  <a:lnSpc>
                    <a:spcPct val="90000"/>
                  </a:lnSpc>
                  <a:spcAft>
                    <a:spcPct val="15000"/>
                  </a:spcAft>
                  <a:buFontTx/>
                  <a:buChar char="••"/>
                  <a:defRPr/>
                </a:pPr>
                <a:r>
                  <a:rPr lang="en-US" sz="1350" b="1" dirty="0">
                    <a:latin typeface="Calibri" pitchFamily="34" charset="0"/>
                  </a:rPr>
                  <a:t>DANGER</a:t>
                </a:r>
              </a:p>
            </p:txBody>
          </p:sp>
        </p:grpSp>
      </p:grpSp>
      <p:sp>
        <p:nvSpPr>
          <p:cNvPr id="26" name="Rectangle 25"/>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9863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2026001"/>
            <a:ext cx="8751201" cy="2805996"/>
          </a:xfrm>
          <a:prstGeom prst="rect">
            <a:avLst/>
          </a:prstGeom>
        </p:spPr>
      </p:pic>
      <p:pic>
        <p:nvPicPr>
          <p:cNvPr id="6" name="Picture 5" descr="CCHP_Prevention_PPTfooter_Mod3.png"/>
          <p:cNvPicPr/>
          <p:nvPr/>
        </p:nvPicPr>
        <p:blipFill rotWithShape="1">
          <a:blip r:embed="rId5"/>
          <a:srcRect t="-1" r="8867" b="-3847"/>
          <a:stretch/>
        </p:blipFill>
        <p:spPr bwMode="auto">
          <a:xfrm>
            <a:off x="628650" y="6008915"/>
            <a:ext cx="8175716" cy="712562"/>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74246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0184" y="1030514"/>
            <a:ext cx="8225165" cy="4392078"/>
          </a:xfrm>
        </p:spPr>
      </p:pic>
      <p:sp>
        <p:nvSpPr>
          <p:cNvPr id="7" name="Rectangle 6"/>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803525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4900"/>
            <a:ext cx="7886700" cy="1325563"/>
          </a:xfrm>
        </p:spPr>
        <p:txBody>
          <a:bodyPr>
            <a:normAutofit fontScale="90000"/>
          </a:bodyPr>
          <a:lstStyle/>
          <a:p>
            <a:r>
              <a:rPr lang="en-US" dirty="0" smtClean="0"/>
              <a:t/>
            </a:r>
            <a:br>
              <a:rPr lang="en-US" dirty="0" smtClean="0"/>
            </a:br>
            <a:r>
              <a:rPr lang="en-US" sz="4000" dirty="0" smtClean="0"/>
              <a:t>Safer Choice Logo</a:t>
            </a:r>
            <a:r>
              <a:rPr lang="en-US" sz="4000" dirty="0"/>
              <a:t/>
            </a:r>
            <a:br>
              <a:rPr lang="en-US" sz="4000" dirty="0"/>
            </a:br>
            <a:r>
              <a:rPr lang="en-US" sz="2200" dirty="0"/>
              <a:t>If you see the </a:t>
            </a:r>
            <a:r>
              <a:rPr lang="en-US" sz="2200" dirty="0" smtClean="0"/>
              <a:t>Safer Choice </a:t>
            </a:r>
            <a:r>
              <a:rPr lang="en-US" sz="2200" dirty="0"/>
              <a:t>logo on an EPA-authorized label for a sanitizer or disinfectant, you can be assured that the product uses a least-hazardous active ingredient from this </a:t>
            </a:r>
            <a:r>
              <a:rPr lang="en-US" sz="2200" dirty="0" smtClean="0"/>
              <a:t>list:</a:t>
            </a:r>
            <a:r>
              <a:rPr lang="en-US" sz="4000" dirty="0"/>
              <a:t/>
            </a:r>
            <a:br>
              <a:rPr lang="en-US" sz="4000" dirty="0"/>
            </a:br>
            <a:endParaRPr lang="en-US" sz="4000" dirty="0"/>
          </a:p>
        </p:txBody>
      </p:sp>
      <p:sp>
        <p:nvSpPr>
          <p:cNvPr id="3" name="Content Placeholder 2"/>
          <p:cNvSpPr>
            <a:spLocks noGrp="1"/>
          </p:cNvSpPr>
          <p:nvPr>
            <p:ph sz="half" idx="1"/>
          </p:nvPr>
        </p:nvSpPr>
        <p:spPr>
          <a:xfrm>
            <a:off x="823437" y="1951985"/>
            <a:ext cx="3321935" cy="3553429"/>
          </a:xfrm>
        </p:spPr>
        <p:txBody>
          <a:bodyPr>
            <a:normAutofit fontScale="92500" lnSpcReduction="10000"/>
          </a:bodyPr>
          <a:lstStyle/>
          <a:p>
            <a:r>
              <a:rPr lang="en-US" sz="3100" dirty="0" smtClean="0"/>
              <a:t>Citric </a:t>
            </a:r>
            <a:r>
              <a:rPr lang="en-US" sz="3100" dirty="0"/>
              <a:t>acid </a:t>
            </a:r>
          </a:p>
          <a:p>
            <a:r>
              <a:rPr lang="en-US" sz="3100" dirty="0"/>
              <a:t>Hydrogen peroxide</a:t>
            </a:r>
          </a:p>
          <a:p>
            <a:r>
              <a:rPr lang="en-US" sz="3100" dirty="0"/>
              <a:t>L-lactic acid</a:t>
            </a:r>
          </a:p>
          <a:p>
            <a:r>
              <a:rPr lang="en-US" sz="3100" dirty="0" smtClean="0"/>
              <a:t>Ethanol</a:t>
            </a:r>
          </a:p>
          <a:p>
            <a:r>
              <a:rPr lang="en-US" sz="3100" dirty="0" smtClean="0"/>
              <a:t>Isopropanol</a:t>
            </a:r>
          </a:p>
          <a:p>
            <a:r>
              <a:rPr lang="en-US" sz="3100" dirty="0" err="1" smtClean="0"/>
              <a:t>Peroxyacetic</a:t>
            </a:r>
            <a:r>
              <a:rPr lang="en-US" sz="3100" dirty="0" smtClean="0"/>
              <a:t> acid</a:t>
            </a:r>
          </a:p>
          <a:p>
            <a:r>
              <a:rPr lang="en-US" sz="3100" dirty="0" smtClean="0"/>
              <a:t>Sodium Bisulfate</a:t>
            </a:r>
          </a:p>
          <a:p>
            <a:pPr marL="0" indent="0">
              <a:buNone/>
            </a:pPr>
            <a:endParaRPr lang="en-US" sz="3100" dirty="0" smtClean="0"/>
          </a:p>
          <a:p>
            <a:pPr marL="0" indent="0">
              <a:buNone/>
            </a:pPr>
            <a:endParaRPr lang="en-US" sz="4200" dirty="0"/>
          </a:p>
          <a:p>
            <a:endParaRPr lang="en-US" dirty="0"/>
          </a:p>
          <a:p>
            <a:endParaRPr lang="en-US" dirty="0"/>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999723"/>
            <a:ext cx="3120887" cy="3120887"/>
          </a:xfrm>
          <a:prstGeom prst="rect">
            <a:avLst/>
          </a:prstGeom>
        </p:spPr>
      </p:pic>
      <p:sp>
        <p:nvSpPr>
          <p:cNvPr id="4" name="TextBox 3"/>
          <p:cNvSpPr txBox="1"/>
          <p:nvPr/>
        </p:nvSpPr>
        <p:spPr>
          <a:xfrm>
            <a:off x="387626" y="5309067"/>
            <a:ext cx="8756374" cy="646331"/>
          </a:xfrm>
          <a:prstGeom prst="rect">
            <a:avLst/>
          </a:prstGeom>
          <a:noFill/>
        </p:spPr>
        <p:txBody>
          <a:bodyPr wrap="square" rtlCol="0">
            <a:spAutoFit/>
          </a:bodyPr>
          <a:lstStyle/>
          <a:p>
            <a:r>
              <a:rPr lang="en-US" dirty="0" smtClean="0">
                <a:latin typeface="+mj-lt"/>
              </a:rPr>
              <a:t>For products that meet the EPA criteria for </a:t>
            </a:r>
            <a:r>
              <a:rPr lang="en-US" dirty="0">
                <a:latin typeface="+mj-lt"/>
              </a:rPr>
              <a:t>use against </a:t>
            </a:r>
            <a:r>
              <a:rPr lang="en-US" dirty="0" smtClean="0">
                <a:latin typeface="+mj-lt"/>
              </a:rPr>
              <a:t>the COVID-19 virus, refer to List N:</a:t>
            </a:r>
          </a:p>
          <a:p>
            <a:r>
              <a:rPr lang="en-US" b="1" dirty="0" smtClean="0">
                <a:hlinkClick r:id="rId5"/>
              </a:rPr>
              <a:t>www.epa.gov/pesticide-registration/list-n-disinfectants-use-against-sars-cov-2-covid-19</a:t>
            </a:r>
            <a:r>
              <a:rPr lang="en-US" b="1" dirty="0" smtClean="0"/>
              <a:t>  </a:t>
            </a:r>
            <a:endParaRPr lang="en-US" dirty="0"/>
          </a:p>
        </p:txBody>
      </p:sp>
    </p:spTree>
    <p:custDataLst>
      <p:tags r:id="rId1"/>
    </p:custDataLst>
    <p:extLst>
      <p:ext uri="{BB962C8B-B14F-4D97-AF65-F5344CB8AC3E}">
        <p14:creationId xmlns:p14="http://schemas.microsoft.com/office/powerpoint/2010/main" val="26754986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0439"/>
            <a:ext cx="7886700" cy="1325563"/>
          </a:xfrm>
        </p:spPr>
        <p:txBody>
          <a:bodyPr/>
          <a:lstStyle/>
          <a:p>
            <a:pPr algn="ctr"/>
            <a:r>
              <a:rPr lang="en-US" dirty="0" smtClean="0"/>
              <a:t>Ingredients Statement</a:t>
            </a:r>
            <a:endParaRPr lang="en-US" dirty="0"/>
          </a:p>
        </p:txBody>
      </p:sp>
      <p:pic>
        <p:nvPicPr>
          <p:cNvPr id="7" name="Picture 2" descr="Ingredients in disinfecting Clorox wi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099" y="2146300"/>
            <a:ext cx="3169429" cy="3025096"/>
          </a:xfrm>
          <a:prstGeom prst="rect">
            <a:avLst/>
          </a:prstGeom>
          <a:noFill/>
          <a:ln w="76200">
            <a:solidFill>
              <a:srgbClr val="F7941E"/>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10791" t="3328" r="10492" b="10343"/>
          <a:stretch/>
        </p:blipFill>
        <p:spPr>
          <a:xfrm>
            <a:off x="4523899" y="2146300"/>
            <a:ext cx="3680301" cy="3025096"/>
          </a:xfrm>
          <a:prstGeom prst="rect">
            <a:avLst/>
          </a:prstGeom>
          <a:solidFill>
            <a:srgbClr val="0072BC"/>
          </a:solidFill>
          <a:ln w="76200">
            <a:solidFill>
              <a:schemeClr val="tx1"/>
            </a:solidFill>
          </a:ln>
        </p:spPr>
      </p:pic>
    </p:spTree>
    <p:custDataLst>
      <p:tags r:id="rId1"/>
    </p:custDataLst>
    <p:extLst>
      <p:ext uri="{BB962C8B-B14F-4D97-AF65-F5344CB8AC3E}">
        <p14:creationId xmlns:p14="http://schemas.microsoft.com/office/powerpoint/2010/main" val="2353242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Communicate with Your </a:t>
            </a:r>
            <a:r>
              <a:rPr lang="en-US" dirty="0"/>
              <a:t>L</a:t>
            </a:r>
            <a:r>
              <a:rPr lang="en-US" dirty="0" smtClean="0"/>
              <a:t>ocal</a:t>
            </a:r>
            <a:br>
              <a:rPr lang="en-US" dirty="0" smtClean="0"/>
            </a:br>
            <a:r>
              <a:rPr lang="en-US" dirty="0" smtClean="0"/>
              <a:t>Public Health Department</a:t>
            </a:r>
            <a:endParaRPr lang="en-US" dirty="0"/>
          </a:p>
        </p:txBody>
      </p:sp>
      <p:sp>
        <p:nvSpPr>
          <p:cNvPr id="3" name="Content Placeholder 2"/>
          <p:cNvSpPr>
            <a:spLocks noGrp="1"/>
          </p:cNvSpPr>
          <p:nvPr>
            <p:ph idx="1"/>
          </p:nvPr>
        </p:nvSpPr>
        <p:spPr>
          <a:xfrm>
            <a:off x="719913" y="1968949"/>
            <a:ext cx="7886700" cy="4351338"/>
          </a:xfrm>
        </p:spPr>
        <p:txBody>
          <a:bodyPr>
            <a:normAutofit/>
          </a:bodyPr>
          <a:lstStyle/>
          <a:p>
            <a:r>
              <a:rPr lang="en-US" dirty="0" smtClean="0"/>
              <a:t>Contact </a:t>
            </a:r>
            <a:r>
              <a:rPr lang="en-US" dirty="0"/>
              <a:t>your local public health department, immediately, if you are aware of confirmed </a:t>
            </a:r>
            <a:r>
              <a:rPr lang="en-US" dirty="0" smtClean="0"/>
              <a:t>COVID-19 </a:t>
            </a:r>
            <a:r>
              <a:rPr lang="en-US" dirty="0"/>
              <a:t>cases among staff or children.  </a:t>
            </a:r>
            <a:endParaRPr lang="en-US" dirty="0" smtClean="0"/>
          </a:p>
          <a:p>
            <a:pPr marL="0" indent="0">
              <a:buNone/>
            </a:pPr>
            <a:endParaRPr lang="en-US" dirty="0" smtClean="0"/>
          </a:p>
          <a:p>
            <a:r>
              <a:rPr lang="en-US" dirty="0" smtClean="0"/>
              <a:t>Your </a:t>
            </a:r>
            <a:r>
              <a:rPr lang="en-US" dirty="0"/>
              <a:t>local health department will provide guidance on </a:t>
            </a:r>
            <a:r>
              <a:rPr lang="en-US" dirty="0" smtClean="0"/>
              <a:t>when </a:t>
            </a:r>
            <a:r>
              <a:rPr lang="en-US" dirty="0"/>
              <a:t>the infected person can return to the </a:t>
            </a:r>
            <a:r>
              <a:rPr lang="en-US" dirty="0" smtClean="0"/>
              <a:t>facility, testing, contact tracing, </a:t>
            </a:r>
            <a:r>
              <a:rPr lang="en-US" dirty="0"/>
              <a:t>and if the facility needs to </a:t>
            </a:r>
            <a:r>
              <a:rPr lang="en-US" dirty="0" smtClean="0"/>
              <a:t>close.</a:t>
            </a:r>
            <a:endParaRPr lang="en-US" dirty="0"/>
          </a:p>
        </p:txBody>
      </p:sp>
    </p:spTree>
    <p:extLst>
      <p:ext uri="{BB962C8B-B14F-4D97-AF65-F5344CB8AC3E}">
        <p14:creationId xmlns:p14="http://schemas.microsoft.com/office/powerpoint/2010/main" val="36226170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4347"/>
            <a:ext cx="7886700" cy="1325563"/>
          </a:xfrm>
        </p:spPr>
        <p:txBody>
          <a:bodyPr/>
          <a:lstStyle/>
          <a:p>
            <a:r>
              <a:rPr lang="en-US" dirty="0" smtClean="0"/>
              <a:t>Potential </a:t>
            </a:r>
            <a:r>
              <a:rPr lang="en-US" dirty="0" err="1" smtClean="0"/>
              <a:t>asthmagen</a:t>
            </a:r>
            <a:r>
              <a:rPr lang="en-US" dirty="0" smtClean="0"/>
              <a:t> active ingredients</a:t>
            </a:r>
            <a:endParaRPr lang="en-US" dirty="0"/>
          </a:p>
        </p:txBody>
      </p:sp>
      <p:sp>
        <p:nvSpPr>
          <p:cNvPr id="3" name="Content Placeholder 2"/>
          <p:cNvSpPr>
            <a:spLocks noGrp="1"/>
          </p:cNvSpPr>
          <p:nvPr>
            <p:ph sz="half" idx="1"/>
          </p:nvPr>
        </p:nvSpPr>
        <p:spPr>
          <a:xfrm>
            <a:off x="508000" y="2129591"/>
            <a:ext cx="3263900" cy="3258680"/>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US" dirty="0" smtClean="0"/>
              <a:t>Sodium hypochlorite (bleach)</a:t>
            </a:r>
          </a:p>
          <a:p>
            <a:pPr lvl="1"/>
            <a:r>
              <a:rPr lang="en-US" dirty="0" smtClean="0"/>
              <a:t>Mixed daily</a:t>
            </a:r>
          </a:p>
          <a:p>
            <a:pPr lvl="1"/>
            <a:r>
              <a:rPr lang="en-US" dirty="0" smtClean="0"/>
              <a:t>Protection is rarely worn</a:t>
            </a:r>
          </a:p>
          <a:p>
            <a:pPr lvl="1"/>
            <a:r>
              <a:rPr lang="en-US" dirty="0" smtClean="0"/>
              <a:t>Harmful fumes, especially full strength</a:t>
            </a:r>
          </a:p>
        </p:txBody>
      </p:sp>
      <p:sp>
        <p:nvSpPr>
          <p:cNvPr id="4" name="Content Placeholder 3"/>
          <p:cNvSpPr>
            <a:spLocks noGrp="1"/>
          </p:cNvSpPr>
          <p:nvPr>
            <p:ph sz="half" idx="2"/>
          </p:nvPr>
        </p:nvSpPr>
        <p:spPr>
          <a:xfrm>
            <a:off x="4034045" y="2129591"/>
            <a:ext cx="3581944" cy="3258681"/>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US" dirty="0" smtClean="0"/>
              <a:t>Quaternary Ammonium Compounds or “Quats”</a:t>
            </a:r>
          </a:p>
          <a:p>
            <a:pPr lvl="1"/>
            <a:r>
              <a:rPr lang="en-US" dirty="0" smtClean="0"/>
              <a:t>Same respiratory risks as bleach</a:t>
            </a:r>
          </a:p>
          <a:p>
            <a:pPr lvl="1"/>
            <a:r>
              <a:rPr lang="en-US" dirty="0" smtClean="0"/>
              <a:t>Potential reproductive toxicity</a:t>
            </a:r>
          </a:p>
          <a:p>
            <a:pPr lvl="1"/>
            <a:r>
              <a:rPr lang="en-US" dirty="0" smtClean="0"/>
              <a:t>Becoming more common as a “bleach-free” product</a:t>
            </a:r>
            <a:endParaRPr lang="en-US" dirty="0"/>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307594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8041" y="1240152"/>
            <a:ext cx="7886700" cy="1325563"/>
          </a:xfrm>
        </p:spPr>
        <p:txBody>
          <a:bodyPr/>
          <a:lstStyle/>
          <a:p>
            <a:r>
              <a:rPr lang="en-US" dirty="0"/>
              <a:t>Name of </a:t>
            </a:r>
            <a:r>
              <a:rPr lang="en-US" dirty="0" smtClean="0"/>
              <a:t>disinfecting </a:t>
            </a:r>
            <a:r>
              <a:rPr lang="en-US" dirty="0"/>
              <a:t>product: _____________________</a:t>
            </a:r>
          </a:p>
        </p:txBody>
      </p:sp>
      <p:sp>
        <p:nvSpPr>
          <p:cNvPr id="9" name="Content Placeholder 8"/>
          <p:cNvSpPr>
            <a:spLocks noGrp="1"/>
          </p:cNvSpPr>
          <p:nvPr>
            <p:ph sz="half" idx="2"/>
          </p:nvPr>
        </p:nvSpPr>
        <p:spPr>
          <a:xfrm>
            <a:off x="820220" y="2859067"/>
            <a:ext cx="5124995" cy="2910580"/>
          </a:xfrm>
        </p:spPr>
        <p:txBody>
          <a:bodyPr>
            <a:normAutofit fontScale="70000" lnSpcReduction="20000"/>
          </a:bodyPr>
          <a:lstStyle/>
          <a:p>
            <a:r>
              <a:rPr lang="en-US" sz="2200" dirty="0" smtClean="0"/>
              <a:t>EPA-Registration </a:t>
            </a:r>
            <a:r>
              <a:rPr lang="en-US" sz="2200" dirty="0"/>
              <a:t>No: </a:t>
            </a:r>
            <a:r>
              <a:rPr lang="en-US" sz="2200" dirty="0" smtClean="0"/>
              <a:t>__________________</a:t>
            </a:r>
            <a:endParaRPr lang="en-US" sz="2200" dirty="0"/>
          </a:p>
          <a:p>
            <a:r>
              <a:rPr lang="en-US" sz="2200" dirty="0"/>
              <a:t>Active Ingredient: </a:t>
            </a:r>
            <a:r>
              <a:rPr lang="en-US" sz="2200" dirty="0" smtClean="0"/>
              <a:t>____________________</a:t>
            </a:r>
          </a:p>
          <a:p>
            <a:r>
              <a:rPr lang="en-US" sz="2200" dirty="0" smtClean="0"/>
              <a:t>Signal Word: ________________________</a:t>
            </a:r>
          </a:p>
          <a:p>
            <a:r>
              <a:rPr lang="en-US" sz="2200" dirty="0"/>
              <a:t>Mixing Required</a:t>
            </a:r>
            <a:r>
              <a:rPr lang="en-US" sz="2200" dirty="0" smtClean="0"/>
              <a:t>?_____________________</a:t>
            </a:r>
          </a:p>
          <a:p>
            <a:r>
              <a:rPr lang="en-US" sz="2200" dirty="0" smtClean="0"/>
              <a:t>Mixing </a:t>
            </a:r>
            <a:r>
              <a:rPr lang="en-US" sz="2200" dirty="0"/>
              <a:t>Instructions</a:t>
            </a:r>
            <a:r>
              <a:rPr lang="en-US" sz="2200" dirty="0" smtClean="0"/>
              <a:t>____________________</a:t>
            </a:r>
            <a:endParaRPr lang="en-US" sz="2200" dirty="0"/>
          </a:p>
          <a:p>
            <a:r>
              <a:rPr lang="en-US" sz="2200" dirty="0"/>
              <a:t>Dwell time: ________</a:t>
            </a:r>
          </a:p>
          <a:p>
            <a:r>
              <a:rPr lang="en-US" sz="2200" dirty="0"/>
              <a:t>Safe for food-contact surfaces? </a:t>
            </a:r>
            <a:r>
              <a:rPr lang="en-US" sz="2200" dirty="0" smtClean="0"/>
              <a:t>__________</a:t>
            </a:r>
            <a:endParaRPr lang="en-US" sz="2200" dirty="0"/>
          </a:p>
          <a:p>
            <a:r>
              <a:rPr lang="en-US" sz="2200" dirty="0" smtClean="0"/>
              <a:t>Safer Choice </a:t>
            </a:r>
            <a:r>
              <a:rPr lang="en-US" sz="2200" dirty="0"/>
              <a:t>logo or </a:t>
            </a:r>
            <a:r>
              <a:rPr lang="en-US" sz="2200" dirty="0" smtClean="0"/>
              <a:t>Safer Choice-approved </a:t>
            </a:r>
            <a:r>
              <a:rPr lang="en-US" sz="2200" dirty="0"/>
              <a:t>active ingredient</a:t>
            </a:r>
            <a:r>
              <a:rPr lang="en-US" sz="2200" dirty="0" smtClean="0"/>
              <a:t>?_________</a:t>
            </a:r>
          </a:p>
          <a:p>
            <a:r>
              <a:rPr lang="en-US" sz="2200" dirty="0" smtClean="0"/>
              <a:t>Is the product on List N?_________________ </a:t>
            </a:r>
            <a:endParaRPr lang="en-US" sz="2200" dirty="0"/>
          </a:p>
          <a:p>
            <a:pPr marL="0" indent="0">
              <a:buNone/>
            </a:pPr>
            <a:endParaRPr lang="en-US" dirty="0" smtClean="0"/>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2572278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idx="4294967295"/>
          </p:nvPr>
        </p:nvSpPr>
        <p:spPr>
          <a:xfrm>
            <a:off x="628650" y="638742"/>
            <a:ext cx="6799659" cy="489223"/>
          </a:xfrm>
        </p:spPr>
        <p:txBody>
          <a:bodyPr>
            <a:noAutofit/>
          </a:bodyPr>
          <a:lstStyle/>
          <a:p>
            <a:r>
              <a:rPr lang="en-US" altLang="en-US" sz="3200" dirty="0" smtClean="0">
                <a:cs typeface="Arial" panose="020B0604020202020204" pitchFamily="34" charset="0"/>
              </a:rPr>
              <a:t>DISINFECTING AND SANITIZING STEPS</a:t>
            </a:r>
          </a:p>
        </p:txBody>
      </p:sp>
      <p:sp>
        <p:nvSpPr>
          <p:cNvPr id="51204" name="Rectangle 3"/>
          <p:cNvSpPr>
            <a:spLocks noGrp="1" noChangeArrowheads="1"/>
          </p:cNvSpPr>
          <p:nvPr>
            <p:ph type="body" idx="4294967295"/>
          </p:nvPr>
        </p:nvSpPr>
        <p:spPr>
          <a:xfrm>
            <a:off x="628650" y="1178469"/>
            <a:ext cx="5881000" cy="3715252"/>
          </a:xfrm>
        </p:spPr>
        <p:txBody>
          <a:bodyPr>
            <a:noAutofit/>
          </a:bodyPr>
          <a:lstStyle/>
          <a:p>
            <a:pPr marL="342900" indent="-342900">
              <a:lnSpc>
                <a:spcPct val="120000"/>
              </a:lnSpc>
              <a:buClr>
                <a:schemeClr val="tx2"/>
              </a:buClr>
              <a:buNone/>
            </a:pPr>
            <a:r>
              <a:rPr lang="en-US" altLang="en-US" sz="1600" u="sng" dirty="0">
                <a:cs typeface="Arial" panose="020B0604020202020204" pitchFamily="34" charset="0"/>
              </a:rPr>
              <a:t>Step 1:</a:t>
            </a:r>
            <a:r>
              <a:rPr lang="en-US" altLang="en-US" sz="1600" dirty="0">
                <a:cs typeface="Arial" panose="020B0604020202020204" pitchFamily="34" charset="0"/>
              </a:rPr>
              <a:t> </a:t>
            </a:r>
            <a:r>
              <a:rPr lang="en-US" altLang="en-US" sz="1600" dirty="0" smtClean="0">
                <a:cs typeface="Arial" panose="020B0604020202020204" pitchFamily="34" charset="0"/>
              </a:rPr>
              <a:t>Ensure that children are in another area</a:t>
            </a:r>
          </a:p>
          <a:p>
            <a:pPr marL="342900" indent="-342900">
              <a:lnSpc>
                <a:spcPct val="120000"/>
              </a:lnSpc>
              <a:buClr>
                <a:schemeClr val="tx2"/>
              </a:buClr>
              <a:buNone/>
            </a:pPr>
            <a:r>
              <a:rPr lang="en-US" altLang="en-US" sz="1600" u="sng" dirty="0">
                <a:cs typeface="Arial" panose="020B0604020202020204" pitchFamily="34" charset="0"/>
              </a:rPr>
              <a:t>Step </a:t>
            </a:r>
            <a:r>
              <a:rPr lang="en-US" altLang="en-US" sz="1600" u="sng" dirty="0" smtClean="0">
                <a:cs typeface="Arial" panose="020B0604020202020204" pitchFamily="34" charset="0"/>
              </a:rPr>
              <a:t>2:</a:t>
            </a:r>
            <a:r>
              <a:rPr lang="en-US" altLang="en-US" sz="1600" dirty="0" smtClean="0">
                <a:cs typeface="Arial" panose="020B0604020202020204" pitchFamily="34" charset="0"/>
              </a:rPr>
              <a:t> </a:t>
            </a:r>
            <a:r>
              <a:rPr lang="en-US" altLang="en-US" sz="1600" dirty="0">
                <a:cs typeface="Arial" panose="020B0604020202020204" pitchFamily="34" charset="0"/>
              </a:rPr>
              <a:t>Pre-clean </a:t>
            </a:r>
            <a:r>
              <a:rPr lang="en-US" altLang="en-US" sz="1600" dirty="0" smtClean="0">
                <a:cs typeface="Arial" panose="020B0604020202020204" pitchFamily="34" charset="0"/>
              </a:rPr>
              <a:t>using a </a:t>
            </a:r>
            <a:r>
              <a:rPr lang="en-US" altLang="en-US" sz="1600" dirty="0">
                <a:cs typeface="Arial" panose="020B0604020202020204" pitchFamily="34" charset="0"/>
              </a:rPr>
              <a:t>non-antibacterial </a:t>
            </a:r>
            <a:r>
              <a:rPr lang="en-US" altLang="en-US" sz="1600" dirty="0" smtClean="0">
                <a:cs typeface="Arial" panose="020B0604020202020204" pitchFamily="34" charset="0"/>
              </a:rPr>
              <a:t>soap or detergent </a:t>
            </a:r>
            <a:r>
              <a:rPr lang="en-US" altLang="en-US" sz="1600" dirty="0">
                <a:cs typeface="Arial" panose="020B0604020202020204" pitchFamily="34" charset="0"/>
              </a:rPr>
              <a:t>and </a:t>
            </a:r>
            <a:r>
              <a:rPr lang="en-US" altLang="en-US" sz="1600" dirty="0" smtClean="0">
                <a:cs typeface="Arial" panose="020B0604020202020204" pitchFamily="34" charset="0"/>
              </a:rPr>
              <a:t>water</a:t>
            </a:r>
            <a:endParaRPr lang="en-US" altLang="en-US" sz="1600" u="sng" dirty="0">
              <a:cs typeface="Arial" panose="020B0604020202020204" pitchFamily="34" charset="0"/>
            </a:endParaRPr>
          </a:p>
          <a:p>
            <a:pPr marL="342900" indent="-342900">
              <a:lnSpc>
                <a:spcPct val="120000"/>
              </a:lnSpc>
              <a:buClr>
                <a:schemeClr val="tx2"/>
              </a:buClr>
              <a:buNone/>
            </a:pPr>
            <a:r>
              <a:rPr lang="en-US" altLang="en-US" sz="1600" u="sng" dirty="0">
                <a:cs typeface="Arial" panose="020B0604020202020204" pitchFamily="34" charset="0"/>
              </a:rPr>
              <a:t>Step 3:</a:t>
            </a:r>
            <a:r>
              <a:rPr lang="en-US" altLang="en-US" sz="1600" dirty="0">
                <a:cs typeface="Arial" panose="020B0604020202020204" pitchFamily="34" charset="0"/>
              </a:rPr>
              <a:t> </a:t>
            </a:r>
            <a:r>
              <a:rPr lang="en-US" altLang="en-US" sz="1600" dirty="0" smtClean="0">
                <a:cs typeface="Arial" panose="020B0604020202020204" pitchFamily="34" charset="0"/>
              </a:rPr>
              <a:t>Apply the </a:t>
            </a:r>
            <a:r>
              <a:rPr lang="en-US" altLang="en-US" sz="1600" dirty="0">
                <a:cs typeface="Arial" panose="020B0604020202020204" pitchFamily="34" charset="0"/>
              </a:rPr>
              <a:t>disinfectant or </a:t>
            </a:r>
            <a:r>
              <a:rPr lang="en-US" altLang="en-US" sz="1600" dirty="0" smtClean="0">
                <a:cs typeface="Arial" panose="020B0604020202020204" pitchFamily="34" charset="0"/>
              </a:rPr>
              <a:t>sanitizer according to product label</a:t>
            </a:r>
            <a:endParaRPr lang="en-US" altLang="en-US" sz="1600" dirty="0">
              <a:cs typeface="Arial" panose="020B0604020202020204" pitchFamily="34" charset="0"/>
            </a:endParaRPr>
          </a:p>
          <a:p>
            <a:pPr marL="800100" lvl="1" indent="-342900">
              <a:lnSpc>
                <a:spcPct val="120000"/>
              </a:lnSpc>
              <a:buClr>
                <a:schemeClr val="tx2"/>
              </a:buClr>
              <a:buSzPct val="75000"/>
            </a:pPr>
            <a:r>
              <a:rPr lang="en-US" altLang="en-US" sz="1600" dirty="0" smtClean="0">
                <a:cs typeface="Arial" panose="020B0604020202020204" pitchFamily="34" charset="0"/>
              </a:rPr>
              <a:t>Spray </a:t>
            </a:r>
            <a:r>
              <a:rPr lang="en-US" altLang="en-US" sz="1600" dirty="0">
                <a:cs typeface="Arial" panose="020B0604020202020204" pitchFamily="34" charset="0"/>
              </a:rPr>
              <a:t>away from breathing zone</a:t>
            </a:r>
          </a:p>
          <a:p>
            <a:pPr marL="800100" lvl="1" indent="-342900">
              <a:lnSpc>
                <a:spcPct val="120000"/>
              </a:lnSpc>
              <a:buClr>
                <a:schemeClr val="tx2"/>
              </a:buClr>
              <a:buSzPct val="75000"/>
            </a:pPr>
            <a:r>
              <a:rPr lang="en-US" altLang="en-US" sz="1600" dirty="0">
                <a:cs typeface="Arial" panose="020B0604020202020204" pitchFamily="34" charset="0"/>
              </a:rPr>
              <a:t>Provide ventilation </a:t>
            </a:r>
          </a:p>
          <a:p>
            <a:pPr marL="342900" indent="-342900">
              <a:lnSpc>
                <a:spcPct val="120000"/>
              </a:lnSpc>
              <a:buClr>
                <a:schemeClr val="tx2"/>
              </a:buClr>
              <a:buNone/>
            </a:pPr>
            <a:r>
              <a:rPr lang="en-US" altLang="en-US" sz="1600" u="sng" dirty="0">
                <a:cs typeface="Arial" panose="020B0604020202020204" pitchFamily="34" charset="0"/>
              </a:rPr>
              <a:t>Step </a:t>
            </a:r>
            <a:r>
              <a:rPr lang="en-US" altLang="en-US" sz="1600" u="sng" dirty="0" smtClean="0">
                <a:cs typeface="Arial" panose="020B0604020202020204" pitchFamily="34" charset="0"/>
              </a:rPr>
              <a:t>4:</a:t>
            </a:r>
            <a:r>
              <a:rPr lang="en-US" altLang="en-US" sz="1600" dirty="0" smtClean="0">
                <a:cs typeface="Arial" panose="020B0604020202020204" pitchFamily="34" charset="0"/>
              </a:rPr>
              <a:t> Leave </a:t>
            </a:r>
            <a:r>
              <a:rPr lang="en-US" altLang="en-US" sz="1600" dirty="0">
                <a:cs typeface="Arial" panose="020B0604020202020204" pitchFamily="34" charset="0"/>
              </a:rPr>
              <a:t>the surface wet </a:t>
            </a:r>
          </a:p>
          <a:p>
            <a:pPr>
              <a:lnSpc>
                <a:spcPct val="120000"/>
              </a:lnSpc>
              <a:buClr>
                <a:schemeClr val="tx2"/>
              </a:buClr>
              <a:buSzPct val="75000"/>
            </a:pPr>
            <a:r>
              <a:rPr lang="en-US" altLang="en-US" sz="1600" dirty="0" smtClean="0">
                <a:cs typeface="Arial" panose="020B0604020202020204" pitchFamily="34" charset="0"/>
              </a:rPr>
              <a:t>Check </a:t>
            </a:r>
            <a:r>
              <a:rPr lang="en-US" altLang="en-US" sz="1600" dirty="0">
                <a:cs typeface="Arial" panose="020B0604020202020204" pitchFamily="34" charset="0"/>
              </a:rPr>
              <a:t>the product label for </a:t>
            </a:r>
            <a:r>
              <a:rPr lang="en-US" altLang="en-US" sz="1600" dirty="0" smtClean="0">
                <a:cs typeface="Arial" panose="020B0604020202020204" pitchFamily="34" charset="0"/>
              </a:rPr>
              <a:t>the </a:t>
            </a:r>
            <a:r>
              <a:rPr lang="en-US" altLang="en-US" sz="1600" dirty="0">
                <a:cs typeface="Arial" panose="020B0604020202020204" pitchFamily="34" charset="0"/>
              </a:rPr>
              <a:t>appropriate contact (dwell) time </a:t>
            </a:r>
            <a:endParaRPr lang="en-US" altLang="en-US" sz="1600" dirty="0" smtClean="0">
              <a:cs typeface="Arial" panose="020B0604020202020204" pitchFamily="34" charset="0"/>
            </a:endParaRPr>
          </a:p>
          <a:p>
            <a:pPr>
              <a:lnSpc>
                <a:spcPct val="120000"/>
              </a:lnSpc>
              <a:buClr>
                <a:schemeClr val="tx2"/>
              </a:buClr>
              <a:buSzPct val="75000"/>
            </a:pPr>
            <a:r>
              <a:rPr lang="en-US" altLang="en-US" sz="1600" dirty="0" smtClean="0">
                <a:cs typeface="Arial" panose="020B0604020202020204" pitchFamily="34" charset="0"/>
              </a:rPr>
              <a:t>Set an electronic timer, egg timer, watch, or smart phone to keep track of time</a:t>
            </a:r>
            <a:endParaRPr lang="en-US" altLang="en-US" sz="1600" dirty="0">
              <a:cs typeface="Arial" panose="020B0604020202020204" pitchFamily="34" charset="0"/>
            </a:endParaRPr>
          </a:p>
          <a:p>
            <a:pPr marL="342900" indent="-342900">
              <a:lnSpc>
                <a:spcPct val="120000"/>
              </a:lnSpc>
              <a:buClr>
                <a:schemeClr val="tx2"/>
              </a:buClr>
              <a:buNone/>
            </a:pPr>
            <a:r>
              <a:rPr lang="en-US" altLang="en-US" sz="1600" u="sng" dirty="0">
                <a:cs typeface="Arial" panose="020B0604020202020204" pitchFamily="34" charset="0"/>
              </a:rPr>
              <a:t>Step </a:t>
            </a:r>
            <a:r>
              <a:rPr lang="en-US" altLang="en-US" sz="1600" u="sng" dirty="0" smtClean="0">
                <a:cs typeface="Arial" panose="020B0604020202020204" pitchFamily="34" charset="0"/>
              </a:rPr>
              <a:t>5:</a:t>
            </a:r>
            <a:r>
              <a:rPr lang="en-US" altLang="en-US" sz="1600" dirty="0" smtClean="0">
                <a:cs typeface="Arial" panose="020B0604020202020204" pitchFamily="34" charset="0"/>
              </a:rPr>
              <a:t>  Air dry or wipe </a:t>
            </a:r>
            <a:r>
              <a:rPr lang="en-US" altLang="en-US" sz="1600" dirty="0">
                <a:cs typeface="Arial" panose="020B0604020202020204" pitchFamily="34" charset="0"/>
              </a:rPr>
              <a:t>the surface dry </a:t>
            </a:r>
            <a:r>
              <a:rPr lang="en-US" altLang="en-US" sz="1600" dirty="0" smtClean="0">
                <a:cs typeface="Arial" panose="020B0604020202020204" pitchFamily="34" charset="0"/>
              </a:rPr>
              <a:t>with a fresh paper towel or cloth</a:t>
            </a:r>
            <a:endParaRPr lang="en-US" altLang="en-US" sz="1600" dirty="0">
              <a:cs typeface="Arial" panose="020B0604020202020204" pitchFamily="34" charset="0"/>
            </a:endParaRPr>
          </a:p>
        </p:txBody>
      </p:sp>
      <p:sp>
        <p:nvSpPr>
          <p:cNvPr id="51205" name="TextBox 4"/>
          <p:cNvSpPr txBox="1">
            <a:spLocks noChangeArrowheads="1"/>
          </p:cNvSpPr>
          <p:nvPr/>
        </p:nvSpPr>
        <p:spPr bwMode="auto">
          <a:xfrm>
            <a:off x="1132285" y="369331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Calibri" panose="020F0502020204030204" pitchFamily="34" charset="0"/>
                <a:cs typeface="Arial" panose="020B0604020202020204" pitchFamily="34" charset="0"/>
              </a:defRPr>
            </a:lvl1pPr>
            <a:lvl2pPr marL="742950" indent="-285750" eaLnBrk="0" hangingPunct="0">
              <a:defRPr sz="1000">
                <a:solidFill>
                  <a:schemeClr val="tx1"/>
                </a:solidFill>
                <a:latin typeface="Calibri" panose="020F0502020204030204" pitchFamily="34" charset="0"/>
                <a:cs typeface="Arial" panose="020B0604020202020204" pitchFamily="34" charset="0"/>
              </a:defRPr>
            </a:lvl2pPr>
            <a:lvl3pPr marL="1143000" indent="-228600" eaLnBrk="0" hangingPunct="0">
              <a:defRPr sz="1000">
                <a:solidFill>
                  <a:schemeClr val="tx1"/>
                </a:solidFill>
                <a:latin typeface="Calibri" panose="020F0502020204030204" pitchFamily="34" charset="0"/>
                <a:cs typeface="Arial" panose="020B0604020202020204" pitchFamily="34" charset="0"/>
              </a:defRPr>
            </a:lvl3pPr>
            <a:lvl4pPr marL="1600200" indent="-228600" eaLnBrk="0" hangingPunct="0">
              <a:defRPr sz="1000">
                <a:solidFill>
                  <a:schemeClr val="tx1"/>
                </a:solidFill>
                <a:latin typeface="Calibri" panose="020F0502020204030204" pitchFamily="34" charset="0"/>
                <a:cs typeface="Arial" panose="020B0604020202020204" pitchFamily="34" charset="0"/>
              </a:defRPr>
            </a:lvl4pPr>
            <a:lvl5pPr marL="2057400" indent="-228600" eaLnBrk="0" hangingPunct="0">
              <a:defRPr sz="1000">
                <a:solidFill>
                  <a:schemeClr val="tx1"/>
                </a:solidFill>
                <a:latin typeface="Calibri" panose="020F0502020204030204" pitchFamily="34" charset="0"/>
                <a:cs typeface="Arial" panose="020B0604020202020204" pitchFamily="34" charset="0"/>
              </a:defRPr>
            </a:lvl5pPr>
            <a:lvl6pPr marL="2514600" indent="-228600" algn="ctr" defTabSz="45720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6pPr>
            <a:lvl7pPr marL="2971800" indent="-228600" algn="ctr" defTabSz="45720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7pPr>
            <a:lvl8pPr marL="3429000" indent="-228600" algn="ctr" defTabSz="45720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8pPr>
            <a:lvl9pPr marL="3886200" indent="-228600" algn="ctr" defTabSz="45720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9pPr>
          </a:lstStyle>
          <a:p>
            <a:pPr algn="l" eaLnBrk="1" hangingPunct="1"/>
            <a:endParaRPr lang="en-US" altLang="en-US" sz="1350"/>
          </a:p>
        </p:txBody>
      </p:sp>
      <p:pic>
        <p:nvPicPr>
          <p:cNvPr id="5120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3877" y="3592909"/>
            <a:ext cx="1246339" cy="10426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0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8845" y="2117359"/>
            <a:ext cx="1416404" cy="11477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07"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8845" y="4946981"/>
            <a:ext cx="1416404" cy="10979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079971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 calcmode="lin" valueType="num">
                                      <p:cBhvr additive="base">
                                        <p:cTn id="7" dur="500" fill="hold"/>
                                        <p:tgtEl>
                                          <p:spTgt spid="512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04">
                                            <p:txEl>
                                              <p:pRg st="1" end="1"/>
                                            </p:txEl>
                                          </p:spTgt>
                                        </p:tgtEl>
                                        <p:attrNameLst>
                                          <p:attrName>style.visibility</p:attrName>
                                        </p:attrNameLst>
                                      </p:cBhvr>
                                      <p:to>
                                        <p:strVal val="visible"/>
                                      </p:to>
                                    </p:set>
                                    <p:anim calcmode="lin" valueType="num">
                                      <p:cBhvr additive="base">
                                        <p:cTn id="13" dur="500" fill="hold"/>
                                        <p:tgtEl>
                                          <p:spTgt spid="512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04">
                                            <p:txEl>
                                              <p:pRg st="2" end="2"/>
                                            </p:txEl>
                                          </p:spTgt>
                                        </p:tgtEl>
                                        <p:attrNameLst>
                                          <p:attrName>style.visibility</p:attrName>
                                        </p:attrNameLst>
                                      </p:cBhvr>
                                      <p:to>
                                        <p:strVal val="visible"/>
                                      </p:to>
                                    </p:set>
                                    <p:anim calcmode="lin" valueType="num">
                                      <p:cBhvr additive="base">
                                        <p:cTn id="19" dur="500" fill="hold"/>
                                        <p:tgtEl>
                                          <p:spTgt spid="5120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204">
                                            <p:txEl>
                                              <p:pRg st="3" end="3"/>
                                            </p:txEl>
                                          </p:spTgt>
                                        </p:tgtEl>
                                        <p:attrNameLst>
                                          <p:attrName>style.visibility</p:attrName>
                                        </p:attrNameLst>
                                      </p:cBhvr>
                                      <p:to>
                                        <p:strVal val="visible"/>
                                      </p:to>
                                    </p:set>
                                    <p:anim calcmode="lin" valueType="num">
                                      <p:cBhvr additive="base">
                                        <p:cTn id="23" dur="500" fill="hold"/>
                                        <p:tgtEl>
                                          <p:spTgt spid="5120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0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1204">
                                            <p:txEl>
                                              <p:pRg st="4" end="4"/>
                                            </p:txEl>
                                          </p:spTgt>
                                        </p:tgtEl>
                                        <p:attrNameLst>
                                          <p:attrName>style.visibility</p:attrName>
                                        </p:attrNameLst>
                                      </p:cBhvr>
                                      <p:to>
                                        <p:strVal val="visible"/>
                                      </p:to>
                                    </p:set>
                                    <p:anim calcmode="lin" valueType="num">
                                      <p:cBhvr additive="base">
                                        <p:cTn id="27" dur="500" fill="hold"/>
                                        <p:tgtEl>
                                          <p:spTgt spid="5120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0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1204">
                                            <p:txEl>
                                              <p:pRg st="5" end="5"/>
                                            </p:txEl>
                                          </p:spTgt>
                                        </p:tgtEl>
                                        <p:attrNameLst>
                                          <p:attrName>style.visibility</p:attrName>
                                        </p:attrNameLst>
                                      </p:cBhvr>
                                      <p:to>
                                        <p:strVal val="visible"/>
                                      </p:to>
                                    </p:set>
                                    <p:anim calcmode="lin" valueType="num">
                                      <p:cBhvr additive="base">
                                        <p:cTn id="33" dur="500" fill="hold"/>
                                        <p:tgtEl>
                                          <p:spTgt spid="5120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204">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1204">
                                            <p:txEl>
                                              <p:pRg st="6" end="6"/>
                                            </p:txEl>
                                          </p:spTgt>
                                        </p:tgtEl>
                                        <p:attrNameLst>
                                          <p:attrName>style.visibility</p:attrName>
                                        </p:attrNameLst>
                                      </p:cBhvr>
                                      <p:to>
                                        <p:strVal val="visible"/>
                                      </p:to>
                                    </p:set>
                                    <p:anim calcmode="lin" valueType="num">
                                      <p:cBhvr additive="base">
                                        <p:cTn id="37" dur="500" fill="hold"/>
                                        <p:tgtEl>
                                          <p:spTgt spid="5120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0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1204">
                                            <p:txEl>
                                              <p:pRg st="7" end="7"/>
                                            </p:txEl>
                                          </p:spTgt>
                                        </p:tgtEl>
                                        <p:attrNameLst>
                                          <p:attrName>style.visibility</p:attrName>
                                        </p:attrNameLst>
                                      </p:cBhvr>
                                      <p:to>
                                        <p:strVal val="visible"/>
                                      </p:to>
                                    </p:set>
                                    <p:anim calcmode="lin" valueType="num">
                                      <p:cBhvr additive="base">
                                        <p:cTn id="41" dur="500" fill="hold"/>
                                        <p:tgtEl>
                                          <p:spTgt spid="5120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120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1204">
                                            <p:txEl>
                                              <p:pRg st="8" end="8"/>
                                            </p:txEl>
                                          </p:spTgt>
                                        </p:tgtEl>
                                        <p:attrNameLst>
                                          <p:attrName>style.visibility</p:attrName>
                                        </p:attrNameLst>
                                      </p:cBhvr>
                                      <p:to>
                                        <p:strVal val="visible"/>
                                      </p:to>
                                    </p:set>
                                    <p:anim calcmode="lin" valueType="num">
                                      <p:cBhvr additive="base">
                                        <p:cTn id="47" dur="500" fill="hold"/>
                                        <p:tgtEl>
                                          <p:spTgt spid="5120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120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5850" y="0"/>
            <a:ext cx="4692650" cy="6256867"/>
          </a:xfrm>
          <a:prstGeom prst="rect">
            <a:avLst/>
          </a:prstGeom>
          <a:ln>
            <a:solidFill>
              <a:schemeClr val="tx1"/>
            </a:solidFill>
          </a:ln>
        </p:spPr>
      </p:pic>
    </p:spTree>
    <p:extLst>
      <p:ext uri="{BB962C8B-B14F-4D97-AF65-F5344CB8AC3E}">
        <p14:creationId xmlns:p14="http://schemas.microsoft.com/office/powerpoint/2010/main" val="4454799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a:xfrm>
            <a:off x="638330" y="849597"/>
            <a:ext cx="7650905" cy="1084116"/>
          </a:xfrm>
        </p:spPr>
        <p:txBody>
          <a:bodyPr anchorCtr="0">
            <a:normAutofit fontScale="90000"/>
          </a:bodyPr>
          <a:lstStyle/>
          <a:p>
            <a:pPr eaLnBrk="1" hangingPunct="1"/>
            <a:r>
              <a:rPr lang="en-US" altLang="en-US" dirty="0" smtClean="0"/>
              <a:t>Always use </a:t>
            </a:r>
            <a:r>
              <a:rPr lang="en-US" altLang="en-US" dirty="0">
                <a:solidFill>
                  <a:srgbClr val="FF0000"/>
                </a:solidFill>
              </a:rPr>
              <a:t>c</a:t>
            </a:r>
            <a:r>
              <a:rPr lang="en-US" altLang="en-US" dirty="0" smtClean="0">
                <a:solidFill>
                  <a:srgbClr val="FF0000"/>
                </a:solidFill>
              </a:rPr>
              <a:t>aution</a:t>
            </a:r>
            <a:r>
              <a:rPr lang="en-US" altLang="en-US" dirty="0" smtClean="0"/>
              <a:t> with sanitizers and disinfectants</a:t>
            </a:r>
          </a:p>
        </p:txBody>
      </p:sp>
      <p:sp>
        <p:nvSpPr>
          <p:cNvPr id="40963" name="Rectangle 3"/>
          <p:cNvSpPr>
            <a:spLocks noGrp="1"/>
          </p:cNvSpPr>
          <p:nvPr>
            <p:ph type="body" idx="4294967295"/>
          </p:nvPr>
        </p:nvSpPr>
        <p:spPr>
          <a:xfrm>
            <a:off x="1064665" y="1903078"/>
            <a:ext cx="5722713" cy="3769953"/>
          </a:xfrm>
        </p:spPr>
        <p:txBody>
          <a:bodyPr>
            <a:noAutofit/>
          </a:bodyPr>
          <a:lstStyle/>
          <a:p>
            <a:pPr>
              <a:lnSpc>
                <a:spcPct val="150000"/>
              </a:lnSpc>
              <a:buClr>
                <a:schemeClr val="accent2"/>
              </a:buClr>
              <a:buSzPct val="100000"/>
              <a:buFont typeface="Wingdings" panose="05000000000000000000" pitchFamily="2" charset="2"/>
              <a:buChar char="ü"/>
            </a:pPr>
            <a:r>
              <a:rPr lang="en-US" altLang="en-US" sz="2600" dirty="0"/>
              <a:t>Provide ventilation </a:t>
            </a:r>
          </a:p>
          <a:p>
            <a:pPr>
              <a:lnSpc>
                <a:spcPct val="100000"/>
              </a:lnSpc>
              <a:buClr>
                <a:schemeClr val="accent2"/>
              </a:buClr>
              <a:buSzPct val="100000"/>
              <a:buFont typeface="Wingdings" panose="05000000000000000000" pitchFamily="2" charset="2"/>
              <a:buChar char="ü"/>
            </a:pPr>
            <a:r>
              <a:rPr lang="en-US" altLang="en-US" sz="2600" dirty="0"/>
              <a:t>Hold the bottle at a safe distance away from the nose and mouth when spraying</a:t>
            </a:r>
          </a:p>
          <a:p>
            <a:pPr>
              <a:lnSpc>
                <a:spcPct val="100000"/>
              </a:lnSpc>
              <a:buClr>
                <a:schemeClr val="accent2"/>
              </a:buClr>
              <a:buSzPct val="100000"/>
              <a:buFont typeface="Wingdings" panose="05000000000000000000" pitchFamily="2" charset="2"/>
              <a:buChar char="ü"/>
            </a:pPr>
            <a:r>
              <a:rPr lang="en-US" altLang="en-US" sz="2600" dirty="0"/>
              <a:t>Label spray </a:t>
            </a:r>
            <a:r>
              <a:rPr lang="en-US" altLang="en-US" sz="2600" dirty="0" smtClean="0"/>
              <a:t>bottle dilutions </a:t>
            </a:r>
            <a:r>
              <a:rPr lang="en-US" altLang="en-US" sz="2600" dirty="0"/>
              <a:t>with product and </a:t>
            </a:r>
            <a:r>
              <a:rPr lang="en-US" altLang="en-US" sz="2600" dirty="0" smtClean="0"/>
              <a:t>date</a:t>
            </a:r>
            <a:endParaRPr lang="en-US" altLang="en-US" sz="2600" dirty="0"/>
          </a:p>
          <a:p>
            <a:pPr>
              <a:lnSpc>
                <a:spcPct val="100000"/>
              </a:lnSpc>
              <a:spcBef>
                <a:spcPts val="0"/>
              </a:spcBef>
              <a:buClr>
                <a:schemeClr val="accent2"/>
              </a:buClr>
              <a:buSzPct val="100000"/>
              <a:buFont typeface="Wingdings" panose="05000000000000000000" pitchFamily="2" charset="2"/>
              <a:buChar char="ü"/>
            </a:pPr>
            <a:r>
              <a:rPr lang="en-US" altLang="en-US" sz="2600" dirty="0"/>
              <a:t>Keep products out of </a:t>
            </a:r>
            <a:r>
              <a:rPr lang="en-US" altLang="en-US" sz="2600" dirty="0" smtClean="0"/>
              <a:t>children’s </a:t>
            </a:r>
          </a:p>
          <a:p>
            <a:pPr marL="0" indent="0">
              <a:lnSpc>
                <a:spcPct val="100000"/>
              </a:lnSpc>
              <a:spcBef>
                <a:spcPts val="0"/>
              </a:spcBef>
              <a:buClr>
                <a:schemeClr val="accent2"/>
              </a:buClr>
              <a:buSzPct val="100000"/>
              <a:buNone/>
            </a:pPr>
            <a:r>
              <a:rPr lang="en-US" altLang="en-US" sz="2600" dirty="0" smtClean="0"/>
              <a:t>    reach</a:t>
            </a:r>
            <a:r>
              <a:rPr lang="en-US" altLang="en-US" sz="2600" dirty="0"/>
              <a:t>, in a locked cabinet.</a:t>
            </a:r>
          </a:p>
          <a:p>
            <a:pPr marL="0" indent="0">
              <a:lnSpc>
                <a:spcPct val="100000"/>
              </a:lnSpc>
              <a:spcBef>
                <a:spcPts val="0"/>
              </a:spcBef>
              <a:buClr>
                <a:schemeClr val="accent2"/>
              </a:buClr>
              <a:buSzPct val="100000"/>
              <a:buNone/>
            </a:pPr>
            <a:endParaRPr lang="en-US" altLang="en-US" sz="2600" dirty="0" smtClean="0"/>
          </a:p>
          <a:p>
            <a:pPr marL="0" indent="0">
              <a:lnSpc>
                <a:spcPct val="100000"/>
              </a:lnSpc>
              <a:spcBef>
                <a:spcPts val="0"/>
              </a:spcBef>
              <a:buClr>
                <a:schemeClr val="accent2"/>
              </a:buClr>
              <a:buSzPct val="100000"/>
              <a:buNone/>
            </a:pPr>
            <a:r>
              <a:rPr lang="en-US" altLang="en-US" sz="2600" dirty="0" smtClean="0"/>
              <a:t>           </a:t>
            </a:r>
          </a:p>
        </p:txBody>
      </p:sp>
      <p:pic>
        <p:nvPicPr>
          <p:cNvPr id="1026" name="Picture 2" descr="http://www.clipartclipart.com/free_clipart_images/a_plastic_spray_water_bottle_0515-1105-2700-3612_SMU.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9310" y1="62667" x2="39310" y2="62667"/>
                        <a14:foregroundMark x1="44828" y1="52000" x2="44828" y2="52000"/>
                        <a14:foregroundMark x1="47586" y1="44333" x2="47586" y2="44333"/>
                        <a14:foregroundMark x1="47241" y1="60000" x2="47241" y2="60000"/>
                        <a14:foregroundMark x1="52414" y1="53667" x2="52414" y2="53667"/>
                      </a14:backgroundRemoval>
                    </a14:imgEffect>
                  </a14:imgLayer>
                </a14:imgProps>
              </a:ext>
              <a:ext uri="{28A0092B-C50C-407E-A947-70E740481C1C}">
                <a14:useLocalDpi xmlns:a14="http://schemas.microsoft.com/office/drawing/2010/main" val="0"/>
              </a:ext>
            </a:extLst>
          </a:blip>
          <a:srcRect/>
          <a:stretch>
            <a:fillRect/>
          </a:stretch>
        </p:blipFill>
        <p:spPr bwMode="auto">
          <a:xfrm rot="3022688">
            <a:off x="6025787" y="3144974"/>
            <a:ext cx="2280103" cy="235872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rot="21190142">
            <a:off x="8016285" y="4004189"/>
            <a:ext cx="1752218" cy="1744502"/>
            <a:chOff x="7339239" y="2153356"/>
            <a:chExt cx="3179401" cy="1882242"/>
          </a:xfrm>
        </p:grpSpPr>
        <p:sp>
          <p:nvSpPr>
            <p:cNvPr id="7" name="Freeform 6"/>
            <p:cNvSpPr/>
            <p:nvPr/>
          </p:nvSpPr>
          <p:spPr>
            <a:xfrm rot="5400000">
              <a:off x="8418522" y="1221474"/>
              <a:ext cx="1168236" cy="3032000"/>
            </a:xfrm>
            <a:custGeom>
              <a:avLst/>
              <a:gdLst>
                <a:gd name="connsiteX0" fmla="*/ 1029088 w 1029088"/>
                <a:gd name="connsiteY0" fmla="*/ 1510747 h 3489200"/>
                <a:gd name="connsiteX1" fmla="*/ 800488 w 1029088"/>
                <a:gd name="connsiteY1" fmla="*/ 914400 h 3489200"/>
                <a:gd name="connsiteX2" fmla="*/ 214079 w 1029088"/>
                <a:gd name="connsiteY2" fmla="*/ 2822713 h 3489200"/>
                <a:gd name="connsiteX3" fmla="*/ 45114 w 1029088"/>
                <a:gd name="connsiteY3" fmla="*/ 3309730 h 3489200"/>
                <a:gd name="connsiteX4" fmla="*/ 979392 w 1029088"/>
                <a:gd name="connsiteY4" fmla="*/ 0 h 348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088" h="3489200">
                  <a:moveTo>
                    <a:pt x="1029088" y="1510747"/>
                  </a:moveTo>
                  <a:cubicBezTo>
                    <a:pt x="982705" y="1103243"/>
                    <a:pt x="936323" y="695739"/>
                    <a:pt x="800488" y="914400"/>
                  </a:cubicBezTo>
                  <a:cubicBezTo>
                    <a:pt x="664653" y="1133061"/>
                    <a:pt x="339975" y="2423491"/>
                    <a:pt x="214079" y="2822713"/>
                  </a:cubicBezTo>
                  <a:cubicBezTo>
                    <a:pt x="88183" y="3221935"/>
                    <a:pt x="-82438" y="3780182"/>
                    <a:pt x="45114" y="3309730"/>
                  </a:cubicBezTo>
                  <a:cubicBezTo>
                    <a:pt x="172666" y="2839278"/>
                    <a:pt x="807114" y="574813"/>
                    <a:pt x="979392" y="0"/>
                  </a:cubicBezTo>
                </a:path>
              </a:pathLst>
            </a:cu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2" name="Freeform 11"/>
            <p:cNvSpPr/>
            <p:nvPr/>
          </p:nvSpPr>
          <p:spPr>
            <a:xfrm rot="6905843">
              <a:off x="8271121" y="1935480"/>
              <a:ext cx="1168236" cy="3032000"/>
            </a:xfrm>
            <a:custGeom>
              <a:avLst/>
              <a:gdLst>
                <a:gd name="connsiteX0" fmla="*/ 1029088 w 1029088"/>
                <a:gd name="connsiteY0" fmla="*/ 1510747 h 3489200"/>
                <a:gd name="connsiteX1" fmla="*/ 800488 w 1029088"/>
                <a:gd name="connsiteY1" fmla="*/ 914400 h 3489200"/>
                <a:gd name="connsiteX2" fmla="*/ 214079 w 1029088"/>
                <a:gd name="connsiteY2" fmla="*/ 2822713 h 3489200"/>
                <a:gd name="connsiteX3" fmla="*/ 45114 w 1029088"/>
                <a:gd name="connsiteY3" fmla="*/ 3309730 h 3489200"/>
                <a:gd name="connsiteX4" fmla="*/ 979392 w 1029088"/>
                <a:gd name="connsiteY4" fmla="*/ 0 h 348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088" h="3489200">
                  <a:moveTo>
                    <a:pt x="1029088" y="1510747"/>
                  </a:moveTo>
                  <a:cubicBezTo>
                    <a:pt x="982705" y="1103243"/>
                    <a:pt x="936323" y="695739"/>
                    <a:pt x="800488" y="914400"/>
                  </a:cubicBezTo>
                  <a:cubicBezTo>
                    <a:pt x="664653" y="1133061"/>
                    <a:pt x="339975" y="2423491"/>
                    <a:pt x="214079" y="2822713"/>
                  </a:cubicBezTo>
                  <a:cubicBezTo>
                    <a:pt x="88183" y="3221935"/>
                    <a:pt x="-82438" y="3780182"/>
                    <a:pt x="45114" y="3309730"/>
                  </a:cubicBezTo>
                  <a:cubicBezTo>
                    <a:pt x="172666" y="2839278"/>
                    <a:pt x="807114" y="574813"/>
                    <a:pt x="979392" y="0"/>
                  </a:cubicBezTo>
                </a:path>
              </a:pathLst>
            </a:cu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3" name="Freeform 12"/>
            <p:cNvSpPr/>
            <p:nvPr/>
          </p:nvSpPr>
          <p:spPr>
            <a:xfrm rot="6015393">
              <a:off x="7992977" y="1715017"/>
              <a:ext cx="1187630" cy="2446456"/>
            </a:xfrm>
            <a:custGeom>
              <a:avLst/>
              <a:gdLst>
                <a:gd name="connsiteX0" fmla="*/ 1029088 w 1029088"/>
                <a:gd name="connsiteY0" fmla="*/ 1510747 h 3489200"/>
                <a:gd name="connsiteX1" fmla="*/ 800488 w 1029088"/>
                <a:gd name="connsiteY1" fmla="*/ 914400 h 3489200"/>
                <a:gd name="connsiteX2" fmla="*/ 214079 w 1029088"/>
                <a:gd name="connsiteY2" fmla="*/ 2822713 h 3489200"/>
                <a:gd name="connsiteX3" fmla="*/ 45114 w 1029088"/>
                <a:gd name="connsiteY3" fmla="*/ 3309730 h 3489200"/>
                <a:gd name="connsiteX4" fmla="*/ 979392 w 1029088"/>
                <a:gd name="connsiteY4" fmla="*/ 0 h 348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088" h="3489200">
                  <a:moveTo>
                    <a:pt x="1029088" y="1510747"/>
                  </a:moveTo>
                  <a:cubicBezTo>
                    <a:pt x="982705" y="1103243"/>
                    <a:pt x="936323" y="695739"/>
                    <a:pt x="800488" y="914400"/>
                  </a:cubicBezTo>
                  <a:cubicBezTo>
                    <a:pt x="664653" y="1133061"/>
                    <a:pt x="339975" y="2423491"/>
                    <a:pt x="214079" y="2822713"/>
                  </a:cubicBezTo>
                  <a:cubicBezTo>
                    <a:pt x="88183" y="3221935"/>
                    <a:pt x="-82438" y="3780182"/>
                    <a:pt x="45114" y="3309730"/>
                  </a:cubicBezTo>
                  <a:cubicBezTo>
                    <a:pt x="172666" y="2839278"/>
                    <a:pt x="807114" y="574813"/>
                    <a:pt x="979392" y="0"/>
                  </a:cubicBezTo>
                </a:path>
              </a:pathLst>
            </a:cu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grpSp>
      <p:grpSp>
        <p:nvGrpSpPr>
          <p:cNvPr id="16" name="Group 15"/>
          <p:cNvGrpSpPr/>
          <p:nvPr/>
        </p:nvGrpSpPr>
        <p:grpSpPr>
          <a:xfrm>
            <a:off x="7997208" y="4148988"/>
            <a:ext cx="1752218" cy="1744502"/>
            <a:chOff x="7339239" y="2153356"/>
            <a:chExt cx="3179401" cy="1882242"/>
          </a:xfrm>
        </p:grpSpPr>
        <p:sp>
          <p:nvSpPr>
            <p:cNvPr id="17" name="Freeform 16"/>
            <p:cNvSpPr/>
            <p:nvPr/>
          </p:nvSpPr>
          <p:spPr>
            <a:xfrm rot="5400000">
              <a:off x="8418522" y="1221474"/>
              <a:ext cx="1168236" cy="3032000"/>
            </a:xfrm>
            <a:custGeom>
              <a:avLst/>
              <a:gdLst>
                <a:gd name="connsiteX0" fmla="*/ 1029088 w 1029088"/>
                <a:gd name="connsiteY0" fmla="*/ 1510747 h 3489200"/>
                <a:gd name="connsiteX1" fmla="*/ 800488 w 1029088"/>
                <a:gd name="connsiteY1" fmla="*/ 914400 h 3489200"/>
                <a:gd name="connsiteX2" fmla="*/ 214079 w 1029088"/>
                <a:gd name="connsiteY2" fmla="*/ 2822713 h 3489200"/>
                <a:gd name="connsiteX3" fmla="*/ 45114 w 1029088"/>
                <a:gd name="connsiteY3" fmla="*/ 3309730 h 3489200"/>
                <a:gd name="connsiteX4" fmla="*/ 979392 w 1029088"/>
                <a:gd name="connsiteY4" fmla="*/ 0 h 348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088" h="3489200">
                  <a:moveTo>
                    <a:pt x="1029088" y="1510747"/>
                  </a:moveTo>
                  <a:cubicBezTo>
                    <a:pt x="982705" y="1103243"/>
                    <a:pt x="936323" y="695739"/>
                    <a:pt x="800488" y="914400"/>
                  </a:cubicBezTo>
                  <a:cubicBezTo>
                    <a:pt x="664653" y="1133061"/>
                    <a:pt x="339975" y="2423491"/>
                    <a:pt x="214079" y="2822713"/>
                  </a:cubicBezTo>
                  <a:cubicBezTo>
                    <a:pt x="88183" y="3221935"/>
                    <a:pt x="-82438" y="3780182"/>
                    <a:pt x="45114" y="3309730"/>
                  </a:cubicBezTo>
                  <a:cubicBezTo>
                    <a:pt x="172666" y="2839278"/>
                    <a:pt x="807114" y="574813"/>
                    <a:pt x="979392" y="0"/>
                  </a:cubicBezTo>
                </a:path>
              </a:pathLst>
            </a:cu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8" name="Freeform 17"/>
            <p:cNvSpPr/>
            <p:nvPr/>
          </p:nvSpPr>
          <p:spPr>
            <a:xfrm rot="6905843">
              <a:off x="8271121" y="1935480"/>
              <a:ext cx="1168236" cy="3032000"/>
            </a:xfrm>
            <a:custGeom>
              <a:avLst/>
              <a:gdLst>
                <a:gd name="connsiteX0" fmla="*/ 1029088 w 1029088"/>
                <a:gd name="connsiteY0" fmla="*/ 1510747 h 3489200"/>
                <a:gd name="connsiteX1" fmla="*/ 800488 w 1029088"/>
                <a:gd name="connsiteY1" fmla="*/ 914400 h 3489200"/>
                <a:gd name="connsiteX2" fmla="*/ 214079 w 1029088"/>
                <a:gd name="connsiteY2" fmla="*/ 2822713 h 3489200"/>
                <a:gd name="connsiteX3" fmla="*/ 45114 w 1029088"/>
                <a:gd name="connsiteY3" fmla="*/ 3309730 h 3489200"/>
                <a:gd name="connsiteX4" fmla="*/ 979392 w 1029088"/>
                <a:gd name="connsiteY4" fmla="*/ 0 h 348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088" h="3489200">
                  <a:moveTo>
                    <a:pt x="1029088" y="1510747"/>
                  </a:moveTo>
                  <a:cubicBezTo>
                    <a:pt x="982705" y="1103243"/>
                    <a:pt x="936323" y="695739"/>
                    <a:pt x="800488" y="914400"/>
                  </a:cubicBezTo>
                  <a:cubicBezTo>
                    <a:pt x="664653" y="1133061"/>
                    <a:pt x="339975" y="2423491"/>
                    <a:pt x="214079" y="2822713"/>
                  </a:cubicBezTo>
                  <a:cubicBezTo>
                    <a:pt x="88183" y="3221935"/>
                    <a:pt x="-82438" y="3780182"/>
                    <a:pt x="45114" y="3309730"/>
                  </a:cubicBezTo>
                  <a:cubicBezTo>
                    <a:pt x="172666" y="2839278"/>
                    <a:pt x="807114" y="574813"/>
                    <a:pt x="979392" y="0"/>
                  </a:cubicBezTo>
                </a:path>
              </a:pathLst>
            </a:cu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9" name="Freeform 18"/>
            <p:cNvSpPr/>
            <p:nvPr/>
          </p:nvSpPr>
          <p:spPr>
            <a:xfrm rot="6015393">
              <a:off x="7992977" y="1715017"/>
              <a:ext cx="1187630" cy="2446456"/>
            </a:xfrm>
            <a:custGeom>
              <a:avLst/>
              <a:gdLst>
                <a:gd name="connsiteX0" fmla="*/ 1029088 w 1029088"/>
                <a:gd name="connsiteY0" fmla="*/ 1510747 h 3489200"/>
                <a:gd name="connsiteX1" fmla="*/ 800488 w 1029088"/>
                <a:gd name="connsiteY1" fmla="*/ 914400 h 3489200"/>
                <a:gd name="connsiteX2" fmla="*/ 214079 w 1029088"/>
                <a:gd name="connsiteY2" fmla="*/ 2822713 h 3489200"/>
                <a:gd name="connsiteX3" fmla="*/ 45114 w 1029088"/>
                <a:gd name="connsiteY3" fmla="*/ 3309730 h 3489200"/>
                <a:gd name="connsiteX4" fmla="*/ 979392 w 1029088"/>
                <a:gd name="connsiteY4" fmla="*/ 0 h 348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088" h="3489200">
                  <a:moveTo>
                    <a:pt x="1029088" y="1510747"/>
                  </a:moveTo>
                  <a:cubicBezTo>
                    <a:pt x="982705" y="1103243"/>
                    <a:pt x="936323" y="695739"/>
                    <a:pt x="800488" y="914400"/>
                  </a:cubicBezTo>
                  <a:cubicBezTo>
                    <a:pt x="664653" y="1133061"/>
                    <a:pt x="339975" y="2423491"/>
                    <a:pt x="214079" y="2822713"/>
                  </a:cubicBezTo>
                  <a:cubicBezTo>
                    <a:pt x="88183" y="3221935"/>
                    <a:pt x="-82438" y="3780182"/>
                    <a:pt x="45114" y="3309730"/>
                  </a:cubicBezTo>
                  <a:cubicBezTo>
                    <a:pt x="172666" y="2839278"/>
                    <a:pt x="807114" y="574813"/>
                    <a:pt x="979392" y="0"/>
                  </a:cubicBezTo>
                </a:path>
              </a:pathLst>
            </a:cu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grpSp>
      <p:sp>
        <p:nvSpPr>
          <p:cNvPr id="21" name="Rectangle 20"/>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13826275" flipV="1">
            <a:off x="6240749" y="4694327"/>
            <a:ext cx="847727" cy="230832"/>
          </a:xfrm>
          <a:prstGeom prst="rect">
            <a:avLst/>
          </a:prstGeom>
          <a:noFill/>
        </p:spPr>
        <p:txBody>
          <a:bodyPr wrap="square" rtlCol="0">
            <a:spAutoFit/>
          </a:bodyPr>
          <a:lstStyle/>
          <a:p>
            <a:r>
              <a:rPr lang="en-US" sz="900" dirty="0" smtClean="0">
                <a:solidFill>
                  <a:schemeClr val="bg1"/>
                </a:solidFill>
              </a:rPr>
              <a:t>2/7/2020</a:t>
            </a:r>
            <a:endParaRPr lang="en-US" sz="900" dirty="0">
              <a:solidFill>
                <a:schemeClr val="bg1"/>
              </a:solidFill>
            </a:endParaRPr>
          </a:p>
        </p:txBody>
      </p:sp>
      <p:sp>
        <p:nvSpPr>
          <p:cNvPr id="4" name="TextBox 3"/>
          <p:cNvSpPr txBox="1"/>
          <p:nvPr/>
        </p:nvSpPr>
        <p:spPr>
          <a:xfrm rot="3079626">
            <a:off x="6035476" y="4798155"/>
            <a:ext cx="865240" cy="307777"/>
          </a:xfrm>
          <a:prstGeom prst="rect">
            <a:avLst/>
          </a:prstGeom>
          <a:noFill/>
        </p:spPr>
        <p:txBody>
          <a:bodyPr wrap="square" rtlCol="0">
            <a:spAutoFit/>
          </a:bodyPr>
          <a:lstStyle/>
          <a:p>
            <a:r>
              <a:rPr lang="en-US" sz="1400" dirty="0" smtClean="0"/>
              <a:t>bleach</a:t>
            </a:r>
            <a:endParaRPr lang="en-US" sz="1400" dirty="0"/>
          </a:p>
        </p:txBody>
      </p:sp>
    </p:spTree>
    <p:custDataLst>
      <p:tags r:id="rId1"/>
    </p:custDataLst>
    <p:extLst>
      <p:ext uri="{BB962C8B-B14F-4D97-AF65-F5344CB8AC3E}">
        <p14:creationId xmlns:p14="http://schemas.microsoft.com/office/powerpoint/2010/main" val="135275976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a:xfrm>
            <a:off x="842082" y="679814"/>
            <a:ext cx="7690661" cy="1084116"/>
          </a:xfrm>
        </p:spPr>
        <p:txBody>
          <a:bodyPr anchorCtr="0">
            <a:normAutofit fontScale="90000"/>
          </a:bodyPr>
          <a:lstStyle/>
          <a:p>
            <a:pPr eaLnBrk="1" hangingPunct="1"/>
            <a:r>
              <a:rPr lang="en-US" altLang="en-US" dirty="0" smtClean="0"/>
              <a:t/>
            </a:r>
            <a:br>
              <a:rPr lang="en-US" altLang="en-US" dirty="0" smtClean="0"/>
            </a:br>
            <a:r>
              <a:rPr lang="en-US" altLang="en-US" dirty="0" smtClean="0"/>
              <a:t>Continued…</a:t>
            </a:r>
          </a:p>
        </p:txBody>
      </p:sp>
      <p:sp>
        <p:nvSpPr>
          <p:cNvPr id="40963" name="Rectangle 3"/>
          <p:cNvSpPr>
            <a:spLocks noGrp="1"/>
          </p:cNvSpPr>
          <p:nvPr>
            <p:ph type="body" idx="4294967295"/>
          </p:nvPr>
        </p:nvSpPr>
        <p:spPr>
          <a:xfrm>
            <a:off x="777476" y="2043414"/>
            <a:ext cx="7819871" cy="4495510"/>
          </a:xfrm>
        </p:spPr>
        <p:txBody>
          <a:bodyPr>
            <a:noAutofit/>
          </a:bodyPr>
          <a:lstStyle/>
          <a:p>
            <a:pPr>
              <a:lnSpc>
                <a:spcPct val="100000"/>
              </a:lnSpc>
              <a:spcBef>
                <a:spcPts val="0"/>
              </a:spcBef>
              <a:buClr>
                <a:schemeClr val="accent2"/>
              </a:buClr>
              <a:buSzPct val="100000"/>
              <a:buFont typeface="Wingdings" panose="05000000000000000000" pitchFamily="2" charset="2"/>
              <a:buChar char="ü"/>
            </a:pPr>
            <a:r>
              <a:rPr lang="en-US" altLang="en-US" sz="2600" kern="600" dirty="0" smtClean="0"/>
              <a:t>Wear personal protective equipment such as</a:t>
            </a:r>
          </a:p>
          <a:p>
            <a:pPr marL="0" indent="0">
              <a:lnSpc>
                <a:spcPct val="100000"/>
              </a:lnSpc>
              <a:spcBef>
                <a:spcPts val="0"/>
              </a:spcBef>
              <a:buClr>
                <a:schemeClr val="accent2"/>
              </a:buClr>
              <a:buSzPct val="100000"/>
              <a:buNone/>
            </a:pPr>
            <a:r>
              <a:rPr lang="en-US" altLang="en-US" sz="2600" kern="600" dirty="0"/>
              <a:t> </a:t>
            </a:r>
            <a:r>
              <a:rPr lang="en-US" altLang="en-US" sz="2600" kern="600" dirty="0" smtClean="0"/>
              <a:t>  (gloves, eyewear)</a:t>
            </a:r>
            <a:endParaRPr lang="en-US" altLang="en-US" sz="2600" kern="600" dirty="0"/>
          </a:p>
          <a:p>
            <a:pPr>
              <a:lnSpc>
                <a:spcPct val="150000"/>
              </a:lnSpc>
              <a:buClr>
                <a:schemeClr val="accent2"/>
              </a:buClr>
              <a:buSzPct val="100000"/>
              <a:buFont typeface="Wingdings" panose="05000000000000000000" pitchFamily="2" charset="2"/>
              <a:buChar char="ü"/>
            </a:pPr>
            <a:r>
              <a:rPr lang="en-US" altLang="en-US" sz="2600" dirty="0"/>
              <a:t>D</a:t>
            </a:r>
            <a:r>
              <a:rPr lang="en-US" altLang="en-US" sz="2600" dirty="0" smtClean="0"/>
              <a:t>isinfect </a:t>
            </a:r>
            <a:r>
              <a:rPr lang="en-US" altLang="en-US" sz="2600" dirty="0"/>
              <a:t>while children are not in area</a:t>
            </a:r>
          </a:p>
          <a:p>
            <a:pPr>
              <a:lnSpc>
                <a:spcPct val="100000"/>
              </a:lnSpc>
              <a:buClr>
                <a:schemeClr val="accent2"/>
              </a:buClr>
              <a:buSzPct val="100000"/>
              <a:buFont typeface="Wingdings" panose="05000000000000000000" pitchFamily="2" charset="2"/>
              <a:buChar char="ü"/>
            </a:pPr>
            <a:r>
              <a:rPr lang="en-US" sz="2600" dirty="0"/>
              <a:t>The surface should be dry by the time the children return to the </a:t>
            </a:r>
            <a:r>
              <a:rPr lang="en-US" sz="2600" dirty="0" smtClean="0"/>
              <a:t>area</a:t>
            </a:r>
          </a:p>
          <a:p>
            <a:pPr>
              <a:lnSpc>
                <a:spcPct val="100000"/>
              </a:lnSpc>
              <a:buClr>
                <a:schemeClr val="accent2"/>
              </a:buClr>
              <a:buSzPct val="100000"/>
              <a:buFont typeface="Wingdings" panose="05000000000000000000" pitchFamily="2" charset="2"/>
              <a:buChar char="ü"/>
            </a:pPr>
            <a:r>
              <a:rPr lang="en-US" altLang="en-US" sz="2600" dirty="0" smtClean="0"/>
              <a:t>Do not mix products or reuse bottles for different products</a:t>
            </a:r>
            <a:endParaRPr lang="en-US" altLang="en-US" sz="2600" dirty="0"/>
          </a:p>
        </p:txBody>
      </p:sp>
      <p:sp>
        <p:nvSpPr>
          <p:cNvPr id="8" name="Rectangle 7"/>
          <p:cNvSpPr/>
          <p:nvPr/>
        </p:nvSpPr>
        <p:spPr>
          <a:xfrm>
            <a:off x="2360130" y="5128007"/>
            <a:ext cx="5484307" cy="95410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2800" dirty="0">
                <a:latin typeface="Cambria" panose="02040503050406030204" pitchFamily="18" charset="0"/>
              </a:rPr>
              <a:t>Never </a:t>
            </a:r>
            <a:r>
              <a:rPr lang="en-US" sz="2800" dirty="0" smtClean="0">
                <a:latin typeface="Cambria" panose="02040503050406030204" pitchFamily="18" charset="0"/>
              </a:rPr>
              <a:t>mix ammonia or vinegar with  bleach! </a:t>
            </a:r>
            <a:endParaRPr lang="en-US" sz="2800" dirty="0"/>
          </a:p>
        </p:txBody>
      </p:sp>
      <p:sp>
        <p:nvSpPr>
          <p:cNvPr id="10" name="Rectangle 9"/>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98719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0439"/>
            <a:ext cx="7886700" cy="1325563"/>
          </a:xfrm>
        </p:spPr>
        <p:txBody>
          <a:bodyPr/>
          <a:lstStyle/>
          <a:p>
            <a:pPr algn="ctr"/>
            <a:r>
              <a:rPr lang="en-US" dirty="0" smtClean="0"/>
              <a:t>What about bleach?</a:t>
            </a:r>
            <a:endParaRPr lang="en-US" dirty="0"/>
          </a:p>
        </p:txBody>
      </p:sp>
      <p:sp>
        <p:nvSpPr>
          <p:cNvPr id="3" name="Content Placeholder 2"/>
          <p:cNvSpPr>
            <a:spLocks noGrp="1"/>
          </p:cNvSpPr>
          <p:nvPr>
            <p:ph idx="1"/>
          </p:nvPr>
        </p:nvSpPr>
        <p:spPr>
          <a:xfrm>
            <a:off x="691241" y="1501005"/>
            <a:ext cx="8084459" cy="4671195"/>
          </a:xfrm>
        </p:spPr>
        <p:txBody>
          <a:bodyPr>
            <a:normAutofit fontScale="92500" lnSpcReduction="20000"/>
          </a:bodyPr>
          <a:lstStyle/>
          <a:p>
            <a:pPr marL="0" indent="0">
              <a:buNone/>
            </a:pPr>
            <a:r>
              <a:rPr lang="en-US" sz="2400" dirty="0" smtClean="0"/>
              <a:t>Commonly used because it is: </a:t>
            </a:r>
          </a:p>
          <a:p>
            <a:r>
              <a:rPr lang="en-US" sz="2400" dirty="0" smtClean="0"/>
              <a:t>low cost</a:t>
            </a:r>
          </a:p>
          <a:p>
            <a:r>
              <a:rPr lang="en-US" sz="2400" dirty="0" smtClean="0"/>
              <a:t>effective </a:t>
            </a:r>
            <a:r>
              <a:rPr lang="en-US" sz="2400" dirty="0"/>
              <a:t>(if used correctly</a:t>
            </a:r>
            <a:r>
              <a:rPr lang="en-US" sz="2400" dirty="0" smtClean="0"/>
              <a:t>) </a:t>
            </a:r>
          </a:p>
          <a:p>
            <a:r>
              <a:rPr lang="en-US" sz="2400" dirty="0" smtClean="0"/>
              <a:t>readily available </a:t>
            </a:r>
            <a:endParaRPr lang="en-US" sz="2400" dirty="0"/>
          </a:p>
          <a:p>
            <a:pPr marL="0" indent="0">
              <a:buNone/>
            </a:pPr>
            <a:r>
              <a:rPr lang="en-US" sz="2400" dirty="0" smtClean="0"/>
              <a:t>Use caution because it could: </a:t>
            </a:r>
          </a:p>
          <a:p>
            <a:r>
              <a:rPr lang="en-US" sz="2400" dirty="0" smtClean="0"/>
              <a:t>irritate </a:t>
            </a:r>
            <a:r>
              <a:rPr lang="en-US" sz="2400" dirty="0"/>
              <a:t>the skin and </a:t>
            </a:r>
            <a:r>
              <a:rPr lang="en-US" sz="2400" dirty="0" smtClean="0"/>
              <a:t>eyes </a:t>
            </a:r>
          </a:p>
          <a:p>
            <a:r>
              <a:rPr lang="en-US" sz="2400" dirty="0" smtClean="0"/>
              <a:t>trigger asthma</a:t>
            </a:r>
          </a:p>
          <a:p>
            <a:r>
              <a:rPr lang="en-US" sz="2400" dirty="0" smtClean="0"/>
              <a:t>affect breathing (even if you don’t have asthma) </a:t>
            </a:r>
          </a:p>
          <a:p>
            <a:r>
              <a:rPr lang="en-US" sz="2400" dirty="0" smtClean="0"/>
              <a:t>damage clothing </a:t>
            </a:r>
          </a:p>
          <a:p>
            <a:r>
              <a:rPr lang="en-US" sz="2400" dirty="0"/>
              <a:t>b</a:t>
            </a:r>
            <a:r>
              <a:rPr lang="en-US" sz="2400" dirty="0" smtClean="0"/>
              <a:t>e corrosive </a:t>
            </a:r>
          </a:p>
          <a:p>
            <a:pPr marL="0" indent="0">
              <a:buNone/>
            </a:pPr>
            <a:r>
              <a:rPr lang="en-US" sz="2400" dirty="0" smtClean="0"/>
              <a:t>Notes:</a:t>
            </a:r>
          </a:p>
          <a:p>
            <a:pPr marL="457200" lvl="1" indent="0">
              <a:buNone/>
            </a:pPr>
            <a:r>
              <a:rPr lang="en-US" sz="2000" dirty="0" smtClean="0"/>
              <a:t>*bleach has a short </a:t>
            </a:r>
            <a:r>
              <a:rPr lang="en-US" sz="2000" dirty="0"/>
              <a:t>shelf life</a:t>
            </a:r>
            <a:r>
              <a:rPr lang="en-US" sz="2000" dirty="0" smtClean="0"/>
              <a:t>, it needs to be mixed with water daily. **Laundry </a:t>
            </a:r>
            <a:r>
              <a:rPr lang="en-US" sz="2000" dirty="0"/>
              <a:t>bleach </a:t>
            </a:r>
            <a:r>
              <a:rPr lang="en-US" sz="2000" dirty="0" smtClean="0"/>
              <a:t>is not an EPA registered disinfectant! </a:t>
            </a:r>
            <a:r>
              <a:rPr lang="en-US" sz="2000" dirty="0"/>
              <a:t>Check the </a:t>
            </a:r>
            <a:r>
              <a:rPr lang="en-US" sz="2000" dirty="0" smtClean="0"/>
              <a:t>label</a:t>
            </a:r>
            <a:r>
              <a:rPr lang="en-US" sz="2000" dirty="0"/>
              <a:t>.</a:t>
            </a:r>
            <a:endParaRPr lang="en-US" sz="2000" dirty="0" smtClean="0"/>
          </a:p>
          <a:p>
            <a:endParaRPr lang="en-US" sz="2400" dirty="0"/>
          </a:p>
          <a:p>
            <a:endParaRPr lang="en-US" dirty="0"/>
          </a:p>
          <a:p>
            <a:endParaRPr lang="en-US" dirty="0"/>
          </a:p>
        </p:txBody>
      </p:sp>
      <p:sp>
        <p:nvSpPr>
          <p:cNvPr id="7" name="Rectangle 6"/>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594638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5281"/>
            <a:ext cx="7886700" cy="1325563"/>
          </a:xfrm>
        </p:spPr>
        <p:txBody>
          <a:bodyPr/>
          <a:lstStyle/>
          <a:p>
            <a:pPr algn="ctr"/>
            <a:r>
              <a:rPr lang="en-US" dirty="0"/>
              <a:t>If using bleach: </a:t>
            </a:r>
          </a:p>
        </p:txBody>
      </p:sp>
      <p:sp>
        <p:nvSpPr>
          <p:cNvPr id="3" name="Content Placeholder 2"/>
          <p:cNvSpPr>
            <a:spLocks noGrp="1"/>
          </p:cNvSpPr>
          <p:nvPr>
            <p:ph idx="1"/>
          </p:nvPr>
        </p:nvSpPr>
        <p:spPr>
          <a:xfrm>
            <a:off x="730999" y="1690689"/>
            <a:ext cx="7886700" cy="4351338"/>
          </a:xfrm>
        </p:spPr>
        <p:txBody>
          <a:bodyPr>
            <a:normAutofit fontScale="92500"/>
          </a:bodyPr>
          <a:lstStyle/>
          <a:p>
            <a:endParaRPr lang="en-US" dirty="0" smtClean="0"/>
          </a:p>
          <a:p>
            <a:r>
              <a:rPr lang="en-US" dirty="0"/>
              <a:t>Check to make sure it is germicidal bleach, not laundry bleach</a:t>
            </a:r>
            <a:r>
              <a:rPr lang="en-US" dirty="0" smtClean="0"/>
              <a:t>.</a:t>
            </a:r>
          </a:p>
          <a:p>
            <a:r>
              <a:rPr lang="en-US" dirty="0" smtClean="0"/>
              <a:t>Mix </a:t>
            </a:r>
            <a:r>
              <a:rPr lang="en-US" b="1" dirty="0"/>
              <a:t>daily</a:t>
            </a:r>
            <a:r>
              <a:rPr lang="en-US" dirty="0"/>
              <a:t>, follow directions on the </a:t>
            </a:r>
            <a:r>
              <a:rPr lang="en-US" dirty="0" smtClean="0"/>
              <a:t>label for sanitizing and disinfecting. Label the bottle and date.</a:t>
            </a:r>
            <a:endParaRPr lang="en-US" dirty="0"/>
          </a:p>
          <a:p>
            <a:r>
              <a:rPr lang="en-US" dirty="0" smtClean="0"/>
              <a:t>Use a funnel when mixing </a:t>
            </a:r>
            <a:r>
              <a:rPr lang="en-US" dirty="0"/>
              <a:t>to decrease the amount of bleach </a:t>
            </a:r>
            <a:r>
              <a:rPr lang="en-US" dirty="0" smtClean="0"/>
              <a:t>inhaled. </a:t>
            </a:r>
          </a:p>
          <a:p>
            <a:r>
              <a:rPr lang="en-US" dirty="0" smtClean="0"/>
              <a:t>Mix bleach into cool water to reduce fumes (rather than adding water to bleach).</a:t>
            </a:r>
          </a:p>
          <a:p>
            <a:r>
              <a:rPr lang="en-US" dirty="0" smtClean="0"/>
              <a:t>Always use a measuring device.</a:t>
            </a:r>
          </a:p>
          <a:p>
            <a:endParaRPr lang="en-US" dirty="0"/>
          </a:p>
          <a:p>
            <a:endParaRPr lang="en-US" sz="2400" dirty="0"/>
          </a:p>
          <a:p>
            <a:endParaRPr lang="en-US" dirty="0"/>
          </a:p>
          <a:p>
            <a:endParaRPr lang="en-US" dirty="0"/>
          </a:p>
        </p:txBody>
      </p:sp>
      <p:sp>
        <p:nvSpPr>
          <p:cNvPr id="7" name="Rectangle 6"/>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728228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460439"/>
            <a:ext cx="7886700" cy="1325563"/>
          </a:xfrm>
        </p:spPr>
        <p:txBody>
          <a:bodyPr>
            <a:normAutofit/>
          </a:bodyPr>
          <a:lstStyle/>
          <a:p>
            <a:pPr algn="ctr"/>
            <a:r>
              <a:rPr lang="en-US" sz="3600" dirty="0" smtClean="0">
                <a:latin typeface="+mn-lt"/>
              </a:rPr>
              <a:t>Reduce Clutter and Shared Toys</a:t>
            </a:r>
            <a:endParaRPr lang="en-US" sz="3600" dirty="0">
              <a:latin typeface="+mn-lt"/>
            </a:endParaRPr>
          </a:p>
        </p:txBody>
      </p:sp>
      <p:sp>
        <p:nvSpPr>
          <p:cNvPr id="5" name="Content Placeholder 4"/>
          <p:cNvSpPr>
            <a:spLocks noGrp="1"/>
          </p:cNvSpPr>
          <p:nvPr>
            <p:ph idx="1"/>
          </p:nvPr>
        </p:nvSpPr>
        <p:spPr>
          <a:xfrm>
            <a:off x="635000" y="1786002"/>
            <a:ext cx="7886700" cy="4351338"/>
          </a:xfrm>
        </p:spPr>
        <p:txBody>
          <a:bodyPr>
            <a:normAutofit/>
          </a:bodyPr>
          <a:lstStyle/>
          <a:p>
            <a:r>
              <a:rPr lang="en-US" sz="3600" dirty="0"/>
              <a:t>Keep surfaces </a:t>
            </a:r>
            <a:r>
              <a:rPr lang="en-US" sz="3600" dirty="0" smtClean="0"/>
              <a:t>clear so you can clean and disinfect them easily.</a:t>
            </a:r>
            <a:endParaRPr lang="en-US" sz="3600" dirty="0"/>
          </a:p>
          <a:p>
            <a:r>
              <a:rPr lang="en-US" sz="3600" dirty="0" smtClean="0"/>
              <a:t>Store items </a:t>
            </a:r>
            <a:r>
              <a:rPr lang="en-US" sz="3600" dirty="0"/>
              <a:t>you don’t </a:t>
            </a:r>
            <a:r>
              <a:rPr lang="en-US" sz="3600" dirty="0" smtClean="0"/>
              <a:t>use.</a:t>
            </a:r>
          </a:p>
          <a:p>
            <a:r>
              <a:rPr lang="en-US" sz="3600" dirty="0" smtClean="0"/>
              <a:t>Discourage items coming from home.</a:t>
            </a:r>
          </a:p>
          <a:p>
            <a:r>
              <a:rPr lang="en-US" sz="3600" dirty="0" smtClean="0"/>
              <a:t>Limit shared toys to items that</a:t>
            </a:r>
            <a:r>
              <a:rPr lang="en-US" sz="4000" dirty="0" smtClean="0"/>
              <a:t> </a:t>
            </a:r>
            <a:r>
              <a:rPr lang="en-US" sz="3600" dirty="0" smtClean="0"/>
              <a:t>can be cleaned and disinfected easily.</a:t>
            </a:r>
          </a:p>
          <a:p>
            <a:pPr marL="0" indent="0">
              <a:buNone/>
            </a:pPr>
            <a:endParaRPr lang="en-US" dirty="0" smtClean="0"/>
          </a:p>
          <a:p>
            <a:endParaRPr lang="en-US" dirty="0" smtClean="0"/>
          </a:p>
          <a:p>
            <a:endParaRPr lang="en-US" dirty="0" smtClean="0"/>
          </a:p>
          <a:p>
            <a:endParaRPr lang="en-US" dirty="0"/>
          </a:p>
        </p:txBody>
      </p:sp>
      <p:sp>
        <p:nvSpPr>
          <p:cNvPr id="7" name="Rectangle 6"/>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5255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 y="365126"/>
            <a:ext cx="9081407" cy="1325563"/>
          </a:xfrm>
        </p:spPr>
        <p:txBody>
          <a:bodyPr>
            <a:normAutofit/>
          </a:bodyPr>
          <a:lstStyle/>
          <a:p>
            <a:r>
              <a:rPr lang="en-US" sz="3900" dirty="0" smtClean="0"/>
              <a:t>Strategies to Reduce the Risk of COVID-19</a:t>
            </a:r>
            <a:endParaRPr lang="en-US" sz="3900" dirty="0"/>
          </a:p>
        </p:txBody>
      </p:sp>
      <p:sp>
        <p:nvSpPr>
          <p:cNvPr id="6" name="Oval 5"/>
          <p:cNvSpPr/>
          <p:nvPr/>
        </p:nvSpPr>
        <p:spPr>
          <a:xfrm>
            <a:off x="62593" y="4417219"/>
            <a:ext cx="7367410" cy="914400"/>
          </a:xfrm>
          <a:prstGeom prst="ellipse">
            <a:avLst/>
          </a:prstGeom>
          <a:solidFill>
            <a:schemeClr val="bg1"/>
          </a:solidFill>
          <a:ln>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D90F81"/>
                </a:solidFill>
              </a:ln>
            </a:endParaRPr>
          </a:p>
        </p:txBody>
      </p:sp>
      <p:sp>
        <p:nvSpPr>
          <p:cNvPr id="3" name="Content Placeholder 2"/>
          <p:cNvSpPr>
            <a:spLocks noGrp="1"/>
          </p:cNvSpPr>
          <p:nvPr>
            <p:ph idx="1"/>
          </p:nvPr>
        </p:nvSpPr>
        <p:spPr>
          <a:xfrm>
            <a:off x="481806" y="1847850"/>
            <a:ext cx="7886700" cy="4351338"/>
          </a:xfrm>
        </p:spPr>
        <p:txBody>
          <a:bodyPr/>
          <a:lstStyle/>
          <a:p>
            <a:pPr lvl="1"/>
            <a:r>
              <a:rPr lang="en-US" sz="3600" dirty="0" smtClean="0"/>
              <a:t>Staying home when ill</a:t>
            </a:r>
          </a:p>
          <a:p>
            <a:pPr lvl="1"/>
            <a:r>
              <a:rPr lang="en-US" sz="3600" dirty="0"/>
              <a:t>Personal hygiene (coughing into a sleeve, frequent hand washing, proper diapering procedures etc</a:t>
            </a:r>
            <a:r>
              <a:rPr lang="en-US" sz="3600" dirty="0" smtClean="0"/>
              <a:t>.)</a:t>
            </a:r>
          </a:p>
          <a:p>
            <a:pPr lvl="1"/>
            <a:r>
              <a:rPr lang="en-US" sz="3600" dirty="0" smtClean="0"/>
              <a:t>Cleaning and disinfecting surfaces</a:t>
            </a:r>
            <a:endParaRPr lang="en-US" sz="3600" dirty="0"/>
          </a:p>
          <a:p>
            <a:pPr lvl="1"/>
            <a:r>
              <a:rPr lang="en-US" sz="3600" dirty="0" smtClean="0"/>
              <a:t>Physical distancing and masking</a:t>
            </a:r>
          </a:p>
          <a:p>
            <a:endParaRPr lang="en-US" dirty="0" smtClean="0"/>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1557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Communicate with </a:t>
            </a:r>
            <a:r>
              <a:rPr lang="en-US" dirty="0" smtClean="0"/>
              <a:t>Families</a:t>
            </a:r>
            <a:endParaRPr lang="en-US" dirty="0"/>
          </a:p>
        </p:txBody>
      </p:sp>
      <p:sp>
        <p:nvSpPr>
          <p:cNvPr id="3" name="Content Placeholder 2"/>
          <p:cNvSpPr>
            <a:spLocks noGrp="1"/>
          </p:cNvSpPr>
          <p:nvPr>
            <p:ph idx="1"/>
          </p:nvPr>
        </p:nvSpPr>
        <p:spPr/>
        <p:txBody>
          <a:bodyPr/>
          <a:lstStyle/>
          <a:p>
            <a:r>
              <a:rPr lang="en-US" dirty="0" smtClean="0"/>
              <a:t>Update </a:t>
            </a:r>
            <a:r>
              <a:rPr lang="en-US" dirty="0"/>
              <a:t>emergency contact </a:t>
            </a:r>
            <a:r>
              <a:rPr lang="en-US" dirty="0" smtClean="0"/>
              <a:t>information </a:t>
            </a:r>
          </a:p>
          <a:p>
            <a:r>
              <a:rPr lang="en-US" dirty="0" smtClean="0"/>
              <a:t>Update asthma action plans. Note: </a:t>
            </a:r>
            <a:r>
              <a:rPr lang="en-US" dirty="0"/>
              <a:t>Nebulizers are not recommended during the COVID-19 pandemic because they can increase the amount of the virus in the air. </a:t>
            </a:r>
            <a:endParaRPr lang="en-US" dirty="0" smtClean="0"/>
          </a:p>
          <a:p>
            <a:r>
              <a:rPr lang="en-US" dirty="0" smtClean="0"/>
              <a:t>Inform </a:t>
            </a:r>
            <a:r>
              <a:rPr lang="en-US" dirty="0"/>
              <a:t>families about your policies during the COVID-19 </a:t>
            </a:r>
            <a:r>
              <a:rPr lang="en-US" dirty="0" smtClean="0"/>
              <a:t>pandemic.</a:t>
            </a:r>
          </a:p>
          <a:p>
            <a:r>
              <a:rPr lang="en-US" dirty="0"/>
              <a:t>Require staff and family to inform </a:t>
            </a:r>
            <a:r>
              <a:rPr lang="en-US" dirty="0" smtClean="0"/>
              <a:t>your </a:t>
            </a:r>
            <a:r>
              <a:rPr lang="en-US" dirty="0"/>
              <a:t>program immediately </a:t>
            </a:r>
            <a:r>
              <a:rPr lang="en-US" dirty="0" smtClean="0"/>
              <a:t>if anyone in the family is </a:t>
            </a:r>
            <a:r>
              <a:rPr lang="en-US" dirty="0"/>
              <a:t>diagnosed with COVID-19.</a:t>
            </a:r>
            <a:endParaRPr lang="en-US" dirty="0" smtClean="0"/>
          </a:p>
          <a:p>
            <a:endParaRPr lang="en-US" dirty="0"/>
          </a:p>
          <a:p>
            <a:endParaRPr lang="en-US" dirty="0"/>
          </a:p>
        </p:txBody>
      </p:sp>
    </p:spTree>
    <p:extLst>
      <p:ext uri="{BB962C8B-B14F-4D97-AF65-F5344CB8AC3E}">
        <p14:creationId xmlns:p14="http://schemas.microsoft.com/office/powerpoint/2010/main" val="28893907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Distancing: Entry</a:t>
            </a:r>
            <a:endParaRPr lang="en-US" dirty="0"/>
          </a:p>
        </p:txBody>
      </p:sp>
      <p:sp>
        <p:nvSpPr>
          <p:cNvPr id="3" name="Content Placeholder 2"/>
          <p:cNvSpPr>
            <a:spLocks noGrp="1"/>
          </p:cNvSpPr>
          <p:nvPr>
            <p:ph idx="1"/>
          </p:nvPr>
        </p:nvSpPr>
        <p:spPr/>
        <p:txBody>
          <a:bodyPr>
            <a:normAutofit/>
          </a:bodyPr>
          <a:lstStyle/>
          <a:p>
            <a:r>
              <a:rPr lang="en-US" sz="3200" dirty="0"/>
              <a:t>Limit nonessential </a:t>
            </a:r>
            <a:r>
              <a:rPr lang="en-US" sz="3200" dirty="0" smtClean="0"/>
              <a:t>visitors. IEPs </a:t>
            </a:r>
            <a:r>
              <a:rPr lang="en-US" sz="3200" dirty="0"/>
              <a:t>for children with special needs can continue. </a:t>
            </a:r>
            <a:endParaRPr lang="en-US" sz="3200" dirty="0" smtClean="0"/>
          </a:p>
          <a:p>
            <a:r>
              <a:rPr lang="en-US" sz="3200" dirty="0"/>
              <a:t>P</a:t>
            </a:r>
            <a:r>
              <a:rPr lang="en-US" sz="3200" dirty="0" smtClean="0"/>
              <a:t>ostpone </a:t>
            </a:r>
            <a:r>
              <a:rPr lang="en-US" sz="3200" dirty="0"/>
              <a:t>or cancel use of classroom </a:t>
            </a:r>
            <a:r>
              <a:rPr lang="en-US" sz="3200" dirty="0" smtClean="0"/>
              <a:t>volunteers.</a:t>
            </a:r>
          </a:p>
          <a:p>
            <a:r>
              <a:rPr lang="en-US" sz="3200" dirty="0" smtClean="0"/>
              <a:t>Office </a:t>
            </a:r>
            <a:r>
              <a:rPr lang="en-US" sz="3200" dirty="0"/>
              <a:t>staff should work remotely from </a:t>
            </a:r>
            <a:r>
              <a:rPr lang="en-US" sz="3200" dirty="0" smtClean="0"/>
              <a:t>home, </a:t>
            </a:r>
            <a:r>
              <a:rPr lang="en-US" sz="3200" dirty="0"/>
              <a:t>if possible</a:t>
            </a:r>
            <a:r>
              <a:rPr lang="en-US" sz="3200" dirty="0" smtClean="0"/>
              <a:t>.</a:t>
            </a:r>
          </a:p>
          <a:p>
            <a:r>
              <a:rPr lang="en-US" sz="3200" dirty="0"/>
              <a:t>Refrain from hugging and shaking hands.</a:t>
            </a:r>
          </a:p>
          <a:p>
            <a:endParaRPr lang="en-US" sz="3200" dirty="0"/>
          </a:p>
        </p:txBody>
      </p:sp>
    </p:spTree>
    <p:extLst>
      <p:ext uri="{BB962C8B-B14F-4D97-AF65-F5344CB8AC3E}">
        <p14:creationId xmlns:p14="http://schemas.microsoft.com/office/powerpoint/2010/main" val="21197374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Distancing: Drop off and Pick up Tips</a:t>
            </a:r>
            <a:endParaRPr lang="en-US" dirty="0"/>
          </a:p>
        </p:txBody>
      </p:sp>
      <p:sp>
        <p:nvSpPr>
          <p:cNvPr id="3" name="Content Placeholder 2"/>
          <p:cNvSpPr>
            <a:spLocks noGrp="1"/>
          </p:cNvSpPr>
          <p:nvPr>
            <p:ph idx="1"/>
          </p:nvPr>
        </p:nvSpPr>
        <p:spPr>
          <a:xfrm>
            <a:off x="708826" y="1764774"/>
            <a:ext cx="7886700" cy="4351338"/>
          </a:xfrm>
        </p:spPr>
        <p:txBody>
          <a:bodyPr>
            <a:normAutofit/>
          </a:bodyPr>
          <a:lstStyle/>
          <a:p>
            <a:r>
              <a:rPr lang="en-US" dirty="0" smtClean="0"/>
              <a:t>Consider </a:t>
            </a:r>
            <a:r>
              <a:rPr lang="en-US" dirty="0"/>
              <a:t>moving the sign-in station outside the </a:t>
            </a:r>
            <a:r>
              <a:rPr lang="en-US" dirty="0" smtClean="0"/>
              <a:t>facility.</a:t>
            </a:r>
          </a:p>
          <a:p>
            <a:r>
              <a:rPr lang="en-US" dirty="0" smtClean="0"/>
              <a:t>Provide </a:t>
            </a:r>
            <a:r>
              <a:rPr lang="en-US" dirty="0"/>
              <a:t>hand sanitizer or handwashing facilities to use before and after </a:t>
            </a:r>
            <a:r>
              <a:rPr lang="en-US" dirty="0" smtClean="0"/>
              <a:t>families sign </a:t>
            </a:r>
            <a:r>
              <a:rPr lang="en-US" dirty="0"/>
              <a:t>in and out. </a:t>
            </a:r>
            <a:endParaRPr lang="en-US" dirty="0" smtClean="0"/>
          </a:p>
          <a:p>
            <a:r>
              <a:rPr lang="en-US" dirty="0" smtClean="0"/>
              <a:t>Do </a:t>
            </a:r>
            <a:r>
              <a:rPr lang="en-US" dirty="0"/>
              <a:t>not share pens. If check-in is electronic, clean and disinfect the screens or keyboards frequently</a:t>
            </a:r>
            <a:r>
              <a:rPr lang="en-US" dirty="0" smtClean="0"/>
              <a:t>.</a:t>
            </a:r>
          </a:p>
          <a:p>
            <a:r>
              <a:rPr lang="en-US" dirty="0" smtClean="0"/>
              <a:t>Assign drop-off </a:t>
            </a:r>
            <a:r>
              <a:rPr lang="en-US" dirty="0"/>
              <a:t>and pick-up times for each small group to avoid a large number of people gathering outside the facility. </a:t>
            </a:r>
            <a:endParaRPr lang="en-US" dirty="0" smtClean="0"/>
          </a:p>
          <a:p>
            <a:pPr marL="0" indent="0">
              <a:buNone/>
            </a:pPr>
            <a:endParaRPr lang="en-US" dirty="0" smtClean="0"/>
          </a:p>
        </p:txBody>
      </p:sp>
    </p:spTree>
    <p:extLst>
      <p:ext uri="{BB962C8B-B14F-4D97-AF65-F5344CB8AC3E}">
        <p14:creationId xmlns:p14="http://schemas.microsoft.com/office/powerpoint/2010/main" val="12765563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Physical Distancing: Groups</a:t>
            </a:r>
            <a:endParaRPr lang="en-US" dirty="0"/>
          </a:p>
        </p:txBody>
      </p:sp>
      <p:sp>
        <p:nvSpPr>
          <p:cNvPr id="3" name="Content Placeholder 2"/>
          <p:cNvSpPr>
            <a:spLocks noGrp="1"/>
          </p:cNvSpPr>
          <p:nvPr>
            <p:ph idx="1"/>
          </p:nvPr>
        </p:nvSpPr>
        <p:spPr>
          <a:xfrm>
            <a:off x="856342" y="1514473"/>
            <a:ext cx="7886700" cy="4351338"/>
          </a:xfrm>
        </p:spPr>
        <p:txBody>
          <a:bodyPr>
            <a:normAutofit/>
          </a:bodyPr>
          <a:lstStyle/>
          <a:p>
            <a:pPr marL="0" indent="0">
              <a:buNone/>
            </a:pPr>
            <a:endParaRPr lang="en-US" sz="3600" dirty="0" smtClean="0"/>
          </a:p>
          <a:p>
            <a:r>
              <a:rPr lang="en-US" sz="3600" dirty="0"/>
              <a:t>Keep group sizes small and stable. </a:t>
            </a:r>
            <a:endParaRPr lang="en-US" sz="3600" dirty="0" smtClean="0"/>
          </a:p>
          <a:p>
            <a:r>
              <a:rPr lang="en-US" sz="3600" dirty="0" smtClean="0"/>
              <a:t>Children and staff should not change groups or mix groups.</a:t>
            </a:r>
          </a:p>
          <a:p>
            <a:r>
              <a:rPr lang="en-US" sz="3600" dirty="0" smtClean="0"/>
              <a:t>Assign groups their own room.</a:t>
            </a:r>
          </a:p>
          <a:p>
            <a:r>
              <a:rPr lang="en-US" sz="3600" dirty="0" smtClean="0"/>
              <a:t>Keep siblings together, if possible.</a:t>
            </a:r>
          </a:p>
          <a:p>
            <a:pPr marL="0" indent="0">
              <a:buNone/>
            </a:pPr>
            <a:endParaRPr lang="en-US" sz="3600" dirty="0" smtClean="0"/>
          </a:p>
          <a:p>
            <a:endParaRPr lang="en-US" dirty="0"/>
          </a:p>
        </p:txBody>
      </p:sp>
    </p:spTree>
    <p:extLst>
      <p:ext uri="{BB962C8B-B14F-4D97-AF65-F5344CB8AC3E}">
        <p14:creationId xmlns:p14="http://schemas.microsoft.com/office/powerpoint/2010/main" val="6624629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Physical Distancing: Group Size (Infants and Toddlers)</a:t>
            </a:r>
            <a:endParaRPr lang="en-US" dirty="0"/>
          </a:p>
        </p:txBody>
      </p:sp>
      <p:sp>
        <p:nvSpPr>
          <p:cNvPr id="3" name="Content Placeholder 2"/>
          <p:cNvSpPr>
            <a:spLocks noGrp="1"/>
          </p:cNvSpPr>
          <p:nvPr>
            <p:ph idx="1"/>
          </p:nvPr>
        </p:nvSpPr>
        <p:spPr>
          <a:xfrm>
            <a:off x="856342" y="1514473"/>
            <a:ext cx="7886700" cy="4351338"/>
          </a:xfrm>
        </p:spPr>
        <p:txBody>
          <a:bodyPr>
            <a:normAutofit fontScale="92500" lnSpcReduction="10000"/>
          </a:bodyPr>
          <a:lstStyle/>
          <a:p>
            <a:pPr marL="0" indent="0">
              <a:buNone/>
            </a:pPr>
            <a:endParaRPr lang="en-US" sz="3600" dirty="0" smtClean="0"/>
          </a:p>
          <a:p>
            <a:r>
              <a:rPr lang="en-US" sz="3600" dirty="0" smtClean="0"/>
              <a:t>It </a:t>
            </a:r>
            <a:r>
              <a:rPr lang="en-US" sz="3600" dirty="0"/>
              <a:t>is not possible to care for infants or toddlers from a distance. </a:t>
            </a:r>
            <a:endParaRPr lang="en-US" sz="3600" dirty="0" smtClean="0"/>
          </a:p>
          <a:p>
            <a:r>
              <a:rPr lang="en-US" sz="3600" dirty="0" smtClean="0"/>
              <a:t>Infants </a:t>
            </a:r>
            <a:r>
              <a:rPr lang="en-US" sz="3600" dirty="0"/>
              <a:t>under one year of age are more vulnerable when sick with COVID-19. </a:t>
            </a:r>
            <a:endParaRPr lang="en-US" sz="3600" dirty="0" smtClean="0"/>
          </a:p>
          <a:p>
            <a:r>
              <a:rPr lang="en-US" sz="3600" dirty="0" smtClean="0"/>
              <a:t>Provide </a:t>
            </a:r>
            <a:r>
              <a:rPr lang="en-US" sz="3600" dirty="0"/>
              <a:t>clean smocks for staff, and change children’s clothing when soiled with secretions or body fluids</a:t>
            </a:r>
            <a:r>
              <a:rPr lang="en-US" sz="3600" dirty="0" smtClean="0"/>
              <a:t>.</a:t>
            </a:r>
          </a:p>
          <a:p>
            <a:r>
              <a:rPr lang="en-US" sz="3600" dirty="0" smtClean="0"/>
              <a:t>Wear a face mask.</a:t>
            </a:r>
          </a:p>
          <a:p>
            <a:pPr marL="0" indent="0">
              <a:buNone/>
            </a:pPr>
            <a:endParaRPr lang="en-US" dirty="0"/>
          </a:p>
        </p:txBody>
      </p:sp>
    </p:spTree>
    <p:extLst>
      <p:ext uri="{BB962C8B-B14F-4D97-AF65-F5344CB8AC3E}">
        <p14:creationId xmlns:p14="http://schemas.microsoft.com/office/powerpoint/2010/main" val="28356416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Distancing: Classroom</a:t>
            </a:r>
            <a:endParaRPr lang="en-US" dirty="0"/>
          </a:p>
        </p:txBody>
      </p:sp>
      <p:sp>
        <p:nvSpPr>
          <p:cNvPr id="3" name="Content Placeholder 2"/>
          <p:cNvSpPr>
            <a:spLocks noGrp="1"/>
          </p:cNvSpPr>
          <p:nvPr>
            <p:ph idx="1"/>
          </p:nvPr>
        </p:nvSpPr>
        <p:spPr/>
        <p:txBody>
          <a:bodyPr>
            <a:noAutofit/>
          </a:bodyPr>
          <a:lstStyle/>
          <a:p>
            <a:r>
              <a:rPr lang="en-US" sz="3600" dirty="0" smtClean="0"/>
              <a:t>Arrange furniture to give children more space. </a:t>
            </a:r>
          </a:p>
          <a:p>
            <a:r>
              <a:rPr lang="en-US" sz="3600" dirty="0" smtClean="0"/>
              <a:t>Open windows for fresh air.</a:t>
            </a:r>
          </a:p>
          <a:p>
            <a:r>
              <a:rPr lang="en-US" sz="3600" dirty="0" smtClean="0"/>
              <a:t>Place cots and cribs </a:t>
            </a:r>
            <a:r>
              <a:rPr lang="en-US" sz="3600" dirty="0"/>
              <a:t>a good distance apart </a:t>
            </a:r>
            <a:r>
              <a:rPr lang="en-US" sz="3600" dirty="0" smtClean="0"/>
              <a:t>(6 feet, if possible) </a:t>
            </a:r>
            <a:r>
              <a:rPr lang="en-US" sz="3600" dirty="0"/>
              <a:t>with children facing head to toe at </a:t>
            </a:r>
            <a:r>
              <a:rPr lang="en-US" sz="3600" dirty="0" smtClean="0"/>
              <a:t>naptime. </a:t>
            </a:r>
          </a:p>
        </p:txBody>
      </p:sp>
      <p:pic>
        <p:nvPicPr>
          <p:cNvPr id="4098" name="Picture 2" descr="https://dl.boxcloud.com/api/2.0/internal_files/300663561377/versions/316530240977/representations/jpg_paged_2048x2048/content/1.jpg?access_token=1!iie6Acd1PBhLWa9EWXmSeQr1q46osVhWg6x5ZWoZDdo9ANaDyfLiaumqzDAw2aM9s0AKbIMk1bq4KiAdgcJQ45m1F-th_kHGZMB3Cxrlu_qZzTtQ54dIVT8zUaVXkgFHBa9k9bCGcIlaDfF5wqg6IVtKRvPGkzhRBqsMXtjbszlM5Es42YkLjfBWTleySgybViNOGPcNpg0AeLZCtHbohCX7KiaDPRT-wwDCzOkc3dzuCx93BJKf0NjqhY3t_KZwQQc6M-NeRvtxTsJlzEfjv7xQM6y2i4PK6iEEJ2Ab8x_mIEundr-VwJ4tRANAyon-D_wMbv_g6dMmm6hIJ3_dOPVg2F2oE_Gs7SBBvyZ3GkBX41SgvMlWFb-iEals06O5-ZcduOpDaXALbdqLOjiujWUeOJD4RaKuwJGLrASijLUQ1NHaeDiLwCRP4ePhx3_KWF9QT5JO0E8IZd2NH_QimxcdNFuf1wAODz64wAm74N75M6yFgmxMijEbJJGtDvkMOXh7JRwUoksdg3DSHxVah7036H52WbsIoRJzfkIc3tG7ftHl8MCPyTOlZi5_7k0i&amp;box_client_name=box-content-preview&amp;box_client_version=2.3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5604" y="4757628"/>
            <a:ext cx="2172792" cy="1449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1023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Distancing: Meals</a:t>
            </a:r>
            <a:endParaRPr lang="en-US" dirty="0"/>
          </a:p>
        </p:txBody>
      </p:sp>
      <p:sp>
        <p:nvSpPr>
          <p:cNvPr id="3" name="Content Placeholder 2"/>
          <p:cNvSpPr>
            <a:spLocks noGrp="1"/>
          </p:cNvSpPr>
          <p:nvPr>
            <p:ph idx="1"/>
          </p:nvPr>
        </p:nvSpPr>
        <p:spPr>
          <a:xfrm>
            <a:off x="770756" y="1690689"/>
            <a:ext cx="7886700" cy="4351338"/>
          </a:xfrm>
        </p:spPr>
        <p:txBody>
          <a:bodyPr>
            <a:noAutofit/>
          </a:bodyPr>
          <a:lstStyle/>
          <a:p>
            <a:r>
              <a:rPr lang="en-US" sz="3200" dirty="0" smtClean="0"/>
              <a:t>Seat </a:t>
            </a:r>
            <a:r>
              <a:rPr lang="en-US" sz="3200" dirty="0"/>
              <a:t>children farther apart at </a:t>
            </a:r>
            <a:r>
              <a:rPr lang="en-US" sz="3200" dirty="0" smtClean="0"/>
              <a:t>meal times</a:t>
            </a:r>
            <a:r>
              <a:rPr lang="en-US" sz="3200" dirty="0"/>
              <a:t>. </a:t>
            </a:r>
            <a:endParaRPr lang="en-US" sz="3200" dirty="0" smtClean="0"/>
          </a:p>
          <a:p>
            <a:r>
              <a:rPr lang="en-US" sz="3200" dirty="0"/>
              <a:t>Do not pass food in common </a:t>
            </a:r>
            <a:r>
              <a:rPr lang="en-US" sz="3200" dirty="0" smtClean="0"/>
              <a:t>serving dishes </a:t>
            </a:r>
            <a:r>
              <a:rPr lang="en-US" sz="3200" dirty="0"/>
              <a:t>or share serving utensils. </a:t>
            </a:r>
            <a:endParaRPr lang="en-US" sz="3200" dirty="0" smtClean="0"/>
          </a:p>
          <a:p>
            <a:r>
              <a:rPr lang="en-US" sz="3200" dirty="0" smtClean="0"/>
              <a:t>Serve food on </a:t>
            </a:r>
            <a:r>
              <a:rPr lang="en-US" sz="3200" dirty="0"/>
              <a:t>individual </a:t>
            </a:r>
            <a:r>
              <a:rPr lang="en-US" sz="3200" dirty="0" smtClean="0"/>
              <a:t>plates </a:t>
            </a:r>
            <a:r>
              <a:rPr lang="en-US" sz="3200" dirty="0"/>
              <a:t>for each child. </a:t>
            </a:r>
            <a:endParaRPr lang="en-US" sz="3200" dirty="0" smtClean="0"/>
          </a:p>
          <a:p>
            <a:r>
              <a:rPr lang="en-US" sz="3200" dirty="0" smtClean="0"/>
              <a:t>Use disposable plates, cups, and utensils, if possible.</a:t>
            </a:r>
          </a:p>
          <a:p>
            <a:r>
              <a:rPr lang="en-US" sz="3200" dirty="0" smtClean="0"/>
              <a:t>Wear </a:t>
            </a:r>
            <a:r>
              <a:rPr lang="en-US" sz="3200" dirty="0"/>
              <a:t>gloves when serving food.</a:t>
            </a:r>
          </a:p>
        </p:txBody>
      </p:sp>
    </p:spTree>
    <p:extLst>
      <p:ext uri="{BB962C8B-B14F-4D97-AF65-F5344CB8AC3E}">
        <p14:creationId xmlns:p14="http://schemas.microsoft.com/office/powerpoint/2010/main" val="33649819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Program</a:t>
            </a:r>
            <a:endParaRPr lang="en-US" dirty="0"/>
          </a:p>
        </p:txBody>
      </p:sp>
      <p:sp>
        <p:nvSpPr>
          <p:cNvPr id="3" name="Content Placeholder 2"/>
          <p:cNvSpPr>
            <a:spLocks noGrp="1"/>
          </p:cNvSpPr>
          <p:nvPr>
            <p:ph idx="1"/>
          </p:nvPr>
        </p:nvSpPr>
        <p:spPr>
          <a:xfrm>
            <a:off x="715665" y="1847850"/>
            <a:ext cx="7886700" cy="4351338"/>
          </a:xfrm>
        </p:spPr>
        <p:txBody>
          <a:bodyPr>
            <a:normAutofit/>
          </a:bodyPr>
          <a:lstStyle/>
          <a:p>
            <a:pPr marL="0" indent="0">
              <a:buNone/>
            </a:pPr>
            <a:r>
              <a:rPr lang="en-US" sz="3200" dirty="0" smtClean="0"/>
              <a:t>Reach out to your local CACFP sponsor for technical assistance about changes to the Child Nutrition Programs.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7011244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Distancing</a:t>
            </a:r>
            <a:endParaRPr lang="en-US" dirty="0"/>
          </a:p>
        </p:txBody>
      </p:sp>
      <p:sp>
        <p:nvSpPr>
          <p:cNvPr id="3" name="Content Placeholder 2"/>
          <p:cNvSpPr>
            <a:spLocks noGrp="1"/>
          </p:cNvSpPr>
          <p:nvPr>
            <p:ph idx="1"/>
          </p:nvPr>
        </p:nvSpPr>
        <p:spPr>
          <a:xfrm>
            <a:off x="691241" y="1501004"/>
            <a:ext cx="7896167" cy="4532047"/>
          </a:xfrm>
        </p:spPr>
        <p:txBody>
          <a:bodyPr>
            <a:noAutofit/>
          </a:bodyPr>
          <a:lstStyle/>
          <a:p>
            <a:r>
              <a:rPr lang="en-US" sz="3200" dirty="0" smtClean="0"/>
              <a:t>Plan </a:t>
            </a:r>
            <a:r>
              <a:rPr lang="en-US" sz="3200" dirty="0"/>
              <a:t>activities </a:t>
            </a:r>
            <a:r>
              <a:rPr lang="en-US" sz="3200" dirty="0" smtClean="0"/>
              <a:t>that limit close </a:t>
            </a:r>
            <a:r>
              <a:rPr lang="en-US" sz="3200" dirty="0"/>
              <a:t>physical </a:t>
            </a:r>
            <a:r>
              <a:rPr lang="en-US" sz="3200" dirty="0" smtClean="0"/>
              <a:t>contact, sharing of equipment, and waiting in line. </a:t>
            </a:r>
          </a:p>
          <a:p>
            <a:r>
              <a:rPr lang="en-US" sz="3200" b="1" dirty="0" smtClean="0"/>
              <a:t>Maximize outdoor play and activities.</a:t>
            </a:r>
          </a:p>
          <a:p>
            <a:pPr marL="0" indent="0">
              <a:buNone/>
            </a:pPr>
            <a:r>
              <a:rPr lang="en-US" sz="3200" dirty="0" smtClean="0"/>
              <a:t>Activity idea: Hokey Pokey</a:t>
            </a:r>
            <a:endParaRPr lang="en-US" sz="3200" dirty="0"/>
          </a:p>
          <a:p>
            <a:pPr marL="0" indent="0">
              <a:buNone/>
            </a:pPr>
            <a:r>
              <a:rPr lang="en-US" dirty="0">
                <a:hlinkClick r:id="rId3"/>
              </a:rPr>
              <a:t>https://</a:t>
            </a:r>
            <a:r>
              <a:rPr lang="en-US" dirty="0" smtClean="0">
                <a:hlinkClick r:id="rId3"/>
              </a:rPr>
              <a:t>www.youtube.com/watch?v=iZinb6rVozc</a:t>
            </a:r>
            <a:r>
              <a:rPr lang="en-US" dirty="0" smtClean="0"/>
              <a:t>  </a:t>
            </a:r>
          </a:p>
          <a:p>
            <a:pPr marL="0" indent="0">
              <a:buNone/>
            </a:pPr>
            <a:r>
              <a:rPr lang="en-US" sz="3200" dirty="0" smtClean="0"/>
              <a:t>Play: Simon Says, Follow the Leader, Freeze Dance, Obstacle Course, Hop Scotch, Hokey-Poky, and other outdoor games 6 feet apart. </a:t>
            </a:r>
            <a:endParaRPr lang="en-US" sz="3200" dirty="0"/>
          </a:p>
        </p:txBody>
      </p:sp>
    </p:spTree>
    <p:extLst>
      <p:ext uri="{BB962C8B-B14F-4D97-AF65-F5344CB8AC3E}">
        <p14:creationId xmlns:p14="http://schemas.microsoft.com/office/powerpoint/2010/main" val="23158815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 Coverings: Current Guidance</a:t>
            </a:r>
            <a:endParaRPr lang="en-US" dirty="0"/>
          </a:p>
        </p:txBody>
      </p:sp>
      <p:sp>
        <p:nvSpPr>
          <p:cNvPr id="3" name="Content Placeholder 2"/>
          <p:cNvSpPr>
            <a:spLocks noGrp="1"/>
          </p:cNvSpPr>
          <p:nvPr>
            <p:ph idx="1"/>
          </p:nvPr>
        </p:nvSpPr>
        <p:spPr/>
        <p:txBody>
          <a:bodyPr>
            <a:normAutofit fontScale="92500" lnSpcReduction="20000"/>
          </a:bodyPr>
          <a:lstStyle/>
          <a:p>
            <a:r>
              <a:rPr lang="en-US" dirty="0"/>
              <a:t>A</a:t>
            </a:r>
            <a:r>
              <a:rPr lang="en-US" dirty="0" smtClean="0"/>
              <a:t>dults and children over 2 years should wear a face mask that covers your nose </a:t>
            </a:r>
            <a:r>
              <a:rPr lang="en-US" dirty="0"/>
              <a:t>and mouth when in </a:t>
            </a:r>
            <a:r>
              <a:rPr lang="en-US" dirty="0" smtClean="0"/>
              <a:t>the community.</a:t>
            </a:r>
          </a:p>
          <a:p>
            <a:r>
              <a:rPr lang="en-US" dirty="0" smtClean="0"/>
              <a:t>A face mask offers some protection for </a:t>
            </a:r>
            <a:r>
              <a:rPr lang="en-US" dirty="0"/>
              <a:t>the </a:t>
            </a:r>
            <a:r>
              <a:rPr lang="en-US" dirty="0" smtClean="0"/>
              <a:t>person wearing it, </a:t>
            </a:r>
            <a:r>
              <a:rPr lang="en-US" dirty="0"/>
              <a:t>but </a:t>
            </a:r>
            <a:r>
              <a:rPr lang="en-US" dirty="0" smtClean="0"/>
              <a:t>mostly prevents </a:t>
            </a:r>
            <a:r>
              <a:rPr lang="en-US" dirty="0"/>
              <a:t>the spread of virus from the </a:t>
            </a:r>
            <a:r>
              <a:rPr lang="en-US" dirty="0" smtClean="0"/>
              <a:t>person wearing it </a:t>
            </a:r>
            <a:r>
              <a:rPr lang="en-US" dirty="0"/>
              <a:t>to </a:t>
            </a:r>
            <a:r>
              <a:rPr lang="en-US" dirty="0" smtClean="0"/>
              <a:t>others. </a:t>
            </a:r>
          </a:p>
          <a:p>
            <a:r>
              <a:rPr lang="en-US" dirty="0" smtClean="0"/>
              <a:t>Children may not be able to reliably wear, remove, and handle masks.</a:t>
            </a:r>
          </a:p>
          <a:p>
            <a:r>
              <a:rPr lang="en-US" dirty="0" smtClean="0"/>
              <a:t>Check your local orders.</a:t>
            </a:r>
          </a:p>
          <a:p>
            <a:r>
              <a:rPr lang="en-US" dirty="0"/>
              <a:t>Place a mask on a </a:t>
            </a:r>
            <a:r>
              <a:rPr lang="en-US" dirty="0" smtClean="0"/>
              <a:t>child (over two years old) </a:t>
            </a:r>
            <a:r>
              <a:rPr lang="en-US" dirty="0"/>
              <a:t>who develops symptoms of COVID-19 during the day, if possible.</a:t>
            </a:r>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1573157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4357" y="549728"/>
            <a:ext cx="4035287" cy="5414222"/>
          </a:xfrm>
          <a:ln>
            <a:solidFill>
              <a:srgbClr val="003473"/>
            </a:solidFill>
          </a:ln>
        </p:spPr>
      </p:pic>
      <p:sp>
        <p:nvSpPr>
          <p:cNvPr id="4" name="Slide Number Placeholder 3"/>
          <p:cNvSpPr>
            <a:spLocks noGrp="1"/>
          </p:cNvSpPr>
          <p:nvPr>
            <p:ph type="sldNum" sz="quarter" idx="12"/>
          </p:nvPr>
        </p:nvSpPr>
        <p:spPr/>
        <p:txBody>
          <a:bodyPr/>
          <a:lstStyle/>
          <a:p>
            <a:r>
              <a:rPr lang="en-US" smtClean="0"/>
              <a:t>1</a:t>
            </a:r>
            <a:endParaRPr lang="en-US" dirty="0"/>
          </a:p>
        </p:txBody>
      </p:sp>
    </p:spTree>
    <p:extLst>
      <p:ext uri="{BB962C8B-B14F-4D97-AF65-F5344CB8AC3E}">
        <p14:creationId xmlns:p14="http://schemas.microsoft.com/office/powerpoint/2010/main" val="1309560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86081"/>
            <a:ext cx="7897222" cy="1544319"/>
          </a:xfrm>
        </p:spPr>
        <p:txBody>
          <a:bodyPr>
            <a:normAutofit fontScale="90000"/>
          </a:bodyPr>
          <a:lstStyle/>
          <a:p>
            <a:r>
              <a:rPr lang="en-US" dirty="0" smtClean="0"/>
              <a:t>The </a:t>
            </a:r>
            <a:r>
              <a:rPr lang="en-US" dirty="0"/>
              <a:t>best way to prevent </a:t>
            </a:r>
            <a:r>
              <a:rPr lang="en-US" dirty="0" smtClean="0"/>
              <a:t>COVID-19 </a:t>
            </a:r>
            <a:r>
              <a:rPr lang="en-US" dirty="0"/>
              <a:t>is to avoid being exposed to </a:t>
            </a:r>
            <a:r>
              <a:rPr lang="en-US" dirty="0" smtClean="0"/>
              <a:t>the </a:t>
            </a:r>
            <a:r>
              <a:rPr lang="en-US" dirty="0"/>
              <a:t>virus. </a:t>
            </a:r>
            <a:br>
              <a:rPr lang="en-US" dirty="0"/>
            </a:br>
            <a:endParaRPr lang="en-US" dirty="0"/>
          </a:p>
        </p:txBody>
      </p:sp>
      <p:pic>
        <p:nvPicPr>
          <p:cNvPr id="14" name="Content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8311" y="2439401"/>
            <a:ext cx="3550420" cy="3134471"/>
          </a:xfrm>
        </p:spPr>
      </p:pic>
    </p:spTree>
    <p:extLst>
      <p:ext uri="{BB962C8B-B14F-4D97-AF65-F5344CB8AC3E}">
        <p14:creationId xmlns:p14="http://schemas.microsoft.com/office/powerpoint/2010/main" val="13224306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13633" y="706561"/>
            <a:ext cx="5116735" cy="5116735"/>
          </a:xfrm>
        </p:spPr>
      </p:pic>
      <p:sp>
        <p:nvSpPr>
          <p:cNvPr id="4" name="Slide Number Placeholder 3"/>
          <p:cNvSpPr>
            <a:spLocks noGrp="1"/>
          </p:cNvSpPr>
          <p:nvPr>
            <p:ph type="sldNum" sz="quarter" idx="12"/>
          </p:nvPr>
        </p:nvSpPr>
        <p:spPr/>
        <p:txBody>
          <a:bodyPr/>
          <a:lstStyle/>
          <a:p>
            <a:r>
              <a:rPr lang="en-US" smtClean="0"/>
              <a:t>1</a:t>
            </a:r>
            <a:endParaRPr lang="en-US" dirty="0"/>
          </a:p>
        </p:txBody>
      </p:sp>
    </p:spTree>
    <p:extLst>
      <p:ext uri="{BB962C8B-B14F-4D97-AF65-F5344CB8AC3E}">
        <p14:creationId xmlns:p14="http://schemas.microsoft.com/office/powerpoint/2010/main" val="20990701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554" y="365126"/>
            <a:ext cx="7886700" cy="1325563"/>
          </a:xfrm>
        </p:spPr>
        <p:txBody>
          <a:bodyPr/>
          <a:lstStyle/>
          <a:p>
            <a:r>
              <a:rPr lang="en-US" dirty="0" smtClean="0"/>
              <a:t>Tips for Effective Masking</a:t>
            </a:r>
            <a:endParaRPr lang="en-US" dirty="0"/>
          </a:p>
        </p:txBody>
      </p:sp>
      <p:sp>
        <p:nvSpPr>
          <p:cNvPr id="4" name="Slide Number Placeholder 3"/>
          <p:cNvSpPr>
            <a:spLocks noGrp="1"/>
          </p:cNvSpPr>
          <p:nvPr>
            <p:ph type="sldNum" sz="quarter" idx="12"/>
          </p:nvPr>
        </p:nvSpPr>
        <p:spPr/>
        <p:txBody>
          <a:bodyPr/>
          <a:lstStyle/>
          <a:p>
            <a:r>
              <a:rPr lang="en-US" smtClean="0"/>
              <a:t>1</a:t>
            </a:r>
            <a:endParaRPr lang="en-US" dirty="0"/>
          </a:p>
        </p:txBody>
      </p:sp>
      <p:pic>
        <p:nvPicPr>
          <p:cNvPr id="5" name="Google Shape;307;p46"/>
          <p:cNvPicPr preferRelativeResize="0">
            <a:picLocks noGrp="1"/>
          </p:cNvPicPr>
          <p:nvPr>
            <p:ph idx="1"/>
          </p:nvPr>
        </p:nvPicPr>
        <p:blipFill>
          <a:blip r:embed="rId3">
            <a:alphaModFix/>
          </a:blip>
          <a:stretch>
            <a:fillRect/>
          </a:stretch>
        </p:blipFill>
        <p:spPr>
          <a:xfrm>
            <a:off x="2054710" y="4195400"/>
            <a:ext cx="1327288" cy="1316209"/>
          </a:xfrm>
          <a:prstGeom prst="rect">
            <a:avLst/>
          </a:prstGeom>
          <a:noFill/>
          <a:ln>
            <a:noFill/>
          </a:ln>
        </p:spPr>
      </p:pic>
      <p:pic>
        <p:nvPicPr>
          <p:cNvPr id="6" name="Google Shape;306;p46"/>
          <p:cNvPicPr preferRelativeResize="0"/>
          <p:nvPr/>
        </p:nvPicPr>
        <p:blipFill>
          <a:blip r:embed="rId4">
            <a:alphaModFix/>
          </a:blip>
          <a:stretch>
            <a:fillRect/>
          </a:stretch>
        </p:blipFill>
        <p:spPr>
          <a:xfrm>
            <a:off x="4286514" y="3514054"/>
            <a:ext cx="2678900" cy="2678900"/>
          </a:xfrm>
          <a:prstGeom prst="rect">
            <a:avLst/>
          </a:prstGeom>
          <a:noFill/>
          <a:ln>
            <a:noFill/>
          </a:ln>
        </p:spPr>
      </p:pic>
      <p:sp>
        <p:nvSpPr>
          <p:cNvPr id="7" name="Rectangle 6"/>
          <p:cNvSpPr/>
          <p:nvPr/>
        </p:nvSpPr>
        <p:spPr>
          <a:xfrm>
            <a:off x="1093304" y="1493368"/>
            <a:ext cx="6974939" cy="1938992"/>
          </a:xfrm>
          <a:prstGeom prst="rect">
            <a:avLst/>
          </a:prstGeom>
        </p:spPr>
        <p:txBody>
          <a:bodyPr wrap="square">
            <a:spAutoFit/>
          </a:bodyPr>
          <a:lstStyle/>
          <a:p>
            <a:pPr indent="-381000">
              <a:buSzPts val="2400"/>
              <a:buFont typeface="Lato"/>
              <a:buChar char="●"/>
            </a:pPr>
            <a:r>
              <a:rPr lang="en-US" sz="2400" dirty="0" smtClean="0">
                <a:ea typeface="Lato"/>
                <a:cs typeface="Lato"/>
                <a:sym typeface="Lato"/>
              </a:rPr>
              <a:t>Wash your hands before putting </a:t>
            </a:r>
          </a:p>
          <a:p>
            <a:pPr>
              <a:buSzPts val="2400"/>
            </a:pPr>
            <a:r>
              <a:rPr lang="en-US" sz="2400" dirty="0" smtClean="0">
                <a:ea typeface="Lato"/>
                <a:cs typeface="Lato"/>
                <a:sym typeface="Lato"/>
              </a:rPr>
              <a:t>your face covering on and after taking it off.</a:t>
            </a:r>
          </a:p>
          <a:p>
            <a:pPr indent="-381000">
              <a:spcBef>
                <a:spcPts val="0"/>
              </a:spcBef>
              <a:buSzPts val="2400"/>
              <a:buFont typeface="Lato"/>
              <a:buChar char="●"/>
            </a:pPr>
            <a:r>
              <a:rPr lang="en-US" sz="2400" dirty="0" smtClean="0">
                <a:ea typeface="Lato"/>
                <a:cs typeface="Lato"/>
                <a:sym typeface="Lato"/>
              </a:rPr>
              <a:t>Secure the mask under your chin.</a:t>
            </a:r>
          </a:p>
          <a:p>
            <a:pPr indent="-381000">
              <a:spcBef>
                <a:spcPts val="0"/>
              </a:spcBef>
              <a:buSzPts val="2400"/>
              <a:buFont typeface="Lato"/>
              <a:buChar char="●"/>
            </a:pPr>
            <a:r>
              <a:rPr lang="en-US" sz="2400" dirty="0" smtClean="0">
                <a:ea typeface="Lato"/>
                <a:cs typeface="Lato"/>
                <a:sym typeface="Lato"/>
              </a:rPr>
              <a:t>Fit the mask snugly against the sides of your face.</a:t>
            </a:r>
          </a:p>
          <a:p>
            <a:pPr indent="-381000">
              <a:spcBef>
                <a:spcPts val="0"/>
              </a:spcBef>
              <a:buSzPts val="2400"/>
              <a:buFont typeface="Lato"/>
              <a:buChar char="●"/>
            </a:pPr>
            <a:r>
              <a:rPr lang="en-US" sz="2400" dirty="0" smtClean="0">
                <a:ea typeface="Lato"/>
                <a:cs typeface="Lato"/>
                <a:sym typeface="Lato"/>
              </a:rPr>
              <a:t>Be sure your nose and mouth are covered.</a:t>
            </a:r>
            <a:endParaRPr lang="en-US" sz="2400" dirty="0">
              <a:ea typeface="Lato"/>
              <a:cs typeface="Lato"/>
              <a:sym typeface="Lato"/>
            </a:endParaRPr>
          </a:p>
        </p:txBody>
      </p:sp>
    </p:spTree>
    <p:extLst>
      <p:ext uri="{BB962C8B-B14F-4D97-AF65-F5344CB8AC3E}">
        <p14:creationId xmlns:p14="http://schemas.microsoft.com/office/powerpoint/2010/main" val="39178235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Hold…</a:t>
            </a:r>
            <a:endParaRPr lang="en-US" dirty="0"/>
          </a:p>
        </p:txBody>
      </p:sp>
      <p:sp>
        <p:nvSpPr>
          <p:cNvPr id="3" name="Content Placeholder 2"/>
          <p:cNvSpPr>
            <a:spLocks noGrp="1"/>
          </p:cNvSpPr>
          <p:nvPr>
            <p:ph idx="1"/>
          </p:nvPr>
        </p:nvSpPr>
        <p:spPr>
          <a:xfrm>
            <a:off x="691242" y="2005011"/>
            <a:ext cx="7886700" cy="4351338"/>
          </a:xfrm>
        </p:spPr>
        <p:txBody>
          <a:bodyPr/>
          <a:lstStyle/>
          <a:p>
            <a:r>
              <a:rPr lang="en-US" dirty="0" smtClean="0"/>
              <a:t>Tooth brushing in the classroom.</a:t>
            </a:r>
          </a:p>
          <a:p>
            <a:r>
              <a:rPr lang="en-US" dirty="0" smtClean="0"/>
              <a:t>Show and tell. </a:t>
            </a:r>
          </a:p>
          <a:p>
            <a:r>
              <a:rPr lang="en-US" dirty="0" smtClean="0"/>
              <a:t>Hugs.</a:t>
            </a:r>
          </a:p>
          <a:p>
            <a:endParaRPr lang="en-US" dirty="0"/>
          </a:p>
          <a:p>
            <a:endParaRPr lang="en-US" dirty="0" smtClean="0"/>
          </a:p>
          <a:p>
            <a:endParaRPr lang="en-US" dirty="0"/>
          </a:p>
          <a:p>
            <a:pPr marL="0" indent="0">
              <a:buNone/>
            </a:pPr>
            <a:endParaRPr lang="en-US" dirty="0" smtClean="0">
              <a:hlinkClick r:id="rId3"/>
            </a:endParaRPr>
          </a:p>
          <a:p>
            <a:pPr marL="0" indent="0">
              <a:buNone/>
            </a:pPr>
            <a:r>
              <a:rPr lang="en-US" dirty="0" smtClean="0">
                <a:hlinkClick r:id="rId3"/>
              </a:rPr>
              <a:t>https</a:t>
            </a:r>
            <a:r>
              <a:rPr lang="en-US" dirty="0">
                <a:hlinkClick r:id="rId3"/>
              </a:rPr>
              <a:t>://</a:t>
            </a:r>
            <a:r>
              <a:rPr lang="en-US" dirty="0" smtClean="0">
                <a:hlinkClick r:id="rId3"/>
              </a:rPr>
              <a:t>www.youtube.com/watch?v=Xa_qNH8u3OM</a:t>
            </a:r>
            <a:r>
              <a:rPr lang="en-US" dirty="0" smtClean="0"/>
              <a:t> </a:t>
            </a:r>
            <a:endParaRPr lang="en-US" dirty="0"/>
          </a:p>
        </p:txBody>
      </p:sp>
      <p:pic>
        <p:nvPicPr>
          <p:cNvPr id="5" name="Picture 4"/>
          <p:cNvPicPr/>
          <p:nvPr/>
        </p:nvPicPr>
        <p:blipFill rotWithShape="1">
          <a:blip r:embed="rId4"/>
          <a:srcRect l="4488" t="12762" r="34231" b="13847"/>
          <a:stretch/>
        </p:blipFill>
        <p:spPr bwMode="auto">
          <a:xfrm>
            <a:off x="2462585" y="3093008"/>
            <a:ext cx="3642360" cy="2453640"/>
          </a:xfrm>
          <a:prstGeom prst="rect">
            <a:avLst/>
          </a:prstGeom>
          <a:ln>
            <a:solidFill>
              <a:srgbClr val="D90F8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42603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1" dirty="0" smtClean="0">
                <a:latin typeface="Bradley Hand ITC" panose="03070402050302030203" pitchFamily="66" charset="0"/>
              </a:rPr>
              <a:t>Early Childhood Teachers are Heroes</a:t>
            </a:r>
          </a:p>
          <a:p>
            <a:pPr marL="0" indent="0">
              <a:buNone/>
            </a:pPr>
            <a:endParaRPr lang="en-US" sz="3600" b="1" dirty="0">
              <a:latin typeface="Bradley Hand ITC" panose="03070402050302030203" pitchFamily="66" charset="0"/>
            </a:endParaRPr>
          </a:p>
          <a:p>
            <a:pPr marL="0" indent="0">
              <a:buNone/>
            </a:pPr>
            <a:r>
              <a:rPr lang="en-US" sz="3600" b="1" dirty="0" smtClean="0">
                <a:latin typeface="Bradley Hand ITC" panose="03070402050302030203" pitchFamily="66" charset="0"/>
              </a:rPr>
              <a:t>Thank you for caring for the children during the COVID-19 pandemic</a:t>
            </a:r>
            <a:r>
              <a:rPr lang="en-US" sz="3600" b="1" dirty="0">
                <a:latin typeface="Bradley Hand ITC" panose="03070402050302030203" pitchFamily="66" charset="0"/>
              </a:rPr>
              <a:t>.</a:t>
            </a:r>
            <a:endParaRPr lang="en-US" sz="3600" b="1" dirty="0" smtClean="0">
              <a:latin typeface="Bradley Hand ITC" panose="03070402050302030203" pitchFamily="66" charset="0"/>
            </a:endParaRPr>
          </a:p>
          <a:p>
            <a:pPr marL="0" indent="0">
              <a:buNone/>
            </a:pPr>
            <a:endParaRPr lang="en-US" sz="3600" b="1" dirty="0" smtClean="0">
              <a:latin typeface="Bradley Hand ITC" panose="03070402050302030203" pitchFamily="66" charset="0"/>
            </a:endParaRPr>
          </a:p>
          <a:p>
            <a:pPr marL="0" indent="0">
              <a:buNone/>
            </a:pPr>
            <a:r>
              <a:rPr lang="en-US" sz="3600" b="1" dirty="0" smtClean="0">
                <a:latin typeface="Bradley Hand ITC" panose="03070402050302030203" pitchFamily="66" charset="0"/>
              </a:rPr>
              <a:t>Please stay safe, we appreciate you!</a:t>
            </a:r>
            <a:endParaRPr lang="en-US" sz="3600" b="1" dirty="0">
              <a:latin typeface="Bradley Hand ITC" panose="03070402050302030203" pitchFamily="66" charset="0"/>
            </a:endParaRPr>
          </a:p>
        </p:txBody>
      </p:sp>
    </p:spTree>
    <p:extLst>
      <p:ext uri="{BB962C8B-B14F-4D97-AF65-F5344CB8AC3E}">
        <p14:creationId xmlns:p14="http://schemas.microsoft.com/office/powerpoint/2010/main" val="70741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a:t>
            </a:r>
            <a:endParaRPr lang="en-US" dirty="0"/>
          </a:p>
        </p:txBody>
      </p:sp>
      <p:sp>
        <p:nvSpPr>
          <p:cNvPr id="3" name="Content Placeholder 2"/>
          <p:cNvSpPr>
            <a:spLocks noGrp="1"/>
          </p:cNvSpPr>
          <p:nvPr>
            <p:ph idx="1"/>
          </p:nvPr>
        </p:nvSpPr>
        <p:spPr/>
        <p:txBody>
          <a:bodyPr>
            <a:normAutofit/>
          </a:bodyPr>
          <a:lstStyle/>
          <a:p>
            <a:r>
              <a:rPr lang="en-US" sz="3600" dirty="0" smtClean="0"/>
              <a:t>Some people have mild symptoms or no symptoms at all.</a:t>
            </a:r>
          </a:p>
          <a:p>
            <a:endParaRPr lang="en-US" sz="3600" dirty="0"/>
          </a:p>
          <a:p>
            <a:r>
              <a:rPr lang="en-US" sz="3600" dirty="0" smtClean="0"/>
              <a:t>Older </a:t>
            </a:r>
            <a:r>
              <a:rPr lang="en-US" sz="3600" dirty="0"/>
              <a:t>people and people with chronic health problems are at risk of getting sicker.</a:t>
            </a:r>
          </a:p>
        </p:txBody>
      </p:sp>
      <p:sp>
        <p:nvSpPr>
          <p:cNvPr id="4" name="Slide Number Placeholder 3"/>
          <p:cNvSpPr>
            <a:spLocks noGrp="1"/>
          </p:cNvSpPr>
          <p:nvPr>
            <p:ph type="sldNum" sz="quarter" idx="12"/>
          </p:nvPr>
        </p:nvSpPr>
        <p:spPr/>
        <p:txBody>
          <a:bodyPr/>
          <a:lstStyle/>
          <a:p>
            <a:r>
              <a:rPr lang="en-US" smtClean="0"/>
              <a:t>1</a:t>
            </a:r>
            <a:endParaRPr lang="en-US" dirty="0"/>
          </a:p>
        </p:txBody>
      </p:sp>
    </p:spTree>
    <p:extLst>
      <p:ext uri="{BB962C8B-B14F-4D97-AF65-F5344CB8AC3E}">
        <p14:creationId xmlns:p14="http://schemas.microsoft.com/office/powerpoint/2010/main" val="383970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5441"/>
            <a:ext cx="7886700" cy="2155934"/>
          </a:xfrm>
        </p:spPr>
        <p:txBody>
          <a:bodyPr>
            <a:normAutofit/>
          </a:bodyPr>
          <a:lstStyle/>
          <a:p>
            <a:r>
              <a:rPr lang="en-US" b="1" dirty="0" smtClean="0"/>
              <a:t>Are California child </a:t>
            </a:r>
            <a:r>
              <a:rPr lang="en-US" b="1" dirty="0"/>
              <a:t>c</a:t>
            </a:r>
            <a:r>
              <a:rPr lang="en-US" b="1" dirty="0" smtClean="0"/>
              <a:t>are programs open? </a:t>
            </a:r>
            <a:r>
              <a:rPr lang="en-US" b="1" dirty="0"/>
              <a:t/>
            </a:r>
            <a:br>
              <a:rPr lang="en-US" b="1" dirty="0"/>
            </a:br>
            <a:endParaRPr lang="en-US" dirty="0"/>
          </a:p>
        </p:txBody>
      </p:sp>
      <p:sp>
        <p:nvSpPr>
          <p:cNvPr id="3" name="Content Placeholder 2"/>
          <p:cNvSpPr>
            <a:spLocks noGrp="1"/>
          </p:cNvSpPr>
          <p:nvPr>
            <p:ph idx="1"/>
          </p:nvPr>
        </p:nvSpPr>
        <p:spPr>
          <a:xfrm>
            <a:off x="628650" y="1899920"/>
            <a:ext cx="7886700" cy="4023360"/>
          </a:xfrm>
        </p:spPr>
        <p:txBody>
          <a:bodyPr>
            <a:normAutofit/>
          </a:bodyPr>
          <a:lstStyle/>
          <a:p>
            <a:r>
              <a:rPr lang="en-US" dirty="0" smtClean="0"/>
              <a:t>Yes</a:t>
            </a:r>
            <a:r>
              <a:rPr lang="en-US" dirty="0"/>
              <a:t>. </a:t>
            </a:r>
            <a:r>
              <a:rPr lang="en-US" dirty="0" smtClean="0"/>
              <a:t>Many child care programs are open or are reopening soon. However, some are still closed.</a:t>
            </a:r>
          </a:p>
          <a:p>
            <a:r>
              <a:rPr lang="en-US" dirty="0" smtClean="0"/>
              <a:t>Child care centers and family child care </a:t>
            </a:r>
            <a:r>
              <a:rPr lang="en-US" dirty="0"/>
              <a:t>h</a:t>
            </a:r>
            <a:r>
              <a:rPr lang="en-US" dirty="0" smtClean="0"/>
              <a:t>omes </a:t>
            </a:r>
            <a:r>
              <a:rPr lang="en-US" dirty="0"/>
              <a:t>that </a:t>
            </a:r>
            <a:r>
              <a:rPr lang="en-US" dirty="0" smtClean="0"/>
              <a:t>are open or reopening need to follow health and safety guidelines specific to the pandemic (for example, </a:t>
            </a:r>
            <a:r>
              <a:rPr lang="en-US" b="1" dirty="0" smtClean="0"/>
              <a:t>cleaning and disinfecting, daily health screening,</a:t>
            </a:r>
            <a:r>
              <a:rPr lang="en-US" dirty="0" smtClean="0"/>
              <a:t> </a:t>
            </a:r>
            <a:r>
              <a:rPr lang="en-US" b="1" dirty="0" smtClean="0"/>
              <a:t>physical</a:t>
            </a:r>
            <a:r>
              <a:rPr lang="en-US" dirty="0" smtClean="0"/>
              <a:t> </a:t>
            </a:r>
            <a:r>
              <a:rPr lang="en-US" b="1" dirty="0" smtClean="0"/>
              <a:t>distancing</a:t>
            </a:r>
            <a:r>
              <a:rPr lang="en-US" dirty="0" smtClean="0"/>
              <a:t>).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354491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901439"/>
          </a:xfrm>
        </p:spPr>
        <p:txBody>
          <a:bodyPr>
            <a:normAutofit fontScale="90000"/>
          </a:bodyPr>
          <a:lstStyle/>
          <a:p>
            <a:r>
              <a:rPr lang="en-US" dirty="0" smtClean="0"/>
              <a:t>Q: How do we stay healthy and safe?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422401"/>
            <a:ext cx="6271816" cy="4449500"/>
          </a:xfrm>
        </p:spPr>
      </p:pic>
    </p:spTree>
    <p:extLst>
      <p:ext uri="{BB962C8B-B14F-4D97-AF65-F5344CB8AC3E}">
        <p14:creationId xmlns:p14="http://schemas.microsoft.com/office/powerpoint/2010/main" val="9116224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4752</TotalTime>
  <Words>3980</Words>
  <Application>Microsoft Office PowerPoint</Application>
  <PresentationFormat>On-screen Show (4:3)</PresentationFormat>
  <Paragraphs>472</Paragraphs>
  <Slides>63</Slides>
  <Notes>61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63</vt:i4>
      </vt:variant>
    </vt:vector>
  </HeadingPairs>
  <TitlesOfParts>
    <vt:vector size="74" baseType="lpstr">
      <vt:lpstr>Arial</vt:lpstr>
      <vt:lpstr>Arial Unicode MS</vt:lpstr>
      <vt:lpstr>Bradley Hand ITC</vt:lpstr>
      <vt:lpstr>Calibri</vt:lpstr>
      <vt:lpstr>Calibri Light</vt:lpstr>
      <vt:lpstr>Cambria</vt:lpstr>
      <vt:lpstr>Lato</vt:lpstr>
      <vt:lpstr>Wingdings</vt:lpstr>
      <vt:lpstr>Office Theme</vt:lpstr>
      <vt:lpstr>Custom Design</vt:lpstr>
      <vt:lpstr>Presentation</vt:lpstr>
      <vt:lpstr>Health and Safety in  Child Care Settings during the COVID-19 Pandemic  </vt:lpstr>
      <vt:lpstr>Check the CCHP homepage for regular updates on  COVID-19</vt:lpstr>
      <vt:lpstr> Guidance based on </vt:lpstr>
      <vt:lpstr>Communicate with Your Local Public Health Department</vt:lpstr>
      <vt:lpstr>Communicate with Families</vt:lpstr>
      <vt:lpstr>The best way to prevent COVID-19 is to avoid being exposed to the virus.  </vt:lpstr>
      <vt:lpstr>COVID-19</vt:lpstr>
      <vt:lpstr>Are California child care programs open?  </vt:lpstr>
      <vt:lpstr>Q: How do we stay healthy and safe?</vt:lpstr>
      <vt:lpstr>Understanding how COVID-19 spreads:</vt:lpstr>
      <vt:lpstr>Question: Why are people in child care settings at risk for spreading and catching COVID-19?</vt:lpstr>
      <vt:lpstr>Answer:</vt:lpstr>
      <vt:lpstr>COVID-19 and Children</vt:lpstr>
      <vt:lpstr>Multisystem Inflammatory Syndrome  in Children (MIS-C)</vt:lpstr>
      <vt:lpstr>Reduce the Risk of COVID-19</vt:lpstr>
      <vt:lpstr>Strategies to Reduce the Risk of COVID-19</vt:lpstr>
      <vt:lpstr>Strategies to Reduce the Risk of COVID-19</vt:lpstr>
      <vt:lpstr>Morning Health Check</vt:lpstr>
      <vt:lpstr>Checking for Fever</vt:lpstr>
      <vt:lpstr>Symptoms of COVID-19</vt:lpstr>
      <vt:lpstr>Exclusion for Illness Criteria</vt:lpstr>
      <vt:lpstr>Strategies to Reduce the Risk of COVID-19</vt:lpstr>
      <vt:lpstr>Handwashing Video</vt:lpstr>
      <vt:lpstr>Wash hands upon arrival and frequently throughout the day.</vt:lpstr>
      <vt:lpstr>Hand Sanitizer Tips</vt:lpstr>
      <vt:lpstr>Cover your Cough and Sneeze  …with Grover! </vt:lpstr>
      <vt:lpstr>Ways to Reduce the Risk of COVID-19</vt:lpstr>
      <vt:lpstr>  Disinfecting </vt:lpstr>
      <vt:lpstr>What is the difference between cleaning and disinfecting?</vt:lpstr>
      <vt:lpstr>What surfaces should be cleaned?</vt:lpstr>
      <vt:lpstr>Use products that are healthier for people and the environment</vt:lpstr>
      <vt:lpstr>PowerPoint Presentation</vt:lpstr>
      <vt:lpstr> What surfaces should be disinfected?</vt:lpstr>
      <vt:lpstr>What products should I use for sanitizing and disinfecting?</vt:lpstr>
      <vt:lpstr> The Label Is the Law</vt:lpstr>
      <vt:lpstr>PowerPoint Presentation</vt:lpstr>
      <vt:lpstr>PowerPoint Presentation</vt:lpstr>
      <vt:lpstr> Safer Choice Logo If you see the Safer Choice logo on an EPA-authorized label for a sanitizer or disinfectant, you can be assured that the product uses a least-hazardous active ingredient from this list: </vt:lpstr>
      <vt:lpstr>Ingredients Statement</vt:lpstr>
      <vt:lpstr>Potential asthmagen active ingredients</vt:lpstr>
      <vt:lpstr>Name of disinfecting product: _____________________</vt:lpstr>
      <vt:lpstr>DISINFECTING AND SANITIZING STEPS</vt:lpstr>
      <vt:lpstr>PowerPoint Presentation</vt:lpstr>
      <vt:lpstr>Always use caution with sanitizers and disinfectants</vt:lpstr>
      <vt:lpstr> Continued…</vt:lpstr>
      <vt:lpstr>What about bleach?</vt:lpstr>
      <vt:lpstr>If using bleach: </vt:lpstr>
      <vt:lpstr>Reduce Clutter and Shared Toys</vt:lpstr>
      <vt:lpstr>Strategies to Reduce the Risk of COVID-19</vt:lpstr>
      <vt:lpstr>Physical Distancing: Entry</vt:lpstr>
      <vt:lpstr>Physical Distancing: Drop off and Pick up Tips</vt:lpstr>
      <vt:lpstr> Physical Distancing: Groups</vt:lpstr>
      <vt:lpstr> Physical Distancing: Group Size (Infants and Toddlers)</vt:lpstr>
      <vt:lpstr>Physical Distancing: Classroom</vt:lpstr>
      <vt:lpstr>Physical Distancing: Meals</vt:lpstr>
      <vt:lpstr>Food Program</vt:lpstr>
      <vt:lpstr>Physical Distancing</vt:lpstr>
      <vt:lpstr>Face Coverings: Current Guidance</vt:lpstr>
      <vt:lpstr>PowerPoint Presentation</vt:lpstr>
      <vt:lpstr>PowerPoint Presentation</vt:lpstr>
      <vt:lpstr>Tips for Effective Masking</vt:lpstr>
      <vt:lpstr>On Hold…</vt:lpstr>
      <vt:lpstr>PowerPoint Presentation</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Bobbie</dc:creator>
  <cp:lastModifiedBy>Rose, Bobbie</cp:lastModifiedBy>
  <cp:revision>274</cp:revision>
  <cp:lastPrinted>2020-04-10T23:05:57Z</cp:lastPrinted>
  <dcterms:created xsi:type="dcterms:W3CDTF">2020-01-06T21:35:07Z</dcterms:created>
  <dcterms:modified xsi:type="dcterms:W3CDTF">2020-08-13T22:59:13Z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7691C2D5-A9CE-4E2D-9B19-108A201D9D60</vt:lpwstr>
  </property>
  <property fmtid="{D5CDD505-2E9C-101B-9397-08002B2CF9AE}" pid="3" name="ArticulatePath">
    <vt:lpwstr>Integrated Germ Management</vt:lpwstr>
  </property>
</Properties>
</file>