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7.xml" ContentType="application/vnd.openxmlformats-officedocument.presentationml.tags+xml"/>
  <Override PartName="/ppt/notesSlides/notesSlide34.xml" ContentType="application/vnd.openxmlformats-officedocument.presentationml.notesSlide+xml"/>
  <Override PartName="/ppt/tags/tag18.xml" ContentType="application/vnd.openxmlformats-officedocument.presentationml.tags+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tags/tag21.xml" ContentType="application/vnd.openxmlformats-officedocument.presentationml.tags+xml"/>
  <Override PartName="/ppt/notesSlides/notesSlide38.xml" ContentType="application/vnd.openxmlformats-officedocument.presentationml.notesSlide+xml"/>
  <Override PartName="/ppt/tags/tag22.xml" ContentType="application/vnd.openxmlformats-officedocument.presentationml.tags+xml"/>
  <Override PartName="/ppt/notesSlides/notesSlide39.xml" ContentType="application/vnd.openxmlformats-officedocument.presentationml.notesSlide+xml"/>
  <Override PartName="/ppt/tags/tag23.xml" ContentType="application/vnd.openxmlformats-officedocument.presentationml.tags+xml"/>
  <Override PartName="/ppt/notesSlides/notesSlide40.xml" ContentType="application/vnd.openxmlformats-officedocument.presentationml.notesSlide+xml"/>
  <Override PartName="/ppt/tags/tag24.xml" ContentType="application/vnd.openxmlformats-officedocument.presentationml.tags+xml"/>
  <Override PartName="/ppt/notesSlides/notesSlide41.xml" ContentType="application/vnd.openxmlformats-officedocument.presentationml.notesSlide+xml"/>
  <Override PartName="/ppt/tags/tag25.xml" ContentType="application/vnd.openxmlformats-officedocument.presentationml.tags+xml"/>
  <Override PartName="/ppt/notesSlides/notesSlide42.xml" ContentType="application/vnd.openxmlformats-officedocument.presentationml.notesSlide+xml"/>
  <Override PartName="/ppt/tags/tag2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7.xml" ContentType="application/vnd.openxmlformats-officedocument.presentationml.tags+xml"/>
  <Override PartName="/ppt/notesSlides/notesSlide45.xml" ContentType="application/vnd.openxmlformats-officedocument.presentationml.notesSlide+xml"/>
  <Override PartName="/ppt/tags/tag28.xml" ContentType="application/vnd.openxmlformats-officedocument.presentationml.tags+xml"/>
  <Override PartName="/ppt/notesSlides/notesSlide46.xml" ContentType="application/vnd.openxmlformats-officedocument.presentationml.notesSlide+xml"/>
  <Override PartName="/ppt/tags/tag29.xml" ContentType="application/vnd.openxmlformats-officedocument.presentationml.tags+xml"/>
  <Override PartName="/ppt/notesSlides/notesSlide47.xml" ContentType="application/vnd.openxmlformats-officedocument.presentationml.notesSlide+xml"/>
  <Override PartName="/ppt/tags/tag30.xml" ContentType="application/vnd.openxmlformats-officedocument.presentationml.tags+xml"/>
  <Override PartName="/ppt/notesSlides/notesSlide48.xml" ContentType="application/vnd.openxmlformats-officedocument.presentationml.notesSlide+xml"/>
  <Override PartName="/ppt/tags/tag31.xml" ContentType="application/vnd.openxmlformats-officedocument.presentationml.tags+xml"/>
  <Override PartName="/ppt/notesSlides/notesSlide49.xml" ContentType="application/vnd.openxmlformats-officedocument.presentationml.notesSlide+xml"/>
  <Override PartName="/ppt/tags/tag3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69"/>
  </p:notesMasterIdLst>
  <p:sldIdLst>
    <p:sldId id="256" r:id="rId3"/>
    <p:sldId id="327" r:id="rId4"/>
    <p:sldId id="334" r:id="rId5"/>
    <p:sldId id="361" r:id="rId6"/>
    <p:sldId id="359" r:id="rId7"/>
    <p:sldId id="270" r:id="rId8"/>
    <p:sldId id="336" r:id="rId9"/>
    <p:sldId id="317" r:id="rId10"/>
    <p:sldId id="318" r:id="rId11"/>
    <p:sldId id="328" r:id="rId12"/>
    <p:sldId id="271" r:id="rId13"/>
    <p:sldId id="326" r:id="rId14"/>
    <p:sldId id="272" r:id="rId15"/>
    <p:sldId id="309" r:id="rId16"/>
    <p:sldId id="345" r:id="rId17"/>
    <p:sldId id="369" r:id="rId18"/>
    <p:sldId id="340" r:id="rId19"/>
    <p:sldId id="344" r:id="rId20"/>
    <p:sldId id="363" r:id="rId21"/>
    <p:sldId id="364" r:id="rId22"/>
    <p:sldId id="365" r:id="rId23"/>
    <p:sldId id="347" r:id="rId24"/>
    <p:sldId id="341" r:id="rId25"/>
    <p:sldId id="335" r:id="rId26"/>
    <p:sldId id="324" r:id="rId27"/>
    <p:sldId id="316" r:id="rId28"/>
    <p:sldId id="325" r:id="rId29"/>
    <p:sldId id="342" r:id="rId30"/>
    <p:sldId id="259" r:id="rId31"/>
    <p:sldId id="269" r:id="rId32"/>
    <p:sldId id="285" r:id="rId33"/>
    <p:sldId id="274" r:id="rId34"/>
    <p:sldId id="349" r:id="rId35"/>
    <p:sldId id="289" r:id="rId36"/>
    <p:sldId id="288" r:id="rId37"/>
    <p:sldId id="290" r:id="rId38"/>
    <p:sldId id="292" r:id="rId39"/>
    <p:sldId id="291" r:id="rId40"/>
    <p:sldId id="276" r:id="rId41"/>
    <p:sldId id="311" r:id="rId42"/>
    <p:sldId id="300" r:id="rId43"/>
    <p:sldId id="304" r:id="rId44"/>
    <p:sldId id="296" r:id="rId45"/>
    <p:sldId id="350" r:id="rId46"/>
    <p:sldId id="294" r:id="rId47"/>
    <p:sldId id="313" r:id="rId48"/>
    <p:sldId id="306" r:id="rId49"/>
    <p:sldId id="308" r:id="rId50"/>
    <p:sldId id="281" r:id="rId51"/>
    <p:sldId id="343" r:id="rId52"/>
    <p:sldId id="332" r:id="rId53"/>
    <p:sldId id="346" r:id="rId54"/>
    <p:sldId id="329" r:id="rId55"/>
    <p:sldId id="330" r:id="rId56"/>
    <p:sldId id="351" r:id="rId57"/>
    <p:sldId id="352" r:id="rId58"/>
    <p:sldId id="358" r:id="rId59"/>
    <p:sldId id="331" r:id="rId60"/>
    <p:sldId id="356" r:id="rId61"/>
    <p:sldId id="338" r:id="rId62"/>
    <p:sldId id="354" r:id="rId63"/>
    <p:sldId id="353" r:id="rId64"/>
    <p:sldId id="367" r:id="rId65"/>
    <p:sldId id="366" r:id="rId66"/>
    <p:sldId id="355" r:id="rId67"/>
    <p:sldId id="337" r:id="rId68"/>
  </p:sldIdLst>
  <p:sldSz cx="9144000" cy="6858000" type="screen4x3"/>
  <p:notesSz cx="7010400" cy="9296400"/>
  <p:custDataLst>
    <p:tags r:id="rId7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3"/>
    <a:srgbClr val="D90F81"/>
    <a:srgbClr val="F7941E"/>
    <a:srgbClr val="0072BC"/>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61" autoAdjust="0"/>
  </p:normalViewPr>
  <p:slideViewPr>
    <p:cSldViewPr snapToGrid="0">
      <p:cViewPr varScale="1">
        <p:scale>
          <a:sx n="77" d="100"/>
          <a:sy n="77" d="100"/>
        </p:scale>
        <p:origin x="1646" y="6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96526BA-E6E7-400E-ABBB-C634676A9736}" type="datetimeFigureOut">
              <a:rPr lang="en-US" smtClean="0"/>
              <a:t>6/3/2020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CBF3A2-1D03-491F-BDB6-337C0C097926}" type="slidenum">
              <a:rPr lang="en-US" smtClean="0"/>
              <a:t>‹#›</a:t>
            </a:fld>
            <a:endParaRPr lang="en-US"/>
          </a:p>
        </p:txBody>
      </p:sp>
    </p:spTree>
    <p:extLst>
      <p:ext uri="{BB962C8B-B14F-4D97-AF65-F5344CB8AC3E}">
        <p14:creationId xmlns:p14="http://schemas.microsoft.com/office/powerpoint/2010/main" val="351170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a:t>
            </a:fld>
            <a:endParaRPr lang="en-US"/>
          </a:p>
        </p:txBody>
      </p:sp>
    </p:spTree>
    <p:extLst>
      <p:ext uri="{BB962C8B-B14F-4D97-AF65-F5344CB8AC3E}">
        <p14:creationId xmlns:p14="http://schemas.microsoft.com/office/powerpoint/2010/main" val="49073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10</a:t>
            </a:fld>
            <a:endParaRPr lang="en-US"/>
          </a:p>
        </p:txBody>
      </p:sp>
    </p:spTree>
    <p:extLst>
      <p:ext uri="{BB962C8B-B14F-4D97-AF65-F5344CB8AC3E}">
        <p14:creationId xmlns:p14="http://schemas.microsoft.com/office/powerpoint/2010/main" val="298028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11</a:t>
            </a:fld>
            <a:endParaRPr lang="en-US"/>
          </a:p>
        </p:txBody>
      </p:sp>
    </p:spTree>
    <p:extLst>
      <p:ext uri="{BB962C8B-B14F-4D97-AF65-F5344CB8AC3E}">
        <p14:creationId xmlns:p14="http://schemas.microsoft.com/office/powerpoint/2010/main" val="162824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12</a:t>
            </a:fld>
            <a:endParaRPr lang="en-US"/>
          </a:p>
        </p:txBody>
      </p:sp>
    </p:spTree>
    <p:extLst>
      <p:ext uri="{BB962C8B-B14F-4D97-AF65-F5344CB8AC3E}">
        <p14:creationId xmlns:p14="http://schemas.microsoft.com/office/powerpoint/2010/main" val="19533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13</a:t>
            </a:fld>
            <a:endParaRPr lang="en-US"/>
          </a:p>
        </p:txBody>
      </p:sp>
    </p:spTree>
    <p:extLst>
      <p:ext uri="{BB962C8B-B14F-4D97-AF65-F5344CB8AC3E}">
        <p14:creationId xmlns:p14="http://schemas.microsoft.com/office/powerpoint/2010/main" val="314540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14</a:t>
            </a:fld>
            <a:endParaRPr lang="en-US"/>
          </a:p>
        </p:txBody>
      </p:sp>
    </p:spTree>
    <p:extLst>
      <p:ext uri="{BB962C8B-B14F-4D97-AF65-F5344CB8AC3E}">
        <p14:creationId xmlns:p14="http://schemas.microsoft.com/office/powerpoint/2010/main" val="85158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15</a:t>
            </a:fld>
            <a:endParaRPr lang="en-US"/>
          </a:p>
        </p:txBody>
      </p:sp>
    </p:spTree>
    <p:extLst>
      <p:ext uri="{BB962C8B-B14F-4D97-AF65-F5344CB8AC3E}">
        <p14:creationId xmlns:p14="http://schemas.microsoft.com/office/powerpoint/2010/main" val="1039911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8BD00B-BA00-4FD3-95E8-328651BD4FAF}" type="slidenum">
              <a:rPr lang="en-US" smtClean="0"/>
              <a:t>16</a:t>
            </a:fld>
            <a:endParaRPr lang="en-US"/>
          </a:p>
        </p:txBody>
      </p:sp>
    </p:spTree>
    <p:extLst>
      <p:ext uri="{BB962C8B-B14F-4D97-AF65-F5344CB8AC3E}">
        <p14:creationId xmlns:p14="http://schemas.microsoft.com/office/powerpoint/2010/main" val="677501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17</a:t>
            </a:fld>
            <a:endParaRPr lang="en-US"/>
          </a:p>
        </p:txBody>
      </p:sp>
    </p:spTree>
    <p:extLst>
      <p:ext uri="{BB962C8B-B14F-4D97-AF65-F5344CB8AC3E}">
        <p14:creationId xmlns:p14="http://schemas.microsoft.com/office/powerpoint/2010/main" val="386859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18</a:t>
            </a:fld>
            <a:endParaRPr lang="en-US"/>
          </a:p>
        </p:txBody>
      </p:sp>
    </p:spTree>
    <p:extLst>
      <p:ext uri="{BB962C8B-B14F-4D97-AF65-F5344CB8AC3E}">
        <p14:creationId xmlns:p14="http://schemas.microsoft.com/office/powerpoint/2010/main" val="2073302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it’s a best practice to document your health checks.</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19</a:t>
            </a:fld>
            <a:endParaRPr lang="en-US"/>
          </a:p>
        </p:txBody>
      </p:sp>
    </p:spTree>
    <p:extLst>
      <p:ext uri="{BB962C8B-B14F-4D97-AF65-F5344CB8AC3E}">
        <p14:creationId xmlns:p14="http://schemas.microsoft.com/office/powerpoint/2010/main" val="119742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are changing all the time.</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a:t>
            </a:fld>
            <a:endParaRPr lang="en-US"/>
          </a:p>
        </p:txBody>
      </p:sp>
    </p:spTree>
    <p:extLst>
      <p:ext uri="{BB962C8B-B14F-4D97-AF65-F5344CB8AC3E}">
        <p14:creationId xmlns:p14="http://schemas.microsoft.com/office/powerpoint/2010/main" val="495948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Staff and children should take temperatures before arriving to work or beginning care. </a:t>
            </a:r>
          </a:p>
        </p:txBody>
      </p:sp>
      <p:sp>
        <p:nvSpPr>
          <p:cNvPr id="4" name="Slide Number Placeholder 3"/>
          <p:cNvSpPr>
            <a:spLocks noGrp="1"/>
          </p:cNvSpPr>
          <p:nvPr>
            <p:ph type="sldNum" sz="quarter" idx="10"/>
          </p:nvPr>
        </p:nvSpPr>
        <p:spPr/>
        <p:txBody>
          <a:bodyPr/>
          <a:lstStyle/>
          <a:p>
            <a:fld id="{ECCBF3A2-1D03-491F-BDB6-337C0C097926}" type="slidenum">
              <a:rPr lang="en-US" smtClean="0"/>
              <a:t>20</a:t>
            </a:fld>
            <a:endParaRPr lang="en-US"/>
          </a:p>
        </p:txBody>
      </p:sp>
    </p:spTree>
    <p:extLst>
      <p:ext uri="{BB962C8B-B14F-4D97-AF65-F5344CB8AC3E}">
        <p14:creationId xmlns:p14="http://schemas.microsoft.com/office/powerpoint/2010/main" val="3612672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Symptoms may appear </a:t>
            </a:r>
            <a:r>
              <a:rPr lang="en-US" b="1" dirty="0" smtClean="0"/>
              <a:t>2-14 days after exposure</a:t>
            </a:r>
            <a:r>
              <a:rPr lang="en-US" dirty="0" smtClean="0"/>
              <a:t> </a:t>
            </a:r>
            <a:r>
              <a:rPr lang="en-US" b="1" dirty="0" smtClean="0"/>
              <a:t>to the virus.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21</a:t>
            </a:fld>
            <a:endParaRPr lang="en-US"/>
          </a:p>
        </p:txBody>
      </p:sp>
    </p:spTree>
    <p:extLst>
      <p:ext uri="{BB962C8B-B14F-4D97-AF65-F5344CB8AC3E}">
        <p14:creationId xmlns:p14="http://schemas.microsoft.com/office/powerpoint/2010/main" val="2500698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Stricter</a:t>
            </a:r>
            <a:r>
              <a:rPr lang="en-US" baseline="0" dirty="0" smtClean="0"/>
              <a:t> during COVID-19 pandemic. Requires close communication with families. Isolated children are removed from the group activities but still supervised by an adult. If possible, place a face cloth on ill children over 2 years of age while they wait to be picked up.</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22</a:t>
            </a:fld>
            <a:endParaRPr lang="en-US"/>
          </a:p>
        </p:txBody>
      </p:sp>
    </p:spTree>
    <p:extLst>
      <p:ext uri="{BB962C8B-B14F-4D97-AF65-F5344CB8AC3E}">
        <p14:creationId xmlns:p14="http://schemas.microsoft.com/office/powerpoint/2010/main" val="3189055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Handwashing is key</a:t>
            </a:r>
            <a:r>
              <a:rPr lang="en-US" baseline="0" dirty="0" smtClean="0"/>
              <a:t> to decreasing the spread of illness. </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23</a:t>
            </a:fld>
            <a:endParaRPr lang="en-US"/>
          </a:p>
        </p:txBody>
      </p:sp>
    </p:spTree>
    <p:extLst>
      <p:ext uri="{BB962C8B-B14F-4D97-AF65-F5344CB8AC3E}">
        <p14:creationId xmlns:p14="http://schemas.microsoft.com/office/powerpoint/2010/main" val="2450480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24</a:t>
            </a:fld>
            <a:endParaRPr lang="en-US"/>
          </a:p>
        </p:txBody>
      </p:sp>
    </p:spTree>
    <p:extLst>
      <p:ext uri="{BB962C8B-B14F-4D97-AF65-F5344CB8AC3E}">
        <p14:creationId xmlns:p14="http://schemas.microsoft.com/office/powerpoint/2010/main" val="3738709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smtClean="0"/>
              <a:t>Here’s a poster you can put up near sinks and in bathrooms to reinforce proper handwashing technique.</a:t>
            </a:r>
            <a:endParaRPr lang="en-US" dirty="0" smtClean="0"/>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25</a:t>
            </a:fld>
            <a:endParaRPr lang="en-US"/>
          </a:p>
        </p:txBody>
      </p:sp>
    </p:spTree>
    <p:extLst>
      <p:ext uri="{BB962C8B-B14F-4D97-AF65-F5344CB8AC3E}">
        <p14:creationId xmlns:p14="http://schemas.microsoft.com/office/powerpoint/2010/main" val="1191164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26</a:t>
            </a:fld>
            <a:endParaRPr lang="en-US"/>
          </a:p>
        </p:txBody>
      </p:sp>
    </p:spTree>
    <p:extLst>
      <p:ext uri="{BB962C8B-B14F-4D97-AF65-F5344CB8AC3E}">
        <p14:creationId xmlns:p14="http://schemas.microsoft.com/office/powerpoint/2010/main" val="14885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27</a:t>
            </a:fld>
            <a:endParaRPr lang="en-US"/>
          </a:p>
        </p:txBody>
      </p:sp>
    </p:spTree>
    <p:extLst>
      <p:ext uri="{BB962C8B-B14F-4D97-AF65-F5344CB8AC3E}">
        <p14:creationId xmlns:p14="http://schemas.microsoft.com/office/powerpoint/2010/main" val="767902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Antimicrobial pesticides (sanitizers and disinfectants) kill viruses on surfaces.</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28</a:t>
            </a:fld>
            <a:endParaRPr lang="en-US"/>
          </a:p>
        </p:txBody>
      </p:sp>
    </p:spTree>
    <p:extLst>
      <p:ext uri="{BB962C8B-B14F-4D97-AF65-F5344CB8AC3E}">
        <p14:creationId xmlns:p14="http://schemas.microsoft.com/office/powerpoint/2010/main" val="54695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a:t>
            </a:r>
            <a:r>
              <a:rPr lang="en-US" baseline="0" dirty="0" smtClean="0"/>
              <a:t> the IGM training.</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29</a:t>
            </a:fld>
            <a:endParaRPr lang="en-US"/>
          </a:p>
        </p:txBody>
      </p:sp>
    </p:spTree>
    <p:extLst>
      <p:ext uri="{BB962C8B-B14F-4D97-AF65-F5344CB8AC3E}">
        <p14:creationId xmlns:p14="http://schemas.microsoft.com/office/powerpoint/2010/main" val="187766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3</a:t>
            </a:fld>
            <a:endParaRPr lang="en-US"/>
          </a:p>
        </p:txBody>
      </p:sp>
    </p:spTree>
    <p:extLst>
      <p:ext uri="{BB962C8B-B14F-4D97-AF65-F5344CB8AC3E}">
        <p14:creationId xmlns:p14="http://schemas.microsoft.com/office/powerpoint/2010/main" val="1295293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56">
              <a:defRPr/>
            </a:pPr>
            <a:r>
              <a:rPr lang="en-US" dirty="0" smtClean="0"/>
              <a:t>These</a:t>
            </a:r>
            <a:r>
              <a:rPr lang="en-US" baseline="0" dirty="0" smtClean="0"/>
              <a:t> terms are often used interchangeably but they do not mean the same thing.  Let’s focus on cleaning and disinfecting.</a:t>
            </a:r>
            <a:endParaRPr lang="en-US" dirty="0" smtClean="0"/>
          </a:p>
        </p:txBody>
      </p:sp>
      <p:sp>
        <p:nvSpPr>
          <p:cNvPr id="4" name="Slide Number Placeholder 3"/>
          <p:cNvSpPr>
            <a:spLocks noGrp="1"/>
          </p:cNvSpPr>
          <p:nvPr>
            <p:ph type="sldNum" sz="quarter" idx="10"/>
          </p:nvPr>
        </p:nvSpPr>
        <p:spPr/>
        <p:txBody>
          <a:bodyPr/>
          <a:lstStyle/>
          <a:p>
            <a:fld id="{26AE089B-273D-4B98-82C8-F063A6BF9825}" type="slidenum">
              <a:rPr lang="en-US" smtClean="0"/>
              <a:t>30</a:t>
            </a:fld>
            <a:endParaRPr lang="en-US"/>
          </a:p>
        </p:txBody>
      </p:sp>
    </p:spTree>
    <p:extLst>
      <p:ext uri="{BB962C8B-B14F-4D97-AF65-F5344CB8AC3E}">
        <p14:creationId xmlns:p14="http://schemas.microsoft.com/office/powerpoint/2010/main" val="1628327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4288" y="728663"/>
            <a:ext cx="4851400" cy="3638550"/>
          </a:xfrm>
        </p:spPr>
      </p:sp>
      <p:sp>
        <p:nvSpPr>
          <p:cNvPr id="3" name="Notes Placeholder 2"/>
          <p:cNvSpPr>
            <a:spLocks noGrp="1"/>
          </p:cNvSpPr>
          <p:nvPr>
            <p:ph type="body" idx="1"/>
          </p:nvPr>
        </p:nvSpPr>
        <p:spPr/>
        <p:txBody>
          <a:bodyPr/>
          <a:lstStyle/>
          <a:p>
            <a:r>
              <a:rPr lang="en-US" dirty="0" smtClean="0"/>
              <a:t>Washing</a:t>
            </a:r>
            <a:r>
              <a:rPr lang="en-US" baseline="0" dirty="0" smtClean="0"/>
              <a:t> with soap and rinsing with water will clean these surfaces. </a:t>
            </a:r>
            <a:r>
              <a:rPr lang="en-US" sz="1300" dirty="0"/>
              <a:t>The friction of cleaning removes most dirt.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48863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next step is to choose a safe cleaning product</a:t>
            </a:r>
            <a:r>
              <a:rPr lang="en-US" baseline="0" dirty="0" smtClean="0"/>
              <a:t>.</a:t>
            </a:r>
            <a:r>
              <a:rPr lang="en-US" dirty="0" smtClean="0"/>
              <a:t>  Many have strong fumes</a:t>
            </a:r>
            <a:r>
              <a:rPr lang="en-US" baseline="0" dirty="0" smtClean="0"/>
              <a:t> or try to mask odors with perfume leading to poor air quality. </a:t>
            </a:r>
            <a:r>
              <a:rPr lang="en-US" dirty="0" smtClean="0"/>
              <a:t>Some products may</a:t>
            </a:r>
            <a:r>
              <a:rPr lang="en-US" baseline="0" dirty="0" smtClean="0"/>
              <a:t> make marketing claims that they are “green”, but they may not be. Look for a third party certification to know if the product you are using is safer for human health and the environment. Some products are ready to use, some need to be diluted with water. Always follow label directions for proper use and use personal protective equipment such as gloves and eye wear as directed.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32</a:t>
            </a:fld>
            <a:endParaRPr lang="en-US" dirty="0"/>
          </a:p>
        </p:txBody>
      </p:sp>
    </p:spTree>
    <p:extLst>
      <p:ext uri="{BB962C8B-B14F-4D97-AF65-F5344CB8AC3E}">
        <p14:creationId xmlns:p14="http://schemas.microsoft.com/office/powerpoint/2010/main" val="3656333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33</a:t>
            </a:fld>
            <a:endParaRPr lang="en-US"/>
          </a:p>
        </p:txBody>
      </p:sp>
    </p:spTree>
    <p:extLst>
      <p:ext uri="{BB962C8B-B14F-4D97-AF65-F5344CB8AC3E}">
        <p14:creationId xmlns:p14="http://schemas.microsoft.com/office/powerpoint/2010/main" val="1763148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56">
              <a:defRPr/>
            </a:pPr>
            <a:r>
              <a:rPr lang="en-US" dirty="0" smtClean="0"/>
              <a:t>Appropriate for use on non-porous surfaces such as diaper change tables, counter tops, door and cabinet handles, toilets, and sinks used for toileting routines including faucets, door knobs and basins</a:t>
            </a:r>
          </a:p>
          <a:p>
            <a:endParaRPr lang="en-US" dirty="0" smtClean="0"/>
          </a:p>
          <a:p>
            <a:r>
              <a:rPr lang="en-US" dirty="0" smtClean="0"/>
              <a:t>These</a:t>
            </a:r>
            <a:r>
              <a:rPr lang="en-US" baseline="0" dirty="0" smtClean="0"/>
              <a:t> are generally toileting areas or</a:t>
            </a:r>
            <a:r>
              <a:rPr lang="en-US" dirty="0" smtClean="0"/>
              <a:t> High-touch areas that are at high risk for collecting lots of germs, like doorknobs, bathroom faucets, and drinking fountains.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984410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4288" y="728663"/>
            <a:ext cx="4851400" cy="3638550"/>
          </a:xfrm>
        </p:spPr>
      </p:sp>
      <p:sp>
        <p:nvSpPr>
          <p:cNvPr id="3" name="Notes Placeholder 2"/>
          <p:cNvSpPr>
            <a:spLocks noGrp="1"/>
          </p:cNvSpPr>
          <p:nvPr>
            <p:ph type="body" idx="1"/>
          </p:nvPr>
        </p:nvSpPr>
        <p:spPr/>
        <p:txBody>
          <a:bodyPr/>
          <a:lstStyle/>
          <a:p>
            <a:r>
              <a:rPr lang="en-US" dirty="0" smtClean="0"/>
              <a:t>Antimicrobial means the</a:t>
            </a:r>
            <a:r>
              <a:rPr lang="en-US" baseline="0" dirty="0" smtClean="0"/>
              <a:t> product kills germs. </a:t>
            </a:r>
          </a:p>
          <a:p>
            <a:r>
              <a:rPr lang="en-US" dirty="0" smtClean="0">
                <a:solidFill>
                  <a:srgbClr val="FFFF00"/>
                </a:solidFill>
              </a:rPr>
              <a:t>A dishwasher that reaches 165 degrees F will also sanitize (dishes, toys). Choose</a:t>
            </a:r>
            <a:r>
              <a:rPr lang="en-US" baseline="0" dirty="0" smtClean="0">
                <a:solidFill>
                  <a:srgbClr val="FFFF00"/>
                </a:solidFill>
              </a:rPr>
              <a:t> a d</a:t>
            </a:r>
            <a:r>
              <a:rPr lang="en-US" dirty="0" smtClean="0">
                <a:solidFill>
                  <a:srgbClr val="FFFF00"/>
                </a:solidFill>
              </a:rPr>
              <a:t>ishwasher</a:t>
            </a:r>
            <a:r>
              <a:rPr lang="en-US" baseline="0" dirty="0" smtClean="0">
                <a:solidFill>
                  <a:srgbClr val="FFFF00"/>
                </a:solidFill>
              </a:rPr>
              <a:t> that meets NSF International Standards for sanitizing.</a:t>
            </a:r>
            <a:endParaRPr lang="en-US" dirty="0" smtClean="0">
              <a:solidFill>
                <a:srgbClr val="FFFF00"/>
              </a:solidFill>
            </a:endParaRPr>
          </a:p>
          <a:p>
            <a:r>
              <a:rPr lang="en-US" dirty="0" smtClean="0">
                <a:solidFill>
                  <a:srgbClr val="FFFF00"/>
                </a:solidFill>
              </a:rPr>
              <a:t>A washing machine set to hot can sanitize cloth toys.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648254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a:t>Check for approved surfaces. </a:t>
            </a:r>
            <a:r>
              <a:rPr lang="en-US" sz="2400" dirty="0"/>
              <a:t>Sanitizers must be safe for food contact surfaces</a:t>
            </a:r>
          </a:p>
          <a:p>
            <a:r>
              <a:rPr lang="en-US" sz="3000" dirty="0"/>
              <a:t>Dwell time (the time the product must be left wet on the surface and in contact with the germs to kill them)</a:t>
            </a:r>
            <a:endParaRPr lang="en-US" sz="2400"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505539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Label</a:t>
            </a:r>
            <a:r>
              <a:rPr lang="en-US" baseline="0" dirty="0" smtClean="0"/>
              <a:t> reading practice </a:t>
            </a:r>
          </a:p>
          <a:p>
            <a:r>
              <a:rPr lang="en-US" baseline="0" dirty="0" smtClean="0"/>
              <a:t>Dwell time?</a:t>
            </a:r>
          </a:p>
          <a:p>
            <a:r>
              <a:rPr lang="en-US" baseline="0" dirty="0" smtClean="0"/>
              <a:t>Food surfaces?</a:t>
            </a:r>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37</a:t>
            </a:fld>
            <a:endParaRPr lang="en-US"/>
          </a:p>
        </p:txBody>
      </p:sp>
    </p:spTree>
    <p:extLst>
      <p:ext uri="{BB962C8B-B14F-4D97-AF65-F5344CB8AC3E}">
        <p14:creationId xmlns:p14="http://schemas.microsoft.com/office/powerpoint/2010/main" val="1703183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Dwell time?</a:t>
            </a:r>
          </a:p>
          <a:p>
            <a:r>
              <a:rPr lang="en-US" dirty="0" smtClean="0"/>
              <a:t>Food surfaces?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27928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EPA’s Design for the Environment is the only program that authorizes</a:t>
            </a:r>
            <a:r>
              <a:rPr lang="en-US" baseline="0" dirty="0" smtClean="0"/>
              <a:t> sanitizers and disinfectants (antimicrobials) </a:t>
            </a:r>
          </a:p>
          <a:p>
            <a:r>
              <a:rPr lang="en-US" baseline="0" dirty="0" smtClean="0"/>
              <a:t>It s</a:t>
            </a:r>
            <a:r>
              <a:rPr lang="en-US" dirty="0" smtClean="0"/>
              <a:t>ets standards for ingredients and evaluates anti-microbial products as safer for human health and the environment.</a:t>
            </a:r>
          </a:p>
          <a:p>
            <a:pPr defTabSz="978285">
              <a:defRPr/>
            </a:pPr>
            <a:r>
              <a:rPr lang="en-US" dirty="0" smtClean="0"/>
              <a:t>Remember,</a:t>
            </a:r>
            <a:r>
              <a:rPr lang="en-US" baseline="0" dirty="0" smtClean="0"/>
              <a:t> safer antimicrobial products will still have an EPA registration number and must be used according to label instructions.  All cleaning, sanitizing, and disinfecting products must be stored out of children's reach. </a:t>
            </a:r>
          </a:p>
          <a:p>
            <a:pPr defTabSz="978285">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59424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local orders for</a:t>
            </a:r>
            <a:r>
              <a:rPr lang="en-US" baseline="0" dirty="0" smtClean="0"/>
              <a:t> COVID-19 related directives.  For example cloth face coverings.</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4</a:t>
            </a:fld>
            <a:endParaRPr lang="en-US"/>
          </a:p>
        </p:txBody>
      </p:sp>
    </p:spTree>
    <p:extLst>
      <p:ext uri="{BB962C8B-B14F-4D97-AF65-F5344CB8AC3E}">
        <p14:creationId xmlns:p14="http://schemas.microsoft.com/office/powerpoint/2010/main" val="3288385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509055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products</a:t>
            </a:r>
            <a:r>
              <a:rPr lang="en-US" baseline="0" dirty="0" smtClean="0"/>
              <a:t> create fumes that could trigger or even cause asthma.  If you have children or staff with asthma, best to avoid products with these active ingredients.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41</a:t>
            </a:fld>
            <a:endParaRPr lang="en-US"/>
          </a:p>
        </p:txBody>
      </p:sp>
    </p:spTree>
    <p:extLst>
      <p:ext uri="{BB962C8B-B14F-4D97-AF65-F5344CB8AC3E}">
        <p14:creationId xmlns:p14="http://schemas.microsoft.com/office/powerpoint/2010/main" val="837985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42</a:t>
            </a:fld>
            <a:endParaRPr lang="en-US"/>
          </a:p>
        </p:txBody>
      </p:sp>
    </p:spTree>
    <p:extLst>
      <p:ext uri="{BB962C8B-B14F-4D97-AF65-F5344CB8AC3E}">
        <p14:creationId xmlns:p14="http://schemas.microsoft.com/office/powerpoint/2010/main" val="1247906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88413" eaLnBrk="0" hangingPunct="0">
              <a:defRPr sz="1100">
                <a:solidFill>
                  <a:schemeClr val="tx1"/>
                </a:solidFill>
                <a:latin typeface="Calibri" panose="020F0502020204030204" pitchFamily="34" charset="0"/>
                <a:cs typeface="Arial" panose="020B0604020202020204" pitchFamily="34" charset="0"/>
              </a:defRPr>
            </a:lvl1pPr>
            <a:lvl2pPr marL="780127" indent="-300049" defTabSz="488413" eaLnBrk="0" hangingPunct="0">
              <a:defRPr sz="1100">
                <a:solidFill>
                  <a:schemeClr val="tx1"/>
                </a:solidFill>
                <a:latin typeface="Calibri" panose="020F0502020204030204" pitchFamily="34" charset="0"/>
                <a:cs typeface="Arial" panose="020B0604020202020204" pitchFamily="34" charset="0"/>
              </a:defRPr>
            </a:lvl2pPr>
            <a:lvl3pPr marL="1200196" indent="-240039" defTabSz="488413" eaLnBrk="0" hangingPunct="0">
              <a:defRPr sz="1100">
                <a:solidFill>
                  <a:schemeClr val="tx1"/>
                </a:solidFill>
                <a:latin typeface="Calibri" panose="020F0502020204030204" pitchFamily="34" charset="0"/>
                <a:cs typeface="Arial" panose="020B0604020202020204" pitchFamily="34" charset="0"/>
              </a:defRPr>
            </a:lvl3pPr>
            <a:lvl4pPr marL="1680273" indent="-240039" defTabSz="488413" eaLnBrk="0" hangingPunct="0">
              <a:defRPr sz="1100">
                <a:solidFill>
                  <a:schemeClr val="tx1"/>
                </a:solidFill>
                <a:latin typeface="Calibri" panose="020F0502020204030204" pitchFamily="34" charset="0"/>
                <a:cs typeface="Arial" panose="020B0604020202020204" pitchFamily="34" charset="0"/>
              </a:defRPr>
            </a:lvl4pPr>
            <a:lvl5pPr marL="2160352" indent="-240039" defTabSz="488413" eaLnBrk="0" hangingPunct="0">
              <a:defRPr sz="1100">
                <a:solidFill>
                  <a:schemeClr val="tx1"/>
                </a:solidFill>
                <a:latin typeface="Calibri" panose="020F0502020204030204" pitchFamily="34" charset="0"/>
                <a:cs typeface="Arial" panose="020B0604020202020204" pitchFamily="34" charset="0"/>
              </a:defRPr>
            </a:lvl5pPr>
            <a:lvl6pPr marL="2640431"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120508"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600587"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80665"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190FAFDE-C2F0-40D0-B489-AB47624DC296}" type="slidenum">
              <a:rPr lang="en-US" altLang="en-US" sz="1300"/>
              <a:pPr eaLnBrk="1" hangingPunct="1"/>
              <a:t>43</a:t>
            </a:fld>
            <a:endParaRPr lang="en-US" altLang="en-US" sz="1300"/>
          </a:p>
        </p:txBody>
      </p:sp>
      <p:sp>
        <p:nvSpPr>
          <p:cNvPr id="103427"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10342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dirty="0"/>
              <a:t>Apply the sanitizer or disinfectant </a:t>
            </a:r>
            <a:r>
              <a:rPr lang="en-US" sz="1300" b="1" dirty="0"/>
              <a:t>safely</a:t>
            </a:r>
            <a:r>
              <a:rPr lang="en-US" sz="1300" dirty="0"/>
              <a:t> (no matter what product you use)</a:t>
            </a:r>
            <a:endParaRPr lang="en-US" altLang="en-US" b="1" dirty="0" smtClean="0">
              <a:latin typeface="Arial Unicode MS" panose="020B0604020202020204" pitchFamily="34" charset="-128"/>
            </a:endParaRPr>
          </a:p>
        </p:txBody>
      </p:sp>
      <p:sp>
        <p:nvSpPr>
          <p:cNvPr id="10342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88413" eaLnBrk="0" hangingPunct="0">
              <a:defRPr sz="1100">
                <a:solidFill>
                  <a:schemeClr val="tx1"/>
                </a:solidFill>
                <a:latin typeface="Calibri" panose="020F0502020204030204" pitchFamily="34" charset="0"/>
                <a:cs typeface="Arial" panose="020B0604020202020204" pitchFamily="34" charset="0"/>
              </a:defRPr>
            </a:lvl1pPr>
            <a:lvl2pPr marL="780127" indent="-300049" defTabSz="488413" eaLnBrk="0" hangingPunct="0">
              <a:defRPr sz="1100">
                <a:solidFill>
                  <a:schemeClr val="tx1"/>
                </a:solidFill>
                <a:latin typeface="Calibri" panose="020F0502020204030204" pitchFamily="34" charset="0"/>
                <a:cs typeface="Arial" panose="020B0604020202020204" pitchFamily="34" charset="0"/>
              </a:defRPr>
            </a:lvl2pPr>
            <a:lvl3pPr marL="1200196" indent="-240039" defTabSz="488413" eaLnBrk="0" hangingPunct="0">
              <a:defRPr sz="1100">
                <a:solidFill>
                  <a:schemeClr val="tx1"/>
                </a:solidFill>
                <a:latin typeface="Calibri" panose="020F0502020204030204" pitchFamily="34" charset="0"/>
                <a:cs typeface="Arial" panose="020B0604020202020204" pitchFamily="34" charset="0"/>
              </a:defRPr>
            </a:lvl3pPr>
            <a:lvl4pPr marL="1680273" indent="-240039" defTabSz="488413" eaLnBrk="0" hangingPunct="0">
              <a:defRPr sz="1100">
                <a:solidFill>
                  <a:schemeClr val="tx1"/>
                </a:solidFill>
                <a:latin typeface="Calibri" panose="020F0502020204030204" pitchFamily="34" charset="0"/>
                <a:cs typeface="Arial" panose="020B0604020202020204" pitchFamily="34" charset="0"/>
              </a:defRPr>
            </a:lvl4pPr>
            <a:lvl5pPr marL="2160352" indent="-240039" defTabSz="488413" eaLnBrk="0" hangingPunct="0">
              <a:defRPr sz="1100">
                <a:solidFill>
                  <a:schemeClr val="tx1"/>
                </a:solidFill>
                <a:latin typeface="Calibri" panose="020F0502020204030204" pitchFamily="34" charset="0"/>
                <a:cs typeface="Arial" panose="020B0604020202020204" pitchFamily="34" charset="0"/>
              </a:defRPr>
            </a:lvl5pPr>
            <a:lvl6pPr marL="2640431"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120508"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600587"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80665"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1413804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44</a:t>
            </a:fld>
            <a:endParaRPr lang="en-US"/>
          </a:p>
        </p:txBody>
      </p:sp>
    </p:spTree>
    <p:extLst>
      <p:ext uri="{BB962C8B-B14F-4D97-AF65-F5344CB8AC3E}">
        <p14:creationId xmlns:p14="http://schemas.microsoft.com/office/powerpoint/2010/main" val="1411495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88413" eaLnBrk="0" hangingPunct="0">
              <a:defRPr sz="1100">
                <a:solidFill>
                  <a:schemeClr val="tx1"/>
                </a:solidFill>
                <a:latin typeface="Calibri" panose="020F0502020204030204" pitchFamily="34" charset="0"/>
                <a:cs typeface="Arial" panose="020B0604020202020204" pitchFamily="34" charset="0"/>
              </a:defRPr>
            </a:lvl1pPr>
            <a:lvl2pPr marL="780127" indent="-300049" defTabSz="488413" eaLnBrk="0" hangingPunct="0">
              <a:defRPr sz="1100">
                <a:solidFill>
                  <a:schemeClr val="tx1"/>
                </a:solidFill>
                <a:latin typeface="Calibri" panose="020F0502020204030204" pitchFamily="34" charset="0"/>
                <a:cs typeface="Arial" panose="020B0604020202020204" pitchFamily="34" charset="0"/>
              </a:defRPr>
            </a:lvl2pPr>
            <a:lvl3pPr marL="1200196" indent="-240039" defTabSz="488413" eaLnBrk="0" hangingPunct="0">
              <a:defRPr sz="1100">
                <a:solidFill>
                  <a:schemeClr val="tx1"/>
                </a:solidFill>
                <a:latin typeface="Calibri" panose="020F0502020204030204" pitchFamily="34" charset="0"/>
                <a:cs typeface="Arial" panose="020B0604020202020204" pitchFamily="34" charset="0"/>
              </a:defRPr>
            </a:lvl3pPr>
            <a:lvl4pPr marL="1680273" indent="-240039" defTabSz="488413" eaLnBrk="0" hangingPunct="0">
              <a:defRPr sz="1100">
                <a:solidFill>
                  <a:schemeClr val="tx1"/>
                </a:solidFill>
                <a:latin typeface="Calibri" panose="020F0502020204030204" pitchFamily="34" charset="0"/>
                <a:cs typeface="Arial" panose="020B0604020202020204" pitchFamily="34" charset="0"/>
              </a:defRPr>
            </a:lvl4pPr>
            <a:lvl5pPr marL="2160352" indent="-240039" defTabSz="488413" eaLnBrk="0" hangingPunct="0">
              <a:defRPr sz="1100">
                <a:solidFill>
                  <a:schemeClr val="tx1"/>
                </a:solidFill>
                <a:latin typeface="Calibri" panose="020F0502020204030204" pitchFamily="34" charset="0"/>
                <a:cs typeface="Arial" panose="020B0604020202020204" pitchFamily="34" charset="0"/>
              </a:defRPr>
            </a:lvl5pPr>
            <a:lvl6pPr marL="2640431"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120508"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600587"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80665"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465C67D9-E1D3-4222-A812-8C3F087A66B2}" type="slidenum">
              <a:rPr lang="en-US" altLang="en-US" sz="1300"/>
              <a:pPr eaLnBrk="1" hangingPunct="1"/>
              <a:t>45</a:t>
            </a:fld>
            <a:endParaRPr lang="en-US" altLang="en-US" sz="1300"/>
          </a:p>
        </p:txBody>
      </p:sp>
      <p:sp>
        <p:nvSpPr>
          <p:cNvPr id="94211"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942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0156"/>
            <a:r>
              <a:rPr lang="es-ES_tradnl" altLang="en-US" dirty="0" err="1" smtClean="0">
                <a:latin typeface="Cambria" panose="02040503050406030204" pitchFamily="18" charset="0"/>
              </a:rPr>
              <a:t>Label</a:t>
            </a:r>
            <a:r>
              <a:rPr lang="es-ES_tradnl" altLang="en-US" dirty="0" smtClean="0">
                <a:latin typeface="Cambria" panose="02040503050406030204" pitchFamily="18" charset="0"/>
              </a:rPr>
              <a:t> spray </a:t>
            </a:r>
            <a:r>
              <a:rPr lang="es-ES_tradnl" altLang="en-US" dirty="0" err="1" smtClean="0">
                <a:latin typeface="Cambria" panose="02040503050406030204" pitchFamily="18" charset="0"/>
              </a:rPr>
              <a:t>bottles</a:t>
            </a:r>
            <a:r>
              <a:rPr lang="es-ES_tradnl" altLang="en-US" dirty="0" smtClean="0">
                <a:latin typeface="Cambria" panose="02040503050406030204" pitchFamily="18" charset="0"/>
              </a:rPr>
              <a:t> </a:t>
            </a:r>
            <a:r>
              <a:rPr lang="es-ES_tradnl" altLang="en-US" dirty="0" err="1" smtClean="0">
                <a:latin typeface="Cambria" panose="02040503050406030204" pitchFamily="18" charset="0"/>
              </a:rPr>
              <a:t>with</a:t>
            </a:r>
            <a:r>
              <a:rPr lang="es-ES_tradnl" altLang="en-US" dirty="0" smtClean="0">
                <a:latin typeface="Cambria" panose="02040503050406030204" pitchFamily="18" charset="0"/>
              </a:rPr>
              <a:t> </a:t>
            </a:r>
            <a:r>
              <a:rPr lang="es-ES_tradnl" altLang="en-US" dirty="0" err="1" smtClean="0">
                <a:latin typeface="Cambria" panose="02040503050406030204" pitchFamily="18" charset="0"/>
              </a:rPr>
              <a:t>surfaces</a:t>
            </a:r>
            <a:r>
              <a:rPr lang="es-ES_tradnl" altLang="en-US" baseline="0" dirty="0" smtClean="0">
                <a:latin typeface="Cambria" panose="02040503050406030204" pitchFamily="18" charset="0"/>
              </a:rPr>
              <a:t> to use </a:t>
            </a:r>
            <a:r>
              <a:rPr lang="es-ES_tradnl" altLang="en-US" baseline="0" dirty="0" err="1" smtClean="0">
                <a:latin typeface="Cambria" panose="02040503050406030204" pitchFamily="18" charset="0"/>
              </a:rPr>
              <a:t>on</a:t>
            </a:r>
            <a:r>
              <a:rPr lang="es-ES_tradnl" altLang="en-US" baseline="0" dirty="0" smtClean="0">
                <a:latin typeface="Cambria" panose="02040503050406030204" pitchFamily="18" charset="0"/>
              </a:rPr>
              <a:t> (date </a:t>
            </a:r>
            <a:r>
              <a:rPr lang="es-ES_tradnl" altLang="en-US" baseline="0" dirty="0" err="1" smtClean="0">
                <a:latin typeface="Cambria" panose="02040503050406030204" pitchFamily="18" charset="0"/>
              </a:rPr>
              <a:t>mixed</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if</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applicable</a:t>
            </a:r>
            <a:r>
              <a:rPr lang="es-ES_tradnl" altLang="en-US" baseline="0" dirty="0" smtClean="0">
                <a:latin typeface="Cambria" panose="02040503050406030204" pitchFamily="18" charset="0"/>
              </a:rPr>
              <a:t>)</a:t>
            </a:r>
          </a:p>
          <a:p>
            <a:pPr defTabSz="960156"/>
            <a:endParaRPr lang="en-US" sz="1300" dirty="0"/>
          </a:p>
          <a:p>
            <a:pPr defTabSz="960156"/>
            <a:r>
              <a:rPr lang="en-US" sz="1300" dirty="0"/>
              <a:t>sanitize and disinfect when children are NOT in the area (provide a safe distance); </a:t>
            </a:r>
          </a:p>
          <a:p>
            <a:pPr defTabSz="960156"/>
            <a:endParaRPr lang="es-ES_tradnl" altLang="en-US" dirty="0" smtClean="0">
              <a:latin typeface="Cambria" panose="02040503050406030204" pitchFamily="18" charset="0"/>
            </a:endParaRPr>
          </a:p>
          <a:p>
            <a:pPr defTabSz="960156"/>
            <a:endParaRPr lang="es-ES_tradnl" altLang="en-US" dirty="0" smtClean="0">
              <a:latin typeface="Cambria" panose="02040503050406030204" pitchFamily="18" charset="0"/>
            </a:endParaRPr>
          </a:p>
          <a:p>
            <a:pPr defTabSz="960156"/>
            <a:r>
              <a:rPr lang="es-ES_tradnl" altLang="en-US" dirty="0" err="1" smtClean="0">
                <a:latin typeface="Cambria" panose="02040503050406030204" pitchFamily="18" charset="0"/>
              </a:rPr>
              <a:t>Never</a:t>
            </a:r>
            <a:r>
              <a:rPr lang="es-ES_tradnl" altLang="en-US" baseline="0" dirty="0" smtClean="0">
                <a:latin typeface="Cambria" panose="02040503050406030204" pitchFamily="18" charset="0"/>
              </a:rPr>
              <a:t> mix </a:t>
            </a:r>
            <a:r>
              <a:rPr lang="es-ES_tradnl" altLang="en-US" baseline="0" dirty="0" err="1" smtClean="0">
                <a:latin typeface="Cambria" panose="02040503050406030204" pitchFamily="18" charset="0"/>
              </a:rPr>
              <a:t>vinegar</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with</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bleach</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or</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ammonia</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with</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bleach</a:t>
            </a:r>
            <a:endParaRPr lang="es-ES_tradnl" altLang="en-US" baseline="0" dirty="0" smtClean="0">
              <a:latin typeface="Cambria" panose="02040503050406030204" pitchFamily="18" charset="0"/>
            </a:endParaRPr>
          </a:p>
          <a:p>
            <a:pPr defTabSz="960156"/>
            <a:endParaRPr lang="es-ES_tradnl" altLang="en-US" baseline="0" dirty="0" smtClean="0">
              <a:latin typeface="Cambria" panose="02040503050406030204" pitchFamily="18" charset="0"/>
            </a:endParaRPr>
          </a:p>
          <a:p>
            <a:pPr defTabSz="960156">
              <a:defRPr/>
            </a:pPr>
            <a:r>
              <a:rPr lang="en-US" altLang="en-US" sz="1300" dirty="0"/>
              <a:t>Avoid spraying sanitizers and disinfectants on surfaces close to the face (such as windows, mirrors, and partitions) </a:t>
            </a:r>
          </a:p>
          <a:p>
            <a:pPr defTabSz="960156"/>
            <a:endParaRPr lang="es-ES_tradnl" altLang="en-US" dirty="0" smtClean="0">
              <a:latin typeface="Cambria" panose="02040503050406030204" pitchFamily="18" charset="0"/>
            </a:endParaRPr>
          </a:p>
        </p:txBody>
      </p:sp>
      <p:sp>
        <p:nvSpPr>
          <p:cNvPr id="9421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88413" eaLnBrk="0" hangingPunct="0">
              <a:defRPr sz="1100">
                <a:solidFill>
                  <a:schemeClr val="tx1"/>
                </a:solidFill>
                <a:latin typeface="Calibri" panose="020F0502020204030204" pitchFamily="34" charset="0"/>
                <a:cs typeface="Arial" panose="020B0604020202020204" pitchFamily="34" charset="0"/>
              </a:defRPr>
            </a:lvl1pPr>
            <a:lvl2pPr marL="780127" indent="-300049" defTabSz="488413" eaLnBrk="0" hangingPunct="0">
              <a:defRPr sz="1100">
                <a:solidFill>
                  <a:schemeClr val="tx1"/>
                </a:solidFill>
                <a:latin typeface="Calibri" panose="020F0502020204030204" pitchFamily="34" charset="0"/>
                <a:cs typeface="Arial" panose="020B0604020202020204" pitchFamily="34" charset="0"/>
              </a:defRPr>
            </a:lvl2pPr>
            <a:lvl3pPr marL="1200196" indent="-240039" defTabSz="488413" eaLnBrk="0" hangingPunct="0">
              <a:defRPr sz="1100">
                <a:solidFill>
                  <a:schemeClr val="tx1"/>
                </a:solidFill>
                <a:latin typeface="Calibri" panose="020F0502020204030204" pitchFamily="34" charset="0"/>
                <a:cs typeface="Arial" panose="020B0604020202020204" pitchFamily="34" charset="0"/>
              </a:defRPr>
            </a:lvl3pPr>
            <a:lvl4pPr marL="1680273" indent="-240039" defTabSz="488413" eaLnBrk="0" hangingPunct="0">
              <a:defRPr sz="1100">
                <a:solidFill>
                  <a:schemeClr val="tx1"/>
                </a:solidFill>
                <a:latin typeface="Calibri" panose="020F0502020204030204" pitchFamily="34" charset="0"/>
                <a:cs typeface="Arial" panose="020B0604020202020204" pitchFamily="34" charset="0"/>
              </a:defRPr>
            </a:lvl4pPr>
            <a:lvl5pPr marL="2160352" indent="-240039" defTabSz="488413" eaLnBrk="0" hangingPunct="0">
              <a:defRPr sz="1100">
                <a:solidFill>
                  <a:schemeClr val="tx1"/>
                </a:solidFill>
                <a:latin typeface="Calibri" panose="020F0502020204030204" pitchFamily="34" charset="0"/>
                <a:cs typeface="Arial" panose="020B0604020202020204" pitchFamily="34" charset="0"/>
              </a:defRPr>
            </a:lvl5pPr>
            <a:lvl6pPr marL="2640431"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120508"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600587"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80665"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1907993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88413" eaLnBrk="0" hangingPunct="0">
              <a:defRPr sz="1100">
                <a:solidFill>
                  <a:schemeClr val="tx1"/>
                </a:solidFill>
                <a:latin typeface="Calibri" panose="020F0502020204030204" pitchFamily="34" charset="0"/>
                <a:cs typeface="Arial" panose="020B0604020202020204" pitchFamily="34" charset="0"/>
              </a:defRPr>
            </a:lvl1pPr>
            <a:lvl2pPr marL="780127" indent="-300049" defTabSz="488413" eaLnBrk="0" hangingPunct="0">
              <a:defRPr sz="1100">
                <a:solidFill>
                  <a:schemeClr val="tx1"/>
                </a:solidFill>
                <a:latin typeface="Calibri" panose="020F0502020204030204" pitchFamily="34" charset="0"/>
                <a:cs typeface="Arial" panose="020B0604020202020204" pitchFamily="34" charset="0"/>
              </a:defRPr>
            </a:lvl2pPr>
            <a:lvl3pPr marL="1200196" indent="-240039" defTabSz="488413" eaLnBrk="0" hangingPunct="0">
              <a:defRPr sz="1100">
                <a:solidFill>
                  <a:schemeClr val="tx1"/>
                </a:solidFill>
                <a:latin typeface="Calibri" panose="020F0502020204030204" pitchFamily="34" charset="0"/>
                <a:cs typeface="Arial" panose="020B0604020202020204" pitchFamily="34" charset="0"/>
              </a:defRPr>
            </a:lvl3pPr>
            <a:lvl4pPr marL="1680273" indent="-240039" defTabSz="488413" eaLnBrk="0" hangingPunct="0">
              <a:defRPr sz="1100">
                <a:solidFill>
                  <a:schemeClr val="tx1"/>
                </a:solidFill>
                <a:latin typeface="Calibri" panose="020F0502020204030204" pitchFamily="34" charset="0"/>
                <a:cs typeface="Arial" panose="020B0604020202020204" pitchFamily="34" charset="0"/>
              </a:defRPr>
            </a:lvl4pPr>
            <a:lvl5pPr marL="2160352" indent="-240039" defTabSz="488413" eaLnBrk="0" hangingPunct="0">
              <a:defRPr sz="1100">
                <a:solidFill>
                  <a:schemeClr val="tx1"/>
                </a:solidFill>
                <a:latin typeface="Calibri" panose="020F0502020204030204" pitchFamily="34" charset="0"/>
                <a:cs typeface="Arial" panose="020B0604020202020204" pitchFamily="34" charset="0"/>
              </a:defRPr>
            </a:lvl5pPr>
            <a:lvl6pPr marL="2640431"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120508"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600587"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80665"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465C67D9-E1D3-4222-A812-8C3F087A66B2}" type="slidenum">
              <a:rPr lang="en-US" altLang="en-US" sz="1300"/>
              <a:pPr eaLnBrk="1" hangingPunct="1"/>
              <a:t>46</a:t>
            </a:fld>
            <a:endParaRPr lang="en-US" altLang="en-US" sz="1300"/>
          </a:p>
        </p:txBody>
      </p:sp>
      <p:sp>
        <p:nvSpPr>
          <p:cNvPr id="94211"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942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0156"/>
            <a:r>
              <a:rPr lang="es-ES_tradnl" altLang="en-US" dirty="0" err="1" smtClean="0">
                <a:latin typeface="Cambria" panose="02040503050406030204" pitchFamily="18" charset="0"/>
              </a:rPr>
              <a:t>Label</a:t>
            </a:r>
            <a:r>
              <a:rPr lang="es-ES_tradnl" altLang="en-US" dirty="0" smtClean="0">
                <a:latin typeface="Cambria" panose="02040503050406030204" pitchFamily="18" charset="0"/>
              </a:rPr>
              <a:t> spray </a:t>
            </a:r>
            <a:r>
              <a:rPr lang="es-ES_tradnl" altLang="en-US" dirty="0" err="1" smtClean="0">
                <a:latin typeface="Cambria" panose="02040503050406030204" pitchFamily="18" charset="0"/>
              </a:rPr>
              <a:t>bottles</a:t>
            </a:r>
            <a:r>
              <a:rPr lang="es-ES_tradnl" altLang="en-US" dirty="0" smtClean="0">
                <a:latin typeface="Cambria" panose="02040503050406030204" pitchFamily="18" charset="0"/>
              </a:rPr>
              <a:t> </a:t>
            </a:r>
            <a:r>
              <a:rPr lang="es-ES_tradnl" altLang="en-US" dirty="0" err="1" smtClean="0">
                <a:latin typeface="Cambria" panose="02040503050406030204" pitchFamily="18" charset="0"/>
              </a:rPr>
              <a:t>with</a:t>
            </a:r>
            <a:r>
              <a:rPr lang="es-ES_tradnl" altLang="en-US" dirty="0" smtClean="0">
                <a:latin typeface="Cambria" panose="02040503050406030204" pitchFamily="18" charset="0"/>
              </a:rPr>
              <a:t> </a:t>
            </a:r>
            <a:r>
              <a:rPr lang="es-ES_tradnl" altLang="en-US" dirty="0" err="1" smtClean="0">
                <a:latin typeface="Cambria" panose="02040503050406030204" pitchFamily="18" charset="0"/>
              </a:rPr>
              <a:t>surfaces</a:t>
            </a:r>
            <a:r>
              <a:rPr lang="es-ES_tradnl" altLang="en-US" baseline="0" dirty="0" smtClean="0">
                <a:latin typeface="Cambria" panose="02040503050406030204" pitchFamily="18" charset="0"/>
              </a:rPr>
              <a:t> to use </a:t>
            </a:r>
            <a:r>
              <a:rPr lang="es-ES_tradnl" altLang="en-US" baseline="0" dirty="0" err="1" smtClean="0">
                <a:latin typeface="Cambria" panose="02040503050406030204" pitchFamily="18" charset="0"/>
              </a:rPr>
              <a:t>on</a:t>
            </a:r>
            <a:r>
              <a:rPr lang="es-ES_tradnl" altLang="en-US" baseline="0" dirty="0" smtClean="0">
                <a:latin typeface="Cambria" panose="02040503050406030204" pitchFamily="18" charset="0"/>
              </a:rPr>
              <a:t> (date </a:t>
            </a:r>
            <a:r>
              <a:rPr lang="es-ES_tradnl" altLang="en-US" baseline="0" dirty="0" err="1" smtClean="0">
                <a:latin typeface="Cambria" panose="02040503050406030204" pitchFamily="18" charset="0"/>
              </a:rPr>
              <a:t>mixed</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if</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applicable</a:t>
            </a:r>
            <a:r>
              <a:rPr lang="es-ES_tradnl" altLang="en-US" baseline="0" dirty="0" smtClean="0">
                <a:latin typeface="Cambria" panose="02040503050406030204" pitchFamily="18" charset="0"/>
              </a:rPr>
              <a:t>)</a:t>
            </a:r>
          </a:p>
          <a:p>
            <a:pPr defTabSz="960156"/>
            <a:endParaRPr lang="en-US" sz="1300" dirty="0"/>
          </a:p>
          <a:p>
            <a:pPr defTabSz="960156"/>
            <a:r>
              <a:rPr lang="en-US" sz="1300" dirty="0"/>
              <a:t>sanitize and disinfect when children are NOT in the area (provide a safe distance); </a:t>
            </a:r>
          </a:p>
          <a:p>
            <a:pPr defTabSz="960156"/>
            <a:endParaRPr lang="es-ES_tradnl" altLang="en-US" dirty="0" smtClean="0">
              <a:latin typeface="Cambria" panose="02040503050406030204" pitchFamily="18" charset="0"/>
            </a:endParaRPr>
          </a:p>
          <a:p>
            <a:pPr defTabSz="960156"/>
            <a:endParaRPr lang="es-ES_tradnl" altLang="en-US" dirty="0" smtClean="0">
              <a:latin typeface="Cambria" panose="02040503050406030204" pitchFamily="18" charset="0"/>
            </a:endParaRPr>
          </a:p>
          <a:p>
            <a:pPr defTabSz="960156"/>
            <a:r>
              <a:rPr lang="es-ES_tradnl" altLang="en-US" dirty="0" err="1" smtClean="0">
                <a:latin typeface="Cambria" panose="02040503050406030204" pitchFamily="18" charset="0"/>
              </a:rPr>
              <a:t>Never</a:t>
            </a:r>
            <a:r>
              <a:rPr lang="es-ES_tradnl" altLang="en-US" baseline="0" dirty="0" smtClean="0">
                <a:latin typeface="Cambria" panose="02040503050406030204" pitchFamily="18" charset="0"/>
              </a:rPr>
              <a:t> mix </a:t>
            </a:r>
            <a:r>
              <a:rPr lang="es-ES_tradnl" altLang="en-US" baseline="0" dirty="0" err="1" smtClean="0">
                <a:latin typeface="Cambria" panose="02040503050406030204" pitchFamily="18" charset="0"/>
              </a:rPr>
              <a:t>vinegar</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with</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bleach</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or</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ammonia</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with</a:t>
            </a:r>
            <a:r>
              <a:rPr lang="es-ES_tradnl" altLang="en-US" baseline="0" dirty="0" smtClean="0">
                <a:latin typeface="Cambria" panose="02040503050406030204" pitchFamily="18" charset="0"/>
              </a:rPr>
              <a:t> </a:t>
            </a:r>
            <a:r>
              <a:rPr lang="es-ES_tradnl" altLang="en-US" baseline="0" dirty="0" err="1" smtClean="0">
                <a:latin typeface="Cambria" panose="02040503050406030204" pitchFamily="18" charset="0"/>
              </a:rPr>
              <a:t>bleach</a:t>
            </a:r>
            <a:endParaRPr lang="es-ES_tradnl" altLang="en-US" baseline="0" dirty="0" smtClean="0">
              <a:latin typeface="Cambria" panose="02040503050406030204" pitchFamily="18" charset="0"/>
            </a:endParaRPr>
          </a:p>
          <a:p>
            <a:pPr defTabSz="960156"/>
            <a:endParaRPr lang="es-ES_tradnl" altLang="en-US" baseline="0" dirty="0" smtClean="0">
              <a:latin typeface="Cambria" panose="02040503050406030204" pitchFamily="18" charset="0"/>
            </a:endParaRPr>
          </a:p>
          <a:p>
            <a:pPr defTabSz="960156">
              <a:defRPr/>
            </a:pPr>
            <a:r>
              <a:rPr lang="en-US" altLang="en-US" sz="1300" dirty="0"/>
              <a:t>Avoid spraying sanitizers and disinfectants on surfaces close to the face (such as windows, mirrors, and partitions) </a:t>
            </a:r>
          </a:p>
          <a:p>
            <a:pPr defTabSz="960156"/>
            <a:endParaRPr lang="es-ES_tradnl" altLang="en-US" dirty="0" smtClean="0">
              <a:latin typeface="Cambria" panose="02040503050406030204" pitchFamily="18" charset="0"/>
            </a:endParaRPr>
          </a:p>
        </p:txBody>
      </p:sp>
      <p:sp>
        <p:nvSpPr>
          <p:cNvPr id="9421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88413" eaLnBrk="0" hangingPunct="0">
              <a:defRPr sz="1100">
                <a:solidFill>
                  <a:schemeClr val="tx1"/>
                </a:solidFill>
                <a:latin typeface="Calibri" panose="020F0502020204030204" pitchFamily="34" charset="0"/>
                <a:cs typeface="Arial" panose="020B0604020202020204" pitchFamily="34" charset="0"/>
              </a:defRPr>
            </a:lvl1pPr>
            <a:lvl2pPr marL="780127" indent="-300049" defTabSz="488413" eaLnBrk="0" hangingPunct="0">
              <a:defRPr sz="1100">
                <a:solidFill>
                  <a:schemeClr val="tx1"/>
                </a:solidFill>
                <a:latin typeface="Calibri" panose="020F0502020204030204" pitchFamily="34" charset="0"/>
                <a:cs typeface="Arial" panose="020B0604020202020204" pitchFamily="34" charset="0"/>
              </a:defRPr>
            </a:lvl2pPr>
            <a:lvl3pPr marL="1200196" indent="-240039" defTabSz="488413" eaLnBrk="0" hangingPunct="0">
              <a:defRPr sz="1100">
                <a:solidFill>
                  <a:schemeClr val="tx1"/>
                </a:solidFill>
                <a:latin typeface="Calibri" panose="020F0502020204030204" pitchFamily="34" charset="0"/>
                <a:cs typeface="Arial" panose="020B0604020202020204" pitchFamily="34" charset="0"/>
              </a:defRPr>
            </a:lvl3pPr>
            <a:lvl4pPr marL="1680273" indent="-240039" defTabSz="488413" eaLnBrk="0" hangingPunct="0">
              <a:defRPr sz="1100">
                <a:solidFill>
                  <a:schemeClr val="tx1"/>
                </a:solidFill>
                <a:latin typeface="Calibri" panose="020F0502020204030204" pitchFamily="34" charset="0"/>
                <a:cs typeface="Arial" panose="020B0604020202020204" pitchFamily="34" charset="0"/>
              </a:defRPr>
            </a:lvl4pPr>
            <a:lvl5pPr marL="2160352" indent="-240039" defTabSz="488413" eaLnBrk="0" hangingPunct="0">
              <a:defRPr sz="1100">
                <a:solidFill>
                  <a:schemeClr val="tx1"/>
                </a:solidFill>
                <a:latin typeface="Calibri" panose="020F0502020204030204" pitchFamily="34" charset="0"/>
                <a:cs typeface="Arial" panose="020B0604020202020204" pitchFamily="34" charset="0"/>
              </a:defRPr>
            </a:lvl5pPr>
            <a:lvl6pPr marL="2640431"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120508"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600587"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80665" indent="-240039" algn="ctr" defTabSz="488413"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936482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Bleach is widely used in child care settings to sanitize and disinfect surfaces.</a:t>
            </a:r>
          </a:p>
        </p:txBody>
      </p:sp>
      <p:sp>
        <p:nvSpPr>
          <p:cNvPr id="4" name="Slide Number Placeholder 3"/>
          <p:cNvSpPr>
            <a:spLocks noGrp="1"/>
          </p:cNvSpPr>
          <p:nvPr>
            <p:ph type="sldNum" sz="quarter" idx="10"/>
          </p:nvPr>
        </p:nvSpPr>
        <p:spPr/>
        <p:txBody>
          <a:bodyPr/>
          <a:lstStyle/>
          <a:p>
            <a:fld id="{ECCBF3A2-1D03-491F-BDB6-337C0C097926}" type="slidenum">
              <a:rPr lang="en-US" smtClean="0"/>
              <a:t>47</a:t>
            </a:fld>
            <a:endParaRPr lang="en-US"/>
          </a:p>
        </p:txBody>
      </p:sp>
    </p:spTree>
    <p:extLst>
      <p:ext uri="{BB962C8B-B14F-4D97-AF65-F5344CB8AC3E}">
        <p14:creationId xmlns:p14="http://schemas.microsoft.com/office/powerpoint/2010/main" val="2654847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new concentrations of bleach and the user MUST read the label to identify the concentration and how to dilute it;</a:t>
            </a:r>
          </a:p>
        </p:txBody>
      </p:sp>
      <p:sp>
        <p:nvSpPr>
          <p:cNvPr id="4" name="Slide Number Placeholder 3"/>
          <p:cNvSpPr>
            <a:spLocks noGrp="1"/>
          </p:cNvSpPr>
          <p:nvPr>
            <p:ph type="sldNum" sz="quarter" idx="10"/>
          </p:nvPr>
        </p:nvSpPr>
        <p:spPr/>
        <p:txBody>
          <a:bodyPr/>
          <a:lstStyle/>
          <a:p>
            <a:fld id="{ECCBF3A2-1D03-491F-BDB6-337C0C097926}" type="slidenum">
              <a:rPr lang="en-US" smtClean="0"/>
              <a:t>48</a:t>
            </a:fld>
            <a:endParaRPr lang="en-US"/>
          </a:p>
        </p:txBody>
      </p:sp>
    </p:spTree>
    <p:extLst>
      <p:ext uri="{BB962C8B-B14F-4D97-AF65-F5344CB8AC3E}">
        <p14:creationId xmlns:p14="http://schemas.microsoft.com/office/powerpoint/2010/main" val="3889348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6AE089B-273D-4B98-82C8-F063A6BF9825}" type="slidenum">
              <a:rPr lang="en-US" smtClean="0"/>
              <a:t>49</a:t>
            </a:fld>
            <a:endParaRPr lang="en-US"/>
          </a:p>
        </p:txBody>
      </p:sp>
    </p:spTree>
    <p:extLst>
      <p:ext uri="{BB962C8B-B14F-4D97-AF65-F5344CB8AC3E}">
        <p14:creationId xmlns:p14="http://schemas.microsoft.com/office/powerpoint/2010/main" val="243520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Use posters, social media, group texts, and/or newsletters.</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a:t>
            </a:fld>
            <a:endParaRPr lang="en-US"/>
          </a:p>
        </p:txBody>
      </p:sp>
    </p:spTree>
    <p:extLst>
      <p:ext uri="{BB962C8B-B14F-4D97-AF65-F5344CB8AC3E}">
        <p14:creationId xmlns:p14="http://schemas.microsoft.com/office/powerpoint/2010/main" val="3277388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50</a:t>
            </a:fld>
            <a:endParaRPr lang="en-US"/>
          </a:p>
        </p:txBody>
      </p:sp>
    </p:spTree>
    <p:extLst>
      <p:ext uri="{BB962C8B-B14F-4D97-AF65-F5344CB8AC3E}">
        <p14:creationId xmlns:p14="http://schemas.microsoft.com/office/powerpoint/2010/main" val="1189925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51</a:t>
            </a:fld>
            <a:endParaRPr lang="en-US"/>
          </a:p>
        </p:txBody>
      </p:sp>
    </p:spTree>
    <p:extLst>
      <p:ext uri="{BB962C8B-B14F-4D97-AF65-F5344CB8AC3E}">
        <p14:creationId xmlns:p14="http://schemas.microsoft.com/office/powerpoint/2010/main" val="42721442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52</a:t>
            </a:fld>
            <a:endParaRPr lang="en-US"/>
          </a:p>
        </p:txBody>
      </p:sp>
    </p:spTree>
    <p:extLst>
      <p:ext uri="{BB962C8B-B14F-4D97-AF65-F5344CB8AC3E}">
        <p14:creationId xmlns:p14="http://schemas.microsoft.com/office/powerpoint/2010/main" val="333174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know, children are not very good at social distancing, </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53</a:t>
            </a:fld>
            <a:endParaRPr lang="en-US"/>
          </a:p>
        </p:txBody>
      </p:sp>
    </p:spTree>
    <p:extLst>
      <p:ext uri="{BB962C8B-B14F-4D97-AF65-F5344CB8AC3E}">
        <p14:creationId xmlns:p14="http://schemas.microsoft.com/office/powerpoint/2010/main" val="3776644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54</a:t>
            </a:fld>
            <a:endParaRPr lang="en-US"/>
          </a:p>
        </p:txBody>
      </p:sp>
    </p:spTree>
    <p:extLst>
      <p:ext uri="{BB962C8B-B14F-4D97-AF65-F5344CB8AC3E}">
        <p14:creationId xmlns:p14="http://schemas.microsoft.com/office/powerpoint/2010/main" val="1415930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Temporary</a:t>
            </a:r>
            <a:r>
              <a:rPr lang="en-US" baseline="0" dirty="0" smtClean="0"/>
              <a:t> until June 30, 2020.</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55</a:t>
            </a:fld>
            <a:endParaRPr lang="en-US"/>
          </a:p>
        </p:txBody>
      </p:sp>
    </p:spTree>
    <p:extLst>
      <p:ext uri="{BB962C8B-B14F-4D97-AF65-F5344CB8AC3E}">
        <p14:creationId xmlns:p14="http://schemas.microsoft.com/office/powerpoint/2010/main" val="2354215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are suggesting 1:1 care for infants. These standards are temporary until June 30, 2020.</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56</a:t>
            </a:fld>
            <a:endParaRPr lang="en-US"/>
          </a:p>
        </p:txBody>
      </p:sp>
    </p:spTree>
    <p:extLst>
      <p:ext uri="{BB962C8B-B14F-4D97-AF65-F5344CB8AC3E}">
        <p14:creationId xmlns:p14="http://schemas.microsoft.com/office/powerpoint/2010/main" val="916734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Wear a mask for close contact and when handling body fluids,</a:t>
            </a:r>
            <a:r>
              <a:rPr lang="en-US" baseline="0" dirty="0" smtClean="0"/>
              <a:t> if possible.</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57</a:t>
            </a:fld>
            <a:endParaRPr lang="en-US"/>
          </a:p>
        </p:txBody>
      </p:sp>
    </p:spTree>
    <p:extLst>
      <p:ext uri="{BB962C8B-B14F-4D97-AF65-F5344CB8AC3E}">
        <p14:creationId xmlns:p14="http://schemas.microsoft.com/office/powerpoint/2010/main" val="28224818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58</a:t>
            </a:fld>
            <a:endParaRPr lang="en-US"/>
          </a:p>
        </p:txBody>
      </p:sp>
    </p:spTree>
    <p:extLst>
      <p:ext uri="{BB962C8B-B14F-4D97-AF65-F5344CB8AC3E}">
        <p14:creationId xmlns:p14="http://schemas.microsoft.com/office/powerpoint/2010/main" val="2472650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59</a:t>
            </a:fld>
            <a:endParaRPr lang="en-US"/>
          </a:p>
        </p:txBody>
      </p:sp>
    </p:spTree>
    <p:extLst>
      <p:ext uri="{BB962C8B-B14F-4D97-AF65-F5344CB8AC3E}">
        <p14:creationId xmlns:p14="http://schemas.microsoft.com/office/powerpoint/2010/main" val="265947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a:t>
            </a:r>
            <a:r>
              <a:rPr lang="en-US" baseline="0" dirty="0" smtClean="0"/>
              <a:t> background on COVID-19…</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6</a:t>
            </a:fld>
            <a:endParaRPr lang="en-US"/>
          </a:p>
        </p:txBody>
      </p:sp>
    </p:spTree>
    <p:extLst>
      <p:ext uri="{BB962C8B-B14F-4D97-AF65-F5344CB8AC3E}">
        <p14:creationId xmlns:p14="http://schemas.microsoft.com/office/powerpoint/2010/main" val="3324385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60</a:t>
            </a:fld>
            <a:endParaRPr lang="en-US"/>
          </a:p>
        </p:txBody>
      </p:sp>
    </p:spTree>
    <p:extLst>
      <p:ext uri="{BB962C8B-B14F-4D97-AF65-F5344CB8AC3E}">
        <p14:creationId xmlns:p14="http://schemas.microsoft.com/office/powerpoint/2010/main" val="1917503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61</a:t>
            </a:fld>
            <a:endParaRPr lang="en-US"/>
          </a:p>
        </p:txBody>
      </p:sp>
    </p:spTree>
    <p:extLst>
      <p:ext uri="{BB962C8B-B14F-4D97-AF65-F5344CB8AC3E}">
        <p14:creationId xmlns:p14="http://schemas.microsoft.com/office/powerpoint/2010/main" val="1032871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Face</a:t>
            </a:r>
            <a:r>
              <a:rPr lang="en-US" baseline="0" dirty="0" smtClean="0"/>
              <a:t> </a:t>
            </a:r>
            <a:r>
              <a:rPr lang="en-US" dirty="0" smtClean="0"/>
              <a:t>coverings </a:t>
            </a:r>
            <a:r>
              <a:rPr lang="en-US" dirty="0"/>
              <a:t>should be washed frequently with detergent and hot water and dried on a hot cycle. Ideally, wash your face covering after each use, and have a dedicated laundry bag or bin. Make sure the covering is comfortable – you don’t want to have to keep adjusting the mask, which means touching your face. Always wash your hands, or use hand sanitizer, before AND after touching your face or face coverings. It may not be realistic to expect children attending child care programs wear cloth face coverings to reduce the risk for transmission unless the provider determines they can reliably wear, remove, and handle masks</a:t>
            </a:r>
            <a:r>
              <a:rPr lang="en-US" dirty="0" smtClean="0"/>
              <a:t>. Some local orders state children under 12 years are exempt. Children under two years should not wear face coverings because of risk of suffocation.</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62</a:t>
            </a:fld>
            <a:endParaRPr lang="en-US"/>
          </a:p>
        </p:txBody>
      </p:sp>
    </p:spTree>
    <p:extLst>
      <p:ext uri="{BB962C8B-B14F-4D97-AF65-F5344CB8AC3E}">
        <p14:creationId xmlns:p14="http://schemas.microsoft.com/office/powerpoint/2010/main" val="1845637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why face</a:t>
            </a:r>
            <a:r>
              <a:rPr lang="en-US" baseline="0" dirty="0" smtClean="0"/>
              <a:t> coverings are effective in reducing the risk of spreading COVID-19.</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63</a:t>
            </a:fld>
            <a:endParaRPr lang="en-US"/>
          </a:p>
        </p:txBody>
      </p:sp>
    </p:spTree>
    <p:extLst>
      <p:ext uri="{BB962C8B-B14F-4D97-AF65-F5344CB8AC3E}">
        <p14:creationId xmlns:p14="http://schemas.microsoft.com/office/powerpoint/2010/main" val="1192364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a:t>
            </a:r>
            <a:r>
              <a:rPr lang="en-US" baseline="0" dirty="0" smtClean="0"/>
              <a:t> to post this.</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64</a:t>
            </a:fld>
            <a:endParaRPr lang="en-US"/>
          </a:p>
        </p:txBody>
      </p:sp>
    </p:spTree>
    <p:extLst>
      <p:ext uri="{BB962C8B-B14F-4D97-AF65-F5344CB8AC3E}">
        <p14:creationId xmlns:p14="http://schemas.microsoft.com/office/powerpoint/2010/main" val="3050347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encourage families to brush with children twice a day at home.</a:t>
            </a:r>
          </a:p>
          <a:p>
            <a:pPr defTabSz="931774"/>
            <a:r>
              <a:rPr lang="en-US" dirty="0" smtClean="0"/>
              <a:t>Ask families to keep toys and other personal belongings at home.</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65</a:t>
            </a:fld>
            <a:endParaRPr lang="en-US"/>
          </a:p>
        </p:txBody>
      </p:sp>
    </p:spTree>
    <p:extLst>
      <p:ext uri="{BB962C8B-B14F-4D97-AF65-F5344CB8AC3E}">
        <p14:creationId xmlns:p14="http://schemas.microsoft.com/office/powerpoint/2010/main" val="41944897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66</a:t>
            </a:fld>
            <a:endParaRPr lang="en-US"/>
          </a:p>
        </p:txBody>
      </p:sp>
    </p:spTree>
    <p:extLst>
      <p:ext uri="{BB962C8B-B14F-4D97-AF65-F5344CB8AC3E}">
        <p14:creationId xmlns:p14="http://schemas.microsoft.com/office/powerpoint/2010/main" val="147203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why we </a:t>
            </a:r>
            <a:r>
              <a:rPr lang="en-US" baseline="0" dirty="0" smtClean="0"/>
              <a:t>have had </a:t>
            </a:r>
            <a:r>
              <a:rPr lang="en-US" baseline="0" dirty="0" smtClean="0"/>
              <a:t>shelter in place orders.</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7</a:t>
            </a:fld>
            <a:endParaRPr lang="en-US"/>
          </a:p>
        </p:txBody>
      </p:sp>
    </p:spTree>
    <p:extLst>
      <p:ext uri="{BB962C8B-B14F-4D97-AF65-F5344CB8AC3E}">
        <p14:creationId xmlns:p14="http://schemas.microsoft.com/office/powerpoint/2010/main" val="248509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BF3A2-1D03-491F-BDB6-337C0C097926}" type="slidenum">
              <a:rPr lang="en-US" smtClean="0"/>
              <a:t>8</a:t>
            </a:fld>
            <a:endParaRPr lang="en-US"/>
          </a:p>
        </p:txBody>
      </p:sp>
    </p:spTree>
    <p:extLst>
      <p:ext uri="{BB962C8B-B14F-4D97-AF65-F5344CB8AC3E}">
        <p14:creationId xmlns:p14="http://schemas.microsoft.com/office/powerpoint/2010/main" val="55748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CCBF3A2-1D03-491F-BDB6-337C0C097926}" type="slidenum">
              <a:rPr lang="en-US" smtClean="0"/>
              <a:t>9</a:t>
            </a:fld>
            <a:endParaRPr lang="en-US"/>
          </a:p>
        </p:txBody>
      </p:sp>
    </p:spTree>
    <p:extLst>
      <p:ext uri="{BB962C8B-B14F-4D97-AF65-F5344CB8AC3E}">
        <p14:creationId xmlns:p14="http://schemas.microsoft.com/office/powerpoint/2010/main" val="1672341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2020</a:t>
            </a:r>
            <a:endParaRPr lang="en-US"/>
          </a:p>
        </p:txBody>
      </p:sp>
      <p:sp>
        <p:nvSpPr>
          <p:cNvPr id="7" name="AutoShape 2" descr="Image result for copyright symbol"/>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CCHP_Prevention_PPTfooter_Mod3.png"/>
          <p:cNvPicPr/>
          <p:nvPr userDrawn="1"/>
        </p:nvPicPr>
        <p:blipFill rotWithShape="1">
          <a:blip r:embed="rId2"/>
          <a:srcRect t="-1" r="8867" b="-3847"/>
          <a:stretch/>
        </p:blipFill>
        <p:spPr bwMode="auto">
          <a:xfrm>
            <a:off x="802822" y="6000070"/>
            <a:ext cx="7829550" cy="7214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93782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193272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227610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2722-F53B-43D0-97BF-A6699D5EE3FC}"/>
              </a:ext>
            </a:extLst>
          </p:cNvPr>
          <p:cNvSpPr>
            <a:spLocks noGrp="1"/>
          </p:cNvSpPr>
          <p:nvPr>
            <p:ph type="title"/>
          </p:nvPr>
        </p:nvSpPr>
        <p:spPr>
          <a:xfrm>
            <a:off x="524741" y="1113273"/>
            <a:ext cx="7886700" cy="784803"/>
          </a:xfrm>
          <a:prstGeom prst="rect">
            <a:avLst/>
          </a:prstGeom>
        </p:spPr>
        <p:txBody>
          <a:bodyPr/>
          <a:lstStyle>
            <a:lvl1pPr algn="ctr">
              <a:defRPr b="1">
                <a:solidFill>
                  <a:srgbClr val="0070C0"/>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93" y="5803901"/>
            <a:ext cx="8572500" cy="952500"/>
          </a:xfrm>
          <a:prstGeom prst="rect">
            <a:avLst/>
          </a:prstGeom>
        </p:spPr>
      </p:pic>
    </p:spTree>
    <p:extLst>
      <p:ext uri="{BB962C8B-B14F-4D97-AF65-F5344CB8AC3E}">
        <p14:creationId xmlns:p14="http://schemas.microsoft.com/office/powerpoint/2010/main" val="289574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553894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4011538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042619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19075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2020</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46256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2020</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409854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2020</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74994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91242" y="1501005"/>
            <a:ext cx="7886700"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10"/>
          <p:cNvSpPr>
            <a:spLocks noGrp="1"/>
          </p:cNvSpPr>
          <p:nvPr>
            <p:ph type="dt" sz="half" idx="10"/>
          </p:nvPr>
        </p:nvSpPr>
        <p:spPr>
          <a:xfrm>
            <a:off x="62593" y="6356350"/>
            <a:ext cx="2057400" cy="365125"/>
          </a:xfrm>
        </p:spPr>
        <p:txBody>
          <a:bodyPr/>
          <a:lstStyle/>
          <a:p>
            <a:r>
              <a:rPr lang="en-US" smtClean="0"/>
              <a:t>2020</a:t>
            </a:r>
            <a:endParaRPr lang="en-US" dirty="0"/>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a:xfrm>
            <a:off x="6875961" y="6356349"/>
            <a:ext cx="2057400" cy="365125"/>
          </a:xfrm>
        </p:spPr>
        <p:txBody>
          <a:bodyPr/>
          <a:lstStyle>
            <a:lvl1pPr>
              <a:defRPr/>
            </a:lvl1pPr>
          </a:lstStyle>
          <a:p>
            <a:r>
              <a:rPr lang="en-US" dirty="0" smtClean="0"/>
              <a:t>1</a:t>
            </a:r>
            <a:endParaRPr lang="en-US" dirty="0"/>
          </a:p>
        </p:txBody>
      </p:sp>
      <p:pic>
        <p:nvPicPr>
          <p:cNvPr id="16" name="Picture 15"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73740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3053087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3311651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18192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4100893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2020</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6059865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34014348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2020</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58D18C-74CE-471D-9FD4-143F518211FC}" type="slidenum">
              <a:rPr lang="en-US" smtClean="0"/>
              <a:t>‹#›</a:t>
            </a:fld>
            <a:endParaRPr lang="en-US"/>
          </a:p>
        </p:txBody>
      </p:sp>
      <p:pic>
        <p:nvPicPr>
          <p:cNvPr id="8" name="Picture 7" descr="CCHP_Prevention_PPTfooter_Mod3.png"/>
          <p:cNvPicPr/>
          <p:nvPr userDrawn="1"/>
        </p:nvPicPr>
        <p:blipFill rotWithShape="1">
          <a:blip r:embed="rId2"/>
          <a:srcRect t="-1" r="8867" b="-3847"/>
          <a:stretch/>
        </p:blipFill>
        <p:spPr bwMode="auto">
          <a:xfrm>
            <a:off x="706755" y="6008914"/>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85916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37556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2020</a:t>
            </a:r>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58D18C-74CE-471D-9FD4-143F518211FC}" type="slidenum">
              <a:rPr lang="en-US" smtClean="0"/>
              <a:t>‹#›</a:t>
            </a:fld>
            <a:endParaRPr lang="en-US"/>
          </a:p>
        </p:txBody>
      </p:sp>
      <p:pic>
        <p:nvPicPr>
          <p:cNvPr id="7" name="Picture 6"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7883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
        <p:nvSpPr>
          <p:cNvPr id="6" name="Date Placeholder 5"/>
          <p:cNvSpPr>
            <a:spLocks noGrp="1"/>
          </p:cNvSpPr>
          <p:nvPr>
            <p:ph type="dt" sz="half" idx="10"/>
          </p:nvPr>
        </p:nvSpPr>
        <p:spPr/>
        <p:txBody>
          <a:bodyPr/>
          <a:lstStyle/>
          <a:p>
            <a:r>
              <a:rPr lang="en-US" smtClean="0"/>
              <a:t>2020</a:t>
            </a:r>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762620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195621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113268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2020</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8D18C-74CE-471D-9FD4-143F518211FC}" type="slidenum">
              <a:rPr lang="en-US" smtClean="0"/>
              <a:t>‹#›</a:t>
            </a:fld>
            <a:endParaRPr lang="en-US"/>
          </a:p>
        </p:txBody>
      </p:sp>
    </p:spTree>
    <p:extLst>
      <p:ext uri="{BB962C8B-B14F-4D97-AF65-F5344CB8AC3E}">
        <p14:creationId xmlns:p14="http://schemas.microsoft.com/office/powerpoint/2010/main" val="602624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2020</a:t>
            </a: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F1608-166F-48F5-ABCD-CE30430FF8A9}" type="slidenum">
              <a:rPr lang="en-US" smtClean="0"/>
              <a:t>‹#›</a:t>
            </a:fld>
            <a:endParaRPr lang="en-US"/>
          </a:p>
        </p:txBody>
      </p:sp>
    </p:spTree>
    <p:extLst>
      <p:ext uri="{BB962C8B-B14F-4D97-AF65-F5344CB8AC3E}">
        <p14:creationId xmlns:p14="http://schemas.microsoft.com/office/powerpoint/2010/main" val="1129414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chp.ucsf.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GAP8HZdV5Q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PowerPoint_Presentation.ppt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hyperlink" Target="https://www.youtube.com/watch?v=dp9z3yaxkSI"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hyperlink" Target="https://apps.cdpr.ca.gov/schoolip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dss.ca.gov/Portals/9/CCLD/PINs/2020/CCP/PIN_20-06-CCP.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dc.gov/coronavirus/2019-ncov/community/schools-childcare/guidance-for-childcare.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hyperlink" Target="https://nrckids.org/files/appendix/AppendixK.pdf"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hyperlink" Target="http://www.epa.gov/pesticide-labels/design-environment-antimicrobial-pesticide-pilot-project-moving-toward-green-end" TargetMode="Externa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3.jpe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6.wmf"/><Relationship Id="rId5" Type="http://schemas.openxmlformats.org/officeDocument/2006/relationships/image" Target="../media/image25.jpeg"/><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27.xml"/><Relationship Id="rId5" Type="http://schemas.microsoft.com/office/2007/relationships/hdphoto" Target="../media/hdphoto2.wdp"/><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iLgdCNr0NIk"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Xa_qNH8u3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urldefense.proofpoint.com/v2/url?u=http-3A__covid19.ca.gov_img_EssentialCriticalInfrastructureWorkers.pdf&amp;d=DwMFAg&amp;c=iORugZls2LlYyCAZRB3XLg&amp;r=KnPGy_UMjfWwMIaIy4tBpIPNTtjWRqdY51zaNQelJi4&amp;m=iiHC1GT2nLrZ_3RTbnBtFpTl67Jwp3iyF5rO3LGG1po&amp;s=SJ7HYxsdYE_GOJGJAAhQfCbJVkposuXMule4W2Ut1vA&amp;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8357" y="307353"/>
            <a:ext cx="8627165" cy="3949527"/>
          </a:xfrm>
        </p:spPr>
        <p:txBody>
          <a:bodyPr>
            <a:normAutofit fontScale="90000"/>
          </a:bodyPr>
          <a:lstStyle/>
          <a:p>
            <a:r>
              <a:rPr lang="en-US" sz="5400" b="1" dirty="0" smtClean="0"/>
              <a:t>Health and Safety in </a:t>
            </a:r>
            <a:br>
              <a:rPr lang="en-US" sz="5400" b="1" dirty="0" smtClean="0"/>
            </a:br>
            <a:r>
              <a:rPr lang="en-US" sz="5400" b="1" dirty="0" smtClean="0"/>
              <a:t>Child Care Settings during the COVID-19 </a:t>
            </a:r>
            <a:r>
              <a:rPr lang="en-US" sz="5400" b="1" dirty="0" smtClean="0"/>
              <a:t>Pandemic</a:t>
            </a:r>
            <a:br>
              <a:rPr lang="en-US" sz="5400" b="1" dirty="0" smtClean="0"/>
            </a:br>
            <a:r>
              <a:rPr lang="en-US" dirty="0"/>
              <a:t/>
            </a:r>
            <a:br>
              <a:rPr lang="en-US" dirty="0"/>
            </a:br>
            <a:endParaRPr lang="en-US" dirty="0"/>
          </a:p>
        </p:txBody>
      </p:sp>
      <p:sp>
        <p:nvSpPr>
          <p:cNvPr id="3" name="Subtitle 2"/>
          <p:cNvSpPr>
            <a:spLocks noGrp="1"/>
          </p:cNvSpPr>
          <p:nvPr>
            <p:ph type="subTitle" idx="1"/>
          </p:nvPr>
        </p:nvSpPr>
        <p:spPr>
          <a:xfrm>
            <a:off x="586409" y="4658910"/>
            <a:ext cx="8085482" cy="1879441"/>
          </a:xfrm>
        </p:spPr>
        <p:txBody>
          <a:bodyPr>
            <a:normAutofit/>
          </a:bodyPr>
          <a:lstStyle/>
          <a:p>
            <a:endParaRPr lang="en-US" dirty="0" smtClean="0"/>
          </a:p>
          <a:p>
            <a:r>
              <a:rPr lang="en-US" dirty="0" smtClean="0"/>
              <a:t>Developed by the UCSF California Childcare </a:t>
            </a:r>
            <a:r>
              <a:rPr lang="en-US" dirty="0" smtClean="0"/>
              <a:t>Program with funding from the California Department of </a:t>
            </a:r>
            <a:r>
              <a:rPr lang="en-US" dirty="0"/>
              <a:t>Education </a:t>
            </a:r>
            <a:r>
              <a:rPr lang="en-US" dirty="0" smtClean="0"/>
              <a:t> </a:t>
            </a:r>
          </a:p>
          <a:p>
            <a:r>
              <a:rPr lang="en-US" dirty="0" smtClean="0"/>
              <a:t>June </a:t>
            </a:r>
            <a:r>
              <a:rPr lang="en-US" dirty="0"/>
              <a:t>3, 2020</a:t>
            </a:r>
            <a:endParaRPr lang="en-US" dirty="0"/>
          </a:p>
        </p:txBody>
      </p:sp>
      <p:pic>
        <p:nvPicPr>
          <p:cNvPr id="4" name="Picture 3"/>
          <p:cNvPicPr>
            <a:picLocks noChangeAspect="1"/>
          </p:cNvPicPr>
          <p:nvPr/>
        </p:nvPicPr>
        <p:blipFill>
          <a:blip r:embed="rId4"/>
          <a:stretch>
            <a:fillRect/>
          </a:stretch>
        </p:blipFill>
        <p:spPr>
          <a:xfrm>
            <a:off x="3481694" y="2943074"/>
            <a:ext cx="2200485" cy="1912683"/>
          </a:xfrm>
          <a:prstGeom prst="rect">
            <a:avLst/>
          </a:prstGeom>
        </p:spPr>
      </p:pic>
      <p:sp>
        <p:nvSpPr>
          <p:cNvPr id="10" name="TextBox 9"/>
          <p:cNvSpPr txBox="1"/>
          <p:nvPr/>
        </p:nvSpPr>
        <p:spPr>
          <a:xfrm>
            <a:off x="7071691" y="6261352"/>
            <a:ext cx="1600200" cy="369332"/>
          </a:xfrm>
          <a:prstGeom prst="rect">
            <a:avLst/>
          </a:prstGeom>
          <a:noFill/>
        </p:spPr>
        <p:txBody>
          <a:bodyPr wrap="square" rtlCol="0">
            <a:spAutoFit/>
          </a:bodyPr>
          <a:lstStyle/>
          <a:p>
            <a:r>
              <a:rPr lang="en-US" dirty="0" smtClean="0">
                <a:solidFill>
                  <a:schemeClr val="bg1"/>
                </a:solidFill>
              </a:rPr>
              <a:t>2020</a:t>
            </a:r>
            <a:endParaRPr lang="en-US" dirty="0">
              <a:solidFill>
                <a:schemeClr val="bg1"/>
              </a:solidFill>
            </a:endParaRPr>
          </a:p>
        </p:txBody>
      </p:sp>
      <p:sp>
        <p:nvSpPr>
          <p:cNvPr id="20" name="Rectangle 19"/>
          <p:cNvSpPr/>
          <p:nvPr/>
        </p:nvSpPr>
        <p:spPr>
          <a:xfrm>
            <a:off x="9937" y="9029"/>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95710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901439"/>
          </a:xfrm>
        </p:spPr>
        <p:txBody>
          <a:bodyPr>
            <a:normAutofit fontScale="90000"/>
          </a:bodyPr>
          <a:lstStyle/>
          <a:p>
            <a:r>
              <a:rPr lang="en-US" dirty="0" smtClean="0"/>
              <a:t>Q: How do we stay healthy and safe?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422401"/>
            <a:ext cx="6271816" cy="4449500"/>
          </a:xfrm>
        </p:spPr>
      </p:pic>
    </p:spTree>
    <p:extLst>
      <p:ext uri="{BB962C8B-B14F-4D97-AF65-F5344CB8AC3E}">
        <p14:creationId xmlns:p14="http://schemas.microsoft.com/office/powerpoint/2010/main" val="911622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0042"/>
            <a:ext cx="9081406" cy="1325563"/>
          </a:xfrm>
        </p:spPr>
        <p:txBody>
          <a:bodyPr>
            <a:normAutofit fontScale="90000"/>
          </a:bodyPr>
          <a:lstStyle/>
          <a:p>
            <a:r>
              <a:rPr lang="en-US" dirty="0" smtClean="0"/>
              <a:t/>
            </a:r>
            <a:br>
              <a:rPr lang="en-US" dirty="0" smtClean="0"/>
            </a:br>
            <a:r>
              <a:rPr lang="en-US" dirty="0"/>
              <a:t/>
            </a:r>
            <a:br>
              <a:rPr lang="en-US" dirty="0"/>
            </a:br>
            <a:r>
              <a:rPr lang="en-US" sz="4300" dirty="0" smtClean="0"/>
              <a:t>Germs spread easily among young children…</a:t>
            </a:r>
            <a:endParaRPr lang="en-US" sz="4300" dirty="0"/>
          </a:p>
        </p:txBody>
      </p:sp>
      <p:sp>
        <p:nvSpPr>
          <p:cNvPr id="7" name="Content Placeholder 6"/>
          <p:cNvSpPr>
            <a:spLocks noGrp="1"/>
          </p:cNvSpPr>
          <p:nvPr>
            <p:ph idx="1"/>
          </p:nvPr>
        </p:nvSpPr>
        <p:spPr/>
        <p:txBody>
          <a:bodyPr/>
          <a:lstStyle/>
          <a:p>
            <a:pPr marL="0" indent="0">
              <a:buNone/>
            </a:pPr>
            <a:endParaRPr lang="en-US" dirty="0" smtClean="0"/>
          </a:p>
          <a:p>
            <a:r>
              <a:rPr lang="en-US" dirty="0" smtClean="0"/>
              <a:t>By breathing in germs that are in the air</a:t>
            </a:r>
          </a:p>
          <a:p>
            <a:r>
              <a:rPr lang="en-US" dirty="0" smtClean="0"/>
              <a:t>By touching other people and surfaces with germs</a:t>
            </a:r>
          </a:p>
          <a:p>
            <a:r>
              <a:rPr lang="en-US" dirty="0" smtClean="0"/>
              <a:t>By eating or drinking something with germs</a:t>
            </a:r>
          </a:p>
        </p:txBody>
      </p:sp>
      <p:sp>
        <p:nvSpPr>
          <p:cNvPr id="5" name="TextBox 4"/>
          <p:cNvSpPr txBox="1"/>
          <p:nvPr/>
        </p:nvSpPr>
        <p:spPr>
          <a:xfrm>
            <a:off x="753834" y="3841807"/>
            <a:ext cx="5272607" cy="2015936"/>
          </a:xfrm>
          <a:prstGeom prst="rect">
            <a:avLst/>
          </a:prstGeom>
          <a:solidFill>
            <a:srgbClr val="F7941E"/>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nSpc>
                <a:spcPts val="3000"/>
              </a:lnSpc>
              <a:defRPr/>
            </a:pPr>
            <a:r>
              <a:rPr lang="en-US" sz="1600" dirty="0">
                <a:ln w="0"/>
                <a:solidFill>
                  <a:schemeClr val="tx1"/>
                </a:solidFill>
                <a:effectLst>
                  <a:outerShdw blurRad="38100" dist="19050" dir="2700000" algn="tl" rotWithShape="0">
                    <a:schemeClr val="dk1">
                      <a:alpha val="40000"/>
                    </a:schemeClr>
                  </a:outerShdw>
                </a:effectLst>
                <a:latin typeface="Lucida Sans"/>
                <a:cs typeface="Times New Roman"/>
              </a:rPr>
              <a:t>Studies show that young children in </a:t>
            </a: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child care </a:t>
            </a:r>
          </a:p>
          <a:p>
            <a:pPr>
              <a:lnSpc>
                <a:spcPts val="3000"/>
              </a:lnSpc>
              <a:defRPr/>
            </a:pP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have symptoms of </a:t>
            </a:r>
            <a:r>
              <a:rPr lang="en-US" sz="1600" dirty="0">
                <a:ln w="0"/>
                <a:solidFill>
                  <a:schemeClr val="tx1"/>
                </a:solidFill>
                <a:effectLst>
                  <a:outerShdw blurRad="38100" dist="19050" dir="2700000" algn="tl" rotWithShape="0">
                    <a:schemeClr val="dk1">
                      <a:alpha val="40000"/>
                    </a:schemeClr>
                  </a:outerShdw>
                </a:effectLst>
                <a:latin typeface="Lucida Sans"/>
                <a:cs typeface="Times New Roman"/>
              </a:rPr>
              <a:t>illness one third </a:t>
            </a: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to </a:t>
            </a:r>
            <a:r>
              <a:rPr lang="en-US" sz="1600" dirty="0">
                <a:ln w="0"/>
                <a:solidFill>
                  <a:schemeClr val="tx1"/>
                </a:solidFill>
                <a:effectLst>
                  <a:outerShdw blurRad="38100" dist="19050" dir="2700000" algn="tl" rotWithShape="0">
                    <a:schemeClr val="dk1">
                      <a:alpha val="40000"/>
                    </a:schemeClr>
                  </a:outerShdw>
                </a:effectLst>
                <a:latin typeface="Lucida Sans"/>
                <a:cs typeface="Times New Roman"/>
              </a:rPr>
              <a:t>one half of the </a:t>
            </a: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days in </a:t>
            </a:r>
            <a:r>
              <a:rPr lang="en-US" sz="1600" dirty="0">
                <a:ln w="0"/>
                <a:solidFill>
                  <a:schemeClr val="tx1"/>
                </a:solidFill>
                <a:effectLst>
                  <a:outerShdw blurRad="38100" dist="19050" dir="2700000" algn="tl" rotWithShape="0">
                    <a:schemeClr val="dk1">
                      <a:alpha val="40000"/>
                    </a:schemeClr>
                  </a:outerShdw>
                </a:effectLst>
                <a:latin typeface="Lucida Sans"/>
                <a:cs typeface="Times New Roman"/>
              </a:rPr>
              <a:t>the </a:t>
            </a: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year. Young children get 6 colds a year.</a:t>
            </a:r>
          </a:p>
          <a:p>
            <a:pPr algn="ctr">
              <a:lnSpc>
                <a:spcPts val="3000"/>
              </a:lnSpc>
              <a:defRPr/>
            </a:pP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This </a:t>
            </a:r>
            <a:r>
              <a:rPr lang="en-US" sz="1600" dirty="0">
                <a:ln w="0"/>
                <a:solidFill>
                  <a:schemeClr val="tx1"/>
                </a:solidFill>
                <a:effectLst>
                  <a:outerShdw blurRad="38100" dist="19050" dir="2700000" algn="tl" rotWithShape="0">
                    <a:schemeClr val="dk1">
                      <a:alpha val="40000"/>
                    </a:schemeClr>
                  </a:outerShdw>
                </a:effectLst>
                <a:latin typeface="Lucida Sans"/>
                <a:cs typeface="Times New Roman"/>
              </a:rPr>
              <a:t>is </a:t>
            </a:r>
            <a:r>
              <a:rPr lang="en-US" sz="1600" dirty="0" smtClean="0">
                <a:ln w="0"/>
                <a:solidFill>
                  <a:schemeClr val="tx1"/>
                </a:solidFill>
                <a:effectLst>
                  <a:outerShdw blurRad="38100" dist="19050" dir="2700000" algn="tl" rotWithShape="0">
                    <a:schemeClr val="dk1">
                      <a:alpha val="40000"/>
                    </a:schemeClr>
                  </a:outerShdw>
                </a:effectLst>
                <a:latin typeface="Lucida Sans"/>
                <a:cs typeface="Times New Roman"/>
              </a:rPr>
              <a:t>typical.</a:t>
            </a:r>
            <a:endParaRPr lang="en-US" sz="1600" dirty="0">
              <a:ln w="0"/>
              <a:solidFill>
                <a:schemeClr val="tx1"/>
              </a:solidFill>
              <a:effectLst>
                <a:outerShdw blurRad="38100" dist="19050" dir="2700000" algn="tl" rotWithShape="0">
                  <a:schemeClr val="dk1">
                    <a:alpha val="40000"/>
                  </a:schemeClr>
                </a:outerShdw>
              </a:effectLst>
              <a:latin typeface="Lucida Sans"/>
              <a:cs typeface="Times New Roman"/>
            </a:endParaRPr>
          </a:p>
        </p:txBody>
      </p:sp>
      <p:pic>
        <p:nvPicPr>
          <p:cNvPr id="8" name="Picture 7"/>
          <p:cNvPicPr>
            <a:picLocks noChangeAspect="1" noChangeArrowheads="1"/>
          </p:cNvPicPr>
          <p:nvPr/>
        </p:nvPicPr>
        <p:blipFill>
          <a:blip r:embed="rId4" cstate="print"/>
          <a:srcRect/>
          <a:stretch>
            <a:fillRect/>
          </a:stretch>
        </p:blipFill>
        <p:spPr bwMode="auto">
          <a:xfrm>
            <a:off x="6026441" y="3892667"/>
            <a:ext cx="2582797" cy="1959676"/>
          </a:xfrm>
          <a:prstGeom prst="rect">
            <a:avLst/>
          </a:prstGeom>
          <a:noFill/>
          <a:ln w="76200">
            <a:solidFill>
              <a:srgbClr val="0072BC"/>
            </a:solidFill>
            <a:miter lim="800000"/>
            <a:headEnd/>
            <a:tailEnd/>
          </a:ln>
        </p:spPr>
      </p:pic>
      <p:sp>
        <p:nvSpPr>
          <p:cNvPr id="10" name="Slide Number Placeholder 9"/>
          <p:cNvSpPr>
            <a:spLocks noGrp="1"/>
          </p:cNvSpPr>
          <p:nvPr>
            <p:ph type="sldNum" sz="quarter" idx="12"/>
          </p:nvPr>
        </p:nvSpPr>
        <p:spPr>
          <a:xfrm>
            <a:off x="7024007" y="6356349"/>
            <a:ext cx="2057400" cy="365125"/>
          </a:xfrm>
        </p:spPr>
        <p:txBody>
          <a:bodyPr/>
          <a:lstStyle/>
          <a:p>
            <a:r>
              <a:rPr lang="en-US" dirty="0" smtClean="0"/>
              <a:t>1</a:t>
            </a:r>
            <a:endParaRPr lang="en-US" dirty="0"/>
          </a:p>
        </p:txBody>
      </p:sp>
      <p:sp>
        <p:nvSpPr>
          <p:cNvPr id="9" name="Rectangle 8"/>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97631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 y="182880"/>
            <a:ext cx="7895590" cy="1318125"/>
          </a:xfrm>
        </p:spPr>
        <p:txBody>
          <a:bodyPr/>
          <a:lstStyle/>
          <a:p>
            <a:pPr algn="ctr"/>
            <a:r>
              <a:rPr lang="en-US" dirty="0" smtClean="0"/>
              <a:t>COVID-19 Transmission</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000" dirty="0" smtClean="0"/>
              <a:t>Air: The virus is mainly spread person-to-person </a:t>
            </a:r>
            <a:r>
              <a:rPr lang="en-US" sz="3000" dirty="0"/>
              <a:t>spread via respiratory </a:t>
            </a:r>
            <a:r>
              <a:rPr lang="en-US" sz="3000" dirty="0" smtClean="0"/>
              <a:t>droplets.</a:t>
            </a:r>
            <a:endParaRPr lang="en-US" sz="3000" dirty="0"/>
          </a:p>
          <a:p>
            <a:pPr marL="514350" indent="-514350">
              <a:buFont typeface="+mj-lt"/>
              <a:buAutoNum type="arabicPeriod"/>
            </a:pPr>
            <a:r>
              <a:rPr lang="en-US" sz="3000" dirty="0" smtClean="0">
                <a:cs typeface="Arial" panose="020B0604020202020204" pitchFamily="34" charset="0"/>
              </a:rPr>
              <a:t>The </a:t>
            </a:r>
            <a:r>
              <a:rPr lang="en-US" sz="3000" dirty="0">
                <a:cs typeface="Arial" panose="020B0604020202020204" pitchFamily="34" charset="0"/>
              </a:rPr>
              <a:t>virus may live on cardboard for 1 day; plastic and stainless steel 2-3 days; in the refrigerator for over 6 hours.</a:t>
            </a:r>
          </a:p>
          <a:p>
            <a:pPr marL="514350" indent="-514350">
              <a:buFont typeface="+mj-lt"/>
              <a:buAutoNum type="arabicPeriod"/>
            </a:pPr>
            <a:r>
              <a:rPr lang="en-US" sz="3000" dirty="0" smtClean="0"/>
              <a:t>Feces</a:t>
            </a:r>
            <a:r>
              <a:rPr lang="en-US" sz="3000" dirty="0" smtClean="0"/>
              <a:t>: The virus has been found in feces. It </a:t>
            </a:r>
            <a:r>
              <a:rPr lang="en-US" sz="3000" dirty="0"/>
              <a:t>is unclear whether infection can be spread via </a:t>
            </a:r>
            <a:r>
              <a:rPr lang="en-US" sz="3000" dirty="0" smtClean="0"/>
              <a:t>body </a:t>
            </a:r>
            <a:r>
              <a:rPr lang="en-US" sz="3000" dirty="0"/>
              <a:t>fluids (e.g. blood, stool). </a:t>
            </a:r>
          </a:p>
        </p:txBody>
      </p:sp>
    </p:spTree>
    <p:extLst>
      <p:ext uri="{BB962C8B-B14F-4D97-AF65-F5344CB8AC3E}">
        <p14:creationId xmlns:p14="http://schemas.microsoft.com/office/powerpoint/2010/main" val="24073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62" y="745435"/>
            <a:ext cx="7886700" cy="1821317"/>
          </a:xfrm>
        </p:spPr>
        <p:txBody>
          <a:bodyPr>
            <a:normAutofit fontScale="90000"/>
          </a:bodyPr>
          <a:lstStyle/>
          <a:p>
            <a:r>
              <a:rPr lang="en-US" dirty="0" smtClean="0"/>
              <a:t>Question: Why are young children in child care settings at risk for spreading and catching COVID-19?</a:t>
            </a:r>
            <a:endParaRPr lang="en-US" dirty="0"/>
          </a:p>
        </p:txBody>
      </p:sp>
      <p:pic>
        <p:nvPicPr>
          <p:cNvPr id="1026" name="Picture 2" descr="https://dl.boxcloud.com/api/2.0/internal_files/280762951017/versions/295369997673/representations/jpg_paged_2048x2048/content/1.jpg?access_token=1!eTrXiAr0_GiVA314Fg0oa3RDZ3Z8n5ONdNq4mnsLd5ACt0DG2aU8dcx6-33awtUOTMpf9C2yaIzL_-zdhEOIzXa4aBzu1TKWWqDOD5A1-Duwf0ttQw5xflMt4OIbkdGn_8O1Fz2T4ipGVD8Nfh5eSPb7rOhPeyQyivIhUVYKfx64Zv1JnlsmeF-kB49DE7rHW3XCJ4yy7zNwu-cvuRyEI-sUDdGhb-VP0ODhsYQ5R0TsacVuTKk0DUVRcIld4aqmObkSPtN7PJK-rPzZy8oGiLDMnMJfyfN0CuMJ3isign11LzdI-XjipUTNjXgmN2ffhlLfcjdYuNlr9hdUROF52fC9_nRy_RF64IJ21h-wg7rR3jWu2ss1NEGmshjkQfEdGeMCKpiaMtbTQjqMwEZgqno5BjQ2svWKXgHbKK-vbxpZM1j2o3MdKdE_7lLhx8PxK0CI1-l3aCzMk2uIKuxkWevZ5BTtLOgKYcqA0iol7XRcfuq-QbHaKbiF9aUMDgzEDvS-FGN-PhDpLOmbojcyUrH5TxX7zo_3nxJ8342Bm8WiWsVEc5mZL14_VD7ehJ0T&amp;box_client_name=box-content-preview&amp;box_client_version=2.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184" y="2656377"/>
            <a:ext cx="4357256" cy="34858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858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460439"/>
            <a:ext cx="7886700" cy="1325563"/>
          </a:xfrm>
        </p:spPr>
        <p:txBody>
          <a:bodyPr/>
          <a:lstStyle/>
          <a:p>
            <a:r>
              <a:rPr lang="en-US" dirty="0" smtClean="0"/>
              <a:t>Answer:</a:t>
            </a:r>
            <a:endParaRPr lang="en-US" dirty="0"/>
          </a:p>
        </p:txBody>
      </p:sp>
      <p:sp>
        <p:nvSpPr>
          <p:cNvPr id="7" name="Content Placeholder 6"/>
          <p:cNvSpPr>
            <a:spLocks noGrp="1"/>
          </p:cNvSpPr>
          <p:nvPr>
            <p:ph idx="1"/>
          </p:nvPr>
        </p:nvSpPr>
        <p:spPr/>
        <p:txBody>
          <a:bodyPr>
            <a:normAutofit lnSpcReduction="10000"/>
          </a:bodyPr>
          <a:lstStyle/>
          <a:p>
            <a:r>
              <a:rPr lang="en-US" b="1" dirty="0" smtClean="0"/>
              <a:t>They are in close contact with other children and their caregivers,</a:t>
            </a:r>
          </a:p>
          <a:p>
            <a:r>
              <a:rPr lang="en-US" dirty="0" smtClean="0"/>
              <a:t>They are curious and touch everything, </a:t>
            </a:r>
          </a:p>
          <a:p>
            <a:r>
              <a:rPr lang="en-US" dirty="0" smtClean="0"/>
              <a:t>They often put objects and their hands in their mouths,</a:t>
            </a:r>
          </a:p>
          <a:p>
            <a:r>
              <a:rPr lang="en-US" dirty="0" smtClean="0"/>
              <a:t>They don’t have good personal hygiene skills,</a:t>
            </a:r>
          </a:p>
          <a:p>
            <a:r>
              <a:rPr lang="en-US" dirty="0" smtClean="0"/>
              <a:t>They wear diapers or are in early stages of toilet learning, </a:t>
            </a:r>
          </a:p>
          <a:p>
            <a:r>
              <a:rPr lang="en-US" dirty="0" smtClean="0"/>
              <a:t> They spend more time on the floor where germs collect.</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69433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and Children</a:t>
            </a:r>
            <a:endParaRPr lang="en-US" dirty="0"/>
          </a:p>
        </p:txBody>
      </p:sp>
      <p:sp>
        <p:nvSpPr>
          <p:cNvPr id="3" name="Content Placeholder 2"/>
          <p:cNvSpPr>
            <a:spLocks noGrp="1"/>
          </p:cNvSpPr>
          <p:nvPr>
            <p:ph idx="1"/>
          </p:nvPr>
        </p:nvSpPr>
        <p:spPr/>
        <p:txBody>
          <a:bodyPr>
            <a:normAutofit/>
          </a:bodyPr>
          <a:lstStyle/>
          <a:p>
            <a:r>
              <a:rPr lang="en-US" sz="3200" dirty="0" smtClean="0"/>
              <a:t>Recent research shows that children experience lower rates of severe COVID-19 illness than adults.</a:t>
            </a:r>
          </a:p>
          <a:p>
            <a:r>
              <a:rPr lang="en-US" sz="3200" dirty="0"/>
              <a:t>The </a:t>
            </a:r>
            <a:r>
              <a:rPr lang="en-US" sz="3200" dirty="0" smtClean="0"/>
              <a:t>symptoms </a:t>
            </a:r>
            <a:r>
              <a:rPr lang="en-US" sz="3200" dirty="0"/>
              <a:t>may be milder in children than adults.</a:t>
            </a:r>
          </a:p>
          <a:p>
            <a:r>
              <a:rPr lang="en-US" sz="3200" dirty="0" smtClean="0"/>
              <a:t>Children </a:t>
            </a:r>
            <a:r>
              <a:rPr lang="en-US" sz="3200" dirty="0" smtClean="0"/>
              <a:t>can still spread the disease when they have mild cases or no symptoms at all.</a:t>
            </a:r>
            <a:endParaRPr lang="en-US" sz="3200" dirty="0"/>
          </a:p>
        </p:txBody>
      </p:sp>
    </p:spTree>
    <p:extLst>
      <p:ext uri="{BB962C8B-B14F-4D97-AF65-F5344CB8AC3E}">
        <p14:creationId xmlns:p14="http://schemas.microsoft.com/office/powerpoint/2010/main" val="650174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227115" cy="1325563"/>
          </a:xfrm>
        </p:spPr>
        <p:txBody>
          <a:bodyPr>
            <a:normAutofit/>
          </a:bodyPr>
          <a:lstStyle/>
          <a:p>
            <a:r>
              <a:rPr lang="en-US" dirty="0"/>
              <a:t>Reduce </a:t>
            </a:r>
            <a:r>
              <a:rPr lang="en-US" dirty="0"/>
              <a:t>the Risk of </a:t>
            </a:r>
            <a:r>
              <a:rPr lang="en-US" dirty="0" smtClean="0"/>
              <a:t>COVID-19</a:t>
            </a:r>
            <a:endParaRPr lang="en-US" dirty="0"/>
          </a:p>
        </p:txBody>
      </p:sp>
      <p:sp>
        <p:nvSpPr>
          <p:cNvPr id="6" name="Content Placeholder 5"/>
          <p:cNvSpPr>
            <a:spLocks noGrp="1"/>
          </p:cNvSpPr>
          <p:nvPr>
            <p:ph sz="half" idx="1"/>
          </p:nvPr>
        </p:nvSpPr>
        <p:spPr>
          <a:xfrm>
            <a:off x="646044" y="1511785"/>
            <a:ext cx="3886200" cy="4351338"/>
          </a:xfrm>
        </p:spPr>
        <p:txBody>
          <a:bodyPr/>
          <a:lstStyle/>
          <a:p>
            <a:pPr marL="254794" indent="-254794">
              <a:lnSpc>
                <a:spcPct val="100000"/>
              </a:lnSpc>
              <a:spcBef>
                <a:spcPts val="900"/>
              </a:spcBef>
              <a:buClr>
                <a:srgbClr val="CB440A"/>
              </a:buClr>
              <a:buSzPct val="125000"/>
            </a:pPr>
            <a:r>
              <a:rPr lang="en-US" sz="1950" dirty="0">
                <a:latin typeface="Arial" panose="020B0604020202020204" pitchFamily="34" charset="0"/>
                <a:cs typeface="Arial" panose="020B0604020202020204" pitchFamily="34" charset="0"/>
              </a:rPr>
              <a:t>Reducing the risk is different than 100% preventing the spread of COVID-19.</a:t>
            </a:r>
          </a:p>
          <a:p>
            <a:pPr marL="254794" indent="-254794">
              <a:lnSpc>
                <a:spcPct val="100000"/>
              </a:lnSpc>
              <a:spcBef>
                <a:spcPts val="900"/>
              </a:spcBef>
              <a:buClr>
                <a:srgbClr val="CB440A"/>
              </a:buClr>
              <a:buSzPct val="125000"/>
            </a:pPr>
            <a:r>
              <a:rPr lang="en-US" sz="1950" dirty="0">
                <a:latin typeface="Arial" panose="020B0604020202020204" pitchFamily="34" charset="0"/>
                <a:cs typeface="Arial" panose="020B0604020202020204" pitchFamily="34" charset="0"/>
              </a:rPr>
              <a:t>We focus </a:t>
            </a:r>
            <a:r>
              <a:rPr lang="en-US" sz="1950" dirty="0">
                <a:latin typeface="Arial" panose="020B0604020202020204" pitchFamily="34" charset="0"/>
                <a:cs typeface="Arial" panose="020B0604020202020204" pitchFamily="34" charset="0"/>
              </a:rPr>
              <a:t>on health practices </a:t>
            </a:r>
            <a:r>
              <a:rPr lang="en-US" sz="1950" dirty="0">
                <a:latin typeface="Arial" panose="020B0604020202020204" pitchFamily="34" charset="0"/>
                <a:cs typeface="Arial" panose="020B0604020202020204" pitchFamily="34" charset="0"/>
              </a:rPr>
              <a:t>to </a:t>
            </a:r>
            <a:r>
              <a:rPr lang="en-US" sz="1950" dirty="0">
                <a:latin typeface="Arial" panose="020B0604020202020204" pitchFamily="34" charset="0"/>
                <a:cs typeface="Arial" panose="020B0604020202020204" pitchFamily="34" charset="0"/>
              </a:rPr>
              <a:t>reduce the risk of getting COVID-19</a:t>
            </a:r>
            <a:r>
              <a:rPr lang="en-US" sz="1950" dirty="0">
                <a:latin typeface="Arial" panose="020B0604020202020204" pitchFamily="34" charset="0"/>
                <a:cs typeface="Arial" panose="020B0604020202020204" pitchFamily="34" charset="0"/>
              </a:rPr>
              <a:t>.</a:t>
            </a:r>
            <a:endParaRPr lang="en-US" dirty="0"/>
          </a:p>
          <a:p>
            <a:pPr marL="254794" indent="-254794">
              <a:lnSpc>
                <a:spcPct val="100000"/>
              </a:lnSpc>
              <a:spcBef>
                <a:spcPts val="900"/>
              </a:spcBef>
              <a:buClr>
                <a:srgbClr val="CB440A"/>
              </a:buClr>
              <a:buSzPct val="125000"/>
            </a:pPr>
            <a:r>
              <a:rPr lang="en-US" sz="1950" dirty="0">
                <a:latin typeface="Arial" panose="020B0604020202020204" pitchFamily="34" charset="0"/>
                <a:cs typeface="Arial" panose="020B0604020202020204" pitchFamily="34" charset="0"/>
              </a:rPr>
              <a:t>The strategies work together to lower the risk.</a:t>
            </a:r>
            <a:endParaRPr lang="en-US" sz="195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963" y="1511785"/>
            <a:ext cx="3498573" cy="4527565"/>
          </a:xfrm>
          <a:prstGeom prst="rect">
            <a:avLst/>
          </a:prstGeom>
          <a:ln>
            <a:solidFill>
              <a:schemeClr val="tx1"/>
            </a:solidFill>
          </a:ln>
        </p:spPr>
      </p:pic>
    </p:spTree>
    <p:extLst>
      <p:ext uri="{BB962C8B-B14F-4D97-AF65-F5344CB8AC3E}">
        <p14:creationId xmlns:p14="http://schemas.microsoft.com/office/powerpoint/2010/main" val="279659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3" y="365126"/>
            <a:ext cx="9081407" cy="1325563"/>
          </a:xfrm>
        </p:spPr>
        <p:txBody>
          <a:bodyPr>
            <a:normAutofit/>
          </a:bodyPr>
          <a:lstStyle/>
          <a:p>
            <a:r>
              <a:rPr lang="en-US" sz="3900" dirty="0" smtClean="0"/>
              <a:t>Strategies to Slow the Spread of COVID-19</a:t>
            </a:r>
            <a:endParaRPr lang="en-US" sz="3900" dirty="0"/>
          </a:p>
        </p:txBody>
      </p:sp>
      <p:sp>
        <p:nvSpPr>
          <p:cNvPr id="3" name="Content Placeholder 2"/>
          <p:cNvSpPr>
            <a:spLocks noGrp="1"/>
          </p:cNvSpPr>
          <p:nvPr>
            <p:ph idx="1"/>
          </p:nvPr>
        </p:nvSpPr>
        <p:spPr>
          <a:xfrm>
            <a:off x="456406" y="1847850"/>
            <a:ext cx="7886700" cy="4351338"/>
          </a:xfrm>
        </p:spPr>
        <p:txBody>
          <a:bodyPr/>
          <a:lstStyle/>
          <a:p>
            <a:pPr lvl="1"/>
            <a:r>
              <a:rPr lang="en-US" sz="3600" dirty="0" smtClean="0"/>
              <a:t>Stay home when ill</a:t>
            </a:r>
          </a:p>
          <a:p>
            <a:pPr lvl="1"/>
            <a:r>
              <a:rPr lang="en-US" sz="3600" dirty="0"/>
              <a:t>P</a:t>
            </a:r>
            <a:r>
              <a:rPr lang="en-US" sz="3600" dirty="0" smtClean="0"/>
              <a:t>ersonal </a:t>
            </a:r>
            <a:r>
              <a:rPr lang="en-US" sz="3600" dirty="0"/>
              <a:t>hygiene </a:t>
            </a:r>
            <a:r>
              <a:rPr lang="en-US" sz="3600" dirty="0" smtClean="0"/>
              <a:t>(frequent hand washing, coughing </a:t>
            </a:r>
            <a:r>
              <a:rPr lang="en-US" sz="3600" dirty="0"/>
              <a:t>into a </a:t>
            </a:r>
            <a:r>
              <a:rPr lang="en-US" sz="3600" dirty="0" smtClean="0"/>
              <a:t>sleeve, etc.)</a:t>
            </a:r>
          </a:p>
          <a:p>
            <a:pPr lvl="1"/>
            <a:r>
              <a:rPr lang="en-US" sz="3600" dirty="0" smtClean="0"/>
              <a:t>Cleaning and disinfecting surfaces</a:t>
            </a:r>
            <a:endParaRPr lang="en-US" sz="3600" dirty="0"/>
          </a:p>
          <a:p>
            <a:pPr lvl="1"/>
            <a:r>
              <a:rPr lang="en-US" sz="3600" dirty="0" smtClean="0"/>
              <a:t>Physical distancing</a:t>
            </a:r>
          </a:p>
          <a:p>
            <a:endParaRPr lang="en-US" dirty="0" smtClean="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0443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3" y="365126"/>
            <a:ext cx="9081407" cy="1325563"/>
          </a:xfrm>
        </p:spPr>
        <p:txBody>
          <a:bodyPr>
            <a:normAutofit/>
          </a:bodyPr>
          <a:lstStyle/>
          <a:p>
            <a:r>
              <a:rPr lang="en-US" sz="3900" dirty="0" smtClean="0"/>
              <a:t>Strategies to Slow the Spread of COVID-19</a:t>
            </a:r>
            <a:endParaRPr lang="en-US" sz="3900" dirty="0"/>
          </a:p>
        </p:txBody>
      </p:sp>
      <p:sp>
        <p:nvSpPr>
          <p:cNvPr id="6" name="Oval 5"/>
          <p:cNvSpPr/>
          <p:nvPr/>
        </p:nvSpPr>
        <p:spPr>
          <a:xfrm>
            <a:off x="176893" y="1598615"/>
            <a:ext cx="7367410" cy="914400"/>
          </a:xfrm>
          <a:prstGeom prst="ellipse">
            <a:avLst/>
          </a:prstGeom>
          <a:solidFill>
            <a:schemeClr val="bg1"/>
          </a:solid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90F81"/>
                </a:solidFill>
              </a:ln>
            </a:endParaRPr>
          </a:p>
        </p:txBody>
      </p:sp>
      <p:sp>
        <p:nvSpPr>
          <p:cNvPr id="3" name="Content Placeholder 2"/>
          <p:cNvSpPr>
            <a:spLocks noGrp="1"/>
          </p:cNvSpPr>
          <p:nvPr>
            <p:ph idx="1"/>
          </p:nvPr>
        </p:nvSpPr>
        <p:spPr>
          <a:xfrm>
            <a:off x="456406" y="1847850"/>
            <a:ext cx="7886700" cy="4351338"/>
          </a:xfrm>
        </p:spPr>
        <p:txBody>
          <a:bodyPr/>
          <a:lstStyle/>
          <a:p>
            <a:pPr lvl="1"/>
            <a:r>
              <a:rPr lang="en-US" sz="3600" dirty="0" smtClean="0"/>
              <a:t>Stay home when ill</a:t>
            </a:r>
          </a:p>
          <a:p>
            <a:pPr lvl="1"/>
            <a:r>
              <a:rPr lang="en-US" sz="3600" dirty="0"/>
              <a:t>Personal hygiene </a:t>
            </a:r>
            <a:r>
              <a:rPr lang="en-US" sz="3600" dirty="0" smtClean="0"/>
              <a:t>(</a:t>
            </a:r>
            <a:r>
              <a:rPr lang="en-US" sz="3600" dirty="0"/>
              <a:t>frequent hand </a:t>
            </a:r>
            <a:r>
              <a:rPr lang="en-US" sz="3600" dirty="0" smtClean="0"/>
              <a:t>washing, coughing </a:t>
            </a:r>
            <a:r>
              <a:rPr lang="en-US" sz="3600" dirty="0"/>
              <a:t>into a </a:t>
            </a:r>
            <a:r>
              <a:rPr lang="en-US" sz="3600" dirty="0" smtClean="0"/>
              <a:t>sleeve, etc.)</a:t>
            </a:r>
          </a:p>
          <a:p>
            <a:pPr lvl="1"/>
            <a:r>
              <a:rPr lang="en-US" sz="3600" dirty="0" smtClean="0"/>
              <a:t>Cleaning and disinfecting surfaces</a:t>
            </a:r>
            <a:endParaRPr lang="en-US" sz="3600" dirty="0"/>
          </a:p>
          <a:p>
            <a:pPr lvl="1"/>
            <a:r>
              <a:rPr lang="en-US" sz="3600" dirty="0" smtClean="0"/>
              <a:t>Physical distancing</a:t>
            </a:r>
          </a:p>
          <a:p>
            <a:endParaRPr lang="en-US" dirty="0" smtClean="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311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Morning Health Check</a:t>
            </a:r>
            <a:endParaRPr lang="en-US" dirty="0"/>
          </a:p>
        </p:txBody>
      </p:sp>
      <p:sp>
        <p:nvSpPr>
          <p:cNvPr id="6" name="Content Placeholder 5"/>
          <p:cNvSpPr>
            <a:spLocks noGrp="1"/>
          </p:cNvSpPr>
          <p:nvPr>
            <p:ph sz="half" idx="1"/>
          </p:nvPr>
        </p:nvSpPr>
        <p:spPr/>
        <p:txBody>
          <a:bodyPr>
            <a:normAutofit fontScale="85000" lnSpcReduction="20000"/>
          </a:bodyPr>
          <a:lstStyle/>
          <a:p>
            <a:r>
              <a:rPr lang="en-US" i="1" dirty="0"/>
              <a:t>This welcome routine can help you to better understand each child, help children feel  more comfortable, and foster communication with </a:t>
            </a:r>
            <a:r>
              <a:rPr lang="en-US" i="1" dirty="0" smtClean="0"/>
              <a:t>parents. </a:t>
            </a:r>
            <a:r>
              <a:rPr lang="en-US" i="1" dirty="0"/>
              <a:t>I</a:t>
            </a:r>
            <a:r>
              <a:rPr lang="en-US" i="1" dirty="0" smtClean="0"/>
              <a:t>t </a:t>
            </a:r>
            <a:r>
              <a:rPr lang="en-US" i="1" dirty="0"/>
              <a:t>will slow the spread of disease by excluding children with signs of illness. </a:t>
            </a:r>
            <a:r>
              <a:rPr lang="en-US" b="1" i="1" dirty="0"/>
              <a:t>Do not admit children with a fever (over 100.4 F), cough, trouble breathing.</a:t>
            </a:r>
            <a:r>
              <a:rPr lang="en-US" i="1" dirty="0"/>
              <a:t> Ask families to keep children with signs of illness home</a:t>
            </a:r>
            <a:r>
              <a:rPr lang="en-US" i="1" dirty="0" smtClean="0"/>
              <a:t>.</a:t>
            </a:r>
            <a:endParaRPr lang="en-US" i="1" dirty="0"/>
          </a:p>
        </p:txBody>
      </p:sp>
      <p:pic>
        <p:nvPicPr>
          <p:cNvPr id="8"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0376" y="1825625"/>
            <a:ext cx="3363747" cy="4351338"/>
          </a:xfrm>
          <a:ln>
            <a:solidFill>
              <a:schemeClr val="tx1"/>
            </a:solidFill>
          </a:ln>
        </p:spPr>
      </p:pic>
    </p:spTree>
    <p:extLst>
      <p:ext uri="{BB962C8B-B14F-4D97-AF65-F5344CB8AC3E}">
        <p14:creationId xmlns:p14="http://schemas.microsoft.com/office/powerpoint/2010/main" val="56986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480" y="365126"/>
            <a:ext cx="7468870" cy="1325563"/>
          </a:xfrm>
        </p:spPr>
        <p:txBody>
          <a:bodyPr>
            <a:normAutofit/>
          </a:bodyPr>
          <a:lstStyle/>
          <a:p>
            <a:r>
              <a:rPr lang="en-US" dirty="0" smtClean="0"/>
              <a:t>Check the CCHP homepage for regular updates on  COVID-19</a:t>
            </a:r>
            <a:endParaRPr lang="en-US" dirty="0"/>
          </a:p>
        </p:txBody>
      </p:sp>
      <p:sp>
        <p:nvSpPr>
          <p:cNvPr id="7" name="TextBox 6"/>
          <p:cNvSpPr txBox="1"/>
          <p:nvPr/>
        </p:nvSpPr>
        <p:spPr>
          <a:xfrm>
            <a:off x="1996230" y="1690689"/>
            <a:ext cx="4879731" cy="1077218"/>
          </a:xfrm>
          <a:prstGeom prst="rect">
            <a:avLst/>
          </a:prstGeom>
          <a:noFill/>
        </p:spPr>
        <p:txBody>
          <a:bodyPr wrap="square" rtlCol="0">
            <a:spAutoFit/>
          </a:bodyPr>
          <a:lstStyle/>
          <a:p>
            <a:pPr algn="ctr"/>
            <a:r>
              <a:rPr lang="en-US" sz="3200" dirty="0" smtClean="0">
                <a:solidFill>
                  <a:schemeClr val="bg1"/>
                </a:solidFill>
                <a:hlinkClick r:id="rId3"/>
              </a:rPr>
              <a:t>https://cchp.ucsf.edu</a:t>
            </a:r>
            <a:endParaRPr lang="en-US" sz="3200" dirty="0" smtClean="0">
              <a:solidFill>
                <a:schemeClr val="bg1"/>
              </a:solidFill>
            </a:endParaRPr>
          </a:p>
          <a:p>
            <a:pPr algn="ctr"/>
            <a:endParaRPr lang="en-US" sz="3200" dirty="0">
              <a:solidFill>
                <a:schemeClr val="bg1"/>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5626" t="1513" r="13738" b="3797"/>
          <a:stretch/>
        </p:blipFill>
        <p:spPr>
          <a:xfrm>
            <a:off x="2654300" y="2859980"/>
            <a:ext cx="3860800" cy="3070920"/>
          </a:xfrm>
          <a:prstGeom prst="rect">
            <a:avLst/>
          </a:prstGeom>
          <a:ln w="76200">
            <a:solidFill>
              <a:srgbClr val="F7941E"/>
            </a:solidFill>
          </a:ln>
        </p:spPr>
      </p:pic>
    </p:spTree>
    <p:extLst>
      <p:ext uri="{BB962C8B-B14F-4D97-AF65-F5344CB8AC3E}">
        <p14:creationId xmlns:p14="http://schemas.microsoft.com/office/powerpoint/2010/main" val="2116878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for </a:t>
            </a:r>
            <a:r>
              <a:rPr lang="en-US" dirty="0" smtClean="0"/>
              <a:t>Fever</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a:p>
          <a:p>
            <a:r>
              <a:rPr lang="en-US" dirty="0"/>
              <a:t>Wear </a:t>
            </a:r>
            <a:r>
              <a:rPr lang="en-US" dirty="0" smtClean="0"/>
              <a:t>a cloth face covering </a:t>
            </a:r>
            <a:r>
              <a:rPr lang="en-US" dirty="0"/>
              <a:t>during the health check. Ask about fever, cough, and trouble breathing within the last 24 hours</a:t>
            </a:r>
            <a:r>
              <a:rPr lang="en-US" dirty="0" smtClean="0"/>
              <a:t>.</a:t>
            </a:r>
          </a:p>
          <a:p>
            <a:r>
              <a:rPr lang="en-US" dirty="0" smtClean="0"/>
              <a:t>If </a:t>
            </a:r>
            <a:r>
              <a:rPr lang="en-US" dirty="0"/>
              <a:t>you have a touchless thermometer, you can </a:t>
            </a:r>
            <a:r>
              <a:rPr lang="en-US" dirty="0" smtClean="0"/>
              <a:t>do a temperature </a:t>
            </a:r>
            <a:r>
              <a:rPr lang="en-US" dirty="0"/>
              <a:t>screen of all staff and children at the beginning of the day. Otherwise, temps should be taken only when a fever is suspected. </a:t>
            </a:r>
            <a:r>
              <a:rPr lang="en-US" dirty="0" smtClean="0"/>
              <a:t>Clean and disinfect thermometers after each use.</a:t>
            </a:r>
          </a:p>
          <a:p>
            <a:r>
              <a:rPr lang="en-US" dirty="0"/>
              <a:t>Staff and residing family members in family child care homes should also take their temperatures and check for dry cough and trouble breathing before the child care day begins. </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00766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of COVID-19</a:t>
            </a:r>
            <a:endParaRPr lang="en-US" dirty="0"/>
          </a:p>
        </p:txBody>
      </p:sp>
      <p:sp>
        <p:nvSpPr>
          <p:cNvPr id="3" name="Content Placeholder 2"/>
          <p:cNvSpPr>
            <a:spLocks noGrp="1"/>
          </p:cNvSpPr>
          <p:nvPr>
            <p:ph idx="1"/>
          </p:nvPr>
        </p:nvSpPr>
        <p:spPr>
          <a:xfrm>
            <a:off x="750877" y="1690689"/>
            <a:ext cx="7886700" cy="4351338"/>
          </a:xfrm>
        </p:spPr>
        <p:txBody>
          <a:bodyPr>
            <a:normAutofit fontScale="85000" lnSpcReduction="20000"/>
          </a:bodyPr>
          <a:lstStyle/>
          <a:p>
            <a:pPr marL="0" indent="0">
              <a:buNone/>
            </a:pPr>
            <a:r>
              <a:rPr lang="en-US" dirty="0" smtClean="0"/>
              <a:t>People </a:t>
            </a:r>
            <a:r>
              <a:rPr lang="en-US" dirty="0"/>
              <a:t>with these symptoms </a:t>
            </a:r>
            <a:r>
              <a:rPr lang="en-US" dirty="0" smtClean="0"/>
              <a:t>(or </a:t>
            </a:r>
            <a:r>
              <a:rPr lang="en-US" dirty="0"/>
              <a:t>combinations of </a:t>
            </a:r>
            <a:r>
              <a:rPr lang="en-US" dirty="0" smtClean="0"/>
              <a:t>symptoms) </a:t>
            </a:r>
            <a:r>
              <a:rPr lang="en-US" dirty="0"/>
              <a:t>may have COVID-19:</a:t>
            </a:r>
          </a:p>
          <a:p>
            <a:pPr lvl="1"/>
            <a:r>
              <a:rPr lang="en-US" dirty="0"/>
              <a:t>Cough</a:t>
            </a:r>
          </a:p>
          <a:p>
            <a:pPr lvl="1"/>
            <a:r>
              <a:rPr lang="en-US" dirty="0"/>
              <a:t>Shortness of breath or difficulty breathing</a:t>
            </a:r>
          </a:p>
          <a:p>
            <a:pPr marL="0" indent="0">
              <a:buNone/>
            </a:pPr>
            <a:r>
              <a:rPr lang="en-US" i="1" dirty="0"/>
              <a:t>Or at least two of these symptoms:</a:t>
            </a:r>
            <a:endParaRPr lang="en-US" dirty="0"/>
          </a:p>
          <a:p>
            <a:pPr lvl="1"/>
            <a:r>
              <a:rPr lang="en-US" dirty="0"/>
              <a:t>Fever</a:t>
            </a:r>
          </a:p>
          <a:p>
            <a:pPr lvl="1"/>
            <a:r>
              <a:rPr lang="en-US" dirty="0"/>
              <a:t>Chills</a:t>
            </a:r>
          </a:p>
          <a:p>
            <a:pPr lvl="1"/>
            <a:r>
              <a:rPr lang="en-US" dirty="0"/>
              <a:t>Repeated shaking with chills</a:t>
            </a:r>
          </a:p>
          <a:p>
            <a:pPr lvl="1"/>
            <a:r>
              <a:rPr lang="en-US" dirty="0"/>
              <a:t>Muscle pain</a:t>
            </a:r>
          </a:p>
          <a:p>
            <a:pPr lvl="1"/>
            <a:r>
              <a:rPr lang="en-US" dirty="0"/>
              <a:t>Headache</a:t>
            </a:r>
          </a:p>
          <a:p>
            <a:pPr lvl="1"/>
            <a:r>
              <a:rPr lang="en-US" dirty="0"/>
              <a:t>Sore </a:t>
            </a:r>
            <a:r>
              <a:rPr lang="en-US" dirty="0" smtClean="0"/>
              <a:t>throat</a:t>
            </a:r>
          </a:p>
          <a:p>
            <a:pPr lvl="1"/>
            <a:r>
              <a:rPr lang="en-US" dirty="0" smtClean="0"/>
              <a:t>New </a:t>
            </a:r>
            <a:r>
              <a:rPr lang="en-US" dirty="0"/>
              <a:t>loss of taste or smell</a:t>
            </a:r>
          </a:p>
          <a:p>
            <a:pPr marL="0" indent="0">
              <a:buNone/>
            </a:pPr>
            <a:r>
              <a:rPr lang="en-US" dirty="0" smtClean="0"/>
              <a:t>Children have </a:t>
            </a:r>
            <a:r>
              <a:rPr lang="en-US" dirty="0"/>
              <a:t>similar symptoms to adults and generally have mild illness.</a:t>
            </a:r>
          </a:p>
          <a:p>
            <a:endParaRPr lang="en-US" dirty="0"/>
          </a:p>
        </p:txBody>
      </p:sp>
    </p:spTree>
    <p:extLst>
      <p:ext uri="{BB962C8B-B14F-4D97-AF65-F5344CB8AC3E}">
        <p14:creationId xmlns:p14="http://schemas.microsoft.com/office/powerpoint/2010/main" val="1806800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Exclusion Criteria</a:t>
            </a:r>
            <a:endParaRPr lang="en-US" dirty="0"/>
          </a:p>
        </p:txBody>
      </p:sp>
      <p:sp>
        <p:nvSpPr>
          <p:cNvPr id="3" name="Content Placeholder 2"/>
          <p:cNvSpPr>
            <a:spLocks noGrp="1"/>
          </p:cNvSpPr>
          <p:nvPr>
            <p:ph idx="1"/>
          </p:nvPr>
        </p:nvSpPr>
        <p:spPr>
          <a:xfrm>
            <a:off x="711121" y="1690689"/>
            <a:ext cx="7886700" cy="4351338"/>
          </a:xfrm>
        </p:spPr>
        <p:txBody>
          <a:bodyPr>
            <a:normAutofit/>
          </a:bodyPr>
          <a:lstStyle/>
          <a:p>
            <a:r>
              <a:rPr lang="en-US" dirty="0"/>
              <a:t>S</a:t>
            </a:r>
            <a:r>
              <a:rPr lang="en-US" dirty="0" smtClean="0"/>
              <a:t>ymptoms </a:t>
            </a:r>
            <a:r>
              <a:rPr lang="en-US" dirty="0"/>
              <a:t>of </a:t>
            </a:r>
            <a:r>
              <a:rPr lang="en-US" dirty="0" smtClean="0"/>
              <a:t>COVID-19; </a:t>
            </a:r>
            <a:endParaRPr lang="en-US" dirty="0" smtClean="0"/>
          </a:p>
          <a:p>
            <a:r>
              <a:rPr lang="en-US" dirty="0" smtClean="0"/>
              <a:t>Signs </a:t>
            </a:r>
            <a:r>
              <a:rPr lang="en-US" dirty="0" smtClean="0"/>
              <a:t>of other </a:t>
            </a:r>
            <a:r>
              <a:rPr lang="en-US" dirty="0"/>
              <a:t>illnesses meeting usual exclusion </a:t>
            </a:r>
            <a:r>
              <a:rPr lang="en-US" dirty="0" smtClean="0"/>
              <a:t>criteria.</a:t>
            </a:r>
          </a:p>
          <a:p>
            <a:r>
              <a:rPr lang="en-US" dirty="0" smtClean="0"/>
              <a:t>Isolate a child who develops symptoms of COVID-19 during the day and ask the family to pick up the child right away.  If possible, apply a face mask to ill children over two years old.</a:t>
            </a:r>
          </a:p>
        </p:txBody>
      </p:sp>
    </p:spTree>
    <p:extLst>
      <p:ext uri="{BB962C8B-B14F-4D97-AF65-F5344CB8AC3E}">
        <p14:creationId xmlns:p14="http://schemas.microsoft.com/office/powerpoint/2010/main" val="3399891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3" y="365126"/>
            <a:ext cx="9081407" cy="1325563"/>
          </a:xfrm>
        </p:spPr>
        <p:txBody>
          <a:bodyPr>
            <a:normAutofit/>
          </a:bodyPr>
          <a:lstStyle/>
          <a:p>
            <a:pPr algn="ctr"/>
            <a:r>
              <a:rPr lang="en-US" sz="3900" dirty="0" smtClean="0"/>
              <a:t>Strategies to Slow the Spread of COVID-19</a:t>
            </a:r>
            <a:endParaRPr lang="en-US" sz="3900" dirty="0"/>
          </a:p>
        </p:txBody>
      </p:sp>
      <p:sp>
        <p:nvSpPr>
          <p:cNvPr id="6" name="Oval 5"/>
          <p:cNvSpPr/>
          <p:nvPr/>
        </p:nvSpPr>
        <p:spPr>
          <a:xfrm>
            <a:off x="265793" y="2306662"/>
            <a:ext cx="7367410" cy="914400"/>
          </a:xfrm>
          <a:prstGeom prst="ellipse">
            <a:avLst/>
          </a:prstGeom>
          <a:solidFill>
            <a:schemeClr val="bg1"/>
          </a:solid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90F81"/>
                </a:solidFill>
              </a:ln>
            </a:endParaRPr>
          </a:p>
        </p:txBody>
      </p:sp>
      <p:sp>
        <p:nvSpPr>
          <p:cNvPr id="3" name="Content Placeholder 2"/>
          <p:cNvSpPr>
            <a:spLocks noGrp="1"/>
          </p:cNvSpPr>
          <p:nvPr>
            <p:ph idx="1"/>
          </p:nvPr>
        </p:nvSpPr>
        <p:spPr>
          <a:xfrm>
            <a:off x="456406" y="1847850"/>
            <a:ext cx="7886700" cy="4351338"/>
          </a:xfrm>
        </p:spPr>
        <p:txBody>
          <a:bodyPr/>
          <a:lstStyle/>
          <a:p>
            <a:pPr lvl="1"/>
            <a:r>
              <a:rPr lang="en-US" sz="3600" dirty="0" smtClean="0"/>
              <a:t>Staying home when ill</a:t>
            </a:r>
          </a:p>
          <a:p>
            <a:pPr lvl="1"/>
            <a:r>
              <a:rPr lang="en-US" sz="3600" dirty="0"/>
              <a:t>Personal hygiene </a:t>
            </a:r>
            <a:r>
              <a:rPr lang="en-US" sz="3600" dirty="0" smtClean="0"/>
              <a:t>(</a:t>
            </a:r>
            <a:r>
              <a:rPr lang="en-US" sz="3600" dirty="0"/>
              <a:t>frequent hand washing, </a:t>
            </a:r>
            <a:r>
              <a:rPr lang="en-US" sz="3600" dirty="0" smtClean="0"/>
              <a:t>coughing </a:t>
            </a:r>
            <a:r>
              <a:rPr lang="en-US" sz="3600" dirty="0"/>
              <a:t>into a sleeve, </a:t>
            </a:r>
            <a:r>
              <a:rPr lang="en-US" sz="3600" dirty="0" smtClean="0"/>
              <a:t>etc.)</a:t>
            </a:r>
          </a:p>
          <a:p>
            <a:pPr lvl="1"/>
            <a:r>
              <a:rPr lang="en-US" sz="3600" dirty="0" smtClean="0"/>
              <a:t>Cleaning and disinfecting surfaces</a:t>
            </a:r>
            <a:endParaRPr lang="en-US" sz="3600" dirty="0"/>
          </a:p>
          <a:p>
            <a:pPr lvl="1"/>
            <a:r>
              <a:rPr lang="en-US" sz="3600" dirty="0" smtClean="0"/>
              <a:t>Physical Distancing</a:t>
            </a:r>
            <a:endParaRPr lang="en-US" sz="3600" dirty="0" smtClean="0"/>
          </a:p>
          <a:p>
            <a:endParaRPr lang="en-US" dirty="0" smtClean="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38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Handwashing Video</a:t>
            </a:r>
            <a:endParaRPr lang="en-US" dirty="0"/>
          </a:p>
        </p:txBody>
      </p:sp>
      <p:sp>
        <p:nvSpPr>
          <p:cNvPr id="3" name="Content Placeholder 2"/>
          <p:cNvSpPr>
            <a:spLocks noGrp="1"/>
          </p:cNvSpPr>
          <p:nvPr>
            <p:ph idx="1"/>
          </p:nvPr>
        </p:nvSpPr>
        <p:spPr/>
        <p:txBody>
          <a:bodyPr>
            <a:normAutofit fontScale="92500"/>
          </a:bodyPr>
          <a:lstStyle/>
          <a:p>
            <a:endParaRPr lang="en-US" dirty="0" smtClean="0">
              <a:hlinkClick r:id="rId3"/>
            </a:endParaRPr>
          </a:p>
          <a:p>
            <a:endParaRPr lang="en-US" dirty="0">
              <a:hlinkClick r:id="rId3"/>
            </a:endParaRPr>
          </a:p>
          <a:p>
            <a:endParaRPr lang="en-US" dirty="0" smtClean="0">
              <a:hlinkClick r:id="rId3"/>
            </a:endParaRPr>
          </a:p>
          <a:p>
            <a:endParaRPr lang="en-US" dirty="0" smtClean="0">
              <a:hlinkClick r:id="rId3"/>
            </a:endParaRPr>
          </a:p>
          <a:p>
            <a:endParaRPr lang="en-US" dirty="0">
              <a:hlinkClick r:id="rId3"/>
            </a:endParaRPr>
          </a:p>
          <a:p>
            <a:pPr marL="0" indent="0">
              <a:buNone/>
            </a:pPr>
            <a:endParaRPr lang="en-US" dirty="0">
              <a:hlinkClick r:id="rId3"/>
            </a:endParaRPr>
          </a:p>
          <a:p>
            <a:pPr marL="0" indent="0">
              <a:buNone/>
            </a:pPr>
            <a:endParaRPr lang="en-US" dirty="0" smtClean="0">
              <a:hlinkClick r:id="rId3"/>
            </a:endParaRPr>
          </a:p>
          <a:p>
            <a:pPr marL="0" indent="0">
              <a:buNone/>
            </a:pPr>
            <a:endParaRPr lang="en-US" dirty="0" smtClean="0">
              <a:hlinkClick r:id="rId3"/>
            </a:endParaRPr>
          </a:p>
          <a:p>
            <a:r>
              <a:rPr lang="en-US" dirty="0" smtClean="0">
                <a:hlinkClick r:id="rId3"/>
              </a:rPr>
              <a:t>https</a:t>
            </a:r>
            <a:r>
              <a:rPr lang="en-US" dirty="0">
                <a:hlinkClick r:id="rId3"/>
              </a:rPr>
              <a:t>://www.youtube.com/watch?v=GAP8HZdV5Qo</a:t>
            </a:r>
            <a:endParaRPr lang="en-US" dirty="0"/>
          </a:p>
        </p:txBody>
      </p:sp>
      <p:pic>
        <p:nvPicPr>
          <p:cNvPr id="6" name="Picture 5"/>
          <p:cNvPicPr/>
          <p:nvPr/>
        </p:nvPicPr>
        <p:blipFill rotWithShape="1">
          <a:blip r:embed="rId4"/>
          <a:srcRect l="2179" t="7977" r="34102" b="16125"/>
          <a:stretch/>
        </p:blipFill>
        <p:spPr bwMode="auto">
          <a:xfrm>
            <a:off x="2225583" y="1690689"/>
            <a:ext cx="4255770" cy="3196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7380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17" y="71120"/>
            <a:ext cx="7854950" cy="1446849"/>
          </a:xfrm>
        </p:spPr>
        <p:txBody>
          <a:bodyPr/>
          <a:lstStyle/>
          <a:p>
            <a:r>
              <a:rPr lang="en-US" dirty="0" smtClean="0"/>
              <a:t>Wash hands upon arrival and frequently throughout the </a:t>
            </a:r>
            <a:r>
              <a:rPr lang="en-US" dirty="0" smtClean="0"/>
              <a:t>day.</a:t>
            </a:r>
            <a:endParaRPr lang="en-US" dirty="0"/>
          </a:p>
        </p:txBody>
      </p:sp>
      <p:graphicFrame>
        <p:nvGraphicFramePr>
          <p:cNvPr id="6" name="Content Placeholder 3">
            <a:hlinkClick r:id="" action="ppaction://ole?verb=0"/>
          </p:cNvPr>
          <p:cNvGraphicFramePr>
            <a:graphicFrameLocks noChangeAspect="1"/>
          </p:cNvGraphicFramePr>
          <p:nvPr>
            <p:extLst>
              <p:ext uri="{D42A27DB-BD31-4B8C-83A1-F6EECF244321}">
                <p14:modId xmlns:p14="http://schemas.microsoft.com/office/powerpoint/2010/main" val="3392613192"/>
              </p:ext>
            </p:extLst>
          </p:nvPr>
        </p:nvGraphicFramePr>
        <p:xfrm>
          <a:off x="2642157" y="1596075"/>
          <a:ext cx="3492500" cy="4519799"/>
        </p:xfrm>
        <a:graphic>
          <a:graphicData uri="http://schemas.openxmlformats.org/presentationml/2006/ole">
            <mc:AlternateContent xmlns:mc="http://schemas.openxmlformats.org/markup-compatibility/2006">
              <mc:Choice xmlns:v="urn:schemas-microsoft-com:vml" Requires="v">
                <p:oleObj spid="_x0000_s2127" name="Presentation" r:id="rId4" imgW="3884595" imgH="5027603" progId="PowerPoint.Show.12">
                  <p:embed/>
                </p:oleObj>
              </mc:Choice>
              <mc:Fallback>
                <p:oleObj name="Presentation" r:id="rId4" imgW="3884595" imgH="5027603" progId="PowerPoint.Show.12">
                  <p:embed/>
                  <p:pic>
                    <p:nvPicPr>
                      <p:cNvPr id="4" name="Content Placeholder 3">
                        <a:hlinkClick r:id="" action="ppaction://ole?verb=0"/>
                      </p:cNvPr>
                      <p:cNvPicPr/>
                      <p:nvPr/>
                    </p:nvPicPr>
                    <p:blipFill>
                      <a:blip r:embed="rId5"/>
                      <a:stretch>
                        <a:fillRect/>
                      </a:stretch>
                    </p:blipFill>
                    <p:spPr>
                      <a:xfrm>
                        <a:off x="2642157" y="1596075"/>
                        <a:ext cx="3492500" cy="4519799"/>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266740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Sanitizer Tips</a:t>
            </a:r>
            <a:endParaRPr lang="en-US" dirty="0"/>
          </a:p>
        </p:txBody>
      </p:sp>
      <p:sp>
        <p:nvSpPr>
          <p:cNvPr id="5" name="Content Placeholder 4"/>
          <p:cNvSpPr>
            <a:spLocks noGrp="1"/>
          </p:cNvSpPr>
          <p:nvPr>
            <p:ph idx="1"/>
          </p:nvPr>
        </p:nvSpPr>
        <p:spPr/>
        <p:txBody>
          <a:bodyPr/>
          <a:lstStyle/>
          <a:p>
            <a:endParaRPr lang="en-US" dirty="0" smtClean="0"/>
          </a:p>
          <a:p>
            <a:r>
              <a:rPr lang="en-US" dirty="0"/>
              <a:t>When soap and water are not </a:t>
            </a:r>
            <a:r>
              <a:rPr lang="en-US" dirty="0" smtClean="0"/>
              <a:t>available,</a:t>
            </a:r>
            <a:endParaRPr lang="en-US" dirty="0"/>
          </a:p>
          <a:p>
            <a:r>
              <a:rPr lang="en-US" dirty="0" smtClean="0"/>
              <a:t>For adults and children over 24 months,</a:t>
            </a:r>
          </a:p>
          <a:p>
            <a:r>
              <a:rPr lang="en-US" dirty="0" smtClean="0"/>
              <a:t>With products containing at least 60% alcohol,</a:t>
            </a:r>
          </a:p>
          <a:p>
            <a:r>
              <a:rPr lang="en-US" dirty="0" smtClean="0"/>
              <a:t>On visibly clean hands.</a:t>
            </a:r>
          </a:p>
          <a:p>
            <a:r>
              <a:rPr lang="en-US" i="1" dirty="0" smtClean="0">
                <a:solidFill>
                  <a:srgbClr val="C00000"/>
                </a:solidFill>
              </a:rPr>
              <a:t>Keep out of children’s reach</a:t>
            </a:r>
            <a:endParaRPr lang="en-US" i="1" dirty="0">
              <a:solidFill>
                <a:srgbClr val="C00000"/>
              </a:solidFill>
            </a:endParaRPr>
          </a:p>
        </p:txBody>
      </p:sp>
      <p:sp>
        <p:nvSpPr>
          <p:cNvPr id="6" name="Rectangle 5"/>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1955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138850"/>
            <a:ext cx="6286500" cy="850361"/>
          </a:xfrm>
        </p:spPr>
        <p:txBody>
          <a:bodyPr>
            <a:normAutofit fontScale="90000"/>
          </a:bodyPr>
          <a:lstStyle/>
          <a:p>
            <a:r>
              <a:rPr lang="en-US" dirty="0" smtClean="0"/>
              <a:t>Cover your </a:t>
            </a:r>
            <a:r>
              <a:rPr lang="en-US" dirty="0"/>
              <a:t>C</a:t>
            </a:r>
            <a:r>
              <a:rPr lang="en-US" dirty="0" smtClean="0"/>
              <a:t>ough and Sneeze </a:t>
            </a:r>
            <a:br>
              <a:rPr lang="en-US" dirty="0" smtClean="0"/>
            </a:br>
            <a:r>
              <a:rPr lang="en-US" dirty="0" smtClean="0"/>
              <a:t>…with Grover!</a:t>
            </a:r>
            <a:br>
              <a:rPr lang="en-US" dirty="0" smtClean="0"/>
            </a:br>
            <a:endParaRPr lang="en-US" dirty="0"/>
          </a:p>
        </p:txBody>
      </p:sp>
      <p:sp>
        <p:nvSpPr>
          <p:cNvPr id="5" name="Rectangle 4"/>
          <p:cNvSpPr/>
          <p:nvPr/>
        </p:nvSpPr>
        <p:spPr>
          <a:xfrm>
            <a:off x="1696915" y="1989211"/>
            <a:ext cx="5433646" cy="369332"/>
          </a:xfrm>
          <a:prstGeom prst="rect">
            <a:avLst/>
          </a:prstGeom>
        </p:spPr>
        <p:txBody>
          <a:bodyPr wrap="square">
            <a:spAutoFit/>
          </a:bodyPr>
          <a:lstStyle/>
          <a:p>
            <a:r>
              <a:rPr lang="en-US" dirty="0">
                <a:hlinkClick r:id="rId4"/>
              </a:rPr>
              <a:t>https://www.youtube.com/watch?v=dp9z3yaxkSI</a:t>
            </a:r>
            <a:endParaRPr lang="en-US" dirty="0"/>
          </a:p>
        </p:txBody>
      </p:sp>
      <p:pic>
        <p:nvPicPr>
          <p:cNvPr id="6" name="Picture 5"/>
          <p:cNvPicPr/>
          <p:nvPr/>
        </p:nvPicPr>
        <p:blipFill rotWithShape="1">
          <a:blip r:embed="rId5"/>
          <a:srcRect l="3587" t="11515" r="33537" b="17530"/>
          <a:stretch/>
        </p:blipFill>
        <p:spPr bwMode="auto">
          <a:xfrm>
            <a:off x="1503483" y="2464413"/>
            <a:ext cx="5099539" cy="3499337"/>
          </a:xfrm>
          <a:prstGeom prst="rect">
            <a:avLst/>
          </a:prstGeom>
          <a:ln>
            <a:solidFill>
              <a:schemeClr val="tx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023704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3" y="365126"/>
            <a:ext cx="9081407" cy="1325563"/>
          </a:xfrm>
        </p:spPr>
        <p:txBody>
          <a:bodyPr>
            <a:normAutofit/>
          </a:bodyPr>
          <a:lstStyle/>
          <a:p>
            <a:r>
              <a:rPr lang="en-US" sz="3900" dirty="0" smtClean="0"/>
              <a:t>Ways to Slow the Spread of COVID-19</a:t>
            </a:r>
            <a:endParaRPr lang="en-US" sz="3900" dirty="0"/>
          </a:p>
        </p:txBody>
      </p:sp>
      <p:sp>
        <p:nvSpPr>
          <p:cNvPr id="6" name="Oval 5"/>
          <p:cNvSpPr/>
          <p:nvPr/>
        </p:nvSpPr>
        <p:spPr>
          <a:xfrm>
            <a:off x="405606" y="3964012"/>
            <a:ext cx="7367410" cy="914400"/>
          </a:xfrm>
          <a:prstGeom prst="ellipse">
            <a:avLst/>
          </a:prstGeom>
          <a:solidFill>
            <a:schemeClr val="bg1"/>
          </a:solid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90F81"/>
                </a:solidFill>
              </a:ln>
            </a:endParaRPr>
          </a:p>
        </p:txBody>
      </p:sp>
      <p:sp>
        <p:nvSpPr>
          <p:cNvPr id="3" name="Content Placeholder 2"/>
          <p:cNvSpPr>
            <a:spLocks noGrp="1"/>
          </p:cNvSpPr>
          <p:nvPr>
            <p:ph idx="1"/>
          </p:nvPr>
        </p:nvSpPr>
        <p:spPr>
          <a:xfrm>
            <a:off x="405606" y="2055815"/>
            <a:ext cx="7886700" cy="4351338"/>
          </a:xfrm>
        </p:spPr>
        <p:txBody>
          <a:bodyPr>
            <a:normAutofit/>
          </a:bodyPr>
          <a:lstStyle/>
          <a:p>
            <a:pPr lvl="1"/>
            <a:r>
              <a:rPr lang="en-US" sz="3600" dirty="0" smtClean="0"/>
              <a:t>Staying home when ill</a:t>
            </a:r>
          </a:p>
          <a:p>
            <a:pPr lvl="1"/>
            <a:r>
              <a:rPr lang="en-US" sz="3600" dirty="0"/>
              <a:t>Personal hygiene (coughing into a sleeve, frequent hand washing, proper diapering procedures etc</a:t>
            </a:r>
            <a:r>
              <a:rPr lang="en-US" sz="3600" dirty="0" smtClean="0"/>
              <a:t>.)</a:t>
            </a:r>
          </a:p>
          <a:p>
            <a:pPr lvl="1"/>
            <a:r>
              <a:rPr lang="en-US" sz="3600" dirty="0" smtClean="0"/>
              <a:t>Cleaning and disinfecting surfaces</a:t>
            </a:r>
            <a:endParaRPr lang="en-US" sz="3600" dirty="0"/>
          </a:p>
          <a:p>
            <a:pPr lvl="1"/>
            <a:r>
              <a:rPr lang="en-US" sz="3600" dirty="0" smtClean="0"/>
              <a:t>Physical </a:t>
            </a:r>
            <a:r>
              <a:rPr lang="en-US" sz="3600" dirty="0" smtClean="0"/>
              <a:t>distancing</a:t>
            </a:r>
          </a:p>
          <a:p>
            <a:endParaRPr lang="en-US" sz="3600" dirty="0" smtClean="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202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45435"/>
            <a:ext cx="7886700" cy="626165"/>
          </a:xfrm>
        </p:spPr>
        <p:txBody>
          <a:bodyPr>
            <a:normAutofit fontScale="90000"/>
          </a:bodyPr>
          <a:lstStyle/>
          <a:p>
            <a:r>
              <a:rPr lang="en-US" dirty="0" smtClean="0"/>
              <a:t/>
            </a:r>
            <a:br>
              <a:rPr lang="en-US" dirty="0" smtClean="0"/>
            </a:br>
            <a:r>
              <a:rPr lang="en-US" dirty="0"/>
              <a:t/>
            </a:r>
            <a:br>
              <a:rPr lang="en-US" dirty="0"/>
            </a:br>
            <a:r>
              <a:rPr lang="en-US" dirty="0" smtClean="0"/>
              <a:t>Disinfecting</a:t>
            </a:r>
            <a:r>
              <a:rPr lang="en-US" dirty="0"/>
              <a:t/>
            </a:r>
            <a:br>
              <a:rPr lang="en-US" dirty="0"/>
            </a:br>
            <a:endParaRPr lang="en-US" dirty="0"/>
          </a:p>
        </p:txBody>
      </p:sp>
      <p:sp>
        <p:nvSpPr>
          <p:cNvPr id="3" name="Content Placeholder 2"/>
          <p:cNvSpPr>
            <a:spLocks noGrp="1"/>
          </p:cNvSpPr>
          <p:nvPr>
            <p:ph idx="1"/>
          </p:nvPr>
        </p:nvSpPr>
        <p:spPr>
          <a:xfrm>
            <a:off x="628650" y="1950720"/>
            <a:ext cx="7886700" cy="4588191"/>
          </a:xfrm>
        </p:spPr>
        <p:txBody>
          <a:bodyPr>
            <a:normAutofit/>
          </a:bodyPr>
          <a:lstStyle/>
          <a:p>
            <a:pPr marL="0" indent="0">
              <a:buNone/>
            </a:pPr>
            <a:r>
              <a:rPr lang="en-US" dirty="0" smtClean="0"/>
              <a:t>Disinfectants (</a:t>
            </a:r>
            <a:r>
              <a:rPr lang="en-US" i="1" dirty="0" smtClean="0"/>
              <a:t>antimicrobial pesticides)</a:t>
            </a:r>
            <a:r>
              <a:rPr lang="en-US" dirty="0" smtClean="0"/>
              <a:t> are already widely used in child care settings.</a:t>
            </a:r>
          </a:p>
          <a:p>
            <a:pPr marL="0" indent="0">
              <a:buNone/>
            </a:pPr>
            <a:endParaRPr lang="en-US" dirty="0" smtClean="0"/>
          </a:p>
          <a:p>
            <a:pPr marL="0" indent="0">
              <a:buNone/>
            </a:pPr>
            <a:r>
              <a:rPr lang="en-US" dirty="0" smtClean="0"/>
              <a:t>Have you taken the Healthy Schools Act training?</a:t>
            </a:r>
          </a:p>
          <a:p>
            <a:pPr marL="0" indent="0" algn="ctr">
              <a:buNone/>
            </a:pPr>
            <a:r>
              <a:rPr lang="en-US" dirty="0">
                <a:hlinkClick r:id="rId4"/>
              </a:rPr>
              <a:t>https://apps.cdpr.ca.gov/schoolipm/</a:t>
            </a:r>
            <a:endParaRPr lang="en-US" dirty="0" smtClean="0"/>
          </a:p>
          <a:p>
            <a:endParaRPr lang="en-US" dirty="0"/>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8580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65126"/>
            <a:ext cx="8293100" cy="1325563"/>
          </a:xfrm>
        </p:spPr>
        <p:txBody>
          <a:bodyPr>
            <a:normAutofit fontScale="90000"/>
          </a:bodyPr>
          <a:lstStyle/>
          <a:p>
            <a:pPr algn="ctr"/>
            <a:r>
              <a:rPr lang="en-US" dirty="0" smtClean="0"/>
              <a:t/>
            </a:r>
            <a:br>
              <a:rPr lang="en-US" dirty="0" smtClean="0"/>
            </a:br>
            <a:r>
              <a:rPr lang="en-US" dirty="0" smtClean="0"/>
              <a:t>Guidance based on</a:t>
            </a:r>
            <a:br>
              <a:rPr lang="en-US" dirty="0" smtClean="0"/>
            </a:br>
            <a:endParaRPr lang="en-US" dirty="0"/>
          </a:p>
        </p:txBody>
      </p:sp>
      <p:sp>
        <p:nvSpPr>
          <p:cNvPr id="3" name="Content Placeholder 2"/>
          <p:cNvSpPr>
            <a:spLocks noGrp="1"/>
          </p:cNvSpPr>
          <p:nvPr>
            <p:ph idx="1"/>
          </p:nvPr>
        </p:nvSpPr>
        <p:spPr>
          <a:xfrm>
            <a:off x="685800" y="1690689"/>
            <a:ext cx="7886700" cy="4351338"/>
          </a:xfrm>
        </p:spPr>
        <p:txBody>
          <a:bodyPr>
            <a:normAutofit fontScale="85000" lnSpcReduction="20000"/>
          </a:bodyPr>
          <a:lstStyle/>
          <a:p>
            <a:endParaRPr lang="en-US" dirty="0"/>
          </a:p>
          <a:p>
            <a:pPr marL="0" indent="0">
              <a:buNone/>
            </a:pPr>
            <a:r>
              <a:rPr lang="en-US" dirty="0"/>
              <a:t>California Child Care Licensing Division (CCLD) Provider Information Notice (PIN) Social and Physical Distancing Guidance and Health Practices for Child Care </a:t>
            </a:r>
            <a:r>
              <a:rPr lang="en-US" dirty="0" smtClean="0"/>
              <a:t>Facilities </a:t>
            </a:r>
            <a:r>
              <a:rPr lang="en-US" dirty="0"/>
              <a:t>in Response to </a:t>
            </a:r>
            <a:r>
              <a:rPr lang="en-US" dirty="0" smtClean="0"/>
              <a:t>Covid-19 (until June 30, 2020) </a:t>
            </a:r>
            <a:r>
              <a:rPr lang="en-US" dirty="0" smtClean="0">
                <a:hlinkClick r:id="rId3"/>
              </a:rPr>
              <a:t>https</a:t>
            </a:r>
            <a:r>
              <a:rPr lang="en-US" dirty="0">
                <a:hlinkClick r:id="rId3"/>
              </a:rPr>
              <a:t>://</a:t>
            </a:r>
            <a:r>
              <a:rPr lang="en-US" dirty="0" smtClean="0">
                <a:hlinkClick r:id="rId3"/>
              </a:rPr>
              <a:t>www.cdss.ca.gov/Portals/9/CCLD/PINs/2020/CCP/PIN_20-06-CCP.pdf</a:t>
            </a:r>
            <a:endParaRPr lang="en-US" dirty="0" smtClean="0"/>
          </a:p>
          <a:p>
            <a:pPr marL="0" indent="0">
              <a:buNone/>
            </a:pPr>
            <a:endParaRPr lang="en-US" dirty="0"/>
          </a:p>
          <a:p>
            <a:pPr marL="0" indent="0">
              <a:buNone/>
            </a:pPr>
            <a:r>
              <a:rPr lang="en-US" dirty="0" smtClean="0"/>
              <a:t>Centers for Disease Control (CDC) Supplemental </a:t>
            </a:r>
            <a:r>
              <a:rPr lang="en-US" dirty="0"/>
              <a:t>Guidance for Child Care Programs that Remain Open: </a:t>
            </a:r>
            <a:r>
              <a:rPr lang="en-US" dirty="0">
                <a:hlinkClick r:id="rId4"/>
              </a:rPr>
              <a:t>https://www.cdc.gov/coronavirus/2019-ncov/community/schools-childcare/guidance-for-childcare.html </a:t>
            </a:r>
            <a:endParaRPr lang="en-US" dirty="0"/>
          </a:p>
          <a:p>
            <a:pPr marL="0" indent="0">
              <a:buNone/>
            </a:pPr>
            <a:r>
              <a:rPr lang="en-US" dirty="0" smtClean="0"/>
              <a:t>  </a:t>
            </a:r>
            <a:endParaRPr lang="en-US" dirty="0"/>
          </a:p>
          <a:p>
            <a:endParaRPr lang="en-US" dirty="0"/>
          </a:p>
        </p:txBody>
      </p:sp>
    </p:spTree>
    <p:extLst>
      <p:ext uri="{BB962C8B-B14F-4D97-AF65-F5344CB8AC3E}">
        <p14:creationId xmlns:p14="http://schemas.microsoft.com/office/powerpoint/2010/main" val="3178214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6821" y="640817"/>
            <a:ext cx="7886700" cy="1325563"/>
          </a:xfrm>
        </p:spPr>
        <p:txBody>
          <a:bodyPr>
            <a:normAutofit/>
          </a:bodyPr>
          <a:lstStyle/>
          <a:p>
            <a:r>
              <a:rPr lang="en-US" sz="3900" dirty="0" smtClean="0"/>
              <a:t>What is the difference between cleaning and disinfecting?</a:t>
            </a:r>
            <a:endParaRPr lang="en-US" sz="3900" dirty="0"/>
          </a:p>
        </p:txBody>
      </p:sp>
      <p:sp>
        <p:nvSpPr>
          <p:cNvPr id="5" name="Content Placeholder 4"/>
          <p:cNvSpPr>
            <a:spLocks noGrp="1"/>
          </p:cNvSpPr>
          <p:nvPr>
            <p:ph idx="1"/>
          </p:nvPr>
        </p:nvSpPr>
        <p:spPr/>
        <p:txBody>
          <a:bodyPr>
            <a:normAutofit/>
          </a:bodyPr>
          <a:lstStyle/>
          <a:p>
            <a:endParaRPr lang="en-US" dirty="0" smtClean="0"/>
          </a:p>
          <a:p>
            <a:endParaRPr lang="en-US" dirty="0" smtClean="0"/>
          </a:p>
          <a:p>
            <a:endParaRPr lang="en-US" dirty="0" smtClean="0"/>
          </a:p>
          <a:p>
            <a:endParaRPr lang="en-US" dirty="0"/>
          </a:p>
        </p:txBody>
      </p:sp>
      <p:sp>
        <p:nvSpPr>
          <p:cNvPr id="10" name="TextBox 9"/>
          <p:cNvSpPr txBox="1"/>
          <p:nvPr/>
        </p:nvSpPr>
        <p:spPr>
          <a:xfrm>
            <a:off x="596821" y="1966380"/>
            <a:ext cx="7981121" cy="2677656"/>
          </a:xfrm>
          <a:prstGeom prst="rect">
            <a:avLst/>
          </a:prstGeom>
          <a:noFill/>
        </p:spPr>
        <p:txBody>
          <a:bodyPr wrap="square" rtlCol="0">
            <a:spAutoFit/>
          </a:bodyPr>
          <a:lstStyle/>
          <a:p>
            <a:pPr algn="ctr"/>
            <a:r>
              <a:rPr lang="en-US" sz="2800" b="1" dirty="0" smtClean="0"/>
              <a:t>Definitions</a:t>
            </a:r>
          </a:p>
          <a:p>
            <a:r>
              <a:rPr lang="en-US" sz="2800" b="1" dirty="0" smtClean="0"/>
              <a:t>Clean: </a:t>
            </a:r>
            <a:r>
              <a:rPr lang="en-US" sz="2800" dirty="0" smtClean="0"/>
              <a:t>To physically remove dirt, debris, and sticky film by washing, wiping, and rinsing.</a:t>
            </a:r>
          </a:p>
          <a:p>
            <a:endParaRPr lang="en-US" sz="2800" dirty="0" smtClean="0"/>
          </a:p>
          <a:p>
            <a:r>
              <a:rPr lang="en-US" sz="2800" b="1" dirty="0" smtClean="0"/>
              <a:t>Disinfect: </a:t>
            </a:r>
            <a:r>
              <a:rPr lang="en-US" sz="2800" dirty="0" smtClean="0"/>
              <a:t>To kill nearly all of the germs on a hard, non-porous surface.</a:t>
            </a:r>
            <a:endParaRPr lang="en-US" sz="2800" dirty="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58900" y="5875156"/>
            <a:ext cx="6495142" cy="369332"/>
          </a:xfrm>
          <a:prstGeom prst="rect">
            <a:avLst/>
          </a:prstGeom>
        </p:spPr>
        <p:txBody>
          <a:bodyPr wrap="square">
            <a:spAutoFit/>
          </a:bodyPr>
          <a:lstStyle/>
          <a:p>
            <a:r>
              <a:rPr lang="en-US" dirty="0" smtClean="0"/>
              <a:t>CFOC Schedule K: </a:t>
            </a:r>
            <a:r>
              <a:rPr lang="en-US" dirty="0" smtClean="0">
                <a:hlinkClick r:id="rId4"/>
              </a:rPr>
              <a:t>https</a:t>
            </a:r>
            <a:r>
              <a:rPr lang="en-US" dirty="0">
                <a:hlinkClick r:id="rId4"/>
              </a:rPr>
              <a:t>://</a:t>
            </a:r>
            <a:r>
              <a:rPr lang="en-US" dirty="0" smtClean="0">
                <a:hlinkClick r:id="rId4"/>
              </a:rPr>
              <a:t>nrckids.org/files/appendix/AppendixK.pdf</a:t>
            </a:r>
            <a:r>
              <a:rPr lang="en-US" dirty="0" smtClean="0"/>
              <a:t> </a:t>
            </a:r>
            <a:endParaRPr lang="en-US" dirty="0"/>
          </a:p>
        </p:txBody>
      </p:sp>
    </p:spTree>
    <p:custDataLst>
      <p:tags r:id="rId1"/>
    </p:custDataLst>
    <p:extLst>
      <p:ext uri="{BB962C8B-B14F-4D97-AF65-F5344CB8AC3E}">
        <p14:creationId xmlns:p14="http://schemas.microsoft.com/office/powerpoint/2010/main" val="70567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041" y="665473"/>
            <a:ext cx="7886700" cy="1325563"/>
          </a:xfrm>
        </p:spPr>
        <p:txBody>
          <a:bodyPr>
            <a:noAutofit/>
          </a:bodyPr>
          <a:lstStyle/>
          <a:p>
            <a:r>
              <a:rPr lang="en-US" sz="3600" dirty="0"/>
              <a:t>What surfaces should be </a:t>
            </a:r>
            <a:r>
              <a:rPr lang="en-US" sz="3600" dirty="0" smtClean="0"/>
              <a:t>cleaned?</a:t>
            </a:r>
            <a:endParaRPr lang="en-US" sz="3600" dirty="0"/>
          </a:p>
        </p:txBody>
      </p:sp>
      <p:sp>
        <p:nvSpPr>
          <p:cNvPr id="3" name="Content Placeholder 2"/>
          <p:cNvSpPr>
            <a:spLocks noGrp="1"/>
          </p:cNvSpPr>
          <p:nvPr>
            <p:ph idx="1"/>
          </p:nvPr>
        </p:nvSpPr>
        <p:spPr>
          <a:xfrm>
            <a:off x="459683" y="2258667"/>
            <a:ext cx="3857573" cy="2932045"/>
          </a:xfrm>
        </p:spPr>
        <p:txBody>
          <a:bodyPr>
            <a:normAutofit fontScale="92500" lnSpcReduction="20000"/>
          </a:bodyPr>
          <a:lstStyle/>
          <a:p>
            <a:r>
              <a:rPr lang="en-US" dirty="0" smtClean="0"/>
              <a:t>Toys</a:t>
            </a:r>
          </a:p>
          <a:p>
            <a:r>
              <a:rPr lang="en-US" dirty="0" smtClean="0"/>
              <a:t>Bedding</a:t>
            </a:r>
          </a:p>
          <a:p>
            <a:r>
              <a:rPr lang="en-US" dirty="0" smtClean="0"/>
              <a:t>Floors</a:t>
            </a:r>
          </a:p>
          <a:p>
            <a:r>
              <a:rPr lang="en-US" dirty="0" smtClean="0"/>
              <a:t>Clothing (including hats)</a:t>
            </a:r>
          </a:p>
          <a:p>
            <a:r>
              <a:rPr lang="en-US" dirty="0" smtClean="0"/>
              <a:t>Cribs, cots, and mats</a:t>
            </a:r>
          </a:p>
          <a:p>
            <a:r>
              <a:rPr lang="en-US" dirty="0" smtClean="0"/>
              <a:t>Play equipment</a:t>
            </a:r>
          </a:p>
          <a:p>
            <a:r>
              <a:rPr lang="en-US" dirty="0" smtClean="0"/>
              <a:t>Refrigerators</a:t>
            </a:r>
          </a:p>
        </p:txBody>
      </p:sp>
      <p:sp>
        <p:nvSpPr>
          <p:cNvPr id="5" name="TextBox 4"/>
          <p:cNvSpPr txBox="1"/>
          <p:nvPr/>
        </p:nvSpPr>
        <p:spPr>
          <a:xfrm>
            <a:off x="4441129" y="2414620"/>
            <a:ext cx="3095124" cy="830997"/>
          </a:xfrm>
          <a:prstGeom prst="rect">
            <a:avLst/>
          </a:prstGeom>
          <a:solidFill>
            <a:srgbClr val="F7941E"/>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solidFill>
                  <a:schemeClr val="bg1"/>
                </a:solidFill>
              </a:rPr>
              <a:t>Always </a:t>
            </a:r>
            <a:r>
              <a:rPr lang="en-US" sz="2400" b="1" dirty="0">
                <a:solidFill>
                  <a:schemeClr val="bg1"/>
                </a:solidFill>
              </a:rPr>
              <a:t>clean</a:t>
            </a:r>
            <a:r>
              <a:rPr lang="en-US" sz="2400" dirty="0">
                <a:solidFill>
                  <a:schemeClr val="bg1"/>
                </a:solidFill>
              </a:rPr>
              <a:t> before applying a </a:t>
            </a:r>
            <a:r>
              <a:rPr lang="en-US" sz="2400" dirty="0" smtClean="0">
                <a:solidFill>
                  <a:schemeClr val="bg1"/>
                </a:solidFill>
              </a:rPr>
              <a:t>disinfectant</a:t>
            </a:r>
            <a:endParaRPr lang="en-US" sz="2400" dirty="0">
              <a:solidFill>
                <a:schemeClr val="bg1"/>
              </a:solidFill>
            </a:endParaRP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8815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69" y="411982"/>
            <a:ext cx="8240821" cy="1150130"/>
          </a:xfrm>
        </p:spPr>
        <p:txBody>
          <a:bodyPr>
            <a:normAutofit fontScale="90000"/>
          </a:bodyPr>
          <a:lstStyle/>
          <a:p>
            <a:pPr algn="ctr"/>
            <a:r>
              <a:rPr lang="en-US" sz="3900" dirty="0" smtClean="0"/>
              <a:t>Use products that are healthier for people and the environment</a:t>
            </a:r>
            <a:endParaRPr lang="en-US" sz="3900" dirty="0"/>
          </a:p>
        </p:txBody>
      </p:sp>
      <p:sp>
        <p:nvSpPr>
          <p:cNvPr id="3" name="Content Placeholder 2"/>
          <p:cNvSpPr>
            <a:spLocks noGrp="1"/>
          </p:cNvSpPr>
          <p:nvPr>
            <p:ph idx="1"/>
          </p:nvPr>
        </p:nvSpPr>
        <p:spPr>
          <a:xfrm>
            <a:off x="380139" y="1521717"/>
            <a:ext cx="8152651" cy="3876996"/>
          </a:xfrm>
        </p:spPr>
        <p:txBody>
          <a:bodyPr>
            <a:normAutofit/>
          </a:bodyPr>
          <a:lstStyle/>
          <a:p>
            <a:r>
              <a:rPr lang="en-US" dirty="0" smtClean="0"/>
              <a:t>fragrance-free</a:t>
            </a:r>
          </a:p>
          <a:p>
            <a:r>
              <a:rPr lang="en-US" dirty="0"/>
              <a:t>f</a:t>
            </a:r>
            <a:r>
              <a:rPr lang="en-US" dirty="0" smtClean="0"/>
              <a:t>ree </a:t>
            </a:r>
            <a:r>
              <a:rPr lang="en-US" dirty="0"/>
              <a:t>o</a:t>
            </a:r>
            <a:r>
              <a:rPr lang="en-US" dirty="0" smtClean="0"/>
              <a:t>f dyes</a:t>
            </a:r>
          </a:p>
          <a:p>
            <a:r>
              <a:rPr lang="en-US" dirty="0"/>
              <a:t>n</a:t>
            </a:r>
            <a:r>
              <a:rPr lang="en-US" dirty="0" smtClean="0"/>
              <a:t>on-antibacterial</a:t>
            </a:r>
          </a:p>
          <a:p>
            <a:r>
              <a:rPr lang="en-US" dirty="0"/>
              <a:t>n</a:t>
            </a:r>
            <a:r>
              <a:rPr lang="en-US" dirty="0" smtClean="0"/>
              <a:t>on- aerosols (propellant)</a:t>
            </a:r>
          </a:p>
          <a:p>
            <a:r>
              <a:rPr lang="en-US" dirty="0" smtClean="0"/>
              <a:t>third-party </a:t>
            </a:r>
            <a:r>
              <a:rPr lang="en-US" dirty="0"/>
              <a:t>certification </a:t>
            </a:r>
          </a:p>
          <a:p>
            <a:endParaRPr lang="en-US" dirty="0" smtClean="0"/>
          </a:p>
          <a:p>
            <a:pPr marL="0" indent="0">
              <a:buNone/>
            </a:pPr>
            <a:endParaRPr lang="en-US" dirty="0" smtClean="0"/>
          </a:p>
          <a:p>
            <a:pPr marL="0" indent="0">
              <a:buNone/>
            </a:pPr>
            <a:endParaRPr lang="en-US" dirty="0" smtClean="0"/>
          </a:p>
        </p:txBody>
      </p:sp>
      <p:pic>
        <p:nvPicPr>
          <p:cNvPr id="3074" name="Picture 2" descr="Image result for green 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9210" y="1644383"/>
            <a:ext cx="1371600" cy="11819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aferchoi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41" r="17388"/>
          <a:stretch/>
        </p:blipFill>
        <p:spPr bwMode="auto">
          <a:xfrm>
            <a:off x="4786419" y="1627105"/>
            <a:ext cx="1101765" cy="17608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OLOGO-Marks-for-Landing-Pages-WP_RGB"/>
          <p:cNvPicPr>
            <a:picLocks noChangeAspect="1" noChangeArrowheads="1"/>
          </p:cNvPicPr>
          <p:nvPr/>
        </p:nvPicPr>
        <p:blipFill rotWithShape="1">
          <a:blip r:embed="rId6">
            <a:extLst>
              <a:ext uri="{28A0092B-C50C-407E-A947-70E740481C1C}">
                <a14:useLocalDpi xmlns:a14="http://schemas.microsoft.com/office/drawing/2010/main" val="0"/>
              </a:ext>
            </a:extLst>
          </a:blip>
          <a:srcRect r="66374"/>
          <a:stretch/>
        </p:blipFill>
        <p:spPr bwMode="auto">
          <a:xfrm>
            <a:off x="7421836" y="2014037"/>
            <a:ext cx="1163390" cy="1545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2913" y="1588118"/>
            <a:ext cx="7818173" cy="3539430"/>
          </a:xfrm>
          <a:prstGeom prst="rect">
            <a:avLst/>
          </a:prstGeom>
          <a:solidFill>
            <a:srgbClr val="F7941E"/>
          </a:solidFill>
        </p:spPr>
        <p:txBody>
          <a:bodyPr wrap="square" rtlCol="0">
            <a:spAutoFit/>
          </a:bodyPr>
          <a:lstStyle/>
          <a:p>
            <a:r>
              <a:rPr lang="en-US" sz="2800" dirty="0">
                <a:solidFill>
                  <a:schemeClr val="bg1"/>
                </a:solidFill>
              </a:rPr>
              <a:t>*Remember, children are more vulnerable to exposure to chemicals and fumes because they are growing and developing. Their little bodies have </a:t>
            </a:r>
            <a:r>
              <a:rPr lang="en-US" altLang="en-US" sz="2800" dirty="0">
                <a:solidFill>
                  <a:schemeClr val="bg1"/>
                </a:solidFill>
              </a:rPr>
              <a:t>a harder time breaking down toxins, and they breath twice as much per body weight as adults. They have softer, more </a:t>
            </a:r>
            <a:r>
              <a:rPr lang="en-US" altLang="en-US" sz="2800" dirty="0" smtClean="0">
                <a:solidFill>
                  <a:schemeClr val="bg1"/>
                </a:solidFill>
              </a:rPr>
              <a:t>absorbent </a:t>
            </a:r>
            <a:r>
              <a:rPr lang="en-US" altLang="en-US" sz="2800" dirty="0">
                <a:solidFill>
                  <a:schemeClr val="bg1"/>
                </a:solidFill>
              </a:rPr>
              <a:t>skin and smaller airways</a:t>
            </a:r>
            <a:r>
              <a:rPr lang="en-US" altLang="en-US" sz="2800" dirty="0" smtClean="0">
                <a:solidFill>
                  <a:schemeClr val="bg1"/>
                </a:solidFill>
              </a:rPr>
              <a:t>. They also spend more time on the floor where chemical residues can collect.</a:t>
            </a:r>
            <a:endParaRPr lang="en-US" sz="2800" dirty="0">
              <a:solidFill>
                <a:schemeClr val="bg1"/>
              </a:solidFill>
            </a:endParaRP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07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19993" y="228600"/>
            <a:ext cx="4601419" cy="5954101"/>
          </a:xfrm>
          <a:ln>
            <a:solidFill>
              <a:schemeClr val="tx1"/>
            </a:solidFill>
          </a:ln>
        </p:spPr>
      </p:pic>
    </p:spTree>
    <p:extLst>
      <p:ext uri="{BB962C8B-B14F-4D97-AF65-F5344CB8AC3E}">
        <p14:creationId xmlns:p14="http://schemas.microsoft.com/office/powerpoint/2010/main" val="1085847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
            </a:r>
            <a:br>
              <a:rPr lang="en-US" sz="3600" dirty="0" smtClean="0"/>
            </a:br>
            <a:r>
              <a:rPr lang="en-US" sz="3600" dirty="0" smtClean="0"/>
              <a:t>What </a:t>
            </a:r>
            <a:r>
              <a:rPr lang="en-US" sz="3600" dirty="0"/>
              <a:t>surfaces should be disinfected?</a:t>
            </a:r>
          </a:p>
        </p:txBody>
      </p:sp>
      <p:sp>
        <p:nvSpPr>
          <p:cNvPr id="3" name="Content Placeholder 2"/>
          <p:cNvSpPr>
            <a:spLocks noGrp="1"/>
          </p:cNvSpPr>
          <p:nvPr>
            <p:ph idx="1"/>
          </p:nvPr>
        </p:nvSpPr>
        <p:spPr/>
        <p:txBody>
          <a:bodyPr>
            <a:normAutofit fontScale="92500" lnSpcReduction="20000"/>
          </a:bodyPr>
          <a:lstStyle/>
          <a:p>
            <a:endParaRPr lang="en-US" sz="2600" dirty="0" smtClean="0"/>
          </a:p>
          <a:p>
            <a:r>
              <a:rPr lang="en-US" sz="2600" dirty="0" smtClean="0"/>
              <a:t>Drinking fountains</a:t>
            </a:r>
          </a:p>
          <a:p>
            <a:r>
              <a:rPr lang="en-US" sz="2600" dirty="0"/>
              <a:t>Door and cabinet </a:t>
            </a:r>
            <a:r>
              <a:rPr lang="en-US" sz="2600" dirty="0" smtClean="0"/>
              <a:t>handles (high-touch)</a:t>
            </a:r>
          </a:p>
          <a:p>
            <a:r>
              <a:rPr lang="en-US" sz="2600" dirty="0" smtClean="0"/>
              <a:t>Surfaces that have been soiled with body fluids</a:t>
            </a:r>
          </a:p>
          <a:p>
            <a:r>
              <a:rPr lang="en-US" sz="2600" dirty="0" smtClean="0"/>
              <a:t>Mouthed objects (collect mouthed toys in a tub)</a:t>
            </a:r>
            <a:endParaRPr lang="en-US" sz="2600" dirty="0"/>
          </a:p>
          <a:p>
            <a:r>
              <a:rPr lang="en-US" sz="2600" dirty="0" smtClean="0"/>
              <a:t>Toileting and diapering areas:</a:t>
            </a:r>
          </a:p>
          <a:p>
            <a:pPr lvl="1">
              <a:buFont typeface="Wingdings" panose="05000000000000000000" pitchFamily="2" charset="2"/>
              <a:buChar char="v"/>
            </a:pPr>
            <a:r>
              <a:rPr lang="en-US" sz="2600" dirty="0" smtClean="0"/>
              <a:t>Diaper changing tables and diaper pails</a:t>
            </a:r>
          </a:p>
          <a:p>
            <a:pPr lvl="1">
              <a:buFont typeface="Wingdings" panose="05000000000000000000" pitchFamily="2" charset="2"/>
              <a:buChar char="v"/>
            </a:pPr>
            <a:r>
              <a:rPr lang="en-US" sz="2600" dirty="0" smtClean="0"/>
              <a:t>Counter tops in bathrooms</a:t>
            </a:r>
          </a:p>
          <a:p>
            <a:pPr lvl="1">
              <a:buFont typeface="Wingdings" panose="05000000000000000000" pitchFamily="2" charset="2"/>
              <a:buChar char="v"/>
            </a:pPr>
            <a:r>
              <a:rPr lang="en-US" sz="2600" dirty="0" err="1" smtClean="0"/>
              <a:t>Potty</a:t>
            </a:r>
            <a:r>
              <a:rPr lang="en-US" sz="2600" dirty="0" smtClean="0"/>
              <a:t> chairs</a:t>
            </a:r>
          </a:p>
          <a:p>
            <a:pPr lvl="1">
              <a:buFont typeface="Wingdings" panose="05000000000000000000" pitchFamily="2" charset="2"/>
              <a:buChar char="v"/>
            </a:pPr>
            <a:r>
              <a:rPr lang="en-US" sz="2600" dirty="0" smtClean="0"/>
              <a:t>Handwashing sinks and faucets</a:t>
            </a:r>
          </a:p>
          <a:p>
            <a:pPr lvl="1">
              <a:buFont typeface="Wingdings" panose="05000000000000000000" pitchFamily="2" charset="2"/>
              <a:buChar char="v"/>
            </a:pPr>
            <a:r>
              <a:rPr lang="en-US" sz="2600" dirty="0" smtClean="0"/>
              <a:t>Toilets</a:t>
            </a:r>
          </a:p>
          <a:p>
            <a:pPr lvl="1">
              <a:buFont typeface="Wingdings" panose="05000000000000000000" pitchFamily="2" charset="2"/>
              <a:buChar char="v"/>
            </a:pPr>
            <a:r>
              <a:rPr lang="en-US" sz="2600" dirty="0" smtClean="0"/>
              <a:t>Bathroom floors</a:t>
            </a:r>
          </a:p>
          <a:p>
            <a:pPr>
              <a:buFont typeface="Wingdings" panose="05000000000000000000" pitchFamily="2" charset="2"/>
              <a:buChar char="v"/>
            </a:pPr>
            <a:endParaRPr lang="en-US" dirty="0"/>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3335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9269"/>
            <a:ext cx="7886700" cy="1325563"/>
          </a:xfrm>
        </p:spPr>
        <p:txBody>
          <a:bodyPr>
            <a:normAutofit/>
          </a:bodyPr>
          <a:lstStyle/>
          <a:p>
            <a:r>
              <a:rPr lang="en-US" dirty="0" smtClean="0"/>
              <a:t>What products should I use for sanitizing and disinfecting?</a:t>
            </a:r>
            <a:endParaRPr lang="en-US" dirty="0"/>
          </a:p>
        </p:txBody>
      </p:sp>
      <p:sp>
        <p:nvSpPr>
          <p:cNvPr id="3" name="Content Placeholder 2"/>
          <p:cNvSpPr>
            <a:spLocks noGrp="1"/>
          </p:cNvSpPr>
          <p:nvPr>
            <p:ph idx="1"/>
          </p:nvPr>
        </p:nvSpPr>
        <p:spPr>
          <a:xfrm>
            <a:off x="459684" y="2258667"/>
            <a:ext cx="8055666" cy="2932045"/>
          </a:xfrm>
        </p:spPr>
        <p:txBody>
          <a:bodyPr/>
          <a:lstStyle/>
          <a:p>
            <a:r>
              <a:rPr lang="en-US" sz="2600" dirty="0" smtClean="0"/>
              <a:t>Environmental Protection Agency (EPA) registered antimicrobial products</a:t>
            </a:r>
          </a:p>
          <a:p>
            <a:r>
              <a:rPr lang="en-US" sz="2600" dirty="0" smtClean="0"/>
              <a:t>Check the product label for an EPA registration number</a:t>
            </a:r>
          </a:p>
          <a:p>
            <a:pPr marL="0" indent="0">
              <a:buNone/>
            </a:pPr>
            <a:endParaRPr lang="en-US" dirty="0"/>
          </a:p>
          <a:p>
            <a:endParaRPr lang="en-US" dirty="0"/>
          </a:p>
        </p:txBody>
      </p:sp>
      <p:pic>
        <p:nvPicPr>
          <p:cNvPr id="4" name="Content Placeholder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4722" t="36345" r="-2623"/>
          <a:stretch/>
        </p:blipFill>
        <p:spPr>
          <a:xfrm>
            <a:off x="2133600" y="4277075"/>
            <a:ext cx="4226715" cy="1726487"/>
          </a:xfrm>
          <a:prstGeom prst="rect">
            <a:avLst/>
          </a:prstGeom>
          <a:solidFill>
            <a:srgbClr val="8DC67D"/>
          </a:solidFill>
          <a:ln>
            <a:solidFill>
              <a:schemeClr val="accent2"/>
            </a:solidFill>
          </a:ln>
        </p:spPr>
      </p:pic>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211459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r>
            <a:br>
              <a:rPr lang="en-US" dirty="0" smtClean="0"/>
            </a:br>
            <a:r>
              <a:rPr lang="en-US" dirty="0" smtClean="0"/>
              <a:t>The Label Is the Law</a:t>
            </a:r>
            <a:endParaRPr lang="en-US" dirty="0"/>
          </a:p>
        </p:txBody>
      </p:sp>
      <p:sp>
        <p:nvSpPr>
          <p:cNvPr id="3" name="Content Placeholder 2"/>
          <p:cNvSpPr>
            <a:spLocks noGrp="1"/>
          </p:cNvSpPr>
          <p:nvPr>
            <p:ph idx="1"/>
          </p:nvPr>
        </p:nvSpPr>
        <p:spPr>
          <a:xfrm>
            <a:off x="520354" y="1917536"/>
            <a:ext cx="6371354" cy="3380882"/>
          </a:xfrm>
        </p:spPr>
        <p:txBody>
          <a:bodyPr>
            <a:normAutofit fontScale="92500" lnSpcReduction="10000"/>
          </a:bodyPr>
          <a:lstStyle/>
          <a:p>
            <a:pPr marL="0" indent="0">
              <a:buNone/>
            </a:pPr>
            <a:r>
              <a:rPr lang="en-US" dirty="0" smtClean="0"/>
              <a:t>Always follow the instructions on the label for sanitizing and disinfecting.</a:t>
            </a:r>
          </a:p>
          <a:p>
            <a:r>
              <a:rPr lang="en-US" dirty="0" smtClean="0"/>
              <a:t>Do you need to mix the product with water?</a:t>
            </a:r>
          </a:p>
          <a:p>
            <a:r>
              <a:rPr lang="en-US" dirty="0" smtClean="0"/>
              <a:t>How long must the product be on the surface? (dwell time)</a:t>
            </a:r>
          </a:p>
          <a:p>
            <a:r>
              <a:rPr lang="en-US" dirty="0" smtClean="0"/>
              <a:t>Is it okay to use the product on food surfaces?</a:t>
            </a:r>
          </a:p>
          <a:p>
            <a:r>
              <a:rPr lang="en-US" dirty="0" smtClean="0"/>
              <a:t>Do you need to rinse the product off?</a:t>
            </a:r>
          </a:p>
          <a:p>
            <a:pPr marL="0" indent="0">
              <a:buNone/>
            </a:pPr>
            <a:endParaRPr lang="en-US" dirty="0"/>
          </a:p>
        </p:txBody>
      </p:sp>
      <p:grpSp>
        <p:nvGrpSpPr>
          <p:cNvPr id="4" name="Group 3"/>
          <p:cNvGrpSpPr/>
          <p:nvPr/>
        </p:nvGrpSpPr>
        <p:grpSpPr>
          <a:xfrm>
            <a:off x="6187683" y="3220400"/>
            <a:ext cx="1913269" cy="1733550"/>
            <a:chOff x="6722976" y="2590800"/>
            <a:chExt cx="5051425" cy="4064000"/>
          </a:xfrm>
        </p:grpSpPr>
        <p:grpSp>
          <p:nvGrpSpPr>
            <p:cNvPr id="5" name="Group 4"/>
            <p:cNvGrpSpPr>
              <a:grpSpLocks/>
            </p:cNvGrpSpPr>
            <p:nvPr/>
          </p:nvGrpSpPr>
          <p:grpSpPr bwMode="auto">
            <a:xfrm>
              <a:off x="6722976" y="2592388"/>
              <a:ext cx="1038225" cy="1484312"/>
              <a:chOff x="347945" y="1179"/>
              <a:chExt cx="1039018" cy="1484312"/>
            </a:xfrm>
          </p:grpSpPr>
          <p:sp>
            <p:nvSpPr>
              <p:cNvPr id="21" name="Chevron 20"/>
              <p:cNvSpPr/>
              <p:nvPr/>
            </p:nvSpPr>
            <p:spPr>
              <a:xfrm rot="5400000">
                <a:off x="125299" y="223825"/>
                <a:ext cx="1484312" cy="1039018"/>
              </a:xfrm>
              <a:prstGeom prst="chevron">
                <a:avLst/>
              </a:prstGeom>
              <a:solidFill>
                <a:srgbClr val="CCFFC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Chevron 4"/>
              <p:cNvSpPr/>
              <p:nvPr/>
            </p:nvSpPr>
            <p:spPr>
              <a:xfrm>
                <a:off x="347945" y="520291"/>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6" name="Group 5"/>
            <p:cNvGrpSpPr>
              <a:grpSpLocks/>
            </p:cNvGrpSpPr>
            <p:nvPr/>
          </p:nvGrpSpPr>
          <p:grpSpPr bwMode="auto">
            <a:xfrm>
              <a:off x="8108863" y="2590800"/>
              <a:ext cx="3665538" cy="965200"/>
              <a:chOff x="1734936" y="3"/>
              <a:chExt cx="3665198" cy="964803"/>
            </a:xfrm>
          </p:grpSpPr>
          <p:sp>
            <p:nvSpPr>
              <p:cNvPr id="19" name="Round Same Side Corner Rectangle 18"/>
              <p:cNvSpPr/>
              <p:nvPr/>
            </p:nvSpPr>
            <p:spPr>
              <a:xfrm rot="5400000">
                <a:off x="3085134" y="-1350195"/>
                <a:ext cx="964803" cy="366519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 Same Side Corner Rectangle 6"/>
              <p:cNvSpPr/>
              <p:nvPr/>
            </p:nvSpPr>
            <p:spPr>
              <a:xfrm>
                <a:off x="1734936" y="47608"/>
                <a:ext cx="3617577" cy="8695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en-US" sz="1350" b="1" dirty="0">
                    <a:latin typeface="Calibri" pitchFamily="34" charset="0"/>
                  </a:rPr>
                  <a:t>CAUTION</a:t>
                </a:r>
              </a:p>
            </p:txBody>
          </p:sp>
        </p:grpSp>
        <p:grpSp>
          <p:nvGrpSpPr>
            <p:cNvPr id="7" name="Group 6"/>
            <p:cNvGrpSpPr>
              <a:grpSpLocks/>
            </p:cNvGrpSpPr>
            <p:nvPr/>
          </p:nvGrpSpPr>
          <p:grpSpPr bwMode="auto">
            <a:xfrm>
              <a:off x="6722976" y="3881438"/>
              <a:ext cx="1038225" cy="1484312"/>
              <a:chOff x="347945" y="1289843"/>
              <a:chExt cx="1039018" cy="1484312"/>
            </a:xfrm>
          </p:grpSpPr>
          <p:sp>
            <p:nvSpPr>
              <p:cNvPr id="17" name="Chevron 16"/>
              <p:cNvSpPr/>
              <p:nvPr/>
            </p:nvSpPr>
            <p:spPr>
              <a:xfrm rot="5400000">
                <a:off x="125299" y="1512490"/>
                <a:ext cx="1484312" cy="1039018"/>
              </a:xfrm>
              <a:prstGeom prst="chevron">
                <a:avLst/>
              </a:prstGeom>
              <a:solidFill>
                <a:srgbClr val="FFFF99"/>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Chevron 8"/>
              <p:cNvSpPr/>
              <p:nvPr/>
            </p:nvSpPr>
            <p:spPr>
              <a:xfrm>
                <a:off x="347945" y="1808955"/>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8" name="Group 7"/>
            <p:cNvGrpSpPr>
              <a:grpSpLocks/>
            </p:cNvGrpSpPr>
            <p:nvPr/>
          </p:nvGrpSpPr>
          <p:grpSpPr bwMode="auto">
            <a:xfrm>
              <a:off x="8126326" y="3886200"/>
              <a:ext cx="3619500" cy="965200"/>
              <a:chOff x="1751952" y="1295401"/>
              <a:chExt cx="3619028" cy="964803"/>
            </a:xfrm>
          </p:grpSpPr>
          <p:sp>
            <p:nvSpPr>
              <p:cNvPr id="15" name="Round Same Side Corner Rectangle 14"/>
              <p:cNvSpPr/>
              <p:nvPr/>
            </p:nvSpPr>
            <p:spPr>
              <a:xfrm rot="5400000">
                <a:off x="3079065" y="-31711"/>
                <a:ext cx="964803" cy="361902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 Same Side Corner Rectangle 10"/>
              <p:cNvSpPr/>
              <p:nvPr/>
            </p:nvSpPr>
            <p:spPr>
              <a:xfrm>
                <a:off x="1751952" y="1343006"/>
                <a:ext cx="3571409" cy="8695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en-US" sz="1350" b="1" dirty="0">
                    <a:latin typeface="Calibri" pitchFamily="34" charset="0"/>
                  </a:rPr>
                  <a:t>WARNING</a:t>
                </a:r>
              </a:p>
            </p:txBody>
          </p:sp>
        </p:grpSp>
        <p:grpSp>
          <p:nvGrpSpPr>
            <p:cNvPr id="9" name="Group 8"/>
            <p:cNvGrpSpPr>
              <a:grpSpLocks/>
            </p:cNvGrpSpPr>
            <p:nvPr/>
          </p:nvGrpSpPr>
          <p:grpSpPr bwMode="auto">
            <a:xfrm>
              <a:off x="6722976" y="5170488"/>
              <a:ext cx="1038225" cy="1484312"/>
              <a:chOff x="347945" y="2578507"/>
              <a:chExt cx="1039018" cy="1484312"/>
            </a:xfrm>
          </p:grpSpPr>
          <p:sp>
            <p:nvSpPr>
              <p:cNvPr id="13" name="Chevron 12"/>
              <p:cNvSpPr/>
              <p:nvPr/>
            </p:nvSpPr>
            <p:spPr>
              <a:xfrm rot="5400000">
                <a:off x="125299" y="2801154"/>
                <a:ext cx="1484312" cy="1039018"/>
              </a:xfrm>
              <a:prstGeom prst="chevron">
                <a:avLst/>
              </a:prstGeom>
              <a:solidFill>
                <a:srgbClr val="C0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Chevron 12"/>
              <p:cNvSpPr/>
              <p:nvPr/>
            </p:nvSpPr>
            <p:spPr>
              <a:xfrm>
                <a:off x="347945" y="3097619"/>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10" name="Group 9"/>
            <p:cNvGrpSpPr>
              <a:grpSpLocks/>
            </p:cNvGrpSpPr>
            <p:nvPr/>
          </p:nvGrpSpPr>
          <p:grpSpPr bwMode="auto">
            <a:xfrm>
              <a:off x="8089813" y="5184775"/>
              <a:ext cx="3638550" cy="958850"/>
              <a:chOff x="1715895" y="2593394"/>
              <a:chExt cx="3637132" cy="959612"/>
            </a:xfrm>
          </p:grpSpPr>
          <p:sp>
            <p:nvSpPr>
              <p:cNvPr id="11" name="Round Same Side Corner Rectangle 10"/>
              <p:cNvSpPr/>
              <p:nvPr/>
            </p:nvSpPr>
            <p:spPr>
              <a:xfrm rot="5400000">
                <a:off x="3054655" y="1254634"/>
                <a:ext cx="959612" cy="363713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 Same Side Corner Rectangle 14"/>
              <p:cNvSpPr/>
              <p:nvPr/>
            </p:nvSpPr>
            <p:spPr>
              <a:xfrm>
                <a:off x="1715895" y="2639469"/>
                <a:ext cx="3589526" cy="8674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en-US" sz="1350" b="1" dirty="0">
                    <a:latin typeface="Calibri" pitchFamily="34" charset="0"/>
                  </a:rPr>
                  <a:t>DANGER</a:t>
                </a:r>
              </a:p>
            </p:txBody>
          </p:sp>
        </p:grpSp>
      </p:grpSp>
      <p:sp>
        <p:nvSpPr>
          <p:cNvPr id="26" name="Rectangle 25"/>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863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026001"/>
            <a:ext cx="8751201" cy="2805996"/>
          </a:xfrm>
          <a:prstGeom prst="rect">
            <a:avLst/>
          </a:prstGeom>
        </p:spPr>
      </p:pic>
      <p:pic>
        <p:nvPicPr>
          <p:cNvPr id="6" name="Picture 5" descr="CCHP_Prevention_PPTfooter_Mod3.png"/>
          <p:cNvPicPr/>
          <p:nvPr/>
        </p:nvPicPr>
        <p:blipFill rotWithShape="1">
          <a:blip r:embed="rId5"/>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42464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0184" y="1030514"/>
            <a:ext cx="8225165" cy="4392078"/>
          </a:xfrm>
        </p:spPr>
      </p:pic>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0352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28" y="530079"/>
            <a:ext cx="7886700" cy="1325563"/>
          </a:xfrm>
        </p:spPr>
        <p:txBody>
          <a:bodyPr>
            <a:normAutofit fontScale="90000"/>
          </a:bodyPr>
          <a:lstStyle/>
          <a:p>
            <a:r>
              <a:rPr lang="en-US" dirty="0" smtClean="0"/>
              <a:t/>
            </a:r>
            <a:br>
              <a:rPr lang="en-US" dirty="0" smtClean="0"/>
            </a:br>
            <a:r>
              <a:rPr lang="en-US" sz="4000" dirty="0" smtClean="0"/>
              <a:t>Design for the Environment </a:t>
            </a:r>
            <a:r>
              <a:rPr lang="en-US" sz="4000" dirty="0"/>
              <a:t>Logo</a:t>
            </a:r>
            <a:br>
              <a:rPr lang="en-US" sz="4000" dirty="0"/>
            </a:br>
            <a:r>
              <a:rPr lang="en-US" sz="2200" dirty="0"/>
              <a:t>If you see the </a:t>
            </a:r>
            <a:r>
              <a:rPr lang="en-US" sz="2200" dirty="0" err="1"/>
              <a:t>DfE</a:t>
            </a:r>
            <a:r>
              <a:rPr lang="en-US" sz="2200" dirty="0"/>
              <a:t> logo on an EPA-authorized label for a sanitizer or disinfectant, you can be assured that the product uses a least-hazardous active ingredient from this </a:t>
            </a:r>
            <a:r>
              <a:rPr lang="en-US" sz="2200" dirty="0" smtClean="0"/>
              <a:t>list:</a:t>
            </a:r>
            <a:r>
              <a:rPr lang="en-US" sz="4000" dirty="0"/>
              <a:t/>
            </a:r>
            <a:br>
              <a:rPr lang="en-US" sz="4000" dirty="0"/>
            </a:br>
            <a:endParaRPr lang="en-US" sz="4000" dirty="0"/>
          </a:p>
        </p:txBody>
      </p:sp>
      <p:sp>
        <p:nvSpPr>
          <p:cNvPr id="3" name="Content Placeholder 2"/>
          <p:cNvSpPr>
            <a:spLocks noGrp="1"/>
          </p:cNvSpPr>
          <p:nvPr>
            <p:ph sz="half" idx="1"/>
          </p:nvPr>
        </p:nvSpPr>
        <p:spPr>
          <a:xfrm>
            <a:off x="833376" y="2222338"/>
            <a:ext cx="3321935" cy="3553429"/>
          </a:xfrm>
        </p:spPr>
        <p:txBody>
          <a:bodyPr>
            <a:normAutofit fontScale="92500" lnSpcReduction="10000"/>
          </a:bodyPr>
          <a:lstStyle/>
          <a:p>
            <a:r>
              <a:rPr lang="en-US" sz="3100" dirty="0" smtClean="0"/>
              <a:t>Citric </a:t>
            </a:r>
            <a:r>
              <a:rPr lang="en-US" sz="3100" dirty="0"/>
              <a:t>acid </a:t>
            </a:r>
          </a:p>
          <a:p>
            <a:r>
              <a:rPr lang="en-US" sz="3100" dirty="0"/>
              <a:t>Hydrogen peroxide</a:t>
            </a:r>
          </a:p>
          <a:p>
            <a:r>
              <a:rPr lang="en-US" sz="3100" dirty="0"/>
              <a:t>L-lactic acid</a:t>
            </a:r>
          </a:p>
          <a:p>
            <a:r>
              <a:rPr lang="en-US" sz="3100" dirty="0" smtClean="0"/>
              <a:t>Ethanol</a:t>
            </a:r>
          </a:p>
          <a:p>
            <a:r>
              <a:rPr lang="en-US" sz="3100" dirty="0" smtClean="0"/>
              <a:t>Isopropanol</a:t>
            </a:r>
          </a:p>
          <a:p>
            <a:r>
              <a:rPr lang="en-US" sz="3100" dirty="0" err="1" smtClean="0"/>
              <a:t>Peroxyacetic</a:t>
            </a:r>
            <a:r>
              <a:rPr lang="en-US" sz="3100" dirty="0" smtClean="0"/>
              <a:t> acid</a:t>
            </a:r>
          </a:p>
          <a:p>
            <a:r>
              <a:rPr lang="en-US" sz="3100" dirty="0" smtClean="0"/>
              <a:t>Sodium Bisulfate</a:t>
            </a:r>
          </a:p>
          <a:p>
            <a:pPr marL="0" indent="0">
              <a:buNone/>
            </a:pPr>
            <a:endParaRPr lang="en-US" sz="3100" dirty="0" smtClean="0"/>
          </a:p>
          <a:p>
            <a:pPr marL="0" indent="0">
              <a:buNone/>
            </a:pPr>
            <a:endParaRPr lang="en-US" sz="4200" dirty="0"/>
          </a:p>
          <a:p>
            <a:endParaRPr lang="en-US" dirty="0"/>
          </a:p>
          <a:p>
            <a:endParaRPr lang="en-US" dirty="0"/>
          </a:p>
        </p:txBody>
      </p:sp>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97556" y="1959951"/>
            <a:ext cx="1944342" cy="1944342"/>
          </a:xfrm>
          <a:prstGeom prst="rect">
            <a:avLst/>
          </a:prstGeom>
        </p:spPr>
      </p:pic>
      <p:sp>
        <p:nvSpPr>
          <p:cNvPr id="15" name="Rectangle 14"/>
          <p:cNvSpPr/>
          <p:nvPr/>
        </p:nvSpPr>
        <p:spPr>
          <a:xfrm>
            <a:off x="4532244" y="4045093"/>
            <a:ext cx="4002984" cy="1631216"/>
          </a:xfrm>
          <a:prstGeom prst="rect">
            <a:avLst/>
          </a:prstGeom>
        </p:spPr>
        <p:txBody>
          <a:bodyPr wrap="square">
            <a:spAutoFit/>
          </a:bodyPr>
          <a:lstStyle/>
          <a:p>
            <a:r>
              <a:rPr lang="en-US" sz="2600" dirty="0"/>
              <a:t>For a list of </a:t>
            </a:r>
            <a:r>
              <a:rPr lang="en-US" sz="2600" dirty="0" err="1"/>
              <a:t>DfE</a:t>
            </a:r>
            <a:r>
              <a:rPr lang="en-US" sz="2600" dirty="0"/>
              <a:t> products:</a:t>
            </a:r>
          </a:p>
          <a:p>
            <a:pPr lvl="1"/>
            <a:r>
              <a:rPr lang="en-US" dirty="0" smtClean="0">
                <a:hlinkClick r:id="rId5"/>
              </a:rPr>
              <a:t>www.epa.gov/pesticide-labels/design-environment-antimicrobial-pesticide-pilot-project-moving-toward-green-end</a:t>
            </a:r>
            <a:endParaRPr lang="en-US" dirty="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5498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Communicate with Your </a:t>
            </a:r>
            <a:r>
              <a:rPr lang="en-US" dirty="0"/>
              <a:t>L</a:t>
            </a:r>
            <a:r>
              <a:rPr lang="en-US" dirty="0" smtClean="0"/>
              <a:t>ocal</a:t>
            </a:r>
            <a:br>
              <a:rPr lang="en-US" dirty="0" smtClean="0"/>
            </a:br>
            <a:r>
              <a:rPr lang="en-US" dirty="0" smtClean="0"/>
              <a:t>Public Health Department</a:t>
            </a:r>
            <a:endParaRPr lang="en-US" dirty="0"/>
          </a:p>
        </p:txBody>
      </p:sp>
      <p:sp>
        <p:nvSpPr>
          <p:cNvPr id="3" name="Content Placeholder 2"/>
          <p:cNvSpPr>
            <a:spLocks noGrp="1"/>
          </p:cNvSpPr>
          <p:nvPr>
            <p:ph idx="1"/>
          </p:nvPr>
        </p:nvSpPr>
        <p:spPr>
          <a:xfrm>
            <a:off x="700034" y="1690689"/>
            <a:ext cx="7886700" cy="4351338"/>
          </a:xfrm>
        </p:spPr>
        <p:txBody>
          <a:bodyPr>
            <a:normAutofit/>
          </a:bodyPr>
          <a:lstStyle/>
          <a:p>
            <a:r>
              <a:rPr lang="en-US" dirty="0" smtClean="0"/>
              <a:t>Contact </a:t>
            </a:r>
            <a:r>
              <a:rPr lang="en-US" dirty="0"/>
              <a:t>your local public health department, immediately, if you are aware of confirmed COVID-19 cases among staff or children.  </a:t>
            </a:r>
            <a:endParaRPr lang="en-US" dirty="0" smtClean="0"/>
          </a:p>
          <a:p>
            <a:r>
              <a:rPr lang="en-US" dirty="0" smtClean="0"/>
              <a:t>Your </a:t>
            </a:r>
            <a:r>
              <a:rPr lang="en-US" dirty="0"/>
              <a:t>local health department will provide guidance on </a:t>
            </a:r>
            <a:r>
              <a:rPr lang="en-US" dirty="0" smtClean="0"/>
              <a:t>when </a:t>
            </a:r>
            <a:r>
              <a:rPr lang="en-US" dirty="0"/>
              <a:t>the infected person can return to the facility and if the facility needs to close</a:t>
            </a:r>
            <a:r>
              <a:rPr lang="en-US" dirty="0" smtClean="0"/>
              <a:t>.</a:t>
            </a:r>
            <a:endParaRPr lang="en-US" dirty="0"/>
          </a:p>
          <a:p>
            <a:r>
              <a:rPr lang="en-US" dirty="0"/>
              <a:t>The </a:t>
            </a:r>
            <a:r>
              <a:rPr lang="en-US" dirty="0" smtClean="0"/>
              <a:t>duration of </a:t>
            </a:r>
            <a:r>
              <a:rPr lang="en-US" dirty="0"/>
              <a:t>closures due to COVID-19 illness in child care programs may be dependent on staffing levels, outbreak levels in the community, and severity of illness in infected individual. </a:t>
            </a:r>
          </a:p>
        </p:txBody>
      </p:sp>
    </p:spTree>
    <p:extLst>
      <p:ext uri="{BB962C8B-B14F-4D97-AF65-F5344CB8AC3E}">
        <p14:creationId xmlns:p14="http://schemas.microsoft.com/office/powerpoint/2010/main" val="3622617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439"/>
            <a:ext cx="7886700" cy="1325563"/>
          </a:xfrm>
        </p:spPr>
        <p:txBody>
          <a:bodyPr/>
          <a:lstStyle/>
          <a:p>
            <a:pPr algn="ctr"/>
            <a:r>
              <a:rPr lang="en-US" dirty="0" smtClean="0"/>
              <a:t>Ingredients Statement</a:t>
            </a:r>
            <a:endParaRPr lang="en-US" dirty="0"/>
          </a:p>
        </p:txBody>
      </p:sp>
      <p:pic>
        <p:nvPicPr>
          <p:cNvPr id="7" name="Picture 2" descr="Ingredients in disinfecting Clorox wi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99" y="2146300"/>
            <a:ext cx="3169429" cy="3025096"/>
          </a:xfrm>
          <a:prstGeom prst="rect">
            <a:avLst/>
          </a:prstGeom>
          <a:noFill/>
          <a:ln w="76200">
            <a:solidFill>
              <a:srgbClr val="F7941E"/>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0791" t="3328" r="10492" b="10343"/>
          <a:stretch/>
        </p:blipFill>
        <p:spPr>
          <a:xfrm>
            <a:off x="4523899" y="2146300"/>
            <a:ext cx="3680301" cy="3025096"/>
          </a:xfrm>
          <a:prstGeom prst="rect">
            <a:avLst/>
          </a:prstGeom>
          <a:solidFill>
            <a:srgbClr val="0072BC"/>
          </a:solidFill>
          <a:ln w="76200">
            <a:solidFill>
              <a:schemeClr val="tx1"/>
            </a:solidFill>
          </a:ln>
        </p:spPr>
      </p:pic>
    </p:spTree>
    <p:custDataLst>
      <p:tags r:id="rId1"/>
    </p:custDataLst>
    <p:extLst>
      <p:ext uri="{BB962C8B-B14F-4D97-AF65-F5344CB8AC3E}">
        <p14:creationId xmlns:p14="http://schemas.microsoft.com/office/powerpoint/2010/main" val="23532423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4347"/>
            <a:ext cx="7886700" cy="1325563"/>
          </a:xfrm>
        </p:spPr>
        <p:txBody>
          <a:bodyPr/>
          <a:lstStyle/>
          <a:p>
            <a:r>
              <a:rPr lang="en-US" dirty="0" smtClean="0"/>
              <a:t>Potential </a:t>
            </a:r>
            <a:r>
              <a:rPr lang="en-US" dirty="0" err="1" smtClean="0"/>
              <a:t>asthmagen</a:t>
            </a:r>
            <a:r>
              <a:rPr lang="en-US" dirty="0" smtClean="0"/>
              <a:t> active ingredients</a:t>
            </a:r>
            <a:endParaRPr lang="en-US" dirty="0"/>
          </a:p>
        </p:txBody>
      </p:sp>
      <p:sp>
        <p:nvSpPr>
          <p:cNvPr id="3" name="Content Placeholder 2"/>
          <p:cNvSpPr>
            <a:spLocks noGrp="1"/>
          </p:cNvSpPr>
          <p:nvPr>
            <p:ph sz="half" idx="1"/>
          </p:nvPr>
        </p:nvSpPr>
        <p:spPr>
          <a:xfrm>
            <a:off x="508000" y="2129591"/>
            <a:ext cx="3263900" cy="3258680"/>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US" dirty="0" smtClean="0"/>
              <a:t>Sodium hypochlorite (bleach)</a:t>
            </a:r>
          </a:p>
          <a:p>
            <a:pPr lvl="1"/>
            <a:r>
              <a:rPr lang="en-US" dirty="0" smtClean="0"/>
              <a:t>Mixed daily</a:t>
            </a:r>
          </a:p>
          <a:p>
            <a:pPr lvl="1"/>
            <a:r>
              <a:rPr lang="en-US" dirty="0" smtClean="0"/>
              <a:t>Protection is rarely worn</a:t>
            </a:r>
          </a:p>
          <a:p>
            <a:pPr lvl="1"/>
            <a:r>
              <a:rPr lang="en-US" dirty="0" smtClean="0"/>
              <a:t>Harmful fumes, especially full strength</a:t>
            </a:r>
          </a:p>
        </p:txBody>
      </p:sp>
      <p:sp>
        <p:nvSpPr>
          <p:cNvPr id="4" name="Content Placeholder 3"/>
          <p:cNvSpPr>
            <a:spLocks noGrp="1"/>
          </p:cNvSpPr>
          <p:nvPr>
            <p:ph sz="half" idx="2"/>
          </p:nvPr>
        </p:nvSpPr>
        <p:spPr>
          <a:xfrm>
            <a:off x="4034045" y="2129591"/>
            <a:ext cx="3581944" cy="3258681"/>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US" dirty="0" smtClean="0"/>
              <a:t>Quaternary Ammonium Compounds or “Quats”</a:t>
            </a:r>
          </a:p>
          <a:p>
            <a:pPr lvl="1"/>
            <a:r>
              <a:rPr lang="en-US" dirty="0" smtClean="0"/>
              <a:t>Same respiratory risks as bleach</a:t>
            </a:r>
          </a:p>
          <a:p>
            <a:pPr lvl="1"/>
            <a:r>
              <a:rPr lang="en-US" dirty="0" smtClean="0"/>
              <a:t>Potential reproductive toxicity</a:t>
            </a:r>
          </a:p>
          <a:p>
            <a:pPr lvl="1"/>
            <a:r>
              <a:rPr lang="en-US" dirty="0" smtClean="0"/>
              <a:t>Becoming more common as a “bleach-free” product</a:t>
            </a:r>
            <a:endParaRPr lang="en-US" dirty="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0759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8041" y="1240152"/>
            <a:ext cx="7886700" cy="1325563"/>
          </a:xfrm>
        </p:spPr>
        <p:txBody>
          <a:bodyPr/>
          <a:lstStyle/>
          <a:p>
            <a:r>
              <a:rPr lang="en-US" dirty="0"/>
              <a:t>Name of </a:t>
            </a:r>
            <a:r>
              <a:rPr lang="en-US" dirty="0" smtClean="0"/>
              <a:t>disinfecting </a:t>
            </a:r>
            <a:r>
              <a:rPr lang="en-US" dirty="0"/>
              <a:t>product: _____________________</a:t>
            </a:r>
          </a:p>
        </p:txBody>
      </p:sp>
      <p:sp>
        <p:nvSpPr>
          <p:cNvPr id="9" name="Content Placeholder 8"/>
          <p:cNvSpPr>
            <a:spLocks noGrp="1"/>
          </p:cNvSpPr>
          <p:nvPr>
            <p:ph sz="half" idx="2"/>
          </p:nvPr>
        </p:nvSpPr>
        <p:spPr>
          <a:xfrm>
            <a:off x="820220" y="2859067"/>
            <a:ext cx="5124995" cy="2910580"/>
          </a:xfrm>
        </p:spPr>
        <p:txBody>
          <a:bodyPr>
            <a:normAutofit fontScale="92500" lnSpcReduction="20000"/>
          </a:bodyPr>
          <a:lstStyle/>
          <a:p>
            <a:r>
              <a:rPr lang="en-US" sz="2200" dirty="0" smtClean="0"/>
              <a:t>EPA-Registration </a:t>
            </a:r>
            <a:r>
              <a:rPr lang="en-US" sz="2200" dirty="0"/>
              <a:t>No: </a:t>
            </a:r>
            <a:r>
              <a:rPr lang="en-US" sz="2200" dirty="0" smtClean="0"/>
              <a:t>__________________</a:t>
            </a:r>
            <a:endParaRPr lang="en-US" sz="2200" dirty="0"/>
          </a:p>
          <a:p>
            <a:r>
              <a:rPr lang="en-US" sz="2200" dirty="0"/>
              <a:t>Active Ingredient: </a:t>
            </a:r>
            <a:r>
              <a:rPr lang="en-US" sz="2200" dirty="0" smtClean="0"/>
              <a:t>____________________</a:t>
            </a:r>
          </a:p>
          <a:p>
            <a:r>
              <a:rPr lang="en-US" sz="2200" dirty="0" smtClean="0"/>
              <a:t>Signal Word: ________________________</a:t>
            </a:r>
          </a:p>
          <a:p>
            <a:r>
              <a:rPr lang="en-US" sz="2200" dirty="0"/>
              <a:t>Mixing Required</a:t>
            </a:r>
            <a:r>
              <a:rPr lang="en-US" sz="2200" dirty="0" smtClean="0"/>
              <a:t>?_____________________</a:t>
            </a:r>
          </a:p>
          <a:p>
            <a:r>
              <a:rPr lang="en-US" sz="2200" dirty="0" smtClean="0"/>
              <a:t>Mixing </a:t>
            </a:r>
            <a:r>
              <a:rPr lang="en-US" sz="2200" dirty="0"/>
              <a:t>Instructions</a:t>
            </a:r>
            <a:r>
              <a:rPr lang="en-US" sz="2200" dirty="0" smtClean="0"/>
              <a:t>____________________</a:t>
            </a:r>
            <a:endParaRPr lang="en-US" sz="2200" dirty="0"/>
          </a:p>
          <a:p>
            <a:r>
              <a:rPr lang="en-US" sz="2200" dirty="0"/>
              <a:t>Dwell time: ________</a:t>
            </a:r>
          </a:p>
          <a:p>
            <a:r>
              <a:rPr lang="en-US" sz="2200" dirty="0"/>
              <a:t>Safe for food-contact surfaces? </a:t>
            </a:r>
          </a:p>
          <a:p>
            <a:r>
              <a:rPr lang="en-US" sz="2200" dirty="0" err="1"/>
              <a:t>DfE</a:t>
            </a:r>
            <a:r>
              <a:rPr lang="en-US" sz="2200" dirty="0"/>
              <a:t> logo or </a:t>
            </a:r>
            <a:r>
              <a:rPr lang="en-US" sz="2200" dirty="0" err="1"/>
              <a:t>DfE</a:t>
            </a:r>
            <a:r>
              <a:rPr lang="en-US" sz="2200" dirty="0"/>
              <a:t>-approved active ingredient? </a:t>
            </a:r>
          </a:p>
          <a:p>
            <a:pPr marL="0" indent="0">
              <a:buNone/>
            </a:pPr>
            <a:endParaRPr lang="en-US" dirty="0" smtClean="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572278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628650" y="638742"/>
            <a:ext cx="6799659" cy="489223"/>
          </a:xfrm>
        </p:spPr>
        <p:txBody>
          <a:bodyPr>
            <a:noAutofit/>
          </a:bodyPr>
          <a:lstStyle/>
          <a:p>
            <a:r>
              <a:rPr lang="en-US" altLang="en-US" sz="3200" dirty="0" smtClean="0">
                <a:cs typeface="Arial" panose="020B0604020202020204" pitchFamily="34" charset="0"/>
              </a:rPr>
              <a:t>DISINFECTING AND SANITIZING STEPS</a:t>
            </a:r>
          </a:p>
        </p:txBody>
      </p:sp>
      <p:sp>
        <p:nvSpPr>
          <p:cNvPr id="51204" name="Rectangle 3"/>
          <p:cNvSpPr>
            <a:spLocks noGrp="1" noChangeArrowheads="1"/>
          </p:cNvSpPr>
          <p:nvPr>
            <p:ph type="body" idx="4294967295"/>
          </p:nvPr>
        </p:nvSpPr>
        <p:spPr>
          <a:xfrm>
            <a:off x="628650" y="1178469"/>
            <a:ext cx="5881000" cy="3715252"/>
          </a:xfrm>
        </p:spPr>
        <p:txBody>
          <a:bodyPr>
            <a:noAutofit/>
          </a:bodyPr>
          <a:lstStyle/>
          <a:p>
            <a:pPr marL="342900" indent="-342900">
              <a:lnSpc>
                <a:spcPct val="120000"/>
              </a:lnSpc>
              <a:buClr>
                <a:schemeClr val="tx2"/>
              </a:buClr>
              <a:buNone/>
            </a:pPr>
            <a:r>
              <a:rPr lang="en-US" altLang="en-US" sz="1600" u="sng" dirty="0">
                <a:cs typeface="Arial" panose="020B0604020202020204" pitchFamily="34" charset="0"/>
              </a:rPr>
              <a:t>Step 1:</a:t>
            </a:r>
            <a:r>
              <a:rPr lang="en-US" altLang="en-US" sz="1600" dirty="0">
                <a:cs typeface="Arial" panose="020B0604020202020204" pitchFamily="34" charset="0"/>
              </a:rPr>
              <a:t> </a:t>
            </a:r>
            <a:r>
              <a:rPr lang="en-US" altLang="en-US" sz="1600" dirty="0" smtClean="0">
                <a:cs typeface="Arial" panose="020B0604020202020204" pitchFamily="34" charset="0"/>
              </a:rPr>
              <a:t>Ensure that children are in another area</a:t>
            </a:r>
          </a:p>
          <a:p>
            <a:pPr marL="342900" indent="-342900">
              <a:lnSpc>
                <a:spcPct val="120000"/>
              </a:lnSpc>
              <a:buClr>
                <a:schemeClr val="tx2"/>
              </a:buClr>
              <a:buNone/>
            </a:pPr>
            <a:r>
              <a:rPr lang="en-US" altLang="en-US" sz="1600" u="sng" dirty="0">
                <a:cs typeface="Arial" panose="020B0604020202020204" pitchFamily="34" charset="0"/>
              </a:rPr>
              <a:t>Step </a:t>
            </a:r>
            <a:r>
              <a:rPr lang="en-US" altLang="en-US" sz="1600" u="sng" dirty="0" smtClean="0">
                <a:cs typeface="Arial" panose="020B0604020202020204" pitchFamily="34" charset="0"/>
              </a:rPr>
              <a:t>2:</a:t>
            </a:r>
            <a:r>
              <a:rPr lang="en-US" altLang="en-US" sz="1600" dirty="0" smtClean="0">
                <a:cs typeface="Arial" panose="020B0604020202020204" pitchFamily="34" charset="0"/>
              </a:rPr>
              <a:t> </a:t>
            </a:r>
            <a:r>
              <a:rPr lang="en-US" altLang="en-US" sz="1600" dirty="0">
                <a:cs typeface="Arial" panose="020B0604020202020204" pitchFamily="34" charset="0"/>
              </a:rPr>
              <a:t>Pre-clean </a:t>
            </a:r>
            <a:r>
              <a:rPr lang="en-US" altLang="en-US" sz="1600" dirty="0" smtClean="0">
                <a:cs typeface="Arial" panose="020B0604020202020204" pitchFamily="34" charset="0"/>
              </a:rPr>
              <a:t>using a </a:t>
            </a:r>
            <a:r>
              <a:rPr lang="en-US" altLang="en-US" sz="1600" dirty="0">
                <a:cs typeface="Arial" panose="020B0604020202020204" pitchFamily="34" charset="0"/>
              </a:rPr>
              <a:t>non-antibacterial </a:t>
            </a:r>
            <a:r>
              <a:rPr lang="en-US" altLang="en-US" sz="1600" dirty="0" smtClean="0">
                <a:cs typeface="Arial" panose="020B0604020202020204" pitchFamily="34" charset="0"/>
              </a:rPr>
              <a:t>soap or detergent </a:t>
            </a:r>
            <a:r>
              <a:rPr lang="en-US" altLang="en-US" sz="1600" dirty="0">
                <a:cs typeface="Arial" panose="020B0604020202020204" pitchFamily="34" charset="0"/>
              </a:rPr>
              <a:t>and </a:t>
            </a:r>
            <a:r>
              <a:rPr lang="en-US" altLang="en-US" sz="1600" dirty="0" smtClean="0">
                <a:cs typeface="Arial" panose="020B0604020202020204" pitchFamily="34" charset="0"/>
              </a:rPr>
              <a:t>water</a:t>
            </a:r>
            <a:endParaRPr lang="en-US" altLang="en-US" sz="1600" u="sng" dirty="0">
              <a:cs typeface="Arial" panose="020B0604020202020204" pitchFamily="34" charset="0"/>
            </a:endParaRPr>
          </a:p>
          <a:p>
            <a:pPr marL="342900" indent="-342900">
              <a:lnSpc>
                <a:spcPct val="120000"/>
              </a:lnSpc>
              <a:buClr>
                <a:schemeClr val="tx2"/>
              </a:buClr>
              <a:buNone/>
            </a:pPr>
            <a:r>
              <a:rPr lang="en-US" altLang="en-US" sz="1600" u="sng" dirty="0">
                <a:cs typeface="Arial" panose="020B0604020202020204" pitchFamily="34" charset="0"/>
              </a:rPr>
              <a:t>Step 3:</a:t>
            </a:r>
            <a:r>
              <a:rPr lang="en-US" altLang="en-US" sz="1600" dirty="0">
                <a:cs typeface="Arial" panose="020B0604020202020204" pitchFamily="34" charset="0"/>
              </a:rPr>
              <a:t> </a:t>
            </a:r>
            <a:r>
              <a:rPr lang="en-US" altLang="en-US" sz="1600" dirty="0" smtClean="0">
                <a:cs typeface="Arial" panose="020B0604020202020204" pitchFamily="34" charset="0"/>
              </a:rPr>
              <a:t>Apply the </a:t>
            </a:r>
            <a:r>
              <a:rPr lang="en-US" altLang="en-US" sz="1600" dirty="0">
                <a:cs typeface="Arial" panose="020B0604020202020204" pitchFamily="34" charset="0"/>
              </a:rPr>
              <a:t>disinfectant or </a:t>
            </a:r>
            <a:r>
              <a:rPr lang="en-US" altLang="en-US" sz="1600" dirty="0" smtClean="0">
                <a:cs typeface="Arial" panose="020B0604020202020204" pitchFamily="34" charset="0"/>
              </a:rPr>
              <a:t>sanitizer according to product label</a:t>
            </a:r>
            <a:endParaRPr lang="en-US" altLang="en-US" sz="1600" dirty="0">
              <a:cs typeface="Arial" panose="020B0604020202020204" pitchFamily="34" charset="0"/>
            </a:endParaRPr>
          </a:p>
          <a:p>
            <a:pPr marL="800100" lvl="1" indent="-342900">
              <a:lnSpc>
                <a:spcPct val="120000"/>
              </a:lnSpc>
              <a:buClr>
                <a:schemeClr val="tx2"/>
              </a:buClr>
              <a:buSzPct val="75000"/>
            </a:pPr>
            <a:r>
              <a:rPr lang="en-US" altLang="en-US" sz="1600" dirty="0" smtClean="0">
                <a:cs typeface="Arial" panose="020B0604020202020204" pitchFamily="34" charset="0"/>
              </a:rPr>
              <a:t>Spray </a:t>
            </a:r>
            <a:r>
              <a:rPr lang="en-US" altLang="en-US" sz="1600" dirty="0">
                <a:cs typeface="Arial" panose="020B0604020202020204" pitchFamily="34" charset="0"/>
              </a:rPr>
              <a:t>away from breathing zone</a:t>
            </a:r>
          </a:p>
          <a:p>
            <a:pPr marL="800100" lvl="1" indent="-342900">
              <a:lnSpc>
                <a:spcPct val="120000"/>
              </a:lnSpc>
              <a:buClr>
                <a:schemeClr val="tx2"/>
              </a:buClr>
              <a:buSzPct val="75000"/>
            </a:pPr>
            <a:r>
              <a:rPr lang="en-US" altLang="en-US" sz="1600" dirty="0">
                <a:cs typeface="Arial" panose="020B0604020202020204" pitchFamily="34" charset="0"/>
              </a:rPr>
              <a:t>Provide ventilation </a:t>
            </a:r>
          </a:p>
          <a:p>
            <a:pPr marL="342900" indent="-342900">
              <a:lnSpc>
                <a:spcPct val="120000"/>
              </a:lnSpc>
              <a:buClr>
                <a:schemeClr val="tx2"/>
              </a:buClr>
              <a:buNone/>
            </a:pPr>
            <a:r>
              <a:rPr lang="en-US" altLang="en-US" sz="1600" u="sng" dirty="0">
                <a:cs typeface="Arial" panose="020B0604020202020204" pitchFamily="34" charset="0"/>
              </a:rPr>
              <a:t>Step </a:t>
            </a:r>
            <a:r>
              <a:rPr lang="en-US" altLang="en-US" sz="1600" u="sng" dirty="0" smtClean="0">
                <a:cs typeface="Arial" panose="020B0604020202020204" pitchFamily="34" charset="0"/>
              </a:rPr>
              <a:t>4:</a:t>
            </a:r>
            <a:r>
              <a:rPr lang="en-US" altLang="en-US" sz="1600" dirty="0" smtClean="0">
                <a:cs typeface="Arial" panose="020B0604020202020204" pitchFamily="34" charset="0"/>
              </a:rPr>
              <a:t> Leave </a:t>
            </a:r>
            <a:r>
              <a:rPr lang="en-US" altLang="en-US" sz="1600" dirty="0">
                <a:cs typeface="Arial" panose="020B0604020202020204" pitchFamily="34" charset="0"/>
              </a:rPr>
              <a:t>the surface wet </a:t>
            </a:r>
          </a:p>
          <a:p>
            <a:pPr>
              <a:lnSpc>
                <a:spcPct val="120000"/>
              </a:lnSpc>
              <a:buClr>
                <a:schemeClr val="tx2"/>
              </a:buClr>
              <a:buSzPct val="75000"/>
            </a:pPr>
            <a:r>
              <a:rPr lang="en-US" altLang="en-US" sz="1600" dirty="0" smtClean="0">
                <a:cs typeface="Arial" panose="020B0604020202020204" pitchFamily="34" charset="0"/>
              </a:rPr>
              <a:t>Check </a:t>
            </a:r>
            <a:r>
              <a:rPr lang="en-US" altLang="en-US" sz="1600" dirty="0">
                <a:cs typeface="Arial" panose="020B0604020202020204" pitchFamily="34" charset="0"/>
              </a:rPr>
              <a:t>the product label for </a:t>
            </a:r>
            <a:r>
              <a:rPr lang="en-US" altLang="en-US" sz="1600" dirty="0" smtClean="0">
                <a:cs typeface="Arial" panose="020B0604020202020204" pitchFamily="34" charset="0"/>
              </a:rPr>
              <a:t>the </a:t>
            </a:r>
            <a:r>
              <a:rPr lang="en-US" altLang="en-US" sz="1600" dirty="0">
                <a:cs typeface="Arial" panose="020B0604020202020204" pitchFamily="34" charset="0"/>
              </a:rPr>
              <a:t>appropriate contact (dwell) time </a:t>
            </a:r>
            <a:endParaRPr lang="en-US" altLang="en-US" sz="1600" dirty="0" smtClean="0">
              <a:cs typeface="Arial" panose="020B0604020202020204" pitchFamily="34" charset="0"/>
            </a:endParaRPr>
          </a:p>
          <a:p>
            <a:pPr>
              <a:lnSpc>
                <a:spcPct val="120000"/>
              </a:lnSpc>
              <a:buClr>
                <a:schemeClr val="tx2"/>
              </a:buClr>
              <a:buSzPct val="75000"/>
            </a:pPr>
            <a:r>
              <a:rPr lang="en-US" altLang="en-US" sz="1600" dirty="0" smtClean="0">
                <a:cs typeface="Arial" panose="020B0604020202020204" pitchFamily="34" charset="0"/>
              </a:rPr>
              <a:t>Set an electronic timer, egg timer, watch, or smart phone to keep track of time</a:t>
            </a:r>
            <a:endParaRPr lang="en-US" altLang="en-US" sz="1600" dirty="0">
              <a:cs typeface="Arial" panose="020B0604020202020204" pitchFamily="34" charset="0"/>
            </a:endParaRPr>
          </a:p>
          <a:p>
            <a:pPr marL="342900" indent="-342900">
              <a:lnSpc>
                <a:spcPct val="120000"/>
              </a:lnSpc>
              <a:buClr>
                <a:schemeClr val="tx2"/>
              </a:buClr>
              <a:buNone/>
            </a:pPr>
            <a:r>
              <a:rPr lang="en-US" altLang="en-US" sz="1600" u="sng" dirty="0">
                <a:cs typeface="Arial" panose="020B0604020202020204" pitchFamily="34" charset="0"/>
              </a:rPr>
              <a:t>Step </a:t>
            </a:r>
            <a:r>
              <a:rPr lang="en-US" altLang="en-US" sz="1600" u="sng" dirty="0" smtClean="0">
                <a:cs typeface="Arial" panose="020B0604020202020204" pitchFamily="34" charset="0"/>
              </a:rPr>
              <a:t>5:</a:t>
            </a:r>
            <a:r>
              <a:rPr lang="en-US" altLang="en-US" sz="1600" dirty="0" smtClean="0">
                <a:cs typeface="Arial" panose="020B0604020202020204" pitchFamily="34" charset="0"/>
              </a:rPr>
              <a:t>  Air dry or wipe </a:t>
            </a:r>
            <a:r>
              <a:rPr lang="en-US" altLang="en-US" sz="1600" dirty="0">
                <a:cs typeface="Arial" panose="020B0604020202020204" pitchFamily="34" charset="0"/>
              </a:rPr>
              <a:t>the surface dry </a:t>
            </a:r>
            <a:r>
              <a:rPr lang="en-US" altLang="en-US" sz="1600" dirty="0" smtClean="0">
                <a:cs typeface="Arial" panose="020B0604020202020204" pitchFamily="34" charset="0"/>
              </a:rPr>
              <a:t>with a fresh paper towel or cloth</a:t>
            </a:r>
            <a:endParaRPr lang="en-US" altLang="en-US" sz="1600" dirty="0">
              <a:cs typeface="Arial" panose="020B0604020202020204" pitchFamily="34" charset="0"/>
            </a:endParaRPr>
          </a:p>
        </p:txBody>
      </p:sp>
      <p:sp>
        <p:nvSpPr>
          <p:cNvPr id="51205" name="TextBox 4"/>
          <p:cNvSpPr txBox="1">
            <a:spLocks noChangeArrowheads="1"/>
          </p:cNvSpPr>
          <p:nvPr/>
        </p:nvSpPr>
        <p:spPr bwMode="auto">
          <a:xfrm>
            <a:off x="1132285" y="369331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Calibri" panose="020F0502020204030204" pitchFamily="34" charset="0"/>
                <a:cs typeface="Arial" panose="020B0604020202020204" pitchFamily="34" charset="0"/>
              </a:defRPr>
            </a:lvl1pPr>
            <a:lvl2pPr marL="742950" indent="-285750" eaLnBrk="0" hangingPunct="0">
              <a:defRPr sz="1000">
                <a:solidFill>
                  <a:schemeClr val="tx1"/>
                </a:solidFill>
                <a:latin typeface="Calibri" panose="020F0502020204030204" pitchFamily="34" charset="0"/>
                <a:cs typeface="Arial" panose="020B0604020202020204" pitchFamily="34" charset="0"/>
              </a:defRPr>
            </a:lvl2pPr>
            <a:lvl3pPr marL="1143000" indent="-228600" eaLnBrk="0" hangingPunct="0">
              <a:defRPr sz="1000">
                <a:solidFill>
                  <a:schemeClr val="tx1"/>
                </a:solidFill>
                <a:latin typeface="Calibri" panose="020F0502020204030204" pitchFamily="34" charset="0"/>
                <a:cs typeface="Arial" panose="020B0604020202020204" pitchFamily="34" charset="0"/>
              </a:defRPr>
            </a:lvl3pPr>
            <a:lvl4pPr marL="1600200" indent="-228600" eaLnBrk="0" hangingPunct="0">
              <a:defRPr sz="1000">
                <a:solidFill>
                  <a:schemeClr val="tx1"/>
                </a:solidFill>
                <a:latin typeface="Calibri" panose="020F0502020204030204" pitchFamily="34" charset="0"/>
                <a:cs typeface="Arial" panose="020B0604020202020204" pitchFamily="34" charset="0"/>
              </a:defRPr>
            </a:lvl4pPr>
            <a:lvl5pPr marL="2057400" indent="-228600"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l" eaLnBrk="1" hangingPunct="1"/>
            <a:endParaRPr lang="en-US" altLang="en-US" sz="1350"/>
          </a:p>
        </p:txBody>
      </p:sp>
      <p:pic>
        <p:nvPicPr>
          <p:cNvPr id="5120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877" y="3592909"/>
            <a:ext cx="1246339" cy="10426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845" y="2117359"/>
            <a:ext cx="1416404" cy="11477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8845" y="4946981"/>
            <a:ext cx="1416404" cy="1097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7997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04">
                                            <p:txEl>
                                              <p:pRg st="2" end="2"/>
                                            </p:txEl>
                                          </p:spTgt>
                                        </p:tgtEl>
                                        <p:attrNameLst>
                                          <p:attrName>style.visibility</p:attrName>
                                        </p:attrNameLst>
                                      </p:cBhvr>
                                      <p:to>
                                        <p:strVal val="visible"/>
                                      </p:to>
                                    </p:set>
                                    <p:anim calcmode="lin" valueType="num">
                                      <p:cBhvr additive="base">
                                        <p:cTn id="19"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04">
                                            <p:txEl>
                                              <p:pRg st="3" end="3"/>
                                            </p:txEl>
                                          </p:spTgt>
                                        </p:tgtEl>
                                        <p:attrNameLst>
                                          <p:attrName>style.visibility</p:attrName>
                                        </p:attrNameLst>
                                      </p:cBhvr>
                                      <p:to>
                                        <p:strVal val="visible"/>
                                      </p:to>
                                    </p:set>
                                    <p:anim calcmode="lin" valueType="num">
                                      <p:cBhvr additive="base">
                                        <p:cTn id="23"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0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204">
                                            <p:txEl>
                                              <p:pRg st="4" end="4"/>
                                            </p:txEl>
                                          </p:spTgt>
                                        </p:tgtEl>
                                        <p:attrNameLst>
                                          <p:attrName>style.visibility</p:attrName>
                                        </p:attrNameLst>
                                      </p:cBhvr>
                                      <p:to>
                                        <p:strVal val="visible"/>
                                      </p:to>
                                    </p:set>
                                    <p:anim calcmode="lin" valueType="num">
                                      <p:cBhvr additive="base">
                                        <p:cTn id="27"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12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204">
                                            <p:txEl>
                                              <p:pRg st="5" end="5"/>
                                            </p:txEl>
                                          </p:spTgt>
                                        </p:tgtEl>
                                        <p:attrNameLst>
                                          <p:attrName>style.visibility</p:attrName>
                                        </p:attrNameLst>
                                      </p:cBhvr>
                                      <p:to>
                                        <p:strVal val="visible"/>
                                      </p:to>
                                    </p:set>
                                    <p:anim calcmode="lin" valueType="num">
                                      <p:cBhvr additive="base">
                                        <p:cTn id="33"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20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1204">
                                            <p:txEl>
                                              <p:pRg st="6" end="6"/>
                                            </p:txEl>
                                          </p:spTgt>
                                        </p:tgtEl>
                                        <p:attrNameLst>
                                          <p:attrName>style.visibility</p:attrName>
                                        </p:attrNameLst>
                                      </p:cBhvr>
                                      <p:to>
                                        <p:strVal val="visible"/>
                                      </p:to>
                                    </p:set>
                                    <p:anim calcmode="lin" valueType="num">
                                      <p:cBhvr additive="base">
                                        <p:cTn id="37"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1204">
                                            <p:txEl>
                                              <p:pRg st="7" end="7"/>
                                            </p:txEl>
                                          </p:spTgt>
                                        </p:tgtEl>
                                        <p:attrNameLst>
                                          <p:attrName>style.visibility</p:attrName>
                                        </p:attrNameLst>
                                      </p:cBhvr>
                                      <p:to>
                                        <p:strVal val="visible"/>
                                      </p:to>
                                    </p:set>
                                    <p:anim calcmode="lin" valueType="num">
                                      <p:cBhvr additive="base">
                                        <p:cTn id="41" dur="500" fill="hold"/>
                                        <p:tgtEl>
                                          <p:spTgt spid="5120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20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204">
                                            <p:txEl>
                                              <p:pRg st="8" end="8"/>
                                            </p:txEl>
                                          </p:spTgt>
                                        </p:tgtEl>
                                        <p:attrNameLst>
                                          <p:attrName>style.visibility</p:attrName>
                                        </p:attrNameLst>
                                      </p:cBhvr>
                                      <p:to>
                                        <p:strVal val="visible"/>
                                      </p:to>
                                    </p:set>
                                    <p:anim calcmode="lin" valueType="num">
                                      <p:cBhvr additive="base">
                                        <p:cTn id="47"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850" y="0"/>
            <a:ext cx="4692650" cy="6256867"/>
          </a:xfrm>
          <a:prstGeom prst="rect">
            <a:avLst/>
          </a:prstGeom>
          <a:ln>
            <a:solidFill>
              <a:schemeClr val="tx1"/>
            </a:solidFill>
          </a:ln>
        </p:spPr>
      </p:pic>
    </p:spTree>
    <p:extLst>
      <p:ext uri="{BB962C8B-B14F-4D97-AF65-F5344CB8AC3E}">
        <p14:creationId xmlns:p14="http://schemas.microsoft.com/office/powerpoint/2010/main" val="445479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638330" y="849597"/>
            <a:ext cx="7650905" cy="1084116"/>
          </a:xfrm>
        </p:spPr>
        <p:txBody>
          <a:bodyPr anchorCtr="0">
            <a:normAutofit fontScale="90000"/>
          </a:bodyPr>
          <a:lstStyle/>
          <a:p>
            <a:pPr eaLnBrk="1" hangingPunct="1"/>
            <a:r>
              <a:rPr lang="en-US" altLang="en-US" dirty="0" smtClean="0"/>
              <a:t>Always use </a:t>
            </a:r>
            <a:r>
              <a:rPr lang="en-US" altLang="en-US" dirty="0">
                <a:solidFill>
                  <a:srgbClr val="FF0000"/>
                </a:solidFill>
              </a:rPr>
              <a:t>c</a:t>
            </a:r>
            <a:r>
              <a:rPr lang="en-US" altLang="en-US" dirty="0" smtClean="0">
                <a:solidFill>
                  <a:srgbClr val="FF0000"/>
                </a:solidFill>
              </a:rPr>
              <a:t>aution</a:t>
            </a:r>
            <a:r>
              <a:rPr lang="en-US" altLang="en-US" dirty="0" smtClean="0"/>
              <a:t> with sanitizers and disinfectants</a:t>
            </a:r>
          </a:p>
        </p:txBody>
      </p:sp>
      <p:sp>
        <p:nvSpPr>
          <p:cNvPr id="40963" name="Rectangle 3"/>
          <p:cNvSpPr>
            <a:spLocks noGrp="1"/>
          </p:cNvSpPr>
          <p:nvPr>
            <p:ph type="body" idx="4294967295"/>
          </p:nvPr>
        </p:nvSpPr>
        <p:spPr>
          <a:xfrm>
            <a:off x="1064665" y="1903078"/>
            <a:ext cx="5722713" cy="3769953"/>
          </a:xfrm>
        </p:spPr>
        <p:txBody>
          <a:bodyPr>
            <a:noAutofit/>
          </a:bodyPr>
          <a:lstStyle/>
          <a:p>
            <a:pPr>
              <a:lnSpc>
                <a:spcPct val="150000"/>
              </a:lnSpc>
              <a:buClr>
                <a:schemeClr val="accent2"/>
              </a:buClr>
              <a:buSzPct val="100000"/>
              <a:buFont typeface="Wingdings" panose="05000000000000000000" pitchFamily="2" charset="2"/>
              <a:buChar char="ü"/>
            </a:pPr>
            <a:r>
              <a:rPr lang="en-US" altLang="en-US" sz="2600" dirty="0"/>
              <a:t>Provide ventilation </a:t>
            </a:r>
          </a:p>
          <a:p>
            <a:pPr>
              <a:lnSpc>
                <a:spcPct val="100000"/>
              </a:lnSpc>
              <a:buClr>
                <a:schemeClr val="accent2"/>
              </a:buClr>
              <a:buSzPct val="100000"/>
              <a:buFont typeface="Wingdings" panose="05000000000000000000" pitchFamily="2" charset="2"/>
              <a:buChar char="ü"/>
            </a:pPr>
            <a:r>
              <a:rPr lang="en-US" altLang="en-US" sz="2600" dirty="0"/>
              <a:t>Hold the bottle at a safe distance away from the nose and mouth when spraying</a:t>
            </a:r>
          </a:p>
          <a:p>
            <a:pPr>
              <a:lnSpc>
                <a:spcPct val="100000"/>
              </a:lnSpc>
              <a:buClr>
                <a:schemeClr val="accent2"/>
              </a:buClr>
              <a:buSzPct val="100000"/>
              <a:buFont typeface="Wingdings" panose="05000000000000000000" pitchFamily="2" charset="2"/>
              <a:buChar char="ü"/>
            </a:pPr>
            <a:r>
              <a:rPr lang="en-US" altLang="en-US" sz="2600" dirty="0"/>
              <a:t>Label spray </a:t>
            </a:r>
            <a:r>
              <a:rPr lang="en-US" altLang="en-US" sz="2600" dirty="0" smtClean="0"/>
              <a:t>bottle dilutions </a:t>
            </a:r>
            <a:r>
              <a:rPr lang="en-US" altLang="en-US" sz="2600" dirty="0"/>
              <a:t>with product and </a:t>
            </a:r>
            <a:r>
              <a:rPr lang="en-US" altLang="en-US" sz="2600" dirty="0" smtClean="0"/>
              <a:t>date</a:t>
            </a:r>
            <a:endParaRPr lang="en-US" altLang="en-US" sz="2600" dirty="0"/>
          </a:p>
          <a:p>
            <a:pPr>
              <a:lnSpc>
                <a:spcPct val="100000"/>
              </a:lnSpc>
              <a:spcBef>
                <a:spcPts val="0"/>
              </a:spcBef>
              <a:buClr>
                <a:schemeClr val="accent2"/>
              </a:buClr>
              <a:buSzPct val="100000"/>
              <a:buFont typeface="Wingdings" panose="05000000000000000000" pitchFamily="2" charset="2"/>
              <a:buChar char="ü"/>
            </a:pPr>
            <a:r>
              <a:rPr lang="en-US" altLang="en-US" sz="2600" dirty="0"/>
              <a:t>Keep products out of </a:t>
            </a:r>
            <a:r>
              <a:rPr lang="en-US" altLang="en-US" sz="2600" dirty="0" smtClean="0"/>
              <a:t>children’s </a:t>
            </a:r>
          </a:p>
          <a:p>
            <a:pPr marL="0" indent="0">
              <a:lnSpc>
                <a:spcPct val="100000"/>
              </a:lnSpc>
              <a:spcBef>
                <a:spcPts val="0"/>
              </a:spcBef>
              <a:buClr>
                <a:schemeClr val="accent2"/>
              </a:buClr>
              <a:buSzPct val="100000"/>
              <a:buNone/>
            </a:pPr>
            <a:r>
              <a:rPr lang="en-US" altLang="en-US" sz="2600" dirty="0" smtClean="0"/>
              <a:t>    reach</a:t>
            </a:r>
            <a:r>
              <a:rPr lang="en-US" altLang="en-US" sz="2600" dirty="0"/>
              <a:t>, in a locked cabinet.</a:t>
            </a:r>
          </a:p>
          <a:p>
            <a:pPr marL="0" indent="0">
              <a:lnSpc>
                <a:spcPct val="100000"/>
              </a:lnSpc>
              <a:spcBef>
                <a:spcPts val="0"/>
              </a:spcBef>
              <a:buClr>
                <a:schemeClr val="accent2"/>
              </a:buClr>
              <a:buSzPct val="100000"/>
              <a:buNone/>
            </a:pPr>
            <a:endParaRPr lang="en-US" altLang="en-US" sz="2600" dirty="0" smtClean="0"/>
          </a:p>
          <a:p>
            <a:pPr marL="0" indent="0">
              <a:lnSpc>
                <a:spcPct val="100000"/>
              </a:lnSpc>
              <a:spcBef>
                <a:spcPts val="0"/>
              </a:spcBef>
              <a:buClr>
                <a:schemeClr val="accent2"/>
              </a:buClr>
              <a:buSzPct val="100000"/>
              <a:buNone/>
            </a:pPr>
            <a:r>
              <a:rPr lang="en-US" altLang="en-US" sz="2600" dirty="0" smtClean="0"/>
              <a:t>           </a:t>
            </a:r>
          </a:p>
        </p:txBody>
      </p:sp>
      <p:pic>
        <p:nvPicPr>
          <p:cNvPr id="1026" name="Picture 2" descr="http://www.clipartclipart.com/free_clipart_images/a_plastic_spray_water_bottle_0515-1105-2700-3612_SMU.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9310" y1="62667" x2="39310" y2="62667"/>
                        <a14:foregroundMark x1="44828" y1="52000" x2="44828" y2="52000"/>
                        <a14:foregroundMark x1="47586" y1="44333" x2="47586" y2="44333"/>
                        <a14:foregroundMark x1="47241" y1="60000" x2="47241" y2="60000"/>
                        <a14:foregroundMark x1="52414" y1="53667" x2="52414" y2="53667"/>
                      </a14:backgroundRemoval>
                    </a14:imgEffect>
                  </a14:imgLayer>
                </a14:imgProps>
              </a:ext>
              <a:ext uri="{28A0092B-C50C-407E-A947-70E740481C1C}">
                <a14:useLocalDpi xmlns:a14="http://schemas.microsoft.com/office/drawing/2010/main" val="0"/>
              </a:ext>
            </a:extLst>
          </a:blip>
          <a:srcRect/>
          <a:stretch>
            <a:fillRect/>
          </a:stretch>
        </p:blipFill>
        <p:spPr bwMode="auto">
          <a:xfrm rot="3022688">
            <a:off x="6025787" y="3144974"/>
            <a:ext cx="2280103" cy="23587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rot="21190142">
            <a:off x="8016285" y="4004189"/>
            <a:ext cx="1752218" cy="1744502"/>
            <a:chOff x="7339239" y="2153356"/>
            <a:chExt cx="3179401" cy="1882242"/>
          </a:xfrm>
        </p:grpSpPr>
        <p:sp>
          <p:nvSpPr>
            <p:cNvPr id="7" name="Freeform 6"/>
            <p:cNvSpPr/>
            <p:nvPr/>
          </p:nvSpPr>
          <p:spPr>
            <a:xfrm rot="5400000">
              <a:off x="8418522" y="1221474"/>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2" name="Freeform 11"/>
            <p:cNvSpPr/>
            <p:nvPr/>
          </p:nvSpPr>
          <p:spPr>
            <a:xfrm rot="6905843">
              <a:off x="8271121" y="1935480"/>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3" name="Freeform 12"/>
            <p:cNvSpPr/>
            <p:nvPr/>
          </p:nvSpPr>
          <p:spPr>
            <a:xfrm rot="6015393">
              <a:off x="7992977" y="1715017"/>
              <a:ext cx="1187630" cy="2446456"/>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grpSp>
        <p:nvGrpSpPr>
          <p:cNvPr id="16" name="Group 15"/>
          <p:cNvGrpSpPr/>
          <p:nvPr/>
        </p:nvGrpSpPr>
        <p:grpSpPr>
          <a:xfrm>
            <a:off x="7997208" y="4148988"/>
            <a:ext cx="1752218" cy="1744502"/>
            <a:chOff x="7339239" y="2153356"/>
            <a:chExt cx="3179401" cy="1882242"/>
          </a:xfrm>
        </p:grpSpPr>
        <p:sp>
          <p:nvSpPr>
            <p:cNvPr id="17" name="Freeform 16"/>
            <p:cNvSpPr/>
            <p:nvPr/>
          </p:nvSpPr>
          <p:spPr>
            <a:xfrm rot="5400000">
              <a:off x="8418522" y="1221474"/>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8" name="Freeform 17"/>
            <p:cNvSpPr/>
            <p:nvPr/>
          </p:nvSpPr>
          <p:spPr>
            <a:xfrm rot="6905843">
              <a:off x="8271121" y="1935480"/>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9" name="Freeform 18"/>
            <p:cNvSpPr/>
            <p:nvPr/>
          </p:nvSpPr>
          <p:spPr>
            <a:xfrm rot="6015393">
              <a:off x="7992977" y="1715017"/>
              <a:ext cx="1187630" cy="2446456"/>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sp>
        <p:nvSpPr>
          <p:cNvPr id="21" name="Rectangle 2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3826275" flipV="1">
            <a:off x="6240749" y="4694327"/>
            <a:ext cx="847727" cy="230832"/>
          </a:xfrm>
          <a:prstGeom prst="rect">
            <a:avLst/>
          </a:prstGeom>
          <a:noFill/>
        </p:spPr>
        <p:txBody>
          <a:bodyPr wrap="square" rtlCol="0">
            <a:spAutoFit/>
          </a:bodyPr>
          <a:lstStyle/>
          <a:p>
            <a:r>
              <a:rPr lang="en-US" sz="900" dirty="0" smtClean="0">
                <a:solidFill>
                  <a:schemeClr val="bg1"/>
                </a:solidFill>
              </a:rPr>
              <a:t>2/7/2020</a:t>
            </a:r>
            <a:endParaRPr lang="en-US" sz="900" dirty="0">
              <a:solidFill>
                <a:schemeClr val="bg1"/>
              </a:solidFill>
            </a:endParaRPr>
          </a:p>
        </p:txBody>
      </p:sp>
      <p:sp>
        <p:nvSpPr>
          <p:cNvPr id="4" name="TextBox 3"/>
          <p:cNvSpPr txBox="1"/>
          <p:nvPr/>
        </p:nvSpPr>
        <p:spPr>
          <a:xfrm rot="3079626">
            <a:off x="6035476" y="4798155"/>
            <a:ext cx="865240" cy="307777"/>
          </a:xfrm>
          <a:prstGeom prst="rect">
            <a:avLst/>
          </a:prstGeom>
          <a:noFill/>
        </p:spPr>
        <p:txBody>
          <a:bodyPr wrap="square" rtlCol="0">
            <a:spAutoFit/>
          </a:bodyPr>
          <a:lstStyle/>
          <a:p>
            <a:r>
              <a:rPr lang="en-US" sz="1400" dirty="0" smtClean="0"/>
              <a:t>bleach</a:t>
            </a:r>
            <a:endParaRPr lang="en-US" sz="1400" dirty="0"/>
          </a:p>
        </p:txBody>
      </p:sp>
    </p:spTree>
    <p:custDataLst>
      <p:tags r:id="rId1"/>
    </p:custDataLst>
    <p:extLst>
      <p:ext uri="{BB962C8B-B14F-4D97-AF65-F5344CB8AC3E}">
        <p14:creationId xmlns:p14="http://schemas.microsoft.com/office/powerpoint/2010/main" val="135275976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842082" y="679814"/>
            <a:ext cx="7690661" cy="1084116"/>
          </a:xfrm>
        </p:spPr>
        <p:txBody>
          <a:bodyPr anchorCtr="0">
            <a:normAutofit fontScale="90000"/>
          </a:bodyPr>
          <a:lstStyle/>
          <a:p>
            <a:pPr eaLnBrk="1" hangingPunct="1"/>
            <a:r>
              <a:rPr lang="en-US" altLang="en-US" dirty="0" smtClean="0"/>
              <a:t/>
            </a:r>
            <a:br>
              <a:rPr lang="en-US" altLang="en-US" dirty="0" smtClean="0"/>
            </a:br>
            <a:r>
              <a:rPr lang="en-US" altLang="en-US" dirty="0" smtClean="0"/>
              <a:t>Continued…</a:t>
            </a:r>
          </a:p>
        </p:txBody>
      </p:sp>
      <p:sp>
        <p:nvSpPr>
          <p:cNvPr id="40963" name="Rectangle 3"/>
          <p:cNvSpPr>
            <a:spLocks noGrp="1"/>
          </p:cNvSpPr>
          <p:nvPr>
            <p:ph type="body" idx="4294967295"/>
          </p:nvPr>
        </p:nvSpPr>
        <p:spPr>
          <a:xfrm>
            <a:off x="777476" y="2043414"/>
            <a:ext cx="7819871" cy="4495510"/>
          </a:xfrm>
        </p:spPr>
        <p:txBody>
          <a:bodyPr>
            <a:noAutofit/>
          </a:bodyPr>
          <a:lstStyle/>
          <a:p>
            <a:pPr>
              <a:lnSpc>
                <a:spcPct val="100000"/>
              </a:lnSpc>
              <a:spcBef>
                <a:spcPts val="0"/>
              </a:spcBef>
              <a:buClr>
                <a:schemeClr val="accent2"/>
              </a:buClr>
              <a:buSzPct val="100000"/>
              <a:buFont typeface="Wingdings" panose="05000000000000000000" pitchFamily="2" charset="2"/>
              <a:buChar char="ü"/>
            </a:pPr>
            <a:r>
              <a:rPr lang="en-US" altLang="en-US" sz="2600" kern="600" dirty="0" smtClean="0"/>
              <a:t>Wear personal protective equipment such as</a:t>
            </a:r>
          </a:p>
          <a:p>
            <a:pPr marL="0" indent="0">
              <a:lnSpc>
                <a:spcPct val="100000"/>
              </a:lnSpc>
              <a:spcBef>
                <a:spcPts val="0"/>
              </a:spcBef>
              <a:buClr>
                <a:schemeClr val="accent2"/>
              </a:buClr>
              <a:buSzPct val="100000"/>
              <a:buNone/>
            </a:pPr>
            <a:r>
              <a:rPr lang="en-US" altLang="en-US" sz="2600" kern="600" dirty="0"/>
              <a:t> </a:t>
            </a:r>
            <a:r>
              <a:rPr lang="en-US" altLang="en-US" sz="2600" kern="600" dirty="0" smtClean="0"/>
              <a:t>  (gloves, eyewear)</a:t>
            </a:r>
            <a:endParaRPr lang="en-US" altLang="en-US" sz="2600" kern="600" dirty="0"/>
          </a:p>
          <a:p>
            <a:pPr>
              <a:lnSpc>
                <a:spcPct val="150000"/>
              </a:lnSpc>
              <a:buClr>
                <a:schemeClr val="accent2"/>
              </a:buClr>
              <a:buSzPct val="100000"/>
              <a:buFont typeface="Wingdings" panose="05000000000000000000" pitchFamily="2" charset="2"/>
              <a:buChar char="ü"/>
            </a:pPr>
            <a:r>
              <a:rPr lang="en-US" altLang="en-US" sz="2600" dirty="0"/>
              <a:t>D</a:t>
            </a:r>
            <a:r>
              <a:rPr lang="en-US" altLang="en-US" sz="2600" dirty="0" smtClean="0"/>
              <a:t>isinfect </a:t>
            </a:r>
            <a:r>
              <a:rPr lang="en-US" altLang="en-US" sz="2600" dirty="0"/>
              <a:t>while children are not in area</a:t>
            </a:r>
          </a:p>
          <a:p>
            <a:pPr>
              <a:lnSpc>
                <a:spcPct val="100000"/>
              </a:lnSpc>
              <a:buClr>
                <a:schemeClr val="accent2"/>
              </a:buClr>
              <a:buSzPct val="100000"/>
              <a:buFont typeface="Wingdings" panose="05000000000000000000" pitchFamily="2" charset="2"/>
              <a:buChar char="ü"/>
            </a:pPr>
            <a:r>
              <a:rPr lang="en-US" sz="2600" dirty="0"/>
              <a:t>The surface should be dry by the time the children return to the </a:t>
            </a:r>
            <a:r>
              <a:rPr lang="en-US" sz="2600" dirty="0" smtClean="0"/>
              <a:t>area</a:t>
            </a:r>
          </a:p>
          <a:p>
            <a:pPr>
              <a:lnSpc>
                <a:spcPct val="100000"/>
              </a:lnSpc>
              <a:buClr>
                <a:schemeClr val="accent2"/>
              </a:buClr>
              <a:buSzPct val="100000"/>
              <a:buFont typeface="Wingdings" panose="05000000000000000000" pitchFamily="2" charset="2"/>
              <a:buChar char="ü"/>
            </a:pPr>
            <a:r>
              <a:rPr lang="en-US" altLang="en-US" sz="2600" dirty="0" smtClean="0"/>
              <a:t>Do not mix products or reuse bottles for different products</a:t>
            </a:r>
            <a:endParaRPr lang="en-US" altLang="en-US" sz="2600" dirty="0"/>
          </a:p>
        </p:txBody>
      </p:sp>
      <p:sp>
        <p:nvSpPr>
          <p:cNvPr id="8" name="Rectangle 7"/>
          <p:cNvSpPr/>
          <p:nvPr/>
        </p:nvSpPr>
        <p:spPr>
          <a:xfrm>
            <a:off x="2360130" y="5128007"/>
            <a:ext cx="5484307" cy="95410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800" dirty="0">
                <a:latin typeface="Cambria" panose="02040503050406030204" pitchFamily="18" charset="0"/>
              </a:rPr>
              <a:t>Never </a:t>
            </a:r>
            <a:r>
              <a:rPr lang="en-US" sz="2800" dirty="0" smtClean="0">
                <a:latin typeface="Cambria" panose="02040503050406030204" pitchFamily="18" charset="0"/>
              </a:rPr>
              <a:t>mix ammonia or vinegar with  bleach! </a:t>
            </a:r>
            <a:endParaRPr lang="en-US" sz="2800" dirty="0"/>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8719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439"/>
            <a:ext cx="7886700" cy="1325563"/>
          </a:xfrm>
        </p:spPr>
        <p:txBody>
          <a:bodyPr/>
          <a:lstStyle/>
          <a:p>
            <a:pPr algn="ctr"/>
            <a:r>
              <a:rPr lang="en-US" dirty="0" smtClean="0"/>
              <a:t>What about bleach?</a:t>
            </a:r>
            <a:endParaRPr lang="en-US" dirty="0"/>
          </a:p>
        </p:txBody>
      </p:sp>
      <p:sp>
        <p:nvSpPr>
          <p:cNvPr id="3" name="Content Placeholder 2"/>
          <p:cNvSpPr>
            <a:spLocks noGrp="1"/>
          </p:cNvSpPr>
          <p:nvPr>
            <p:ph idx="1"/>
          </p:nvPr>
        </p:nvSpPr>
        <p:spPr>
          <a:xfrm>
            <a:off x="691241" y="1501005"/>
            <a:ext cx="8084459" cy="4671195"/>
          </a:xfrm>
        </p:spPr>
        <p:txBody>
          <a:bodyPr>
            <a:normAutofit fontScale="92500" lnSpcReduction="20000"/>
          </a:bodyPr>
          <a:lstStyle/>
          <a:p>
            <a:pPr marL="0" indent="0">
              <a:buNone/>
            </a:pPr>
            <a:r>
              <a:rPr lang="en-US" sz="2400" dirty="0" smtClean="0"/>
              <a:t>Commonly used because it is: </a:t>
            </a:r>
          </a:p>
          <a:p>
            <a:r>
              <a:rPr lang="en-US" sz="2400" dirty="0" smtClean="0"/>
              <a:t>low cost</a:t>
            </a:r>
          </a:p>
          <a:p>
            <a:r>
              <a:rPr lang="en-US" sz="2400" dirty="0" smtClean="0"/>
              <a:t>effective </a:t>
            </a:r>
            <a:r>
              <a:rPr lang="en-US" sz="2400" dirty="0"/>
              <a:t>(if used correctly</a:t>
            </a:r>
            <a:r>
              <a:rPr lang="en-US" sz="2400" dirty="0" smtClean="0"/>
              <a:t>) </a:t>
            </a:r>
          </a:p>
          <a:p>
            <a:r>
              <a:rPr lang="en-US" sz="2400" dirty="0" smtClean="0"/>
              <a:t>readily available </a:t>
            </a:r>
            <a:endParaRPr lang="en-US" sz="2400" dirty="0"/>
          </a:p>
          <a:p>
            <a:pPr marL="0" indent="0">
              <a:buNone/>
            </a:pPr>
            <a:r>
              <a:rPr lang="en-US" sz="2400" dirty="0" smtClean="0"/>
              <a:t>Use caution because it could: </a:t>
            </a:r>
          </a:p>
          <a:p>
            <a:r>
              <a:rPr lang="en-US" sz="2400" dirty="0" smtClean="0"/>
              <a:t>irritate </a:t>
            </a:r>
            <a:r>
              <a:rPr lang="en-US" sz="2400" dirty="0"/>
              <a:t>the skin and </a:t>
            </a:r>
            <a:r>
              <a:rPr lang="en-US" sz="2400" dirty="0" smtClean="0"/>
              <a:t>eyes </a:t>
            </a:r>
          </a:p>
          <a:p>
            <a:r>
              <a:rPr lang="en-US" sz="2400" dirty="0" smtClean="0"/>
              <a:t>trigger asthma</a:t>
            </a:r>
          </a:p>
          <a:p>
            <a:r>
              <a:rPr lang="en-US" sz="2400" dirty="0" smtClean="0"/>
              <a:t>affect breathing (even if you don’t have asthma) </a:t>
            </a:r>
          </a:p>
          <a:p>
            <a:r>
              <a:rPr lang="en-US" sz="2400" dirty="0" smtClean="0"/>
              <a:t>damage clothing </a:t>
            </a:r>
          </a:p>
          <a:p>
            <a:r>
              <a:rPr lang="en-US" sz="2400" dirty="0"/>
              <a:t>b</a:t>
            </a:r>
            <a:r>
              <a:rPr lang="en-US" sz="2400" dirty="0" smtClean="0"/>
              <a:t>e corrosive </a:t>
            </a:r>
          </a:p>
          <a:p>
            <a:pPr marL="0" indent="0">
              <a:buNone/>
            </a:pPr>
            <a:r>
              <a:rPr lang="en-US" sz="2400" dirty="0" smtClean="0"/>
              <a:t>Notes:</a:t>
            </a:r>
          </a:p>
          <a:p>
            <a:pPr marL="457200" lvl="1" indent="0">
              <a:buNone/>
            </a:pPr>
            <a:r>
              <a:rPr lang="en-US" sz="2000" dirty="0" smtClean="0"/>
              <a:t>*bleach has a short </a:t>
            </a:r>
            <a:r>
              <a:rPr lang="en-US" sz="2000" dirty="0"/>
              <a:t>shelf life</a:t>
            </a:r>
            <a:r>
              <a:rPr lang="en-US" sz="2000" dirty="0" smtClean="0"/>
              <a:t>, it needs to be mixed with water daily. **Laundry </a:t>
            </a:r>
            <a:r>
              <a:rPr lang="en-US" sz="2000" dirty="0"/>
              <a:t>bleach </a:t>
            </a:r>
            <a:r>
              <a:rPr lang="en-US" sz="2000" dirty="0" smtClean="0"/>
              <a:t>is not an EPA registered disinfectant! </a:t>
            </a:r>
            <a:r>
              <a:rPr lang="en-US" sz="2000" dirty="0"/>
              <a:t>Check the </a:t>
            </a:r>
            <a:r>
              <a:rPr lang="en-US" sz="2000" dirty="0" smtClean="0"/>
              <a:t>label</a:t>
            </a:r>
            <a:r>
              <a:rPr lang="en-US" sz="2000" dirty="0"/>
              <a:t>.</a:t>
            </a:r>
            <a:endParaRPr lang="en-US" sz="2000" dirty="0" smtClean="0"/>
          </a:p>
          <a:p>
            <a:endParaRPr lang="en-US" sz="2400" dirty="0"/>
          </a:p>
          <a:p>
            <a:endParaRPr lang="en-US" dirty="0"/>
          </a:p>
          <a:p>
            <a:endParaRPr lang="en-US" dirty="0"/>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94638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5281"/>
            <a:ext cx="7886700" cy="1325563"/>
          </a:xfrm>
        </p:spPr>
        <p:txBody>
          <a:bodyPr/>
          <a:lstStyle/>
          <a:p>
            <a:pPr algn="ctr"/>
            <a:r>
              <a:rPr lang="en-US" dirty="0"/>
              <a:t>If using bleach: </a:t>
            </a:r>
          </a:p>
        </p:txBody>
      </p:sp>
      <p:sp>
        <p:nvSpPr>
          <p:cNvPr id="3" name="Content Placeholder 2"/>
          <p:cNvSpPr>
            <a:spLocks noGrp="1"/>
          </p:cNvSpPr>
          <p:nvPr>
            <p:ph idx="1"/>
          </p:nvPr>
        </p:nvSpPr>
        <p:spPr>
          <a:xfrm>
            <a:off x="730999" y="1690689"/>
            <a:ext cx="7886700" cy="4351338"/>
          </a:xfrm>
        </p:spPr>
        <p:txBody>
          <a:bodyPr>
            <a:normAutofit fontScale="92500"/>
          </a:bodyPr>
          <a:lstStyle/>
          <a:p>
            <a:endParaRPr lang="en-US" dirty="0" smtClean="0"/>
          </a:p>
          <a:p>
            <a:r>
              <a:rPr lang="en-US" dirty="0"/>
              <a:t>Check to make sure it is germicidal bleach, not laundry bleach</a:t>
            </a:r>
            <a:r>
              <a:rPr lang="en-US" dirty="0" smtClean="0"/>
              <a:t>.</a:t>
            </a:r>
          </a:p>
          <a:p>
            <a:r>
              <a:rPr lang="en-US" dirty="0" smtClean="0"/>
              <a:t>Mix </a:t>
            </a:r>
            <a:r>
              <a:rPr lang="en-US" b="1" dirty="0"/>
              <a:t>daily</a:t>
            </a:r>
            <a:r>
              <a:rPr lang="en-US" dirty="0"/>
              <a:t>, follow directions on the </a:t>
            </a:r>
            <a:r>
              <a:rPr lang="en-US" dirty="0" smtClean="0"/>
              <a:t>label for sanitizing and disinfecting. Label the bottle and date.</a:t>
            </a:r>
            <a:endParaRPr lang="en-US" dirty="0"/>
          </a:p>
          <a:p>
            <a:r>
              <a:rPr lang="en-US" dirty="0" smtClean="0"/>
              <a:t>Use a funnel when mixing </a:t>
            </a:r>
            <a:r>
              <a:rPr lang="en-US" dirty="0"/>
              <a:t>to decrease the amount of bleach </a:t>
            </a:r>
            <a:r>
              <a:rPr lang="en-US" dirty="0" smtClean="0"/>
              <a:t>inhaled. </a:t>
            </a:r>
          </a:p>
          <a:p>
            <a:r>
              <a:rPr lang="en-US" dirty="0" smtClean="0"/>
              <a:t>Mix bleach into cool water to reduce fumes (rather than adding water to bleach).</a:t>
            </a:r>
          </a:p>
          <a:p>
            <a:r>
              <a:rPr lang="en-US" dirty="0" smtClean="0"/>
              <a:t>Always use a measuring device.</a:t>
            </a:r>
          </a:p>
          <a:p>
            <a:endParaRPr lang="en-US" dirty="0"/>
          </a:p>
          <a:p>
            <a:endParaRPr lang="en-US" sz="2400" dirty="0"/>
          </a:p>
          <a:p>
            <a:endParaRPr lang="en-US" dirty="0"/>
          </a:p>
          <a:p>
            <a:endParaRPr lang="en-US" dirty="0"/>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728228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60439"/>
            <a:ext cx="7886700" cy="1325563"/>
          </a:xfrm>
        </p:spPr>
        <p:txBody>
          <a:bodyPr>
            <a:normAutofit/>
          </a:bodyPr>
          <a:lstStyle/>
          <a:p>
            <a:pPr algn="ctr"/>
            <a:r>
              <a:rPr lang="en-US" sz="3600" dirty="0" smtClean="0">
                <a:latin typeface="+mn-lt"/>
              </a:rPr>
              <a:t>Reduce Clutter and Shared Toys</a:t>
            </a:r>
            <a:endParaRPr lang="en-US" sz="3600" dirty="0">
              <a:latin typeface="+mn-lt"/>
            </a:endParaRPr>
          </a:p>
        </p:txBody>
      </p:sp>
      <p:sp>
        <p:nvSpPr>
          <p:cNvPr id="5" name="Content Placeholder 4"/>
          <p:cNvSpPr>
            <a:spLocks noGrp="1"/>
          </p:cNvSpPr>
          <p:nvPr>
            <p:ph idx="1"/>
          </p:nvPr>
        </p:nvSpPr>
        <p:spPr>
          <a:xfrm>
            <a:off x="635000" y="1786002"/>
            <a:ext cx="7886700" cy="4351338"/>
          </a:xfrm>
        </p:spPr>
        <p:txBody>
          <a:bodyPr>
            <a:normAutofit/>
          </a:bodyPr>
          <a:lstStyle/>
          <a:p>
            <a:r>
              <a:rPr lang="en-US" sz="3600" dirty="0"/>
              <a:t>Keep surfaces </a:t>
            </a:r>
            <a:r>
              <a:rPr lang="en-US" sz="3600" dirty="0" smtClean="0"/>
              <a:t>clear so you can clean and disinfect them easily.</a:t>
            </a:r>
            <a:endParaRPr lang="en-US" sz="3600" dirty="0"/>
          </a:p>
          <a:p>
            <a:r>
              <a:rPr lang="en-US" sz="3600" dirty="0" smtClean="0"/>
              <a:t>Store items </a:t>
            </a:r>
            <a:r>
              <a:rPr lang="en-US" sz="3600" dirty="0"/>
              <a:t>you don’t </a:t>
            </a:r>
            <a:r>
              <a:rPr lang="en-US" sz="3600" dirty="0" smtClean="0"/>
              <a:t>use.</a:t>
            </a:r>
          </a:p>
          <a:p>
            <a:r>
              <a:rPr lang="en-US" sz="3600" dirty="0" smtClean="0"/>
              <a:t>Discourage items coming from home.</a:t>
            </a:r>
          </a:p>
          <a:p>
            <a:r>
              <a:rPr lang="en-US" sz="3600" dirty="0" smtClean="0"/>
              <a:t>Limit shared toys to items that</a:t>
            </a:r>
            <a:r>
              <a:rPr lang="en-US" sz="4000" dirty="0" smtClean="0"/>
              <a:t> </a:t>
            </a:r>
            <a:r>
              <a:rPr lang="en-US" sz="3600" dirty="0" smtClean="0"/>
              <a:t>can be cleaned and disinfected easily.</a:t>
            </a:r>
          </a:p>
          <a:p>
            <a:pPr marL="0" indent="0">
              <a:buNone/>
            </a:pPr>
            <a:endParaRPr lang="en-US" dirty="0" smtClean="0"/>
          </a:p>
          <a:p>
            <a:endParaRPr lang="en-US" dirty="0" smtClean="0"/>
          </a:p>
          <a:p>
            <a:endParaRPr lang="en-US" dirty="0" smtClean="0"/>
          </a:p>
          <a:p>
            <a:endParaRPr lang="en-US" dirty="0"/>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525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Communicate with </a:t>
            </a:r>
            <a:r>
              <a:rPr lang="en-US" dirty="0" smtClean="0"/>
              <a:t>Families</a:t>
            </a:r>
            <a:endParaRPr lang="en-US" dirty="0"/>
          </a:p>
        </p:txBody>
      </p:sp>
      <p:sp>
        <p:nvSpPr>
          <p:cNvPr id="3" name="Content Placeholder 2"/>
          <p:cNvSpPr>
            <a:spLocks noGrp="1"/>
          </p:cNvSpPr>
          <p:nvPr>
            <p:ph idx="1"/>
          </p:nvPr>
        </p:nvSpPr>
        <p:spPr/>
        <p:txBody>
          <a:bodyPr/>
          <a:lstStyle/>
          <a:p>
            <a:r>
              <a:rPr lang="en-US" dirty="0" smtClean="0"/>
              <a:t>Update </a:t>
            </a:r>
            <a:r>
              <a:rPr lang="en-US" dirty="0"/>
              <a:t>emergency contact </a:t>
            </a:r>
            <a:r>
              <a:rPr lang="en-US" dirty="0" smtClean="0"/>
              <a:t>information and asthma action plans.</a:t>
            </a:r>
            <a:endParaRPr lang="en-US" dirty="0" smtClean="0"/>
          </a:p>
          <a:p>
            <a:r>
              <a:rPr lang="en-US" dirty="0" smtClean="0"/>
              <a:t>Inform </a:t>
            </a:r>
            <a:r>
              <a:rPr lang="en-US" dirty="0"/>
              <a:t>families about your policies during the COVID-19 pandemic </a:t>
            </a:r>
            <a:r>
              <a:rPr lang="en-US" dirty="0" smtClean="0"/>
              <a:t>emergency response.</a:t>
            </a:r>
          </a:p>
          <a:p>
            <a:r>
              <a:rPr lang="en-US" dirty="0"/>
              <a:t>Require staff and family to inform </a:t>
            </a:r>
            <a:r>
              <a:rPr lang="en-US" dirty="0" smtClean="0"/>
              <a:t>your </a:t>
            </a:r>
            <a:r>
              <a:rPr lang="en-US" dirty="0"/>
              <a:t>program immediately </a:t>
            </a:r>
            <a:r>
              <a:rPr lang="en-US" dirty="0" smtClean="0"/>
              <a:t>if anyone in the family is </a:t>
            </a:r>
            <a:r>
              <a:rPr lang="en-US" dirty="0"/>
              <a:t>diagnosed with COVID-19.</a:t>
            </a:r>
            <a:endParaRPr lang="en-US" dirty="0" smtClean="0"/>
          </a:p>
          <a:p>
            <a:endParaRPr lang="en-US" dirty="0"/>
          </a:p>
          <a:p>
            <a:endParaRPr lang="en-US" dirty="0"/>
          </a:p>
        </p:txBody>
      </p:sp>
    </p:spTree>
    <p:extLst>
      <p:ext uri="{BB962C8B-B14F-4D97-AF65-F5344CB8AC3E}">
        <p14:creationId xmlns:p14="http://schemas.microsoft.com/office/powerpoint/2010/main" val="28893907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3" y="365126"/>
            <a:ext cx="9081407" cy="1325563"/>
          </a:xfrm>
        </p:spPr>
        <p:txBody>
          <a:bodyPr>
            <a:normAutofit/>
          </a:bodyPr>
          <a:lstStyle/>
          <a:p>
            <a:r>
              <a:rPr lang="en-US" sz="3900" dirty="0" smtClean="0"/>
              <a:t>Strategies to Slow the Spread of COVID-19</a:t>
            </a:r>
            <a:endParaRPr lang="en-US" sz="3900" dirty="0"/>
          </a:p>
        </p:txBody>
      </p:sp>
      <p:sp>
        <p:nvSpPr>
          <p:cNvPr id="6" name="Oval 5"/>
          <p:cNvSpPr/>
          <p:nvPr/>
        </p:nvSpPr>
        <p:spPr>
          <a:xfrm>
            <a:off x="62593" y="4417219"/>
            <a:ext cx="7367410" cy="914400"/>
          </a:xfrm>
          <a:prstGeom prst="ellipse">
            <a:avLst/>
          </a:prstGeom>
          <a:solidFill>
            <a:schemeClr val="bg1"/>
          </a:solid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90F81"/>
                </a:solidFill>
              </a:ln>
            </a:endParaRPr>
          </a:p>
        </p:txBody>
      </p:sp>
      <p:sp>
        <p:nvSpPr>
          <p:cNvPr id="3" name="Content Placeholder 2"/>
          <p:cNvSpPr>
            <a:spLocks noGrp="1"/>
          </p:cNvSpPr>
          <p:nvPr>
            <p:ph idx="1"/>
          </p:nvPr>
        </p:nvSpPr>
        <p:spPr>
          <a:xfrm>
            <a:off x="481806" y="1847850"/>
            <a:ext cx="7886700" cy="4351338"/>
          </a:xfrm>
        </p:spPr>
        <p:txBody>
          <a:bodyPr/>
          <a:lstStyle/>
          <a:p>
            <a:pPr lvl="1"/>
            <a:r>
              <a:rPr lang="en-US" sz="3600" dirty="0" smtClean="0"/>
              <a:t>Staying home when ill</a:t>
            </a:r>
          </a:p>
          <a:p>
            <a:pPr lvl="1"/>
            <a:r>
              <a:rPr lang="en-US" sz="3600" dirty="0"/>
              <a:t>Personal hygiene (coughing into a sleeve, frequent hand washing, proper diapering procedures etc</a:t>
            </a:r>
            <a:r>
              <a:rPr lang="en-US" sz="3600" dirty="0" smtClean="0"/>
              <a:t>.)</a:t>
            </a:r>
          </a:p>
          <a:p>
            <a:pPr lvl="1"/>
            <a:r>
              <a:rPr lang="en-US" sz="3600" dirty="0" smtClean="0"/>
              <a:t>Cleaning and disinfecting surfaces</a:t>
            </a:r>
            <a:endParaRPr lang="en-US" sz="3600" dirty="0"/>
          </a:p>
          <a:p>
            <a:pPr lvl="1"/>
            <a:r>
              <a:rPr lang="en-US" sz="3600" dirty="0" smtClean="0"/>
              <a:t>Physical distancing</a:t>
            </a:r>
          </a:p>
          <a:p>
            <a:endParaRPr lang="en-US" dirty="0" smtClean="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1557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Distancing: Entry</a:t>
            </a:r>
            <a:endParaRPr lang="en-US" dirty="0"/>
          </a:p>
        </p:txBody>
      </p:sp>
      <p:sp>
        <p:nvSpPr>
          <p:cNvPr id="3" name="Content Placeholder 2"/>
          <p:cNvSpPr>
            <a:spLocks noGrp="1"/>
          </p:cNvSpPr>
          <p:nvPr>
            <p:ph idx="1"/>
          </p:nvPr>
        </p:nvSpPr>
        <p:spPr/>
        <p:txBody>
          <a:bodyPr>
            <a:normAutofit/>
          </a:bodyPr>
          <a:lstStyle/>
          <a:p>
            <a:r>
              <a:rPr lang="en-US" sz="3200" dirty="0"/>
              <a:t>Limit entry to </a:t>
            </a:r>
            <a:r>
              <a:rPr lang="en-US" sz="3200" dirty="0" smtClean="0"/>
              <a:t>employees that are essential.</a:t>
            </a:r>
          </a:p>
          <a:p>
            <a:r>
              <a:rPr lang="en-US" sz="3200" dirty="0" smtClean="0"/>
              <a:t>No </a:t>
            </a:r>
            <a:r>
              <a:rPr lang="en-US" sz="3200" dirty="0"/>
              <a:t>parent volunteers, students, or </a:t>
            </a:r>
            <a:r>
              <a:rPr lang="en-US" sz="3200" dirty="0" smtClean="0"/>
              <a:t>visitors. However, IEPs for children with special needs can continue. </a:t>
            </a:r>
          </a:p>
          <a:p>
            <a:r>
              <a:rPr lang="en-US" sz="3200" dirty="0" smtClean="0"/>
              <a:t>Office </a:t>
            </a:r>
            <a:r>
              <a:rPr lang="en-US" sz="3200" dirty="0"/>
              <a:t>staff should work remotely from </a:t>
            </a:r>
            <a:r>
              <a:rPr lang="en-US" sz="3200" dirty="0" smtClean="0"/>
              <a:t>home, </a:t>
            </a:r>
            <a:r>
              <a:rPr lang="en-US" sz="3200" dirty="0"/>
              <a:t>if possible</a:t>
            </a:r>
            <a:r>
              <a:rPr lang="en-US" sz="3200" dirty="0" smtClean="0"/>
              <a:t>.</a:t>
            </a:r>
          </a:p>
          <a:p>
            <a:r>
              <a:rPr lang="en-US" sz="3200" dirty="0"/>
              <a:t>Refrain from hugging and shaking hands.</a:t>
            </a:r>
          </a:p>
          <a:p>
            <a:endParaRPr lang="en-US" sz="3200" dirty="0"/>
          </a:p>
        </p:txBody>
      </p:sp>
    </p:spTree>
    <p:extLst>
      <p:ext uri="{BB962C8B-B14F-4D97-AF65-F5344CB8AC3E}">
        <p14:creationId xmlns:p14="http://schemas.microsoft.com/office/powerpoint/2010/main" val="2119737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Distancing: Drop off and Pick up Tips</a:t>
            </a:r>
            <a:endParaRPr lang="en-US" dirty="0"/>
          </a:p>
        </p:txBody>
      </p:sp>
      <p:sp>
        <p:nvSpPr>
          <p:cNvPr id="3" name="Content Placeholder 2"/>
          <p:cNvSpPr>
            <a:spLocks noGrp="1"/>
          </p:cNvSpPr>
          <p:nvPr>
            <p:ph idx="1"/>
          </p:nvPr>
        </p:nvSpPr>
        <p:spPr>
          <a:xfrm>
            <a:off x="708826" y="1764774"/>
            <a:ext cx="7886700" cy="4351338"/>
          </a:xfrm>
        </p:spPr>
        <p:txBody>
          <a:bodyPr>
            <a:normAutofit/>
          </a:bodyPr>
          <a:lstStyle/>
          <a:p>
            <a:r>
              <a:rPr lang="en-US" dirty="0" smtClean="0"/>
              <a:t>Consider </a:t>
            </a:r>
            <a:r>
              <a:rPr lang="en-US" dirty="0"/>
              <a:t>moving the sign-in station outside the </a:t>
            </a:r>
            <a:r>
              <a:rPr lang="en-US" dirty="0" smtClean="0"/>
              <a:t>facility.</a:t>
            </a:r>
          </a:p>
          <a:p>
            <a:r>
              <a:rPr lang="en-US" dirty="0" smtClean="0"/>
              <a:t>Provide </a:t>
            </a:r>
            <a:r>
              <a:rPr lang="en-US" dirty="0"/>
              <a:t>hand sanitizer or handwashing facilities to use before and after </a:t>
            </a:r>
            <a:r>
              <a:rPr lang="en-US" dirty="0" smtClean="0"/>
              <a:t>families sign </a:t>
            </a:r>
            <a:r>
              <a:rPr lang="en-US" dirty="0"/>
              <a:t>in and out. </a:t>
            </a:r>
            <a:endParaRPr lang="en-US" dirty="0" smtClean="0"/>
          </a:p>
          <a:p>
            <a:r>
              <a:rPr lang="en-US" dirty="0" smtClean="0"/>
              <a:t>Do </a:t>
            </a:r>
            <a:r>
              <a:rPr lang="en-US" dirty="0"/>
              <a:t>not share pens. If check-in is electronic, clean and disinfect the screens or keyboards frequently</a:t>
            </a:r>
            <a:r>
              <a:rPr lang="en-US" dirty="0" smtClean="0"/>
              <a:t>.</a:t>
            </a:r>
          </a:p>
          <a:p>
            <a:r>
              <a:rPr lang="en-US" dirty="0" smtClean="0"/>
              <a:t>Assign drop-off </a:t>
            </a:r>
            <a:r>
              <a:rPr lang="en-US" dirty="0"/>
              <a:t>and pick-up times for each small group to avoid a large number of people gathering outside the facility. </a:t>
            </a:r>
            <a:endParaRPr lang="en-US" dirty="0" smtClean="0"/>
          </a:p>
          <a:p>
            <a:pPr marL="0" indent="0">
              <a:buNone/>
            </a:pPr>
            <a:endParaRPr lang="en-US" dirty="0" smtClean="0"/>
          </a:p>
        </p:txBody>
      </p:sp>
    </p:spTree>
    <p:extLst>
      <p:ext uri="{BB962C8B-B14F-4D97-AF65-F5344CB8AC3E}">
        <p14:creationId xmlns:p14="http://schemas.microsoft.com/office/powerpoint/2010/main" val="12765563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Physical Distancing: Group Size</a:t>
            </a:r>
            <a:endParaRPr lang="en-US" sz="4000" dirty="0"/>
          </a:p>
        </p:txBody>
      </p:sp>
      <p:sp>
        <p:nvSpPr>
          <p:cNvPr id="3" name="Content Placeholder 2"/>
          <p:cNvSpPr>
            <a:spLocks noGrp="1"/>
          </p:cNvSpPr>
          <p:nvPr>
            <p:ph idx="1"/>
          </p:nvPr>
        </p:nvSpPr>
        <p:spPr/>
        <p:txBody>
          <a:bodyPr>
            <a:normAutofit/>
          </a:bodyPr>
          <a:lstStyle/>
          <a:p>
            <a:r>
              <a:rPr lang="en-US" sz="3600" dirty="0"/>
              <a:t>K</a:t>
            </a:r>
            <a:r>
              <a:rPr lang="en-US" sz="3600" dirty="0" smtClean="0"/>
              <a:t>eep </a:t>
            </a:r>
            <a:r>
              <a:rPr lang="en-US" sz="3600" dirty="0"/>
              <a:t>group sizes small by only caring for children of essential workers. </a:t>
            </a:r>
          </a:p>
          <a:p>
            <a:endParaRPr lang="en-US" sz="3600" dirty="0" smtClean="0"/>
          </a:p>
          <a:p>
            <a:r>
              <a:rPr lang="en-US" sz="3600" dirty="0"/>
              <a:t>Families who are not “essential workers” are required to </a:t>
            </a:r>
            <a:r>
              <a:rPr lang="en-US" sz="3600" dirty="0" smtClean="0"/>
              <a:t>shelter-in-place </a:t>
            </a:r>
            <a:r>
              <a:rPr lang="en-US" sz="3600" dirty="0"/>
              <a:t>with their children (stay home).  </a:t>
            </a:r>
            <a:endParaRPr lang="en-US" sz="3600" dirty="0" smtClean="0"/>
          </a:p>
          <a:p>
            <a:endParaRPr lang="en-US" dirty="0"/>
          </a:p>
        </p:txBody>
      </p:sp>
    </p:spTree>
    <p:extLst>
      <p:ext uri="{BB962C8B-B14F-4D97-AF65-F5344CB8AC3E}">
        <p14:creationId xmlns:p14="http://schemas.microsoft.com/office/powerpoint/2010/main" val="9556634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r>
            <a:br>
              <a:rPr lang="en-US" dirty="0" smtClean="0"/>
            </a:br>
            <a:r>
              <a:rPr lang="en-US" dirty="0" smtClean="0"/>
              <a:t>Physical Distancing: Groups</a:t>
            </a:r>
            <a:endParaRPr lang="en-US" dirty="0"/>
          </a:p>
        </p:txBody>
      </p:sp>
      <p:sp>
        <p:nvSpPr>
          <p:cNvPr id="3" name="Content Placeholder 2"/>
          <p:cNvSpPr>
            <a:spLocks noGrp="1"/>
          </p:cNvSpPr>
          <p:nvPr>
            <p:ph idx="1"/>
          </p:nvPr>
        </p:nvSpPr>
        <p:spPr>
          <a:xfrm>
            <a:off x="856342" y="1514473"/>
            <a:ext cx="7886700" cy="4351338"/>
          </a:xfrm>
        </p:spPr>
        <p:txBody>
          <a:bodyPr>
            <a:normAutofit/>
          </a:bodyPr>
          <a:lstStyle/>
          <a:p>
            <a:pPr marL="0" indent="0">
              <a:buNone/>
            </a:pPr>
            <a:endParaRPr lang="en-US" sz="3600" dirty="0" smtClean="0"/>
          </a:p>
          <a:p>
            <a:r>
              <a:rPr lang="en-US" sz="3600" dirty="0" smtClean="0"/>
              <a:t>Children and staff should not change groups or mix groups.</a:t>
            </a:r>
          </a:p>
          <a:p>
            <a:r>
              <a:rPr lang="en-US" sz="3600" dirty="0" smtClean="0"/>
              <a:t>Assign groups their own room.</a:t>
            </a:r>
          </a:p>
          <a:p>
            <a:r>
              <a:rPr lang="en-US" sz="3600" dirty="0" smtClean="0"/>
              <a:t>Keep siblings together, if possible.</a:t>
            </a:r>
          </a:p>
          <a:p>
            <a:pPr marL="0" indent="0">
              <a:buNone/>
            </a:pPr>
            <a:endParaRPr lang="en-US" sz="3600" dirty="0" smtClean="0"/>
          </a:p>
          <a:p>
            <a:endParaRPr lang="en-US" dirty="0"/>
          </a:p>
        </p:txBody>
      </p:sp>
    </p:spTree>
    <p:extLst>
      <p:ext uri="{BB962C8B-B14F-4D97-AF65-F5344CB8AC3E}">
        <p14:creationId xmlns:p14="http://schemas.microsoft.com/office/powerpoint/2010/main" val="6624629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r>
            <a:br>
              <a:rPr lang="en-US" dirty="0" smtClean="0"/>
            </a:br>
            <a:r>
              <a:rPr lang="en-US" dirty="0" smtClean="0"/>
              <a:t>Physical Distancing: Group Size</a:t>
            </a:r>
            <a:endParaRPr lang="en-US" dirty="0"/>
          </a:p>
        </p:txBody>
      </p:sp>
      <p:sp>
        <p:nvSpPr>
          <p:cNvPr id="3" name="Content Placeholder 2"/>
          <p:cNvSpPr>
            <a:spLocks noGrp="1"/>
          </p:cNvSpPr>
          <p:nvPr>
            <p:ph idx="1"/>
          </p:nvPr>
        </p:nvSpPr>
        <p:spPr>
          <a:xfrm>
            <a:off x="856342" y="1514473"/>
            <a:ext cx="7886700" cy="4351338"/>
          </a:xfrm>
        </p:spPr>
        <p:txBody>
          <a:bodyPr>
            <a:normAutofit/>
          </a:bodyPr>
          <a:lstStyle/>
          <a:p>
            <a:pPr marL="0" indent="0">
              <a:buNone/>
            </a:pPr>
            <a:endParaRPr lang="en-US" sz="3600" dirty="0" smtClean="0"/>
          </a:p>
          <a:p>
            <a:pPr marL="0" indent="0">
              <a:buNone/>
            </a:pPr>
            <a:r>
              <a:rPr lang="en-US" sz="3600" dirty="0" smtClean="0"/>
              <a:t>Group Size for Centers (Per Licensing) </a:t>
            </a:r>
          </a:p>
          <a:p>
            <a:pPr marL="0" indent="0">
              <a:buNone/>
            </a:pPr>
            <a:r>
              <a:rPr lang="en-US" b="1" dirty="0"/>
              <a:t>Age	</a:t>
            </a:r>
            <a:r>
              <a:rPr lang="en-US" b="1" dirty="0" smtClean="0"/>
              <a:t>                </a:t>
            </a:r>
            <a:r>
              <a:rPr lang="en-US" b="1" dirty="0" err="1" smtClean="0"/>
              <a:t>Staff:Child</a:t>
            </a:r>
            <a:r>
              <a:rPr lang="en-US" b="1" dirty="0" smtClean="0"/>
              <a:t> </a:t>
            </a:r>
            <a:r>
              <a:rPr lang="en-US" b="1" dirty="0"/>
              <a:t>Ratio	</a:t>
            </a:r>
            <a:r>
              <a:rPr lang="en-US" b="1" dirty="0" smtClean="0"/>
              <a:t>   Group </a:t>
            </a:r>
            <a:r>
              <a:rPr lang="en-US" b="1" dirty="0"/>
              <a:t>Size	</a:t>
            </a:r>
          </a:p>
          <a:p>
            <a:r>
              <a:rPr lang="en-US" dirty="0"/>
              <a:t>0-18 months (infant)	1:4	</a:t>
            </a:r>
            <a:r>
              <a:rPr lang="en-US" dirty="0" smtClean="0"/>
              <a:t>              10</a:t>
            </a:r>
            <a:r>
              <a:rPr lang="en-US" dirty="0"/>
              <a:t>	</a:t>
            </a:r>
          </a:p>
          <a:p>
            <a:r>
              <a:rPr lang="en-US" dirty="0"/>
              <a:t>18-36 months (toddler)	1:6	</a:t>
            </a:r>
            <a:r>
              <a:rPr lang="en-US" dirty="0" smtClean="0"/>
              <a:t>              10</a:t>
            </a:r>
            <a:r>
              <a:rPr lang="en-US" dirty="0"/>
              <a:t>	</a:t>
            </a:r>
          </a:p>
          <a:p>
            <a:r>
              <a:rPr lang="en-US" dirty="0" smtClean="0"/>
              <a:t>Preschool                         1:10                  10</a:t>
            </a:r>
          </a:p>
          <a:p>
            <a:r>
              <a:rPr lang="en-US" dirty="0"/>
              <a:t>S</a:t>
            </a:r>
            <a:r>
              <a:rPr lang="en-US" dirty="0" smtClean="0"/>
              <a:t>chool age</a:t>
            </a:r>
            <a:r>
              <a:rPr lang="en-US" dirty="0"/>
              <a:t>	</a:t>
            </a:r>
            <a:r>
              <a:rPr lang="en-US" dirty="0" smtClean="0"/>
              <a:t>                       1:10</a:t>
            </a:r>
            <a:r>
              <a:rPr lang="en-US" dirty="0"/>
              <a:t>	</a:t>
            </a:r>
            <a:r>
              <a:rPr lang="en-US" dirty="0" smtClean="0"/>
              <a:t>               10</a:t>
            </a:r>
            <a:r>
              <a:rPr lang="en-US" dirty="0"/>
              <a:t>	</a:t>
            </a:r>
          </a:p>
          <a:p>
            <a:r>
              <a:rPr lang="en-US" dirty="0" smtClean="0"/>
              <a:t>mixed </a:t>
            </a:r>
            <a:r>
              <a:rPr lang="en-US" dirty="0"/>
              <a:t>age </a:t>
            </a:r>
            <a:r>
              <a:rPr lang="en-US" dirty="0" smtClean="0"/>
              <a:t>groups</a:t>
            </a:r>
            <a:r>
              <a:rPr lang="en-US" dirty="0"/>
              <a:t>	1:6	</a:t>
            </a:r>
            <a:r>
              <a:rPr lang="en-US" dirty="0" smtClean="0"/>
              <a:t>               10</a:t>
            </a:r>
            <a:r>
              <a:rPr lang="en-US" dirty="0"/>
              <a:t>	</a:t>
            </a:r>
          </a:p>
          <a:p>
            <a:endParaRPr lang="en-US" dirty="0"/>
          </a:p>
        </p:txBody>
      </p:sp>
    </p:spTree>
    <p:extLst>
      <p:ext uri="{BB962C8B-B14F-4D97-AF65-F5344CB8AC3E}">
        <p14:creationId xmlns:p14="http://schemas.microsoft.com/office/powerpoint/2010/main" val="30806879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Physical Distancing: Group Size (Infants-18 months)</a:t>
            </a:r>
            <a:endParaRPr lang="en-US" dirty="0"/>
          </a:p>
        </p:txBody>
      </p:sp>
      <p:sp>
        <p:nvSpPr>
          <p:cNvPr id="3" name="Content Placeholder 2"/>
          <p:cNvSpPr>
            <a:spLocks noGrp="1"/>
          </p:cNvSpPr>
          <p:nvPr>
            <p:ph idx="1"/>
          </p:nvPr>
        </p:nvSpPr>
        <p:spPr>
          <a:xfrm>
            <a:off x="856342" y="1514473"/>
            <a:ext cx="7886700" cy="4351338"/>
          </a:xfrm>
        </p:spPr>
        <p:txBody>
          <a:bodyPr>
            <a:normAutofit/>
          </a:bodyPr>
          <a:lstStyle/>
          <a:p>
            <a:pPr marL="0" indent="0">
              <a:buNone/>
            </a:pPr>
            <a:endParaRPr lang="en-US" sz="3600" dirty="0" smtClean="0"/>
          </a:p>
          <a:p>
            <a:pPr marL="0" indent="0">
              <a:buNone/>
            </a:pPr>
            <a:r>
              <a:rPr lang="en-US" sz="3600" dirty="0" smtClean="0"/>
              <a:t>Group </a:t>
            </a:r>
            <a:r>
              <a:rPr lang="en-US" sz="3600" dirty="0"/>
              <a:t>Size </a:t>
            </a:r>
            <a:r>
              <a:rPr lang="en-US" sz="3600" dirty="0" smtClean="0"/>
              <a:t>for FCCH (Per Licensing)                		   </a:t>
            </a:r>
            <a:r>
              <a:rPr lang="en-US" b="1" dirty="0" smtClean="0"/>
              <a:t>Provider</a:t>
            </a:r>
            <a:r>
              <a:rPr lang="en-US" b="1" dirty="0"/>
              <a:t>: </a:t>
            </a:r>
            <a:r>
              <a:rPr lang="en-US" b="1" dirty="0" smtClean="0"/>
              <a:t>Child </a:t>
            </a:r>
            <a:r>
              <a:rPr lang="en-US" b="1" dirty="0"/>
              <a:t>Ratio	</a:t>
            </a:r>
            <a:r>
              <a:rPr lang="en-US" b="1" dirty="0" smtClean="0"/>
              <a:t>   Group </a:t>
            </a:r>
            <a:r>
              <a:rPr lang="en-US" b="1" dirty="0"/>
              <a:t>Size	</a:t>
            </a:r>
          </a:p>
          <a:p>
            <a:r>
              <a:rPr lang="en-US" dirty="0"/>
              <a:t>Infants only	</a:t>
            </a:r>
            <a:r>
              <a:rPr lang="en-US" dirty="0" smtClean="0"/>
              <a:t>              1:4 Infants</a:t>
            </a:r>
            <a:r>
              <a:rPr lang="en-US" dirty="0"/>
              <a:t>	</a:t>
            </a:r>
            <a:r>
              <a:rPr lang="en-US" dirty="0" smtClean="0"/>
              <a:t>       4</a:t>
            </a:r>
            <a:r>
              <a:rPr lang="en-US" dirty="0"/>
              <a:t>	</a:t>
            </a:r>
            <a:endParaRPr lang="en-US" b="1" dirty="0"/>
          </a:p>
          <a:p>
            <a:r>
              <a:rPr lang="en-US" dirty="0" smtClean="0"/>
              <a:t>Mixed aged (2 infants)     1:6 children      6</a:t>
            </a:r>
            <a:endParaRPr lang="en-US" b="1" dirty="0"/>
          </a:p>
          <a:p>
            <a:pPr marL="0" indent="0">
              <a:buNone/>
            </a:pPr>
            <a:endParaRPr lang="en-US" dirty="0" smtClean="0"/>
          </a:p>
          <a:p>
            <a:endParaRPr lang="en-US" dirty="0"/>
          </a:p>
        </p:txBody>
      </p:sp>
    </p:spTree>
    <p:extLst>
      <p:ext uri="{BB962C8B-B14F-4D97-AF65-F5344CB8AC3E}">
        <p14:creationId xmlns:p14="http://schemas.microsoft.com/office/powerpoint/2010/main" val="36497756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Physical Distancing: Group Size (Infants and Toddlers)</a:t>
            </a:r>
            <a:endParaRPr lang="en-US" dirty="0"/>
          </a:p>
        </p:txBody>
      </p:sp>
      <p:sp>
        <p:nvSpPr>
          <p:cNvPr id="3" name="Content Placeholder 2"/>
          <p:cNvSpPr>
            <a:spLocks noGrp="1"/>
          </p:cNvSpPr>
          <p:nvPr>
            <p:ph idx="1"/>
          </p:nvPr>
        </p:nvSpPr>
        <p:spPr>
          <a:xfrm>
            <a:off x="856342" y="1514473"/>
            <a:ext cx="7886700" cy="4351338"/>
          </a:xfrm>
        </p:spPr>
        <p:txBody>
          <a:bodyPr>
            <a:normAutofit/>
          </a:bodyPr>
          <a:lstStyle/>
          <a:p>
            <a:pPr marL="0" indent="0">
              <a:buNone/>
            </a:pPr>
            <a:endParaRPr lang="en-US" sz="3600" dirty="0" smtClean="0"/>
          </a:p>
          <a:p>
            <a:r>
              <a:rPr lang="en-US" dirty="0" smtClean="0"/>
              <a:t>It </a:t>
            </a:r>
            <a:r>
              <a:rPr lang="en-US" dirty="0"/>
              <a:t>is not possible to care for infants or toddlers from a distance. </a:t>
            </a:r>
            <a:endParaRPr lang="en-US" dirty="0" smtClean="0"/>
          </a:p>
          <a:p>
            <a:r>
              <a:rPr lang="en-US" dirty="0" smtClean="0"/>
              <a:t>Infants </a:t>
            </a:r>
            <a:r>
              <a:rPr lang="en-US" dirty="0"/>
              <a:t>under one year of age are more vulnerable when sick with COVID-19. </a:t>
            </a:r>
            <a:endParaRPr lang="en-US" dirty="0" smtClean="0"/>
          </a:p>
          <a:p>
            <a:r>
              <a:rPr lang="en-US" dirty="0" smtClean="0"/>
              <a:t>Provide </a:t>
            </a:r>
            <a:r>
              <a:rPr lang="en-US" dirty="0"/>
              <a:t>clean smocks for staff, and change children’s clothing when soiled with secretions or body fluids</a:t>
            </a:r>
            <a:r>
              <a:rPr lang="en-US" dirty="0" smtClean="0"/>
              <a:t>.</a:t>
            </a:r>
          </a:p>
          <a:p>
            <a:pPr marL="0" indent="0">
              <a:buNone/>
            </a:pPr>
            <a:endParaRPr lang="en-US" dirty="0"/>
          </a:p>
        </p:txBody>
      </p:sp>
    </p:spTree>
    <p:extLst>
      <p:ext uri="{BB962C8B-B14F-4D97-AF65-F5344CB8AC3E}">
        <p14:creationId xmlns:p14="http://schemas.microsoft.com/office/powerpoint/2010/main" val="28356416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Distancing: Classroom</a:t>
            </a:r>
            <a:endParaRPr lang="en-US" dirty="0"/>
          </a:p>
        </p:txBody>
      </p:sp>
      <p:sp>
        <p:nvSpPr>
          <p:cNvPr id="3" name="Content Placeholder 2"/>
          <p:cNvSpPr>
            <a:spLocks noGrp="1"/>
          </p:cNvSpPr>
          <p:nvPr>
            <p:ph idx="1"/>
          </p:nvPr>
        </p:nvSpPr>
        <p:spPr/>
        <p:txBody>
          <a:bodyPr>
            <a:noAutofit/>
          </a:bodyPr>
          <a:lstStyle/>
          <a:p>
            <a:r>
              <a:rPr lang="en-US" sz="3600" dirty="0" smtClean="0"/>
              <a:t>Arrange furniture to give children more space. </a:t>
            </a:r>
          </a:p>
          <a:p>
            <a:r>
              <a:rPr lang="en-US" sz="3600" dirty="0" smtClean="0"/>
              <a:t>Open windows for fresh air.</a:t>
            </a:r>
          </a:p>
          <a:p>
            <a:r>
              <a:rPr lang="en-US" sz="3600" dirty="0" smtClean="0"/>
              <a:t>Place cots and cribs </a:t>
            </a:r>
            <a:r>
              <a:rPr lang="en-US" sz="3600" dirty="0"/>
              <a:t>a good distance apart </a:t>
            </a:r>
            <a:r>
              <a:rPr lang="en-US" sz="3600" dirty="0" smtClean="0"/>
              <a:t>(6 feet, if possible) </a:t>
            </a:r>
            <a:r>
              <a:rPr lang="en-US" sz="3600" dirty="0"/>
              <a:t>with children facing head to toe at </a:t>
            </a:r>
            <a:r>
              <a:rPr lang="en-US" sz="3600" dirty="0" smtClean="0"/>
              <a:t>naptime. </a:t>
            </a:r>
          </a:p>
        </p:txBody>
      </p:sp>
      <p:pic>
        <p:nvPicPr>
          <p:cNvPr id="4098" name="Picture 2" descr="https://dl.boxcloud.com/api/2.0/internal_files/300663561377/versions/316530240977/representations/jpg_paged_2048x2048/content/1.jpg?access_token=1!iie6Acd1PBhLWa9EWXmSeQr1q46osVhWg6x5ZWoZDdo9ANaDyfLiaumqzDAw2aM9s0AKbIMk1bq4KiAdgcJQ45m1F-th_kHGZMB3Cxrlu_qZzTtQ54dIVT8zUaVXkgFHBa9k9bCGcIlaDfF5wqg6IVtKRvPGkzhRBqsMXtjbszlM5Es42YkLjfBWTleySgybViNOGPcNpg0AeLZCtHbohCX7KiaDPRT-wwDCzOkc3dzuCx93BJKf0NjqhY3t_KZwQQc6M-NeRvtxTsJlzEfjv7xQM6y2i4PK6iEEJ2Ab8x_mIEundr-VwJ4tRANAyon-D_wMbv_g6dMmm6hIJ3_dOPVg2F2oE_Gs7SBBvyZ3GkBX41SgvMlWFb-iEals06O5-ZcduOpDaXALbdqLOjiujWUeOJD4RaKuwJGLrASijLUQ1NHaeDiLwCRP4ePhx3_KWF9QT5JO0E8IZd2NH_QimxcdNFuf1wAODz64wAm74N75M6yFgmxMijEbJJGtDvkMOXh7JRwUoksdg3DSHxVah7036H52WbsIoRJzfkIc3tG7ftHl8MCPyTOlZi5_7k0i&amp;box_client_name=box-content-preview&amp;box_client_version=2.3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604" y="4757628"/>
            <a:ext cx="2172792" cy="144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02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Distancing: Meals</a:t>
            </a:r>
            <a:endParaRPr lang="en-US" dirty="0"/>
          </a:p>
        </p:txBody>
      </p:sp>
      <p:sp>
        <p:nvSpPr>
          <p:cNvPr id="3" name="Content Placeholder 2"/>
          <p:cNvSpPr>
            <a:spLocks noGrp="1"/>
          </p:cNvSpPr>
          <p:nvPr>
            <p:ph idx="1"/>
          </p:nvPr>
        </p:nvSpPr>
        <p:spPr>
          <a:xfrm>
            <a:off x="711121" y="1302222"/>
            <a:ext cx="7886700" cy="4351338"/>
          </a:xfrm>
        </p:spPr>
        <p:txBody>
          <a:bodyPr>
            <a:noAutofit/>
          </a:bodyPr>
          <a:lstStyle/>
          <a:p>
            <a:endParaRPr lang="en-US" sz="3600" dirty="0" smtClean="0"/>
          </a:p>
          <a:p>
            <a:r>
              <a:rPr lang="en-US" sz="3600" dirty="0" smtClean="0"/>
              <a:t>Seat </a:t>
            </a:r>
            <a:r>
              <a:rPr lang="en-US" sz="3600" dirty="0"/>
              <a:t>children farther apart at </a:t>
            </a:r>
            <a:r>
              <a:rPr lang="en-US" sz="3600" dirty="0" smtClean="0"/>
              <a:t>meal times</a:t>
            </a:r>
            <a:r>
              <a:rPr lang="en-US" sz="3600" dirty="0"/>
              <a:t>. </a:t>
            </a:r>
            <a:endParaRPr lang="en-US" sz="3600" dirty="0" smtClean="0"/>
          </a:p>
          <a:p>
            <a:r>
              <a:rPr lang="en-US" sz="3600" dirty="0" smtClean="0"/>
              <a:t>No </a:t>
            </a:r>
            <a:r>
              <a:rPr lang="en-US" sz="3600" dirty="0"/>
              <a:t>family style eating. </a:t>
            </a:r>
            <a:r>
              <a:rPr lang="en-US" sz="3600" dirty="0" smtClean="0"/>
              <a:t>Serve food on </a:t>
            </a:r>
            <a:r>
              <a:rPr lang="en-US" sz="3600" dirty="0"/>
              <a:t>individual </a:t>
            </a:r>
            <a:r>
              <a:rPr lang="en-US" sz="3600" dirty="0" smtClean="0"/>
              <a:t>plates </a:t>
            </a:r>
            <a:r>
              <a:rPr lang="en-US" sz="3600" dirty="0"/>
              <a:t>for each child. </a:t>
            </a:r>
            <a:endParaRPr lang="en-US" sz="3600" dirty="0" smtClean="0"/>
          </a:p>
          <a:p>
            <a:r>
              <a:rPr lang="en-US" sz="3600" dirty="0" smtClean="0"/>
              <a:t>Use disposable plates, cups, and utensils, if possible.</a:t>
            </a:r>
          </a:p>
          <a:p>
            <a:r>
              <a:rPr lang="en-US" sz="3600" dirty="0" smtClean="0"/>
              <a:t>Wear </a:t>
            </a:r>
            <a:r>
              <a:rPr lang="en-US" sz="3600" dirty="0"/>
              <a:t>gloves when serving food.</a:t>
            </a:r>
          </a:p>
        </p:txBody>
      </p:sp>
    </p:spTree>
    <p:extLst>
      <p:ext uri="{BB962C8B-B14F-4D97-AF65-F5344CB8AC3E}">
        <p14:creationId xmlns:p14="http://schemas.microsoft.com/office/powerpoint/2010/main" val="3364981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520700"/>
            <a:ext cx="8305800" cy="5422900"/>
          </a:xfrm>
        </p:spPr>
        <p:txBody>
          <a:bodyPr>
            <a:normAutofit fontScale="90000"/>
          </a:bodyPr>
          <a:lstStyle/>
          <a:p>
            <a:r>
              <a:rPr lang="en-US" dirty="0" smtClean="0"/>
              <a:t>COVID-19 is caused by a “new” corona virus. </a:t>
            </a:r>
            <a:br>
              <a:rPr lang="en-US" dirty="0" smtClean="0"/>
            </a:br>
            <a:r>
              <a:rPr lang="en-US" dirty="0"/>
              <a:t/>
            </a:r>
            <a:br>
              <a:rPr lang="en-US" dirty="0"/>
            </a:br>
            <a:r>
              <a:rPr lang="en-US" dirty="0" smtClean="0"/>
              <a:t>Since it is new, people don’t have immunity to the virus. </a:t>
            </a:r>
            <a:br>
              <a:rPr lang="en-US" dirty="0" smtClean="0"/>
            </a:br>
            <a:r>
              <a:rPr lang="en-US" dirty="0"/>
              <a:t/>
            </a:r>
            <a:br>
              <a:rPr lang="en-US" dirty="0"/>
            </a:br>
            <a:r>
              <a:rPr lang="en-US" dirty="0" smtClean="0"/>
              <a:t>Some people have mild cases or no symptoms at all. </a:t>
            </a:r>
            <a:r>
              <a:rPr lang="en-US" dirty="0"/>
              <a:t>O</a:t>
            </a:r>
            <a:r>
              <a:rPr lang="en-US" dirty="0" smtClean="0"/>
              <a:t>lder people and people with chronic health problems are at risk of getting sicker.</a:t>
            </a:r>
            <a:endParaRPr lang="en-US" dirty="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428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Program Waivers</a:t>
            </a:r>
            <a:endParaRPr lang="en-US" dirty="0"/>
          </a:p>
        </p:txBody>
      </p:sp>
      <p:sp>
        <p:nvSpPr>
          <p:cNvPr id="3" name="Content Placeholder 2"/>
          <p:cNvSpPr>
            <a:spLocks noGrp="1"/>
          </p:cNvSpPr>
          <p:nvPr>
            <p:ph idx="1"/>
          </p:nvPr>
        </p:nvSpPr>
        <p:spPr>
          <a:xfrm>
            <a:off x="715665" y="1847850"/>
            <a:ext cx="7886700" cy="4351338"/>
          </a:xfrm>
        </p:spPr>
        <p:txBody>
          <a:bodyPr>
            <a:normAutofit/>
          </a:bodyPr>
          <a:lstStyle/>
          <a:p>
            <a:pPr marL="0" indent="0">
              <a:buNone/>
            </a:pPr>
            <a:r>
              <a:rPr lang="en-US" dirty="0" smtClean="0"/>
              <a:t>There is a Nationwide </a:t>
            </a:r>
            <a:r>
              <a:rPr lang="en-US" dirty="0"/>
              <a:t>Waiver to </a:t>
            </a:r>
            <a:r>
              <a:rPr lang="en-US" dirty="0" smtClean="0"/>
              <a:t>allow </a:t>
            </a:r>
            <a:r>
              <a:rPr lang="en-US" dirty="0"/>
              <a:t>f</a:t>
            </a:r>
            <a:r>
              <a:rPr lang="en-US" dirty="0" smtClean="0"/>
              <a:t>lexibility </a:t>
            </a:r>
            <a:r>
              <a:rPr lang="en-US" dirty="0"/>
              <a:t>in the Child Nutrition </a:t>
            </a:r>
            <a:r>
              <a:rPr lang="en-US" dirty="0" smtClean="0"/>
              <a:t>Programs in place.</a:t>
            </a:r>
          </a:p>
          <a:p>
            <a:pPr marL="0" indent="0">
              <a:buNone/>
            </a:pPr>
            <a:r>
              <a:rPr lang="en-US" dirty="0" smtClean="0"/>
              <a:t>Reach out to your local CACFP sponsor for technical assistance.</a:t>
            </a:r>
          </a:p>
          <a:p>
            <a:pPr marL="0" indent="0">
              <a:buNone/>
            </a:pPr>
            <a:endParaRPr lang="en-US" dirty="0"/>
          </a:p>
        </p:txBody>
      </p:sp>
    </p:spTree>
    <p:extLst>
      <p:ext uri="{BB962C8B-B14F-4D97-AF65-F5344CB8AC3E}">
        <p14:creationId xmlns:p14="http://schemas.microsoft.com/office/powerpoint/2010/main" val="37011244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Distancing</a:t>
            </a:r>
            <a:endParaRPr lang="en-US" dirty="0"/>
          </a:p>
        </p:txBody>
      </p:sp>
      <p:sp>
        <p:nvSpPr>
          <p:cNvPr id="3" name="Content Placeholder 2"/>
          <p:cNvSpPr>
            <a:spLocks noGrp="1"/>
          </p:cNvSpPr>
          <p:nvPr>
            <p:ph idx="1"/>
          </p:nvPr>
        </p:nvSpPr>
        <p:spPr/>
        <p:txBody>
          <a:bodyPr>
            <a:noAutofit/>
          </a:bodyPr>
          <a:lstStyle/>
          <a:p>
            <a:r>
              <a:rPr lang="en-US" sz="3200" dirty="0" smtClean="0"/>
              <a:t>Plan </a:t>
            </a:r>
            <a:r>
              <a:rPr lang="en-US" sz="3200" dirty="0"/>
              <a:t>activities </a:t>
            </a:r>
            <a:r>
              <a:rPr lang="en-US" sz="3200" dirty="0" smtClean="0"/>
              <a:t>that limit close </a:t>
            </a:r>
            <a:r>
              <a:rPr lang="en-US" sz="3200" dirty="0"/>
              <a:t>physical </a:t>
            </a:r>
            <a:r>
              <a:rPr lang="en-US" sz="3200" dirty="0" smtClean="0"/>
              <a:t>contact, sharing of equipment, and waiting in line. </a:t>
            </a:r>
          </a:p>
          <a:p>
            <a:r>
              <a:rPr lang="en-US" sz="3200" b="1" dirty="0" smtClean="0"/>
              <a:t>Maximize outdoor play and activities.</a:t>
            </a:r>
          </a:p>
          <a:p>
            <a:pPr marL="0" indent="0">
              <a:buNone/>
            </a:pPr>
            <a:endParaRPr lang="en-US" sz="3200" dirty="0"/>
          </a:p>
          <a:p>
            <a:pPr marL="0" indent="0">
              <a:buNone/>
            </a:pPr>
            <a:r>
              <a:rPr lang="en-US" sz="3200" dirty="0" smtClean="0"/>
              <a:t>Activity idea:</a:t>
            </a:r>
            <a:endParaRPr lang="en-US" sz="3200" dirty="0"/>
          </a:p>
          <a:p>
            <a:pPr marL="0" indent="0">
              <a:buNone/>
            </a:pPr>
            <a:r>
              <a:rPr lang="en-US" u="sng" dirty="0">
                <a:hlinkClick r:id="rId3"/>
              </a:rPr>
              <a:t>https://www.youtube.com/watch?v=iLgdCNr0NIk</a:t>
            </a:r>
            <a:r>
              <a:rPr lang="en-US" dirty="0"/>
              <a:t> </a:t>
            </a:r>
            <a:endParaRPr lang="en-US" sz="3200" dirty="0"/>
          </a:p>
        </p:txBody>
      </p:sp>
    </p:spTree>
    <p:extLst>
      <p:ext uri="{BB962C8B-B14F-4D97-AF65-F5344CB8AC3E}">
        <p14:creationId xmlns:p14="http://schemas.microsoft.com/office/powerpoint/2010/main" val="231588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a:t>
            </a:r>
            <a:r>
              <a:rPr lang="en-US" dirty="0" smtClean="0"/>
              <a:t>Coverings</a:t>
            </a:r>
            <a:r>
              <a:rPr lang="en-US" dirty="0" smtClean="0"/>
              <a:t>: Current Guidance</a:t>
            </a:r>
            <a:endParaRPr lang="en-US" dirty="0"/>
          </a:p>
        </p:txBody>
      </p:sp>
      <p:sp>
        <p:nvSpPr>
          <p:cNvPr id="3" name="Content Placeholder 2"/>
          <p:cNvSpPr>
            <a:spLocks noGrp="1"/>
          </p:cNvSpPr>
          <p:nvPr>
            <p:ph idx="1"/>
          </p:nvPr>
        </p:nvSpPr>
        <p:spPr/>
        <p:txBody>
          <a:bodyPr>
            <a:normAutofit/>
          </a:bodyPr>
          <a:lstStyle/>
          <a:p>
            <a:r>
              <a:rPr lang="en-US" dirty="0"/>
              <a:t>A</a:t>
            </a:r>
            <a:r>
              <a:rPr lang="en-US" dirty="0" smtClean="0"/>
              <a:t>dults and children over 2 years should wear a cloth face covering that covers your nose </a:t>
            </a:r>
            <a:r>
              <a:rPr lang="en-US" dirty="0"/>
              <a:t>and mouth when in </a:t>
            </a:r>
            <a:r>
              <a:rPr lang="en-US" dirty="0" smtClean="0"/>
              <a:t>the community.</a:t>
            </a:r>
          </a:p>
          <a:p>
            <a:r>
              <a:rPr lang="en-US" dirty="0" smtClean="0"/>
              <a:t>A </a:t>
            </a:r>
            <a:r>
              <a:rPr lang="en-US" dirty="0"/>
              <a:t>cloth face covering is not intended to protect the wearer, but may prevent the spread of virus from the wearer to </a:t>
            </a:r>
            <a:r>
              <a:rPr lang="en-US" dirty="0" smtClean="0"/>
              <a:t>others. Children may not be able to reliably wear, remove, and handle masks.</a:t>
            </a:r>
          </a:p>
          <a:p>
            <a:r>
              <a:rPr lang="en-US" dirty="0" smtClean="0"/>
              <a:t>Check your local orders.</a:t>
            </a:r>
          </a:p>
          <a:p>
            <a:r>
              <a:rPr lang="en-US" dirty="0"/>
              <a:t>Place a mask on a child who develops symptoms of COVID-19 during the day, if possible.</a:t>
            </a:r>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1573157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4357" y="549728"/>
            <a:ext cx="4035287" cy="5414222"/>
          </a:xfrm>
          <a:ln>
            <a:solidFill>
              <a:srgbClr val="003473"/>
            </a:solidFill>
          </a:ln>
        </p:spPr>
      </p:pic>
      <p:sp>
        <p:nvSpPr>
          <p:cNvPr id="4" name="Slide Number Placeholder 3"/>
          <p:cNvSpPr>
            <a:spLocks noGrp="1"/>
          </p:cNvSpPr>
          <p:nvPr>
            <p:ph type="sldNum" sz="quarter" idx="12"/>
          </p:nvPr>
        </p:nvSpPr>
        <p:spPr/>
        <p:txBody>
          <a:bodyPr/>
          <a:lstStyle/>
          <a:p>
            <a:r>
              <a:rPr lang="en-US" smtClean="0"/>
              <a:t>1</a:t>
            </a:r>
            <a:endParaRPr lang="en-US" dirty="0"/>
          </a:p>
        </p:txBody>
      </p:sp>
    </p:spTree>
    <p:extLst>
      <p:ext uri="{BB962C8B-B14F-4D97-AF65-F5344CB8AC3E}">
        <p14:creationId xmlns:p14="http://schemas.microsoft.com/office/powerpoint/2010/main" val="1309560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13633" y="706561"/>
            <a:ext cx="5116735" cy="5116735"/>
          </a:xfrm>
        </p:spPr>
      </p:pic>
      <p:sp>
        <p:nvSpPr>
          <p:cNvPr id="4" name="Slide Number Placeholder 3"/>
          <p:cNvSpPr>
            <a:spLocks noGrp="1"/>
          </p:cNvSpPr>
          <p:nvPr>
            <p:ph type="sldNum" sz="quarter" idx="12"/>
          </p:nvPr>
        </p:nvSpPr>
        <p:spPr/>
        <p:txBody>
          <a:bodyPr/>
          <a:lstStyle/>
          <a:p>
            <a:r>
              <a:rPr lang="en-US" smtClean="0"/>
              <a:t>1</a:t>
            </a:r>
            <a:endParaRPr lang="en-US" dirty="0"/>
          </a:p>
        </p:txBody>
      </p:sp>
    </p:spTree>
    <p:extLst>
      <p:ext uri="{BB962C8B-B14F-4D97-AF65-F5344CB8AC3E}">
        <p14:creationId xmlns:p14="http://schemas.microsoft.com/office/powerpoint/2010/main" val="2099070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Hold…</a:t>
            </a:r>
            <a:endParaRPr lang="en-US" dirty="0"/>
          </a:p>
        </p:txBody>
      </p:sp>
      <p:sp>
        <p:nvSpPr>
          <p:cNvPr id="3" name="Content Placeholder 2"/>
          <p:cNvSpPr>
            <a:spLocks noGrp="1"/>
          </p:cNvSpPr>
          <p:nvPr>
            <p:ph idx="1"/>
          </p:nvPr>
        </p:nvSpPr>
        <p:spPr>
          <a:xfrm>
            <a:off x="691242" y="2005011"/>
            <a:ext cx="7886700" cy="4351338"/>
          </a:xfrm>
        </p:spPr>
        <p:txBody>
          <a:bodyPr/>
          <a:lstStyle/>
          <a:p>
            <a:r>
              <a:rPr lang="en-US" dirty="0" smtClean="0"/>
              <a:t>Tooth brushing in the classroom.</a:t>
            </a:r>
          </a:p>
          <a:p>
            <a:r>
              <a:rPr lang="en-US" dirty="0" smtClean="0"/>
              <a:t>Show and tell. </a:t>
            </a:r>
          </a:p>
          <a:p>
            <a:r>
              <a:rPr lang="en-US" dirty="0" smtClean="0"/>
              <a:t>Hugs.</a:t>
            </a:r>
          </a:p>
          <a:p>
            <a:endParaRPr lang="en-US" dirty="0"/>
          </a:p>
          <a:p>
            <a:endParaRPr lang="en-US" dirty="0" smtClean="0"/>
          </a:p>
          <a:p>
            <a:endParaRPr lang="en-US" dirty="0"/>
          </a:p>
          <a:p>
            <a:pPr marL="0" indent="0">
              <a:buNone/>
            </a:pPr>
            <a:endParaRPr lang="en-US" dirty="0" smtClean="0">
              <a:hlinkClick r:id="rId3"/>
            </a:endParaRPr>
          </a:p>
          <a:p>
            <a:pPr marL="0" indent="0">
              <a:buNone/>
            </a:pPr>
            <a:r>
              <a:rPr lang="en-US" dirty="0" smtClean="0">
                <a:hlinkClick r:id="rId3"/>
              </a:rPr>
              <a:t>https</a:t>
            </a:r>
            <a:r>
              <a:rPr lang="en-US" dirty="0">
                <a:hlinkClick r:id="rId3"/>
              </a:rPr>
              <a:t>://</a:t>
            </a:r>
            <a:r>
              <a:rPr lang="en-US" dirty="0" smtClean="0">
                <a:hlinkClick r:id="rId3"/>
              </a:rPr>
              <a:t>www.youtube.com/watch?v=Xa_qNH8u3OM</a:t>
            </a:r>
            <a:r>
              <a:rPr lang="en-US" dirty="0" smtClean="0"/>
              <a:t> </a:t>
            </a:r>
            <a:endParaRPr lang="en-US" dirty="0"/>
          </a:p>
        </p:txBody>
      </p:sp>
      <p:pic>
        <p:nvPicPr>
          <p:cNvPr id="5" name="Picture 4"/>
          <p:cNvPicPr/>
          <p:nvPr/>
        </p:nvPicPr>
        <p:blipFill rotWithShape="1">
          <a:blip r:embed="rId4"/>
          <a:srcRect l="4488" t="12762" r="34231" b="13847"/>
          <a:stretch/>
        </p:blipFill>
        <p:spPr bwMode="auto">
          <a:xfrm>
            <a:off x="2462585" y="3093008"/>
            <a:ext cx="3642360" cy="2453640"/>
          </a:xfrm>
          <a:prstGeom prst="rect">
            <a:avLst/>
          </a:prstGeom>
          <a:ln>
            <a:solidFill>
              <a:srgbClr val="D90F8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42603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1" dirty="0" smtClean="0">
                <a:latin typeface="Bradley Hand ITC" panose="03070402050302030203" pitchFamily="66" charset="0"/>
              </a:rPr>
              <a:t>Early Childhood Teachers are Heroes</a:t>
            </a:r>
          </a:p>
          <a:p>
            <a:pPr marL="0" indent="0">
              <a:buNone/>
            </a:pPr>
            <a:endParaRPr lang="en-US" sz="3600" b="1" dirty="0">
              <a:latin typeface="Bradley Hand ITC" panose="03070402050302030203" pitchFamily="66" charset="0"/>
            </a:endParaRPr>
          </a:p>
          <a:p>
            <a:pPr marL="0" indent="0">
              <a:buNone/>
            </a:pPr>
            <a:r>
              <a:rPr lang="en-US" sz="3600" b="1" dirty="0" smtClean="0">
                <a:latin typeface="Bradley Hand ITC" panose="03070402050302030203" pitchFamily="66" charset="0"/>
              </a:rPr>
              <a:t>Thank you for caring for the children of our essential work force during the COVID-19 pandemic</a:t>
            </a:r>
            <a:r>
              <a:rPr lang="en-US" sz="3600" b="1" dirty="0">
                <a:latin typeface="Bradley Hand ITC" panose="03070402050302030203" pitchFamily="66" charset="0"/>
              </a:rPr>
              <a:t>.</a:t>
            </a:r>
            <a:endParaRPr lang="en-US" sz="3600" b="1" dirty="0" smtClean="0">
              <a:latin typeface="Bradley Hand ITC" panose="03070402050302030203" pitchFamily="66" charset="0"/>
            </a:endParaRPr>
          </a:p>
          <a:p>
            <a:pPr marL="0" indent="0">
              <a:buNone/>
            </a:pPr>
            <a:endParaRPr lang="en-US" sz="3600" b="1" dirty="0" smtClean="0">
              <a:latin typeface="Bradley Hand ITC" panose="03070402050302030203" pitchFamily="66" charset="0"/>
            </a:endParaRPr>
          </a:p>
          <a:p>
            <a:pPr marL="0" indent="0">
              <a:buNone/>
            </a:pPr>
            <a:r>
              <a:rPr lang="en-US" sz="3600" b="1" dirty="0" smtClean="0">
                <a:latin typeface="Bradley Hand ITC" panose="03070402050302030203" pitchFamily="66" charset="0"/>
              </a:rPr>
              <a:t>Please stay safe, we appreciate you!</a:t>
            </a:r>
            <a:endParaRPr lang="en-US" sz="3600" b="1" dirty="0">
              <a:latin typeface="Bradley Hand ITC" panose="03070402050302030203" pitchFamily="66" charset="0"/>
            </a:endParaRPr>
          </a:p>
        </p:txBody>
      </p:sp>
    </p:spTree>
    <p:extLst>
      <p:ext uri="{BB962C8B-B14F-4D97-AF65-F5344CB8AC3E}">
        <p14:creationId xmlns:p14="http://schemas.microsoft.com/office/powerpoint/2010/main" val="7074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86081"/>
            <a:ext cx="7897222" cy="1544319"/>
          </a:xfrm>
        </p:spPr>
        <p:txBody>
          <a:bodyPr>
            <a:normAutofit fontScale="90000"/>
          </a:bodyPr>
          <a:lstStyle/>
          <a:p>
            <a:r>
              <a:rPr lang="en-US" dirty="0" smtClean="0"/>
              <a:t>The </a:t>
            </a:r>
            <a:r>
              <a:rPr lang="en-US" dirty="0"/>
              <a:t>best way to prevent </a:t>
            </a:r>
            <a:r>
              <a:rPr lang="en-US" dirty="0" smtClean="0"/>
              <a:t>COVID-19 </a:t>
            </a:r>
            <a:r>
              <a:rPr lang="en-US" dirty="0"/>
              <a:t>is to avoid being exposed to </a:t>
            </a:r>
            <a:r>
              <a:rPr lang="en-US" dirty="0" smtClean="0"/>
              <a:t>the </a:t>
            </a:r>
            <a:r>
              <a:rPr lang="en-US" dirty="0"/>
              <a:t>virus. </a:t>
            </a:r>
            <a:br>
              <a:rPr lang="en-US" dirty="0"/>
            </a:br>
            <a:endParaRPr lang="en-US" dirty="0"/>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8311" y="2439401"/>
            <a:ext cx="3550420" cy="3134471"/>
          </a:xfrm>
        </p:spPr>
      </p:pic>
      <p:sp>
        <p:nvSpPr>
          <p:cNvPr id="3" name="TextBox 2"/>
          <p:cNvSpPr txBox="1"/>
          <p:nvPr/>
        </p:nvSpPr>
        <p:spPr>
          <a:xfrm rot="20173647">
            <a:off x="2381699" y="3347134"/>
            <a:ext cx="4168379" cy="1107996"/>
          </a:xfrm>
          <a:prstGeom prst="rect">
            <a:avLst/>
          </a:prstGeom>
          <a:noFill/>
        </p:spPr>
        <p:txBody>
          <a:bodyPr wrap="square" rtlCol="0">
            <a:spAutoFit/>
          </a:bodyPr>
          <a:lstStyle/>
          <a:p>
            <a:r>
              <a:rPr lang="en-US" sz="6600" dirty="0" smtClean="0">
                <a:solidFill>
                  <a:srgbClr val="FF0000"/>
                </a:solidFill>
              </a:rPr>
              <a:t>Stay home!</a:t>
            </a:r>
            <a:endParaRPr lang="en-US" sz="6600" dirty="0">
              <a:solidFill>
                <a:srgbClr val="FF0000"/>
              </a:solidFill>
            </a:endParaRPr>
          </a:p>
        </p:txBody>
      </p:sp>
    </p:spTree>
    <p:extLst>
      <p:ext uri="{BB962C8B-B14F-4D97-AF65-F5344CB8AC3E}">
        <p14:creationId xmlns:p14="http://schemas.microsoft.com/office/powerpoint/2010/main" val="132243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5441"/>
            <a:ext cx="7886700" cy="2155934"/>
          </a:xfrm>
        </p:spPr>
        <p:txBody>
          <a:bodyPr>
            <a:normAutofit/>
          </a:bodyPr>
          <a:lstStyle/>
          <a:p>
            <a:r>
              <a:rPr lang="en-US" b="1" dirty="0" smtClean="0"/>
              <a:t>Can </a:t>
            </a:r>
            <a:r>
              <a:rPr lang="en-US" b="1" dirty="0" smtClean="0"/>
              <a:t>California child </a:t>
            </a:r>
            <a:r>
              <a:rPr lang="en-US" b="1" dirty="0"/>
              <a:t>c</a:t>
            </a:r>
            <a:r>
              <a:rPr lang="en-US" b="1" dirty="0" smtClean="0"/>
              <a:t>are </a:t>
            </a:r>
            <a:r>
              <a:rPr lang="en-US" b="1" dirty="0"/>
              <a:t>facilities </a:t>
            </a:r>
            <a:r>
              <a:rPr lang="en-US" b="1" dirty="0" smtClean="0"/>
              <a:t>open? </a:t>
            </a:r>
            <a:r>
              <a:rPr lang="en-US" b="1" dirty="0"/>
              <a:t/>
            </a:r>
            <a:br>
              <a:rPr lang="en-US" b="1" dirty="0"/>
            </a:br>
            <a:endParaRPr lang="en-US" dirty="0"/>
          </a:p>
        </p:txBody>
      </p:sp>
      <p:sp>
        <p:nvSpPr>
          <p:cNvPr id="3" name="Content Placeholder 2"/>
          <p:cNvSpPr>
            <a:spLocks noGrp="1"/>
          </p:cNvSpPr>
          <p:nvPr>
            <p:ph idx="1"/>
          </p:nvPr>
        </p:nvSpPr>
        <p:spPr>
          <a:xfrm>
            <a:off x="628650" y="1899920"/>
            <a:ext cx="7886700" cy="4023360"/>
          </a:xfrm>
        </p:spPr>
        <p:txBody>
          <a:bodyPr>
            <a:normAutofit/>
          </a:bodyPr>
          <a:lstStyle/>
          <a:p>
            <a:r>
              <a:rPr lang="en-US" dirty="0" smtClean="0"/>
              <a:t>Yes</a:t>
            </a:r>
            <a:r>
              <a:rPr lang="en-US" dirty="0"/>
              <a:t>. </a:t>
            </a:r>
            <a:r>
              <a:rPr lang="en-US" dirty="0" smtClean="0"/>
              <a:t>Child care </a:t>
            </a:r>
            <a:r>
              <a:rPr lang="en-US" dirty="0" smtClean="0"/>
              <a:t>can open for children </a:t>
            </a:r>
            <a:r>
              <a:rPr lang="en-US" dirty="0"/>
              <a:t>of parents </a:t>
            </a:r>
            <a:r>
              <a:rPr lang="en-US" dirty="0" smtClean="0"/>
              <a:t>who are essential workers and those who are working under expanded orders to re-open the economy.</a:t>
            </a:r>
            <a:endParaRPr lang="en-US" dirty="0" smtClean="0"/>
          </a:p>
          <a:p>
            <a:pPr marL="0" indent="0">
              <a:buNone/>
            </a:pPr>
            <a:r>
              <a:rPr lang="en-US" dirty="0" smtClean="0"/>
              <a:t> </a:t>
            </a:r>
          </a:p>
          <a:p>
            <a:r>
              <a:rPr lang="en-US" dirty="0" smtClean="0"/>
              <a:t>Child care centers and family child care </a:t>
            </a:r>
            <a:r>
              <a:rPr lang="en-US" dirty="0"/>
              <a:t>h</a:t>
            </a:r>
            <a:r>
              <a:rPr lang="en-US" dirty="0" smtClean="0"/>
              <a:t>omes </a:t>
            </a:r>
            <a:r>
              <a:rPr lang="en-US" dirty="0"/>
              <a:t>that </a:t>
            </a:r>
            <a:r>
              <a:rPr lang="en-US" dirty="0" smtClean="0"/>
              <a:t>are </a:t>
            </a:r>
            <a:r>
              <a:rPr lang="en-US" dirty="0" smtClean="0"/>
              <a:t>open or reopen </a:t>
            </a:r>
            <a:r>
              <a:rPr lang="en-US" dirty="0"/>
              <a:t>should </a:t>
            </a:r>
            <a:r>
              <a:rPr lang="en-US" dirty="0" smtClean="0"/>
              <a:t>follow guidelines specific to the pandemic (for example, </a:t>
            </a:r>
            <a:r>
              <a:rPr lang="en-US" dirty="0"/>
              <a:t>heightened </a:t>
            </a:r>
            <a:r>
              <a:rPr lang="en-US" b="1" dirty="0" smtClean="0"/>
              <a:t>cleaning</a:t>
            </a:r>
            <a:r>
              <a:rPr lang="en-US" dirty="0" smtClean="0"/>
              <a:t> </a:t>
            </a:r>
            <a:r>
              <a:rPr lang="en-US" dirty="0"/>
              <a:t>and </a:t>
            </a:r>
            <a:r>
              <a:rPr lang="en-US" b="1" dirty="0"/>
              <a:t>distancing</a:t>
            </a:r>
            <a:r>
              <a:rPr lang="en-US" dirty="0"/>
              <a:t> </a:t>
            </a:r>
            <a:r>
              <a:rPr lang="en-US" dirty="0" smtClean="0"/>
              <a:t>requirements). </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354491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361"/>
            <a:ext cx="7886700" cy="783637"/>
          </a:xfrm>
        </p:spPr>
        <p:txBody>
          <a:bodyPr>
            <a:normAutofit/>
          </a:bodyPr>
          <a:lstStyle/>
          <a:p>
            <a:r>
              <a:rPr lang="en-US" dirty="0" smtClean="0"/>
              <a:t>Who are the “essential” workers?</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Health Care and Public Health</a:t>
            </a:r>
          </a:p>
          <a:p>
            <a:r>
              <a:rPr lang="en-US" dirty="0" smtClean="0"/>
              <a:t>Emergency Services</a:t>
            </a:r>
          </a:p>
          <a:p>
            <a:r>
              <a:rPr lang="en-US" dirty="0" smtClean="0"/>
              <a:t>Utilities, Energy, Water, Waste</a:t>
            </a:r>
          </a:p>
          <a:p>
            <a:r>
              <a:rPr lang="en-US" dirty="0" smtClean="0"/>
              <a:t>Groceries, Pharmacies</a:t>
            </a:r>
          </a:p>
          <a:p>
            <a:r>
              <a:rPr lang="en-US" dirty="0" smtClean="0"/>
              <a:t>Transportation, Gas Stations</a:t>
            </a:r>
          </a:p>
          <a:p>
            <a:r>
              <a:rPr lang="en-US" dirty="0" smtClean="0"/>
              <a:t>Communication and IT</a:t>
            </a:r>
          </a:p>
          <a:p>
            <a:r>
              <a:rPr lang="en-US" dirty="0" smtClean="0"/>
              <a:t>Banks</a:t>
            </a:r>
          </a:p>
          <a:p>
            <a:pPr marL="0" indent="0">
              <a:buNone/>
            </a:pPr>
            <a:r>
              <a:rPr lang="en-US" dirty="0" smtClean="0"/>
              <a:t>*This </a:t>
            </a:r>
            <a:r>
              <a:rPr lang="en-US" dirty="0"/>
              <a:t>group is growing as restrictions on local businesses are eased.</a:t>
            </a:r>
          </a:p>
          <a:p>
            <a:endParaRPr lang="en-US" dirty="0"/>
          </a:p>
        </p:txBody>
      </p:sp>
      <p:sp>
        <p:nvSpPr>
          <p:cNvPr id="6" name="Rectangle 5"/>
          <p:cNvSpPr/>
          <p:nvPr/>
        </p:nvSpPr>
        <p:spPr>
          <a:xfrm rot="10800000" flipV="1">
            <a:off x="1452880" y="996998"/>
            <a:ext cx="6207760" cy="369332"/>
          </a:xfrm>
          <a:prstGeom prst="rect">
            <a:avLst/>
          </a:prstGeom>
        </p:spPr>
        <p:txBody>
          <a:bodyPr wrap="square">
            <a:spAutoFit/>
          </a:bodyPr>
          <a:lstStyle/>
          <a:p>
            <a:r>
              <a:rPr lang="en-US" dirty="0">
                <a:solidFill>
                  <a:srgbClr val="000000"/>
                </a:solidFill>
                <a:latin typeface="Calibri" panose="020F0502020204030204" pitchFamily="34" charset="0"/>
                <a:ea typeface="Calibri" panose="020F0502020204030204" pitchFamily="34" charset="0"/>
                <a:hlinkClick r:id="rId3"/>
              </a:rPr>
              <a:t>Essential Critical Infrastructure Workers (</a:t>
            </a:r>
            <a:r>
              <a:rPr lang="en-US" dirty="0" smtClean="0">
                <a:solidFill>
                  <a:srgbClr val="000000"/>
                </a:solidFill>
                <a:latin typeface="Calibri" panose="020F0502020204030204" pitchFamily="34" charset="0"/>
                <a:ea typeface="Calibri" panose="020F0502020204030204" pitchFamily="34" charset="0"/>
                <a:hlinkClick r:id="rId3"/>
              </a:rPr>
              <a:t>pdf).</a:t>
            </a:r>
            <a:endParaRPr lang="en-US" dirty="0"/>
          </a:p>
        </p:txBody>
      </p:sp>
    </p:spTree>
    <p:extLst>
      <p:ext uri="{BB962C8B-B14F-4D97-AF65-F5344CB8AC3E}">
        <p14:creationId xmlns:p14="http://schemas.microsoft.com/office/powerpoint/2010/main" val="42566035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4385</TotalTime>
  <Words>3906</Words>
  <Application>Microsoft Office PowerPoint</Application>
  <PresentationFormat>On-screen Show (4:3)</PresentationFormat>
  <Paragraphs>490</Paragraphs>
  <Slides>66</Slides>
  <Notes>66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8" baseType="lpstr">
      <vt:lpstr>Arial</vt:lpstr>
      <vt:lpstr>Arial Unicode MS</vt:lpstr>
      <vt:lpstr>Bradley Hand ITC</vt:lpstr>
      <vt:lpstr>Calibri</vt:lpstr>
      <vt:lpstr>Calibri Light</vt:lpstr>
      <vt:lpstr>Cambria</vt:lpstr>
      <vt:lpstr>Lucida Sans</vt:lpstr>
      <vt:lpstr>Times New Roman</vt:lpstr>
      <vt:lpstr>Wingdings</vt:lpstr>
      <vt:lpstr>Office Theme</vt:lpstr>
      <vt:lpstr>Custom Design</vt:lpstr>
      <vt:lpstr>Presentation</vt:lpstr>
      <vt:lpstr>Health and Safety in  Child Care Settings during the COVID-19 Pandemic  </vt:lpstr>
      <vt:lpstr>Check the CCHP homepage for regular updates on  COVID-19</vt:lpstr>
      <vt:lpstr> Guidance based on </vt:lpstr>
      <vt:lpstr>Communicate with Your Local Public Health Department</vt:lpstr>
      <vt:lpstr>Communicate with Families</vt:lpstr>
      <vt:lpstr>COVID-19 is caused by a “new” corona virus.   Since it is new, people don’t have immunity to the virus.   Some people have mild cases or no symptoms at all. Older people and people with chronic health problems are at risk of getting sicker.</vt:lpstr>
      <vt:lpstr>The best way to prevent COVID-19 is to avoid being exposed to the virus.  </vt:lpstr>
      <vt:lpstr>Can California child care facilities open?  </vt:lpstr>
      <vt:lpstr>Who are the “essential” workers?</vt:lpstr>
      <vt:lpstr>Q: How do we stay healthy and safe?</vt:lpstr>
      <vt:lpstr>  Germs spread easily among young children…</vt:lpstr>
      <vt:lpstr>COVID-19 Transmission</vt:lpstr>
      <vt:lpstr>Question: Why are young children in child care settings at risk for spreading and catching COVID-19?</vt:lpstr>
      <vt:lpstr>Answer:</vt:lpstr>
      <vt:lpstr>COVID-19 and Children</vt:lpstr>
      <vt:lpstr>Reduce the Risk of COVID-19</vt:lpstr>
      <vt:lpstr>Strategies to Slow the Spread of COVID-19</vt:lpstr>
      <vt:lpstr>Strategies to Slow the Spread of COVID-19</vt:lpstr>
      <vt:lpstr>Morning Health Check</vt:lpstr>
      <vt:lpstr>Checking for Fever</vt:lpstr>
      <vt:lpstr>Symptoms of COVID-19</vt:lpstr>
      <vt:lpstr>Exclusion Criteria</vt:lpstr>
      <vt:lpstr>Strategies to Slow the Spread of COVID-19</vt:lpstr>
      <vt:lpstr>Handwashing Video</vt:lpstr>
      <vt:lpstr>Wash hands upon arrival and frequently throughout the day.</vt:lpstr>
      <vt:lpstr>Hand Sanitizer Tips</vt:lpstr>
      <vt:lpstr>Cover your Cough and Sneeze  …with Grover! </vt:lpstr>
      <vt:lpstr>Ways to Slow the Spread of COVID-19</vt:lpstr>
      <vt:lpstr>  Disinfecting </vt:lpstr>
      <vt:lpstr>What is the difference between cleaning and disinfecting?</vt:lpstr>
      <vt:lpstr>What surfaces should be cleaned?</vt:lpstr>
      <vt:lpstr>Use products that are healthier for people and the environment</vt:lpstr>
      <vt:lpstr>PowerPoint Presentation</vt:lpstr>
      <vt:lpstr> What surfaces should be disinfected?</vt:lpstr>
      <vt:lpstr>What products should I use for sanitizing and disinfecting?</vt:lpstr>
      <vt:lpstr> The Label Is the Law</vt:lpstr>
      <vt:lpstr>PowerPoint Presentation</vt:lpstr>
      <vt:lpstr>PowerPoint Presentation</vt:lpstr>
      <vt:lpstr> Design for the Environment Logo If you see the DfE logo on an EPA-authorized label for a sanitizer or disinfectant, you can be assured that the product uses a least-hazardous active ingredient from this list: </vt:lpstr>
      <vt:lpstr>Ingredients Statement</vt:lpstr>
      <vt:lpstr>Potential asthmagen active ingredients</vt:lpstr>
      <vt:lpstr>Name of disinfecting product: _____________________</vt:lpstr>
      <vt:lpstr>DISINFECTING AND SANITIZING STEPS</vt:lpstr>
      <vt:lpstr>PowerPoint Presentation</vt:lpstr>
      <vt:lpstr>Always use caution with sanitizers and disinfectants</vt:lpstr>
      <vt:lpstr> Continued…</vt:lpstr>
      <vt:lpstr>What about bleach?</vt:lpstr>
      <vt:lpstr>If using bleach: </vt:lpstr>
      <vt:lpstr>Reduce Clutter and Shared Toys</vt:lpstr>
      <vt:lpstr>Strategies to Slow the Spread of COVID-19</vt:lpstr>
      <vt:lpstr>Physical Distancing: Entry</vt:lpstr>
      <vt:lpstr>Physical Distancing: Drop off and Pick up Tips</vt:lpstr>
      <vt:lpstr>Physical Distancing: Group Size</vt:lpstr>
      <vt:lpstr> Physical Distancing: Groups</vt:lpstr>
      <vt:lpstr> Physical Distancing: Group Size</vt:lpstr>
      <vt:lpstr> Physical Distancing: Group Size (Infants-18 months)</vt:lpstr>
      <vt:lpstr> Physical Distancing: Group Size (Infants and Toddlers)</vt:lpstr>
      <vt:lpstr>Physical Distancing: Classroom</vt:lpstr>
      <vt:lpstr>Physical Distancing: Meals</vt:lpstr>
      <vt:lpstr>Food Program Waivers</vt:lpstr>
      <vt:lpstr>Physical Distancing</vt:lpstr>
      <vt:lpstr>Face Coverings: Current Guidance</vt:lpstr>
      <vt:lpstr>PowerPoint Presentation</vt:lpstr>
      <vt:lpstr>PowerPoint Presentation</vt:lpstr>
      <vt:lpstr>On Hold…</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Rose, Bobbie</cp:lastModifiedBy>
  <cp:revision>239</cp:revision>
  <cp:lastPrinted>2020-04-10T23:05:57Z</cp:lastPrinted>
  <dcterms:created xsi:type="dcterms:W3CDTF">2020-01-06T21:35:07Z</dcterms:created>
  <dcterms:modified xsi:type="dcterms:W3CDTF">2020-06-03T19:15:53Z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7691C2D5-A9CE-4E2D-9B19-108A201D9D60</vt:lpwstr>
  </property>
  <property fmtid="{D5CDD505-2E9C-101B-9397-08002B2CF9AE}" pid="3" name="ArticulatePath">
    <vt:lpwstr>Integrated Germ Management</vt:lpwstr>
  </property>
</Properties>
</file>